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tiff" ContentType="image/tiff"/>
  <Default Extension="tmp" ContentType="image/png"/>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313"/>
  </p:notesMasterIdLst>
  <p:handoutMasterIdLst>
    <p:handoutMasterId r:id="rId314"/>
  </p:handoutMasterIdLst>
  <p:sldIdLst>
    <p:sldId id="2076137878" r:id="rId2"/>
    <p:sldId id="2146847646" r:id="rId3"/>
    <p:sldId id="2076137763" r:id="rId4"/>
    <p:sldId id="4634" r:id="rId5"/>
    <p:sldId id="4938" r:id="rId6"/>
    <p:sldId id="2076137849" r:id="rId7"/>
    <p:sldId id="2076137594" r:id="rId8"/>
    <p:sldId id="2146847648" r:id="rId9"/>
    <p:sldId id="2146846939" r:id="rId10"/>
    <p:sldId id="2146847649" r:id="rId11"/>
    <p:sldId id="2146846867" r:id="rId12"/>
    <p:sldId id="2146847651" r:id="rId13"/>
    <p:sldId id="2146847652" r:id="rId14"/>
    <p:sldId id="2146847653" r:id="rId15"/>
    <p:sldId id="2147479270" r:id="rId16"/>
    <p:sldId id="2076137593" r:id="rId17"/>
    <p:sldId id="2146847647" r:id="rId18"/>
    <p:sldId id="2146847189" r:id="rId19"/>
    <p:sldId id="2146847734" r:id="rId20"/>
    <p:sldId id="2147479173" r:id="rId21"/>
    <p:sldId id="2146847739" r:id="rId22"/>
    <p:sldId id="2147479055" r:id="rId23"/>
    <p:sldId id="2146846932" r:id="rId24"/>
    <p:sldId id="3621" r:id="rId25"/>
    <p:sldId id="2146847707" r:id="rId26"/>
    <p:sldId id="2146846806" r:id="rId27"/>
    <p:sldId id="2147479093" r:id="rId28"/>
    <p:sldId id="2076137851" r:id="rId29"/>
    <p:sldId id="5395" r:id="rId30"/>
    <p:sldId id="2146847689" r:id="rId31"/>
    <p:sldId id="2147479056" r:id="rId32"/>
    <p:sldId id="2146847380" r:id="rId33"/>
    <p:sldId id="2147478992" r:id="rId34"/>
    <p:sldId id="2146847551" r:id="rId35"/>
    <p:sldId id="2146847530" r:id="rId36"/>
    <p:sldId id="2146847529" r:id="rId37"/>
    <p:sldId id="2076137718" r:id="rId38"/>
    <p:sldId id="2147479109" r:id="rId39"/>
    <p:sldId id="2147479088" r:id="rId40"/>
    <p:sldId id="2147478993" r:id="rId41"/>
    <p:sldId id="2147478994" r:id="rId42"/>
    <p:sldId id="2147478995" r:id="rId43"/>
    <p:sldId id="2147478996" r:id="rId44"/>
    <p:sldId id="2147478997" r:id="rId45"/>
    <p:sldId id="2076137722" r:id="rId46"/>
    <p:sldId id="2076137512" r:id="rId47"/>
    <p:sldId id="2076137533" r:id="rId48"/>
    <p:sldId id="2076137723" r:id="rId49"/>
    <p:sldId id="2147479083" r:id="rId50"/>
    <p:sldId id="2146847399" r:id="rId51"/>
    <p:sldId id="2147479095" r:id="rId52"/>
    <p:sldId id="2147478926" r:id="rId53"/>
    <p:sldId id="2267" r:id="rId54"/>
    <p:sldId id="2577" r:id="rId55"/>
    <p:sldId id="2147478928" r:id="rId56"/>
    <p:sldId id="2147478929" r:id="rId57"/>
    <p:sldId id="2147478930" r:id="rId58"/>
    <p:sldId id="2146847558" r:id="rId59"/>
    <p:sldId id="2146847559" r:id="rId60"/>
    <p:sldId id="4547" r:id="rId61"/>
    <p:sldId id="2146847743" r:id="rId62"/>
    <p:sldId id="4548" r:id="rId63"/>
    <p:sldId id="2147478935" r:id="rId64"/>
    <p:sldId id="2147479115" r:id="rId65"/>
    <p:sldId id="2147478936" r:id="rId66"/>
    <p:sldId id="2076137773" r:id="rId67"/>
    <p:sldId id="2076137774" r:id="rId68"/>
    <p:sldId id="2146847656" r:id="rId69"/>
    <p:sldId id="2146847473" r:id="rId70"/>
    <p:sldId id="2076137586" r:id="rId71"/>
    <p:sldId id="697" r:id="rId72"/>
    <p:sldId id="4558" r:id="rId73"/>
    <p:sldId id="2146847657" r:id="rId74"/>
    <p:sldId id="2146847658" r:id="rId75"/>
    <p:sldId id="2146847659" r:id="rId76"/>
    <p:sldId id="2146847660" r:id="rId77"/>
    <p:sldId id="2076137585" r:id="rId78"/>
    <p:sldId id="2076137790" r:id="rId79"/>
    <p:sldId id="2146847180" r:id="rId80"/>
    <p:sldId id="2146847485" r:id="rId81"/>
    <p:sldId id="2147478961" r:id="rId82"/>
    <p:sldId id="2147478962" r:id="rId83"/>
    <p:sldId id="2146847744" r:id="rId84"/>
    <p:sldId id="2147478963" r:id="rId85"/>
    <p:sldId id="3010" r:id="rId86"/>
    <p:sldId id="5211" r:id="rId87"/>
    <p:sldId id="2147479097" r:id="rId88"/>
    <p:sldId id="2147479128" r:id="rId89"/>
    <p:sldId id="2147479098" r:id="rId90"/>
    <p:sldId id="2147479129" r:id="rId91"/>
    <p:sldId id="2147479130" r:id="rId92"/>
    <p:sldId id="2147479131" r:id="rId93"/>
    <p:sldId id="2146847614" r:id="rId94"/>
    <p:sldId id="2147479271" r:id="rId95"/>
    <p:sldId id="2147479014" r:id="rId96"/>
    <p:sldId id="2147479133" r:id="rId97"/>
    <p:sldId id="2147479134" r:id="rId98"/>
    <p:sldId id="2147479105" r:id="rId99"/>
    <p:sldId id="2147479135" r:id="rId100"/>
    <p:sldId id="2147479136" r:id="rId101"/>
    <p:sldId id="2147479138" r:id="rId102"/>
    <p:sldId id="2147479139" r:id="rId103"/>
    <p:sldId id="2147479140" r:id="rId104"/>
    <p:sldId id="2147479141" r:id="rId105"/>
    <p:sldId id="2147479143" r:id="rId106"/>
    <p:sldId id="2147479144" r:id="rId107"/>
    <p:sldId id="2147479146" r:id="rId108"/>
    <p:sldId id="2147479147" r:id="rId109"/>
    <p:sldId id="4707" r:id="rId110"/>
    <p:sldId id="2146847318" r:id="rId111"/>
    <p:sldId id="2146847620" r:id="rId112"/>
    <p:sldId id="1405" r:id="rId113"/>
    <p:sldId id="2146847666" r:id="rId114"/>
    <p:sldId id="2146847709" r:id="rId115"/>
    <p:sldId id="2146847324" r:id="rId116"/>
    <p:sldId id="2146847586" r:id="rId117"/>
    <p:sldId id="2147479272" r:id="rId118"/>
    <p:sldId id="2146847325" r:id="rId119"/>
    <p:sldId id="2146847569" r:id="rId120"/>
    <p:sldId id="2146847570" r:id="rId121"/>
    <p:sldId id="2146847571" r:id="rId122"/>
    <p:sldId id="2146847572" r:id="rId123"/>
    <p:sldId id="2147479284" r:id="rId124"/>
    <p:sldId id="2147479285" r:id="rId125"/>
    <p:sldId id="2147479296" r:id="rId126"/>
    <p:sldId id="2147479261" r:id="rId127"/>
    <p:sldId id="2147479022" r:id="rId128"/>
    <p:sldId id="2146847326" r:id="rId129"/>
    <p:sldId id="2146847667" r:id="rId130"/>
    <p:sldId id="2146847544" r:id="rId131"/>
    <p:sldId id="2147478886" r:id="rId132"/>
    <p:sldId id="2147478895" r:id="rId133"/>
    <p:sldId id="2146847715" r:id="rId134"/>
    <p:sldId id="2147479078" r:id="rId135"/>
    <p:sldId id="2147479162" r:id="rId136"/>
    <p:sldId id="2147479163" r:id="rId137"/>
    <p:sldId id="2147479164" r:id="rId138"/>
    <p:sldId id="2147479165" r:id="rId139"/>
    <p:sldId id="2147479166" r:id="rId140"/>
    <p:sldId id="2147479150" r:id="rId141"/>
    <p:sldId id="2146847716" r:id="rId142"/>
    <p:sldId id="2146847671" r:id="rId143"/>
    <p:sldId id="2146847729" r:id="rId144"/>
    <p:sldId id="2146847732" r:id="rId145"/>
    <p:sldId id="2147479287" r:id="rId146"/>
    <p:sldId id="2147479295" r:id="rId147"/>
    <p:sldId id="2147479297" r:id="rId148"/>
    <p:sldId id="2147479288" r:id="rId149"/>
    <p:sldId id="2147479289" r:id="rId150"/>
    <p:sldId id="2147479278" r:id="rId151"/>
    <p:sldId id="2146847679" r:id="rId152"/>
    <p:sldId id="5385" r:id="rId153"/>
    <p:sldId id="2146846927" r:id="rId154"/>
    <p:sldId id="2147479053" r:id="rId155"/>
    <p:sldId id="2147479054" r:id="rId156"/>
    <p:sldId id="2147479059" r:id="rId157"/>
    <p:sldId id="2146847682" r:id="rId158"/>
    <p:sldId id="2147479290" r:id="rId159"/>
    <p:sldId id="2146847629" r:id="rId160"/>
    <p:sldId id="2147479119" r:id="rId161"/>
    <p:sldId id="2147479086" r:id="rId162"/>
    <p:sldId id="2147479149" r:id="rId163"/>
    <p:sldId id="2146847575" r:id="rId164"/>
    <p:sldId id="2146847523" r:id="rId165"/>
    <p:sldId id="2147479100" r:id="rId166"/>
    <p:sldId id="2147479030" r:id="rId167"/>
    <p:sldId id="2076137915" r:id="rId168"/>
    <p:sldId id="2147479027" r:id="rId169"/>
    <p:sldId id="2147479028" r:id="rId170"/>
    <p:sldId id="2147479153" r:id="rId171"/>
    <p:sldId id="2146846948" r:id="rId172"/>
    <p:sldId id="2076137589" r:id="rId173"/>
    <p:sldId id="2146847053" r:id="rId174"/>
    <p:sldId id="4787" r:id="rId175"/>
    <p:sldId id="4423" r:id="rId176"/>
    <p:sldId id="2146846929" r:id="rId177"/>
    <p:sldId id="2146847471" r:id="rId178"/>
    <p:sldId id="2147479111" r:id="rId179"/>
    <p:sldId id="809" r:id="rId180"/>
    <p:sldId id="2146847524" r:id="rId181"/>
    <p:sldId id="1368" r:id="rId182"/>
    <p:sldId id="1283" r:id="rId183"/>
    <p:sldId id="1367" r:id="rId184"/>
    <p:sldId id="1285" r:id="rId185"/>
    <p:sldId id="1286" r:id="rId186"/>
    <p:sldId id="1287" r:id="rId187"/>
    <p:sldId id="2146846762" r:id="rId188"/>
    <p:sldId id="2146846911" r:id="rId189"/>
    <p:sldId id="2147479158" r:id="rId190"/>
    <p:sldId id="2146847372" r:id="rId191"/>
    <p:sldId id="2147479091" r:id="rId192"/>
    <p:sldId id="2147479069" r:id="rId193"/>
    <p:sldId id="2147479070" r:id="rId194"/>
    <p:sldId id="2147479071" r:id="rId195"/>
    <p:sldId id="2147479072" r:id="rId196"/>
    <p:sldId id="2147479073" r:id="rId197"/>
    <p:sldId id="2147479074" r:id="rId198"/>
    <p:sldId id="2146846972" r:id="rId199"/>
    <p:sldId id="2147479179" r:id="rId200"/>
    <p:sldId id="4922" r:id="rId201"/>
    <p:sldId id="4923" r:id="rId202"/>
    <p:sldId id="2146847016" r:id="rId203"/>
    <p:sldId id="2146847017" r:id="rId204"/>
    <p:sldId id="2147479181" r:id="rId205"/>
    <p:sldId id="2147479161" r:id="rId206"/>
    <p:sldId id="2147479170" r:id="rId207"/>
    <p:sldId id="2146847582" r:id="rId208"/>
    <p:sldId id="2147479171" r:id="rId209"/>
    <p:sldId id="2147479172" r:id="rId210"/>
    <p:sldId id="4928" r:id="rId211"/>
    <p:sldId id="2146847580" r:id="rId212"/>
    <p:sldId id="2076137951" r:id="rId213"/>
    <p:sldId id="2147479108" r:id="rId214"/>
    <p:sldId id="2146847373" r:id="rId215"/>
    <p:sldId id="2147479103" r:id="rId216"/>
    <p:sldId id="2147479175" r:id="rId217"/>
    <p:sldId id="4549" r:id="rId218"/>
    <p:sldId id="2147478932" r:id="rId219"/>
    <p:sldId id="2146846800" r:id="rId220"/>
    <p:sldId id="2147478933" r:id="rId221"/>
    <p:sldId id="2147478934" r:id="rId222"/>
    <p:sldId id="4552" r:id="rId223"/>
    <p:sldId id="4553" r:id="rId224"/>
    <p:sldId id="4554" r:id="rId225"/>
    <p:sldId id="4555" r:id="rId226"/>
    <p:sldId id="4556" r:id="rId227"/>
    <p:sldId id="4557" r:id="rId228"/>
    <p:sldId id="2147479096" r:id="rId229"/>
    <p:sldId id="4760" r:id="rId230"/>
    <p:sldId id="2147478975" r:id="rId231"/>
    <p:sldId id="2147478976" r:id="rId232"/>
    <p:sldId id="2146847260" r:id="rId233"/>
    <p:sldId id="4504" r:id="rId234"/>
    <p:sldId id="4505" r:id="rId235"/>
    <p:sldId id="2076137947" r:id="rId236"/>
    <p:sldId id="2146847747" r:id="rId237"/>
    <p:sldId id="2147478980" r:id="rId238"/>
    <p:sldId id="2147478977" r:id="rId239"/>
    <p:sldId id="2147478978" r:id="rId240"/>
    <p:sldId id="2147479148" r:id="rId241"/>
    <p:sldId id="2146847262" r:id="rId242"/>
    <p:sldId id="2147478981" r:id="rId243"/>
    <p:sldId id="2146847748" r:id="rId244"/>
    <p:sldId id="2147478982" r:id="rId245"/>
    <p:sldId id="2146847749" r:id="rId246"/>
    <p:sldId id="2147478983" r:id="rId247"/>
    <p:sldId id="2147478984" r:id="rId248"/>
    <p:sldId id="2147478987" r:id="rId249"/>
    <p:sldId id="2147478870" r:id="rId250"/>
    <p:sldId id="2147478989" r:id="rId251"/>
    <p:sldId id="2147479298" r:id="rId252"/>
    <p:sldId id="2147479299" r:id="rId253"/>
    <p:sldId id="2147479300" r:id="rId254"/>
    <p:sldId id="2147479301" r:id="rId255"/>
    <p:sldId id="2147479282" r:id="rId256"/>
    <p:sldId id="2147479180" r:id="rId257"/>
    <p:sldId id="2147478912" r:id="rId258"/>
    <p:sldId id="2076137779" r:id="rId259"/>
    <p:sldId id="1378" r:id="rId260"/>
    <p:sldId id="1373" r:id="rId261"/>
    <p:sldId id="1376" r:id="rId262"/>
    <p:sldId id="802" r:id="rId263"/>
    <p:sldId id="1377" r:id="rId264"/>
    <p:sldId id="1379" r:id="rId265"/>
    <p:sldId id="1380" r:id="rId266"/>
    <p:sldId id="1381" r:id="rId267"/>
    <p:sldId id="1375" r:id="rId268"/>
    <p:sldId id="1392" r:id="rId269"/>
    <p:sldId id="1393" r:id="rId270"/>
    <p:sldId id="1394" r:id="rId271"/>
    <p:sldId id="2076137591" r:id="rId272"/>
    <p:sldId id="4616" r:id="rId273"/>
    <p:sldId id="2147479159" r:id="rId274"/>
    <p:sldId id="2146846970" r:id="rId275"/>
    <p:sldId id="2146846798" r:id="rId276"/>
    <p:sldId id="1398" r:id="rId277"/>
    <p:sldId id="5259" r:id="rId278"/>
    <p:sldId id="4615" r:id="rId279"/>
    <p:sldId id="2146847068" r:id="rId280"/>
    <p:sldId id="2146847199" r:id="rId281"/>
    <p:sldId id="2146847453" r:id="rId282"/>
    <p:sldId id="2146847454" r:id="rId283"/>
    <p:sldId id="2146847074" r:id="rId284"/>
    <p:sldId id="2146847455" r:id="rId285"/>
    <p:sldId id="2146847457" r:id="rId286"/>
    <p:sldId id="2146847191" r:id="rId287"/>
    <p:sldId id="2146847075" r:id="rId288"/>
    <p:sldId id="2146847459" r:id="rId289"/>
    <p:sldId id="2146847460" r:id="rId290"/>
    <p:sldId id="2147479101" r:id="rId291"/>
    <p:sldId id="2146847142" r:id="rId292"/>
    <p:sldId id="2146847461" r:id="rId293"/>
    <p:sldId id="2146847082" r:id="rId294"/>
    <p:sldId id="2146847537" r:id="rId295"/>
    <p:sldId id="2146847552" r:id="rId296"/>
    <p:sldId id="2146847538" r:id="rId297"/>
    <p:sldId id="2076137825" r:id="rId298"/>
    <p:sldId id="2076137827" r:id="rId299"/>
    <p:sldId id="810" r:id="rId300"/>
    <p:sldId id="2146847506" r:id="rId301"/>
    <p:sldId id="2146847705" r:id="rId302"/>
    <p:sldId id="3051" r:id="rId303"/>
    <p:sldId id="2147479283" r:id="rId304"/>
    <p:sldId id="2146847733" r:id="rId305"/>
    <p:sldId id="3615" r:id="rId306"/>
    <p:sldId id="1234" r:id="rId307"/>
    <p:sldId id="1233" r:id="rId308"/>
    <p:sldId id="1231" r:id="rId309"/>
    <p:sldId id="1235" r:id="rId310"/>
    <p:sldId id="1412" r:id="rId311"/>
    <p:sldId id="715" r:id="rId312"/>
  </p:sldIdLst>
  <p:sldSz cx="9144000" cy="6858000" type="screen4x3"/>
  <p:notesSz cx="6807200" cy="9939338"/>
  <p:defaultTextStyle>
    <a:defPPr>
      <a:defRPr lang="ja-JP"/>
    </a:defPPr>
    <a:lvl1pPr marL="0" algn="l" defTabSz="457200" rtl="0" eaLnBrk="1" latinLnBrk="0" hangingPunct="1">
      <a:defRPr kumimoji="1" sz="1800" kern="1200">
        <a:solidFill>
          <a:schemeClr val="tx1"/>
        </a:solidFill>
        <a:latin typeface="+mn-lt"/>
        <a:ea typeface="+mn-ea"/>
        <a:cs typeface="+mn-cs"/>
      </a:defRPr>
    </a:lvl1pPr>
    <a:lvl2pPr marL="457200" algn="l" defTabSz="457200" rtl="0" eaLnBrk="1" latinLnBrk="0" hangingPunct="1">
      <a:defRPr kumimoji="1" sz="1800" kern="1200">
        <a:solidFill>
          <a:schemeClr val="tx1"/>
        </a:solidFill>
        <a:latin typeface="+mn-lt"/>
        <a:ea typeface="+mn-ea"/>
        <a:cs typeface="+mn-cs"/>
      </a:defRPr>
    </a:lvl2pPr>
    <a:lvl3pPr marL="914400" algn="l" defTabSz="457200" rtl="0" eaLnBrk="1" latinLnBrk="0" hangingPunct="1">
      <a:defRPr kumimoji="1" sz="1800" kern="1200">
        <a:solidFill>
          <a:schemeClr val="tx1"/>
        </a:solidFill>
        <a:latin typeface="+mn-lt"/>
        <a:ea typeface="+mn-ea"/>
        <a:cs typeface="+mn-cs"/>
      </a:defRPr>
    </a:lvl3pPr>
    <a:lvl4pPr marL="1371600" algn="l" defTabSz="457200" rtl="0" eaLnBrk="1" latinLnBrk="0" hangingPunct="1">
      <a:defRPr kumimoji="1" sz="1800" kern="1200">
        <a:solidFill>
          <a:schemeClr val="tx1"/>
        </a:solidFill>
        <a:latin typeface="+mn-lt"/>
        <a:ea typeface="+mn-ea"/>
        <a:cs typeface="+mn-cs"/>
      </a:defRPr>
    </a:lvl4pPr>
    <a:lvl5pPr marL="1828800" algn="l" defTabSz="457200" rtl="0" eaLnBrk="1" latinLnBrk="0" hangingPunct="1">
      <a:defRPr kumimoji="1" sz="1800" kern="1200">
        <a:solidFill>
          <a:schemeClr val="tx1"/>
        </a:solidFill>
        <a:latin typeface="+mn-lt"/>
        <a:ea typeface="+mn-ea"/>
        <a:cs typeface="+mn-cs"/>
      </a:defRPr>
    </a:lvl5pPr>
    <a:lvl6pPr marL="2286000" algn="l" defTabSz="457200" rtl="0" eaLnBrk="1" latinLnBrk="0" hangingPunct="1">
      <a:defRPr kumimoji="1" sz="1800" kern="1200">
        <a:solidFill>
          <a:schemeClr val="tx1"/>
        </a:solidFill>
        <a:latin typeface="+mn-lt"/>
        <a:ea typeface="+mn-ea"/>
        <a:cs typeface="+mn-cs"/>
      </a:defRPr>
    </a:lvl6pPr>
    <a:lvl7pPr marL="2743200" algn="l" defTabSz="457200" rtl="0" eaLnBrk="1" latinLnBrk="0" hangingPunct="1">
      <a:defRPr kumimoji="1" sz="1800" kern="1200">
        <a:solidFill>
          <a:schemeClr val="tx1"/>
        </a:solidFill>
        <a:latin typeface="+mn-lt"/>
        <a:ea typeface="+mn-ea"/>
        <a:cs typeface="+mn-cs"/>
      </a:defRPr>
    </a:lvl7pPr>
    <a:lvl8pPr marL="3200400" algn="l" defTabSz="457200" rtl="0" eaLnBrk="1" latinLnBrk="0" hangingPunct="1">
      <a:defRPr kumimoji="1" sz="1800" kern="1200">
        <a:solidFill>
          <a:schemeClr val="tx1"/>
        </a:solidFill>
        <a:latin typeface="+mn-lt"/>
        <a:ea typeface="+mn-ea"/>
        <a:cs typeface="+mn-cs"/>
      </a:defRPr>
    </a:lvl8pPr>
    <a:lvl9pPr marL="3657600" algn="l" defTabSz="457200" rtl="0" eaLnBrk="1" latinLnBrk="0" hangingPunct="1">
      <a:defRPr kumimoji="1"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斎藤昌義" initials="斎藤昌義" lastIdx="2" clrIdx="0">
    <p:extLst>
      <p:ext uri="{19B8F6BF-5375-455C-9EA6-DF929625EA0E}">
        <p15:presenceInfo xmlns:p15="http://schemas.microsoft.com/office/powerpoint/2012/main" userId="S::saito@bizfactory.onmicrosoft.com::411f2c95-d19b-40d1-a74a-84c3e50060cc"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browse/>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432FF"/>
    <a:srgbClr val="FFFFFF"/>
    <a:srgbClr val="FF0000"/>
    <a:srgbClr val="000000"/>
    <a:srgbClr val="984807"/>
    <a:srgbClr val="6A8338"/>
    <a:srgbClr val="D7D7D7"/>
    <a:srgbClr val="C9C9C9"/>
    <a:srgbClr val="CECECE"/>
    <a:srgbClr val="A0A0A0"/>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6662" autoAdjust="0"/>
    <p:restoredTop sz="92523" autoAdjust="0"/>
  </p:normalViewPr>
  <p:slideViewPr>
    <p:cSldViewPr snapToGrid="0" snapToObjects="1" showGuides="1">
      <p:cViewPr varScale="1">
        <p:scale>
          <a:sx n="194" d="100"/>
          <a:sy n="194" d="100"/>
        </p:scale>
        <p:origin x="320" y="184"/>
      </p:cViewPr>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170" Type="http://schemas.openxmlformats.org/officeDocument/2006/relationships/slide" Target="slides/slide169.xml"/><Relationship Id="rId226" Type="http://schemas.openxmlformats.org/officeDocument/2006/relationships/slide" Target="slides/slide225.xml"/><Relationship Id="rId268" Type="http://schemas.openxmlformats.org/officeDocument/2006/relationships/slide" Target="slides/slide267.xml"/><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slide" Target="slides/slide236.xml"/><Relationship Id="rId279" Type="http://schemas.openxmlformats.org/officeDocument/2006/relationships/slide" Target="slides/slide278.xml"/><Relationship Id="rId43" Type="http://schemas.openxmlformats.org/officeDocument/2006/relationships/slide" Target="slides/slide42.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slide" Target="slides/slide303.xml"/><Relationship Id="rId85" Type="http://schemas.openxmlformats.org/officeDocument/2006/relationships/slide" Target="slides/slide84.xml"/><Relationship Id="rId150" Type="http://schemas.openxmlformats.org/officeDocument/2006/relationships/slide" Target="slides/slide149.xml"/><Relationship Id="rId192" Type="http://schemas.openxmlformats.org/officeDocument/2006/relationships/slide" Target="slides/slide191.xml"/><Relationship Id="rId206" Type="http://schemas.openxmlformats.org/officeDocument/2006/relationships/slide" Target="slides/slide205.xml"/><Relationship Id="rId248" Type="http://schemas.openxmlformats.org/officeDocument/2006/relationships/slide" Target="slides/slide247.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commentAuthors" Target="commentAuthors.xml"/><Relationship Id="rId54" Type="http://schemas.openxmlformats.org/officeDocument/2006/relationships/slide" Target="slides/slide53.xml"/><Relationship Id="rId96" Type="http://schemas.openxmlformats.org/officeDocument/2006/relationships/slide" Target="slides/slide95.xml"/><Relationship Id="rId161" Type="http://schemas.openxmlformats.org/officeDocument/2006/relationships/slide" Target="slides/slide160.xml"/><Relationship Id="rId217" Type="http://schemas.openxmlformats.org/officeDocument/2006/relationships/slide" Target="slides/slide216.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65" Type="http://schemas.openxmlformats.org/officeDocument/2006/relationships/slide" Target="slides/slide64.xml"/><Relationship Id="rId130" Type="http://schemas.openxmlformats.org/officeDocument/2006/relationships/slide" Target="slides/slide129.xml"/><Relationship Id="rId172" Type="http://schemas.openxmlformats.org/officeDocument/2006/relationships/slide" Target="slides/slide171.xml"/><Relationship Id="rId228" Type="http://schemas.openxmlformats.org/officeDocument/2006/relationships/slide" Target="slides/slide227.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281" Type="http://schemas.openxmlformats.org/officeDocument/2006/relationships/slide" Target="slides/slide280.xml"/><Relationship Id="rId316" Type="http://schemas.openxmlformats.org/officeDocument/2006/relationships/presProps" Target="presProps.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39" Type="http://schemas.openxmlformats.org/officeDocument/2006/relationships/slide" Target="slides/slide238.xml"/><Relationship Id="rId250" Type="http://schemas.openxmlformats.org/officeDocument/2006/relationships/slide" Target="slides/slide249.xml"/><Relationship Id="rId271" Type="http://schemas.openxmlformats.org/officeDocument/2006/relationships/slide" Target="slides/slide270.xml"/><Relationship Id="rId292" Type="http://schemas.openxmlformats.org/officeDocument/2006/relationships/slide" Target="slides/slide291.xml"/><Relationship Id="rId306" Type="http://schemas.openxmlformats.org/officeDocument/2006/relationships/slide" Target="slides/slide305.xml"/><Relationship Id="rId24" Type="http://schemas.openxmlformats.org/officeDocument/2006/relationships/slide" Target="slides/slide23.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31" Type="http://schemas.openxmlformats.org/officeDocument/2006/relationships/slide" Target="slides/slide130.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208" Type="http://schemas.openxmlformats.org/officeDocument/2006/relationships/slide" Target="slides/slide207.xml"/><Relationship Id="rId229" Type="http://schemas.openxmlformats.org/officeDocument/2006/relationships/slide" Target="slides/slide228.xml"/><Relationship Id="rId240" Type="http://schemas.openxmlformats.org/officeDocument/2006/relationships/slide" Target="slides/slide239.xml"/><Relationship Id="rId261" Type="http://schemas.openxmlformats.org/officeDocument/2006/relationships/slide" Target="slides/slide260.xml"/><Relationship Id="rId14" Type="http://schemas.openxmlformats.org/officeDocument/2006/relationships/slide" Target="slides/slide13.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17" Type="http://schemas.openxmlformats.org/officeDocument/2006/relationships/viewProps" Target="viewProps.xml"/><Relationship Id="rId8" Type="http://schemas.openxmlformats.org/officeDocument/2006/relationships/slide" Target="slides/slide7.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219" Type="http://schemas.openxmlformats.org/officeDocument/2006/relationships/slide" Target="slides/slide218.xml"/><Relationship Id="rId230" Type="http://schemas.openxmlformats.org/officeDocument/2006/relationships/slide" Target="slides/slide229.xml"/><Relationship Id="rId251" Type="http://schemas.openxmlformats.org/officeDocument/2006/relationships/slide" Target="slides/slide250.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272" Type="http://schemas.openxmlformats.org/officeDocument/2006/relationships/slide" Target="slides/slide271.xml"/><Relationship Id="rId293" Type="http://schemas.openxmlformats.org/officeDocument/2006/relationships/slide" Target="slides/slide292.xml"/><Relationship Id="rId307" Type="http://schemas.openxmlformats.org/officeDocument/2006/relationships/slide" Target="slides/slide306.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95" Type="http://schemas.openxmlformats.org/officeDocument/2006/relationships/slide" Target="slides/slide194.xml"/><Relationship Id="rId209" Type="http://schemas.openxmlformats.org/officeDocument/2006/relationships/slide" Target="slides/slide208.xml"/><Relationship Id="rId220" Type="http://schemas.openxmlformats.org/officeDocument/2006/relationships/slide" Target="slides/slide219.xml"/><Relationship Id="rId241" Type="http://schemas.openxmlformats.org/officeDocument/2006/relationships/slide" Target="slides/slide24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262" Type="http://schemas.openxmlformats.org/officeDocument/2006/relationships/slide" Target="slides/slide261.xml"/><Relationship Id="rId283" Type="http://schemas.openxmlformats.org/officeDocument/2006/relationships/slide" Target="slides/slide282.xml"/><Relationship Id="rId318" Type="http://schemas.openxmlformats.org/officeDocument/2006/relationships/theme" Target="theme/theme1.xml"/><Relationship Id="rId78" Type="http://schemas.openxmlformats.org/officeDocument/2006/relationships/slide" Target="slides/slide77.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64" Type="http://schemas.openxmlformats.org/officeDocument/2006/relationships/slide" Target="slides/slide163.xml"/><Relationship Id="rId185" Type="http://schemas.openxmlformats.org/officeDocument/2006/relationships/slide" Target="slides/slide184.xml"/><Relationship Id="rId9" Type="http://schemas.openxmlformats.org/officeDocument/2006/relationships/slide" Target="slides/slide8.xml"/><Relationship Id="rId210" Type="http://schemas.openxmlformats.org/officeDocument/2006/relationships/slide" Target="slides/slide209.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273" Type="http://schemas.openxmlformats.org/officeDocument/2006/relationships/slide" Target="slides/slide272.xml"/><Relationship Id="rId294" Type="http://schemas.openxmlformats.org/officeDocument/2006/relationships/slide" Target="slides/slide293.xml"/><Relationship Id="rId308" Type="http://schemas.openxmlformats.org/officeDocument/2006/relationships/slide" Target="slides/slide307.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slide" Target="slides/slide262.xml"/><Relationship Id="rId284" Type="http://schemas.openxmlformats.org/officeDocument/2006/relationships/slide" Target="slides/slide283.xml"/><Relationship Id="rId319" Type="http://schemas.openxmlformats.org/officeDocument/2006/relationships/tableStyles" Target="tableStyles.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95" Type="http://schemas.openxmlformats.org/officeDocument/2006/relationships/slide" Target="slides/slide294.xml"/><Relationship Id="rId309" Type="http://schemas.openxmlformats.org/officeDocument/2006/relationships/slide" Target="slides/slide308.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310" Type="http://schemas.openxmlformats.org/officeDocument/2006/relationships/slide" Target="slides/slide309.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slide" Target="slides/slide295.xml"/><Relationship Id="rId300" Type="http://schemas.openxmlformats.org/officeDocument/2006/relationships/slide" Target="slides/slide299.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311" Type="http://schemas.openxmlformats.org/officeDocument/2006/relationships/slide" Target="slides/slide310.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slide" Target="slides/slide300.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slide" Target="slides/slide286.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312" Type="http://schemas.openxmlformats.org/officeDocument/2006/relationships/slide" Target="slides/slide311.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302" Type="http://schemas.openxmlformats.org/officeDocument/2006/relationships/slide" Target="slides/slide301.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106" Type="http://schemas.openxmlformats.org/officeDocument/2006/relationships/slide" Target="slides/slide105.xml"/><Relationship Id="rId127" Type="http://schemas.openxmlformats.org/officeDocument/2006/relationships/slide" Target="slides/slide126.xml"/><Relationship Id="rId313" Type="http://schemas.openxmlformats.org/officeDocument/2006/relationships/notesMaster" Target="notesMasters/notesMaster1.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303" Type="http://schemas.openxmlformats.org/officeDocument/2006/relationships/slide" Target="slides/slide302.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107" Type="http://schemas.openxmlformats.org/officeDocument/2006/relationships/slide" Target="slides/slide106.xml"/><Relationship Id="rId289" Type="http://schemas.openxmlformats.org/officeDocument/2006/relationships/slide" Target="slides/slide288.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314" Type="http://schemas.openxmlformats.org/officeDocument/2006/relationships/handoutMaster" Target="handoutMasters/handoutMaster1.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258" Type="http://schemas.openxmlformats.org/officeDocument/2006/relationships/slide" Target="slides/slide257.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171" Type="http://schemas.openxmlformats.org/officeDocument/2006/relationships/slide" Target="slides/slide170.xml"/><Relationship Id="rId227" Type="http://schemas.openxmlformats.org/officeDocument/2006/relationships/slide" Target="slides/slide226.xml"/><Relationship Id="rId269" Type="http://schemas.openxmlformats.org/officeDocument/2006/relationships/slide" Target="slides/slide268.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6" Type="http://schemas.openxmlformats.org/officeDocument/2006/relationships/slide" Target="slides/slide5.xml"/><Relationship Id="rId238" Type="http://schemas.openxmlformats.org/officeDocument/2006/relationships/slide" Target="slides/slide237.xml"/><Relationship Id="rId291" Type="http://schemas.openxmlformats.org/officeDocument/2006/relationships/slide" Target="slides/slide290.xml"/><Relationship Id="rId305" Type="http://schemas.openxmlformats.org/officeDocument/2006/relationships/slide" Target="slides/slide304.xml"/><Relationship Id="rId44" Type="http://schemas.openxmlformats.org/officeDocument/2006/relationships/slide" Target="slides/slide43.xml"/><Relationship Id="rId86" Type="http://schemas.openxmlformats.org/officeDocument/2006/relationships/slide" Target="slides/slide85.xml"/><Relationship Id="rId151" Type="http://schemas.openxmlformats.org/officeDocument/2006/relationships/slide" Target="slides/slide150.xml"/><Relationship Id="rId193" Type="http://schemas.openxmlformats.org/officeDocument/2006/relationships/slide" Target="slides/slide192.xml"/><Relationship Id="rId207" Type="http://schemas.openxmlformats.org/officeDocument/2006/relationships/slide" Target="slides/slide206.xml"/><Relationship Id="rId249" Type="http://schemas.openxmlformats.org/officeDocument/2006/relationships/slide" Target="slides/slide248.xml"/></Relationships>
</file>

<file path=ppt/diagrams/colors1.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6224DFD-CE95-41BE-9620-35B638456954}" type="doc">
      <dgm:prSet loTypeId="urn:microsoft.com/office/officeart/2016/7/layout/LinearBlockProcessNumbered" loCatId="process" qsTypeId="urn:microsoft.com/office/officeart/2005/8/quickstyle/simple2" qsCatId="simple" csTypeId="urn:microsoft.com/office/officeart/2005/8/colors/accent2_2" csCatId="accent2" phldr="1"/>
      <dgm:spPr/>
      <dgm:t>
        <a:bodyPr/>
        <a:lstStyle/>
        <a:p>
          <a:endParaRPr lang="en-US"/>
        </a:p>
      </dgm:t>
    </dgm:pt>
    <dgm:pt modelId="{734ABDA4-A247-4B00-B397-31D554B4FE4B}">
      <dgm:prSet custT="1"/>
      <dgm:spPr/>
      <dgm:t>
        <a:bodyPr/>
        <a:lstStyle/>
        <a:p>
          <a:r>
            <a:rPr kumimoji="1" lang="en-US" sz="1400" dirty="0">
              <a:latin typeface="Meiryo" panose="020B0604030504040204" pitchFamily="34" charset="-128"/>
              <a:ea typeface="Meiryo" panose="020B0604030504040204" pitchFamily="34" charset="-128"/>
            </a:rPr>
            <a:t>AI</a:t>
          </a:r>
          <a:r>
            <a:rPr kumimoji="1" lang="ja-JP" sz="1400">
              <a:latin typeface="Meiryo" panose="020B0604030504040204" pitchFamily="34" charset="-128"/>
              <a:ea typeface="Meiryo" panose="020B0604030504040204" pitchFamily="34" charset="-128"/>
            </a:rPr>
            <a:t>は、「こんなプログラム・コードを書いてくれ」と指示すれば、実行可能なプログラム・コードを書いてくれますが、「こんな」を決めてはくれません。</a:t>
          </a:r>
          <a:endParaRPr lang="en-US" sz="1400" dirty="0">
            <a:latin typeface="Meiryo" panose="020B0604030504040204" pitchFamily="34" charset="-128"/>
            <a:ea typeface="Meiryo" panose="020B0604030504040204" pitchFamily="34" charset="-128"/>
          </a:endParaRPr>
        </a:p>
      </dgm:t>
    </dgm:pt>
    <dgm:pt modelId="{1C9BD8EB-B4D2-48A8-8442-7AC04F61B8D7}" type="parTrans" cxnId="{46BD235F-2608-4E32-91CB-CC7973EB6A2A}">
      <dgm:prSet/>
      <dgm:spPr/>
      <dgm:t>
        <a:bodyPr/>
        <a:lstStyle/>
        <a:p>
          <a:endParaRPr lang="en-US"/>
        </a:p>
      </dgm:t>
    </dgm:pt>
    <dgm:pt modelId="{C58C715E-8242-4A74-B754-4D1DF45E7AC3}" type="sibTrans" cxnId="{46BD235F-2608-4E32-91CB-CC7973EB6A2A}">
      <dgm:prSet phldrT="01" phldr="0"/>
      <dgm:spPr/>
      <dgm:t>
        <a:bodyPr/>
        <a:lstStyle/>
        <a:p>
          <a:r>
            <a:rPr lang="en-US"/>
            <a:t>01</a:t>
          </a:r>
        </a:p>
      </dgm:t>
    </dgm:pt>
    <dgm:pt modelId="{582D523F-7B90-4A98-9398-D6761826E273}">
      <dgm:prSet custT="1"/>
      <dgm:spPr/>
      <dgm:t>
        <a:bodyPr/>
        <a:lstStyle/>
        <a:p>
          <a:r>
            <a:rPr kumimoji="1" lang="en-US" sz="1400" dirty="0">
              <a:latin typeface="Meiryo" panose="020B0604030504040204" pitchFamily="34" charset="-128"/>
              <a:ea typeface="Meiryo" panose="020B0604030504040204" pitchFamily="34" charset="-128"/>
            </a:rPr>
            <a:t>AI</a:t>
          </a:r>
          <a:r>
            <a:rPr kumimoji="1" lang="ja-JP" sz="1400">
              <a:latin typeface="Meiryo" panose="020B0604030504040204" pitchFamily="34" charset="-128"/>
              <a:ea typeface="Meiryo" panose="020B0604030504040204" pitchFamily="34" charset="-128"/>
            </a:rPr>
            <a:t>は、「ピタゴラスの定理」を解くことはできますが、「ピタゴラス」の定理を発見することはできません。</a:t>
          </a:r>
          <a:endParaRPr lang="en-US" sz="1400" dirty="0">
            <a:latin typeface="Meiryo" panose="020B0604030504040204" pitchFamily="34" charset="-128"/>
            <a:ea typeface="Meiryo" panose="020B0604030504040204" pitchFamily="34" charset="-128"/>
          </a:endParaRPr>
        </a:p>
      </dgm:t>
    </dgm:pt>
    <dgm:pt modelId="{45D50D4A-536B-474E-9851-A68931F51168}" type="parTrans" cxnId="{E54E3764-9894-4767-AD7B-DC575DA191A6}">
      <dgm:prSet/>
      <dgm:spPr/>
      <dgm:t>
        <a:bodyPr/>
        <a:lstStyle/>
        <a:p>
          <a:endParaRPr lang="en-US"/>
        </a:p>
      </dgm:t>
    </dgm:pt>
    <dgm:pt modelId="{E0A36C03-B583-47D9-9042-CEF28D56A4C3}" type="sibTrans" cxnId="{E54E3764-9894-4767-AD7B-DC575DA191A6}">
      <dgm:prSet phldrT="02" phldr="0"/>
      <dgm:spPr/>
      <dgm:t>
        <a:bodyPr/>
        <a:lstStyle/>
        <a:p>
          <a:r>
            <a:rPr lang="en-US"/>
            <a:t>02</a:t>
          </a:r>
          <a:endParaRPr lang="en-US" dirty="0"/>
        </a:p>
      </dgm:t>
    </dgm:pt>
    <dgm:pt modelId="{4BC50F01-B2E9-4F26-B9B5-00CF238E2616}">
      <dgm:prSet custT="1"/>
      <dgm:spPr/>
      <dgm:t>
        <a:bodyPr/>
        <a:lstStyle/>
        <a:p>
          <a:r>
            <a:rPr lang="en-US" sz="1400" dirty="0">
              <a:latin typeface="Meiryo" panose="020B0604030504040204" pitchFamily="34" charset="-128"/>
              <a:ea typeface="Meiryo" panose="020B0604030504040204" pitchFamily="34" charset="-128"/>
            </a:rPr>
            <a:t>AI</a:t>
          </a:r>
          <a:r>
            <a:rPr lang="ja-JP" sz="1400">
              <a:latin typeface="Meiryo" panose="020B0604030504040204" pitchFamily="34" charset="-128"/>
              <a:ea typeface="Meiryo" panose="020B0604030504040204" pitchFamily="34" charset="-128"/>
            </a:rPr>
            <a:t>は、「知的作業」を人間に代わってやってくれますが、「なぜ、何のために」その知的作業をするかの意味を自ら見出すことはできません。</a:t>
          </a:r>
          <a:endParaRPr lang="en-US" sz="1400" dirty="0">
            <a:latin typeface="Meiryo" panose="020B0604030504040204" pitchFamily="34" charset="-128"/>
            <a:ea typeface="Meiryo" panose="020B0604030504040204" pitchFamily="34" charset="-128"/>
          </a:endParaRPr>
        </a:p>
      </dgm:t>
    </dgm:pt>
    <dgm:pt modelId="{2324B7BA-B63C-4009-B89D-51CAC9574973}" type="parTrans" cxnId="{C39A6010-C5C7-41BE-A4B0-D654F3E33BC5}">
      <dgm:prSet/>
      <dgm:spPr/>
      <dgm:t>
        <a:bodyPr/>
        <a:lstStyle/>
        <a:p>
          <a:endParaRPr lang="en-US"/>
        </a:p>
      </dgm:t>
    </dgm:pt>
    <dgm:pt modelId="{F2DF23C9-0E46-4BFB-BAF4-F46A2153EA0D}" type="sibTrans" cxnId="{C39A6010-C5C7-41BE-A4B0-D654F3E33BC5}">
      <dgm:prSet phldrT="03" phldr="0"/>
      <dgm:spPr/>
      <dgm:t>
        <a:bodyPr/>
        <a:lstStyle/>
        <a:p>
          <a:r>
            <a:rPr lang="en-US"/>
            <a:t>03</a:t>
          </a:r>
        </a:p>
      </dgm:t>
    </dgm:pt>
    <dgm:pt modelId="{D1DAC7C8-E2E1-1248-8064-51EF12834955}" type="pres">
      <dgm:prSet presAssocID="{C6224DFD-CE95-41BE-9620-35B638456954}" presName="Name0" presStyleCnt="0">
        <dgm:presLayoutVars>
          <dgm:animLvl val="lvl"/>
          <dgm:resizeHandles val="exact"/>
        </dgm:presLayoutVars>
      </dgm:prSet>
      <dgm:spPr/>
    </dgm:pt>
    <dgm:pt modelId="{6725B64B-3D13-804E-9D85-3EDBE103AB3A}" type="pres">
      <dgm:prSet presAssocID="{734ABDA4-A247-4B00-B397-31D554B4FE4B}" presName="compositeNode" presStyleCnt="0">
        <dgm:presLayoutVars>
          <dgm:bulletEnabled val="1"/>
        </dgm:presLayoutVars>
      </dgm:prSet>
      <dgm:spPr/>
    </dgm:pt>
    <dgm:pt modelId="{7A78D4C1-743B-754B-B530-E0FEA937D53F}" type="pres">
      <dgm:prSet presAssocID="{734ABDA4-A247-4B00-B397-31D554B4FE4B}" presName="bgRect" presStyleLbl="alignNode1" presStyleIdx="0" presStyleCnt="3" custScaleY="109170"/>
      <dgm:spPr/>
    </dgm:pt>
    <dgm:pt modelId="{94BE2BDC-7ECC-2F40-B466-410CF55C3AC5}" type="pres">
      <dgm:prSet presAssocID="{C58C715E-8242-4A74-B754-4D1DF45E7AC3}" presName="sibTransNodeRect" presStyleLbl="alignNode1" presStyleIdx="0" presStyleCnt="3">
        <dgm:presLayoutVars>
          <dgm:chMax val="0"/>
          <dgm:bulletEnabled val="1"/>
        </dgm:presLayoutVars>
      </dgm:prSet>
      <dgm:spPr/>
    </dgm:pt>
    <dgm:pt modelId="{03390F72-4CC1-7F44-8026-C403FC47C47C}" type="pres">
      <dgm:prSet presAssocID="{734ABDA4-A247-4B00-B397-31D554B4FE4B}" presName="nodeRect" presStyleLbl="alignNode1" presStyleIdx="0" presStyleCnt="3">
        <dgm:presLayoutVars>
          <dgm:bulletEnabled val="1"/>
        </dgm:presLayoutVars>
      </dgm:prSet>
      <dgm:spPr/>
    </dgm:pt>
    <dgm:pt modelId="{79AD46C0-3CC0-7F44-8CED-DBF13F369228}" type="pres">
      <dgm:prSet presAssocID="{C58C715E-8242-4A74-B754-4D1DF45E7AC3}" presName="sibTrans" presStyleCnt="0"/>
      <dgm:spPr/>
    </dgm:pt>
    <dgm:pt modelId="{BADB2010-5147-7144-BA4F-928C071546D6}" type="pres">
      <dgm:prSet presAssocID="{582D523F-7B90-4A98-9398-D6761826E273}" presName="compositeNode" presStyleCnt="0">
        <dgm:presLayoutVars>
          <dgm:bulletEnabled val="1"/>
        </dgm:presLayoutVars>
      </dgm:prSet>
      <dgm:spPr/>
    </dgm:pt>
    <dgm:pt modelId="{2B117793-1369-4743-9DF8-56DB4C69ECCC}" type="pres">
      <dgm:prSet presAssocID="{582D523F-7B90-4A98-9398-D6761826E273}" presName="bgRect" presStyleLbl="alignNode1" presStyleIdx="1" presStyleCnt="3" custScaleY="109170"/>
      <dgm:spPr/>
    </dgm:pt>
    <dgm:pt modelId="{7D2981C3-AE43-4C40-A53F-5D03FE055862}" type="pres">
      <dgm:prSet presAssocID="{E0A36C03-B583-47D9-9042-CEF28D56A4C3}" presName="sibTransNodeRect" presStyleLbl="alignNode1" presStyleIdx="1" presStyleCnt="3">
        <dgm:presLayoutVars>
          <dgm:chMax val="0"/>
          <dgm:bulletEnabled val="1"/>
        </dgm:presLayoutVars>
      </dgm:prSet>
      <dgm:spPr/>
    </dgm:pt>
    <dgm:pt modelId="{D996458C-F7E5-0845-B0E5-FECF7822DFD6}" type="pres">
      <dgm:prSet presAssocID="{582D523F-7B90-4A98-9398-D6761826E273}" presName="nodeRect" presStyleLbl="alignNode1" presStyleIdx="1" presStyleCnt="3">
        <dgm:presLayoutVars>
          <dgm:bulletEnabled val="1"/>
        </dgm:presLayoutVars>
      </dgm:prSet>
      <dgm:spPr/>
    </dgm:pt>
    <dgm:pt modelId="{18C76EE3-5EA0-AB41-97D4-ECEE9040CC43}" type="pres">
      <dgm:prSet presAssocID="{E0A36C03-B583-47D9-9042-CEF28D56A4C3}" presName="sibTrans" presStyleCnt="0"/>
      <dgm:spPr/>
    </dgm:pt>
    <dgm:pt modelId="{4FEEA9E9-5087-1E41-8FE1-5E07184621A8}" type="pres">
      <dgm:prSet presAssocID="{4BC50F01-B2E9-4F26-B9B5-00CF238E2616}" presName="compositeNode" presStyleCnt="0">
        <dgm:presLayoutVars>
          <dgm:bulletEnabled val="1"/>
        </dgm:presLayoutVars>
      </dgm:prSet>
      <dgm:spPr/>
    </dgm:pt>
    <dgm:pt modelId="{9D17D1DC-E069-C64C-B236-F9E3D5A46EC8}" type="pres">
      <dgm:prSet presAssocID="{4BC50F01-B2E9-4F26-B9B5-00CF238E2616}" presName="bgRect" presStyleLbl="alignNode1" presStyleIdx="2" presStyleCnt="3" custScaleY="109170"/>
      <dgm:spPr/>
    </dgm:pt>
    <dgm:pt modelId="{79966770-DA73-8943-B9D9-99381CDF019B}" type="pres">
      <dgm:prSet presAssocID="{F2DF23C9-0E46-4BFB-BAF4-F46A2153EA0D}" presName="sibTransNodeRect" presStyleLbl="alignNode1" presStyleIdx="2" presStyleCnt="3">
        <dgm:presLayoutVars>
          <dgm:chMax val="0"/>
          <dgm:bulletEnabled val="1"/>
        </dgm:presLayoutVars>
      </dgm:prSet>
      <dgm:spPr/>
    </dgm:pt>
    <dgm:pt modelId="{DC0B978F-90A3-E049-B581-B1304D483580}" type="pres">
      <dgm:prSet presAssocID="{4BC50F01-B2E9-4F26-B9B5-00CF238E2616}" presName="nodeRect" presStyleLbl="alignNode1" presStyleIdx="2" presStyleCnt="3">
        <dgm:presLayoutVars>
          <dgm:bulletEnabled val="1"/>
        </dgm:presLayoutVars>
      </dgm:prSet>
      <dgm:spPr/>
    </dgm:pt>
  </dgm:ptLst>
  <dgm:cxnLst>
    <dgm:cxn modelId="{590E0306-4A2C-C049-8FBA-7CEA65151099}" type="presOf" srcId="{4BC50F01-B2E9-4F26-B9B5-00CF238E2616}" destId="{9D17D1DC-E069-C64C-B236-F9E3D5A46EC8}" srcOrd="0" destOrd="0" presId="urn:microsoft.com/office/officeart/2016/7/layout/LinearBlockProcessNumbered"/>
    <dgm:cxn modelId="{C39A6010-C5C7-41BE-A4B0-D654F3E33BC5}" srcId="{C6224DFD-CE95-41BE-9620-35B638456954}" destId="{4BC50F01-B2E9-4F26-B9B5-00CF238E2616}" srcOrd="2" destOrd="0" parTransId="{2324B7BA-B63C-4009-B89D-51CAC9574973}" sibTransId="{F2DF23C9-0E46-4BFB-BAF4-F46A2153EA0D}"/>
    <dgm:cxn modelId="{D804155E-57DE-4746-94A9-FA3B7A52E79C}" type="presOf" srcId="{734ABDA4-A247-4B00-B397-31D554B4FE4B}" destId="{7A78D4C1-743B-754B-B530-E0FEA937D53F}" srcOrd="0" destOrd="0" presId="urn:microsoft.com/office/officeart/2016/7/layout/LinearBlockProcessNumbered"/>
    <dgm:cxn modelId="{46BD235F-2608-4E32-91CB-CC7973EB6A2A}" srcId="{C6224DFD-CE95-41BE-9620-35B638456954}" destId="{734ABDA4-A247-4B00-B397-31D554B4FE4B}" srcOrd="0" destOrd="0" parTransId="{1C9BD8EB-B4D2-48A8-8442-7AC04F61B8D7}" sibTransId="{C58C715E-8242-4A74-B754-4D1DF45E7AC3}"/>
    <dgm:cxn modelId="{E52C6062-447B-7640-BAEC-D094D4FEBD69}" type="presOf" srcId="{582D523F-7B90-4A98-9398-D6761826E273}" destId="{D996458C-F7E5-0845-B0E5-FECF7822DFD6}" srcOrd="1" destOrd="0" presId="urn:microsoft.com/office/officeart/2016/7/layout/LinearBlockProcessNumbered"/>
    <dgm:cxn modelId="{E54E3764-9894-4767-AD7B-DC575DA191A6}" srcId="{C6224DFD-CE95-41BE-9620-35B638456954}" destId="{582D523F-7B90-4A98-9398-D6761826E273}" srcOrd="1" destOrd="0" parTransId="{45D50D4A-536B-474E-9851-A68931F51168}" sibTransId="{E0A36C03-B583-47D9-9042-CEF28D56A4C3}"/>
    <dgm:cxn modelId="{CC059F6D-FFB3-AE41-AC95-93337D2AB55C}" type="presOf" srcId="{C58C715E-8242-4A74-B754-4D1DF45E7AC3}" destId="{94BE2BDC-7ECC-2F40-B466-410CF55C3AC5}" srcOrd="0" destOrd="0" presId="urn:microsoft.com/office/officeart/2016/7/layout/LinearBlockProcessNumbered"/>
    <dgm:cxn modelId="{80E2F68C-A038-FC4D-AE05-58D86C6CC5B3}" type="presOf" srcId="{4BC50F01-B2E9-4F26-B9B5-00CF238E2616}" destId="{DC0B978F-90A3-E049-B581-B1304D483580}" srcOrd="1" destOrd="0" presId="urn:microsoft.com/office/officeart/2016/7/layout/LinearBlockProcessNumbered"/>
    <dgm:cxn modelId="{8AF117A1-31B2-C64B-BA8E-8DCFA8D8C155}" type="presOf" srcId="{734ABDA4-A247-4B00-B397-31D554B4FE4B}" destId="{03390F72-4CC1-7F44-8026-C403FC47C47C}" srcOrd="1" destOrd="0" presId="urn:microsoft.com/office/officeart/2016/7/layout/LinearBlockProcessNumbered"/>
    <dgm:cxn modelId="{F60081B8-1F3B-F343-A049-4A1040B4CBDA}" type="presOf" srcId="{E0A36C03-B583-47D9-9042-CEF28D56A4C3}" destId="{7D2981C3-AE43-4C40-A53F-5D03FE055862}" srcOrd="0" destOrd="0" presId="urn:microsoft.com/office/officeart/2016/7/layout/LinearBlockProcessNumbered"/>
    <dgm:cxn modelId="{216D7DE6-751C-044D-B75E-549B51FA725E}" type="presOf" srcId="{F2DF23C9-0E46-4BFB-BAF4-F46A2153EA0D}" destId="{79966770-DA73-8943-B9D9-99381CDF019B}" srcOrd="0" destOrd="0" presId="urn:microsoft.com/office/officeart/2016/7/layout/LinearBlockProcessNumbered"/>
    <dgm:cxn modelId="{F771B7EE-95DE-5A47-8C84-B7BDEDBB6ABC}" type="presOf" srcId="{582D523F-7B90-4A98-9398-D6761826E273}" destId="{2B117793-1369-4743-9DF8-56DB4C69ECCC}" srcOrd="0" destOrd="0" presId="urn:microsoft.com/office/officeart/2016/7/layout/LinearBlockProcessNumbered"/>
    <dgm:cxn modelId="{CCE4B3F6-C1E5-754E-B22C-7FEF6A3B5C5B}" type="presOf" srcId="{C6224DFD-CE95-41BE-9620-35B638456954}" destId="{D1DAC7C8-E2E1-1248-8064-51EF12834955}" srcOrd="0" destOrd="0" presId="urn:microsoft.com/office/officeart/2016/7/layout/LinearBlockProcessNumbered"/>
    <dgm:cxn modelId="{2C76AA1E-4686-7040-A2B3-BE13868D5C51}" type="presParOf" srcId="{D1DAC7C8-E2E1-1248-8064-51EF12834955}" destId="{6725B64B-3D13-804E-9D85-3EDBE103AB3A}" srcOrd="0" destOrd="0" presId="urn:microsoft.com/office/officeart/2016/7/layout/LinearBlockProcessNumbered"/>
    <dgm:cxn modelId="{C9428AF2-8E15-774E-B7F1-77AE793A7D49}" type="presParOf" srcId="{6725B64B-3D13-804E-9D85-3EDBE103AB3A}" destId="{7A78D4C1-743B-754B-B530-E0FEA937D53F}" srcOrd="0" destOrd="0" presId="urn:microsoft.com/office/officeart/2016/7/layout/LinearBlockProcessNumbered"/>
    <dgm:cxn modelId="{A8A5681E-35E9-6A44-B0D0-ED5C34918455}" type="presParOf" srcId="{6725B64B-3D13-804E-9D85-3EDBE103AB3A}" destId="{94BE2BDC-7ECC-2F40-B466-410CF55C3AC5}" srcOrd="1" destOrd="0" presId="urn:microsoft.com/office/officeart/2016/7/layout/LinearBlockProcessNumbered"/>
    <dgm:cxn modelId="{4A87E236-7D09-0F44-AD31-8E0F22B39EBE}" type="presParOf" srcId="{6725B64B-3D13-804E-9D85-3EDBE103AB3A}" destId="{03390F72-4CC1-7F44-8026-C403FC47C47C}" srcOrd="2" destOrd="0" presId="urn:microsoft.com/office/officeart/2016/7/layout/LinearBlockProcessNumbered"/>
    <dgm:cxn modelId="{87498D16-ED5A-E245-8470-C07CDA127954}" type="presParOf" srcId="{D1DAC7C8-E2E1-1248-8064-51EF12834955}" destId="{79AD46C0-3CC0-7F44-8CED-DBF13F369228}" srcOrd="1" destOrd="0" presId="urn:microsoft.com/office/officeart/2016/7/layout/LinearBlockProcessNumbered"/>
    <dgm:cxn modelId="{78692A5D-C948-CE43-8B8F-1310E1CE9D72}" type="presParOf" srcId="{D1DAC7C8-E2E1-1248-8064-51EF12834955}" destId="{BADB2010-5147-7144-BA4F-928C071546D6}" srcOrd="2" destOrd="0" presId="urn:microsoft.com/office/officeart/2016/7/layout/LinearBlockProcessNumbered"/>
    <dgm:cxn modelId="{98A17011-C83A-7C4B-BD13-8C33F5892004}" type="presParOf" srcId="{BADB2010-5147-7144-BA4F-928C071546D6}" destId="{2B117793-1369-4743-9DF8-56DB4C69ECCC}" srcOrd="0" destOrd="0" presId="urn:microsoft.com/office/officeart/2016/7/layout/LinearBlockProcessNumbered"/>
    <dgm:cxn modelId="{9DB85501-C3AC-A845-BD32-9EDEFACA9D64}" type="presParOf" srcId="{BADB2010-5147-7144-BA4F-928C071546D6}" destId="{7D2981C3-AE43-4C40-A53F-5D03FE055862}" srcOrd="1" destOrd="0" presId="urn:microsoft.com/office/officeart/2016/7/layout/LinearBlockProcessNumbered"/>
    <dgm:cxn modelId="{814BD489-9188-DD49-9058-7BDFC9638DDE}" type="presParOf" srcId="{BADB2010-5147-7144-BA4F-928C071546D6}" destId="{D996458C-F7E5-0845-B0E5-FECF7822DFD6}" srcOrd="2" destOrd="0" presId="urn:microsoft.com/office/officeart/2016/7/layout/LinearBlockProcessNumbered"/>
    <dgm:cxn modelId="{C8B6E085-E470-F749-ACD3-79A7366E5075}" type="presParOf" srcId="{D1DAC7C8-E2E1-1248-8064-51EF12834955}" destId="{18C76EE3-5EA0-AB41-97D4-ECEE9040CC43}" srcOrd="3" destOrd="0" presId="urn:microsoft.com/office/officeart/2016/7/layout/LinearBlockProcessNumbered"/>
    <dgm:cxn modelId="{073501D3-8D8E-F645-B6D8-45405770C8E6}" type="presParOf" srcId="{D1DAC7C8-E2E1-1248-8064-51EF12834955}" destId="{4FEEA9E9-5087-1E41-8FE1-5E07184621A8}" srcOrd="4" destOrd="0" presId="urn:microsoft.com/office/officeart/2016/7/layout/LinearBlockProcessNumbered"/>
    <dgm:cxn modelId="{FCE7721B-22AD-2E41-9F33-C54419CF5EEA}" type="presParOf" srcId="{4FEEA9E9-5087-1E41-8FE1-5E07184621A8}" destId="{9D17D1DC-E069-C64C-B236-F9E3D5A46EC8}" srcOrd="0" destOrd="0" presId="urn:microsoft.com/office/officeart/2016/7/layout/LinearBlockProcessNumbered"/>
    <dgm:cxn modelId="{37BA3A99-9D9C-E745-82ED-D1B95F5CF58E}" type="presParOf" srcId="{4FEEA9E9-5087-1E41-8FE1-5E07184621A8}" destId="{79966770-DA73-8943-B9D9-99381CDF019B}" srcOrd="1" destOrd="0" presId="urn:microsoft.com/office/officeart/2016/7/layout/LinearBlockProcessNumbered"/>
    <dgm:cxn modelId="{5D6DEB9A-7D93-DC48-8C3D-F62C4B47FFA9}" type="presParOf" srcId="{4FEEA9E9-5087-1E41-8FE1-5E07184621A8}" destId="{DC0B978F-90A3-E049-B581-B1304D483580}" srcOrd="2" destOrd="0" presId="urn:microsoft.com/office/officeart/2016/7/layout/LinearBlockProcessNumbered"/>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A78D4C1-743B-754B-B530-E0FEA937D53F}">
      <dsp:nvSpPr>
        <dsp:cNvPr id="0" name=""/>
        <dsp:cNvSpPr/>
      </dsp:nvSpPr>
      <dsp:spPr>
        <a:xfrm>
          <a:off x="674" y="196378"/>
          <a:ext cx="2731082" cy="3577826"/>
        </a:xfrm>
        <a:prstGeom prst="rect">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a:outerShdw blurRad="40000" dist="20000" dir="5400000" rotWithShape="0">
            <a:srgbClr val="000000">
              <a:alpha val="38000"/>
            </a:srgbClr>
          </a:outerShdw>
        </a:effectLst>
      </dsp:spPr>
      <dsp:style>
        <a:lnRef idx="2">
          <a:scrgbClr r="0" g="0" b="0"/>
        </a:lnRef>
        <a:fillRef idx="1">
          <a:scrgbClr r="0" g="0" b="0"/>
        </a:fillRef>
        <a:effectRef idx="1">
          <a:scrgbClr r="0" g="0" b="0"/>
        </a:effectRef>
        <a:fontRef idx="minor">
          <a:schemeClr val="lt1"/>
        </a:fontRef>
      </dsp:style>
      <dsp:txBody>
        <a:bodyPr spcFirstLastPara="0" vert="horz" wrap="square" lIns="269770" tIns="0" rIns="269770" bIns="330200" numCol="1" spcCol="1270" anchor="t" anchorCtr="0">
          <a:noAutofit/>
        </a:bodyPr>
        <a:lstStyle/>
        <a:p>
          <a:pPr marL="0" lvl="0" indent="0" algn="l" defTabSz="622300">
            <a:lnSpc>
              <a:spcPct val="90000"/>
            </a:lnSpc>
            <a:spcBef>
              <a:spcPct val="0"/>
            </a:spcBef>
            <a:spcAft>
              <a:spcPct val="35000"/>
            </a:spcAft>
            <a:buNone/>
          </a:pPr>
          <a:r>
            <a:rPr kumimoji="1" lang="en-US" sz="1400" kern="1200" dirty="0">
              <a:latin typeface="Meiryo" panose="020B0604030504040204" pitchFamily="34" charset="-128"/>
              <a:ea typeface="Meiryo" panose="020B0604030504040204" pitchFamily="34" charset="-128"/>
            </a:rPr>
            <a:t>AI</a:t>
          </a:r>
          <a:r>
            <a:rPr kumimoji="1" lang="ja-JP" sz="1400" kern="1200">
              <a:latin typeface="Meiryo" panose="020B0604030504040204" pitchFamily="34" charset="-128"/>
              <a:ea typeface="Meiryo" panose="020B0604030504040204" pitchFamily="34" charset="-128"/>
            </a:rPr>
            <a:t>は、「こんなプログラム・コードを書いてくれ」と指示すれば、実行可能なプログラム・コードを書いてくれますが、「こんな」を決めてはくれません。</a:t>
          </a:r>
          <a:endParaRPr lang="en-US" sz="1400" kern="1200" dirty="0">
            <a:latin typeface="Meiryo" panose="020B0604030504040204" pitchFamily="34" charset="-128"/>
            <a:ea typeface="Meiryo" panose="020B0604030504040204" pitchFamily="34" charset="-128"/>
          </a:endParaRPr>
        </a:p>
      </dsp:txBody>
      <dsp:txXfrm>
        <a:off x="674" y="1627508"/>
        <a:ext cx="2731082" cy="2146696"/>
      </dsp:txXfrm>
    </dsp:sp>
    <dsp:sp modelId="{94BE2BDC-7ECC-2F40-B466-410CF55C3AC5}">
      <dsp:nvSpPr>
        <dsp:cNvPr id="0" name=""/>
        <dsp:cNvSpPr/>
      </dsp:nvSpPr>
      <dsp:spPr>
        <a:xfrm>
          <a:off x="674" y="346642"/>
          <a:ext cx="2731082" cy="1310919"/>
        </a:xfrm>
        <a:prstGeom prst="rect">
          <a:avLst/>
        </a:prstGeom>
        <a:noFill/>
        <a:ln w="25400" cap="flat" cmpd="sng" algn="ctr">
          <a:noFill/>
          <a:prstDash val="solid"/>
        </a:ln>
        <a:effectLst>
          <a:outerShdw blurRad="40000" dist="20000" dir="5400000" rotWithShape="0">
            <a:srgbClr val="000000">
              <a:alpha val="38000"/>
            </a:srgbClr>
          </a:outerShdw>
        </a:effectLst>
        <a:sp3d/>
      </dsp:spPr>
      <dsp:style>
        <a:lnRef idx="2">
          <a:scrgbClr r="0" g="0" b="0"/>
        </a:lnRef>
        <a:fillRef idx="1">
          <a:scrgbClr r="0" g="0" b="0"/>
        </a:fillRef>
        <a:effectRef idx="1">
          <a:scrgbClr r="0" g="0" b="0"/>
        </a:effectRef>
        <a:fontRef idx="minor">
          <a:schemeClr val="lt1"/>
        </a:fontRef>
      </dsp:style>
      <dsp:txBody>
        <a:bodyPr spcFirstLastPara="0" vert="horz" wrap="square" lIns="269770" tIns="165100" rIns="269770" bIns="165100" numCol="1" spcCol="1270" anchor="ctr" anchorCtr="0">
          <a:noAutofit/>
        </a:bodyPr>
        <a:lstStyle/>
        <a:p>
          <a:pPr marL="0" lvl="0" indent="0" algn="l" defTabSz="2933700">
            <a:lnSpc>
              <a:spcPct val="90000"/>
            </a:lnSpc>
            <a:spcBef>
              <a:spcPct val="0"/>
            </a:spcBef>
            <a:spcAft>
              <a:spcPct val="35000"/>
            </a:spcAft>
            <a:buNone/>
          </a:pPr>
          <a:r>
            <a:rPr lang="en-US" sz="6600" kern="1200"/>
            <a:t>01</a:t>
          </a:r>
        </a:p>
      </dsp:txBody>
      <dsp:txXfrm>
        <a:off x="674" y="346642"/>
        <a:ext cx="2731082" cy="1310919"/>
      </dsp:txXfrm>
    </dsp:sp>
    <dsp:sp modelId="{2B117793-1369-4743-9DF8-56DB4C69ECCC}">
      <dsp:nvSpPr>
        <dsp:cNvPr id="0" name=""/>
        <dsp:cNvSpPr/>
      </dsp:nvSpPr>
      <dsp:spPr>
        <a:xfrm>
          <a:off x="2950242" y="196378"/>
          <a:ext cx="2731082" cy="3577826"/>
        </a:xfrm>
        <a:prstGeom prst="rect">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a:outerShdw blurRad="40000" dist="20000" dir="5400000" rotWithShape="0">
            <a:srgbClr val="000000">
              <a:alpha val="38000"/>
            </a:srgbClr>
          </a:outerShdw>
        </a:effectLst>
      </dsp:spPr>
      <dsp:style>
        <a:lnRef idx="2">
          <a:scrgbClr r="0" g="0" b="0"/>
        </a:lnRef>
        <a:fillRef idx="1">
          <a:scrgbClr r="0" g="0" b="0"/>
        </a:fillRef>
        <a:effectRef idx="1">
          <a:scrgbClr r="0" g="0" b="0"/>
        </a:effectRef>
        <a:fontRef idx="minor">
          <a:schemeClr val="lt1"/>
        </a:fontRef>
      </dsp:style>
      <dsp:txBody>
        <a:bodyPr spcFirstLastPara="0" vert="horz" wrap="square" lIns="269770" tIns="0" rIns="269770" bIns="330200" numCol="1" spcCol="1270" anchor="t" anchorCtr="0">
          <a:noAutofit/>
        </a:bodyPr>
        <a:lstStyle/>
        <a:p>
          <a:pPr marL="0" lvl="0" indent="0" algn="l" defTabSz="622300">
            <a:lnSpc>
              <a:spcPct val="90000"/>
            </a:lnSpc>
            <a:spcBef>
              <a:spcPct val="0"/>
            </a:spcBef>
            <a:spcAft>
              <a:spcPct val="35000"/>
            </a:spcAft>
            <a:buNone/>
          </a:pPr>
          <a:r>
            <a:rPr kumimoji="1" lang="en-US" sz="1400" kern="1200" dirty="0">
              <a:latin typeface="Meiryo" panose="020B0604030504040204" pitchFamily="34" charset="-128"/>
              <a:ea typeface="Meiryo" panose="020B0604030504040204" pitchFamily="34" charset="-128"/>
            </a:rPr>
            <a:t>AI</a:t>
          </a:r>
          <a:r>
            <a:rPr kumimoji="1" lang="ja-JP" sz="1400" kern="1200">
              <a:latin typeface="Meiryo" panose="020B0604030504040204" pitchFamily="34" charset="-128"/>
              <a:ea typeface="Meiryo" panose="020B0604030504040204" pitchFamily="34" charset="-128"/>
            </a:rPr>
            <a:t>は、「ピタゴラスの定理」を解くことはできますが、「ピタゴラス」の定理を発見することはできません。</a:t>
          </a:r>
          <a:endParaRPr lang="en-US" sz="1400" kern="1200" dirty="0">
            <a:latin typeface="Meiryo" panose="020B0604030504040204" pitchFamily="34" charset="-128"/>
            <a:ea typeface="Meiryo" panose="020B0604030504040204" pitchFamily="34" charset="-128"/>
          </a:endParaRPr>
        </a:p>
      </dsp:txBody>
      <dsp:txXfrm>
        <a:off x="2950242" y="1627508"/>
        <a:ext cx="2731082" cy="2146696"/>
      </dsp:txXfrm>
    </dsp:sp>
    <dsp:sp modelId="{7D2981C3-AE43-4C40-A53F-5D03FE055862}">
      <dsp:nvSpPr>
        <dsp:cNvPr id="0" name=""/>
        <dsp:cNvSpPr/>
      </dsp:nvSpPr>
      <dsp:spPr>
        <a:xfrm>
          <a:off x="2950242" y="346642"/>
          <a:ext cx="2731082" cy="1310919"/>
        </a:xfrm>
        <a:prstGeom prst="rect">
          <a:avLst/>
        </a:prstGeom>
        <a:noFill/>
        <a:ln w="25400" cap="flat" cmpd="sng" algn="ctr">
          <a:noFill/>
          <a:prstDash val="solid"/>
        </a:ln>
        <a:effectLst>
          <a:outerShdw blurRad="40000" dist="20000" dir="5400000" rotWithShape="0">
            <a:srgbClr val="000000">
              <a:alpha val="38000"/>
            </a:srgbClr>
          </a:outerShdw>
        </a:effectLst>
        <a:sp3d/>
      </dsp:spPr>
      <dsp:style>
        <a:lnRef idx="2">
          <a:scrgbClr r="0" g="0" b="0"/>
        </a:lnRef>
        <a:fillRef idx="1">
          <a:scrgbClr r="0" g="0" b="0"/>
        </a:fillRef>
        <a:effectRef idx="1">
          <a:scrgbClr r="0" g="0" b="0"/>
        </a:effectRef>
        <a:fontRef idx="minor">
          <a:schemeClr val="lt1"/>
        </a:fontRef>
      </dsp:style>
      <dsp:txBody>
        <a:bodyPr spcFirstLastPara="0" vert="horz" wrap="square" lIns="269770" tIns="165100" rIns="269770" bIns="165100" numCol="1" spcCol="1270" anchor="ctr" anchorCtr="0">
          <a:noAutofit/>
        </a:bodyPr>
        <a:lstStyle/>
        <a:p>
          <a:pPr marL="0" lvl="0" indent="0" algn="l" defTabSz="2933700">
            <a:lnSpc>
              <a:spcPct val="90000"/>
            </a:lnSpc>
            <a:spcBef>
              <a:spcPct val="0"/>
            </a:spcBef>
            <a:spcAft>
              <a:spcPct val="35000"/>
            </a:spcAft>
            <a:buNone/>
          </a:pPr>
          <a:r>
            <a:rPr lang="en-US" sz="6600" kern="1200"/>
            <a:t>02</a:t>
          </a:r>
          <a:endParaRPr lang="en-US" sz="6600" kern="1200" dirty="0"/>
        </a:p>
      </dsp:txBody>
      <dsp:txXfrm>
        <a:off x="2950242" y="346642"/>
        <a:ext cx="2731082" cy="1310919"/>
      </dsp:txXfrm>
    </dsp:sp>
    <dsp:sp modelId="{9D17D1DC-E069-C64C-B236-F9E3D5A46EC8}">
      <dsp:nvSpPr>
        <dsp:cNvPr id="0" name=""/>
        <dsp:cNvSpPr/>
      </dsp:nvSpPr>
      <dsp:spPr>
        <a:xfrm>
          <a:off x="5899811" y="196378"/>
          <a:ext cx="2731082" cy="3577826"/>
        </a:xfrm>
        <a:prstGeom prst="rect">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a:outerShdw blurRad="40000" dist="20000" dir="5400000" rotWithShape="0">
            <a:srgbClr val="000000">
              <a:alpha val="38000"/>
            </a:srgbClr>
          </a:outerShdw>
        </a:effectLst>
      </dsp:spPr>
      <dsp:style>
        <a:lnRef idx="2">
          <a:scrgbClr r="0" g="0" b="0"/>
        </a:lnRef>
        <a:fillRef idx="1">
          <a:scrgbClr r="0" g="0" b="0"/>
        </a:fillRef>
        <a:effectRef idx="1">
          <a:scrgbClr r="0" g="0" b="0"/>
        </a:effectRef>
        <a:fontRef idx="minor">
          <a:schemeClr val="lt1"/>
        </a:fontRef>
      </dsp:style>
      <dsp:txBody>
        <a:bodyPr spcFirstLastPara="0" vert="horz" wrap="square" lIns="269770" tIns="0" rIns="269770" bIns="330200" numCol="1" spcCol="1270" anchor="t" anchorCtr="0">
          <a:noAutofit/>
        </a:bodyPr>
        <a:lstStyle/>
        <a:p>
          <a:pPr marL="0" lvl="0" indent="0" algn="l" defTabSz="622300">
            <a:lnSpc>
              <a:spcPct val="90000"/>
            </a:lnSpc>
            <a:spcBef>
              <a:spcPct val="0"/>
            </a:spcBef>
            <a:spcAft>
              <a:spcPct val="35000"/>
            </a:spcAft>
            <a:buNone/>
          </a:pPr>
          <a:r>
            <a:rPr lang="en-US" sz="1400" kern="1200" dirty="0">
              <a:latin typeface="Meiryo" panose="020B0604030504040204" pitchFamily="34" charset="-128"/>
              <a:ea typeface="Meiryo" panose="020B0604030504040204" pitchFamily="34" charset="-128"/>
            </a:rPr>
            <a:t>AI</a:t>
          </a:r>
          <a:r>
            <a:rPr lang="ja-JP" sz="1400" kern="1200">
              <a:latin typeface="Meiryo" panose="020B0604030504040204" pitchFamily="34" charset="-128"/>
              <a:ea typeface="Meiryo" panose="020B0604030504040204" pitchFamily="34" charset="-128"/>
            </a:rPr>
            <a:t>は、「知的作業」を人間に代わってやってくれますが、「なぜ、何のために」その知的作業をするかの意味を自ら見出すことはできません。</a:t>
          </a:r>
          <a:endParaRPr lang="en-US" sz="1400" kern="1200" dirty="0">
            <a:latin typeface="Meiryo" panose="020B0604030504040204" pitchFamily="34" charset="-128"/>
            <a:ea typeface="Meiryo" panose="020B0604030504040204" pitchFamily="34" charset="-128"/>
          </a:endParaRPr>
        </a:p>
      </dsp:txBody>
      <dsp:txXfrm>
        <a:off x="5899811" y="1627508"/>
        <a:ext cx="2731082" cy="2146696"/>
      </dsp:txXfrm>
    </dsp:sp>
    <dsp:sp modelId="{79966770-DA73-8943-B9D9-99381CDF019B}">
      <dsp:nvSpPr>
        <dsp:cNvPr id="0" name=""/>
        <dsp:cNvSpPr/>
      </dsp:nvSpPr>
      <dsp:spPr>
        <a:xfrm>
          <a:off x="5899811" y="346642"/>
          <a:ext cx="2731082" cy="1310919"/>
        </a:xfrm>
        <a:prstGeom prst="rect">
          <a:avLst/>
        </a:prstGeom>
        <a:noFill/>
        <a:ln w="25400" cap="flat" cmpd="sng" algn="ctr">
          <a:noFill/>
          <a:prstDash val="solid"/>
        </a:ln>
        <a:effectLst>
          <a:outerShdw blurRad="40000" dist="20000" dir="5400000" rotWithShape="0">
            <a:srgbClr val="000000">
              <a:alpha val="38000"/>
            </a:srgbClr>
          </a:outerShdw>
        </a:effectLst>
        <a:sp3d/>
      </dsp:spPr>
      <dsp:style>
        <a:lnRef idx="2">
          <a:scrgbClr r="0" g="0" b="0"/>
        </a:lnRef>
        <a:fillRef idx="1">
          <a:scrgbClr r="0" g="0" b="0"/>
        </a:fillRef>
        <a:effectRef idx="1">
          <a:scrgbClr r="0" g="0" b="0"/>
        </a:effectRef>
        <a:fontRef idx="minor">
          <a:schemeClr val="lt1"/>
        </a:fontRef>
      </dsp:style>
      <dsp:txBody>
        <a:bodyPr spcFirstLastPara="0" vert="horz" wrap="square" lIns="269770" tIns="165100" rIns="269770" bIns="165100" numCol="1" spcCol="1270" anchor="ctr" anchorCtr="0">
          <a:noAutofit/>
        </a:bodyPr>
        <a:lstStyle/>
        <a:p>
          <a:pPr marL="0" lvl="0" indent="0" algn="l" defTabSz="2933700">
            <a:lnSpc>
              <a:spcPct val="90000"/>
            </a:lnSpc>
            <a:spcBef>
              <a:spcPct val="0"/>
            </a:spcBef>
            <a:spcAft>
              <a:spcPct val="35000"/>
            </a:spcAft>
            <a:buNone/>
          </a:pPr>
          <a:r>
            <a:rPr lang="en-US" sz="6600" kern="1200"/>
            <a:t>03</a:t>
          </a:r>
        </a:p>
      </dsp:txBody>
      <dsp:txXfrm>
        <a:off x="5899811" y="346642"/>
        <a:ext cx="2731082" cy="1310919"/>
      </dsp:txXfrm>
    </dsp:sp>
  </dsp:spTree>
</dsp:drawing>
</file>

<file path=ppt/diagrams/layout1.xml><?xml version="1.0" encoding="utf-8"?>
<dgm:layoutDef xmlns:dgm="http://schemas.openxmlformats.org/drawingml/2006/diagram" xmlns:a="http://schemas.openxmlformats.org/drawingml/2006/main" uniqueId="urn:microsoft.com/office/officeart/2016/7/layout/LinearBlockProcessNumbered">
  <dgm:title val="Linear Block Process Numbered"/>
  <dgm:desc val="Used to show a progression; a timeline; sequential steps in a task, process, or workflow; or to emphasize movement or direction. Automatic numbers have been introduced to show the steps of the process. Level 1 text and Level 2 text both appears in a rectangle."/>
  <dgm:catLst>
    <dgm:cat type="process" pri="5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101" type="sibTrans" cxnId="4">
          <dgm:prSet phldrT="1"/>
          <dgm:t>
            <a:bodyPr/>
            <a:lstStyle/>
            <a:p>
              <a:r>
                <a:t>01</a:t>
              </a:r>
            </a:p>
          </dgm:t>
        </dgm:pt>
        <dgm:pt modelId="201" type="sibTrans" cxnId="5">
          <dgm:prSet phldrT="2"/>
          <dgm:t>
            <a:bodyPr/>
            <a:lstStyle/>
            <a:p>
              <a:r>
                <a:t>02</a:t>
              </a:r>
            </a:p>
          </dgm:t>
        </dgm:pt>
        <dgm:pt modelId="301" type="sibTrans" cxnId="6">
          <dgm:prSet phldrT="3"/>
          <dgm:t>
            <a:bodyPr/>
            <a:lstStyle/>
            <a:p>
              <a:r>
                <a:t>03</a:t>
              </a:r>
            </a:p>
          </dgm:t>
        </dgm:pt>
      </dgm:ptLst>
      <dgm:cxnLst>
        <dgm:cxn modelId="4" srcId="0" destId="1" srcOrd="0" destOrd="0" sibTransId="101"/>
        <dgm:cxn modelId="5" srcId="0" destId="2" srcOrd="1" destOrd="0" sibTransId="201"/>
        <dgm:cxn modelId="6" srcId="0" destId="3" srcOrd="2" destOrd="0" sibTransId="301"/>
        <dgm:cxn modelId="13" srcId="1" destId="11" srcOrd="0" destOrd="0"/>
        <dgm:cxn modelId="23" srcId="2" destId="21" srcOrd="0" destOrd="0"/>
        <dgm:cxn modelId="33" srcId="3" destId="31" srcOrd="0"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animLvl val="lvl"/>
      <dgm:resizeHandles val="exact"/>
    </dgm:varLst>
    <dgm:alg type="lin">
      <dgm:param type="linDir" val="fromL"/>
      <dgm:param type="nodeVertAlign" val="t"/>
    </dgm:alg>
    <dgm:shape xmlns:r="http://schemas.openxmlformats.org/officeDocument/2006/relationships" r:blip="">
      <dgm:adjLst/>
    </dgm:shape>
    <dgm:presOf/>
    <dgm:constrLst>
      <dgm:constr type="h" for="ch" forName="compositeNode" refType="h"/>
      <dgm:constr type="w" for="ch" forName="compositeNode" refType="w"/>
      <dgm:constr type="w" for="des" forName="simulatedConn" refType="w" refFor="ch" refForName="compositeNode" fact="0.15"/>
      <dgm:constr type="h" for="des" forName="simulatedConn" refType="w" refFor="des" refForName="simulatedConn"/>
      <dgm:constr type="h" for="des" forName="vSp1" refType="w" refFor="ch" refForName="compositeNode" fact="0.8"/>
      <dgm:constr type="h" for="des" forName="vSp2" refType="w" refFor="ch" refForName="compositeNode" fact="0.07"/>
      <dgm:constr type="w" for="ch" forName="vProcSp" refType="w" refFor="des" refForName="simulatedConn" op="equ"/>
      <dgm:constr type="h" for="ch" forName="vProcSp" refType="h" refFor="ch" refForName="compositeNode" op="equ"/>
      <dgm:constr type="w" for="ch" forName="sibTrans" refType="w" refFor="ch" refForName="compositeNode" fact="0.08"/>
      <dgm:constr type="primFontSz" for="des" forName="sibTransNodeRect" op="equ"/>
      <dgm:constr type="primFontSz" for="des" forName="nodeRect" op="equ"/>
    </dgm:constrLst>
    <dgm:ruleLst/>
    <dgm:forEach name="Name4" axis="ch" ptType="node">
      <dgm:layoutNode name="compositeNode">
        <dgm:varLst>
          <dgm:bulletEnabled val="1"/>
        </dgm:varLst>
        <dgm:alg type="composite"/>
        <dgm:constrLst>
          <dgm:constr type="h" refType="w" op="lte" fact="1.2"/>
          <dgm:constr type="w" for="ch" forName="bgRect" refType="w"/>
          <dgm:constr type="h" for="ch" forName="bgRect" refType="h"/>
          <dgm:constr type="t" for="ch" forName="bgRect"/>
          <dgm:constr type="l" for="ch" forName="bgRect"/>
          <dgm:constr type="w" for="ch" forName="sibTransNodeRect" refType="w" refFor="ch" refForName="bgRect"/>
          <dgm:constr type="h" for="ch" forName="sibTransNodeRect" refType="h" refFor="ch" refForName="bgRect" fact="0.4"/>
          <dgm:constr type="t" for="ch" forName="sibTransNodeRect"/>
          <dgm:constr type="l" for="ch" forName="sibTransNodeRect"/>
          <dgm:constr type="r" for="ch" forName="nodeRect" refType="r" refFor="ch" refForName="bgRect"/>
          <dgm:constr type="h" for="ch" forName="nodeRect" refType="h" refFor="ch" refForName="bgRect" fact="0.6"/>
          <dgm:constr type="t" for="ch" forName="nodeRect" refType="b" refFor="ch" refForName="sibTransNodeRect"/>
          <dgm:constr type="l" for="ch" forName="nodeRect" refType="l" refFor="ch" refForName="bgRect"/>
        </dgm:constrLst>
        <dgm:ruleLst>
          <dgm:rule type="w" for="ch" forName="nodeRect" val="NaN" fact="NaN" max="30"/>
        </dgm:ruleLst>
        <dgm:layoutNode name="bgRect" styleLbl="alignNode1">
          <dgm:alg type="sp"/>
          <dgm:shape xmlns:r="http://schemas.openxmlformats.org/officeDocument/2006/relationships" type="rect" r:blip="">
            <dgm:adjLst>
              <dgm:adj idx="1" val="0.05"/>
            </dgm:adjLst>
          </dgm:shape>
          <dgm:presOf axis="self"/>
          <dgm:constrLst/>
          <dgm:ruleLst/>
        </dgm:layoutNode>
        <dgm:forEach name="Name19" axis="followSib" ptType="sibTrans" hideLastTrans="0" cnt="1">
          <dgm:layoutNode name="sibTransNodeRect" styleLbl="alignNode1">
            <dgm:varLst>
              <dgm:chMax val="0"/>
              <dgm:bulletEnabled val="1"/>
            </dgm:varLst>
            <dgm:presOf axis="self"/>
            <dgm:alg type="tx">
              <dgm:param type="parTxLTRAlign" val="l"/>
              <dgm:param type="parTxRTLAlign" val="l"/>
            </dgm:alg>
            <dgm:shape xmlns:r="http://schemas.openxmlformats.org/officeDocument/2006/relationships" type="rect" r:blip="" hideGeom="1">
              <dgm:adjLst/>
            </dgm:shape>
            <dgm:constrLst>
              <dgm:constr type="primFontSz" val="66"/>
              <dgm:constr type="tMarg" val="13"/>
              <dgm:constr type="lMarg" refType="w" fact="0.28"/>
              <dgm:constr type="rMarg" refType="w" fact="0.28"/>
              <dgm:constr type="bMarg" val="13"/>
            </dgm:constrLst>
            <dgm:ruleLst>
              <dgm:rule type="primFontSz" val="14" fact="NaN" max="NaN"/>
              <dgm:rule type="tMarg" val="13" fact="NaN" max="NaN"/>
            </dgm:ruleLst>
          </dgm:layoutNode>
        </dgm:forEach>
        <dgm:layoutNode name="nodeRect" styleLbl="alignNode1" moveWith="bgRect">
          <dgm:varLst>
            <dgm:bulletEnabled val="1"/>
          </dgm:varLst>
          <dgm:alg type="tx">
            <dgm:param type="parTxLTRAlign" val="l"/>
            <dgm:param type="parTxRTLAlign" val="r"/>
            <dgm:param type="txAnchorVert" val="t"/>
            <dgm:param type="stBulletLvl" val="2"/>
          </dgm:alg>
          <dgm:shape xmlns:r="http://schemas.openxmlformats.org/officeDocument/2006/relationships" type="rect" r:blip="" hideGeom="1">
            <dgm:adjLst/>
          </dgm:shape>
          <dgm:presOf axis="desOrSelf" ptType="node"/>
          <dgm:constrLst>
            <dgm:constr type="primFontSz" val="26"/>
            <dgm:constr type="tMarg"/>
            <dgm:constr type="lMarg" refType="w" fact="0.28"/>
            <dgm:constr type="rMarg" refType="w" fact="0.28"/>
            <dgm:constr type="bMarg" val="26"/>
          </dgm:constrLst>
          <dgm:ruleLst>
            <dgm:rule type="primFontSz" val="11" fact="NaN" max="NaN"/>
          </dgm:ruleLst>
        </dgm:layoutNode>
      </dgm:layoutNode>
      <dgm:forEach name="Name14" axis="followSib" ptType="sibTrans" cnt="1">
        <dgm:layoutNode name="sibTrans">
          <dgm:alg type="sp"/>
          <dgm:shape xmlns:r="http://schemas.openxmlformats.org/officeDocument/2006/relationships" r:blip="">
            <dgm:adjLst/>
          </dgm:shape>
          <dgm:presOf/>
          <dgm:constrLst/>
          <dgm:ruleLst/>
        </dgm:layoutNode>
      </dgm:forEach>
    </dgm:forEach>
  </dgm:layoutNode>
  <dgm:extLst>
    <a:ext uri="{4F341089-5ED1-44EC-B178-C955D00A3D55}">
      <dgm1611:autoBuNodeInfoLst xmlns:dgm1611="http://schemas.microsoft.com/office/drawing/2016/11/diagram">
        <dgm1611:autoBuNodeInfo lvl="1" ptType="sibTrans">
          <dgm1611:buPr prefix="" leadZeros="1">
            <a:buAutoNum type="arabicParenBoth"/>
          </dgm1611:buPr>
        </dgm1611:autoBuNodeInfo>
      </dgm1611:autoBuNodeInfoLst>
    </a:ext>
  </dgm:extLst>
</dgm:layoutDef>
</file>

<file path=ppt/diagrams/quickStyle1.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2949787" cy="496967"/>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ー 2"/>
          <p:cNvSpPr>
            <a:spLocks noGrp="1"/>
          </p:cNvSpPr>
          <p:nvPr>
            <p:ph type="dt" sz="quarter" idx="1"/>
          </p:nvPr>
        </p:nvSpPr>
        <p:spPr>
          <a:xfrm>
            <a:off x="3855838" y="0"/>
            <a:ext cx="2949787" cy="496967"/>
          </a:xfrm>
          <a:prstGeom prst="rect">
            <a:avLst/>
          </a:prstGeom>
        </p:spPr>
        <p:txBody>
          <a:bodyPr vert="horz" lIns="91440" tIns="45720" rIns="91440" bIns="45720" rtlCol="0"/>
          <a:lstStyle>
            <a:lvl1pPr algn="r">
              <a:defRPr sz="1200"/>
            </a:lvl1pPr>
          </a:lstStyle>
          <a:p>
            <a:fld id="{7D4C644C-156B-6340-9050-F628BC6F59EE}" type="datetimeFigureOut">
              <a:rPr kumimoji="1" lang="ja-JP" altLang="en-US" smtClean="0"/>
              <a:t>2024/6/13</a:t>
            </a:fld>
            <a:endParaRPr kumimoji="1" lang="ja-JP" altLang="en-US"/>
          </a:p>
        </p:txBody>
      </p:sp>
      <p:sp>
        <p:nvSpPr>
          <p:cNvPr id="4" name="フッター プレースホルダー 3"/>
          <p:cNvSpPr>
            <a:spLocks noGrp="1"/>
          </p:cNvSpPr>
          <p:nvPr>
            <p:ph type="ftr" sz="quarter" idx="2"/>
          </p:nvPr>
        </p:nvSpPr>
        <p:spPr>
          <a:xfrm>
            <a:off x="0" y="9440646"/>
            <a:ext cx="2949787" cy="496967"/>
          </a:xfrm>
          <a:prstGeom prst="rect">
            <a:avLst/>
          </a:prstGeom>
        </p:spPr>
        <p:txBody>
          <a:bodyPr vert="horz" lIns="91440" tIns="45720" rIns="91440" bIns="45720" rtlCol="0" anchor="b"/>
          <a:lstStyle>
            <a:lvl1pPr algn="l">
              <a:defRPr sz="1200"/>
            </a:lvl1pPr>
          </a:lstStyle>
          <a:p>
            <a:endParaRPr kumimoji="1" lang="ja-JP" altLang="en-US"/>
          </a:p>
        </p:txBody>
      </p:sp>
      <p:sp>
        <p:nvSpPr>
          <p:cNvPr id="5" name="スライド番号プレースホルダー 4"/>
          <p:cNvSpPr>
            <a:spLocks noGrp="1"/>
          </p:cNvSpPr>
          <p:nvPr>
            <p:ph type="sldNum" sz="quarter" idx="3"/>
          </p:nvPr>
        </p:nvSpPr>
        <p:spPr>
          <a:xfrm>
            <a:off x="3855838" y="9440646"/>
            <a:ext cx="2949787" cy="496967"/>
          </a:xfrm>
          <a:prstGeom prst="rect">
            <a:avLst/>
          </a:prstGeom>
        </p:spPr>
        <p:txBody>
          <a:bodyPr vert="horz" lIns="91440" tIns="45720" rIns="91440" bIns="45720" rtlCol="0" anchor="b"/>
          <a:lstStyle>
            <a:lvl1pPr algn="r">
              <a:defRPr sz="1200"/>
            </a:lvl1pPr>
          </a:lstStyle>
          <a:p>
            <a:fld id="{88267304-EC16-1948-B4EC-4AA6AD4FDF0F}" type="slidenum">
              <a:rPr kumimoji="1" lang="ja-JP" altLang="en-US" smtClean="0"/>
              <a:t>‹#›</a:t>
            </a:fld>
            <a:endParaRPr kumimoji="1" lang="ja-JP" altLang="en-US"/>
          </a:p>
        </p:txBody>
      </p:sp>
    </p:spTree>
    <p:extLst>
      <p:ext uri="{BB962C8B-B14F-4D97-AF65-F5344CB8AC3E}">
        <p14:creationId xmlns:p14="http://schemas.microsoft.com/office/powerpoint/2010/main" val="4041557903"/>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2949787" cy="496967"/>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ー 2"/>
          <p:cNvSpPr>
            <a:spLocks noGrp="1"/>
          </p:cNvSpPr>
          <p:nvPr>
            <p:ph type="dt" idx="1"/>
          </p:nvPr>
        </p:nvSpPr>
        <p:spPr>
          <a:xfrm>
            <a:off x="3855838" y="0"/>
            <a:ext cx="2949787" cy="496967"/>
          </a:xfrm>
          <a:prstGeom prst="rect">
            <a:avLst/>
          </a:prstGeom>
        </p:spPr>
        <p:txBody>
          <a:bodyPr vert="horz" lIns="91440" tIns="45720" rIns="91440" bIns="45720" rtlCol="0"/>
          <a:lstStyle>
            <a:lvl1pPr algn="r">
              <a:defRPr sz="1200"/>
            </a:lvl1pPr>
          </a:lstStyle>
          <a:p>
            <a:fld id="{39022579-AF1B-0D4E-847B-7B03C1E89BF0}" type="datetimeFigureOut">
              <a:rPr kumimoji="1" lang="ja-JP" altLang="en-US" smtClean="0"/>
              <a:t>2024/6/13</a:t>
            </a:fld>
            <a:endParaRPr kumimoji="1" lang="ja-JP" altLang="en-US"/>
          </a:p>
        </p:txBody>
      </p:sp>
      <p:sp>
        <p:nvSpPr>
          <p:cNvPr id="4" name="スライド イメージ プレースホルダー 3"/>
          <p:cNvSpPr>
            <a:spLocks noGrp="1" noRot="1" noChangeAspect="1"/>
          </p:cNvSpPr>
          <p:nvPr>
            <p:ph type="sldImg" idx="2"/>
          </p:nvPr>
        </p:nvSpPr>
        <p:spPr>
          <a:xfrm>
            <a:off x="920750" y="746125"/>
            <a:ext cx="4965700" cy="3725863"/>
          </a:xfrm>
          <a:prstGeom prst="rect">
            <a:avLst/>
          </a:prstGeom>
          <a:noFill/>
          <a:ln w="12700">
            <a:solidFill>
              <a:prstClr val="black"/>
            </a:solidFill>
          </a:ln>
        </p:spPr>
        <p:txBody>
          <a:bodyPr vert="horz" lIns="91440" tIns="45720" rIns="91440" bIns="45720" rtlCol="0" anchor="ctr"/>
          <a:lstStyle/>
          <a:p>
            <a:endParaRPr lang="ja-JP" altLang="en-US"/>
          </a:p>
        </p:txBody>
      </p:sp>
      <p:sp>
        <p:nvSpPr>
          <p:cNvPr id="5" name="ノート プレースホルダー 4"/>
          <p:cNvSpPr>
            <a:spLocks noGrp="1"/>
          </p:cNvSpPr>
          <p:nvPr>
            <p:ph type="body" sz="quarter" idx="3"/>
          </p:nvPr>
        </p:nvSpPr>
        <p:spPr>
          <a:xfrm>
            <a:off x="680720" y="4721186"/>
            <a:ext cx="5445760" cy="4472702"/>
          </a:xfrm>
          <a:prstGeom prst="rect">
            <a:avLst/>
          </a:prstGeom>
        </p:spPr>
        <p:txBody>
          <a:bodyPr vert="horz" lIns="91440" tIns="45720" rIns="91440" bIns="45720"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0" y="9440646"/>
            <a:ext cx="2949787" cy="496967"/>
          </a:xfrm>
          <a:prstGeom prst="rect">
            <a:avLst/>
          </a:prstGeom>
        </p:spPr>
        <p:txBody>
          <a:bodyPr vert="horz" lIns="91440" tIns="45720" rIns="91440" bIns="45720"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55838" y="9440646"/>
            <a:ext cx="2949787" cy="496967"/>
          </a:xfrm>
          <a:prstGeom prst="rect">
            <a:avLst/>
          </a:prstGeom>
        </p:spPr>
        <p:txBody>
          <a:bodyPr vert="horz" lIns="91440" tIns="45720" rIns="91440" bIns="45720" rtlCol="0" anchor="b"/>
          <a:lstStyle>
            <a:lvl1pPr algn="r">
              <a:defRPr sz="1200"/>
            </a:lvl1pPr>
          </a:lstStyle>
          <a:p>
            <a:fld id="{A26A5AFC-0313-244E-A5A2-5096E4321F46}" type="slidenum">
              <a:rPr kumimoji="1" lang="ja-JP" altLang="en-US" smtClean="0"/>
              <a:t>‹#›</a:t>
            </a:fld>
            <a:endParaRPr kumimoji="1" lang="ja-JP" altLang="en-US"/>
          </a:p>
        </p:txBody>
      </p:sp>
    </p:spTree>
    <p:extLst>
      <p:ext uri="{BB962C8B-B14F-4D97-AF65-F5344CB8AC3E}">
        <p14:creationId xmlns:p14="http://schemas.microsoft.com/office/powerpoint/2010/main" val="3131290402"/>
      </p:ext>
    </p:extLst>
  </p:cSld>
  <p:clrMap bg1="lt1" tx1="dk1" bg2="lt2" tx2="dk2" accent1="accent1" accent2="accent2" accent3="accent3" accent4="accent4" accent5="accent5" accent6="accent6" hlink="hlink" folHlink="folHlink"/>
  <p:hf hdr="0" ftr="0" dt="0"/>
  <p:notesStyle>
    <a:lvl1pPr marL="0" algn="l" defTabSz="457200" rtl="0" eaLnBrk="1" latinLnBrk="0" hangingPunct="1">
      <a:defRPr kumimoji="1" sz="1200" kern="1200">
        <a:solidFill>
          <a:schemeClr val="tx1"/>
        </a:solidFill>
        <a:latin typeface="+mn-lt"/>
        <a:ea typeface="+mn-ea"/>
        <a:cs typeface="+mn-cs"/>
      </a:defRPr>
    </a:lvl1pPr>
    <a:lvl2pPr marL="457200" algn="l" defTabSz="457200" rtl="0" eaLnBrk="1" latinLnBrk="0" hangingPunct="1">
      <a:defRPr kumimoji="1" sz="1200" kern="1200">
        <a:solidFill>
          <a:schemeClr val="tx1"/>
        </a:solidFill>
        <a:latin typeface="+mn-lt"/>
        <a:ea typeface="+mn-ea"/>
        <a:cs typeface="+mn-cs"/>
      </a:defRPr>
    </a:lvl2pPr>
    <a:lvl3pPr marL="914400" algn="l" defTabSz="457200" rtl="0" eaLnBrk="1" latinLnBrk="0" hangingPunct="1">
      <a:defRPr kumimoji="1" sz="1200" kern="1200">
        <a:solidFill>
          <a:schemeClr val="tx1"/>
        </a:solidFill>
        <a:latin typeface="+mn-lt"/>
        <a:ea typeface="+mn-ea"/>
        <a:cs typeface="+mn-cs"/>
      </a:defRPr>
    </a:lvl3pPr>
    <a:lvl4pPr marL="1371600" algn="l" defTabSz="457200" rtl="0" eaLnBrk="1" latinLnBrk="0" hangingPunct="1">
      <a:defRPr kumimoji="1" sz="1200" kern="1200">
        <a:solidFill>
          <a:schemeClr val="tx1"/>
        </a:solidFill>
        <a:latin typeface="+mn-lt"/>
        <a:ea typeface="+mn-ea"/>
        <a:cs typeface="+mn-cs"/>
      </a:defRPr>
    </a:lvl4pPr>
    <a:lvl5pPr marL="1828800" algn="l" defTabSz="457200" rtl="0" eaLnBrk="1" latinLnBrk="0" hangingPunct="1">
      <a:defRPr kumimoji="1" sz="1200" kern="1200">
        <a:solidFill>
          <a:schemeClr val="tx1"/>
        </a:solidFill>
        <a:latin typeface="+mn-lt"/>
        <a:ea typeface="+mn-ea"/>
        <a:cs typeface="+mn-cs"/>
      </a:defRPr>
    </a:lvl5pPr>
    <a:lvl6pPr marL="2286000" algn="l" defTabSz="457200" rtl="0" eaLnBrk="1" latinLnBrk="0" hangingPunct="1">
      <a:defRPr kumimoji="1" sz="1200" kern="1200">
        <a:solidFill>
          <a:schemeClr val="tx1"/>
        </a:solidFill>
        <a:latin typeface="+mn-lt"/>
        <a:ea typeface="+mn-ea"/>
        <a:cs typeface="+mn-cs"/>
      </a:defRPr>
    </a:lvl6pPr>
    <a:lvl7pPr marL="2743200" algn="l" defTabSz="457200" rtl="0" eaLnBrk="1" latinLnBrk="0" hangingPunct="1">
      <a:defRPr kumimoji="1" sz="1200" kern="1200">
        <a:solidFill>
          <a:schemeClr val="tx1"/>
        </a:solidFill>
        <a:latin typeface="+mn-lt"/>
        <a:ea typeface="+mn-ea"/>
        <a:cs typeface="+mn-cs"/>
      </a:defRPr>
    </a:lvl7pPr>
    <a:lvl8pPr marL="3200400" algn="l" defTabSz="457200" rtl="0" eaLnBrk="1" latinLnBrk="0" hangingPunct="1">
      <a:defRPr kumimoji="1" sz="1200" kern="1200">
        <a:solidFill>
          <a:schemeClr val="tx1"/>
        </a:solidFill>
        <a:latin typeface="+mn-lt"/>
        <a:ea typeface="+mn-ea"/>
        <a:cs typeface="+mn-cs"/>
      </a:defRPr>
    </a:lvl8pPr>
    <a:lvl9pPr marL="3657600" algn="l" defTabSz="4572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3" Type="http://schemas.openxmlformats.org/officeDocument/2006/relationships/hyperlink" Target="https://amzn.to/36Rq4rh" TargetMode="External"/><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3" Type="http://schemas.openxmlformats.org/officeDocument/2006/relationships/hyperlink" Target="https://tech.nikkeibp.co.jp/atcl/nxt/column/18/00001/02546/" TargetMode="External"/><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3" Type="http://schemas.openxmlformats.org/officeDocument/2006/relationships/hyperlink" Target="http://itpro.nikkeibp.co.jp/atcl/news/14/112001992/" TargetMode="External"/><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3" Type="http://schemas.openxmlformats.org/officeDocument/2006/relationships/hyperlink" Target="https://developer.microsoft.com/ja-jp/copilot" TargetMode="External"/><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3" Type="http://schemas.openxmlformats.org/officeDocument/2006/relationships/hyperlink" Target="https://amzn.to/36Rq4rh" TargetMode="External"/><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6</a:t>
            </a:fld>
            <a:endParaRPr kumimoji="1" lang="ja-JP" altLang="en-US"/>
          </a:p>
        </p:txBody>
      </p:sp>
    </p:spTree>
    <p:extLst>
      <p:ext uri="{BB962C8B-B14F-4D97-AF65-F5344CB8AC3E}">
        <p14:creationId xmlns:p14="http://schemas.microsoft.com/office/powerpoint/2010/main" val="99456946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fontAlgn="base"/>
            <a:r>
              <a:rPr kumimoji="1" lang="ja-JP" altLang="en-US" sz="1200" b="0" i="0" kern="1200">
                <a:solidFill>
                  <a:schemeClr val="tx1"/>
                </a:solidFill>
                <a:effectLst/>
                <a:latin typeface="+mn-lt"/>
                <a:ea typeface="+mn-ea"/>
                <a:cs typeface="+mn-cs"/>
              </a:rPr>
              <a:t>米コロンビア大学ビジネス・スクール教授、リタ・マグレイスは、自著「</a:t>
            </a:r>
            <a:r>
              <a:rPr kumimoji="1" lang="en" altLang="ja-JP" sz="1200" b="0" i="0" kern="1200" dirty="0">
                <a:solidFill>
                  <a:schemeClr val="tx1"/>
                </a:solidFill>
                <a:effectLst/>
                <a:latin typeface="+mn-lt"/>
                <a:ea typeface="+mn-ea"/>
                <a:cs typeface="+mn-cs"/>
              </a:rPr>
              <a:t>The End of Competitive Advantage</a:t>
            </a:r>
            <a:r>
              <a:rPr kumimoji="1" lang="ja-JP" altLang="en" sz="1200" b="0" i="0" kern="1200">
                <a:solidFill>
                  <a:schemeClr val="tx1"/>
                </a:solidFill>
                <a:effectLst/>
                <a:latin typeface="+mn-lt"/>
                <a:ea typeface="+mn-ea"/>
                <a:cs typeface="+mn-cs"/>
              </a:rPr>
              <a:t>（</a:t>
            </a:r>
            <a:r>
              <a:rPr kumimoji="1" lang="ja-JP" altLang="en-US" sz="1200" b="0" i="0" kern="1200">
                <a:solidFill>
                  <a:schemeClr val="tx1"/>
                </a:solidFill>
                <a:effectLst/>
                <a:latin typeface="+mn-lt"/>
                <a:ea typeface="+mn-ea"/>
                <a:cs typeface="+mn-cs"/>
              </a:rPr>
              <a:t>邦訳：</a:t>
            </a:r>
            <a:r>
              <a:rPr kumimoji="1" lang="ja-JP" altLang="en-US" sz="1200" b="0" i="0" u="none" strike="noStrike" kern="1200">
                <a:solidFill>
                  <a:schemeClr val="tx1"/>
                </a:solidFill>
                <a:effectLst/>
                <a:latin typeface="+mn-lt"/>
                <a:ea typeface="+mn-ea"/>
                <a:cs typeface="+mn-cs"/>
                <a:hlinkClick r:id="rId3"/>
              </a:rPr>
              <a:t>競争優位の終焉</a:t>
            </a:r>
            <a:r>
              <a:rPr kumimoji="1" lang="ja-JP" altLang="en-US" sz="1200" b="0" i="0" kern="1200">
                <a:solidFill>
                  <a:schemeClr val="tx1"/>
                </a:solidFill>
                <a:effectLst/>
                <a:latin typeface="+mn-lt"/>
                <a:ea typeface="+mn-ea"/>
                <a:cs typeface="+mn-cs"/>
              </a:rPr>
              <a:t>）」中で、ビジネスにおける</a:t>
            </a:r>
            <a:r>
              <a:rPr kumimoji="1" lang="en-US" altLang="ja-JP" sz="1200" b="0" i="0" kern="1200" dirty="0">
                <a:solidFill>
                  <a:schemeClr val="tx1"/>
                </a:solidFill>
                <a:effectLst/>
                <a:latin typeface="+mn-lt"/>
                <a:ea typeface="+mn-ea"/>
                <a:cs typeface="+mn-cs"/>
              </a:rPr>
              <a:t>2</a:t>
            </a:r>
            <a:r>
              <a:rPr kumimoji="1" lang="ja-JP" altLang="en-US" sz="1200" b="0" i="0" kern="1200">
                <a:solidFill>
                  <a:schemeClr val="tx1"/>
                </a:solidFill>
                <a:effectLst/>
                <a:latin typeface="+mn-lt"/>
                <a:ea typeface="+mn-ea"/>
                <a:cs typeface="+mn-cs"/>
              </a:rPr>
              <a:t>つの基本的な想定が、大きく変わってしまったと論じています。</a:t>
            </a:r>
          </a:p>
          <a:p>
            <a:pPr fontAlgn="base"/>
            <a:r>
              <a:rPr kumimoji="1" lang="ja-JP" altLang="en-US" sz="1200" b="0" i="0" kern="1200">
                <a:solidFill>
                  <a:schemeClr val="tx1"/>
                </a:solidFill>
                <a:effectLst/>
                <a:latin typeface="+mn-lt"/>
                <a:ea typeface="+mn-ea"/>
                <a:cs typeface="+mn-cs"/>
              </a:rPr>
              <a:t>ひとつは「業界という枠組みが存在する」ということです。かつて業界は変化の少ない競争要因に支配されており、その動向を見極め、適切な戦略を構築できれば、長期安定的なビジネス・モデルを描けるという考え方が常識でした。業界が囲い込む市場はある程度予測可能であり、それに基づき</a:t>
            </a:r>
            <a:r>
              <a:rPr kumimoji="1" lang="en-US" altLang="ja-JP" sz="1200" b="0" i="0" kern="1200" dirty="0">
                <a:solidFill>
                  <a:schemeClr val="tx1"/>
                </a:solidFill>
                <a:effectLst/>
                <a:latin typeface="+mn-lt"/>
                <a:ea typeface="+mn-ea"/>
                <a:cs typeface="+mn-cs"/>
              </a:rPr>
              <a:t>5</a:t>
            </a:r>
            <a:r>
              <a:rPr kumimoji="1" lang="ja-JP" altLang="en-US" sz="1200" b="0" i="0" kern="1200">
                <a:solidFill>
                  <a:schemeClr val="tx1"/>
                </a:solidFill>
                <a:effectLst/>
                <a:latin typeface="+mn-lt"/>
                <a:ea typeface="+mn-ea"/>
                <a:cs typeface="+mn-cs"/>
              </a:rPr>
              <a:t>年計画を立案すれば、修正はあるにしても、計画を遂行できると考えられてきたのです。</a:t>
            </a:r>
          </a:p>
          <a:p>
            <a:pPr fontAlgn="base"/>
            <a:r>
              <a:rPr kumimoji="1" lang="ja-JP" altLang="en-US" sz="1200" b="0" i="0" kern="1200">
                <a:solidFill>
                  <a:schemeClr val="tx1"/>
                </a:solidFill>
                <a:effectLst/>
                <a:latin typeface="+mn-lt"/>
                <a:ea typeface="+mn-ea"/>
                <a:cs typeface="+mn-cs"/>
              </a:rPr>
              <a:t>もうひとつは、「一旦確立された競争優位は継続する」というものです。ある業界で確固たる地位を築けば、業績は維持されます。その競争優位性を中心に据えて従業員を育て、組織に配置すれば良かったのです。ひとつの優位性が持続する世界では当然ながらその枠組みの中で仕事の効率を上げ、コストを削る一方で、既存の優位性を維持できる人材が昇進します。このような観点から人材を振り向ける事業構造は好業績をもたらしました。この優位性を中心に置いて、組織や業務プロセスを常に最適化すれば事業の成長と持続は保証されていたのです。</a:t>
            </a:r>
          </a:p>
          <a:p>
            <a:pPr fontAlgn="base"/>
            <a:r>
              <a:rPr kumimoji="1" lang="ja-JP" altLang="en-US" sz="1200" b="0" i="0" kern="1200">
                <a:solidFill>
                  <a:schemeClr val="tx1"/>
                </a:solidFill>
                <a:effectLst/>
                <a:latin typeface="+mn-lt"/>
                <a:ea typeface="+mn-ea"/>
                <a:cs typeface="+mn-cs"/>
              </a:rPr>
              <a:t>この</a:t>
            </a:r>
            <a:r>
              <a:rPr kumimoji="1" lang="en-US" altLang="ja-JP" sz="1200" b="0" i="0" kern="1200" dirty="0">
                <a:solidFill>
                  <a:schemeClr val="tx1"/>
                </a:solidFill>
                <a:effectLst/>
                <a:latin typeface="+mn-lt"/>
                <a:ea typeface="+mn-ea"/>
                <a:cs typeface="+mn-cs"/>
              </a:rPr>
              <a:t>2</a:t>
            </a:r>
            <a:r>
              <a:rPr kumimoji="1" lang="ja-JP" altLang="en-US" sz="1200" b="0" i="0" kern="1200">
                <a:solidFill>
                  <a:schemeClr val="tx1"/>
                </a:solidFill>
                <a:effectLst/>
                <a:latin typeface="+mn-lt"/>
                <a:ea typeface="+mn-ea"/>
                <a:cs typeface="+mn-cs"/>
              </a:rPr>
              <a:t>つの基本想定がもはや成り立たなくなってしまったというのです。事実、業界を越えた異業種の企業が、業界の既存の競争原理を破壊しています。例えば、</a:t>
            </a:r>
            <a:r>
              <a:rPr kumimoji="1" lang="en" altLang="ja-JP" sz="1200" b="0" i="0" kern="1200" dirty="0">
                <a:solidFill>
                  <a:schemeClr val="tx1"/>
                </a:solidFill>
                <a:effectLst/>
                <a:latin typeface="+mn-lt"/>
                <a:ea typeface="+mn-ea"/>
                <a:cs typeface="+mn-cs"/>
              </a:rPr>
              <a:t>Uber</a:t>
            </a:r>
            <a:r>
              <a:rPr kumimoji="1" lang="ja-JP" altLang="en-US" sz="1200" b="0" i="0" kern="1200">
                <a:solidFill>
                  <a:schemeClr val="tx1"/>
                </a:solidFill>
                <a:effectLst/>
                <a:latin typeface="+mn-lt"/>
                <a:ea typeface="+mn-ea"/>
                <a:cs typeface="+mn-cs"/>
              </a:rPr>
              <a:t>はタクシーやレンタカー業界を破壊し、</a:t>
            </a:r>
            <a:r>
              <a:rPr kumimoji="1" lang="en" altLang="ja-JP" sz="1200" b="0" i="0" kern="1200" dirty="0" err="1">
                <a:solidFill>
                  <a:schemeClr val="tx1"/>
                </a:solidFill>
                <a:effectLst/>
                <a:latin typeface="+mn-lt"/>
                <a:ea typeface="+mn-ea"/>
                <a:cs typeface="+mn-cs"/>
              </a:rPr>
              <a:t>airbnb</a:t>
            </a:r>
            <a:r>
              <a:rPr kumimoji="1" lang="ja-JP" altLang="en-US" sz="1200" b="0" i="0" kern="1200">
                <a:solidFill>
                  <a:schemeClr val="tx1"/>
                </a:solidFill>
                <a:effectLst/>
                <a:latin typeface="+mn-lt"/>
                <a:ea typeface="+mn-ea"/>
                <a:cs typeface="+mn-cs"/>
              </a:rPr>
              <a:t>はホテルや旅館業界を破壊しつつあります。</a:t>
            </a:r>
            <a:r>
              <a:rPr kumimoji="1" lang="en" altLang="ja-JP" sz="1200" b="0" i="0" kern="1200" dirty="0">
                <a:solidFill>
                  <a:schemeClr val="tx1"/>
                </a:solidFill>
                <a:effectLst/>
                <a:latin typeface="+mn-lt"/>
                <a:ea typeface="+mn-ea"/>
                <a:cs typeface="+mn-cs"/>
              </a:rPr>
              <a:t>Netflix</a:t>
            </a:r>
            <a:r>
              <a:rPr kumimoji="1" lang="ja-JP" altLang="en-US" sz="1200" b="0" i="0" kern="1200">
                <a:solidFill>
                  <a:schemeClr val="tx1"/>
                </a:solidFill>
                <a:effectLst/>
                <a:latin typeface="+mn-lt"/>
                <a:ea typeface="+mn-ea"/>
                <a:cs typeface="+mn-cs"/>
              </a:rPr>
              <a:t>や</a:t>
            </a:r>
            <a:r>
              <a:rPr kumimoji="1" lang="en" altLang="ja-JP" sz="1200" b="0" i="0" kern="1200" dirty="0">
                <a:solidFill>
                  <a:schemeClr val="tx1"/>
                </a:solidFill>
                <a:effectLst/>
                <a:latin typeface="+mn-lt"/>
                <a:ea typeface="+mn-ea"/>
                <a:cs typeface="+mn-cs"/>
              </a:rPr>
              <a:t>Spotify</a:t>
            </a:r>
            <a:r>
              <a:rPr kumimoji="1" lang="ja-JP" altLang="en-US" sz="1200" b="0" i="0" kern="1200">
                <a:solidFill>
                  <a:schemeClr val="tx1"/>
                </a:solidFill>
                <a:effectLst/>
                <a:latin typeface="+mn-lt"/>
                <a:ea typeface="+mn-ea"/>
                <a:cs typeface="+mn-cs"/>
              </a:rPr>
              <a:t>はレンタル･ビデオ業界やエンターテイメント産業を破壊しつつあります。それもあっという間のことです。</a:t>
            </a:r>
          </a:p>
          <a:p>
            <a:br>
              <a:rPr lang="ja-JP" altLang="en-US"/>
            </a:br>
            <a:endParaRPr kumimoji="1" lang="ja-JP" altLang="en-US"/>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31</a:t>
            </a:fld>
            <a:endParaRPr kumimoji="1" lang="ja-JP" altLang="en-US"/>
          </a:p>
        </p:txBody>
      </p:sp>
    </p:spTree>
    <p:extLst>
      <p:ext uri="{BB962C8B-B14F-4D97-AF65-F5344CB8AC3E}">
        <p14:creationId xmlns:p14="http://schemas.microsoft.com/office/powerpoint/2010/main" val="2831307977"/>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255</a:t>
            </a:fld>
            <a:endParaRPr kumimoji="1" lang="ja-JP" altLang="en-US"/>
          </a:p>
        </p:txBody>
      </p:sp>
    </p:spTree>
    <p:extLst>
      <p:ext uri="{BB962C8B-B14F-4D97-AF65-F5344CB8AC3E}">
        <p14:creationId xmlns:p14="http://schemas.microsoft.com/office/powerpoint/2010/main" val="2965351532"/>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256</a:t>
            </a:fld>
            <a:endParaRPr lang="en-US" altLang="ja-JP" sz="1200" dirty="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1246106949"/>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260</a:t>
            </a:fld>
            <a:endParaRPr kumimoji="1" lang="ja-JP" altLang="en-US"/>
          </a:p>
        </p:txBody>
      </p:sp>
    </p:spTree>
    <p:extLst>
      <p:ext uri="{BB962C8B-B14F-4D97-AF65-F5344CB8AC3E}">
        <p14:creationId xmlns:p14="http://schemas.microsoft.com/office/powerpoint/2010/main" val="1970308600"/>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271</a:t>
            </a:fld>
            <a:endParaRPr lang="en-US" altLang="ja-JP" sz="1200" dirty="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3668224963"/>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276</a:t>
            </a:fld>
            <a:endParaRPr kumimoji="1" lang="ja-JP" altLang="en-US"/>
          </a:p>
        </p:txBody>
      </p:sp>
    </p:spTree>
    <p:extLst>
      <p:ext uri="{BB962C8B-B14F-4D97-AF65-F5344CB8AC3E}">
        <p14:creationId xmlns:p14="http://schemas.microsoft.com/office/powerpoint/2010/main" val="647201826"/>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277</a:t>
            </a:fld>
            <a:endParaRPr kumimoji="1" lang="ja-JP" altLang="en-US"/>
          </a:p>
        </p:txBody>
      </p:sp>
    </p:spTree>
    <p:extLst>
      <p:ext uri="{BB962C8B-B14F-4D97-AF65-F5344CB8AC3E}">
        <p14:creationId xmlns:p14="http://schemas.microsoft.com/office/powerpoint/2010/main" val="1470366860"/>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325080-8AAF-92EC-36BE-E6E5F4CC2F4E}"/>
            </a:ext>
          </a:extLst>
        </p:cNvPr>
        <p:cNvGrpSpPr/>
        <p:nvPr/>
      </p:nvGrpSpPr>
      <p:grpSpPr>
        <a:xfrm>
          <a:off x="0" y="0"/>
          <a:ext cx="0" cy="0"/>
          <a:chOff x="0" y="0"/>
          <a:chExt cx="0" cy="0"/>
        </a:xfrm>
      </p:grpSpPr>
      <p:sp>
        <p:nvSpPr>
          <p:cNvPr id="78849" name="Rectangle 7">
            <a:extLst>
              <a:ext uri="{FF2B5EF4-FFF2-40B4-BE49-F238E27FC236}">
                <a16:creationId xmlns:a16="http://schemas.microsoft.com/office/drawing/2014/main" id="{70F8E8F9-1E6C-0CDE-EC33-763C52A7148F}"/>
              </a:ext>
            </a:extLst>
          </p:cNvPr>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279</a:t>
            </a:fld>
            <a:endParaRPr lang="en-US" altLang="ja-JP" sz="1200" dirty="0">
              <a:ea typeface="ＭＳ Ｐゴシック" charset="-128"/>
            </a:endParaRPr>
          </a:p>
        </p:txBody>
      </p:sp>
      <p:sp>
        <p:nvSpPr>
          <p:cNvPr id="78850" name="Rectangle 2">
            <a:extLst>
              <a:ext uri="{FF2B5EF4-FFF2-40B4-BE49-F238E27FC236}">
                <a16:creationId xmlns:a16="http://schemas.microsoft.com/office/drawing/2014/main" id="{EFC278EB-FC96-9CBE-29CE-D6C5E70D2557}"/>
              </a:ext>
            </a:extLst>
          </p:cNvPr>
          <p:cNvSpPr>
            <a:spLocks noGrp="1" noRot="1" noChangeAspect="1" noChangeArrowheads="1" noTextEdit="1"/>
          </p:cNvSpPr>
          <p:nvPr>
            <p:ph type="sldImg"/>
          </p:nvPr>
        </p:nvSpPr>
        <p:spPr>
          <a:ln/>
        </p:spPr>
      </p:sp>
      <p:sp>
        <p:nvSpPr>
          <p:cNvPr id="78851" name="Rectangle 3">
            <a:extLst>
              <a:ext uri="{FF2B5EF4-FFF2-40B4-BE49-F238E27FC236}">
                <a16:creationId xmlns:a16="http://schemas.microsoft.com/office/drawing/2014/main" id="{A23DBDDD-47E2-2280-0817-618CBA69345C}"/>
              </a:ext>
            </a:extLst>
          </p:cNvPr>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4268243207"/>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56342F-3B33-2328-C555-A513B221E560}"/>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A598EC2E-963B-A4FF-7CE9-F8E65775D18F}"/>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B5B4E474-E44B-3868-45DD-A34A5EA7A6C6}"/>
              </a:ext>
            </a:extLst>
          </p:cNvPr>
          <p:cNvSpPr>
            <a:spLocks noGrp="1"/>
          </p:cNvSpPr>
          <p:nvPr>
            <p:ph type="body" idx="1"/>
          </p:nvPr>
        </p:nvSpPr>
        <p:spPr/>
        <p:txBody>
          <a:bodyPr/>
          <a:lstStyle/>
          <a:p>
            <a:endParaRPr kumimoji="1" lang="ja-JP" altLang="en-US"/>
          </a:p>
        </p:txBody>
      </p:sp>
      <p:sp>
        <p:nvSpPr>
          <p:cNvPr id="4" name="スライド番号プレースホルダー 3">
            <a:extLst>
              <a:ext uri="{FF2B5EF4-FFF2-40B4-BE49-F238E27FC236}">
                <a16:creationId xmlns:a16="http://schemas.microsoft.com/office/drawing/2014/main" id="{35BA7935-B5A9-F9D8-3D51-9F0D0AE1C614}"/>
              </a:ext>
            </a:extLst>
          </p:cNvPr>
          <p:cNvSpPr>
            <a:spLocks noGrp="1"/>
          </p:cNvSpPr>
          <p:nvPr>
            <p:ph type="sldNum" sz="quarter" idx="5"/>
          </p:nvPr>
        </p:nvSpPr>
        <p:spPr/>
        <p:txBody>
          <a:bodyPr/>
          <a:lstStyle/>
          <a:p>
            <a:fld id="{A26A5AFC-0313-244E-A5A2-5096E4321F46}" type="slidenum">
              <a:rPr kumimoji="1" lang="ja-JP" altLang="en-US" smtClean="0"/>
              <a:t>284</a:t>
            </a:fld>
            <a:endParaRPr kumimoji="1" lang="ja-JP" altLang="en-US"/>
          </a:p>
        </p:txBody>
      </p:sp>
    </p:spTree>
    <p:extLst>
      <p:ext uri="{BB962C8B-B14F-4D97-AF65-F5344CB8AC3E}">
        <p14:creationId xmlns:p14="http://schemas.microsoft.com/office/powerpoint/2010/main" val="1583615192"/>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139D2D-05F9-5989-7CFA-27E41D5CF61D}"/>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B93A99EE-0EA6-736F-7965-162B317A53C3}"/>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0C4C31A5-6DE5-2F63-63BD-7F498B93B5BD}"/>
              </a:ext>
            </a:extLst>
          </p:cNvPr>
          <p:cNvSpPr>
            <a:spLocks noGrp="1"/>
          </p:cNvSpPr>
          <p:nvPr>
            <p:ph type="body" idx="1"/>
          </p:nvPr>
        </p:nvSpPr>
        <p:spPr/>
        <p:txBody>
          <a:bodyPr/>
          <a:lstStyle/>
          <a:p>
            <a:endParaRPr kumimoji="1" lang="en-US" altLang="ja-JP" dirty="0"/>
          </a:p>
          <a:p>
            <a:endParaRPr kumimoji="1" lang="en-US" altLang="ja-JP" dirty="0"/>
          </a:p>
          <a:p>
            <a:endParaRPr kumimoji="1" lang="ja-JP" altLang="en-US"/>
          </a:p>
        </p:txBody>
      </p:sp>
      <p:sp>
        <p:nvSpPr>
          <p:cNvPr id="4" name="スライド番号プレースホルダー 3">
            <a:extLst>
              <a:ext uri="{FF2B5EF4-FFF2-40B4-BE49-F238E27FC236}">
                <a16:creationId xmlns:a16="http://schemas.microsoft.com/office/drawing/2014/main" id="{FBB5E011-8A93-C7AD-E48B-A4B9CC06DCFB}"/>
              </a:ext>
            </a:extLst>
          </p:cNvPr>
          <p:cNvSpPr>
            <a:spLocks noGrp="1"/>
          </p:cNvSpPr>
          <p:nvPr>
            <p:ph type="sldNum" sz="quarter" idx="5"/>
          </p:nvPr>
        </p:nvSpPr>
        <p:spPr/>
        <p:txBody>
          <a:bodyPr/>
          <a:lstStyle/>
          <a:p>
            <a:fld id="{A26A5AFC-0313-244E-A5A2-5096E4321F46}" type="slidenum">
              <a:rPr kumimoji="1" lang="ja-JP" altLang="en-US" smtClean="0"/>
              <a:t>286</a:t>
            </a:fld>
            <a:endParaRPr kumimoji="1" lang="ja-JP" altLang="en-US"/>
          </a:p>
        </p:txBody>
      </p:sp>
    </p:spTree>
    <p:extLst>
      <p:ext uri="{BB962C8B-B14F-4D97-AF65-F5344CB8AC3E}">
        <p14:creationId xmlns:p14="http://schemas.microsoft.com/office/powerpoint/2010/main" val="3059284576"/>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28AA2B-674C-99CE-11C1-FACC4787C751}"/>
            </a:ext>
          </a:extLst>
        </p:cNvPr>
        <p:cNvGrpSpPr/>
        <p:nvPr/>
      </p:nvGrpSpPr>
      <p:grpSpPr>
        <a:xfrm>
          <a:off x="0" y="0"/>
          <a:ext cx="0" cy="0"/>
          <a:chOff x="0" y="0"/>
          <a:chExt cx="0" cy="0"/>
        </a:xfrm>
      </p:grpSpPr>
      <p:sp>
        <p:nvSpPr>
          <p:cNvPr id="78849" name="Rectangle 7">
            <a:extLst>
              <a:ext uri="{FF2B5EF4-FFF2-40B4-BE49-F238E27FC236}">
                <a16:creationId xmlns:a16="http://schemas.microsoft.com/office/drawing/2014/main" id="{AE78DFAA-D3C2-46F9-8A76-BE0D9DE7B3C1}"/>
              </a:ext>
            </a:extLst>
          </p:cNvPr>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290</a:t>
            </a:fld>
            <a:endParaRPr lang="en-US" altLang="ja-JP" sz="1200" dirty="0">
              <a:ea typeface="ＭＳ Ｐゴシック" charset="-128"/>
            </a:endParaRPr>
          </a:p>
        </p:txBody>
      </p:sp>
      <p:sp>
        <p:nvSpPr>
          <p:cNvPr id="78850" name="Rectangle 2">
            <a:extLst>
              <a:ext uri="{FF2B5EF4-FFF2-40B4-BE49-F238E27FC236}">
                <a16:creationId xmlns:a16="http://schemas.microsoft.com/office/drawing/2014/main" id="{3A0C4A28-6DAC-BC53-A327-6F5430FFE23A}"/>
              </a:ext>
            </a:extLst>
          </p:cNvPr>
          <p:cNvSpPr>
            <a:spLocks noGrp="1" noRot="1" noChangeAspect="1" noChangeArrowheads="1" noTextEdit="1"/>
          </p:cNvSpPr>
          <p:nvPr>
            <p:ph type="sldImg"/>
          </p:nvPr>
        </p:nvSpPr>
        <p:spPr>
          <a:ln/>
        </p:spPr>
      </p:sp>
      <p:sp>
        <p:nvSpPr>
          <p:cNvPr id="78851" name="Rectangle 3">
            <a:extLst>
              <a:ext uri="{FF2B5EF4-FFF2-40B4-BE49-F238E27FC236}">
                <a16:creationId xmlns:a16="http://schemas.microsoft.com/office/drawing/2014/main" id="{48CCC7BB-B94D-EC82-D04A-6EAA71B938B4}"/>
              </a:ext>
            </a:extLst>
          </p:cNvPr>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173949145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33</a:t>
            </a:fld>
            <a:endParaRPr kumimoji="1" lang="ja-JP" altLang="en-US"/>
          </a:p>
        </p:txBody>
      </p:sp>
    </p:spTree>
    <p:extLst>
      <p:ext uri="{BB962C8B-B14F-4D97-AF65-F5344CB8AC3E}">
        <p14:creationId xmlns:p14="http://schemas.microsoft.com/office/powerpoint/2010/main" val="289040265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FACE49-ACFE-927C-30C5-943B80F88911}"/>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5C6B6708-CEB4-038D-BE35-B198CBA3E879}"/>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6321046A-216E-6933-CD12-FF9153539FA7}"/>
              </a:ext>
            </a:extLst>
          </p:cNvPr>
          <p:cNvSpPr>
            <a:spLocks noGrp="1"/>
          </p:cNvSpPr>
          <p:nvPr>
            <p:ph type="body" idx="1"/>
          </p:nvPr>
        </p:nvSpPr>
        <p:spPr/>
        <p:txBody>
          <a:bodyPr/>
          <a:lstStyle/>
          <a:p>
            <a:r>
              <a:rPr kumimoji="1" lang="en-US" altLang="ja-JP" sz="1200" kern="1200" dirty="0">
                <a:solidFill>
                  <a:schemeClr val="tx1"/>
                </a:solidFill>
                <a:effectLst/>
                <a:latin typeface="+mn-lt"/>
                <a:ea typeface="+mn-ea"/>
                <a:cs typeface="+mn-cs"/>
              </a:rPr>
              <a:t>Web3</a:t>
            </a:r>
            <a:r>
              <a:rPr kumimoji="1" lang="ja-JP" altLang="ja-JP" sz="1200" kern="1200">
                <a:solidFill>
                  <a:schemeClr val="tx1"/>
                </a:solidFill>
                <a:effectLst/>
                <a:latin typeface="+mn-lt"/>
                <a:ea typeface="+mn-ea"/>
                <a:cs typeface="+mn-cs"/>
              </a:rPr>
              <a:t>（または</a:t>
            </a:r>
            <a:r>
              <a:rPr kumimoji="1" lang="en-US" altLang="ja-JP" sz="1200" kern="1200" dirty="0">
                <a:solidFill>
                  <a:schemeClr val="tx1"/>
                </a:solidFill>
                <a:effectLst/>
                <a:latin typeface="+mn-lt"/>
                <a:ea typeface="+mn-ea"/>
                <a:cs typeface="+mn-cs"/>
              </a:rPr>
              <a:t>Web3.0</a:t>
            </a:r>
            <a:r>
              <a:rPr kumimoji="1" lang="ja-JP" altLang="ja-JP" sz="1200" kern="1200">
                <a:solidFill>
                  <a:schemeClr val="tx1"/>
                </a:solidFill>
                <a:effectLst/>
                <a:latin typeface="+mn-lt"/>
                <a:ea typeface="+mn-ea"/>
                <a:cs typeface="+mn-cs"/>
              </a:rPr>
              <a:t>）とは、</a:t>
            </a:r>
            <a:r>
              <a:rPr kumimoji="1" lang="en-US" altLang="ja-JP" sz="1200" kern="1200" dirty="0">
                <a:solidFill>
                  <a:schemeClr val="tx1"/>
                </a:solidFill>
                <a:effectLst/>
                <a:latin typeface="+mn-lt"/>
                <a:ea typeface="+mn-ea"/>
                <a:cs typeface="+mn-cs"/>
              </a:rPr>
              <a:t>2021</a:t>
            </a:r>
            <a:r>
              <a:rPr kumimoji="1" lang="ja-JP" altLang="ja-JP" sz="1200" kern="1200">
                <a:solidFill>
                  <a:schemeClr val="tx1"/>
                </a:solidFill>
                <a:effectLst/>
                <a:latin typeface="+mn-lt"/>
                <a:ea typeface="+mn-ea"/>
                <a:cs typeface="+mn-cs"/>
              </a:rPr>
              <a:t>年後半から急速に注目を集めている新しいインターネットのあり方を表す概念です。この言葉は登場して間もないことから、明確な定義はありませんが、あえてひと言で表すと「自律・分散型インターネット」と言えるでしょう。情報を独占してきた</a:t>
            </a:r>
            <a:r>
              <a:rPr kumimoji="1" lang="en-US" altLang="ja-JP" sz="1200" kern="1200" dirty="0">
                <a:solidFill>
                  <a:schemeClr val="tx1"/>
                </a:solidFill>
                <a:effectLst/>
                <a:latin typeface="+mn-lt"/>
                <a:ea typeface="+mn-ea"/>
                <a:cs typeface="+mn-cs"/>
              </a:rPr>
              <a:t> GAFAM </a:t>
            </a:r>
            <a:r>
              <a:rPr kumimoji="1" lang="ja-JP" altLang="ja-JP" sz="1200" kern="1200">
                <a:solidFill>
                  <a:schemeClr val="tx1"/>
                </a:solidFill>
                <a:effectLst/>
                <a:latin typeface="+mn-lt"/>
                <a:ea typeface="+mn-ea"/>
                <a:cs typeface="+mn-cs"/>
              </a:rPr>
              <a:t>などのプラットフォーマーに頼ることなく、情報を分散管理して、その活用を民主的なものにしようという概念です。</a:t>
            </a:r>
          </a:p>
          <a:p>
            <a:r>
              <a:rPr kumimoji="1" lang="en-US" altLang="ja-JP" sz="1200" kern="1200" dirty="0">
                <a:solidFill>
                  <a:schemeClr val="tx1"/>
                </a:solidFill>
                <a:effectLst/>
                <a:latin typeface="+mn-lt"/>
                <a:ea typeface="+mn-ea"/>
                <a:cs typeface="+mn-cs"/>
              </a:rPr>
              <a:t>Web3</a:t>
            </a:r>
            <a:r>
              <a:rPr kumimoji="1" lang="ja-JP" altLang="ja-JP" sz="1200" kern="1200">
                <a:solidFill>
                  <a:schemeClr val="tx1"/>
                </a:solidFill>
                <a:effectLst/>
                <a:latin typeface="+mn-lt"/>
                <a:ea typeface="+mn-ea"/>
                <a:cs typeface="+mn-cs"/>
              </a:rPr>
              <a:t>は、</a:t>
            </a:r>
            <a:r>
              <a:rPr kumimoji="1" lang="en-US" altLang="ja-JP" sz="1200" kern="1200" dirty="0">
                <a:solidFill>
                  <a:schemeClr val="tx1"/>
                </a:solidFill>
                <a:effectLst/>
                <a:latin typeface="+mn-lt"/>
                <a:ea typeface="+mn-ea"/>
                <a:cs typeface="+mn-cs"/>
              </a:rPr>
              <a:t>Web1.0</a:t>
            </a:r>
            <a:r>
              <a:rPr kumimoji="1" lang="ja-JP" altLang="ja-JP" sz="1200" kern="1200">
                <a:solidFill>
                  <a:schemeClr val="tx1"/>
                </a:solidFill>
                <a:effectLst/>
                <a:latin typeface="+mn-lt"/>
                <a:ea typeface="+mn-ea"/>
                <a:cs typeface="+mn-cs"/>
              </a:rPr>
              <a:t>や</a:t>
            </a:r>
            <a:r>
              <a:rPr kumimoji="1" lang="en-US" altLang="ja-JP" sz="1200" kern="1200" dirty="0">
                <a:solidFill>
                  <a:schemeClr val="tx1"/>
                </a:solidFill>
                <a:effectLst/>
                <a:latin typeface="+mn-lt"/>
                <a:ea typeface="+mn-ea"/>
                <a:cs typeface="+mn-cs"/>
              </a:rPr>
              <a:t>Web2.0 </a:t>
            </a:r>
            <a:r>
              <a:rPr kumimoji="1" lang="ja-JP" altLang="ja-JP" sz="1200" kern="1200">
                <a:solidFill>
                  <a:schemeClr val="tx1"/>
                </a:solidFill>
                <a:effectLst/>
                <a:latin typeface="+mn-lt"/>
                <a:ea typeface="+mn-ea"/>
                <a:cs typeface="+mn-cs"/>
              </a:rPr>
              <a:t>といった、インターネットの変遷の歴史を踏まえた概念です。</a:t>
            </a:r>
          </a:p>
          <a:p>
            <a:r>
              <a:rPr kumimoji="1" lang="en-US" altLang="ja-JP" sz="1200" b="1" u="sng" kern="1200" dirty="0">
                <a:solidFill>
                  <a:schemeClr val="tx1"/>
                </a:solidFill>
                <a:effectLst/>
                <a:latin typeface="+mn-lt"/>
                <a:ea typeface="+mn-ea"/>
                <a:cs typeface="+mn-cs"/>
              </a:rPr>
              <a:t>Web1.0</a:t>
            </a:r>
            <a:r>
              <a:rPr kumimoji="1" lang="ja-JP" altLang="ja-JP" sz="1200" u="sng" kern="1200">
                <a:solidFill>
                  <a:schemeClr val="tx1"/>
                </a:solidFill>
                <a:effectLst/>
                <a:latin typeface="+mn-lt"/>
                <a:ea typeface="+mn-ea"/>
                <a:cs typeface="+mn-cs"/>
              </a:rPr>
              <a:t>：「一方向・一方通行型」のインターネット</a:t>
            </a:r>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1990</a:t>
            </a:r>
            <a:r>
              <a:rPr kumimoji="1" lang="ja-JP" altLang="ja-JP" sz="1200" kern="1200">
                <a:solidFill>
                  <a:schemeClr val="tx1"/>
                </a:solidFill>
                <a:effectLst/>
                <a:latin typeface="+mn-lt"/>
                <a:ea typeface="+mn-ea"/>
                <a:cs typeface="+mn-cs"/>
              </a:rPr>
              <a:t>年代初期に登場したインターネットでは、</a:t>
            </a:r>
            <a:r>
              <a:rPr kumimoji="1" lang="en-US" altLang="ja-JP" sz="1200" kern="1200" dirty="0">
                <a:solidFill>
                  <a:schemeClr val="tx1"/>
                </a:solidFill>
                <a:effectLst/>
                <a:latin typeface="+mn-lt"/>
                <a:ea typeface="+mn-ea"/>
                <a:cs typeface="+mn-cs"/>
              </a:rPr>
              <a:t>WWW</a:t>
            </a:r>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World Wide Web</a:t>
            </a:r>
            <a:r>
              <a:rPr kumimoji="1" lang="ja-JP" altLang="ja-JP" sz="1200" kern="1200">
                <a:solidFill>
                  <a:schemeClr val="tx1"/>
                </a:solidFill>
                <a:effectLst/>
                <a:latin typeface="+mn-lt"/>
                <a:ea typeface="+mn-ea"/>
                <a:cs typeface="+mn-cs"/>
              </a:rPr>
              <a:t>）技術が普及し、誰でもホームページを作って情報を発信できるようになりましたが、そのためには、それを制作できる専門的なスキルが必要で、誰もが簡単にできませんでした。そのため、コミュニケーション手段はメールが中心で、発信者と受信者との双方向なやり取りは、ほとんどできない時代でした。</a:t>
            </a:r>
          </a:p>
          <a:p>
            <a:r>
              <a:rPr kumimoji="1" lang="en-US" altLang="ja-JP" sz="1200" b="1" u="sng" kern="1200" dirty="0">
                <a:solidFill>
                  <a:schemeClr val="tx1"/>
                </a:solidFill>
                <a:effectLst/>
                <a:latin typeface="+mn-lt"/>
                <a:ea typeface="+mn-ea"/>
                <a:cs typeface="+mn-cs"/>
              </a:rPr>
              <a:t>Web2.0</a:t>
            </a:r>
            <a:r>
              <a:rPr kumimoji="1" lang="ja-JP" altLang="ja-JP" sz="1200" u="sng" kern="1200">
                <a:solidFill>
                  <a:schemeClr val="tx1"/>
                </a:solidFill>
                <a:effectLst/>
                <a:latin typeface="+mn-lt"/>
                <a:ea typeface="+mn-ea"/>
                <a:cs typeface="+mn-cs"/>
              </a:rPr>
              <a:t>：「双方向・参加型」のインターネット</a:t>
            </a:r>
            <a:r>
              <a:rPr kumimoji="1" lang="ja-JP" altLang="ja-JP" sz="1200" kern="1200">
                <a:solidFill>
                  <a:schemeClr val="tx1"/>
                </a:solidFill>
                <a:effectLst/>
                <a:latin typeface="+mn-lt"/>
                <a:ea typeface="+mn-ea"/>
                <a:cs typeface="+mn-cs"/>
              </a:rPr>
              <a:t>。米国の技術系出版社が、</a:t>
            </a:r>
            <a:r>
              <a:rPr kumimoji="1" lang="en-US" altLang="ja-JP" sz="1200" kern="1200" dirty="0">
                <a:solidFill>
                  <a:schemeClr val="tx1"/>
                </a:solidFill>
                <a:effectLst/>
                <a:latin typeface="+mn-lt"/>
                <a:ea typeface="+mn-ea"/>
                <a:cs typeface="+mn-cs"/>
              </a:rPr>
              <a:t>2004</a:t>
            </a:r>
            <a:r>
              <a:rPr kumimoji="1" lang="ja-JP" altLang="ja-JP" sz="1200" kern="1200">
                <a:solidFill>
                  <a:schemeClr val="tx1"/>
                </a:solidFill>
                <a:effectLst/>
                <a:latin typeface="+mn-lt"/>
                <a:ea typeface="+mn-ea"/>
                <a:cs typeface="+mn-cs"/>
              </a:rPr>
              <a:t>年に提唱したのがきっかけです。当時、</a:t>
            </a:r>
            <a:r>
              <a:rPr kumimoji="1" lang="en-US" altLang="ja-JP" sz="1200" kern="1200" dirty="0">
                <a:solidFill>
                  <a:schemeClr val="tx1"/>
                </a:solidFill>
                <a:effectLst/>
                <a:latin typeface="+mn-lt"/>
                <a:ea typeface="+mn-ea"/>
                <a:cs typeface="+mn-cs"/>
              </a:rPr>
              <a:t>Twitter</a:t>
            </a:r>
            <a:r>
              <a:rPr kumimoji="1" lang="ja-JP" altLang="ja-JP" sz="1200" kern="1200">
                <a:solidFill>
                  <a:schemeClr val="tx1"/>
                </a:solidFill>
                <a:effectLst/>
                <a:latin typeface="+mn-lt"/>
                <a:ea typeface="+mn-ea"/>
                <a:cs typeface="+mn-cs"/>
              </a:rPr>
              <a:t>や</a:t>
            </a:r>
            <a:r>
              <a:rPr kumimoji="1" lang="en-US" altLang="ja-JP" sz="1200" kern="1200" dirty="0">
                <a:solidFill>
                  <a:schemeClr val="tx1"/>
                </a:solidFill>
                <a:effectLst/>
                <a:latin typeface="+mn-lt"/>
                <a:ea typeface="+mn-ea"/>
                <a:cs typeface="+mn-cs"/>
              </a:rPr>
              <a:t>Facebook</a:t>
            </a:r>
            <a:r>
              <a:rPr kumimoji="1" lang="ja-JP" altLang="ja-JP" sz="1200" kern="1200">
                <a:solidFill>
                  <a:schemeClr val="tx1"/>
                </a:solidFill>
                <a:effectLst/>
                <a:latin typeface="+mn-lt"/>
                <a:ea typeface="+mn-ea"/>
                <a:cs typeface="+mn-cs"/>
              </a:rPr>
              <a:t>などの</a:t>
            </a:r>
            <a:r>
              <a:rPr kumimoji="1" lang="en-US" altLang="ja-JP" sz="1200" kern="1200" dirty="0">
                <a:solidFill>
                  <a:schemeClr val="tx1"/>
                </a:solidFill>
                <a:effectLst/>
                <a:latin typeface="+mn-lt"/>
                <a:ea typeface="+mn-ea"/>
                <a:cs typeface="+mn-cs"/>
              </a:rPr>
              <a:t>SNS</a:t>
            </a:r>
            <a:r>
              <a:rPr kumimoji="1" lang="ja-JP" altLang="ja-JP" sz="1200" kern="1200">
                <a:solidFill>
                  <a:schemeClr val="tx1"/>
                </a:solidFill>
                <a:effectLst/>
                <a:latin typeface="+mn-lt"/>
                <a:ea typeface="+mn-ea"/>
                <a:cs typeface="+mn-cs"/>
              </a:rPr>
              <a:t>や</a:t>
            </a:r>
            <a:r>
              <a:rPr kumimoji="1" lang="en-US" altLang="ja-JP" sz="1200" kern="1200" dirty="0">
                <a:solidFill>
                  <a:schemeClr val="tx1"/>
                </a:solidFill>
                <a:effectLst/>
                <a:latin typeface="+mn-lt"/>
                <a:ea typeface="+mn-ea"/>
                <a:cs typeface="+mn-cs"/>
              </a:rPr>
              <a:t>YouTube</a:t>
            </a:r>
            <a:r>
              <a:rPr kumimoji="1" lang="ja-JP" altLang="ja-JP" sz="1200" kern="1200">
                <a:solidFill>
                  <a:schemeClr val="tx1"/>
                </a:solidFill>
                <a:effectLst/>
                <a:latin typeface="+mn-lt"/>
                <a:ea typeface="+mn-ea"/>
                <a:cs typeface="+mn-cs"/>
              </a:rPr>
              <a:t>のような動画配信サービスが登場し、専門知識がなくてもだれもが情報発信できるようになりました。そんな利便性の一方で、サービスを運営する特定の企業が個人情報を含む様々な情報を独占・寡占化し、そのことによるセキュリティ・リスクや、プライバシーが巨大企業／プラットフォーマーに勝手に使われてしまうといった問題への懸念も大きくなりました。</a:t>
            </a:r>
          </a:p>
          <a:p>
            <a:r>
              <a:rPr kumimoji="1" lang="en-US" altLang="ja-JP" sz="1200" b="1" u="sng" kern="1200" dirty="0">
                <a:solidFill>
                  <a:schemeClr val="tx1"/>
                </a:solidFill>
                <a:effectLst/>
                <a:latin typeface="+mn-lt"/>
                <a:ea typeface="+mn-ea"/>
                <a:cs typeface="+mn-cs"/>
              </a:rPr>
              <a:t>Web3.0</a:t>
            </a:r>
            <a:r>
              <a:rPr kumimoji="1" lang="ja-JP" altLang="ja-JP" sz="1200" u="sng" kern="1200">
                <a:solidFill>
                  <a:schemeClr val="tx1"/>
                </a:solidFill>
                <a:effectLst/>
                <a:latin typeface="+mn-lt"/>
                <a:ea typeface="+mn-ea"/>
                <a:cs typeface="+mn-cs"/>
              </a:rPr>
              <a:t>：「自律・分散型」のインターネット</a:t>
            </a:r>
            <a:r>
              <a:rPr kumimoji="1" lang="ja-JP" altLang="ja-JP" sz="1200" kern="1200">
                <a:solidFill>
                  <a:schemeClr val="tx1"/>
                </a:solidFill>
                <a:effectLst/>
                <a:latin typeface="+mn-lt"/>
                <a:ea typeface="+mn-ea"/>
                <a:cs typeface="+mn-cs"/>
              </a:rPr>
              <a:t>。特定のプラットフォーマーに頼らず、インターネットの参加者が、自分たちでデータを管理、活用することができる時代を表す概念です。その中核となる技術が、「ブロックチェーン」です。</a:t>
            </a:r>
          </a:p>
          <a:p>
            <a:r>
              <a:rPr kumimoji="1" lang="ja-JP" altLang="ja-JP" sz="1200" kern="1200">
                <a:solidFill>
                  <a:schemeClr val="tx1"/>
                </a:solidFill>
                <a:effectLst/>
                <a:latin typeface="+mn-lt"/>
                <a:ea typeface="+mn-ea"/>
                <a:cs typeface="+mn-cs"/>
              </a:rPr>
              <a:t>「特定の第三者に頼らなくても安全にデータを記録でき」ブロックチェーン技術を使い、情報の管理や活用の権限を利用者が確保し、多方向の情報伝達を実現しようとするものです。</a:t>
            </a:r>
          </a:p>
          <a:p>
            <a:endParaRPr kumimoji="1" lang="ja-JP" altLang="en-US"/>
          </a:p>
        </p:txBody>
      </p:sp>
      <p:sp>
        <p:nvSpPr>
          <p:cNvPr id="4" name="スライド番号プレースホルダー 3">
            <a:extLst>
              <a:ext uri="{FF2B5EF4-FFF2-40B4-BE49-F238E27FC236}">
                <a16:creationId xmlns:a16="http://schemas.microsoft.com/office/drawing/2014/main" id="{BA0BE687-5425-29F0-74C2-D6F759D88D6A}"/>
              </a:ext>
            </a:extLst>
          </p:cNvPr>
          <p:cNvSpPr>
            <a:spLocks noGrp="1"/>
          </p:cNvSpPr>
          <p:nvPr>
            <p:ph type="sldNum" sz="quarter" idx="5"/>
          </p:nvPr>
        </p:nvSpPr>
        <p:spPr/>
        <p:txBody>
          <a:bodyPr/>
          <a:lstStyle/>
          <a:p>
            <a:fld id="{A26A5AFC-0313-244E-A5A2-5096E4321F46}" type="slidenum">
              <a:rPr kumimoji="1" lang="ja-JP" altLang="en-US" smtClean="0"/>
              <a:t>292</a:t>
            </a:fld>
            <a:endParaRPr kumimoji="1" lang="ja-JP" altLang="en-US"/>
          </a:p>
        </p:txBody>
      </p:sp>
    </p:spTree>
    <p:extLst>
      <p:ext uri="{BB962C8B-B14F-4D97-AF65-F5344CB8AC3E}">
        <p14:creationId xmlns:p14="http://schemas.microsoft.com/office/powerpoint/2010/main" val="620790253"/>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E422BA1-93B9-B737-5FDB-EAEFA707EF68}"/>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F4418C30-E58C-4939-78AF-108BE7345D66}"/>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F897A409-EC22-1673-6E58-BC138A027670}"/>
              </a:ext>
            </a:extLst>
          </p:cNvPr>
          <p:cNvSpPr>
            <a:spLocks noGrp="1"/>
          </p:cNvSpPr>
          <p:nvPr>
            <p:ph type="body" idx="1"/>
          </p:nvPr>
        </p:nvSpPr>
        <p:spPr/>
        <p:txBody>
          <a:bodyPr/>
          <a:lstStyle/>
          <a:p>
            <a:r>
              <a:rPr kumimoji="1" lang="en-US" altLang="ja-JP" sz="1200" kern="1200" dirty="0">
                <a:solidFill>
                  <a:schemeClr val="tx1"/>
                </a:solidFill>
                <a:effectLst/>
                <a:latin typeface="+mn-lt"/>
                <a:ea typeface="+mn-ea"/>
                <a:cs typeface="+mn-cs"/>
              </a:rPr>
              <a:t>Web3</a:t>
            </a:r>
            <a:r>
              <a:rPr kumimoji="1" lang="ja-JP" altLang="ja-JP" sz="1200" kern="1200">
                <a:solidFill>
                  <a:schemeClr val="tx1"/>
                </a:solidFill>
                <a:effectLst/>
                <a:latin typeface="+mn-lt"/>
                <a:ea typeface="+mn-ea"/>
                <a:cs typeface="+mn-cs"/>
              </a:rPr>
              <a:t>（または</a:t>
            </a:r>
            <a:r>
              <a:rPr kumimoji="1" lang="en-US" altLang="ja-JP" sz="1200" kern="1200" dirty="0">
                <a:solidFill>
                  <a:schemeClr val="tx1"/>
                </a:solidFill>
                <a:effectLst/>
                <a:latin typeface="+mn-lt"/>
                <a:ea typeface="+mn-ea"/>
                <a:cs typeface="+mn-cs"/>
              </a:rPr>
              <a:t>Web3.0</a:t>
            </a:r>
            <a:r>
              <a:rPr kumimoji="1" lang="ja-JP" altLang="ja-JP" sz="1200" kern="1200">
                <a:solidFill>
                  <a:schemeClr val="tx1"/>
                </a:solidFill>
                <a:effectLst/>
                <a:latin typeface="+mn-lt"/>
                <a:ea typeface="+mn-ea"/>
                <a:cs typeface="+mn-cs"/>
              </a:rPr>
              <a:t>）とは、</a:t>
            </a:r>
            <a:r>
              <a:rPr kumimoji="1" lang="en-US" altLang="ja-JP" sz="1200" kern="1200" dirty="0">
                <a:solidFill>
                  <a:schemeClr val="tx1"/>
                </a:solidFill>
                <a:effectLst/>
                <a:latin typeface="+mn-lt"/>
                <a:ea typeface="+mn-ea"/>
                <a:cs typeface="+mn-cs"/>
              </a:rPr>
              <a:t>2021</a:t>
            </a:r>
            <a:r>
              <a:rPr kumimoji="1" lang="ja-JP" altLang="ja-JP" sz="1200" kern="1200">
                <a:solidFill>
                  <a:schemeClr val="tx1"/>
                </a:solidFill>
                <a:effectLst/>
                <a:latin typeface="+mn-lt"/>
                <a:ea typeface="+mn-ea"/>
                <a:cs typeface="+mn-cs"/>
              </a:rPr>
              <a:t>年後半から急速に注目を集めている新しいインターネットのあり方を表す概念です。この言葉は登場して間もないことから、明確な定義はありませんが、あえてひと言で表すと「自律・分散型インターネット」と言えるでしょう。情報を独占してきた</a:t>
            </a:r>
            <a:r>
              <a:rPr kumimoji="1" lang="en-US" altLang="ja-JP" sz="1200" kern="1200" dirty="0">
                <a:solidFill>
                  <a:schemeClr val="tx1"/>
                </a:solidFill>
                <a:effectLst/>
                <a:latin typeface="+mn-lt"/>
                <a:ea typeface="+mn-ea"/>
                <a:cs typeface="+mn-cs"/>
              </a:rPr>
              <a:t> GAFAM </a:t>
            </a:r>
            <a:r>
              <a:rPr kumimoji="1" lang="ja-JP" altLang="ja-JP" sz="1200" kern="1200">
                <a:solidFill>
                  <a:schemeClr val="tx1"/>
                </a:solidFill>
                <a:effectLst/>
                <a:latin typeface="+mn-lt"/>
                <a:ea typeface="+mn-ea"/>
                <a:cs typeface="+mn-cs"/>
              </a:rPr>
              <a:t>などのプラットフォーマーに頼ることなく、情報を分散管理して、その活用を民主的なものにしようという概念です。</a:t>
            </a:r>
          </a:p>
          <a:p>
            <a:r>
              <a:rPr kumimoji="1" lang="en-US" altLang="ja-JP" sz="1200" kern="1200" dirty="0">
                <a:solidFill>
                  <a:schemeClr val="tx1"/>
                </a:solidFill>
                <a:effectLst/>
                <a:latin typeface="+mn-lt"/>
                <a:ea typeface="+mn-ea"/>
                <a:cs typeface="+mn-cs"/>
              </a:rPr>
              <a:t>Web3</a:t>
            </a:r>
            <a:r>
              <a:rPr kumimoji="1" lang="ja-JP" altLang="ja-JP" sz="1200" kern="1200">
                <a:solidFill>
                  <a:schemeClr val="tx1"/>
                </a:solidFill>
                <a:effectLst/>
                <a:latin typeface="+mn-lt"/>
                <a:ea typeface="+mn-ea"/>
                <a:cs typeface="+mn-cs"/>
              </a:rPr>
              <a:t>は、</a:t>
            </a:r>
            <a:r>
              <a:rPr kumimoji="1" lang="en-US" altLang="ja-JP" sz="1200" kern="1200" dirty="0">
                <a:solidFill>
                  <a:schemeClr val="tx1"/>
                </a:solidFill>
                <a:effectLst/>
                <a:latin typeface="+mn-lt"/>
                <a:ea typeface="+mn-ea"/>
                <a:cs typeface="+mn-cs"/>
              </a:rPr>
              <a:t>Web1.0</a:t>
            </a:r>
            <a:r>
              <a:rPr kumimoji="1" lang="ja-JP" altLang="ja-JP" sz="1200" kern="1200">
                <a:solidFill>
                  <a:schemeClr val="tx1"/>
                </a:solidFill>
                <a:effectLst/>
                <a:latin typeface="+mn-lt"/>
                <a:ea typeface="+mn-ea"/>
                <a:cs typeface="+mn-cs"/>
              </a:rPr>
              <a:t>や</a:t>
            </a:r>
            <a:r>
              <a:rPr kumimoji="1" lang="en-US" altLang="ja-JP" sz="1200" kern="1200" dirty="0">
                <a:solidFill>
                  <a:schemeClr val="tx1"/>
                </a:solidFill>
                <a:effectLst/>
                <a:latin typeface="+mn-lt"/>
                <a:ea typeface="+mn-ea"/>
                <a:cs typeface="+mn-cs"/>
              </a:rPr>
              <a:t>Web2.0 </a:t>
            </a:r>
            <a:r>
              <a:rPr kumimoji="1" lang="ja-JP" altLang="ja-JP" sz="1200" kern="1200">
                <a:solidFill>
                  <a:schemeClr val="tx1"/>
                </a:solidFill>
                <a:effectLst/>
                <a:latin typeface="+mn-lt"/>
                <a:ea typeface="+mn-ea"/>
                <a:cs typeface="+mn-cs"/>
              </a:rPr>
              <a:t>といった、インターネットの変遷の歴史を踏まえた概念です。</a:t>
            </a:r>
          </a:p>
          <a:p>
            <a:r>
              <a:rPr kumimoji="1" lang="en-US" altLang="ja-JP" sz="1200" b="1" u="sng" kern="1200" dirty="0">
                <a:solidFill>
                  <a:schemeClr val="tx1"/>
                </a:solidFill>
                <a:effectLst/>
                <a:latin typeface="+mn-lt"/>
                <a:ea typeface="+mn-ea"/>
                <a:cs typeface="+mn-cs"/>
              </a:rPr>
              <a:t>Web1.0</a:t>
            </a:r>
            <a:r>
              <a:rPr kumimoji="1" lang="ja-JP" altLang="ja-JP" sz="1200" u="sng" kern="1200">
                <a:solidFill>
                  <a:schemeClr val="tx1"/>
                </a:solidFill>
                <a:effectLst/>
                <a:latin typeface="+mn-lt"/>
                <a:ea typeface="+mn-ea"/>
                <a:cs typeface="+mn-cs"/>
              </a:rPr>
              <a:t>：「一方向・一方通行型」のインターネット</a:t>
            </a:r>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1990</a:t>
            </a:r>
            <a:r>
              <a:rPr kumimoji="1" lang="ja-JP" altLang="ja-JP" sz="1200" kern="1200">
                <a:solidFill>
                  <a:schemeClr val="tx1"/>
                </a:solidFill>
                <a:effectLst/>
                <a:latin typeface="+mn-lt"/>
                <a:ea typeface="+mn-ea"/>
                <a:cs typeface="+mn-cs"/>
              </a:rPr>
              <a:t>年代初期に登場したインターネットでは、</a:t>
            </a:r>
            <a:r>
              <a:rPr kumimoji="1" lang="en-US" altLang="ja-JP" sz="1200" kern="1200" dirty="0">
                <a:solidFill>
                  <a:schemeClr val="tx1"/>
                </a:solidFill>
                <a:effectLst/>
                <a:latin typeface="+mn-lt"/>
                <a:ea typeface="+mn-ea"/>
                <a:cs typeface="+mn-cs"/>
              </a:rPr>
              <a:t>WWW</a:t>
            </a:r>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World Wide Web</a:t>
            </a:r>
            <a:r>
              <a:rPr kumimoji="1" lang="ja-JP" altLang="ja-JP" sz="1200" kern="1200">
                <a:solidFill>
                  <a:schemeClr val="tx1"/>
                </a:solidFill>
                <a:effectLst/>
                <a:latin typeface="+mn-lt"/>
                <a:ea typeface="+mn-ea"/>
                <a:cs typeface="+mn-cs"/>
              </a:rPr>
              <a:t>）技術が普及し、誰でもホームページを作って情報を発信できるようになりましたが、そのためには、それを制作できる専門的なスキルが必要で、誰もが簡単にできませんでした。そのため、コミュニケーション手段はメールが中心で、発信者と受信者との双方向なやり取りは、ほとんどできない時代でした。</a:t>
            </a:r>
          </a:p>
          <a:p>
            <a:r>
              <a:rPr kumimoji="1" lang="en-US" altLang="ja-JP" sz="1200" b="1" u="sng" kern="1200" dirty="0">
                <a:solidFill>
                  <a:schemeClr val="tx1"/>
                </a:solidFill>
                <a:effectLst/>
                <a:latin typeface="+mn-lt"/>
                <a:ea typeface="+mn-ea"/>
                <a:cs typeface="+mn-cs"/>
              </a:rPr>
              <a:t>Web2.0</a:t>
            </a:r>
            <a:r>
              <a:rPr kumimoji="1" lang="ja-JP" altLang="ja-JP" sz="1200" u="sng" kern="1200">
                <a:solidFill>
                  <a:schemeClr val="tx1"/>
                </a:solidFill>
                <a:effectLst/>
                <a:latin typeface="+mn-lt"/>
                <a:ea typeface="+mn-ea"/>
                <a:cs typeface="+mn-cs"/>
              </a:rPr>
              <a:t>：「双方向・参加型」のインターネット</a:t>
            </a:r>
            <a:r>
              <a:rPr kumimoji="1" lang="ja-JP" altLang="ja-JP" sz="1200" kern="1200">
                <a:solidFill>
                  <a:schemeClr val="tx1"/>
                </a:solidFill>
                <a:effectLst/>
                <a:latin typeface="+mn-lt"/>
                <a:ea typeface="+mn-ea"/>
                <a:cs typeface="+mn-cs"/>
              </a:rPr>
              <a:t>。米国の技術系出版社が、</a:t>
            </a:r>
            <a:r>
              <a:rPr kumimoji="1" lang="en-US" altLang="ja-JP" sz="1200" kern="1200" dirty="0">
                <a:solidFill>
                  <a:schemeClr val="tx1"/>
                </a:solidFill>
                <a:effectLst/>
                <a:latin typeface="+mn-lt"/>
                <a:ea typeface="+mn-ea"/>
                <a:cs typeface="+mn-cs"/>
              </a:rPr>
              <a:t>2004</a:t>
            </a:r>
            <a:r>
              <a:rPr kumimoji="1" lang="ja-JP" altLang="ja-JP" sz="1200" kern="1200">
                <a:solidFill>
                  <a:schemeClr val="tx1"/>
                </a:solidFill>
                <a:effectLst/>
                <a:latin typeface="+mn-lt"/>
                <a:ea typeface="+mn-ea"/>
                <a:cs typeface="+mn-cs"/>
              </a:rPr>
              <a:t>年に提唱したのがきっかけです。当時、</a:t>
            </a:r>
            <a:r>
              <a:rPr kumimoji="1" lang="en-US" altLang="ja-JP" sz="1200" kern="1200" dirty="0">
                <a:solidFill>
                  <a:schemeClr val="tx1"/>
                </a:solidFill>
                <a:effectLst/>
                <a:latin typeface="+mn-lt"/>
                <a:ea typeface="+mn-ea"/>
                <a:cs typeface="+mn-cs"/>
              </a:rPr>
              <a:t>Twitter</a:t>
            </a:r>
            <a:r>
              <a:rPr kumimoji="1" lang="ja-JP" altLang="ja-JP" sz="1200" kern="1200">
                <a:solidFill>
                  <a:schemeClr val="tx1"/>
                </a:solidFill>
                <a:effectLst/>
                <a:latin typeface="+mn-lt"/>
                <a:ea typeface="+mn-ea"/>
                <a:cs typeface="+mn-cs"/>
              </a:rPr>
              <a:t>や</a:t>
            </a:r>
            <a:r>
              <a:rPr kumimoji="1" lang="en-US" altLang="ja-JP" sz="1200" kern="1200" dirty="0">
                <a:solidFill>
                  <a:schemeClr val="tx1"/>
                </a:solidFill>
                <a:effectLst/>
                <a:latin typeface="+mn-lt"/>
                <a:ea typeface="+mn-ea"/>
                <a:cs typeface="+mn-cs"/>
              </a:rPr>
              <a:t>Facebook</a:t>
            </a:r>
            <a:r>
              <a:rPr kumimoji="1" lang="ja-JP" altLang="ja-JP" sz="1200" kern="1200">
                <a:solidFill>
                  <a:schemeClr val="tx1"/>
                </a:solidFill>
                <a:effectLst/>
                <a:latin typeface="+mn-lt"/>
                <a:ea typeface="+mn-ea"/>
                <a:cs typeface="+mn-cs"/>
              </a:rPr>
              <a:t>などの</a:t>
            </a:r>
            <a:r>
              <a:rPr kumimoji="1" lang="en-US" altLang="ja-JP" sz="1200" kern="1200" dirty="0">
                <a:solidFill>
                  <a:schemeClr val="tx1"/>
                </a:solidFill>
                <a:effectLst/>
                <a:latin typeface="+mn-lt"/>
                <a:ea typeface="+mn-ea"/>
                <a:cs typeface="+mn-cs"/>
              </a:rPr>
              <a:t>SNS</a:t>
            </a:r>
            <a:r>
              <a:rPr kumimoji="1" lang="ja-JP" altLang="ja-JP" sz="1200" kern="1200">
                <a:solidFill>
                  <a:schemeClr val="tx1"/>
                </a:solidFill>
                <a:effectLst/>
                <a:latin typeface="+mn-lt"/>
                <a:ea typeface="+mn-ea"/>
                <a:cs typeface="+mn-cs"/>
              </a:rPr>
              <a:t>や</a:t>
            </a:r>
            <a:r>
              <a:rPr kumimoji="1" lang="en-US" altLang="ja-JP" sz="1200" kern="1200" dirty="0">
                <a:solidFill>
                  <a:schemeClr val="tx1"/>
                </a:solidFill>
                <a:effectLst/>
                <a:latin typeface="+mn-lt"/>
                <a:ea typeface="+mn-ea"/>
                <a:cs typeface="+mn-cs"/>
              </a:rPr>
              <a:t>YouTube</a:t>
            </a:r>
            <a:r>
              <a:rPr kumimoji="1" lang="ja-JP" altLang="ja-JP" sz="1200" kern="1200">
                <a:solidFill>
                  <a:schemeClr val="tx1"/>
                </a:solidFill>
                <a:effectLst/>
                <a:latin typeface="+mn-lt"/>
                <a:ea typeface="+mn-ea"/>
                <a:cs typeface="+mn-cs"/>
              </a:rPr>
              <a:t>のような動画配信サービスが登場し、専門知識がなくてもだれもが情報発信できるようになりました。そんな利便性の一方で、サービスを運営する特定の企業が個人情報を含む様々な情報を独占・寡占化し、そのことによるセキュリティ・リスクや、プライバシーが巨大企業／プラットフォーマーに勝手に使われてしまうといった問題への懸念も大きくなりました。</a:t>
            </a:r>
          </a:p>
          <a:p>
            <a:r>
              <a:rPr kumimoji="1" lang="en-US" altLang="ja-JP" sz="1200" b="1" u="sng" kern="1200" dirty="0">
                <a:solidFill>
                  <a:schemeClr val="tx1"/>
                </a:solidFill>
                <a:effectLst/>
                <a:latin typeface="+mn-lt"/>
                <a:ea typeface="+mn-ea"/>
                <a:cs typeface="+mn-cs"/>
              </a:rPr>
              <a:t>Web3.0</a:t>
            </a:r>
            <a:r>
              <a:rPr kumimoji="1" lang="ja-JP" altLang="ja-JP" sz="1200" u="sng" kern="1200">
                <a:solidFill>
                  <a:schemeClr val="tx1"/>
                </a:solidFill>
                <a:effectLst/>
                <a:latin typeface="+mn-lt"/>
                <a:ea typeface="+mn-ea"/>
                <a:cs typeface="+mn-cs"/>
              </a:rPr>
              <a:t>：「自律・分散型」のインターネット</a:t>
            </a:r>
            <a:r>
              <a:rPr kumimoji="1" lang="ja-JP" altLang="ja-JP" sz="1200" kern="1200">
                <a:solidFill>
                  <a:schemeClr val="tx1"/>
                </a:solidFill>
                <a:effectLst/>
                <a:latin typeface="+mn-lt"/>
                <a:ea typeface="+mn-ea"/>
                <a:cs typeface="+mn-cs"/>
              </a:rPr>
              <a:t>。特定のプラットフォーマーに頼らず、インターネットの参加者が、自分たちでデータを管理、活用することができる時代を表す概念です。その中核となる技術が、「ブロックチェーン」です。</a:t>
            </a:r>
          </a:p>
          <a:p>
            <a:r>
              <a:rPr kumimoji="1" lang="ja-JP" altLang="ja-JP" sz="1200" kern="1200">
                <a:solidFill>
                  <a:schemeClr val="tx1"/>
                </a:solidFill>
                <a:effectLst/>
                <a:latin typeface="+mn-lt"/>
                <a:ea typeface="+mn-ea"/>
                <a:cs typeface="+mn-cs"/>
              </a:rPr>
              <a:t>「特定の第三者に頼らなくても安全にデータを記録でき」ブロックチェーン技術を使い、情報の管理や活用の権限を利用者が確保し、多方向の情報伝達を実現しようとするものです。</a:t>
            </a:r>
          </a:p>
          <a:p>
            <a:endParaRPr kumimoji="1" lang="ja-JP" altLang="en-US"/>
          </a:p>
        </p:txBody>
      </p:sp>
      <p:sp>
        <p:nvSpPr>
          <p:cNvPr id="4" name="スライド番号プレースホルダー 3">
            <a:extLst>
              <a:ext uri="{FF2B5EF4-FFF2-40B4-BE49-F238E27FC236}">
                <a16:creationId xmlns:a16="http://schemas.microsoft.com/office/drawing/2014/main" id="{D4AF92B4-F734-C1B3-182E-69D367365B48}"/>
              </a:ext>
            </a:extLst>
          </p:cNvPr>
          <p:cNvSpPr>
            <a:spLocks noGrp="1"/>
          </p:cNvSpPr>
          <p:nvPr>
            <p:ph type="sldNum" sz="quarter" idx="5"/>
          </p:nvPr>
        </p:nvSpPr>
        <p:spPr/>
        <p:txBody>
          <a:bodyPr/>
          <a:lstStyle/>
          <a:p>
            <a:fld id="{A26A5AFC-0313-244E-A5A2-5096E4321F46}" type="slidenum">
              <a:rPr kumimoji="1" lang="ja-JP" altLang="en-US" smtClean="0"/>
              <a:t>293</a:t>
            </a:fld>
            <a:endParaRPr kumimoji="1" lang="ja-JP" altLang="en-US"/>
          </a:p>
        </p:txBody>
      </p:sp>
    </p:spTree>
    <p:extLst>
      <p:ext uri="{BB962C8B-B14F-4D97-AF65-F5344CB8AC3E}">
        <p14:creationId xmlns:p14="http://schemas.microsoft.com/office/powerpoint/2010/main" val="1490169545"/>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C25C67-FE84-7794-74B1-A50F891385A1}"/>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59185492-32FD-A7BE-1D11-EF6D15EA7131}"/>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86D8CDF0-52A3-CFAE-B8DF-59BB64327136}"/>
              </a:ext>
            </a:extLst>
          </p:cNvPr>
          <p:cNvSpPr>
            <a:spLocks noGrp="1"/>
          </p:cNvSpPr>
          <p:nvPr>
            <p:ph type="body" idx="1"/>
          </p:nvPr>
        </p:nvSpPr>
        <p:spPr/>
        <p:txBody>
          <a:bodyPr/>
          <a:lstStyle/>
          <a:p>
            <a:r>
              <a:rPr kumimoji="1" lang="ja-JP" altLang="ja-JP" sz="1200" kern="1200">
                <a:solidFill>
                  <a:schemeClr val="tx1"/>
                </a:solidFill>
                <a:effectLst/>
                <a:latin typeface="+mn-lt"/>
                <a:ea typeface="+mn-ea"/>
                <a:cs typeface="+mn-cs"/>
              </a:rPr>
              <a:t>従来、デジタル・アートなどのデジタル・データは、容易にコピー・改ざんができるため、現物の宝石や絵画などのような資産価値を与えられませんでした。そこで、ブロックチェーン技術を使って、特定のデジタル・データに「偽造不可な鑑定書・所有証明書」を付与する技術として登場したのが、「</a:t>
            </a:r>
            <a:r>
              <a:rPr kumimoji="1" lang="en-US" altLang="ja-JP" sz="1200" kern="1200" dirty="0">
                <a:solidFill>
                  <a:schemeClr val="tx1"/>
                </a:solidFill>
                <a:effectLst/>
                <a:latin typeface="+mn-lt"/>
                <a:ea typeface="+mn-ea"/>
                <a:cs typeface="+mn-cs"/>
              </a:rPr>
              <a:t>NFT</a:t>
            </a:r>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Non-Fungible Token</a:t>
            </a:r>
            <a:r>
              <a:rPr kumimoji="1" lang="ja-JP" altLang="ja-JP" sz="1200" kern="1200">
                <a:solidFill>
                  <a:schemeClr val="tx1"/>
                </a:solidFill>
                <a:effectLst/>
                <a:latin typeface="+mn-lt"/>
                <a:ea typeface="+mn-ea"/>
                <a:cs typeface="+mn-cs"/>
              </a:rPr>
              <a:t>：非代替性トークン）」です。ちなみに「非代替性」とは、「替えが効かない、唯一無二の〜」と言う意味です。</a:t>
            </a:r>
          </a:p>
          <a:p>
            <a:r>
              <a:rPr kumimoji="1" lang="en-US" altLang="ja-JP" sz="1200" kern="1200" dirty="0">
                <a:solidFill>
                  <a:schemeClr val="tx1"/>
                </a:solidFill>
                <a:effectLst/>
                <a:latin typeface="+mn-lt"/>
                <a:ea typeface="+mn-ea"/>
                <a:cs typeface="+mn-cs"/>
              </a:rPr>
              <a:t>NFT</a:t>
            </a:r>
            <a:r>
              <a:rPr kumimoji="1" lang="ja-JP" altLang="ja-JP" sz="1200" kern="1200">
                <a:solidFill>
                  <a:schemeClr val="tx1"/>
                </a:solidFill>
                <a:effectLst/>
                <a:latin typeface="+mn-lt"/>
                <a:ea typeface="+mn-ea"/>
                <a:cs typeface="+mn-cs"/>
              </a:rPr>
              <a:t>を使えば、デジタル・データでも「所有者の明確化」と「非代替性」が担保でき、「希少性」と相まって資産価値が与えられ、取引できます。このような特徴があることから、デジタル・アート界隈で注目を集めるようになりました。</a:t>
            </a:r>
          </a:p>
          <a:p>
            <a:r>
              <a:rPr kumimoji="1" lang="en-US" altLang="ja-JP" sz="1200" kern="1200" dirty="0">
                <a:solidFill>
                  <a:schemeClr val="tx1"/>
                </a:solidFill>
                <a:effectLst/>
                <a:latin typeface="+mn-lt"/>
                <a:ea typeface="+mn-ea"/>
                <a:cs typeface="+mn-cs"/>
              </a:rPr>
              <a:t>NFT</a:t>
            </a:r>
            <a:r>
              <a:rPr kumimoji="1" lang="ja-JP" altLang="ja-JP" sz="1200" kern="1200">
                <a:solidFill>
                  <a:schemeClr val="tx1"/>
                </a:solidFill>
                <a:effectLst/>
                <a:latin typeface="+mn-lt"/>
                <a:ea typeface="+mn-ea"/>
                <a:cs typeface="+mn-cs"/>
              </a:rPr>
              <a:t>には以下の</a:t>
            </a:r>
            <a:r>
              <a:rPr kumimoji="1" lang="en-US" altLang="ja-JP" sz="1200" kern="1200" dirty="0">
                <a:solidFill>
                  <a:schemeClr val="tx1"/>
                </a:solidFill>
                <a:effectLst/>
                <a:latin typeface="+mn-lt"/>
                <a:ea typeface="+mn-ea"/>
                <a:cs typeface="+mn-cs"/>
              </a:rPr>
              <a:t>3</a:t>
            </a:r>
            <a:r>
              <a:rPr kumimoji="1" lang="ja-JP" altLang="ja-JP" sz="1200" kern="1200">
                <a:solidFill>
                  <a:schemeClr val="tx1"/>
                </a:solidFill>
                <a:effectLst/>
                <a:latin typeface="+mn-lt"/>
                <a:ea typeface="+mn-ea"/>
                <a:cs typeface="+mn-cs"/>
              </a:rPr>
              <a:t>つの特徴があります。</a:t>
            </a:r>
          </a:p>
          <a:p>
            <a:r>
              <a:rPr kumimoji="1" lang="ja-JP" altLang="ja-JP" sz="1200" b="1" kern="1200">
                <a:solidFill>
                  <a:schemeClr val="tx1"/>
                </a:solidFill>
                <a:effectLst/>
                <a:latin typeface="+mn-lt"/>
                <a:ea typeface="+mn-ea"/>
                <a:cs typeface="+mn-cs"/>
              </a:rPr>
              <a:t>プログラマビリティ</a:t>
            </a:r>
            <a:r>
              <a:rPr kumimoji="1" lang="ja-JP" altLang="ja-JP" sz="1200" kern="1200">
                <a:solidFill>
                  <a:schemeClr val="tx1"/>
                </a:solidFill>
                <a:effectLst/>
                <a:latin typeface="+mn-lt"/>
                <a:ea typeface="+mn-ea"/>
                <a:cs typeface="+mn-cs"/>
              </a:rPr>
              <a:t>：デジタル・データに様々な付加機能を付与できることです。例えば、あるアート作品を購入した人が、これを転売した場合、従来であれば、作家には収入が入りませんでした。しかし、</a:t>
            </a:r>
            <a:r>
              <a:rPr kumimoji="1" lang="en-US" altLang="ja-JP" sz="1200" kern="1200" dirty="0">
                <a:solidFill>
                  <a:schemeClr val="tx1"/>
                </a:solidFill>
                <a:effectLst/>
                <a:latin typeface="+mn-lt"/>
                <a:ea typeface="+mn-ea"/>
                <a:cs typeface="+mn-cs"/>
              </a:rPr>
              <a:t>NFT</a:t>
            </a:r>
            <a:r>
              <a:rPr kumimoji="1" lang="ja-JP" altLang="ja-JP" sz="1200" kern="1200">
                <a:solidFill>
                  <a:schemeClr val="tx1"/>
                </a:solidFill>
                <a:effectLst/>
                <a:latin typeface="+mn-lt"/>
                <a:ea typeface="+mn-ea"/>
                <a:cs typeface="+mn-cs"/>
              </a:rPr>
              <a:t>なら作者の手を離れても、「取引ごとに購入代金の一部を支払う」というプログラムを仕込めば、継続的に収益を得ることができます。</a:t>
            </a:r>
          </a:p>
          <a:p>
            <a:r>
              <a:rPr kumimoji="1" lang="ja-JP" altLang="ja-JP" sz="1200" b="1" kern="1200">
                <a:solidFill>
                  <a:schemeClr val="tx1"/>
                </a:solidFill>
                <a:effectLst/>
                <a:latin typeface="+mn-lt"/>
                <a:ea typeface="+mn-ea"/>
                <a:cs typeface="+mn-cs"/>
              </a:rPr>
              <a:t>相互運用性</a:t>
            </a:r>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NFT</a:t>
            </a:r>
            <a:r>
              <a:rPr kumimoji="1" lang="ja-JP" altLang="ja-JP" sz="1200" kern="1200">
                <a:solidFill>
                  <a:schemeClr val="tx1"/>
                </a:solidFill>
                <a:effectLst/>
                <a:latin typeface="+mn-lt"/>
                <a:ea typeface="+mn-ea"/>
                <a:cs typeface="+mn-cs"/>
              </a:rPr>
              <a:t>の仕様は、共通規格として定められているため、これに沿うなら、どこでも取り扱えます。ただし、いま現在、技術的に相互運用性は完全ではなく、いまの規格が必ずしも標準ではない点に、注意しなければなりません。</a:t>
            </a:r>
          </a:p>
          <a:p>
            <a:r>
              <a:rPr kumimoji="1" lang="ja-JP" altLang="ja-JP" sz="1200" b="1" kern="1200">
                <a:solidFill>
                  <a:schemeClr val="tx1"/>
                </a:solidFill>
                <a:effectLst/>
                <a:latin typeface="+mn-lt"/>
                <a:ea typeface="+mn-ea"/>
                <a:cs typeface="+mn-cs"/>
              </a:rPr>
              <a:t>取引可能性</a:t>
            </a:r>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NFT</a:t>
            </a:r>
            <a:r>
              <a:rPr kumimoji="1" lang="ja-JP" altLang="ja-JP" sz="1200" kern="1200">
                <a:solidFill>
                  <a:schemeClr val="tx1"/>
                </a:solidFill>
                <a:effectLst/>
                <a:latin typeface="+mn-lt"/>
                <a:ea typeface="+mn-ea"/>
                <a:cs typeface="+mn-cs"/>
              </a:rPr>
              <a:t>の「相互依存性」のおかげで、特定の事業者に依存せず取引ができ、国や既存の枠組みにとらわれることなく、自由な取引ができます。</a:t>
            </a:r>
          </a:p>
          <a:p>
            <a:r>
              <a:rPr kumimoji="1" lang="ja-JP" altLang="ja-JP" sz="1200" kern="1200">
                <a:solidFill>
                  <a:schemeClr val="tx1"/>
                </a:solidFill>
                <a:effectLst/>
                <a:latin typeface="+mn-lt"/>
                <a:ea typeface="+mn-ea"/>
                <a:cs typeface="+mn-cs"/>
              </a:rPr>
              <a:t>そんな可能性のある</a:t>
            </a:r>
            <a:r>
              <a:rPr kumimoji="1" lang="en-US" altLang="ja-JP" sz="1200" kern="1200" dirty="0">
                <a:solidFill>
                  <a:schemeClr val="tx1"/>
                </a:solidFill>
                <a:effectLst/>
                <a:latin typeface="+mn-lt"/>
                <a:ea typeface="+mn-ea"/>
                <a:cs typeface="+mn-cs"/>
              </a:rPr>
              <a:t>NFT</a:t>
            </a:r>
            <a:r>
              <a:rPr kumimoji="1" lang="ja-JP" altLang="ja-JP" sz="1200" kern="1200">
                <a:solidFill>
                  <a:schemeClr val="tx1"/>
                </a:solidFill>
                <a:effectLst/>
                <a:latin typeface="+mn-lt"/>
                <a:ea typeface="+mn-ea"/>
                <a:cs typeface="+mn-cs"/>
              </a:rPr>
              <a:t>ですが、以下の</a:t>
            </a:r>
            <a:r>
              <a:rPr kumimoji="1" lang="en-US" altLang="ja-JP" sz="1200" kern="1200" dirty="0">
                <a:solidFill>
                  <a:schemeClr val="tx1"/>
                </a:solidFill>
                <a:effectLst/>
                <a:latin typeface="+mn-lt"/>
                <a:ea typeface="+mn-ea"/>
                <a:cs typeface="+mn-cs"/>
              </a:rPr>
              <a:t>3</a:t>
            </a:r>
            <a:r>
              <a:rPr kumimoji="1" lang="ja-JP" altLang="ja-JP" sz="1200" kern="1200">
                <a:solidFill>
                  <a:schemeClr val="tx1"/>
                </a:solidFill>
                <a:effectLst/>
                <a:latin typeface="+mn-lt"/>
                <a:ea typeface="+mn-ea"/>
                <a:cs typeface="+mn-cs"/>
              </a:rPr>
              <a:t>つのリスクが懸念されます。</a:t>
            </a:r>
          </a:p>
          <a:p>
            <a:r>
              <a:rPr kumimoji="1" lang="ja-JP" altLang="ja-JP" sz="1200" b="1" kern="1200">
                <a:solidFill>
                  <a:schemeClr val="tx1"/>
                </a:solidFill>
                <a:effectLst/>
                <a:latin typeface="+mn-lt"/>
                <a:ea typeface="+mn-ea"/>
                <a:cs typeface="+mn-cs"/>
              </a:rPr>
              <a:t>価値保証リスク</a:t>
            </a:r>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NFT</a:t>
            </a:r>
            <a:r>
              <a:rPr kumimoji="1" lang="ja-JP" altLang="ja-JP" sz="1200" kern="1200">
                <a:solidFill>
                  <a:schemeClr val="tx1"/>
                </a:solidFill>
                <a:effectLst/>
                <a:latin typeface="+mn-lt"/>
                <a:ea typeface="+mn-ea"/>
                <a:cs typeface="+mn-cs"/>
              </a:rPr>
              <a:t>は、そもそも、デジタル・データに「唯一無二」の証明を与えるだけで、そのものの価値を保証できません。例えば、創作者とは無関係の第三者がコピーして、</a:t>
            </a:r>
            <a:r>
              <a:rPr kumimoji="1" lang="en-US" altLang="ja-JP" sz="1200" kern="1200" dirty="0">
                <a:solidFill>
                  <a:schemeClr val="tx1"/>
                </a:solidFill>
                <a:effectLst/>
                <a:latin typeface="+mn-lt"/>
                <a:ea typeface="+mn-ea"/>
                <a:cs typeface="+mn-cs"/>
              </a:rPr>
              <a:t>NFT</a:t>
            </a:r>
            <a:r>
              <a:rPr kumimoji="1" lang="ja-JP" altLang="ja-JP" sz="1200" kern="1200">
                <a:solidFill>
                  <a:schemeClr val="tx1"/>
                </a:solidFill>
                <a:effectLst/>
                <a:latin typeface="+mn-lt"/>
                <a:ea typeface="+mn-ea"/>
                <a:cs typeface="+mn-cs"/>
              </a:rPr>
              <a:t>を勝手に付与することは可能ですし、子どもの落書きをデジタル・データ化し、それに</a:t>
            </a:r>
            <a:r>
              <a:rPr kumimoji="1" lang="en-US" altLang="ja-JP" sz="1200" kern="1200" dirty="0">
                <a:solidFill>
                  <a:schemeClr val="tx1"/>
                </a:solidFill>
                <a:effectLst/>
                <a:latin typeface="+mn-lt"/>
                <a:ea typeface="+mn-ea"/>
                <a:cs typeface="+mn-cs"/>
              </a:rPr>
              <a:t>NFT</a:t>
            </a:r>
            <a:r>
              <a:rPr kumimoji="1" lang="ja-JP" altLang="ja-JP" sz="1200" kern="1200">
                <a:solidFill>
                  <a:schemeClr val="tx1"/>
                </a:solidFill>
                <a:effectLst/>
                <a:latin typeface="+mn-lt"/>
                <a:ea typeface="+mn-ea"/>
                <a:cs typeface="+mn-cs"/>
              </a:rPr>
              <a:t>を付与して取引をされている事例もあります。</a:t>
            </a:r>
          </a:p>
          <a:p>
            <a:r>
              <a:rPr kumimoji="1" lang="ja-JP" altLang="ja-JP" sz="1200" b="1" kern="1200">
                <a:solidFill>
                  <a:schemeClr val="tx1"/>
                </a:solidFill>
                <a:effectLst/>
                <a:latin typeface="+mn-lt"/>
                <a:ea typeface="+mn-ea"/>
                <a:cs typeface="+mn-cs"/>
              </a:rPr>
              <a:t>価値消失リスク</a:t>
            </a:r>
            <a:r>
              <a:rPr kumimoji="1" lang="ja-JP" altLang="ja-JP" sz="1200" kern="1200">
                <a:solidFill>
                  <a:schemeClr val="tx1"/>
                </a:solidFill>
                <a:effectLst/>
                <a:latin typeface="+mn-lt"/>
                <a:ea typeface="+mn-ea"/>
                <a:cs typeface="+mn-cs"/>
              </a:rPr>
              <a:t>： </a:t>
            </a:r>
            <a:r>
              <a:rPr kumimoji="1" lang="en-US" altLang="ja-JP" sz="1200" kern="1200" dirty="0">
                <a:solidFill>
                  <a:schemeClr val="tx1"/>
                </a:solidFill>
                <a:effectLst/>
                <a:latin typeface="+mn-lt"/>
                <a:ea typeface="+mn-ea"/>
                <a:cs typeface="+mn-cs"/>
              </a:rPr>
              <a:t>NFT</a:t>
            </a:r>
            <a:r>
              <a:rPr kumimoji="1" lang="ja-JP" altLang="ja-JP" sz="1200" kern="1200">
                <a:solidFill>
                  <a:schemeClr val="tx1"/>
                </a:solidFill>
                <a:effectLst/>
                <a:latin typeface="+mn-lt"/>
                <a:ea typeface="+mn-ea"/>
                <a:cs typeface="+mn-cs"/>
              </a:rPr>
              <a:t>が付与されたデジタル・データが特定のプラットフォームに依拠している場合、それがなくなれば、価値は消失します。例えば、世界で最初の</a:t>
            </a:r>
            <a:r>
              <a:rPr kumimoji="1" lang="en-US" altLang="ja-JP" sz="1200" kern="1200" dirty="0">
                <a:solidFill>
                  <a:schemeClr val="tx1"/>
                </a:solidFill>
                <a:effectLst/>
                <a:latin typeface="+mn-lt"/>
                <a:ea typeface="+mn-ea"/>
                <a:cs typeface="+mn-cs"/>
              </a:rPr>
              <a:t>Twitter</a:t>
            </a:r>
            <a:r>
              <a:rPr kumimoji="1" lang="ja-JP" altLang="ja-JP" sz="1200" kern="1200">
                <a:solidFill>
                  <a:schemeClr val="tx1"/>
                </a:solidFill>
                <a:effectLst/>
                <a:latin typeface="+mn-lt"/>
                <a:ea typeface="+mn-ea"/>
                <a:cs typeface="+mn-cs"/>
              </a:rPr>
              <a:t>のツイートが</a:t>
            </a:r>
            <a:r>
              <a:rPr kumimoji="1" lang="en-US" altLang="ja-JP" sz="1200" kern="1200" dirty="0">
                <a:solidFill>
                  <a:schemeClr val="tx1"/>
                </a:solidFill>
                <a:effectLst/>
                <a:latin typeface="+mn-lt"/>
                <a:ea typeface="+mn-ea"/>
                <a:cs typeface="+mn-cs"/>
              </a:rPr>
              <a:t>3</a:t>
            </a:r>
            <a:r>
              <a:rPr kumimoji="1" lang="ja-JP" altLang="ja-JP" sz="1200" kern="1200">
                <a:solidFill>
                  <a:schemeClr val="tx1"/>
                </a:solidFill>
                <a:effectLst/>
                <a:latin typeface="+mn-lt"/>
                <a:ea typeface="+mn-ea"/>
                <a:cs typeface="+mn-cs"/>
              </a:rPr>
              <a:t>億円で取引されましたが、</a:t>
            </a:r>
            <a:r>
              <a:rPr kumimoji="1" lang="en-US" altLang="ja-JP" sz="1200" kern="1200" dirty="0">
                <a:solidFill>
                  <a:schemeClr val="tx1"/>
                </a:solidFill>
                <a:effectLst/>
                <a:latin typeface="+mn-lt"/>
                <a:ea typeface="+mn-ea"/>
                <a:cs typeface="+mn-cs"/>
              </a:rPr>
              <a:t>Twitter</a:t>
            </a:r>
            <a:r>
              <a:rPr kumimoji="1" lang="ja-JP" altLang="ja-JP" sz="1200" kern="1200">
                <a:solidFill>
                  <a:schemeClr val="tx1"/>
                </a:solidFill>
                <a:effectLst/>
                <a:latin typeface="+mn-lt"/>
                <a:ea typeface="+mn-ea"/>
                <a:cs typeface="+mn-cs"/>
              </a:rPr>
              <a:t>なくなれば、価値もなくなります。</a:t>
            </a:r>
          </a:p>
          <a:p>
            <a:r>
              <a:rPr kumimoji="1" lang="ja-JP" altLang="ja-JP" sz="1200" b="1" kern="1200">
                <a:solidFill>
                  <a:schemeClr val="tx1"/>
                </a:solidFill>
                <a:effectLst/>
                <a:latin typeface="+mn-lt"/>
                <a:ea typeface="+mn-ea"/>
                <a:cs typeface="+mn-cs"/>
              </a:rPr>
              <a:t>法律対応リスク</a:t>
            </a:r>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NFT</a:t>
            </a:r>
            <a:r>
              <a:rPr kumimoji="1" lang="ja-JP" altLang="ja-JP" sz="1200" kern="1200">
                <a:solidFill>
                  <a:schemeClr val="tx1"/>
                </a:solidFill>
                <a:effectLst/>
                <a:latin typeface="+mn-lt"/>
                <a:ea typeface="+mn-ea"/>
                <a:cs typeface="+mn-cs"/>
              </a:rPr>
              <a:t>は、法律上の資産に該当しません。そのため、何らかのトラブルが発生しても自己責任となります。</a:t>
            </a:r>
          </a:p>
          <a:p>
            <a:r>
              <a:rPr kumimoji="1" lang="en-US" altLang="ja-JP" sz="1200" kern="1200" dirty="0">
                <a:solidFill>
                  <a:schemeClr val="tx1"/>
                </a:solidFill>
                <a:effectLst/>
                <a:latin typeface="+mn-lt"/>
                <a:ea typeface="+mn-ea"/>
                <a:cs typeface="+mn-cs"/>
              </a:rPr>
              <a:t>NFT</a:t>
            </a:r>
            <a:r>
              <a:rPr kumimoji="1" lang="ja-JP" altLang="ja-JP" sz="1200" kern="1200">
                <a:solidFill>
                  <a:schemeClr val="tx1"/>
                </a:solidFill>
                <a:effectLst/>
                <a:latin typeface="+mn-lt"/>
                <a:ea typeface="+mn-ea"/>
                <a:cs typeface="+mn-cs"/>
              </a:rPr>
              <a:t>の課題は、多いもののデジタル・データに資産価値を与え、市場性を持たせることができる可能性を秘めていることは間違えないでしょう。</a:t>
            </a:r>
          </a:p>
          <a:p>
            <a:endParaRPr kumimoji="1" lang="ja-JP" altLang="en-US"/>
          </a:p>
        </p:txBody>
      </p:sp>
      <p:sp>
        <p:nvSpPr>
          <p:cNvPr id="4" name="スライド番号プレースホルダー 3">
            <a:extLst>
              <a:ext uri="{FF2B5EF4-FFF2-40B4-BE49-F238E27FC236}">
                <a16:creationId xmlns:a16="http://schemas.microsoft.com/office/drawing/2014/main" id="{AC3DD535-66B1-9205-D7F9-44F23972A5BA}"/>
              </a:ext>
            </a:extLst>
          </p:cNvPr>
          <p:cNvSpPr>
            <a:spLocks noGrp="1"/>
          </p:cNvSpPr>
          <p:nvPr>
            <p:ph type="sldNum" sz="quarter" idx="5"/>
          </p:nvPr>
        </p:nvSpPr>
        <p:spPr/>
        <p:txBody>
          <a:bodyPr/>
          <a:lstStyle/>
          <a:p>
            <a:fld id="{A26A5AFC-0313-244E-A5A2-5096E4321F46}" type="slidenum">
              <a:rPr kumimoji="1" lang="ja-JP" altLang="en-US" smtClean="0"/>
              <a:t>295</a:t>
            </a:fld>
            <a:endParaRPr kumimoji="1" lang="ja-JP" altLang="en-US"/>
          </a:p>
        </p:txBody>
      </p:sp>
    </p:spTree>
    <p:extLst>
      <p:ext uri="{BB962C8B-B14F-4D97-AF65-F5344CB8AC3E}">
        <p14:creationId xmlns:p14="http://schemas.microsoft.com/office/powerpoint/2010/main" val="4093400580"/>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299</a:t>
            </a:fld>
            <a:endParaRPr lang="en-US" altLang="ja-JP" sz="1200" dirty="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3198083634"/>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a:solidFill>
                  <a:schemeClr val="tx1"/>
                </a:solidFill>
                <a:effectLst/>
                <a:latin typeface="+mn-lt"/>
                <a:ea typeface="+mn-ea"/>
                <a:cs typeface="+mn-cs"/>
              </a:rPr>
              <a:t>例えば、画像であれば、点から線、線から輪郭、輪郭から部分、部分から全体のイメージへと概念がより高次元へと段階的に引き上げられてゆきます。換言すれば、「学習が徐々に深められる」と言ってもいいでしょう。この意味から「ディープラーニング」とばれています。</a:t>
            </a:r>
          </a:p>
          <a:p>
            <a:endParaRPr kumimoji="1" lang="en-US"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この方式は、人が設定したルールや学習モデルに沿って判断するのではなく、それ自体をコンピュータが学習して作り出すものです。つまり、「人には理解できない方法で判断する」とも言えます。どんなふうに考えたのか、人には分からないが正しい答えを導き出したということになるのです。</a:t>
            </a:r>
          </a:p>
          <a:p>
            <a:r>
              <a:rPr kumimoji="1" lang="ja-JP" altLang="ja-JP" sz="1200" kern="1200" dirty="0">
                <a:solidFill>
                  <a:schemeClr val="tx1"/>
                </a:solidFill>
                <a:effectLst/>
                <a:latin typeface="+mn-lt"/>
                <a:ea typeface="+mn-ea"/>
                <a:cs typeface="+mn-cs"/>
              </a:rPr>
              <a:t>これまでとは全く違うコンピュータの出現と行っても言い過ぎではないでしょう。</a:t>
            </a: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301</a:t>
            </a:fld>
            <a:endParaRPr kumimoji="1" lang="ja-JP" altLang="en-US"/>
          </a:p>
        </p:txBody>
      </p:sp>
    </p:spTree>
    <p:extLst>
      <p:ext uri="{BB962C8B-B14F-4D97-AF65-F5344CB8AC3E}">
        <p14:creationId xmlns:p14="http://schemas.microsoft.com/office/powerpoint/2010/main" val="2915594529"/>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303</a:t>
            </a:fld>
            <a:endParaRPr kumimoji="1" lang="ja-JP" altLang="en-US"/>
          </a:p>
        </p:txBody>
      </p:sp>
    </p:spTree>
    <p:extLst>
      <p:ext uri="{BB962C8B-B14F-4D97-AF65-F5344CB8AC3E}">
        <p14:creationId xmlns:p14="http://schemas.microsoft.com/office/powerpoint/2010/main" val="2965351532"/>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305</a:t>
            </a:fld>
            <a:endParaRPr lang="en-US" altLang="ja-JP" sz="120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3113111898"/>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306</a:t>
            </a:fld>
            <a:endParaRPr kumimoji="1" lang="ja-JP" altLang="en-US"/>
          </a:p>
        </p:txBody>
      </p:sp>
    </p:spTree>
    <p:extLst>
      <p:ext uri="{BB962C8B-B14F-4D97-AF65-F5344CB8AC3E}">
        <p14:creationId xmlns:p14="http://schemas.microsoft.com/office/powerpoint/2010/main" val="89213443"/>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60C02EF9-4678-4E5D-8F40-B4237E2EF4B0}" type="slidenum">
              <a:rPr lang="ja-JP" altLang="en-US" smtClean="0"/>
              <a:pPr>
                <a:defRPr/>
              </a:pPr>
              <a:t>307</a:t>
            </a:fld>
            <a:endParaRPr lang="ja-JP" altLang="en-US"/>
          </a:p>
        </p:txBody>
      </p:sp>
    </p:spTree>
    <p:extLst>
      <p:ext uri="{BB962C8B-B14F-4D97-AF65-F5344CB8AC3E}">
        <p14:creationId xmlns:p14="http://schemas.microsoft.com/office/powerpoint/2010/main" val="2828167546"/>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308</a:t>
            </a:fld>
            <a:endParaRPr kumimoji="1" lang="ja-JP" altLang="en-US"/>
          </a:p>
        </p:txBody>
      </p:sp>
    </p:spTree>
    <p:extLst>
      <p:ext uri="{BB962C8B-B14F-4D97-AF65-F5344CB8AC3E}">
        <p14:creationId xmlns:p14="http://schemas.microsoft.com/office/powerpoint/2010/main" val="74336901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a:solidFill>
                  <a:schemeClr val="tx1"/>
                </a:solidFill>
                <a:effectLst/>
                <a:latin typeface="+mn-lt"/>
                <a:ea typeface="+mn-ea"/>
                <a:cs typeface="+mn-cs"/>
              </a:rPr>
              <a:t>「</a:t>
            </a:r>
            <a:r>
              <a:rPr kumimoji="1" lang="ja-JP" altLang="ja-JP" sz="1200" b="1" kern="1200" dirty="0">
                <a:solidFill>
                  <a:schemeClr val="tx1"/>
                </a:solidFill>
                <a:effectLst/>
                <a:latin typeface="+mn-lt"/>
                <a:ea typeface="+mn-ea"/>
                <a:cs typeface="+mn-cs"/>
              </a:rPr>
              <a:t>業界という枠組みが存在する</a:t>
            </a:r>
            <a:r>
              <a:rPr kumimoji="1" lang="ja-JP" altLang="ja-JP" sz="1200" kern="1200" dirty="0">
                <a:solidFill>
                  <a:schemeClr val="tx1"/>
                </a:solidFill>
                <a:effectLst/>
                <a:latin typeface="+mn-lt"/>
                <a:ea typeface="+mn-ea"/>
                <a:cs typeface="+mn-cs"/>
              </a:rPr>
              <a:t>」と「</a:t>
            </a:r>
            <a:r>
              <a:rPr kumimoji="1" lang="ja-JP" altLang="ja-JP" sz="1200" b="1" kern="1200" dirty="0">
                <a:solidFill>
                  <a:schemeClr val="tx1"/>
                </a:solidFill>
                <a:effectLst/>
                <a:latin typeface="+mn-lt"/>
                <a:ea typeface="+mn-ea"/>
                <a:cs typeface="+mn-cs"/>
              </a:rPr>
              <a:t>一旦確立された競争優位は継続する</a:t>
            </a:r>
            <a:r>
              <a:rPr kumimoji="1" lang="ja-JP" altLang="ja-JP" sz="1200" kern="1200" dirty="0">
                <a:solidFill>
                  <a:schemeClr val="tx1"/>
                </a:solidFill>
                <a:effectLst/>
                <a:latin typeface="+mn-lt"/>
                <a:ea typeface="+mn-ea"/>
                <a:cs typeface="+mn-cs"/>
              </a:rPr>
              <a:t>」というこれまでのビジネスにおける</a:t>
            </a:r>
            <a:r>
              <a:rPr kumimoji="1" lang="en-US" altLang="ja-JP" sz="1200" kern="1200" dirty="0">
                <a:solidFill>
                  <a:schemeClr val="tx1"/>
                </a:solidFill>
                <a:effectLst/>
                <a:latin typeface="+mn-lt"/>
                <a:ea typeface="+mn-ea"/>
                <a:cs typeface="+mn-cs"/>
              </a:rPr>
              <a:t>2</a:t>
            </a:r>
            <a:r>
              <a:rPr kumimoji="1" lang="ja-JP" altLang="ja-JP" sz="1200" kern="1200" dirty="0">
                <a:solidFill>
                  <a:schemeClr val="tx1"/>
                </a:solidFill>
                <a:effectLst/>
                <a:latin typeface="+mn-lt"/>
                <a:ea typeface="+mn-ea"/>
                <a:cs typeface="+mn-cs"/>
              </a:rPr>
              <a:t>つの基本的な想定が、もはや成り立たなくなってしまいました。業界を越えた異業種の企業が既存の業界の競争原理を破壊しています。「ビジネス環境の安定が正常であり、業界の枠組みの中で起こる変化に適切に対処することで、事業は維持され成長できる」という考え方から、「</a:t>
            </a:r>
            <a:r>
              <a:rPr kumimoji="1" lang="ja-JP" altLang="ja-JP" sz="1200" b="1" kern="1200" dirty="0">
                <a:solidFill>
                  <a:schemeClr val="tx1"/>
                </a:solidFill>
                <a:effectLst/>
                <a:latin typeface="+mn-lt"/>
                <a:ea typeface="+mn-ea"/>
                <a:cs typeface="+mn-cs"/>
              </a:rPr>
              <a:t>ビジネス環境が変化し続けることが常識であり、業界を越えた変化に柔軟・迅速に対応できれば、事業は維持され成長できる</a:t>
            </a:r>
            <a:r>
              <a:rPr kumimoji="1" lang="ja-JP" altLang="ja-JP" sz="1200" kern="1200" dirty="0">
                <a:solidFill>
                  <a:schemeClr val="tx1"/>
                </a:solidFill>
                <a:effectLst/>
                <a:latin typeface="+mn-lt"/>
                <a:ea typeface="+mn-ea"/>
                <a:cs typeface="+mn-cs"/>
              </a:rPr>
              <a:t>」へと変わってしまい、そこに求められる能力も変わってしまったのです。この状況に対処するには、お客様の業務や経営に関心を持ち、お客様と対話し、最適な手法やサービスは何かを目利きし、それを使いこなしてゆく力量が求められます。そのための備えはできているでしょうか。時代のスピードが加速度を増すなか、わずかな躊躇が圧倒的な差となってしまうことを覚悟しておくべきです。</a:t>
            </a: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34</a:t>
            </a:fld>
            <a:endParaRPr kumimoji="1" lang="ja-JP" altLang="en-US"/>
          </a:p>
        </p:txBody>
      </p:sp>
    </p:spTree>
    <p:extLst>
      <p:ext uri="{BB962C8B-B14F-4D97-AF65-F5344CB8AC3E}">
        <p14:creationId xmlns:p14="http://schemas.microsoft.com/office/powerpoint/2010/main" val="1446991366"/>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a:solidFill>
                  <a:schemeClr val="tx1"/>
                </a:solidFill>
                <a:effectLst/>
                <a:latin typeface="+mn-lt"/>
                <a:ea typeface="+mn-ea"/>
                <a:cs typeface="+mn-cs"/>
              </a:rPr>
              <a:t>【図解】コレ１枚でわかる</a:t>
            </a:r>
            <a:r>
              <a:rPr kumimoji="1" lang="en-US" altLang="ja-JP" sz="1200" kern="1200" dirty="0">
                <a:solidFill>
                  <a:schemeClr val="tx1"/>
                </a:solidFill>
                <a:effectLst/>
                <a:latin typeface="+mn-lt"/>
                <a:ea typeface="+mn-ea"/>
                <a:cs typeface="+mn-cs"/>
              </a:rPr>
              <a:t>ERP</a:t>
            </a:r>
            <a:r>
              <a:rPr kumimoji="1" lang="ja-JP" altLang="ja-JP" sz="1200" kern="1200" dirty="0">
                <a:solidFill>
                  <a:schemeClr val="tx1"/>
                </a:solidFill>
                <a:effectLst/>
                <a:latin typeface="+mn-lt"/>
                <a:ea typeface="+mn-ea"/>
                <a:cs typeface="+mn-cs"/>
              </a:rPr>
              <a:t>システムのメリット</a:t>
            </a:r>
          </a:p>
          <a:p>
            <a:r>
              <a:rPr kumimoji="1" lang="en-US" altLang="ja-JP" sz="1200" kern="1200" dirty="0">
                <a:solidFill>
                  <a:schemeClr val="tx1"/>
                </a:solidFill>
                <a:effectLst/>
                <a:latin typeface="+mn-lt"/>
                <a:ea typeface="+mn-ea"/>
                <a:cs typeface="+mn-cs"/>
              </a:rPr>
              <a:t> </a:t>
            </a:r>
            <a:endParaRPr kumimoji="1" lang="ja-JP"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ERP</a:t>
            </a:r>
            <a:r>
              <a:rPr kumimoji="1" lang="ja-JP" altLang="ja-JP" sz="1200" kern="1200" dirty="0">
                <a:solidFill>
                  <a:schemeClr val="tx1"/>
                </a:solidFill>
                <a:effectLst/>
                <a:latin typeface="+mn-lt"/>
                <a:ea typeface="+mn-ea"/>
                <a:cs typeface="+mn-cs"/>
              </a:rPr>
              <a:t>システムの価値は、以下の</a:t>
            </a:r>
            <a:r>
              <a:rPr kumimoji="1" lang="en-US" altLang="ja-JP" sz="1200" kern="1200" dirty="0">
                <a:solidFill>
                  <a:schemeClr val="tx1"/>
                </a:solidFill>
                <a:effectLst/>
                <a:latin typeface="+mn-lt"/>
                <a:ea typeface="+mn-ea"/>
                <a:cs typeface="+mn-cs"/>
              </a:rPr>
              <a:t>3</a:t>
            </a:r>
            <a:r>
              <a:rPr kumimoji="1" lang="ja-JP" altLang="ja-JP" sz="1200" kern="1200" dirty="0">
                <a:solidFill>
                  <a:schemeClr val="tx1"/>
                </a:solidFill>
                <a:effectLst/>
                <a:latin typeface="+mn-lt"/>
                <a:ea typeface="+mn-ea"/>
                <a:cs typeface="+mn-cs"/>
              </a:rPr>
              <a:t>つだといえるでしょう。</a:t>
            </a:r>
          </a:p>
          <a:p>
            <a:r>
              <a:rPr kumimoji="1" lang="en-US" altLang="ja-JP" sz="1200" kern="1200" dirty="0">
                <a:solidFill>
                  <a:schemeClr val="tx1"/>
                </a:solidFill>
                <a:effectLst/>
                <a:latin typeface="+mn-lt"/>
                <a:ea typeface="+mn-ea"/>
                <a:cs typeface="+mn-cs"/>
              </a:rPr>
              <a:t> </a:t>
            </a:r>
            <a:endParaRPr kumimoji="1" lang="ja-JP" altLang="ja-JP" sz="1200" kern="1200" dirty="0">
              <a:solidFill>
                <a:schemeClr val="tx1"/>
              </a:solidFill>
              <a:effectLst/>
              <a:latin typeface="+mn-lt"/>
              <a:ea typeface="+mn-ea"/>
              <a:cs typeface="+mn-cs"/>
            </a:endParaRPr>
          </a:p>
          <a:p>
            <a:pPr lvl="0"/>
            <a:r>
              <a:rPr kumimoji="1" lang="ja-JP" altLang="ja-JP" sz="1200" kern="1200" dirty="0">
                <a:solidFill>
                  <a:schemeClr val="tx1"/>
                </a:solidFill>
                <a:effectLst/>
                <a:latin typeface="+mn-lt"/>
                <a:ea typeface="+mn-ea"/>
                <a:cs typeface="+mn-cs"/>
              </a:rPr>
              <a:t>効率的業務運営</a:t>
            </a:r>
          </a:p>
          <a:p>
            <a:r>
              <a:rPr kumimoji="1" lang="ja-JP" altLang="ja-JP" sz="1200" kern="1200" dirty="0">
                <a:solidFill>
                  <a:schemeClr val="tx1"/>
                </a:solidFill>
                <a:effectLst/>
                <a:latin typeface="+mn-lt"/>
                <a:ea typeface="+mn-ea"/>
                <a:cs typeface="+mn-cs"/>
              </a:rPr>
              <a:t>従来業務ごとに分散し、分断されていたマスターデータ（製品や取引先など）や取引データ（各種伝票など）を、統合データベースによって一元管理できます。そのため、全ての業務処理は、単一のデータを参照し、更新されるため、ある業務処理が実行されると同時に、そのデータに関連する全ての業務にもその更新が反映されます。</a:t>
            </a:r>
          </a:p>
          <a:p>
            <a:r>
              <a:rPr kumimoji="1" lang="ja-JP" altLang="ja-JP" sz="1200" kern="1200" dirty="0">
                <a:solidFill>
                  <a:schemeClr val="tx1"/>
                </a:solidFill>
                <a:effectLst/>
                <a:latin typeface="+mn-lt"/>
                <a:ea typeface="+mn-ea"/>
                <a:cs typeface="+mn-cs"/>
              </a:rPr>
              <a:t>例えば、顧客情報が更新されると、それを使用する販売、会計、出荷などの全ての業務システムが、更新された同一のデータをすぐに利用できるため、業務プロセス全体で直ちに整合性が担保され、部門間の連携がスピーディに行えます。また、同じデータを複数の業務システムに個別に入力する、あるいは転記すると言った手間がなくなり、業務の効率化が実現されます。</a:t>
            </a:r>
          </a:p>
          <a:p>
            <a:r>
              <a:rPr kumimoji="1" lang="ja-JP" altLang="ja-JP" sz="1200" kern="1200" dirty="0">
                <a:solidFill>
                  <a:schemeClr val="tx1"/>
                </a:solidFill>
                <a:effectLst/>
                <a:latin typeface="+mn-lt"/>
                <a:ea typeface="+mn-ea"/>
                <a:cs typeface="+mn-cs"/>
              </a:rPr>
              <a:t>また、販売、生産、会計など複数の業務をつなぐ処理手順（ワークフロー）も統合データベースで管理されます。そのため、業務の流れとデータ更新の整合性が常に担保されることから、正確で円滑な業務処理が実現されます。</a:t>
            </a:r>
          </a:p>
          <a:p>
            <a:r>
              <a:rPr kumimoji="1" lang="en-US" altLang="ja-JP" sz="1200" kern="1200" dirty="0">
                <a:solidFill>
                  <a:schemeClr val="tx1"/>
                </a:solidFill>
                <a:effectLst/>
                <a:latin typeface="+mn-lt"/>
                <a:ea typeface="+mn-ea"/>
                <a:cs typeface="+mn-cs"/>
              </a:rPr>
              <a:t> </a:t>
            </a:r>
            <a:endParaRPr kumimoji="1" lang="ja-JP" altLang="ja-JP" sz="1200" kern="1200" dirty="0">
              <a:solidFill>
                <a:schemeClr val="tx1"/>
              </a:solidFill>
              <a:effectLst/>
              <a:latin typeface="+mn-lt"/>
              <a:ea typeface="+mn-ea"/>
              <a:cs typeface="+mn-cs"/>
            </a:endParaRPr>
          </a:p>
          <a:p>
            <a:pPr lvl="0"/>
            <a:r>
              <a:rPr kumimoji="1" lang="ja-JP" altLang="ja-JP" sz="1200" kern="1200" dirty="0">
                <a:solidFill>
                  <a:schemeClr val="tx1"/>
                </a:solidFill>
                <a:effectLst/>
                <a:latin typeface="+mn-lt"/>
                <a:ea typeface="+mn-ea"/>
                <a:cs typeface="+mn-cs"/>
              </a:rPr>
              <a:t>リアルタイム経営</a:t>
            </a:r>
          </a:p>
          <a:p>
            <a:r>
              <a:rPr kumimoji="1" lang="ja-JP" altLang="ja-JP" sz="1200" kern="1200" dirty="0">
                <a:solidFill>
                  <a:schemeClr val="tx1"/>
                </a:solidFill>
                <a:effectLst/>
                <a:latin typeface="+mn-lt"/>
                <a:ea typeface="+mn-ea"/>
                <a:cs typeface="+mn-cs"/>
              </a:rPr>
              <a:t>業務に関わるデータは、常に全体として最新の状況が反映されていることに加え、売上や原価、在庫や進捗などの数字も全て一元的に管理されているため、会社全体の状況をリアルタイムで把握することが可能になります。</a:t>
            </a:r>
            <a:r>
              <a:rPr kumimoji="1" lang="en-US" altLang="ja-JP" sz="1200" kern="1200" dirty="0">
                <a:solidFill>
                  <a:schemeClr val="tx1"/>
                </a:solidFill>
                <a:effectLst/>
                <a:latin typeface="+mn-lt"/>
                <a:ea typeface="+mn-ea"/>
                <a:cs typeface="+mn-cs"/>
              </a:rPr>
              <a:t>BI</a:t>
            </a:r>
            <a:r>
              <a:rPr kumimoji="1" lang="ja-JP" altLang="ja-JP" sz="1200" kern="1200" dirty="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Business Intelligence</a:t>
            </a:r>
            <a:r>
              <a:rPr kumimoji="1" lang="ja-JP" altLang="ja-JP" sz="1200" kern="1200" dirty="0">
                <a:solidFill>
                  <a:schemeClr val="tx1"/>
                </a:solidFill>
                <a:effectLst/>
                <a:latin typeface="+mn-lt"/>
                <a:ea typeface="+mn-ea"/>
                <a:cs typeface="+mn-cs"/>
              </a:rPr>
              <a:t>）アプリケーションなどを使用し、経営や業務の状況を分析、可視化し、経験や勘ではなく、データに基づく意志決定を正確、迅速に行うことを可能とします。</a:t>
            </a:r>
          </a:p>
          <a:p>
            <a:r>
              <a:rPr kumimoji="1" lang="en-US" altLang="ja-JP" sz="1200" kern="1200" dirty="0">
                <a:solidFill>
                  <a:schemeClr val="tx1"/>
                </a:solidFill>
                <a:effectLst/>
                <a:latin typeface="+mn-lt"/>
                <a:ea typeface="+mn-ea"/>
                <a:cs typeface="+mn-cs"/>
              </a:rPr>
              <a:t> </a:t>
            </a:r>
            <a:endParaRPr kumimoji="1" lang="ja-JP" altLang="ja-JP" sz="1200" kern="1200" dirty="0">
              <a:solidFill>
                <a:schemeClr val="tx1"/>
              </a:solidFill>
              <a:effectLst/>
              <a:latin typeface="+mn-lt"/>
              <a:ea typeface="+mn-ea"/>
              <a:cs typeface="+mn-cs"/>
            </a:endParaRPr>
          </a:p>
          <a:p>
            <a:pPr lvl="0"/>
            <a:r>
              <a:rPr kumimoji="1" lang="ja-JP" altLang="ja-JP" sz="1200" kern="1200" dirty="0">
                <a:solidFill>
                  <a:schemeClr val="tx1"/>
                </a:solidFill>
                <a:effectLst/>
                <a:latin typeface="+mn-lt"/>
                <a:ea typeface="+mn-ea"/>
                <a:cs typeface="+mn-cs"/>
              </a:rPr>
              <a:t>内部統制</a:t>
            </a:r>
          </a:p>
          <a:p>
            <a:r>
              <a:rPr kumimoji="1" lang="ja-JP" altLang="ja-JP" sz="1200" kern="1200" dirty="0">
                <a:solidFill>
                  <a:schemeClr val="tx1"/>
                </a:solidFill>
                <a:effectLst/>
                <a:latin typeface="+mn-lt"/>
                <a:ea typeface="+mn-ea"/>
                <a:cs typeface="+mn-cs"/>
              </a:rPr>
              <a:t>統合データベースによるデータの整合性の保証、また、ワークフローに基づく利用者権限や利用履歴の一元管理により、会社の業務全般にわたっての内部統制が、容易に行える環境を整えます。</a:t>
            </a:r>
          </a:p>
          <a:p>
            <a:r>
              <a:rPr kumimoji="1" lang="en-US" altLang="ja-JP" sz="1200" kern="1200" dirty="0">
                <a:solidFill>
                  <a:schemeClr val="tx1"/>
                </a:solidFill>
                <a:effectLst/>
                <a:latin typeface="+mn-lt"/>
                <a:ea typeface="+mn-ea"/>
                <a:cs typeface="+mn-cs"/>
              </a:rPr>
              <a:t> </a:t>
            </a:r>
            <a:endParaRPr kumimoji="1" lang="ja-JP"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これらパッケージとして導入する場合、以下の３つのメリットを享受することができます。</a:t>
            </a:r>
          </a:p>
          <a:p>
            <a:r>
              <a:rPr kumimoji="1" lang="en-US" altLang="ja-JP" sz="1200" kern="1200" dirty="0">
                <a:solidFill>
                  <a:schemeClr val="tx1"/>
                </a:solidFill>
                <a:effectLst/>
                <a:latin typeface="+mn-lt"/>
                <a:ea typeface="+mn-ea"/>
                <a:cs typeface="+mn-cs"/>
              </a:rPr>
              <a:t> </a:t>
            </a:r>
            <a:endParaRPr kumimoji="1" lang="ja-JP" altLang="ja-JP" sz="1200" kern="1200" dirty="0">
              <a:solidFill>
                <a:schemeClr val="tx1"/>
              </a:solidFill>
              <a:effectLst/>
              <a:latin typeface="+mn-lt"/>
              <a:ea typeface="+mn-ea"/>
              <a:cs typeface="+mn-cs"/>
            </a:endParaRPr>
          </a:p>
          <a:p>
            <a:pPr lvl="0"/>
            <a:r>
              <a:rPr kumimoji="1" lang="ja-JP" altLang="ja-JP" sz="1200" kern="1200" dirty="0">
                <a:solidFill>
                  <a:schemeClr val="tx1"/>
                </a:solidFill>
                <a:effectLst/>
                <a:latin typeface="+mn-lt"/>
                <a:ea typeface="+mn-ea"/>
                <a:cs typeface="+mn-cs"/>
              </a:rPr>
              <a:t>ベスト・プラクティスの活用</a:t>
            </a:r>
          </a:p>
          <a:p>
            <a:r>
              <a:rPr kumimoji="1" lang="en-US" altLang="ja-JP" sz="1200" kern="1200" dirty="0">
                <a:solidFill>
                  <a:schemeClr val="tx1"/>
                </a:solidFill>
                <a:effectLst/>
                <a:latin typeface="+mn-lt"/>
                <a:ea typeface="+mn-ea"/>
                <a:cs typeface="+mn-cs"/>
              </a:rPr>
              <a:t>ERP</a:t>
            </a:r>
            <a:r>
              <a:rPr kumimoji="1" lang="ja-JP" altLang="ja-JP" sz="1200" kern="1200" dirty="0">
                <a:solidFill>
                  <a:schemeClr val="tx1"/>
                </a:solidFill>
                <a:effectLst/>
                <a:latin typeface="+mn-lt"/>
                <a:ea typeface="+mn-ea"/>
                <a:cs typeface="+mn-cs"/>
              </a:rPr>
              <a:t>パッケージの開発元や導入支援企業は、多くのユーザーでの実務経験を収集し、それぞれの業種や業務に応じたベスト・プラクティスのテンプレートを提供しています。</a:t>
            </a:r>
          </a:p>
          <a:p>
            <a:r>
              <a:rPr kumimoji="1" lang="en-US" altLang="ja-JP" sz="1200" kern="1200" dirty="0">
                <a:solidFill>
                  <a:schemeClr val="tx1"/>
                </a:solidFill>
                <a:effectLst/>
                <a:latin typeface="+mn-lt"/>
                <a:ea typeface="+mn-ea"/>
                <a:cs typeface="+mn-cs"/>
              </a:rPr>
              <a:t>ERP</a:t>
            </a:r>
            <a:r>
              <a:rPr kumimoji="1" lang="ja-JP" altLang="ja-JP" sz="1200" kern="1200" dirty="0">
                <a:solidFill>
                  <a:schemeClr val="tx1"/>
                </a:solidFill>
                <a:effectLst/>
                <a:latin typeface="+mn-lt"/>
                <a:ea typeface="+mn-ea"/>
                <a:cs typeface="+mn-cs"/>
              </a:rPr>
              <a:t>パッケージには、業務処理に必要な基本機能をプログラムとして実装していますが、それらをどのように使用するかをプログラムそのものに手を加えることなく、パラメーターやスクリプト言語によって設定できます。その設定のセットが、テンプレートです。このテンプレートを使うことで、他社のノウハウやベスト・プラクティスを利用することで、自社の</a:t>
            </a:r>
            <a:r>
              <a:rPr kumimoji="1" lang="en-US" altLang="ja-JP" sz="1200" kern="1200" dirty="0">
                <a:solidFill>
                  <a:schemeClr val="tx1"/>
                </a:solidFill>
                <a:effectLst/>
                <a:latin typeface="+mn-lt"/>
                <a:ea typeface="+mn-ea"/>
                <a:cs typeface="+mn-cs"/>
              </a:rPr>
              <a:t>ERP</a:t>
            </a:r>
            <a:r>
              <a:rPr kumimoji="1" lang="ja-JP" altLang="ja-JP" sz="1200" kern="1200" dirty="0">
                <a:solidFill>
                  <a:schemeClr val="tx1"/>
                </a:solidFill>
                <a:effectLst/>
                <a:latin typeface="+mn-lt"/>
                <a:ea typeface="+mn-ea"/>
                <a:cs typeface="+mn-cs"/>
              </a:rPr>
              <a:t>経営に向けた業務改革を加速させることができます。</a:t>
            </a:r>
          </a:p>
          <a:p>
            <a:pPr lvl="0"/>
            <a:r>
              <a:rPr kumimoji="1" lang="ja-JP" altLang="ja-JP" sz="1200" kern="1200" dirty="0">
                <a:solidFill>
                  <a:schemeClr val="tx1"/>
                </a:solidFill>
                <a:effectLst/>
                <a:latin typeface="+mn-lt"/>
                <a:ea typeface="+mn-ea"/>
                <a:cs typeface="+mn-cs"/>
              </a:rPr>
              <a:t>法律・制度変更への迅速な対応</a:t>
            </a:r>
          </a:p>
          <a:p>
            <a:r>
              <a:rPr kumimoji="1" lang="ja-JP" altLang="ja-JP" sz="1200" kern="1200" dirty="0">
                <a:solidFill>
                  <a:schemeClr val="tx1"/>
                </a:solidFill>
                <a:effectLst/>
                <a:latin typeface="+mn-lt"/>
                <a:ea typeface="+mn-ea"/>
                <a:cs typeface="+mn-cs"/>
              </a:rPr>
              <a:t>自社で独自の情報システムを構築する場合、税務や会計などの法律や制度が替わるたびに、プログラムの改修が必要になります。</a:t>
            </a:r>
            <a:r>
              <a:rPr kumimoji="1" lang="en-US" altLang="ja-JP" sz="1200" kern="1200" dirty="0">
                <a:solidFill>
                  <a:schemeClr val="tx1"/>
                </a:solidFill>
                <a:effectLst/>
                <a:latin typeface="+mn-lt"/>
                <a:ea typeface="+mn-ea"/>
                <a:cs typeface="+mn-cs"/>
              </a:rPr>
              <a:t>ERP</a:t>
            </a:r>
            <a:r>
              <a:rPr kumimoji="1" lang="ja-JP" altLang="ja-JP" sz="1200" kern="1200" dirty="0">
                <a:solidFill>
                  <a:schemeClr val="tx1"/>
                </a:solidFill>
                <a:effectLst/>
                <a:latin typeface="+mn-lt"/>
                <a:ea typeface="+mn-ea"/>
                <a:cs typeface="+mn-cs"/>
              </a:rPr>
              <a:t>パッケージでは、このような変更をパッケージの開発元が実施し、対応してくれます。そのため、制度変更への対応の負担が少なく、迅速に対応することができます。</a:t>
            </a:r>
          </a:p>
          <a:p>
            <a:pPr lvl="0"/>
            <a:r>
              <a:rPr kumimoji="1" lang="ja-JP" altLang="ja-JP" sz="1200" kern="1200" dirty="0">
                <a:solidFill>
                  <a:schemeClr val="tx1"/>
                </a:solidFill>
                <a:effectLst/>
                <a:latin typeface="+mn-lt"/>
                <a:ea typeface="+mn-ea"/>
                <a:cs typeface="+mn-cs"/>
              </a:rPr>
              <a:t>構築に関わる期間とコストの削減</a:t>
            </a:r>
          </a:p>
          <a:p>
            <a:r>
              <a:rPr kumimoji="1" lang="en-US" altLang="ja-JP" sz="1200" kern="1200" dirty="0">
                <a:solidFill>
                  <a:schemeClr val="tx1"/>
                </a:solidFill>
                <a:effectLst/>
                <a:latin typeface="+mn-lt"/>
                <a:ea typeface="+mn-ea"/>
                <a:cs typeface="+mn-cs"/>
              </a:rPr>
              <a:t>ERP</a:t>
            </a:r>
            <a:r>
              <a:rPr kumimoji="1" lang="ja-JP" altLang="ja-JP" sz="1200" kern="1200" dirty="0">
                <a:solidFill>
                  <a:schemeClr val="tx1"/>
                </a:solidFill>
                <a:effectLst/>
                <a:latin typeface="+mn-lt"/>
                <a:ea typeface="+mn-ea"/>
                <a:cs typeface="+mn-cs"/>
              </a:rPr>
              <a:t>パッケージを導入するに当たっては、現状業務の分析と整理、</a:t>
            </a:r>
            <a:r>
              <a:rPr kumimoji="1" lang="en-US" altLang="ja-JP" sz="1200" kern="1200" dirty="0">
                <a:solidFill>
                  <a:schemeClr val="tx1"/>
                </a:solidFill>
                <a:effectLst/>
                <a:latin typeface="+mn-lt"/>
                <a:ea typeface="+mn-ea"/>
                <a:cs typeface="+mn-cs"/>
              </a:rPr>
              <a:t>ERP</a:t>
            </a:r>
            <a:r>
              <a:rPr kumimoji="1" lang="ja-JP" altLang="ja-JP" sz="1200" kern="1200" dirty="0">
                <a:solidFill>
                  <a:schemeClr val="tx1"/>
                </a:solidFill>
                <a:effectLst/>
                <a:latin typeface="+mn-lt"/>
                <a:ea typeface="+mn-ea"/>
                <a:cs typeface="+mn-cs"/>
              </a:rPr>
              <a:t>パッケージが提供するテンプレートとのギャップを明らかにしなくてはなりません。その上で、変えなくてはならない業務プロセスは何か、テンプレートの何をカスタマイズするか、追加すべきプログラムは何かを明確にします。</a:t>
            </a:r>
          </a:p>
          <a:p>
            <a:r>
              <a:rPr kumimoji="1" lang="ja-JP" altLang="ja-JP" sz="1200" kern="1200" dirty="0">
                <a:solidFill>
                  <a:schemeClr val="tx1"/>
                </a:solidFill>
                <a:effectLst/>
                <a:latin typeface="+mn-lt"/>
                <a:ea typeface="+mn-ea"/>
                <a:cs typeface="+mn-cs"/>
              </a:rPr>
              <a:t>本来であれば、</a:t>
            </a:r>
            <a:r>
              <a:rPr kumimoji="1" lang="en-US" altLang="ja-JP" sz="1200" kern="1200" dirty="0">
                <a:solidFill>
                  <a:schemeClr val="tx1"/>
                </a:solidFill>
                <a:effectLst/>
                <a:latin typeface="+mn-lt"/>
                <a:ea typeface="+mn-ea"/>
                <a:cs typeface="+mn-cs"/>
              </a:rPr>
              <a:t>ERP</a:t>
            </a:r>
            <a:r>
              <a:rPr kumimoji="1" lang="ja-JP" altLang="ja-JP" sz="1200" kern="1200" dirty="0">
                <a:solidFill>
                  <a:schemeClr val="tx1"/>
                </a:solidFill>
                <a:effectLst/>
                <a:latin typeface="+mn-lt"/>
                <a:ea typeface="+mn-ea"/>
                <a:cs typeface="+mn-cs"/>
              </a:rPr>
              <a:t>パッケージが提供するベストプラクティスに沿って業務改革（</a:t>
            </a:r>
            <a:r>
              <a:rPr kumimoji="1" lang="en-US" altLang="ja-JP" sz="1200" kern="1200" dirty="0">
                <a:solidFill>
                  <a:schemeClr val="tx1"/>
                </a:solidFill>
                <a:effectLst/>
                <a:latin typeface="+mn-lt"/>
                <a:ea typeface="+mn-ea"/>
                <a:cs typeface="+mn-cs"/>
              </a:rPr>
              <a:t>BPR</a:t>
            </a:r>
            <a:r>
              <a:rPr kumimoji="1" lang="ja-JP" altLang="ja-JP" sz="1200" kern="1200" dirty="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Business Process Reengineering</a:t>
            </a:r>
            <a:r>
              <a:rPr kumimoji="1" lang="ja-JP" altLang="ja-JP" sz="1200" kern="1200" dirty="0">
                <a:solidFill>
                  <a:schemeClr val="tx1"/>
                </a:solidFill>
                <a:effectLst/>
                <a:latin typeface="+mn-lt"/>
                <a:ea typeface="+mn-ea"/>
                <a:cs typeface="+mn-cs"/>
              </a:rPr>
              <a:t>）し、パッケージをそのまま利用することが導入コストと期間という点では望ましいと言えますが、既に各企業において最適化された業務プロセスを変更することは容易ではありません。そんな現実を踏まえながら、</a:t>
            </a:r>
            <a:r>
              <a:rPr kumimoji="1" lang="en-US" altLang="ja-JP" sz="1200" kern="1200" dirty="0">
                <a:solidFill>
                  <a:schemeClr val="tx1"/>
                </a:solidFill>
                <a:effectLst/>
                <a:latin typeface="+mn-lt"/>
                <a:ea typeface="+mn-ea"/>
                <a:cs typeface="+mn-cs"/>
              </a:rPr>
              <a:t>BPR</a:t>
            </a:r>
            <a:r>
              <a:rPr kumimoji="1" lang="ja-JP" altLang="ja-JP" sz="1200" kern="1200" dirty="0">
                <a:solidFill>
                  <a:schemeClr val="tx1"/>
                </a:solidFill>
                <a:effectLst/>
                <a:latin typeface="+mn-lt"/>
                <a:ea typeface="+mn-ea"/>
                <a:cs typeface="+mn-cs"/>
              </a:rPr>
              <a:t>を推進することで、独自開発を減らすことができれば、導入・構築に関わる期間短縮とコスト削減の効果を大きくすることができます。</a:t>
            </a:r>
          </a:p>
          <a:p>
            <a:r>
              <a:rPr kumimoji="1" lang="en-US" altLang="ja-JP" sz="1200" kern="1200" dirty="0">
                <a:solidFill>
                  <a:schemeClr val="tx1"/>
                </a:solidFill>
                <a:effectLst/>
                <a:latin typeface="+mn-lt"/>
                <a:ea typeface="+mn-ea"/>
                <a:cs typeface="+mn-cs"/>
              </a:rPr>
              <a:t> </a:t>
            </a:r>
            <a:endParaRPr kumimoji="1" lang="ja-JP"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endParaRPr kumimoji="1" lang="ja-JP" altLang="ja-JP" sz="1200" kern="1200" dirty="0">
              <a:solidFill>
                <a:schemeClr val="tx1"/>
              </a:solidFill>
              <a:effectLst/>
              <a:latin typeface="+mn-lt"/>
              <a:ea typeface="+mn-ea"/>
              <a:cs typeface="+mn-cs"/>
            </a:endParaRP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309</a:t>
            </a:fld>
            <a:endParaRPr kumimoji="1" lang="ja-JP" altLang="en-US"/>
          </a:p>
        </p:txBody>
      </p:sp>
    </p:spTree>
    <p:extLst>
      <p:ext uri="{BB962C8B-B14F-4D97-AF65-F5344CB8AC3E}">
        <p14:creationId xmlns:p14="http://schemas.microsoft.com/office/powerpoint/2010/main" val="2294923062"/>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2"/>
          <p:cNvSpPr>
            <a:spLocks noGrp="1" noChangeArrowheads="1"/>
          </p:cNvSpPr>
          <p:nvPr>
            <p:ph type="body" idx="1"/>
          </p:nvPr>
        </p:nvSpPr>
        <p:spPr>
          <a:xfrm>
            <a:off x="684681" y="663055"/>
            <a:ext cx="5488640" cy="7794526"/>
          </a:xfrm>
          <a:noFill/>
        </p:spPr>
        <p:txBody>
          <a:bodyPr/>
          <a:lstStyle/>
          <a:p>
            <a:pPr eaLnBrk="1" hangingPunct="1"/>
            <a:r>
              <a:rPr lang="en-US" altLang="ja-JP" sz="1500" b="1" dirty="0">
                <a:latin typeface="ＭＳ Ｐ明朝" pitchFamily="18" charset="-128"/>
              </a:rPr>
              <a:t>Memo</a:t>
            </a:r>
          </a:p>
        </p:txBody>
      </p:sp>
    </p:spTree>
    <p:extLst>
      <p:ext uri="{BB962C8B-B14F-4D97-AF65-F5344CB8AC3E}">
        <p14:creationId xmlns:p14="http://schemas.microsoft.com/office/powerpoint/2010/main" val="213708687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fontAlgn="base"/>
            <a:r>
              <a:rPr lang="ja-JP" altLang="en-US">
                <a:effectLst/>
              </a:rPr>
              <a:t>社会環境が複雑性を増し将来の予測が困難な状況</a:t>
            </a:r>
          </a:p>
          <a:p>
            <a:pPr fontAlgn="base"/>
            <a:r>
              <a:rPr kumimoji="1" lang="ja-JP" altLang="en-US" sz="1200" b="0" i="0" kern="1200">
                <a:solidFill>
                  <a:schemeClr val="tx1"/>
                </a:solidFill>
                <a:effectLst/>
                <a:latin typeface="+mn-lt"/>
                <a:ea typeface="+mn-ea"/>
                <a:cs typeface="+mn-cs"/>
              </a:rPr>
              <a:t>まさに私たちが置かれているこのような状況を「</a:t>
            </a:r>
            <a:r>
              <a:rPr kumimoji="1" lang="en" altLang="ja-JP" sz="1200" b="0" i="0" kern="1200" dirty="0">
                <a:solidFill>
                  <a:schemeClr val="tx1"/>
                </a:solidFill>
                <a:effectLst/>
                <a:latin typeface="+mn-lt"/>
                <a:ea typeface="+mn-ea"/>
                <a:cs typeface="+mn-cs"/>
              </a:rPr>
              <a:t>VUCA(</a:t>
            </a:r>
            <a:r>
              <a:rPr kumimoji="1" lang="ja-JP" altLang="en-US" sz="1200" b="0" i="0" kern="1200">
                <a:solidFill>
                  <a:schemeClr val="tx1"/>
                </a:solidFill>
                <a:effectLst/>
                <a:latin typeface="+mn-lt"/>
                <a:ea typeface="+mn-ea"/>
                <a:cs typeface="+mn-cs"/>
              </a:rPr>
              <a:t>ブーカ</a:t>
            </a:r>
            <a:r>
              <a:rPr kumimoji="1" lang="en-US" altLang="ja-JP" sz="1200" b="0" i="0" kern="1200" dirty="0">
                <a:solidFill>
                  <a:schemeClr val="tx1"/>
                </a:solidFill>
                <a:effectLst/>
                <a:latin typeface="+mn-lt"/>
                <a:ea typeface="+mn-ea"/>
                <a:cs typeface="+mn-cs"/>
              </a:rPr>
              <a:t>)</a:t>
            </a:r>
            <a:r>
              <a:rPr kumimoji="1" lang="ja-JP" altLang="en-US" sz="1200" b="0" i="0" kern="1200">
                <a:solidFill>
                  <a:schemeClr val="tx1"/>
                </a:solidFill>
                <a:effectLst/>
                <a:latin typeface="+mn-lt"/>
                <a:ea typeface="+mn-ea"/>
                <a:cs typeface="+mn-cs"/>
              </a:rPr>
              <a:t>」と呼びます。</a:t>
            </a:r>
            <a:r>
              <a:rPr kumimoji="1" lang="en" altLang="ja-JP" sz="1200" b="0" i="0" kern="1200" dirty="0">
                <a:solidFill>
                  <a:schemeClr val="tx1"/>
                </a:solidFill>
                <a:effectLst/>
                <a:latin typeface="+mn-lt"/>
                <a:ea typeface="+mn-ea"/>
                <a:cs typeface="+mn-cs"/>
              </a:rPr>
              <a:t>Volatility</a:t>
            </a:r>
            <a:r>
              <a:rPr kumimoji="1" lang="ja-JP" altLang="en" sz="1200" b="0" i="0" kern="1200">
                <a:solidFill>
                  <a:schemeClr val="tx1"/>
                </a:solidFill>
                <a:effectLst/>
                <a:latin typeface="+mn-lt"/>
                <a:ea typeface="+mn-ea"/>
                <a:cs typeface="+mn-cs"/>
              </a:rPr>
              <a:t>（</a:t>
            </a:r>
            <a:r>
              <a:rPr kumimoji="1" lang="ja-JP" altLang="en-US" sz="1200" b="0" i="0" kern="1200">
                <a:solidFill>
                  <a:schemeClr val="tx1"/>
                </a:solidFill>
                <a:effectLst/>
                <a:latin typeface="+mn-lt"/>
                <a:ea typeface="+mn-ea"/>
                <a:cs typeface="+mn-cs"/>
              </a:rPr>
              <a:t>変動性）、</a:t>
            </a:r>
            <a:r>
              <a:rPr kumimoji="1" lang="en" altLang="ja-JP" sz="1200" b="0" i="0" kern="1200" dirty="0">
                <a:solidFill>
                  <a:schemeClr val="tx1"/>
                </a:solidFill>
                <a:effectLst/>
                <a:latin typeface="+mn-lt"/>
                <a:ea typeface="+mn-ea"/>
                <a:cs typeface="+mn-cs"/>
              </a:rPr>
              <a:t>Uncertainty</a:t>
            </a:r>
            <a:r>
              <a:rPr kumimoji="1" lang="ja-JP" altLang="en" sz="1200" b="0" i="0" kern="1200">
                <a:solidFill>
                  <a:schemeClr val="tx1"/>
                </a:solidFill>
                <a:effectLst/>
                <a:latin typeface="+mn-lt"/>
                <a:ea typeface="+mn-ea"/>
                <a:cs typeface="+mn-cs"/>
              </a:rPr>
              <a:t>（</a:t>
            </a:r>
            <a:r>
              <a:rPr kumimoji="1" lang="ja-JP" altLang="en-US" sz="1200" b="0" i="0" kern="1200">
                <a:solidFill>
                  <a:schemeClr val="tx1"/>
                </a:solidFill>
                <a:effectLst/>
                <a:latin typeface="+mn-lt"/>
                <a:ea typeface="+mn-ea"/>
                <a:cs typeface="+mn-cs"/>
              </a:rPr>
              <a:t>不確実性）、</a:t>
            </a:r>
            <a:r>
              <a:rPr kumimoji="1" lang="en" altLang="ja-JP" sz="1200" b="0" i="0" kern="1200" dirty="0">
                <a:solidFill>
                  <a:schemeClr val="tx1"/>
                </a:solidFill>
                <a:effectLst/>
                <a:latin typeface="+mn-lt"/>
                <a:ea typeface="+mn-ea"/>
                <a:cs typeface="+mn-cs"/>
              </a:rPr>
              <a:t>Complexity</a:t>
            </a:r>
            <a:r>
              <a:rPr kumimoji="1" lang="ja-JP" altLang="en" sz="1200" b="0" i="0" kern="1200">
                <a:solidFill>
                  <a:schemeClr val="tx1"/>
                </a:solidFill>
                <a:effectLst/>
                <a:latin typeface="+mn-lt"/>
                <a:ea typeface="+mn-ea"/>
                <a:cs typeface="+mn-cs"/>
              </a:rPr>
              <a:t>（</a:t>
            </a:r>
            <a:r>
              <a:rPr kumimoji="1" lang="ja-JP" altLang="en-US" sz="1200" b="0" i="0" kern="1200">
                <a:solidFill>
                  <a:schemeClr val="tx1"/>
                </a:solidFill>
                <a:effectLst/>
                <a:latin typeface="+mn-lt"/>
                <a:ea typeface="+mn-ea"/>
                <a:cs typeface="+mn-cs"/>
              </a:rPr>
              <a:t>複雑性）、</a:t>
            </a:r>
            <a:r>
              <a:rPr kumimoji="1" lang="en" altLang="ja-JP" sz="1200" b="0" i="0" kern="1200" dirty="0">
                <a:solidFill>
                  <a:schemeClr val="tx1"/>
                </a:solidFill>
                <a:effectLst/>
                <a:latin typeface="+mn-lt"/>
                <a:ea typeface="+mn-ea"/>
                <a:cs typeface="+mn-cs"/>
              </a:rPr>
              <a:t>Ambiguity</a:t>
            </a:r>
            <a:r>
              <a:rPr kumimoji="1" lang="ja-JP" altLang="en" sz="1200" b="0" i="0" kern="1200">
                <a:solidFill>
                  <a:schemeClr val="tx1"/>
                </a:solidFill>
                <a:effectLst/>
                <a:latin typeface="+mn-lt"/>
                <a:ea typeface="+mn-ea"/>
                <a:cs typeface="+mn-cs"/>
              </a:rPr>
              <a:t>（</a:t>
            </a:r>
            <a:r>
              <a:rPr kumimoji="1" lang="ja-JP" altLang="en-US" sz="1200" b="0" i="0" kern="1200">
                <a:solidFill>
                  <a:schemeClr val="tx1"/>
                </a:solidFill>
                <a:effectLst/>
                <a:latin typeface="+mn-lt"/>
                <a:ea typeface="+mn-ea"/>
                <a:cs typeface="+mn-cs"/>
              </a:rPr>
              <a:t>曖昧性）という</a:t>
            </a:r>
            <a:r>
              <a:rPr kumimoji="1" lang="en-US" altLang="ja-JP" sz="1200" b="0" i="0" kern="1200" dirty="0">
                <a:solidFill>
                  <a:schemeClr val="tx1"/>
                </a:solidFill>
                <a:effectLst/>
                <a:latin typeface="+mn-lt"/>
                <a:ea typeface="+mn-ea"/>
                <a:cs typeface="+mn-cs"/>
              </a:rPr>
              <a:t>4</a:t>
            </a:r>
            <a:r>
              <a:rPr kumimoji="1" lang="ja-JP" altLang="en-US" sz="1200" b="0" i="0" kern="1200">
                <a:solidFill>
                  <a:schemeClr val="tx1"/>
                </a:solidFill>
                <a:effectLst/>
                <a:latin typeface="+mn-lt"/>
                <a:ea typeface="+mn-ea"/>
                <a:cs typeface="+mn-cs"/>
              </a:rPr>
              <a:t>つのキーワードの頭文字から取った言葉で、</a:t>
            </a:r>
            <a:r>
              <a:rPr kumimoji="1" lang="en-US" altLang="ja-JP" sz="1200" b="0" i="0" kern="1200" dirty="0">
                <a:solidFill>
                  <a:schemeClr val="tx1"/>
                </a:solidFill>
                <a:effectLst/>
                <a:latin typeface="+mn-lt"/>
                <a:ea typeface="+mn-ea"/>
                <a:cs typeface="+mn-cs"/>
              </a:rPr>
              <a:t>2016</a:t>
            </a:r>
            <a:r>
              <a:rPr kumimoji="1" lang="ja-JP" altLang="en-US" sz="1200" b="0" i="0" kern="1200">
                <a:solidFill>
                  <a:schemeClr val="tx1"/>
                </a:solidFill>
                <a:effectLst/>
                <a:latin typeface="+mn-lt"/>
                <a:ea typeface="+mn-ea"/>
                <a:cs typeface="+mn-cs"/>
              </a:rPr>
              <a:t>年のダボス会議（世界経済フォーラム）で使われ、注目されるようになりました。昨今は、ビジネスシーンでも一般的に使用されており、コロナ禍によって我々は身をもって体験していると言えるでしょう。いまや働き方や組織のあり方、経営などの方針に関わる考え方の前提にもなっています。</a:t>
            </a:r>
          </a:p>
          <a:p>
            <a:pPr fontAlgn="base"/>
            <a:r>
              <a:rPr lang="en" altLang="ja-JP" b="1" dirty="0">
                <a:effectLst/>
              </a:rPr>
              <a:t>Volatility</a:t>
            </a:r>
            <a:r>
              <a:rPr lang="ja-JP" altLang="en" b="1">
                <a:effectLst/>
              </a:rPr>
              <a:t>（</a:t>
            </a:r>
            <a:r>
              <a:rPr lang="ja-JP" altLang="en-US" b="1">
                <a:effectLst/>
              </a:rPr>
              <a:t>変動性）</a:t>
            </a:r>
            <a:br>
              <a:rPr lang="ja-JP" altLang="en-US" b="1">
                <a:effectLst/>
              </a:rPr>
            </a:br>
            <a:r>
              <a:rPr lang="ja-JP" altLang="en-US">
                <a:effectLst/>
              </a:rPr>
              <a:t>テクノロジーの進化や社会常識の変化など、価値観や社会の仕組みなどが猛烈なスピードで変化し、先の見通しを立てることが困難。変化の度合いや割合も大きく、変動性を予想するのは難しくなっている。</a:t>
            </a:r>
          </a:p>
          <a:p>
            <a:pPr fontAlgn="base"/>
            <a:r>
              <a:rPr lang="en" altLang="ja-JP" b="1" dirty="0">
                <a:effectLst/>
              </a:rPr>
              <a:t>Uncertainty</a:t>
            </a:r>
            <a:r>
              <a:rPr lang="ja-JP" altLang="en" b="1">
                <a:effectLst/>
              </a:rPr>
              <a:t>（</a:t>
            </a:r>
            <a:r>
              <a:rPr lang="ja-JP" altLang="en-US" b="1">
                <a:effectLst/>
              </a:rPr>
              <a:t>不確実性）</a:t>
            </a:r>
            <a:br>
              <a:rPr lang="ja-JP" altLang="en-US" b="1">
                <a:effectLst/>
              </a:rPr>
            </a:br>
            <a:r>
              <a:rPr lang="ja-JP" altLang="en-US">
                <a:effectLst/>
              </a:rPr>
              <a:t>イギリスの</a:t>
            </a:r>
            <a:r>
              <a:rPr lang="en" altLang="ja-JP" dirty="0">
                <a:effectLst/>
              </a:rPr>
              <a:t>EU</a:t>
            </a:r>
            <a:r>
              <a:rPr lang="ja-JP" altLang="en-US">
                <a:effectLst/>
              </a:rPr>
              <a:t>離脱、米中貿易戦、民族間紛争など、現代を取り巻く情勢は、予断を許さなない状況であって、さまざまなリスクに対応しなければならない状況に置かれている。</a:t>
            </a:r>
          </a:p>
          <a:p>
            <a:pPr fontAlgn="base"/>
            <a:r>
              <a:rPr lang="en" altLang="ja-JP" b="1" dirty="0">
                <a:effectLst/>
              </a:rPr>
              <a:t>Complexity</a:t>
            </a:r>
            <a:r>
              <a:rPr lang="ja-JP" altLang="en" b="1">
                <a:effectLst/>
              </a:rPr>
              <a:t>（</a:t>
            </a:r>
            <a:r>
              <a:rPr lang="ja-JP" altLang="en-US" b="1">
                <a:effectLst/>
              </a:rPr>
              <a:t>複雑性）</a:t>
            </a:r>
            <a:br>
              <a:rPr lang="ja-JP" altLang="en-US" b="1">
                <a:effectLst/>
              </a:rPr>
            </a:br>
            <a:r>
              <a:rPr lang="ja-JP" altLang="en-US">
                <a:effectLst/>
              </a:rPr>
              <a:t>一つの企業、一つの国で解決できる問題が極端に少なくなった。地球規模でパラメータが複雑に絡み合っているため、問題解決は単純ではなく、より一層困難なものになりつつある。</a:t>
            </a:r>
          </a:p>
          <a:p>
            <a:pPr fontAlgn="base"/>
            <a:r>
              <a:rPr lang="en" altLang="ja-JP" b="1" dirty="0">
                <a:effectLst/>
              </a:rPr>
              <a:t>Ambiguity</a:t>
            </a:r>
            <a:r>
              <a:rPr lang="ja-JP" altLang="en" b="1">
                <a:effectLst/>
              </a:rPr>
              <a:t>（</a:t>
            </a:r>
            <a:r>
              <a:rPr lang="ja-JP" altLang="en-US" b="1">
                <a:effectLst/>
              </a:rPr>
              <a:t>曖昧性）</a:t>
            </a:r>
            <a:br>
              <a:rPr lang="ja-JP" altLang="en-US" b="1">
                <a:effectLst/>
              </a:rPr>
            </a:br>
            <a:r>
              <a:rPr lang="ja-JP" altLang="en-US">
                <a:effectLst/>
              </a:rPr>
              <a:t>変動性、不確実性、複雑性がり、因果関係が不明、かつ前例のない出来事が増え、過去の実績や成功例に基づいた方法が通用しない時代となりつつある。</a:t>
            </a:r>
          </a:p>
          <a:p>
            <a:pPr fontAlgn="base"/>
            <a:r>
              <a:rPr kumimoji="1" lang="ja-JP" altLang="en-US" sz="1200" b="0" i="0" kern="1200">
                <a:solidFill>
                  <a:schemeClr val="tx1"/>
                </a:solidFill>
                <a:effectLst/>
                <a:latin typeface="+mn-lt"/>
                <a:ea typeface="+mn-ea"/>
                <a:cs typeface="+mn-cs"/>
              </a:rPr>
              <a:t>見通すことのできない未来に対して、あるいは、理解できない現状に対して、事業を継続していくには、古き良き時代の時間感覚では対処できません。予測不可能な変化に俊敏に対処できる圧倒的スピードを獲得するしかないのです。</a:t>
            </a:r>
          </a:p>
          <a:p>
            <a:pPr fontAlgn="base"/>
            <a:r>
              <a:rPr kumimoji="1" lang="ja-JP" altLang="en-US" sz="1200" b="0" i="0" kern="1200">
                <a:solidFill>
                  <a:schemeClr val="tx1"/>
                </a:solidFill>
                <a:effectLst/>
                <a:latin typeface="+mn-lt"/>
                <a:ea typeface="+mn-ea"/>
                <a:cs typeface="+mn-cs"/>
              </a:rPr>
              <a:t>デジタル・トランスフォーメーションとは、デジタル技術を使って既存を改善することや、デジタル技術を使って新しい事業を立ち上げることではありません。このような時間感覚の変化に対処するために、本質的に、あるいは根本的に、「圧倒的なビジネス・スピード」を駆使できる企業の文化や風土へと、自らが変革することを意味する言葉なのです。</a:t>
            </a:r>
          </a:p>
          <a:p>
            <a:endParaRPr kumimoji="1" lang="ja-JP" altLang="en-US"/>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35</a:t>
            </a:fld>
            <a:endParaRPr kumimoji="1" lang="ja-JP" altLang="en-US"/>
          </a:p>
        </p:txBody>
      </p:sp>
    </p:spTree>
    <p:extLst>
      <p:ext uri="{BB962C8B-B14F-4D97-AF65-F5344CB8AC3E}">
        <p14:creationId xmlns:p14="http://schemas.microsoft.com/office/powerpoint/2010/main" val="54351402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fontAlgn="base"/>
            <a:r>
              <a:rPr lang="ja-JP" altLang="en-US">
                <a:effectLst/>
              </a:rPr>
              <a:t>社会環境が複雑性を増し将来の予測が困難な状況</a:t>
            </a:r>
          </a:p>
          <a:p>
            <a:pPr fontAlgn="base"/>
            <a:r>
              <a:rPr kumimoji="1" lang="ja-JP" altLang="en-US" sz="1200" b="0" i="0" kern="1200">
                <a:solidFill>
                  <a:schemeClr val="tx1"/>
                </a:solidFill>
                <a:effectLst/>
                <a:latin typeface="+mn-lt"/>
                <a:ea typeface="+mn-ea"/>
                <a:cs typeface="+mn-cs"/>
              </a:rPr>
              <a:t>まさに私たちが置かれているこのような状況を「</a:t>
            </a:r>
            <a:r>
              <a:rPr kumimoji="1" lang="en" altLang="ja-JP" sz="1200" b="0" i="0" kern="1200" dirty="0">
                <a:solidFill>
                  <a:schemeClr val="tx1"/>
                </a:solidFill>
                <a:effectLst/>
                <a:latin typeface="+mn-lt"/>
                <a:ea typeface="+mn-ea"/>
                <a:cs typeface="+mn-cs"/>
              </a:rPr>
              <a:t>VUCA(</a:t>
            </a:r>
            <a:r>
              <a:rPr kumimoji="1" lang="ja-JP" altLang="en-US" sz="1200" b="0" i="0" kern="1200">
                <a:solidFill>
                  <a:schemeClr val="tx1"/>
                </a:solidFill>
                <a:effectLst/>
                <a:latin typeface="+mn-lt"/>
                <a:ea typeface="+mn-ea"/>
                <a:cs typeface="+mn-cs"/>
              </a:rPr>
              <a:t>ブーカ</a:t>
            </a:r>
            <a:r>
              <a:rPr kumimoji="1" lang="en-US" altLang="ja-JP" sz="1200" b="0" i="0" kern="1200" dirty="0">
                <a:solidFill>
                  <a:schemeClr val="tx1"/>
                </a:solidFill>
                <a:effectLst/>
                <a:latin typeface="+mn-lt"/>
                <a:ea typeface="+mn-ea"/>
                <a:cs typeface="+mn-cs"/>
              </a:rPr>
              <a:t>)</a:t>
            </a:r>
            <a:r>
              <a:rPr kumimoji="1" lang="ja-JP" altLang="en-US" sz="1200" b="0" i="0" kern="1200">
                <a:solidFill>
                  <a:schemeClr val="tx1"/>
                </a:solidFill>
                <a:effectLst/>
                <a:latin typeface="+mn-lt"/>
                <a:ea typeface="+mn-ea"/>
                <a:cs typeface="+mn-cs"/>
              </a:rPr>
              <a:t>」と呼びます。</a:t>
            </a:r>
            <a:r>
              <a:rPr kumimoji="1" lang="en" altLang="ja-JP" sz="1200" b="0" i="0" kern="1200" dirty="0">
                <a:solidFill>
                  <a:schemeClr val="tx1"/>
                </a:solidFill>
                <a:effectLst/>
                <a:latin typeface="+mn-lt"/>
                <a:ea typeface="+mn-ea"/>
                <a:cs typeface="+mn-cs"/>
              </a:rPr>
              <a:t>Volatility</a:t>
            </a:r>
            <a:r>
              <a:rPr kumimoji="1" lang="ja-JP" altLang="en" sz="1200" b="0" i="0" kern="1200">
                <a:solidFill>
                  <a:schemeClr val="tx1"/>
                </a:solidFill>
                <a:effectLst/>
                <a:latin typeface="+mn-lt"/>
                <a:ea typeface="+mn-ea"/>
                <a:cs typeface="+mn-cs"/>
              </a:rPr>
              <a:t>（</a:t>
            </a:r>
            <a:r>
              <a:rPr kumimoji="1" lang="ja-JP" altLang="en-US" sz="1200" b="0" i="0" kern="1200">
                <a:solidFill>
                  <a:schemeClr val="tx1"/>
                </a:solidFill>
                <a:effectLst/>
                <a:latin typeface="+mn-lt"/>
                <a:ea typeface="+mn-ea"/>
                <a:cs typeface="+mn-cs"/>
              </a:rPr>
              <a:t>変動性）、</a:t>
            </a:r>
            <a:r>
              <a:rPr kumimoji="1" lang="en" altLang="ja-JP" sz="1200" b="0" i="0" kern="1200" dirty="0">
                <a:solidFill>
                  <a:schemeClr val="tx1"/>
                </a:solidFill>
                <a:effectLst/>
                <a:latin typeface="+mn-lt"/>
                <a:ea typeface="+mn-ea"/>
                <a:cs typeface="+mn-cs"/>
              </a:rPr>
              <a:t>Uncertainty</a:t>
            </a:r>
            <a:r>
              <a:rPr kumimoji="1" lang="ja-JP" altLang="en" sz="1200" b="0" i="0" kern="1200">
                <a:solidFill>
                  <a:schemeClr val="tx1"/>
                </a:solidFill>
                <a:effectLst/>
                <a:latin typeface="+mn-lt"/>
                <a:ea typeface="+mn-ea"/>
                <a:cs typeface="+mn-cs"/>
              </a:rPr>
              <a:t>（</a:t>
            </a:r>
            <a:r>
              <a:rPr kumimoji="1" lang="ja-JP" altLang="en-US" sz="1200" b="0" i="0" kern="1200">
                <a:solidFill>
                  <a:schemeClr val="tx1"/>
                </a:solidFill>
                <a:effectLst/>
                <a:latin typeface="+mn-lt"/>
                <a:ea typeface="+mn-ea"/>
                <a:cs typeface="+mn-cs"/>
              </a:rPr>
              <a:t>不確実性）、</a:t>
            </a:r>
            <a:r>
              <a:rPr kumimoji="1" lang="en" altLang="ja-JP" sz="1200" b="0" i="0" kern="1200" dirty="0">
                <a:solidFill>
                  <a:schemeClr val="tx1"/>
                </a:solidFill>
                <a:effectLst/>
                <a:latin typeface="+mn-lt"/>
                <a:ea typeface="+mn-ea"/>
                <a:cs typeface="+mn-cs"/>
              </a:rPr>
              <a:t>Complexity</a:t>
            </a:r>
            <a:r>
              <a:rPr kumimoji="1" lang="ja-JP" altLang="en" sz="1200" b="0" i="0" kern="1200">
                <a:solidFill>
                  <a:schemeClr val="tx1"/>
                </a:solidFill>
                <a:effectLst/>
                <a:latin typeface="+mn-lt"/>
                <a:ea typeface="+mn-ea"/>
                <a:cs typeface="+mn-cs"/>
              </a:rPr>
              <a:t>（</a:t>
            </a:r>
            <a:r>
              <a:rPr kumimoji="1" lang="ja-JP" altLang="en-US" sz="1200" b="0" i="0" kern="1200">
                <a:solidFill>
                  <a:schemeClr val="tx1"/>
                </a:solidFill>
                <a:effectLst/>
                <a:latin typeface="+mn-lt"/>
                <a:ea typeface="+mn-ea"/>
                <a:cs typeface="+mn-cs"/>
              </a:rPr>
              <a:t>複雑性）、</a:t>
            </a:r>
            <a:r>
              <a:rPr kumimoji="1" lang="en" altLang="ja-JP" sz="1200" b="0" i="0" kern="1200" dirty="0">
                <a:solidFill>
                  <a:schemeClr val="tx1"/>
                </a:solidFill>
                <a:effectLst/>
                <a:latin typeface="+mn-lt"/>
                <a:ea typeface="+mn-ea"/>
                <a:cs typeface="+mn-cs"/>
              </a:rPr>
              <a:t>Ambiguity</a:t>
            </a:r>
            <a:r>
              <a:rPr kumimoji="1" lang="ja-JP" altLang="en" sz="1200" b="0" i="0" kern="1200">
                <a:solidFill>
                  <a:schemeClr val="tx1"/>
                </a:solidFill>
                <a:effectLst/>
                <a:latin typeface="+mn-lt"/>
                <a:ea typeface="+mn-ea"/>
                <a:cs typeface="+mn-cs"/>
              </a:rPr>
              <a:t>（</a:t>
            </a:r>
            <a:r>
              <a:rPr kumimoji="1" lang="ja-JP" altLang="en-US" sz="1200" b="0" i="0" kern="1200">
                <a:solidFill>
                  <a:schemeClr val="tx1"/>
                </a:solidFill>
                <a:effectLst/>
                <a:latin typeface="+mn-lt"/>
                <a:ea typeface="+mn-ea"/>
                <a:cs typeface="+mn-cs"/>
              </a:rPr>
              <a:t>曖昧性）という</a:t>
            </a:r>
            <a:r>
              <a:rPr kumimoji="1" lang="en-US" altLang="ja-JP" sz="1200" b="0" i="0" kern="1200" dirty="0">
                <a:solidFill>
                  <a:schemeClr val="tx1"/>
                </a:solidFill>
                <a:effectLst/>
                <a:latin typeface="+mn-lt"/>
                <a:ea typeface="+mn-ea"/>
                <a:cs typeface="+mn-cs"/>
              </a:rPr>
              <a:t>4</a:t>
            </a:r>
            <a:r>
              <a:rPr kumimoji="1" lang="ja-JP" altLang="en-US" sz="1200" b="0" i="0" kern="1200">
                <a:solidFill>
                  <a:schemeClr val="tx1"/>
                </a:solidFill>
                <a:effectLst/>
                <a:latin typeface="+mn-lt"/>
                <a:ea typeface="+mn-ea"/>
                <a:cs typeface="+mn-cs"/>
              </a:rPr>
              <a:t>つのキーワードの頭文字から取った言葉で、</a:t>
            </a:r>
            <a:r>
              <a:rPr kumimoji="1" lang="en-US" altLang="ja-JP" sz="1200" b="0" i="0" kern="1200" dirty="0">
                <a:solidFill>
                  <a:schemeClr val="tx1"/>
                </a:solidFill>
                <a:effectLst/>
                <a:latin typeface="+mn-lt"/>
                <a:ea typeface="+mn-ea"/>
                <a:cs typeface="+mn-cs"/>
              </a:rPr>
              <a:t>2016</a:t>
            </a:r>
            <a:r>
              <a:rPr kumimoji="1" lang="ja-JP" altLang="en-US" sz="1200" b="0" i="0" kern="1200">
                <a:solidFill>
                  <a:schemeClr val="tx1"/>
                </a:solidFill>
                <a:effectLst/>
                <a:latin typeface="+mn-lt"/>
                <a:ea typeface="+mn-ea"/>
                <a:cs typeface="+mn-cs"/>
              </a:rPr>
              <a:t>年のダボス会議（世界経済フォーラム）で使われ、注目されるようになりました。昨今は、ビジネスシーンでも一般的に使用されており、コロナ禍によって我々は身をもって体験していると言えるでしょう。いまや働き方や組織のあり方、経営などの方針に関わる考え方の前提にもなっています。</a:t>
            </a:r>
          </a:p>
          <a:p>
            <a:pPr fontAlgn="base"/>
            <a:r>
              <a:rPr lang="en" altLang="ja-JP" b="1" dirty="0">
                <a:effectLst/>
              </a:rPr>
              <a:t>Volatility</a:t>
            </a:r>
            <a:r>
              <a:rPr lang="ja-JP" altLang="en" b="1">
                <a:effectLst/>
              </a:rPr>
              <a:t>（</a:t>
            </a:r>
            <a:r>
              <a:rPr lang="ja-JP" altLang="en-US" b="1">
                <a:effectLst/>
              </a:rPr>
              <a:t>変動性）</a:t>
            </a:r>
            <a:br>
              <a:rPr lang="ja-JP" altLang="en-US" b="1">
                <a:effectLst/>
              </a:rPr>
            </a:br>
            <a:r>
              <a:rPr lang="ja-JP" altLang="en-US">
                <a:effectLst/>
              </a:rPr>
              <a:t>テクノロジーの進化や社会常識の変化など、価値観や社会の仕組みなどが猛烈なスピードで変化し、先の見通しを立てることが困難。変化の度合いや割合も大きく、変動性を予想するのは難しくなっている。</a:t>
            </a:r>
          </a:p>
          <a:p>
            <a:pPr fontAlgn="base"/>
            <a:r>
              <a:rPr lang="en" altLang="ja-JP" b="1" dirty="0">
                <a:effectLst/>
              </a:rPr>
              <a:t>Uncertainty</a:t>
            </a:r>
            <a:r>
              <a:rPr lang="ja-JP" altLang="en" b="1">
                <a:effectLst/>
              </a:rPr>
              <a:t>（</a:t>
            </a:r>
            <a:r>
              <a:rPr lang="ja-JP" altLang="en-US" b="1">
                <a:effectLst/>
              </a:rPr>
              <a:t>不確実性）</a:t>
            </a:r>
            <a:br>
              <a:rPr lang="ja-JP" altLang="en-US" b="1">
                <a:effectLst/>
              </a:rPr>
            </a:br>
            <a:r>
              <a:rPr lang="ja-JP" altLang="en-US">
                <a:effectLst/>
              </a:rPr>
              <a:t>イギリスの</a:t>
            </a:r>
            <a:r>
              <a:rPr lang="en" altLang="ja-JP" dirty="0">
                <a:effectLst/>
              </a:rPr>
              <a:t>EU</a:t>
            </a:r>
            <a:r>
              <a:rPr lang="ja-JP" altLang="en-US">
                <a:effectLst/>
              </a:rPr>
              <a:t>離脱、米中貿易戦、民族間紛争など、現代を取り巻く情勢は、予断を許さなない状況であって、さまざまなリスクに対応しなければならない状況に置かれている。</a:t>
            </a:r>
          </a:p>
          <a:p>
            <a:pPr fontAlgn="base"/>
            <a:r>
              <a:rPr lang="en" altLang="ja-JP" b="1" dirty="0">
                <a:effectLst/>
              </a:rPr>
              <a:t>Complexity</a:t>
            </a:r>
            <a:r>
              <a:rPr lang="ja-JP" altLang="en" b="1">
                <a:effectLst/>
              </a:rPr>
              <a:t>（</a:t>
            </a:r>
            <a:r>
              <a:rPr lang="ja-JP" altLang="en-US" b="1">
                <a:effectLst/>
              </a:rPr>
              <a:t>複雑性）</a:t>
            </a:r>
            <a:br>
              <a:rPr lang="ja-JP" altLang="en-US" b="1">
                <a:effectLst/>
              </a:rPr>
            </a:br>
            <a:r>
              <a:rPr lang="ja-JP" altLang="en-US">
                <a:effectLst/>
              </a:rPr>
              <a:t>一つの企業、一つの国で解決できる問題が極端に少なくなった。地球規模でパラメータが複雑に絡み合っているため、問題解決は単純ではなく、より一層困難なものになりつつある。</a:t>
            </a:r>
          </a:p>
          <a:p>
            <a:pPr fontAlgn="base"/>
            <a:r>
              <a:rPr lang="en" altLang="ja-JP" b="1" dirty="0">
                <a:effectLst/>
              </a:rPr>
              <a:t>Ambiguity</a:t>
            </a:r>
            <a:r>
              <a:rPr lang="ja-JP" altLang="en" b="1">
                <a:effectLst/>
              </a:rPr>
              <a:t>（</a:t>
            </a:r>
            <a:r>
              <a:rPr lang="ja-JP" altLang="en-US" b="1">
                <a:effectLst/>
              </a:rPr>
              <a:t>曖昧性）</a:t>
            </a:r>
            <a:br>
              <a:rPr lang="ja-JP" altLang="en-US" b="1">
                <a:effectLst/>
              </a:rPr>
            </a:br>
            <a:r>
              <a:rPr lang="ja-JP" altLang="en-US">
                <a:effectLst/>
              </a:rPr>
              <a:t>変動性、不確実性、複雑性がり、因果関係が不明、かつ前例のない出来事が増え、過去の実績や成功例に基づいた方法が通用しない時代となりつつある。</a:t>
            </a:r>
          </a:p>
          <a:p>
            <a:pPr fontAlgn="base"/>
            <a:r>
              <a:rPr kumimoji="1" lang="ja-JP" altLang="en-US" sz="1200" b="0" i="0" kern="1200">
                <a:solidFill>
                  <a:schemeClr val="tx1"/>
                </a:solidFill>
                <a:effectLst/>
                <a:latin typeface="+mn-lt"/>
                <a:ea typeface="+mn-ea"/>
                <a:cs typeface="+mn-cs"/>
              </a:rPr>
              <a:t>見通すことのできない未来に対して、あるいは、理解できない現状に対して、事業を継続していくには、古き良き時代の時間感覚では対処できません。予測不可能な変化に俊敏に対処できる圧倒的スピードを獲得するしかないのです。</a:t>
            </a:r>
          </a:p>
          <a:p>
            <a:pPr fontAlgn="base"/>
            <a:r>
              <a:rPr kumimoji="1" lang="ja-JP" altLang="en-US" sz="1200" b="0" i="0" kern="1200">
                <a:solidFill>
                  <a:schemeClr val="tx1"/>
                </a:solidFill>
                <a:effectLst/>
                <a:latin typeface="+mn-lt"/>
                <a:ea typeface="+mn-ea"/>
                <a:cs typeface="+mn-cs"/>
              </a:rPr>
              <a:t>デジタル・トランスフォーメーションとは、デジタル技術を使って既存を改善することや、デジタル技術を使って新しい事業を立ち上げることではありません。このような時間感覚の変化に対処するために、本質的に、あるいは根本的に、「圧倒的なビジネス・スピード」を駆使できる企業の文化や風土へと、自らが変革することを意味する言葉なのです。</a:t>
            </a:r>
          </a:p>
          <a:p>
            <a:endParaRPr kumimoji="1" lang="ja-JP" altLang="en-US"/>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36</a:t>
            </a:fld>
            <a:endParaRPr kumimoji="1" lang="ja-JP" altLang="en-US"/>
          </a:p>
        </p:txBody>
      </p:sp>
    </p:spTree>
    <p:extLst>
      <p:ext uri="{BB962C8B-B14F-4D97-AF65-F5344CB8AC3E}">
        <p14:creationId xmlns:p14="http://schemas.microsoft.com/office/powerpoint/2010/main" val="314889162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fontAlgn="base"/>
            <a:r>
              <a:rPr lang="en-US" altLang="ja-JP" dirty="0">
                <a:effectLst/>
              </a:rPr>
              <a:t>3</a:t>
            </a:r>
            <a:r>
              <a:rPr lang="ja-JP" altLang="en-US">
                <a:effectLst/>
              </a:rPr>
              <a:t>年間の中長期計画</a:t>
            </a:r>
          </a:p>
          <a:p>
            <a:pPr fontAlgn="base"/>
            <a:r>
              <a:rPr lang="ja-JP" altLang="en-US">
                <a:effectLst/>
              </a:rPr>
              <a:t>１年に一度の年度計画</a:t>
            </a:r>
          </a:p>
          <a:p>
            <a:pPr fontAlgn="base"/>
            <a:r>
              <a:rPr lang="ja-JP" altLang="en-US">
                <a:effectLst/>
              </a:rPr>
              <a:t>半年に一度の設備投資</a:t>
            </a:r>
          </a:p>
          <a:p>
            <a:pPr fontAlgn="base"/>
            <a:r>
              <a:rPr lang="ja-JP" altLang="en-US">
                <a:effectLst/>
              </a:rPr>
              <a:t>月例の定例役員会</a:t>
            </a:r>
          </a:p>
          <a:p>
            <a:pPr fontAlgn="base"/>
            <a:r>
              <a:rPr lang="ja-JP" altLang="en-US">
                <a:effectLst/>
              </a:rPr>
              <a:t>週次の部門会議</a:t>
            </a:r>
          </a:p>
          <a:p>
            <a:pPr fontAlgn="base"/>
            <a:r>
              <a:rPr kumimoji="1" lang="ja-JP" altLang="en-US" sz="1200" b="0" i="0" kern="1200">
                <a:solidFill>
                  <a:schemeClr val="tx1"/>
                </a:solidFill>
                <a:effectLst/>
                <a:latin typeface="+mn-lt"/>
                <a:ea typeface="+mn-ea"/>
                <a:cs typeface="+mn-cs"/>
              </a:rPr>
              <a:t>多くの企業は、階層的な組織構造を前提に、このような時間軸で、意思決定をしてきました。確かに、中長期的な見通しを持たなければならない経営・財務・投資計画などでは、このような大枠での意志決定はいまも必要です。しかし、新規事業開発・共創・トラブル対応などの現場の最前線での活動では、高速な試行錯誤と意志決定が求められ、同じ時間軸で動いていていては、うまくいきません。</a:t>
            </a:r>
          </a:p>
          <a:p>
            <a:pPr fontAlgn="base"/>
            <a:r>
              <a:rPr kumimoji="1" lang="ja-JP" altLang="en-US" sz="1200" b="0" i="0" kern="1200">
                <a:solidFill>
                  <a:schemeClr val="tx1"/>
                </a:solidFill>
                <a:effectLst/>
                <a:latin typeface="+mn-lt"/>
                <a:ea typeface="+mn-ea"/>
                <a:cs typeface="+mn-cs"/>
              </a:rPr>
              <a:t>明確なミッションの提示と大幅な権限委譲を前提に、現場の判断力を信じて、その時々の最善を直ちに見極め迅速に意志決定を下し、行動を変化させなくてはなりません。つまり「圧倒的なビジネス・スピード」を手に入れるしかないのです。</a:t>
            </a:r>
          </a:p>
          <a:p>
            <a:pPr fontAlgn="base"/>
            <a:r>
              <a:rPr kumimoji="1" lang="ja-JP" altLang="en-US" sz="1200" b="0" i="0" kern="1200">
                <a:solidFill>
                  <a:schemeClr val="tx1"/>
                </a:solidFill>
                <a:effectLst/>
                <a:latin typeface="+mn-lt"/>
                <a:ea typeface="+mn-ea"/>
                <a:cs typeface="+mn-cs"/>
              </a:rPr>
              <a:t>そのためには、ビジネス・プロセスをデジタル化して現場をリアルタイムに「見える化」し、データに基づいて的確、迅速に「判断」し、直ちに「行動」できる仕組みを持つことです。</a:t>
            </a:r>
          </a:p>
          <a:p>
            <a:pPr fontAlgn="base"/>
            <a:r>
              <a:rPr lang="ja-JP" altLang="en-US">
                <a:effectLst/>
              </a:rPr>
              <a:t>設備を投資から経費へ変更（クラウドなど）</a:t>
            </a:r>
          </a:p>
          <a:p>
            <a:pPr fontAlgn="base"/>
            <a:r>
              <a:rPr lang="ja-JP" altLang="en-US">
                <a:effectLst/>
              </a:rPr>
              <a:t>リアルタイムかつオープンなデータ共有（</a:t>
            </a:r>
            <a:r>
              <a:rPr lang="en" altLang="ja-JP" dirty="0">
                <a:effectLst/>
              </a:rPr>
              <a:t>ERP</a:t>
            </a:r>
            <a:r>
              <a:rPr lang="ja-JP" altLang="en-US">
                <a:effectLst/>
              </a:rPr>
              <a:t>など）</a:t>
            </a:r>
          </a:p>
          <a:p>
            <a:pPr fontAlgn="base"/>
            <a:r>
              <a:rPr lang="ja-JP" altLang="en-US">
                <a:effectLst/>
              </a:rPr>
              <a:t>リアルタイムかつオープンなコミュニケーション（チャットなど）</a:t>
            </a:r>
          </a:p>
          <a:p>
            <a:pPr fontAlgn="base"/>
            <a:r>
              <a:rPr kumimoji="1" lang="ja-JP" altLang="en-US" sz="1200" b="0" i="0" kern="1200">
                <a:solidFill>
                  <a:schemeClr val="tx1"/>
                </a:solidFill>
                <a:effectLst/>
                <a:latin typeface="+mn-lt"/>
                <a:ea typeface="+mn-ea"/>
                <a:cs typeface="+mn-cs"/>
              </a:rPr>
              <a:t>このようなデジタル化されたビジネス・プロセスを前提に、現場の行動を変えなくてはなりません。</a:t>
            </a:r>
          </a:p>
          <a:p>
            <a:pPr fontAlgn="base"/>
            <a:r>
              <a:rPr lang="ja-JP" altLang="en-US">
                <a:effectLst/>
              </a:rPr>
              <a:t>戦略を動かし続ける</a:t>
            </a:r>
          </a:p>
          <a:p>
            <a:pPr fontAlgn="base"/>
            <a:r>
              <a:rPr lang="ja-JP" altLang="en-US">
                <a:effectLst/>
              </a:rPr>
              <a:t>現場に権限委譲する</a:t>
            </a:r>
          </a:p>
          <a:p>
            <a:pPr fontAlgn="base"/>
            <a:r>
              <a:rPr lang="ja-JP" altLang="en-US">
                <a:effectLst/>
              </a:rPr>
              <a:t>現場での判断を重視</a:t>
            </a:r>
          </a:p>
          <a:p>
            <a:pPr fontAlgn="base"/>
            <a:r>
              <a:rPr lang="ja-JP" altLang="en-US">
                <a:effectLst/>
              </a:rPr>
              <a:t>結果を迅速に事後報告</a:t>
            </a:r>
          </a:p>
          <a:p>
            <a:pPr fontAlgn="base"/>
            <a:r>
              <a:rPr lang="ja-JP" altLang="en-US">
                <a:effectLst/>
              </a:rPr>
              <a:t>対話の頻度を増やす</a:t>
            </a:r>
          </a:p>
          <a:p>
            <a:pPr fontAlgn="base"/>
            <a:r>
              <a:rPr kumimoji="1" lang="ja-JP" altLang="en-US" sz="1200" b="0" i="0" kern="1200">
                <a:solidFill>
                  <a:schemeClr val="tx1"/>
                </a:solidFill>
                <a:effectLst/>
                <a:latin typeface="+mn-lt"/>
                <a:ea typeface="+mn-ea"/>
                <a:cs typeface="+mn-cs"/>
              </a:rPr>
              <a:t>事前に十分に準備し、根回しをして全員の合意を取り付けてから行動するというかつての時間感覚では、いまのビジネス環境に対処することなどできません。</a:t>
            </a:r>
          </a:p>
          <a:p>
            <a:pPr fontAlgn="base"/>
            <a:r>
              <a:rPr kumimoji="1" lang="ja-JP" altLang="en-US" sz="1200" b="0" i="0" kern="1200">
                <a:solidFill>
                  <a:schemeClr val="tx1"/>
                </a:solidFill>
                <a:effectLst/>
                <a:latin typeface="+mn-lt"/>
                <a:ea typeface="+mn-ea"/>
                <a:cs typeface="+mn-cs"/>
              </a:rPr>
              <a:t>そんないまの時代の時間感覚にビジネスも合わせなくてはなりません。ビジネス・モデルやお客様との関係、働き方は当然ですが、これらを支える情報システムの開発や運用もまた変革が求められます。</a:t>
            </a:r>
          </a:p>
          <a:p>
            <a:endParaRPr kumimoji="1" lang="ja-JP" altLang="en-US"/>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37</a:t>
            </a:fld>
            <a:endParaRPr kumimoji="1" lang="ja-JP" altLang="en-US"/>
          </a:p>
        </p:txBody>
      </p:sp>
    </p:spTree>
    <p:extLst>
      <p:ext uri="{BB962C8B-B14F-4D97-AF65-F5344CB8AC3E}">
        <p14:creationId xmlns:p14="http://schemas.microsoft.com/office/powerpoint/2010/main" val="200316709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54643" y="9438593"/>
            <a:ext cx="2950989" cy="499172"/>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40</a:t>
            </a:fld>
            <a:endParaRPr lang="en-US" altLang="ja-JP" sz="1200" dirty="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349930873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42</a:t>
            </a:fld>
            <a:endParaRPr kumimoji="1" lang="ja-JP" altLang="en-US"/>
          </a:p>
        </p:txBody>
      </p:sp>
    </p:spTree>
    <p:extLst>
      <p:ext uri="{BB962C8B-B14F-4D97-AF65-F5344CB8AC3E}">
        <p14:creationId xmlns:p14="http://schemas.microsoft.com/office/powerpoint/2010/main" val="146314219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54643" y="9438593"/>
            <a:ext cx="2950989" cy="499172"/>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45</a:t>
            </a:fld>
            <a:endParaRPr lang="en-US" altLang="ja-JP" sz="1200" dirty="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229820187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a:solidFill>
                  <a:schemeClr val="tx1"/>
                </a:solidFill>
                <a:effectLst/>
                <a:latin typeface="+mn-lt"/>
                <a:ea typeface="+mn-ea"/>
                <a:cs typeface="+mn-cs"/>
              </a:rPr>
              <a:t>現実世界の様々な「ものごと」や「できごと」は、モノに組み込まれたセンサーやモバイル、ソーシャルメディアなどの現実世界とネットとの接点を介し、リアルタイムにデジタル・データに変換されクラウドに送られます。インターネットに接続されるモノの数は</a:t>
            </a:r>
            <a:r>
              <a:rPr kumimoji="1" lang="en-US" altLang="ja-JP" sz="1200" kern="1200" dirty="0">
                <a:solidFill>
                  <a:schemeClr val="tx1"/>
                </a:solidFill>
                <a:effectLst/>
                <a:latin typeface="+mn-lt"/>
                <a:ea typeface="+mn-ea"/>
                <a:cs typeface="+mn-cs"/>
              </a:rPr>
              <a:t>2020</a:t>
            </a:r>
            <a:r>
              <a:rPr kumimoji="1" lang="ja-JP" altLang="ja-JP" sz="1200" kern="1200">
                <a:solidFill>
                  <a:schemeClr val="tx1"/>
                </a:solidFill>
                <a:effectLst/>
                <a:latin typeface="+mn-lt"/>
                <a:ea typeface="+mn-ea"/>
                <a:cs typeface="+mn-cs"/>
              </a:rPr>
              <a:t>年の時点で</a:t>
            </a:r>
            <a:r>
              <a:rPr kumimoji="1" lang="en-US" altLang="ja-JP" sz="1200" kern="1200" dirty="0">
                <a:solidFill>
                  <a:schemeClr val="tx1"/>
                </a:solidFill>
                <a:effectLst/>
                <a:latin typeface="+mn-lt"/>
                <a:ea typeface="+mn-ea"/>
                <a:cs typeface="+mn-cs"/>
              </a:rPr>
              <a:t>500</a:t>
            </a:r>
            <a:r>
              <a:rPr kumimoji="1" lang="ja-JP" altLang="ja-JP" sz="1200" kern="1200">
                <a:solidFill>
                  <a:schemeClr val="tx1"/>
                </a:solidFill>
                <a:effectLst/>
                <a:latin typeface="+mn-lt"/>
                <a:ea typeface="+mn-ea"/>
                <a:cs typeface="+mn-cs"/>
              </a:rPr>
              <a:t>億個になるとされています。そこには複数のセンサーが組み込まれており、私たちは、膨大なセンサーに囲まれた世界に生きてゆくことになります。こうして、「現実世界のデジタル・コピー」、すなわち「デジタル・ツイン（双子）」が生みだされてゆきます。</a:t>
            </a:r>
          </a:p>
          <a:p>
            <a:r>
              <a:rPr kumimoji="1" lang="ja-JP" altLang="ja-JP" sz="1200" kern="1200">
                <a:solidFill>
                  <a:schemeClr val="tx1"/>
                </a:solidFill>
                <a:effectLst/>
                <a:latin typeface="+mn-lt"/>
                <a:ea typeface="+mn-ea"/>
                <a:cs typeface="+mn-cs"/>
              </a:rPr>
              <a:t>「デジタル・ツイン」は膨大なデータ量、すなわち「ビッグデータ」ですが、集めるだけでは意味がありません。そのデータから誰が何に興味を持っているのか、誰と誰がつながっていているのか、渋滞を解消するにはどうすればいいのか、製品の品質を高めるにはどうすればいいのかなどを見つけ出さなければなりません。そのために</a:t>
            </a:r>
            <a:r>
              <a:rPr kumimoji="1" lang="en-US" altLang="ja-JP" sz="1200" kern="1200" dirty="0">
                <a:solidFill>
                  <a:schemeClr val="tx1"/>
                </a:solidFill>
                <a:effectLst/>
                <a:latin typeface="+mn-lt"/>
                <a:ea typeface="+mn-ea"/>
                <a:cs typeface="+mn-cs"/>
              </a:rPr>
              <a:t>AI</a:t>
            </a:r>
            <a:r>
              <a:rPr kumimoji="1" lang="ja-JP" altLang="ja-JP" sz="1200" kern="1200">
                <a:solidFill>
                  <a:schemeClr val="tx1"/>
                </a:solidFill>
                <a:effectLst/>
                <a:latin typeface="+mn-lt"/>
                <a:ea typeface="+mn-ea"/>
                <a:cs typeface="+mn-cs"/>
              </a:rPr>
              <a:t>技術のひとつである機械学習を使って分析し、ビジネスを最適に動かすための予測や判断をおこないます。それを使って、アプリケーションやサービスを動かして、機器を制御し、情報や指示を送れば、現実世界が変化し、デジダル・データとして再びネットに送り出されます。</a:t>
            </a:r>
          </a:p>
          <a:p>
            <a:r>
              <a:rPr kumimoji="1" lang="ja-JP" altLang="ja-JP" sz="1200" kern="1200">
                <a:solidFill>
                  <a:schemeClr val="tx1"/>
                </a:solidFill>
                <a:effectLst/>
                <a:latin typeface="+mn-lt"/>
                <a:ea typeface="+mn-ea"/>
                <a:cs typeface="+mn-cs"/>
              </a:rPr>
              <a:t>このような</a:t>
            </a:r>
            <a:r>
              <a:rPr kumimoji="1" lang="ja-JP" altLang="ja-JP" sz="1200" b="1" kern="1200">
                <a:solidFill>
                  <a:schemeClr val="tx1"/>
                </a:solidFill>
                <a:effectLst/>
                <a:latin typeface="+mn-lt"/>
                <a:ea typeface="+mn-ea"/>
                <a:cs typeface="+mn-cs"/>
              </a:rPr>
              <a:t>現実世界をデータで捉え、現実世界と</a:t>
            </a:r>
            <a:r>
              <a:rPr kumimoji="1" lang="en-US" altLang="ja-JP" sz="1200" b="1" kern="1200" dirty="0">
                <a:solidFill>
                  <a:schemeClr val="tx1"/>
                </a:solidFill>
                <a:effectLst/>
                <a:latin typeface="+mn-lt"/>
                <a:ea typeface="+mn-ea"/>
                <a:cs typeface="+mn-cs"/>
              </a:rPr>
              <a:t>IT</a:t>
            </a:r>
            <a:r>
              <a:rPr kumimoji="1" lang="ja-JP" altLang="ja-JP" sz="1200" b="1" kern="1200">
                <a:solidFill>
                  <a:schemeClr val="tx1"/>
                </a:solidFill>
                <a:effectLst/>
                <a:latin typeface="+mn-lt"/>
                <a:ea typeface="+mn-ea"/>
                <a:cs typeface="+mn-cs"/>
              </a:rPr>
              <a:t>が一体となって社会やビジネスを動かす仕組み</a:t>
            </a:r>
            <a:r>
              <a:rPr kumimoji="1" lang="ja-JP" altLang="ja-JP" sz="1200" kern="1200">
                <a:solidFill>
                  <a:schemeClr val="tx1"/>
                </a:solidFill>
                <a:effectLst/>
                <a:latin typeface="+mn-lt"/>
                <a:ea typeface="+mn-ea"/>
                <a:cs typeface="+mn-cs"/>
              </a:rPr>
              <a:t>を「サイバー・フィジカル・システム（</a:t>
            </a:r>
            <a:r>
              <a:rPr kumimoji="1" lang="en-US" altLang="ja-JP" sz="1200" kern="1200" dirty="0">
                <a:solidFill>
                  <a:schemeClr val="tx1"/>
                </a:solidFill>
                <a:effectLst/>
                <a:latin typeface="+mn-lt"/>
                <a:ea typeface="+mn-ea"/>
                <a:cs typeface="+mn-cs"/>
              </a:rPr>
              <a:t>Cyber-Physical System</a:t>
            </a:r>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CPS</a:t>
            </a:r>
            <a:r>
              <a:rPr kumimoji="1" lang="ja-JP" altLang="ja-JP" sz="1200" kern="1200">
                <a:solidFill>
                  <a:schemeClr val="tx1"/>
                </a:solidFill>
                <a:effectLst/>
                <a:latin typeface="+mn-lt"/>
                <a:ea typeface="+mn-ea"/>
                <a:cs typeface="+mn-cs"/>
              </a:rPr>
              <a:t>）」と呼んでいます。</a:t>
            </a:r>
          </a:p>
          <a:p>
            <a:r>
              <a:rPr kumimoji="1" lang="en-US" altLang="ja-JP" sz="1200" kern="1200" dirty="0">
                <a:solidFill>
                  <a:schemeClr val="tx1"/>
                </a:solidFill>
                <a:effectLst/>
                <a:latin typeface="+mn-lt"/>
                <a:ea typeface="+mn-ea"/>
                <a:cs typeface="+mn-cs"/>
              </a:rPr>
              <a:t> </a:t>
            </a:r>
            <a:endParaRPr kumimoji="1" lang="ja-JP" altLang="ja-JP" sz="1200" kern="1200">
              <a:solidFill>
                <a:schemeClr val="tx1"/>
              </a:solidFill>
              <a:effectLst/>
              <a:latin typeface="+mn-lt"/>
              <a:ea typeface="+mn-ea"/>
              <a:cs typeface="+mn-cs"/>
            </a:endParaRPr>
          </a:p>
          <a:p>
            <a:r>
              <a:rPr kumimoji="1" lang="ja-JP" altLang="ja-JP" sz="1200" kern="1200">
                <a:solidFill>
                  <a:schemeClr val="tx1"/>
                </a:solidFill>
                <a:effectLst/>
                <a:latin typeface="+mn-lt"/>
                <a:ea typeface="+mn-ea"/>
                <a:cs typeface="+mn-cs"/>
              </a:rPr>
              <a:t>インターネットにつながるモノの数は日々増加し、</a:t>
            </a:r>
            <a:r>
              <a:rPr kumimoji="1" lang="en-US" altLang="ja-JP" sz="1200" kern="1200" dirty="0">
                <a:solidFill>
                  <a:schemeClr val="tx1"/>
                </a:solidFill>
                <a:effectLst/>
                <a:latin typeface="+mn-lt"/>
                <a:ea typeface="+mn-ea"/>
                <a:cs typeface="+mn-cs"/>
              </a:rPr>
              <a:t>Web</a:t>
            </a:r>
            <a:r>
              <a:rPr kumimoji="1" lang="ja-JP" altLang="ja-JP" sz="1200" kern="1200">
                <a:solidFill>
                  <a:schemeClr val="tx1"/>
                </a:solidFill>
                <a:effectLst/>
                <a:latin typeface="+mn-lt"/>
                <a:ea typeface="+mn-ea"/>
                <a:cs typeface="+mn-cs"/>
              </a:rPr>
              <a:t>サービスやソーシャル・メディアもまたその種類やユーザー数を加速度的に増やしています。現実世界とネットの世界をつなげるデジタルな接点は増加の一途です。データ量はますます増え、よりきめ細かなデジタル・ツインが築かれてゆきます。そうなれば、さらに的確な予測や判断ができるようになります。この仕組みが、継続的に機能することで、社会やビジネスが、常に最適な状態に維持されることになります。</a:t>
            </a:r>
          </a:p>
          <a:p>
            <a:r>
              <a:rPr kumimoji="1" lang="en-US" altLang="ja-JP" sz="1200" kern="1200" dirty="0">
                <a:solidFill>
                  <a:schemeClr val="tx1"/>
                </a:solidFill>
                <a:effectLst/>
                <a:latin typeface="+mn-lt"/>
                <a:ea typeface="+mn-ea"/>
                <a:cs typeface="+mn-cs"/>
              </a:rPr>
              <a:t> </a:t>
            </a:r>
            <a:endParaRPr kumimoji="1" lang="ja-JP" altLang="ja-JP" sz="1200" kern="1200">
              <a:solidFill>
                <a:schemeClr val="tx1"/>
              </a:solidFill>
              <a:effectLst/>
              <a:latin typeface="+mn-lt"/>
              <a:ea typeface="+mn-ea"/>
              <a:cs typeface="+mn-cs"/>
            </a:endParaRPr>
          </a:p>
          <a:p>
            <a:r>
              <a:rPr kumimoji="1" lang="ja-JP" altLang="ja-JP" sz="1200" kern="1200">
                <a:solidFill>
                  <a:schemeClr val="tx1"/>
                </a:solidFill>
                <a:effectLst/>
                <a:latin typeface="+mn-lt"/>
                <a:ea typeface="+mn-ea"/>
                <a:cs typeface="+mn-cs"/>
              </a:rPr>
              <a:t>デジタル・トランスフォーメーション（</a:t>
            </a:r>
            <a:r>
              <a:rPr kumimoji="1" lang="en-US" altLang="ja-JP" sz="1200" kern="1200" dirty="0">
                <a:solidFill>
                  <a:schemeClr val="tx1"/>
                </a:solidFill>
                <a:effectLst/>
                <a:latin typeface="+mn-lt"/>
                <a:ea typeface="+mn-ea"/>
                <a:cs typeface="+mn-cs"/>
              </a:rPr>
              <a:t>Digital Transformation</a:t>
            </a:r>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DX</a:t>
            </a:r>
            <a:r>
              <a:rPr kumimoji="1" lang="ja-JP" altLang="ja-JP" sz="1200" kern="1200">
                <a:solidFill>
                  <a:schemeClr val="tx1"/>
                </a:solidFill>
                <a:effectLst/>
                <a:latin typeface="+mn-lt"/>
                <a:ea typeface="+mn-ea"/>
                <a:cs typeface="+mn-cs"/>
              </a:rPr>
              <a:t>）とは、こんな</a:t>
            </a:r>
            <a:r>
              <a:rPr kumimoji="1" lang="en-US" altLang="ja-JP" sz="1200" kern="1200" dirty="0">
                <a:solidFill>
                  <a:schemeClr val="tx1"/>
                </a:solidFill>
                <a:effectLst/>
                <a:latin typeface="+mn-lt"/>
                <a:ea typeface="+mn-ea"/>
                <a:cs typeface="+mn-cs"/>
              </a:rPr>
              <a:t>CPS</a:t>
            </a:r>
            <a:r>
              <a:rPr kumimoji="1" lang="ja-JP" altLang="en-US" sz="1200" kern="1200">
                <a:solidFill>
                  <a:schemeClr val="tx1"/>
                </a:solidFill>
                <a:effectLst/>
                <a:latin typeface="+mn-lt"/>
                <a:ea typeface="+mn-ea"/>
                <a:cs typeface="+mn-cs"/>
              </a:rPr>
              <a:t>の仕組みをビジネスに取り入れることです。</a:t>
            </a:r>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47</a:t>
            </a:fld>
            <a:endParaRPr kumimoji="1" lang="ja-JP" altLang="en-US"/>
          </a:p>
        </p:txBody>
      </p:sp>
    </p:spTree>
    <p:extLst>
      <p:ext uri="{BB962C8B-B14F-4D97-AF65-F5344CB8AC3E}">
        <p14:creationId xmlns:p14="http://schemas.microsoft.com/office/powerpoint/2010/main" val="263139916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54643" y="9438593"/>
            <a:ext cx="2950989" cy="499172"/>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7</a:t>
            </a:fld>
            <a:endParaRPr lang="en-US" altLang="ja-JP" sz="1200" dirty="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258461800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48</a:t>
            </a:fld>
            <a:endParaRPr kumimoji="1" lang="ja-JP" altLang="en-US"/>
          </a:p>
        </p:txBody>
      </p:sp>
    </p:spTree>
    <p:extLst>
      <p:ext uri="{BB962C8B-B14F-4D97-AF65-F5344CB8AC3E}">
        <p14:creationId xmlns:p14="http://schemas.microsoft.com/office/powerpoint/2010/main" val="71852895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50</a:t>
            </a:fld>
            <a:endParaRPr kumimoji="1" lang="ja-JP" altLang="en-US"/>
          </a:p>
        </p:txBody>
      </p:sp>
    </p:spTree>
    <p:extLst>
      <p:ext uri="{BB962C8B-B14F-4D97-AF65-F5344CB8AC3E}">
        <p14:creationId xmlns:p14="http://schemas.microsoft.com/office/powerpoint/2010/main" val="24255840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7F33269-A59F-0B5C-0CD2-986D1A4D4F5F}"/>
            </a:ext>
          </a:extLst>
        </p:cNvPr>
        <p:cNvGrpSpPr/>
        <p:nvPr/>
      </p:nvGrpSpPr>
      <p:grpSpPr>
        <a:xfrm>
          <a:off x="0" y="0"/>
          <a:ext cx="0" cy="0"/>
          <a:chOff x="0" y="0"/>
          <a:chExt cx="0" cy="0"/>
        </a:xfrm>
      </p:grpSpPr>
      <p:sp>
        <p:nvSpPr>
          <p:cNvPr id="78849" name="Rectangle 7">
            <a:extLst>
              <a:ext uri="{FF2B5EF4-FFF2-40B4-BE49-F238E27FC236}">
                <a16:creationId xmlns:a16="http://schemas.microsoft.com/office/drawing/2014/main" id="{AC47B579-B64E-9403-113B-DE737C5EA92D}"/>
              </a:ext>
            </a:extLst>
          </p:cNvPr>
          <p:cNvSpPr txBox="1">
            <a:spLocks noGrp="1" noChangeArrowheads="1"/>
          </p:cNvSpPr>
          <p:nvPr/>
        </p:nvSpPr>
        <p:spPr bwMode="auto">
          <a:xfrm>
            <a:off x="3854643" y="9438593"/>
            <a:ext cx="2950989" cy="499172"/>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51</a:t>
            </a:fld>
            <a:endParaRPr lang="en-US" altLang="ja-JP" sz="1200" dirty="0">
              <a:ea typeface="ＭＳ Ｐゴシック" charset="-128"/>
            </a:endParaRPr>
          </a:p>
        </p:txBody>
      </p:sp>
      <p:sp>
        <p:nvSpPr>
          <p:cNvPr id="78850" name="Rectangle 2">
            <a:extLst>
              <a:ext uri="{FF2B5EF4-FFF2-40B4-BE49-F238E27FC236}">
                <a16:creationId xmlns:a16="http://schemas.microsoft.com/office/drawing/2014/main" id="{FC74A12C-6290-BC4F-C4B2-8450C831F5CF}"/>
              </a:ext>
            </a:extLst>
          </p:cNvPr>
          <p:cNvSpPr>
            <a:spLocks noGrp="1" noRot="1" noChangeAspect="1" noChangeArrowheads="1" noTextEdit="1"/>
          </p:cNvSpPr>
          <p:nvPr>
            <p:ph type="sldImg"/>
          </p:nvPr>
        </p:nvSpPr>
        <p:spPr>
          <a:ln/>
        </p:spPr>
      </p:sp>
      <p:sp>
        <p:nvSpPr>
          <p:cNvPr id="78851" name="Rectangle 3">
            <a:extLst>
              <a:ext uri="{FF2B5EF4-FFF2-40B4-BE49-F238E27FC236}">
                <a16:creationId xmlns:a16="http://schemas.microsoft.com/office/drawing/2014/main" id="{CF647F98-C8E1-4116-5AF4-F2194DB0E8DB}"/>
              </a:ext>
            </a:extLst>
          </p:cNvPr>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216663670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a:solidFill>
                  <a:schemeClr val="tx1"/>
                </a:solidFill>
                <a:effectLst/>
                <a:latin typeface="+mn-lt"/>
                <a:ea typeface="+mn-ea"/>
                <a:cs typeface="+mn-cs"/>
              </a:rPr>
              <a:t>日本語の「仮想」という言葉を聞くと、「虚像の」、「実態のない」という意味を思い浮かべてしまいます。ところが、この言葉の元となった英語の「</a:t>
            </a:r>
            <a:r>
              <a:rPr kumimoji="1" lang="en-US" altLang="ja-JP" sz="1200" kern="1200" dirty="0">
                <a:solidFill>
                  <a:schemeClr val="tx1"/>
                </a:solidFill>
                <a:effectLst/>
                <a:latin typeface="+mn-lt"/>
                <a:ea typeface="+mn-ea"/>
                <a:cs typeface="+mn-cs"/>
              </a:rPr>
              <a:t>Virtual</a:t>
            </a:r>
            <a:r>
              <a:rPr kumimoji="1" lang="ja-JP" altLang="ja-JP" sz="1200" kern="1200" dirty="0">
                <a:solidFill>
                  <a:schemeClr val="tx1"/>
                </a:solidFill>
                <a:effectLst/>
                <a:latin typeface="+mn-lt"/>
                <a:ea typeface="+mn-ea"/>
                <a:cs typeface="+mn-cs"/>
              </a:rPr>
              <a:t>」は、どうもそういう意味ではないらしいのです。調べてみると、「（表面または名目上はそうでないが）事実上の／実質上の／実際の」という意味があるようです。また、ラテン語の語源を見ると「力のある〜」と記されています。</a:t>
            </a:r>
          </a:p>
          <a:p>
            <a:r>
              <a:rPr kumimoji="1" lang="ja-JP" altLang="ja-JP" sz="1200" kern="1200" dirty="0">
                <a:solidFill>
                  <a:schemeClr val="tx1"/>
                </a:solidFill>
                <a:effectLst/>
                <a:latin typeface="+mn-lt"/>
                <a:ea typeface="+mn-ea"/>
                <a:cs typeface="+mn-cs"/>
              </a:rPr>
              <a:t>辞書を引くと英語の文例には、次のような記述がありました。</a:t>
            </a:r>
          </a:p>
          <a:p>
            <a:r>
              <a:rPr kumimoji="1" lang="en-US" altLang="ja-JP" sz="1200" kern="1200" dirty="0">
                <a:solidFill>
                  <a:schemeClr val="tx1"/>
                </a:solidFill>
                <a:effectLst/>
                <a:latin typeface="+mn-lt"/>
                <a:ea typeface="+mn-ea"/>
                <a:cs typeface="+mn-cs"/>
              </a:rPr>
              <a:t> </a:t>
            </a:r>
            <a:endParaRPr kumimoji="1" lang="ja-JP"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It was a virtual promise. </a:t>
            </a:r>
            <a:endParaRPr kumimoji="1" lang="ja-JP"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（約束ではないが）実際には約束も同然だった。</a:t>
            </a:r>
          </a:p>
          <a:p>
            <a:r>
              <a:rPr kumimoji="1" lang="en-US" altLang="ja-JP" sz="1200" kern="1200" dirty="0">
                <a:solidFill>
                  <a:schemeClr val="tx1"/>
                </a:solidFill>
                <a:effectLst/>
                <a:latin typeface="+mn-lt"/>
                <a:ea typeface="+mn-ea"/>
                <a:cs typeface="+mn-cs"/>
              </a:rPr>
              <a:t>He was the virtual leader of the movement. </a:t>
            </a:r>
            <a:endParaRPr kumimoji="1" lang="ja-JP"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彼はその運動の事実上の指導者だった。</a:t>
            </a:r>
          </a:p>
          <a:p>
            <a:r>
              <a:rPr kumimoji="1" lang="en-US" altLang="ja-JP" sz="1200" kern="1200" dirty="0">
                <a:solidFill>
                  <a:schemeClr val="tx1"/>
                </a:solidFill>
                <a:effectLst/>
                <a:latin typeface="+mn-lt"/>
                <a:ea typeface="+mn-ea"/>
                <a:cs typeface="+mn-cs"/>
              </a:rPr>
              <a:t>He was formally a general, but he was a virtual king of this country</a:t>
            </a:r>
            <a:r>
              <a:rPr kumimoji="1" lang="ja-JP" altLang="ja-JP" sz="1200" kern="1200" dirty="0">
                <a:solidFill>
                  <a:schemeClr val="tx1"/>
                </a:solidFill>
                <a:effectLst/>
                <a:latin typeface="+mn-lt"/>
                <a:ea typeface="+mn-ea"/>
                <a:cs typeface="+mn-cs"/>
              </a:rPr>
              <a:t>．</a:t>
            </a:r>
          </a:p>
          <a:p>
            <a:r>
              <a:rPr kumimoji="1" lang="ja-JP" altLang="ja-JP" sz="1200" kern="1200" dirty="0">
                <a:solidFill>
                  <a:schemeClr val="tx1"/>
                </a:solidFill>
                <a:effectLst/>
                <a:latin typeface="+mn-lt"/>
                <a:ea typeface="+mn-ea"/>
                <a:cs typeface="+mn-cs"/>
              </a:rPr>
              <a:t>　彼は公式には「将軍」ではあったが、彼はこの国の実質的国王だった。</a:t>
            </a:r>
          </a:p>
          <a:p>
            <a:r>
              <a:rPr kumimoji="1" lang="en-US" altLang="ja-JP" sz="1200" kern="1200" dirty="0">
                <a:solidFill>
                  <a:schemeClr val="tx1"/>
                </a:solidFill>
                <a:effectLst/>
                <a:latin typeface="+mn-lt"/>
                <a:ea typeface="+mn-ea"/>
                <a:cs typeface="+mn-cs"/>
              </a:rPr>
              <a:t> </a:t>
            </a:r>
            <a:endParaRPr kumimoji="1" lang="ja-JP"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このように見ていくと、私たちが</a:t>
            </a:r>
            <a:r>
              <a:rPr kumimoji="1" lang="en-US" altLang="ja-JP" sz="1200" kern="1200" dirty="0">
                <a:solidFill>
                  <a:schemeClr val="tx1"/>
                </a:solidFill>
                <a:effectLst/>
                <a:latin typeface="+mn-lt"/>
                <a:ea typeface="+mn-ea"/>
                <a:cs typeface="+mn-cs"/>
              </a:rPr>
              <a:t>IT</a:t>
            </a:r>
            <a:r>
              <a:rPr kumimoji="1" lang="ja-JP" altLang="ja-JP" sz="1200" kern="1200" dirty="0">
                <a:solidFill>
                  <a:schemeClr val="tx1"/>
                </a:solidFill>
                <a:effectLst/>
                <a:latin typeface="+mn-lt"/>
                <a:ea typeface="+mn-ea"/>
                <a:cs typeface="+mn-cs"/>
              </a:rPr>
              <a:t>の用語として使っている「仮想化＝</a:t>
            </a:r>
            <a:r>
              <a:rPr kumimoji="1" lang="en-US" altLang="ja-JP" sz="1200" kern="1200" dirty="0">
                <a:solidFill>
                  <a:schemeClr val="tx1"/>
                </a:solidFill>
                <a:effectLst/>
                <a:latin typeface="+mn-lt"/>
                <a:ea typeface="+mn-ea"/>
                <a:cs typeface="+mn-cs"/>
              </a:rPr>
              <a:t>Virtualization</a:t>
            </a:r>
            <a:r>
              <a:rPr kumimoji="1" lang="ja-JP" altLang="ja-JP" sz="1200" kern="1200" dirty="0">
                <a:solidFill>
                  <a:schemeClr val="tx1"/>
                </a:solidFill>
                <a:effectLst/>
                <a:latin typeface="+mn-lt"/>
                <a:ea typeface="+mn-ea"/>
                <a:cs typeface="+mn-cs"/>
              </a:rPr>
              <a:t>」は、次のような意味と理解するのが、自然かも知れません。</a:t>
            </a:r>
          </a:p>
          <a:p>
            <a:r>
              <a:rPr kumimoji="1" lang="en-US" altLang="ja-JP" sz="1200" kern="1200" dirty="0">
                <a:solidFill>
                  <a:schemeClr val="tx1"/>
                </a:solidFill>
                <a:effectLst/>
                <a:latin typeface="+mn-lt"/>
                <a:ea typeface="+mn-ea"/>
                <a:cs typeface="+mn-cs"/>
              </a:rPr>
              <a:t> </a:t>
            </a:r>
            <a:endParaRPr kumimoji="1" lang="ja-JP" altLang="ja-JP" sz="1200" kern="1200" dirty="0">
              <a:solidFill>
                <a:schemeClr val="tx1"/>
              </a:solidFill>
              <a:effectLst/>
              <a:latin typeface="+mn-lt"/>
              <a:ea typeface="+mn-ea"/>
              <a:cs typeface="+mn-cs"/>
            </a:endParaRPr>
          </a:p>
          <a:p>
            <a:r>
              <a:rPr kumimoji="1" lang="ja-JP" altLang="ja-JP" sz="1200" b="1" kern="1200" dirty="0">
                <a:solidFill>
                  <a:schemeClr val="tx1"/>
                </a:solidFill>
                <a:effectLst/>
                <a:latin typeface="+mn-lt"/>
                <a:ea typeface="+mn-ea"/>
                <a:cs typeface="+mn-cs"/>
              </a:rPr>
              <a:t>「物理的実態とは異なるが実質的機能を実現する仕組み」</a:t>
            </a:r>
            <a:endParaRPr kumimoji="1" lang="ja-JP"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endParaRPr kumimoji="1" lang="ja-JP"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仮想化は決して、「虚像で実態のないシステムを作り出す仕組み」ではないのです。</a:t>
            </a:r>
          </a:p>
          <a:p>
            <a:r>
              <a:rPr kumimoji="1" lang="ja-JP" altLang="ja-JP" sz="1200" kern="1200" dirty="0">
                <a:solidFill>
                  <a:schemeClr val="tx1"/>
                </a:solidFill>
                <a:effectLst/>
                <a:latin typeface="+mn-lt"/>
                <a:ea typeface="+mn-ea"/>
                <a:cs typeface="+mn-cs"/>
              </a:rPr>
              <a:t>つまり、サーバーやストレージ、ネットワークの物理的な構成や機能、性能とは異なる形態をしているが、実質的には、これと同様の役割を果たす仕組みを実現する技術と考える方が現実に即しています。</a:t>
            </a:r>
          </a:p>
          <a:p>
            <a:r>
              <a:rPr kumimoji="1" lang="ja-JP" altLang="ja-JP" sz="1200" kern="1200" dirty="0">
                <a:solidFill>
                  <a:schemeClr val="tx1"/>
                </a:solidFill>
                <a:effectLst/>
                <a:latin typeface="+mn-lt"/>
                <a:ea typeface="+mn-ea"/>
                <a:cs typeface="+mn-cs"/>
              </a:rPr>
              <a:t>私たちは、物理的な実態がそこになければ、その存在を認めにくいものです。しかし、考えてみれば、物理的実態にかかわらず、必要な機器構成や機能、性能と同等のものが、実質的に使えるのならば十分です。</a:t>
            </a:r>
          </a:p>
          <a:p>
            <a:r>
              <a:rPr kumimoji="1" lang="ja-JP" altLang="ja-JP" sz="1200" kern="1200" dirty="0">
                <a:solidFill>
                  <a:schemeClr val="tx1"/>
                </a:solidFill>
                <a:effectLst/>
                <a:latin typeface="+mn-lt"/>
                <a:ea typeface="+mn-ea"/>
                <a:cs typeface="+mn-cs"/>
              </a:rPr>
              <a:t>「仮想化」とは、まさに物理的なシステム資源とは異なるが「実質的」には、物理的なシステム資源と同等の扱いができるものを実現し、ユーザーに提供する仕組みなのです。</a:t>
            </a: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53</a:t>
            </a:fld>
            <a:endParaRPr kumimoji="1" lang="ja-JP" altLang="en-US"/>
          </a:p>
        </p:txBody>
      </p:sp>
    </p:spTree>
    <p:extLst>
      <p:ext uri="{BB962C8B-B14F-4D97-AF65-F5344CB8AC3E}">
        <p14:creationId xmlns:p14="http://schemas.microsoft.com/office/powerpoint/2010/main" val="342771708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54643" y="9438593"/>
            <a:ext cx="2950989" cy="499172"/>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60</a:t>
            </a:fld>
            <a:endParaRPr lang="en-US" altLang="ja-JP" sz="1200" dirty="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317512685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a:solidFill>
                  <a:schemeClr val="tx1"/>
                </a:solidFill>
                <a:effectLst/>
                <a:latin typeface="+mn-lt"/>
                <a:ea typeface="+mn-ea"/>
                <a:cs typeface="+mn-cs"/>
              </a:rPr>
              <a:t>【図解】コレ１枚で分かる仮想化の３タイプ</a:t>
            </a:r>
          </a:p>
          <a:p>
            <a:r>
              <a:rPr kumimoji="1" lang="en-US" altLang="ja-JP" sz="1200" kern="1200" dirty="0">
                <a:solidFill>
                  <a:schemeClr val="tx1"/>
                </a:solidFill>
                <a:effectLst/>
                <a:latin typeface="+mn-lt"/>
                <a:ea typeface="+mn-ea"/>
                <a:cs typeface="+mn-cs"/>
              </a:rPr>
              <a:t> </a:t>
            </a:r>
            <a:endParaRPr kumimoji="1" lang="ja-JP"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仮想化とは、物理的な実態とは異なるものの、あたかもその物理的な実態がそこにあるかのように機能させるソフトウェア技術のことです。</a:t>
            </a:r>
          </a:p>
          <a:p>
            <a:r>
              <a:rPr kumimoji="1" lang="ja-JP" altLang="ja-JP" sz="1200" kern="1200" dirty="0">
                <a:solidFill>
                  <a:schemeClr val="tx1"/>
                </a:solidFill>
                <a:effectLst/>
                <a:latin typeface="+mn-lt"/>
                <a:ea typeface="+mn-ea"/>
                <a:cs typeface="+mn-cs"/>
              </a:rPr>
              <a:t>仮想化には、次の</a:t>
            </a:r>
            <a:r>
              <a:rPr kumimoji="1" lang="en-US" altLang="ja-JP" sz="1200" kern="1200" dirty="0">
                <a:solidFill>
                  <a:schemeClr val="tx1"/>
                </a:solidFill>
                <a:effectLst/>
                <a:latin typeface="+mn-lt"/>
                <a:ea typeface="+mn-ea"/>
                <a:cs typeface="+mn-cs"/>
              </a:rPr>
              <a:t>3</a:t>
            </a:r>
            <a:r>
              <a:rPr kumimoji="1" lang="ja-JP" altLang="ja-JP" sz="1200" kern="1200" dirty="0">
                <a:solidFill>
                  <a:schemeClr val="tx1"/>
                </a:solidFill>
                <a:effectLst/>
                <a:latin typeface="+mn-lt"/>
                <a:ea typeface="+mn-ea"/>
                <a:cs typeface="+mn-cs"/>
              </a:rPr>
              <a:t>つのタイプがあります。</a:t>
            </a:r>
          </a:p>
          <a:p>
            <a:r>
              <a:rPr kumimoji="1" lang="ja-JP" altLang="ja-JP" sz="1200" kern="1200" dirty="0">
                <a:solidFill>
                  <a:schemeClr val="tx1"/>
                </a:solidFill>
                <a:effectLst/>
                <a:latin typeface="+mn-lt"/>
                <a:ea typeface="+mn-ea"/>
                <a:cs typeface="+mn-cs"/>
              </a:rPr>
              <a:t>パーティショニング（分割）</a:t>
            </a:r>
          </a:p>
          <a:p>
            <a:r>
              <a:rPr kumimoji="1" lang="ja-JP" altLang="ja-JP" sz="1200" kern="1200" dirty="0">
                <a:solidFill>
                  <a:schemeClr val="tx1"/>
                </a:solidFill>
                <a:effectLst/>
                <a:latin typeface="+mn-lt"/>
                <a:ea typeface="+mn-ea"/>
                <a:cs typeface="+mn-cs"/>
              </a:rPr>
              <a:t>ひとつのシステム資源を複数の独立した個別の資源として機能させます。　　　　　　　　　　　　　　　　　　　　　　　　　　　　　　　　　　　　　　　　　　　　　　　　　　　　　　　　　　　　　　　　　　例えば</a:t>
            </a:r>
            <a:r>
              <a:rPr kumimoji="1" lang="en-US" altLang="ja-JP" sz="1200" kern="1200" dirty="0">
                <a:solidFill>
                  <a:schemeClr val="tx1"/>
                </a:solidFill>
                <a:effectLst/>
                <a:latin typeface="+mn-lt"/>
                <a:ea typeface="+mn-ea"/>
                <a:cs typeface="+mn-cs"/>
              </a:rPr>
              <a:t>1</a:t>
            </a:r>
            <a:r>
              <a:rPr kumimoji="1" lang="ja-JP" altLang="ja-JP" sz="1200" kern="1200" dirty="0">
                <a:solidFill>
                  <a:schemeClr val="tx1"/>
                </a:solidFill>
                <a:effectLst/>
                <a:latin typeface="+mn-lt"/>
                <a:ea typeface="+mn-ea"/>
                <a:cs typeface="+mn-cs"/>
              </a:rPr>
              <a:t>台のサーバーを、</a:t>
            </a:r>
            <a:r>
              <a:rPr kumimoji="1" lang="en-US" altLang="ja-JP" sz="1200" kern="1200" dirty="0">
                <a:solidFill>
                  <a:schemeClr val="tx1"/>
                </a:solidFill>
                <a:effectLst/>
                <a:latin typeface="+mn-lt"/>
                <a:ea typeface="+mn-ea"/>
                <a:cs typeface="+mn-cs"/>
              </a:rPr>
              <a:t>10</a:t>
            </a:r>
            <a:r>
              <a:rPr kumimoji="1" lang="ja-JP" altLang="ja-JP" sz="1200" kern="1200" dirty="0">
                <a:solidFill>
                  <a:schemeClr val="tx1"/>
                </a:solidFill>
                <a:effectLst/>
                <a:latin typeface="+mn-lt"/>
                <a:ea typeface="+mn-ea"/>
                <a:cs typeface="+mn-cs"/>
              </a:rPr>
              <a:t>台の個別・独立したサーバーが存在しているかのように機能させる場合などです。</a:t>
            </a:r>
          </a:p>
          <a:p>
            <a:r>
              <a:rPr kumimoji="1" lang="ja-JP" altLang="ja-JP" sz="1200" kern="1200" dirty="0">
                <a:solidFill>
                  <a:schemeClr val="tx1"/>
                </a:solidFill>
                <a:effectLst/>
                <a:latin typeface="+mn-lt"/>
                <a:ea typeface="+mn-ea"/>
                <a:cs typeface="+mn-cs"/>
              </a:rPr>
              <a:t>この方法を使えば、１ユーザーだけでは能力に余裕のある物理サーバー上に、見かけ上複数のサーバーを稼働させ、複数のユーザーが、それぞれを自分専用のサーバーとして扱うことができます。また、システム資源を余らせることなく有効活用することができます。</a:t>
            </a:r>
          </a:p>
          <a:p>
            <a:r>
              <a:rPr kumimoji="1" lang="ja-JP" altLang="ja-JP" sz="1200" kern="1200" dirty="0">
                <a:solidFill>
                  <a:schemeClr val="tx1"/>
                </a:solidFill>
                <a:effectLst/>
                <a:latin typeface="+mn-lt"/>
                <a:ea typeface="+mn-ea"/>
                <a:cs typeface="+mn-cs"/>
              </a:rPr>
              <a:t>アグリゲーション（集約）</a:t>
            </a:r>
          </a:p>
          <a:p>
            <a:r>
              <a:rPr kumimoji="1" lang="ja-JP" altLang="ja-JP" sz="1200" kern="1200" dirty="0">
                <a:solidFill>
                  <a:schemeClr val="tx1"/>
                </a:solidFill>
                <a:effectLst/>
                <a:latin typeface="+mn-lt"/>
                <a:ea typeface="+mn-ea"/>
                <a:cs typeface="+mn-cs"/>
              </a:rPr>
              <a:t>複数のシステム資源をひとつのシステム資源のように機能させます。例えば、複数の異なるストレージを</a:t>
            </a:r>
            <a:r>
              <a:rPr kumimoji="1" lang="en-US" altLang="ja-JP" sz="1200" kern="1200" dirty="0">
                <a:solidFill>
                  <a:schemeClr val="tx1"/>
                </a:solidFill>
                <a:effectLst/>
                <a:latin typeface="+mn-lt"/>
                <a:ea typeface="+mn-ea"/>
                <a:cs typeface="+mn-cs"/>
              </a:rPr>
              <a:t>1</a:t>
            </a:r>
            <a:r>
              <a:rPr kumimoji="1" lang="ja-JP" altLang="ja-JP" sz="1200" kern="1200" dirty="0">
                <a:solidFill>
                  <a:schemeClr val="tx1"/>
                </a:solidFill>
                <a:effectLst/>
                <a:latin typeface="+mn-lt"/>
                <a:ea typeface="+mn-ea"/>
                <a:cs typeface="+mn-cs"/>
              </a:rPr>
              <a:t>つの大きなストレージに見せかける場合などです。この機能を使わなければ、ユーザーは、複数の別々のストレージの存在を意識し、煩雑な操作や設定を行わなければなりません。しかし、この機能により、そんなことは気にすることなく、またメーカーや機種を意識することなく、１つのストレージとして扱えますので、使用上の利便性は大いに高まります。</a:t>
            </a:r>
          </a:p>
          <a:p>
            <a:r>
              <a:rPr kumimoji="1" lang="ja-JP" altLang="ja-JP" sz="1200" kern="1200" dirty="0">
                <a:solidFill>
                  <a:schemeClr val="tx1"/>
                </a:solidFill>
                <a:effectLst/>
                <a:latin typeface="+mn-lt"/>
                <a:ea typeface="+mn-ea"/>
                <a:cs typeface="+mn-cs"/>
              </a:rPr>
              <a:t>エミュレーション（模倣）</a:t>
            </a:r>
          </a:p>
          <a:p>
            <a:r>
              <a:rPr kumimoji="1" lang="ja-JP" altLang="ja-JP" sz="1200" kern="1200" dirty="0">
                <a:solidFill>
                  <a:schemeClr val="tx1"/>
                </a:solidFill>
                <a:effectLst/>
                <a:latin typeface="+mn-lt"/>
                <a:ea typeface="+mn-ea"/>
                <a:cs typeface="+mn-cs"/>
              </a:rPr>
              <a:t>あるシステム資源を異なるシステム資源として機能させます。例えば、</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上で、スマートフォンの基本ソフトウェアが稼働し、スマートフォンに模した画面を表示させることができます。スマートフォンにはない、大きな画面とキーボードで同様の操作ができるようになり、アプリケーション開発やテストの利便性を高めることができます。</a:t>
            </a:r>
          </a:p>
          <a:p>
            <a:r>
              <a:rPr kumimoji="1" lang="ja-JP" altLang="ja-JP" sz="1200" kern="1200" dirty="0">
                <a:solidFill>
                  <a:schemeClr val="tx1"/>
                </a:solidFill>
                <a:effectLst/>
                <a:latin typeface="+mn-lt"/>
                <a:ea typeface="+mn-ea"/>
                <a:cs typeface="+mn-cs"/>
              </a:rPr>
              <a:t>仮想化というと、「サーバー仮想化」つまり、「パーティショニング（分割）」についてだけ、語られることが少なくありませんが、それだけではありません。ユーザーにとっては、物理的な実態はどうであろうと、必要な機能が実現できればいいわけです。それをソフトウェアの設定だけで実現しようという技術の総称が仮想化というわけです。</a:t>
            </a:r>
          </a:p>
          <a:p>
            <a:r>
              <a:rPr kumimoji="1" lang="ja-JP" altLang="ja-JP" sz="1200" kern="1200" dirty="0">
                <a:solidFill>
                  <a:schemeClr val="tx1"/>
                </a:solidFill>
                <a:effectLst/>
                <a:latin typeface="+mn-lt"/>
                <a:ea typeface="+mn-ea"/>
                <a:cs typeface="+mn-cs"/>
              </a:rPr>
              <a:t>以前紹介した、「</a:t>
            </a:r>
            <a:r>
              <a:rPr kumimoji="1" lang="en-US" altLang="ja-JP" sz="1200" kern="1200" dirty="0">
                <a:solidFill>
                  <a:schemeClr val="tx1"/>
                </a:solidFill>
                <a:effectLst/>
                <a:latin typeface="+mn-lt"/>
                <a:ea typeface="+mn-ea"/>
                <a:cs typeface="+mn-cs"/>
              </a:rPr>
              <a:t>SDI</a:t>
            </a:r>
            <a:r>
              <a:rPr kumimoji="1" lang="ja-JP" altLang="ja-JP" sz="1200" kern="1200" dirty="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Software Defined Infrastructure</a:t>
            </a:r>
            <a:r>
              <a:rPr kumimoji="1" lang="ja-JP" altLang="ja-JP" sz="1200" kern="1200">
                <a:solidFill>
                  <a:schemeClr val="tx1"/>
                </a:solidFill>
                <a:effectLst/>
                <a:latin typeface="+mn-lt"/>
                <a:ea typeface="+mn-ea"/>
                <a:cs typeface="+mn-cs"/>
              </a:rPr>
              <a:t>）」もこの技術が土台にあります。つまり、物理的な実態は、インフラを構成するハードウェアの集まりである「リソース・プール」ですが、そこからソフトウェアの設定だけで必要なインフラ機能を取り出し、構築することができる仕組みです。仮想化を分割の仕組みと捉えると本質を見失いかねませんので、注意が必要です。</a:t>
            </a: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61</a:t>
            </a:fld>
            <a:endParaRPr kumimoji="1" lang="ja-JP" altLang="en-US"/>
          </a:p>
        </p:txBody>
      </p:sp>
    </p:spTree>
    <p:extLst>
      <p:ext uri="{BB962C8B-B14F-4D97-AF65-F5344CB8AC3E}">
        <p14:creationId xmlns:p14="http://schemas.microsoft.com/office/powerpoint/2010/main" val="279624233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62</a:t>
            </a:fld>
            <a:endParaRPr lang="en-US" altLang="ja-JP" dirty="0"/>
          </a:p>
        </p:txBody>
      </p:sp>
      <p:sp>
        <p:nvSpPr>
          <p:cNvPr id="761858" name="Rectangle 2"/>
          <p:cNvSpPr>
            <a:spLocks noGrp="1" noRot="1" noChangeAspect="1" noChangeArrowheads="1" noTextEdit="1"/>
          </p:cNvSpPr>
          <p:nvPr>
            <p:ph type="sldImg"/>
          </p:nvPr>
        </p:nvSpPr>
        <p:spPr>
          <a:xfrm>
            <a:off x="917575" y="742950"/>
            <a:ext cx="4973638" cy="3732213"/>
          </a:xfrm>
          <a:ln/>
        </p:spPr>
      </p:sp>
      <p:sp>
        <p:nvSpPr>
          <p:cNvPr id="761859" name="Rectangle 3"/>
          <p:cNvSpPr>
            <a:spLocks noGrp="1" noChangeArrowheads="1"/>
          </p:cNvSpPr>
          <p:nvPr>
            <p:ph type="body" idx="1"/>
          </p:nvPr>
        </p:nvSpPr>
        <p:spPr>
          <a:xfrm>
            <a:off x="679609" y="4721230"/>
            <a:ext cx="5447983" cy="4473575"/>
          </a:xfrm>
        </p:spPr>
        <p:txBody>
          <a:bodyPr/>
          <a:lstStyle/>
          <a:p>
            <a:r>
              <a:rPr kumimoji="1" lang="ja-JP" altLang="ja-JP" sz="1200" kern="1200" dirty="0">
                <a:solidFill>
                  <a:schemeClr val="tx1"/>
                </a:solidFill>
                <a:effectLst/>
                <a:latin typeface="+mn-lt"/>
                <a:ea typeface="+mn-ea"/>
                <a:cs typeface="+mn-cs"/>
              </a:rPr>
              <a:t>「サーバー仮想化」の他にもシステム資源を仮想化する技術があります。</a:t>
            </a:r>
          </a:p>
          <a:p>
            <a:r>
              <a:rPr kumimoji="1" lang="ja-JP" altLang="ja-JP" sz="1200" kern="1200" dirty="0">
                <a:solidFill>
                  <a:schemeClr val="tx1"/>
                </a:solidFill>
                <a:effectLst/>
                <a:latin typeface="+mn-lt"/>
                <a:ea typeface="+mn-ea"/>
                <a:cs typeface="+mn-cs"/>
              </a:rPr>
              <a:t>「デスクトップ仮想化」では、ユーザーの使用する</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を共用コンピュータであるサーバーの上に「仮想</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」として動かし、そのディスプレイ、キーボード、マウスをネットワーク越しに使えるようにします。ユーザーは手元の</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を操作しながらも、実はサーバー上の仮想</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のプロセッサーやストレージを使っているのです。このためディスプレイ、キーボード、マウスそしてネットワーク接続などの必要最低限の機能に限定した</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シンクライアント」から使うこともできます。ちなみに「クライアント」とは、「サーバーから提供されるサービスを利用する」コンピュータという意味ですが、ここでは、「一時点でひとりのユーザーが占有して使用するコンピュータ」と理解しておけば良いでしょう。</a:t>
            </a:r>
          </a:p>
          <a:p>
            <a:r>
              <a:rPr kumimoji="1" lang="ja-JP" altLang="ja-JP" sz="1200" kern="1200" dirty="0">
                <a:solidFill>
                  <a:schemeClr val="tx1"/>
                </a:solidFill>
                <a:effectLst/>
                <a:latin typeface="+mn-lt"/>
                <a:ea typeface="+mn-ea"/>
                <a:cs typeface="+mn-cs"/>
              </a:rPr>
              <a:t>「アプリケーション仮想化」では、</a:t>
            </a:r>
            <a:r>
              <a:rPr kumimoji="1" lang="en-US" altLang="ja-JP" sz="1200" kern="1200" dirty="0">
                <a:solidFill>
                  <a:schemeClr val="tx1"/>
                </a:solidFill>
                <a:effectLst/>
                <a:latin typeface="+mn-lt"/>
                <a:ea typeface="+mn-ea"/>
                <a:cs typeface="+mn-cs"/>
              </a:rPr>
              <a:t>Microsoft</a:t>
            </a:r>
            <a:r>
              <a:rPr kumimoji="1" lang="ja-JP" altLang="ja-JP" sz="1200" kern="1200" dirty="0">
                <a:solidFill>
                  <a:schemeClr val="tx1"/>
                </a:solidFill>
                <a:effectLst/>
                <a:latin typeface="+mn-lt"/>
                <a:ea typeface="+mn-ea"/>
                <a:cs typeface="+mn-cs"/>
              </a:rPr>
              <a:t>の</a:t>
            </a:r>
            <a:r>
              <a:rPr kumimoji="1" lang="en-US" altLang="ja-JP" sz="1200" kern="1200" dirty="0">
                <a:solidFill>
                  <a:schemeClr val="tx1"/>
                </a:solidFill>
                <a:effectLst/>
                <a:latin typeface="+mn-lt"/>
                <a:ea typeface="+mn-ea"/>
                <a:cs typeface="+mn-cs"/>
              </a:rPr>
              <a:t>Word</a:t>
            </a:r>
            <a:r>
              <a:rPr kumimoji="1" lang="ja-JP" altLang="ja-JP" sz="1200" kern="1200" dirty="0">
                <a:solidFill>
                  <a:schemeClr val="tx1"/>
                </a:solidFill>
                <a:effectLst/>
                <a:latin typeface="+mn-lt"/>
                <a:ea typeface="+mn-ea"/>
                <a:cs typeface="+mn-cs"/>
              </a:rPr>
              <a:t>や</a:t>
            </a:r>
            <a:r>
              <a:rPr kumimoji="1" lang="en-US" altLang="ja-JP" sz="1200" kern="1200" dirty="0">
                <a:solidFill>
                  <a:schemeClr val="tx1"/>
                </a:solidFill>
                <a:effectLst/>
                <a:latin typeface="+mn-lt"/>
                <a:ea typeface="+mn-ea"/>
                <a:cs typeface="+mn-cs"/>
              </a:rPr>
              <a:t>Excel</a:t>
            </a:r>
            <a:r>
              <a:rPr kumimoji="1" lang="ja-JP" altLang="ja-JP" sz="1200" kern="1200" dirty="0">
                <a:solidFill>
                  <a:schemeClr val="tx1"/>
                </a:solidFill>
                <a:effectLst/>
                <a:latin typeface="+mn-lt"/>
                <a:ea typeface="+mn-ea"/>
                <a:cs typeface="+mn-cs"/>
              </a:rPr>
              <a:t>といった、本来ユーザー</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上で稼働するアプリケーション・プログラムをサーバー上で動かし、ネットワークを介して複数のユーザーで共同使用するものです。デスクトップ仮想化と同様にシンクライアントを使うこともできます。</a:t>
            </a:r>
          </a:p>
          <a:p>
            <a:r>
              <a:rPr kumimoji="1" lang="ja-JP" altLang="ja-JP" sz="1200" kern="1200" dirty="0">
                <a:solidFill>
                  <a:schemeClr val="tx1"/>
                </a:solidFill>
                <a:effectLst/>
                <a:latin typeface="+mn-lt"/>
                <a:ea typeface="+mn-ea"/>
                <a:cs typeface="+mn-cs"/>
              </a:rPr>
              <a:t>「クライアント仮想化」では、一台の</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に</a:t>
            </a:r>
            <a:r>
              <a:rPr kumimoji="1" lang="en-US" altLang="ja-JP" sz="1200" kern="1200" dirty="0">
                <a:solidFill>
                  <a:schemeClr val="tx1"/>
                </a:solidFill>
                <a:effectLst/>
                <a:latin typeface="+mn-lt"/>
                <a:ea typeface="+mn-ea"/>
                <a:cs typeface="+mn-cs"/>
              </a:rPr>
              <a:t>Windows</a:t>
            </a:r>
            <a:r>
              <a:rPr kumimoji="1" lang="ja-JP" altLang="ja-JP" sz="1200" kern="1200" dirty="0">
                <a:solidFill>
                  <a:schemeClr val="tx1"/>
                </a:solidFill>
                <a:effectLst/>
                <a:latin typeface="+mn-lt"/>
                <a:ea typeface="+mn-ea"/>
                <a:cs typeface="+mn-cs"/>
              </a:rPr>
              <a:t>や</a:t>
            </a:r>
            <a:r>
              <a:rPr kumimoji="1" lang="en-US" altLang="ja-JP" sz="1200" kern="1200" dirty="0">
                <a:solidFill>
                  <a:schemeClr val="tx1"/>
                </a:solidFill>
                <a:effectLst/>
                <a:latin typeface="+mn-lt"/>
                <a:ea typeface="+mn-ea"/>
                <a:cs typeface="+mn-cs"/>
              </a:rPr>
              <a:t>Mac OS</a:t>
            </a:r>
            <a:r>
              <a:rPr kumimoji="1" lang="ja-JP" altLang="ja-JP" sz="1200" kern="1200" dirty="0">
                <a:solidFill>
                  <a:schemeClr val="tx1"/>
                </a:solidFill>
                <a:effectLst/>
                <a:latin typeface="+mn-lt"/>
                <a:ea typeface="+mn-ea"/>
                <a:cs typeface="+mn-cs"/>
              </a:rPr>
              <a:t>といった異なる</a:t>
            </a:r>
            <a:r>
              <a:rPr kumimoji="1" lang="en-US" altLang="ja-JP" sz="1200" kern="1200" dirty="0">
                <a:solidFill>
                  <a:schemeClr val="tx1"/>
                </a:solidFill>
                <a:effectLst/>
                <a:latin typeface="+mn-lt"/>
                <a:ea typeface="+mn-ea"/>
                <a:cs typeface="+mn-cs"/>
              </a:rPr>
              <a:t>OS</a:t>
            </a:r>
            <a:r>
              <a:rPr kumimoji="1" lang="ja-JP" altLang="ja-JP" sz="1200" kern="1200" dirty="0">
                <a:solidFill>
                  <a:schemeClr val="tx1"/>
                </a:solidFill>
                <a:effectLst/>
                <a:latin typeface="+mn-lt"/>
                <a:ea typeface="+mn-ea"/>
                <a:cs typeface="+mn-cs"/>
              </a:rPr>
              <a:t>を同時に稼働させます。</a:t>
            </a:r>
          </a:p>
          <a:p>
            <a:r>
              <a:rPr kumimoji="1" lang="ja-JP" altLang="ja-JP" sz="1200" kern="1200" dirty="0">
                <a:solidFill>
                  <a:schemeClr val="tx1"/>
                </a:solidFill>
                <a:effectLst/>
                <a:latin typeface="+mn-lt"/>
                <a:ea typeface="+mn-ea"/>
                <a:cs typeface="+mn-cs"/>
              </a:rPr>
              <a:t>「ストレージ仮想化」では、ストレージ（記憶装置）といわれるデータやプログラムを格納しておく装置を複数のコンピュータで共用し、利用効率や利便性を高めるものです。</a:t>
            </a:r>
          </a:p>
          <a:p>
            <a:r>
              <a:rPr kumimoji="1" lang="ja-JP" altLang="ja-JP" sz="1200" kern="1200" dirty="0">
                <a:solidFill>
                  <a:schemeClr val="tx1"/>
                </a:solidFill>
                <a:effectLst/>
                <a:latin typeface="+mn-lt"/>
                <a:ea typeface="+mn-ea"/>
                <a:cs typeface="+mn-cs"/>
              </a:rPr>
              <a:t>「ネットワーク仮想化」では、ネットワークの接続ルートやルーターやスイッチと言われるネットワーク機器の構成をソフトウェアの設定だけで調達、変更できるようにします。</a:t>
            </a:r>
          </a:p>
          <a:p>
            <a:r>
              <a:rPr kumimoji="1" lang="ja-JP" altLang="ja-JP" sz="1200" kern="1200" dirty="0">
                <a:solidFill>
                  <a:schemeClr val="tx1"/>
                </a:solidFill>
                <a:effectLst/>
                <a:latin typeface="+mn-lt"/>
                <a:ea typeface="+mn-ea"/>
                <a:cs typeface="+mn-cs"/>
              </a:rPr>
              <a:t>それでは、それらについて見てゆくことにしましょう。</a:t>
            </a:r>
          </a:p>
          <a:p>
            <a:endParaRPr lang="ja-JP" altLang="en-US" dirty="0"/>
          </a:p>
        </p:txBody>
      </p:sp>
    </p:spTree>
    <p:extLst>
      <p:ext uri="{BB962C8B-B14F-4D97-AF65-F5344CB8AC3E}">
        <p14:creationId xmlns:p14="http://schemas.microsoft.com/office/powerpoint/2010/main" val="264724774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63</a:t>
            </a:fld>
            <a:endParaRPr kumimoji="1" lang="ja-JP" altLang="en-US"/>
          </a:p>
        </p:txBody>
      </p:sp>
    </p:spTree>
    <p:extLst>
      <p:ext uri="{BB962C8B-B14F-4D97-AF65-F5344CB8AC3E}">
        <p14:creationId xmlns:p14="http://schemas.microsoft.com/office/powerpoint/2010/main" val="415475853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54643" y="9438593"/>
            <a:ext cx="2950989" cy="499172"/>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64</a:t>
            </a:fld>
            <a:endParaRPr lang="en-US" altLang="ja-JP" sz="120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138756838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54643" y="9438593"/>
            <a:ext cx="2950989" cy="499172"/>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70</a:t>
            </a:fld>
            <a:endParaRPr lang="en-US" altLang="ja-JP" sz="120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193125910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a:solidFill>
                  <a:schemeClr val="tx1"/>
                </a:solidFill>
                <a:effectLst/>
                <a:latin typeface="+mn-lt"/>
                <a:ea typeface="+mn-ea"/>
                <a:cs typeface="+mn-cs"/>
              </a:rPr>
              <a:t>「デジタル（</a:t>
            </a:r>
            <a:r>
              <a:rPr kumimoji="1" lang="en-US" altLang="ja-JP" sz="1200" kern="1200" dirty="0">
                <a:solidFill>
                  <a:schemeClr val="tx1"/>
                </a:solidFill>
                <a:effectLst/>
                <a:latin typeface="+mn-lt"/>
                <a:ea typeface="+mn-ea"/>
                <a:cs typeface="+mn-cs"/>
              </a:rPr>
              <a:t>digital</a:t>
            </a:r>
            <a:r>
              <a:rPr kumimoji="1" lang="ja-JP" altLang="ja-JP" sz="1200" kern="1200" dirty="0">
                <a:solidFill>
                  <a:schemeClr val="tx1"/>
                </a:solidFill>
                <a:effectLst/>
                <a:latin typeface="+mn-lt"/>
                <a:ea typeface="+mn-ea"/>
                <a:cs typeface="+mn-cs"/>
              </a:rPr>
              <a:t>）」とは、本来「離散量（とびとびの値しかない量）」を意味する言葉で、連続量（区切りなく続く値をもつ量）を表すアナログと対をなす概念です。ラテン語の「指</a:t>
            </a:r>
            <a:r>
              <a:rPr kumimoji="1" lang="en-US" altLang="ja-JP" sz="1200" kern="1200" dirty="0">
                <a:solidFill>
                  <a:schemeClr val="tx1"/>
                </a:solidFill>
                <a:effectLst/>
                <a:latin typeface="+mn-lt"/>
                <a:ea typeface="+mn-ea"/>
                <a:cs typeface="+mn-cs"/>
              </a:rPr>
              <a:t> (digitus)</a:t>
            </a:r>
            <a:r>
              <a:rPr kumimoji="1" lang="ja-JP" altLang="ja-JP" sz="1200" kern="1200" dirty="0">
                <a:solidFill>
                  <a:schemeClr val="tx1"/>
                </a:solidFill>
                <a:effectLst/>
                <a:latin typeface="+mn-lt"/>
                <a:ea typeface="+mn-ea"/>
                <a:cs typeface="+mn-cs"/>
              </a:rPr>
              <a:t>」を表す言葉が語源で、「指でかぞえる」といった意味から派生して、離散的な数あるいは数字という意味で使われています。</a:t>
            </a:r>
            <a:r>
              <a:rPr kumimoji="1" lang="en-US" altLang="ja-JP" sz="1200" kern="1200" dirty="0">
                <a:solidFill>
                  <a:schemeClr val="tx1"/>
                </a:solidFill>
                <a:effectLst/>
                <a:latin typeface="+mn-lt"/>
                <a:ea typeface="+mn-ea"/>
                <a:cs typeface="+mn-cs"/>
              </a:rPr>
              <a:t> </a:t>
            </a:r>
            <a:endParaRPr kumimoji="1" lang="ja-JP"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一方、現実世界の「ものごと」や「できごと」は、全て「アナログ」です。例えば、時間や温度、明るさや音の大きさなどの物理現象、モノを運ぶ、誰かと会話するなどの人間の行為もまたアナログです。しかし、アナログのままではコンピュータで扱うことはできません。そこで、コンピュータで扱えるデジタル、すなわち</a:t>
            </a:r>
            <a:r>
              <a:rPr kumimoji="1" lang="en-US" altLang="ja-JP" sz="1200" kern="1200" dirty="0">
                <a:solidFill>
                  <a:schemeClr val="tx1"/>
                </a:solidFill>
                <a:effectLst/>
                <a:latin typeface="+mn-lt"/>
                <a:ea typeface="+mn-ea"/>
                <a:cs typeface="+mn-cs"/>
              </a:rPr>
              <a:t>0</a:t>
            </a:r>
            <a:r>
              <a:rPr kumimoji="1" lang="ja-JP" altLang="ja-JP" sz="1200" kern="1200" dirty="0">
                <a:solidFill>
                  <a:schemeClr val="tx1"/>
                </a:solidFill>
                <a:effectLst/>
                <a:latin typeface="+mn-lt"/>
                <a:ea typeface="+mn-ea"/>
                <a:cs typeface="+mn-cs"/>
              </a:rPr>
              <a:t>と</a:t>
            </a:r>
            <a:r>
              <a:rPr kumimoji="1" lang="en-US" altLang="ja-JP" sz="1200" kern="1200" dirty="0">
                <a:solidFill>
                  <a:schemeClr val="tx1"/>
                </a:solidFill>
                <a:effectLst/>
                <a:latin typeface="+mn-lt"/>
                <a:ea typeface="+mn-ea"/>
                <a:cs typeface="+mn-cs"/>
              </a:rPr>
              <a:t>1</a:t>
            </a:r>
            <a:r>
              <a:rPr kumimoji="1" lang="ja-JP" altLang="ja-JP" sz="1200" kern="1200" dirty="0">
                <a:solidFill>
                  <a:schemeClr val="tx1"/>
                </a:solidFill>
                <a:effectLst/>
                <a:latin typeface="+mn-lt"/>
                <a:ea typeface="+mn-ea"/>
                <a:cs typeface="+mn-cs"/>
              </a:rPr>
              <a:t>の数字の組み合わせに変換する必要があります。これを「デジタル化（</a:t>
            </a:r>
            <a:r>
              <a:rPr kumimoji="1" lang="en-US" altLang="ja-JP" sz="1200" kern="1200" dirty="0">
                <a:solidFill>
                  <a:schemeClr val="tx1"/>
                </a:solidFill>
                <a:effectLst/>
                <a:latin typeface="+mn-lt"/>
                <a:ea typeface="+mn-ea"/>
                <a:cs typeface="+mn-cs"/>
              </a:rPr>
              <a:t>digitize</a:t>
            </a:r>
            <a:r>
              <a:rPr kumimoji="1" lang="ja-JP" altLang="ja-JP" sz="1200" kern="1200" dirty="0">
                <a:solidFill>
                  <a:schemeClr val="tx1"/>
                </a:solidFill>
                <a:effectLst/>
                <a:latin typeface="+mn-lt"/>
                <a:ea typeface="+mn-ea"/>
                <a:cs typeface="+mn-cs"/>
              </a:rPr>
              <a:t>）」と言います。</a:t>
            </a:r>
          </a:p>
          <a:p>
            <a:r>
              <a:rPr kumimoji="1" lang="ja-JP" altLang="ja-JP" sz="1200" kern="1200" dirty="0">
                <a:solidFill>
                  <a:schemeClr val="tx1"/>
                </a:solidFill>
                <a:effectLst/>
                <a:latin typeface="+mn-lt"/>
                <a:ea typeface="+mn-ea"/>
                <a:cs typeface="+mn-cs"/>
              </a:rPr>
              <a:t>現実世界のアナログな「ものごと」や「できごと」は、デジタルに変換することで、コンピュータで処理できるカタチに変わります。</a:t>
            </a:r>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つまり、センサー、あるいは</a:t>
            </a:r>
            <a:r>
              <a:rPr kumimoji="1" lang="en-US" altLang="ja-JP" sz="1200" kern="1200" dirty="0">
                <a:solidFill>
                  <a:schemeClr val="tx1"/>
                </a:solidFill>
                <a:effectLst/>
                <a:latin typeface="+mn-lt"/>
                <a:ea typeface="+mn-ea"/>
                <a:cs typeface="+mn-cs"/>
              </a:rPr>
              <a:t>Web</a:t>
            </a:r>
            <a:r>
              <a:rPr kumimoji="1" lang="ja-JP" altLang="ja-JP" sz="1200" kern="1200" dirty="0">
                <a:solidFill>
                  <a:schemeClr val="tx1"/>
                </a:solidFill>
                <a:effectLst/>
                <a:latin typeface="+mn-lt"/>
                <a:ea typeface="+mn-ea"/>
                <a:cs typeface="+mn-cs"/>
              </a:rPr>
              <a:t>やモバイル・デバイスなど、様々なデジタル世界との接点を介して、現実世界の「ものごと」や「できごと」が、デジタル・データに変換され、コンピューターに受け渡されます。そのための一連の仕組みを</a:t>
            </a:r>
            <a:r>
              <a:rPr kumimoji="1" lang="en-US" altLang="ja-JP" sz="1200" kern="1200" dirty="0">
                <a:solidFill>
                  <a:schemeClr val="tx1"/>
                </a:solidFill>
                <a:effectLst/>
                <a:latin typeface="+mn-lt"/>
                <a:ea typeface="+mn-ea"/>
                <a:cs typeface="+mn-cs"/>
              </a:rPr>
              <a:t>IoT</a:t>
            </a:r>
            <a:r>
              <a:rPr kumimoji="1" lang="ja-JP" altLang="ja-JP" sz="1200" kern="1200" dirty="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Internet of Things</a:t>
            </a:r>
            <a:r>
              <a:rPr kumimoji="1" lang="ja-JP" altLang="ja-JP" sz="1200" kern="1200" dirty="0">
                <a:solidFill>
                  <a:schemeClr val="tx1"/>
                </a:solidFill>
                <a:effectLst/>
                <a:latin typeface="+mn-lt"/>
                <a:ea typeface="+mn-ea"/>
                <a:cs typeface="+mn-cs"/>
              </a:rPr>
              <a:t>／モノのインターネット）と呼んでいます。</a:t>
            </a:r>
          </a:p>
          <a:p>
            <a:r>
              <a:rPr kumimoji="1" lang="ja-JP" altLang="ja-JP" sz="1200" kern="1200" dirty="0">
                <a:solidFill>
                  <a:schemeClr val="tx1"/>
                </a:solidFill>
                <a:effectLst/>
                <a:latin typeface="+mn-lt"/>
                <a:ea typeface="+mn-ea"/>
                <a:cs typeface="+mn-cs"/>
              </a:rPr>
              <a:t>こうして、コンピュータの中に、「アナログな現実世界とうりふたつのデジタルな双子の兄弟」、すなわち「デジタル・ツイン（</a:t>
            </a:r>
            <a:r>
              <a:rPr kumimoji="1" lang="en-US" altLang="ja-JP" sz="1200" kern="1200" dirty="0">
                <a:solidFill>
                  <a:schemeClr val="tx1"/>
                </a:solidFill>
                <a:effectLst/>
                <a:latin typeface="+mn-lt"/>
                <a:ea typeface="+mn-ea"/>
                <a:cs typeface="+mn-cs"/>
              </a:rPr>
              <a:t>Digital Twine</a:t>
            </a:r>
            <a:r>
              <a:rPr kumimoji="1" lang="ja-JP" altLang="ja-JP" sz="1200" kern="1200" dirty="0">
                <a:solidFill>
                  <a:schemeClr val="tx1"/>
                </a:solidFill>
                <a:effectLst/>
                <a:latin typeface="+mn-lt"/>
                <a:ea typeface="+mn-ea"/>
                <a:cs typeface="+mn-cs"/>
              </a:rPr>
              <a:t>）」が作られます。つまり、「デジタル」とは、「フィジカル（</a:t>
            </a:r>
            <a:r>
              <a:rPr kumimoji="1" lang="en-US" altLang="ja-JP" sz="1200" kern="1200" dirty="0">
                <a:solidFill>
                  <a:schemeClr val="tx1"/>
                </a:solidFill>
                <a:effectLst/>
                <a:latin typeface="+mn-lt"/>
                <a:ea typeface="+mn-ea"/>
                <a:cs typeface="+mn-cs"/>
              </a:rPr>
              <a:t>Physical</a:t>
            </a:r>
            <a:r>
              <a:rPr kumimoji="1" lang="ja-JP" altLang="ja-JP" sz="1200" kern="1200" dirty="0">
                <a:solidFill>
                  <a:schemeClr val="tx1"/>
                </a:solidFill>
                <a:effectLst/>
                <a:latin typeface="+mn-lt"/>
                <a:ea typeface="+mn-ea"/>
                <a:cs typeface="+mn-cs"/>
              </a:rPr>
              <a:t>／物理的）」な現実世界に相対する概念と考えることができます。</a:t>
            </a: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「離散量」「連続量」という言葉を知らない方も多く読むと思いますので、少し解説を増やすことをご検討ください。</a:t>
            </a: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（変更文面検討：）現実世界のアナログな「ものごと」や「できごと」は、デジタルに変換することで、コンピュータで処理できるカタチに変わります。</a:t>
            </a:r>
          </a:p>
          <a:p>
            <a:endParaRPr kumimoji="1" lang="ja-JP" altLang="en-US" dirty="0"/>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8</a:t>
            </a:fld>
            <a:endParaRPr kumimoji="1" lang="ja-JP" altLang="en-US"/>
          </a:p>
        </p:txBody>
      </p:sp>
    </p:spTree>
    <p:extLst>
      <p:ext uri="{BB962C8B-B14F-4D97-AF65-F5344CB8AC3E}">
        <p14:creationId xmlns:p14="http://schemas.microsoft.com/office/powerpoint/2010/main" val="365490592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a:solidFill>
                  <a:schemeClr val="tx1"/>
                </a:solidFill>
                <a:effectLst/>
                <a:latin typeface="+mn-lt"/>
                <a:ea typeface="+mn-ea"/>
                <a:cs typeface="+mn-cs"/>
              </a:rPr>
              <a:t>クラウド・コンピューティングとは、「コンピュータの機能や性能を共同利用するための仕組み」で、「クラウド」と略されることもあります。例えば、大手クラウド事業者のひとつである</a:t>
            </a:r>
            <a:r>
              <a:rPr kumimoji="1" lang="en-US" altLang="ja-JP" sz="1200" kern="1200" dirty="0">
                <a:solidFill>
                  <a:schemeClr val="tx1"/>
                </a:solidFill>
                <a:effectLst/>
                <a:latin typeface="+mn-lt"/>
                <a:ea typeface="+mn-ea"/>
                <a:cs typeface="+mn-cs"/>
              </a:rPr>
              <a:t>Amazon</a:t>
            </a:r>
            <a:r>
              <a:rPr kumimoji="1" lang="ja-JP" altLang="ja-JP" sz="1200" kern="1200">
                <a:solidFill>
                  <a:schemeClr val="tx1"/>
                </a:solidFill>
                <a:effectLst/>
                <a:latin typeface="+mn-lt"/>
                <a:ea typeface="+mn-ea"/>
                <a:cs typeface="+mn-cs"/>
              </a:rPr>
              <a:t>の子会社・</a:t>
            </a:r>
            <a:r>
              <a:rPr kumimoji="1" lang="en-US" altLang="ja-JP" sz="1200" kern="1200" dirty="0">
                <a:solidFill>
                  <a:schemeClr val="tx1"/>
                </a:solidFill>
                <a:effectLst/>
                <a:latin typeface="+mn-lt"/>
                <a:ea typeface="+mn-ea"/>
                <a:cs typeface="+mn-cs"/>
              </a:rPr>
              <a:t>Amazon Web Services</a:t>
            </a:r>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AWS</a:t>
            </a:r>
            <a:r>
              <a:rPr kumimoji="1" lang="ja-JP" altLang="ja-JP" sz="1200" kern="1200">
                <a:solidFill>
                  <a:schemeClr val="tx1"/>
                </a:solidFill>
                <a:effectLst/>
                <a:latin typeface="+mn-lt"/>
                <a:ea typeface="+mn-ea"/>
                <a:cs typeface="+mn-cs"/>
              </a:rPr>
              <a:t>）は、数百万台ものサーバー・コンピュータを所有していると言われています。ちなみに、日本全国で所有されているサーバーは約</a:t>
            </a:r>
            <a:r>
              <a:rPr kumimoji="1" lang="en-US" altLang="ja-JP" sz="1200" kern="1200" dirty="0">
                <a:solidFill>
                  <a:schemeClr val="tx1"/>
                </a:solidFill>
                <a:effectLst/>
                <a:latin typeface="+mn-lt"/>
                <a:ea typeface="+mn-ea"/>
                <a:cs typeface="+mn-cs"/>
              </a:rPr>
              <a:t>250</a:t>
            </a:r>
            <a:r>
              <a:rPr kumimoji="1" lang="ja-JP" altLang="ja-JP" sz="1200" kern="1200">
                <a:solidFill>
                  <a:schemeClr val="tx1"/>
                </a:solidFill>
                <a:effectLst/>
                <a:latin typeface="+mn-lt"/>
                <a:ea typeface="+mn-ea"/>
                <a:cs typeface="+mn-cs"/>
              </a:rPr>
              <a:t>万台程度なので、その規模がどれほど大きいかが分かります。</a:t>
            </a:r>
          </a:p>
          <a:p>
            <a:r>
              <a:rPr kumimoji="1" lang="en-US" altLang="ja-JP" sz="1200" kern="1200" dirty="0">
                <a:solidFill>
                  <a:schemeClr val="tx1"/>
                </a:solidFill>
                <a:effectLst/>
                <a:latin typeface="+mn-lt"/>
                <a:ea typeface="+mn-ea"/>
                <a:cs typeface="+mn-cs"/>
              </a:rPr>
              <a:t>AWS</a:t>
            </a:r>
            <a:r>
              <a:rPr kumimoji="1" lang="ja-JP" altLang="ja-JP" sz="1200" kern="1200">
                <a:solidFill>
                  <a:schemeClr val="tx1"/>
                </a:solidFill>
                <a:effectLst/>
                <a:latin typeface="+mn-lt"/>
                <a:ea typeface="+mn-ea"/>
                <a:cs typeface="+mn-cs"/>
              </a:rPr>
              <a:t>はこれらサーバーを三年間の償却期間で入れ替えているので、</a:t>
            </a:r>
            <a:r>
              <a:rPr kumimoji="1" lang="en-US" altLang="ja-JP" sz="1200" kern="1200" dirty="0">
                <a:solidFill>
                  <a:schemeClr val="tx1"/>
                </a:solidFill>
                <a:effectLst/>
                <a:latin typeface="+mn-lt"/>
                <a:ea typeface="+mn-ea"/>
                <a:cs typeface="+mn-cs"/>
              </a:rPr>
              <a:t>AWS</a:t>
            </a:r>
            <a:r>
              <a:rPr kumimoji="1" lang="ja-JP" altLang="ja-JP" sz="1200" kern="1200">
                <a:solidFill>
                  <a:schemeClr val="tx1"/>
                </a:solidFill>
                <a:effectLst/>
                <a:latin typeface="+mn-lt"/>
                <a:ea typeface="+mn-ea"/>
                <a:cs typeface="+mn-cs"/>
              </a:rPr>
              <a:t>一社で</a:t>
            </a:r>
            <a:r>
              <a:rPr kumimoji="1" lang="en-US" altLang="ja-JP" sz="1200" kern="1200" dirty="0">
                <a:solidFill>
                  <a:schemeClr val="tx1"/>
                </a:solidFill>
                <a:effectLst/>
                <a:latin typeface="+mn-lt"/>
                <a:ea typeface="+mn-ea"/>
                <a:cs typeface="+mn-cs"/>
              </a:rPr>
              <a:t>100</a:t>
            </a:r>
            <a:r>
              <a:rPr kumimoji="1" lang="ja-JP" altLang="ja-JP" sz="1200" kern="1200">
                <a:solidFill>
                  <a:schemeClr val="tx1"/>
                </a:solidFill>
                <a:effectLst/>
                <a:latin typeface="+mn-lt"/>
                <a:ea typeface="+mn-ea"/>
                <a:cs typeface="+mn-cs"/>
              </a:rPr>
              <a:t>万台をゆうに越える台数を毎年購入している計算になります。世界で年間に出荷されるサーバーの台数は約</a:t>
            </a:r>
            <a:r>
              <a:rPr kumimoji="1" lang="en-US" altLang="ja-JP" sz="1200" kern="1200" dirty="0">
                <a:solidFill>
                  <a:schemeClr val="tx1"/>
                </a:solidFill>
                <a:effectLst/>
                <a:latin typeface="+mn-lt"/>
                <a:ea typeface="+mn-ea"/>
                <a:cs typeface="+mn-cs"/>
              </a:rPr>
              <a:t>1000</a:t>
            </a:r>
            <a:r>
              <a:rPr kumimoji="1" lang="ja-JP" altLang="ja-JP" sz="1200" kern="1200">
                <a:solidFill>
                  <a:schemeClr val="tx1"/>
                </a:solidFill>
                <a:effectLst/>
                <a:latin typeface="+mn-lt"/>
                <a:ea typeface="+mn-ea"/>
                <a:cs typeface="+mn-cs"/>
              </a:rPr>
              <a:t>万台、日本国内では約</a:t>
            </a:r>
            <a:r>
              <a:rPr kumimoji="1" lang="en-US" altLang="ja-JP" sz="1200" kern="1200" dirty="0">
                <a:solidFill>
                  <a:schemeClr val="tx1"/>
                </a:solidFill>
                <a:effectLst/>
                <a:latin typeface="+mn-lt"/>
                <a:ea typeface="+mn-ea"/>
                <a:cs typeface="+mn-cs"/>
              </a:rPr>
              <a:t>50</a:t>
            </a:r>
            <a:r>
              <a:rPr kumimoji="1" lang="ja-JP" altLang="ja-JP" sz="1200" kern="1200">
                <a:solidFill>
                  <a:schemeClr val="tx1"/>
                </a:solidFill>
                <a:effectLst/>
                <a:latin typeface="+mn-lt"/>
                <a:ea typeface="+mn-ea"/>
                <a:cs typeface="+mn-cs"/>
              </a:rPr>
              <a:t>万台であることを考えると、その膨大さは桁違いです。</a:t>
            </a:r>
          </a:p>
          <a:p>
            <a:r>
              <a:rPr kumimoji="1" lang="ja-JP" altLang="ja-JP" sz="1200" kern="1200">
                <a:solidFill>
                  <a:schemeClr val="tx1"/>
                </a:solidFill>
                <a:effectLst/>
                <a:latin typeface="+mn-lt"/>
                <a:ea typeface="+mn-ea"/>
                <a:cs typeface="+mn-cs"/>
              </a:rPr>
              <a:t>これだけの規模なので、</a:t>
            </a:r>
            <a:r>
              <a:rPr kumimoji="1" lang="en-US" altLang="ja-JP" sz="1200" kern="1200" dirty="0">
                <a:solidFill>
                  <a:schemeClr val="tx1"/>
                </a:solidFill>
                <a:effectLst/>
                <a:latin typeface="+mn-lt"/>
                <a:ea typeface="+mn-ea"/>
                <a:cs typeface="+mn-cs"/>
              </a:rPr>
              <a:t>AWS</a:t>
            </a:r>
            <a:r>
              <a:rPr kumimoji="1" lang="ja-JP" altLang="ja-JP" sz="1200" kern="1200">
                <a:solidFill>
                  <a:schemeClr val="tx1"/>
                </a:solidFill>
                <a:effectLst/>
                <a:latin typeface="+mn-lt"/>
                <a:ea typeface="+mn-ea"/>
                <a:cs typeface="+mn-cs"/>
              </a:rPr>
              <a:t>は既製品のサーバーを使わず自社のサービスに合わせた特注のサーバーを自前で設計し台湾などの企業に製造委託しています。また、サーバーの中核となる</a:t>
            </a:r>
            <a:r>
              <a:rPr kumimoji="1" lang="en-US" altLang="ja-JP" sz="1200" kern="1200" dirty="0">
                <a:solidFill>
                  <a:schemeClr val="tx1"/>
                </a:solidFill>
                <a:effectLst/>
                <a:latin typeface="+mn-lt"/>
                <a:ea typeface="+mn-ea"/>
                <a:cs typeface="+mn-cs"/>
              </a:rPr>
              <a:t>CPU</a:t>
            </a:r>
            <a:r>
              <a:rPr kumimoji="1" lang="ja-JP" altLang="ja-JP" sz="1200" kern="1200">
                <a:solidFill>
                  <a:schemeClr val="tx1"/>
                </a:solidFill>
                <a:effectLst/>
                <a:latin typeface="+mn-lt"/>
                <a:ea typeface="+mn-ea"/>
                <a:cs typeface="+mn-cs"/>
              </a:rPr>
              <a:t>も大手半導体メーカーの</a:t>
            </a:r>
            <a:r>
              <a:rPr kumimoji="1" lang="en-US" altLang="ja-JP" sz="1200" kern="1200" dirty="0">
                <a:solidFill>
                  <a:schemeClr val="tx1"/>
                </a:solidFill>
                <a:effectLst/>
                <a:latin typeface="+mn-lt"/>
                <a:ea typeface="+mn-ea"/>
                <a:cs typeface="+mn-cs"/>
              </a:rPr>
              <a:t>Intel</a:t>
            </a:r>
            <a:r>
              <a:rPr kumimoji="1" lang="ja-JP" altLang="ja-JP" sz="1200" kern="1200">
                <a:solidFill>
                  <a:schemeClr val="tx1"/>
                </a:solidFill>
                <a:effectLst/>
                <a:latin typeface="+mn-lt"/>
                <a:ea typeface="+mn-ea"/>
                <a:cs typeface="+mn-cs"/>
              </a:rPr>
              <a:t>から独自仕様の設計で大量発注しています。ネットワーク機器やその他の設備も同様に、自社のクラウド・サービスに最適化された仕様で開発・製造し、使用しているのです。</a:t>
            </a:r>
          </a:p>
          <a:p>
            <a:r>
              <a:rPr kumimoji="1" lang="ja-JP" altLang="ja-JP" sz="1200" kern="1200">
                <a:solidFill>
                  <a:schemeClr val="tx1"/>
                </a:solidFill>
                <a:effectLst/>
                <a:latin typeface="+mn-lt"/>
                <a:ea typeface="+mn-ea"/>
                <a:cs typeface="+mn-cs"/>
              </a:rPr>
              <a:t>機器や設備を大量に購入することで購入単価は下がり、それらの運用管理は高度に自動化されています。このように、「規模の経済」をうまく活かして設備投資を低く抑え、運用管理の効率化を徹底することで、利用者は安い料金でコンピュータを利用できるようになりました。</a:t>
            </a:r>
            <a:r>
              <a:rPr kumimoji="1" lang="en-US" altLang="ja-JP" sz="1200" kern="1200" dirty="0">
                <a:solidFill>
                  <a:schemeClr val="tx1"/>
                </a:solidFill>
                <a:effectLst/>
                <a:latin typeface="+mn-lt"/>
                <a:ea typeface="+mn-ea"/>
                <a:cs typeface="+mn-cs"/>
              </a:rPr>
              <a:t>AWS</a:t>
            </a:r>
            <a:r>
              <a:rPr kumimoji="1" lang="ja-JP" altLang="ja-JP" sz="1200" kern="1200">
                <a:solidFill>
                  <a:schemeClr val="tx1"/>
                </a:solidFill>
                <a:effectLst/>
                <a:latin typeface="+mn-lt"/>
                <a:ea typeface="+mn-ea"/>
                <a:cs typeface="+mn-cs"/>
              </a:rPr>
              <a:t>以外にも</a:t>
            </a:r>
            <a:r>
              <a:rPr kumimoji="1" lang="en-US" altLang="ja-JP" sz="1200" kern="1200" dirty="0">
                <a:solidFill>
                  <a:schemeClr val="tx1"/>
                </a:solidFill>
                <a:effectLst/>
                <a:latin typeface="+mn-lt"/>
                <a:ea typeface="+mn-ea"/>
                <a:cs typeface="+mn-cs"/>
              </a:rPr>
              <a:t>Microsoft</a:t>
            </a:r>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Google</a:t>
            </a:r>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IBM</a:t>
            </a:r>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Alibaba</a:t>
            </a:r>
            <a:r>
              <a:rPr kumimoji="1" lang="ja-JP" altLang="ja-JP" sz="1200" kern="1200">
                <a:solidFill>
                  <a:schemeClr val="tx1"/>
                </a:solidFill>
                <a:effectLst/>
                <a:latin typeface="+mn-lt"/>
                <a:ea typeface="+mn-ea"/>
                <a:cs typeface="+mn-cs"/>
              </a:rPr>
              <a:t>などが同様のサービスを提供しています。</a:t>
            </a:r>
          </a:p>
          <a:p>
            <a:r>
              <a:rPr kumimoji="1" lang="ja-JP" altLang="ja-JP" sz="1200" kern="1200">
                <a:solidFill>
                  <a:schemeClr val="tx1"/>
                </a:solidFill>
                <a:effectLst/>
                <a:latin typeface="+mn-lt"/>
                <a:ea typeface="+mn-ea"/>
                <a:cs typeface="+mn-cs"/>
              </a:rPr>
              <a:t>クラウドがなかった時代は、コンピュータを利用するためには、ハードウェアやソフトウェアを自分たちの資産として購入し、自ら運用管理しなければならならなかったのですが、クラウドの登場によりサービスとして使えるようになったのです。利用者は初期投資を必要とせず、使った分だけ利用料金を払えばすぐにでも利用できるようになりました。例えて言えば、飲み水を手に入れるために、各家の庭に井戸を掘りポンプを設置しなければならなかった時代から、水道を引けば蛇口をひねるだけで手に入るようになったことと同じです。また使った分だけ払う「従量課金」なので無駄がありません。</a:t>
            </a:r>
          </a:p>
          <a:p>
            <a:br>
              <a:rPr kumimoji="1" lang="en-US" altLang="ja-JP" sz="1200" kern="1200" dirty="0">
                <a:solidFill>
                  <a:schemeClr val="tx1"/>
                </a:solidFill>
                <a:effectLst/>
                <a:latin typeface="+mn-lt"/>
                <a:ea typeface="+mn-ea"/>
                <a:cs typeface="+mn-cs"/>
              </a:rPr>
            </a:br>
            <a:r>
              <a:rPr kumimoji="1" lang="ja-JP" altLang="ja-JP" sz="1200" kern="1200">
                <a:solidFill>
                  <a:schemeClr val="tx1"/>
                </a:solidFill>
                <a:effectLst/>
                <a:latin typeface="+mn-lt"/>
                <a:ea typeface="+mn-ea"/>
                <a:cs typeface="+mn-cs"/>
              </a:rPr>
              <a:t>このようにクラウドはコンピュータの使い方の常識を根本的に変えてしまいました。</a:t>
            </a:r>
          </a:p>
          <a:p>
            <a:r>
              <a:rPr kumimoji="1" lang="ja-JP" altLang="ja-JP" sz="1200" kern="1200">
                <a:solidFill>
                  <a:schemeClr val="tx1"/>
                </a:solidFill>
                <a:effectLst/>
                <a:latin typeface="+mn-lt"/>
                <a:ea typeface="+mn-ea"/>
                <a:cs typeface="+mn-cs"/>
              </a:rPr>
              <a:t>「クラウド・コンピューティング」という言葉が最初に使われたのは、</a:t>
            </a:r>
            <a:r>
              <a:rPr kumimoji="1" lang="en-US" altLang="ja-JP" sz="1200" kern="1200" dirty="0">
                <a:solidFill>
                  <a:schemeClr val="tx1"/>
                </a:solidFill>
                <a:effectLst/>
                <a:latin typeface="+mn-lt"/>
                <a:ea typeface="+mn-ea"/>
                <a:cs typeface="+mn-cs"/>
              </a:rPr>
              <a:t>2006</a:t>
            </a:r>
            <a:r>
              <a:rPr kumimoji="1" lang="ja-JP" altLang="ja-JP" sz="1200" kern="1200">
                <a:solidFill>
                  <a:schemeClr val="tx1"/>
                </a:solidFill>
                <a:effectLst/>
                <a:latin typeface="+mn-lt"/>
                <a:ea typeface="+mn-ea"/>
                <a:cs typeface="+mn-cs"/>
              </a:rPr>
              <a:t>年、当時</a:t>
            </a:r>
            <a:r>
              <a:rPr kumimoji="1" lang="en-US" altLang="ja-JP" sz="1200" kern="1200" dirty="0">
                <a:solidFill>
                  <a:schemeClr val="tx1"/>
                </a:solidFill>
                <a:effectLst/>
                <a:latin typeface="+mn-lt"/>
                <a:ea typeface="+mn-ea"/>
                <a:cs typeface="+mn-cs"/>
              </a:rPr>
              <a:t>Google</a:t>
            </a:r>
            <a:r>
              <a:rPr kumimoji="1" lang="ja-JP" altLang="ja-JP" sz="1200" kern="1200">
                <a:solidFill>
                  <a:schemeClr val="tx1"/>
                </a:solidFill>
                <a:effectLst/>
                <a:latin typeface="+mn-lt"/>
                <a:ea typeface="+mn-ea"/>
                <a:cs typeface="+mn-cs"/>
              </a:rPr>
              <a:t>の</a:t>
            </a:r>
            <a:r>
              <a:rPr kumimoji="1" lang="en-US" altLang="ja-JP" sz="1200" kern="1200" dirty="0">
                <a:solidFill>
                  <a:schemeClr val="tx1"/>
                </a:solidFill>
                <a:effectLst/>
                <a:latin typeface="+mn-lt"/>
                <a:ea typeface="+mn-ea"/>
                <a:cs typeface="+mn-cs"/>
              </a:rPr>
              <a:t>CEO</a:t>
            </a:r>
            <a:r>
              <a:rPr kumimoji="1" lang="ja-JP" altLang="ja-JP" sz="1200" kern="1200">
                <a:solidFill>
                  <a:schemeClr val="tx1"/>
                </a:solidFill>
                <a:effectLst/>
                <a:latin typeface="+mn-lt"/>
                <a:ea typeface="+mn-ea"/>
                <a:cs typeface="+mn-cs"/>
              </a:rPr>
              <a:t>だったエリック・シュミットの次のスピーチだと言われています。</a:t>
            </a:r>
          </a:p>
          <a:p>
            <a:r>
              <a:rPr kumimoji="1" lang="ja-JP" altLang="ja-JP" sz="1200" kern="1200">
                <a:solidFill>
                  <a:schemeClr val="tx1"/>
                </a:solidFill>
                <a:effectLst/>
                <a:latin typeface="+mn-lt"/>
                <a:ea typeface="+mn-ea"/>
                <a:cs typeface="+mn-cs"/>
              </a:rPr>
              <a:t>「データもプログラムも、サーバー群の上に置いておこう。そういったものは、どこか</a:t>
            </a:r>
            <a:r>
              <a:rPr kumimoji="1" lang="en-US" altLang="ja-JP" sz="1200" kern="1200" dirty="0">
                <a:solidFill>
                  <a:schemeClr val="tx1"/>
                </a:solidFill>
                <a:effectLst/>
                <a:latin typeface="+mn-lt"/>
                <a:ea typeface="+mn-ea"/>
                <a:cs typeface="+mn-cs"/>
              </a:rPr>
              <a:t> “</a:t>
            </a:r>
            <a:r>
              <a:rPr kumimoji="1" lang="ja-JP" altLang="ja-JP" sz="1200" kern="1200">
                <a:solidFill>
                  <a:schemeClr val="tx1"/>
                </a:solidFill>
                <a:effectLst/>
                <a:latin typeface="+mn-lt"/>
                <a:ea typeface="+mn-ea"/>
                <a:cs typeface="+mn-cs"/>
              </a:rPr>
              <a:t>雲（クラウド）</a:t>
            </a:r>
            <a:r>
              <a:rPr kumimoji="1" lang="en-US" altLang="ja-JP" sz="1200" kern="1200" dirty="0">
                <a:solidFill>
                  <a:schemeClr val="tx1"/>
                </a:solidFill>
                <a:effectLst/>
                <a:latin typeface="+mn-lt"/>
                <a:ea typeface="+mn-ea"/>
                <a:cs typeface="+mn-cs"/>
              </a:rPr>
              <a:t>”</a:t>
            </a:r>
            <a:r>
              <a:rPr kumimoji="1" lang="ja-JP" altLang="ja-JP" sz="1200" kern="1200">
                <a:solidFill>
                  <a:schemeClr val="tx1"/>
                </a:solidFill>
                <a:effectLst/>
                <a:latin typeface="+mn-lt"/>
                <a:ea typeface="+mn-ea"/>
                <a:cs typeface="+mn-cs"/>
              </a:rPr>
              <a:t>の中にあればいい。必要なのはブラウザーとインターネットへのアクセス。パソコン、マック、携帯電話、ブラックベリー（スマートフォン）、とにかく手元にあるどんな端末からでも使える。データもデータ処理も、その他あれやこれやもみんなサーバーに、だ。」</a:t>
            </a:r>
          </a:p>
          <a:p>
            <a:r>
              <a:rPr kumimoji="1" lang="en-US" altLang="ja-JP" sz="1200" kern="1200" dirty="0">
                <a:solidFill>
                  <a:schemeClr val="tx1"/>
                </a:solidFill>
                <a:effectLst/>
                <a:latin typeface="+mn-lt"/>
                <a:ea typeface="+mn-ea"/>
                <a:cs typeface="+mn-cs"/>
              </a:rPr>
              <a:t> </a:t>
            </a:r>
            <a:r>
              <a:rPr kumimoji="1" lang="ja-JP" altLang="ja-JP" sz="1200" kern="1200">
                <a:solidFill>
                  <a:schemeClr val="tx1"/>
                </a:solidFill>
                <a:effectLst/>
                <a:latin typeface="+mn-lt"/>
                <a:ea typeface="+mn-ea"/>
                <a:cs typeface="+mn-cs"/>
              </a:rPr>
              <a:t>“雲（クラウド）”とは、インターネットのことです。当時インターネットやネットワークを表現する模式図として雲の絵がよく使かわれていたことからです。彼の発言を整理してみると次のようになります。</a:t>
            </a:r>
          </a:p>
          <a:p>
            <a:pPr lvl="0"/>
            <a:r>
              <a:rPr kumimoji="1" lang="ja-JP" altLang="ja-JP" sz="1200" kern="1200">
                <a:solidFill>
                  <a:schemeClr val="tx1"/>
                </a:solidFill>
                <a:effectLst/>
                <a:latin typeface="+mn-lt"/>
                <a:ea typeface="+mn-ea"/>
                <a:cs typeface="+mn-cs"/>
              </a:rPr>
              <a:t>インターネットにつながるデータセンターにシステムを設置し、</a:t>
            </a:r>
          </a:p>
          <a:p>
            <a:pPr lvl="0"/>
            <a:r>
              <a:rPr kumimoji="1" lang="ja-JP" altLang="ja-JP" sz="1200" kern="1200">
                <a:solidFill>
                  <a:schemeClr val="tx1"/>
                </a:solidFill>
                <a:effectLst/>
                <a:latin typeface="+mn-lt"/>
                <a:ea typeface="+mn-ea"/>
                <a:cs typeface="+mn-cs"/>
              </a:rPr>
              <a:t>インターネットとブラウザーが使える様々なデバイスから、</a:t>
            </a:r>
          </a:p>
          <a:p>
            <a:pPr lvl="0"/>
            <a:r>
              <a:rPr kumimoji="1" lang="ja-JP" altLang="ja-JP" sz="1200" kern="1200">
                <a:solidFill>
                  <a:schemeClr val="tx1"/>
                </a:solidFill>
                <a:effectLst/>
                <a:latin typeface="+mn-lt"/>
                <a:ea typeface="+mn-ea"/>
                <a:cs typeface="+mn-cs"/>
              </a:rPr>
              <a:t>情報システムの様々な機能や性能をサービスとして使える仕組み。</a:t>
            </a:r>
          </a:p>
          <a:p>
            <a:r>
              <a:rPr kumimoji="1" lang="en-US" altLang="ja-JP" sz="1200" kern="1200" dirty="0">
                <a:solidFill>
                  <a:schemeClr val="tx1"/>
                </a:solidFill>
                <a:effectLst/>
                <a:latin typeface="+mn-lt"/>
                <a:ea typeface="+mn-ea"/>
                <a:cs typeface="+mn-cs"/>
              </a:rPr>
              <a:t> </a:t>
            </a:r>
            <a:endParaRPr kumimoji="1" lang="ja-JP" altLang="ja-JP" sz="1200" kern="1200">
              <a:solidFill>
                <a:schemeClr val="tx1"/>
              </a:solidFill>
              <a:effectLst/>
              <a:latin typeface="+mn-lt"/>
              <a:ea typeface="+mn-ea"/>
              <a:cs typeface="+mn-cs"/>
            </a:endParaRPr>
          </a:p>
          <a:p>
            <a:r>
              <a:rPr kumimoji="1" lang="ja-JP" altLang="ja-JP" sz="1200" kern="1200">
                <a:solidFill>
                  <a:schemeClr val="tx1"/>
                </a:solidFill>
                <a:effectLst/>
                <a:latin typeface="+mn-lt"/>
                <a:ea typeface="+mn-ea"/>
                <a:cs typeface="+mn-cs"/>
              </a:rPr>
              <a:t>ここでいう「情報システムの様々な機能や性能」とは、次のことです。</a:t>
            </a:r>
          </a:p>
          <a:p>
            <a:pPr lvl="0"/>
            <a:r>
              <a:rPr kumimoji="1" lang="ja-JP" altLang="ja-JP" sz="1200" kern="1200">
                <a:solidFill>
                  <a:schemeClr val="tx1"/>
                </a:solidFill>
                <a:effectLst/>
                <a:latin typeface="+mn-lt"/>
                <a:ea typeface="+mn-ea"/>
                <a:cs typeface="+mn-cs"/>
              </a:rPr>
              <a:t>アプリケーション：業務の効率化や利便性を高めるために作られた業務個別のソフトウェア</a:t>
            </a:r>
          </a:p>
          <a:p>
            <a:pPr lvl="0"/>
            <a:r>
              <a:rPr kumimoji="1" lang="ja-JP" altLang="ja-JP" sz="1200" kern="1200">
                <a:solidFill>
                  <a:schemeClr val="tx1"/>
                </a:solidFill>
                <a:effectLst/>
                <a:latin typeface="+mn-lt"/>
                <a:ea typeface="+mn-ea"/>
                <a:cs typeface="+mn-cs"/>
              </a:rPr>
              <a:t>プラットフォーム：様々なアプリケーションで共用されるデータ管理のための仕組み（データベース）や稼働状況の監視、安定稼働を維持するための運用管理などのソフトウェア、またそれらを使ったアプリケーションを容易に開発できるツール、開発したアプリケーションを実行させる仕組み</a:t>
            </a:r>
          </a:p>
          <a:p>
            <a:pPr lvl="0"/>
            <a:r>
              <a:rPr kumimoji="1" lang="ja-JP" altLang="ja-JP" sz="1200" kern="1200">
                <a:solidFill>
                  <a:schemeClr val="tx1"/>
                </a:solidFill>
                <a:effectLst/>
                <a:latin typeface="+mn-lt"/>
                <a:ea typeface="+mn-ea"/>
                <a:cs typeface="+mn-cs"/>
              </a:rPr>
              <a:t>インフラストラクチャー：業務を処理するための計算装置、データを保管するための記憶装置、通信のためのネットワーク機器や通信回線、それらを設置し運用するための施設や設備</a:t>
            </a:r>
          </a:p>
          <a:p>
            <a:r>
              <a:rPr kumimoji="1" lang="en-US" altLang="ja-JP" sz="1200" kern="1200" dirty="0">
                <a:solidFill>
                  <a:schemeClr val="tx1"/>
                </a:solidFill>
                <a:effectLst/>
                <a:latin typeface="+mn-lt"/>
                <a:ea typeface="+mn-ea"/>
                <a:cs typeface="+mn-cs"/>
              </a:rPr>
              <a:t> </a:t>
            </a:r>
            <a:endParaRPr kumimoji="1" lang="ja-JP" altLang="ja-JP" sz="1200" kern="1200">
              <a:solidFill>
                <a:schemeClr val="tx1"/>
              </a:solidFill>
              <a:effectLst/>
              <a:latin typeface="+mn-lt"/>
              <a:ea typeface="+mn-ea"/>
              <a:cs typeface="+mn-cs"/>
            </a:endParaRPr>
          </a:p>
          <a:p>
            <a:r>
              <a:rPr kumimoji="1" lang="ja-JP" altLang="ja-JP" sz="1200" kern="1200">
                <a:solidFill>
                  <a:schemeClr val="tx1"/>
                </a:solidFill>
                <a:effectLst/>
                <a:latin typeface="+mn-lt"/>
                <a:ea typeface="+mn-ea"/>
                <a:cs typeface="+mn-cs"/>
              </a:rPr>
              <a:t>これらを所有することなくサービスとして使えるのがクラウドです。</a:t>
            </a:r>
          </a:p>
          <a:p>
            <a:br>
              <a:rPr kumimoji="1" lang="en-US" altLang="ja-JP" sz="1200" kern="1200" dirty="0">
                <a:solidFill>
                  <a:schemeClr val="tx1"/>
                </a:solidFill>
                <a:effectLst/>
                <a:latin typeface="+mn-lt"/>
                <a:ea typeface="+mn-ea"/>
                <a:cs typeface="+mn-cs"/>
              </a:rPr>
            </a:br>
            <a:r>
              <a:rPr kumimoji="1" lang="ja-JP" altLang="ja-JP" sz="1200" kern="1200">
                <a:solidFill>
                  <a:schemeClr val="tx1"/>
                </a:solidFill>
                <a:effectLst/>
                <a:latin typeface="+mn-lt"/>
                <a:ea typeface="+mn-ea"/>
                <a:cs typeface="+mn-cs"/>
              </a:rPr>
              <a:t>自社で所有するシステムとクラウドとの接続は、誰もが共用しているインターネットだけではありません。セキュリティが守られた企業専用のネットワークを介して接続するサービスもあり、企業での利用が拡大しています。</a:t>
            </a:r>
          </a:p>
          <a:p>
            <a:r>
              <a:rPr kumimoji="1" lang="ja-JP" altLang="ja-JP" sz="1200" kern="1200">
                <a:solidFill>
                  <a:schemeClr val="tx1"/>
                </a:solidFill>
                <a:effectLst/>
                <a:latin typeface="+mn-lt"/>
                <a:ea typeface="+mn-ea"/>
                <a:cs typeface="+mn-cs"/>
              </a:rPr>
              <a:t>また、使用するアプリケーションについても、オフィス・ツールや電子メール、ファイル共有などの独自性を求められることの少ないシステムに加え、安心、安全が高度に求められる基幹業務システムや銀行システムといったミッション･クリティカル（</a:t>
            </a:r>
            <a:r>
              <a:rPr kumimoji="1" lang="en-US" altLang="ja-JP" sz="1200" kern="1200" dirty="0">
                <a:solidFill>
                  <a:schemeClr val="tx1"/>
                </a:solidFill>
                <a:effectLst/>
                <a:latin typeface="+mn-lt"/>
                <a:ea typeface="+mn-ea"/>
                <a:cs typeface="+mn-cs"/>
              </a:rPr>
              <a:t>24</a:t>
            </a:r>
            <a:r>
              <a:rPr kumimoji="1" lang="ja-JP" altLang="ja-JP" sz="1200" kern="1200">
                <a:solidFill>
                  <a:schemeClr val="tx1"/>
                </a:solidFill>
                <a:effectLst/>
                <a:latin typeface="+mn-lt"/>
                <a:ea typeface="+mn-ea"/>
                <a:cs typeface="+mn-cs"/>
              </a:rPr>
              <a:t>時間</a:t>
            </a:r>
            <a:r>
              <a:rPr kumimoji="1" lang="en-US" altLang="ja-JP" sz="1200" kern="1200" dirty="0">
                <a:solidFill>
                  <a:schemeClr val="tx1"/>
                </a:solidFill>
                <a:effectLst/>
                <a:latin typeface="+mn-lt"/>
                <a:ea typeface="+mn-ea"/>
                <a:cs typeface="+mn-cs"/>
              </a:rPr>
              <a:t>365</a:t>
            </a:r>
            <a:r>
              <a:rPr kumimoji="1" lang="ja-JP" altLang="ja-JP" sz="1200" kern="1200">
                <a:solidFill>
                  <a:schemeClr val="tx1"/>
                </a:solidFill>
                <a:effectLst/>
                <a:latin typeface="+mn-lt"/>
                <a:ea typeface="+mn-ea"/>
                <a:cs typeface="+mn-cs"/>
              </a:rPr>
              <a:t>日、障害や誤作動などで止まることが許されない）なシステムにも使われるようになっています。さらには、</a:t>
            </a:r>
            <a:r>
              <a:rPr kumimoji="1" lang="en-US" altLang="ja-JP" sz="1200" kern="1200" dirty="0">
                <a:solidFill>
                  <a:schemeClr val="tx1"/>
                </a:solidFill>
                <a:effectLst/>
                <a:latin typeface="+mn-lt"/>
                <a:ea typeface="+mn-ea"/>
                <a:cs typeface="+mn-cs"/>
              </a:rPr>
              <a:t>IoT</a:t>
            </a:r>
            <a:r>
              <a:rPr kumimoji="1" lang="ja-JP" altLang="ja-JP" sz="1200" kern="1200">
                <a:solidFill>
                  <a:schemeClr val="tx1"/>
                </a:solidFill>
                <a:effectLst/>
                <a:latin typeface="+mn-lt"/>
                <a:ea typeface="+mn-ea"/>
                <a:cs typeface="+mn-cs"/>
              </a:rPr>
              <a:t>や</a:t>
            </a:r>
            <a:r>
              <a:rPr kumimoji="1" lang="en-US" altLang="ja-JP" sz="1200" kern="1200" dirty="0">
                <a:solidFill>
                  <a:schemeClr val="tx1"/>
                </a:solidFill>
                <a:effectLst/>
                <a:latin typeface="+mn-lt"/>
                <a:ea typeface="+mn-ea"/>
                <a:cs typeface="+mn-cs"/>
              </a:rPr>
              <a:t>AI</a:t>
            </a:r>
            <a:r>
              <a:rPr kumimoji="1" lang="ja-JP" altLang="ja-JP" sz="1200" kern="1200">
                <a:solidFill>
                  <a:schemeClr val="tx1"/>
                </a:solidFill>
                <a:effectLst/>
                <a:latin typeface="+mn-lt"/>
                <a:ea typeface="+mn-ea"/>
                <a:cs typeface="+mn-cs"/>
              </a:rPr>
              <a:t>などの先端テクノロジーに関わるサービスもクラウドが先行して提供し、</a:t>
            </a:r>
            <a:r>
              <a:rPr kumimoji="1" lang="en-US" altLang="ja-JP" sz="1200" kern="1200" dirty="0">
                <a:solidFill>
                  <a:schemeClr val="tx1"/>
                </a:solidFill>
                <a:effectLst/>
                <a:latin typeface="+mn-lt"/>
                <a:ea typeface="+mn-ea"/>
                <a:cs typeface="+mn-cs"/>
              </a:rPr>
              <a:t>IT</a:t>
            </a:r>
            <a:r>
              <a:rPr kumimoji="1" lang="ja-JP" altLang="ja-JP" sz="1200" kern="1200">
                <a:solidFill>
                  <a:schemeClr val="tx1"/>
                </a:solidFill>
                <a:effectLst/>
                <a:latin typeface="+mn-lt"/>
                <a:ea typeface="+mn-ea"/>
                <a:cs typeface="+mn-cs"/>
              </a:rPr>
              <a:t>の高度な利用を牽引しています。</a:t>
            </a:r>
          </a:p>
          <a:p>
            <a:r>
              <a:rPr kumimoji="1" lang="en-US" altLang="ja-JP" sz="1200" u="sng" kern="1200" dirty="0">
                <a:solidFill>
                  <a:schemeClr val="tx1"/>
                </a:solidFill>
                <a:effectLst/>
                <a:latin typeface="+mn-lt"/>
                <a:ea typeface="+mn-ea"/>
                <a:cs typeface="+mn-cs"/>
              </a:rPr>
              <a:t>2018</a:t>
            </a:r>
            <a:r>
              <a:rPr kumimoji="1" lang="ja-JP" altLang="ja-JP" sz="1200" kern="1200">
                <a:solidFill>
                  <a:schemeClr val="tx1"/>
                </a:solidFill>
                <a:effectLst/>
                <a:latin typeface="+mn-lt"/>
                <a:ea typeface="+mn-ea"/>
                <a:cs typeface="+mn-cs"/>
              </a:rPr>
              <a:t>年、日本政府は政府機関の情報システムはクラウド・サービスの採用を優先するとの方針（クラウド・バイ・デフォルト原則）を決定しています</a:t>
            </a:r>
            <a:r>
              <a:rPr kumimoji="1" lang="en-US" altLang="ja-JP" sz="1200" kern="1200" dirty="0">
                <a:solidFill>
                  <a:schemeClr val="tx1"/>
                </a:solidFill>
                <a:effectLst/>
                <a:latin typeface="+mn-lt"/>
                <a:ea typeface="+mn-ea"/>
                <a:cs typeface="+mn-cs"/>
              </a:rPr>
              <a:t>   </a:t>
            </a:r>
            <a:r>
              <a:rPr kumimoji="1" lang="ja-JP" altLang="ja-JP" sz="1200" kern="1200">
                <a:solidFill>
                  <a:schemeClr val="tx1"/>
                </a:solidFill>
                <a:effectLst/>
                <a:latin typeface="+mn-lt"/>
                <a:ea typeface="+mn-ea"/>
                <a:cs typeface="+mn-cs"/>
              </a:rPr>
              <a:t>。また米国では、</a:t>
            </a:r>
            <a:r>
              <a:rPr kumimoji="1" lang="en-US" altLang="ja-JP" sz="1200" kern="1200" dirty="0">
                <a:solidFill>
                  <a:schemeClr val="tx1"/>
                </a:solidFill>
                <a:effectLst/>
                <a:latin typeface="+mn-lt"/>
                <a:ea typeface="+mn-ea"/>
                <a:cs typeface="+mn-cs"/>
              </a:rPr>
              <a:t>CIA</a:t>
            </a:r>
            <a:r>
              <a:rPr kumimoji="1" lang="ja-JP" altLang="ja-JP" sz="1200" kern="1200">
                <a:solidFill>
                  <a:schemeClr val="tx1"/>
                </a:solidFill>
                <a:effectLst/>
                <a:latin typeface="+mn-lt"/>
                <a:ea typeface="+mn-ea"/>
                <a:cs typeface="+mn-cs"/>
              </a:rPr>
              <a:t>（中央情報局）が、全てのシステムを</a:t>
            </a:r>
            <a:r>
              <a:rPr kumimoji="1" lang="en-US" altLang="ja-JP" sz="1200" kern="1200" dirty="0">
                <a:solidFill>
                  <a:schemeClr val="tx1"/>
                </a:solidFill>
                <a:effectLst/>
                <a:latin typeface="+mn-lt"/>
                <a:ea typeface="+mn-ea"/>
                <a:cs typeface="+mn-cs"/>
              </a:rPr>
              <a:t>AWS</a:t>
            </a:r>
            <a:r>
              <a:rPr kumimoji="1" lang="ja-JP" altLang="ja-JP" sz="1200" kern="1200">
                <a:solidFill>
                  <a:schemeClr val="tx1"/>
                </a:solidFill>
                <a:effectLst/>
                <a:latin typeface="+mn-lt"/>
                <a:ea typeface="+mn-ea"/>
                <a:cs typeface="+mn-cs"/>
              </a:rPr>
              <a:t>に移管して運用しています。また、</a:t>
            </a:r>
            <a:r>
              <a:rPr kumimoji="1" lang="en-US" altLang="ja-JP" sz="1200" kern="1200" dirty="0">
                <a:solidFill>
                  <a:schemeClr val="tx1"/>
                </a:solidFill>
                <a:effectLst/>
                <a:latin typeface="+mn-lt"/>
                <a:ea typeface="+mn-ea"/>
                <a:cs typeface="+mn-cs"/>
              </a:rPr>
              <a:t>DOD</a:t>
            </a:r>
            <a:r>
              <a:rPr kumimoji="1" lang="ja-JP" altLang="ja-JP" sz="1200" kern="1200">
                <a:solidFill>
                  <a:schemeClr val="tx1"/>
                </a:solidFill>
                <a:effectLst/>
                <a:latin typeface="+mn-lt"/>
                <a:ea typeface="+mn-ea"/>
                <a:cs typeface="+mn-cs"/>
              </a:rPr>
              <a:t>（国防総省）も</a:t>
            </a:r>
            <a:r>
              <a:rPr kumimoji="1" lang="en-US" altLang="ja-JP" sz="1200" kern="1200" dirty="0">
                <a:solidFill>
                  <a:schemeClr val="tx1"/>
                </a:solidFill>
                <a:effectLst/>
                <a:latin typeface="+mn-lt"/>
                <a:ea typeface="+mn-ea"/>
                <a:cs typeface="+mn-cs"/>
              </a:rPr>
              <a:t>Microsoft Azure</a:t>
            </a:r>
            <a:r>
              <a:rPr kumimoji="1" lang="ja-JP" altLang="ja-JP" sz="1200" kern="1200">
                <a:solidFill>
                  <a:schemeClr val="tx1"/>
                </a:solidFill>
                <a:effectLst/>
                <a:latin typeface="+mn-lt"/>
                <a:ea typeface="+mn-ea"/>
                <a:cs typeface="+mn-cs"/>
              </a:rPr>
              <a:t>の採用を決定しています。高度な機密性や可用性、信頼性が要求される政府機関もクラウドを利用する時代になったのです。</a:t>
            </a:r>
          </a:p>
          <a:p>
            <a:r>
              <a:rPr kumimoji="1" lang="en-US" altLang="ja-JP" sz="1200" kern="1200" dirty="0">
                <a:solidFill>
                  <a:schemeClr val="tx1"/>
                </a:solidFill>
                <a:effectLst/>
                <a:latin typeface="+mn-lt"/>
                <a:ea typeface="+mn-ea"/>
                <a:cs typeface="+mn-cs"/>
              </a:rPr>
              <a:t> </a:t>
            </a:r>
            <a:endParaRPr kumimoji="1" lang="ja-JP" altLang="ja-JP" sz="1200" kern="1200">
              <a:solidFill>
                <a:schemeClr val="tx1"/>
              </a:solidFill>
              <a:effectLst/>
              <a:latin typeface="+mn-lt"/>
              <a:ea typeface="+mn-ea"/>
              <a:cs typeface="+mn-cs"/>
            </a:endParaRPr>
          </a:p>
          <a:p>
            <a:r>
              <a:rPr kumimoji="1" lang="ja-JP" altLang="ja-JP" sz="1200" kern="1200">
                <a:solidFill>
                  <a:schemeClr val="tx1"/>
                </a:solidFill>
                <a:effectLst/>
                <a:latin typeface="+mn-lt"/>
                <a:ea typeface="+mn-ea"/>
                <a:cs typeface="+mn-cs"/>
              </a:rPr>
              <a:t>ビジネスの不確実性が高まり、資産を持つことが経営リスクとして認識されるようになったいま、変化に俊敏に対応することが経営課題として強く意識されるようになりました。そのためには</a:t>
            </a:r>
            <a:r>
              <a:rPr kumimoji="1" lang="en-US" altLang="ja-JP" sz="1200" kern="1200" dirty="0">
                <a:solidFill>
                  <a:schemeClr val="tx1"/>
                </a:solidFill>
                <a:effectLst/>
                <a:latin typeface="+mn-lt"/>
                <a:ea typeface="+mn-ea"/>
                <a:cs typeface="+mn-cs"/>
              </a:rPr>
              <a:t>IT</a:t>
            </a:r>
            <a:r>
              <a:rPr kumimoji="1" lang="ja-JP" altLang="ja-JP" sz="1200" kern="1200">
                <a:solidFill>
                  <a:schemeClr val="tx1"/>
                </a:solidFill>
                <a:effectLst/>
                <a:latin typeface="+mn-lt"/>
                <a:ea typeface="+mn-ea"/>
                <a:cs typeface="+mn-cs"/>
              </a:rPr>
              <a:t>を積極的に活用しなければなりません。一方で、セキュリティに関わる脅威の高度化や多様化に対処することが、企業にとっては大きな負担となっています。</a:t>
            </a:r>
          </a:p>
          <a:p>
            <a:r>
              <a:rPr kumimoji="1" lang="ja-JP" altLang="ja-JP" sz="1200" kern="1200">
                <a:solidFill>
                  <a:schemeClr val="tx1"/>
                </a:solidFill>
                <a:effectLst/>
                <a:latin typeface="+mn-lt"/>
                <a:ea typeface="+mn-ea"/>
                <a:cs typeface="+mn-cs"/>
              </a:rPr>
              <a:t>この状況に対処するには、自らは資産を持つことなくコンピューティング資源を必要な時に必要なだけ経費として使用でき、セキュリティ対策を高度な専門家集団に任せられるクラウドを利用しようとの気運が高まっています。</a:t>
            </a:r>
          </a:p>
          <a:p>
            <a:r>
              <a:rPr kumimoji="1" lang="en-US" altLang="ja-JP" sz="1200" kern="1200" dirty="0">
                <a:solidFill>
                  <a:schemeClr val="tx1"/>
                </a:solidFill>
                <a:effectLst/>
                <a:latin typeface="+mn-lt"/>
                <a:ea typeface="+mn-ea"/>
                <a:cs typeface="+mn-cs"/>
              </a:rPr>
              <a:t> </a:t>
            </a:r>
            <a:endParaRPr kumimoji="1" lang="ja-JP" altLang="ja-JP" sz="1200" kern="1200">
              <a:solidFill>
                <a:schemeClr val="tx1"/>
              </a:solidFill>
              <a:effectLst/>
              <a:latin typeface="+mn-lt"/>
              <a:ea typeface="+mn-ea"/>
              <a:cs typeface="+mn-cs"/>
            </a:endParaRPr>
          </a:p>
          <a:p>
            <a:r>
              <a:rPr kumimoji="1" lang="ja-JP" altLang="ja-JP" sz="1200" kern="1200">
                <a:solidFill>
                  <a:schemeClr val="tx1"/>
                </a:solidFill>
                <a:effectLst/>
                <a:latin typeface="+mn-lt"/>
                <a:ea typeface="+mn-ea"/>
                <a:cs typeface="+mn-cs"/>
              </a:rPr>
              <a:t>クラウドは、コスト削減のためばかりではなく、</a:t>
            </a:r>
            <a:r>
              <a:rPr kumimoji="1" lang="en-US" altLang="ja-JP" sz="1200" kern="1200" dirty="0">
                <a:solidFill>
                  <a:schemeClr val="tx1"/>
                </a:solidFill>
                <a:effectLst/>
                <a:latin typeface="+mn-lt"/>
                <a:ea typeface="+mn-ea"/>
                <a:cs typeface="+mn-cs"/>
              </a:rPr>
              <a:t>AI</a:t>
            </a:r>
            <a:r>
              <a:rPr kumimoji="1" lang="ja-JP" altLang="ja-JP" sz="1200" kern="1200">
                <a:solidFill>
                  <a:schemeClr val="tx1"/>
                </a:solidFill>
                <a:effectLst/>
                <a:latin typeface="+mn-lt"/>
                <a:ea typeface="+mn-ea"/>
                <a:cs typeface="+mn-cs"/>
              </a:rPr>
              <a:t>や</a:t>
            </a:r>
            <a:r>
              <a:rPr kumimoji="1" lang="en-US" altLang="ja-JP" sz="1200" kern="1200" dirty="0">
                <a:solidFill>
                  <a:schemeClr val="tx1"/>
                </a:solidFill>
                <a:effectLst/>
                <a:latin typeface="+mn-lt"/>
                <a:ea typeface="+mn-ea"/>
                <a:cs typeface="+mn-cs"/>
              </a:rPr>
              <a:t>IoT</a:t>
            </a:r>
            <a:r>
              <a:rPr kumimoji="1" lang="ja-JP" altLang="ja-JP" sz="1200" kern="1200">
                <a:solidFill>
                  <a:schemeClr val="tx1"/>
                </a:solidFill>
                <a:effectLst/>
                <a:latin typeface="+mn-lt"/>
                <a:ea typeface="+mn-ea"/>
                <a:cs typeface="+mn-cs"/>
              </a:rPr>
              <a:t>などの先端テクノロジーをいち早く活用し、事業の競争優位を実現しようという戦略的な</a:t>
            </a:r>
            <a:r>
              <a:rPr kumimoji="1" lang="en-US" altLang="ja-JP" sz="1200" kern="1200" dirty="0">
                <a:solidFill>
                  <a:schemeClr val="tx1"/>
                </a:solidFill>
                <a:effectLst/>
                <a:latin typeface="+mn-lt"/>
                <a:ea typeface="+mn-ea"/>
                <a:cs typeface="+mn-cs"/>
              </a:rPr>
              <a:t>IT</a:t>
            </a:r>
            <a:r>
              <a:rPr kumimoji="1" lang="ja-JP" altLang="ja-JP" sz="1200" kern="1200">
                <a:solidFill>
                  <a:schemeClr val="tx1"/>
                </a:solidFill>
                <a:effectLst/>
                <a:latin typeface="+mn-lt"/>
                <a:ea typeface="+mn-ea"/>
                <a:cs typeface="+mn-cs"/>
              </a:rPr>
              <a:t>活用の目的でも、利用が拡大しています。</a:t>
            </a:r>
          </a:p>
          <a:p>
            <a:r>
              <a:rPr kumimoji="1" lang="en-US" altLang="ja-JP" sz="1200" kern="1200" dirty="0">
                <a:solidFill>
                  <a:schemeClr val="tx1"/>
                </a:solidFill>
                <a:effectLst/>
                <a:latin typeface="+mn-lt"/>
                <a:ea typeface="+mn-ea"/>
                <a:cs typeface="+mn-cs"/>
              </a:rPr>
              <a:t> </a:t>
            </a:r>
            <a:r>
              <a:rPr kumimoji="1" lang="ja-JP" altLang="ja-JP" sz="1200" kern="1200">
                <a:solidFill>
                  <a:schemeClr val="tx1"/>
                </a:solidFill>
                <a:effectLst/>
                <a:latin typeface="+mn-lt"/>
                <a:ea typeface="+mn-ea"/>
                <a:cs typeface="+mn-cs"/>
              </a:rPr>
              <a:t>時事ネタとしては、日本政府も</a:t>
            </a:r>
            <a:r>
              <a:rPr kumimoji="1" lang="en-US" altLang="ja-JP" sz="1200" kern="1200" dirty="0">
                <a:solidFill>
                  <a:schemeClr val="tx1"/>
                </a:solidFill>
                <a:effectLst/>
                <a:latin typeface="+mn-lt"/>
                <a:ea typeface="+mn-ea"/>
                <a:cs typeface="+mn-cs"/>
              </a:rPr>
              <a:t>AWS</a:t>
            </a:r>
            <a:r>
              <a:rPr kumimoji="1" lang="ja-JP" altLang="ja-JP" sz="1200" kern="1200">
                <a:solidFill>
                  <a:schemeClr val="tx1"/>
                </a:solidFill>
                <a:effectLst/>
                <a:latin typeface="+mn-lt"/>
                <a:ea typeface="+mn-ea"/>
                <a:cs typeface="+mn-cs"/>
              </a:rPr>
              <a:t>をプラットフォームに活用する方針であることを書いてみてもいいかもしれません。</a:t>
            </a:r>
          </a:p>
          <a:p>
            <a:r>
              <a:rPr kumimoji="1" lang="en-US" altLang="ja-JP" sz="1200" u="sng" kern="1200" dirty="0">
                <a:solidFill>
                  <a:schemeClr val="tx1"/>
                </a:solidFill>
                <a:effectLst/>
                <a:latin typeface="+mn-lt"/>
                <a:ea typeface="+mn-ea"/>
                <a:cs typeface="+mn-cs"/>
                <a:hlinkClick r:id="rId3"/>
              </a:rPr>
              <a:t>https://tech.nikkeibp.co.jp/atcl/nxt/column/18/00001/02546/</a:t>
            </a:r>
            <a:endParaRPr kumimoji="1" lang="ja-JP" altLang="ja-JP" sz="1200" kern="120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a:solidFill>
                  <a:schemeClr val="tx1"/>
                </a:solidFill>
                <a:effectLst/>
                <a:latin typeface="+mn-lt"/>
                <a:ea typeface="+mn-ea"/>
                <a:cs typeface="+mn-cs"/>
              </a:rPr>
              <a:t>これは誤解があります。日本政府が</a:t>
            </a:r>
            <a:r>
              <a:rPr kumimoji="1" lang="en-US" altLang="ja-JP" sz="1200" kern="1200" dirty="0">
                <a:solidFill>
                  <a:schemeClr val="tx1"/>
                </a:solidFill>
                <a:effectLst/>
                <a:latin typeface="+mn-lt"/>
                <a:ea typeface="+mn-ea"/>
                <a:cs typeface="+mn-cs"/>
              </a:rPr>
              <a:t>AWS</a:t>
            </a:r>
            <a:r>
              <a:rPr kumimoji="1" lang="ja-JP" altLang="ja-JP" sz="1200" kern="1200">
                <a:solidFill>
                  <a:schemeClr val="tx1"/>
                </a:solidFill>
                <a:effectLst/>
                <a:latin typeface="+mn-lt"/>
                <a:ea typeface="+mn-ea"/>
                <a:cs typeface="+mn-cs"/>
              </a:rPr>
              <a:t>を使うとの方針を示したのではなく、アクセンチュアが</a:t>
            </a:r>
            <a:r>
              <a:rPr kumimoji="1" lang="en-US" altLang="ja-JP" sz="1200" kern="1200" dirty="0">
                <a:solidFill>
                  <a:schemeClr val="tx1"/>
                </a:solidFill>
                <a:effectLst/>
                <a:latin typeface="+mn-lt"/>
                <a:ea typeface="+mn-ea"/>
                <a:cs typeface="+mn-cs"/>
              </a:rPr>
              <a:t>AWS</a:t>
            </a:r>
            <a:r>
              <a:rPr kumimoji="1" lang="ja-JP" altLang="ja-JP" sz="1200" kern="1200">
                <a:solidFill>
                  <a:schemeClr val="tx1"/>
                </a:solidFill>
                <a:effectLst/>
                <a:latin typeface="+mn-lt"/>
                <a:ea typeface="+mn-ea"/>
                <a:cs typeface="+mn-cs"/>
              </a:rPr>
              <a:t>をベースに政府機関がクラウドを使う場合のシステムの運用・セキュリティのガイドを作成するという業務委託をうけたという話しです。このガイドに準拠していれば、</a:t>
            </a:r>
            <a:r>
              <a:rPr kumimoji="1" lang="en-US" altLang="ja-JP" sz="1200" kern="1200" dirty="0">
                <a:solidFill>
                  <a:schemeClr val="tx1"/>
                </a:solidFill>
                <a:effectLst/>
                <a:latin typeface="+mn-lt"/>
                <a:ea typeface="+mn-ea"/>
                <a:cs typeface="+mn-cs"/>
              </a:rPr>
              <a:t>AWS</a:t>
            </a:r>
            <a:r>
              <a:rPr kumimoji="1" lang="ja-JP" altLang="ja-JP" sz="1200" kern="1200">
                <a:solidFill>
                  <a:schemeClr val="tx1"/>
                </a:solidFill>
                <a:effectLst/>
                <a:latin typeface="+mn-lt"/>
                <a:ea typeface="+mn-ea"/>
                <a:cs typeface="+mn-cs"/>
              </a:rPr>
              <a:t>以外のクラウドサービスも使うことに制約を設けるものではありません。</a:t>
            </a:r>
          </a:p>
          <a:p>
            <a:r>
              <a:rPr kumimoji="1" lang="en-US" altLang="ja-JP" sz="1200" kern="1200" dirty="0">
                <a:solidFill>
                  <a:schemeClr val="tx1"/>
                </a:solidFill>
                <a:effectLst/>
                <a:latin typeface="+mn-lt"/>
                <a:ea typeface="+mn-ea"/>
                <a:cs typeface="+mn-cs"/>
              </a:rPr>
              <a:t> </a:t>
            </a:r>
            <a:r>
              <a:rPr kumimoji="1" lang="ja-JP" altLang="ja-JP" sz="1200" kern="1200">
                <a:solidFill>
                  <a:schemeClr val="tx1"/>
                </a:solidFill>
                <a:effectLst/>
                <a:latin typeface="+mn-lt"/>
                <a:ea typeface="+mn-ea"/>
                <a:cs typeface="+mn-cs"/>
              </a:rPr>
              <a:t>失礼いたしました。承知いたしました</a:t>
            </a: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71</a:t>
            </a:fld>
            <a:endParaRPr kumimoji="1" lang="ja-JP" altLang="en-US"/>
          </a:p>
        </p:txBody>
      </p:sp>
    </p:spTree>
    <p:extLst>
      <p:ext uri="{BB962C8B-B14F-4D97-AF65-F5344CB8AC3E}">
        <p14:creationId xmlns:p14="http://schemas.microsoft.com/office/powerpoint/2010/main" val="273864303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a:solidFill>
                  <a:schemeClr val="tx1"/>
                </a:solidFill>
                <a:effectLst/>
                <a:latin typeface="+mn-lt"/>
                <a:ea typeface="+mn-ea"/>
                <a:cs typeface="+mn-cs"/>
              </a:rPr>
              <a:t>業務効率を高めるために、あるいは成長や競争力を維持するために、</a:t>
            </a:r>
            <a:r>
              <a:rPr kumimoji="1" lang="en-US" altLang="ja-JP" sz="1200" kern="1200" dirty="0">
                <a:solidFill>
                  <a:schemeClr val="tx1"/>
                </a:solidFill>
                <a:effectLst/>
                <a:latin typeface="+mn-lt"/>
                <a:ea typeface="+mn-ea"/>
                <a:cs typeface="+mn-cs"/>
              </a:rPr>
              <a:t>IT</a:t>
            </a:r>
            <a:r>
              <a:rPr kumimoji="1" lang="ja-JP" altLang="ja-JP" sz="1200" kern="1200">
                <a:solidFill>
                  <a:schemeClr val="tx1"/>
                </a:solidFill>
                <a:effectLst/>
                <a:latin typeface="+mn-lt"/>
                <a:ea typeface="+mn-ea"/>
                <a:cs typeface="+mn-cs"/>
              </a:rPr>
              <a:t>は不可欠な存在です。一方で、その利用範囲が広がり重要性が高まるほどに、災害やセキュリティ対応への負担も増大します。また</a:t>
            </a:r>
            <a:r>
              <a:rPr kumimoji="1" lang="en-US" altLang="ja-JP" sz="1200" kern="1200" dirty="0">
                <a:solidFill>
                  <a:schemeClr val="tx1"/>
                </a:solidFill>
                <a:effectLst/>
                <a:latin typeface="+mn-lt"/>
                <a:ea typeface="+mn-ea"/>
                <a:cs typeface="+mn-cs"/>
              </a:rPr>
              <a:t>IoT</a:t>
            </a:r>
            <a:r>
              <a:rPr kumimoji="1" lang="ja-JP" altLang="ja-JP" sz="1200" kern="1200">
                <a:solidFill>
                  <a:schemeClr val="tx1"/>
                </a:solidFill>
                <a:effectLst/>
                <a:latin typeface="+mn-lt"/>
                <a:ea typeface="+mn-ea"/>
                <a:cs typeface="+mn-cs"/>
              </a:rPr>
              <a:t>や</a:t>
            </a:r>
            <a:r>
              <a:rPr kumimoji="1" lang="en-US" altLang="ja-JP" sz="1200" kern="1200" dirty="0">
                <a:solidFill>
                  <a:schemeClr val="tx1"/>
                </a:solidFill>
                <a:effectLst/>
                <a:latin typeface="+mn-lt"/>
                <a:ea typeface="+mn-ea"/>
                <a:cs typeface="+mn-cs"/>
              </a:rPr>
              <a:t>AI</a:t>
            </a:r>
            <a:r>
              <a:rPr kumimoji="1" lang="ja-JP" altLang="ja-JP" sz="1200" kern="1200">
                <a:solidFill>
                  <a:schemeClr val="tx1"/>
                </a:solidFill>
                <a:effectLst/>
                <a:latin typeface="+mn-lt"/>
                <a:ea typeface="+mn-ea"/>
                <a:cs typeface="+mn-cs"/>
              </a:rPr>
              <a:t>といった新しいテクノロジーへの対応も業務の現場から求められています。</a:t>
            </a:r>
          </a:p>
          <a:p>
            <a:r>
              <a:rPr kumimoji="1" lang="ja-JP" altLang="ja-JP" sz="1200" kern="1200">
                <a:solidFill>
                  <a:schemeClr val="tx1"/>
                </a:solidFill>
                <a:effectLst/>
                <a:latin typeface="+mn-lt"/>
                <a:ea typeface="+mn-ea"/>
                <a:cs typeface="+mn-cs"/>
              </a:rPr>
              <a:t>こんな</a:t>
            </a:r>
            <a:r>
              <a:rPr kumimoji="1" lang="en-US" altLang="ja-JP" sz="1200" kern="1200" dirty="0">
                <a:solidFill>
                  <a:schemeClr val="tx1"/>
                </a:solidFill>
                <a:effectLst/>
                <a:latin typeface="+mn-lt"/>
                <a:ea typeface="+mn-ea"/>
                <a:cs typeface="+mn-cs"/>
              </a:rPr>
              <a:t>IT</a:t>
            </a:r>
            <a:r>
              <a:rPr kumimoji="1" lang="ja-JP" altLang="ja-JP" sz="1200" kern="1200">
                <a:solidFill>
                  <a:schemeClr val="tx1"/>
                </a:solidFill>
                <a:effectLst/>
                <a:latin typeface="+mn-lt"/>
                <a:ea typeface="+mn-ea"/>
                <a:cs typeface="+mn-cs"/>
              </a:rPr>
              <a:t>需要の高まりとは裏腹に、企業内の</a:t>
            </a:r>
            <a:r>
              <a:rPr kumimoji="1" lang="en-US" altLang="ja-JP" sz="1200" kern="1200" dirty="0">
                <a:solidFill>
                  <a:schemeClr val="tx1"/>
                </a:solidFill>
                <a:effectLst/>
                <a:latin typeface="+mn-lt"/>
                <a:ea typeface="+mn-ea"/>
                <a:cs typeface="+mn-cs"/>
              </a:rPr>
              <a:t>IT</a:t>
            </a:r>
            <a:r>
              <a:rPr kumimoji="1" lang="ja-JP" altLang="ja-JP" sz="1200" kern="1200">
                <a:solidFill>
                  <a:schemeClr val="tx1"/>
                </a:solidFill>
                <a:effectLst/>
                <a:latin typeface="+mn-lt"/>
                <a:ea typeface="+mn-ea"/>
                <a:cs typeface="+mn-cs"/>
              </a:rPr>
              <a:t>に責任を持つ情報システム部門は、ふたつの大きな問題を抱えています。</a:t>
            </a:r>
          </a:p>
          <a:p>
            <a:r>
              <a:rPr kumimoji="1" lang="ja-JP" altLang="ja-JP" sz="1200" kern="1200">
                <a:solidFill>
                  <a:schemeClr val="tx1"/>
                </a:solidFill>
                <a:effectLst/>
                <a:latin typeface="+mn-lt"/>
                <a:ea typeface="+mn-ea"/>
                <a:cs typeface="+mn-cs"/>
              </a:rPr>
              <a:t>そのひとつが、</a:t>
            </a:r>
            <a:r>
              <a:rPr kumimoji="1" lang="en-US" altLang="ja-JP" sz="1200" b="1" u="sng" kern="1200" dirty="0">
                <a:solidFill>
                  <a:schemeClr val="tx1"/>
                </a:solidFill>
                <a:effectLst/>
                <a:latin typeface="+mn-lt"/>
                <a:ea typeface="+mn-ea"/>
                <a:cs typeface="+mn-cs"/>
              </a:rPr>
              <a:t>TCO</a:t>
            </a:r>
            <a:r>
              <a:rPr kumimoji="1" lang="ja-JP" altLang="ja-JP" sz="1200" b="1" u="sng" kern="1200">
                <a:solidFill>
                  <a:schemeClr val="tx1"/>
                </a:solidFill>
                <a:effectLst/>
                <a:latin typeface="+mn-lt"/>
                <a:ea typeface="+mn-ea"/>
                <a:cs typeface="+mn-cs"/>
              </a:rPr>
              <a:t>（</a:t>
            </a:r>
            <a:r>
              <a:rPr kumimoji="1" lang="en-US" altLang="ja-JP" sz="1200" b="1" u="sng" kern="1200" dirty="0">
                <a:solidFill>
                  <a:schemeClr val="tx1"/>
                </a:solidFill>
                <a:effectLst/>
                <a:latin typeface="+mn-lt"/>
                <a:ea typeface="+mn-ea"/>
                <a:cs typeface="+mn-cs"/>
              </a:rPr>
              <a:t>Total Cost of Ownership</a:t>
            </a:r>
            <a:r>
              <a:rPr kumimoji="1" lang="ja-JP" altLang="ja-JP" sz="1200" b="1" u="sng" kern="1200">
                <a:solidFill>
                  <a:schemeClr val="tx1"/>
                </a:solidFill>
                <a:effectLst/>
                <a:latin typeface="+mn-lt"/>
                <a:ea typeface="+mn-ea"/>
                <a:cs typeface="+mn-cs"/>
              </a:rPr>
              <a:t>）の増大</a:t>
            </a:r>
            <a:r>
              <a:rPr kumimoji="1" lang="ja-JP" altLang="ja-JP" sz="1200" kern="1200">
                <a:solidFill>
                  <a:schemeClr val="tx1"/>
                </a:solidFill>
                <a:effectLst/>
                <a:latin typeface="+mn-lt"/>
                <a:ea typeface="+mn-ea"/>
                <a:cs typeface="+mn-cs"/>
              </a:rPr>
              <a:t>です。既に所有しているシステムの維持・運用管理、トラブル対応、保守と言ったコストで、</a:t>
            </a:r>
            <a:r>
              <a:rPr kumimoji="1" lang="en-US" altLang="ja-JP" sz="1200" kern="1200" dirty="0">
                <a:solidFill>
                  <a:schemeClr val="tx1"/>
                </a:solidFill>
                <a:effectLst/>
                <a:latin typeface="+mn-lt"/>
                <a:ea typeface="+mn-ea"/>
                <a:cs typeface="+mn-cs"/>
              </a:rPr>
              <a:t>IT</a:t>
            </a:r>
            <a:r>
              <a:rPr kumimoji="1" lang="ja-JP" altLang="ja-JP" sz="1200" kern="1200">
                <a:solidFill>
                  <a:schemeClr val="tx1"/>
                </a:solidFill>
                <a:effectLst/>
                <a:latin typeface="+mn-lt"/>
                <a:ea typeface="+mn-ea"/>
                <a:cs typeface="+mn-cs"/>
              </a:rPr>
              <a:t>部門の予算のおよそ</a:t>
            </a:r>
            <a:r>
              <a:rPr kumimoji="1" lang="en-US" altLang="ja-JP" sz="1200" kern="1200" dirty="0">
                <a:solidFill>
                  <a:schemeClr val="tx1"/>
                </a:solidFill>
                <a:effectLst/>
                <a:latin typeface="+mn-lt"/>
                <a:ea typeface="+mn-ea"/>
                <a:cs typeface="+mn-cs"/>
              </a:rPr>
              <a:t>8</a:t>
            </a:r>
            <a:r>
              <a:rPr kumimoji="1" lang="ja-JP" altLang="ja-JP" sz="1200" kern="1200">
                <a:solidFill>
                  <a:schemeClr val="tx1"/>
                </a:solidFill>
                <a:effectLst/>
                <a:latin typeface="+mn-lt"/>
                <a:ea typeface="+mn-ea"/>
                <a:cs typeface="+mn-cs"/>
              </a:rPr>
              <a:t>割を占めていると言われています。</a:t>
            </a:r>
          </a:p>
          <a:p>
            <a:r>
              <a:rPr kumimoji="1" lang="ja-JP" altLang="ja-JP" sz="1200" kern="1200">
                <a:solidFill>
                  <a:schemeClr val="tx1"/>
                </a:solidFill>
                <a:effectLst/>
                <a:latin typeface="+mn-lt"/>
                <a:ea typeface="+mn-ea"/>
                <a:cs typeface="+mn-cs"/>
              </a:rPr>
              <a:t>このようなことになってしまうのは、設備やソフトウェアにこれまで投じた</a:t>
            </a:r>
            <a:r>
              <a:rPr kumimoji="1" lang="en-US" altLang="ja-JP" sz="1200" kern="1200" dirty="0">
                <a:solidFill>
                  <a:schemeClr val="tx1"/>
                </a:solidFill>
                <a:effectLst/>
                <a:latin typeface="+mn-lt"/>
                <a:ea typeface="+mn-ea"/>
                <a:cs typeface="+mn-cs"/>
              </a:rPr>
              <a:t>IT</a:t>
            </a:r>
            <a:r>
              <a:rPr kumimoji="1" lang="ja-JP" altLang="ja-JP" sz="1200" kern="1200">
                <a:solidFill>
                  <a:schemeClr val="tx1"/>
                </a:solidFill>
                <a:effectLst/>
                <a:latin typeface="+mn-lt"/>
                <a:ea typeface="+mn-ea"/>
                <a:cs typeface="+mn-cs"/>
              </a:rPr>
              <a:t>資産の総額が</a:t>
            </a:r>
            <a:r>
              <a:rPr kumimoji="1" lang="en-US" altLang="ja-JP" sz="1200" kern="1200" dirty="0">
                <a:solidFill>
                  <a:schemeClr val="tx1"/>
                </a:solidFill>
                <a:effectLst/>
                <a:latin typeface="+mn-lt"/>
                <a:ea typeface="+mn-ea"/>
                <a:cs typeface="+mn-cs"/>
              </a:rPr>
              <a:t>IT</a:t>
            </a:r>
            <a:r>
              <a:rPr kumimoji="1" lang="ja-JP" altLang="ja-JP" sz="1200" kern="1200">
                <a:solidFill>
                  <a:schemeClr val="tx1"/>
                </a:solidFill>
                <a:effectLst/>
                <a:latin typeface="+mn-lt"/>
                <a:ea typeface="+mn-ea"/>
                <a:cs typeface="+mn-cs"/>
              </a:rPr>
              <a:t>予算の「枠」となり、その減価償却分、すなわち</a:t>
            </a:r>
            <a:r>
              <a:rPr kumimoji="1" lang="en-US" altLang="ja-JP" sz="1200" kern="1200" dirty="0">
                <a:solidFill>
                  <a:schemeClr val="tx1"/>
                </a:solidFill>
                <a:effectLst/>
                <a:latin typeface="+mn-lt"/>
                <a:ea typeface="+mn-ea"/>
                <a:cs typeface="+mn-cs"/>
              </a:rPr>
              <a:t>5</a:t>
            </a:r>
            <a:r>
              <a:rPr kumimoji="1" lang="ja-JP" altLang="ja-JP" sz="1200" kern="1200">
                <a:solidFill>
                  <a:schemeClr val="tx1"/>
                </a:solidFill>
                <a:effectLst/>
                <a:latin typeface="+mn-lt"/>
                <a:ea typeface="+mn-ea"/>
                <a:cs typeface="+mn-cs"/>
              </a:rPr>
              <a:t>年償却であれば資産総額の</a:t>
            </a:r>
            <a:r>
              <a:rPr kumimoji="1" lang="en-US" altLang="ja-JP" sz="1200" kern="1200" dirty="0">
                <a:solidFill>
                  <a:schemeClr val="tx1"/>
                </a:solidFill>
                <a:effectLst/>
                <a:latin typeface="+mn-lt"/>
                <a:ea typeface="+mn-ea"/>
                <a:cs typeface="+mn-cs"/>
              </a:rPr>
              <a:t>20%</a:t>
            </a:r>
            <a:r>
              <a:rPr kumimoji="1" lang="ja-JP" altLang="ja-JP" sz="1200" kern="1200">
                <a:solidFill>
                  <a:schemeClr val="tx1"/>
                </a:solidFill>
                <a:effectLst/>
                <a:latin typeface="+mn-lt"/>
                <a:ea typeface="+mn-ea"/>
                <a:cs typeface="+mn-cs"/>
              </a:rPr>
              <a:t>が、実質的に使える予算となっているからです。それを越えることは許されないという暗黙の了解があり、しかも、</a:t>
            </a:r>
            <a:r>
              <a:rPr kumimoji="1" lang="ja-JP" altLang="ja-JP" sz="1200" b="1" u="sng" kern="1200">
                <a:solidFill>
                  <a:schemeClr val="tx1"/>
                </a:solidFill>
                <a:effectLst/>
                <a:latin typeface="+mn-lt"/>
                <a:ea typeface="+mn-ea"/>
                <a:cs typeface="+mn-cs"/>
              </a:rPr>
              <a:t>削減の圧力</a:t>
            </a:r>
            <a:r>
              <a:rPr kumimoji="1" lang="ja-JP" altLang="ja-JP" sz="1200" kern="1200">
                <a:solidFill>
                  <a:schemeClr val="tx1"/>
                </a:solidFill>
                <a:effectLst/>
                <a:latin typeface="+mn-lt"/>
                <a:ea typeface="+mn-ea"/>
                <a:cs typeface="+mn-cs"/>
              </a:rPr>
              <a:t>が常にかかり続けており、これにも対処しなくてはなりません。</a:t>
            </a:r>
          </a:p>
          <a:p>
            <a:r>
              <a:rPr kumimoji="1" lang="ja-JP" altLang="ja-JP" sz="1200" kern="1200">
                <a:solidFill>
                  <a:schemeClr val="tx1"/>
                </a:solidFill>
                <a:effectLst/>
                <a:latin typeface="+mn-lt"/>
                <a:ea typeface="+mn-ea"/>
                <a:cs typeface="+mn-cs"/>
              </a:rPr>
              <a:t>業務や経営の新たな要請に応えたくても、</a:t>
            </a:r>
            <a:r>
              <a:rPr kumimoji="1" lang="en-US" altLang="ja-JP" sz="1200" kern="1200" dirty="0">
                <a:solidFill>
                  <a:schemeClr val="tx1"/>
                </a:solidFill>
                <a:effectLst/>
                <a:latin typeface="+mn-lt"/>
                <a:ea typeface="+mn-ea"/>
                <a:cs typeface="+mn-cs"/>
              </a:rPr>
              <a:t>TCO</a:t>
            </a:r>
            <a:r>
              <a:rPr kumimoji="1" lang="ja-JP" altLang="ja-JP" sz="1200" kern="1200">
                <a:solidFill>
                  <a:schemeClr val="tx1"/>
                </a:solidFill>
                <a:effectLst/>
                <a:latin typeface="+mn-lt"/>
                <a:ea typeface="+mn-ea"/>
                <a:cs typeface="+mn-cs"/>
              </a:rPr>
              <a:t>にお金が掛かり過ぎて、応えることができません。しかも</a:t>
            </a:r>
            <a:r>
              <a:rPr kumimoji="1" lang="en-US" altLang="ja-JP" sz="1200" kern="1200" dirty="0">
                <a:solidFill>
                  <a:schemeClr val="tx1"/>
                </a:solidFill>
                <a:effectLst/>
                <a:latin typeface="+mn-lt"/>
                <a:ea typeface="+mn-ea"/>
                <a:cs typeface="+mn-cs"/>
              </a:rPr>
              <a:t>IT</a:t>
            </a:r>
            <a:r>
              <a:rPr kumimoji="1" lang="ja-JP" altLang="ja-JP" sz="1200" kern="1200">
                <a:solidFill>
                  <a:schemeClr val="tx1"/>
                </a:solidFill>
                <a:effectLst/>
                <a:latin typeface="+mn-lt"/>
                <a:ea typeface="+mn-ea"/>
                <a:cs typeface="+mn-cs"/>
              </a:rPr>
              <a:t>予算が大きく増える見込みもありません。そんなふたつの問題を情報システム部門は抱えているのです。</a:t>
            </a:r>
          </a:p>
          <a:p>
            <a:r>
              <a:rPr kumimoji="1" lang="ja-JP" altLang="ja-JP" sz="1200" kern="1200">
                <a:solidFill>
                  <a:schemeClr val="tx1"/>
                </a:solidFill>
                <a:effectLst/>
                <a:latin typeface="+mn-lt"/>
                <a:ea typeface="+mn-ea"/>
                <a:cs typeface="+mn-cs"/>
              </a:rPr>
              <a:t>ならば「所有」することを辞め、情報システムの管理や運用をしなければ</a:t>
            </a:r>
            <a:r>
              <a:rPr kumimoji="1" lang="en-US" altLang="ja-JP" sz="1200" kern="1200" dirty="0">
                <a:solidFill>
                  <a:schemeClr val="tx1"/>
                </a:solidFill>
                <a:effectLst/>
                <a:latin typeface="+mn-lt"/>
                <a:ea typeface="+mn-ea"/>
                <a:cs typeface="+mn-cs"/>
              </a:rPr>
              <a:t>TCO</a:t>
            </a:r>
            <a:r>
              <a:rPr kumimoji="1" lang="ja-JP" altLang="ja-JP" sz="1200" kern="1200">
                <a:solidFill>
                  <a:schemeClr val="tx1"/>
                </a:solidFill>
                <a:effectLst/>
                <a:latin typeface="+mn-lt"/>
                <a:ea typeface="+mn-ea"/>
                <a:cs typeface="+mn-cs"/>
              </a:rPr>
              <a:t>は削減できます。またクラウドで提供されているプラットフォームやアプリケーションを使えば、開発工数の削減や、場合によっては開発さえも不要です。運用管理負担を低減し、アプリケーションを直ちに現場に提供できる。クラウドへの期待はそんなところにあるとも言えるでしょう。</a:t>
            </a:r>
          </a:p>
          <a:p>
            <a:r>
              <a:rPr kumimoji="1" lang="ja-JP" altLang="ja-JP" sz="1200" kern="1200">
                <a:solidFill>
                  <a:schemeClr val="tx1"/>
                </a:solidFill>
                <a:effectLst/>
                <a:latin typeface="+mn-lt"/>
                <a:ea typeface="+mn-ea"/>
                <a:cs typeface="+mn-cs"/>
              </a:rPr>
              <a:t>もちろん単純には、「</a:t>
            </a:r>
            <a:r>
              <a:rPr kumimoji="1" lang="en-US" altLang="ja-JP" sz="1200" kern="1200" dirty="0">
                <a:solidFill>
                  <a:schemeClr val="tx1"/>
                </a:solidFill>
                <a:effectLst/>
                <a:latin typeface="+mn-lt"/>
                <a:ea typeface="+mn-ea"/>
                <a:cs typeface="+mn-cs"/>
              </a:rPr>
              <a:t>TCO</a:t>
            </a:r>
            <a:r>
              <a:rPr kumimoji="1" lang="ja-JP" altLang="ja-JP" sz="1200" kern="1200">
                <a:solidFill>
                  <a:schemeClr val="tx1"/>
                </a:solidFill>
                <a:effectLst/>
                <a:latin typeface="+mn-lt"/>
                <a:ea typeface="+mn-ea"/>
                <a:cs typeface="+mn-cs"/>
              </a:rPr>
              <a:t>削減＝クラウド利用」にならないことにも注意が必要です。クラウドならではの料金体系やシステム設計の考え方、運用の仕組みなどを考慮する必要があります。そこへの配慮を怠ると、むしろ割高になってしまったり、安定した性能を発揮できなかったり、セキュリティを担保できなかったりと、新たな課題を抱え込むことにもなります。</a:t>
            </a:r>
          </a:p>
          <a:p>
            <a:r>
              <a:rPr kumimoji="1" lang="ja-JP" altLang="ja-JP" sz="1200" kern="1200">
                <a:solidFill>
                  <a:schemeClr val="tx1"/>
                </a:solidFill>
                <a:effectLst/>
                <a:latin typeface="+mn-lt"/>
                <a:ea typeface="+mn-ea"/>
                <a:cs typeface="+mn-cs"/>
              </a:rPr>
              <a:t>ただ、これまで「所有」しか選択肢がなかった情報システムにとって、「使用」という新たな選択肢が与えられたことは確かでしょう。</a:t>
            </a:r>
          </a:p>
          <a:p>
            <a:br>
              <a:rPr kumimoji="1" lang="en-US" altLang="ja-JP" sz="1200" kern="1200" dirty="0">
                <a:solidFill>
                  <a:schemeClr val="tx1"/>
                </a:solidFill>
                <a:effectLst/>
                <a:latin typeface="+mn-lt"/>
                <a:ea typeface="+mn-ea"/>
                <a:cs typeface="+mn-cs"/>
              </a:rPr>
            </a:br>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74</a:t>
            </a:fld>
            <a:endParaRPr kumimoji="1" lang="ja-JP" altLang="en-US"/>
          </a:p>
        </p:txBody>
      </p:sp>
    </p:spTree>
    <p:extLst>
      <p:ext uri="{BB962C8B-B14F-4D97-AF65-F5344CB8AC3E}">
        <p14:creationId xmlns:p14="http://schemas.microsoft.com/office/powerpoint/2010/main" val="340172565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a:solidFill>
                  <a:schemeClr val="tx1"/>
                </a:solidFill>
                <a:effectLst/>
                <a:latin typeface="+mn-lt"/>
                <a:ea typeface="+mn-ea"/>
                <a:cs typeface="+mn-cs"/>
              </a:rPr>
              <a:t>クラウドの魅力として、費用対効果の高さがあります。従来の「所有」を前提としたシステム資源は、調達すれば資産となり一定期間で償却しなければならず、その間、新しいものに置き換えることはできません。しかし、システム機器の性能は、「</a:t>
            </a:r>
            <a:r>
              <a:rPr kumimoji="1" lang="en-US" altLang="ja-JP" sz="1200" kern="1200" dirty="0">
                <a:solidFill>
                  <a:schemeClr val="tx1"/>
                </a:solidFill>
                <a:effectLst/>
                <a:latin typeface="+mn-lt"/>
                <a:ea typeface="+mn-ea"/>
                <a:cs typeface="+mn-cs"/>
              </a:rPr>
              <a:t>18</a:t>
            </a:r>
            <a:r>
              <a:rPr kumimoji="1" lang="ja-JP" altLang="ja-JP" sz="1200" kern="1200" dirty="0">
                <a:solidFill>
                  <a:schemeClr val="tx1"/>
                </a:solidFill>
                <a:effectLst/>
                <a:latin typeface="+mn-lt"/>
                <a:ea typeface="+mn-ea"/>
                <a:cs typeface="+mn-cs"/>
              </a:rPr>
              <a:t>か月ごとに</a:t>
            </a:r>
            <a:r>
              <a:rPr kumimoji="1" lang="en-US" altLang="ja-JP" sz="1200" kern="1200" dirty="0">
                <a:solidFill>
                  <a:schemeClr val="tx1"/>
                </a:solidFill>
                <a:effectLst/>
                <a:latin typeface="+mn-lt"/>
                <a:ea typeface="+mn-ea"/>
                <a:cs typeface="+mn-cs"/>
              </a:rPr>
              <a:t>2</a:t>
            </a:r>
            <a:r>
              <a:rPr kumimoji="1" lang="ja-JP" altLang="ja-JP" sz="1200" kern="1200" dirty="0">
                <a:solidFill>
                  <a:schemeClr val="tx1"/>
                </a:solidFill>
                <a:effectLst/>
                <a:latin typeface="+mn-lt"/>
                <a:ea typeface="+mn-ea"/>
                <a:cs typeface="+mn-cs"/>
              </a:rPr>
              <a:t>倍になる」というムーアの法則に当てはめれば、</a:t>
            </a:r>
            <a:r>
              <a:rPr kumimoji="1" lang="en-US" altLang="ja-JP" sz="1200" kern="1200" dirty="0">
                <a:solidFill>
                  <a:schemeClr val="tx1"/>
                </a:solidFill>
                <a:effectLst/>
                <a:latin typeface="+mn-lt"/>
                <a:ea typeface="+mn-ea"/>
                <a:cs typeface="+mn-cs"/>
              </a:rPr>
              <a:t>5</a:t>
            </a:r>
            <a:r>
              <a:rPr kumimoji="1" lang="ja-JP" altLang="ja-JP" sz="1200" kern="1200" dirty="0">
                <a:solidFill>
                  <a:schemeClr val="tx1"/>
                </a:solidFill>
                <a:effectLst/>
                <a:latin typeface="+mn-lt"/>
                <a:ea typeface="+mn-ea"/>
                <a:cs typeface="+mn-cs"/>
              </a:rPr>
              <a:t>年間で</a:t>
            </a:r>
            <a:r>
              <a:rPr kumimoji="1" lang="en-US" altLang="ja-JP" sz="1200" kern="1200" dirty="0">
                <a:solidFill>
                  <a:schemeClr val="tx1"/>
                </a:solidFill>
                <a:effectLst/>
                <a:latin typeface="+mn-lt"/>
                <a:ea typeface="+mn-ea"/>
                <a:cs typeface="+mn-cs"/>
              </a:rPr>
              <a:t>10</a:t>
            </a:r>
            <a:r>
              <a:rPr kumimoji="1" lang="ja-JP" altLang="ja-JP" sz="1200" kern="1200" dirty="0">
                <a:solidFill>
                  <a:schemeClr val="tx1"/>
                </a:solidFill>
                <a:effectLst/>
                <a:latin typeface="+mn-lt"/>
                <a:ea typeface="+mn-ea"/>
                <a:cs typeface="+mn-cs"/>
              </a:rPr>
              <a:t>倍になります。つまり資産化するとコストパフォーマンスは購入時点から劣化し始め、償却期間中は改善の恩恵を享受できないのです。</a:t>
            </a:r>
          </a:p>
          <a:p>
            <a:r>
              <a:rPr kumimoji="1" lang="ja-JP" altLang="ja-JP" sz="1200" kern="1200" dirty="0">
                <a:solidFill>
                  <a:schemeClr val="tx1"/>
                </a:solidFill>
                <a:effectLst/>
                <a:latin typeface="+mn-lt"/>
                <a:ea typeface="+mn-ea"/>
                <a:cs typeface="+mn-cs"/>
              </a:rPr>
              <a:t>これは、ハードウエアに限らず、ソフトウェアもライセンス資産として保有してしまえば、より機能の優れたものが出現しても、簡単には置き換えることができません。また、バージョンアップの制約や新たな脅威に対するセキュリティ対策、サポートにも問題をきたす場合があります。</a:t>
            </a:r>
          </a:p>
          <a:p>
            <a:r>
              <a:rPr kumimoji="1" lang="ja-JP" altLang="ja-JP" sz="1200" kern="1200" dirty="0">
                <a:solidFill>
                  <a:schemeClr val="tx1"/>
                </a:solidFill>
                <a:effectLst/>
                <a:latin typeface="+mn-lt"/>
                <a:ea typeface="+mn-ea"/>
                <a:cs typeface="+mn-cs"/>
              </a:rPr>
              <a:t>一方クラウドは、共用が前提です。クラウド事業者は、自社のサービスに合わせ無駄な機能や部材を極力そぎ落とした特注の標準仕様の機器を大量に発注し、低価格で購入しています。さらに、徹底した自動化により人件費を減らしています。また、継続的に最新機器を追加導入し、順次古いものと入れ替え、コストパフォーマンスの継続的改善を行っています。たとえば、世界最大のクラウド事業者である</a:t>
            </a:r>
            <a:r>
              <a:rPr kumimoji="1" lang="en-US" altLang="ja-JP" sz="1200" kern="1200" dirty="0">
                <a:solidFill>
                  <a:schemeClr val="tx1"/>
                </a:solidFill>
                <a:effectLst/>
                <a:latin typeface="+mn-lt"/>
                <a:ea typeface="+mn-ea"/>
                <a:cs typeface="+mn-cs"/>
              </a:rPr>
              <a:t>Amazon</a:t>
            </a:r>
            <a:r>
              <a:rPr kumimoji="1" lang="ja-JP" altLang="ja-JP" sz="1200" kern="1200" dirty="0">
                <a:solidFill>
                  <a:schemeClr val="tx1"/>
                </a:solidFill>
                <a:effectLst/>
                <a:latin typeface="+mn-lt"/>
                <a:ea typeface="+mn-ea"/>
                <a:cs typeface="+mn-cs"/>
              </a:rPr>
              <a:t>は、</a:t>
            </a:r>
            <a:r>
              <a:rPr kumimoji="1" lang="en-US" altLang="ja-JP" sz="1200" kern="1200" dirty="0">
                <a:solidFill>
                  <a:schemeClr val="tx1"/>
                </a:solidFill>
                <a:effectLst/>
                <a:latin typeface="+mn-lt"/>
                <a:ea typeface="+mn-ea"/>
                <a:cs typeface="+mn-cs"/>
              </a:rPr>
              <a:t>2006</a:t>
            </a:r>
            <a:r>
              <a:rPr kumimoji="1" lang="ja-JP" altLang="ja-JP" sz="1200" kern="1200" dirty="0">
                <a:solidFill>
                  <a:schemeClr val="tx1"/>
                </a:solidFill>
                <a:effectLst/>
                <a:latin typeface="+mn-lt"/>
                <a:ea typeface="+mn-ea"/>
                <a:cs typeface="+mn-cs"/>
              </a:rPr>
              <a:t>年のサービス開始以来、</a:t>
            </a:r>
            <a:r>
              <a:rPr kumimoji="1" lang="en-US" altLang="ja-JP" sz="1200" kern="1200" dirty="0">
                <a:solidFill>
                  <a:schemeClr val="tx1"/>
                </a:solidFill>
                <a:effectLst/>
                <a:latin typeface="+mn-lt"/>
                <a:ea typeface="+mn-ea"/>
                <a:cs typeface="+mn-cs"/>
              </a:rPr>
              <a:t>40</a:t>
            </a:r>
            <a:r>
              <a:rPr kumimoji="1" lang="ja-JP" altLang="ja-JP" sz="1200" kern="1200" dirty="0">
                <a:solidFill>
                  <a:schemeClr val="tx1"/>
                </a:solidFill>
                <a:effectLst/>
                <a:latin typeface="+mn-lt"/>
                <a:ea typeface="+mn-ea"/>
                <a:cs typeface="+mn-cs"/>
              </a:rPr>
              <a:t>回を超える値下げを繰り返してきました。見方を変えれば、クラウドを利用すれば、使える費用が同じであれば、数年後には何倍もの資源を最新の環境で利用できるのです。</a:t>
            </a:r>
          </a:p>
          <a:p>
            <a:r>
              <a:rPr kumimoji="1" lang="ja-JP" altLang="ja-JP" sz="1200" kern="1200" dirty="0">
                <a:solidFill>
                  <a:schemeClr val="tx1"/>
                </a:solidFill>
                <a:effectLst/>
                <a:latin typeface="+mn-lt"/>
                <a:ea typeface="+mn-ea"/>
                <a:cs typeface="+mn-cs"/>
              </a:rPr>
              <a:t>もちろん、すでに所有しているシステムをクラウドに置き換えるにはコストがかかりますが、一旦移行すれば、費用対効果の改善を長期的かつ継続的に享受できるわけです。</a:t>
            </a: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75</a:t>
            </a:fld>
            <a:endParaRPr kumimoji="1" lang="ja-JP" altLang="en-US"/>
          </a:p>
        </p:txBody>
      </p:sp>
    </p:spTree>
    <p:extLst>
      <p:ext uri="{BB962C8B-B14F-4D97-AF65-F5344CB8AC3E}">
        <p14:creationId xmlns:p14="http://schemas.microsoft.com/office/powerpoint/2010/main" val="355175321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a:solidFill>
                  <a:schemeClr val="tx1"/>
                </a:solidFill>
                <a:effectLst/>
                <a:latin typeface="+mn-lt"/>
                <a:ea typeface="+mn-ea"/>
                <a:cs typeface="+mn-cs"/>
              </a:rPr>
              <a:t>【図解】コレ一枚で分かるクラウド・コンピューティングのビジネス・モデル</a:t>
            </a:r>
          </a:p>
          <a:p>
            <a:r>
              <a:rPr kumimoji="1" lang="en-US" altLang="ja-JP" sz="1200" kern="1200" dirty="0">
                <a:solidFill>
                  <a:schemeClr val="tx1"/>
                </a:solidFill>
                <a:effectLst/>
                <a:latin typeface="+mn-lt"/>
                <a:ea typeface="+mn-ea"/>
                <a:cs typeface="+mn-cs"/>
              </a:rPr>
              <a:t> </a:t>
            </a:r>
            <a:endParaRPr kumimoji="1" lang="ja-JP"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クラウド・コンピューティングをビジネス・モデルとして捉えてみると、「システム資源の共同購買」の仕組みと、それを容易に利用できるようにするための「サービス化」の仕組みの組合せと考えることができる。</a:t>
            </a:r>
          </a:p>
          <a:p>
            <a:r>
              <a:rPr kumimoji="1" lang="ja-JP" altLang="ja-JP" sz="1200" kern="1200" dirty="0">
                <a:solidFill>
                  <a:schemeClr val="tx1"/>
                </a:solidFill>
                <a:effectLst/>
                <a:latin typeface="+mn-lt"/>
                <a:ea typeface="+mn-ea"/>
                <a:cs typeface="+mn-cs"/>
              </a:rPr>
              <a:t>「システム資源の共同購買」とは、一社あるいはひとつの組織でシステム資源を調達するのではなく、共同で大量購入し調達コストを下げると共に、共用することで設備や運用管理のコストを低減しようということだ。そのため、システム機器類の徹底した標準化をすすめ大量購買することで低コストでの調達を実現し、運用管理負担の低減を図っている。</a:t>
            </a:r>
          </a:p>
          <a:p>
            <a:r>
              <a:rPr kumimoji="1" lang="ja-JP" altLang="ja-JP" sz="1200" kern="1200" dirty="0">
                <a:solidFill>
                  <a:schemeClr val="tx1"/>
                </a:solidFill>
                <a:effectLst/>
                <a:latin typeface="+mn-lt"/>
                <a:ea typeface="+mn-ea"/>
                <a:cs typeface="+mn-cs"/>
              </a:rPr>
              <a:t>例えば、</a:t>
            </a:r>
            <a:r>
              <a:rPr kumimoji="1" lang="en-US" altLang="ja-JP" sz="1200" kern="1200" dirty="0">
                <a:solidFill>
                  <a:schemeClr val="tx1"/>
                </a:solidFill>
                <a:effectLst/>
                <a:latin typeface="+mn-lt"/>
                <a:ea typeface="+mn-ea"/>
                <a:cs typeface="+mn-cs"/>
              </a:rPr>
              <a:t>AWS</a:t>
            </a:r>
            <a:r>
              <a:rPr kumimoji="1" lang="ja-JP" altLang="ja-JP" sz="1200" kern="1200" dirty="0">
                <a:solidFill>
                  <a:schemeClr val="tx1"/>
                </a:solidFill>
                <a:effectLst/>
                <a:latin typeface="+mn-lt"/>
                <a:ea typeface="+mn-ea"/>
                <a:cs typeface="+mn-cs"/>
              </a:rPr>
              <a:t>の場合、数百万台のサーバーを保有していると言われているが、サーバーの故障や老朽化に伴う入れ替えや追加増設を考えると、年間十数万台から数十万台のサーバーを購入していると考えられる。世界におけるサーバーの年間出荷台数が、</a:t>
            </a:r>
            <a:r>
              <a:rPr kumimoji="1" lang="en-US" altLang="ja-JP" sz="1200" kern="1200" dirty="0">
                <a:solidFill>
                  <a:schemeClr val="tx1"/>
                </a:solidFill>
                <a:effectLst/>
                <a:latin typeface="+mn-lt"/>
                <a:ea typeface="+mn-ea"/>
                <a:cs typeface="+mn-cs"/>
              </a:rPr>
              <a:t>1000</a:t>
            </a:r>
            <a:r>
              <a:rPr kumimoji="1" lang="ja-JP" altLang="ja-JP" sz="1200" kern="1200" dirty="0">
                <a:solidFill>
                  <a:schemeClr val="tx1"/>
                </a:solidFill>
                <a:effectLst/>
                <a:latin typeface="+mn-lt"/>
                <a:ea typeface="+mn-ea"/>
                <a:cs typeface="+mn-cs"/>
              </a:rPr>
              <a:t>万台程度であることから考えると、その多さは驚異的と言えるだろう。当然、市販品を購入することはなく、</a:t>
            </a:r>
            <a:r>
              <a:rPr kumimoji="1" lang="en-US" altLang="ja-JP" sz="1200" kern="1200" dirty="0">
                <a:solidFill>
                  <a:schemeClr val="tx1"/>
                </a:solidFill>
                <a:effectLst/>
                <a:latin typeface="+mn-lt"/>
                <a:ea typeface="+mn-ea"/>
                <a:cs typeface="+mn-cs"/>
              </a:rPr>
              <a:t>ODM</a:t>
            </a:r>
            <a:r>
              <a:rPr kumimoji="1" lang="ja-JP" altLang="ja-JP" sz="1200" kern="1200" dirty="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Original Design Manufacturing</a:t>
            </a:r>
            <a:r>
              <a:rPr kumimoji="1" lang="ja-JP" altLang="ja-JP" sz="1200" kern="1200" dirty="0">
                <a:solidFill>
                  <a:schemeClr val="tx1"/>
                </a:solidFill>
                <a:effectLst/>
                <a:latin typeface="+mn-lt"/>
                <a:ea typeface="+mn-ea"/>
                <a:cs typeface="+mn-cs"/>
              </a:rPr>
              <a:t>）での調達となることから、量産効果も期待できさらに低コストでの調達を実現している。</a:t>
            </a:r>
          </a:p>
          <a:p>
            <a:r>
              <a:rPr kumimoji="1" lang="en-US" altLang="ja-JP" sz="1200" u="sng" kern="1200" dirty="0">
                <a:solidFill>
                  <a:schemeClr val="tx1"/>
                </a:solidFill>
                <a:effectLst/>
                <a:latin typeface="+mn-lt"/>
                <a:ea typeface="+mn-ea"/>
                <a:cs typeface="+mn-cs"/>
                <a:hlinkClick r:id="rId3"/>
              </a:rPr>
              <a:t>http://itpro.nikkeibp.co.jp/atcl/news/14/112001992/</a:t>
            </a:r>
            <a:endParaRPr kumimoji="1" lang="ja-JP"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また、多くの企業との共同利用となることから負荷の分散や平準化が期待できる。そのため、企業が個別に調達することに比べ調達台数の抑制も期待でき、低コスト化にも貢献していると考えられる。</a:t>
            </a:r>
          </a:p>
          <a:p>
            <a:r>
              <a:rPr kumimoji="1" lang="ja-JP" altLang="ja-JP" sz="1200" kern="1200" dirty="0">
                <a:solidFill>
                  <a:schemeClr val="tx1"/>
                </a:solidFill>
                <a:effectLst/>
                <a:latin typeface="+mn-lt"/>
                <a:ea typeface="+mn-ea"/>
                <a:cs typeface="+mn-cs"/>
              </a:rPr>
              <a:t>一方、「サービス化」は、このシステム資源をサービスとして利用できることだ。つまり、物理的な作業を伴わずソフトウェアの設定だけでシステム資源の調達や構成変更を可能にしている。これを支えている仕組みが、</a:t>
            </a:r>
            <a:r>
              <a:rPr kumimoji="1" lang="en-US" altLang="ja-JP" sz="1200" kern="1200" dirty="0">
                <a:solidFill>
                  <a:schemeClr val="tx1"/>
                </a:solidFill>
                <a:effectLst/>
                <a:latin typeface="+mn-lt"/>
                <a:ea typeface="+mn-ea"/>
                <a:cs typeface="+mn-cs"/>
              </a:rPr>
              <a:t>SDI</a:t>
            </a:r>
            <a:r>
              <a:rPr kumimoji="1" lang="ja-JP" altLang="ja-JP" sz="1200" kern="1200" dirty="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Software-Defined </a:t>
            </a:r>
            <a:r>
              <a:rPr kumimoji="1" lang="en-US" altLang="ja-JP" sz="1200" kern="1200" dirty="0" err="1">
                <a:solidFill>
                  <a:schemeClr val="tx1"/>
                </a:solidFill>
                <a:effectLst/>
                <a:latin typeface="+mn-lt"/>
                <a:ea typeface="+mn-ea"/>
                <a:cs typeface="+mn-cs"/>
              </a:rPr>
              <a:t>Inftastracture</a:t>
            </a:r>
            <a:r>
              <a:rPr kumimoji="1" lang="ja-JP" altLang="ja-JP" sz="1200" kern="1200" dirty="0">
                <a:solidFill>
                  <a:schemeClr val="tx1"/>
                </a:solidFill>
                <a:effectLst/>
                <a:latin typeface="+mn-lt"/>
                <a:ea typeface="+mn-ea"/>
                <a:cs typeface="+mn-cs"/>
              </a:rPr>
              <a:t>）の技術だ。こちらについては、昨日の記事を参考にしていだきたい。</a:t>
            </a:r>
          </a:p>
          <a:p>
            <a:r>
              <a:rPr kumimoji="1" lang="en-US" altLang="ja-JP" sz="1200" kern="1200" dirty="0">
                <a:solidFill>
                  <a:schemeClr val="tx1"/>
                </a:solidFill>
                <a:effectLst/>
                <a:latin typeface="+mn-lt"/>
                <a:ea typeface="+mn-ea"/>
                <a:cs typeface="+mn-cs"/>
              </a:rPr>
              <a:t>&gt;&gt; </a:t>
            </a:r>
            <a:r>
              <a:rPr kumimoji="1" lang="ja-JP" altLang="ja-JP" sz="1200" kern="1200" dirty="0">
                <a:solidFill>
                  <a:schemeClr val="tx1"/>
                </a:solidFill>
                <a:effectLst/>
                <a:latin typeface="+mn-lt"/>
                <a:ea typeface="+mn-ea"/>
                <a:cs typeface="+mn-cs"/>
              </a:rPr>
              <a:t>【図解】コレ</a:t>
            </a:r>
            <a:r>
              <a:rPr kumimoji="1" lang="en-US" altLang="ja-JP" sz="1200" kern="1200" dirty="0">
                <a:solidFill>
                  <a:schemeClr val="tx1"/>
                </a:solidFill>
                <a:effectLst/>
                <a:latin typeface="+mn-lt"/>
                <a:ea typeface="+mn-ea"/>
                <a:cs typeface="+mn-cs"/>
              </a:rPr>
              <a:t>1</a:t>
            </a:r>
            <a:r>
              <a:rPr kumimoji="1" lang="ja-JP" altLang="ja-JP" sz="1200" kern="1200" dirty="0">
                <a:solidFill>
                  <a:schemeClr val="tx1"/>
                </a:solidFill>
                <a:effectLst/>
                <a:latin typeface="+mn-lt"/>
                <a:ea typeface="+mn-ea"/>
                <a:cs typeface="+mn-cs"/>
              </a:rPr>
              <a:t>枚で分かる</a:t>
            </a:r>
            <a:r>
              <a:rPr kumimoji="1" lang="en-US" altLang="ja-JP" sz="1200" kern="1200" dirty="0">
                <a:solidFill>
                  <a:schemeClr val="tx1"/>
                </a:solidFill>
                <a:effectLst/>
                <a:latin typeface="+mn-lt"/>
                <a:ea typeface="+mn-ea"/>
                <a:cs typeface="+mn-cs"/>
              </a:rPr>
              <a:t>SDI</a:t>
            </a:r>
            <a:endParaRPr kumimoji="1" lang="ja-JP"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http://</a:t>
            </a:r>
            <a:r>
              <a:rPr kumimoji="1" lang="en-US" altLang="ja-JP" sz="1200" kern="1200" dirty="0" err="1">
                <a:solidFill>
                  <a:schemeClr val="tx1"/>
                </a:solidFill>
                <a:effectLst/>
                <a:latin typeface="+mn-lt"/>
                <a:ea typeface="+mn-ea"/>
                <a:cs typeface="+mn-cs"/>
              </a:rPr>
              <a:t>blogs.itmedia.co.jp</a:t>
            </a:r>
            <a:r>
              <a:rPr kumimoji="1" lang="en-US" altLang="ja-JP" sz="1200" kern="1200" dirty="0">
                <a:solidFill>
                  <a:schemeClr val="tx1"/>
                </a:solidFill>
                <a:effectLst/>
                <a:latin typeface="+mn-lt"/>
                <a:ea typeface="+mn-ea"/>
                <a:cs typeface="+mn-cs"/>
              </a:rPr>
              <a:t>/</a:t>
            </a:r>
            <a:r>
              <a:rPr kumimoji="1" lang="en-US" altLang="ja-JP" sz="1200" kern="1200" dirty="0" err="1">
                <a:solidFill>
                  <a:schemeClr val="tx1"/>
                </a:solidFill>
                <a:effectLst/>
                <a:latin typeface="+mn-lt"/>
                <a:ea typeface="+mn-ea"/>
                <a:cs typeface="+mn-cs"/>
              </a:rPr>
              <a:t>itsolutionjuku</a:t>
            </a:r>
            <a:r>
              <a:rPr kumimoji="1" lang="en-US" altLang="ja-JP" sz="1200" kern="1200" dirty="0">
                <a:solidFill>
                  <a:schemeClr val="tx1"/>
                </a:solidFill>
                <a:effectLst/>
                <a:latin typeface="+mn-lt"/>
                <a:ea typeface="+mn-ea"/>
                <a:cs typeface="+mn-cs"/>
              </a:rPr>
              <a:t>/2015/05/</a:t>
            </a:r>
            <a:r>
              <a:rPr kumimoji="1" lang="en-US" altLang="ja-JP" sz="1200" kern="1200" dirty="0" err="1">
                <a:solidFill>
                  <a:schemeClr val="tx1"/>
                </a:solidFill>
                <a:effectLst/>
                <a:latin typeface="+mn-lt"/>
                <a:ea typeface="+mn-ea"/>
                <a:cs typeface="+mn-cs"/>
              </a:rPr>
              <a:t>sdi.html</a:t>
            </a:r>
            <a:endParaRPr kumimoji="1" lang="ja-JP"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この仕組みにより、運用や調達の自動化・自律化を実現し、必要な時に必要なリソースをオンデマンドで調達できるようにしている。さらに、従量課金により使った分だけの支払いとなることから、システム資源調達における初期投資リスクを回避することができる。</a:t>
            </a:r>
          </a:p>
          <a:p>
            <a:r>
              <a:rPr kumimoji="1" lang="ja-JP" altLang="ja-JP" sz="1200" kern="1200" dirty="0">
                <a:solidFill>
                  <a:schemeClr val="tx1"/>
                </a:solidFill>
                <a:effectLst/>
                <a:latin typeface="+mn-lt"/>
                <a:ea typeface="+mn-ea"/>
                <a:cs typeface="+mn-cs"/>
              </a:rPr>
              <a:t>クラウド・コンピューティングは、このような「システム資源の共同購買」と「サービス化」により、システム資源の低コストでの調達を実現し、変更への俊敏性を確保し、需要の変動にも即応できるスケラビリティを確保している。</a:t>
            </a:r>
          </a:p>
          <a:p>
            <a:r>
              <a:rPr kumimoji="1" lang="en-US" altLang="ja-JP" sz="1200" kern="1200" dirty="0">
                <a:solidFill>
                  <a:schemeClr val="tx1"/>
                </a:solidFill>
                <a:effectLst/>
                <a:latin typeface="+mn-lt"/>
                <a:ea typeface="+mn-ea"/>
                <a:cs typeface="+mn-cs"/>
              </a:rPr>
              <a:t> </a:t>
            </a:r>
            <a:endParaRPr kumimoji="1" lang="ja-JP" altLang="ja-JP" sz="1200" kern="1200">
              <a:solidFill>
                <a:schemeClr val="tx1"/>
              </a:solidFill>
              <a:effectLst/>
              <a:latin typeface="+mn-lt"/>
              <a:ea typeface="+mn-ea"/>
              <a:cs typeface="+mn-cs"/>
            </a:endParaRPr>
          </a:p>
          <a:p>
            <a:endParaRPr kumimoji="1" lang="ja-JP" altLang="en-US"/>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76</a:t>
            </a:fld>
            <a:endParaRPr kumimoji="1" lang="ja-JP" altLang="en-US"/>
          </a:p>
        </p:txBody>
      </p:sp>
    </p:spTree>
    <p:extLst>
      <p:ext uri="{BB962C8B-B14F-4D97-AF65-F5344CB8AC3E}">
        <p14:creationId xmlns:p14="http://schemas.microsoft.com/office/powerpoint/2010/main" val="371551635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54643" y="9438593"/>
            <a:ext cx="2950989" cy="499172"/>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77</a:t>
            </a:fld>
            <a:endParaRPr lang="en-US" altLang="ja-JP" sz="120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297087573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7"/>
          <p:cNvSpPr>
            <a:spLocks noGrp="1" noChangeArrowheads="1"/>
          </p:cNvSpPr>
          <p:nvPr>
            <p:ph type="sldNum" sz="quarter" idx="5"/>
          </p:nvPr>
        </p:nvSpPr>
        <p:spPr>
          <a:noFill/>
        </p:spPr>
        <p:txBody>
          <a:bodyPr/>
          <a:lstStyle>
            <a:lvl1pPr defTabSz="914400" eaLnBrk="0" hangingPunct="0">
              <a:defRPr sz="1300">
                <a:solidFill>
                  <a:srgbClr val="484848"/>
                </a:solidFill>
                <a:latin typeface="Arial" charset="0"/>
                <a:ea typeface="HG丸ｺﾞｼｯｸM-PRO" pitchFamily="50" charset="-128"/>
              </a:defRPr>
            </a:lvl1pPr>
            <a:lvl2pPr marL="709684" indent="-272956" defTabSz="914400" eaLnBrk="0" hangingPunct="0">
              <a:defRPr sz="1300">
                <a:solidFill>
                  <a:srgbClr val="484848"/>
                </a:solidFill>
                <a:latin typeface="Arial" charset="0"/>
                <a:ea typeface="HG丸ｺﾞｼｯｸM-PRO" pitchFamily="50" charset="-128"/>
              </a:defRPr>
            </a:lvl2pPr>
            <a:lvl3pPr marL="1091822" indent="-218364" defTabSz="914400" eaLnBrk="0" hangingPunct="0">
              <a:defRPr sz="1300">
                <a:solidFill>
                  <a:srgbClr val="484848"/>
                </a:solidFill>
                <a:latin typeface="Arial" charset="0"/>
                <a:ea typeface="HG丸ｺﾞｼｯｸM-PRO" pitchFamily="50" charset="-128"/>
              </a:defRPr>
            </a:lvl3pPr>
            <a:lvl4pPr marL="1528552" indent="-218364" defTabSz="914400" eaLnBrk="0" hangingPunct="0">
              <a:defRPr sz="1300">
                <a:solidFill>
                  <a:srgbClr val="484848"/>
                </a:solidFill>
                <a:latin typeface="Arial" charset="0"/>
                <a:ea typeface="HG丸ｺﾞｼｯｸM-PRO" pitchFamily="50" charset="-128"/>
              </a:defRPr>
            </a:lvl4pPr>
            <a:lvl5pPr marL="1965280" indent="-218364" defTabSz="914400" eaLnBrk="0" hangingPunct="0">
              <a:defRPr sz="1300">
                <a:solidFill>
                  <a:srgbClr val="484848"/>
                </a:solidFill>
                <a:latin typeface="Arial" charset="0"/>
                <a:ea typeface="HG丸ｺﾞｼｯｸM-PRO" pitchFamily="50" charset="-128"/>
              </a:defRPr>
            </a:lvl5pPr>
            <a:lvl6pPr marL="2402009" indent="-218364" defTabSz="914400" eaLnBrk="0" fontAlgn="base" hangingPunct="0">
              <a:spcBef>
                <a:spcPct val="20000"/>
              </a:spcBef>
              <a:spcAft>
                <a:spcPct val="0"/>
              </a:spcAft>
              <a:defRPr sz="1300">
                <a:solidFill>
                  <a:srgbClr val="484848"/>
                </a:solidFill>
                <a:latin typeface="Arial" charset="0"/>
                <a:ea typeface="HG丸ｺﾞｼｯｸM-PRO" pitchFamily="50" charset="-128"/>
              </a:defRPr>
            </a:lvl6pPr>
            <a:lvl7pPr marL="2838736" indent="-218364" defTabSz="914400" eaLnBrk="0" fontAlgn="base" hangingPunct="0">
              <a:spcBef>
                <a:spcPct val="20000"/>
              </a:spcBef>
              <a:spcAft>
                <a:spcPct val="0"/>
              </a:spcAft>
              <a:defRPr sz="1300">
                <a:solidFill>
                  <a:srgbClr val="484848"/>
                </a:solidFill>
                <a:latin typeface="Arial" charset="0"/>
                <a:ea typeface="HG丸ｺﾞｼｯｸM-PRO" pitchFamily="50" charset="-128"/>
              </a:defRPr>
            </a:lvl7pPr>
            <a:lvl8pPr marL="3275467" indent="-218364" defTabSz="914400" eaLnBrk="0" fontAlgn="base" hangingPunct="0">
              <a:spcBef>
                <a:spcPct val="20000"/>
              </a:spcBef>
              <a:spcAft>
                <a:spcPct val="0"/>
              </a:spcAft>
              <a:defRPr sz="1300">
                <a:solidFill>
                  <a:srgbClr val="484848"/>
                </a:solidFill>
                <a:latin typeface="Arial" charset="0"/>
                <a:ea typeface="HG丸ｺﾞｼｯｸM-PRO" pitchFamily="50" charset="-128"/>
              </a:defRPr>
            </a:lvl8pPr>
            <a:lvl9pPr marL="3712195" indent="-218364" defTabSz="914400" eaLnBrk="0" fontAlgn="base" hangingPunct="0">
              <a:spcBef>
                <a:spcPct val="20000"/>
              </a:spcBef>
              <a:spcAft>
                <a:spcPct val="0"/>
              </a:spcAft>
              <a:defRPr sz="1300">
                <a:solidFill>
                  <a:srgbClr val="484848"/>
                </a:solidFill>
                <a:latin typeface="Arial" charset="0"/>
                <a:ea typeface="HG丸ｺﾞｼｯｸM-PRO" pitchFamily="50" charset="-128"/>
              </a:defRPr>
            </a:lvl9pPr>
          </a:lstStyle>
          <a:p>
            <a:pPr eaLnBrk="1" hangingPunct="1"/>
            <a:fld id="{9B7374D8-E40D-48C9-91BB-3982210BAA48}" type="slidenum">
              <a:rPr lang="ja-JP" altLang="en-US" sz="1200">
                <a:solidFill>
                  <a:prstClr val="black"/>
                </a:solidFill>
                <a:ea typeface="ＭＳ Ｐゴシック" pitchFamily="50" charset="-128"/>
              </a:rPr>
              <a:pPr eaLnBrk="1" hangingPunct="1"/>
              <a:t>78</a:t>
            </a:fld>
            <a:endParaRPr lang="en-US" altLang="ja-JP" sz="1200" dirty="0">
              <a:solidFill>
                <a:prstClr val="black"/>
              </a:solidFill>
              <a:ea typeface="ＭＳ Ｐゴシック" pitchFamily="50" charset="-128"/>
            </a:endParaRPr>
          </a:p>
        </p:txBody>
      </p:sp>
      <p:sp>
        <p:nvSpPr>
          <p:cNvPr id="81923" name="Rectangle 2"/>
          <p:cNvSpPr>
            <a:spLocks noGrp="1" noRot="1" noChangeAspect="1" noChangeArrowheads="1" noTextEdit="1"/>
          </p:cNvSpPr>
          <p:nvPr>
            <p:ph type="sldImg"/>
          </p:nvPr>
        </p:nvSpPr>
        <p:spPr>
          <a:xfrm>
            <a:off x="919163" y="746125"/>
            <a:ext cx="4972050" cy="3729038"/>
          </a:xfrm>
          <a:ln/>
        </p:spPr>
      </p:sp>
      <p:sp>
        <p:nvSpPr>
          <p:cNvPr id="81924" name="Rectangle 3"/>
          <p:cNvSpPr>
            <a:spLocks noGrp="1" noChangeArrowheads="1"/>
          </p:cNvSpPr>
          <p:nvPr>
            <p:ph type="body" idx="1"/>
          </p:nvPr>
        </p:nvSpPr>
        <p:spPr>
          <a:xfrm>
            <a:off x="908262" y="4721231"/>
            <a:ext cx="4990676" cy="4473575"/>
          </a:xfrm>
          <a:noFill/>
        </p:spPr>
        <p:txBody>
          <a:bodyPr/>
          <a:lstStyle/>
          <a:p>
            <a:r>
              <a:rPr kumimoji="1" lang="ja-JP" altLang="ja-JP" sz="1200" kern="1200">
                <a:solidFill>
                  <a:schemeClr val="tx1"/>
                </a:solidFill>
                <a:effectLst/>
                <a:latin typeface="+mn-lt"/>
                <a:ea typeface="+mn-ea"/>
                <a:cs typeface="+mn-cs"/>
              </a:rPr>
              <a:t>「クラウド・コンピューティング」という言葉は、</a:t>
            </a:r>
            <a:r>
              <a:rPr kumimoji="1" lang="en-US" altLang="ja-JP" sz="1200" kern="1200" dirty="0">
                <a:solidFill>
                  <a:schemeClr val="tx1"/>
                </a:solidFill>
                <a:effectLst/>
                <a:latin typeface="+mn-lt"/>
                <a:ea typeface="+mn-ea"/>
                <a:cs typeface="+mn-cs"/>
              </a:rPr>
              <a:t>2006</a:t>
            </a:r>
            <a:r>
              <a:rPr kumimoji="1" lang="ja-JP" altLang="ja-JP" sz="1200" kern="1200">
                <a:solidFill>
                  <a:schemeClr val="tx1"/>
                </a:solidFill>
                <a:effectLst/>
                <a:latin typeface="+mn-lt"/>
                <a:ea typeface="+mn-ea"/>
                <a:cs typeface="+mn-cs"/>
              </a:rPr>
              <a:t>年、当時</a:t>
            </a:r>
            <a:r>
              <a:rPr kumimoji="1" lang="en-US" altLang="ja-JP" sz="1200" kern="1200" dirty="0">
                <a:solidFill>
                  <a:schemeClr val="tx1"/>
                </a:solidFill>
                <a:effectLst/>
                <a:latin typeface="+mn-lt"/>
                <a:ea typeface="+mn-ea"/>
                <a:cs typeface="+mn-cs"/>
              </a:rPr>
              <a:t>Google</a:t>
            </a:r>
            <a:r>
              <a:rPr kumimoji="1" lang="ja-JP" altLang="ja-JP" sz="1200" kern="1200">
                <a:solidFill>
                  <a:schemeClr val="tx1"/>
                </a:solidFill>
                <a:effectLst/>
                <a:latin typeface="+mn-lt"/>
                <a:ea typeface="+mn-ea"/>
                <a:cs typeface="+mn-cs"/>
              </a:rPr>
              <a:t>の</a:t>
            </a:r>
            <a:r>
              <a:rPr kumimoji="1" lang="en-US" altLang="ja-JP" sz="1200" kern="1200" dirty="0">
                <a:solidFill>
                  <a:schemeClr val="tx1"/>
                </a:solidFill>
                <a:effectLst/>
                <a:latin typeface="+mn-lt"/>
                <a:ea typeface="+mn-ea"/>
                <a:cs typeface="+mn-cs"/>
              </a:rPr>
              <a:t>CEO</a:t>
            </a:r>
            <a:r>
              <a:rPr kumimoji="1" lang="ja-JP" altLang="ja-JP" sz="1200" kern="1200">
                <a:solidFill>
                  <a:schemeClr val="tx1"/>
                </a:solidFill>
                <a:effectLst/>
                <a:latin typeface="+mn-lt"/>
                <a:ea typeface="+mn-ea"/>
                <a:cs typeface="+mn-cs"/>
              </a:rPr>
              <a:t>を努めていたエリック・シュミットの本章冒頭で紹介したスピーチがきっかけでした。</a:t>
            </a:r>
          </a:p>
          <a:p>
            <a:r>
              <a:rPr kumimoji="1" lang="ja-JP" altLang="ja-JP" sz="1200" kern="1200">
                <a:solidFill>
                  <a:schemeClr val="tx1"/>
                </a:solidFill>
                <a:effectLst/>
                <a:latin typeface="+mn-lt"/>
                <a:ea typeface="+mn-ea"/>
                <a:cs typeface="+mn-cs"/>
              </a:rPr>
              <a:t>新しい言葉が大好きな</a:t>
            </a:r>
            <a:r>
              <a:rPr kumimoji="1" lang="en-US" altLang="ja-JP" sz="1200" kern="1200" dirty="0">
                <a:solidFill>
                  <a:schemeClr val="tx1"/>
                </a:solidFill>
                <a:effectLst/>
                <a:latin typeface="+mn-lt"/>
                <a:ea typeface="+mn-ea"/>
                <a:cs typeface="+mn-cs"/>
              </a:rPr>
              <a:t>IT</a:t>
            </a:r>
            <a:r>
              <a:rPr kumimoji="1" lang="ja-JP" altLang="ja-JP" sz="1200" kern="1200">
                <a:solidFill>
                  <a:schemeClr val="tx1"/>
                </a:solidFill>
                <a:effectLst/>
                <a:latin typeface="+mn-lt"/>
                <a:ea typeface="+mn-ea"/>
                <a:cs typeface="+mn-cs"/>
              </a:rPr>
              <a:t>業界は、時代の変化や自分達の先進性を喧伝し自社の製品やサービスを売り込むためのキャッチコピーとして、この言葉を盛んに使うようになりました。そのため各社各様の定義が生まれ、市場に様々な誤解や混乱を生みだしてしまったのです。</a:t>
            </a:r>
          </a:p>
          <a:p>
            <a:r>
              <a:rPr kumimoji="1" lang="en-US" altLang="ja-JP" sz="1200" kern="1200" dirty="0">
                <a:solidFill>
                  <a:schemeClr val="tx1"/>
                </a:solidFill>
                <a:effectLst/>
                <a:latin typeface="+mn-lt"/>
                <a:ea typeface="+mn-ea"/>
                <a:cs typeface="+mn-cs"/>
              </a:rPr>
              <a:t>2009</a:t>
            </a:r>
            <a:r>
              <a:rPr kumimoji="1" lang="ja-JP" altLang="ja-JP" sz="1200" kern="1200">
                <a:solidFill>
                  <a:schemeClr val="tx1"/>
                </a:solidFill>
                <a:effectLst/>
                <a:latin typeface="+mn-lt"/>
                <a:ea typeface="+mn-ea"/>
                <a:cs typeface="+mn-cs"/>
              </a:rPr>
              <a:t>年、こんな混乱に終止符を打ち業界の健全な発展を意図し、米国の国立標準技術研究所</a:t>
            </a:r>
            <a:r>
              <a:rPr kumimoji="1" lang="en-US" altLang="ja-JP" sz="1200" kern="1200" dirty="0">
                <a:solidFill>
                  <a:schemeClr val="tx1"/>
                </a:solidFill>
                <a:effectLst/>
                <a:latin typeface="+mn-lt"/>
                <a:ea typeface="+mn-ea"/>
                <a:cs typeface="+mn-cs"/>
              </a:rPr>
              <a:t>(National Institute of Standards and Technology : NIST)</a:t>
            </a:r>
            <a:r>
              <a:rPr kumimoji="1" lang="ja-JP" altLang="ja-JP" sz="1200" kern="1200">
                <a:solidFill>
                  <a:schemeClr val="tx1"/>
                </a:solidFill>
                <a:effectLst/>
                <a:latin typeface="+mn-lt"/>
                <a:ea typeface="+mn-ea"/>
                <a:cs typeface="+mn-cs"/>
              </a:rPr>
              <a:t>が、「クラウドの定義」を発表しました。この定義は特定の技術や規格を意味するものではなく、考え方の枠組みとして捉えておくといいでしょう。ここには、次のような記述があります。</a:t>
            </a:r>
          </a:p>
          <a:p>
            <a:r>
              <a:rPr kumimoji="1" lang="ja-JP" altLang="ja-JP" sz="1200" kern="1200">
                <a:solidFill>
                  <a:schemeClr val="tx1"/>
                </a:solidFill>
                <a:effectLst/>
                <a:latin typeface="+mn-lt"/>
                <a:ea typeface="+mn-ea"/>
                <a:cs typeface="+mn-cs"/>
              </a:rPr>
              <a:t>「クラウド・コンピューティングとは、ネットワーク、サーバー、ストレージ、アプリケーション、サービスなどの構成可能なコンピューティングリソースの共用プールに対して、便利かつオンデマンドにアクセスでき、最小の管理労力またはサービスプロバイダ間の相互動作によって迅速に提供され利用できるという、モデルのひとつである」</a:t>
            </a:r>
          </a:p>
          <a:p>
            <a:r>
              <a:rPr kumimoji="1" lang="ja-JP" altLang="ja-JP" sz="1200" kern="1200">
                <a:solidFill>
                  <a:schemeClr val="tx1"/>
                </a:solidFill>
                <a:effectLst/>
                <a:latin typeface="+mn-lt"/>
                <a:ea typeface="+mn-ea"/>
                <a:cs typeface="+mn-cs"/>
              </a:rPr>
              <a:t>さらに様々なクラウドの利用形態を「サービス・モデル</a:t>
            </a:r>
            <a:r>
              <a:rPr kumimoji="1" lang="en-US" altLang="ja-JP" sz="1200" kern="1200" dirty="0">
                <a:solidFill>
                  <a:schemeClr val="tx1"/>
                </a:solidFill>
                <a:effectLst/>
                <a:latin typeface="+mn-lt"/>
                <a:ea typeface="+mn-ea"/>
                <a:cs typeface="+mn-cs"/>
              </a:rPr>
              <a:t>(Service Model)</a:t>
            </a:r>
            <a:r>
              <a:rPr kumimoji="1" lang="ja-JP" altLang="ja-JP" sz="1200" kern="1200">
                <a:solidFill>
                  <a:schemeClr val="tx1"/>
                </a:solidFill>
                <a:effectLst/>
                <a:latin typeface="+mn-lt"/>
                <a:ea typeface="+mn-ea"/>
                <a:cs typeface="+mn-cs"/>
              </a:rPr>
              <a:t>」と「配置モデル</a:t>
            </a:r>
            <a:r>
              <a:rPr kumimoji="1" lang="en-US" altLang="ja-JP" sz="1200" kern="1200" dirty="0">
                <a:solidFill>
                  <a:schemeClr val="tx1"/>
                </a:solidFill>
                <a:effectLst/>
                <a:latin typeface="+mn-lt"/>
                <a:ea typeface="+mn-ea"/>
                <a:cs typeface="+mn-cs"/>
              </a:rPr>
              <a:t>(Deployment Model)</a:t>
            </a:r>
            <a:r>
              <a:rPr kumimoji="1" lang="ja-JP" altLang="ja-JP" sz="1200" kern="1200">
                <a:solidFill>
                  <a:schemeClr val="tx1"/>
                </a:solidFill>
                <a:effectLst/>
                <a:latin typeface="+mn-lt"/>
                <a:ea typeface="+mn-ea"/>
                <a:cs typeface="+mn-cs"/>
              </a:rPr>
              <a:t>」に分類、またクラウドに備わっていなくてはならない「</a:t>
            </a:r>
            <a:r>
              <a:rPr kumimoji="1" lang="en-US" altLang="ja-JP" sz="1200" kern="1200" dirty="0">
                <a:solidFill>
                  <a:schemeClr val="tx1"/>
                </a:solidFill>
                <a:effectLst/>
                <a:latin typeface="+mn-lt"/>
                <a:ea typeface="+mn-ea"/>
                <a:cs typeface="+mn-cs"/>
              </a:rPr>
              <a:t>5</a:t>
            </a:r>
            <a:r>
              <a:rPr kumimoji="1" lang="ja-JP" altLang="ja-JP" sz="1200" kern="1200">
                <a:solidFill>
                  <a:schemeClr val="tx1"/>
                </a:solidFill>
                <a:effectLst/>
                <a:latin typeface="+mn-lt"/>
                <a:ea typeface="+mn-ea"/>
                <a:cs typeface="+mn-cs"/>
              </a:rPr>
              <a:t>つの必須の特徴」をあげています。</a:t>
            </a:r>
          </a:p>
          <a:p>
            <a:r>
              <a:rPr kumimoji="1" lang="ja-JP" altLang="ja-JP" sz="1200" kern="1200">
                <a:solidFill>
                  <a:schemeClr val="tx1"/>
                </a:solidFill>
                <a:effectLst/>
                <a:latin typeface="+mn-lt"/>
                <a:ea typeface="+mn-ea"/>
                <a:cs typeface="+mn-cs"/>
              </a:rPr>
              <a:t>この定義が唯一のものではなく、クラウドの普及や新たなテクノロジーの登場とともに新たな解釈も生まれています。しかし、クラウド・コンピューティングの基本的枠組みとして、いまも広く使われており、ここで提案された整理の枠組みを理解しておくといいでしょう。</a:t>
            </a:r>
            <a:r>
              <a:rPr kumimoji="1" lang="en-US" altLang="ja-JP" sz="1200" kern="1200" dirty="0">
                <a:solidFill>
                  <a:schemeClr val="tx1"/>
                </a:solidFill>
                <a:effectLst/>
                <a:latin typeface="+mn-lt"/>
                <a:ea typeface="+mn-ea"/>
                <a:cs typeface="+mn-cs"/>
              </a:rPr>
              <a:t>  </a:t>
            </a:r>
            <a:endParaRPr kumimoji="1" lang="ja-JP" altLang="ja-JP" sz="1200" kern="120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a:solidFill>
                  <a:schemeClr val="tx1"/>
                </a:solidFill>
                <a:effectLst/>
                <a:latin typeface="+mn-lt"/>
                <a:ea typeface="+mn-ea"/>
                <a:cs typeface="+mn-cs"/>
              </a:rPr>
              <a:t>前版</a:t>
            </a:r>
            <a:r>
              <a:rPr kumimoji="1" lang="en-US" altLang="ja-JP" sz="1200" kern="1200" dirty="0">
                <a:solidFill>
                  <a:schemeClr val="tx1"/>
                </a:solidFill>
                <a:effectLst/>
                <a:latin typeface="+mn-lt"/>
                <a:ea typeface="+mn-ea"/>
                <a:cs typeface="+mn-cs"/>
              </a:rPr>
              <a:t>p145</a:t>
            </a:r>
            <a:r>
              <a:rPr kumimoji="1" lang="ja-JP" altLang="ja-JP" sz="1200" kern="1200">
                <a:solidFill>
                  <a:schemeClr val="tx1"/>
                </a:solidFill>
                <a:effectLst/>
                <a:latin typeface="+mn-lt"/>
                <a:ea typeface="+mn-ea"/>
                <a:cs typeface="+mn-cs"/>
              </a:rPr>
              <a:t>を流用する形をご検討お願いいたします。</a:t>
            </a:r>
          </a:p>
          <a:p>
            <a:r>
              <a:rPr kumimoji="1" lang="en-US" altLang="ja-JP" sz="1200" kern="1200" dirty="0">
                <a:solidFill>
                  <a:schemeClr val="tx1"/>
                </a:solidFill>
                <a:effectLst/>
                <a:latin typeface="+mn-lt"/>
                <a:ea typeface="+mn-ea"/>
                <a:cs typeface="+mn-cs"/>
              </a:rPr>
              <a:t> </a:t>
            </a:r>
            <a:endParaRPr kumimoji="1" lang="ja-JP" altLang="ja-JP" sz="1200" kern="120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a:solidFill>
                  <a:schemeClr val="tx1"/>
                </a:solidFill>
                <a:effectLst/>
                <a:latin typeface="+mn-lt"/>
                <a:ea typeface="+mn-ea"/>
                <a:cs typeface="+mn-cs"/>
              </a:rPr>
              <a:t>なぜですか</a:t>
            </a:r>
            <a:r>
              <a:rPr kumimoji="1" lang="en-US" altLang="ja-JP" sz="1200" kern="1200" dirty="0">
                <a:solidFill>
                  <a:schemeClr val="tx1"/>
                </a:solidFill>
                <a:effectLst/>
                <a:latin typeface="+mn-lt"/>
                <a:ea typeface="+mn-ea"/>
                <a:cs typeface="+mn-cs"/>
              </a:rPr>
              <a:t>?</a:t>
            </a:r>
            <a:endParaRPr kumimoji="1" lang="ja-JP" altLang="ja-JP" sz="1200" kern="1200">
              <a:solidFill>
                <a:schemeClr val="tx1"/>
              </a:solidFill>
              <a:effectLst/>
              <a:latin typeface="+mn-lt"/>
              <a:ea typeface="+mn-ea"/>
              <a:cs typeface="+mn-cs"/>
            </a:endParaRPr>
          </a:p>
          <a:p>
            <a:pPr eaLnBrk="1" hangingPunct="1"/>
            <a:endParaRPr lang="ja-JP" altLang="en-US" dirty="0"/>
          </a:p>
        </p:txBody>
      </p:sp>
    </p:spTree>
    <p:extLst>
      <p:ext uri="{BB962C8B-B14F-4D97-AF65-F5344CB8AC3E}">
        <p14:creationId xmlns:p14="http://schemas.microsoft.com/office/powerpoint/2010/main" val="320567048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Rectangle 7"/>
          <p:cNvSpPr>
            <a:spLocks noGrp="1" noChangeArrowheads="1"/>
          </p:cNvSpPr>
          <p:nvPr>
            <p:ph type="sldNum" sz="quarter" idx="5"/>
          </p:nvPr>
        </p:nvSpPr>
        <p:spPr>
          <a:noFill/>
        </p:spPr>
        <p:txBody>
          <a:bodyPr/>
          <a:lstStyle/>
          <a:p>
            <a:pPr defTabSz="913232"/>
            <a:fld id="{E26728EA-0FFF-4A63-B395-E6982821CD75}" type="slidenum">
              <a:rPr lang="ja-JP" altLang="en-US" smtClean="0"/>
              <a:pPr defTabSz="913232"/>
              <a:t>79</a:t>
            </a:fld>
            <a:endParaRPr lang="en-US" altLang="ja-JP"/>
          </a:p>
        </p:txBody>
      </p:sp>
      <p:sp>
        <p:nvSpPr>
          <p:cNvPr id="28674" name="Rectangle 2"/>
          <p:cNvSpPr>
            <a:spLocks noGrp="1" noRot="1" noChangeAspect="1" noChangeArrowheads="1" noTextEdit="1"/>
          </p:cNvSpPr>
          <p:nvPr>
            <p:ph type="sldImg"/>
          </p:nvPr>
        </p:nvSpPr>
        <p:spPr>
          <a:xfrm>
            <a:off x="919163" y="746125"/>
            <a:ext cx="4972050" cy="3729038"/>
          </a:xfrm>
          <a:ln/>
        </p:spPr>
      </p:sp>
      <p:sp>
        <p:nvSpPr>
          <p:cNvPr id="28675" name="Rectangle 3"/>
          <p:cNvSpPr>
            <a:spLocks noGrp="1" noChangeArrowheads="1"/>
          </p:cNvSpPr>
          <p:nvPr>
            <p:ph type="body" idx="1"/>
          </p:nvPr>
        </p:nvSpPr>
        <p:spPr>
          <a:xfrm>
            <a:off x="908359" y="4720870"/>
            <a:ext cx="4990482" cy="4473648"/>
          </a:xfrm>
          <a:noFill/>
          <a:ln/>
        </p:spPr>
        <p:txBody>
          <a:bodyPr/>
          <a:lstStyle/>
          <a:p>
            <a:r>
              <a:rPr kumimoji="1" lang="ja-JP" altLang="ja-JP" sz="1200" kern="1200">
                <a:solidFill>
                  <a:schemeClr val="tx1"/>
                </a:solidFill>
                <a:effectLst/>
                <a:latin typeface="+mn-lt"/>
                <a:ea typeface="+mn-ea"/>
                <a:cs typeface="+mn-cs"/>
              </a:rPr>
              <a:t>クラウドをサービスの違いによって分類する考え方が「サービス・モデル（</a:t>
            </a:r>
            <a:r>
              <a:rPr kumimoji="1" lang="en-US" altLang="ja-JP" sz="1200" kern="1200" dirty="0">
                <a:solidFill>
                  <a:schemeClr val="tx1"/>
                </a:solidFill>
                <a:effectLst/>
                <a:latin typeface="+mn-lt"/>
                <a:ea typeface="+mn-ea"/>
                <a:cs typeface="+mn-cs"/>
              </a:rPr>
              <a:t>Service Model</a:t>
            </a:r>
            <a:r>
              <a:rPr kumimoji="1" lang="ja-JP" altLang="ja-JP" sz="1200" kern="1200">
                <a:solidFill>
                  <a:schemeClr val="tx1"/>
                </a:solidFill>
                <a:effectLst/>
                <a:latin typeface="+mn-lt"/>
                <a:ea typeface="+mn-ea"/>
                <a:cs typeface="+mn-cs"/>
              </a:rPr>
              <a:t>）」です。</a:t>
            </a:r>
          </a:p>
          <a:p>
            <a:r>
              <a:rPr kumimoji="1" lang="en-US" altLang="ja-JP" sz="1200" kern="1200" dirty="0">
                <a:solidFill>
                  <a:schemeClr val="tx1"/>
                </a:solidFill>
                <a:effectLst/>
                <a:latin typeface="+mn-lt"/>
                <a:ea typeface="+mn-ea"/>
                <a:cs typeface="+mn-cs"/>
              </a:rPr>
              <a:t> </a:t>
            </a:r>
            <a:endParaRPr kumimoji="1" lang="ja-JP" altLang="ja-JP" sz="1200" kern="1200">
              <a:solidFill>
                <a:schemeClr val="tx1"/>
              </a:solidFill>
              <a:effectLst/>
              <a:latin typeface="+mn-lt"/>
              <a:ea typeface="+mn-ea"/>
              <a:cs typeface="+mn-cs"/>
            </a:endParaRPr>
          </a:p>
          <a:p>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SaaS</a:t>
            </a:r>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Software as a Service</a:t>
            </a:r>
            <a:r>
              <a:rPr kumimoji="1" lang="ja-JP" altLang="ja-JP" sz="1200" kern="1200">
                <a:solidFill>
                  <a:schemeClr val="tx1"/>
                </a:solidFill>
                <a:effectLst/>
                <a:latin typeface="+mn-lt"/>
                <a:ea typeface="+mn-ea"/>
                <a:cs typeface="+mn-cs"/>
              </a:rPr>
              <a:t>）</a:t>
            </a:r>
          </a:p>
          <a:p>
            <a:r>
              <a:rPr kumimoji="1" lang="ja-JP" altLang="ja-JP" sz="1200" kern="1200">
                <a:solidFill>
                  <a:schemeClr val="tx1"/>
                </a:solidFill>
                <a:effectLst/>
                <a:latin typeface="+mn-lt"/>
                <a:ea typeface="+mn-ea"/>
                <a:cs typeface="+mn-cs"/>
              </a:rPr>
              <a:t>電子メールやスケジュール管理、文書作成や表計算、財務会計や販売管理などのアプリケーションを提供するサービスです。ユーザーは、アプリケーションを動かすためのハードウェアや</a:t>
            </a:r>
            <a:r>
              <a:rPr kumimoji="1" lang="en-US" altLang="ja-JP" sz="1200" kern="1200" dirty="0">
                <a:solidFill>
                  <a:schemeClr val="tx1"/>
                </a:solidFill>
                <a:effectLst/>
                <a:latin typeface="+mn-lt"/>
                <a:ea typeface="+mn-ea"/>
                <a:cs typeface="+mn-cs"/>
              </a:rPr>
              <a:t>OS</a:t>
            </a:r>
            <a:r>
              <a:rPr kumimoji="1" lang="ja-JP" altLang="ja-JP" sz="1200" kern="1200">
                <a:solidFill>
                  <a:schemeClr val="tx1"/>
                </a:solidFill>
                <a:effectLst/>
                <a:latin typeface="+mn-lt"/>
                <a:ea typeface="+mn-ea"/>
                <a:cs typeface="+mn-cs"/>
              </a:rPr>
              <a:t>などの知識がなくてもアプリケーションの設定や機能を理解していれば使うことができます。例えば、</a:t>
            </a:r>
            <a:r>
              <a:rPr kumimoji="1" lang="en-US" altLang="ja-JP" sz="1200" kern="1200" dirty="0" err="1">
                <a:solidFill>
                  <a:schemeClr val="tx1"/>
                </a:solidFill>
                <a:effectLst/>
                <a:latin typeface="+mn-lt"/>
                <a:ea typeface="+mn-ea"/>
                <a:cs typeface="+mn-cs"/>
              </a:rPr>
              <a:t>Salesforce.com</a:t>
            </a:r>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Google G-Suite</a:t>
            </a:r>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Microsoft Office 365</a:t>
            </a:r>
            <a:r>
              <a:rPr kumimoji="1" lang="ja-JP" altLang="ja-JP" sz="1200" kern="1200">
                <a:solidFill>
                  <a:schemeClr val="tx1"/>
                </a:solidFill>
                <a:effectLst/>
                <a:latin typeface="+mn-lt"/>
                <a:ea typeface="+mn-ea"/>
                <a:cs typeface="+mn-cs"/>
              </a:rPr>
              <a:t>などがあります。</a:t>
            </a:r>
          </a:p>
          <a:p>
            <a:r>
              <a:rPr kumimoji="1" lang="en-US" altLang="ja-JP" sz="1200" kern="1200" dirty="0">
                <a:solidFill>
                  <a:schemeClr val="tx1"/>
                </a:solidFill>
                <a:effectLst/>
                <a:latin typeface="+mn-lt"/>
                <a:ea typeface="+mn-ea"/>
                <a:cs typeface="+mn-cs"/>
              </a:rPr>
              <a:t> </a:t>
            </a:r>
            <a:endParaRPr kumimoji="1" lang="ja-JP" altLang="ja-JP" sz="1200" kern="1200">
              <a:solidFill>
                <a:schemeClr val="tx1"/>
              </a:solidFill>
              <a:effectLst/>
              <a:latin typeface="+mn-lt"/>
              <a:ea typeface="+mn-ea"/>
              <a:cs typeface="+mn-cs"/>
            </a:endParaRPr>
          </a:p>
          <a:p>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PaaS</a:t>
            </a:r>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Platform as a Service</a:t>
            </a:r>
            <a:r>
              <a:rPr kumimoji="1" lang="ja-JP" altLang="ja-JP" sz="1200" kern="1200">
                <a:solidFill>
                  <a:schemeClr val="tx1"/>
                </a:solidFill>
                <a:effectLst/>
                <a:latin typeface="+mn-lt"/>
                <a:ea typeface="+mn-ea"/>
                <a:cs typeface="+mn-cs"/>
              </a:rPr>
              <a:t>）</a:t>
            </a:r>
          </a:p>
          <a:p>
            <a:r>
              <a:rPr kumimoji="1" lang="ja-JP" altLang="ja-JP" sz="1200" kern="1200">
                <a:solidFill>
                  <a:schemeClr val="tx1"/>
                </a:solidFill>
                <a:effectLst/>
                <a:latin typeface="+mn-lt"/>
                <a:ea typeface="+mn-ea"/>
                <a:cs typeface="+mn-cs"/>
              </a:rPr>
              <a:t>アプリケーション開発や実行するために必要な機能を提供するサービスです。</a:t>
            </a:r>
            <a:r>
              <a:rPr kumimoji="1" lang="en-US" altLang="ja-JP" sz="1200" kern="1200" dirty="0">
                <a:solidFill>
                  <a:schemeClr val="tx1"/>
                </a:solidFill>
                <a:effectLst/>
                <a:latin typeface="+mn-lt"/>
                <a:ea typeface="+mn-ea"/>
                <a:cs typeface="+mn-cs"/>
              </a:rPr>
              <a:t>OS</a:t>
            </a:r>
            <a:r>
              <a:rPr kumimoji="1" lang="ja-JP" altLang="ja-JP" sz="1200" kern="1200">
                <a:solidFill>
                  <a:schemeClr val="tx1"/>
                </a:solidFill>
                <a:effectLst/>
                <a:latin typeface="+mn-lt"/>
                <a:ea typeface="+mn-ea"/>
                <a:cs typeface="+mn-cs"/>
              </a:rPr>
              <a:t>、データベース、開発ツール、実行時に必要なライブラリーや実行管理機能などを提供します。例えば、</a:t>
            </a:r>
            <a:r>
              <a:rPr kumimoji="1" lang="en-US" altLang="ja-JP" sz="1200" kern="1200" dirty="0">
                <a:solidFill>
                  <a:schemeClr val="tx1"/>
                </a:solidFill>
                <a:effectLst/>
                <a:latin typeface="+mn-lt"/>
                <a:ea typeface="+mn-ea"/>
                <a:cs typeface="+mn-cs"/>
              </a:rPr>
              <a:t>Microsoft Azure</a:t>
            </a:r>
            <a:r>
              <a:rPr kumimoji="1" lang="ja-JP" altLang="ja-JP" sz="1200" kern="1200">
                <a:solidFill>
                  <a:schemeClr val="tx1"/>
                </a:solidFill>
                <a:effectLst/>
                <a:latin typeface="+mn-lt"/>
                <a:ea typeface="+mn-ea"/>
                <a:cs typeface="+mn-cs"/>
              </a:rPr>
              <a:t>、</a:t>
            </a:r>
            <a:r>
              <a:rPr kumimoji="1" lang="en-US" altLang="ja-JP" sz="1200" kern="1200" dirty="0" err="1">
                <a:solidFill>
                  <a:schemeClr val="tx1"/>
                </a:solidFill>
                <a:effectLst/>
                <a:latin typeface="+mn-lt"/>
                <a:ea typeface="+mn-ea"/>
                <a:cs typeface="+mn-cs"/>
              </a:rPr>
              <a:t>Force.com</a:t>
            </a:r>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Google App Engine</a:t>
            </a:r>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AWS Lambda</a:t>
            </a:r>
            <a:r>
              <a:rPr kumimoji="1" lang="ja-JP" altLang="ja-JP" sz="1200" kern="1200">
                <a:solidFill>
                  <a:schemeClr val="tx1"/>
                </a:solidFill>
                <a:effectLst/>
                <a:latin typeface="+mn-lt"/>
                <a:ea typeface="+mn-ea"/>
                <a:cs typeface="+mn-cs"/>
              </a:rPr>
              <a:t>、</a:t>
            </a:r>
            <a:r>
              <a:rPr kumimoji="1" lang="en-US" altLang="ja-JP" sz="1200" kern="1200" dirty="0" err="1">
                <a:solidFill>
                  <a:schemeClr val="tx1"/>
                </a:solidFill>
                <a:effectLst/>
                <a:latin typeface="+mn-lt"/>
                <a:ea typeface="+mn-ea"/>
                <a:cs typeface="+mn-cs"/>
              </a:rPr>
              <a:t>Cyboze</a:t>
            </a:r>
            <a:r>
              <a:rPr kumimoji="1" lang="en-US" altLang="ja-JP" sz="1200" kern="1200" dirty="0">
                <a:solidFill>
                  <a:schemeClr val="tx1"/>
                </a:solidFill>
                <a:effectLst/>
                <a:latin typeface="+mn-lt"/>
                <a:ea typeface="+mn-ea"/>
                <a:cs typeface="+mn-cs"/>
              </a:rPr>
              <a:t> </a:t>
            </a:r>
            <a:r>
              <a:rPr kumimoji="1" lang="en-US" altLang="ja-JP" sz="1200" kern="1200" dirty="0" err="1">
                <a:solidFill>
                  <a:schemeClr val="tx1"/>
                </a:solidFill>
                <a:effectLst/>
                <a:latin typeface="+mn-lt"/>
                <a:ea typeface="+mn-ea"/>
                <a:cs typeface="+mn-cs"/>
              </a:rPr>
              <a:t>kintone</a:t>
            </a:r>
            <a:r>
              <a:rPr kumimoji="1" lang="ja-JP" altLang="ja-JP" sz="1200" kern="1200">
                <a:solidFill>
                  <a:schemeClr val="tx1"/>
                </a:solidFill>
                <a:effectLst/>
                <a:latin typeface="+mn-lt"/>
                <a:ea typeface="+mn-ea"/>
                <a:cs typeface="+mn-cs"/>
              </a:rPr>
              <a:t>などがあげられます。</a:t>
            </a:r>
          </a:p>
          <a:p>
            <a:r>
              <a:rPr kumimoji="1" lang="en-US" altLang="ja-JP" sz="1200" kern="1200" dirty="0">
                <a:solidFill>
                  <a:schemeClr val="tx1"/>
                </a:solidFill>
                <a:effectLst/>
                <a:latin typeface="+mn-lt"/>
                <a:ea typeface="+mn-ea"/>
                <a:cs typeface="+mn-cs"/>
              </a:rPr>
              <a:t> </a:t>
            </a:r>
            <a:endParaRPr kumimoji="1" lang="ja-JP" altLang="ja-JP" sz="1200" kern="1200">
              <a:solidFill>
                <a:schemeClr val="tx1"/>
              </a:solidFill>
              <a:effectLst/>
              <a:latin typeface="+mn-lt"/>
              <a:ea typeface="+mn-ea"/>
              <a:cs typeface="+mn-cs"/>
            </a:endParaRPr>
          </a:p>
          <a:p>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IaaS</a:t>
            </a:r>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Infrastructure as a Service</a:t>
            </a:r>
            <a:r>
              <a:rPr kumimoji="1" lang="ja-JP" altLang="ja-JP" sz="1200" kern="1200">
                <a:solidFill>
                  <a:schemeClr val="tx1"/>
                </a:solidFill>
                <a:effectLst/>
                <a:latin typeface="+mn-lt"/>
                <a:ea typeface="+mn-ea"/>
                <a:cs typeface="+mn-cs"/>
              </a:rPr>
              <a:t>）</a:t>
            </a:r>
          </a:p>
          <a:p>
            <a:r>
              <a:rPr kumimoji="1" lang="ja-JP" altLang="ja-JP" sz="1200" kern="1200">
                <a:solidFill>
                  <a:schemeClr val="tx1"/>
                </a:solidFill>
                <a:effectLst/>
                <a:latin typeface="+mn-lt"/>
                <a:ea typeface="+mn-ea"/>
                <a:cs typeface="+mn-cs"/>
              </a:rPr>
              <a:t>サーバー、ストレージなどのハードウェアの機能や性能を提供するサービスです。「所有」するシステムであれば、その都度ベンダーと交渉し、手続きや据え付け導入作業をしなければなりません。しかし</a:t>
            </a:r>
            <a:r>
              <a:rPr kumimoji="1" lang="en-US" altLang="ja-JP" sz="1200" kern="1200" dirty="0">
                <a:solidFill>
                  <a:schemeClr val="tx1"/>
                </a:solidFill>
                <a:effectLst/>
                <a:latin typeface="+mn-lt"/>
                <a:ea typeface="+mn-ea"/>
                <a:cs typeface="+mn-cs"/>
              </a:rPr>
              <a:t>IaaS</a:t>
            </a:r>
            <a:r>
              <a:rPr kumimoji="1" lang="ja-JP" altLang="ja-JP" sz="1200" kern="1200">
                <a:solidFill>
                  <a:schemeClr val="tx1"/>
                </a:solidFill>
                <a:effectLst/>
                <a:latin typeface="+mn-lt"/>
                <a:ea typeface="+mn-ea"/>
                <a:cs typeface="+mn-cs"/>
              </a:rPr>
              <a:t>であれば、メニュー画面であるセルフサービス・ポータルから、設定するだけで使うことができます。また、ストレージ容量やサーバー数は、必要に応じて設定だけで増減できます。ルーターやファイヤーウォールなどのネットワークの機能やその接続も同様に設定だけで構築できます。例えば、</a:t>
            </a:r>
            <a:r>
              <a:rPr kumimoji="1" lang="en-US" altLang="ja-JP" sz="1200" kern="1200" dirty="0">
                <a:solidFill>
                  <a:schemeClr val="tx1"/>
                </a:solidFill>
                <a:effectLst/>
                <a:latin typeface="+mn-lt"/>
                <a:ea typeface="+mn-ea"/>
                <a:cs typeface="+mn-cs"/>
              </a:rPr>
              <a:t>Amazon EC2</a:t>
            </a:r>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Google Compute Engine</a:t>
            </a:r>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Microsoft Azure IaaS</a:t>
            </a:r>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IBM Cloud IaaS</a:t>
            </a:r>
            <a:r>
              <a:rPr kumimoji="1" lang="ja-JP" altLang="ja-JP" sz="1200" kern="1200">
                <a:solidFill>
                  <a:schemeClr val="tx1"/>
                </a:solidFill>
                <a:effectLst/>
                <a:latin typeface="+mn-lt"/>
                <a:ea typeface="+mn-ea"/>
                <a:cs typeface="+mn-cs"/>
              </a:rPr>
              <a:t>などがあげられます。</a:t>
            </a:r>
            <a:r>
              <a:rPr kumimoji="1" lang="en-US" altLang="ja-JP" sz="1200" kern="1200" dirty="0">
                <a:solidFill>
                  <a:schemeClr val="tx1"/>
                </a:solidFill>
                <a:effectLst/>
                <a:latin typeface="+mn-lt"/>
                <a:ea typeface="+mn-ea"/>
                <a:cs typeface="+mn-cs"/>
              </a:rPr>
              <a:t>  </a:t>
            </a:r>
            <a:endParaRPr kumimoji="1" lang="ja-JP" altLang="ja-JP" sz="1200" kern="120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a:solidFill>
                  <a:schemeClr val="tx1"/>
                </a:solidFill>
                <a:effectLst/>
                <a:latin typeface="+mn-lt"/>
                <a:ea typeface="+mn-ea"/>
                <a:cs typeface="+mn-cs"/>
              </a:rPr>
              <a:t>前版</a:t>
            </a:r>
            <a:r>
              <a:rPr kumimoji="1" lang="en-US" altLang="ja-JP" sz="1200" kern="1200" dirty="0">
                <a:solidFill>
                  <a:schemeClr val="tx1"/>
                </a:solidFill>
                <a:effectLst/>
                <a:latin typeface="+mn-lt"/>
                <a:ea typeface="+mn-ea"/>
                <a:cs typeface="+mn-cs"/>
              </a:rPr>
              <a:t>p147</a:t>
            </a:r>
            <a:r>
              <a:rPr kumimoji="1" lang="ja-JP" altLang="ja-JP" sz="1200" kern="1200">
                <a:solidFill>
                  <a:schemeClr val="tx1"/>
                </a:solidFill>
                <a:effectLst/>
                <a:latin typeface="+mn-lt"/>
                <a:ea typeface="+mn-ea"/>
                <a:cs typeface="+mn-cs"/>
              </a:rPr>
              <a:t>の流用の検討をお願いいたします。</a:t>
            </a:r>
          </a:p>
          <a:p>
            <a:r>
              <a:rPr kumimoji="1" lang="en-US" altLang="ja-JP" sz="1200" kern="1200" dirty="0">
                <a:solidFill>
                  <a:schemeClr val="tx1"/>
                </a:solidFill>
                <a:effectLst/>
                <a:latin typeface="+mn-lt"/>
                <a:ea typeface="+mn-ea"/>
                <a:cs typeface="+mn-cs"/>
              </a:rPr>
              <a:t> </a:t>
            </a:r>
            <a:endParaRPr kumimoji="1" lang="ja-JP" altLang="ja-JP" sz="1200" kern="120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a:solidFill>
                  <a:schemeClr val="tx1"/>
                </a:solidFill>
                <a:effectLst/>
                <a:latin typeface="+mn-lt"/>
                <a:ea typeface="+mn-ea"/>
                <a:cs typeface="+mn-cs"/>
              </a:rPr>
              <a:t>なぜですか</a:t>
            </a:r>
            <a:r>
              <a:rPr kumimoji="1" lang="en-US" altLang="ja-JP" sz="1200" kern="1200" dirty="0">
                <a:solidFill>
                  <a:schemeClr val="tx1"/>
                </a:solidFill>
                <a:effectLst/>
                <a:latin typeface="+mn-lt"/>
                <a:ea typeface="+mn-ea"/>
                <a:cs typeface="+mn-cs"/>
              </a:rPr>
              <a:t>?</a:t>
            </a:r>
            <a:endParaRPr kumimoji="1" lang="ja-JP" altLang="ja-JP" sz="1200" kern="1200">
              <a:solidFill>
                <a:schemeClr val="tx1"/>
              </a:solidFill>
              <a:effectLst/>
              <a:latin typeface="+mn-lt"/>
              <a:ea typeface="+mn-ea"/>
              <a:cs typeface="+mn-cs"/>
            </a:endParaRPr>
          </a:p>
          <a:p>
            <a:pPr eaLnBrk="1" hangingPunct="1"/>
            <a:endParaRPr lang="ja-JP" altLang="en-US" dirty="0"/>
          </a:p>
        </p:txBody>
      </p:sp>
    </p:spTree>
    <p:extLst>
      <p:ext uri="{BB962C8B-B14F-4D97-AF65-F5344CB8AC3E}">
        <p14:creationId xmlns:p14="http://schemas.microsoft.com/office/powerpoint/2010/main" val="298633327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7"/>
          <p:cNvSpPr>
            <a:spLocks noGrp="1" noChangeArrowheads="1"/>
          </p:cNvSpPr>
          <p:nvPr>
            <p:ph type="sldNum" sz="quarter" idx="5"/>
          </p:nvPr>
        </p:nvSpPr>
        <p:spPr>
          <a:noFill/>
        </p:spPr>
        <p:txBody>
          <a:bodyPr/>
          <a:lstStyle/>
          <a:p>
            <a:pPr defTabSz="913232"/>
            <a:fld id="{0814F00D-3174-4CAA-B5C7-F5134A634A62}" type="slidenum">
              <a:rPr lang="ja-JP" altLang="en-US" smtClean="0"/>
              <a:pPr defTabSz="913232"/>
              <a:t>81</a:t>
            </a:fld>
            <a:endParaRPr lang="en-US" altLang="ja-JP" dirty="0"/>
          </a:p>
        </p:txBody>
      </p:sp>
      <p:sp>
        <p:nvSpPr>
          <p:cNvPr id="22530" name="Rectangle 2"/>
          <p:cNvSpPr>
            <a:spLocks noGrp="1" noRot="1" noChangeAspect="1" noChangeArrowheads="1" noTextEdit="1"/>
          </p:cNvSpPr>
          <p:nvPr>
            <p:ph type="sldImg"/>
          </p:nvPr>
        </p:nvSpPr>
        <p:spPr>
          <a:xfrm>
            <a:off x="919163" y="746125"/>
            <a:ext cx="4970462" cy="3729038"/>
          </a:xfrm>
          <a:ln/>
        </p:spPr>
      </p:sp>
      <p:sp>
        <p:nvSpPr>
          <p:cNvPr id="22531" name="Rectangle 3"/>
          <p:cNvSpPr>
            <a:spLocks noGrp="1" noChangeArrowheads="1"/>
          </p:cNvSpPr>
          <p:nvPr>
            <p:ph type="body" idx="1"/>
          </p:nvPr>
        </p:nvSpPr>
        <p:spPr>
          <a:xfrm>
            <a:off x="679309" y="4720870"/>
            <a:ext cx="5448583" cy="4473648"/>
          </a:xfrm>
          <a:noFill/>
          <a:ln/>
        </p:spPr>
        <p:txBody>
          <a:bodyPr/>
          <a:lstStyle/>
          <a:p>
            <a:r>
              <a:rPr kumimoji="1" lang="ja-JP" altLang="ja-JP" sz="1200" kern="1200">
                <a:solidFill>
                  <a:schemeClr val="tx1"/>
                </a:solidFill>
                <a:effectLst/>
                <a:latin typeface="+mn-lt"/>
                <a:ea typeface="+mn-ea"/>
                <a:cs typeface="+mn-cs"/>
              </a:rPr>
              <a:t>クラウド・サービスを実現するシステムの設置場所の違いによって分類しようという考え方が、「配置モデル（</a:t>
            </a:r>
            <a:r>
              <a:rPr kumimoji="1" lang="en-US" altLang="ja-JP" sz="1200" kern="1200" dirty="0">
                <a:solidFill>
                  <a:schemeClr val="tx1"/>
                </a:solidFill>
                <a:effectLst/>
                <a:latin typeface="+mn-lt"/>
                <a:ea typeface="+mn-ea"/>
                <a:cs typeface="+mn-cs"/>
              </a:rPr>
              <a:t>Deployment Model</a:t>
            </a:r>
            <a:r>
              <a:rPr kumimoji="1" lang="ja-JP" altLang="ja-JP" sz="1200" kern="1200">
                <a:solidFill>
                  <a:schemeClr val="tx1"/>
                </a:solidFill>
                <a:effectLst/>
                <a:latin typeface="+mn-lt"/>
                <a:ea typeface="+mn-ea"/>
                <a:cs typeface="+mn-cs"/>
              </a:rPr>
              <a:t>）」です。</a:t>
            </a:r>
          </a:p>
          <a:p>
            <a:r>
              <a:rPr kumimoji="1" lang="ja-JP" altLang="ja-JP" sz="1200" kern="1200">
                <a:solidFill>
                  <a:schemeClr val="tx1"/>
                </a:solidFill>
                <a:effectLst/>
                <a:latin typeface="+mn-lt"/>
                <a:ea typeface="+mn-ea"/>
                <a:cs typeface="+mn-cs"/>
              </a:rPr>
              <a:t>複数のユーザー企業がネットを介して共用するのが「パブリック・クラウド」です。もともとクラウド・コンピューティングは、パブリック・クラウドを説明するものでした。しかし「パブリック・クラウドの利便性は享受したいが、他ユーザーと協同で利用し、その影響を応答時間やスループットに受けるようでは使い勝手が悪いし、セキュリティの不安も払拭できない」との考えもあり、企業がシステム資源を自社で所有し、自社専用で使用しようという「プライベート・クラウド」という概念が登場します。これは、クラウド･コンピューティングの仕組みを自前の資産で構築し、自社専用で使うやり方です。</a:t>
            </a:r>
          </a:p>
          <a:p>
            <a:r>
              <a:rPr kumimoji="1" lang="ja-JP" altLang="ja-JP" sz="1200" kern="1200">
                <a:solidFill>
                  <a:schemeClr val="tx1"/>
                </a:solidFill>
                <a:effectLst/>
                <a:latin typeface="+mn-lt"/>
                <a:ea typeface="+mn-ea"/>
                <a:cs typeface="+mn-cs"/>
              </a:rPr>
              <a:t>しかし、「プライベート・クラウドのメリットは享受したいが、自ら構築するだけの技術力も資金力もない」という企業も少なくありません。そこで</a:t>
            </a:r>
            <a:r>
              <a:rPr kumimoji="1" lang="en-US" altLang="ja-JP" sz="1200" kern="1200" dirty="0">
                <a:solidFill>
                  <a:schemeClr val="tx1"/>
                </a:solidFill>
                <a:effectLst/>
                <a:latin typeface="+mn-lt"/>
                <a:ea typeface="+mn-ea"/>
                <a:cs typeface="+mn-cs"/>
              </a:rPr>
              <a:t>NIST</a:t>
            </a:r>
            <a:r>
              <a:rPr kumimoji="1" lang="ja-JP" altLang="ja-JP" sz="1200" kern="1200">
                <a:solidFill>
                  <a:schemeClr val="tx1"/>
                </a:solidFill>
                <a:effectLst/>
                <a:latin typeface="+mn-lt"/>
                <a:ea typeface="+mn-ea"/>
                <a:cs typeface="+mn-cs"/>
              </a:rPr>
              <a:t>の定義には含まれてはいませんが、「ホステッド・プライベート・クラウド」というサービスが登場しています。「プライベート・クラウドのレンタルサービス」というとわかりやすいかもしれません。</a:t>
            </a:r>
          </a:p>
          <a:p>
            <a:r>
              <a:rPr kumimoji="1" lang="ja-JP" altLang="ja-JP" sz="1200" kern="1200">
                <a:solidFill>
                  <a:schemeClr val="tx1"/>
                </a:solidFill>
                <a:effectLst/>
                <a:latin typeface="+mn-lt"/>
                <a:ea typeface="+mn-ea"/>
                <a:cs typeface="+mn-cs"/>
              </a:rPr>
              <a:t>これはパブリック・クラウドのシステム資源の特定のユーザー専用に割り当て他ユーザーには使わせないようにします。これを専用の通信回線や暗号化されたインターネット（</a:t>
            </a:r>
            <a:r>
              <a:rPr kumimoji="1" lang="en-US" altLang="ja-JP" sz="1200" kern="1200" dirty="0">
                <a:solidFill>
                  <a:schemeClr val="tx1"/>
                </a:solidFill>
                <a:effectLst/>
                <a:latin typeface="+mn-lt"/>
                <a:ea typeface="+mn-ea"/>
                <a:cs typeface="+mn-cs"/>
              </a:rPr>
              <a:t>VPN: Virtual Private Network</a:t>
            </a:r>
            <a:r>
              <a:rPr kumimoji="1" lang="ja-JP" altLang="ja-JP" sz="1200" kern="1200">
                <a:solidFill>
                  <a:schemeClr val="tx1"/>
                </a:solidFill>
                <a:effectLst/>
                <a:latin typeface="+mn-lt"/>
                <a:ea typeface="+mn-ea"/>
                <a:cs typeface="+mn-cs"/>
              </a:rPr>
              <a:t>）で接続し、あたかも自社専用のプライベート・クラウドのように利用できるサービスです。昨今、企業の既存業務システムをパブリック・クラウドに移管しようという動きが盛んですが、移行先は、この「ホステッド・プライベート・クラウド」となるのが一般的です。</a:t>
            </a:r>
          </a:p>
          <a:p>
            <a:r>
              <a:rPr kumimoji="1" lang="ja-JP" altLang="ja-JP" sz="1200" kern="1200">
                <a:solidFill>
                  <a:schemeClr val="tx1"/>
                </a:solidFill>
                <a:effectLst/>
                <a:latin typeface="+mn-lt"/>
                <a:ea typeface="+mn-ea"/>
                <a:cs typeface="+mn-cs"/>
              </a:rPr>
              <a:t>これらパブリックとプライベートのふたつを組み合わせる使い方を「ハイブリッド・クラウド」といいます。</a:t>
            </a:r>
          </a:p>
          <a:p>
            <a:r>
              <a:rPr kumimoji="1" lang="en-US" altLang="ja-JP" sz="1200" kern="1200" dirty="0">
                <a:solidFill>
                  <a:schemeClr val="tx1"/>
                </a:solidFill>
                <a:effectLst/>
                <a:latin typeface="+mn-lt"/>
                <a:ea typeface="+mn-ea"/>
                <a:cs typeface="+mn-cs"/>
              </a:rPr>
              <a:t>NIST</a:t>
            </a:r>
            <a:r>
              <a:rPr kumimoji="1" lang="ja-JP" altLang="ja-JP" sz="1200" kern="1200">
                <a:solidFill>
                  <a:schemeClr val="tx1"/>
                </a:solidFill>
                <a:effectLst/>
                <a:latin typeface="+mn-lt"/>
                <a:ea typeface="+mn-ea"/>
                <a:cs typeface="+mn-cs"/>
              </a:rPr>
              <a:t>の定義には、他にも地域や法令・規制など、共通の関心事によって結びついている組合や業界といった範囲で共同利用するコミュニティ・クラウドという区分も使われています。</a:t>
            </a:r>
            <a:r>
              <a:rPr kumimoji="1" lang="en-US" altLang="ja-JP" sz="1200" kern="1200" dirty="0">
                <a:solidFill>
                  <a:schemeClr val="tx1"/>
                </a:solidFill>
                <a:effectLst/>
                <a:latin typeface="+mn-lt"/>
                <a:ea typeface="+mn-ea"/>
                <a:cs typeface="+mn-cs"/>
              </a:rPr>
              <a:t>  </a:t>
            </a:r>
            <a:endParaRPr kumimoji="1" lang="ja-JP" altLang="ja-JP" sz="1200" kern="1200">
              <a:solidFill>
                <a:schemeClr val="tx1"/>
              </a:solidFill>
              <a:effectLst/>
              <a:latin typeface="+mn-lt"/>
              <a:ea typeface="+mn-ea"/>
              <a:cs typeface="+mn-cs"/>
            </a:endParaRPr>
          </a:p>
          <a:p>
            <a:br>
              <a:rPr kumimoji="1" lang="en-US" altLang="ja-JP" sz="1200" kern="1200" dirty="0">
                <a:solidFill>
                  <a:schemeClr val="tx1"/>
                </a:solidFill>
                <a:effectLst/>
                <a:latin typeface="+mn-lt"/>
                <a:ea typeface="+mn-ea"/>
                <a:cs typeface="+mn-cs"/>
              </a:rPr>
            </a:br>
            <a:r>
              <a:rPr kumimoji="1" lang="en-US" altLang="ja-JP" sz="1200" kern="1200" dirty="0">
                <a:solidFill>
                  <a:schemeClr val="tx1"/>
                </a:solidFill>
                <a:effectLst/>
                <a:latin typeface="+mn-lt"/>
                <a:ea typeface="+mn-ea"/>
                <a:cs typeface="+mn-cs"/>
              </a:rPr>
              <a:t> </a:t>
            </a:r>
            <a:r>
              <a:rPr kumimoji="1" lang="ja-JP" altLang="ja-JP" sz="1200" kern="1200">
                <a:solidFill>
                  <a:schemeClr val="tx1"/>
                </a:solidFill>
                <a:effectLst/>
                <a:latin typeface="+mn-lt"/>
                <a:ea typeface="+mn-ea"/>
                <a:cs typeface="+mn-cs"/>
              </a:rPr>
              <a:t>前版</a:t>
            </a:r>
            <a:r>
              <a:rPr kumimoji="1" lang="en-US" altLang="ja-JP" sz="1200" kern="1200" dirty="0">
                <a:solidFill>
                  <a:schemeClr val="tx1"/>
                </a:solidFill>
                <a:effectLst/>
                <a:latin typeface="+mn-lt"/>
                <a:ea typeface="+mn-ea"/>
                <a:cs typeface="+mn-cs"/>
              </a:rPr>
              <a:t>p149</a:t>
            </a:r>
            <a:r>
              <a:rPr kumimoji="1" lang="ja-JP" altLang="ja-JP" sz="1200" kern="1200">
                <a:solidFill>
                  <a:schemeClr val="tx1"/>
                </a:solidFill>
                <a:effectLst/>
                <a:latin typeface="+mn-lt"/>
                <a:ea typeface="+mn-ea"/>
                <a:cs typeface="+mn-cs"/>
              </a:rPr>
              <a:t>の流用をご検討ください。</a:t>
            </a:r>
          </a:p>
          <a:p>
            <a:r>
              <a:rPr kumimoji="1" lang="en-US" altLang="ja-JP" sz="1200" kern="1200" dirty="0">
                <a:solidFill>
                  <a:schemeClr val="tx1"/>
                </a:solidFill>
                <a:effectLst/>
                <a:latin typeface="+mn-lt"/>
                <a:ea typeface="+mn-ea"/>
                <a:cs typeface="+mn-cs"/>
              </a:rPr>
              <a:t> </a:t>
            </a:r>
            <a:endParaRPr kumimoji="1" lang="ja-JP" altLang="ja-JP" sz="1200" kern="120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a:solidFill>
                  <a:schemeClr val="tx1"/>
                </a:solidFill>
                <a:effectLst/>
                <a:latin typeface="+mn-lt"/>
                <a:ea typeface="+mn-ea"/>
                <a:cs typeface="+mn-cs"/>
              </a:rPr>
              <a:t>なぜですか</a:t>
            </a:r>
            <a:r>
              <a:rPr kumimoji="1" lang="en-US" altLang="ja-JP" sz="1200" kern="1200" dirty="0">
                <a:solidFill>
                  <a:schemeClr val="tx1"/>
                </a:solidFill>
                <a:effectLst/>
                <a:latin typeface="+mn-lt"/>
                <a:ea typeface="+mn-ea"/>
                <a:cs typeface="+mn-cs"/>
              </a:rPr>
              <a:t>?</a:t>
            </a:r>
            <a:endParaRPr kumimoji="1" lang="ja-JP" altLang="ja-JP" sz="1200" kern="1200">
              <a:solidFill>
                <a:schemeClr val="tx1"/>
              </a:solidFill>
              <a:effectLst/>
              <a:latin typeface="+mn-lt"/>
              <a:ea typeface="+mn-ea"/>
              <a:cs typeface="+mn-cs"/>
            </a:endParaRPr>
          </a:p>
        </p:txBody>
      </p:sp>
    </p:spTree>
    <p:extLst>
      <p:ext uri="{BB962C8B-B14F-4D97-AF65-F5344CB8AC3E}">
        <p14:creationId xmlns:p14="http://schemas.microsoft.com/office/powerpoint/2010/main" val="375160186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Rectangle 7"/>
          <p:cNvSpPr>
            <a:spLocks noGrp="1" noChangeArrowheads="1"/>
          </p:cNvSpPr>
          <p:nvPr>
            <p:ph type="sldNum" sz="quarter" idx="5"/>
          </p:nvPr>
        </p:nvSpPr>
        <p:spPr>
          <a:noFill/>
        </p:spPr>
        <p:txBody>
          <a:bodyPr/>
          <a:lstStyle/>
          <a:p>
            <a:pPr defTabSz="913232"/>
            <a:fld id="{891BF3F3-59E7-4536-AAC4-888C84177443}" type="slidenum">
              <a:rPr lang="ja-JP" altLang="en-US" smtClean="0"/>
              <a:pPr defTabSz="913232"/>
              <a:t>82</a:t>
            </a:fld>
            <a:endParaRPr lang="en-US" altLang="ja-JP" dirty="0"/>
          </a:p>
        </p:txBody>
      </p:sp>
      <p:sp>
        <p:nvSpPr>
          <p:cNvPr id="30722" name="Rectangle 2"/>
          <p:cNvSpPr>
            <a:spLocks noGrp="1" noRot="1" noChangeAspect="1" noChangeArrowheads="1" noTextEdit="1"/>
          </p:cNvSpPr>
          <p:nvPr>
            <p:ph type="sldImg"/>
          </p:nvPr>
        </p:nvSpPr>
        <p:spPr>
          <a:xfrm>
            <a:off x="920750" y="747713"/>
            <a:ext cx="4965700" cy="3724275"/>
          </a:xfrm>
          <a:ln/>
        </p:spPr>
      </p:sp>
      <p:sp>
        <p:nvSpPr>
          <p:cNvPr id="30723" name="Rectangle 3"/>
          <p:cNvSpPr>
            <a:spLocks noGrp="1" noChangeArrowheads="1"/>
          </p:cNvSpPr>
          <p:nvPr>
            <p:ph type="body" idx="1"/>
          </p:nvPr>
        </p:nvSpPr>
        <p:spPr>
          <a:xfrm>
            <a:off x="680877" y="4720873"/>
            <a:ext cx="5445446" cy="4472073"/>
          </a:xfrm>
          <a:noFill/>
          <a:ln/>
        </p:spPr>
        <p:txBody>
          <a:bodyPr/>
          <a:lstStyle/>
          <a:p>
            <a:r>
              <a:rPr kumimoji="1" lang="en-US" altLang="ja-JP" sz="1200" kern="1200" dirty="0">
                <a:solidFill>
                  <a:schemeClr val="tx1"/>
                </a:solidFill>
                <a:effectLst/>
                <a:latin typeface="+mn-lt"/>
                <a:ea typeface="+mn-ea"/>
                <a:cs typeface="+mn-cs"/>
              </a:rPr>
              <a:t>NIST</a:t>
            </a:r>
            <a:r>
              <a:rPr kumimoji="1" lang="ja-JP" altLang="ja-JP" sz="1200" kern="1200">
                <a:solidFill>
                  <a:schemeClr val="tx1"/>
                </a:solidFill>
                <a:effectLst/>
                <a:latin typeface="+mn-lt"/>
                <a:ea typeface="+mn-ea"/>
                <a:cs typeface="+mn-cs"/>
              </a:rPr>
              <a:t>の定義にはクラウドに欠かせない</a:t>
            </a:r>
            <a:r>
              <a:rPr kumimoji="1" lang="en-US" altLang="ja-JP" sz="1200" kern="1200" dirty="0">
                <a:solidFill>
                  <a:schemeClr val="tx1"/>
                </a:solidFill>
                <a:effectLst/>
                <a:latin typeface="+mn-lt"/>
                <a:ea typeface="+mn-ea"/>
                <a:cs typeface="+mn-cs"/>
              </a:rPr>
              <a:t>5</a:t>
            </a:r>
            <a:r>
              <a:rPr kumimoji="1" lang="ja-JP" altLang="ja-JP" sz="1200" kern="1200">
                <a:solidFill>
                  <a:schemeClr val="tx1"/>
                </a:solidFill>
                <a:effectLst/>
                <a:latin typeface="+mn-lt"/>
                <a:ea typeface="+mn-ea"/>
                <a:cs typeface="+mn-cs"/>
              </a:rPr>
              <a:t>つの特徴が挙げられています。</a:t>
            </a:r>
          </a:p>
          <a:p>
            <a:pPr lvl="0"/>
            <a:r>
              <a:rPr kumimoji="1" lang="ja-JP" altLang="ja-JP" sz="1200" kern="1200">
                <a:solidFill>
                  <a:schemeClr val="tx1"/>
                </a:solidFill>
                <a:effectLst/>
                <a:latin typeface="+mn-lt"/>
                <a:ea typeface="+mn-ea"/>
                <a:cs typeface="+mn-cs"/>
              </a:rPr>
              <a:t>オンデマンド・セルフサービス ： ユーザーが</a:t>
            </a:r>
            <a:r>
              <a:rPr kumimoji="1" lang="en-US" altLang="ja-JP" sz="1200" kern="1200" dirty="0">
                <a:solidFill>
                  <a:schemeClr val="tx1"/>
                </a:solidFill>
                <a:effectLst/>
                <a:latin typeface="+mn-lt"/>
                <a:ea typeface="+mn-ea"/>
                <a:cs typeface="+mn-cs"/>
              </a:rPr>
              <a:t>Web</a:t>
            </a:r>
            <a:r>
              <a:rPr kumimoji="1" lang="ja-JP" altLang="ja-JP" sz="1200" kern="1200">
                <a:solidFill>
                  <a:schemeClr val="tx1"/>
                </a:solidFill>
                <a:effectLst/>
                <a:latin typeface="+mn-lt"/>
                <a:ea typeface="+mn-ea"/>
                <a:cs typeface="+mn-cs"/>
              </a:rPr>
              <a:t>画面からシステムの調達や各種設定を行うとと自動で実行してくれる。</a:t>
            </a:r>
          </a:p>
          <a:p>
            <a:pPr lvl="0"/>
            <a:r>
              <a:rPr kumimoji="1" lang="ja-JP" altLang="ja-JP" sz="1200" kern="1200">
                <a:solidFill>
                  <a:schemeClr val="tx1"/>
                </a:solidFill>
                <a:effectLst/>
                <a:latin typeface="+mn-lt"/>
                <a:ea typeface="+mn-ea"/>
                <a:cs typeface="+mn-cs"/>
              </a:rPr>
              <a:t>幅広いネットワークアクセス</a:t>
            </a:r>
            <a:r>
              <a:rPr kumimoji="1" lang="en-US" altLang="ja-JP" sz="1200" kern="1200" dirty="0">
                <a:solidFill>
                  <a:schemeClr val="tx1"/>
                </a:solidFill>
                <a:effectLst/>
                <a:latin typeface="+mn-lt"/>
                <a:ea typeface="+mn-ea"/>
                <a:cs typeface="+mn-cs"/>
              </a:rPr>
              <a:t> : PC</a:t>
            </a:r>
            <a:r>
              <a:rPr kumimoji="1" lang="ja-JP" altLang="ja-JP" sz="1200" kern="1200">
                <a:solidFill>
                  <a:schemeClr val="tx1"/>
                </a:solidFill>
                <a:effectLst/>
                <a:latin typeface="+mn-lt"/>
                <a:ea typeface="+mn-ea"/>
                <a:cs typeface="+mn-cs"/>
              </a:rPr>
              <a:t>だけではない様々なデバイスから利用できる。</a:t>
            </a:r>
          </a:p>
          <a:p>
            <a:pPr lvl="0"/>
            <a:r>
              <a:rPr kumimoji="1" lang="ja-JP" altLang="ja-JP" sz="1200" kern="1200">
                <a:solidFill>
                  <a:schemeClr val="tx1"/>
                </a:solidFill>
                <a:effectLst/>
                <a:latin typeface="+mn-lt"/>
                <a:ea typeface="+mn-ea"/>
                <a:cs typeface="+mn-cs"/>
              </a:rPr>
              <a:t>リソースの共有</a:t>
            </a:r>
            <a:r>
              <a:rPr kumimoji="1" lang="en-US" altLang="ja-JP" sz="1200" kern="1200" dirty="0">
                <a:solidFill>
                  <a:schemeClr val="tx1"/>
                </a:solidFill>
                <a:effectLst/>
                <a:latin typeface="+mn-lt"/>
                <a:ea typeface="+mn-ea"/>
                <a:cs typeface="+mn-cs"/>
              </a:rPr>
              <a:t> : </a:t>
            </a:r>
            <a:r>
              <a:rPr kumimoji="1" lang="ja-JP" altLang="ja-JP" sz="1200" kern="1200">
                <a:solidFill>
                  <a:schemeClr val="tx1"/>
                </a:solidFill>
                <a:effectLst/>
                <a:latin typeface="+mn-lt"/>
                <a:ea typeface="+mn-ea"/>
                <a:cs typeface="+mn-cs"/>
              </a:rPr>
              <a:t>複数のユーザーでシステム資源を共有し、融通し合える仕組みを備えている。</a:t>
            </a:r>
          </a:p>
          <a:p>
            <a:pPr lvl="0"/>
            <a:r>
              <a:rPr kumimoji="1" lang="ja-JP" altLang="ja-JP" sz="1200" kern="1200">
                <a:solidFill>
                  <a:schemeClr val="tx1"/>
                </a:solidFill>
                <a:effectLst/>
                <a:latin typeface="+mn-lt"/>
                <a:ea typeface="+mn-ea"/>
                <a:cs typeface="+mn-cs"/>
              </a:rPr>
              <a:t>迅速な拡張性</a:t>
            </a:r>
            <a:r>
              <a:rPr kumimoji="1" lang="en-US" altLang="ja-JP" sz="1200" kern="1200" dirty="0">
                <a:solidFill>
                  <a:schemeClr val="tx1"/>
                </a:solidFill>
                <a:effectLst/>
                <a:latin typeface="+mn-lt"/>
                <a:ea typeface="+mn-ea"/>
                <a:cs typeface="+mn-cs"/>
              </a:rPr>
              <a:t> : </a:t>
            </a:r>
            <a:r>
              <a:rPr kumimoji="1" lang="ja-JP" altLang="ja-JP" sz="1200" kern="1200">
                <a:solidFill>
                  <a:schemeClr val="tx1"/>
                </a:solidFill>
                <a:effectLst/>
                <a:latin typeface="+mn-lt"/>
                <a:ea typeface="+mn-ea"/>
                <a:cs typeface="+mn-cs"/>
              </a:rPr>
              <a:t>ユーザーの要求に応じて、システムの拡張や縮小を即座に行える。</a:t>
            </a:r>
          </a:p>
          <a:p>
            <a:pPr lvl="0"/>
            <a:r>
              <a:rPr kumimoji="1" lang="ja-JP" altLang="ja-JP" sz="1200" kern="1200">
                <a:solidFill>
                  <a:schemeClr val="tx1"/>
                </a:solidFill>
                <a:effectLst/>
                <a:latin typeface="+mn-lt"/>
                <a:ea typeface="+mn-ea"/>
                <a:cs typeface="+mn-cs"/>
              </a:rPr>
              <a:t>サービスが計測可能</a:t>
            </a:r>
            <a:r>
              <a:rPr kumimoji="1" lang="en-US" altLang="ja-JP" sz="1200" kern="1200" dirty="0">
                <a:solidFill>
                  <a:schemeClr val="tx1"/>
                </a:solidFill>
                <a:effectLst/>
                <a:latin typeface="+mn-lt"/>
                <a:ea typeface="+mn-ea"/>
                <a:cs typeface="+mn-cs"/>
              </a:rPr>
              <a:t>: </a:t>
            </a:r>
            <a:r>
              <a:rPr kumimoji="1" lang="ja-JP" altLang="ja-JP" sz="1200" kern="1200">
                <a:solidFill>
                  <a:schemeClr val="tx1"/>
                </a:solidFill>
                <a:effectLst/>
                <a:latin typeface="+mn-lt"/>
                <a:ea typeface="+mn-ea"/>
                <a:cs typeface="+mn-cs"/>
              </a:rPr>
              <a:t>サービスの利用量、例えば</a:t>
            </a:r>
            <a:r>
              <a:rPr kumimoji="1" lang="en-US" altLang="ja-JP" sz="1200" kern="1200" dirty="0">
                <a:solidFill>
                  <a:schemeClr val="tx1"/>
                </a:solidFill>
                <a:effectLst/>
                <a:latin typeface="+mn-lt"/>
                <a:ea typeface="+mn-ea"/>
                <a:cs typeface="+mn-cs"/>
              </a:rPr>
              <a:t>CPU</a:t>
            </a:r>
            <a:r>
              <a:rPr kumimoji="1" lang="ja-JP" altLang="ja-JP" sz="1200" kern="1200">
                <a:solidFill>
                  <a:schemeClr val="tx1"/>
                </a:solidFill>
                <a:effectLst/>
                <a:latin typeface="+mn-lt"/>
                <a:ea typeface="+mn-ea"/>
                <a:cs typeface="+mn-cs"/>
              </a:rPr>
              <a:t>やストレージをどれくらい使ったかを電気料金のように計測できる仕組みを持ち、それによって従量課金（使った分だけの支払い）が可能。</a:t>
            </a:r>
          </a:p>
          <a:p>
            <a:r>
              <a:rPr kumimoji="1" lang="ja-JP" altLang="ja-JP" sz="1200" kern="1200">
                <a:solidFill>
                  <a:schemeClr val="tx1"/>
                </a:solidFill>
                <a:effectLst/>
                <a:latin typeface="+mn-lt"/>
                <a:ea typeface="+mn-ea"/>
                <a:cs typeface="+mn-cs"/>
              </a:rPr>
              <a:t>これらを実現するためにシステム構築や構成変更を物理的な作業を伴わずにソフトウェア設定だけで実現する「仮想化」、無人で運用管理できる「運用の自動化」、調達や構成変更をできるだけ簡便にし、メニュー画面からの設定だけで行えるようにする「調達の自動化」の技術が使われています。</a:t>
            </a:r>
          </a:p>
          <a:p>
            <a:r>
              <a:rPr kumimoji="1" lang="ja-JP" altLang="ja-JP" sz="1200" kern="1200">
                <a:solidFill>
                  <a:schemeClr val="tx1"/>
                </a:solidFill>
                <a:effectLst/>
                <a:latin typeface="+mn-lt"/>
                <a:ea typeface="+mn-ea"/>
                <a:cs typeface="+mn-cs"/>
              </a:rPr>
              <a:t>この仕組みを事業者が設置・運用し、ネット越しにサービスとして提供するのがパブリック・クラウド、自社で設置・運用し、自社内だけで使用するのがプライベート・クラウドです。</a:t>
            </a:r>
          </a:p>
          <a:p>
            <a:r>
              <a:rPr kumimoji="1" lang="ja-JP" altLang="ja-JP" sz="1200" kern="1200">
                <a:solidFill>
                  <a:schemeClr val="tx1"/>
                </a:solidFill>
                <a:effectLst/>
                <a:latin typeface="+mn-lt"/>
                <a:ea typeface="+mn-ea"/>
                <a:cs typeface="+mn-cs"/>
              </a:rPr>
              <a:t>これにより徹底して人的な介在をなくし、人的ミスの排除、調達や変更の高速化、運用管理の負担軽減を実現し、人件費の削減、テクノロジーの進化に伴うコスト・パフォーマンスの改善を長期継続的に提供し続けようとしています。</a:t>
            </a:r>
          </a:p>
          <a:p>
            <a:r>
              <a:rPr kumimoji="1" lang="ja-JP" altLang="ja-JP" sz="1200" kern="1200">
                <a:solidFill>
                  <a:schemeClr val="tx1"/>
                </a:solidFill>
                <a:effectLst/>
                <a:latin typeface="+mn-lt"/>
                <a:ea typeface="+mn-ea"/>
                <a:cs typeface="+mn-cs"/>
              </a:rPr>
              <a:t>なおハイパーバイザーによる「仮想化」は</a:t>
            </a:r>
            <a:r>
              <a:rPr kumimoji="1" lang="en-US" altLang="ja-JP" sz="1200" kern="1200" dirty="0">
                <a:solidFill>
                  <a:schemeClr val="tx1"/>
                </a:solidFill>
                <a:effectLst/>
                <a:latin typeface="+mn-lt"/>
                <a:ea typeface="+mn-ea"/>
                <a:cs typeface="+mn-cs"/>
              </a:rPr>
              <a:t>IaaS</a:t>
            </a:r>
            <a:r>
              <a:rPr kumimoji="1" lang="ja-JP" altLang="ja-JP" sz="1200" kern="1200">
                <a:solidFill>
                  <a:schemeClr val="tx1"/>
                </a:solidFill>
                <a:effectLst/>
                <a:latin typeface="+mn-lt"/>
                <a:ea typeface="+mn-ea"/>
                <a:cs typeface="+mn-cs"/>
              </a:rPr>
              <a:t>においては前提となる技術ですが、</a:t>
            </a:r>
            <a:r>
              <a:rPr kumimoji="1" lang="en-US" altLang="ja-JP" sz="1200" kern="1200" dirty="0">
                <a:solidFill>
                  <a:schemeClr val="tx1"/>
                </a:solidFill>
                <a:effectLst/>
                <a:latin typeface="+mn-lt"/>
                <a:ea typeface="+mn-ea"/>
                <a:cs typeface="+mn-cs"/>
              </a:rPr>
              <a:t>PaaS</a:t>
            </a:r>
            <a:r>
              <a:rPr kumimoji="1" lang="ja-JP" altLang="ja-JP" sz="1200" kern="1200">
                <a:solidFill>
                  <a:schemeClr val="tx1"/>
                </a:solidFill>
                <a:effectLst/>
                <a:latin typeface="+mn-lt"/>
                <a:ea typeface="+mn-ea"/>
                <a:cs typeface="+mn-cs"/>
              </a:rPr>
              <a:t>や</a:t>
            </a:r>
            <a:r>
              <a:rPr kumimoji="1" lang="en-US" altLang="ja-JP" sz="1200" kern="1200" dirty="0">
                <a:solidFill>
                  <a:schemeClr val="tx1"/>
                </a:solidFill>
                <a:effectLst/>
                <a:latin typeface="+mn-lt"/>
                <a:ea typeface="+mn-ea"/>
                <a:cs typeface="+mn-cs"/>
              </a:rPr>
              <a:t>SaaS</a:t>
            </a:r>
            <a:r>
              <a:rPr kumimoji="1" lang="ja-JP" altLang="ja-JP" sz="1200" kern="1200">
                <a:solidFill>
                  <a:schemeClr val="tx1"/>
                </a:solidFill>
                <a:effectLst/>
                <a:latin typeface="+mn-lt"/>
                <a:ea typeface="+mn-ea"/>
                <a:cs typeface="+mn-cs"/>
              </a:rPr>
              <a:t>では「仮想化を使わない」のが一般的です。アプリケーションでのユーザー管理、データベースのマルチ・テナント機能、コンテナによる独立したアプリケーション実行環境など、「仮想化」よりもシステム負荷が小さく、効率よくシステム資源を使用し、ユーザー・グループを分離できる手段が使われています。</a:t>
            </a:r>
          </a:p>
          <a:p>
            <a:br>
              <a:rPr kumimoji="1" lang="en-US" altLang="ja-JP" sz="1200" kern="1200" dirty="0">
                <a:solidFill>
                  <a:schemeClr val="tx1"/>
                </a:solidFill>
                <a:effectLst/>
                <a:latin typeface="+mn-lt"/>
                <a:ea typeface="+mn-ea"/>
                <a:cs typeface="+mn-cs"/>
              </a:rPr>
            </a:br>
            <a:endParaRPr lang="ja-JP" altLang="en-US" dirty="0"/>
          </a:p>
        </p:txBody>
      </p:sp>
    </p:spTree>
    <p:extLst>
      <p:ext uri="{BB962C8B-B14F-4D97-AF65-F5344CB8AC3E}">
        <p14:creationId xmlns:p14="http://schemas.microsoft.com/office/powerpoint/2010/main" val="12687000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a:solidFill>
                  <a:schemeClr val="tx1"/>
                </a:solidFill>
                <a:effectLst/>
                <a:latin typeface="+mn-lt"/>
                <a:ea typeface="+mn-ea"/>
                <a:cs typeface="+mn-cs"/>
              </a:rPr>
              <a:t>「マルチ・クラウド」という言葉があります。</a:t>
            </a:r>
            <a:r>
              <a:rPr kumimoji="1" lang="en-US" altLang="ja-JP" sz="1200" kern="1200" dirty="0">
                <a:solidFill>
                  <a:schemeClr val="tx1"/>
                </a:solidFill>
                <a:effectLst/>
                <a:latin typeface="+mn-lt"/>
                <a:ea typeface="+mn-ea"/>
                <a:cs typeface="+mn-cs"/>
              </a:rPr>
              <a:t>NIST</a:t>
            </a:r>
            <a:r>
              <a:rPr kumimoji="1" lang="ja-JP" altLang="ja-JP" sz="1200" kern="1200">
                <a:solidFill>
                  <a:schemeClr val="tx1"/>
                </a:solidFill>
                <a:effectLst/>
                <a:latin typeface="+mn-lt"/>
                <a:ea typeface="+mn-ea"/>
                <a:cs typeface="+mn-cs"/>
              </a:rPr>
              <a:t>の定義にはありませんが、異なるはパブリック・クラウドを組み合わせて、自分たちに最適なクラウド・サービスを実現することを言います。</a:t>
            </a:r>
          </a:p>
          <a:p>
            <a:r>
              <a:rPr kumimoji="1" lang="ja-JP" altLang="ja-JP" sz="1200" kern="1200">
                <a:solidFill>
                  <a:schemeClr val="tx1"/>
                </a:solidFill>
                <a:effectLst/>
                <a:latin typeface="+mn-lt"/>
                <a:ea typeface="+mn-ea"/>
                <a:cs typeface="+mn-cs"/>
              </a:rPr>
              <a:t>例えば、</a:t>
            </a:r>
            <a:r>
              <a:rPr kumimoji="1" lang="en-US" altLang="ja-JP" sz="1200" kern="1200" dirty="0">
                <a:solidFill>
                  <a:schemeClr val="tx1"/>
                </a:solidFill>
                <a:effectLst/>
                <a:latin typeface="+mn-lt"/>
                <a:ea typeface="+mn-ea"/>
                <a:cs typeface="+mn-cs"/>
              </a:rPr>
              <a:t>IoT</a:t>
            </a:r>
            <a:r>
              <a:rPr kumimoji="1" lang="ja-JP" altLang="ja-JP" sz="1200" kern="1200">
                <a:solidFill>
                  <a:schemeClr val="tx1"/>
                </a:solidFill>
                <a:effectLst/>
                <a:latin typeface="+mn-lt"/>
                <a:ea typeface="+mn-ea"/>
                <a:cs typeface="+mn-cs"/>
              </a:rPr>
              <a:t>データの収集と集約はそのための専用サービスを提供している</a:t>
            </a:r>
            <a:r>
              <a:rPr kumimoji="1" lang="en-US" altLang="ja-JP" sz="1200" kern="1200" dirty="0">
                <a:solidFill>
                  <a:schemeClr val="tx1"/>
                </a:solidFill>
                <a:effectLst/>
                <a:latin typeface="+mn-lt"/>
                <a:ea typeface="+mn-ea"/>
                <a:cs typeface="+mn-cs"/>
              </a:rPr>
              <a:t>AWS</a:t>
            </a:r>
            <a:r>
              <a:rPr kumimoji="1" lang="ja-JP" altLang="ja-JP" sz="1200" kern="1200">
                <a:solidFill>
                  <a:schemeClr val="tx1"/>
                </a:solidFill>
                <a:effectLst/>
                <a:latin typeface="+mn-lt"/>
                <a:ea typeface="+mn-ea"/>
                <a:cs typeface="+mn-cs"/>
              </a:rPr>
              <a:t>、データの分析には計算性能のコストパフォーマンスが高い</a:t>
            </a:r>
            <a:r>
              <a:rPr kumimoji="1" lang="en-US" altLang="ja-JP" sz="1200" kern="1200" dirty="0">
                <a:solidFill>
                  <a:schemeClr val="tx1"/>
                </a:solidFill>
                <a:effectLst/>
                <a:latin typeface="+mn-lt"/>
                <a:ea typeface="+mn-ea"/>
                <a:cs typeface="+mn-cs"/>
              </a:rPr>
              <a:t>GCP(Google Cloud Platform)</a:t>
            </a:r>
            <a:r>
              <a:rPr kumimoji="1" lang="ja-JP" altLang="ja-JP" sz="1200" kern="1200">
                <a:solidFill>
                  <a:schemeClr val="tx1"/>
                </a:solidFill>
                <a:effectLst/>
                <a:latin typeface="+mn-lt"/>
                <a:ea typeface="+mn-ea"/>
                <a:cs typeface="+mn-cs"/>
              </a:rPr>
              <a:t>、その結果を利用者に提供するのはユーザー画面の設計やモバイルへの対応が容易な</a:t>
            </a:r>
            <a:r>
              <a:rPr kumimoji="1" lang="en-US" altLang="ja-JP" sz="1200" kern="1200" dirty="0">
                <a:solidFill>
                  <a:schemeClr val="tx1"/>
                </a:solidFill>
                <a:effectLst/>
                <a:latin typeface="+mn-lt"/>
                <a:ea typeface="+mn-ea"/>
                <a:cs typeface="+mn-cs"/>
              </a:rPr>
              <a:t>Salesforce.com</a:t>
            </a:r>
            <a:r>
              <a:rPr kumimoji="1" lang="ja-JP" altLang="ja-JP" sz="1200" kern="1200">
                <a:solidFill>
                  <a:schemeClr val="tx1"/>
                </a:solidFill>
                <a:effectLst/>
                <a:latin typeface="+mn-lt"/>
                <a:ea typeface="+mn-ea"/>
                <a:cs typeface="+mn-cs"/>
              </a:rPr>
              <a:t>、これらを組み合わせて、設備機械の保全・故障予知サービスを実現するといった使い方です。</a:t>
            </a:r>
          </a:p>
          <a:p>
            <a:r>
              <a:rPr kumimoji="1" lang="ja-JP" altLang="ja-JP" sz="1200" kern="1200">
                <a:solidFill>
                  <a:schemeClr val="tx1"/>
                </a:solidFill>
                <a:effectLst/>
                <a:latin typeface="+mn-lt"/>
                <a:ea typeface="+mn-ea"/>
                <a:cs typeface="+mn-cs"/>
              </a:rPr>
              <a:t>パブリック・クラウド事業者は、それぞれに差別化を図るため、機能や性能、運用管理方法や料金などで異なる戦略をとっています。自ずとそれぞれの得意なところや使い方によるコストパフォーマンスの違いが出てきます。それらのいいとこ取りをして、自分たちに最適な組合せを実現しようというのがマルチ・クラウドです。</a:t>
            </a:r>
          </a:p>
          <a:p>
            <a:r>
              <a:rPr kumimoji="1" lang="ja-JP" altLang="ja-JP" sz="1200" kern="1200">
                <a:solidFill>
                  <a:schemeClr val="tx1"/>
                </a:solidFill>
                <a:effectLst/>
                <a:latin typeface="+mn-lt"/>
                <a:ea typeface="+mn-ea"/>
                <a:cs typeface="+mn-cs"/>
              </a:rPr>
              <a:t>また、一社のサービスに依存するのはリスクが高いことから、複数のサービスにシステムを分散させ、トラブルへの耐性を高めておこうという考え方から、マルチ・クラウドでのシステム構成を採用する場合もあります。</a:t>
            </a:r>
          </a:p>
          <a:p>
            <a:r>
              <a:rPr kumimoji="1" lang="ja-JP" altLang="ja-JP" sz="1200" kern="1200">
                <a:solidFill>
                  <a:schemeClr val="tx1"/>
                </a:solidFill>
                <a:effectLst/>
                <a:latin typeface="+mn-lt"/>
                <a:ea typeface="+mn-ea"/>
                <a:cs typeface="+mn-cs"/>
              </a:rPr>
              <a:t>一方で、クラウド・サービスごとに異なる管理ツールを使い分けなければならず運用管理が煩雑になることや、異なるサービスをまたがる機能の連携やデータ移動が難しいといった課題もあり、いいことばかりではありません。</a:t>
            </a:r>
          </a:p>
          <a:p>
            <a:r>
              <a:rPr kumimoji="1" lang="ja-JP" altLang="ja-JP" sz="1200" kern="1200">
                <a:solidFill>
                  <a:schemeClr val="tx1"/>
                </a:solidFill>
                <a:effectLst/>
                <a:latin typeface="+mn-lt"/>
                <a:ea typeface="+mn-ea"/>
                <a:cs typeface="+mn-cs"/>
              </a:rPr>
              <a:t>このような状況に対処するため「マルチ・クラウド管理」のためのツールやサービスが登場しています。</a:t>
            </a:r>
          </a:p>
          <a:p>
            <a:r>
              <a:rPr kumimoji="1" lang="ja-JP" altLang="ja-JP" sz="1200" kern="1200">
                <a:solidFill>
                  <a:schemeClr val="tx1"/>
                </a:solidFill>
                <a:effectLst/>
                <a:latin typeface="+mn-lt"/>
                <a:ea typeface="+mn-ea"/>
                <a:cs typeface="+mn-cs"/>
              </a:rPr>
              <a:t>もはやクラウドは単独で使う時代ではありません。ハイブリッド・クラウドやマルチ・クラウドを駆使し、最適な組合せを実現する、そんな時代を迎えているのです。</a:t>
            </a:r>
            <a:r>
              <a:rPr kumimoji="1" lang="en-US" altLang="ja-JP" sz="1200" kern="1200" dirty="0">
                <a:solidFill>
                  <a:schemeClr val="tx1"/>
                </a:solidFill>
                <a:effectLst/>
                <a:latin typeface="+mn-lt"/>
                <a:ea typeface="+mn-ea"/>
                <a:cs typeface="+mn-cs"/>
              </a:rPr>
              <a:t> </a:t>
            </a:r>
            <a:endParaRPr kumimoji="1" lang="ja-JP" altLang="ja-JP" sz="1200" kern="1200">
              <a:solidFill>
                <a:schemeClr val="tx1"/>
              </a:solidFill>
              <a:effectLst/>
              <a:latin typeface="+mn-lt"/>
              <a:ea typeface="+mn-ea"/>
              <a:cs typeface="+mn-cs"/>
            </a:endParaRPr>
          </a:p>
          <a:p>
            <a:br>
              <a:rPr kumimoji="1" lang="en-US" altLang="ja-JP" sz="1200" kern="1200" dirty="0">
                <a:solidFill>
                  <a:schemeClr val="tx1"/>
                </a:solidFill>
                <a:effectLst/>
                <a:latin typeface="+mn-lt"/>
                <a:ea typeface="+mn-ea"/>
                <a:cs typeface="+mn-cs"/>
              </a:rPr>
            </a:br>
            <a:endParaRPr kumimoji="1" lang="ja-JP" altLang="en-US"/>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83</a:t>
            </a:fld>
            <a:endParaRPr kumimoji="1" lang="ja-JP" altLang="en-US"/>
          </a:p>
        </p:txBody>
      </p:sp>
    </p:spTree>
    <p:extLst>
      <p:ext uri="{BB962C8B-B14F-4D97-AF65-F5344CB8AC3E}">
        <p14:creationId xmlns:p14="http://schemas.microsoft.com/office/powerpoint/2010/main" val="110316669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a:solidFill>
                  <a:schemeClr val="tx1"/>
                </a:solidFill>
                <a:effectLst/>
                <a:latin typeface="+mn-lt"/>
                <a:ea typeface="+mn-ea"/>
                <a:cs typeface="+mn-cs"/>
              </a:rPr>
              <a:t>デジタイゼーション（</a:t>
            </a:r>
            <a:r>
              <a:rPr kumimoji="1" lang="en-US" altLang="ja-JP" sz="1200" kern="1200" dirty="0">
                <a:solidFill>
                  <a:schemeClr val="tx1"/>
                </a:solidFill>
                <a:effectLst/>
                <a:latin typeface="+mn-lt"/>
                <a:ea typeface="+mn-ea"/>
                <a:cs typeface="+mn-cs"/>
              </a:rPr>
              <a:t>Digitization</a:t>
            </a:r>
            <a:r>
              <a:rPr kumimoji="1" lang="ja-JP" altLang="ja-JP" sz="1200" kern="1200" dirty="0">
                <a:solidFill>
                  <a:schemeClr val="tx1"/>
                </a:solidFill>
                <a:effectLst/>
                <a:latin typeface="+mn-lt"/>
                <a:ea typeface="+mn-ea"/>
                <a:cs typeface="+mn-cs"/>
              </a:rPr>
              <a:t>）とデジタライゼーション（</a:t>
            </a:r>
            <a:r>
              <a:rPr kumimoji="1" lang="en-US" altLang="ja-JP" sz="1200" kern="1200" dirty="0">
                <a:solidFill>
                  <a:schemeClr val="tx1"/>
                </a:solidFill>
                <a:effectLst/>
                <a:latin typeface="+mn-lt"/>
                <a:ea typeface="+mn-ea"/>
                <a:cs typeface="+mn-cs"/>
              </a:rPr>
              <a:t>Digitalization</a:t>
            </a:r>
            <a:r>
              <a:rPr kumimoji="1" lang="ja-JP" altLang="ja-JP" sz="1200" kern="1200" dirty="0">
                <a:solidFill>
                  <a:schemeClr val="tx1"/>
                </a:solidFill>
                <a:effectLst/>
                <a:latin typeface="+mn-lt"/>
                <a:ea typeface="+mn-ea"/>
                <a:cs typeface="+mn-cs"/>
              </a:rPr>
              <a:t>）は、よく似た言葉ですが、異なる使われ方をしています。</a:t>
            </a:r>
          </a:p>
          <a:p>
            <a:r>
              <a:rPr kumimoji="1" lang="ja-JP" altLang="ja-JP" sz="1200" kern="1200" dirty="0">
                <a:solidFill>
                  <a:schemeClr val="tx1"/>
                </a:solidFill>
                <a:effectLst/>
                <a:latin typeface="+mn-lt"/>
                <a:ea typeface="+mn-ea"/>
                <a:cs typeface="+mn-cs"/>
              </a:rPr>
              <a:t>デジダイゼーションは、デジタル技術を利用してビジネス・プロセスを変換し、効率化やコストの削減、あるいは付加価値の向上を実現する場合に使われます。例えば、アナログ放送をデジタル放送に変換すれば、周波数帯域を効率よく使えるようになり、限られた電波資源を有効に使えるようになります。紙の書籍を電子書籍に変換すれば、いつでも好きなときに書籍を購入でき、かさばらず沢山の書籍を鞄に入れておくことができます。手作業で行っていた</a:t>
            </a:r>
            <a:r>
              <a:rPr kumimoji="1" lang="en-US" altLang="ja-JP" sz="1200" kern="1200" dirty="0">
                <a:solidFill>
                  <a:schemeClr val="tx1"/>
                </a:solidFill>
                <a:effectLst/>
                <a:latin typeface="+mn-lt"/>
                <a:ea typeface="+mn-ea"/>
                <a:cs typeface="+mn-cs"/>
              </a:rPr>
              <a:t>Web</a:t>
            </a:r>
            <a:r>
              <a:rPr kumimoji="1" lang="ja-JP" altLang="ja-JP" sz="1200" kern="1200" dirty="0">
                <a:solidFill>
                  <a:schemeClr val="tx1"/>
                </a:solidFill>
                <a:effectLst/>
                <a:latin typeface="+mn-lt"/>
                <a:ea typeface="+mn-ea"/>
                <a:cs typeface="+mn-cs"/>
              </a:rPr>
              <a:t>画面から</a:t>
            </a:r>
            <a:r>
              <a:rPr kumimoji="1" lang="en-US" altLang="ja-JP" sz="1200" kern="1200" dirty="0">
                <a:solidFill>
                  <a:schemeClr val="tx1"/>
                </a:solidFill>
                <a:effectLst/>
                <a:latin typeface="+mn-lt"/>
                <a:ea typeface="+mn-ea"/>
                <a:cs typeface="+mn-cs"/>
              </a:rPr>
              <a:t>Excel</a:t>
            </a:r>
            <a:r>
              <a:rPr kumimoji="1" lang="ja-JP" altLang="ja-JP" sz="1200" kern="1200" dirty="0">
                <a:solidFill>
                  <a:schemeClr val="tx1"/>
                </a:solidFill>
                <a:effectLst/>
                <a:latin typeface="+mn-lt"/>
                <a:ea typeface="+mn-ea"/>
                <a:cs typeface="+mn-cs"/>
              </a:rPr>
              <a:t>へのコピペ作業を</a:t>
            </a:r>
            <a:r>
              <a:rPr kumimoji="1" lang="en-US" altLang="ja-JP" sz="1200" kern="1200" dirty="0">
                <a:solidFill>
                  <a:schemeClr val="tx1"/>
                </a:solidFill>
                <a:effectLst/>
                <a:latin typeface="+mn-lt"/>
                <a:ea typeface="+mn-ea"/>
                <a:cs typeface="+mn-cs"/>
              </a:rPr>
              <a:t>RPA</a:t>
            </a:r>
            <a:r>
              <a:rPr kumimoji="1" lang="ja-JP" altLang="ja-JP" sz="1200" kern="1200" dirty="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Robotics Process Automation</a:t>
            </a:r>
            <a:r>
              <a:rPr kumimoji="1" lang="ja-JP" altLang="ja-JP" sz="1200" kern="1200" dirty="0">
                <a:solidFill>
                  <a:schemeClr val="tx1"/>
                </a:solidFill>
                <a:effectLst/>
                <a:latin typeface="+mn-lt"/>
                <a:ea typeface="+mn-ea"/>
                <a:cs typeface="+mn-cs"/>
              </a:rPr>
              <a:t>）に置き換えれば、作業工数の大幅な削減と人手不足の解消に役立ちます。</a:t>
            </a:r>
          </a:p>
          <a:p>
            <a:r>
              <a:rPr kumimoji="1" lang="ja-JP" altLang="ja-JP" sz="1200" kern="1200" dirty="0">
                <a:solidFill>
                  <a:schemeClr val="tx1"/>
                </a:solidFill>
                <a:effectLst/>
                <a:latin typeface="+mn-lt"/>
                <a:ea typeface="+mn-ea"/>
                <a:cs typeface="+mn-cs"/>
              </a:rPr>
              <a:t>このように、ユーザーとの接点となるユーザー・</a:t>
            </a:r>
            <a:r>
              <a:rPr kumimoji="1" lang="ja-JP" altLang="en-US" sz="1200" kern="1200" dirty="0">
                <a:solidFill>
                  <a:schemeClr val="tx1"/>
                </a:solidFill>
                <a:effectLst/>
                <a:latin typeface="+mn-lt"/>
                <a:ea typeface="+mn-ea"/>
                <a:cs typeface="+mn-cs"/>
              </a:rPr>
              <a:t>インターフェース</a:t>
            </a:r>
            <a:r>
              <a:rPr kumimoji="1" lang="ja-JP" altLang="ja-JP" sz="1200" kern="1200" dirty="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User Interface</a:t>
            </a:r>
            <a:r>
              <a:rPr kumimoji="1" lang="ja-JP" altLang="ja-JP" sz="1200" kern="1200" dirty="0">
                <a:solidFill>
                  <a:schemeClr val="tx1"/>
                </a:solidFill>
                <a:effectLst/>
                <a:latin typeface="+mn-lt"/>
                <a:ea typeface="+mn-ea"/>
                <a:cs typeface="+mn-cs"/>
              </a:rPr>
              <a:t>または</a:t>
            </a:r>
            <a:r>
              <a:rPr kumimoji="1" lang="en-US" altLang="ja-JP" sz="1200" kern="1200" dirty="0">
                <a:solidFill>
                  <a:schemeClr val="tx1"/>
                </a:solidFill>
                <a:effectLst/>
                <a:latin typeface="+mn-lt"/>
                <a:ea typeface="+mn-ea"/>
                <a:cs typeface="+mn-cs"/>
              </a:rPr>
              <a:t>UI</a:t>
            </a:r>
            <a:r>
              <a:rPr kumimoji="1" lang="ja-JP" altLang="ja-JP" sz="1200" kern="1200" dirty="0">
                <a:solidFill>
                  <a:schemeClr val="tx1"/>
                </a:solidFill>
                <a:effectLst/>
                <a:latin typeface="+mn-lt"/>
                <a:ea typeface="+mn-ea"/>
                <a:cs typeface="+mn-cs"/>
              </a:rPr>
              <a:t>）や作業手順を置き換え、効率化や合理化、あるいは付加価値の向上に寄与する場合に使われる言葉です。「デジタル化」という言われる場合、この範囲に留まっていることも少なくありません。</a:t>
            </a:r>
          </a:p>
          <a:p>
            <a:r>
              <a:rPr kumimoji="1" lang="ja-JP" altLang="ja-JP" sz="1200" kern="1200" dirty="0">
                <a:solidFill>
                  <a:schemeClr val="tx1"/>
                </a:solidFill>
                <a:effectLst/>
                <a:latin typeface="+mn-lt"/>
                <a:ea typeface="+mn-ea"/>
                <a:cs typeface="+mn-cs"/>
              </a:rPr>
              <a:t>一方、デジタライゼーションは、デジタル技術を利用してビジネス・モデルを変革し、新たな利益や価値を生みだす機会を創出する場合に使われます。例えば、自動車をインターネットにつなぎ稼働状況を公開すれば、必要な時に空いている自動車をスマートフォンから選び利用できるカーシェアリングになります。それが自動運転のクルマであれば、取りに行かなくても自ら迎えに来てくれるので、自動車を所有する必要がなくなります。また、好きな曲を聴くためには、</a:t>
            </a:r>
            <a:r>
              <a:rPr kumimoji="1" lang="en-US" altLang="ja-JP" sz="1200" kern="1200" dirty="0">
                <a:solidFill>
                  <a:schemeClr val="tx1"/>
                </a:solidFill>
                <a:effectLst/>
                <a:latin typeface="+mn-lt"/>
                <a:ea typeface="+mn-ea"/>
                <a:cs typeface="+mn-cs"/>
              </a:rPr>
              <a:t>CD</a:t>
            </a:r>
            <a:r>
              <a:rPr kumimoji="1" lang="ja-JP" altLang="ja-JP" sz="1200" kern="1200" dirty="0">
                <a:solidFill>
                  <a:schemeClr val="tx1"/>
                </a:solidFill>
                <a:effectLst/>
                <a:latin typeface="+mn-lt"/>
                <a:ea typeface="+mn-ea"/>
                <a:cs typeface="+mn-cs"/>
              </a:rPr>
              <a:t>を購入する、ネットからダウンロードして購入する必要がありましたが、ストリーミングであれば、いつでも好きなときに、そしてどんな曲でも聞くことができます。また、個別に購入するのではなく、月額定額（サブスクリプション）制で聴き放題にすれば、音楽や動画の楽しみ方が、大きく変わってしまいます。</a:t>
            </a:r>
          </a:p>
          <a:p>
            <a:r>
              <a:rPr kumimoji="1" lang="ja-JP" altLang="ja-JP" sz="1200" kern="1200" dirty="0">
                <a:solidFill>
                  <a:schemeClr val="tx1"/>
                </a:solidFill>
                <a:effectLst/>
                <a:latin typeface="+mn-lt"/>
                <a:ea typeface="+mn-ea"/>
                <a:cs typeface="+mn-cs"/>
              </a:rPr>
              <a:t>このように、デジタル技術でユーザーの体験であるユーザー・エクスペリエンス（</a:t>
            </a:r>
            <a:r>
              <a:rPr kumimoji="1" lang="en-US" altLang="ja-JP" sz="1200" kern="1200" dirty="0">
                <a:solidFill>
                  <a:schemeClr val="tx1"/>
                </a:solidFill>
                <a:effectLst/>
                <a:latin typeface="+mn-lt"/>
                <a:ea typeface="+mn-ea"/>
                <a:cs typeface="+mn-cs"/>
              </a:rPr>
              <a:t>User Experience</a:t>
            </a:r>
            <a:r>
              <a:rPr kumimoji="1" lang="ja-JP" altLang="ja-JP" sz="1200" kern="1200" dirty="0">
                <a:solidFill>
                  <a:schemeClr val="tx1"/>
                </a:solidFill>
                <a:effectLst/>
                <a:latin typeface="+mn-lt"/>
                <a:ea typeface="+mn-ea"/>
                <a:cs typeface="+mn-cs"/>
              </a:rPr>
              <a:t>または</a:t>
            </a:r>
            <a:r>
              <a:rPr kumimoji="1" lang="en-US" altLang="ja-JP" sz="1200" kern="1200" dirty="0">
                <a:solidFill>
                  <a:schemeClr val="tx1"/>
                </a:solidFill>
                <a:effectLst/>
                <a:latin typeface="+mn-lt"/>
                <a:ea typeface="+mn-ea"/>
                <a:cs typeface="+mn-cs"/>
              </a:rPr>
              <a:t>UX</a:t>
            </a:r>
            <a:r>
              <a:rPr kumimoji="1" lang="ja-JP" altLang="ja-JP" sz="1200" kern="1200" dirty="0">
                <a:solidFill>
                  <a:schemeClr val="tx1"/>
                </a:solidFill>
                <a:effectLst/>
                <a:latin typeface="+mn-lt"/>
                <a:ea typeface="+mn-ea"/>
                <a:cs typeface="+mn-cs"/>
              </a:rPr>
              <a:t>）やビジネス･モデルを変革し、これまでに無い競争優位を実現し、新しい価値を生みだす場合に使われる言葉が、「デジタライゼーション」です。</a:t>
            </a:r>
            <a:endParaRPr kumimoji="1" lang="en-US" altLang="ja-JP" sz="1200" kern="1200" dirty="0">
              <a:solidFill>
                <a:schemeClr val="tx1"/>
              </a:solidFill>
              <a:effectLst/>
              <a:latin typeface="+mn-lt"/>
              <a:ea typeface="+mn-ea"/>
              <a:cs typeface="+mn-cs"/>
            </a:endParaRPr>
          </a:p>
          <a:p>
            <a:endParaRPr kumimoji="1" lang="en-US" altLang="ja-JP" sz="1200" kern="1200" dirty="0">
              <a:solidFill>
                <a:schemeClr val="tx1"/>
              </a:solidFill>
              <a:effectLst/>
              <a:latin typeface="+mn-lt"/>
              <a:ea typeface="+mn-ea"/>
              <a:cs typeface="+mn-cs"/>
            </a:endParaRPr>
          </a:p>
          <a:p>
            <a:endParaRPr kumimoji="1" lang="ja-JP" altLang="ja-JP" sz="1200" kern="1200" dirty="0">
              <a:solidFill>
                <a:schemeClr val="tx1"/>
              </a:solidFill>
              <a:effectLst/>
              <a:latin typeface="+mn-lt"/>
              <a:ea typeface="+mn-ea"/>
              <a:cs typeface="+mn-cs"/>
            </a:endParaRPr>
          </a:p>
          <a:p>
            <a:endParaRPr kumimoji="1" lang="ja-JP" altLang="en-US" dirty="0"/>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10</a:t>
            </a:fld>
            <a:endParaRPr kumimoji="1" lang="ja-JP" altLang="en-US"/>
          </a:p>
        </p:txBody>
      </p:sp>
    </p:spTree>
    <p:extLst>
      <p:ext uri="{BB962C8B-B14F-4D97-AF65-F5344CB8AC3E}">
        <p14:creationId xmlns:p14="http://schemas.microsoft.com/office/powerpoint/2010/main" val="304114148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84</a:t>
            </a:fld>
            <a:endParaRPr kumimoji="1" lang="ja-JP" altLang="en-US"/>
          </a:p>
        </p:txBody>
      </p:sp>
    </p:spTree>
    <p:extLst>
      <p:ext uri="{BB962C8B-B14F-4D97-AF65-F5344CB8AC3E}">
        <p14:creationId xmlns:p14="http://schemas.microsoft.com/office/powerpoint/2010/main" val="107272492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a:solidFill>
                  <a:schemeClr val="tx1"/>
                </a:solidFill>
                <a:effectLst/>
                <a:latin typeface="+mn-lt"/>
                <a:ea typeface="+mn-ea"/>
                <a:cs typeface="+mn-cs"/>
              </a:rPr>
              <a:t>昨今は、民間企業ばかりでなく、銀行や保険などの金融機関もまたパブリック･クラウドの利用を拡大している。また、政府は</a:t>
            </a:r>
            <a:r>
              <a:rPr kumimoji="1" lang="en-US" altLang="ja-JP" sz="1200" kern="1200" dirty="0">
                <a:solidFill>
                  <a:schemeClr val="tx1"/>
                </a:solidFill>
                <a:effectLst/>
                <a:latin typeface="+mn-lt"/>
                <a:ea typeface="+mn-ea"/>
                <a:cs typeface="+mn-cs"/>
              </a:rPr>
              <a:t>2018</a:t>
            </a:r>
            <a:r>
              <a:rPr kumimoji="1" lang="ja-JP" altLang="ja-JP" sz="1200" kern="1200">
                <a:solidFill>
                  <a:schemeClr val="tx1"/>
                </a:solidFill>
                <a:effectLst/>
                <a:latin typeface="+mn-lt"/>
                <a:ea typeface="+mn-ea"/>
                <a:cs typeface="+mn-cs"/>
              </a:rPr>
              <a:t>年</a:t>
            </a:r>
            <a:r>
              <a:rPr kumimoji="1" lang="en-US" altLang="ja-JP" sz="1200" kern="1200" dirty="0">
                <a:solidFill>
                  <a:schemeClr val="tx1"/>
                </a:solidFill>
                <a:effectLst/>
                <a:latin typeface="+mn-lt"/>
                <a:ea typeface="+mn-ea"/>
                <a:cs typeface="+mn-cs"/>
              </a:rPr>
              <a:t>6</a:t>
            </a:r>
            <a:r>
              <a:rPr kumimoji="1" lang="ja-JP" altLang="ja-JP" sz="1200" kern="1200">
                <a:solidFill>
                  <a:schemeClr val="tx1"/>
                </a:solidFill>
                <a:effectLst/>
                <a:latin typeface="+mn-lt"/>
                <a:ea typeface="+mn-ea"/>
                <a:cs typeface="+mn-cs"/>
              </a:rPr>
              <a:t>月「政府情報システムにおけるクラウドサービスの利用に係る基本方針」を決定し、政府情報システムは、パブリック･クラウドの利用を第一候補とする「クラウド・バイ・デフォルト原則」を打ち出した。もはやクラウドへの移行は、不可逆的なトレンドとして受けとめる必要がある。</a:t>
            </a:r>
          </a:p>
          <a:p>
            <a:r>
              <a:rPr kumimoji="1" lang="ja-JP" altLang="ja-JP" sz="1200" kern="1200">
                <a:solidFill>
                  <a:schemeClr val="tx1"/>
                </a:solidFill>
                <a:effectLst/>
                <a:latin typeface="+mn-lt"/>
                <a:ea typeface="+mn-ea"/>
                <a:cs typeface="+mn-cs"/>
              </a:rPr>
              <a:t>しかし、一気に自社所有のシステムを全面的にクラウドへ移行しようとする企業は限られるだろ。では、どのような段階を踏んでクラウドへの移行が進むのかを大きなトレンドして整理してみることにしよう。</a:t>
            </a:r>
          </a:p>
          <a:p>
            <a:r>
              <a:rPr kumimoji="1" lang="ja-JP" altLang="ja-JP" sz="1200" kern="1200">
                <a:solidFill>
                  <a:schemeClr val="tx1"/>
                </a:solidFill>
                <a:effectLst/>
                <a:latin typeface="+mn-lt"/>
                <a:ea typeface="+mn-ea"/>
                <a:cs typeface="+mn-cs"/>
              </a:rPr>
              <a:t>■既存システムの一部移管および</a:t>
            </a:r>
            <a:r>
              <a:rPr kumimoji="1" lang="en-US" altLang="ja-JP" sz="1200" kern="1200" dirty="0">
                <a:solidFill>
                  <a:schemeClr val="tx1"/>
                </a:solidFill>
                <a:effectLst/>
                <a:latin typeface="+mn-lt"/>
                <a:ea typeface="+mn-ea"/>
                <a:cs typeface="+mn-cs"/>
              </a:rPr>
              <a:t>SaaS</a:t>
            </a:r>
            <a:r>
              <a:rPr kumimoji="1" lang="ja-JP" altLang="ja-JP" sz="1200" kern="1200">
                <a:solidFill>
                  <a:schemeClr val="tx1"/>
                </a:solidFill>
                <a:effectLst/>
                <a:latin typeface="+mn-lt"/>
                <a:ea typeface="+mn-ea"/>
                <a:cs typeface="+mn-cs"/>
              </a:rPr>
              <a:t>の利用</a:t>
            </a:r>
          </a:p>
          <a:p>
            <a:r>
              <a:rPr kumimoji="1" lang="en-US" altLang="ja-JP" sz="1200" kern="1200" dirty="0" err="1">
                <a:solidFill>
                  <a:schemeClr val="tx1"/>
                </a:solidFill>
                <a:effectLst/>
                <a:latin typeface="+mn-lt"/>
                <a:ea typeface="+mn-ea"/>
                <a:cs typeface="+mn-cs"/>
              </a:rPr>
              <a:t>Salesforce.com</a:t>
            </a:r>
            <a:r>
              <a:rPr kumimoji="1" lang="ja-JP" altLang="ja-JP" sz="1200" kern="1200">
                <a:solidFill>
                  <a:schemeClr val="tx1"/>
                </a:solidFill>
                <a:effectLst/>
                <a:latin typeface="+mn-lt"/>
                <a:ea typeface="+mn-ea"/>
                <a:cs typeface="+mn-cs"/>
              </a:rPr>
              <a:t>や</a:t>
            </a:r>
            <a:r>
              <a:rPr kumimoji="1" lang="en-US" altLang="ja-JP" sz="1200" kern="1200" dirty="0">
                <a:solidFill>
                  <a:schemeClr val="tx1"/>
                </a:solidFill>
                <a:effectLst/>
                <a:latin typeface="+mn-lt"/>
                <a:ea typeface="+mn-ea"/>
                <a:cs typeface="+mn-cs"/>
              </a:rPr>
              <a:t>Office365</a:t>
            </a:r>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Box</a:t>
            </a:r>
            <a:r>
              <a:rPr kumimoji="1" lang="ja-JP" altLang="ja-JP" sz="1200" kern="1200">
                <a:solidFill>
                  <a:schemeClr val="tx1"/>
                </a:solidFill>
                <a:effectLst/>
                <a:latin typeface="+mn-lt"/>
                <a:ea typeface="+mn-ea"/>
                <a:cs typeface="+mn-cs"/>
              </a:rPr>
              <a:t>などのオフィス系、会計や人事、経費処理などのバック･オフィス系のように、企業個別の独自性が求められないアプリケーションにおいて、</a:t>
            </a:r>
            <a:r>
              <a:rPr kumimoji="1" lang="en-US" altLang="ja-JP" sz="1200" kern="1200" dirty="0">
                <a:solidFill>
                  <a:schemeClr val="tx1"/>
                </a:solidFill>
                <a:effectLst/>
                <a:latin typeface="+mn-lt"/>
                <a:ea typeface="+mn-ea"/>
                <a:cs typeface="+mn-cs"/>
              </a:rPr>
              <a:t>SaaS</a:t>
            </a:r>
            <a:r>
              <a:rPr kumimoji="1" lang="ja-JP" altLang="ja-JP" sz="1200" kern="1200">
                <a:solidFill>
                  <a:schemeClr val="tx1"/>
                </a:solidFill>
                <a:effectLst/>
                <a:latin typeface="+mn-lt"/>
                <a:ea typeface="+mn-ea"/>
                <a:cs typeface="+mn-cs"/>
              </a:rPr>
              <a:t>への移行が進められる。また、自社所有のサーバーやストレージなどのハードウェアがリース更改を迎えるタイミングで、既存システムの構成やアーキテクチャ、運用を大きく変更することなく、そのままの状態で</a:t>
            </a:r>
            <a:r>
              <a:rPr kumimoji="1" lang="en-US" altLang="ja-JP" sz="1200" kern="1200" dirty="0">
                <a:solidFill>
                  <a:schemeClr val="tx1"/>
                </a:solidFill>
                <a:effectLst/>
                <a:latin typeface="+mn-lt"/>
                <a:ea typeface="+mn-ea"/>
                <a:cs typeface="+mn-cs"/>
              </a:rPr>
              <a:t>IaaS</a:t>
            </a:r>
            <a:r>
              <a:rPr kumimoji="1" lang="ja-JP" altLang="ja-JP" sz="1200" kern="1200">
                <a:solidFill>
                  <a:schemeClr val="tx1"/>
                </a:solidFill>
                <a:effectLst/>
                <a:latin typeface="+mn-lt"/>
                <a:ea typeface="+mn-ea"/>
                <a:cs typeface="+mn-cs"/>
              </a:rPr>
              <a:t>へ移行（リフト）するケースも増えてゆくだろう。また、クラウド･サービスの利用が拡大することで、インターネットへのゲートウェイをデーターセンターに一極集中するネットワーク構成は利便性の観点からボトルネックになる。そこで、</a:t>
            </a:r>
            <a:r>
              <a:rPr kumimoji="1" lang="en-US" altLang="ja-JP" sz="1200" kern="1200" dirty="0">
                <a:solidFill>
                  <a:schemeClr val="tx1"/>
                </a:solidFill>
                <a:effectLst/>
                <a:latin typeface="+mn-lt"/>
                <a:ea typeface="+mn-ea"/>
                <a:cs typeface="+mn-cs"/>
              </a:rPr>
              <a:t>SD-WAN</a:t>
            </a:r>
            <a:r>
              <a:rPr kumimoji="1" lang="ja-JP" altLang="ja-JP" sz="1200" kern="1200">
                <a:solidFill>
                  <a:schemeClr val="tx1"/>
                </a:solidFill>
                <a:effectLst/>
                <a:latin typeface="+mn-lt"/>
                <a:ea typeface="+mn-ea"/>
                <a:cs typeface="+mn-cs"/>
              </a:rPr>
              <a:t>の導入も拡大するだろう。</a:t>
            </a:r>
          </a:p>
          <a:p>
            <a:r>
              <a:rPr kumimoji="1" lang="ja-JP" altLang="ja-JP" sz="1200" kern="1200">
                <a:solidFill>
                  <a:schemeClr val="tx1"/>
                </a:solidFill>
                <a:effectLst/>
                <a:latin typeface="+mn-lt"/>
                <a:ea typeface="+mn-ea"/>
                <a:cs typeface="+mn-cs"/>
              </a:rPr>
              <a:t>■ハイブリッド･クラウドによる連係運用・一元管理</a:t>
            </a:r>
          </a:p>
          <a:p>
            <a:r>
              <a:rPr kumimoji="1" lang="en-US" altLang="ja-JP" sz="1200" kern="1200" dirty="0">
                <a:solidFill>
                  <a:schemeClr val="tx1"/>
                </a:solidFill>
                <a:effectLst/>
                <a:latin typeface="+mn-lt"/>
                <a:ea typeface="+mn-ea"/>
                <a:cs typeface="+mn-cs"/>
              </a:rPr>
              <a:t>IaaS</a:t>
            </a:r>
            <a:r>
              <a:rPr kumimoji="1" lang="ja-JP" altLang="ja-JP" sz="1200" kern="1200">
                <a:solidFill>
                  <a:schemeClr val="tx1"/>
                </a:solidFill>
                <a:effectLst/>
                <a:latin typeface="+mn-lt"/>
                <a:ea typeface="+mn-ea"/>
                <a:cs typeface="+mn-cs"/>
              </a:rPr>
              <a:t>へリフトしたシステムは、やがて刷新のタイミングを迎える。度重なる機能追加や利用技術の老朽化に伴い、既存システムを維持し続けることが難しくなることに加え、ビジネス環境の変化やデジタル･サービスへの対応、デジタル・トランスフォーメーション実現にむけた取り組みも必要となる。このようなタイミングで、コンテナやマイクロサービスを前提に、</a:t>
            </a:r>
            <a:r>
              <a:rPr kumimoji="1" lang="en-US" altLang="ja-JP" sz="1200" kern="1200" dirty="0">
                <a:solidFill>
                  <a:schemeClr val="tx1"/>
                </a:solidFill>
                <a:effectLst/>
                <a:latin typeface="+mn-lt"/>
                <a:ea typeface="+mn-ea"/>
                <a:cs typeface="+mn-cs"/>
              </a:rPr>
              <a:t>PaaS</a:t>
            </a:r>
            <a:r>
              <a:rPr kumimoji="1" lang="ja-JP" altLang="ja-JP" sz="1200" kern="1200">
                <a:solidFill>
                  <a:schemeClr val="tx1"/>
                </a:solidFill>
                <a:effectLst/>
                <a:latin typeface="+mn-lt"/>
                <a:ea typeface="+mn-ea"/>
                <a:cs typeface="+mn-cs"/>
              </a:rPr>
              <a:t>やサーバーレスなどのクラウド･ネイティブな利用範囲が拡大し、リフトされたシステムのクラウド･ネイティブへの移行（シフト）が進む。また、</a:t>
            </a:r>
            <a:r>
              <a:rPr kumimoji="1" lang="en-US" altLang="ja-JP" sz="1200" kern="1200" dirty="0">
                <a:solidFill>
                  <a:schemeClr val="tx1"/>
                </a:solidFill>
                <a:effectLst/>
                <a:latin typeface="+mn-lt"/>
                <a:ea typeface="+mn-ea"/>
                <a:cs typeface="+mn-cs"/>
              </a:rPr>
              <a:t>SaaS</a:t>
            </a:r>
            <a:r>
              <a:rPr kumimoji="1" lang="ja-JP" altLang="ja-JP" sz="1200" kern="1200">
                <a:solidFill>
                  <a:schemeClr val="tx1"/>
                </a:solidFill>
                <a:effectLst/>
                <a:latin typeface="+mn-lt"/>
                <a:ea typeface="+mn-ea"/>
                <a:cs typeface="+mn-cs"/>
              </a:rPr>
              <a:t>利用の範囲も拡大することになるだろう。一方で、コンプライアンスへの対応やアプリケーションの特性上、リフトもシフトも難しいアプリケーションについては、自社所有システムは維持される。ただ、自社所有システムであっても、運用管理負担の軽減や開発の利便性を高めるためにクラウドのアーキテクチャーを移植したシステム、例えば</a:t>
            </a:r>
            <a:r>
              <a:rPr kumimoji="1" lang="en-US" altLang="ja-JP" sz="1200" kern="1200" dirty="0">
                <a:solidFill>
                  <a:schemeClr val="tx1"/>
                </a:solidFill>
                <a:effectLst/>
                <a:latin typeface="+mn-lt"/>
                <a:ea typeface="+mn-ea"/>
                <a:cs typeface="+mn-cs"/>
              </a:rPr>
              <a:t>HCI</a:t>
            </a:r>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Hyper Converged Infrastructure</a:t>
            </a:r>
            <a:r>
              <a:rPr kumimoji="1" lang="ja-JP" altLang="ja-JP" sz="1200" kern="1200">
                <a:solidFill>
                  <a:schemeClr val="tx1"/>
                </a:solidFill>
                <a:effectLst/>
                <a:latin typeface="+mn-lt"/>
                <a:ea typeface="+mn-ea"/>
                <a:cs typeface="+mn-cs"/>
              </a:rPr>
              <a:t>）やハードウェアとソフトウェアの統合システムによってハイブリッド・クラウドの仕組みを提供する</a:t>
            </a:r>
            <a:r>
              <a:rPr kumimoji="1" lang="en-US" altLang="ja-JP" sz="1200" kern="1200" dirty="0">
                <a:solidFill>
                  <a:schemeClr val="tx1"/>
                </a:solidFill>
                <a:effectLst/>
                <a:latin typeface="+mn-lt"/>
                <a:ea typeface="+mn-ea"/>
                <a:cs typeface="+mn-cs"/>
              </a:rPr>
              <a:t>AWS Outposts</a:t>
            </a:r>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Microsoft</a:t>
            </a:r>
            <a:r>
              <a:rPr kumimoji="1" lang="ja-JP" altLang="ja-JP" sz="1200" kern="1200">
                <a:solidFill>
                  <a:schemeClr val="tx1"/>
                </a:solidFill>
                <a:effectLst/>
                <a:latin typeface="+mn-lt"/>
                <a:ea typeface="+mn-ea"/>
                <a:cs typeface="+mn-cs"/>
              </a:rPr>
              <a:t>の「</a:t>
            </a:r>
            <a:r>
              <a:rPr kumimoji="1" lang="en-US" altLang="ja-JP" sz="1200" kern="1200" dirty="0">
                <a:solidFill>
                  <a:schemeClr val="tx1"/>
                </a:solidFill>
                <a:effectLst/>
                <a:latin typeface="+mn-lt"/>
                <a:ea typeface="+mn-ea"/>
                <a:cs typeface="+mn-cs"/>
              </a:rPr>
              <a:t>Azure Stack</a:t>
            </a:r>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Google</a:t>
            </a:r>
            <a:r>
              <a:rPr kumimoji="1" lang="ja-JP" altLang="ja-JP" sz="1200" kern="1200">
                <a:solidFill>
                  <a:schemeClr val="tx1"/>
                </a:solidFill>
                <a:effectLst/>
                <a:latin typeface="+mn-lt"/>
                <a:ea typeface="+mn-ea"/>
                <a:cs typeface="+mn-cs"/>
              </a:rPr>
              <a:t>が</a:t>
            </a:r>
            <a:r>
              <a:rPr kumimoji="1" lang="en-US" altLang="ja-JP" sz="1200" kern="1200" dirty="0">
                <a:solidFill>
                  <a:schemeClr val="tx1"/>
                </a:solidFill>
                <a:effectLst/>
                <a:latin typeface="+mn-lt"/>
                <a:ea typeface="+mn-ea"/>
                <a:cs typeface="+mn-cs"/>
              </a:rPr>
              <a:t>Cisco</a:t>
            </a:r>
            <a:r>
              <a:rPr kumimoji="1" lang="ja-JP" altLang="ja-JP" sz="1200" kern="1200">
                <a:solidFill>
                  <a:schemeClr val="tx1"/>
                </a:solidFill>
                <a:effectLst/>
                <a:latin typeface="+mn-lt"/>
                <a:ea typeface="+mn-ea"/>
                <a:cs typeface="+mn-cs"/>
              </a:rPr>
              <a:t>と協力して提供する「</a:t>
            </a:r>
            <a:r>
              <a:rPr kumimoji="1" lang="en-US" altLang="ja-JP" sz="1200" kern="1200" dirty="0">
                <a:solidFill>
                  <a:schemeClr val="tx1"/>
                </a:solidFill>
                <a:effectLst/>
                <a:latin typeface="+mn-lt"/>
                <a:ea typeface="+mn-ea"/>
                <a:cs typeface="+mn-cs"/>
              </a:rPr>
              <a:t>GKE on-</a:t>
            </a:r>
            <a:r>
              <a:rPr kumimoji="1" lang="en-US" altLang="ja-JP" sz="1200" kern="1200" dirty="0" err="1">
                <a:solidFill>
                  <a:schemeClr val="tx1"/>
                </a:solidFill>
                <a:effectLst/>
                <a:latin typeface="+mn-lt"/>
                <a:ea typeface="+mn-ea"/>
                <a:cs typeface="+mn-cs"/>
              </a:rPr>
              <a:t>prem</a:t>
            </a:r>
            <a:r>
              <a:rPr kumimoji="1" lang="ja-JP" altLang="ja-JP" sz="1200" kern="1200">
                <a:solidFill>
                  <a:schemeClr val="tx1"/>
                </a:solidFill>
                <a:effectLst/>
                <a:latin typeface="+mn-lt"/>
                <a:ea typeface="+mn-ea"/>
                <a:cs typeface="+mn-cs"/>
              </a:rPr>
              <a:t>」、オラクルの「</a:t>
            </a:r>
            <a:r>
              <a:rPr kumimoji="1" lang="en-US" altLang="ja-JP" sz="1200" kern="1200" dirty="0">
                <a:solidFill>
                  <a:schemeClr val="tx1"/>
                </a:solidFill>
                <a:effectLst/>
                <a:latin typeface="+mn-lt"/>
                <a:ea typeface="+mn-ea"/>
                <a:cs typeface="+mn-cs"/>
              </a:rPr>
              <a:t>Oracle Cloud at Customer</a:t>
            </a:r>
            <a:r>
              <a:rPr kumimoji="1" lang="ja-JP" altLang="ja-JP" sz="1200" kern="1200">
                <a:solidFill>
                  <a:schemeClr val="tx1"/>
                </a:solidFill>
                <a:effectLst/>
                <a:latin typeface="+mn-lt"/>
                <a:ea typeface="+mn-ea"/>
                <a:cs typeface="+mn-cs"/>
              </a:rPr>
              <a:t>」などを利用し、パブリック・クラウドとの連係運用や一元管理を可能とするハイブリッド･クラウドへと移行する。</a:t>
            </a:r>
          </a:p>
          <a:p>
            <a:r>
              <a:rPr kumimoji="1" lang="ja-JP" altLang="ja-JP" sz="1200" kern="1200">
                <a:solidFill>
                  <a:schemeClr val="tx1"/>
                </a:solidFill>
                <a:effectLst/>
                <a:latin typeface="+mn-lt"/>
                <a:ea typeface="+mn-ea"/>
                <a:cs typeface="+mn-cs"/>
              </a:rPr>
              <a:t>■オール･イン･クラウドへの全面移行</a:t>
            </a:r>
          </a:p>
          <a:p>
            <a:r>
              <a:rPr kumimoji="1" lang="en-US" altLang="ja-JP" sz="1200" kern="1200" dirty="0">
                <a:solidFill>
                  <a:schemeClr val="tx1"/>
                </a:solidFill>
                <a:effectLst/>
                <a:latin typeface="+mn-lt"/>
                <a:ea typeface="+mn-ea"/>
                <a:cs typeface="+mn-cs"/>
              </a:rPr>
              <a:t>IoT</a:t>
            </a:r>
            <a:r>
              <a:rPr kumimoji="1" lang="ja-JP" altLang="ja-JP" sz="1200" kern="1200">
                <a:solidFill>
                  <a:schemeClr val="tx1"/>
                </a:solidFill>
                <a:effectLst/>
                <a:latin typeface="+mn-lt"/>
                <a:ea typeface="+mn-ea"/>
                <a:cs typeface="+mn-cs"/>
              </a:rPr>
              <a:t>やエッジ・システムなどレイテンシー（遅延時間）やセキュリティ上の制約から、引き続きユーザー・サイドにシステムが置かれ利用される。しかし、そういう制約を受けない大半のシステムはクラウドへの全面的な移行が進むものと考えられる。つまり、リアルタイム・コンピューティングが求められるシステムとそうでないシステムが明確に二分されシステム全体の最適化が進められる。</a:t>
            </a:r>
          </a:p>
          <a:p>
            <a:r>
              <a:rPr kumimoji="1" lang="ja-JP" altLang="ja-JP" sz="1200" kern="1200">
                <a:solidFill>
                  <a:schemeClr val="tx1"/>
                </a:solidFill>
                <a:effectLst/>
                <a:latin typeface="+mn-lt"/>
                <a:ea typeface="+mn-ea"/>
                <a:cs typeface="+mn-cs"/>
              </a:rPr>
              <a:t>全ての企業がこのような移行のステップを踏むわけではないが、大きなトレンドとしては、このようなステップが考えられるのではないだろうか。</a:t>
            </a:r>
          </a:p>
          <a:p>
            <a:endParaRPr kumimoji="1" lang="ja-JP" altLang="en-US"/>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85</a:t>
            </a:fld>
            <a:endParaRPr kumimoji="1" lang="ja-JP" altLang="en-US"/>
          </a:p>
        </p:txBody>
      </p:sp>
    </p:spTree>
    <p:extLst>
      <p:ext uri="{BB962C8B-B14F-4D97-AF65-F5344CB8AC3E}">
        <p14:creationId xmlns:p14="http://schemas.microsoft.com/office/powerpoint/2010/main" val="343564287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D52CE5-8A63-7345-0137-A2E8DA398C09}"/>
            </a:ext>
          </a:extLst>
        </p:cNvPr>
        <p:cNvGrpSpPr/>
        <p:nvPr/>
      </p:nvGrpSpPr>
      <p:grpSpPr>
        <a:xfrm>
          <a:off x="0" y="0"/>
          <a:ext cx="0" cy="0"/>
          <a:chOff x="0" y="0"/>
          <a:chExt cx="0" cy="0"/>
        </a:xfrm>
      </p:grpSpPr>
      <p:sp>
        <p:nvSpPr>
          <p:cNvPr id="78849" name="Rectangle 7">
            <a:extLst>
              <a:ext uri="{FF2B5EF4-FFF2-40B4-BE49-F238E27FC236}">
                <a16:creationId xmlns:a16="http://schemas.microsoft.com/office/drawing/2014/main" id="{02C861E2-433C-FA70-36B3-224F858C8A9F}"/>
              </a:ext>
            </a:extLst>
          </p:cNvPr>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87</a:t>
            </a:fld>
            <a:endParaRPr lang="en-US" altLang="ja-JP" sz="1200" dirty="0">
              <a:ea typeface="ＭＳ Ｐゴシック" charset="-128"/>
            </a:endParaRPr>
          </a:p>
        </p:txBody>
      </p:sp>
      <p:sp>
        <p:nvSpPr>
          <p:cNvPr id="78850" name="Rectangle 2">
            <a:extLst>
              <a:ext uri="{FF2B5EF4-FFF2-40B4-BE49-F238E27FC236}">
                <a16:creationId xmlns:a16="http://schemas.microsoft.com/office/drawing/2014/main" id="{E97D38CF-A20E-60A6-210F-15B57DA06C0E}"/>
              </a:ext>
            </a:extLst>
          </p:cNvPr>
          <p:cNvSpPr>
            <a:spLocks noGrp="1" noRot="1" noChangeAspect="1" noChangeArrowheads="1" noTextEdit="1"/>
          </p:cNvSpPr>
          <p:nvPr>
            <p:ph type="sldImg"/>
          </p:nvPr>
        </p:nvSpPr>
        <p:spPr>
          <a:ln/>
        </p:spPr>
      </p:sp>
      <p:sp>
        <p:nvSpPr>
          <p:cNvPr id="78851" name="Rectangle 3">
            <a:extLst>
              <a:ext uri="{FF2B5EF4-FFF2-40B4-BE49-F238E27FC236}">
                <a16:creationId xmlns:a16="http://schemas.microsoft.com/office/drawing/2014/main" id="{D1D77FA5-300C-54EE-A812-369DB73D9862}"/>
              </a:ext>
            </a:extLst>
          </p:cNvPr>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384816529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89</a:t>
            </a:fld>
            <a:endParaRPr kumimoji="1" lang="ja-JP" altLang="en-US"/>
          </a:p>
        </p:txBody>
      </p:sp>
    </p:spTree>
    <p:extLst>
      <p:ext uri="{BB962C8B-B14F-4D97-AF65-F5344CB8AC3E}">
        <p14:creationId xmlns:p14="http://schemas.microsoft.com/office/powerpoint/2010/main" val="24577236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a:solidFill>
                  <a:schemeClr val="tx1"/>
                </a:solidFill>
                <a:effectLst/>
                <a:latin typeface="+mn-lt"/>
                <a:ea typeface="+mn-ea"/>
                <a:cs typeface="+mn-cs"/>
              </a:rPr>
              <a:t>現実世界の様々な「ものごと」や「できごと」は、モノに組み込まれたセンサーやモバイル、ソーシャルメディアなどの現実世界とネットとの接点を介し、リアルタイムにデジタル・データに変換されクラウドに送られます。インターネットに接続されるモノの数は</a:t>
            </a:r>
            <a:r>
              <a:rPr kumimoji="1" lang="en-US" altLang="ja-JP" sz="1200" kern="1200" dirty="0">
                <a:solidFill>
                  <a:schemeClr val="tx1"/>
                </a:solidFill>
                <a:effectLst/>
                <a:latin typeface="+mn-lt"/>
                <a:ea typeface="+mn-ea"/>
                <a:cs typeface="+mn-cs"/>
              </a:rPr>
              <a:t>2020</a:t>
            </a:r>
            <a:r>
              <a:rPr kumimoji="1" lang="ja-JP" altLang="ja-JP" sz="1200" kern="1200">
                <a:solidFill>
                  <a:schemeClr val="tx1"/>
                </a:solidFill>
                <a:effectLst/>
                <a:latin typeface="+mn-lt"/>
                <a:ea typeface="+mn-ea"/>
                <a:cs typeface="+mn-cs"/>
              </a:rPr>
              <a:t>年の時点で</a:t>
            </a:r>
            <a:r>
              <a:rPr kumimoji="1" lang="en-US" altLang="ja-JP" sz="1200" kern="1200" dirty="0">
                <a:solidFill>
                  <a:schemeClr val="tx1"/>
                </a:solidFill>
                <a:effectLst/>
                <a:latin typeface="+mn-lt"/>
                <a:ea typeface="+mn-ea"/>
                <a:cs typeface="+mn-cs"/>
              </a:rPr>
              <a:t>500</a:t>
            </a:r>
            <a:r>
              <a:rPr kumimoji="1" lang="ja-JP" altLang="ja-JP" sz="1200" kern="1200">
                <a:solidFill>
                  <a:schemeClr val="tx1"/>
                </a:solidFill>
                <a:effectLst/>
                <a:latin typeface="+mn-lt"/>
                <a:ea typeface="+mn-ea"/>
                <a:cs typeface="+mn-cs"/>
              </a:rPr>
              <a:t>億個になるとされています。そこには複数のセンサーが組み込まれており、私たちは、膨大なセンサーに囲まれた世界に生きてゆくことになります。こうして、「現実世界のデジタル・コピー」、すなわち「デジタル・ツイン（双子）」が生みだされてゆきます。</a:t>
            </a:r>
          </a:p>
          <a:p>
            <a:r>
              <a:rPr kumimoji="1" lang="ja-JP" altLang="ja-JP" sz="1200" kern="1200">
                <a:solidFill>
                  <a:schemeClr val="tx1"/>
                </a:solidFill>
                <a:effectLst/>
                <a:latin typeface="+mn-lt"/>
                <a:ea typeface="+mn-ea"/>
                <a:cs typeface="+mn-cs"/>
              </a:rPr>
              <a:t>「デジタル・ツイン」は膨大なデータ量、すなわち「ビッグデータ」ですが、集めるだけでは意味がありません。そのデータから誰が何に興味を持っているのか、誰と誰がつながっていているのか、渋滞を解消するにはどうすればいいのか、製品の品質を高めるにはどうすればいいのかなどを見つけ出さなければなりません。そのために</a:t>
            </a:r>
            <a:r>
              <a:rPr kumimoji="1" lang="en-US" altLang="ja-JP" sz="1200" kern="1200" dirty="0">
                <a:solidFill>
                  <a:schemeClr val="tx1"/>
                </a:solidFill>
                <a:effectLst/>
                <a:latin typeface="+mn-lt"/>
                <a:ea typeface="+mn-ea"/>
                <a:cs typeface="+mn-cs"/>
              </a:rPr>
              <a:t>AI</a:t>
            </a:r>
            <a:r>
              <a:rPr kumimoji="1" lang="ja-JP" altLang="ja-JP" sz="1200" kern="1200">
                <a:solidFill>
                  <a:schemeClr val="tx1"/>
                </a:solidFill>
                <a:effectLst/>
                <a:latin typeface="+mn-lt"/>
                <a:ea typeface="+mn-ea"/>
                <a:cs typeface="+mn-cs"/>
              </a:rPr>
              <a:t>技術のひとつである機械学習を使って分析し、ビジネスを最適に動かすための予測や判断をおこないます。それを使って、アプリケーションやサービスを動かして、機器を制御し、情報や指示を送れば、現実世界が変化し、デジダル・データとして再びネットに送り出されます。</a:t>
            </a:r>
          </a:p>
          <a:p>
            <a:r>
              <a:rPr kumimoji="1" lang="ja-JP" altLang="ja-JP" sz="1200" kern="1200">
                <a:solidFill>
                  <a:schemeClr val="tx1"/>
                </a:solidFill>
                <a:effectLst/>
                <a:latin typeface="+mn-lt"/>
                <a:ea typeface="+mn-ea"/>
                <a:cs typeface="+mn-cs"/>
              </a:rPr>
              <a:t>このような</a:t>
            </a:r>
            <a:r>
              <a:rPr kumimoji="1" lang="ja-JP" altLang="ja-JP" sz="1200" b="1" kern="1200">
                <a:solidFill>
                  <a:schemeClr val="tx1"/>
                </a:solidFill>
                <a:effectLst/>
                <a:latin typeface="+mn-lt"/>
                <a:ea typeface="+mn-ea"/>
                <a:cs typeface="+mn-cs"/>
              </a:rPr>
              <a:t>現実世界をデータで捉え、現実世界と</a:t>
            </a:r>
            <a:r>
              <a:rPr kumimoji="1" lang="en-US" altLang="ja-JP" sz="1200" b="1" kern="1200" dirty="0">
                <a:solidFill>
                  <a:schemeClr val="tx1"/>
                </a:solidFill>
                <a:effectLst/>
                <a:latin typeface="+mn-lt"/>
                <a:ea typeface="+mn-ea"/>
                <a:cs typeface="+mn-cs"/>
              </a:rPr>
              <a:t>IT</a:t>
            </a:r>
            <a:r>
              <a:rPr kumimoji="1" lang="ja-JP" altLang="ja-JP" sz="1200" b="1" kern="1200">
                <a:solidFill>
                  <a:schemeClr val="tx1"/>
                </a:solidFill>
                <a:effectLst/>
                <a:latin typeface="+mn-lt"/>
                <a:ea typeface="+mn-ea"/>
                <a:cs typeface="+mn-cs"/>
              </a:rPr>
              <a:t>が一体となって社会やビジネスを動かす仕組み</a:t>
            </a:r>
            <a:r>
              <a:rPr kumimoji="1" lang="ja-JP" altLang="ja-JP" sz="1200" kern="1200">
                <a:solidFill>
                  <a:schemeClr val="tx1"/>
                </a:solidFill>
                <a:effectLst/>
                <a:latin typeface="+mn-lt"/>
                <a:ea typeface="+mn-ea"/>
                <a:cs typeface="+mn-cs"/>
              </a:rPr>
              <a:t>を「サイバー・フィジカル・システム（</a:t>
            </a:r>
            <a:r>
              <a:rPr kumimoji="1" lang="en-US" altLang="ja-JP" sz="1200" kern="1200" dirty="0">
                <a:solidFill>
                  <a:schemeClr val="tx1"/>
                </a:solidFill>
                <a:effectLst/>
                <a:latin typeface="+mn-lt"/>
                <a:ea typeface="+mn-ea"/>
                <a:cs typeface="+mn-cs"/>
              </a:rPr>
              <a:t>Cyber-Physical System</a:t>
            </a:r>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CPS</a:t>
            </a:r>
            <a:r>
              <a:rPr kumimoji="1" lang="ja-JP" altLang="ja-JP" sz="1200" kern="1200">
                <a:solidFill>
                  <a:schemeClr val="tx1"/>
                </a:solidFill>
                <a:effectLst/>
                <a:latin typeface="+mn-lt"/>
                <a:ea typeface="+mn-ea"/>
                <a:cs typeface="+mn-cs"/>
              </a:rPr>
              <a:t>）」と呼んでいます。</a:t>
            </a:r>
          </a:p>
          <a:p>
            <a:r>
              <a:rPr kumimoji="1" lang="en-US" altLang="ja-JP" sz="1200" kern="1200" dirty="0">
                <a:solidFill>
                  <a:schemeClr val="tx1"/>
                </a:solidFill>
                <a:effectLst/>
                <a:latin typeface="+mn-lt"/>
                <a:ea typeface="+mn-ea"/>
                <a:cs typeface="+mn-cs"/>
              </a:rPr>
              <a:t> </a:t>
            </a:r>
            <a:endParaRPr kumimoji="1" lang="ja-JP" altLang="ja-JP" sz="1200" kern="1200">
              <a:solidFill>
                <a:schemeClr val="tx1"/>
              </a:solidFill>
              <a:effectLst/>
              <a:latin typeface="+mn-lt"/>
              <a:ea typeface="+mn-ea"/>
              <a:cs typeface="+mn-cs"/>
            </a:endParaRPr>
          </a:p>
          <a:p>
            <a:r>
              <a:rPr kumimoji="1" lang="ja-JP" altLang="ja-JP" sz="1200" kern="1200">
                <a:solidFill>
                  <a:schemeClr val="tx1"/>
                </a:solidFill>
                <a:effectLst/>
                <a:latin typeface="+mn-lt"/>
                <a:ea typeface="+mn-ea"/>
                <a:cs typeface="+mn-cs"/>
              </a:rPr>
              <a:t>インターネットにつながるモノの数は日々増加し、</a:t>
            </a:r>
            <a:r>
              <a:rPr kumimoji="1" lang="en-US" altLang="ja-JP" sz="1200" kern="1200" dirty="0">
                <a:solidFill>
                  <a:schemeClr val="tx1"/>
                </a:solidFill>
                <a:effectLst/>
                <a:latin typeface="+mn-lt"/>
                <a:ea typeface="+mn-ea"/>
                <a:cs typeface="+mn-cs"/>
              </a:rPr>
              <a:t>Web</a:t>
            </a:r>
            <a:r>
              <a:rPr kumimoji="1" lang="ja-JP" altLang="ja-JP" sz="1200" kern="1200">
                <a:solidFill>
                  <a:schemeClr val="tx1"/>
                </a:solidFill>
                <a:effectLst/>
                <a:latin typeface="+mn-lt"/>
                <a:ea typeface="+mn-ea"/>
                <a:cs typeface="+mn-cs"/>
              </a:rPr>
              <a:t>サービスやソーシャル・メディアもまたその種類やユーザー数を加速度的に増やしています。現実世界とネットの世界をつなげるデジタルな接点は増加の一途です。データ量はますます増え、よりきめ細かなデジタル・ツインが築かれてゆきます。そうなれば、さらに的確な予測や判断ができるようになります。この仕組みが、継続的に機能することで、社会やビジネスが、常に最適な状態に維持されることになります。</a:t>
            </a:r>
          </a:p>
          <a:p>
            <a:r>
              <a:rPr kumimoji="1" lang="en-US" altLang="ja-JP" sz="1200" kern="1200" dirty="0">
                <a:solidFill>
                  <a:schemeClr val="tx1"/>
                </a:solidFill>
                <a:effectLst/>
                <a:latin typeface="+mn-lt"/>
                <a:ea typeface="+mn-ea"/>
                <a:cs typeface="+mn-cs"/>
              </a:rPr>
              <a:t> </a:t>
            </a:r>
            <a:endParaRPr kumimoji="1" lang="ja-JP" altLang="ja-JP" sz="1200" kern="1200">
              <a:solidFill>
                <a:schemeClr val="tx1"/>
              </a:solidFill>
              <a:effectLst/>
              <a:latin typeface="+mn-lt"/>
              <a:ea typeface="+mn-ea"/>
              <a:cs typeface="+mn-cs"/>
            </a:endParaRPr>
          </a:p>
          <a:p>
            <a:r>
              <a:rPr kumimoji="1" lang="ja-JP" altLang="ja-JP" sz="1200" kern="1200">
                <a:solidFill>
                  <a:schemeClr val="tx1"/>
                </a:solidFill>
                <a:effectLst/>
                <a:latin typeface="+mn-lt"/>
                <a:ea typeface="+mn-ea"/>
                <a:cs typeface="+mn-cs"/>
              </a:rPr>
              <a:t>デジタル・トランスフォーメーション（</a:t>
            </a:r>
            <a:r>
              <a:rPr kumimoji="1" lang="en-US" altLang="ja-JP" sz="1200" kern="1200" dirty="0">
                <a:solidFill>
                  <a:schemeClr val="tx1"/>
                </a:solidFill>
                <a:effectLst/>
                <a:latin typeface="+mn-lt"/>
                <a:ea typeface="+mn-ea"/>
                <a:cs typeface="+mn-cs"/>
              </a:rPr>
              <a:t>Digital Transformation</a:t>
            </a:r>
            <a:r>
              <a:rPr kumimoji="1" lang="ja-JP" altLang="ja-JP" sz="1200" kern="120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DX</a:t>
            </a:r>
            <a:r>
              <a:rPr kumimoji="1" lang="ja-JP" altLang="ja-JP" sz="1200" kern="1200">
                <a:solidFill>
                  <a:schemeClr val="tx1"/>
                </a:solidFill>
                <a:effectLst/>
                <a:latin typeface="+mn-lt"/>
                <a:ea typeface="+mn-ea"/>
                <a:cs typeface="+mn-cs"/>
              </a:rPr>
              <a:t>）とは、こんな</a:t>
            </a:r>
            <a:r>
              <a:rPr kumimoji="1" lang="en-US" altLang="ja-JP" sz="1200" kern="1200" dirty="0">
                <a:solidFill>
                  <a:schemeClr val="tx1"/>
                </a:solidFill>
                <a:effectLst/>
                <a:latin typeface="+mn-lt"/>
                <a:ea typeface="+mn-ea"/>
                <a:cs typeface="+mn-cs"/>
              </a:rPr>
              <a:t>CPS</a:t>
            </a:r>
            <a:r>
              <a:rPr kumimoji="1" lang="ja-JP" altLang="en-US" sz="1200" kern="1200">
                <a:solidFill>
                  <a:schemeClr val="tx1"/>
                </a:solidFill>
                <a:effectLst/>
                <a:latin typeface="+mn-lt"/>
                <a:ea typeface="+mn-ea"/>
                <a:cs typeface="+mn-cs"/>
              </a:rPr>
              <a:t>の仕組みをビジネスに取り入れることです。</a:t>
            </a:r>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92</a:t>
            </a:fld>
            <a:endParaRPr kumimoji="1" lang="ja-JP" altLang="en-US"/>
          </a:p>
        </p:txBody>
      </p:sp>
    </p:spTree>
    <p:extLst>
      <p:ext uri="{BB962C8B-B14F-4D97-AF65-F5344CB8AC3E}">
        <p14:creationId xmlns:p14="http://schemas.microsoft.com/office/powerpoint/2010/main" val="211994482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A9B0550-3D77-B3D3-173A-2B66F93B133D}"/>
            </a:ext>
          </a:extLst>
        </p:cNvPr>
        <p:cNvGrpSpPr/>
        <p:nvPr/>
      </p:nvGrpSpPr>
      <p:grpSpPr>
        <a:xfrm>
          <a:off x="0" y="0"/>
          <a:ext cx="0" cy="0"/>
          <a:chOff x="0" y="0"/>
          <a:chExt cx="0" cy="0"/>
        </a:xfrm>
      </p:grpSpPr>
      <p:sp>
        <p:nvSpPr>
          <p:cNvPr id="78849" name="Rectangle 7">
            <a:extLst>
              <a:ext uri="{FF2B5EF4-FFF2-40B4-BE49-F238E27FC236}">
                <a16:creationId xmlns:a16="http://schemas.microsoft.com/office/drawing/2014/main" id="{657B83A2-1DC8-A7BF-EBF7-D405A582A23A}"/>
              </a:ext>
            </a:extLst>
          </p:cNvPr>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97</a:t>
            </a:fld>
            <a:endParaRPr lang="en-US" altLang="ja-JP" sz="1200" dirty="0">
              <a:ea typeface="ＭＳ Ｐゴシック" charset="-128"/>
            </a:endParaRPr>
          </a:p>
        </p:txBody>
      </p:sp>
      <p:sp>
        <p:nvSpPr>
          <p:cNvPr id="78850" name="Rectangle 2">
            <a:extLst>
              <a:ext uri="{FF2B5EF4-FFF2-40B4-BE49-F238E27FC236}">
                <a16:creationId xmlns:a16="http://schemas.microsoft.com/office/drawing/2014/main" id="{620B69A0-AD12-DA4C-805F-9E26CCDE5693}"/>
              </a:ext>
            </a:extLst>
          </p:cNvPr>
          <p:cNvSpPr>
            <a:spLocks noGrp="1" noRot="1" noChangeAspect="1" noChangeArrowheads="1" noTextEdit="1"/>
          </p:cNvSpPr>
          <p:nvPr>
            <p:ph type="sldImg"/>
          </p:nvPr>
        </p:nvSpPr>
        <p:spPr>
          <a:ln/>
        </p:spPr>
      </p:sp>
      <p:sp>
        <p:nvSpPr>
          <p:cNvPr id="78851" name="Rectangle 3">
            <a:extLst>
              <a:ext uri="{FF2B5EF4-FFF2-40B4-BE49-F238E27FC236}">
                <a16:creationId xmlns:a16="http://schemas.microsoft.com/office/drawing/2014/main" id="{C610C351-09CA-49C7-AF84-C51157294102}"/>
              </a:ext>
            </a:extLst>
          </p:cNvPr>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377122318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98</a:t>
            </a:fld>
            <a:endParaRPr kumimoji="1" lang="ja-JP" altLang="en-US"/>
          </a:p>
        </p:txBody>
      </p:sp>
    </p:spTree>
    <p:extLst>
      <p:ext uri="{BB962C8B-B14F-4D97-AF65-F5344CB8AC3E}">
        <p14:creationId xmlns:p14="http://schemas.microsoft.com/office/powerpoint/2010/main" val="168795084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a:solidFill>
                  <a:schemeClr val="tx1"/>
                </a:solidFill>
                <a:effectLst/>
                <a:latin typeface="+mn-lt"/>
                <a:ea typeface="+mn-ea"/>
                <a:cs typeface="+mn-cs"/>
              </a:rPr>
              <a:t>センサーで集められたデータは、現実世界の出来事を忠実に写し取ったデジタル・コピーです。「デジタル・ツイン（デジタル・データで写し撮った双子の兄弟）」と呼ばれることもあります。そのデータを使って「現実世界ではできない模擬実験（シミュレーション）」を行い、私たちの社会活動や生活を快適で安心なものにするための方法を見つけ出すことに使われます。例えば、</a:t>
            </a:r>
          </a:p>
          <a:p>
            <a:r>
              <a:rPr kumimoji="1" lang="ja-JP" altLang="ja-JP" sz="1200" kern="1200" dirty="0">
                <a:solidFill>
                  <a:schemeClr val="tx1"/>
                </a:solidFill>
                <a:effectLst/>
                <a:latin typeface="+mn-lt"/>
                <a:ea typeface="+mn-ea"/>
                <a:cs typeface="+mn-cs"/>
              </a:rPr>
              <a:t>■道路の渋滞緩和</a:t>
            </a:r>
          </a:p>
          <a:p>
            <a:r>
              <a:rPr kumimoji="1" lang="ja-JP" altLang="ja-JP" sz="1200" kern="1200" dirty="0">
                <a:solidFill>
                  <a:schemeClr val="tx1"/>
                </a:solidFill>
                <a:effectLst/>
                <a:latin typeface="+mn-lt"/>
                <a:ea typeface="+mn-ea"/>
                <a:cs typeface="+mn-cs"/>
              </a:rPr>
              <a:t>渋滞している道路のデジタル・コピーを使い、信号機の切り替わるタイミングを変える、高速道路への進入規制をするなど条件を変え、渋滞を解消する最適な方法を探ることができます。そこで得られた情報を現実世界にフィードハックし、信号の制御や高速道路の職員に指示を与えることで渋滞の解消に使えます。</a:t>
            </a:r>
          </a:p>
          <a:p>
            <a:r>
              <a:rPr kumimoji="1" lang="ja-JP" altLang="ja-JP" sz="1200" kern="1200" dirty="0">
                <a:solidFill>
                  <a:schemeClr val="tx1"/>
                </a:solidFill>
                <a:effectLst/>
                <a:latin typeface="+mn-lt"/>
                <a:ea typeface="+mn-ea"/>
                <a:cs typeface="+mn-cs"/>
              </a:rPr>
              <a:t>■災害に強い都市計画</a:t>
            </a:r>
          </a:p>
          <a:p>
            <a:r>
              <a:rPr kumimoji="1" lang="ja-JP" altLang="ja-JP" sz="1200" kern="1200" dirty="0">
                <a:solidFill>
                  <a:schemeClr val="tx1"/>
                </a:solidFill>
                <a:effectLst/>
                <a:latin typeface="+mn-lt"/>
                <a:ea typeface="+mn-ea"/>
                <a:cs typeface="+mn-cs"/>
              </a:rPr>
              <a:t>都市の構造や活動を写し撮ったデジタル・コピーで模擬的に大規模災害を起こし、道路の橋桁を崩落させる、火災で通行止めにするなどし、どのように誘導すればより多くの人命を救えるかを、条件を変えて実験することができます。現実世界でこのような実験を行うことはできません。この実験結果を使い、災害時の避難誘導計画や都市計画に反映させることができるようになります。</a:t>
            </a:r>
          </a:p>
          <a:p>
            <a:r>
              <a:rPr kumimoji="1" lang="ja-JP" altLang="ja-JP" sz="1200" kern="1200" dirty="0">
                <a:solidFill>
                  <a:schemeClr val="tx1"/>
                </a:solidFill>
                <a:effectLst/>
                <a:latin typeface="+mn-lt"/>
                <a:ea typeface="+mn-ea"/>
                <a:cs typeface="+mn-cs"/>
              </a:rPr>
              <a:t>■健康へのアドバイス</a:t>
            </a:r>
          </a:p>
          <a:p>
            <a:r>
              <a:rPr kumimoji="1" lang="ja-JP" altLang="ja-JP" sz="1200" kern="1200" dirty="0">
                <a:solidFill>
                  <a:schemeClr val="tx1"/>
                </a:solidFill>
                <a:effectLst/>
                <a:latin typeface="+mn-lt"/>
                <a:ea typeface="+mn-ea"/>
                <a:cs typeface="+mn-cs"/>
              </a:rPr>
              <a:t>スマートフォンやウェアラブル端末を使いきめ細かな身体の情報がつかめれば、それを使って、利用者の健康上の課題を見つけ出し、適切なアドバイスができるようになります。</a:t>
            </a:r>
          </a:p>
          <a:p>
            <a:r>
              <a:rPr kumimoji="1" lang="ja-JP" altLang="ja-JP" sz="1200" kern="1200" dirty="0">
                <a:solidFill>
                  <a:schemeClr val="tx1"/>
                </a:solidFill>
                <a:effectLst/>
                <a:latin typeface="+mn-lt"/>
                <a:ea typeface="+mn-ea"/>
                <a:cs typeface="+mn-cs"/>
              </a:rPr>
              <a:t>■仕事の生産性や柔軟性の向上</a:t>
            </a:r>
          </a:p>
          <a:p>
            <a:r>
              <a:rPr kumimoji="1" lang="ja-JP" altLang="ja-JP" sz="1200" kern="1200" dirty="0">
                <a:solidFill>
                  <a:schemeClr val="tx1"/>
                </a:solidFill>
                <a:effectLst/>
                <a:latin typeface="+mn-lt"/>
                <a:ea typeface="+mn-ea"/>
                <a:cs typeface="+mn-cs"/>
              </a:rPr>
              <a:t>工場の製造装置や工事現場の建設機械に組み込まれたセンサーから作業の進捗状況をリアルタイムで受け取り、そのデータを使って最も効率の良い作業手順を見つけ出します。さらに、現場の製造装置や建設機械を自動で操作すれば、納期や作業期間を大幅に短縮し、コストの削減にも貢献します。</a:t>
            </a:r>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99</a:t>
            </a:fld>
            <a:endParaRPr kumimoji="1" lang="ja-JP" altLang="en-US"/>
          </a:p>
        </p:txBody>
      </p:sp>
    </p:spTree>
    <p:extLst>
      <p:ext uri="{BB962C8B-B14F-4D97-AF65-F5344CB8AC3E}">
        <p14:creationId xmlns:p14="http://schemas.microsoft.com/office/powerpoint/2010/main" val="147362097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a:solidFill>
                  <a:schemeClr val="tx1"/>
                </a:solidFill>
                <a:effectLst/>
                <a:latin typeface="+mn-lt"/>
                <a:ea typeface="+mn-ea"/>
                <a:cs typeface="+mn-cs"/>
              </a:rPr>
              <a:t>かつてモノの性能や機能、品質や操作性は、ハードウェアの「細工」や「材料」によって物理的に実現していました。しかし、いま多くのモノにはコンピュータが組み込まれソフトウェアによってこれらを実現しています。もちろん、ハードウェアの価値が失われることはありませんが、ハードウェアだけでは機能や性能を実現できない時代を迎えています。</a:t>
            </a:r>
          </a:p>
          <a:p>
            <a:r>
              <a:rPr kumimoji="1" lang="ja-JP" altLang="ja-JP" sz="1200" kern="1200" dirty="0">
                <a:solidFill>
                  <a:schemeClr val="tx1"/>
                </a:solidFill>
                <a:effectLst/>
                <a:latin typeface="+mn-lt"/>
                <a:ea typeface="+mn-ea"/>
                <a:cs typeface="+mn-cs"/>
              </a:rPr>
              <a:t>例えば、以前のカメラの露出、ピント、絞り、シャッター・スピード、感度、発色などは、ハードウェアである機械部品の細工やフイルムの材料によって実現していましたが、いまではソフトウェアによって実現しています。いまでもハードウェアは、モノの価値を決める要素ではありますが、それは全体の一部に過ぎず、むしろソフトウェアが、より大きな役割を占めるようになりました。</a:t>
            </a:r>
          </a:p>
          <a:p>
            <a:r>
              <a:rPr kumimoji="1" lang="ja-JP" altLang="ja-JP" sz="1200" kern="1200" dirty="0">
                <a:solidFill>
                  <a:schemeClr val="tx1"/>
                </a:solidFill>
                <a:effectLst/>
                <a:latin typeface="+mn-lt"/>
                <a:ea typeface="+mn-ea"/>
                <a:cs typeface="+mn-cs"/>
              </a:rPr>
              <a:t>この「ハードウェア＋ソフトウェア」で構成された「モノ」がネットワークにつながれば、モノの価値の本質はサービスへとシフトします。例えば、</a:t>
            </a:r>
          </a:p>
          <a:p>
            <a:pPr lvl="0"/>
            <a:r>
              <a:rPr kumimoji="1" lang="ja-JP" altLang="ja-JP" sz="1200" kern="1200" dirty="0">
                <a:solidFill>
                  <a:schemeClr val="tx1"/>
                </a:solidFill>
                <a:effectLst/>
                <a:latin typeface="+mn-lt"/>
                <a:ea typeface="+mn-ea"/>
                <a:cs typeface="+mn-cs"/>
              </a:rPr>
              <a:t>デジタルカメラをインターネットにつないで、ソフトウェアを更新すれば、連写機能を向上させたり、アートフィルターの種類を増やしたりと、買ったときよりも高機能なものに変えてくれます。</a:t>
            </a:r>
          </a:p>
          <a:p>
            <a:pPr lvl="0"/>
            <a:r>
              <a:rPr kumimoji="1" lang="ja-JP" altLang="ja-JP" sz="1200" kern="1200" dirty="0">
                <a:solidFill>
                  <a:schemeClr val="tx1"/>
                </a:solidFill>
                <a:effectLst/>
                <a:latin typeface="+mn-lt"/>
                <a:ea typeface="+mn-ea"/>
                <a:cs typeface="+mn-cs"/>
              </a:rPr>
              <a:t>米国の電気自動車テスラのモデル</a:t>
            </a:r>
            <a:r>
              <a:rPr kumimoji="1" lang="en-US" altLang="ja-JP" sz="1200" kern="1200" dirty="0">
                <a:solidFill>
                  <a:schemeClr val="tx1"/>
                </a:solidFill>
                <a:effectLst/>
                <a:latin typeface="+mn-lt"/>
                <a:ea typeface="+mn-ea"/>
                <a:cs typeface="+mn-cs"/>
              </a:rPr>
              <a:t>S</a:t>
            </a:r>
            <a:r>
              <a:rPr kumimoji="1" lang="ja-JP" altLang="ja-JP" sz="1200" kern="1200" dirty="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D</a:t>
            </a:r>
            <a:r>
              <a:rPr kumimoji="1" lang="ja-JP" altLang="ja-JP" sz="1200" kern="1200" dirty="0">
                <a:solidFill>
                  <a:schemeClr val="tx1"/>
                </a:solidFill>
                <a:effectLst/>
                <a:latin typeface="+mn-lt"/>
                <a:ea typeface="+mn-ea"/>
                <a:cs typeface="+mn-cs"/>
              </a:rPr>
              <a:t>シリーズには、発売当初にハードウェアに自動運転機能が組み込まれていまました。そして、ソフトウェアの更新によって自動運転ができるようになりました。</a:t>
            </a:r>
          </a:p>
          <a:p>
            <a:pPr lvl="0"/>
            <a:r>
              <a:rPr kumimoji="1" lang="en-US" altLang="ja-JP" sz="1200" kern="1200" dirty="0">
                <a:solidFill>
                  <a:schemeClr val="tx1"/>
                </a:solidFill>
                <a:effectLst/>
                <a:latin typeface="+mn-lt"/>
                <a:ea typeface="+mn-ea"/>
                <a:cs typeface="+mn-cs"/>
              </a:rPr>
              <a:t>Apple</a:t>
            </a:r>
            <a:r>
              <a:rPr kumimoji="1" lang="ja-JP" altLang="ja-JP" sz="1200" kern="1200" dirty="0">
                <a:solidFill>
                  <a:schemeClr val="tx1"/>
                </a:solidFill>
                <a:effectLst/>
                <a:latin typeface="+mn-lt"/>
                <a:ea typeface="+mn-ea"/>
                <a:cs typeface="+mn-cs"/>
              </a:rPr>
              <a:t>の</a:t>
            </a:r>
            <a:r>
              <a:rPr kumimoji="1" lang="en-US" altLang="ja-JP" sz="1200" kern="1200" dirty="0">
                <a:solidFill>
                  <a:schemeClr val="tx1"/>
                </a:solidFill>
                <a:effectLst/>
                <a:latin typeface="+mn-lt"/>
                <a:ea typeface="+mn-ea"/>
                <a:cs typeface="+mn-cs"/>
              </a:rPr>
              <a:t>iPod</a:t>
            </a:r>
            <a:r>
              <a:rPr kumimoji="1" lang="ja-JP" altLang="ja-JP" sz="1200" kern="1200" dirty="0">
                <a:solidFill>
                  <a:schemeClr val="tx1"/>
                </a:solidFill>
                <a:effectLst/>
                <a:latin typeface="+mn-lt"/>
                <a:ea typeface="+mn-ea"/>
                <a:cs typeface="+mn-cs"/>
              </a:rPr>
              <a:t>というハードウェアは、楽曲ダウンロード・サービスの</a:t>
            </a:r>
            <a:r>
              <a:rPr kumimoji="1" lang="en-US" altLang="ja-JP" sz="1200" kern="1200" dirty="0">
                <a:solidFill>
                  <a:schemeClr val="tx1"/>
                </a:solidFill>
                <a:effectLst/>
                <a:latin typeface="+mn-lt"/>
                <a:ea typeface="+mn-ea"/>
                <a:cs typeface="+mn-cs"/>
              </a:rPr>
              <a:t>iTunes Music Store</a:t>
            </a:r>
            <a:r>
              <a:rPr kumimoji="1" lang="ja-JP" altLang="ja-JP" sz="1200" kern="1200" dirty="0">
                <a:solidFill>
                  <a:schemeClr val="tx1"/>
                </a:solidFill>
                <a:effectLst/>
                <a:latin typeface="+mn-lt"/>
                <a:ea typeface="+mn-ea"/>
                <a:cs typeface="+mn-cs"/>
              </a:rPr>
              <a:t>や定額聴き放題サービスの</a:t>
            </a:r>
            <a:r>
              <a:rPr kumimoji="1" lang="en-US" altLang="ja-JP" sz="1200" kern="1200" dirty="0">
                <a:solidFill>
                  <a:schemeClr val="tx1"/>
                </a:solidFill>
                <a:effectLst/>
                <a:latin typeface="+mn-lt"/>
                <a:ea typeface="+mn-ea"/>
                <a:cs typeface="+mn-cs"/>
              </a:rPr>
              <a:t>Apple Music</a:t>
            </a:r>
            <a:r>
              <a:rPr kumimoji="1" lang="ja-JP" altLang="ja-JP" sz="1200" kern="1200" dirty="0">
                <a:solidFill>
                  <a:schemeClr val="tx1"/>
                </a:solidFill>
                <a:effectLst/>
                <a:latin typeface="+mn-lt"/>
                <a:ea typeface="+mn-ea"/>
                <a:cs typeface="+mn-cs"/>
              </a:rPr>
              <a:t>というクラウド・サービスと一体となって提供されるからこそ、人気を博しているのです。</a:t>
            </a:r>
          </a:p>
          <a:p>
            <a:r>
              <a:rPr kumimoji="1" lang="ja-JP" altLang="ja-JP" sz="1200" kern="1200" dirty="0">
                <a:solidFill>
                  <a:schemeClr val="tx1"/>
                </a:solidFill>
                <a:effectLst/>
                <a:latin typeface="+mn-lt"/>
                <a:ea typeface="+mn-ea"/>
                <a:cs typeface="+mn-cs"/>
              </a:rPr>
              <a:t>このように、モノがネットワークにつながることで、モノは購入した後も継続的に機能を向上させ進化し続けます。「モノ」の機能や性能は、それを作り、出荷することで完結するのではなく、作られたモノとその後のサービスが一体となって、モノの新たな価値を生みだし続けるのです。</a:t>
            </a:r>
            <a:r>
              <a:rPr lang="ja-JP" altLang="ja-JP" dirty="0">
                <a:effectLst/>
              </a:rPr>
              <a:t> </a:t>
            </a:r>
            <a:endParaRPr kumimoji="1" lang="ja-JP" altLang="ja-JP" sz="1200" kern="1200" dirty="0">
              <a:solidFill>
                <a:schemeClr val="tx1"/>
              </a:solidFill>
              <a:effectLst/>
              <a:latin typeface="+mn-lt"/>
              <a:ea typeface="+mn-ea"/>
              <a:cs typeface="+mn-cs"/>
            </a:endParaRPr>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102</a:t>
            </a:fld>
            <a:endParaRPr kumimoji="1" lang="ja-JP" altLang="en-US"/>
          </a:p>
        </p:txBody>
      </p:sp>
    </p:spTree>
    <p:extLst>
      <p:ext uri="{BB962C8B-B14F-4D97-AF65-F5344CB8AC3E}">
        <p14:creationId xmlns:p14="http://schemas.microsoft.com/office/powerpoint/2010/main" val="418248635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sz="1200" kern="1200" dirty="0">
                <a:solidFill>
                  <a:schemeClr val="tx1"/>
                </a:solidFill>
                <a:effectLst/>
                <a:latin typeface="+mn-lt"/>
                <a:ea typeface="+mn-ea"/>
                <a:cs typeface="+mn-cs"/>
              </a:rPr>
              <a:t>IoT</a:t>
            </a:r>
            <a:r>
              <a:rPr kumimoji="1" lang="ja-JP" altLang="ja-JP" sz="1200" kern="1200" dirty="0">
                <a:solidFill>
                  <a:schemeClr val="tx1"/>
                </a:solidFill>
                <a:effectLst/>
                <a:latin typeface="+mn-lt"/>
                <a:ea typeface="+mn-ea"/>
                <a:cs typeface="+mn-cs"/>
              </a:rPr>
              <a:t>の稼働状況をリアルタイムで計測する仕組みを使えば、「モノ」を売らずに使用量に応じて課金する「サービスとしてモノ」を提供するビジネスが実現します。</a:t>
            </a:r>
          </a:p>
          <a:p>
            <a:pPr lvl="0"/>
            <a:r>
              <a:rPr kumimoji="1" lang="ja-JP" altLang="ja-JP" sz="1200" kern="1200" dirty="0">
                <a:solidFill>
                  <a:schemeClr val="tx1"/>
                </a:solidFill>
                <a:effectLst/>
                <a:latin typeface="+mn-lt"/>
                <a:ea typeface="+mn-ea"/>
                <a:cs typeface="+mn-cs"/>
              </a:rPr>
              <a:t>航空機用のジェット・エンジンを製造・販売する英ロールスロイスは、エンジンという「モノ」を販売するのではなく、実際に使用した時間と出力の積に応じて、利用者である航空会社に利用量を請求する「</a:t>
            </a:r>
            <a:r>
              <a:rPr kumimoji="1" lang="en-US" altLang="ja-JP" sz="1200" kern="1200" dirty="0">
                <a:solidFill>
                  <a:schemeClr val="tx1"/>
                </a:solidFill>
                <a:effectLst/>
                <a:latin typeface="+mn-lt"/>
                <a:ea typeface="+mn-ea"/>
                <a:cs typeface="+mn-cs"/>
              </a:rPr>
              <a:t>Power by the Hour</a:t>
            </a:r>
            <a:r>
              <a:rPr kumimoji="1" lang="ja-JP" altLang="ja-JP" sz="1200" kern="1200" dirty="0">
                <a:solidFill>
                  <a:schemeClr val="tx1"/>
                </a:solidFill>
                <a:effectLst/>
                <a:latin typeface="+mn-lt"/>
                <a:ea typeface="+mn-ea"/>
                <a:cs typeface="+mn-cs"/>
              </a:rPr>
              <a:t>」というサービスを提供しています。エンジンに組み込まれたセンサーが、使用状況や各部品の消耗具合、不具合などを検知し、ネットを経由してそのデータを送ります。そのデータは解析され、修理・点検の必要性を個別に判断し、故障で動かなくなる前に対応できるようになります。これにより、より安全な運行が実現し、機材の稼働率が上がることでユーザーの満足度は高まります。さらに保守・点検のタイミングや必要な部品の在庫、エンジニアの稼働が最適化され、サービス・コストの削減が可能になります。</a:t>
            </a:r>
          </a:p>
          <a:p>
            <a:pPr lvl="0"/>
            <a:r>
              <a:rPr kumimoji="1" lang="ja-JP" altLang="ja-JP" sz="1200" kern="1200" dirty="0">
                <a:solidFill>
                  <a:schemeClr val="tx1"/>
                </a:solidFill>
                <a:effectLst/>
                <a:latin typeface="+mn-lt"/>
                <a:ea typeface="+mn-ea"/>
                <a:cs typeface="+mn-cs"/>
              </a:rPr>
              <a:t>仏タイヤメーカーのミシュランは、運送会社向けに走行距離に応じてタイヤの利用料金を請求するビジネスをはじめています。さらに、燃料を節約できる走行方法のアドバイスを運転手に提供したり、省エネ運転の研修を行ったりと、これまでのタイヤメーカーではあり得なかったビジネスに踏み出しています。このサービスによって運送会社は投資を抑えることができるばかりでなく運行コストも削減でき、経営体質強化に貢献することができます。</a:t>
            </a:r>
          </a:p>
          <a:p>
            <a:pPr lvl="0"/>
            <a:r>
              <a:rPr kumimoji="1" lang="ja-JP" altLang="ja-JP" sz="1200" kern="1200" dirty="0">
                <a:solidFill>
                  <a:schemeClr val="tx1"/>
                </a:solidFill>
                <a:effectLst/>
                <a:latin typeface="+mn-lt"/>
                <a:ea typeface="+mn-ea"/>
                <a:cs typeface="+mn-cs"/>
              </a:rPr>
              <a:t>建設機械大手のコマツは、無人ヘリコプターのドローンで建設現場を測量し、そのデータと設計データ使って建設機械を自動運転し工事をするサービスを提供しています。これまで熟練者に頼っていた精密な測量や難しい工事を経験の浅い作業員でもこなすことができ、人手不足に悩む業界にとっては大きな助けとなっています。</a:t>
            </a:r>
          </a:p>
          <a:p>
            <a:r>
              <a:rPr kumimoji="1" lang="ja-JP" altLang="ja-JP" sz="1200" kern="1200" dirty="0">
                <a:solidFill>
                  <a:schemeClr val="tx1"/>
                </a:solidFill>
                <a:effectLst/>
                <a:latin typeface="+mn-lt"/>
                <a:ea typeface="+mn-ea"/>
                <a:cs typeface="+mn-cs"/>
              </a:rPr>
              <a:t>このように、モノそのものではなく、モノを含むサービス全体が新たな価値を生みだす時代を向かえようとしています。</a:t>
            </a:r>
            <a:r>
              <a:rPr lang="ja-JP" altLang="ja-JP" dirty="0">
                <a:effectLst/>
              </a:rPr>
              <a:t> </a:t>
            </a:r>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107</a:t>
            </a:fld>
            <a:endParaRPr kumimoji="1" lang="ja-JP" altLang="en-US"/>
          </a:p>
        </p:txBody>
      </p:sp>
    </p:spTree>
    <p:extLst>
      <p:ext uri="{BB962C8B-B14F-4D97-AF65-F5344CB8AC3E}">
        <p14:creationId xmlns:p14="http://schemas.microsoft.com/office/powerpoint/2010/main" val="99400850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12</a:t>
            </a:fld>
            <a:endParaRPr kumimoji="1" lang="ja-JP" altLang="en-US"/>
          </a:p>
        </p:txBody>
      </p:sp>
    </p:spTree>
    <p:extLst>
      <p:ext uri="{BB962C8B-B14F-4D97-AF65-F5344CB8AC3E}">
        <p14:creationId xmlns:p14="http://schemas.microsoft.com/office/powerpoint/2010/main" val="348027482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108</a:t>
            </a:fld>
            <a:endParaRPr kumimoji="1" lang="ja-JP" altLang="en-US"/>
          </a:p>
        </p:txBody>
      </p:sp>
    </p:spTree>
    <p:extLst>
      <p:ext uri="{BB962C8B-B14F-4D97-AF65-F5344CB8AC3E}">
        <p14:creationId xmlns:p14="http://schemas.microsoft.com/office/powerpoint/2010/main" val="342174061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110</a:t>
            </a:fld>
            <a:endParaRPr lang="en-US" altLang="ja-JP" sz="1200" dirty="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177561420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111</a:t>
            </a:fld>
            <a:endParaRPr kumimoji="1" lang="ja-JP" altLang="en-US"/>
          </a:p>
        </p:txBody>
      </p:sp>
    </p:spTree>
    <p:extLst>
      <p:ext uri="{BB962C8B-B14F-4D97-AF65-F5344CB8AC3E}">
        <p14:creationId xmlns:p14="http://schemas.microsoft.com/office/powerpoint/2010/main" val="178846261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113</a:t>
            </a:fld>
            <a:endParaRPr kumimoji="1" lang="ja-JP" altLang="en-US"/>
          </a:p>
        </p:txBody>
      </p:sp>
    </p:spTree>
    <p:extLst>
      <p:ext uri="{BB962C8B-B14F-4D97-AF65-F5344CB8AC3E}">
        <p14:creationId xmlns:p14="http://schemas.microsoft.com/office/powerpoint/2010/main" val="167717222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114</a:t>
            </a:fld>
            <a:endParaRPr kumimoji="1" lang="ja-JP" altLang="en-US"/>
          </a:p>
        </p:txBody>
      </p:sp>
    </p:spTree>
    <p:extLst>
      <p:ext uri="{BB962C8B-B14F-4D97-AF65-F5344CB8AC3E}">
        <p14:creationId xmlns:p14="http://schemas.microsoft.com/office/powerpoint/2010/main" val="35694099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115</a:t>
            </a:fld>
            <a:endParaRPr lang="en-US" altLang="ja-JP" sz="1200" dirty="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188196035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119</a:t>
            </a:fld>
            <a:endParaRPr kumimoji="1" lang="ja-JP" altLang="en-US"/>
          </a:p>
        </p:txBody>
      </p:sp>
    </p:spTree>
    <p:extLst>
      <p:ext uri="{BB962C8B-B14F-4D97-AF65-F5344CB8AC3E}">
        <p14:creationId xmlns:p14="http://schemas.microsoft.com/office/powerpoint/2010/main" val="2546220811"/>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121</a:t>
            </a:fld>
            <a:endParaRPr kumimoji="1" lang="ja-JP" altLang="en-US"/>
          </a:p>
        </p:txBody>
      </p:sp>
    </p:spTree>
    <p:extLst>
      <p:ext uri="{BB962C8B-B14F-4D97-AF65-F5344CB8AC3E}">
        <p14:creationId xmlns:p14="http://schemas.microsoft.com/office/powerpoint/2010/main" val="83724931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122</a:t>
            </a:fld>
            <a:endParaRPr kumimoji="1" lang="ja-JP" altLang="en-US"/>
          </a:p>
        </p:txBody>
      </p:sp>
    </p:spTree>
    <p:extLst>
      <p:ext uri="{BB962C8B-B14F-4D97-AF65-F5344CB8AC3E}">
        <p14:creationId xmlns:p14="http://schemas.microsoft.com/office/powerpoint/2010/main" val="259430706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123</a:t>
            </a:fld>
            <a:endParaRPr kumimoji="1" lang="ja-JP" altLang="en-US"/>
          </a:p>
        </p:txBody>
      </p:sp>
    </p:spTree>
    <p:extLst>
      <p:ext uri="{BB962C8B-B14F-4D97-AF65-F5344CB8AC3E}">
        <p14:creationId xmlns:p14="http://schemas.microsoft.com/office/powerpoint/2010/main" val="223962221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54643" y="9438593"/>
            <a:ext cx="2950989" cy="499172"/>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16</a:t>
            </a:fld>
            <a:endParaRPr lang="en-US" altLang="ja-JP" sz="1200" dirty="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391666429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124</a:t>
            </a:fld>
            <a:endParaRPr kumimoji="1" lang="ja-JP" altLang="en-US"/>
          </a:p>
        </p:txBody>
      </p:sp>
    </p:spTree>
    <p:extLst>
      <p:ext uri="{BB962C8B-B14F-4D97-AF65-F5344CB8AC3E}">
        <p14:creationId xmlns:p14="http://schemas.microsoft.com/office/powerpoint/2010/main" val="417203314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125</a:t>
            </a:fld>
            <a:endParaRPr kumimoji="1" lang="ja-JP" altLang="en-US"/>
          </a:p>
        </p:txBody>
      </p:sp>
    </p:spTree>
    <p:extLst>
      <p:ext uri="{BB962C8B-B14F-4D97-AF65-F5344CB8AC3E}">
        <p14:creationId xmlns:p14="http://schemas.microsoft.com/office/powerpoint/2010/main" val="11654298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132</a:t>
            </a:fld>
            <a:endParaRPr lang="en-US" altLang="ja-JP" sz="1200" dirty="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380168298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149</a:t>
            </a:fld>
            <a:endParaRPr kumimoji="1" lang="ja-JP" altLang="en-US"/>
          </a:p>
        </p:txBody>
      </p:sp>
    </p:spTree>
    <p:extLst>
      <p:ext uri="{BB962C8B-B14F-4D97-AF65-F5344CB8AC3E}">
        <p14:creationId xmlns:p14="http://schemas.microsoft.com/office/powerpoint/2010/main" val="1197798435"/>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151</a:t>
            </a:fld>
            <a:endParaRPr lang="en-US" altLang="ja-JP" sz="1200" dirty="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226420407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7D4075-D593-DD48-FF18-365DB22E1472}"/>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64594622-FB33-B3C9-CC8D-DD1B31CDACFA}"/>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77D119DD-6C89-BACE-695C-8B99F7685754}"/>
              </a:ext>
            </a:extLst>
          </p:cNvPr>
          <p:cNvSpPr>
            <a:spLocks noGrp="1"/>
          </p:cNvSpPr>
          <p:nvPr>
            <p:ph type="body" idx="1"/>
          </p:nvPr>
        </p:nvSpPr>
        <p:spPr/>
        <p:txBody>
          <a:bodyPr/>
          <a:lstStyle/>
          <a:p>
            <a:endParaRPr kumimoji="1" lang="ja-JP" altLang="en-US"/>
          </a:p>
        </p:txBody>
      </p:sp>
      <p:sp>
        <p:nvSpPr>
          <p:cNvPr id="4" name="スライド番号プレースホルダー 3">
            <a:extLst>
              <a:ext uri="{FF2B5EF4-FFF2-40B4-BE49-F238E27FC236}">
                <a16:creationId xmlns:a16="http://schemas.microsoft.com/office/drawing/2014/main" id="{81BC152C-1CAA-29C3-26AB-639FFC7933C8}"/>
              </a:ext>
            </a:extLst>
          </p:cNvPr>
          <p:cNvSpPr>
            <a:spLocks noGrp="1"/>
          </p:cNvSpPr>
          <p:nvPr>
            <p:ph type="sldNum" sz="quarter" idx="5"/>
          </p:nvPr>
        </p:nvSpPr>
        <p:spPr/>
        <p:txBody>
          <a:bodyPr/>
          <a:lstStyle/>
          <a:p>
            <a:fld id="{A26A5AFC-0313-244E-A5A2-5096E4321F46}" type="slidenum">
              <a:rPr kumimoji="1" lang="ja-JP" altLang="en-US" smtClean="0"/>
              <a:t>154</a:t>
            </a:fld>
            <a:endParaRPr kumimoji="1" lang="ja-JP" altLang="en-US"/>
          </a:p>
        </p:txBody>
      </p:sp>
    </p:spTree>
    <p:extLst>
      <p:ext uri="{BB962C8B-B14F-4D97-AF65-F5344CB8AC3E}">
        <p14:creationId xmlns:p14="http://schemas.microsoft.com/office/powerpoint/2010/main" val="419049250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BBCF530-BBA4-B86F-E6D1-BDF578C8480C}"/>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B5DE71E4-68D0-08D7-ADD2-1F8E3E95CAB2}"/>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02C74A73-F9C5-FA3E-65FC-811B5D673B26}"/>
              </a:ext>
            </a:extLst>
          </p:cNvPr>
          <p:cNvSpPr>
            <a:spLocks noGrp="1"/>
          </p:cNvSpPr>
          <p:nvPr>
            <p:ph type="body" idx="1"/>
          </p:nvPr>
        </p:nvSpPr>
        <p:spPr/>
        <p:txBody>
          <a:bodyPr/>
          <a:lstStyle/>
          <a:p>
            <a:endParaRPr kumimoji="1" lang="ja-JP" altLang="en-US"/>
          </a:p>
        </p:txBody>
      </p:sp>
      <p:sp>
        <p:nvSpPr>
          <p:cNvPr id="4" name="スライド番号プレースホルダー 3">
            <a:extLst>
              <a:ext uri="{FF2B5EF4-FFF2-40B4-BE49-F238E27FC236}">
                <a16:creationId xmlns:a16="http://schemas.microsoft.com/office/drawing/2014/main" id="{6C8F118E-CEED-BA15-FD18-75F03006F884}"/>
              </a:ext>
            </a:extLst>
          </p:cNvPr>
          <p:cNvSpPr>
            <a:spLocks noGrp="1"/>
          </p:cNvSpPr>
          <p:nvPr>
            <p:ph type="sldNum" sz="quarter" idx="5"/>
          </p:nvPr>
        </p:nvSpPr>
        <p:spPr/>
        <p:txBody>
          <a:bodyPr/>
          <a:lstStyle/>
          <a:p>
            <a:fld id="{A26A5AFC-0313-244E-A5A2-5096E4321F46}" type="slidenum">
              <a:rPr kumimoji="1" lang="ja-JP" altLang="en-US" smtClean="0"/>
              <a:t>155</a:t>
            </a:fld>
            <a:endParaRPr kumimoji="1" lang="ja-JP" altLang="en-US"/>
          </a:p>
        </p:txBody>
      </p:sp>
    </p:spTree>
    <p:extLst>
      <p:ext uri="{BB962C8B-B14F-4D97-AF65-F5344CB8AC3E}">
        <p14:creationId xmlns:p14="http://schemas.microsoft.com/office/powerpoint/2010/main" val="149653194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157</a:t>
            </a:fld>
            <a:endParaRPr kumimoji="1" lang="ja-JP" altLang="en-US"/>
          </a:p>
        </p:txBody>
      </p:sp>
    </p:spTree>
    <p:extLst>
      <p:ext uri="{BB962C8B-B14F-4D97-AF65-F5344CB8AC3E}">
        <p14:creationId xmlns:p14="http://schemas.microsoft.com/office/powerpoint/2010/main" val="125243275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BEB25AE-381C-AF3C-BDE8-3C51B2542A6F}"/>
            </a:ext>
          </a:extLst>
        </p:cNvPr>
        <p:cNvGrpSpPr/>
        <p:nvPr/>
      </p:nvGrpSpPr>
      <p:grpSpPr>
        <a:xfrm>
          <a:off x="0" y="0"/>
          <a:ext cx="0" cy="0"/>
          <a:chOff x="0" y="0"/>
          <a:chExt cx="0" cy="0"/>
        </a:xfrm>
      </p:grpSpPr>
      <p:sp>
        <p:nvSpPr>
          <p:cNvPr id="78849" name="Rectangle 7">
            <a:extLst>
              <a:ext uri="{FF2B5EF4-FFF2-40B4-BE49-F238E27FC236}">
                <a16:creationId xmlns:a16="http://schemas.microsoft.com/office/drawing/2014/main" id="{0789347B-F2C6-271D-54FF-8D1B39377BDB}"/>
              </a:ext>
            </a:extLst>
          </p:cNvPr>
          <p:cNvSpPr txBox="1">
            <a:spLocks noGrp="1" noChangeArrowheads="1"/>
          </p:cNvSpPr>
          <p:nvPr/>
        </p:nvSpPr>
        <p:spPr bwMode="auto">
          <a:xfrm>
            <a:off x="3854643" y="9438593"/>
            <a:ext cx="2950989" cy="499172"/>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165</a:t>
            </a:fld>
            <a:endParaRPr lang="en-US" altLang="ja-JP" sz="1200" dirty="0">
              <a:ea typeface="ＭＳ Ｐゴシック" charset="-128"/>
            </a:endParaRPr>
          </a:p>
        </p:txBody>
      </p:sp>
      <p:sp>
        <p:nvSpPr>
          <p:cNvPr id="78850" name="Rectangle 2">
            <a:extLst>
              <a:ext uri="{FF2B5EF4-FFF2-40B4-BE49-F238E27FC236}">
                <a16:creationId xmlns:a16="http://schemas.microsoft.com/office/drawing/2014/main" id="{B0184135-5D9A-E4AA-A2B3-B4B5A113CD8C}"/>
              </a:ext>
            </a:extLst>
          </p:cNvPr>
          <p:cNvSpPr>
            <a:spLocks noGrp="1" noRot="1" noChangeAspect="1" noChangeArrowheads="1" noTextEdit="1"/>
          </p:cNvSpPr>
          <p:nvPr>
            <p:ph type="sldImg"/>
          </p:nvPr>
        </p:nvSpPr>
        <p:spPr>
          <a:ln/>
        </p:spPr>
      </p:sp>
      <p:sp>
        <p:nvSpPr>
          <p:cNvPr id="78851" name="Rectangle 3">
            <a:extLst>
              <a:ext uri="{FF2B5EF4-FFF2-40B4-BE49-F238E27FC236}">
                <a16:creationId xmlns:a16="http://schemas.microsoft.com/office/drawing/2014/main" id="{51B58887-55F8-C3BE-55FB-A539ABAAF837}"/>
              </a:ext>
            </a:extLst>
          </p:cNvPr>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157279556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よりコアな価値に直結する部分を開発する、というニュアンスがでるとよいかと思います</a:t>
            </a:r>
            <a:endParaRPr kumimoji="1" lang="en-US" altLang="ja-JP" dirty="0"/>
          </a:p>
          <a:p>
            <a:r>
              <a:rPr kumimoji="1" lang="ja-JP" altLang="en-US" dirty="0"/>
              <a:t>なるべく楽して稼ごうって読み解く人が多い印象をうけました</a:t>
            </a:r>
            <a:endParaRPr kumimoji="1" lang="en-US" altLang="ja-JP" dirty="0"/>
          </a:p>
          <a:p>
            <a:endParaRPr kumimoji="1" lang="ja-JP" altLang="en-US" dirty="0"/>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166</a:t>
            </a:fld>
            <a:endParaRPr kumimoji="1" lang="ja-JP" altLang="en-US"/>
          </a:p>
        </p:txBody>
      </p:sp>
    </p:spTree>
    <p:extLst>
      <p:ext uri="{BB962C8B-B14F-4D97-AF65-F5344CB8AC3E}">
        <p14:creationId xmlns:p14="http://schemas.microsoft.com/office/powerpoint/2010/main" val="218371942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28</a:t>
            </a:fld>
            <a:endParaRPr kumimoji="1" lang="ja-JP" altLang="en-US"/>
          </a:p>
        </p:txBody>
      </p:sp>
    </p:spTree>
    <p:extLst>
      <p:ext uri="{BB962C8B-B14F-4D97-AF65-F5344CB8AC3E}">
        <p14:creationId xmlns:p14="http://schemas.microsoft.com/office/powerpoint/2010/main" val="788631774"/>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左に上向きの矢印を入れて、徐々に上位レイヤーへ</a:t>
            </a:r>
            <a:r>
              <a:rPr kumimoji="1" lang="en-US" altLang="ja-JP" dirty="0"/>
              <a:t>AI</a:t>
            </a:r>
            <a:r>
              <a:rPr kumimoji="1" lang="ja-JP" altLang="en-US" dirty="0"/>
              <a:t>のサポート範囲が増えているというのを印象付けるのはどうでしょうか？</a:t>
            </a:r>
            <a:endParaRPr kumimoji="1" lang="en-US" altLang="ja-JP" dirty="0"/>
          </a:p>
          <a:p>
            <a:endParaRPr kumimoji="1" lang="ja-JP" altLang="en-US" dirty="0"/>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168</a:t>
            </a:fld>
            <a:endParaRPr kumimoji="1" lang="ja-JP" altLang="en-US"/>
          </a:p>
        </p:txBody>
      </p:sp>
    </p:spTree>
    <p:extLst>
      <p:ext uri="{BB962C8B-B14F-4D97-AF65-F5344CB8AC3E}">
        <p14:creationId xmlns:p14="http://schemas.microsoft.com/office/powerpoint/2010/main" val="347465401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en-US" altLang="ja-JP" dirty="0">
                <a:hlinkClick r:id="rId3"/>
              </a:rPr>
              <a:t>Copilot | Microsoft Developer</a:t>
            </a:r>
            <a:endParaRPr lang="en-US" altLang="ja-JP" dirty="0"/>
          </a:p>
          <a:p>
            <a:r>
              <a:rPr kumimoji="1" lang="ja-JP" altLang="en-US" dirty="0"/>
              <a:t>こちらで、どのような</a:t>
            </a:r>
            <a:r>
              <a:rPr kumimoji="1" lang="en-US" altLang="ja-JP" dirty="0"/>
              <a:t>Copilot</a:t>
            </a:r>
            <a:r>
              <a:rPr kumimoji="1" lang="ja-JP" altLang="en-US" dirty="0"/>
              <a:t>が出ているか確認できます。</a:t>
            </a:r>
            <a:endParaRPr kumimoji="1" lang="en-US" altLang="ja-JP" dirty="0"/>
          </a:p>
          <a:p>
            <a:endParaRPr kumimoji="1" lang="en-US" altLang="ja-JP" dirty="0"/>
          </a:p>
          <a:p>
            <a:r>
              <a:rPr kumimoji="1" lang="ja-JP" altLang="en-US" dirty="0"/>
              <a:t>ローコード開発はツール自体をサポートしてくれる機能が追加されており、</a:t>
            </a:r>
            <a:endParaRPr kumimoji="1" lang="en-US" altLang="ja-JP" dirty="0"/>
          </a:p>
          <a:p>
            <a:r>
              <a:rPr kumimoji="1" lang="en-US" altLang="ja-JP" dirty="0"/>
              <a:t>Copilot in Power Platform</a:t>
            </a:r>
          </a:p>
          <a:p>
            <a:r>
              <a:rPr kumimoji="1" lang="ja-JP" altLang="en-US" dirty="0"/>
              <a:t>という感じです。</a:t>
            </a:r>
            <a:endParaRPr kumimoji="1" lang="en-US" altLang="ja-JP" dirty="0"/>
          </a:p>
          <a:p>
            <a:r>
              <a:rPr kumimoji="1" lang="ja-JP" altLang="en-US" dirty="0"/>
              <a:t>また、今回自分の</a:t>
            </a:r>
            <a:r>
              <a:rPr kumimoji="1" lang="en-US" altLang="ja-JP" dirty="0"/>
              <a:t>Copilot</a:t>
            </a:r>
            <a:r>
              <a:rPr kumimoji="1" lang="ja-JP" altLang="en-US" dirty="0"/>
              <a:t>を作れる開発ツールとして</a:t>
            </a:r>
            <a:endParaRPr kumimoji="1" lang="en-US" altLang="ja-JP" dirty="0"/>
          </a:p>
          <a:p>
            <a:r>
              <a:rPr kumimoji="1" lang="en-US" altLang="ja-JP" dirty="0"/>
              <a:t>Microsoft Copilot Studio</a:t>
            </a:r>
          </a:p>
          <a:p>
            <a:r>
              <a:rPr kumimoji="1" lang="ja-JP" altLang="en-US" dirty="0"/>
              <a:t>が今回新たに加わりました</a:t>
            </a:r>
            <a:endParaRPr kumimoji="1" lang="en-US" altLang="ja-JP" dirty="0"/>
          </a:p>
          <a:p>
            <a:endParaRPr kumimoji="1" lang="en-US" altLang="ja-JP" dirty="0"/>
          </a:p>
          <a:p>
            <a:r>
              <a:rPr kumimoji="1" lang="en-US" altLang="ja-JP" dirty="0"/>
              <a:t>Microsoft 365 Copilot</a:t>
            </a:r>
            <a:r>
              <a:rPr kumimoji="1" lang="ja-JP" altLang="en-US" dirty="0"/>
              <a:t>  </a:t>
            </a:r>
            <a:r>
              <a:rPr kumimoji="1" lang="en-US" altLang="ja-JP" dirty="0"/>
              <a:t>=&gt;</a:t>
            </a:r>
            <a:r>
              <a:rPr kumimoji="1" lang="ja-JP" altLang="en-US" dirty="0"/>
              <a:t>  </a:t>
            </a:r>
            <a:r>
              <a:rPr kumimoji="1" lang="en-US" altLang="ja-JP" dirty="0"/>
              <a:t>Copilot for Microsoft 365</a:t>
            </a:r>
          </a:p>
          <a:p>
            <a:endParaRPr kumimoji="1" lang="en-US" altLang="ja-JP" dirty="0"/>
          </a:p>
          <a:p>
            <a:r>
              <a:rPr kumimoji="1" lang="ja-JP" altLang="en-US" dirty="0"/>
              <a:t>それ以外は変更の必要がないと思います</a:t>
            </a:r>
            <a:endParaRPr kumimoji="1" lang="en-US" altLang="ja-JP" dirty="0"/>
          </a:p>
          <a:p>
            <a:endParaRPr kumimoji="1" lang="en-US" altLang="ja-JP" dirty="0"/>
          </a:p>
          <a:p>
            <a:r>
              <a:rPr kumimoji="1" lang="ja-JP" altLang="en-US" dirty="0"/>
              <a:t>ちなみに</a:t>
            </a:r>
            <a:endParaRPr kumimoji="1" lang="en-US" altLang="ja-JP" dirty="0"/>
          </a:p>
          <a:p>
            <a:r>
              <a:rPr kumimoji="1" lang="en-US" altLang="ja-JP" dirty="0"/>
              <a:t>Microsoft Copilot :  Bing</a:t>
            </a:r>
            <a:r>
              <a:rPr kumimoji="1" lang="ja-JP" altLang="en-US" dirty="0"/>
              <a:t>と連携した一番ベーシックな</a:t>
            </a:r>
            <a:r>
              <a:rPr kumimoji="1" lang="en-US" altLang="ja-JP" dirty="0"/>
              <a:t>Copilot</a:t>
            </a:r>
            <a:r>
              <a:rPr kumimoji="1" lang="ja-JP" altLang="en-US" dirty="0"/>
              <a:t>。一般情報をデータソースにします。</a:t>
            </a:r>
            <a:r>
              <a:rPr kumimoji="1" lang="en-US" altLang="ja-JP" dirty="0"/>
              <a:t>(copilot.Microsoft.com)</a:t>
            </a:r>
          </a:p>
          <a:p>
            <a:endParaRPr kumimoji="1" lang="en-US" altLang="ja-JP" dirty="0"/>
          </a:p>
          <a:p>
            <a:r>
              <a:rPr kumimoji="1" lang="en-US" altLang="ja-JP" dirty="0"/>
              <a:t>Copilot for Microsoft 365</a:t>
            </a:r>
            <a:r>
              <a:rPr kumimoji="1" lang="ja-JP" altLang="en-US" dirty="0"/>
              <a:t>　：　</a:t>
            </a:r>
            <a:r>
              <a:rPr kumimoji="1" lang="en-US" altLang="ja-JP" dirty="0"/>
              <a:t>Microsoft Copilot</a:t>
            </a:r>
            <a:r>
              <a:rPr kumimoji="1" lang="ja-JP" altLang="en-US" dirty="0"/>
              <a:t>に</a:t>
            </a:r>
            <a:r>
              <a:rPr kumimoji="1" lang="en-US" altLang="ja-JP" dirty="0"/>
              <a:t>Microsoft365</a:t>
            </a:r>
            <a:r>
              <a:rPr kumimoji="1" lang="ja-JP" altLang="en-US" dirty="0"/>
              <a:t>のデータ層に当たる</a:t>
            </a:r>
            <a:r>
              <a:rPr kumimoji="1" lang="en-US" altLang="ja-JP" dirty="0"/>
              <a:t>Microsoft Graph</a:t>
            </a:r>
            <a:r>
              <a:rPr kumimoji="1" lang="ja-JP" altLang="en-US" dirty="0"/>
              <a:t>への接続と各アプリ</a:t>
            </a:r>
            <a:r>
              <a:rPr kumimoji="1" lang="en-US" altLang="ja-JP" dirty="0"/>
              <a:t>(Word,Excel,Power Point,Teams, Outlook, SharePoint)</a:t>
            </a:r>
            <a:r>
              <a:rPr kumimoji="1" lang="ja-JP" altLang="en-US" dirty="0"/>
              <a:t>内からの呼び出しに対応します。各アプリにチャットウインドウが設けられたり、スレッドの中で呼び出すことでエージェント的に動いてくれたりします。</a:t>
            </a:r>
            <a:endParaRPr kumimoji="1" lang="en-US" altLang="ja-JP" dirty="0"/>
          </a:p>
          <a:p>
            <a:endParaRPr kumimoji="1" lang="en-US" altLang="ja-JP" dirty="0"/>
          </a:p>
          <a:p>
            <a:r>
              <a:rPr kumimoji="1" lang="en-US" altLang="ja-JP" dirty="0"/>
              <a:t>Copilot in Windows</a:t>
            </a:r>
            <a:r>
              <a:rPr kumimoji="1" lang="ja-JP" altLang="en-US" dirty="0"/>
              <a:t>：</a:t>
            </a:r>
            <a:r>
              <a:rPr kumimoji="1" lang="en-US" altLang="ja-JP" dirty="0"/>
              <a:t>Microsoft Copilot</a:t>
            </a:r>
            <a:r>
              <a:rPr kumimoji="1" lang="ja-JP" altLang="en-US" dirty="0"/>
              <a:t>が</a:t>
            </a:r>
            <a:r>
              <a:rPr kumimoji="1" lang="en-US" altLang="ja-JP" dirty="0"/>
              <a:t>Windows</a:t>
            </a:r>
            <a:r>
              <a:rPr kumimoji="1" lang="ja-JP" altLang="en-US" dirty="0"/>
              <a:t>から直接呼べるもので、一般情報を基にしたサポートに加え</a:t>
            </a:r>
            <a:r>
              <a:rPr kumimoji="1" lang="en-US" altLang="ja-JP" dirty="0"/>
              <a:t>Windows</a:t>
            </a:r>
            <a:r>
              <a:rPr kumimoji="1" lang="ja-JP" altLang="en-US" dirty="0"/>
              <a:t>の操作をサポートしてくれます</a:t>
            </a:r>
            <a:endParaRPr kumimoji="1" lang="en-US" altLang="ja-JP" dirty="0"/>
          </a:p>
          <a:p>
            <a:endParaRPr kumimoji="1" lang="en-US" altLang="ja-JP" dirty="0"/>
          </a:p>
          <a:p>
            <a:r>
              <a:rPr kumimoji="1" lang="ja-JP" altLang="en-US" dirty="0"/>
              <a:t>こんな感じです。</a:t>
            </a:r>
            <a:endParaRPr kumimoji="1" lang="en-US" altLang="ja-JP" dirty="0"/>
          </a:p>
          <a:p>
            <a:endParaRPr kumimoji="1" lang="en-US" altLang="ja-JP" dirty="0"/>
          </a:p>
          <a:p>
            <a:endParaRPr kumimoji="1" lang="en-US" altLang="ja-JP" dirty="0"/>
          </a:p>
          <a:p>
            <a:endParaRPr kumimoji="1" lang="ja-JP" altLang="en-US" dirty="0"/>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169</a:t>
            </a:fld>
            <a:endParaRPr kumimoji="1" lang="ja-JP" altLang="en-US"/>
          </a:p>
        </p:txBody>
      </p:sp>
    </p:spTree>
    <p:extLst>
      <p:ext uri="{BB962C8B-B14F-4D97-AF65-F5344CB8AC3E}">
        <p14:creationId xmlns:p14="http://schemas.microsoft.com/office/powerpoint/2010/main" val="330411839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171</a:t>
            </a:fld>
            <a:endParaRPr kumimoji="1" lang="ja-JP" altLang="en-US"/>
          </a:p>
        </p:txBody>
      </p:sp>
    </p:spTree>
    <p:extLst>
      <p:ext uri="{BB962C8B-B14F-4D97-AF65-F5344CB8AC3E}">
        <p14:creationId xmlns:p14="http://schemas.microsoft.com/office/powerpoint/2010/main" val="2952448566"/>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172</a:t>
            </a:fld>
            <a:endParaRPr lang="en-US" altLang="ja-JP" sz="1200" dirty="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155882475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179</a:t>
            </a:fld>
            <a:endParaRPr lang="en-US" altLang="ja-JP" sz="1200" dirty="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996545693"/>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182</a:t>
            </a:fld>
            <a:endParaRPr kumimoji="1" lang="ja-JP" altLang="en-US"/>
          </a:p>
        </p:txBody>
      </p:sp>
    </p:spTree>
    <p:extLst>
      <p:ext uri="{BB962C8B-B14F-4D97-AF65-F5344CB8AC3E}">
        <p14:creationId xmlns:p14="http://schemas.microsoft.com/office/powerpoint/2010/main" val="4171570085"/>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a:solidFill>
                  <a:schemeClr val="tx1"/>
                </a:solidFill>
                <a:effectLst/>
                <a:latin typeface="+mn-lt"/>
                <a:ea typeface="+mn-ea"/>
                <a:cs typeface="+mn-cs"/>
              </a:rPr>
              <a:t>従来は、作るべきシステム要件を「すべて」決めてから開発をスタートする「ウォーターフォール開発」が主流でしたが、このようなやり方では対応できない事態も増えてきました。そこで、注目されているのがアジャイル開発です。</a:t>
            </a:r>
          </a:p>
          <a:p>
            <a:r>
              <a:rPr kumimoji="1" lang="ja-JP" altLang="ja-JP" sz="1200" kern="1200" dirty="0">
                <a:solidFill>
                  <a:schemeClr val="tx1"/>
                </a:solidFill>
                <a:effectLst/>
                <a:latin typeface="+mn-lt"/>
                <a:ea typeface="+mn-ea"/>
                <a:cs typeface="+mn-cs"/>
              </a:rPr>
              <a:t>ウォーターフォールは、「全部作る」を前提とし、ユーザーの要求がすべて決まらなければ開発に着手できません。「かならず使う」、「使いそうだ」、「将来使うかもしれない」など全てを考慮し、推測を交えて仕様を固めてゆきます。</a:t>
            </a:r>
          </a:p>
          <a:p>
            <a:r>
              <a:rPr kumimoji="1" lang="ja-JP" altLang="ja-JP" sz="1200" kern="1200" dirty="0">
                <a:solidFill>
                  <a:schemeClr val="tx1"/>
                </a:solidFill>
                <a:effectLst/>
                <a:latin typeface="+mn-lt"/>
                <a:ea typeface="+mn-ea"/>
                <a:cs typeface="+mn-cs"/>
              </a:rPr>
              <a:t>開発は、機能単位ですすめてゆきます。</a:t>
            </a:r>
            <a:r>
              <a:rPr kumimoji="1" lang="ja-JP" altLang="ja-JP" sz="1200" b="1" u="sng" kern="1200" dirty="0">
                <a:solidFill>
                  <a:schemeClr val="tx1"/>
                </a:solidFill>
                <a:effectLst/>
                <a:latin typeface="+mn-lt"/>
                <a:ea typeface="+mn-ea"/>
                <a:cs typeface="+mn-cs"/>
              </a:rPr>
              <a:t>機能</a:t>
            </a:r>
            <a:r>
              <a:rPr kumimoji="1" lang="ja-JP" altLang="ja-JP" sz="1200" kern="1200" dirty="0">
                <a:solidFill>
                  <a:schemeClr val="tx1"/>
                </a:solidFill>
                <a:effectLst/>
                <a:latin typeface="+mn-lt"/>
                <a:ea typeface="+mn-ea"/>
                <a:cs typeface="+mn-cs"/>
              </a:rPr>
              <a:t>とは、入力画面、帳票印刷、集計など、一連の業務処理を実現する部品です。これらを手分けして作り、あとでつなぎ合わせて処理の流れを作ります。そのため、全ての機能が完成しつなぎ合わせるまでは、現場に使ってもらうことはできません。また、作り始めると途中での変更は難しく、すべてを完成させることが優先されます。変更や品質はコードを全部書き終えた最後に確認し、対応しなければなりません。</a:t>
            </a:r>
          </a:p>
          <a:p>
            <a:r>
              <a:rPr kumimoji="1" lang="ja-JP" altLang="ja-JP" sz="1200" kern="1200" dirty="0">
                <a:solidFill>
                  <a:schemeClr val="tx1"/>
                </a:solidFill>
                <a:effectLst/>
                <a:latin typeface="+mn-lt"/>
                <a:ea typeface="+mn-ea"/>
                <a:cs typeface="+mn-cs"/>
              </a:rPr>
              <a:t>一方、アジャイル開発は、「全部作らない」を前提とします。これが、ウォーターフォール開発と本質的に異なる点です。アジャイル開発は、「業務上必要性が高い</a:t>
            </a:r>
            <a:r>
              <a:rPr kumimoji="1" lang="ja-JP" altLang="ja-JP" sz="1200" b="1" u="sng" kern="1200" dirty="0">
                <a:solidFill>
                  <a:schemeClr val="tx1"/>
                </a:solidFill>
                <a:effectLst/>
                <a:latin typeface="+mn-lt"/>
                <a:ea typeface="+mn-ea"/>
                <a:cs typeface="+mn-cs"/>
              </a:rPr>
              <a:t>業務プロセス</a:t>
            </a:r>
            <a:r>
              <a:rPr kumimoji="1" lang="ja-JP" altLang="ja-JP" sz="1200" kern="1200" dirty="0">
                <a:solidFill>
                  <a:schemeClr val="tx1"/>
                </a:solidFill>
                <a:effectLst/>
                <a:latin typeface="+mn-lt"/>
                <a:ea typeface="+mn-ea"/>
                <a:cs typeface="+mn-cs"/>
              </a:rPr>
              <a:t>を選別し、優先順位を決め、本当に使う業務プロセスだけを作る」という考え方です。</a:t>
            </a:r>
          </a:p>
          <a:p>
            <a:r>
              <a:rPr kumimoji="1" lang="ja-JP" altLang="ja-JP" sz="1200" kern="1200" dirty="0">
                <a:solidFill>
                  <a:schemeClr val="tx1"/>
                </a:solidFill>
                <a:effectLst/>
                <a:latin typeface="+mn-lt"/>
                <a:ea typeface="+mn-ea"/>
                <a:cs typeface="+mn-cs"/>
              </a:rPr>
              <a:t>ここでいう</a:t>
            </a:r>
            <a:r>
              <a:rPr kumimoji="1" lang="ja-JP" altLang="ja-JP" sz="1200" b="1" u="sng" kern="1200" dirty="0">
                <a:solidFill>
                  <a:schemeClr val="tx1"/>
                </a:solidFill>
                <a:effectLst/>
                <a:latin typeface="+mn-lt"/>
                <a:ea typeface="+mn-ea"/>
                <a:cs typeface="+mn-cs"/>
              </a:rPr>
              <a:t>業務プロセス</a:t>
            </a:r>
            <a:r>
              <a:rPr kumimoji="1" lang="ja-JP" altLang="ja-JP" sz="1200" kern="1200" dirty="0">
                <a:solidFill>
                  <a:schemeClr val="tx1"/>
                </a:solidFill>
                <a:effectLst/>
                <a:latin typeface="+mn-lt"/>
                <a:ea typeface="+mn-ea"/>
                <a:cs typeface="+mn-cs"/>
              </a:rPr>
              <a:t>とは、「出荷指示のボタンを押せば、倉庫に出荷伝票が印刷出力される」、「経費精算帳票にデータを入力すれば、経理部門にデータが受け渡される」といったひとつの完結した業務の流れです。これを「業務を遂行するうえで重要度が高い」順番で優先順位を決め、順次開発してゆきます。「必要かどうかわからない」、「あったほうがいいかもしれない」は作りません。</a:t>
            </a:r>
          </a:p>
          <a:p>
            <a:r>
              <a:rPr kumimoji="1" lang="ja-JP" altLang="ja-JP" sz="1200" kern="1200" dirty="0">
                <a:solidFill>
                  <a:schemeClr val="tx1"/>
                </a:solidFill>
                <a:effectLst/>
                <a:latin typeface="+mn-lt"/>
                <a:ea typeface="+mn-ea"/>
                <a:cs typeface="+mn-cs"/>
              </a:rPr>
              <a:t>ひとつの業務プロセスは</a:t>
            </a:r>
            <a:r>
              <a:rPr kumimoji="1" lang="en-US" altLang="ja-JP" sz="1200" kern="1200" dirty="0">
                <a:solidFill>
                  <a:schemeClr val="tx1"/>
                </a:solidFill>
                <a:effectLst/>
                <a:latin typeface="+mn-lt"/>
                <a:ea typeface="+mn-ea"/>
                <a:cs typeface="+mn-cs"/>
              </a:rPr>
              <a:t>1</a:t>
            </a:r>
            <a:r>
              <a:rPr kumimoji="1" lang="ja-JP" altLang="ja-JP" sz="1200" kern="1200" dirty="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2</a:t>
            </a:r>
            <a:r>
              <a:rPr kumimoji="1" lang="ja-JP" altLang="ja-JP" sz="1200" kern="1200" dirty="0">
                <a:solidFill>
                  <a:schemeClr val="tx1"/>
                </a:solidFill>
                <a:effectLst/>
                <a:latin typeface="+mn-lt"/>
                <a:ea typeface="+mn-ea"/>
                <a:cs typeface="+mn-cs"/>
              </a:rPr>
              <a:t>週間程度で開発できる規模とし、おおよその工数と期間の見通しを立てて開発を始めます。そして、「反復型の開発（</a:t>
            </a:r>
            <a:r>
              <a:rPr kumimoji="1" lang="en-US" altLang="ja-JP" sz="1200" kern="1200" dirty="0">
                <a:solidFill>
                  <a:schemeClr val="tx1"/>
                </a:solidFill>
                <a:effectLst/>
                <a:latin typeface="+mn-lt"/>
                <a:ea typeface="+mn-ea"/>
                <a:cs typeface="+mn-cs"/>
              </a:rPr>
              <a:t>Iterative Development</a:t>
            </a:r>
            <a:r>
              <a:rPr kumimoji="1" lang="ja-JP" altLang="ja-JP" sz="1200" kern="1200" dirty="0">
                <a:solidFill>
                  <a:schemeClr val="tx1"/>
                </a:solidFill>
                <a:effectLst/>
                <a:latin typeface="+mn-lt"/>
                <a:ea typeface="+mn-ea"/>
                <a:cs typeface="+mn-cs"/>
              </a:rPr>
              <a:t>）」や「継続的インテグレーション（</a:t>
            </a:r>
            <a:r>
              <a:rPr kumimoji="1" lang="en-US" altLang="ja-JP" sz="1200" kern="1200" dirty="0">
                <a:solidFill>
                  <a:schemeClr val="tx1"/>
                </a:solidFill>
                <a:effectLst/>
                <a:latin typeface="+mn-lt"/>
                <a:ea typeface="+mn-ea"/>
                <a:cs typeface="+mn-cs"/>
              </a:rPr>
              <a:t>Continuous Integration</a:t>
            </a:r>
            <a:r>
              <a:rPr kumimoji="1" lang="ja-JP" altLang="ja-JP" sz="1200" kern="1200" dirty="0">
                <a:solidFill>
                  <a:schemeClr val="tx1"/>
                </a:solidFill>
                <a:effectLst/>
                <a:latin typeface="+mn-lt"/>
                <a:ea typeface="+mn-ea"/>
                <a:cs typeface="+mn-cs"/>
              </a:rPr>
              <a:t>）」という手段を使い、ビジネス・ニーズに即応しようとします。</a:t>
            </a:r>
          </a:p>
          <a:p>
            <a:endParaRPr kumimoji="1" lang="en-US"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そもそもアジャイル開発が生まれるきっかけは、</a:t>
            </a:r>
            <a:r>
              <a:rPr kumimoji="1" lang="en-US" altLang="ja-JP" sz="1200" kern="1200" dirty="0">
                <a:solidFill>
                  <a:schemeClr val="tx1"/>
                </a:solidFill>
                <a:effectLst/>
                <a:latin typeface="+mn-lt"/>
                <a:ea typeface="+mn-ea"/>
                <a:cs typeface="+mn-cs"/>
              </a:rPr>
              <a:t>1986</a:t>
            </a:r>
            <a:r>
              <a:rPr kumimoji="1" lang="ja-JP" altLang="ja-JP" sz="1200" kern="1200" dirty="0">
                <a:solidFill>
                  <a:schemeClr val="tx1"/>
                </a:solidFill>
                <a:effectLst/>
                <a:latin typeface="+mn-lt"/>
                <a:ea typeface="+mn-ea"/>
                <a:cs typeface="+mn-cs"/>
              </a:rPr>
              <a:t>年に日本の経営学者である野中郁次郎氏と竹内弘高氏が、日本の製造業の高い生産性と効率を研究した論文をハーバード・ビジネスレビュー誌に掲載したことにあります。それを読んだジェフ・サザーランド（</a:t>
            </a:r>
            <a:r>
              <a:rPr kumimoji="1" lang="en-US" altLang="ja-JP" sz="1200" kern="1200" dirty="0">
                <a:solidFill>
                  <a:schemeClr val="tx1"/>
                </a:solidFill>
                <a:effectLst/>
                <a:latin typeface="+mn-lt"/>
                <a:ea typeface="+mn-ea"/>
                <a:cs typeface="+mn-cs"/>
              </a:rPr>
              <a:t>Jeff Sutherland</a:t>
            </a:r>
            <a:r>
              <a:rPr kumimoji="1" lang="ja-JP" altLang="ja-JP" sz="1200" kern="1200" dirty="0">
                <a:solidFill>
                  <a:schemeClr val="tx1"/>
                </a:solidFill>
                <a:effectLst/>
                <a:latin typeface="+mn-lt"/>
                <a:ea typeface="+mn-ea"/>
                <a:cs typeface="+mn-cs"/>
              </a:rPr>
              <a:t>）氏らが、システム開発への適用を考え、</a:t>
            </a:r>
            <a:r>
              <a:rPr kumimoji="1" lang="en-US" altLang="ja-JP" sz="1200" kern="1200" dirty="0">
                <a:solidFill>
                  <a:schemeClr val="tx1"/>
                </a:solidFill>
                <a:effectLst/>
                <a:latin typeface="+mn-lt"/>
                <a:ea typeface="+mn-ea"/>
                <a:cs typeface="+mn-cs"/>
              </a:rPr>
              <a:t>1990</a:t>
            </a:r>
            <a:r>
              <a:rPr kumimoji="1" lang="ja-JP" altLang="ja-JP" sz="1200" kern="1200" dirty="0">
                <a:solidFill>
                  <a:schemeClr val="tx1"/>
                </a:solidFill>
                <a:effectLst/>
                <a:latin typeface="+mn-lt"/>
                <a:ea typeface="+mn-ea"/>
                <a:cs typeface="+mn-cs"/>
              </a:rPr>
              <a:t>年代半ばにアジャイル開発の方法論としてまとめました。ですから、アジャイル開発には、伝統的な日本の「ものづくり」にある、「不断の改善により、品質と生産性の向上を両立させる」という精神が、埋め込まれているといっても良いでしょう。</a:t>
            </a:r>
          </a:p>
          <a:p>
            <a:r>
              <a:rPr kumimoji="1" lang="en-US" altLang="ja-JP" sz="1200" kern="1200" dirty="0">
                <a:solidFill>
                  <a:schemeClr val="tx1"/>
                </a:solidFill>
                <a:effectLst/>
                <a:latin typeface="+mn-lt"/>
                <a:ea typeface="+mn-ea"/>
                <a:cs typeface="+mn-cs"/>
              </a:rPr>
              <a:t> </a:t>
            </a:r>
            <a:endParaRPr kumimoji="1" lang="ja-JP" altLang="ja-JP" sz="1200" kern="1200" dirty="0">
              <a:solidFill>
                <a:schemeClr val="tx1"/>
              </a:solidFill>
              <a:effectLst/>
              <a:latin typeface="+mn-lt"/>
              <a:ea typeface="+mn-ea"/>
              <a:cs typeface="+mn-cs"/>
            </a:endParaRP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184</a:t>
            </a:fld>
            <a:endParaRPr kumimoji="1" lang="ja-JP" altLang="en-US"/>
          </a:p>
        </p:txBody>
      </p:sp>
    </p:spTree>
    <p:extLst>
      <p:ext uri="{BB962C8B-B14F-4D97-AF65-F5344CB8AC3E}">
        <p14:creationId xmlns:p14="http://schemas.microsoft.com/office/powerpoint/2010/main" val="202282848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7"/>
          <p:cNvSpPr>
            <a:spLocks noGrp="1" noChangeArrowheads="1"/>
          </p:cNvSpPr>
          <p:nvPr>
            <p:ph type="sldNum" sz="quarter" idx="5"/>
          </p:nvPr>
        </p:nvSpPr>
        <p:spPr>
          <a:noFill/>
        </p:spPr>
        <p:txBody>
          <a:bodyPr/>
          <a:lstStyle/>
          <a:p>
            <a:pPr defTabSz="880216"/>
            <a:fld id="{FBC5899A-EF30-4F3F-9CB5-D11D0986BF5C}" type="slidenum">
              <a:rPr lang="ja-JP" altLang="en-US" sz="1100">
                <a:latin typeface="Times New Roman" pitchFamily="18" charset="0"/>
              </a:rPr>
              <a:pPr defTabSz="880216"/>
              <a:t>185</a:t>
            </a:fld>
            <a:endParaRPr lang="en-US" altLang="ja-JP" sz="1100" dirty="0">
              <a:latin typeface="Times New Roman" pitchFamily="18" charset="0"/>
            </a:endParaRPr>
          </a:p>
        </p:txBody>
      </p:sp>
      <p:sp>
        <p:nvSpPr>
          <p:cNvPr id="76802" name="スライド イメージ プレースホルダ 1"/>
          <p:cNvSpPr>
            <a:spLocks noGrp="1" noRot="1" noChangeAspect="1" noTextEdit="1"/>
          </p:cNvSpPr>
          <p:nvPr>
            <p:ph type="sldImg"/>
          </p:nvPr>
        </p:nvSpPr>
        <p:spPr>
          <a:ln/>
        </p:spPr>
      </p:sp>
      <p:sp>
        <p:nvSpPr>
          <p:cNvPr id="76803" name="ノート プレースホルダ 2"/>
          <p:cNvSpPr>
            <a:spLocks noGrp="1"/>
          </p:cNvSpPr>
          <p:nvPr>
            <p:ph type="body" idx="1"/>
          </p:nvPr>
        </p:nvSpPr>
        <p:spPr>
          <a:noFill/>
          <a:ln/>
        </p:spPr>
        <p:txBody>
          <a:bodyPr lIns="87436" tIns="43718" rIns="87436" bIns="43718"/>
          <a:lstStyle/>
          <a:p>
            <a:r>
              <a:rPr kumimoji="1" lang="ja-JP" altLang="ja-JP" sz="1200" kern="1200" dirty="0">
                <a:solidFill>
                  <a:schemeClr val="tx1"/>
                </a:solidFill>
                <a:effectLst/>
                <a:latin typeface="+mn-lt"/>
                <a:ea typeface="+mn-ea"/>
                <a:cs typeface="+mn-cs"/>
              </a:rPr>
              <a:t>アジャイル開発のメリットは次のようなことです。</a:t>
            </a:r>
          </a:p>
          <a:p>
            <a:pPr lvl="0"/>
            <a:r>
              <a:rPr kumimoji="1" lang="ja-JP" altLang="ja-JP" sz="1200" kern="1200" dirty="0">
                <a:solidFill>
                  <a:schemeClr val="tx1"/>
                </a:solidFill>
                <a:effectLst/>
                <a:latin typeface="+mn-lt"/>
                <a:ea typeface="+mn-ea"/>
                <a:cs typeface="+mn-cs"/>
              </a:rPr>
              <a:t>全て完成しなくても、できあがった業務プロセスから順次現場でデモを行い、実際に操作しながら使い勝手を確認してもらえる。文字や図で描いた紙の仕様書から想像するのではなく、直感的に善し悪しを判断できるので、改善のためのフィードバックが的確、迅速にできる。</a:t>
            </a:r>
          </a:p>
          <a:p>
            <a:pPr lvl="0"/>
            <a:r>
              <a:rPr kumimoji="1" lang="ja-JP" altLang="ja-JP" sz="1200" kern="1200" dirty="0">
                <a:solidFill>
                  <a:schemeClr val="tx1"/>
                </a:solidFill>
                <a:effectLst/>
                <a:latin typeface="+mn-lt"/>
                <a:ea typeface="+mn-ea"/>
                <a:cs typeface="+mn-cs"/>
              </a:rPr>
              <a:t>ビジネス上重要なプロセスから完成させ、</a:t>
            </a:r>
            <a:r>
              <a:rPr kumimoji="1" lang="en-US" altLang="ja-JP" sz="1200" kern="1200" dirty="0">
                <a:solidFill>
                  <a:schemeClr val="tx1"/>
                </a:solidFill>
                <a:effectLst/>
                <a:latin typeface="+mn-lt"/>
                <a:ea typeface="+mn-ea"/>
                <a:cs typeface="+mn-cs"/>
              </a:rPr>
              <a:t>1</a:t>
            </a:r>
            <a:r>
              <a:rPr kumimoji="1" lang="ja-JP" altLang="ja-JP" sz="1200" kern="1200" dirty="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2</a:t>
            </a:r>
            <a:r>
              <a:rPr kumimoji="1" lang="ja-JP" altLang="ja-JP" sz="1200" kern="1200" dirty="0">
                <a:solidFill>
                  <a:schemeClr val="tx1"/>
                </a:solidFill>
                <a:effectLst/>
                <a:latin typeface="+mn-lt"/>
                <a:ea typeface="+mn-ea"/>
                <a:cs typeface="+mn-cs"/>
              </a:rPr>
              <a:t>週間単位で継続的にユーザーにリリースし検証してもらう。リリースのたびに前リースの修正とテストを重ねてゆくので、重要なところほど早い段階から繰り返し検証されるので、バグは徹底して潰される。開発後期になるほど業務プロセスの重要度が低くなるので、問題が生じても全体への影響は少なく、全体として、高品質なシステムができあがる。</a:t>
            </a:r>
          </a:p>
          <a:p>
            <a:pPr lvl="0"/>
            <a:r>
              <a:rPr kumimoji="1" lang="ja-JP" altLang="ja-JP" sz="1200" kern="1200" dirty="0">
                <a:solidFill>
                  <a:schemeClr val="tx1"/>
                </a:solidFill>
                <a:effectLst/>
                <a:latin typeface="+mn-lt"/>
                <a:ea typeface="+mn-ea"/>
                <a:cs typeface="+mn-cs"/>
              </a:rPr>
              <a:t>業務プロセス単位で作っているので、仕様の凍結は</a:t>
            </a:r>
            <a:r>
              <a:rPr kumimoji="1" lang="en-US" altLang="ja-JP" sz="1200" kern="1200" dirty="0">
                <a:solidFill>
                  <a:schemeClr val="tx1"/>
                </a:solidFill>
                <a:effectLst/>
                <a:latin typeface="+mn-lt"/>
                <a:ea typeface="+mn-ea"/>
                <a:cs typeface="+mn-cs"/>
              </a:rPr>
              <a:t>1</a:t>
            </a:r>
            <a:r>
              <a:rPr kumimoji="1" lang="ja-JP" altLang="ja-JP" sz="1200" kern="1200" dirty="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2</a:t>
            </a:r>
            <a:r>
              <a:rPr kumimoji="1" lang="ja-JP" altLang="ja-JP" sz="1200" kern="1200" dirty="0">
                <a:solidFill>
                  <a:schemeClr val="tx1"/>
                </a:solidFill>
                <a:effectLst/>
                <a:latin typeface="+mn-lt"/>
                <a:ea typeface="+mn-ea"/>
                <a:cs typeface="+mn-cs"/>
              </a:rPr>
              <a:t>週間。途中で仕様や優先順位が変わっても、まだ着手していない業務プロセスであれば、入れ替えることができ、変更要求に柔軟に対応できる。</a:t>
            </a:r>
          </a:p>
          <a:p>
            <a:r>
              <a:rPr kumimoji="1" lang="ja-JP" altLang="ja-JP" sz="1200" kern="1200" dirty="0">
                <a:solidFill>
                  <a:schemeClr val="tx1"/>
                </a:solidFill>
                <a:effectLst/>
                <a:latin typeface="+mn-lt"/>
                <a:ea typeface="+mn-ea"/>
                <a:cs typeface="+mn-cs"/>
              </a:rPr>
              <a:t>結果として、短期間、高品質で変更容易な開発が実現するのです。そんなアジャイル開発の狙いを整理すれば、次の３つになるでしょう。</a:t>
            </a:r>
          </a:p>
          <a:p>
            <a:pPr lvl="0"/>
            <a:r>
              <a:rPr kumimoji="1" lang="ja-JP" altLang="ja-JP" sz="1200" kern="1200" dirty="0">
                <a:solidFill>
                  <a:schemeClr val="tx1"/>
                </a:solidFill>
                <a:effectLst/>
                <a:latin typeface="+mn-lt"/>
                <a:ea typeface="+mn-ea"/>
                <a:cs typeface="+mn-cs"/>
              </a:rPr>
              <a:t>予測できない未来を推測で決めず、本当に使うシステムだけを作ることでムダな開発投資をしない。</a:t>
            </a:r>
          </a:p>
          <a:p>
            <a:pPr lvl="0"/>
            <a:r>
              <a:rPr kumimoji="1" lang="ja-JP" altLang="ja-JP" sz="1200" kern="1200" dirty="0">
                <a:solidFill>
                  <a:schemeClr val="tx1"/>
                </a:solidFill>
                <a:effectLst/>
                <a:latin typeface="+mn-lt"/>
                <a:ea typeface="+mn-ea"/>
                <a:cs typeface="+mn-cs"/>
              </a:rPr>
              <a:t>動く「現物」で確認しながら、現場が納得して使えるシステムを実現する。</a:t>
            </a:r>
          </a:p>
          <a:p>
            <a:pPr lvl="0"/>
            <a:r>
              <a:rPr kumimoji="1" lang="ja-JP" altLang="ja-JP" sz="1200" kern="1200" dirty="0">
                <a:solidFill>
                  <a:schemeClr val="tx1"/>
                </a:solidFill>
                <a:effectLst/>
                <a:latin typeface="+mn-lt"/>
                <a:ea typeface="+mn-ea"/>
                <a:cs typeface="+mn-cs"/>
              </a:rPr>
              <a:t>納得できる予算と期間の中で最善の機能と最高の品質を実現する。</a:t>
            </a:r>
          </a:p>
          <a:p>
            <a:r>
              <a:rPr kumimoji="1" lang="ja-JP" altLang="ja-JP" sz="1200" kern="1200" dirty="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IT</a:t>
            </a:r>
            <a:r>
              <a:rPr kumimoji="1" lang="ja-JP" altLang="ja-JP" sz="1200" kern="1200" dirty="0">
                <a:solidFill>
                  <a:schemeClr val="tx1"/>
                </a:solidFill>
                <a:effectLst/>
                <a:latin typeface="+mn-lt"/>
                <a:ea typeface="+mn-ea"/>
                <a:cs typeface="+mn-cs"/>
              </a:rPr>
              <a:t>と一体化したビジネス」への比重が高まる中、</a:t>
            </a:r>
            <a:r>
              <a:rPr kumimoji="1" lang="en-US" altLang="ja-JP" sz="1200" kern="1200" dirty="0">
                <a:solidFill>
                  <a:schemeClr val="tx1"/>
                </a:solidFill>
                <a:effectLst/>
                <a:latin typeface="+mn-lt"/>
                <a:ea typeface="+mn-ea"/>
                <a:cs typeface="+mn-cs"/>
              </a:rPr>
              <a:t>IT</a:t>
            </a:r>
            <a:r>
              <a:rPr kumimoji="1" lang="ja-JP" altLang="ja-JP" sz="1200" kern="1200" dirty="0">
                <a:solidFill>
                  <a:schemeClr val="tx1"/>
                </a:solidFill>
                <a:effectLst/>
                <a:latin typeface="+mn-lt"/>
                <a:ea typeface="+mn-ea"/>
                <a:cs typeface="+mn-cs"/>
              </a:rPr>
              <a:t>のビジネス・ニーズへの即応力はこれまでにも増して重要になります。その意味からもアジャイル開発は注目されているのです。</a:t>
            </a:r>
            <a:r>
              <a:rPr lang="ja-JP" altLang="ja-JP" dirty="0">
                <a:effectLst/>
              </a:rPr>
              <a:t> </a:t>
            </a:r>
            <a:endParaRPr lang="ja-JP" altLang="en-US" dirty="0"/>
          </a:p>
        </p:txBody>
      </p:sp>
      <p:sp>
        <p:nvSpPr>
          <p:cNvPr id="76804" name="スライド番号プレースホルダ 3"/>
          <p:cNvSpPr txBox="1">
            <a:spLocks noGrp="1"/>
          </p:cNvSpPr>
          <p:nvPr/>
        </p:nvSpPr>
        <p:spPr bwMode="auto">
          <a:xfrm>
            <a:off x="3883409" y="8684773"/>
            <a:ext cx="2973011" cy="457779"/>
          </a:xfrm>
          <a:prstGeom prst="rect">
            <a:avLst/>
          </a:prstGeom>
          <a:noFill/>
          <a:ln w="9525">
            <a:noFill/>
            <a:miter lim="800000"/>
            <a:headEnd/>
            <a:tailEnd/>
          </a:ln>
        </p:spPr>
        <p:txBody>
          <a:bodyPr lIns="87436" tIns="43718" rIns="87436" bIns="43718" anchor="b"/>
          <a:lstStyle/>
          <a:p>
            <a:pPr algn="r" defTabSz="875710"/>
            <a:fld id="{55CA22B7-2558-4155-9740-A07BC084F0D6}" type="slidenum">
              <a:rPr lang="ja-JP" altLang="en-US">
                <a:solidFill>
                  <a:schemeClr val="tx1"/>
                </a:solidFill>
                <a:ea typeface="ＭＳ Ｐゴシック" charset="-128"/>
              </a:rPr>
              <a:pPr algn="r" defTabSz="875710"/>
              <a:t>185</a:t>
            </a:fld>
            <a:endParaRPr lang="en-US" altLang="ja-JP" dirty="0">
              <a:solidFill>
                <a:schemeClr val="tx1"/>
              </a:solidFill>
              <a:ea typeface="ＭＳ Ｐゴシック" charset="-128"/>
            </a:endParaRPr>
          </a:p>
        </p:txBody>
      </p:sp>
    </p:spTree>
    <p:extLst>
      <p:ext uri="{BB962C8B-B14F-4D97-AF65-F5344CB8AC3E}">
        <p14:creationId xmlns:p14="http://schemas.microsoft.com/office/powerpoint/2010/main" val="245077277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7"/>
          <p:cNvSpPr>
            <a:spLocks noGrp="1" noChangeArrowheads="1"/>
          </p:cNvSpPr>
          <p:nvPr>
            <p:ph type="sldNum" sz="quarter" idx="5"/>
          </p:nvPr>
        </p:nvSpPr>
        <p:spPr>
          <a:noFill/>
        </p:spPr>
        <p:txBody>
          <a:bodyPr/>
          <a:lstStyle/>
          <a:p>
            <a:pPr defTabSz="880216"/>
            <a:fld id="{FBC5899A-EF30-4F3F-9CB5-D11D0986BF5C}" type="slidenum">
              <a:rPr lang="ja-JP" altLang="en-US" sz="1100">
                <a:latin typeface="Times New Roman" pitchFamily="18" charset="0"/>
              </a:rPr>
              <a:pPr defTabSz="880216"/>
              <a:t>186</a:t>
            </a:fld>
            <a:endParaRPr lang="en-US" altLang="ja-JP" sz="1100" dirty="0">
              <a:latin typeface="Times New Roman" pitchFamily="18" charset="0"/>
            </a:endParaRPr>
          </a:p>
        </p:txBody>
      </p:sp>
      <p:sp>
        <p:nvSpPr>
          <p:cNvPr id="76802" name="スライド イメージ プレースホルダ 1"/>
          <p:cNvSpPr>
            <a:spLocks noGrp="1" noRot="1" noChangeAspect="1" noTextEdit="1"/>
          </p:cNvSpPr>
          <p:nvPr>
            <p:ph type="sldImg"/>
          </p:nvPr>
        </p:nvSpPr>
        <p:spPr>
          <a:ln/>
        </p:spPr>
      </p:sp>
      <p:sp>
        <p:nvSpPr>
          <p:cNvPr id="76803" name="ノート プレースホルダ 2"/>
          <p:cNvSpPr>
            <a:spLocks noGrp="1"/>
          </p:cNvSpPr>
          <p:nvPr>
            <p:ph type="body" idx="1"/>
          </p:nvPr>
        </p:nvSpPr>
        <p:spPr>
          <a:noFill/>
          <a:ln/>
        </p:spPr>
        <p:txBody>
          <a:bodyPr lIns="87436" tIns="43718" rIns="87436" bIns="43718"/>
          <a:lstStyle/>
          <a:p>
            <a:endParaRPr lang="ja-JP" altLang="en-US" dirty="0"/>
          </a:p>
        </p:txBody>
      </p:sp>
      <p:sp>
        <p:nvSpPr>
          <p:cNvPr id="76804" name="スライド番号プレースホルダ 3"/>
          <p:cNvSpPr txBox="1">
            <a:spLocks noGrp="1"/>
          </p:cNvSpPr>
          <p:nvPr/>
        </p:nvSpPr>
        <p:spPr bwMode="auto">
          <a:xfrm>
            <a:off x="3883409" y="8684773"/>
            <a:ext cx="2973011" cy="457779"/>
          </a:xfrm>
          <a:prstGeom prst="rect">
            <a:avLst/>
          </a:prstGeom>
          <a:noFill/>
          <a:ln w="9525">
            <a:noFill/>
            <a:miter lim="800000"/>
            <a:headEnd/>
            <a:tailEnd/>
          </a:ln>
        </p:spPr>
        <p:txBody>
          <a:bodyPr lIns="87436" tIns="43718" rIns="87436" bIns="43718" anchor="b"/>
          <a:lstStyle/>
          <a:p>
            <a:pPr algn="r" defTabSz="875710"/>
            <a:fld id="{55CA22B7-2558-4155-9740-A07BC084F0D6}" type="slidenum">
              <a:rPr lang="ja-JP" altLang="en-US">
                <a:solidFill>
                  <a:schemeClr val="tx1"/>
                </a:solidFill>
                <a:ea typeface="ＭＳ Ｐゴシック" charset="-128"/>
              </a:rPr>
              <a:pPr algn="r" defTabSz="875710"/>
              <a:t>186</a:t>
            </a:fld>
            <a:endParaRPr lang="en-US" altLang="ja-JP" dirty="0">
              <a:solidFill>
                <a:schemeClr val="tx1"/>
              </a:solidFill>
              <a:ea typeface="ＭＳ Ｐゴシック" charset="-128"/>
            </a:endParaRPr>
          </a:p>
        </p:txBody>
      </p:sp>
    </p:spTree>
    <p:extLst>
      <p:ext uri="{BB962C8B-B14F-4D97-AF65-F5344CB8AC3E}">
        <p14:creationId xmlns:p14="http://schemas.microsoft.com/office/powerpoint/2010/main" val="369862808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97A0C7-868D-633A-02BA-1ADACF502D2F}"/>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FD9BA914-726F-BFD1-CB5C-57EC9A77EF10}"/>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C4B27CE6-B20E-24CE-6C4E-DBABBB31D5B9}"/>
              </a:ext>
            </a:extLst>
          </p:cNvPr>
          <p:cNvSpPr>
            <a:spLocks noGrp="1"/>
          </p:cNvSpPr>
          <p:nvPr>
            <p:ph type="body" idx="1"/>
          </p:nvPr>
        </p:nvSpPr>
        <p:spPr/>
        <p:txBody>
          <a:bodyPr/>
          <a:lstStyle/>
          <a:p>
            <a:endParaRPr kumimoji="1" lang="ja-JP" altLang="en-US"/>
          </a:p>
        </p:txBody>
      </p:sp>
      <p:sp>
        <p:nvSpPr>
          <p:cNvPr id="4" name="スライド番号プレースホルダー 3">
            <a:extLst>
              <a:ext uri="{FF2B5EF4-FFF2-40B4-BE49-F238E27FC236}">
                <a16:creationId xmlns:a16="http://schemas.microsoft.com/office/drawing/2014/main" id="{3B24F835-8C8F-5492-37ED-D27FCAF63EAF}"/>
              </a:ext>
            </a:extLst>
          </p:cNvPr>
          <p:cNvSpPr>
            <a:spLocks noGrp="1"/>
          </p:cNvSpPr>
          <p:nvPr>
            <p:ph type="sldNum" sz="quarter" idx="5"/>
          </p:nvPr>
        </p:nvSpPr>
        <p:spPr/>
        <p:txBody>
          <a:bodyPr/>
          <a:lstStyle/>
          <a:p>
            <a:fld id="{A26A5AFC-0313-244E-A5A2-5096E4321F46}" type="slidenum">
              <a:rPr kumimoji="1" lang="ja-JP" altLang="en-US" smtClean="0"/>
              <a:t>190</a:t>
            </a:fld>
            <a:endParaRPr kumimoji="1" lang="ja-JP" altLang="en-US"/>
          </a:p>
        </p:txBody>
      </p:sp>
    </p:spTree>
    <p:extLst>
      <p:ext uri="{BB962C8B-B14F-4D97-AF65-F5344CB8AC3E}">
        <p14:creationId xmlns:p14="http://schemas.microsoft.com/office/powerpoint/2010/main" val="159143328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54643" y="9438593"/>
            <a:ext cx="2950989" cy="499172"/>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29</a:t>
            </a:fld>
            <a:endParaRPr lang="en-US" altLang="ja-JP" sz="1200" dirty="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4082837378"/>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340AAE-38FD-D168-78A2-91C6352D48A7}"/>
            </a:ext>
          </a:extLst>
        </p:cNvPr>
        <p:cNvGrpSpPr/>
        <p:nvPr/>
      </p:nvGrpSpPr>
      <p:grpSpPr>
        <a:xfrm>
          <a:off x="0" y="0"/>
          <a:ext cx="0" cy="0"/>
          <a:chOff x="0" y="0"/>
          <a:chExt cx="0" cy="0"/>
        </a:xfrm>
      </p:grpSpPr>
      <p:sp>
        <p:nvSpPr>
          <p:cNvPr id="78849" name="Rectangle 7">
            <a:extLst>
              <a:ext uri="{FF2B5EF4-FFF2-40B4-BE49-F238E27FC236}">
                <a16:creationId xmlns:a16="http://schemas.microsoft.com/office/drawing/2014/main" id="{7355AA82-144E-2C14-C33C-8DCE8AAA1824}"/>
              </a:ext>
            </a:extLst>
          </p:cNvPr>
          <p:cNvSpPr txBox="1">
            <a:spLocks noGrp="1" noChangeArrowheads="1"/>
          </p:cNvSpPr>
          <p:nvPr/>
        </p:nvSpPr>
        <p:spPr bwMode="auto">
          <a:xfrm>
            <a:off x="3854643" y="9438593"/>
            <a:ext cx="2950989" cy="499172"/>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191</a:t>
            </a:fld>
            <a:endParaRPr lang="en-US" altLang="ja-JP" sz="1200" dirty="0">
              <a:ea typeface="ＭＳ Ｐゴシック" charset="-128"/>
            </a:endParaRPr>
          </a:p>
        </p:txBody>
      </p:sp>
      <p:sp>
        <p:nvSpPr>
          <p:cNvPr id="78850" name="Rectangle 2">
            <a:extLst>
              <a:ext uri="{FF2B5EF4-FFF2-40B4-BE49-F238E27FC236}">
                <a16:creationId xmlns:a16="http://schemas.microsoft.com/office/drawing/2014/main" id="{2E7A2D5E-2398-866D-D95A-275EE852870E}"/>
              </a:ext>
            </a:extLst>
          </p:cNvPr>
          <p:cNvSpPr>
            <a:spLocks noGrp="1" noRot="1" noChangeAspect="1" noChangeArrowheads="1" noTextEdit="1"/>
          </p:cNvSpPr>
          <p:nvPr>
            <p:ph type="sldImg"/>
          </p:nvPr>
        </p:nvSpPr>
        <p:spPr>
          <a:ln/>
        </p:spPr>
      </p:sp>
      <p:sp>
        <p:nvSpPr>
          <p:cNvPr id="78851" name="Rectangle 3">
            <a:extLst>
              <a:ext uri="{FF2B5EF4-FFF2-40B4-BE49-F238E27FC236}">
                <a16:creationId xmlns:a16="http://schemas.microsoft.com/office/drawing/2014/main" id="{5D82C08E-956E-18F6-BCCA-87A4E90EF19D}"/>
              </a:ext>
            </a:extLst>
          </p:cNvPr>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68377922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204</a:t>
            </a:fld>
            <a:endParaRPr kumimoji="1" lang="ja-JP" altLang="en-US"/>
          </a:p>
        </p:txBody>
      </p:sp>
    </p:spTree>
    <p:extLst>
      <p:ext uri="{BB962C8B-B14F-4D97-AF65-F5344CB8AC3E}">
        <p14:creationId xmlns:p14="http://schemas.microsoft.com/office/powerpoint/2010/main" val="3436259097"/>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210</a:t>
            </a:fld>
            <a:endParaRPr kumimoji="1" lang="ja-JP" altLang="en-US"/>
          </a:p>
        </p:txBody>
      </p:sp>
    </p:spTree>
    <p:extLst>
      <p:ext uri="{BB962C8B-B14F-4D97-AF65-F5344CB8AC3E}">
        <p14:creationId xmlns:p14="http://schemas.microsoft.com/office/powerpoint/2010/main" val="205717725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211</a:t>
            </a:fld>
            <a:endParaRPr kumimoji="1" lang="ja-JP" altLang="en-US"/>
          </a:p>
        </p:txBody>
      </p:sp>
    </p:spTree>
    <p:extLst>
      <p:ext uri="{BB962C8B-B14F-4D97-AF65-F5344CB8AC3E}">
        <p14:creationId xmlns:p14="http://schemas.microsoft.com/office/powerpoint/2010/main" val="69531254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3B0BD3-0399-9DEE-8555-CA655F4D0DA7}"/>
            </a:ext>
          </a:extLst>
        </p:cNvPr>
        <p:cNvGrpSpPr/>
        <p:nvPr/>
      </p:nvGrpSpPr>
      <p:grpSpPr>
        <a:xfrm>
          <a:off x="0" y="0"/>
          <a:ext cx="0" cy="0"/>
          <a:chOff x="0" y="0"/>
          <a:chExt cx="0" cy="0"/>
        </a:xfrm>
      </p:grpSpPr>
      <p:sp>
        <p:nvSpPr>
          <p:cNvPr id="78849" name="Rectangle 7">
            <a:extLst>
              <a:ext uri="{FF2B5EF4-FFF2-40B4-BE49-F238E27FC236}">
                <a16:creationId xmlns:a16="http://schemas.microsoft.com/office/drawing/2014/main" id="{B5B0FE8F-CC6F-4FFD-510F-3C92F2BBE0AC}"/>
              </a:ext>
            </a:extLst>
          </p:cNvPr>
          <p:cNvSpPr txBox="1">
            <a:spLocks noGrp="1" noChangeArrowheads="1"/>
          </p:cNvSpPr>
          <p:nvPr/>
        </p:nvSpPr>
        <p:spPr bwMode="auto">
          <a:xfrm>
            <a:off x="3854643" y="9438593"/>
            <a:ext cx="2950989" cy="499172"/>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216</a:t>
            </a:fld>
            <a:endParaRPr lang="en-US" altLang="ja-JP" sz="1200" dirty="0">
              <a:ea typeface="ＭＳ Ｐゴシック" charset="-128"/>
            </a:endParaRPr>
          </a:p>
        </p:txBody>
      </p:sp>
      <p:sp>
        <p:nvSpPr>
          <p:cNvPr id="78850" name="Rectangle 2">
            <a:extLst>
              <a:ext uri="{FF2B5EF4-FFF2-40B4-BE49-F238E27FC236}">
                <a16:creationId xmlns:a16="http://schemas.microsoft.com/office/drawing/2014/main" id="{759ECA3B-CB67-0D27-AB5C-F3964225D6CA}"/>
              </a:ext>
            </a:extLst>
          </p:cNvPr>
          <p:cNvSpPr>
            <a:spLocks noGrp="1" noRot="1" noChangeAspect="1" noChangeArrowheads="1" noTextEdit="1"/>
          </p:cNvSpPr>
          <p:nvPr>
            <p:ph type="sldImg"/>
          </p:nvPr>
        </p:nvSpPr>
        <p:spPr>
          <a:ln/>
        </p:spPr>
      </p:sp>
      <p:sp>
        <p:nvSpPr>
          <p:cNvPr id="78851" name="Rectangle 3">
            <a:extLst>
              <a:ext uri="{FF2B5EF4-FFF2-40B4-BE49-F238E27FC236}">
                <a16:creationId xmlns:a16="http://schemas.microsoft.com/office/drawing/2014/main" id="{C69DF4CB-9A39-0263-0ADF-C60CEFB4F756}"/>
              </a:ext>
            </a:extLst>
          </p:cNvPr>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203611158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8D9874-7528-5874-20ED-FA3A5107CA7A}"/>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11C0FE1C-C253-EB4C-81BB-D3474CF44648}"/>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AC4762A2-5A97-5AA0-FB68-34EE0FF347B0}"/>
              </a:ext>
            </a:extLst>
          </p:cNvPr>
          <p:cNvSpPr>
            <a:spLocks noGrp="1"/>
          </p:cNvSpPr>
          <p:nvPr>
            <p:ph type="body" idx="1"/>
          </p:nvPr>
        </p:nvSpPr>
        <p:spPr/>
        <p:txBody>
          <a:bodyPr/>
          <a:lstStyle/>
          <a:p>
            <a:r>
              <a:rPr kumimoji="1" lang="en-US" altLang="ja-JP" sz="1200" kern="1200" dirty="0">
                <a:solidFill>
                  <a:schemeClr val="tx1"/>
                </a:solidFill>
                <a:effectLst/>
                <a:latin typeface="+mn-lt"/>
                <a:ea typeface="+mn-ea"/>
                <a:cs typeface="+mn-cs"/>
              </a:rPr>
              <a:t>1950</a:t>
            </a:r>
            <a:r>
              <a:rPr kumimoji="1" lang="ja-JP" altLang="ja-JP" sz="1200" kern="1200" dirty="0">
                <a:solidFill>
                  <a:schemeClr val="tx1"/>
                </a:solidFill>
                <a:effectLst/>
                <a:latin typeface="+mn-lt"/>
                <a:ea typeface="+mn-ea"/>
                <a:cs typeface="+mn-cs"/>
              </a:rPr>
              <a:t>年代、コンピューターがビジネスで利用されるようになりましたが、当時は非常に高価であり、個人が占有して使うことは現実的ではありませんでした。そこで大型コンピューター（メインフレーム）を共同利用するために、「バッチ</a:t>
            </a:r>
            <a:r>
              <a:rPr kumimoji="1" lang="en-US" altLang="ja-JP" sz="1200" kern="1200" dirty="0">
                <a:solidFill>
                  <a:schemeClr val="tx1"/>
                </a:solidFill>
                <a:effectLst/>
                <a:latin typeface="+mn-lt"/>
                <a:ea typeface="+mn-ea"/>
                <a:cs typeface="+mn-cs"/>
              </a:rPr>
              <a:t>/batch</a:t>
            </a:r>
            <a:r>
              <a:rPr kumimoji="1" lang="ja-JP" altLang="ja-JP" sz="1200" kern="1200" dirty="0">
                <a:solidFill>
                  <a:schemeClr val="tx1"/>
                </a:solidFill>
                <a:effectLst/>
                <a:latin typeface="+mn-lt"/>
                <a:ea typeface="+mn-ea"/>
                <a:cs typeface="+mn-cs"/>
              </a:rPr>
              <a:t>」処理が登場します。バッチは「プログラムとデータのひとまとまり（ジョブ</a:t>
            </a:r>
            <a:r>
              <a:rPr kumimoji="1" lang="en-US" altLang="ja-JP" sz="1200" kern="1200" dirty="0">
                <a:solidFill>
                  <a:schemeClr val="tx1"/>
                </a:solidFill>
                <a:effectLst/>
                <a:latin typeface="+mn-lt"/>
                <a:ea typeface="+mn-ea"/>
                <a:cs typeface="+mn-cs"/>
              </a:rPr>
              <a:t>/job</a:t>
            </a:r>
            <a:r>
              <a:rPr kumimoji="1" lang="ja-JP" altLang="ja-JP" sz="1200" kern="1200" dirty="0">
                <a:solidFill>
                  <a:schemeClr val="tx1"/>
                </a:solidFill>
                <a:effectLst/>
                <a:latin typeface="+mn-lt"/>
                <a:ea typeface="+mn-ea"/>
                <a:cs typeface="+mn-cs"/>
              </a:rPr>
              <a:t>）」ごとに一括処理を実行し、それが終わった次のジョブを実行するのですが、前のジョブが終わるまで次が始められません。</a:t>
            </a:r>
          </a:p>
          <a:p>
            <a:r>
              <a:rPr kumimoji="1" lang="en-US" altLang="ja-JP" sz="1200" kern="1200" dirty="0">
                <a:solidFill>
                  <a:schemeClr val="tx1"/>
                </a:solidFill>
                <a:effectLst/>
                <a:latin typeface="+mn-lt"/>
                <a:ea typeface="+mn-ea"/>
                <a:cs typeface="+mn-cs"/>
              </a:rPr>
              <a:t>1960</a:t>
            </a:r>
            <a:r>
              <a:rPr kumimoji="1" lang="ja-JP" altLang="ja-JP" sz="1200" kern="1200" dirty="0">
                <a:solidFill>
                  <a:schemeClr val="tx1"/>
                </a:solidFill>
                <a:effectLst/>
                <a:latin typeface="+mn-lt"/>
                <a:ea typeface="+mn-ea"/>
                <a:cs typeface="+mn-cs"/>
              </a:rPr>
              <a:t>年代にはいり、インタラクティブ（対話的）に複数ユーザーが同時に使える「タイムシェアリング（時分割</a:t>
            </a:r>
            <a:r>
              <a:rPr kumimoji="1" lang="en-US" altLang="ja-JP" sz="1200" kern="1200" dirty="0">
                <a:solidFill>
                  <a:schemeClr val="tx1"/>
                </a:solidFill>
                <a:effectLst/>
                <a:latin typeface="+mn-lt"/>
                <a:ea typeface="+mn-ea"/>
                <a:cs typeface="+mn-cs"/>
              </a:rPr>
              <a:t>/time sharing</a:t>
            </a:r>
            <a:r>
              <a:rPr kumimoji="1" lang="ja-JP" altLang="ja-JP" sz="1200" kern="1200" dirty="0">
                <a:solidFill>
                  <a:schemeClr val="tx1"/>
                </a:solidFill>
                <a:effectLst/>
                <a:latin typeface="+mn-lt"/>
                <a:ea typeface="+mn-ea"/>
                <a:cs typeface="+mn-cs"/>
              </a:rPr>
              <a:t>）」が考案されます。これは</a:t>
            </a:r>
            <a:r>
              <a:rPr kumimoji="1" lang="en-US" altLang="ja-JP" sz="1200" kern="1200" dirty="0">
                <a:solidFill>
                  <a:schemeClr val="tx1"/>
                </a:solidFill>
                <a:effectLst/>
                <a:latin typeface="+mn-lt"/>
                <a:ea typeface="+mn-ea"/>
                <a:cs typeface="+mn-cs"/>
              </a:rPr>
              <a:t>CPU</a:t>
            </a:r>
            <a:r>
              <a:rPr kumimoji="1" lang="ja-JP" altLang="ja-JP" sz="1200" kern="1200" dirty="0">
                <a:solidFill>
                  <a:schemeClr val="tx1"/>
                </a:solidFill>
                <a:effectLst/>
                <a:latin typeface="+mn-lt"/>
                <a:ea typeface="+mn-ea"/>
                <a:cs typeface="+mn-cs"/>
              </a:rPr>
              <a:t>の処理時間を細かく区切り、その単位でユーザーを切り替えることで、一時点では</a:t>
            </a:r>
            <a:r>
              <a:rPr kumimoji="1" lang="en-US" altLang="ja-JP" sz="1200" kern="1200" dirty="0">
                <a:solidFill>
                  <a:schemeClr val="tx1"/>
                </a:solidFill>
                <a:effectLst/>
                <a:latin typeface="+mn-lt"/>
                <a:ea typeface="+mn-ea"/>
                <a:cs typeface="+mn-cs"/>
              </a:rPr>
              <a:t>1</a:t>
            </a:r>
            <a:r>
              <a:rPr kumimoji="1" lang="ja-JP" altLang="ja-JP" sz="1200" kern="1200" dirty="0">
                <a:solidFill>
                  <a:schemeClr val="tx1"/>
                </a:solidFill>
                <a:effectLst/>
                <a:latin typeface="+mn-lt"/>
                <a:ea typeface="+mn-ea"/>
                <a:cs typeface="+mn-cs"/>
              </a:rPr>
              <a:t>ユーザーが</a:t>
            </a:r>
            <a:r>
              <a:rPr kumimoji="1" lang="en-US" altLang="ja-JP" sz="1200" kern="1200" dirty="0">
                <a:solidFill>
                  <a:schemeClr val="tx1"/>
                </a:solidFill>
                <a:effectLst/>
                <a:latin typeface="+mn-lt"/>
                <a:ea typeface="+mn-ea"/>
                <a:cs typeface="+mn-cs"/>
              </a:rPr>
              <a:t>CPU</a:t>
            </a:r>
            <a:r>
              <a:rPr kumimoji="1" lang="ja-JP" altLang="ja-JP" sz="1200" kern="1200" dirty="0">
                <a:solidFill>
                  <a:schemeClr val="tx1"/>
                </a:solidFill>
                <a:effectLst/>
                <a:latin typeface="+mn-lt"/>
                <a:ea typeface="+mn-ea"/>
                <a:cs typeface="+mn-cs"/>
              </a:rPr>
              <a:t>を占有しますが、見かけ上は同時に複数ユーザーが使えるようになりました。</a:t>
            </a:r>
          </a:p>
          <a:p>
            <a:r>
              <a:rPr kumimoji="1" lang="en-US" altLang="ja-JP" sz="1200" kern="1200" dirty="0">
                <a:solidFill>
                  <a:schemeClr val="tx1"/>
                </a:solidFill>
                <a:effectLst/>
                <a:latin typeface="+mn-lt"/>
                <a:ea typeface="+mn-ea"/>
                <a:cs typeface="+mn-cs"/>
              </a:rPr>
              <a:t>1960</a:t>
            </a:r>
            <a:r>
              <a:rPr kumimoji="1" lang="ja-JP" altLang="ja-JP" sz="1200" kern="1200" dirty="0">
                <a:solidFill>
                  <a:schemeClr val="tx1"/>
                </a:solidFill>
                <a:effectLst/>
                <a:latin typeface="+mn-lt"/>
                <a:ea typeface="+mn-ea"/>
                <a:cs typeface="+mn-cs"/>
              </a:rPr>
              <a:t>年代後半、この時分割された処理単位毎にハードウェア機能の割り当てや設定を切り替えることで、一台のハードウェアで複数のハードウェアが同時に動いているように機能させる「仮想化</a:t>
            </a:r>
            <a:r>
              <a:rPr kumimoji="1" lang="en-US" altLang="ja-JP" sz="1200" kern="1200" dirty="0">
                <a:solidFill>
                  <a:schemeClr val="tx1"/>
                </a:solidFill>
                <a:effectLst/>
                <a:latin typeface="+mn-lt"/>
                <a:ea typeface="+mn-ea"/>
                <a:cs typeface="+mn-cs"/>
              </a:rPr>
              <a:t>/virtualization</a:t>
            </a:r>
            <a:r>
              <a:rPr kumimoji="1" lang="ja-JP" altLang="ja-JP" sz="1200" kern="1200" dirty="0">
                <a:solidFill>
                  <a:schemeClr val="tx1"/>
                </a:solidFill>
                <a:effectLst/>
                <a:latin typeface="+mn-lt"/>
                <a:ea typeface="+mn-ea"/>
                <a:cs typeface="+mn-cs"/>
              </a:rPr>
              <a:t>」が登場し、これにより高価な専用機を業務個別に購入しなくても、専用機を占有するような使い方を実現しました。</a:t>
            </a:r>
          </a:p>
          <a:p>
            <a:r>
              <a:rPr kumimoji="1" lang="en-US" altLang="ja-JP" sz="1200" kern="1200" dirty="0">
                <a:solidFill>
                  <a:schemeClr val="tx1"/>
                </a:solidFill>
                <a:effectLst/>
                <a:latin typeface="+mn-lt"/>
                <a:ea typeface="+mn-ea"/>
                <a:cs typeface="+mn-cs"/>
              </a:rPr>
              <a:t>1980</a:t>
            </a:r>
            <a:r>
              <a:rPr kumimoji="1" lang="ja-JP" altLang="ja-JP" sz="1200" kern="1200" dirty="0">
                <a:solidFill>
                  <a:schemeClr val="tx1"/>
                </a:solidFill>
                <a:effectLst/>
                <a:latin typeface="+mn-lt"/>
                <a:ea typeface="+mn-ea"/>
                <a:cs typeface="+mn-cs"/>
              </a:rPr>
              <a:t>年代に入り、</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やミニコン、オフコンといった安価なコンピューターが登場したことで、使用上の制約が多いメインフレームの仮想化ではなく、業務ごとに個別にコンピューターを購入して使おうという動きが起こります。結果として企業が抱えるコンピューターの台数は増え、バージョンアップやトラブル対応、バックアップ･リカバーリーといった運用・維持管理に関わる手間やコストが膨れあがってゆきます。</a:t>
            </a:r>
          </a:p>
          <a:p>
            <a:r>
              <a:rPr kumimoji="1" lang="en-US" altLang="ja-JP" sz="1200" kern="1200" dirty="0">
                <a:solidFill>
                  <a:schemeClr val="tx1"/>
                </a:solidFill>
                <a:effectLst/>
                <a:latin typeface="+mn-lt"/>
                <a:ea typeface="+mn-ea"/>
                <a:cs typeface="+mn-cs"/>
              </a:rPr>
              <a:t>2000</a:t>
            </a:r>
            <a:r>
              <a:rPr kumimoji="1" lang="ja-JP" altLang="ja-JP" sz="1200" kern="1200" dirty="0">
                <a:solidFill>
                  <a:schemeClr val="tx1"/>
                </a:solidFill>
                <a:effectLst/>
                <a:latin typeface="+mn-lt"/>
                <a:ea typeface="+mn-ea"/>
                <a:cs typeface="+mn-cs"/>
              </a:rPr>
              <a:t>年代に入り、この事態に対処しようと複数のハードウェアを集約できる「仮想化」が再び注目されます。この仮想化されたコンピューターを運用管理サービスと共にインターネット越しに貸し出そうというクラウド・サービス（</a:t>
            </a:r>
            <a:r>
              <a:rPr kumimoji="1" lang="en-US" altLang="ja-JP" sz="1200" kern="1200" dirty="0">
                <a:solidFill>
                  <a:schemeClr val="tx1"/>
                </a:solidFill>
                <a:effectLst/>
                <a:latin typeface="+mn-lt"/>
                <a:ea typeface="+mn-ea"/>
                <a:cs typeface="+mn-cs"/>
              </a:rPr>
              <a:t>IaaS/Infra structure as a Service</a:t>
            </a:r>
            <a:r>
              <a:rPr kumimoji="1" lang="ja-JP" altLang="ja-JP" sz="1200" kern="1200" dirty="0">
                <a:solidFill>
                  <a:schemeClr val="tx1"/>
                </a:solidFill>
                <a:effectLst/>
                <a:latin typeface="+mn-lt"/>
                <a:ea typeface="+mn-ea"/>
                <a:cs typeface="+mn-cs"/>
              </a:rPr>
              <a:t>）も登場します。</a:t>
            </a:r>
          </a:p>
          <a:p>
            <a:r>
              <a:rPr kumimoji="1" lang="ja-JP" altLang="ja-JP" sz="1200" kern="1200" dirty="0">
                <a:solidFill>
                  <a:schemeClr val="tx1"/>
                </a:solidFill>
                <a:effectLst/>
                <a:latin typeface="+mn-lt"/>
                <a:ea typeface="+mn-ea"/>
                <a:cs typeface="+mn-cs"/>
              </a:rPr>
              <a:t>ただ、仮想化されたコンピューター（仮想マシン</a:t>
            </a:r>
            <a:r>
              <a:rPr kumimoji="1" lang="en-US" altLang="ja-JP" sz="1200" kern="1200" dirty="0">
                <a:solidFill>
                  <a:schemeClr val="tx1"/>
                </a:solidFill>
                <a:effectLst/>
                <a:latin typeface="+mn-lt"/>
                <a:ea typeface="+mn-ea"/>
                <a:cs typeface="+mn-cs"/>
              </a:rPr>
              <a:t>/Virtual Machine/VM</a:t>
            </a:r>
            <a:r>
              <a:rPr kumimoji="1" lang="ja-JP" altLang="ja-JP" sz="1200" kern="1200" dirty="0">
                <a:solidFill>
                  <a:schemeClr val="tx1"/>
                </a:solidFill>
                <a:effectLst/>
                <a:latin typeface="+mn-lt"/>
                <a:ea typeface="+mn-ea"/>
                <a:cs typeface="+mn-cs"/>
              </a:rPr>
              <a:t>）は、それぞれが独立した一台のコンピューターとして動かさなくてはならないので、</a:t>
            </a:r>
            <a:r>
              <a:rPr kumimoji="1" lang="en-US" altLang="ja-JP" sz="1200" kern="1200" dirty="0">
                <a:solidFill>
                  <a:schemeClr val="tx1"/>
                </a:solidFill>
                <a:effectLst/>
                <a:latin typeface="+mn-lt"/>
                <a:ea typeface="+mn-ea"/>
                <a:cs typeface="+mn-cs"/>
              </a:rPr>
              <a:t>VM</a:t>
            </a:r>
            <a:r>
              <a:rPr kumimoji="1" lang="ja-JP" altLang="ja-JP" sz="1200" kern="1200" dirty="0">
                <a:solidFill>
                  <a:schemeClr val="tx1"/>
                </a:solidFill>
                <a:effectLst/>
                <a:latin typeface="+mn-lt"/>
                <a:ea typeface="+mn-ea"/>
                <a:cs typeface="+mn-cs"/>
              </a:rPr>
              <a:t>毎に</a:t>
            </a:r>
            <a:r>
              <a:rPr kumimoji="1" lang="en-US" altLang="ja-JP" sz="1200" kern="1200" dirty="0">
                <a:solidFill>
                  <a:schemeClr val="tx1"/>
                </a:solidFill>
                <a:effectLst/>
                <a:latin typeface="+mn-lt"/>
                <a:ea typeface="+mn-ea"/>
                <a:cs typeface="+mn-cs"/>
              </a:rPr>
              <a:t>OS</a:t>
            </a:r>
            <a:r>
              <a:rPr kumimoji="1" lang="ja-JP" altLang="ja-JP" sz="1200" kern="1200" dirty="0">
                <a:solidFill>
                  <a:schemeClr val="tx1"/>
                </a:solidFill>
                <a:effectLst/>
                <a:latin typeface="+mn-lt"/>
                <a:ea typeface="+mn-ea"/>
                <a:cs typeface="+mn-cs"/>
              </a:rPr>
              <a:t>のファイルや設定のためのデータを個別に持たなくてはなりません。そのためメモリーやストレージなどの資源を大量消費し、起動にも時間がかかります。そこでひとつの</a:t>
            </a:r>
            <a:r>
              <a:rPr kumimoji="1" lang="en-US" altLang="ja-JP" sz="1200" kern="1200" dirty="0">
                <a:solidFill>
                  <a:schemeClr val="tx1"/>
                </a:solidFill>
                <a:effectLst/>
                <a:latin typeface="+mn-lt"/>
                <a:ea typeface="+mn-ea"/>
                <a:cs typeface="+mn-cs"/>
              </a:rPr>
              <a:t>OS</a:t>
            </a:r>
            <a:r>
              <a:rPr kumimoji="1" lang="ja-JP" altLang="ja-JP" sz="1200" kern="1200" dirty="0">
                <a:solidFill>
                  <a:schemeClr val="tx1"/>
                </a:solidFill>
                <a:effectLst/>
                <a:latin typeface="+mn-lt"/>
                <a:ea typeface="+mn-ea"/>
                <a:cs typeface="+mn-cs"/>
              </a:rPr>
              <a:t>の上で、</a:t>
            </a:r>
            <a:r>
              <a:rPr kumimoji="1" lang="en-US" altLang="ja-JP" sz="1200" kern="1200" dirty="0">
                <a:solidFill>
                  <a:schemeClr val="tx1"/>
                </a:solidFill>
                <a:effectLst/>
                <a:latin typeface="+mn-lt"/>
                <a:ea typeface="+mn-ea"/>
                <a:cs typeface="+mn-cs"/>
              </a:rPr>
              <a:t>VM</a:t>
            </a:r>
            <a:r>
              <a:rPr kumimoji="1" lang="ja-JP" altLang="ja-JP" sz="1200" kern="1200" dirty="0">
                <a:solidFill>
                  <a:schemeClr val="tx1"/>
                </a:solidFill>
                <a:effectLst/>
                <a:latin typeface="+mn-lt"/>
                <a:ea typeface="+mn-ea"/>
                <a:cs typeface="+mn-cs"/>
              </a:rPr>
              <a:t>同様に他のユーザーからは隔離され独立したアプリケーション実行のための環境を提供するコンテナ</a:t>
            </a:r>
            <a:r>
              <a:rPr kumimoji="1" lang="en-US" altLang="ja-JP" sz="1200" kern="1200" dirty="0">
                <a:solidFill>
                  <a:schemeClr val="tx1"/>
                </a:solidFill>
                <a:effectLst/>
                <a:latin typeface="+mn-lt"/>
                <a:ea typeface="+mn-ea"/>
                <a:cs typeface="+mn-cs"/>
              </a:rPr>
              <a:t>/Container</a:t>
            </a:r>
            <a:r>
              <a:rPr kumimoji="1" lang="ja-JP" altLang="ja-JP" sz="1200" kern="1200" dirty="0">
                <a:solidFill>
                  <a:schemeClr val="tx1"/>
                </a:solidFill>
                <a:effectLst/>
                <a:latin typeface="+mn-lt"/>
                <a:ea typeface="+mn-ea"/>
                <a:cs typeface="+mn-cs"/>
              </a:rPr>
              <a:t>が使われるようになりました。コンテナは、ひとつの</a:t>
            </a:r>
            <a:r>
              <a:rPr kumimoji="1" lang="en-US" altLang="ja-JP" sz="1200" kern="1200" dirty="0">
                <a:solidFill>
                  <a:schemeClr val="tx1"/>
                </a:solidFill>
                <a:effectLst/>
                <a:latin typeface="+mn-lt"/>
                <a:ea typeface="+mn-ea"/>
                <a:cs typeface="+mn-cs"/>
              </a:rPr>
              <a:t>OS</a:t>
            </a:r>
            <a:r>
              <a:rPr kumimoji="1" lang="ja-JP" altLang="ja-JP" sz="1200" kern="1200" dirty="0">
                <a:solidFill>
                  <a:schemeClr val="tx1"/>
                </a:solidFill>
                <a:effectLst/>
                <a:latin typeface="+mn-lt"/>
                <a:ea typeface="+mn-ea"/>
                <a:cs typeface="+mn-cs"/>
              </a:rPr>
              <a:t>しか動かさないので、少ない消費資源で</a:t>
            </a:r>
            <a:r>
              <a:rPr kumimoji="1" lang="en-US" altLang="ja-JP" sz="1200" kern="1200" dirty="0">
                <a:solidFill>
                  <a:schemeClr val="tx1"/>
                </a:solidFill>
                <a:effectLst/>
                <a:latin typeface="+mn-lt"/>
                <a:ea typeface="+mn-ea"/>
                <a:cs typeface="+mn-cs"/>
              </a:rPr>
              <a:t>VM</a:t>
            </a:r>
            <a:r>
              <a:rPr kumimoji="1" lang="ja-JP" altLang="ja-JP" sz="1200" kern="1200" dirty="0">
                <a:solidFill>
                  <a:schemeClr val="tx1"/>
                </a:solidFill>
                <a:effectLst/>
                <a:latin typeface="+mn-lt"/>
                <a:ea typeface="+mn-ea"/>
                <a:cs typeface="+mn-cs"/>
              </a:rPr>
              <a:t>同様の「他のユーザーから隔離・独立したアプリケーション実行環境」を実現できることから、コンテナ当たりのシステム資源の消費は少なく、同じコンピューターであれば</a:t>
            </a:r>
            <a:r>
              <a:rPr kumimoji="1" lang="en-US" altLang="ja-JP" sz="1200" kern="1200" dirty="0">
                <a:solidFill>
                  <a:schemeClr val="tx1"/>
                </a:solidFill>
                <a:effectLst/>
                <a:latin typeface="+mn-lt"/>
                <a:ea typeface="+mn-ea"/>
                <a:cs typeface="+mn-cs"/>
              </a:rPr>
              <a:t>VM</a:t>
            </a:r>
            <a:r>
              <a:rPr kumimoji="1" lang="ja-JP" altLang="ja-JP" sz="1200" kern="1200" dirty="0">
                <a:solidFill>
                  <a:schemeClr val="tx1"/>
                </a:solidFill>
                <a:effectLst/>
                <a:latin typeface="+mn-lt"/>
                <a:ea typeface="+mn-ea"/>
                <a:cs typeface="+mn-cs"/>
              </a:rPr>
              <a:t>の数よりも沢山のコンテナを稼働させることができます。またコンテナを動かすために必要なファイルはコンパクトに収まり起動も速いので、開発〜テスト〜本番の手間を省き、できあがったアプリケーションを迅速に本番移行できるようになります。そんな利便性が広く受け入れられ、コンテナは急速に普及の兆しを見せ始めています。</a:t>
            </a:r>
          </a:p>
          <a:p>
            <a:r>
              <a:rPr kumimoji="1" lang="en-US" altLang="ja-JP" sz="1200" kern="1200" dirty="0">
                <a:solidFill>
                  <a:schemeClr val="tx1"/>
                </a:solidFill>
                <a:effectLst/>
                <a:latin typeface="+mn-lt"/>
                <a:ea typeface="+mn-ea"/>
                <a:cs typeface="+mn-cs"/>
              </a:rPr>
              <a:t> </a:t>
            </a:r>
            <a:endParaRPr kumimoji="1" lang="ja-JP"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endParaRPr kumimoji="1" lang="ja-JP" altLang="ja-JP" sz="1200" kern="1200" dirty="0">
              <a:solidFill>
                <a:schemeClr val="tx1"/>
              </a:solidFill>
              <a:effectLst/>
              <a:latin typeface="+mn-lt"/>
              <a:ea typeface="+mn-ea"/>
              <a:cs typeface="+mn-cs"/>
            </a:endParaRPr>
          </a:p>
          <a:p>
            <a:endParaRPr kumimoji="1" lang="ja-JP" altLang="en-US" dirty="0"/>
          </a:p>
        </p:txBody>
      </p:sp>
      <p:sp>
        <p:nvSpPr>
          <p:cNvPr id="4" name="スライド番号プレースホルダー 3">
            <a:extLst>
              <a:ext uri="{FF2B5EF4-FFF2-40B4-BE49-F238E27FC236}">
                <a16:creationId xmlns:a16="http://schemas.microsoft.com/office/drawing/2014/main" id="{CDE5AEB5-0BDB-63DD-162F-A015821EE42B}"/>
              </a:ext>
            </a:extLst>
          </p:cNvPr>
          <p:cNvSpPr>
            <a:spLocks noGrp="1"/>
          </p:cNvSpPr>
          <p:nvPr>
            <p:ph type="sldNum" sz="quarter" idx="10"/>
          </p:nvPr>
        </p:nvSpPr>
        <p:spPr/>
        <p:txBody>
          <a:bodyPr/>
          <a:lstStyle/>
          <a:p>
            <a:fld id="{A26A5AFC-0313-244E-A5A2-5096E4321F46}" type="slidenum">
              <a:rPr kumimoji="1" lang="ja-JP" altLang="en-US" smtClean="0"/>
              <a:t>217</a:t>
            </a:fld>
            <a:endParaRPr kumimoji="1" lang="ja-JP" altLang="en-US"/>
          </a:p>
        </p:txBody>
      </p:sp>
    </p:spTree>
    <p:extLst>
      <p:ext uri="{BB962C8B-B14F-4D97-AF65-F5344CB8AC3E}">
        <p14:creationId xmlns:p14="http://schemas.microsoft.com/office/powerpoint/2010/main" val="2647962313"/>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3A614A-E412-F827-A663-901C671F80CB}"/>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15F21759-A8C6-4AE9-0751-541A6997B2B8}"/>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B28B99D2-4AEB-963E-3861-25B4089BC37F}"/>
              </a:ext>
            </a:extLst>
          </p:cNvPr>
          <p:cNvSpPr>
            <a:spLocks noGrp="1"/>
          </p:cNvSpPr>
          <p:nvPr>
            <p:ph type="body" idx="1"/>
          </p:nvPr>
        </p:nvSpPr>
        <p:spPr/>
        <p:txBody>
          <a:bodyPr/>
          <a:lstStyle/>
          <a:p>
            <a:r>
              <a:rPr kumimoji="1" lang="ja-JP" altLang="ja-JP" sz="1200" kern="1200" dirty="0">
                <a:solidFill>
                  <a:schemeClr val="tx1"/>
                </a:solidFill>
                <a:effectLst/>
                <a:latin typeface="+mn-lt"/>
                <a:ea typeface="+mn-ea"/>
                <a:cs typeface="+mn-cs"/>
              </a:rPr>
              <a:t>サーバーとして使われるコンピュータは、プロセッサー、メモリ、ストレージといったハードウェアによって構成されています。</a:t>
            </a:r>
          </a:p>
          <a:p>
            <a:r>
              <a:rPr kumimoji="1" lang="ja-JP" altLang="ja-JP" sz="1200" kern="1200" dirty="0">
                <a:solidFill>
                  <a:schemeClr val="tx1"/>
                </a:solidFill>
                <a:effectLst/>
                <a:latin typeface="+mn-lt"/>
                <a:ea typeface="+mn-ea"/>
                <a:cs typeface="+mn-cs"/>
              </a:rPr>
              <a:t>このハードウェアをオペレーティング・システム（</a:t>
            </a:r>
            <a:r>
              <a:rPr kumimoji="1" lang="en-US" altLang="ja-JP" sz="1200" kern="1200" dirty="0">
                <a:solidFill>
                  <a:schemeClr val="tx1"/>
                </a:solidFill>
                <a:effectLst/>
                <a:latin typeface="+mn-lt"/>
                <a:ea typeface="+mn-ea"/>
                <a:cs typeface="+mn-cs"/>
              </a:rPr>
              <a:t>OS</a:t>
            </a:r>
            <a:r>
              <a:rPr kumimoji="1" lang="ja-JP" altLang="ja-JP" sz="1200" kern="1200" dirty="0">
                <a:solidFill>
                  <a:schemeClr val="tx1"/>
                </a:solidFill>
                <a:effectLst/>
                <a:latin typeface="+mn-lt"/>
                <a:ea typeface="+mn-ea"/>
                <a:cs typeface="+mn-cs"/>
              </a:rPr>
              <a:t>）と言われるソフトウェアが制御し、業務を処理するアプリケーションやデータを管理するデータベース、通信制御やユーザー管理を行うシステムなど、様々なプログラムに、ハードウェア資源を適宜割り当て、ユーザーの求める処理を効率よく確実に実行させるように機能します。この</a:t>
            </a:r>
            <a:r>
              <a:rPr kumimoji="1" lang="en-US" altLang="ja-JP" sz="1200" kern="1200" dirty="0">
                <a:solidFill>
                  <a:schemeClr val="tx1"/>
                </a:solidFill>
                <a:effectLst/>
                <a:latin typeface="+mn-lt"/>
                <a:ea typeface="+mn-ea"/>
                <a:cs typeface="+mn-cs"/>
              </a:rPr>
              <a:t>OS</a:t>
            </a:r>
            <a:r>
              <a:rPr kumimoji="1" lang="ja-JP" altLang="ja-JP" sz="1200" kern="1200" dirty="0">
                <a:solidFill>
                  <a:schemeClr val="tx1"/>
                </a:solidFill>
                <a:effectLst/>
                <a:latin typeface="+mn-lt"/>
                <a:ea typeface="+mn-ea"/>
                <a:cs typeface="+mn-cs"/>
              </a:rPr>
              <a:t>には、</a:t>
            </a:r>
            <a:r>
              <a:rPr kumimoji="1" lang="en-US" altLang="ja-JP" sz="1200" kern="1200" dirty="0">
                <a:solidFill>
                  <a:schemeClr val="tx1"/>
                </a:solidFill>
                <a:effectLst/>
                <a:latin typeface="+mn-lt"/>
                <a:ea typeface="+mn-ea"/>
                <a:cs typeface="+mn-cs"/>
              </a:rPr>
              <a:t>Windows Server</a:t>
            </a:r>
            <a:r>
              <a:rPr kumimoji="1" lang="ja-JP" altLang="ja-JP" sz="1200" kern="1200" dirty="0">
                <a:solidFill>
                  <a:schemeClr val="tx1"/>
                </a:solidFill>
                <a:effectLst/>
                <a:latin typeface="+mn-lt"/>
                <a:ea typeface="+mn-ea"/>
                <a:cs typeface="+mn-cs"/>
              </a:rPr>
              <a:t>や</a:t>
            </a:r>
            <a:r>
              <a:rPr kumimoji="1" lang="en-US" altLang="ja-JP" sz="1200" kern="1200" dirty="0">
                <a:solidFill>
                  <a:schemeClr val="tx1"/>
                </a:solidFill>
                <a:effectLst/>
                <a:latin typeface="+mn-lt"/>
                <a:ea typeface="+mn-ea"/>
                <a:cs typeface="+mn-cs"/>
              </a:rPr>
              <a:t>Linux</a:t>
            </a:r>
            <a:r>
              <a:rPr kumimoji="1" lang="ja-JP" altLang="ja-JP" sz="1200" kern="1200" dirty="0">
                <a:solidFill>
                  <a:schemeClr val="tx1"/>
                </a:solidFill>
                <a:effectLst/>
                <a:latin typeface="+mn-lt"/>
                <a:ea typeface="+mn-ea"/>
                <a:cs typeface="+mn-cs"/>
              </a:rPr>
              <a:t>などがあります。</a:t>
            </a:r>
          </a:p>
          <a:p>
            <a:r>
              <a:rPr kumimoji="1" lang="ja-JP" altLang="ja-JP" sz="1200" kern="1200" dirty="0">
                <a:solidFill>
                  <a:schemeClr val="tx1"/>
                </a:solidFill>
                <a:effectLst/>
                <a:latin typeface="+mn-lt"/>
                <a:ea typeface="+mn-ea"/>
                <a:cs typeface="+mn-cs"/>
              </a:rPr>
              <a:t>「サーバー仮想化」は、このハードウェアに搭載されているプロセッサーやメモリの使用時間やストレージの容量を細かく分割して複数のユーザーに割り当てます。ユーザーは、割り当てられたシステム資源をそれぞれ占有使用することができます。このような仕組みにより、物理的には一台のハードウェアであるにもかかわらず、自分専用の個別のサーバーがユーザー毎に提供されているように見せかけることができるのです。この見かけ上のひとつひとつのサーバーを「仮想サーバー」または、「仮想マシン」と言い、これを実現するソフトウェアは、ハイパーバイザー（</a:t>
            </a:r>
            <a:r>
              <a:rPr kumimoji="1" lang="en-US" altLang="ja-JP" sz="1200" kern="1200" dirty="0">
                <a:solidFill>
                  <a:schemeClr val="tx1"/>
                </a:solidFill>
                <a:effectLst/>
                <a:latin typeface="+mn-lt"/>
                <a:ea typeface="+mn-ea"/>
                <a:cs typeface="+mn-cs"/>
              </a:rPr>
              <a:t>Hypervisor</a:t>
            </a:r>
            <a:r>
              <a:rPr kumimoji="1" lang="ja-JP" altLang="ja-JP" sz="1200" kern="1200" dirty="0">
                <a:solidFill>
                  <a:schemeClr val="tx1"/>
                </a:solidFill>
                <a:effectLst/>
                <a:latin typeface="+mn-lt"/>
                <a:ea typeface="+mn-ea"/>
                <a:cs typeface="+mn-cs"/>
              </a:rPr>
              <a:t>）と呼ばれています。</a:t>
            </a:r>
            <a:r>
              <a:rPr kumimoji="1" lang="en-US" altLang="ja-JP" sz="1200" kern="1200" dirty="0">
                <a:solidFill>
                  <a:schemeClr val="tx1"/>
                </a:solidFill>
                <a:effectLst/>
                <a:latin typeface="+mn-lt"/>
                <a:ea typeface="+mn-ea"/>
                <a:cs typeface="+mn-cs"/>
              </a:rPr>
              <a:t>VMware vSphere</a:t>
            </a:r>
            <a:r>
              <a:rPr kumimoji="1" lang="ja-JP" altLang="ja-JP" sz="1200" kern="1200" dirty="0">
                <a:solidFill>
                  <a:schemeClr val="tx1"/>
                </a:solidFill>
                <a:effectLst/>
                <a:latin typeface="+mn-lt"/>
                <a:ea typeface="+mn-ea"/>
                <a:cs typeface="+mn-cs"/>
              </a:rPr>
              <a:t>や</a:t>
            </a:r>
            <a:r>
              <a:rPr kumimoji="1" lang="en-US" altLang="ja-JP" sz="1200" kern="1200" dirty="0">
                <a:solidFill>
                  <a:schemeClr val="tx1"/>
                </a:solidFill>
                <a:effectLst/>
                <a:latin typeface="+mn-lt"/>
                <a:ea typeface="+mn-ea"/>
                <a:cs typeface="+mn-cs"/>
              </a:rPr>
              <a:t>Microsoft Hyper-V</a:t>
            </a:r>
            <a:r>
              <a:rPr kumimoji="1" lang="ja-JP" altLang="ja-JP" sz="1200" kern="1200" dirty="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Citrix Xen Server</a:t>
            </a:r>
            <a:r>
              <a:rPr kumimoji="1" lang="ja-JP" altLang="ja-JP" sz="1200" kern="1200" dirty="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Linux</a:t>
            </a:r>
            <a:r>
              <a:rPr kumimoji="1" lang="ja-JP" altLang="ja-JP" sz="1200" kern="1200" dirty="0">
                <a:solidFill>
                  <a:schemeClr val="tx1"/>
                </a:solidFill>
                <a:effectLst/>
                <a:latin typeface="+mn-lt"/>
                <a:ea typeface="+mn-ea"/>
                <a:cs typeface="+mn-cs"/>
              </a:rPr>
              <a:t>に組み込まれている</a:t>
            </a:r>
            <a:r>
              <a:rPr kumimoji="1" lang="en-US" altLang="ja-JP" sz="1200" kern="1200" dirty="0">
                <a:solidFill>
                  <a:schemeClr val="tx1"/>
                </a:solidFill>
                <a:effectLst/>
                <a:latin typeface="+mn-lt"/>
                <a:ea typeface="+mn-ea"/>
                <a:cs typeface="+mn-cs"/>
              </a:rPr>
              <a:t>KVM</a:t>
            </a:r>
            <a:r>
              <a:rPr kumimoji="1" lang="ja-JP" altLang="ja-JP" sz="1200" kern="1200" dirty="0">
                <a:solidFill>
                  <a:schemeClr val="tx1"/>
                </a:solidFill>
                <a:effectLst/>
                <a:latin typeface="+mn-lt"/>
                <a:ea typeface="+mn-ea"/>
                <a:cs typeface="+mn-cs"/>
              </a:rPr>
              <a:t>といった製品が広く使われています。</a:t>
            </a:r>
          </a:p>
          <a:p>
            <a:r>
              <a:rPr kumimoji="1" lang="ja-JP" altLang="ja-JP" sz="1200" kern="1200" dirty="0">
                <a:solidFill>
                  <a:schemeClr val="tx1"/>
                </a:solidFill>
                <a:effectLst/>
                <a:latin typeface="+mn-lt"/>
                <a:ea typeface="+mn-ea"/>
                <a:cs typeface="+mn-cs"/>
              </a:rPr>
              <a:t>仮想サーバーは、実際の物理的なサーバーと同様に振る舞い、機能します。ですから、サーバー毎に独立した</a:t>
            </a:r>
            <a:r>
              <a:rPr kumimoji="1" lang="en-US" altLang="ja-JP" sz="1200" kern="1200" dirty="0">
                <a:solidFill>
                  <a:schemeClr val="tx1"/>
                </a:solidFill>
                <a:effectLst/>
                <a:latin typeface="+mn-lt"/>
                <a:ea typeface="+mn-ea"/>
                <a:cs typeface="+mn-cs"/>
              </a:rPr>
              <a:t>OS</a:t>
            </a:r>
            <a:r>
              <a:rPr kumimoji="1" lang="ja-JP" altLang="ja-JP" sz="1200" kern="1200" dirty="0">
                <a:solidFill>
                  <a:schemeClr val="tx1"/>
                </a:solidFill>
                <a:effectLst/>
                <a:latin typeface="+mn-lt"/>
                <a:ea typeface="+mn-ea"/>
                <a:cs typeface="+mn-cs"/>
              </a:rPr>
              <a:t>を載せ、個別にアプリケーションを実行させることができます。ユーザーは、まるで専用のハードウェアを与えられたような自由度と利便性を享受しつつ、全体としては、ハードウェアの使用効率を高めることができるのです。</a:t>
            </a:r>
          </a:p>
          <a:p>
            <a:endParaRPr kumimoji="1" lang="ja-JP" altLang="en-US" dirty="0"/>
          </a:p>
        </p:txBody>
      </p:sp>
      <p:sp>
        <p:nvSpPr>
          <p:cNvPr id="4" name="スライド番号プレースホルダー 3">
            <a:extLst>
              <a:ext uri="{FF2B5EF4-FFF2-40B4-BE49-F238E27FC236}">
                <a16:creationId xmlns:a16="http://schemas.microsoft.com/office/drawing/2014/main" id="{103232BE-624E-4CDA-4914-D1CBDF5B066E}"/>
              </a:ext>
            </a:extLst>
          </p:cNvPr>
          <p:cNvSpPr>
            <a:spLocks noGrp="1"/>
          </p:cNvSpPr>
          <p:nvPr>
            <p:ph type="sldNum" sz="quarter" idx="10"/>
          </p:nvPr>
        </p:nvSpPr>
        <p:spPr/>
        <p:txBody>
          <a:bodyPr/>
          <a:lstStyle/>
          <a:p>
            <a:fld id="{A26A5AFC-0313-244E-A5A2-5096E4321F46}" type="slidenum">
              <a:rPr kumimoji="1" lang="ja-JP" altLang="en-US" smtClean="0"/>
              <a:t>218</a:t>
            </a:fld>
            <a:endParaRPr kumimoji="1" lang="ja-JP" altLang="en-US"/>
          </a:p>
        </p:txBody>
      </p:sp>
    </p:spTree>
    <p:extLst>
      <p:ext uri="{BB962C8B-B14F-4D97-AF65-F5344CB8AC3E}">
        <p14:creationId xmlns:p14="http://schemas.microsoft.com/office/powerpoint/2010/main" val="3864056086"/>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43FB343-19DB-B7F6-E0F6-B3E8C3DD152B}"/>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86681480-CA0A-665E-954B-FDB1E2D958B2}"/>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60E39DC5-C1DD-64F5-CC3D-B12C56B3B04D}"/>
              </a:ext>
            </a:extLst>
          </p:cNvPr>
          <p:cNvSpPr>
            <a:spLocks noGrp="1"/>
          </p:cNvSpPr>
          <p:nvPr>
            <p:ph type="body" idx="1"/>
          </p:nvPr>
        </p:nvSpPr>
        <p:spPr/>
        <p:txBody>
          <a:bodyPr/>
          <a:lstStyle/>
          <a:p>
            <a:endParaRPr kumimoji="1" lang="ja-JP" altLang="en-US" dirty="0"/>
          </a:p>
        </p:txBody>
      </p:sp>
      <p:sp>
        <p:nvSpPr>
          <p:cNvPr id="4" name="スライド番号プレースホルダー 3">
            <a:extLst>
              <a:ext uri="{FF2B5EF4-FFF2-40B4-BE49-F238E27FC236}">
                <a16:creationId xmlns:a16="http://schemas.microsoft.com/office/drawing/2014/main" id="{E2AE2605-D4B9-DA12-7204-EDE88410AB5B}"/>
              </a:ext>
            </a:extLst>
          </p:cNvPr>
          <p:cNvSpPr>
            <a:spLocks noGrp="1"/>
          </p:cNvSpPr>
          <p:nvPr>
            <p:ph type="sldNum" sz="quarter" idx="10"/>
          </p:nvPr>
        </p:nvSpPr>
        <p:spPr/>
        <p:txBody>
          <a:bodyPr/>
          <a:lstStyle/>
          <a:p>
            <a:fld id="{A26A5AFC-0313-244E-A5A2-5096E4321F46}" type="slidenum">
              <a:rPr kumimoji="1" lang="ja-JP" altLang="en-US" smtClean="0"/>
              <a:t>219</a:t>
            </a:fld>
            <a:endParaRPr kumimoji="1" lang="ja-JP" altLang="en-US"/>
          </a:p>
        </p:txBody>
      </p:sp>
    </p:spTree>
    <p:extLst>
      <p:ext uri="{BB962C8B-B14F-4D97-AF65-F5344CB8AC3E}">
        <p14:creationId xmlns:p14="http://schemas.microsoft.com/office/powerpoint/2010/main" val="80730302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1B14904-5E11-A579-8D49-95D2D0CFA0CD}"/>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C7CF822F-2F11-C285-1C18-4034C9133EB4}"/>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EE496901-659B-DDE8-D314-A09DF6BBFCE6}"/>
              </a:ext>
            </a:extLst>
          </p:cNvPr>
          <p:cNvSpPr>
            <a:spLocks noGrp="1"/>
          </p:cNvSpPr>
          <p:nvPr>
            <p:ph type="body" idx="1"/>
          </p:nvPr>
        </p:nvSpPr>
        <p:spPr/>
        <p:txBody>
          <a:bodyPr/>
          <a:lstStyle/>
          <a:p>
            <a:endParaRPr kumimoji="1" lang="ja-JP" altLang="en-US" dirty="0"/>
          </a:p>
        </p:txBody>
      </p:sp>
      <p:sp>
        <p:nvSpPr>
          <p:cNvPr id="4" name="スライド番号プレースホルダー 3">
            <a:extLst>
              <a:ext uri="{FF2B5EF4-FFF2-40B4-BE49-F238E27FC236}">
                <a16:creationId xmlns:a16="http://schemas.microsoft.com/office/drawing/2014/main" id="{37B7A9CD-74F1-FC5B-9ECF-C88641711F4D}"/>
              </a:ext>
            </a:extLst>
          </p:cNvPr>
          <p:cNvSpPr>
            <a:spLocks noGrp="1"/>
          </p:cNvSpPr>
          <p:nvPr>
            <p:ph type="sldNum" sz="quarter" idx="10"/>
          </p:nvPr>
        </p:nvSpPr>
        <p:spPr/>
        <p:txBody>
          <a:bodyPr/>
          <a:lstStyle/>
          <a:p>
            <a:fld id="{A26A5AFC-0313-244E-A5A2-5096E4321F46}" type="slidenum">
              <a:rPr kumimoji="1" lang="ja-JP" altLang="en-US" smtClean="0"/>
              <a:t>220</a:t>
            </a:fld>
            <a:endParaRPr kumimoji="1" lang="ja-JP" altLang="en-US"/>
          </a:p>
        </p:txBody>
      </p:sp>
    </p:spTree>
    <p:extLst>
      <p:ext uri="{BB962C8B-B14F-4D97-AF65-F5344CB8AC3E}">
        <p14:creationId xmlns:p14="http://schemas.microsoft.com/office/powerpoint/2010/main" val="734272984"/>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EF34F3-A7DE-74A3-798B-3781D4A29BC5}"/>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D054F1BB-4663-46B0-5239-26E3CD018E44}"/>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24539F6E-433D-B6CA-46A0-CE10573ED6D8}"/>
              </a:ext>
            </a:extLst>
          </p:cNvPr>
          <p:cNvSpPr>
            <a:spLocks noGrp="1"/>
          </p:cNvSpPr>
          <p:nvPr>
            <p:ph type="body" idx="1"/>
          </p:nvPr>
        </p:nvSpPr>
        <p:spPr/>
        <p:txBody>
          <a:bodyPr/>
          <a:lstStyle/>
          <a:p>
            <a:endParaRPr kumimoji="1" lang="ja-JP" altLang="en-US"/>
          </a:p>
        </p:txBody>
      </p:sp>
      <p:sp>
        <p:nvSpPr>
          <p:cNvPr id="4" name="スライド番号プレースホルダー 3">
            <a:extLst>
              <a:ext uri="{FF2B5EF4-FFF2-40B4-BE49-F238E27FC236}">
                <a16:creationId xmlns:a16="http://schemas.microsoft.com/office/drawing/2014/main" id="{3BCCE5AA-3E1A-6246-1B4F-A51947FE0304}"/>
              </a:ext>
            </a:extLst>
          </p:cNvPr>
          <p:cNvSpPr>
            <a:spLocks noGrp="1"/>
          </p:cNvSpPr>
          <p:nvPr>
            <p:ph type="sldNum" sz="quarter" idx="5"/>
          </p:nvPr>
        </p:nvSpPr>
        <p:spPr/>
        <p:txBody>
          <a:bodyPr/>
          <a:lstStyle/>
          <a:p>
            <a:fld id="{A26A5AFC-0313-244E-A5A2-5096E4321F46}" type="slidenum">
              <a:rPr kumimoji="1" lang="ja-JP" altLang="en-US" smtClean="0"/>
              <a:t>221</a:t>
            </a:fld>
            <a:endParaRPr kumimoji="1" lang="ja-JP" altLang="en-US"/>
          </a:p>
        </p:txBody>
      </p:sp>
    </p:spTree>
    <p:extLst>
      <p:ext uri="{BB962C8B-B14F-4D97-AF65-F5344CB8AC3E}">
        <p14:creationId xmlns:p14="http://schemas.microsoft.com/office/powerpoint/2010/main" val="3377386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fontAlgn="base"/>
            <a:r>
              <a:rPr kumimoji="1" lang="ja-JP" altLang="en-US" sz="1200" b="0" i="0" kern="1200" dirty="0">
                <a:solidFill>
                  <a:schemeClr val="tx1"/>
                </a:solidFill>
                <a:effectLst/>
                <a:latin typeface="+mn-lt"/>
                <a:ea typeface="+mn-ea"/>
                <a:cs typeface="+mn-cs"/>
              </a:rPr>
              <a:t>米コロンビア大学ビジネス・スクール教授、リタ・マグレイスは、自著「</a:t>
            </a:r>
            <a:r>
              <a:rPr kumimoji="1" lang="en" altLang="ja-JP" sz="1200" b="0" i="0" kern="1200" dirty="0">
                <a:solidFill>
                  <a:schemeClr val="tx1"/>
                </a:solidFill>
                <a:effectLst/>
                <a:latin typeface="+mn-lt"/>
                <a:ea typeface="+mn-ea"/>
                <a:cs typeface="+mn-cs"/>
              </a:rPr>
              <a:t>The End of Competitive Advantage</a:t>
            </a:r>
            <a:r>
              <a:rPr kumimoji="1" lang="ja-JP" altLang="en" sz="1200" b="0" i="0" kern="1200" dirty="0">
                <a:solidFill>
                  <a:schemeClr val="tx1"/>
                </a:solidFill>
                <a:effectLst/>
                <a:latin typeface="+mn-lt"/>
                <a:ea typeface="+mn-ea"/>
                <a:cs typeface="+mn-cs"/>
              </a:rPr>
              <a:t>（</a:t>
            </a:r>
            <a:r>
              <a:rPr kumimoji="1" lang="ja-JP" altLang="en-US" sz="1200" b="0" i="0" kern="1200" dirty="0">
                <a:solidFill>
                  <a:schemeClr val="tx1"/>
                </a:solidFill>
                <a:effectLst/>
                <a:latin typeface="+mn-lt"/>
                <a:ea typeface="+mn-ea"/>
                <a:cs typeface="+mn-cs"/>
              </a:rPr>
              <a:t>邦訳：</a:t>
            </a:r>
            <a:r>
              <a:rPr kumimoji="1" lang="ja-JP" altLang="en-US" sz="1200" b="0" i="0" u="none" strike="noStrike" kern="1200" dirty="0">
                <a:solidFill>
                  <a:schemeClr val="tx1"/>
                </a:solidFill>
                <a:effectLst/>
                <a:latin typeface="+mn-lt"/>
                <a:ea typeface="+mn-ea"/>
                <a:cs typeface="+mn-cs"/>
                <a:hlinkClick r:id="rId3"/>
              </a:rPr>
              <a:t>競争優位の終焉</a:t>
            </a:r>
            <a:r>
              <a:rPr kumimoji="1" lang="ja-JP" altLang="en-US" sz="1200" b="0" i="0" kern="1200" dirty="0">
                <a:solidFill>
                  <a:schemeClr val="tx1"/>
                </a:solidFill>
                <a:effectLst/>
                <a:latin typeface="+mn-lt"/>
                <a:ea typeface="+mn-ea"/>
                <a:cs typeface="+mn-cs"/>
              </a:rPr>
              <a:t>）」中で、ビジネスにおける</a:t>
            </a:r>
            <a:r>
              <a:rPr kumimoji="1" lang="en-US" altLang="ja-JP" sz="1200" b="0" i="0" kern="1200" dirty="0">
                <a:solidFill>
                  <a:schemeClr val="tx1"/>
                </a:solidFill>
                <a:effectLst/>
                <a:latin typeface="+mn-lt"/>
                <a:ea typeface="+mn-ea"/>
                <a:cs typeface="+mn-cs"/>
              </a:rPr>
              <a:t>2</a:t>
            </a:r>
            <a:r>
              <a:rPr kumimoji="1" lang="ja-JP" altLang="en-US" sz="1200" b="0" i="0" kern="1200" dirty="0">
                <a:solidFill>
                  <a:schemeClr val="tx1"/>
                </a:solidFill>
                <a:effectLst/>
                <a:latin typeface="+mn-lt"/>
                <a:ea typeface="+mn-ea"/>
                <a:cs typeface="+mn-cs"/>
              </a:rPr>
              <a:t>つの基本的な想定が、大きく変わってしまったと論じています。</a:t>
            </a:r>
          </a:p>
          <a:p>
            <a:pPr fontAlgn="base"/>
            <a:r>
              <a:rPr kumimoji="1" lang="ja-JP" altLang="en-US" sz="1200" b="0" i="0" kern="1200" dirty="0">
                <a:solidFill>
                  <a:schemeClr val="tx1"/>
                </a:solidFill>
                <a:effectLst/>
                <a:latin typeface="+mn-lt"/>
                <a:ea typeface="+mn-ea"/>
                <a:cs typeface="+mn-cs"/>
              </a:rPr>
              <a:t>ひとつは「業界という枠組みが存在する」ということです。かつて業界は変化の少ない競争要因に支配されており、その動向を見極め、適切な戦略を構築できれば、長期安定的なビジネス・モデルを描けるという考え方が常識でした。業界が囲い込む市場はある程度予測可能であり、それに基づき</a:t>
            </a:r>
            <a:r>
              <a:rPr kumimoji="1" lang="en-US" altLang="ja-JP" sz="1200" b="0" i="0" kern="1200" dirty="0">
                <a:solidFill>
                  <a:schemeClr val="tx1"/>
                </a:solidFill>
                <a:effectLst/>
                <a:latin typeface="+mn-lt"/>
                <a:ea typeface="+mn-ea"/>
                <a:cs typeface="+mn-cs"/>
              </a:rPr>
              <a:t>5</a:t>
            </a:r>
            <a:r>
              <a:rPr kumimoji="1" lang="ja-JP" altLang="en-US" sz="1200" b="0" i="0" kern="1200" dirty="0">
                <a:solidFill>
                  <a:schemeClr val="tx1"/>
                </a:solidFill>
                <a:effectLst/>
                <a:latin typeface="+mn-lt"/>
                <a:ea typeface="+mn-ea"/>
                <a:cs typeface="+mn-cs"/>
              </a:rPr>
              <a:t>年計画を立案すれば、修正はあるにしても、計画を遂行できると考えられてきたのです。</a:t>
            </a:r>
          </a:p>
          <a:p>
            <a:pPr fontAlgn="base"/>
            <a:r>
              <a:rPr kumimoji="1" lang="ja-JP" altLang="en-US" sz="1200" b="0" i="0" kern="1200" dirty="0">
                <a:solidFill>
                  <a:schemeClr val="tx1"/>
                </a:solidFill>
                <a:effectLst/>
                <a:latin typeface="+mn-lt"/>
                <a:ea typeface="+mn-ea"/>
                <a:cs typeface="+mn-cs"/>
              </a:rPr>
              <a:t>もうひとつは、「一旦確立された競争優位は継続する」というものです。ある業界で確固たる地位を築けば、業績は維持されます。その競争優位性を中心に据えて従業員を育て、組織に配置すれば良かったのです。ひとつの優位性が持続する世界では当然ながらその枠組みの中で仕事の効率を上げ、コストを削る一方で、既存の優位性を維持できる人材が昇進します。このような観点から人材を振り向ける事業構造は好業績をもたらしました。この優位性を中心に置いて、組織や業務プロセスを常に最適化すれば事業の成長と持続は保証されていたのです。</a:t>
            </a:r>
          </a:p>
          <a:p>
            <a:pPr fontAlgn="base"/>
            <a:r>
              <a:rPr kumimoji="1" lang="ja-JP" altLang="en-US" sz="1200" b="0" i="0" kern="1200" dirty="0">
                <a:solidFill>
                  <a:schemeClr val="tx1"/>
                </a:solidFill>
                <a:effectLst/>
                <a:latin typeface="+mn-lt"/>
                <a:ea typeface="+mn-ea"/>
                <a:cs typeface="+mn-cs"/>
              </a:rPr>
              <a:t>この</a:t>
            </a:r>
            <a:r>
              <a:rPr kumimoji="1" lang="en-US" altLang="ja-JP" sz="1200" b="0" i="0" kern="1200" dirty="0">
                <a:solidFill>
                  <a:schemeClr val="tx1"/>
                </a:solidFill>
                <a:effectLst/>
                <a:latin typeface="+mn-lt"/>
                <a:ea typeface="+mn-ea"/>
                <a:cs typeface="+mn-cs"/>
              </a:rPr>
              <a:t>2</a:t>
            </a:r>
            <a:r>
              <a:rPr kumimoji="1" lang="ja-JP" altLang="en-US" sz="1200" b="0" i="0" kern="1200" dirty="0">
                <a:solidFill>
                  <a:schemeClr val="tx1"/>
                </a:solidFill>
                <a:effectLst/>
                <a:latin typeface="+mn-lt"/>
                <a:ea typeface="+mn-ea"/>
                <a:cs typeface="+mn-cs"/>
              </a:rPr>
              <a:t>つの基本想定がもはや成り立たなくなってしまったというのです。事実、業界を越えた異業種の企業が、業界の既存の競争原理を破壊しています。例えば、</a:t>
            </a:r>
            <a:r>
              <a:rPr kumimoji="1" lang="en" altLang="ja-JP" sz="1200" b="0" i="0" kern="1200" dirty="0">
                <a:solidFill>
                  <a:schemeClr val="tx1"/>
                </a:solidFill>
                <a:effectLst/>
                <a:latin typeface="+mn-lt"/>
                <a:ea typeface="+mn-ea"/>
                <a:cs typeface="+mn-cs"/>
              </a:rPr>
              <a:t>Uber</a:t>
            </a:r>
            <a:r>
              <a:rPr kumimoji="1" lang="ja-JP" altLang="en-US" sz="1200" b="0" i="0" kern="1200" dirty="0">
                <a:solidFill>
                  <a:schemeClr val="tx1"/>
                </a:solidFill>
                <a:effectLst/>
                <a:latin typeface="+mn-lt"/>
                <a:ea typeface="+mn-ea"/>
                <a:cs typeface="+mn-cs"/>
              </a:rPr>
              <a:t>はタクシーやレンタカー業界を破壊し、</a:t>
            </a:r>
            <a:r>
              <a:rPr kumimoji="1" lang="en" altLang="ja-JP" sz="1200" b="0" i="0" kern="1200" dirty="0" err="1">
                <a:solidFill>
                  <a:schemeClr val="tx1"/>
                </a:solidFill>
                <a:effectLst/>
                <a:latin typeface="+mn-lt"/>
                <a:ea typeface="+mn-ea"/>
                <a:cs typeface="+mn-cs"/>
              </a:rPr>
              <a:t>airbnb</a:t>
            </a:r>
            <a:r>
              <a:rPr kumimoji="1" lang="ja-JP" altLang="en-US" sz="1200" b="0" i="0" kern="1200" dirty="0">
                <a:solidFill>
                  <a:schemeClr val="tx1"/>
                </a:solidFill>
                <a:effectLst/>
                <a:latin typeface="+mn-lt"/>
                <a:ea typeface="+mn-ea"/>
                <a:cs typeface="+mn-cs"/>
              </a:rPr>
              <a:t>はホテルや旅館業界を破壊しつつあります。</a:t>
            </a:r>
            <a:r>
              <a:rPr kumimoji="1" lang="en" altLang="ja-JP" sz="1200" b="0" i="0" kern="1200" dirty="0">
                <a:solidFill>
                  <a:schemeClr val="tx1"/>
                </a:solidFill>
                <a:effectLst/>
                <a:latin typeface="+mn-lt"/>
                <a:ea typeface="+mn-ea"/>
                <a:cs typeface="+mn-cs"/>
              </a:rPr>
              <a:t>Netflix</a:t>
            </a:r>
            <a:r>
              <a:rPr kumimoji="1" lang="ja-JP" altLang="en-US" sz="1200" b="0" i="0" kern="1200" dirty="0">
                <a:solidFill>
                  <a:schemeClr val="tx1"/>
                </a:solidFill>
                <a:effectLst/>
                <a:latin typeface="+mn-lt"/>
                <a:ea typeface="+mn-ea"/>
                <a:cs typeface="+mn-cs"/>
              </a:rPr>
              <a:t>や</a:t>
            </a:r>
            <a:r>
              <a:rPr kumimoji="1" lang="en" altLang="ja-JP" sz="1200" b="0" i="0" kern="1200" dirty="0">
                <a:solidFill>
                  <a:schemeClr val="tx1"/>
                </a:solidFill>
                <a:effectLst/>
                <a:latin typeface="+mn-lt"/>
                <a:ea typeface="+mn-ea"/>
                <a:cs typeface="+mn-cs"/>
              </a:rPr>
              <a:t>Spotify</a:t>
            </a:r>
            <a:r>
              <a:rPr kumimoji="1" lang="ja-JP" altLang="en-US" sz="1200" b="0" i="0" kern="1200" dirty="0">
                <a:solidFill>
                  <a:schemeClr val="tx1"/>
                </a:solidFill>
                <a:effectLst/>
                <a:latin typeface="+mn-lt"/>
                <a:ea typeface="+mn-ea"/>
                <a:cs typeface="+mn-cs"/>
              </a:rPr>
              <a:t>はレンタル･ビデオ業界やエンターテイメント産業を破壊しつつあります。それもあっという間のことです。</a:t>
            </a:r>
          </a:p>
          <a:p>
            <a:br>
              <a:rPr lang="ja-JP" altLang="en-US" dirty="0"/>
            </a:br>
            <a:endParaRPr kumimoji="1" lang="ja-JP" altLang="en-US" dirty="0"/>
          </a:p>
        </p:txBody>
      </p:sp>
      <p:sp>
        <p:nvSpPr>
          <p:cNvPr id="4" name="スライド番号プレースホルダー 3"/>
          <p:cNvSpPr>
            <a:spLocks noGrp="1"/>
          </p:cNvSpPr>
          <p:nvPr>
            <p:ph type="sldNum" sz="quarter" idx="5"/>
          </p:nvPr>
        </p:nvSpPr>
        <p:spPr/>
        <p:txBody>
          <a:bodyPr/>
          <a:lstStyle/>
          <a:p>
            <a:fld id="{A26A5AFC-0313-244E-A5A2-5096E4321F46}" type="slidenum">
              <a:rPr kumimoji="1" lang="ja-JP" altLang="en-US" smtClean="0"/>
              <a:t>30</a:t>
            </a:fld>
            <a:endParaRPr kumimoji="1" lang="ja-JP" altLang="en-US"/>
          </a:p>
        </p:txBody>
      </p:sp>
    </p:spTree>
    <p:extLst>
      <p:ext uri="{BB962C8B-B14F-4D97-AF65-F5344CB8AC3E}">
        <p14:creationId xmlns:p14="http://schemas.microsoft.com/office/powerpoint/2010/main" val="344136144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6EAFD1A-6972-4D16-FA9F-32EF31459054}"/>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56A2A1D0-1D16-4911-75E7-D1485FBC60DA}"/>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09BB25CC-E7FB-BA83-E455-D17C40B0A0B7}"/>
              </a:ext>
            </a:extLst>
          </p:cNvPr>
          <p:cNvSpPr>
            <a:spLocks noGrp="1"/>
          </p:cNvSpPr>
          <p:nvPr>
            <p:ph type="body" idx="1"/>
          </p:nvPr>
        </p:nvSpPr>
        <p:spPr/>
        <p:txBody>
          <a:bodyPr/>
          <a:lstStyle/>
          <a:p>
            <a:r>
              <a:rPr kumimoji="1" lang="ja-JP" altLang="ja-JP" sz="1200" kern="1200" dirty="0">
                <a:solidFill>
                  <a:schemeClr val="tx1"/>
                </a:solidFill>
                <a:effectLst/>
                <a:latin typeface="+mn-lt"/>
                <a:ea typeface="+mn-ea"/>
                <a:cs typeface="+mn-cs"/>
              </a:rPr>
              <a:t>【図解】コレ１枚で分かるシンクライアントと</a:t>
            </a:r>
            <a:r>
              <a:rPr kumimoji="1" lang="en-US" altLang="ja-JP" sz="1200" kern="1200" dirty="0">
                <a:solidFill>
                  <a:schemeClr val="tx1"/>
                </a:solidFill>
                <a:effectLst/>
                <a:latin typeface="+mn-lt"/>
                <a:ea typeface="+mn-ea"/>
                <a:cs typeface="+mn-cs"/>
              </a:rPr>
              <a:t>2</a:t>
            </a:r>
            <a:r>
              <a:rPr kumimoji="1" lang="ja-JP" altLang="ja-JP" sz="1200" kern="1200" dirty="0">
                <a:solidFill>
                  <a:schemeClr val="tx1"/>
                </a:solidFill>
                <a:effectLst/>
                <a:latin typeface="+mn-lt"/>
                <a:ea typeface="+mn-ea"/>
                <a:cs typeface="+mn-cs"/>
              </a:rPr>
              <a:t>つの仮想化</a:t>
            </a:r>
          </a:p>
          <a:p>
            <a:r>
              <a:rPr kumimoji="1" lang="ja-JP" altLang="ja-JP" sz="1200" kern="1200" dirty="0">
                <a:solidFill>
                  <a:schemeClr val="tx1"/>
                </a:solidFill>
                <a:effectLst/>
                <a:latin typeface="+mn-lt"/>
                <a:ea typeface="+mn-ea"/>
                <a:cs typeface="+mn-cs"/>
              </a:rPr>
              <a:t>「デスクトップ仮想化」は、サーバー仮想化と同様の技術でサーバー上にユーザー個別の「仮想</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」を稼働させ、ネットワークを介して「仮想</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」の画面を手元のディスプレイに転送・表示させ、キーボード、マウスなどの入出力装置を利用できるようにする技術です。「</a:t>
            </a:r>
            <a:r>
              <a:rPr kumimoji="1" lang="en-US" altLang="ja-JP" sz="1200" kern="1200" dirty="0">
                <a:solidFill>
                  <a:schemeClr val="tx1"/>
                </a:solidFill>
                <a:effectLst/>
                <a:latin typeface="+mn-lt"/>
                <a:ea typeface="+mn-ea"/>
                <a:cs typeface="+mn-cs"/>
              </a:rPr>
              <a:t>VDI</a:t>
            </a:r>
            <a:r>
              <a:rPr kumimoji="1" lang="ja-JP" altLang="ja-JP" sz="1200" kern="1200" dirty="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Virtual Desktop Infrastructure</a:t>
            </a:r>
            <a:r>
              <a:rPr kumimoji="1" lang="ja-JP" altLang="ja-JP" sz="1200" kern="1200" dirty="0">
                <a:solidFill>
                  <a:schemeClr val="tx1"/>
                </a:solidFill>
                <a:effectLst/>
                <a:latin typeface="+mn-lt"/>
                <a:ea typeface="+mn-ea"/>
                <a:cs typeface="+mn-cs"/>
              </a:rPr>
              <a:t>）」とも呼ばれています。ちなみに「デスクトップ」とは、アイコンが並ぶ</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画面のことです。デスクトップ（</a:t>
            </a:r>
            <a:r>
              <a:rPr kumimoji="1" lang="en-US" altLang="ja-JP" sz="1200" kern="1200" dirty="0">
                <a:solidFill>
                  <a:schemeClr val="tx1"/>
                </a:solidFill>
                <a:effectLst/>
                <a:latin typeface="+mn-lt"/>
                <a:ea typeface="+mn-ea"/>
                <a:cs typeface="+mn-cs"/>
              </a:rPr>
              <a:t>desktop</a:t>
            </a:r>
            <a:r>
              <a:rPr kumimoji="1" lang="ja-JP" altLang="ja-JP" sz="1200" kern="1200" dirty="0">
                <a:solidFill>
                  <a:schemeClr val="tx1"/>
                </a:solidFill>
                <a:effectLst/>
                <a:latin typeface="+mn-lt"/>
                <a:ea typeface="+mn-ea"/>
                <a:cs typeface="+mn-cs"/>
              </a:rPr>
              <a:t>）とは机の上、そこに置かれたアイコン（</a:t>
            </a:r>
            <a:r>
              <a:rPr kumimoji="1" lang="en-US" altLang="ja-JP" sz="1200" kern="1200" dirty="0">
                <a:solidFill>
                  <a:schemeClr val="tx1"/>
                </a:solidFill>
                <a:effectLst/>
                <a:latin typeface="+mn-lt"/>
                <a:ea typeface="+mn-ea"/>
                <a:cs typeface="+mn-cs"/>
              </a:rPr>
              <a:t>icon</a:t>
            </a:r>
            <a:r>
              <a:rPr kumimoji="1" lang="ja-JP" altLang="ja-JP" sz="1200" kern="1200" dirty="0">
                <a:solidFill>
                  <a:schemeClr val="tx1"/>
                </a:solidFill>
                <a:effectLst/>
                <a:latin typeface="+mn-lt"/>
                <a:ea typeface="+mn-ea"/>
                <a:cs typeface="+mn-cs"/>
              </a:rPr>
              <a:t>）とは文房具や書類の象徴と言うわけです。</a:t>
            </a:r>
          </a:p>
          <a:p>
            <a:r>
              <a:rPr kumimoji="1" lang="ja-JP" altLang="ja-JP" sz="1200" kern="1200" dirty="0">
                <a:solidFill>
                  <a:schemeClr val="tx1"/>
                </a:solidFill>
                <a:effectLst/>
                <a:latin typeface="+mn-lt"/>
                <a:ea typeface="+mn-ea"/>
                <a:cs typeface="+mn-cs"/>
              </a:rPr>
              <a:t>「デスクトップ仮想化」をクラウド・サービスとして提供するのが</a:t>
            </a:r>
            <a:r>
              <a:rPr kumimoji="1" lang="en-US" altLang="ja-JP" sz="1200" kern="1200" dirty="0">
                <a:solidFill>
                  <a:schemeClr val="tx1"/>
                </a:solidFill>
                <a:effectLst/>
                <a:latin typeface="+mn-lt"/>
                <a:ea typeface="+mn-ea"/>
                <a:cs typeface="+mn-cs"/>
              </a:rPr>
              <a:t>DaaS</a:t>
            </a:r>
            <a:r>
              <a:rPr kumimoji="1" lang="ja-JP" altLang="ja-JP" sz="1200" kern="1200" dirty="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Desktop as a Service</a:t>
            </a:r>
            <a:r>
              <a:rPr kumimoji="1" lang="ja-JP" altLang="ja-JP" sz="1200" kern="1200" dirty="0">
                <a:solidFill>
                  <a:schemeClr val="tx1"/>
                </a:solidFill>
                <a:effectLst/>
                <a:latin typeface="+mn-lt"/>
                <a:ea typeface="+mn-ea"/>
                <a:cs typeface="+mn-cs"/>
              </a:rPr>
              <a:t>）です。</a:t>
            </a:r>
          </a:p>
          <a:p>
            <a:r>
              <a:rPr kumimoji="1" lang="ja-JP" altLang="ja-JP" sz="1200" kern="1200" dirty="0">
                <a:solidFill>
                  <a:schemeClr val="tx1"/>
                </a:solidFill>
                <a:effectLst/>
                <a:latin typeface="+mn-lt"/>
                <a:ea typeface="+mn-ea"/>
                <a:cs typeface="+mn-cs"/>
              </a:rPr>
              <a:t>仮想</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では、普通の</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と同様に</a:t>
            </a:r>
            <a:r>
              <a:rPr kumimoji="1" lang="en-US" altLang="ja-JP" sz="1200" kern="1200" dirty="0">
                <a:solidFill>
                  <a:schemeClr val="tx1"/>
                </a:solidFill>
                <a:effectLst/>
                <a:latin typeface="+mn-lt"/>
                <a:ea typeface="+mn-ea"/>
                <a:cs typeface="+mn-cs"/>
              </a:rPr>
              <a:t>Windows</a:t>
            </a:r>
            <a:r>
              <a:rPr kumimoji="1" lang="ja-JP" altLang="ja-JP" sz="1200" kern="1200" dirty="0">
                <a:solidFill>
                  <a:schemeClr val="tx1"/>
                </a:solidFill>
                <a:effectLst/>
                <a:latin typeface="+mn-lt"/>
                <a:ea typeface="+mn-ea"/>
                <a:cs typeface="+mn-cs"/>
              </a:rPr>
              <a:t>を動かし、</a:t>
            </a:r>
            <a:r>
              <a:rPr kumimoji="1" lang="en-US" altLang="ja-JP" sz="1200" kern="1200" dirty="0">
                <a:solidFill>
                  <a:schemeClr val="tx1"/>
                </a:solidFill>
                <a:effectLst/>
                <a:latin typeface="+mn-lt"/>
                <a:ea typeface="+mn-ea"/>
                <a:cs typeface="+mn-cs"/>
              </a:rPr>
              <a:t>Word</a:t>
            </a:r>
            <a:r>
              <a:rPr kumimoji="1" lang="ja-JP" altLang="ja-JP" sz="1200" kern="1200" dirty="0">
                <a:solidFill>
                  <a:schemeClr val="tx1"/>
                </a:solidFill>
                <a:effectLst/>
                <a:latin typeface="+mn-lt"/>
                <a:ea typeface="+mn-ea"/>
                <a:cs typeface="+mn-cs"/>
              </a:rPr>
              <a:t>や</a:t>
            </a:r>
            <a:r>
              <a:rPr kumimoji="1" lang="en-US" altLang="ja-JP" sz="1200" kern="1200" dirty="0">
                <a:solidFill>
                  <a:schemeClr val="tx1"/>
                </a:solidFill>
                <a:effectLst/>
                <a:latin typeface="+mn-lt"/>
                <a:ea typeface="+mn-ea"/>
                <a:cs typeface="+mn-cs"/>
              </a:rPr>
              <a:t>Excel</a:t>
            </a:r>
            <a:r>
              <a:rPr kumimoji="1" lang="ja-JP" altLang="ja-JP" sz="1200" kern="1200" dirty="0">
                <a:solidFill>
                  <a:schemeClr val="tx1"/>
                </a:solidFill>
                <a:effectLst/>
                <a:latin typeface="+mn-lt"/>
                <a:ea typeface="+mn-ea"/>
                <a:cs typeface="+mn-cs"/>
              </a:rPr>
              <a:t>を使い、作成した文書や表は、自分の仮想</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に割り当てられたストレージに保存します。ユーザーは、手元にある</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のディスプレイ、キーボード、マウスを操作しますが、実際に使うプロセッサーやストレージはサーバー上の仮想</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に割り当てられたものです。</a:t>
            </a:r>
          </a:p>
          <a:p>
            <a:r>
              <a:rPr kumimoji="1" lang="ja-JP" altLang="ja-JP" sz="1200" kern="1200" dirty="0">
                <a:solidFill>
                  <a:schemeClr val="tx1"/>
                </a:solidFill>
                <a:effectLst/>
                <a:latin typeface="+mn-lt"/>
                <a:ea typeface="+mn-ea"/>
                <a:cs typeface="+mn-cs"/>
              </a:rPr>
              <a:t>一方、「アプリケーション仮想化」は、</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の全機能ではなく特定のアプリケーションだけをサーバーで動かし、ネットワーク越しに複数ユーザーで共用する技術です。さらに、ネットワークがつながっていないときでも操作を継続できるようにしたソフトウェアも登場しています。</a:t>
            </a:r>
          </a:p>
          <a:p>
            <a:r>
              <a:rPr kumimoji="1" lang="ja-JP" altLang="ja-JP" sz="1200" kern="1200" dirty="0">
                <a:solidFill>
                  <a:schemeClr val="tx1"/>
                </a:solidFill>
                <a:effectLst/>
                <a:latin typeface="+mn-lt"/>
                <a:ea typeface="+mn-ea"/>
                <a:cs typeface="+mn-cs"/>
              </a:rPr>
              <a:t>例えば、</a:t>
            </a:r>
            <a:r>
              <a:rPr kumimoji="1" lang="en-US" altLang="ja-JP" sz="1200" kern="1200" dirty="0">
                <a:solidFill>
                  <a:schemeClr val="tx1"/>
                </a:solidFill>
                <a:effectLst/>
                <a:latin typeface="+mn-lt"/>
                <a:ea typeface="+mn-ea"/>
                <a:cs typeface="+mn-cs"/>
              </a:rPr>
              <a:t>Microsoft</a:t>
            </a:r>
            <a:r>
              <a:rPr kumimoji="1" lang="ja-JP" altLang="ja-JP" sz="1200" kern="1200" dirty="0">
                <a:solidFill>
                  <a:schemeClr val="tx1"/>
                </a:solidFill>
                <a:effectLst/>
                <a:latin typeface="+mn-lt"/>
                <a:ea typeface="+mn-ea"/>
                <a:cs typeface="+mn-cs"/>
              </a:rPr>
              <a:t>の</a:t>
            </a:r>
            <a:r>
              <a:rPr kumimoji="1" lang="en-US" altLang="ja-JP" sz="1200" kern="1200" dirty="0">
                <a:solidFill>
                  <a:schemeClr val="tx1"/>
                </a:solidFill>
                <a:effectLst/>
                <a:latin typeface="+mn-lt"/>
                <a:ea typeface="+mn-ea"/>
                <a:cs typeface="+mn-cs"/>
              </a:rPr>
              <a:t>IE</a:t>
            </a:r>
            <a:r>
              <a:rPr kumimoji="1" lang="ja-JP" altLang="ja-JP" sz="1200" kern="1200" dirty="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Internet Explorer</a:t>
            </a:r>
            <a:r>
              <a:rPr kumimoji="1" lang="ja-JP" altLang="ja-JP" sz="1200" kern="1200" dirty="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8</a:t>
            </a:r>
            <a:r>
              <a:rPr kumimoji="1" lang="ja-JP" altLang="ja-JP" sz="1200" kern="1200" dirty="0">
                <a:solidFill>
                  <a:schemeClr val="tx1"/>
                </a:solidFill>
                <a:effectLst/>
                <a:latin typeface="+mn-lt"/>
                <a:ea typeface="+mn-ea"/>
                <a:cs typeface="+mn-cs"/>
              </a:rPr>
              <a:t>でなければ動かないアプリケーションがあり、同時に最新</a:t>
            </a:r>
            <a:r>
              <a:rPr kumimoji="1" lang="en-US" altLang="ja-JP" sz="1200" kern="1200" dirty="0">
                <a:solidFill>
                  <a:schemeClr val="tx1"/>
                </a:solidFill>
                <a:effectLst/>
                <a:latin typeface="+mn-lt"/>
                <a:ea typeface="+mn-ea"/>
                <a:cs typeface="+mn-cs"/>
              </a:rPr>
              <a:t>IE</a:t>
            </a:r>
            <a:r>
              <a:rPr kumimoji="1" lang="ja-JP" altLang="ja-JP" sz="1200" kern="1200" dirty="0">
                <a:solidFill>
                  <a:schemeClr val="tx1"/>
                </a:solidFill>
                <a:effectLst/>
                <a:latin typeface="+mn-lt"/>
                <a:ea typeface="+mn-ea"/>
                <a:cs typeface="+mn-cs"/>
              </a:rPr>
              <a:t>も利用したいとき、</a:t>
            </a:r>
            <a:r>
              <a:rPr kumimoji="1" lang="en-US" altLang="ja-JP" sz="1200" kern="1200" dirty="0">
                <a:solidFill>
                  <a:schemeClr val="tx1"/>
                </a:solidFill>
                <a:effectLst/>
                <a:latin typeface="+mn-lt"/>
                <a:ea typeface="+mn-ea"/>
                <a:cs typeface="+mn-cs"/>
              </a:rPr>
              <a:t>IE8</a:t>
            </a:r>
            <a:r>
              <a:rPr kumimoji="1" lang="ja-JP" altLang="ja-JP" sz="1200" kern="1200" dirty="0">
                <a:solidFill>
                  <a:schemeClr val="tx1"/>
                </a:solidFill>
                <a:effectLst/>
                <a:latin typeface="+mn-lt"/>
                <a:ea typeface="+mn-ea"/>
                <a:cs typeface="+mn-cs"/>
              </a:rPr>
              <a:t>を「アプリケーション仮想化」で使用し、</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では最新</a:t>
            </a:r>
            <a:r>
              <a:rPr kumimoji="1" lang="en-US" altLang="ja-JP" sz="1200" kern="1200" dirty="0">
                <a:solidFill>
                  <a:schemeClr val="tx1"/>
                </a:solidFill>
                <a:effectLst/>
                <a:latin typeface="+mn-lt"/>
                <a:ea typeface="+mn-ea"/>
                <a:cs typeface="+mn-cs"/>
              </a:rPr>
              <a:t>IE</a:t>
            </a:r>
            <a:r>
              <a:rPr kumimoji="1" lang="ja-JP" altLang="ja-JP" sz="1200" kern="1200" dirty="0">
                <a:solidFill>
                  <a:schemeClr val="tx1"/>
                </a:solidFill>
                <a:effectLst/>
                <a:latin typeface="+mn-lt"/>
                <a:ea typeface="+mn-ea"/>
                <a:cs typeface="+mn-cs"/>
              </a:rPr>
              <a:t>を動かせば対処できます。また、コンプライアンス上データやアプリケーションを持ち出せないアプリケーションの場合に、自社のデータセンターに設置されているサーバーでこれを動かし、その操作を外部から行うといった使い方もできます。</a:t>
            </a:r>
          </a:p>
          <a:p>
            <a:r>
              <a:rPr kumimoji="1" lang="ja-JP" altLang="ja-JP" sz="1200" kern="1200" dirty="0">
                <a:solidFill>
                  <a:schemeClr val="tx1"/>
                </a:solidFill>
                <a:effectLst/>
                <a:latin typeface="+mn-lt"/>
                <a:ea typeface="+mn-ea"/>
                <a:cs typeface="+mn-cs"/>
              </a:rPr>
              <a:t>どちらも管理されたデータセンターに設置されたサーバーで動かすため、データの持ち出しは困難です。また、盗難や置き忘れで手持ちの</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がなくなってしまっても、管理者がその</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から仮想</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へのアクセスを遮断してしまえば使えなくなります。さらに、忘れがちなバックアップやセキュリティ対策など、運用管理者が、サーバーに対して一括でできることから、安全安心の担保、運用管理負担の軽減にも役立ちます。</a:t>
            </a:r>
          </a:p>
          <a:p>
            <a:r>
              <a:rPr kumimoji="1" lang="ja-JP" altLang="ja-JP" sz="1200" kern="1200" dirty="0">
                <a:solidFill>
                  <a:schemeClr val="tx1"/>
                </a:solidFill>
                <a:effectLst/>
                <a:latin typeface="+mn-lt"/>
                <a:ea typeface="+mn-ea"/>
                <a:cs typeface="+mn-cs"/>
              </a:rPr>
              <a:t>また、自宅で仕事をする場合、自宅の</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からネットワークを介して会社で使っている仮想</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のデスクトップを呼び出せば、職場と同じ環境をそのまま使えます。これは、災害や事故で</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が破損してしまっても使えることから、事業継続の観点からも注目されています。</a:t>
            </a:r>
          </a:p>
          <a:p>
            <a:r>
              <a:rPr kumimoji="1" lang="en-US" altLang="ja-JP" sz="1200" kern="1200" dirty="0">
                <a:solidFill>
                  <a:schemeClr val="tx1"/>
                </a:solidFill>
                <a:effectLst/>
                <a:latin typeface="+mn-lt"/>
                <a:ea typeface="+mn-ea"/>
                <a:cs typeface="+mn-cs"/>
              </a:rPr>
              <a:t> </a:t>
            </a:r>
            <a:endParaRPr kumimoji="1" lang="ja-JP"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「デスクトップ仮想化」と「アプリケーション仮装化」は、手元の</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側に</a:t>
            </a:r>
            <a:r>
              <a:rPr kumimoji="1" lang="en-US" altLang="ja-JP" sz="1200" kern="1200" dirty="0">
                <a:solidFill>
                  <a:schemeClr val="tx1"/>
                </a:solidFill>
                <a:effectLst/>
                <a:latin typeface="+mn-lt"/>
                <a:ea typeface="+mn-ea"/>
                <a:cs typeface="+mn-cs"/>
              </a:rPr>
              <a:t>OS</a:t>
            </a:r>
            <a:r>
              <a:rPr kumimoji="1" lang="ja-JP" altLang="ja-JP" sz="1200" kern="1200" dirty="0">
                <a:solidFill>
                  <a:schemeClr val="tx1"/>
                </a:solidFill>
                <a:effectLst/>
                <a:latin typeface="+mn-lt"/>
                <a:ea typeface="+mn-ea"/>
                <a:cs typeface="+mn-cs"/>
              </a:rPr>
              <a:t>やアプリケーションを導入する必要はありません。ならば、ネットワークに接続でき、画面表示や入出力操作の機能を動かすことができるだけの必要最小限のメモリやプロセッサーでも十分です。また、プログラムや作成した文書や表などのデータを</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側に保管する必要がないのでストレージも不要です。</a:t>
            </a:r>
          </a:p>
          <a:p>
            <a:r>
              <a:rPr kumimoji="1" lang="ja-JP" altLang="ja-JP" sz="1200" kern="1200" dirty="0">
                <a:solidFill>
                  <a:schemeClr val="tx1"/>
                </a:solidFill>
                <a:effectLst/>
                <a:latin typeface="+mn-lt"/>
                <a:ea typeface="+mn-ea"/>
                <a:cs typeface="+mn-cs"/>
              </a:rPr>
              <a:t>そこで、「デスクトップ仮想化」と「アプリケーション仮装化」の使用を前提に機能を最小限に絞ったクライアント</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が作られました。これをシンクライアント（</a:t>
            </a:r>
            <a:r>
              <a:rPr kumimoji="1" lang="en-US" altLang="ja-JP" sz="1200" kern="1200" dirty="0">
                <a:solidFill>
                  <a:schemeClr val="tx1"/>
                </a:solidFill>
                <a:effectLst/>
                <a:latin typeface="+mn-lt"/>
                <a:ea typeface="+mn-ea"/>
                <a:cs typeface="+mn-cs"/>
              </a:rPr>
              <a:t>Thin Client</a:t>
            </a:r>
            <a:r>
              <a:rPr kumimoji="1" lang="ja-JP" altLang="ja-JP" sz="1200" kern="1200" dirty="0">
                <a:solidFill>
                  <a:schemeClr val="tx1"/>
                </a:solidFill>
                <a:effectLst/>
                <a:latin typeface="+mn-lt"/>
                <a:ea typeface="+mn-ea"/>
                <a:cs typeface="+mn-cs"/>
              </a:rPr>
              <a:t>）と言います。</a:t>
            </a:r>
            <a:r>
              <a:rPr kumimoji="1" lang="en-US" altLang="ja-JP" sz="1200" kern="1200" dirty="0">
                <a:solidFill>
                  <a:schemeClr val="tx1"/>
                </a:solidFill>
                <a:effectLst/>
                <a:latin typeface="+mn-lt"/>
                <a:ea typeface="+mn-ea"/>
                <a:cs typeface="+mn-cs"/>
              </a:rPr>
              <a:t>Thin</a:t>
            </a:r>
            <a:r>
              <a:rPr kumimoji="1" lang="ja-JP" altLang="ja-JP" sz="1200" kern="1200" dirty="0">
                <a:solidFill>
                  <a:schemeClr val="tx1"/>
                </a:solidFill>
                <a:effectLst/>
                <a:latin typeface="+mn-lt"/>
                <a:ea typeface="+mn-ea"/>
                <a:cs typeface="+mn-cs"/>
              </a:rPr>
              <a:t>とは「やせた」という意味です。ちなみに、通常の</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を</a:t>
            </a:r>
            <a:r>
              <a:rPr kumimoji="1" lang="en-US" altLang="ja-JP" sz="1200" kern="1200" dirty="0">
                <a:solidFill>
                  <a:schemeClr val="tx1"/>
                </a:solidFill>
                <a:effectLst/>
                <a:latin typeface="+mn-lt"/>
                <a:ea typeface="+mn-ea"/>
                <a:cs typeface="+mn-cs"/>
              </a:rPr>
              <a:t>Fat</a:t>
            </a:r>
            <a:r>
              <a:rPr kumimoji="1" lang="ja-JP" altLang="ja-JP" sz="1200" kern="1200" dirty="0">
                <a:solidFill>
                  <a:schemeClr val="tx1"/>
                </a:solidFill>
                <a:effectLst/>
                <a:latin typeface="+mn-lt"/>
                <a:ea typeface="+mn-ea"/>
                <a:cs typeface="+mn-cs"/>
              </a:rPr>
              <a:t>（太った）</a:t>
            </a:r>
            <a:r>
              <a:rPr kumimoji="1" lang="en-US" altLang="ja-JP" sz="1200" kern="1200" dirty="0">
                <a:solidFill>
                  <a:schemeClr val="tx1"/>
                </a:solidFill>
                <a:effectLst/>
                <a:latin typeface="+mn-lt"/>
                <a:ea typeface="+mn-ea"/>
                <a:cs typeface="+mn-cs"/>
              </a:rPr>
              <a:t>Client</a:t>
            </a:r>
            <a:r>
              <a:rPr kumimoji="1" lang="ja-JP" altLang="ja-JP" sz="1200" kern="1200" dirty="0">
                <a:solidFill>
                  <a:schemeClr val="tx1"/>
                </a:solidFill>
                <a:effectLst/>
                <a:latin typeface="+mn-lt"/>
                <a:ea typeface="+mn-ea"/>
                <a:cs typeface="+mn-cs"/>
              </a:rPr>
              <a:t>と呼ぶことがあります。</a:t>
            </a:r>
          </a:p>
          <a:p>
            <a:r>
              <a:rPr kumimoji="1" lang="ja-JP" altLang="ja-JP" sz="1200" kern="1200" dirty="0">
                <a:solidFill>
                  <a:schemeClr val="tx1"/>
                </a:solidFill>
                <a:effectLst/>
                <a:latin typeface="+mn-lt"/>
                <a:ea typeface="+mn-ea"/>
                <a:cs typeface="+mn-cs"/>
              </a:rPr>
              <a:t>最近では、タブレットやスマートフォンのアプリで、シンクライアントの機能を実現しているものも登場しています。</a:t>
            </a:r>
          </a:p>
          <a:p>
            <a:r>
              <a:rPr kumimoji="1" lang="ja-JP" altLang="ja-JP" sz="1200" kern="1200" dirty="0">
                <a:solidFill>
                  <a:schemeClr val="tx1"/>
                </a:solidFill>
                <a:effectLst/>
                <a:latin typeface="+mn-lt"/>
                <a:ea typeface="+mn-ea"/>
                <a:cs typeface="+mn-cs"/>
              </a:rPr>
              <a:t>シンクライアントは、高い処理能力や大容量のストレージを搭載した一般の</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に比べて安価です。また、ユーザー個別の設定やアプリケーション、データはサーバー側で管理していますので、仮に機械が故障しても、復旧作業を行わず取り替えるだけで使用を再開できるのでユーザーの管理負担は少なくてすみます。</a:t>
            </a:r>
          </a:p>
          <a:p>
            <a:r>
              <a:rPr kumimoji="1" lang="ja-JP" altLang="ja-JP" sz="1200" kern="1200" dirty="0">
                <a:solidFill>
                  <a:schemeClr val="tx1"/>
                </a:solidFill>
                <a:effectLst/>
                <a:latin typeface="+mn-lt"/>
                <a:ea typeface="+mn-ea"/>
                <a:cs typeface="+mn-cs"/>
              </a:rPr>
              <a:t>また、シンクライアントにはデータは保管できませんから、サーバーに接続する手順が分からなければ、盗難に遭ってもデータが盗まれる危険はありません。セキュリティの観点からも安心です。</a:t>
            </a:r>
          </a:p>
          <a:p>
            <a:r>
              <a:rPr kumimoji="1" lang="ja-JP" altLang="ja-JP" sz="1200" kern="1200" dirty="0">
                <a:solidFill>
                  <a:schemeClr val="tx1"/>
                </a:solidFill>
                <a:effectLst/>
                <a:latin typeface="+mn-lt"/>
                <a:ea typeface="+mn-ea"/>
                <a:cs typeface="+mn-cs"/>
              </a:rPr>
              <a:t>「シンクライアント」は、このような機能を絞り込んだ</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の名称として使われていますが、「シンクライアントが利用できる仮想化方式」すなわち、「デスクトップ仮想化」と「アプリケーション仮装化」の総称としても使われる場合があります。</a:t>
            </a:r>
          </a:p>
          <a:p>
            <a:r>
              <a:rPr kumimoji="1" lang="en-US" altLang="ja-JP" sz="1200" kern="1200" dirty="0">
                <a:solidFill>
                  <a:schemeClr val="tx1"/>
                </a:solidFill>
                <a:effectLst/>
                <a:latin typeface="+mn-lt"/>
                <a:ea typeface="+mn-ea"/>
                <a:cs typeface="+mn-cs"/>
              </a:rPr>
              <a:t> </a:t>
            </a:r>
            <a:endParaRPr kumimoji="1" lang="ja-JP"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endParaRPr kumimoji="1" lang="ja-JP" altLang="ja-JP" sz="1200" kern="1200">
              <a:solidFill>
                <a:schemeClr val="tx1"/>
              </a:solidFill>
              <a:effectLst/>
              <a:latin typeface="+mn-lt"/>
              <a:ea typeface="+mn-ea"/>
              <a:cs typeface="+mn-cs"/>
            </a:endParaRPr>
          </a:p>
          <a:p>
            <a:endParaRPr kumimoji="1" lang="ja-JP" altLang="en-US" dirty="0"/>
          </a:p>
        </p:txBody>
      </p:sp>
      <p:sp>
        <p:nvSpPr>
          <p:cNvPr id="4" name="スライド番号プレースホルダー 3">
            <a:extLst>
              <a:ext uri="{FF2B5EF4-FFF2-40B4-BE49-F238E27FC236}">
                <a16:creationId xmlns:a16="http://schemas.microsoft.com/office/drawing/2014/main" id="{E2344A3A-0866-7BD7-2963-FE44AD72A227}"/>
              </a:ext>
            </a:extLst>
          </p:cNvPr>
          <p:cNvSpPr>
            <a:spLocks noGrp="1"/>
          </p:cNvSpPr>
          <p:nvPr>
            <p:ph type="sldNum" sz="quarter" idx="10"/>
          </p:nvPr>
        </p:nvSpPr>
        <p:spPr/>
        <p:txBody>
          <a:bodyPr/>
          <a:lstStyle/>
          <a:p>
            <a:fld id="{A26A5AFC-0313-244E-A5A2-5096E4321F46}" type="slidenum">
              <a:rPr kumimoji="1" lang="ja-JP" altLang="en-US" smtClean="0"/>
              <a:t>222</a:t>
            </a:fld>
            <a:endParaRPr kumimoji="1" lang="ja-JP" altLang="en-US"/>
          </a:p>
        </p:txBody>
      </p:sp>
    </p:spTree>
    <p:extLst>
      <p:ext uri="{BB962C8B-B14F-4D97-AF65-F5344CB8AC3E}">
        <p14:creationId xmlns:p14="http://schemas.microsoft.com/office/powerpoint/2010/main" val="14812270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16A2B7-47D0-15CE-E8CC-AFCC42B36B16}"/>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AE7BFDCC-6FF3-4789-8EBC-1D882DB80ED7}"/>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61AB0407-89E4-2999-BF63-230E28D1FE3D}"/>
              </a:ext>
            </a:extLst>
          </p:cNvPr>
          <p:cNvSpPr>
            <a:spLocks noGrp="1"/>
          </p:cNvSpPr>
          <p:nvPr>
            <p:ph type="body" idx="1"/>
          </p:nvPr>
        </p:nvSpPr>
        <p:spPr/>
        <p:txBody>
          <a:bodyPr/>
          <a:lstStyle/>
          <a:p>
            <a:r>
              <a:rPr kumimoji="1" lang="ja-JP" altLang="ja-JP" sz="1200" kern="1200" dirty="0">
                <a:solidFill>
                  <a:schemeClr val="tx1"/>
                </a:solidFill>
                <a:effectLst/>
                <a:latin typeface="+mn-lt"/>
                <a:ea typeface="+mn-ea"/>
                <a:cs typeface="+mn-cs"/>
              </a:rPr>
              <a:t>「デスクトップ仮想化」と「アプリケーション仮装化」は、手元の</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側に</a:t>
            </a:r>
            <a:r>
              <a:rPr kumimoji="1" lang="en-US" altLang="ja-JP" sz="1200" kern="1200" dirty="0">
                <a:solidFill>
                  <a:schemeClr val="tx1"/>
                </a:solidFill>
                <a:effectLst/>
                <a:latin typeface="+mn-lt"/>
                <a:ea typeface="+mn-ea"/>
                <a:cs typeface="+mn-cs"/>
              </a:rPr>
              <a:t>OS</a:t>
            </a:r>
            <a:r>
              <a:rPr kumimoji="1" lang="ja-JP" altLang="ja-JP" sz="1200" kern="1200" dirty="0">
                <a:solidFill>
                  <a:schemeClr val="tx1"/>
                </a:solidFill>
                <a:effectLst/>
                <a:latin typeface="+mn-lt"/>
                <a:ea typeface="+mn-ea"/>
                <a:cs typeface="+mn-cs"/>
              </a:rPr>
              <a:t>やアプリケーションを導入する必要はありません。ならば、ネットワークに接続でき、画面表示や入出力操作の機能を動かすことができるだけの必要最小限のメモリやプロセッサでも十分です。また、プログラムや作成した文書や表などのデータを</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側に保管する必要がないので、ストレージも不要です。</a:t>
            </a:r>
          </a:p>
          <a:p>
            <a:r>
              <a:rPr kumimoji="1" lang="ja-JP" altLang="ja-JP" sz="1200" kern="1200" dirty="0">
                <a:solidFill>
                  <a:schemeClr val="tx1"/>
                </a:solidFill>
                <a:effectLst/>
                <a:latin typeface="+mn-lt"/>
                <a:ea typeface="+mn-ea"/>
                <a:cs typeface="+mn-cs"/>
              </a:rPr>
              <a:t>そこで、「デスクトップ仮想化」と「アプリケーション仮装化」の使用を前提に機能を最小限に絞ったクライアント</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が作られました。これをシンクライアント（</a:t>
            </a:r>
            <a:r>
              <a:rPr kumimoji="1" lang="en-US" altLang="ja-JP" sz="1200" kern="1200" dirty="0">
                <a:solidFill>
                  <a:schemeClr val="tx1"/>
                </a:solidFill>
                <a:effectLst/>
                <a:latin typeface="+mn-lt"/>
                <a:ea typeface="+mn-ea"/>
                <a:cs typeface="+mn-cs"/>
              </a:rPr>
              <a:t>Thin Client</a:t>
            </a:r>
            <a:r>
              <a:rPr kumimoji="1" lang="ja-JP" altLang="ja-JP" sz="1200" kern="1200" dirty="0">
                <a:solidFill>
                  <a:schemeClr val="tx1"/>
                </a:solidFill>
                <a:effectLst/>
                <a:latin typeface="+mn-lt"/>
                <a:ea typeface="+mn-ea"/>
                <a:cs typeface="+mn-cs"/>
              </a:rPr>
              <a:t>）と言います。</a:t>
            </a:r>
            <a:r>
              <a:rPr kumimoji="1" lang="en-US" altLang="ja-JP" sz="1200" kern="1200" dirty="0">
                <a:solidFill>
                  <a:schemeClr val="tx1"/>
                </a:solidFill>
                <a:effectLst/>
                <a:latin typeface="+mn-lt"/>
                <a:ea typeface="+mn-ea"/>
                <a:cs typeface="+mn-cs"/>
              </a:rPr>
              <a:t>Thin</a:t>
            </a:r>
            <a:r>
              <a:rPr kumimoji="1" lang="ja-JP" altLang="ja-JP" sz="1200" kern="1200" dirty="0">
                <a:solidFill>
                  <a:schemeClr val="tx1"/>
                </a:solidFill>
                <a:effectLst/>
                <a:latin typeface="+mn-lt"/>
                <a:ea typeface="+mn-ea"/>
                <a:cs typeface="+mn-cs"/>
              </a:rPr>
              <a:t>とは、「やせた」という意味です。ちなみに、通常の</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を、</a:t>
            </a:r>
            <a:r>
              <a:rPr kumimoji="1" lang="en-US" altLang="ja-JP" sz="1200" kern="1200" dirty="0">
                <a:solidFill>
                  <a:schemeClr val="tx1"/>
                </a:solidFill>
                <a:effectLst/>
                <a:latin typeface="+mn-lt"/>
                <a:ea typeface="+mn-ea"/>
                <a:cs typeface="+mn-cs"/>
              </a:rPr>
              <a:t>Fat</a:t>
            </a:r>
            <a:r>
              <a:rPr kumimoji="1" lang="ja-JP" altLang="ja-JP" sz="1200" kern="1200" dirty="0">
                <a:solidFill>
                  <a:schemeClr val="tx1"/>
                </a:solidFill>
                <a:effectLst/>
                <a:latin typeface="+mn-lt"/>
                <a:ea typeface="+mn-ea"/>
                <a:cs typeface="+mn-cs"/>
              </a:rPr>
              <a:t>（太った）</a:t>
            </a:r>
            <a:r>
              <a:rPr kumimoji="1" lang="en-US" altLang="ja-JP" sz="1200" kern="1200" dirty="0">
                <a:solidFill>
                  <a:schemeClr val="tx1"/>
                </a:solidFill>
                <a:effectLst/>
                <a:latin typeface="+mn-lt"/>
                <a:ea typeface="+mn-ea"/>
                <a:cs typeface="+mn-cs"/>
              </a:rPr>
              <a:t>Client</a:t>
            </a:r>
            <a:r>
              <a:rPr kumimoji="1" lang="ja-JP" altLang="ja-JP" sz="1200" kern="1200" dirty="0">
                <a:solidFill>
                  <a:schemeClr val="tx1"/>
                </a:solidFill>
                <a:effectLst/>
                <a:latin typeface="+mn-lt"/>
                <a:ea typeface="+mn-ea"/>
                <a:cs typeface="+mn-cs"/>
              </a:rPr>
              <a:t>と呼ぶことがあります。</a:t>
            </a:r>
          </a:p>
          <a:p>
            <a:r>
              <a:rPr kumimoji="1" lang="ja-JP" altLang="ja-JP" sz="1200" kern="1200" dirty="0">
                <a:solidFill>
                  <a:schemeClr val="tx1"/>
                </a:solidFill>
                <a:effectLst/>
                <a:latin typeface="+mn-lt"/>
                <a:ea typeface="+mn-ea"/>
                <a:cs typeface="+mn-cs"/>
              </a:rPr>
              <a:t>最近では、タブレットやスマートフォンのアプリで、シンクライアントの機能を実現しているものも登場しています。</a:t>
            </a:r>
          </a:p>
          <a:p>
            <a:r>
              <a:rPr kumimoji="1" lang="ja-JP" altLang="ja-JP" sz="1200" kern="1200" dirty="0">
                <a:solidFill>
                  <a:schemeClr val="tx1"/>
                </a:solidFill>
                <a:effectLst/>
                <a:latin typeface="+mn-lt"/>
                <a:ea typeface="+mn-ea"/>
                <a:cs typeface="+mn-cs"/>
              </a:rPr>
              <a:t>シンクライアントは、高い処理能力や大容量のストレージを搭載した一般の</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に比べて大幅に安価です。また、ユーザー個別の設定やアプリケーション、データはサーバー側で管理していますので、仮に機械が故障しても、復旧作業を行わず取り替えるだけで使用を再開できるのでユーザーの管理負担は少なくてすみます。</a:t>
            </a:r>
          </a:p>
          <a:p>
            <a:r>
              <a:rPr kumimoji="1" lang="ja-JP" altLang="ja-JP" sz="1200" kern="1200" dirty="0">
                <a:solidFill>
                  <a:schemeClr val="tx1"/>
                </a:solidFill>
                <a:effectLst/>
                <a:latin typeface="+mn-lt"/>
                <a:ea typeface="+mn-ea"/>
                <a:cs typeface="+mn-cs"/>
              </a:rPr>
              <a:t>また、シンクライアントにはデータは保管できませんから、サーバーに接続する手順が分からなければ、盗難に遭ってもデータが盗まれる危険はありません。セキュリティの観点からも安心です。</a:t>
            </a:r>
          </a:p>
          <a:p>
            <a:r>
              <a:rPr kumimoji="1" lang="ja-JP" altLang="ja-JP" sz="1200" kern="1200" dirty="0">
                <a:solidFill>
                  <a:schemeClr val="tx1"/>
                </a:solidFill>
                <a:effectLst/>
                <a:latin typeface="+mn-lt"/>
                <a:ea typeface="+mn-ea"/>
                <a:cs typeface="+mn-cs"/>
              </a:rPr>
              <a:t>「シンクライアント」は、このような機能を絞り込んだ</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の名称として使われていますが、「シンクライアントが利用できる仮想化方式」すなわち、「デスクトップ仮想化」と「アプリケーション仮装化」の総称としても使われる場合があります。</a:t>
            </a:r>
          </a:p>
          <a:p>
            <a:endParaRPr kumimoji="1" lang="ja-JP" altLang="en-US" dirty="0"/>
          </a:p>
        </p:txBody>
      </p:sp>
      <p:sp>
        <p:nvSpPr>
          <p:cNvPr id="4" name="スライド番号プレースホルダー 3">
            <a:extLst>
              <a:ext uri="{FF2B5EF4-FFF2-40B4-BE49-F238E27FC236}">
                <a16:creationId xmlns:a16="http://schemas.microsoft.com/office/drawing/2014/main" id="{CD19CBA9-C053-BA99-151B-4D8EFEAF3A98}"/>
              </a:ext>
            </a:extLst>
          </p:cNvPr>
          <p:cNvSpPr>
            <a:spLocks noGrp="1"/>
          </p:cNvSpPr>
          <p:nvPr>
            <p:ph type="sldNum" sz="quarter" idx="10"/>
          </p:nvPr>
        </p:nvSpPr>
        <p:spPr/>
        <p:txBody>
          <a:bodyPr/>
          <a:lstStyle/>
          <a:p>
            <a:fld id="{A26A5AFC-0313-244E-A5A2-5096E4321F46}" type="slidenum">
              <a:rPr kumimoji="1" lang="ja-JP" altLang="en-US" smtClean="0"/>
              <a:t>223</a:t>
            </a:fld>
            <a:endParaRPr kumimoji="1" lang="ja-JP" altLang="en-US"/>
          </a:p>
        </p:txBody>
      </p:sp>
    </p:spTree>
    <p:extLst>
      <p:ext uri="{BB962C8B-B14F-4D97-AF65-F5344CB8AC3E}">
        <p14:creationId xmlns:p14="http://schemas.microsoft.com/office/powerpoint/2010/main" val="165897499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B83839E-FD80-DCF5-5C61-3906EE66FC83}"/>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3543253F-0A91-4093-70C4-14BA3DA20AE5}"/>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88844E08-E012-A448-1706-8B51CE7A518E}"/>
              </a:ext>
            </a:extLst>
          </p:cNvPr>
          <p:cNvSpPr>
            <a:spLocks noGrp="1"/>
          </p:cNvSpPr>
          <p:nvPr>
            <p:ph type="body" idx="1"/>
          </p:nvPr>
        </p:nvSpPr>
        <p:spPr/>
        <p:txBody>
          <a:bodyPr/>
          <a:lstStyle/>
          <a:p>
            <a:r>
              <a:rPr kumimoji="1" lang="ja-JP" altLang="ja-JP" sz="1200" kern="1200" dirty="0">
                <a:solidFill>
                  <a:schemeClr val="tx1"/>
                </a:solidFill>
                <a:effectLst/>
                <a:latin typeface="+mn-lt"/>
                <a:ea typeface="+mn-ea"/>
                <a:cs typeface="+mn-cs"/>
              </a:rPr>
              <a:t>【図解】コレ１枚で分かる</a:t>
            </a:r>
            <a:r>
              <a:rPr kumimoji="1" lang="en-US" altLang="ja-JP" sz="1200" kern="1200" dirty="0">
                <a:solidFill>
                  <a:schemeClr val="tx1"/>
                </a:solidFill>
                <a:effectLst/>
                <a:latin typeface="+mn-lt"/>
                <a:ea typeface="+mn-ea"/>
                <a:cs typeface="+mn-cs"/>
              </a:rPr>
              <a:t>Chromebook</a:t>
            </a:r>
            <a:endParaRPr kumimoji="1" lang="ja-JP"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endParaRPr kumimoji="1" lang="ja-JP"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今、</a:t>
            </a:r>
            <a:r>
              <a:rPr kumimoji="1" lang="en-US" altLang="ja-JP" sz="1200" kern="1200" dirty="0">
                <a:solidFill>
                  <a:schemeClr val="tx1"/>
                </a:solidFill>
                <a:effectLst/>
                <a:latin typeface="+mn-lt"/>
                <a:ea typeface="+mn-ea"/>
                <a:cs typeface="+mn-cs"/>
              </a:rPr>
              <a:t>Chromebook</a:t>
            </a:r>
            <a:r>
              <a:rPr kumimoji="1" lang="ja-JP" altLang="ja-JP" sz="1200" kern="1200" dirty="0">
                <a:solidFill>
                  <a:schemeClr val="tx1"/>
                </a:solidFill>
                <a:effectLst/>
                <a:latin typeface="+mn-lt"/>
                <a:ea typeface="+mn-ea"/>
                <a:cs typeface="+mn-cs"/>
              </a:rPr>
              <a:t>という新しいタイプのノート</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が、注目されています。米</a:t>
            </a:r>
            <a:r>
              <a:rPr kumimoji="1" lang="en-US" altLang="ja-JP" sz="1200" kern="1200" dirty="0">
                <a:solidFill>
                  <a:schemeClr val="tx1"/>
                </a:solidFill>
                <a:effectLst/>
                <a:latin typeface="+mn-lt"/>
                <a:ea typeface="+mn-ea"/>
                <a:cs typeface="+mn-cs"/>
              </a:rPr>
              <a:t>Gartner </a:t>
            </a:r>
            <a:r>
              <a:rPr kumimoji="1" lang="ja-JP" altLang="ja-JP" sz="1200" kern="1200" dirty="0">
                <a:solidFill>
                  <a:schemeClr val="tx1"/>
                </a:solidFill>
                <a:effectLst/>
                <a:latin typeface="+mn-lt"/>
                <a:ea typeface="+mn-ea"/>
                <a:cs typeface="+mn-cs"/>
              </a:rPr>
              <a:t>は、</a:t>
            </a:r>
            <a:r>
              <a:rPr kumimoji="1" lang="en-US" altLang="ja-JP" sz="1200" kern="1200" dirty="0">
                <a:solidFill>
                  <a:schemeClr val="tx1"/>
                </a:solidFill>
                <a:effectLst/>
                <a:latin typeface="+mn-lt"/>
                <a:ea typeface="+mn-ea"/>
                <a:cs typeface="+mn-cs"/>
              </a:rPr>
              <a:t>2015</a:t>
            </a:r>
            <a:r>
              <a:rPr kumimoji="1" lang="ja-JP" altLang="ja-JP" sz="1200" kern="1200" dirty="0">
                <a:solidFill>
                  <a:schemeClr val="tx1"/>
                </a:solidFill>
                <a:effectLst/>
                <a:latin typeface="+mn-lt"/>
                <a:ea typeface="+mn-ea"/>
                <a:cs typeface="+mn-cs"/>
              </a:rPr>
              <a:t>年、全世界の</a:t>
            </a:r>
            <a:r>
              <a:rPr kumimoji="1" lang="en-US" altLang="ja-JP" sz="1200" kern="1200" dirty="0">
                <a:solidFill>
                  <a:schemeClr val="tx1"/>
                </a:solidFill>
                <a:effectLst/>
                <a:latin typeface="+mn-lt"/>
                <a:ea typeface="+mn-ea"/>
                <a:cs typeface="+mn-cs"/>
              </a:rPr>
              <a:t> Chromebook </a:t>
            </a:r>
            <a:r>
              <a:rPr kumimoji="1" lang="ja-JP" altLang="ja-JP" sz="1200" kern="1200" dirty="0">
                <a:solidFill>
                  <a:schemeClr val="tx1"/>
                </a:solidFill>
                <a:effectLst/>
                <a:latin typeface="+mn-lt"/>
                <a:ea typeface="+mn-ea"/>
                <a:cs typeface="+mn-cs"/>
              </a:rPr>
              <a:t>の販売台数は、</a:t>
            </a:r>
            <a:r>
              <a:rPr kumimoji="1" lang="en-US" altLang="ja-JP" sz="1200" kern="1200" dirty="0">
                <a:solidFill>
                  <a:schemeClr val="tx1"/>
                </a:solidFill>
                <a:effectLst/>
                <a:latin typeface="+mn-lt"/>
                <a:ea typeface="+mn-ea"/>
                <a:cs typeface="+mn-cs"/>
              </a:rPr>
              <a:t>730</a:t>
            </a:r>
            <a:r>
              <a:rPr kumimoji="1" lang="ja-JP" altLang="ja-JP" sz="1200" kern="1200" dirty="0">
                <a:solidFill>
                  <a:schemeClr val="tx1"/>
                </a:solidFill>
                <a:effectLst/>
                <a:latin typeface="+mn-lt"/>
                <a:ea typeface="+mn-ea"/>
                <a:cs typeface="+mn-cs"/>
              </a:rPr>
              <a:t>万台に達し、</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やタブレットが、二桁を超えて大幅な減少している中、</a:t>
            </a:r>
            <a:r>
              <a:rPr kumimoji="1" lang="en-US" altLang="ja-JP" sz="1200" kern="1200" dirty="0">
                <a:solidFill>
                  <a:schemeClr val="tx1"/>
                </a:solidFill>
                <a:effectLst/>
                <a:latin typeface="+mn-lt"/>
                <a:ea typeface="+mn-ea"/>
                <a:cs typeface="+mn-cs"/>
              </a:rPr>
              <a:t>2014</a:t>
            </a:r>
            <a:r>
              <a:rPr kumimoji="1" lang="ja-JP" altLang="ja-JP" sz="1200" kern="1200" dirty="0">
                <a:solidFill>
                  <a:schemeClr val="tx1"/>
                </a:solidFill>
                <a:effectLst/>
                <a:latin typeface="+mn-lt"/>
                <a:ea typeface="+mn-ea"/>
                <a:cs typeface="+mn-cs"/>
              </a:rPr>
              <a:t>年に比べ</a:t>
            </a:r>
            <a:r>
              <a:rPr kumimoji="1" lang="en-US" altLang="ja-JP" sz="1200" kern="1200" dirty="0">
                <a:solidFill>
                  <a:schemeClr val="tx1"/>
                </a:solidFill>
                <a:effectLst/>
                <a:latin typeface="+mn-lt"/>
                <a:ea typeface="+mn-ea"/>
                <a:cs typeface="+mn-cs"/>
              </a:rPr>
              <a:t>27%</a:t>
            </a:r>
            <a:r>
              <a:rPr kumimoji="1" lang="ja-JP" altLang="ja-JP" sz="1200" kern="1200" dirty="0">
                <a:solidFill>
                  <a:schemeClr val="tx1"/>
                </a:solidFill>
                <a:effectLst/>
                <a:latin typeface="+mn-lt"/>
                <a:ea typeface="+mn-ea"/>
                <a:cs typeface="+mn-cs"/>
              </a:rPr>
              <a:t>の成長になると予測しています。</a:t>
            </a:r>
          </a:p>
          <a:p>
            <a:r>
              <a:rPr kumimoji="1" lang="en-US" altLang="ja-JP" sz="1200" kern="1200" dirty="0">
                <a:solidFill>
                  <a:schemeClr val="tx1"/>
                </a:solidFill>
                <a:effectLst/>
                <a:latin typeface="+mn-lt"/>
                <a:ea typeface="+mn-ea"/>
                <a:cs typeface="+mn-cs"/>
              </a:rPr>
              <a:t>Chromebook</a:t>
            </a:r>
            <a:r>
              <a:rPr kumimoji="1" lang="ja-JP" altLang="ja-JP" sz="1200" kern="1200" dirty="0">
                <a:solidFill>
                  <a:schemeClr val="tx1"/>
                </a:solidFill>
                <a:effectLst/>
                <a:latin typeface="+mn-lt"/>
                <a:ea typeface="+mn-ea"/>
                <a:cs typeface="+mn-cs"/>
              </a:rPr>
              <a:t>とは、</a:t>
            </a:r>
            <a:r>
              <a:rPr kumimoji="1" lang="en-US" altLang="ja-JP" sz="1200" kern="1200" dirty="0">
                <a:solidFill>
                  <a:schemeClr val="tx1"/>
                </a:solidFill>
                <a:effectLst/>
                <a:latin typeface="+mn-lt"/>
                <a:ea typeface="+mn-ea"/>
                <a:cs typeface="+mn-cs"/>
              </a:rPr>
              <a:t>Google</a:t>
            </a:r>
            <a:r>
              <a:rPr kumimoji="1" lang="ja-JP" altLang="ja-JP" sz="1200" kern="1200" dirty="0">
                <a:solidFill>
                  <a:schemeClr val="tx1"/>
                </a:solidFill>
                <a:effectLst/>
                <a:latin typeface="+mn-lt"/>
                <a:ea typeface="+mn-ea"/>
                <a:cs typeface="+mn-cs"/>
              </a:rPr>
              <a:t>が開発した</a:t>
            </a:r>
            <a:r>
              <a:rPr kumimoji="1" lang="en-US" altLang="ja-JP" sz="1200" kern="1200" dirty="0">
                <a:solidFill>
                  <a:schemeClr val="tx1"/>
                </a:solidFill>
                <a:effectLst/>
                <a:latin typeface="+mn-lt"/>
                <a:ea typeface="+mn-ea"/>
                <a:cs typeface="+mn-cs"/>
              </a:rPr>
              <a:t>Chrome</a:t>
            </a:r>
            <a:r>
              <a:rPr kumimoji="1" lang="ja-JP" altLang="ja-JP" sz="1200" kern="1200" dirty="0">
                <a:solidFill>
                  <a:schemeClr val="tx1"/>
                </a:solidFill>
                <a:effectLst/>
                <a:latin typeface="+mn-lt"/>
                <a:ea typeface="+mn-ea"/>
                <a:cs typeface="+mn-cs"/>
              </a:rPr>
              <a:t>ブラウザを動かすことに特化した基本ソフト</a:t>
            </a:r>
            <a:r>
              <a:rPr kumimoji="1" lang="en-US" altLang="ja-JP" sz="1200" kern="1200" dirty="0">
                <a:solidFill>
                  <a:schemeClr val="tx1"/>
                </a:solidFill>
                <a:effectLst/>
                <a:latin typeface="+mn-lt"/>
                <a:ea typeface="+mn-ea"/>
                <a:cs typeface="+mn-cs"/>
              </a:rPr>
              <a:t>Chrome OS</a:t>
            </a:r>
            <a:r>
              <a:rPr kumimoji="1" lang="ja-JP" altLang="ja-JP" sz="1200" kern="1200" dirty="0">
                <a:solidFill>
                  <a:schemeClr val="tx1"/>
                </a:solidFill>
                <a:effectLst/>
                <a:latin typeface="+mn-lt"/>
                <a:ea typeface="+mn-ea"/>
                <a:cs typeface="+mn-cs"/>
              </a:rPr>
              <a:t>を搭載したノート</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のことです。</a:t>
            </a:r>
          </a:p>
          <a:p>
            <a:r>
              <a:rPr kumimoji="1" lang="ja-JP" altLang="ja-JP" sz="1200" kern="1200" dirty="0">
                <a:solidFill>
                  <a:schemeClr val="tx1"/>
                </a:solidFill>
                <a:effectLst/>
                <a:latin typeface="+mn-lt"/>
                <a:ea typeface="+mn-ea"/>
                <a:cs typeface="+mn-cs"/>
              </a:rPr>
              <a:t>ブラウザしか動かないというシンプルな機能に特化することで、高速な</a:t>
            </a:r>
            <a:r>
              <a:rPr kumimoji="1" lang="en-US" altLang="ja-JP" sz="1200" kern="1200" dirty="0">
                <a:solidFill>
                  <a:schemeClr val="tx1"/>
                </a:solidFill>
                <a:effectLst/>
                <a:latin typeface="+mn-lt"/>
                <a:ea typeface="+mn-ea"/>
                <a:cs typeface="+mn-cs"/>
              </a:rPr>
              <a:t>CPU</a:t>
            </a:r>
            <a:r>
              <a:rPr kumimoji="1" lang="ja-JP" altLang="ja-JP" sz="1200" kern="1200" dirty="0">
                <a:solidFill>
                  <a:schemeClr val="tx1"/>
                </a:solidFill>
                <a:effectLst/>
                <a:latin typeface="+mn-lt"/>
                <a:ea typeface="+mn-ea"/>
                <a:cs typeface="+mn-cs"/>
              </a:rPr>
              <a:t>や大量のメモリが不要となりました。また、アプリを</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にインストールせず、ブラウザを介して、クラウド・サービスとして利用するため、プログラムやデータを</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に保管する必要はなく、大容量のストレージもいりません。同時にデータ流出の危険も減り、バックアップも不要です。さらに、機能がシンプルなために、脆弱性が少なくウイルスに狙われる危険も減り安全性も高まります。また、ユーザーが使えるアプリケーションの選択やデータの範囲などの権限設定も管理者が、一括して管理画面から行うことができるなど、</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を個別に配布することに比べ、運用管理負担を大幅に削減することができます。</a:t>
            </a:r>
          </a:p>
          <a:p>
            <a:r>
              <a:rPr kumimoji="1" lang="ja-JP" altLang="ja-JP" sz="1200" kern="1200" dirty="0">
                <a:solidFill>
                  <a:schemeClr val="tx1"/>
                </a:solidFill>
                <a:effectLst/>
                <a:latin typeface="+mn-lt"/>
                <a:ea typeface="+mn-ea"/>
                <a:cs typeface="+mn-cs"/>
              </a:rPr>
              <a:t>これまで「何でもできる」ことを追求し開発されてきた</a:t>
            </a:r>
            <a:r>
              <a:rPr kumimoji="1" lang="en-US" altLang="ja-JP" sz="1200" kern="1200" dirty="0">
                <a:solidFill>
                  <a:schemeClr val="tx1"/>
                </a:solidFill>
                <a:effectLst/>
                <a:latin typeface="+mn-lt"/>
                <a:ea typeface="+mn-ea"/>
                <a:cs typeface="+mn-cs"/>
              </a:rPr>
              <a:t>Windows</a:t>
            </a:r>
            <a:r>
              <a:rPr kumimoji="1" lang="ja-JP" altLang="ja-JP" sz="1200" kern="1200" dirty="0">
                <a:solidFill>
                  <a:schemeClr val="tx1"/>
                </a:solidFill>
                <a:effectLst/>
                <a:latin typeface="+mn-lt"/>
                <a:ea typeface="+mn-ea"/>
                <a:cs typeface="+mn-cs"/>
              </a:rPr>
              <a:t>などの汎用</a:t>
            </a:r>
            <a:r>
              <a:rPr kumimoji="1" lang="en-US" altLang="ja-JP" sz="1200" kern="1200" dirty="0">
                <a:solidFill>
                  <a:schemeClr val="tx1"/>
                </a:solidFill>
                <a:effectLst/>
                <a:latin typeface="+mn-lt"/>
                <a:ea typeface="+mn-ea"/>
                <a:cs typeface="+mn-cs"/>
              </a:rPr>
              <a:t>OS</a:t>
            </a:r>
            <a:r>
              <a:rPr kumimoji="1" lang="ja-JP" altLang="ja-JP" sz="1200" kern="1200" dirty="0">
                <a:solidFill>
                  <a:schemeClr val="tx1"/>
                </a:solidFill>
                <a:effectLst/>
                <a:latin typeface="+mn-lt"/>
                <a:ea typeface="+mn-ea"/>
                <a:cs typeface="+mn-cs"/>
              </a:rPr>
              <a:t>には、快適に動かすためには高性能なハードウェアが必要でしたが、あえて機能を絞り込むことによって、軽量で安価なノート</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を実現したのです。</a:t>
            </a:r>
          </a:p>
          <a:p>
            <a:r>
              <a:rPr kumimoji="1" lang="ja-JP" altLang="ja-JP" sz="1200" kern="1200" dirty="0">
                <a:solidFill>
                  <a:schemeClr val="tx1"/>
                </a:solidFill>
                <a:effectLst/>
                <a:latin typeface="+mn-lt"/>
                <a:ea typeface="+mn-ea"/>
                <a:cs typeface="+mn-cs"/>
              </a:rPr>
              <a:t>かつて、メール、表計算や文書作成などは、</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に導入されたアプリに頼っていましたが、今ではブラウザを介してクラウドで利用できるようになっています。その他の業務アプリケーションもクラウドで利用できるものが増えています。</a:t>
            </a:r>
          </a:p>
          <a:p>
            <a:r>
              <a:rPr kumimoji="1" lang="ja-JP" altLang="ja-JP" sz="1200" kern="1200" dirty="0">
                <a:solidFill>
                  <a:schemeClr val="tx1"/>
                </a:solidFill>
                <a:effectLst/>
                <a:latin typeface="+mn-lt"/>
                <a:ea typeface="+mn-ea"/>
                <a:cs typeface="+mn-cs"/>
              </a:rPr>
              <a:t>多くの</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ユーザーを抱える企業や教育機関は、セキュリティ上の心配が少なく、運用管理側の負担も少ない</a:t>
            </a:r>
            <a:r>
              <a:rPr kumimoji="1" lang="en-US" altLang="ja-JP" sz="1200" kern="1200" dirty="0">
                <a:solidFill>
                  <a:schemeClr val="tx1"/>
                </a:solidFill>
                <a:effectLst/>
                <a:latin typeface="+mn-lt"/>
                <a:ea typeface="+mn-ea"/>
                <a:cs typeface="+mn-cs"/>
              </a:rPr>
              <a:t>Chromebook</a:t>
            </a:r>
            <a:r>
              <a:rPr kumimoji="1" lang="ja-JP" altLang="ja-JP" sz="1200" kern="1200" dirty="0">
                <a:solidFill>
                  <a:schemeClr val="tx1"/>
                </a:solidFill>
                <a:effectLst/>
                <a:latin typeface="+mn-lt"/>
                <a:ea typeface="+mn-ea"/>
                <a:cs typeface="+mn-cs"/>
              </a:rPr>
              <a:t>に注目しています。まだ</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でなければできないことや使い勝手で、従来型のノート</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が必要だとの声も少なくはありませんが、ネットワーク環境やクラウド・サービスの充実とともに、新たな選択肢としてその地位を確立してゆくことになるでしょう。</a:t>
            </a:r>
          </a:p>
          <a:p>
            <a:endParaRPr kumimoji="1" lang="ja-JP" altLang="en-US" dirty="0"/>
          </a:p>
        </p:txBody>
      </p:sp>
      <p:sp>
        <p:nvSpPr>
          <p:cNvPr id="4" name="スライド番号プレースホルダー 3">
            <a:extLst>
              <a:ext uri="{FF2B5EF4-FFF2-40B4-BE49-F238E27FC236}">
                <a16:creationId xmlns:a16="http://schemas.microsoft.com/office/drawing/2014/main" id="{96131927-97A3-13B2-D384-5CEB38DABCB2}"/>
              </a:ext>
            </a:extLst>
          </p:cNvPr>
          <p:cNvSpPr>
            <a:spLocks noGrp="1"/>
          </p:cNvSpPr>
          <p:nvPr>
            <p:ph type="sldNum" sz="quarter" idx="10"/>
          </p:nvPr>
        </p:nvSpPr>
        <p:spPr/>
        <p:txBody>
          <a:bodyPr/>
          <a:lstStyle/>
          <a:p>
            <a:fld id="{A26A5AFC-0313-244E-A5A2-5096E4321F46}" type="slidenum">
              <a:rPr kumimoji="1" lang="ja-JP" altLang="en-US" smtClean="0"/>
              <a:t>224</a:t>
            </a:fld>
            <a:endParaRPr kumimoji="1" lang="ja-JP" altLang="en-US"/>
          </a:p>
        </p:txBody>
      </p:sp>
    </p:spTree>
    <p:extLst>
      <p:ext uri="{BB962C8B-B14F-4D97-AF65-F5344CB8AC3E}">
        <p14:creationId xmlns:p14="http://schemas.microsoft.com/office/powerpoint/2010/main" val="1921608485"/>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C8E27F-0A9E-043A-B84E-5F32F6DAA739}"/>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26DB67C2-4FF0-4AA3-868B-3D829AD790E9}"/>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416E1C36-1A3E-BE68-55DE-21D4076F099D}"/>
              </a:ext>
            </a:extLst>
          </p:cNvPr>
          <p:cNvSpPr>
            <a:spLocks noGrp="1"/>
          </p:cNvSpPr>
          <p:nvPr>
            <p:ph type="body" idx="1"/>
          </p:nvPr>
        </p:nvSpPr>
        <p:spPr/>
        <p:txBody>
          <a:bodyPr/>
          <a:lstStyle/>
          <a:p>
            <a:r>
              <a:rPr kumimoji="1" lang="en-US" altLang="ja-JP" sz="1200" kern="1200" dirty="0">
                <a:solidFill>
                  <a:schemeClr val="tx1"/>
                </a:solidFill>
                <a:effectLst/>
                <a:latin typeface="+mn-lt"/>
                <a:ea typeface="+mn-ea"/>
                <a:cs typeface="+mn-cs"/>
              </a:rPr>
              <a:t> </a:t>
            </a:r>
            <a:endParaRPr kumimoji="1" lang="ja-JP"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クライアントの仮想化は、ひとつのクライアント</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上に複数の異なるオペレーティング・システムを同時に稼働させる技術です。</a:t>
            </a:r>
          </a:p>
          <a:p>
            <a:r>
              <a:rPr kumimoji="1" lang="ja-JP" altLang="ja-JP" sz="1200" kern="1200" dirty="0">
                <a:solidFill>
                  <a:schemeClr val="tx1"/>
                </a:solidFill>
                <a:effectLst/>
                <a:latin typeface="+mn-lt"/>
                <a:ea typeface="+mn-ea"/>
                <a:cs typeface="+mn-cs"/>
              </a:rPr>
              <a:t>本来、ひとりのユーザーに占有使用されるクライアント</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に、複数の仮想マシンを動かし異なるオペレーティング・システムを稼働させるのは、プログラムやデータの互換性を確保するためです。</a:t>
            </a:r>
          </a:p>
          <a:p>
            <a:r>
              <a:rPr kumimoji="1" lang="ja-JP" altLang="ja-JP" sz="1200" kern="1200" dirty="0">
                <a:solidFill>
                  <a:schemeClr val="tx1"/>
                </a:solidFill>
                <a:effectLst/>
                <a:latin typeface="+mn-lt"/>
                <a:ea typeface="+mn-ea"/>
                <a:cs typeface="+mn-cs"/>
              </a:rPr>
              <a:t>例えば、</a:t>
            </a:r>
            <a:r>
              <a:rPr kumimoji="1" lang="en-US" altLang="ja-JP" sz="1200" kern="1200" dirty="0">
                <a:solidFill>
                  <a:schemeClr val="tx1"/>
                </a:solidFill>
                <a:effectLst/>
                <a:latin typeface="+mn-lt"/>
                <a:ea typeface="+mn-ea"/>
                <a:cs typeface="+mn-cs"/>
              </a:rPr>
              <a:t>Window 7</a:t>
            </a:r>
            <a:r>
              <a:rPr kumimoji="1" lang="ja-JP" altLang="ja-JP" sz="1200" kern="1200" dirty="0">
                <a:solidFill>
                  <a:schemeClr val="tx1"/>
                </a:solidFill>
                <a:effectLst/>
                <a:latin typeface="+mn-lt"/>
                <a:ea typeface="+mn-ea"/>
                <a:cs typeface="+mn-cs"/>
              </a:rPr>
              <a:t>と言われる</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用のオペレーティング・システム上で、「</a:t>
            </a:r>
            <a:r>
              <a:rPr kumimoji="1" lang="en-US" altLang="ja-JP" sz="1200" kern="1200" dirty="0">
                <a:solidFill>
                  <a:schemeClr val="tx1"/>
                </a:solidFill>
                <a:effectLst/>
                <a:latin typeface="+mn-lt"/>
                <a:ea typeface="+mn-ea"/>
                <a:cs typeface="+mn-cs"/>
              </a:rPr>
              <a:t>XP</a:t>
            </a:r>
            <a:r>
              <a:rPr kumimoji="1" lang="ja-JP" altLang="ja-JP" sz="1200" kern="1200" dirty="0">
                <a:solidFill>
                  <a:schemeClr val="tx1"/>
                </a:solidFill>
                <a:effectLst/>
                <a:latin typeface="+mn-lt"/>
                <a:ea typeface="+mn-ea"/>
                <a:cs typeface="+mn-cs"/>
              </a:rPr>
              <a:t>モード」と呼ばれる仮想化の機能が動きます。この機能は</a:t>
            </a:r>
            <a:r>
              <a:rPr kumimoji="1" lang="en-US" altLang="ja-JP" sz="1200" kern="1200" dirty="0">
                <a:solidFill>
                  <a:schemeClr val="tx1"/>
                </a:solidFill>
                <a:effectLst/>
                <a:latin typeface="+mn-lt"/>
                <a:ea typeface="+mn-ea"/>
                <a:cs typeface="+mn-cs"/>
              </a:rPr>
              <a:t>Windows 7</a:t>
            </a:r>
            <a:r>
              <a:rPr kumimoji="1" lang="ja-JP" altLang="ja-JP" sz="1200" kern="1200" dirty="0">
                <a:solidFill>
                  <a:schemeClr val="tx1"/>
                </a:solidFill>
                <a:effectLst/>
                <a:latin typeface="+mn-lt"/>
                <a:ea typeface="+mn-ea"/>
                <a:cs typeface="+mn-cs"/>
              </a:rPr>
              <a:t>の前のバージョンである</a:t>
            </a:r>
            <a:r>
              <a:rPr kumimoji="1" lang="en-US" altLang="ja-JP" sz="1200" kern="1200" dirty="0">
                <a:solidFill>
                  <a:schemeClr val="tx1"/>
                </a:solidFill>
                <a:effectLst/>
                <a:latin typeface="+mn-lt"/>
                <a:ea typeface="+mn-ea"/>
                <a:cs typeface="+mn-cs"/>
              </a:rPr>
              <a:t>Windows XP</a:t>
            </a:r>
            <a:r>
              <a:rPr kumimoji="1" lang="ja-JP" altLang="ja-JP" sz="1200" kern="1200" dirty="0">
                <a:solidFill>
                  <a:schemeClr val="tx1"/>
                </a:solidFill>
                <a:effectLst/>
                <a:latin typeface="+mn-lt"/>
                <a:ea typeface="+mn-ea"/>
                <a:cs typeface="+mn-cs"/>
              </a:rPr>
              <a:t>を動かすことができる仮想</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を</a:t>
            </a:r>
            <a:r>
              <a:rPr kumimoji="1" lang="en-US" altLang="ja-JP" sz="1200" kern="1200" dirty="0">
                <a:solidFill>
                  <a:schemeClr val="tx1"/>
                </a:solidFill>
                <a:effectLst/>
                <a:latin typeface="+mn-lt"/>
                <a:ea typeface="+mn-ea"/>
                <a:cs typeface="+mn-cs"/>
              </a:rPr>
              <a:t>Windows7</a:t>
            </a:r>
            <a:r>
              <a:rPr kumimoji="1" lang="ja-JP" altLang="ja-JP" sz="1200" kern="1200" dirty="0">
                <a:solidFill>
                  <a:schemeClr val="tx1"/>
                </a:solidFill>
                <a:effectLst/>
                <a:latin typeface="+mn-lt"/>
                <a:ea typeface="+mn-ea"/>
                <a:cs typeface="+mn-cs"/>
              </a:rPr>
              <a:t>の中に作ります。この上で、</a:t>
            </a:r>
            <a:r>
              <a:rPr kumimoji="1" lang="en-US" altLang="ja-JP" sz="1200" kern="1200" dirty="0">
                <a:solidFill>
                  <a:schemeClr val="tx1"/>
                </a:solidFill>
                <a:effectLst/>
                <a:latin typeface="+mn-lt"/>
                <a:ea typeface="+mn-ea"/>
                <a:cs typeface="+mn-cs"/>
              </a:rPr>
              <a:t>Windows XP</a:t>
            </a:r>
            <a:r>
              <a:rPr kumimoji="1" lang="ja-JP" altLang="ja-JP" sz="1200" kern="1200" dirty="0">
                <a:solidFill>
                  <a:schemeClr val="tx1"/>
                </a:solidFill>
                <a:effectLst/>
                <a:latin typeface="+mn-lt"/>
                <a:ea typeface="+mn-ea"/>
                <a:cs typeface="+mn-cs"/>
              </a:rPr>
              <a:t>を動かせば、一台の</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の上で、同時に</a:t>
            </a:r>
            <a:r>
              <a:rPr kumimoji="1" lang="en-US" altLang="ja-JP" sz="1200" kern="1200" dirty="0">
                <a:solidFill>
                  <a:schemeClr val="tx1"/>
                </a:solidFill>
                <a:effectLst/>
                <a:latin typeface="+mn-lt"/>
                <a:ea typeface="+mn-ea"/>
                <a:cs typeface="+mn-cs"/>
              </a:rPr>
              <a:t>Windows 7</a:t>
            </a:r>
            <a:r>
              <a:rPr kumimoji="1" lang="ja-JP" altLang="ja-JP" sz="1200" kern="1200" dirty="0">
                <a:solidFill>
                  <a:schemeClr val="tx1"/>
                </a:solidFill>
                <a:effectLst/>
                <a:latin typeface="+mn-lt"/>
                <a:ea typeface="+mn-ea"/>
                <a:cs typeface="+mn-cs"/>
              </a:rPr>
              <a:t>と</a:t>
            </a:r>
            <a:r>
              <a:rPr kumimoji="1" lang="en-US" altLang="ja-JP" sz="1200" kern="1200" dirty="0">
                <a:solidFill>
                  <a:schemeClr val="tx1"/>
                </a:solidFill>
                <a:effectLst/>
                <a:latin typeface="+mn-lt"/>
                <a:ea typeface="+mn-ea"/>
                <a:cs typeface="+mn-cs"/>
              </a:rPr>
              <a:t>Windows XP</a:t>
            </a:r>
            <a:r>
              <a:rPr kumimoji="1" lang="ja-JP" altLang="ja-JP" sz="1200" kern="1200" dirty="0">
                <a:solidFill>
                  <a:schemeClr val="tx1"/>
                </a:solidFill>
                <a:effectLst/>
                <a:latin typeface="+mn-lt"/>
                <a:ea typeface="+mn-ea"/>
                <a:cs typeface="+mn-cs"/>
              </a:rPr>
              <a:t>を同時に稼働させることができます。</a:t>
            </a:r>
          </a:p>
          <a:p>
            <a:r>
              <a:rPr kumimoji="1" lang="ja-JP" altLang="ja-JP" sz="1200" kern="1200" dirty="0">
                <a:solidFill>
                  <a:schemeClr val="tx1"/>
                </a:solidFill>
                <a:effectLst/>
                <a:latin typeface="+mn-lt"/>
                <a:ea typeface="+mn-ea"/>
                <a:cs typeface="+mn-cs"/>
              </a:rPr>
              <a:t>このようなことが必要になるのは、</a:t>
            </a:r>
            <a:r>
              <a:rPr kumimoji="1" lang="en-US" altLang="ja-JP" sz="1200" kern="1200" dirty="0">
                <a:solidFill>
                  <a:schemeClr val="tx1"/>
                </a:solidFill>
                <a:effectLst/>
                <a:latin typeface="+mn-lt"/>
                <a:ea typeface="+mn-ea"/>
                <a:cs typeface="+mn-cs"/>
              </a:rPr>
              <a:t>Windows XP</a:t>
            </a:r>
            <a:r>
              <a:rPr kumimoji="1" lang="ja-JP" altLang="ja-JP" sz="1200" kern="1200" dirty="0">
                <a:solidFill>
                  <a:schemeClr val="tx1"/>
                </a:solidFill>
                <a:effectLst/>
                <a:latin typeface="+mn-lt"/>
                <a:ea typeface="+mn-ea"/>
                <a:cs typeface="+mn-cs"/>
              </a:rPr>
              <a:t>では動くが</a:t>
            </a:r>
            <a:r>
              <a:rPr kumimoji="1" lang="en-US" altLang="ja-JP" sz="1200" kern="1200" dirty="0">
                <a:solidFill>
                  <a:schemeClr val="tx1"/>
                </a:solidFill>
                <a:effectLst/>
                <a:latin typeface="+mn-lt"/>
                <a:ea typeface="+mn-ea"/>
                <a:cs typeface="+mn-cs"/>
              </a:rPr>
              <a:t>Windows 7</a:t>
            </a:r>
            <a:r>
              <a:rPr kumimoji="1" lang="ja-JP" altLang="ja-JP" sz="1200" kern="1200" dirty="0">
                <a:solidFill>
                  <a:schemeClr val="tx1"/>
                </a:solidFill>
                <a:effectLst/>
                <a:latin typeface="+mn-lt"/>
                <a:ea typeface="+mn-ea"/>
                <a:cs typeface="+mn-cs"/>
              </a:rPr>
              <a:t>では動かないソフトウェアがあるからです。バージョンアップのためにこれを移行するとなると、プログラムの修正やテスト、購入したパッケージ・ソフトウェアであれば、バージョンアップしなければなりません。そのための作業の手間や費用は、台数が多ければ多いほど、大きな負担となります。しかし、この機能を使えば、</a:t>
            </a:r>
            <a:r>
              <a:rPr kumimoji="1" lang="en-US" altLang="ja-JP" sz="1200" kern="1200" dirty="0">
                <a:solidFill>
                  <a:schemeClr val="tx1"/>
                </a:solidFill>
                <a:effectLst/>
                <a:latin typeface="+mn-lt"/>
                <a:ea typeface="+mn-ea"/>
                <a:cs typeface="+mn-cs"/>
              </a:rPr>
              <a:t>XP</a:t>
            </a:r>
            <a:r>
              <a:rPr kumimoji="1" lang="ja-JP" altLang="ja-JP" sz="1200" kern="1200" dirty="0">
                <a:solidFill>
                  <a:schemeClr val="tx1"/>
                </a:solidFill>
                <a:effectLst/>
                <a:latin typeface="+mn-lt"/>
                <a:ea typeface="+mn-ea"/>
                <a:cs typeface="+mn-cs"/>
              </a:rPr>
              <a:t>用として開発、購入したソフトウェアを無駄にしないですむのです。</a:t>
            </a:r>
          </a:p>
          <a:p>
            <a:r>
              <a:rPr kumimoji="1" lang="ja-JP" altLang="ja-JP" sz="1200" kern="1200" dirty="0">
                <a:solidFill>
                  <a:schemeClr val="tx1"/>
                </a:solidFill>
                <a:effectLst/>
                <a:latin typeface="+mn-lt"/>
                <a:ea typeface="+mn-ea"/>
                <a:cs typeface="+mn-cs"/>
              </a:rPr>
              <a:t>また、</a:t>
            </a:r>
            <a:r>
              <a:rPr kumimoji="1" lang="en-US" altLang="ja-JP" sz="1200" kern="1200" dirty="0">
                <a:solidFill>
                  <a:schemeClr val="tx1"/>
                </a:solidFill>
                <a:effectLst/>
                <a:latin typeface="+mn-lt"/>
                <a:ea typeface="+mn-ea"/>
                <a:cs typeface="+mn-cs"/>
              </a:rPr>
              <a:t>Apple</a:t>
            </a:r>
            <a:r>
              <a:rPr kumimoji="1" lang="ja-JP" altLang="ja-JP" sz="1200" kern="1200" dirty="0">
                <a:solidFill>
                  <a:schemeClr val="tx1"/>
                </a:solidFill>
                <a:effectLst/>
                <a:latin typeface="+mn-lt"/>
                <a:ea typeface="+mn-ea"/>
                <a:cs typeface="+mn-cs"/>
              </a:rPr>
              <a:t>の</a:t>
            </a:r>
            <a:r>
              <a:rPr kumimoji="1" lang="en-US" altLang="ja-JP" sz="1200" kern="1200" dirty="0">
                <a:solidFill>
                  <a:schemeClr val="tx1"/>
                </a:solidFill>
                <a:effectLst/>
                <a:latin typeface="+mn-lt"/>
                <a:ea typeface="+mn-ea"/>
                <a:cs typeface="+mn-cs"/>
              </a:rPr>
              <a:t>Mac OS</a:t>
            </a:r>
            <a:r>
              <a:rPr kumimoji="1" lang="ja-JP" altLang="ja-JP" sz="1200" kern="1200" dirty="0">
                <a:solidFill>
                  <a:schemeClr val="tx1"/>
                </a:solidFill>
                <a:effectLst/>
                <a:latin typeface="+mn-lt"/>
                <a:ea typeface="+mn-ea"/>
                <a:cs typeface="+mn-cs"/>
              </a:rPr>
              <a:t>上で</a:t>
            </a:r>
            <a:r>
              <a:rPr kumimoji="1" lang="en-US" altLang="ja-JP" sz="1200" kern="1200" dirty="0">
                <a:solidFill>
                  <a:schemeClr val="tx1"/>
                </a:solidFill>
                <a:effectLst/>
                <a:latin typeface="+mn-lt"/>
                <a:ea typeface="+mn-ea"/>
                <a:cs typeface="+mn-cs"/>
              </a:rPr>
              <a:t>Windows</a:t>
            </a:r>
            <a:r>
              <a:rPr kumimoji="1" lang="ja-JP" altLang="ja-JP" sz="1200" kern="1200" dirty="0">
                <a:solidFill>
                  <a:schemeClr val="tx1"/>
                </a:solidFill>
                <a:effectLst/>
                <a:latin typeface="+mn-lt"/>
                <a:ea typeface="+mn-ea"/>
                <a:cs typeface="+mn-cs"/>
              </a:rPr>
              <a:t>を動かすクライアント仮想化のソフトウェアもあります。これを使えば、一台の</a:t>
            </a:r>
            <a:r>
              <a:rPr kumimoji="1" lang="en-US" altLang="ja-JP" sz="1200" kern="1200" dirty="0">
                <a:solidFill>
                  <a:schemeClr val="tx1"/>
                </a:solidFill>
                <a:effectLst/>
                <a:latin typeface="+mn-lt"/>
                <a:ea typeface="+mn-ea"/>
                <a:cs typeface="+mn-cs"/>
              </a:rPr>
              <a:t>Mac PC</a:t>
            </a:r>
            <a:r>
              <a:rPr kumimoji="1" lang="ja-JP" altLang="ja-JP" sz="1200" kern="1200" dirty="0">
                <a:solidFill>
                  <a:schemeClr val="tx1"/>
                </a:solidFill>
                <a:effectLst/>
                <a:latin typeface="+mn-lt"/>
                <a:ea typeface="+mn-ea"/>
                <a:cs typeface="+mn-cs"/>
              </a:rPr>
              <a:t>で</a:t>
            </a:r>
            <a:r>
              <a:rPr kumimoji="1" lang="en-US" altLang="ja-JP" sz="1200" kern="1200" dirty="0">
                <a:solidFill>
                  <a:schemeClr val="tx1"/>
                </a:solidFill>
                <a:effectLst/>
                <a:latin typeface="+mn-lt"/>
                <a:ea typeface="+mn-ea"/>
                <a:cs typeface="+mn-cs"/>
              </a:rPr>
              <a:t>Mac OS</a:t>
            </a:r>
            <a:r>
              <a:rPr kumimoji="1" lang="ja-JP" altLang="ja-JP" sz="1200" kern="1200" dirty="0">
                <a:solidFill>
                  <a:schemeClr val="tx1"/>
                </a:solidFill>
                <a:effectLst/>
                <a:latin typeface="+mn-lt"/>
                <a:ea typeface="+mn-ea"/>
                <a:cs typeface="+mn-cs"/>
              </a:rPr>
              <a:t>と</a:t>
            </a:r>
            <a:r>
              <a:rPr kumimoji="1" lang="en-US" altLang="ja-JP" sz="1200" kern="1200" dirty="0">
                <a:solidFill>
                  <a:schemeClr val="tx1"/>
                </a:solidFill>
                <a:effectLst/>
                <a:latin typeface="+mn-lt"/>
                <a:ea typeface="+mn-ea"/>
                <a:cs typeface="+mn-cs"/>
              </a:rPr>
              <a:t>Windows</a:t>
            </a:r>
            <a:r>
              <a:rPr kumimoji="1" lang="ja-JP" altLang="ja-JP" sz="1200" kern="1200" dirty="0">
                <a:solidFill>
                  <a:schemeClr val="tx1"/>
                </a:solidFill>
                <a:effectLst/>
                <a:latin typeface="+mn-lt"/>
                <a:ea typeface="+mn-ea"/>
                <a:cs typeface="+mn-cs"/>
              </a:rPr>
              <a:t>を同時に動かすことができます。そのため、それぞれでしか動かないが、どちらも使いたいと言ったときに、ふたつの</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を用意する必要はありません。また、データも相互にやりとりできますので、大変便利です。</a:t>
            </a:r>
          </a:p>
          <a:p>
            <a:endParaRPr kumimoji="1" lang="ja-JP" altLang="en-US" dirty="0"/>
          </a:p>
        </p:txBody>
      </p:sp>
      <p:sp>
        <p:nvSpPr>
          <p:cNvPr id="4" name="スライド番号プレースホルダー 3">
            <a:extLst>
              <a:ext uri="{FF2B5EF4-FFF2-40B4-BE49-F238E27FC236}">
                <a16:creationId xmlns:a16="http://schemas.microsoft.com/office/drawing/2014/main" id="{6BECB145-E12E-12EA-FD99-D35C67D3D1A3}"/>
              </a:ext>
            </a:extLst>
          </p:cNvPr>
          <p:cNvSpPr>
            <a:spLocks noGrp="1"/>
          </p:cNvSpPr>
          <p:nvPr>
            <p:ph type="sldNum" sz="quarter" idx="10"/>
          </p:nvPr>
        </p:nvSpPr>
        <p:spPr/>
        <p:txBody>
          <a:bodyPr/>
          <a:lstStyle/>
          <a:p>
            <a:fld id="{A26A5AFC-0313-244E-A5A2-5096E4321F46}" type="slidenum">
              <a:rPr kumimoji="1" lang="ja-JP" altLang="en-US" smtClean="0"/>
              <a:t>225</a:t>
            </a:fld>
            <a:endParaRPr kumimoji="1" lang="ja-JP" altLang="en-US"/>
          </a:p>
        </p:txBody>
      </p:sp>
    </p:spTree>
    <p:extLst>
      <p:ext uri="{BB962C8B-B14F-4D97-AF65-F5344CB8AC3E}">
        <p14:creationId xmlns:p14="http://schemas.microsoft.com/office/powerpoint/2010/main" val="1841136142"/>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989B3C-37D8-BD35-2F5B-8166208387FD}"/>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0F46F54E-8BCD-BAC6-1023-0E2C51770080}"/>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B29EC704-4290-372A-8EB4-796809450BC8}"/>
              </a:ext>
            </a:extLst>
          </p:cNvPr>
          <p:cNvSpPr>
            <a:spLocks noGrp="1"/>
          </p:cNvSpPr>
          <p:nvPr>
            <p:ph type="body" idx="1"/>
          </p:nvPr>
        </p:nvSpPr>
        <p:spPr/>
        <p:txBody>
          <a:bodyPr/>
          <a:lstStyle/>
          <a:p>
            <a:r>
              <a:rPr kumimoji="1" lang="ja-JP" altLang="ja-JP" sz="1200" kern="1200" dirty="0">
                <a:solidFill>
                  <a:schemeClr val="tx1"/>
                </a:solidFill>
                <a:effectLst/>
                <a:latin typeface="+mn-lt"/>
                <a:ea typeface="+mn-ea"/>
                <a:cs typeface="+mn-cs"/>
              </a:rPr>
              <a:t>【図解】コレ１枚で分かるストレージの仮想化</a:t>
            </a:r>
          </a:p>
          <a:p>
            <a:r>
              <a:rPr kumimoji="1" lang="ja-JP" altLang="ja-JP" sz="1200" kern="1200" dirty="0">
                <a:solidFill>
                  <a:schemeClr val="tx1"/>
                </a:solidFill>
                <a:effectLst/>
                <a:latin typeface="+mn-lt"/>
                <a:ea typeface="+mn-ea"/>
                <a:cs typeface="+mn-cs"/>
              </a:rPr>
              <a:t>ストレージ仮想化は、ハードウェアの物理的な制限・制約からの解放するために使われる技術です。</a:t>
            </a:r>
          </a:p>
          <a:p>
            <a:r>
              <a:rPr kumimoji="1" lang="ja-JP" altLang="ja-JP" sz="1200" kern="1200" dirty="0">
                <a:solidFill>
                  <a:schemeClr val="tx1"/>
                </a:solidFill>
                <a:effectLst/>
                <a:latin typeface="+mn-lt"/>
                <a:ea typeface="+mn-ea"/>
                <a:cs typeface="+mn-cs"/>
              </a:rPr>
              <a:t>例えば、ストレージの物理的容量は、使っている／いないに関わらず、「</a:t>
            </a:r>
            <a:r>
              <a:rPr kumimoji="1" lang="en-US" altLang="ja-JP" sz="1200" kern="1200" dirty="0">
                <a:solidFill>
                  <a:schemeClr val="tx1"/>
                </a:solidFill>
                <a:effectLst/>
                <a:latin typeface="+mn-lt"/>
                <a:ea typeface="+mn-ea"/>
                <a:cs typeface="+mn-cs"/>
              </a:rPr>
              <a:t>128GB</a:t>
            </a:r>
            <a:r>
              <a:rPr kumimoji="1" lang="ja-JP" altLang="ja-JP" sz="1200" kern="1200" dirty="0">
                <a:solidFill>
                  <a:schemeClr val="tx1"/>
                </a:solidFill>
                <a:effectLst/>
                <a:latin typeface="+mn-lt"/>
                <a:ea typeface="+mn-ea"/>
                <a:cs typeface="+mn-cs"/>
              </a:rPr>
              <a:t>」というように物理的に決まってしまいます。このストレージをサーバー個別に割り当て、そこでしか使えないのでは、複数サーバーを使っている場合などは非効率です。そこで複数ストレージをひとつにまとめ、複数サーバーで共用し必要な容量だけを割り当てることで使用効率を高めることができます。</a:t>
            </a:r>
          </a:p>
          <a:p>
            <a:r>
              <a:rPr kumimoji="1" lang="ja-JP" altLang="ja-JP" sz="1200" kern="1200" dirty="0">
                <a:solidFill>
                  <a:schemeClr val="tx1"/>
                </a:solidFill>
                <a:effectLst/>
                <a:latin typeface="+mn-lt"/>
                <a:ea typeface="+mn-ea"/>
                <a:cs typeface="+mn-cs"/>
              </a:rPr>
              <a:t>また、シンプロビジョニングや重複排除という技術で使用効率や利便性をさらに高めることができます。</a:t>
            </a:r>
          </a:p>
          <a:p>
            <a:r>
              <a:rPr kumimoji="1" lang="ja-JP" altLang="ja-JP" sz="1200" kern="1200" dirty="0">
                <a:solidFill>
                  <a:schemeClr val="tx1"/>
                </a:solidFill>
                <a:effectLst/>
                <a:latin typeface="+mn-lt"/>
                <a:ea typeface="+mn-ea"/>
                <a:cs typeface="+mn-cs"/>
              </a:rPr>
              <a:t>シンプロビジョニングは、物理ストレージの容量を実際より多くあるようにサーバー上のオペレーティングシステム（</a:t>
            </a:r>
            <a:r>
              <a:rPr kumimoji="1" lang="en-US" altLang="ja-JP" sz="1200" kern="1200" dirty="0">
                <a:solidFill>
                  <a:schemeClr val="tx1"/>
                </a:solidFill>
                <a:effectLst/>
                <a:latin typeface="+mn-lt"/>
                <a:ea typeface="+mn-ea"/>
                <a:cs typeface="+mn-cs"/>
              </a:rPr>
              <a:t>OS</a:t>
            </a:r>
            <a:r>
              <a:rPr kumimoji="1" lang="ja-JP" altLang="ja-JP" sz="1200" kern="1200" dirty="0">
                <a:solidFill>
                  <a:schemeClr val="tx1"/>
                </a:solidFill>
                <a:effectLst/>
                <a:latin typeface="+mn-lt"/>
                <a:ea typeface="+mn-ea"/>
                <a:cs typeface="+mn-cs"/>
              </a:rPr>
              <a:t>）に見せかける技術です。これまでなら、物理ストレージの容量が変われば、</a:t>
            </a:r>
            <a:r>
              <a:rPr kumimoji="1" lang="en-US" altLang="ja-JP" sz="1200" kern="1200" dirty="0">
                <a:solidFill>
                  <a:schemeClr val="tx1"/>
                </a:solidFill>
                <a:effectLst/>
                <a:latin typeface="+mn-lt"/>
                <a:ea typeface="+mn-ea"/>
                <a:cs typeface="+mn-cs"/>
              </a:rPr>
              <a:t>OS</a:t>
            </a:r>
            <a:r>
              <a:rPr kumimoji="1" lang="ja-JP" altLang="ja-JP" sz="1200" kern="1200" dirty="0">
                <a:solidFill>
                  <a:schemeClr val="tx1"/>
                </a:solidFill>
                <a:effectLst/>
                <a:latin typeface="+mn-lt"/>
                <a:ea typeface="+mn-ea"/>
                <a:cs typeface="+mn-cs"/>
              </a:rPr>
              <a:t>への設定変更が必要でした。しかし、この技術を使えば、</a:t>
            </a:r>
            <a:r>
              <a:rPr kumimoji="1" lang="en-US" altLang="ja-JP" sz="1200" kern="1200" dirty="0">
                <a:solidFill>
                  <a:schemeClr val="tx1"/>
                </a:solidFill>
                <a:effectLst/>
                <a:latin typeface="+mn-lt"/>
                <a:ea typeface="+mn-ea"/>
                <a:cs typeface="+mn-cs"/>
              </a:rPr>
              <a:t>OS</a:t>
            </a:r>
            <a:r>
              <a:rPr kumimoji="1" lang="ja-JP" altLang="ja-JP" sz="1200" kern="1200" dirty="0">
                <a:solidFill>
                  <a:schemeClr val="tx1"/>
                </a:solidFill>
                <a:effectLst/>
                <a:latin typeface="+mn-lt"/>
                <a:ea typeface="+mn-ea"/>
                <a:cs typeface="+mn-cs"/>
              </a:rPr>
              <a:t>には、最初から大きな容量で設定しておき、実際にはその時点で使う容量だけを用意し、足らなくなった容量を物理的に補充するだけで設定の変更が不要になります。これにより容量を節約できると共に運用負担が軽減できます。</a:t>
            </a:r>
          </a:p>
          <a:p>
            <a:r>
              <a:rPr kumimoji="1" lang="ja-JP" altLang="ja-JP" sz="1200" kern="1200" dirty="0">
                <a:solidFill>
                  <a:schemeClr val="tx1"/>
                </a:solidFill>
                <a:effectLst/>
                <a:latin typeface="+mn-lt"/>
                <a:ea typeface="+mn-ea"/>
                <a:cs typeface="+mn-cs"/>
              </a:rPr>
              <a:t>重複排除は、データの重複している部分を削減し、ストレージの使用効率を高める技術です。例えば、電子メールでファイルを添付して同時に複数の人に送信すると、同じファイルのコピーがいくつも作られてしまいます。この重複データを削除してデータ容量を削減する一方で、ユーザーには、これまでと変わらず複数のファイルがそこにあるように見せかけることができます。このように、ユーザーに意識させずストレージの容量を減らすことができるのです。</a:t>
            </a:r>
          </a:p>
          <a:p>
            <a:r>
              <a:rPr kumimoji="1" lang="ja-JP" altLang="ja-JP" sz="1200" kern="1200" dirty="0">
                <a:solidFill>
                  <a:schemeClr val="tx1"/>
                </a:solidFill>
                <a:effectLst/>
                <a:latin typeface="+mn-lt"/>
                <a:ea typeface="+mn-ea"/>
                <a:cs typeface="+mn-cs"/>
              </a:rPr>
              <a:t>ビッグデータの時代となり、ストレージの需要が高まる中、効率よくストレージを利用し、運用や管理の負担を軽減することへの需要は、益々高まってくるでしょう。</a:t>
            </a:r>
            <a:r>
              <a:rPr kumimoji="1" lang="en-US" altLang="ja-JP" sz="1200" kern="1200" dirty="0">
                <a:solidFill>
                  <a:schemeClr val="tx1"/>
                </a:solidFill>
                <a:effectLst/>
                <a:latin typeface="+mn-lt"/>
                <a:ea typeface="+mn-ea"/>
                <a:cs typeface="+mn-cs"/>
              </a:rPr>
              <a:t> </a:t>
            </a:r>
            <a:endParaRPr kumimoji="1" lang="ja-JP"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endParaRPr kumimoji="1" lang="ja-JP"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endParaRPr kumimoji="1" lang="ja-JP"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endParaRPr kumimoji="1" lang="ja-JP" altLang="ja-JP" sz="1200" kern="1200">
              <a:solidFill>
                <a:schemeClr val="tx1"/>
              </a:solidFill>
              <a:effectLst/>
              <a:latin typeface="+mn-lt"/>
              <a:ea typeface="+mn-ea"/>
              <a:cs typeface="+mn-cs"/>
            </a:endParaRPr>
          </a:p>
          <a:p>
            <a:endParaRPr kumimoji="1" lang="ja-JP" altLang="en-US" dirty="0"/>
          </a:p>
        </p:txBody>
      </p:sp>
      <p:sp>
        <p:nvSpPr>
          <p:cNvPr id="4" name="スライド番号プレースホルダー 3">
            <a:extLst>
              <a:ext uri="{FF2B5EF4-FFF2-40B4-BE49-F238E27FC236}">
                <a16:creationId xmlns:a16="http://schemas.microsoft.com/office/drawing/2014/main" id="{D5C6F773-AA6B-7B69-C788-ED09B33038B2}"/>
              </a:ext>
            </a:extLst>
          </p:cNvPr>
          <p:cNvSpPr>
            <a:spLocks noGrp="1"/>
          </p:cNvSpPr>
          <p:nvPr>
            <p:ph type="sldNum" sz="quarter" idx="10"/>
          </p:nvPr>
        </p:nvSpPr>
        <p:spPr/>
        <p:txBody>
          <a:bodyPr/>
          <a:lstStyle/>
          <a:p>
            <a:fld id="{A26A5AFC-0313-244E-A5A2-5096E4321F46}" type="slidenum">
              <a:rPr kumimoji="1" lang="ja-JP" altLang="en-US" smtClean="0"/>
              <a:t>226</a:t>
            </a:fld>
            <a:endParaRPr kumimoji="1" lang="ja-JP" altLang="en-US"/>
          </a:p>
        </p:txBody>
      </p:sp>
    </p:spTree>
    <p:extLst>
      <p:ext uri="{BB962C8B-B14F-4D97-AF65-F5344CB8AC3E}">
        <p14:creationId xmlns:p14="http://schemas.microsoft.com/office/powerpoint/2010/main" val="371798374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D89947-9389-C7B7-F358-EF0324F1BF22}"/>
            </a:ext>
          </a:extLst>
        </p:cNvPr>
        <p:cNvGrpSpPr/>
        <p:nvPr/>
      </p:nvGrpSpPr>
      <p:grpSpPr>
        <a:xfrm>
          <a:off x="0" y="0"/>
          <a:ext cx="0" cy="0"/>
          <a:chOff x="0" y="0"/>
          <a:chExt cx="0" cy="0"/>
        </a:xfrm>
      </p:grpSpPr>
      <p:sp>
        <p:nvSpPr>
          <p:cNvPr id="7" name="Rectangle 7">
            <a:extLst>
              <a:ext uri="{FF2B5EF4-FFF2-40B4-BE49-F238E27FC236}">
                <a16:creationId xmlns:a16="http://schemas.microsoft.com/office/drawing/2014/main" id="{9C0FC10B-06D4-1125-0E06-4D4D4AFF7130}"/>
              </a:ext>
            </a:extLst>
          </p:cNvPr>
          <p:cNvSpPr>
            <a:spLocks noGrp="1" noChangeArrowheads="1"/>
          </p:cNvSpPr>
          <p:nvPr>
            <p:ph type="sldNum" sz="quarter" idx="5"/>
          </p:nvPr>
        </p:nvSpPr>
        <p:spPr>
          <a:ln/>
        </p:spPr>
        <p:txBody>
          <a:bodyPr/>
          <a:lstStyle/>
          <a:p>
            <a:fld id="{CE969FD8-1808-4B55-8C93-E58B586D4E34}" type="slidenum">
              <a:rPr lang="ja-JP" altLang="en-US"/>
              <a:pPr/>
              <a:t>227</a:t>
            </a:fld>
            <a:endParaRPr lang="en-US" altLang="ja-JP" dirty="0"/>
          </a:p>
        </p:txBody>
      </p:sp>
      <p:sp>
        <p:nvSpPr>
          <p:cNvPr id="761858" name="Rectangle 2">
            <a:extLst>
              <a:ext uri="{FF2B5EF4-FFF2-40B4-BE49-F238E27FC236}">
                <a16:creationId xmlns:a16="http://schemas.microsoft.com/office/drawing/2014/main" id="{B19F73A1-FB58-F740-0028-F426ACFB917D}"/>
              </a:ext>
            </a:extLst>
          </p:cNvPr>
          <p:cNvSpPr>
            <a:spLocks noGrp="1" noRot="1" noChangeAspect="1" noChangeArrowheads="1" noTextEdit="1"/>
          </p:cNvSpPr>
          <p:nvPr>
            <p:ph type="sldImg"/>
          </p:nvPr>
        </p:nvSpPr>
        <p:spPr>
          <a:xfrm>
            <a:off x="1141413" y="684213"/>
            <a:ext cx="4576762" cy="3432175"/>
          </a:xfrm>
          <a:ln/>
        </p:spPr>
      </p:sp>
      <p:sp>
        <p:nvSpPr>
          <p:cNvPr id="761859" name="Rectangle 3">
            <a:extLst>
              <a:ext uri="{FF2B5EF4-FFF2-40B4-BE49-F238E27FC236}">
                <a16:creationId xmlns:a16="http://schemas.microsoft.com/office/drawing/2014/main" id="{31C94B2F-7E23-38F1-24C5-DA42A0295196}"/>
              </a:ext>
            </a:extLst>
          </p:cNvPr>
          <p:cNvSpPr>
            <a:spLocks noGrp="1" noChangeArrowheads="1"/>
          </p:cNvSpPr>
          <p:nvPr>
            <p:ph type="body" idx="1"/>
          </p:nvPr>
        </p:nvSpPr>
        <p:spPr>
          <a:xfrm>
            <a:off x="684681" y="4343440"/>
            <a:ext cx="5488640" cy="4115603"/>
          </a:xfrm>
        </p:spPr>
        <p:txBody>
          <a:bodyPr/>
          <a:lstStyle/>
          <a:p>
            <a:r>
              <a:rPr kumimoji="1" lang="ja-JP" altLang="ja-JP" sz="1200" kern="1200" dirty="0">
                <a:solidFill>
                  <a:schemeClr val="tx1"/>
                </a:solidFill>
                <a:effectLst/>
                <a:latin typeface="+mn-lt"/>
                <a:ea typeface="+mn-ea"/>
                <a:cs typeface="+mn-cs"/>
              </a:rPr>
              <a:t>従来、ネットワークの構築は異なる役割や機能を持つ多数の機器をケーブルで接続し、それぞれに手間のかかる設定が必要でした。この常識を変えたのが、</a:t>
            </a:r>
            <a:r>
              <a:rPr kumimoji="1" lang="en-US" altLang="ja-JP" sz="1200" kern="1200" dirty="0">
                <a:solidFill>
                  <a:schemeClr val="tx1"/>
                </a:solidFill>
                <a:effectLst/>
                <a:latin typeface="+mn-lt"/>
                <a:ea typeface="+mn-ea"/>
                <a:cs typeface="+mn-cs"/>
              </a:rPr>
              <a:t>SDN</a:t>
            </a:r>
            <a:r>
              <a:rPr kumimoji="1" lang="ja-JP" altLang="ja-JP" sz="1200" kern="1200" dirty="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Software-Defined Networking</a:t>
            </a:r>
            <a:r>
              <a:rPr kumimoji="1" lang="ja-JP" altLang="ja-JP" sz="1200" kern="1200" dirty="0">
                <a:solidFill>
                  <a:schemeClr val="tx1"/>
                </a:solidFill>
                <a:effectLst/>
                <a:latin typeface="+mn-lt"/>
                <a:ea typeface="+mn-ea"/>
                <a:cs typeface="+mn-cs"/>
              </a:rPr>
              <a:t>）です。</a:t>
            </a:r>
            <a:endParaRPr kumimoji="1" lang="en-US" altLang="ja-JP" sz="1200" kern="1200" dirty="0">
              <a:solidFill>
                <a:schemeClr val="tx1"/>
              </a:solidFill>
              <a:effectLst/>
              <a:latin typeface="+mn-lt"/>
              <a:ea typeface="+mn-ea"/>
              <a:cs typeface="+mn-cs"/>
            </a:endParaRPr>
          </a:p>
          <a:p>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SDN</a:t>
            </a:r>
            <a:r>
              <a:rPr kumimoji="1" lang="ja-JP" altLang="ja-JP" sz="1200" kern="1200" dirty="0">
                <a:solidFill>
                  <a:schemeClr val="tx1"/>
                </a:solidFill>
                <a:effectLst/>
                <a:latin typeface="+mn-lt"/>
                <a:ea typeface="+mn-ea"/>
                <a:cs typeface="+mn-cs"/>
              </a:rPr>
              <a:t>とは、ルーターやスイッチなどのネットワーク機器の構成や接続ルートなどを、機器の導入や配線などの作業をしなくても、ソフトウェアへの設定だけで実現する技術の総称です。例えば、異なる複数企業のシステム機器が混在して設置されているデータセンターの場合、従来は、独立性を保証するため、それぞれに機器もネットワークも分離して別々に管理しなければなりませんでした。しかし、</a:t>
            </a:r>
            <a:r>
              <a:rPr kumimoji="1" lang="en-US" altLang="ja-JP" sz="1200" kern="1200" dirty="0">
                <a:solidFill>
                  <a:schemeClr val="tx1"/>
                </a:solidFill>
                <a:effectLst/>
                <a:latin typeface="+mn-lt"/>
                <a:ea typeface="+mn-ea"/>
                <a:cs typeface="+mn-cs"/>
              </a:rPr>
              <a:t>SDN</a:t>
            </a:r>
            <a:r>
              <a:rPr kumimoji="1" lang="ja-JP" altLang="ja-JP" sz="1200" kern="1200" dirty="0">
                <a:solidFill>
                  <a:schemeClr val="tx1"/>
                </a:solidFill>
                <a:effectLst/>
                <a:latin typeface="+mn-lt"/>
                <a:ea typeface="+mn-ea"/>
                <a:cs typeface="+mn-cs"/>
              </a:rPr>
              <a:t>であれば、全てをひとつの物理的なネットワークで構成し、設定だけで個別独立したネットワークとして機能させることができます。</a:t>
            </a:r>
          </a:p>
          <a:p>
            <a:r>
              <a:rPr kumimoji="1" lang="ja-JP" altLang="ja-JP" sz="1200" kern="1200" dirty="0">
                <a:solidFill>
                  <a:schemeClr val="tx1"/>
                </a:solidFill>
                <a:effectLst/>
                <a:latin typeface="+mn-lt"/>
                <a:ea typeface="+mn-ea"/>
                <a:cs typeface="+mn-cs"/>
              </a:rPr>
              <a:t>またルーターやスイッチなどの機能の違う機器も必要でしたが、設定だけで必要とする機能構成をソフトウェア的に実現することができる</a:t>
            </a:r>
            <a:r>
              <a:rPr kumimoji="1" lang="en-US" altLang="ja-JP" sz="1200" kern="1200" dirty="0">
                <a:solidFill>
                  <a:schemeClr val="tx1"/>
                </a:solidFill>
                <a:effectLst/>
                <a:latin typeface="+mn-lt"/>
                <a:ea typeface="+mn-ea"/>
                <a:cs typeface="+mn-cs"/>
              </a:rPr>
              <a:t>NFV</a:t>
            </a:r>
            <a:r>
              <a:rPr kumimoji="1" lang="ja-JP" altLang="ja-JP" sz="1200" kern="1200" dirty="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Network Functions Virtualization</a:t>
            </a:r>
            <a:r>
              <a:rPr kumimoji="1" lang="ja-JP" altLang="ja-JP" sz="1200" kern="1200" dirty="0">
                <a:solidFill>
                  <a:schemeClr val="tx1"/>
                </a:solidFill>
                <a:effectLst/>
                <a:latin typeface="+mn-lt"/>
                <a:ea typeface="+mn-ea"/>
                <a:cs typeface="+mn-cs"/>
              </a:rPr>
              <a:t>：ネットワーク機能の仮想化）も使われはじめています。これまでのネットワークは個別の機能を持たせた専用ハードウェアを使い、これを組み合わせて使うことでネットワークの機能を実現していました。それを</a:t>
            </a:r>
            <a:r>
              <a:rPr kumimoji="1" lang="en-US" altLang="ja-JP" sz="1200" kern="1200" dirty="0">
                <a:solidFill>
                  <a:schemeClr val="tx1"/>
                </a:solidFill>
                <a:effectLst/>
                <a:latin typeface="+mn-lt"/>
                <a:ea typeface="+mn-ea"/>
                <a:cs typeface="+mn-cs"/>
              </a:rPr>
              <a:t>NFV</a:t>
            </a:r>
            <a:r>
              <a:rPr kumimoji="1" lang="ja-JP" altLang="ja-JP" sz="1200" kern="1200" dirty="0">
                <a:solidFill>
                  <a:schemeClr val="tx1"/>
                </a:solidFill>
                <a:effectLst/>
                <a:latin typeface="+mn-lt"/>
                <a:ea typeface="+mn-ea"/>
                <a:cs typeface="+mn-cs"/>
              </a:rPr>
              <a:t>では、汎用サーバー上でアプリケーションとして各種機能を提供することで、物理的にバラバラな専用機と比較して、ネットワークの構築や構成の追加・変更が容易になり、ベンダーへの依存度も軽減できるのです。</a:t>
            </a:r>
          </a:p>
          <a:p>
            <a:r>
              <a:rPr kumimoji="1" lang="en-US" altLang="ja-JP" sz="1200" kern="1200" dirty="0">
                <a:solidFill>
                  <a:schemeClr val="tx1"/>
                </a:solidFill>
                <a:effectLst/>
                <a:latin typeface="+mn-lt"/>
                <a:ea typeface="+mn-ea"/>
                <a:cs typeface="+mn-cs"/>
              </a:rPr>
              <a:t>SDN</a:t>
            </a:r>
            <a:r>
              <a:rPr kumimoji="1" lang="ja-JP" altLang="ja-JP" sz="1200" kern="1200" dirty="0">
                <a:solidFill>
                  <a:schemeClr val="tx1"/>
                </a:solidFill>
                <a:effectLst/>
                <a:latin typeface="+mn-lt"/>
                <a:ea typeface="+mn-ea"/>
                <a:cs typeface="+mn-cs"/>
              </a:rPr>
              <a:t>や</a:t>
            </a:r>
            <a:r>
              <a:rPr kumimoji="1" lang="en-US" altLang="ja-JP" sz="1200" kern="1200" dirty="0">
                <a:solidFill>
                  <a:schemeClr val="tx1"/>
                </a:solidFill>
                <a:effectLst/>
                <a:latin typeface="+mn-lt"/>
                <a:ea typeface="+mn-ea"/>
                <a:cs typeface="+mn-cs"/>
              </a:rPr>
              <a:t>NFV</a:t>
            </a:r>
            <a:r>
              <a:rPr kumimoji="1" lang="ja-JP" altLang="ja-JP" sz="1200" kern="1200" dirty="0">
                <a:solidFill>
                  <a:schemeClr val="tx1"/>
                </a:solidFill>
                <a:effectLst/>
                <a:latin typeface="+mn-lt"/>
                <a:ea typeface="+mn-ea"/>
                <a:cs typeface="+mn-cs"/>
              </a:rPr>
              <a:t>を使えば、全体を一元的に集中制御できるので個々のネットワーク機器の設定や管理に手間がかかりません。さらに利用目的に応じた「ポリシー」に応じてネットワークの特性を自由に制御できるようになりました。ポリシーとは、どのように扱うかの方針や制約条件を体系的かつ具体的に定めた規範のことです。例えば、セキュリティを高度に保ちたい、負荷分散を行いたい、音声や映像は途切れないように優先的に処理したいといったアプリケーションに応じたポリシーを設定し、それに応じてネットワーク全体の挙動を制御できるようになったのです。</a:t>
            </a:r>
          </a:p>
          <a:p>
            <a:r>
              <a:rPr kumimoji="1" lang="ja-JP" altLang="ja-JP" sz="1200" kern="1200" dirty="0">
                <a:solidFill>
                  <a:schemeClr val="tx1"/>
                </a:solidFill>
                <a:effectLst/>
                <a:latin typeface="+mn-lt"/>
                <a:ea typeface="+mn-ea"/>
                <a:cs typeface="+mn-cs"/>
              </a:rPr>
              <a:t>従来は、運用管理者がポリシーに応じて手作業でネットワーク機器の構成や設定を行っていましたが、</a:t>
            </a:r>
            <a:r>
              <a:rPr kumimoji="1" lang="en-US" altLang="ja-JP" sz="1200" kern="1200" dirty="0">
                <a:solidFill>
                  <a:schemeClr val="tx1"/>
                </a:solidFill>
                <a:effectLst/>
                <a:latin typeface="+mn-lt"/>
                <a:ea typeface="+mn-ea"/>
                <a:cs typeface="+mn-cs"/>
              </a:rPr>
              <a:t>SDN</a:t>
            </a:r>
            <a:r>
              <a:rPr kumimoji="1" lang="ja-JP" altLang="ja-JP" sz="1200" kern="1200" dirty="0">
                <a:solidFill>
                  <a:schemeClr val="tx1"/>
                </a:solidFill>
                <a:effectLst/>
                <a:latin typeface="+mn-lt"/>
                <a:ea typeface="+mn-ea"/>
                <a:cs typeface="+mn-cs"/>
              </a:rPr>
              <a:t>により、これらの作業をネットワーク全体に対して一括して、あるいはアプリケーションからの要求に応じて自動的で対応できるようになったのです。その結果、ネットワークの運用管理負担が軽減されると共に、アプリケーションの変更に即応できる柔軟なネットワークが実現したのです。</a:t>
            </a:r>
          </a:p>
          <a:p>
            <a:r>
              <a:rPr kumimoji="1" lang="en-US" altLang="ja-JP" sz="1200" kern="1200" dirty="0">
                <a:solidFill>
                  <a:schemeClr val="tx1"/>
                </a:solidFill>
                <a:effectLst/>
                <a:latin typeface="+mn-lt"/>
                <a:ea typeface="+mn-ea"/>
                <a:cs typeface="+mn-cs"/>
              </a:rPr>
              <a:t>SDN</a:t>
            </a:r>
            <a:r>
              <a:rPr kumimoji="1" lang="ja-JP" altLang="ja-JP" sz="1200" kern="1200" dirty="0">
                <a:solidFill>
                  <a:schemeClr val="tx1"/>
                </a:solidFill>
                <a:effectLst/>
                <a:latin typeface="+mn-lt"/>
                <a:ea typeface="+mn-ea"/>
                <a:cs typeface="+mn-cs"/>
              </a:rPr>
              <a:t>や</a:t>
            </a:r>
            <a:r>
              <a:rPr kumimoji="1" lang="en-US" altLang="ja-JP" sz="1200" kern="1200" dirty="0">
                <a:solidFill>
                  <a:schemeClr val="tx1"/>
                </a:solidFill>
                <a:effectLst/>
                <a:latin typeface="+mn-lt"/>
                <a:ea typeface="+mn-ea"/>
                <a:cs typeface="+mn-cs"/>
              </a:rPr>
              <a:t>NFV</a:t>
            </a:r>
            <a:r>
              <a:rPr kumimoji="1" lang="ja-JP" altLang="ja-JP" sz="1200" kern="1200" dirty="0">
                <a:solidFill>
                  <a:schemeClr val="tx1"/>
                </a:solidFill>
                <a:effectLst/>
                <a:latin typeface="+mn-lt"/>
                <a:ea typeface="+mn-ea"/>
                <a:cs typeface="+mn-cs"/>
              </a:rPr>
              <a:t>は、</a:t>
            </a:r>
            <a:r>
              <a:rPr kumimoji="1" lang="en-US" altLang="ja-JP" sz="1200" kern="1200" dirty="0">
                <a:solidFill>
                  <a:schemeClr val="tx1"/>
                </a:solidFill>
                <a:effectLst/>
                <a:latin typeface="+mn-lt"/>
                <a:ea typeface="+mn-ea"/>
                <a:cs typeface="+mn-cs"/>
              </a:rPr>
              <a:t>IoT</a:t>
            </a:r>
            <a:r>
              <a:rPr kumimoji="1" lang="ja-JP" altLang="ja-JP" sz="1200" kern="1200" dirty="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Internet of Things</a:t>
            </a:r>
            <a:r>
              <a:rPr kumimoji="1" lang="ja-JP" altLang="ja-JP" sz="1200" kern="1200" dirty="0">
                <a:solidFill>
                  <a:schemeClr val="tx1"/>
                </a:solidFill>
                <a:effectLst/>
                <a:latin typeface="+mn-lt"/>
                <a:ea typeface="+mn-ea"/>
                <a:cs typeface="+mn-cs"/>
              </a:rPr>
              <a:t>／モノのインターネット）の普及に向けても注目されています。従来のネットワークでは、</a:t>
            </a:r>
            <a:r>
              <a:rPr kumimoji="1" lang="en-US" altLang="ja-JP" sz="1200" kern="1200" dirty="0">
                <a:solidFill>
                  <a:schemeClr val="tx1"/>
                </a:solidFill>
                <a:effectLst/>
                <a:latin typeface="+mn-lt"/>
                <a:ea typeface="+mn-ea"/>
                <a:cs typeface="+mn-cs"/>
              </a:rPr>
              <a:t>IoT</a:t>
            </a:r>
            <a:r>
              <a:rPr kumimoji="1" lang="ja-JP" altLang="ja-JP" sz="1200" kern="1200" dirty="0">
                <a:solidFill>
                  <a:schemeClr val="tx1"/>
                </a:solidFill>
                <a:effectLst/>
                <a:latin typeface="+mn-lt"/>
                <a:ea typeface="+mn-ea"/>
                <a:cs typeface="+mn-cs"/>
              </a:rPr>
              <a:t>で求められる膨大なデバイスやデータ･トラフィック量の変化、様々なサービスレベルへの対応に限界があるからです。</a:t>
            </a:r>
          </a:p>
          <a:p>
            <a:r>
              <a:rPr kumimoji="1" lang="ja-JP" altLang="ja-JP" sz="1200" kern="1200" dirty="0">
                <a:solidFill>
                  <a:schemeClr val="tx1"/>
                </a:solidFill>
                <a:effectLst/>
                <a:latin typeface="+mn-lt"/>
                <a:ea typeface="+mn-ea"/>
                <a:cs typeface="+mn-cs"/>
              </a:rPr>
              <a:t>ネットワーク構成や機能・サービスの高度な柔軟性</a:t>
            </a:r>
          </a:p>
          <a:p>
            <a:r>
              <a:rPr kumimoji="1" lang="ja-JP" altLang="ja-JP" sz="1200" kern="1200" dirty="0">
                <a:solidFill>
                  <a:schemeClr val="tx1"/>
                </a:solidFill>
                <a:effectLst/>
                <a:latin typeface="+mn-lt"/>
                <a:ea typeface="+mn-ea"/>
                <a:cs typeface="+mn-cs"/>
              </a:rPr>
              <a:t>ネットワークの拡張性や耐障害性</a:t>
            </a:r>
          </a:p>
          <a:p>
            <a:r>
              <a:rPr kumimoji="1" lang="ja-JP" altLang="ja-JP" sz="1200" kern="1200" dirty="0">
                <a:solidFill>
                  <a:schemeClr val="tx1"/>
                </a:solidFill>
                <a:effectLst/>
                <a:latin typeface="+mn-lt"/>
                <a:ea typeface="+mn-ea"/>
                <a:cs typeface="+mn-cs"/>
              </a:rPr>
              <a:t>オープン･スタンダードへの対応</a:t>
            </a:r>
          </a:p>
          <a:p>
            <a:r>
              <a:rPr kumimoji="1" lang="ja-JP" altLang="ja-JP" sz="1200" kern="1200" dirty="0">
                <a:solidFill>
                  <a:schemeClr val="tx1"/>
                </a:solidFill>
                <a:effectLst/>
                <a:latin typeface="+mn-lt"/>
                <a:ea typeface="+mn-ea"/>
                <a:cs typeface="+mn-cs"/>
              </a:rPr>
              <a:t>こうした要求に対応するための中核技術として期待されているのです。つまりネットワークの構成や機器が持つ機能を仮想化することによって、柔軟性や拡張性を実現できるとともに、ネットワーク資源のより効率的な共有を可能にすることができるからです。</a:t>
            </a:r>
          </a:p>
          <a:p>
            <a:r>
              <a:rPr kumimoji="1" lang="en-US" altLang="ja-JP" sz="1200" kern="1200" dirty="0">
                <a:solidFill>
                  <a:schemeClr val="tx1"/>
                </a:solidFill>
                <a:effectLst/>
                <a:latin typeface="+mn-lt"/>
                <a:ea typeface="+mn-ea"/>
                <a:cs typeface="+mn-cs"/>
              </a:rPr>
              <a:t>IoT</a:t>
            </a:r>
            <a:r>
              <a:rPr kumimoji="1" lang="ja-JP" altLang="ja-JP" sz="1200" kern="1200" dirty="0">
                <a:solidFill>
                  <a:schemeClr val="tx1"/>
                </a:solidFill>
                <a:effectLst/>
                <a:latin typeface="+mn-lt"/>
                <a:ea typeface="+mn-ea"/>
                <a:cs typeface="+mn-cs"/>
              </a:rPr>
              <a:t>の普及と共に、</a:t>
            </a:r>
            <a:r>
              <a:rPr kumimoji="1" lang="en-US" altLang="ja-JP" sz="1200" kern="1200" dirty="0">
                <a:solidFill>
                  <a:schemeClr val="tx1"/>
                </a:solidFill>
                <a:effectLst/>
                <a:latin typeface="+mn-lt"/>
                <a:ea typeface="+mn-ea"/>
                <a:cs typeface="+mn-cs"/>
              </a:rPr>
              <a:t>SDN</a:t>
            </a:r>
            <a:r>
              <a:rPr kumimoji="1" lang="ja-JP" altLang="ja-JP" sz="1200" kern="1200" dirty="0">
                <a:solidFill>
                  <a:schemeClr val="tx1"/>
                </a:solidFill>
                <a:effectLst/>
                <a:latin typeface="+mn-lt"/>
                <a:ea typeface="+mn-ea"/>
                <a:cs typeface="+mn-cs"/>
              </a:rPr>
              <a:t>や</a:t>
            </a:r>
            <a:r>
              <a:rPr kumimoji="1" lang="en-US" altLang="ja-JP" sz="1200" kern="1200" dirty="0">
                <a:solidFill>
                  <a:schemeClr val="tx1"/>
                </a:solidFill>
                <a:effectLst/>
                <a:latin typeface="+mn-lt"/>
                <a:ea typeface="+mn-ea"/>
                <a:cs typeface="+mn-cs"/>
              </a:rPr>
              <a:t>NFV</a:t>
            </a:r>
            <a:r>
              <a:rPr kumimoji="1" lang="ja-JP" altLang="ja-JP" sz="1200" kern="1200" dirty="0">
                <a:solidFill>
                  <a:schemeClr val="tx1"/>
                </a:solidFill>
                <a:effectLst/>
                <a:latin typeface="+mn-lt"/>
                <a:ea typeface="+mn-ea"/>
                <a:cs typeface="+mn-cs"/>
              </a:rPr>
              <a:t>もまた普及してゆくことになるでしょう。</a:t>
            </a:r>
          </a:p>
          <a:p>
            <a:endParaRPr lang="ja-JP" altLang="en-US" dirty="0"/>
          </a:p>
        </p:txBody>
      </p:sp>
    </p:spTree>
    <p:extLst>
      <p:ext uri="{BB962C8B-B14F-4D97-AF65-F5344CB8AC3E}">
        <p14:creationId xmlns:p14="http://schemas.microsoft.com/office/powerpoint/2010/main" val="4062701312"/>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2F028E-7BAF-F052-C7BF-54D0C47D9A81}"/>
            </a:ext>
          </a:extLst>
        </p:cNvPr>
        <p:cNvGrpSpPr/>
        <p:nvPr/>
      </p:nvGrpSpPr>
      <p:grpSpPr>
        <a:xfrm>
          <a:off x="0" y="0"/>
          <a:ext cx="0" cy="0"/>
          <a:chOff x="0" y="0"/>
          <a:chExt cx="0" cy="0"/>
        </a:xfrm>
      </p:grpSpPr>
      <p:sp>
        <p:nvSpPr>
          <p:cNvPr id="78849" name="Rectangle 7">
            <a:extLst>
              <a:ext uri="{FF2B5EF4-FFF2-40B4-BE49-F238E27FC236}">
                <a16:creationId xmlns:a16="http://schemas.microsoft.com/office/drawing/2014/main" id="{9664D35C-D5C4-1152-F58B-A87D101D1899}"/>
              </a:ext>
            </a:extLst>
          </p:cNvPr>
          <p:cNvSpPr txBox="1">
            <a:spLocks noGrp="1" noChangeArrowheads="1"/>
          </p:cNvSpPr>
          <p:nvPr/>
        </p:nvSpPr>
        <p:spPr bwMode="auto">
          <a:xfrm>
            <a:off x="3854643" y="9438593"/>
            <a:ext cx="2950989" cy="499172"/>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228</a:t>
            </a:fld>
            <a:endParaRPr lang="en-US" altLang="ja-JP" sz="1200" dirty="0">
              <a:ea typeface="ＭＳ Ｐゴシック" charset="-128"/>
            </a:endParaRPr>
          </a:p>
        </p:txBody>
      </p:sp>
      <p:sp>
        <p:nvSpPr>
          <p:cNvPr id="78850" name="Rectangle 2">
            <a:extLst>
              <a:ext uri="{FF2B5EF4-FFF2-40B4-BE49-F238E27FC236}">
                <a16:creationId xmlns:a16="http://schemas.microsoft.com/office/drawing/2014/main" id="{A12101A0-5DE8-C15F-259F-62FEFA5F7C9A}"/>
              </a:ext>
            </a:extLst>
          </p:cNvPr>
          <p:cNvSpPr>
            <a:spLocks noGrp="1" noRot="1" noChangeAspect="1" noChangeArrowheads="1" noTextEdit="1"/>
          </p:cNvSpPr>
          <p:nvPr>
            <p:ph type="sldImg"/>
          </p:nvPr>
        </p:nvSpPr>
        <p:spPr>
          <a:ln/>
        </p:spPr>
      </p:sp>
      <p:sp>
        <p:nvSpPr>
          <p:cNvPr id="78851" name="Rectangle 3">
            <a:extLst>
              <a:ext uri="{FF2B5EF4-FFF2-40B4-BE49-F238E27FC236}">
                <a16:creationId xmlns:a16="http://schemas.microsoft.com/office/drawing/2014/main" id="{C1A75FAF-26A9-0E58-7DB5-54AAE38A8F1D}"/>
              </a:ext>
            </a:extLst>
          </p:cNvPr>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278582261"/>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119F13-3485-C964-1807-8D226E8D3C09}"/>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31024637-E64E-A326-20DA-996AC8005D51}"/>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E7D0F1FB-577E-AFDF-4634-B7FAB0A081CD}"/>
              </a:ext>
            </a:extLst>
          </p:cNvPr>
          <p:cNvSpPr>
            <a:spLocks noGrp="1"/>
          </p:cNvSpPr>
          <p:nvPr>
            <p:ph type="body" idx="1"/>
          </p:nvPr>
        </p:nvSpPr>
        <p:spPr/>
        <p:txBody>
          <a:bodyPr/>
          <a:lstStyle/>
          <a:p>
            <a:endParaRPr kumimoji="1" lang="ja-JP" altLang="en-US"/>
          </a:p>
        </p:txBody>
      </p:sp>
      <p:sp>
        <p:nvSpPr>
          <p:cNvPr id="4" name="スライド番号プレースホルダー 3">
            <a:extLst>
              <a:ext uri="{FF2B5EF4-FFF2-40B4-BE49-F238E27FC236}">
                <a16:creationId xmlns:a16="http://schemas.microsoft.com/office/drawing/2014/main" id="{1FF29DF3-9DA0-02E0-BFFF-FB1D90E1397B}"/>
              </a:ext>
            </a:extLst>
          </p:cNvPr>
          <p:cNvSpPr>
            <a:spLocks noGrp="1"/>
          </p:cNvSpPr>
          <p:nvPr>
            <p:ph type="sldNum" sz="quarter" idx="5"/>
          </p:nvPr>
        </p:nvSpPr>
        <p:spPr/>
        <p:txBody>
          <a:bodyPr/>
          <a:lstStyle/>
          <a:p>
            <a:fld id="{A26A5AFC-0313-244E-A5A2-5096E4321F46}" type="slidenum">
              <a:rPr kumimoji="1" lang="ja-JP" altLang="en-US" smtClean="0"/>
              <a:t>234</a:t>
            </a:fld>
            <a:endParaRPr kumimoji="1" lang="ja-JP" altLang="en-US"/>
          </a:p>
        </p:txBody>
      </p:sp>
    </p:spTree>
    <p:extLst>
      <p:ext uri="{BB962C8B-B14F-4D97-AF65-F5344CB8AC3E}">
        <p14:creationId xmlns:p14="http://schemas.microsoft.com/office/powerpoint/2010/main" val="326635514"/>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251</a:t>
            </a:fld>
            <a:endParaRPr lang="en-US" altLang="ja-JP" sz="1200" dirty="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1077850890"/>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a:solidFill>
                  <a:schemeClr val="tx1"/>
                </a:solidFill>
                <a:effectLst/>
                <a:latin typeface="+mn-lt"/>
                <a:ea typeface="+mn-ea"/>
                <a:cs typeface="+mn-cs"/>
              </a:rPr>
              <a:t>例えば、画像であれば、点から線、線から輪郭、輪郭から部分、部分から全体のイメージへと概念がより高次元へと段階的に引き上げられてゆきます。換言すれば、「学習が徐々に深められる」と言ってもいいでしょう。この意味から「ディープラーニング」とばれています。</a:t>
            </a:r>
          </a:p>
          <a:p>
            <a:endParaRPr kumimoji="1" lang="en-US"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この方式は、人が設定したルールや学習モデルに沿って判断するのではなく、それ自体をコンピュータが学習して作り出すものです。つまり、「人には理解できない方法で判断する」とも言えます。どんなふうに考えたのか、人には分からないが正しい答えを導き出したということになるのです。</a:t>
            </a:r>
          </a:p>
          <a:p>
            <a:r>
              <a:rPr kumimoji="1" lang="ja-JP" altLang="ja-JP" sz="1200" kern="1200" dirty="0">
                <a:solidFill>
                  <a:schemeClr val="tx1"/>
                </a:solidFill>
                <a:effectLst/>
                <a:latin typeface="+mn-lt"/>
                <a:ea typeface="+mn-ea"/>
                <a:cs typeface="+mn-cs"/>
              </a:rPr>
              <a:t>これまでとは全く違うコンピュータの出現と行っても言い過ぎではないでしょう。</a:t>
            </a: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253</a:t>
            </a:fld>
            <a:endParaRPr kumimoji="1" lang="ja-JP" altLang="en-US"/>
          </a:p>
        </p:txBody>
      </p:sp>
    </p:spTree>
    <p:extLst>
      <p:ext uri="{BB962C8B-B14F-4D97-AF65-F5344CB8AC3E}">
        <p14:creationId xmlns:p14="http://schemas.microsoft.com/office/powerpoint/2010/main" val="2660467277"/>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7" name="正方形/長方形 6"/>
          <p:cNvSpPr/>
          <p:nvPr userDrawn="1"/>
        </p:nvSpPr>
        <p:spPr>
          <a:xfrm>
            <a:off x="0" y="0"/>
            <a:ext cx="9144000" cy="6858000"/>
          </a:xfrm>
          <a:prstGeom prst="rect">
            <a:avLst/>
          </a:prstGeom>
          <a:solidFill>
            <a:schemeClr val="bg1"/>
          </a:solidFill>
          <a:ln>
            <a:noFill/>
          </a:ln>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a:p>
        </p:txBody>
      </p:sp>
      <p:sp>
        <p:nvSpPr>
          <p:cNvPr id="9" name="正方形/長方形 8"/>
          <p:cNvSpPr/>
          <p:nvPr userDrawn="1"/>
        </p:nvSpPr>
        <p:spPr>
          <a:xfrm flipV="1">
            <a:off x="685800" y="2276971"/>
            <a:ext cx="7772400" cy="933083"/>
          </a:xfrm>
          <a:prstGeom prst="rect">
            <a:avLst/>
          </a:prstGeom>
          <a:solidFill>
            <a:srgbClr val="33ACBD"/>
          </a:solidFill>
          <a:ln>
            <a:noFill/>
          </a:ln>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a:p>
        </p:txBody>
      </p:sp>
      <p:sp>
        <p:nvSpPr>
          <p:cNvPr id="2" name="タイトル 1"/>
          <p:cNvSpPr>
            <a:spLocks noGrp="1"/>
          </p:cNvSpPr>
          <p:nvPr>
            <p:ph type="ctrTitle"/>
          </p:nvPr>
        </p:nvSpPr>
        <p:spPr>
          <a:xfrm>
            <a:off x="685800" y="2276971"/>
            <a:ext cx="7772400" cy="933083"/>
          </a:xfrm>
        </p:spPr>
        <p:txBody>
          <a:bodyPr/>
          <a:lstStyle>
            <a:lvl1pPr algn="r">
              <a:defRPr sz="3600">
                <a:solidFill>
                  <a:schemeClr val="bg1"/>
                </a:solidFill>
              </a:defRPr>
            </a:lvl1pPr>
          </a:lstStyle>
          <a:p>
            <a:r>
              <a:rPr kumimoji="1" lang="ja-JP" altLang="en-US" dirty="0"/>
              <a:t>マスター タイトルの書式設定</a:t>
            </a:r>
          </a:p>
        </p:txBody>
      </p:sp>
      <p:sp>
        <p:nvSpPr>
          <p:cNvPr id="3" name="サブタイトル 2"/>
          <p:cNvSpPr>
            <a:spLocks noGrp="1"/>
          </p:cNvSpPr>
          <p:nvPr>
            <p:ph type="subTitle" idx="1"/>
          </p:nvPr>
        </p:nvSpPr>
        <p:spPr>
          <a:xfrm>
            <a:off x="685800" y="3886200"/>
            <a:ext cx="7772400" cy="566005"/>
          </a:xfrm>
        </p:spPr>
        <p:txBody>
          <a:bodyPr>
            <a:normAutofit/>
          </a:bodyPr>
          <a:lstStyle>
            <a:lvl1pPr marL="0" indent="0" algn="r">
              <a:buNone/>
              <a:defRPr sz="2400">
                <a:solidFill>
                  <a:schemeClr val="tx1">
                    <a:lumMod val="50000"/>
                    <a:lumOff val="50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a:t>マスター サブタイトルの書式設定</a:t>
            </a:r>
            <a:endParaRPr kumimoji="1" lang="ja-JP" altLang="en-US" dirty="0"/>
          </a:p>
        </p:txBody>
      </p:sp>
      <p:sp>
        <p:nvSpPr>
          <p:cNvPr id="10" name="正方形/長方形 9"/>
          <p:cNvSpPr/>
          <p:nvPr userDrawn="1"/>
        </p:nvSpPr>
        <p:spPr>
          <a:xfrm flipV="1">
            <a:off x="0" y="-1"/>
            <a:ext cx="244235" cy="237265"/>
          </a:xfrm>
          <a:prstGeom prst="rect">
            <a:avLst/>
          </a:prstGeom>
          <a:solidFill>
            <a:srgbClr val="CC0000"/>
          </a:solidFill>
          <a:ln>
            <a:noFill/>
          </a:ln>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a:p>
        </p:txBody>
      </p:sp>
      <p:sp>
        <p:nvSpPr>
          <p:cNvPr id="13" name="正方形/長方形 12"/>
          <p:cNvSpPr/>
          <p:nvPr userDrawn="1"/>
        </p:nvSpPr>
        <p:spPr>
          <a:xfrm flipV="1">
            <a:off x="0" y="6662718"/>
            <a:ext cx="9144000" cy="201893"/>
          </a:xfrm>
          <a:prstGeom prst="rect">
            <a:avLst/>
          </a:prstGeom>
          <a:solidFill>
            <a:srgbClr val="33ACBD"/>
          </a:solidFill>
          <a:ln>
            <a:noFill/>
          </a:ln>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a:p>
        </p:txBody>
      </p:sp>
      <p:sp>
        <p:nvSpPr>
          <p:cNvPr id="16" name="正方形/長方形 15"/>
          <p:cNvSpPr/>
          <p:nvPr userDrawn="1"/>
        </p:nvSpPr>
        <p:spPr>
          <a:xfrm flipV="1">
            <a:off x="244236" y="0"/>
            <a:ext cx="244235" cy="237265"/>
          </a:xfrm>
          <a:prstGeom prst="rect">
            <a:avLst/>
          </a:prstGeom>
          <a:solidFill>
            <a:srgbClr val="33ACBD"/>
          </a:solidFill>
          <a:ln>
            <a:noFill/>
          </a:ln>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a:p>
        </p:txBody>
      </p:sp>
      <p:sp>
        <p:nvSpPr>
          <p:cNvPr id="22" name="正方形/長方形 21"/>
          <p:cNvSpPr/>
          <p:nvPr userDrawn="1"/>
        </p:nvSpPr>
        <p:spPr>
          <a:xfrm flipH="1" flipV="1">
            <a:off x="9059333" y="-2"/>
            <a:ext cx="97309" cy="6858002"/>
          </a:xfrm>
          <a:prstGeom prst="rect">
            <a:avLst/>
          </a:prstGeom>
          <a:solidFill>
            <a:srgbClr val="33ACBD"/>
          </a:solidFill>
          <a:ln>
            <a:noFill/>
          </a:ln>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a:p>
        </p:txBody>
      </p:sp>
      <p:sp>
        <p:nvSpPr>
          <p:cNvPr id="21" name="正方形/長方形 20"/>
          <p:cNvSpPr/>
          <p:nvPr userDrawn="1"/>
        </p:nvSpPr>
        <p:spPr>
          <a:xfrm flipV="1">
            <a:off x="9059334" y="6662710"/>
            <a:ext cx="97896" cy="201897"/>
          </a:xfrm>
          <a:prstGeom prst="rect">
            <a:avLst/>
          </a:prstGeom>
          <a:solidFill>
            <a:srgbClr val="CC0000"/>
          </a:solidFill>
          <a:ln>
            <a:noFill/>
          </a:ln>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a:p>
        </p:txBody>
      </p:sp>
      <p:pic>
        <p:nvPicPr>
          <p:cNvPr id="20" name="図 19">
            <a:extLst>
              <a:ext uri="{FF2B5EF4-FFF2-40B4-BE49-F238E27FC236}">
                <a16:creationId xmlns:a16="http://schemas.microsoft.com/office/drawing/2014/main" id="{40E48305-7735-1444-8D88-5E8C8CB2470D}"/>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246745" y="6700082"/>
            <a:ext cx="744749" cy="127152"/>
          </a:xfrm>
          <a:prstGeom prst="rect">
            <a:avLst/>
          </a:prstGeom>
          <a:ln>
            <a:noFill/>
          </a:ln>
          <a:effectLst/>
        </p:spPr>
      </p:pic>
    </p:spTree>
    <p:extLst>
      <p:ext uri="{BB962C8B-B14F-4D97-AF65-F5344CB8AC3E}">
        <p14:creationId xmlns:p14="http://schemas.microsoft.com/office/powerpoint/2010/main" val="42372119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フッター プレースホルダー 4"/>
          <p:cNvSpPr>
            <a:spLocks noGrp="1"/>
          </p:cNvSpPr>
          <p:nvPr>
            <p:ph type="ftr" sz="quarter" idx="11"/>
          </p:nvPr>
        </p:nvSpPr>
        <p:spPr>
          <a:xfrm>
            <a:off x="3124200" y="6356350"/>
            <a:ext cx="2895600" cy="365125"/>
          </a:xfrm>
          <a:prstGeom prst="rect">
            <a:avLst/>
          </a:prstGeom>
        </p:spPr>
        <p:txBody>
          <a:bodyPr/>
          <a:lstStyle/>
          <a:p>
            <a:endParaRPr kumimoji="1" lang="ja-JP" altLang="en-US"/>
          </a:p>
        </p:txBody>
      </p:sp>
    </p:spTree>
    <p:extLst>
      <p:ext uri="{BB962C8B-B14F-4D97-AF65-F5344CB8AC3E}">
        <p14:creationId xmlns:p14="http://schemas.microsoft.com/office/powerpoint/2010/main" val="190743749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フッター プレースホルダー 4"/>
          <p:cNvSpPr>
            <a:spLocks noGrp="1"/>
          </p:cNvSpPr>
          <p:nvPr>
            <p:ph type="ftr" sz="quarter" idx="11"/>
          </p:nvPr>
        </p:nvSpPr>
        <p:spPr>
          <a:xfrm>
            <a:off x="3124200" y="6356350"/>
            <a:ext cx="2895600" cy="365125"/>
          </a:xfrm>
          <a:prstGeom prst="rect">
            <a:avLst/>
          </a:prstGeom>
        </p:spPr>
        <p:txBody>
          <a:bodyPr/>
          <a:lstStyle/>
          <a:p>
            <a:endParaRPr kumimoji="1" lang="ja-JP" altLang="en-US"/>
          </a:p>
        </p:txBody>
      </p:sp>
    </p:spTree>
    <p:extLst>
      <p:ext uri="{BB962C8B-B14F-4D97-AF65-F5344CB8AC3E}">
        <p14:creationId xmlns:p14="http://schemas.microsoft.com/office/powerpoint/2010/main" val="371797474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cSld name="1_白紙">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76C45438-AF58-0046-8C12-EB53ED741866}"/>
              </a:ext>
            </a:extLst>
          </p:cNvPr>
          <p:cNvSpPr>
            <a:spLocks noGrp="1"/>
          </p:cNvSpPr>
          <p:nvPr>
            <p:ph type="title"/>
          </p:nvPr>
        </p:nvSpPr>
        <p:spPr/>
        <p:txBody>
          <a:bodyPr/>
          <a:lstStyle/>
          <a:p>
            <a:r>
              <a:rPr kumimoji="1" lang="ja-JP" altLang="en-US"/>
              <a:t>マスター タイトルの書式設定</a:t>
            </a:r>
          </a:p>
        </p:txBody>
      </p:sp>
    </p:spTree>
    <p:extLst>
      <p:ext uri="{BB962C8B-B14F-4D97-AF65-F5344CB8AC3E}">
        <p14:creationId xmlns:p14="http://schemas.microsoft.com/office/powerpoint/2010/main" val="3967070296"/>
      </p:ext>
    </p:extLst>
  </p:cSld>
  <p:clrMapOvr>
    <a:masterClrMapping/>
  </p:clrMapOvr>
  <p:transition>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p:cSld name="2_タイトルとコンテンツ">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01930" y="1316178"/>
            <a:ext cx="8740142" cy="5046523"/>
          </a:xfrm>
        </p:spPr>
        <p:txBody>
          <a:bodyPr>
            <a:normAutofit/>
          </a:bodyPr>
          <a:lstStyle>
            <a:lvl1pPr>
              <a:defRPr sz="2700"/>
            </a:lvl1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6" name="Title 5"/>
          <p:cNvSpPr>
            <a:spLocks noGrp="1"/>
          </p:cNvSpPr>
          <p:nvPr>
            <p:ph type="title"/>
          </p:nvPr>
        </p:nvSpPr>
        <p:spPr/>
        <p:txBody>
          <a:bodyPr/>
          <a:lstStyle/>
          <a:p>
            <a:r>
              <a:rPr lang="ja-JP" altLang="en-US"/>
              <a:t>マスター タイトルの書式設定</a:t>
            </a:r>
            <a:endParaRPr lang="en-US"/>
          </a:p>
        </p:txBody>
      </p:sp>
    </p:spTree>
    <p:extLst>
      <p:ext uri="{BB962C8B-B14F-4D97-AF65-F5344CB8AC3E}">
        <p14:creationId xmlns:p14="http://schemas.microsoft.com/office/powerpoint/2010/main" val="2265692390"/>
      </p:ext>
    </p:extLst>
  </p:cSld>
  <p:clrMapOvr>
    <a:masterClrMapping/>
  </p:clrMapOvr>
  <p:transition>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Tree>
    <p:extLst>
      <p:ext uri="{BB962C8B-B14F-4D97-AF65-F5344CB8AC3E}">
        <p14:creationId xmlns:p14="http://schemas.microsoft.com/office/powerpoint/2010/main" val="23860685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a:t>マスター テキストの書式設定</a:t>
            </a:r>
          </a:p>
        </p:txBody>
      </p:sp>
    </p:spTree>
    <p:extLst>
      <p:ext uri="{BB962C8B-B14F-4D97-AF65-F5344CB8AC3E}">
        <p14:creationId xmlns:p14="http://schemas.microsoft.com/office/powerpoint/2010/main" val="367214750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11"/>
          </p:nvPr>
        </p:nvSpPr>
        <p:spPr>
          <a:xfrm>
            <a:off x="3124200" y="6356350"/>
            <a:ext cx="2895600" cy="365125"/>
          </a:xfrm>
          <a:prstGeom prst="rect">
            <a:avLst/>
          </a:prstGeom>
        </p:spPr>
        <p:txBody>
          <a:bodyPr/>
          <a:lstStyle/>
          <a:p>
            <a:endParaRPr kumimoji="1" lang="ja-JP" altLang="en-US" dirty="0"/>
          </a:p>
        </p:txBody>
      </p:sp>
    </p:spTree>
    <p:extLst>
      <p:ext uri="{BB962C8B-B14F-4D97-AF65-F5344CB8AC3E}">
        <p14:creationId xmlns:p14="http://schemas.microsoft.com/office/powerpoint/2010/main" val="400710037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8" name="フッター プレースホルダー 7"/>
          <p:cNvSpPr>
            <a:spLocks noGrp="1"/>
          </p:cNvSpPr>
          <p:nvPr>
            <p:ph type="ftr" sz="quarter" idx="11"/>
          </p:nvPr>
        </p:nvSpPr>
        <p:spPr>
          <a:xfrm>
            <a:off x="3124200" y="6356350"/>
            <a:ext cx="2895600" cy="365125"/>
          </a:xfrm>
          <a:prstGeom prst="rect">
            <a:avLst/>
          </a:prstGeom>
        </p:spPr>
        <p:txBody>
          <a:bodyPr/>
          <a:lstStyle/>
          <a:p>
            <a:endParaRPr kumimoji="1" lang="ja-JP" altLang="en-US"/>
          </a:p>
        </p:txBody>
      </p:sp>
    </p:spTree>
    <p:extLst>
      <p:ext uri="{BB962C8B-B14F-4D97-AF65-F5344CB8AC3E}">
        <p14:creationId xmlns:p14="http://schemas.microsoft.com/office/powerpoint/2010/main" val="181582898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atin typeface="Meiryo" panose="020B0604030504040204" pitchFamily="34" charset="-128"/>
                <a:ea typeface="Meiryo" panose="020B0604030504040204" pitchFamily="34" charset="-128"/>
              </a:defRPr>
            </a:lvl1pPr>
          </a:lstStyle>
          <a:p>
            <a:r>
              <a:rPr kumimoji="1" lang="ja-JP" altLang="en-US" dirty="0"/>
              <a:t>マスター タイトルの書式設定</a:t>
            </a:r>
          </a:p>
        </p:txBody>
      </p:sp>
    </p:spTree>
    <p:extLst>
      <p:ext uri="{BB962C8B-B14F-4D97-AF65-F5344CB8AC3E}">
        <p14:creationId xmlns:p14="http://schemas.microsoft.com/office/powerpoint/2010/main" val="29590722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Tree>
    <p:extLst>
      <p:ext uri="{BB962C8B-B14F-4D97-AF65-F5344CB8AC3E}">
        <p14:creationId xmlns:p14="http://schemas.microsoft.com/office/powerpoint/2010/main" val="109368370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Tree>
    <p:extLst>
      <p:ext uri="{BB962C8B-B14F-4D97-AF65-F5344CB8AC3E}">
        <p14:creationId xmlns:p14="http://schemas.microsoft.com/office/powerpoint/2010/main" val="212270361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kumimoji="1" lang="ja-JP" altLang="en-US"/>
              <a:t>プレースホルダーまでドラッグするかアイコンをクリックして図を追加</a:t>
            </a:r>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Tree>
    <p:extLst>
      <p:ext uri="{BB962C8B-B14F-4D97-AF65-F5344CB8AC3E}">
        <p14:creationId xmlns:p14="http://schemas.microsoft.com/office/powerpoint/2010/main" val="25671160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1.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230400" y="266400"/>
            <a:ext cx="8686800" cy="416221"/>
          </a:xfrm>
          <a:prstGeom prst="rect">
            <a:avLst/>
          </a:prstGeom>
        </p:spPr>
        <p:txBody>
          <a:bodyPr vert="horz" lIns="0" tIns="45720" rIns="0" bIns="45720" rtlCol="0" anchor="ctr">
            <a:noAutofit/>
          </a:bodyPr>
          <a:lstStyle/>
          <a:p>
            <a:r>
              <a:rPr kumimoji="1" lang="ja-JP" altLang="en-US" dirty="0"/>
              <a:t>マスター タイトルの書式設定</a:t>
            </a:r>
          </a:p>
        </p:txBody>
      </p:sp>
      <p:sp>
        <p:nvSpPr>
          <p:cNvPr id="3" name="テキスト プレースホルダー 2"/>
          <p:cNvSpPr>
            <a:spLocks noGrp="1"/>
          </p:cNvSpPr>
          <p:nvPr>
            <p:ph type="body" idx="1"/>
          </p:nvPr>
        </p:nvSpPr>
        <p:spPr>
          <a:xfrm>
            <a:off x="457200" y="976974"/>
            <a:ext cx="8229600" cy="5149190"/>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pic>
        <p:nvPicPr>
          <p:cNvPr id="12" name="図 11"/>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7974619" y="6708204"/>
            <a:ext cx="639634" cy="95299"/>
          </a:xfrm>
          <a:prstGeom prst="rect">
            <a:avLst/>
          </a:prstGeom>
        </p:spPr>
      </p:pic>
      <p:sp>
        <p:nvSpPr>
          <p:cNvPr id="16" name="正方形/長方形 15"/>
          <p:cNvSpPr/>
          <p:nvPr userDrawn="1"/>
        </p:nvSpPr>
        <p:spPr>
          <a:xfrm flipV="1">
            <a:off x="0" y="6662718"/>
            <a:ext cx="9144000" cy="201893"/>
          </a:xfrm>
          <a:prstGeom prst="rect">
            <a:avLst/>
          </a:prstGeom>
          <a:solidFill>
            <a:srgbClr val="33ACBD"/>
          </a:solidFill>
          <a:ln>
            <a:noFill/>
          </a:ln>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a:p>
        </p:txBody>
      </p:sp>
      <p:sp>
        <p:nvSpPr>
          <p:cNvPr id="19" name="正方形/長方形 18"/>
          <p:cNvSpPr/>
          <p:nvPr/>
        </p:nvSpPr>
        <p:spPr>
          <a:xfrm flipV="1">
            <a:off x="9065846" y="6662710"/>
            <a:ext cx="91383" cy="201897"/>
          </a:xfrm>
          <a:prstGeom prst="rect">
            <a:avLst/>
          </a:prstGeom>
          <a:solidFill>
            <a:srgbClr val="CC0000"/>
          </a:solidFill>
          <a:ln>
            <a:noFill/>
          </a:ln>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a:p>
        </p:txBody>
      </p:sp>
      <p:cxnSp>
        <p:nvCxnSpPr>
          <p:cNvPr id="5" name="直線コネクタ 4"/>
          <p:cNvCxnSpPr/>
          <p:nvPr/>
        </p:nvCxnSpPr>
        <p:spPr>
          <a:xfrm>
            <a:off x="457200" y="703900"/>
            <a:ext cx="8686800" cy="6498"/>
          </a:xfrm>
          <a:prstGeom prst="line">
            <a:avLst/>
          </a:prstGeom>
          <a:ln w="12700" cmpd="sng">
            <a:solidFill>
              <a:srgbClr val="33ACBD"/>
            </a:solidFill>
          </a:ln>
        </p:spPr>
        <p:style>
          <a:lnRef idx="1">
            <a:schemeClr val="accent1"/>
          </a:lnRef>
          <a:fillRef idx="0">
            <a:schemeClr val="accent1"/>
          </a:fillRef>
          <a:effectRef idx="0">
            <a:schemeClr val="accent1"/>
          </a:effectRef>
          <a:fontRef idx="minor">
            <a:schemeClr val="tx1"/>
          </a:fontRef>
        </p:style>
      </p:cxnSp>
      <p:cxnSp>
        <p:nvCxnSpPr>
          <p:cNvPr id="20" name="直線コネクタ 19"/>
          <p:cNvCxnSpPr/>
          <p:nvPr/>
        </p:nvCxnSpPr>
        <p:spPr>
          <a:xfrm>
            <a:off x="0" y="703900"/>
            <a:ext cx="457200" cy="0"/>
          </a:xfrm>
          <a:prstGeom prst="line">
            <a:avLst/>
          </a:prstGeom>
          <a:ln w="12700" cmpd="sng">
            <a:solidFill>
              <a:srgbClr val="CC0000"/>
            </a:solidFill>
          </a:ln>
        </p:spPr>
        <p:style>
          <a:lnRef idx="1">
            <a:schemeClr val="accent1"/>
          </a:lnRef>
          <a:fillRef idx="0">
            <a:schemeClr val="accent1"/>
          </a:fillRef>
          <a:effectRef idx="0">
            <a:schemeClr val="accent1"/>
          </a:effectRef>
          <a:fontRef idx="minor">
            <a:schemeClr val="tx1"/>
          </a:fontRef>
        </p:style>
      </p:cxnSp>
      <p:pic>
        <p:nvPicPr>
          <p:cNvPr id="14" name="図 13">
            <a:extLst>
              <a:ext uri="{FF2B5EF4-FFF2-40B4-BE49-F238E27FC236}">
                <a16:creationId xmlns:a16="http://schemas.microsoft.com/office/drawing/2014/main" id="{5F97BFA0-72D0-48CF-9A57-BFE7299468A6}"/>
              </a:ext>
            </a:extLst>
          </p:cNvPr>
          <p:cNvPicPr>
            <a:picLocks noChangeAspect="1"/>
          </p:cNvPicPr>
          <p:nvPr userDrawn="1"/>
        </p:nvPicPr>
        <p:blipFill>
          <a:blip r:embed="rId16" cstate="screen">
            <a:extLst>
              <a:ext uri="{28A0092B-C50C-407E-A947-70E740481C1C}">
                <a14:useLocalDpi xmlns:a14="http://schemas.microsoft.com/office/drawing/2010/main"/>
              </a:ext>
            </a:extLst>
          </a:blip>
          <a:stretch>
            <a:fillRect/>
          </a:stretch>
        </p:blipFill>
        <p:spPr>
          <a:xfrm>
            <a:off x="8244736" y="6699653"/>
            <a:ext cx="739034" cy="126176"/>
          </a:xfrm>
          <a:prstGeom prst="rect">
            <a:avLst/>
          </a:prstGeom>
          <a:ln>
            <a:noFill/>
          </a:ln>
          <a:effectLst/>
        </p:spPr>
      </p:pic>
    </p:spTree>
    <p:extLst>
      <p:ext uri="{BB962C8B-B14F-4D97-AF65-F5344CB8AC3E}">
        <p14:creationId xmlns:p14="http://schemas.microsoft.com/office/powerpoint/2010/main" val="277623494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3" r:id="rId13"/>
  </p:sldLayoutIdLst>
  <p:hf hdr="0" ftr="0" dt="0"/>
  <p:txStyles>
    <p:titleStyle>
      <a:lvl1pPr algn="l" defTabSz="457200" rtl="0" eaLnBrk="1" latinLnBrk="0" hangingPunct="1">
        <a:spcBef>
          <a:spcPct val="0"/>
        </a:spcBef>
        <a:buNone/>
        <a:defRPr kumimoji="1" sz="2700" kern="1200">
          <a:solidFill>
            <a:srgbClr val="7F7F7F"/>
          </a:solidFill>
          <a:latin typeface="Meiryo" panose="020B0604030504040204" pitchFamily="34" charset="-128"/>
          <a:ea typeface="Meiryo" panose="020B0604030504040204" pitchFamily="34" charset="-128"/>
          <a:cs typeface="+mj-cs"/>
        </a:defRPr>
      </a:lvl1pPr>
    </p:titleStyle>
    <p:bodyStyle>
      <a:lvl1pPr marL="342900" indent="-342900" algn="l" defTabSz="457200" rtl="0" eaLnBrk="1" latinLnBrk="0" hangingPunct="1">
        <a:spcBef>
          <a:spcPct val="20000"/>
        </a:spcBef>
        <a:buFont typeface="Arial"/>
        <a:buChar char="•"/>
        <a:defRPr kumimoji="1"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kumimoji="1"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kumimoji="1"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9pPr>
    </p:bodyStyle>
    <p:otherStyle>
      <a:defPPr>
        <a:defRPr lang="ja-JP"/>
      </a:defPPr>
      <a:lvl1pPr marL="0" algn="l" defTabSz="457200" rtl="0" eaLnBrk="1" latinLnBrk="0" hangingPunct="1">
        <a:defRPr kumimoji="1" sz="1800" kern="1200">
          <a:solidFill>
            <a:schemeClr val="tx1"/>
          </a:solidFill>
          <a:latin typeface="+mn-lt"/>
          <a:ea typeface="+mn-ea"/>
          <a:cs typeface="+mn-cs"/>
        </a:defRPr>
      </a:lvl1pPr>
      <a:lvl2pPr marL="457200" algn="l" defTabSz="457200" rtl="0" eaLnBrk="1" latinLnBrk="0" hangingPunct="1">
        <a:defRPr kumimoji="1" sz="1800" kern="1200">
          <a:solidFill>
            <a:schemeClr val="tx1"/>
          </a:solidFill>
          <a:latin typeface="+mn-lt"/>
          <a:ea typeface="+mn-ea"/>
          <a:cs typeface="+mn-cs"/>
        </a:defRPr>
      </a:lvl2pPr>
      <a:lvl3pPr marL="914400" algn="l" defTabSz="457200" rtl="0" eaLnBrk="1" latinLnBrk="0" hangingPunct="1">
        <a:defRPr kumimoji="1" sz="1800" kern="1200">
          <a:solidFill>
            <a:schemeClr val="tx1"/>
          </a:solidFill>
          <a:latin typeface="+mn-lt"/>
          <a:ea typeface="+mn-ea"/>
          <a:cs typeface="+mn-cs"/>
        </a:defRPr>
      </a:lvl3pPr>
      <a:lvl4pPr marL="1371600" algn="l" defTabSz="457200" rtl="0" eaLnBrk="1" latinLnBrk="0" hangingPunct="1">
        <a:defRPr kumimoji="1" sz="1800" kern="1200">
          <a:solidFill>
            <a:schemeClr val="tx1"/>
          </a:solidFill>
          <a:latin typeface="+mn-lt"/>
          <a:ea typeface="+mn-ea"/>
          <a:cs typeface="+mn-cs"/>
        </a:defRPr>
      </a:lvl4pPr>
      <a:lvl5pPr marL="1828800" algn="l" defTabSz="457200" rtl="0" eaLnBrk="1" latinLnBrk="0" hangingPunct="1">
        <a:defRPr kumimoji="1" sz="1800" kern="1200">
          <a:solidFill>
            <a:schemeClr val="tx1"/>
          </a:solidFill>
          <a:latin typeface="+mn-lt"/>
          <a:ea typeface="+mn-ea"/>
          <a:cs typeface="+mn-cs"/>
        </a:defRPr>
      </a:lvl5pPr>
      <a:lvl6pPr marL="2286000" algn="l" defTabSz="457200" rtl="0" eaLnBrk="1" latinLnBrk="0" hangingPunct="1">
        <a:defRPr kumimoji="1" sz="1800" kern="1200">
          <a:solidFill>
            <a:schemeClr val="tx1"/>
          </a:solidFill>
          <a:latin typeface="+mn-lt"/>
          <a:ea typeface="+mn-ea"/>
          <a:cs typeface="+mn-cs"/>
        </a:defRPr>
      </a:lvl6pPr>
      <a:lvl7pPr marL="2743200" algn="l" defTabSz="457200" rtl="0" eaLnBrk="1" latinLnBrk="0" hangingPunct="1">
        <a:defRPr kumimoji="1" sz="1800" kern="1200">
          <a:solidFill>
            <a:schemeClr val="tx1"/>
          </a:solidFill>
          <a:latin typeface="+mn-lt"/>
          <a:ea typeface="+mn-ea"/>
          <a:cs typeface="+mn-cs"/>
        </a:defRPr>
      </a:lvl7pPr>
      <a:lvl8pPr marL="3200400" algn="l" defTabSz="457200" rtl="0" eaLnBrk="1" latinLnBrk="0" hangingPunct="1">
        <a:defRPr kumimoji="1" sz="1800" kern="1200">
          <a:solidFill>
            <a:schemeClr val="tx1"/>
          </a:solidFill>
          <a:latin typeface="+mn-lt"/>
          <a:ea typeface="+mn-ea"/>
          <a:cs typeface="+mn-cs"/>
        </a:defRPr>
      </a:lvl8pPr>
      <a:lvl9pPr marL="3657600" algn="l" defTabSz="4572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2" Type="http://schemas.openxmlformats.org/officeDocument/2006/relationships/image" Target="../media/image205.tiff"/><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image" Target="../media/image206.png"/><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3" Type="http://schemas.openxmlformats.org/officeDocument/2006/relationships/image" Target="../media/image208.tiff"/><Relationship Id="rId2" Type="http://schemas.openxmlformats.org/officeDocument/2006/relationships/notesSlide" Target="../notesSlides/notesSlide48.xml"/><Relationship Id="rId1" Type="http://schemas.openxmlformats.org/officeDocument/2006/relationships/slideLayout" Target="../slideLayouts/slideLayout6.xml"/><Relationship Id="rId6" Type="http://schemas.openxmlformats.org/officeDocument/2006/relationships/image" Target="../media/image211.tiff"/><Relationship Id="rId5" Type="http://schemas.openxmlformats.org/officeDocument/2006/relationships/image" Target="../media/image210.tiff"/><Relationship Id="rId4" Type="http://schemas.openxmlformats.org/officeDocument/2006/relationships/image" Target="../media/image209.tiff"/></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6.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6.xml"/></Relationships>
</file>

<file path=ppt/slides/_rels/slide107.xml.rels><?xml version="1.0" encoding="UTF-8" standalone="yes"?>
<Relationships xmlns="http://schemas.openxmlformats.org/package/2006/relationships"><Relationship Id="rId8" Type="http://schemas.openxmlformats.org/officeDocument/2006/relationships/image" Target="../media/image217.jpeg"/><Relationship Id="rId3" Type="http://schemas.openxmlformats.org/officeDocument/2006/relationships/image" Target="../media/image212.jpeg"/><Relationship Id="rId7" Type="http://schemas.openxmlformats.org/officeDocument/2006/relationships/image" Target="../media/image216.jpeg"/><Relationship Id="rId2" Type="http://schemas.openxmlformats.org/officeDocument/2006/relationships/notesSlide" Target="../notesSlides/notesSlide49.xml"/><Relationship Id="rId1" Type="http://schemas.openxmlformats.org/officeDocument/2006/relationships/slideLayout" Target="../slideLayouts/slideLayout6.xml"/><Relationship Id="rId6" Type="http://schemas.openxmlformats.org/officeDocument/2006/relationships/image" Target="../media/image215.jpeg"/><Relationship Id="rId5" Type="http://schemas.openxmlformats.org/officeDocument/2006/relationships/image" Target="../media/image214.png"/><Relationship Id="rId4" Type="http://schemas.openxmlformats.org/officeDocument/2006/relationships/image" Target="../media/image213.png"/></Relationships>
</file>

<file path=ppt/slides/_rels/slide108.xml.rels><?xml version="1.0" encoding="UTF-8" standalone="yes"?>
<Relationships xmlns="http://schemas.openxmlformats.org/package/2006/relationships"><Relationship Id="rId8" Type="http://schemas.openxmlformats.org/officeDocument/2006/relationships/image" Target="../media/image223.png"/><Relationship Id="rId3" Type="http://schemas.openxmlformats.org/officeDocument/2006/relationships/image" Target="../media/image218.tiff"/><Relationship Id="rId7" Type="http://schemas.openxmlformats.org/officeDocument/2006/relationships/image" Target="../media/image222.jpeg"/><Relationship Id="rId12" Type="http://schemas.openxmlformats.org/officeDocument/2006/relationships/image" Target="../media/image227.png"/><Relationship Id="rId2" Type="http://schemas.openxmlformats.org/officeDocument/2006/relationships/notesSlide" Target="../notesSlides/notesSlide50.xml"/><Relationship Id="rId1" Type="http://schemas.openxmlformats.org/officeDocument/2006/relationships/slideLayout" Target="../slideLayouts/slideLayout6.xml"/><Relationship Id="rId6" Type="http://schemas.openxmlformats.org/officeDocument/2006/relationships/image" Target="../media/image221.tiff"/><Relationship Id="rId11" Type="http://schemas.openxmlformats.org/officeDocument/2006/relationships/image" Target="../media/image226.png"/><Relationship Id="rId5" Type="http://schemas.openxmlformats.org/officeDocument/2006/relationships/image" Target="../media/image220.tiff"/><Relationship Id="rId10" Type="http://schemas.openxmlformats.org/officeDocument/2006/relationships/image" Target="../media/image225.png"/><Relationship Id="rId4" Type="http://schemas.openxmlformats.org/officeDocument/2006/relationships/image" Target="../media/image219.tiff"/><Relationship Id="rId9" Type="http://schemas.openxmlformats.org/officeDocument/2006/relationships/image" Target="../media/image224.tiff"/></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8" Type="http://schemas.openxmlformats.org/officeDocument/2006/relationships/image" Target="../media/image35.png"/><Relationship Id="rId13" Type="http://schemas.openxmlformats.org/officeDocument/2006/relationships/image" Target="../media/image40.png"/><Relationship Id="rId3" Type="http://schemas.openxmlformats.org/officeDocument/2006/relationships/image" Target="../media/image30.jpeg"/><Relationship Id="rId7" Type="http://schemas.openxmlformats.org/officeDocument/2006/relationships/image" Target="../media/image34.png"/><Relationship Id="rId12" Type="http://schemas.openxmlformats.org/officeDocument/2006/relationships/image" Target="../media/image39.png"/><Relationship Id="rId2" Type="http://schemas.openxmlformats.org/officeDocument/2006/relationships/image" Target="../media/image29.png"/><Relationship Id="rId1" Type="http://schemas.openxmlformats.org/officeDocument/2006/relationships/slideLayout" Target="../slideLayouts/slideLayout6.xml"/><Relationship Id="rId6" Type="http://schemas.openxmlformats.org/officeDocument/2006/relationships/image" Target="../media/image33.jpeg"/><Relationship Id="rId11" Type="http://schemas.openxmlformats.org/officeDocument/2006/relationships/image" Target="../media/image38.png"/><Relationship Id="rId5" Type="http://schemas.openxmlformats.org/officeDocument/2006/relationships/image" Target="../media/image32.jpeg"/><Relationship Id="rId15" Type="http://schemas.openxmlformats.org/officeDocument/2006/relationships/image" Target="../media/image42.png"/><Relationship Id="rId10" Type="http://schemas.openxmlformats.org/officeDocument/2006/relationships/image" Target="../media/image37.png"/><Relationship Id="rId4" Type="http://schemas.openxmlformats.org/officeDocument/2006/relationships/image" Target="../media/image31.jpeg"/><Relationship Id="rId9" Type="http://schemas.openxmlformats.org/officeDocument/2006/relationships/image" Target="../media/image36.png"/><Relationship Id="rId14" Type="http://schemas.openxmlformats.org/officeDocument/2006/relationships/image" Target="../media/image41.png"/></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112.xml.rels><?xml version="1.0" encoding="UTF-8" standalone="yes"?>
<Relationships xmlns="http://schemas.openxmlformats.org/package/2006/relationships"><Relationship Id="rId8" Type="http://schemas.openxmlformats.org/officeDocument/2006/relationships/image" Target="../media/image234.jpeg"/><Relationship Id="rId3" Type="http://schemas.openxmlformats.org/officeDocument/2006/relationships/image" Target="../media/image229.jpeg"/><Relationship Id="rId7" Type="http://schemas.openxmlformats.org/officeDocument/2006/relationships/image" Target="../media/image233.jpeg"/><Relationship Id="rId2" Type="http://schemas.openxmlformats.org/officeDocument/2006/relationships/image" Target="../media/image228.png"/><Relationship Id="rId1" Type="http://schemas.openxmlformats.org/officeDocument/2006/relationships/slideLayout" Target="../slideLayouts/slideLayout6.xml"/><Relationship Id="rId6" Type="http://schemas.openxmlformats.org/officeDocument/2006/relationships/image" Target="../media/image232.jpeg"/><Relationship Id="rId5" Type="http://schemas.openxmlformats.org/officeDocument/2006/relationships/image" Target="../media/image231.tiff"/><Relationship Id="rId4" Type="http://schemas.openxmlformats.org/officeDocument/2006/relationships/image" Target="../media/image230.jpeg"/></Relationships>
</file>

<file path=ppt/slides/_rels/slide113.xml.rels><?xml version="1.0" encoding="UTF-8" standalone="yes"?>
<Relationships xmlns="http://schemas.openxmlformats.org/package/2006/relationships"><Relationship Id="rId8" Type="http://schemas.openxmlformats.org/officeDocument/2006/relationships/image" Target="../media/image239.jpeg"/><Relationship Id="rId3" Type="http://schemas.openxmlformats.org/officeDocument/2006/relationships/image" Target="../media/image229.jpeg"/><Relationship Id="rId7" Type="http://schemas.openxmlformats.org/officeDocument/2006/relationships/image" Target="../media/image238.jpeg"/><Relationship Id="rId2" Type="http://schemas.openxmlformats.org/officeDocument/2006/relationships/notesSlide" Target="../notesSlides/notesSlide53.xml"/><Relationship Id="rId1" Type="http://schemas.openxmlformats.org/officeDocument/2006/relationships/slideLayout" Target="../slideLayouts/slideLayout6.xml"/><Relationship Id="rId6" Type="http://schemas.openxmlformats.org/officeDocument/2006/relationships/image" Target="../media/image237.png"/><Relationship Id="rId11" Type="http://schemas.openxmlformats.org/officeDocument/2006/relationships/image" Target="../media/image242.png"/><Relationship Id="rId5" Type="http://schemas.openxmlformats.org/officeDocument/2006/relationships/image" Target="../media/image236.png"/><Relationship Id="rId10" Type="http://schemas.openxmlformats.org/officeDocument/2006/relationships/image" Target="../media/image241.png"/><Relationship Id="rId4" Type="http://schemas.openxmlformats.org/officeDocument/2006/relationships/image" Target="../media/image235.jpeg"/><Relationship Id="rId9" Type="http://schemas.openxmlformats.org/officeDocument/2006/relationships/image" Target="../media/image240.png"/></Relationships>
</file>

<file path=ppt/slides/_rels/slide114.xml.rels><?xml version="1.0" encoding="UTF-8" standalone="yes"?>
<Relationships xmlns="http://schemas.openxmlformats.org/package/2006/relationships"><Relationship Id="rId8" Type="http://schemas.openxmlformats.org/officeDocument/2006/relationships/image" Target="../media/image247.png"/><Relationship Id="rId3" Type="http://schemas.openxmlformats.org/officeDocument/2006/relationships/image" Target="../media/image54.tiff"/><Relationship Id="rId7" Type="http://schemas.openxmlformats.org/officeDocument/2006/relationships/image" Target="../media/image246.jpeg"/><Relationship Id="rId2" Type="http://schemas.openxmlformats.org/officeDocument/2006/relationships/notesSlide" Target="../notesSlides/notesSlide54.xml"/><Relationship Id="rId1" Type="http://schemas.openxmlformats.org/officeDocument/2006/relationships/slideLayout" Target="../slideLayouts/slideLayout6.xml"/><Relationship Id="rId6" Type="http://schemas.openxmlformats.org/officeDocument/2006/relationships/image" Target="../media/image245.png"/><Relationship Id="rId11" Type="http://schemas.openxmlformats.org/officeDocument/2006/relationships/image" Target="../media/image250.png"/><Relationship Id="rId5" Type="http://schemas.openxmlformats.org/officeDocument/2006/relationships/image" Target="../media/image244.png"/><Relationship Id="rId10" Type="http://schemas.openxmlformats.org/officeDocument/2006/relationships/image" Target="../media/image249.png"/><Relationship Id="rId4" Type="http://schemas.openxmlformats.org/officeDocument/2006/relationships/image" Target="../media/image243.png"/><Relationship Id="rId9" Type="http://schemas.openxmlformats.org/officeDocument/2006/relationships/image" Target="../media/image248.png"/></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7.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252.tiff"/><Relationship Id="rId7" Type="http://schemas.openxmlformats.org/officeDocument/2006/relationships/image" Target="../media/image256.png"/><Relationship Id="rId2" Type="http://schemas.openxmlformats.org/officeDocument/2006/relationships/image" Target="../media/image251.tiff"/><Relationship Id="rId1" Type="http://schemas.openxmlformats.org/officeDocument/2006/relationships/slideLayout" Target="../slideLayouts/slideLayout6.xml"/><Relationship Id="rId6" Type="http://schemas.openxmlformats.org/officeDocument/2006/relationships/image" Target="../media/image255.png"/><Relationship Id="rId5" Type="http://schemas.openxmlformats.org/officeDocument/2006/relationships/image" Target="../media/image254.tiff"/><Relationship Id="rId10" Type="http://schemas.microsoft.com/office/2007/relationships/hdphoto" Target="../media/hdphoto4.wdp"/><Relationship Id="rId4" Type="http://schemas.openxmlformats.org/officeDocument/2006/relationships/image" Target="../media/image253.tiff"/><Relationship Id="rId9" Type="http://schemas.openxmlformats.org/officeDocument/2006/relationships/image" Target="../media/image257.png"/></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9.xml.rels><?xml version="1.0" encoding="UTF-8" standalone="yes"?>
<Relationships xmlns="http://schemas.openxmlformats.org/package/2006/relationships"><Relationship Id="rId8" Type="http://schemas.openxmlformats.org/officeDocument/2006/relationships/image" Target="../media/image263.png"/><Relationship Id="rId3" Type="http://schemas.openxmlformats.org/officeDocument/2006/relationships/image" Target="../media/image258.tiff"/><Relationship Id="rId7" Type="http://schemas.openxmlformats.org/officeDocument/2006/relationships/image" Target="../media/image262.png"/><Relationship Id="rId2" Type="http://schemas.openxmlformats.org/officeDocument/2006/relationships/notesSlide" Target="../notesSlides/notesSlide56.xml"/><Relationship Id="rId1" Type="http://schemas.openxmlformats.org/officeDocument/2006/relationships/slideLayout" Target="../slideLayouts/slideLayout6.xml"/><Relationship Id="rId6" Type="http://schemas.openxmlformats.org/officeDocument/2006/relationships/image" Target="../media/image261.png"/><Relationship Id="rId5" Type="http://schemas.openxmlformats.org/officeDocument/2006/relationships/image" Target="../media/image260.png"/><Relationship Id="rId10" Type="http://schemas.openxmlformats.org/officeDocument/2006/relationships/image" Target="../media/image265.tiff"/><Relationship Id="rId4" Type="http://schemas.openxmlformats.org/officeDocument/2006/relationships/image" Target="../media/image259.png"/><Relationship Id="rId9" Type="http://schemas.openxmlformats.org/officeDocument/2006/relationships/image" Target="../media/image264.tiff"/></Relationships>
</file>

<file path=ppt/slides/_rels/slide12.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image" Target="../media/image37.png"/><Relationship Id="rId7" Type="http://schemas.openxmlformats.org/officeDocument/2006/relationships/image" Target="../media/image36.png"/><Relationship Id="rId2" Type="http://schemas.openxmlformats.org/officeDocument/2006/relationships/notesSlide" Target="../notesSlides/notesSlide5.xml"/><Relationship Id="rId1" Type="http://schemas.openxmlformats.org/officeDocument/2006/relationships/slideLayout" Target="../slideLayouts/slideLayout6.xml"/><Relationship Id="rId6" Type="http://schemas.openxmlformats.org/officeDocument/2006/relationships/image" Target="../media/image43.png"/><Relationship Id="rId5" Type="http://schemas.openxmlformats.org/officeDocument/2006/relationships/image" Target="../media/image39.png"/><Relationship Id="rId4" Type="http://schemas.openxmlformats.org/officeDocument/2006/relationships/image" Target="../media/image38.png"/><Relationship Id="rId9" Type="http://schemas.openxmlformats.org/officeDocument/2006/relationships/image" Target="../media/image45.png"/></Relationships>
</file>

<file path=ppt/slides/_rels/slide120.xml.rels><?xml version="1.0" encoding="UTF-8" standalone="yes"?>
<Relationships xmlns="http://schemas.openxmlformats.org/package/2006/relationships"><Relationship Id="rId8" Type="http://schemas.openxmlformats.org/officeDocument/2006/relationships/image" Target="../media/image272.tiff"/><Relationship Id="rId3" Type="http://schemas.openxmlformats.org/officeDocument/2006/relationships/image" Target="../media/image267.png"/><Relationship Id="rId7" Type="http://schemas.openxmlformats.org/officeDocument/2006/relationships/image" Target="../media/image271.png"/><Relationship Id="rId2" Type="http://schemas.openxmlformats.org/officeDocument/2006/relationships/image" Target="../media/image266.png"/><Relationship Id="rId1" Type="http://schemas.openxmlformats.org/officeDocument/2006/relationships/slideLayout" Target="../slideLayouts/slideLayout6.xml"/><Relationship Id="rId6" Type="http://schemas.openxmlformats.org/officeDocument/2006/relationships/image" Target="../media/image270.png"/><Relationship Id="rId5" Type="http://schemas.openxmlformats.org/officeDocument/2006/relationships/image" Target="../media/image269.png"/><Relationship Id="rId4" Type="http://schemas.openxmlformats.org/officeDocument/2006/relationships/image" Target="../media/image268.png"/><Relationship Id="rId9" Type="http://schemas.openxmlformats.org/officeDocument/2006/relationships/image" Target="../media/image273.tiff"/></Relationships>
</file>

<file path=ppt/slides/_rels/slide121.xml.rels><?xml version="1.0" encoding="UTF-8" standalone="yes"?>
<Relationships xmlns="http://schemas.openxmlformats.org/package/2006/relationships"><Relationship Id="rId3" Type="http://schemas.openxmlformats.org/officeDocument/2006/relationships/image" Target="../media/image274.tiff"/><Relationship Id="rId2" Type="http://schemas.openxmlformats.org/officeDocument/2006/relationships/notesSlide" Target="../notesSlides/notesSlide57.xml"/><Relationship Id="rId1" Type="http://schemas.openxmlformats.org/officeDocument/2006/relationships/slideLayout" Target="../slideLayouts/slideLayout6.xml"/></Relationships>
</file>

<file path=ppt/slides/_rels/slide122.xml.rels><?xml version="1.0" encoding="UTF-8" standalone="yes"?>
<Relationships xmlns="http://schemas.openxmlformats.org/package/2006/relationships"><Relationship Id="rId8" Type="http://schemas.openxmlformats.org/officeDocument/2006/relationships/image" Target="../media/image276.jpeg"/><Relationship Id="rId3" Type="http://schemas.openxmlformats.org/officeDocument/2006/relationships/image" Target="../media/image252.tiff"/><Relationship Id="rId7" Type="http://schemas.openxmlformats.org/officeDocument/2006/relationships/image" Target="../media/image275.jpeg"/><Relationship Id="rId2" Type="http://schemas.openxmlformats.org/officeDocument/2006/relationships/notesSlide" Target="../notesSlides/notesSlide58.xml"/><Relationship Id="rId1" Type="http://schemas.openxmlformats.org/officeDocument/2006/relationships/slideLayout" Target="../slideLayouts/slideLayout6.xml"/><Relationship Id="rId6" Type="http://schemas.openxmlformats.org/officeDocument/2006/relationships/image" Target="../media/image254.tiff"/><Relationship Id="rId5" Type="http://schemas.openxmlformats.org/officeDocument/2006/relationships/image" Target="../media/image253.tiff"/><Relationship Id="rId4" Type="http://schemas.openxmlformats.org/officeDocument/2006/relationships/image" Target="../media/image251.tiff"/></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6.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6.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6.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8.xml.rels><?xml version="1.0" encoding="UTF-8" standalone="yes"?>
<Relationships xmlns="http://schemas.openxmlformats.org/package/2006/relationships"><Relationship Id="rId8" Type="http://schemas.openxmlformats.org/officeDocument/2006/relationships/image" Target="../media/image283.tiff"/><Relationship Id="rId13" Type="http://schemas.openxmlformats.org/officeDocument/2006/relationships/image" Target="../media/image288.tiff"/><Relationship Id="rId3" Type="http://schemas.openxmlformats.org/officeDocument/2006/relationships/image" Target="../media/image278.tiff"/><Relationship Id="rId7" Type="http://schemas.openxmlformats.org/officeDocument/2006/relationships/image" Target="../media/image282.tiff"/><Relationship Id="rId12" Type="http://schemas.openxmlformats.org/officeDocument/2006/relationships/image" Target="../media/image287.tiff"/><Relationship Id="rId2" Type="http://schemas.openxmlformats.org/officeDocument/2006/relationships/image" Target="../media/image277.jpeg"/><Relationship Id="rId1" Type="http://schemas.openxmlformats.org/officeDocument/2006/relationships/slideLayout" Target="../slideLayouts/slideLayout6.xml"/><Relationship Id="rId6" Type="http://schemas.openxmlformats.org/officeDocument/2006/relationships/image" Target="../media/image281.tiff"/><Relationship Id="rId11" Type="http://schemas.openxmlformats.org/officeDocument/2006/relationships/image" Target="../media/image286.tiff"/><Relationship Id="rId5" Type="http://schemas.openxmlformats.org/officeDocument/2006/relationships/image" Target="../media/image280.tiff"/><Relationship Id="rId10" Type="http://schemas.openxmlformats.org/officeDocument/2006/relationships/image" Target="../media/image285.tiff"/><Relationship Id="rId4" Type="http://schemas.openxmlformats.org/officeDocument/2006/relationships/image" Target="../media/image279.tiff"/><Relationship Id="rId9" Type="http://schemas.openxmlformats.org/officeDocument/2006/relationships/image" Target="../media/image284.tiff"/><Relationship Id="rId14" Type="http://schemas.openxmlformats.org/officeDocument/2006/relationships/image" Target="../media/image289.tiff"/></Relationships>
</file>

<file path=ppt/slides/_rels/slide129.xml.rels><?xml version="1.0" encoding="UTF-8" standalone="yes"?>
<Relationships xmlns="http://schemas.openxmlformats.org/package/2006/relationships"><Relationship Id="rId8" Type="http://schemas.openxmlformats.org/officeDocument/2006/relationships/image" Target="../media/image296.png"/><Relationship Id="rId13" Type="http://schemas.openxmlformats.org/officeDocument/2006/relationships/image" Target="../media/image301.jpeg"/><Relationship Id="rId3" Type="http://schemas.openxmlformats.org/officeDocument/2006/relationships/image" Target="../media/image291.png"/><Relationship Id="rId7" Type="http://schemas.openxmlformats.org/officeDocument/2006/relationships/image" Target="../media/image295.png"/><Relationship Id="rId12" Type="http://schemas.openxmlformats.org/officeDocument/2006/relationships/image" Target="../media/image300.jpeg"/><Relationship Id="rId2" Type="http://schemas.openxmlformats.org/officeDocument/2006/relationships/image" Target="../media/image290.png"/><Relationship Id="rId1" Type="http://schemas.openxmlformats.org/officeDocument/2006/relationships/slideLayout" Target="../slideLayouts/slideLayout6.xml"/><Relationship Id="rId6" Type="http://schemas.openxmlformats.org/officeDocument/2006/relationships/image" Target="../media/image294.png"/><Relationship Id="rId11" Type="http://schemas.openxmlformats.org/officeDocument/2006/relationships/image" Target="../media/image299.png"/><Relationship Id="rId5" Type="http://schemas.openxmlformats.org/officeDocument/2006/relationships/image" Target="../media/image293.png"/><Relationship Id="rId10" Type="http://schemas.openxmlformats.org/officeDocument/2006/relationships/image" Target="../media/image298.png"/><Relationship Id="rId4" Type="http://schemas.openxmlformats.org/officeDocument/2006/relationships/image" Target="../media/image292.png"/><Relationship Id="rId9" Type="http://schemas.openxmlformats.org/officeDocument/2006/relationships/image" Target="../media/image297.png"/><Relationship Id="rId14" Type="http://schemas.openxmlformats.org/officeDocument/2006/relationships/image" Target="../media/image302.jpeg"/></Relationships>
</file>

<file path=ppt/slides/_rels/slide13.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43.png"/><Relationship Id="rId2" Type="http://schemas.openxmlformats.org/officeDocument/2006/relationships/image" Target="../media/image46.png"/><Relationship Id="rId1" Type="http://schemas.openxmlformats.org/officeDocument/2006/relationships/slideLayout" Target="../slideLayouts/slideLayout6.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45.png"/></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1.xml.rels><?xml version="1.0" encoding="UTF-8" standalone="yes"?>
<Relationships xmlns="http://schemas.openxmlformats.org/package/2006/relationships"><Relationship Id="rId2" Type="http://schemas.openxmlformats.org/officeDocument/2006/relationships/image" Target="../media/image303.png"/><Relationship Id="rId1" Type="http://schemas.openxmlformats.org/officeDocument/2006/relationships/slideLayout" Target="../slideLayouts/slideLayout6.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4.xml.rels><?xml version="1.0" encoding="UTF-8" standalone="yes"?>
<Relationships xmlns="http://schemas.openxmlformats.org/package/2006/relationships"><Relationship Id="rId8" Type="http://schemas.openxmlformats.org/officeDocument/2006/relationships/image" Target="../media/image310.png"/><Relationship Id="rId3" Type="http://schemas.openxmlformats.org/officeDocument/2006/relationships/image" Target="../media/image305.png"/><Relationship Id="rId7" Type="http://schemas.openxmlformats.org/officeDocument/2006/relationships/image" Target="../media/image309.png"/><Relationship Id="rId2" Type="http://schemas.openxmlformats.org/officeDocument/2006/relationships/image" Target="../media/image304.png"/><Relationship Id="rId1" Type="http://schemas.openxmlformats.org/officeDocument/2006/relationships/slideLayout" Target="../slideLayouts/slideLayout6.xml"/><Relationship Id="rId6" Type="http://schemas.openxmlformats.org/officeDocument/2006/relationships/image" Target="../media/image308.png"/><Relationship Id="rId5" Type="http://schemas.openxmlformats.org/officeDocument/2006/relationships/image" Target="../media/image307.png"/><Relationship Id="rId4" Type="http://schemas.openxmlformats.org/officeDocument/2006/relationships/image" Target="../media/image306.png"/><Relationship Id="rId9" Type="http://schemas.openxmlformats.org/officeDocument/2006/relationships/image" Target="../media/image311.png"/></Relationships>
</file>

<file path=ppt/slides/_rels/slide135.xml.rels><?xml version="1.0" encoding="UTF-8" standalone="yes"?>
<Relationships xmlns="http://schemas.openxmlformats.org/package/2006/relationships"><Relationship Id="rId2" Type="http://schemas.openxmlformats.org/officeDocument/2006/relationships/image" Target="../media/image312.png"/><Relationship Id="rId1" Type="http://schemas.openxmlformats.org/officeDocument/2006/relationships/slideLayout" Target="../slideLayouts/slideLayout6.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8.xml.rels><?xml version="1.0" encoding="UTF-8" standalone="yes"?>
<Relationships xmlns="http://schemas.openxmlformats.org/package/2006/relationships"><Relationship Id="rId3" Type="http://schemas.openxmlformats.org/officeDocument/2006/relationships/hyperlink" Target="https://news.livedoor.com/article/detail/23809992/" TargetMode="External"/><Relationship Id="rId2" Type="http://schemas.openxmlformats.org/officeDocument/2006/relationships/image" Target="../media/image313.png"/><Relationship Id="rId1" Type="http://schemas.openxmlformats.org/officeDocument/2006/relationships/slideLayout" Target="../slideLayouts/slideLayout6.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7.png"/><Relationship Id="rId1" Type="http://schemas.openxmlformats.org/officeDocument/2006/relationships/slideLayout" Target="../slideLayouts/slideLayout6.xml"/><Relationship Id="rId5" Type="http://schemas.openxmlformats.org/officeDocument/2006/relationships/image" Target="../media/image45.png"/><Relationship Id="rId4" Type="http://schemas.openxmlformats.org/officeDocument/2006/relationships/image" Target="../media/image6.pn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5.xml.rels><?xml version="1.0" encoding="UTF-8" standalone="yes"?>
<Relationships xmlns="http://schemas.openxmlformats.org/package/2006/relationships"><Relationship Id="rId3" Type="http://schemas.openxmlformats.org/officeDocument/2006/relationships/image" Target="../media/image315.png"/><Relationship Id="rId2" Type="http://schemas.openxmlformats.org/officeDocument/2006/relationships/image" Target="../media/image314.png"/><Relationship Id="rId1" Type="http://schemas.openxmlformats.org/officeDocument/2006/relationships/slideLayout" Target="../slideLayouts/slideLayout6.xml"/><Relationship Id="rId6" Type="http://schemas.openxmlformats.org/officeDocument/2006/relationships/image" Target="../media/image318.png"/><Relationship Id="rId5" Type="http://schemas.openxmlformats.org/officeDocument/2006/relationships/image" Target="../media/image317.jpeg"/><Relationship Id="rId4" Type="http://schemas.openxmlformats.org/officeDocument/2006/relationships/image" Target="../media/image316.png"/></Relationships>
</file>

<file path=ppt/slides/_rels/slide146.xml.rels><?xml version="1.0" encoding="UTF-8" standalone="yes"?>
<Relationships xmlns="http://schemas.openxmlformats.org/package/2006/relationships"><Relationship Id="rId3" Type="http://schemas.openxmlformats.org/officeDocument/2006/relationships/image" Target="../media/image319.jpg"/><Relationship Id="rId2" Type="http://schemas.openxmlformats.org/officeDocument/2006/relationships/hyperlink" Target="https://youtu.be/Q_EYoV1kZWk?si=QleYEndODBM1_xBt" TargetMode="External"/><Relationship Id="rId1" Type="http://schemas.openxmlformats.org/officeDocument/2006/relationships/slideLayout" Target="../slideLayouts/slideLayout6.xml"/></Relationships>
</file>

<file path=ppt/slides/_rels/slide147.xml.rels><?xml version="1.0" encoding="UTF-8" standalone="yes"?>
<Relationships xmlns="http://schemas.openxmlformats.org/package/2006/relationships"><Relationship Id="rId3" Type="http://schemas.openxmlformats.org/officeDocument/2006/relationships/hyperlink" Target="https://www.itmedia.co.jp/aiplus/articles/2405/21/news182.html" TargetMode="External"/><Relationship Id="rId2" Type="http://schemas.openxmlformats.org/officeDocument/2006/relationships/image" Target="../media/image320.jpeg"/><Relationship Id="rId1" Type="http://schemas.openxmlformats.org/officeDocument/2006/relationships/slideLayout" Target="../slideLayouts/slideLayout6.xml"/></Relationships>
</file>

<file path=ppt/slides/_rels/slide148.xml.rels><?xml version="1.0" encoding="UTF-8" standalone="yes"?>
<Relationships xmlns="http://schemas.openxmlformats.org/package/2006/relationships"><Relationship Id="rId3" Type="http://schemas.openxmlformats.org/officeDocument/2006/relationships/image" Target="../media/image322.png"/><Relationship Id="rId2" Type="http://schemas.openxmlformats.org/officeDocument/2006/relationships/image" Target="../media/image321.png"/><Relationship Id="rId1" Type="http://schemas.openxmlformats.org/officeDocument/2006/relationships/slideLayout" Target="../slideLayouts/slideLayout6.xml"/><Relationship Id="rId5" Type="http://schemas.openxmlformats.org/officeDocument/2006/relationships/image" Target="../media/image324.png"/><Relationship Id="rId4" Type="http://schemas.openxmlformats.org/officeDocument/2006/relationships/image" Target="../media/image323.png"/></Relationships>
</file>

<file path=ppt/slides/_rels/slide149.xml.rels><?xml version="1.0" encoding="UTF-8" standalone="yes"?>
<Relationships xmlns="http://schemas.openxmlformats.org/package/2006/relationships"><Relationship Id="rId8" Type="http://schemas.openxmlformats.org/officeDocument/2006/relationships/image" Target="../media/image330.png"/><Relationship Id="rId3" Type="http://schemas.openxmlformats.org/officeDocument/2006/relationships/image" Target="../media/image325.png"/><Relationship Id="rId7" Type="http://schemas.openxmlformats.org/officeDocument/2006/relationships/image" Target="../media/image329.png"/><Relationship Id="rId2" Type="http://schemas.openxmlformats.org/officeDocument/2006/relationships/notesSlide" Target="../notesSlides/notesSlide63.xml"/><Relationship Id="rId1" Type="http://schemas.openxmlformats.org/officeDocument/2006/relationships/slideLayout" Target="../slideLayouts/slideLayout6.xml"/><Relationship Id="rId6" Type="http://schemas.openxmlformats.org/officeDocument/2006/relationships/image" Target="../media/image328.png"/><Relationship Id="rId5" Type="http://schemas.openxmlformats.org/officeDocument/2006/relationships/image" Target="../media/image327.png"/><Relationship Id="rId4" Type="http://schemas.openxmlformats.org/officeDocument/2006/relationships/image" Target="../media/image326.png"/><Relationship Id="rId9" Type="http://schemas.openxmlformats.org/officeDocument/2006/relationships/image" Target="../media/image331.png"/></Relationships>
</file>

<file path=ppt/slides/_rels/slide15.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6.xml"/></Relationships>
</file>

<file path=ppt/slides/_rels/slide150.xml.rels><?xml version="1.0" encoding="UTF-8" standalone="yes"?>
<Relationships xmlns="http://schemas.openxmlformats.org/package/2006/relationships"><Relationship Id="rId3" Type="http://schemas.openxmlformats.org/officeDocument/2006/relationships/image" Target="../media/image333.png"/><Relationship Id="rId2" Type="http://schemas.openxmlformats.org/officeDocument/2006/relationships/image" Target="../media/image332.png"/><Relationship Id="rId1" Type="http://schemas.openxmlformats.org/officeDocument/2006/relationships/slideLayout" Target="../slideLayouts/slideLayout6.xml"/><Relationship Id="rId5" Type="http://schemas.openxmlformats.org/officeDocument/2006/relationships/image" Target="../media/image335.png"/><Relationship Id="rId4" Type="http://schemas.openxmlformats.org/officeDocument/2006/relationships/image" Target="../media/image334.png"/></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3" Type="http://schemas.openxmlformats.org/officeDocument/2006/relationships/image" Target="../media/image337.jpeg"/><Relationship Id="rId2" Type="http://schemas.openxmlformats.org/officeDocument/2006/relationships/image" Target="../media/image336.jpeg"/><Relationship Id="rId1" Type="http://schemas.openxmlformats.org/officeDocument/2006/relationships/slideLayout" Target="../slideLayouts/slideLayout6.xml"/></Relationships>
</file>

<file path=ppt/slides/_rels/slide153.xml.rels><?xml version="1.0" encoding="UTF-8" standalone="yes"?>
<Relationships xmlns="http://schemas.openxmlformats.org/package/2006/relationships"><Relationship Id="rId3" Type="http://schemas.openxmlformats.org/officeDocument/2006/relationships/image" Target="../media/image339.jpeg"/><Relationship Id="rId2" Type="http://schemas.openxmlformats.org/officeDocument/2006/relationships/image" Target="../media/image338.jpeg"/><Relationship Id="rId1" Type="http://schemas.openxmlformats.org/officeDocument/2006/relationships/slideLayout" Target="../slideLayouts/slideLayout6.xml"/></Relationships>
</file>

<file path=ppt/slides/_rels/slide154.xml.rels><?xml version="1.0" encoding="UTF-8" standalone="yes"?>
<Relationships xmlns="http://schemas.openxmlformats.org/package/2006/relationships"><Relationship Id="rId3" Type="http://schemas.openxmlformats.org/officeDocument/2006/relationships/image" Target="../media/image340.jpeg"/><Relationship Id="rId7" Type="http://schemas.openxmlformats.org/officeDocument/2006/relationships/image" Target="../media/image344.jpeg"/><Relationship Id="rId2" Type="http://schemas.openxmlformats.org/officeDocument/2006/relationships/notesSlide" Target="../notesSlides/notesSlide65.xml"/><Relationship Id="rId1" Type="http://schemas.openxmlformats.org/officeDocument/2006/relationships/slideLayout" Target="../slideLayouts/slideLayout6.xml"/><Relationship Id="rId6" Type="http://schemas.openxmlformats.org/officeDocument/2006/relationships/image" Target="../media/image343.png"/><Relationship Id="rId5" Type="http://schemas.openxmlformats.org/officeDocument/2006/relationships/image" Target="../media/image342.png"/><Relationship Id="rId4" Type="http://schemas.openxmlformats.org/officeDocument/2006/relationships/image" Target="../media/image341.png"/></Relationships>
</file>

<file path=ppt/slides/_rels/slide155.xml.rels><?xml version="1.0" encoding="UTF-8" standalone="yes"?>
<Relationships xmlns="http://schemas.openxmlformats.org/package/2006/relationships"><Relationship Id="rId3" Type="http://schemas.openxmlformats.org/officeDocument/2006/relationships/image" Target="../media/image344.jpeg"/><Relationship Id="rId2" Type="http://schemas.openxmlformats.org/officeDocument/2006/relationships/notesSlide" Target="../notesSlides/notesSlide66.xml"/><Relationship Id="rId1" Type="http://schemas.openxmlformats.org/officeDocument/2006/relationships/slideLayout" Target="../slideLayouts/slideLayout6.xml"/><Relationship Id="rId6" Type="http://schemas.openxmlformats.org/officeDocument/2006/relationships/image" Target="../media/image346.png"/><Relationship Id="rId5" Type="http://schemas.openxmlformats.org/officeDocument/2006/relationships/image" Target="../media/image345.png"/><Relationship Id="rId4" Type="http://schemas.openxmlformats.org/officeDocument/2006/relationships/image" Target="../media/image340.jpeg"/></Relationships>
</file>

<file path=ppt/slides/_rels/slide156.xml.rels><?xml version="1.0" encoding="UTF-8" standalone="yes"?>
<Relationships xmlns="http://schemas.openxmlformats.org/package/2006/relationships"><Relationship Id="rId2" Type="http://schemas.openxmlformats.org/officeDocument/2006/relationships/image" Target="../media/image347.png"/><Relationship Id="rId1" Type="http://schemas.openxmlformats.org/officeDocument/2006/relationships/slideLayout" Target="../slideLayouts/slideLayout6.xml"/></Relationships>
</file>

<file path=ppt/slides/_rels/slide157.xml.rels><?xml version="1.0" encoding="UTF-8" standalone="yes"?>
<Relationships xmlns="http://schemas.openxmlformats.org/package/2006/relationships"><Relationship Id="rId3" Type="http://schemas.openxmlformats.org/officeDocument/2006/relationships/image" Target="../media/image348.png"/><Relationship Id="rId2" Type="http://schemas.openxmlformats.org/officeDocument/2006/relationships/notesSlide" Target="../notesSlides/notesSlide67.xml"/><Relationship Id="rId1" Type="http://schemas.openxmlformats.org/officeDocument/2006/relationships/slideLayout" Target="../slideLayouts/slideLayout6.xml"/></Relationships>
</file>

<file path=ppt/slides/_rels/slide158.xml.rels><?xml version="1.0" encoding="UTF-8" standalone="yes"?>
<Relationships xmlns="http://schemas.openxmlformats.org/package/2006/relationships"><Relationship Id="rId3" Type="http://schemas.openxmlformats.org/officeDocument/2006/relationships/image" Target="../media/image350.jpeg"/><Relationship Id="rId2" Type="http://schemas.openxmlformats.org/officeDocument/2006/relationships/image" Target="../media/image349.png"/><Relationship Id="rId1" Type="http://schemas.openxmlformats.org/officeDocument/2006/relationships/slideLayout" Target="../slideLayouts/slideLayout6.xml"/><Relationship Id="rId5" Type="http://schemas.openxmlformats.org/officeDocument/2006/relationships/image" Target="../media/image351.png"/><Relationship Id="rId4" Type="http://schemas.openxmlformats.org/officeDocument/2006/relationships/image" Target="../media/image344.jpeg"/></Relationships>
</file>

<file path=ppt/slides/_rels/slide159.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image" Target="../media/image238.jpeg"/><Relationship Id="rId1" Type="http://schemas.openxmlformats.org/officeDocument/2006/relationships/slideLayout" Target="../slideLayouts/slideLayout6.xml"/><Relationship Id="rId4" Type="http://schemas.openxmlformats.org/officeDocument/2006/relationships/image" Target="../media/image352.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61.xml.rels><?xml version="1.0" encoding="UTF-8" standalone="yes"?>
<Relationships xmlns="http://schemas.openxmlformats.org/package/2006/relationships"><Relationship Id="rId8" Type="http://schemas.openxmlformats.org/officeDocument/2006/relationships/hyperlink" Target="https://www.digitalservice.metro.tokyo.lg.jp/ict/pdf/ai_guideline.pdf" TargetMode="External"/><Relationship Id="rId3" Type="http://schemas.openxmlformats.org/officeDocument/2006/relationships/image" Target="../media/image353.png"/><Relationship Id="rId7" Type="http://schemas.openxmlformats.org/officeDocument/2006/relationships/image" Target="../media/image355.png"/><Relationship Id="rId2" Type="http://schemas.openxmlformats.org/officeDocument/2006/relationships/hyperlink" Target="https://activate.fujitsu/ja/key-technologies-article/ta-generative-ai-utilizationguideline-20240112/" TargetMode="External"/><Relationship Id="rId1" Type="http://schemas.openxmlformats.org/officeDocument/2006/relationships/slideLayout" Target="../slideLayouts/slideLayout6.xml"/><Relationship Id="rId6" Type="http://schemas.openxmlformats.org/officeDocument/2006/relationships/hyperlink" Target="https://www.tokyo-cci.or.jp/chusho/tcci_generativeai_guide_for_smes_ver02.pdf" TargetMode="External"/><Relationship Id="rId5" Type="http://schemas.openxmlformats.org/officeDocument/2006/relationships/image" Target="../media/image354.png"/><Relationship Id="rId4" Type="http://schemas.openxmlformats.org/officeDocument/2006/relationships/hyperlink" Target="https://weel.co.jp/media/gen-guideline" TargetMode="External"/><Relationship Id="rId9" Type="http://schemas.openxmlformats.org/officeDocument/2006/relationships/image" Target="../media/image356.png"/></Relationships>
</file>

<file path=ppt/slides/_rels/slide162.xml.rels><?xml version="1.0" encoding="UTF-8" standalone="yes"?>
<Relationships xmlns="http://schemas.openxmlformats.org/package/2006/relationships"><Relationship Id="rId2" Type="http://schemas.openxmlformats.org/officeDocument/2006/relationships/image" Target="../media/image357.png"/><Relationship Id="rId1" Type="http://schemas.openxmlformats.org/officeDocument/2006/relationships/slideLayout" Target="../slideLayouts/slideLayout6.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3" Type="http://schemas.openxmlformats.org/officeDocument/2006/relationships/image" Target="../media/image358.png"/><Relationship Id="rId2" Type="http://schemas.openxmlformats.org/officeDocument/2006/relationships/notesSlide" Target="../notesSlides/notesSlide69.xml"/><Relationship Id="rId1" Type="http://schemas.openxmlformats.org/officeDocument/2006/relationships/slideLayout" Target="../slideLayouts/slideLayout6.xml"/></Relationships>
</file>

<file path=ppt/slides/_rels/slide167.xml.rels><?xml version="1.0" encoding="UTF-8" standalone="yes"?>
<Relationships xmlns="http://schemas.openxmlformats.org/package/2006/relationships"><Relationship Id="rId3" Type="http://schemas.openxmlformats.org/officeDocument/2006/relationships/image" Target="../media/image360.png"/><Relationship Id="rId2" Type="http://schemas.openxmlformats.org/officeDocument/2006/relationships/image" Target="../media/image359.png"/><Relationship Id="rId1" Type="http://schemas.openxmlformats.org/officeDocument/2006/relationships/slideLayout" Target="../slideLayouts/slideLayout6.xml"/><Relationship Id="rId6" Type="http://schemas.openxmlformats.org/officeDocument/2006/relationships/image" Target="../media/image363.png"/><Relationship Id="rId5" Type="http://schemas.openxmlformats.org/officeDocument/2006/relationships/image" Target="../media/image362.png"/><Relationship Id="rId4" Type="http://schemas.openxmlformats.org/officeDocument/2006/relationships/image" Target="../media/image361.png"/></Relationships>
</file>

<file path=ppt/slides/_rels/slide168.xml.rels><?xml version="1.0" encoding="UTF-8" standalone="yes"?>
<Relationships xmlns="http://schemas.openxmlformats.org/package/2006/relationships"><Relationship Id="rId3" Type="http://schemas.openxmlformats.org/officeDocument/2006/relationships/image" Target="../media/image364.png"/><Relationship Id="rId2" Type="http://schemas.openxmlformats.org/officeDocument/2006/relationships/notesSlide" Target="../notesSlides/notesSlide70.xml"/><Relationship Id="rId1" Type="http://schemas.openxmlformats.org/officeDocument/2006/relationships/slideLayout" Target="../slideLayouts/slideLayout6.xml"/><Relationship Id="rId4" Type="http://schemas.openxmlformats.org/officeDocument/2006/relationships/image" Target="../media/image365.png"/></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8" Type="http://schemas.openxmlformats.org/officeDocument/2006/relationships/image" Target="../media/image55.tiff"/><Relationship Id="rId3" Type="http://schemas.openxmlformats.org/officeDocument/2006/relationships/image" Target="../media/image50.jpeg"/><Relationship Id="rId7" Type="http://schemas.openxmlformats.org/officeDocument/2006/relationships/image" Target="../media/image54.tiff"/><Relationship Id="rId2" Type="http://schemas.openxmlformats.org/officeDocument/2006/relationships/image" Target="../media/image49.png"/><Relationship Id="rId1" Type="http://schemas.openxmlformats.org/officeDocument/2006/relationships/slideLayout" Target="../slideLayouts/slideLayout6.xml"/><Relationship Id="rId6" Type="http://schemas.openxmlformats.org/officeDocument/2006/relationships/image" Target="../media/image53.gif"/><Relationship Id="rId11" Type="http://schemas.openxmlformats.org/officeDocument/2006/relationships/image" Target="../media/image58.tiff"/><Relationship Id="rId5" Type="http://schemas.openxmlformats.org/officeDocument/2006/relationships/image" Target="../media/image52.jpeg"/><Relationship Id="rId10" Type="http://schemas.openxmlformats.org/officeDocument/2006/relationships/image" Target="../media/image57.tiff"/><Relationship Id="rId4" Type="http://schemas.openxmlformats.org/officeDocument/2006/relationships/image" Target="../media/image51.png"/><Relationship Id="rId9" Type="http://schemas.openxmlformats.org/officeDocument/2006/relationships/image" Target="../media/image56.tiff"/></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6.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2" Type="http://schemas.openxmlformats.org/officeDocument/2006/relationships/image" Target="../media/image366.png"/><Relationship Id="rId1" Type="http://schemas.openxmlformats.org/officeDocument/2006/relationships/slideLayout" Target="../slideLayouts/slideLayout6.xml"/></Relationships>
</file>

<file path=ppt/slides/_rels/slide174.xml.rels><?xml version="1.0" encoding="UTF-8" standalone="yes"?>
<Relationships xmlns="http://schemas.openxmlformats.org/package/2006/relationships"><Relationship Id="rId3" Type="http://schemas.openxmlformats.org/officeDocument/2006/relationships/image" Target="../media/image368.png"/><Relationship Id="rId2" Type="http://schemas.openxmlformats.org/officeDocument/2006/relationships/image" Target="../media/image367.tiff"/><Relationship Id="rId1" Type="http://schemas.openxmlformats.org/officeDocument/2006/relationships/slideLayout" Target="../slideLayouts/slideLayout6.xml"/><Relationship Id="rId5" Type="http://schemas.openxmlformats.org/officeDocument/2006/relationships/image" Target="../media/image370.png"/><Relationship Id="rId4" Type="http://schemas.openxmlformats.org/officeDocument/2006/relationships/image" Target="../media/image369.tiff"/></Relationships>
</file>

<file path=ppt/slides/_rels/slide175.xml.rels><?xml version="1.0" encoding="UTF-8" standalone="yes"?>
<Relationships xmlns="http://schemas.openxmlformats.org/package/2006/relationships"><Relationship Id="rId8" Type="http://schemas.openxmlformats.org/officeDocument/2006/relationships/image" Target="../media/image377.png"/><Relationship Id="rId13" Type="http://schemas.openxmlformats.org/officeDocument/2006/relationships/image" Target="../media/image382.svg"/><Relationship Id="rId3" Type="http://schemas.openxmlformats.org/officeDocument/2006/relationships/image" Target="../media/image372.svg"/><Relationship Id="rId7" Type="http://schemas.openxmlformats.org/officeDocument/2006/relationships/image" Target="../media/image376.svg"/><Relationship Id="rId12" Type="http://schemas.openxmlformats.org/officeDocument/2006/relationships/image" Target="../media/image381.png"/><Relationship Id="rId2" Type="http://schemas.openxmlformats.org/officeDocument/2006/relationships/image" Target="../media/image371.png"/><Relationship Id="rId1" Type="http://schemas.openxmlformats.org/officeDocument/2006/relationships/slideLayout" Target="../slideLayouts/slideLayout6.xml"/><Relationship Id="rId6" Type="http://schemas.openxmlformats.org/officeDocument/2006/relationships/image" Target="../media/image375.png"/><Relationship Id="rId11" Type="http://schemas.openxmlformats.org/officeDocument/2006/relationships/image" Target="../media/image380.svg"/><Relationship Id="rId5" Type="http://schemas.openxmlformats.org/officeDocument/2006/relationships/image" Target="../media/image374.svg"/><Relationship Id="rId15" Type="http://schemas.openxmlformats.org/officeDocument/2006/relationships/image" Target="../media/image384.svg"/><Relationship Id="rId10" Type="http://schemas.openxmlformats.org/officeDocument/2006/relationships/image" Target="../media/image379.png"/><Relationship Id="rId4" Type="http://schemas.openxmlformats.org/officeDocument/2006/relationships/image" Target="../media/image373.png"/><Relationship Id="rId9" Type="http://schemas.openxmlformats.org/officeDocument/2006/relationships/image" Target="../media/image378.svg"/><Relationship Id="rId14" Type="http://schemas.openxmlformats.org/officeDocument/2006/relationships/image" Target="../media/image383.png"/></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7.xml.rels><?xml version="1.0" encoding="UTF-8" standalone="yes"?>
<Relationships xmlns="http://schemas.openxmlformats.org/package/2006/relationships"><Relationship Id="rId3" Type="http://schemas.openxmlformats.org/officeDocument/2006/relationships/image" Target="../media/image386.tiff"/><Relationship Id="rId2" Type="http://schemas.openxmlformats.org/officeDocument/2006/relationships/image" Target="../media/image385.png"/><Relationship Id="rId1" Type="http://schemas.openxmlformats.org/officeDocument/2006/relationships/slideLayout" Target="../slideLayouts/slideLayout6.xml"/><Relationship Id="rId5" Type="http://schemas.openxmlformats.org/officeDocument/2006/relationships/image" Target="../media/image388.png"/><Relationship Id="rId4" Type="http://schemas.openxmlformats.org/officeDocument/2006/relationships/image" Target="../media/image387.jpeg"/></Relationships>
</file>

<file path=ppt/slides/_rels/slide178.xml.rels><?xml version="1.0" encoding="UTF-8" standalone="yes"?>
<Relationships xmlns="http://schemas.openxmlformats.org/package/2006/relationships"><Relationship Id="rId2" Type="http://schemas.openxmlformats.org/officeDocument/2006/relationships/image" Target="../media/image389.jpeg"/><Relationship Id="rId1" Type="http://schemas.openxmlformats.org/officeDocument/2006/relationships/slideLayout" Target="../slideLayouts/slideLayout6.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Layout" Target="../slideLayouts/slideLayout6.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1.xml.rels><?xml version="1.0" encoding="UTF-8" standalone="yes"?>
<Relationships xmlns="http://schemas.openxmlformats.org/package/2006/relationships"><Relationship Id="rId2" Type="http://schemas.openxmlformats.org/officeDocument/2006/relationships/image" Target="../media/image390.tiff"/><Relationship Id="rId1" Type="http://schemas.openxmlformats.org/officeDocument/2006/relationships/slideLayout" Target="../slideLayouts/slideLayout6.xml"/></Relationships>
</file>

<file path=ppt/slides/_rels/slide182.xml.rels><?xml version="1.0" encoding="UTF-8" standalone="yes"?>
<Relationships xmlns="http://schemas.openxmlformats.org/package/2006/relationships"><Relationship Id="rId3" Type="http://schemas.openxmlformats.org/officeDocument/2006/relationships/image" Target="../media/image391.png"/><Relationship Id="rId2" Type="http://schemas.openxmlformats.org/officeDocument/2006/relationships/notesSlide" Target="../notesSlides/notesSlide75.xml"/><Relationship Id="rId1" Type="http://schemas.openxmlformats.org/officeDocument/2006/relationships/slideLayout" Target="../slideLayouts/slideLayout6.xml"/></Relationships>
</file>

<file path=ppt/slides/_rels/slide183.xml.rels><?xml version="1.0" encoding="UTF-8" standalone="yes"?>
<Relationships xmlns="http://schemas.openxmlformats.org/package/2006/relationships"><Relationship Id="rId2" Type="http://schemas.openxmlformats.org/officeDocument/2006/relationships/image" Target="../media/image391.png"/><Relationship Id="rId1" Type="http://schemas.openxmlformats.org/officeDocument/2006/relationships/slideLayout" Target="../slideLayouts/slideLayout6.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6.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6.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6.xml"/></Relationships>
</file>

<file path=ppt/slides/_rels/slide187.xml.rels><?xml version="1.0" encoding="UTF-8" standalone="yes"?>
<Relationships xmlns="http://schemas.openxmlformats.org/package/2006/relationships"><Relationship Id="rId2" Type="http://schemas.openxmlformats.org/officeDocument/2006/relationships/image" Target="../media/image392.png"/><Relationship Id="rId1" Type="http://schemas.openxmlformats.org/officeDocument/2006/relationships/slideLayout" Target="../slideLayouts/slideLayout6.xml"/></Relationships>
</file>

<file path=ppt/slides/_rels/slide188.xml.rels><?xml version="1.0" encoding="UTF-8" standalone="yes"?>
<Relationships xmlns="http://schemas.openxmlformats.org/package/2006/relationships"><Relationship Id="rId3" Type="http://schemas.openxmlformats.org/officeDocument/2006/relationships/image" Target="../media/image366.png"/><Relationship Id="rId2" Type="http://schemas.openxmlformats.org/officeDocument/2006/relationships/image" Target="../media/image393.png"/><Relationship Id="rId1" Type="http://schemas.openxmlformats.org/officeDocument/2006/relationships/slideLayout" Target="../slideLayouts/slideLayout6.xml"/><Relationship Id="rId5" Type="http://schemas.openxmlformats.org/officeDocument/2006/relationships/image" Target="../media/image395.png"/><Relationship Id="rId4" Type="http://schemas.openxmlformats.org/officeDocument/2006/relationships/image" Target="../media/image394.png"/></Relationships>
</file>

<file path=ppt/slides/_rels/slide189.xml.rels><?xml version="1.0" encoding="UTF-8" standalone="yes"?>
<Relationships xmlns="http://schemas.openxmlformats.org/package/2006/relationships"><Relationship Id="rId2" Type="http://schemas.openxmlformats.org/officeDocument/2006/relationships/image" Target="../media/image239.jpeg"/><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3" Type="http://schemas.openxmlformats.org/officeDocument/2006/relationships/image" Target="../media/image62.tiff"/><Relationship Id="rId2" Type="http://schemas.openxmlformats.org/officeDocument/2006/relationships/image" Target="../media/image61.tiff"/><Relationship Id="rId1" Type="http://schemas.openxmlformats.org/officeDocument/2006/relationships/slideLayout" Target="../slideLayouts/slideLayout6.xml"/><Relationship Id="rId4" Type="http://schemas.openxmlformats.org/officeDocument/2006/relationships/image" Target="../media/image63.tiff"/></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6.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2" Type="http://schemas.openxmlformats.org/officeDocument/2006/relationships/image" Target="../media/image396.png"/><Relationship Id="rId1" Type="http://schemas.openxmlformats.org/officeDocument/2006/relationships/slideLayout" Target="../slideLayouts/slideLayout6.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2" Type="http://schemas.openxmlformats.org/officeDocument/2006/relationships/image" Target="../media/image348.png"/><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2.xml"/><Relationship Id="rId4" Type="http://schemas.openxmlformats.org/officeDocument/2006/relationships/image" Target="../media/image6.png"/></Relationships>
</file>

<file path=ppt/slides/_rels/slide20.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hyperlink" Target="https://amzn.to/4awcB5W" TargetMode="External"/><Relationship Id="rId1" Type="http://schemas.openxmlformats.org/officeDocument/2006/relationships/slideLayout" Target="../slideLayouts/slideLayout6.xml"/><Relationship Id="rId5" Type="http://schemas.openxmlformats.org/officeDocument/2006/relationships/image" Target="../media/image65.jpeg"/><Relationship Id="rId4" Type="http://schemas.openxmlformats.org/officeDocument/2006/relationships/hyperlink" Target="https://amzn.to/3vu8DvI" TargetMode="External"/></Relationships>
</file>

<file path=ppt/slides/_rels/slide200.xml.rels><?xml version="1.0" encoding="UTF-8" standalone="yes"?>
<Relationships xmlns="http://schemas.openxmlformats.org/package/2006/relationships"><Relationship Id="rId3" Type="http://schemas.openxmlformats.org/officeDocument/2006/relationships/image" Target="../media/image398.tiff"/><Relationship Id="rId2" Type="http://schemas.openxmlformats.org/officeDocument/2006/relationships/image" Target="../media/image397.tiff"/><Relationship Id="rId1" Type="http://schemas.openxmlformats.org/officeDocument/2006/relationships/slideLayout" Target="../slideLayouts/slideLayout6.xml"/><Relationship Id="rId5" Type="http://schemas.openxmlformats.org/officeDocument/2006/relationships/image" Target="../media/image400.tiff"/><Relationship Id="rId4" Type="http://schemas.openxmlformats.org/officeDocument/2006/relationships/image" Target="../media/image399.tiff"/></Relationships>
</file>

<file path=ppt/slides/_rels/slide201.xml.rels><?xml version="1.0" encoding="UTF-8" standalone="yes"?>
<Relationships xmlns="http://schemas.openxmlformats.org/package/2006/relationships"><Relationship Id="rId2" Type="http://schemas.openxmlformats.org/officeDocument/2006/relationships/image" Target="../media/image396.png"/><Relationship Id="rId1" Type="http://schemas.openxmlformats.org/officeDocument/2006/relationships/slideLayout" Target="../slideLayouts/slideLayout6.xml"/></Relationships>
</file>

<file path=ppt/slides/_rels/slide202.xml.rels><?xml version="1.0" encoding="UTF-8" standalone="yes"?>
<Relationships xmlns="http://schemas.openxmlformats.org/package/2006/relationships"><Relationship Id="rId2" Type="http://schemas.openxmlformats.org/officeDocument/2006/relationships/image" Target="../media/image401.png"/><Relationship Id="rId1" Type="http://schemas.openxmlformats.org/officeDocument/2006/relationships/slideLayout" Target="../slideLayouts/slideLayout6.xml"/></Relationships>
</file>

<file path=ppt/slides/_rels/slide203.xml.rels><?xml version="1.0" encoding="UTF-8" standalone="yes"?>
<Relationships xmlns="http://schemas.openxmlformats.org/package/2006/relationships"><Relationship Id="rId2" Type="http://schemas.openxmlformats.org/officeDocument/2006/relationships/image" Target="../media/image401.png"/><Relationship Id="rId1" Type="http://schemas.openxmlformats.org/officeDocument/2006/relationships/slideLayout" Target="../slideLayouts/slideLayout6.xml"/></Relationships>
</file>

<file path=ppt/slides/_rels/slide204.xml.rels><?xml version="1.0" encoding="UTF-8" standalone="yes"?>
<Relationships xmlns="http://schemas.openxmlformats.org/package/2006/relationships"><Relationship Id="rId3" Type="http://schemas.openxmlformats.org/officeDocument/2006/relationships/image" Target="../media/image348.png"/><Relationship Id="rId2" Type="http://schemas.openxmlformats.org/officeDocument/2006/relationships/notesSlide" Target="../notesSlides/notesSlide81.xml"/><Relationship Id="rId1" Type="http://schemas.openxmlformats.org/officeDocument/2006/relationships/slideLayout" Target="../slideLayouts/slideLayout6.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8.xml.rels><?xml version="1.0" encoding="UTF-8" standalone="yes"?>
<Relationships xmlns="http://schemas.openxmlformats.org/package/2006/relationships"><Relationship Id="rId3" Type="http://schemas.openxmlformats.org/officeDocument/2006/relationships/image" Target="../media/image403.png"/><Relationship Id="rId2" Type="http://schemas.openxmlformats.org/officeDocument/2006/relationships/image" Target="../media/image402.png"/><Relationship Id="rId1" Type="http://schemas.openxmlformats.org/officeDocument/2006/relationships/slideLayout" Target="../slideLayouts/slideLayout6.xml"/></Relationships>
</file>

<file path=ppt/slides/_rels/slide209.xml.rels><?xml version="1.0" encoding="UTF-8" standalone="yes"?>
<Relationships xmlns="http://schemas.openxmlformats.org/package/2006/relationships"><Relationship Id="rId3" Type="http://schemas.openxmlformats.org/officeDocument/2006/relationships/image" Target="../media/image405.png"/><Relationship Id="rId7" Type="http://schemas.openxmlformats.org/officeDocument/2006/relationships/image" Target="../media/image409.png"/><Relationship Id="rId2" Type="http://schemas.openxmlformats.org/officeDocument/2006/relationships/image" Target="../media/image404.png"/><Relationship Id="rId1" Type="http://schemas.openxmlformats.org/officeDocument/2006/relationships/slideLayout" Target="../slideLayouts/slideLayout2.xml"/><Relationship Id="rId6" Type="http://schemas.openxmlformats.org/officeDocument/2006/relationships/image" Target="../media/image408.png"/><Relationship Id="rId5" Type="http://schemas.openxmlformats.org/officeDocument/2006/relationships/image" Target="../media/image407.png"/><Relationship Id="rId4" Type="http://schemas.openxmlformats.org/officeDocument/2006/relationships/image" Target="../media/image406.png"/></Relationships>
</file>

<file path=ppt/slides/_rels/slide21.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6.xml"/></Relationships>
</file>

<file path=ppt/slides/_rels/slide210.xml.rels><?xml version="1.0" encoding="UTF-8" standalone="yes"?>
<Relationships xmlns="http://schemas.openxmlformats.org/package/2006/relationships"><Relationship Id="rId3" Type="http://schemas.openxmlformats.org/officeDocument/2006/relationships/image" Target="../media/image410.tiff"/><Relationship Id="rId2" Type="http://schemas.openxmlformats.org/officeDocument/2006/relationships/notesSlide" Target="../notesSlides/notesSlide82.xml"/><Relationship Id="rId1" Type="http://schemas.openxmlformats.org/officeDocument/2006/relationships/slideLayout" Target="../slideLayouts/slideLayout6.xml"/><Relationship Id="rId5" Type="http://schemas.openxmlformats.org/officeDocument/2006/relationships/image" Target="../media/image412.tiff"/><Relationship Id="rId4" Type="http://schemas.openxmlformats.org/officeDocument/2006/relationships/image" Target="../media/image411.tiff"/></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6.xml"/></Relationships>
</file>

<file path=ppt/slides/_rels/slide212.xml.rels><?xml version="1.0" encoding="UTF-8" standalone="yes"?>
<Relationships xmlns="http://schemas.openxmlformats.org/package/2006/relationships"><Relationship Id="rId8" Type="http://schemas.openxmlformats.org/officeDocument/2006/relationships/image" Target="../media/image419.png"/><Relationship Id="rId3" Type="http://schemas.openxmlformats.org/officeDocument/2006/relationships/image" Target="../media/image414.png"/><Relationship Id="rId7" Type="http://schemas.openxmlformats.org/officeDocument/2006/relationships/image" Target="../media/image418.png"/><Relationship Id="rId2" Type="http://schemas.openxmlformats.org/officeDocument/2006/relationships/image" Target="../media/image413.png"/><Relationship Id="rId1" Type="http://schemas.openxmlformats.org/officeDocument/2006/relationships/slideLayout" Target="../slideLayouts/slideLayout6.xml"/><Relationship Id="rId6" Type="http://schemas.openxmlformats.org/officeDocument/2006/relationships/image" Target="../media/image417.png"/><Relationship Id="rId5" Type="http://schemas.openxmlformats.org/officeDocument/2006/relationships/image" Target="../media/image416.jpeg"/><Relationship Id="rId4" Type="http://schemas.openxmlformats.org/officeDocument/2006/relationships/image" Target="../media/image415.jpeg"/></Relationships>
</file>

<file path=ppt/slides/_rels/slide213.xml.rels><?xml version="1.0" encoding="UTF-8" standalone="yes"?>
<Relationships xmlns="http://schemas.openxmlformats.org/package/2006/relationships"><Relationship Id="rId2" Type="http://schemas.openxmlformats.org/officeDocument/2006/relationships/image" Target="../media/image420.tiff"/><Relationship Id="rId1" Type="http://schemas.openxmlformats.org/officeDocument/2006/relationships/slideLayout" Target="../slideLayouts/slideLayout6.xml"/></Relationships>
</file>

<file path=ppt/slides/_rels/slide214.xml.rels><?xml version="1.0" encoding="UTF-8" standalone="yes"?>
<Relationships xmlns="http://schemas.openxmlformats.org/package/2006/relationships"><Relationship Id="rId2" Type="http://schemas.openxmlformats.org/officeDocument/2006/relationships/image" Target="../media/image421.png"/><Relationship Id="rId1" Type="http://schemas.openxmlformats.org/officeDocument/2006/relationships/slideLayout" Target="../slideLayouts/slideLayout6.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8" Type="http://schemas.openxmlformats.org/officeDocument/2006/relationships/image" Target="../media/image73.png"/><Relationship Id="rId13" Type="http://schemas.openxmlformats.org/officeDocument/2006/relationships/image" Target="../media/image78.png"/><Relationship Id="rId3" Type="http://schemas.openxmlformats.org/officeDocument/2006/relationships/image" Target="../media/image68.png"/><Relationship Id="rId7" Type="http://schemas.openxmlformats.org/officeDocument/2006/relationships/image" Target="../media/image72.png"/><Relationship Id="rId12" Type="http://schemas.openxmlformats.org/officeDocument/2006/relationships/image" Target="../media/image77.png"/><Relationship Id="rId2" Type="http://schemas.openxmlformats.org/officeDocument/2006/relationships/image" Target="../media/image67.png"/><Relationship Id="rId16" Type="http://schemas.openxmlformats.org/officeDocument/2006/relationships/image" Target="../media/image81.png"/><Relationship Id="rId1" Type="http://schemas.openxmlformats.org/officeDocument/2006/relationships/slideLayout" Target="../slideLayouts/slideLayout6.xml"/><Relationship Id="rId6" Type="http://schemas.openxmlformats.org/officeDocument/2006/relationships/image" Target="../media/image71.png"/><Relationship Id="rId11" Type="http://schemas.openxmlformats.org/officeDocument/2006/relationships/image" Target="../media/image76.png"/><Relationship Id="rId5" Type="http://schemas.openxmlformats.org/officeDocument/2006/relationships/image" Target="../media/image70.png"/><Relationship Id="rId15" Type="http://schemas.openxmlformats.org/officeDocument/2006/relationships/image" Target="../media/image80.png"/><Relationship Id="rId10" Type="http://schemas.openxmlformats.org/officeDocument/2006/relationships/image" Target="../media/image75.png"/><Relationship Id="rId4" Type="http://schemas.openxmlformats.org/officeDocument/2006/relationships/image" Target="../media/image69.png"/><Relationship Id="rId9" Type="http://schemas.openxmlformats.org/officeDocument/2006/relationships/image" Target="../media/image74.png"/><Relationship Id="rId14" Type="http://schemas.openxmlformats.org/officeDocument/2006/relationships/image" Target="../media/image79.png"/></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6.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6.xml"/></Relationships>
</file>

<file path=ppt/slides/_rels/slide222.xml.rels><?xml version="1.0" encoding="UTF-8" standalone="yes"?>
<Relationships xmlns="http://schemas.openxmlformats.org/package/2006/relationships"><Relationship Id="rId3" Type="http://schemas.openxmlformats.org/officeDocument/2006/relationships/image" Target="../media/image422.png"/><Relationship Id="rId2" Type="http://schemas.openxmlformats.org/officeDocument/2006/relationships/notesSlide" Target="../notesSlides/notesSlide90.xml"/><Relationship Id="rId1" Type="http://schemas.openxmlformats.org/officeDocument/2006/relationships/slideLayout" Target="../slideLayouts/slideLayout6.xml"/></Relationships>
</file>

<file path=ppt/slides/_rels/slide223.xml.rels><?xml version="1.0" encoding="UTF-8" standalone="yes"?>
<Relationships xmlns="http://schemas.openxmlformats.org/package/2006/relationships"><Relationship Id="rId3" Type="http://schemas.openxmlformats.org/officeDocument/2006/relationships/image" Target="../media/image423.png"/><Relationship Id="rId2" Type="http://schemas.openxmlformats.org/officeDocument/2006/relationships/notesSlide" Target="../notesSlides/notesSlide91.xml"/><Relationship Id="rId1" Type="http://schemas.openxmlformats.org/officeDocument/2006/relationships/slideLayout" Target="../slideLayouts/slideLayout6.xml"/><Relationship Id="rId4" Type="http://schemas.openxmlformats.org/officeDocument/2006/relationships/image" Target="../media/image424.png"/></Relationships>
</file>

<file path=ppt/slides/_rels/slide224.xml.rels><?xml version="1.0" encoding="UTF-8" standalone="yes"?>
<Relationships xmlns="http://schemas.openxmlformats.org/package/2006/relationships"><Relationship Id="rId3" Type="http://schemas.openxmlformats.org/officeDocument/2006/relationships/image" Target="../media/image423.png"/><Relationship Id="rId2" Type="http://schemas.openxmlformats.org/officeDocument/2006/relationships/notesSlide" Target="../notesSlides/notesSlide92.xml"/><Relationship Id="rId1" Type="http://schemas.openxmlformats.org/officeDocument/2006/relationships/slideLayout" Target="../slideLayouts/slideLayout6.xml"/><Relationship Id="rId5" Type="http://schemas.openxmlformats.org/officeDocument/2006/relationships/image" Target="../media/image173.PNG"/><Relationship Id="rId4" Type="http://schemas.openxmlformats.org/officeDocument/2006/relationships/image" Target="../media/image424.png"/></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6.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6.xml"/></Relationships>
</file>

<file path=ppt/slides/_rels/slide227.xml.rels><?xml version="1.0" encoding="UTF-8" standalone="yes"?>
<Relationships xmlns="http://schemas.openxmlformats.org/package/2006/relationships"><Relationship Id="rId3" Type="http://schemas.openxmlformats.org/officeDocument/2006/relationships/image" Target="../media/image422.png"/><Relationship Id="rId2" Type="http://schemas.openxmlformats.org/officeDocument/2006/relationships/notesSlide" Target="../notesSlides/notesSlide95.xml"/><Relationship Id="rId1" Type="http://schemas.openxmlformats.org/officeDocument/2006/relationships/slideLayout" Target="../slideLayouts/slideLayout6.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7.xml"/></Relationships>
</file>

<file path=ppt/slides/_rels/slide229.xml.rels><?xml version="1.0" encoding="UTF-8" standalone="yes"?>
<Relationships xmlns="http://schemas.openxmlformats.org/package/2006/relationships"><Relationship Id="rId3" Type="http://schemas.openxmlformats.org/officeDocument/2006/relationships/image" Target="../media/image426.png"/><Relationship Id="rId2" Type="http://schemas.openxmlformats.org/officeDocument/2006/relationships/image" Target="../media/image425.png"/><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6.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2.xml.rels><?xml version="1.0" encoding="UTF-8" standalone="yes"?>
<Relationships xmlns="http://schemas.openxmlformats.org/package/2006/relationships"><Relationship Id="rId8" Type="http://schemas.openxmlformats.org/officeDocument/2006/relationships/image" Target="../media/image433.png"/><Relationship Id="rId3" Type="http://schemas.openxmlformats.org/officeDocument/2006/relationships/image" Target="../media/image428.png"/><Relationship Id="rId7" Type="http://schemas.openxmlformats.org/officeDocument/2006/relationships/image" Target="../media/image432.png"/><Relationship Id="rId2" Type="http://schemas.openxmlformats.org/officeDocument/2006/relationships/image" Target="../media/image427.png"/><Relationship Id="rId1" Type="http://schemas.openxmlformats.org/officeDocument/2006/relationships/slideLayout" Target="../slideLayouts/slideLayout6.xml"/><Relationship Id="rId6" Type="http://schemas.openxmlformats.org/officeDocument/2006/relationships/image" Target="../media/image431.png"/><Relationship Id="rId5" Type="http://schemas.openxmlformats.org/officeDocument/2006/relationships/image" Target="../media/image430.png"/><Relationship Id="rId10" Type="http://schemas.openxmlformats.org/officeDocument/2006/relationships/image" Target="../media/image435.png"/><Relationship Id="rId4" Type="http://schemas.openxmlformats.org/officeDocument/2006/relationships/image" Target="../media/image429.png"/><Relationship Id="rId9" Type="http://schemas.openxmlformats.org/officeDocument/2006/relationships/image" Target="../media/image434.png"/></Relationships>
</file>

<file path=ppt/slides/_rels/slide233.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36.png"/><Relationship Id="rId1" Type="http://schemas.openxmlformats.org/officeDocument/2006/relationships/slideLayout" Target="../slideLayouts/slideLayout6.xml"/><Relationship Id="rId4" Type="http://schemas.openxmlformats.org/officeDocument/2006/relationships/image" Target="../media/image45.png"/></Relationships>
</file>

<file path=ppt/slides/_rels/slide234.xml.rels><?xml version="1.0" encoding="UTF-8" standalone="yes"?>
<Relationships xmlns="http://schemas.openxmlformats.org/package/2006/relationships"><Relationship Id="rId3" Type="http://schemas.openxmlformats.org/officeDocument/2006/relationships/image" Target="../media/image436.tiff"/><Relationship Id="rId2" Type="http://schemas.openxmlformats.org/officeDocument/2006/relationships/notesSlide" Target="../notesSlides/notesSlide97.xml"/><Relationship Id="rId1" Type="http://schemas.openxmlformats.org/officeDocument/2006/relationships/slideLayout" Target="../slideLayouts/slideLayout6.xml"/><Relationship Id="rId6" Type="http://schemas.openxmlformats.org/officeDocument/2006/relationships/image" Target="../media/image45.png"/><Relationship Id="rId5" Type="http://schemas.openxmlformats.org/officeDocument/2006/relationships/image" Target="../media/image44.png"/><Relationship Id="rId4" Type="http://schemas.openxmlformats.org/officeDocument/2006/relationships/image" Target="../media/image36.png"/></Relationships>
</file>

<file path=ppt/slides/_rels/slide235.xml.rels><?xml version="1.0" encoding="UTF-8" standalone="yes"?>
<Relationships xmlns="http://schemas.openxmlformats.org/package/2006/relationships"><Relationship Id="rId3" Type="http://schemas.openxmlformats.org/officeDocument/2006/relationships/image" Target="../media/image438.png"/><Relationship Id="rId2" Type="http://schemas.openxmlformats.org/officeDocument/2006/relationships/image" Target="../media/image437.jpeg"/><Relationship Id="rId1" Type="http://schemas.openxmlformats.org/officeDocument/2006/relationships/slideLayout" Target="../slideLayouts/slideLayout6.xml"/></Relationships>
</file>

<file path=ppt/slides/_rels/slide236.xml.rels><?xml version="1.0" encoding="UTF-8" standalone="yes"?>
<Relationships xmlns="http://schemas.openxmlformats.org/package/2006/relationships"><Relationship Id="rId2" Type="http://schemas.openxmlformats.org/officeDocument/2006/relationships/image" Target="../media/image425.png"/><Relationship Id="rId1" Type="http://schemas.openxmlformats.org/officeDocument/2006/relationships/slideLayout" Target="../slideLayouts/slideLayout6.xml"/></Relationships>
</file>

<file path=ppt/slides/_rels/slide237.xml.rels><?xml version="1.0" encoding="UTF-8" standalone="yes"?>
<Relationships xmlns="http://schemas.openxmlformats.org/package/2006/relationships"><Relationship Id="rId2" Type="http://schemas.openxmlformats.org/officeDocument/2006/relationships/image" Target="../media/image439.png"/><Relationship Id="rId1" Type="http://schemas.openxmlformats.org/officeDocument/2006/relationships/slideLayout" Target="../slideLayouts/slideLayout6.xml"/></Relationships>
</file>

<file path=ppt/slides/_rels/slide238.xml.rels><?xml version="1.0" encoding="UTF-8" standalone="yes"?>
<Relationships xmlns="http://schemas.openxmlformats.org/package/2006/relationships"><Relationship Id="rId3" Type="http://schemas.openxmlformats.org/officeDocument/2006/relationships/image" Target="../media/image441.tiff"/><Relationship Id="rId2" Type="http://schemas.openxmlformats.org/officeDocument/2006/relationships/image" Target="../media/image440.tiff"/><Relationship Id="rId1" Type="http://schemas.openxmlformats.org/officeDocument/2006/relationships/slideLayout" Target="../slideLayouts/slideLayout6.xml"/><Relationship Id="rId6" Type="http://schemas.openxmlformats.org/officeDocument/2006/relationships/image" Target="../media/image443.png"/><Relationship Id="rId5" Type="http://schemas.openxmlformats.org/officeDocument/2006/relationships/image" Target="../media/image442.png"/><Relationship Id="rId4" Type="http://schemas.openxmlformats.org/officeDocument/2006/relationships/image" Target="../media/image36.png"/></Relationships>
</file>

<file path=ppt/slides/_rels/slide239.xml.rels><?xml version="1.0" encoding="UTF-8" standalone="yes"?>
<Relationships xmlns="http://schemas.openxmlformats.org/package/2006/relationships"><Relationship Id="rId8" Type="http://schemas.openxmlformats.org/officeDocument/2006/relationships/image" Target="../media/image450.tiff"/><Relationship Id="rId13" Type="http://schemas.openxmlformats.org/officeDocument/2006/relationships/image" Target="../media/image455.png"/><Relationship Id="rId3" Type="http://schemas.openxmlformats.org/officeDocument/2006/relationships/image" Target="../media/image445.tiff"/><Relationship Id="rId7" Type="http://schemas.openxmlformats.org/officeDocument/2006/relationships/image" Target="../media/image449.tiff"/><Relationship Id="rId12" Type="http://schemas.openxmlformats.org/officeDocument/2006/relationships/image" Target="../media/image454.tiff"/><Relationship Id="rId2" Type="http://schemas.openxmlformats.org/officeDocument/2006/relationships/image" Target="../media/image444.png"/><Relationship Id="rId1" Type="http://schemas.openxmlformats.org/officeDocument/2006/relationships/slideLayout" Target="../slideLayouts/slideLayout6.xml"/><Relationship Id="rId6" Type="http://schemas.openxmlformats.org/officeDocument/2006/relationships/image" Target="../media/image448.tiff"/><Relationship Id="rId11" Type="http://schemas.openxmlformats.org/officeDocument/2006/relationships/image" Target="../media/image453.tiff"/><Relationship Id="rId5" Type="http://schemas.openxmlformats.org/officeDocument/2006/relationships/image" Target="../media/image447.tiff"/><Relationship Id="rId10" Type="http://schemas.openxmlformats.org/officeDocument/2006/relationships/image" Target="../media/image452.tiff"/><Relationship Id="rId4" Type="http://schemas.openxmlformats.org/officeDocument/2006/relationships/image" Target="../media/image446.tiff"/><Relationship Id="rId9" Type="http://schemas.openxmlformats.org/officeDocument/2006/relationships/image" Target="../media/image451.tiff"/></Relationships>
</file>

<file path=ppt/slides/_rels/slide24.xml.rels><?xml version="1.0" encoding="UTF-8" standalone="yes"?>
<Relationships xmlns="http://schemas.openxmlformats.org/package/2006/relationships"><Relationship Id="rId8" Type="http://schemas.openxmlformats.org/officeDocument/2006/relationships/image" Target="../media/image90.tiff"/><Relationship Id="rId13" Type="http://schemas.openxmlformats.org/officeDocument/2006/relationships/image" Target="../media/image95.tiff"/><Relationship Id="rId3" Type="http://schemas.openxmlformats.org/officeDocument/2006/relationships/image" Target="../media/image85.tiff"/><Relationship Id="rId7" Type="http://schemas.openxmlformats.org/officeDocument/2006/relationships/image" Target="../media/image89.tiff"/><Relationship Id="rId12" Type="http://schemas.openxmlformats.org/officeDocument/2006/relationships/image" Target="../media/image94.tiff"/><Relationship Id="rId2" Type="http://schemas.openxmlformats.org/officeDocument/2006/relationships/image" Target="../media/image84.tiff"/><Relationship Id="rId1" Type="http://schemas.openxmlformats.org/officeDocument/2006/relationships/slideLayout" Target="../slideLayouts/slideLayout6.xml"/><Relationship Id="rId6" Type="http://schemas.openxmlformats.org/officeDocument/2006/relationships/image" Target="../media/image88.tiff"/><Relationship Id="rId11" Type="http://schemas.openxmlformats.org/officeDocument/2006/relationships/image" Target="../media/image93.tiff"/><Relationship Id="rId5" Type="http://schemas.openxmlformats.org/officeDocument/2006/relationships/image" Target="../media/image87.tiff"/><Relationship Id="rId10" Type="http://schemas.openxmlformats.org/officeDocument/2006/relationships/image" Target="../media/image92.tiff"/><Relationship Id="rId4" Type="http://schemas.openxmlformats.org/officeDocument/2006/relationships/image" Target="../media/image86.png"/><Relationship Id="rId9" Type="http://schemas.openxmlformats.org/officeDocument/2006/relationships/image" Target="../media/image91.tiff"/><Relationship Id="rId14" Type="http://schemas.openxmlformats.org/officeDocument/2006/relationships/image" Target="../media/image96.tiff"/></Relationships>
</file>

<file path=ppt/slides/_rels/slide240.xml.rels><?xml version="1.0" encoding="UTF-8" standalone="yes"?>
<Relationships xmlns="http://schemas.openxmlformats.org/package/2006/relationships"><Relationship Id="rId8" Type="http://schemas.openxmlformats.org/officeDocument/2006/relationships/image" Target="../media/image462.png"/><Relationship Id="rId3" Type="http://schemas.openxmlformats.org/officeDocument/2006/relationships/image" Target="../media/image457.png"/><Relationship Id="rId7" Type="http://schemas.openxmlformats.org/officeDocument/2006/relationships/image" Target="../media/image461.png"/><Relationship Id="rId2" Type="http://schemas.openxmlformats.org/officeDocument/2006/relationships/image" Target="../media/image456.png"/><Relationship Id="rId1" Type="http://schemas.openxmlformats.org/officeDocument/2006/relationships/slideLayout" Target="../slideLayouts/slideLayout6.xml"/><Relationship Id="rId6" Type="http://schemas.openxmlformats.org/officeDocument/2006/relationships/image" Target="../media/image460.png"/><Relationship Id="rId5" Type="http://schemas.openxmlformats.org/officeDocument/2006/relationships/image" Target="../media/image459.png"/><Relationship Id="rId4" Type="http://schemas.openxmlformats.org/officeDocument/2006/relationships/image" Target="../media/image458.png"/></Relationships>
</file>

<file path=ppt/slides/_rels/slide241.xml.rels><?xml version="1.0" encoding="UTF-8" standalone="yes"?>
<Relationships xmlns="http://schemas.openxmlformats.org/package/2006/relationships"><Relationship Id="rId3" Type="http://schemas.openxmlformats.org/officeDocument/2006/relationships/image" Target="../media/image464.png"/><Relationship Id="rId2" Type="http://schemas.openxmlformats.org/officeDocument/2006/relationships/image" Target="../media/image463.png"/><Relationship Id="rId1" Type="http://schemas.openxmlformats.org/officeDocument/2006/relationships/slideLayout" Target="../slideLayouts/slideLayout6.xml"/></Relationships>
</file>

<file path=ppt/slides/_rels/slide242.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image" Target="../media/image465.png"/><Relationship Id="rId1" Type="http://schemas.openxmlformats.org/officeDocument/2006/relationships/slideLayout" Target="../slideLayouts/slideLayout6.xml"/><Relationship Id="rId4" Type="http://schemas.openxmlformats.org/officeDocument/2006/relationships/image" Target="../media/image203.png"/></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8.xml.rels><?xml version="1.0" encoding="UTF-8" standalone="yes"?>
<Relationships xmlns="http://schemas.openxmlformats.org/package/2006/relationships"><Relationship Id="rId3" Type="http://schemas.openxmlformats.org/officeDocument/2006/relationships/image" Target="../media/image466.png"/><Relationship Id="rId2" Type="http://schemas.openxmlformats.org/officeDocument/2006/relationships/image" Target="../media/image465.png"/><Relationship Id="rId1" Type="http://schemas.openxmlformats.org/officeDocument/2006/relationships/slideLayout" Target="../slideLayouts/slideLayout6.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6.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7.xml"/></Relationships>
</file>

<file path=ppt/slides/_rels/slide252.xml.rels><?xml version="1.0" encoding="UTF-8" standalone="yes"?>
<Relationships xmlns="http://schemas.openxmlformats.org/package/2006/relationships"><Relationship Id="rId3" Type="http://schemas.openxmlformats.org/officeDocument/2006/relationships/image" Target="../media/image468.jpeg"/><Relationship Id="rId2" Type="http://schemas.openxmlformats.org/officeDocument/2006/relationships/image" Target="../media/image467.png"/><Relationship Id="rId1" Type="http://schemas.openxmlformats.org/officeDocument/2006/relationships/slideLayout" Target="../slideLayouts/slideLayout6.xml"/></Relationships>
</file>

<file path=ppt/slides/_rels/slide253.xml.rels><?xml version="1.0" encoding="UTF-8" standalone="yes"?>
<Relationships xmlns="http://schemas.openxmlformats.org/package/2006/relationships"><Relationship Id="rId3" Type="http://schemas.openxmlformats.org/officeDocument/2006/relationships/image" Target="../media/image469.png"/><Relationship Id="rId7" Type="http://schemas.openxmlformats.org/officeDocument/2006/relationships/image" Target="../media/image473.jpeg"/><Relationship Id="rId2" Type="http://schemas.openxmlformats.org/officeDocument/2006/relationships/notesSlide" Target="../notesSlides/notesSlide99.xml"/><Relationship Id="rId1" Type="http://schemas.openxmlformats.org/officeDocument/2006/relationships/slideLayout" Target="../slideLayouts/slideLayout6.xml"/><Relationship Id="rId6" Type="http://schemas.openxmlformats.org/officeDocument/2006/relationships/image" Target="../media/image472.png"/><Relationship Id="rId5" Type="http://schemas.openxmlformats.org/officeDocument/2006/relationships/image" Target="../media/image471.png"/><Relationship Id="rId4" Type="http://schemas.openxmlformats.org/officeDocument/2006/relationships/image" Target="../media/image470.png"/></Relationships>
</file>

<file path=ppt/slides/_rels/slide254.xml.rels><?xml version="1.0" encoding="UTF-8" standalone="yes"?>
<Relationships xmlns="http://schemas.openxmlformats.org/package/2006/relationships"><Relationship Id="rId3" Type="http://schemas.openxmlformats.org/officeDocument/2006/relationships/image" Target="../media/image474.tiff"/><Relationship Id="rId7" Type="http://schemas.openxmlformats.org/officeDocument/2006/relationships/image" Target="../media/image475.tiff"/><Relationship Id="rId2" Type="http://schemas.openxmlformats.org/officeDocument/2006/relationships/image" Target="../media/image252.tiff"/><Relationship Id="rId1" Type="http://schemas.openxmlformats.org/officeDocument/2006/relationships/slideLayout" Target="../slideLayouts/slideLayout6.xml"/><Relationship Id="rId6" Type="http://schemas.openxmlformats.org/officeDocument/2006/relationships/image" Target="../media/image254.tiff"/><Relationship Id="rId5" Type="http://schemas.openxmlformats.org/officeDocument/2006/relationships/image" Target="../media/image253.tiff"/><Relationship Id="rId4" Type="http://schemas.openxmlformats.org/officeDocument/2006/relationships/image" Target="../media/image251.tiff"/></Relationships>
</file>

<file path=ppt/slides/_rels/slide255.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6.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7.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8.xml.rels><?xml version="1.0" encoding="UTF-8" standalone="yes"?>
<Relationships xmlns="http://schemas.openxmlformats.org/package/2006/relationships"><Relationship Id="rId8" Type="http://schemas.openxmlformats.org/officeDocument/2006/relationships/image" Target="../media/image482.png"/><Relationship Id="rId13" Type="http://schemas.openxmlformats.org/officeDocument/2006/relationships/image" Target="../media/image487.png"/><Relationship Id="rId3" Type="http://schemas.openxmlformats.org/officeDocument/2006/relationships/image" Target="../media/image477.png"/><Relationship Id="rId7" Type="http://schemas.openxmlformats.org/officeDocument/2006/relationships/image" Target="../media/image481.png"/><Relationship Id="rId12" Type="http://schemas.openxmlformats.org/officeDocument/2006/relationships/image" Target="../media/image486.png"/><Relationship Id="rId2" Type="http://schemas.openxmlformats.org/officeDocument/2006/relationships/image" Target="../media/image476.png"/><Relationship Id="rId1" Type="http://schemas.openxmlformats.org/officeDocument/2006/relationships/slideLayout" Target="../slideLayouts/slideLayout6.xml"/><Relationship Id="rId6" Type="http://schemas.openxmlformats.org/officeDocument/2006/relationships/image" Target="../media/image480.png"/><Relationship Id="rId11" Type="http://schemas.openxmlformats.org/officeDocument/2006/relationships/image" Target="../media/image485.png"/><Relationship Id="rId5" Type="http://schemas.openxmlformats.org/officeDocument/2006/relationships/image" Target="../media/image479.png"/><Relationship Id="rId10" Type="http://schemas.openxmlformats.org/officeDocument/2006/relationships/image" Target="../media/image484.png"/><Relationship Id="rId4" Type="http://schemas.openxmlformats.org/officeDocument/2006/relationships/image" Target="../media/image478.png"/><Relationship Id="rId9" Type="http://schemas.openxmlformats.org/officeDocument/2006/relationships/image" Target="../media/image483.png"/></Relationships>
</file>

<file path=ppt/slides/_rels/slide259.xml.rels><?xml version="1.0" encoding="UTF-8" standalone="yes"?>
<Relationships xmlns="http://schemas.openxmlformats.org/package/2006/relationships"><Relationship Id="rId2" Type="http://schemas.openxmlformats.org/officeDocument/2006/relationships/image" Target="../media/image391.png"/><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97.png"/><Relationship Id="rId1" Type="http://schemas.openxmlformats.org/officeDocument/2006/relationships/slideLayout" Target="../slideLayouts/slideLayout6.xml"/><Relationship Id="rId4" Type="http://schemas.openxmlformats.org/officeDocument/2006/relationships/image" Target="../media/image83.png"/></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6.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2.xml.rels><?xml version="1.0" encoding="UTF-8" standalone="yes"?>
<Relationships xmlns="http://schemas.openxmlformats.org/package/2006/relationships"><Relationship Id="rId3" Type="http://schemas.openxmlformats.org/officeDocument/2006/relationships/image" Target="../media/image489.tiff"/><Relationship Id="rId2" Type="http://schemas.openxmlformats.org/officeDocument/2006/relationships/image" Target="../media/image488.tiff"/><Relationship Id="rId1" Type="http://schemas.openxmlformats.org/officeDocument/2006/relationships/slideLayout" Target="../slideLayouts/slideLayout6.xml"/><Relationship Id="rId4" Type="http://schemas.openxmlformats.org/officeDocument/2006/relationships/image" Target="../media/image490.tiff"/></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hyperlink" Target="https://amzn.to/493ml6y" TargetMode="External"/><Relationship Id="rId1" Type="http://schemas.openxmlformats.org/officeDocument/2006/relationships/slideLayout" Target="../slideLayouts/slideLayout6.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7.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3.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image" Target="../media/image491.jpeg"/><Relationship Id="rId1" Type="http://schemas.openxmlformats.org/officeDocument/2006/relationships/slideLayout" Target="../slideLayouts/slideLayout6.xml"/></Relationships>
</file>

<file path=ppt/slides/_rels/slide274.xml.rels><?xml version="1.0" encoding="UTF-8" standalone="yes"?>
<Relationships xmlns="http://schemas.openxmlformats.org/package/2006/relationships"><Relationship Id="rId3" Type="http://schemas.openxmlformats.org/officeDocument/2006/relationships/image" Target="../media/image493.png"/><Relationship Id="rId2" Type="http://schemas.openxmlformats.org/officeDocument/2006/relationships/image" Target="../media/image492.png"/><Relationship Id="rId1" Type="http://schemas.openxmlformats.org/officeDocument/2006/relationships/slideLayout" Target="../slideLayouts/slideLayout6.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6.xml.rels><?xml version="1.0" encoding="UTF-8" standalone="yes"?>
<Relationships xmlns="http://schemas.openxmlformats.org/package/2006/relationships"><Relationship Id="rId3" Type="http://schemas.openxmlformats.org/officeDocument/2006/relationships/image" Target="../media/image494.jpeg"/><Relationship Id="rId2" Type="http://schemas.openxmlformats.org/officeDocument/2006/relationships/notesSlide" Target="../notesSlides/notesSlide104.xml"/><Relationship Id="rId1" Type="http://schemas.openxmlformats.org/officeDocument/2006/relationships/slideLayout" Target="../slideLayouts/slideLayout6.xml"/></Relationships>
</file>

<file path=ppt/slides/_rels/slide277.xml.rels><?xml version="1.0" encoding="UTF-8" standalone="yes"?>
<Relationships xmlns="http://schemas.openxmlformats.org/package/2006/relationships"><Relationship Id="rId3" Type="http://schemas.openxmlformats.org/officeDocument/2006/relationships/image" Target="../media/image491.jpeg"/><Relationship Id="rId2" Type="http://schemas.openxmlformats.org/officeDocument/2006/relationships/notesSlide" Target="../notesSlides/notesSlide105.xml"/><Relationship Id="rId1" Type="http://schemas.openxmlformats.org/officeDocument/2006/relationships/slideLayout" Target="../slideLayouts/slideLayout6.xml"/><Relationship Id="rId4" Type="http://schemas.openxmlformats.org/officeDocument/2006/relationships/image" Target="../media/image495.tiff"/></Relationships>
</file>

<file path=ppt/slides/_rels/slide278.xml.rels><?xml version="1.0" encoding="UTF-8" standalone="yes"?>
<Relationships xmlns="http://schemas.openxmlformats.org/package/2006/relationships"><Relationship Id="rId3" Type="http://schemas.openxmlformats.org/officeDocument/2006/relationships/image" Target="../media/image496.tiff"/><Relationship Id="rId2" Type="http://schemas.openxmlformats.org/officeDocument/2006/relationships/image" Target="../media/image491.jpeg"/><Relationship Id="rId1" Type="http://schemas.openxmlformats.org/officeDocument/2006/relationships/slideLayout" Target="../slideLayouts/slideLayout6.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1.xml.rels><?xml version="1.0" encoding="UTF-8" standalone="yes"?>
<Relationships xmlns="http://schemas.openxmlformats.org/package/2006/relationships"><Relationship Id="rId8" Type="http://schemas.openxmlformats.org/officeDocument/2006/relationships/image" Target="../media/image503.tiff"/><Relationship Id="rId3" Type="http://schemas.openxmlformats.org/officeDocument/2006/relationships/image" Target="../media/image498.tiff"/><Relationship Id="rId7" Type="http://schemas.openxmlformats.org/officeDocument/2006/relationships/image" Target="../media/image502.tiff"/><Relationship Id="rId12" Type="http://schemas.openxmlformats.org/officeDocument/2006/relationships/image" Target="../media/image507.tiff"/><Relationship Id="rId2" Type="http://schemas.openxmlformats.org/officeDocument/2006/relationships/image" Target="../media/image497.tiff"/><Relationship Id="rId1" Type="http://schemas.openxmlformats.org/officeDocument/2006/relationships/slideLayout" Target="../slideLayouts/slideLayout6.xml"/><Relationship Id="rId6" Type="http://schemas.openxmlformats.org/officeDocument/2006/relationships/image" Target="../media/image501.tiff"/><Relationship Id="rId11" Type="http://schemas.openxmlformats.org/officeDocument/2006/relationships/image" Target="../media/image506.tiff"/><Relationship Id="rId5" Type="http://schemas.openxmlformats.org/officeDocument/2006/relationships/image" Target="../media/image500.tiff"/><Relationship Id="rId10" Type="http://schemas.openxmlformats.org/officeDocument/2006/relationships/image" Target="../media/image505.tiff"/><Relationship Id="rId4" Type="http://schemas.openxmlformats.org/officeDocument/2006/relationships/image" Target="../media/image499.tiff"/><Relationship Id="rId9" Type="http://schemas.openxmlformats.org/officeDocument/2006/relationships/image" Target="../media/image504.tiff"/></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4.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6.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6.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9.xml.rels><?xml version="1.0" encoding="UTF-8" standalone="yes"?>
<Relationships xmlns="http://schemas.openxmlformats.org/package/2006/relationships"><Relationship Id="rId3" Type="http://schemas.openxmlformats.org/officeDocument/2006/relationships/image" Target="../media/image509.png"/><Relationship Id="rId2" Type="http://schemas.openxmlformats.org/officeDocument/2006/relationships/image" Target="../media/image508.tiff"/><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7.xml"/></Relationships>
</file>

<file path=ppt/slides/_rels/slide291.xml.rels><?xml version="1.0" encoding="UTF-8" standalone="yes"?>
<Relationships xmlns="http://schemas.openxmlformats.org/package/2006/relationships"><Relationship Id="rId8" Type="http://schemas.openxmlformats.org/officeDocument/2006/relationships/image" Target="../media/image516.png"/><Relationship Id="rId3" Type="http://schemas.openxmlformats.org/officeDocument/2006/relationships/image" Target="../media/image511.tiff"/><Relationship Id="rId7" Type="http://schemas.openxmlformats.org/officeDocument/2006/relationships/image" Target="../media/image515.tiff"/><Relationship Id="rId2" Type="http://schemas.openxmlformats.org/officeDocument/2006/relationships/image" Target="../media/image510.tiff"/><Relationship Id="rId1" Type="http://schemas.openxmlformats.org/officeDocument/2006/relationships/slideLayout" Target="../slideLayouts/slideLayout6.xml"/><Relationship Id="rId6" Type="http://schemas.openxmlformats.org/officeDocument/2006/relationships/image" Target="../media/image514.tiff"/><Relationship Id="rId5" Type="http://schemas.openxmlformats.org/officeDocument/2006/relationships/image" Target="../media/image513.tiff"/><Relationship Id="rId4" Type="http://schemas.openxmlformats.org/officeDocument/2006/relationships/image" Target="../media/image512.tiff"/></Relationships>
</file>

<file path=ppt/slides/_rels/slide292.xml.rels><?xml version="1.0" encoding="UTF-8" standalone="yes"?>
<Relationships xmlns="http://schemas.openxmlformats.org/package/2006/relationships"><Relationship Id="rId8" Type="http://schemas.openxmlformats.org/officeDocument/2006/relationships/image" Target="../media/image514.tiff"/><Relationship Id="rId3" Type="http://schemas.openxmlformats.org/officeDocument/2006/relationships/image" Target="../media/image516.png"/><Relationship Id="rId7" Type="http://schemas.openxmlformats.org/officeDocument/2006/relationships/image" Target="../media/image513.tiff"/><Relationship Id="rId2" Type="http://schemas.openxmlformats.org/officeDocument/2006/relationships/notesSlide" Target="../notesSlides/notesSlide110.xml"/><Relationship Id="rId1" Type="http://schemas.openxmlformats.org/officeDocument/2006/relationships/slideLayout" Target="../slideLayouts/slideLayout6.xml"/><Relationship Id="rId6" Type="http://schemas.openxmlformats.org/officeDocument/2006/relationships/image" Target="../media/image512.tiff"/><Relationship Id="rId11" Type="http://schemas.openxmlformats.org/officeDocument/2006/relationships/hyperlink" Target="https://ethereum.org/ja/web3/" TargetMode="External"/><Relationship Id="rId5" Type="http://schemas.openxmlformats.org/officeDocument/2006/relationships/image" Target="../media/image511.tiff"/><Relationship Id="rId10" Type="http://schemas.openxmlformats.org/officeDocument/2006/relationships/image" Target="../media/image518.png"/><Relationship Id="rId4" Type="http://schemas.openxmlformats.org/officeDocument/2006/relationships/image" Target="../media/image517.png"/><Relationship Id="rId9" Type="http://schemas.openxmlformats.org/officeDocument/2006/relationships/image" Target="../media/image515.tiff"/></Relationships>
</file>

<file path=ppt/slides/_rels/slide293.xml.rels><?xml version="1.0" encoding="UTF-8" standalone="yes"?>
<Relationships xmlns="http://schemas.openxmlformats.org/package/2006/relationships"><Relationship Id="rId3" Type="http://schemas.openxmlformats.org/officeDocument/2006/relationships/image" Target="../media/image519.png"/><Relationship Id="rId2" Type="http://schemas.openxmlformats.org/officeDocument/2006/relationships/notesSlide" Target="../notesSlides/notesSlide111.xml"/><Relationship Id="rId1" Type="http://schemas.openxmlformats.org/officeDocument/2006/relationships/slideLayout" Target="../slideLayouts/slideLayout6.xml"/><Relationship Id="rId4" Type="http://schemas.openxmlformats.org/officeDocument/2006/relationships/image" Target="../media/image520.png"/></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5.xml.rels><?xml version="1.0" encoding="UTF-8" standalone="yes"?>
<Relationships xmlns="http://schemas.openxmlformats.org/package/2006/relationships"><Relationship Id="rId3" Type="http://schemas.openxmlformats.org/officeDocument/2006/relationships/image" Target="../media/image521.png"/><Relationship Id="rId2" Type="http://schemas.openxmlformats.org/officeDocument/2006/relationships/notesSlide" Target="../notesSlides/notesSlide112.xml"/><Relationship Id="rId1" Type="http://schemas.openxmlformats.org/officeDocument/2006/relationships/slideLayout" Target="../slideLayouts/slideLayout6.xml"/><Relationship Id="rId4" Type="http://schemas.openxmlformats.org/officeDocument/2006/relationships/image" Target="../media/image522.png"/></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8.xml.rels><?xml version="1.0" encoding="UTF-8" standalone="yes"?>
<Relationships xmlns="http://schemas.openxmlformats.org/package/2006/relationships"><Relationship Id="rId2" Type="http://schemas.openxmlformats.org/officeDocument/2006/relationships/image" Target="../media/image523.png"/><Relationship Id="rId1" Type="http://schemas.openxmlformats.org/officeDocument/2006/relationships/slideLayout" Target="../slideLayouts/slideLayout6.xml"/></Relationships>
</file>

<file path=ppt/slides/_rels/slide299.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6.xml"/><Relationship Id="rId4" Type="http://schemas.openxmlformats.org/officeDocument/2006/relationships/image" Target="../media/image6.png"/></Relationships>
</file>

<file path=ppt/slides/_rels/slide30.xml.rels><?xml version="1.0" encoding="UTF-8" standalone="yes"?>
<Relationships xmlns="http://schemas.openxmlformats.org/package/2006/relationships"><Relationship Id="rId3" Type="http://schemas.openxmlformats.org/officeDocument/2006/relationships/image" Target="../media/image100.tiff"/><Relationship Id="rId7" Type="http://schemas.openxmlformats.org/officeDocument/2006/relationships/image" Target="../media/image104.tiff"/><Relationship Id="rId2" Type="http://schemas.openxmlformats.org/officeDocument/2006/relationships/notesSlide" Target="../notesSlides/notesSlide9.xml"/><Relationship Id="rId1" Type="http://schemas.openxmlformats.org/officeDocument/2006/relationships/slideLayout" Target="../slideLayouts/slideLayout6.xml"/><Relationship Id="rId6" Type="http://schemas.openxmlformats.org/officeDocument/2006/relationships/image" Target="../media/image103.tiff"/><Relationship Id="rId5" Type="http://schemas.openxmlformats.org/officeDocument/2006/relationships/image" Target="../media/image102.tiff"/><Relationship Id="rId4" Type="http://schemas.openxmlformats.org/officeDocument/2006/relationships/image" Target="../media/image101.tiff"/></Relationships>
</file>

<file path=ppt/slides/_rels/slide300.xml.rels><?xml version="1.0" encoding="UTF-8" standalone="yes"?>
<Relationships xmlns="http://schemas.openxmlformats.org/package/2006/relationships"><Relationship Id="rId3" Type="http://schemas.openxmlformats.org/officeDocument/2006/relationships/image" Target="../media/image468.jpeg"/><Relationship Id="rId2" Type="http://schemas.openxmlformats.org/officeDocument/2006/relationships/image" Target="../media/image467.png"/><Relationship Id="rId1" Type="http://schemas.openxmlformats.org/officeDocument/2006/relationships/slideLayout" Target="../slideLayouts/slideLayout6.xml"/></Relationships>
</file>

<file path=ppt/slides/_rels/slide301.xml.rels><?xml version="1.0" encoding="UTF-8" standalone="yes"?>
<Relationships xmlns="http://schemas.openxmlformats.org/package/2006/relationships"><Relationship Id="rId3" Type="http://schemas.openxmlformats.org/officeDocument/2006/relationships/image" Target="../media/image469.png"/><Relationship Id="rId7" Type="http://schemas.openxmlformats.org/officeDocument/2006/relationships/image" Target="../media/image473.jpeg"/><Relationship Id="rId2" Type="http://schemas.openxmlformats.org/officeDocument/2006/relationships/notesSlide" Target="../notesSlides/notesSlide114.xml"/><Relationship Id="rId1" Type="http://schemas.openxmlformats.org/officeDocument/2006/relationships/slideLayout" Target="../slideLayouts/slideLayout6.xml"/><Relationship Id="rId6" Type="http://schemas.openxmlformats.org/officeDocument/2006/relationships/image" Target="../media/image472.png"/><Relationship Id="rId5" Type="http://schemas.openxmlformats.org/officeDocument/2006/relationships/image" Target="../media/image471.png"/><Relationship Id="rId4" Type="http://schemas.openxmlformats.org/officeDocument/2006/relationships/image" Target="../media/image470.png"/></Relationships>
</file>

<file path=ppt/slides/_rels/slide302.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image" Target="../media/image474.tiff"/><Relationship Id="rId7" Type="http://schemas.openxmlformats.org/officeDocument/2006/relationships/image" Target="../media/image475.tiff"/><Relationship Id="rId2" Type="http://schemas.openxmlformats.org/officeDocument/2006/relationships/image" Target="../media/image252.tiff"/><Relationship Id="rId1" Type="http://schemas.openxmlformats.org/officeDocument/2006/relationships/slideLayout" Target="../slideLayouts/slideLayout6.xml"/><Relationship Id="rId6" Type="http://schemas.openxmlformats.org/officeDocument/2006/relationships/image" Target="../media/image254.tiff"/><Relationship Id="rId5" Type="http://schemas.openxmlformats.org/officeDocument/2006/relationships/image" Target="../media/image253.tiff"/><Relationship Id="rId4" Type="http://schemas.openxmlformats.org/officeDocument/2006/relationships/image" Target="../media/image251.tiff"/></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6.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5.xml.rels><?xml version="1.0" encoding="UTF-8" standalone="yes"?>
<Relationships xmlns="http://schemas.openxmlformats.org/package/2006/relationships"><Relationship Id="rId3" Type="http://schemas.openxmlformats.org/officeDocument/2006/relationships/image" Target="../media/image524.png"/><Relationship Id="rId2" Type="http://schemas.openxmlformats.org/officeDocument/2006/relationships/notesSlide" Target="../notesSlides/notesSlide116.xml"/><Relationship Id="rId1" Type="http://schemas.openxmlformats.org/officeDocument/2006/relationships/slideLayout" Target="../slideLayouts/slideLayout7.xml"/></Relationships>
</file>

<file path=ppt/slides/_rels/slide306.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6.xml"/></Relationships>
</file>

<file path=ppt/slides/_rels/slide307.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6.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6.xml"/></Relationships>
</file>

<file path=ppt/slides/_rels/slide309.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3" Type="http://schemas.openxmlformats.org/officeDocument/2006/relationships/image" Target="../media/image100.tiff"/><Relationship Id="rId7" Type="http://schemas.openxmlformats.org/officeDocument/2006/relationships/image" Target="../media/image104.tiff"/><Relationship Id="rId2" Type="http://schemas.openxmlformats.org/officeDocument/2006/relationships/notesSlide" Target="../notesSlides/notesSlide10.xml"/><Relationship Id="rId1" Type="http://schemas.openxmlformats.org/officeDocument/2006/relationships/slideLayout" Target="../slideLayouts/slideLayout6.xml"/><Relationship Id="rId6" Type="http://schemas.openxmlformats.org/officeDocument/2006/relationships/image" Target="../media/image103.tiff"/><Relationship Id="rId5" Type="http://schemas.openxmlformats.org/officeDocument/2006/relationships/image" Target="../media/image102.tiff"/><Relationship Id="rId4" Type="http://schemas.openxmlformats.org/officeDocument/2006/relationships/image" Target="../media/image101.tiff"/></Relationships>
</file>

<file path=ppt/slides/_rels/slide310.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6.xml"/></Relationships>
</file>

<file path=ppt/slides/_rels/slide311.xml.rels><?xml version="1.0" encoding="UTF-8" standalone="yes"?>
<Relationships xmlns="http://schemas.openxmlformats.org/package/2006/relationships"><Relationship Id="rId3" Type="http://schemas.openxmlformats.org/officeDocument/2006/relationships/hyperlink" Target="http://www.netcommerce.co.jp/" TargetMode="External"/><Relationship Id="rId2" Type="http://schemas.openxmlformats.org/officeDocument/2006/relationships/image" Target="../media/image525.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106.png"/><Relationship Id="rId7" Type="http://schemas.openxmlformats.org/officeDocument/2006/relationships/image" Target="../media/image110.png"/><Relationship Id="rId2" Type="http://schemas.openxmlformats.org/officeDocument/2006/relationships/image" Target="../media/image105.png"/><Relationship Id="rId1" Type="http://schemas.openxmlformats.org/officeDocument/2006/relationships/slideLayout" Target="../slideLayouts/slideLayout6.xml"/><Relationship Id="rId6" Type="http://schemas.openxmlformats.org/officeDocument/2006/relationships/image" Target="../media/image109.png"/><Relationship Id="rId5" Type="http://schemas.openxmlformats.org/officeDocument/2006/relationships/image" Target="../media/image108.png"/><Relationship Id="rId4" Type="http://schemas.openxmlformats.org/officeDocument/2006/relationships/image" Target="../media/image107.png"/></Relationships>
</file>

<file path=ppt/slides/_rels/slide33.xml.rels><?xml version="1.0" encoding="UTF-8" standalone="yes"?>
<Relationships xmlns="http://schemas.openxmlformats.org/package/2006/relationships"><Relationship Id="rId8" Type="http://schemas.openxmlformats.org/officeDocument/2006/relationships/image" Target="../media/image109.png"/><Relationship Id="rId3" Type="http://schemas.openxmlformats.org/officeDocument/2006/relationships/image" Target="../media/image110.png"/><Relationship Id="rId7" Type="http://schemas.openxmlformats.org/officeDocument/2006/relationships/image" Target="../media/image108.png"/><Relationship Id="rId2" Type="http://schemas.openxmlformats.org/officeDocument/2006/relationships/notesSlide" Target="../notesSlides/notesSlide11.xml"/><Relationship Id="rId1" Type="http://schemas.openxmlformats.org/officeDocument/2006/relationships/slideLayout" Target="../slideLayouts/slideLayout6.xml"/><Relationship Id="rId6" Type="http://schemas.openxmlformats.org/officeDocument/2006/relationships/image" Target="../media/image107.png"/><Relationship Id="rId5" Type="http://schemas.openxmlformats.org/officeDocument/2006/relationships/image" Target="../media/image106.png"/><Relationship Id="rId4" Type="http://schemas.openxmlformats.org/officeDocument/2006/relationships/image" Target="../media/image105.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8" Type="http://schemas.openxmlformats.org/officeDocument/2006/relationships/image" Target="../media/image116.png"/><Relationship Id="rId3" Type="http://schemas.openxmlformats.org/officeDocument/2006/relationships/image" Target="../media/image111.png"/><Relationship Id="rId7" Type="http://schemas.openxmlformats.org/officeDocument/2006/relationships/image" Target="../media/image115.png"/><Relationship Id="rId2" Type="http://schemas.openxmlformats.org/officeDocument/2006/relationships/notesSlide" Target="../notesSlides/notesSlide15.xml"/><Relationship Id="rId1" Type="http://schemas.openxmlformats.org/officeDocument/2006/relationships/slideLayout" Target="../slideLayouts/slideLayout6.xml"/><Relationship Id="rId6" Type="http://schemas.openxmlformats.org/officeDocument/2006/relationships/image" Target="../media/image114.png"/><Relationship Id="rId5" Type="http://schemas.openxmlformats.org/officeDocument/2006/relationships/image" Target="../media/image113.png"/><Relationship Id="rId10" Type="http://schemas.openxmlformats.org/officeDocument/2006/relationships/image" Target="../media/image118.png"/><Relationship Id="rId4" Type="http://schemas.openxmlformats.org/officeDocument/2006/relationships/image" Target="../media/image112.png"/><Relationship Id="rId9" Type="http://schemas.openxmlformats.org/officeDocument/2006/relationships/image" Target="../media/image117.png"/></Relationships>
</file>

<file path=ppt/slides/_rels/slide3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19.png"/><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image" Target="../media/image8.tiff"/><Relationship Id="rId2" Type="http://schemas.openxmlformats.org/officeDocument/2006/relationships/image" Target="../media/image7.tiff"/><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hyperlink" Target="https://amzn.to/3w2zKe3" TargetMode="Externa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8" Type="http://schemas.openxmlformats.org/officeDocument/2006/relationships/image" Target="../media/image126.png"/><Relationship Id="rId3" Type="http://schemas.openxmlformats.org/officeDocument/2006/relationships/image" Target="../media/image121.png"/><Relationship Id="rId7" Type="http://schemas.openxmlformats.org/officeDocument/2006/relationships/image" Target="../media/image125.tiff"/><Relationship Id="rId2" Type="http://schemas.openxmlformats.org/officeDocument/2006/relationships/image" Target="../media/image120.png"/><Relationship Id="rId1" Type="http://schemas.openxmlformats.org/officeDocument/2006/relationships/slideLayout" Target="../slideLayouts/slideLayout6.xml"/><Relationship Id="rId6" Type="http://schemas.openxmlformats.org/officeDocument/2006/relationships/image" Target="../media/image124.tiff"/><Relationship Id="rId5" Type="http://schemas.openxmlformats.org/officeDocument/2006/relationships/image" Target="../media/image123.jpg"/><Relationship Id="rId4" Type="http://schemas.openxmlformats.org/officeDocument/2006/relationships/image" Target="../media/image122.png"/></Relationships>
</file>

<file path=ppt/slides/_rels/slide47.xml.rels><?xml version="1.0" encoding="UTF-8" standalone="yes"?>
<Relationships xmlns="http://schemas.openxmlformats.org/package/2006/relationships"><Relationship Id="rId3" Type="http://schemas.openxmlformats.org/officeDocument/2006/relationships/image" Target="../media/image123.jpg"/><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image" Target="../media/image127.png"/><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2" Type="http://schemas.openxmlformats.org/officeDocument/2006/relationships/image" Target="../media/image129.png"/><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image" Target="../media/image130.png"/><Relationship Id="rId1" Type="http://schemas.openxmlformats.org/officeDocument/2006/relationships/slideLayout" Target="../slideLayouts/slideLayout6.xml"/><Relationship Id="rId4" Type="http://schemas.openxmlformats.org/officeDocument/2006/relationships/image" Target="../media/image132.png"/></Relationships>
</file>

<file path=ppt/slides/_rels/slide55.xml.rels><?xml version="1.0" encoding="UTF-8" standalone="yes"?>
<Relationships xmlns="http://schemas.openxmlformats.org/package/2006/relationships"><Relationship Id="rId3" Type="http://schemas.openxmlformats.org/officeDocument/2006/relationships/image" Target="../media/image125.tiff"/><Relationship Id="rId2" Type="http://schemas.openxmlformats.org/officeDocument/2006/relationships/image" Target="../media/image124.tiff"/><Relationship Id="rId1" Type="http://schemas.openxmlformats.org/officeDocument/2006/relationships/slideLayout" Target="../slideLayouts/slideLayout6.xml"/><Relationship Id="rId5" Type="http://schemas.openxmlformats.org/officeDocument/2006/relationships/image" Target="../media/image134.jpeg"/><Relationship Id="rId4" Type="http://schemas.openxmlformats.org/officeDocument/2006/relationships/image" Target="../media/image133.tiff"/></Relationships>
</file>

<file path=ppt/slides/_rels/slide56.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image" Target="../media/image135.jpeg"/><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image" Target="../media/image137.png"/><Relationship Id="rId1" Type="http://schemas.openxmlformats.org/officeDocument/2006/relationships/slideLayout" Target="../slideLayouts/slideLayout6.xml"/><Relationship Id="rId6" Type="http://schemas.openxmlformats.org/officeDocument/2006/relationships/image" Target="../media/image141.png"/><Relationship Id="rId5" Type="http://schemas.openxmlformats.org/officeDocument/2006/relationships/image" Target="../media/image140.png"/><Relationship Id="rId4" Type="http://schemas.openxmlformats.org/officeDocument/2006/relationships/image" Target="../media/image139.jpeg"/></Relationships>
</file>

<file path=ppt/slides/_rels/slide59.xml.rels><?xml version="1.0" encoding="UTF-8" standalone="yes"?>
<Relationships xmlns="http://schemas.openxmlformats.org/package/2006/relationships"><Relationship Id="rId3" Type="http://schemas.openxmlformats.org/officeDocument/2006/relationships/image" Target="../media/image139.jpeg"/><Relationship Id="rId7" Type="http://schemas.openxmlformats.org/officeDocument/2006/relationships/image" Target="../media/image146.png"/><Relationship Id="rId2" Type="http://schemas.openxmlformats.org/officeDocument/2006/relationships/image" Target="../media/image142.png"/><Relationship Id="rId1" Type="http://schemas.openxmlformats.org/officeDocument/2006/relationships/slideLayout" Target="../slideLayouts/slideLayout6.xml"/><Relationship Id="rId6" Type="http://schemas.openxmlformats.org/officeDocument/2006/relationships/image" Target="../media/image145.png"/><Relationship Id="rId5" Type="http://schemas.openxmlformats.org/officeDocument/2006/relationships/image" Target="../media/image144.png"/><Relationship Id="rId4" Type="http://schemas.openxmlformats.org/officeDocument/2006/relationships/image" Target="../media/image143.jpe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image" Target="../media/image147.jpeg"/><Relationship Id="rId1" Type="http://schemas.openxmlformats.org/officeDocument/2006/relationships/slideLayout" Target="../slideLayouts/slideLayout6.xml"/><Relationship Id="rId6" Type="http://schemas.openxmlformats.org/officeDocument/2006/relationships/image" Target="../media/image150.png"/><Relationship Id="rId5" Type="http://schemas.openxmlformats.org/officeDocument/2006/relationships/image" Target="../media/image149.png"/><Relationship Id="rId4" Type="http://schemas.openxmlformats.org/officeDocument/2006/relationships/image" Target="../media/image36.png"/></Relationships>
</file>

<file path=ppt/slides/_rels/slide66.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51.png"/><Relationship Id="rId1" Type="http://schemas.openxmlformats.org/officeDocument/2006/relationships/slideLayout" Target="../slideLayouts/slideLayout6.xml"/><Relationship Id="rId4" Type="http://schemas.openxmlformats.org/officeDocument/2006/relationships/image" Target="../media/image152.tmp"/></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3" Type="http://schemas.openxmlformats.org/officeDocument/2006/relationships/image" Target="../media/image154.tiff"/><Relationship Id="rId2" Type="http://schemas.openxmlformats.org/officeDocument/2006/relationships/image" Target="../media/image153.tiff"/><Relationship Id="rId1" Type="http://schemas.openxmlformats.org/officeDocument/2006/relationships/slideLayout" Target="../slideLayouts/slideLayout6.xml"/><Relationship Id="rId5" Type="http://schemas.openxmlformats.org/officeDocument/2006/relationships/image" Target="../media/image156.tiff"/><Relationship Id="rId4" Type="http://schemas.openxmlformats.org/officeDocument/2006/relationships/image" Target="../media/image155.tiff"/></Relationships>
</file>

<file path=ppt/slides/_rels/slide69.xml.rels><?xml version="1.0" encoding="UTF-8" standalone="yes"?>
<Relationships xmlns="http://schemas.openxmlformats.org/package/2006/relationships"><Relationship Id="rId8" Type="http://schemas.openxmlformats.org/officeDocument/2006/relationships/image" Target="../media/image163.png"/><Relationship Id="rId3" Type="http://schemas.openxmlformats.org/officeDocument/2006/relationships/image" Target="../media/image158.png"/><Relationship Id="rId7" Type="http://schemas.openxmlformats.org/officeDocument/2006/relationships/image" Target="../media/image162.tiff"/><Relationship Id="rId2" Type="http://schemas.openxmlformats.org/officeDocument/2006/relationships/image" Target="../media/image157.png"/><Relationship Id="rId1" Type="http://schemas.openxmlformats.org/officeDocument/2006/relationships/slideLayout" Target="../slideLayouts/slideLayout6.xml"/><Relationship Id="rId6" Type="http://schemas.openxmlformats.org/officeDocument/2006/relationships/image" Target="../media/image161.png"/><Relationship Id="rId5" Type="http://schemas.openxmlformats.org/officeDocument/2006/relationships/image" Target="../media/image160.png"/><Relationship Id="rId4" Type="http://schemas.openxmlformats.org/officeDocument/2006/relationships/image" Target="../media/image159.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30.xml"/><Relationship Id="rId1" Type="http://schemas.openxmlformats.org/officeDocument/2006/relationships/slideLayout" Target="../slideLayouts/slideLayout6.xml"/><Relationship Id="rId6" Type="http://schemas.openxmlformats.org/officeDocument/2006/relationships/image" Target="../media/image167.tiff"/><Relationship Id="rId5" Type="http://schemas.openxmlformats.org/officeDocument/2006/relationships/image" Target="../media/image166.tiff"/><Relationship Id="rId4" Type="http://schemas.openxmlformats.org/officeDocument/2006/relationships/image" Target="../media/image165.jpeg"/></Relationships>
</file>

<file path=ppt/slides/_rels/slide72.xml.rels><?xml version="1.0" encoding="UTF-8" standalone="yes"?>
<Relationships xmlns="http://schemas.openxmlformats.org/package/2006/relationships"><Relationship Id="rId3" Type="http://schemas.openxmlformats.org/officeDocument/2006/relationships/image" Target="../media/image168.tiff"/><Relationship Id="rId7" Type="http://schemas.openxmlformats.org/officeDocument/2006/relationships/image" Target="../media/image167.tiff"/><Relationship Id="rId2" Type="http://schemas.openxmlformats.org/officeDocument/2006/relationships/image" Target="../media/image162.tiff"/><Relationship Id="rId1" Type="http://schemas.openxmlformats.org/officeDocument/2006/relationships/slideLayout" Target="../slideLayouts/slideLayout6.xml"/><Relationship Id="rId6" Type="http://schemas.openxmlformats.org/officeDocument/2006/relationships/image" Target="../media/image166.tiff"/><Relationship Id="rId5" Type="http://schemas.openxmlformats.org/officeDocument/2006/relationships/image" Target="../media/image169.jpeg"/><Relationship Id="rId4" Type="http://schemas.openxmlformats.org/officeDocument/2006/relationships/image" Target="../media/image164.png"/></Relationships>
</file>

<file path=ppt/slides/_rels/slide73.xml.rels><?xml version="1.0" encoding="UTF-8" standalone="yes"?>
<Relationships xmlns="http://schemas.openxmlformats.org/package/2006/relationships"><Relationship Id="rId2" Type="http://schemas.openxmlformats.org/officeDocument/2006/relationships/image" Target="../media/image162.tiff"/><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32.xml"/><Relationship Id="rId1" Type="http://schemas.openxmlformats.org/officeDocument/2006/relationships/slideLayout" Target="../slideLayouts/slideLayout6.xml"/><Relationship Id="rId5" Type="http://schemas.openxmlformats.org/officeDocument/2006/relationships/image" Target="../media/image172.png"/><Relationship Id="rId4" Type="http://schemas.openxmlformats.org/officeDocument/2006/relationships/image" Target="../media/image171.png"/></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35.xml"/><Relationship Id="rId1" Type="http://schemas.openxmlformats.org/officeDocument/2006/relationships/slideLayout" Target="../slideLayouts/slideLayout6.xml"/><Relationship Id="rId4" Type="http://schemas.openxmlformats.org/officeDocument/2006/relationships/image" Target="../media/image174.png"/></Relationships>
</file>

<file path=ppt/slides/_rels/slide79.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36.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8" Type="http://schemas.openxmlformats.org/officeDocument/2006/relationships/image" Target="../media/image14.tiff"/><Relationship Id="rId3" Type="http://schemas.openxmlformats.org/officeDocument/2006/relationships/image" Target="../media/image9.png"/><Relationship Id="rId7" Type="http://schemas.openxmlformats.org/officeDocument/2006/relationships/image" Target="../media/image13.tiff"/><Relationship Id="rId12" Type="http://schemas.openxmlformats.org/officeDocument/2006/relationships/image" Target="../media/image18.png"/><Relationship Id="rId2" Type="http://schemas.openxmlformats.org/officeDocument/2006/relationships/notesSlide" Target="../notesSlides/notesSlide3.xml"/><Relationship Id="rId1" Type="http://schemas.openxmlformats.org/officeDocument/2006/relationships/slideLayout" Target="../slideLayouts/slideLayout6.xml"/><Relationship Id="rId6" Type="http://schemas.openxmlformats.org/officeDocument/2006/relationships/image" Target="../media/image12.tiff"/><Relationship Id="rId11" Type="http://schemas.openxmlformats.org/officeDocument/2006/relationships/image" Target="../media/image17.png"/><Relationship Id="rId5" Type="http://schemas.openxmlformats.org/officeDocument/2006/relationships/image" Target="../media/image11.tiff"/><Relationship Id="rId10" Type="http://schemas.openxmlformats.org/officeDocument/2006/relationships/image" Target="../media/image16.png"/><Relationship Id="rId4" Type="http://schemas.openxmlformats.org/officeDocument/2006/relationships/image" Target="../media/image10.tiff"/><Relationship Id="rId9" Type="http://schemas.openxmlformats.org/officeDocument/2006/relationships/image" Target="../media/image15.tiff"/></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37.xml"/><Relationship Id="rId1" Type="http://schemas.openxmlformats.org/officeDocument/2006/relationships/slideLayout" Target="../slideLayouts/slideLayout6.xml"/><Relationship Id="rId5" Type="http://schemas.openxmlformats.org/officeDocument/2006/relationships/image" Target="../media/image178.png"/><Relationship Id="rId4" Type="http://schemas.openxmlformats.org/officeDocument/2006/relationships/image" Target="../media/image177.png"/></Relationships>
</file>

<file path=ppt/slides/_rels/slide82.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38.xml"/><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8" Type="http://schemas.openxmlformats.org/officeDocument/2006/relationships/image" Target="../media/image184.svg"/><Relationship Id="rId3" Type="http://schemas.openxmlformats.org/officeDocument/2006/relationships/image" Target="../media/image179.png"/><Relationship Id="rId7" Type="http://schemas.openxmlformats.org/officeDocument/2006/relationships/image" Target="../media/image183.png"/><Relationship Id="rId12" Type="http://schemas.openxmlformats.org/officeDocument/2006/relationships/image" Target="../media/image188.svg"/><Relationship Id="rId2" Type="http://schemas.openxmlformats.org/officeDocument/2006/relationships/notesSlide" Target="../notesSlides/notesSlide41.xml"/><Relationship Id="rId1" Type="http://schemas.openxmlformats.org/officeDocument/2006/relationships/slideLayout" Target="../slideLayouts/slideLayout6.xml"/><Relationship Id="rId6" Type="http://schemas.openxmlformats.org/officeDocument/2006/relationships/image" Target="../media/image182.svg"/><Relationship Id="rId11" Type="http://schemas.openxmlformats.org/officeDocument/2006/relationships/image" Target="../media/image187.png"/><Relationship Id="rId5" Type="http://schemas.openxmlformats.org/officeDocument/2006/relationships/image" Target="../media/image181.png"/><Relationship Id="rId10" Type="http://schemas.openxmlformats.org/officeDocument/2006/relationships/image" Target="../media/image186.svg"/><Relationship Id="rId4" Type="http://schemas.openxmlformats.org/officeDocument/2006/relationships/image" Target="../media/image180.png"/><Relationship Id="rId9" Type="http://schemas.openxmlformats.org/officeDocument/2006/relationships/image" Target="../media/image185.png"/></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2" Type="http://schemas.openxmlformats.org/officeDocument/2006/relationships/image" Target="../media/image189.png"/><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3" Type="http://schemas.openxmlformats.org/officeDocument/2006/relationships/image" Target="../media/image123.jpg"/><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image" Target="../media/image19.png"/><Relationship Id="rId1" Type="http://schemas.openxmlformats.org/officeDocument/2006/relationships/slideLayout" Target="../slideLayouts/slideLayout6.xml"/><Relationship Id="rId6" Type="http://schemas.openxmlformats.org/officeDocument/2006/relationships/image" Target="../media/image23.png"/><Relationship Id="rId11" Type="http://schemas.openxmlformats.org/officeDocument/2006/relationships/image" Target="../media/image28.png"/><Relationship Id="rId5" Type="http://schemas.openxmlformats.org/officeDocument/2006/relationships/image" Target="../media/image22.png"/><Relationship Id="rId10" Type="http://schemas.openxmlformats.org/officeDocument/2006/relationships/image" Target="../media/image27.png"/><Relationship Id="rId4" Type="http://schemas.openxmlformats.org/officeDocument/2006/relationships/image" Target="../media/image21.png"/><Relationship Id="rId9" Type="http://schemas.openxmlformats.org/officeDocument/2006/relationships/image" Target="../media/image26.png"/></Relationships>
</file>

<file path=ppt/slides/_rels/slide90.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image" Target="../media/image190.png"/><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3" Type="http://schemas.openxmlformats.org/officeDocument/2006/relationships/image" Target="../media/image123.jpg"/><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image" Target="../media/image192.png"/><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image" Target="../media/image192.png"/><Relationship Id="rId1" Type="http://schemas.openxmlformats.org/officeDocument/2006/relationships/slideLayout" Target="../slideLayouts/slideLayout6.xml"/><Relationship Id="rId6" Type="http://schemas.openxmlformats.org/officeDocument/2006/relationships/image" Target="../media/image196.jpeg"/><Relationship Id="rId5" Type="http://schemas.openxmlformats.org/officeDocument/2006/relationships/image" Target="../media/image195.jpeg"/><Relationship Id="rId4" Type="http://schemas.openxmlformats.org/officeDocument/2006/relationships/image" Target="../media/image194.jpeg"/></Relationships>
</file>

<file path=ppt/slides/_rels/slide95.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image" Target="../media/image197.jpeg"/><Relationship Id="rId1" Type="http://schemas.openxmlformats.org/officeDocument/2006/relationships/slideLayout" Target="../slideLayouts/slideLayout6.xml"/><Relationship Id="rId6" Type="http://schemas.openxmlformats.org/officeDocument/2006/relationships/image" Target="../media/image201.png"/><Relationship Id="rId5" Type="http://schemas.openxmlformats.org/officeDocument/2006/relationships/image" Target="../media/image200.jpeg"/><Relationship Id="rId4" Type="http://schemas.openxmlformats.org/officeDocument/2006/relationships/image" Target="../media/image199.tiff"/></Relationships>
</file>

<file path=ppt/slides/_rels/slide96.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image" Target="../media/image197.jpeg"/><Relationship Id="rId1" Type="http://schemas.openxmlformats.org/officeDocument/2006/relationships/slideLayout" Target="../slideLayouts/slideLayout6.xml"/><Relationship Id="rId6" Type="http://schemas.openxmlformats.org/officeDocument/2006/relationships/image" Target="../media/image201.png"/><Relationship Id="rId5" Type="http://schemas.openxmlformats.org/officeDocument/2006/relationships/image" Target="../media/image200.jpeg"/><Relationship Id="rId4" Type="http://schemas.openxmlformats.org/officeDocument/2006/relationships/image" Target="../media/image199.tiff"/></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3" Type="http://schemas.openxmlformats.org/officeDocument/2006/relationships/image" Target="../media/image202.png"/><Relationship Id="rId7" Type="http://schemas.openxmlformats.org/officeDocument/2006/relationships/image" Target="../media/image204.png"/><Relationship Id="rId2" Type="http://schemas.openxmlformats.org/officeDocument/2006/relationships/notesSlide" Target="../notesSlides/notesSlide47.xml"/><Relationship Id="rId1" Type="http://schemas.openxmlformats.org/officeDocument/2006/relationships/slideLayout" Target="../slideLayouts/slideLayout6.xml"/><Relationship Id="rId6" Type="http://schemas.openxmlformats.org/officeDocument/2006/relationships/image" Target="../media/image199.tiff"/><Relationship Id="rId5" Type="http://schemas.openxmlformats.org/officeDocument/2006/relationships/image" Target="../media/image123.jpg"/><Relationship Id="rId4" Type="http://schemas.openxmlformats.org/officeDocument/2006/relationships/image" Target="../media/image20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a:extLst>
              <a:ext uri="{FF2B5EF4-FFF2-40B4-BE49-F238E27FC236}">
                <a16:creationId xmlns:a16="http://schemas.microsoft.com/office/drawing/2014/main" id="{8726CAF8-9777-3F40-BE82-7D3A52C91005}"/>
              </a:ext>
            </a:extLst>
          </p:cNvPr>
          <p:cNvSpPr/>
          <p:nvPr/>
        </p:nvSpPr>
        <p:spPr>
          <a:xfrm>
            <a:off x="0" y="-20782"/>
            <a:ext cx="9166302" cy="6899564"/>
          </a:xfrm>
          <a:prstGeom prst="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字幕 4">
            <a:extLst>
              <a:ext uri="{FF2B5EF4-FFF2-40B4-BE49-F238E27FC236}">
                <a16:creationId xmlns:a16="http://schemas.microsoft.com/office/drawing/2014/main" id="{047B0135-F383-C145-84A9-83220A40D637}"/>
              </a:ext>
            </a:extLst>
          </p:cNvPr>
          <p:cNvSpPr>
            <a:spLocks noGrp="1"/>
          </p:cNvSpPr>
          <p:nvPr>
            <p:ph type="subTitle" idx="1"/>
          </p:nvPr>
        </p:nvSpPr>
        <p:spPr>
          <a:xfrm>
            <a:off x="728711" y="3045563"/>
            <a:ext cx="7664277" cy="830997"/>
          </a:xfrm>
        </p:spPr>
        <p:txBody>
          <a:bodyPr>
            <a:noAutofit/>
          </a:bodyPr>
          <a:lstStyle/>
          <a:p>
            <a:r>
              <a:rPr lang="en-US" altLang="ja-JP" sz="2000" dirty="0">
                <a:latin typeface="Meiryo" panose="020B0604030504040204" pitchFamily="34" charset="-128"/>
                <a:ea typeface="Meiryo" panose="020B0604030504040204" pitchFamily="34" charset="-128"/>
              </a:rPr>
              <a:t>IT</a:t>
            </a:r>
            <a:r>
              <a:rPr lang="ja-JP" altLang="en-US" sz="2000">
                <a:latin typeface="Meiryo" panose="020B0604030504040204" pitchFamily="34" charset="-128"/>
                <a:ea typeface="Meiryo" panose="020B0604030504040204" pitchFamily="34" charset="-128"/>
              </a:rPr>
              <a:t>でお客様を幸せにするために</a:t>
            </a:r>
            <a:endParaRPr lang="en-US" altLang="ja-JP" sz="2000" dirty="0">
              <a:latin typeface="Meiryo" panose="020B0604030504040204" pitchFamily="34" charset="-128"/>
              <a:ea typeface="Meiryo" panose="020B0604030504040204" pitchFamily="34" charset="-128"/>
            </a:endParaRPr>
          </a:p>
          <a:p>
            <a:r>
              <a:rPr lang="ja-JP" altLang="en-US" sz="2000">
                <a:latin typeface="Meiryo" panose="020B0604030504040204" pitchFamily="34" charset="-128"/>
                <a:ea typeface="Meiryo" panose="020B0604030504040204" pitchFamily="34" charset="-128"/>
              </a:rPr>
              <a:t>何ができるのかを考えてみよう</a:t>
            </a:r>
          </a:p>
        </p:txBody>
      </p:sp>
      <p:sp>
        <p:nvSpPr>
          <p:cNvPr id="8" name="正方形/長方形 7">
            <a:extLst>
              <a:ext uri="{FF2B5EF4-FFF2-40B4-BE49-F238E27FC236}">
                <a16:creationId xmlns:a16="http://schemas.microsoft.com/office/drawing/2014/main" id="{0FB87F87-22C4-EF4A-AD2E-2A15390CC74C}"/>
              </a:ext>
            </a:extLst>
          </p:cNvPr>
          <p:cNvSpPr/>
          <p:nvPr/>
        </p:nvSpPr>
        <p:spPr>
          <a:xfrm>
            <a:off x="728710" y="1612792"/>
            <a:ext cx="7664278" cy="1077218"/>
          </a:xfrm>
          <a:prstGeom prst="rect">
            <a:avLst/>
          </a:prstGeom>
        </p:spPr>
        <p:txBody>
          <a:bodyPr wrap="square">
            <a:spAutoFit/>
          </a:bodyPr>
          <a:lstStyle/>
          <a:p>
            <a:pPr algn="r"/>
            <a:r>
              <a:rPr lang="ja-JP" altLang="en-US" sz="3200" b="1">
                <a:latin typeface="Meiryo" panose="020B0604030504040204" pitchFamily="34" charset="-128"/>
                <a:ea typeface="Meiryo" panose="020B0604030504040204" pitchFamily="34" charset="-128"/>
              </a:rPr>
              <a:t>最新の</a:t>
            </a:r>
            <a:r>
              <a:rPr lang="en-US" altLang="ja-JP" sz="3200" b="1" dirty="0">
                <a:latin typeface="Meiryo" panose="020B0604030504040204" pitchFamily="34" charset="-128"/>
                <a:ea typeface="Meiryo" panose="020B0604030504040204" pitchFamily="34" charset="-128"/>
              </a:rPr>
              <a:t>IT</a:t>
            </a:r>
            <a:r>
              <a:rPr lang="ja-JP" altLang="en-US" sz="3200" b="1">
                <a:latin typeface="Meiryo" panose="020B0604030504040204" pitchFamily="34" charset="-128"/>
                <a:ea typeface="Meiryo" panose="020B0604030504040204" pitchFamily="34" charset="-128"/>
              </a:rPr>
              <a:t>トレンドと</a:t>
            </a:r>
            <a:endParaRPr lang="en-US" altLang="ja-JP" sz="3200" b="1" dirty="0">
              <a:latin typeface="Meiryo" panose="020B0604030504040204" pitchFamily="34" charset="-128"/>
              <a:ea typeface="Meiryo" panose="020B0604030504040204" pitchFamily="34" charset="-128"/>
            </a:endParaRPr>
          </a:p>
          <a:p>
            <a:pPr algn="r"/>
            <a:r>
              <a:rPr lang="ja-JP" altLang="en-US" sz="3200" b="1">
                <a:latin typeface="Meiryo" panose="020B0604030504040204" pitchFamily="34" charset="-128"/>
                <a:ea typeface="Meiryo" panose="020B0604030504040204" pitchFamily="34" charset="-128"/>
              </a:rPr>
              <a:t>これからのビジネス</a:t>
            </a:r>
          </a:p>
        </p:txBody>
      </p:sp>
      <p:sp>
        <p:nvSpPr>
          <p:cNvPr id="12" name="正方形/長方形 11">
            <a:extLst>
              <a:ext uri="{FF2B5EF4-FFF2-40B4-BE49-F238E27FC236}">
                <a16:creationId xmlns:a16="http://schemas.microsoft.com/office/drawing/2014/main" id="{45751F05-8D7D-0A41-89DC-A9D23EF6D56D}"/>
              </a:ext>
            </a:extLst>
          </p:cNvPr>
          <p:cNvSpPr/>
          <p:nvPr/>
        </p:nvSpPr>
        <p:spPr>
          <a:xfrm>
            <a:off x="735597" y="4387191"/>
            <a:ext cx="7657391" cy="400110"/>
          </a:xfrm>
          <a:prstGeom prst="rect">
            <a:avLst/>
          </a:prstGeom>
        </p:spPr>
        <p:txBody>
          <a:bodyPr wrap="square">
            <a:spAutoFit/>
          </a:bodyPr>
          <a:lstStyle/>
          <a:p>
            <a:pPr algn="r"/>
            <a:r>
              <a:rPr lang="en-US" altLang="ja-JP" sz="2000" dirty="0">
                <a:latin typeface="Meiryo" panose="020B0604030504040204" pitchFamily="34" charset="-128"/>
                <a:ea typeface="Meiryo" panose="020B0604030504040204" pitchFamily="34" charset="-128"/>
                <a:cs typeface="Times New Roman" panose="02020603050405020304" pitchFamily="18" charset="0"/>
              </a:rPr>
              <a:t>2024</a:t>
            </a:r>
            <a:r>
              <a:rPr lang="ja-JP" altLang="en-US" sz="2000">
                <a:latin typeface="Meiryo" panose="020B0604030504040204" pitchFamily="34" charset="-128"/>
                <a:ea typeface="Meiryo" panose="020B0604030504040204" pitchFamily="34" charset="-128"/>
                <a:cs typeface="Times New Roman" panose="02020603050405020304" pitchFamily="18" charset="0"/>
              </a:rPr>
              <a:t>年</a:t>
            </a:r>
            <a:r>
              <a:rPr lang="en-US" altLang="ja-JP" sz="2000" dirty="0">
                <a:latin typeface="Meiryo" panose="020B0604030504040204" pitchFamily="34" charset="-128"/>
                <a:ea typeface="Meiryo" panose="020B0604030504040204" pitchFamily="34" charset="-128"/>
                <a:cs typeface="Times New Roman" panose="02020603050405020304" pitchFamily="18" charset="0"/>
              </a:rPr>
              <a:t>5</a:t>
            </a:r>
            <a:r>
              <a:rPr lang="ja-JP" altLang="en-US" sz="2000">
                <a:latin typeface="Meiryo" panose="020B0604030504040204" pitchFamily="34" charset="-128"/>
                <a:ea typeface="Meiryo" panose="020B0604030504040204" pitchFamily="34" charset="-128"/>
                <a:cs typeface="Times New Roman" panose="02020603050405020304" pitchFamily="18" charset="0"/>
              </a:rPr>
              <a:t>月</a:t>
            </a:r>
            <a:endParaRPr lang="en-US" altLang="ja-JP" sz="2000" dirty="0">
              <a:latin typeface="Meiryo" panose="020B0604030504040204" pitchFamily="34" charset="-128"/>
              <a:ea typeface="Meiryo" panose="020B0604030504040204" pitchFamily="34" charset="-128"/>
              <a:cs typeface="Times New Roman" panose="02020603050405020304" pitchFamily="18" charset="0"/>
            </a:endParaRPr>
          </a:p>
        </p:txBody>
      </p:sp>
      <p:pic>
        <p:nvPicPr>
          <p:cNvPr id="3" name="図 2" descr="ロゴ, アイコン&#10;&#10;自動的に生成された説明">
            <a:extLst>
              <a:ext uri="{FF2B5EF4-FFF2-40B4-BE49-F238E27FC236}">
                <a16:creationId xmlns:a16="http://schemas.microsoft.com/office/drawing/2014/main" id="{DB6AA5FA-8855-B64B-AEB2-45D29608776D}"/>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7520977" y="5356342"/>
            <a:ext cx="872011" cy="953399"/>
          </a:xfrm>
          <a:prstGeom prst="rect">
            <a:avLst/>
          </a:prstGeom>
        </p:spPr>
      </p:pic>
    </p:spTree>
    <p:extLst>
      <p:ext uri="{BB962C8B-B14F-4D97-AF65-F5344CB8AC3E}">
        <p14:creationId xmlns:p14="http://schemas.microsoft.com/office/powerpoint/2010/main" val="36907691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正方形/長方形 34">
            <a:extLst>
              <a:ext uri="{FF2B5EF4-FFF2-40B4-BE49-F238E27FC236}">
                <a16:creationId xmlns:a16="http://schemas.microsoft.com/office/drawing/2014/main" id="{DAB5F192-0131-0D42-9AAD-B4E5044AA547}"/>
              </a:ext>
            </a:extLst>
          </p:cNvPr>
          <p:cNvSpPr/>
          <p:nvPr/>
        </p:nvSpPr>
        <p:spPr>
          <a:xfrm>
            <a:off x="720245" y="970767"/>
            <a:ext cx="3726493" cy="4315217"/>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95C5D37E-9EA2-A247-8FF3-562E940E1157}"/>
              </a:ext>
            </a:extLst>
          </p:cNvPr>
          <p:cNvSpPr>
            <a:spLocks noGrp="1"/>
          </p:cNvSpPr>
          <p:nvPr>
            <p:ph type="title"/>
          </p:nvPr>
        </p:nvSpPr>
        <p:spPr>
          <a:xfrm>
            <a:off x="230400" y="266400"/>
            <a:ext cx="8913600" cy="416221"/>
          </a:xfrm>
        </p:spPr>
        <p:txBody>
          <a:bodyPr/>
          <a:lstStyle/>
          <a:p>
            <a:r>
              <a:rPr lang="en-US" altLang="ja-JP" sz="2400" dirty="0"/>
              <a:t>2</a:t>
            </a:r>
            <a:r>
              <a:rPr lang="ja-JP" altLang="en-US" sz="2400" dirty="0"/>
              <a:t>つのデジタル化：デジタイゼーションとデジタライゼーション</a:t>
            </a:r>
            <a:endParaRPr kumimoji="1" lang="ja-JP" altLang="en-US" sz="2400" dirty="0"/>
          </a:p>
        </p:txBody>
      </p:sp>
      <p:sp>
        <p:nvSpPr>
          <p:cNvPr id="13" name="テキスト ボックス 12">
            <a:extLst>
              <a:ext uri="{FF2B5EF4-FFF2-40B4-BE49-F238E27FC236}">
                <a16:creationId xmlns:a16="http://schemas.microsoft.com/office/drawing/2014/main" id="{06C4D2D9-7C1E-7A4A-A957-9BDDDBC65BD8}"/>
              </a:ext>
            </a:extLst>
          </p:cNvPr>
          <p:cNvSpPr txBox="1"/>
          <p:nvPr/>
        </p:nvSpPr>
        <p:spPr>
          <a:xfrm>
            <a:off x="1089304" y="1361981"/>
            <a:ext cx="2928000" cy="830997"/>
          </a:xfrm>
          <a:prstGeom prst="rect">
            <a:avLst/>
          </a:prstGeom>
          <a:noFill/>
        </p:spPr>
        <p:txBody>
          <a:bodyPr wrap="square" rtlCol="0">
            <a:spAutoFit/>
          </a:bodyPr>
          <a:lstStyle/>
          <a:p>
            <a:pPr algn="ctr"/>
            <a:r>
              <a:rPr kumimoji="1" lang="ja-JP" altLang="en-US" sz="2400" b="1">
                <a:solidFill>
                  <a:schemeClr val="bg1"/>
                </a:solidFill>
                <a:latin typeface="Meiryo" panose="020B0604030504040204" pitchFamily="34" charset="-128"/>
                <a:ea typeface="Meiryo" panose="020B0604030504040204" pitchFamily="34" charset="-128"/>
              </a:rPr>
              <a:t>デジタイゼーション</a:t>
            </a:r>
            <a:endParaRPr kumimoji="1" lang="en-US" altLang="ja-JP" sz="2400" b="1" dirty="0">
              <a:solidFill>
                <a:schemeClr val="bg1"/>
              </a:solidFill>
              <a:latin typeface="Meiryo" panose="020B0604030504040204" pitchFamily="34" charset="-128"/>
              <a:ea typeface="Meiryo" panose="020B0604030504040204" pitchFamily="34" charset="-128"/>
            </a:endParaRPr>
          </a:p>
          <a:p>
            <a:pPr algn="ctr"/>
            <a:r>
              <a:rPr lang="en-US" altLang="ja-JP" sz="2400" dirty="0">
                <a:solidFill>
                  <a:schemeClr val="bg1"/>
                </a:solidFill>
                <a:latin typeface="Meiryo" panose="020B0604030504040204" pitchFamily="34" charset="-128"/>
                <a:ea typeface="Meiryo" panose="020B0604030504040204" pitchFamily="34" charset="-128"/>
              </a:rPr>
              <a:t>Digitization</a:t>
            </a:r>
            <a:endParaRPr kumimoji="1" lang="ja-JP" altLang="en-US" sz="2400">
              <a:solidFill>
                <a:schemeClr val="bg1"/>
              </a:solidFill>
              <a:latin typeface="Meiryo" panose="020B0604030504040204" pitchFamily="34" charset="-128"/>
              <a:ea typeface="Meiryo" panose="020B0604030504040204" pitchFamily="34" charset="-128"/>
            </a:endParaRPr>
          </a:p>
        </p:txBody>
      </p:sp>
      <p:sp>
        <p:nvSpPr>
          <p:cNvPr id="17" name="テキスト ボックス 16">
            <a:extLst>
              <a:ext uri="{FF2B5EF4-FFF2-40B4-BE49-F238E27FC236}">
                <a16:creationId xmlns:a16="http://schemas.microsoft.com/office/drawing/2014/main" id="{ADF73266-B120-3E4E-B2BE-15DDAC01BC55}"/>
              </a:ext>
            </a:extLst>
          </p:cNvPr>
          <p:cNvSpPr txBox="1"/>
          <p:nvPr/>
        </p:nvSpPr>
        <p:spPr>
          <a:xfrm>
            <a:off x="1154217" y="2563755"/>
            <a:ext cx="2807179" cy="738664"/>
          </a:xfrm>
          <a:prstGeom prst="rect">
            <a:avLst/>
          </a:prstGeom>
          <a:noFill/>
        </p:spPr>
        <p:txBody>
          <a:bodyPr wrap="none" rtlCol="0">
            <a:spAutoFit/>
          </a:bodyPr>
          <a:lstStyle/>
          <a:p>
            <a:pPr marL="285750" indent="-285750">
              <a:buFont typeface="Wingdings" pitchFamily="2" charset="2"/>
              <a:buChar char="l"/>
            </a:pPr>
            <a:r>
              <a:rPr lang="ja-JP" altLang="en-US" sz="1400">
                <a:solidFill>
                  <a:schemeClr val="bg1"/>
                </a:solidFill>
                <a:latin typeface="Meiryo" panose="020B0604030504040204" pitchFamily="34" charset="-128"/>
                <a:ea typeface="Meiryo" panose="020B0604030504040204" pitchFamily="34" charset="-128"/>
              </a:rPr>
              <a:t>アナログ放送→デジタル放送</a:t>
            </a:r>
            <a:endParaRPr lang="en-US" altLang="ja-JP" sz="1400" dirty="0">
              <a:solidFill>
                <a:schemeClr val="bg1"/>
              </a:solidFill>
              <a:latin typeface="Meiryo" panose="020B0604030504040204" pitchFamily="34" charset="-128"/>
              <a:ea typeface="Meiryo" panose="020B0604030504040204" pitchFamily="34" charset="-128"/>
            </a:endParaRPr>
          </a:p>
          <a:p>
            <a:pPr marL="285750" indent="-285750">
              <a:buFont typeface="Wingdings" pitchFamily="2" charset="2"/>
              <a:buChar char="l"/>
            </a:pPr>
            <a:r>
              <a:rPr lang="ja-JP" altLang="en-US" sz="1400">
                <a:solidFill>
                  <a:schemeClr val="bg1"/>
                </a:solidFill>
                <a:latin typeface="Meiryo" panose="020B0604030504040204" pitchFamily="34" charset="-128"/>
                <a:ea typeface="Meiryo" panose="020B0604030504040204" pitchFamily="34" charset="-128"/>
              </a:rPr>
              <a:t>紙の書籍→電子書籍</a:t>
            </a:r>
            <a:endParaRPr lang="en-US" altLang="ja-JP" sz="1400" dirty="0">
              <a:solidFill>
                <a:schemeClr val="bg1"/>
              </a:solidFill>
              <a:latin typeface="Meiryo" panose="020B0604030504040204" pitchFamily="34" charset="-128"/>
              <a:ea typeface="Meiryo" panose="020B0604030504040204" pitchFamily="34" charset="-128"/>
            </a:endParaRPr>
          </a:p>
          <a:p>
            <a:pPr marL="285750" indent="-285750">
              <a:buFont typeface="Wingdings" pitchFamily="2" charset="2"/>
              <a:buChar char="l"/>
            </a:pPr>
            <a:r>
              <a:rPr lang="ja-JP" altLang="en-US" sz="1400">
                <a:solidFill>
                  <a:schemeClr val="bg1"/>
                </a:solidFill>
                <a:latin typeface="Meiryo" panose="020B0604030504040204" pitchFamily="34" charset="-128"/>
                <a:ea typeface="Meiryo" panose="020B0604030504040204" pitchFamily="34" charset="-128"/>
              </a:rPr>
              <a:t>人手によるコピペ→</a:t>
            </a:r>
            <a:r>
              <a:rPr lang="en-US" altLang="ja-JP" sz="1400" dirty="0">
                <a:solidFill>
                  <a:schemeClr val="bg1"/>
                </a:solidFill>
                <a:latin typeface="Meiryo" panose="020B0604030504040204" pitchFamily="34" charset="-128"/>
                <a:ea typeface="Meiryo" panose="020B0604030504040204" pitchFamily="34" charset="-128"/>
              </a:rPr>
              <a:t>RPA</a:t>
            </a:r>
          </a:p>
        </p:txBody>
      </p:sp>
      <p:sp>
        <p:nvSpPr>
          <p:cNvPr id="18" name="テキスト ボックス 17">
            <a:extLst>
              <a:ext uri="{FF2B5EF4-FFF2-40B4-BE49-F238E27FC236}">
                <a16:creationId xmlns:a16="http://schemas.microsoft.com/office/drawing/2014/main" id="{DA0E7EA7-719A-C54D-BD0D-3B968681EB89}"/>
              </a:ext>
            </a:extLst>
          </p:cNvPr>
          <p:cNvSpPr txBox="1"/>
          <p:nvPr/>
        </p:nvSpPr>
        <p:spPr>
          <a:xfrm>
            <a:off x="1926864" y="4031289"/>
            <a:ext cx="1261884" cy="523220"/>
          </a:xfrm>
          <a:prstGeom prst="rect">
            <a:avLst/>
          </a:prstGeom>
          <a:noFill/>
        </p:spPr>
        <p:txBody>
          <a:bodyPr wrap="none" rtlCol="0">
            <a:spAutoFit/>
          </a:bodyPr>
          <a:lstStyle/>
          <a:p>
            <a:pPr algn="ctr"/>
            <a:r>
              <a:rPr lang="ja-JP" altLang="en-US" sz="2800" b="1">
                <a:solidFill>
                  <a:schemeClr val="bg1"/>
                </a:solidFill>
                <a:latin typeface="Meiryo" panose="020B0604030504040204" pitchFamily="34" charset="-128"/>
                <a:ea typeface="Meiryo" panose="020B0604030504040204" pitchFamily="34" charset="-128"/>
              </a:rPr>
              <a:t>効率化</a:t>
            </a:r>
            <a:endParaRPr lang="en-US" altLang="ja-JP" sz="2800" b="1" dirty="0">
              <a:solidFill>
                <a:schemeClr val="bg1"/>
              </a:solidFill>
              <a:latin typeface="Meiryo" panose="020B0604030504040204" pitchFamily="34" charset="-128"/>
              <a:ea typeface="Meiryo" panose="020B0604030504040204" pitchFamily="34" charset="-128"/>
            </a:endParaRPr>
          </a:p>
        </p:txBody>
      </p:sp>
      <p:sp>
        <p:nvSpPr>
          <p:cNvPr id="19" name="正方形/長方形 18">
            <a:extLst>
              <a:ext uri="{FF2B5EF4-FFF2-40B4-BE49-F238E27FC236}">
                <a16:creationId xmlns:a16="http://schemas.microsoft.com/office/drawing/2014/main" id="{E0B700F6-4A72-8C46-9C4F-875E5961A397}"/>
              </a:ext>
            </a:extLst>
          </p:cNvPr>
          <p:cNvSpPr/>
          <p:nvPr/>
        </p:nvSpPr>
        <p:spPr>
          <a:xfrm>
            <a:off x="797018" y="3592358"/>
            <a:ext cx="3241152" cy="400110"/>
          </a:xfrm>
          <a:prstGeom prst="rect">
            <a:avLst/>
          </a:prstGeom>
        </p:spPr>
        <p:txBody>
          <a:bodyPr wrap="square">
            <a:spAutoFit/>
          </a:bodyPr>
          <a:lstStyle/>
          <a:p>
            <a:pPr algn="ctr"/>
            <a:r>
              <a:rPr lang="ja-JP" altLang="en-US" sz="2000" b="1" u="sng">
                <a:solidFill>
                  <a:schemeClr val="bg1"/>
                </a:solidFill>
                <a:latin typeface="Meiryo" panose="020B0604030504040204" pitchFamily="34" charset="-128"/>
                <a:ea typeface="Meiryo" panose="020B0604030504040204" pitchFamily="34" charset="-128"/>
              </a:rPr>
              <a:t>ビジネス・プロセス</a:t>
            </a:r>
            <a:endParaRPr lang="en-US" altLang="ja-JP" sz="2000" dirty="0">
              <a:solidFill>
                <a:schemeClr val="bg1"/>
              </a:solidFill>
              <a:latin typeface="Meiryo" panose="020B0604030504040204" pitchFamily="34" charset="-128"/>
              <a:ea typeface="Meiryo" panose="020B0604030504040204" pitchFamily="34" charset="-128"/>
            </a:endParaRPr>
          </a:p>
        </p:txBody>
      </p:sp>
      <p:sp>
        <p:nvSpPr>
          <p:cNvPr id="20" name="正方形/長方形 19">
            <a:extLst>
              <a:ext uri="{FF2B5EF4-FFF2-40B4-BE49-F238E27FC236}">
                <a16:creationId xmlns:a16="http://schemas.microsoft.com/office/drawing/2014/main" id="{90041C98-A474-6F49-8FFE-0747DC05085D}"/>
              </a:ext>
            </a:extLst>
          </p:cNvPr>
          <p:cNvSpPr/>
          <p:nvPr/>
        </p:nvSpPr>
        <p:spPr>
          <a:xfrm>
            <a:off x="1127620" y="4554509"/>
            <a:ext cx="2860372" cy="584775"/>
          </a:xfrm>
          <a:prstGeom prst="rect">
            <a:avLst/>
          </a:prstGeom>
        </p:spPr>
        <p:txBody>
          <a:bodyPr wrap="square">
            <a:spAutoFit/>
          </a:bodyPr>
          <a:lstStyle/>
          <a:p>
            <a:pPr algn="ctr"/>
            <a:r>
              <a:rPr lang="ja-JP" altLang="en-US" sz="1600">
                <a:solidFill>
                  <a:schemeClr val="bg1"/>
                </a:solidFill>
                <a:latin typeface="Meiryo" panose="020B0604030504040204" pitchFamily="34" charset="-128"/>
                <a:ea typeface="Meiryo" panose="020B0604030504040204" pitchFamily="34" charset="-128"/>
              </a:rPr>
              <a:t>改善・改良・修正</a:t>
            </a:r>
            <a:endParaRPr lang="en-US" altLang="ja-JP" sz="1600" dirty="0">
              <a:solidFill>
                <a:schemeClr val="bg1"/>
              </a:solidFill>
              <a:latin typeface="Meiryo" panose="020B0604030504040204" pitchFamily="34" charset="-128"/>
              <a:ea typeface="Meiryo" panose="020B0604030504040204" pitchFamily="34" charset="-128"/>
            </a:endParaRPr>
          </a:p>
          <a:p>
            <a:pPr algn="ctr"/>
            <a:r>
              <a:rPr lang="ja-JP" altLang="en-US" sz="1600">
                <a:solidFill>
                  <a:schemeClr val="bg1"/>
                </a:solidFill>
                <a:latin typeface="Meiryo" panose="020B0604030504040204" pitchFamily="34" charset="-128"/>
                <a:ea typeface="Meiryo" panose="020B0604030504040204" pitchFamily="34" charset="-128"/>
              </a:rPr>
              <a:t>コストや納期の削減・効率化</a:t>
            </a:r>
            <a:endParaRPr lang="en-US" altLang="ja-JP" sz="1600" dirty="0">
              <a:solidFill>
                <a:schemeClr val="bg1"/>
              </a:solidFill>
              <a:latin typeface="Meiryo" panose="020B0604030504040204" pitchFamily="34" charset="-128"/>
              <a:ea typeface="Meiryo" panose="020B0604030504040204" pitchFamily="34" charset="-128"/>
            </a:endParaRPr>
          </a:p>
        </p:txBody>
      </p:sp>
      <p:grpSp>
        <p:nvGrpSpPr>
          <p:cNvPr id="5" name="グループ化 4">
            <a:extLst>
              <a:ext uri="{FF2B5EF4-FFF2-40B4-BE49-F238E27FC236}">
                <a16:creationId xmlns:a16="http://schemas.microsoft.com/office/drawing/2014/main" id="{019F46F6-B25D-D54B-B09E-505CAF203CA7}"/>
              </a:ext>
            </a:extLst>
          </p:cNvPr>
          <p:cNvGrpSpPr/>
          <p:nvPr/>
        </p:nvGrpSpPr>
        <p:grpSpPr>
          <a:xfrm>
            <a:off x="4697263" y="970767"/>
            <a:ext cx="3726493" cy="4315217"/>
            <a:chOff x="4697263" y="970767"/>
            <a:chExt cx="3726493" cy="4315217"/>
          </a:xfrm>
        </p:grpSpPr>
        <p:sp>
          <p:nvSpPr>
            <p:cNvPr id="36" name="正方形/長方形 35">
              <a:extLst>
                <a:ext uri="{FF2B5EF4-FFF2-40B4-BE49-F238E27FC236}">
                  <a16:creationId xmlns:a16="http://schemas.microsoft.com/office/drawing/2014/main" id="{E4B529F1-3FB6-CA4C-BC60-BEC94B66D95B}"/>
                </a:ext>
              </a:extLst>
            </p:cNvPr>
            <p:cNvSpPr/>
            <p:nvPr/>
          </p:nvSpPr>
          <p:spPr>
            <a:xfrm>
              <a:off x="4697263" y="970767"/>
              <a:ext cx="3726493" cy="4315217"/>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 name="テキスト ボックス 27">
              <a:extLst>
                <a:ext uri="{FF2B5EF4-FFF2-40B4-BE49-F238E27FC236}">
                  <a16:creationId xmlns:a16="http://schemas.microsoft.com/office/drawing/2014/main" id="{FC6D467E-59CC-F349-9CFA-8B6CDA9556D4}"/>
                </a:ext>
              </a:extLst>
            </p:cNvPr>
            <p:cNvSpPr txBox="1"/>
            <p:nvPr/>
          </p:nvSpPr>
          <p:spPr>
            <a:xfrm>
              <a:off x="5442253" y="3592358"/>
              <a:ext cx="2236510" cy="400110"/>
            </a:xfrm>
            <a:prstGeom prst="rect">
              <a:avLst/>
            </a:prstGeom>
            <a:noFill/>
          </p:spPr>
          <p:txBody>
            <a:bodyPr wrap="none" rtlCol="0">
              <a:spAutoFit/>
            </a:bodyPr>
            <a:lstStyle/>
            <a:p>
              <a:pPr algn="ctr"/>
              <a:r>
                <a:rPr lang="ja-JP" altLang="en-US" sz="2000" b="1" u="sng">
                  <a:solidFill>
                    <a:schemeClr val="bg1"/>
                  </a:solidFill>
                  <a:latin typeface="Meiryo" panose="020B0604030504040204" pitchFamily="34" charset="-128"/>
                  <a:ea typeface="Meiryo" panose="020B0604030504040204" pitchFamily="34" charset="-128"/>
                </a:rPr>
                <a:t>ビジネス・モデル</a:t>
              </a:r>
              <a:endParaRPr lang="en-US" altLang="ja-JP" sz="2000" dirty="0">
                <a:solidFill>
                  <a:schemeClr val="bg1"/>
                </a:solidFill>
                <a:latin typeface="Meiryo" panose="020B0604030504040204" pitchFamily="34" charset="-128"/>
                <a:ea typeface="Meiryo" panose="020B0604030504040204" pitchFamily="34" charset="-128"/>
              </a:endParaRPr>
            </a:p>
          </p:txBody>
        </p:sp>
        <p:sp>
          <p:nvSpPr>
            <p:cNvPr id="31" name="テキスト ボックス 30">
              <a:extLst>
                <a:ext uri="{FF2B5EF4-FFF2-40B4-BE49-F238E27FC236}">
                  <a16:creationId xmlns:a16="http://schemas.microsoft.com/office/drawing/2014/main" id="{87CBCE5F-5AA3-E84C-A4FE-041538A0544B}"/>
                </a:ext>
              </a:extLst>
            </p:cNvPr>
            <p:cNvSpPr txBox="1"/>
            <p:nvPr/>
          </p:nvSpPr>
          <p:spPr>
            <a:xfrm>
              <a:off x="4935167" y="1358751"/>
              <a:ext cx="3262432" cy="830997"/>
            </a:xfrm>
            <a:prstGeom prst="rect">
              <a:avLst/>
            </a:prstGeom>
            <a:noFill/>
          </p:spPr>
          <p:txBody>
            <a:bodyPr wrap="none" rtlCol="0">
              <a:spAutoFit/>
            </a:bodyPr>
            <a:lstStyle/>
            <a:p>
              <a:pPr algn="ctr"/>
              <a:r>
                <a:rPr lang="ja-JP" altLang="en-US" sz="2400" b="1">
                  <a:solidFill>
                    <a:schemeClr val="bg1"/>
                  </a:solidFill>
                  <a:latin typeface="Meiryo" panose="020B0604030504040204" pitchFamily="34" charset="-128"/>
                  <a:ea typeface="Meiryo" panose="020B0604030504040204" pitchFamily="34" charset="-128"/>
                </a:rPr>
                <a:t>デジタライゼーション</a:t>
              </a:r>
              <a:endParaRPr lang="en-US" altLang="ja-JP" sz="2400" b="1" dirty="0">
                <a:solidFill>
                  <a:schemeClr val="bg1"/>
                </a:solidFill>
                <a:latin typeface="Meiryo" panose="020B0604030504040204" pitchFamily="34" charset="-128"/>
                <a:ea typeface="Meiryo" panose="020B0604030504040204" pitchFamily="34" charset="-128"/>
              </a:endParaRPr>
            </a:p>
            <a:p>
              <a:pPr algn="ctr"/>
              <a:r>
                <a:rPr lang="en-US" altLang="ja-JP" sz="2400" dirty="0">
                  <a:solidFill>
                    <a:schemeClr val="bg1"/>
                  </a:solidFill>
                  <a:latin typeface="Meiryo" panose="020B0604030504040204" pitchFamily="34" charset="-128"/>
                  <a:ea typeface="Meiryo" panose="020B0604030504040204" pitchFamily="34" charset="-128"/>
                </a:rPr>
                <a:t>Digitalization</a:t>
              </a:r>
              <a:endParaRPr kumimoji="1" lang="ja-JP" altLang="en-US" sz="2400">
                <a:solidFill>
                  <a:schemeClr val="bg1"/>
                </a:solidFill>
                <a:latin typeface="Meiryo" panose="020B0604030504040204" pitchFamily="34" charset="-128"/>
                <a:ea typeface="Meiryo" panose="020B0604030504040204" pitchFamily="34" charset="-128"/>
              </a:endParaRPr>
            </a:p>
          </p:txBody>
        </p:sp>
        <p:sp>
          <p:nvSpPr>
            <p:cNvPr id="33" name="テキスト ボックス 32">
              <a:extLst>
                <a:ext uri="{FF2B5EF4-FFF2-40B4-BE49-F238E27FC236}">
                  <a16:creationId xmlns:a16="http://schemas.microsoft.com/office/drawing/2014/main" id="{B433D4C7-B8C3-6C41-879C-D9D85D8F96B9}"/>
                </a:ext>
              </a:extLst>
            </p:cNvPr>
            <p:cNvSpPr txBox="1"/>
            <p:nvPr/>
          </p:nvSpPr>
          <p:spPr>
            <a:xfrm>
              <a:off x="4887614" y="2565362"/>
              <a:ext cx="3345788" cy="738664"/>
            </a:xfrm>
            <a:prstGeom prst="rect">
              <a:avLst/>
            </a:prstGeom>
            <a:noFill/>
          </p:spPr>
          <p:txBody>
            <a:bodyPr wrap="none" rtlCol="0">
              <a:spAutoFit/>
            </a:bodyPr>
            <a:lstStyle/>
            <a:p>
              <a:pPr marL="285750" indent="-285750">
                <a:buFont typeface="Wingdings" pitchFamily="2" charset="2"/>
                <a:buChar char="l"/>
              </a:pPr>
              <a:r>
                <a:rPr lang="ja-JP" altLang="en-US" sz="1400">
                  <a:solidFill>
                    <a:schemeClr val="bg1"/>
                  </a:solidFill>
                  <a:latin typeface="Meiryo" panose="020B0604030504040204" pitchFamily="34" charset="-128"/>
                  <a:ea typeface="Meiryo" panose="020B0604030504040204" pitchFamily="34" charset="-128"/>
                </a:rPr>
                <a:t>自動車販売→カーシェア／サブスク</a:t>
              </a:r>
              <a:endParaRPr lang="en-US" altLang="ja-JP" sz="1400" dirty="0">
                <a:solidFill>
                  <a:schemeClr val="bg1"/>
                </a:solidFill>
                <a:latin typeface="Meiryo" panose="020B0604030504040204" pitchFamily="34" charset="-128"/>
                <a:ea typeface="Meiryo" panose="020B0604030504040204" pitchFamily="34" charset="-128"/>
              </a:endParaRPr>
            </a:p>
            <a:p>
              <a:pPr marL="285750" indent="-285750">
                <a:buFont typeface="Wingdings" pitchFamily="2" charset="2"/>
                <a:buChar char="l"/>
              </a:pPr>
              <a:r>
                <a:rPr lang="ja-JP" altLang="en-US" sz="1400">
                  <a:solidFill>
                    <a:schemeClr val="bg1"/>
                  </a:solidFill>
                  <a:latin typeface="Meiryo" panose="020B0604030504040204" pitchFamily="34" charset="-128"/>
                  <a:ea typeface="Meiryo" panose="020B0604030504040204" pitchFamily="34" charset="-128"/>
                </a:rPr>
                <a:t>ビデオレンタル→ストリーミング</a:t>
              </a:r>
              <a:endParaRPr lang="en-US" altLang="ja-JP" sz="1400" dirty="0">
                <a:solidFill>
                  <a:schemeClr val="bg1"/>
                </a:solidFill>
                <a:latin typeface="Meiryo" panose="020B0604030504040204" pitchFamily="34" charset="-128"/>
                <a:ea typeface="Meiryo" panose="020B0604030504040204" pitchFamily="34" charset="-128"/>
              </a:endParaRPr>
            </a:p>
            <a:p>
              <a:pPr marL="285750" indent="-285750">
                <a:buFont typeface="Wingdings" pitchFamily="2" charset="2"/>
                <a:buChar char="l"/>
              </a:pPr>
              <a:r>
                <a:rPr lang="ja-JP" altLang="en-US" sz="1400">
                  <a:solidFill>
                    <a:schemeClr val="bg1"/>
                  </a:solidFill>
                  <a:latin typeface="Meiryo" panose="020B0604030504040204" pitchFamily="34" charset="-128"/>
                  <a:ea typeface="Meiryo" panose="020B0604030504040204" pitchFamily="34" charset="-128"/>
                </a:rPr>
                <a:t>電話や郵便→</a:t>
              </a:r>
              <a:r>
                <a:rPr lang="en-US" altLang="ja-JP" sz="1400" dirty="0">
                  <a:solidFill>
                    <a:schemeClr val="bg1"/>
                  </a:solidFill>
                  <a:latin typeface="Meiryo" panose="020B0604030504040204" pitchFamily="34" charset="-128"/>
                  <a:ea typeface="Meiryo" panose="020B0604030504040204" pitchFamily="34" charset="-128"/>
                </a:rPr>
                <a:t>SNS</a:t>
              </a:r>
              <a:r>
                <a:rPr lang="ja-JP" altLang="en-US" sz="1400">
                  <a:solidFill>
                    <a:schemeClr val="bg1"/>
                  </a:solidFill>
                  <a:latin typeface="Meiryo" panose="020B0604030504040204" pitchFamily="34" charset="-128"/>
                  <a:ea typeface="Meiryo" panose="020B0604030504040204" pitchFamily="34" charset="-128"/>
                </a:rPr>
                <a:t>・チャット</a:t>
              </a:r>
              <a:endParaRPr lang="en-US" altLang="ja-JP" sz="1400" dirty="0">
                <a:solidFill>
                  <a:schemeClr val="bg1"/>
                </a:solidFill>
                <a:latin typeface="Meiryo" panose="020B0604030504040204" pitchFamily="34" charset="-128"/>
                <a:ea typeface="Meiryo" panose="020B0604030504040204" pitchFamily="34" charset="-128"/>
              </a:endParaRPr>
            </a:p>
          </p:txBody>
        </p:sp>
        <p:sp>
          <p:nvSpPr>
            <p:cNvPr id="37" name="テキスト ボックス 36">
              <a:extLst>
                <a:ext uri="{FF2B5EF4-FFF2-40B4-BE49-F238E27FC236}">
                  <a16:creationId xmlns:a16="http://schemas.microsoft.com/office/drawing/2014/main" id="{F4DB51A4-F4A1-FA4F-8F8E-3315F2C27A24}"/>
                </a:ext>
              </a:extLst>
            </p:cNvPr>
            <p:cNvSpPr txBox="1"/>
            <p:nvPr/>
          </p:nvSpPr>
          <p:spPr>
            <a:xfrm>
              <a:off x="6089433" y="4031289"/>
              <a:ext cx="902811" cy="523220"/>
            </a:xfrm>
            <a:prstGeom prst="rect">
              <a:avLst/>
            </a:prstGeom>
            <a:noFill/>
          </p:spPr>
          <p:txBody>
            <a:bodyPr wrap="none" rtlCol="0">
              <a:spAutoFit/>
            </a:bodyPr>
            <a:lstStyle/>
            <a:p>
              <a:pPr algn="ctr"/>
              <a:r>
                <a:rPr lang="ja-JP" altLang="en-US" sz="2800" b="1">
                  <a:solidFill>
                    <a:schemeClr val="bg1"/>
                  </a:solidFill>
                  <a:latin typeface="Meiryo" panose="020B0604030504040204" pitchFamily="34" charset="-128"/>
                  <a:ea typeface="Meiryo" panose="020B0604030504040204" pitchFamily="34" charset="-128"/>
                </a:rPr>
                <a:t>変革</a:t>
              </a:r>
              <a:endParaRPr lang="en-US" altLang="ja-JP" sz="2800" b="1" dirty="0">
                <a:solidFill>
                  <a:schemeClr val="bg1"/>
                </a:solidFill>
                <a:latin typeface="Meiryo" panose="020B0604030504040204" pitchFamily="34" charset="-128"/>
                <a:ea typeface="Meiryo" panose="020B0604030504040204" pitchFamily="34" charset="-128"/>
              </a:endParaRPr>
            </a:p>
          </p:txBody>
        </p:sp>
        <p:sp>
          <p:nvSpPr>
            <p:cNvPr id="38" name="正方形/長方形 37">
              <a:extLst>
                <a:ext uri="{FF2B5EF4-FFF2-40B4-BE49-F238E27FC236}">
                  <a16:creationId xmlns:a16="http://schemas.microsoft.com/office/drawing/2014/main" id="{B404A2A5-086E-F643-AAB4-FC3FE49F5949}"/>
                </a:ext>
              </a:extLst>
            </p:cNvPr>
            <p:cNvSpPr/>
            <p:nvPr/>
          </p:nvSpPr>
          <p:spPr>
            <a:xfrm>
              <a:off x="5179793" y="4548246"/>
              <a:ext cx="2860372" cy="584775"/>
            </a:xfrm>
            <a:prstGeom prst="rect">
              <a:avLst/>
            </a:prstGeom>
          </p:spPr>
          <p:txBody>
            <a:bodyPr wrap="square">
              <a:spAutoFit/>
            </a:bodyPr>
            <a:lstStyle/>
            <a:p>
              <a:pPr algn="ctr"/>
              <a:r>
                <a:rPr lang="ja-JP" altLang="en-US" sz="1600">
                  <a:solidFill>
                    <a:schemeClr val="bg1"/>
                  </a:solidFill>
                  <a:latin typeface="Meiryo" panose="020B0604030504040204" pitchFamily="34" charset="-128"/>
                  <a:ea typeface="Meiryo" panose="020B0604030504040204" pitchFamily="34" charset="-128"/>
                </a:rPr>
                <a:t>事業構造の転換</a:t>
              </a:r>
              <a:endParaRPr lang="en-US" altLang="ja-JP" sz="1600" dirty="0">
                <a:solidFill>
                  <a:schemeClr val="bg1"/>
                </a:solidFill>
                <a:latin typeface="Meiryo" panose="020B0604030504040204" pitchFamily="34" charset="-128"/>
                <a:ea typeface="Meiryo" panose="020B0604030504040204" pitchFamily="34" charset="-128"/>
              </a:endParaRPr>
            </a:p>
            <a:p>
              <a:pPr algn="ctr"/>
              <a:r>
                <a:rPr lang="ja-JP" altLang="en-US" sz="1600">
                  <a:solidFill>
                    <a:schemeClr val="bg1"/>
                  </a:solidFill>
                  <a:latin typeface="Meiryo" panose="020B0604030504040204" pitchFamily="34" charset="-128"/>
                  <a:ea typeface="Meiryo" panose="020B0604030504040204" pitchFamily="34" charset="-128"/>
                </a:rPr>
                <a:t>新しい価値の創出</a:t>
              </a:r>
              <a:endParaRPr lang="en-US" altLang="ja-JP" sz="1600" dirty="0">
                <a:solidFill>
                  <a:schemeClr val="bg1"/>
                </a:solidFill>
                <a:latin typeface="Meiryo" panose="020B0604030504040204" pitchFamily="34" charset="-128"/>
                <a:ea typeface="Meiryo" panose="020B0604030504040204" pitchFamily="34" charset="-128"/>
              </a:endParaRPr>
            </a:p>
          </p:txBody>
        </p:sp>
      </p:grpSp>
      <p:grpSp>
        <p:nvGrpSpPr>
          <p:cNvPr id="3" name="グループ化 2">
            <a:extLst>
              <a:ext uri="{FF2B5EF4-FFF2-40B4-BE49-F238E27FC236}">
                <a16:creationId xmlns:a16="http://schemas.microsoft.com/office/drawing/2014/main" id="{B388BDC7-F0F7-AD43-B6CD-B640B8A435D3}"/>
              </a:ext>
            </a:extLst>
          </p:cNvPr>
          <p:cNvGrpSpPr/>
          <p:nvPr/>
        </p:nvGrpSpPr>
        <p:grpSpPr>
          <a:xfrm>
            <a:off x="690057" y="5109013"/>
            <a:ext cx="3756679" cy="1223150"/>
            <a:chOff x="690057" y="5109013"/>
            <a:chExt cx="3756679" cy="1223150"/>
          </a:xfrm>
        </p:grpSpPr>
        <p:sp>
          <p:nvSpPr>
            <p:cNvPr id="29" name="正方形/長方形 28">
              <a:extLst>
                <a:ext uri="{FF2B5EF4-FFF2-40B4-BE49-F238E27FC236}">
                  <a16:creationId xmlns:a16="http://schemas.microsoft.com/office/drawing/2014/main" id="{B5628B68-A103-5141-BFE4-DEAFFFC9BA9A}"/>
                </a:ext>
              </a:extLst>
            </p:cNvPr>
            <p:cNvSpPr/>
            <p:nvPr/>
          </p:nvSpPr>
          <p:spPr>
            <a:xfrm>
              <a:off x="720243" y="5416404"/>
              <a:ext cx="3726493" cy="915759"/>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6" name="テキスト ボックス 5">
              <a:extLst>
                <a:ext uri="{FF2B5EF4-FFF2-40B4-BE49-F238E27FC236}">
                  <a16:creationId xmlns:a16="http://schemas.microsoft.com/office/drawing/2014/main" id="{4058C2B9-4113-9A4E-A687-4588DAB562DF}"/>
                </a:ext>
              </a:extLst>
            </p:cNvPr>
            <p:cNvSpPr txBox="1"/>
            <p:nvPr/>
          </p:nvSpPr>
          <p:spPr>
            <a:xfrm>
              <a:off x="1593475" y="5510252"/>
              <a:ext cx="1980029" cy="523220"/>
            </a:xfrm>
            <a:prstGeom prst="rect">
              <a:avLst/>
            </a:prstGeom>
            <a:noFill/>
          </p:spPr>
          <p:txBody>
            <a:bodyPr wrap="none" rtlCol="0">
              <a:spAutoFit/>
            </a:bodyPr>
            <a:lstStyle/>
            <a:p>
              <a:pPr algn="ctr"/>
              <a:r>
                <a:rPr kumimoji="1" lang="ja-JP" altLang="en-US" sz="2800" b="1">
                  <a:solidFill>
                    <a:schemeClr val="bg1"/>
                  </a:solidFill>
                  <a:latin typeface="Meiryo" panose="020B0604030504040204" pitchFamily="34" charset="-128"/>
                  <a:ea typeface="Meiryo" panose="020B0604030504040204" pitchFamily="34" charset="-128"/>
                </a:rPr>
                <a:t>既存の改善</a:t>
              </a:r>
            </a:p>
          </p:txBody>
        </p:sp>
        <p:sp>
          <p:nvSpPr>
            <p:cNvPr id="8" name="正方形/長方形 7">
              <a:extLst>
                <a:ext uri="{FF2B5EF4-FFF2-40B4-BE49-F238E27FC236}">
                  <a16:creationId xmlns:a16="http://schemas.microsoft.com/office/drawing/2014/main" id="{8CB7249C-BC1F-CB43-879B-E469D9D27217}"/>
                </a:ext>
              </a:extLst>
            </p:cNvPr>
            <p:cNvSpPr/>
            <p:nvPr/>
          </p:nvSpPr>
          <p:spPr>
            <a:xfrm>
              <a:off x="690057" y="5958043"/>
              <a:ext cx="3726493" cy="338554"/>
            </a:xfrm>
            <a:prstGeom prst="rect">
              <a:avLst/>
            </a:prstGeom>
          </p:spPr>
          <p:txBody>
            <a:bodyPr wrap="square">
              <a:spAutoFit/>
            </a:bodyPr>
            <a:lstStyle/>
            <a:p>
              <a:pPr algn="ctr"/>
              <a:r>
                <a:rPr lang="ja-JP" altLang="ja-JP" sz="1600">
                  <a:solidFill>
                    <a:schemeClr val="bg1"/>
                  </a:solidFill>
                  <a:latin typeface="Meiryo" panose="020B0604030504040204" pitchFamily="34" charset="-128"/>
                  <a:ea typeface="Meiryo" panose="020B0604030504040204" pitchFamily="34" charset="-128"/>
                  <a:cs typeface="Times New Roman" panose="02020603050405020304" pitchFamily="18" charset="0"/>
                </a:rPr>
                <a:t>企業活動の効率</a:t>
              </a:r>
              <a:r>
                <a:rPr lang="ja-JP" altLang="en-US" sz="1600">
                  <a:solidFill>
                    <a:schemeClr val="bg1"/>
                  </a:solidFill>
                  <a:latin typeface="Meiryo" panose="020B0604030504040204" pitchFamily="34" charset="-128"/>
                  <a:ea typeface="Meiryo" panose="020B0604030504040204" pitchFamily="34" charset="-128"/>
                  <a:cs typeface="Times New Roman" panose="02020603050405020304" pitchFamily="18" charset="0"/>
                </a:rPr>
                <a:t>向上と</a:t>
              </a:r>
              <a:r>
                <a:rPr lang="ja-JP" altLang="ja-JP" sz="1600">
                  <a:solidFill>
                    <a:schemeClr val="bg1"/>
                  </a:solidFill>
                  <a:latin typeface="Meiryo" panose="020B0604030504040204" pitchFamily="34" charset="-128"/>
                  <a:ea typeface="Meiryo" panose="020B0604030504040204" pitchFamily="34" charset="-128"/>
                  <a:cs typeface="Times New Roman" panose="02020603050405020304" pitchFamily="18" charset="0"/>
                </a:rPr>
                <a:t>持続的な成長</a:t>
              </a:r>
              <a:endParaRPr lang="ja-JP" altLang="en-US" sz="1600">
                <a:solidFill>
                  <a:schemeClr val="bg1"/>
                </a:solidFill>
                <a:latin typeface="Meiryo" panose="020B0604030504040204" pitchFamily="34" charset="-128"/>
                <a:ea typeface="Meiryo" panose="020B0604030504040204" pitchFamily="34" charset="-128"/>
              </a:endParaRPr>
            </a:p>
          </p:txBody>
        </p:sp>
        <p:sp>
          <p:nvSpPr>
            <p:cNvPr id="12" name="下矢印 11">
              <a:extLst>
                <a:ext uri="{FF2B5EF4-FFF2-40B4-BE49-F238E27FC236}">
                  <a16:creationId xmlns:a16="http://schemas.microsoft.com/office/drawing/2014/main" id="{043CF217-F2DC-5C4B-BA6F-FC98DDF0DD1F}"/>
                </a:ext>
              </a:extLst>
            </p:cNvPr>
            <p:cNvSpPr/>
            <p:nvPr/>
          </p:nvSpPr>
          <p:spPr>
            <a:xfrm>
              <a:off x="1696291" y="5109013"/>
              <a:ext cx="1714024" cy="431584"/>
            </a:xfrm>
            <a:prstGeom prst="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grpSp>
      <p:grpSp>
        <p:nvGrpSpPr>
          <p:cNvPr id="4" name="グループ化 3">
            <a:extLst>
              <a:ext uri="{FF2B5EF4-FFF2-40B4-BE49-F238E27FC236}">
                <a16:creationId xmlns:a16="http://schemas.microsoft.com/office/drawing/2014/main" id="{FC127DF2-444A-F44C-99BD-9AA7495CC396}"/>
              </a:ext>
            </a:extLst>
          </p:cNvPr>
          <p:cNvGrpSpPr/>
          <p:nvPr/>
        </p:nvGrpSpPr>
        <p:grpSpPr>
          <a:xfrm>
            <a:off x="4697263" y="5109013"/>
            <a:ext cx="3734968" cy="1214939"/>
            <a:chOff x="4697263" y="5109013"/>
            <a:chExt cx="3734968" cy="1214939"/>
          </a:xfrm>
        </p:grpSpPr>
        <p:sp>
          <p:nvSpPr>
            <p:cNvPr id="30" name="正方形/長方形 29">
              <a:extLst>
                <a:ext uri="{FF2B5EF4-FFF2-40B4-BE49-F238E27FC236}">
                  <a16:creationId xmlns:a16="http://schemas.microsoft.com/office/drawing/2014/main" id="{5BD594BE-FD81-814B-B833-A9050E0528D2}"/>
                </a:ext>
              </a:extLst>
            </p:cNvPr>
            <p:cNvSpPr/>
            <p:nvPr/>
          </p:nvSpPr>
          <p:spPr>
            <a:xfrm>
              <a:off x="4697263" y="5421535"/>
              <a:ext cx="3726493" cy="902417"/>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32" name="テキスト ボックス 31">
              <a:extLst>
                <a:ext uri="{FF2B5EF4-FFF2-40B4-BE49-F238E27FC236}">
                  <a16:creationId xmlns:a16="http://schemas.microsoft.com/office/drawing/2014/main" id="{4DADFA34-51A0-284C-B1A3-9D5E87C2684C}"/>
                </a:ext>
              </a:extLst>
            </p:cNvPr>
            <p:cNvSpPr txBox="1"/>
            <p:nvPr/>
          </p:nvSpPr>
          <p:spPr>
            <a:xfrm>
              <a:off x="5619964" y="5515944"/>
              <a:ext cx="1980029" cy="523220"/>
            </a:xfrm>
            <a:prstGeom prst="rect">
              <a:avLst/>
            </a:prstGeom>
            <a:noFill/>
          </p:spPr>
          <p:txBody>
            <a:bodyPr wrap="none" rtlCol="0">
              <a:spAutoFit/>
            </a:bodyPr>
            <a:lstStyle/>
            <a:p>
              <a:pPr algn="ctr"/>
              <a:r>
                <a:rPr kumimoji="1" lang="ja-JP" altLang="en-US" sz="2800" b="1">
                  <a:solidFill>
                    <a:schemeClr val="bg1"/>
                  </a:solidFill>
                  <a:latin typeface="Meiryo" panose="020B0604030504040204" pitchFamily="34" charset="-128"/>
                  <a:ea typeface="Meiryo" panose="020B0604030504040204" pitchFamily="34" charset="-128"/>
                </a:rPr>
                <a:t>既存の破壊</a:t>
              </a:r>
            </a:p>
          </p:txBody>
        </p:sp>
        <p:sp>
          <p:nvSpPr>
            <p:cNvPr id="7" name="正方形/長方形 6">
              <a:extLst>
                <a:ext uri="{FF2B5EF4-FFF2-40B4-BE49-F238E27FC236}">
                  <a16:creationId xmlns:a16="http://schemas.microsoft.com/office/drawing/2014/main" id="{35AA1827-1199-9642-94A6-9FE161E9A0DB}"/>
                </a:ext>
              </a:extLst>
            </p:cNvPr>
            <p:cNvSpPr/>
            <p:nvPr/>
          </p:nvSpPr>
          <p:spPr>
            <a:xfrm>
              <a:off x="4712943" y="5958515"/>
              <a:ext cx="3719288" cy="338554"/>
            </a:xfrm>
            <a:prstGeom prst="rect">
              <a:avLst/>
            </a:prstGeom>
          </p:spPr>
          <p:txBody>
            <a:bodyPr wrap="none">
              <a:spAutoFit/>
            </a:bodyPr>
            <a:lstStyle/>
            <a:p>
              <a:pPr algn="ctr"/>
              <a:r>
                <a:rPr lang="ja-JP" altLang="ja-JP" sz="1600">
                  <a:solidFill>
                    <a:schemeClr val="bg1"/>
                  </a:solidFill>
                  <a:latin typeface="Meiryo" panose="020B0604030504040204" pitchFamily="34" charset="-128"/>
                  <a:ea typeface="Meiryo" panose="020B0604030504040204" pitchFamily="34" charset="-128"/>
                  <a:cs typeface="Times New Roman" panose="02020603050405020304" pitchFamily="18" charset="0"/>
                </a:rPr>
                <a:t>新たな顧客価値や破壊的競争力を創出</a:t>
              </a:r>
              <a:r>
                <a:rPr lang="ja-JP" altLang="ja-JP" sz="1600">
                  <a:solidFill>
                    <a:schemeClr val="bg1"/>
                  </a:solidFill>
                  <a:latin typeface="Meiryo" panose="020B0604030504040204" pitchFamily="34" charset="-128"/>
                  <a:ea typeface="Meiryo" panose="020B0604030504040204" pitchFamily="34" charset="-128"/>
                </a:rPr>
                <a:t> </a:t>
              </a:r>
              <a:endParaRPr lang="ja-JP" altLang="en-US" sz="1600">
                <a:solidFill>
                  <a:schemeClr val="bg1"/>
                </a:solidFill>
                <a:latin typeface="Meiryo" panose="020B0604030504040204" pitchFamily="34" charset="-128"/>
                <a:ea typeface="Meiryo" panose="020B0604030504040204" pitchFamily="34" charset="-128"/>
              </a:endParaRPr>
            </a:p>
          </p:txBody>
        </p:sp>
        <p:sp>
          <p:nvSpPr>
            <p:cNvPr id="41" name="下矢印 40">
              <a:extLst>
                <a:ext uri="{FF2B5EF4-FFF2-40B4-BE49-F238E27FC236}">
                  <a16:creationId xmlns:a16="http://schemas.microsoft.com/office/drawing/2014/main" id="{134BF654-0784-3149-8BA0-0761DA015E86}"/>
                </a:ext>
              </a:extLst>
            </p:cNvPr>
            <p:cNvSpPr/>
            <p:nvPr/>
          </p:nvSpPr>
          <p:spPr>
            <a:xfrm>
              <a:off x="5696089" y="5109013"/>
              <a:ext cx="1714024" cy="431584"/>
            </a:xfrm>
            <a:prstGeom prst="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grpSp>
    </p:spTree>
    <p:extLst>
      <p:ext uri="{BB962C8B-B14F-4D97-AF65-F5344CB8AC3E}">
        <p14:creationId xmlns:p14="http://schemas.microsoft.com/office/powerpoint/2010/main" val="26289004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up)">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E6164C2E-A300-664C-880F-8A03DA0D4941}"/>
              </a:ext>
            </a:extLst>
          </p:cNvPr>
          <p:cNvSpPr>
            <a:spLocks noGrp="1"/>
          </p:cNvSpPr>
          <p:nvPr>
            <p:ph type="title"/>
          </p:nvPr>
        </p:nvSpPr>
        <p:spPr/>
        <p:txBody>
          <a:bodyPr/>
          <a:lstStyle/>
          <a:p>
            <a:r>
              <a:rPr kumimoji="1" lang="ja-JP" altLang="en-US"/>
              <a:t>デジタルツイン</a:t>
            </a:r>
            <a:r>
              <a:rPr lang="ja-JP" altLang="en-US"/>
              <a:t>：現実世界の最適化／工場での適用</a:t>
            </a:r>
            <a:endParaRPr kumimoji="1" lang="ja-JP" altLang="en-US"/>
          </a:p>
        </p:txBody>
      </p:sp>
      <p:sp>
        <p:nvSpPr>
          <p:cNvPr id="3" name="円/楕円 2">
            <a:extLst>
              <a:ext uri="{FF2B5EF4-FFF2-40B4-BE49-F238E27FC236}">
                <a16:creationId xmlns:a16="http://schemas.microsoft.com/office/drawing/2014/main" id="{6E11C1F5-3181-CF4D-BB91-2DF48E021E22}"/>
              </a:ext>
            </a:extLst>
          </p:cNvPr>
          <p:cNvSpPr/>
          <p:nvPr/>
        </p:nvSpPr>
        <p:spPr>
          <a:xfrm>
            <a:off x="1243584" y="1920240"/>
            <a:ext cx="3328416" cy="3328416"/>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円/楕円 3">
            <a:extLst>
              <a:ext uri="{FF2B5EF4-FFF2-40B4-BE49-F238E27FC236}">
                <a16:creationId xmlns:a16="http://schemas.microsoft.com/office/drawing/2014/main" id="{5E6B7E3D-6DD2-5D4B-AA6F-4A294A66E39F}"/>
              </a:ext>
            </a:extLst>
          </p:cNvPr>
          <p:cNvSpPr/>
          <p:nvPr/>
        </p:nvSpPr>
        <p:spPr>
          <a:xfrm>
            <a:off x="4565904" y="1920240"/>
            <a:ext cx="3328416" cy="3328416"/>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ホームベース 4">
            <a:extLst>
              <a:ext uri="{FF2B5EF4-FFF2-40B4-BE49-F238E27FC236}">
                <a16:creationId xmlns:a16="http://schemas.microsoft.com/office/drawing/2014/main" id="{45A5A8BD-5278-B546-8A2E-CCC7171D131F}"/>
              </a:ext>
            </a:extLst>
          </p:cNvPr>
          <p:cNvSpPr/>
          <p:nvPr/>
        </p:nvSpPr>
        <p:spPr>
          <a:xfrm>
            <a:off x="2907792" y="4620768"/>
            <a:ext cx="3633214" cy="627888"/>
          </a:xfrm>
          <a:prstGeom prst="homePlate">
            <a:avLst/>
          </a:prstGeom>
          <a:solidFill>
            <a:srgbClr val="0070C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ホームベース 5">
            <a:extLst>
              <a:ext uri="{FF2B5EF4-FFF2-40B4-BE49-F238E27FC236}">
                <a16:creationId xmlns:a16="http://schemas.microsoft.com/office/drawing/2014/main" id="{3B66298A-F57F-FA45-8B83-21F605B4649F}"/>
              </a:ext>
            </a:extLst>
          </p:cNvPr>
          <p:cNvSpPr/>
          <p:nvPr/>
        </p:nvSpPr>
        <p:spPr>
          <a:xfrm flipH="1">
            <a:off x="2596898" y="1920240"/>
            <a:ext cx="3633214" cy="627888"/>
          </a:xfrm>
          <a:prstGeom prst="homePlat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テキスト ボックス 6">
            <a:extLst>
              <a:ext uri="{FF2B5EF4-FFF2-40B4-BE49-F238E27FC236}">
                <a16:creationId xmlns:a16="http://schemas.microsoft.com/office/drawing/2014/main" id="{F00C9276-2CF9-A44E-B971-A874684FB0CB}"/>
              </a:ext>
            </a:extLst>
          </p:cNvPr>
          <p:cNvSpPr txBox="1"/>
          <p:nvPr/>
        </p:nvSpPr>
        <p:spPr>
          <a:xfrm>
            <a:off x="1776713" y="2782669"/>
            <a:ext cx="2262158" cy="369332"/>
          </a:xfrm>
          <a:prstGeom prst="rect">
            <a:avLst/>
          </a:prstGeom>
          <a:noFill/>
        </p:spPr>
        <p:txBody>
          <a:bodyPr wrap="none" rtlCol="0">
            <a:spAutoFit/>
          </a:bodyPr>
          <a:lstStyle/>
          <a:p>
            <a:pPr algn="ctr"/>
            <a:r>
              <a:rPr kumimoji="1" lang="ja-JP" altLang="en-US" b="1">
                <a:solidFill>
                  <a:schemeClr val="bg1"/>
                </a:solidFill>
                <a:latin typeface="Meiryo" panose="020B0604030504040204" pitchFamily="34" charset="-128"/>
                <a:ea typeface="Meiryo" panose="020B0604030504040204" pitchFamily="34" charset="-128"/>
              </a:rPr>
              <a:t>デジタル・プラント</a:t>
            </a:r>
          </a:p>
        </p:txBody>
      </p:sp>
      <p:sp>
        <p:nvSpPr>
          <p:cNvPr id="8" name="テキスト ボックス 7">
            <a:extLst>
              <a:ext uri="{FF2B5EF4-FFF2-40B4-BE49-F238E27FC236}">
                <a16:creationId xmlns:a16="http://schemas.microsoft.com/office/drawing/2014/main" id="{9595BB40-DD67-0B4A-BA3D-491030466548}"/>
              </a:ext>
            </a:extLst>
          </p:cNvPr>
          <p:cNvSpPr txBox="1"/>
          <p:nvPr/>
        </p:nvSpPr>
        <p:spPr>
          <a:xfrm>
            <a:off x="4983617" y="4125207"/>
            <a:ext cx="2492991" cy="369332"/>
          </a:xfrm>
          <a:prstGeom prst="rect">
            <a:avLst/>
          </a:prstGeom>
          <a:noFill/>
        </p:spPr>
        <p:txBody>
          <a:bodyPr wrap="none" rtlCol="0">
            <a:spAutoFit/>
          </a:bodyPr>
          <a:lstStyle/>
          <a:p>
            <a:pPr algn="ctr"/>
            <a:r>
              <a:rPr kumimoji="1" lang="ja-JP" altLang="en-US" b="1">
                <a:solidFill>
                  <a:schemeClr val="bg1"/>
                </a:solidFill>
                <a:latin typeface="Meiryo" panose="020B0604030504040204" pitchFamily="34" charset="-128"/>
                <a:ea typeface="Meiryo" panose="020B0604030504040204" pitchFamily="34" charset="-128"/>
              </a:rPr>
              <a:t>フィジカル・プラント</a:t>
            </a:r>
          </a:p>
        </p:txBody>
      </p:sp>
      <p:sp>
        <p:nvSpPr>
          <p:cNvPr id="9" name="テキスト ボックス 8">
            <a:extLst>
              <a:ext uri="{FF2B5EF4-FFF2-40B4-BE49-F238E27FC236}">
                <a16:creationId xmlns:a16="http://schemas.microsoft.com/office/drawing/2014/main" id="{25EDE516-0945-0E4E-B4F6-4F892BDB485E}"/>
              </a:ext>
            </a:extLst>
          </p:cNvPr>
          <p:cNvSpPr txBox="1"/>
          <p:nvPr/>
        </p:nvSpPr>
        <p:spPr>
          <a:xfrm>
            <a:off x="3351157" y="4803940"/>
            <a:ext cx="2441695" cy="338554"/>
          </a:xfrm>
          <a:prstGeom prst="rect">
            <a:avLst/>
          </a:prstGeom>
          <a:noFill/>
        </p:spPr>
        <p:txBody>
          <a:bodyPr wrap="none" rtlCol="0">
            <a:spAutoFit/>
          </a:bodyPr>
          <a:lstStyle/>
          <a:p>
            <a:pPr algn="ctr"/>
            <a:r>
              <a:rPr kumimoji="1" lang="ja-JP" altLang="en-US" sz="1600">
                <a:solidFill>
                  <a:schemeClr val="bg1"/>
                </a:solidFill>
                <a:latin typeface="Meiryo" panose="020B0604030504040204" pitchFamily="34" charset="-128"/>
                <a:ea typeface="Meiryo" panose="020B0604030504040204" pitchFamily="34" charset="-128"/>
              </a:rPr>
              <a:t>最適解による制御・指示</a:t>
            </a:r>
          </a:p>
        </p:txBody>
      </p:sp>
      <p:sp>
        <p:nvSpPr>
          <p:cNvPr id="10" name="テキスト ボックス 9">
            <a:extLst>
              <a:ext uri="{FF2B5EF4-FFF2-40B4-BE49-F238E27FC236}">
                <a16:creationId xmlns:a16="http://schemas.microsoft.com/office/drawing/2014/main" id="{B3D787E4-687E-5F44-B9D2-491367E61E76}"/>
              </a:ext>
            </a:extLst>
          </p:cNvPr>
          <p:cNvSpPr txBox="1"/>
          <p:nvPr/>
        </p:nvSpPr>
        <p:spPr>
          <a:xfrm>
            <a:off x="3345057" y="2064907"/>
            <a:ext cx="2441694" cy="338554"/>
          </a:xfrm>
          <a:prstGeom prst="rect">
            <a:avLst/>
          </a:prstGeom>
          <a:noFill/>
        </p:spPr>
        <p:txBody>
          <a:bodyPr wrap="none" rtlCol="0">
            <a:spAutoFit/>
          </a:bodyPr>
          <a:lstStyle/>
          <a:p>
            <a:pPr algn="ctr"/>
            <a:r>
              <a:rPr kumimoji="1" lang="ja-JP" altLang="en-US" sz="1600">
                <a:solidFill>
                  <a:schemeClr val="bg1"/>
                </a:solidFill>
                <a:latin typeface="Meiryo" panose="020B0604030504040204" pitchFamily="34" charset="-128"/>
                <a:ea typeface="Meiryo" panose="020B0604030504040204" pitchFamily="34" charset="-128"/>
              </a:rPr>
              <a:t>パフォーマンス・データ</a:t>
            </a:r>
          </a:p>
        </p:txBody>
      </p:sp>
      <p:sp>
        <p:nvSpPr>
          <p:cNvPr id="11" name="テキスト ボックス 10">
            <a:extLst>
              <a:ext uri="{FF2B5EF4-FFF2-40B4-BE49-F238E27FC236}">
                <a16:creationId xmlns:a16="http://schemas.microsoft.com/office/drawing/2014/main" id="{37C70843-3515-4142-8FA4-D58D079D49C4}"/>
              </a:ext>
            </a:extLst>
          </p:cNvPr>
          <p:cNvSpPr txBox="1"/>
          <p:nvPr/>
        </p:nvSpPr>
        <p:spPr>
          <a:xfrm>
            <a:off x="1655510" y="3366921"/>
            <a:ext cx="2646878" cy="584775"/>
          </a:xfrm>
          <a:prstGeom prst="rect">
            <a:avLst/>
          </a:prstGeom>
          <a:noFill/>
        </p:spPr>
        <p:txBody>
          <a:bodyPr wrap="none" rtlCol="0">
            <a:spAutoFit/>
          </a:bodyPr>
          <a:lstStyle/>
          <a:p>
            <a:pPr algn="ctr"/>
            <a:r>
              <a:rPr kumimoji="1" lang="ja-JP" altLang="en-US" sz="1600">
                <a:solidFill>
                  <a:schemeClr val="bg1"/>
                </a:solidFill>
                <a:latin typeface="Meiryo" panose="020B0604030504040204" pitchFamily="34" charset="-128"/>
                <a:ea typeface="Meiryo" panose="020B0604030504040204" pitchFamily="34" charset="-128"/>
              </a:rPr>
              <a:t>デジタル・ツインを使った</a:t>
            </a:r>
            <a:endParaRPr kumimoji="1" lang="en-US" altLang="ja-JP" sz="1600" dirty="0">
              <a:solidFill>
                <a:schemeClr val="bg1"/>
              </a:solidFill>
              <a:latin typeface="Meiryo" panose="020B0604030504040204" pitchFamily="34" charset="-128"/>
              <a:ea typeface="Meiryo" panose="020B0604030504040204" pitchFamily="34" charset="-128"/>
            </a:endParaRPr>
          </a:p>
          <a:p>
            <a:pPr algn="ctr"/>
            <a:r>
              <a:rPr lang="ja-JP" altLang="en-US" sz="1600">
                <a:solidFill>
                  <a:schemeClr val="bg1"/>
                </a:solidFill>
                <a:latin typeface="Meiryo" panose="020B0604030504040204" pitchFamily="34" charset="-128"/>
                <a:ea typeface="Meiryo" panose="020B0604030504040204" pitchFamily="34" charset="-128"/>
              </a:rPr>
              <a:t>シミュレーション</a:t>
            </a:r>
            <a:endParaRPr kumimoji="1" lang="ja-JP" altLang="en-US" sz="1600">
              <a:solidFill>
                <a:schemeClr val="bg1"/>
              </a:solidFill>
              <a:latin typeface="Meiryo" panose="020B0604030504040204" pitchFamily="34" charset="-128"/>
              <a:ea typeface="Meiryo" panose="020B0604030504040204" pitchFamily="34" charset="-128"/>
            </a:endParaRPr>
          </a:p>
        </p:txBody>
      </p:sp>
      <p:sp>
        <p:nvSpPr>
          <p:cNvPr id="12" name="テキスト ボックス 11">
            <a:extLst>
              <a:ext uri="{FF2B5EF4-FFF2-40B4-BE49-F238E27FC236}">
                <a16:creationId xmlns:a16="http://schemas.microsoft.com/office/drawing/2014/main" id="{65794EFE-61B3-D348-820E-317D072F1F67}"/>
              </a:ext>
            </a:extLst>
          </p:cNvPr>
          <p:cNvSpPr txBox="1"/>
          <p:nvPr/>
        </p:nvSpPr>
        <p:spPr>
          <a:xfrm>
            <a:off x="4906677" y="3365416"/>
            <a:ext cx="2646878" cy="584775"/>
          </a:xfrm>
          <a:prstGeom prst="rect">
            <a:avLst/>
          </a:prstGeom>
          <a:noFill/>
        </p:spPr>
        <p:txBody>
          <a:bodyPr wrap="none" rtlCol="0">
            <a:spAutoFit/>
          </a:bodyPr>
          <a:lstStyle/>
          <a:p>
            <a:pPr algn="ctr"/>
            <a:r>
              <a:rPr kumimoji="1" lang="ja-JP" altLang="en-US" sz="1600">
                <a:solidFill>
                  <a:schemeClr val="bg1"/>
                </a:solidFill>
                <a:latin typeface="Meiryo" panose="020B0604030504040204" pitchFamily="34" charset="-128"/>
                <a:ea typeface="Meiryo" panose="020B0604030504040204" pitchFamily="34" charset="-128"/>
              </a:rPr>
              <a:t>センサーを使った</a:t>
            </a:r>
            <a:endParaRPr kumimoji="1" lang="en-US" altLang="ja-JP" sz="1600" dirty="0">
              <a:solidFill>
                <a:schemeClr val="bg1"/>
              </a:solidFill>
              <a:latin typeface="Meiryo" panose="020B0604030504040204" pitchFamily="34" charset="-128"/>
              <a:ea typeface="Meiryo" panose="020B0604030504040204" pitchFamily="34" charset="-128"/>
            </a:endParaRPr>
          </a:p>
          <a:p>
            <a:pPr algn="ctr"/>
            <a:r>
              <a:rPr lang="ja-JP" altLang="en-US" sz="1600">
                <a:solidFill>
                  <a:schemeClr val="bg1"/>
                </a:solidFill>
                <a:latin typeface="Meiryo" panose="020B0604030504040204" pitchFamily="34" charset="-128"/>
                <a:ea typeface="Meiryo" panose="020B0604030504040204" pitchFamily="34" charset="-128"/>
              </a:rPr>
              <a:t>リアルタイムなデータ取得</a:t>
            </a:r>
            <a:endParaRPr kumimoji="1" lang="ja-JP" altLang="en-US" sz="1600">
              <a:solidFill>
                <a:schemeClr val="bg1"/>
              </a:solidFill>
              <a:latin typeface="Meiryo" panose="020B0604030504040204" pitchFamily="34" charset="-128"/>
              <a:ea typeface="Meiryo" panose="020B0604030504040204" pitchFamily="34" charset="-128"/>
            </a:endParaRPr>
          </a:p>
        </p:txBody>
      </p:sp>
      <p:pic>
        <p:nvPicPr>
          <p:cNvPr id="13" name="図 12">
            <a:extLst>
              <a:ext uri="{FF2B5EF4-FFF2-40B4-BE49-F238E27FC236}">
                <a16:creationId xmlns:a16="http://schemas.microsoft.com/office/drawing/2014/main" id="{CB2874E9-D1F6-9E42-80C4-B8AC7318F7F1}"/>
              </a:ext>
            </a:extLst>
          </p:cNvPr>
          <p:cNvPicPr>
            <a:picLocks noChangeAspect="1"/>
          </p:cNvPicPr>
          <p:nvPr/>
        </p:nvPicPr>
        <p:blipFill>
          <a:blip r:embed="rId2">
            <a:duotone>
              <a:schemeClr val="accent1">
                <a:shade val="45000"/>
                <a:satMod val="135000"/>
              </a:schemeClr>
              <a:prstClr val="white"/>
            </a:duotone>
          </a:blip>
          <a:stretch>
            <a:fillRect/>
          </a:stretch>
        </p:blipFill>
        <p:spPr>
          <a:xfrm flipH="1">
            <a:off x="1128397" y="3972678"/>
            <a:ext cx="2001078" cy="2001078"/>
          </a:xfrm>
          <a:prstGeom prst="rect">
            <a:avLst/>
          </a:prstGeom>
          <a:effectLst>
            <a:outerShdw blurRad="50800" dist="38100" dir="2700000" algn="tl" rotWithShape="0">
              <a:prstClr val="black">
                <a:alpha val="40000"/>
              </a:prstClr>
            </a:outerShdw>
          </a:effectLst>
        </p:spPr>
      </p:pic>
      <p:pic>
        <p:nvPicPr>
          <p:cNvPr id="14" name="図 13">
            <a:extLst>
              <a:ext uri="{FF2B5EF4-FFF2-40B4-BE49-F238E27FC236}">
                <a16:creationId xmlns:a16="http://schemas.microsoft.com/office/drawing/2014/main" id="{DCC8C30B-E20D-E741-B556-B4899B63D518}"/>
              </a:ext>
            </a:extLst>
          </p:cNvPr>
          <p:cNvPicPr>
            <a:picLocks noChangeAspect="1"/>
          </p:cNvPicPr>
          <p:nvPr/>
        </p:nvPicPr>
        <p:blipFill>
          <a:blip r:embed="rId2"/>
          <a:stretch>
            <a:fillRect/>
          </a:stretch>
        </p:blipFill>
        <p:spPr>
          <a:xfrm flipH="1">
            <a:off x="6061677" y="1351693"/>
            <a:ext cx="2001078" cy="2001078"/>
          </a:xfrm>
          <a:prstGeom prst="rect">
            <a:avLst/>
          </a:prstGeom>
          <a:effectLst>
            <a:outerShdw blurRad="50800" dist="38100" dir="2700000" algn="tl" rotWithShape="0">
              <a:prstClr val="black">
                <a:alpha val="40000"/>
              </a:prstClr>
            </a:outerShdw>
          </a:effectLst>
        </p:spPr>
      </p:pic>
      <p:sp>
        <p:nvSpPr>
          <p:cNvPr id="15" name="正方形/長方形 14">
            <a:extLst>
              <a:ext uri="{FF2B5EF4-FFF2-40B4-BE49-F238E27FC236}">
                <a16:creationId xmlns:a16="http://schemas.microsoft.com/office/drawing/2014/main" id="{A87F9FEE-4BEA-5E45-9D04-C0CB546FC848}"/>
              </a:ext>
            </a:extLst>
          </p:cNvPr>
          <p:cNvSpPr/>
          <p:nvPr/>
        </p:nvSpPr>
        <p:spPr>
          <a:xfrm>
            <a:off x="1261956" y="4007951"/>
            <a:ext cx="3031855" cy="461665"/>
          </a:xfrm>
          <a:prstGeom prst="rect">
            <a:avLst/>
          </a:prstGeom>
        </p:spPr>
        <p:txBody>
          <a:bodyPr wrap="square">
            <a:spAutoFit/>
          </a:bodyPr>
          <a:lstStyle/>
          <a:p>
            <a:pPr algn="r"/>
            <a:r>
              <a:rPr lang="ja-JP" altLang="en-US" sz="1200">
                <a:solidFill>
                  <a:schemeClr val="bg1"/>
                </a:solidFill>
                <a:latin typeface="Meiryo" charset="-128"/>
                <a:ea typeface="Meiryo" charset="-128"/>
                <a:cs typeface="Meiryo" charset="-128"/>
              </a:rPr>
              <a:t>条件を変え実験を繰り返し</a:t>
            </a:r>
            <a:endParaRPr lang="en-US" altLang="ja-JP" sz="1200" dirty="0">
              <a:solidFill>
                <a:schemeClr val="bg1"/>
              </a:solidFill>
              <a:latin typeface="Meiryo" charset="-128"/>
              <a:ea typeface="Meiryo" charset="-128"/>
              <a:cs typeface="Meiryo" charset="-128"/>
            </a:endParaRPr>
          </a:p>
          <a:p>
            <a:pPr algn="r"/>
            <a:r>
              <a:rPr lang="ja-JP" altLang="en-US" sz="1200">
                <a:solidFill>
                  <a:schemeClr val="bg1"/>
                </a:solidFill>
                <a:latin typeface="Meiryo" charset="-128"/>
                <a:ea typeface="Meiryo" charset="-128"/>
                <a:cs typeface="Meiryo" charset="-128"/>
              </a:rPr>
              <a:t>最適解を見つけ出す</a:t>
            </a:r>
            <a:endParaRPr lang="en-US" altLang="ja-JP" sz="1200" dirty="0">
              <a:solidFill>
                <a:schemeClr val="bg1"/>
              </a:solidFill>
              <a:latin typeface="Meiryo" charset="-128"/>
              <a:ea typeface="Meiryo" charset="-128"/>
              <a:cs typeface="Meiryo" charset="-128"/>
            </a:endParaRPr>
          </a:p>
        </p:txBody>
      </p:sp>
      <p:sp>
        <p:nvSpPr>
          <p:cNvPr id="16" name="テキスト ボックス 15">
            <a:extLst>
              <a:ext uri="{FF2B5EF4-FFF2-40B4-BE49-F238E27FC236}">
                <a16:creationId xmlns:a16="http://schemas.microsoft.com/office/drawing/2014/main" id="{043C255D-266F-D747-AD8C-67D3A0A08D79}"/>
              </a:ext>
            </a:extLst>
          </p:cNvPr>
          <p:cNvSpPr txBox="1"/>
          <p:nvPr/>
        </p:nvSpPr>
        <p:spPr>
          <a:xfrm>
            <a:off x="4817457" y="2812165"/>
            <a:ext cx="1723549" cy="461665"/>
          </a:xfrm>
          <a:prstGeom prst="rect">
            <a:avLst/>
          </a:prstGeom>
          <a:noFill/>
        </p:spPr>
        <p:txBody>
          <a:bodyPr wrap="none" rtlCol="0">
            <a:spAutoFit/>
          </a:bodyPr>
          <a:lstStyle/>
          <a:p>
            <a:pPr algn="ctr"/>
            <a:r>
              <a:rPr kumimoji="1" lang="ja-JP" altLang="en-US" sz="1200" dirty="0">
                <a:solidFill>
                  <a:schemeClr val="bg1"/>
                </a:solidFill>
                <a:latin typeface="Meiryo" charset="-128"/>
                <a:ea typeface="Meiryo" charset="-128"/>
                <a:cs typeface="Meiryo" charset="-128"/>
              </a:rPr>
              <a:t>変更</a:t>
            </a:r>
            <a:r>
              <a:rPr kumimoji="1" lang="ja-JP" altLang="en-US" sz="1200">
                <a:solidFill>
                  <a:schemeClr val="bg1"/>
                </a:solidFill>
                <a:latin typeface="Meiryo" charset="-128"/>
                <a:ea typeface="Meiryo" charset="-128"/>
                <a:cs typeface="Meiryo" charset="-128"/>
              </a:rPr>
              <a:t>や変化に即応</a:t>
            </a:r>
            <a:r>
              <a:rPr kumimoji="1" lang="ja-JP" altLang="en-US" sz="1200" dirty="0">
                <a:solidFill>
                  <a:schemeClr val="bg1"/>
                </a:solidFill>
                <a:latin typeface="Meiryo" charset="-128"/>
                <a:ea typeface="Meiryo" charset="-128"/>
                <a:cs typeface="Meiryo" charset="-128"/>
              </a:rPr>
              <a:t>して</a:t>
            </a:r>
            <a:endParaRPr kumimoji="1" lang="en-US" altLang="ja-JP" sz="1200" dirty="0">
              <a:solidFill>
                <a:schemeClr val="bg1"/>
              </a:solidFill>
              <a:latin typeface="Meiryo" charset="-128"/>
              <a:ea typeface="Meiryo" charset="-128"/>
              <a:cs typeface="Meiryo" charset="-128"/>
            </a:endParaRPr>
          </a:p>
          <a:p>
            <a:pPr algn="ctr"/>
            <a:r>
              <a:rPr lang="ja-JP" altLang="en-US" sz="1200" dirty="0">
                <a:solidFill>
                  <a:schemeClr val="bg1"/>
                </a:solidFill>
                <a:latin typeface="Meiryo" charset="-128"/>
                <a:ea typeface="Meiryo" charset="-128"/>
                <a:cs typeface="Meiryo" charset="-128"/>
              </a:rPr>
              <a:t>最適状態・動きを実現</a:t>
            </a:r>
            <a:endParaRPr kumimoji="1" lang="ja-JP" altLang="en-US" sz="1200" dirty="0">
              <a:solidFill>
                <a:schemeClr val="bg1"/>
              </a:solidFill>
              <a:latin typeface="Meiryo" charset="-128"/>
              <a:ea typeface="Meiryo" charset="-128"/>
              <a:cs typeface="Meiryo" charset="-128"/>
            </a:endParaRPr>
          </a:p>
        </p:txBody>
      </p:sp>
      <p:sp>
        <p:nvSpPr>
          <p:cNvPr id="17" name="テキスト ボックス 16">
            <a:extLst>
              <a:ext uri="{FF2B5EF4-FFF2-40B4-BE49-F238E27FC236}">
                <a16:creationId xmlns:a16="http://schemas.microsoft.com/office/drawing/2014/main" id="{3703D570-AE55-F34C-8B4C-31CD4DB0F25B}"/>
              </a:ext>
            </a:extLst>
          </p:cNvPr>
          <p:cNvSpPr txBox="1"/>
          <p:nvPr/>
        </p:nvSpPr>
        <p:spPr>
          <a:xfrm>
            <a:off x="5816220" y="1987962"/>
            <a:ext cx="595035" cy="830997"/>
          </a:xfrm>
          <a:prstGeom prst="rect">
            <a:avLst/>
          </a:prstGeom>
          <a:noFill/>
        </p:spPr>
        <p:txBody>
          <a:bodyPr wrap="none" rtlCol="0">
            <a:spAutoFit/>
          </a:bodyPr>
          <a:lstStyle/>
          <a:p>
            <a:r>
              <a:rPr kumimoji="1" lang="ja-JP" altLang="en-US" sz="800" dirty="0">
                <a:solidFill>
                  <a:schemeClr val="bg1"/>
                </a:solidFill>
                <a:latin typeface="Meiryo" charset="-128"/>
                <a:ea typeface="Meiryo" charset="-128"/>
                <a:cs typeface="Meiryo" charset="-128"/>
              </a:rPr>
              <a:t>圧　力</a:t>
            </a:r>
            <a:endParaRPr kumimoji="1" lang="en-US" altLang="ja-JP" sz="800" dirty="0">
              <a:solidFill>
                <a:schemeClr val="bg1"/>
              </a:solidFill>
              <a:latin typeface="Meiryo" charset="-128"/>
              <a:ea typeface="Meiryo" charset="-128"/>
              <a:cs typeface="Meiryo" charset="-128"/>
            </a:endParaRPr>
          </a:p>
          <a:p>
            <a:r>
              <a:rPr lang="ja-JP" altLang="en-US" sz="800" dirty="0">
                <a:solidFill>
                  <a:schemeClr val="bg1"/>
                </a:solidFill>
                <a:latin typeface="Meiryo" charset="-128"/>
                <a:ea typeface="Meiryo" charset="-128"/>
                <a:cs typeface="Meiryo" charset="-128"/>
              </a:rPr>
              <a:t>ひずみ</a:t>
            </a:r>
            <a:endParaRPr lang="en-US" altLang="ja-JP" sz="800" dirty="0">
              <a:solidFill>
                <a:schemeClr val="bg1"/>
              </a:solidFill>
              <a:latin typeface="Meiryo" charset="-128"/>
              <a:ea typeface="Meiryo" charset="-128"/>
              <a:cs typeface="Meiryo" charset="-128"/>
            </a:endParaRPr>
          </a:p>
          <a:p>
            <a:r>
              <a:rPr kumimoji="1" lang="ja-JP" altLang="en-US" sz="800" dirty="0">
                <a:solidFill>
                  <a:schemeClr val="bg1"/>
                </a:solidFill>
                <a:latin typeface="Meiryo" charset="-128"/>
                <a:ea typeface="Meiryo" charset="-128"/>
                <a:cs typeface="Meiryo" charset="-128"/>
              </a:rPr>
              <a:t>振　動</a:t>
            </a:r>
            <a:endParaRPr kumimoji="1" lang="en-US" altLang="ja-JP" sz="800" dirty="0">
              <a:solidFill>
                <a:schemeClr val="bg1"/>
              </a:solidFill>
              <a:latin typeface="Meiryo" charset="-128"/>
              <a:ea typeface="Meiryo" charset="-128"/>
              <a:cs typeface="Meiryo" charset="-128"/>
            </a:endParaRPr>
          </a:p>
          <a:p>
            <a:r>
              <a:rPr kumimoji="1" lang="ja-JP" altLang="en-US" sz="800" dirty="0">
                <a:solidFill>
                  <a:schemeClr val="bg1"/>
                </a:solidFill>
                <a:latin typeface="Meiryo" charset="-128"/>
                <a:ea typeface="Meiryo" charset="-128"/>
                <a:cs typeface="Meiryo" charset="-128"/>
              </a:rPr>
              <a:t>重　量</a:t>
            </a:r>
            <a:endParaRPr kumimoji="1" lang="en-US" altLang="ja-JP" sz="800" dirty="0">
              <a:solidFill>
                <a:schemeClr val="bg1"/>
              </a:solidFill>
              <a:latin typeface="Meiryo" charset="-128"/>
              <a:ea typeface="Meiryo" charset="-128"/>
              <a:cs typeface="Meiryo" charset="-128"/>
            </a:endParaRPr>
          </a:p>
          <a:p>
            <a:r>
              <a:rPr kumimoji="1" lang="ja-JP" altLang="en-US" sz="800" dirty="0">
                <a:solidFill>
                  <a:schemeClr val="bg1"/>
                </a:solidFill>
                <a:latin typeface="Meiryo" charset="-128"/>
                <a:ea typeface="Meiryo" charset="-128"/>
                <a:cs typeface="Meiryo" charset="-128"/>
              </a:rPr>
              <a:t>電　流　</a:t>
            </a:r>
            <a:endParaRPr kumimoji="1" lang="en-US" altLang="ja-JP" sz="800" dirty="0">
              <a:solidFill>
                <a:schemeClr val="bg1"/>
              </a:solidFill>
              <a:latin typeface="Meiryo" charset="-128"/>
              <a:ea typeface="Meiryo" charset="-128"/>
              <a:cs typeface="Meiryo" charset="-128"/>
            </a:endParaRPr>
          </a:p>
          <a:p>
            <a:r>
              <a:rPr kumimoji="1" lang="ja-JP" altLang="en-US" sz="800" dirty="0">
                <a:solidFill>
                  <a:schemeClr val="bg1"/>
                </a:solidFill>
                <a:latin typeface="Meiryo" charset="-128"/>
                <a:ea typeface="Meiryo" charset="-128"/>
                <a:cs typeface="Meiryo" charset="-128"/>
              </a:rPr>
              <a:t>・・・</a:t>
            </a:r>
          </a:p>
        </p:txBody>
      </p:sp>
      <p:sp>
        <p:nvSpPr>
          <p:cNvPr id="18" name="テキスト ボックス 17">
            <a:extLst>
              <a:ext uri="{FF2B5EF4-FFF2-40B4-BE49-F238E27FC236}">
                <a16:creationId xmlns:a16="http://schemas.microsoft.com/office/drawing/2014/main" id="{011AC294-14E8-7547-8C03-2E38FC2E93A1}"/>
              </a:ext>
            </a:extLst>
          </p:cNvPr>
          <p:cNvSpPr txBox="1"/>
          <p:nvPr/>
        </p:nvSpPr>
        <p:spPr>
          <a:xfrm>
            <a:off x="2676144" y="5680734"/>
            <a:ext cx="5519460" cy="338554"/>
          </a:xfrm>
          <a:prstGeom prst="rect">
            <a:avLst/>
          </a:prstGeom>
          <a:noFill/>
        </p:spPr>
        <p:txBody>
          <a:bodyPr wrap="none" rtlCol="0">
            <a:spAutoFit/>
          </a:bodyPr>
          <a:lstStyle/>
          <a:p>
            <a:r>
              <a:rPr kumimoji="1" lang="ja-JP" altLang="en-US" sz="1600">
                <a:solidFill>
                  <a:srgbClr val="0070C0"/>
                </a:solidFill>
                <a:latin typeface="Meiryo" panose="020B0604030504040204" pitchFamily="34" charset="-128"/>
                <a:ea typeface="Meiryo" panose="020B0604030504040204" pitchFamily="34" charset="-128"/>
              </a:rPr>
              <a:t>リアルタイムにフィジカル・プラントの最適化を実現する</a:t>
            </a:r>
          </a:p>
        </p:txBody>
      </p:sp>
      <p:sp>
        <p:nvSpPr>
          <p:cNvPr id="19" name="テキスト ボックス 18">
            <a:extLst>
              <a:ext uri="{FF2B5EF4-FFF2-40B4-BE49-F238E27FC236}">
                <a16:creationId xmlns:a16="http://schemas.microsoft.com/office/drawing/2014/main" id="{2D19D63F-EC82-3D4F-9CD3-523EB8DBD05A}"/>
              </a:ext>
            </a:extLst>
          </p:cNvPr>
          <p:cNvSpPr txBox="1"/>
          <p:nvPr/>
        </p:nvSpPr>
        <p:spPr>
          <a:xfrm>
            <a:off x="2122902" y="1412899"/>
            <a:ext cx="4288353" cy="338554"/>
          </a:xfrm>
          <a:prstGeom prst="rect">
            <a:avLst/>
          </a:prstGeom>
          <a:noFill/>
        </p:spPr>
        <p:txBody>
          <a:bodyPr wrap="none" rtlCol="0">
            <a:spAutoFit/>
          </a:bodyPr>
          <a:lstStyle/>
          <a:p>
            <a:r>
              <a:rPr kumimoji="1" lang="ja-JP" altLang="en-US" sz="1600">
                <a:solidFill>
                  <a:schemeClr val="accent3">
                    <a:lumMod val="75000"/>
                  </a:schemeClr>
                </a:solidFill>
                <a:latin typeface="Meiryo" panose="020B0604030504040204" pitchFamily="34" charset="-128"/>
                <a:ea typeface="Meiryo" panose="020B0604030504040204" pitchFamily="34" charset="-128"/>
              </a:rPr>
              <a:t>リアルタイムにデジタル・ツインを生成する</a:t>
            </a:r>
          </a:p>
        </p:txBody>
      </p:sp>
    </p:spTree>
    <p:extLst>
      <p:ext uri="{BB962C8B-B14F-4D97-AF65-F5344CB8AC3E}">
        <p14:creationId xmlns:p14="http://schemas.microsoft.com/office/powerpoint/2010/main" val="2042022420"/>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D041D20D-1B10-202F-ABB2-94F14BC8ABAA}"/>
              </a:ext>
            </a:extLst>
          </p:cNvPr>
          <p:cNvSpPr>
            <a:spLocks noGrp="1"/>
          </p:cNvSpPr>
          <p:nvPr>
            <p:ph type="title"/>
          </p:nvPr>
        </p:nvSpPr>
        <p:spPr/>
        <p:txBody>
          <a:bodyPr/>
          <a:lstStyle/>
          <a:p>
            <a:r>
              <a:rPr kumimoji="1" lang="ja-JP" altLang="en-US"/>
              <a:t>デジタルツイン：事例</a:t>
            </a:r>
          </a:p>
        </p:txBody>
      </p:sp>
      <p:pic>
        <p:nvPicPr>
          <p:cNvPr id="3" name="図 2">
            <a:extLst>
              <a:ext uri="{FF2B5EF4-FFF2-40B4-BE49-F238E27FC236}">
                <a16:creationId xmlns:a16="http://schemas.microsoft.com/office/drawing/2014/main" id="{2F8459D7-A710-097B-610A-52F4B46D1918}"/>
              </a:ext>
            </a:extLst>
          </p:cNvPr>
          <p:cNvPicPr>
            <a:picLocks noChangeAspect="1"/>
          </p:cNvPicPr>
          <p:nvPr/>
        </p:nvPicPr>
        <p:blipFill>
          <a:blip r:embed="rId2"/>
          <a:stretch>
            <a:fillRect/>
          </a:stretch>
        </p:blipFill>
        <p:spPr>
          <a:xfrm>
            <a:off x="230400" y="1829049"/>
            <a:ext cx="4265452" cy="1744569"/>
          </a:xfrm>
          <a:prstGeom prst="rect">
            <a:avLst/>
          </a:prstGeom>
        </p:spPr>
      </p:pic>
      <p:pic>
        <p:nvPicPr>
          <p:cNvPr id="4" name="図 3">
            <a:extLst>
              <a:ext uri="{FF2B5EF4-FFF2-40B4-BE49-F238E27FC236}">
                <a16:creationId xmlns:a16="http://schemas.microsoft.com/office/drawing/2014/main" id="{1A301CCB-7A07-5A45-74FF-0C14F6A02D3C}"/>
              </a:ext>
            </a:extLst>
          </p:cNvPr>
          <p:cNvPicPr>
            <a:picLocks noChangeAspect="1"/>
          </p:cNvPicPr>
          <p:nvPr/>
        </p:nvPicPr>
        <p:blipFill>
          <a:blip r:embed="rId3"/>
          <a:stretch>
            <a:fillRect/>
          </a:stretch>
        </p:blipFill>
        <p:spPr>
          <a:xfrm>
            <a:off x="4903274" y="1728696"/>
            <a:ext cx="3809852" cy="1988743"/>
          </a:xfrm>
          <a:prstGeom prst="rect">
            <a:avLst/>
          </a:prstGeom>
        </p:spPr>
      </p:pic>
      <p:sp>
        <p:nvSpPr>
          <p:cNvPr id="6" name="テキスト ボックス 5">
            <a:extLst>
              <a:ext uri="{FF2B5EF4-FFF2-40B4-BE49-F238E27FC236}">
                <a16:creationId xmlns:a16="http://schemas.microsoft.com/office/drawing/2014/main" id="{4F1ED655-926B-E57F-4B63-023F5138518A}"/>
              </a:ext>
            </a:extLst>
          </p:cNvPr>
          <p:cNvSpPr txBox="1"/>
          <p:nvPr/>
        </p:nvSpPr>
        <p:spPr>
          <a:xfrm>
            <a:off x="4572000" y="1018471"/>
            <a:ext cx="4345200" cy="646331"/>
          </a:xfrm>
          <a:prstGeom prst="rect">
            <a:avLst/>
          </a:prstGeom>
          <a:noFill/>
        </p:spPr>
        <p:txBody>
          <a:bodyPr wrap="square">
            <a:spAutoFit/>
          </a:bodyPr>
          <a:lstStyle/>
          <a:p>
            <a:pPr algn="l"/>
            <a:r>
              <a:rPr lang="en" altLang="ja-JP" b="1" i="0" dirty="0">
                <a:solidFill>
                  <a:srgbClr val="000000"/>
                </a:solidFill>
                <a:effectLst/>
                <a:latin typeface="Meiryo" panose="020B0604030504040204" pitchFamily="34" charset="-128"/>
                <a:ea typeface="Meiryo" panose="020B0604030504040204" pitchFamily="34" charset="-128"/>
              </a:rPr>
              <a:t>AGC</a:t>
            </a:r>
            <a:endParaRPr lang="en-US" altLang="ja-JP" b="1" dirty="0">
              <a:solidFill>
                <a:srgbClr val="000000"/>
              </a:solidFill>
              <a:latin typeface="Meiryo" panose="020B0604030504040204" pitchFamily="34" charset="-128"/>
              <a:ea typeface="Meiryo" panose="020B0604030504040204" pitchFamily="34" charset="-128"/>
            </a:endParaRPr>
          </a:p>
          <a:p>
            <a:pPr algn="l"/>
            <a:r>
              <a:rPr lang="ja-JP" altLang="en-US" b="1" i="0">
                <a:solidFill>
                  <a:srgbClr val="000000"/>
                </a:solidFill>
                <a:effectLst/>
                <a:latin typeface="Meiryo" panose="020B0604030504040204" pitchFamily="34" charset="-128"/>
                <a:ea typeface="Meiryo" panose="020B0604030504040204" pitchFamily="34" charset="-128"/>
              </a:rPr>
              <a:t>ガラス製造プロセスの溶融炉内を再現</a:t>
            </a:r>
          </a:p>
        </p:txBody>
      </p:sp>
      <p:sp>
        <p:nvSpPr>
          <p:cNvPr id="8" name="テキスト ボックス 7">
            <a:extLst>
              <a:ext uri="{FF2B5EF4-FFF2-40B4-BE49-F238E27FC236}">
                <a16:creationId xmlns:a16="http://schemas.microsoft.com/office/drawing/2014/main" id="{EBB05589-7EB6-1E77-6761-AC385AD5D2BA}"/>
              </a:ext>
            </a:extLst>
          </p:cNvPr>
          <p:cNvSpPr txBox="1"/>
          <p:nvPr/>
        </p:nvSpPr>
        <p:spPr>
          <a:xfrm>
            <a:off x="226800" y="1025585"/>
            <a:ext cx="4345200" cy="646331"/>
          </a:xfrm>
          <a:prstGeom prst="rect">
            <a:avLst/>
          </a:prstGeom>
          <a:noFill/>
        </p:spPr>
        <p:txBody>
          <a:bodyPr wrap="square">
            <a:spAutoFit/>
          </a:bodyPr>
          <a:lstStyle/>
          <a:p>
            <a:pPr algn="l"/>
            <a:r>
              <a:rPr lang="ja-JP" altLang="en-US" b="1" i="0">
                <a:solidFill>
                  <a:srgbClr val="000000"/>
                </a:solidFill>
                <a:effectLst/>
                <a:latin typeface="Meiryo" panose="020B0604030504040204" pitchFamily="34" charset="-128"/>
                <a:ea typeface="Meiryo" panose="020B0604030504040204" pitchFamily="34" charset="-128"/>
              </a:rPr>
              <a:t>コマツ子会社・アースブレーン</a:t>
            </a:r>
            <a:endParaRPr lang="en-US" altLang="ja-JP" b="1" i="0" dirty="0">
              <a:solidFill>
                <a:srgbClr val="000000"/>
              </a:solidFill>
              <a:effectLst/>
              <a:latin typeface="Meiryo" panose="020B0604030504040204" pitchFamily="34" charset="-128"/>
              <a:ea typeface="Meiryo" panose="020B0604030504040204" pitchFamily="34" charset="-128"/>
            </a:endParaRPr>
          </a:p>
          <a:p>
            <a:pPr algn="l"/>
            <a:r>
              <a:rPr lang="ja-JP" altLang="en-US" b="1">
                <a:solidFill>
                  <a:srgbClr val="000000"/>
                </a:solidFill>
                <a:latin typeface="Meiryo" panose="020B0604030504040204" pitchFamily="34" charset="-128"/>
                <a:ea typeface="Meiryo" panose="020B0604030504040204" pitchFamily="34" charset="-128"/>
              </a:rPr>
              <a:t>工事</a:t>
            </a:r>
            <a:r>
              <a:rPr lang="ja-JP" altLang="en-US" b="1" i="0">
                <a:solidFill>
                  <a:srgbClr val="000000"/>
                </a:solidFill>
                <a:effectLst/>
                <a:latin typeface="Meiryo" panose="020B0604030504040204" pitchFamily="34" charset="-128"/>
                <a:ea typeface="Meiryo" panose="020B0604030504040204" pitchFamily="34" charset="-128"/>
              </a:rPr>
              <a:t>施工計画を</a:t>
            </a:r>
            <a:r>
              <a:rPr lang="en-US" altLang="ja-JP" b="1" i="0" dirty="0">
                <a:solidFill>
                  <a:srgbClr val="000000"/>
                </a:solidFill>
                <a:effectLst/>
                <a:latin typeface="Meiryo" panose="020B0604030504040204" pitchFamily="34" charset="-128"/>
                <a:ea typeface="Meiryo" panose="020B0604030504040204" pitchFamily="34" charset="-128"/>
              </a:rPr>
              <a:t>1</a:t>
            </a:r>
            <a:r>
              <a:rPr lang="ja-JP" altLang="en-US" b="1" i="0">
                <a:solidFill>
                  <a:srgbClr val="000000"/>
                </a:solidFill>
                <a:effectLst/>
                <a:latin typeface="Meiryo" panose="020B0604030504040204" pitchFamily="34" charset="-128"/>
                <a:ea typeface="Meiryo" panose="020B0604030504040204" pitchFamily="34" charset="-128"/>
              </a:rPr>
              <a:t>日で立案・即座に変更</a:t>
            </a:r>
          </a:p>
        </p:txBody>
      </p:sp>
      <p:sp>
        <p:nvSpPr>
          <p:cNvPr id="10" name="テキスト ボックス 9">
            <a:extLst>
              <a:ext uri="{FF2B5EF4-FFF2-40B4-BE49-F238E27FC236}">
                <a16:creationId xmlns:a16="http://schemas.microsoft.com/office/drawing/2014/main" id="{B09AFDB1-7341-BC99-A803-2F9C8A1ED94A}"/>
              </a:ext>
            </a:extLst>
          </p:cNvPr>
          <p:cNvSpPr txBox="1"/>
          <p:nvPr/>
        </p:nvSpPr>
        <p:spPr>
          <a:xfrm>
            <a:off x="226800" y="4054372"/>
            <a:ext cx="4345200" cy="1600438"/>
          </a:xfrm>
          <a:prstGeom prst="rect">
            <a:avLst/>
          </a:prstGeom>
          <a:noFill/>
        </p:spPr>
        <p:txBody>
          <a:bodyPr wrap="square">
            <a:spAutoFit/>
          </a:bodyPr>
          <a:lstStyle/>
          <a:p>
            <a:r>
              <a:rPr lang="ja-JP" altLang="en-US" sz="1400" b="0" i="0">
                <a:solidFill>
                  <a:srgbClr val="242424"/>
                </a:solidFill>
                <a:effectLst/>
                <a:latin typeface="Meiryo" panose="020B0604030504040204" pitchFamily="34" charset="-128"/>
                <a:ea typeface="Meiryo" panose="020B0604030504040204" pitchFamily="34" charset="-128"/>
              </a:rPr>
              <a:t>デジタルツインと人工知能（</a:t>
            </a:r>
            <a:r>
              <a:rPr lang="en" altLang="ja-JP" sz="1400" b="0" i="0" dirty="0">
                <a:solidFill>
                  <a:srgbClr val="242424"/>
                </a:solidFill>
                <a:effectLst/>
                <a:latin typeface="Meiryo" panose="020B0604030504040204" pitchFamily="34" charset="-128"/>
                <a:ea typeface="Meiryo" panose="020B0604030504040204" pitchFamily="34" charset="-128"/>
              </a:rPr>
              <a:t>AI</a:t>
            </a:r>
            <a:r>
              <a:rPr lang="ja-JP" altLang="en" sz="1400" b="0" i="0">
                <a:solidFill>
                  <a:srgbClr val="242424"/>
                </a:solidFill>
                <a:effectLst/>
                <a:latin typeface="Meiryo" panose="020B0604030504040204" pitchFamily="34" charset="-128"/>
                <a:ea typeface="Meiryo" panose="020B0604030504040204" pitchFamily="34" charset="-128"/>
              </a:rPr>
              <a:t>）</a:t>
            </a:r>
            <a:r>
              <a:rPr lang="ja-JP" altLang="en-US" sz="1400" b="0" i="0">
                <a:solidFill>
                  <a:srgbClr val="242424"/>
                </a:solidFill>
                <a:effectLst/>
                <a:latin typeface="Meiryo" panose="020B0604030504040204" pitchFamily="34" charset="-128"/>
                <a:ea typeface="Meiryo" panose="020B0604030504040204" pitchFamily="34" charset="-128"/>
              </a:rPr>
              <a:t>を活用して土工事の施工計画を短時間で立案するサービス「</a:t>
            </a:r>
            <a:r>
              <a:rPr lang="en" altLang="ja-JP" sz="1400" b="0" i="0" dirty="0">
                <a:solidFill>
                  <a:srgbClr val="242424"/>
                </a:solidFill>
                <a:effectLst/>
                <a:latin typeface="Meiryo" panose="020B0604030504040204" pitchFamily="34" charset="-128"/>
                <a:ea typeface="Meiryo" panose="020B0604030504040204" pitchFamily="34" charset="-128"/>
              </a:rPr>
              <a:t>Smart Construction Simulation</a:t>
            </a:r>
            <a:r>
              <a:rPr lang="ja-JP" altLang="en" sz="1400" b="0" i="0">
                <a:solidFill>
                  <a:srgbClr val="242424"/>
                </a:solidFill>
                <a:effectLst/>
                <a:latin typeface="Meiryo" panose="020B0604030504040204" pitchFamily="34" charset="-128"/>
                <a:ea typeface="Meiryo" panose="020B0604030504040204" pitchFamily="34" charset="-128"/>
              </a:rPr>
              <a:t>（</a:t>
            </a:r>
            <a:r>
              <a:rPr lang="ja-JP" altLang="en-US" sz="1400" b="0" i="0">
                <a:solidFill>
                  <a:srgbClr val="242424"/>
                </a:solidFill>
                <a:effectLst/>
                <a:latin typeface="Meiryo" panose="020B0604030504040204" pitchFamily="34" charset="-128"/>
                <a:ea typeface="Meiryo" panose="020B0604030504040204" pitchFamily="34" charset="-128"/>
              </a:rPr>
              <a:t>スマート・コンストラクション・シミュレーション）</a:t>
            </a:r>
            <a:r>
              <a:rPr lang="ja-JP" altLang="en-US" sz="1400">
                <a:solidFill>
                  <a:srgbClr val="242424"/>
                </a:solidFill>
                <a:latin typeface="Meiryo" panose="020B0604030504040204" pitchFamily="34" charset="-128"/>
                <a:ea typeface="Meiryo" panose="020B0604030504040204" pitchFamily="34" charset="-128"/>
              </a:rPr>
              <a:t>」を提供。</a:t>
            </a:r>
            <a:endParaRPr lang="en-US" altLang="ja-JP" sz="1400" dirty="0">
              <a:solidFill>
                <a:srgbClr val="242424"/>
              </a:solidFill>
              <a:latin typeface="Meiryo" panose="020B0604030504040204" pitchFamily="34" charset="-128"/>
              <a:ea typeface="Meiryo" panose="020B0604030504040204" pitchFamily="34" charset="-128"/>
            </a:endParaRPr>
          </a:p>
          <a:p>
            <a:r>
              <a:rPr lang="ja-JP" altLang="en-US" sz="1400">
                <a:solidFill>
                  <a:srgbClr val="242424"/>
                </a:solidFill>
                <a:latin typeface="Meiryo" panose="020B0604030504040204" pitchFamily="34" charset="-128"/>
                <a:ea typeface="Meiryo" panose="020B0604030504040204" pitchFamily="34" charset="-128"/>
              </a:rPr>
              <a:t>従来、数週間から数カ月を要していたは、高精度な</a:t>
            </a:r>
            <a:r>
              <a:rPr lang="ja-JP" altLang="en-US" sz="1400" b="0" i="0">
                <a:solidFill>
                  <a:srgbClr val="242424"/>
                </a:solidFill>
                <a:effectLst/>
                <a:latin typeface="Meiryo" panose="020B0604030504040204" pitchFamily="34" charset="-128"/>
                <a:ea typeface="Meiryo" panose="020B0604030504040204" pitchFamily="34" charset="-128"/>
              </a:rPr>
              <a:t>施工計画の作成を</a:t>
            </a:r>
            <a:r>
              <a:rPr lang="en-US" altLang="ja-JP" sz="1400" b="0" i="0" dirty="0">
                <a:solidFill>
                  <a:srgbClr val="242424"/>
                </a:solidFill>
                <a:effectLst/>
                <a:latin typeface="Meiryo" panose="020B0604030504040204" pitchFamily="34" charset="-128"/>
                <a:ea typeface="Meiryo" panose="020B0604030504040204" pitchFamily="34" charset="-128"/>
              </a:rPr>
              <a:t>1</a:t>
            </a:r>
            <a:r>
              <a:rPr lang="ja-JP" altLang="en-US" sz="1400" b="0" i="0">
                <a:solidFill>
                  <a:srgbClr val="242424"/>
                </a:solidFill>
                <a:effectLst/>
                <a:latin typeface="Meiryo" panose="020B0604030504040204" pitchFamily="34" charset="-128"/>
                <a:ea typeface="Meiryo" panose="020B0604030504040204" pitchFamily="34" charset="-128"/>
              </a:rPr>
              <a:t>日で実施し、変更にも即座に対応。</a:t>
            </a:r>
            <a:endParaRPr lang="ja-JP" altLang="en-US" sz="1400">
              <a:latin typeface="Meiryo" panose="020B0604030504040204" pitchFamily="34" charset="-128"/>
              <a:ea typeface="Meiryo" panose="020B0604030504040204" pitchFamily="34" charset="-128"/>
            </a:endParaRPr>
          </a:p>
        </p:txBody>
      </p:sp>
      <p:sp>
        <p:nvSpPr>
          <p:cNvPr id="14" name="テキスト ボックス 13">
            <a:extLst>
              <a:ext uri="{FF2B5EF4-FFF2-40B4-BE49-F238E27FC236}">
                <a16:creationId xmlns:a16="http://schemas.microsoft.com/office/drawing/2014/main" id="{A3842382-CE74-4FF9-7D40-F5946C949B89}"/>
              </a:ext>
            </a:extLst>
          </p:cNvPr>
          <p:cNvSpPr txBox="1"/>
          <p:nvPr/>
        </p:nvSpPr>
        <p:spPr>
          <a:xfrm>
            <a:off x="4572000" y="4052838"/>
            <a:ext cx="4345200" cy="1600438"/>
          </a:xfrm>
          <a:prstGeom prst="rect">
            <a:avLst/>
          </a:prstGeom>
          <a:noFill/>
        </p:spPr>
        <p:txBody>
          <a:bodyPr wrap="square">
            <a:spAutoFit/>
          </a:bodyPr>
          <a:lstStyle/>
          <a:p>
            <a:r>
              <a:rPr lang="ja-JP" altLang="en-US" sz="1400" b="0" i="0">
                <a:solidFill>
                  <a:srgbClr val="242424"/>
                </a:solidFill>
                <a:effectLst/>
                <a:latin typeface="Meiryo" panose="020B0604030504040204" pitchFamily="34" charset="-128"/>
                <a:ea typeface="Meiryo" panose="020B0604030504040204" pitchFamily="34" charset="-128"/>
              </a:rPr>
              <a:t>板ガラスの原料を溶融する「ガラス溶解プロセス」のフロート窯内部の複雑な現象をリアルタイムにコンピューター上で再現・予測できる生産支援ツール「</a:t>
            </a:r>
            <a:r>
              <a:rPr lang="en" altLang="ja-JP" sz="1400" b="0" i="0" dirty="0">
                <a:solidFill>
                  <a:srgbClr val="242424"/>
                </a:solidFill>
                <a:effectLst/>
                <a:latin typeface="Meiryo" panose="020B0604030504040204" pitchFamily="34" charset="-128"/>
                <a:ea typeface="Meiryo" panose="020B0604030504040204" pitchFamily="34" charset="-128"/>
              </a:rPr>
              <a:t>CADTANK Online Computation and Optimization Assistant</a:t>
            </a:r>
            <a:r>
              <a:rPr lang="ja-JP" altLang="en" sz="1400" b="0" i="0">
                <a:solidFill>
                  <a:srgbClr val="242424"/>
                </a:solidFill>
                <a:effectLst/>
                <a:latin typeface="Meiryo" panose="020B0604030504040204" pitchFamily="34" charset="-128"/>
                <a:ea typeface="Meiryo" panose="020B0604030504040204" pitchFamily="34" charset="-128"/>
              </a:rPr>
              <a:t>（</a:t>
            </a:r>
            <a:r>
              <a:rPr lang="en" altLang="ja-JP" sz="1400" b="0" i="0" dirty="0">
                <a:solidFill>
                  <a:srgbClr val="242424"/>
                </a:solidFill>
                <a:effectLst/>
                <a:latin typeface="Meiryo" panose="020B0604030504040204" pitchFamily="34" charset="-128"/>
                <a:ea typeface="Meiryo" panose="020B0604030504040204" pitchFamily="34" charset="-128"/>
              </a:rPr>
              <a:t>COCOA</a:t>
            </a:r>
            <a:r>
              <a:rPr lang="ja-JP" altLang="en" sz="1400" b="0" i="0">
                <a:solidFill>
                  <a:srgbClr val="242424"/>
                </a:solidFill>
                <a:effectLst/>
                <a:latin typeface="Meiryo" panose="020B0604030504040204" pitchFamily="34" charset="-128"/>
                <a:ea typeface="Meiryo" panose="020B0604030504040204" pitchFamily="34" charset="-128"/>
              </a:rPr>
              <a:t>）」</a:t>
            </a:r>
            <a:r>
              <a:rPr lang="ja-JP" altLang="en-US" sz="1400" b="0" i="0">
                <a:solidFill>
                  <a:srgbClr val="242424"/>
                </a:solidFill>
                <a:effectLst/>
                <a:latin typeface="Meiryo" panose="020B0604030504040204" pitchFamily="34" charset="-128"/>
                <a:ea typeface="Meiryo" panose="020B0604030504040204" pitchFamily="34" charset="-128"/>
              </a:rPr>
              <a:t>を開発。</a:t>
            </a:r>
            <a:endParaRPr lang="en-US" altLang="ja-JP" sz="1400" b="0" i="0" dirty="0">
              <a:solidFill>
                <a:srgbClr val="242424"/>
              </a:solidFill>
              <a:effectLst/>
              <a:latin typeface="Meiryo" panose="020B0604030504040204" pitchFamily="34" charset="-128"/>
              <a:ea typeface="Meiryo" panose="020B0604030504040204" pitchFamily="34" charset="-128"/>
            </a:endParaRPr>
          </a:p>
          <a:p>
            <a:r>
              <a:rPr lang="ja-JP" altLang="en-US" sz="1400" b="0" i="0">
                <a:solidFill>
                  <a:srgbClr val="242424"/>
                </a:solidFill>
                <a:effectLst/>
                <a:latin typeface="Meiryo" panose="020B0604030504040204" pitchFamily="34" charset="-128"/>
                <a:ea typeface="Meiryo" panose="020B0604030504040204" pitchFamily="34" charset="-128"/>
              </a:rPr>
              <a:t>プロセス最適化によるガラスの品質向上や製造コストの削減、環境負荷低減に貢献。</a:t>
            </a:r>
            <a:endParaRPr lang="ja-JP" altLang="en-US" sz="1400">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3512279269"/>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30400" y="266400"/>
            <a:ext cx="8686800" cy="416221"/>
          </a:xfrm>
        </p:spPr>
        <p:txBody>
          <a:bodyPr/>
          <a:lstStyle/>
          <a:p>
            <a:r>
              <a:rPr kumimoji="1" lang="ja-JP" altLang="en-US"/>
              <a:t>モノのサービス化：サービスへシフトする価値</a:t>
            </a:r>
            <a:endParaRPr kumimoji="1" lang="ja-JP" altLang="en-US" dirty="0"/>
          </a:p>
        </p:txBody>
      </p:sp>
      <p:sp>
        <p:nvSpPr>
          <p:cNvPr id="4" name="正方形/長方形 3"/>
          <p:cNvSpPr/>
          <p:nvPr/>
        </p:nvSpPr>
        <p:spPr>
          <a:xfrm>
            <a:off x="5706533" y="2150077"/>
            <a:ext cx="2768600" cy="3727195"/>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正方形/長方形 4"/>
          <p:cNvSpPr/>
          <p:nvPr/>
        </p:nvSpPr>
        <p:spPr>
          <a:xfrm>
            <a:off x="3183467" y="3432879"/>
            <a:ext cx="5190066" cy="2372386"/>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p:cNvSpPr/>
          <p:nvPr/>
        </p:nvSpPr>
        <p:spPr>
          <a:xfrm>
            <a:off x="618067" y="4542323"/>
            <a:ext cx="7653866" cy="1198424"/>
          </a:xfrm>
          <a:prstGeom prst="rect">
            <a:avLst/>
          </a:prstGeom>
          <a:solidFill>
            <a:schemeClr val="bg2">
              <a:lumMod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正方形/長方形 26"/>
          <p:cNvSpPr/>
          <p:nvPr/>
        </p:nvSpPr>
        <p:spPr>
          <a:xfrm>
            <a:off x="457200" y="848236"/>
            <a:ext cx="5122333" cy="1015663"/>
          </a:xfrm>
          <a:prstGeom prst="rect">
            <a:avLst/>
          </a:prstGeom>
        </p:spPr>
        <p:txBody>
          <a:bodyPr wrap="square">
            <a:spAutoFit/>
          </a:bodyPr>
          <a:lstStyle/>
          <a:p>
            <a:r>
              <a:rPr lang="ja-JP" altLang="en-US" sz="2000" dirty="0">
                <a:solidFill>
                  <a:srgbClr val="3366FF"/>
                </a:solidFill>
                <a:latin typeface="メイリオ"/>
                <a:ea typeface="メイリオ"/>
                <a:cs typeface="メイリオ"/>
              </a:rPr>
              <a:t>モノの価値は、</a:t>
            </a:r>
            <a:endParaRPr lang="en-US" altLang="ja-JP" sz="2000" dirty="0">
              <a:solidFill>
                <a:srgbClr val="3366FF"/>
              </a:solidFill>
              <a:latin typeface="メイリオ"/>
              <a:ea typeface="メイリオ"/>
              <a:cs typeface="メイリオ"/>
            </a:endParaRPr>
          </a:p>
          <a:p>
            <a:r>
              <a:rPr lang="ja-JP" altLang="ja-JP" sz="2000" b="1" dirty="0">
                <a:solidFill>
                  <a:srgbClr val="3366FF"/>
                </a:solidFill>
                <a:latin typeface="メイリオ"/>
                <a:ea typeface="メイリオ"/>
                <a:cs typeface="メイリオ"/>
              </a:rPr>
              <a:t>ハードウェア</a:t>
            </a:r>
            <a:r>
              <a:rPr lang="ja-JP" altLang="ja-JP" sz="2000" dirty="0">
                <a:solidFill>
                  <a:srgbClr val="3366FF"/>
                </a:solidFill>
                <a:latin typeface="メイリオ"/>
                <a:ea typeface="メイリオ"/>
                <a:cs typeface="メイリオ"/>
              </a:rPr>
              <a:t>から</a:t>
            </a:r>
            <a:r>
              <a:rPr lang="ja-JP" altLang="ja-JP" sz="2000" b="1" dirty="0">
                <a:solidFill>
                  <a:srgbClr val="3366FF"/>
                </a:solidFill>
                <a:latin typeface="メイリオ"/>
                <a:ea typeface="メイリオ"/>
                <a:cs typeface="メイリオ"/>
              </a:rPr>
              <a:t>ソフトウェア</a:t>
            </a:r>
            <a:r>
              <a:rPr lang="ja-JP" altLang="ja-JP" sz="2000" dirty="0">
                <a:solidFill>
                  <a:srgbClr val="3366FF"/>
                </a:solidFill>
                <a:latin typeface="メイリオ"/>
                <a:ea typeface="メイリオ"/>
                <a:cs typeface="メイリオ"/>
              </a:rPr>
              <a:t>へ</a:t>
            </a:r>
            <a:r>
              <a:rPr lang="ja-JP" altLang="en-US" sz="2000" dirty="0">
                <a:solidFill>
                  <a:srgbClr val="3366FF"/>
                </a:solidFill>
                <a:latin typeface="メイリオ"/>
                <a:ea typeface="メイリオ"/>
                <a:cs typeface="メイリオ"/>
              </a:rPr>
              <a:t>、</a:t>
            </a:r>
            <a:endParaRPr lang="en-US" altLang="ja-JP" sz="2000" dirty="0">
              <a:solidFill>
                <a:srgbClr val="3366FF"/>
              </a:solidFill>
              <a:latin typeface="メイリオ"/>
              <a:ea typeface="メイリオ"/>
              <a:cs typeface="メイリオ"/>
            </a:endParaRPr>
          </a:p>
          <a:p>
            <a:r>
              <a:rPr lang="ja-JP" altLang="ja-JP" sz="2000" dirty="0">
                <a:solidFill>
                  <a:srgbClr val="3366FF"/>
                </a:solidFill>
                <a:latin typeface="メイリオ"/>
                <a:ea typeface="メイリオ"/>
                <a:cs typeface="メイリオ"/>
              </a:rPr>
              <a:t>そして</a:t>
            </a:r>
            <a:r>
              <a:rPr lang="ja-JP" altLang="ja-JP" sz="2000" b="1" dirty="0">
                <a:solidFill>
                  <a:srgbClr val="3366FF"/>
                </a:solidFill>
                <a:latin typeface="メイリオ"/>
                <a:ea typeface="メイリオ"/>
                <a:cs typeface="メイリオ"/>
              </a:rPr>
              <a:t>サービス</a:t>
            </a:r>
            <a:r>
              <a:rPr lang="ja-JP" altLang="ja-JP" sz="2000" dirty="0">
                <a:solidFill>
                  <a:srgbClr val="3366FF"/>
                </a:solidFill>
                <a:latin typeface="メイリオ"/>
                <a:ea typeface="メイリオ"/>
                <a:cs typeface="メイリオ"/>
              </a:rPr>
              <a:t>へとシフト</a:t>
            </a:r>
            <a:endParaRPr lang="ja-JP" altLang="en-US" sz="2000" dirty="0">
              <a:solidFill>
                <a:srgbClr val="3366FF"/>
              </a:solidFill>
              <a:latin typeface="メイリオ"/>
              <a:ea typeface="メイリオ"/>
              <a:cs typeface="メイリオ"/>
            </a:endParaRPr>
          </a:p>
        </p:txBody>
      </p:sp>
      <p:sp>
        <p:nvSpPr>
          <p:cNvPr id="14" name="テキスト ボックス 13"/>
          <p:cNvSpPr txBox="1"/>
          <p:nvPr/>
        </p:nvSpPr>
        <p:spPr>
          <a:xfrm>
            <a:off x="899592" y="4665345"/>
            <a:ext cx="2954655" cy="646331"/>
          </a:xfrm>
          <a:prstGeom prst="rect">
            <a:avLst/>
          </a:prstGeom>
          <a:noFill/>
        </p:spPr>
        <p:txBody>
          <a:bodyPr wrap="none" rtlCol="0">
            <a:spAutoFit/>
          </a:bodyPr>
          <a:lstStyle/>
          <a:p>
            <a:pPr algn="ctr"/>
            <a:r>
              <a:rPr kumimoji="1" lang="ja-JP" altLang="en-US" sz="3600" dirty="0">
                <a:solidFill>
                  <a:schemeClr val="bg1"/>
                </a:solidFill>
                <a:latin typeface="メイリオ"/>
                <a:ea typeface="メイリオ"/>
                <a:cs typeface="メイリオ"/>
              </a:rPr>
              <a:t>ハードウェア</a:t>
            </a:r>
          </a:p>
        </p:txBody>
      </p:sp>
      <p:sp>
        <p:nvSpPr>
          <p:cNvPr id="15" name="テキスト ボックス 14"/>
          <p:cNvSpPr txBox="1"/>
          <p:nvPr/>
        </p:nvSpPr>
        <p:spPr>
          <a:xfrm>
            <a:off x="3419872" y="3573016"/>
            <a:ext cx="2954655" cy="646331"/>
          </a:xfrm>
          <a:prstGeom prst="rect">
            <a:avLst/>
          </a:prstGeom>
          <a:noFill/>
        </p:spPr>
        <p:txBody>
          <a:bodyPr wrap="none" rtlCol="0">
            <a:spAutoFit/>
          </a:bodyPr>
          <a:lstStyle/>
          <a:p>
            <a:pPr algn="ctr"/>
            <a:r>
              <a:rPr kumimoji="1" lang="ja-JP" altLang="en-US" sz="3600" dirty="0">
                <a:solidFill>
                  <a:schemeClr val="bg1"/>
                </a:solidFill>
                <a:latin typeface="メイリオ"/>
                <a:ea typeface="メイリオ"/>
                <a:cs typeface="メイリオ"/>
              </a:rPr>
              <a:t>ソフトウェア</a:t>
            </a:r>
          </a:p>
        </p:txBody>
      </p:sp>
      <p:sp>
        <p:nvSpPr>
          <p:cNvPr id="16" name="テキスト ボックス 15"/>
          <p:cNvSpPr txBox="1"/>
          <p:nvPr/>
        </p:nvSpPr>
        <p:spPr>
          <a:xfrm>
            <a:off x="5803491" y="2276872"/>
            <a:ext cx="2031325" cy="646331"/>
          </a:xfrm>
          <a:prstGeom prst="rect">
            <a:avLst/>
          </a:prstGeom>
          <a:noFill/>
        </p:spPr>
        <p:txBody>
          <a:bodyPr wrap="none" rtlCol="0">
            <a:spAutoFit/>
          </a:bodyPr>
          <a:lstStyle/>
          <a:p>
            <a:pPr algn="ctr"/>
            <a:r>
              <a:rPr kumimoji="1" lang="ja-JP" altLang="en-US" sz="3600" dirty="0">
                <a:solidFill>
                  <a:schemeClr val="bg1"/>
                </a:solidFill>
                <a:latin typeface="メイリオ"/>
                <a:ea typeface="メイリオ"/>
                <a:cs typeface="メイリオ"/>
              </a:rPr>
              <a:t>サービス</a:t>
            </a:r>
          </a:p>
        </p:txBody>
      </p:sp>
      <p:sp>
        <p:nvSpPr>
          <p:cNvPr id="17" name="テキスト ボックス 16"/>
          <p:cNvSpPr txBox="1"/>
          <p:nvPr/>
        </p:nvSpPr>
        <p:spPr>
          <a:xfrm>
            <a:off x="3474621" y="4181519"/>
            <a:ext cx="2339102" cy="307777"/>
          </a:xfrm>
          <a:prstGeom prst="rect">
            <a:avLst/>
          </a:prstGeom>
          <a:noFill/>
        </p:spPr>
        <p:txBody>
          <a:bodyPr wrap="none" rtlCol="0">
            <a:spAutoFit/>
          </a:bodyPr>
          <a:lstStyle/>
          <a:p>
            <a:r>
              <a:rPr kumimoji="1" lang="ja-JP" altLang="en-US" sz="1400" b="1" dirty="0">
                <a:solidFill>
                  <a:schemeClr val="bg1"/>
                </a:solidFill>
                <a:latin typeface="Meiryo" charset="-128"/>
                <a:ea typeface="Meiryo" charset="-128"/>
                <a:cs typeface="Meiryo" charset="-128"/>
              </a:rPr>
              <a:t>機能・性能を随時更新可能</a:t>
            </a:r>
          </a:p>
        </p:txBody>
      </p:sp>
      <p:sp>
        <p:nvSpPr>
          <p:cNvPr id="18" name="テキスト ボックス 17"/>
          <p:cNvSpPr txBox="1"/>
          <p:nvPr/>
        </p:nvSpPr>
        <p:spPr>
          <a:xfrm>
            <a:off x="916027" y="5356935"/>
            <a:ext cx="1800493" cy="307777"/>
          </a:xfrm>
          <a:prstGeom prst="rect">
            <a:avLst/>
          </a:prstGeom>
          <a:noFill/>
        </p:spPr>
        <p:txBody>
          <a:bodyPr wrap="none" rtlCol="0">
            <a:spAutoFit/>
          </a:bodyPr>
          <a:lstStyle/>
          <a:p>
            <a:r>
              <a:rPr kumimoji="1" lang="ja-JP" altLang="en-US" sz="1400" b="1" dirty="0">
                <a:solidFill>
                  <a:schemeClr val="bg1"/>
                </a:solidFill>
                <a:latin typeface="Meiryo" charset="-128"/>
                <a:ea typeface="Meiryo" charset="-128"/>
                <a:cs typeface="Meiryo" charset="-128"/>
              </a:rPr>
              <a:t>機能・性能の固定化</a:t>
            </a:r>
          </a:p>
        </p:txBody>
      </p:sp>
      <p:sp>
        <p:nvSpPr>
          <p:cNvPr id="20" name="テキスト ボックス 19"/>
          <p:cNvSpPr txBox="1"/>
          <p:nvPr/>
        </p:nvSpPr>
        <p:spPr>
          <a:xfrm>
            <a:off x="5854895" y="2973471"/>
            <a:ext cx="2518638" cy="307777"/>
          </a:xfrm>
          <a:prstGeom prst="rect">
            <a:avLst/>
          </a:prstGeom>
          <a:noFill/>
        </p:spPr>
        <p:txBody>
          <a:bodyPr wrap="none" rtlCol="0">
            <a:spAutoFit/>
          </a:bodyPr>
          <a:lstStyle/>
          <a:p>
            <a:r>
              <a:rPr kumimoji="1" lang="ja-JP" altLang="en-US" sz="1400" b="1" dirty="0">
                <a:solidFill>
                  <a:schemeClr val="bg1"/>
                </a:solidFill>
                <a:latin typeface="Meiryo" charset="-128"/>
                <a:ea typeface="Meiryo" charset="-128"/>
                <a:cs typeface="Meiryo" charset="-128"/>
              </a:rPr>
              <a:t>機能・性能を継続的更新可能</a:t>
            </a:r>
          </a:p>
        </p:txBody>
      </p:sp>
      <p:sp>
        <p:nvSpPr>
          <p:cNvPr id="7" name="右矢印 6"/>
          <p:cNvSpPr/>
          <p:nvPr/>
        </p:nvSpPr>
        <p:spPr>
          <a:xfrm>
            <a:off x="618067" y="5945402"/>
            <a:ext cx="7857066" cy="651950"/>
          </a:xfrm>
          <a:prstGeom prst="rightArrow">
            <a:avLst>
              <a:gd name="adj1" fmla="val 67642"/>
              <a:gd name="adj2" fmla="val 50000"/>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テキスト ボックス 20"/>
          <p:cNvSpPr txBox="1"/>
          <p:nvPr/>
        </p:nvSpPr>
        <p:spPr>
          <a:xfrm>
            <a:off x="2427823" y="6093296"/>
            <a:ext cx="4288353" cy="400110"/>
          </a:xfrm>
          <a:prstGeom prst="rect">
            <a:avLst/>
          </a:prstGeom>
          <a:noFill/>
        </p:spPr>
        <p:txBody>
          <a:bodyPr wrap="none" rtlCol="0">
            <a:spAutoFit/>
          </a:bodyPr>
          <a:lstStyle/>
          <a:p>
            <a:pPr algn="ctr"/>
            <a:r>
              <a:rPr kumimoji="1" lang="ja-JP" altLang="en-US" sz="2000" dirty="0">
                <a:solidFill>
                  <a:schemeClr val="bg1"/>
                </a:solidFill>
                <a:latin typeface="メイリオ"/>
                <a:ea typeface="メイリオ"/>
                <a:cs typeface="メイリオ"/>
              </a:rPr>
              <a:t>モノの価値を評価する基準</a:t>
            </a:r>
            <a:r>
              <a:rPr kumimoji="1" lang="ja-JP" altLang="en-US" sz="2000">
                <a:solidFill>
                  <a:schemeClr val="bg1"/>
                </a:solidFill>
                <a:latin typeface="メイリオ"/>
                <a:ea typeface="メイリオ"/>
                <a:cs typeface="メイリオ"/>
              </a:rPr>
              <a:t>がシフト</a:t>
            </a:r>
            <a:endParaRPr kumimoji="1" lang="ja-JP" altLang="en-US" sz="2000" dirty="0">
              <a:solidFill>
                <a:schemeClr val="bg1"/>
              </a:solidFill>
              <a:latin typeface="メイリオ"/>
              <a:ea typeface="メイリオ"/>
              <a:cs typeface="メイリオ"/>
            </a:endParaRPr>
          </a:p>
        </p:txBody>
      </p:sp>
      <p:pic>
        <p:nvPicPr>
          <p:cNvPr id="8" name="図 7">
            <a:extLst>
              <a:ext uri="{FF2B5EF4-FFF2-40B4-BE49-F238E27FC236}">
                <a16:creationId xmlns:a16="http://schemas.microsoft.com/office/drawing/2014/main" id="{200B889A-58B8-0C43-B616-FFD1ADD37B23}"/>
              </a:ext>
            </a:extLst>
          </p:cNvPr>
          <p:cNvPicPr>
            <a:picLocks noChangeAspect="1"/>
          </p:cNvPicPr>
          <p:nvPr/>
        </p:nvPicPr>
        <p:blipFill>
          <a:blip r:embed="rId3"/>
          <a:stretch>
            <a:fillRect/>
          </a:stretch>
        </p:blipFill>
        <p:spPr>
          <a:xfrm>
            <a:off x="1004806" y="2737920"/>
            <a:ext cx="1774749" cy="1739255"/>
          </a:xfrm>
          <a:prstGeom prst="rect">
            <a:avLst/>
          </a:prstGeom>
        </p:spPr>
      </p:pic>
      <p:pic>
        <p:nvPicPr>
          <p:cNvPr id="9" name="図 8">
            <a:extLst>
              <a:ext uri="{FF2B5EF4-FFF2-40B4-BE49-F238E27FC236}">
                <a16:creationId xmlns:a16="http://schemas.microsoft.com/office/drawing/2014/main" id="{1D76AFE3-2E8E-014B-93E2-390D6AC9B2E8}"/>
              </a:ext>
            </a:extLst>
          </p:cNvPr>
          <p:cNvPicPr>
            <a:picLocks noChangeAspect="1"/>
          </p:cNvPicPr>
          <p:nvPr/>
        </p:nvPicPr>
        <p:blipFill>
          <a:blip r:embed="rId4"/>
          <a:stretch>
            <a:fillRect/>
          </a:stretch>
        </p:blipFill>
        <p:spPr>
          <a:xfrm>
            <a:off x="3719801" y="2004036"/>
            <a:ext cx="1704398" cy="1346474"/>
          </a:xfrm>
          <a:prstGeom prst="rect">
            <a:avLst/>
          </a:prstGeom>
        </p:spPr>
      </p:pic>
      <p:pic>
        <p:nvPicPr>
          <p:cNvPr id="13" name="図 12">
            <a:extLst>
              <a:ext uri="{FF2B5EF4-FFF2-40B4-BE49-F238E27FC236}">
                <a16:creationId xmlns:a16="http://schemas.microsoft.com/office/drawing/2014/main" id="{122A5B1B-34E1-794E-8919-D193A9D8C0EC}"/>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flipH="1">
            <a:off x="6959724" y="766803"/>
            <a:ext cx="847214" cy="1049181"/>
          </a:xfrm>
          <a:prstGeom prst="rect">
            <a:avLst/>
          </a:prstGeom>
        </p:spPr>
      </p:pic>
      <p:pic>
        <p:nvPicPr>
          <p:cNvPr id="11" name="図 10">
            <a:extLst>
              <a:ext uri="{FF2B5EF4-FFF2-40B4-BE49-F238E27FC236}">
                <a16:creationId xmlns:a16="http://schemas.microsoft.com/office/drawing/2014/main" id="{AB9ACC56-21F2-1F45-A60E-699CB14114D8}"/>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6374527" y="1062623"/>
            <a:ext cx="1497895" cy="1085974"/>
          </a:xfrm>
          <a:prstGeom prst="rect">
            <a:avLst/>
          </a:prstGeom>
        </p:spPr>
      </p:pic>
      <p:sp>
        <p:nvSpPr>
          <p:cNvPr id="3" name="テキスト ボックス 2">
            <a:extLst>
              <a:ext uri="{FF2B5EF4-FFF2-40B4-BE49-F238E27FC236}">
                <a16:creationId xmlns:a16="http://schemas.microsoft.com/office/drawing/2014/main" id="{EE5E6FF9-C086-AC4F-9D06-F59F2F3A1602}"/>
              </a:ext>
            </a:extLst>
          </p:cNvPr>
          <p:cNvSpPr txBox="1"/>
          <p:nvPr/>
        </p:nvSpPr>
        <p:spPr>
          <a:xfrm>
            <a:off x="3662055" y="5058579"/>
            <a:ext cx="4820550" cy="646331"/>
          </a:xfrm>
          <a:prstGeom prst="rect">
            <a:avLst/>
          </a:prstGeom>
          <a:noFill/>
        </p:spPr>
        <p:txBody>
          <a:bodyPr wrap="none" rtlCol="0">
            <a:spAutoFit/>
          </a:bodyPr>
          <a:lstStyle/>
          <a:p>
            <a:pPr marL="171450" indent="-171450">
              <a:buFont typeface="Wingdings" pitchFamily="2" charset="2"/>
              <a:buChar char="ü"/>
            </a:pPr>
            <a:r>
              <a:rPr lang="ja-JP" altLang="en-US" sz="1200">
                <a:solidFill>
                  <a:schemeClr val="bg1"/>
                </a:solidFill>
                <a:latin typeface="Meiryo" panose="020B0604030504040204" pitchFamily="34" charset="-128"/>
                <a:ea typeface="Meiryo" panose="020B0604030504040204" pitchFamily="34" charset="-128"/>
              </a:rPr>
              <a:t>機構が複雑になり、部品の数も増えて、コストが嵩む</a:t>
            </a:r>
            <a:endParaRPr lang="en-US" altLang="ja-JP" sz="1200" dirty="0">
              <a:solidFill>
                <a:schemeClr val="bg1"/>
              </a:solidFill>
              <a:latin typeface="Meiryo" panose="020B0604030504040204" pitchFamily="34" charset="-128"/>
              <a:ea typeface="Meiryo" panose="020B0604030504040204" pitchFamily="34" charset="-128"/>
            </a:endParaRPr>
          </a:p>
          <a:p>
            <a:pPr marL="171450" indent="-171450">
              <a:buFont typeface="Wingdings" pitchFamily="2" charset="2"/>
              <a:buChar char="ü"/>
            </a:pPr>
            <a:r>
              <a:rPr kumimoji="1" lang="ja-JP" altLang="en-US" sz="1200">
                <a:solidFill>
                  <a:schemeClr val="bg1"/>
                </a:solidFill>
                <a:latin typeface="Meiryo" panose="020B0604030504040204" pitchFamily="34" charset="-128"/>
                <a:ea typeface="Meiryo" panose="020B0604030504040204" pitchFamily="34" charset="-128"/>
              </a:rPr>
              <a:t>故障が多く、保守・サポートの体制やコストの負担が増える</a:t>
            </a:r>
            <a:endParaRPr kumimoji="1" lang="en-US" altLang="ja-JP" sz="1200" dirty="0">
              <a:solidFill>
                <a:schemeClr val="bg1"/>
              </a:solidFill>
              <a:latin typeface="Meiryo" panose="020B0604030504040204" pitchFamily="34" charset="-128"/>
              <a:ea typeface="Meiryo" panose="020B0604030504040204" pitchFamily="34" charset="-128"/>
            </a:endParaRPr>
          </a:p>
          <a:p>
            <a:pPr marL="171450" indent="-171450">
              <a:buFont typeface="Wingdings" pitchFamily="2" charset="2"/>
              <a:buChar char="ü"/>
            </a:pPr>
            <a:r>
              <a:rPr kumimoji="1" lang="ja-JP" altLang="en-US" sz="1200">
                <a:solidFill>
                  <a:schemeClr val="bg1"/>
                </a:solidFill>
                <a:latin typeface="Meiryo" panose="020B0604030504040204" pitchFamily="34" charset="-128"/>
                <a:ea typeface="Meiryo" panose="020B0604030504040204" pitchFamily="34" charset="-128"/>
              </a:rPr>
              <a:t>機能追加には、設計や製造工程を変更を伴ひ、迅速対応は困難</a:t>
            </a:r>
          </a:p>
        </p:txBody>
      </p:sp>
    </p:spTree>
    <p:extLst>
      <p:ext uri="{BB962C8B-B14F-4D97-AF65-F5344CB8AC3E}">
        <p14:creationId xmlns:p14="http://schemas.microsoft.com/office/powerpoint/2010/main" val="32633904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正方形/長方形 13"/>
          <p:cNvSpPr/>
          <p:nvPr/>
        </p:nvSpPr>
        <p:spPr>
          <a:xfrm>
            <a:off x="457200" y="955040"/>
            <a:ext cx="8321040" cy="1503680"/>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4" name="図形グループ 3"/>
          <p:cNvGrpSpPr/>
          <p:nvPr/>
        </p:nvGrpSpPr>
        <p:grpSpPr>
          <a:xfrm>
            <a:off x="695959" y="1152673"/>
            <a:ext cx="538480" cy="1100428"/>
            <a:chOff x="1946324" y="4125162"/>
            <a:chExt cx="969964" cy="2007872"/>
          </a:xfrm>
        </p:grpSpPr>
        <p:sp>
          <p:nvSpPr>
            <p:cNvPr id="5" name="円/楕円 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6" name="フローチャート: 論理積ゲート 5"/>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sp>
        <p:nvSpPr>
          <p:cNvPr id="16" name="テキスト ボックス 15"/>
          <p:cNvSpPr txBox="1"/>
          <p:nvPr/>
        </p:nvSpPr>
        <p:spPr>
          <a:xfrm>
            <a:off x="1563147" y="1213520"/>
            <a:ext cx="1261885" cy="954107"/>
          </a:xfrm>
          <a:prstGeom prst="rect">
            <a:avLst/>
          </a:prstGeom>
          <a:noFill/>
        </p:spPr>
        <p:txBody>
          <a:bodyPr wrap="none" rtlCol="0">
            <a:spAutoFit/>
          </a:bodyPr>
          <a:lstStyle/>
          <a:p>
            <a:pPr algn="ctr"/>
            <a:r>
              <a:rPr kumimoji="1" lang="ja-JP" altLang="en-US" sz="2800" dirty="0">
                <a:solidFill>
                  <a:schemeClr val="accent3">
                    <a:lumMod val="50000"/>
                  </a:schemeClr>
                </a:solidFill>
                <a:latin typeface="Meiryo" charset="-128"/>
                <a:ea typeface="Meiryo" charset="-128"/>
                <a:cs typeface="Meiryo" charset="-128"/>
              </a:rPr>
              <a:t>使　用</a:t>
            </a:r>
            <a:endParaRPr kumimoji="1" lang="en-US" altLang="ja-JP" sz="2800" dirty="0">
              <a:solidFill>
                <a:schemeClr val="accent3">
                  <a:lumMod val="50000"/>
                </a:schemeClr>
              </a:solidFill>
              <a:latin typeface="Meiryo" charset="-128"/>
              <a:ea typeface="Meiryo" charset="-128"/>
              <a:cs typeface="Meiryo" charset="-128"/>
            </a:endParaRPr>
          </a:p>
          <a:p>
            <a:pPr algn="ctr"/>
            <a:r>
              <a:rPr kumimoji="1" lang="ja-JP" altLang="en-US" sz="2000" dirty="0">
                <a:solidFill>
                  <a:schemeClr val="accent3">
                    <a:lumMod val="50000"/>
                  </a:schemeClr>
                </a:solidFill>
                <a:latin typeface="Meiryo" charset="-128"/>
                <a:ea typeface="Meiryo" charset="-128"/>
                <a:cs typeface="Meiryo" charset="-128"/>
              </a:rPr>
              <a:t>の</a:t>
            </a:r>
            <a:r>
              <a:rPr kumimoji="1" lang="ja-JP" altLang="en-US" sz="2800" dirty="0">
                <a:solidFill>
                  <a:schemeClr val="accent3">
                    <a:lumMod val="50000"/>
                  </a:schemeClr>
                </a:solidFill>
                <a:latin typeface="Meiryo" charset="-128"/>
                <a:ea typeface="Meiryo" charset="-128"/>
                <a:cs typeface="Meiryo" charset="-128"/>
              </a:rPr>
              <a:t>現場</a:t>
            </a:r>
          </a:p>
        </p:txBody>
      </p:sp>
      <p:sp>
        <p:nvSpPr>
          <p:cNvPr id="18" name="正方形/長方形 17"/>
          <p:cNvSpPr/>
          <p:nvPr/>
        </p:nvSpPr>
        <p:spPr>
          <a:xfrm>
            <a:off x="2968792" y="1130859"/>
            <a:ext cx="5565608" cy="1122242"/>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 name="正方形/長方形 18"/>
          <p:cNvSpPr/>
          <p:nvPr/>
        </p:nvSpPr>
        <p:spPr>
          <a:xfrm>
            <a:off x="3286976" y="1562433"/>
            <a:ext cx="1430957" cy="520967"/>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rgbClr val="FFFFFF"/>
                </a:solidFill>
                <a:latin typeface="Meiryo" charset="-128"/>
                <a:ea typeface="Meiryo" charset="-128"/>
                <a:cs typeface="Meiryo" charset="-128"/>
              </a:rPr>
              <a:t>センサー</a:t>
            </a:r>
          </a:p>
        </p:txBody>
      </p:sp>
      <p:sp>
        <p:nvSpPr>
          <p:cNvPr id="20" name="正方形/長方形 19"/>
          <p:cNvSpPr/>
          <p:nvPr/>
        </p:nvSpPr>
        <p:spPr>
          <a:xfrm>
            <a:off x="5036117" y="1562433"/>
            <a:ext cx="1430957" cy="520967"/>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a:solidFill>
                  <a:srgbClr val="FFFFFF"/>
                </a:solidFill>
                <a:latin typeface="Meiryo" charset="-128"/>
                <a:ea typeface="Meiryo" charset="-128"/>
                <a:cs typeface="Meiryo" charset="-128"/>
              </a:rPr>
              <a:t>コンピュータ</a:t>
            </a:r>
            <a:endParaRPr kumimoji="1" lang="ja-JP" altLang="en-US" sz="1400" dirty="0">
              <a:solidFill>
                <a:srgbClr val="FFFFFF"/>
              </a:solidFill>
              <a:latin typeface="Meiryo" charset="-128"/>
              <a:ea typeface="Meiryo" charset="-128"/>
              <a:cs typeface="Meiryo" charset="-128"/>
            </a:endParaRPr>
          </a:p>
        </p:txBody>
      </p:sp>
      <p:sp>
        <p:nvSpPr>
          <p:cNvPr id="21" name="正方形/長方形 20"/>
          <p:cNvSpPr/>
          <p:nvPr/>
        </p:nvSpPr>
        <p:spPr>
          <a:xfrm>
            <a:off x="6790897" y="1562433"/>
            <a:ext cx="1430957" cy="520967"/>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rgbClr val="FFFFFF"/>
                </a:solidFill>
                <a:latin typeface="Meiryo" charset="-128"/>
                <a:ea typeface="Meiryo" charset="-128"/>
                <a:cs typeface="Meiryo" charset="-128"/>
              </a:rPr>
              <a:t>ソフトウェア</a:t>
            </a:r>
          </a:p>
        </p:txBody>
      </p:sp>
      <p:sp>
        <p:nvSpPr>
          <p:cNvPr id="26" name="テキスト ボックス 25"/>
          <p:cNvSpPr txBox="1"/>
          <p:nvPr/>
        </p:nvSpPr>
        <p:spPr>
          <a:xfrm>
            <a:off x="5018061" y="1219156"/>
            <a:ext cx="1467068" cy="400110"/>
          </a:xfrm>
          <a:prstGeom prst="rect">
            <a:avLst/>
          </a:prstGeom>
          <a:noFill/>
        </p:spPr>
        <p:txBody>
          <a:bodyPr wrap="none" rtlCol="0">
            <a:spAutoFit/>
          </a:bodyPr>
          <a:lstStyle/>
          <a:p>
            <a:r>
              <a:rPr kumimoji="1" lang="ja-JP" altLang="en-US" sz="2000" dirty="0">
                <a:solidFill>
                  <a:schemeClr val="bg1"/>
                </a:solidFill>
                <a:latin typeface="Meiryo" charset="-128"/>
                <a:ea typeface="Meiryo" charset="-128"/>
                <a:cs typeface="Meiryo" charset="-128"/>
              </a:rPr>
              <a:t>モノ・製品</a:t>
            </a:r>
          </a:p>
        </p:txBody>
      </p:sp>
      <p:sp>
        <p:nvSpPr>
          <p:cNvPr id="15" name="正方形/長方形 14"/>
          <p:cNvSpPr/>
          <p:nvPr/>
        </p:nvSpPr>
        <p:spPr>
          <a:xfrm>
            <a:off x="457200" y="4883841"/>
            <a:ext cx="8321040" cy="1503680"/>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下矢印 26"/>
          <p:cNvSpPr/>
          <p:nvPr/>
        </p:nvSpPr>
        <p:spPr>
          <a:xfrm>
            <a:off x="3485131" y="1971040"/>
            <a:ext cx="1034645" cy="3076548"/>
          </a:xfrm>
          <a:prstGeom prst="downArrow">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ja-JP" altLang="en-US" dirty="0"/>
              <a:t>モノ</a:t>
            </a:r>
            <a:r>
              <a:rPr kumimoji="1" lang="ja-JP" altLang="en-US"/>
              <a:t>のサービス化：メカニズム</a:t>
            </a:r>
            <a:endParaRPr kumimoji="1" lang="ja-JP" altLang="en-US" dirty="0"/>
          </a:p>
        </p:txBody>
      </p:sp>
      <p:grpSp>
        <p:nvGrpSpPr>
          <p:cNvPr id="11" name="図形グループ 10"/>
          <p:cNvGrpSpPr/>
          <p:nvPr/>
        </p:nvGrpSpPr>
        <p:grpSpPr>
          <a:xfrm>
            <a:off x="695959" y="5048581"/>
            <a:ext cx="538480" cy="1100428"/>
            <a:chOff x="1946324" y="4125162"/>
            <a:chExt cx="969964" cy="2007872"/>
          </a:xfrm>
        </p:grpSpPr>
        <p:sp>
          <p:nvSpPr>
            <p:cNvPr id="12" name="円/楕円 11"/>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3" name="フローチャート: 論理積ゲート 12"/>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sp>
        <p:nvSpPr>
          <p:cNvPr id="17" name="テキスト ボックス 16"/>
          <p:cNvSpPr txBox="1"/>
          <p:nvPr/>
        </p:nvSpPr>
        <p:spPr>
          <a:xfrm>
            <a:off x="1460556" y="5323841"/>
            <a:ext cx="1467068" cy="830997"/>
          </a:xfrm>
          <a:prstGeom prst="rect">
            <a:avLst/>
          </a:prstGeom>
          <a:noFill/>
        </p:spPr>
        <p:txBody>
          <a:bodyPr wrap="none" rtlCol="0">
            <a:spAutoFit/>
          </a:bodyPr>
          <a:lstStyle/>
          <a:p>
            <a:pPr algn="ctr"/>
            <a:r>
              <a:rPr kumimoji="1" lang="ja-JP" altLang="en-US" sz="2000" dirty="0">
                <a:solidFill>
                  <a:schemeClr val="accent6">
                    <a:lumMod val="50000"/>
                  </a:schemeClr>
                </a:solidFill>
                <a:latin typeface="Meiryo" charset="-128"/>
                <a:ea typeface="Meiryo" charset="-128"/>
                <a:cs typeface="Meiryo" charset="-128"/>
              </a:rPr>
              <a:t>ものづくり</a:t>
            </a:r>
            <a:endParaRPr kumimoji="1" lang="en-US" altLang="ja-JP" sz="2000" dirty="0">
              <a:solidFill>
                <a:schemeClr val="accent6">
                  <a:lumMod val="50000"/>
                </a:schemeClr>
              </a:solidFill>
              <a:latin typeface="Meiryo" charset="-128"/>
              <a:ea typeface="Meiryo" charset="-128"/>
              <a:cs typeface="Meiryo" charset="-128"/>
            </a:endParaRPr>
          </a:p>
          <a:p>
            <a:pPr algn="ctr"/>
            <a:r>
              <a:rPr kumimoji="1" lang="ja-JP" altLang="en-US" sz="2000" dirty="0">
                <a:solidFill>
                  <a:schemeClr val="accent6">
                    <a:lumMod val="50000"/>
                  </a:schemeClr>
                </a:solidFill>
                <a:latin typeface="Meiryo" charset="-128"/>
                <a:ea typeface="Meiryo" charset="-128"/>
                <a:cs typeface="Meiryo" charset="-128"/>
              </a:rPr>
              <a:t>の</a:t>
            </a:r>
            <a:r>
              <a:rPr kumimoji="1" lang="ja-JP" altLang="en-US" sz="2800" dirty="0">
                <a:solidFill>
                  <a:schemeClr val="accent6">
                    <a:lumMod val="50000"/>
                  </a:schemeClr>
                </a:solidFill>
                <a:latin typeface="Meiryo" charset="-128"/>
                <a:ea typeface="Meiryo" charset="-128"/>
                <a:cs typeface="Meiryo" charset="-128"/>
              </a:rPr>
              <a:t>現場</a:t>
            </a:r>
          </a:p>
        </p:txBody>
      </p:sp>
      <p:sp>
        <p:nvSpPr>
          <p:cNvPr id="22" name="正方形/長方形 21"/>
          <p:cNvSpPr/>
          <p:nvPr/>
        </p:nvSpPr>
        <p:spPr>
          <a:xfrm>
            <a:off x="2968792" y="5323841"/>
            <a:ext cx="1594327" cy="746786"/>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dirty="0">
                <a:solidFill>
                  <a:srgbClr val="FFFFFF"/>
                </a:solidFill>
                <a:latin typeface="Meiryo" charset="-128"/>
                <a:ea typeface="Meiryo" charset="-128"/>
                <a:cs typeface="Meiryo" charset="-128"/>
              </a:rPr>
              <a:t>開　発</a:t>
            </a:r>
            <a:endParaRPr kumimoji="1" lang="en-US" altLang="ja-JP" dirty="0">
              <a:solidFill>
                <a:srgbClr val="FFFFFF"/>
              </a:solidFill>
              <a:latin typeface="Meiryo" charset="-128"/>
              <a:ea typeface="Meiryo" charset="-128"/>
              <a:cs typeface="Meiryo" charset="-128"/>
            </a:endParaRPr>
          </a:p>
          <a:p>
            <a:pPr algn="ctr"/>
            <a:r>
              <a:rPr kumimoji="1" lang="ja-JP" altLang="en-US" dirty="0">
                <a:solidFill>
                  <a:srgbClr val="FFFFFF"/>
                </a:solidFill>
                <a:latin typeface="Meiryo" charset="-128"/>
                <a:ea typeface="Meiryo" charset="-128"/>
                <a:cs typeface="Meiryo" charset="-128"/>
              </a:rPr>
              <a:t>製　造</a:t>
            </a:r>
          </a:p>
        </p:txBody>
      </p:sp>
      <p:sp>
        <p:nvSpPr>
          <p:cNvPr id="23" name="正方形/長方形 22"/>
          <p:cNvSpPr/>
          <p:nvPr/>
        </p:nvSpPr>
        <p:spPr>
          <a:xfrm>
            <a:off x="4954432" y="5323841"/>
            <a:ext cx="1594327" cy="746786"/>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dirty="0">
                <a:solidFill>
                  <a:srgbClr val="FFFFFF"/>
                </a:solidFill>
                <a:latin typeface="Meiryo" charset="-128"/>
                <a:ea typeface="Meiryo" charset="-128"/>
                <a:cs typeface="Meiryo" charset="-128"/>
              </a:rPr>
              <a:t>保守</a:t>
            </a:r>
            <a:endParaRPr lang="en-US" altLang="ja-JP" dirty="0">
              <a:solidFill>
                <a:srgbClr val="FFFFFF"/>
              </a:solidFill>
              <a:latin typeface="Meiryo" charset="-128"/>
              <a:ea typeface="Meiryo" charset="-128"/>
              <a:cs typeface="Meiryo" charset="-128"/>
            </a:endParaRPr>
          </a:p>
          <a:p>
            <a:pPr algn="ctr"/>
            <a:r>
              <a:rPr lang="ja-JP" altLang="en-US" dirty="0">
                <a:solidFill>
                  <a:srgbClr val="FFFFFF"/>
                </a:solidFill>
                <a:latin typeface="Meiryo" charset="-128"/>
                <a:ea typeface="Meiryo" charset="-128"/>
                <a:cs typeface="Meiryo" charset="-128"/>
              </a:rPr>
              <a:t>サポート</a:t>
            </a:r>
            <a:endParaRPr kumimoji="1" lang="ja-JP" altLang="en-US" dirty="0">
              <a:solidFill>
                <a:srgbClr val="FFFFFF"/>
              </a:solidFill>
              <a:latin typeface="Meiryo" charset="-128"/>
              <a:ea typeface="Meiryo" charset="-128"/>
              <a:cs typeface="Meiryo" charset="-128"/>
            </a:endParaRPr>
          </a:p>
        </p:txBody>
      </p:sp>
      <p:sp>
        <p:nvSpPr>
          <p:cNvPr id="24" name="正方形/長方形 23"/>
          <p:cNvSpPr/>
          <p:nvPr/>
        </p:nvSpPr>
        <p:spPr>
          <a:xfrm>
            <a:off x="6940073" y="5323841"/>
            <a:ext cx="1594327" cy="746786"/>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dirty="0">
                <a:solidFill>
                  <a:srgbClr val="FFFFFF"/>
                </a:solidFill>
                <a:latin typeface="Meiryo" charset="-128"/>
                <a:ea typeface="Meiryo" charset="-128"/>
                <a:cs typeface="Meiryo" charset="-128"/>
              </a:rPr>
              <a:t>ソフトウェア</a:t>
            </a:r>
            <a:endParaRPr kumimoji="1" lang="en-US" altLang="ja-JP" dirty="0">
              <a:solidFill>
                <a:srgbClr val="FFFFFF"/>
              </a:solidFill>
              <a:latin typeface="Meiryo" charset="-128"/>
              <a:ea typeface="Meiryo" charset="-128"/>
              <a:cs typeface="Meiryo" charset="-128"/>
            </a:endParaRPr>
          </a:p>
          <a:p>
            <a:pPr algn="ctr"/>
            <a:r>
              <a:rPr kumimoji="1" lang="ja-JP" altLang="en-US" dirty="0">
                <a:solidFill>
                  <a:srgbClr val="FFFFFF"/>
                </a:solidFill>
                <a:latin typeface="Meiryo" charset="-128"/>
                <a:ea typeface="Meiryo" charset="-128"/>
                <a:cs typeface="Meiryo" charset="-128"/>
              </a:rPr>
              <a:t>改修・更新</a:t>
            </a:r>
          </a:p>
        </p:txBody>
      </p:sp>
      <p:sp>
        <p:nvSpPr>
          <p:cNvPr id="28" name="下矢印 27"/>
          <p:cNvSpPr/>
          <p:nvPr/>
        </p:nvSpPr>
        <p:spPr>
          <a:xfrm rot="10800000">
            <a:off x="6994586" y="1995838"/>
            <a:ext cx="1034645" cy="3076548"/>
          </a:xfrm>
          <a:prstGeom prst="downArrow">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角丸四角形 24"/>
          <p:cNvSpPr/>
          <p:nvPr/>
        </p:nvSpPr>
        <p:spPr>
          <a:xfrm>
            <a:off x="2968792" y="2920038"/>
            <a:ext cx="5565608" cy="1514475"/>
          </a:xfrm>
          <a:prstGeom prst="roundRect">
            <a:avLst>
              <a:gd name="adj" fmla="val 50000"/>
            </a:avLst>
          </a:prstGeom>
          <a:solidFill>
            <a:srgbClr val="0432FF">
              <a:alpha val="55686"/>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3200">
                <a:solidFill>
                  <a:srgbClr val="FFFFFF"/>
                </a:solidFill>
                <a:latin typeface="Meiryo" charset="-128"/>
                <a:ea typeface="Meiryo" charset="-128"/>
                <a:cs typeface="Meiryo" charset="-128"/>
              </a:rPr>
              <a:t>インターネット</a:t>
            </a:r>
            <a:endParaRPr kumimoji="1" lang="ja-JP" altLang="en-US" sz="3200" dirty="0">
              <a:solidFill>
                <a:srgbClr val="FFFFFF"/>
              </a:solidFill>
              <a:latin typeface="Meiryo" charset="-128"/>
              <a:ea typeface="Meiryo" charset="-128"/>
              <a:cs typeface="Meiryo" charset="-128"/>
            </a:endParaRPr>
          </a:p>
        </p:txBody>
      </p:sp>
      <p:sp>
        <p:nvSpPr>
          <p:cNvPr id="29" name="上下矢印 28"/>
          <p:cNvSpPr/>
          <p:nvPr/>
        </p:nvSpPr>
        <p:spPr>
          <a:xfrm>
            <a:off x="493983" y="2172205"/>
            <a:ext cx="2191275" cy="2887455"/>
          </a:xfrm>
          <a:prstGeom prst="upDownArrow">
            <a:avLst>
              <a:gd name="adj1" fmla="val 50000"/>
              <a:gd name="adj2" fmla="val 33308"/>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 name="テキスト ボックス 29"/>
          <p:cNvSpPr txBox="1"/>
          <p:nvPr/>
        </p:nvSpPr>
        <p:spPr>
          <a:xfrm>
            <a:off x="1251066" y="2543843"/>
            <a:ext cx="677108" cy="2144177"/>
          </a:xfrm>
          <a:prstGeom prst="rect">
            <a:avLst/>
          </a:prstGeom>
          <a:noFill/>
        </p:spPr>
        <p:txBody>
          <a:bodyPr vert="eaVert" wrap="none" rtlCol="0">
            <a:spAutoFit/>
          </a:bodyPr>
          <a:lstStyle/>
          <a:p>
            <a:pPr algn="ctr"/>
            <a:r>
              <a:rPr kumimoji="1" lang="ja-JP" altLang="en-US" sz="3200" b="1" dirty="0">
                <a:solidFill>
                  <a:schemeClr val="bg1"/>
                </a:solidFill>
                <a:latin typeface="Meiryo" charset="-128"/>
                <a:ea typeface="Meiryo" charset="-128"/>
                <a:cs typeface="Meiryo" charset="-128"/>
              </a:rPr>
              <a:t>直結</a:t>
            </a:r>
            <a:r>
              <a:rPr lang="ja-JP" altLang="en-US" sz="3200" b="1" dirty="0">
                <a:solidFill>
                  <a:schemeClr val="bg1"/>
                </a:solidFill>
                <a:latin typeface="Meiryo" charset="-128"/>
                <a:ea typeface="Meiryo" charset="-128"/>
                <a:cs typeface="Meiryo" charset="-128"/>
              </a:rPr>
              <a:t>・</a:t>
            </a:r>
            <a:r>
              <a:rPr kumimoji="1" lang="ja-JP" altLang="en-US" sz="3200" b="1" dirty="0">
                <a:solidFill>
                  <a:schemeClr val="bg1"/>
                </a:solidFill>
                <a:latin typeface="Meiryo" charset="-128"/>
                <a:ea typeface="Meiryo" charset="-128"/>
                <a:cs typeface="Meiryo" charset="-128"/>
              </a:rPr>
              <a:t>連係</a:t>
            </a:r>
            <a:endParaRPr kumimoji="1" lang="en-US" altLang="ja-JP" sz="3200" b="1" dirty="0">
              <a:solidFill>
                <a:schemeClr val="bg1"/>
              </a:solidFill>
              <a:latin typeface="Meiryo" charset="-128"/>
              <a:ea typeface="Meiryo" charset="-128"/>
              <a:cs typeface="Meiryo" charset="-128"/>
            </a:endParaRPr>
          </a:p>
        </p:txBody>
      </p:sp>
    </p:spTree>
    <p:extLst>
      <p:ext uri="{BB962C8B-B14F-4D97-AF65-F5344CB8AC3E}">
        <p14:creationId xmlns:p14="http://schemas.microsoft.com/office/powerpoint/2010/main" val="212022083"/>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正方形/長方形 23">
            <a:extLst>
              <a:ext uri="{FF2B5EF4-FFF2-40B4-BE49-F238E27FC236}">
                <a16:creationId xmlns:a16="http://schemas.microsoft.com/office/drawing/2014/main" id="{50EEBB87-9900-1340-BCBC-307414F717F6}"/>
              </a:ext>
            </a:extLst>
          </p:cNvPr>
          <p:cNvSpPr/>
          <p:nvPr/>
        </p:nvSpPr>
        <p:spPr>
          <a:xfrm>
            <a:off x="230400" y="762161"/>
            <a:ext cx="8686800" cy="583474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2ADD1F1D-3186-1A4D-BE79-4DD102E4BA45}"/>
              </a:ext>
            </a:extLst>
          </p:cNvPr>
          <p:cNvSpPr>
            <a:spLocks noGrp="1"/>
          </p:cNvSpPr>
          <p:nvPr>
            <p:ph type="title"/>
          </p:nvPr>
        </p:nvSpPr>
        <p:spPr/>
        <p:txBody>
          <a:bodyPr/>
          <a:lstStyle/>
          <a:p>
            <a:r>
              <a:rPr lang="ja-JP" altLang="en-US"/>
              <a:t>モノのサービス化：収益モデルの転換</a:t>
            </a:r>
            <a:endParaRPr kumimoji="1" lang="ja-JP" altLang="en-US"/>
          </a:p>
        </p:txBody>
      </p:sp>
      <p:sp>
        <p:nvSpPr>
          <p:cNvPr id="3" name="正方形/長方形 2">
            <a:extLst>
              <a:ext uri="{FF2B5EF4-FFF2-40B4-BE49-F238E27FC236}">
                <a16:creationId xmlns:a16="http://schemas.microsoft.com/office/drawing/2014/main" id="{65CB03CB-9996-4940-840C-9A7727AA6C4C}"/>
              </a:ext>
            </a:extLst>
          </p:cNvPr>
          <p:cNvSpPr/>
          <p:nvPr/>
        </p:nvSpPr>
        <p:spPr>
          <a:xfrm>
            <a:off x="1324432" y="2796922"/>
            <a:ext cx="6509657" cy="1618343"/>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正方形/長方形 3">
            <a:extLst>
              <a:ext uri="{FF2B5EF4-FFF2-40B4-BE49-F238E27FC236}">
                <a16:creationId xmlns:a16="http://schemas.microsoft.com/office/drawing/2014/main" id="{0E2F28A0-3F52-A84A-83D8-417DA273763E}"/>
              </a:ext>
            </a:extLst>
          </p:cNvPr>
          <p:cNvSpPr/>
          <p:nvPr/>
        </p:nvSpPr>
        <p:spPr>
          <a:xfrm>
            <a:off x="3389088" y="905456"/>
            <a:ext cx="2380343" cy="1503680"/>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5" name="図形グループ 3">
            <a:extLst>
              <a:ext uri="{FF2B5EF4-FFF2-40B4-BE49-F238E27FC236}">
                <a16:creationId xmlns:a16="http://schemas.microsoft.com/office/drawing/2014/main" id="{F6E5A824-E66A-874A-BA0C-51CFB8619E1D}"/>
              </a:ext>
            </a:extLst>
          </p:cNvPr>
          <p:cNvGrpSpPr/>
          <p:nvPr/>
        </p:nvGrpSpPr>
        <p:grpSpPr>
          <a:xfrm>
            <a:off x="3664133" y="1107082"/>
            <a:ext cx="538480" cy="1100428"/>
            <a:chOff x="1946324" y="4125162"/>
            <a:chExt cx="969964" cy="2007872"/>
          </a:xfrm>
        </p:grpSpPr>
        <p:sp>
          <p:nvSpPr>
            <p:cNvPr id="6" name="円/楕円 5">
              <a:extLst>
                <a:ext uri="{FF2B5EF4-FFF2-40B4-BE49-F238E27FC236}">
                  <a16:creationId xmlns:a16="http://schemas.microsoft.com/office/drawing/2014/main" id="{CBB7BAF0-44FA-CA4F-99CA-DB52CECD2C8D}"/>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7" name="フローチャート: 論理積ゲート 6">
              <a:extLst>
                <a:ext uri="{FF2B5EF4-FFF2-40B4-BE49-F238E27FC236}">
                  <a16:creationId xmlns:a16="http://schemas.microsoft.com/office/drawing/2014/main" id="{396469A5-6F25-F44E-8103-A629F8931253}"/>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sp>
        <p:nvSpPr>
          <p:cNvPr id="8" name="テキスト ボックス 7">
            <a:extLst>
              <a:ext uri="{FF2B5EF4-FFF2-40B4-BE49-F238E27FC236}">
                <a16:creationId xmlns:a16="http://schemas.microsoft.com/office/drawing/2014/main" id="{84003A7F-44DC-A446-AC1F-BA00A1F9FAAF}"/>
              </a:ext>
            </a:extLst>
          </p:cNvPr>
          <p:cNvSpPr txBox="1"/>
          <p:nvPr/>
        </p:nvSpPr>
        <p:spPr>
          <a:xfrm>
            <a:off x="3204525" y="3107741"/>
            <a:ext cx="2749471" cy="954107"/>
          </a:xfrm>
          <a:prstGeom prst="rect">
            <a:avLst/>
          </a:prstGeom>
          <a:noFill/>
        </p:spPr>
        <p:txBody>
          <a:bodyPr wrap="none" rtlCol="0">
            <a:spAutoFit/>
          </a:bodyPr>
          <a:lstStyle/>
          <a:p>
            <a:pPr algn="ctr"/>
            <a:r>
              <a:rPr kumimoji="1" lang="ja-JP" altLang="en-US" sz="2000" b="1" dirty="0">
                <a:solidFill>
                  <a:schemeClr val="bg1"/>
                </a:solidFill>
                <a:latin typeface="Meiryo" charset="-128"/>
                <a:ea typeface="Meiryo" charset="-128"/>
                <a:cs typeface="Meiryo" charset="-128"/>
              </a:rPr>
              <a:t>モノのソフトウェア化</a:t>
            </a:r>
            <a:endParaRPr kumimoji="1" lang="en-US" altLang="ja-JP" sz="2000" b="1" dirty="0">
              <a:solidFill>
                <a:schemeClr val="bg1"/>
              </a:solidFill>
              <a:latin typeface="Meiryo" charset="-128"/>
              <a:ea typeface="Meiryo" charset="-128"/>
              <a:cs typeface="Meiryo" charset="-128"/>
            </a:endParaRPr>
          </a:p>
          <a:p>
            <a:pPr algn="ctr"/>
            <a:r>
              <a:rPr lang="ja-JP" altLang="en-US" dirty="0">
                <a:solidFill>
                  <a:schemeClr val="bg1"/>
                </a:solidFill>
                <a:latin typeface="Meiryo" charset="-128"/>
                <a:ea typeface="Meiryo" charset="-128"/>
                <a:cs typeface="Meiryo" charset="-128"/>
              </a:rPr>
              <a:t>ソフトウェアによる</a:t>
            </a:r>
            <a:endParaRPr lang="en-US" altLang="ja-JP" dirty="0">
              <a:solidFill>
                <a:schemeClr val="bg1"/>
              </a:solidFill>
              <a:latin typeface="Meiryo" charset="-128"/>
              <a:ea typeface="Meiryo" charset="-128"/>
              <a:cs typeface="Meiryo" charset="-128"/>
            </a:endParaRPr>
          </a:p>
          <a:p>
            <a:pPr algn="ctr"/>
            <a:r>
              <a:rPr lang="ja-JP" altLang="en-US" dirty="0">
                <a:solidFill>
                  <a:schemeClr val="bg1"/>
                </a:solidFill>
                <a:latin typeface="Meiryo" charset="-128"/>
                <a:ea typeface="Meiryo" charset="-128"/>
                <a:cs typeface="Meiryo" charset="-128"/>
              </a:rPr>
              <a:t>機能・性能の実装</a:t>
            </a:r>
            <a:endParaRPr kumimoji="1" lang="ja-JP" altLang="en-US" dirty="0">
              <a:solidFill>
                <a:schemeClr val="bg1"/>
              </a:solidFill>
              <a:latin typeface="Meiryo" charset="-128"/>
              <a:ea typeface="Meiryo" charset="-128"/>
              <a:cs typeface="Meiryo" charset="-128"/>
            </a:endParaRPr>
          </a:p>
        </p:txBody>
      </p:sp>
      <p:sp>
        <p:nvSpPr>
          <p:cNvPr id="9" name="正方形/長方形 8">
            <a:extLst>
              <a:ext uri="{FF2B5EF4-FFF2-40B4-BE49-F238E27FC236}">
                <a16:creationId xmlns:a16="http://schemas.microsoft.com/office/drawing/2014/main" id="{5E1D9D53-B2FE-7D46-8841-1C3104E4F7F6}"/>
              </a:ext>
            </a:extLst>
          </p:cNvPr>
          <p:cNvSpPr/>
          <p:nvPr/>
        </p:nvSpPr>
        <p:spPr>
          <a:xfrm>
            <a:off x="3389088" y="4883841"/>
            <a:ext cx="2380344" cy="1503680"/>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10" name="図形グループ 10">
            <a:extLst>
              <a:ext uri="{FF2B5EF4-FFF2-40B4-BE49-F238E27FC236}">
                <a16:creationId xmlns:a16="http://schemas.microsoft.com/office/drawing/2014/main" id="{0DB41B7D-53A5-5042-B2FE-189A04B7F58F}"/>
              </a:ext>
            </a:extLst>
          </p:cNvPr>
          <p:cNvGrpSpPr/>
          <p:nvPr/>
        </p:nvGrpSpPr>
        <p:grpSpPr>
          <a:xfrm>
            <a:off x="3664133" y="5085467"/>
            <a:ext cx="538480" cy="1100428"/>
            <a:chOff x="1946324" y="4125162"/>
            <a:chExt cx="969964" cy="2007872"/>
          </a:xfrm>
        </p:grpSpPr>
        <p:sp>
          <p:nvSpPr>
            <p:cNvPr id="11" name="円/楕円 10">
              <a:extLst>
                <a:ext uri="{FF2B5EF4-FFF2-40B4-BE49-F238E27FC236}">
                  <a16:creationId xmlns:a16="http://schemas.microsoft.com/office/drawing/2014/main" id="{F46F54F9-1C33-8B42-98C2-E2A9A5ED0886}"/>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2" name="フローチャート: 論理積ゲート 11">
              <a:extLst>
                <a:ext uri="{FF2B5EF4-FFF2-40B4-BE49-F238E27FC236}">
                  <a16:creationId xmlns:a16="http://schemas.microsoft.com/office/drawing/2014/main" id="{E807F4FA-DE0D-944F-96BA-147AF9839E12}"/>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sp>
        <p:nvSpPr>
          <p:cNvPr id="13" name="テキスト ボックス 12">
            <a:extLst>
              <a:ext uri="{FF2B5EF4-FFF2-40B4-BE49-F238E27FC236}">
                <a16:creationId xmlns:a16="http://schemas.microsoft.com/office/drawing/2014/main" id="{7B3FDF3E-3B2F-404A-B21E-5EE66F691D29}"/>
              </a:ext>
            </a:extLst>
          </p:cNvPr>
          <p:cNvSpPr txBox="1"/>
          <p:nvPr/>
        </p:nvSpPr>
        <p:spPr>
          <a:xfrm>
            <a:off x="4339209" y="5149670"/>
            <a:ext cx="1467068" cy="1138773"/>
          </a:xfrm>
          <a:prstGeom prst="rect">
            <a:avLst/>
          </a:prstGeom>
          <a:noFill/>
        </p:spPr>
        <p:txBody>
          <a:bodyPr wrap="none" rtlCol="0">
            <a:spAutoFit/>
          </a:bodyPr>
          <a:lstStyle/>
          <a:p>
            <a:pPr algn="ctr"/>
            <a:r>
              <a:rPr kumimoji="1" lang="ja-JP" altLang="en-US" sz="2000" dirty="0">
                <a:solidFill>
                  <a:schemeClr val="accent6">
                    <a:lumMod val="50000"/>
                  </a:schemeClr>
                </a:solidFill>
                <a:latin typeface="Meiryo" charset="-128"/>
                <a:ea typeface="Meiryo" charset="-128"/>
                <a:cs typeface="Meiryo" charset="-128"/>
              </a:rPr>
              <a:t>ものづくり</a:t>
            </a:r>
            <a:endParaRPr kumimoji="1" lang="en-US" altLang="ja-JP" sz="2000" dirty="0">
              <a:solidFill>
                <a:schemeClr val="accent6">
                  <a:lumMod val="50000"/>
                </a:schemeClr>
              </a:solidFill>
              <a:latin typeface="Meiryo" charset="-128"/>
              <a:ea typeface="Meiryo" charset="-128"/>
              <a:cs typeface="Meiryo" charset="-128"/>
            </a:endParaRPr>
          </a:p>
          <a:p>
            <a:pPr algn="ctr"/>
            <a:r>
              <a:rPr kumimoji="1" lang="ja-JP" altLang="en-US" sz="2000">
                <a:solidFill>
                  <a:schemeClr val="accent6">
                    <a:lumMod val="50000"/>
                  </a:schemeClr>
                </a:solidFill>
                <a:latin typeface="Meiryo" charset="-128"/>
                <a:ea typeface="Meiryo" charset="-128"/>
                <a:cs typeface="Meiryo" charset="-128"/>
              </a:rPr>
              <a:t>の</a:t>
            </a:r>
            <a:endParaRPr kumimoji="1" lang="en-US" altLang="ja-JP" sz="2000" dirty="0">
              <a:solidFill>
                <a:schemeClr val="accent6">
                  <a:lumMod val="50000"/>
                </a:schemeClr>
              </a:solidFill>
              <a:latin typeface="Meiryo" charset="-128"/>
              <a:ea typeface="Meiryo" charset="-128"/>
              <a:cs typeface="Meiryo" charset="-128"/>
            </a:endParaRPr>
          </a:p>
          <a:p>
            <a:pPr algn="ctr"/>
            <a:r>
              <a:rPr kumimoji="1" lang="ja-JP" altLang="en-US" sz="2800">
                <a:solidFill>
                  <a:schemeClr val="accent6">
                    <a:lumMod val="50000"/>
                  </a:schemeClr>
                </a:solidFill>
                <a:latin typeface="Meiryo" charset="-128"/>
                <a:ea typeface="Meiryo" charset="-128"/>
                <a:cs typeface="Meiryo" charset="-128"/>
              </a:rPr>
              <a:t>現場</a:t>
            </a:r>
            <a:endParaRPr kumimoji="1" lang="ja-JP" altLang="en-US" sz="2800" dirty="0">
              <a:solidFill>
                <a:schemeClr val="accent6">
                  <a:lumMod val="50000"/>
                </a:schemeClr>
              </a:solidFill>
              <a:latin typeface="Meiryo" charset="-128"/>
              <a:ea typeface="Meiryo" charset="-128"/>
              <a:cs typeface="Meiryo" charset="-128"/>
            </a:endParaRPr>
          </a:p>
        </p:txBody>
      </p:sp>
      <p:sp>
        <p:nvSpPr>
          <p:cNvPr id="16" name="テキスト ボックス 15">
            <a:extLst>
              <a:ext uri="{FF2B5EF4-FFF2-40B4-BE49-F238E27FC236}">
                <a16:creationId xmlns:a16="http://schemas.microsoft.com/office/drawing/2014/main" id="{5E1D48D1-3CC3-5C49-BD87-168047C822A3}"/>
              </a:ext>
            </a:extLst>
          </p:cNvPr>
          <p:cNvSpPr txBox="1"/>
          <p:nvPr/>
        </p:nvSpPr>
        <p:spPr>
          <a:xfrm>
            <a:off x="4621338" y="1054423"/>
            <a:ext cx="902811" cy="1261884"/>
          </a:xfrm>
          <a:prstGeom prst="rect">
            <a:avLst/>
          </a:prstGeom>
          <a:noFill/>
        </p:spPr>
        <p:txBody>
          <a:bodyPr wrap="none" rtlCol="0">
            <a:spAutoFit/>
          </a:bodyPr>
          <a:lstStyle/>
          <a:p>
            <a:pPr algn="ctr"/>
            <a:r>
              <a:rPr kumimoji="1" lang="ja-JP" altLang="en-US" sz="2800">
                <a:solidFill>
                  <a:schemeClr val="accent3">
                    <a:lumMod val="50000"/>
                  </a:schemeClr>
                </a:solidFill>
                <a:latin typeface="Meiryo" charset="-128"/>
                <a:ea typeface="Meiryo" charset="-128"/>
                <a:cs typeface="Meiryo" charset="-128"/>
              </a:rPr>
              <a:t>使用</a:t>
            </a:r>
            <a:endParaRPr kumimoji="1" lang="en-US" altLang="ja-JP" sz="2800" dirty="0">
              <a:solidFill>
                <a:schemeClr val="accent3">
                  <a:lumMod val="50000"/>
                </a:schemeClr>
              </a:solidFill>
              <a:latin typeface="Meiryo" charset="-128"/>
              <a:ea typeface="Meiryo" charset="-128"/>
              <a:cs typeface="Meiryo" charset="-128"/>
            </a:endParaRPr>
          </a:p>
          <a:p>
            <a:pPr algn="ctr"/>
            <a:r>
              <a:rPr kumimoji="1" lang="ja-JP" altLang="en-US" sz="2000">
                <a:solidFill>
                  <a:schemeClr val="accent3">
                    <a:lumMod val="50000"/>
                  </a:schemeClr>
                </a:solidFill>
                <a:latin typeface="Meiryo" charset="-128"/>
                <a:ea typeface="Meiryo" charset="-128"/>
                <a:cs typeface="Meiryo" charset="-128"/>
              </a:rPr>
              <a:t>の</a:t>
            </a:r>
            <a:endParaRPr kumimoji="1" lang="en-US" altLang="ja-JP" sz="2000" dirty="0">
              <a:solidFill>
                <a:schemeClr val="accent3">
                  <a:lumMod val="50000"/>
                </a:schemeClr>
              </a:solidFill>
              <a:latin typeface="Meiryo" charset="-128"/>
              <a:ea typeface="Meiryo" charset="-128"/>
              <a:cs typeface="Meiryo" charset="-128"/>
            </a:endParaRPr>
          </a:p>
          <a:p>
            <a:pPr algn="ctr"/>
            <a:r>
              <a:rPr kumimoji="1" lang="ja-JP" altLang="en-US" sz="2800">
                <a:solidFill>
                  <a:schemeClr val="accent3">
                    <a:lumMod val="50000"/>
                  </a:schemeClr>
                </a:solidFill>
                <a:latin typeface="Meiryo" charset="-128"/>
                <a:ea typeface="Meiryo" charset="-128"/>
                <a:cs typeface="Meiryo" charset="-128"/>
              </a:rPr>
              <a:t>現場</a:t>
            </a:r>
            <a:endParaRPr kumimoji="1" lang="ja-JP" altLang="en-US" sz="2800" dirty="0">
              <a:solidFill>
                <a:schemeClr val="accent3">
                  <a:lumMod val="50000"/>
                </a:schemeClr>
              </a:solidFill>
              <a:latin typeface="Meiryo" charset="-128"/>
              <a:ea typeface="Meiryo" charset="-128"/>
              <a:cs typeface="Meiryo" charset="-128"/>
            </a:endParaRPr>
          </a:p>
        </p:txBody>
      </p:sp>
      <p:sp>
        <p:nvSpPr>
          <p:cNvPr id="17" name="U ターン矢印 16">
            <a:extLst>
              <a:ext uri="{FF2B5EF4-FFF2-40B4-BE49-F238E27FC236}">
                <a16:creationId xmlns:a16="http://schemas.microsoft.com/office/drawing/2014/main" id="{88E84EF3-7FA4-BD4C-BDD5-8A2EC97A5FC3}"/>
              </a:ext>
            </a:extLst>
          </p:cNvPr>
          <p:cNvSpPr/>
          <p:nvPr/>
        </p:nvSpPr>
        <p:spPr>
          <a:xfrm rot="16200000" flipV="1">
            <a:off x="4203836" y="2987343"/>
            <a:ext cx="4463851" cy="1205530"/>
          </a:xfrm>
          <a:prstGeom prst="uturnArrow">
            <a:avLst>
              <a:gd name="adj1" fmla="val 25000"/>
              <a:gd name="adj2" fmla="val 25000"/>
              <a:gd name="adj3" fmla="val 25000"/>
              <a:gd name="adj4" fmla="val 43750"/>
              <a:gd name="adj5" fmla="val 100000"/>
            </a:avLst>
          </a:prstGeom>
          <a:solidFill>
            <a:schemeClr val="tx2">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U ターン矢印 17">
            <a:extLst>
              <a:ext uri="{FF2B5EF4-FFF2-40B4-BE49-F238E27FC236}">
                <a16:creationId xmlns:a16="http://schemas.microsoft.com/office/drawing/2014/main" id="{D7104211-7105-D74E-A159-AB88C2352B96}"/>
              </a:ext>
            </a:extLst>
          </p:cNvPr>
          <p:cNvSpPr/>
          <p:nvPr/>
        </p:nvSpPr>
        <p:spPr>
          <a:xfrm rot="5400000" flipV="1">
            <a:off x="490833" y="3139744"/>
            <a:ext cx="4463851" cy="1205530"/>
          </a:xfrm>
          <a:prstGeom prst="uturnArrow">
            <a:avLst>
              <a:gd name="adj1" fmla="val 25000"/>
              <a:gd name="adj2" fmla="val 25000"/>
              <a:gd name="adj3" fmla="val 25000"/>
              <a:gd name="adj4" fmla="val 43750"/>
              <a:gd name="adj5" fmla="val 100000"/>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 name="角丸四角形 18">
            <a:extLst>
              <a:ext uri="{FF2B5EF4-FFF2-40B4-BE49-F238E27FC236}">
                <a16:creationId xmlns:a16="http://schemas.microsoft.com/office/drawing/2014/main" id="{90E8288C-D36F-DB42-8821-44CD2D66B352}"/>
              </a:ext>
            </a:extLst>
          </p:cNvPr>
          <p:cNvSpPr/>
          <p:nvPr/>
        </p:nvSpPr>
        <p:spPr>
          <a:xfrm>
            <a:off x="1494975" y="3129462"/>
            <a:ext cx="1582057" cy="972222"/>
          </a:xfrm>
          <a:prstGeom prst="round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角丸四角形 19">
            <a:extLst>
              <a:ext uri="{FF2B5EF4-FFF2-40B4-BE49-F238E27FC236}">
                <a16:creationId xmlns:a16="http://schemas.microsoft.com/office/drawing/2014/main" id="{8618C13B-C2E1-484B-935A-5526447E2F4B}"/>
              </a:ext>
            </a:extLst>
          </p:cNvPr>
          <p:cNvSpPr/>
          <p:nvPr/>
        </p:nvSpPr>
        <p:spPr>
          <a:xfrm>
            <a:off x="6110517" y="3129462"/>
            <a:ext cx="1582057" cy="972222"/>
          </a:xfrm>
          <a:prstGeom prst="round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テキスト ボックス 20">
            <a:extLst>
              <a:ext uri="{FF2B5EF4-FFF2-40B4-BE49-F238E27FC236}">
                <a16:creationId xmlns:a16="http://schemas.microsoft.com/office/drawing/2014/main" id="{C3B1419C-D92E-0E4C-9F7F-8EF716C13122}"/>
              </a:ext>
            </a:extLst>
          </p:cNvPr>
          <p:cNvSpPr txBox="1"/>
          <p:nvPr/>
        </p:nvSpPr>
        <p:spPr>
          <a:xfrm>
            <a:off x="6110517" y="3343590"/>
            <a:ext cx="1582057" cy="584775"/>
          </a:xfrm>
          <a:prstGeom prst="rect">
            <a:avLst/>
          </a:prstGeom>
          <a:noFill/>
        </p:spPr>
        <p:txBody>
          <a:bodyPr wrap="square" rtlCol="0">
            <a:spAutoFit/>
          </a:bodyPr>
          <a:lstStyle/>
          <a:p>
            <a:pPr algn="ctr"/>
            <a:r>
              <a:rPr kumimoji="1" lang="ja-JP" altLang="en-US" sz="1600" b="1">
                <a:solidFill>
                  <a:schemeClr val="bg1"/>
                </a:solidFill>
                <a:latin typeface="Meiryo" panose="020B0604030504040204" pitchFamily="34" charset="-128"/>
                <a:ea typeface="Meiryo" panose="020B0604030504040204" pitchFamily="34" charset="-128"/>
              </a:rPr>
              <a:t>機能</a:t>
            </a:r>
            <a:r>
              <a:rPr kumimoji="1" lang="en-US" altLang="ja-JP" sz="1600" b="1" dirty="0">
                <a:solidFill>
                  <a:schemeClr val="bg1"/>
                </a:solidFill>
                <a:latin typeface="Meiryo" panose="020B0604030504040204" pitchFamily="34" charset="-128"/>
                <a:ea typeface="Meiryo" panose="020B0604030504040204" pitchFamily="34" charset="-128"/>
              </a:rPr>
              <a:t>&amp;</a:t>
            </a:r>
            <a:r>
              <a:rPr kumimoji="1" lang="ja-JP" altLang="en-US" sz="1600" b="1">
                <a:solidFill>
                  <a:schemeClr val="bg1"/>
                </a:solidFill>
                <a:latin typeface="Meiryo" panose="020B0604030504040204" pitchFamily="34" charset="-128"/>
                <a:ea typeface="Meiryo" panose="020B0604030504040204" pitchFamily="34" charset="-128"/>
              </a:rPr>
              <a:t>性能</a:t>
            </a:r>
            <a:endParaRPr lang="en-US" altLang="ja-JP" sz="1600" b="1" dirty="0">
              <a:solidFill>
                <a:schemeClr val="bg1"/>
              </a:solidFill>
              <a:latin typeface="Meiryo" panose="020B0604030504040204" pitchFamily="34" charset="-128"/>
              <a:ea typeface="Meiryo" panose="020B0604030504040204" pitchFamily="34" charset="-128"/>
            </a:endParaRPr>
          </a:p>
          <a:p>
            <a:pPr algn="ctr"/>
            <a:r>
              <a:rPr lang="ja-JP" altLang="en-US" sz="1600" b="1">
                <a:solidFill>
                  <a:schemeClr val="bg1"/>
                </a:solidFill>
                <a:latin typeface="Meiryo" panose="020B0604030504040204" pitchFamily="34" charset="-128"/>
                <a:ea typeface="Meiryo" panose="020B0604030504040204" pitchFamily="34" charset="-128"/>
              </a:rPr>
              <a:t>改善と追加</a:t>
            </a:r>
            <a:endParaRPr kumimoji="1" lang="ja-JP" altLang="en-US" sz="1600" b="1">
              <a:solidFill>
                <a:schemeClr val="bg1"/>
              </a:solidFill>
              <a:latin typeface="Meiryo" panose="020B0604030504040204" pitchFamily="34" charset="-128"/>
              <a:ea typeface="Meiryo" panose="020B0604030504040204" pitchFamily="34" charset="-128"/>
            </a:endParaRPr>
          </a:p>
        </p:txBody>
      </p:sp>
      <p:sp>
        <p:nvSpPr>
          <p:cNvPr id="22" name="テキスト ボックス 21">
            <a:extLst>
              <a:ext uri="{FF2B5EF4-FFF2-40B4-BE49-F238E27FC236}">
                <a16:creationId xmlns:a16="http://schemas.microsoft.com/office/drawing/2014/main" id="{17174E42-F6EF-6C4E-8849-36BE8A8E67F0}"/>
              </a:ext>
            </a:extLst>
          </p:cNvPr>
          <p:cNvSpPr txBox="1"/>
          <p:nvPr/>
        </p:nvSpPr>
        <p:spPr>
          <a:xfrm>
            <a:off x="1494974" y="3295673"/>
            <a:ext cx="1582057" cy="738664"/>
          </a:xfrm>
          <a:prstGeom prst="rect">
            <a:avLst/>
          </a:prstGeom>
          <a:noFill/>
        </p:spPr>
        <p:txBody>
          <a:bodyPr wrap="square" rtlCol="0">
            <a:spAutoFit/>
          </a:bodyPr>
          <a:lstStyle/>
          <a:p>
            <a:pPr algn="ctr"/>
            <a:r>
              <a:rPr kumimoji="1" lang="ja-JP" altLang="en-US" sz="1400" b="1">
                <a:solidFill>
                  <a:schemeClr val="bg1"/>
                </a:solidFill>
                <a:latin typeface="Meiryo" panose="020B0604030504040204" pitchFamily="34" charset="-128"/>
                <a:ea typeface="Meiryo" panose="020B0604030504040204" pitchFamily="34" charset="-128"/>
              </a:rPr>
              <a:t>データによる</a:t>
            </a:r>
            <a:endParaRPr kumimoji="1" lang="en-US" altLang="ja-JP" sz="1400" b="1" dirty="0">
              <a:solidFill>
                <a:schemeClr val="bg1"/>
              </a:solidFill>
              <a:latin typeface="Meiryo" panose="020B0604030504040204" pitchFamily="34" charset="-128"/>
              <a:ea typeface="Meiryo" panose="020B0604030504040204" pitchFamily="34" charset="-128"/>
            </a:endParaRPr>
          </a:p>
          <a:p>
            <a:pPr algn="ctr"/>
            <a:r>
              <a:rPr kumimoji="1" lang="ja-JP" altLang="en-US" sz="1400" b="1">
                <a:solidFill>
                  <a:schemeClr val="bg1"/>
                </a:solidFill>
                <a:latin typeface="Meiryo" panose="020B0604030504040204" pitchFamily="34" charset="-128"/>
                <a:ea typeface="Meiryo" panose="020B0604030504040204" pitchFamily="34" charset="-128"/>
              </a:rPr>
              <a:t>使用状況の把握</a:t>
            </a:r>
            <a:endParaRPr kumimoji="1" lang="en-US" altLang="ja-JP" sz="1400" b="1" dirty="0">
              <a:solidFill>
                <a:schemeClr val="bg1"/>
              </a:solidFill>
              <a:latin typeface="Meiryo" panose="020B0604030504040204" pitchFamily="34" charset="-128"/>
              <a:ea typeface="Meiryo" panose="020B0604030504040204" pitchFamily="34" charset="-128"/>
            </a:endParaRPr>
          </a:p>
          <a:p>
            <a:pPr algn="ctr"/>
            <a:r>
              <a:rPr kumimoji="1" lang="ja-JP" altLang="en-US" sz="1400" b="1">
                <a:solidFill>
                  <a:schemeClr val="bg1"/>
                </a:solidFill>
                <a:latin typeface="Meiryo" panose="020B0604030504040204" pitchFamily="34" charset="-128"/>
                <a:ea typeface="Meiryo" panose="020B0604030504040204" pitchFamily="34" charset="-128"/>
              </a:rPr>
              <a:t>と見える化</a:t>
            </a:r>
            <a:endParaRPr kumimoji="1" lang="en-US" altLang="ja-JP" sz="1400" b="1" dirty="0">
              <a:solidFill>
                <a:schemeClr val="bg1"/>
              </a:solidFill>
              <a:latin typeface="Meiryo" panose="020B0604030504040204" pitchFamily="34" charset="-128"/>
              <a:ea typeface="Meiryo" panose="020B0604030504040204" pitchFamily="34" charset="-128"/>
            </a:endParaRPr>
          </a:p>
        </p:txBody>
      </p:sp>
      <p:sp>
        <p:nvSpPr>
          <p:cNvPr id="25" name="テキスト ボックス 24">
            <a:extLst>
              <a:ext uri="{FF2B5EF4-FFF2-40B4-BE49-F238E27FC236}">
                <a16:creationId xmlns:a16="http://schemas.microsoft.com/office/drawing/2014/main" id="{1E5CCF33-4738-6445-8D40-A390E9C942F8}"/>
              </a:ext>
            </a:extLst>
          </p:cNvPr>
          <p:cNvSpPr txBox="1"/>
          <p:nvPr/>
        </p:nvSpPr>
        <p:spPr>
          <a:xfrm>
            <a:off x="296544" y="883565"/>
            <a:ext cx="2236510" cy="400110"/>
          </a:xfrm>
          <a:prstGeom prst="rect">
            <a:avLst/>
          </a:prstGeom>
          <a:noFill/>
        </p:spPr>
        <p:txBody>
          <a:bodyPr wrap="none" rtlCol="0">
            <a:spAutoFit/>
          </a:bodyPr>
          <a:lstStyle/>
          <a:p>
            <a:pPr algn="ctr"/>
            <a:r>
              <a:rPr kumimoji="1" lang="ja-JP" altLang="en-US" sz="2000" b="1">
                <a:solidFill>
                  <a:schemeClr val="bg1"/>
                </a:solidFill>
                <a:latin typeface="Meiryo" charset="-128"/>
                <a:ea typeface="Meiryo" charset="-128"/>
                <a:cs typeface="Meiryo" charset="-128"/>
              </a:rPr>
              <a:t>モノのサービス化</a:t>
            </a:r>
            <a:endParaRPr kumimoji="1" lang="en-US" altLang="ja-JP" sz="2000" b="1" dirty="0">
              <a:solidFill>
                <a:schemeClr val="bg1"/>
              </a:solidFill>
              <a:latin typeface="Meiryo" charset="-128"/>
              <a:ea typeface="Meiryo" charset="-128"/>
              <a:cs typeface="Meiryo" charset="-128"/>
            </a:endParaRPr>
          </a:p>
        </p:txBody>
      </p:sp>
      <p:sp>
        <p:nvSpPr>
          <p:cNvPr id="26" name="テキスト ボックス 25">
            <a:extLst>
              <a:ext uri="{FF2B5EF4-FFF2-40B4-BE49-F238E27FC236}">
                <a16:creationId xmlns:a16="http://schemas.microsoft.com/office/drawing/2014/main" id="{CE548311-73EC-0842-9CEE-9ADE8DD0D6A5}"/>
              </a:ext>
            </a:extLst>
          </p:cNvPr>
          <p:cNvSpPr txBox="1"/>
          <p:nvPr/>
        </p:nvSpPr>
        <p:spPr>
          <a:xfrm>
            <a:off x="296543" y="1233827"/>
            <a:ext cx="2031325" cy="830997"/>
          </a:xfrm>
          <a:prstGeom prst="rect">
            <a:avLst/>
          </a:prstGeom>
          <a:noFill/>
        </p:spPr>
        <p:txBody>
          <a:bodyPr wrap="none" rtlCol="0">
            <a:spAutoFit/>
          </a:bodyPr>
          <a:lstStyle/>
          <a:p>
            <a:r>
              <a:rPr kumimoji="1" lang="ja-JP" altLang="en-US" sz="1600">
                <a:solidFill>
                  <a:schemeClr val="bg1"/>
                </a:solidFill>
                <a:latin typeface="Meiryo" charset="-128"/>
                <a:ea typeface="Meiryo" charset="-128"/>
                <a:cs typeface="Meiryo" charset="-128"/>
              </a:rPr>
              <a:t>モノの売り切りでは</a:t>
            </a:r>
            <a:endParaRPr kumimoji="1" lang="en-US" altLang="ja-JP" sz="1600" dirty="0">
              <a:solidFill>
                <a:schemeClr val="bg1"/>
              </a:solidFill>
              <a:latin typeface="Meiryo" charset="-128"/>
              <a:ea typeface="Meiryo" charset="-128"/>
              <a:cs typeface="Meiryo" charset="-128"/>
            </a:endParaRPr>
          </a:p>
          <a:p>
            <a:r>
              <a:rPr kumimoji="1" lang="ja-JP" altLang="en-US" sz="1600">
                <a:solidFill>
                  <a:schemeClr val="bg1"/>
                </a:solidFill>
                <a:latin typeface="Meiryo" charset="-128"/>
                <a:ea typeface="Meiryo" charset="-128"/>
                <a:cs typeface="Meiryo" charset="-128"/>
              </a:rPr>
              <a:t>このサイクルを回す</a:t>
            </a:r>
            <a:endParaRPr kumimoji="1" lang="en-US" altLang="ja-JP" sz="1600" dirty="0">
              <a:solidFill>
                <a:schemeClr val="bg1"/>
              </a:solidFill>
              <a:latin typeface="Meiryo" charset="-128"/>
              <a:ea typeface="Meiryo" charset="-128"/>
              <a:cs typeface="Meiryo" charset="-128"/>
            </a:endParaRPr>
          </a:p>
          <a:p>
            <a:r>
              <a:rPr lang="ja-JP" altLang="en-US" sz="1600">
                <a:solidFill>
                  <a:schemeClr val="bg1"/>
                </a:solidFill>
                <a:latin typeface="Meiryo" charset="-128"/>
                <a:ea typeface="Meiryo" charset="-128"/>
                <a:cs typeface="Meiryo" charset="-128"/>
              </a:rPr>
              <a:t>コストを賄えない</a:t>
            </a:r>
            <a:endParaRPr kumimoji="1" lang="en-US" altLang="ja-JP" sz="1600" dirty="0">
              <a:solidFill>
                <a:schemeClr val="bg1"/>
              </a:solidFill>
              <a:latin typeface="Meiryo" charset="-128"/>
              <a:ea typeface="Meiryo" charset="-128"/>
              <a:cs typeface="Meiryo" charset="-128"/>
            </a:endParaRPr>
          </a:p>
        </p:txBody>
      </p:sp>
      <p:sp>
        <p:nvSpPr>
          <p:cNvPr id="28" name="テキスト ボックス 27">
            <a:extLst>
              <a:ext uri="{FF2B5EF4-FFF2-40B4-BE49-F238E27FC236}">
                <a16:creationId xmlns:a16="http://schemas.microsoft.com/office/drawing/2014/main" id="{8EC44CC2-1CE0-F74D-8480-B15504C60C10}"/>
              </a:ext>
            </a:extLst>
          </p:cNvPr>
          <p:cNvSpPr txBox="1"/>
          <p:nvPr/>
        </p:nvSpPr>
        <p:spPr>
          <a:xfrm>
            <a:off x="6354466" y="883565"/>
            <a:ext cx="2492990" cy="892552"/>
          </a:xfrm>
          <a:prstGeom prst="rect">
            <a:avLst/>
          </a:prstGeom>
          <a:noFill/>
        </p:spPr>
        <p:txBody>
          <a:bodyPr wrap="none" rtlCol="0">
            <a:spAutoFit/>
          </a:bodyPr>
          <a:lstStyle/>
          <a:p>
            <a:pPr algn="r"/>
            <a:r>
              <a:rPr kumimoji="1" lang="ja-JP" altLang="en-US" sz="2000" b="1">
                <a:solidFill>
                  <a:schemeClr val="bg1"/>
                </a:solidFill>
                <a:latin typeface="Meiryo" charset="-128"/>
                <a:ea typeface="Meiryo" charset="-128"/>
                <a:cs typeface="Meiryo" charset="-128"/>
              </a:rPr>
              <a:t>継続的な収益モデル</a:t>
            </a:r>
            <a:endParaRPr kumimoji="1" lang="en-US" altLang="ja-JP" sz="2000" b="1" dirty="0">
              <a:solidFill>
                <a:schemeClr val="bg1"/>
              </a:solidFill>
              <a:latin typeface="Meiryo" charset="-128"/>
              <a:ea typeface="Meiryo" charset="-128"/>
              <a:cs typeface="Meiryo" charset="-128"/>
            </a:endParaRPr>
          </a:p>
          <a:p>
            <a:pPr algn="r"/>
            <a:r>
              <a:rPr kumimoji="1" lang="ja-JP" altLang="en-US" sz="1600" b="1">
                <a:solidFill>
                  <a:schemeClr val="bg1"/>
                </a:solidFill>
                <a:latin typeface="Meiryo" charset="-128"/>
                <a:ea typeface="Meiryo" charset="-128"/>
                <a:cs typeface="Meiryo" charset="-128"/>
              </a:rPr>
              <a:t>サブスクリプション</a:t>
            </a:r>
            <a:endParaRPr kumimoji="1" lang="en-US" altLang="ja-JP" sz="1600" b="1" dirty="0">
              <a:solidFill>
                <a:schemeClr val="bg1"/>
              </a:solidFill>
              <a:latin typeface="Meiryo" charset="-128"/>
              <a:ea typeface="Meiryo" charset="-128"/>
              <a:cs typeface="Meiryo" charset="-128"/>
            </a:endParaRPr>
          </a:p>
          <a:p>
            <a:pPr algn="r"/>
            <a:r>
              <a:rPr lang="ja-JP" altLang="en-US" sz="1600" b="1">
                <a:solidFill>
                  <a:schemeClr val="bg1"/>
                </a:solidFill>
                <a:latin typeface="Meiryo" charset="-128"/>
                <a:ea typeface="Meiryo" charset="-128"/>
                <a:cs typeface="Meiryo" charset="-128"/>
              </a:rPr>
              <a:t>従量課金　</a:t>
            </a:r>
            <a:r>
              <a:rPr lang="ja-JP" altLang="en-US" sz="1600">
                <a:solidFill>
                  <a:schemeClr val="bg1"/>
                </a:solidFill>
                <a:latin typeface="Meiryo" charset="-128"/>
                <a:ea typeface="Meiryo" charset="-128"/>
                <a:cs typeface="Meiryo" charset="-128"/>
              </a:rPr>
              <a:t>など</a:t>
            </a:r>
            <a:endParaRPr kumimoji="1" lang="en-US" altLang="ja-JP" sz="1600" dirty="0">
              <a:solidFill>
                <a:schemeClr val="bg1"/>
              </a:solidFill>
              <a:latin typeface="Meiryo" charset="-128"/>
              <a:ea typeface="Meiryo" charset="-128"/>
              <a:cs typeface="Meiryo" charset="-128"/>
            </a:endParaRPr>
          </a:p>
        </p:txBody>
      </p:sp>
      <p:sp>
        <p:nvSpPr>
          <p:cNvPr id="29" name="テキスト ボックス 28">
            <a:extLst>
              <a:ext uri="{FF2B5EF4-FFF2-40B4-BE49-F238E27FC236}">
                <a16:creationId xmlns:a16="http://schemas.microsoft.com/office/drawing/2014/main" id="{375A5971-AC02-044B-BE52-7235FB2E9EB2}"/>
              </a:ext>
            </a:extLst>
          </p:cNvPr>
          <p:cNvSpPr txBox="1"/>
          <p:nvPr/>
        </p:nvSpPr>
        <p:spPr>
          <a:xfrm>
            <a:off x="296543" y="5884151"/>
            <a:ext cx="2262158" cy="646331"/>
          </a:xfrm>
          <a:prstGeom prst="rect">
            <a:avLst/>
          </a:prstGeom>
          <a:noFill/>
        </p:spPr>
        <p:txBody>
          <a:bodyPr wrap="none" rtlCol="0">
            <a:spAutoFit/>
          </a:bodyPr>
          <a:lstStyle/>
          <a:p>
            <a:r>
              <a:rPr kumimoji="1" lang="ja-JP" altLang="en-US" b="1">
                <a:solidFill>
                  <a:schemeClr val="bg1"/>
                </a:solidFill>
                <a:latin typeface="Meiryo" charset="-128"/>
                <a:ea typeface="Meiryo" charset="-128"/>
                <a:cs typeface="Meiryo" charset="-128"/>
              </a:rPr>
              <a:t>マーケティング情報</a:t>
            </a:r>
            <a:endParaRPr kumimoji="1" lang="en-US" altLang="ja-JP" b="1" dirty="0">
              <a:solidFill>
                <a:schemeClr val="bg1"/>
              </a:solidFill>
              <a:latin typeface="Meiryo" charset="-128"/>
              <a:ea typeface="Meiryo" charset="-128"/>
              <a:cs typeface="Meiryo" charset="-128"/>
            </a:endParaRPr>
          </a:p>
          <a:p>
            <a:r>
              <a:rPr kumimoji="1" lang="ja-JP" altLang="en-US" b="1">
                <a:solidFill>
                  <a:schemeClr val="bg1"/>
                </a:solidFill>
                <a:latin typeface="Meiryo" charset="-128"/>
                <a:ea typeface="Meiryo" charset="-128"/>
                <a:cs typeface="Meiryo" charset="-128"/>
              </a:rPr>
              <a:t>継続的収集</a:t>
            </a:r>
            <a:endParaRPr kumimoji="1" lang="en-US" altLang="ja-JP" b="1" dirty="0">
              <a:solidFill>
                <a:schemeClr val="bg1"/>
              </a:solidFill>
              <a:latin typeface="Meiryo" charset="-128"/>
              <a:ea typeface="Meiryo" charset="-128"/>
              <a:cs typeface="Meiryo" charset="-128"/>
            </a:endParaRPr>
          </a:p>
        </p:txBody>
      </p:sp>
      <p:sp>
        <p:nvSpPr>
          <p:cNvPr id="30" name="テキスト ボックス 29">
            <a:extLst>
              <a:ext uri="{FF2B5EF4-FFF2-40B4-BE49-F238E27FC236}">
                <a16:creationId xmlns:a16="http://schemas.microsoft.com/office/drawing/2014/main" id="{3F1CF6F3-4949-714D-A128-C40BB288922B}"/>
              </a:ext>
            </a:extLst>
          </p:cNvPr>
          <p:cNvSpPr txBox="1"/>
          <p:nvPr/>
        </p:nvSpPr>
        <p:spPr>
          <a:xfrm>
            <a:off x="6814286" y="5878835"/>
            <a:ext cx="2031325" cy="646331"/>
          </a:xfrm>
          <a:prstGeom prst="rect">
            <a:avLst/>
          </a:prstGeom>
          <a:noFill/>
        </p:spPr>
        <p:txBody>
          <a:bodyPr wrap="none" rtlCol="0">
            <a:spAutoFit/>
          </a:bodyPr>
          <a:lstStyle/>
          <a:p>
            <a:pPr algn="r"/>
            <a:r>
              <a:rPr kumimoji="1" lang="ja-JP" altLang="en-US" b="1">
                <a:solidFill>
                  <a:schemeClr val="bg1"/>
                </a:solidFill>
                <a:latin typeface="Meiryo" charset="-128"/>
                <a:ea typeface="Meiryo" charset="-128"/>
                <a:cs typeface="Meiryo" charset="-128"/>
              </a:rPr>
              <a:t>顧客／ユーザー</a:t>
            </a:r>
            <a:endParaRPr kumimoji="1" lang="en-US" altLang="ja-JP" b="1" dirty="0">
              <a:solidFill>
                <a:schemeClr val="bg1"/>
              </a:solidFill>
              <a:latin typeface="Meiryo" charset="-128"/>
              <a:ea typeface="Meiryo" charset="-128"/>
              <a:cs typeface="Meiryo" charset="-128"/>
            </a:endParaRPr>
          </a:p>
          <a:p>
            <a:pPr algn="r"/>
            <a:r>
              <a:rPr kumimoji="1" lang="ja-JP" altLang="en-US" b="1">
                <a:solidFill>
                  <a:schemeClr val="bg1"/>
                </a:solidFill>
                <a:latin typeface="Meiryo" charset="-128"/>
                <a:ea typeface="Meiryo" charset="-128"/>
                <a:cs typeface="Meiryo" charset="-128"/>
              </a:rPr>
              <a:t>固定化／囲い込み</a:t>
            </a:r>
            <a:endParaRPr kumimoji="1" lang="en-US" altLang="ja-JP" b="1" dirty="0">
              <a:solidFill>
                <a:schemeClr val="bg1"/>
              </a:solidFill>
              <a:latin typeface="Meiryo" charset="-128"/>
              <a:ea typeface="Meiryo" charset="-128"/>
              <a:cs typeface="Meiryo" charset="-128"/>
            </a:endParaRPr>
          </a:p>
        </p:txBody>
      </p:sp>
    </p:spTree>
    <p:extLst>
      <p:ext uri="{BB962C8B-B14F-4D97-AF65-F5344CB8AC3E}">
        <p14:creationId xmlns:p14="http://schemas.microsoft.com/office/powerpoint/2010/main" val="848521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500" fill="hold"/>
                                        <p:tgtEl>
                                          <p:spTgt spid="26"/>
                                        </p:tgtEl>
                                        <p:attrNameLst>
                                          <p:attrName>ppt_w</p:attrName>
                                        </p:attrNameLst>
                                      </p:cBhvr>
                                      <p:tavLst>
                                        <p:tav tm="0">
                                          <p:val>
                                            <p:fltVal val="0"/>
                                          </p:val>
                                        </p:tav>
                                        <p:tav tm="100000">
                                          <p:val>
                                            <p:strVal val="#ppt_w"/>
                                          </p:val>
                                        </p:tav>
                                      </p:tavLst>
                                    </p:anim>
                                    <p:anim calcmode="lin" valueType="num">
                                      <p:cBhvr>
                                        <p:cTn id="8" dur="500" fill="hold"/>
                                        <p:tgtEl>
                                          <p:spTgt spid="26"/>
                                        </p:tgtEl>
                                        <p:attrNameLst>
                                          <p:attrName>ppt_h</p:attrName>
                                        </p:attrNameLst>
                                      </p:cBhvr>
                                      <p:tavLst>
                                        <p:tav tm="0">
                                          <p:val>
                                            <p:fltVal val="0"/>
                                          </p:val>
                                        </p:tav>
                                        <p:tav tm="100000">
                                          <p:val>
                                            <p:strVal val="#ppt_h"/>
                                          </p:val>
                                        </p:tav>
                                      </p:tavLst>
                                    </p:anim>
                                    <p:animEffect transition="in" filter="fade">
                                      <p:cBhvr>
                                        <p:cTn id="9" dur="500"/>
                                        <p:tgtEl>
                                          <p:spTgt spid="26"/>
                                        </p:tgtEl>
                                      </p:cBhvr>
                                    </p:animEffect>
                                  </p:childTnLst>
                                </p:cTn>
                              </p:par>
                            </p:childTnLst>
                          </p:cTn>
                        </p:par>
                        <p:par>
                          <p:cTn id="10" fill="hold">
                            <p:stCondLst>
                              <p:cond delay="500"/>
                            </p:stCondLst>
                            <p:childTnLst>
                              <p:par>
                                <p:cTn id="11" presetID="12" presetClass="entr" presetSubtype="8" fill="hold" grpId="0" nodeType="after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additive="base">
                                        <p:cTn id="13" dur="500"/>
                                        <p:tgtEl>
                                          <p:spTgt spid="28"/>
                                        </p:tgtEl>
                                        <p:attrNameLst>
                                          <p:attrName>ppt_x</p:attrName>
                                        </p:attrNameLst>
                                      </p:cBhvr>
                                      <p:tavLst>
                                        <p:tav tm="0">
                                          <p:val>
                                            <p:strVal val="#ppt_x-#ppt_w*1.125000"/>
                                          </p:val>
                                        </p:tav>
                                        <p:tav tm="100000">
                                          <p:val>
                                            <p:strVal val="#ppt_x"/>
                                          </p:val>
                                        </p:tav>
                                      </p:tavLst>
                                    </p:anim>
                                    <p:animEffect transition="in" filter="wipe(right)">
                                      <p:cBhvr>
                                        <p:cTn id="14" dur="500"/>
                                        <p:tgtEl>
                                          <p:spTgt spid="28"/>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29"/>
                                        </p:tgtEl>
                                        <p:attrNameLst>
                                          <p:attrName>style.visibility</p:attrName>
                                        </p:attrNameLst>
                                      </p:cBhvr>
                                      <p:to>
                                        <p:strVal val="visible"/>
                                      </p:to>
                                    </p:set>
                                    <p:anim calcmode="lin" valueType="num">
                                      <p:cBhvr>
                                        <p:cTn id="19" dur="500" fill="hold"/>
                                        <p:tgtEl>
                                          <p:spTgt spid="29"/>
                                        </p:tgtEl>
                                        <p:attrNameLst>
                                          <p:attrName>ppt_w</p:attrName>
                                        </p:attrNameLst>
                                      </p:cBhvr>
                                      <p:tavLst>
                                        <p:tav tm="0">
                                          <p:val>
                                            <p:fltVal val="0"/>
                                          </p:val>
                                        </p:tav>
                                        <p:tav tm="100000">
                                          <p:val>
                                            <p:strVal val="#ppt_w"/>
                                          </p:val>
                                        </p:tav>
                                      </p:tavLst>
                                    </p:anim>
                                    <p:anim calcmode="lin" valueType="num">
                                      <p:cBhvr>
                                        <p:cTn id="20" dur="500" fill="hold"/>
                                        <p:tgtEl>
                                          <p:spTgt spid="29"/>
                                        </p:tgtEl>
                                        <p:attrNameLst>
                                          <p:attrName>ppt_h</p:attrName>
                                        </p:attrNameLst>
                                      </p:cBhvr>
                                      <p:tavLst>
                                        <p:tav tm="0">
                                          <p:val>
                                            <p:fltVal val="0"/>
                                          </p:val>
                                        </p:tav>
                                        <p:tav tm="100000">
                                          <p:val>
                                            <p:strVal val="#ppt_h"/>
                                          </p:val>
                                        </p:tav>
                                      </p:tavLst>
                                    </p:anim>
                                    <p:animEffect transition="in" filter="fade">
                                      <p:cBhvr>
                                        <p:cTn id="21" dur="500"/>
                                        <p:tgtEl>
                                          <p:spTgt spid="29"/>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0"/>
                                        </p:tgtEl>
                                        <p:attrNameLst>
                                          <p:attrName>style.visibility</p:attrName>
                                        </p:attrNameLst>
                                      </p:cBhvr>
                                      <p:to>
                                        <p:strVal val="visible"/>
                                      </p:to>
                                    </p:set>
                                    <p:anim calcmode="lin" valueType="num">
                                      <p:cBhvr>
                                        <p:cTn id="24" dur="500" fill="hold"/>
                                        <p:tgtEl>
                                          <p:spTgt spid="30"/>
                                        </p:tgtEl>
                                        <p:attrNameLst>
                                          <p:attrName>ppt_w</p:attrName>
                                        </p:attrNameLst>
                                      </p:cBhvr>
                                      <p:tavLst>
                                        <p:tav tm="0">
                                          <p:val>
                                            <p:fltVal val="0"/>
                                          </p:val>
                                        </p:tav>
                                        <p:tav tm="100000">
                                          <p:val>
                                            <p:strVal val="#ppt_w"/>
                                          </p:val>
                                        </p:tav>
                                      </p:tavLst>
                                    </p:anim>
                                    <p:anim calcmode="lin" valueType="num">
                                      <p:cBhvr>
                                        <p:cTn id="25" dur="500" fill="hold"/>
                                        <p:tgtEl>
                                          <p:spTgt spid="30"/>
                                        </p:tgtEl>
                                        <p:attrNameLst>
                                          <p:attrName>ppt_h</p:attrName>
                                        </p:attrNameLst>
                                      </p:cBhvr>
                                      <p:tavLst>
                                        <p:tav tm="0">
                                          <p:val>
                                            <p:fltVal val="0"/>
                                          </p:val>
                                        </p:tav>
                                        <p:tav tm="100000">
                                          <p:val>
                                            <p:strVal val="#ppt_h"/>
                                          </p:val>
                                        </p:tav>
                                      </p:tavLst>
                                    </p:anim>
                                    <p:animEffect transition="in" filter="fade">
                                      <p:cBhvr>
                                        <p:cTn id="26"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8" grpId="0"/>
      <p:bldP spid="29" grpId="0"/>
      <p:bldP spid="30"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D477E020-D616-BA10-0076-4ADAC36DB5A1}"/>
              </a:ext>
            </a:extLst>
          </p:cNvPr>
          <p:cNvSpPr>
            <a:spLocks noGrp="1"/>
          </p:cNvSpPr>
          <p:nvPr>
            <p:ph type="title"/>
          </p:nvPr>
        </p:nvSpPr>
        <p:spPr/>
        <p:txBody>
          <a:bodyPr/>
          <a:lstStyle/>
          <a:p>
            <a:r>
              <a:rPr lang="ja-JP" altLang="en-US"/>
              <a:t>モノのサービス化：</a:t>
            </a:r>
            <a:r>
              <a:rPr kumimoji="1" lang="ja-JP" altLang="en-US"/>
              <a:t>機能と機構の分離</a:t>
            </a:r>
          </a:p>
        </p:txBody>
      </p:sp>
      <p:sp>
        <p:nvSpPr>
          <p:cNvPr id="41" name="正方形/長方形 40">
            <a:extLst>
              <a:ext uri="{FF2B5EF4-FFF2-40B4-BE49-F238E27FC236}">
                <a16:creationId xmlns:a16="http://schemas.microsoft.com/office/drawing/2014/main" id="{A8287F53-6DCF-D57D-0B38-234E3BE1DEAB}"/>
              </a:ext>
            </a:extLst>
          </p:cNvPr>
          <p:cNvSpPr/>
          <p:nvPr/>
        </p:nvSpPr>
        <p:spPr>
          <a:xfrm>
            <a:off x="777583" y="4235230"/>
            <a:ext cx="2677885" cy="1977013"/>
          </a:xfrm>
          <a:prstGeom prst="rect">
            <a:avLst/>
          </a:prstGeom>
          <a:gradFill flip="none" rotWithShape="1">
            <a:gsLst>
              <a:gs pos="0">
                <a:schemeClr val="accent3">
                  <a:lumMod val="75000"/>
                </a:schemeClr>
              </a:gs>
              <a:gs pos="50000">
                <a:srgbClr val="33ACBD">
                  <a:shade val="67500"/>
                  <a:satMod val="115000"/>
                </a:srgbClr>
              </a:gs>
              <a:gs pos="100000">
                <a:srgbClr val="0070C0"/>
              </a:gs>
            </a:gsLst>
            <a:lin ang="16200000" scaled="1"/>
            <a:tileRect/>
          </a:gra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 name="テキスト ボックス 41">
            <a:extLst>
              <a:ext uri="{FF2B5EF4-FFF2-40B4-BE49-F238E27FC236}">
                <a16:creationId xmlns:a16="http://schemas.microsoft.com/office/drawing/2014/main" id="{595A940C-935E-7457-7A2F-36959488753F}"/>
              </a:ext>
            </a:extLst>
          </p:cNvPr>
          <p:cNvSpPr txBox="1"/>
          <p:nvPr/>
        </p:nvSpPr>
        <p:spPr>
          <a:xfrm>
            <a:off x="1254751" y="4939839"/>
            <a:ext cx="1723549" cy="461665"/>
          </a:xfrm>
          <a:prstGeom prst="rect">
            <a:avLst/>
          </a:prstGeom>
          <a:noFill/>
        </p:spPr>
        <p:txBody>
          <a:bodyPr wrap="none" rtlCol="0">
            <a:spAutoFit/>
          </a:bodyPr>
          <a:lstStyle/>
          <a:p>
            <a:pPr algn="ctr"/>
            <a:r>
              <a:rPr kumimoji="1" lang="ja-JP" altLang="en-US" sz="2400" b="1">
                <a:solidFill>
                  <a:schemeClr val="bg1"/>
                </a:solidFill>
                <a:latin typeface="Meiryo" panose="020B0604030504040204" pitchFamily="34" charset="-128"/>
                <a:ea typeface="Meiryo" panose="020B0604030504040204" pitchFamily="34" charset="-128"/>
              </a:rPr>
              <a:t>機能と機構</a:t>
            </a:r>
            <a:endParaRPr kumimoji="1" lang="ja-JP" altLang="en-US" sz="2400">
              <a:solidFill>
                <a:schemeClr val="bg1"/>
              </a:solidFill>
              <a:latin typeface="Meiryo" panose="020B0604030504040204" pitchFamily="34" charset="-128"/>
              <a:ea typeface="Meiryo" panose="020B0604030504040204" pitchFamily="34" charset="-128"/>
            </a:endParaRPr>
          </a:p>
        </p:txBody>
      </p:sp>
      <p:sp>
        <p:nvSpPr>
          <p:cNvPr id="43" name="テキスト ボックス 42">
            <a:extLst>
              <a:ext uri="{FF2B5EF4-FFF2-40B4-BE49-F238E27FC236}">
                <a16:creationId xmlns:a16="http://schemas.microsoft.com/office/drawing/2014/main" id="{79914171-C8E9-0841-C389-AD03BA14F82C}"/>
              </a:ext>
            </a:extLst>
          </p:cNvPr>
          <p:cNvSpPr txBox="1"/>
          <p:nvPr/>
        </p:nvSpPr>
        <p:spPr>
          <a:xfrm>
            <a:off x="927739" y="5319058"/>
            <a:ext cx="2377574" cy="230832"/>
          </a:xfrm>
          <a:prstGeom prst="rect">
            <a:avLst/>
          </a:prstGeom>
          <a:noFill/>
        </p:spPr>
        <p:txBody>
          <a:bodyPr wrap="none" rtlCol="0">
            <a:spAutoFit/>
          </a:bodyPr>
          <a:lstStyle/>
          <a:p>
            <a:pPr algn="ctr"/>
            <a:r>
              <a:rPr lang="ja-JP" altLang="en-US" sz="900" dirty="0">
                <a:solidFill>
                  <a:schemeClr val="bg1"/>
                </a:solidFill>
                <a:latin typeface="Meiryo" panose="020B0604030504040204" pitchFamily="34" charset="-128"/>
                <a:ea typeface="Meiryo" panose="020B0604030504040204" pitchFamily="34" charset="-128"/>
              </a:rPr>
              <a:t>一体化された</a:t>
            </a:r>
            <a:r>
              <a:rPr kumimoji="1" lang="ja-JP" altLang="en-US" sz="900" dirty="0">
                <a:solidFill>
                  <a:schemeClr val="bg1"/>
                </a:solidFill>
                <a:latin typeface="Meiryo" panose="020B0604030504040204" pitchFamily="34" charset="-128"/>
                <a:ea typeface="Meiryo" panose="020B0604030504040204" pitchFamily="34" charset="-128"/>
              </a:rPr>
              <a:t>ソフトウェアとハードウェア</a:t>
            </a:r>
          </a:p>
        </p:txBody>
      </p:sp>
      <p:grpSp>
        <p:nvGrpSpPr>
          <p:cNvPr id="44" name="グループ化 43">
            <a:extLst>
              <a:ext uri="{FF2B5EF4-FFF2-40B4-BE49-F238E27FC236}">
                <a16:creationId xmlns:a16="http://schemas.microsoft.com/office/drawing/2014/main" id="{F192FDD4-3E58-5E14-50F5-B26F863442A7}"/>
              </a:ext>
            </a:extLst>
          </p:cNvPr>
          <p:cNvGrpSpPr/>
          <p:nvPr/>
        </p:nvGrpSpPr>
        <p:grpSpPr>
          <a:xfrm>
            <a:off x="4572000" y="1215007"/>
            <a:ext cx="3818047" cy="4416871"/>
            <a:chOff x="4572000" y="1215007"/>
            <a:chExt cx="3818047" cy="4416871"/>
          </a:xfrm>
        </p:grpSpPr>
        <p:sp>
          <p:nvSpPr>
            <p:cNvPr id="45" name="正方形/長方形 44">
              <a:extLst>
                <a:ext uri="{FF2B5EF4-FFF2-40B4-BE49-F238E27FC236}">
                  <a16:creationId xmlns:a16="http://schemas.microsoft.com/office/drawing/2014/main" id="{A0ED1DC4-4B4B-4653-BBF6-7614E9743656}"/>
                </a:ext>
              </a:extLst>
            </p:cNvPr>
            <p:cNvSpPr/>
            <p:nvPr/>
          </p:nvSpPr>
          <p:spPr>
            <a:xfrm>
              <a:off x="4572000" y="1215007"/>
              <a:ext cx="3794417" cy="4416871"/>
            </a:xfrm>
            <a:prstGeom prst="rect">
              <a:avLst/>
            </a:prstGeom>
            <a:solidFill>
              <a:srgbClr val="FFFD78">
                <a:alpha val="63137"/>
              </a:srgb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 name="正方形/長方形 45">
              <a:extLst>
                <a:ext uri="{FF2B5EF4-FFF2-40B4-BE49-F238E27FC236}">
                  <a16:creationId xmlns:a16="http://schemas.microsoft.com/office/drawing/2014/main" id="{D3259EBB-0C94-F7E0-147B-A0DE62CFD49B}"/>
                </a:ext>
              </a:extLst>
            </p:cNvPr>
            <p:cNvSpPr/>
            <p:nvPr/>
          </p:nvSpPr>
          <p:spPr>
            <a:xfrm>
              <a:off x="5130305" y="3202183"/>
              <a:ext cx="736325" cy="420835"/>
            </a:xfrm>
            <a:prstGeom prst="rect">
              <a:avLst/>
            </a:prstGeom>
            <a:solidFill>
              <a:schemeClr val="accent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7" name="正方形/長方形 46">
              <a:extLst>
                <a:ext uri="{FF2B5EF4-FFF2-40B4-BE49-F238E27FC236}">
                  <a16:creationId xmlns:a16="http://schemas.microsoft.com/office/drawing/2014/main" id="{275279BA-B6CD-A44F-0686-F0CF04630AB0}"/>
                </a:ext>
              </a:extLst>
            </p:cNvPr>
            <p:cNvSpPr/>
            <p:nvPr/>
          </p:nvSpPr>
          <p:spPr>
            <a:xfrm>
              <a:off x="5951889" y="2677026"/>
              <a:ext cx="736325" cy="932567"/>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8" name="正方形/長方形 47">
              <a:extLst>
                <a:ext uri="{FF2B5EF4-FFF2-40B4-BE49-F238E27FC236}">
                  <a16:creationId xmlns:a16="http://schemas.microsoft.com/office/drawing/2014/main" id="{BE505AFD-5FB7-6CB3-4E89-21924B15742A}"/>
                </a:ext>
              </a:extLst>
            </p:cNvPr>
            <p:cNvSpPr/>
            <p:nvPr/>
          </p:nvSpPr>
          <p:spPr>
            <a:xfrm>
              <a:off x="5134380" y="2685331"/>
              <a:ext cx="736325" cy="420835"/>
            </a:xfrm>
            <a:prstGeom prst="rect">
              <a:avLst/>
            </a:prstGeom>
            <a:solidFill>
              <a:schemeClr val="accent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9" name="正方形/長方形 48">
              <a:extLst>
                <a:ext uri="{FF2B5EF4-FFF2-40B4-BE49-F238E27FC236}">
                  <a16:creationId xmlns:a16="http://schemas.microsoft.com/office/drawing/2014/main" id="{FBE9CBAD-72AE-355A-2A0D-A1F9F77A08A9}"/>
                </a:ext>
              </a:extLst>
            </p:cNvPr>
            <p:cNvSpPr/>
            <p:nvPr/>
          </p:nvSpPr>
          <p:spPr>
            <a:xfrm>
              <a:off x="6769398" y="2677026"/>
              <a:ext cx="1042867" cy="324008"/>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 name="正方形/長方形 49">
              <a:extLst>
                <a:ext uri="{FF2B5EF4-FFF2-40B4-BE49-F238E27FC236}">
                  <a16:creationId xmlns:a16="http://schemas.microsoft.com/office/drawing/2014/main" id="{20C2238E-5495-3A97-3446-60D82D2EBC1D}"/>
                </a:ext>
              </a:extLst>
            </p:cNvPr>
            <p:cNvSpPr/>
            <p:nvPr/>
          </p:nvSpPr>
          <p:spPr>
            <a:xfrm>
              <a:off x="6757287" y="3058531"/>
              <a:ext cx="478231" cy="551062"/>
            </a:xfrm>
            <a:prstGeom prst="rect">
              <a:avLst/>
            </a:prstGeom>
            <a:solidFill>
              <a:schemeClr val="tx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1" name="正方形/長方形 50">
              <a:extLst>
                <a:ext uri="{FF2B5EF4-FFF2-40B4-BE49-F238E27FC236}">
                  <a16:creationId xmlns:a16="http://schemas.microsoft.com/office/drawing/2014/main" id="{62BFDE01-CAE1-01FB-603B-751B32955A11}"/>
                </a:ext>
              </a:extLst>
            </p:cNvPr>
            <p:cNvSpPr/>
            <p:nvPr/>
          </p:nvSpPr>
          <p:spPr>
            <a:xfrm>
              <a:off x="7304592" y="3064586"/>
              <a:ext cx="506212" cy="210616"/>
            </a:xfrm>
            <a:prstGeom prst="rect">
              <a:avLst/>
            </a:prstGeom>
            <a:solidFill>
              <a:schemeClr val="accent5"/>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2" name="正方形/長方形 51">
              <a:extLst>
                <a:ext uri="{FF2B5EF4-FFF2-40B4-BE49-F238E27FC236}">
                  <a16:creationId xmlns:a16="http://schemas.microsoft.com/office/drawing/2014/main" id="{9531AB53-FB09-B250-7D11-E52FA731E822}"/>
                </a:ext>
              </a:extLst>
            </p:cNvPr>
            <p:cNvSpPr/>
            <p:nvPr/>
          </p:nvSpPr>
          <p:spPr>
            <a:xfrm>
              <a:off x="7304592" y="3331141"/>
              <a:ext cx="506212" cy="289232"/>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3" name="下矢印 52">
              <a:extLst>
                <a:ext uri="{FF2B5EF4-FFF2-40B4-BE49-F238E27FC236}">
                  <a16:creationId xmlns:a16="http://schemas.microsoft.com/office/drawing/2014/main" id="{553A2E45-5FF2-BDA5-2562-25346622C848}"/>
                </a:ext>
              </a:extLst>
            </p:cNvPr>
            <p:cNvSpPr/>
            <p:nvPr/>
          </p:nvSpPr>
          <p:spPr>
            <a:xfrm>
              <a:off x="5833240" y="3692185"/>
              <a:ext cx="1271475" cy="496728"/>
            </a:xfrm>
            <a:prstGeom prst="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 name="テキスト ボックス 53">
              <a:extLst>
                <a:ext uri="{FF2B5EF4-FFF2-40B4-BE49-F238E27FC236}">
                  <a16:creationId xmlns:a16="http://schemas.microsoft.com/office/drawing/2014/main" id="{D92FCADA-45BB-4525-56A3-1AEA53B4101F}"/>
                </a:ext>
              </a:extLst>
            </p:cNvPr>
            <p:cNvSpPr txBox="1"/>
            <p:nvPr/>
          </p:nvSpPr>
          <p:spPr>
            <a:xfrm>
              <a:off x="6222755" y="3709716"/>
              <a:ext cx="492443" cy="461665"/>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追加</a:t>
              </a:r>
              <a:endParaRPr kumimoji="1" lang="en-US" altLang="ja-JP" sz="1200" dirty="0">
                <a:solidFill>
                  <a:schemeClr val="bg1"/>
                </a:solidFill>
                <a:latin typeface="Meiryo" panose="020B0604030504040204" pitchFamily="34" charset="-128"/>
                <a:ea typeface="Meiryo" panose="020B0604030504040204" pitchFamily="34" charset="-128"/>
              </a:endParaRPr>
            </a:p>
            <a:p>
              <a:pPr algn="ctr"/>
              <a:r>
                <a:rPr kumimoji="1" lang="ja-JP" altLang="en-US" sz="1200">
                  <a:solidFill>
                    <a:schemeClr val="bg1"/>
                  </a:solidFill>
                  <a:latin typeface="Meiryo" panose="020B0604030504040204" pitchFamily="34" charset="-128"/>
                  <a:ea typeface="Meiryo" panose="020B0604030504040204" pitchFamily="34" charset="-128"/>
                </a:rPr>
                <a:t>更新</a:t>
              </a:r>
            </a:p>
          </p:txBody>
        </p:sp>
        <p:sp>
          <p:nvSpPr>
            <p:cNvPr id="55" name="U ターン矢印 54">
              <a:extLst>
                <a:ext uri="{FF2B5EF4-FFF2-40B4-BE49-F238E27FC236}">
                  <a16:creationId xmlns:a16="http://schemas.microsoft.com/office/drawing/2014/main" id="{B167B98A-DA69-80CD-54AB-36379C642517}"/>
                </a:ext>
              </a:extLst>
            </p:cNvPr>
            <p:cNvSpPr/>
            <p:nvPr/>
          </p:nvSpPr>
          <p:spPr>
            <a:xfrm rot="16200000" flipV="1">
              <a:off x="6645981" y="3206723"/>
              <a:ext cx="2783622" cy="366911"/>
            </a:xfrm>
            <a:prstGeom prst="uturnArrow">
              <a:avLst>
                <a:gd name="adj1" fmla="val 33086"/>
                <a:gd name="adj2" fmla="val 25000"/>
                <a:gd name="adj3" fmla="val 34703"/>
                <a:gd name="adj4" fmla="val 43750"/>
                <a:gd name="adj5" fmla="val 100000"/>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6" name="正方形/長方形 55">
              <a:extLst>
                <a:ext uri="{FF2B5EF4-FFF2-40B4-BE49-F238E27FC236}">
                  <a16:creationId xmlns:a16="http://schemas.microsoft.com/office/drawing/2014/main" id="{D9D06C10-5C5F-A3ED-F06D-2D5ABE06F175}"/>
                </a:ext>
              </a:extLst>
            </p:cNvPr>
            <p:cNvSpPr/>
            <p:nvPr/>
          </p:nvSpPr>
          <p:spPr>
            <a:xfrm>
              <a:off x="5129191" y="1795527"/>
              <a:ext cx="2677885" cy="558932"/>
            </a:xfrm>
            <a:prstGeom prst="rect">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7" name="下矢印 56">
              <a:extLst>
                <a:ext uri="{FF2B5EF4-FFF2-40B4-BE49-F238E27FC236}">
                  <a16:creationId xmlns:a16="http://schemas.microsoft.com/office/drawing/2014/main" id="{079A5D09-9D9F-685F-3E09-68AB889A810A}"/>
                </a:ext>
              </a:extLst>
            </p:cNvPr>
            <p:cNvSpPr/>
            <p:nvPr/>
          </p:nvSpPr>
          <p:spPr>
            <a:xfrm>
              <a:off x="5812273" y="2403184"/>
              <a:ext cx="1271475" cy="221621"/>
            </a:xfrm>
            <a:prstGeom prst="down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8" name="テキスト ボックス 57">
              <a:extLst>
                <a:ext uri="{FF2B5EF4-FFF2-40B4-BE49-F238E27FC236}">
                  <a16:creationId xmlns:a16="http://schemas.microsoft.com/office/drawing/2014/main" id="{1FB6BA4F-A3DB-C634-C9B8-0286A289B25C}"/>
                </a:ext>
              </a:extLst>
            </p:cNvPr>
            <p:cNvSpPr txBox="1"/>
            <p:nvPr/>
          </p:nvSpPr>
          <p:spPr>
            <a:xfrm>
              <a:off x="5329755" y="1936896"/>
              <a:ext cx="2236510" cy="338554"/>
            </a:xfrm>
            <a:prstGeom prst="rect">
              <a:avLst/>
            </a:prstGeom>
            <a:noFill/>
          </p:spPr>
          <p:txBody>
            <a:bodyPr wrap="none" rtlCol="0">
              <a:spAutoFit/>
            </a:bodyPr>
            <a:lstStyle/>
            <a:p>
              <a:pPr algn="ctr"/>
              <a:r>
                <a:rPr kumimoji="1" lang="ja-JP" altLang="en-US" sz="1600">
                  <a:solidFill>
                    <a:schemeClr val="bg1"/>
                  </a:solidFill>
                  <a:latin typeface="Meiryo" panose="020B0604030504040204" pitchFamily="34" charset="-128"/>
                  <a:ea typeface="Meiryo" panose="020B0604030504040204" pitchFamily="34" charset="-128"/>
                </a:rPr>
                <a:t>デザイン・企画・設計</a:t>
              </a:r>
            </a:p>
          </p:txBody>
        </p:sp>
        <p:sp>
          <p:nvSpPr>
            <p:cNvPr id="59" name="テキスト ボックス 58">
              <a:extLst>
                <a:ext uri="{FF2B5EF4-FFF2-40B4-BE49-F238E27FC236}">
                  <a16:creationId xmlns:a16="http://schemas.microsoft.com/office/drawing/2014/main" id="{6DA766DC-E8F7-139A-94E6-18381A814952}"/>
                </a:ext>
              </a:extLst>
            </p:cNvPr>
            <p:cNvSpPr txBox="1"/>
            <p:nvPr/>
          </p:nvSpPr>
          <p:spPr>
            <a:xfrm>
              <a:off x="7820660" y="1795527"/>
              <a:ext cx="569387" cy="246221"/>
            </a:xfrm>
            <a:prstGeom prst="rect">
              <a:avLst/>
            </a:prstGeom>
            <a:noFill/>
          </p:spPr>
          <p:txBody>
            <a:bodyPr wrap="none" rtlCol="0">
              <a:spAutoFit/>
            </a:bodyPr>
            <a:lstStyle/>
            <a:p>
              <a:pPr algn="ctr"/>
              <a:r>
                <a:rPr kumimoji="1" lang="ja-JP" altLang="en-US" sz="1000">
                  <a:solidFill>
                    <a:srgbClr val="0070C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データ</a:t>
              </a:r>
            </a:p>
          </p:txBody>
        </p:sp>
        <p:sp>
          <p:nvSpPr>
            <p:cNvPr id="60" name="テキスト ボックス 59">
              <a:extLst>
                <a:ext uri="{FF2B5EF4-FFF2-40B4-BE49-F238E27FC236}">
                  <a16:creationId xmlns:a16="http://schemas.microsoft.com/office/drawing/2014/main" id="{71DEC8F5-B3C3-8C66-7989-3E77C25C2EDC}"/>
                </a:ext>
              </a:extLst>
            </p:cNvPr>
            <p:cNvSpPr txBox="1"/>
            <p:nvPr/>
          </p:nvSpPr>
          <p:spPr>
            <a:xfrm>
              <a:off x="5606358" y="3002423"/>
              <a:ext cx="1723550" cy="400110"/>
            </a:xfrm>
            <a:prstGeom prst="rect">
              <a:avLst/>
            </a:prstGeom>
            <a:noFill/>
          </p:spPr>
          <p:txBody>
            <a:bodyPr wrap="none" rtlCol="0">
              <a:spAutoFit/>
            </a:bodyPr>
            <a:lstStyle/>
            <a:p>
              <a:pPr algn="ctr"/>
              <a:r>
                <a:rPr kumimoji="1" lang="ja-JP" altLang="en-US" sz="2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ソフトウェア</a:t>
              </a:r>
            </a:p>
          </p:txBody>
        </p:sp>
        <p:sp>
          <p:nvSpPr>
            <p:cNvPr id="61" name="テキスト ボックス 60">
              <a:extLst>
                <a:ext uri="{FF2B5EF4-FFF2-40B4-BE49-F238E27FC236}">
                  <a16:creationId xmlns:a16="http://schemas.microsoft.com/office/drawing/2014/main" id="{D00C39EA-AF6A-5D17-98F0-4B3C58225456}"/>
                </a:ext>
              </a:extLst>
            </p:cNvPr>
            <p:cNvSpPr txBox="1"/>
            <p:nvPr/>
          </p:nvSpPr>
          <p:spPr>
            <a:xfrm>
              <a:off x="5862839" y="1324733"/>
              <a:ext cx="1210588" cy="400110"/>
            </a:xfrm>
            <a:prstGeom prst="rect">
              <a:avLst/>
            </a:prstGeom>
            <a:noFill/>
          </p:spPr>
          <p:txBody>
            <a:bodyPr wrap="none" rtlCol="0">
              <a:spAutoFit/>
            </a:bodyPr>
            <a:lstStyle/>
            <a:p>
              <a:pPr algn="ctr"/>
              <a:r>
                <a:rPr kumimoji="1" lang="ja-JP" altLang="en-US" sz="2000">
                  <a:solidFill>
                    <a:schemeClr val="accent6">
                      <a:lumMod val="75000"/>
                    </a:schemeClr>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サービス</a:t>
              </a:r>
            </a:p>
          </p:txBody>
        </p:sp>
      </p:grpSp>
      <p:sp>
        <p:nvSpPr>
          <p:cNvPr id="3" name="テキスト ボックス 2">
            <a:extLst>
              <a:ext uri="{FF2B5EF4-FFF2-40B4-BE49-F238E27FC236}">
                <a16:creationId xmlns:a16="http://schemas.microsoft.com/office/drawing/2014/main" id="{A56CDD7D-324F-AD9E-3FE4-BDE771B7B84E}"/>
              </a:ext>
            </a:extLst>
          </p:cNvPr>
          <p:cNvSpPr txBox="1"/>
          <p:nvPr/>
        </p:nvSpPr>
        <p:spPr>
          <a:xfrm>
            <a:off x="215423" y="1981872"/>
            <a:ext cx="3775393" cy="954107"/>
          </a:xfrm>
          <a:prstGeom prst="rect">
            <a:avLst/>
          </a:prstGeom>
          <a:noFill/>
        </p:spPr>
        <p:txBody>
          <a:bodyPr wrap="none" rtlCol="0">
            <a:spAutoFit/>
          </a:bodyPr>
          <a:lstStyle/>
          <a:p>
            <a:pPr algn="ctr"/>
            <a:r>
              <a:rPr kumimoji="1" lang="ja-JP" altLang="en-US" sz="1400" b="1" u="sng">
                <a:solidFill>
                  <a:schemeClr val="accent6">
                    <a:lumMod val="75000"/>
                  </a:schemeClr>
                </a:solidFill>
                <a:latin typeface="Meiryo" panose="020B0604030504040204" pitchFamily="34" charset="-128"/>
                <a:ea typeface="Meiryo" panose="020B0604030504040204" pitchFamily="34" charset="-128"/>
              </a:rPr>
              <a:t>モノ・ビジネスを</a:t>
            </a:r>
            <a:r>
              <a:rPr lang="ja-JP" altLang="en-US" sz="1400" b="1" u="sng">
                <a:solidFill>
                  <a:schemeClr val="accent6">
                    <a:lumMod val="75000"/>
                  </a:schemeClr>
                </a:solidFill>
                <a:latin typeface="Meiryo" panose="020B0604030504040204" pitchFamily="34" charset="-128"/>
                <a:ea typeface="Meiryo" panose="020B0604030504040204" pitchFamily="34" charset="-128"/>
              </a:rPr>
              <a:t>サービス・ビジネスに転換</a:t>
            </a:r>
            <a:endParaRPr lang="en-US" altLang="ja-JP" sz="1400" b="1" u="sng" dirty="0">
              <a:solidFill>
                <a:schemeClr val="accent6">
                  <a:lumMod val="75000"/>
                </a:schemeClr>
              </a:solidFill>
              <a:latin typeface="Meiryo" panose="020B0604030504040204" pitchFamily="34" charset="-128"/>
              <a:ea typeface="Meiryo" panose="020B0604030504040204" pitchFamily="34" charset="-128"/>
            </a:endParaRPr>
          </a:p>
          <a:p>
            <a:pPr marL="285750" indent="-285750" algn="ctr">
              <a:buFont typeface="Wingdings" pitchFamily="2" charset="2"/>
              <a:buChar char="Ø"/>
            </a:pPr>
            <a:r>
              <a:rPr lang="ja-JP" altLang="en-US" sz="1400">
                <a:solidFill>
                  <a:schemeClr val="accent6">
                    <a:lumMod val="75000"/>
                  </a:schemeClr>
                </a:solidFill>
                <a:latin typeface="Meiryo" panose="020B0604030504040204" pitchFamily="34" charset="-128"/>
                <a:ea typeface="Meiryo" panose="020B0604030504040204" pitchFamily="34" charset="-128"/>
              </a:rPr>
              <a:t>ハードとソフトの進化のギャップを吸収</a:t>
            </a:r>
            <a:endParaRPr lang="en-US" altLang="ja-JP" sz="1400" dirty="0">
              <a:solidFill>
                <a:schemeClr val="accent6">
                  <a:lumMod val="75000"/>
                </a:schemeClr>
              </a:solidFill>
              <a:latin typeface="Meiryo" panose="020B0604030504040204" pitchFamily="34" charset="-128"/>
              <a:ea typeface="Meiryo" panose="020B0604030504040204" pitchFamily="34" charset="-128"/>
            </a:endParaRPr>
          </a:p>
          <a:p>
            <a:pPr marL="285750" indent="-285750" algn="ctr">
              <a:buFont typeface="Wingdings" pitchFamily="2" charset="2"/>
              <a:buChar char="Ø"/>
            </a:pPr>
            <a:r>
              <a:rPr lang="ja-JP" altLang="en-US" sz="1400">
                <a:solidFill>
                  <a:schemeClr val="accent6">
                    <a:lumMod val="75000"/>
                  </a:schemeClr>
                </a:solidFill>
                <a:latin typeface="Meiryo" panose="020B0604030504040204" pitchFamily="34" charset="-128"/>
                <a:ea typeface="Meiryo" panose="020B0604030504040204" pitchFamily="34" charset="-128"/>
              </a:rPr>
              <a:t>リコール等出荷後トラブルのリスク回避</a:t>
            </a:r>
            <a:endParaRPr lang="en-US" altLang="ja-JP" sz="1400" dirty="0">
              <a:solidFill>
                <a:schemeClr val="accent6">
                  <a:lumMod val="75000"/>
                </a:schemeClr>
              </a:solidFill>
              <a:latin typeface="Meiryo" panose="020B0604030504040204" pitchFamily="34" charset="-128"/>
              <a:ea typeface="Meiryo" panose="020B0604030504040204" pitchFamily="34" charset="-128"/>
            </a:endParaRPr>
          </a:p>
          <a:p>
            <a:pPr marL="285750" indent="-285750" algn="ctr">
              <a:buFont typeface="Wingdings" pitchFamily="2" charset="2"/>
              <a:buChar char="Ø"/>
            </a:pPr>
            <a:r>
              <a:rPr lang="ja-JP" altLang="en-US" sz="1400">
                <a:solidFill>
                  <a:schemeClr val="accent6">
                    <a:lumMod val="75000"/>
                  </a:schemeClr>
                </a:solidFill>
                <a:latin typeface="Meiryo" panose="020B0604030504040204" pitchFamily="34" charset="-128"/>
                <a:ea typeface="Meiryo" panose="020B0604030504040204" pitchFamily="34" charset="-128"/>
              </a:rPr>
              <a:t>継続的改善による顧客の定着・囲い込み</a:t>
            </a:r>
            <a:endParaRPr kumimoji="1" lang="ja-JP" altLang="en-US" sz="1600">
              <a:solidFill>
                <a:schemeClr val="accent6">
                  <a:lumMod val="75000"/>
                </a:schemeClr>
              </a:solidFill>
              <a:latin typeface="Meiryo" panose="020B0604030504040204" pitchFamily="34" charset="-128"/>
              <a:ea typeface="Meiryo" panose="020B0604030504040204" pitchFamily="34" charset="-128"/>
            </a:endParaRPr>
          </a:p>
        </p:txBody>
      </p:sp>
      <p:grpSp>
        <p:nvGrpSpPr>
          <p:cNvPr id="5" name="グループ化 4">
            <a:extLst>
              <a:ext uri="{FF2B5EF4-FFF2-40B4-BE49-F238E27FC236}">
                <a16:creationId xmlns:a16="http://schemas.microsoft.com/office/drawing/2014/main" id="{2978EBF4-5205-011B-D905-57AAC5C45894}"/>
              </a:ext>
            </a:extLst>
          </p:cNvPr>
          <p:cNvGrpSpPr/>
          <p:nvPr/>
        </p:nvGrpSpPr>
        <p:grpSpPr>
          <a:xfrm>
            <a:off x="3455468" y="4244852"/>
            <a:ext cx="4352722" cy="2014836"/>
            <a:chOff x="3455468" y="4244852"/>
            <a:chExt cx="4352722" cy="2014836"/>
          </a:xfrm>
        </p:grpSpPr>
        <p:sp>
          <p:nvSpPr>
            <p:cNvPr id="63" name="正方形/長方形 62">
              <a:extLst>
                <a:ext uri="{FF2B5EF4-FFF2-40B4-BE49-F238E27FC236}">
                  <a16:creationId xmlns:a16="http://schemas.microsoft.com/office/drawing/2014/main" id="{E7A0A94B-BA85-B22E-FC30-B5174CA5CE08}"/>
                </a:ext>
              </a:extLst>
            </p:cNvPr>
            <p:cNvSpPr/>
            <p:nvPr/>
          </p:nvSpPr>
          <p:spPr>
            <a:xfrm>
              <a:off x="5129191" y="5631879"/>
              <a:ext cx="2677885" cy="600662"/>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4" name="正方形/長方形 63">
              <a:extLst>
                <a:ext uri="{FF2B5EF4-FFF2-40B4-BE49-F238E27FC236}">
                  <a16:creationId xmlns:a16="http://schemas.microsoft.com/office/drawing/2014/main" id="{EF83CAB7-D964-6954-2FE8-F7BC30C4393B}"/>
                </a:ext>
              </a:extLst>
            </p:cNvPr>
            <p:cNvSpPr/>
            <p:nvPr/>
          </p:nvSpPr>
          <p:spPr>
            <a:xfrm>
              <a:off x="5130305" y="4244852"/>
              <a:ext cx="2677885" cy="1356504"/>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5" name="直線矢印コネクタ 64">
              <a:extLst>
                <a:ext uri="{FF2B5EF4-FFF2-40B4-BE49-F238E27FC236}">
                  <a16:creationId xmlns:a16="http://schemas.microsoft.com/office/drawing/2014/main" id="{EA8B5890-ABB5-7C69-1960-D814AF755BF9}"/>
                </a:ext>
              </a:extLst>
            </p:cNvPr>
            <p:cNvCxnSpPr>
              <a:cxnSpLocks/>
              <a:stCxn id="41" idx="3"/>
              <a:endCxn id="64" idx="1"/>
            </p:cNvCxnSpPr>
            <p:nvPr/>
          </p:nvCxnSpPr>
          <p:spPr>
            <a:xfrm flipV="1">
              <a:off x="3455468" y="4923104"/>
              <a:ext cx="1674837" cy="300633"/>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66" name="直線矢印コネクタ 65">
              <a:extLst>
                <a:ext uri="{FF2B5EF4-FFF2-40B4-BE49-F238E27FC236}">
                  <a16:creationId xmlns:a16="http://schemas.microsoft.com/office/drawing/2014/main" id="{AC7F64D9-FB24-9B49-EA14-1C1CD5192F0E}"/>
                </a:ext>
              </a:extLst>
            </p:cNvPr>
            <p:cNvCxnSpPr>
              <a:cxnSpLocks/>
              <a:stCxn id="41" idx="3"/>
              <a:endCxn id="63" idx="1"/>
            </p:cNvCxnSpPr>
            <p:nvPr/>
          </p:nvCxnSpPr>
          <p:spPr>
            <a:xfrm>
              <a:off x="3455468" y="5223737"/>
              <a:ext cx="1673723" cy="708473"/>
            </a:xfrm>
            <a:prstGeom prst="straightConnector1">
              <a:avLst/>
            </a:prstGeom>
            <a:ln>
              <a:solidFill>
                <a:schemeClr val="accent3">
                  <a:lumMod val="75000"/>
                </a:schemeClr>
              </a:solidFill>
              <a:tailEnd type="triangle"/>
            </a:ln>
          </p:spPr>
          <p:style>
            <a:lnRef idx="2">
              <a:schemeClr val="accent1"/>
            </a:lnRef>
            <a:fillRef idx="0">
              <a:schemeClr val="accent1"/>
            </a:fillRef>
            <a:effectRef idx="1">
              <a:schemeClr val="accent1"/>
            </a:effectRef>
            <a:fontRef idx="minor">
              <a:schemeClr val="tx1"/>
            </a:fontRef>
          </p:style>
        </p:cxnSp>
        <p:sp>
          <p:nvSpPr>
            <p:cNvPr id="68" name="テキスト ボックス 67">
              <a:extLst>
                <a:ext uri="{FF2B5EF4-FFF2-40B4-BE49-F238E27FC236}">
                  <a16:creationId xmlns:a16="http://schemas.microsoft.com/office/drawing/2014/main" id="{C60469B9-D535-5667-932B-157A6D91D2D7}"/>
                </a:ext>
              </a:extLst>
            </p:cNvPr>
            <p:cNvSpPr txBox="1"/>
            <p:nvPr/>
          </p:nvSpPr>
          <p:spPr>
            <a:xfrm>
              <a:off x="5996607" y="5682607"/>
              <a:ext cx="902811" cy="461665"/>
            </a:xfrm>
            <a:prstGeom prst="rect">
              <a:avLst/>
            </a:prstGeom>
            <a:noFill/>
          </p:spPr>
          <p:txBody>
            <a:bodyPr wrap="none" rtlCol="0">
              <a:spAutoFit/>
            </a:bodyPr>
            <a:lstStyle/>
            <a:p>
              <a:pPr algn="ctr"/>
              <a:r>
                <a:rPr kumimoji="1" lang="ja-JP" altLang="en-US" sz="2400" b="1">
                  <a:solidFill>
                    <a:schemeClr val="bg1"/>
                  </a:solidFill>
                  <a:latin typeface="Meiryo" panose="020B0604030504040204" pitchFamily="34" charset="-128"/>
                  <a:ea typeface="Meiryo" panose="020B0604030504040204" pitchFamily="34" charset="-128"/>
                </a:rPr>
                <a:t>機</a:t>
              </a:r>
              <a:r>
                <a:rPr kumimoji="1" lang="en-US" altLang="ja-JP" sz="2400" b="1" dirty="0">
                  <a:solidFill>
                    <a:schemeClr val="bg1"/>
                  </a:solidFill>
                  <a:latin typeface="Meiryo" panose="020B0604030504040204" pitchFamily="34" charset="-128"/>
                  <a:ea typeface="Meiryo" panose="020B0604030504040204" pitchFamily="34" charset="-128"/>
                </a:rPr>
                <a:t> </a:t>
              </a:r>
              <a:r>
                <a:rPr kumimoji="1" lang="ja-JP" altLang="en-US" sz="2400" b="1">
                  <a:solidFill>
                    <a:schemeClr val="bg1"/>
                  </a:solidFill>
                  <a:latin typeface="Meiryo" panose="020B0604030504040204" pitchFamily="34" charset="-128"/>
                  <a:ea typeface="Meiryo" panose="020B0604030504040204" pitchFamily="34" charset="-128"/>
                </a:rPr>
                <a:t>構</a:t>
              </a:r>
              <a:endParaRPr kumimoji="1" lang="ja-JP" altLang="en-US" sz="2400">
                <a:solidFill>
                  <a:schemeClr val="bg1"/>
                </a:solidFill>
                <a:latin typeface="Meiryo" panose="020B0604030504040204" pitchFamily="34" charset="-128"/>
                <a:ea typeface="Meiryo" panose="020B0604030504040204" pitchFamily="34" charset="-128"/>
              </a:endParaRPr>
            </a:p>
          </p:txBody>
        </p:sp>
        <p:sp>
          <p:nvSpPr>
            <p:cNvPr id="70" name="テキスト ボックス 69">
              <a:extLst>
                <a:ext uri="{FF2B5EF4-FFF2-40B4-BE49-F238E27FC236}">
                  <a16:creationId xmlns:a16="http://schemas.microsoft.com/office/drawing/2014/main" id="{D60D1FC0-EA70-C0A4-AAA1-E0C28C80B8D7}"/>
                </a:ext>
              </a:extLst>
            </p:cNvPr>
            <p:cNvSpPr txBox="1"/>
            <p:nvPr/>
          </p:nvSpPr>
          <p:spPr>
            <a:xfrm>
              <a:off x="6033802" y="6028856"/>
              <a:ext cx="877163" cy="230832"/>
            </a:xfrm>
            <a:prstGeom prst="rect">
              <a:avLst/>
            </a:prstGeom>
            <a:noFill/>
          </p:spPr>
          <p:txBody>
            <a:bodyPr wrap="none" rtlCol="0">
              <a:spAutoFit/>
            </a:bodyPr>
            <a:lstStyle/>
            <a:p>
              <a:pPr algn="ctr"/>
              <a:r>
                <a:rPr kumimoji="1" lang="ja-JP" altLang="en-US" sz="900">
                  <a:solidFill>
                    <a:schemeClr val="bg1"/>
                  </a:solidFill>
                  <a:latin typeface="Meiryo" panose="020B0604030504040204" pitchFamily="34" charset="-128"/>
                  <a:ea typeface="Meiryo" panose="020B0604030504040204" pitchFamily="34" charset="-128"/>
                </a:rPr>
                <a:t>ハードウェア</a:t>
              </a:r>
            </a:p>
          </p:txBody>
        </p:sp>
        <p:sp>
          <p:nvSpPr>
            <p:cNvPr id="71" name="テキスト ボックス 70">
              <a:extLst>
                <a:ext uri="{FF2B5EF4-FFF2-40B4-BE49-F238E27FC236}">
                  <a16:creationId xmlns:a16="http://schemas.microsoft.com/office/drawing/2014/main" id="{004E5EAC-2CE5-5A07-07B1-10D97D657F98}"/>
                </a:ext>
              </a:extLst>
            </p:cNvPr>
            <p:cNvSpPr txBox="1"/>
            <p:nvPr/>
          </p:nvSpPr>
          <p:spPr>
            <a:xfrm>
              <a:off x="3646308" y="4319905"/>
              <a:ext cx="1338828" cy="646331"/>
            </a:xfrm>
            <a:prstGeom prst="rect">
              <a:avLst/>
            </a:prstGeom>
            <a:noFill/>
          </p:spPr>
          <p:txBody>
            <a:bodyPr wrap="none" rtlCol="0">
              <a:spAutoFit/>
            </a:bodyPr>
            <a:lstStyle/>
            <a:p>
              <a:r>
                <a:rPr kumimoji="1" lang="ja-JP" altLang="en-US">
                  <a:solidFill>
                    <a:schemeClr val="accent2">
                      <a:lumMod val="75000"/>
                    </a:schemeClr>
                  </a:solidFill>
                  <a:latin typeface="Meiryo" panose="020B0604030504040204" pitchFamily="34" charset="-128"/>
                  <a:ea typeface="Meiryo" panose="020B0604030504040204" pitchFamily="34" charset="-128"/>
                </a:rPr>
                <a:t>明確な分離</a:t>
              </a:r>
              <a:endParaRPr kumimoji="1" lang="en-US" altLang="ja-JP" dirty="0">
                <a:solidFill>
                  <a:schemeClr val="accent2">
                    <a:lumMod val="75000"/>
                  </a:schemeClr>
                </a:solidFill>
                <a:latin typeface="Meiryo" panose="020B0604030504040204" pitchFamily="34" charset="-128"/>
                <a:ea typeface="Meiryo" panose="020B0604030504040204" pitchFamily="34" charset="-128"/>
              </a:endParaRPr>
            </a:p>
            <a:p>
              <a:r>
                <a:rPr lang="ja-JP" altLang="en-US">
                  <a:solidFill>
                    <a:schemeClr val="accent2">
                      <a:lumMod val="75000"/>
                    </a:schemeClr>
                  </a:solidFill>
                  <a:latin typeface="Meiryo" panose="020B0604030504040204" pitchFamily="34" charset="-128"/>
                  <a:ea typeface="Meiryo" panose="020B0604030504040204" pitchFamily="34" charset="-128"/>
                </a:rPr>
                <a:t>ソフト重視</a:t>
              </a:r>
              <a:endParaRPr kumimoji="1" lang="ja-JP" altLang="en-US">
                <a:solidFill>
                  <a:schemeClr val="accent2">
                    <a:lumMod val="75000"/>
                  </a:schemeClr>
                </a:solidFill>
                <a:latin typeface="Meiryo" panose="020B0604030504040204" pitchFamily="34" charset="-128"/>
                <a:ea typeface="Meiryo" panose="020B0604030504040204" pitchFamily="34" charset="-128"/>
              </a:endParaRPr>
            </a:p>
          </p:txBody>
        </p:sp>
        <p:sp>
          <p:nvSpPr>
            <p:cNvPr id="4" name="上下矢印 3">
              <a:extLst>
                <a:ext uri="{FF2B5EF4-FFF2-40B4-BE49-F238E27FC236}">
                  <a16:creationId xmlns:a16="http://schemas.microsoft.com/office/drawing/2014/main" id="{AE0844AB-3FA3-CA32-5C88-3D53FA5DF03A}"/>
                </a:ext>
              </a:extLst>
            </p:cNvPr>
            <p:cNvSpPr/>
            <p:nvPr/>
          </p:nvSpPr>
          <p:spPr>
            <a:xfrm>
              <a:off x="5833240" y="4247200"/>
              <a:ext cx="1313633" cy="1367729"/>
            </a:xfrm>
            <a:prstGeom prst="upDownArrow">
              <a:avLst>
                <a:gd name="adj1" fmla="val 71278"/>
                <a:gd name="adj2" fmla="val 28517"/>
              </a:avLst>
            </a:prstGeom>
            <a:solidFill>
              <a:srgbClr val="00B0F0"/>
            </a:solidFill>
            <a:ln w="19050">
              <a:solidFill>
                <a:schemeClr val="bg1"/>
              </a:solidFill>
              <a:prstDash val="sysDot"/>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7" name="テキスト ボックス 66">
              <a:extLst>
                <a:ext uri="{FF2B5EF4-FFF2-40B4-BE49-F238E27FC236}">
                  <a16:creationId xmlns:a16="http://schemas.microsoft.com/office/drawing/2014/main" id="{FD35C2F1-E6F7-5234-B3CC-DD83D4DE943E}"/>
                </a:ext>
              </a:extLst>
            </p:cNvPr>
            <p:cNvSpPr txBox="1"/>
            <p:nvPr/>
          </p:nvSpPr>
          <p:spPr>
            <a:xfrm>
              <a:off x="6039029" y="4709249"/>
              <a:ext cx="902811" cy="461665"/>
            </a:xfrm>
            <a:prstGeom prst="rect">
              <a:avLst/>
            </a:prstGeom>
            <a:noFill/>
          </p:spPr>
          <p:txBody>
            <a:bodyPr wrap="none" rtlCol="0">
              <a:spAutoFit/>
            </a:bodyPr>
            <a:lstStyle/>
            <a:p>
              <a:pPr algn="ctr"/>
              <a:r>
                <a:rPr kumimoji="1" lang="ja-JP" altLang="en-US" sz="2400" b="1">
                  <a:solidFill>
                    <a:schemeClr val="bg1"/>
                  </a:solidFill>
                  <a:latin typeface="Meiryo" panose="020B0604030504040204" pitchFamily="34" charset="-128"/>
                  <a:ea typeface="Meiryo" panose="020B0604030504040204" pitchFamily="34" charset="-128"/>
                </a:rPr>
                <a:t>機</a:t>
              </a:r>
              <a:r>
                <a:rPr kumimoji="1" lang="en-US" altLang="ja-JP" sz="2400" b="1" dirty="0">
                  <a:solidFill>
                    <a:schemeClr val="bg1"/>
                  </a:solidFill>
                  <a:latin typeface="Meiryo" panose="020B0604030504040204" pitchFamily="34" charset="-128"/>
                  <a:ea typeface="Meiryo" panose="020B0604030504040204" pitchFamily="34" charset="-128"/>
                </a:rPr>
                <a:t> </a:t>
              </a:r>
              <a:r>
                <a:rPr kumimoji="1" lang="ja-JP" altLang="en-US" sz="2400" b="1">
                  <a:solidFill>
                    <a:schemeClr val="bg1"/>
                  </a:solidFill>
                  <a:latin typeface="Meiryo" panose="020B0604030504040204" pitchFamily="34" charset="-128"/>
                  <a:ea typeface="Meiryo" panose="020B0604030504040204" pitchFamily="34" charset="-128"/>
                </a:rPr>
                <a:t>能</a:t>
              </a:r>
              <a:endParaRPr kumimoji="1" lang="ja-JP" altLang="en-US" sz="2400">
                <a:solidFill>
                  <a:schemeClr val="bg1"/>
                </a:solidFill>
                <a:latin typeface="Meiryo" panose="020B0604030504040204" pitchFamily="34" charset="-128"/>
                <a:ea typeface="Meiryo" panose="020B0604030504040204" pitchFamily="34" charset="-128"/>
              </a:endParaRPr>
            </a:p>
          </p:txBody>
        </p:sp>
        <p:sp>
          <p:nvSpPr>
            <p:cNvPr id="69" name="テキスト ボックス 68">
              <a:extLst>
                <a:ext uri="{FF2B5EF4-FFF2-40B4-BE49-F238E27FC236}">
                  <a16:creationId xmlns:a16="http://schemas.microsoft.com/office/drawing/2014/main" id="{5BD3285A-36E1-3A03-715D-BB63D64FE531}"/>
                </a:ext>
              </a:extLst>
            </p:cNvPr>
            <p:cNvSpPr txBox="1"/>
            <p:nvPr/>
          </p:nvSpPr>
          <p:spPr>
            <a:xfrm>
              <a:off x="6065448" y="5076415"/>
              <a:ext cx="877163" cy="230832"/>
            </a:xfrm>
            <a:prstGeom prst="rect">
              <a:avLst/>
            </a:prstGeom>
            <a:noFill/>
          </p:spPr>
          <p:txBody>
            <a:bodyPr wrap="none" rtlCol="0">
              <a:spAutoFit/>
            </a:bodyPr>
            <a:lstStyle/>
            <a:p>
              <a:pPr algn="ctr"/>
              <a:r>
                <a:rPr kumimoji="1" lang="ja-JP" altLang="en-US" sz="900" dirty="0">
                  <a:solidFill>
                    <a:schemeClr val="bg1"/>
                  </a:solidFill>
                  <a:latin typeface="Meiryo" panose="020B0604030504040204" pitchFamily="34" charset="-128"/>
                  <a:ea typeface="Meiryo" panose="020B0604030504040204" pitchFamily="34" charset="-128"/>
                </a:rPr>
                <a:t>ソフトウェア</a:t>
              </a:r>
            </a:p>
          </p:txBody>
        </p:sp>
      </p:grpSp>
    </p:spTree>
    <p:extLst>
      <p:ext uri="{BB962C8B-B14F-4D97-AF65-F5344CB8AC3E}">
        <p14:creationId xmlns:p14="http://schemas.microsoft.com/office/powerpoint/2010/main" val="1215265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44"/>
                                        </p:tgtEl>
                                        <p:attrNameLst>
                                          <p:attrName>style.visibility</p:attrName>
                                        </p:attrNameLst>
                                      </p:cBhvr>
                                      <p:to>
                                        <p:strVal val="visible"/>
                                      </p:to>
                                    </p:set>
                                    <p:anim calcmode="lin" valueType="num">
                                      <p:cBhvr>
                                        <p:cTn id="12" dur="500" fill="hold"/>
                                        <p:tgtEl>
                                          <p:spTgt spid="44"/>
                                        </p:tgtEl>
                                        <p:attrNameLst>
                                          <p:attrName>ppt_w</p:attrName>
                                        </p:attrNameLst>
                                      </p:cBhvr>
                                      <p:tavLst>
                                        <p:tav tm="0">
                                          <p:val>
                                            <p:fltVal val="0"/>
                                          </p:val>
                                        </p:tav>
                                        <p:tav tm="100000">
                                          <p:val>
                                            <p:strVal val="#ppt_w"/>
                                          </p:val>
                                        </p:tav>
                                      </p:tavLst>
                                    </p:anim>
                                    <p:anim calcmode="lin" valueType="num">
                                      <p:cBhvr>
                                        <p:cTn id="13" dur="500" fill="hold"/>
                                        <p:tgtEl>
                                          <p:spTgt spid="44"/>
                                        </p:tgtEl>
                                        <p:attrNameLst>
                                          <p:attrName>ppt_h</p:attrName>
                                        </p:attrNameLst>
                                      </p:cBhvr>
                                      <p:tavLst>
                                        <p:tav tm="0">
                                          <p:val>
                                            <p:fltVal val="0"/>
                                          </p:val>
                                        </p:tav>
                                        <p:tav tm="100000">
                                          <p:val>
                                            <p:strVal val="#ppt_h"/>
                                          </p:val>
                                        </p:tav>
                                      </p:tavLst>
                                    </p:anim>
                                    <p:animEffect transition="in" filter="fade">
                                      <p:cBhvr>
                                        <p:cTn id="14" dur="500"/>
                                        <p:tgtEl>
                                          <p:spTgt spid="44"/>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p:cTn id="18" dur="500" fill="hold"/>
                                        <p:tgtEl>
                                          <p:spTgt spid="3"/>
                                        </p:tgtEl>
                                        <p:attrNameLst>
                                          <p:attrName>ppt_w</p:attrName>
                                        </p:attrNameLst>
                                      </p:cBhvr>
                                      <p:tavLst>
                                        <p:tav tm="0">
                                          <p:val>
                                            <p:fltVal val="0"/>
                                          </p:val>
                                        </p:tav>
                                        <p:tav tm="100000">
                                          <p:val>
                                            <p:strVal val="#ppt_w"/>
                                          </p:val>
                                        </p:tav>
                                      </p:tavLst>
                                    </p:anim>
                                    <p:anim calcmode="lin" valueType="num">
                                      <p:cBhvr>
                                        <p:cTn id="19" dur="500" fill="hold"/>
                                        <p:tgtEl>
                                          <p:spTgt spid="3"/>
                                        </p:tgtEl>
                                        <p:attrNameLst>
                                          <p:attrName>ppt_h</p:attrName>
                                        </p:attrNameLst>
                                      </p:cBhvr>
                                      <p:tavLst>
                                        <p:tav tm="0">
                                          <p:val>
                                            <p:fltVal val="0"/>
                                          </p:val>
                                        </p:tav>
                                        <p:tav tm="100000">
                                          <p:val>
                                            <p:strVal val="#ppt_h"/>
                                          </p:val>
                                        </p:tav>
                                      </p:tavLst>
                                    </p:anim>
                                    <p:animEffect transition="in" filter="fade">
                                      <p:cBhvr>
                                        <p:cTn id="2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1698AFA-9A6E-7C2D-05FF-34D92CBA3CE9}"/>
              </a:ext>
            </a:extLst>
          </p:cNvPr>
          <p:cNvSpPr>
            <a:spLocks noGrp="1"/>
          </p:cNvSpPr>
          <p:nvPr>
            <p:ph type="title"/>
          </p:nvPr>
        </p:nvSpPr>
        <p:spPr/>
        <p:txBody>
          <a:bodyPr/>
          <a:lstStyle/>
          <a:p>
            <a:r>
              <a:rPr lang="ja-JP" altLang="en-US"/>
              <a:t>モノのサービス化：</a:t>
            </a:r>
            <a:r>
              <a:rPr kumimoji="1" lang="ja-JP" altLang="en-US"/>
              <a:t>リソースのかけ方の違い</a:t>
            </a:r>
          </a:p>
        </p:txBody>
      </p:sp>
      <p:sp>
        <p:nvSpPr>
          <p:cNvPr id="3" name="正方形/長方形 2">
            <a:extLst>
              <a:ext uri="{FF2B5EF4-FFF2-40B4-BE49-F238E27FC236}">
                <a16:creationId xmlns:a16="http://schemas.microsoft.com/office/drawing/2014/main" id="{ABD2B830-E11C-2F37-E850-CD7592491099}"/>
              </a:ext>
            </a:extLst>
          </p:cNvPr>
          <p:cNvSpPr/>
          <p:nvPr/>
        </p:nvSpPr>
        <p:spPr>
          <a:xfrm>
            <a:off x="311888" y="1844970"/>
            <a:ext cx="1976045" cy="2863702"/>
          </a:xfrm>
          <a:prstGeom prst="rect">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直角三角形 3">
            <a:extLst>
              <a:ext uri="{FF2B5EF4-FFF2-40B4-BE49-F238E27FC236}">
                <a16:creationId xmlns:a16="http://schemas.microsoft.com/office/drawing/2014/main" id="{564C1025-8FB4-C65E-49D6-9EE303B115F6}"/>
              </a:ext>
            </a:extLst>
          </p:cNvPr>
          <p:cNvSpPr/>
          <p:nvPr/>
        </p:nvSpPr>
        <p:spPr>
          <a:xfrm>
            <a:off x="2287933" y="1844970"/>
            <a:ext cx="1563537" cy="2863701"/>
          </a:xfrm>
          <a:prstGeom prst="rtTriangle">
            <a:avLst/>
          </a:prstGeom>
          <a:solidFill>
            <a:srgbClr val="0070C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a:extLst>
              <a:ext uri="{FF2B5EF4-FFF2-40B4-BE49-F238E27FC236}">
                <a16:creationId xmlns:a16="http://schemas.microsoft.com/office/drawing/2014/main" id="{B466C4F0-CD3A-0FEC-8BE1-777ACF9E0E36}"/>
              </a:ext>
            </a:extLst>
          </p:cNvPr>
          <p:cNvSpPr/>
          <p:nvPr/>
        </p:nvSpPr>
        <p:spPr>
          <a:xfrm>
            <a:off x="2294637" y="3983666"/>
            <a:ext cx="2185214" cy="725006"/>
          </a:xfrm>
          <a:prstGeom prst="rect">
            <a:avLst/>
          </a:prstGeom>
          <a:solidFill>
            <a:srgbClr val="0070C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テキスト ボックス 8">
            <a:extLst>
              <a:ext uri="{FF2B5EF4-FFF2-40B4-BE49-F238E27FC236}">
                <a16:creationId xmlns:a16="http://schemas.microsoft.com/office/drawing/2014/main" id="{9F59996A-A549-DC21-4FFA-33EBF0514E91}"/>
              </a:ext>
            </a:extLst>
          </p:cNvPr>
          <p:cNvSpPr txBox="1"/>
          <p:nvPr/>
        </p:nvSpPr>
        <p:spPr>
          <a:xfrm>
            <a:off x="430820" y="2326060"/>
            <a:ext cx="1709122" cy="461665"/>
          </a:xfrm>
          <a:prstGeom prst="rect">
            <a:avLst/>
          </a:prstGeom>
          <a:noFill/>
        </p:spPr>
        <p:txBody>
          <a:bodyPr wrap="none" rtlCol="0">
            <a:spAutoFit/>
          </a:bodyPr>
          <a:lstStyle/>
          <a:p>
            <a:r>
              <a:rPr kumimoji="1" lang="ja-JP" altLang="en-US" sz="1200">
                <a:solidFill>
                  <a:schemeClr val="bg1"/>
                </a:solidFill>
                <a:latin typeface="Meiryo" panose="020B0604030504040204" pitchFamily="34" charset="-128"/>
                <a:ea typeface="Meiryo" panose="020B0604030504040204" pitchFamily="34" charset="-128"/>
              </a:rPr>
              <a:t>製品価値向上のための</a:t>
            </a:r>
            <a:endParaRPr kumimoji="1" lang="en-US" altLang="ja-JP" sz="1200" dirty="0">
              <a:solidFill>
                <a:schemeClr val="bg1"/>
              </a:solidFill>
              <a:latin typeface="Meiryo" panose="020B0604030504040204" pitchFamily="34" charset="-128"/>
              <a:ea typeface="Meiryo" panose="020B0604030504040204" pitchFamily="34" charset="-128"/>
            </a:endParaRPr>
          </a:p>
          <a:p>
            <a:r>
              <a:rPr lang="ja-JP" altLang="en-US" sz="1200">
                <a:solidFill>
                  <a:schemeClr val="bg1"/>
                </a:solidFill>
                <a:latin typeface="Meiryo" panose="020B0604030504040204" pitchFamily="34" charset="-128"/>
                <a:ea typeface="Meiryo" panose="020B0604030504040204" pitchFamily="34" charset="-128"/>
              </a:rPr>
              <a:t>機能や品質の作り込み</a:t>
            </a:r>
            <a:endParaRPr kumimoji="1" lang="ja-JP" altLang="en-US" sz="1200">
              <a:solidFill>
                <a:schemeClr val="bg1"/>
              </a:solidFill>
              <a:latin typeface="Meiryo" panose="020B0604030504040204" pitchFamily="34" charset="-128"/>
              <a:ea typeface="Meiryo" panose="020B0604030504040204" pitchFamily="34" charset="-128"/>
            </a:endParaRPr>
          </a:p>
        </p:txBody>
      </p:sp>
      <p:sp>
        <p:nvSpPr>
          <p:cNvPr id="11" name="テキスト ボックス 10">
            <a:extLst>
              <a:ext uri="{FF2B5EF4-FFF2-40B4-BE49-F238E27FC236}">
                <a16:creationId xmlns:a16="http://schemas.microsoft.com/office/drawing/2014/main" id="{58DC26B9-F5E1-315D-2331-4104DD71594F}"/>
              </a:ext>
            </a:extLst>
          </p:cNvPr>
          <p:cNvSpPr txBox="1"/>
          <p:nvPr/>
        </p:nvSpPr>
        <p:spPr>
          <a:xfrm>
            <a:off x="2294637" y="4143687"/>
            <a:ext cx="2185214" cy="461665"/>
          </a:xfrm>
          <a:prstGeom prst="rect">
            <a:avLst/>
          </a:prstGeom>
          <a:noFill/>
        </p:spPr>
        <p:txBody>
          <a:bodyPr wrap="none" rtlCol="0">
            <a:spAutoFit/>
          </a:bodyPr>
          <a:lstStyle/>
          <a:p>
            <a:r>
              <a:rPr kumimoji="1" lang="ja-JP" altLang="en-US" sz="1200">
                <a:solidFill>
                  <a:schemeClr val="bg1"/>
                </a:solidFill>
                <a:latin typeface="Meiryo" panose="020B0604030504040204" pitchFamily="34" charset="-128"/>
                <a:ea typeface="Meiryo" panose="020B0604030504040204" pitchFamily="34" charset="-128"/>
              </a:rPr>
              <a:t>保守・サポートによる</a:t>
            </a:r>
            <a:endParaRPr kumimoji="1" lang="en-US" altLang="ja-JP" sz="1200" dirty="0">
              <a:solidFill>
                <a:schemeClr val="bg1"/>
              </a:solidFill>
              <a:latin typeface="Meiryo" panose="020B0604030504040204" pitchFamily="34" charset="-128"/>
              <a:ea typeface="Meiryo" panose="020B0604030504040204" pitchFamily="34" charset="-128"/>
            </a:endParaRPr>
          </a:p>
          <a:p>
            <a:r>
              <a:rPr lang="ja-JP" altLang="en-US" sz="1200">
                <a:solidFill>
                  <a:schemeClr val="bg1"/>
                </a:solidFill>
                <a:latin typeface="Meiryo" panose="020B0604030504040204" pitchFamily="34" charset="-128"/>
                <a:ea typeface="Meiryo" panose="020B0604030504040204" pitchFamily="34" charset="-128"/>
              </a:rPr>
              <a:t>機能や品質の維持・劣化抑止</a:t>
            </a:r>
            <a:endParaRPr kumimoji="1" lang="ja-JP" altLang="en-US" sz="1200">
              <a:solidFill>
                <a:schemeClr val="bg1"/>
              </a:solidFill>
              <a:latin typeface="Meiryo" panose="020B0604030504040204" pitchFamily="34" charset="-128"/>
              <a:ea typeface="Meiryo" panose="020B0604030504040204" pitchFamily="34" charset="-128"/>
            </a:endParaRPr>
          </a:p>
        </p:txBody>
      </p:sp>
      <p:sp>
        <p:nvSpPr>
          <p:cNvPr id="13" name="テキスト ボックス 12">
            <a:extLst>
              <a:ext uri="{FF2B5EF4-FFF2-40B4-BE49-F238E27FC236}">
                <a16:creationId xmlns:a16="http://schemas.microsoft.com/office/drawing/2014/main" id="{05539548-09D5-EEAB-A016-03AD99147B42}"/>
              </a:ext>
            </a:extLst>
          </p:cNvPr>
          <p:cNvSpPr txBox="1"/>
          <p:nvPr/>
        </p:nvSpPr>
        <p:spPr>
          <a:xfrm>
            <a:off x="311888" y="1149572"/>
            <a:ext cx="2749471" cy="400110"/>
          </a:xfrm>
          <a:prstGeom prst="rect">
            <a:avLst/>
          </a:prstGeom>
          <a:noFill/>
        </p:spPr>
        <p:txBody>
          <a:bodyPr wrap="none" rtlCol="0">
            <a:spAutoFit/>
          </a:bodyPr>
          <a:lstStyle/>
          <a:p>
            <a:r>
              <a:rPr lang="ja-JP" altLang="en-US" sz="2000" b="1">
                <a:solidFill>
                  <a:schemeClr val="accent3">
                    <a:lumMod val="75000"/>
                  </a:schemeClr>
                </a:solidFill>
                <a:latin typeface="Meiryo" panose="020B0604030504040204" pitchFamily="34" charset="-128"/>
                <a:ea typeface="Meiryo" panose="020B0604030504040204" pitchFamily="34" charset="-128"/>
              </a:rPr>
              <a:t>モノが主役のビジネス</a:t>
            </a:r>
            <a:endParaRPr kumimoji="1" lang="ja-JP" altLang="en-US" sz="2000" b="1">
              <a:solidFill>
                <a:schemeClr val="accent3">
                  <a:lumMod val="75000"/>
                </a:schemeClr>
              </a:solidFill>
              <a:latin typeface="Meiryo" panose="020B0604030504040204" pitchFamily="34" charset="-128"/>
              <a:ea typeface="Meiryo" panose="020B0604030504040204" pitchFamily="34" charset="-128"/>
            </a:endParaRPr>
          </a:p>
        </p:txBody>
      </p:sp>
      <p:sp>
        <p:nvSpPr>
          <p:cNvPr id="20" name="テキスト ボックス 19">
            <a:extLst>
              <a:ext uri="{FF2B5EF4-FFF2-40B4-BE49-F238E27FC236}">
                <a16:creationId xmlns:a16="http://schemas.microsoft.com/office/drawing/2014/main" id="{F5DE8C0B-7492-CA71-F614-08AE08D27DA1}"/>
              </a:ext>
            </a:extLst>
          </p:cNvPr>
          <p:cNvSpPr txBox="1"/>
          <p:nvPr/>
        </p:nvSpPr>
        <p:spPr>
          <a:xfrm>
            <a:off x="2652902" y="2087016"/>
            <a:ext cx="1851790" cy="553998"/>
          </a:xfrm>
          <a:prstGeom prst="rect">
            <a:avLst/>
          </a:prstGeom>
          <a:noFill/>
        </p:spPr>
        <p:txBody>
          <a:bodyPr wrap="none" rtlCol="0">
            <a:spAutoFit/>
          </a:bodyPr>
          <a:lstStyle/>
          <a:p>
            <a:pPr algn="r"/>
            <a:r>
              <a:rPr lang="ja-JP" altLang="en-US" sz="1000">
                <a:solidFill>
                  <a:schemeClr val="accent2">
                    <a:lumMod val="75000"/>
                  </a:schemeClr>
                </a:solidFill>
                <a:latin typeface="Meiryo" panose="020B0604030504040204" pitchFamily="34" charset="-128"/>
                <a:ea typeface="Meiryo" panose="020B0604030504040204" pitchFamily="34" charset="-128"/>
              </a:rPr>
              <a:t>保守</a:t>
            </a:r>
            <a:r>
              <a:rPr kumimoji="1" lang="ja-JP" altLang="en-US" sz="1000">
                <a:solidFill>
                  <a:schemeClr val="accent2">
                    <a:lumMod val="75000"/>
                  </a:schemeClr>
                </a:solidFill>
                <a:latin typeface="Meiryo" panose="020B0604030504040204" pitchFamily="34" charset="-128"/>
                <a:ea typeface="Meiryo" panose="020B0604030504040204" pitchFamily="34" charset="-128"/>
              </a:rPr>
              <a:t>やサポートからの</a:t>
            </a:r>
            <a:endParaRPr kumimoji="1" lang="en-US" altLang="ja-JP" sz="1000" dirty="0">
              <a:solidFill>
                <a:schemeClr val="accent2">
                  <a:lumMod val="75000"/>
                </a:schemeClr>
              </a:solidFill>
              <a:latin typeface="Meiryo" panose="020B0604030504040204" pitchFamily="34" charset="-128"/>
              <a:ea typeface="Meiryo" panose="020B0604030504040204" pitchFamily="34" charset="-128"/>
            </a:endParaRPr>
          </a:p>
          <a:p>
            <a:pPr algn="r"/>
            <a:r>
              <a:rPr kumimoji="1" lang="ja-JP" altLang="en-US" sz="1000">
                <a:solidFill>
                  <a:schemeClr val="accent2">
                    <a:lumMod val="75000"/>
                  </a:schemeClr>
                </a:solidFill>
                <a:latin typeface="Meiryo" panose="020B0604030504040204" pitchFamily="34" charset="-128"/>
                <a:ea typeface="Meiryo" panose="020B0604030504040204" pitchFamily="34" charset="-128"/>
              </a:rPr>
              <a:t>フィードバックを参考に</a:t>
            </a:r>
            <a:endParaRPr kumimoji="1" lang="en-US" altLang="ja-JP" sz="1000" dirty="0">
              <a:solidFill>
                <a:schemeClr val="accent2">
                  <a:lumMod val="75000"/>
                </a:schemeClr>
              </a:solidFill>
              <a:latin typeface="Meiryo" panose="020B0604030504040204" pitchFamily="34" charset="-128"/>
              <a:ea typeface="Meiryo" panose="020B0604030504040204" pitchFamily="34" charset="-128"/>
            </a:endParaRPr>
          </a:p>
          <a:p>
            <a:pPr algn="r"/>
            <a:r>
              <a:rPr kumimoji="1" lang="ja-JP" altLang="en-US" sz="1000">
                <a:solidFill>
                  <a:schemeClr val="accent2">
                    <a:lumMod val="75000"/>
                  </a:schemeClr>
                </a:solidFill>
                <a:latin typeface="Meiryo" panose="020B0604030504040204" pitchFamily="34" charset="-128"/>
                <a:ea typeface="Meiryo" panose="020B0604030504040204" pitchFamily="34" charset="-128"/>
              </a:rPr>
              <a:t>機能や品質の向上に役立てる</a:t>
            </a:r>
          </a:p>
        </p:txBody>
      </p:sp>
      <p:sp>
        <p:nvSpPr>
          <p:cNvPr id="22" name="三角形 21">
            <a:extLst>
              <a:ext uri="{FF2B5EF4-FFF2-40B4-BE49-F238E27FC236}">
                <a16:creationId xmlns:a16="http://schemas.microsoft.com/office/drawing/2014/main" id="{198C0FEF-08CF-D4C8-146C-17B7FA268648}"/>
              </a:ext>
            </a:extLst>
          </p:cNvPr>
          <p:cNvSpPr/>
          <p:nvPr/>
        </p:nvSpPr>
        <p:spPr>
          <a:xfrm>
            <a:off x="2168236" y="4747660"/>
            <a:ext cx="239393" cy="191386"/>
          </a:xfrm>
          <a:prstGeom prst="triangl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テキスト ボックス 22">
            <a:extLst>
              <a:ext uri="{FF2B5EF4-FFF2-40B4-BE49-F238E27FC236}">
                <a16:creationId xmlns:a16="http://schemas.microsoft.com/office/drawing/2014/main" id="{FA03BD65-DBB0-2311-1092-28AE497374BC}"/>
              </a:ext>
            </a:extLst>
          </p:cNvPr>
          <p:cNvSpPr txBox="1"/>
          <p:nvPr/>
        </p:nvSpPr>
        <p:spPr>
          <a:xfrm>
            <a:off x="1971471" y="4976779"/>
            <a:ext cx="646331" cy="369332"/>
          </a:xfrm>
          <a:prstGeom prst="rect">
            <a:avLst/>
          </a:prstGeom>
          <a:noFill/>
        </p:spPr>
        <p:txBody>
          <a:bodyPr wrap="none" rtlCol="0">
            <a:spAutoFit/>
          </a:bodyPr>
          <a:lstStyle/>
          <a:p>
            <a:pPr algn="ctr"/>
            <a:r>
              <a:rPr kumimoji="1" lang="ja-JP" altLang="en-US">
                <a:solidFill>
                  <a:schemeClr val="accent6">
                    <a:lumMod val="75000"/>
                  </a:schemeClr>
                </a:solidFill>
                <a:latin typeface="Meiryo" panose="020B0604030504040204" pitchFamily="34" charset="-128"/>
                <a:ea typeface="Meiryo" panose="020B0604030504040204" pitchFamily="34" charset="-128"/>
              </a:rPr>
              <a:t>販売</a:t>
            </a:r>
          </a:p>
        </p:txBody>
      </p:sp>
      <p:grpSp>
        <p:nvGrpSpPr>
          <p:cNvPr id="5" name="グループ化 4">
            <a:extLst>
              <a:ext uri="{FF2B5EF4-FFF2-40B4-BE49-F238E27FC236}">
                <a16:creationId xmlns:a16="http://schemas.microsoft.com/office/drawing/2014/main" id="{6FF8449D-A6F4-F575-1A7A-F45B854CD2B0}"/>
              </a:ext>
            </a:extLst>
          </p:cNvPr>
          <p:cNvGrpSpPr/>
          <p:nvPr/>
        </p:nvGrpSpPr>
        <p:grpSpPr>
          <a:xfrm>
            <a:off x="4639310" y="1149572"/>
            <a:ext cx="4277890" cy="5157602"/>
            <a:chOff x="4639310" y="1149572"/>
            <a:chExt cx="4277890" cy="5157602"/>
          </a:xfrm>
        </p:grpSpPr>
        <p:sp>
          <p:nvSpPr>
            <p:cNvPr id="7" name="正方形/長方形 6">
              <a:extLst>
                <a:ext uri="{FF2B5EF4-FFF2-40B4-BE49-F238E27FC236}">
                  <a16:creationId xmlns:a16="http://schemas.microsoft.com/office/drawing/2014/main" id="{064DBE8D-C99E-5B11-0D76-567A82D6B1F0}"/>
                </a:ext>
              </a:extLst>
            </p:cNvPr>
            <p:cNvSpPr/>
            <p:nvPr/>
          </p:nvSpPr>
          <p:spPr>
            <a:xfrm>
              <a:off x="4664150" y="3983664"/>
              <a:ext cx="2031325" cy="725007"/>
            </a:xfrm>
            <a:prstGeom prst="rect">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正方形/長方形 7">
              <a:extLst>
                <a:ext uri="{FF2B5EF4-FFF2-40B4-BE49-F238E27FC236}">
                  <a16:creationId xmlns:a16="http://schemas.microsoft.com/office/drawing/2014/main" id="{32CDDB40-C656-3CBF-777E-59488F1EAEAF}"/>
                </a:ext>
              </a:extLst>
            </p:cNvPr>
            <p:cNvSpPr/>
            <p:nvPr/>
          </p:nvSpPr>
          <p:spPr>
            <a:xfrm>
              <a:off x="6679000" y="1844970"/>
              <a:ext cx="2153114" cy="2863702"/>
            </a:xfrm>
            <a:prstGeom prst="rect">
              <a:avLst/>
            </a:prstGeom>
            <a:solidFill>
              <a:srgbClr val="0070C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テキスト ボックス 9">
              <a:extLst>
                <a:ext uri="{FF2B5EF4-FFF2-40B4-BE49-F238E27FC236}">
                  <a16:creationId xmlns:a16="http://schemas.microsoft.com/office/drawing/2014/main" id="{2B16AB23-2171-4DD9-D301-E227770CFE13}"/>
                </a:ext>
              </a:extLst>
            </p:cNvPr>
            <p:cNvSpPr txBox="1"/>
            <p:nvPr/>
          </p:nvSpPr>
          <p:spPr>
            <a:xfrm>
              <a:off x="6767068" y="2345309"/>
              <a:ext cx="1877437" cy="461665"/>
            </a:xfrm>
            <a:prstGeom prst="rect">
              <a:avLst/>
            </a:prstGeom>
            <a:noFill/>
          </p:spPr>
          <p:txBody>
            <a:bodyPr wrap="none" rtlCol="0">
              <a:spAutoFit/>
            </a:bodyPr>
            <a:lstStyle/>
            <a:p>
              <a:r>
                <a:rPr kumimoji="1" lang="ja-JP" altLang="en-US" sz="1200">
                  <a:solidFill>
                    <a:schemeClr val="bg1"/>
                  </a:solidFill>
                  <a:latin typeface="Meiryo" panose="020B0604030504040204" pitchFamily="34" charset="-128"/>
                  <a:ea typeface="Meiryo" panose="020B0604030504040204" pitchFamily="34" charset="-128"/>
                </a:rPr>
                <a:t>体験価値向上のための</a:t>
              </a:r>
              <a:endParaRPr kumimoji="1" lang="en-US" altLang="ja-JP" sz="1200" dirty="0">
                <a:solidFill>
                  <a:schemeClr val="bg1"/>
                </a:solidFill>
                <a:latin typeface="Meiryo" panose="020B0604030504040204" pitchFamily="34" charset="-128"/>
                <a:ea typeface="Meiryo" panose="020B0604030504040204" pitchFamily="34" charset="-128"/>
              </a:endParaRPr>
            </a:p>
            <a:p>
              <a:r>
                <a:rPr lang="ja-JP" altLang="en-US" sz="1200">
                  <a:solidFill>
                    <a:schemeClr val="bg1"/>
                  </a:solidFill>
                  <a:latin typeface="Meiryo" panose="020B0604030504040204" pitchFamily="34" charset="-128"/>
                  <a:ea typeface="Meiryo" panose="020B0604030504040204" pitchFamily="34" charset="-128"/>
                </a:rPr>
                <a:t>改善と新サービスの追加</a:t>
              </a:r>
              <a:endParaRPr kumimoji="1" lang="ja-JP" altLang="en-US" sz="1200">
                <a:solidFill>
                  <a:schemeClr val="bg1"/>
                </a:solidFill>
                <a:latin typeface="Meiryo" panose="020B0604030504040204" pitchFamily="34" charset="-128"/>
                <a:ea typeface="Meiryo" panose="020B0604030504040204" pitchFamily="34" charset="-128"/>
              </a:endParaRPr>
            </a:p>
          </p:txBody>
        </p:sp>
        <p:sp>
          <p:nvSpPr>
            <p:cNvPr id="12" name="テキスト ボックス 11">
              <a:extLst>
                <a:ext uri="{FF2B5EF4-FFF2-40B4-BE49-F238E27FC236}">
                  <a16:creationId xmlns:a16="http://schemas.microsoft.com/office/drawing/2014/main" id="{40D49F2C-29E9-183A-D085-69BDAD1BC83F}"/>
                </a:ext>
              </a:extLst>
            </p:cNvPr>
            <p:cNvSpPr txBox="1"/>
            <p:nvPr/>
          </p:nvSpPr>
          <p:spPr>
            <a:xfrm>
              <a:off x="4664151" y="4143687"/>
              <a:ext cx="2031325" cy="461665"/>
            </a:xfrm>
            <a:prstGeom prst="rect">
              <a:avLst/>
            </a:prstGeom>
            <a:noFill/>
          </p:spPr>
          <p:txBody>
            <a:bodyPr wrap="none" rtlCol="0">
              <a:spAutoFit/>
            </a:bodyPr>
            <a:lstStyle/>
            <a:p>
              <a:r>
                <a:rPr lang="ja-JP" altLang="en-US" sz="1200">
                  <a:solidFill>
                    <a:schemeClr val="bg1"/>
                  </a:solidFill>
                  <a:latin typeface="Meiryo" panose="020B0604030504040204" pitchFamily="34" charset="-128"/>
                  <a:ea typeface="Meiryo" panose="020B0604030504040204" pitchFamily="34" charset="-128"/>
                </a:rPr>
                <a:t>出荷後のサービスを前提と</a:t>
              </a:r>
              <a:endParaRPr lang="en-US" altLang="ja-JP" sz="1200" dirty="0">
                <a:solidFill>
                  <a:schemeClr val="bg1"/>
                </a:solidFill>
                <a:latin typeface="Meiryo" panose="020B0604030504040204" pitchFamily="34" charset="-128"/>
                <a:ea typeface="Meiryo" panose="020B0604030504040204" pitchFamily="34" charset="-128"/>
              </a:endParaRPr>
            </a:p>
            <a:p>
              <a:r>
                <a:rPr lang="ja-JP" altLang="en-US" sz="1200">
                  <a:solidFill>
                    <a:schemeClr val="bg1"/>
                  </a:solidFill>
                  <a:latin typeface="Meiryo" panose="020B0604030504040204" pitchFamily="34" charset="-128"/>
                  <a:ea typeface="Meiryo" panose="020B0604030504040204" pitchFamily="34" charset="-128"/>
                </a:rPr>
                <a:t>した基本性能と機能の実装</a:t>
              </a:r>
              <a:endParaRPr kumimoji="1" lang="ja-JP" altLang="en-US" sz="1200">
                <a:solidFill>
                  <a:schemeClr val="bg1"/>
                </a:solidFill>
                <a:latin typeface="Meiryo" panose="020B0604030504040204" pitchFamily="34" charset="-128"/>
                <a:ea typeface="Meiryo" panose="020B0604030504040204" pitchFamily="34" charset="-128"/>
              </a:endParaRPr>
            </a:p>
          </p:txBody>
        </p:sp>
        <p:sp>
          <p:nvSpPr>
            <p:cNvPr id="14" name="テキスト ボックス 13">
              <a:extLst>
                <a:ext uri="{FF2B5EF4-FFF2-40B4-BE49-F238E27FC236}">
                  <a16:creationId xmlns:a16="http://schemas.microsoft.com/office/drawing/2014/main" id="{2F67280D-830B-2459-BD06-171AF64E5D3F}"/>
                </a:ext>
              </a:extLst>
            </p:cNvPr>
            <p:cNvSpPr txBox="1"/>
            <p:nvPr/>
          </p:nvSpPr>
          <p:spPr>
            <a:xfrm>
              <a:off x="5569680" y="1149572"/>
              <a:ext cx="3262432" cy="400110"/>
            </a:xfrm>
            <a:prstGeom prst="rect">
              <a:avLst/>
            </a:prstGeom>
            <a:noFill/>
          </p:spPr>
          <p:txBody>
            <a:bodyPr wrap="none" rtlCol="0">
              <a:spAutoFit/>
            </a:bodyPr>
            <a:lstStyle/>
            <a:p>
              <a:pPr algn="r"/>
              <a:r>
                <a:rPr lang="ja-JP" altLang="en-US" sz="2000" b="1">
                  <a:solidFill>
                    <a:srgbClr val="0070C0"/>
                  </a:solidFill>
                  <a:latin typeface="Meiryo" panose="020B0604030504040204" pitchFamily="34" charset="-128"/>
                  <a:ea typeface="Meiryo" panose="020B0604030504040204" pitchFamily="34" charset="-128"/>
                </a:rPr>
                <a:t>サービスが主役のビジネス</a:t>
              </a:r>
              <a:endParaRPr kumimoji="1" lang="ja-JP" altLang="en-US" sz="2000" b="1">
                <a:solidFill>
                  <a:srgbClr val="0070C0"/>
                </a:solidFill>
                <a:latin typeface="Meiryo" panose="020B0604030504040204" pitchFamily="34" charset="-128"/>
                <a:ea typeface="Meiryo" panose="020B0604030504040204" pitchFamily="34" charset="-128"/>
              </a:endParaRPr>
            </a:p>
          </p:txBody>
        </p:sp>
        <p:pic>
          <p:nvPicPr>
            <p:cNvPr id="16" name="Picture 12" descr="カラーサークル矢印">
              <a:extLst>
                <a:ext uri="{FF2B5EF4-FFF2-40B4-BE49-F238E27FC236}">
                  <a16:creationId xmlns:a16="http://schemas.microsoft.com/office/drawing/2014/main" id="{DAE56238-955C-3639-C984-AD56C69AE3BE}"/>
                </a:ext>
              </a:extLst>
            </p:cNvPr>
            <p:cNvPicPr>
              <a:picLocks noChangeAspect="1" noChangeArrowheads="1"/>
            </p:cNvPicPr>
            <p:nvPr/>
          </p:nvPicPr>
          <p:blipFill rotWithShape="1">
            <a:blip r:embed="rId2" cstate="print">
              <a:duotone>
                <a:schemeClr val="accent2">
                  <a:shade val="45000"/>
                  <a:satMod val="135000"/>
                </a:schemeClr>
                <a:prstClr val="white"/>
              </a:duotone>
              <a:extLst>
                <a:ext uri="{28A0092B-C50C-407E-A947-70E740481C1C}">
                  <a14:useLocalDpi xmlns:a14="http://schemas.microsoft.com/office/drawing/2010/main"/>
                </a:ext>
              </a:extLst>
            </a:blip>
            <a:srcRect/>
            <a:stretch/>
          </p:blipFill>
          <p:spPr bwMode="auto">
            <a:xfrm>
              <a:off x="7277209" y="2905077"/>
              <a:ext cx="973170" cy="1078587"/>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17" name="テキスト ボックス 16">
              <a:extLst>
                <a:ext uri="{FF2B5EF4-FFF2-40B4-BE49-F238E27FC236}">
                  <a16:creationId xmlns:a16="http://schemas.microsoft.com/office/drawing/2014/main" id="{0DF4A014-64E8-9E36-10C6-E42DB71B4992}"/>
                </a:ext>
              </a:extLst>
            </p:cNvPr>
            <p:cNvSpPr txBox="1"/>
            <p:nvPr/>
          </p:nvSpPr>
          <p:spPr>
            <a:xfrm>
              <a:off x="6773779" y="4081767"/>
              <a:ext cx="1980029" cy="400110"/>
            </a:xfrm>
            <a:prstGeom prst="rect">
              <a:avLst/>
            </a:prstGeom>
            <a:noFill/>
          </p:spPr>
          <p:txBody>
            <a:bodyPr wrap="none" rtlCol="0">
              <a:spAutoFit/>
            </a:bodyPr>
            <a:lstStyle/>
            <a:p>
              <a:r>
                <a:rPr kumimoji="1" lang="ja-JP" altLang="en-US" sz="1000">
                  <a:solidFill>
                    <a:schemeClr val="bg1"/>
                  </a:solidFill>
                  <a:latin typeface="Meiryo" panose="020B0604030504040204" pitchFamily="34" charset="-128"/>
                  <a:ea typeface="Meiryo" panose="020B0604030504040204" pitchFamily="34" charset="-128"/>
                </a:rPr>
                <a:t>データから課題やニーズを掴み</a:t>
              </a:r>
              <a:endParaRPr kumimoji="1" lang="en-US" altLang="ja-JP" sz="1000" dirty="0">
                <a:solidFill>
                  <a:schemeClr val="bg1"/>
                </a:solidFill>
                <a:latin typeface="Meiryo" panose="020B0604030504040204" pitchFamily="34" charset="-128"/>
                <a:ea typeface="Meiryo" panose="020B0604030504040204" pitchFamily="34" charset="-128"/>
              </a:endParaRPr>
            </a:p>
            <a:p>
              <a:r>
                <a:rPr lang="ja-JP" altLang="en-US" sz="1000">
                  <a:solidFill>
                    <a:schemeClr val="bg1"/>
                  </a:solidFill>
                  <a:latin typeface="Meiryo" panose="020B0604030504040204" pitchFamily="34" charset="-128"/>
                  <a:ea typeface="Meiryo" panose="020B0604030504040204" pitchFamily="34" charset="-128"/>
                </a:rPr>
                <a:t>改善や新サービスを追加する</a:t>
              </a:r>
              <a:endParaRPr kumimoji="1" lang="ja-JP" altLang="en-US" sz="1000">
                <a:solidFill>
                  <a:schemeClr val="bg1"/>
                </a:solidFill>
                <a:latin typeface="Meiryo" panose="020B0604030504040204" pitchFamily="34" charset="-128"/>
                <a:ea typeface="Meiryo" panose="020B0604030504040204" pitchFamily="34" charset="-128"/>
              </a:endParaRPr>
            </a:p>
          </p:txBody>
        </p:sp>
        <p:sp>
          <p:nvSpPr>
            <p:cNvPr id="18" name="テキスト ボックス 17">
              <a:extLst>
                <a:ext uri="{FF2B5EF4-FFF2-40B4-BE49-F238E27FC236}">
                  <a16:creationId xmlns:a16="http://schemas.microsoft.com/office/drawing/2014/main" id="{33A3FF1C-0A2B-6205-F8EC-8B6E44974919}"/>
                </a:ext>
              </a:extLst>
            </p:cNvPr>
            <p:cNvSpPr txBox="1"/>
            <p:nvPr/>
          </p:nvSpPr>
          <p:spPr>
            <a:xfrm>
              <a:off x="4639310" y="2087016"/>
              <a:ext cx="2108269" cy="553998"/>
            </a:xfrm>
            <a:prstGeom prst="rect">
              <a:avLst/>
            </a:prstGeom>
            <a:noFill/>
          </p:spPr>
          <p:txBody>
            <a:bodyPr wrap="none" rtlCol="0">
              <a:spAutoFit/>
            </a:bodyPr>
            <a:lstStyle/>
            <a:p>
              <a:r>
                <a:rPr kumimoji="1" lang="ja-JP" altLang="en-US" sz="1000">
                  <a:solidFill>
                    <a:schemeClr val="accent2">
                      <a:lumMod val="75000"/>
                    </a:schemeClr>
                  </a:solidFill>
                  <a:latin typeface="Meiryo" panose="020B0604030504040204" pitchFamily="34" charset="-128"/>
                  <a:ea typeface="Meiryo" panose="020B0604030504040204" pitchFamily="34" charset="-128"/>
                </a:rPr>
                <a:t>顧客のからデータで</a:t>
              </a:r>
              <a:endParaRPr kumimoji="1" lang="en-US" altLang="ja-JP" sz="1000" dirty="0">
                <a:solidFill>
                  <a:schemeClr val="accent2">
                    <a:lumMod val="75000"/>
                  </a:schemeClr>
                </a:solidFill>
                <a:latin typeface="Meiryo" panose="020B0604030504040204" pitchFamily="34" charset="-128"/>
                <a:ea typeface="Meiryo" panose="020B0604030504040204" pitchFamily="34" charset="-128"/>
              </a:endParaRPr>
            </a:p>
            <a:p>
              <a:r>
                <a:rPr kumimoji="1" lang="ja-JP" altLang="en-US" sz="1000">
                  <a:solidFill>
                    <a:schemeClr val="accent2">
                      <a:lumMod val="75000"/>
                    </a:schemeClr>
                  </a:solidFill>
                  <a:latin typeface="Meiryo" panose="020B0604030504040204" pitchFamily="34" charset="-128"/>
                  <a:ea typeface="Meiryo" panose="020B0604030504040204" pitchFamily="34" charset="-128"/>
                </a:rPr>
                <a:t>直接フィードバックを受け取り</a:t>
              </a:r>
              <a:endParaRPr kumimoji="1" lang="en-US" altLang="ja-JP" sz="1000" dirty="0">
                <a:solidFill>
                  <a:schemeClr val="accent2">
                    <a:lumMod val="75000"/>
                  </a:schemeClr>
                </a:solidFill>
                <a:latin typeface="Meiryo" panose="020B0604030504040204" pitchFamily="34" charset="-128"/>
                <a:ea typeface="Meiryo" panose="020B0604030504040204" pitchFamily="34" charset="-128"/>
              </a:endParaRPr>
            </a:p>
            <a:p>
              <a:r>
                <a:rPr lang="ja-JP" altLang="en-US" sz="1000">
                  <a:solidFill>
                    <a:schemeClr val="accent2">
                      <a:lumMod val="75000"/>
                    </a:schemeClr>
                  </a:solidFill>
                  <a:latin typeface="Meiryo" panose="020B0604030504040204" pitchFamily="34" charset="-128"/>
                  <a:ea typeface="Meiryo" panose="020B0604030504040204" pitchFamily="34" charset="-128"/>
                </a:rPr>
                <a:t>基本性能と機能の向上に役立てる</a:t>
              </a:r>
              <a:endParaRPr kumimoji="1" lang="ja-JP" altLang="en-US" sz="1000">
                <a:solidFill>
                  <a:schemeClr val="accent2">
                    <a:lumMod val="75000"/>
                  </a:schemeClr>
                </a:solidFill>
                <a:latin typeface="Meiryo" panose="020B0604030504040204" pitchFamily="34" charset="-128"/>
                <a:ea typeface="Meiryo" panose="020B0604030504040204" pitchFamily="34" charset="-128"/>
              </a:endParaRPr>
            </a:p>
          </p:txBody>
        </p:sp>
        <p:sp>
          <p:nvSpPr>
            <p:cNvPr id="21" name="曲折矢印 20">
              <a:extLst>
                <a:ext uri="{FF2B5EF4-FFF2-40B4-BE49-F238E27FC236}">
                  <a16:creationId xmlns:a16="http://schemas.microsoft.com/office/drawing/2014/main" id="{66AF7E5E-2F9F-E23A-A644-A245C80542EF}"/>
                </a:ext>
              </a:extLst>
            </p:cNvPr>
            <p:cNvSpPr/>
            <p:nvPr/>
          </p:nvSpPr>
          <p:spPr>
            <a:xfrm rot="16200000" flipH="1">
              <a:off x="5320863" y="2733124"/>
              <a:ext cx="1142197" cy="1198860"/>
            </a:xfrm>
            <a:prstGeom prst="bentArrow">
              <a:avLst/>
            </a:prstGeom>
            <a:solidFill>
              <a:schemeClr val="accent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 name="三角形 23">
              <a:extLst>
                <a:ext uri="{FF2B5EF4-FFF2-40B4-BE49-F238E27FC236}">
                  <a16:creationId xmlns:a16="http://schemas.microsoft.com/office/drawing/2014/main" id="{35630FD7-1F62-1A4D-F036-AF60984249A7}"/>
                </a:ext>
              </a:extLst>
            </p:cNvPr>
            <p:cNvSpPr/>
            <p:nvPr/>
          </p:nvSpPr>
          <p:spPr>
            <a:xfrm>
              <a:off x="6569074" y="4747660"/>
              <a:ext cx="239393" cy="191386"/>
            </a:xfrm>
            <a:prstGeom prst="triangl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テキスト ボックス 24">
              <a:extLst>
                <a:ext uri="{FF2B5EF4-FFF2-40B4-BE49-F238E27FC236}">
                  <a16:creationId xmlns:a16="http://schemas.microsoft.com/office/drawing/2014/main" id="{0DF43AE7-20AE-2055-C731-CD34C6C81D31}"/>
                </a:ext>
              </a:extLst>
            </p:cNvPr>
            <p:cNvSpPr txBox="1"/>
            <p:nvPr/>
          </p:nvSpPr>
          <p:spPr>
            <a:xfrm>
              <a:off x="6372309" y="4976779"/>
              <a:ext cx="646331" cy="369332"/>
            </a:xfrm>
            <a:prstGeom prst="rect">
              <a:avLst/>
            </a:prstGeom>
            <a:noFill/>
          </p:spPr>
          <p:txBody>
            <a:bodyPr wrap="none" rtlCol="0">
              <a:spAutoFit/>
            </a:bodyPr>
            <a:lstStyle/>
            <a:p>
              <a:pPr algn="ctr"/>
              <a:r>
                <a:rPr kumimoji="1" lang="ja-JP" altLang="en-US">
                  <a:solidFill>
                    <a:schemeClr val="accent6">
                      <a:lumMod val="75000"/>
                    </a:schemeClr>
                  </a:solidFill>
                  <a:latin typeface="Meiryo" panose="020B0604030504040204" pitchFamily="34" charset="-128"/>
                  <a:ea typeface="Meiryo" panose="020B0604030504040204" pitchFamily="34" charset="-128"/>
                </a:rPr>
                <a:t>販売</a:t>
              </a:r>
            </a:p>
          </p:txBody>
        </p:sp>
        <p:sp>
          <p:nvSpPr>
            <p:cNvPr id="26" name="テキスト ボックス 25">
              <a:extLst>
                <a:ext uri="{FF2B5EF4-FFF2-40B4-BE49-F238E27FC236}">
                  <a16:creationId xmlns:a16="http://schemas.microsoft.com/office/drawing/2014/main" id="{3A433D42-FB3B-640B-9829-0166CE075617}"/>
                </a:ext>
              </a:extLst>
            </p:cNvPr>
            <p:cNvSpPr txBox="1"/>
            <p:nvPr/>
          </p:nvSpPr>
          <p:spPr>
            <a:xfrm>
              <a:off x="5270048" y="5383844"/>
              <a:ext cx="3647152" cy="923330"/>
            </a:xfrm>
            <a:prstGeom prst="rect">
              <a:avLst/>
            </a:prstGeom>
            <a:noFill/>
          </p:spPr>
          <p:txBody>
            <a:bodyPr wrap="none" rtlCol="0">
              <a:spAutoFit/>
            </a:bodyPr>
            <a:lstStyle/>
            <a:p>
              <a:pPr algn="r"/>
              <a:r>
                <a:rPr lang="ja-JP" altLang="en-US">
                  <a:solidFill>
                    <a:srgbClr val="0070C0"/>
                  </a:solidFill>
                  <a:latin typeface="Meiryo" panose="020B0604030504040204" pitchFamily="34" charset="-128"/>
                  <a:ea typeface="Meiryo" panose="020B0604030504040204" pitchFamily="34" charset="-128"/>
                </a:rPr>
                <a:t>販売後も顧客の利用状況を収集し</a:t>
              </a:r>
              <a:endParaRPr lang="en-US" altLang="ja-JP" dirty="0">
                <a:solidFill>
                  <a:srgbClr val="0070C0"/>
                </a:solidFill>
                <a:latin typeface="Meiryo" panose="020B0604030504040204" pitchFamily="34" charset="-128"/>
                <a:ea typeface="Meiryo" panose="020B0604030504040204" pitchFamily="34" charset="-128"/>
              </a:endParaRPr>
            </a:p>
            <a:p>
              <a:pPr algn="r"/>
              <a:r>
                <a:rPr lang="ja-JP" altLang="en-US">
                  <a:solidFill>
                    <a:srgbClr val="0070C0"/>
                  </a:solidFill>
                  <a:latin typeface="Meiryo" panose="020B0604030504040204" pitchFamily="34" charset="-128"/>
                  <a:ea typeface="Meiryo" panose="020B0604030504040204" pitchFamily="34" charset="-128"/>
                </a:rPr>
                <a:t>体験価値を向上させ続け</a:t>
              </a:r>
              <a:endParaRPr lang="en-US" altLang="ja-JP" dirty="0">
                <a:solidFill>
                  <a:srgbClr val="0070C0"/>
                </a:solidFill>
                <a:latin typeface="Meiryo" panose="020B0604030504040204" pitchFamily="34" charset="-128"/>
                <a:ea typeface="Meiryo" panose="020B0604030504040204" pitchFamily="34" charset="-128"/>
              </a:endParaRPr>
            </a:p>
            <a:p>
              <a:pPr algn="r"/>
              <a:r>
                <a:rPr lang="ja-JP" altLang="en-US">
                  <a:solidFill>
                    <a:srgbClr val="0070C0"/>
                  </a:solidFill>
                  <a:latin typeface="Meiryo" panose="020B0604030504040204" pitchFamily="34" charset="-128"/>
                  <a:ea typeface="Meiryo" panose="020B0604030504040204" pitchFamily="34" charset="-128"/>
                </a:rPr>
                <a:t>顧客の囲い込み・定着を図る</a:t>
              </a:r>
              <a:endParaRPr kumimoji="1" lang="ja-JP" altLang="en-US">
                <a:solidFill>
                  <a:srgbClr val="0070C0"/>
                </a:solidFill>
                <a:latin typeface="Meiryo" panose="020B0604030504040204" pitchFamily="34" charset="-128"/>
                <a:ea typeface="Meiryo" panose="020B0604030504040204" pitchFamily="34" charset="-128"/>
              </a:endParaRPr>
            </a:p>
          </p:txBody>
        </p:sp>
      </p:grpSp>
      <p:sp>
        <p:nvSpPr>
          <p:cNvPr id="27" name="テキスト ボックス 26">
            <a:extLst>
              <a:ext uri="{FF2B5EF4-FFF2-40B4-BE49-F238E27FC236}">
                <a16:creationId xmlns:a16="http://schemas.microsoft.com/office/drawing/2014/main" id="{70DC8D18-3E7E-949A-6E77-6E6768A18DBC}"/>
              </a:ext>
            </a:extLst>
          </p:cNvPr>
          <p:cNvSpPr txBox="1"/>
          <p:nvPr/>
        </p:nvSpPr>
        <p:spPr>
          <a:xfrm>
            <a:off x="311888" y="5383843"/>
            <a:ext cx="3877985" cy="923330"/>
          </a:xfrm>
          <a:prstGeom prst="rect">
            <a:avLst/>
          </a:prstGeom>
          <a:noFill/>
        </p:spPr>
        <p:txBody>
          <a:bodyPr wrap="none" rtlCol="0">
            <a:spAutoFit/>
          </a:bodyPr>
          <a:lstStyle/>
          <a:p>
            <a:r>
              <a:rPr lang="ja-JP" altLang="en-US">
                <a:solidFill>
                  <a:schemeClr val="accent3">
                    <a:lumMod val="75000"/>
                  </a:schemeClr>
                </a:solidFill>
                <a:latin typeface="Meiryo" panose="020B0604030504040204" pitchFamily="34" charset="-128"/>
                <a:ea typeface="Meiryo" panose="020B0604030504040204" pitchFamily="34" charset="-128"/>
              </a:rPr>
              <a:t>販売後は保守やサポートを充実させ</a:t>
            </a:r>
            <a:endParaRPr lang="en-US" altLang="ja-JP" dirty="0">
              <a:solidFill>
                <a:schemeClr val="accent3">
                  <a:lumMod val="75000"/>
                </a:schemeClr>
              </a:solidFill>
              <a:latin typeface="Meiryo" panose="020B0604030504040204" pitchFamily="34" charset="-128"/>
              <a:ea typeface="Meiryo" panose="020B0604030504040204" pitchFamily="34" charset="-128"/>
            </a:endParaRPr>
          </a:p>
          <a:p>
            <a:r>
              <a:rPr lang="ja-JP" altLang="en-US">
                <a:solidFill>
                  <a:schemeClr val="accent3">
                    <a:lumMod val="75000"/>
                  </a:schemeClr>
                </a:solidFill>
                <a:latin typeface="Meiryo" panose="020B0604030504040204" pitchFamily="34" charset="-128"/>
                <a:ea typeface="Meiryo" panose="020B0604030504040204" pitchFamily="34" charset="-128"/>
              </a:rPr>
              <a:t>製品への信頼を維持し</a:t>
            </a:r>
            <a:endParaRPr lang="en-US" altLang="ja-JP" dirty="0">
              <a:solidFill>
                <a:schemeClr val="accent3">
                  <a:lumMod val="75000"/>
                </a:schemeClr>
              </a:solidFill>
              <a:latin typeface="Meiryo" panose="020B0604030504040204" pitchFamily="34" charset="-128"/>
              <a:ea typeface="Meiryo" panose="020B0604030504040204" pitchFamily="34" charset="-128"/>
            </a:endParaRPr>
          </a:p>
          <a:p>
            <a:r>
              <a:rPr lang="ja-JP" altLang="en-US">
                <a:solidFill>
                  <a:schemeClr val="accent3">
                    <a:lumMod val="75000"/>
                  </a:schemeClr>
                </a:solidFill>
                <a:latin typeface="Meiryo" panose="020B0604030504040204" pitchFamily="34" charset="-128"/>
                <a:ea typeface="Meiryo" panose="020B0604030504040204" pitchFamily="34" charset="-128"/>
              </a:rPr>
              <a:t>顧客の囲い込み・定着を図る</a:t>
            </a:r>
            <a:endParaRPr kumimoji="1" lang="ja-JP" altLang="en-US">
              <a:solidFill>
                <a:schemeClr val="accent3">
                  <a:lumMod val="75000"/>
                </a:schemeClr>
              </a:solidFill>
              <a:latin typeface="Meiryo" panose="020B0604030504040204" pitchFamily="34" charset="-128"/>
              <a:ea typeface="Meiryo" panose="020B0604030504040204" pitchFamily="34" charset="-128"/>
            </a:endParaRPr>
          </a:p>
        </p:txBody>
      </p:sp>
      <p:sp>
        <p:nvSpPr>
          <p:cNvPr id="29" name="曲折矢印 28">
            <a:extLst>
              <a:ext uri="{FF2B5EF4-FFF2-40B4-BE49-F238E27FC236}">
                <a16:creationId xmlns:a16="http://schemas.microsoft.com/office/drawing/2014/main" id="{F0267FA3-E32C-F077-77A4-4AB11E959262}"/>
              </a:ext>
            </a:extLst>
          </p:cNvPr>
          <p:cNvSpPr/>
          <p:nvPr/>
        </p:nvSpPr>
        <p:spPr>
          <a:xfrm flipH="1">
            <a:off x="2435924" y="2761455"/>
            <a:ext cx="1136616" cy="1142197"/>
          </a:xfrm>
          <a:prstGeom prst="bentArrow">
            <a:avLst>
              <a:gd name="adj1" fmla="val 6990"/>
              <a:gd name="adj2" fmla="val 14450"/>
              <a:gd name="adj3" fmla="val 13774"/>
              <a:gd name="adj4" fmla="val 43750"/>
            </a:avLst>
          </a:prstGeom>
          <a:solidFill>
            <a:schemeClr val="accent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40530531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モノのサービス化：ビジネス事例</a:t>
            </a:r>
            <a:endParaRPr kumimoji="1" lang="ja-JP" altLang="en-US" dirty="0"/>
          </a:p>
        </p:txBody>
      </p:sp>
      <p:sp>
        <p:nvSpPr>
          <p:cNvPr id="4" name="正方形/長方形 3"/>
          <p:cNvSpPr/>
          <p:nvPr/>
        </p:nvSpPr>
        <p:spPr>
          <a:xfrm>
            <a:off x="467544" y="4581128"/>
            <a:ext cx="8208912" cy="1728192"/>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5" name="正方形/長方形 4"/>
          <p:cNvSpPr/>
          <p:nvPr/>
        </p:nvSpPr>
        <p:spPr>
          <a:xfrm>
            <a:off x="467544" y="2780928"/>
            <a:ext cx="8208912" cy="1728192"/>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6" name="正方形/長方形 5"/>
          <p:cNvSpPr/>
          <p:nvPr/>
        </p:nvSpPr>
        <p:spPr>
          <a:xfrm>
            <a:off x="467544" y="980728"/>
            <a:ext cx="8208912" cy="172819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8" name="ホームベース 7"/>
          <p:cNvSpPr/>
          <p:nvPr/>
        </p:nvSpPr>
        <p:spPr>
          <a:xfrm rot="16200000">
            <a:off x="2934689" y="2713917"/>
            <a:ext cx="5606627" cy="1872208"/>
          </a:xfrm>
          <a:prstGeom prst="homePlate">
            <a:avLst>
              <a:gd name="adj" fmla="val 27476"/>
            </a:avLst>
          </a:prstGeom>
          <a:solidFill>
            <a:srgbClr val="FFFFFF">
              <a:alpha val="46667"/>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9" name="ホームベース 8"/>
          <p:cNvSpPr/>
          <p:nvPr/>
        </p:nvSpPr>
        <p:spPr>
          <a:xfrm rot="16200000">
            <a:off x="1012894" y="2713917"/>
            <a:ext cx="5606627" cy="1872208"/>
          </a:xfrm>
          <a:prstGeom prst="homePlate">
            <a:avLst>
              <a:gd name="adj" fmla="val 27476"/>
            </a:avLst>
          </a:prstGeom>
          <a:solidFill>
            <a:srgbClr val="FFFFFF">
              <a:alpha val="46667"/>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0" name="ホームベース 9"/>
          <p:cNvSpPr/>
          <p:nvPr/>
        </p:nvSpPr>
        <p:spPr>
          <a:xfrm rot="16200000">
            <a:off x="4865029" y="2713918"/>
            <a:ext cx="5606630" cy="1872208"/>
          </a:xfrm>
          <a:prstGeom prst="homePlate">
            <a:avLst>
              <a:gd name="adj" fmla="val 27476"/>
            </a:avLst>
          </a:prstGeom>
          <a:solidFill>
            <a:srgbClr val="FFFFFF">
              <a:alpha val="46667"/>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1" name="テキスト ボックス 10"/>
          <p:cNvSpPr txBox="1"/>
          <p:nvPr/>
        </p:nvSpPr>
        <p:spPr>
          <a:xfrm>
            <a:off x="516013" y="4924078"/>
            <a:ext cx="2089033" cy="1046440"/>
          </a:xfrm>
          <a:prstGeom prst="rect">
            <a:avLst/>
          </a:prstGeom>
          <a:noFill/>
        </p:spPr>
        <p:txBody>
          <a:bodyPr wrap="none" rtlCol="0">
            <a:spAutoFit/>
          </a:bodyPr>
          <a:lstStyle/>
          <a:p>
            <a:r>
              <a:rPr kumimoji="1" lang="ja-JP" altLang="en-US" sz="2000" b="1" dirty="0">
                <a:solidFill>
                  <a:schemeClr val="bg1"/>
                </a:solidFill>
                <a:latin typeface="Meiryo" panose="020B0604030504040204" pitchFamily="34" charset="-128"/>
                <a:ea typeface="Meiryo" panose="020B0604030504040204" pitchFamily="34" charset="-128"/>
                <a:cs typeface="Meiryo" charset="-128"/>
              </a:rPr>
              <a:t>コア・ビジネス</a:t>
            </a:r>
            <a:endParaRPr kumimoji="1" lang="en-US" altLang="ja-JP" sz="2000" b="1" dirty="0">
              <a:solidFill>
                <a:schemeClr val="bg1"/>
              </a:solidFill>
              <a:latin typeface="Meiryo" panose="020B0604030504040204" pitchFamily="34" charset="-128"/>
              <a:ea typeface="Meiryo" panose="020B0604030504040204" pitchFamily="34" charset="-128"/>
              <a:cs typeface="Meiryo" charset="-128"/>
            </a:endParaRPr>
          </a:p>
          <a:p>
            <a:pPr marL="285750" indent="-285750">
              <a:buFont typeface="Wingdings" charset="2"/>
              <a:buChar char="ü"/>
            </a:pPr>
            <a:r>
              <a:rPr lang="ja-JP" altLang="en-US" sz="1400" dirty="0">
                <a:solidFill>
                  <a:schemeClr val="bg1"/>
                </a:solidFill>
                <a:latin typeface="Meiryo" panose="020B0604030504040204" pitchFamily="34" charset="-128"/>
                <a:ea typeface="Meiryo" panose="020B0604030504040204" pitchFamily="34" charset="-128"/>
                <a:cs typeface="Meiryo" charset="-128"/>
              </a:rPr>
              <a:t>既存ビジネス</a:t>
            </a:r>
            <a:endParaRPr lang="en-US" altLang="ja-JP" sz="1400" dirty="0">
              <a:solidFill>
                <a:schemeClr val="bg1"/>
              </a:solidFill>
              <a:latin typeface="Meiryo" panose="020B0604030504040204" pitchFamily="34" charset="-128"/>
              <a:ea typeface="Meiryo" panose="020B0604030504040204" pitchFamily="34" charset="-128"/>
              <a:cs typeface="Meiryo" charset="-128"/>
            </a:endParaRPr>
          </a:p>
          <a:p>
            <a:pPr marL="285750" indent="-285750">
              <a:buFont typeface="Wingdings" charset="2"/>
              <a:buChar char="ü"/>
            </a:pPr>
            <a:r>
              <a:rPr kumimoji="1" lang="ja-JP" altLang="en-US" sz="1400" dirty="0">
                <a:solidFill>
                  <a:schemeClr val="bg1"/>
                </a:solidFill>
                <a:latin typeface="Meiryo" panose="020B0604030504040204" pitchFamily="34" charset="-128"/>
                <a:ea typeface="Meiryo" panose="020B0604030504040204" pitchFamily="34" charset="-128"/>
                <a:cs typeface="Meiryo" charset="-128"/>
              </a:rPr>
              <a:t>蓄積されたノウハウ</a:t>
            </a:r>
            <a:endParaRPr kumimoji="1" lang="en-US" altLang="ja-JP" sz="1400" dirty="0">
              <a:solidFill>
                <a:schemeClr val="bg1"/>
              </a:solidFill>
              <a:latin typeface="Meiryo" panose="020B0604030504040204" pitchFamily="34" charset="-128"/>
              <a:ea typeface="Meiryo" panose="020B0604030504040204" pitchFamily="34" charset="-128"/>
              <a:cs typeface="Meiryo" charset="-128"/>
            </a:endParaRPr>
          </a:p>
          <a:p>
            <a:pPr marL="285750" indent="-285750">
              <a:buFont typeface="Wingdings" charset="2"/>
              <a:buChar char="ü"/>
            </a:pPr>
            <a:r>
              <a:rPr kumimoji="1" lang="ja-JP" altLang="en-US" sz="1400" dirty="0">
                <a:solidFill>
                  <a:schemeClr val="bg1"/>
                </a:solidFill>
                <a:latin typeface="Meiryo" panose="020B0604030504040204" pitchFamily="34" charset="-128"/>
                <a:ea typeface="Meiryo" panose="020B0604030504040204" pitchFamily="34" charset="-128"/>
                <a:cs typeface="Meiryo" charset="-128"/>
              </a:rPr>
              <a:t>確実な顧客ベース</a:t>
            </a:r>
            <a:endParaRPr kumimoji="1" lang="en-US" altLang="ja-JP" sz="1400" dirty="0">
              <a:solidFill>
                <a:schemeClr val="bg1"/>
              </a:solidFill>
              <a:latin typeface="Meiryo" panose="020B0604030504040204" pitchFamily="34" charset="-128"/>
              <a:ea typeface="Meiryo" panose="020B0604030504040204" pitchFamily="34" charset="-128"/>
              <a:cs typeface="Meiryo" charset="-128"/>
            </a:endParaRPr>
          </a:p>
        </p:txBody>
      </p:sp>
      <p:sp>
        <p:nvSpPr>
          <p:cNvPr id="12" name="テキスト ボックス 11"/>
          <p:cNvSpPr txBox="1"/>
          <p:nvPr/>
        </p:nvSpPr>
        <p:spPr>
          <a:xfrm>
            <a:off x="516013" y="3121804"/>
            <a:ext cx="2268570" cy="1046440"/>
          </a:xfrm>
          <a:prstGeom prst="rect">
            <a:avLst/>
          </a:prstGeom>
          <a:noFill/>
        </p:spPr>
        <p:txBody>
          <a:bodyPr wrap="none" rtlCol="0">
            <a:spAutoFit/>
          </a:bodyPr>
          <a:lstStyle/>
          <a:p>
            <a:r>
              <a:rPr kumimoji="1" lang="ja-JP" altLang="en-US" sz="2000" b="1" dirty="0">
                <a:solidFill>
                  <a:schemeClr val="bg1"/>
                </a:solidFill>
                <a:latin typeface="Meiryo" panose="020B0604030504040204" pitchFamily="34" charset="-128"/>
                <a:ea typeface="Meiryo" panose="020B0604030504040204" pitchFamily="34" charset="-128"/>
                <a:cs typeface="Meiryo" charset="-128"/>
              </a:rPr>
              <a:t>付加価値ビジネス</a:t>
            </a:r>
            <a:endParaRPr kumimoji="1" lang="en-US" altLang="ja-JP" sz="2000" b="1" dirty="0">
              <a:solidFill>
                <a:schemeClr val="bg1"/>
              </a:solidFill>
              <a:latin typeface="Meiryo" panose="020B0604030504040204" pitchFamily="34" charset="-128"/>
              <a:ea typeface="Meiryo" panose="020B0604030504040204" pitchFamily="34" charset="-128"/>
              <a:cs typeface="Meiryo" charset="-128"/>
            </a:endParaRPr>
          </a:p>
          <a:p>
            <a:pPr marL="285750" indent="-285750">
              <a:buFont typeface="Wingdings" charset="2"/>
              <a:buChar char="ü"/>
            </a:pPr>
            <a:r>
              <a:rPr lang="ja-JP" altLang="en-US" sz="1400" dirty="0">
                <a:solidFill>
                  <a:schemeClr val="bg1"/>
                </a:solidFill>
                <a:latin typeface="Meiryo" panose="020B0604030504040204" pitchFamily="34" charset="-128"/>
                <a:ea typeface="Meiryo" panose="020B0604030504040204" pitchFamily="34" charset="-128"/>
                <a:cs typeface="Meiryo" charset="-128"/>
              </a:rPr>
              <a:t>収益構造の多様化</a:t>
            </a:r>
            <a:endParaRPr lang="en-US" altLang="ja-JP" sz="1400" dirty="0">
              <a:solidFill>
                <a:schemeClr val="bg1"/>
              </a:solidFill>
              <a:latin typeface="Meiryo" panose="020B0604030504040204" pitchFamily="34" charset="-128"/>
              <a:ea typeface="Meiryo" panose="020B0604030504040204" pitchFamily="34" charset="-128"/>
              <a:cs typeface="Meiryo" charset="-128"/>
            </a:endParaRPr>
          </a:p>
          <a:p>
            <a:pPr marL="285750" indent="-285750">
              <a:buFont typeface="Wingdings" charset="2"/>
              <a:buChar char="ü"/>
            </a:pPr>
            <a:r>
              <a:rPr kumimoji="1" lang="ja-JP" altLang="en-US" sz="1400" dirty="0">
                <a:solidFill>
                  <a:schemeClr val="bg1"/>
                </a:solidFill>
                <a:latin typeface="Meiryo" panose="020B0604030504040204" pitchFamily="34" charset="-128"/>
                <a:ea typeface="Meiryo" panose="020B0604030504040204" pitchFamily="34" charset="-128"/>
                <a:cs typeface="Meiryo" charset="-128"/>
              </a:rPr>
              <a:t>既存ノウハウの活用</a:t>
            </a:r>
            <a:endParaRPr kumimoji="1" lang="en-US" altLang="ja-JP" sz="1400" dirty="0">
              <a:solidFill>
                <a:schemeClr val="bg1"/>
              </a:solidFill>
              <a:latin typeface="Meiryo" panose="020B0604030504040204" pitchFamily="34" charset="-128"/>
              <a:ea typeface="Meiryo" panose="020B0604030504040204" pitchFamily="34" charset="-128"/>
              <a:cs typeface="Meiryo" charset="-128"/>
            </a:endParaRPr>
          </a:p>
          <a:p>
            <a:pPr marL="285750" indent="-285750">
              <a:buFont typeface="Wingdings" charset="2"/>
              <a:buChar char="ü"/>
            </a:pPr>
            <a:r>
              <a:rPr lang="ja-JP" altLang="en-US" sz="1400" dirty="0">
                <a:solidFill>
                  <a:schemeClr val="bg1"/>
                </a:solidFill>
                <a:latin typeface="Meiryo" panose="020B0604030504040204" pitchFamily="34" charset="-128"/>
                <a:ea typeface="Meiryo" panose="020B0604030504040204" pitchFamily="34" charset="-128"/>
                <a:cs typeface="Meiryo" charset="-128"/>
              </a:rPr>
              <a:t>顧客ベースの囲い込み</a:t>
            </a:r>
            <a:endParaRPr kumimoji="1" lang="en-US" altLang="ja-JP" sz="1400" dirty="0">
              <a:solidFill>
                <a:schemeClr val="bg1"/>
              </a:solidFill>
              <a:latin typeface="Meiryo" panose="020B0604030504040204" pitchFamily="34" charset="-128"/>
              <a:ea typeface="Meiryo" panose="020B0604030504040204" pitchFamily="34" charset="-128"/>
              <a:cs typeface="Meiryo" charset="-128"/>
            </a:endParaRPr>
          </a:p>
        </p:txBody>
      </p:sp>
      <p:sp>
        <p:nvSpPr>
          <p:cNvPr id="13" name="テキスト ボックス 12"/>
          <p:cNvSpPr txBox="1"/>
          <p:nvPr/>
        </p:nvSpPr>
        <p:spPr>
          <a:xfrm>
            <a:off x="516013" y="1321604"/>
            <a:ext cx="1909497" cy="1046440"/>
          </a:xfrm>
          <a:prstGeom prst="rect">
            <a:avLst/>
          </a:prstGeom>
          <a:noFill/>
        </p:spPr>
        <p:txBody>
          <a:bodyPr wrap="none" rtlCol="0">
            <a:spAutoFit/>
          </a:bodyPr>
          <a:lstStyle/>
          <a:p>
            <a:r>
              <a:rPr kumimoji="1" lang="ja-JP" altLang="en-US" sz="2000" b="1" dirty="0">
                <a:solidFill>
                  <a:schemeClr val="bg1"/>
                </a:solidFill>
                <a:latin typeface="Meiryo" panose="020B0604030504040204" pitchFamily="34" charset="-128"/>
                <a:ea typeface="Meiryo" panose="020B0604030504040204" pitchFamily="34" charset="-128"/>
                <a:cs typeface="Meiryo" charset="-128"/>
              </a:rPr>
              <a:t>新規ビジネス</a:t>
            </a:r>
            <a:endParaRPr kumimoji="1" lang="en-US" altLang="ja-JP" sz="2000" b="1" dirty="0">
              <a:solidFill>
                <a:schemeClr val="bg1"/>
              </a:solidFill>
              <a:latin typeface="Meiryo" panose="020B0604030504040204" pitchFamily="34" charset="-128"/>
              <a:ea typeface="Meiryo" panose="020B0604030504040204" pitchFamily="34" charset="-128"/>
              <a:cs typeface="Meiryo" charset="-128"/>
            </a:endParaRPr>
          </a:p>
          <a:p>
            <a:pPr marL="285750" indent="-285750">
              <a:buFont typeface="Wingdings" charset="2"/>
              <a:buChar char="ü"/>
            </a:pPr>
            <a:r>
              <a:rPr lang="ja-JP" altLang="en-US" sz="1400" dirty="0">
                <a:solidFill>
                  <a:schemeClr val="bg1"/>
                </a:solidFill>
                <a:latin typeface="Meiryo" panose="020B0604030504040204" pitchFamily="34" charset="-128"/>
                <a:ea typeface="Meiryo" panose="020B0604030504040204" pitchFamily="34" charset="-128"/>
                <a:cs typeface="Meiryo" charset="-128"/>
              </a:rPr>
              <a:t>顧客価値の拡大</a:t>
            </a:r>
            <a:endParaRPr lang="en-US" altLang="ja-JP" sz="1400" dirty="0">
              <a:solidFill>
                <a:schemeClr val="bg1"/>
              </a:solidFill>
              <a:latin typeface="Meiryo" panose="020B0604030504040204" pitchFamily="34" charset="-128"/>
              <a:ea typeface="Meiryo" panose="020B0604030504040204" pitchFamily="34" charset="-128"/>
              <a:cs typeface="Meiryo" charset="-128"/>
            </a:endParaRPr>
          </a:p>
          <a:p>
            <a:pPr marL="285750" indent="-285750">
              <a:buFont typeface="Wingdings" charset="2"/>
              <a:buChar char="ü"/>
            </a:pPr>
            <a:r>
              <a:rPr lang="ja-JP" altLang="en-US" sz="1400" dirty="0">
                <a:solidFill>
                  <a:schemeClr val="bg1"/>
                </a:solidFill>
                <a:latin typeface="Meiryo" panose="020B0604030504040204" pitchFamily="34" charset="-128"/>
                <a:ea typeface="Meiryo" panose="020B0604030504040204" pitchFamily="34" charset="-128"/>
                <a:cs typeface="Meiryo" charset="-128"/>
              </a:rPr>
              <a:t>ノウハウの創出</a:t>
            </a:r>
            <a:endParaRPr kumimoji="1" lang="en-US" altLang="ja-JP" sz="1400" dirty="0">
              <a:solidFill>
                <a:schemeClr val="bg1"/>
              </a:solidFill>
              <a:latin typeface="Meiryo" panose="020B0604030504040204" pitchFamily="34" charset="-128"/>
              <a:ea typeface="Meiryo" panose="020B0604030504040204" pitchFamily="34" charset="-128"/>
              <a:cs typeface="Meiryo" charset="-128"/>
            </a:endParaRPr>
          </a:p>
          <a:p>
            <a:pPr marL="285750" indent="-285750">
              <a:buFont typeface="Wingdings" charset="2"/>
              <a:buChar char="ü"/>
            </a:pPr>
            <a:r>
              <a:rPr lang="ja-JP" altLang="en-US" sz="1400" dirty="0">
                <a:solidFill>
                  <a:schemeClr val="bg1"/>
                </a:solidFill>
                <a:latin typeface="Meiryo" panose="020B0604030504040204" pitchFamily="34" charset="-128"/>
                <a:ea typeface="Meiryo" panose="020B0604030504040204" pitchFamily="34" charset="-128"/>
                <a:cs typeface="Meiryo" charset="-128"/>
              </a:rPr>
              <a:t>顧客ベースの拡大</a:t>
            </a:r>
            <a:endParaRPr kumimoji="1" lang="en-US" altLang="ja-JP" sz="1400" dirty="0">
              <a:solidFill>
                <a:schemeClr val="bg1"/>
              </a:solidFill>
              <a:latin typeface="Meiryo" panose="020B0604030504040204" pitchFamily="34" charset="-128"/>
              <a:ea typeface="Meiryo" panose="020B0604030504040204" pitchFamily="34" charset="-128"/>
              <a:cs typeface="Meiryo" charset="-128"/>
            </a:endParaRPr>
          </a:p>
        </p:txBody>
      </p:sp>
      <p:pic>
        <p:nvPicPr>
          <p:cNvPr id="14" name="図 13"/>
          <p:cNvPicPr>
            <a:picLocks noChangeAspect="1"/>
          </p:cNvPicPr>
          <p:nvPr/>
        </p:nvPicPr>
        <p:blipFill>
          <a:blip r:embed="rId3"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929767" y="5899440"/>
            <a:ext cx="1616472" cy="430071"/>
          </a:xfrm>
          <a:prstGeom prst="rect">
            <a:avLst/>
          </a:prstGeom>
        </p:spPr>
      </p:pic>
      <p:pic>
        <p:nvPicPr>
          <p:cNvPr id="15" name="図 1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078380" y="5860688"/>
            <a:ext cx="1475656" cy="447308"/>
          </a:xfrm>
          <a:prstGeom prst="rect">
            <a:avLst/>
          </a:prstGeom>
        </p:spPr>
      </p:pic>
      <p:pic>
        <p:nvPicPr>
          <p:cNvPr id="16" name="図 1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793953" y="5429781"/>
            <a:ext cx="1748782" cy="1311587"/>
          </a:xfrm>
          <a:prstGeom prst="rect">
            <a:avLst/>
          </a:prstGeom>
        </p:spPr>
      </p:pic>
      <p:pic>
        <p:nvPicPr>
          <p:cNvPr id="17" name="図 16"/>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5110699" y="4990707"/>
            <a:ext cx="1254460" cy="836725"/>
          </a:xfrm>
          <a:prstGeom prst="rect">
            <a:avLst/>
          </a:prstGeom>
          <a:ln>
            <a:noFill/>
          </a:ln>
          <a:effectLst>
            <a:outerShdw blurRad="292100" dist="139700" dir="2700000" algn="tl" rotWithShape="0">
              <a:srgbClr val="333333">
                <a:alpha val="65000"/>
              </a:srgbClr>
            </a:outerShdw>
          </a:effectLst>
        </p:spPr>
      </p:pic>
      <p:pic>
        <p:nvPicPr>
          <p:cNvPr id="19" name="図 18"/>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7108582" y="4994901"/>
            <a:ext cx="1110043" cy="832532"/>
          </a:xfrm>
          <a:prstGeom prst="rect">
            <a:avLst/>
          </a:prstGeom>
          <a:ln>
            <a:noFill/>
          </a:ln>
          <a:effectLst>
            <a:outerShdw blurRad="292100" dist="139700" dir="2700000" algn="tl" rotWithShape="0">
              <a:srgbClr val="333333">
                <a:alpha val="65000"/>
              </a:srgbClr>
            </a:outerShdw>
          </a:effectLst>
        </p:spPr>
      </p:pic>
      <p:pic>
        <p:nvPicPr>
          <p:cNvPr id="20" name="図 19"/>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3182154" y="4991389"/>
            <a:ext cx="1256344" cy="836725"/>
          </a:xfrm>
          <a:prstGeom prst="rect">
            <a:avLst/>
          </a:prstGeom>
          <a:ln>
            <a:noFill/>
          </a:ln>
          <a:effectLst>
            <a:outerShdw blurRad="292100" dist="139700" dir="2700000" algn="tl" rotWithShape="0">
              <a:srgbClr val="333333">
                <a:alpha val="65000"/>
              </a:srgbClr>
            </a:outerShdw>
          </a:effectLst>
        </p:spPr>
      </p:pic>
      <p:sp>
        <p:nvSpPr>
          <p:cNvPr id="21" name="テキスト ボックス 20"/>
          <p:cNvSpPr txBox="1"/>
          <p:nvPr/>
        </p:nvSpPr>
        <p:spPr>
          <a:xfrm>
            <a:off x="5140880" y="4650718"/>
            <a:ext cx="1210588" cy="338554"/>
          </a:xfrm>
          <a:prstGeom prst="rect">
            <a:avLst/>
          </a:prstGeom>
          <a:noFill/>
        </p:spPr>
        <p:txBody>
          <a:bodyPr wrap="none" rtlCol="0">
            <a:spAutoFit/>
          </a:bodyPr>
          <a:lstStyle/>
          <a:p>
            <a:pPr algn="ctr"/>
            <a:r>
              <a:rPr kumimoji="1" lang="ja-JP" altLang="en-US" sz="1600">
                <a:solidFill>
                  <a:schemeClr val="bg1"/>
                </a:solidFill>
                <a:latin typeface="Meiryo" panose="020B0604030504040204" pitchFamily="34" charset="-128"/>
                <a:ea typeface="Meiryo" panose="020B0604030504040204" pitchFamily="34" charset="-128"/>
                <a:cs typeface="Meiryo" charset="-128"/>
              </a:rPr>
              <a:t>製造・販売</a:t>
            </a:r>
            <a:endParaRPr kumimoji="1" lang="ja-JP" altLang="en-US" sz="1600" dirty="0">
              <a:solidFill>
                <a:schemeClr val="bg1"/>
              </a:solidFill>
              <a:latin typeface="Meiryo" panose="020B0604030504040204" pitchFamily="34" charset="-128"/>
              <a:ea typeface="Meiryo" panose="020B0604030504040204" pitchFamily="34" charset="-128"/>
              <a:cs typeface="Meiryo" charset="-128"/>
            </a:endParaRPr>
          </a:p>
        </p:txBody>
      </p:sp>
      <p:sp>
        <p:nvSpPr>
          <p:cNvPr id="22" name="テキスト ボックス 21"/>
          <p:cNvSpPr txBox="1"/>
          <p:nvPr/>
        </p:nvSpPr>
        <p:spPr>
          <a:xfrm>
            <a:off x="3205032" y="4649486"/>
            <a:ext cx="1210588" cy="338554"/>
          </a:xfrm>
          <a:prstGeom prst="rect">
            <a:avLst/>
          </a:prstGeom>
          <a:noFill/>
        </p:spPr>
        <p:txBody>
          <a:bodyPr wrap="none" rtlCol="0">
            <a:spAutoFit/>
          </a:bodyPr>
          <a:lstStyle/>
          <a:p>
            <a:pPr algn="ctr"/>
            <a:r>
              <a:rPr kumimoji="1" lang="ja-JP" altLang="en-US" sz="1600">
                <a:solidFill>
                  <a:schemeClr val="bg1"/>
                </a:solidFill>
                <a:latin typeface="Meiryo" panose="020B0604030504040204" pitchFamily="34" charset="-128"/>
                <a:ea typeface="Meiryo" panose="020B0604030504040204" pitchFamily="34" charset="-128"/>
                <a:cs typeface="Meiryo" charset="-128"/>
              </a:rPr>
              <a:t>製造・販売</a:t>
            </a:r>
            <a:endParaRPr kumimoji="1" lang="ja-JP" altLang="en-US" sz="1600" dirty="0">
              <a:solidFill>
                <a:schemeClr val="bg1"/>
              </a:solidFill>
              <a:latin typeface="Meiryo" panose="020B0604030504040204" pitchFamily="34" charset="-128"/>
              <a:ea typeface="Meiryo" panose="020B0604030504040204" pitchFamily="34" charset="-128"/>
              <a:cs typeface="Meiryo" charset="-128"/>
            </a:endParaRPr>
          </a:p>
        </p:txBody>
      </p:sp>
      <p:sp>
        <p:nvSpPr>
          <p:cNvPr id="23" name="テキスト ボックス 22"/>
          <p:cNvSpPr txBox="1"/>
          <p:nvPr/>
        </p:nvSpPr>
        <p:spPr>
          <a:xfrm>
            <a:off x="7058309" y="4645164"/>
            <a:ext cx="1210588" cy="338554"/>
          </a:xfrm>
          <a:prstGeom prst="rect">
            <a:avLst/>
          </a:prstGeom>
          <a:noFill/>
        </p:spPr>
        <p:txBody>
          <a:bodyPr wrap="none" rtlCol="0">
            <a:spAutoFit/>
          </a:bodyPr>
          <a:lstStyle/>
          <a:p>
            <a:pPr algn="ctr"/>
            <a:r>
              <a:rPr kumimoji="1" lang="ja-JP" altLang="en-US" sz="1600">
                <a:solidFill>
                  <a:schemeClr val="bg1"/>
                </a:solidFill>
                <a:latin typeface="Meiryo" panose="020B0604030504040204" pitchFamily="34" charset="-128"/>
                <a:ea typeface="Meiryo" panose="020B0604030504040204" pitchFamily="34" charset="-128"/>
                <a:cs typeface="Meiryo" charset="-128"/>
              </a:rPr>
              <a:t>製造・販売</a:t>
            </a:r>
            <a:endParaRPr kumimoji="1" lang="ja-JP" altLang="en-US" sz="1600" dirty="0">
              <a:solidFill>
                <a:schemeClr val="bg1"/>
              </a:solidFill>
              <a:latin typeface="Meiryo" panose="020B0604030504040204" pitchFamily="34" charset="-128"/>
              <a:ea typeface="Meiryo" panose="020B0604030504040204" pitchFamily="34" charset="-128"/>
              <a:cs typeface="Meiryo" charset="-128"/>
            </a:endParaRPr>
          </a:p>
        </p:txBody>
      </p:sp>
      <p:sp>
        <p:nvSpPr>
          <p:cNvPr id="25" name="テキスト ボックス 24"/>
          <p:cNvSpPr txBox="1"/>
          <p:nvPr/>
        </p:nvSpPr>
        <p:spPr>
          <a:xfrm>
            <a:off x="2892680" y="3242220"/>
            <a:ext cx="1826141" cy="800219"/>
          </a:xfrm>
          <a:prstGeom prst="rect">
            <a:avLst/>
          </a:prstGeom>
          <a:noFill/>
        </p:spPr>
        <p:txBody>
          <a:bodyPr wrap="none" rtlCol="0">
            <a:spAutoFit/>
          </a:bodyPr>
          <a:lstStyle/>
          <a:p>
            <a:pPr algn="ctr"/>
            <a:r>
              <a:rPr lang="ja-JP" altLang="en-US" sz="1600" dirty="0">
                <a:solidFill>
                  <a:schemeClr val="bg1"/>
                </a:solidFill>
                <a:latin typeface="Meiryo" panose="020B0604030504040204" pitchFamily="34" charset="-128"/>
                <a:ea typeface="Meiryo" panose="020B0604030504040204" pitchFamily="34" charset="-128"/>
                <a:cs typeface="Meiryo" charset="-128"/>
              </a:rPr>
              <a:t>走行距離に応じた</a:t>
            </a:r>
            <a:endParaRPr lang="en-US" altLang="ja-JP" sz="1600" dirty="0">
              <a:solidFill>
                <a:schemeClr val="bg1"/>
              </a:solidFill>
              <a:latin typeface="Meiryo" panose="020B0604030504040204" pitchFamily="34" charset="-128"/>
              <a:ea typeface="Meiryo" panose="020B0604030504040204" pitchFamily="34" charset="-128"/>
              <a:cs typeface="Meiryo" charset="-128"/>
            </a:endParaRPr>
          </a:p>
          <a:p>
            <a:pPr algn="ctr"/>
            <a:r>
              <a:rPr kumimoji="1" lang="ja-JP" altLang="en-US" sz="1600" dirty="0">
                <a:solidFill>
                  <a:schemeClr val="bg1"/>
                </a:solidFill>
                <a:latin typeface="Meiryo" panose="020B0604030504040204" pitchFamily="34" charset="-128"/>
                <a:ea typeface="Meiryo" panose="020B0604030504040204" pitchFamily="34" charset="-128"/>
                <a:cs typeface="Meiryo" charset="-128"/>
              </a:rPr>
              <a:t>従量課金サービス</a:t>
            </a:r>
            <a:endParaRPr kumimoji="1" lang="en-US" altLang="ja-JP" sz="1600" dirty="0">
              <a:solidFill>
                <a:schemeClr val="bg1"/>
              </a:solidFill>
              <a:latin typeface="Meiryo" panose="020B0604030504040204" pitchFamily="34" charset="-128"/>
              <a:ea typeface="Meiryo" panose="020B0604030504040204" pitchFamily="34" charset="-128"/>
              <a:cs typeface="Meiryo" charset="-128"/>
            </a:endParaRPr>
          </a:p>
          <a:p>
            <a:pPr algn="ctr"/>
            <a:r>
              <a:rPr lang="en-US" altLang="ja-JP" sz="1400" dirty="0">
                <a:solidFill>
                  <a:schemeClr val="bg1"/>
                </a:solidFill>
                <a:latin typeface="Meiryo" panose="020B0604030504040204" pitchFamily="34" charset="-128"/>
                <a:ea typeface="Meiryo" panose="020B0604030504040204" pitchFamily="34" charset="-128"/>
                <a:cs typeface="Meiryo" charset="-128"/>
              </a:rPr>
              <a:t>Pay by Mile</a:t>
            </a:r>
            <a:endParaRPr kumimoji="1" lang="ja-JP" altLang="en-US" sz="1400" dirty="0">
              <a:solidFill>
                <a:schemeClr val="bg1"/>
              </a:solidFill>
              <a:latin typeface="Meiryo" panose="020B0604030504040204" pitchFamily="34" charset="-128"/>
              <a:ea typeface="Meiryo" panose="020B0604030504040204" pitchFamily="34" charset="-128"/>
              <a:cs typeface="Meiryo" charset="-128"/>
            </a:endParaRPr>
          </a:p>
        </p:txBody>
      </p:sp>
      <p:sp>
        <p:nvSpPr>
          <p:cNvPr id="26" name="テキスト ボックス 25"/>
          <p:cNvSpPr txBox="1"/>
          <p:nvPr/>
        </p:nvSpPr>
        <p:spPr>
          <a:xfrm>
            <a:off x="6647943" y="3243452"/>
            <a:ext cx="2031325" cy="800219"/>
          </a:xfrm>
          <a:prstGeom prst="rect">
            <a:avLst/>
          </a:prstGeom>
          <a:noFill/>
        </p:spPr>
        <p:txBody>
          <a:bodyPr wrap="none" rtlCol="0">
            <a:spAutoFit/>
          </a:bodyPr>
          <a:lstStyle/>
          <a:p>
            <a:pPr algn="ctr"/>
            <a:r>
              <a:rPr lang="ja-JP" altLang="en-US" sz="1600" dirty="0">
                <a:solidFill>
                  <a:schemeClr val="bg1"/>
                </a:solidFill>
                <a:latin typeface="Meiryo" panose="020B0604030504040204" pitchFamily="34" charset="-128"/>
                <a:ea typeface="Meiryo" panose="020B0604030504040204" pitchFamily="34" charset="-128"/>
                <a:cs typeface="Meiryo" charset="-128"/>
              </a:rPr>
              <a:t>出力</a:t>
            </a:r>
            <a:r>
              <a:rPr lang="en-US" altLang="ja-JP" sz="1600" dirty="0">
                <a:solidFill>
                  <a:schemeClr val="bg1"/>
                </a:solidFill>
                <a:latin typeface="Meiryo" panose="020B0604030504040204" pitchFamily="34" charset="-128"/>
                <a:ea typeface="Meiryo" panose="020B0604030504040204" pitchFamily="34" charset="-128"/>
                <a:cs typeface="Meiryo" charset="-128"/>
              </a:rPr>
              <a:t>×</a:t>
            </a:r>
            <a:r>
              <a:rPr lang="ja-JP" altLang="en-US" sz="1600" dirty="0">
                <a:solidFill>
                  <a:schemeClr val="bg1"/>
                </a:solidFill>
                <a:latin typeface="Meiryo" panose="020B0604030504040204" pitchFamily="34" charset="-128"/>
                <a:ea typeface="Meiryo" panose="020B0604030504040204" pitchFamily="34" charset="-128"/>
                <a:cs typeface="Meiryo" charset="-128"/>
              </a:rPr>
              <a:t>時間に応じた</a:t>
            </a:r>
            <a:endParaRPr lang="en-US" altLang="ja-JP" sz="1600" dirty="0">
              <a:solidFill>
                <a:schemeClr val="bg1"/>
              </a:solidFill>
              <a:latin typeface="Meiryo" panose="020B0604030504040204" pitchFamily="34" charset="-128"/>
              <a:ea typeface="Meiryo" panose="020B0604030504040204" pitchFamily="34" charset="-128"/>
              <a:cs typeface="Meiryo" charset="-128"/>
            </a:endParaRPr>
          </a:p>
          <a:p>
            <a:pPr algn="ctr"/>
            <a:r>
              <a:rPr kumimoji="1" lang="ja-JP" altLang="en-US" sz="1600" dirty="0">
                <a:solidFill>
                  <a:schemeClr val="bg1"/>
                </a:solidFill>
                <a:latin typeface="Meiryo" panose="020B0604030504040204" pitchFamily="34" charset="-128"/>
                <a:ea typeface="Meiryo" panose="020B0604030504040204" pitchFamily="34" charset="-128"/>
                <a:cs typeface="Meiryo" charset="-128"/>
              </a:rPr>
              <a:t>従量課金サービス</a:t>
            </a:r>
            <a:endParaRPr kumimoji="1" lang="en-US" altLang="ja-JP" sz="1600" dirty="0">
              <a:solidFill>
                <a:schemeClr val="bg1"/>
              </a:solidFill>
              <a:latin typeface="Meiryo" panose="020B0604030504040204" pitchFamily="34" charset="-128"/>
              <a:ea typeface="Meiryo" panose="020B0604030504040204" pitchFamily="34" charset="-128"/>
              <a:cs typeface="Meiryo" charset="-128"/>
            </a:endParaRPr>
          </a:p>
          <a:p>
            <a:pPr algn="ctr"/>
            <a:r>
              <a:rPr lang="en-US" altLang="ja-JP" sz="1400" dirty="0">
                <a:solidFill>
                  <a:schemeClr val="bg1"/>
                </a:solidFill>
                <a:latin typeface="Meiryo" panose="020B0604030504040204" pitchFamily="34" charset="-128"/>
                <a:ea typeface="Meiryo" panose="020B0604030504040204" pitchFamily="34" charset="-128"/>
                <a:cs typeface="Meiryo" charset="-128"/>
              </a:rPr>
              <a:t>Pay by Power</a:t>
            </a:r>
            <a:endParaRPr kumimoji="1" lang="ja-JP" altLang="en-US" sz="1400" dirty="0">
              <a:solidFill>
                <a:schemeClr val="bg1"/>
              </a:solidFill>
              <a:latin typeface="Meiryo" panose="020B0604030504040204" pitchFamily="34" charset="-128"/>
              <a:ea typeface="Meiryo" panose="020B0604030504040204" pitchFamily="34" charset="-128"/>
              <a:cs typeface="Meiryo" charset="-128"/>
            </a:endParaRPr>
          </a:p>
        </p:txBody>
      </p:sp>
      <p:sp>
        <p:nvSpPr>
          <p:cNvPr id="27" name="テキスト ボックス 26"/>
          <p:cNvSpPr txBox="1"/>
          <p:nvPr/>
        </p:nvSpPr>
        <p:spPr>
          <a:xfrm>
            <a:off x="4830821" y="1518687"/>
            <a:ext cx="1814215" cy="800219"/>
          </a:xfrm>
          <a:prstGeom prst="rect">
            <a:avLst/>
          </a:prstGeom>
          <a:noFill/>
        </p:spPr>
        <p:txBody>
          <a:bodyPr wrap="none" rtlCol="0">
            <a:spAutoFit/>
          </a:bodyPr>
          <a:lstStyle/>
          <a:p>
            <a:pPr algn="ctr"/>
            <a:r>
              <a:rPr kumimoji="1" lang="ja-JP" altLang="en-US" sz="1600" dirty="0">
                <a:solidFill>
                  <a:schemeClr val="bg1"/>
                </a:solidFill>
                <a:latin typeface="Meiryo" panose="020B0604030504040204" pitchFamily="34" charset="-128"/>
                <a:ea typeface="Meiryo" panose="020B0604030504040204" pitchFamily="34" charset="-128"/>
                <a:cs typeface="Meiryo" charset="-128"/>
              </a:rPr>
              <a:t>工事施工</a:t>
            </a:r>
            <a:endParaRPr kumimoji="1" lang="en-US" altLang="ja-JP" sz="1600" dirty="0">
              <a:solidFill>
                <a:schemeClr val="bg1"/>
              </a:solidFill>
              <a:latin typeface="Meiryo" panose="020B0604030504040204" pitchFamily="34" charset="-128"/>
              <a:ea typeface="Meiryo" panose="020B0604030504040204" pitchFamily="34" charset="-128"/>
              <a:cs typeface="Meiryo" charset="-128"/>
            </a:endParaRPr>
          </a:p>
          <a:p>
            <a:pPr algn="ctr"/>
            <a:r>
              <a:rPr lang="ja-JP" altLang="en-US" sz="1600" dirty="0">
                <a:solidFill>
                  <a:schemeClr val="bg1"/>
                </a:solidFill>
                <a:latin typeface="Meiryo" panose="020B0604030504040204" pitchFamily="34" charset="-128"/>
                <a:ea typeface="Meiryo" panose="020B0604030504040204" pitchFamily="34" charset="-128"/>
                <a:cs typeface="Meiryo" charset="-128"/>
              </a:rPr>
              <a:t>自動化</a:t>
            </a:r>
            <a:r>
              <a:rPr kumimoji="1" lang="ja-JP" altLang="en-US" sz="1600" dirty="0">
                <a:solidFill>
                  <a:schemeClr val="bg1"/>
                </a:solidFill>
                <a:latin typeface="Meiryo" panose="020B0604030504040204" pitchFamily="34" charset="-128"/>
                <a:ea typeface="Meiryo" panose="020B0604030504040204" pitchFamily="34" charset="-128"/>
                <a:cs typeface="Meiryo" charset="-128"/>
              </a:rPr>
              <a:t>サービス</a:t>
            </a:r>
            <a:endParaRPr kumimoji="1" lang="en-US" altLang="ja-JP" sz="1600" dirty="0">
              <a:solidFill>
                <a:schemeClr val="bg1"/>
              </a:solidFill>
              <a:latin typeface="Meiryo" panose="020B0604030504040204" pitchFamily="34" charset="-128"/>
              <a:ea typeface="Meiryo" panose="020B0604030504040204" pitchFamily="34" charset="-128"/>
              <a:cs typeface="Meiryo" charset="-128"/>
            </a:endParaRPr>
          </a:p>
          <a:p>
            <a:pPr algn="ctr"/>
            <a:r>
              <a:rPr lang="en-US" altLang="ja-JP" sz="1400" dirty="0">
                <a:solidFill>
                  <a:schemeClr val="bg1"/>
                </a:solidFill>
                <a:latin typeface="Meiryo" panose="020B0604030504040204" pitchFamily="34" charset="-128"/>
                <a:ea typeface="Meiryo" panose="020B0604030504040204" pitchFamily="34" charset="-128"/>
                <a:cs typeface="Meiryo" charset="-128"/>
              </a:rPr>
              <a:t>Smart Constriction</a:t>
            </a:r>
            <a:endParaRPr kumimoji="1" lang="ja-JP" altLang="en-US" sz="1400" dirty="0">
              <a:solidFill>
                <a:schemeClr val="bg1"/>
              </a:solidFill>
              <a:latin typeface="Meiryo" panose="020B0604030504040204" pitchFamily="34" charset="-128"/>
              <a:ea typeface="Meiryo" panose="020B0604030504040204" pitchFamily="34" charset="-128"/>
              <a:cs typeface="Meiryo" charset="-128"/>
            </a:endParaRPr>
          </a:p>
        </p:txBody>
      </p:sp>
      <p:sp>
        <p:nvSpPr>
          <p:cNvPr id="29" name="正方形/長方形 28"/>
          <p:cNvSpPr/>
          <p:nvPr/>
        </p:nvSpPr>
        <p:spPr>
          <a:xfrm>
            <a:off x="4830822" y="3248677"/>
            <a:ext cx="1843286" cy="830997"/>
          </a:xfrm>
          <a:prstGeom prst="rect">
            <a:avLst/>
          </a:prstGeom>
        </p:spPr>
        <p:txBody>
          <a:bodyPr wrap="square">
            <a:spAutoFit/>
          </a:bodyPr>
          <a:lstStyle/>
          <a:p>
            <a:pPr algn="ctr"/>
            <a:r>
              <a:rPr lang="ja-JP" altLang="en-US" sz="1600" dirty="0">
                <a:solidFill>
                  <a:schemeClr val="bg1"/>
                </a:solidFill>
                <a:latin typeface="Meiryo" panose="020B0604030504040204" pitchFamily="34" charset="-128"/>
                <a:ea typeface="Meiryo" panose="020B0604030504040204" pitchFamily="34" charset="-128"/>
                <a:cs typeface="Meiryo" charset="-128"/>
              </a:rPr>
              <a:t>建設機械</a:t>
            </a:r>
            <a:endParaRPr lang="en-US" altLang="ja-JP" sz="1600" dirty="0">
              <a:solidFill>
                <a:schemeClr val="bg1"/>
              </a:solidFill>
              <a:latin typeface="Meiryo" panose="020B0604030504040204" pitchFamily="34" charset="-128"/>
              <a:ea typeface="Meiryo" panose="020B0604030504040204" pitchFamily="34" charset="-128"/>
              <a:cs typeface="Meiryo" charset="-128"/>
            </a:endParaRPr>
          </a:p>
          <a:p>
            <a:pPr algn="ctr"/>
            <a:r>
              <a:rPr lang="ja-JP" altLang="en-US" sz="1600" dirty="0">
                <a:solidFill>
                  <a:schemeClr val="bg1"/>
                </a:solidFill>
                <a:latin typeface="Meiryo" panose="020B0604030504040204" pitchFamily="34" charset="-128"/>
                <a:ea typeface="Meiryo" panose="020B0604030504040204" pitchFamily="34" charset="-128"/>
                <a:cs typeface="Meiryo" charset="-128"/>
              </a:rPr>
              <a:t>遠隔確認サービス</a:t>
            </a:r>
            <a:endParaRPr lang="en-US" altLang="ja-JP" sz="1600" dirty="0">
              <a:solidFill>
                <a:schemeClr val="bg1"/>
              </a:solidFill>
              <a:latin typeface="Meiryo" panose="020B0604030504040204" pitchFamily="34" charset="-128"/>
              <a:ea typeface="Meiryo" panose="020B0604030504040204" pitchFamily="34" charset="-128"/>
              <a:cs typeface="Meiryo" charset="-128"/>
            </a:endParaRPr>
          </a:p>
          <a:p>
            <a:pPr algn="ctr"/>
            <a:r>
              <a:rPr lang="en-US" altLang="ja-JP" sz="1600" dirty="0">
                <a:solidFill>
                  <a:schemeClr val="bg1"/>
                </a:solidFill>
                <a:latin typeface="Meiryo" panose="020B0604030504040204" pitchFamily="34" charset="-128"/>
                <a:ea typeface="Meiryo" panose="020B0604030504040204" pitchFamily="34" charset="-128"/>
                <a:cs typeface="Meiryo" charset="-128"/>
              </a:rPr>
              <a:t>KOMTRAX</a:t>
            </a:r>
            <a:endParaRPr lang="ja-JP" altLang="en-US" sz="1600" dirty="0">
              <a:solidFill>
                <a:schemeClr val="bg1"/>
              </a:solidFill>
              <a:latin typeface="Meiryo" panose="020B0604030504040204" pitchFamily="34" charset="-128"/>
              <a:ea typeface="Meiryo" panose="020B0604030504040204" pitchFamily="34" charset="-128"/>
              <a:cs typeface="Meiryo" charset="-128"/>
            </a:endParaRPr>
          </a:p>
        </p:txBody>
      </p:sp>
      <p:sp>
        <p:nvSpPr>
          <p:cNvPr id="30" name="テキスト ボックス 29"/>
          <p:cNvSpPr txBox="1"/>
          <p:nvPr/>
        </p:nvSpPr>
        <p:spPr>
          <a:xfrm>
            <a:off x="2880103" y="1517455"/>
            <a:ext cx="1865886" cy="830997"/>
          </a:xfrm>
          <a:prstGeom prst="rect">
            <a:avLst/>
          </a:prstGeom>
          <a:noFill/>
        </p:spPr>
        <p:txBody>
          <a:bodyPr wrap="square" rtlCol="0">
            <a:spAutoFit/>
          </a:bodyPr>
          <a:lstStyle/>
          <a:p>
            <a:pPr algn="ctr"/>
            <a:r>
              <a:rPr lang="ja-JP" altLang="en-US" sz="1600" dirty="0">
                <a:solidFill>
                  <a:schemeClr val="bg1"/>
                </a:solidFill>
                <a:latin typeface="Meiryo" panose="020B0604030504040204" pitchFamily="34" charset="-128"/>
                <a:ea typeface="Meiryo" panose="020B0604030504040204" pitchFamily="34" charset="-128"/>
                <a:cs typeface="Meiryo" charset="-128"/>
              </a:rPr>
              <a:t>安全・省エネ</a:t>
            </a:r>
            <a:r>
              <a:rPr kumimoji="1" lang="ja-JP" altLang="en-US" sz="1600" dirty="0">
                <a:solidFill>
                  <a:schemeClr val="bg1"/>
                </a:solidFill>
                <a:latin typeface="Meiryo" panose="020B0604030504040204" pitchFamily="34" charset="-128"/>
                <a:ea typeface="Meiryo" panose="020B0604030504040204" pitchFamily="34" charset="-128"/>
                <a:cs typeface="Meiryo" charset="-128"/>
              </a:rPr>
              <a:t>運転</a:t>
            </a:r>
            <a:endParaRPr kumimoji="1" lang="en-US" altLang="ja-JP" sz="1600" dirty="0">
              <a:solidFill>
                <a:schemeClr val="bg1"/>
              </a:solidFill>
              <a:latin typeface="Meiryo" panose="020B0604030504040204" pitchFamily="34" charset="-128"/>
              <a:ea typeface="Meiryo" panose="020B0604030504040204" pitchFamily="34" charset="-128"/>
              <a:cs typeface="Meiryo" charset="-128"/>
            </a:endParaRPr>
          </a:p>
          <a:p>
            <a:pPr algn="ctr"/>
            <a:r>
              <a:rPr lang="ja-JP" altLang="en-US" sz="1600" dirty="0">
                <a:solidFill>
                  <a:schemeClr val="bg1"/>
                </a:solidFill>
                <a:latin typeface="Meiryo" panose="020B0604030504040204" pitchFamily="34" charset="-128"/>
                <a:ea typeface="Meiryo" panose="020B0604030504040204" pitchFamily="34" charset="-128"/>
                <a:cs typeface="Meiryo" charset="-128"/>
              </a:rPr>
              <a:t>コンサルティング</a:t>
            </a:r>
            <a:endParaRPr lang="en-US" altLang="ja-JP" sz="1600" dirty="0">
              <a:solidFill>
                <a:schemeClr val="bg1"/>
              </a:solidFill>
              <a:latin typeface="Meiryo" panose="020B0604030504040204" pitchFamily="34" charset="-128"/>
              <a:ea typeface="Meiryo" panose="020B0604030504040204" pitchFamily="34" charset="-128"/>
              <a:cs typeface="Meiryo" charset="-128"/>
            </a:endParaRPr>
          </a:p>
          <a:p>
            <a:pPr algn="ctr"/>
            <a:r>
              <a:rPr kumimoji="1" lang="ja-JP" altLang="en-US" sz="1600" dirty="0">
                <a:solidFill>
                  <a:schemeClr val="bg1"/>
                </a:solidFill>
                <a:latin typeface="Meiryo" panose="020B0604030504040204" pitchFamily="34" charset="-128"/>
                <a:ea typeface="Meiryo" panose="020B0604030504040204" pitchFamily="34" charset="-128"/>
                <a:cs typeface="Meiryo" charset="-128"/>
              </a:rPr>
              <a:t>予防保守・交換</a:t>
            </a:r>
            <a:endParaRPr kumimoji="1" lang="ja-JP" altLang="en-US" sz="1400" dirty="0">
              <a:solidFill>
                <a:schemeClr val="bg1"/>
              </a:solidFill>
              <a:latin typeface="Meiryo" panose="020B0604030504040204" pitchFamily="34" charset="-128"/>
              <a:ea typeface="Meiryo" panose="020B0604030504040204" pitchFamily="34" charset="-128"/>
              <a:cs typeface="Meiryo" charset="-128"/>
            </a:endParaRPr>
          </a:p>
        </p:txBody>
      </p:sp>
      <p:sp>
        <p:nvSpPr>
          <p:cNvPr id="31" name="テキスト ボックス 30"/>
          <p:cNvSpPr txBox="1"/>
          <p:nvPr/>
        </p:nvSpPr>
        <p:spPr>
          <a:xfrm>
            <a:off x="6725916" y="1519373"/>
            <a:ext cx="1865886" cy="830997"/>
          </a:xfrm>
          <a:prstGeom prst="rect">
            <a:avLst/>
          </a:prstGeom>
          <a:noFill/>
        </p:spPr>
        <p:txBody>
          <a:bodyPr wrap="square" rtlCol="0">
            <a:spAutoFit/>
          </a:bodyPr>
          <a:lstStyle/>
          <a:p>
            <a:pPr algn="ctr"/>
            <a:r>
              <a:rPr lang="ja-JP" altLang="en-US" sz="1600" dirty="0">
                <a:solidFill>
                  <a:schemeClr val="bg1"/>
                </a:solidFill>
                <a:latin typeface="Meiryo" panose="020B0604030504040204" pitchFamily="34" charset="-128"/>
                <a:ea typeface="Meiryo" panose="020B0604030504040204" pitchFamily="34" charset="-128"/>
                <a:cs typeface="Meiryo" charset="-128"/>
              </a:rPr>
              <a:t>燃料費節約</a:t>
            </a:r>
            <a:endParaRPr lang="en-US" altLang="ja-JP" sz="1600" dirty="0">
              <a:solidFill>
                <a:schemeClr val="bg1"/>
              </a:solidFill>
              <a:latin typeface="Meiryo" panose="020B0604030504040204" pitchFamily="34" charset="-128"/>
              <a:ea typeface="Meiryo" panose="020B0604030504040204" pitchFamily="34" charset="-128"/>
              <a:cs typeface="Meiryo" charset="-128"/>
            </a:endParaRPr>
          </a:p>
          <a:p>
            <a:pPr algn="ctr"/>
            <a:r>
              <a:rPr lang="ja-JP" altLang="en-US" sz="1600" dirty="0">
                <a:solidFill>
                  <a:schemeClr val="bg1"/>
                </a:solidFill>
                <a:latin typeface="Meiryo" panose="020B0604030504040204" pitchFamily="34" charset="-128"/>
                <a:ea typeface="Meiryo" panose="020B0604030504040204" pitchFamily="34" charset="-128"/>
                <a:cs typeface="Meiryo" charset="-128"/>
              </a:rPr>
              <a:t>コンサルティング</a:t>
            </a:r>
            <a:endParaRPr lang="en-US" altLang="ja-JP" sz="1600" dirty="0">
              <a:solidFill>
                <a:schemeClr val="bg1"/>
              </a:solidFill>
              <a:latin typeface="Meiryo" panose="020B0604030504040204" pitchFamily="34" charset="-128"/>
              <a:ea typeface="Meiryo" panose="020B0604030504040204" pitchFamily="34" charset="-128"/>
              <a:cs typeface="Meiryo" charset="-128"/>
            </a:endParaRPr>
          </a:p>
          <a:p>
            <a:pPr algn="ctr"/>
            <a:r>
              <a:rPr kumimoji="1" lang="ja-JP" altLang="en-US" sz="1600" dirty="0">
                <a:solidFill>
                  <a:schemeClr val="bg1"/>
                </a:solidFill>
                <a:latin typeface="Meiryo" panose="020B0604030504040204" pitchFamily="34" charset="-128"/>
                <a:ea typeface="Meiryo" panose="020B0604030504040204" pitchFamily="34" charset="-128"/>
                <a:cs typeface="Meiryo" charset="-128"/>
              </a:rPr>
              <a:t>予防保守・交換</a:t>
            </a:r>
            <a:endParaRPr kumimoji="1" lang="ja-JP" altLang="en-US" sz="1400" dirty="0">
              <a:solidFill>
                <a:schemeClr val="bg1"/>
              </a:solidFill>
              <a:latin typeface="Meiryo" panose="020B0604030504040204" pitchFamily="34" charset="-128"/>
              <a:ea typeface="Meiryo" panose="020B0604030504040204" pitchFamily="34" charset="-128"/>
              <a:cs typeface="Meiryo" charset="-128"/>
            </a:endParaRPr>
          </a:p>
        </p:txBody>
      </p:sp>
    </p:spTree>
    <p:extLst>
      <p:ext uri="{BB962C8B-B14F-4D97-AF65-F5344CB8AC3E}">
        <p14:creationId xmlns:p14="http://schemas.microsoft.com/office/powerpoint/2010/main" val="3600744002"/>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0174EDE1-BC86-EB4A-8C52-9E42714C641A}"/>
              </a:ext>
            </a:extLst>
          </p:cNvPr>
          <p:cNvSpPr>
            <a:spLocks noGrp="1"/>
          </p:cNvSpPr>
          <p:nvPr>
            <p:ph type="title"/>
          </p:nvPr>
        </p:nvSpPr>
        <p:spPr/>
        <p:txBody>
          <a:bodyPr/>
          <a:lstStyle/>
          <a:p>
            <a:r>
              <a:rPr lang="ja-JP" altLang="en-US"/>
              <a:t>モノのサービス化：</a:t>
            </a:r>
            <a:r>
              <a:rPr kumimoji="1" lang="ja-JP" altLang="en-US"/>
              <a:t>ビジネス</a:t>
            </a:r>
            <a:r>
              <a:rPr lang="ja-JP" altLang="en-US"/>
              <a:t>・</a:t>
            </a:r>
            <a:r>
              <a:rPr kumimoji="1" lang="ja-JP" altLang="en-US"/>
              <a:t>モデルの変革／自動車</a:t>
            </a:r>
          </a:p>
        </p:txBody>
      </p:sp>
      <p:pic>
        <p:nvPicPr>
          <p:cNvPr id="6" name="図 5">
            <a:extLst>
              <a:ext uri="{FF2B5EF4-FFF2-40B4-BE49-F238E27FC236}">
                <a16:creationId xmlns:a16="http://schemas.microsoft.com/office/drawing/2014/main" id="{F89D409E-289B-5847-8638-9A1BC11B7E61}"/>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361808" y="1467339"/>
            <a:ext cx="719574" cy="394922"/>
          </a:xfrm>
          <a:prstGeom prst="rect">
            <a:avLst/>
          </a:prstGeom>
        </p:spPr>
      </p:pic>
      <p:sp>
        <p:nvSpPr>
          <p:cNvPr id="7" name="テキスト ボックス 6">
            <a:extLst>
              <a:ext uri="{FF2B5EF4-FFF2-40B4-BE49-F238E27FC236}">
                <a16:creationId xmlns:a16="http://schemas.microsoft.com/office/drawing/2014/main" id="{F7A195CE-50E8-8443-B8D9-918412EA581C}"/>
              </a:ext>
            </a:extLst>
          </p:cNvPr>
          <p:cNvSpPr txBox="1"/>
          <p:nvPr/>
        </p:nvSpPr>
        <p:spPr>
          <a:xfrm>
            <a:off x="2309422" y="1495094"/>
            <a:ext cx="805028" cy="338554"/>
          </a:xfrm>
          <a:prstGeom prst="rect">
            <a:avLst/>
          </a:prstGeom>
          <a:noFill/>
        </p:spPr>
        <p:txBody>
          <a:bodyPr wrap="none" rtlCol="0">
            <a:spAutoFit/>
          </a:bodyPr>
          <a:lstStyle/>
          <a:p>
            <a:pPr algn="r"/>
            <a:r>
              <a:rPr kumimoji="1" lang="en-US" altLang="ja-JP" sz="1600" dirty="0"/>
              <a:t>AFEELA</a:t>
            </a:r>
            <a:endParaRPr kumimoji="1" lang="ja-JP" altLang="en-US" sz="1600"/>
          </a:p>
        </p:txBody>
      </p:sp>
      <p:pic>
        <p:nvPicPr>
          <p:cNvPr id="9" name="図 8">
            <a:extLst>
              <a:ext uri="{FF2B5EF4-FFF2-40B4-BE49-F238E27FC236}">
                <a16:creationId xmlns:a16="http://schemas.microsoft.com/office/drawing/2014/main" id="{A17AA647-9C56-D84E-8135-9432300A32ED}"/>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3358224" y="3449988"/>
            <a:ext cx="2354527" cy="2561299"/>
          </a:xfrm>
          <a:prstGeom prst="rect">
            <a:avLst/>
          </a:prstGeom>
        </p:spPr>
      </p:pic>
      <p:pic>
        <p:nvPicPr>
          <p:cNvPr id="8" name="図 7">
            <a:extLst>
              <a:ext uri="{FF2B5EF4-FFF2-40B4-BE49-F238E27FC236}">
                <a16:creationId xmlns:a16="http://schemas.microsoft.com/office/drawing/2014/main" id="{37D5DA15-4BC3-D744-AE85-A88F7AC8602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3271062" y="2055806"/>
            <a:ext cx="2528853" cy="1421778"/>
          </a:xfrm>
          <a:prstGeom prst="rect">
            <a:avLst/>
          </a:prstGeom>
        </p:spPr>
      </p:pic>
      <p:pic>
        <p:nvPicPr>
          <p:cNvPr id="10" name="図 9">
            <a:extLst>
              <a:ext uri="{FF2B5EF4-FFF2-40B4-BE49-F238E27FC236}">
                <a16:creationId xmlns:a16="http://schemas.microsoft.com/office/drawing/2014/main" id="{A8246974-14D9-224E-B748-E3B27F59C4C3}"/>
              </a:ext>
            </a:extLst>
          </p:cNvPr>
          <p:cNvPicPr>
            <a:picLocks noChangeAspect="1"/>
          </p:cNvPicPr>
          <p:nvPr/>
        </p:nvPicPr>
        <p:blipFill>
          <a:blip r:embed="rId6"/>
          <a:stretch>
            <a:fillRect/>
          </a:stretch>
        </p:blipFill>
        <p:spPr>
          <a:xfrm>
            <a:off x="6010752" y="2006277"/>
            <a:ext cx="2528853" cy="1685902"/>
          </a:xfrm>
          <a:prstGeom prst="rect">
            <a:avLst/>
          </a:prstGeom>
          <a:effectLst>
            <a:outerShdw blurRad="50800" dist="38100" dir="2700000" algn="tl" rotWithShape="0">
              <a:prstClr val="black">
                <a:alpha val="40000"/>
              </a:prstClr>
            </a:outerShdw>
          </a:effectLst>
        </p:spPr>
      </p:pic>
      <p:pic>
        <p:nvPicPr>
          <p:cNvPr id="11" name="図 10">
            <a:extLst>
              <a:ext uri="{FF2B5EF4-FFF2-40B4-BE49-F238E27FC236}">
                <a16:creationId xmlns:a16="http://schemas.microsoft.com/office/drawing/2014/main" id="{3E1853FA-D7F7-5241-A188-817178C80EAC}"/>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6010752" y="4285923"/>
            <a:ext cx="2528853" cy="1422480"/>
          </a:xfrm>
          <a:prstGeom prst="rect">
            <a:avLst/>
          </a:prstGeom>
          <a:effectLst>
            <a:outerShdw blurRad="50800" dist="38100" dir="2700000" algn="tl" rotWithShape="0">
              <a:prstClr val="black">
                <a:alpha val="40000"/>
              </a:prstClr>
            </a:outerShdw>
          </a:effectLst>
        </p:spPr>
      </p:pic>
      <p:pic>
        <p:nvPicPr>
          <p:cNvPr id="14" name="図 13">
            <a:extLst>
              <a:ext uri="{FF2B5EF4-FFF2-40B4-BE49-F238E27FC236}">
                <a16:creationId xmlns:a16="http://schemas.microsoft.com/office/drawing/2014/main" id="{408F06E2-56CA-0A43-9875-94703A112C2A}"/>
              </a:ext>
              <a:ext uri="{C183D7F6-B498-43B3-948B-1728B52AA6E4}">
                <adec:decorative xmlns:adec="http://schemas.microsoft.com/office/drawing/2017/decorative" val="1"/>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6915138" y="3469026"/>
            <a:ext cx="720080" cy="904065"/>
          </a:xfrm>
          <a:prstGeom prst="rect">
            <a:avLst/>
          </a:prstGeom>
          <a:effectLst>
            <a:outerShdw blurRad="50800" dist="38100" dir="2700000" algn="tl" rotWithShape="0">
              <a:prstClr val="black">
                <a:alpha val="40000"/>
              </a:prstClr>
            </a:outerShdw>
          </a:effectLst>
        </p:spPr>
      </p:pic>
      <p:pic>
        <p:nvPicPr>
          <p:cNvPr id="15" name="図 14">
            <a:extLst>
              <a:ext uri="{FF2B5EF4-FFF2-40B4-BE49-F238E27FC236}">
                <a16:creationId xmlns:a16="http://schemas.microsoft.com/office/drawing/2014/main" id="{B9AF15A2-4A3B-AD4A-8608-9C3371CC27C6}"/>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3581322" y="1571160"/>
            <a:ext cx="901335" cy="152152"/>
          </a:xfrm>
          <a:prstGeom prst="rect">
            <a:avLst/>
          </a:prstGeom>
        </p:spPr>
      </p:pic>
      <p:sp>
        <p:nvSpPr>
          <p:cNvPr id="16" name="テキスト ボックス 15">
            <a:extLst>
              <a:ext uri="{FF2B5EF4-FFF2-40B4-BE49-F238E27FC236}">
                <a16:creationId xmlns:a16="http://schemas.microsoft.com/office/drawing/2014/main" id="{C35CD3AD-45F6-AC44-BA6A-E2D1837B4B4A}"/>
              </a:ext>
            </a:extLst>
          </p:cNvPr>
          <p:cNvSpPr txBox="1"/>
          <p:nvPr/>
        </p:nvSpPr>
        <p:spPr>
          <a:xfrm>
            <a:off x="7143874" y="1467339"/>
            <a:ext cx="1213922" cy="338554"/>
          </a:xfrm>
          <a:prstGeom prst="rect">
            <a:avLst/>
          </a:prstGeom>
          <a:noFill/>
        </p:spPr>
        <p:txBody>
          <a:bodyPr wrap="none" rtlCol="0">
            <a:spAutoFit/>
          </a:bodyPr>
          <a:lstStyle/>
          <a:p>
            <a:pPr algn="r"/>
            <a:r>
              <a:rPr kumimoji="1" lang="en-US" altLang="ja-JP" sz="1600" dirty="0"/>
              <a:t>WOVEN City</a:t>
            </a:r>
            <a:endParaRPr kumimoji="1" lang="ja-JP" altLang="en-US" sz="1600"/>
          </a:p>
        </p:txBody>
      </p:sp>
      <p:sp>
        <p:nvSpPr>
          <p:cNvPr id="17" name="テキスト ボックス 16">
            <a:extLst>
              <a:ext uri="{FF2B5EF4-FFF2-40B4-BE49-F238E27FC236}">
                <a16:creationId xmlns:a16="http://schemas.microsoft.com/office/drawing/2014/main" id="{03F72FB9-9AEF-4B44-BC9C-25FF1B266497}"/>
              </a:ext>
            </a:extLst>
          </p:cNvPr>
          <p:cNvSpPr txBox="1"/>
          <p:nvPr/>
        </p:nvSpPr>
        <p:spPr>
          <a:xfrm>
            <a:off x="4571999" y="1467339"/>
            <a:ext cx="933269" cy="338554"/>
          </a:xfrm>
          <a:prstGeom prst="rect">
            <a:avLst/>
          </a:prstGeom>
          <a:noFill/>
          <a:effectLst>
            <a:outerShdw blurRad="50800" dist="38100" dir="2700000" algn="tl" rotWithShape="0">
              <a:prstClr val="black">
                <a:alpha val="40000"/>
              </a:prstClr>
            </a:outerShdw>
          </a:effectLst>
        </p:spPr>
        <p:txBody>
          <a:bodyPr wrap="none" rtlCol="0">
            <a:spAutoFit/>
          </a:bodyPr>
          <a:lstStyle/>
          <a:p>
            <a:pPr algn="r"/>
            <a:r>
              <a:rPr kumimoji="1" lang="en-US" altLang="ja-JP" sz="1600" dirty="0"/>
              <a:t>e-palette</a:t>
            </a:r>
            <a:endParaRPr kumimoji="1" lang="ja-JP" altLang="en-US" sz="1600"/>
          </a:p>
        </p:txBody>
      </p:sp>
      <p:pic>
        <p:nvPicPr>
          <p:cNvPr id="18" name="図 17">
            <a:extLst>
              <a:ext uri="{FF2B5EF4-FFF2-40B4-BE49-F238E27FC236}">
                <a16:creationId xmlns:a16="http://schemas.microsoft.com/office/drawing/2014/main" id="{1265FF50-B6DB-E747-84DB-57A5547BF44C}"/>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6221461" y="1567093"/>
            <a:ext cx="901335" cy="152152"/>
          </a:xfrm>
          <a:prstGeom prst="rect">
            <a:avLst/>
          </a:prstGeom>
        </p:spPr>
      </p:pic>
      <p:sp>
        <p:nvSpPr>
          <p:cNvPr id="19" name="テキスト ボックス 18">
            <a:extLst>
              <a:ext uri="{FF2B5EF4-FFF2-40B4-BE49-F238E27FC236}">
                <a16:creationId xmlns:a16="http://schemas.microsoft.com/office/drawing/2014/main" id="{D95C226F-8E5B-6D42-9EA5-9F6A8F1F59B3}"/>
              </a:ext>
            </a:extLst>
          </p:cNvPr>
          <p:cNvSpPr txBox="1"/>
          <p:nvPr/>
        </p:nvSpPr>
        <p:spPr>
          <a:xfrm>
            <a:off x="230400" y="917128"/>
            <a:ext cx="2698175" cy="523220"/>
          </a:xfrm>
          <a:prstGeom prst="rect">
            <a:avLst/>
          </a:prstGeom>
          <a:noFill/>
        </p:spPr>
        <p:txBody>
          <a:bodyPr wrap="none" rtlCol="0">
            <a:spAutoFit/>
          </a:bodyPr>
          <a:lstStyle/>
          <a:p>
            <a:r>
              <a:rPr kumimoji="1" lang="ja-JP" altLang="en-US" sz="1400">
                <a:solidFill>
                  <a:srgbClr val="0070C0"/>
                </a:solidFill>
                <a:latin typeface="Meiryo" panose="020B0604030504040204" pitchFamily="34" charset="-128"/>
                <a:ea typeface="Meiryo" panose="020B0604030504040204" pitchFamily="34" charset="-128"/>
              </a:rPr>
              <a:t>エンターテイメント・デバイス</a:t>
            </a:r>
            <a:endParaRPr kumimoji="1" lang="en-US" altLang="ja-JP" sz="1400" dirty="0">
              <a:solidFill>
                <a:srgbClr val="0070C0"/>
              </a:solidFill>
              <a:latin typeface="Meiryo" panose="020B0604030504040204" pitchFamily="34" charset="-128"/>
              <a:ea typeface="Meiryo" panose="020B0604030504040204" pitchFamily="34" charset="-128"/>
            </a:endParaRPr>
          </a:p>
          <a:p>
            <a:r>
              <a:rPr lang="ja-JP" altLang="en-US" sz="1400">
                <a:solidFill>
                  <a:srgbClr val="0070C0"/>
                </a:solidFill>
                <a:latin typeface="Meiryo" panose="020B0604030504040204" pitchFamily="34" charset="-128"/>
                <a:ea typeface="Meiryo" panose="020B0604030504040204" pitchFamily="34" charset="-128"/>
              </a:rPr>
              <a:t>エンターテイメント空間として</a:t>
            </a:r>
            <a:endParaRPr kumimoji="1" lang="ja-JP" altLang="en-US" sz="1400">
              <a:solidFill>
                <a:srgbClr val="0070C0"/>
              </a:solidFill>
              <a:latin typeface="Meiryo" panose="020B0604030504040204" pitchFamily="34" charset="-128"/>
              <a:ea typeface="Meiryo" panose="020B0604030504040204" pitchFamily="34" charset="-128"/>
            </a:endParaRPr>
          </a:p>
        </p:txBody>
      </p:sp>
      <p:sp>
        <p:nvSpPr>
          <p:cNvPr id="20" name="テキスト ボックス 19">
            <a:extLst>
              <a:ext uri="{FF2B5EF4-FFF2-40B4-BE49-F238E27FC236}">
                <a16:creationId xmlns:a16="http://schemas.microsoft.com/office/drawing/2014/main" id="{D8A45047-70F9-EE45-B70D-E5A1B712B891}"/>
              </a:ext>
            </a:extLst>
          </p:cNvPr>
          <p:cNvSpPr txBox="1"/>
          <p:nvPr/>
        </p:nvSpPr>
        <p:spPr>
          <a:xfrm>
            <a:off x="3222911" y="917128"/>
            <a:ext cx="3057247" cy="523220"/>
          </a:xfrm>
          <a:prstGeom prst="rect">
            <a:avLst/>
          </a:prstGeom>
          <a:noFill/>
        </p:spPr>
        <p:txBody>
          <a:bodyPr wrap="none" rtlCol="0">
            <a:spAutoFit/>
          </a:bodyPr>
          <a:lstStyle/>
          <a:p>
            <a:r>
              <a:rPr kumimoji="1" lang="ja-JP" altLang="en-US" sz="1400">
                <a:solidFill>
                  <a:srgbClr val="0070C0"/>
                </a:solidFill>
                <a:latin typeface="Meiryo" panose="020B0604030504040204" pitchFamily="34" charset="-128"/>
                <a:ea typeface="Meiryo" panose="020B0604030504040204" pitchFamily="34" charset="-128"/>
              </a:rPr>
              <a:t>サービスを提供するためのデバイス</a:t>
            </a:r>
            <a:endParaRPr kumimoji="1" lang="en-US" altLang="ja-JP" sz="1400" dirty="0">
              <a:solidFill>
                <a:srgbClr val="0070C0"/>
              </a:solidFill>
              <a:latin typeface="Meiryo" panose="020B0604030504040204" pitchFamily="34" charset="-128"/>
              <a:ea typeface="Meiryo" panose="020B0604030504040204" pitchFamily="34" charset="-128"/>
            </a:endParaRPr>
          </a:p>
          <a:p>
            <a:r>
              <a:rPr lang="ja-JP" altLang="en-US" sz="1400">
                <a:solidFill>
                  <a:srgbClr val="0070C0"/>
                </a:solidFill>
                <a:latin typeface="Meiryo" panose="020B0604030504040204" pitchFamily="34" charset="-128"/>
                <a:ea typeface="Meiryo" panose="020B0604030504040204" pitchFamily="34" charset="-128"/>
              </a:rPr>
              <a:t>サービス・プラットフォームとして</a:t>
            </a:r>
            <a:endParaRPr kumimoji="1" lang="ja-JP" altLang="en-US" sz="1400">
              <a:solidFill>
                <a:srgbClr val="0070C0"/>
              </a:solidFill>
              <a:latin typeface="Meiryo" panose="020B0604030504040204" pitchFamily="34" charset="-128"/>
              <a:ea typeface="Meiryo" panose="020B0604030504040204" pitchFamily="34" charset="-128"/>
            </a:endParaRPr>
          </a:p>
        </p:txBody>
      </p:sp>
      <p:sp>
        <p:nvSpPr>
          <p:cNvPr id="21" name="テキスト ボックス 20">
            <a:extLst>
              <a:ext uri="{FF2B5EF4-FFF2-40B4-BE49-F238E27FC236}">
                <a16:creationId xmlns:a16="http://schemas.microsoft.com/office/drawing/2014/main" id="{06694892-FEA9-014B-993B-EC3CE424FBEE}"/>
              </a:ext>
            </a:extLst>
          </p:cNvPr>
          <p:cNvSpPr txBox="1"/>
          <p:nvPr/>
        </p:nvSpPr>
        <p:spPr>
          <a:xfrm>
            <a:off x="6760821" y="908720"/>
            <a:ext cx="1980029" cy="523220"/>
          </a:xfrm>
          <a:prstGeom prst="rect">
            <a:avLst/>
          </a:prstGeom>
          <a:noFill/>
        </p:spPr>
        <p:txBody>
          <a:bodyPr wrap="none" rtlCol="0">
            <a:spAutoFit/>
          </a:bodyPr>
          <a:lstStyle/>
          <a:p>
            <a:r>
              <a:rPr lang="ja-JP" altLang="en-US" sz="1400">
                <a:solidFill>
                  <a:srgbClr val="0070C0"/>
                </a:solidFill>
                <a:latin typeface="Meiryo" panose="020B0604030504040204" pitchFamily="34" charset="-128"/>
                <a:ea typeface="Meiryo" panose="020B0604030504040204" pitchFamily="34" charset="-128"/>
              </a:rPr>
              <a:t>コネクテッドな</a:t>
            </a:r>
            <a:r>
              <a:rPr kumimoji="1" lang="ja-JP" altLang="en-US" sz="1400">
                <a:solidFill>
                  <a:srgbClr val="0070C0"/>
                </a:solidFill>
                <a:latin typeface="Meiryo" panose="020B0604030504040204" pitchFamily="34" charset="-128"/>
                <a:ea typeface="Meiryo" panose="020B0604030504040204" pitchFamily="34" charset="-128"/>
              </a:rPr>
              <a:t>時代の</a:t>
            </a:r>
            <a:endParaRPr kumimoji="1" lang="en-US" altLang="ja-JP" sz="1400" dirty="0">
              <a:solidFill>
                <a:srgbClr val="0070C0"/>
              </a:solidFill>
              <a:latin typeface="Meiryo" panose="020B0604030504040204" pitchFamily="34" charset="-128"/>
              <a:ea typeface="Meiryo" panose="020B0604030504040204" pitchFamily="34" charset="-128"/>
            </a:endParaRPr>
          </a:p>
          <a:p>
            <a:r>
              <a:rPr kumimoji="1" lang="ja-JP" altLang="en-US" sz="1400">
                <a:solidFill>
                  <a:srgbClr val="0070C0"/>
                </a:solidFill>
                <a:latin typeface="Meiryo" panose="020B0604030504040204" pitchFamily="34" charset="-128"/>
                <a:ea typeface="Meiryo" panose="020B0604030504040204" pitchFamily="34" charset="-128"/>
              </a:rPr>
              <a:t>社会・生活空間として</a:t>
            </a:r>
          </a:p>
        </p:txBody>
      </p:sp>
      <p:sp>
        <p:nvSpPr>
          <p:cNvPr id="22" name="テキスト ボックス 21">
            <a:extLst>
              <a:ext uri="{FF2B5EF4-FFF2-40B4-BE49-F238E27FC236}">
                <a16:creationId xmlns:a16="http://schemas.microsoft.com/office/drawing/2014/main" id="{82AD1CF7-EA6C-B943-9C1B-E95ABFC170DC}"/>
              </a:ext>
            </a:extLst>
          </p:cNvPr>
          <p:cNvSpPr txBox="1"/>
          <p:nvPr/>
        </p:nvSpPr>
        <p:spPr>
          <a:xfrm>
            <a:off x="504219" y="6057267"/>
            <a:ext cx="8135560" cy="400110"/>
          </a:xfrm>
          <a:prstGeom prst="rect">
            <a:avLst/>
          </a:prstGeom>
          <a:noFill/>
        </p:spPr>
        <p:txBody>
          <a:bodyPr wrap="none" rtlCol="0">
            <a:spAutoFit/>
          </a:bodyPr>
          <a:lstStyle/>
          <a:p>
            <a:pPr algn="ctr"/>
            <a:r>
              <a:rPr kumimoji="1" lang="ja-JP" altLang="en-US" sz="2000">
                <a:solidFill>
                  <a:srgbClr val="0070C0"/>
                </a:solidFill>
                <a:latin typeface="Meiryo" panose="020B0604030504040204" pitchFamily="34" charset="-128"/>
                <a:ea typeface="Meiryo" panose="020B0604030504040204" pitchFamily="34" charset="-128"/>
              </a:rPr>
              <a:t>コネクテッドな時代のビジネスの可能性・新たな生き残り戦略の模索</a:t>
            </a:r>
          </a:p>
        </p:txBody>
      </p:sp>
      <p:pic>
        <p:nvPicPr>
          <p:cNvPr id="12" name="図 11">
            <a:extLst>
              <a:ext uri="{FF2B5EF4-FFF2-40B4-BE49-F238E27FC236}">
                <a16:creationId xmlns:a16="http://schemas.microsoft.com/office/drawing/2014/main" id="{62FC92C1-E3C1-D16B-2E92-6316EB858A59}"/>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578849" y="2088466"/>
            <a:ext cx="2503307" cy="1389118"/>
          </a:xfrm>
          <a:prstGeom prst="rect">
            <a:avLst/>
          </a:prstGeom>
          <a:effectLst>
            <a:outerShdw blurRad="50800" dist="38100" dir="2700000" algn="tl" rotWithShape="0">
              <a:prstClr val="black">
                <a:alpha val="40000"/>
              </a:prstClr>
            </a:outerShdw>
          </a:effectLst>
        </p:spPr>
      </p:pic>
      <p:pic>
        <p:nvPicPr>
          <p:cNvPr id="13" name="図 12">
            <a:extLst>
              <a:ext uri="{FF2B5EF4-FFF2-40B4-BE49-F238E27FC236}">
                <a16:creationId xmlns:a16="http://schemas.microsoft.com/office/drawing/2014/main" id="{86617FFF-0BED-AE87-DF73-88BB4686321D}"/>
              </a:ext>
            </a:extLst>
          </p:cNvPr>
          <p:cNvPicPr>
            <a:picLocks noChangeAspect="1"/>
          </p:cNvPicPr>
          <p:nvPr/>
        </p:nvPicPr>
        <p:blipFill>
          <a:blip r:embed="rId11"/>
          <a:stretch>
            <a:fillRect/>
          </a:stretch>
        </p:blipFill>
        <p:spPr>
          <a:xfrm>
            <a:off x="604396" y="4223147"/>
            <a:ext cx="2521800" cy="1412208"/>
          </a:xfrm>
          <a:prstGeom prst="rect">
            <a:avLst/>
          </a:prstGeom>
          <a:effectLst>
            <a:outerShdw blurRad="50800" dist="38100" dir="2700000" algn="tl" rotWithShape="0">
              <a:prstClr val="black">
                <a:alpha val="40000"/>
              </a:prstClr>
            </a:outerShdw>
          </a:effectLst>
        </p:spPr>
      </p:pic>
      <p:pic>
        <p:nvPicPr>
          <p:cNvPr id="27" name="図 26">
            <a:extLst>
              <a:ext uri="{FF2B5EF4-FFF2-40B4-BE49-F238E27FC236}">
                <a16:creationId xmlns:a16="http://schemas.microsoft.com/office/drawing/2014/main" id="{7FA1F9B9-9EF1-B948-3881-5F9DA62E7EC9}"/>
              </a:ext>
            </a:extLst>
          </p:cNvPr>
          <p:cNvPicPr>
            <a:picLocks noChangeAspect="1"/>
          </p:cNvPicPr>
          <p:nvPr/>
        </p:nvPicPr>
        <p:blipFill rotWithShape="1">
          <a:blip r:embed="rId12" cstate="print">
            <a:extLst>
              <a:ext uri="{28A0092B-C50C-407E-A947-70E740481C1C}">
                <a14:useLocalDpi xmlns:a14="http://schemas.microsoft.com/office/drawing/2010/main"/>
              </a:ext>
            </a:extLst>
          </a:blip>
          <a:srcRect t="44628" b="43524"/>
          <a:stretch/>
        </p:blipFill>
        <p:spPr>
          <a:xfrm>
            <a:off x="1081382" y="1588295"/>
            <a:ext cx="1284210" cy="152152"/>
          </a:xfrm>
          <a:prstGeom prst="rect">
            <a:avLst/>
          </a:prstGeom>
        </p:spPr>
      </p:pic>
    </p:spTree>
    <p:extLst>
      <p:ext uri="{BB962C8B-B14F-4D97-AF65-F5344CB8AC3E}">
        <p14:creationId xmlns:p14="http://schemas.microsoft.com/office/powerpoint/2010/main" val="24199569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par>
                                <p:cTn id="10" presetID="53" presetClass="entr" presetSubtype="16" fill="hold"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par>
                                <p:cTn id="15" presetID="53" presetClass="entr" presetSubtype="16"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anim calcmode="lin" valueType="num">
                                      <p:cBhvr>
                                        <p:cTn id="17" dur="500" fill="hold"/>
                                        <p:tgtEl>
                                          <p:spTgt spid="14"/>
                                        </p:tgtEl>
                                        <p:attrNameLst>
                                          <p:attrName>ppt_w</p:attrName>
                                        </p:attrNameLst>
                                      </p:cBhvr>
                                      <p:tavLst>
                                        <p:tav tm="0">
                                          <p:val>
                                            <p:fltVal val="0"/>
                                          </p:val>
                                        </p:tav>
                                        <p:tav tm="100000">
                                          <p:val>
                                            <p:strVal val="#ppt_w"/>
                                          </p:val>
                                        </p:tav>
                                      </p:tavLst>
                                    </p:anim>
                                    <p:anim calcmode="lin" valueType="num">
                                      <p:cBhvr>
                                        <p:cTn id="18" dur="500" fill="hold"/>
                                        <p:tgtEl>
                                          <p:spTgt spid="14"/>
                                        </p:tgtEl>
                                        <p:attrNameLst>
                                          <p:attrName>ppt_h</p:attrName>
                                        </p:attrNameLst>
                                      </p:cBhvr>
                                      <p:tavLst>
                                        <p:tav tm="0">
                                          <p:val>
                                            <p:fltVal val="0"/>
                                          </p:val>
                                        </p:tav>
                                        <p:tav tm="100000">
                                          <p:val>
                                            <p:strVal val="#ppt_h"/>
                                          </p:val>
                                        </p:tav>
                                      </p:tavLst>
                                    </p:anim>
                                    <p:animEffect transition="in" filter="fade">
                                      <p:cBhvr>
                                        <p:cTn id="19" dur="500"/>
                                        <p:tgtEl>
                                          <p:spTgt spid="1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500" fill="hold"/>
                                        <p:tgtEl>
                                          <p:spTgt spid="16"/>
                                        </p:tgtEl>
                                        <p:attrNameLst>
                                          <p:attrName>ppt_w</p:attrName>
                                        </p:attrNameLst>
                                      </p:cBhvr>
                                      <p:tavLst>
                                        <p:tav tm="0">
                                          <p:val>
                                            <p:fltVal val="0"/>
                                          </p:val>
                                        </p:tav>
                                        <p:tav tm="100000">
                                          <p:val>
                                            <p:strVal val="#ppt_w"/>
                                          </p:val>
                                        </p:tav>
                                      </p:tavLst>
                                    </p:anim>
                                    <p:anim calcmode="lin" valueType="num">
                                      <p:cBhvr>
                                        <p:cTn id="23" dur="500" fill="hold"/>
                                        <p:tgtEl>
                                          <p:spTgt spid="16"/>
                                        </p:tgtEl>
                                        <p:attrNameLst>
                                          <p:attrName>ppt_h</p:attrName>
                                        </p:attrNameLst>
                                      </p:cBhvr>
                                      <p:tavLst>
                                        <p:tav tm="0">
                                          <p:val>
                                            <p:fltVal val="0"/>
                                          </p:val>
                                        </p:tav>
                                        <p:tav tm="100000">
                                          <p:val>
                                            <p:strVal val="#ppt_h"/>
                                          </p:val>
                                        </p:tav>
                                      </p:tavLst>
                                    </p:anim>
                                    <p:animEffect transition="in" filter="fade">
                                      <p:cBhvr>
                                        <p:cTn id="24" dur="500"/>
                                        <p:tgtEl>
                                          <p:spTgt spid="16"/>
                                        </p:tgtEl>
                                      </p:cBhvr>
                                    </p:animEffect>
                                  </p:childTnLst>
                                </p:cTn>
                              </p:par>
                              <p:par>
                                <p:cTn id="25" presetID="53" presetClass="entr" presetSubtype="16"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p:cTn id="27" dur="500" fill="hold"/>
                                        <p:tgtEl>
                                          <p:spTgt spid="18"/>
                                        </p:tgtEl>
                                        <p:attrNameLst>
                                          <p:attrName>ppt_w</p:attrName>
                                        </p:attrNameLst>
                                      </p:cBhvr>
                                      <p:tavLst>
                                        <p:tav tm="0">
                                          <p:val>
                                            <p:fltVal val="0"/>
                                          </p:val>
                                        </p:tav>
                                        <p:tav tm="100000">
                                          <p:val>
                                            <p:strVal val="#ppt_w"/>
                                          </p:val>
                                        </p:tav>
                                      </p:tavLst>
                                    </p:anim>
                                    <p:anim calcmode="lin" valueType="num">
                                      <p:cBhvr>
                                        <p:cTn id="28" dur="500" fill="hold"/>
                                        <p:tgtEl>
                                          <p:spTgt spid="18"/>
                                        </p:tgtEl>
                                        <p:attrNameLst>
                                          <p:attrName>ppt_h</p:attrName>
                                        </p:attrNameLst>
                                      </p:cBhvr>
                                      <p:tavLst>
                                        <p:tav tm="0">
                                          <p:val>
                                            <p:fltVal val="0"/>
                                          </p:val>
                                        </p:tav>
                                        <p:tav tm="100000">
                                          <p:val>
                                            <p:strVal val="#ppt_h"/>
                                          </p:val>
                                        </p:tav>
                                      </p:tavLst>
                                    </p:anim>
                                    <p:animEffect transition="in" filter="fade">
                                      <p:cBhvr>
                                        <p:cTn id="29" dur="500"/>
                                        <p:tgtEl>
                                          <p:spTgt spid="1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Effect transition="in" filter="fade">
                                      <p:cBhvr>
                                        <p:cTn id="34" dur="500"/>
                                        <p:tgtEl>
                                          <p:spTgt spid="21"/>
                                        </p:tgtEl>
                                      </p:cBhvr>
                                    </p:animEffect>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grpId="0" nodeType="click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p:cTn id="39" dur="500" fill="hold"/>
                                        <p:tgtEl>
                                          <p:spTgt spid="22"/>
                                        </p:tgtEl>
                                        <p:attrNameLst>
                                          <p:attrName>ppt_w</p:attrName>
                                        </p:attrNameLst>
                                      </p:cBhvr>
                                      <p:tavLst>
                                        <p:tav tm="0">
                                          <p:val>
                                            <p:fltVal val="0"/>
                                          </p:val>
                                        </p:tav>
                                        <p:tav tm="100000">
                                          <p:val>
                                            <p:strVal val="#ppt_w"/>
                                          </p:val>
                                        </p:tav>
                                      </p:tavLst>
                                    </p:anim>
                                    <p:anim calcmode="lin" valueType="num">
                                      <p:cBhvr>
                                        <p:cTn id="40" dur="500" fill="hold"/>
                                        <p:tgtEl>
                                          <p:spTgt spid="22"/>
                                        </p:tgtEl>
                                        <p:attrNameLst>
                                          <p:attrName>ppt_h</p:attrName>
                                        </p:attrNameLst>
                                      </p:cBhvr>
                                      <p:tavLst>
                                        <p:tav tm="0">
                                          <p:val>
                                            <p:fltVal val="0"/>
                                          </p:val>
                                        </p:tav>
                                        <p:tav tm="100000">
                                          <p:val>
                                            <p:strVal val="#ppt_h"/>
                                          </p:val>
                                        </p:tav>
                                      </p:tavLst>
                                    </p:anim>
                                    <p:animEffect transition="in" filter="fade">
                                      <p:cBhvr>
                                        <p:cTn id="41"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1" grpId="0"/>
      <p:bldP spid="22"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830355" y="2775338"/>
            <a:ext cx="7499634"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3200" dirty="0">
                <a:solidFill>
                  <a:srgbClr val="FFFFFF"/>
                </a:solidFill>
                <a:latin typeface="Meiryo" panose="020B0604030504040204" pitchFamily="34" charset="-128"/>
                <a:ea typeface="Meiryo" panose="020B0604030504040204" pitchFamily="34" charset="-128"/>
                <a:cs typeface="Arial"/>
              </a:rPr>
              <a:t>AI</a:t>
            </a:r>
            <a:r>
              <a:rPr lang="en-US" altLang="ja-JP" sz="3200" dirty="0">
                <a:solidFill>
                  <a:srgbClr val="FFFFFF"/>
                </a:solidFill>
                <a:effectLst/>
                <a:latin typeface="Meiryo" panose="020B0604030504040204" pitchFamily="34" charset="-128"/>
                <a:ea typeface="Meiryo" panose="020B0604030504040204" pitchFamily="34" charset="-128"/>
                <a:cs typeface="Arial"/>
              </a:rPr>
              <a:t>/</a:t>
            </a:r>
            <a:r>
              <a:rPr lang="ja-JP" altLang="en-US" sz="3200">
                <a:solidFill>
                  <a:srgbClr val="FFFFFF"/>
                </a:solidFill>
                <a:latin typeface="Meiryo" panose="020B0604030504040204" pitchFamily="34" charset="-128"/>
                <a:ea typeface="Meiryo" panose="020B0604030504040204" pitchFamily="34" charset="-128"/>
                <a:cs typeface="Arial"/>
              </a:rPr>
              <a:t>人工知能</a:t>
            </a:r>
            <a:endParaRPr lang="en-US" altLang="ja-JP" sz="3200" dirty="0">
              <a:solidFill>
                <a:srgbClr val="FFFFFF"/>
              </a:solidFill>
              <a:effectLst/>
              <a:latin typeface="Meiryo" panose="020B0604030504040204" pitchFamily="34" charset="-128"/>
              <a:ea typeface="Meiryo" panose="020B0604030504040204" pitchFamily="34" charset="-128"/>
              <a:cs typeface="Arial"/>
            </a:endParaRPr>
          </a:p>
        </p:txBody>
      </p:sp>
      <p:sp>
        <p:nvSpPr>
          <p:cNvPr id="7" name="正方形/長方形 6"/>
          <p:cNvSpPr/>
          <p:nvPr/>
        </p:nvSpPr>
        <p:spPr>
          <a:xfrm>
            <a:off x="830354" y="2775338"/>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
        <p:nvSpPr>
          <p:cNvPr id="2" name="正方形/長方形 1">
            <a:extLst>
              <a:ext uri="{FF2B5EF4-FFF2-40B4-BE49-F238E27FC236}">
                <a16:creationId xmlns:a16="http://schemas.microsoft.com/office/drawing/2014/main" id="{E48D247E-3655-A64C-9E06-E2D6BDCF2C1F}"/>
              </a:ext>
            </a:extLst>
          </p:cNvPr>
          <p:cNvSpPr/>
          <p:nvPr/>
        </p:nvSpPr>
        <p:spPr>
          <a:xfrm>
            <a:off x="830354" y="2406006"/>
            <a:ext cx="3416320" cy="369332"/>
          </a:xfrm>
          <a:prstGeom prst="rect">
            <a:avLst/>
          </a:prstGeom>
        </p:spPr>
        <p:txBody>
          <a:bodyPr wrap="none">
            <a:spAutoFit/>
          </a:bodyPr>
          <a:lstStyle/>
          <a:p>
            <a:r>
              <a:rPr lang="ja-JP" altLang="en-US">
                <a:solidFill>
                  <a:srgbClr val="0070C0"/>
                </a:solidFill>
                <a:latin typeface="Meiryo" panose="020B0604030504040204" pitchFamily="34" charset="-128"/>
                <a:ea typeface="Meiryo" panose="020B0604030504040204" pitchFamily="34" charset="-128"/>
                <a:cs typeface="Arial"/>
              </a:rPr>
              <a:t>人間と機械の役割分担を変える</a:t>
            </a:r>
            <a:endParaRPr lang="ja-JP" altLang="en-US">
              <a:solidFill>
                <a:srgbClr val="0070C0"/>
              </a:solidFill>
            </a:endParaRPr>
          </a:p>
        </p:txBody>
      </p:sp>
    </p:spTree>
    <p:extLst>
      <p:ext uri="{BB962C8B-B14F-4D97-AF65-F5344CB8AC3E}">
        <p14:creationId xmlns:p14="http://schemas.microsoft.com/office/powerpoint/2010/main" val="8628305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AA3050EB-04AD-6C4B-8932-91B1B1C266B3}"/>
              </a:ext>
            </a:extLst>
          </p:cNvPr>
          <p:cNvSpPr>
            <a:spLocks noGrp="1"/>
          </p:cNvSpPr>
          <p:nvPr>
            <p:ph type="title"/>
          </p:nvPr>
        </p:nvSpPr>
        <p:spPr/>
        <p:txBody>
          <a:bodyPr/>
          <a:lstStyle/>
          <a:p>
            <a:r>
              <a:rPr kumimoji="1" lang="ja-JP" altLang="en-US"/>
              <a:t>デジタル化がもたらすレイヤ構造化と抽象化</a:t>
            </a:r>
          </a:p>
        </p:txBody>
      </p:sp>
      <p:pic>
        <p:nvPicPr>
          <p:cNvPr id="6" name="図 5" descr="食品 が含まれている画像&#10;&#10;自動的に生成された説明">
            <a:extLst>
              <a:ext uri="{FF2B5EF4-FFF2-40B4-BE49-F238E27FC236}">
                <a16:creationId xmlns:a16="http://schemas.microsoft.com/office/drawing/2014/main" id="{A1C1F352-D811-3147-AAA7-96BC68D85DA3}"/>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1132475" y="1571815"/>
            <a:ext cx="1014970" cy="1014970"/>
          </a:xfrm>
          <a:prstGeom prst="rect">
            <a:avLst/>
          </a:prstGeom>
        </p:spPr>
      </p:pic>
      <p:pic>
        <p:nvPicPr>
          <p:cNvPr id="8" name="図 7" descr="食品, テーブル, 座る が含まれている画像&#10;&#10;自動的に生成された説明">
            <a:extLst>
              <a:ext uri="{FF2B5EF4-FFF2-40B4-BE49-F238E27FC236}">
                <a16:creationId xmlns:a16="http://schemas.microsoft.com/office/drawing/2014/main" id="{1F4F0614-EE40-0442-9BE5-BFE7FB7C821D}"/>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699668" y="1571815"/>
            <a:ext cx="1014970" cy="1014970"/>
          </a:xfrm>
          <a:prstGeom prst="rect">
            <a:avLst/>
          </a:prstGeom>
        </p:spPr>
      </p:pic>
      <p:pic>
        <p:nvPicPr>
          <p:cNvPr id="10" name="図 9" descr="瓶の飲み物&#10;&#10;自動的に生成された説明">
            <a:extLst>
              <a:ext uri="{FF2B5EF4-FFF2-40B4-BE49-F238E27FC236}">
                <a16:creationId xmlns:a16="http://schemas.microsoft.com/office/drawing/2014/main" id="{0B0323BF-6C44-E34A-863F-07A873B25884}"/>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50198" y="1571815"/>
            <a:ext cx="1014970" cy="1014970"/>
          </a:xfrm>
          <a:prstGeom prst="rect">
            <a:avLst/>
          </a:prstGeom>
        </p:spPr>
      </p:pic>
      <p:grpSp>
        <p:nvGrpSpPr>
          <p:cNvPr id="64" name="グループ化 63">
            <a:extLst>
              <a:ext uri="{FF2B5EF4-FFF2-40B4-BE49-F238E27FC236}">
                <a16:creationId xmlns:a16="http://schemas.microsoft.com/office/drawing/2014/main" id="{5736C34A-7226-4D47-90FD-79D32B6A421B}"/>
              </a:ext>
            </a:extLst>
          </p:cNvPr>
          <p:cNvGrpSpPr/>
          <p:nvPr/>
        </p:nvGrpSpPr>
        <p:grpSpPr>
          <a:xfrm>
            <a:off x="2864221" y="918943"/>
            <a:ext cx="854015" cy="5533504"/>
            <a:chOff x="2864221" y="918943"/>
            <a:chExt cx="854015" cy="5533504"/>
          </a:xfrm>
        </p:grpSpPr>
        <p:sp>
          <p:nvSpPr>
            <p:cNvPr id="28" name="上下矢印 27">
              <a:extLst>
                <a:ext uri="{FF2B5EF4-FFF2-40B4-BE49-F238E27FC236}">
                  <a16:creationId xmlns:a16="http://schemas.microsoft.com/office/drawing/2014/main" id="{FA52209D-C91C-4B4D-8673-789B2038A20E}"/>
                </a:ext>
              </a:extLst>
            </p:cNvPr>
            <p:cNvSpPr/>
            <p:nvPr/>
          </p:nvSpPr>
          <p:spPr>
            <a:xfrm>
              <a:off x="2864221" y="918943"/>
              <a:ext cx="854015" cy="5533504"/>
            </a:xfrm>
            <a:prstGeom prst="upDownArrow">
              <a:avLst/>
            </a:prstGeom>
            <a:gradFill>
              <a:gsLst>
                <a:gs pos="29000">
                  <a:srgbClr val="0070C0"/>
                </a:gs>
                <a:gs pos="63000">
                  <a:schemeClr val="tx2">
                    <a:lumMod val="20000"/>
                    <a:lumOff val="80000"/>
                  </a:schemeClr>
                </a:gs>
                <a:gs pos="83000">
                  <a:schemeClr val="accent6">
                    <a:lumMod val="75000"/>
                  </a:schemeClr>
                </a:gs>
              </a:gsLst>
              <a:lin ang="5400000" scaled="0"/>
            </a:gra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テキスト ボックス 28">
              <a:extLst>
                <a:ext uri="{FF2B5EF4-FFF2-40B4-BE49-F238E27FC236}">
                  <a16:creationId xmlns:a16="http://schemas.microsoft.com/office/drawing/2014/main" id="{1CA0997E-DAA6-714A-9F7B-9F3C24FE8A17}"/>
                </a:ext>
              </a:extLst>
            </p:cNvPr>
            <p:cNvSpPr txBox="1"/>
            <p:nvPr/>
          </p:nvSpPr>
          <p:spPr>
            <a:xfrm>
              <a:off x="3060395" y="1149775"/>
              <a:ext cx="461665" cy="784830"/>
            </a:xfrm>
            <a:prstGeom prst="rect">
              <a:avLst/>
            </a:prstGeom>
            <a:noFill/>
          </p:spPr>
          <p:txBody>
            <a:bodyPr vert="eaVert" wrap="none" rtlCol="0">
              <a:spAutoFit/>
            </a:bodyPr>
            <a:lstStyle/>
            <a:p>
              <a:r>
                <a:rPr lang="ja-JP" altLang="en-US" b="1">
                  <a:solidFill>
                    <a:schemeClr val="bg1"/>
                  </a:solidFill>
                  <a:latin typeface="Meiryo" panose="020B0604030504040204" pitchFamily="34" charset="-128"/>
                  <a:ea typeface="Meiryo" panose="020B0604030504040204" pitchFamily="34" charset="-128"/>
                </a:rPr>
                <a:t>抽象的</a:t>
              </a:r>
              <a:endParaRPr kumimoji="1" lang="ja-JP" altLang="en-US">
                <a:solidFill>
                  <a:schemeClr val="bg1"/>
                </a:solidFill>
                <a:latin typeface="Meiryo" panose="020B0604030504040204" pitchFamily="34" charset="-128"/>
                <a:ea typeface="Meiryo" panose="020B0604030504040204" pitchFamily="34" charset="-128"/>
              </a:endParaRPr>
            </a:p>
          </p:txBody>
        </p:sp>
        <p:sp>
          <p:nvSpPr>
            <p:cNvPr id="30" name="テキスト ボックス 29">
              <a:extLst>
                <a:ext uri="{FF2B5EF4-FFF2-40B4-BE49-F238E27FC236}">
                  <a16:creationId xmlns:a16="http://schemas.microsoft.com/office/drawing/2014/main" id="{11A8501D-70F5-DD4D-9555-A55BC94358DA}"/>
                </a:ext>
              </a:extLst>
            </p:cNvPr>
            <p:cNvSpPr txBox="1"/>
            <p:nvPr/>
          </p:nvSpPr>
          <p:spPr>
            <a:xfrm>
              <a:off x="3060395" y="5427752"/>
              <a:ext cx="461665" cy="784830"/>
            </a:xfrm>
            <a:prstGeom prst="rect">
              <a:avLst/>
            </a:prstGeom>
            <a:noFill/>
          </p:spPr>
          <p:txBody>
            <a:bodyPr vert="eaVert" wrap="none" rtlCol="0">
              <a:spAutoFit/>
            </a:bodyPr>
            <a:lstStyle/>
            <a:p>
              <a:r>
                <a:rPr kumimoji="1" lang="ja-JP" altLang="en-US" b="1">
                  <a:solidFill>
                    <a:schemeClr val="bg1"/>
                  </a:solidFill>
                  <a:latin typeface="Meiryo" panose="020B0604030504040204" pitchFamily="34" charset="-128"/>
                  <a:ea typeface="Meiryo" panose="020B0604030504040204" pitchFamily="34" charset="-128"/>
                </a:rPr>
                <a:t>具体的</a:t>
              </a:r>
              <a:endParaRPr kumimoji="1" lang="ja-JP" altLang="en-US">
                <a:solidFill>
                  <a:schemeClr val="bg1"/>
                </a:solidFill>
                <a:latin typeface="Meiryo" panose="020B0604030504040204" pitchFamily="34" charset="-128"/>
                <a:ea typeface="Meiryo" panose="020B0604030504040204" pitchFamily="34" charset="-128"/>
              </a:endParaRPr>
            </a:p>
          </p:txBody>
        </p:sp>
      </p:grpSp>
      <p:sp>
        <p:nvSpPr>
          <p:cNvPr id="3" name="テキスト ボックス 2">
            <a:extLst>
              <a:ext uri="{FF2B5EF4-FFF2-40B4-BE49-F238E27FC236}">
                <a16:creationId xmlns:a16="http://schemas.microsoft.com/office/drawing/2014/main" id="{F2E689DB-1C0D-2F40-BF5F-4B89BEDF0D34}"/>
              </a:ext>
            </a:extLst>
          </p:cNvPr>
          <p:cNvSpPr txBox="1"/>
          <p:nvPr/>
        </p:nvSpPr>
        <p:spPr>
          <a:xfrm>
            <a:off x="484451" y="4542076"/>
            <a:ext cx="2339103" cy="307777"/>
          </a:xfrm>
          <a:prstGeom prst="rect">
            <a:avLst/>
          </a:prstGeom>
          <a:noFill/>
        </p:spPr>
        <p:txBody>
          <a:bodyPr wrap="none" rtlCol="0">
            <a:spAutoFit/>
          </a:bodyPr>
          <a:lstStyle/>
          <a:p>
            <a:pPr algn="ctr"/>
            <a:r>
              <a:rPr kumimoji="1" lang="ja-JP" altLang="en-US" sz="1400">
                <a:solidFill>
                  <a:schemeClr val="accent6">
                    <a:lumMod val="75000"/>
                  </a:schemeClr>
                </a:solidFill>
                <a:latin typeface="Meiryo" panose="020B0604030504040204" pitchFamily="34" charset="-128"/>
                <a:ea typeface="Meiryo" panose="020B0604030504040204" pitchFamily="34" charset="-128"/>
              </a:rPr>
              <a:t>カレー</a:t>
            </a:r>
            <a:r>
              <a:rPr lang="ja-JP" altLang="en-US" sz="1400">
                <a:solidFill>
                  <a:schemeClr val="accent6">
                    <a:lumMod val="75000"/>
                  </a:schemeClr>
                </a:solidFill>
                <a:latin typeface="Meiryo" panose="020B0604030504040204" pitchFamily="34" charset="-128"/>
                <a:ea typeface="Meiryo" panose="020B0604030504040204" pitchFamily="34" charset="-128"/>
              </a:rPr>
              <a:t>料理でしか使えない</a:t>
            </a:r>
            <a:endParaRPr kumimoji="1" lang="en-US" altLang="ja-JP" sz="1400" dirty="0">
              <a:solidFill>
                <a:schemeClr val="accent6">
                  <a:lumMod val="75000"/>
                </a:schemeClr>
              </a:solidFill>
              <a:latin typeface="Meiryo" panose="020B0604030504040204" pitchFamily="34" charset="-128"/>
              <a:ea typeface="Meiryo" panose="020B0604030504040204" pitchFamily="34" charset="-128"/>
            </a:endParaRPr>
          </a:p>
        </p:txBody>
      </p:sp>
      <p:sp>
        <p:nvSpPr>
          <p:cNvPr id="37" name="テキスト ボックス 36">
            <a:extLst>
              <a:ext uri="{FF2B5EF4-FFF2-40B4-BE49-F238E27FC236}">
                <a16:creationId xmlns:a16="http://schemas.microsoft.com/office/drawing/2014/main" id="{89C94090-7731-0840-9D23-2C174D301035}"/>
              </a:ext>
            </a:extLst>
          </p:cNvPr>
          <p:cNvSpPr txBox="1"/>
          <p:nvPr/>
        </p:nvSpPr>
        <p:spPr>
          <a:xfrm>
            <a:off x="745726" y="2680843"/>
            <a:ext cx="1800493" cy="523220"/>
          </a:xfrm>
          <a:prstGeom prst="rect">
            <a:avLst/>
          </a:prstGeom>
          <a:noFill/>
        </p:spPr>
        <p:txBody>
          <a:bodyPr wrap="none" rtlCol="0">
            <a:spAutoFit/>
          </a:bodyPr>
          <a:lstStyle/>
          <a:p>
            <a:pPr algn="ctr"/>
            <a:r>
              <a:rPr kumimoji="1" lang="ja-JP" altLang="en-US" sz="1400">
                <a:solidFill>
                  <a:srgbClr val="0070C0"/>
                </a:solidFill>
                <a:latin typeface="Meiryo" panose="020B0604030504040204" pitchFamily="34" charset="-128"/>
                <a:ea typeface="Meiryo" panose="020B0604030504040204" pitchFamily="34" charset="-128"/>
              </a:rPr>
              <a:t>アレンジができる</a:t>
            </a:r>
            <a:endParaRPr kumimoji="1" lang="en-US" altLang="ja-JP" sz="1400" dirty="0">
              <a:solidFill>
                <a:srgbClr val="0070C0"/>
              </a:solidFill>
              <a:latin typeface="Meiryo" panose="020B0604030504040204" pitchFamily="34" charset="-128"/>
              <a:ea typeface="Meiryo" panose="020B0604030504040204" pitchFamily="34" charset="-128"/>
            </a:endParaRPr>
          </a:p>
          <a:p>
            <a:pPr algn="ctr"/>
            <a:r>
              <a:rPr kumimoji="1" lang="ja-JP" altLang="en-US" sz="1400">
                <a:solidFill>
                  <a:srgbClr val="0070C0"/>
                </a:solidFill>
                <a:latin typeface="Meiryo" panose="020B0604030504040204" pitchFamily="34" charset="-128"/>
                <a:ea typeface="Meiryo" panose="020B0604030504040204" pitchFamily="34" charset="-128"/>
              </a:rPr>
              <a:t>様々な料理に使える</a:t>
            </a:r>
            <a:endParaRPr kumimoji="1" lang="en-US" altLang="ja-JP" sz="1400" dirty="0">
              <a:solidFill>
                <a:srgbClr val="0070C0"/>
              </a:solidFill>
              <a:latin typeface="Meiryo" panose="020B0604030504040204" pitchFamily="34" charset="-128"/>
              <a:ea typeface="Meiryo" panose="020B0604030504040204" pitchFamily="34" charset="-128"/>
            </a:endParaRPr>
          </a:p>
        </p:txBody>
      </p:sp>
      <p:pic>
        <p:nvPicPr>
          <p:cNvPr id="25" name="Picture 2">
            <a:extLst>
              <a:ext uri="{FF2B5EF4-FFF2-40B4-BE49-F238E27FC236}">
                <a16:creationId xmlns:a16="http://schemas.microsoft.com/office/drawing/2014/main" id="{6CC360C1-F64F-AA49-9B6B-C2B5CC3C788D}"/>
              </a:ext>
            </a:extLst>
          </p:cNvPr>
          <p:cNvPicPr>
            <a:picLocks noChangeAspect="1" noChangeArrowheads="1"/>
          </p:cNvPicPr>
          <p:nvPr/>
        </p:nvPicPr>
        <p:blipFill>
          <a:blip r:embed="rId5" cstate="print">
            <a:clrChange>
              <a:clrFrom>
                <a:srgbClr val="FBFBFB"/>
              </a:clrFrom>
              <a:clrTo>
                <a:srgbClr val="FBFBFB">
                  <a:alpha val="0"/>
                </a:srgbClr>
              </a:clrTo>
            </a:clrChange>
            <a:extLst>
              <a:ext uri="{28A0092B-C50C-407E-A947-70E740481C1C}">
                <a14:useLocalDpi xmlns:a14="http://schemas.microsoft.com/office/drawing/2010/main"/>
              </a:ext>
            </a:extLst>
          </a:blip>
          <a:srcRect/>
          <a:stretch>
            <a:fillRect/>
          </a:stretch>
        </p:blipFill>
        <p:spPr bwMode="auto">
          <a:xfrm>
            <a:off x="1142644" y="989490"/>
            <a:ext cx="398000" cy="1014970"/>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4">
            <a:extLst>
              <a:ext uri="{FF2B5EF4-FFF2-40B4-BE49-F238E27FC236}">
                <a16:creationId xmlns:a16="http://schemas.microsoft.com/office/drawing/2014/main" id="{B137B5E9-71F1-5249-A0AF-27A995B8FBDB}"/>
              </a:ext>
            </a:extLst>
          </p:cNvPr>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1723848" y="995727"/>
            <a:ext cx="409737" cy="1016110"/>
          </a:xfrm>
          <a:prstGeom prst="rect">
            <a:avLst/>
          </a:prstGeom>
          <a:noFill/>
          <a:extLst>
            <a:ext uri="{909E8E84-426E-40DD-AFC4-6F175D3DCCD1}">
              <a14:hiddenFill xmlns:a14="http://schemas.microsoft.com/office/drawing/2010/main">
                <a:solidFill>
                  <a:srgbClr val="FFFFFF"/>
                </a:solidFill>
              </a14:hiddenFill>
            </a:ext>
          </a:extLst>
        </p:spPr>
      </p:pic>
      <p:grpSp>
        <p:nvGrpSpPr>
          <p:cNvPr id="41" name="グループ化 40">
            <a:extLst>
              <a:ext uri="{FF2B5EF4-FFF2-40B4-BE49-F238E27FC236}">
                <a16:creationId xmlns:a16="http://schemas.microsoft.com/office/drawing/2014/main" id="{67239CE9-98F9-D64A-9846-85E1016965A7}"/>
              </a:ext>
            </a:extLst>
          </p:cNvPr>
          <p:cNvGrpSpPr/>
          <p:nvPr/>
        </p:nvGrpSpPr>
        <p:grpSpPr>
          <a:xfrm>
            <a:off x="3649429" y="985014"/>
            <a:ext cx="4885095" cy="5418082"/>
            <a:chOff x="3649429" y="985014"/>
            <a:chExt cx="4885095" cy="5418082"/>
          </a:xfrm>
        </p:grpSpPr>
        <p:sp>
          <p:nvSpPr>
            <p:cNvPr id="32" name="正方形/長方形 31">
              <a:extLst>
                <a:ext uri="{FF2B5EF4-FFF2-40B4-BE49-F238E27FC236}">
                  <a16:creationId xmlns:a16="http://schemas.microsoft.com/office/drawing/2014/main" id="{85F8B9F0-DEA7-744C-BF9A-6A4B084578B4}"/>
                </a:ext>
              </a:extLst>
            </p:cNvPr>
            <p:cNvSpPr/>
            <p:nvPr/>
          </p:nvSpPr>
          <p:spPr>
            <a:xfrm>
              <a:off x="4995503" y="1018187"/>
              <a:ext cx="3488642" cy="3459958"/>
            </a:xfrm>
            <a:prstGeom prst="rect">
              <a:avLst/>
            </a:prstGeom>
            <a:solidFill>
              <a:srgbClr val="0070C0">
                <a:alpha val="26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 name="正方形/長方形 10">
              <a:extLst>
                <a:ext uri="{FF2B5EF4-FFF2-40B4-BE49-F238E27FC236}">
                  <a16:creationId xmlns:a16="http://schemas.microsoft.com/office/drawing/2014/main" id="{833B59E4-C88D-D24D-91A9-43DFA702753A}"/>
                </a:ext>
              </a:extLst>
            </p:cNvPr>
            <p:cNvSpPr/>
            <p:nvPr/>
          </p:nvSpPr>
          <p:spPr>
            <a:xfrm>
              <a:off x="5124714" y="3274229"/>
              <a:ext cx="948001" cy="1098408"/>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正方形/長方形 15">
              <a:extLst>
                <a:ext uri="{FF2B5EF4-FFF2-40B4-BE49-F238E27FC236}">
                  <a16:creationId xmlns:a16="http://schemas.microsoft.com/office/drawing/2014/main" id="{AA9F6620-5242-6046-B7E8-45EA70C26FC8}"/>
                </a:ext>
              </a:extLst>
            </p:cNvPr>
            <p:cNvSpPr/>
            <p:nvPr/>
          </p:nvSpPr>
          <p:spPr>
            <a:xfrm>
              <a:off x="5124712" y="1842035"/>
              <a:ext cx="3238199" cy="616226"/>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 name="正方形/長方形 16">
              <a:extLst>
                <a:ext uri="{FF2B5EF4-FFF2-40B4-BE49-F238E27FC236}">
                  <a16:creationId xmlns:a16="http://schemas.microsoft.com/office/drawing/2014/main" id="{327E1CEB-BF00-4646-845C-D0CCCA80E68B}"/>
                </a:ext>
              </a:extLst>
            </p:cNvPr>
            <p:cNvSpPr/>
            <p:nvPr/>
          </p:nvSpPr>
          <p:spPr>
            <a:xfrm>
              <a:off x="6277653" y="3284168"/>
              <a:ext cx="948001" cy="1098408"/>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正方形/長方形 17">
              <a:extLst>
                <a:ext uri="{FF2B5EF4-FFF2-40B4-BE49-F238E27FC236}">
                  <a16:creationId xmlns:a16="http://schemas.microsoft.com/office/drawing/2014/main" id="{02C80019-FAF2-494A-AE53-38D266B52E37}"/>
                </a:ext>
              </a:extLst>
            </p:cNvPr>
            <p:cNvSpPr/>
            <p:nvPr/>
          </p:nvSpPr>
          <p:spPr>
            <a:xfrm>
              <a:off x="7414912" y="3274229"/>
              <a:ext cx="948001" cy="1098408"/>
            </a:xfrm>
            <a:prstGeom prst="rect">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正方形/長方形 19">
              <a:extLst>
                <a:ext uri="{FF2B5EF4-FFF2-40B4-BE49-F238E27FC236}">
                  <a16:creationId xmlns:a16="http://schemas.microsoft.com/office/drawing/2014/main" id="{037555BE-85C0-614E-83E4-03D2B2CC39A6}"/>
                </a:ext>
              </a:extLst>
            </p:cNvPr>
            <p:cNvSpPr/>
            <p:nvPr/>
          </p:nvSpPr>
          <p:spPr>
            <a:xfrm>
              <a:off x="5124712" y="1116606"/>
              <a:ext cx="3238199" cy="616226"/>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 name="テキスト ボックス 13">
              <a:extLst>
                <a:ext uri="{FF2B5EF4-FFF2-40B4-BE49-F238E27FC236}">
                  <a16:creationId xmlns:a16="http://schemas.microsoft.com/office/drawing/2014/main" id="{2D63AFD7-0029-4345-A0CB-9045587FFDAF}"/>
                </a:ext>
              </a:extLst>
            </p:cNvPr>
            <p:cNvSpPr txBox="1"/>
            <p:nvPr/>
          </p:nvSpPr>
          <p:spPr>
            <a:xfrm>
              <a:off x="5279069" y="1965482"/>
              <a:ext cx="524503" cy="369332"/>
            </a:xfrm>
            <a:prstGeom prst="rect">
              <a:avLst/>
            </a:prstGeom>
            <a:noFill/>
          </p:spPr>
          <p:txBody>
            <a:bodyPr wrap="none" rtlCol="0">
              <a:spAutoFit/>
            </a:bodyPr>
            <a:lstStyle/>
            <a:p>
              <a:pPr algn="ctr"/>
              <a:r>
                <a:rPr lang="en-US" altLang="ja-JP" b="1" dirty="0">
                  <a:solidFill>
                    <a:schemeClr val="bg1"/>
                  </a:solidFill>
                  <a:latin typeface="Meiryo" panose="020B0604030504040204" pitchFamily="34" charset="-128"/>
                  <a:ea typeface="Meiryo" panose="020B0604030504040204" pitchFamily="34" charset="-128"/>
                </a:rPr>
                <a:t>OS</a:t>
              </a:r>
              <a:endParaRPr kumimoji="1" lang="ja-JP" altLang="en-US" b="1">
                <a:solidFill>
                  <a:schemeClr val="bg1"/>
                </a:solidFill>
                <a:latin typeface="Meiryo" panose="020B0604030504040204" pitchFamily="34" charset="-128"/>
                <a:ea typeface="Meiryo" panose="020B0604030504040204" pitchFamily="34" charset="-128"/>
              </a:endParaRPr>
            </a:p>
          </p:txBody>
        </p:sp>
        <p:sp>
          <p:nvSpPr>
            <p:cNvPr id="24" name="テキスト ボックス 23">
              <a:extLst>
                <a:ext uri="{FF2B5EF4-FFF2-40B4-BE49-F238E27FC236}">
                  <a16:creationId xmlns:a16="http://schemas.microsoft.com/office/drawing/2014/main" id="{AD34A8FE-5C17-8A41-9E10-B1DD107BC7E7}"/>
                </a:ext>
              </a:extLst>
            </p:cNvPr>
            <p:cNvSpPr txBox="1"/>
            <p:nvPr/>
          </p:nvSpPr>
          <p:spPr>
            <a:xfrm>
              <a:off x="5277946" y="1275165"/>
              <a:ext cx="1800493" cy="369332"/>
            </a:xfrm>
            <a:prstGeom prst="rect">
              <a:avLst/>
            </a:prstGeom>
            <a:noFill/>
          </p:spPr>
          <p:txBody>
            <a:bodyPr wrap="none" rtlCol="0">
              <a:spAutoFit/>
            </a:bodyPr>
            <a:lstStyle/>
            <a:p>
              <a:r>
                <a:rPr lang="ja-JP" altLang="en-US" b="1">
                  <a:solidFill>
                    <a:schemeClr val="bg1"/>
                  </a:solidFill>
                  <a:latin typeface="Meiryo" panose="020B0604030504040204" pitchFamily="34" charset="-128"/>
                  <a:ea typeface="Meiryo" panose="020B0604030504040204" pitchFamily="34" charset="-128"/>
                </a:rPr>
                <a:t>コンピューター</a:t>
              </a:r>
              <a:endParaRPr kumimoji="1" lang="ja-JP" altLang="en-US" b="1">
                <a:solidFill>
                  <a:schemeClr val="bg1"/>
                </a:solidFill>
                <a:latin typeface="Meiryo" panose="020B0604030504040204" pitchFamily="34" charset="-128"/>
                <a:ea typeface="Meiryo" panose="020B0604030504040204" pitchFamily="34" charset="-128"/>
              </a:endParaRPr>
            </a:p>
          </p:txBody>
        </p:sp>
        <p:sp>
          <p:nvSpPr>
            <p:cNvPr id="26" name="テキスト ボックス 25">
              <a:extLst>
                <a:ext uri="{FF2B5EF4-FFF2-40B4-BE49-F238E27FC236}">
                  <a16:creationId xmlns:a16="http://schemas.microsoft.com/office/drawing/2014/main" id="{197F8176-2833-7441-8B5A-9E48121100B4}"/>
                </a:ext>
              </a:extLst>
            </p:cNvPr>
            <p:cNvSpPr txBox="1"/>
            <p:nvPr/>
          </p:nvSpPr>
          <p:spPr>
            <a:xfrm>
              <a:off x="7186772" y="1895015"/>
              <a:ext cx="865943" cy="553998"/>
            </a:xfrm>
            <a:prstGeom prst="rect">
              <a:avLst/>
            </a:prstGeom>
            <a:noFill/>
          </p:spPr>
          <p:txBody>
            <a:bodyPr wrap="none" rtlCol="0">
              <a:spAutoFit/>
            </a:bodyPr>
            <a:lstStyle/>
            <a:p>
              <a:r>
                <a:rPr lang="en-US" altLang="ja-JP" sz="1000" dirty="0">
                  <a:solidFill>
                    <a:schemeClr val="bg1"/>
                  </a:solidFill>
                  <a:latin typeface="Meiryo" panose="020B0604030504040204" pitchFamily="34" charset="-128"/>
                  <a:ea typeface="Meiryo" panose="020B0604030504040204" pitchFamily="34" charset="-128"/>
                </a:rPr>
                <a:t>Windows</a:t>
              </a:r>
            </a:p>
            <a:p>
              <a:r>
                <a:rPr lang="en-US" altLang="ja-JP" sz="1000" dirty="0">
                  <a:solidFill>
                    <a:schemeClr val="bg1"/>
                  </a:solidFill>
                  <a:latin typeface="Meiryo" panose="020B0604030504040204" pitchFamily="34" charset="-128"/>
                  <a:ea typeface="Meiryo" panose="020B0604030504040204" pitchFamily="34" charset="-128"/>
                </a:rPr>
                <a:t>Linux</a:t>
              </a:r>
            </a:p>
            <a:p>
              <a:r>
                <a:rPr lang="en-US" altLang="ja-JP" sz="1000" dirty="0">
                  <a:solidFill>
                    <a:schemeClr val="bg1"/>
                  </a:solidFill>
                  <a:latin typeface="Meiryo" panose="020B0604030504040204" pitchFamily="34" charset="-128"/>
                  <a:ea typeface="Meiryo" panose="020B0604030504040204" pitchFamily="34" charset="-128"/>
                </a:rPr>
                <a:t>MacOS</a:t>
              </a:r>
              <a:r>
                <a:rPr lang="ja-JP" altLang="en-US" sz="1000">
                  <a:solidFill>
                    <a:schemeClr val="bg1"/>
                  </a:solidFill>
                  <a:latin typeface="Meiryo" panose="020B0604030504040204" pitchFamily="34" charset="-128"/>
                  <a:ea typeface="Meiryo" panose="020B0604030504040204" pitchFamily="34" charset="-128"/>
                </a:rPr>
                <a:t>など</a:t>
              </a:r>
              <a:endParaRPr lang="en-US" altLang="ja-JP" sz="1000" dirty="0">
                <a:solidFill>
                  <a:schemeClr val="bg1"/>
                </a:solidFill>
                <a:latin typeface="Meiryo" panose="020B0604030504040204" pitchFamily="34" charset="-128"/>
                <a:ea typeface="Meiryo" panose="020B0604030504040204" pitchFamily="34" charset="-128"/>
              </a:endParaRPr>
            </a:p>
          </p:txBody>
        </p:sp>
        <p:sp>
          <p:nvSpPr>
            <p:cNvPr id="27" name="テキスト ボックス 26">
              <a:extLst>
                <a:ext uri="{FF2B5EF4-FFF2-40B4-BE49-F238E27FC236}">
                  <a16:creationId xmlns:a16="http://schemas.microsoft.com/office/drawing/2014/main" id="{6F0BFC0B-5640-5B4F-9C6E-D183A699E626}"/>
                </a:ext>
              </a:extLst>
            </p:cNvPr>
            <p:cNvSpPr txBox="1"/>
            <p:nvPr/>
          </p:nvSpPr>
          <p:spPr>
            <a:xfrm>
              <a:off x="7182796" y="1183446"/>
              <a:ext cx="1210588" cy="553998"/>
            </a:xfrm>
            <a:prstGeom prst="rect">
              <a:avLst/>
            </a:prstGeom>
            <a:noFill/>
          </p:spPr>
          <p:txBody>
            <a:bodyPr wrap="none" rtlCol="0">
              <a:spAutoFit/>
            </a:bodyPr>
            <a:lstStyle/>
            <a:p>
              <a:r>
                <a:rPr lang="ja-JP" altLang="en-US" sz="1000">
                  <a:solidFill>
                    <a:schemeClr val="bg1"/>
                  </a:solidFill>
                  <a:latin typeface="Meiryo" panose="020B0604030504040204" pitchFamily="34" charset="-128"/>
                  <a:ea typeface="Meiryo" panose="020B0604030504040204" pitchFamily="34" charset="-128"/>
                </a:rPr>
                <a:t>プロセッサー</a:t>
              </a:r>
              <a:endParaRPr lang="en-US" altLang="ja-JP" sz="1000" dirty="0">
                <a:solidFill>
                  <a:schemeClr val="bg1"/>
                </a:solidFill>
                <a:latin typeface="Meiryo" panose="020B0604030504040204" pitchFamily="34" charset="-128"/>
                <a:ea typeface="Meiryo" panose="020B0604030504040204" pitchFamily="34" charset="-128"/>
              </a:endParaRPr>
            </a:p>
            <a:p>
              <a:r>
                <a:rPr kumimoji="1" lang="ja-JP" altLang="en-US" sz="1000">
                  <a:solidFill>
                    <a:schemeClr val="bg1"/>
                  </a:solidFill>
                  <a:latin typeface="Meiryo" panose="020B0604030504040204" pitchFamily="34" charset="-128"/>
                  <a:ea typeface="Meiryo" panose="020B0604030504040204" pitchFamily="34" charset="-128"/>
                </a:rPr>
                <a:t>ストレージ</a:t>
              </a:r>
              <a:endParaRPr kumimoji="1" lang="en-US" altLang="ja-JP" sz="1000" dirty="0">
                <a:solidFill>
                  <a:schemeClr val="bg1"/>
                </a:solidFill>
                <a:latin typeface="Meiryo" panose="020B0604030504040204" pitchFamily="34" charset="-128"/>
                <a:ea typeface="Meiryo" panose="020B0604030504040204" pitchFamily="34" charset="-128"/>
              </a:endParaRPr>
            </a:p>
            <a:p>
              <a:r>
                <a:rPr kumimoji="1" lang="ja-JP" altLang="en-US" sz="1000">
                  <a:solidFill>
                    <a:schemeClr val="bg1"/>
                  </a:solidFill>
                  <a:latin typeface="Meiryo" panose="020B0604030504040204" pitchFamily="34" charset="-128"/>
                  <a:ea typeface="Meiryo" panose="020B0604030504040204" pitchFamily="34" charset="-128"/>
                </a:rPr>
                <a:t>ネットワーク</a:t>
              </a:r>
              <a:r>
                <a:rPr lang="ja-JP" altLang="en-US" sz="1000">
                  <a:solidFill>
                    <a:schemeClr val="bg1"/>
                  </a:solidFill>
                  <a:latin typeface="Meiryo" panose="020B0604030504040204" pitchFamily="34" charset="-128"/>
                  <a:ea typeface="Meiryo" panose="020B0604030504040204" pitchFamily="34" charset="-128"/>
                </a:rPr>
                <a:t>など</a:t>
              </a:r>
              <a:endParaRPr lang="en-US" altLang="ja-JP" sz="1000" dirty="0">
                <a:solidFill>
                  <a:schemeClr val="bg1"/>
                </a:solidFill>
                <a:latin typeface="Meiryo" panose="020B0604030504040204" pitchFamily="34" charset="-128"/>
                <a:ea typeface="Meiryo" panose="020B0604030504040204" pitchFamily="34" charset="-128"/>
              </a:endParaRPr>
            </a:p>
          </p:txBody>
        </p:sp>
        <p:sp>
          <p:nvSpPr>
            <p:cNvPr id="31" name="テキスト ボックス 30">
              <a:extLst>
                <a:ext uri="{FF2B5EF4-FFF2-40B4-BE49-F238E27FC236}">
                  <a16:creationId xmlns:a16="http://schemas.microsoft.com/office/drawing/2014/main" id="{97ACB40A-E905-BA46-A310-C014A2979879}"/>
                </a:ext>
              </a:extLst>
            </p:cNvPr>
            <p:cNvSpPr txBox="1"/>
            <p:nvPr/>
          </p:nvSpPr>
          <p:spPr>
            <a:xfrm>
              <a:off x="5728151" y="3391589"/>
              <a:ext cx="2031325" cy="584775"/>
            </a:xfrm>
            <a:prstGeom prst="rect">
              <a:avLst/>
            </a:prstGeom>
            <a:noFill/>
          </p:spPr>
          <p:txBody>
            <a:bodyPr wrap="none" rtlCol="0">
              <a:spAutoFit/>
            </a:bodyPr>
            <a:lstStyle/>
            <a:p>
              <a:pPr algn="ctr"/>
              <a:r>
                <a:rPr lang="ja-JP" altLang="en-US"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アプリケーション</a:t>
              </a:r>
              <a:endParaRPr lang="en-US" altLang="ja-JP"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kumimoji="1"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業務専用のプログラム</a:t>
              </a:r>
            </a:p>
          </p:txBody>
        </p:sp>
        <p:sp>
          <p:nvSpPr>
            <p:cNvPr id="34" name="正方形/長方形 33">
              <a:extLst>
                <a:ext uri="{FF2B5EF4-FFF2-40B4-BE49-F238E27FC236}">
                  <a16:creationId xmlns:a16="http://schemas.microsoft.com/office/drawing/2014/main" id="{D1B1A0D7-EC2A-CF47-95CA-B98CA026C3FA}"/>
                </a:ext>
              </a:extLst>
            </p:cNvPr>
            <p:cNvSpPr/>
            <p:nvPr/>
          </p:nvSpPr>
          <p:spPr>
            <a:xfrm>
              <a:off x="5124712" y="2558132"/>
              <a:ext cx="3238199" cy="616226"/>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 name="テキスト ボックス 34">
              <a:extLst>
                <a:ext uri="{FF2B5EF4-FFF2-40B4-BE49-F238E27FC236}">
                  <a16:creationId xmlns:a16="http://schemas.microsoft.com/office/drawing/2014/main" id="{50DB5008-3A65-DF4E-82F8-6F578148A012}"/>
                </a:ext>
              </a:extLst>
            </p:cNvPr>
            <p:cNvSpPr txBox="1"/>
            <p:nvPr/>
          </p:nvSpPr>
          <p:spPr>
            <a:xfrm>
              <a:off x="5280045" y="2686399"/>
              <a:ext cx="1569660" cy="369332"/>
            </a:xfrm>
            <a:prstGeom prst="rect">
              <a:avLst/>
            </a:prstGeom>
            <a:noFill/>
          </p:spPr>
          <p:txBody>
            <a:bodyPr wrap="none" rtlCol="0">
              <a:spAutoFit/>
            </a:bodyPr>
            <a:lstStyle/>
            <a:p>
              <a:r>
                <a:rPr lang="ja-JP" altLang="en-US" b="1">
                  <a:solidFill>
                    <a:schemeClr val="bg1"/>
                  </a:solidFill>
                  <a:latin typeface="Meiryo" panose="020B0604030504040204" pitchFamily="34" charset="-128"/>
                  <a:ea typeface="Meiryo" panose="020B0604030504040204" pitchFamily="34" charset="-128"/>
                </a:rPr>
                <a:t>ミドルウェア</a:t>
              </a:r>
              <a:endParaRPr kumimoji="1" lang="ja-JP" altLang="en-US" b="1">
                <a:solidFill>
                  <a:schemeClr val="bg1"/>
                </a:solidFill>
                <a:latin typeface="Meiryo" panose="020B0604030504040204" pitchFamily="34" charset="-128"/>
                <a:ea typeface="Meiryo" panose="020B0604030504040204" pitchFamily="34" charset="-128"/>
              </a:endParaRPr>
            </a:p>
          </p:txBody>
        </p:sp>
        <p:sp>
          <p:nvSpPr>
            <p:cNvPr id="36" name="テキスト ボックス 35">
              <a:extLst>
                <a:ext uri="{FF2B5EF4-FFF2-40B4-BE49-F238E27FC236}">
                  <a16:creationId xmlns:a16="http://schemas.microsoft.com/office/drawing/2014/main" id="{12831071-8C38-E445-8782-5342306F6B1E}"/>
                </a:ext>
              </a:extLst>
            </p:cNvPr>
            <p:cNvSpPr txBox="1"/>
            <p:nvPr/>
          </p:nvSpPr>
          <p:spPr>
            <a:xfrm>
              <a:off x="7178933" y="2615607"/>
              <a:ext cx="954107" cy="553998"/>
            </a:xfrm>
            <a:prstGeom prst="rect">
              <a:avLst/>
            </a:prstGeom>
            <a:noFill/>
          </p:spPr>
          <p:txBody>
            <a:bodyPr wrap="none" rtlCol="0">
              <a:spAutoFit/>
            </a:bodyPr>
            <a:lstStyle/>
            <a:p>
              <a:r>
                <a:rPr lang="ja-JP" altLang="en-US" sz="1000">
                  <a:solidFill>
                    <a:schemeClr val="bg1"/>
                  </a:solidFill>
                  <a:latin typeface="Meiryo" panose="020B0604030504040204" pitchFamily="34" charset="-128"/>
                  <a:ea typeface="Meiryo" panose="020B0604030504040204" pitchFamily="34" charset="-128"/>
                </a:rPr>
                <a:t>データベース</a:t>
              </a:r>
              <a:endParaRPr lang="en-US" altLang="ja-JP" sz="1000" dirty="0">
                <a:solidFill>
                  <a:schemeClr val="bg1"/>
                </a:solidFill>
                <a:latin typeface="Meiryo" panose="020B0604030504040204" pitchFamily="34" charset="-128"/>
                <a:ea typeface="Meiryo" panose="020B0604030504040204" pitchFamily="34" charset="-128"/>
              </a:endParaRPr>
            </a:p>
            <a:p>
              <a:r>
                <a:rPr kumimoji="1" lang="ja-JP" altLang="en-US" sz="1000">
                  <a:solidFill>
                    <a:schemeClr val="bg1"/>
                  </a:solidFill>
                  <a:latin typeface="Meiryo" panose="020B0604030504040204" pitchFamily="34" charset="-128"/>
                  <a:ea typeface="Meiryo" panose="020B0604030504040204" pitchFamily="34" charset="-128"/>
                </a:rPr>
                <a:t>認証基盤</a:t>
              </a:r>
              <a:endParaRPr kumimoji="1" lang="en-US" altLang="ja-JP" sz="1000" dirty="0">
                <a:solidFill>
                  <a:schemeClr val="bg1"/>
                </a:solidFill>
                <a:latin typeface="Meiryo" panose="020B0604030504040204" pitchFamily="34" charset="-128"/>
                <a:ea typeface="Meiryo" panose="020B0604030504040204" pitchFamily="34" charset="-128"/>
              </a:endParaRPr>
            </a:p>
            <a:p>
              <a:r>
                <a:rPr lang="ja-JP" altLang="en-US" sz="1000">
                  <a:solidFill>
                    <a:schemeClr val="bg1"/>
                  </a:solidFill>
                  <a:latin typeface="Meiryo" panose="020B0604030504040204" pitchFamily="34" charset="-128"/>
                  <a:ea typeface="Meiryo" panose="020B0604030504040204" pitchFamily="34" charset="-128"/>
                </a:rPr>
                <a:t>通信制御など</a:t>
              </a:r>
              <a:endParaRPr lang="en-US" altLang="ja-JP" sz="1000" dirty="0">
                <a:solidFill>
                  <a:schemeClr val="bg1"/>
                </a:solidFill>
                <a:latin typeface="Meiryo" panose="020B0604030504040204" pitchFamily="34" charset="-128"/>
                <a:ea typeface="Meiryo" panose="020B0604030504040204" pitchFamily="34" charset="-128"/>
              </a:endParaRPr>
            </a:p>
          </p:txBody>
        </p:sp>
        <p:pic>
          <p:nvPicPr>
            <p:cNvPr id="5" name="Picture 2" descr="ボード「フローチャート」のピン">
              <a:extLst>
                <a:ext uri="{FF2B5EF4-FFF2-40B4-BE49-F238E27FC236}">
                  <a16:creationId xmlns:a16="http://schemas.microsoft.com/office/drawing/2014/main" id="{B67809C5-9BDB-7A49-9EE9-E123FA0F17FD}"/>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718234" y="3199953"/>
              <a:ext cx="1217222" cy="1036893"/>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4" descr="AWS 導入事例：任天堂株式会社、株式会社ディー・エヌ・エー| AWS">
              <a:extLst>
                <a:ext uri="{FF2B5EF4-FFF2-40B4-BE49-F238E27FC236}">
                  <a16:creationId xmlns:a16="http://schemas.microsoft.com/office/drawing/2014/main" id="{726A3306-6B1C-584A-A3BB-855B328C2A0B}"/>
                </a:ext>
              </a:extLst>
            </p:cNvPr>
            <p:cNvPicPr>
              <a:picLocks noChangeAspect="1" noChangeArrowheads="1"/>
            </p:cNvPicPr>
            <p:nvPr/>
          </p:nvPicPr>
          <p:blipFill>
            <a:blip r:embed="rId8" cstate="print">
              <a:extLst>
                <a:ext uri="{28A0092B-C50C-407E-A947-70E740481C1C}">
                  <a14:useLocalDpi xmlns:a14="http://schemas.microsoft.com/office/drawing/2010/main"/>
                </a:ext>
              </a:extLst>
            </a:blip>
            <a:srcRect/>
            <a:stretch>
              <a:fillRect/>
            </a:stretch>
          </p:blipFill>
          <p:spPr bwMode="auto">
            <a:xfrm>
              <a:off x="3718234" y="1959250"/>
              <a:ext cx="1208257" cy="948687"/>
            </a:xfrm>
            <a:prstGeom prst="rect">
              <a:avLst/>
            </a:prstGeom>
            <a:noFill/>
            <a:extLst>
              <a:ext uri="{909E8E84-426E-40DD-AFC4-6F175D3DCCD1}">
                <a14:hiddenFill xmlns:a14="http://schemas.microsoft.com/office/drawing/2010/main">
                  <a:solidFill>
                    <a:srgbClr val="FFFFFF"/>
                  </a:solidFill>
                </a14:hiddenFill>
              </a:ext>
            </a:extLst>
          </p:spPr>
        </p:pic>
        <p:sp>
          <p:nvSpPr>
            <p:cNvPr id="62" name="テキスト ボックス 61">
              <a:extLst>
                <a:ext uri="{FF2B5EF4-FFF2-40B4-BE49-F238E27FC236}">
                  <a16:creationId xmlns:a16="http://schemas.microsoft.com/office/drawing/2014/main" id="{FC47C070-C874-BF47-8C02-778C58CAC560}"/>
                </a:ext>
              </a:extLst>
            </p:cNvPr>
            <p:cNvSpPr txBox="1"/>
            <p:nvPr/>
          </p:nvSpPr>
          <p:spPr>
            <a:xfrm>
              <a:off x="3737545" y="985014"/>
              <a:ext cx="1205779" cy="830997"/>
            </a:xfrm>
            <a:prstGeom prst="rect">
              <a:avLst/>
            </a:prstGeom>
            <a:noFill/>
          </p:spPr>
          <p:txBody>
            <a:bodyPr wrap="none" rtlCol="0">
              <a:spAutoFit/>
            </a:bodyPr>
            <a:lstStyle/>
            <a:p>
              <a:r>
                <a:rPr kumimoji="1" lang="en-US" altLang="ja-JP" sz="1200" dirty="0">
                  <a:solidFill>
                    <a:srgbClr val="0070C0"/>
                  </a:solidFill>
                </a:rPr>
                <a:t>0101010101010</a:t>
              </a:r>
            </a:p>
            <a:p>
              <a:r>
                <a:rPr kumimoji="1" lang="en-US" altLang="ja-JP" sz="1200" dirty="0">
                  <a:solidFill>
                    <a:srgbClr val="0070C0"/>
                  </a:solidFill>
                </a:rPr>
                <a:t>1010101001011</a:t>
              </a:r>
            </a:p>
            <a:p>
              <a:r>
                <a:rPr kumimoji="1" lang="en-US" altLang="ja-JP" sz="1200" dirty="0">
                  <a:solidFill>
                    <a:srgbClr val="0070C0"/>
                  </a:solidFill>
                </a:rPr>
                <a:t>1110101010110</a:t>
              </a:r>
            </a:p>
            <a:p>
              <a:r>
                <a:rPr kumimoji="1" lang="en-US" altLang="ja-JP" sz="1200" dirty="0">
                  <a:solidFill>
                    <a:srgbClr val="0070C0"/>
                  </a:solidFill>
                </a:rPr>
                <a:t>0011110011100</a:t>
              </a:r>
              <a:endParaRPr kumimoji="1" lang="ja-JP" altLang="en-US" sz="1200">
                <a:solidFill>
                  <a:srgbClr val="0070C0"/>
                </a:solidFill>
              </a:endParaRPr>
            </a:p>
          </p:txBody>
        </p:sp>
        <p:sp>
          <p:nvSpPr>
            <p:cNvPr id="63" name="テキスト ボックス 62">
              <a:extLst>
                <a:ext uri="{FF2B5EF4-FFF2-40B4-BE49-F238E27FC236}">
                  <a16:creationId xmlns:a16="http://schemas.microsoft.com/office/drawing/2014/main" id="{ED4FE24B-6278-704F-AF91-AD9214F48FEE}"/>
                </a:ext>
              </a:extLst>
            </p:cNvPr>
            <p:cNvSpPr txBox="1"/>
            <p:nvPr/>
          </p:nvSpPr>
          <p:spPr>
            <a:xfrm>
              <a:off x="5118204" y="4636704"/>
              <a:ext cx="3416320" cy="369332"/>
            </a:xfrm>
            <a:prstGeom prst="rect">
              <a:avLst/>
            </a:prstGeom>
            <a:noFill/>
          </p:spPr>
          <p:txBody>
            <a:bodyPr wrap="none" rtlCol="0">
              <a:spAutoFit/>
            </a:bodyPr>
            <a:lstStyle/>
            <a:p>
              <a:r>
                <a:rPr kumimoji="1" lang="ja-JP" altLang="en-US">
                  <a:solidFill>
                    <a:schemeClr val="accent6">
                      <a:lumMod val="75000"/>
                    </a:schemeClr>
                  </a:solidFill>
                  <a:latin typeface="Meiryo" panose="020B0604030504040204" pitchFamily="34" charset="-128"/>
                  <a:ea typeface="Meiryo" panose="020B0604030504040204" pitchFamily="34" charset="-128"/>
                </a:rPr>
                <a:t>業務毎に異なる複雑な作業手順</a:t>
              </a:r>
            </a:p>
          </p:txBody>
        </p:sp>
        <p:sp>
          <p:nvSpPr>
            <p:cNvPr id="66" name="テキスト ボックス 65">
              <a:extLst>
                <a:ext uri="{FF2B5EF4-FFF2-40B4-BE49-F238E27FC236}">
                  <a16:creationId xmlns:a16="http://schemas.microsoft.com/office/drawing/2014/main" id="{303C7967-8685-F34A-A634-526294836728}"/>
                </a:ext>
              </a:extLst>
            </p:cNvPr>
            <p:cNvSpPr txBox="1"/>
            <p:nvPr/>
          </p:nvSpPr>
          <p:spPr>
            <a:xfrm>
              <a:off x="5143696" y="4027735"/>
              <a:ext cx="902811" cy="307777"/>
            </a:xfrm>
            <a:prstGeom prst="rect">
              <a:avLst/>
            </a:prstGeom>
            <a:noFill/>
          </p:spPr>
          <p:txBody>
            <a:bodyPr wrap="none" rtlCol="0">
              <a:spAutoFit/>
            </a:bodyPr>
            <a:lstStyle/>
            <a:p>
              <a:r>
                <a:rPr lang="ja-JP" altLang="en-US" sz="1400">
                  <a:solidFill>
                    <a:schemeClr val="bg1"/>
                  </a:solidFill>
                  <a:latin typeface="Meiryo" panose="020B0604030504040204" pitchFamily="34" charset="-128"/>
                  <a:ea typeface="Meiryo" panose="020B0604030504040204" pitchFamily="34" charset="-128"/>
                </a:rPr>
                <a:t>販売管理</a:t>
              </a:r>
              <a:endParaRPr kumimoji="1" lang="ja-JP" altLang="en-US" sz="1400">
                <a:solidFill>
                  <a:schemeClr val="bg1"/>
                </a:solidFill>
                <a:latin typeface="Meiryo" panose="020B0604030504040204" pitchFamily="34" charset="-128"/>
                <a:ea typeface="Meiryo" panose="020B0604030504040204" pitchFamily="34" charset="-128"/>
              </a:endParaRPr>
            </a:p>
          </p:txBody>
        </p:sp>
        <p:sp>
          <p:nvSpPr>
            <p:cNvPr id="67" name="テキスト ボックス 66">
              <a:extLst>
                <a:ext uri="{FF2B5EF4-FFF2-40B4-BE49-F238E27FC236}">
                  <a16:creationId xmlns:a16="http://schemas.microsoft.com/office/drawing/2014/main" id="{68D84DED-B38B-D946-917E-EC4C8D98A8DB}"/>
                </a:ext>
              </a:extLst>
            </p:cNvPr>
            <p:cNvSpPr txBox="1"/>
            <p:nvPr/>
          </p:nvSpPr>
          <p:spPr>
            <a:xfrm>
              <a:off x="6300247" y="4027735"/>
              <a:ext cx="902811" cy="307777"/>
            </a:xfrm>
            <a:prstGeom prst="rect">
              <a:avLst/>
            </a:prstGeom>
            <a:noFill/>
          </p:spPr>
          <p:txBody>
            <a:bodyPr wrap="none" rtlCol="0">
              <a:spAutoFit/>
            </a:bodyPr>
            <a:lstStyle/>
            <a:p>
              <a:r>
                <a:rPr lang="ja-JP" altLang="en-US" sz="1400">
                  <a:solidFill>
                    <a:schemeClr val="bg1"/>
                  </a:solidFill>
                  <a:latin typeface="Meiryo" panose="020B0604030504040204" pitchFamily="34" charset="-128"/>
                  <a:ea typeface="Meiryo" panose="020B0604030504040204" pitchFamily="34" charset="-128"/>
                </a:rPr>
                <a:t>生産管理</a:t>
              </a:r>
              <a:endParaRPr kumimoji="1" lang="ja-JP" altLang="en-US" sz="1400">
                <a:solidFill>
                  <a:schemeClr val="bg1"/>
                </a:solidFill>
                <a:latin typeface="Meiryo" panose="020B0604030504040204" pitchFamily="34" charset="-128"/>
                <a:ea typeface="Meiryo" panose="020B0604030504040204" pitchFamily="34" charset="-128"/>
              </a:endParaRPr>
            </a:p>
          </p:txBody>
        </p:sp>
        <p:sp>
          <p:nvSpPr>
            <p:cNvPr id="68" name="テキスト ボックス 67">
              <a:extLst>
                <a:ext uri="{FF2B5EF4-FFF2-40B4-BE49-F238E27FC236}">
                  <a16:creationId xmlns:a16="http://schemas.microsoft.com/office/drawing/2014/main" id="{1A11A7F9-EF17-D14C-9431-CCC79F4DCFAA}"/>
                </a:ext>
              </a:extLst>
            </p:cNvPr>
            <p:cNvSpPr txBox="1"/>
            <p:nvPr/>
          </p:nvSpPr>
          <p:spPr>
            <a:xfrm>
              <a:off x="7437506" y="4013489"/>
              <a:ext cx="902811" cy="307777"/>
            </a:xfrm>
            <a:prstGeom prst="rect">
              <a:avLst/>
            </a:prstGeom>
            <a:noFill/>
          </p:spPr>
          <p:txBody>
            <a:bodyPr wrap="none" rtlCol="0">
              <a:spAutoFit/>
            </a:bodyPr>
            <a:lstStyle/>
            <a:p>
              <a:r>
                <a:rPr lang="ja-JP" altLang="en-US" sz="1400">
                  <a:solidFill>
                    <a:schemeClr val="bg1"/>
                  </a:solidFill>
                  <a:latin typeface="Meiryo" panose="020B0604030504040204" pitchFamily="34" charset="-128"/>
                  <a:ea typeface="Meiryo" panose="020B0604030504040204" pitchFamily="34" charset="-128"/>
                </a:rPr>
                <a:t>会計管理</a:t>
              </a:r>
              <a:endParaRPr kumimoji="1" lang="ja-JP" altLang="en-US" sz="1400">
                <a:solidFill>
                  <a:schemeClr val="bg1"/>
                </a:solidFill>
                <a:latin typeface="Meiryo" panose="020B0604030504040204" pitchFamily="34" charset="-128"/>
                <a:ea typeface="Meiryo" panose="020B0604030504040204" pitchFamily="34" charset="-128"/>
              </a:endParaRPr>
            </a:p>
          </p:txBody>
        </p:sp>
        <p:sp>
          <p:nvSpPr>
            <p:cNvPr id="71" name="テキスト ボックス 70">
              <a:extLst>
                <a:ext uri="{FF2B5EF4-FFF2-40B4-BE49-F238E27FC236}">
                  <a16:creationId xmlns:a16="http://schemas.microsoft.com/office/drawing/2014/main" id="{7CBC810A-D86C-6A44-A1E9-D689A85FD67B}"/>
                </a:ext>
              </a:extLst>
            </p:cNvPr>
            <p:cNvSpPr txBox="1"/>
            <p:nvPr/>
          </p:nvSpPr>
          <p:spPr>
            <a:xfrm>
              <a:off x="3851655" y="5635501"/>
              <a:ext cx="1107996" cy="369332"/>
            </a:xfrm>
            <a:prstGeom prst="rect">
              <a:avLst/>
            </a:prstGeom>
            <a:noFill/>
          </p:spPr>
          <p:txBody>
            <a:bodyPr wrap="none" rtlCol="0">
              <a:spAutoFit/>
            </a:bodyPr>
            <a:lstStyle/>
            <a:p>
              <a:r>
                <a:rPr kumimoji="1" lang="ja-JP" altLang="en-US">
                  <a:solidFill>
                    <a:schemeClr val="accent6">
                      <a:lumMod val="75000"/>
                    </a:schemeClr>
                  </a:solidFill>
                  <a:latin typeface="Meiryo" panose="020B0604030504040204" pitchFamily="34" charset="-128"/>
                  <a:ea typeface="Meiryo" panose="020B0604030504040204" pitchFamily="34" charset="-128"/>
                </a:rPr>
                <a:t>個別業務</a:t>
              </a:r>
            </a:p>
          </p:txBody>
        </p:sp>
        <p:pic>
          <p:nvPicPr>
            <p:cNvPr id="4" name="図 3">
              <a:extLst>
                <a:ext uri="{FF2B5EF4-FFF2-40B4-BE49-F238E27FC236}">
                  <a16:creationId xmlns:a16="http://schemas.microsoft.com/office/drawing/2014/main" id="{7FE91737-B548-8F4E-AFBB-867E49E06F05}"/>
                </a:ext>
              </a:extLst>
            </p:cNvPr>
            <p:cNvPicPr>
              <a:picLocks noChangeAspect="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248986" y="5254253"/>
              <a:ext cx="958329" cy="958329"/>
            </a:xfrm>
            <a:prstGeom prst="rect">
              <a:avLst/>
            </a:prstGeom>
          </p:spPr>
        </p:pic>
        <p:pic>
          <p:nvPicPr>
            <p:cNvPr id="19" name="図 18">
              <a:extLst>
                <a:ext uri="{FF2B5EF4-FFF2-40B4-BE49-F238E27FC236}">
                  <a16:creationId xmlns:a16="http://schemas.microsoft.com/office/drawing/2014/main" id="{782D5DC2-F467-8B4B-ABFC-7A7FE5B2000F}"/>
                </a:ext>
              </a:extLst>
            </p:cNvPr>
            <p:cNvPicPr>
              <a:picLocks noChangeAspect="1"/>
            </p:cNvPicPr>
            <p:nvPr/>
          </p:nvPicPr>
          <p:blipFill>
            <a:blip r:embed="rId10">
              <a:clrChange>
                <a:clrFrom>
                  <a:srgbClr val="FFFFFF"/>
                </a:clrFrom>
                <a:clrTo>
                  <a:srgbClr val="FFFFFF">
                    <a:alpha val="0"/>
                  </a:srgbClr>
                </a:clrTo>
              </a:clrChange>
            </a:blip>
            <a:stretch>
              <a:fillRect/>
            </a:stretch>
          </p:blipFill>
          <p:spPr>
            <a:xfrm>
              <a:off x="7131575" y="5070238"/>
              <a:ext cx="1332858" cy="1332858"/>
            </a:xfrm>
            <a:prstGeom prst="rect">
              <a:avLst/>
            </a:prstGeom>
          </p:spPr>
        </p:pic>
        <p:pic>
          <p:nvPicPr>
            <p:cNvPr id="21" name="図 20">
              <a:extLst>
                <a:ext uri="{FF2B5EF4-FFF2-40B4-BE49-F238E27FC236}">
                  <a16:creationId xmlns:a16="http://schemas.microsoft.com/office/drawing/2014/main" id="{80B1205D-81B8-8A4E-B6B9-D9CAF4CBD26C}"/>
                </a:ext>
              </a:extLst>
            </p:cNvPr>
            <p:cNvPicPr>
              <a:picLocks noChangeAspect="1"/>
            </p:cNvPicPr>
            <p:nvPr/>
          </p:nvPicPr>
          <p:blipFill>
            <a:blip r:embed="rId11">
              <a:clrChange>
                <a:clrFrom>
                  <a:srgbClr val="FFFFFF"/>
                </a:clrFrom>
                <a:clrTo>
                  <a:srgbClr val="FFFFFF">
                    <a:alpha val="0"/>
                  </a:srgbClr>
                </a:clrTo>
              </a:clrChange>
            </a:blip>
            <a:stretch>
              <a:fillRect/>
            </a:stretch>
          </p:blipFill>
          <p:spPr>
            <a:xfrm>
              <a:off x="3649429" y="4279287"/>
              <a:ext cx="860059" cy="860059"/>
            </a:xfrm>
            <a:prstGeom prst="rect">
              <a:avLst/>
            </a:prstGeom>
          </p:spPr>
        </p:pic>
        <p:pic>
          <p:nvPicPr>
            <p:cNvPr id="22" name="図 21">
              <a:extLst>
                <a:ext uri="{FF2B5EF4-FFF2-40B4-BE49-F238E27FC236}">
                  <a16:creationId xmlns:a16="http://schemas.microsoft.com/office/drawing/2014/main" id="{B8F68303-449E-6D48-9EC7-23FAA858AB24}"/>
                </a:ext>
              </a:extLst>
            </p:cNvPr>
            <p:cNvPicPr>
              <a:picLocks noChangeAspect="1"/>
            </p:cNvPicPr>
            <p:nvPr/>
          </p:nvPicPr>
          <p:blipFill>
            <a:blip r:embed="rId1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flipH="1">
              <a:off x="4147131" y="4824223"/>
              <a:ext cx="860059" cy="860059"/>
            </a:xfrm>
            <a:prstGeom prst="rect">
              <a:avLst/>
            </a:prstGeom>
          </p:spPr>
        </p:pic>
        <p:pic>
          <p:nvPicPr>
            <p:cNvPr id="23" name="図 22">
              <a:extLst>
                <a:ext uri="{FF2B5EF4-FFF2-40B4-BE49-F238E27FC236}">
                  <a16:creationId xmlns:a16="http://schemas.microsoft.com/office/drawing/2014/main" id="{A2B28423-71CA-EE49-9225-02524ED0D81A}"/>
                </a:ext>
              </a:extLst>
            </p:cNvPr>
            <p:cNvPicPr>
              <a:picLocks noChangeAspect="1"/>
            </p:cNvPicPr>
            <p:nvPr/>
          </p:nvPicPr>
          <p:blipFill>
            <a:blip r:embed="rId1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6173246" y="5254252"/>
              <a:ext cx="1029812" cy="1029812"/>
            </a:xfrm>
            <a:prstGeom prst="rect">
              <a:avLst/>
            </a:prstGeom>
          </p:spPr>
        </p:pic>
      </p:grpSp>
      <p:pic>
        <p:nvPicPr>
          <p:cNvPr id="39" name="図 38">
            <a:extLst>
              <a:ext uri="{FF2B5EF4-FFF2-40B4-BE49-F238E27FC236}">
                <a16:creationId xmlns:a16="http://schemas.microsoft.com/office/drawing/2014/main" id="{899BAEAE-215D-C641-A154-99650DEFFAB1}"/>
              </a:ext>
            </a:extLst>
          </p:cNvPr>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a:off x="840028" y="3379981"/>
            <a:ext cx="1613945" cy="990508"/>
          </a:xfrm>
          <a:prstGeom prst="rect">
            <a:avLst/>
          </a:prstGeom>
        </p:spPr>
      </p:pic>
      <p:pic>
        <p:nvPicPr>
          <p:cNvPr id="40" name="図 39">
            <a:extLst>
              <a:ext uri="{FF2B5EF4-FFF2-40B4-BE49-F238E27FC236}">
                <a16:creationId xmlns:a16="http://schemas.microsoft.com/office/drawing/2014/main" id="{A10140FD-5B78-3843-9BE3-439CF2E6BEEC}"/>
              </a:ext>
            </a:extLst>
          </p:cNvPr>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a:off x="698600" y="5047151"/>
            <a:ext cx="1684087" cy="957682"/>
          </a:xfrm>
          <a:prstGeom prst="rect">
            <a:avLst/>
          </a:prstGeom>
        </p:spPr>
      </p:pic>
    </p:spTree>
    <p:extLst>
      <p:ext uri="{BB962C8B-B14F-4D97-AF65-F5344CB8AC3E}">
        <p14:creationId xmlns:p14="http://schemas.microsoft.com/office/powerpoint/2010/main" val="38090930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12" presetClass="entr" presetSubtype="1" fill="hold" nodeType="afterEffect">
                                  <p:stCondLst>
                                    <p:cond delay="0"/>
                                  </p:stCondLst>
                                  <p:childTnLst>
                                    <p:set>
                                      <p:cBhvr>
                                        <p:cTn id="12" dur="1" fill="hold">
                                          <p:stCondLst>
                                            <p:cond delay="0"/>
                                          </p:stCondLst>
                                        </p:cTn>
                                        <p:tgtEl>
                                          <p:spTgt spid="40"/>
                                        </p:tgtEl>
                                        <p:attrNameLst>
                                          <p:attrName>style.visibility</p:attrName>
                                        </p:attrNameLst>
                                      </p:cBhvr>
                                      <p:to>
                                        <p:strVal val="visible"/>
                                      </p:to>
                                    </p:set>
                                    <p:anim calcmode="lin" valueType="num">
                                      <p:cBhvr additive="base">
                                        <p:cTn id="13" dur="500"/>
                                        <p:tgtEl>
                                          <p:spTgt spid="40"/>
                                        </p:tgtEl>
                                        <p:attrNameLst>
                                          <p:attrName>ppt_y</p:attrName>
                                        </p:attrNameLst>
                                      </p:cBhvr>
                                      <p:tavLst>
                                        <p:tav tm="0">
                                          <p:val>
                                            <p:strVal val="#ppt_y-#ppt_h*1.125000"/>
                                          </p:val>
                                        </p:tav>
                                        <p:tav tm="100000">
                                          <p:val>
                                            <p:strVal val="#ppt_y"/>
                                          </p:val>
                                        </p:tav>
                                      </p:tavLst>
                                    </p:anim>
                                    <p:animEffect transition="in" filter="wipe(down)">
                                      <p:cBhvr>
                                        <p:cTn id="14" dur="500"/>
                                        <p:tgtEl>
                                          <p:spTgt spid="40"/>
                                        </p:tgtEl>
                                      </p:cBhvr>
                                    </p:animEffect>
                                  </p:childTnLst>
                                </p:cTn>
                              </p:par>
                            </p:childTnLst>
                          </p:cTn>
                        </p:par>
                      </p:childTnLst>
                    </p:cTn>
                  </p:par>
                  <p:par>
                    <p:cTn id="15" fill="hold">
                      <p:stCondLst>
                        <p:cond delay="indefinite"/>
                      </p:stCondLst>
                      <p:childTnLst>
                        <p:par>
                          <p:cTn id="16" fill="hold">
                            <p:stCondLst>
                              <p:cond delay="0"/>
                            </p:stCondLst>
                            <p:childTnLst>
                              <p:par>
                                <p:cTn id="17" presetID="12" presetClass="entr" presetSubtype="4"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p:tgtEl>
                                          <p:spTgt spid="10"/>
                                        </p:tgtEl>
                                        <p:attrNameLst>
                                          <p:attrName>ppt_y</p:attrName>
                                        </p:attrNameLst>
                                      </p:cBhvr>
                                      <p:tavLst>
                                        <p:tav tm="0">
                                          <p:val>
                                            <p:strVal val="#ppt_y+#ppt_h*1.125000"/>
                                          </p:val>
                                        </p:tav>
                                        <p:tav tm="100000">
                                          <p:val>
                                            <p:strVal val="#ppt_y"/>
                                          </p:val>
                                        </p:tav>
                                      </p:tavLst>
                                    </p:anim>
                                    <p:animEffect transition="in" filter="wipe(up)">
                                      <p:cBhvr>
                                        <p:cTn id="20" dur="500"/>
                                        <p:tgtEl>
                                          <p:spTgt spid="10"/>
                                        </p:tgtEl>
                                      </p:cBhvr>
                                    </p:animEffect>
                                  </p:childTnLst>
                                </p:cTn>
                              </p:par>
                              <p:par>
                                <p:cTn id="21" presetID="12" presetClass="entr" presetSubtype="4" fill="hold" nodeType="with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500"/>
                                        <p:tgtEl>
                                          <p:spTgt spid="8"/>
                                        </p:tgtEl>
                                        <p:attrNameLst>
                                          <p:attrName>ppt_y</p:attrName>
                                        </p:attrNameLst>
                                      </p:cBhvr>
                                      <p:tavLst>
                                        <p:tav tm="0">
                                          <p:val>
                                            <p:strVal val="#ppt_y+#ppt_h*1.125000"/>
                                          </p:val>
                                        </p:tav>
                                        <p:tav tm="100000">
                                          <p:val>
                                            <p:strVal val="#ppt_y"/>
                                          </p:val>
                                        </p:tav>
                                      </p:tavLst>
                                    </p:anim>
                                    <p:animEffect transition="in" filter="wipe(up)">
                                      <p:cBhvr>
                                        <p:cTn id="24" dur="500"/>
                                        <p:tgtEl>
                                          <p:spTgt spid="8"/>
                                        </p:tgtEl>
                                      </p:cBhvr>
                                    </p:animEffect>
                                  </p:childTnLst>
                                </p:cTn>
                              </p:par>
                              <p:par>
                                <p:cTn id="25" presetID="12" presetClass="entr" presetSubtype="4" fill="hold" nodeType="with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p:tgtEl>
                                          <p:spTgt spid="6"/>
                                        </p:tgtEl>
                                        <p:attrNameLst>
                                          <p:attrName>ppt_y</p:attrName>
                                        </p:attrNameLst>
                                      </p:cBhvr>
                                      <p:tavLst>
                                        <p:tav tm="0">
                                          <p:val>
                                            <p:strVal val="#ppt_y+#ppt_h*1.125000"/>
                                          </p:val>
                                        </p:tav>
                                        <p:tav tm="100000">
                                          <p:val>
                                            <p:strVal val="#ppt_y"/>
                                          </p:val>
                                        </p:tav>
                                      </p:tavLst>
                                    </p:anim>
                                    <p:animEffect transition="in" filter="wipe(up)">
                                      <p:cBhvr>
                                        <p:cTn id="28" dur="500"/>
                                        <p:tgtEl>
                                          <p:spTgt spid="6"/>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9" fill="hold" nodeType="clickEffect">
                                  <p:stCondLst>
                                    <p:cond delay="0"/>
                                  </p:stCondLst>
                                  <p:childTnLst>
                                    <p:set>
                                      <p:cBhvr>
                                        <p:cTn id="32" dur="1" fill="hold">
                                          <p:stCondLst>
                                            <p:cond delay="0"/>
                                          </p:stCondLst>
                                        </p:cTn>
                                        <p:tgtEl>
                                          <p:spTgt spid="25"/>
                                        </p:tgtEl>
                                        <p:attrNameLst>
                                          <p:attrName>style.visibility</p:attrName>
                                        </p:attrNameLst>
                                      </p:cBhvr>
                                      <p:to>
                                        <p:strVal val="visible"/>
                                      </p:to>
                                    </p:set>
                                    <p:anim calcmode="lin" valueType="num">
                                      <p:cBhvr additive="base">
                                        <p:cTn id="33" dur="500" fill="hold"/>
                                        <p:tgtEl>
                                          <p:spTgt spid="25"/>
                                        </p:tgtEl>
                                        <p:attrNameLst>
                                          <p:attrName>ppt_x</p:attrName>
                                        </p:attrNameLst>
                                      </p:cBhvr>
                                      <p:tavLst>
                                        <p:tav tm="0">
                                          <p:val>
                                            <p:strVal val="0-#ppt_w/2"/>
                                          </p:val>
                                        </p:tav>
                                        <p:tav tm="100000">
                                          <p:val>
                                            <p:strVal val="#ppt_x"/>
                                          </p:val>
                                        </p:tav>
                                      </p:tavLst>
                                    </p:anim>
                                    <p:anim calcmode="lin" valueType="num">
                                      <p:cBhvr additive="base">
                                        <p:cTn id="34" dur="500" fill="hold"/>
                                        <p:tgtEl>
                                          <p:spTgt spid="25"/>
                                        </p:tgtEl>
                                        <p:attrNameLst>
                                          <p:attrName>ppt_y</p:attrName>
                                        </p:attrNameLst>
                                      </p:cBhvr>
                                      <p:tavLst>
                                        <p:tav tm="0">
                                          <p:val>
                                            <p:strVal val="0-#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3" fill="hold" nodeType="clickEffect">
                                  <p:stCondLst>
                                    <p:cond delay="0"/>
                                  </p:stCondLst>
                                  <p:childTnLst>
                                    <p:set>
                                      <p:cBhvr>
                                        <p:cTn id="38" dur="1" fill="hold">
                                          <p:stCondLst>
                                            <p:cond delay="0"/>
                                          </p:stCondLst>
                                        </p:cTn>
                                        <p:tgtEl>
                                          <p:spTgt spid="33"/>
                                        </p:tgtEl>
                                        <p:attrNameLst>
                                          <p:attrName>style.visibility</p:attrName>
                                        </p:attrNameLst>
                                      </p:cBhvr>
                                      <p:to>
                                        <p:strVal val="visible"/>
                                      </p:to>
                                    </p:set>
                                    <p:anim calcmode="lin" valueType="num">
                                      <p:cBhvr additive="base">
                                        <p:cTn id="39" dur="500" fill="hold"/>
                                        <p:tgtEl>
                                          <p:spTgt spid="33"/>
                                        </p:tgtEl>
                                        <p:attrNameLst>
                                          <p:attrName>ppt_x</p:attrName>
                                        </p:attrNameLst>
                                      </p:cBhvr>
                                      <p:tavLst>
                                        <p:tav tm="0">
                                          <p:val>
                                            <p:strVal val="1+#ppt_w/2"/>
                                          </p:val>
                                        </p:tav>
                                        <p:tav tm="100000">
                                          <p:val>
                                            <p:strVal val="#ppt_x"/>
                                          </p:val>
                                        </p:tav>
                                      </p:tavLst>
                                    </p:anim>
                                    <p:anim calcmode="lin" valueType="num">
                                      <p:cBhvr additive="base">
                                        <p:cTn id="40" dur="500" fill="hold"/>
                                        <p:tgtEl>
                                          <p:spTgt spid="33"/>
                                        </p:tgtEl>
                                        <p:attrNameLst>
                                          <p:attrName>ppt_y</p:attrName>
                                        </p:attrNameLst>
                                      </p:cBhvr>
                                      <p:tavLst>
                                        <p:tav tm="0">
                                          <p:val>
                                            <p:strVal val="0-#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grpId="0" nodeType="clickEffect">
                                  <p:stCondLst>
                                    <p:cond delay="0"/>
                                  </p:stCondLst>
                                  <p:childTnLst>
                                    <p:set>
                                      <p:cBhvr>
                                        <p:cTn id="44" dur="1" fill="hold">
                                          <p:stCondLst>
                                            <p:cond delay="0"/>
                                          </p:stCondLst>
                                        </p:cTn>
                                        <p:tgtEl>
                                          <p:spTgt spid="37"/>
                                        </p:tgtEl>
                                        <p:attrNameLst>
                                          <p:attrName>style.visibility</p:attrName>
                                        </p:attrNameLst>
                                      </p:cBhvr>
                                      <p:to>
                                        <p:strVal val="visible"/>
                                      </p:to>
                                    </p:set>
                                    <p:anim calcmode="lin" valueType="num">
                                      <p:cBhvr>
                                        <p:cTn id="45" dur="500" fill="hold"/>
                                        <p:tgtEl>
                                          <p:spTgt spid="37"/>
                                        </p:tgtEl>
                                        <p:attrNameLst>
                                          <p:attrName>ppt_w</p:attrName>
                                        </p:attrNameLst>
                                      </p:cBhvr>
                                      <p:tavLst>
                                        <p:tav tm="0">
                                          <p:val>
                                            <p:fltVal val="0"/>
                                          </p:val>
                                        </p:tav>
                                        <p:tav tm="100000">
                                          <p:val>
                                            <p:strVal val="#ppt_w"/>
                                          </p:val>
                                        </p:tav>
                                      </p:tavLst>
                                    </p:anim>
                                    <p:anim calcmode="lin" valueType="num">
                                      <p:cBhvr>
                                        <p:cTn id="46" dur="500" fill="hold"/>
                                        <p:tgtEl>
                                          <p:spTgt spid="37"/>
                                        </p:tgtEl>
                                        <p:attrNameLst>
                                          <p:attrName>ppt_h</p:attrName>
                                        </p:attrNameLst>
                                      </p:cBhvr>
                                      <p:tavLst>
                                        <p:tav tm="0">
                                          <p:val>
                                            <p:fltVal val="0"/>
                                          </p:val>
                                        </p:tav>
                                        <p:tav tm="100000">
                                          <p:val>
                                            <p:strVal val="#ppt_h"/>
                                          </p:val>
                                        </p:tav>
                                      </p:tavLst>
                                    </p:anim>
                                    <p:animEffect transition="in" filter="fade">
                                      <p:cBhvr>
                                        <p:cTn id="47" dur="500"/>
                                        <p:tgtEl>
                                          <p:spTgt spid="37"/>
                                        </p:tgtEl>
                                      </p:cBhvr>
                                    </p:animEffect>
                                  </p:childTnLst>
                                </p:cTn>
                              </p:par>
                            </p:childTnLst>
                          </p:cTn>
                        </p:par>
                        <p:par>
                          <p:cTn id="48" fill="hold">
                            <p:stCondLst>
                              <p:cond delay="500"/>
                            </p:stCondLst>
                            <p:childTnLst>
                              <p:par>
                                <p:cTn id="49" presetID="16" presetClass="entr" presetSubtype="42" fill="hold" nodeType="afterEffect">
                                  <p:stCondLst>
                                    <p:cond delay="0"/>
                                  </p:stCondLst>
                                  <p:childTnLst>
                                    <p:set>
                                      <p:cBhvr>
                                        <p:cTn id="50" dur="1" fill="hold">
                                          <p:stCondLst>
                                            <p:cond delay="0"/>
                                          </p:stCondLst>
                                        </p:cTn>
                                        <p:tgtEl>
                                          <p:spTgt spid="64"/>
                                        </p:tgtEl>
                                        <p:attrNameLst>
                                          <p:attrName>style.visibility</p:attrName>
                                        </p:attrNameLst>
                                      </p:cBhvr>
                                      <p:to>
                                        <p:strVal val="visible"/>
                                      </p:to>
                                    </p:set>
                                    <p:animEffect transition="in" filter="barn(outHorizontal)">
                                      <p:cBhvr>
                                        <p:cTn id="51" dur="500"/>
                                        <p:tgtEl>
                                          <p:spTgt spid="64"/>
                                        </p:tgtEl>
                                      </p:cBhvr>
                                    </p:animEffect>
                                  </p:childTnLst>
                                </p:cTn>
                              </p:par>
                            </p:childTnLst>
                          </p:cTn>
                        </p:par>
                      </p:childTnLst>
                    </p:cTn>
                  </p:par>
                  <p:par>
                    <p:cTn id="52" fill="hold">
                      <p:stCondLst>
                        <p:cond delay="indefinite"/>
                      </p:stCondLst>
                      <p:childTnLst>
                        <p:par>
                          <p:cTn id="53" fill="hold">
                            <p:stCondLst>
                              <p:cond delay="0"/>
                            </p:stCondLst>
                            <p:childTnLst>
                              <p:par>
                                <p:cTn id="54" presetID="12" presetClass="entr" presetSubtype="2" fill="hold" nodeType="clickEffect">
                                  <p:stCondLst>
                                    <p:cond delay="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p:tgtEl>
                                          <p:spTgt spid="41"/>
                                        </p:tgtEl>
                                        <p:attrNameLst>
                                          <p:attrName>ppt_x</p:attrName>
                                        </p:attrNameLst>
                                      </p:cBhvr>
                                      <p:tavLst>
                                        <p:tav tm="0">
                                          <p:val>
                                            <p:strVal val="#ppt_x+#ppt_w*1.125000"/>
                                          </p:val>
                                        </p:tav>
                                        <p:tav tm="100000">
                                          <p:val>
                                            <p:strVal val="#ppt_x"/>
                                          </p:val>
                                        </p:tav>
                                      </p:tavLst>
                                    </p:anim>
                                    <p:animEffect transition="in" filter="wipe(left)">
                                      <p:cBhvr>
                                        <p:cTn id="57"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7"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en-US" altLang="ja-JP" sz="2400" dirty="0">
                <a:solidFill>
                  <a:schemeClr val="bg1"/>
                </a:solidFill>
                <a:latin typeface="Meiryo" panose="020B0604030504040204" pitchFamily="34" charset="-128"/>
                <a:ea typeface="Meiryo" panose="020B0604030504040204" pitchFamily="34" charset="-128"/>
                <a:cs typeface="Arial" pitchFamily="34" charset="0"/>
              </a:rPr>
              <a:t>AI</a:t>
            </a:r>
            <a:r>
              <a:rPr lang="ja-JP" altLang="en-US" sz="2400" dirty="0">
                <a:solidFill>
                  <a:schemeClr val="bg1"/>
                </a:solidFill>
                <a:latin typeface="Meiryo" panose="020B0604030504040204" pitchFamily="34" charset="-128"/>
                <a:ea typeface="Meiryo" panose="020B0604030504040204" pitchFamily="34" charset="-128"/>
                <a:cs typeface="Arial" pitchFamily="34" charset="0"/>
              </a:rPr>
              <a:t>の基本</a:t>
            </a: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2782051652"/>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a:extLst>
              <a:ext uri="{FF2B5EF4-FFF2-40B4-BE49-F238E27FC236}">
                <a16:creationId xmlns:a16="http://schemas.microsoft.com/office/drawing/2014/main" id="{7AA82003-9975-D8AD-B9CA-B67EC278B463}"/>
              </a:ext>
            </a:extLst>
          </p:cNvPr>
          <p:cNvSpPr/>
          <p:nvPr/>
        </p:nvSpPr>
        <p:spPr>
          <a:xfrm>
            <a:off x="653680" y="829354"/>
            <a:ext cx="7789929" cy="3606028"/>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6" name="グループ化 5">
            <a:extLst>
              <a:ext uri="{FF2B5EF4-FFF2-40B4-BE49-F238E27FC236}">
                <a16:creationId xmlns:a16="http://schemas.microsoft.com/office/drawing/2014/main" id="{1D010940-ADF2-B0B7-7FDE-24BE2D9CC5E7}"/>
              </a:ext>
            </a:extLst>
          </p:cNvPr>
          <p:cNvGrpSpPr/>
          <p:nvPr/>
        </p:nvGrpSpPr>
        <p:grpSpPr>
          <a:xfrm>
            <a:off x="2742799" y="4359061"/>
            <a:ext cx="3658402" cy="1078518"/>
            <a:chOff x="2742799" y="3657204"/>
            <a:chExt cx="3658402" cy="1172599"/>
          </a:xfrm>
        </p:grpSpPr>
        <p:sp>
          <p:nvSpPr>
            <p:cNvPr id="5" name="円柱 4">
              <a:extLst>
                <a:ext uri="{FF2B5EF4-FFF2-40B4-BE49-F238E27FC236}">
                  <a16:creationId xmlns:a16="http://schemas.microsoft.com/office/drawing/2014/main" id="{95FB01AE-D38E-142D-38A4-E46729356746}"/>
                </a:ext>
              </a:extLst>
            </p:cNvPr>
            <p:cNvSpPr/>
            <p:nvPr/>
          </p:nvSpPr>
          <p:spPr>
            <a:xfrm>
              <a:off x="2742799" y="3657204"/>
              <a:ext cx="3658402" cy="1172599"/>
            </a:xfrm>
            <a:prstGeom prst="can">
              <a:avLst/>
            </a:prstGeom>
            <a:solidFill>
              <a:schemeClr val="accent5">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テキスト ボックス 26">
              <a:extLst>
                <a:ext uri="{FF2B5EF4-FFF2-40B4-BE49-F238E27FC236}">
                  <a16:creationId xmlns:a16="http://schemas.microsoft.com/office/drawing/2014/main" id="{0D248850-280D-0262-BC55-D5065B0AF301}"/>
                </a:ext>
              </a:extLst>
            </p:cNvPr>
            <p:cNvSpPr txBox="1"/>
            <p:nvPr/>
          </p:nvSpPr>
          <p:spPr>
            <a:xfrm>
              <a:off x="3453745" y="3969210"/>
              <a:ext cx="2236510" cy="635786"/>
            </a:xfrm>
            <a:prstGeom prst="rect">
              <a:avLst/>
            </a:prstGeom>
            <a:noFill/>
          </p:spPr>
          <p:txBody>
            <a:bodyPr wrap="none" rtlCol="0">
              <a:spAutoFit/>
            </a:bodyPr>
            <a:lstStyle/>
            <a:p>
              <a:pPr algn="ctr"/>
              <a:r>
                <a:rPr kumimoji="1" lang="ja-JP" altLang="en-US" sz="20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デジタル・ツイン</a:t>
              </a:r>
              <a:endParaRPr kumimoji="1" lang="en-US" altLang="ja-JP" sz="20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lang="ja-JP" altLang="en-US" sz="12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現実世界のデジタル・コピー</a:t>
              </a:r>
              <a:endParaRPr kumimoji="1" lang="ja-JP" altLang="en-US" sz="12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grpSp>
      <p:sp>
        <p:nvSpPr>
          <p:cNvPr id="4" name="タイトル 3">
            <a:extLst>
              <a:ext uri="{FF2B5EF4-FFF2-40B4-BE49-F238E27FC236}">
                <a16:creationId xmlns:a16="http://schemas.microsoft.com/office/drawing/2014/main" id="{4CB0BC33-0CCA-2BD5-6904-2761A1B74D0A}"/>
              </a:ext>
            </a:extLst>
          </p:cNvPr>
          <p:cNvSpPr>
            <a:spLocks noGrp="1"/>
          </p:cNvSpPr>
          <p:nvPr>
            <p:ph type="title"/>
          </p:nvPr>
        </p:nvSpPr>
        <p:spPr/>
        <p:txBody>
          <a:bodyPr/>
          <a:lstStyle/>
          <a:p>
            <a:r>
              <a:rPr lang="en-US" altLang="ja-JP" dirty="0"/>
              <a:t>AI</a:t>
            </a:r>
            <a:r>
              <a:rPr lang="ja-JP" altLang="en-US"/>
              <a:t>とは何か</a:t>
            </a:r>
          </a:p>
        </p:txBody>
      </p:sp>
      <p:grpSp>
        <p:nvGrpSpPr>
          <p:cNvPr id="3" name="グループ化 2">
            <a:extLst>
              <a:ext uri="{FF2B5EF4-FFF2-40B4-BE49-F238E27FC236}">
                <a16:creationId xmlns:a16="http://schemas.microsoft.com/office/drawing/2014/main" id="{58EDCD14-737A-DEBA-5D8A-6E73CB5CE61E}"/>
              </a:ext>
            </a:extLst>
          </p:cNvPr>
          <p:cNvGrpSpPr/>
          <p:nvPr/>
        </p:nvGrpSpPr>
        <p:grpSpPr>
          <a:xfrm>
            <a:off x="653680" y="5173636"/>
            <a:ext cx="7836640" cy="1404000"/>
            <a:chOff x="653681" y="4823259"/>
            <a:chExt cx="7836640" cy="1404000"/>
          </a:xfrm>
        </p:grpSpPr>
        <p:sp>
          <p:nvSpPr>
            <p:cNvPr id="9" name="角丸四角形 8">
              <a:extLst>
                <a:ext uri="{FF2B5EF4-FFF2-40B4-BE49-F238E27FC236}">
                  <a16:creationId xmlns:a16="http://schemas.microsoft.com/office/drawing/2014/main" id="{790587D6-1A2E-4B0A-1AB3-434B1C29A6C3}"/>
                </a:ext>
              </a:extLst>
            </p:cNvPr>
            <p:cNvSpPr/>
            <p:nvPr/>
          </p:nvSpPr>
          <p:spPr>
            <a:xfrm>
              <a:off x="653681" y="5687354"/>
              <a:ext cx="3308204" cy="452265"/>
            </a:xfrm>
            <a:prstGeom prst="roundRect">
              <a:avLst>
                <a:gd name="adj" fmla="val 50000"/>
              </a:avLst>
            </a:prstGeom>
            <a:solidFill>
              <a:schemeClr val="accent4">
                <a:lumMod val="75000"/>
                <a:alpha val="50196"/>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角丸四角形 9">
              <a:extLst>
                <a:ext uri="{FF2B5EF4-FFF2-40B4-BE49-F238E27FC236}">
                  <a16:creationId xmlns:a16="http://schemas.microsoft.com/office/drawing/2014/main" id="{7E1CE9EC-E61B-62EC-9173-49286E0A1138}"/>
                </a:ext>
              </a:extLst>
            </p:cNvPr>
            <p:cNvSpPr/>
            <p:nvPr/>
          </p:nvSpPr>
          <p:spPr>
            <a:xfrm>
              <a:off x="2742800" y="5757488"/>
              <a:ext cx="3308204" cy="452265"/>
            </a:xfrm>
            <a:prstGeom prst="roundRect">
              <a:avLst>
                <a:gd name="adj" fmla="val 50000"/>
              </a:avLst>
            </a:prstGeom>
            <a:solidFill>
              <a:schemeClr val="accent3">
                <a:lumMod val="75000"/>
                <a:alpha val="50196"/>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 name="角丸四角形 10">
              <a:extLst>
                <a:ext uri="{FF2B5EF4-FFF2-40B4-BE49-F238E27FC236}">
                  <a16:creationId xmlns:a16="http://schemas.microsoft.com/office/drawing/2014/main" id="{AE1331D4-D613-DAB5-B2C0-406CEB9550B0}"/>
                </a:ext>
              </a:extLst>
            </p:cNvPr>
            <p:cNvSpPr/>
            <p:nvPr/>
          </p:nvSpPr>
          <p:spPr>
            <a:xfrm>
              <a:off x="5182117" y="5687354"/>
              <a:ext cx="3308204" cy="452265"/>
            </a:xfrm>
            <a:prstGeom prst="roundRect">
              <a:avLst>
                <a:gd name="adj" fmla="val 50000"/>
              </a:avLst>
            </a:prstGeom>
            <a:solidFill>
              <a:srgbClr val="0070C0">
                <a:alpha val="50196"/>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テキスト ボックス 11">
              <a:extLst>
                <a:ext uri="{FF2B5EF4-FFF2-40B4-BE49-F238E27FC236}">
                  <a16:creationId xmlns:a16="http://schemas.microsoft.com/office/drawing/2014/main" id="{A427BDF1-4115-DB55-CD3E-585E4288ABBC}"/>
                </a:ext>
              </a:extLst>
            </p:cNvPr>
            <p:cNvSpPr txBox="1"/>
            <p:nvPr/>
          </p:nvSpPr>
          <p:spPr>
            <a:xfrm>
              <a:off x="2182988" y="5718696"/>
              <a:ext cx="599780" cy="400110"/>
            </a:xfrm>
            <a:prstGeom prst="rect">
              <a:avLst/>
            </a:prstGeom>
            <a:noFill/>
          </p:spPr>
          <p:txBody>
            <a:bodyPr wrap="none" rtlCol="0">
              <a:spAutoFit/>
            </a:bodyPr>
            <a:lstStyle/>
            <a:p>
              <a:pPr algn="ctr"/>
              <a:r>
                <a:rPr kumimoji="1" lang="en-US" altLang="ja-JP" sz="2000" dirty="0">
                  <a:solidFill>
                    <a:schemeClr val="bg1"/>
                  </a:solidFill>
                  <a:latin typeface="Meiryo" panose="020B0604030504040204" pitchFamily="34" charset="-128"/>
                  <a:ea typeface="Meiryo" panose="020B0604030504040204" pitchFamily="34" charset="-128"/>
                </a:rPr>
                <a:t>IoT</a:t>
              </a:r>
              <a:endParaRPr kumimoji="1" lang="ja-JP" altLang="en-US" sz="2000">
                <a:solidFill>
                  <a:schemeClr val="bg1"/>
                </a:solidFill>
                <a:latin typeface="Meiryo" panose="020B0604030504040204" pitchFamily="34" charset="-128"/>
                <a:ea typeface="Meiryo" panose="020B0604030504040204" pitchFamily="34" charset="-128"/>
              </a:endParaRPr>
            </a:p>
          </p:txBody>
        </p:sp>
        <p:sp>
          <p:nvSpPr>
            <p:cNvPr id="13" name="テキスト ボックス 12">
              <a:extLst>
                <a:ext uri="{FF2B5EF4-FFF2-40B4-BE49-F238E27FC236}">
                  <a16:creationId xmlns:a16="http://schemas.microsoft.com/office/drawing/2014/main" id="{40A51534-0246-9888-D8EE-0B94A573DAD5}"/>
                </a:ext>
              </a:extLst>
            </p:cNvPr>
            <p:cNvSpPr txBox="1"/>
            <p:nvPr/>
          </p:nvSpPr>
          <p:spPr>
            <a:xfrm>
              <a:off x="6553471" y="5720420"/>
              <a:ext cx="731867" cy="400110"/>
            </a:xfrm>
            <a:prstGeom prst="rect">
              <a:avLst/>
            </a:prstGeom>
            <a:noFill/>
          </p:spPr>
          <p:txBody>
            <a:bodyPr wrap="none" rtlCol="0">
              <a:spAutoFit/>
            </a:bodyPr>
            <a:lstStyle/>
            <a:p>
              <a:pPr algn="ctr"/>
              <a:r>
                <a:rPr kumimoji="1" lang="en-US" altLang="ja-JP" sz="2000" dirty="0">
                  <a:solidFill>
                    <a:schemeClr val="bg1"/>
                  </a:solidFill>
                  <a:latin typeface="Meiryo" panose="020B0604030504040204" pitchFamily="34" charset="-128"/>
                  <a:ea typeface="Meiryo" panose="020B0604030504040204" pitchFamily="34" charset="-128"/>
                </a:rPr>
                <a:t>Web</a:t>
              </a:r>
              <a:endParaRPr kumimoji="1" lang="ja-JP" altLang="en-US" sz="2000">
                <a:solidFill>
                  <a:schemeClr val="bg1"/>
                </a:solidFill>
                <a:latin typeface="Meiryo" panose="020B0604030504040204" pitchFamily="34" charset="-128"/>
                <a:ea typeface="Meiryo" panose="020B0604030504040204" pitchFamily="34" charset="-128"/>
              </a:endParaRPr>
            </a:p>
          </p:txBody>
        </p:sp>
        <p:sp>
          <p:nvSpPr>
            <p:cNvPr id="14" name="テキスト ボックス 13">
              <a:extLst>
                <a:ext uri="{FF2B5EF4-FFF2-40B4-BE49-F238E27FC236}">
                  <a16:creationId xmlns:a16="http://schemas.microsoft.com/office/drawing/2014/main" id="{C71DC056-68A8-6812-F09B-BC3C526C4B59}"/>
                </a:ext>
              </a:extLst>
            </p:cNvPr>
            <p:cNvSpPr txBox="1"/>
            <p:nvPr/>
          </p:nvSpPr>
          <p:spPr>
            <a:xfrm>
              <a:off x="4079719" y="5827149"/>
              <a:ext cx="984564" cy="400110"/>
            </a:xfrm>
            <a:prstGeom prst="rect">
              <a:avLst/>
            </a:prstGeom>
            <a:noFill/>
          </p:spPr>
          <p:txBody>
            <a:bodyPr wrap="none" rtlCol="0">
              <a:spAutoFit/>
            </a:bodyPr>
            <a:lstStyle/>
            <a:p>
              <a:pPr algn="ctr"/>
              <a:r>
                <a:rPr lang="en-US" altLang="ja-JP" sz="2000" dirty="0">
                  <a:solidFill>
                    <a:schemeClr val="bg1"/>
                  </a:solidFill>
                  <a:latin typeface="Meiryo" panose="020B0604030504040204" pitchFamily="34" charset="-128"/>
                  <a:ea typeface="Meiryo" panose="020B0604030504040204" pitchFamily="34" charset="-128"/>
                </a:rPr>
                <a:t>Mobile</a:t>
              </a:r>
              <a:endParaRPr kumimoji="1" lang="ja-JP" altLang="en-US" sz="2000">
                <a:solidFill>
                  <a:schemeClr val="bg1"/>
                </a:solidFill>
                <a:latin typeface="Meiryo" panose="020B0604030504040204" pitchFamily="34" charset="-128"/>
                <a:ea typeface="Meiryo" panose="020B0604030504040204" pitchFamily="34" charset="-128"/>
              </a:endParaRPr>
            </a:p>
          </p:txBody>
        </p:sp>
        <p:sp>
          <p:nvSpPr>
            <p:cNvPr id="15" name="三角形 14">
              <a:extLst>
                <a:ext uri="{FF2B5EF4-FFF2-40B4-BE49-F238E27FC236}">
                  <a16:creationId xmlns:a16="http://schemas.microsoft.com/office/drawing/2014/main" id="{DB450C43-3B8A-978A-9534-595EE262F046}"/>
                </a:ext>
              </a:extLst>
            </p:cNvPr>
            <p:cNvSpPr/>
            <p:nvPr/>
          </p:nvSpPr>
          <p:spPr>
            <a:xfrm>
              <a:off x="902575" y="4823259"/>
              <a:ext cx="7338849" cy="855010"/>
            </a:xfrm>
            <a:prstGeom prst="triangle">
              <a:avLst>
                <a:gd name="adj" fmla="val 49908"/>
              </a:avLst>
            </a:prstGeom>
            <a:gradFill flip="none" rotWithShape="1">
              <a:gsLst>
                <a:gs pos="0">
                  <a:schemeClr val="accent2">
                    <a:lumMod val="75000"/>
                  </a:schemeClr>
                </a:gs>
                <a:gs pos="79000">
                  <a:schemeClr val="accent2">
                    <a:lumMod val="60000"/>
                    <a:lumOff val="40000"/>
                  </a:schemeClr>
                </a:gs>
                <a:gs pos="100000">
                  <a:schemeClr val="bg1"/>
                </a:gs>
              </a:gsLst>
              <a:lin ang="5400000" scaled="1"/>
              <a:tileRect/>
            </a:gra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テキスト ボックス 15">
              <a:extLst>
                <a:ext uri="{FF2B5EF4-FFF2-40B4-BE49-F238E27FC236}">
                  <a16:creationId xmlns:a16="http://schemas.microsoft.com/office/drawing/2014/main" id="{1B306715-DB70-4C82-324F-E24D4C3ED26D}"/>
                </a:ext>
              </a:extLst>
            </p:cNvPr>
            <p:cNvSpPr txBox="1"/>
            <p:nvPr/>
          </p:nvSpPr>
          <p:spPr>
            <a:xfrm>
              <a:off x="2989629" y="5278207"/>
              <a:ext cx="543739" cy="307777"/>
            </a:xfrm>
            <a:prstGeom prst="rect">
              <a:avLst/>
            </a:prstGeom>
            <a:noFill/>
          </p:spPr>
          <p:txBody>
            <a:bodyPr wrap="none" rtlCol="0">
              <a:spAutoFit/>
            </a:bodyPr>
            <a:lstStyle/>
            <a:p>
              <a:pPr algn="ctr"/>
              <a:r>
                <a:rPr kumimoji="1" lang="ja-JP" altLang="en-US" sz="14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産業</a:t>
              </a:r>
            </a:p>
          </p:txBody>
        </p:sp>
        <p:sp>
          <p:nvSpPr>
            <p:cNvPr id="17" name="テキスト ボックス 16">
              <a:extLst>
                <a:ext uri="{FF2B5EF4-FFF2-40B4-BE49-F238E27FC236}">
                  <a16:creationId xmlns:a16="http://schemas.microsoft.com/office/drawing/2014/main" id="{90BBFDC3-31A6-6F2E-0BE2-62EDC88F7AF6}"/>
                </a:ext>
              </a:extLst>
            </p:cNvPr>
            <p:cNvSpPr txBox="1"/>
            <p:nvPr/>
          </p:nvSpPr>
          <p:spPr>
            <a:xfrm>
              <a:off x="3554797" y="5283648"/>
              <a:ext cx="543739" cy="307777"/>
            </a:xfrm>
            <a:prstGeom prst="rect">
              <a:avLst/>
            </a:prstGeom>
            <a:noFill/>
          </p:spPr>
          <p:txBody>
            <a:bodyPr wrap="none" rtlCol="0">
              <a:spAutoFit/>
            </a:bodyPr>
            <a:lstStyle/>
            <a:p>
              <a:pPr algn="ctr"/>
              <a:r>
                <a:rPr kumimoji="1" lang="ja-JP" altLang="en-US" sz="14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生活</a:t>
              </a:r>
            </a:p>
          </p:txBody>
        </p:sp>
        <p:sp>
          <p:nvSpPr>
            <p:cNvPr id="18" name="テキスト ボックス 17">
              <a:extLst>
                <a:ext uri="{FF2B5EF4-FFF2-40B4-BE49-F238E27FC236}">
                  <a16:creationId xmlns:a16="http://schemas.microsoft.com/office/drawing/2014/main" id="{436EC733-7E98-339F-5FC4-E054CD216129}"/>
                </a:ext>
              </a:extLst>
            </p:cNvPr>
            <p:cNvSpPr txBox="1"/>
            <p:nvPr/>
          </p:nvSpPr>
          <p:spPr>
            <a:xfrm>
              <a:off x="4075972" y="5284660"/>
              <a:ext cx="543739" cy="307777"/>
            </a:xfrm>
            <a:prstGeom prst="rect">
              <a:avLst/>
            </a:prstGeom>
            <a:noFill/>
          </p:spPr>
          <p:txBody>
            <a:bodyPr wrap="none" rtlCol="0">
              <a:spAutoFit/>
            </a:bodyPr>
            <a:lstStyle/>
            <a:p>
              <a:pPr algn="ctr"/>
              <a:r>
                <a:rPr kumimoji="1" lang="ja-JP" altLang="en-US" sz="14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環境</a:t>
              </a:r>
            </a:p>
          </p:txBody>
        </p:sp>
        <p:sp>
          <p:nvSpPr>
            <p:cNvPr id="25" name="テキスト ボックス 24">
              <a:extLst>
                <a:ext uri="{FF2B5EF4-FFF2-40B4-BE49-F238E27FC236}">
                  <a16:creationId xmlns:a16="http://schemas.microsoft.com/office/drawing/2014/main" id="{BB7967CE-DA0E-DC04-16E9-618902588667}"/>
                </a:ext>
              </a:extLst>
            </p:cNvPr>
            <p:cNvSpPr txBox="1"/>
            <p:nvPr/>
          </p:nvSpPr>
          <p:spPr>
            <a:xfrm>
              <a:off x="4617441" y="5271785"/>
              <a:ext cx="543739" cy="307777"/>
            </a:xfrm>
            <a:prstGeom prst="rect">
              <a:avLst/>
            </a:prstGeom>
            <a:noFill/>
          </p:spPr>
          <p:txBody>
            <a:bodyPr wrap="none" rtlCol="0">
              <a:spAutoFit/>
            </a:bodyPr>
            <a:lstStyle/>
            <a:p>
              <a:pPr algn="ctr"/>
              <a:r>
                <a:rPr kumimoji="1" lang="ja-JP" altLang="en-US" sz="14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芸術</a:t>
              </a:r>
            </a:p>
          </p:txBody>
        </p:sp>
        <p:sp>
          <p:nvSpPr>
            <p:cNvPr id="26" name="テキスト ボックス 25">
              <a:extLst>
                <a:ext uri="{FF2B5EF4-FFF2-40B4-BE49-F238E27FC236}">
                  <a16:creationId xmlns:a16="http://schemas.microsoft.com/office/drawing/2014/main" id="{AD8B458C-A7DD-FFD0-617D-9FF72ED35F8A}"/>
                </a:ext>
              </a:extLst>
            </p:cNvPr>
            <p:cNvSpPr txBox="1"/>
            <p:nvPr/>
          </p:nvSpPr>
          <p:spPr>
            <a:xfrm>
              <a:off x="5156641" y="5271784"/>
              <a:ext cx="543739" cy="307777"/>
            </a:xfrm>
            <a:prstGeom prst="rect">
              <a:avLst/>
            </a:prstGeom>
            <a:noFill/>
          </p:spPr>
          <p:txBody>
            <a:bodyPr wrap="none" rtlCol="0">
              <a:spAutoFit/>
            </a:bodyPr>
            <a:lstStyle/>
            <a:p>
              <a:pPr algn="ctr"/>
              <a:r>
                <a:rPr kumimoji="1" lang="ja-JP" altLang="en-US" sz="14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社会</a:t>
              </a:r>
            </a:p>
          </p:txBody>
        </p:sp>
        <p:sp>
          <p:nvSpPr>
            <p:cNvPr id="36" name="テキスト ボックス 35">
              <a:extLst>
                <a:ext uri="{FF2B5EF4-FFF2-40B4-BE49-F238E27FC236}">
                  <a16:creationId xmlns:a16="http://schemas.microsoft.com/office/drawing/2014/main" id="{EA12E4D2-325B-381B-7487-3941E3E05A6A}"/>
                </a:ext>
              </a:extLst>
            </p:cNvPr>
            <p:cNvSpPr txBox="1"/>
            <p:nvPr/>
          </p:nvSpPr>
          <p:spPr>
            <a:xfrm>
              <a:off x="5603491" y="5267032"/>
              <a:ext cx="723275" cy="307777"/>
            </a:xfrm>
            <a:prstGeom prst="rect">
              <a:avLst/>
            </a:prstGeom>
            <a:noFill/>
          </p:spPr>
          <p:txBody>
            <a:bodyPr wrap="none" rtlCol="0">
              <a:spAutoFit/>
            </a:bodyPr>
            <a:lstStyle/>
            <a:p>
              <a:pPr algn="ctr"/>
              <a:r>
                <a:rPr kumimoji="1" lang="ja-JP" altLang="en-US" sz="14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a:t>
              </a:r>
            </a:p>
          </p:txBody>
        </p:sp>
        <p:sp>
          <p:nvSpPr>
            <p:cNvPr id="37" name="テキスト ボックス 36">
              <a:extLst>
                <a:ext uri="{FF2B5EF4-FFF2-40B4-BE49-F238E27FC236}">
                  <a16:creationId xmlns:a16="http://schemas.microsoft.com/office/drawing/2014/main" id="{0905BFD8-25E3-FB1F-EBF3-CB60E690E7AE}"/>
                </a:ext>
              </a:extLst>
            </p:cNvPr>
            <p:cNvSpPr txBox="1"/>
            <p:nvPr/>
          </p:nvSpPr>
          <p:spPr>
            <a:xfrm>
              <a:off x="4094948" y="4968800"/>
              <a:ext cx="954107" cy="400110"/>
            </a:xfrm>
            <a:prstGeom prst="rect">
              <a:avLst/>
            </a:prstGeom>
            <a:noFill/>
          </p:spPr>
          <p:txBody>
            <a:bodyPr wrap="none" rtlCol="0">
              <a:spAutoFit/>
            </a:bodyPr>
            <a:lstStyle/>
            <a:p>
              <a:pPr algn="ctr"/>
              <a:r>
                <a:rPr kumimoji="1" lang="ja-JP" altLang="en-US" sz="20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データ</a:t>
              </a:r>
            </a:p>
          </p:txBody>
        </p:sp>
      </p:grpSp>
      <p:grpSp>
        <p:nvGrpSpPr>
          <p:cNvPr id="38" name="グループ化 37">
            <a:extLst>
              <a:ext uri="{FF2B5EF4-FFF2-40B4-BE49-F238E27FC236}">
                <a16:creationId xmlns:a16="http://schemas.microsoft.com/office/drawing/2014/main" id="{20F58FE6-B8C7-1708-1173-C314613DED62}"/>
              </a:ext>
            </a:extLst>
          </p:cNvPr>
          <p:cNvGrpSpPr/>
          <p:nvPr/>
        </p:nvGrpSpPr>
        <p:grpSpPr>
          <a:xfrm>
            <a:off x="2753947" y="2662235"/>
            <a:ext cx="3672355" cy="1904666"/>
            <a:chOff x="2753947" y="2532535"/>
            <a:chExt cx="3672355" cy="1904666"/>
          </a:xfrm>
        </p:grpSpPr>
        <p:sp>
          <p:nvSpPr>
            <p:cNvPr id="19" name="正方形/長方形 18">
              <a:extLst>
                <a:ext uri="{FF2B5EF4-FFF2-40B4-BE49-F238E27FC236}">
                  <a16:creationId xmlns:a16="http://schemas.microsoft.com/office/drawing/2014/main" id="{613D0ED7-0EA4-010E-A862-5B65D7A66E69}"/>
                </a:ext>
              </a:extLst>
            </p:cNvPr>
            <p:cNvSpPr/>
            <p:nvPr/>
          </p:nvSpPr>
          <p:spPr>
            <a:xfrm>
              <a:off x="2753947" y="3141181"/>
              <a:ext cx="3658403" cy="1001293"/>
            </a:xfrm>
            <a:prstGeom prst="rect">
              <a:avLst/>
            </a:prstGeom>
            <a:solidFill>
              <a:srgbClr val="0070C0"/>
            </a:solidFill>
            <a:ln>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テキスト ボックス 19">
              <a:extLst>
                <a:ext uri="{FF2B5EF4-FFF2-40B4-BE49-F238E27FC236}">
                  <a16:creationId xmlns:a16="http://schemas.microsoft.com/office/drawing/2014/main" id="{B0D67857-8639-28F0-36D2-303FCB16F835}"/>
                </a:ext>
              </a:extLst>
            </p:cNvPr>
            <p:cNvSpPr txBox="1"/>
            <p:nvPr/>
          </p:nvSpPr>
          <p:spPr>
            <a:xfrm>
              <a:off x="3342245" y="3189453"/>
              <a:ext cx="2518638" cy="523220"/>
            </a:xfrm>
            <a:prstGeom prst="rect">
              <a:avLst/>
            </a:prstGeom>
            <a:noFill/>
          </p:spPr>
          <p:txBody>
            <a:bodyPr wrap="none" rtlCol="0">
              <a:spAutoFit/>
            </a:bodyPr>
            <a:lstStyle/>
            <a:p>
              <a:pPr algn="ctr"/>
              <a:r>
                <a:rPr kumimoji="1"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データに潜む</a:t>
              </a:r>
              <a:endParaRPr kumimoji="1" lang="en-US" altLang="ja-JP" sz="14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kumimoji="1"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規則や法則・</a:t>
              </a:r>
              <a:r>
                <a:rPr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特徴</a:t>
              </a:r>
              <a:r>
                <a:rPr kumimoji="1"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を見つける</a:t>
              </a:r>
            </a:p>
          </p:txBody>
        </p:sp>
        <p:sp>
          <p:nvSpPr>
            <p:cNvPr id="21" name="テキスト ボックス 20">
              <a:extLst>
                <a:ext uri="{FF2B5EF4-FFF2-40B4-BE49-F238E27FC236}">
                  <a16:creationId xmlns:a16="http://schemas.microsoft.com/office/drawing/2014/main" id="{39813490-1CA0-69C0-132F-9AD6442FBE5E}"/>
                </a:ext>
              </a:extLst>
            </p:cNvPr>
            <p:cNvSpPr txBox="1"/>
            <p:nvPr/>
          </p:nvSpPr>
          <p:spPr>
            <a:xfrm>
              <a:off x="3771055" y="3663926"/>
              <a:ext cx="1620957" cy="523220"/>
            </a:xfrm>
            <a:prstGeom prst="rect">
              <a:avLst/>
            </a:prstGeom>
            <a:noFill/>
          </p:spPr>
          <p:txBody>
            <a:bodyPr wrap="none" rtlCol="0">
              <a:spAutoFit/>
            </a:bodyPr>
            <a:lstStyle/>
            <a:p>
              <a:pPr algn="ctr"/>
              <a:r>
                <a:rPr kumimoji="1" lang="ja-JP" altLang="en-US" sz="28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機械学習</a:t>
              </a:r>
            </a:p>
          </p:txBody>
        </p:sp>
        <p:sp>
          <p:nvSpPr>
            <p:cNvPr id="28" name="上矢印 27">
              <a:extLst>
                <a:ext uri="{FF2B5EF4-FFF2-40B4-BE49-F238E27FC236}">
                  <a16:creationId xmlns:a16="http://schemas.microsoft.com/office/drawing/2014/main" id="{DAF25618-90B8-A2CF-1923-C4AD916F4D21}"/>
                </a:ext>
              </a:extLst>
            </p:cNvPr>
            <p:cNvSpPr/>
            <p:nvPr/>
          </p:nvSpPr>
          <p:spPr>
            <a:xfrm>
              <a:off x="4157075" y="4039463"/>
              <a:ext cx="833450" cy="397738"/>
            </a:xfrm>
            <a:prstGeom prst="up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正方形/長方形 1">
              <a:extLst>
                <a:ext uri="{FF2B5EF4-FFF2-40B4-BE49-F238E27FC236}">
                  <a16:creationId xmlns:a16="http://schemas.microsoft.com/office/drawing/2014/main" id="{48EA86EF-7B6B-88EA-9525-A90BB016D14D}"/>
                </a:ext>
              </a:extLst>
            </p:cNvPr>
            <p:cNvSpPr/>
            <p:nvPr/>
          </p:nvSpPr>
          <p:spPr>
            <a:xfrm>
              <a:off x="2767899" y="2532535"/>
              <a:ext cx="3658403" cy="448207"/>
            </a:xfrm>
            <a:prstGeom prst="rect">
              <a:avLst/>
            </a:prstGeom>
            <a:solidFill>
              <a:srgbClr val="00B0F0"/>
            </a:solidFill>
            <a:ln>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 name="テキスト ボックス 32">
              <a:extLst>
                <a:ext uri="{FF2B5EF4-FFF2-40B4-BE49-F238E27FC236}">
                  <a16:creationId xmlns:a16="http://schemas.microsoft.com/office/drawing/2014/main" id="{C73779C7-3279-6326-496B-49FDB9CA85D8}"/>
                </a:ext>
              </a:extLst>
            </p:cNvPr>
            <p:cNvSpPr txBox="1"/>
            <p:nvPr/>
          </p:nvSpPr>
          <p:spPr>
            <a:xfrm>
              <a:off x="3442722" y="2615251"/>
              <a:ext cx="2262158" cy="369332"/>
            </a:xfrm>
            <a:prstGeom prst="rect">
              <a:avLst/>
            </a:prstGeom>
            <a:noFill/>
          </p:spPr>
          <p:txBody>
            <a:bodyPr wrap="none" rtlCol="0">
              <a:spAutoFit/>
            </a:bodyPr>
            <a:lstStyle/>
            <a:p>
              <a:pPr algn="ctr"/>
              <a:r>
                <a:rPr kumimoji="1" lang="ja-JP" altLang="en-US"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ルールや基準を作る</a:t>
              </a:r>
            </a:p>
          </p:txBody>
        </p:sp>
        <p:sp>
          <p:nvSpPr>
            <p:cNvPr id="34" name="上矢印 33">
              <a:extLst>
                <a:ext uri="{FF2B5EF4-FFF2-40B4-BE49-F238E27FC236}">
                  <a16:creationId xmlns:a16="http://schemas.microsoft.com/office/drawing/2014/main" id="{FF110A60-B247-D97E-B4BF-35AFB29128BA}"/>
                </a:ext>
              </a:extLst>
            </p:cNvPr>
            <p:cNvSpPr/>
            <p:nvPr/>
          </p:nvSpPr>
          <p:spPr>
            <a:xfrm>
              <a:off x="4164808" y="2896509"/>
              <a:ext cx="833450" cy="284790"/>
            </a:xfrm>
            <a:prstGeom prst="upArrow">
              <a:avLst/>
            </a:prstGeom>
            <a:solidFill>
              <a:srgbClr val="1F33E8"/>
            </a:solidFill>
            <a:ln>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35" name="テキスト ボックス 34">
            <a:extLst>
              <a:ext uri="{FF2B5EF4-FFF2-40B4-BE49-F238E27FC236}">
                <a16:creationId xmlns:a16="http://schemas.microsoft.com/office/drawing/2014/main" id="{B79C9953-C05D-7C22-DD87-E4D996A8579D}"/>
              </a:ext>
            </a:extLst>
          </p:cNvPr>
          <p:cNvSpPr txBox="1"/>
          <p:nvPr/>
        </p:nvSpPr>
        <p:spPr>
          <a:xfrm>
            <a:off x="3031380" y="928857"/>
            <a:ext cx="3070071" cy="646331"/>
          </a:xfrm>
          <a:prstGeom prst="rect">
            <a:avLst/>
          </a:prstGeom>
          <a:noFill/>
        </p:spPr>
        <p:txBody>
          <a:bodyPr wrap="none" rtlCol="0">
            <a:spAutoFit/>
          </a:bodyPr>
          <a:lstStyle/>
          <a:p>
            <a:pPr algn="ctr"/>
            <a:r>
              <a:rPr kumimoji="1" lang="ja-JP" altLang="en-US" sz="36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人工知能</a:t>
            </a:r>
            <a:r>
              <a:rPr kumimoji="1" lang="ja-JP" altLang="en-US" sz="36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a:t>
            </a:r>
            <a:r>
              <a:rPr kumimoji="1" lang="en-US" altLang="ja-JP" sz="36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AI</a:t>
            </a:r>
            <a:endParaRPr kumimoji="1" lang="ja-JP" altLang="en-US" sz="36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grpSp>
        <p:nvGrpSpPr>
          <p:cNvPr id="7" name="グループ化 6">
            <a:extLst>
              <a:ext uri="{FF2B5EF4-FFF2-40B4-BE49-F238E27FC236}">
                <a16:creationId xmlns:a16="http://schemas.microsoft.com/office/drawing/2014/main" id="{F0AA5802-523A-17AB-3015-A3BFB698F0BA}"/>
              </a:ext>
            </a:extLst>
          </p:cNvPr>
          <p:cNvGrpSpPr/>
          <p:nvPr/>
        </p:nvGrpSpPr>
        <p:grpSpPr>
          <a:xfrm>
            <a:off x="1009598" y="1506063"/>
            <a:ext cx="7104847" cy="2419804"/>
            <a:chOff x="1015182" y="959928"/>
            <a:chExt cx="7104847" cy="2419804"/>
          </a:xfrm>
        </p:grpSpPr>
        <p:sp>
          <p:nvSpPr>
            <p:cNvPr id="29" name="三角形 28">
              <a:extLst>
                <a:ext uri="{FF2B5EF4-FFF2-40B4-BE49-F238E27FC236}">
                  <a16:creationId xmlns:a16="http://schemas.microsoft.com/office/drawing/2014/main" id="{F5BD4DB7-48C0-128C-B3A3-3A24B47DA9DD}"/>
                </a:ext>
              </a:extLst>
            </p:cNvPr>
            <p:cNvSpPr/>
            <p:nvPr/>
          </p:nvSpPr>
          <p:spPr>
            <a:xfrm rot="10800000">
              <a:off x="1642478" y="1315744"/>
              <a:ext cx="5859044" cy="849011"/>
            </a:xfrm>
            <a:prstGeom prst="triangle">
              <a:avLst>
                <a:gd name="adj" fmla="val 49985"/>
              </a:avLst>
            </a:prstGeom>
            <a:gradFill>
              <a:gsLst>
                <a:gs pos="0">
                  <a:srgbClr val="0432FF"/>
                </a:gs>
                <a:gs pos="65000">
                  <a:schemeClr val="tx2">
                    <a:lumMod val="60000"/>
                    <a:lumOff val="40000"/>
                  </a:schemeClr>
                </a:gs>
                <a:gs pos="100000">
                  <a:schemeClr val="tx2">
                    <a:lumMod val="40000"/>
                    <a:lumOff val="60000"/>
                  </a:schemeClr>
                </a:gs>
              </a:gsLst>
              <a:lin ang="5400000" scaled="1"/>
            </a:gra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 name="テキスト ボックス 29">
              <a:extLst>
                <a:ext uri="{FF2B5EF4-FFF2-40B4-BE49-F238E27FC236}">
                  <a16:creationId xmlns:a16="http://schemas.microsoft.com/office/drawing/2014/main" id="{70AE1724-E319-D667-99F1-92A10A7CA735}"/>
                </a:ext>
              </a:extLst>
            </p:cNvPr>
            <p:cNvSpPr txBox="1"/>
            <p:nvPr/>
          </p:nvSpPr>
          <p:spPr>
            <a:xfrm>
              <a:off x="1188507" y="959928"/>
              <a:ext cx="1313180" cy="769441"/>
            </a:xfrm>
            <a:prstGeom prst="rect">
              <a:avLst/>
            </a:prstGeom>
            <a:noFill/>
          </p:spPr>
          <p:txBody>
            <a:bodyPr wrap="none" rtlCol="0">
              <a:spAutoFit/>
            </a:bodyPr>
            <a:lstStyle/>
            <a:p>
              <a:pPr algn="ctr"/>
              <a:r>
                <a:rPr lang="ja-JP" altLang="en-US" sz="44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認識</a:t>
              </a:r>
              <a:endParaRPr kumimoji="1" lang="ja-JP" altLang="en-US" sz="44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31" name="テキスト ボックス 30">
              <a:extLst>
                <a:ext uri="{FF2B5EF4-FFF2-40B4-BE49-F238E27FC236}">
                  <a16:creationId xmlns:a16="http://schemas.microsoft.com/office/drawing/2014/main" id="{64F0F28D-9441-67FE-5412-082718DD6A17}"/>
                </a:ext>
              </a:extLst>
            </p:cNvPr>
            <p:cNvSpPr txBox="1"/>
            <p:nvPr/>
          </p:nvSpPr>
          <p:spPr>
            <a:xfrm>
              <a:off x="6806849" y="2264092"/>
              <a:ext cx="1313180" cy="769441"/>
            </a:xfrm>
            <a:prstGeom prst="rect">
              <a:avLst/>
            </a:prstGeom>
            <a:noFill/>
          </p:spPr>
          <p:txBody>
            <a:bodyPr wrap="none" rtlCol="0">
              <a:spAutoFit/>
            </a:bodyPr>
            <a:lstStyle/>
            <a:p>
              <a:pPr algn="ctr"/>
              <a:r>
                <a:rPr lang="ja-JP" altLang="en-US" sz="44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予測</a:t>
              </a:r>
              <a:endParaRPr kumimoji="1" lang="ja-JP" altLang="en-US" sz="44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32" name="テキスト ボックス 31">
              <a:extLst>
                <a:ext uri="{FF2B5EF4-FFF2-40B4-BE49-F238E27FC236}">
                  <a16:creationId xmlns:a16="http://schemas.microsoft.com/office/drawing/2014/main" id="{8909BA6D-2981-7FDA-E668-8432EB00E5D1}"/>
                </a:ext>
              </a:extLst>
            </p:cNvPr>
            <p:cNvSpPr txBox="1"/>
            <p:nvPr/>
          </p:nvSpPr>
          <p:spPr>
            <a:xfrm>
              <a:off x="6806848" y="962365"/>
              <a:ext cx="1313181" cy="769441"/>
            </a:xfrm>
            <a:prstGeom prst="rect">
              <a:avLst/>
            </a:prstGeom>
            <a:noFill/>
          </p:spPr>
          <p:txBody>
            <a:bodyPr wrap="none" rtlCol="0">
              <a:spAutoFit/>
            </a:bodyPr>
            <a:lstStyle/>
            <a:p>
              <a:pPr algn="ctr"/>
              <a:r>
                <a:rPr lang="ja-JP" altLang="en-US" sz="44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生成</a:t>
              </a:r>
              <a:endParaRPr kumimoji="1" lang="ja-JP" altLang="en-US" sz="44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22" name="テキスト ボックス 21">
              <a:extLst>
                <a:ext uri="{FF2B5EF4-FFF2-40B4-BE49-F238E27FC236}">
                  <a16:creationId xmlns:a16="http://schemas.microsoft.com/office/drawing/2014/main" id="{477E3E9F-B503-9A4A-5139-B5089512BAE4}"/>
                </a:ext>
              </a:extLst>
            </p:cNvPr>
            <p:cNvSpPr txBox="1"/>
            <p:nvPr/>
          </p:nvSpPr>
          <p:spPr>
            <a:xfrm>
              <a:off x="1034620" y="1552347"/>
              <a:ext cx="1620957" cy="523220"/>
            </a:xfrm>
            <a:prstGeom prst="rect">
              <a:avLst/>
            </a:prstGeom>
            <a:noFill/>
          </p:spPr>
          <p:txBody>
            <a:bodyPr wrap="none" rtlCol="0">
              <a:spAutoFit/>
            </a:bodyPr>
            <a:lstStyle/>
            <a:p>
              <a:pPr algn="ctr"/>
              <a:r>
                <a:rPr kumimoji="1"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対象を識別・把握</a:t>
              </a:r>
              <a:endParaRPr kumimoji="1" lang="en-US" altLang="ja-JP" sz="14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分類・意味付け</a:t>
              </a:r>
              <a:endParaRPr kumimoji="1" lang="en-US" altLang="ja-JP" sz="14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23" name="テキスト ボックス 22">
              <a:extLst>
                <a:ext uri="{FF2B5EF4-FFF2-40B4-BE49-F238E27FC236}">
                  <a16:creationId xmlns:a16="http://schemas.microsoft.com/office/drawing/2014/main" id="{FC5BD089-B8BE-7E64-6EDE-10895B8D5BDF}"/>
                </a:ext>
              </a:extLst>
            </p:cNvPr>
            <p:cNvSpPr txBox="1"/>
            <p:nvPr/>
          </p:nvSpPr>
          <p:spPr>
            <a:xfrm>
              <a:off x="6832497" y="2856512"/>
              <a:ext cx="1261884" cy="523220"/>
            </a:xfrm>
            <a:prstGeom prst="rect">
              <a:avLst/>
            </a:prstGeom>
            <a:noFill/>
          </p:spPr>
          <p:txBody>
            <a:bodyPr wrap="none" rtlCol="0">
              <a:spAutoFit/>
            </a:bodyPr>
            <a:lstStyle/>
            <a:p>
              <a:pPr algn="ctr"/>
              <a:r>
                <a:rPr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未来を予測し</a:t>
              </a:r>
              <a:endParaRPr lang="en-US" altLang="ja-JP" sz="14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kumimoji="1"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最適解を導く</a:t>
              </a:r>
            </a:p>
          </p:txBody>
        </p:sp>
        <p:sp>
          <p:nvSpPr>
            <p:cNvPr id="24" name="テキスト ボックス 23">
              <a:extLst>
                <a:ext uri="{FF2B5EF4-FFF2-40B4-BE49-F238E27FC236}">
                  <a16:creationId xmlns:a16="http://schemas.microsoft.com/office/drawing/2014/main" id="{AA0E3393-C20E-F7E3-C858-F8DF9CF942CD}"/>
                </a:ext>
              </a:extLst>
            </p:cNvPr>
            <p:cNvSpPr txBox="1"/>
            <p:nvPr/>
          </p:nvSpPr>
          <p:spPr>
            <a:xfrm>
              <a:off x="6832497" y="1554068"/>
              <a:ext cx="1261884" cy="523220"/>
            </a:xfrm>
            <a:prstGeom prst="rect">
              <a:avLst/>
            </a:prstGeom>
            <a:noFill/>
          </p:spPr>
          <p:txBody>
            <a:bodyPr wrap="none" rtlCol="0">
              <a:spAutoFit/>
            </a:bodyPr>
            <a:lstStyle/>
            <a:p>
              <a:pPr algn="ctr"/>
              <a:r>
                <a:rPr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新たな表現や</a:t>
              </a:r>
              <a:endParaRPr lang="en-US" altLang="ja-JP" sz="14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組合せを生成</a:t>
              </a:r>
              <a:endParaRPr kumimoji="1"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39" name="テキスト ボックス 38">
              <a:extLst>
                <a:ext uri="{FF2B5EF4-FFF2-40B4-BE49-F238E27FC236}">
                  <a16:creationId xmlns:a16="http://schemas.microsoft.com/office/drawing/2014/main" id="{AEBDF558-3A2A-16E8-84BF-027F25059527}"/>
                </a:ext>
              </a:extLst>
            </p:cNvPr>
            <p:cNvSpPr txBox="1"/>
            <p:nvPr/>
          </p:nvSpPr>
          <p:spPr>
            <a:xfrm>
              <a:off x="1169069" y="2264093"/>
              <a:ext cx="1313180" cy="769441"/>
            </a:xfrm>
            <a:prstGeom prst="rect">
              <a:avLst/>
            </a:prstGeom>
            <a:noFill/>
          </p:spPr>
          <p:txBody>
            <a:bodyPr wrap="none" rtlCol="0">
              <a:spAutoFit/>
            </a:bodyPr>
            <a:lstStyle/>
            <a:p>
              <a:pPr algn="ctr"/>
              <a:r>
                <a:rPr lang="ja-JP" altLang="en-US" sz="44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分類</a:t>
              </a:r>
              <a:endParaRPr kumimoji="1" lang="ja-JP" altLang="en-US" sz="44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40" name="テキスト ボックス 39">
              <a:extLst>
                <a:ext uri="{FF2B5EF4-FFF2-40B4-BE49-F238E27FC236}">
                  <a16:creationId xmlns:a16="http://schemas.microsoft.com/office/drawing/2014/main" id="{BD58A5E9-680A-CBD9-8DC9-77EA14390164}"/>
                </a:ext>
              </a:extLst>
            </p:cNvPr>
            <p:cNvSpPr txBox="1"/>
            <p:nvPr/>
          </p:nvSpPr>
          <p:spPr>
            <a:xfrm>
              <a:off x="1015182" y="2856512"/>
              <a:ext cx="1620957" cy="523220"/>
            </a:xfrm>
            <a:prstGeom prst="rect">
              <a:avLst/>
            </a:prstGeom>
            <a:noFill/>
          </p:spPr>
          <p:txBody>
            <a:bodyPr wrap="none" rtlCol="0">
              <a:spAutoFit/>
            </a:bodyPr>
            <a:lstStyle/>
            <a:p>
              <a:pPr algn="ctr"/>
              <a:r>
                <a:rPr kumimoji="1"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類似傾向を見つけ</a:t>
              </a:r>
              <a:endParaRPr kumimoji="1" lang="en-US" altLang="ja-JP" sz="14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グループに分ける</a:t>
              </a:r>
              <a:endParaRPr kumimoji="1" lang="en-US" altLang="ja-JP" sz="14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41" name="テキスト ボックス 40">
              <a:extLst>
                <a:ext uri="{FF2B5EF4-FFF2-40B4-BE49-F238E27FC236}">
                  <a16:creationId xmlns:a16="http://schemas.microsoft.com/office/drawing/2014/main" id="{497B8E0D-8673-FFF3-6D44-94F2B4AA98F5}"/>
                </a:ext>
              </a:extLst>
            </p:cNvPr>
            <p:cNvSpPr txBox="1"/>
            <p:nvPr/>
          </p:nvSpPr>
          <p:spPr>
            <a:xfrm>
              <a:off x="3648398" y="967789"/>
              <a:ext cx="1877438" cy="769441"/>
            </a:xfrm>
            <a:prstGeom prst="rect">
              <a:avLst/>
            </a:prstGeom>
            <a:noFill/>
          </p:spPr>
          <p:txBody>
            <a:bodyPr wrap="none" rtlCol="0">
              <a:spAutoFit/>
            </a:bodyPr>
            <a:lstStyle/>
            <a:p>
              <a:pPr algn="ctr"/>
              <a:r>
                <a:rPr lang="ja-JP" altLang="en-US" sz="44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可視化</a:t>
              </a:r>
              <a:endParaRPr kumimoji="1" lang="ja-JP" altLang="en-US" sz="44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42" name="テキスト ボックス 41">
              <a:extLst>
                <a:ext uri="{FF2B5EF4-FFF2-40B4-BE49-F238E27FC236}">
                  <a16:creationId xmlns:a16="http://schemas.microsoft.com/office/drawing/2014/main" id="{FBC8F3A7-E83A-64F3-507F-01A2D63B18D8}"/>
                </a:ext>
              </a:extLst>
            </p:cNvPr>
            <p:cNvSpPr txBox="1"/>
            <p:nvPr/>
          </p:nvSpPr>
          <p:spPr>
            <a:xfrm>
              <a:off x="3866406" y="1568744"/>
              <a:ext cx="1441420" cy="523220"/>
            </a:xfrm>
            <a:prstGeom prst="rect">
              <a:avLst/>
            </a:prstGeom>
            <a:noFill/>
          </p:spPr>
          <p:txBody>
            <a:bodyPr wrap="none" rtlCol="0">
              <a:spAutoFit/>
            </a:bodyPr>
            <a:lstStyle/>
            <a:p>
              <a:pPr algn="ctr"/>
              <a:r>
                <a:rPr kumimoji="1"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関連性を見つけ</a:t>
              </a:r>
              <a:endParaRPr kumimoji="1" lang="en-US" altLang="ja-JP" sz="14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kumimoji="1"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分かり易く表現</a:t>
              </a:r>
              <a:endParaRPr kumimoji="1" lang="en-US" altLang="ja-JP" sz="14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grpSp>
    </p:spTree>
    <p:extLst>
      <p:ext uri="{BB962C8B-B14F-4D97-AF65-F5344CB8AC3E}">
        <p14:creationId xmlns:p14="http://schemas.microsoft.com/office/powerpoint/2010/main" val="8859265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wipe(down)">
                                      <p:cBhvr>
                                        <p:cTn id="16" dur="500"/>
                                        <p:tgtEl>
                                          <p:spTgt spid="38"/>
                                        </p:tgtEl>
                                      </p:cBhvr>
                                    </p:animEffect>
                                  </p:childTnLst>
                                </p:cTn>
                              </p:par>
                              <p:par>
                                <p:cTn id="17" presetID="22" presetClass="entr" presetSubtype="4"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down)">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childTnLst>
                          </p:cTn>
                        </p:par>
                        <p:par>
                          <p:cTn id="25" fill="hold">
                            <p:stCondLst>
                              <p:cond delay="500"/>
                            </p:stCondLst>
                            <p:childTnLst>
                              <p:par>
                                <p:cTn id="26" presetID="53" presetClass="entr" presetSubtype="16" fill="hold" grpId="0" nodeType="afterEffect">
                                  <p:stCondLst>
                                    <p:cond delay="0"/>
                                  </p:stCondLst>
                                  <p:childTnLst>
                                    <p:set>
                                      <p:cBhvr>
                                        <p:cTn id="27" dur="1" fill="hold">
                                          <p:stCondLst>
                                            <p:cond delay="0"/>
                                          </p:stCondLst>
                                        </p:cTn>
                                        <p:tgtEl>
                                          <p:spTgt spid="35"/>
                                        </p:tgtEl>
                                        <p:attrNameLst>
                                          <p:attrName>style.visibility</p:attrName>
                                        </p:attrNameLst>
                                      </p:cBhvr>
                                      <p:to>
                                        <p:strVal val="visible"/>
                                      </p:to>
                                    </p:set>
                                    <p:anim calcmode="lin" valueType="num">
                                      <p:cBhvr>
                                        <p:cTn id="28" dur="500" fill="hold"/>
                                        <p:tgtEl>
                                          <p:spTgt spid="35"/>
                                        </p:tgtEl>
                                        <p:attrNameLst>
                                          <p:attrName>ppt_w</p:attrName>
                                        </p:attrNameLst>
                                      </p:cBhvr>
                                      <p:tavLst>
                                        <p:tav tm="0">
                                          <p:val>
                                            <p:fltVal val="0"/>
                                          </p:val>
                                        </p:tav>
                                        <p:tav tm="100000">
                                          <p:val>
                                            <p:strVal val="#ppt_w"/>
                                          </p:val>
                                        </p:tav>
                                      </p:tavLst>
                                    </p:anim>
                                    <p:anim calcmode="lin" valueType="num">
                                      <p:cBhvr>
                                        <p:cTn id="29" dur="500" fill="hold"/>
                                        <p:tgtEl>
                                          <p:spTgt spid="35"/>
                                        </p:tgtEl>
                                        <p:attrNameLst>
                                          <p:attrName>ppt_h</p:attrName>
                                        </p:attrNameLst>
                                      </p:cBhvr>
                                      <p:tavLst>
                                        <p:tav tm="0">
                                          <p:val>
                                            <p:fltVal val="0"/>
                                          </p:val>
                                        </p:tav>
                                        <p:tav tm="100000">
                                          <p:val>
                                            <p:strVal val="#ppt_h"/>
                                          </p:val>
                                        </p:tav>
                                      </p:tavLst>
                                    </p:anim>
                                    <p:animEffect transition="in" filter="fade">
                                      <p:cBhvr>
                                        <p:cTn id="30"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35"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a:extLst>
              <a:ext uri="{FF2B5EF4-FFF2-40B4-BE49-F238E27FC236}">
                <a16:creationId xmlns:a16="http://schemas.microsoft.com/office/drawing/2014/main" id="{B2BFAE38-9395-025D-145A-B33A1E391311}"/>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368698" y="4417730"/>
            <a:ext cx="2389254" cy="2389254"/>
          </a:xfrm>
          <a:prstGeom prst="rect">
            <a:avLst/>
          </a:prstGeom>
        </p:spPr>
      </p:pic>
      <p:pic>
        <p:nvPicPr>
          <p:cNvPr id="5" name="図 4">
            <a:extLst>
              <a:ext uri="{FF2B5EF4-FFF2-40B4-BE49-F238E27FC236}">
                <a16:creationId xmlns:a16="http://schemas.microsoft.com/office/drawing/2014/main" id="{0E923141-9A62-BF16-B7ED-3C70CDA9CD29}"/>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6050115" y="4384046"/>
            <a:ext cx="2389254" cy="2389254"/>
          </a:xfrm>
          <a:prstGeom prst="rect">
            <a:avLst/>
          </a:prstGeom>
        </p:spPr>
      </p:pic>
      <p:pic>
        <p:nvPicPr>
          <p:cNvPr id="38" name="図 37" descr="アイコン&#10;&#10;自動的に生成された説明">
            <a:extLst>
              <a:ext uri="{FF2B5EF4-FFF2-40B4-BE49-F238E27FC236}">
                <a16:creationId xmlns:a16="http://schemas.microsoft.com/office/drawing/2014/main" id="{F9FFE743-9C0D-D744-8A2D-285C479422E3}"/>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6521709" y="1031245"/>
            <a:ext cx="1456700" cy="1272696"/>
          </a:xfrm>
          <a:prstGeom prst="rect">
            <a:avLst/>
          </a:prstGeom>
        </p:spPr>
      </p:pic>
      <p:pic>
        <p:nvPicPr>
          <p:cNvPr id="39" name="図 38" descr="アイコン&#10;&#10;自動的に生成された説明">
            <a:extLst>
              <a:ext uri="{FF2B5EF4-FFF2-40B4-BE49-F238E27FC236}">
                <a16:creationId xmlns:a16="http://schemas.microsoft.com/office/drawing/2014/main" id="{DDDCE6A6-729E-6A40-B004-BD3CBDBA00B5}"/>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6440075" y="3005150"/>
            <a:ext cx="1664577" cy="1308299"/>
          </a:xfrm>
          <a:prstGeom prst="rect">
            <a:avLst/>
          </a:prstGeom>
        </p:spPr>
      </p:pic>
      <p:sp>
        <p:nvSpPr>
          <p:cNvPr id="2" name="タイトル 1">
            <a:extLst>
              <a:ext uri="{FF2B5EF4-FFF2-40B4-BE49-F238E27FC236}">
                <a16:creationId xmlns:a16="http://schemas.microsoft.com/office/drawing/2014/main" id="{CAD3BA46-9797-DA4B-AB0F-9C225DE11B37}"/>
              </a:ext>
            </a:extLst>
          </p:cNvPr>
          <p:cNvSpPr>
            <a:spLocks noGrp="1"/>
          </p:cNvSpPr>
          <p:nvPr>
            <p:ph type="title"/>
          </p:nvPr>
        </p:nvSpPr>
        <p:spPr/>
        <p:txBody>
          <a:bodyPr/>
          <a:lstStyle/>
          <a:p>
            <a:r>
              <a:rPr kumimoji="1" lang="ja-JP" altLang="en-US" dirty="0"/>
              <a:t>人間は何を作ってきたのか</a:t>
            </a:r>
          </a:p>
        </p:txBody>
      </p:sp>
      <p:sp>
        <p:nvSpPr>
          <p:cNvPr id="18" name="左矢印 17">
            <a:extLst>
              <a:ext uri="{FF2B5EF4-FFF2-40B4-BE49-F238E27FC236}">
                <a16:creationId xmlns:a16="http://schemas.microsoft.com/office/drawing/2014/main" id="{75C9CF8D-6A3F-E94C-9130-D700A932567E}"/>
              </a:ext>
            </a:extLst>
          </p:cNvPr>
          <p:cNvSpPr/>
          <p:nvPr/>
        </p:nvSpPr>
        <p:spPr>
          <a:xfrm>
            <a:off x="2774893" y="1446778"/>
            <a:ext cx="579353" cy="551432"/>
          </a:xfrm>
          <a:prstGeom prst="lef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 name="左矢印 18">
            <a:extLst>
              <a:ext uri="{FF2B5EF4-FFF2-40B4-BE49-F238E27FC236}">
                <a16:creationId xmlns:a16="http://schemas.microsoft.com/office/drawing/2014/main" id="{9A794315-005E-7D4D-89D3-A1F8023F474F}"/>
              </a:ext>
            </a:extLst>
          </p:cNvPr>
          <p:cNvSpPr/>
          <p:nvPr/>
        </p:nvSpPr>
        <p:spPr>
          <a:xfrm>
            <a:off x="2774893" y="3451999"/>
            <a:ext cx="579353" cy="551432"/>
          </a:xfrm>
          <a:prstGeom prst="lef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左矢印 19">
            <a:extLst>
              <a:ext uri="{FF2B5EF4-FFF2-40B4-BE49-F238E27FC236}">
                <a16:creationId xmlns:a16="http://schemas.microsoft.com/office/drawing/2014/main" id="{5DEA8659-6E0B-4442-9D24-BD4E7BB72E16}"/>
              </a:ext>
            </a:extLst>
          </p:cNvPr>
          <p:cNvSpPr/>
          <p:nvPr/>
        </p:nvSpPr>
        <p:spPr>
          <a:xfrm>
            <a:off x="2781873" y="5336641"/>
            <a:ext cx="579353" cy="551432"/>
          </a:xfrm>
          <a:prstGeom prst="lef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 name="正方形/長方形 13">
            <a:extLst>
              <a:ext uri="{FF2B5EF4-FFF2-40B4-BE49-F238E27FC236}">
                <a16:creationId xmlns:a16="http://schemas.microsoft.com/office/drawing/2014/main" id="{0B2814FC-32BB-8144-9D64-3A8B5CB1D136}"/>
              </a:ext>
            </a:extLst>
          </p:cNvPr>
          <p:cNvSpPr/>
          <p:nvPr/>
        </p:nvSpPr>
        <p:spPr>
          <a:xfrm>
            <a:off x="5972951" y="848389"/>
            <a:ext cx="2561716" cy="5758652"/>
          </a:xfrm>
          <a:prstGeom prst="rect">
            <a:avLst/>
          </a:prstGeom>
          <a:solidFill>
            <a:srgbClr val="FFFFFF">
              <a:alpha val="70000"/>
            </a:srgb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5" name="図 14">
            <a:extLst>
              <a:ext uri="{FF2B5EF4-FFF2-40B4-BE49-F238E27FC236}">
                <a16:creationId xmlns:a16="http://schemas.microsoft.com/office/drawing/2014/main" id="{891AA2CD-AD81-274F-9A15-11A536D86581}"/>
              </a:ext>
            </a:extLst>
          </p:cNvPr>
          <p:cNvPicPr>
            <a:picLocks noChangeAspect="1"/>
          </p:cNvPicPr>
          <p:nvPr/>
        </p:nvPicPr>
        <p:blipFill>
          <a:blip r:embed="rId5" cstate="print">
            <a:alphaModFix amt="44000"/>
            <a:extLst>
              <a:ext uri="{28A0092B-C50C-407E-A947-70E740481C1C}">
                <a14:useLocalDpi xmlns:a14="http://schemas.microsoft.com/office/drawing/2010/main"/>
              </a:ext>
            </a:extLst>
          </a:blip>
          <a:stretch>
            <a:fillRect/>
          </a:stretch>
        </p:blipFill>
        <p:spPr>
          <a:xfrm>
            <a:off x="6480144" y="938711"/>
            <a:ext cx="1453410" cy="1417074"/>
          </a:xfrm>
          <a:prstGeom prst="rect">
            <a:avLst/>
          </a:prstGeom>
          <a:noFill/>
        </p:spPr>
      </p:pic>
      <p:pic>
        <p:nvPicPr>
          <p:cNvPr id="16" name="図 15">
            <a:extLst>
              <a:ext uri="{FF2B5EF4-FFF2-40B4-BE49-F238E27FC236}">
                <a16:creationId xmlns:a16="http://schemas.microsoft.com/office/drawing/2014/main" id="{1A3C8EC2-0FDB-7B4B-949F-BC8CF262425F}"/>
              </a:ext>
            </a:extLst>
          </p:cNvPr>
          <p:cNvPicPr>
            <a:picLocks noChangeAspect="1"/>
          </p:cNvPicPr>
          <p:nvPr/>
        </p:nvPicPr>
        <p:blipFill>
          <a:blip r:embed="rId5" cstate="print">
            <a:alphaModFix amt="44000"/>
            <a:extLst>
              <a:ext uri="{28A0092B-C50C-407E-A947-70E740481C1C}">
                <a14:useLocalDpi xmlns:a14="http://schemas.microsoft.com/office/drawing/2010/main"/>
              </a:ext>
            </a:extLst>
          </a:blip>
          <a:stretch>
            <a:fillRect/>
          </a:stretch>
        </p:blipFill>
        <p:spPr>
          <a:xfrm>
            <a:off x="6485117" y="2896375"/>
            <a:ext cx="1453410" cy="1417074"/>
          </a:xfrm>
          <a:prstGeom prst="rect">
            <a:avLst/>
          </a:prstGeom>
          <a:noFill/>
        </p:spPr>
      </p:pic>
      <p:pic>
        <p:nvPicPr>
          <p:cNvPr id="17" name="図 16">
            <a:extLst>
              <a:ext uri="{FF2B5EF4-FFF2-40B4-BE49-F238E27FC236}">
                <a16:creationId xmlns:a16="http://schemas.microsoft.com/office/drawing/2014/main" id="{98CBDD54-6F4D-7749-8381-877B9371AAA0}"/>
              </a:ext>
            </a:extLst>
          </p:cNvPr>
          <p:cNvPicPr>
            <a:picLocks noChangeAspect="1"/>
          </p:cNvPicPr>
          <p:nvPr/>
        </p:nvPicPr>
        <p:blipFill>
          <a:blip r:embed="rId5" cstate="print">
            <a:alphaModFix amt="44000"/>
            <a:extLst>
              <a:ext uri="{28A0092B-C50C-407E-A947-70E740481C1C}">
                <a14:useLocalDpi xmlns:a14="http://schemas.microsoft.com/office/drawing/2010/main"/>
              </a:ext>
            </a:extLst>
          </a:blip>
          <a:stretch>
            <a:fillRect/>
          </a:stretch>
        </p:blipFill>
        <p:spPr>
          <a:xfrm>
            <a:off x="6476012" y="4905883"/>
            <a:ext cx="1453410" cy="1417074"/>
          </a:xfrm>
          <a:prstGeom prst="rect">
            <a:avLst/>
          </a:prstGeom>
          <a:noFill/>
        </p:spPr>
      </p:pic>
      <p:sp>
        <p:nvSpPr>
          <p:cNvPr id="21" name="左矢印 20">
            <a:extLst>
              <a:ext uri="{FF2B5EF4-FFF2-40B4-BE49-F238E27FC236}">
                <a16:creationId xmlns:a16="http://schemas.microsoft.com/office/drawing/2014/main" id="{F431542F-5D20-5C43-994A-70DAC8BD5DFC}"/>
              </a:ext>
            </a:extLst>
          </p:cNvPr>
          <p:cNvSpPr/>
          <p:nvPr/>
        </p:nvSpPr>
        <p:spPr>
          <a:xfrm flipH="1">
            <a:off x="5655026" y="1446778"/>
            <a:ext cx="579353" cy="551432"/>
          </a:xfrm>
          <a:prstGeom prst="leftArrow">
            <a:avLst/>
          </a:prstGeom>
          <a:solidFill>
            <a:schemeClr val="accent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左矢印 21">
            <a:extLst>
              <a:ext uri="{FF2B5EF4-FFF2-40B4-BE49-F238E27FC236}">
                <a16:creationId xmlns:a16="http://schemas.microsoft.com/office/drawing/2014/main" id="{8A3A263A-DFC8-EC44-A4A6-F1531E17496D}"/>
              </a:ext>
            </a:extLst>
          </p:cNvPr>
          <p:cNvSpPr/>
          <p:nvPr/>
        </p:nvSpPr>
        <p:spPr>
          <a:xfrm flipH="1">
            <a:off x="5655026" y="3451999"/>
            <a:ext cx="579353" cy="551432"/>
          </a:xfrm>
          <a:prstGeom prst="leftArrow">
            <a:avLst/>
          </a:prstGeom>
          <a:solidFill>
            <a:schemeClr val="accent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左矢印 22">
            <a:extLst>
              <a:ext uri="{FF2B5EF4-FFF2-40B4-BE49-F238E27FC236}">
                <a16:creationId xmlns:a16="http://schemas.microsoft.com/office/drawing/2014/main" id="{8A6AA44C-F1B3-CE44-AEA9-0A11733F0A8A}"/>
              </a:ext>
            </a:extLst>
          </p:cNvPr>
          <p:cNvSpPr/>
          <p:nvPr/>
        </p:nvSpPr>
        <p:spPr>
          <a:xfrm flipH="1">
            <a:off x="5662006" y="5336641"/>
            <a:ext cx="579353" cy="551432"/>
          </a:xfrm>
          <a:prstGeom prst="leftArrow">
            <a:avLst/>
          </a:prstGeom>
          <a:solidFill>
            <a:schemeClr val="accent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 name="テキスト ボックス 23">
            <a:extLst>
              <a:ext uri="{FF2B5EF4-FFF2-40B4-BE49-F238E27FC236}">
                <a16:creationId xmlns:a16="http://schemas.microsoft.com/office/drawing/2014/main" id="{7112F0EA-F98A-3446-9855-8ED55C556EE9}"/>
              </a:ext>
            </a:extLst>
          </p:cNvPr>
          <p:cNvSpPr txBox="1"/>
          <p:nvPr/>
        </p:nvSpPr>
        <p:spPr>
          <a:xfrm>
            <a:off x="457200" y="2251812"/>
            <a:ext cx="2159566" cy="307777"/>
          </a:xfrm>
          <a:prstGeom prst="rect">
            <a:avLst/>
          </a:prstGeom>
          <a:noFill/>
        </p:spPr>
        <p:txBody>
          <a:bodyPr wrap="none" rtlCol="0">
            <a:spAutoFit/>
          </a:bodyPr>
          <a:lstStyle/>
          <a:p>
            <a:pPr algn="ctr"/>
            <a:r>
              <a:rPr kumimoji="1" lang="ja-JP" altLang="en-US" sz="1400" dirty="0">
                <a:solidFill>
                  <a:schemeClr val="accent6">
                    <a:lumMod val="75000"/>
                  </a:schemeClr>
                </a:solidFill>
                <a:latin typeface="Meiryo" panose="020B0604030504040204" pitchFamily="34" charset="-128"/>
                <a:ea typeface="Meiryo" panose="020B0604030504040204" pitchFamily="34" charset="-128"/>
              </a:rPr>
              <a:t>鳥のように空を飛びたい</a:t>
            </a:r>
          </a:p>
        </p:txBody>
      </p:sp>
      <p:sp>
        <p:nvSpPr>
          <p:cNvPr id="25" name="テキスト ボックス 24">
            <a:extLst>
              <a:ext uri="{FF2B5EF4-FFF2-40B4-BE49-F238E27FC236}">
                <a16:creationId xmlns:a16="http://schemas.microsoft.com/office/drawing/2014/main" id="{EDD8AAAC-AC73-1C4D-9B7D-0158CFB3336C}"/>
              </a:ext>
            </a:extLst>
          </p:cNvPr>
          <p:cNvSpPr txBox="1"/>
          <p:nvPr/>
        </p:nvSpPr>
        <p:spPr>
          <a:xfrm>
            <a:off x="457202" y="4222874"/>
            <a:ext cx="2159566" cy="307777"/>
          </a:xfrm>
          <a:prstGeom prst="rect">
            <a:avLst/>
          </a:prstGeom>
          <a:noFill/>
        </p:spPr>
        <p:txBody>
          <a:bodyPr wrap="none" rtlCol="0">
            <a:spAutoFit/>
          </a:bodyPr>
          <a:lstStyle/>
          <a:p>
            <a:pPr algn="ctr"/>
            <a:r>
              <a:rPr lang="ja-JP" altLang="en-US" sz="1400" dirty="0">
                <a:solidFill>
                  <a:schemeClr val="accent6">
                    <a:lumMod val="75000"/>
                  </a:schemeClr>
                </a:solidFill>
                <a:latin typeface="Meiryo" panose="020B0604030504040204" pitchFamily="34" charset="-128"/>
                <a:ea typeface="Meiryo" panose="020B0604030504040204" pitchFamily="34" charset="-128"/>
              </a:rPr>
              <a:t>馬</a:t>
            </a:r>
            <a:r>
              <a:rPr kumimoji="1" lang="ja-JP" altLang="en-US" sz="1400" dirty="0">
                <a:solidFill>
                  <a:schemeClr val="accent6">
                    <a:lumMod val="75000"/>
                  </a:schemeClr>
                </a:solidFill>
                <a:latin typeface="Meiryo" panose="020B0604030504040204" pitchFamily="34" charset="-128"/>
                <a:ea typeface="Meiryo" panose="020B0604030504040204" pitchFamily="34" charset="-128"/>
              </a:rPr>
              <a:t>のように速く走りたい</a:t>
            </a:r>
          </a:p>
        </p:txBody>
      </p:sp>
      <p:sp>
        <p:nvSpPr>
          <p:cNvPr id="26" name="テキスト ボックス 25">
            <a:extLst>
              <a:ext uri="{FF2B5EF4-FFF2-40B4-BE49-F238E27FC236}">
                <a16:creationId xmlns:a16="http://schemas.microsoft.com/office/drawing/2014/main" id="{B081E4D6-9301-1E4F-9CFF-BC3CFA7B2C88}"/>
              </a:ext>
            </a:extLst>
          </p:cNvPr>
          <p:cNvSpPr txBox="1"/>
          <p:nvPr/>
        </p:nvSpPr>
        <p:spPr>
          <a:xfrm>
            <a:off x="457201" y="6289766"/>
            <a:ext cx="2159566" cy="307777"/>
          </a:xfrm>
          <a:prstGeom prst="rect">
            <a:avLst/>
          </a:prstGeom>
          <a:noFill/>
        </p:spPr>
        <p:txBody>
          <a:bodyPr wrap="none" rtlCol="0">
            <a:spAutoFit/>
          </a:bodyPr>
          <a:lstStyle/>
          <a:p>
            <a:pPr algn="ctr"/>
            <a:r>
              <a:rPr lang="ja-JP" altLang="en-US" sz="1400" dirty="0">
                <a:solidFill>
                  <a:schemeClr val="accent6">
                    <a:lumMod val="75000"/>
                  </a:schemeClr>
                </a:solidFill>
                <a:latin typeface="Meiryo" panose="020B0604030504040204" pitchFamily="34" charset="-128"/>
                <a:ea typeface="Meiryo" panose="020B0604030504040204" pitchFamily="34" charset="-128"/>
              </a:rPr>
              <a:t>魚</a:t>
            </a:r>
            <a:r>
              <a:rPr kumimoji="1" lang="ja-JP" altLang="en-US" sz="1400" dirty="0">
                <a:solidFill>
                  <a:schemeClr val="accent6">
                    <a:lumMod val="75000"/>
                  </a:schemeClr>
                </a:solidFill>
                <a:latin typeface="Meiryo" panose="020B0604030504040204" pitchFamily="34" charset="-128"/>
                <a:ea typeface="Meiryo" panose="020B0604030504040204" pitchFamily="34" charset="-128"/>
              </a:rPr>
              <a:t>のように海に潜りたい</a:t>
            </a:r>
          </a:p>
        </p:txBody>
      </p:sp>
      <p:pic>
        <p:nvPicPr>
          <p:cNvPr id="4" name="図 3" descr="アイコン&#10;&#10;自動的に生成された説明">
            <a:extLst>
              <a:ext uri="{FF2B5EF4-FFF2-40B4-BE49-F238E27FC236}">
                <a16:creationId xmlns:a16="http://schemas.microsoft.com/office/drawing/2014/main" id="{A4A06E61-20AB-604C-8EDC-AD3266BD0D22}"/>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flipH="1">
            <a:off x="924101" y="1031245"/>
            <a:ext cx="1156134" cy="1156134"/>
          </a:xfrm>
          <a:prstGeom prst="rect">
            <a:avLst/>
          </a:prstGeom>
        </p:spPr>
      </p:pic>
      <p:pic>
        <p:nvPicPr>
          <p:cNvPr id="29" name="図 28" descr="アイコン&#10;&#10;自動的に生成された説明">
            <a:extLst>
              <a:ext uri="{FF2B5EF4-FFF2-40B4-BE49-F238E27FC236}">
                <a16:creationId xmlns:a16="http://schemas.microsoft.com/office/drawing/2014/main" id="{49945B9D-F0D4-4348-9FEC-C008D04C2755}"/>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776584" y="3004734"/>
            <a:ext cx="1451167" cy="1036184"/>
          </a:xfrm>
          <a:prstGeom prst="rect">
            <a:avLst/>
          </a:prstGeom>
        </p:spPr>
      </p:pic>
      <p:pic>
        <p:nvPicPr>
          <p:cNvPr id="31" name="図 30" descr="アイコン&#10;&#10;自動的に生成された説明">
            <a:extLst>
              <a:ext uri="{FF2B5EF4-FFF2-40B4-BE49-F238E27FC236}">
                <a16:creationId xmlns:a16="http://schemas.microsoft.com/office/drawing/2014/main" id="{CC04F3C4-73D4-F84E-962D-B3F355C0A3EF}"/>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807854" y="5087116"/>
            <a:ext cx="1447997" cy="983114"/>
          </a:xfrm>
          <a:prstGeom prst="rect">
            <a:avLst/>
          </a:prstGeom>
        </p:spPr>
      </p:pic>
      <p:pic>
        <p:nvPicPr>
          <p:cNvPr id="33" name="図 32" descr="アイコン&#10;&#10;自動的に生成された説明">
            <a:extLst>
              <a:ext uri="{FF2B5EF4-FFF2-40B4-BE49-F238E27FC236}">
                <a16:creationId xmlns:a16="http://schemas.microsoft.com/office/drawing/2014/main" id="{2ED65B2B-5A88-754D-8E8D-5EB73C09624A}"/>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3821345" y="1085216"/>
            <a:ext cx="1456700" cy="1272696"/>
          </a:xfrm>
          <a:prstGeom prst="rect">
            <a:avLst/>
          </a:prstGeom>
        </p:spPr>
      </p:pic>
      <p:pic>
        <p:nvPicPr>
          <p:cNvPr id="35" name="図 34" descr="アイコン&#10;&#10;自動的に生成された説明">
            <a:extLst>
              <a:ext uri="{FF2B5EF4-FFF2-40B4-BE49-F238E27FC236}">
                <a16:creationId xmlns:a16="http://schemas.microsoft.com/office/drawing/2014/main" id="{D35F4F65-5483-3F43-A5C0-C5BB2A7B7B46}"/>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3739711" y="3059121"/>
            <a:ext cx="1664577" cy="1308299"/>
          </a:xfrm>
          <a:prstGeom prst="rect">
            <a:avLst/>
          </a:prstGeom>
        </p:spPr>
      </p:pic>
    </p:spTree>
    <p:extLst>
      <p:ext uri="{BB962C8B-B14F-4D97-AF65-F5344CB8AC3E}">
        <p14:creationId xmlns:p14="http://schemas.microsoft.com/office/powerpoint/2010/main" val="1494999625"/>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a:extLst>
              <a:ext uri="{FF2B5EF4-FFF2-40B4-BE49-F238E27FC236}">
                <a16:creationId xmlns:a16="http://schemas.microsoft.com/office/drawing/2014/main" id="{FCFB6EFB-F78E-5443-93BA-C1E0505ABCEF}"/>
              </a:ext>
            </a:extLst>
          </p:cNvPr>
          <p:cNvSpPr/>
          <p:nvPr/>
        </p:nvSpPr>
        <p:spPr>
          <a:xfrm>
            <a:off x="3882958" y="1809382"/>
            <a:ext cx="1656735" cy="1579249"/>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E9134ABB-B1B8-DA40-BD94-3DC0272FD570}"/>
              </a:ext>
            </a:extLst>
          </p:cNvPr>
          <p:cNvSpPr>
            <a:spLocks noGrp="1"/>
          </p:cNvSpPr>
          <p:nvPr>
            <p:ph type="title"/>
          </p:nvPr>
        </p:nvSpPr>
        <p:spPr/>
        <p:txBody>
          <a:bodyPr/>
          <a:lstStyle/>
          <a:p>
            <a:r>
              <a:rPr kumimoji="1" lang="ja-JP" altLang="en-US"/>
              <a:t>脳と人工知能／</a:t>
            </a:r>
            <a:r>
              <a:rPr kumimoji="1" lang="en-US" altLang="ja-JP" dirty="0"/>
              <a:t>AI</a:t>
            </a:r>
            <a:r>
              <a:rPr kumimoji="1" lang="ja-JP" altLang="en-US"/>
              <a:t>の関係</a:t>
            </a:r>
          </a:p>
        </p:txBody>
      </p:sp>
      <p:sp>
        <p:nvSpPr>
          <p:cNvPr id="5" name="左矢印 4">
            <a:extLst>
              <a:ext uri="{FF2B5EF4-FFF2-40B4-BE49-F238E27FC236}">
                <a16:creationId xmlns:a16="http://schemas.microsoft.com/office/drawing/2014/main" id="{23207064-8DFB-9144-A5B3-4B2490A6E2AD}"/>
              </a:ext>
            </a:extLst>
          </p:cNvPr>
          <p:cNvSpPr/>
          <p:nvPr/>
        </p:nvSpPr>
        <p:spPr>
          <a:xfrm>
            <a:off x="2864056" y="2323291"/>
            <a:ext cx="579353" cy="551432"/>
          </a:xfrm>
          <a:prstGeom prst="lef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左矢印 5">
            <a:extLst>
              <a:ext uri="{FF2B5EF4-FFF2-40B4-BE49-F238E27FC236}">
                <a16:creationId xmlns:a16="http://schemas.microsoft.com/office/drawing/2014/main" id="{D7A2C593-C0BC-484D-94E2-5EE7497A6809}"/>
              </a:ext>
            </a:extLst>
          </p:cNvPr>
          <p:cNvSpPr/>
          <p:nvPr/>
        </p:nvSpPr>
        <p:spPr>
          <a:xfrm>
            <a:off x="5878917" y="2323291"/>
            <a:ext cx="579353" cy="551432"/>
          </a:xfrm>
          <a:prstGeom prst="lef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テキスト ボックス 7">
            <a:extLst>
              <a:ext uri="{FF2B5EF4-FFF2-40B4-BE49-F238E27FC236}">
                <a16:creationId xmlns:a16="http://schemas.microsoft.com/office/drawing/2014/main" id="{44B6C65C-EA7B-1347-A608-927AA8DC5545}"/>
              </a:ext>
            </a:extLst>
          </p:cNvPr>
          <p:cNvSpPr txBox="1"/>
          <p:nvPr/>
        </p:nvSpPr>
        <p:spPr>
          <a:xfrm>
            <a:off x="4099438" y="2048497"/>
            <a:ext cx="1210588" cy="1323439"/>
          </a:xfrm>
          <a:prstGeom prst="rect">
            <a:avLst/>
          </a:prstGeom>
          <a:noFill/>
        </p:spPr>
        <p:txBody>
          <a:bodyPr wrap="none" rtlCol="0">
            <a:spAutoFit/>
          </a:bodyPr>
          <a:lstStyle/>
          <a:p>
            <a:pPr algn="ctr"/>
            <a:r>
              <a:rPr kumimoji="1" lang="ja-JP" altLang="en-US" sz="2000">
                <a:solidFill>
                  <a:schemeClr val="bg1"/>
                </a:solidFill>
                <a:latin typeface="Meiryo" panose="020B0604030504040204" pitchFamily="34" charset="-128"/>
                <a:ea typeface="Meiryo" panose="020B0604030504040204" pitchFamily="34" charset="-128"/>
              </a:rPr>
              <a:t>航空力学</a:t>
            </a:r>
            <a:endParaRPr kumimoji="1" lang="en-US" altLang="ja-JP" sz="2000" dirty="0">
              <a:solidFill>
                <a:schemeClr val="bg1"/>
              </a:solidFill>
              <a:latin typeface="Meiryo" panose="020B0604030504040204" pitchFamily="34" charset="-128"/>
              <a:ea typeface="Meiryo" panose="020B0604030504040204" pitchFamily="34" charset="-128"/>
            </a:endParaRPr>
          </a:p>
          <a:p>
            <a:pPr algn="ctr"/>
            <a:r>
              <a:rPr lang="ja-JP" altLang="en-US" sz="2000">
                <a:solidFill>
                  <a:schemeClr val="bg1"/>
                </a:solidFill>
                <a:latin typeface="Meiryo" panose="020B0604030504040204" pitchFamily="34" charset="-128"/>
                <a:ea typeface="Meiryo" panose="020B0604030504040204" pitchFamily="34" charset="-128"/>
              </a:rPr>
              <a:t>制御工学</a:t>
            </a:r>
            <a:endParaRPr lang="en-US" altLang="ja-JP" sz="2000" dirty="0">
              <a:solidFill>
                <a:schemeClr val="bg1"/>
              </a:solidFill>
              <a:latin typeface="Meiryo" panose="020B0604030504040204" pitchFamily="34" charset="-128"/>
              <a:ea typeface="Meiryo" panose="020B0604030504040204" pitchFamily="34" charset="-128"/>
            </a:endParaRPr>
          </a:p>
          <a:p>
            <a:pPr algn="ctr"/>
            <a:r>
              <a:rPr lang="ja-JP" altLang="en-US" sz="2000">
                <a:solidFill>
                  <a:schemeClr val="bg1"/>
                </a:solidFill>
                <a:latin typeface="Meiryo" panose="020B0604030504040204" pitchFamily="34" charset="-128"/>
                <a:ea typeface="Meiryo" panose="020B0604030504040204" pitchFamily="34" charset="-128"/>
              </a:rPr>
              <a:t>気象学</a:t>
            </a:r>
            <a:endParaRPr lang="en-US" altLang="ja-JP" sz="2000" dirty="0">
              <a:solidFill>
                <a:schemeClr val="bg1"/>
              </a:solidFill>
              <a:latin typeface="Meiryo" panose="020B0604030504040204" pitchFamily="34" charset="-128"/>
              <a:ea typeface="Meiryo" panose="020B0604030504040204" pitchFamily="34" charset="-128"/>
            </a:endParaRPr>
          </a:p>
          <a:p>
            <a:pPr algn="ctr"/>
            <a:r>
              <a:rPr kumimoji="1" lang="ja-JP" altLang="en-US" sz="2000">
                <a:solidFill>
                  <a:schemeClr val="bg1"/>
                </a:solidFill>
                <a:latin typeface="Meiryo" panose="020B0604030504040204" pitchFamily="34" charset="-128"/>
                <a:ea typeface="Meiryo" panose="020B0604030504040204" pitchFamily="34" charset="-128"/>
              </a:rPr>
              <a:t>・・・</a:t>
            </a:r>
          </a:p>
        </p:txBody>
      </p:sp>
      <p:sp>
        <p:nvSpPr>
          <p:cNvPr id="15" name="テキスト ボックス 14">
            <a:extLst>
              <a:ext uri="{FF2B5EF4-FFF2-40B4-BE49-F238E27FC236}">
                <a16:creationId xmlns:a16="http://schemas.microsoft.com/office/drawing/2014/main" id="{0DDBAC9A-9C11-994B-B32D-1ABF8E8D6A07}"/>
              </a:ext>
            </a:extLst>
          </p:cNvPr>
          <p:cNvSpPr txBox="1"/>
          <p:nvPr/>
        </p:nvSpPr>
        <p:spPr>
          <a:xfrm>
            <a:off x="1009061" y="3321867"/>
            <a:ext cx="1980029" cy="523220"/>
          </a:xfrm>
          <a:prstGeom prst="rect">
            <a:avLst/>
          </a:prstGeom>
          <a:noFill/>
        </p:spPr>
        <p:txBody>
          <a:bodyPr wrap="none" rtlCol="0">
            <a:spAutoFit/>
          </a:bodyPr>
          <a:lstStyle/>
          <a:p>
            <a:pPr algn="ctr"/>
            <a:r>
              <a:rPr kumimoji="1" lang="ja-JP" altLang="en-US" sz="2800">
                <a:solidFill>
                  <a:schemeClr val="accent6">
                    <a:lumMod val="75000"/>
                  </a:schemeClr>
                </a:solidFill>
                <a:latin typeface="Meiryo" panose="020B0604030504040204" pitchFamily="34" charset="-128"/>
                <a:ea typeface="Meiryo" panose="020B0604030504040204" pitchFamily="34" charset="-128"/>
              </a:rPr>
              <a:t>独自の進化</a:t>
            </a:r>
          </a:p>
        </p:txBody>
      </p:sp>
      <p:sp>
        <p:nvSpPr>
          <p:cNvPr id="24" name="テキスト ボックス 23">
            <a:extLst>
              <a:ext uri="{FF2B5EF4-FFF2-40B4-BE49-F238E27FC236}">
                <a16:creationId xmlns:a16="http://schemas.microsoft.com/office/drawing/2014/main" id="{6F01E5D0-1657-9248-8B5E-BAD103967A0E}"/>
              </a:ext>
            </a:extLst>
          </p:cNvPr>
          <p:cNvSpPr txBox="1"/>
          <p:nvPr/>
        </p:nvSpPr>
        <p:spPr>
          <a:xfrm>
            <a:off x="3153732" y="1249040"/>
            <a:ext cx="3467616" cy="507831"/>
          </a:xfrm>
          <a:prstGeom prst="rect">
            <a:avLst/>
          </a:prstGeom>
          <a:noFill/>
        </p:spPr>
        <p:txBody>
          <a:bodyPr wrap="none" rtlCol="0">
            <a:spAutoFit/>
          </a:bodyPr>
          <a:lstStyle/>
          <a:p>
            <a:pPr algn="ctr"/>
            <a:r>
              <a:rPr kumimoji="1" lang="ja-JP" altLang="en-US" sz="1600" b="1">
                <a:solidFill>
                  <a:schemeClr val="accent6">
                    <a:lumMod val="50000"/>
                  </a:schemeClr>
                </a:solidFill>
                <a:latin typeface="Meiryo" panose="020B0604030504040204" pitchFamily="34" charset="-128"/>
                <a:ea typeface="Meiryo" panose="020B0604030504040204" pitchFamily="34" charset="-128"/>
              </a:rPr>
              <a:t>航空機は鳥を再現したものではない</a:t>
            </a:r>
            <a:endParaRPr kumimoji="1" lang="en-US" altLang="ja-JP" sz="1600" b="1" dirty="0">
              <a:solidFill>
                <a:schemeClr val="accent6">
                  <a:lumMod val="50000"/>
                </a:schemeClr>
              </a:solidFill>
              <a:latin typeface="Meiryo" panose="020B0604030504040204" pitchFamily="34" charset="-128"/>
              <a:ea typeface="Meiryo" panose="020B0604030504040204" pitchFamily="34" charset="-128"/>
            </a:endParaRPr>
          </a:p>
          <a:p>
            <a:pPr algn="ctr"/>
            <a:r>
              <a:rPr lang="ja-JP" altLang="en-US" sz="1100">
                <a:solidFill>
                  <a:schemeClr val="accent6">
                    <a:lumMod val="50000"/>
                  </a:schemeClr>
                </a:solidFill>
                <a:latin typeface="Meiryo" panose="020B0604030504040204" pitchFamily="34" charset="-128"/>
                <a:ea typeface="Meiryo" panose="020B0604030504040204" pitchFamily="34" charset="-128"/>
              </a:rPr>
              <a:t>鳥が空を飛ぶ仕組みを参考に</a:t>
            </a:r>
            <a:r>
              <a:rPr kumimoji="1" lang="ja-JP" altLang="en-US" sz="1100">
                <a:solidFill>
                  <a:schemeClr val="accent6">
                    <a:lumMod val="50000"/>
                  </a:schemeClr>
                </a:solidFill>
                <a:latin typeface="Meiryo" panose="020B0604030504040204" pitchFamily="34" charset="-128"/>
                <a:ea typeface="Meiryo" panose="020B0604030504040204" pitchFamily="34" charset="-128"/>
              </a:rPr>
              <a:t>作られた機械</a:t>
            </a:r>
          </a:p>
        </p:txBody>
      </p:sp>
      <p:pic>
        <p:nvPicPr>
          <p:cNvPr id="25" name="図 24" descr="アイコン&#10;&#10;自動的に生成された説明">
            <a:extLst>
              <a:ext uri="{FF2B5EF4-FFF2-40B4-BE49-F238E27FC236}">
                <a16:creationId xmlns:a16="http://schemas.microsoft.com/office/drawing/2014/main" id="{F8DB0D13-7974-C244-B07E-6BFABF783382}"/>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6826069" y="1962658"/>
            <a:ext cx="1456700" cy="1272696"/>
          </a:xfrm>
          <a:prstGeom prst="rect">
            <a:avLst/>
          </a:prstGeom>
          <a:effectLst/>
        </p:spPr>
      </p:pic>
      <p:pic>
        <p:nvPicPr>
          <p:cNvPr id="27" name="図 26" descr="アイコン&#10;&#10;自動的に生成された説明">
            <a:extLst>
              <a:ext uri="{FF2B5EF4-FFF2-40B4-BE49-F238E27FC236}">
                <a16:creationId xmlns:a16="http://schemas.microsoft.com/office/drawing/2014/main" id="{122DED17-316B-EF42-9F21-38AA4A88342C}"/>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rot="2688716" flipH="1">
            <a:off x="665165" y="1469574"/>
            <a:ext cx="717595" cy="717595"/>
          </a:xfrm>
          <a:prstGeom prst="rect">
            <a:avLst/>
          </a:prstGeom>
          <a:effectLst/>
        </p:spPr>
      </p:pic>
      <p:pic>
        <p:nvPicPr>
          <p:cNvPr id="16" name="図 15" descr="アイコン&#10;&#10;自動的に生成された説明">
            <a:extLst>
              <a:ext uri="{FF2B5EF4-FFF2-40B4-BE49-F238E27FC236}">
                <a16:creationId xmlns:a16="http://schemas.microsoft.com/office/drawing/2014/main" id="{D04D1810-57FC-1C4D-8C4E-898181A0718B}"/>
              </a:ext>
            </a:extLst>
          </p:cNvPr>
          <p:cNvPicPr>
            <a:picLocks noChangeAspect="1"/>
          </p:cNvPicPr>
          <p:nvPr/>
        </p:nvPicPr>
        <p:blipFill>
          <a:blip r:embed="rId5">
            <a:clrChange>
              <a:clrFrom>
                <a:srgbClr val="FEFEFE"/>
              </a:clrFrom>
              <a:clrTo>
                <a:srgbClr val="FEFEFE">
                  <a:alpha val="0"/>
                </a:srgbClr>
              </a:clrTo>
            </a:clrChange>
          </a:blip>
          <a:stretch>
            <a:fillRect/>
          </a:stretch>
        </p:blipFill>
        <p:spPr>
          <a:xfrm>
            <a:off x="1155600" y="1915567"/>
            <a:ext cx="1460213" cy="1274878"/>
          </a:xfrm>
          <a:prstGeom prst="rect">
            <a:avLst/>
          </a:prstGeom>
          <a:effectLst>
            <a:outerShdw blurRad="50800" dist="38100" dir="2700000" algn="tl" rotWithShape="0">
              <a:prstClr val="black">
                <a:alpha val="40000"/>
              </a:prstClr>
            </a:outerShdw>
          </a:effectLst>
        </p:spPr>
      </p:pic>
      <p:pic>
        <p:nvPicPr>
          <p:cNvPr id="20" name="図 19" descr="ロゴ が含まれている画像&#10;&#10;自動的に生成された説明">
            <a:extLst>
              <a:ext uri="{FF2B5EF4-FFF2-40B4-BE49-F238E27FC236}">
                <a16:creationId xmlns:a16="http://schemas.microsoft.com/office/drawing/2014/main" id="{7355661B-5178-BE44-9835-3639467E9180}"/>
              </a:ext>
            </a:extLst>
          </p:cNvPr>
          <p:cNvPicPr>
            <a:picLocks noChangeAspect="1"/>
          </p:cNvPicPr>
          <p:nvPr/>
        </p:nvPicPr>
        <p:blipFill>
          <a:blip r:embed="rId6">
            <a:clrChange>
              <a:clrFrom>
                <a:srgbClr val="FFFFFF"/>
              </a:clrFrom>
              <a:clrTo>
                <a:srgbClr val="FFFFFF">
                  <a:alpha val="0"/>
                </a:srgbClr>
              </a:clrTo>
            </a:clrChange>
          </a:blip>
          <a:stretch>
            <a:fillRect/>
          </a:stretch>
        </p:blipFill>
        <p:spPr>
          <a:xfrm>
            <a:off x="2055318" y="1249040"/>
            <a:ext cx="1171327" cy="1029217"/>
          </a:xfrm>
          <a:prstGeom prst="rect">
            <a:avLst/>
          </a:prstGeom>
          <a:effectLst>
            <a:outerShdw blurRad="50800" dist="38100" dir="2700000" algn="tl" rotWithShape="0">
              <a:prstClr val="black">
                <a:alpha val="40000"/>
              </a:prstClr>
            </a:outerShdw>
          </a:effectLst>
        </p:spPr>
      </p:pic>
      <p:grpSp>
        <p:nvGrpSpPr>
          <p:cNvPr id="3" name="グループ化 2">
            <a:extLst>
              <a:ext uri="{FF2B5EF4-FFF2-40B4-BE49-F238E27FC236}">
                <a16:creationId xmlns:a16="http://schemas.microsoft.com/office/drawing/2014/main" id="{D286D308-06F2-3AF6-68DF-A20332E5E41B}"/>
              </a:ext>
            </a:extLst>
          </p:cNvPr>
          <p:cNvGrpSpPr/>
          <p:nvPr/>
        </p:nvGrpSpPr>
        <p:grpSpPr>
          <a:xfrm>
            <a:off x="458627" y="3880676"/>
            <a:ext cx="7722812" cy="2319118"/>
            <a:chOff x="458627" y="3880676"/>
            <a:chExt cx="7722812" cy="2319118"/>
          </a:xfrm>
        </p:grpSpPr>
        <p:sp>
          <p:nvSpPr>
            <p:cNvPr id="19" name="正方形/長方形 18">
              <a:extLst>
                <a:ext uri="{FF2B5EF4-FFF2-40B4-BE49-F238E27FC236}">
                  <a16:creationId xmlns:a16="http://schemas.microsoft.com/office/drawing/2014/main" id="{50A04139-0885-C347-9167-57D150DB0A65}"/>
                </a:ext>
              </a:extLst>
            </p:cNvPr>
            <p:cNvSpPr/>
            <p:nvPr/>
          </p:nvSpPr>
          <p:spPr>
            <a:xfrm>
              <a:off x="3882958" y="3880676"/>
              <a:ext cx="1656735" cy="1579249"/>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左矢印 11">
              <a:extLst>
                <a:ext uri="{FF2B5EF4-FFF2-40B4-BE49-F238E27FC236}">
                  <a16:creationId xmlns:a16="http://schemas.microsoft.com/office/drawing/2014/main" id="{A93C21DB-191C-0D41-988D-4AC02021F05C}"/>
                </a:ext>
              </a:extLst>
            </p:cNvPr>
            <p:cNvSpPr/>
            <p:nvPr/>
          </p:nvSpPr>
          <p:spPr>
            <a:xfrm>
              <a:off x="2864056" y="4394585"/>
              <a:ext cx="579353" cy="551432"/>
            </a:xfrm>
            <a:prstGeom prst="leftArrow">
              <a:avLst/>
            </a:prstGeom>
            <a:solidFill>
              <a:schemeClr val="tx2">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左矢印 12">
              <a:extLst>
                <a:ext uri="{FF2B5EF4-FFF2-40B4-BE49-F238E27FC236}">
                  <a16:creationId xmlns:a16="http://schemas.microsoft.com/office/drawing/2014/main" id="{F4023C1F-8BD8-744C-8A8E-049CEC8A79FD}"/>
                </a:ext>
              </a:extLst>
            </p:cNvPr>
            <p:cNvSpPr/>
            <p:nvPr/>
          </p:nvSpPr>
          <p:spPr>
            <a:xfrm>
              <a:off x="5878917" y="4394585"/>
              <a:ext cx="579353" cy="551432"/>
            </a:xfrm>
            <a:prstGeom prst="leftArrow">
              <a:avLst/>
            </a:prstGeom>
            <a:solidFill>
              <a:schemeClr val="tx2">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 name="テキスト ボックス 16">
              <a:extLst>
                <a:ext uri="{FF2B5EF4-FFF2-40B4-BE49-F238E27FC236}">
                  <a16:creationId xmlns:a16="http://schemas.microsoft.com/office/drawing/2014/main" id="{43AFD470-E454-484E-962B-4995134EC8C6}"/>
                </a:ext>
              </a:extLst>
            </p:cNvPr>
            <p:cNvSpPr txBox="1"/>
            <p:nvPr/>
          </p:nvSpPr>
          <p:spPr>
            <a:xfrm>
              <a:off x="4106031" y="4136486"/>
              <a:ext cx="1210588" cy="1323439"/>
            </a:xfrm>
            <a:prstGeom prst="rect">
              <a:avLst/>
            </a:prstGeom>
            <a:noFill/>
          </p:spPr>
          <p:txBody>
            <a:bodyPr wrap="none" rtlCol="0">
              <a:spAutoFit/>
            </a:bodyPr>
            <a:lstStyle/>
            <a:p>
              <a:pPr algn="ctr"/>
              <a:r>
                <a:rPr kumimoji="1" lang="ja-JP" altLang="en-US" sz="2000">
                  <a:solidFill>
                    <a:schemeClr val="bg1"/>
                  </a:solidFill>
                  <a:latin typeface="Meiryo" panose="020B0604030504040204" pitchFamily="34" charset="-128"/>
                  <a:ea typeface="Meiryo" panose="020B0604030504040204" pitchFamily="34" charset="-128"/>
                </a:rPr>
                <a:t>脳生理学</a:t>
              </a:r>
              <a:endParaRPr kumimoji="1" lang="en-US" altLang="ja-JP" sz="2000" dirty="0">
                <a:solidFill>
                  <a:schemeClr val="bg1"/>
                </a:solidFill>
                <a:latin typeface="Meiryo" panose="020B0604030504040204" pitchFamily="34" charset="-128"/>
                <a:ea typeface="Meiryo" panose="020B0604030504040204" pitchFamily="34" charset="-128"/>
              </a:endParaRPr>
            </a:p>
            <a:p>
              <a:pPr algn="ctr"/>
              <a:r>
                <a:rPr lang="ja-JP" altLang="en-US" sz="2000">
                  <a:solidFill>
                    <a:schemeClr val="bg1"/>
                  </a:solidFill>
                  <a:latin typeface="Meiryo" panose="020B0604030504040204" pitchFamily="34" charset="-128"/>
                  <a:ea typeface="Meiryo" panose="020B0604030504040204" pitchFamily="34" charset="-128"/>
                </a:rPr>
                <a:t>神経科学</a:t>
              </a:r>
              <a:endParaRPr kumimoji="1" lang="en-US" altLang="ja-JP" sz="2000" dirty="0">
                <a:solidFill>
                  <a:schemeClr val="bg1"/>
                </a:solidFill>
                <a:latin typeface="Meiryo" panose="020B0604030504040204" pitchFamily="34" charset="-128"/>
                <a:ea typeface="Meiryo" panose="020B0604030504040204" pitchFamily="34" charset="-128"/>
              </a:endParaRPr>
            </a:p>
            <a:p>
              <a:pPr algn="ctr"/>
              <a:r>
                <a:rPr lang="ja-JP" altLang="en-US" sz="2000">
                  <a:solidFill>
                    <a:schemeClr val="bg1"/>
                  </a:solidFill>
                  <a:latin typeface="Meiryo" panose="020B0604030504040204" pitchFamily="34" charset="-128"/>
                  <a:ea typeface="Meiryo" panose="020B0604030504040204" pitchFamily="34" charset="-128"/>
                </a:rPr>
                <a:t>心理学</a:t>
              </a:r>
              <a:endParaRPr lang="en-US" altLang="ja-JP" sz="2000" dirty="0">
                <a:solidFill>
                  <a:schemeClr val="bg1"/>
                </a:solidFill>
                <a:latin typeface="Meiryo" panose="020B0604030504040204" pitchFamily="34" charset="-128"/>
                <a:ea typeface="Meiryo" panose="020B0604030504040204" pitchFamily="34" charset="-128"/>
              </a:endParaRPr>
            </a:p>
            <a:p>
              <a:pPr algn="ctr"/>
              <a:r>
                <a:rPr kumimoji="1" lang="ja-JP" altLang="en-US" sz="2000">
                  <a:solidFill>
                    <a:schemeClr val="bg1"/>
                  </a:solidFill>
                  <a:latin typeface="Meiryo" panose="020B0604030504040204" pitchFamily="34" charset="-128"/>
                  <a:ea typeface="Meiryo" panose="020B0604030504040204" pitchFamily="34" charset="-128"/>
                </a:rPr>
                <a:t>・・・</a:t>
              </a:r>
            </a:p>
          </p:txBody>
        </p:sp>
        <p:sp>
          <p:nvSpPr>
            <p:cNvPr id="23" name="テキスト ボックス 22">
              <a:extLst>
                <a:ext uri="{FF2B5EF4-FFF2-40B4-BE49-F238E27FC236}">
                  <a16:creationId xmlns:a16="http://schemas.microsoft.com/office/drawing/2014/main" id="{5C1F40CD-8BCB-7B40-96C6-BD356C59060D}"/>
                </a:ext>
              </a:extLst>
            </p:cNvPr>
            <p:cNvSpPr txBox="1"/>
            <p:nvPr/>
          </p:nvSpPr>
          <p:spPr>
            <a:xfrm>
              <a:off x="3153732" y="5633123"/>
              <a:ext cx="4134465" cy="507831"/>
            </a:xfrm>
            <a:prstGeom prst="rect">
              <a:avLst/>
            </a:prstGeom>
            <a:noFill/>
          </p:spPr>
          <p:txBody>
            <a:bodyPr wrap="none" rtlCol="0">
              <a:spAutoFit/>
            </a:bodyPr>
            <a:lstStyle/>
            <a:p>
              <a:pPr algn="ctr"/>
              <a:r>
                <a:rPr kumimoji="1" lang="ja-JP" altLang="en-US" sz="1600" b="1">
                  <a:solidFill>
                    <a:srgbClr val="0070C0"/>
                  </a:solidFill>
                  <a:latin typeface="Meiryo" panose="020B0604030504040204" pitchFamily="34" charset="-128"/>
                  <a:ea typeface="Meiryo" panose="020B0604030504040204" pitchFamily="34" charset="-128"/>
                </a:rPr>
                <a:t>人工知能／</a:t>
              </a:r>
              <a:r>
                <a:rPr kumimoji="1" lang="en-US" altLang="ja-JP" sz="1600" b="1" dirty="0">
                  <a:solidFill>
                    <a:srgbClr val="0070C0"/>
                  </a:solidFill>
                  <a:latin typeface="Meiryo" panose="020B0604030504040204" pitchFamily="34" charset="-128"/>
                  <a:ea typeface="Meiryo" panose="020B0604030504040204" pitchFamily="34" charset="-128"/>
                </a:rPr>
                <a:t>AI</a:t>
              </a:r>
              <a:r>
                <a:rPr kumimoji="1" lang="ja-JP" altLang="en-US" sz="1600" b="1">
                  <a:solidFill>
                    <a:srgbClr val="0070C0"/>
                  </a:solidFill>
                  <a:latin typeface="Meiryo" panose="020B0604030504040204" pitchFamily="34" charset="-128"/>
                  <a:ea typeface="Meiryo" panose="020B0604030504040204" pitchFamily="34" charset="-128"/>
                </a:rPr>
                <a:t>は脳を再現したものではない</a:t>
              </a:r>
              <a:endParaRPr kumimoji="1" lang="en-US" altLang="ja-JP" sz="1600" b="1" dirty="0">
                <a:solidFill>
                  <a:srgbClr val="0070C0"/>
                </a:solidFill>
                <a:latin typeface="Meiryo" panose="020B0604030504040204" pitchFamily="34" charset="-128"/>
                <a:ea typeface="Meiryo" panose="020B0604030504040204" pitchFamily="34" charset="-128"/>
              </a:endParaRPr>
            </a:p>
            <a:p>
              <a:pPr algn="ctr"/>
              <a:r>
                <a:rPr lang="ja-JP" altLang="en-US" sz="1100">
                  <a:solidFill>
                    <a:srgbClr val="0070C0"/>
                  </a:solidFill>
                  <a:latin typeface="Meiryo" panose="020B0604030504040204" pitchFamily="34" charset="-128"/>
                  <a:ea typeface="Meiryo" panose="020B0604030504040204" pitchFamily="34" charset="-128"/>
                </a:rPr>
                <a:t>脳で処理される知的処理の仕組みを参考に</a:t>
              </a:r>
              <a:r>
                <a:rPr kumimoji="1" lang="ja-JP" altLang="en-US" sz="1100">
                  <a:solidFill>
                    <a:srgbClr val="0070C0"/>
                  </a:solidFill>
                  <a:latin typeface="Meiryo" panose="020B0604030504040204" pitchFamily="34" charset="-128"/>
                  <a:ea typeface="Meiryo" panose="020B0604030504040204" pitchFamily="34" charset="-128"/>
                </a:rPr>
                <a:t>作られたプログラム</a:t>
              </a:r>
            </a:p>
          </p:txBody>
        </p:sp>
        <p:pic>
          <p:nvPicPr>
            <p:cNvPr id="26" name="図 25" descr="アイコン&#10;&#10;自動的に生成された説明">
              <a:extLst>
                <a:ext uri="{FF2B5EF4-FFF2-40B4-BE49-F238E27FC236}">
                  <a16:creationId xmlns:a16="http://schemas.microsoft.com/office/drawing/2014/main" id="{3B0B2445-134A-5E40-A312-283B6CDC804A}"/>
                </a:ext>
              </a:extLst>
            </p:cNvPr>
            <p:cNvPicPr>
              <a:picLocks noChangeAspect="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flipH="1">
              <a:off x="6927398" y="3897445"/>
              <a:ext cx="1254041" cy="1426753"/>
            </a:xfrm>
            <a:prstGeom prst="rect">
              <a:avLst/>
            </a:prstGeom>
            <a:effectLst>
              <a:outerShdw blurRad="50800" dist="38100" dir="2700000" algn="tl" rotWithShape="0">
                <a:prstClr val="black">
                  <a:alpha val="40000"/>
                </a:prstClr>
              </a:outerShdw>
            </a:effectLst>
          </p:spPr>
        </p:pic>
        <p:pic>
          <p:nvPicPr>
            <p:cNvPr id="28" name="図 27" descr="アイコン&#10;&#10;自動的に生成された説明">
              <a:extLst>
                <a:ext uri="{FF2B5EF4-FFF2-40B4-BE49-F238E27FC236}">
                  <a16:creationId xmlns:a16="http://schemas.microsoft.com/office/drawing/2014/main" id="{113852D4-2798-4440-A1DA-902B0ED0E143}"/>
                </a:ext>
              </a:extLst>
            </p:cNvPr>
            <p:cNvPicPr>
              <a:picLocks noChangeAspect="1"/>
            </p:cNvPicPr>
            <p:nvPr/>
          </p:nvPicPr>
          <p:blipFill>
            <a:blip r:embed="rId8"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1257613" y="3897445"/>
              <a:ext cx="1256186" cy="1426753"/>
            </a:xfrm>
            <a:prstGeom prst="rect">
              <a:avLst/>
            </a:prstGeom>
            <a:effectLst>
              <a:outerShdw blurRad="50800" dist="38100" dir="2700000" algn="tl" rotWithShape="0">
                <a:prstClr val="black">
                  <a:alpha val="40000"/>
                </a:prstClr>
              </a:outerShdw>
            </a:effectLst>
          </p:spPr>
        </p:pic>
        <p:pic>
          <p:nvPicPr>
            <p:cNvPr id="21" name="図 20">
              <a:extLst>
                <a:ext uri="{FF2B5EF4-FFF2-40B4-BE49-F238E27FC236}">
                  <a16:creationId xmlns:a16="http://schemas.microsoft.com/office/drawing/2014/main" id="{84E57EDD-5718-8345-9158-035A2B9FE9CF}"/>
                </a:ext>
              </a:extLst>
            </p:cNvPr>
            <p:cNvPicPr>
              <a:picLocks noChangeAspect="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16548" y="5271279"/>
              <a:ext cx="845527" cy="845527"/>
            </a:xfrm>
            <a:prstGeom prst="rect">
              <a:avLst/>
            </a:prstGeom>
            <a:effectLst>
              <a:outerShdw blurRad="50800" dist="38100" dir="2700000" algn="tl" rotWithShape="0">
                <a:prstClr val="black">
                  <a:alpha val="40000"/>
                </a:prstClr>
              </a:outerShdw>
            </a:effectLst>
          </p:spPr>
        </p:pic>
        <p:pic>
          <p:nvPicPr>
            <p:cNvPr id="22" name="図 21">
              <a:extLst>
                <a:ext uri="{FF2B5EF4-FFF2-40B4-BE49-F238E27FC236}">
                  <a16:creationId xmlns:a16="http://schemas.microsoft.com/office/drawing/2014/main" id="{6BD5C50F-2616-4E49-9D70-0F4CC9B4D452}"/>
                </a:ext>
              </a:extLst>
            </p:cNvPr>
            <p:cNvPicPr>
              <a:picLocks noChangeAspect="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58627" y="4531463"/>
              <a:ext cx="892268" cy="892268"/>
            </a:xfrm>
            <a:prstGeom prst="rect">
              <a:avLst/>
            </a:prstGeom>
            <a:effectLst>
              <a:outerShdw blurRad="50800" dist="38100" dir="2700000" algn="tl" rotWithShape="0">
                <a:prstClr val="black">
                  <a:alpha val="40000"/>
                </a:prstClr>
              </a:outerShdw>
            </a:effectLst>
          </p:spPr>
        </p:pic>
        <p:pic>
          <p:nvPicPr>
            <p:cNvPr id="29" name="図 28">
              <a:extLst>
                <a:ext uri="{FF2B5EF4-FFF2-40B4-BE49-F238E27FC236}">
                  <a16:creationId xmlns:a16="http://schemas.microsoft.com/office/drawing/2014/main" id="{16A0A1C2-DF2A-0740-8D97-E3A46574F92B}"/>
                </a:ext>
              </a:extLst>
            </p:cNvPr>
            <p:cNvPicPr>
              <a:picLocks noChangeAspect="1"/>
            </p:cNvPicPr>
            <p:nvPr/>
          </p:nvPicPr>
          <p:blipFill>
            <a:blip r:embed="rId11"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2016803" y="5207786"/>
              <a:ext cx="992008" cy="992008"/>
            </a:xfrm>
            <a:prstGeom prst="rect">
              <a:avLst/>
            </a:prstGeom>
            <a:effectLst>
              <a:outerShdw blurRad="50800" dist="38100" dir="2700000" algn="tl" rotWithShape="0">
                <a:prstClr val="black">
                  <a:alpha val="40000"/>
                </a:prstClr>
              </a:outerShdw>
            </a:effectLst>
          </p:spPr>
        </p:pic>
      </p:grpSp>
    </p:spTree>
    <p:extLst>
      <p:ext uri="{BB962C8B-B14F-4D97-AF65-F5344CB8AC3E}">
        <p14:creationId xmlns:p14="http://schemas.microsoft.com/office/powerpoint/2010/main" val="6293845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a:extLst>
              <a:ext uri="{FF2B5EF4-FFF2-40B4-BE49-F238E27FC236}">
                <a16:creationId xmlns:a16="http://schemas.microsoft.com/office/drawing/2014/main" id="{6CBDDF87-60FF-A441-929C-54697F1A3D89}"/>
              </a:ext>
            </a:extLst>
          </p:cNvPr>
          <p:cNvSpPr/>
          <p:nvPr/>
        </p:nvSpPr>
        <p:spPr>
          <a:xfrm>
            <a:off x="771832" y="1886303"/>
            <a:ext cx="1403376" cy="1381938"/>
          </a:xfrm>
          <a:prstGeom prst="rect">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4" name="正方形/長方形 33">
            <a:extLst>
              <a:ext uri="{FF2B5EF4-FFF2-40B4-BE49-F238E27FC236}">
                <a16:creationId xmlns:a16="http://schemas.microsoft.com/office/drawing/2014/main" id="{F5DF9613-271A-9741-A04D-88EA67AB8565}"/>
              </a:ext>
            </a:extLst>
          </p:cNvPr>
          <p:cNvSpPr/>
          <p:nvPr/>
        </p:nvSpPr>
        <p:spPr>
          <a:xfrm>
            <a:off x="2294844" y="1886303"/>
            <a:ext cx="1403376" cy="1381938"/>
          </a:xfrm>
          <a:prstGeom prst="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 name="正方形/長方形 34">
            <a:extLst>
              <a:ext uri="{FF2B5EF4-FFF2-40B4-BE49-F238E27FC236}">
                <a16:creationId xmlns:a16="http://schemas.microsoft.com/office/drawing/2014/main" id="{D46F3EED-D595-7E48-B29B-81489D0E7694}"/>
              </a:ext>
            </a:extLst>
          </p:cNvPr>
          <p:cNvSpPr/>
          <p:nvPr/>
        </p:nvSpPr>
        <p:spPr>
          <a:xfrm>
            <a:off x="778993" y="3433186"/>
            <a:ext cx="1403376" cy="1381938"/>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 name="正方形/長方形 35">
            <a:extLst>
              <a:ext uri="{FF2B5EF4-FFF2-40B4-BE49-F238E27FC236}">
                <a16:creationId xmlns:a16="http://schemas.microsoft.com/office/drawing/2014/main" id="{E8EC73E9-151D-294A-8DD1-2B264856BFE1}"/>
              </a:ext>
            </a:extLst>
          </p:cNvPr>
          <p:cNvSpPr/>
          <p:nvPr/>
        </p:nvSpPr>
        <p:spPr>
          <a:xfrm>
            <a:off x="2294844" y="3433185"/>
            <a:ext cx="1403376" cy="1381938"/>
          </a:xfrm>
          <a:prstGeom prst="rect">
            <a:avLst/>
          </a:prstGeom>
          <a:solidFill>
            <a:schemeClr val="bg2">
              <a:lumMod val="9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033237AB-6815-DF49-8E49-FF627DD934F2}"/>
              </a:ext>
            </a:extLst>
          </p:cNvPr>
          <p:cNvSpPr>
            <a:spLocks noGrp="1"/>
          </p:cNvSpPr>
          <p:nvPr>
            <p:ph type="title"/>
          </p:nvPr>
        </p:nvSpPr>
        <p:spPr>
          <a:xfrm>
            <a:off x="230400" y="266400"/>
            <a:ext cx="8773997" cy="416221"/>
          </a:xfrm>
        </p:spPr>
        <p:txBody>
          <a:bodyPr/>
          <a:lstStyle/>
          <a:p>
            <a:r>
              <a:rPr kumimoji="1" lang="ja-JP" altLang="en-US" b="1"/>
              <a:t>人工知能／</a:t>
            </a:r>
            <a:r>
              <a:rPr kumimoji="1" lang="en-US" altLang="ja-JP" b="1" dirty="0"/>
              <a:t>AI</a:t>
            </a:r>
            <a:r>
              <a:rPr kumimoji="1" lang="ja-JP" altLang="en-US"/>
              <a:t>と</a:t>
            </a:r>
            <a:r>
              <a:rPr kumimoji="1" lang="ja-JP" altLang="en-US" b="1"/>
              <a:t>汎用型人工知能</a:t>
            </a:r>
            <a:r>
              <a:rPr lang="ja-JP" altLang="en-US" b="1"/>
              <a:t>／</a:t>
            </a:r>
            <a:r>
              <a:rPr lang="en-US" altLang="ja-JP" b="1" dirty="0"/>
              <a:t>AGI</a:t>
            </a:r>
            <a:endParaRPr kumimoji="1" lang="ja-JP" altLang="en-US" b="1"/>
          </a:p>
        </p:txBody>
      </p:sp>
      <p:sp>
        <p:nvSpPr>
          <p:cNvPr id="5" name="テキスト ボックス 4">
            <a:extLst>
              <a:ext uri="{FF2B5EF4-FFF2-40B4-BE49-F238E27FC236}">
                <a16:creationId xmlns:a16="http://schemas.microsoft.com/office/drawing/2014/main" id="{F6364188-88C5-8445-A329-24E92A665A68}"/>
              </a:ext>
            </a:extLst>
          </p:cNvPr>
          <p:cNvSpPr txBox="1"/>
          <p:nvPr/>
        </p:nvSpPr>
        <p:spPr>
          <a:xfrm>
            <a:off x="1053871" y="1978836"/>
            <a:ext cx="800219" cy="338554"/>
          </a:xfrm>
          <a:prstGeom prst="rect">
            <a:avLst/>
          </a:prstGeom>
          <a:noFill/>
        </p:spPr>
        <p:txBody>
          <a:bodyPr wrap="none" rtlCol="0">
            <a:spAutoFit/>
          </a:bodyPr>
          <a:lstStyle/>
          <a:p>
            <a:pPr algn="ctr"/>
            <a:r>
              <a:rPr kumimoji="1" lang="ja-JP" altLang="en-US" sz="1600">
                <a:latin typeface="Meiryo" panose="020B0604030504040204" pitchFamily="34" charset="-128"/>
                <a:ea typeface="Meiryo" panose="020B0604030504040204" pitchFamily="34" charset="-128"/>
              </a:rPr>
              <a:t>顔認証</a:t>
            </a:r>
          </a:p>
        </p:txBody>
      </p:sp>
      <p:sp>
        <p:nvSpPr>
          <p:cNvPr id="7" name="テキスト ボックス 6">
            <a:extLst>
              <a:ext uri="{FF2B5EF4-FFF2-40B4-BE49-F238E27FC236}">
                <a16:creationId xmlns:a16="http://schemas.microsoft.com/office/drawing/2014/main" id="{155A4F9F-D725-1F4A-9F40-868EF4983C76}"/>
              </a:ext>
            </a:extLst>
          </p:cNvPr>
          <p:cNvSpPr txBox="1"/>
          <p:nvPr/>
        </p:nvSpPr>
        <p:spPr>
          <a:xfrm>
            <a:off x="2493830" y="1978836"/>
            <a:ext cx="1005403" cy="338554"/>
          </a:xfrm>
          <a:prstGeom prst="rect">
            <a:avLst/>
          </a:prstGeom>
          <a:noFill/>
        </p:spPr>
        <p:txBody>
          <a:bodyPr wrap="none" rtlCol="0">
            <a:spAutoFit/>
          </a:bodyPr>
          <a:lstStyle/>
          <a:p>
            <a:pPr algn="ctr"/>
            <a:r>
              <a:rPr kumimoji="1" lang="ja-JP" altLang="en-US" sz="1600">
                <a:latin typeface="Meiryo" panose="020B0604030504040204" pitchFamily="34" charset="-128"/>
                <a:ea typeface="Meiryo" panose="020B0604030504040204" pitchFamily="34" charset="-128"/>
              </a:rPr>
              <a:t>音声認識</a:t>
            </a:r>
          </a:p>
        </p:txBody>
      </p:sp>
      <p:sp>
        <p:nvSpPr>
          <p:cNvPr id="8" name="テキスト ボックス 7">
            <a:extLst>
              <a:ext uri="{FF2B5EF4-FFF2-40B4-BE49-F238E27FC236}">
                <a16:creationId xmlns:a16="http://schemas.microsoft.com/office/drawing/2014/main" id="{5C4B3197-D694-3A4E-83ED-8EC870EABE46}"/>
              </a:ext>
            </a:extLst>
          </p:cNvPr>
          <p:cNvSpPr txBox="1"/>
          <p:nvPr/>
        </p:nvSpPr>
        <p:spPr>
          <a:xfrm>
            <a:off x="1182595" y="3524478"/>
            <a:ext cx="595036" cy="338554"/>
          </a:xfrm>
          <a:prstGeom prst="rect">
            <a:avLst/>
          </a:prstGeom>
          <a:noFill/>
        </p:spPr>
        <p:txBody>
          <a:bodyPr wrap="none" rtlCol="0">
            <a:spAutoFit/>
          </a:bodyPr>
          <a:lstStyle/>
          <a:p>
            <a:pPr algn="ctr"/>
            <a:r>
              <a:rPr kumimoji="1" lang="ja-JP" altLang="en-US" sz="1600">
                <a:latin typeface="Meiryo" panose="020B0604030504040204" pitchFamily="34" charset="-128"/>
                <a:ea typeface="Meiryo" panose="020B0604030504040204" pitchFamily="34" charset="-128"/>
              </a:rPr>
              <a:t>囲碁</a:t>
            </a:r>
          </a:p>
        </p:txBody>
      </p:sp>
      <p:sp>
        <p:nvSpPr>
          <p:cNvPr id="6" name="テキスト ボックス 5">
            <a:extLst>
              <a:ext uri="{FF2B5EF4-FFF2-40B4-BE49-F238E27FC236}">
                <a16:creationId xmlns:a16="http://schemas.microsoft.com/office/drawing/2014/main" id="{4C42362F-4752-F94B-8CF3-321EBDAC0CE7}"/>
              </a:ext>
            </a:extLst>
          </p:cNvPr>
          <p:cNvSpPr txBox="1"/>
          <p:nvPr/>
        </p:nvSpPr>
        <p:spPr>
          <a:xfrm>
            <a:off x="663627" y="5435385"/>
            <a:ext cx="3262433" cy="707886"/>
          </a:xfrm>
          <a:prstGeom prst="rect">
            <a:avLst/>
          </a:prstGeom>
          <a:noFill/>
        </p:spPr>
        <p:txBody>
          <a:bodyPr wrap="none" rtlCol="0">
            <a:spAutoFit/>
          </a:bodyPr>
          <a:lstStyle/>
          <a:p>
            <a:pPr algn="ctr"/>
            <a:r>
              <a:rPr kumimoji="1" lang="ja-JP" altLang="en-US" sz="2000" b="1">
                <a:solidFill>
                  <a:srgbClr val="0070C0"/>
                </a:solidFill>
                <a:latin typeface="Meiryo" panose="020B0604030504040204" pitchFamily="34" charset="-128"/>
                <a:ea typeface="Meiryo" panose="020B0604030504040204" pitchFamily="34" charset="-128"/>
              </a:rPr>
              <a:t>特定の領域に特化した</a:t>
            </a:r>
            <a:endParaRPr kumimoji="1" lang="en-US" altLang="ja-JP" sz="2000" b="1" dirty="0">
              <a:solidFill>
                <a:srgbClr val="0070C0"/>
              </a:solidFill>
              <a:latin typeface="Meiryo" panose="020B0604030504040204" pitchFamily="34" charset="-128"/>
              <a:ea typeface="Meiryo" panose="020B0604030504040204" pitchFamily="34" charset="-128"/>
            </a:endParaRPr>
          </a:p>
          <a:p>
            <a:pPr algn="ctr"/>
            <a:r>
              <a:rPr kumimoji="1" lang="ja-JP" altLang="en-US" sz="2000" b="1">
                <a:solidFill>
                  <a:srgbClr val="0070C0"/>
                </a:solidFill>
                <a:latin typeface="Meiryo" panose="020B0604030504040204" pitchFamily="34" charset="-128"/>
                <a:ea typeface="Meiryo" panose="020B0604030504040204" pitchFamily="34" charset="-128"/>
              </a:rPr>
              <a:t>知的処理を行うプログラム</a:t>
            </a:r>
          </a:p>
        </p:txBody>
      </p:sp>
      <p:sp>
        <p:nvSpPr>
          <p:cNvPr id="16" name="テキスト ボックス 15">
            <a:extLst>
              <a:ext uri="{FF2B5EF4-FFF2-40B4-BE49-F238E27FC236}">
                <a16:creationId xmlns:a16="http://schemas.microsoft.com/office/drawing/2014/main" id="{01077CE6-52DA-5743-B493-BEDE93B9D7E6}"/>
              </a:ext>
            </a:extLst>
          </p:cNvPr>
          <p:cNvSpPr txBox="1"/>
          <p:nvPr/>
        </p:nvSpPr>
        <p:spPr>
          <a:xfrm>
            <a:off x="2493830" y="3495553"/>
            <a:ext cx="1005403" cy="338554"/>
          </a:xfrm>
          <a:prstGeom prst="rect">
            <a:avLst/>
          </a:prstGeom>
          <a:noFill/>
        </p:spPr>
        <p:txBody>
          <a:bodyPr wrap="none" rtlCol="0">
            <a:spAutoFit/>
          </a:bodyPr>
          <a:lstStyle/>
          <a:p>
            <a:pPr algn="ctr"/>
            <a:r>
              <a:rPr kumimoji="1" lang="ja-JP" altLang="en-US" sz="1600">
                <a:latin typeface="Meiryo" panose="020B0604030504040204" pitchFamily="34" charset="-128"/>
                <a:ea typeface="Meiryo" panose="020B0604030504040204" pitchFamily="34" charset="-128"/>
              </a:rPr>
              <a:t>自動運転</a:t>
            </a:r>
          </a:p>
        </p:txBody>
      </p:sp>
      <p:sp>
        <p:nvSpPr>
          <p:cNvPr id="31" name="テキスト ボックス 30">
            <a:extLst>
              <a:ext uri="{FF2B5EF4-FFF2-40B4-BE49-F238E27FC236}">
                <a16:creationId xmlns:a16="http://schemas.microsoft.com/office/drawing/2014/main" id="{D34D34E9-725E-734B-A5EC-78729C53748A}"/>
              </a:ext>
            </a:extLst>
          </p:cNvPr>
          <p:cNvSpPr txBox="1"/>
          <p:nvPr/>
        </p:nvSpPr>
        <p:spPr>
          <a:xfrm>
            <a:off x="633242" y="1024121"/>
            <a:ext cx="3238707" cy="738664"/>
          </a:xfrm>
          <a:prstGeom prst="rect">
            <a:avLst/>
          </a:prstGeom>
          <a:noFill/>
        </p:spPr>
        <p:txBody>
          <a:bodyPr wrap="none" rtlCol="0">
            <a:spAutoFit/>
          </a:bodyPr>
          <a:lstStyle/>
          <a:p>
            <a:pPr algn="ctr"/>
            <a:r>
              <a:rPr lang="ja-JP" altLang="en-US" sz="2800" b="1">
                <a:solidFill>
                  <a:srgbClr val="0070C0"/>
                </a:solidFill>
                <a:effectLst>
                  <a:outerShdw blurRad="50800" dist="38100" dir="2700000" algn="tl" rotWithShape="0">
                    <a:prstClr val="black">
                      <a:alpha val="40000"/>
                    </a:prstClr>
                  </a:outerShdw>
                </a:effectLst>
                <a:latin typeface="Meiryo" charset="-128"/>
                <a:ea typeface="Meiryo" charset="-128"/>
                <a:cs typeface="Meiryo" charset="-128"/>
              </a:rPr>
              <a:t>人工知能</a:t>
            </a:r>
            <a:r>
              <a:rPr lang="ja-JP" altLang="en-US" sz="1400" b="1">
                <a:solidFill>
                  <a:srgbClr val="0070C0"/>
                </a:solidFill>
                <a:effectLst>
                  <a:outerShdw blurRad="50800" dist="38100" dir="2700000" algn="tl" rotWithShape="0">
                    <a:prstClr val="black">
                      <a:alpha val="40000"/>
                    </a:prstClr>
                  </a:outerShdw>
                </a:effectLst>
                <a:latin typeface="Meiryo" charset="-128"/>
                <a:ea typeface="Meiryo" charset="-128"/>
                <a:cs typeface="Meiryo" charset="-128"/>
              </a:rPr>
              <a:t>（特化型人工知能）</a:t>
            </a:r>
            <a:endParaRPr kumimoji="1" lang="en-US" altLang="ja-JP" sz="1400" b="1" dirty="0">
              <a:solidFill>
                <a:srgbClr val="0070C0"/>
              </a:solidFill>
              <a:effectLst>
                <a:outerShdw blurRad="50800" dist="38100" dir="2700000" algn="tl" rotWithShape="0">
                  <a:prstClr val="black">
                    <a:alpha val="40000"/>
                  </a:prstClr>
                </a:outerShdw>
              </a:effectLst>
              <a:latin typeface="Meiryo" charset="-128"/>
              <a:ea typeface="Meiryo" charset="-128"/>
              <a:cs typeface="Meiryo" charset="-128"/>
            </a:endParaRPr>
          </a:p>
          <a:p>
            <a:pPr algn="ctr"/>
            <a:r>
              <a:rPr lang="en-US" altLang="ja-JP" sz="1400" b="1" dirty="0">
                <a:solidFill>
                  <a:srgbClr val="0070C0"/>
                </a:solidFill>
                <a:effectLst>
                  <a:outerShdw blurRad="50800" dist="38100" dir="2700000" algn="tl" rotWithShape="0">
                    <a:prstClr val="black">
                      <a:alpha val="40000"/>
                    </a:prstClr>
                  </a:outerShdw>
                </a:effectLst>
                <a:latin typeface="Meiryo" charset="-128"/>
                <a:ea typeface="Meiryo" charset="-128"/>
                <a:cs typeface="Meiryo" charset="-128"/>
              </a:rPr>
              <a:t>AI </a:t>
            </a:r>
            <a:r>
              <a:rPr lang="en-US" altLang="ja-JP" sz="1400" dirty="0">
                <a:solidFill>
                  <a:srgbClr val="0070C0"/>
                </a:solidFill>
                <a:effectLst>
                  <a:outerShdw blurRad="50800" dist="38100" dir="2700000" algn="tl" rotWithShape="0">
                    <a:prstClr val="black">
                      <a:alpha val="40000"/>
                    </a:prstClr>
                  </a:outerShdw>
                </a:effectLst>
                <a:latin typeface="Meiryo" charset="-128"/>
                <a:ea typeface="Meiryo" charset="-128"/>
                <a:cs typeface="Meiryo" charset="-128"/>
              </a:rPr>
              <a:t>: Artificial Intelligence</a:t>
            </a:r>
            <a:endParaRPr kumimoji="1" lang="ja-JP" altLang="en-US" sz="1400" dirty="0">
              <a:solidFill>
                <a:srgbClr val="0070C0"/>
              </a:solidFill>
              <a:effectLst>
                <a:outerShdw blurRad="50800" dist="38100" dir="2700000" algn="tl" rotWithShape="0">
                  <a:prstClr val="black">
                    <a:alpha val="40000"/>
                  </a:prstClr>
                </a:outerShdw>
              </a:effectLst>
              <a:latin typeface="Meiryo" charset="-128"/>
              <a:ea typeface="Meiryo" charset="-128"/>
              <a:cs typeface="Meiryo" charset="-128"/>
            </a:endParaRPr>
          </a:p>
        </p:txBody>
      </p:sp>
      <p:pic>
        <p:nvPicPr>
          <p:cNvPr id="50" name="図 49">
            <a:extLst>
              <a:ext uri="{FF2B5EF4-FFF2-40B4-BE49-F238E27FC236}">
                <a16:creationId xmlns:a16="http://schemas.microsoft.com/office/drawing/2014/main" id="{D704B66D-0B9A-9E41-8BE0-D3EA98F6C1B4}"/>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041695" y="2213035"/>
            <a:ext cx="933982" cy="933982"/>
          </a:xfrm>
          <a:prstGeom prst="rect">
            <a:avLst/>
          </a:prstGeom>
          <a:effectLst>
            <a:outerShdw blurRad="50800" dist="38100" dir="2700000" algn="tl" rotWithShape="0">
              <a:prstClr val="black">
                <a:alpha val="40000"/>
              </a:prstClr>
            </a:outerShdw>
          </a:effectLst>
        </p:spPr>
      </p:pic>
      <p:pic>
        <p:nvPicPr>
          <p:cNvPr id="18" name="図 17">
            <a:extLst>
              <a:ext uri="{FF2B5EF4-FFF2-40B4-BE49-F238E27FC236}">
                <a16:creationId xmlns:a16="http://schemas.microsoft.com/office/drawing/2014/main" id="{F7EBC7A0-74F2-844D-98C8-F7E5F3E5BBB6}"/>
              </a:ext>
            </a:extLst>
          </p:cNvPr>
          <p:cNvPicPr>
            <a:picLocks noChangeAspect="1"/>
          </p:cNvPicPr>
          <p:nvPr/>
        </p:nvPicPr>
        <p:blipFill>
          <a:blip r:embed="rId4">
            <a:clrChange>
              <a:clrFrom>
                <a:srgbClr val="FFFFFF"/>
              </a:clrFrom>
              <a:clrTo>
                <a:srgbClr val="FFFFFF">
                  <a:alpha val="0"/>
                </a:srgbClr>
              </a:clrTo>
            </a:clrChange>
          </a:blip>
          <a:stretch>
            <a:fillRect/>
          </a:stretch>
        </p:blipFill>
        <p:spPr>
          <a:xfrm>
            <a:off x="864731" y="3615056"/>
            <a:ext cx="1287910" cy="1287910"/>
          </a:xfrm>
          <a:prstGeom prst="rect">
            <a:avLst/>
          </a:prstGeom>
          <a:effectLst>
            <a:outerShdw blurRad="50800" dist="38100" dir="2700000" algn="tl" rotWithShape="0">
              <a:prstClr val="black">
                <a:alpha val="40000"/>
              </a:prstClr>
            </a:outerShdw>
          </a:effectLst>
        </p:spPr>
      </p:pic>
      <p:pic>
        <p:nvPicPr>
          <p:cNvPr id="19" name="図 18">
            <a:extLst>
              <a:ext uri="{FF2B5EF4-FFF2-40B4-BE49-F238E27FC236}">
                <a16:creationId xmlns:a16="http://schemas.microsoft.com/office/drawing/2014/main" id="{8B3CC1D4-485D-0340-B343-397BD9E9F7A1}"/>
              </a:ext>
            </a:extLst>
          </p:cNvPr>
          <p:cNvPicPr>
            <a:picLocks noChangeAspect="1"/>
          </p:cNvPicPr>
          <p:nvPr/>
        </p:nvPicPr>
        <p:blipFill>
          <a:blip r:embed="rId5"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2559756" y="2242262"/>
            <a:ext cx="873550" cy="873550"/>
          </a:xfrm>
          <a:prstGeom prst="rect">
            <a:avLst/>
          </a:prstGeom>
          <a:effectLst>
            <a:outerShdw blurRad="50800" dist="38100" dir="2700000" algn="tl" rotWithShape="0">
              <a:prstClr val="black">
                <a:alpha val="40000"/>
              </a:prstClr>
            </a:outerShdw>
          </a:effectLst>
        </p:spPr>
      </p:pic>
      <p:pic>
        <p:nvPicPr>
          <p:cNvPr id="20" name="図 19">
            <a:extLst>
              <a:ext uri="{FF2B5EF4-FFF2-40B4-BE49-F238E27FC236}">
                <a16:creationId xmlns:a16="http://schemas.microsoft.com/office/drawing/2014/main" id="{6A06AA18-4FB4-FF4E-AEE6-22CB7C925847}"/>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454307" y="3687163"/>
            <a:ext cx="1143695" cy="1143695"/>
          </a:xfrm>
          <a:prstGeom prst="rect">
            <a:avLst/>
          </a:prstGeom>
          <a:effectLst>
            <a:outerShdw blurRad="50800" dist="38100" dir="2700000" algn="tl" rotWithShape="0">
              <a:prstClr val="black">
                <a:alpha val="40000"/>
              </a:prstClr>
            </a:outerShdw>
          </a:effectLst>
        </p:spPr>
      </p:pic>
      <p:grpSp>
        <p:nvGrpSpPr>
          <p:cNvPr id="39" name="グループ化 38">
            <a:extLst>
              <a:ext uri="{FF2B5EF4-FFF2-40B4-BE49-F238E27FC236}">
                <a16:creationId xmlns:a16="http://schemas.microsoft.com/office/drawing/2014/main" id="{86BFA88B-C24C-AA41-A1C7-1C1FB691B44F}"/>
              </a:ext>
            </a:extLst>
          </p:cNvPr>
          <p:cNvGrpSpPr/>
          <p:nvPr/>
        </p:nvGrpSpPr>
        <p:grpSpPr>
          <a:xfrm>
            <a:off x="4761099" y="1024121"/>
            <a:ext cx="3768519" cy="5117311"/>
            <a:chOff x="4761099" y="1024121"/>
            <a:chExt cx="3768519" cy="5117311"/>
          </a:xfrm>
        </p:grpSpPr>
        <p:sp>
          <p:nvSpPr>
            <p:cNvPr id="38" name="正方形/長方形 37">
              <a:extLst>
                <a:ext uri="{FF2B5EF4-FFF2-40B4-BE49-F238E27FC236}">
                  <a16:creationId xmlns:a16="http://schemas.microsoft.com/office/drawing/2014/main" id="{FBEBE1A9-EAF3-E34E-91B7-66BA3DB5823E}"/>
                </a:ext>
              </a:extLst>
            </p:cNvPr>
            <p:cNvSpPr/>
            <p:nvPr/>
          </p:nvSpPr>
          <p:spPr>
            <a:xfrm>
              <a:off x="5425961" y="1886302"/>
              <a:ext cx="2951326" cy="2928821"/>
            </a:xfrm>
            <a:prstGeom prst="rect">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テキスト ボックス 20">
              <a:extLst>
                <a:ext uri="{FF2B5EF4-FFF2-40B4-BE49-F238E27FC236}">
                  <a16:creationId xmlns:a16="http://schemas.microsoft.com/office/drawing/2014/main" id="{8B1AC006-279E-964A-8356-EF9A3BD8E5D4}"/>
                </a:ext>
              </a:extLst>
            </p:cNvPr>
            <p:cNvSpPr txBox="1"/>
            <p:nvPr/>
          </p:nvSpPr>
          <p:spPr>
            <a:xfrm>
              <a:off x="5775965" y="1987962"/>
              <a:ext cx="595036" cy="338554"/>
            </a:xfrm>
            <a:prstGeom prst="rect">
              <a:avLst/>
            </a:prstGeom>
            <a:noFill/>
          </p:spPr>
          <p:txBody>
            <a:bodyPr wrap="none" rtlCol="0">
              <a:spAutoFit/>
            </a:bodyPr>
            <a:lstStyle/>
            <a:p>
              <a:pPr algn="ctr"/>
              <a:r>
                <a:rPr kumimoji="1" lang="ja-JP" altLang="en-US" sz="1600">
                  <a:latin typeface="Meiryo" panose="020B0604030504040204" pitchFamily="34" charset="-128"/>
                  <a:ea typeface="Meiryo" panose="020B0604030504040204" pitchFamily="34" charset="-128"/>
                </a:rPr>
                <a:t>家事</a:t>
              </a:r>
            </a:p>
          </p:txBody>
        </p:sp>
        <p:sp>
          <p:nvSpPr>
            <p:cNvPr id="22" name="テキスト ボックス 21">
              <a:extLst>
                <a:ext uri="{FF2B5EF4-FFF2-40B4-BE49-F238E27FC236}">
                  <a16:creationId xmlns:a16="http://schemas.microsoft.com/office/drawing/2014/main" id="{6FA976F5-E17A-7048-BB5C-39CE6BD91871}"/>
                </a:ext>
              </a:extLst>
            </p:cNvPr>
            <p:cNvSpPr txBox="1"/>
            <p:nvPr/>
          </p:nvSpPr>
          <p:spPr>
            <a:xfrm>
              <a:off x="7178035" y="1987303"/>
              <a:ext cx="1005403" cy="338554"/>
            </a:xfrm>
            <a:prstGeom prst="rect">
              <a:avLst/>
            </a:prstGeom>
            <a:noFill/>
          </p:spPr>
          <p:txBody>
            <a:bodyPr wrap="none" rtlCol="0">
              <a:spAutoFit/>
            </a:bodyPr>
            <a:lstStyle/>
            <a:p>
              <a:pPr algn="ctr"/>
              <a:r>
                <a:rPr lang="ja-JP" altLang="en-US" sz="1600">
                  <a:latin typeface="Meiryo" panose="020B0604030504040204" pitchFamily="34" charset="-128"/>
                  <a:ea typeface="Meiryo" panose="020B0604030504040204" pitchFamily="34" charset="-128"/>
                </a:rPr>
                <a:t>医療診断</a:t>
              </a:r>
              <a:endParaRPr kumimoji="1" lang="ja-JP" altLang="en-US" sz="1600">
                <a:latin typeface="Meiryo" panose="020B0604030504040204" pitchFamily="34" charset="-128"/>
                <a:ea typeface="Meiryo" panose="020B0604030504040204" pitchFamily="34" charset="-128"/>
              </a:endParaRPr>
            </a:p>
          </p:txBody>
        </p:sp>
        <p:sp>
          <p:nvSpPr>
            <p:cNvPr id="23" name="テキスト ボックス 22">
              <a:extLst>
                <a:ext uri="{FF2B5EF4-FFF2-40B4-BE49-F238E27FC236}">
                  <a16:creationId xmlns:a16="http://schemas.microsoft.com/office/drawing/2014/main" id="{E9720C7D-2CCE-7541-A5A9-6913418DF95E}"/>
                </a:ext>
              </a:extLst>
            </p:cNvPr>
            <p:cNvSpPr txBox="1"/>
            <p:nvPr/>
          </p:nvSpPr>
          <p:spPr>
            <a:xfrm>
              <a:off x="5771442" y="3426657"/>
              <a:ext cx="595035" cy="338554"/>
            </a:xfrm>
            <a:prstGeom prst="rect">
              <a:avLst/>
            </a:prstGeom>
            <a:noFill/>
          </p:spPr>
          <p:txBody>
            <a:bodyPr wrap="none" rtlCol="0">
              <a:spAutoFit/>
            </a:bodyPr>
            <a:lstStyle/>
            <a:p>
              <a:pPr algn="ctr"/>
              <a:r>
                <a:rPr kumimoji="1" lang="ja-JP" altLang="en-US" sz="1600">
                  <a:latin typeface="Meiryo" panose="020B0604030504040204" pitchFamily="34" charset="-128"/>
                  <a:ea typeface="Meiryo" panose="020B0604030504040204" pitchFamily="34" charset="-128"/>
                </a:rPr>
                <a:t>研究</a:t>
              </a:r>
            </a:p>
          </p:txBody>
        </p:sp>
        <p:sp>
          <p:nvSpPr>
            <p:cNvPr id="24" name="テキスト ボックス 23">
              <a:extLst>
                <a:ext uri="{FF2B5EF4-FFF2-40B4-BE49-F238E27FC236}">
                  <a16:creationId xmlns:a16="http://schemas.microsoft.com/office/drawing/2014/main" id="{C94F134F-3AFA-9945-A074-222A3C8E21D7}"/>
                </a:ext>
              </a:extLst>
            </p:cNvPr>
            <p:cNvSpPr txBox="1"/>
            <p:nvPr/>
          </p:nvSpPr>
          <p:spPr>
            <a:xfrm>
              <a:off x="7446219" y="3348380"/>
              <a:ext cx="800219" cy="461665"/>
            </a:xfrm>
            <a:prstGeom prst="rect">
              <a:avLst/>
            </a:prstGeom>
            <a:noFill/>
          </p:spPr>
          <p:txBody>
            <a:bodyPr wrap="none" rtlCol="0">
              <a:spAutoFit/>
            </a:bodyPr>
            <a:lstStyle/>
            <a:p>
              <a:pPr algn="r"/>
              <a:r>
                <a:rPr kumimoji="1" lang="ja-JP" altLang="en-US" sz="1200">
                  <a:latin typeface="Meiryo" panose="020B0604030504040204" pitchFamily="34" charset="-128"/>
                  <a:ea typeface="Meiryo" panose="020B0604030504040204" pitchFamily="34" charset="-128"/>
                </a:rPr>
                <a:t>カウンセ</a:t>
              </a:r>
              <a:endParaRPr kumimoji="1" lang="en-US" altLang="ja-JP" sz="1200" dirty="0">
                <a:latin typeface="Meiryo" panose="020B0604030504040204" pitchFamily="34" charset="-128"/>
                <a:ea typeface="Meiryo" panose="020B0604030504040204" pitchFamily="34" charset="-128"/>
              </a:endParaRPr>
            </a:p>
            <a:p>
              <a:pPr algn="r"/>
              <a:r>
                <a:rPr kumimoji="1" lang="ja-JP" altLang="en-US" sz="1200">
                  <a:latin typeface="Meiryo" panose="020B0604030504040204" pitchFamily="34" charset="-128"/>
                  <a:ea typeface="Meiryo" panose="020B0604030504040204" pitchFamily="34" charset="-128"/>
                </a:rPr>
                <a:t>リング</a:t>
              </a:r>
            </a:p>
          </p:txBody>
        </p:sp>
        <p:sp>
          <p:nvSpPr>
            <p:cNvPr id="28" name="テキスト ボックス 27">
              <a:extLst>
                <a:ext uri="{FF2B5EF4-FFF2-40B4-BE49-F238E27FC236}">
                  <a16:creationId xmlns:a16="http://schemas.microsoft.com/office/drawing/2014/main" id="{8D1B2592-4FF5-AB42-AF7C-1FB5138CE9E8}"/>
                </a:ext>
              </a:extLst>
            </p:cNvPr>
            <p:cNvSpPr txBox="1"/>
            <p:nvPr/>
          </p:nvSpPr>
          <p:spPr>
            <a:xfrm>
              <a:off x="5267185" y="5433546"/>
              <a:ext cx="3262433" cy="707886"/>
            </a:xfrm>
            <a:prstGeom prst="rect">
              <a:avLst/>
            </a:prstGeom>
            <a:noFill/>
          </p:spPr>
          <p:txBody>
            <a:bodyPr wrap="none" rtlCol="0">
              <a:spAutoFit/>
            </a:bodyPr>
            <a:lstStyle/>
            <a:p>
              <a:pPr algn="ctr"/>
              <a:r>
                <a:rPr kumimoji="1" lang="ja-JP" altLang="en-US" sz="2000" b="1">
                  <a:solidFill>
                    <a:srgbClr val="7030A0"/>
                  </a:solidFill>
                  <a:latin typeface="Meiryo" panose="020B0604030504040204" pitchFamily="34" charset="-128"/>
                  <a:ea typeface="Meiryo" panose="020B0604030504040204" pitchFamily="34" charset="-128"/>
                </a:rPr>
                <a:t>全ての領域をカバーする</a:t>
              </a:r>
              <a:endParaRPr kumimoji="1" lang="en-US" altLang="ja-JP" sz="2000" b="1" dirty="0">
                <a:solidFill>
                  <a:srgbClr val="7030A0"/>
                </a:solidFill>
                <a:latin typeface="Meiryo" panose="020B0604030504040204" pitchFamily="34" charset="-128"/>
                <a:ea typeface="Meiryo" panose="020B0604030504040204" pitchFamily="34" charset="-128"/>
              </a:endParaRPr>
            </a:p>
            <a:p>
              <a:pPr algn="ctr"/>
              <a:r>
                <a:rPr kumimoji="1" lang="ja-JP" altLang="en-US" sz="2000" b="1">
                  <a:solidFill>
                    <a:srgbClr val="7030A0"/>
                  </a:solidFill>
                  <a:latin typeface="Meiryo" panose="020B0604030504040204" pitchFamily="34" charset="-128"/>
                  <a:ea typeface="Meiryo" panose="020B0604030504040204" pitchFamily="34" charset="-128"/>
                </a:rPr>
                <a:t>知的処理を行うプログラム</a:t>
              </a:r>
            </a:p>
          </p:txBody>
        </p:sp>
        <p:sp>
          <p:nvSpPr>
            <p:cNvPr id="32" name="テキスト ボックス 31">
              <a:extLst>
                <a:ext uri="{FF2B5EF4-FFF2-40B4-BE49-F238E27FC236}">
                  <a16:creationId xmlns:a16="http://schemas.microsoft.com/office/drawing/2014/main" id="{1C48A662-5AA4-0842-9405-639F06E79918}"/>
                </a:ext>
              </a:extLst>
            </p:cNvPr>
            <p:cNvSpPr txBox="1"/>
            <p:nvPr/>
          </p:nvSpPr>
          <p:spPr>
            <a:xfrm>
              <a:off x="5497617" y="1024121"/>
              <a:ext cx="2808013" cy="707886"/>
            </a:xfrm>
            <a:prstGeom prst="rect">
              <a:avLst/>
            </a:prstGeom>
            <a:noFill/>
          </p:spPr>
          <p:txBody>
            <a:bodyPr wrap="none" rtlCol="0">
              <a:spAutoFit/>
            </a:bodyPr>
            <a:lstStyle/>
            <a:p>
              <a:pPr algn="ctr"/>
              <a:r>
                <a:rPr kumimoji="1" lang="ja-JP" altLang="en-US" sz="2800" b="1" dirty="0">
                  <a:solidFill>
                    <a:srgbClr val="7030A0"/>
                  </a:solidFill>
                  <a:effectLst>
                    <a:outerShdw blurRad="50800" dist="38100" dir="2700000" algn="tl" rotWithShape="0">
                      <a:prstClr val="black">
                        <a:alpha val="40000"/>
                      </a:prstClr>
                    </a:outerShdw>
                  </a:effectLst>
                  <a:latin typeface="Meiryo" charset="-128"/>
                  <a:ea typeface="Meiryo" charset="-128"/>
                  <a:cs typeface="Meiryo" charset="-128"/>
                </a:rPr>
                <a:t>汎用型</a:t>
              </a:r>
              <a:r>
                <a:rPr kumimoji="1" lang="ja-JP" altLang="en-US" sz="2800" b="1">
                  <a:solidFill>
                    <a:srgbClr val="7030A0"/>
                  </a:solidFill>
                  <a:effectLst>
                    <a:outerShdw blurRad="50800" dist="38100" dir="2700000" algn="tl" rotWithShape="0">
                      <a:prstClr val="black">
                        <a:alpha val="40000"/>
                      </a:prstClr>
                    </a:outerShdw>
                  </a:effectLst>
                  <a:latin typeface="Meiryo" charset="-128"/>
                  <a:ea typeface="Meiryo" charset="-128"/>
                  <a:cs typeface="Meiryo" charset="-128"/>
                </a:rPr>
                <a:t>人工知能</a:t>
              </a:r>
              <a:endParaRPr kumimoji="1" lang="en-US" altLang="ja-JP" sz="2800" b="1" dirty="0">
                <a:solidFill>
                  <a:srgbClr val="7030A0"/>
                </a:solidFill>
                <a:effectLst>
                  <a:outerShdw blurRad="50800" dist="38100" dir="2700000" algn="tl" rotWithShape="0">
                    <a:prstClr val="black">
                      <a:alpha val="40000"/>
                    </a:prstClr>
                  </a:outerShdw>
                </a:effectLst>
                <a:latin typeface="Meiryo" charset="-128"/>
                <a:ea typeface="Meiryo" charset="-128"/>
                <a:cs typeface="Meiryo" charset="-128"/>
              </a:endParaRPr>
            </a:p>
            <a:p>
              <a:pPr algn="ctr"/>
              <a:r>
                <a:rPr lang="en-US" altLang="ja-JP" sz="1200" b="1" dirty="0">
                  <a:solidFill>
                    <a:srgbClr val="7030A0"/>
                  </a:solidFill>
                  <a:effectLst>
                    <a:outerShdw blurRad="50800" dist="38100" dir="2700000" algn="tl" rotWithShape="0">
                      <a:prstClr val="black">
                        <a:alpha val="40000"/>
                      </a:prstClr>
                    </a:outerShdw>
                  </a:effectLst>
                  <a:latin typeface="Meiryo" charset="-128"/>
                  <a:ea typeface="Meiryo" charset="-128"/>
                  <a:cs typeface="Meiryo" charset="-128"/>
                </a:rPr>
                <a:t>AGI </a:t>
              </a:r>
              <a:r>
                <a:rPr lang="en-US" altLang="ja-JP" sz="1200" dirty="0">
                  <a:solidFill>
                    <a:srgbClr val="7030A0"/>
                  </a:solidFill>
                  <a:effectLst>
                    <a:outerShdw blurRad="50800" dist="38100" dir="2700000" algn="tl" rotWithShape="0">
                      <a:prstClr val="black">
                        <a:alpha val="40000"/>
                      </a:prstClr>
                    </a:outerShdw>
                  </a:effectLst>
                  <a:latin typeface="Meiryo" charset="-128"/>
                  <a:ea typeface="Meiryo" charset="-128"/>
                  <a:cs typeface="Meiryo" charset="-128"/>
                </a:rPr>
                <a:t>: Artificial General Intelligence</a:t>
              </a:r>
              <a:endParaRPr kumimoji="1" lang="ja-JP" altLang="en-US" sz="1200" dirty="0">
                <a:solidFill>
                  <a:srgbClr val="7030A0"/>
                </a:solidFill>
                <a:effectLst>
                  <a:outerShdw blurRad="50800" dist="38100" dir="2700000" algn="tl" rotWithShape="0">
                    <a:prstClr val="black">
                      <a:alpha val="40000"/>
                    </a:prstClr>
                  </a:outerShdw>
                </a:effectLst>
                <a:latin typeface="Meiryo" charset="-128"/>
                <a:ea typeface="Meiryo" charset="-128"/>
                <a:cs typeface="Meiryo" charset="-128"/>
              </a:endParaRPr>
            </a:p>
          </p:txBody>
        </p:sp>
        <p:sp>
          <p:nvSpPr>
            <p:cNvPr id="48" name="テキスト ボックス 47">
              <a:extLst>
                <a:ext uri="{FF2B5EF4-FFF2-40B4-BE49-F238E27FC236}">
                  <a16:creationId xmlns:a16="http://schemas.microsoft.com/office/drawing/2014/main" id="{1C831557-323B-874E-B642-26FFCDD0D864}"/>
                </a:ext>
              </a:extLst>
            </p:cNvPr>
            <p:cNvSpPr txBox="1"/>
            <p:nvPr/>
          </p:nvSpPr>
          <p:spPr>
            <a:xfrm>
              <a:off x="4761099" y="2994787"/>
              <a:ext cx="444352" cy="246221"/>
            </a:xfrm>
            <a:prstGeom prst="rect">
              <a:avLst/>
            </a:prstGeom>
            <a:noFill/>
          </p:spPr>
          <p:txBody>
            <a:bodyPr wrap="none" rtlCol="0">
              <a:spAutoFit/>
            </a:bodyPr>
            <a:lstStyle/>
            <a:p>
              <a:pPr algn="ctr"/>
              <a:r>
                <a:rPr kumimoji="1" lang="en-US" altLang="ja-JP" sz="1000" b="1" dirty="0">
                  <a:solidFill>
                    <a:schemeClr val="bg1"/>
                  </a:solidFill>
                  <a:latin typeface="Meiryo" panose="020B0604030504040204" pitchFamily="34" charset="-128"/>
                  <a:ea typeface="Meiryo" panose="020B0604030504040204" pitchFamily="34" charset="-128"/>
                </a:rPr>
                <a:t>AGI</a:t>
              </a:r>
              <a:endParaRPr kumimoji="1" lang="ja-JP" altLang="en-US" sz="1000" b="1">
                <a:solidFill>
                  <a:schemeClr val="bg1"/>
                </a:solidFill>
                <a:latin typeface="Meiryo" panose="020B0604030504040204" pitchFamily="34" charset="-128"/>
                <a:ea typeface="Meiryo" panose="020B0604030504040204" pitchFamily="34" charset="-128"/>
              </a:endParaRPr>
            </a:p>
          </p:txBody>
        </p:sp>
        <p:pic>
          <p:nvPicPr>
            <p:cNvPr id="52" name="図 51" descr="アイコン&#10;&#10;自動的に生成された説明">
              <a:extLst>
                <a:ext uri="{FF2B5EF4-FFF2-40B4-BE49-F238E27FC236}">
                  <a16:creationId xmlns:a16="http://schemas.microsoft.com/office/drawing/2014/main" id="{48AE336B-BAE8-EB4B-B9FA-D7091B38F7CB}"/>
                </a:ext>
              </a:extLst>
            </p:cNvPr>
            <p:cNvPicPr>
              <a:picLocks noChangeAspect="1"/>
            </p:cNvPicPr>
            <p:nvPr/>
          </p:nvPicPr>
          <p:blipFill>
            <a:blip r:embed="rId7"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flipH="1">
              <a:off x="6440036" y="2944280"/>
              <a:ext cx="916732" cy="1041207"/>
            </a:xfrm>
            <a:prstGeom prst="rect">
              <a:avLst/>
            </a:prstGeom>
            <a:effectLst>
              <a:outerShdw blurRad="50800" dist="38100" dir="2700000" algn="tl" rotWithShape="0">
                <a:prstClr val="black">
                  <a:alpha val="40000"/>
                </a:prstClr>
              </a:outerShdw>
            </a:effectLst>
          </p:spPr>
        </p:pic>
        <p:sp>
          <p:nvSpPr>
            <p:cNvPr id="43" name="テキスト ボックス 42">
              <a:extLst>
                <a:ext uri="{FF2B5EF4-FFF2-40B4-BE49-F238E27FC236}">
                  <a16:creationId xmlns:a16="http://schemas.microsoft.com/office/drawing/2014/main" id="{EC9696C5-5162-C640-B81D-B11EBD964617}"/>
                </a:ext>
              </a:extLst>
            </p:cNvPr>
            <p:cNvSpPr txBox="1"/>
            <p:nvPr/>
          </p:nvSpPr>
          <p:spPr>
            <a:xfrm>
              <a:off x="6591400" y="3122367"/>
              <a:ext cx="700193" cy="400110"/>
            </a:xfrm>
            <a:prstGeom prst="rect">
              <a:avLst/>
            </a:prstGeom>
            <a:solidFill>
              <a:schemeClr val="tx1"/>
            </a:solidFill>
          </p:spPr>
          <p:txBody>
            <a:bodyPr wrap="none" rtlCol="0">
              <a:spAutoFit/>
            </a:bodyPr>
            <a:lstStyle/>
            <a:p>
              <a:pPr algn="ctr"/>
              <a:r>
                <a:rPr kumimoji="1" lang="en-US" altLang="ja-JP" sz="2000" b="1" dirty="0">
                  <a:solidFill>
                    <a:schemeClr val="bg1"/>
                  </a:solidFill>
                  <a:latin typeface="Meiryo" panose="020B0604030504040204" pitchFamily="34" charset="-128"/>
                  <a:ea typeface="Meiryo" panose="020B0604030504040204" pitchFamily="34" charset="-128"/>
                </a:rPr>
                <a:t>AGI</a:t>
              </a:r>
              <a:endParaRPr kumimoji="1" lang="ja-JP" altLang="en-US" sz="2000" b="1">
                <a:solidFill>
                  <a:schemeClr val="bg1"/>
                </a:solidFill>
                <a:latin typeface="Meiryo" panose="020B0604030504040204" pitchFamily="34" charset="-128"/>
                <a:ea typeface="Meiryo" panose="020B0604030504040204" pitchFamily="34" charset="-128"/>
              </a:endParaRPr>
            </a:p>
          </p:txBody>
        </p:sp>
        <p:pic>
          <p:nvPicPr>
            <p:cNvPr id="26" name="図 25">
              <a:extLst>
                <a:ext uri="{FF2B5EF4-FFF2-40B4-BE49-F238E27FC236}">
                  <a16:creationId xmlns:a16="http://schemas.microsoft.com/office/drawing/2014/main" id="{BAD78F83-01E0-1D4E-AC28-E9624DB7DBA2}"/>
                </a:ext>
              </a:extLst>
            </p:cNvPr>
            <p:cNvPicPr>
              <a:picLocks noChangeAspect="1"/>
            </p:cNvPicPr>
            <p:nvPr/>
          </p:nvPicPr>
          <p:blipFill>
            <a:blip r:embed="rId8"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7101850" y="2149322"/>
              <a:ext cx="1164307" cy="1164307"/>
            </a:xfrm>
            <a:prstGeom prst="rect">
              <a:avLst/>
            </a:prstGeom>
          </p:spPr>
        </p:pic>
        <p:pic>
          <p:nvPicPr>
            <p:cNvPr id="27" name="図 26">
              <a:extLst>
                <a:ext uri="{FF2B5EF4-FFF2-40B4-BE49-F238E27FC236}">
                  <a16:creationId xmlns:a16="http://schemas.microsoft.com/office/drawing/2014/main" id="{418FE571-FF3B-7645-8BC3-600A11D2F8D1}"/>
                </a:ext>
              </a:extLst>
            </p:cNvPr>
            <p:cNvPicPr>
              <a:picLocks noChangeAspect="1"/>
            </p:cNvPicPr>
            <p:nvPr/>
          </p:nvPicPr>
          <p:blipFill>
            <a:blip r:embed="rId9"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5611712" y="3604417"/>
              <a:ext cx="1164307" cy="1164307"/>
            </a:xfrm>
            <a:prstGeom prst="rect">
              <a:avLst/>
            </a:prstGeom>
          </p:spPr>
        </p:pic>
        <p:pic>
          <p:nvPicPr>
            <p:cNvPr id="33" name="図 32">
              <a:extLst>
                <a:ext uri="{FF2B5EF4-FFF2-40B4-BE49-F238E27FC236}">
                  <a16:creationId xmlns:a16="http://schemas.microsoft.com/office/drawing/2014/main" id="{95FA9B47-CA1D-6044-976A-8EFBCF619855}"/>
                </a:ext>
              </a:extLst>
            </p:cNvPr>
            <p:cNvPicPr>
              <a:picLocks noChangeAspect="1"/>
            </p:cNvPicPr>
            <p:nvPr/>
          </p:nvPicPr>
          <p:blipFill>
            <a:blip r:embed="rId10"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5682693" y="2145408"/>
              <a:ext cx="1027898" cy="1027898"/>
            </a:xfrm>
            <a:prstGeom prst="rect">
              <a:avLst/>
            </a:prstGeom>
          </p:spPr>
        </p:pic>
        <p:pic>
          <p:nvPicPr>
            <p:cNvPr id="37" name="図 36">
              <a:extLst>
                <a:ext uri="{FF2B5EF4-FFF2-40B4-BE49-F238E27FC236}">
                  <a16:creationId xmlns:a16="http://schemas.microsoft.com/office/drawing/2014/main" id="{3D4BA566-34BE-5646-834B-B38B1DA74B41}"/>
                </a:ext>
              </a:extLst>
            </p:cNvPr>
            <p:cNvPicPr>
              <a:picLocks noChangeAspect="1"/>
            </p:cNvPicPr>
            <p:nvPr/>
          </p:nvPicPr>
          <p:blipFill>
            <a:blip r:embed="rId11"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7225710" y="3719050"/>
              <a:ext cx="1079920" cy="1079920"/>
            </a:xfrm>
            <a:prstGeom prst="rect">
              <a:avLst/>
            </a:prstGeom>
          </p:spPr>
        </p:pic>
      </p:grpSp>
      <p:sp>
        <p:nvSpPr>
          <p:cNvPr id="4" name="テキスト ボックス 3">
            <a:extLst>
              <a:ext uri="{FF2B5EF4-FFF2-40B4-BE49-F238E27FC236}">
                <a16:creationId xmlns:a16="http://schemas.microsoft.com/office/drawing/2014/main" id="{CD917B80-229E-A77E-F221-CFFEF9A7B3C2}"/>
              </a:ext>
            </a:extLst>
          </p:cNvPr>
          <p:cNvSpPr txBox="1"/>
          <p:nvPr/>
        </p:nvSpPr>
        <p:spPr>
          <a:xfrm>
            <a:off x="5950776" y="4871260"/>
            <a:ext cx="2454518" cy="369332"/>
          </a:xfrm>
          <a:prstGeom prst="rect">
            <a:avLst/>
          </a:prstGeom>
          <a:noFill/>
        </p:spPr>
        <p:txBody>
          <a:bodyPr wrap="none" rtlCol="0">
            <a:spAutoFit/>
          </a:bodyPr>
          <a:lstStyle/>
          <a:p>
            <a:pPr algn="ctr"/>
            <a:r>
              <a:rPr kumimoji="1" lang="en-US" altLang="ja-JP" b="1" dirty="0">
                <a:solidFill>
                  <a:schemeClr val="accent6">
                    <a:lumMod val="75000"/>
                  </a:schemeClr>
                </a:solidFill>
                <a:latin typeface="Meiryo" panose="020B0604030504040204" pitchFamily="34" charset="-128"/>
                <a:ea typeface="Meiryo" panose="020B0604030504040204" pitchFamily="34" charset="-128"/>
              </a:rPr>
              <a:t>+</a:t>
            </a:r>
            <a:r>
              <a:rPr kumimoji="1" lang="ja-JP" altLang="en-US" b="1">
                <a:solidFill>
                  <a:schemeClr val="accent6">
                    <a:lumMod val="75000"/>
                  </a:schemeClr>
                </a:solidFill>
                <a:latin typeface="Meiryo" panose="020B0604030504040204" pitchFamily="34" charset="-128"/>
                <a:ea typeface="Meiryo" panose="020B0604030504040204" pitchFamily="34" charset="-128"/>
              </a:rPr>
              <a:t>自己学習能力を持つ</a:t>
            </a:r>
          </a:p>
        </p:txBody>
      </p:sp>
      <p:sp>
        <p:nvSpPr>
          <p:cNvPr id="9" name="テキスト ボックス 8">
            <a:extLst>
              <a:ext uri="{FF2B5EF4-FFF2-40B4-BE49-F238E27FC236}">
                <a16:creationId xmlns:a16="http://schemas.microsoft.com/office/drawing/2014/main" id="{328C7C96-D34C-1C99-0499-C69BA0053761}"/>
              </a:ext>
            </a:extLst>
          </p:cNvPr>
          <p:cNvSpPr txBox="1"/>
          <p:nvPr/>
        </p:nvSpPr>
        <p:spPr>
          <a:xfrm>
            <a:off x="2110806" y="927943"/>
            <a:ext cx="1653017" cy="307777"/>
          </a:xfrm>
          <a:prstGeom prst="rect">
            <a:avLst/>
          </a:prstGeom>
          <a:noFill/>
        </p:spPr>
        <p:txBody>
          <a:bodyPr wrap="none" rtlCol="0">
            <a:spAutoFit/>
          </a:bodyPr>
          <a:lstStyle/>
          <a:p>
            <a:pPr algn="ctr"/>
            <a:r>
              <a:rPr kumimoji="1" lang="en-US" altLang="ja-JP" sz="1400" b="1" dirty="0">
                <a:solidFill>
                  <a:srgbClr val="0432FF"/>
                </a:solidFill>
                <a:latin typeface="Meiryo" panose="020B0604030504040204" pitchFamily="34" charset="-128"/>
                <a:ea typeface="Meiryo" panose="020B0604030504040204" pitchFamily="34" charset="-128"/>
              </a:rPr>
              <a:t>〜 </a:t>
            </a:r>
            <a:r>
              <a:rPr kumimoji="1" lang="ja-JP" altLang="en-US" sz="1400" b="1">
                <a:solidFill>
                  <a:srgbClr val="0432FF"/>
                </a:solidFill>
                <a:latin typeface="Meiryo" panose="020B0604030504040204" pitchFamily="34" charset="-128"/>
                <a:ea typeface="Meiryo" panose="020B0604030504040204" pitchFamily="34" charset="-128"/>
              </a:rPr>
              <a:t>の</a:t>
            </a:r>
            <a:r>
              <a:rPr kumimoji="1" lang="en-US" altLang="ja-JP" sz="1400" b="1" dirty="0">
                <a:solidFill>
                  <a:srgbClr val="0432FF"/>
                </a:solidFill>
                <a:latin typeface="Meiryo" panose="020B0604030504040204" pitchFamily="34" charset="-128"/>
                <a:ea typeface="Meiryo" panose="020B0604030504040204" pitchFamily="34" charset="-128"/>
              </a:rPr>
              <a:t> </a:t>
            </a:r>
            <a:r>
              <a:rPr kumimoji="1" lang="en-US" altLang="ja-JP" sz="1400" dirty="0">
                <a:solidFill>
                  <a:srgbClr val="0432FF"/>
                </a:solidFill>
                <a:latin typeface="Meiryo" panose="020B0604030504040204" pitchFamily="34" charset="-128"/>
                <a:ea typeface="Meiryo" panose="020B0604030504040204" pitchFamily="34" charset="-128"/>
              </a:rPr>
              <a:t>AI/</a:t>
            </a:r>
            <a:r>
              <a:rPr lang="ja-JP" altLang="en-US" sz="1400">
                <a:solidFill>
                  <a:srgbClr val="0432FF"/>
                </a:solidFill>
                <a:latin typeface="Meiryo" panose="020B0604030504040204" pitchFamily="34" charset="-128"/>
                <a:ea typeface="Meiryo" panose="020B0604030504040204" pitchFamily="34" charset="-128"/>
              </a:rPr>
              <a:t>人工知能</a:t>
            </a:r>
            <a:endParaRPr kumimoji="1" lang="en-US" altLang="ja-JP" sz="1400" dirty="0">
              <a:solidFill>
                <a:srgbClr val="0432FF"/>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881730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2" fill="hold" nodeType="clickEffect">
                                  <p:stCondLst>
                                    <p:cond delay="0"/>
                                  </p:stCondLst>
                                  <p:childTnLst>
                                    <p:set>
                                      <p:cBhvr>
                                        <p:cTn id="11" dur="1" fill="hold">
                                          <p:stCondLst>
                                            <p:cond delay="0"/>
                                          </p:stCondLst>
                                        </p:cTn>
                                        <p:tgtEl>
                                          <p:spTgt spid="39"/>
                                        </p:tgtEl>
                                        <p:attrNameLst>
                                          <p:attrName>style.visibility</p:attrName>
                                        </p:attrNameLst>
                                      </p:cBhvr>
                                      <p:to>
                                        <p:strVal val="visible"/>
                                      </p:to>
                                    </p:set>
                                    <p:anim calcmode="lin" valueType="num">
                                      <p:cBhvr additive="base">
                                        <p:cTn id="12" dur="500" fill="hold"/>
                                        <p:tgtEl>
                                          <p:spTgt spid="39"/>
                                        </p:tgtEl>
                                        <p:attrNameLst>
                                          <p:attrName>ppt_x</p:attrName>
                                        </p:attrNameLst>
                                      </p:cBhvr>
                                      <p:tavLst>
                                        <p:tav tm="0">
                                          <p:val>
                                            <p:strVal val="1+#ppt_w/2"/>
                                          </p:val>
                                        </p:tav>
                                        <p:tav tm="100000">
                                          <p:val>
                                            <p:strVal val="#ppt_x"/>
                                          </p:val>
                                        </p:tav>
                                      </p:tavLst>
                                    </p:anim>
                                    <p:anim calcmode="lin" valueType="num">
                                      <p:cBhvr additive="base">
                                        <p:cTn id="13"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wipe(left)">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dirty="0">
                <a:solidFill>
                  <a:schemeClr val="bg1"/>
                </a:solidFill>
                <a:latin typeface="Meiryo" panose="020B0604030504040204" pitchFamily="34" charset="-128"/>
                <a:ea typeface="Meiryo" panose="020B0604030504040204" pitchFamily="34" charset="-128"/>
                <a:cs typeface="Arial" pitchFamily="34" charset="0"/>
              </a:rPr>
              <a:t>人工知能</a:t>
            </a:r>
            <a:endParaRPr lang="en-US" altLang="ja-JP" sz="2400" dirty="0">
              <a:solidFill>
                <a:schemeClr val="bg1"/>
              </a:solidFill>
              <a:latin typeface="Meiryo" panose="020B0604030504040204" pitchFamily="34" charset="-128"/>
              <a:ea typeface="Meiryo" panose="020B0604030504040204" pitchFamily="34" charset="-128"/>
              <a:cs typeface="Arial" pitchFamily="34" charset="0"/>
            </a:endParaRPr>
          </a:p>
          <a:p>
            <a:pPr algn="r"/>
            <a:r>
              <a:rPr lang="ja-JP" altLang="en-US" sz="2400" dirty="0">
                <a:solidFill>
                  <a:schemeClr val="bg1"/>
                </a:solidFill>
                <a:latin typeface="Meiryo" panose="020B0604030504040204" pitchFamily="34" charset="-128"/>
                <a:ea typeface="Meiryo" panose="020B0604030504040204" pitchFamily="34" charset="-128"/>
                <a:cs typeface="Arial" pitchFamily="34" charset="0"/>
              </a:rPr>
              <a:t>機械学習</a:t>
            </a:r>
            <a:endParaRPr lang="en-US" altLang="ja-JP" sz="2400" dirty="0">
              <a:solidFill>
                <a:schemeClr val="bg1"/>
              </a:solidFill>
              <a:latin typeface="Meiryo" panose="020B0604030504040204" pitchFamily="34" charset="-128"/>
              <a:ea typeface="Meiryo" panose="020B0604030504040204" pitchFamily="34" charset="-128"/>
              <a:cs typeface="Arial" pitchFamily="34" charset="0"/>
            </a:endParaRPr>
          </a:p>
          <a:p>
            <a:pPr algn="r"/>
            <a:r>
              <a:rPr lang="ja-JP" altLang="en-US" sz="2400" dirty="0">
                <a:solidFill>
                  <a:schemeClr val="bg1"/>
                </a:solidFill>
                <a:latin typeface="Meiryo" panose="020B0604030504040204" pitchFamily="34" charset="-128"/>
                <a:ea typeface="Meiryo" panose="020B0604030504040204" pitchFamily="34" charset="-128"/>
                <a:cs typeface="Arial" pitchFamily="34" charset="0"/>
              </a:rPr>
              <a:t>ディープラーニング</a:t>
            </a: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3088002067"/>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正方形/長方形 36">
            <a:extLst>
              <a:ext uri="{FF2B5EF4-FFF2-40B4-BE49-F238E27FC236}">
                <a16:creationId xmlns:a16="http://schemas.microsoft.com/office/drawing/2014/main" id="{02E7F56E-EBE5-F849-BEB0-5DD92A57A0D5}"/>
              </a:ext>
            </a:extLst>
          </p:cNvPr>
          <p:cNvSpPr/>
          <p:nvPr/>
        </p:nvSpPr>
        <p:spPr>
          <a:xfrm>
            <a:off x="375446" y="811979"/>
            <a:ext cx="8466475" cy="5779621"/>
          </a:xfrm>
          <a:prstGeom prst="rect">
            <a:avLst/>
          </a:prstGeom>
          <a:solidFill>
            <a:schemeClr val="accent4">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F558902B-EF2A-094A-8B19-94CBED62B043}"/>
              </a:ext>
            </a:extLst>
          </p:cNvPr>
          <p:cNvSpPr>
            <a:spLocks noGrp="1"/>
          </p:cNvSpPr>
          <p:nvPr>
            <p:ph type="title"/>
          </p:nvPr>
        </p:nvSpPr>
        <p:spPr/>
        <p:txBody>
          <a:bodyPr/>
          <a:lstStyle/>
          <a:p>
            <a:r>
              <a:rPr kumimoji="1" lang="ja-JP" altLang="en-US"/>
              <a:t>人工知能と機械学習とディープラーニングの関係</a:t>
            </a:r>
          </a:p>
        </p:txBody>
      </p:sp>
      <p:sp>
        <p:nvSpPr>
          <p:cNvPr id="4" name="正方形/長方形 3">
            <a:extLst>
              <a:ext uri="{FF2B5EF4-FFF2-40B4-BE49-F238E27FC236}">
                <a16:creationId xmlns:a16="http://schemas.microsoft.com/office/drawing/2014/main" id="{89B9785A-400D-094B-8292-C5BD27ACDF69}"/>
              </a:ext>
            </a:extLst>
          </p:cNvPr>
          <p:cNvSpPr/>
          <p:nvPr/>
        </p:nvSpPr>
        <p:spPr>
          <a:xfrm>
            <a:off x="740170" y="1557338"/>
            <a:ext cx="8028383" cy="496091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正方形/長方形 4">
            <a:extLst>
              <a:ext uri="{FF2B5EF4-FFF2-40B4-BE49-F238E27FC236}">
                <a16:creationId xmlns:a16="http://schemas.microsoft.com/office/drawing/2014/main" id="{848511E3-D695-D747-B33B-9ED28635D2EE}"/>
              </a:ext>
            </a:extLst>
          </p:cNvPr>
          <p:cNvSpPr/>
          <p:nvPr/>
        </p:nvSpPr>
        <p:spPr>
          <a:xfrm>
            <a:off x="2294122" y="3012070"/>
            <a:ext cx="6474432" cy="3486765"/>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a:extLst>
              <a:ext uri="{FF2B5EF4-FFF2-40B4-BE49-F238E27FC236}">
                <a16:creationId xmlns:a16="http://schemas.microsoft.com/office/drawing/2014/main" id="{49B6B88F-29A8-2143-A687-602D685C7071}"/>
              </a:ext>
            </a:extLst>
          </p:cNvPr>
          <p:cNvSpPr/>
          <p:nvPr/>
        </p:nvSpPr>
        <p:spPr>
          <a:xfrm>
            <a:off x="4324247" y="3664895"/>
            <a:ext cx="4438282" cy="2845947"/>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正方形/長方形 6">
            <a:extLst>
              <a:ext uri="{FF2B5EF4-FFF2-40B4-BE49-F238E27FC236}">
                <a16:creationId xmlns:a16="http://schemas.microsoft.com/office/drawing/2014/main" id="{A2F5CBFD-877C-EF46-A80E-0593C7D592C7}"/>
              </a:ext>
            </a:extLst>
          </p:cNvPr>
          <p:cNvSpPr/>
          <p:nvPr/>
        </p:nvSpPr>
        <p:spPr>
          <a:xfrm>
            <a:off x="6556495" y="4598689"/>
            <a:ext cx="2206034" cy="1912153"/>
          </a:xfrm>
          <a:prstGeom prst="rect">
            <a:avLst/>
          </a:prstGeom>
          <a:solidFill>
            <a:schemeClr val="tx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テキスト ボックス 7">
            <a:extLst>
              <a:ext uri="{FF2B5EF4-FFF2-40B4-BE49-F238E27FC236}">
                <a16:creationId xmlns:a16="http://schemas.microsoft.com/office/drawing/2014/main" id="{79AF3055-5D30-624A-964C-9AA554553695}"/>
              </a:ext>
            </a:extLst>
          </p:cNvPr>
          <p:cNvSpPr txBox="1"/>
          <p:nvPr/>
        </p:nvSpPr>
        <p:spPr>
          <a:xfrm>
            <a:off x="969591" y="1754096"/>
            <a:ext cx="4510722" cy="461665"/>
          </a:xfrm>
          <a:prstGeom prst="rect">
            <a:avLst/>
          </a:prstGeom>
          <a:noFill/>
        </p:spPr>
        <p:txBody>
          <a:bodyPr wrap="none" rtlCol="0">
            <a:spAutoFit/>
          </a:bodyPr>
          <a:lstStyle/>
          <a:p>
            <a:r>
              <a:rPr kumimoji="1" lang="ja-JP" altLang="en-US" sz="2400" b="1">
                <a:solidFill>
                  <a:schemeClr val="bg1"/>
                </a:solidFill>
                <a:latin typeface="Meiryo" panose="020B0604030504040204" pitchFamily="34" charset="-128"/>
                <a:ea typeface="Meiryo" panose="020B0604030504040204" pitchFamily="34" charset="-128"/>
              </a:rPr>
              <a:t>人工知能</a:t>
            </a:r>
            <a:r>
              <a:rPr kumimoji="1" lang="en-US" altLang="ja-JP" sz="2400" b="1" dirty="0">
                <a:solidFill>
                  <a:schemeClr val="bg1"/>
                </a:solidFill>
                <a:latin typeface="Meiryo" panose="020B0604030504040204" pitchFamily="34" charset="-128"/>
                <a:ea typeface="Meiryo" panose="020B0604030504040204" pitchFamily="34" charset="-128"/>
              </a:rPr>
              <a:t> </a:t>
            </a:r>
            <a:r>
              <a:rPr kumimoji="1" lang="en-US" altLang="ja-JP" b="1" dirty="0">
                <a:solidFill>
                  <a:schemeClr val="bg1"/>
                </a:solidFill>
                <a:latin typeface="Meiryo" panose="020B0604030504040204" pitchFamily="34" charset="-128"/>
                <a:ea typeface="Meiryo" panose="020B0604030504040204" pitchFamily="34" charset="-128"/>
              </a:rPr>
              <a:t>Artificial Intelligence/AI</a:t>
            </a:r>
            <a:endParaRPr kumimoji="1" lang="ja-JP" altLang="en-US" b="1">
              <a:solidFill>
                <a:schemeClr val="bg1"/>
              </a:solidFill>
              <a:latin typeface="Meiryo" panose="020B0604030504040204" pitchFamily="34" charset="-128"/>
              <a:ea typeface="Meiryo" panose="020B0604030504040204" pitchFamily="34" charset="-128"/>
            </a:endParaRPr>
          </a:p>
        </p:txBody>
      </p:sp>
      <p:sp>
        <p:nvSpPr>
          <p:cNvPr id="9" name="テキスト ボックス 8">
            <a:extLst>
              <a:ext uri="{FF2B5EF4-FFF2-40B4-BE49-F238E27FC236}">
                <a16:creationId xmlns:a16="http://schemas.microsoft.com/office/drawing/2014/main" id="{C931345A-F62C-5448-A041-C65532833DF5}"/>
              </a:ext>
            </a:extLst>
          </p:cNvPr>
          <p:cNvSpPr txBox="1"/>
          <p:nvPr/>
        </p:nvSpPr>
        <p:spPr>
          <a:xfrm>
            <a:off x="2490666" y="3135017"/>
            <a:ext cx="3679212" cy="461665"/>
          </a:xfrm>
          <a:prstGeom prst="rect">
            <a:avLst/>
          </a:prstGeom>
          <a:noFill/>
        </p:spPr>
        <p:txBody>
          <a:bodyPr wrap="none" rtlCol="0">
            <a:spAutoFit/>
          </a:bodyPr>
          <a:lstStyle/>
          <a:p>
            <a:r>
              <a:rPr kumimoji="1" lang="ja-JP" altLang="en-US" sz="2400" b="1">
                <a:solidFill>
                  <a:schemeClr val="bg1"/>
                </a:solidFill>
                <a:latin typeface="Meiryo" panose="020B0604030504040204" pitchFamily="34" charset="-128"/>
                <a:ea typeface="Meiryo" panose="020B0604030504040204" pitchFamily="34" charset="-128"/>
              </a:rPr>
              <a:t>機械学習</a:t>
            </a:r>
            <a:r>
              <a:rPr kumimoji="1" lang="en-US" altLang="ja-JP" sz="2400" b="1" dirty="0">
                <a:solidFill>
                  <a:schemeClr val="bg1"/>
                </a:solidFill>
                <a:latin typeface="Meiryo" panose="020B0604030504040204" pitchFamily="34" charset="-128"/>
                <a:ea typeface="Meiryo" panose="020B0604030504040204" pitchFamily="34" charset="-128"/>
              </a:rPr>
              <a:t> </a:t>
            </a:r>
            <a:r>
              <a:rPr kumimoji="1" lang="en-US" altLang="ja-JP" b="1" dirty="0">
                <a:solidFill>
                  <a:schemeClr val="bg1"/>
                </a:solidFill>
                <a:latin typeface="Meiryo" panose="020B0604030504040204" pitchFamily="34" charset="-128"/>
                <a:ea typeface="Meiryo" panose="020B0604030504040204" pitchFamily="34" charset="-128"/>
              </a:rPr>
              <a:t>Machine Learning</a:t>
            </a:r>
            <a:endParaRPr kumimoji="1" lang="ja-JP" altLang="en-US" b="1">
              <a:solidFill>
                <a:schemeClr val="bg1"/>
              </a:solidFill>
              <a:latin typeface="Meiryo" panose="020B0604030504040204" pitchFamily="34" charset="-128"/>
              <a:ea typeface="Meiryo" panose="020B0604030504040204" pitchFamily="34" charset="-128"/>
            </a:endParaRPr>
          </a:p>
        </p:txBody>
      </p:sp>
      <p:sp>
        <p:nvSpPr>
          <p:cNvPr id="10" name="テキスト ボックス 9">
            <a:extLst>
              <a:ext uri="{FF2B5EF4-FFF2-40B4-BE49-F238E27FC236}">
                <a16:creationId xmlns:a16="http://schemas.microsoft.com/office/drawing/2014/main" id="{A6E02B6F-D079-B54F-B7AD-CA2DF91AB239}"/>
              </a:ext>
            </a:extLst>
          </p:cNvPr>
          <p:cNvSpPr txBox="1"/>
          <p:nvPr/>
        </p:nvSpPr>
        <p:spPr>
          <a:xfrm>
            <a:off x="4525844" y="3787058"/>
            <a:ext cx="3877985" cy="738664"/>
          </a:xfrm>
          <a:prstGeom prst="rect">
            <a:avLst/>
          </a:prstGeom>
          <a:noFill/>
        </p:spPr>
        <p:txBody>
          <a:bodyPr wrap="none" rtlCol="0">
            <a:spAutoFit/>
          </a:bodyPr>
          <a:lstStyle/>
          <a:p>
            <a:r>
              <a:rPr kumimoji="1" lang="ja-JP" altLang="en-US" sz="2400" b="1">
                <a:solidFill>
                  <a:schemeClr val="bg1"/>
                </a:solidFill>
                <a:latin typeface="Meiryo" panose="020B0604030504040204" pitchFamily="34" charset="-128"/>
                <a:ea typeface="Meiryo" panose="020B0604030504040204" pitchFamily="34" charset="-128"/>
              </a:rPr>
              <a:t>ニューラル・ネットワーク</a:t>
            </a:r>
            <a:endParaRPr kumimoji="1" lang="en-US" altLang="ja-JP" sz="2400" b="1" dirty="0">
              <a:solidFill>
                <a:schemeClr val="bg1"/>
              </a:solidFill>
              <a:latin typeface="Meiryo" panose="020B0604030504040204" pitchFamily="34" charset="-128"/>
              <a:ea typeface="Meiryo" panose="020B0604030504040204" pitchFamily="34" charset="-128"/>
            </a:endParaRPr>
          </a:p>
          <a:p>
            <a:r>
              <a:rPr lang="en-US" altLang="ja-JP" b="1" dirty="0">
                <a:solidFill>
                  <a:schemeClr val="bg1"/>
                </a:solidFill>
                <a:latin typeface="Meiryo" panose="020B0604030504040204" pitchFamily="34" charset="-128"/>
                <a:ea typeface="Meiryo" panose="020B0604030504040204" pitchFamily="34" charset="-128"/>
              </a:rPr>
              <a:t>Neural Network</a:t>
            </a:r>
            <a:endParaRPr kumimoji="1" lang="ja-JP" altLang="en-US" b="1">
              <a:solidFill>
                <a:schemeClr val="bg1"/>
              </a:solidFill>
              <a:latin typeface="Meiryo" panose="020B0604030504040204" pitchFamily="34" charset="-128"/>
              <a:ea typeface="Meiryo" panose="020B0604030504040204" pitchFamily="34" charset="-128"/>
            </a:endParaRPr>
          </a:p>
        </p:txBody>
      </p:sp>
      <p:sp>
        <p:nvSpPr>
          <p:cNvPr id="11" name="テキスト ボックス 10">
            <a:extLst>
              <a:ext uri="{FF2B5EF4-FFF2-40B4-BE49-F238E27FC236}">
                <a16:creationId xmlns:a16="http://schemas.microsoft.com/office/drawing/2014/main" id="{BB76A0B2-7D90-9E43-8AB6-BA01ECC32D70}"/>
              </a:ext>
            </a:extLst>
          </p:cNvPr>
          <p:cNvSpPr txBox="1"/>
          <p:nvPr/>
        </p:nvSpPr>
        <p:spPr>
          <a:xfrm>
            <a:off x="6680718" y="4804461"/>
            <a:ext cx="1957587" cy="738664"/>
          </a:xfrm>
          <a:prstGeom prst="rect">
            <a:avLst/>
          </a:prstGeom>
          <a:noFill/>
        </p:spPr>
        <p:txBody>
          <a:bodyPr wrap="none" rtlCol="0">
            <a:spAutoFit/>
          </a:bodyPr>
          <a:lstStyle/>
          <a:p>
            <a:r>
              <a:rPr kumimoji="1" lang="ja-JP" altLang="en-US" sz="2400" b="1">
                <a:solidFill>
                  <a:schemeClr val="bg1"/>
                </a:solidFill>
                <a:latin typeface="Meiryo" panose="020B0604030504040204" pitchFamily="34" charset="-128"/>
                <a:ea typeface="Meiryo" panose="020B0604030504040204" pitchFamily="34" charset="-128"/>
              </a:rPr>
              <a:t>深層学習</a:t>
            </a:r>
            <a:endParaRPr kumimoji="1" lang="en-US" altLang="ja-JP" sz="2400" b="1" dirty="0">
              <a:solidFill>
                <a:schemeClr val="bg1"/>
              </a:solidFill>
              <a:latin typeface="Meiryo" panose="020B0604030504040204" pitchFamily="34" charset="-128"/>
              <a:ea typeface="Meiryo" panose="020B0604030504040204" pitchFamily="34" charset="-128"/>
            </a:endParaRPr>
          </a:p>
          <a:p>
            <a:r>
              <a:rPr lang="en-US" altLang="ja-JP" b="1" dirty="0">
                <a:solidFill>
                  <a:schemeClr val="bg1"/>
                </a:solidFill>
                <a:latin typeface="Meiryo" panose="020B0604030504040204" pitchFamily="34" charset="-128"/>
                <a:ea typeface="Meiryo" panose="020B0604030504040204" pitchFamily="34" charset="-128"/>
              </a:rPr>
              <a:t>Deep Learning</a:t>
            </a:r>
            <a:endParaRPr kumimoji="1" lang="ja-JP" altLang="en-US" b="1">
              <a:solidFill>
                <a:schemeClr val="bg1"/>
              </a:solidFill>
              <a:latin typeface="Meiryo" panose="020B0604030504040204" pitchFamily="34" charset="-128"/>
              <a:ea typeface="Meiryo" panose="020B0604030504040204" pitchFamily="34" charset="-128"/>
            </a:endParaRPr>
          </a:p>
        </p:txBody>
      </p:sp>
      <p:sp>
        <p:nvSpPr>
          <p:cNvPr id="12" name="テキスト ボックス 11">
            <a:extLst>
              <a:ext uri="{FF2B5EF4-FFF2-40B4-BE49-F238E27FC236}">
                <a16:creationId xmlns:a16="http://schemas.microsoft.com/office/drawing/2014/main" id="{A61D40C4-3B20-6D46-BD37-AC59838CF28C}"/>
              </a:ext>
            </a:extLst>
          </p:cNvPr>
          <p:cNvSpPr txBox="1"/>
          <p:nvPr/>
        </p:nvSpPr>
        <p:spPr>
          <a:xfrm>
            <a:off x="919098" y="2235113"/>
            <a:ext cx="1845377" cy="461665"/>
          </a:xfrm>
          <a:prstGeom prst="rect">
            <a:avLst/>
          </a:prstGeom>
          <a:noFill/>
        </p:spPr>
        <p:txBody>
          <a:bodyPr wrap="none" rtlCol="0">
            <a:spAutoFit/>
          </a:bodyPr>
          <a:lstStyle/>
          <a:p>
            <a:r>
              <a:rPr kumimoji="1" lang="ja-JP" altLang="en-US" sz="1200" dirty="0">
                <a:solidFill>
                  <a:schemeClr val="bg1"/>
                </a:solidFill>
                <a:latin typeface="Meiryo" panose="020B0604030504040204" pitchFamily="34" charset="-128"/>
                <a:ea typeface="Meiryo" panose="020B0604030504040204" pitchFamily="34" charset="-128"/>
                <a:cs typeface="Meiryo" charset="-128"/>
              </a:rPr>
              <a:t>人間の”</a:t>
            </a:r>
            <a:r>
              <a:rPr kumimoji="1" lang="ja-JP" altLang="en-US" sz="1200">
                <a:solidFill>
                  <a:schemeClr val="bg1"/>
                </a:solidFill>
                <a:latin typeface="Meiryo" panose="020B0604030504040204" pitchFamily="34" charset="-128"/>
                <a:ea typeface="Meiryo" panose="020B0604030504040204" pitchFamily="34" charset="-128"/>
                <a:cs typeface="Meiryo" charset="-128"/>
              </a:rPr>
              <a:t>知能”や</a:t>
            </a:r>
            <a:r>
              <a:rPr kumimoji="1" lang="en-US" altLang="ja-JP" sz="1200" dirty="0">
                <a:solidFill>
                  <a:schemeClr val="bg1"/>
                </a:solidFill>
                <a:latin typeface="Meiryo" panose="020B0604030504040204" pitchFamily="34" charset="-128"/>
                <a:ea typeface="Meiryo" panose="020B0604030504040204" pitchFamily="34" charset="-128"/>
                <a:cs typeface="Meiryo" charset="-128"/>
              </a:rPr>
              <a:t>”</a:t>
            </a:r>
            <a:r>
              <a:rPr kumimoji="1" lang="ja-JP" altLang="en-US" sz="1200">
                <a:solidFill>
                  <a:schemeClr val="bg1"/>
                </a:solidFill>
                <a:latin typeface="Meiryo" panose="020B0604030504040204" pitchFamily="34" charset="-128"/>
                <a:ea typeface="Meiryo" panose="020B0604030504040204" pitchFamily="34" charset="-128"/>
                <a:cs typeface="Meiryo" charset="-128"/>
              </a:rPr>
              <a:t>知覚</a:t>
            </a:r>
            <a:r>
              <a:rPr kumimoji="1" lang="en-US" altLang="ja-JP" sz="1200" dirty="0">
                <a:solidFill>
                  <a:schemeClr val="bg1"/>
                </a:solidFill>
                <a:latin typeface="Meiryo" panose="020B0604030504040204" pitchFamily="34" charset="-128"/>
                <a:ea typeface="Meiryo" panose="020B0604030504040204" pitchFamily="34" charset="-128"/>
                <a:cs typeface="Meiryo" charset="-128"/>
              </a:rPr>
              <a:t>”</a:t>
            </a:r>
            <a:r>
              <a:rPr kumimoji="1" lang="ja-JP" altLang="en-US" sz="1200">
                <a:solidFill>
                  <a:schemeClr val="bg1"/>
                </a:solidFill>
                <a:latin typeface="Meiryo" panose="020B0604030504040204" pitchFamily="34" charset="-128"/>
                <a:ea typeface="Meiryo" panose="020B0604030504040204" pitchFamily="34" charset="-128"/>
                <a:cs typeface="Meiryo" charset="-128"/>
              </a:rPr>
              <a:t>を</a:t>
            </a:r>
            <a:endParaRPr kumimoji="1" lang="en-US" altLang="ja-JP" sz="1200" dirty="0">
              <a:solidFill>
                <a:schemeClr val="bg1"/>
              </a:solidFill>
              <a:latin typeface="Meiryo" panose="020B0604030504040204" pitchFamily="34" charset="-128"/>
              <a:ea typeface="Meiryo" panose="020B0604030504040204" pitchFamily="34" charset="-128"/>
              <a:cs typeface="Meiryo" charset="-128"/>
            </a:endParaRPr>
          </a:p>
          <a:p>
            <a:r>
              <a:rPr kumimoji="1" lang="ja-JP" altLang="en-US" sz="1200">
                <a:solidFill>
                  <a:schemeClr val="bg1"/>
                </a:solidFill>
                <a:latin typeface="Meiryo" panose="020B0604030504040204" pitchFamily="34" charset="-128"/>
                <a:ea typeface="Meiryo" panose="020B0604030504040204" pitchFamily="34" charset="-128"/>
                <a:cs typeface="Meiryo" charset="-128"/>
              </a:rPr>
              <a:t>人工的に再現する技術</a:t>
            </a:r>
            <a:endParaRPr kumimoji="1" lang="ja-JP" altLang="en-US" sz="1200" dirty="0">
              <a:solidFill>
                <a:schemeClr val="bg1"/>
              </a:solidFill>
              <a:latin typeface="Meiryo" panose="020B0604030504040204" pitchFamily="34" charset="-128"/>
              <a:ea typeface="Meiryo" panose="020B0604030504040204" pitchFamily="34" charset="-128"/>
              <a:cs typeface="Meiryo" charset="-128"/>
            </a:endParaRPr>
          </a:p>
        </p:txBody>
      </p:sp>
      <p:sp>
        <p:nvSpPr>
          <p:cNvPr id="14" name="テキスト ボックス 13">
            <a:extLst>
              <a:ext uri="{FF2B5EF4-FFF2-40B4-BE49-F238E27FC236}">
                <a16:creationId xmlns:a16="http://schemas.microsoft.com/office/drawing/2014/main" id="{08BB0A23-84FB-4446-A115-804990C74DB1}"/>
              </a:ext>
            </a:extLst>
          </p:cNvPr>
          <p:cNvSpPr txBox="1"/>
          <p:nvPr/>
        </p:nvSpPr>
        <p:spPr>
          <a:xfrm>
            <a:off x="2395470" y="3665751"/>
            <a:ext cx="1855409" cy="646331"/>
          </a:xfrm>
          <a:prstGeom prst="rect">
            <a:avLst/>
          </a:prstGeom>
          <a:noFill/>
        </p:spPr>
        <p:txBody>
          <a:bodyPr wrap="square" rtlCol="0">
            <a:spAutoFit/>
          </a:bodyPr>
          <a:lstStyle/>
          <a:p>
            <a:pPr algn="ctr"/>
            <a:r>
              <a:rPr lang="ja-JP" altLang="en-US" sz="1200">
                <a:solidFill>
                  <a:schemeClr val="bg1"/>
                </a:solidFill>
                <a:latin typeface="Meiryo" panose="020B0604030504040204" pitchFamily="34" charset="-128"/>
                <a:ea typeface="Meiryo" panose="020B0604030504040204" pitchFamily="34" charset="-128"/>
                <a:cs typeface="Meiryo" charset="-128"/>
              </a:rPr>
              <a:t>データに含まれる規則や法則／特徴の組合せ</a:t>
            </a:r>
            <a:endParaRPr lang="en-US" altLang="ja-JP" sz="1200" dirty="0">
              <a:solidFill>
                <a:schemeClr val="bg1"/>
              </a:solidFill>
              <a:latin typeface="Meiryo" panose="020B0604030504040204" pitchFamily="34" charset="-128"/>
              <a:ea typeface="Meiryo" panose="020B0604030504040204" pitchFamily="34" charset="-128"/>
              <a:cs typeface="Meiryo" charset="-128"/>
            </a:endParaRPr>
          </a:p>
          <a:p>
            <a:pPr algn="ctr"/>
            <a:r>
              <a:rPr lang="en-US" altLang="ja-JP" sz="1200" dirty="0">
                <a:solidFill>
                  <a:schemeClr val="bg1"/>
                </a:solidFill>
                <a:latin typeface="Meiryo" panose="020B0604030504040204" pitchFamily="34" charset="-128"/>
                <a:ea typeface="Meiryo" panose="020B0604030504040204" pitchFamily="34" charset="-128"/>
                <a:cs typeface="Meiryo" charset="-128"/>
              </a:rPr>
              <a:t>(</a:t>
            </a:r>
            <a:r>
              <a:rPr lang="ja-JP" altLang="en-US" sz="1200">
                <a:solidFill>
                  <a:schemeClr val="bg1"/>
                </a:solidFill>
                <a:latin typeface="Meiryo" panose="020B0604030504040204" pitchFamily="34" charset="-128"/>
                <a:ea typeface="Meiryo" panose="020B0604030504040204" pitchFamily="34" charset="-128"/>
                <a:cs typeface="Meiryo" charset="-128"/>
              </a:rPr>
              <a:t>モデル</a:t>
            </a:r>
            <a:r>
              <a:rPr lang="en-US" altLang="ja-JP" sz="1200" dirty="0">
                <a:solidFill>
                  <a:schemeClr val="bg1"/>
                </a:solidFill>
                <a:latin typeface="Meiryo" panose="020B0604030504040204" pitchFamily="34" charset="-128"/>
                <a:ea typeface="Meiryo" panose="020B0604030504040204" pitchFamily="34" charset="-128"/>
                <a:cs typeface="Meiryo" charset="-128"/>
              </a:rPr>
              <a:t>)</a:t>
            </a:r>
            <a:r>
              <a:rPr lang="ja-JP" altLang="en-US" sz="1200">
                <a:solidFill>
                  <a:schemeClr val="bg1"/>
                </a:solidFill>
                <a:latin typeface="Meiryo" panose="020B0604030504040204" pitchFamily="34" charset="-128"/>
                <a:ea typeface="Meiryo" panose="020B0604030504040204" pitchFamily="34" charset="-128"/>
                <a:cs typeface="Meiryo" charset="-128"/>
              </a:rPr>
              <a:t>を見つける計算</a:t>
            </a:r>
          </a:p>
        </p:txBody>
      </p:sp>
      <p:sp>
        <p:nvSpPr>
          <p:cNvPr id="15" name="テキスト ボックス 14">
            <a:extLst>
              <a:ext uri="{FF2B5EF4-FFF2-40B4-BE49-F238E27FC236}">
                <a16:creationId xmlns:a16="http://schemas.microsoft.com/office/drawing/2014/main" id="{5BEAF938-B78F-5A4E-A046-A3B298D9E37F}"/>
              </a:ext>
            </a:extLst>
          </p:cNvPr>
          <p:cNvSpPr txBox="1"/>
          <p:nvPr/>
        </p:nvSpPr>
        <p:spPr>
          <a:xfrm>
            <a:off x="4584347" y="4599552"/>
            <a:ext cx="1773192" cy="461665"/>
          </a:xfrm>
          <a:prstGeom prst="rect">
            <a:avLst/>
          </a:prstGeom>
          <a:noFill/>
        </p:spPr>
        <p:txBody>
          <a:bodyPr wrap="square" rtlCol="0">
            <a:spAutoFit/>
          </a:bodyPr>
          <a:lstStyle/>
          <a:p>
            <a:r>
              <a:rPr kumimoji="1" lang="ja-JP" altLang="en-US" sz="1200">
                <a:solidFill>
                  <a:schemeClr val="bg1"/>
                </a:solidFill>
                <a:latin typeface="Meiryo" panose="020B0604030504040204" pitchFamily="34" charset="-128"/>
                <a:ea typeface="Meiryo" panose="020B0604030504040204" pitchFamily="34" charset="-128"/>
                <a:cs typeface="Meiryo" charset="-128"/>
              </a:rPr>
              <a:t>脳の仕組みを参考に作られた機械学習の手法</a:t>
            </a:r>
            <a:endParaRPr kumimoji="1" lang="ja-JP" altLang="en-US" sz="1200" dirty="0">
              <a:solidFill>
                <a:schemeClr val="bg1"/>
              </a:solidFill>
              <a:latin typeface="Meiryo" panose="020B0604030504040204" pitchFamily="34" charset="-128"/>
              <a:ea typeface="Meiryo" panose="020B0604030504040204" pitchFamily="34" charset="-128"/>
              <a:cs typeface="Meiryo" charset="-128"/>
            </a:endParaRPr>
          </a:p>
        </p:txBody>
      </p:sp>
      <p:sp>
        <p:nvSpPr>
          <p:cNvPr id="17" name="正方形/長方形 16">
            <a:extLst>
              <a:ext uri="{FF2B5EF4-FFF2-40B4-BE49-F238E27FC236}">
                <a16:creationId xmlns:a16="http://schemas.microsoft.com/office/drawing/2014/main" id="{493F0C18-FC0E-9B41-AB45-F990B2183BB6}"/>
              </a:ext>
            </a:extLst>
          </p:cNvPr>
          <p:cNvSpPr/>
          <p:nvPr/>
        </p:nvSpPr>
        <p:spPr>
          <a:xfrm>
            <a:off x="6680718" y="5605068"/>
            <a:ext cx="1957587" cy="646331"/>
          </a:xfrm>
          <a:prstGeom prst="rect">
            <a:avLst/>
          </a:prstGeom>
          <a:noFill/>
        </p:spPr>
        <p:txBody>
          <a:bodyPr wrap="square" rtlCol="0">
            <a:spAutoFit/>
          </a:bodyPr>
          <a:lstStyle/>
          <a:p>
            <a:r>
              <a:rPr lang="ja-JP" altLang="en-US" sz="1200">
                <a:solidFill>
                  <a:schemeClr val="bg1"/>
                </a:solidFill>
                <a:latin typeface="Meiryo" panose="020B0604030504040204" pitchFamily="34" charset="-128"/>
                <a:ea typeface="Meiryo" panose="020B0604030504040204" pitchFamily="34" charset="-128"/>
                <a:cs typeface="Meiryo" charset="-128"/>
              </a:rPr>
              <a:t>ニューラル・ネットワークの階層を多重化（深層化）し性能を高めた手法</a:t>
            </a:r>
            <a:endParaRPr lang="ja-JP" altLang="en-US" sz="1200" dirty="0">
              <a:solidFill>
                <a:schemeClr val="bg1"/>
              </a:solidFill>
              <a:latin typeface="Meiryo" panose="020B0604030504040204" pitchFamily="34" charset="-128"/>
              <a:ea typeface="Meiryo" panose="020B0604030504040204" pitchFamily="34" charset="-128"/>
              <a:cs typeface="Meiryo" charset="-128"/>
            </a:endParaRPr>
          </a:p>
        </p:txBody>
      </p:sp>
      <p:sp>
        <p:nvSpPr>
          <p:cNvPr id="26" name="正方形/長方形 25">
            <a:extLst>
              <a:ext uri="{FF2B5EF4-FFF2-40B4-BE49-F238E27FC236}">
                <a16:creationId xmlns:a16="http://schemas.microsoft.com/office/drawing/2014/main" id="{BDC7D6BB-A247-6B42-8427-0372C58DAACF}"/>
              </a:ext>
            </a:extLst>
          </p:cNvPr>
          <p:cNvSpPr/>
          <p:nvPr/>
        </p:nvSpPr>
        <p:spPr>
          <a:xfrm>
            <a:off x="2807878" y="2223688"/>
            <a:ext cx="5765838" cy="577081"/>
          </a:xfrm>
          <a:prstGeom prst="rect">
            <a:avLst/>
          </a:prstGeom>
        </p:spPr>
        <p:txBody>
          <a:bodyPr wrap="square">
            <a:spAutoFit/>
          </a:bodyPr>
          <a:lstStyle/>
          <a:p>
            <a:pPr algn="just">
              <a:spcAft>
                <a:spcPts val="0"/>
              </a:spcAft>
            </a:pPr>
            <a:r>
              <a:rPr lang="ja-JP" altLang="ja-JP" sz="1050" kern="100" dirty="0">
                <a:solidFill>
                  <a:schemeClr val="bg1"/>
                </a:solidFill>
                <a:latin typeface="Meiryo" panose="020B0604030504040204" pitchFamily="34" charset="-128"/>
                <a:ea typeface="Meiryo" panose="020B0604030504040204" pitchFamily="34" charset="-128"/>
                <a:cs typeface="Meiryo" charset="-128"/>
              </a:rPr>
              <a:t>遺伝アルゴリズム、エキスパートシステム、音声認識、画像認識、感性処理、機械学習、ゲーム、自然言語処理、情報検索、推論、探索知識表現、データマイニング、ニューラルネット、ヒューマンインターフェース、プランニング、マルチエージェント、ロボット</a:t>
            </a:r>
            <a:endParaRPr lang="ja-JP" altLang="ja-JP" sz="1050" kern="100" dirty="0">
              <a:solidFill>
                <a:schemeClr val="bg1"/>
              </a:solidFill>
              <a:effectLst/>
              <a:latin typeface="Meiryo" panose="020B0604030504040204" pitchFamily="34" charset="-128"/>
              <a:ea typeface="Meiryo" panose="020B0604030504040204" pitchFamily="34" charset="-128"/>
              <a:cs typeface="Meiryo" charset="-128"/>
            </a:endParaRPr>
          </a:p>
        </p:txBody>
      </p:sp>
      <p:sp>
        <p:nvSpPr>
          <p:cNvPr id="27" name="円柱 26">
            <a:extLst>
              <a:ext uri="{FF2B5EF4-FFF2-40B4-BE49-F238E27FC236}">
                <a16:creationId xmlns:a16="http://schemas.microsoft.com/office/drawing/2014/main" id="{3CFF4DD6-43AA-4748-8A73-EBAB72E4B7C4}"/>
              </a:ext>
            </a:extLst>
          </p:cNvPr>
          <p:cNvSpPr/>
          <p:nvPr/>
        </p:nvSpPr>
        <p:spPr>
          <a:xfrm>
            <a:off x="2490666" y="4426055"/>
            <a:ext cx="1581484" cy="537079"/>
          </a:xfrm>
          <a:prstGeom prst="can">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b="1" dirty="0">
                <a:solidFill>
                  <a:srgbClr val="FFFFFF"/>
                </a:solidFill>
                <a:latin typeface="Meiryo" panose="020B0604030504040204" pitchFamily="34" charset="-128"/>
                <a:ea typeface="Meiryo" panose="020B0604030504040204" pitchFamily="34" charset="-128"/>
                <a:cs typeface="Meiryo" charset="-128"/>
              </a:rPr>
              <a:t>データ</a:t>
            </a:r>
            <a:endParaRPr kumimoji="1" lang="en-US" altLang="ja-JP" sz="1400" b="1" dirty="0">
              <a:solidFill>
                <a:srgbClr val="FFFFFF"/>
              </a:solidFill>
              <a:latin typeface="Meiryo" panose="020B0604030504040204" pitchFamily="34" charset="-128"/>
              <a:ea typeface="Meiryo" panose="020B0604030504040204" pitchFamily="34" charset="-128"/>
              <a:cs typeface="Meiryo" charset="-128"/>
            </a:endParaRPr>
          </a:p>
        </p:txBody>
      </p:sp>
      <p:sp>
        <p:nvSpPr>
          <p:cNvPr id="28" name="正方形/長方形 27">
            <a:extLst>
              <a:ext uri="{FF2B5EF4-FFF2-40B4-BE49-F238E27FC236}">
                <a16:creationId xmlns:a16="http://schemas.microsoft.com/office/drawing/2014/main" id="{5E5D74B7-8D9B-2E4E-B46A-FD643F97C155}"/>
              </a:ext>
            </a:extLst>
          </p:cNvPr>
          <p:cNvSpPr/>
          <p:nvPr/>
        </p:nvSpPr>
        <p:spPr>
          <a:xfrm>
            <a:off x="2490666" y="5184473"/>
            <a:ext cx="1570438" cy="416610"/>
          </a:xfrm>
          <a:prstGeom prst="rect">
            <a:avLst/>
          </a:prstGeom>
          <a:solidFill>
            <a:srgbClr val="00905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100" b="1">
                <a:solidFill>
                  <a:srgbClr val="FFFFFF"/>
                </a:solidFill>
                <a:latin typeface="Meiryo" panose="020B0604030504040204" pitchFamily="34" charset="-128"/>
                <a:ea typeface="Meiryo" panose="020B0604030504040204" pitchFamily="34" charset="-128"/>
                <a:cs typeface="Meiryo" charset="-128"/>
              </a:rPr>
              <a:t>機械学習</a:t>
            </a:r>
            <a:endParaRPr lang="en-US" altLang="ja-JP" sz="1100" b="1" dirty="0">
              <a:solidFill>
                <a:srgbClr val="FFFFFF"/>
              </a:solidFill>
              <a:latin typeface="Meiryo" panose="020B0604030504040204" pitchFamily="34" charset="-128"/>
              <a:ea typeface="Meiryo" panose="020B0604030504040204" pitchFamily="34" charset="-128"/>
              <a:cs typeface="Meiryo" charset="-128"/>
            </a:endParaRPr>
          </a:p>
          <a:p>
            <a:pPr algn="ctr"/>
            <a:r>
              <a:rPr lang="ja-JP" altLang="en-US" sz="900" b="1">
                <a:solidFill>
                  <a:srgbClr val="FFFFFF"/>
                </a:solidFill>
                <a:latin typeface="Meiryo" panose="020B0604030504040204" pitchFamily="34" charset="-128"/>
                <a:ea typeface="Meiryo" panose="020B0604030504040204" pitchFamily="34" charset="-128"/>
                <a:cs typeface="Meiryo" charset="-128"/>
              </a:rPr>
              <a:t>プログラム</a:t>
            </a:r>
            <a:endParaRPr lang="ja-JP" altLang="en-US" sz="900" b="1" dirty="0">
              <a:solidFill>
                <a:srgbClr val="FFFFFF"/>
              </a:solidFill>
              <a:latin typeface="Meiryo" panose="020B0604030504040204" pitchFamily="34" charset="-128"/>
              <a:ea typeface="Meiryo" panose="020B0604030504040204" pitchFamily="34" charset="-128"/>
              <a:cs typeface="Meiryo" charset="-128"/>
            </a:endParaRPr>
          </a:p>
        </p:txBody>
      </p:sp>
      <p:sp>
        <p:nvSpPr>
          <p:cNvPr id="29" name="上矢印 28">
            <a:extLst>
              <a:ext uri="{FF2B5EF4-FFF2-40B4-BE49-F238E27FC236}">
                <a16:creationId xmlns:a16="http://schemas.microsoft.com/office/drawing/2014/main" id="{3A35404E-96A4-2341-887B-339DE8B7035F}"/>
              </a:ext>
            </a:extLst>
          </p:cNvPr>
          <p:cNvSpPr/>
          <p:nvPr/>
        </p:nvSpPr>
        <p:spPr>
          <a:xfrm rot="10800000">
            <a:off x="3086136" y="4932345"/>
            <a:ext cx="400044" cy="286194"/>
          </a:xfrm>
          <a:prstGeom prst="up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30" name="正方形/長方形 29">
            <a:extLst>
              <a:ext uri="{FF2B5EF4-FFF2-40B4-BE49-F238E27FC236}">
                <a16:creationId xmlns:a16="http://schemas.microsoft.com/office/drawing/2014/main" id="{59AC6452-9316-E143-B89F-E233AC177C7A}"/>
              </a:ext>
            </a:extLst>
          </p:cNvPr>
          <p:cNvSpPr/>
          <p:nvPr/>
        </p:nvSpPr>
        <p:spPr>
          <a:xfrm>
            <a:off x="2501868" y="5839612"/>
            <a:ext cx="1570438" cy="416610"/>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400" b="1">
                <a:solidFill>
                  <a:srgbClr val="FFFFFF"/>
                </a:solidFill>
                <a:latin typeface="Meiryo" panose="020B0604030504040204" pitchFamily="34" charset="-128"/>
                <a:ea typeface="Meiryo" panose="020B0604030504040204" pitchFamily="34" charset="-128"/>
                <a:cs typeface="Meiryo" charset="-128"/>
              </a:rPr>
              <a:t>モデル</a:t>
            </a:r>
            <a:endParaRPr lang="ja-JP" altLang="en-US" sz="1400" b="1" dirty="0">
              <a:solidFill>
                <a:srgbClr val="FFFFFF"/>
              </a:solidFill>
              <a:latin typeface="Meiryo" panose="020B0604030504040204" pitchFamily="34" charset="-128"/>
              <a:ea typeface="Meiryo" panose="020B0604030504040204" pitchFamily="34" charset="-128"/>
              <a:cs typeface="Meiryo" charset="-128"/>
            </a:endParaRPr>
          </a:p>
        </p:txBody>
      </p:sp>
      <p:sp>
        <p:nvSpPr>
          <p:cNvPr id="31" name="上矢印 30">
            <a:extLst>
              <a:ext uri="{FF2B5EF4-FFF2-40B4-BE49-F238E27FC236}">
                <a16:creationId xmlns:a16="http://schemas.microsoft.com/office/drawing/2014/main" id="{0F8DEF03-CA97-3C44-9FFD-2640AE7326F6}"/>
              </a:ext>
            </a:extLst>
          </p:cNvPr>
          <p:cNvSpPr/>
          <p:nvPr/>
        </p:nvSpPr>
        <p:spPr>
          <a:xfrm rot="10800000">
            <a:off x="3086135" y="5576894"/>
            <a:ext cx="400044" cy="286194"/>
          </a:xfrm>
          <a:prstGeom prst="up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38" name="テキスト ボックス 37">
            <a:extLst>
              <a:ext uri="{FF2B5EF4-FFF2-40B4-BE49-F238E27FC236}">
                <a16:creationId xmlns:a16="http://schemas.microsoft.com/office/drawing/2014/main" id="{A0A2237B-2FA6-5847-8494-B6B140774EF0}"/>
              </a:ext>
            </a:extLst>
          </p:cNvPr>
          <p:cNvSpPr txBox="1"/>
          <p:nvPr/>
        </p:nvSpPr>
        <p:spPr>
          <a:xfrm>
            <a:off x="542252" y="965181"/>
            <a:ext cx="5467266" cy="461665"/>
          </a:xfrm>
          <a:prstGeom prst="rect">
            <a:avLst/>
          </a:prstGeom>
          <a:noFill/>
        </p:spPr>
        <p:txBody>
          <a:bodyPr wrap="none" rtlCol="0">
            <a:spAutoFit/>
          </a:bodyPr>
          <a:lstStyle/>
          <a:p>
            <a:r>
              <a:rPr kumimoji="1" lang="ja-JP" altLang="en-US" sz="2400" b="1">
                <a:solidFill>
                  <a:srgbClr val="7030A0"/>
                </a:solidFill>
                <a:latin typeface="Meiryo" panose="020B0604030504040204" pitchFamily="34" charset="-128"/>
                <a:ea typeface="Meiryo" panose="020B0604030504040204" pitchFamily="34" charset="-128"/>
              </a:rPr>
              <a:t>コンピューター科学　</a:t>
            </a:r>
            <a:r>
              <a:rPr kumimoji="1" lang="en-US" altLang="ja-JP" b="1" dirty="0">
                <a:solidFill>
                  <a:srgbClr val="7030A0"/>
                </a:solidFill>
                <a:latin typeface="Meiryo" panose="020B0604030504040204" pitchFamily="34" charset="-128"/>
                <a:ea typeface="Meiryo" panose="020B0604030504040204" pitchFamily="34" charset="-128"/>
              </a:rPr>
              <a:t>Computer Science</a:t>
            </a:r>
            <a:endParaRPr kumimoji="1" lang="ja-JP" altLang="en-US" b="1">
              <a:solidFill>
                <a:srgbClr val="7030A0"/>
              </a:solidFill>
              <a:latin typeface="Meiryo" panose="020B0604030504040204" pitchFamily="34" charset="-128"/>
              <a:ea typeface="Meiryo" panose="020B0604030504040204" pitchFamily="34" charset="-128"/>
            </a:endParaRPr>
          </a:p>
        </p:txBody>
      </p:sp>
      <p:grpSp>
        <p:nvGrpSpPr>
          <p:cNvPr id="159" name="グループ化 158">
            <a:extLst>
              <a:ext uri="{FF2B5EF4-FFF2-40B4-BE49-F238E27FC236}">
                <a16:creationId xmlns:a16="http://schemas.microsoft.com/office/drawing/2014/main" id="{0DCAF113-47EC-658A-0596-7E70618A2C6B}"/>
              </a:ext>
            </a:extLst>
          </p:cNvPr>
          <p:cNvGrpSpPr/>
          <p:nvPr/>
        </p:nvGrpSpPr>
        <p:grpSpPr>
          <a:xfrm>
            <a:off x="4853117" y="5073251"/>
            <a:ext cx="1150240" cy="1281581"/>
            <a:chOff x="3632067" y="3130671"/>
            <a:chExt cx="1795781" cy="2000834"/>
          </a:xfrm>
        </p:grpSpPr>
        <p:sp>
          <p:nvSpPr>
            <p:cNvPr id="160" name="円/楕円 159">
              <a:extLst>
                <a:ext uri="{FF2B5EF4-FFF2-40B4-BE49-F238E27FC236}">
                  <a16:creationId xmlns:a16="http://schemas.microsoft.com/office/drawing/2014/main" id="{611430CA-01FD-3974-477D-D493B07C49CF}"/>
                </a:ext>
              </a:extLst>
            </p:cNvPr>
            <p:cNvSpPr/>
            <p:nvPr/>
          </p:nvSpPr>
          <p:spPr>
            <a:xfrm>
              <a:off x="3670310" y="3135158"/>
              <a:ext cx="288032" cy="288032"/>
            </a:xfrm>
            <a:prstGeom prst="ellipse">
              <a:avLst/>
            </a:prstGeom>
            <a:solidFill>
              <a:schemeClr val="bg1"/>
            </a:solidFill>
            <a:ln>
              <a:solidFill>
                <a:schemeClr val="accent2">
                  <a:lumMod val="40000"/>
                  <a:lumOff val="6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1" name="円/楕円 160">
              <a:extLst>
                <a:ext uri="{FF2B5EF4-FFF2-40B4-BE49-F238E27FC236}">
                  <a16:creationId xmlns:a16="http://schemas.microsoft.com/office/drawing/2014/main" id="{32E29FB2-9E31-F83F-8906-6CB3DDDB3D78}"/>
                </a:ext>
              </a:extLst>
            </p:cNvPr>
            <p:cNvSpPr/>
            <p:nvPr/>
          </p:nvSpPr>
          <p:spPr>
            <a:xfrm>
              <a:off x="3670310" y="3495198"/>
              <a:ext cx="288032" cy="288032"/>
            </a:xfrm>
            <a:prstGeom prst="ellipse">
              <a:avLst/>
            </a:prstGeom>
            <a:solidFill>
              <a:schemeClr val="bg1"/>
            </a:solidFill>
            <a:ln>
              <a:solidFill>
                <a:schemeClr val="accent2">
                  <a:lumMod val="40000"/>
                  <a:lumOff val="6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2" name="円/楕円 161">
              <a:extLst>
                <a:ext uri="{FF2B5EF4-FFF2-40B4-BE49-F238E27FC236}">
                  <a16:creationId xmlns:a16="http://schemas.microsoft.com/office/drawing/2014/main" id="{AF0D8066-590C-9BF4-8A9F-64EF6426260F}"/>
                </a:ext>
              </a:extLst>
            </p:cNvPr>
            <p:cNvSpPr/>
            <p:nvPr/>
          </p:nvSpPr>
          <p:spPr>
            <a:xfrm>
              <a:off x="3670310" y="3855238"/>
              <a:ext cx="288032" cy="288032"/>
            </a:xfrm>
            <a:prstGeom prst="ellipse">
              <a:avLst/>
            </a:prstGeom>
            <a:solidFill>
              <a:schemeClr val="bg1"/>
            </a:solidFill>
            <a:ln>
              <a:solidFill>
                <a:schemeClr val="accent2">
                  <a:lumMod val="40000"/>
                  <a:lumOff val="6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3" name="円/楕円 162">
              <a:extLst>
                <a:ext uri="{FF2B5EF4-FFF2-40B4-BE49-F238E27FC236}">
                  <a16:creationId xmlns:a16="http://schemas.microsoft.com/office/drawing/2014/main" id="{CFB764EA-37C8-812F-4449-0B99DAF4D125}"/>
                </a:ext>
              </a:extLst>
            </p:cNvPr>
            <p:cNvSpPr/>
            <p:nvPr/>
          </p:nvSpPr>
          <p:spPr>
            <a:xfrm>
              <a:off x="3670310" y="4215278"/>
              <a:ext cx="288032" cy="288032"/>
            </a:xfrm>
            <a:prstGeom prst="ellipse">
              <a:avLst/>
            </a:prstGeom>
            <a:solidFill>
              <a:schemeClr val="bg1"/>
            </a:solidFill>
            <a:ln>
              <a:solidFill>
                <a:schemeClr val="accent2">
                  <a:lumMod val="40000"/>
                  <a:lumOff val="6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4" name="円/楕円 163">
              <a:extLst>
                <a:ext uri="{FF2B5EF4-FFF2-40B4-BE49-F238E27FC236}">
                  <a16:creationId xmlns:a16="http://schemas.microsoft.com/office/drawing/2014/main" id="{D5C9C898-0CE5-C9EF-2989-0E69DD973691}"/>
                </a:ext>
              </a:extLst>
            </p:cNvPr>
            <p:cNvSpPr/>
            <p:nvPr/>
          </p:nvSpPr>
          <p:spPr>
            <a:xfrm>
              <a:off x="4390390" y="3130671"/>
              <a:ext cx="288032" cy="288032"/>
            </a:xfrm>
            <a:prstGeom prst="ellipse">
              <a:avLst/>
            </a:prstGeom>
            <a:solidFill>
              <a:schemeClr val="bg1"/>
            </a:solidFill>
            <a:ln>
              <a:solidFill>
                <a:schemeClr val="accent2">
                  <a:lumMod val="40000"/>
                  <a:lumOff val="6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5" name="円/楕円 164">
              <a:extLst>
                <a:ext uri="{FF2B5EF4-FFF2-40B4-BE49-F238E27FC236}">
                  <a16:creationId xmlns:a16="http://schemas.microsoft.com/office/drawing/2014/main" id="{151D1D1A-505A-DCE5-BAFD-574A9D0296E8}"/>
                </a:ext>
              </a:extLst>
            </p:cNvPr>
            <p:cNvSpPr/>
            <p:nvPr/>
          </p:nvSpPr>
          <p:spPr>
            <a:xfrm>
              <a:off x="4390390" y="3490711"/>
              <a:ext cx="288032" cy="288032"/>
            </a:xfrm>
            <a:prstGeom prst="ellipse">
              <a:avLst/>
            </a:prstGeom>
            <a:solidFill>
              <a:schemeClr val="bg1"/>
            </a:solidFill>
            <a:ln>
              <a:solidFill>
                <a:schemeClr val="accent2">
                  <a:lumMod val="40000"/>
                  <a:lumOff val="6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6" name="円/楕円 165">
              <a:extLst>
                <a:ext uri="{FF2B5EF4-FFF2-40B4-BE49-F238E27FC236}">
                  <a16:creationId xmlns:a16="http://schemas.microsoft.com/office/drawing/2014/main" id="{37F1348E-175D-DA80-F87D-FA80674B0117}"/>
                </a:ext>
              </a:extLst>
            </p:cNvPr>
            <p:cNvSpPr/>
            <p:nvPr/>
          </p:nvSpPr>
          <p:spPr>
            <a:xfrm>
              <a:off x="4390390" y="3850751"/>
              <a:ext cx="288032" cy="288032"/>
            </a:xfrm>
            <a:prstGeom prst="ellipse">
              <a:avLst/>
            </a:prstGeom>
            <a:solidFill>
              <a:schemeClr val="bg1"/>
            </a:solidFill>
            <a:ln>
              <a:solidFill>
                <a:schemeClr val="accent2">
                  <a:lumMod val="40000"/>
                  <a:lumOff val="6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7" name="円/楕円 166">
              <a:extLst>
                <a:ext uri="{FF2B5EF4-FFF2-40B4-BE49-F238E27FC236}">
                  <a16:creationId xmlns:a16="http://schemas.microsoft.com/office/drawing/2014/main" id="{3F643C1B-0920-ADD3-340D-0C61CE05263E}"/>
                </a:ext>
              </a:extLst>
            </p:cNvPr>
            <p:cNvSpPr/>
            <p:nvPr/>
          </p:nvSpPr>
          <p:spPr>
            <a:xfrm>
              <a:off x="4390390" y="4210791"/>
              <a:ext cx="288032" cy="288032"/>
            </a:xfrm>
            <a:prstGeom prst="ellipse">
              <a:avLst/>
            </a:prstGeom>
            <a:solidFill>
              <a:schemeClr val="bg1"/>
            </a:solidFill>
            <a:ln>
              <a:solidFill>
                <a:schemeClr val="accent2">
                  <a:lumMod val="40000"/>
                  <a:lumOff val="6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68" name="直線矢印コネクタ 167">
              <a:extLst>
                <a:ext uri="{FF2B5EF4-FFF2-40B4-BE49-F238E27FC236}">
                  <a16:creationId xmlns:a16="http://schemas.microsoft.com/office/drawing/2014/main" id="{D3BC2EAE-3504-36DB-C9EF-B6701F2A5578}"/>
                </a:ext>
              </a:extLst>
            </p:cNvPr>
            <p:cNvCxnSpPr>
              <a:cxnSpLocks/>
              <a:stCxn id="160" idx="6"/>
              <a:endCxn id="164" idx="2"/>
            </p:cNvCxnSpPr>
            <p:nvPr/>
          </p:nvCxnSpPr>
          <p:spPr>
            <a:xfrm flipV="1">
              <a:off x="3958342" y="3274687"/>
              <a:ext cx="432048" cy="4487"/>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69" name="直線矢印コネクタ 168">
              <a:extLst>
                <a:ext uri="{FF2B5EF4-FFF2-40B4-BE49-F238E27FC236}">
                  <a16:creationId xmlns:a16="http://schemas.microsoft.com/office/drawing/2014/main" id="{DA7307BF-31FB-9E13-37A2-BDF5EB5EC6C1}"/>
                </a:ext>
              </a:extLst>
            </p:cNvPr>
            <p:cNvCxnSpPr>
              <a:cxnSpLocks/>
              <a:stCxn id="161" idx="6"/>
              <a:endCxn id="164" idx="2"/>
            </p:cNvCxnSpPr>
            <p:nvPr/>
          </p:nvCxnSpPr>
          <p:spPr>
            <a:xfrm flipV="1">
              <a:off x="3958342" y="3274687"/>
              <a:ext cx="432048" cy="364527"/>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70" name="直線矢印コネクタ 169">
              <a:extLst>
                <a:ext uri="{FF2B5EF4-FFF2-40B4-BE49-F238E27FC236}">
                  <a16:creationId xmlns:a16="http://schemas.microsoft.com/office/drawing/2014/main" id="{46F8EAFE-66A2-6729-C901-512C7D3C009E}"/>
                </a:ext>
              </a:extLst>
            </p:cNvPr>
            <p:cNvCxnSpPr>
              <a:cxnSpLocks/>
              <a:stCxn id="162" idx="6"/>
              <a:endCxn id="164" idx="2"/>
            </p:cNvCxnSpPr>
            <p:nvPr/>
          </p:nvCxnSpPr>
          <p:spPr>
            <a:xfrm flipV="1">
              <a:off x="3958342" y="3274687"/>
              <a:ext cx="432048" cy="724567"/>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71" name="直線矢印コネクタ 170">
              <a:extLst>
                <a:ext uri="{FF2B5EF4-FFF2-40B4-BE49-F238E27FC236}">
                  <a16:creationId xmlns:a16="http://schemas.microsoft.com/office/drawing/2014/main" id="{385C47B3-5ED6-6AD7-12A4-DCA667C1F241}"/>
                </a:ext>
              </a:extLst>
            </p:cNvPr>
            <p:cNvCxnSpPr>
              <a:cxnSpLocks/>
              <a:stCxn id="163" idx="6"/>
              <a:endCxn id="164" idx="2"/>
            </p:cNvCxnSpPr>
            <p:nvPr/>
          </p:nvCxnSpPr>
          <p:spPr>
            <a:xfrm flipV="1">
              <a:off x="3958342" y="3274687"/>
              <a:ext cx="432048" cy="1084607"/>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72" name="直線矢印コネクタ 171">
              <a:extLst>
                <a:ext uri="{FF2B5EF4-FFF2-40B4-BE49-F238E27FC236}">
                  <a16:creationId xmlns:a16="http://schemas.microsoft.com/office/drawing/2014/main" id="{3971C046-C7D8-B012-F194-C34346F6EF96}"/>
                </a:ext>
              </a:extLst>
            </p:cNvPr>
            <p:cNvCxnSpPr>
              <a:cxnSpLocks/>
              <a:stCxn id="160" idx="6"/>
              <a:endCxn id="165" idx="2"/>
            </p:cNvCxnSpPr>
            <p:nvPr/>
          </p:nvCxnSpPr>
          <p:spPr>
            <a:xfrm>
              <a:off x="3958342" y="3279174"/>
              <a:ext cx="432048" cy="355553"/>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73" name="直線矢印コネクタ 172">
              <a:extLst>
                <a:ext uri="{FF2B5EF4-FFF2-40B4-BE49-F238E27FC236}">
                  <a16:creationId xmlns:a16="http://schemas.microsoft.com/office/drawing/2014/main" id="{761B4C7B-3020-02F4-D5C3-5454FF1F86B2}"/>
                </a:ext>
              </a:extLst>
            </p:cNvPr>
            <p:cNvCxnSpPr>
              <a:cxnSpLocks/>
              <a:stCxn id="160" idx="6"/>
              <a:endCxn id="166" idx="2"/>
            </p:cNvCxnSpPr>
            <p:nvPr/>
          </p:nvCxnSpPr>
          <p:spPr>
            <a:xfrm>
              <a:off x="3958342" y="3279174"/>
              <a:ext cx="432048" cy="715593"/>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74" name="直線矢印コネクタ 173">
              <a:extLst>
                <a:ext uri="{FF2B5EF4-FFF2-40B4-BE49-F238E27FC236}">
                  <a16:creationId xmlns:a16="http://schemas.microsoft.com/office/drawing/2014/main" id="{91CF9E81-2D16-9655-E29F-01CB6053FFBE}"/>
                </a:ext>
              </a:extLst>
            </p:cNvPr>
            <p:cNvCxnSpPr>
              <a:cxnSpLocks/>
              <a:stCxn id="160" idx="6"/>
              <a:endCxn id="167" idx="2"/>
            </p:cNvCxnSpPr>
            <p:nvPr/>
          </p:nvCxnSpPr>
          <p:spPr>
            <a:xfrm>
              <a:off x="3958342" y="3279174"/>
              <a:ext cx="432048" cy="1075633"/>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75" name="直線矢印コネクタ 174">
              <a:extLst>
                <a:ext uri="{FF2B5EF4-FFF2-40B4-BE49-F238E27FC236}">
                  <a16:creationId xmlns:a16="http://schemas.microsoft.com/office/drawing/2014/main" id="{3BA36286-79F1-5149-FC8B-3E17BF9AD719}"/>
                </a:ext>
              </a:extLst>
            </p:cNvPr>
            <p:cNvCxnSpPr>
              <a:cxnSpLocks/>
              <a:stCxn id="161" idx="6"/>
              <a:endCxn id="165" idx="2"/>
            </p:cNvCxnSpPr>
            <p:nvPr/>
          </p:nvCxnSpPr>
          <p:spPr>
            <a:xfrm flipV="1">
              <a:off x="3958342" y="3634727"/>
              <a:ext cx="432048" cy="4487"/>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76" name="直線矢印コネクタ 175">
              <a:extLst>
                <a:ext uri="{FF2B5EF4-FFF2-40B4-BE49-F238E27FC236}">
                  <a16:creationId xmlns:a16="http://schemas.microsoft.com/office/drawing/2014/main" id="{D0371EF9-40B0-7CC2-EF28-3DD78A139F46}"/>
                </a:ext>
              </a:extLst>
            </p:cNvPr>
            <p:cNvCxnSpPr>
              <a:cxnSpLocks/>
              <a:stCxn id="161" idx="6"/>
              <a:endCxn id="166" idx="2"/>
            </p:cNvCxnSpPr>
            <p:nvPr/>
          </p:nvCxnSpPr>
          <p:spPr>
            <a:xfrm>
              <a:off x="3958342" y="3639214"/>
              <a:ext cx="432048" cy="355553"/>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77" name="直線矢印コネクタ 176">
              <a:extLst>
                <a:ext uri="{FF2B5EF4-FFF2-40B4-BE49-F238E27FC236}">
                  <a16:creationId xmlns:a16="http://schemas.microsoft.com/office/drawing/2014/main" id="{258FF248-09B2-7382-62F4-5034F4B7D45B}"/>
                </a:ext>
              </a:extLst>
            </p:cNvPr>
            <p:cNvCxnSpPr>
              <a:cxnSpLocks/>
              <a:stCxn id="161" idx="6"/>
              <a:endCxn id="167" idx="2"/>
            </p:cNvCxnSpPr>
            <p:nvPr/>
          </p:nvCxnSpPr>
          <p:spPr>
            <a:xfrm>
              <a:off x="3958342" y="3639214"/>
              <a:ext cx="432048" cy="715593"/>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78" name="直線矢印コネクタ 177">
              <a:extLst>
                <a:ext uri="{FF2B5EF4-FFF2-40B4-BE49-F238E27FC236}">
                  <a16:creationId xmlns:a16="http://schemas.microsoft.com/office/drawing/2014/main" id="{CB98C64F-5D34-BF5D-DEC1-5DEB4EAD9F29}"/>
                </a:ext>
              </a:extLst>
            </p:cNvPr>
            <p:cNvCxnSpPr>
              <a:cxnSpLocks/>
              <a:stCxn id="162" idx="6"/>
              <a:endCxn id="165" idx="2"/>
            </p:cNvCxnSpPr>
            <p:nvPr/>
          </p:nvCxnSpPr>
          <p:spPr>
            <a:xfrm flipV="1">
              <a:off x="3958342" y="3634727"/>
              <a:ext cx="432048" cy="364527"/>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79" name="直線矢印コネクタ 178">
              <a:extLst>
                <a:ext uri="{FF2B5EF4-FFF2-40B4-BE49-F238E27FC236}">
                  <a16:creationId xmlns:a16="http://schemas.microsoft.com/office/drawing/2014/main" id="{C784E027-5FDB-7323-F090-6E4438F031B2}"/>
                </a:ext>
              </a:extLst>
            </p:cNvPr>
            <p:cNvCxnSpPr>
              <a:cxnSpLocks/>
              <a:stCxn id="162" idx="6"/>
              <a:endCxn id="166" idx="2"/>
            </p:cNvCxnSpPr>
            <p:nvPr/>
          </p:nvCxnSpPr>
          <p:spPr>
            <a:xfrm flipV="1">
              <a:off x="3958342" y="3994767"/>
              <a:ext cx="432048" cy="4487"/>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80" name="直線矢印コネクタ 179">
              <a:extLst>
                <a:ext uri="{FF2B5EF4-FFF2-40B4-BE49-F238E27FC236}">
                  <a16:creationId xmlns:a16="http://schemas.microsoft.com/office/drawing/2014/main" id="{134EC2C9-A272-415A-5F91-435AC352965B}"/>
                </a:ext>
              </a:extLst>
            </p:cNvPr>
            <p:cNvCxnSpPr>
              <a:cxnSpLocks/>
              <a:stCxn id="162" idx="6"/>
              <a:endCxn id="167" idx="2"/>
            </p:cNvCxnSpPr>
            <p:nvPr/>
          </p:nvCxnSpPr>
          <p:spPr>
            <a:xfrm>
              <a:off x="3958342" y="3999254"/>
              <a:ext cx="432048" cy="355553"/>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81" name="直線矢印コネクタ 180">
              <a:extLst>
                <a:ext uri="{FF2B5EF4-FFF2-40B4-BE49-F238E27FC236}">
                  <a16:creationId xmlns:a16="http://schemas.microsoft.com/office/drawing/2014/main" id="{20166F86-ABE2-BED9-8BE6-B8FD167F79DF}"/>
                </a:ext>
              </a:extLst>
            </p:cNvPr>
            <p:cNvCxnSpPr>
              <a:cxnSpLocks/>
              <a:stCxn id="163" idx="6"/>
              <a:endCxn id="165" idx="2"/>
            </p:cNvCxnSpPr>
            <p:nvPr/>
          </p:nvCxnSpPr>
          <p:spPr>
            <a:xfrm flipV="1">
              <a:off x="3958342" y="3634727"/>
              <a:ext cx="432048" cy="724567"/>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82" name="直線矢印コネクタ 181">
              <a:extLst>
                <a:ext uri="{FF2B5EF4-FFF2-40B4-BE49-F238E27FC236}">
                  <a16:creationId xmlns:a16="http://schemas.microsoft.com/office/drawing/2014/main" id="{4D0205F5-C906-1463-4199-9BB97D842CEF}"/>
                </a:ext>
              </a:extLst>
            </p:cNvPr>
            <p:cNvCxnSpPr>
              <a:cxnSpLocks/>
              <a:stCxn id="163" idx="6"/>
              <a:endCxn id="166" idx="2"/>
            </p:cNvCxnSpPr>
            <p:nvPr/>
          </p:nvCxnSpPr>
          <p:spPr>
            <a:xfrm flipV="1">
              <a:off x="3958342" y="3994767"/>
              <a:ext cx="432048" cy="364527"/>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83" name="直線矢印コネクタ 182">
              <a:extLst>
                <a:ext uri="{FF2B5EF4-FFF2-40B4-BE49-F238E27FC236}">
                  <a16:creationId xmlns:a16="http://schemas.microsoft.com/office/drawing/2014/main" id="{BCA86AB2-EA0D-2F63-543A-AB5B08AAADA1}"/>
                </a:ext>
              </a:extLst>
            </p:cNvPr>
            <p:cNvCxnSpPr>
              <a:cxnSpLocks/>
              <a:stCxn id="163" idx="6"/>
              <a:endCxn id="167" idx="2"/>
            </p:cNvCxnSpPr>
            <p:nvPr/>
          </p:nvCxnSpPr>
          <p:spPr>
            <a:xfrm flipV="1">
              <a:off x="3958342" y="4354807"/>
              <a:ext cx="432048" cy="4487"/>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84" name="円/楕円 183">
              <a:extLst>
                <a:ext uri="{FF2B5EF4-FFF2-40B4-BE49-F238E27FC236}">
                  <a16:creationId xmlns:a16="http://schemas.microsoft.com/office/drawing/2014/main" id="{68C28AAA-26DB-8FB6-F428-0325267F5B12}"/>
                </a:ext>
              </a:extLst>
            </p:cNvPr>
            <p:cNvSpPr/>
            <p:nvPr/>
          </p:nvSpPr>
          <p:spPr>
            <a:xfrm>
              <a:off x="4386274" y="3135158"/>
              <a:ext cx="288032" cy="288032"/>
            </a:xfrm>
            <a:prstGeom prst="ellipse">
              <a:avLst/>
            </a:prstGeom>
            <a:solidFill>
              <a:schemeClr val="bg1"/>
            </a:solidFill>
            <a:ln>
              <a:solidFill>
                <a:schemeClr val="accent2">
                  <a:lumMod val="40000"/>
                  <a:lumOff val="6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5" name="円/楕円 184">
              <a:extLst>
                <a:ext uri="{FF2B5EF4-FFF2-40B4-BE49-F238E27FC236}">
                  <a16:creationId xmlns:a16="http://schemas.microsoft.com/office/drawing/2014/main" id="{E19832AE-C817-F3CF-9BBB-81E6778B264A}"/>
                </a:ext>
              </a:extLst>
            </p:cNvPr>
            <p:cNvSpPr/>
            <p:nvPr/>
          </p:nvSpPr>
          <p:spPr>
            <a:xfrm>
              <a:off x="4386274" y="3495198"/>
              <a:ext cx="288032" cy="288032"/>
            </a:xfrm>
            <a:prstGeom prst="ellipse">
              <a:avLst/>
            </a:prstGeom>
            <a:solidFill>
              <a:schemeClr val="bg1"/>
            </a:solidFill>
            <a:ln>
              <a:solidFill>
                <a:schemeClr val="accent2">
                  <a:lumMod val="40000"/>
                  <a:lumOff val="6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6" name="円/楕円 185">
              <a:extLst>
                <a:ext uri="{FF2B5EF4-FFF2-40B4-BE49-F238E27FC236}">
                  <a16:creationId xmlns:a16="http://schemas.microsoft.com/office/drawing/2014/main" id="{3EBFDF2F-A177-BCC4-56B6-26C37953F708}"/>
                </a:ext>
              </a:extLst>
            </p:cNvPr>
            <p:cNvSpPr/>
            <p:nvPr/>
          </p:nvSpPr>
          <p:spPr>
            <a:xfrm>
              <a:off x="4386274" y="3855238"/>
              <a:ext cx="288032" cy="288032"/>
            </a:xfrm>
            <a:prstGeom prst="ellipse">
              <a:avLst/>
            </a:prstGeom>
            <a:solidFill>
              <a:schemeClr val="bg1"/>
            </a:solidFill>
            <a:ln>
              <a:solidFill>
                <a:schemeClr val="accent2">
                  <a:lumMod val="40000"/>
                  <a:lumOff val="6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7" name="円/楕円 186">
              <a:extLst>
                <a:ext uri="{FF2B5EF4-FFF2-40B4-BE49-F238E27FC236}">
                  <a16:creationId xmlns:a16="http://schemas.microsoft.com/office/drawing/2014/main" id="{B1D64774-48EB-05E4-42E1-AA6A7EE95758}"/>
                </a:ext>
              </a:extLst>
            </p:cNvPr>
            <p:cNvSpPr/>
            <p:nvPr/>
          </p:nvSpPr>
          <p:spPr>
            <a:xfrm>
              <a:off x="4386274" y="4215278"/>
              <a:ext cx="288032" cy="288032"/>
            </a:xfrm>
            <a:prstGeom prst="ellipse">
              <a:avLst/>
            </a:prstGeom>
            <a:solidFill>
              <a:schemeClr val="bg1"/>
            </a:solidFill>
            <a:ln>
              <a:solidFill>
                <a:schemeClr val="accent2">
                  <a:lumMod val="40000"/>
                  <a:lumOff val="6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8" name="円/楕円 187">
              <a:extLst>
                <a:ext uri="{FF2B5EF4-FFF2-40B4-BE49-F238E27FC236}">
                  <a16:creationId xmlns:a16="http://schemas.microsoft.com/office/drawing/2014/main" id="{4365E65E-CE44-162A-1AB9-916944ACF1EC}"/>
                </a:ext>
              </a:extLst>
            </p:cNvPr>
            <p:cNvSpPr/>
            <p:nvPr/>
          </p:nvSpPr>
          <p:spPr>
            <a:xfrm>
              <a:off x="5106354" y="3130671"/>
              <a:ext cx="288032" cy="288032"/>
            </a:xfrm>
            <a:prstGeom prst="ellipse">
              <a:avLst/>
            </a:prstGeom>
            <a:solidFill>
              <a:schemeClr val="bg1"/>
            </a:solidFill>
            <a:ln>
              <a:solidFill>
                <a:schemeClr val="accent2">
                  <a:lumMod val="40000"/>
                  <a:lumOff val="6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9" name="円/楕円 188">
              <a:extLst>
                <a:ext uri="{FF2B5EF4-FFF2-40B4-BE49-F238E27FC236}">
                  <a16:creationId xmlns:a16="http://schemas.microsoft.com/office/drawing/2014/main" id="{D99E0A13-3DD1-04AE-E544-56D8A10AA561}"/>
                </a:ext>
              </a:extLst>
            </p:cNvPr>
            <p:cNvSpPr/>
            <p:nvPr/>
          </p:nvSpPr>
          <p:spPr>
            <a:xfrm>
              <a:off x="5106354" y="3490711"/>
              <a:ext cx="288032" cy="288032"/>
            </a:xfrm>
            <a:prstGeom prst="ellipse">
              <a:avLst/>
            </a:prstGeom>
            <a:solidFill>
              <a:schemeClr val="bg1"/>
            </a:solidFill>
            <a:ln>
              <a:solidFill>
                <a:schemeClr val="accent2">
                  <a:lumMod val="40000"/>
                  <a:lumOff val="6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0" name="円/楕円 189">
              <a:extLst>
                <a:ext uri="{FF2B5EF4-FFF2-40B4-BE49-F238E27FC236}">
                  <a16:creationId xmlns:a16="http://schemas.microsoft.com/office/drawing/2014/main" id="{90CD93AE-B452-E133-A744-58C04CAF0E0B}"/>
                </a:ext>
              </a:extLst>
            </p:cNvPr>
            <p:cNvSpPr/>
            <p:nvPr/>
          </p:nvSpPr>
          <p:spPr>
            <a:xfrm>
              <a:off x="5106354" y="3850751"/>
              <a:ext cx="288032" cy="288032"/>
            </a:xfrm>
            <a:prstGeom prst="ellipse">
              <a:avLst/>
            </a:prstGeom>
            <a:solidFill>
              <a:schemeClr val="bg1"/>
            </a:solidFill>
            <a:ln>
              <a:solidFill>
                <a:schemeClr val="accent2">
                  <a:lumMod val="40000"/>
                  <a:lumOff val="6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1" name="円/楕円 190">
              <a:extLst>
                <a:ext uri="{FF2B5EF4-FFF2-40B4-BE49-F238E27FC236}">
                  <a16:creationId xmlns:a16="http://schemas.microsoft.com/office/drawing/2014/main" id="{E8273574-1667-E868-56AC-A17243B1B21E}"/>
                </a:ext>
              </a:extLst>
            </p:cNvPr>
            <p:cNvSpPr/>
            <p:nvPr/>
          </p:nvSpPr>
          <p:spPr>
            <a:xfrm>
              <a:off x="5106354" y="4210791"/>
              <a:ext cx="288032" cy="288032"/>
            </a:xfrm>
            <a:prstGeom prst="ellipse">
              <a:avLst/>
            </a:prstGeom>
            <a:solidFill>
              <a:schemeClr val="bg1"/>
            </a:solidFill>
            <a:ln>
              <a:solidFill>
                <a:schemeClr val="accent2">
                  <a:lumMod val="40000"/>
                  <a:lumOff val="6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92" name="直線矢印コネクタ 191">
              <a:extLst>
                <a:ext uri="{FF2B5EF4-FFF2-40B4-BE49-F238E27FC236}">
                  <a16:creationId xmlns:a16="http://schemas.microsoft.com/office/drawing/2014/main" id="{69E8634C-69AE-D61F-AB76-78154D596053}"/>
                </a:ext>
              </a:extLst>
            </p:cNvPr>
            <p:cNvCxnSpPr>
              <a:cxnSpLocks/>
              <a:stCxn id="184" idx="6"/>
              <a:endCxn id="188" idx="2"/>
            </p:cNvCxnSpPr>
            <p:nvPr/>
          </p:nvCxnSpPr>
          <p:spPr>
            <a:xfrm flipV="1">
              <a:off x="4674306" y="3274687"/>
              <a:ext cx="432048" cy="4487"/>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93" name="直線矢印コネクタ 192">
              <a:extLst>
                <a:ext uri="{FF2B5EF4-FFF2-40B4-BE49-F238E27FC236}">
                  <a16:creationId xmlns:a16="http://schemas.microsoft.com/office/drawing/2014/main" id="{F081329E-C744-30CD-EB01-6FFAEBFC26DD}"/>
                </a:ext>
              </a:extLst>
            </p:cNvPr>
            <p:cNvCxnSpPr>
              <a:cxnSpLocks/>
              <a:stCxn id="185" idx="6"/>
              <a:endCxn id="188" idx="2"/>
            </p:cNvCxnSpPr>
            <p:nvPr/>
          </p:nvCxnSpPr>
          <p:spPr>
            <a:xfrm flipV="1">
              <a:off x="4674306" y="3274687"/>
              <a:ext cx="432048" cy="364527"/>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94" name="直線矢印コネクタ 193">
              <a:extLst>
                <a:ext uri="{FF2B5EF4-FFF2-40B4-BE49-F238E27FC236}">
                  <a16:creationId xmlns:a16="http://schemas.microsoft.com/office/drawing/2014/main" id="{53D78088-EB88-FDFF-B9DB-E05FBEBA46FC}"/>
                </a:ext>
              </a:extLst>
            </p:cNvPr>
            <p:cNvCxnSpPr>
              <a:cxnSpLocks/>
              <a:stCxn id="186" idx="6"/>
              <a:endCxn id="188" idx="2"/>
            </p:cNvCxnSpPr>
            <p:nvPr/>
          </p:nvCxnSpPr>
          <p:spPr>
            <a:xfrm flipV="1">
              <a:off x="4674306" y="3274687"/>
              <a:ext cx="432048" cy="724567"/>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95" name="直線矢印コネクタ 194">
              <a:extLst>
                <a:ext uri="{FF2B5EF4-FFF2-40B4-BE49-F238E27FC236}">
                  <a16:creationId xmlns:a16="http://schemas.microsoft.com/office/drawing/2014/main" id="{6FC00C46-0847-3935-A5E5-3202F8AE53D8}"/>
                </a:ext>
              </a:extLst>
            </p:cNvPr>
            <p:cNvCxnSpPr>
              <a:cxnSpLocks/>
              <a:stCxn id="187" idx="6"/>
              <a:endCxn id="188" idx="2"/>
            </p:cNvCxnSpPr>
            <p:nvPr/>
          </p:nvCxnSpPr>
          <p:spPr>
            <a:xfrm flipV="1">
              <a:off x="4674306" y="3274687"/>
              <a:ext cx="432048" cy="1084607"/>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96" name="直線矢印コネクタ 195">
              <a:extLst>
                <a:ext uri="{FF2B5EF4-FFF2-40B4-BE49-F238E27FC236}">
                  <a16:creationId xmlns:a16="http://schemas.microsoft.com/office/drawing/2014/main" id="{7BE7DEE2-EC60-170A-DE48-4811FFDDEE39}"/>
                </a:ext>
              </a:extLst>
            </p:cNvPr>
            <p:cNvCxnSpPr>
              <a:cxnSpLocks/>
              <a:stCxn id="184" idx="6"/>
              <a:endCxn id="189" idx="2"/>
            </p:cNvCxnSpPr>
            <p:nvPr/>
          </p:nvCxnSpPr>
          <p:spPr>
            <a:xfrm>
              <a:off x="4674306" y="3279174"/>
              <a:ext cx="432048" cy="355553"/>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97" name="直線矢印コネクタ 196">
              <a:extLst>
                <a:ext uri="{FF2B5EF4-FFF2-40B4-BE49-F238E27FC236}">
                  <a16:creationId xmlns:a16="http://schemas.microsoft.com/office/drawing/2014/main" id="{831E275A-0DDE-58A3-C14D-3CA4FBF8CEB0}"/>
                </a:ext>
              </a:extLst>
            </p:cNvPr>
            <p:cNvCxnSpPr>
              <a:cxnSpLocks/>
              <a:stCxn id="184" idx="6"/>
              <a:endCxn id="190" idx="2"/>
            </p:cNvCxnSpPr>
            <p:nvPr/>
          </p:nvCxnSpPr>
          <p:spPr>
            <a:xfrm>
              <a:off x="4674306" y="3279174"/>
              <a:ext cx="432048" cy="715593"/>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98" name="直線矢印コネクタ 197">
              <a:extLst>
                <a:ext uri="{FF2B5EF4-FFF2-40B4-BE49-F238E27FC236}">
                  <a16:creationId xmlns:a16="http://schemas.microsoft.com/office/drawing/2014/main" id="{B26E63AF-6FC7-B06A-95C0-B0C9AEFC9C98}"/>
                </a:ext>
              </a:extLst>
            </p:cNvPr>
            <p:cNvCxnSpPr>
              <a:cxnSpLocks/>
              <a:stCxn id="184" idx="6"/>
              <a:endCxn id="191" idx="2"/>
            </p:cNvCxnSpPr>
            <p:nvPr/>
          </p:nvCxnSpPr>
          <p:spPr>
            <a:xfrm>
              <a:off x="4674306" y="3279174"/>
              <a:ext cx="432048" cy="1075633"/>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99" name="直線矢印コネクタ 198">
              <a:extLst>
                <a:ext uri="{FF2B5EF4-FFF2-40B4-BE49-F238E27FC236}">
                  <a16:creationId xmlns:a16="http://schemas.microsoft.com/office/drawing/2014/main" id="{76CD5EFD-FFE6-0844-CAFA-364F38BF8EB9}"/>
                </a:ext>
              </a:extLst>
            </p:cNvPr>
            <p:cNvCxnSpPr>
              <a:cxnSpLocks/>
              <a:stCxn id="185" idx="6"/>
              <a:endCxn id="189" idx="2"/>
            </p:cNvCxnSpPr>
            <p:nvPr/>
          </p:nvCxnSpPr>
          <p:spPr>
            <a:xfrm flipV="1">
              <a:off x="4674306" y="3634727"/>
              <a:ext cx="432048" cy="4487"/>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00" name="直線矢印コネクタ 199">
              <a:extLst>
                <a:ext uri="{FF2B5EF4-FFF2-40B4-BE49-F238E27FC236}">
                  <a16:creationId xmlns:a16="http://schemas.microsoft.com/office/drawing/2014/main" id="{84376EC3-18A0-D171-665F-D0B100CC5BF7}"/>
                </a:ext>
              </a:extLst>
            </p:cNvPr>
            <p:cNvCxnSpPr>
              <a:cxnSpLocks/>
              <a:stCxn id="185" idx="6"/>
              <a:endCxn id="190" idx="2"/>
            </p:cNvCxnSpPr>
            <p:nvPr/>
          </p:nvCxnSpPr>
          <p:spPr>
            <a:xfrm>
              <a:off x="4674306" y="3639214"/>
              <a:ext cx="432048" cy="355553"/>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01" name="直線矢印コネクタ 200">
              <a:extLst>
                <a:ext uri="{FF2B5EF4-FFF2-40B4-BE49-F238E27FC236}">
                  <a16:creationId xmlns:a16="http://schemas.microsoft.com/office/drawing/2014/main" id="{926F9B48-79E4-C580-F40A-676242F3482E}"/>
                </a:ext>
              </a:extLst>
            </p:cNvPr>
            <p:cNvCxnSpPr>
              <a:cxnSpLocks/>
              <a:stCxn id="185" idx="6"/>
              <a:endCxn id="191" idx="2"/>
            </p:cNvCxnSpPr>
            <p:nvPr/>
          </p:nvCxnSpPr>
          <p:spPr>
            <a:xfrm>
              <a:off x="4674306" y="3639214"/>
              <a:ext cx="432048" cy="715593"/>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02" name="直線矢印コネクタ 201">
              <a:extLst>
                <a:ext uri="{FF2B5EF4-FFF2-40B4-BE49-F238E27FC236}">
                  <a16:creationId xmlns:a16="http://schemas.microsoft.com/office/drawing/2014/main" id="{6ECD805D-3E0C-1753-2669-644CF9297EB7}"/>
                </a:ext>
              </a:extLst>
            </p:cNvPr>
            <p:cNvCxnSpPr>
              <a:cxnSpLocks/>
              <a:stCxn id="186" idx="6"/>
              <a:endCxn id="189" idx="2"/>
            </p:cNvCxnSpPr>
            <p:nvPr/>
          </p:nvCxnSpPr>
          <p:spPr>
            <a:xfrm flipV="1">
              <a:off x="4674306" y="3634727"/>
              <a:ext cx="432048" cy="364527"/>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03" name="直線矢印コネクタ 202">
              <a:extLst>
                <a:ext uri="{FF2B5EF4-FFF2-40B4-BE49-F238E27FC236}">
                  <a16:creationId xmlns:a16="http://schemas.microsoft.com/office/drawing/2014/main" id="{B21D7E72-496D-03E1-1678-CB8E2A6A44DA}"/>
                </a:ext>
              </a:extLst>
            </p:cNvPr>
            <p:cNvCxnSpPr>
              <a:cxnSpLocks/>
              <a:stCxn id="186" idx="6"/>
              <a:endCxn id="190" idx="2"/>
            </p:cNvCxnSpPr>
            <p:nvPr/>
          </p:nvCxnSpPr>
          <p:spPr>
            <a:xfrm flipV="1">
              <a:off x="4674306" y="3994767"/>
              <a:ext cx="432048" cy="4487"/>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04" name="直線矢印コネクタ 203">
              <a:extLst>
                <a:ext uri="{FF2B5EF4-FFF2-40B4-BE49-F238E27FC236}">
                  <a16:creationId xmlns:a16="http://schemas.microsoft.com/office/drawing/2014/main" id="{FF178D5F-5097-8336-18E2-9559081B00E7}"/>
                </a:ext>
              </a:extLst>
            </p:cNvPr>
            <p:cNvCxnSpPr>
              <a:cxnSpLocks/>
              <a:stCxn id="186" idx="6"/>
              <a:endCxn id="191" idx="2"/>
            </p:cNvCxnSpPr>
            <p:nvPr/>
          </p:nvCxnSpPr>
          <p:spPr>
            <a:xfrm>
              <a:off x="4674306" y="3999254"/>
              <a:ext cx="432048" cy="355553"/>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05" name="直線矢印コネクタ 204">
              <a:extLst>
                <a:ext uri="{FF2B5EF4-FFF2-40B4-BE49-F238E27FC236}">
                  <a16:creationId xmlns:a16="http://schemas.microsoft.com/office/drawing/2014/main" id="{E162C009-38E4-AC34-1DB2-50817639431E}"/>
                </a:ext>
              </a:extLst>
            </p:cNvPr>
            <p:cNvCxnSpPr>
              <a:cxnSpLocks/>
              <a:stCxn id="187" idx="6"/>
              <a:endCxn id="189" idx="2"/>
            </p:cNvCxnSpPr>
            <p:nvPr/>
          </p:nvCxnSpPr>
          <p:spPr>
            <a:xfrm flipV="1">
              <a:off x="4674306" y="3634727"/>
              <a:ext cx="432048" cy="724567"/>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06" name="直線矢印コネクタ 205">
              <a:extLst>
                <a:ext uri="{FF2B5EF4-FFF2-40B4-BE49-F238E27FC236}">
                  <a16:creationId xmlns:a16="http://schemas.microsoft.com/office/drawing/2014/main" id="{997145C2-BAE7-9B53-FF7C-0B41E31473A7}"/>
                </a:ext>
              </a:extLst>
            </p:cNvPr>
            <p:cNvCxnSpPr>
              <a:cxnSpLocks/>
              <a:stCxn id="187" idx="6"/>
              <a:endCxn id="190" idx="2"/>
            </p:cNvCxnSpPr>
            <p:nvPr/>
          </p:nvCxnSpPr>
          <p:spPr>
            <a:xfrm flipV="1">
              <a:off x="4674306" y="3994767"/>
              <a:ext cx="432048" cy="364527"/>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07" name="直線矢印コネクタ 206">
              <a:extLst>
                <a:ext uri="{FF2B5EF4-FFF2-40B4-BE49-F238E27FC236}">
                  <a16:creationId xmlns:a16="http://schemas.microsoft.com/office/drawing/2014/main" id="{CCE0F42D-8063-E95E-4D25-49CB86F1648B}"/>
                </a:ext>
              </a:extLst>
            </p:cNvPr>
            <p:cNvCxnSpPr>
              <a:cxnSpLocks/>
              <a:stCxn id="187" idx="6"/>
              <a:endCxn id="191" idx="2"/>
            </p:cNvCxnSpPr>
            <p:nvPr/>
          </p:nvCxnSpPr>
          <p:spPr>
            <a:xfrm flipV="1">
              <a:off x="4674306" y="4354807"/>
              <a:ext cx="432048" cy="4487"/>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208" name="円/楕円 207">
              <a:extLst>
                <a:ext uri="{FF2B5EF4-FFF2-40B4-BE49-F238E27FC236}">
                  <a16:creationId xmlns:a16="http://schemas.microsoft.com/office/drawing/2014/main" id="{763F9082-0757-84C9-13FC-A1594EA4C5CB}"/>
                </a:ext>
              </a:extLst>
            </p:cNvPr>
            <p:cNvSpPr/>
            <p:nvPr/>
          </p:nvSpPr>
          <p:spPr>
            <a:xfrm>
              <a:off x="3671783" y="4843473"/>
              <a:ext cx="288032" cy="288032"/>
            </a:xfrm>
            <a:prstGeom prst="ellipse">
              <a:avLst/>
            </a:prstGeom>
            <a:solidFill>
              <a:schemeClr val="bg1"/>
            </a:solidFill>
            <a:ln>
              <a:solidFill>
                <a:schemeClr val="accent2">
                  <a:lumMod val="40000"/>
                  <a:lumOff val="6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9" name="円/楕円 208">
              <a:extLst>
                <a:ext uri="{FF2B5EF4-FFF2-40B4-BE49-F238E27FC236}">
                  <a16:creationId xmlns:a16="http://schemas.microsoft.com/office/drawing/2014/main" id="{FBDA916D-5CE5-CCC9-1079-9CE3E694EFCB}"/>
                </a:ext>
              </a:extLst>
            </p:cNvPr>
            <p:cNvSpPr/>
            <p:nvPr/>
          </p:nvSpPr>
          <p:spPr>
            <a:xfrm>
              <a:off x="4391863" y="4838986"/>
              <a:ext cx="288032" cy="288032"/>
            </a:xfrm>
            <a:prstGeom prst="ellipse">
              <a:avLst/>
            </a:prstGeom>
            <a:solidFill>
              <a:schemeClr val="bg1"/>
            </a:solidFill>
            <a:ln>
              <a:solidFill>
                <a:schemeClr val="accent2">
                  <a:lumMod val="40000"/>
                  <a:lumOff val="6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10" name="直線矢印コネクタ 209">
              <a:extLst>
                <a:ext uri="{FF2B5EF4-FFF2-40B4-BE49-F238E27FC236}">
                  <a16:creationId xmlns:a16="http://schemas.microsoft.com/office/drawing/2014/main" id="{EC22A934-E328-2F69-BC3D-10B96FFDDD46}"/>
                </a:ext>
              </a:extLst>
            </p:cNvPr>
            <p:cNvCxnSpPr>
              <a:cxnSpLocks/>
              <a:stCxn id="208" idx="6"/>
              <a:endCxn id="209" idx="2"/>
            </p:cNvCxnSpPr>
            <p:nvPr/>
          </p:nvCxnSpPr>
          <p:spPr>
            <a:xfrm flipV="1">
              <a:off x="3959815" y="4983002"/>
              <a:ext cx="432048" cy="4487"/>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211" name="円/楕円 210">
              <a:extLst>
                <a:ext uri="{FF2B5EF4-FFF2-40B4-BE49-F238E27FC236}">
                  <a16:creationId xmlns:a16="http://schemas.microsoft.com/office/drawing/2014/main" id="{0E9E197F-B465-26BA-040A-20C4D2B2A8E0}"/>
                </a:ext>
              </a:extLst>
            </p:cNvPr>
            <p:cNvSpPr/>
            <p:nvPr/>
          </p:nvSpPr>
          <p:spPr>
            <a:xfrm>
              <a:off x="4387747" y="4843473"/>
              <a:ext cx="288032" cy="288032"/>
            </a:xfrm>
            <a:prstGeom prst="ellipse">
              <a:avLst/>
            </a:prstGeom>
            <a:solidFill>
              <a:schemeClr val="bg1"/>
            </a:solidFill>
            <a:ln>
              <a:solidFill>
                <a:schemeClr val="accent2">
                  <a:lumMod val="40000"/>
                  <a:lumOff val="6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2" name="円/楕円 211">
              <a:extLst>
                <a:ext uri="{FF2B5EF4-FFF2-40B4-BE49-F238E27FC236}">
                  <a16:creationId xmlns:a16="http://schemas.microsoft.com/office/drawing/2014/main" id="{75645649-9AA5-0149-CE5A-5E113BADCCE4}"/>
                </a:ext>
              </a:extLst>
            </p:cNvPr>
            <p:cNvSpPr/>
            <p:nvPr/>
          </p:nvSpPr>
          <p:spPr>
            <a:xfrm>
              <a:off x="5107827" y="4838986"/>
              <a:ext cx="288032" cy="288032"/>
            </a:xfrm>
            <a:prstGeom prst="ellipse">
              <a:avLst/>
            </a:prstGeom>
            <a:solidFill>
              <a:schemeClr val="bg1"/>
            </a:solidFill>
            <a:ln>
              <a:solidFill>
                <a:schemeClr val="accent2">
                  <a:lumMod val="40000"/>
                  <a:lumOff val="6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13" name="直線矢印コネクタ 212">
              <a:extLst>
                <a:ext uri="{FF2B5EF4-FFF2-40B4-BE49-F238E27FC236}">
                  <a16:creationId xmlns:a16="http://schemas.microsoft.com/office/drawing/2014/main" id="{AC4FDF77-4134-0FE3-04D1-B0B57F792FAA}"/>
                </a:ext>
              </a:extLst>
            </p:cNvPr>
            <p:cNvCxnSpPr>
              <a:cxnSpLocks/>
              <a:stCxn id="211" idx="6"/>
              <a:endCxn id="212" idx="2"/>
            </p:cNvCxnSpPr>
            <p:nvPr/>
          </p:nvCxnSpPr>
          <p:spPr>
            <a:xfrm flipV="1">
              <a:off x="4675779" y="4983002"/>
              <a:ext cx="432048" cy="4487"/>
            </a:xfrm>
            <a:prstGeom prst="straightConnector1">
              <a:avLst/>
            </a:prstGeom>
            <a:ln w="3175">
              <a:solidFill>
                <a:schemeClr val="accent2">
                  <a:lumMod val="40000"/>
                  <a:lumOff val="6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214" name="テキスト ボックス 213">
              <a:extLst>
                <a:ext uri="{FF2B5EF4-FFF2-40B4-BE49-F238E27FC236}">
                  <a16:creationId xmlns:a16="http://schemas.microsoft.com/office/drawing/2014/main" id="{6E785297-3597-AA16-5C7F-56299EE2A23C}"/>
                </a:ext>
              </a:extLst>
            </p:cNvPr>
            <p:cNvSpPr txBox="1"/>
            <p:nvPr/>
          </p:nvSpPr>
          <p:spPr>
            <a:xfrm>
              <a:off x="3632067" y="4496185"/>
              <a:ext cx="367579" cy="369332"/>
            </a:xfrm>
            <a:prstGeom prst="rect">
              <a:avLst/>
            </a:prstGeom>
            <a:noFill/>
          </p:spPr>
          <p:txBody>
            <a:bodyPr wrap="square" rtlCol="0">
              <a:spAutoFit/>
            </a:bodyPr>
            <a:lstStyle/>
            <a:p>
              <a:pPr algn="ctr"/>
              <a:r>
                <a:rPr kumimoji="1" lang="ja-JP" altLang="en-US">
                  <a:solidFill>
                    <a:schemeClr val="accent2">
                      <a:lumMod val="20000"/>
                      <a:lumOff val="80000"/>
                    </a:schemeClr>
                  </a:solidFill>
                  <a:latin typeface="Meiryo" charset="-128"/>
                  <a:ea typeface="Meiryo" charset="-128"/>
                  <a:cs typeface="Meiryo" charset="-128"/>
                </a:rPr>
                <a:t>・</a:t>
              </a:r>
              <a:endParaRPr kumimoji="1" lang="ja-JP" altLang="en-US" dirty="0">
                <a:solidFill>
                  <a:schemeClr val="accent2">
                    <a:lumMod val="20000"/>
                    <a:lumOff val="80000"/>
                  </a:schemeClr>
                </a:solidFill>
                <a:latin typeface="Meiryo" charset="-128"/>
                <a:ea typeface="Meiryo" charset="-128"/>
                <a:cs typeface="Meiryo" charset="-128"/>
              </a:endParaRPr>
            </a:p>
          </p:txBody>
        </p:sp>
        <p:sp>
          <p:nvSpPr>
            <p:cNvPr id="215" name="テキスト ボックス 214">
              <a:extLst>
                <a:ext uri="{FF2B5EF4-FFF2-40B4-BE49-F238E27FC236}">
                  <a16:creationId xmlns:a16="http://schemas.microsoft.com/office/drawing/2014/main" id="{D84C4910-55DF-7CC2-6139-C41E9DDE3B7D}"/>
                </a:ext>
              </a:extLst>
            </p:cNvPr>
            <p:cNvSpPr txBox="1"/>
            <p:nvPr/>
          </p:nvSpPr>
          <p:spPr>
            <a:xfrm>
              <a:off x="4337359" y="4496185"/>
              <a:ext cx="367579" cy="369332"/>
            </a:xfrm>
            <a:prstGeom prst="rect">
              <a:avLst/>
            </a:prstGeom>
            <a:noFill/>
          </p:spPr>
          <p:txBody>
            <a:bodyPr wrap="square" rtlCol="0">
              <a:spAutoFit/>
            </a:bodyPr>
            <a:lstStyle/>
            <a:p>
              <a:pPr algn="ctr"/>
              <a:r>
                <a:rPr kumimoji="1" lang="ja-JP" altLang="en-US">
                  <a:solidFill>
                    <a:schemeClr val="accent2">
                      <a:lumMod val="20000"/>
                      <a:lumOff val="80000"/>
                    </a:schemeClr>
                  </a:solidFill>
                  <a:latin typeface="Meiryo" charset="-128"/>
                  <a:ea typeface="Meiryo" charset="-128"/>
                  <a:cs typeface="Meiryo" charset="-128"/>
                </a:rPr>
                <a:t>・</a:t>
              </a:r>
              <a:endParaRPr kumimoji="1" lang="ja-JP" altLang="en-US" dirty="0">
                <a:solidFill>
                  <a:schemeClr val="accent2">
                    <a:lumMod val="20000"/>
                    <a:lumOff val="80000"/>
                  </a:schemeClr>
                </a:solidFill>
                <a:latin typeface="Meiryo" charset="-128"/>
                <a:ea typeface="Meiryo" charset="-128"/>
                <a:cs typeface="Meiryo" charset="-128"/>
              </a:endParaRPr>
            </a:p>
          </p:txBody>
        </p:sp>
        <p:sp>
          <p:nvSpPr>
            <p:cNvPr id="216" name="テキスト ボックス 215">
              <a:extLst>
                <a:ext uri="{FF2B5EF4-FFF2-40B4-BE49-F238E27FC236}">
                  <a16:creationId xmlns:a16="http://schemas.microsoft.com/office/drawing/2014/main" id="{023BC154-F18C-736C-6449-C6097FE1AB44}"/>
                </a:ext>
              </a:extLst>
            </p:cNvPr>
            <p:cNvSpPr txBox="1"/>
            <p:nvPr/>
          </p:nvSpPr>
          <p:spPr>
            <a:xfrm>
              <a:off x="5060269" y="4493785"/>
              <a:ext cx="367579" cy="369332"/>
            </a:xfrm>
            <a:prstGeom prst="rect">
              <a:avLst/>
            </a:prstGeom>
            <a:noFill/>
          </p:spPr>
          <p:txBody>
            <a:bodyPr wrap="square" rtlCol="0">
              <a:spAutoFit/>
            </a:bodyPr>
            <a:lstStyle/>
            <a:p>
              <a:pPr algn="ctr"/>
              <a:r>
                <a:rPr kumimoji="1" lang="ja-JP" altLang="en-US">
                  <a:solidFill>
                    <a:schemeClr val="accent2">
                      <a:lumMod val="20000"/>
                      <a:lumOff val="80000"/>
                    </a:schemeClr>
                  </a:solidFill>
                  <a:latin typeface="Meiryo" charset="-128"/>
                  <a:ea typeface="Meiryo" charset="-128"/>
                  <a:cs typeface="Meiryo" charset="-128"/>
                </a:rPr>
                <a:t>・</a:t>
              </a:r>
              <a:endParaRPr kumimoji="1" lang="ja-JP" altLang="en-US" dirty="0">
                <a:solidFill>
                  <a:schemeClr val="accent2">
                    <a:lumMod val="20000"/>
                    <a:lumOff val="80000"/>
                  </a:schemeClr>
                </a:solidFill>
                <a:latin typeface="Meiryo" charset="-128"/>
                <a:ea typeface="Meiryo" charset="-128"/>
                <a:cs typeface="Meiryo" charset="-128"/>
              </a:endParaRPr>
            </a:p>
          </p:txBody>
        </p:sp>
      </p:grpSp>
    </p:spTree>
    <p:extLst>
      <p:ext uri="{BB962C8B-B14F-4D97-AF65-F5344CB8AC3E}">
        <p14:creationId xmlns:p14="http://schemas.microsoft.com/office/powerpoint/2010/main" val="1170506900"/>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図 16">
            <a:extLst>
              <a:ext uri="{FF2B5EF4-FFF2-40B4-BE49-F238E27FC236}">
                <a16:creationId xmlns:a16="http://schemas.microsoft.com/office/drawing/2014/main" id="{64C2928A-37EE-CFEF-8E7D-121CD9649C51}"/>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47050" y="628254"/>
            <a:ext cx="1242839" cy="1242839"/>
          </a:xfrm>
          <a:prstGeom prst="rect">
            <a:avLst/>
          </a:prstGeom>
        </p:spPr>
      </p:pic>
      <p:sp>
        <p:nvSpPr>
          <p:cNvPr id="2" name="タイトル 1">
            <a:extLst>
              <a:ext uri="{FF2B5EF4-FFF2-40B4-BE49-F238E27FC236}">
                <a16:creationId xmlns:a16="http://schemas.microsoft.com/office/drawing/2014/main" id="{E5F25A18-3638-0ADE-8CE1-E84FA97E499D}"/>
              </a:ext>
            </a:extLst>
          </p:cNvPr>
          <p:cNvSpPr>
            <a:spLocks noGrp="1"/>
          </p:cNvSpPr>
          <p:nvPr>
            <p:ph type="title"/>
          </p:nvPr>
        </p:nvSpPr>
        <p:spPr/>
        <p:txBody>
          <a:bodyPr/>
          <a:lstStyle/>
          <a:p>
            <a:r>
              <a:rPr kumimoji="1" lang="ja-JP" altLang="en-US"/>
              <a:t>学習と推論</a:t>
            </a:r>
          </a:p>
        </p:txBody>
      </p:sp>
      <p:pic>
        <p:nvPicPr>
          <p:cNvPr id="3" name="図 2">
            <a:extLst>
              <a:ext uri="{FF2B5EF4-FFF2-40B4-BE49-F238E27FC236}">
                <a16:creationId xmlns:a16="http://schemas.microsoft.com/office/drawing/2014/main" id="{5A2F8C7C-5691-D04B-5367-8A0DB5FD915C}"/>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01404" y="1588930"/>
            <a:ext cx="1054782" cy="1054782"/>
          </a:xfrm>
          <a:prstGeom prst="rect">
            <a:avLst/>
          </a:prstGeom>
        </p:spPr>
      </p:pic>
      <p:pic>
        <p:nvPicPr>
          <p:cNvPr id="6" name="図 5">
            <a:extLst>
              <a:ext uri="{FF2B5EF4-FFF2-40B4-BE49-F238E27FC236}">
                <a16:creationId xmlns:a16="http://schemas.microsoft.com/office/drawing/2014/main" id="{A0DBDFE0-29BF-4208-BD05-52BE9B200A9D}"/>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92660" y="2489091"/>
            <a:ext cx="871334" cy="871334"/>
          </a:xfrm>
          <a:prstGeom prst="rect">
            <a:avLst/>
          </a:prstGeom>
        </p:spPr>
      </p:pic>
      <p:grpSp>
        <p:nvGrpSpPr>
          <p:cNvPr id="7" name="図形グループ 394">
            <a:extLst>
              <a:ext uri="{FF2B5EF4-FFF2-40B4-BE49-F238E27FC236}">
                <a16:creationId xmlns:a16="http://schemas.microsoft.com/office/drawing/2014/main" id="{95E1B214-3A6D-5658-AE78-A5F87452C433}"/>
              </a:ext>
            </a:extLst>
          </p:cNvPr>
          <p:cNvGrpSpPr/>
          <p:nvPr/>
        </p:nvGrpSpPr>
        <p:grpSpPr>
          <a:xfrm>
            <a:off x="1226752" y="1370024"/>
            <a:ext cx="582041" cy="582041"/>
            <a:chOff x="8022615" y="4025501"/>
            <a:chExt cx="582041" cy="582041"/>
          </a:xfrm>
        </p:grpSpPr>
        <p:pic>
          <p:nvPicPr>
            <p:cNvPr id="8" name="図 7">
              <a:extLst>
                <a:ext uri="{FF2B5EF4-FFF2-40B4-BE49-F238E27FC236}">
                  <a16:creationId xmlns:a16="http://schemas.microsoft.com/office/drawing/2014/main" id="{09B0AC18-72D4-8168-212C-2BAC9F7206CA}"/>
                </a:ext>
              </a:extLst>
            </p:cNvPr>
            <p:cNvPicPr>
              <a:picLocks noChangeAspect="1"/>
            </p:cNvPicPr>
            <p:nvPr/>
          </p:nvPicPr>
          <p:blipFill>
            <a:blip r:embed="rId5"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8022615" y="4025501"/>
              <a:ext cx="582041" cy="582041"/>
            </a:xfrm>
            <a:prstGeom prst="rect">
              <a:avLst/>
            </a:prstGeom>
          </p:spPr>
        </p:pic>
        <p:sp>
          <p:nvSpPr>
            <p:cNvPr id="9" name="テキスト ボックス 8">
              <a:extLst>
                <a:ext uri="{FF2B5EF4-FFF2-40B4-BE49-F238E27FC236}">
                  <a16:creationId xmlns:a16="http://schemas.microsoft.com/office/drawing/2014/main" id="{5046FD4F-0FDA-9B8F-44C5-AA8C831DF8AC}"/>
                </a:ext>
              </a:extLst>
            </p:cNvPr>
            <p:cNvSpPr txBox="1"/>
            <p:nvPr/>
          </p:nvSpPr>
          <p:spPr>
            <a:xfrm rot="2697848">
              <a:off x="8165597" y="4274751"/>
              <a:ext cx="370416" cy="184666"/>
            </a:xfrm>
            <a:prstGeom prst="rect">
              <a:avLst/>
            </a:prstGeom>
            <a:noFill/>
          </p:spPr>
          <p:txBody>
            <a:bodyPr wrap="square" rtlCol="0">
              <a:spAutoFit/>
            </a:bodyPr>
            <a:lstStyle/>
            <a:p>
              <a:r>
                <a:rPr lang="ja-JP" altLang="en-US" sz="600" dirty="0">
                  <a:latin typeface="Meiryo" charset="-128"/>
                  <a:ea typeface="Meiryo" charset="-128"/>
                  <a:cs typeface="Meiryo" charset="-128"/>
                </a:rPr>
                <a:t>ネコ</a:t>
              </a:r>
              <a:endParaRPr kumimoji="1" lang="ja-JP" altLang="en-US" sz="600" dirty="0">
                <a:latin typeface="Meiryo" charset="-128"/>
                <a:ea typeface="Meiryo" charset="-128"/>
                <a:cs typeface="Meiryo" charset="-128"/>
              </a:endParaRPr>
            </a:p>
          </p:txBody>
        </p:sp>
      </p:grpSp>
      <p:grpSp>
        <p:nvGrpSpPr>
          <p:cNvPr id="10" name="図形グループ 395">
            <a:extLst>
              <a:ext uri="{FF2B5EF4-FFF2-40B4-BE49-F238E27FC236}">
                <a16:creationId xmlns:a16="http://schemas.microsoft.com/office/drawing/2014/main" id="{109B8B19-A615-2427-D97B-340CEFB1915E}"/>
              </a:ext>
            </a:extLst>
          </p:cNvPr>
          <p:cNvGrpSpPr/>
          <p:nvPr/>
        </p:nvGrpSpPr>
        <p:grpSpPr>
          <a:xfrm>
            <a:off x="1189583" y="2222666"/>
            <a:ext cx="582041" cy="582041"/>
            <a:chOff x="8022615" y="4025501"/>
            <a:chExt cx="582041" cy="582041"/>
          </a:xfrm>
        </p:grpSpPr>
        <p:pic>
          <p:nvPicPr>
            <p:cNvPr id="11" name="図 10">
              <a:extLst>
                <a:ext uri="{FF2B5EF4-FFF2-40B4-BE49-F238E27FC236}">
                  <a16:creationId xmlns:a16="http://schemas.microsoft.com/office/drawing/2014/main" id="{85961D68-B8BF-7D02-80C5-7CB844AD8F39}"/>
                </a:ext>
              </a:extLst>
            </p:cNvPr>
            <p:cNvPicPr>
              <a:picLocks noChangeAspect="1"/>
            </p:cNvPicPr>
            <p:nvPr/>
          </p:nvPicPr>
          <p:blipFill>
            <a:blip r:embed="rId5"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8022615" y="4025501"/>
              <a:ext cx="582041" cy="582041"/>
            </a:xfrm>
            <a:prstGeom prst="rect">
              <a:avLst/>
            </a:prstGeom>
          </p:spPr>
        </p:pic>
        <p:sp>
          <p:nvSpPr>
            <p:cNvPr id="12" name="テキスト ボックス 11">
              <a:extLst>
                <a:ext uri="{FF2B5EF4-FFF2-40B4-BE49-F238E27FC236}">
                  <a16:creationId xmlns:a16="http://schemas.microsoft.com/office/drawing/2014/main" id="{A369D8D0-6145-CADA-75D2-FE6989ACF41B}"/>
                </a:ext>
              </a:extLst>
            </p:cNvPr>
            <p:cNvSpPr txBox="1"/>
            <p:nvPr/>
          </p:nvSpPr>
          <p:spPr>
            <a:xfrm rot="2697848">
              <a:off x="8165597" y="4274751"/>
              <a:ext cx="370416" cy="184666"/>
            </a:xfrm>
            <a:prstGeom prst="rect">
              <a:avLst/>
            </a:prstGeom>
            <a:noFill/>
          </p:spPr>
          <p:txBody>
            <a:bodyPr wrap="square" rtlCol="0">
              <a:spAutoFit/>
            </a:bodyPr>
            <a:lstStyle/>
            <a:p>
              <a:r>
                <a:rPr lang="ja-JP" altLang="en-US" sz="600" dirty="0">
                  <a:latin typeface="Meiryo" charset="-128"/>
                  <a:ea typeface="Meiryo" charset="-128"/>
                  <a:cs typeface="Meiryo" charset="-128"/>
                </a:rPr>
                <a:t>ネコ</a:t>
              </a:r>
              <a:endParaRPr kumimoji="1" lang="ja-JP" altLang="en-US" sz="600" dirty="0">
                <a:latin typeface="Meiryo" charset="-128"/>
                <a:ea typeface="Meiryo" charset="-128"/>
                <a:cs typeface="Meiryo" charset="-128"/>
              </a:endParaRPr>
            </a:p>
          </p:txBody>
        </p:sp>
      </p:grpSp>
      <p:grpSp>
        <p:nvGrpSpPr>
          <p:cNvPr id="13" name="図形グループ 398">
            <a:extLst>
              <a:ext uri="{FF2B5EF4-FFF2-40B4-BE49-F238E27FC236}">
                <a16:creationId xmlns:a16="http://schemas.microsoft.com/office/drawing/2014/main" id="{FC2913A3-3F48-7A70-22F6-1C8CF55E55D0}"/>
              </a:ext>
            </a:extLst>
          </p:cNvPr>
          <p:cNvGrpSpPr/>
          <p:nvPr/>
        </p:nvGrpSpPr>
        <p:grpSpPr>
          <a:xfrm>
            <a:off x="1190789" y="2970160"/>
            <a:ext cx="582041" cy="582041"/>
            <a:chOff x="8022615" y="4025501"/>
            <a:chExt cx="582041" cy="582041"/>
          </a:xfrm>
        </p:grpSpPr>
        <p:pic>
          <p:nvPicPr>
            <p:cNvPr id="14" name="図 13">
              <a:extLst>
                <a:ext uri="{FF2B5EF4-FFF2-40B4-BE49-F238E27FC236}">
                  <a16:creationId xmlns:a16="http://schemas.microsoft.com/office/drawing/2014/main" id="{BA30B309-526D-0DA5-3410-E5CF4527B82C}"/>
                </a:ext>
              </a:extLst>
            </p:cNvPr>
            <p:cNvPicPr>
              <a:picLocks noChangeAspect="1"/>
            </p:cNvPicPr>
            <p:nvPr/>
          </p:nvPicPr>
          <p:blipFill>
            <a:blip r:embed="rId5"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8022615" y="4025501"/>
              <a:ext cx="582041" cy="582041"/>
            </a:xfrm>
            <a:prstGeom prst="rect">
              <a:avLst/>
            </a:prstGeom>
          </p:spPr>
        </p:pic>
        <p:sp>
          <p:nvSpPr>
            <p:cNvPr id="15" name="テキスト ボックス 14">
              <a:extLst>
                <a:ext uri="{FF2B5EF4-FFF2-40B4-BE49-F238E27FC236}">
                  <a16:creationId xmlns:a16="http://schemas.microsoft.com/office/drawing/2014/main" id="{6DCFC1FC-8F50-D484-5CC1-3E81335FE5C1}"/>
                </a:ext>
              </a:extLst>
            </p:cNvPr>
            <p:cNvSpPr txBox="1"/>
            <p:nvPr/>
          </p:nvSpPr>
          <p:spPr>
            <a:xfrm rot="2697848">
              <a:off x="8165597" y="4274751"/>
              <a:ext cx="370416" cy="184666"/>
            </a:xfrm>
            <a:prstGeom prst="rect">
              <a:avLst/>
            </a:prstGeom>
            <a:noFill/>
          </p:spPr>
          <p:txBody>
            <a:bodyPr wrap="square" rtlCol="0">
              <a:spAutoFit/>
            </a:bodyPr>
            <a:lstStyle/>
            <a:p>
              <a:r>
                <a:rPr lang="ja-JP" altLang="en-US" sz="600" dirty="0">
                  <a:latin typeface="Meiryo" charset="-128"/>
                  <a:ea typeface="Meiryo" charset="-128"/>
                  <a:cs typeface="Meiryo" charset="-128"/>
                </a:rPr>
                <a:t>ネコ</a:t>
              </a:r>
              <a:endParaRPr kumimoji="1" lang="ja-JP" altLang="en-US" sz="600" dirty="0">
                <a:latin typeface="Meiryo" charset="-128"/>
                <a:ea typeface="Meiryo" charset="-128"/>
                <a:cs typeface="Meiryo" charset="-128"/>
              </a:endParaRPr>
            </a:p>
          </p:txBody>
        </p:sp>
      </p:grpSp>
      <p:cxnSp>
        <p:nvCxnSpPr>
          <p:cNvPr id="46" name="直線矢印コネクタ 45">
            <a:extLst>
              <a:ext uri="{FF2B5EF4-FFF2-40B4-BE49-F238E27FC236}">
                <a16:creationId xmlns:a16="http://schemas.microsoft.com/office/drawing/2014/main" id="{9F1FCA62-944F-ECC6-86C3-F196409D48A7}"/>
              </a:ext>
            </a:extLst>
          </p:cNvPr>
          <p:cNvCxnSpPr>
            <a:cxnSpLocks/>
          </p:cNvCxnSpPr>
          <p:nvPr/>
        </p:nvCxnSpPr>
        <p:spPr>
          <a:xfrm>
            <a:off x="1744243" y="1242192"/>
            <a:ext cx="1296964" cy="0"/>
          </a:xfrm>
          <a:prstGeom prst="straightConnector1">
            <a:avLst/>
          </a:prstGeom>
          <a:ln w="57150">
            <a:solidFill>
              <a:schemeClr val="tx2">
                <a:lumMod val="40000"/>
                <a:lumOff val="60000"/>
              </a:schemeClr>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47" name="直線矢印コネクタ 46">
            <a:extLst>
              <a:ext uri="{FF2B5EF4-FFF2-40B4-BE49-F238E27FC236}">
                <a16:creationId xmlns:a16="http://schemas.microsoft.com/office/drawing/2014/main" id="{760CB8B7-4A47-0E12-B77F-9A1D2BB3AB10}"/>
              </a:ext>
            </a:extLst>
          </p:cNvPr>
          <p:cNvCxnSpPr>
            <a:cxnSpLocks/>
            <a:endCxn id="52" idx="1"/>
          </p:cNvCxnSpPr>
          <p:nvPr/>
        </p:nvCxnSpPr>
        <p:spPr>
          <a:xfrm flipV="1">
            <a:off x="1751235" y="2116195"/>
            <a:ext cx="1289972" cy="19439"/>
          </a:xfrm>
          <a:prstGeom prst="straightConnector1">
            <a:avLst/>
          </a:prstGeom>
          <a:ln w="57150">
            <a:solidFill>
              <a:schemeClr val="tx2">
                <a:lumMod val="40000"/>
                <a:lumOff val="60000"/>
              </a:schemeClr>
            </a:solidFill>
            <a:tailEnd type="triangle"/>
          </a:ln>
          <a:effectLst/>
        </p:spPr>
        <p:style>
          <a:lnRef idx="2">
            <a:schemeClr val="accent1"/>
          </a:lnRef>
          <a:fillRef idx="0">
            <a:schemeClr val="accent1"/>
          </a:fillRef>
          <a:effectRef idx="1">
            <a:schemeClr val="accent1"/>
          </a:effectRef>
          <a:fontRef idx="minor">
            <a:schemeClr val="tx1"/>
          </a:fontRef>
        </p:style>
      </p:cxnSp>
      <p:sp>
        <p:nvSpPr>
          <p:cNvPr id="52" name="正方形/長方形 51">
            <a:extLst>
              <a:ext uri="{FF2B5EF4-FFF2-40B4-BE49-F238E27FC236}">
                <a16:creationId xmlns:a16="http://schemas.microsoft.com/office/drawing/2014/main" id="{A1CA57D0-6A26-E132-D7F8-A282F17410EF}"/>
              </a:ext>
            </a:extLst>
          </p:cNvPr>
          <p:cNvSpPr/>
          <p:nvPr/>
        </p:nvSpPr>
        <p:spPr>
          <a:xfrm>
            <a:off x="3041207" y="979136"/>
            <a:ext cx="3061585" cy="2274118"/>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6" name="テキスト ボックス 55">
            <a:extLst>
              <a:ext uri="{FF2B5EF4-FFF2-40B4-BE49-F238E27FC236}">
                <a16:creationId xmlns:a16="http://schemas.microsoft.com/office/drawing/2014/main" id="{EF901E1B-BCBD-6E5E-9A9F-C89EA93BA1F6}"/>
              </a:ext>
            </a:extLst>
          </p:cNvPr>
          <p:cNvSpPr txBox="1"/>
          <p:nvPr/>
        </p:nvSpPr>
        <p:spPr>
          <a:xfrm>
            <a:off x="3437732" y="1426932"/>
            <a:ext cx="2236510" cy="1508105"/>
          </a:xfrm>
          <a:prstGeom prst="rect">
            <a:avLst/>
          </a:prstGeom>
          <a:noFill/>
        </p:spPr>
        <p:txBody>
          <a:bodyPr wrap="none" rtlCol="0">
            <a:spAutoFit/>
          </a:bodyPr>
          <a:lstStyle/>
          <a:p>
            <a:pPr algn="ctr"/>
            <a:r>
              <a:rPr lang="ja-JP" altLang="en-US" sz="4400" b="1">
                <a:solidFill>
                  <a:schemeClr val="bg1"/>
                </a:solidFill>
                <a:latin typeface="Meiryo" panose="020B0604030504040204" pitchFamily="34" charset="-128"/>
                <a:ea typeface="Meiryo" panose="020B0604030504040204" pitchFamily="34" charset="-128"/>
              </a:rPr>
              <a:t>学習</a:t>
            </a:r>
            <a:endParaRPr lang="en-US" altLang="ja-JP" sz="1600" b="1" dirty="0">
              <a:solidFill>
                <a:schemeClr val="bg1"/>
              </a:solidFill>
              <a:latin typeface="Meiryo" panose="020B0604030504040204" pitchFamily="34" charset="-128"/>
              <a:ea typeface="Meiryo" panose="020B0604030504040204" pitchFamily="34" charset="-128"/>
            </a:endParaRPr>
          </a:p>
          <a:p>
            <a:pPr algn="ctr"/>
            <a:r>
              <a:rPr kumimoji="1" lang="ja-JP" altLang="en-US" sz="1600" b="1">
                <a:solidFill>
                  <a:schemeClr val="bg1"/>
                </a:solidFill>
                <a:latin typeface="Meiryo" panose="020B0604030504040204" pitchFamily="34" charset="-128"/>
                <a:ea typeface="Meiryo" panose="020B0604030504040204" pitchFamily="34" charset="-128"/>
              </a:rPr>
              <a:t>大量のデータから</a:t>
            </a:r>
            <a:endParaRPr lang="en-US" altLang="ja-JP" sz="1600" b="1" dirty="0">
              <a:solidFill>
                <a:schemeClr val="bg1"/>
              </a:solidFill>
              <a:latin typeface="Meiryo" panose="020B0604030504040204" pitchFamily="34" charset="-128"/>
              <a:ea typeface="Meiryo" panose="020B0604030504040204" pitchFamily="34" charset="-128"/>
            </a:endParaRPr>
          </a:p>
          <a:p>
            <a:pPr algn="ctr"/>
            <a:r>
              <a:rPr kumimoji="1" lang="ja-JP" altLang="en-US" sz="1600" b="1">
                <a:solidFill>
                  <a:schemeClr val="bg1"/>
                </a:solidFill>
                <a:latin typeface="Meiryo" panose="020B0604030504040204" pitchFamily="34" charset="-128"/>
                <a:ea typeface="Meiryo" panose="020B0604030504040204" pitchFamily="34" charset="-128"/>
              </a:rPr>
              <a:t>共通する法則や</a:t>
            </a:r>
            <a:endParaRPr kumimoji="1" lang="en-US" altLang="ja-JP" sz="1600" b="1" dirty="0">
              <a:solidFill>
                <a:schemeClr val="bg1"/>
              </a:solidFill>
              <a:latin typeface="Meiryo" panose="020B0604030504040204" pitchFamily="34" charset="-128"/>
              <a:ea typeface="Meiryo" panose="020B0604030504040204" pitchFamily="34" charset="-128"/>
            </a:endParaRPr>
          </a:p>
          <a:p>
            <a:pPr algn="ctr"/>
            <a:r>
              <a:rPr lang="ja-JP" altLang="en-US" sz="1600" b="1">
                <a:solidFill>
                  <a:schemeClr val="bg1"/>
                </a:solidFill>
                <a:latin typeface="Meiryo" panose="020B0604030504040204" pitchFamily="34" charset="-128"/>
                <a:ea typeface="Meiryo" panose="020B0604030504040204" pitchFamily="34" charset="-128"/>
              </a:rPr>
              <a:t>規則や特徴を見つける</a:t>
            </a:r>
            <a:endParaRPr kumimoji="1" lang="en-US" altLang="ja-JP" sz="1600" b="1" dirty="0">
              <a:solidFill>
                <a:schemeClr val="bg1"/>
              </a:solidFill>
              <a:latin typeface="Meiryo" panose="020B0604030504040204" pitchFamily="34" charset="-128"/>
              <a:ea typeface="Meiryo" panose="020B0604030504040204" pitchFamily="34" charset="-128"/>
            </a:endParaRPr>
          </a:p>
        </p:txBody>
      </p:sp>
      <p:grpSp>
        <p:nvGrpSpPr>
          <p:cNvPr id="99" name="グループ化 98">
            <a:extLst>
              <a:ext uri="{FF2B5EF4-FFF2-40B4-BE49-F238E27FC236}">
                <a16:creationId xmlns:a16="http://schemas.microsoft.com/office/drawing/2014/main" id="{38934BE9-52B3-F411-4DD1-D131C8190ECB}"/>
              </a:ext>
            </a:extLst>
          </p:cNvPr>
          <p:cNvGrpSpPr/>
          <p:nvPr/>
        </p:nvGrpSpPr>
        <p:grpSpPr>
          <a:xfrm>
            <a:off x="447050" y="3662730"/>
            <a:ext cx="6730585" cy="2791215"/>
            <a:chOff x="447050" y="3614178"/>
            <a:chExt cx="6730585" cy="2791215"/>
          </a:xfrm>
        </p:grpSpPr>
        <p:pic>
          <p:nvPicPr>
            <p:cNvPr id="24" name="図 23">
              <a:extLst>
                <a:ext uri="{FF2B5EF4-FFF2-40B4-BE49-F238E27FC236}">
                  <a16:creationId xmlns:a16="http://schemas.microsoft.com/office/drawing/2014/main" id="{4159CEBF-F59A-3256-2701-A6812927A715}"/>
                </a:ext>
              </a:extLst>
            </p:cNvPr>
            <p:cNvPicPr>
              <a:picLocks noChangeAspect="1"/>
            </p:cNvPicPr>
            <p:nvPr/>
          </p:nvPicPr>
          <p:blipFill>
            <a:blip r:embed="rId6">
              <a:grayscl/>
            </a:blip>
            <a:stretch>
              <a:fillRect/>
            </a:stretch>
          </p:blipFill>
          <p:spPr>
            <a:xfrm>
              <a:off x="447050" y="3804174"/>
              <a:ext cx="1242838" cy="1242838"/>
            </a:xfrm>
            <a:prstGeom prst="rect">
              <a:avLst/>
            </a:prstGeom>
          </p:spPr>
        </p:pic>
        <p:cxnSp>
          <p:nvCxnSpPr>
            <p:cNvPr id="51" name="直線矢印コネクタ 50">
              <a:extLst>
                <a:ext uri="{FF2B5EF4-FFF2-40B4-BE49-F238E27FC236}">
                  <a16:creationId xmlns:a16="http://schemas.microsoft.com/office/drawing/2014/main" id="{2D91A1CD-7FF6-E531-8623-2FDBB75C1505}"/>
                </a:ext>
              </a:extLst>
            </p:cNvPr>
            <p:cNvCxnSpPr>
              <a:cxnSpLocks/>
            </p:cNvCxnSpPr>
            <p:nvPr/>
          </p:nvCxnSpPr>
          <p:spPr>
            <a:xfrm>
              <a:off x="1774257" y="4421120"/>
              <a:ext cx="1266950" cy="0"/>
            </a:xfrm>
            <a:prstGeom prst="straightConnector1">
              <a:avLst/>
            </a:prstGeom>
            <a:ln w="57150">
              <a:solidFill>
                <a:schemeClr val="accent6">
                  <a:lumMod val="75000"/>
                </a:schemeClr>
              </a:solidFill>
              <a:tailEnd type="triangle"/>
            </a:ln>
            <a:effectLst/>
          </p:spPr>
          <p:style>
            <a:lnRef idx="2">
              <a:schemeClr val="accent1"/>
            </a:lnRef>
            <a:fillRef idx="0">
              <a:schemeClr val="accent1"/>
            </a:fillRef>
            <a:effectRef idx="1">
              <a:schemeClr val="accent1"/>
            </a:effectRef>
            <a:fontRef idx="minor">
              <a:schemeClr val="tx1"/>
            </a:fontRef>
          </p:style>
        </p:cxnSp>
        <p:sp>
          <p:nvSpPr>
            <p:cNvPr id="75" name="正方形/長方形 74">
              <a:extLst>
                <a:ext uri="{FF2B5EF4-FFF2-40B4-BE49-F238E27FC236}">
                  <a16:creationId xmlns:a16="http://schemas.microsoft.com/office/drawing/2014/main" id="{DEA9C789-0005-E98D-040D-D6C75FF7EFE9}"/>
                </a:ext>
              </a:extLst>
            </p:cNvPr>
            <p:cNvSpPr/>
            <p:nvPr/>
          </p:nvSpPr>
          <p:spPr>
            <a:xfrm>
              <a:off x="3025195" y="3614178"/>
              <a:ext cx="3061585" cy="1622830"/>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6" name="テキスト ボックス 75">
              <a:extLst>
                <a:ext uri="{FF2B5EF4-FFF2-40B4-BE49-F238E27FC236}">
                  <a16:creationId xmlns:a16="http://schemas.microsoft.com/office/drawing/2014/main" id="{E51AE27D-EF1C-FE35-09F5-D0D25E957819}"/>
                </a:ext>
              </a:extLst>
            </p:cNvPr>
            <p:cNvSpPr txBox="1"/>
            <p:nvPr/>
          </p:nvSpPr>
          <p:spPr>
            <a:xfrm>
              <a:off x="3351158" y="3746692"/>
              <a:ext cx="2441694" cy="1261884"/>
            </a:xfrm>
            <a:prstGeom prst="rect">
              <a:avLst/>
            </a:prstGeom>
            <a:noFill/>
          </p:spPr>
          <p:txBody>
            <a:bodyPr wrap="none" rtlCol="0">
              <a:spAutoFit/>
            </a:bodyPr>
            <a:lstStyle/>
            <a:p>
              <a:pPr algn="ctr"/>
              <a:r>
                <a:rPr lang="ja-JP" altLang="en-US" sz="4400" b="1">
                  <a:solidFill>
                    <a:schemeClr val="bg1"/>
                  </a:solidFill>
                  <a:latin typeface="Meiryo" panose="020B0604030504040204" pitchFamily="34" charset="-128"/>
                  <a:ea typeface="Meiryo" panose="020B0604030504040204" pitchFamily="34" charset="-128"/>
                </a:rPr>
                <a:t>推論</a:t>
              </a:r>
              <a:endParaRPr lang="en-US" altLang="ja-JP" sz="4400" b="1" dirty="0">
                <a:solidFill>
                  <a:schemeClr val="bg1"/>
                </a:solidFill>
                <a:latin typeface="Meiryo" panose="020B0604030504040204" pitchFamily="34" charset="-128"/>
                <a:ea typeface="Meiryo" panose="020B0604030504040204" pitchFamily="34" charset="-128"/>
              </a:endParaRPr>
            </a:p>
            <a:p>
              <a:pPr algn="ctr"/>
              <a:r>
                <a:rPr kumimoji="1" lang="ja-JP" altLang="en-US" sz="1600" b="1">
                  <a:solidFill>
                    <a:schemeClr val="bg1"/>
                  </a:solidFill>
                  <a:latin typeface="Meiryo" panose="020B0604030504040204" pitchFamily="34" charset="-128"/>
                  <a:ea typeface="Meiryo" panose="020B0604030504040204" pitchFamily="34" charset="-128"/>
                </a:rPr>
                <a:t>入力データとモデルとの</a:t>
              </a:r>
              <a:endParaRPr kumimoji="1" lang="en-US" altLang="ja-JP" sz="1600" b="1" dirty="0">
                <a:solidFill>
                  <a:schemeClr val="bg1"/>
                </a:solidFill>
                <a:latin typeface="Meiryo" panose="020B0604030504040204" pitchFamily="34" charset="-128"/>
                <a:ea typeface="Meiryo" panose="020B0604030504040204" pitchFamily="34" charset="-128"/>
              </a:endParaRPr>
            </a:p>
            <a:p>
              <a:pPr algn="ctr"/>
              <a:r>
                <a:rPr lang="ja-JP" altLang="en-US" sz="1600" b="1">
                  <a:solidFill>
                    <a:schemeClr val="bg1"/>
                  </a:solidFill>
                  <a:latin typeface="Meiryo" panose="020B0604030504040204" pitchFamily="34" charset="-128"/>
                  <a:ea typeface="Meiryo" panose="020B0604030504040204" pitchFamily="34" charset="-128"/>
                </a:rPr>
                <a:t>一致の度合いを計算する</a:t>
              </a:r>
              <a:endParaRPr kumimoji="1" lang="en-US" altLang="ja-JP" sz="1600" b="1" dirty="0">
                <a:solidFill>
                  <a:schemeClr val="bg1"/>
                </a:solidFill>
                <a:latin typeface="Meiryo" panose="020B0604030504040204" pitchFamily="34" charset="-128"/>
                <a:ea typeface="Meiryo" panose="020B0604030504040204" pitchFamily="34" charset="-128"/>
              </a:endParaRPr>
            </a:p>
          </p:txBody>
        </p:sp>
        <p:pic>
          <p:nvPicPr>
            <p:cNvPr id="78" name="図 77" descr="図形&#10;&#10;中程度の精度で自動的に生成された説明">
              <a:extLst>
                <a:ext uri="{FF2B5EF4-FFF2-40B4-BE49-F238E27FC236}">
                  <a16:creationId xmlns:a16="http://schemas.microsoft.com/office/drawing/2014/main" id="{46D12138-4009-D267-D162-24186C893DBA}"/>
                </a:ext>
              </a:extLst>
            </p:cNvPr>
            <p:cNvPicPr>
              <a:picLocks noChangeAspect="1"/>
            </p:cNvPicPr>
            <p:nvPr/>
          </p:nvPicPr>
          <p:blipFill>
            <a:blip r:embed="rId7" cstate="print">
              <a:duotone>
                <a:schemeClr val="bg2">
                  <a:shade val="45000"/>
                  <a:satMod val="135000"/>
                </a:schemeClr>
                <a:prstClr val="white"/>
              </a:duotone>
              <a:extLst>
                <a:ext uri="{BEBA8EAE-BF5A-486C-A8C5-ECC9F3942E4B}">
                  <a14:imgProps xmlns:a14="http://schemas.microsoft.com/office/drawing/2010/main">
                    <a14:imgLayer r:embed="rId8">
                      <a14:imgEffect>
                        <a14:artisticPencilGrayscale/>
                      </a14:imgEffect>
                      <a14:imgEffect>
                        <a14:colorTemperature colorTemp="11200"/>
                      </a14:imgEffect>
                      <a14:imgEffect>
                        <a14:saturation sat="400000"/>
                      </a14:imgEffect>
                    </a14:imgLayer>
                  </a14:imgProps>
                </a:ext>
                <a:ext uri="{28A0092B-C50C-407E-A947-70E740481C1C}">
                  <a14:useLocalDpi xmlns:a14="http://schemas.microsoft.com/office/drawing/2010/main"/>
                </a:ext>
              </a:extLst>
            </a:blip>
            <a:stretch>
              <a:fillRect/>
            </a:stretch>
          </p:blipFill>
          <p:spPr>
            <a:xfrm>
              <a:off x="5364771" y="5668400"/>
              <a:ext cx="722009" cy="616132"/>
            </a:xfrm>
            <a:prstGeom prst="rect">
              <a:avLst/>
            </a:prstGeom>
          </p:spPr>
        </p:pic>
        <p:sp>
          <p:nvSpPr>
            <p:cNvPr id="81" name="テキスト ボックス 80">
              <a:extLst>
                <a:ext uri="{FF2B5EF4-FFF2-40B4-BE49-F238E27FC236}">
                  <a16:creationId xmlns:a16="http://schemas.microsoft.com/office/drawing/2014/main" id="{3D84D40F-C0DE-CFBC-5F89-BC8541278547}"/>
                </a:ext>
              </a:extLst>
            </p:cNvPr>
            <p:cNvSpPr txBox="1"/>
            <p:nvPr/>
          </p:nvSpPr>
          <p:spPr>
            <a:xfrm>
              <a:off x="3761521" y="5666729"/>
              <a:ext cx="1620957" cy="738664"/>
            </a:xfrm>
            <a:prstGeom prst="rect">
              <a:avLst/>
            </a:prstGeom>
            <a:noFill/>
          </p:spPr>
          <p:txBody>
            <a:bodyPr wrap="none" rtlCol="0">
              <a:spAutoFit/>
            </a:bodyPr>
            <a:lstStyle/>
            <a:p>
              <a:pPr algn="ctr"/>
              <a:r>
                <a:rPr lang="ja-JP" altLang="en-US" sz="1400">
                  <a:latin typeface="Meiryo" panose="020B0604030504040204" pitchFamily="34" charset="-128"/>
                  <a:ea typeface="Meiryo" panose="020B0604030504040204" pitchFamily="34" charset="-128"/>
                </a:rPr>
                <a:t>「猫」のモデル</a:t>
              </a:r>
              <a:r>
                <a:rPr kumimoji="1" lang="ja-JP" altLang="en-US" sz="1400">
                  <a:latin typeface="Meiryo" panose="020B0604030504040204" pitchFamily="34" charset="-128"/>
                  <a:ea typeface="Meiryo" panose="020B0604030504040204" pitchFamily="34" charset="-128"/>
                </a:rPr>
                <a:t>と</a:t>
              </a:r>
              <a:endParaRPr kumimoji="1" lang="en-US" altLang="ja-JP" sz="1400" dirty="0">
                <a:latin typeface="Meiryo" panose="020B0604030504040204" pitchFamily="34" charset="-128"/>
                <a:ea typeface="Meiryo" panose="020B0604030504040204" pitchFamily="34" charset="-128"/>
              </a:endParaRPr>
            </a:p>
            <a:p>
              <a:pPr algn="ctr"/>
              <a:r>
                <a:rPr lang="ja-JP" altLang="en-US" sz="1400">
                  <a:latin typeface="Meiryo" panose="020B0604030504040204" pitchFamily="34" charset="-128"/>
                  <a:ea typeface="Meiryo" panose="020B0604030504040204" pitchFamily="34" charset="-128"/>
                </a:rPr>
                <a:t>よく似ているので</a:t>
              </a:r>
              <a:endParaRPr lang="en-US" altLang="ja-JP" sz="1400" dirty="0">
                <a:latin typeface="Meiryo" panose="020B0604030504040204" pitchFamily="34" charset="-128"/>
                <a:ea typeface="Meiryo" panose="020B0604030504040204" pitchFamily="34" charset="-128"/>
              </a:endParaRPr>
            </a:p>
            <a:p>
              <a:pPr algn="ctr"/>
              <a:r>
                <a:rPr kumimoji="1" lang="ja-JP" altLang="en-US" sz="1400">
                  <a:latin typeface="Meiryo" panose="020B0604030504040204" pitchFamily="34" charset="-128"/>
                  <a:ea typeface="Meiryo" panose="020B0604030504040204" pitchFamily="34" charset="-128"/>
                </a:rPr>
                <a:t>「猫」と推論する</a:t>
              </a:r>
              <a:endParaRPr kumimoji="1" lang="en-US" altLang="ja-JP" sz="1400" dirty="0">
                <a:latin typeface="Meiryo" panose="020B0604030504040204" pitchFamily="34" charset="-128"/>
                <a:ea typeface="Meiryo" panose="020B0604030504040204" pitchFamily="34" charset="-128"/>
              </a:endParaRPr>
            </a:p>
          </p:txBody>
        </p:sp>
        <p:pic>
          <p:nvPicPr>
            <p:cNvPr id="83" name="図 82">
              <a:extLst>
                <a:ext uri="{FF2B5EF4-FFF2-40B4-BE49-F238E27FC236}">
                  <a16:creationId xmlns:a16="http://schemas.microsoft.com/office/drawing/2014/main" id="{66969C94-0BAA-5759-845D-5D3A3350E245}"/>
                </a:ext>
              </a:extLst>
            </p:cNvPr>
            <p:cNvPicPr>
              <a:picLocks noChangeAspect="1"/>
            </p:cNvPicPr>
            <p:nvPr/>
          </p:nvPicPr>
          <p:blipFill>
            <a:blip r:embed="rId6" cstate="print">
              <a:clrChange>
                <a:clrFrom>
                  <a:srgbClr val="FFFFFF"/>
                </a:clrFrom>
                <a:clrTo>
                  <a:srgbClr val="FFFFFF">
                    <a:alpha val="0"/>
                  </a:srgbClr>
                </a:clrTo>
              </a:clrChange>
              <a:grayscl/>
              <a:extLst>
                <a:ext uri="{28A0092B-C50C-407E-A947-70E740481C1C}">
                  <a14:useLocalDpi xmlns:a14="http://schemas.microsoft.com/office/drawing/2010/main"/>
                </a:ext>
              </a:extLst>
            </a:blip>
            <a:stretch>
              <a:fillRect/>
            </a:stretch>
          </p:blipFill>
          <p:spPr>
            <a:xfrm>
              <a:off x="2993835" y="5596256"/>
              <a:ext cx="767686" cy="767686"/>
            </a:xfrm>
            <a:prstGeom prst="rect">
              <a:avLst/>
            </a:prstGeom>
          </p:spPr>
        </p:pic>
        <p:sp>
          <p:nvSpPr>
            <p:cNvPr id="89" name="下矢印 88">
              <a:extLst>
                <a:ext uri="{FF2B5EF4-FFF2-40B4-BE49-F238E27FC236}">
                  <a16:creationId xmlns:a16="http://schemas.microsoft.com/office/drawing/2014/main" id="{8E92E9A1-F262-1E11-FE05-C6D4AEC9FA71}"/>
                </a:ext>
              </a:extLst>
            </p:cNvPr>
            <p:cNvSpPr/>
            <p:nvPr/>
          </p:nvSpPr>
          <p:spPr>
            <a:xfrm>
              <a:off x="4065490" y="5307481"/>
              <a:ext cx="1100516" cy="309802"/>
            </a:xfrm>
            <a:prstGeom prst="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97" name="直線矢印コネクタ 96">
              <a:extLst>
                <a:ext uri="{FF2B5EF4-FFF2-40B4-BE49-F238E27FC236}">
                  <a16:creationId xmlns:a16="http://schemas.microsoft.com/office/drawing/2014/main" id="{9F4C8BE2-7DE6-36BE-A7E0-990B38740C55}"/>
                </a:ext>
              </a:extLst>
            </p:cNvPr>
            <p:cNvCxnSpPr>
              <a:cxnSpLocks/>
            </p:cNvCxnSpPr>
            <p:nvPr/>
          </p:nvCxnSpPr>
          <p:spPr>
            <a:xfrm flipH="1">
              <a:off x="6086780" y="4446082"/>
              <a:ext cx="1090855" cy="0"/>
            </a:xfrm>
            <a:prstGeom prst="straightConnector1">
              <a:avLst/>
            </a:prstGeom>
            <a:ln w="57150">
              <a:solidFill>
                <a:schemeClr val="accent6">
                  <a:lumMod val="75000"/>
                </a:schemeClr>
              </a:solidFill>
              <a:tailEnd type="triangle"/>
            </a:ln>
            <a:effectLst/>
          </p:spPr>
          <p:style>
            <a:lnRef idx="2">
              <a:schemeClr val="accent1"/>
            </a:lnRef>
            <a:fillRef idx="0">
              <a:schemeClr val="accent1"/>
            </a:fillRef>
            <a:effectRef idx="1">
              <a:schemeClr val="accent1"/>
            </a:effectRef>
            <a:fontRef idx="minor">
              <a:schemeClr val="tx1"/>
            </a:fontRef>
          </p:style>
        </p:cxnSp>
      </p:grpSp>
      <p:cxnSp>
        <p:nvCxnSpPr>
          <p:cNvPr id="100" name="直線矢印コネクタ 99">
            <a:extLst>
              <a:ext uri="{FF2B5EF4-FFF2-40B4-BE49-F238E27FC236}">
                <a16:creationId xmlns:a16="http://schemas.microsoft.com/office/drawing/2014/main" id="{EDCC62B6-0F32-FC53-FCBE-BF7496702A61}"/>
              </a:ext>
            </a:extLst>
          </p:cNvPr>
          <p:cNvCxnSpPr>
            <a:cxnSpLocks/>
          </p:cNvCxnSpPr>
          <p:nvPr/>
        </p:nvCxnSpPr>
        <p:spPr>
          <a:xfrm flipV="1">
            <a:off x="1742419" y="2970160"/>
            <a:ext cx="1289972" cy="19439"/>
          </a:xfrm>
          <a:prstGeom prst="straightConnector1">
            <a:avLst/>
          </a:prstGeom>
          <a:ln w="57150">
            <a:solidFill>
              <a:schemeClr val="tx2">
                <a:lumMod val="40000"/>
                <a:lumOff val="60000"/>
              </a:schemeClr>
            </a:solidFill>
            <a:tailEnd type="triangle"/>
          </a:ln>
          <a:effectLst/>
        </p:spPr>
        <p:style>
          <a:lnRef idx="2">
            <a:schemeClr val="accent1"/>
          </a:lnRef>
          <a:fillRef idx="0">
            <a:schemeClr val="accent1"/>
          </a:fillRef>
          <a:effectRef idx="1">
            <a:schemeClr val="accent1"/>
          </a:effectRef>
          <a:fontRef idx="minor">
            <a:schemeClr val="tx1"/>
          </a:fontRef>
        </p:style>
      </p:cxnSp>
      <p:grpSp>
        <p:nvGrpSpPr>
          <p:cNvPr id="21" name="グループ化 20">
            <a:extLst>
              <a:ext uri="{FF2B5EF4-FFF2-40B4-BE49-F238E27FC236}">
                <a16:creationId xmlns:a16="http://schemas.microsoft.com/office/drawing/2014/main" id="{15C2AC0E-9DB7-58C6-4BC6-DEDB365B36C2}"/>
              </a:ext>
            </a:extLst>
          </p:cNvPr>
          <p:cNvGrpSpPr/>
          <p:nvPr/>
        </p:nvGrpSpPr>
        <p:grpSpPr>
          <a:xfrm>
            <a:off x="6102792" y="2116195"/>
            <a:ext cx="2561764" cy="3796032"/>
            <a:chOff x="6102792" y="2116195"/>
            <a:chExt cx="2561764" cy="3796032"/>
          </a:xfrm>
        </p:grpSpPr>
        <p:pic>
          <p:nvPicPr>
            <p:cNvPr id="22" name="図 21" descr="図形&#10;&#10;中程度の精度で自動的に生成された説明">
              <a:extLst>
                <a:ext uri="{FF2B5EF4-FFF2-40B4-BE49-F238E27FC236}">
                  <a16:creationId xmlns:a16="http://schemas.microsoft.com/office/drawing/2014/main" id="{C7CAA261-7E8E-96A0-4192-FD4E575549A4}"/>
                </a:ext>
              </a:extLst>
            </p:cNvPr>
            <p:cNvPicPr>
              <a:picLocks noChangeAspect="1"/>
            </p:cNvPicPr>
            <p:nvPr/>
          </p:nvPicPr>
          <p:blipFill>
            <a:blip r:embed="rId9" cstate="print">
              <a:biLevel thresh="25000"/>
              <a:extLst>
                <a:ext uri="{BEBA8EAE-BF5A-486C-A8C5-ECC9F3942E4B}">
                  <a14:imgProps xmlns:a14="http://schemas.microsoft.com/office/drawing/2010/main">
                    <a14:imgLayer r:embed="rId10">
                      <a14:imgEffect>
                        <a14:artisticPencilGrayscale/>
                      </a14:imgEffect>
                      <a14:imgEffect>
                        <a14:colorTemperature colorTemp="11200"/>
                      </a14:imgEffect>
                      <a14:imgEffect>
                        <a14:saturation sat="400000"/>
                      </a14:imgEffect>
                    </a14:imgLayer>
                  </a14:imgProps>
                </a:ext>
                <a:ext uri="{28A0092B-C50C-407E-A947-70E740481C1C}">
                  <a14:useLocalDpi xmlns:a14="http://schemas.microsoft.com/office/drawing/2010/main"/>
                </a:ext>
              </a:extLst>
            </a:blip>
            <a:stretch>
              <a:fillRect/>
            </a:stretch>
          </p:blipFill>
          <p:spPr>
            <a:xfrm>
              <a:off x="7252140" y="3993369"/>
              <a:ext cx="1101281" cy="939787"/>
            </a:xfrm>
            <a:prstGeom prst="rect">
              <a:avLst/>
            </a:prstGeom>
          </p:spPr>
        </p:pic>
        <p:sp>
          <p:nvSpPr>
            <p:cNvPr id="55" name="テキスト ボックス 54">
              <a:extLst>
                <a:ext uri="{FF2B5EF4-FFF2-40B4-BE49-F238E27FC236}">
                  <a16:creationId xmlns:a16="http://schemas.microsoft.com/office/drawing/2014/main" id="{5EC0ED1E-F6D0-E255-1B9F-F36008798AF1}"/>
                </a:ext>
              </a:extLst>
            </p:cNvPr>
            <p:cNvSpPr txBox="1"/>
            <p:nvPr/>
          </p:nvSpPr>
          <p:spPr>
            <a:xfrm>
              <a:off x="6941007" y="5142786"/>
              <a:ext cx="1723549" cy="769441"/>
            </a:xfrm>
            <a:prstGeom prst="rect">
              <a:avLst/>
            </a:prstGeom>
            <a:noFill/>
          </p:spPr>
          <p:txBody>
            <a:bodyPr wrap="none" rtlCol="0">
              <a:spAutoFit/>
            </a:bodyPr>
            <a:lstStyle/>
            <a:p>
              <a:pPr algn="ctr"/>
              <a:r>
                <a:rPr kumimoji="1" lang="ja-JP" altLang="en-US" sz="2000">
                  <a:latin typeface="Meiryo" panose="020B0604030504040204" pitchFamily="34" charset="-128"/>
                  <a:ea typeface="Meiryo" panose="020B0604030504040204" pitchFamily="34" charset="-128"/>
                </a:rPr>
                <a:t>共通する特徴</a:t>
              </a:r>
              <a:endParaRPr kumimoji="1" lang="en-US" altLang="ja-JP" sz="2000" dirty="0">
                <a:latin typeface="Meiryo" panose="020B0604030504040204" pitchFamily="34" charset="-128"/>
                <a:ea typeface="Meiryo" panose="020B0604030504040204" pitchFamily="34" charset="-128"/>
              </a:endParaRPr>
            </a:p>
            <a:p>
              <a:pPr algn="ctr"/>
              <a:r>
                <a:rPr lang="ja-JP" altLang="en-US" sz="2400">
                  <a:latin typeface="Meiryo" panose="020B0604030504040204" pitchFamily="34" charset="-128"/>
                  <a:ea typeface="Meiryo" panose="020B0604030504040204" pitchFamily="34" charset="-128"/>
                </a:rPr>
                <a:t>規則や法則</a:t>
              </a:r>
              <a:endParaRPr kumimoji="1" lang="ja-JP" altLang="en-US" sz="2400">
                <a:latin typeface="Meiryo" panose="020B0604030504040204" pitchFamily="34" charset="-128"/>
                <a:ea typeface="Meiryo" panose="020B0604030504040204" pitchFamily="34" charset="-128"/>
              </a:endParaRPr>
            </a:p>
          </p:txBody>
        </p:sp>
        <p:sp>
          <p:nvSpPr>
            <p:cNvPr id="61" name="テキスト ボックス 60">
              <a:extLst>
                <a:ext uri="{FF2B5EF4-FFF2-40B4-BE49-F238E27FC236}">
                  <a16:creationId xmlns:a16="http://schemas.microsoft.com/office/drawing/2014/main" id="{EC82DF73-6F44-D654-00AC-F9F4EBA8FB78}"/>
                </a:ext>
              </a:extLst>
            </p:cNvPr>
            <p:cNvSpPr txBox="1"/>
            <p:nvPr/>
          </p:nvSpPr>
          <p:spPr>
            <a:xfrm>
              <a:off x="6941007" y="3285483"/>
              <a:ext cx="1723549" cy="707886"/>
            </a:xfrm>
            <a:prstGeom prst="rect">
              <a:avLst/>
            </a:prstGeom>
            <a:noFill/>
          </p:spPr>
          <p:txBody>
            <a:bodyPr wrap="none" rtlCol="0">
              <a:spAutoFit/>
            </a:bodyPr>
            <a:lstStyle/>
            <a:p>
              <a:pPr algn="ctr"/>
              <a:r>
                <a:rPr lang="ja-JP" altLang="en-US" sz="4000" b="1">
                  <a:latin typeface="Meiryo" panose="020B0604030504040204" pitchFamily="34" charset="-128"/>
                  <a:ea typeface="Meiryo" panose="020B0604030504040204" pitchFamily="34" charset="-128"/>
                </a:rPr>
                <a:t>モデル</a:t>
              </a:r>
              <a:endParaRPr kumimoji="1" lang="en-US" altLang="ja-JP" sz="4000" b="1" dirty="0">
                <a:latin typeface="Meiryo" panose="020B0604030504040204" pitchFamily="34" charset="-128"/>
                <a:ea typeface="Meiryo" panose="020B0604030504040204" pitchFamily="34" charset="-128"/>
              </a:endParaRPr>
            </a:p>
          </p:txBody>
        </p:sp>
        <p:cxnSp>
          <p:nvCxnSpPr>
            <p:cNvPr id="67" name="カギ線コネクタ 66">
              <a:extLst>
                <a:ext uri="{FF2B5EF4-FFF2-40B4-BE49-F238E27FC236}">
                  <a16:creationId xmlns:a16="http://schemas.microsoft.com/office/drawing/2014/main" id="{34929780-10BF-D426-90A2-67BA12CD3F42}"/>
                </a:ext>
              </a:extLst>
            </p:cNvPr>
            <p:cNvCxnSpPr>
              <a:cxnSpLocks/>
              <a:stCxn id="52" idx="3"/>
              <a:endCxn id="61" idx="0"/>
            </p:cNvCxnSpPr>
            <p:nvPr/>
          </p:nvCxnSpPr>
          <p:spPr>
            <a:xfrm>
              <a:off x="6102792" y="2116195"/>
              <a:ext cx="1699990" cy="1169288"/>
            </a:xfrm>
            <a:prstGeom prst="bentConnector2">
              <a:avLst/>
            </a:prstGeom>
            <a:ln w="57150">
              <a:solidFill>
                <a:srgbClr val="0432FF"/>
              </a:solidFill>
              <a:tailEnd type="triangle"/>
            </a:ln>
          </p:spPr>
          <p:style>
            <a:lnRef idx="2">
              <a:schemeClr val="accent1"/>
            </a:lnRef>
            <a:fillRef idx="0">
              <a:schemeClr val="accent1"/>
            </a:fillRef>
            <a:effectRef idx="1">
              <a:schemeClr val="accent1"/>
            </a:effectRef>
            <a:fontRef idx="minor">
              <a:schemeClr val="tx1"/>
            </a:fontRef>
          </p:style>
        </p:cxnSp>
        <p:grpSp>
          <p:nvGrpSpPr>
            <p:cNvPr id="101" name="図形グループ 394">
              <a:extLst>
                <a:ext uri="{FF2B5EF4-FFF2-40B4-BE49-F238E27FC236}">
                  <a16:creationId xmlns:a16="http://schemas.microsoft.com/office/drawing/2014/main" id="{DD776A94-539C-0588-3746-9C552EE63C4E}"/>
                </a:ext>
              </a:extLst>
            </p:cNvPr>
            <p:cNvGrpSpPr/>
            <p:nvPr/>
          </p:nvGrpSpPr>
          <p:grpSpPr>
            <a:xfrm>
              <a:off x="8062400" y="4642135"/>
              <a:ext cx="582041" cy="582041"/>
              <a:chOff x="8022615" y="4025501"/>
              <a:chExt cx="582041" cy="582041"/>
            </a:xfrm>
          </p:grpSpPr>
          <p:pic>
            <p:nvPicPr>
              <p:cNvPr id="102" name="図 101">
                <a:extLst>
                  <a:ext uri="{FF2B5EF4-FFF2-40B4-BE49-F238E27FC236}">
                    <a16:creationId xmlns:a16="http://schemas.microsoft.com/office/drawing/2014/main" id="{E1C7F1D8-64D1-4C92-770F-CD27B2365B74}"/>
                  </a:ext>
                </a:extLst>
              </p:cNvPr>
              <p:cNvPicPr>
                <a:picLocks noChangeAspect="1"/>
              </p:cNvPicPr>
              <p:nvPr/>
            </p:nvPicPr>
            <p:blipFill>
              <a:blip r:embed="rId5"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8022615" y="4025501"/>
                <a:ext cx="582041" cy="582041"/>
              </a:xfrm>
              <a:prstGeom prst="rect">
                <a:avLst/>
              </a:prstGeom>
            </p:spPr>
          </p:pic>
          <p:sp>
            <p:nvSpPr>
              <p:cNvPr id="103" name="テキスト ボックス 102">
                <a:extLst>
                  <a:ext uri="{FF2B5EF4-FFF2-40B4-BE49-F238E27FC236}">
                    <a16:creationId xmlns:a16="http://schemas.microsoft.com/office/drawing/2014/main" id="{B0138861-5000-ACA7-D689-64AA8C2D901B}"/>
                  </a:ext>
                </a:extLst>
              </p:cNvPr>
              <p:cNvSpPr txBox="1"/>
              <p:nvPr/>
            </p:nvSpPr>
            <p:spPr>
              <a:xfrm rot="2697848">
                <a:off x="8165597" y="4274751"/>
                <a:ext cx="370416" cy="184666"/>
              </a:xfrm>
              <a:prstGeom prst="rect">
                <a:avLst/>
              </a:prstGeom>
              <a:noFill/>
            </p:spPr>
            <p:txBody>
              <a:bodyPr wrap="square" rtlCol="0">
                <a:spAutoFit/>
              </a:bodyPr>
              <a:lstStyle/>
              <a:p>
                <a:r>
                  <a:rPr lang="ja-JP" altLang="en-US" sz="600" dirty="0">
                    <a:latin typeface="Meiryo" charset="-128"/>
                    <a:ea typeface="Meiryo" charset="-128"/>
                    <a:cs typeface="Meiryo" charset="-128"/>
                  </a:rPr>
                  <a:t>ネコ</a:t>
                </a:r>
                <a:endParaRPr kumimoji="1" lang="ja-JP" altLang="en-US" sz="600" dirty="0">
                  <a:latin typeface="Meiryo" charset="-128"/>
                  <a:ea typeface="Meiryo" charset="-128"/>
                  <a:cs typeface="Meiryo" charset="-128"/>
                </a:endParaRPr>
              </a:p>
            </p:txBody>
          </p:sp>
        </p:grpSp>
      </p:grpSp>
      <p:sp>
        <p:nvSpPr>
          <p:cNvPr id="105" name="テキスト ボックス 104">
            <a:extLst>
              <a:ext uri="{FF2B5EF4-FFF2-40B4-BE49-F238E27FC236}">
                <a16:creationId xmlns:a16="http://schemas.microsoft.com/office/drawing/2014/main" id="{9068635E-61B4-6FF1-FBD6-45C1C1F04E9E}"/>
              </a:ext>
            </a:extLst>
          </p:cNvPr>
          <p:cNvSpPr txBox="1"/>
          <p:nvPr/>
        </p:nvSpPr>
        <p:spPr>
          <a:xfrm>
            <a:off x="1660478" y="1505249"/>
            <a:ext cx="1338828" cy="1231106"/>
          </a:xfrm>
          <a:prstGeom prst="rect">
            <a:avLst/>
          </a:prstGeom>
          <a:noFill/>
        </p:spPr>
        <p:txBody>
          <a:bodyPr wrap="none" rtlCol="0">
            <a:spAutoFit/>
          </a:bodyPr>
          <a:lstStyle/>
          <a:p>
            <a:pPr algn="ctr"/>
            <a:r>
              <a:rPr lang="ja-JP" altLang="en-US" sz="1600">
                <a:solidFill>
                  <a:srgbClr val="0070C0"/>
                </a:solidFill>
                <a:latin typeface="Meiryo" panose="020B0604030504040204" pitchFamily="34" charset="-128"/>
                <a:ea typeface="Meiryo" panose="020B0604030504040204" pitchFamily="34" charset="-128"/>
              </a:rPr>
              <a:t>膨大な量の</a:t>
            </a:r>
            <a:endParaRPr lang="en-US" altLang="ja-JP" sz="1600" dirty="0">
              <a:solidFill>
                <a:srgbClr val="0070C0"/>
              </a:solidFill>
              <a:latin typeface="Meiryo" panose="020B0604030504040204" pitchFamily="34" charset="-128"/>
              <a:ea typeface="Meiryo" panose="020B0604030504040204" pitchFamily="34" charset="-128"/>
            </a:endParaRPr>
          </a:p>
          <a:p>
            <a:pPr algn="ctr"/>
            <a:r>
              <a:rPr lang="ja-JP" altLang="en-US" sz="2000">
                <a:solidFill>
                  <a:srgbClr val="0070C0"/>
                </a:solidFill>
                <a:latin typeface="Meiryo" panose="020B0604030504040204" pitchFamily="34" charset="-128"/>
                <a:ea typeface="Meiryo" panose="020B0604030504040204" pitchFamily="34" charset="-128"/>
              </a:rPr>
              <a:t>データを</a:t>
            </a:r>
            <a:endParaRPr lang="en-US" altLang="ja-JP" sz="2000" dirty="0">
              <a:solidFill>
                <a:srgbClr val="0070C0"/>
              </a:solidFill>
              <a:latin typeface="Meiryo" panose="020B0604030504040204" pitchFamily="34" charset="-128"/>
              <a:ea typeface="Meiryo" panose="020B0604030504040204" pitchFamily="34" charset="-128"/>
            </a:endParaRPr>
          </a:p>
          <a:p>
            <a:pPr algn="ctr"/>
            <a:endParaRPr lang="en-US" altLang="ja-JP" sz="800" dirty="0">
              <a:solidFill>
                <a:srgbClr val="0070C0"/>
              </a:solidFill>
              <a:latin typeface="Meiryo" panose="020B0604030504040204" pitchFamily="34" charset="-128"/>
              <a:ea typeface="Meiryo" panose="020B0604030504040204" pitchFamily="34" charset="-128"/>
            </a:endParaRPr>
          </a:p>
          <a:p>
            <a:pPr algn="ctr"/>
            <a:r>
              <a:rPr kumimoji="1" lang="ja-JP" altLang="en-US" sz="2000">
                <a:solidFill>
                  <a:srgbClr val="0070C0"/>
                </a:solidFill>
                <a:latin typeface="Meiryo" panose="020B0604030504040204" pitchFamily="34" charset="-128"/>
                <a:ea typeface="Meiryo" panose="020B0604030504040204" pitchFamily="34" charset="-128"/>
              </a:rPr>
              <a:t>入力する</a:t>
            </a:r>
            <a:endParaRPr kumimoji="1" lang="en-US" altLang="ja-JP" sz="2000" dirty="0">
              <a:solidFill>
                <a:srgbClr val="0070C0"/>
              </a:solidFill>
              <a:latin typeface="Meiryo" panose="020B0604030504040204" pitchFamily="34" charset="-128"/>
              <a:ea typeface="Meiryo" panose="020B0604030504040204" pitchFamily="34" charset="-128"/>
            </a:endParaRPr>
          </a:p>
          <a:p>
            <a:pPr algn="ctr"/>
            <a:r>
              <a:rPr lang="ja-JP" altLang="en-US" sz="800">
                <a:solidFill>
                  <a:srgbClr val="0070C0"/>
                </a:solidFill>
                <a:latin typeface="Meiryo" panose="020B0604030504040204" pitchFamily="34" charset="-128"/>
                <a:ea typeface="Meiryo" panose="020B0604030504040204" pitchFamily="34" charset="-128"/>
              </a:rPr>
              <a:t>学習データ／訓練データ</a:t>
            </a:r>
            <a:endParaRPr kumimoji="1" lang="en-US" altLang="ja-JP" sz="800" dirty="0">
              <a:solidFill>
                <a:srgbClr val="0070C0"/>
              </a:solidFill>
              <a:latin typeface="Meiryo" panose="020B0604030504040204" pitchFamily="34" charset="-128"/>
              <a:ea typeface="Meiryo" panose="020B0604030504040204" pitchFamily="34" charset="-128"/>
            </a:endParaRPr>
          </a:p>
        </p:txBody>
      </p:sp>
      <p:sp>
        <p:nvSpPr>
          <p:cNvPr id="4" name="四角形吹き出し 3">
            <a:extLst>
              <a:ext uri="{FF2B5EF4-FFF2-40B4-BE49-F238E27FC236}">
                <a16:creationId xmlns:a16="http://schemas.microsoft.com/office/drawing/2014/main" id="{491AA5DD-19D3-6CD2-BD23-29C85849BD4C}"/>
              </a:ext>
            </a:extLst>
          </p:cNvPr>
          <p:cNvSpPr/>
          <p:nvPr/>
        </p:nvSpPr>
        <p:spPr>
          <a:xfrm>
            <a:off x="5304904" y="789463"/>
            <a:ext cx="1085563" cy="681908"/>
          </a:xfrm>
          <a:prstGeom prst="wedgeRectCallout">
            <a:avLst>
              <a:gd name="adj1" fmla="val -52884"/>
              <a:gd name="adj2" fmla="val 67821"/>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テキスト ボックス 4">
            <a:extLst>
              <a:ext uri="{FF2B5EF4-FFF2-40B4-BE49-F238E27FC236}">
                <a16:creationId xmlns:a16="http://schemas.microsoft.com/office/drawing/2014/main" id="{DFA0C983-278C-DA75-611A-A83580ED201E}"/>
              </a:ext>
            </a:extLst>
          </p:cNvPr>
          <p:cNvSpPr txBox="1"/>
          <p:nvPr/>
        </p:nvSpPr>
        <p:spPr>
          <a:xfrm>
            <a:off x="5396279" y="821804"/>
            <a:ext cx="902811" cy="661720"/>
          </a:xfrm>
          <a:prstGeom prst="rect">
            <a:avLst/>
          </a:prstGeom>
          <a:noFill/>
        </p:spPr>
        <p:txBody>
          <a:bodyPr wrap="none" rtlCol="0">
            <a:spAutoFit/>
          </a:bodyPr>
          <a:lstStyle/>
          <a:p>
            <a:pPr algn="ctr"/>
            <a:r>
              <a:rPr kumimoji="1" lang="ja-JP" altLang="en-US" sz="2800" b="1">
                <a:solidFill>
                  <a:schemeClr val="bg1"/>
                </a:solidFill>
                <a:latin typeface="Meiryo" panose="020B0604030504040204" pitchFamily="34" charset="-128"/>
                <a:ea typeface="Meiryo" panose="020B0604030504040204" pitchFamily="34" charset="-128"/>
              </a:rPr>
              <a:t>訓練</a:t>
            </a:r>
            <a:endParaRPr kumimoji="1" lang="en-US" altLang="ja-JP" sz="2800" b="1" dirty="0">
              <a:solidFill>
                <a:schemeClr val="bg1"/>
              </a:solidFill>
              <a:latin typeface="Meiryo" panose="020B0604030504040204" pitchFamily="34" charset="-128"/>
              <a:ea typeface="Meiryo" panose="020B0604030504040204" pitchFamily="34" charset="-128"/>
            </a:endParaRPr>
          </a:p>
          <a:p>
            <a:pPr algn="ctr"/>
            <a:r>
              <a:rPr kumimoji="1" lang="ja-JP" altLang="en-US" sz="900">
                <a:solidFill>
                  <a:schemeClr val="bg1"/>
                </a:solidFill>
                <a:latin typeface="Meiryo" panose="020B0604030504040204" pitchFamily="34" charset="-128"/>
                <a:ea typeface="Meiryo" panose="020B0604030504040204" pitchFamily="34" charset="-128"/>
              </a:rPr>
              <a:t>とも言われる</a:t>
            </a:r>
            <a:endParaRPr lang="en-US" altLang="ja-JP" sz="900" dirty="0">
              <a:solidFill>
                <a:schemeClr val="bg1"/>
              </a:solidFill>
              <a:latin typeface="Meiryo" panose="020B0604030504040204" pitchFamily="34" charset="-128"/>
              <a:ea typeface="Meiryo" panose="020B0604030504040204" pitchFamily="34" charset="-128"/>
            </a:endParaRPr>
          </a:p>
        </p:txBody>
      </p:sp>
      <p:grpSp>
        <p:nvGrpSpPr>
          <p:cNvPr id="20" name="グループ化 19">
            <a:extLst>
              <a:ext uri="{FF2B5EF4-FFF2-40B4-BE49-F238E27FC236}">
                <a16:creationId xmlns:a16="http://schemas.microsoft.com/office/drawing/2014/main" id="{2E356127-231F-17D3-E071-9206838F0FE2}"/>
              </a:ext>
            </a:extLst>
          </p:cNvPr>
          <p:cNvGrpSpPr/>
          <p:nvPr/>
        </p:nvGrpSpPr>
        <p:grpSpPr>
          <a:xfrm>
            <a:off x="6709719" y="1505249"/>
            <a:ext cx="2298376" cy="1529092"/>
            <a:chOff x="6709719" y="1505249"/>
            <a:chExt cx="2298376" cy="1529092"/>
          </a:xfrm>
        </p:grpSpPr>
        <p:sp>
          <p:nvSpPr>
            <p:cNvPr id="19" name="四角形吹き出し 18">
              <a:extLst>
                <a:ext uri="{FF2B5EF4-FFF2-40B4-BE49-F238E27FC236}">
                  <a16:creationId xmlns:a16="http://schemas.microsoft.com/office/drawing/2014/main" id="{7EDBEE73-E927-5A7A-D262-2698723DB714}"/>
                </a:ext>
              </a:extLst>
            </p:cNvPr>
            <p:cNvSpPr/>
            <p:nvPr/>
          </p:nvSpPr>
          <p:spPr>
            <a:xfrm>
              <a:off x="6709719" y="1505249"/>
              <a:ext cx="2298376" cy="1529092"/>
            </a:xfrm>
            <a:prstGeom prst="wedgeRectCallout">
              <a:avLst>
                <a:gd name="adj1" fmla="val -15457"/>
                <a:gd name="adj2" fmla="val 66541"/>
              </a:avLst>
            </a:prstGeom>
            <a:solidFill>
              <a:srgbClr val="0432FF">
                <a:alpha val="52941"/>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テキスト ボックス 17">
              <a:extLst>
                <a:ext uri="{FF2B5EF4-FFF2-40B4-BE49-F238E27FC236}">
                  <a16:creationId xmlns:a16="http://schemas.microsoft.com/office/drawing/2014/main" id="{C7F06224-4DB0-9116-0623-A9B55716C100}"/>
                </a:ext>
              </a:extLst>
            </p:cNvPr>
            <p:cNvSpPr txBox="1"/>
            <p:nvPr/>
          </p:nvSpPr>
          <p:spPr>
            <a:xfrm>
              <a:off x="6783476" y="1603453"/>
              <a:ext cx="2151875" cy="1384995"/>
            </a:xfrm>
            <a:prstGeom prst="rect">
              <a:avLst/>
            </a:prstGeom>
            <a:noFill/>
          </p:spPr>
          <p:txBody>
            <a:bodyPr wrap="square">
              <a:spAutoFit/>
            </a:bodyPr>
            <a:lstStyle/>
            <a:p>
              <a:r>
                <a:rPr lang="ja-JP" altLang="en-US" sz="1400">
                  <a:solidFill>
                    <a:schemeClr val="bg1"/>
                  </a:solidFill>
                  <a:latin typeface="Meiryo" panose="020B0604030504040204" pitchFamily="34" charset="-128"/>
                  <a:ea typeface="Meiryo" panose="020B0604030504040204" pitchFamily="34" charset="-128"/>
                </a:rPr>
                <a:t>データから規則や法則、特徴</a:t>
              </a:r>
              <a:r>
                <a:rPr lang="ja-JP" altLang="en-US" sz="1400" i="0">
                  <a:solidFill>
                    <a:schemeClr val="bg1"/>
                  </a:solidFill>
                  <a:effectLst/>
                  <a:latin typeface="Meiryo" panose="020B0604030504040204" pitchFamily="34" charset="-128"/>
                  <a:ea typeface="Meiryo" panose="020B0604030504040204" pitchFamily="34" charset="-128"/>
                </a:rPr>
                <a:t>を抽出し、それを元に新しいデータに対して予測や分類を行うための「</a:t>
              </a:r>
              <a:r>
                <a:rPr lang="ja-JP" altLang="en-US" sz="1400" b="1" i="0">
                  <a:solidFill>
                    <a:schemeClr val="bg1"/>
                  </a:solidFill>
                  <a:effectLst/>
                  <a:latin typeface="Meiryo" panose="020B0604030504040204" pitchFamily="34" charset="-128"/>
                  <a:ea typeface="Meiryo" panose="020B0604030504040204" pitchFamily="34" charset="-128"/>
                </a:rPr>
                <a:t>数学的な表現やアルゴリズム</a:t>
              </a:r>
              <a:r>
                <a:rPr lang="ja-JP" altLang="en-US" sz="1400">
                  <a:solidFill>
                    <a:schemeClr val="bg1"/>
                  </a:solidFill>
                  <a:latin typeface="Meiryo" panose="020B0604030504040204" pitchFamily="34" charset="-128"/>
                  <a:ea typeface="Meiryo" panose="020B0604030504040204" pitchFamily="34" charset="-128"/>
                </a:rPr>
                <a:t>」の</a:t>
              </a:r>
              <a:r>
                <a:rPr lang="ja-JP" altLang="en-US" sz="1400" i="0">
                  <a:solidFill>
                    <a:schemeClr val="bg1"/>
                  </a:solidFill>
                  <a:effectLst/>
                  <a:latin typeface="Meiryo" panose="020B0604030504040204" pitchFamily="34" charset="-128"/>
                  <a:ea typeface="Meiryo" panose="020B0604030504040204" pitchFamily="34" charset="-128"/>
                </a:rPr>
                <a:t>こと</a:t>
              </a:r>
              <a:endParaRPr lang="ja-JP" altLang="en-US" sz="1400">
                <a:solidFill>
                  <a:schemeClr val="bg1"/>
                </a:solidFill>
              </a:endParaRPr>
            </a:p>
          </p:txBody>
        </p:sp>
      </p:grpSp>
    </p:spTree>
    <p:extLst>
      <p:ext uri="{BB962C8B-B14F-4D97-AF65-F5344CB8AC3E}">
        <p14:creationId xmlns:p14="http://schemas.microsoft.com/office/powerpoint/2010/main" val="3367383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up)">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99"/>
                                        </p:tgtEl>
                                        <p:attrNameLst>
                                          <p:attrName>style.visibility</p:attrName>
                                        </p:attrNameLst>
                                      </p:cBhvr>
                                      <p:to>
                                        <p:strVal val="visible"/>
                                      </p:to>
                                    </p:set>
                                    <p:animEffect transition="in" filter="barn(inVertical)">
                                      <p:cBhvr>
                                        <p:cTn id="12" dur="500"/>
                                        <p:tgtEl>
                                          <p:spTgt spid="9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down)">
                                      <p:cBhvr>
                                        <p:cTn id="1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8015D14C-2FC6-8A47-A3BC-CC5066CF9B78}"/>
              </a:ext>
            </a:extLst>
          </p:cNvPr>
          <p:cNvSpPr>
            <a:spLocks noGrp="1"/>
          </p:cNvSpPr>
          <p:nvPr>
            <p:ph type="title"/>
          </p:nvPr>
        </p:nvSpPr>
        <p:spPr/>
        <p:txBody>
          <a:bodyPr/>
          <a:lstStyle/>
          <a:p>
            <a:r>
              <a:rPr kumimoji="1" lang="ja-JP" altLang="en-US"/>
              <a:t>機械学習とは何か</a:t>
            </a:r>
          </a:p>
        </p:txBody>
      </p:sp>
      <p:sp>
        <p:nvSpPr>
          <p:cNvPr id="12" name="正方形/長方形 11">
            <a:extLst>
              <a:ext uri="{FF2B5EF4-FFF2-40B4-BE49-F238E27FC236}">
                <a16:creationId xmlns:a16="http://schemas.microsoft.com/office/drawing/2014/main" id="{E165CDAE-4C80-E26C-3815-96EBF63B0D41}"/>
              </a:ext>
            </a:extLst>
          </p:cNvPr>
          <p:cNvSpPr/>
          <p:nvPr/>
        </p:nvSpPr>
        <p:spPr>
          <a:xfrm>
            <a:off x="2709746" y="847190"/>
            <a:ext cx="3724507" cy="4167069"/>
          </a:xfrm>
          <a:prstGeom prst="rect">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 name="テキスト ボックス 10">
            <a:extLst>
              <a:ext uri="{FF2B5EF4-FFF2-40B4-BE49-F238E27FC236}">
                <a16:creationId xmlns:a16="http://schemas.microsoft.com/office/drawing/2014/main" id="{AB183B41-705D-3341-90AD-6CF412E80365}"/>
              </a:ext>
            </a:extLst>
          </p:cNvPr>
          <p:cNvSpPr txBox="1"/>
          <p:nvPr/>
        </p:nvSpPr>
        <p:spPr>
          <a:xfrm>
            <a:off x="3648044" y="997779"/>
            <a:ext cx="1863394" cy="800219"/>
          </a:xfrm>
          <a:prstGeom prst="rect">
            <a:avLst/>
          </a:prstGeom>
          <a:noFill/>
        </p:spPr>
        <p:txBody>
          <a:bodyPr wrap="none" rtlCol="0">
            <a:spAutoFit/>
          </a:bodyPr>
          <a:lstStyle/>
          <a:p>
            <a:pPr algn="ctr"/>
            <a:r>
              <a:rPr kumimoji="1" lang="ja-JP" altLang="en-US" sz="3200" b="1">
                <a:solidFill>
                  <a:schemeClr val="bg1"/>
                </a:solidFill>
                <a:latin typeface="Meiryo" panose="020B0604030504040204" pitchFamily="34" charset="-128"/>
                <a:ea typeface="Meiryo" panose="020B0604030504040204" pitchFamily="34" charset="-128"/>
              </a:rPr>
              <a:t>機械学習</a:t>
            </a:r>
            <a:endParaRPr kumimoji="1" lang="en-US" altLang="ja-JP" sz="3200" b="1" dirty="0">
              <a:solidFill>
                <a:schemeClr val="bg1"/>
              </a:solidFill>
              <a:latin typeface="Meiryo" panose="020B0604030504040204" pitchFamily="34" charset="-128"/>
              <a:ea typeface="Meiryo" panose="020B0604030504040204" pitchFamily="34" charset="-128"/>
            </a:endParaRPr>
          </a:p>
          <a:p>
            <a:pPr algn="ctr"/>
            <a:r>
              <a:rPr kumimoji="1" lang="en-US" altLang="ja-JP" sz="1400" b="1" dirty="0">
                <a:solidFill>
                  <a:schemeClr val="bg1"/>
                </a:solidFill>
                <a:latin typeface="Meiryo" panose="020B0604030504040204" pitchFamily="34" charset="-128"/>
                <a:ea typeface="Meiryo" panose="020B0604030504040204" pitchFamily="34" charset="-128"/>
              </a:rPr>
              <a:t>Machine Learning</a:t>
            </a:r>
            <a:endParaRPr kumimoji="1" lang="ja-JP" altLang="en-US" sz="1400" b="1">
              <a:solidFill>
                <a:schemeClr val="bg1"/>
              </a:solidFill>
              <a:latin typeface="Meiryo" panose="020B0604030504040204" pitchFamily="34" charset="-128"/>
              <a:ea typeface="Meiryo" panose="020B0604030504040204" pitchFamily="34" charset="-128"/>
            </a:endParaRPr>
          </a:p>
        </p:txBody>
      </p:sp>
      <p:grpSp>
        <p:nvGrpSpPr>
          <p:cNvPr id="40" name="グループ化 39">
            <a:extLst>
              <a:ext uri="{FF2B5EF4-FFF2-40B4-BE49-F238E27FC236}">
                <a16:creationId xmlns:a16="http://schemas.microsoft.com/office/drawing/2014/main" id="{7339845A-38C6-F24C-29F3-11D22996C7D7}"/>
              </a:ext>
            </a:extLst>
          </p:cNvPr>
          <p:cNvGrpSpPr/>
          <p:nvPr/>
        </p:nvGrpSpPr>
        <p:grpSpPr>
          <a:xfrm>
            <a:off x="705711" y="1903986"/>
            <a:ext cx="7732574" cy="2911227"/>
            <a:chOff x="705711" y="1903986"/>
            <a:chExt cx="7732574" cy="2911227"/>
          </a:xfrm>
        </p:grpSpPr>
        <p:sp>
          <p:nvSpPr>
            <p:cNvPr id="5" name="円柱 4">
              <a:extLst>
                <a:ext uri="{FF2B5EF4-FFF2-40B4-BE49-F238E27FC236}">
                  <a16:creationId xmlns:a16="http://schemas.microsoft.com/office/drawing/2014/main" id="{F5593B5B-39F3-4F4A-8BAF-7FD3E95EDC92}"/>
                </a:ext>
              </a:extLst>
            </p:cNvPr>
            <p:cNvSpPr/>
            <p:nvPr/>
          </p:nvSpPr>
          <p:spPr>
            <a:xfrm>
              <a:off x="705711" y="1903986"/>
              <a:ext cx="1845129" cy="1354216"/>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テキスト ボックス 12">
              <a:extLst>
                <a:ext uri="{FF2B5EF4-FFF2-40B4-BE49-F238E27FC236}">
                  <a16:creationId xmlns:a16="http://schemas.microsoft.com/office/drawing/2014/main" id="{2492A705-B2F4-7B4C-9041-06A34963B116}"/>
                </a:ext>
              </a:extLst>
            </p:cNvPr>
            <p:cNvSpPr txBox="1"/>
            <p:nvPr/>
          </p:nvSpPr>
          <p:spPr>
            <a:xfrm>
              <a:off x="817795" y="2337396"/>
              <a:ext cx="1620957" cy="769441"/>
            </a:xfrm>
            <a:prstGeom prst="rect">
              <a:avLst/>
            </a:prstGeom>
            <a:noFill/>
          </p:spPr>
          <p:txBody>
            <a:bodyPr wrap="none" rtlCol="0">
              <a:spAutoFit/>
            </a:bodyPr>
            <a:lstStyle/>
            <a:p>
              <a:pPr algn="ctr"/>
              <a:r>
                <a:rPr kumimoji="1" lang="ja-JP" altLang="en-US" sz="2800" b="1">
                  <a:solidFill>
                    <a:schemeClr val="bg1"/>
                  </a:solidFill>
                  <a:latin typeface="Meiryo" panose="020B0604030504040204" pitchFamily="34" charset="-128"/>
                  <a:ea typeface="Meiryo" panose="020B0604030504040204" pitchFamily="34" charset="-128"/>
                </a:rPr>
                <a:t>データ</a:t>
              </a:r>
              <a:endParaRPr kumimoji="1" lang="en-US" altLang="ja-JP" sz="2800" b="1" dirty="0">
                <a:solidFill>
                  <a:schemeClr val="bg1"/>
                </a:solidFill>
                <a:latin typeface="Meiryo" panose="020B0604030504040204" pitchFamily="34" charset="-128"/>
                <a:ea typeface="Meiryo" panose="020B0604030504040204" pitchFamily="34" charset="-128"/>
              </a:endParaRPr>
            </a:p>
            <a:p>
              <a:pPr algn="ctr"/>
              <a:r>
                <a:rPr lang="ja-JP" altLang="en-US" sz="1600">
                  <a:solidFill>
                    <a:schemeClr val="bg1"/>
                  </a:solidFill>
                  <a:latin typeface="Meiryo" panose="020B0604030504040204" pitchFamily="34" charset="-128"/>
                  <a:ea typeface="Meiryo" panose="020B0604030504040204" pitchFamily="34" charset="-128"/>
                </a:rPr>
                <a:t>（学習データ）</a:t>
              </a:r>
              <a:endParaRPr kumimoji="1" lang="ja-JP" altLang="en-US" sz="1600">
                <a:solidFill>
                  <a:schemeClr val="bg1"/>
                </a:solidFill>
                <a:latin typeface="Meiryo" panose="020B0604030504040204" pitchFamily="34" charset="-128"/>
                <a:ea typeface="Meiryo" panose="020B0604030504040204" pitchFamily="34" charset="-128"/>
              </a:endParaRPr>
            </a:p>
          </p:txBody>
        </p:sp>
        <p:sp>
          <p:nvSpPr>
            <p:cNvPr id="17" name="正方形/長方形 16">
              <a:extLst>
                <a:ext uri="{FF2B5EF4-FFF2-40B4-BE49-F238E27FC236}">
                  <a16:creationId xmlns:a16="http://schemas.microsoft.com/office/drawing/2014/main" id="{B3AAC95A-2FAB-8493-8DBC-AD60FC320573}"/>
                </a:ext>
              </a:extLst>
            </p:cNvPr>
            <p:cNvSpPr/>
            <p:nvPr/>
          </p:nvSpPr>
          <p:spPr>
            <a:xfrm>
              <a:off x="3139068" y="1903986"/>
              <a:ext cx="2865863" cy="1354216"/>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テキスト ボックス 17">
              <a:extLst>
                <a:ext uri="{FF2B5EF4-FFF2-40B4-BE49-F238E27FC236}">
                  <a16:creationId xmlns:a16="http://schemas.microsoft.com/office/drawing/2014/main" id="{67A2FD94-382E-9C41-309D-10624CFD2F11}"/>
                </a:ext>
              </a:extLst>
            </p:cNvPr>
            <p:cNvSpPr txBox="1"/>
            <p:nvPr/>
          </p:nvSpPr>
          <p:spPr>
            <a:xfrm>
              <a:off x="3189250" y="2048986"/>
              <a:ext cx="2780985" cy="1015663"/>
            </a:xfrm>
            <a:prstGeom prst="rect">
              <a:avLst/>
            </a:prstGeom>
            <a:noFill/>
          </p:spPr>
          <p:txBody>
            <a:bodyPr wrap="square" rtlCol="0">
              <a:spAutoFit/>
            </a:bodyPr>
            <a:lstStyle/>
            <a:p>
              <a:pPr algn="ctr"/>
              <a:r>
                <a:rPr kumimoji="1" lang="ja-JP" altLang="en-US" sz="3200" b="1">
                  <a:solidFill>
                    <a:schemeClr val="bg1"/>
                  </a:solidFill>
                  <a:latin typeface="Meiryo" panose="020B0604030504040204" pitchFamily="34" charset="-128"/>
                  <a:ea typeface="Meiryo" panose="020B0604030504040204" pitchFamily="34" charset="-128"/>
                </a:rPr>
                <a:t>学習</a:t>
              </a:r>
              <a:endParaRPr lang="en-US" altLang="ja-JP" sz="3200" b="1" dirty="0">
                <a:solidFill>
                  <a:schemeClr val="bg1"/>
                </a:solidFill>
                <a:latin typeface="Meiryo" panose="020B0604030504040204" pitchFamily="34" charset="-128"/>
                <a:ea typeface="Meiryo" panose="020B0604030504040204" pitchFamily="34" charset="-128"/>
              </a:endParaRPr>
            </a:p>
            <a:p>
              <a:r>
                <a:rPr kumimoji="1" lang="ja-JP" altLang="en-US" sz="1400">
                  <a:solidFill>
                    <a:schemeClr val="bg1"/>
                  </a:solidFill>
                  <a:latin typeface="Meiryo" panose="020B0604030504040204" pitchFamily="34" charset="-128"/>
                  <a:ea typeface="Meiryo" panose="020B0604030504040204" pitchFamily="34" charset="-128"/>
                </a:rPr>
                <a:t>データに含まれる規則や法則／特徴の組合せを見つける計算</a:t>
              </a:r>
              <a:endParaRPr kumimoji="1" lang="en-US" altLang="ja-JP" sz="1400" dirty="0">
                <a:solidFill>
                  <a:schemeClr val="bg1"/>
                </a:solidFill>
                <a:latin typeface="Meiryo" panose="020B0604030504040204" pitchFamily="34" charset="-128"/>
                <a:ea typeface="Meiryo" panose="020B0604030504040204" pitchFamily="34" charset="-128"/>
              </a:endParaRPr>
            </a:p>
          </p:txBody>
        </p:sp>
        <p:sp>
          <p:nvSpPr>
            <p:cNvPr id="20" name="円柱 19">
              <a:extLst>
                <a:ext uri="{FF2B5EF4-FFF2-40B4-BE49-F238E27FC236}">
                  <a16:creationId xmlns:a16="http://schemas.microsoft.com/office/drawing/2014/main" id="{2B9D8CC3-1E1B-7D4E-9EB6-68CB102702C8}"/>
                </a:ext>
              </a:extLst>
            </p:cNvPr>
            <p:cNvSpPr/>
            <p:nvPr/>
          </p:nvSpPr>
          <p:spPr>
            <a:xfrm>
              <a:off x="6593156" y="3460997"/>
              <a:ext cx="1845129" cy="1354216"/>
            </a:xfrm>
            <a:prstGeom prst="can">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テキスト ボックス 20">
              <a:extLst>
                <a:ext uri="{FF2B5EF4-FFF2-40B4-BE49-F238E27FC236}">
                  <a16:creationId xmlns:a16="http://schemas.microsoft.com/office/drawing/2014/main" id="{E373A6F2-AF41-4FD5-30D8-0EEE67E2A4D3}"/>
                </a:ext>
              </a:extLst>
            </p:cNvPr>
            <p:cNvSpPr txBox="1"/>
            <p:nvPr/>
          </p:nvSpPr>
          <p:spPr>
            <a:xfrm>
              <a:off x="6884778" y="4041250"/>
              <a:ext cx="1261884" cy="523220"/>
            </a:xfrm>
            <a:prstGeom prst="rect">
              <a:avLst/>
            </a:prstGeom>
            <a:noFill/>
          </p:spPr>
          <p:txBody>
            <a:bodyPr wrap="none" rtlCol="0">
              <a:spAutoFit/>
            </a:bodyPr>
            <a:lstStyle/>
            <a:p>
              <a:pPr algn="ctr"/>
              <a:r>
                <a:rPr kumimoji="1" lang="ja-JP" altLang="en-US" sz="2800" b="1">
                  <a:solidFill>
                    <a:schemeClr val="bg1"/>
                  </a:solidFill>
                  <a:latin typeface="Meiryo" panose="020B0604030504040204" pitchFamily="34" charset="-128"/>
                  <a:ea typeface="Meiryo" panose="020B0604030504040204" pitchFamily="34" charset="-128"/>
                </a:rPr>
                <a:t>モデル</a:t>
              </a:r>
              <a:endParaRPr kumimoji="1" lang="ja-JP" altLang="en-US" sz="1600">
                <a:solidFill>
                  <a:schemeClr val="bg1"/>
                </a:solidFill>
                <a:latin typeface="Meiryo" panose="020B0604030504040204" pitchFamily="34" charset="-128"/>
                <a:ea typeface="Meiryo" panose="020B0604030504040204" pitchFamily="34" charset="-128"/>
              </a:endParaRPr>
            </a:p>
          </p:txBody>
        </p:sp>
        <p:sp>
          <p:nvSpPr>
            <p:cNvPr id="16" name="曲折矢印 15">
              <a:extLst>
                <a:ext uri="{FF2B5EF4-FFF2-40B4-BE49-F238E27FC236}">
                  <a16:creationId xmlns:a16="http://schemas.microsoft.com/office/drawing/2014/main" id="{BDC3815F-C1EB-6B07-DE67-4898D6223B7C}"/>
                </a:ext>
              </a:extLst>
            </p:cNvPr>
            <p:cNvSpPr/>
            <p:nvPr/>
          </p:nvSpPr>
          <p:spPr>
            <a:xfrm rot="5400000">
              <a:off x="6274893" y="2128503"/>
              <a:ext cx="1172188" cy="1845128"/>
            </a:xfrm>
            <a:prstGeom prst="bentArrow">
              <a:avLst/>
            </a:prstGeom>
            <a:solidFill>
              <a:srgbClr val="1F33E8"/>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 name="右矢印 40">
              <a:extLst>
                <a:ext uri="{FF2B5EF4-FFF2-40B4-BE49-F238E27FC236}">
                  <a16:creationId xmlns:a16="http://schemas.microsoft.com/office/drawing/2014/main" id="{74555BD1-4494-B8C1-ABE3-52A7F33DA0B0}"/>
                </a:ext>
              </a:extLst>
            </p:cNvPr>
            <p:cNvSpPr/>
            <p:nvPr/>
          </p:nvSpPr>
          <p:spPr>
            <a:xfrm>
              <a:off x="2438752" y="2403911"/>
              <a:ext cx="802897" cy="570686"/>
            </a:xfrm>
            <a:prstGeom prst="rightArrow">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2" name="グループ化 41">
            <a:extLst>
              <a:ext uri="{FF2B5EF4-FFF2-40B4-BE49-F238E27FC236}">
                <a16:creationId xmlns:a16="http://schemas.microsoft.com/office/drawing/2014/main" id="{01735981-CAC2-582A-9AEA-D9D083868300}"/>
              </a:ext>
            </a:extLst>
          </p:cNvPr>
          <p:cNvGrpSpPr/>
          <p:nvPr/>
        </p:nvGrpSpPr>
        <p:grpSpPr>
          <a:xfrm>
            <a:off x="6705241" y="847190"/>
            <a:ext cx="2316097" cy="1996371"/>
            <a:chOff x="6705241" y="847190"/>
            <a:chExt cx="2316097" cy="1996371"/>
          </a:xfrm>
        </p:grpSpPr>
        <p:sp>
          <p:nvSpPr>
            <p:cNvPr id="23" name="四角形吹き出し 22">
              <a:extLst>
                <a:ext uri="{FF2B5EF4-FFF2-40B4-BE49-F238E27FC236}">
                  <a16:creationId xmlns:a16="http://schemas.microsoft.com/office/drawing/2014/main" id="{BF3A41DA-878C-C245-4282-5E7412B35381}"/>
                </a:ext>
              </a:extLst>
            </p:cNvPr>
            <p:cNvSpPr/>
            <p:nvPr/>
          </p:nvSpPr>
          <p:spPr>
            <a:xfrm>
              <a:off x="6705241" y="847190"/>
              <a:ext cx="2316096" cy="1996371"/>
            </a:xfrm>
            <a:prstGeom prst="wedgeRectCallout">
              <a:avLst>
                <a:gd name="adj1" fmla="val 2775"/>
                <a:gd name="adj2" fmla="val 82185"/>
              </a:avLst>
            </a:prstGeom>
            <a:solidFill>
              <a:srgbClr val="7030A0">
                <a:alpha val="62822"/>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テキスト ボックス 24">
              <a:extLst>
                <a:ext uri="{FF2B5EF4-FFF2-40B4-BE49-F238E27FC236}">
                  <a16:creationId xmlns:a16="http://schemas.microsoft.com/office/drawing/2014/main" id="{72BAD578-1FCB-97B2-6B6C-E70858754393}"/>
                </a:ext>
              </a:extLst>
            </p:cNvPr>
            <p:cNvSpPr txBox="1"/>
            <p:nvPr/>
          </p:nvSpPr>
          <p:spPr>
            <a:xfrm>
              <a:off x="6705241" y="921433"/>
              <a:ext cx="2316097" cy="830997"/>
            </a:xfrm>
            <a:prstGeom prst="rect">
              <a:avLst/>
            </a:prstGeom>
            <a:noFill/>
          </p:spPr>
          <p:txBody>
            <a:bodyPr wrap="square" rtlCol="0">
              <a:spAutoFit/>
            </a:bodyPr>
            <a:lstStyle/>
            <a:p>
              <a:pPr algn="ctr"/>
              <a:r>
                <a:rPr kumimoji="1" lang="ja-JP" altLang="en-US" sz="2400" b="1">
                  <a:solidFill>
                    <a:schemeClr val="bg1"/>
                  </a:solidFill>
                  <a:latin typeface="Meiryo" panose="020B0604030504040204" pitchFamily="34" charset="-128"/>
                  <a:ea typeface="Meiryo" panose="020B0604030504040204" pitchFamily="34" charset="-128"/>
                </a:rPr>
                <a:t>規則や法則／</a:t>
              </a:r>
              <a:endParaRPr kumimoji="1" lang="en-US" altLang="ja-JP" sz="2400" b="1" dirty="0">
                <a:solidFill>
                  <a:schemeClr val="bg1"/>
                </a:solidFill>
                <a:latin typeface="Meiryo" panose="020B0604030504040204" pitchFamily="34" charset="-128"/>
                <a:ea typeface="Meiryo" panose="020B0604030504040204" pitchFamily="34" charset="-128"/>
              </a:endParaRPr>
            </a:p>
            <a:p>
              <a:pPr algn="ctr"/>
              <a:r>
                <a:rPr kumimoji="1" lang="ja-JP" altLang="en-US" sz="2400" b="1">
                  <a:solidFill>
                    <a:schemeClr val="bg1"/>
                  </a:solidFill>
                  <a:latin typeface="Meiryo" panose="020B0604030504040204" pitchFamily="34" charset="-128"/>
                  <a:ea typeface="Meiryo" panose="020B0604030504040204" pitchFamily="34" charset="-128"/>
                </a:rPr>
                <a:t>特徴の組合せ</a:t>
              </a:r>
              <a:endParaRPr kumimoji="1" lang="en-US" altLang="ja-JP" sz="2400" dirty="0">
                <a:solidFill>
                  <a:schemeClr val="bg1"/>
                </a:solidFill>
                <a:latin typeface="Meiryo" panose="020B0604030504040204" pitchFamily="34" charset="-128"/>
                <a:ea typeface="Meiryo" panose="020B0604030504040204" pitchFamily="34" charset="-128"/>
              </a:endParaRPr>
            </a:p>
          </p:txBody>
        </p:sp>
        <p:sp>
          <p:nvSpPr>
            <p:cNvPr id="24" name="テキスト ボックス 23">
              <a:extLst>
                <a:ext uri="{FF2B5EF4-FFF2-40B4-BE49-F238E27FC236}">
                  <a16:creationId xmlns:a16="http://schemas.microsoft.com/office/drawing/2014/main" id="{E0269AF4-617C-57D1-66B2-8CD0FF8928BF}"/>
                </a:ext>
              </a:extLst>
            </p:cNvPr>
            <p:cNvSpPr txBox="1"/>
            <p:nvPr/>
          </p:nvSpPr>
          <p:spPr>
            <a:xfrm>
              <a:off x="6770914" y="1699895"/>
              <a:ext cx="2250423" cy="1015663"/>
            </a:xfrm>
            <a:prstGeom prst="rect">
              <a:avLst/>
            </a:prstGeom>
            <a:noFill/>
          </p:spPr>
          <p:txBody>
            <a:bodyPr wrap="square" rtlCol="0">
              <a:spAutoFit/>
            </a:bodyPr>
            <a:lstStyle/>
            <a:p>
              <a:pPr marL="171450" indent="-171450">
                <a:buFont typeface="Wingdings" pitchFamily="2" charset="2"/>
                <a:buChar char="ü"/>
              </a:pPr>
              <a:r>
                <a:rPr lang="ja-JP" altLang="en-US" sz="1200">
                  <a:solidFill>
                    <a:schemeClr val="bg1"/>
                  </a:solidFill>
                  <a:latin typeface="Meiryo" panose="020B0604030504040204" pitchFamily="34" charset="-128"/>
                  <a:ea typeface="Meiryo" panose="020B0604030504040204" pitchFamily="34" charset="-128"/>
                </a:rPr>
                <a:t>レントゲンに写った病変</a:t>
              </a:r>
              <a:endParaRPr lang="en-US" altLang="ja-JP" sz="1200" dirty="0">
                <a:solidFill>
                  <a:schemeClr val="bg1"/>
                </a:solidFill>
                <a:latin typeface="Meiryo" panose="020B0604030504040204" pitchFamily="34" charset="-128"/>
                <a:ea typeface="Meiryo" panose="020B0604030504040204" pitchFamily="34" charset="-128"/>
              </a:endParaRPr>
            </a:p>
            <a:p>
              <a:pPr marL="171450" indent="-171450">
                <a:buFont typeface="Wingdings" pitchFamily="2" charset="2"/>
                <a:buChar char="ü"/>
              </a:pPr>
              <a:r>
                <a:rPr kumimoji="1" lang="ja-JP" altLang="en-US" sz="1200">
                  <a:solidFill>
                    <a:schemeClr val="bg1"/>
                  </a:solidFill>
                  <a:latin typeface="Meiryo" panose="020B0604030504040204" pitchFamily="34" charset="-128"/>
                  <a:ea typeface="Meiryo" panose="020B0604030504040204" pitchFamily="34" charset="-128"/>
                </a:rPr>
                <a:t>安全な運転操作</a:t>
              </a:r>
              <a:endParaRPr kumimoji="1" lang="en-US" altLang="ja-JP" sz="1200" dirty="0">
                <a:solidFill>
                  <a:schemeClr val="bg1"/>
                </a:solidFill>
                <a:latin typeface="Meiryo" panose="020B0604030504040204" pitchFamily="34" charset="-128"/>
                <a:ea typeface="Meiryo" panose="020B0604030504040204" pitchFamily="34" charset="-128"/>
              </a:endParaRPr>
            </a:p>
            <a:p>
              <a:pPr marL="171450" indent="-171450">
                <a:buFont typeface="Wingdings" pitchFamily="2" charset="2"/>
                <a:buChar char="ü"/>
              </a:pPr>
              <a:r>
                <a:rPr lang="ja-JP" altLang="en-US" sz="1200">
                  <a:solidFill>
                    <a:schemeClr val="bg1"/>
                  </a:solidFill>
                  <a:latin typeface="Meiryo" panose="020B0604030504040204" pitchFamily="34" charset="-128"/>
                  <a:ea typeface="Meiryo" panose="020B0604030504040204" pitchFamily="34" charset="-128"/>
                </a:rPr>
                <a:t>故障している機械</a:t>
              </a:r>
              <a:endParaRPr lang="en-US" altLang="ja-JP" sz="1200" dirty="0">
                <a:solidFill>
                  <a:schemeClr val="bg1"/>
                </a:solidFill>
                <a:latin typeface="Meiryo" panose="020B0604030504040204" pitchFamily="34" charset="-128"/>
                <a:ea typeface="Meiryo" panose="020B0604030504040204" pitchFamily="34" charset="-128"/>
              </a:endParaRPr>
            </a:p>
            <a:p>
              <a:pPr marL="171450" indent="-171450">
                <a:buFont typeface="Wingdings" pitchFamily="2" charset="2"/>
                <a:buChar char="ü"/>
              </a:pPr>
              <a:r>
                <a:rPr lang="ja-JP" altLang="en-US" sz="1200">
                  <a:solidFill>
                    <a:schemeClr val="bg1"/>
                  </a:solidFill>
                  <a:latin typeface="Meiryo" panose="020B0604030504040204" pitchFamily="34" charset="-128"/>
                  <a:ea typeface="Meiryo" panose="020B0604030504040204" pitchFamily="34" charset="-128"/>
                </a:rPr>
                <a:t>高値に動く株価の変動</a:t>
              </a:r>
              <a:endParaRPr lang="en-US" altLang="ja-JP" sz="1200" dirty="0">
                <a:solidFill>
                  <a:schemeClr val="bg1"/>
                </a:solidFill>
                <a:latin typeface="Meiryo" panose="020B0604030504040204" pitchFamily="34" charset="-128"/>
                <a:ea typeface="Meiryo" panose="020B0604030504040204" pitchFamily="34" charset="-128"/>
              </a:endParaRPr>
            </a:p>
            <a:p>
              <a:pPr marL="171450" indent="-171450">
                <a:buFont typeface="Wingdings" pitchFamily="2" charset="2"/>
                <a:buChar char="ü"/>
              </a:pPr>
              <a:r>
                <a:rPr lang="ja-JP" altLang="en-US" sz="1200">
                  <a:solidFill>
                    <a:schemeClr val="bg1"/>
                  </a:solidFill>
                  <a:latin typeface="Meiryo" panose="020B0604030504040204" pitchFamily="34" charset="-128"/>
                  <a:ea typeface="Meiryo" panose="020B0604030504040204" pitchFamily="34" charset="-128"/>
                </a:rPr>
                <a:t>窃盗の可能性が高い動き</a:t>
              </a:r>
              <a:endParaRPr kumimoji="1" lang="ja-JP" altLang="en-US" sz="1200">
                <a:solidFill>
                  <a:schemeClr val="bg1"/>
                </a:solidFill>
                <a:latin typeface="Meiryo" panose="020B0604030504040204" pitchFamily="34" charset="-128"/>
                <a:ea typeface="Meiryo" panose="020B0604030504040204" pitchFamily="34" charset="-128"/>
              </a:endParaRPr>
            </a:p>
          </p:txBody>
        </p:sp>
      </p:grpSp>
      <p:grpSp>
        <p:nvGrpSpPr>
          <p:cNvPr id="43" name="グループ化 42">
            <a:extLst>
              <a:ext uri="{FF2B5EF4-FFF2-40B4-BE49-F238E27FC236}">
                <a16:creationId xmlns:a16="http://schemas.microsoft.com/office/drawing/2014/main" id="{8C840D7B-E860-2A27-7756-936C59D38FC2}"/>
              </a:ext>
            </a:extLst>
          </p:cNvPr>
          <p:cNvGrpSpPr/>
          <p:nvPr/>
        </p:nvGrpSpPr>
        <p:grpSpPr>
          <a:xfrm>
            <a:off x="566813" y="3460997"/>
            <a:ext cx="8077922" cy="3046044"/>
            <a:chOff x="566813" y="3460997"/>
            <a:chExt cx="8077922" cy="3046044"/>
          </a:xfrm>
        </p:grpSpPr>
        <p:sp>
          <p:nvSpPr>
            <p:cNvPr id="15" name="正方形/長方形 14">
              <a:extLst>
                <a:ext uri="{FF2B5EF4-FFF2-40B4-BE49-F238E27FC236}">
                  <a16:creationId xmlns:a16="http://schemas.microsoft.com/office/drawing/2014/main" id="{95F7DF8D-560D-085E-07E9-700DB965AC6E}"/>
                </a:ext>
              </a:extLst>
            </p:cNvPr>
            <p:cNvSpPr/>
            <p:nvPr/>
          </p:nvSpPr>
          <p:spPr>
            <a:xfrm>
              <a:off x="3139068" y="3460997"/>
              <a:ext cx="2865863" cy="1354216"/>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 name="テキスト ボックス 18">
              <a:extLst>
                <a:ext uri="{FF2B5EF4-FFF2-40B4-BE49-F238E27FC236}">
                  <a16:creationId xmlns:a16="http://schemas.microsoft.com/office/drawing/2014/main" id="{7B746740-F9D2-6F88-8A8F-7753E6455C58}"/>
                </a:ext>
              </a:extLst>
            </p:cNvPr>
            <p:cNvSpPr txBox="1"/>
            <p:nvPr/>
          </p:nvSpPr>
          <p:spPr>
            <a:xfrm>
              <a:off x="3189249" y="3648185"/>
              <a:ext cx="2780985" cy="1015663"/>
            </a:xfrm>
            <a:prstGeom prst="rect">
              <a:avLst/>
            </a:prstGeom>
            <a:noFill/>
          </p:spPr>
          <p:txBody>
            <a:bodyPr wrap="square" rtlCol="0">
              <a:spAutoFit/>
            </a:bodyPr>
            <a:lstStyle/>
            <a:p>
              <a:pPr algn="ctr"/>
              <a:r>
                <a:rPr kumimoji="1" lang="ja-JP" altLang="en-US" sz="3200" b="1">
                  <a:solidFill>
                    <a:schemeClr val="bg1"/>
                  </a:solidFill>
                  <a:latin typeface="Meiryo" panose="020B0604030504040204" pitchFamily="34" charset="-128"/>
                  <a:ea typeface="Meiryo" panose="020B0604030504040204" pitchFamily="34" charset="-128"/>
                </a:rPr>
                <a:t>推論</a:t>
              </a:r>
              <a:endParaRPr kumimoji="1" lang="en-US" altLang="ja-JP" sz="3200" b="1" dirty="0">
                <a:solidFill>
                  <a:schemeClr val="bg1"/>
                </a:solidFill>
                <a:latin typeface="Meiryo" panose="020B0604030504040204" pitchFamily="34" charset="-128"/>
                <a:ea typeface="Meiryo" panose="020B0604030504040204" pitchFamily="34" charset="-128"/>
              </a:endParaRPr>
            </a:p>
            <a:p>
              <a:r>
                <a:rPr kumimoji="1" lang="ja-JP" altLang="en-US" sz="1400">
                  <a:solidFill>
                    <a:schemeClr val="bg1"/>
                  </a:solidFill>
                  <a:latin typeface="Meiryo" panose="020B0604030504040204" pitchFamily="34" charset="-128"/>
                  <a:ea typeface="Meiryo" panose="020B0604030504040204" pitchFamily="34" charset="-128"/>
                </a:rPr>
                <a:t>入力とモデルとを比較して一致している確率を計算</a:t>
              </a:r>
              <a:endParaRPr kumimoji="1" lang="en-US" altLang="ja-JP" sz="1400" dirty="0">
                <a:solidFill>
                  <a:schemeClr val="bg1"/>
                </a:solidFill>
                <a:latin typeface="Meiryo" panose="020B0604030504040204" pitchFamily="34" charset="-128"/>
                <a:ea typeface="Meiryo" panose="020B0604030504040204" pitchFamily="34" charset="-128"/>
              </a:endParaRPr>
            </a:p>
          </p:txBody>
        </p:sp>
        <p:sp>
          <p:nvSpPr>
            <p:cNvPr id="26" name="正方形/長方形 25">
              <a:extLst>
                <a:ext uri="{FF2B5EF4-FFF2-40B4-BE49-F238E27FC236}">
                  <a16:creationId xmlns:a16="http://schemas.microsoft.com/office/drawing/2014/main" id="{03A208E7-07D6-1273-F9C9-968D47D38F5B}"/>
                </a:ext>
              </a:extLst>
            </p:cNvPr>
            <p:cNvSpPr/>
            <p:nvPr/>
          </p:nvSpPr>
          <p:spPr>
            <a:xfrm>
              <a:off x="705710" y="3460997"/>
              <a:ext cx="1845129" cy="1354216"/>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 name="テキスト ボックス 27">
              <a:extLst>
                <a:ext uri="{FF2B5EF4-FFF2-40B4-BE49-F238E27FC236}">
                  <a16:creationId xmlns:a16="http://schemas.microsoft.com/office/drawing/2014/main" id="{696FA781-A24D-91E2-E3B4-CB49FC16DB5E}"/>
                </a:ext>
              </a:extLst>
            </p:cNvPr>
            <p:cNvSpPr txBox="1"/>
            <p:nvPr/>
          </p:nvSpPr>
          <p:spPr>
            <a:xfrm>
              <a:off x="907563" y="3571240"/>
              <a:ext cx="1441420" cy="1169551"/>
            </a:xfrm>
            <a:prstGeom prst="rect">
              <a:avLst/>
            </a:prstGeom>
            <a:noFill/>
          </p:spPr>
          <p:txBody>
            <a:bodyPr wrap="none" rtlCol="0">
              <a:spAutoFit/>
            </a:bodyPr>
            <a:lstStyle/>
            <a:p>
              <a:pPr algn="ctr"/>
              <a:r>
                <a:rPr kumimoji="1" lang="ja-JP" altLang="en-US" sz="2800" b="1">
                  <a:solidFill>
                    <a:schemeClr val="bg1"/>
                  </a:solidFill>
                  <a:latin typeface="Meiryo" panose="020B0604030504040204" pitchFamily="34" charset="-128"/>
                  <a:ea typeface="Meiryo" panose="020B0604030504040204" pitchFamily="34" charset="-128"/>
                </a:rPr>
                <a:t>入力</a:t>
              </a:r>
              <a:endParaRPr kumimoji="1" lang="en-US" altLang="ja-JP" sz="2800" b="1" dirty="0">
                <a:solidFill>
                  <a:schemeClr val="bg1"/>
                </a:solidFill>
                <a:latin typeface="Meiryo" panose="020B0604030504040204" pitchFamily="34" charset="-128"/>
                <a:ea typeface="Meiryo" panose="020B0604030504040204" pitchFamily="34" charset="-128"/>
              </a:endParaRPr>
            </a:p>
            <a:p>
              <a:pPr algn="ctr"/>
              <a:r>
                <a:rPr lang="ja-JP" altLang="en-US" sz="1400">
                  <a:solidFill>
                    <a:schemeClr val="bg1"/>
                  </a:solidFill>
                  <a:latin typeface="Meiryo" panose="020B0604030504040204" pitchFamily="34" charset="-128"/>
                  <a:ea typeface="Meiryo" panose="020B0604030504040204" pitchFamily="34" charset="-128"/>
                </a:rPr>
                <a:t>モデルと特長を</a:t>
              </a:r>
              <a:endParaRPr lang="en-US" altLang="ja-JP" sz="1400" dirty="0">
                <a:solidFill>
                  <a:schemeClr val="bg1"/>
                </a:solidFill>
                <a:latin typeface="Meiryo" panose="020B0604030504040204" pitchFamily="34" charset="-128"/>
                <a:ea typeface="Meiryo" panose="020B0604030504040204" pitchFamily="34" charset="-128"/>
              </a:endParaRPr>
            </a:p>
            <a:p>
              <a:pPr algn="ctr"/>
              <a:r>
                <a:rPr lang="ja-JP" altLang="en-US" sz="1400">
                  <a:solidFill>
                    <a:schemeClr val="bg1"/>
                  </a:solidFill>
                  <a:latin typeface="Meiryo" panose="020B0604030504040204" pitchFamily="34" charset="-128"/>
                  <a:ea typeface="Meiryo" panose="020B0604030504040204" pitchFamily="34" charset="-128"/>
                </a:rPr>
                <a:t>比較する</a:t>
              </a:r>
              <a:endParaRPr lang="en-US" altLang="ja-JP" sz="1400" dirty="0">
                <a:solidFill>
                  <a:schemeClr val="bg1"/>
                </a:solidFill>
                <a:latin typeface="Meiryo" panose="020B0604030504040204" pitchFamily="34" charset="-128"/>
                <a:ea typeface="Meiryo" panose="020B0604030504040204" pitchFamily="34" charset="-128"/>
              </a:endParaRPr>
            </a:p>
            <a:p>
              <a:pPr algn="ctr"/>
              <a:r>
                <a:rPr lang="ja-JP" altLang="en-US" sz="1400">
                  <a:solidFill>
                    <a:schemeClr val="bg1"/>
                  </a:solidFill>
                  <a:latin typeface="Meiryo" panose="020B0604030504040204" pitchFamily="34" charset="-128"/>
                  <a:ea typeface="Meiryo" panose="020B0604030504040204" pitchFamily="34" charset="-128"/>
                </a:rPr>
                <a:t>対象データ</a:t>
              </a:r>
              <a:endParaRPr kumimoji="1" lang="ja-JP" altLang="en-US" sz="1400">
                <a:solidFill>
                  <a:schemeClr val="bg1"/>
                </a:solidFill>
                <a:latin typeface="Meiryo" panose="020B0604030504040204" pitchFamily="34" charset="-128"/>
                <a:ea typeface="Meiryo" panose="020B0604030504040204" pitchFamily="34" charset="-128"/>
              </a:endParaRPr>
            </a:p>
          </p:txBody>
        </p:sp>
        <p:sp>
          <p:nvSpPr>
            <p:cNvPr id="29" name="右矢印 28">
              <a:extLst>
                <a:ext uri="{FF2B5EF4-FFF2-40B4-BE49-F238E27FC236}">
                  <a16:creationId xmlns:a16="http://schemas.microsoft.com/office/drawing/2014/main" id="{7F76B080-8CFE-6066-B3FD-2999A335C665}"/>
                </a:ext>
              </a:extLst>
            </p:cNvPr>
            <p:cNvSpPr/>
            <p:nvPr/>
          </p:nvSpPr>
          <p:spPr>
            <a:xfrm>
              <a:off x="2438752" y="3993784"/>
              <a:ext cx="802897" cy="570686"/>
            </a:xfrm>
            <a:prstGeom prst="rightArrow">
              <a:avLst/>
            </a:prstGeom>
            <a:solidFill>
              <a:schemeClr val="accent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 name="正方形/長方形 30">
              <a:extLst>
                <a:ext uri="{FF2B5EF4-FFF2-40B4-BE49-F238E27FC236}">
                  <a16:creationId xmlns:a16="http://schemas.microsoft.com/office/drawing/2014/main" id="{EF4335DA-9D25-D0DA-109A-4C8052185CFE}"/>
                </a:ext>
              </a:extLst>
            </p:cNvPr>
            <p:cNvSpPr/>
            <p:nvPr/>
          </p:nvSpPr>
          <p:spPr>
            <a:xfrm>
              <a:off x="2709746" y="5062323"/>
              <a:ext cx="3724507" cy="1001790"/>
            </a:xfrm>
            <a:prstGeom prst="rect">
              <a:avLst/>
            </a:prstGeom>
            <a:solidFill>
              <a:schemeClr val="accent3">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 name="テキスト ボックス 31">
              <a:extLst>
                <a:ext uri="{FF2B5EF4-FFF2-40B4-BE49-F238E27FC236}">
                  <a16:creationId xmlns:a16="http://schemas.microsoft.com/office/drawing/2014/main" id="{65A60A19-445F-7CFF-DC86-CC94DB129B73}"/>
                </a:ext>
              </a:extLst>
            </p:cNvPr>
            <p:cNvSpPr txBox="1"/>
            <p:nvPr/>
          </p:nvSpPr>
          <p:spPr>
            <a:xfrm>
              <a:off x="2717485" y="5173132"/>
              <a:ext cx="3724507" cy="584775"/>
            </a:xfrm>
            <a:prstGeom prst="rect">
              <a:avLst/>
            </a:prstGeom>
            <a:noFill/>
          </p:spPr>
          <p:txBody>
            <a:bodyPr wrap="square" rtlCol="0">
              <a:spAutoFit/>
            </a:bodyPr>
            <a:lstStyle/>
            <a:p>
              <a:pPr algn="ctr"/>
              <a:r>
                <a:rPr kumimoji="1" lang="ja-JP" altLang="en-US" sz="1600">
                  <a:solidFill>
                    <a:schemeClr val="bg1"/>
                  </a:solidFill>
                  <a:latin typeface="Meiryo" panose="020B0604030504040204" pitchFamily="34" charset="-128"/>
                  <a:ea typeface="Meiryo" panose="020B0604030504040204" pitchFamily="34" charset="-128"/>
                </a:rPr>
                <a:t>モデルとの一致確率に基づいて</a:t>
              </a:r>
              <a:endParaRPr kumimoji="1" lang="en-US" altLang="ja-JP" sz="1600" dirty="0">
                <a:solidFill>
                  <a:schemeClr val="bg1"/>
                </a:solidFill>
                <a:latin typeface="Meiryo" panose="020B0604030504040204" pitchFamily="34" charset="-128"/>
                <a:ea typeface="Meiryo" panose="020B0604030504040204" pitchFamily="34" charset="-128"/>
              </a:endParaRPr>
            </a:p>
            <a:p>
              <a:pPr algn="ctr"/>
              <a:r>
                <a:rPr lang="ja-JP" altLang="en-US" sz="1600">
                  <a:solidFill>
                    <a:schemeClr val="bg1"/>
                  </a:solidFill>
                  <a:latin typeface="Meiryo" panose="020B0604030504040204" pitchFamily="34" charset="-128"/>
                  <a:ea typeface="Meiryo" panose="020B0604030504040204" pitchFamily="34" charset="-128"/>
                </a:rPr>
                <a:t>可視化・分類・予測などを行う</a:t>
              </a:r>
              <a:endParaRPr kumimoji="1" lang="en-US" altLang="ja-JP" sz="1600" dirty="0">
                <a:solidFill>
                  <a:schemeClr val="bg1"/>
                </a:solidFill>
                <a:latin typeface="Meiryo" panose="020B0604030504040204" pitchFamily="34" charset="-128"/>
                <a:ea typeface="Meiryo" panose="020B0604030504040204" pitchFamily="34" charset="-128"/>
              </a:endParaRPr>
            </a:p>
          </p:txBody>
        </p:sp>
        <p:sp>
          <p:nvSpPr>
            <p:cNvPr id="33" name="正方形/長方形 32">
              <a:extLst>
                <a:ext uri="{FF2B5EF4-FFF2-40B4-BE49-F238E27FC236}">
                  <a16:creationId xmlns:a16="http://schemas.microsoft.com/office/drawing/2014/main" id="{602A57D0-9A00-2FA5-015F-A9BB3943308E}"/>
                </a:ext>
              </a:extLst>
            </p:cNvPr>
            <p:cNvSpPr/>
            <p:nvPr/>
          </p:nvSpPr>
          <p:spPr>
            <a:xfrm>
              <a:off x="566813" y="5852173"/>
              <a:ext cx="2578580" cy="654868"/>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 name="正方形/長方形 34">
              <a:extLst>
                <a:ext uri="{FF2B5EF4-FFF2-40B4-BE49-F238E27FC236}">
                  <a16:creationId xmlns:a16="http://schemas.microsoft.com/office/drawing/2014/main" id="{72DA89D9-D82A-669F-1140-4C15E5317FC5}"/>
                </a:ext>
              </a:extLst>
            </p:cNvPr>
            <p:cNvSpPr/>
            <p:nvPr/>
          </p:nvSpPr>
          <p:spPr>
            <a:xfrm>
              <a:off x="3282710" y="5852173"/>
              <a:ext cx="2578580" cy="654868"/>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4" name="テキスト ボックス 33">
              <a:extLst>
                <a:ext uri="{FF2B5EF4-FFF2-40B4-BE49-F238E27FC236}">
                  <a16:creationId xmlns:a16="http://schemas.microsoft.com/office/drawing/2014/main" id="{D02B844D-7476-DAE7-FF34-D8B9463AEB7A}"/>
                </a:ext>
              </a:extLst>
            </p:cNvPr>
            <p:cNvSpPr txBox="1"/>
            <p:nvPr/>
          </p:nvSpPr>
          <p:spPr>
            <a:xfrm>
              <a:off x="3499957" y="5945134"/>
              <a:ext cx="2159566" cy="523220"/>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状況に応じた</a:t>
              </a:r>
              <a:endParaRPr kumimoji="1" lang="en-US" altLang="ja-JP" sz="1400" dirty="0">
                <a:solidFill>
                  <a:schemeClr val="bg1"/>
                </a:solidFill>
                <a:latin typeface="Meiryo" panose="020B0604030504040204" pitchFamily="34" charset="-128"/>
                <a:ea typeface="Meiryo" panose="020B0604030504040204" pitchFamily="34" charset="-128"/>
              </a:endParaRPr>
            </a:p>
            <a:p>
              <a:pPr algn="ctr"/>
              <a:r>
                <a:rPr kumimoji="1" lang="ja-JP" altLang="en-US" sz="1400">
                  <a:solidFill>
                    <a:schemeClr val="bg1"/>
                  </a:solidFill>
                  <a:latin typeface="Meiryo" panose="020B0604030504040204" pitchFamily="34" charset="-128"/>
                  <a:ea typeface="Meiryo" panose="020B0604030504040204" pitchFamily="34" charset="-128"/>
                </a:rPr>
                <a:t>安全な自動車の運転操作</a:t>
              </a:r>
            </a:p>
          </p:txBody>
        </p:sp>
        <p:sp>
          <p:nvSpPr>
            <p:cNvPr id="37" name="テキスト ボックス 36">
              <a:extLst>
                <a:ext uri="{FF2B5EF4-FFF2-40B4-BE49-F238E27FC236}">
                  <a16:creationId xmlns:a16="http://schemas.microsoft.com/office/drawing/2014/main" id="{C8CB05C8-F682-D1B6-63FC-FF9DCED47A3F}"/>
                </a:ext>
              </a:extLst>
            </p:cNvPr>
            <p:cNvSpPr txBox="1"/>
            <p:nvPr/>
          </p:nvSpPr>
          <p:spPr>
            <a:xfrm>
              <a:off x="776320" y="5945134"/>
              <a:ext cx="2159566" cy="523220"/>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レントゲン写真に</a:t>
              </a:r>
              <a:endParaRPr kumimoji="1" lang="en-US" altLang="ja-JP" sz="1400" dirty="0">
                <a:solidFill>
                  <a:schemeClr val="bg1"/>
                </a:solidFill>
                <a:latin typeface="Meiryo" panose="020B0604030504040204" pitchFamily="34" charset="-128"/>
                <a:ea typeface="Meiryo" panose="020B0604030504040204" pitchFamily="34" charset="-128"/>
              </a:endParaRPr>
            </a:p>
            <a:p>
              <a:pPr algn="ctr"/>
              <a:r>
                <a:rPr kumimoji="1" lang="ja-JP" altLang="en-US" sz="1400">
                  <a:solidFill>
                    <a:schemeClr val="bg1"/>
                  </a:solidFill>
                  <a:latin typeface="Meiryo" panose="020B0604030504040204" pitchFamily="34" charset="-128"/>
                  <a:ea typeface="Meiryo" panose="020B0604030504040204" pitchFamily="34" charset="-128"/>
                </a:rPr>
                <a:t>癌が写っているかを判別</a:t>
              </a:r>
            </a:p>
          </p:txBody>
        </p:sp>
        <p:sp>
          <p:nvSpPr>
            <p:cNvPr id="38" name="正方形/長方形 37">
              <a:extLst>
                <a:ext uri="{FF2B5EF4-FFF2-40B4-BE49-F238E27FC236}">
                  <a16:creationId xmlns:a16="http://schemas.microsoft.com/office/drawing/2014/main" id="{4652D623-9217-A66E-1712-817C2480894C}"/>
                </a:ext>
              </a:extLst>
            </p:cNvPr>
            <p:cNvSpPr/>
            <p:nvPr/>
          </p:nvSpPr>
          <p:spPr>
            <a:xfrm>
              <a:off x="5998607" y="5852173"/>
              <a:ext cx="2578580" cy="654868"/>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9" name="テキスト ボックス 38">
              <a:extLst>
                <a:ext uri="{FF2B5EF4-FFF2-40B4-BE49-F238E27FC236}">
                  <a16:creationId xmlns:a16="http://schemas.microsoft.com/office/drawing/2014/main" id="{26082891-29D7-AA93-6223-DE1DCF7FD95A}"/>
                </a:ext>
              </a:extLst>
            </p:cNvPr>
            <p:cNvSpPr txBox="1"/>
            <p:nvPr/>
          </p:nvSpPr>
          <p:spPr>
            <a:xfrm>
              <a:off x="5946559" y="5945134"/>
              <a:ext cx="2698176" cy="523220"/>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防犯カメラに写る来店客の挙動</a:t>
              </a:r>
              <a:endParaRPr kumimoji="1" lang="en-US" altLang="ja-JP" sz="1400" dirty="0">
                <a:solidFill>
                  <a:schemeClr val="bg1"/>
                </a:solidFill>
                <a:latin typeface="Meiryo" panose="020B0604030504040204" pitchFamily="34" charset="-128"/>
                <a:ea typeface="Meiryo" panose="020B0604030504040204" pitchFamily="34" charset="-128"/>
              </a:endParaRPr>
            </a:p>
            <a:p>
              <a:pPr algn="ctr"/>
              <a:r>
                <a:rPr kumimoji="1" lang="ja-JP" altLang="en-US" sz="1400">
                  <a:solidFill>
                    <a:schemeClr val="bg1"/>
                  </a:solidFill>
                  <a:latin typeface="Meiryo" panose="020B0604030504040204" pitchFamily="34" charset="-128"/>
                  <a:ea typeface="Meiryo" panose="020B0604030504040204" pitchFamily="34" charset="-128"/>
                </a:rPr>
                <a:t>から窃盗の可能性を指摘</a:t>
              </a:r>
            </a:p>
          </p:txBody>
        </p:sp>
        <p:sp>
          <p:nvSpPr>
            <p:cNvPr id="36" name="下矢印 35">
              <a:extLst>
                <a:ext uri="{FF2B5EF4-FFF2-40B4-BE49-F238E27FC236}">
                  <a16:creationId xmlns:a16="http://schemas.microsoft.com/office/drawing/2014/main" id="{249CB596-9600-2835-06BF-364DD5D2DDE4}"/>
                </a:ext>
              </a:extLst>
            </p:cNvPr>
            <p:cNvSpPr/>
            <p:nvPr/>
          </p:nvSpPr>
          <p:spPr>
            <a:xfrm>
              <a:off x="4259367" y="4704942"/>
              <a:ext cx="625265" cy="415305"/>
            </a:xfrm>
            <a:prstGeom prst="downArrow">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左右矢印 26">
              <a:extLst>
                <a:ext uri="{FF2B5EF4-FFF2-40B4-BE49-F238E27FC236}">
                  <a16:creationId xmlns:a16="http://schemas.microsoft.com/office/drawing/2014/main" id="{DE573EBC-F4F8-E6B4-BFA6-677EADBA9532}"/>
                </a:ext>
              </a:extLst>
            </p:cNvPr>
            <p:cNvSpPr/>
            <p:nvPr/>
          </p:nvSpPr>
          <p:spPr>
            <a:xfrm>
              <a:off x="5916706" y="3995080"/>
              <a:ext cx="788534" cy="570686"/>
            </a:xfrm>
            <a:prstGeom prst="leftRightArrow">
              <a:avLst/>
            </a:prstGeom>
            <a:solidFill>
              <a:schemeClr val="accent4">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Tree>
    <p:extLst>
      <p:ext uri="{BB962C8B-B14F-4D97-AF65-F5344CB8AC3E}">
        <p14:creationId xmlns:p14="http://schemas.microsoft.com/office/powerpoint/2010/main" val="10961103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500"/>
                                        <p:tgtEl>
                                          <p:spTgt spid="40"/>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42"/>
                                        </p:tgtEl>
                                        <p:attrNameLst>
                                          <p:attrName>style.visibility</p:attrName>
                                        </p:attrNameLst>
                                      </p:cBhvr>
                                      <p:to>
                                        <p:strVal val="visible"/>
                                      </p:to>
                                    </p:set>
                                    <p:animEffect transition="in" filter="wipe(down)">
                                      <p:cBhvr>
                                        <p:cTn id="11" dur="500"/>
                                        <p:tgtEl>
                                          <p:spTgt spid="4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nodeType="clickEffect">
                                  <p:stCondLst>
                                    <p:cond delay="0"/>
                                  </p:stCondLst>
                                  <p:childTnLst>
                                    <p:set>
                                      <p:cBhvr>
                                        <p:cTn id="15" dur="1" fill="hold">
                                          <p:stCondLst>
                                            <p:cond delay="0"/>
                                          </p:stCondLst>
                                        </p:cTn>
                                        <p:tgtEl>
                                          <p:spTgt spid="43"/>
                                        </p:tgtEl>
                                        <p:attrNameLst>
                                          <p:attrName>style.visibility</p:attrName>
                                        </p:attrNameLst>
                                      </p:cBhvr>
                                      <p:to>
                                        <p:strVal val="visible"/>
                                      </p:to>
                                    </p:set>
                                    <p:animEffect transition="in" filter="wipe(up)">
                                      <p:cBhvr>
                                        <p:cTn id="16"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正方形/長方形 31"/>
          <p:cNvSpPr/>
          <p:nvPr/>
        </p:nvSpPr>
        <p:spPr>
          <a:xfrm>
            <a:off x="755575" y="836712"/>
            <a:ext cx="3703001" cy="5040560"/>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7" name="グループ化 6">
            <a:extLst>
              <a:ext uri="{FF2B5EF4-FFF2-40B4-BE49-F238E27FC236}">
                <a16:creationId xmlns:a16="http://schemas.microsoft.com/office/drawing/2014/main" id="{6DDD925B-97A7-0B12-7F16-AF74C2734AC0}"/>
              </a:ext>
            </a:extLst>
          </p:cNvPr>
          <p:cNvGrpSpPr/>
          <p:nvPr/>
        </p:nvGrpSpPr>
        <p:grpSpPr>
          <a:xfrm>
            <a:off x="4534896" y="836712"/>
            <a:ext cx="3861223" cy="5040560"/>
            <a:chOff x="4534896" y="836712"/>
            <a:chExt cx="3861223" cy="5040560"/>
          </a:xfrm>
        </p:grpSpPr>
        <p:sp>
          <p:nvSpPr>
            <p:cNvPr id="33" name="正方形/長方形 32"/>
            <p:cNvSpPr/>
            <p:nvPr/>
          </p:nvSpPr>
          <p:spPr>
            <a:xfrm>
              <a:off x="4693118" y="836712"/>
              <a:ext cx="3703001" cy="5040560"/>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正方形/長方形 7"/>
            <p:cNvSpPr/>
            <p:nvPr/>
          </p:nvSpPr>
          <p:spPr>
            <a:xfrm>
              <a:off x="5376354" y="1614792"/>
              <a:ext cx="2007197" cy="1054140"/>
            </a:xfrm>
            <a:prstGeom prst="rect">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chemeClr val="tx1"/>
                  </a:solidFill>
                  <a:latin typeface="Meiryo" charset="-128"/>
                  <a:ea typeface="Meiryo" charset="-128"/>
                  <a:cs typeface="Meiryo" charset="-128"/>
                </a:rPr>
                <a:t>対象データ</a:t>
              </a:r>
              <a:endParaRPr kumimoji="1" lang="en-US" altLang="ja-JP" sz="1400" dirty="0">
                <a:solidFill>
                  <a:schemeClr val="tx1"/>
                </a:solidFill>
                <a:latin typeface="Meiryo" charset="-128"/>
                <a:ea typeface="Meiryo" charset="-128"/>
                <a:cs typeface="Meiryo" charset="-128"/>
              </a:endParaRPr>
            </a:p>
            <a:p>
              <a:pPr algn="ctr"/>
              <a:endParaRPr kumimoji="1" lang="en-US" altLang="ja-JP" sz="1400" dirty="0">
                <a:solidFill>
                  <a:srgbClr val="FFFFFF"/>
                </a:solidFill>
                <a:latin typeface="Meiryo" charset="-128"/>
                <a:ea typeface="Meiryo" charset="-128"/>
                <a:cs typeface="Meiryo" charset="-128"/>
              </a:endParaRPr>
            </a:p>
            <a:p>
              <a:pPr algn="ctr"/>
              <a:endParaRPr lang="en-US" altLang="ja-JP" sz="1400" dirty="0">
                <a:solidFill>
                  <a:srgbClr val="FFFFFF"/>
                </a:solidFill>
                <a:latin typeface="Meiryo" charset="-128"/>
                <a:ea typeface="Meiryo" charset="-128"/>
                <a:cs typeface="Meiryo" charset="-128"/>
              </a:endParaRPr>
            </a:p>
            <a:p>
              <a:pPr algn="ctr"/>
              <a:endParaRPr kumimoji="1" lang="ja-JP" altLang="en-US" sz="1400" dirty="0">
                <a:solidFill>
                  <a:srgbClr val="FFFFFF"/>
                </a:solidFill>
                <a:latin typeface="Meiryo" charset="-128"/>
                <a:ea typeface="Meiryo" charset="-128"/>
                <a:cs typeface="Meiryo" charset="-128"/>
              </a:endParaRPr>
            </a:p>
          </p:txBody>
        </p:sp>
        <p:sp>
          <p:nvSpPr>
            <p:cNvPr id="9" name="正方形/長方形 8"/>
            <p:cNvSpPr/>
            <p:nvPr/>
          </p:nvSpPr>
          <p:spPr>
            <a:xfrm>
              <a:off x="5376353" y="3068960"/>
              <a:ext cx="2007197" cy="845011"/>
            </a:xfrm>
            <a:prstGeom prst="rect">
              <a:avLst/>
            </a:prstGeom>
            <a:solidFill>
              <a:schemeClr val="accent3">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000" b="1" dirty="0">
                  <a:solidFill>
                    <a:srgbClr val="FFFFFF"/>
                  </a:solidFill>
                  <a:latin typeface="Meiryo" charset="-128"/>
                  <a:ea typeface="Meiryo" charset="-128"/>
                  <a:cs typeface="Meiryo" charset="-128"/>
                </a:rPr>
                <a:t>推論</a:t>
              </a:r>
              <a:endParaRPr kumimoji="1" lang="en-US" altLang="ja-JP" sz="2000" b="1" dirty="0">
                <a:solidFill>
                  <a:srgbClr val="FFFFFF"/>
                </a:solidFill>
                <a:latin typeface="Meiryo" charset="-128"/>
                <a:ea typeface="Meiryo" charset="-128"/>
                <a:cs typeface="Meiryo" charset="-128"/>
              </a:endParaRPr>
            </a:p>
            <a:p>
              <a:pPr algn="ctr"/>
              <a:r>
                <a:rPr lang="ja-JP" altLang="en-US" sz="1400" dirty="0">
                  <a:solidFill>
                    <a:srgbClr val="FFFFFF"/>
                  </a:solidFill>
                  <a:latin typeface="Meiryo" charset="-128"/>
                  <a:ea typeface="Meiryo" charset="-128"/>
                  <a:cs typeface="Meiryo" charset="-128"/>
                </a:rPr>
                <a:t>どちらの推論モデルと</a:t>
              </a:r>
              <a:endParaRPr lang="en-US" altLang="ja-JP" sz="1400" dirty="0">
                <a:solidFill>
                  <a:srgbClr val="FFFFFF"/>
                </a:solidFill>
                <a:latin typeface="Meiryo" charset="-128"/>
                <a:ea typeface="Meiryo" charset="-128"/>
                <a:cs typeface="Meiryo" charset="-128"/>
              </a:endParaRPr>
            </a:p>
            <a:p>
              <a:pPr algn="ctr"/>
              <a:r>
                <a:rPr kumimoji="1" lang="ja-JP" altLang="en-US" sz="1400" dirty="0">
                  <a:solidFill>
                    <a:srgbClr val="FFFFFF"/>
                  </a:solidFill>
                  <a:latin typeface="Meiryo" charset="-128"/>
                  <a:ea typeface="Meiryo" charset="-128"/>
                  <a:cs typeface="Meiryo" charset="-128"/>
                </a:rPr>
                <a:t>最も一致しているか</a:t>
              </a:r>
            </a:p>
          </p:txBody>
        </p:sp>
        <p:sp>
          <p:nvSpPr>
            <p:cNvPr id="11" name="正方形/長方形 10"/>
            <p:cNvSpPr/>
            <p:nvPr/>
          </p:nvSpPr>
          <p:spPr>
            <a:xfrm>
              <a:off x="5376353" y="4451697"/>
              <a:ext cx="2007197" cy="1209551"/>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lang="ja-JP" altLang="en-US" sz="1400" dirty="0">
                  <a:solidFill>
                    <a:srgbClr val="FFFFFF"/>
                  </a:solidFill>
                  <a:latin typeface="Meiryo" charset="-128"/>
                  <a:ea typeface="Meiryo" charset="-128"/>
                  <a:cs typeface="Meiryo" charset="-128"/>
                </a:rPr>
                <a:t>　</a:t>
              </a:r>
              <a:r>
                <a:rPr kumimoji="1" lang="ja-JP" altLang="en-US" sz="1400" dirty="0">
                  <a:solidFill>
                    <a:srgbClr val="FFFFFF"/>
                  </a:solidFill>
                  <a:latin typeface="Meiryo" charset="-128"/>
                  <a:ea typeface="Meiryo" charset="-128"/>
                  <a:cs typeface="Meiryo" charset="-128"/>
                </a:rPr>
                <a:t>の推論モデルに</a:t>
              </a:r>
              <a:r>
                <a:rPr lang="ja-JP" altLang="en-US" sz="1400" dirty="0">
                  <a:solidFill>
                    <a:srgbClr val="FFFFFF"/>
                  </a:solidFill>
                  <a:latin typeface="Meiryo" charset="-128"/>
                  <a:ea typeface="Meiryo" charset="-128"/>
                  <a:cs typeface="Meiryo" charset="-128"/>
                </a:rPr>
                <a:t>最も一致しているので</a:t>
              </a:r>
              <a:endParaRPr lang="en-US" altLang="ja-JP" sz="1400" dirty="0">
                <a:solidFill>
                  <a:srgbClr val="FFFFFF"/>
                </a:solidFill>
                <a:latin typeface="Meiryo" charset="-128"/>
                <a:ea typeface="Meiryo" charset="-128"/>
                <a:cs typeface="Meiryo" charset="-128"/>
              </a:endParaRPr>
            </a:p>
            <a:p>
              <a:r>
                <a:rPr kumimoji="1" lang="ja-JP" altLang="en-US" sz="1400" dirty="0">
                  <a:solidFill>
                    <a:srgbClr val="FFFFFF"/>
                  </a:solidFill>
                  <a:latin typeface="Meiryo" charset="-128"/>
                  <a:ea typeface="Meiryo" charset="-128"/>
                  <a:cs typeface="Meiryo" charset="-128"/>
                </a:rPr>
                <a:t>これは「猫である」と推論する</a:t>
              </a:r>
            </a:p>
          </p:txBody>
        </p:sp>
        <p:cxnSp>
          <p:nvCxnSpPr>
            <p:cNvPr id="14" name="カギ線コネクタ 13"/>
            <p:cNvCxnSpPr>
              <a:stCxn id="6" idx="1"/>
              <a:endCxn id="9" idx="1"/>
            </p:cNvCxnSpPr>
            <p:nvPr/>
          </p:nvCxnSpPr>
          <p:spPr>
            <a:xfrm rot="5400000" flipH="1" flipV="1">
              <a:off x="4703597" y="3322766"/>
              <a:ext cx="504055" cy="841457"/>
            </a:xfrm>
            <a:prstGeom prst="bentConnector2">
              <a:avLst/>
            </a:prstGeom>
            <a:ln w="76200">
              <a:solidFill>
                <a:srgbClr val="C000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直線矢印コネクタ 19"/>
            <p:cNvCxnSpPr>
              <a:stCxn id="8" idx="2"/>
              <a:endCxn id="9" idx="0"/>
            </p:cNvCxnSpPr>
            <p:nvPr/>
          </p:nvCxnSpPr>
          <p:spPr>
            <a:xfrm flipH="1">
              <a:off x="6379952" y="2668932"/>
              <a:ext cx="1" cy="400028"/>
            </a:xfrm>
            <a:prstGeom prst="straightConnector1">
              <a:avLst/>
            </a:prstGeom>
            <a:ln w="76200">
              <a:solidFill>
                <a:srgbClr val="92D05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直線矢印コネクタ 22"/>
            <p:cNvCxnSpPr>
              <a:stCxn id="9" idx="2"/>
              <a:endCxn id="11" idx="0"/>
            </p:cNvCxnSpPr>
            <p:nvPr/>
          </p:nvCxnSpPr>
          <p:spPr>
            <a:xfrm>
              <a:off x="6379952" y="3913971"/>
              <a:ext cx="0" cy="537726"/>
            </a:xfrm>
            <a:prstGeom prst="straightConnector1">
              <a:avLst/>
            </a:prstGeom>
            <a:ln w="76200">
              <a:solidFill>
                <a:srgbClr val="92D050"/>
              </a:solidFill>
              <a:tailEnd type="triangle"/>
            </a:ln>
          </p:spPr>
          <p:style>
            <a:lnRef idx="2">
              <a:schemeClr val="accent1"/>
            </a:lnRef>
            <a:fillRef idx="0">
              <a:schemeClr val="accent1"/>
            </a:fillRef>
            <a:effectRef idx="1">
              <a:schemeClr val="accent1"/>
            </a:effectRef>
            <a:fontRef idx="minor">
              <a:schemeClr val="tx1"/>
            </a:fontRef>
          </p:style>
        </p:cxnSp>
        <p:sp>
          <p:nvSpPr>
            <p:cNvPr id="37" name="テキスト ボックス 36"/>
            <p:cNvSpPr txBox="1"/>
            <p:nvPr/>
          </p:nvSpPr>
          <p:spPr>
            <a:xfrm>
              <a:off x="4831757" y="906906"/>
              <a:ext cx="902811" cy="707886"/>
            </a:xfrm>
            <a:prstGeom prst="rect">
              <a:avLst/>
            </a:prstGeom>
            <a:noFill/>
          </p:spPr>
          <p:txBody>
            <a:bodyPr wrap="none" rtlCol="0">
              <a:spAutoFit/>
            </a:bodyPr>
            <a:lstStyle/>
            <a:p>
              <a:pPr algn="ctr"/>
              <a:r>
                <a:rPr kumimoji="1" lang="ja-JP" altLang="en-US" sz="2800" b="1" dirty="0">
                  <a:solidFill>
                    <a:srgbClr val="00B050"/>
                  </a:solidFill>
                  <a:latin typeface="Meiryo" charset="-128"/>
                  <a:ea typeface="Meiryo" charset="-128"/>
                  <a:cs typeface="Meiryo" charset="-128"/>
                </a:rPr>
                <a:t>推論</a:t>
              </a:r>
              <a:endParaRPr lang="en-US" altLang="ja-JP" sz="2800" dirty="0">
                <a:solidFill>
                  <a:srgbClr val="00B050"/>
                </a:solidFill>
                <a:latin typeface="Meiryo" charset="-128"/>
                <a:ea typeface="Meiryo" charset="-128"/>
                <a:cs typeface="Meiryo" charset="-128"/>
              </a:endParaRPr>
            </a:p>
            <a:p>
              <a:pPr algn="ctr"/>
              <a:r>
                <a:rPr lang="en-US" altLang="ja-JP" sz="1200" dirty="0">
                  <a:solidFill>
                    <a:srgbClr val="00B050"/>
                  </a:solidFill>
                  <a:latin typeface="Meiryo" charset="-128"/>
                  <a:ea typeface="Meiryo" charset="-128"/>
                  <a:cs typeface="Meiryo" charset="-128"/>
                </a:rPr>
                <a:t>Inference</a:t>
              </a:r>
              <a:endParaRPr kumimoji="1" lang="ja-JP" altLang="en-US" sz="1200" dirty="0">
                <a:solidFill>
                  <a:srgbClr val="00B050"/>
                </a:solidFill>
                <a:latin typeface="Meiryo" charset="-128"/>
                <a:ea typeface="Meiryo" charset="-128"/>
                <a:cs typeface="Meiryo" charset="-128"/>
              </a:endParaRPr>
            </a:p>
          </p:txBody>
        </p:sp>
        <p:pic>
          <p:nvPicPr>
            <p:cNvPr id="43" name="図 42"/>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883446" y="1816777"/>
              <a:ext cx="917239" cy="917239"/>
            </a:xfrm>
            <a:prstGeom prst="rect">
              <a:avLst/>
            </a:prstGeom>
          </p:spPr>
        </p:pic>
        <p:pic>
          <p:nvPicPr>
            <p:cNvPr id="86" name="図 85"/>
            <p:cNvPicPr>
              <a:picLocks noChangeAspect="1"/>
            </p:cNvPicPr>
            <p:nvPr/>
          </p:nvPicPr>
          <p:blipFill>
            <a:blip r:embed="rId4" cstate="print">
              <a:biLevel thresh="25000"/>
              <a:extLst>
                <a:ext uri="{28A0092B-C50C-407E-A947-70E740481C1C}">
                  <a14:useLocalDpi xmlns:a14="http://schemas.microsoft.com/office/drawing/2010/main"/>
                </a:ext>
              </a:extLst>
            </a:blip>
            <a:stretch>
              <a:fillRect/>
            </a:stretch>
          </p:blipFill>
          <p:spPr>
            <a:xfrm>
              <a:off x="5473578" y="4635494"/>
              <a:ext cx="178542" cy="178542"/>
            </a:xfrm>
            <a:prstGeom prst="rect">
              <a:avLst/>
            </a:prstGeom>
          </p:spPr>
        </p:pic>
      </p:grpSp>
      <p:sp>
        <p:nvSpPr>
          <p:cNvPr id="2" name="タイトル 1"/>
          <p:cNvSpPr>
            <a:spLocks noGrp="1"/>
          </p:cNvSpPr>
          <p:nvPr>
            <p:ph type="title"/>
          </p:nvPr>
        </p:nvSpPr>
        <p:spPr/>
        <p:txBody>
          <a:bodyPr/>
          <a:lstStyle/>
          <a:p>
            <a:r>
              <a:rPr lang="ja-JP" altLang="en-US" dirty="0"/>
              <a:t>機械学習</a:t>
            </a:r>
            <a:r>
              <a:rPr lang="ja-JP" altLang="en-US"/>
              <a:t>と推論１</a:t>
            </a:r>
            <a:endParaRPr kumimoji="1" lang="ja-JP" altLang="en-US" dirty="0"/>
          </a:p>
        </p:txBody>
      </p:sp>
      <p:sp>
        <p:nvSpPr>
          <p:cNvPr id="4" name="円柱 3"/>
          <p:cNvSpPr/>
          <p:nvPr/>
        </p:nvSpPr>
        <p:spPr>
          <a:xfrm>
            <a:off x="1187624" y="1464781"/>
            <a:ext cx="2016224" cy="1584176"/>
          </a:xfrm>
          <a:prstGeom prst="can">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en-US" altLang="ja-JP" sz="1400" dirty="0">
              <a:solidFill>
                <a:schemeClr val="tx1"/>
              </a:solidFill>
              <a:latin typeface="Meiryo" charset="-128"/>
              <a:ea typeface="Meiryo" charset="-128"/>
              <a:cs typeface="Meiryo" charset="-128"/>
            </a:endParaRPr>
          </a:p>
          <a:p>
            <a:pPr algn="ctr"/>
            <a:endParaRPr kumimoji="1" lang="en-US" altLang="ja-JP" sz="1400" dirty="0">
              <a:solidFill>
                <a:schemeClr val="tx1"/>
              </a:solidFill>
              <a:latin typeface="Meiryo" charset="-128"/>
              <a:ea typeface="Meiryo" charset="-128"/>
              <a:cs typeface="Meiryo" charset="-128"/>
            </a:endParaRPr>
          </a:p>
          <a:p>
            <a:pPr algn="ctr"/>
            <a:endParaRPr kumimoji="1" lang="ja-JP" altLang="en-US" sz="1400" dirty="0">
              <a:solidFill>
                <a:schemeClr val="tx1"/>
              </a:solidFill>
              <a:latin typeface="Meiryo" charset="-128"/>
              <a:ea typeface="Meiryo" charset="-128"/>
              <a:cs typeface="Meiryo" charset="-128"/>
            </a:endParaRPr>
          </a:p>
        </p:txBody>
      </p:sp>
      <p:sp>
        <p:nvSpPr>
          <p:cNvPr id="5" name="正方形/長方形 4"/>
          <p:cNvSpPr/>
          <p:nvPr/>
        </p:nvSpPr>
        <p:spPr>
          <a:xfrm>
            <a:off x="1187624" y="3913971"/>
            <a:ext cx="2016224" cy="1747277"/>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000" b="1" dirty="0">
                <a:solidFill>
                  <a:srgbClr val="FFFFFF"/>
                </a:solidFill>
                <a:latin typeface="Meiryo" charset="-128"/>
                <a:ea typeface="Meiryo" charset="-128"/>
                <a:cs typeface="Meiryo" charset="-128"/>
              </a:rPr>
              <a:t>機械学習</a:t>
            </a:r>
            <a:endParaRPr kumimoji="1" lang="en-US" altLang="ja-JP" sz="2000" b="1" dirty="0">
              <a:solidFill>
                <a:srgbClr val="FFFFFF"/>
              </a:solidFill>
              <a:latin typeface="Meiryo" charset="-128"/>
              <a:ea typeface="Meiryo" charset="-128"/>
              <a:cs typeface="Meiryo" charset="-128"/>
            </a:endParaRPr>
          </a:p>
          <a:p>
            <a:r>
              <a:rPr lang="ja-JP" altLang="en-US" sz="1200" dirty="0">
                <a:solidFill>
                  <a:srgbClr val="FFFFFF"/>
                </a:solidFill>
                <a:latin typeface="Meiryo" charset="-128"/>
                <a:ea typeface="Meiryo" charset="-128"/>
                <a:cs typeface="Meiryo" charset="-128"/>
              </a:rPr>
              <a:t>猫や犬のそれぞれの特徴を</a:t>
            </a:r>
            <a:endParaRPr lang="en-US" altLang="ja-JP" sz="1200" dirty="0">
              <a:solidFill>
                <a:srgbClr val="FFFFFF"/>
              </a:solidFill>
              <a:latin typeface="Meiryo" charset="-128"/>
              <a:ea typeface="Meiryo" charset="-128"/>
              <a:cs typeface="Meiryo" charset="-128"/>
            </a:endParaRPr>
          </a:p>
          <a:p>
            <a:r>
              <a:rPr lang="ja-JP" altLang="en-US" sz="1200" dirty="0">
                <a:solidFill>
                  <a:srgbClr val="FFFFFF"/>
                </a:solidFill>
                <a:latin typeface="Meiryo" charset="-128"/>
                <a:ea typeface="Meiryo" charset="-128"/>
                <a:cs typeface="Meiryo" charset="-128"/>
              </a:rPr>
              <a:t>最もよく示す特徴データの組合せパターン（推論モデル）を作成する</a:t>
            </a:r>
            <a:endParaRPr lang="en-US" altLang="ja-JP" sz="1200" dirty="0">
              <a:solidFill>
                <a:srgbClr val="FFFFFF"/>
              </a:solidFill>
              <a:latin typeface="Meiryo" charset="-128"/>
              <a:ea typeface="Meiryo" charset="-128"/>
              <a:cs typeface="Meiryo" charset="-128"/>
            </a:endParaRPr>
          </a:p>
        </p:txBody>
      </p:sp>
      <p:sp>
        <p:nvSpPr>
          <p:cNvPr id="6" name="円柱 5"/>
          <p:cNvSpPr/>
          <p:nvPr/>
        </p:nvSpPr>
        <p:spPr>
          <a:xfrm>
            <a:off x="3907532" y="3995521"/>
            <a:ext cx="1254728" cy="1584176"/>
          </a:xfrm>
          <a:prstGeom prst="can">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en-US" altLang="ja-JP" sz="1200" b="1" dirty="0">
              <a:solidFill>
                <a:srgbClr val="FFFFFF"/>
              </a:solidFill>
              <a:latin typeface="Meiryo" charset="-128"/>
              <a:ea typeface="Meiryo" charset="-128"/>
              <a:cs typeface="Meiryo" charset="-128"/>
            </a:endParaRPr>
          </a:p>
          <a:p>
            <a:pPr algn="ctr"/>
            <a:endParaRPr kumimoji="1" lang="en-US" altLang="ja-JP" sz="1200" b="1" dirty="0">
              <a:solidFill>
                <a:srgbClr val="FFFFFF"/>
              </a:solidFill>
              <a:latin typeface="Meiryo" charset="-128"/>
              <a:ea typeface="Meiryo" charset="-128"/>
              <a:cs typeface="Meiryo" charset="-128"/>
            </a:endParaRPr>
          </a:p>
          <a:p>
            <a:pPr algn="ctr"/>
            <a:endParaRPr kumimoji="1" lang="ja-JP" altLang="en-US" sz="1200" b="1" dirty="0">
              <a:solidFill>
                <a:srgbClr val="FFFFFF"/>
              </a:solidFill>
              <a:latin typeface="Meiryo" charset="-128"/>
              <a:ea typeface="Meiryo" charset="-128"/>
              <a:cs typeface="Meiryo" charset="-128"/>
            </a:endParaRPr>
          </a:p>
        </p:txBody>
      </p:sp>
      <p:cxnSp>
        <p:nvCxnSpPr>
          <p:cNvPr id="16" name="直線矢印コネクタ 15"/>
          <p:cNvCxnSpPr>
            <a:stCxn id="4" idx="3"/>
            <a:endCxn id="5" idx="0"/>
          </p:cNvCxnSpPr>
          <p:nvPr/>
        </p:nvCxnSpPr>
        <p:spPr>
          <a:xfrm>
            <a:off x="2195736" y="3048957"/>
            <a:ext cx="0" cy="865014"/>
          </a:xfrm>
          <a:prstGeom prst="straightConnector1">
            <a:avLst/>
          </a:prstGeom>
          <a:ln w="76200">
            <a:solidFill>
              <a:srgbClr val="FFC000"/>
            </a:solidFill>
            <a:tailEnd type="triangle"/>
          </a:ln>
        </p:spPr>
        <p:style>
          <a:lnRef idx="2">
            <a:schemeClr val="accent1"/>
          </a:lnRef>
          <a:fillRef idx="0">
            <a:schemeClr val="accent1"/>
          </a:fillRef>
          <a:effectRef idx="1">
            <a:schemeClr val="accent1"/>
          </a:effectRef>
          <a:fontRef idx="minor">
            <a:schemeClr val="tx1"/>
          </a:fontRef>
        </p:style>
      </p:cxnSp>
      <p:cxnSp>
        <p:nvCxnSpPr>
          <p:cNvPr id="17" name="直線矢印コネクタ 16"/>
          <p:cNvCxnSpPr>
            <a:stCxn id="5" idx="3"/>
            <a:endCxn id="6" idx="2"/>
          </p:cNvCxnSpPr>
          <p:nvPr/>
        </p:nvCxnSpPr>
        <p:spPr>
          <a:xfrm flipV="1">
            <a:off x="3203848" y="4787609"/>
            <a:ext cx="703684" cy="1"/>
          </a:xfrm>
          <a:prstGeom prst="straightConnector1">
            <a:avLst/>
          </a:prstGeom>
          <a:ln w="76200">
            <a:solidFill>
              <a:srgbClr val="FFC000"/>
            </a:solidFill>
            <a:tailEnd type="triangle"/>
          </a:ln>
        </p:spPr>
        <p:style>
          <a:lnRef idx="2">
            <a:schemeClr val="accent1"/>
          </a:lnRef>
          <a:fillRef idx="0">
            <a:schemeClr val="accent1"/>
          </a:fillRef>
          <a:effectRef idx="1">
            <a:schemeClr val="accent1"/>
          </a:effectRef>
          <a:fontRef idx="minor">
            <a:schemeClr val="tx1"/>
          </a:fontRef>
        </p:style>
      </p:cxnSp>
      <p:sp>
        <p:nvSpPr>
          <p:cNvPr id="36" name="テキスト ボックス 35"/>
          <p:cNvSpPr txBox="1"/>
          <p:nvPr/>
        </p:nvSpPr>
        <p:spPr>
          <a:xfrm>
            <a:off x="3379806" y="906906"/>
            <a:ext cx="902811" cy="707886"/>
          </a:xfrm>
          <a:prstGeom prst="rect">
            <a:avLst/>
          </a:prstGeom>
          <a:noFill/>
        </p:spPr>
        <p:txBody>
          <a:bodyPr wrap="none" rtlCol="0">
            <a:spAutoFit/>
          </a:bodyPr>
          <a:lstStyle/>
          <a:p>
            <a:pPr algn="ctr"/>
            <a:r>
              <a:rPr kumimoji="1" lang="ja-JP" altLang="en-US" sz="2800" b="1" dirty="0">
                <a:solidFill>
                  <a:srgbClr val="3366FF"/>
                </a:solidFill>
                <a:latin typeface="Meiryo" charset="-128"/>
                <a:ea typeface="Meiryo" charset="-128"/>
                <a:cs typeface="Meiryo" charset="-128"/>
              </a:rPr>
              <a:t>学習</a:t>
            </a:r>
            <a:endParaRPr lang="en-US" altLang="ja-JP" sz="2800" dirty="0">
              <a:solidFill>
                <a:srgbClr val="3366FF"/>
              </a:solidFill>
              <a:latin typeface="Meiryo" charset="-128"/>
              <a:ea typeface="Meiryo" charset="-128"/>
              <a:cs typeface="Meiryo" charset="-128"/>
            </a:endParaRPr>
          </a:p>
          <a:p>
            <a:pPr algn="ctr"/>
            <a:r>
              <a:rPr kumimoji="1" lang="en-US" altLang="ja-JP" sz="1200" dirty="0">
                <a:solidFill>
                  <a:srgbClr val="3366FF"/>
                </a:solidFill>
                <a:latin typeface="Meiryo" charset="-128"/>
                <a:ea typeface="Meiryo" charset="-128"/>
                <a:cs typeface="Meiryo" charset="-128"/>
              </a:rPr>
              <a:t>Learning</a:t>
            </a:r>
            <a:endParaRPr kumimoji="1" lang="ja-JP" altLang="en-US" sz="1200" dirty="0">
              <a:solidFill>
                <a:srgbClr val="3366FF"/>
              </a:solidFill>
              <a:latin typeface="Meiryo" charset="-128"/>
              <a:ea typeface="Meiryo" charset="-128"/>
              <a:cs typeface="Meiryo" charset="-128"/>
            </a:endParaRPr>
          </a:p>
        </p:txBody>
      </p:sp>
      <p:pic>
        <p:nvPicPr>
          <p:cNvPr id="25" name="図 24"/>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2016121" y="2106067"/>
            <a:ext cx="368942" cy="368942"/>
          </a:xfrm>
          <a:prstGeom prst="rect">
            <a:avLst/>
          </a:prstGeom>
        </p:spPr>
      </p:pic>
      <p:pic>
        <p:nvPicPr>
          <p:cNvPr id="26" name="図 25"/>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2562821" y="2060848"/>
            <a:ext cx="368942" cy="368942"/>
          </a:xfrm>
          <a:prstGeom prst="rect">
            <a:avLst/>
          </a:prstGeom>
        </p:spPr>
      </p:pic>
      <p:pic>
        <p:nvPicPr>
          <p:cNvPr id="27" name="図 26"/>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1495800" y="2414796"/>
            <a:ext cx="368942" cy="368942"/>
          </a:xfrm>
          <a:prstGeom prst="rect">
            <a:avLst/>
          </a:prstGeom>
        </p:spPr>
      </p:pic>
      <p:pic>
        <p:nvPicPr>
          <p:cNvPr id="28" name="図 27"/>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1510794" y="2104907"/>
            <a:ext cx="338955" cy="338955"/>
          </a:xfrm>
          <a:prstGeom prst="rect">
            <a:avLst/>
          </a:prstGeom>
        </p:spPr>
      </p:pic>
      <p:pic>
        <p:nvPicPr>
          <p:cNvPr id="29" name="図 28"/>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2592809" y="2429790"/>
            <a:ext cx="338954" cy="338954"/>
          </a:xfrm>
          <a:prstGeom prst="rect">
            <a:avLst/>
          </a:prstGeom>
        </p:spPr>
      </p:pic>
      <p:pic>
        <p:nvPicPr>
          <p:cNvPr id="35" name="図 34"/>
          <p:cNvPicPr>
            <a:picLocks noChangeAspect="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965035" y="2404432"/>
            <a:ext cx="461402" cy="461402"/>
          </a:xfrm>
          <a:prstGeom prst="rect">
            <a:avLst/>
          </a:prstGeom>
        </p:spPr>
      </p:pic>
      <p:sp>
        <p:nvSpPr>
          <p:cNvPr id="72" name="正方形/長方形 71"/>
          <p:cNvSpPr/>
          <p:nvPr/>
        </p:nvSpPr>
        <p:spPr>
          <a:xfrm>
            <a:off x="1385257" y="1518075"/>
            <a:ext cx="1620957" cy="307777"/>
          </a:xfrm>
          <a:prstGeom prst="rect">
            <a:avLst/>
          </a:prstGeom>
        </p:spPr>
        <p:txBody>
          <a:bodyPr wrap="none">
            <a:spAutoFit/>
          </a:bodyPr>
          <a:lstStyle/>
          <a:p>
            <a:pPr algn="ctr"/>
            <a:r>
              <a:rPr lang="ja-JP" altLang="en-US" sz="1400" dirty="0">
                <a:solidFill>
                  <a:srgbClr val="3366FF"/>
                </a:solidFill>
                <a:latin typeface="Meiryo" charset="-128"/>
                <a:ea typeface="Meiryo" charset="-128"/>
                <a:cs typeface="Meiryo" charset="-128"/>
              </a:rPr>
              <a:t>大量の</a:t>
            </a:r>
            <a:r>
              <a:rPr lang="ja-JP" altLang="en-US" sz="1400" b="1" dirty="0">
                <a:solidFill>
                  <a:srgbClr val="3366FF"/>
                </a:solidFill>
                <a:latin typeface="Meiryo" charset="-128"/>
                <a:ea typeface="Meiryo" charset="-128"/>
                <a:cs typeface="Meiryo" charset="-128"/>
              </a:rPr>
              <a:t>学習データ</a:t>
            </a:r>
            <a:endParaRPr lang="en-US" altLang="ja-JP" sz="1400" b="1" dirty="0">
              <a:solidFill>
                <a:srgbClr val="3366FF"/>
              </a:solidFill>
              <a:latin typeface="Meiryo" charset="-128"/>
              <a:ea typeface="Meiryo" charset="-128"/>
              <a:cs typeface="Meiryo" charset="-128"/>
            </a:endParaRPr>
          </a:p>
        </p:txBody>
      </p:sp>
      <p:sp>
        <p:nvSpPr>
          <p:cNvPr id="79" name="正方形/長方形 78"/>
          <p:cNvSpPr/>
          <p:nvPr/>
        </p:nvSpPr>
        <p:spPr>
          <a:xfrm>
            <a:off x="3907532" y="4044334"/>
            <a:ext cx="1254728" cy="276999"/>
          </a:xfrm>
          <a:prstGeom prst="rect">
            <a:avLst/>
          </a:prstGeom>
        </p:spPr>
        <p:txBody>
          <a:bodyPr wrap="square">
            <a:spAutoFit/>
          </a:bodyPr>
          <a:lstStyle/>
          <a:p>
            <a:pPr algn="ctr"/>
            <a:r>
              <a:rPr lang="ja-JP" altLang="en-US" sz="1200" b="1">
                <a:solidFill>
                  <a:srgbClr val="FFFFFF"/>
                </a:solidFill>
                <a:latin typeface="Meiryo" charset="-128"/>
                <a:ea typeface="Meiryo" charset="-128"/>
                <a:cs typeface="Meiryo" charset="-128"/>
              </a:rPr>
              <a:t>推論</a:t>
            </a:r>
            <a:r>
              <a:rPr lang="ja-JP" altLang="en-US" sz="1200" b="1" dirty="0">
                <a:solidFill>
                  <a:srgbClr val="FFFFFF"/>
                </a:solidFill>
                <a:latin typeface="Meiryo" charset="-128"/>
                <a:ea typeface="Meiryo" charset="-128"/>
                <a:cs typeface="Meiryo" charset="-128"/>
              </a:rPr>
              <a:t>モデル</a:t>
            </a:r>
            <a:endParaRPr lang="en-US" altLang="ja-JP" sz="1200" b="1" dirty="0">
              <a:solidFill>
                <a:srgbClr val="FFFFFF"/>
              </a:solidFill>
              <a:latin typeface="Meiryo" charset="-128"/>
              <a:ea typeface="Meiryo" charset="-128"/>
              <a:cs typeface="Meiryo" charset="-128"/>
            </a:endParaRPr>
          </a:p>
        </p:txBody>
      </p:sp>
      <p:pic>
        <p:nvPicPr>
          <p:cNvPr id="80" name="図 79"/>
          <p:cNvPicPr>
            <a:picLocks noChangeAspect="1"/>
          </p:cNvPicPr>
          <p:nvPr/>
        </p:nvPicPr>
        <p:blipFill>
          <a:blip r:embed="rId8" cstate="print">
            <a:biLevel thresh="25000"/>
            <a:extLst>
              <a:ext uri="{28A0092B-C50C-407E-A947-70E740481C1C}">
                <a14:useLocalDpi xmlns:a14="http://schemas.microsoft.com/office/drawing/2010/main"/>
              </a:ext>
            </a:extLst>
          </a:blip>
          <a:stretch>
            <a:fillRect/>
          </a:stretch>
        </p:blipFill>
        <p:spPr>
          <a:xfrm>
            <a:off x="4068879" y="4475081"/>
            <a:ext cx="338955" cy="338955"/>
          </a:xfrm>
          <a:prstGeom prst="rect">
            <a:avLst/>
          </a:prstGeom>
        </p:spPr>
      </p:pic>
      <p:pic>
        <p:nvPicPr>
          <p:cNvPr id="81" name="図 80"/>
          <p:cNvPicPr>
            <a:picLocks noChangeAspect="1"/>
          </p:cNvPicPr>
          <p:nvPr/>
        </p:nvPicPr>
        <p:blipFill>
          <a:blip r:embed="rId5" cstate="print">
            <a:biLevel thresh="25000"/>
            <a:extLst>
              <a:ext uri="{28A0092B-C50C-407E-A947-70E740481C1C}">
                <a14:useLocalDpi xmlns:a14="http://schemas.microsoft.com/office/drawing/2010/main"/>
              </a:ext>
            </a:extLst>
          </a:blip>
          <a:stretch>
            <a:fillRect/>
          </a:stretch>
        </p:blipFill>
        <p:spPr>
          <a:xfrm>
            <a:off x="4060429" y="4990606"/>
            <a:ext cx="368942" cy="368942"/>
          </a:xfrm>
          <a:prstGeom prst="rect">
            <a:avLst/>
          </a:prstGeom>
        </p:spPr>
      </p:pic>
      <p:sp>
        <p:nvSpPr>
          <p:cNvPr id="82" name="正方形/長方形 81"/>
          <p:cNvSpPr/>
          <p:nvPr/>
        </p:nvSpPr>
        <p:spPr>
          <a:xfrm>
            <a:off x="4357773" y="4425137"/>
            <a:ext cx="757769" cy="461665"/>
          </a:xfrm>
          <a:prstGeom prst="rect">
            <a:avLst/>
          </a:prstGeom>
        </p:spPr>
        <p:txBody>
          <a:bodyPr wrap="square">
            <a:spAutoFit/>
          </a:bodyPr>
          <a:lstStyle/>
          <a:p>
            <a:pPr algn="ctr"/>
            <a:r>
              <a:rPr lang="ja-JP" altLang="en-US" sz="1200" b="1" dirty="0">
                <a:solidFill>
                  <a:srgbClr val="FFFFFF"/>
                </a:solidFill>
                <a:latin typeface="Meiryo" charset="-128"/>
                <a:ea typeface="Meiryo" charset="-128"/>
                <a:cs typeface="Meiryo" charset="-128"/>
              </a:rPr>
              <a:t>の推論</a:t>
            </a:r>
            <a:endParaRPr lang="en-US" altLang="ja-JP" sz="1200" b="1" dirty="0">
              <a:solidFill>
                <a:srgbClr val="FFFFFF"/>
              </a:solidFill>
              <a:latin typeface="Meiryo" charset="-128"/>
              <a:ea typeface="Meiryo" charset="-128"/>
              <a:cs typeface="Meiryo" charset="-128"/>
            </a:endParaRPr>
          </a:p>
          <a:p>
            <a:pPr algn="ctr"/>
            <a:r>
              <a:rPr lang="ja-JP" altLang="en-US" sz="1200" b="1" dirty="0">
                <a:solidFill>
                  <a:srgbClr val="FFFFFF"/>
                </a:solidFill>
                <a:latin typeface="Meiryo" charset="-128"/>
                <a:ea typeface="Meiryo" charset="-128"/>
                <a:cs typeface="Meiryo" charset="-128"/>
              </a:rPr>
              <a:t>モデル</a:t>
            </a:r>
            <a:endParaRPr lang="en-US" altLang="ja-JP" sz="1200" b="1" dirty="0">
              <a:solidFill>
                <a:srgbClr val="FFFFFF"/>
              </a:solidFill>
              <a:latin typeface="Meiryo" charset="-128"/>
              <a:ea typeface="Meiryo" charset="-128"/>
              <a:cs typeface="Meiryo" charset="-128"/>
            </a:endParaRPr>
          </a:p>
        </p:txBody>
      </p:sp>
      <p:sp>
        <p:nvSpPr>
          <p:cNvPr id="85" name="正方形/長方形 84"/>
          <p:cNvSpPr/>
          <p:nvPr/>
        </p:nvSpPr>
        <p:spPr>
          <a:xfrm>
            <a:off x="4347476" y="4959889"/>
            <a:ext cx="757769" cy="461665"/>
          </a:xfrm>
          <a:prstGeom prst="rect">
            <a:avLst/>
          </a:prstGeom>
        </p:spPr>
        <p:txBody>
          <a:bodyPr wrap="square">
            <a:spAutoFit/>
          </a:bodyPr>
          <a:lstStyle/>
          <a:p>
            <a:pPr algn="ctr"/>
            <a:r>
              <a:rPr lang="ja-JP" altLang="en-US" sz="1200" b="1" dirty="0">
                <a:solidFill>
                  <a:srgbClr val="FFFFFF"/>
                </a:solidFill>
                <a:latin typeface="Meiryo" charset="-128"/>
                <a:ea typeface="Meiryo" charset="-128"/>
                <a:cs typeface="Meiryo" charset="-128"/>
              </a:rPr>
              <a:t>の推論</a:t>
            </a:r>
            <a:endParaRPr lang="en-US" altLang="ja-JP" sz="1200" b="1" dirty="0">
              <a:solidFill>
                <a:srgbClr val="FFFFFF"/>
              </a:solidFill>
              <a:latin typeface="Meiryo" charset="-128"/>
              <a:ea typeface="Meiryo" charset="-128"/>
              <a:cs typeface="Meiryo" charset="-128"/>
            </a:endParaRPr>
          </a:p>
          <a:p>
            <a:pPr algn="ctr"/>
            <a:r>
              <a:rPr lang="ja-JP" altLang="en-US" sz="1200" b="1" dirty="0">
                <a:solidFill>
                  <a:srgbClr val="FFFFFF"/>
                </a:solidFill>
                <a:latin typeface="Meiryo" charset="-128"/>
                <a:ea typeface="Meiryo" charset="-128"/>
                <a:cs typeface="Meiryo" charset="-128"/>
              </a:rPr>
              <a:t>モデル</a:t>
            </a:r>
            <a:endParaRPr lang="en-US" altLang="ja-JP" sz="1200" b="1" dirty="0">
              <a:solidFill>
                <a:srgbClr val="FFFFFF"/>
              </a:solidFill>
              <a:latin typeface="Meiryo" charset="-128"/>
              <a:ea typeface="Meiryo" charset="-128"/>
              <a:cs typeface="Meiryo" charset="-128"/>
            </a:endParaRPr>
          </a:p>
        </p:txBody>
      </p:sp>
    </p:spTree>
    <p:extLst>
      <p:ext uri="{BB962C8B-B14F-4D97-AF65-F5344CB8AC3E}">
        <p14:creationId xmlns:p14="http://schemas.microsoft.com/office/powerpoint/2010/main" val="2415895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正方形/長方形 71">
            <a:extLst>
              <a:ext uri="{FF2B5EF4-FFF2-40B4-BE49-F238E27FC236}">
                <a16:creationId xmlns:a16="http://schemas.microsoft.com/office/drawing/2014/main" id="{AB586CE5-A618-3A4B-961A-870D87348FC0}"/>
              </a:ext>
            </a:extLst>
          </p:cNvPr>
          <p:cNvSpPr/>
          <p:nvPr/>
        </p:nvSpPr>
        <p:spPr>
          <a:xfrm>
            <a:off x="4725295" y="1623762"/>
            <a:ext cx="3132873" cy="2784648"/>
          </a:xfrm>
          <a:prstGeom prst="rect">
            <a:avLst/>
          </a:prstGeom>
          <a:solidFill>
            <a:schemeClr val="tx2">
              <a:lumMod val="20000"/>
              <a:lumOff val="80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3" name="テキスト ボックス 72">
            <a:extLst>
              <a:ext uri="{FF2B5EF4-FFF2-40B4-BE49-F238E27FC236}">
                <a16:creationId xmlns:a16="http://schemas.microsoft.com/office/drawing/2014/main" id="{59FB8CEB-B976-C549-9E49-32ADA0F8B81F}"/>
              </a:ext>
            </a:extLst>
          </p:cNvPr>
          <p:cNvSpPr txBox="1"/>
          <p:nvPr/>
        </p:nvSpPr>
        <p:spPr>
          <a:xfrm>
            <a:off x="5111377" y="1694492"/>
            <a:ext cx="2366353" cy="461665"/>
          </a:xfrm>
          <a:prstGeom prst="rect">
            <a:avLst/>
          </a:prstGeom>
          <a:noFill/>
        </p:spPr>
        <p:txBody>
          <a:bodyPr wrap="none" rtlCol="0">
            <a:spAutoFit/>
          </a:bodyPr>
          <a:lstStyle/>
          <a:p>
            <a:pPr algn="ctr"/>
            <a:r>
              <a:rPr kumimoji="1" lang="en-US" altLang="ja-JP" sz="2400" b="1" dirty="0">
                <a:solidFill>
                  <a:srgbClr val="0432FF"/>
                </a:solidFill>
                <a:latin typeface="Meiryo" panose="020B0604030504040204" pitchFamily="34" charset="-128"/>
                <a:ea typeface="Meiryo" panose="020B0604030504040204" pitchFamily="34" charset="-128"/>
              </a:rPr>
              <a:t>ERP</a:t>
            </a:r>
            <a:r>
              <a:rPr kumimoji="1" lang="ja-JP" altLang="en-US" sz="2400" b="1">
                <a:solidFill>
                  <a:srgbClr val="0432FF"/>
                </a:solidFill>
                <a:latin typeface="Meiryo" panose="020B0604030504040204" pitchFamily="34" charset="-128"/>
                <a:ea typeface="Meiryo" panose="020B0604030504040204" pitchFamily="34" charset="-128"/>
              </a:rPr>
              <a:t>パッケージ</a:t>
            </a:r>
          </a:p>
        </p:txBody>
      </p:sp>
      <p:sp>
        <p:nvSpPr>
          <p:cNvPr id="2" name="タイトル 1">
            <a:extLst>
              <a:ext uri="{FF2B5EF4-FFF2-40B4-BE49-F238E27FC236}">
                <a16:creationId xmlns:a16="http://schemas.microsoft.com/office/drawing/2014/main" id="{38009995-AD1C-2F42-96C7-A7A27810A391}"/>
              </a:ext>
            </a:extLst>
          </p:cNvPr>
          <p:cNvSpPr>
            <a:spLocks noGrp="1"/>
          </p:cNvSpPr>
          <p:nvPr>
            <p:ph type="title"/>
          </p:nvPr>
        </p:nvSpPr>
        <p:spPr/>
        <p:txBody>
          <a:bodyPr/>
          <a:lstStyle/>
          <a:p>
            <a:r>
              <a:rPr kumimoji="1" lang="ja-JP" altLang="en-US"/>
              <a:t>デジタル化とはレイヤ構造化と</a:t>
            </a:r>
            <a:r>
              <a:rPr lang="ja-JP" altLang="en-US"/>
              <a:t>抽象化</a:t>
            </a:r>
            <a:endParaRPr kumimoji="1" lang="ja-JP" altLang="en-US"/>
          </a:p>
        </p:txBody>
      </p:sp>
      <p:sp>
        <p:nvSpPr>
          <p:cNvPr id="152" name="正方形/長方形 151">
            <a:extLst>
              <a:ext uri="{FF2B5EF4-FFF2-40B4-BE49-F238E27FC236}">
                <a16:creationId xmlns:a16="http://schemas.microsoft.com/office/drawing/2014/main" id="{3D054F07-E75D-1D46-AC33-1C5D58E2A2D3}"/>
              </a:ext>
            </a:extLst>
          </p:cNvPr>
          <p:cNvSpPr/>
          <p:nvPr/>
        </p:nvSpPr>
        <p:spPr>
          <a:xfrm>
            <a:off x="1285832" y="3267078"/>
            <a:ext cx="676677" cy="1896432"/>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3" name="正方形/長方形 152">
            <a:extLst>
              <a:ext uri="{FF2B5EF4-FFF2-40B4-BE49-F238E27FC236}">
                <a16:creationId xmlns:a16="http://schemas.microsoft.com/office/drawing/2014/main" id="{5BB23B94-E82F-2E41-BE66-A89A7470F138}"/>
              </a:ext>
            </a:extLst>
          </p:cNvPr>
          <p:cNvSpPr/>
          <p:nvPr/>
        </p:nvSpPr>
        <p:spPr>
          <a:xfrm>
            <a:off x="2039899" y="3267077"/>
            <a:ext cx="676677" cy="1896432"/>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4" name="正方形/長方形 153">
            <a:extLst>
              <a:ext uri="{FF2B5EF4-FFF2-40B4-BE49-F238E27FC236}">
                <a16:creationId xmlns:a16="http://schemas.microsoft.com/office/drawing/2014/main" id="{9FFD9FDC-64A8-3C49-B764-4A46821E57B9}"/>
              </a:ext>
            </a:extLst>
          </p:cNvPr>
          <p:cNvSpPr/>
          <p:nvPr/>
        </p:nvSpPr>
        <p:spPr>
          <a:xfrm>
            <a:off x="2795508" y="3267077"/>
            <a:ext cx="676677" cy="1896432"/>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5" name="正方形/長方形 154">
            <a:extLst>
              <a:ext uri="{FF2B5EF4-FFF2-40B4-BE49-F238E27FC236}">
                <a16:creationId xmlns:a16="http://schemas.microsoft.com/office/drawing/2014/main" id="{DE32FCFD-B822-9F4D-9258-CB84CFA9CFEA}"/>
              </a:ext>
            </a:extLst>
          </p:cNvPr>
          <p:cNvSpPr/>
          <p:nvPr/>
        </p:nvSpPr>
        <p:spPr>
          <a:xfrm>
            <a:off x="3545178" y="3271016"/>
            <a:ext cx="676677" cy="1896432"/>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6" name="テキスト ボックス 155">
            <a:extLst>
              <a:ext uri="{FF2B5EF4-FFF2-40B4-BE49-F238E27FC236}">
                <a16:creationId xmlns:a16="http://schemas.microsoft.com/office/drawing/2014/main" id="{D0732FDF-96B5-CE4F-B132-5D29501B8A8C}"/>
              </a:ext>
            </a:extLst>
          </p:cNvPr>
          <p:cNvSpPr txBox="1"/>
          <p:nvPr/>
        </p:nvSpPr>
        <p:spPr>
          <a:xfrm>
            <a:off x="1401947" y="3955066"/>
            <a:ext cx="2749471" cy="707886"/>
          </a:xfrm>
          <a:prstGeom prst="rect">
            <a:avLst/>
          </a:prstGeom>
          <a:noFill/>
        </p:spPr>
        <p:txBody>
          <a:bodyPr wrap="none" rtlCol="0">
            <a:spAutoFit/>
          </a:bodyPr>
          <a:lstStyle/>
          <a:p>
            <a:pPr algn="ctr"/>
            <a:r>
              <a:rPr kumimoji="1" lang="ja-JP" altLang="en-US" sz="2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個別業務ごとの担当者</a:t>
            </a:r>
            <a:endParaRPr kumimoji="1" lang="en-US" altLang="ja-JP" sz="2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kumimoji="1" lang="ja-JP" altLang="en-US" sz="2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や縦割りの組織</a:t>
            </a:r>
          </a:p>
        </p:txBody>
      </p:sp>
      <p:sp>
        <p:nvSpPr>
          <p:cNvPr id="164" name="テキスト ボックス 163">
            <a:extLst>
              <a:ext uri="{FF2B5EF4-FFF2-40B4-BE49-F238E27FC236}">
                <a16:creationId xmlns:a16="http://schemas.microsoft.com/office/drawing/2014/main" id="{A5A33DD9-E92C-B446-ABF3-FB059D2D09FB}"/>
              </a:ext>
            </a:extLst>
          </p:cNvPr>
          <p:cNvSpPr txBox="1"/>
          <p:nvPr/>
        </p:nvSpPr>
        <p:spPr>
          <a:xfrm>
            <a:off x="1143604" y="974171"/>
            <a:ext cx="3303808" cy="584775"/>
          </a:xfrm>
          <a:prstGeom prst="rect">
            <a:avLst/>
          </a:prstGeom>
          <a:noFill/>
        </p:spPr>
        <p:txBody>
          <a:bodyPr wrap="square" rtlCol="0">
            <a:spAutoFit/>
          </a:bodyPr>
          <a:lstStyle/>
          <a:p>
            <a:pPr algn="ctr"/>
            <a:r>
              <a:rPr lang="ja-JP" altLang="en-US" sz="1600" b="1">
                <a:solidFill>
                  <a:schemeClr val="accent6">
                    <a:lumMod val="75000"/>
                  </a:schemeClr>
                </a:solidFill>
                <a:latin typeface="Meiryo" panose="020B0604030504040204" pitchFamily="34" charset="-128"/>
                <a:ea typeface="Meiryo" panose="020B0604030504040204" pitchFamily="34" charset="-128"/>
              </a:rPr>
              <a:t>業務担当者や業務毎に個別最適化</a:t>
            </a:r>
            <a:endParaRPr lang="en-US" altLang="ja-JP" sz="1600" b="1" dirty="0">
              <a:solidFill>
                <a:schemeClr val="accent6">
                  <a:lumMod val="75000"/>
                </a:schemeClr>
              </a:solidFill>
              <a:latin typeface="Meiryo" panose="020B0604030504040204" pitchFamily="34" charset="-128"/>
              <a:ea typeface="Meiryo" panose="020B0604030504040204" pitchFamily="34" charset="-128"/>
            </a:endParaRPr>
          </a:p>
          <a:p>
            <a:pPr algn="ctr"/>
            <a:r>
              <a:rPr lang="ja-JP" altLang="en-US" sz="1600" b="1">
                <a:solidFill>
                  <a:schemeClr val="accent6">
                    <a:lumMod val="75000"/>
                  </a:schemeClr>
                </a:solidFill>
                <a:latin typeface="Meiryo" panose="020B0604030504040204" pitchFamily="34" charset="-128"/>
                <a:ea typeface="Meiryo" panose="020B0604030504040204" pitchFamily="34" charset="-128"/>
              </a:rPr>
              <a:t>変化への即応性や柔軟性に欠ける</a:t>
            </a:r>
            <a:endParaRPr kumimoji="1" lang="ja-JP" altLang="en-US" sz="1600">
              <a:solidFill>
                <a:schemeClr val="accent6">
                  <a:lumMod val="75000"/>
                </a:schemeClr>
              </a:solidFill>
              <a:latin typeface="Meiryo" panose="020B0604030504040204" pitchFamily="34" charset="-128"/>
              <a:ea typeface="Meiryo" panose="020B0604030504040204" pitchFamily="34" charset="-128"/>
            </a:endParaRPr>
          </a:p>
        </p:txBody>
      </p:sp>
      <p:sp>
        <p:nvSpPr>
          <p:cNvPr id="169" name="上下矢印 168">
            <a:extLst>
              <a:ext uri="{FF2B5EF4-FFF2-40B4-BE49-F238E27FC236}">
                <a16:creationId xmlns:a16="http://schemas.microsoft.com/office/drawing/2014/main" id="{439AB64D-CBC0-4947-A688-33EC381EC0B8}"/>
              </a:ext>
            </a:extLst>
          </p:cNvPr>
          <p:cNvSpPr/>
          <p:nvPr/>
        </p:nvSpPr>
        <p:spPr>
          <a:xfrm>
            <a:off x="256921" y="901874"/>
            <a:ext cx="854015" cy="5536504"/>
          </a:xfrm>
          <a:prstGeom prst="up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0" name="テキスト ボックス 169">
            <a:extLst>
              <a:ext uri="{FF2B5EF4-FFF2-40B4-BE49-F238E27FC236}">
                <a16:creationId xmlns:a16="http://schemas.microsoft.com/office/drawing/2014/main" id="{26182C9C-0BB5-4040-B3E2-1FEBBDC89A15}"/>
              </a:ext>
            </a:extLst>
          </p:cNvPr>
          <p:cNvSpPr txBox="1"/>
          <p:nvPr/>
        </p:nvSpPr>
        <p:spPr>
          <a:xfrm>
            <a:off x="454275" y="3119968"/>
            <a:ext cx="461665" cy="784830"/>
          </a:xfrm>
          <a:prstGeom prst="rect">
            <a:avLst/>
          </a:prstGeom>
          <a:noFill/>
        </p:spPr>
        <p:txBody>
          <a:bodyPr vert="eaVert" wrap="none" rtlCol="0">
            <a:spAutoFit/>
          </a:bodyPr>
          <a:lstStyle/>
          <a:p>
            <a:r>
              <a:rPr kumimoji="1" lang="ja-JP" altLang="en-US" b="1">
                <a:solidFill>
                  <a:schemeClr val="bg1"/>
                </a:solidFill>
                <a:latin typeface="Meiryo" panose="020B0604030504040204" pitchFamily="34" charset="-128"/>
                <a:ea typeface="Meiryo" panose="020B0604030504040204" pitchFamily="34" charset="-128"/>
              </a:rPr>
              <a:t>具体的</a:t>
            </a:r>
            <a:endParaRPr kumimoji="1" lang="ja-JP" altLang="en-US">
              <a:solidFill>
                <a:schemeClr val="bg1"/>
              </a:solidFill>
              <a:latin typeface="Meiryo" panose="020B0604030504040204" pitchFamily="34" charset="-128"/>
              <a:ea typeface="Meiryo" panose="020B0604030504040204" pitchFamily="34" charset="-128"/>
            </a:endParaRPr>
          </a:p>
        </p:txBody>
      </p:sp>
      <p:pic>
        <p:nvPicPr>
          <p:cNvPr id="70" name="図 69">
            <a:extLst>
              <a:ext uri="{FF2B5EF4-FFF2-40B4-BE49-F238E27FC236}">
                <a16:creationId xmlns:a16="http://schemas.microsoft.com/office/drawing/2014/main" id="{36F19383-A2EB-404E-81DF-B317881A93B4}"/>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1829876" y="1385464"/>
            <a:ext cx="1872447" cy="1872447"/>
          </a:xfrm>
          <a:prstGeom prst="rect">
            <a:avLst/>
          </a:prstGeom>
          <a:effectLst>
            <a:outerShdw blurRad="50800" dist="38100" dir="2700000" algn="tl" rotWithShape="0">
              <a:prstClr val="black">
                <a:alpha val="40000"/>
              </a:prstClr>
            </a:outerShdw>
          </a:effectLst>
        </p:spPr>
      </p:pic>
      <p:pic>
        <p:nvPicPr>
          <p:cNvPr id="71" name="図 70">
            <a:extLst>
              <a:ext uri="{FF2B5EF4-FFF2-40B4-BE49-F238E27FC236}">
                <a16:creationId xmlns:a16="http://schemas.microsoft.com/office/drawing/2014/main" id="{B3970EDC-0766-7E4A-886D-69558517579C}"/>
              </a:ext>
            </a:extLst>
          </p:cNvPr>
          <p:cNvPicPr>
            <a:picLocks noChangeAspect="1"/>
          </p:cNvPicPr>
          <p:nvPr/>
        </p:nvPicPr>
        <p:blipFill>
          <a:blip r:embed="rId4">
            <a:clrChange>
              <a:clrFrom>
                <a:srgbClr val="FFFFFF"/>
              </a:clrFrom>
              <a:clrTo>
                <a:srgbClr val="FFFFFF">
                  <a:alpha val="0"/>
                </a:srgbClr>
              </a:clrTo>
            </a:clrChange>
          </a:blip>
          <a:stretch>
            <a:fillRect/>
          </a:stretch>
        </p:blipFill>
        <p:spPr>
          <a:xfrm>
            <a:off x="1247760" y="5303386"/>
            <a:ext cx="860059" cy="860059"/>
          </a:xfrm>
          <a:prstGeom prst="rect">
            <a:avLst/>
          </a:prstGeom>
          <a:effectLst>
            <a:outerShdw blurRad="50800" dist="38100" dir="2700000" algn="tl" rotWithShape="0">
              <a:prstClr val="black">
                <a:alpha val="40000"/>
              </a:prstClr>
            </a:outerShdw>
          </a:effectLst>
        </p:spPr>
      </p:pic>
      <p:pic>
        <p:nvPicPr>
          <p:cNvPr id="74" name="図 73">
            <a:extLst>
              <a:ext uri="{FF2B5EF4-FFF2-40B4-BE49-F238E27FC236}">
                <a16:creationId xmlns:a16="http://schemas.microsoft.com/office/drawing/2014/main" id="{023F475F-C49C-2749-B51E-720A42B75550}"/>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flipH="1">
            <a:off x="3335530" y="5312553"/>
            <a:ext cx="860059" cy="860059"/>
          </a:xfrm>
          <a:prstGeom prst="rect">
            <a:avLst/>
          </a:prstGeom>
          <a:effectLst>
            <a:outerShdw blurRad="50800" dist="38100" dir="2700000" algn="tl" rotWithShape="0">
              <a:prstClr val="black">
                <a:alpha val="40000"/>
              </a:prstClr>
            </a:outerShdw>
          </a:effectLst>
        </p:spPr>
      </p:pic>
      <p:pic>
        <p:nvPicPr>
          <p:cNvPr id="75" name="図 74">
            <a:extLst>
              <a:ext uri="{FF2B5EF4-FFF2-40B4-BE49-F238E27FC236}">
                <a16:creationId xmlns:a16="http://schemas.microsoft.com/office/drawing/2014/main" id="{812B83CE-86B0-3442-ADF9-462EDBCD3830}"/>
              </a:ext>
            </a:extLst>
          </p:cNvPr>
          <p:cNvPicPr>
            <a:picLocks noChangeAspect="1"/>
          </p:cNvPicPr>
          <p:nvPr/>
        </p:nvPicPr>
        <p:blipFill>
          <a:blip r:embed="rId6"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2298232" y="5252217"/>
            <a:ext cx="886279" cy="886279"/>
          </a:xfrm>
          <a:prstGeom prst="rect">
            <a:avLst/>
          </a:prstGeom>
          <a:effectLst>
            <a:outerShdw blurRad="50800" dist="38100" dir="2700000" algn="tl" rotWithShape="0">
              <a:prstClr val="black">
                <a:alpha val="40000"/>
              </a:prstClr>
            </a:outerShdw>
          </a:effectLst>
        </p:spPr>
      </p:pic>
      <p:grpSp>
        <p:nvGrpSpPr>
          <p:cNvPr id="6" name="グループ化 5">
            <a:extLst>
              <a:ext uri="{FF2B5EF4-FFF2-40B4-BE49-F238E27FC236}">
                <a16:creationId xmlns:a16="http://schemas.microsoft.com/office/drawing/2014/main" id="{4A4C2229-6584-854A-B49D-71DD651BDF34}"/>
              </a:ext>
            </a:extLst>
          </p:cNvPr>
          <p:cNvGrpSpPr/>
          <p:nvPr/>
        </p:nvGrpSpPr>
        <p:grpSpPr>
          <a:xfrm>
            <a:off x="4501629" y="904874"/>
            <a:ext cx="4383596" cy="5533504"/>
            <a:chOff x="4501629" y="904874"/>
            <a:chExt cx="4383596" cy="5533504"/>
          </a:xfrm>
        </p:grpSpPr>
        <p:sp>
          <p:nvSpPr>
            <p:cNvPr id="99" name="正方形/長方形 98">
              <a:extLst>
                <a:ext uri="{FF2B5EF4-FFF2-40B4-BE49-F238E27FC236}">
                  <a16:creationId xmlns:a16="http://schemas.microsoft.com/office/drawing/2014/main" id="{5BDE0611-E77B-B64A-A5D8-243C0513A0E6}"/>
                </a:ext>
              </a:extLst>
            </p:cNvPr>
            <p:cNvSpPr/>
            <p:nvPr/>
          </p:nvSpPr>
          <p:spPr>
            <a:xfrm>
              <a:off x="4831456" y="4064101"/>
              <a:ext cx="676677" cy="1095469"/>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0" name="正方形/長方形 99">
              <a:extLst>
                <a:ext uri="{FF2B5EF4-FFF2-40B4-BE49-F238E27FC236}">
                  <a16:creationId xmlns:a16="http://schemas.microsoft.com/office/drawing/2014/main" id="{4C6FEF1A-CD40-0C42-9B9D-D8FB4579145A}"/>
                </a:ext>
              </a:extLst>
            </p:cNvPr>
            <p:cNvSpPr/>
            <p:nvPr/>
          </p:nvSpPr>
          <p:spPr>
            <a:xfrm>
              <a:off x="5585523" y="4064100"/>
              <a:ext cx="676677" cy="1095469"/>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1" name="正方形/長方形 100">
              <a:extLst>
                <a:ext uri="{FF2B5EF4-FFF2-40B4-BE49-F238E27FC236}">
                  <a16:creationId xmlns:a16="http://schemas.microsoft.com/office/drawing/2014/main" id="{8356A768-8CE1-1B4D-AC54-9D7D6E66F2AD}"/>
                </a:ext>
              </a:extLst>
            </p:cNvPr>
            <p:cNvSpPr/>
            <p:nvPr/>
          </p:nvSpPr>
          <p:spPr>
            <a:xfrm>
              <a:off x="6341132" y="4064100"/>
              <a:ext cx="676677" cy="1095469"/>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2" name="正方形/長方形 101">
              <a:extLst>
                <a:ext uri="{FF2B5EF4-FFF2-40B4-BE49-F238E27FC236}">
                  <a16:creationId xmlns:a16="http://schemas.microsoft.com/office/drawing/2014/main" id="{CD68CB2D-4979-A044-A452-6656D695B132}"/>
                </a:ext>
              </a:extLst>
            </p:cNvPr>
            <p:cNvSpPr/>
            <p:nvPr/>
          </p:nvSpPr>
          <p:spPr>
            <a:xfrm>
              <a:off x="7090802" y="4068039"/>
              <a:ext cx="676677" cy="1095469"/>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3" name="正方形/長方形 102">
              <a:extLst>
                <a:ext uri="{FF2B5EF4-FFF2-40B4-BE49-F238E27FC236}">
                  <a16:creationId xmlns:a16="http://schemas.microsoft.com/office/drawing/2014/main" id="{32B14852-6BD4-8044-A3BB-1A44F981A188}"/>
                </a:ext>
              </a:extLst>
            </p:cNvPr>
            <p:cNvSpPr/>
            <p:nvPr/>
          </p:nvSpPr>
          <p:spPr>
            <a:xfrm>
              <a:off x="4831455" y="3458860"/>
              <a:ext cx="2936024" cy="552544"/>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4" name="正方形/長方形 103">
              <a:extLst>
                <a:ext uri="{FF2B5EF4-FFF2-40B4-BE49-F238E27FC236}">
                  <a16:creationId xmlns:a16="http://schemas.microsoft.com/office/drawing/2014/main" id="{FE898E0E-70C4-154D-A923-3E7A1A5B31E6}"/>
                </a:ext>
              </a:extLst>
            </p:cNvPr>
            <p:cNvSpPr/>
            <p:nvPr/>
          </p:nvSpPr>
          <p:spPr>
            <a:xfrm>
              <a:off x="4831455" y="2861034"/>
              <a:ext cx="2936024" cy="552544"/>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5" name="円柱 104">
              <a:extLst>
                <a:ext uri="{FF2B5EF4-FFF2-40B4-BE49-F238E27FC236}">
                  <a16:creationId xmlns:a16="http://schemas.microsoft.com/office/drawing/2014/main" id="{48F865DF-B0E0-C749-A741-1066269DE596}"/>
                </a:ext>
              </a:extLst>
            </p:cNvPr>
            <p:cNvSpPr/>
            <p:nvPr/>
          </p:nvSpPr>
          <p:spPr>
            <a:xfrm>
              <a:off x="4831455" y="2137644"/>
              <a:ext cx="2936024" cy="678108"/>
            </a:xfrm>
            <a:prstGeom prst="can">
              <a:avLst/>
            </a:prstGeom>
            <a:solidFill>
              <a:srgbClr val="7030A0"/>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6" name="テキスト ボックス 105">
              <a:extLst>
                <a:ext uri="{FF2B5EF4-FFF2-40B4-BE49-F238E27FC236}">
                  <a16:creationId xmlns:a16="http://schemas.microsoft.com/office/drawing/2014/main" id="{432887ED-8420-D74B-88E9-3D948DC4E6F1}"/>
                </a:ext>
              </a:extLst>
            </p:cNvPr>
            <p:cNvSpPr txBox="1"/>
            <p:nvPr/>
          </p:nvSpPr>
          <p:spPr>
            <a:xfrm>
              <a:off x="5287705" y="4432346"/>
              <a:ext cx="1980029" cy="400110"/>
            </a:xfrm>
            <a:prstGeom prst="rect">
              <a:avLst/>
            </a:prstGeom>
            <a:noFill/>
          </p:spPr>
          <p:txBody>
            <a:bodyPr wrap="none" rtlCol="0">
              <a:spAutoFit/>
            </a:bodyPr>
            <a:lstStyle/>
            <a:p>
              <a:pPr algn="ctr"/>
              <a:r>
                <a:rPr kumimoji="1" lang="ja-JP" altLang="en-US" sz="2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個別業務アプリ</a:t>
              </a:r>
            </a:p>
          </p:txBody>
        </p:sp>
        <p:sp>
          <p:nvSpPr>
            <p:cNvPr id="107" name="テキスト ボックス 106">
              <a:extLst>
                <a:ext uri="{FF2B5EF4-FFF2-40B4-BE49-F238E27FC236}">
                  <a16:creationId xmlns:a16="http://schemas.microsoft.com/office/drawing/2014/main" id="{66B6E11E-BECA-0740-88FD-9ED90E0B6181}"/>
                </a:ext>
              </a:extLst>
            </p:cNvPr>
            <p:cNvSpPr txBox="1"/>
            <p:nvPr/>
          </p:nvSpPr>
          <p:spPr>
            <a:xfrm>
              <a:off x="5457384" y="2403686"/>
              <a:ext cx="1723549" cy="400110"/>
            </a:xfrm>
            <a:prstGeom prst="rect">
              <a:avLst/>
            </a:prstGeom>
            <a:noFill/>
          </p:spPr>
          <p:txBody>
            <a:bodyPr wrap="none" rtlCol="0">
              <a:spAutoFit/>
            </a:bodyPr>
            <a:lstStyle/>
            <a:p>
              <a:pPr algn="ctr"/>
              <a:r>
                <a:rPr kumimoji="1" lang="ja-JP" altLang="en-US" sz="2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データベース</a:t>
              </a:r>
            </a:p>
          </p:txBody>
        </p:sp>
        <p:sp>
          <p:nvSpPr>
            <p:cNvPr id="115" name="正方形/長方形 114">
              <a:extLst>
                <a:ext uri="{FF2B5EF4-FFF2-40B4-BE49-F238E27FC236}">
                  <a16:creationId xmlns:a16="http://schemas.microsoft.com/office/drawing/2014/main" id="{E119B8E9-E940-8342-8C3A-E7ED920736EA}"/>
                </a:ext>
              </a:extLst>
            </p:cNvPr>
            <p:cNvSpPr/>
            <p:nvPr/>
          </p:nvSpPr>
          <p:spPr>
            <a:xfrm>
              <a:off x="6557615" y="3545463"/>
              <a:ext cx="325118" cy="37255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6" name="正方形/長方形 115">
              <a:extLst>
                <a:ext uri="{FF2B5EF4-FFF2-40B4-BE49-F238E27FC236}">
                  <a16:creationId xmlns:a16="http://schemas.microsoft.com/office/drawing/2014/main" id="{1CCD5D6C-5DE1-8F43-B856-1442E8AADC0D}"/>
                </a:ext>
              </a:extLst>
            </p:cNvPr>
            <p:cNvSpPr/>
            <p:nvPr/>
          </p:nvSpPr>
          <p:spPr>
            <a:xfrm>
              <a:off x="4929014" y="3543736"/>
              <a:ext cx="325118" cy="37255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7" name="正方形/長方形 116">
              <a:extLst>
                <a:ext uri="{FF2B5EF4-FFF2-40B4-BE49-F238E27FC236}">
                  <a16:creationId xmlns:a16="http://schemas.microsoft.com/office/drawing/2014/main" id="{DA3A8B24-E402-9C43-B720-81183E9C829C}"/>
                </a:ext>
              </a:extLst>
            </p:cNvPr>
            <p:cNvSpPr/>
            <p:nvPr/>
          </p:nvSpPr>
          <p:spPr>
            <a:xfrm>
              <a:off x="5328915" y="3545509"/>
              <a:ext cx="325118" cy="37255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8" name="正方形/長方形 117">
              <a:extLst>
                <a:ext uri="{FF2B5EF4-FFF2-40B4-BE49-F238E27FC236}">
                  <a16:creationId xmlns:a16="http://schemas.microsoft.com/office/drawing/2014/main" id="{802E66EE-054B-184F-9721-5B80E324A8C1}"/>
                </a:ext>
              </a:extLst>
            </p:cNvPr>
            <p:cNvSpPr/>
            <p:nvPr/>
          </p:nvSpPr>
          <p:spPr>
            <a:xfrm>
              <a:off x="5737286" y="3543736"/>
              <a:ext cx="325118" cy="37255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9" name="正方形/長方形 118">
              <a:extLst>
                <a:ext uri="{FF2B5EF4-FFF2-40B4-BE49-F238E27FC236}">
                  <a16:creationId xmlns:a16="http://schemas.microsoft.com/office/drawing/2014/main" id="{D68D2EB1-0C71-2A4F-B806-B69B9142B6CF}"/>
                </a:ext>
              </a:extLst>
            </p:cNvPr>
            <p:cNvSpPr/>
            <p:nvPr/>
          </p:nvSpPr>
          <p:spPr>
            <a:xfrm>
              <a:off x="6144157" y="3545887"/>
              <a:ext cx="325118" cy="37255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0" name="正方形/長方形 119">
              <a:extLst>
                <a:ext uri="{FF2B5EF4-FFF2-40B4-BE49-F238E27FC236}">
                  <a16:creationId xmlns:a16="http://schemas.microsoft.com/office/drawing/2014/main" id="{92A68A4A-6479-BA45-98C4-1B130249D05C}"/>
                </a:ext>
              </a:extLst>
            </p:cNvPr>
            <p:cNvSpPr/>
            <p:nvPr/>
          </p:nvSpPr>
          <p:spPr>
            <a:xfrm>
              <a:off x="6954890" y="3547789"/>
              <a:ext cx="325118" cy="37255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1" name="正方形/長方形 120">
              <a:extLst>
                <a:ext uri="{FF2B5EF4-FFF2-40B4-BE49-F238E27FC236}">
                  <a16:creationId xmlns:a16="http://schemas.microsoft.com/office/drawing/2014/main" id="{ACB19C59-E15F-6048-AABD-2072ACBD423C}"/>
                </a:ext>
              </a:extLst>
            </p:cNvPr>
            <p:cNvSpPr/>
            <p:nvPr/>
          </p:nvSpPr>
          <p:spPr>
            <a:xfrm>
              <a:off x="7359300" y="3548659"/>
              <a:ext cx="325118" cy="37255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2" name="正方形/長方形 121">
              <a:extLst>
                <a:ext uri="{FF2B5EF4-FFF2-40B4-BE49-F238E27FC236}">
                  <a16:creationId xmlns:a16="http://schemas.microsoft.com/office/drawing/2014/main" id="{71ABEB1F-B018-964C-910C-667D36092F80}"/>
                </a:ext>
              </a:extLst>
            </p:cNvPr>
            <p:cNvSpPr/>
            <p:nvPr/>
          </p:nvSpPr>
          <p:spPr>
            <a:xfrm>
              <a:off x="6627239" y="2961270"/>
              <a:ext cx="150077" cy="16918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3" name="正方形/長方形 122">
              <a:extLst>
                <a:ext uri="{FF2B5EF4-FFF2-40B4-BE49-F238E27FC236}">
                  <a16:creationId xmlns:a16="http://schemas.microsoft.com/office/drawing/2014/main" id="{6DC1E47A-B6AD-9141-911C-D2D6ABDF8570}"/>
                </a:ext>
              </a:extLst>
            </p:cNvPr>
            <p:cNvSpPr/>
            <p:nvPr/>
          </p:nvSpPr>
          <p:spPr>
            <a:xfrm>
              <a:off x="4999265" y="2958896"/>
              <a:ext cx="150077" cy="16918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4" name="正方形/長方形 123">
              <a:extLst>
                <a:ext uri="{FF2B5EF4-FFF2-40B4-BE49-F238E27FC236}">
                  <a16:creationId xmlns:a16="http://schemas.microsoft.com/office/drawing/2014/main" id="{BC627BDB-5468-F644-B0D9-B729AC8207F2}"/>
                </a:ext>
              </a:extLst>
            </p:cNvPr>
            <p:cNvSpPr/>
            <p:nvPr/>
          </p:nvSpPr>
          <p:spPr>
            <a:xfrm>
              <a:off x="5398539" y="2961316"/>
              <a:ext cx="150077" cy="16918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5" name="正方形/長方形 124">
              <a:extLst>
                <a:ext uri="{FF2B5EF4-FFF2-40B4-BE49-F238E27FC236}">
                  <a16:creationId xmlns:a16="http://schemas.microsoft.com/office/drawing/2014/main" id="{05E8307D-1DFC-DC45-8EFF-165E4247747E}"/>
                </a:ext>
              </a:extLst>
            </p:cNvPr>
            <p:cNvSpPr/>
            <p:nvPr/>
          </p:nvSpPr>
          <p:spPr>
            <a:xfrm>
              <a:off x="5806910" y="2959543"/>
              <a:ext cx="150077" cy="16918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6" name="正方形/長方形 125">
              <a:extLst>
                <a:ext uri="{FF2B5EF4-FFF2-40B4-BE49-F238E27FC236}">
                  <a16:creationId xmlns:a16="http://schemas.microsoft.com/office/drawing/2014/main" id="{B168648A-BDE7-5947-AFF5-49C8DE151A0E}"/>
                </a:ext>
              </a:extLst>
            </p:cNvPr>
            <p:cNvSpPr/>
            <p:nvPr/>
          </p:nvSpPr>
          <p:spPr>
            <a:xfrm>
              <a:off x="6213781" y="2961694"/>
              <a:ext cx="150077" cy="16918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7" name="正方形/長方形 126">
              <a:extLst>
                <a:ext uri="{FF2B5EF4-FFF2-40B4-BE49-F238E27FC236}">
                  <a16:creationId xmlns:a16="http://schemas.microsoft.com/office/drawing/2014/main" id="{43789EBC-2A46-D444-80FC-755F7674D8E6}"/>
                </a:ext>
              </a:extLst>
            </p:cNvPr>
            <p:cNvSpPr/>
            <p:nvPr/>
          </p:nvSpPr>
          <p:spPr>
            <a:xfrm>
              <a:off x="7024514" y="2963596"/>
              <a:ext cx="150077" cy="16918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8" name="正方形/長方形 127">
              <a:extLst>
                <a:ext uri="{FF2B5EF4-FFF2-40B4-BE49-F238E27FC236}">
                  <a16:creationId xmlns:a16="http://schemas.microsoft.com/office/drawing/2014/main" id="{E65EF14C-F74C-A841-A4ED-460C0BA502D3}"/>
                </a:ext>
              </a:extLst>
            </p:cNvPr>
            <p:cNvSpPr/>
            <p:nvPr/>
          </p:nvSpPr>
          <p:spPr>
            <a:xfrm>
              <a:off x="7428924" y="2964466"/>
              <a:ext cx="150077" cy="16918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9" name="正方形/長方形 128">
              <a:extLst>
                <a:ext uri="{FF2B5EF4-FFF2-40B4-BE49-F238E27FC236}">
                  <a16:creationId xmlns:a16="http://schemas.microsoft.com/office/drawing/2014/main" id="{D9CC7FBA-0157-5E4F-A17D-5D198FF360CF}"/>
                </a:ext>
              </a:extLst>
            </p:cNvPr>
            <p:cNvSpPr/>
            <p:nvPr/>
          </p:nvSpPr>
          <p:spPr>
            <a:xfrm>
              <a:off x="6828319" y="2964144"/>
              <a:ext cx="150077" cy="16918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0" name="正方形/長方形 129">
              <a:extLst>
                <a:ext uri="{FF2B5EF4-FFF2-40B4-BE49-F238E27FC236}">
                  <a16:creationId xmlns:a16="http://schemas.microsoft.com/office/drawing/2014/main" id="{3C9C8F8A-F324-6A49-9455-7F6502CC42C5}"/>
                </a:ext>
              </a:extLst>
            </p:cNvPr>
            <p:cNvSpPr/>
            <p:nvPr/>
          </p:nvSpPr>
          <p:spPr>
            <a:xfrm>
              <a:off x="5199718" y="2962417"/>
              <a:ext cx="150077" cy="16918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1" name="正方形/長方形 130">
              <a:extLst>
                <a:ext uri="{FF2B5EF4-FFF2-40B4-BE49-F238E27FC236}">
                  <a16:creationId xmlns:a16="http://schemas.microsoft.com/office/drawing/2014/main" id="{46E9A6EE-2CF6-3F40-859F-681D7A154B41}"/>
                </a:ext>
              </a:extLst>
            </p:cNvPr>
            <p:cNvSpPr/>
            <p:nvPr/>
          </p:nvSpPr>
          <p:spPr>
            <a:xfrm>
              <a:off x="5599619" y="2964190"/>
              <a:ext cx="150077" cy="16918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2" name="正方形/長方形 131">
              <a:extLst>
                <a:ext uri="{FF2B5EF4-FFF2-40B4-BE49-F238E27FC236}">
                  <a16:creationId xmlns:a16="http://schemas.microsoft.com/office/drawing/2014/main" id="{371905F5-D888-7146-BFAB-FA912582549E}"/>
                </a:ext>
              </a:extLst>
            </p:cNvPr>
            <p:cNvSpPr/>
            <p:nvPr/>
          </p:nvSpPr>
          <p:spPr>
            <a:xfrm>
              <a:off x="6007990" y="2962417"/>
              <a:ext cx="150077" cy="16918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3" name="正方形/長方形 132">
              <a:extLst>
                <a:ext uri="{FF2B5EF4-FFF2-40B4-BE49-F238E27FC236}">
                  <a16:creationId xmlns:a16="http://schemas.microsoft.com/office/drawing/2014/main" id="{49FA3579-4290-2446-A8A1-3A65316F94E2}"/>
                </a:ext>
              </a:extLst>
            </p:cNvPr>
            <p:cNvSpPr/>
            <p:nvPr/>
          </p:nvSpPr>
          <p:spPr>
            <a:xfrm>
              <a:off x="6414861" y="2964568"/>
              <a:ext cx="150077" cy="16918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4" name="正方形/長方形 133">
              <a:extLst>
                <a:ext uri="{FF2B5EF4-FFF2-40B4-BE49-F238E27FC236}">
                  <a16:creationId xmlns:a16="http://schemas.microsoft.com/office/drawing/2014/main" id="{A18B7E9B-723A-0440-8736-BC3178B359F8}"/>
                </a:ext>
              </a:extLst>
            </p:cNvPr>
            <p:cNvSpPr/>
            <p:nvPr/>
          </p:nvSpPr>
          <p:spPr>
            <a:xfrm>
              <a:off x="7225594" y="2966470"/>
              <a:ext cx="150077" cy="16918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6" name="正方形/長方形 135">
              <a:extLst>
                <a:ext uri="{FF2B5EF4-FFF2-40B4-BE49-F238E27FC236}">
                  <a16:creationId xmlns:a16="http://schemas.microsoft.com/office/drawing/2014/main" id="{F98F0435-3D1D-4E42-907B-2D3539642896}"/>
                </a:ext>
              </a:extLst>
            </p:cNvPr>
            <p:cNvSpPr/>
            <p:nvPr/>
          </p:nvSpPr>
          <p:spPr>
            <a:xfrm>
              <a:off x="6627239" y="3155192"/>
              <a:ext cx="150077" cy="16918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7" name="正方形/長方形 136">
              <a:extLst>
                <a:ext uri="{FF2B5EF4-FFF2-40B4-BE49-F238E27FC236}">
                  <a16:creationId xmlns:a16="http://schemas.microsoft.com/office/drawing/2014/main" id="{A3299AC7-6D83-A349-AD73-6BDE75384431}"/>
                </a:ext>
              </a:extLst>
            </p:cNvPr>
            <p:cNvSpPr/>
            <p:nvPr/>
          </p:nvSpPr>
          <p:spPr>
            <a:xfrm>
              <a:off x="4999265" y="3152818"/>
              <a:ext cx="150077" cy="16918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8" name="正方形/長方形 137">
              <a:extLst>
                <a:ext uri="{FF2B5EF4-FFF2-40B4-BE49-F238E27FC236}">
                  <a16:creationId xmlns:a16="http://schemas.microsoft.com/office/drawing/2014/main" id="{E42B8ABD-CB29-C544-A5B0-F53A441E90DD}"/>
                </a:ext>
              </a:extLst>
            </p:cNvPr>
            <p:cNvSpPr/>
            <p:nvPr/>
          </p:nvSpPr>
          <p:spPr>
            <a:xfrm>
              <a:off x="5398539" y="3155238"/>
              <a:ext cx="150077" cy="16918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9" name="正方形/長方形 138">
              <a:extLst>
                <a:ext uri="{FF2B5EF4-FFF2-40B4-BE49-F238E27FC236}">
                  <a16:creationId xmlns:a16="http://schemas.microsoft.com/office/drawing/2014/main" id="{BC306221-B437-5742-B654-F9CC4E990761}"/>
                </a:ext>
              </a:extLst>
            </p:cNvPr>
            <p:cNvSpPr/>
            <p:nvPr/>
          </p:nvSpPr>
          <p:spPr>
            <a:xfrm>
              <a:off x="5806910" y="3153465"/>
              <a:ext cx="150077" cy="16918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0" name="正方形/長方形 139">
              <a:extLst>
                <a:ext uri="{FF2B5EF4-FFF2-40B4-BE49-F238E27FC236}">
                  <a16:creationId xmlns:a16="http://schemas.microsoft.com/office/drawing/2014/main" id="{5FC983C1-81F0-C545-822F-2BB4B361E3E3}"/>
                </a:ext>
              </a:extLst>
            </p:cNvPr>
            <p:cNvSpPr/>
            <p:nvPr/>
          </p:nvSpPr>
          <p:spPr>
            <a:xfrm>
              <a:off x="6213781" y="3155616"/>
              <a:ext cx="150077" cy="16918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1" name="正方形/長方形 140">
              <a:extLst>
                <a:ext uri="{FF2B5EF4-FFF2-40B4-BE49-F238E27FC236}">
                  <a16:creationId xmlns:a16="http://schemas.microsoft.com/office/drawing/2014/main" id="{B64C92F7-36D8-4647-92F0-EB56701FA50A}"/>
                </a:ext>
              </a:extLst>
            </p:cNvPr>
            <p:cNvSpPr/>
            <p:nvPr/>
          </p:nvSpPr>
          <p:spPr>
            <a:xfrm>
              <a:off x="7024514" y="3157518"/>
              <a:ext cx="150077" cy="16918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2" name="正方形/長方形 141">
              <a:extLst>
                <a:ext uri="{FF2B5EF4-FFF2-40B4-BE49-F238E27FC236}">
                  <a16:creationId xmlns:a16="http://schemas.microsoft.com/office/drawing/2014/main" id="{1B5064B2-6667-1C44-AEA2-FEC78370CC50}"/>
                </a:ext>
              </a:extLst>
            </p:cNvPr>
            <p:cNvSpPr/>
            <p:nvPr/>
          </p:nvSpPr>
          <p:spPr>
            <a:xfrm>
              <a:off x="7428924" y="3158388"/>
              <a:ext cx="150077" cy="16918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3" name="正方形/長方形 142">
              <a:extLst>
                <a:ext uri="{FF2B5EF4-FFF2-40B4-BE49-F238E27FC236}">
                  <a16:creationId xmlns:a16="http://schemas.microsoft.com/office/drawing/2014/main" id="{24374FC5-96F7-1A45-91C6-B82A7EA93FF4}"/>
                </a:ext>
              </a:extLst>
            </p:cNvPr>
            <p:cNvSpPr/>
            <p:nvPr/>
          </p:nvSpPr>
          <p:spPr>
            <a:xfrm>
              <a:off x="6828319" y="3158066"/>
              <a:ext cx="150077" cy="16918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4" name="正方形/長方形 143">
              <a:extLst>
                <a:ext uri="{FF2B5EF4-FFF2-40B4-BE49-F238E27FC236}">
                  <a16:creationId xmlns:a16="http://schemas.microsoft.com/office/drawing/2014/main" id="{7875ABFC-ADFD-0640-A73F-BD353E8683CD}"/>
                </a:ext>
              </a:extLst>
            </p:cNvPr>
            <p:cNvSpPr/>
            <p:nvPr/>
          </p:nvSpPr>
          <p:spPr>
            <a:xfrm>
              <a:off x="5199718" y="3156339"/>
              <a:ext cx="150077" cy="16918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5" name="正方形/長方形 144">
              <a:extLst>
                <a:ext uri="{FF2B5EF4-FFF2-40B4-BE49-F238E27FC236}">
                  <a16:creationId xmlns:a16="http://schemas.microsoft.com/office/drawing/2014/main" id="{33D7A20B-7A7E-8D42-9F67-65676F3A10F8}"/>
                </a:ext>
              </a:extLst>
            </p:cNvPr>
            <p:cNvSpPr/>
            <p:nvPr/>
          </p:nvSpPr>
          <p:spPr>
            <a:xfrm>
              <a:off x="5599619" y="3158112"/>
              <a:ext cx="150077" cy="16918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6" name="正方形/長方形 145">
              <a:extLst>
                <a:ext uri="{FF2B5EF4-FFF2-40B4-BE49-F238E27FC236}">
                  <a16:creationId xmlns:a16="http://schemas.microsoft.com/office/drawing/2014/main" id="{03261C48-4668-E543-A277-465EA5562898}"/>
                </a:ext>
              </a:extLst>
            </p:cNvPr>
            <p:cNvSpPr/>
            <p:nvPr/>
          </p:nvSpPr>
          <p:spPr>
            <a:xfrm>
              <a:off x="6007990" y="3156339"/>
              <a:ext cx="150077" cy="16918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7" name="正方形/長方形 146">
              <a:extLst>
                <a:ext uri="{FF2B5EF4-FFF2-40B4-BE49-F238E27FC236}">
                  <a16:creationId xmlns:a16="http://schemas.microsoft.com/office/drawing/2014/main" id="{E39606C2-91FA-AF4A-8750-28FE603F47FA}"/>
                </a:ext>
              </a:extLst>
            </p:cNvPr>
            <p:cNvSpPr/>
            <p:nvPr/>
          </p:nvSpPr>
          <p:spPr>
            <a:xfrm>
              <a:off x="6414861" y="3158490"/>
              <a:ext cx="150077" cy="16918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8" name="正方形/長方形 147">
              <a:extLst>
                <a:ext uri="{FF2B5EF4-FFF2-40B4-BE49-F238E27FC236}">
                  <a16:creationId xmlns:a16="http://schemas.microsoft.com/office/drawing/2014/main" id="{FEC5B145-6758-DC4E-911C-F745F927422B}"/>
                </a:ext>
              </a:extLst>
            </p:cNvPr>
            <p:cNvSpPr/>
            <p:nvPr/>
          </p:nvSpPr>
          <p:spPr>
            <a:xfrm>
              <a:off x="7225594" y="3160392"/>
              <a:ext cx="150077" cy="169182"/>
            </a:xfrm>
            <a:prstGeom prst="rect">
              <a:avLst/>
            </a:prstGeom>
            <a:solidFill>
              <a:srgbClr val="984807">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0" name="テキスト ボックス 149">
              <a:extLst>
                <a:ext uri="{FF2B5EF4-FFF2-40B4-BE49-F238E27FC236}">
                  <a16:creationId xmlns:a16="http://schemas.microsoft.com/office/drawing/2014/main" id="{78373412-AF6B-9E44-86F6-EB23531BE766}"/>
                </a:ext>
              </a:extLst>
            </p:cNvPr>
            <p:cNvSpPr txBox="1"/>
            <p:nvPr/>
          </p:nvSpPr>
          <p:spPr>
            <a:xfrm>
              <a:off x="5042638" y="2989358"/>
              <a:ext cx="2492990" cy="400110"/>
            </a:xfrm>
            <a:prstGeom prst="rect">
              <a:avLst/>
            </a:prstGeom>
            <a:noFill/>
          </p:spPr>
          <p:txBody>
            <a:bodyPr wrap="none" rtlCol="0">
              <a:spAutoFit/>
            </a:bodyPr>
            <a:lstStyle/>
            <a:p>
              <a:pPr algn="ctr"/>
              <a:r>
                <a:rPr kumimoji="1" lang="ja-JP" altLang="en-US" sz="2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共通データ活用基盤</a:t>
              </a:r>
            </a:p>
          </p:txBody>
        </p:sp>
        <p:sp>
          <p:nvSpPr>
            <p:cNvPr id="151" name="テキスト ボックス 150">
              <a:extLst>
                <a:ext uri="{FF2B5EF4-FFF2-40B4-BE49-F238E27FC236}">
                  <a16:creationId xmlns:a16="http://schemas.microsoft.com/office/drawing/2014/main" id="{7A685348-227E-F840-A7DF-8399410546C4}"/>
                </a:ext>
              </a:extLst>
            </p:cNvPr>
            <p:cNvSpPr txBox="1"/>
            <p:nvPr/>
          </p:nvSpPr>
          <p:spPr>
            <a:xfrm>
              <a:off x="5432670" y="3554956"/>
              <a:ext cx="1723549" cy="400110"/>
            </a:xfrm>
            <a:prstGeom prst="rect">
              <a:avLst/>
            </a:prstGeom>
            <a:noFill/>
          </p:spPr>
          <p:txBody>
            <a:bodyPr wrap="none" rtlCol="0">
              <a:spAutoFit/>
            </a:bodyPr>
            <a:lstStyle/>
            <a:p>
              <a:pPr algn="ctr"/>
              <a:r>
                <a:rPr kumimoji="1" lang="ja-JP" altLang="en-US" sz="2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共通業務基盤</a:t>
              </a:r>
            </a:p>
          </p:txBody>
        </p:sp>
        <p:sp>
          <p:nvSpPr>
            <p:cNvPr id="163" name="テキスト ボックス 162">
              <a:extLst>
                <a:ext uri="{FF2B5EF4-FFF2-40B4-BE49-F238E27FC236}">
                  <a16:creationId xmlns:a16="http://schemas.microsoft.com/office/drawing/2014/main" id="{3E4C3491-2F93-884F-AFB3-49CB8EEF5538}"/>
                </a:ext>
              </a:extLst>
            </p:cNvPr>
            <p:cNvSpPr txBox="1"/>
            <p:nvPr/>
          </p:nvSpPr>
          <p:spPr>
            <a:xfrm>
              <a:off x="4501629" y="971778"/>
              <a:ext cx="3754017" cy="584775"/>
            </a:xfrm>
            <a:prstGeom prst="rect">
              <a:avLst/>
            </a:prstGeom>
            <a:noFill/>
          </p:spPr>
          <p:txBody>
            <a:bodyPr wrap="square" rtlCol="0">
              <a:spAutoFit/>
            </a:bodyPr>
            <a:lstStyle/>
            <a:p>
              <a:pPr algn="ctr"/>
              <a:r>
                <a:rPr lang="ja-JP" altLang="en-US" sz="1600" b="1">
                  <a:solidFill>
                    <a:srgbClr val="0432FF"/>
                  </a:solidFill>
                  <a:latin typeface="Meiryo" panose="020B0604030504040204" pitchFamily="34" charset="-128"/>
                  <a:ea typeface="Meiryo" panose="020B0604030504040204" pitchFamily="34" charset="-128"/>
                </a:rPr>
                <a:t>レイヤ構造化と抽象化により</a:t>
              </a:r>
              <a:endParaRPr lang="en-US" altLang="ja-JP" sz="1600" b="1" dirty="0">
                <a:solidFill>
                  <a:srgbClr val="0432FF"/>
                </a:solidFill>
                <a:latin typeface="Meiryo" panose="020B0604030504040204" pitchFamily="34" charset="-128"/>
                <a:ea typeface="Meiryo" panose="020B0604030504040204" pitchFamily="34" charset="-128"/>
              </a:endParaRPr>
            </a:p>
            <a:p>
              <a:pPr algn="ctr"/>
              <a:r>
                <a:rPr lang="ja-JP" altLang="en-US" sz="1600" b="1">
                  <a:solidFill>
                    <a:srgbClr val="0432FF"/>
                  </a:solidFill>
                  <a:latin typeface="Meiryo" panose="020B0604030504040204" pitchFamily="34" charset="-128"/>
                  <a:ea typeface="Meiryo" panose="020B0604030504040204" pitchFamily="34" charset="-128"/>
                </a:rPr>
                <a:t>階層や要素の組み替えが柔軟・迅速</a:t>
              </a:r>
              <a:endParaRPr kumimoji="1" lang="ja-JP" altLang="en-US" sz="1600">
                <a:solidFill>
                  <a:srgbClr val="0432FF"/>
                </a:solidFill>
                <a:latin typeface="Meiryo" panose="020B0604030504040204" pitchFamily="34" charset="-128"/>
                <a:ea typeface="Meiryo" panose="020B0604030504040204" pitchFamily="34" charset="-128"/>
              </a:endParaRPr>
            </a:p>
          </p:txBody>
        </p:sp>
        <p:grpSp>
          <p:nvGrpSpPr>
            <p:cNvPr id="4" name="グループ化 3">
              <a:extLst>
                <a:ext uri="{FF2B5EF4-FFF2-40B4-BE49-F238E27FC236}">
                  <a16:creationId xmlns:a16="http://schemas.microsoft.com/office/drawing/2014/main" id="{241379E4-2267-4342-8D99-CDFDE288192A}"/>
                </a:ext>
              </a:extLst>
            </p:cNvPr>
            <p:cNvGrpSpPr/>
            <p:nvPr/>
          </p:nvGrpSpPr>
          <p:grpSpPr>
            <a:xfrm>
              <a:off x="8031210" y="904874"/>
              <a:ext cx="854015" cy="5533504"/>
              <a:chOff x="8031210" y="904874"/>
              <a:chExt cx="854015" cy="5533504"/>
            </a:xfrm>
          </p:grpSpPr>
          <p:sp>
            <p:nvSpPr>
              <p:cNvPr id="165" name="上下矢印 164">
                <a:extLst>
                  <a:ext uri="{FF2B5EF4-FFF2-40B4-BE49-F238E27FC236}">
                    <a16:creationId xmlns:a16="http://schemas.microsoft.com/office/drawing/2014/main" id="{3BEAEEEC-CA75-734C-A473-D1063525C4A0}"/>
                  </a:ext>
                </a:extLst>
              </p:cNvPr>
              <p:cNvSpPr/>
              <p:nvPr/>
            </p:nvSpPr>
            <p:spPr>
              <a:xfrm>
                <a:off x="8031210" y="904874"/>
                <a:ext cx="854015" cy="5533504"/>
              </a:xfrm>
              <a:prstGeom prst="upDownArrow">
                <a:avLst/>
              </a:prstGeom>
              <a:gradFill>
                <a:gsLst>
                  <a:gs pos="29000">
                    <a:srgbClr val="0070C0"/>
                  </a:gs>
                  <a:gs pos="63000">
                    <a:schemeClr val="tx2">
                      <a:lumMod val="20000"/>
                      <a:lumOff val="80000"/>
                    </a:schemeClr>
                  </a:gs>
                  <a:gs pos="83000">
                    <a:schemeClr val="accent6">
                      <a:lumMod val="75000"/>
                    </a:schemeClr>
                  </a:gs>
                </a:gsLst>
                <a:lin ang="5400000" scaled="0"/>
              </a:gra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6" name="テキスト ボックス 165">
                <a:extLst>
                  <a:ext uri="{FF2B5EF4-FFF2-40B4-BE49-F238E27FC236}">
                    <a16:creationId xmlns:a16="http://schemas.microsoft.com/office/drawing/2014/main" id="{E8715CF1-555F-1141-A784-5C8C59BD0D61}"/>
                  </a:ext>
                </a:extLst>
              </p:cNvPr>
              <p:cNvSpPr txBox="1"/>
              <p:nvPr/>
            </p:nvSpPr>
            <p:spPr>
              <a:xfrm>
                <a:off x="8227384" y="1135706"/>
                <a:ext cx="461665" cy="784830"/>
              </a:xfrm>
              <a:prstGeom prst="rect">
                <a:avLst/>
              </a:prstGeom>
              <a:noFill/>
            </p:spPr>
            <p:txBody>
              <a:bodyPr vert="eaVert" wrap="none" rtlCol="0">
                <a:spAutoFit/>
              </a:bodyPr>
              <a:lstStyle/>
              <a:p>
                <a:r>
                  <a:rPr lang="ja-JP" altLang="en-US" b="1">
                    <a:solidFill>
                      <a:schemeClr val="bg1"/>
                    </a:solidFill>
                    <a:latin typeface="Meiryo" panose="020B0604030504040204" pitchFamily="34" charset="-128"/>
                    <a:ea typeface="Meiryo" panose="020B0604030504040204" pitchFamily="34" charset="-128"/>
                  </a:rPr>
                  <a:t>抽象的</a:t>
                </a:r>
                <a:endParaRPr kumimoji="1" lang="ja-JP" altLang="en-US">
                  <a:solidFill>
                    <a:schemeClr val="bg1"/>
                  </a:solidFill>
                  <a:latin typeface="Meiryo" panose="020B0604030504040204" pitchFamily="34" charset="-128"/>
                  <a:ea typeface="Meiryo" panose="020B0604030504040204" pitchFamily="34" charset="-128"/>
                </a:endParaRPr>
              </a:p>
            </p:txBody>
          </p:sp>
          <p:sp>
            <p:nvSpPr>
              <p:cNvPr id="167" name="テキスト ボックス 166">
                <a:extLst>
                  <a:ext uri="{FF2B5EF4-FFF2-40B4-BE49-F238E27FC236}">
                    <a16:creationId xmlns:a16="http://schemas.microsoft.com/office/drawing/2014/main" id="{25692B2E-4D9B-5243-B002-BD0427F1E12F}"/>
                  </a:ext>
                </a:extLst>
              </p:cNvPr>
              <p:cNvSpPr txBox="1"/>
              <p:nvPr/>
            </p:nvSpPr>
            <p:spPr>
              <a:xfrm>
                <a:off x="8227384" y="5413683"/>
                <a:ext cx="461665" cy="784830"/>
              </a:xfrm>
              <a:prstGeom prst="rect">
                <a:avLst/>
              </a:prstGeom>
              <a:noFill/>
            </p:spPr>
            <p:txBody>
              <a:bodyPr vert="eaVert" wrap="none" rtlCol="0">
                <a:spAutoFit/>
              </a:bodyPr>
              <a:lstStyle/>
              <a:p>
                <a:r>
                  <a:rPr kumimoji="1" lang="ja-JP" altLang="en-US" b="1">
                    <a:solidFill>
                      <a:schemeClr val="bg1"/>
                    </a:solidFill>
                    <a:latin typeface="Meiryo" panose="020B0604030504040204" pitchFamily="34" charset="-128"/>
                    <a:ea typeface="Meiryo" panose="020B0604030504040204" pitchFamily="34" charset="-128"/>
                  </a:rPr>
                  <a:t>具体的</a:t>
                </a:r>
                <a:endParaRPr kumimoji="1" lang="ja-JP" altLang="en-US">
                  <a:solidFill>
                    <a:schemeClr val="bg1"/>
                  </a:solidFill>
                  <a:latin typeface="Meiryo" panose="020B0604030504040204" pitchFamily="34" charset="-128"/>
                  <a:ea typeface="Meiryo" panose="020B0604030504040204" pitchFamily="34" charset="-128"/>
                </a:endParaRPr>
              </a:p>
            </p:txBody>
          </p:sp>
        </p:grpSp>
        <p:pic>
          <p:nvPicPr>
            <p:cNvPr id="76" name="図 75">
              <a:extLst>
                <a:ext uri="{FF2B5EF4-FFF2-40B4-BE49-F238E27FC236}">
                  <a16:creationId xmlns:a16="http://schemas.microsoft.com/office/drawing/2014/main" id="{C7C33FA7-E686-3445-BF6C-9D7D7EEA447E}"/>
                </a:ext>
              </a:extLst>
            </p:cNvPr>
            <p:cNvPicPr>
              <a:picLocks noChangeAspect="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762443" y="5254252"/>
              <a:ext cx="958329" cy="958329"/>
            </a:xfrm>
            <a:prstGeom prst="rect">
              <a:avLst/>
            </a:prstGeom>
            <a:effectLst>
              <a:outerShdw blurRad="50800" dist="38100" dir="2700000" algn="tl" rotWithShape="0">
                <a:prstClr val="black">
                  <a:alpha val="40000"/>
                </a:prstClr>
              </a:outerShdw>
            </a:effectLst>
          </p:spPr>
        </p:pic>
        <p:pic>
          <p:nvPicPr>
            <p:cNvPr id="77" name="図 76">
              <a:extLst>
                <a:ext uri="{FF2B5EF4-FFF2-40B4-BE49-F238E27FC236}">
                  <a16:creationId xmlns:a16="http://schemas.microsoft.com/office/drawing/2014/main" id="{474193E2-6685-CC41-891C-117799D7154F}"/>
                </a:ext>
              </a:extLst>
            </p:cNvPr>
            <p:cNvPicPr>
              <a:picLocks noChangeAspect="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6789753" y="5204945"/>
              <a:ext cx="1079119" cy="1079119"/>
            </a:xfrm>
            <a:prstGeom prst="rect">
              <a:avLst/>
            </a:prstGeom>
            <a:effectLst>
              <a:outerShdw blurRad="50800" dist="38100" dir="2700000" algn="tl" rotWithShape="0">
                <a:prstClr val="black">
                  <a:alpha val="40000"/>
                </a:prstClr>
              </a:outerShdw>
            </a:effectLst>
          </p:spPr>
        </p:pic>
        <p:pic>
          <p:nvPicPr>
            <p:cNvPr id="5" name="図 4">
              <a:extLst>
                <a:ext uri="{FF2B5EF4-FFF2-40B4-BE49-F238E27FC236}">
                  <a16:creationId xmlns:a16="http://schemas.microsoft.com/office/drawing/2014/main" id="{8A1DF07A-965D-3040-9E15-AF150C4114BB}"/>
                </a:ext>
              </a:extLst>
            </p:cNvPr>
            <p:cNvPicPr>
              <a:picLocks noChangeAspect="1"/>
            </p:cNvPicPr>
            <p:nvPr/>
          </p:nvPicPr>
          <p:blipFill>
            <a:blip r:embed="rId9">
              <a:clrChange>
                <a:clrFrom>
                  <a:srgbClr val="FEFEFE"/>
                </a:clrFrom>
                <a:clrTo>
                  <a:srgbClr val="FEFEFE">
                    <a:alpha val="0"/>
                  </a:srgbClr>
                </a:clrTo>
              </a:clrChange>
            </a:blip>
            <a:stretch>
              <a:fillRect/>
            </a:stretch>
          </p:blipFill>
          <p:spPr>
            <a:xfrm>
              <a:off x="5652850" y="5076671"/>
              <a:ext cx="1347263" cy="1347263"/>
            </a:xfrm>
            <a:prstGeom prst="rect">
              <a:avLst/>
            </a:prstGeom>
            <a:effectLst>
              <a:outerShdw blurRad="50800" dist="38100" dir="2700000" algn="tl" rotWithShape="0">
                <a:prstClr val="black">
                  <a:alpha val="40000"/>
                </a:prstClr>
              </a:outerShdw>
            </a:effectLst>
          </p:spPr>
        </p:pic>
      </p:grpSp>
      <p:grpSp>
        <p:nvGrpSpPr>
          <p:cNvPr id="11" name="グループ化 10">
            <a:extLst>
              <a:ext uri="{FF2B5EF4-FFF2-40B4-BE49-F238E27FC236}">
                <a16:creationId xmlns:a16="http://schemas.microsoft.com/office/drawing/2014/main" id="{C5B151B2-E32E-3984-066D-96C63CDA96F0}"/>
              </a:ext>
            </a:extLst>
          </p:cNvPr>
          <p:cNvGrpSpPr/>
          <p:nvPr/>
        </p:nvGrpSpPr>
        <p:grpSpPr>
          <a:xfrm>
            <a:off x="2991971" y="1553067"/>
            <a:ext cx="1509658" cy="589160"/>
            <a:chOff x="2991971" y="1553067"/>
            <a:chExt cx="1509658" cy="589160"/>
          </a:xfrm>
        </p:grpSpPr>
        <p:sp>
          <p:nvSpPr>
            <p:cNvPr id="3" name="四角形吹き出し 2">
              <a:extLst>
                <a:ext uri="{FF2B5EF4-FFF2-40B4-BE49-F238E27FC236}">
                  <a16:creationId xmlns:a16="http://schemas.microsoft.com/office/drawing/2014/main" id="{E8DABB89-59C3-DBFA-ECF2-E76CDA97A13E}"/>
                </a:ext>
              </a:extLst>
            </p:cNvPr>
            <p:cNvSpPr/>
            <p:nvPr/>
          </p:nvSpPr>
          <p:spPr>
            <a:xfrm>
              <a:off x="2991971" y="1553067"/>
              <a:ext cx="1509658" cy="584577"/>
            </a:xfrm>
            <a:prstGeom prst="wedgeRectCallout">
              <a:avLst/>
            </a:prstGeom>
            <a:solidFill>
              <a:schemeClr val="accent3">
                <a:lumMod val="75000"/>
                <a:alpha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テキスト ボックス 6">
              <a:extLst>
                <a:ext uri="{FF2B5EF4-FFF2-40B4-BE49-F238E27FC236}">
                  <a16:creationId xmlns:a16="http://schemas.microsoft.com/office/drawing/2014/main" id="{9E1185AA-689D-2FE0-84F3-DFB2EA089EBD}"/>
                </a:ext>
              </a:extLst>
            </p:cNvPr>
            <p:cNvSpPr txBox="1"/>
            <p:nvPr/>
          </p:nvSpPr>
          <p:spPr>
            <a:xfrm>
              <a:off x="2991971" y="1619007"/>
              <a:ext cx="1499764" cy="523220"/>
            </a:xfrm>
            <a:prstGeom prst="rect">
              <a:avLst/>
            </a:prstGeom>
            <a:noFill/>
          </p:spPr>
          <p:txBody>
            <a:bodyPr wrap="squar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暗黙知・共同化</a:t>
              </a:r>
              <a:endParaRPr kumimoji="1" lang="en-US" altLang="ja-JP" sz="1400" dirty="0">
                <a:solidFill>
                  <a:schemeClr val="bg1"/>
                </a:solidFill>
                <a:latin typeface="Meiryo" panose="020B0604030504040204" pitchFamily="34" charset="-128"/>
                <a:ea typeface="Meiryo" panose="020B0604030504040204" pitchFamily="34" charset="-128"/>
              </a:endParaRPr>
            </a:p>
            <a:p>
              <a:pPr algn="ctr"/>
              <a:r>
                <a:rPr lang="ja-JP" altLang="en-US" sz="1400">
                  <a:solidFill>
                    <a:schemeClr val="bg1"/>
                  </a:solidFill>
                  <a:latin typeface="Meiryo" panose="020B0604030504040204" pitchFamily="34" charset="-128"/>
                  <a:ea typeface="Meiryo" panose="020B0604030504040204" pitchFamily="34" charset="-128"/>
                </a:rPr>
                <a:t>スキルの属人化</a:t>
              </a:r>
              <a:endParaRPr kumimoji="1" lang="ja-JP" altLang="en-US" sz="1400">
                <a:solidFill>
                  <a:schemeClr val="bg1"/>
                </a:solidFill>
                <a:latin typeface="Meiryo" panose="020B0604030504040204" pitchFamily="34" charset="-128"/>
                <a:ea typeface="Meiryo" panose="020B0604030504040204" pitchFamily="34" charset="-128"/>
              </a:endParaRPr>
            </a:p>
          </p:txBody>
        </p:sp>
      </p:grpSp>
      <p:grpSp>
        <p:nvGrpSpPr>
          <p:cNvPr id="12" name="グループ化 11">
            <a:extLst>
              <a:ext uri="{FF2B5EF4-FFF2-40B4-BE49-F238E27FC236}">
                <a16:creationId xmlns:a16="http://schemas.microsoft.com/office/drawing/2014/main" id="{AC5E510C-E397-2CD2-EC0D-B5F64A90EF0C}"/>
              </a:ext>
            </a:extLst>
          </p:cNvPr>
          <p:cNvGrpSpPr/>
          <p:nvPr/>
        </p:nvGrpSpPr>
        <p:grpSpPr>
          <a:xfrm>
            <a:off x="4619954" y="2091593"/>
            <a:ext cx="1509658" cy="584577"/>
            <a:chOff x="4619954" y="2091593"/>
            <a:chExt cx="1509658" cy="584577"/>
          </a:xfrm>
        </p:grpSpPr>
        <p:sp>
          <p:nvSpPr>
            <p:cNvPr id="10" name="四角形吹き出し 9">
              <a:extLst>
                <a:ext uri="{FF2B5EF4-FFF2-40B4-BE49-F238E27FC236}">
                  <a16:creationId xmlns:a16="http://schemas.microsoft.com/office/drawing/2014/main" id="{A1BF1598-1952-6D75-8149-ABD88A17E8CF}"/>
                </a:ext>
              </a:extLst>
            </p:cNvPr>
            <p:cNvSpPr/>
            <p:nvPr/>
          </p:nvSpPr>
          <p:spPr>
            <a:xfrm>
              <a:off x="4619954" y="2091593"/>
              <a:ext cx="1509658" cy="584577"/>
            </a:xfrm>
            <a:prstGeom prst="wedgeRectCallout">
              <a:avLst>
                <a:gd name="adj1" fmla="val -6136"/>
                <a:gd name="adj2" fmla="val 78602"/>
              </a:avLst>
            </a:prstGeom>
            <a:solidFill>
              <a:srgbClr val="0070C0">
                <a:alpha val="60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テキスト ボックス 7">
              <a:extLst>
                <a:ext uri="{FF2B5EF4-FFF2-40B4-BE49-F238E27FC236}">
                  <a16:creationId xmlns:a16="http://schemas.microsoft.com/office/drawing/2014/main" id="{4C76C298-3B46-1D3A-F916-90ED38D9BACA}"/>
                </a:ext>
              </a:extLst>
            </p:cNvPr>
            <p:cNvSpPr txBox="1"/>
            <p:nvPr/>
          </p:nvSpPr>
          <p:spPr>
            <a:xfrm>
              <a:off x="4654073" y="2139024"/>
              <a:ext cx="1441420" cy="523220"/>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形式知・表出化</a:t>
              </a:r>
              <a:endParaRPr kumimoji="1" lang="en-US" altLang="ja-JP" sz="1400" dirty="0">
                <a:solidFill>
                  <a:schemeClr val="bg1"/>
                </a:solidFill>
                <a:latin typeface="Meiryo" panose="020B0604030504040204" pitchFamily="34" charset="-128"/>
                <a:ea typeface="Meiryo" panose="020B0604030504040204" pitchFamily="34" charset="-128"/>
              </a:endParaRPr>
            </a:p>
            <a:p>
              <a:pPr algn="ctr"/>
              <a:r>
                <a:rPr kumimoji="1" lang="ja-JP" altLang="en-US" sz="1400">
                  <a:solidFill>
                    <a:schemeClr val="bg1"/>
                  </a:solidFill>
                  <a:latin typeface="Meiryo" panose="020B0604030504040204" pitchFamily="34" charset="-128"/>
                  <a:ea typeface="Meiryo" panose="020B0604030504040204" pitchFamily="34" charset="-128"/>
                </a:rPr>
                <a:t>機能の部品化</a:t>
              </a:r>
            </a:p>
          </p:txBody>
        </p:sp>
      </p:grpSp>
    </p:spTree>
    <p:extLst>
      <p:ext uri="{BB962C8B-B14F-4D97-AF65-F5344CB8AC3E}">
        <p14:creationId xmlns:p14="http://schemas.microsoft.com/office/powerpoint/2010/main" val="27473473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left)">
                                      <p:cBhvr>
                                        <p:cTn id="13" dur="500"/>
                                        <p:tgtEl>
                                          <p:spTgt spid="11"/>
                                        </p:tgtEl>
                                      </p:cBhvr>
                                    </p:animEffect>
                                  </p:childTnLst>
                                </p:cTn>
                              </p:par>
                              <p:par>
                                <p:cTn id="14" presetID="22" presetClass="entr" presetSubtype="2" fill="hold" nodeType="with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ipe(right)">
                                      <p:cBhvr>
                                        <p:cTn id="16" dur="500"/>
                                        <p:tgtEl>
                                          <p:spTgt spid="12"/>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73"/>
                                        </p:tgtEl>
                                        <p:attrNameLst>
                                          <p:attrName>style.visibility</p:attrName>
                                        </p:attrNameLst>
                                      </p:cBhvr>
                                      <p:to>
                                        <p:strVal val="visible"/>
                                      </p:to>
                                    </p:set>
                                    <p:anim calcmode="lin" valueType="num">
                                      <p:cBhvr>
                                        <p:cTn id="21" dur="500" fill="hold"/>
                                        <p:tgtEl>
                                          <p:spTgt spid="73"/>
                                        </p:tgtEl>
                                        <p:attrNameLst>
                                          <p:attrName>ppt_w</p:attrName>
                                        </p:attrNameLst>
                                      </p:cBhvr>
                                      <p:tavLst>
                                        <p:tav tm="0">
                                          <p:val>
                                            <p:fltVal val="0"/>
                                          </p:val>
                                        </p:tav>
                                        <p:tav tm="100000">
                                          <p:val>
                                            <p:strVal val="#ppt_w"/>
                                          </p:val>
                                        </p:tav>
                                      </p:tavLst>
                                    </p:anim>
                                    <p:anim calcmode="lin" valueType="num">
                                      <p:cBhvr>
                                        <p:cTn id="22" dur="500" fill="hold"/>
                                        <p:tgtEl>
                                          <p:spTgt spid="73"/>
                                        </p:tgtEl>
                                        <p:attrNameLst>
                                          <p:attrName>ppt_h</p:attrName>
                                        </p:attrNameLst>
                                      </p:cBhvr>
                                      <p:tavLst>
                                        <p:tav tm="0">
                                          <p:val>
                                            <p:fltVal val="0"/>
                                          </p:val>
                                        </p:tav>
                                        <p:tav tm="100000">
                                          <p:val>
                                            <p:strVal val="#ppt_h"/>
                                          </p:val>
                                        </p:tav>
                                      </p:tavLst>
                                    </p:anim>
                                    <p:animEffect transition="in" filter="fade">
                                      <p:cBhvr>
                                        <p:cTn id="23" dur="500"/>
                                        <p:tgtEl>
                                          <p:spTgt spid="73"/>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72"/>
                                        </p:tgtEl>
                                        <p:attrNameLst>
                                          <p:attrName>style.visibility</p:attrName>
                                        </p:attrNameLst>
                                      </p:cBhvr>
                                      <p:to>
                                        <p:strVal val="visible"/>
                                      </p:to>
                                    </p:set>
                                    <p:anim calcmode="lin" valueType="num">
                                      <p:cBhvr>
                                        <p:cTn id="26" dur="500" fill="hold"/>
                                        <p:tgtEl>
                                          <p:spTgt spid="72"/>
                                        </p:tgtEl>
                                        <p:attrNameLst>
                                          <p:attrName>ppt_w</p:attrName>
                                        </p:attrNameLst>
                                      </p:cBhvr>
                                      <p:tavLst>
                                        <p:tav tm="0">
                                          <p:val>
                                            <p:fltVal val="0"/>
                                          </p:val>
                                        </p:tav>
                                        <p:tav tm="100000">
                                          <p:val>
                                            <p:strVal val="#ppt_w"/>
                                          </p:val>
                                        </p:tav>
                                      </p:tavLst>
                                    </p:anim>
                                    <p:anim calcmode="lin" valueType="num">
                                      <p:cBhvr>
                                        <p:cTn id="27" dur="500" fill="hold"/>
                                        <p:tgtEl>
                                          <p:spTgt spid="72"/>
                                        </p:tgtEl>
                                        <p:attrNameLst>
                                          <p:attrName>ppt_h</p:attrName>
                                        </p:attrNameLst>
                                      </p:cBhvr>
                                      <p:tavLst>
                                        <p:tav tm="0">
                                          <p:val>
                                            <p:fltVal val="0"/>
                                          </p:val>
                                        </p:tav>
                                        <p:tav tm="100000">
                                          <p:val>
                                            <p:strVal val="#ppt_h"/>
                                          </p:val>
                                        </p:tav>
                                      </p:tavLst>
                                    </p:anim>
                                    <p:animEffect transition="in" filter="fade">
                                      <p:cBhvr>
                                        <p:cTn id="28"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animBg="1"/>
      <p:bldP spid="73"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正方形/長方形 45"/>
          <p:cNvSpPr/>
          <p:nvPr/>
        </p:nvSpPr>
        <p:spPr>
          <a:xfrm>
            <a:off x="4579377" y="1928936"/>
            <a:ext cx="4052807" cy="4603599"/>
          </a:xfrm>
          <a:prstGeom prst="rect">
            <a:avLst/>
          </a:prstGeom>
          <a:solidFill>
            <a:srgbClr val="FFFBD2"/>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5" name="正方形/長方形 44"/>
          <p:cNvSpPr/>
          <p:nvPr/>
        </p:nvSpPr>
        <p:spPr>
          <a:xfrm>
            <a:off x="519193" y="1919232"/>
            <a:ext cx="4052807" cy="4603599"/>
          </a:xfrm>
          <a:prstGeom prst="rect">
            <a:avLst/>
          </a:prstGeom>
          <a:solidFill>
            <a:schemeClr val="accent5">
              <a:lumMod val="20000"/>
              <a:lumOff val="80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2" name="角丸四角形 51"/>
          <p:cNvSpPr/>
          <p:nvPr/>
        </p:nvSpPr>
        <p:spPr>
          <a:xfrm>
            <a:off x="3720269" y="945398"/>
            <a:ext cx="1693445" cy="3256238"/>
          </a:xfrm>
          <a:prstGeom prst="roundRect">
            <a:avLst>
              <a:gd name="adj" fmla="val 0"/>
            </a:avLst>
          </a:prstGeom>
          <a:solidFill>
            <a:schemeClr val="accent6">
              <a:lumMod val="20000"/>
              <a:lumOff val="80000"/>
            </a:schemeClr>
          </a:solidFill>
          <a:ln>
            <a:no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ja-JP" altLang="en-US" dirty="0"/>
              <a:t>機械学習</a:t>
            </a:r>
            <a:r>
              <a:rPr kumimoji="1" lang="ja-JP" altLang="en-US"/>
              <a:t>と推論</a:t>
            </a:r>
            <a:r>
              <a:rPr lang="ja-JP" altLang="en-US"/>
              <a:t>２</a:t>
            </a:r>
            <a:endParaRPr kumimoji="1" lang="ja-JP" altLang="en-US" dirty="0"/>
          </a:p>
        </p:txBody>
      </p:sp>
      <p:pic>
        <p:nvPicPr>
          <p:cNvPr id="6" name="図 5"/>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822774" y="2133886"/>
            <a:ext cx="2020806" cy="2020806"/>
          </a:xfrm>
          <a:prstGeom prst="rect">
            <a:avLst/>
          </a:prstGeom>
        </p:spPr>
      </p:pic>
      <p:pic>
        <p:nvPicPr>
          <p:cNvPr id="7" name="図 6"/>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5273299" y="2128289"/>
            <a:ext cx="2026403" cy="2026403"/>
          </a:xfrm>
          <a:prstGeom prst="rect">
            <a:avLst/>
          </a:prstGeom>
        </p:spPr>
      </p:pic>
      <p:sp>
        <p:nvSpPr>
          <p:cNvPr id="8" name="角丸四角形 7"/>
          <p:cNvSpPr/>
          <p:nvPr/>
        </p:nvSpPr>
        <p:spPr>
          <a:xfrm>
            <a:off x="2936929" y="2676542"/>
            <a:ext cx="457200" cy="407626"/>
          </a:xfrm>
          <a:prstGeom prst="roundRect">
            <a:avLst>
              <a:gd name="adj" fmla="val 50000"/>
            </a:avLst>
          </a:prstGeom>
          <a:noFill/>
          <a:ln>
            <a:solidFill>
              <a:schemeClr val="accent6">
                <a:lumMod val="7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角丸四角形 8"/>
          <p:cNvSpPr/>
          <p:nvPr/>
        </p:nvSpPr>
        <p:spPr>
          <a:xfrm>
            <a:off x="5829300" y="2858367"/>
            <a:ext cx="457200" cy="407626"/>
          </a:xfrm>
          <a:prstGeom prst="roundRect">
            <a:avLst>
              <a:gd name="adj" fmla="val 50000"/>
            </a:avLst>
          </a:prstGeom>
          <a:noFill/>
          <a:ln>
            <a:solidFill>
              <a:schemeClr val="accent6">
                <a:lumMod val="7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角丸四角形 9"/>
          <p:cNvSpPr/>
          <p:nvPr/>
        </p:nvSpPr>
        <p:spPr>
          <a:xfrm>
            <a:off x="3208148" y="2168296"/>
            <a:ext cx="836909" cy="508246"/>
          </a:xfrm>
          <a:prstGeom prst="roundRect">
            <a:avLst>
              <a:gd name="adj" fmla="val 50000"/>
            </a:avLst>
          </a:prstGeom>
          <a:noFill/>
          <a:ln>
            <a:solidFill>
              <a:schemeClr val="accent6">
                <a:lumMod val="7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 name="角丸四角形 10"/>
          <p:cNvSpPr/>
          <p:nvPr/>
        </p:nvSpPr>
        <p:spPr>
          <a:xfrm>
            <a:off x="5071821" y="2239205"/>
            <a:ext cx="825283" cy="736474"/>
          </a:xfrm>
          <a:prstGeom prst="roundRect">
            <a:avLst>
              <a:gd name="adj" fmla="val 50000"/>
            </a:avLst>
          </a:prstGeom>
          <a:noFill/>
          <a:ln>
            <a:solidFill>
              <a:schemeClr val="accent6">
                <a:lumMod val="7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角丸四角形 11"/>
          <p:cNvSpPr/>
          <p:nvPr/>
        </p:nvSpPr>
        <p:spPr>
          <a:xfrm>
            <a:off x="2414722" y="3219198"/>
            <a:ext cx="836909" cy="360831"/>
          </a:xfrm>
          <a:prstGeom prst="roundRect">
            <a:avLst>
              <a:gd name="adj" fmla="val 50000"/>
            </a:avLst>
          </a:prstGeom>
          <a:noFill/>
          <a:ln>
            <a:solidFill>
              <a:schemeClr val="accent6">
                <a:lumMod val="7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角丸四角形 12"/>
          <p:cNvSpPr/>
          <p:nvPr/>
        </p:nvSpPr>
        <p:spPr>
          <a:xfrm>
            <a:off x="5704345" y="3701255"/>
            <a:ext cx="1164310" cy="360831"/>
          </a:xfrm>
          <a:prstGeom prst="roundRect">
            <a:avLst>
              <a:gd name="adj" fmla="val 50000"/>
            </a:avLst>
          </a:prstGeom>
          <a:noFill/>
          <a:ln>
            <a:solidFill>
              <a:schemeClr val="accent6">
                <a:lumMod val="7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 name="テキスト ボックス 13"/>
          <p:cNvSpPr txBox="1"/>
          <p:nvPr/>
        </p:nvSpPr>
        <p:spPr>
          <a:xfrm>
            <a:off x="4312217" y="2059919"/>
            <a:ext cx="492443" cy="461665"/>
          </a:xfrm>
          <a:prstGeom prst="rect">
            <a:avLst/>
          </a:prstGeom>
          <a:noFill/>
        </p:spPr>
        <p:txBody>
          <a:bodyPr wrap="none" rtlCol="0">
            <a:spAutoFit/>
          </a:bodyPr>
          <a:lstStyle/>
          <a:p>
            <a:pPr algn="ctr"/>
            <a:r>
              <a:rPr kumimoji="1" lang="ja-JP" altLang="en-US" sz="2400" dirty="0">
                <a:solidFill>
                  <a:schemeClr val="accent6">
                    <a:lumMod val="50000"/>
                  </a:schemeClr>
                </a:solidFill>
                <a:latin typeface="Meiryo" charset="-128"/>
                <a:ea typeface="Meiryo" charset="-128"/>
                <a:cs typeface="Meiryo" charset="-128"/>
              </a:rPr>
              <a:t>耳</a:t>
            </a:r>
          </a:p>
        </p:txBody>
      </p:sp>
      <p:sp>
        <p:nvSpPr>
          <p:cNvPr id="15" name="テキスト ボックス 14"/>
          <p:cNvSpPr txBox="1"/>
          <p:nvPr/>
        </p:nvSpPr>
        <p:spPr>
          <a:xfrm>
            <a:off x="4322766" y="2831347"/>
            <a:ext cx="492443" cy="461665"/>
          </a:xfrm>
          <a:prstGeom prst="rect">
            <a:avLst/>
          </a:prstGeom>
          <a:noFill/>
        </p:spPr>
        <p:txBody>
          <a:bodyPr wrap="none" rtlCol="0">
            <a:spAutoFit/>
          </a:bodyPr>
          <a:lstStyle/>
          <a:p>
            <a:pPr algn="ctr"/>
            <a:r>
              <a:rPr kumimoji="1" lang="ja-JP" altLang="en-US" sz="2400">
                <a:solidFill>
                  <a:schemeClr val="accent6">
                    <a:lumMod val="50000"/>
                  </a:schemeClr>
                </a:solidFill>
                <a:latin typeface="Meiryo" charset="-128"/>
                <a:ea typeface="Meiryo" charset="-128"/>
                <a:cs typeface="Meiryo" charset="-128"/>
              </a:rPr>
              <a:t>目</a:t>
            </a:r>
            <a:endParaRPr kumimoji="1" lang="ja-JP" altLang="en-US" sz="2400" dirty="0">
              <a:solidFill>
                <a:schemeClr val="accent6">
                  <a:lumMod val="50000"/>
                </a:schemeClr>
              </a:solidFill>
              <a:latin typeface="Meiryo" charset="-128"/>
              <a:ea typeface="Meiryo" charset="-128"/>
              <a:cs typeface="Meiryo" charset="-128"/>
            </a:endParaRPr>
          </a:p>
        </p:txBody>
      </p:sp>
      <p:sp>
        <p:nvSpPr>
          <p:cNvPr id="16" name="テキスト ボックス 15"/>
          <p:cNvSpPr txBox="1"/>
          <p:nvPr/>
        </p:nvSpPr>
        <p:spPr>
          <a:xfrm>
            <a:off x="4312217" y="3530357"/>
            <a:ext cx="492443" cy="461665"/>
          </a:xfrm>
          <a:prstGeom prst="rect">
            <a:avLst/>
          </a:prstGeom>
          <a:noFill/>
        </p:spPr>
        <p:txBody>
          <a:bodyPr wrap="none" rtlCol="0">
            <a:spAutoFit/>
          </a:bodyPr>
          <a:lstStyle/>
          <a:p>
            <a:pPr algn="ctr"/>
            <a:r>
              <a:rPr kumimoji="1" lang="ja-JP" altLang="en-US" sz="2400" dirty="0">
                <a:solidFill>
                  <a:schemeClr val="accent6">
                    <a:lumMod val="50000"/>
                  </a:schemeClr>
                </a:solidFill>
                <a:latin typeface="Meiryo" charset="-128"/>
                <a:ea typeface="Meiryo" charset="-128"/>
                <a:cs typeface="Meiryo" charset="-128"/>
              </a:rPr>
              <a:t>口</a:t>
            </a:r>
          </a:p>
        </p:txBody>
      </p:sp>
      <p:cxnSp>
        <p:nvCxnSpPr>
          <p:cNvPr id="18" name="直線コネクタ 17"/>
          <p:cNvCxnSpPr>
            <a:stCxn id="10" idx="3"/>
            <a:endCxn id="14" idx="1"/>
          </p:cNvCxnSpPr>
          <p:nvPr/>
        </p:nvCxnSpPr>
        <p:spPr>
          <a:xfrm flipV="1">
            <a:off x="4045057" y="2290752"/>
            <a:ext cx="267160" cy="131667"/>
          </a:xfrm>
          <a:prstGeom prst="line">
            <a:avLst/>
          </a:prstGeom>
          <a:ln>
            <a:solidFill>
              <a:schemeClr val="accent6">
                <a:lumMod val="75000"/>
              </a:schemeClr>
            </a:solidFill>
            <a:prstDash val="sysDot"/>
          </a:ln>
        </p:spPr>
        <p:style>
          <a:lnRef idx="2">
            <a:schemeClr val="accent1"/>
          </a:lnRef>
          <a:fillRef idx="0">
            <a:schemeClr val="accent1"/>
          </a:fillRef>
          <a:effectRef idx="1">
            <a:schemeClr val="accent1"/>
          </a:effectRef>
          <a:fontRef idx="minor">
            <a:schemeClr val="tx1"/>
          </a:fontRef>
        </p:style>
      </p:cxnSp>
      <p:cxnSp>
        <p:nvCxnSpPr>
          <p:cNvPr id="19" name="直線コネクタ 18"/>
          <p:cNvCxnSpPr>
            <a:stCxn id="11" idx="1"/>
            <a:endCxn id="14" idx="3"/>
          </p:cNvCxnSpPr>
          <p:nvPr/>
        </p:nvCxnSpPr>
        <p:spPr>
          <a:xfrm flipH="1" flipV="1">
            <a:off x="4804660" y="2290752"/>
            <a:ext cx="267161" cy="316690"/>
          </a:xfrm>
          <a:prstGeom prst="line">
            <a:avLst/>
          </a:prstGeom>
          <a:ln>
            <a:solidFill>
              <a:schemeClr val="accent6">
                <a:lumMod val="75000"/>
              </a:schemeClr>
            </a:solidFill>
            <a:prstDash val="sysDot"/>
          </a:ln>
        </p:spPr>
        <p:style>
          <a:lnRef idx="2">
            <a:schemeClr val="accent1"/>
          </a:lnRef>
          <a:fillRef idx="0">
            <a:schemeClr val="accent1"/>
          </a:fillRef>
          <a:effectRef idx="1">
            <a:schemeClr val="accent1"/>
          </a:effectRef>
          <a:fontRef idx="minor">
            <a:schemeClr val="tx1"/>
          </a:fontRef>
        </p:style>
      </p:cxnSp>
      <p:cxnSp>
        <p:nvCxnSpPr>
          <p:cNvPr id="22" name="直線コネクタ 21"/>
          <p:cNvCxnSpPr>
            <a:stCxn id="8" idx="3"/>
            <a:endCxn id="15" idx="1"/>
          </p:cNvCxnSpPr>
          <p:nvPr/>
        </p:nvCxnSpPr>
        <p:spPr>
          <a:xfrm>
            <a:off x="3394129" y="2880355"/>
            <a:ext cx="928637" cy="181825"/>
          </a:xfrm>
          <a:prstGeom prst="line">
            <a:avLst/>
          </a:prstGeom>
          <a:ln>
            <a:solidFill>
              <a:schemeClr val="accent6">
                <a:lumMod val="75000"/>
              </a:schemeClr>
            </a:solidFill>
            <a:prstDash val="sysDot"/>
          </a:ln>
        </p:spPr>
        <p:style>
          <a:lnRef idx="2">
            <a:schemeClr val="accent1"/>
          </a:lnRef>
          <a:fillRef idx="0">
            <a:schemeClr val="accent1"/>
          </a:fillRef>
          <a:effectRef idx="1">
            <a:schemeClr val="accent1"/>
          </a:effectRef>
          <a:fontRef idx="minor">
            <a:schemeClr val="tx1"/>
          </a:fontRef>
        </p:style>
      </p:cxnSp>
      <p:cxnSp>
        <p:nvCxnSpPr>
          <p:cNvPr id="25" name="直線コネクタ 24"/>
          <p:cNvCxnSpPr>
            <a:stCxn id="9" idx="1"/>
            <a:endCxn id="15" idx="3"/>
          </p:cNvCxnSpPr>
          <p:nvPr/>
        </p:nvCxnSpPr>
        <p:spPr>
          <a:xfrm flipH="1">
            <a:off x="4815209" y="3062180"/>
            <a:ext cx="1014091" cy="0"/>
          </a:xfrm>
          <a:prstGeom prst="line">
            <a:avLst/>
          </a:prstGeom>
          <a:ln>
            <a:solidFill>
              <a:schemeClr val="accent6">
                <a:lumMod val="75000"/>
              </a:schemeClr>
            </a:solidFill>
            <a:prstDash val="sysDot"/>
          </a:ln>
        </p:spPr>
        <p:style>
          <a:lnRef idx="2">
            <a:schemeClr val="accent1"/>
          </a:lnRef>
          <a:fillRef idx="0">
            <a:schemeClr val="accent1"/>
          </a:fillRef>
          <a:effectRef idx="1">
            <a:schemeClr val="accent1"/>
          </a:effectRef>
          <a:fontRef idx="minor">
            <a:schemeClr val="tx1"/>
          </a:fontRef>
        </p:style>
      </p:cxnSp>
      <p:cxnSp>
        <p:nvCxnSpPr>
          <p:cNvPr id="29" name="直線コネクタ 28"/>
          <p:cNvCxnSpPr>
            <a:stCxn id="12" idx="3"/>
            <a:endCxn id="16" idx="1"/>
          </p:cNvCxnSpPr>
          <p:nvPr/>
        </p:nvCxnSpPr>
        <p:spPr>
          <a:xfrm>
            <a:off x="3251631" y="3399614"/>
            <a:ext cx="1060586" cy="361576"/>
          </a:xfrm>
          <a:prstGeom prst="line">
            <a:avLst/>
          </a:prstGeom>
          <a:ln>
            <a:solidFill>
              <a:schemeClr val="accent6">
                <a:lumMod val="75000"/>
              </a:schemeClr>
            </a:solidFill>
            <a:prstDash val="sysDot"/>
          </a:ln>
        </p:spPr>
        <p:style>
          <a:lnRef idx="2">
            <a:schemeClr val="accent1"/>
          </a:lnRef>
          <a:fillRef idx="0">
            <a:schemeClr val="accent1"/>
          </a:fillRef>
          <a:effectRef idx="1">
            <a:schemeClr val="accent1"/>
          </a:effectRef>
          <a:fontRef idx="minor">
            <a:schemeClr val="tx1"/>
          </a:fontRef>
        </p:style>
      </p:cxnSp>
      <p:cxnSp>
        <p:nvCxnSpPr>
          <p:cNvPr id="32" name="直線コネクタ 31"/>
          <p:cNvCxnSpPr>
            <a:stCxn id="16" idx="3"/>
            <a:endCxn id="13" idx="1"/>
          </p:cNvCxnSpPr>
          <p:nvPr/>
        </p:nvCxnSpPr>
        <p:spPr>
          <a:xfrm>
            <a:off x="4804660" y="3761190"/>
            <a:ext cx="899685" cy="120481"/>
          </a:xfrm>
          <a:prstGeom prst="line">
            <a:avLst/>
          </a:prstGeom>
          <a:ln>
            <a:solidFill>
              <a:schemeClr val="accent6">
                <a:lumMod val="75000"/>
              </a:schemeClr>
            </a:solidFill>
            <a:prstDash val="sysDot"/>
          </a:ln>
        </p:spPr>
        <p:style>
          <a:lnRef idx="2">
            <a:schemeClr val="accent1"/>
          </a:lnRef>
          <a:fillRef idx="0">
            <a:schemeClr val="accent1"/>
          </a:fillRef>
          <a:effectRef idx="1">
            <a:schemeClr val="accent1"/>
          </a:effectRef>
          <a:fontRef idx="minor">
            <a:schemeClr val="tx1"/>
          </a:fontRef>
        </p:style>
      </p:cxnSp>
      <p:sp>
        <p:nvSpPr>
          <p:cNvPr id="37" name="テキスト ボックス 36"/>
          <p:cNvSpPr txBox="1"/>
          <p:nvPr/>
        </p:nvSpPr>
        <p:spPr>
          <a:xfrm>
            <a:off x="4018002" y="1076016"/>
            <a:ext cx="1107997" cy="461665"/>
          </a:xfrm>
          <a:prstGeom prst="rect">
            <a:avLst/>
          </a:prstGeom>
          <a:noFill/>
        </p:spPr>
        <p:txBody>
          <a:bodyPr wrap="none" rtlCol="0">
            <a:spAutoFit/>
          </a:bodyPr>
          <a:lstStyle/>
          <a:p>
            <a:pPr algn="ctr"/>
            <a:r>
              <a:rPr kumimoji="1" lang="ja-JP" altLang="en-US" sz="2400" b="1" dirty="0">
                <a:solidFill>
                  <a:schemeClr val="accent6">
                    <a:lumMod val="50000"/>
                  </a:schemeClr>
                </a:solidFill>
                <a:latin typeface="Meiryo" charset="-128"/>
                <a:ea typeface="Meiryo" charset="-128"/>
                <a:cs typeface="Meiryo" charset="-128"/>
              </a:rPr>
              <a:t>特徴量</a:t>
            </a:r>
          </a:p>
        </p:txBody>
      </p:sp>
      <p:sp>
        <p:nvSpPr>
          <p:cNvPr id="38" name="テキスト ボックス 37"/>
          <p:cNvSpPr txBox="1"/>
          <p:nvPr/>
        </p:nvSpPr>
        <p:spPr>
          <a:xfrm>
            <a:off x="3739079" y="1513438"/>
            <a:ext cx="1665841" cy="415498"/>
          </a:xfrm>
          <a:prstGeom prst="rect">
            <a:avLst/>
          </a:prstGeom>
          <a:noFill/>
        </p:spPr>
        <p:txBody>
          <a:bodyPr wrap="none" rtlCol="0">
            <a:spAutoFit/>
          </a:bodyPr>
          <a:lstStyle/>
          <a:p>
            <a:pPr algn="ctr"/>
            <a:r>
              <a:rPr kumimoji="1" lang="ja-JP" altLang="en-US" sz="1050" dirty="0">
                <a:solidFill>
                  <a:schemeClr val="accent6">
                    <a:lumMod val="50000"/>
                  </a:schemeClr>
                </a:solidFill>
                <a:latin typeface="Meiryo" charset="-128"/>
                <a:ea typeface="Meiryo" charset="-128"/>
                <a:cs typeface="Meiryo" charset="-128"/>
              </a:rPr>
              <a:t>猫と</a:t>
            </a:r>
            <a:r>
              <a:rPr kumimoji="1" lang="ja-JP" altLang="en-US" sz="1050">
                <a:solidFill>
                  <a:schemeClr val="accent6">
                    <a:lumMod val="50000"/>
                  </a:schemeClr>
                </a:solidFill>
                <a:latin typeface="Meiryo" charset="-128"/>
                <a:ea typeface="Meiryo" charset="-128"/>
                <a:cs typeface="Meiryo" charset="-128"/>
              </a:rPr>
              <a:t>犬を識別</a:t>
            </a:r>
            <a:r>
              <a:rPr kumimoji="1" lang="ja-JP" altLang="en-US" sz="1050" dirty="0">
                <a:solidFill>
                  <a:schemeClr val="accent6">
                    <a:lumMod val="50000"/>
                  </a:schemeClr>
                </a:solidFill>
                <a:latin typeface="Meiryo" charset="-128"/>
                <a:ea typeface="Meiryo" charset="-128"/>
                <a:cs typeface="Meiryo" charset="-128"/>
              </a:rPr>
              <a:t>・分類する</a:t>
            </a:r>
            <a:endParaRPr kumimoji="1" lang="en-US" altLang="ja-JP" sz="1050" dirty="0">
              <a:solidFill>
                <a:schemeClr val="accent6">
                  <a:lumMod val="50000"/>
                </a:schemeClr>
              </a:solidFill>
              <a:latin typeface="Meiryo" charset="-128"/>
              <a:ea typeface="Meiryo" charset="-128"/>
              <a:cs typeface="Meiryo" charset="-128"/>
            </a:endParaRPr>
          </a:p>
          <a:p>
            <a:pPr algn="ctr"/>
            <a:r>
              <a:rPr kumimoji="1" lang="ja-JP" altLang="en-US" sz="1050" dirty="0">
                <a:solidFill>
                  <a:schemeClr val="accent6">
                    <a:lumMod val="50000"/>
                  </a:schemeClr>
                </a:solidFill>
                <a:latin typeface="Meiryo" charset="-128"/>
                <a:ea typeface="Meiryo" charset="-128"/>
                <a:cs typeface="Meiryo" charset="-128"/>
              </a:rPr>
              <a:t>ために着目すべき特徴</a:t>
            </a:r>
          </a:p>
        </p:txBody>
      </p:sp>
      <p:grpSp>
        <p:nvGrpSpPr>
          <p:cNvPr id="20" name="図形グループ 19"/>
          <p:cNvGrpSpPr/>
          <p:nvPr/>
        </p:nvGrpSpPr>
        <p:grpSpPr>
          <a:xfrm>
            <a:off x="524441" y="948612"/>
            <a:ext cx="3084479" cy="822245"/>
            <a:chOff x="524441" y="948612"/>
            <a:chExt cx="3084479" cy="822245"/>
          </a:xfrm>
        </p:grpSpPr>
        <p:grpSp>
          <p:nvGrpSpPr>
            <p:cNvPr id="51" name="図形グループ 50"/>
            <p:cNvGrpSpPr/>
            <p:nvPr/>
          </p:nvGrpSpPr>
          <p:grpSpPr>
            <a:xfrm>
              <a:off x="2455891" y="969767"/>
              <a:ext cx="339730" cy="756150"/>
              <a:chOff x="1946324" y="4125162"/>
              <a:chExt cx="969964" cy="2007872"/>
            </a:xfrm>
          </p:grpSpPr>
          <p:sp>
            <p:nvSpPr>
              <p:cNvPr id="64" name="円/楕円 63"/>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65" name="フローチャート: 論理積ゲート 64"/>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grpSp>
        <p:sp>
          <p:nvSpPr>
            <p:cNvPr id="66" name="テキスト ボックス 65"/>
            <p:cNvSpPr txBox="1"/>
            <p:nvPr/>
          </p:nvSpPr>
          <p:spPr>
            <a:xfrm>
              <a:off x="1534142" y="979587"/>
              <a:ext cx="877163" cy="784830"/>
            </a:xfrm>
            <a:prstGeom prst="rect">
              <a:avLst/>
            </a:prstGeom>
            <a:noFill/>
          </p:spPr>
          <p:txBody>
            <a:bodyPr wrap="none" rtlCol="0">
              <a:spAutoFit/>
            </a:bodyPr>
            <a:lstStyle/>
            <a:p>
              <a:pPr algn="ctr"/>
              <a:r>
                <a:rPr kumimoji="1" lang="ja-JP" altLang="en-US" b="1" u="sng" dirty="0">
                  <a:solidFill>
                    <a:schemeClr val="accent5">
                      <a:lumMod val="75000"/>
                    </a:schemeClr>
                  </a:solidFill>
                  <a:latin typeface="Meiryo" charset="-128"/>
                  <a:ea typeface="Meiryo" charset="-128"/>
                  <a:cs typeface="Meiryo" charset="-128"/>
                </a:rPr>
                <a:t>人間</a:t>
              </a:r>
              <a:r>
                <a:rPr kumimoji="1" lang="ja-JP" altLang="en-US" dirty="0">
                  <a:solidFill>
                    <a:schemeClr val="accent5">
                      <a:lumMod val="75000"/>
                    </a:schemeClr>
                  </a:solidFill>
                  <a:latin typeface="Meiryo" charset="-128"/>
                  <a:ea typeface="Meiryo" charset="-128"/>
                  <a:cs typeface="Meiryo" charset="-128"/>
                </a:rPr>
                <a:t>が</a:t>
              </a:r>
              <a:endParaRPr kumimoji="1" lang="en-US" altLang="ja-JP" dirty="0">
                <a:solidFill>
                  <a:schemeClr val="accent5">
                    <a:lumMod val="75000"/>
                  </a:schemeClr>
                </a:solidFill>
                <a:latin typeface="Meiryo" charset="-128"/>
                <a:ea typeface="Meiryo" charset="-128"/>
                <a:cs typeface="Meiryo" charset="-128"/>
              </a:endParaRPr>
            </a:p>
            <a:p>
              <a:pPr algn="ctr"/>
              <a:r>
                <a:rPr lang="ja-JP" altLang="en-US" sz="900" dirty="0">
                  <a:solidFill>
                    <a:schemeClr val="accent5">
                      <a:lumMod val="75000"/>
                    </a:schemeClr>
                  </a:solidFill>
                  <a:latin typeface="Meiryo" charset="-128"/>
                  <a:ea typeface="Meiryo" charset="-128"/>
                  <a:cs typeface="Meiryo" charset="-128"/>
                </a:rPr>
                <a:t>観察と</a:t>
              </a:r>
              <a:r>
                <a:rPr kumimoji="1" lang="ja-JP" altLang="en-US" sz="900" dirty="0">
                  <a:solidFill>
                    <a:schemeClr val="accent5">
                      <a:lumMod val="75000"/>
                    </a:schemeClr>
                  </a:solidFill>
                  <a:latin typeface="Meiryo" charset="-128"/>
                  <a:ea typeface="Meiryo" charset="-128"/>
                  <a:cs typeface="Meiryo" charset="-128"/>
                </a:rPr>
                <a:t>経験で</a:t>
              </a:r>
              <a:endParaRPr kumimoji="1" lang="en-US" altLang="ja-JP" sz="900" dirty="0">
                <a:solidFill>
                  <a:schemeClr val="accent5">
                    <a:lumMod val="75000"/>
                  </a:schemeClr>
                </a:solidFill>
                <a:latin typeface="Meiryo" charset="-128"/>
                <a:ea typeface="Meiryo" charset="-128"/>
                <a:cs typeface="Meiryo" charset="-128"/>
              </a:endParaRPr>
            </a:p>
            <a:p>
              <a:pPr algn="ctr"/>
              <a:r>
                <a:rPr kumimoji="1" lang="ja-JP" altLang="en-US" dirty="0">
                  <a:solidFill>
                    <a:schemeClr val="accent5">
                      <a:lumMod val="75000"/>
                    </a:schemeClr>
                  </a:solidFill>
                  <a:latin typeface="Meiryo" charset="-128"/>
                  <a:ea typeface="Meiryo" charset="-128"/>
                  <a:cs typeface="Meiryo" charset="-128"/>
                </a:rPr>
                <a:t>決める</a:t>
              </a:r>
            </a:p>
          </p:txBody>
        </p:sp>
        <p:sp>
          <p:nvSpPr>
            <p:cNvPr id="81" name="ホームベース 80"/>
            <p:cNvSpPr/>
            <p:nvPr/>
          </p:nvSpPr>
          <p:spPr>
            <a:xfrm>
              <a:off x="524441" y="948612"/>
              <a:ext cx="988403" cy="822245"/>
            </a:xfrm>
            <a:prstGeom prst="homePlate">
              <a:avLst>
                <a:gd name="adj" fmla="val 17292"/>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3" name="テキスト ボックス 82"/>
            <p:cNvSpPr txBox="1"/>
            <p:nvPr/>
          </p:nvSpPr>
          <p:spPr>
            <a:xfrm>
              <a:off x="552568" y="1089557"/>
              <a:ext cx="800219" cy="553998"/>
            </a:xfrm>
            <a:prstGeom prst="rect">
              <a:avLst/>
            </a:prstGeom>
            <a:noFill/>
          </p:spPr>
          <p:txBody>
            <a:bodyPr wrap="none" rtlCol="0">
              <a:spAutoFit/>
            </a:bodyPr>
            <a:lstStyle/>
            <a:p>
              <a:pPr algn="ctr"/>
              <a:r>
                <a:rPr kumimoji="1" lang="ja-JP" altLang="en-US" sz="1200" b="1" dirty="0">
                  <a:solidFill>
                    <a:schemeClr val="bg1"/>
                  </a:solidFill>
                  <a:latin typeface="Meiryo" charset="-128"/>
                  <a:ea typeface="Meiryo" charset="-128"/>
                  <a:cs typeface="Meiryo" charset="-128"/>
                </a:rPr>
                <a:t>機械学習</a:t>
              </a:r>
              <a:endParaRPr kumimoji="1" lang="en-US" altLang="ja-JP" sz="1200" b="1" dirty="0">
                <a:solidFill>
                  <a:schemeClr val="bg1"/>
                </a:solidFill>
                <a:latin typeface="Meiryo" charset="-128"/>
                <a:ea typeface="Meiryo" charset="-128"/>
                <a:cs typeface="Meiryo" charset="-128"/>
              </a:endParaRPr>
            </a:p>
            <a:p>
              <a:pPr algn="ctr"/>
              <a:r>
                <a:rPr lang="ja-JP" altLang="en-US" sz="900" dirty="0">
                  <a:solidFill>
                    <a:schemeClr val="bg1"/>
                  </a:solidFill>
                  <a:latin typeface="Meiryo" charset="-128"/>
                  <a:ea typeface="Meiryo" charset="-128"/>
                  <a:cs typeface="Meiryo" charset="-128"/>
                </a:rPr>
                <a:t>統計確率的</a:t>
              </a:r>
              <a:endParaRPr lang="en-US" altLang="ja-JP" sz="900" dirty="0">
                <a:solidFill>
                  <a:schemeClr val="bg1"/>
                </a:solidFill>
                <a:latin typeface="Meiryo" charset="-128"/>
                <a:ea typeface="Meiryo" charset="-128"/>
                <a:cs typeface="Meiryo" charset="-128"/>
              </a:endParaRPr>
            </a:p>
            <a:p>
              <a:pPr algn="ctr"/>
              <a:r>
                <a:rPr kumimoji="1" lang="ja-JP" altLang="en-US" sz="900" dirty="0">
                  <a:solidFill>
                    <a:schemeClr val="bg1"/>
                  </a:solidFill>
                  <a:latin typeface="Meiryo" charset="-128"/>
                  <a:ea typeface="Meiryo" charset="-128"/>
                  <a:cs typeface="Meiryo" charset="-128"/>
                </a:rPr>
                <a:t>アプローチ</a:t>
              </a:r>
            </a:p>
          </p:txBody>
        </p:sp>
        <p:sp>
          <p:nvSpPr>
            <p:cNvPr id="86" name="右矢印 85"/>
            <p:cNvSpPr/>
            <p:nvPr/>
          </p:nvSpPr>
          <p:spPr>
            <a:xfrm>
              <a:off x="3140282" y="1079318"/>
              <a:ext cx="468638" cy="491282"/>
            </a:xfrm>
            <a:prstGeom prst="right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1" name="図形グループ 20"/>
          <p:cNvGrpSpPr/>
          <p:nvPr/>
        </p:nvGrpSpPr>
        <p:grpSpPr>
          <a:xfrm>
            <a:off x="5522246" y="948612"/>
            <a:ext cx="3051765" cy="836980"/>
            <a:chOff x="5522246" y="948612"/>
            <a:chExt cx="3051765" cy="836980"/>
          </a:xfrm>
        </p:grpSpPr>
        <p:sp>
          <p:nvSpPr>
            <p:cNvPr id="67" name="円柱 66"/>
            <p:cNvSpPr/>
            <p:nvPr/>
          </p:nvSpPr>
          <p:spPr>
            <a:xfrm>
              <a:off x="6176498" y="971627"/>
              <a:ext cx="301793" cy="462315"/>
            </a:xfrm>
            <a:prstGeom prst="can">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900" dirty="0">
                <a:solidFill>
                  <a:srgbClr val="FFFFFF"/>
                </a:solidFill>
                <a:latin typeface="Meiryo" charset="-128"/>
                <a:ea typeface="Meiryo" charset="-128"/>
                <a:cs typeface="Meiryo" charset="-128"/>
              </a:endParaRPr>
            </a:p>
          </p:txBody>
        </p:sp>
        <p:grpSp>
          <p:nvGrpSpPr>
            <p:cNvPr id="68" name="図形グループ 67"/>
            <p:cNvGrpSpPr/>
            <p:nvPr/>
          </p:nvGrpSpPr>
          <p:grpSpPr>
            <a:xfrm>
              <a:off x="6285030" y="1324959"/>
              <a:ext cx="274123" cy="121951"/>
              <a:chOff x="6769100" y="1390650"/>
              <a:chExt cx="317500" cy="157483"/>
            </a:xfrm>
          </p:grpSpPr>
          <p:sp>
            <p:nvSpPr>
              <p:cNvPr id="69" name="正方形/長方形 6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0" name="円/楕円 6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1" name="直線コネクタ 70"/>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72" name="図形グループ 71"/>
            <p:cNvGrpSpPr/>
            <p:nvPr/>
          </p:nvGrpSpPr>
          <p:grpSpPr>
            <a:xfrm>
              <a:off x="6285030" y="1470332"/>
              <a:ext cx="274123" cy="121951"/>
              <a:chOff x="6769100" y="1390650"/>
              <a:chExt cx="317500" cy="157483"/>
            </a:xfrm>
          </p:grpSpPr>
          <p:sp>
            <p:nvSpPr>
              <p:cNvPr id="73" name="正方形/長方形 7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4" name="円/楕円 7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5" name="直線コネクタ 74"/>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76" name="図形グループ 75"/>
            <p:cNvGrpSpPr/>
            <p:nvPr/>
          </p:nvGrpSpPr>
          <p:grpSpPr>
            <a:xfrm>
              <a:off x="6290930" y="1609539"/>
              <a:ext cx="274123" cy="121951"/>
              <a:chOff x="6769100" y="1390650"/>
              <a:chExt cx="317500" cy="157483"/>
            </a:xfrm>
          </p:grpSpPr>
          <p:sp>
            <p:nvSpPr>
              <p:cNvPr id="77" name="正方形/長方形 7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8" name="円/楕円 7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9" name="直線コネクタ 78"/>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80" name="テキスト ボックス 79"/>
            <p:cNvSpPr txBox="1"/>
            <p:nvPr/>
          </p:nvSpPr>
          <p:spPr>
            <a:xfrm>
              <a:off x="6567947" y="1000762"/>
              <a:ext cx="992579" cy="784830"/>
            </a:xfrm>
            <a:prstGeom prst="rect">
              <a:avLst/>
            </a:prstGeom>
            <a:noFill/>
          </p:spPr>
          <p:txBody>
            <a:bodyPr wrap="none" rtlCol="0">
              <a:spAutoFit/>
            </a:bodyPr>
            <a:lstStyle/>
            <a:p>
              <a:pPr algn="ctr"/>
              <a:r>
                <a:rPr lang="ja-JP" altLang="en-US" b="1" u="sng" dirty="0">
                  <a:solidFill>
                    <a:srgbClr val="0432FF"/>
                  </a:solidFill>
                  <a:latin typeface="Meiryo" charset="-128"/>
                  <a:ea typeface="Meiryo" charset="-128"/>
                  <a:cs typeface="Meiryo" charset="-128"/>
                </a:rPr>
                <a:t>機械</a:t>
              </a:r>
              <a:r>
                <a:rPr kumimoji="1" lang="ja-JP" altLang="en-US" dirty="0">
                  <a:solidFill>
                    <a:srgbClr val="0432FF"/>
                  </a:solidFill>
                  <a:latin typeface="Meiryo" charset="-128"/>
                  <a:ea typeface="Meiryo" charset="-128"/>
                  <a:cs typeface="Meiryo" charset="-128"/>
                </a:rPr>
                <a:t>が</a:t>
              </a:r>
              <a:endParaRPr kumimoji="1" lang="en-US" altLang="ja-JP" dirty="0">
                <a:solidFill>
                  <a:srgbClr val="0432FF"/>
                </a:solidFill>
                <a:latin typeface="Meiryo" charset="-128"/>
                <a:ea typeface="Meiryo" charset="-128"/>
                <a:cs typeface="Meiryo" charset="-128"/>
              </a:endParaRPr>
            </a:p>
            <a:p>
              <a:pPr algn="ctr"/>
              <a:r>
                <a:rPr lang="ja-JP" altLang="en-US" sz="900" dirty="0">
                  <a:solidFill>
                    <a:srgbClr val="0432FF"/>
                  </a:solidFill>
                  <a:latin typeface="Meiryo" charset="-128"/>
                  <a:ea typeface="Meiryo" charset="-128"/>
                  <a:cs typeface="Meiryo" charset="-128"/>
                </a:rPr>
                <a:t>データ解析して</a:t>
              </a:r>
              <a:endParaRPr lang="en-US" altLang="ja-JP" sz="900" dirty="0">
                <a:solidFill>
                  <a:srgbClr val="0432FF"/>
                </a:solidFill>
                <a:latin typeface="Meiryo" charset="-128"/>
                <a:ea typeface="Meiryo" charset="-128"/>
                <a:cs typeface="Meiryo" charset="-128"/>
              </a:endParaRPr>
            </a:p>
            <a:p>
              <a:pPr algn="ctr"/>
              <a:r>
                <a:rPr kumimoji="1" lang="ja-JP" altLang="en-US" dirty="0">
                  <a:solidFill>
                    <a:srgbClr val="0432FF"/>
                  </a:solidFill>
                  <a:latin typeface="Meiryo" charset="-128"/>
                  <a:ea typeface="Meiryo" charset="-128"/>
                  <a:cs typeface="Meiryo" charset="-128"/>
                </a:rPr>
                <a:t>決める</a:t>
              </a:r>
            </a:p>
          </p:txBody>
        </p:sp>
        <p:sp>
          <p:nvSpPr>
            <p:cNvPr id="82" name="ホームベース 81"/>
            <p:cNvSpPr/>
            <p:nvPr/>
          </p:nvSpPr>
          <p:spPr>
            <a:xfrm rot="10800000">
              <a:off x="7585608" y="948612"/>
              <a:ext cx="988403" cy="822245"/>
            </a:xfrm>
            <a:prstGeom prst="homePlate">
              <a:avLst>
                <a:gd name="adj" fmla="val 17292"/>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4" name="テキスト ボックス 83"/>
            <p:cNvSpPr txBox="1"/>
            <p:nvPr/>
          </p:nvSpPr>
          <p:spPr>
            <a:xfrm>
              <a:off x="7680175" y="1112555"/>
              <a:ext cx="877163" cy="507831"/>
            </a:xfrm>
            <a:prstGeom prst="rect">
              <a:avLst/>
            </a:prstGeom>
            <a:noFill/>
          </p:spPr>
          <p:txBody>
            <a:bodyPr wrap="none" rtlCol="0">
              <a:spAutoFit/>
            </a:bodyPr>
            <a:lstStyle/>
            <a:p>
              <a:pPr algn="ctr"/>
              <a:r>
                <a:rPr kumimoji="1" lang="ja-JP" altLang="en-US" sz="1200" b="1" dirty="0">
                  <a:solidFill>
                    <a:schemeClr val="bg1"/>
                  </a:solidFill>
                  <a:latin typeface="Meiryo" charset="-128"/>
                  <a:ea typeface="Meiryo" charset="-128"/>
                  <a:cs typeface="Meiryo" charset="-128"/>
                </a:rPr>
                <a:t>機械学習</a:t>
              </a:r>
              <a:endParaRPr kumimoji="1" lang="en-US" altLang="ja-JP" sz="1200" b="1" dirty="0">
                <a:solidFill>
                  <a:schemeClr val="bg1"/>
                </a:solidFill>
                <a:latin typeface="Meiryo" charset="-128"/>
                <a:ea typeface="Meiryo" charset="-128"/>
                <a:cs typeface="Meiryo" charset="-128"/>
              </a:endParaRPr>
            </a:p>
            <a:p>
              <a:pPr algn="ctr"/>
              <a:r>
                <a:rPr lang="ja-JP" altLang="en-US" sz="600" dirty="0">
                  <a:solidFill>
                    <a:schemeClr val="bg1"/>
                  </a:solidFill>
                  <a:latin typeface="Meiryo" charset="-128"/>
                  <a:ea typeface="Meiryo" charset="-128"/>
                  <a:cs typeface="Meiryo" charset="-128"/>
                </a:rPr>
                <a:t>ディープラーニング</a:t>
              </a:r>
              <a:endParaRPr lang="en-US" altLang="ja-JP" sz="600" dirty="0">
                <a:solidFill>
                  <a:schemeClr val="bg1"/>
                </a:solidFill>
                <a:latin typeface="Meiryo" charset="-128"/>
                <a:ea typeface="Meiryo" charset="-128"/>
                <a:cs typeface="Meiryo" charset="-128"/>
              </a:endParaRPr>
            </a:p>
            <a:p>
              <a:pPr algn="ctr"/>
              <a:r>
                <a:rPr lang="ja-JP" altLang="en-US" sz="900" dirty="0">
                  <a:solidFill>
                    <a:schemeClr val="bg1"/>
                  </a:solidFill>
                  <a:latin typeface="Meiryo" charset="-128"/>
                  <a:ea typeface="Meiryo" charset="-128"/>
                  <a:cs typeface="Meiryo" charset="-128"/>
                </a:rPr>
                <a:t>（深層学習）</a:t>
              </a:r>
              <a:endParaRPr kumimoji="1" lang="ja-JP" altLang="en-US" sz="900" dirty="0">
                <a:solidFill>
                  <a:schemeClr val="bg1"/>
                </a:solidFill>
                <a:latin typeface="Meiryo" charset="-128"/>
                <a:ea typeface="Meiryo" charset="-128"/>
                <a:cs typeface="Meiryo" charset="-128"/>
              </a:endParaRPr>
            </a:p>
          </p:txBody>
        </p:sp>
        <p:sp>
          <p:nvSpPr>
            <p:cNvPr id="87" name="右矢印 86"/>
            <p:cNvSpPr/>
            <p:nvPr/>
          </p:nvSpPr>
          <p:spPr>
            <a:xfrm rot="10800000">
              <a:off x="5522246" y="1088487"/>
              <a:ext cx="468638" cy="491282"/>
            </a:xfrm>
            <a:prstGeom prst="right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 name="図形グループ 3"/>
          <p:cNvGrpSpPr/>
          <p:nvPr/>
        </p:nvGrpSpPr>
        <p:grpSpPr>
          <a:xfrm>
            <a:off x="846698" y="4116880"/>
            <a:ext cx="7465133" cy="2274840"/>
            <a:chOff x="846698" y="4116880"/>
            <a:chExt cx="7465133" cy="2274840"/>
          </a:xfrm>
        </p:grpSpPr>
        <p:sp>
          <p:nvSpPr>
            <p:cNvPr id="56" name="フローチャート: 磁気ディスク 55"/>
            <p:cNvSpPr/>
            <p:nvPr/>
          </p:nvSpPr>
          <p:spPr>
            <a:xfrm>
              <a:off x="6002645" y="5479350"/>
              <a:ext cx="2276891" cy="912370"/>
            </a:xfrm>
            <a:prstGeom prst="flowChartMagneticDisk">
              <a:avLst/>
            </a:prstGeom>
            <a:solidFill>
              <a:schemeClr val="accent3">
                <a:lumMod val="50000"/>
              </a:schemeClr>
            </a:solidFill>
            <a:ln>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 name="フローチャート: 磁気ディスク 53"/>
            <p:cNvSpPr/>
            <p:nvPr/>
          </p:nvSpPr>
          <p:spPr>
            <a:xfrm>
              <a:off x="846698" y="5478314"/>
              <a:ext cx="2276891" cy="912370"/>
            </a:xfrm>
            <a:prstGeom prst="flowChartMagneticDisk">
              <a:avLst/>
            </a:prstGeom>
            <a:solidFill>
              <a:srgbClr val="7030A0"/>
            </a:solidFill>
            <a:ln>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3" name="角丸四角形 52"/>
            <p:cNvSpPr/>
            <p:nvPr/>
          </p:nvSpPr>
          <p:spPr>
            <a:xfrm>
              <a:off x="3720269" y="4440996"/>
              <a:ext cx="1693445" cy="1155184"/>
            </a:xfrm>
            <a:prstGeom prst="roundRect">
              <a:avLst>
                <a:gd name="adj" fmla="val 0"/>
              </a:avLst>
            </a:prstGeom>
            <a:solidFill>
              <a:srgbClr val="0070C0"/>
            </a:solidFill>
            <a:ln>
              <a:no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39" name="図 38"/>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5970354" y="4589954"/>
              <a:ext cx="780492" cy="780492"/>
            </a:xfrm>
            <a:prstGeom prst="rect">
              <a:avLst/>
            </a:prstGeom>
          </p:spPr>
        </p:pic>
        <p:pic>
          <p:nvPicPr>
            <p:cNvPr id="40" name="図 39"/>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6750846" y="4589954"/>
              <a:ext cx="780492" cy="780492"/>
            </a:xfrm>
            <a:prstGeom prst="rect">
              <a:avLst/>
            </a:prstGeom>
          </p:spPr>
        </p:pic>
        <p:pic>
          <p:nvPicPr>
            <p:cNvPr id="41" name="図 40"/>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7531339" y="4589954"/>
              <a:ext cx="780492" cy="780492"/>
            </a:xfrm>
            <a:prstGeom prst="rect">
              <a:avLst/>
            </a:prstGeom>
          </p:spPr>
        </p:pic>
        <p:pic>
          <p:nvPicPr>
            <p:cNvPr id="42" name="図 41"/>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869750" y="4631743"/>
              <a:ext cx="717054" cy="717054"/>
            </a:xfrm>
            <a:prstGeom prst="rect">
              <a:avLst/>
            </a:prstGeom>
          </p:spPr>
        </p:pic>
        <p:pic>
          <p:nvPicPr>
            <p:cNvPr id="43" name="図 42"/>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2430735" y="4631744"/>
              <a:ext cx="717053" cy="717053"/>
            </a:xfrm>
            <a:prstGeom prst="rect">
              <a:avLst/>
            </a:prstGeom>
          </p:spPr>
        </p:pic>
        <p:pic>
          <p:nvPicPr>
            <p:cNvPr id="44" name="図 43"/>
            <p:cNvPicPr>
              <a:picLocks noChangeAspect="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512975" y="4502226"/>
              <a:ext cx="976090" cy="976090"/>
            </a:xfrm>
            <a:prstGeom prst="rect">
              <a:avLst/>
            </a:prstGeom>
          </p:spPr>
        </p:pic>
        <p:sp>
          <p:nvSpPr>
            <p:cNvPr id="47" name="テキスト ボックス 46"/>
            <p:cNvSpPr txBox="1"/>
            <p:nvPr/>
          </p:nvSpPr>
          <p:spPr>
            <a:xfrm>
              <a:off x="3936049" y="4857515"/>
              <a:ext cx="1261884" cy="738664"/>
            </a:xfrm>
            <a:prstGeom prst="rect">
              <a:avLst/>
            </a:prstGeom>
            <a:noFill/>
          </p:spPr>
          <p:txBody>
            <a:bodyPr wrap="none" rtlCol="0">
              <a:spAutoFit/>
            </a:bodyPr>
            <a:lstStyle/>
            <a:p>
              <a:pPr algn="ctr"/>
              <a:r>
                <a:rPr kumimoji="1" lang="ja-JP" altLang="en-US" sz="1050" dirty="0">
                  <a:solidFill>
                    <a:schemeClr val="bg1"/>
                  </a:solidFill>
                  <a:latin typeface="Meiryo" charset="-128"/>
                  <a:ea typeface="Meiryo" charset="-128"/>
                  <a:cs typeface="Meiryo" charset="-128"/>
                </a:rPr>
                <a:t>「特徴量」ごとに</a:t>
              </a:r>
              <a:endParaRPr kumimoji="1" lang="en-US" altLang="ja-JP" sz="1050" dirty="0">
                <a:solidFill>
                  <a:schemeClr val="bg1"/>
                </a:solidFill>
                <a:latin typeface="Meiryo" charset="-128"/>
                <a:ea typeface="Meiryo" charset="-128"/>
                <a:cs typeface="Meiryo" charset="-128"/>
              </a:endParaRPr>
            </a:p>
            <a:p>
              <a:pPr algn="ctr"/>
              <a:r>
                <a:rPr kumimoji="1" lang="ja-JP" altLang="en-US" sz="1050" dirty="0">
                  <a:solidFill>
                    <a:schemeClr val="bg1"/>
                  </a:solidFill>
                  <a:latin typeface="Meiryo" charset="-128"/>
                  <a:ea typeface="Meiryo" charset="-128"/>
                  <a:cs typeface="Meiryo" charset="-128"/>
                </a:rPr>
                <a:t>猫／犬の特徴を</a:t>
              </a:r>
              <a:endParaRPr kumimoji="1" lang="en-US" altLang="ja-JP" sz="1050" dirty="0">
                <a:solidFill>
                  <a:schemeClr val="bg1"/>
                </a:solidFill>
                <a:latin typeface="Meiryo" charset="-128"/>
                <a:ea typeface="Meiryo" charset="-128"/>
                <a:cs typeface="Meiryo" charset="-128"/>
              </a:endParaRPr>
            </a:p>
            <a:p>
              <a:pPr algn="ctr"/>
              <a:r>
                <a:rPr kumimoji="1" lang="ja-JP" altLang="en-US" sz="1050" dirty="0">
                  <a:solidFill>
                    <a:schemeClr val="bg1"/>
                  </a:solidFill>
                  <a:latin typeface="Meiryo" charset="-128"/>
                  <a:ea typeface="Meiryo" charset="-128"/>
                  <a:cs typeface="Meiryo" charset="-128"/>
                </a:rPr>
                <a:t>最もよく表す値を</a:t>
              </a:r>
              <a:endParaRPr kumimoji="1" lang="en-US" altLang="ja-JP" sz="1050" dirty="0">
                <a:solidFill>
                  <a:schemeClr val="bg1"/>
                </a:solidFill>
                <a:latin typeface="Meiryo" charset="-128"/>
                <a:ea typeface="Meiryo" charset="-128"/>
                <a:cs typeface="Meiryo" charset="-128"/>
              </a:endParaRPr>
            </a:p>
            <a:p>
              <a:pPr algn="ctr"/>
              <a:r>
                <a:rPr kumimoji="1" lang="ja-JP" altLang="en-US" sz="1050" dirty="0">
                  <a:solidFill>
                    <a:schemeClr val="bg1"/>
                  </a:solidFill>
                  <a:latin typeface="Meiryo" charset="-128"/>
                  <a:ea typeface="Meiryo" charset="-128"/>
                  <a:cs typeface="Meiryo" charset="-128"/>
                </a:rPr>
                <a:t>見つけ出す</a:t>
              </a:r>
            </a:p>
          </p:txBody>
        </p:sp>
        <p:sp>
          <p:nvSpPr>
            <p:cNvPr id="48" name="テキスト ボックス 47"/>
            <p:cNvSpPr txBox="1"/>
            <p:nvPr/>
          </p:nvSpPr>
          <p:spPr>
            <a:xfrm>
              <a:off x="4158328" y="4492561"/>
              <a:ext cx="800219" cy="461665"/>
            </a:xfrm>
            <a:prstGeom prst="rect">
              <a:avLst/>
            </a:prstGeom>
            <a:noFill/>
          </p:spPr>
          <p:txBody>
            <a:bodyPr wrap="none" rtlCol="0">
              <a:spAutoFit/>
            </a:bodyPr>
            <a:lstStyle/>
            <a:p>
              <a:pPr algn="ctr"/>
              <a:r>
                <a:rPr kumimoji="1" lang="ja-JP" altLang="en-US" sz="2400" b="1" dirty="0">
                  <a:solidFill>
                    <a:schemeClr val="bg1"/>
                  </a:solidFill>
                  <a:latin typeface="Meiryo" charset="-128"/>
                  <a:ea typeface="Meiryo" charset="-128"/>
                  <a:cs typeface="Meiryo" charset="-128"/>
                </a:rPr>
                <a:t>学習</a:t>
              </a:r>
            </a:p>
          </p:txBody>
        </p:sp>
        <p:sp>
          <p:nvSpPr>
            <p:cNvPr id="49" name="テキスト ボックス 48"/>
            <p:cNvSpPr txBox="1"/>
            <p:nvPr/>
          </p:nvSpPr>
          <p:spPr>
            <a:xfrm>
              <a:off x="1049244" y="5849936"/>
              <a:ext cx="1877437" cy="461665"/>
            </a:xfrm>
            <a:prstGeom prst="rect">
              <a:avLst/>
            </a:prstGeom>
            <a:noFill/>
          </p:spPr>
          <p:txBody>
            <a:bodyPr wrap="none" rtlCol="0">
              <a:spAutoFit/>
            </a:bodyPr>
            <a:lstStyle/>
            <a:p>
              <a:pPr algn="ctr"/>
              <a:r>
                <a:rPr kumimoji="1" lang="ja-JP" altLang="en-US" sz="1200" dirty="0">
                  <a:solidFill>
                    <a:schemeClr val="bg1"/>
                  </a:solidFill>
                  <a:latin typeface="Meiryo" charset="-128"/>
                  <a:ea typeface="Meiryo" charset="-128"/>
                  <a:cs typeface="Meiryo" charset="-128"/>
                </a:rPr>
                <a:t>猫の特徴を最もよく表す</a:t>
              </a:r>
              <a:endParaRPr kumimoji="1" lang="en-US" altLang="ja-JP" sz="1200" dirty="0">
                <a:solidFill>
                  <a:schemeClr val="bg1"/>
                </a:solidFill>
                <a:latin typeface="Meiryo" charset="-128"/>
                <a:ea typeface="Meiryo" charset="-128"/>
                <a:cs typeface="Meiryo" charset="-128"/>
              </a:endParaRPr>
            </a:p>
            <a:p>
              <a:pPr algn="ctr"/>
              <a:r>
                <a:rPr kumimoji="1" lang="ja-JP" altLang="en-US" sz="1200" dirty="0">
                  <a:solidFill>
                    <a:schemeClr val="bg1"/>
                  </a:solidFill>
                  <a:latin typeface="Meiryo" charset="-128"/>
                  <a:ea typeface="Meiryo" charset="-128"/>
                  <a:cs typeface="Meiryo" charset="-128"/>
                </a:rPr>
                <a:t>特徴量の組合せ</a:t>
              </a:r>
              <a:r>
                <a:rPr lang="ja-JP" altLang="en-US" sz="1200" dirty="0">
                  <a:solidFill>
                    <a:schemeClr val="bg1"/>
                  </a:solidFill>
                  <a:latin typeface="Meiryo" charset="-128"/>
                  <a:ea typeface="Meiryo" charset="-128"/>
                  <a:cs typeface="Meiryo" charset="-128"/>
                </a:rPr>
                <a:t>パターン</a:t>
              </a:r>
              <a:endParaRPr kumimoji="1" lang="ja-JP" altLang="en-US" sz="1200" dirty="0">
                <a:solidFill>
                  <a:schemeClr val="bg1"/>
                </a:solidFill>
                <a:latin typeface="Meiryo" charset="-128"/>
                <a:ea typeface="Meiryo" charset="-128"/>
                <a:cs typeface="Meiryo" charset="-128"/>
              </a:endParaRPr>
            </a:p>
          </p:txBody>
        </p:sp>
        <p:sp>
          <p:nvSpPr>
            <p:cNvPr id="50" name="テキスト ボックス 49"/>
            <p:cNvSpPr txBox="1"/>
            <p:nvPr/>
          </p:nvSpPr>
          <p:spPr>
            <a:xfrm>
              <a:off x="6202373" y="5850273"/>
              <a:ext cx="1877437" cy="461665"/>
            </a:xfrm>
            <a:prstGeom prst="rect">
              <a:avLst/>
            </a:prstGeom>
            <a:noFill/>
          </p:spPr>
          <p:txBody>
            <a:bodyPr wrap="none" rtlCol="0">
              <a:spAutoFit/>
            </a:bodyPr>
            <a:lstStyle/>
            <a:p>
              <a:pPr algn="ctr"/>
              <a:r>
                <a:rPr kumimoji="1" lang="ja-JP" altLang="en-US" sz="1200" dirty="0">
                  <a:solidFill>
                    <a:schemeClr val="bg1"/>
                  </a:solidFill>
                  <a:latin typeface="Meiryo" charset="-128"/>
                  <a:ea typeface="Meiryo" charset="-128"/>
                  <a:cs typeface="Meiryo" charset="-128"/>
                </a:rPr>
                <a:t>犬の特徴を最もよく表す</a:t>
              </a:r>
              <a:endParaRPr kumimoji="1" lang="en-US" altLang="ja-JP" sz="1200" dirty="0">
                <a:solidFill>
                  <a:schemeClr val="bg1"/>
                </a:solidFill>
                <a:latin typeface="Meiryo" charset="-128"/>
                <a:ea typeface="Meiryo" charset="-128"/>
                <a:cs typeface="Meiryo" charset="-128"/>
              </a:endParaRPr>
            </a:p>
            <a:p>
              <a:pPr algn="ctr"/>
              <a:r>
                <a:rPr kumimoji="1" lang="ja-JP" altLang="en-US" sz="1200" dirty="0">
                  <a:solidFill>
                    <a:schemeClr val="bg1"/>
                  </a:solidFill>
                  <a:latin typeface="Meiryo" charset="-128"/>
                  <a:ea typeface="Meiryo" charset="-128"/>
                  <a:cs typeface="Meiryo" charset="-128"/>
                </a:rPr>
                <a:t>特徴量の組合せパターン</a:t>
              </a:r>
            </a:p>
          </p:txBody>
        </p:sp>
        <p:sp>
          <p:nvSpPr>
            <p:cNvPr id="55" name="テキスト ボックス 54"/>
            <p:cNvSpPr txBox="1"/>
            <p:nvPr/>
          </p:nvSpPr>
          <p:spPr>
            <a:xfrm>
              <a:off x="1271899" y="5517735"/>
              <a:ext cx="1441420" cy="307777"/>
            </a:xfrm>
            <a:prstGeom prst="rect">
              <a:avLst/>
            </a:prstGeom>
            <a:noFill/>
          </p:spPr>
          <p:txBody>
            <a:bodyPr wrap="none" rtlCol="0">
              <a:spAutoFit/>
            </a:bodyPr>
            <a:lstStyle/>
            <a:p>
              <a:pPr algn="ctr"/>
              <a:r>
                <a:rPr lang="ja-JP" altLang="en-US" sz="1400" dirty="0">
                  <a:solidFill>
                    <a:schemeClr val="bg1"/>
                  </a:solidFill>
                  <a:latin typeface="Meiryo" charset="-128"/>
                  <a:ea typeface="Meiryo" charset="-128"/>
                  <a:cs typeface="Meiryo" charset="-128"/>
                </a:rPr>
                <a:t>猫の</a:t>
              </a:r>
              <a:r>
                <a:rPr kumimoji="1" lang="ja-JP" altLang="en-US" sz="1400" b="1" dirty="0">
                  <a:solidFill>
                    <a:schemeClr val="bg1"/>
                  </a:solidFill>
                  <a:latin typeface="Meiryo" charset="-128"/>
                  <a:ea typeface="Meiryo" charset="-128"/>
                  <a:cs typeface="Meiryo" charset="-128"/>
                </a:rPr>
                <a:t>推論モデル</a:t>
              </a:r>
            </a:p>
          </p:txBody>
        </p:sp>
        <p:sp>
          <p:nvSpPr>
            <p:cNvPr id="57" name="テキスト ボックス 56"/>
            <p:cNvSpPr txBox="1"/>
            <p:nvPr/>
          </p:nvSpPr>
          <p:spPr>
            <a:xfrm>
              <a:off x="6420380" y="5517735"/>
              <a:ext cx="1441420" cy="307777"/>
            </a:xfrm>
            <a:prstGeom prst="rect">
              <a:avLst/>
            </a:prstGeom>
            <a:noFill/>
          </p:spPr>
          <p:txBody>
            <a:bodyPr wrap="none" rtlCol="0">
              <a:spAutoFit/>
            </a:bodyPr>
            <a:lstStyle/>
            <a:p>
              <a:pPr algn="ctr"/>
              <a:r>
                <a:rPr lang="ja-JP" altLang="en-US" sz="1400" dirty="0">
                  <a:solidFill>
                    <a:schemeClr val="bg1"/>
                  </a:solidFill>
                  <a:latin typeface="Meiryo" charset="-128"/>
                  <a:ea typeface="Meiryo" charset="-128"/>
                  <a:cs typeface="Meiryo" charset="-128"/>
                </a:rPr>
                <a:t>犬の</a:t>
              </a:r>
              <a:r>
                <a:rPr kumimoji="1" lang="ja-JP" altLang="en-US" sz="1400" b="1" dirty="0">
                  <a:solidFill>
                    <a:schemeClr val="bg1"/>
                  </a:solidFill>
                  <a:latin typeface="Meiryo" charset="-128"/>
                  <a:ea typeface="Meiryo" charset="-128"/>
                  <a:cs typeface="Meiryo" charset="-128"/>
                </a:rPr>
                <a:t>推論モデル</a:t>
              </a:r>
            </a:p>
          </p:txBody>
        </p:sp>
        <p:sp>
          <p:nvSpPr>
            <p:cNvPr id="58" name="右矢印 57"/>
            <p:cNvSpPr/>
            <p:nvPr/>
          </p:nvSpPr>
          <p:spPr>
            <a:xfrm>
              <a:off x="3251631" y="4740012"/>
              <a:ext cx="468638" cy="491282"/>
            </a:xfrm>
            <a:prstGeom prst="right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9" name="右矢印 58"/>
            <p:cNvSpPr/>
            <p:nvPr/>
          </p:nvSpPr>
          <p:spPr>
            <a:xfrm rot="10800000">
              <a:off x="5418067" y="4740012"/>
              <a:ext cx="468638" cy="491282"/>
            </a:xfrm>
            <a:prstGeom prst="right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0" name="テキスト ボックス 59"/>
            <p:cNvSpPr txBox="1"/>
            <p:nvPr/>
          </p:nvSpPr>
          <p:spPr>
            <a:xfrm>
              <a:off x="1174664" y="4348008"/>
              <a:ext cx="1620957" cy="307777"/>
            </a:xfrm>
            <a:prstGeom prst="rect">
              <a:avLst/>
            </a:prstGeom>
            <a:noFill/>
          </p:spPr>
          <p:txBody>
            <a:bodyPr wrap="none" rtlCol="0">
              <a:spAutoFit/>
            </a:bodyPr>
            <a:lstStyle/>
            <a:p>
              <a:r>
                <a:rPr kumimoji="1" lang="ja-JP" altLang="en-US" sz="1400">
                  <a:latin typeface="Meiryo" charset="-128"/>
                  <a:ea typeface="Meiryo" charset="-128"/>
                  <a:cs typeface="Meiryo" charset="-128"/>
                </a:rPr>
                <a:t>大量の学習データ</a:t>
              </a:r>
              <a:endParaRPr kumimoji="1" lang="ja-JP" altLang="en-US" sz="1400" dirty="0">
                <a:latin typeface="Meiryo" charset="-128"/>
                <a:ea typeface="Meiryo" charset="-128"/>
                <a:cs typeface="Meiryo" charset="-128"/>
              </a:endParaRPr>
            </a:p>
          </p:txBody>
        </p:sp>
        <p:sp>
          <p:nvSpPr>
            <p:cNvPr id="61" name="テキスト ボックス 60"/>
            <p:cNvSpPr txBox="1"/>
            <p:nvPr/>
          </p:nvSpPr>
          <p:spPr>
            <a:xfrm>
              <a:off x="6330611" y="4348008"/>
              <a:ext cx="1620957" cy="307777"/>
            </a:xfrm>
            <a:prstGeom prst="rect">
              <a:avLst/>
            </a:prstGeom>
            <a:noFill/>
          </p:spPr>
          <p:txBody>
            <a:bodyPr wrap="none" rtlCol="0">
              <a:spAutoFit/>
            </a:bodyPr>
            <a:lstStyle/>
            <a:p>
              <a:r>
                <a:rPr kumimoji="1" lang="ja-JP" altLang="en-US" sz="1400">
                  <a:latin typeface="Meiryo" charset="-128"/>
                  <a:ea typeface="Meiryo" charset="-128"/>
                  <a:cs typeface="Meiryo" charset="-128"/>
                </a:rPr>
                <a:t>大量の学習データ</a:t>
              </a:r>
              <a:endParaRPr kumimoji="1" lang="ja-JP" altLang="en-US" sz="1400" dirty="0">
                <a:latin typeface="Meiryo" charset="-128"/>
                <a:ea typeface="Meiryo" charset="-128"/>
                <a:cs typeface="Meiryo" charset="-128"/>
              </a:endParaRPr>
            </a:p>
          </p:txBody>
        </p:sp>
        <p:sp>
          <p:nvSpPr>
            <p:cNvPr id="62" name="曲折矢印 61"/>
            <p:cNvSpPr/>
            <p:nvPr/>
          </p:nvSpPr>
          <p:spPr>
            <a:xfrm rot="10800000">
              <a:off x="3208147" y="5651461"/>
              <a:ext cx="1171503" cy="483095"/>
            </a:xfrm>
            <a:prstGeom prst="bentArrow">
              <a:avLst>
                <a:gd name="adj1" fmla="val 36228"/>
                <a:gd name="adj2" fmla="val 33020"/>
                <a:gd name="adj3" fmla="val 25000"/>
                <a:gd name="adj4" fmla="val 43750"/>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3" name="曲折矢印 62"/>
            <p:cNvSpPr/>
            <p:nvPr/>
          </p:nvSpPr>
          <p:spPr>
            <a:xfrm rot="10800000" flipH="1">
              <a:off x="4764814" y="5646010"/>
              <a:ext cx="1171503" cy="483095"/>
            </a:xfrm>
            <a:prstGeom prst="bentArrow">
              <a:avLst>
                <a:gd name="adj1" fmla="val 36228"/>
                <a:gd name="adj2" fmla="val 33020"/>
                <a:gd name="adj3" fmla="val 25000"/>
                <a:gd name="adj4" fmla="val 43750"/>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8" name="右矢印 87"/>
            <p:cNvSpPr/>
            <p:nvPr/>
          </p:nvSpPr>
          <p:spPr>
            <a:xfrm rot="5400000">
              <a:off x="4387848" y="4059080"/>
              <a:ext cx="375681" cy="491282"/>
            </a:xfrm>
            <a:prstGeom prst="rightArrow">
              <a:avLst/>
            </a:prstGeom>
            <a:solidFill>
              <a:srgbClr val="E46C0A"/>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17" name="テキスト ボックス 16"/>
          <p:cNvSpPr txBox="1"/>
          <p:nvPr/>
        </p:nvSpPr>
        <p:spPr>
          <a:xfrm>
            <a:off x="7423218" y="2415079"/>
            <a:ext cx="877163" cy="1292662"/>
          </a:xfrm>
          <a:prstGeom prst="rect">
            <a:avLst/>
          </a:prstGeom>
          <a:noFill/>
        </p:spPr>
        <p:txBody>
          <a:bodyPr wrap="none" rtlCol="0">
            <a:spAutoFit/>
          </a:bodyPr>
          <a:lstStyle/>
          <a:p>
            <a:pPr algn="ctr"/>
            <a:r>
              <a:rPr kumimoji="1" lang="ja-JP" altLang="en-US" sz="5400" dirty="0">
                <a:latin typeface="Meiryo" charset="-128"/>
                <a:ea typeface="Meiryo" charset="-128"/>
                <a:cs typeface="Meiryo" charset="-128"/>
              </a:rPr>
              <a:t>犬</a:t>
            </a:r>
            <a:endParaRPr kumimoji="1" lang="en-US" altLang="ja-JP" sz="5400" dirty="0">
              <a:latin typeface="Meiryo" charset="-128"/>
              <a:ea typeface="Meiryo" charset="-128"/>
              <a:cs typeface="Meiryo" charset="-128"/>
            </a:endParaRPr>
          </a:p>
          <a:p>
            <a:pPr algn="ctr"/>
            <a:r>
              <a:rPr lang="en-US" altLang="ja-JP" sz="2400" dirty="0">
                <a:latin typeface="Meiryo" charset="-128"/>
                <a:ea typeface="Meiryo" charset="-128"/>
                <a:cs typeface="Meiryo" charset="-128"/>
              </a:rPr>
              <a:t>dog</a:t>
            </a:r>
            <a:endParaRPr kumimoji="1" lang="ja-JP" altLang="en-US" sz="2400" dirty="0">
              <a:latin typeface="Meiryo" charset="-128"/>
              <a:ea typeface="Meiryo" charset="-128"/>
              <a:cs typeface="Meiryo" charset="-128"/>
            </a:endParaRPr>
          </a:p>
        </p:txBody>
      </p:sp>
      <p:sp>
        <p:nvSpPr>
          <p:cNvPr id="89" name="テキスト ボックス 88"/>
          <p:cNvSpPr txBox="1"/>
          <p:nvPr/>
        </p:nvSpPr>
        <p:spPr>
          <a:xfrm>
            <a:off x="869933" y="2415079"/>
            <a:ext cx="877163" cy="1292662"/>
          </a:xfrm>
          <a:prstGeom prst="rect">
            <a:avLst/>
          </a:prstGeom>
          <a:noFill/>
        </p:spPr>
        <p:txBody>
          <a:bodyPr wrap="none" rtlCol="0">
            <a:spAutoFit/>
          </a:bodyPr>
          <a:lstStyle/>
          <a:p>
            <a:pPr algn="ctr"/>
            <a:r>
              <a:rPr kumimoji="1" lang="ja-JP" altLang="en-US" sz="5400" dirty="0">
                <a:latin typeface="Meiryo" charset="-128"/>
                <a:ea typeface="Meiryo" charset="-128"/>
                <a:cs typeface="Meiryo" charset="-128"/>
              </a:rPr>
              <a:t>猫</a:t>
            </a:r>
            <a:endParaRPr kumimoji="1" lang="en-US" altLang="ja-JP" sz="5400" dirty="0">
              <a:latin typeface="Meiryo" charset="-128"/>
              <a:ea typeface="Meiryo" charset="-128"/>
              <a:cs typeface="Meiryo" charset="-128"/>
            </a:endParaRPr>
          </a:p>
          <a:p>
            <a:pPr algn="ctr"/>
            <a:r>
              <a:rPr lang="en-US" altLang="ja-JP" sz="2400" dirty="0">
                <a:latin typeface="Meiryo" charset="-128"/>
                <a:ea typeface="Meiryo" charset="-128"/>
                <a:cs typeface="Meiryo" charset="-128"/>
              </a:rPr>
              <a:t>cat</a:t>
            </a:r>
            <a:endParaRPr kumimoji="1" lang="ja-JP" altLang="en-US" sz="2400" dirty="0">
              <a:latin typeface="Meiryo" charset="-128"/>
              <a:ea typeface="Meiryo" charset="-128"/>
              <a:cs typeface="Meiryo" charset="-128"/>
            </a:endParaRPr>
          </a:p>
        </p:txBody>
      </p:sp>
    </p:spTree>
    <p:extLst>
      <p:ext uri="{BB962C8B-B14F-4D97-AF65-F5344CB8AC3E}">
        <p14:creationId xmlns:p14="http://schemas.microsoft.com/office/powerpoint/2010/main" val="832381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2"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1+#ppt_w/2"/>
                                          </p:val>
                                        </p:tav>
                                        <p:tav tm="100000">
                                          <p:val>
                                            <p:strVal val="#ppt_x"/>
                                          </p:val>
                                        </p:tav>
                                      </p:tavLst>
                                    </p:anim>
                                    <p:anim calcmode="lin" valueType="num">
                                      <p:cBhvr additive="base">
                                        <p:cTn id="13" dur="500" fill="hold"/>
                                        <p:tgtEl>
                                          <p:spTgt spid="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 name="角丸四角形 81"/>
          <p:cNvSpPr/>
          <p:nvPr/>
        </p:nvSpPr>
        <p:spPr>
          <a:xfrm>
            <a:off x="3069024" y="3053165"/>
            <a:ext cx="3005951" cy="2603715"/>
          </a:xfrm>
          <a:prstGeom prst="roundRect">
            <a:avLst>
              <a:gd name="adj" fmla="val 0"/>
            </a:avLst>
          </a:prstGeom>
          <a:solidFill>
            <a:schemeClr val="accent3">
              <a:lumMod val="75000"/>
            </a:schemeClr>
          </a:solidFill>
          <a:ln>
            <a:no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0" name="角丸四角形 79"/>
          <p:cNvSpPr/>
          <p:nvPr/>
        </p:nvSpPr>
        <p:spPr>
          <a:xfrm>
            <a:off x="3328261" y="3566673"/>
            <a:ext cx="2487478" cy="904209"/>
          </a:xfrm>
          <a:prstGeom prst="roundRect">
            <a:avLst>
              <a:gd name="adj" fmla="val 0"/>
            </a:avLst>
          </a:prstGeom>
          <a:solidFill>
            <a:schemeClr val="accent6">
              <a:lumMod val="75000"/>
            </a:schemeClr>
          </a:solidFill>
          <a:ln>
            <a:no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81" name="角丸四角形 80"/>
          <p:cNvSpPr/>
          <p:nvPr/>
        </p:nvSpPr>
        <p:spPr>
          <a:xfrm>
            <a:off x="3328261" y="4620303"/>
            <a:ext cx="2487478" cy="915913"/>
          </a:xfrm>
          <a:prstGeom prst="roundRect">
            <a:avLst>
              <a:gd name="adj" fmla="val 0"/>
            </a:avLst>
          </a:prstGeom>
          <a:solidFill>
            <a:schemeClr val="accent6">
              <a:lumMod val="75000"/>
            </a:schemeClr>
          </a:solidFill>
          <a:ln>
            <a:no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ja-JP" altLang="en-US" dirty="0"/>
              <a:t>機械学習</a:t>
            </a:r>
            <a:r>
              <a:rPr kumimoji="1" lang="ja-JP" altLang="en-US"/>
              <a:t>と推論３</a:t>
            </a:r>
            <a:endParaRPr kumimoji="1" lang="ja-JP" altLang="en-US" dirty="0"/>
          </a:p>
        </p:txBody>
      </p:sp>
      <p:pic>
        <p:nvPicPr>
          <p:cNvPr id="64" name="図 63"/>
          <p:cNvPicPr>
            <a:picLocks noChangeAspect="1"/>
          </p:cNvPicPr>
          <p:nvPr/>
        </p:nvPicPr>
        <p:blipFill>
          <a:blip r:embed="rId3">
            <a:clrChange>
              <a:clrFrom>
                <a:srgbClr val="FFFFFF"/>
              </a:clrFrom>
              <a:clrTo>
                <a:srgbClr val="FFFFFF">
                  <a:alpha val="0"/>
                </a:srgbClr>
              </a:clrTo>
            </a:clrChange>
          </a:blip>
          <a:stretch>
            <a:fillRect/>
          </a:stretch>
        </p:blipFill>
        <p:spPr>
          <a:xfrm>
            <a:off x="3398541" y="795366"/>
            <a:ext cx="2346917" cy="2346917"/>
          </a:xfrm>
          <a:prstGeom prst="rect">
            <a:avLst/>
          </a:prstGeom>
        </p:spPr>
      </p:pic>
      <p:sp>
        <p:nvSpPr>
          <p:cNvPr id="65" name="テキスト ボックス 64"/>
          <p:cNvSpPr txBox="1"/>
          <p:nvPr/>
        </p:nvSpPr>
        <p:spPr>
          <a:xfrm>
            <a:off x="3838466" y="3618230"/>
            <a:ext cx="1467068" cy="400110"/>
          </a:xfrm>
          <a:prstGeom prst="rect">
            <a:avLst/>
          </a:prstGeom>
          <a:noFill/>
        </p:spPr>
        <p:txBody>
          <a:bodyPr wrap="none" rtlCol="0">
            <a:spAutoFit/>
          </a:bodyPr>
          <a:lstStyle/>
          <a:p>
            <a:pPr algn="ctr"/>
            <a:r>
              <a:rPr kumimoji="1" lang="ja-JP" altLang="en-US" sz="2000" b="1" dirty="0">
                <a:solidFill>
                  <a:schemeClr val="bg1"/>
                </a:solidFill>
                <a:latin typeface="Meiryo" charset="-128"/>
                <a:ea typeface="Meiryo" charset="-128"/>
                <a:cs typeface="Meiryo" charset="-128"/>
              </a:rPr>
              <a:t>特徴の抽出</a:t>
            </a:r>
          </a:p>
        </p:txBody>
      </p:sp>
      <p:sp>
        <p:nvSpPr>
          <p:cNvPr id="67" name="テキスト ボックス 66"/>
          <p:cNvSpPr txBox="1"/>
          <p:nvPr/>
        </p:nvSpPr>
        <p:spPr>
          <a:xfrm>
            <a:off x="3396637" y="4669381"/>
            <a:ext cx="2339102" cy="307777"/>
          </a:xfrm>
          <a:prstGeom prst="rect">
            <a:avLst/>
          </a:prstGeom>
          <a:noFill/>
        </p:spPr>
        <p:txBody>
          <a:bodyPr wrap="none" rtlCol="0">
            <a:spAutoFit/>
          </a:bodyPr>
          <a:lstStyle/>
          <a:p>
            <a:pPr algn="ctr"/>
            <a:r>
              <a:rPr kumimoji="1" lang="ja-JP" altLang="en-US" sz="1400" b="1" dirty="0">
                <a:solidFill>
                  <a:schemeClr val="bg1"/>
                </a:solidFill>
                <a:latin typeface="Meiryo" charset="-128"/>
                <a:ea typeface="Meiryo" charset="-128"/>
                <a:cs typeface="Meiryo" charset="-128"/>
              </a:rPr>
              <a:t>推論モデル</a:t>
            </a:r>
            <a:r>
              <a:rPr kumimoji="1" lang="ja-JP" altLang="en-US" sz="1400" b="1">
                <a:solidFill>
                  <a:schemeClr val="bg1"/>
                </a:solidFill>
                <a:latin typeface="Meiryo" charset="-128"/>
                <a:ea typeface="Meiryo" charset="-128"/>
                <a:cs typeface="Meiryo" charset="-128"/>
              </a:rPr>
              <a:t>とのマッチング</a:t>
            </a:r>
            <a:endParaRPr kumimoji="1" lang="ja-JP" altLang="en-US" sz="1400" b="1" dirty="0">
              <a:solidFill>
                <a:schemeClr val="bg1"/>
              </a:solidFill>
              <a:latin typeface="Meiryo" charset="-128"/>
              <a:ea typeface="Meiryo" charset="-128"/>
              <a:cs typeface="Meiryo" charset="-128"/>
            </a:endParaRPr>
          </a:p>
        </p:txBody>
      </p:sp>
      <p:sp>
        <p:nvSpPr>
          <p:cNvPr id="68" name="フローチャート: 磁気ディスク 67"/>
          <p:cNvSpPr/>
          <p:nvPr/>
        </p:nvSpPr>
        <p:spPr>
          <a:xfrm>
            <a:off x="6334212" y="4623846"/>
            <a:ext cx="1312554" cy="912370"/>
          </a:xfrm>
          <a:prstGeom prst="flowChartMagneticDisk">
            <a:avLst/>
          </a:prstGeom>
          <a:solidFill>
            <a:schemeClr val="accent3">
              <a:lumMod val="50000"/>
            </a:schemeClr>
          </a:solidFill>
          <a:ln>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9" name="フローチャート: 磁気ディスク 68"/>
          <p:cNvSpPr/>
          <p:nvPr/>
        </p:nvSpPr>
        <p:spPr>
          <a:xfrm>
            <a:off x="1450533" y="4623846"/>
            <a:ext cx="1312554" cy="912370"/>
          </a:xfrm>
          <a:prstGeom prst="flowChartMagneticDisk">
            <a:avLst/>
          </a:prstGeom>
          <a:solidFill>
            <a:srgbClr val="7030A0"/>
          </a:solidFill>
          <a:ln>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0" name="テキスト ボックス 69"/>
          <p:cNvSpPr txBox="1"/>
          <p:nvPr/>
        </p:nvSpPr>
        <p:spPr>
          <a:xfrm>
            <a:off x="1834940" y="5004812"/>
            <a:ext cx="543739" cy="523220"/>
          </a:xfrm>
          <a:prstGeom prst="rect">
            <a:avLst/>
          </a:prstGeom>
          <a:noFill/>
        </p:spPr>
        <p:txBody>
          <a:bodyPr wrap="none" rtlCol="0">
            <a:spAutoFit/>
          </a:bodyPr>
          <a:lstStyle/>
          <a:p>
            <a:pPr algn="ctr"/>
            <a:r>
              <a:rPr lang="ja-JP" altLang="en-US" sz="2800" b="1" dirty="0">
                <a:solidFill>
                  <a:schemeClr val="bg1"/>
                </a:solidFill>
                <a:latin typeface="Meiryo" charset="-128"/>
                <a:ea typeface="Meiryo" charset="-128"/>
                <a:cs typeface="Meiryo" charset="-128"/>
              </a:rPr>
              <a:t>猫</a:t>
            </a:r>
            <a:endParaRPr kumimoji="1" lang="ja-JP" altLang="en-US" sz="1000" dirty="0">
              <a:solidFill>
                <a:schemeClr val="bg1"/>
              </a:solidFill>
              <a:latin typeface="Meiryo" charset="-128"/>
              <a:ea typeface="Meiryo" charset="-128"/>
              <a:cs typeface="Meiryo" charset="-128"/>
            </a:endParaRPr>
          </a:p>
        </p:txBody>
      </p:sp>
      <p:sp>
        <p:nvSpPr>
          <p:cNvPr id="71" name="テキスト ボックス 70"/>
          <p:cNvSpPr txBox="1"/>
          <p:nvPr/>
        </p:nvSpPr>
        <p:spPr>
          <a:xfrm>
            <a:off x="6718618" y="5012996"/>
            <a:ext cx="543739" cy="523220"/>
          </a:xfrm>
          <a:prstGeom prst="rect">
            <a:avLst/>
          </a:prstGeom>
          <a:noFill/>
        </p:spPr>
        <p:txBody>
          <a:bodyPr wrap="none" rtlCol="0">
            <a:spAutoFit/>
          </a:bodyPr>
          <a:lstStyle/>
          <a:p>
            <a:pPr algn="ctr"/>
            <a:r>
              <a:rPr lang="ja-JP" altLang="en-US" sz="2800" b="1" dirty="0">
                <a:solidFill>
                  <a:schemeClr val="bg1"/>
                </a:solidFill>
                <a:latin typeface="Meiryo" charset="-128"/>
                <a:ea typeface="Meiryo" charset="-128"/>
                <a:cs typeface="Meiryo" charset="-128"/>
              </a:rPr>
              <a:t>犬</a:t>
            </a:r>
            <a:endParaRPr kumimoji="1" lang="ja-JP" altLang="en-US" sz="1000" dirty="0">
              <a:solidFill>
                <a:schemeClr val="bg1"/>
              </a:solidFill>
              <a:latin typeface="Meiryo" charset="-128"/>
              <a:ea typeface="Meiryo" charset="-128"/>
              <a:cs typeface="Meiryo" charset="-128"/>
            </a:endParaRPr>
          </a:p>
        </p:txBody>
      </p:sp>
      <p:sp>
        <p:nvSpPr>
          <p:cNvPr id="72" name="テキスト ボックス 71"/>
          <p:cNvSpPr txBox="1"/>
          <p:nvPr/>
        </p:nvSpPr>
        <p:spPr>
          <a:xfrm>
            <a:off x="6577555" y="4687199"/>
            <a:ext cx="825867" cy="246221"/>
          </a:xfrm>
          <a:prstGeom prst="rect">
            <a:avLst/>
          </a:prstGeom>
          <a:noFill/>
        </p:spPr>
        <p:txBody>
          <a:bodyPr wrap="none" rtlCol="0">
            <a:spAutoFit/>
          </a:bodyPr>
          <a:lstStyle/>
          <a:p>
            <a:pPr algn="ctr"/>
            <a:r>
              <a:rPr kumimoji="1" lang="ja-JP" altLang="en-US" sz="1000">
                <a:solidFill>
                  <a:schemeClr val="bg1"/>
                </a:solidFill>
                <a:latin typeface="Meiryo" charset="-128"/>
                <a:ea typeface="Meiryo" charset="-128"/>
                <a:cs typeface="Meiryo" charset="-128"/>
              </a:rPr>
              <a:t>推論</a:t>
            </a:r>
            <a:r>
              <a:rPr kumimoji="1" lang="ja-JP" altLang="en-US" sz="1000" dirty="0">
                <a:solidFill>
                  <a:schemeClr val="bg1"/>
                </a:solidFill>
                <a:latin typeface="Meiryo" charset="-128"/>
                <a:ea typeface="Meiryo" charset="-128"/>
                <a:cs typeface="Meiryo" charset="-128"/>
              </a:rPr>
              <a:t>モデル</a:t>
            </a:r>
          </a:p>
        </p:txBody>
      </p:sp>
      <p:sp>
        <p:nvSpPr>
          <p:cNvPr id="73" name="テキスト ボックス 72"/>
          <p:cNvSpPr txBox="1"/>
          <p:nvPr/>
        </p:nvSpPr>
        <p:spPr>
          <a:xfrm>
            <a:off x="1693875" y="4662226"/>
            <a:ext cx="825867" cy="246221"/>
          </a:xfrm>
          <a:prstGeom prst="rect">
            <a:avLst/>
          </a:prstGeom>
          <a:noFill/>
        </p:spPr>
        <p:txBody>
          <a:bodyPr wrap="none" rtlCol="0">
            <a:spAutoFit/>
          </a:bodyPr>
          <a:lstStyle/>
          <a:p>
            <a:pPr algn="ctr"/>
            <a:r>
              <a:rPr kumimoji="1" lang="ja-JP" altLang="en-US" sz="1000" dirty="0">
                <a:solidFill>
                  <a:schemeClr val="bg1"/>
                </a:solidFill>
                <a:latin typeface="Meiryo" charset="-128"/>
                <a:ea typeface="Meiryo" charset="-128"/>
                <a:cs typeface="Meiryo" charset="-128"/>
              </a:rPr>
              <a:t>推論モデル</a:t>
            </a:r>
          </a:p>
        </p:txBody>
      </p:sp>
      <p:sp>
        <p:nvSpPr>
          <p:cNvPr id="74" name="テキスト ボックス 73"/>
          <p:cNvSpPr txBox="1"/>
          <p:nvPr/>
        </p:nvSpPr>
        <p:spPr>
          <a:xfrm>
            <a:off x="3546353" y="5017301"/>
            <a:ext cx="2074606" cy="461665"/>
          </a:xfrm>
          <a:prstGeom prst="rect">
            <a:avLst/>
          </a:prstGeom>
          <a:noFill/>
        </p:spPr>
        <p:txBody>
          <a:bodyPr wrap="none" rtlCol="0">
            <a:spAutoFit/>
          </a:bodyPr>
          <a:lstStyle/>
          <a:p>
            <a:pPr algn="ctr"/>
            <a:r>
              <a:rPr kumimoji="1" lang="ja-JP" altLang="en-US" sz="1200" dirty="0">
                <a:solidFill>
                  <a:schemeClr val="bg1"/>
                </a:solidFill>
                <a:latin typeface="Meiryo" charset="-128"/>
                <a:ea typeface="Meiryo" charset="-128"/>
                <a:cs typeface="Meiryo" charset="-128"/>
              </a:rPr>
              <a:t>「猫」の推論モデル</a:t>
            </a:r>
            <a:r>
              <a:rPr lang="ja-JP" altLang="en-US" sz="1200" dirty="0">
                <a:solidFill>
                  <a:schemeClr val="bg1"/>
                </a:solidFill>
                <a:latin typeface="Meiryo" charset="-128"/>
                <a:ea typeface="Meiryo" charset="-128"/>
                <a:cs typeface="Meiryo" charset="-128"/>
              </a:rPr>
              <a:t>に</a:t>
            </a:r>
            <a:endParaRPr lang="en-US" altLang="ja-JP" sz="1200" dirty="0">
              <a:solidFill>
                <a:schemeClr val="bg1"/>
              </a:solidFill>
              <a:latin typeface="Meiryo" charset="-128"/>
              <a:ea typeface="Meiryo" charset="-128"/>
              <a:cs typeface="Meiryo" charset="-128"/>
            </a:endParaRPr>
          </a:p>
          <a:p>
            <a:pPr algn="ctr"/>
            <a:r>
              <a:rPr lang="en-US" altLang="ja-JP" sz="1200" dirty="0">
                <a:solidFill>
                  <a:schemeClr val="bg1"/>
                </a:solidFill>
                <a:latin typeface="Meiryo" charset="-128"/>
                <a:ea typeface="Meiryo" charset="-128"/>
                <a:cs typeface="Meiryo" charset="-128"/>
              </a:rPr>
              <a:t>98%</a:t>
            </a:r>
            <a:r>
              <a:rPr lang="ja-JP" altLang="en-US" sz="1200" dirty="0">
                <a:solidFill>
                  <a:schemeClr val="bg1"/>
                </a:solidFill>
                <a:latin typeface="Meiryo" charset="-128"/>
                <a:ea typeface="Meiryo" charset="-128"/>
                <a:cs typeface="Meiryo" charset="-128"/>
              </a:rPr>
              <a:t>の割合で一致している</a:t>
            </a:r>
            <a:endParaRPr kumimoji="1" lang="ja-JP" altLang="en-US" sz="1200" dirty="0">
              <a:solidFill>
                <a:schemeClr val="bg1"/>
              </a:solidFill>
              <a:latin typeface="Meiryo" charset="-128"/>
              <a:ea typeface="Meiryo" charset="-128"/>
              <a:cs typeface="Meiryo" charset="-128"/>
            </a:endParaRPr>
          </a:p>
        </p:txBody>
      </p:sp>
      <p:sp>
        <p:nvSpPr>
          <p:cNvPr id="75" name="テキスト ボックス 74"/>
          <p:cNvSpPr txBox="1"/>
          <p:nvPr/>
        </p:nvSpPr>
        <p:spPr>
          <a:xfrm>
            <a:off x="3037565" y="5939748"/>
            <a:ext cx="3057248" cy="646331"/>
          </a:xfrm>
          <a:prstGeom prst="rect">
            <a:avLst/>
          </a:prstGeom>
          <a:noFill/>
        </p:spPr>
        <p:txBody>
          <a:bodyPr wrap="none" rtlCol="0">
            <a:spAutoFit/>
          </a:bodyPr>
          <a:lstStyle/>
          <a:p>
            <a:pPr algn="ctr"/>
            <a:r>
              <a:rPr kumimoji="1" lang="ja-JP" altLang="en-US" sz="2000" b="1" dirty="0">
                <a:solidFill>
                  <a:schemeClr val="accent3">
                    <a:lumMod val="75000"/>
                  </a:schemeClr>
                </a:solidFill>
                <a:latin typeface="Meiryo" charset="-128"/>
                <a:ea typeface="Meiryo" charset="-128"/>
                <a:cs typeface="Meiryo" charset="-128"/>
              </a:rPr>
              <a:t>推論結果</a:t>
            </a:r>
            <a:endParaRPr kumimoji="1" lang="en-US" altLang="ja-JP" sz="2000" b="1" dirty="0">
              <a:solidFill>
                <a:schemeClr val="accent3">
                  <a:lumMod val="75000"/>
                </a:schemeClr>
              </a:solidFill>
              <a:latin typeface="Meiryo" charset="-128"/>
              <a:ea typeface="Meiryo" charset="-128"/>
              <a:cs typeface="Meiryo" charset="-128"/>
            </a:endParaRPr>
          </a:p>
          <a:p>
            <a:pPr algn="ctr"/>
            <a:r>
              <a:rPr lang="ja-JP" altLang="en-US" sz="1600" dirty="0">
                <a:solidFill>
                  <a:schemeClr val="accent3">
                    <a:lumMod val="75000"/>
                  </a:schemeClr>
                </a:solidFill>
                <a:latin typeface="Meiryo" charset="-128"/>
                <a:ea typeface="Meiryo" charset="-128"/>
                <a:cs typeface="Meiryo" charset="-128"/>
              </a:rPr>
              <a:t>だから「この画像は猫である」</a:t>
            </a:r>
            <a:endParaRPr kumimoji="1" lang="ja-JP" altLang="en-US" sz="1600" dirty="0">
              <a:solidFill>
                <a:schemeClr val="accent3">
                  <a:lumMod val="75000"/>
                </a:schemeClr>
              </a:solidFill>
              <a:latin typeface="Meiryo" charset="-128"/>
              <a:ea typeface="Meiryo" charset="-128"/>
              <a:cs typeface="Meiryo" charset="-128"/>
            </a:endParaRPr>
          </a:p>
        </p:txBody>
      </p:sp>
      <p:sp>
        <p:nvSpPr>
          <p:cNvPr id="76" name="テキスト ボックス 75"/>
          <p:cNvSpPr txBox="1"/>
          <p:nvPr/>
        </p:nvSpPr>
        <p:spPr>
          <a:xfrm>
            <a:off x="3633279" y="3995597"/>
            <a:ext cx="1877437" cy="461665"/>
          </a:xfrm>
          <a:prstGeom prst="rect">
            <a:avLst/>
          </a:prstGeom>
          <a:noFill/>
        </p:spPr>
        <p:txBody>
          <a:bodyPr wrap="none" rtlCol="0">
            <a:spAutoFit/>
          </a:bodyPr>
          <a:lstStyle/>
          <a:p>
            <a:pPr algn="ctr"/>
            <a:r>
              <a:rPr kumimoji="1" lang="ja-JP" altLang="en-US" sz="1200" dirty="0">
                <a:solidFill>
                  <a:schemeClr val="bg1"/>
                </a:solidFill>
                <a:latin typeface="Meiryo" charset="-128"/>
                <a:ea typeface="Meiryo" charset="-128"/>
                <a:cs typeface="Meiryo" charset="-128"/>
              </a:rPr>
              <a:t>「特徴量」に着目して</a:t>
            </a:r>
            <a:endParaRPr kumimoji="1" lang="en-US" altLang="ja-JP" sz="1200" dirty="0">
              <a:solidFill>
                <a:schemeClr val="bg1"/>
              </a:solidFill>
              <a:latin typeface="Meiryo" charset="-128"/>
              <a:ea typeface="Meiryo" charset="-128"/>
              <a:cs typeface="Meiryo" charset="-128"/>
            </a:endParaRPr>
          </a:p>
          <a:p>
            <a:pPr algn="ctr"/>
            <a:r>
              <a:rPr lang="ja-JP" altLang="en-US" sz="1200" dirty="0">
                <a:solidFill>
                  <a:schemeClr val="bg1"/>
                </a:solidFill>
                <a:latin typeface="Meiryo" charset="-128"/>
                <a:ea typeface="Meiryo" charset="-128"/>
                <a:cs typeface="Meiryo" charset="-128"/>
              </a:rPr>
              <a:t>それぞれの値を計算する</a:t>
            </a:r>
            <a:endParaRPr kumimoji="1" lang="ja-JP" altLang="en-US" sz="1200" dirty="0">
              <a:solidFill>
                <a:schemeClr val="bg1"/>
              </a:solidFill>
              <a:latin typeface="Meiryo" charset="-128"/>
              <a:ea typeface="Meiryo" charset="-128"/>
              <a:cs typeface="Meiryo" charset="-128"/>
            </a:endParaRPr>
          </a:p>
        </p:txBody>
      </p:sp>
      <p:sp>
        <p:nvSpPr>
          <p:cNvPr id="83" name="テキスト ボックス 82"/>
          <p:cNvSpPr txBox="1"/>
          <p:nvPr/>
        </p:nvSpPr>
        <p:spPr>
          <a:xfrm>
            <a:off x="4120594" y="3111460"/>
            <a:ext cx="902811" cy="523220"/>
          </a:xfrm>
          <a:prstGeom prst="rect">
            <a:avLst/>
          </a:prstGeom>
          <a:noFill/>
        </p:spPr>
        <p:txBody>
          <a:bodyPr wrap="none" rtlCol="0">
            <a:spAutoFit/>
          </a:bodyPr>
          <a:lstStyle/>
          <a:p>
            <a:pPr algn="ctr"/>
            <a:r>
              <a:rPr kumimoji="1" lang="ja-JP" altLang="en-US" sz="2800" b="1">
                <a:solidFill>
                  <a:schemeClr val="bg1"/>
                </a:solidFill>
                <a:latin typeface="Meiryo" charset="-128"/>
                <a:ea typeface="Meiryo" charset="-128"/>
                <a:cs typeface="Meiryo" charset="-128"/>
              </a:rPr>
              <a:t>推論</a:t>
            </a:r>
            <a:endParaRPr kumimoji="1" lang="ja-JP" altLang="en-US" sz="2800" b="1" dirty="0">
              <a:solidFill>
                <a:schemeClr val="bg1"/>
              </a:solidFill>
              <a:latin typeface="Meiryo" charset="-128"/>
              <a:ea typeface="Meiryo" charset="-128"/>
              <a:cs typeface="Meiryo" charset="-128"/>
            </a:endParaRPr>
          </a:p>
        </p:txBody>
      </p:sp>
      <p:sp>
        <p:nvSpPr>
          <p:cNvPr id="85" name="下矢印 84"/>
          <p:cNvSpPr/>
          <p:nvPr/>
        </p:nvSpPr>
        <p:spPr>
          <a:xfrm>
            <a:off x="4170963" y="5611426"/>
            <a:ext cx="813662" cy="309993"/>
          </a:xfrm>
          <a:prstGeom prst="downArrow">
            <a:avLst/>
          </a:prstGeom>
          <a:solidFill>
            <a:schemeClr val="accent3">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6" name="上下矢印 85"/>
          <p:cNvSpPr/>
          <p:nvPr/>
        </p:nvSpPr>
        <p:spPr>
          <a:xfrm rot="16200000">
            <a:off x="2901185" y="4838706"/>
            <a:ext cx="348037" cy="537463"/>
          </a:xfrm>
          <a:prstGeom prst="upDown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7" name="上下矢印 86"/>
          <p:cNvSpPr/>
          <p:nvPr/>
        </p:nvSpPr>
        <p:spPr>
          <a:xfrm rot="5400000">
            <a:off x="5881748" y="4838707"/>
            <a:ext cx="348037" cy="537463"/>
          </a:xfrm>
          <a:prstGeom prst="upDown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8" name="下矢印 87"/>
          <p:cNvSpPr/>
          <p:nvPr/>
        </p:nvSpPr>
        <p:spPr>
          <a:xfrm>
            <a:off x="4170963" y="4417542"/>
            <a:ext cx="813662" cy="255345"/>
          </a:xfrm>
          <a:prstGeom prst="downArrow">
            <a:avLst/>
          </a:prstGeom>
          <a:solidFill>
            <a:schemeClr val="accent6">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5" name="四角形吹き出し 44"/>
          <p:cNvSpPr/>
          <p:nvPr/>
        </p:nvSpPr>
        <p:spPr>
          <a:xfrm>
            <a:off x="5860315" y="867302"/>
            <a:ext cx="873162" cy="1958571"/>
          </a:xfrm>
          <a:prstGeom prst="wedgeRectCallout">
            <a:avLst>
              <a:gd name="adj1" fmla="val -93588"/>
              <a:gd name="adj2" fmla="val 95919"/>
            </a:avLst>
          </a:prstGeom>
          <a:solidFill>
            <a:schemeClr val="accent6">
              <a:lumMod val="20000"/>
              <a:lumOff val="80000"/>
            </a:schemeClr>
          </a:solidFill>
          <a:ln>
            <a:no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 name="テキスト ボックス 45"/>
          <p:cNvSpPr txBox="1"/>
          <p:nvPr/>
        </p:nvSpPr>
        <p:spPr>
          <a:xfrm>
            <a:off x="5871822" y="923471"/>
            <a:ext cx="904998" cy="338554"/>
          </a:xfrm>
          <a:prstGeom prst="rect">
            <a:avLst/>
          </a:prstGeom>
          <a:noFill/>
        </p:spPr>
        <p:txBody>
          <a:bodyPr wrap="square" rtlCol="0">
            <a:spAutoFit/>
          </a:bodyPr>
          <a:lstStyle/>
          <a:p>
            <a:pPr algn="ctr"/>
            <a:r>
              <a:rPr kumimoji="1" lang="ja-JP" altLang="en-US" sz="1600" b="1" dirty="0">
                <a:solidFill>
                  <a:schemeClr val="accent6">
                    <a:lumMod val="50000"/>
                  </a:schemeClr>
                </a:solidFill>
                <a:latin typeface="Meiryo" charset="-128"/>
                <a:ea typeface="Meiryo" charset="-128"/>
                <a:cs typeface="Meiryo" charset="-128"/>
              </a:rPr>
              <a:t>特徴量</a:t>
            </a:r>
          </a:p>
        </p:txBody>
      </p:sp>
      <p:sp>
        <p:nvSpPr>
          <p:cNvPr id="66" name="テキスト ボックス 65"/>
          <p:cNvSpPr txBox="1"/>
          <p:nvPr/>
        </p:nvSpPr>
        <p:spPr>
          <a:xfrm>
            <a:off x="3858302" y="919751"/>
            <a:ext cx="1415772" cy="338554"/>
          </a:xfrm>
          <a:prstGeom prst="rect">
            <a:avLst/>
          </a:prstGeom>
          <a:noFill/>
        </p:spPr>
        <p:txBody>
          <a:bodyPr wrap="none" rtlCol="0">
            <a:spAutoFit/>
          </a:bodyPr>
          <a:lstStyle/>
          <a:p>
            <a:pPr algn="ctr"/>
            <a:r>
              <a:rPr kumimoji="1" lang="ja-JP" altLang="en-US" sz="1600" b="1" dirty="0">
                <a:solidFill>
                  <a:schemeClr val="accent6">
                    <a:lumMod val="50000"/>
                  </a:schemeClr>
                </a:solidFill>
                <a:latin typeface="Meiryo" charset="-128"/>
                <a:ea typeface="Meiryo" charset="-128"/>
                <a:cs typeface="Meiryo" charset="-128"/>
              </a:rPr>
              <a:t>未知のデータ</a:t>
            </a:r>
          </a:p>
        </p:txBody>
      </p:sp>
      <p:sp>
        <p:nvSpPr>
          <p:cNvPr id="77" name="角丸四角形 76"/>
          <p:cNvSpPr/>
          <p:nvPr/>
        </p:nvSpPr>
        <p:spPr>
          <a:xfrm>
            <a:off x="4800600" y="1994481"/>
            <a:ext cx="410705" cy="338899"/>
          </a:xfrm>
          <a:prstGeom prst="roundRect">
            <a:avLst>
              <a:gd name="adj" fmla="val 50000"/>
            </a:avLst>
          </a:prstGeom>
          <a:noFill/>
          <a:ln>
            <a:solidFill>
              <a:schemeClr val="accent6">
                <a:lumMod val="7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8" name="角丸四角形 77"/>
          <p:cNvSpPr/>
          <p:nvPr/>
        </p:nvSpPr>
        <p:spPr>
          <a:xfrm>
            <a:off x="4908549" y="1155332"/>
            <a:ext cx="836909" cy="663732"/>
          </a:xfrm>
          <a:prstGeom prst="roundRect">
            <a:avLst>
              <a:gd name="adj" fmla="val 50000"/>
            </a:avLst>
          </a:prstGeom>
          <a:noFill/>
          <a:ln>
            <a:solidFill>
              <a:schemeClr val="accent6">
                <a:lumMod val="7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9" name="角丸四角形 78"/>
          <p:cNvSpPr/>
          <p:nvPr/>
        </p:nvSpPr>
        <p:spPr>
          <a:xfrm>
            <a:off x="4316278" y="2271768"/>
            <a:ext cx="484322" cy="375975"/>
          </a:xfrm>
          <a:prstGeom prst="roundRect">
            <a:avLst>
              <a:gd name="adj" fmla="val 50000"/>
            </a:avLst>
          </a:prstGeom>
          <a:noFill/>
          <a:ln>
            <a:solidFill>
              <a:schemeClr val="accent6">
                <a:lumMod val="7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4" name="下矢印 83"/>
          <p:cNvSpPr/>
          <p:nvPr/>
        </p:nvSpPr>
        <p:spPr>
          <a:xfrm>
            <a:off x="4176825" y="2801467"/>
            <a:ext cx="813662" cy="309993"/>
          </a:xfrm>
          <a:prstGeom prst="downArrow">
            <a:avLst/>
          </a:prstGeom>
          <a:solidFill>
            <a:schemeClr val="accent3">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テキスト ボックス 28"/>
          <p:cNvSpPr txBox="1"/>
          <p:nvPr/>
        </p:nvSpPr>
        <p:spPr>
          <a:xfrm>
            <a:off x="6069552" y="1327082"/>
            <a:ext cx="492443" cy="461665"/>
          </a:xfrm>
          <a:prstGeom prst="rect">
            <a:avLst/>
          </a:prstGeom>
          <a:noFill/>
        </p:spPr>
        <p:txBody>
          <a:bodyPr wrap="none" rtlCol="0">
            <a:spAutoFit/>
          </a:bodyPr>
          <a:lstStyle/>
          <a:p>
            <a:pPr algn="ctr"/>
            <a:r>
              <a:rPr kumimoji="1" lang="ja-JP" altLang="en-US" sz="2400" dirty="0">
                <a:solidFill>
                  <a:schemeClr val="accent6">
                    <a:lumMod val="50000"/>
                  </a:schemeClr>
                </a:solidFill>
                <a:latin typeface="Meiryo" charset="-128"/>
                <a:ea typeface="Meiryo" charset="-128"/>
                <a:cs typeface="Meiryo" charset="-128"/>
              </a:rPr>
              <a:t>耳</a:t>
            </a:r>
          </a:p>
        </p:txBody>
      </p:sp>
      <p:sp>
        <p:nvSpPr>
          <p:cNvPr id="30" name="テキスト ボックス 29"/>
          <p:cNvSpPr txBox="1"/>
          <p:nvPr/>
        </p:nvSpPr>
        <p:spPr>
          <a:xfrm>
            <a:off x="6055766" y="1809613"/>
            <a:ext cx="492443" cy="461665"/>
          </a:xfrm>
          <a:prstGeom prst="rect">
            <a:avLst/>
          </a:prstGeom>
          <a:noFill/>
        </p:spPr>
        <p:txBody>
          <a:bodyPr wrap="none" rtlCol="0">
            <a:spAutoFit/>
          </a:bodyPr>
          <a:lstStyle/>
          <a:p>
            <a:pPr algn="ctr"/>
            <a:r>
              <a:rPr kumimoji="1" lang="ja-JP" altLang="en-US" sz="2400" dirty="0">
                <a:solidFill>
                  <a:schemeClr val="accent6">
                    <a:lumMod val="50000"/>
                  </a:schemeClr>
                </a:solidFill>
                <a:latin typeface="Meiryo" charset="-128"/>
                <a:ea typeface="Meiryo" charset="-128"/>
                <a:cs typeface="Meiryo" charset="-128"/>
              </a:rPr>
              <a:t>目</a:t>
            </a:r>
          </a:p>
        </p:txBody>
      </p:sp>
      <p:sp>
        <p:nvSpPr>
          <p:cNvPr id="31" name="テキスト ボックス 30"/>
          <p:cNvSpPr txBox="1"/>
          <p:nvPr/>
        </p:nvSpPr>
        <p:spPr>
          <a:xfrm>
            <a:off x="6069552" y="2336741"/>
            <a:ext cx="492443" cy="461665"/>
          </a:xfrm>
          <a:prstGeom prst="rect">
            <a:avLst/>
          </a:prstGeom>
          <a:noFill/>
        </p:spPr>
        <p:txBody>
          <a:bodyPr wrap="none" rtlCol="0">
            <a:spAutoFit/>
          </a:bodyPr>
          <a:lstStyle/>
          <a:p>
            <a:pPr algn="ctr"/>
            <a:r>
              <a:rPr kumimoji="1" lang="ja-JP" altLang="en-US" sz="2400" dirty="0">
                <a:solidFill>
                  <a:schemeClr val="accent6">
                    <a:lumMod val="50000"/>
                  </a:schemeClr>
                </a:solidFill>
                <a:latin typeface="Meiryo" charset="-128"/>
                <a:ea typeface="Meiryo" charset="-128"/>
                <a:cs typeface="Meiryo" charset="-128"/>
              </a:rPr>
              <a:t>口</a:t>
            </a:r>
          </a:p>
        </p:txBody>
      </p:sp>
      <p:cxnSp>
        <p:nvCxnSpPr>
          <p:cNvPr id="32" name="直線コネクタ 31"/>
          <p:cNvCxnSpPr>
            <a:stCxn id="78" idx="3"/>
            <a:endCxn id="29" idx="1"/>
          </p:cNvCxnSpPr>
          <p:nvPr/>
        </p:nvCxnSpPr>
        <p:spPr>
          <a:xfrm>
            <a:off x="5745458" y="1487198"/>
            <a:ext cx="324094" cy="70717"/>
          </a:xfrm>
          <a:prstGeom prst="line">
            <a:avLst/>
          </a:prstGeom>
          <a:ln>
            <a:solidFill>
              <a:schemeClr val="accent6">
                <a:lumMod val="75000"/>
              </a:schemeClr>
            </a:solidFill>
            <a:prstDash val="sysDot"/>
          </a:ln>
        </p:spPr>
        <p:style>
          <a:lnRef idx="2">
            <a:schemeClr val="accent1"/>
          </a:lnRef>
          <a:fillRef idx="0">
            <a:schemeClr val="accent1"/>
          </a:fillRef>
          <a:effectRef idx="1">
            <a:schemeClr val="accent1"/>
          </a:effectRef>
          <a:fontRef idx="minor">
            <a:schemeClr val="tx1"/>
          </a:fontRef>
        </p:style>
      </p:cxnSp>
      <p:cxnSp>
        <p:nvCxnSpPr>
          <p:cNvPr id="33" name="直線コネクタ 32"/>
          <p:cNvCxnSpPr>
            <a:stCxn id="77" idx="3"/>
            <a:endCxn id="30" idx="1"/>
          </p:cNvCxnSpPr>
          <p:nvPr/>
        </p:nvCxnSpPr>
        <p:spPr>
          <a:xfrm flipV="1">
            <a:off x="5211305" y="2040446"/>
            <a:ext cx="844461" cy="123485"/>
          </a:xfrm>
          <a:prstGeom prst="line">
            <a:avLst/>
          </a:prstGeom>
          <a:ln>
            <a:solidFill>
              <a:schemeClr val="accent6">
                <a:lumMod val="75000"/>
              </a:schemeClr>
            </a:solidFill>
            <a:prstDash val="sysDot"/>
          </a:ln>
        </p:spPr>
        <p:style>
          <a:lnRef idx="2">
            <a:schemeClr val="accent1"/>
          </a:lnRef>
          <a:fillRef idx="0">
            <a:schemeClr val="accent1"/>
          </a:fillRef>
          <a:effectRef idx="1">
            <a:schemeClr val="accent1"/>
          </a:effectRef>
          <a:fontRef idx="minor">
            <a:schemeClr val="tx1"/>
          </a:fontRef>
        </p:style>
      </p:cxnSp>
      <p:cxnSp>
        <p:nvCxnSpPr>
          <p:cNvPr id="34" name="直線コネクタ 33"/>
          <p:cNvCxnSpPr>
            <a:stCxn id="79" idx="3"/>
            <a:endCxn id="31" idx="1"/>
          </p:cNvCxnSpPr>
          <p:nvPr/>
        </p:nvCxnSpPr>
        <p:spPr>
          <a:xfrm>
            <a:off x="4800600" y="2459756"/>
            <a:ext cx="1268952" cy="107818"/>
          </a:xfrm>
          <a:prstGeom prst="line">
            <a:avLst/>
          </a:prstGeom>
          <a:ln>
            <a:solidFill>
              <a:schemeClr val="accent6">
                <a:lumMod val="75000"/>
              </a:schemeClr>
            </a:solidFill>
            <a:prstDash val="sysDot"/>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852788773"/>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グループ化 78">
            <a:extLst>
              <a:ext uri="{FF2B5EF4-FFF2-40B4-BE49-F238E27FC236}">
                <a16:creationId xmlns:a16="http://schemas.microsoft.com/office/drawing/2014/main" id="{551F887E-9576-D946-8739-E50D5589A341}"/>
              </a:ext>
            </a:extLst>
          </p:cNvPr>
          <p:cNvGrpSpPr/>
          <p:nvPr/>
        </p:nvGrpSpPr>
        <p:grpSpPr>
          <a:xfrm rot="10800000" flipH="1">
            <a:off x="2104883" y="997534"/>
            <a:ext cx="1943254" cy="1635873"/>
            <a:chOff x="2089874" y="1016872"/>
            <a:chExt cx="1943254" cy="1635873"/>
          </a:xfrm>
          <a:solidFill>
            <a:schemeClr val="accent6">
              <a:lumMod val="40000"/>
              <a:lumOff val="60000"/>
            </a:schemeClr>
          </a:solidFill>
        </p:grpSpPr>
        <p:sp>
          <p:nvSpPr>
            <p:cNvPr id="76" name="角丸四角形 75">
              <a:extLst>
                <a:ext uri="{FF2B5EF4-FFF2-40B4-BE49-F238E27FC236}">
                  <a16:creationId xmlns:a16="http://schemas.microsoft.com/office/drawing/2014/main" id="{938F1EBC-D655-134E-B297-77634064F32F}"/>
                </a:ext>
              </a:extLst>
            </p:cNvPr>
            <p:cNvSpPr/>
            <p:nvPr/>
          </p:nvSpPr>
          <p:spPr>
            <a:xfrm>
              <a:off x="2339683" y="1016872"/>
              <a:ext cx="1693445" cy="1464051"/>
            </a:xfrm>
            <a:prstGeom prst="roundRect">
              <a:avLst>
                <a:gd name="adj" fmla="val 0"/>
              </a:avLst>
            </a:prstGeom>
            <a:grpFill/>
            <a:ln>
              <a:no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7" name="角丸四角形 76">
              <a:extLst>
                <a:ext uri="{FF2B5EF4-FFF2-40B4-BE49-F238E27FC236}">
                  <a16:creationId xmlns:a16="http://schemas.microsoft.com/office/drawing/2014/main" id="{8E973FE9-3D2F-E54F-B508-04CB6188CF6B}"/>
                </a:ext>
              </a:extLst>
            </p:cNvPr>
            <p:cNvSpPr/>
            <p:nvPr/>
          </p:nvSpPr>
          <p:spPr>
            <a:xfrm>
              <a:off x="2202873" y="1102783"/>
              <a:ext cx="1693445" cy="1464051"/>
            </a:xfrm>
            <a:prstGeom prst="roundRect">
              <a:avLst>
                <a:gd name="adj" fmla="val 0"/>
              </a:avLst>
            </a:prstGeom>
            <a:grpFill/>
            <a:ln>
              <a:no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8" name="角丸四角形 77">
              <a:extLst>
                <a:ext uri="{FF2B5EF4-FFF2-40B4-BE49-F238E27FC236}">
                  <a16:creationId xmlns:a16="http://schemas.microsoft.com/office/drawing/2014/main" id="{4F8F8488-27FE-3246-A1C1-C990EC5EBB4C}"/>
                </a:ext>
              </a:extLst>
            </p:cNvPr>
            <p:cNvSpPr/>
            <p:nvPr/>
          </p:nvSpPr>
          <p:spPr>
            <a:xfrm>
              <a:off x="2089874" y="1188694"/>
              <a:ext cx="1693445" cy="1464051"/>
            </a:xfrm>
            <a:prstGeom prst="roundRect">
              <a:avLst>
                <a:gd name="adj" fmla="val 0"/>
              </a:avLst>
            </a:prstGeom>
            <a:grpFill/>
            <a:ln>
              <a:no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2" name="タイトル 1">
            <a:extLst>
              <a:ext uri="{FF2B5EF4-FFF2-40B4-BE49-F238E27FC236}">
                <a16:creationId xmlns:a16="http://schemas.microsoft.com/office/drawing/2014/main" id="{B4926A1A-D36F-0542-A0FA-346FCBF108C5}"/>
              </a:ext>
            </a:extLst>
          </p:cNvPr>
          <p:cNvSpPr>
            <a:spLocks noGrp="1"/>
          </p:cNvSpPr>
          <p:nvPr>
            <p:ph type="title"/>
          </p:nvPr>
        </p:nvSpPr>
        <p:spPr/>
        <p:txBody>
          <a:bodyPr/>
          <a:lstStyle/>
          <a:p>
            <a:r>
              <a:rPr kumimoji="1" lang="ja-JP" altLang="en-US"/>
              <a:t>一般的機械学習とディープラーニングとの違い</a:t>
            </a:r>
          </a:p>
        </p:txBody>
      </p:sp>
      <p:sp>
        <p:nvSpPr>
          <p:cNvPr id="3" name="スライド番号プレースホルダー 2">
            <a:extLst>
              <a:ext uri="{FF2B5EF4-FFF2-40B4-BE49-F238E27FC236}">
                <a16:creationId xmlns:a16="http://schemas.microsoft.com/office/drawing/2014/main" id="{72C6D3E6-C3AB-1440-A3AA-A528A4046DEE}"/>
              </a:ext>
            </a:extLst>
          </p:cNvPr>
          <p:cNvSpPr>
            <a:spLocks noGrp="1"/>
          </p:cNvSpPr>
          <p:nvPr>
            <p:ph type="sldNum" sz="quarter" idx="12"/>
          </p:nvPr>
        </p:nvSpPr>
        <p:spPr>
          <a:xfrm>
            <a:off x="6932246" y="6651702"/>
            <a:ext cx="2133600" cy="217800"/>
          </a:xfrm>
          <a:prstGeom prst="rect">
            <a:avLst/>
          </a:prstGeom>
        </p:spPr>
        <p:txBody>
          <a:bodyPr vert="horz" lIns="91440" tIns="45720" rIns="91440" bIns="45720" rtlCol="0" anchor="ctr"/>
          <a:lstStyle>
            <a:defPPr>
              <a:defRPr lang="ja-JP"/>
            </a:defPPr>
            <a:lvl1pPr marL="0" algn="r" defTabSz="457200" rtl="0" eaLnBrk="1" latinLnBrk="0" hangingPunct="1">
              <a:defRPr kumimoji="1" sz="1000" kern="1200">
                <a:solidFill>
                  <a:schemeClr val="bg1"/>
                </a:solidFill>
                <a:latin typeface="American Typewriter"/>
                <a:ea typeface="+mn-ea"/>
                <a:cs typeface="American Typewriter"/>
              </a:defRPr>
            </a:lvl1pPr>
            <a:lvl2pPr marL="457200" algn="l" defTabSz="457200" rtl="0" eaLnBrk="1" latinLnBrk="0" hangingPunct="1">
              <a:defRPr kumimoji="1" sz="1800" kern="1200">
                <a:solidFill>
                  <a:schemeClr val="tx1"/>
                </a:solidFill>
                <a:latin typeface="+mn-lt"/>
                <a:ea typeface="+mn-ea"/>
                <a:cs typeface="+mn-cs"/>
              </a:defRPr>
            </a:lvl2pPr>
            <a:lvl3pPr marL="914400" algn="l" defTabSz="457200" rtl="0" eaLnBrk="1" latinLnBrk="0" hangingPunct="1">
              <a:defRPr kumimoji="1" sz="1800" kern="1200">
                <a:solidFill>
                  <a:schemeClr val="tx1"/>
                </a:solidFill>
                <a:latin typeface="+mn-lt"/>
                <a:ea typeface="+mn-ea"/>
                <a:cs typeface="+mn-cs"/>
              </a:defRPr>
            </a:lvl3pPr>
            <a:lvl4pPr marL="1371600" algn="l" defTabSz="457200" rtl="0" eaLnBrk="1" latinLnBrk="0" hangingPunct="1">
              <a:defRPr kumimoji="1" sz="1800" kern="1200">
                <a:solidFill>
                  <a:schemeClr val="tx1"/>
                </a:solidFill>
                <a:latin typeface="+mn-lt"/>
                <a:ea typeface="+mn-ea"/>
                <a:cs typeface="+mn-cs"/>
              </a:defRPr>
            </a:lvl4pPr>
            <a:lvl5pPr marL="1828800" algn="l" defTabSz="457200" rtl="0" eaLnBrk="1" latinLnBrk="0" hangingPunct="1">
              <a:defRPr kumimoji="1" sz="1800" kern="1200">
                <a:solidFill>
                  <a:schemeClr val="tx1"/>
                </a:solidFill>
                <a:latin typeface="+mn-lt"/>
                <a:ea typeface="+mn-ea"/>
                <a:cs typeface="+mn-cs"/>
              </a:defRPr>
            </a:lvl5pPr>
            <a:lvl6pPr marL="2286000" algn="l" defTabSz="457200" rtl="0" eaLnBrk="1" latinLnBrk="0" hangingPunct="1">
              <a:defRPr kumimoji="1" sz="1800" kern="1200">
                <a:solidFill>
                  <a:schemeClr val="tx1"/>
                </a:solidFill>
                <a:latin typeface="+mn-lt"/>
                <a:ea typeface="+mn-ea"/>
                <a:cs typeface="+mn-cs"/>
              </a:defRPr>
            </a:lvl6pPr>
            <a:lvl7pPr marL="2743200" algn="l" defTabSz="457200" rtl="0" eaLnBrk="1" latinLnBrk="0" hangingPunct="1">
              <a:defRPr kumimoji="1" sz="1800" kern="1200">
                <a:solidFill>
                  <a:schemeClr val="tx1"/>
                </a:solidFill>
                <a:latin typeface="+mn-lt"/>
                <a:ea typeface="+mn-ea"/>
                <a:cs typeface="+mn-cs"/>
              </a:defRPr>
            </a:lvl7pPr>
            <a:lvl8pPr marL="3200400" algn="l" defTabSz="457200" rtl="0" eaLnBrk="1" latinLnBrk="0" hangingPunct="1">
              <a:defRPr kumimoji="1" sz="1800" kern="1200">
                <a:solidFill>
                  <a:schemeClr val="tx1"/>
                </a:solidFill>
                <a:latin typeface="+mn-lt"/>
                <a:ea typeface="+mn-ea"/>
                <a:cs typeface="+mn-cs"/>
              </a:defRPr>
            </a:lvl8pPr>
            <a:lvl9pPr marL="3657600" algn="l" defTabSz="457200" rtl="0" eaLnBrk="1" latinLnBrk="0" hangingPunct="1">
              <a:defRPr kumimoji="1" sz="1800" kern="1200">
                <a:solidFill>
                  <a:schemeClr val="tx1"/>
                </a:solidFill>
                <a:latin typeface="+mn-lt"/>
                <a:ea typeface="+mn-ea"/>
                <a:cs typeface="+mn-cs"/>
              </a:defRPr>
            </a:lvl9pPr>
          </a:lstStyle>
          <a:p>
            <a:endParaRPr kumimoji="1" lang="ja-JP" altLang="en-US" dirty="0"/>
          </a:p>
        </p:txBody>
      </p:sp>
      <p:sp>
        <p:nvSpPr>
          <p:cNvPr id="38" name="角丸四角形 37">
            <a:extLst>
              <a:ext uri="{FF2B5EF4-FFF2-40B4-BE49-F238E27FC236}">
                <a16:creationId xmlns:a16="http://schemas.microsoft.com/office/drawing/2014/main" id="{67B767FB-4585-0E42-8882-76E6C2C383BF}"/>
              </a:ext>
            </a:extLst>
          </p:cNvPr>
          <p:cNvSpPr/>
          <p:nvPr/>
        </p:nvSpPr>
        <p:spPr>
          <a:xfrm>
            <a:off x="1955012" y="884916"/>
            <a:ext cx="1693445" cy="1464051"/>
          </a:xfrm>
          <a:prstGeom prst="roundRect">
            <a:avLst>
              <a:gd name="adj" fmla="val 0"/>
            </a:avLst>
          </a:prstGeom>
          <a:solidFill>
            <a:schemeClr val="accent6">
              <a:lumMod val="20000"/>
              <a:lumOff val="80000"/>
            </a:schemeClr>
          </a:solidFill>
          <a:ln>
            <a:no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9" name="テキスト ボックス 38">
            <a:extLst>
              <a:ext uri="{FF2B5EF4-FFF2-40B4-BE49-F238E27FC236}">
                <a16:creationId xmlns:a16="http://schemas.microsoft.com/office/drawing/2014/main" id="{FB87920E-D6B5-8547-A011-7DDF3F084D17}"/>
              </a:ext>
            </a:extLst>
          </p:cNvPr>
          <p:cNvSpPr txBox="1"/>
          <p:nvPr/>
        </p:nvSpPr>
        <p:spPr>
          <a:xfrm>
            <a:off x="2383990" y="1373639"/>
            <a:ext cx="835485" cy="307777"/>
          </a:xfrm>
          <a:prstGeom prst="rect">
            <a:avLst/>
          </a:prstGeom>
          <a:noFill/>
        </p:spPr>
        <p:txBody>
          <a:bodyPr wrap="none" rtlCol="0">
            <a:spAutoFit/>
          </a:bodyPr>
          <a:lstStyle/>
          <a:p>
            <a:pPr algn="ctr"/>
            <a:r>
              <a:rPr kumimoji="1" lang="ja-JP" altLang="en-US" sz="1400">
                <a:solidFill>
                  <a:schemeClr val="accent6">
                    <a:lumMod val="50000"/>
                  </a:schemeClr>
                </a:solidFill>
                <a:latin typeface="Meiryo" charset="-128"/>
                <a:ea typeface="Meiryo" charset="-128"/>
                <a:cs typeface="Meiryo" charset="-128"/>
              </a:rPr>
              <a:t>耳</a:t>
            </a:r>
            <a:r>
              <a:rPr kumimoji="1" lang="en-US" altLang="ja-JP" sz="1400" dirty="0">
                <a:solidFill>
                  <a:schemeClr val="accent6">
                    <a:lumMod val="50000"/>
                  </a:schemeClr>
                </a:solidFill>
                <a:latin typeface="Meiryo" charset="-128"/>
                <a:ea typeface="Meiryo" charset="-128"/>
                <a:cs typeface="Meiryo" charset="-128"/>
              </a:rPr>
              <a:t> 27%</a:t>
            </a:r>
            <a:endParaRPr kumimoji="1" lang="ja-JP" altLang="en-US" sz="1400" dirty="0">
              <a:solidFill>
                <a:schemeClr val="accent6">
                  <a:lumMod val="50000"/>
                </a:schemeClr>
              </a:solidFill>
              <a:latin typeface="Meiryo" charset="-128"/>
              <a:ea typeface="Meiryo" charset="-128"/>
              <a:cs typeface="Meiryo" charset="-128"/>
            </a:endParaRPr>
          </a:p>
        </p:txBody>
      </p:sp>
      <p:sp>
        <p:nvSpPr>
          <p:cNvPr id="40" name="テキスト ボックス 39">
            <a:extLst>
              <a:ext uri="{FF2B5EF4-FFF2-40B4-BE49-F238E27FC236}">
                <a16:creationId xmlns:a16="http://schemas.microsoft.com/office/drawing/2014/main" id="{FD94B8C2-FC32-3A40-8F4B-CB75AE8D659D}"/>
              </a:ext>
            </a:extLst>
          </p:cNvPr>
          <p:cNvSpPr txBox="1"/>
          <p:nvPr/>
        </p:nvSpPr>
        <p:spPr>
          <a:xfrm>
            <a:off x="2383990" y="1622701"/>
            <a:ext cx="835485" cy="307777"/>
          </a:xfrm>
          <a:prstGeom prst="rect">
            <a:avLst/>
          </a:prstGeom>
          <a:noFill/>
        </p:spPr>
        <p:txBody>
          <a:bodyPr wrap="none" rtlCol="0">
            <a:spAutoFit/>
          </a:bodyPr>
          <a:lstStyle/>
          <a:p>
            <a:pPr algn="ctr"/>
            <a:r>
              <a:rPr kumimoji="1" lang="ja-JP" altLang="en-US" sz="1400">
                <a:solidFill>
                  <a:schemeClr val="accent6">
                    <a:lumMod val="50000"/>
                  </a:schemeClr>
                </a:solidFill>
                <a:latin typeface="Meiryo" charset="-128"/>
                <a:ea typeface="Meiryo" charset="-128"/>
                <a:cs typeface="Meiryo" charset="-128"/>
              </a:rPr>
              <a:t>目</a:t>
            </a:r>
            <a:r>
              <a:rPr kumimoji="1" lang="en-US" altLang="ja-JP" sz="1400" dirty="0">
                <a:solidFill>
                  <a:schemeClr val="accent6">
                    <a:lumMod val="50000"/>
                  </a:schemeClr>
                </a:solidFill>
                <a:latin typeface="Meiryo" charset="-128"/>
                <a:ea typeface="Meiryo" charset="-128"/>
                <a:cs typeface="Meiryo" charset="-128"/>
              </a:rPr>
              <a:t> 48%</a:t>
            </a:r>
            <a:endParaRPr kumimoji="1" lang="ja-JP" altLang="en-US" sz="1400" dirty="0">
              <a:solidFill>
                <a:schemeClr val="accent6">
                  <a:lumMod val="50000"/>
                </a:schemeClr>
              </a:solidFill>
              <a:latin typeface="Meiryo" charset="-128"/>
              <a:ea typeface="Meiryo" charset="-128"/>
              <a:cs typeface="Meiryo" charset="-128"/>
            </a:endParaRPr>
          </a:p>
        </p:txBody>
      </p:sp>
      <p:sp>
        <p:nvSpPr>
          <p:cNvPr id="41" name="テキスト ボックス 40">
            <a:extLst>
              <a:ext uri="{FF2B5EF4-FFF2-40B4-BE49-F238E27FC236}">
                <a16:creationId xmlns:a16="http://schemas.microsoft.com/office/drawing/2014/main" id="{F00AC764-C285-7247-8A01-2F774819F412}"/>
              </a:ext>
            </a:extLst>
          </p:cNvPr>
          <p:cNvSpPr txBox="1"/>
          <p:nvPr/>
        </p:nvSpPr>
        <p:spPr>
          <a:xfrm>
            <a:off x="2393772" y="1899629"/>
            <a:ext cx="835485" cy="307777"/>
          </a:xfrm>
          <a:prstGeom prst="rect">
            <a:avLst/>
          </a:prstGeom>
          <a:noFill/>
        </p:spPr>
        <p:txBody>
          <a:bodyPr wrap="none" rtlCol="0">
            <a:spAutoFit/>
          </a:bodyPr>
          <a:lstStyle/>
          <a:p>
            <a:pPr algn="ctr"/>
            <a:r>
              <a:rPr kumimoji="1" lang="ja-JP" altLang="en-US" sz="1400">
                <a:solidFill>
                  <a:schemeClr val="accent6">
                    <a:lumMod val="50000"/>
                  </a:schemeClr>
                </a:solidFill>
                <a:latin typeface="Meiryo" charset="-128"/>
                <a:ea typeface="Meiryo" charset="-128"/>
                <a:cs typeface="Meiryo" charset="-128"/>
              </a:rPr>
              <a:t>口</a:t>
            </a:r>
            <a:r>
              <a:rPr kumimoji="1" lang="en-US" altLang="ja-JP" sz="1400" dirty="0">
                <a:solidFill>
                  <a:schemeClr val="accent6">
                    <a:lumMod val="50000"/>
                  </a:schemeClr>
                </a:solidFill>
                <a:latin typeface="Meiryo" charset="-128"/>
                <a:ea typeface="Meiryo" charset="-128"/>
                <a:cs typeface="Meiryo" charset="-128"/>
              </a:rPr>
              <a:t> 12%</a:t>
            </a:r>
            <a:endParaRPr kumimoji="1" lang="ja-JP" altLang="en-US" sz="1400" dirty="0">
              <a:solidFill>
                <a:schemeClr val="accent6">
                  <a:lumMod val="50000"/>
                </a:schemeClr>
              </a:solidFill>
              <a:latin typeface="Meiryo" charset="-128"/>
              <a:ea typeface="Meiryo" charset="-128"/>
              <a:cs typeface="Meiryo" charset="-128"/>
            </a:endParaRPr>
          </a:p>
        </p:txBody>
      </p:sp>
      <p:sp>
        <p:nvSpPr>
          <p:cNvPr id="42" name="テキスト ボックス 41">
            <a:extLst>
              <a:ext uri="{FF2B5EF4-FFF2-40B4-BE49-F238E27FC236}">
                <a16:creationId xmlns:a16="http://schemas.microsoft.com/office/drawing/2014/main" id="{3E263E07-91E9-2F40-B011-D813AFCB25DC}"/>
              </a:ext>
            </a:extLst>
          </p:cNvPr>
          <p:cNvSpPr txBox="1"/>
          <p:nvPr/>
        </p:nvSpPr>
        <p:spPr>
          <a:xfrm>
            <a:off x="2252745" y="1015534"/>
            <a:ext cx="1107997" cy="461665"/>
          </a:xfrm>
          <a:prstGeom prst="rect">
            <a:avLst/>
          </a:prstGeom>
          <a:noFill/>
        </p:spPr>
        <p:txBody>
          <a:bodyPr wrap="none" rtlCol="0">
            <a:spAutoFit/>
          </a:bodyPr>
          <a:lstStyle/>
          <a:p>
            <a:pPr algn="ctr"/>
            <a:r>
              <a:rPr kumimoji="1" lang="ja-JP" altLang="en-US" sz="2400" b="1" dirty="0">
                <a:solidFill>
                  <a:schemeClr val="accent6">
                    <a:lumMod val="50000"/>
                  </a:schemeClr>
                </a:solidFill>
                <a:latin typeface="Meiryo" charset="-128"/>
                <a:ea typeface="Meiryo" charset="-128"/>
                <a:cs typeface="Meiryo" charset="-128"/>
              </a:rPr>
              <a:t>特徴量</a:t>
            </a:r>
          </a:p>
        </p:txBody>
      </p:sp>
      <p:sp>
        <p:nvSpPr>
          <p:cNvPr id="43" name="テキスト ボックス 42">
            <a:extLst>
              <a:ext uri="{FF2B5EF4-FFF2-40B4-BE49-F238E27FC236}">
                <a16:creationId xmlns:a16="http://schemas.microsoft.com/office/drawing/2014/main" id="{1A227BF9-1398-044D-B1D5-D1373C54C0F1}"/>
              </a:ext>
            </a:extLst>
          </p:cNvPr>
          <p:cNvSpPr txBox="1"/>
          <p:nvPr/>
        </p:nvSpPr>
        <p:spPr>
          <a:xfrm>
            <a:off x="4666096" y="6471818"/>
            <a:ext cx="4465602" cy="230832"/>
          </a:xfrm>
          <a:prstGeom prst="rect">
            <a:avLst/>
          </a:prstGeom>
          <a:noFill/>
        </p:spPr>
        <p:txBody>
          <a:bodyPr wrap="square" rtlCol="0">
            <a:spAutoFit/>
          </a:bodyPr>
          <a:lstStyle/>
          <a:p>
            <a:pPr algn="r"/>
            <a:r>
              <a:rPr kumimoji="1" lang="ja-JP" altLang="en-US" sz="900">
                <a:solidFill>
                  <a:schemeClr val="tx1">
                    <a:lumMod val="50000"/>
                    <a:lumOff val="50000"/>
                  </a:schemeClr>
                </a:solidFill>
                <a:latin typeface="Meiryo" charset="-128"/>
                <a:ea typeface="Meiryo" charset="-128"/>
                <a:cs typeface="Meiryo" charset="-128"/>
              </a:rPr>
              <a:t>「特徴量」とは、猫</a:t>
            </a:r>
            <a:r>
              <a:rPr kumimoji="1" lang="ja-JP" altLang="en-US" sz="900" dirty="0">
                <a:solidFill>
                  <a:schemeClr val="tx1">
                    <a:lumMod val="50000"/>
                    <a:lumOff val="50000"/>
                  </a:schemeClr>
                </a:solidFill>
                <a:latin typeface="Meiryo" charset="-128"/>
                <a:ea typeface="Meiryo" charset="-128"/>
                <a:cs typeface="Meiryo" charset="-128"/>
              </a:rPr>
              <a:t>と</a:t>
            </a:r>
            <a:r>
              <a:rPr kumimoji="1" lang="ja-JP" altLang="en-US" sz="900">
                <a:solidFill>
                  <a:schemeClr val="tx1">
                    <a:lumMod val="50000"/>
                    <a:lumOff val="50000"/>
                  </a:schemeClr>
                </a:solidFill>
                <a:latin typeface="Meiryo" charset="-128"/>
                <a:ea typeface="Meiryo" charset="-128"/>
                <a:cs typeface="Meiryo" charset="-128"/>
              </a:rPr>
              <a:t>犬を識別</a:t>
            </a:r>
            <a:r>
              <a:rPr kumimoji="1" lang="ja-JP" altLang="en-US" sz="900" dirty="0">
                <a:solidFill>
                  <a:schemeClr val="tx1">
                    <a:lumMod val="50000"/>
                    <a:lumOff val="50000"/>
                  </a:schemeClr>
                </a:solidFill>
                <a:latin typeface="Meiryo" charset="-128"/>
                <a:ea typeface="Meiryo" charset="-128"/>
                <a:cs typeface="Meiryo" charset="-128"/>
              </a:rPr>
              <a:t>・</a:t>
            </a:r>
            <a:r>
              <a:rPr kumimoji="1" lang="ja-JP" altLang="en-US" sz="900">
                <a:solidFill>
                  <a:schemeClr val="tx1">
                    <a:lumMod val="50000"/>
                    <a:lumOff val="50000"/>
                  </a:schemeClr>
                </a:solidFill>
                <a:latin typeface="Meiryo" charset="-128"/>
                <a:ea typeface="Meiryo" charset="-128"/>
                <a:cs typeface="Meiryo" charset="-128"/>
              </a:rPr>
              <a:t>分類するため</a:t>
            </a:r>
            <a:r>
              <a:rPr kumimoji="1" lang="ja-JP" altLang="en-US" sz="900" dirty="0">
                <a:solidFill>
                  <a:schemeClr val="tx1">
                    <a:lumMod val="50000"/>
                    <a:lumOff val="50000"/>
                  </a:schemeClr>
                </a:solidFill>
                <a:latin typeface="Meiryo" charset="-128"/>
                <a:ea typeface="Meiryo" charset="-128"/>
                <a:cs typeface="Meiryo" charset="-128"/>
              </a:rPr>
              <a:t>に着目すべき特徴</a:t>
            </a:r>
          </a:p>
        </p:txBody>
      </p:sp>
      <p:sp>
        <p:nvSpPr>
          <p:cNvPr id="44" name="角丸四角形 43">
            <a:extLst>
              <a:ext uri="{FF2B5EF4-FFF2-40B4-BE49-F238E27FC236}">
                <a16:creationId xmlns:a16="http://schemas.microsoft.com/office/drawing/2014/main" id="{F7E227D8-C9DD-9B41-88B6-11B0AE45AFF2}"/>
              </a:ext>
            </a:extLst>
          </p:cNvPr>
          <p:cNvSpPr/>
          <p:nvPr/>
        </p:nvSpPr>
        <p:spPr>
          <a:xfrm>
            <a:off x="5570201" y="884915"/>
            <a:ext cx="1693445" cy="1464051"/>
          </a:xfrm>
          <a:prstGeom prst="roundRect">
            <a:avLst>
              <a:gd name="adj" fmla="val 0"/>
            </a:avLst>
          </a:prstGeom>
          <a:solidFill>
            <a:schemeClr val="accent5">
              <a:lumMod val="20000"/>
              <a:lumOff val="80000"/>
            </a:schemeClr>
          </a:solidFill>
          <a:ln>
            <a:no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5" name="テキスト ボックス 44">
            <a:extLst>
              <a:ext uri="{FF2B5EF4-FFF2-40B4-BE49-F238E27FC236}">
                <a16:creationId xmlns:a16="http://schemas.microsoft.com/office/drawing/2014/main" id="{01B567A0-C9C1-4A4F-950F-31685F90F60F}"/>
              </a:ext>
            </a:extLst>
          </p:cNvPr>
          <p:cNvSpPr txBox="1"/>
          <p:nvPr/>
        </p:nvSpPr>
        <p:spPr>
          <a:xfrm>
            <a:off x="5640108" y="1537985"/>
            <a:ext cx="1553630" cy="307777"/>
          </a:xfrm>
          <a:prstGeom prst="rect">
            <a:avLst/>
          </a:prstGeom>
          <a:noFill/>
        </p:spPr>
        <p:txBody>
          <a:bodyPr wrap="none" rtlCol="0">
            <a:spAutoFit/>
          </a:bodyPr>
          <a:lstStyle/>
          <a:p>
            <a:pPr algn="ctr"/>
            <a:r>
              <a:rPr lang="ja-JP" altLang="en-US" sz="1400">
                <a:solidFill>
                  <a:schemeClr val="accent3">
                    <a:lumMod val="50000"/>
                  </a:schemeClr>
                </a:solidFill>
                <a:latin typeface="Meiryo" charset="-128"/>
                <a:ea typeface="Meiryo" charset="-128"/>
                <a:cs typeface="Meiryo" charset="-128"/>
              </a:rPr>
              <a:t>正しく</a:t>
            </a:r>
            <a:r>
              <a:rPr kumimoji="1" lang="ja-JP" altLang="en-US" sz="1400">
                <a:solidFill>
                  <a:schemeClr val="accent3">
                    <a:lumMod val="50000"/>
                  </a:schemeClr>
                </a:solidFill>
                <a:latin typeface="Meiryo" charset="-128"/>
                <a:ea typeface="Meiryo" charset="-128"/>
                <a:cs typeface="Meiryo" charset="-128"/>
              </a:rPr>
              <a:t>認識</a:t>
            </a:r>
            <a:r>
              <a:rPr kumimoji="1" lang="en-US" altLang="ja-JP" sz="1400" dirty="0">
                <a:solidFill>
                  <a:schemeClr val="accent3">
                    <a:lumMod val="50000"/>
                  </a:schemeClr>
                </a:solidFill>
                <a:latin typeface="Meiryo" charset="-128"/>
                <a:ea typeface="Meiryo" charset="-128"/>
                <a:cs typeface="Meiryo" charset="-128"/>
              </a:rPr>
              <a:t> 82%</a:t>
            </a:r>
            <a:endParaRPr kumimoji="1" lang="ja-JP" altLang="en-US" sz="1400" dirty="0">
              <a:solidFill>
                <a:schemeClr val="accent3">
                  <a:lumMod val="50000"/>
                </a:schemeClr>
              </a:solidFill>
              <a:latin typeface="Meiryo" charset="-128"/>
              <a:ea typeface="Meiryo" charset="-128"/>
              <a:cs typeface="Meiryo" charset="-128"/>
            </a:endParaRPr>
          </a:p>
        </p:txBody>
      </p:sp>
      <p:sp>
        <p:nvSpPr>
          <p:cNvPr id="46" name="テキスト ボックス 45">
            <a:extLst>
              <a:ext uri="{FF2B5EF4-FFF2-40B4-BE49-F238E27FC236}">
                <a16:creationId xmlns:a16="http://schemas.microsoft.com/office/drawing/2014/main" id="{6B0A4F0F-BA69-8F44-9381-583EB52C18C5}"/>
              </a:ext>
            </a:extLst>
          </p:cNvPr>
          <p:cNvSpPr txBox="1"/>
          <p:nvPr/>
        </p:nvSpPr>
        <p:spPr>
          <a:xfrm>
            <a:off x="5640111" y="1854396"/>
            <a:ext cx="1553630" cy="307777"/>
          </a:xfrm>
          <a:prstGeom prst="rect">
            <a:avLst/>
          </a:prstGeom>
          <a:noFill/>
        </p:spPr>
        <p:txBody>
          <a:bodyPr wrap="none" rtlCol="0">
            <a:spAutoFit/>
          </a:bodyPr>
          <a:lstStyle/>
          <a:p>
            <a:pPr algn="ctr"/>
            <a:r>
              <a:rPr kumimoji="1" lang="ja-JP" altLang="en-US" sz="1400">
                <a:solidFill>
                  <a:schemeClr val="accent3">
                    <a:lumMod val="50000"/>
                  </a:schemeClr>
                </a:solidFill>
                <a:latin typeface="Meiryo" charset="-128"/>
                <a:ea typeface="Meiryo" charset="-128"/>
                <a:cs typeface="Meiryo" charset="-128"/>
              </a:rPr>
              <a:t>誤った認識</a:t>
            </a:r>
            <a:r>
              <a:rPr kumimoji="1" lang="en-US" altLang="ja-JP" sz="1400" dirty="0">
                <a:solidFill>
                  <a:schemeClr val="accent3">
                    <a:lumMod val="50000"/>
                  </a:schemeClr>
                </a:solidFill>
                <a:latin typeface="Meiryo" charset="-128"/>
                <a:ea typeface="Meiryo" charset="-128"/>
                <a:cs typeface="Meiryo" charset="-128"/>
              </a:rPr>
              <a:t> 18%</a:t>
            </a:r>
            <a:endParaRPr kumimoji="1" lang="ja-JP" altLang="en-US" sz="1400" dirty="0">
              <a:solidFill>
                <a:schemeClr val="accent3">
                  <a:lumMod val="50000"/>
                </a:schemeClr>
              </a:solidFill>
              <a:latin typeface="Meiryo" charset="-128"/>
              <a:ea typeface="Meiryo" charset="-128"/>
              <a:cs typeface="Meiryo" charset="-128"/>
            </a:endParaRPr>
          </a:p>
        </p:txBody>
      </p:sp>
      <p:sp>
        <p:nvSpPr>
          <p:cNvPr id="48" name="テキスト ボックス 47">
            <a:extLst>
              <a:ext uri="{FF2B5EF4-FFF2-40B4-BE49-F238E27FC236}">
                <a16:creationId xmlns:a16="http://schemas.microsoft.com/office/drawing/2014/main" id="{2595DB3C-6452-8542-8B4B-098D565CCB0C}"/>
              </a:ext>
            </a:extLst>
          </p:cNvPr>
          <p:cNvSpPr txBox="1"/>
          <p:nvPr/>
        </p:nvSpPr>
        <p:spPr>
          <a:xfrm>
            <a:off x="5680748" y="990368"/>
            <a:ext cx="1415772" cy="461665"/>
          </a:xfrm>
          <a:prstGeom prst="rect">
            <a:avLst/>
          </a:prstGeom>
          <a:noFill/>
        </p:spPr>
        <p:txBody>
          <a:bodyPr wrap="none" rtlCol="0">
            <a:spAutoFit/>
          </a:bodyPr>
          <a:lstStyle/>
          <a:p>
            <a:pPr algn="ctr"/>
            <a:r>
              <a:rPr kumimoji="1" lang="ja-JP" altLang="en-US" sz="2400" b="1">
                <a:solidFill>
                  <a:schemeClr val="accent3">
                    <a:lumMod val="50000"/>
                  </a:schemeClr>
                </a:solidFill>
                <a:latin typeface="Meiryo" charset="-128"/>
                <a:ea typeface="Meiryo" charset="-128"/>
                <a:cs typeface="Meiryo" charset="-128"/>
              </a:rPr>
              <a:t>認識結果</a:t>
            </a:r>
            <a:endParaRPr kumimoji="1" lang="ja-JP" altLang="en-US" sz="2400" b="1" dirty="0">
              <a:solidFill>
                <a:schemeClr val="accent3">
                  <a:lumMod val="50000"/>
                </a:schemeClr>
              </a:solidFill>
              <a:latin typeface="Meiryo" charset="-128"/>
              <a:ea typeface="Meiryo" charset="-128"/>
              <a:cs typeface="Meiryo" charset="-128"/>
            </a:endParaRPr>
          </a:p>
        </p:txBody>
      </p:sp>
      <p:sp>
        <p:nvSpPr>
          <p:cNvPr id="49" name="角丸四角形 48">
            <a:extLst>
              <a:ext uri="{FF2B5EF4-FFF2-40B4-BE49-F238E27FC236}">
                <a16:creationId xmlns:a16="http://schemas.microsoft.com/office/drawing/2014/main" id="{EFDAE399-2D05-1740-BF3E-C84B65B6F95A}"/>
              </a:ext>
            </a:extLst>
          </p:cNvPr>
          <p:cNvSpPr/>
          <p:nvPr/>
        </p:nvSpPr>
        <p:spPr>
          <a:xfrm>
            <a:off x="2355867" y="4658288"/>
            <a:ext cx="1693445" cy="1464051"/>
          </a:xfrm>
          <a:prstGeom prst="roundRect">
            <a:avLst>
              <a:gd name="adj" fmla="val 0"/>
            </a:avLst>
          </a:prstGeom>
          <a:solidFill>
            <a:schemeClr val="accent4">
              <a:lumMod val="40000"/>
              <a:lumOff val="60000"/>
            </a:schemeClr>
          </a:solidFill>
          <a:ln>
            <a:no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 name="角丸四角形 53">
            <a:extLst>
              <a:ext uri="{FF2B5EF4-FFF2-40B4-BE49-F238E27FC236}">
                <a16:creationId xmlns:a16="http://schemas.microsoft.com/office/drawing/2014/main" id="{65A41180-F301-7A4A-A1A0-217AF303F1DC}"/>
              </a:ext>
            </a:extLst>
          </p:cNvPr>
          <p:cNvSpPr/>
          <p:nvPr/>
        </p:nvSpPr>
        <p:spPr>
          <a:xfrm>
            <a:off x="2219057" y="4744199"/>
            <a:ext cx="1693445" cy="1464051"/>
          </a:xfrm>
          <a:prstGeom prst="roundRect">
            <a:avLst>
              <a:gd name="adj" fmla="val 0"/>
            </a:avLst>
          </a:prstGeom>
          <a:solidFill>
            <a:schemeClr val="accent4">
              <a:lumMod val="40000"/>
              <a:lumOff val="60000"/>
            </a:schemeClr>
          </a:solidFill>
          <a:ln>
            <a:no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5" name="角丸四角形 54">
            <a:extLst>
              <a:ext uri="{FF2B5EF4-FFF2-40B4-BE49-F238E27FC236}">
                <a16:creationId xmlns:a16="http://schemas.microsoft.com/office/drawing/2014/main" id="{B2C74B7B-F6DD-7B4D-991D-0587E0FACBA7}"/>
              </a:ext>
            </a:extLst>
          </p:cNvPr>
          <p:cNvSpPr/>
          <p:nvPr/>
        </p:nvSpPr>
        <p:spPr>
          <a:xfrm>
            <a:off x="2106058" y="4830110"/>
            <a:ext cx="1693445" cy="1464051"/>
          </a:xfrm>
          <a:prstGeom prst="roundRect">
            <a:avLst>
              <a:gd name="adj" fmla="val 0"/>
            </a:avLst>
          </a:prstGeom>
          <a:solidFill>
            <a:schemeClr val="accent4">
              <a:lumMod val="40000"/>
              <a:lumOff val="60000"/>
            </a:schemeClr>
          </a:solidFill>
          <a:ln>
            <a:no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6" name="角丸四角形 55">
            <a:extLst>
              <a:ext uri="{FF2B5EF4-FFF2-40B4-BE49-F238E27FC236}">
                <a16:creationId xmlns:a16="http://schemas.microsoft.com/office/drawing/2014/main" id="{C55FFC83-0B3D-EE4D-94B3-96818F3A5C75}"/>
              </a:ext>
            </a:extLst>
          </p:cNvPr>
          <p:cNvSpPr/>
          <p:nvPr/>
        </p:nvSpPr>
        <p:spPr>
          <a:xfrm>
            <a:off x="1964791" y="4924552"/>
            <a:ext cx="1693445" cy="1464051"/>
          </a:xfrm>
          <a:prstGeom prst="roundRect">
            <a:avLst>
              <a:gd name="adj" fmla="val 0"/>
            </a:avLst>
          </a:prstGeom>
          <a:solidFill>
            <a:schemeClr val="accent4">
              <a:lumMod val="20000"/>
              <a:lumOff val="80000"/>
            </a:schemeClr>
          </a:solidFill>
          <a:ln>
            <a:no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7" name="テキスト ボックス 56">
            <a:extLst>
              <a:ext uri="{FF2B5EF4-FFF2-40B4-BE49-F238E27FC236}">
                <a16:creationId xmlns:a16="http://schemas.microsoft.com/office/drawing/2014/main" id="{278C3719-9691-624F-A7A6-3737131BC340}"/>
              </a:ext>
            </a:extLst>
          </p:cNvPr>
          <p:cNvSpPr txBox="1"/>
          <p:nvPr/>
        </p:nvSpPr>
        <p:spPr>
          <a:xfrm>
            <a:off x="2421564" y="5465799"/>
            <a:ext cx="760337" cy="307777"/>
          </a:xfrm>
          <a:prstGeom prst="rect">
            <a:avLst/>
          </a:prstGeom>
          <a:noFill/>
        </p:spPr>
        <p:txBody>
          <a:bodyPr wrap="none" rtlCol="0">
            <a:spAutoFit/>
          </a:bodyPr>
          <a:lstStyle/>
          <a:p>
            <a:pPr algn="ctr"/>
            <a:r>
              <a:rPr kumimoji="1" lang="en-US" altLang="ja-JP" sz="1400" dirty="0">
                <a:solidFill>
                  <a:srgbClr val="7030A0"/>
                </a:solidFill>
                <a:latin typeface="Meiryo" charset="-128"/>
                <a:ea typeface="Meiryo" charset="-128"/>
                <a:cs typeface="Meiryo" charset="-128"/>
              </a:rPr>
              <a:t>A 21%</a:t>
            </a:r>
            <a:endParaRPr kumimoji="1" lang="ja-JP" altLang="en-US" sz="1400" dirty="0">
              <a:solidFill>
                <a:srgbClr val="7030A0"/>
              </a:solidFill>
              <a:latin typeface="Meiryo" charset="-128"/>
              <a:ea typeface="Meiryo" charset="-128"/>
              <a:cs typeface="Meiryo" charset="-128"/>
            </a:endParaRPr>
          </a:p>
        </p:txBody>
      </p:sp>
      <p:sp>
        <p:nvSpPr>
          <p:cNvPr id="58" name="テキスト ボックス 57">
            <a:extLst>
              <a:ext uri="{FF2B5EF4-FFF2-40B4-BE49-F238E27FC236}">
                <a16:creationId xmlns:a16="http://schemas.microsoft.com/office/drawing/2014/main" id="{860F5AC2-FD28-E24E-B5AF-4027BFB99673}"/>
              </a:ext>
            </a:extLst>
          </p:cNvPr>
          <p:cNvSpPr txBox="1"/>
          <p:nvPr/>
        </p:nvSpPr>
        <p:spPr>
          <a:xfrm>
            <a:off x="2422366" y="5714861"/>
            <a:ext cx="758734" cy="307777"/>
          </a:xfrm>
          <a:prstGeom prst="rect">
            <a:avLst/>
          </a:prstGeom>
          <a:noFill/>
        </p:spPr>
        <p:txBody>
          <a:bodyPr wrap="none" rtlCol="0">
            <a:spAutoFit/>
          </a:bodyPr>
          <a:lstStyle/>
          <a:p>
            <a:pPr algn="ctr"/>
            <a:r>
              <a:rPr lang="en-US" altLang="ja-JP" sz="1400" dirty="0">
                <a:solidFill>
                  <a:srgbClr val="7030A0"/>
                </a:solidFill>
                <a:latin typeface="Meiryo" charset="-128"/>
                <a:ea typeface="Meiryo" charset="-128"/>
                <a:cs typeface="Meiryo" charset="-128"/>
              </a:rPr>
              <a:t>B</a:t>
            </a:r>
            <a:r>
              <a:rPr kumimoji="1" lang="en-US" altLang="ja-JP" sz="1400" dirty="0">
                <a:solidFill>
                  <a:srgbClr val="7030A0"/>
                </a:solidFill>
                <a:latin typeface="Meiryo" charset="-128"/>
                <a:ea typeface="Meiryo" charset="-128"/>
                <a:cs typeface="Meiryo" charset="-128"/>
              </a:rPr>
              <a:t> 31%</a:t>
            </a:r>
            <a:endParaRPr kumimoji="1" lang="ja-JP" altLang="en-US" sz="1400" dirty="0">
              <a:solidFill>
                <a:srgbClr val="7030A0"/>
              </a:solidFill>
              <a:latin typeface="Meiryo" charset="-128"/>
              <a:ea typeface="Meiryo" charset="-128"/>
              <a:cs typeface="Meiryo" charset="-128"/>
            </a:endParaRPr>
          </a:p>
        </p:txBody>
      </p:sp>
      <p:sp>
        <p:nvSpPr>
          <p:cNvPr id="59" name="テキスト ボックス 58">
            <a:extLst>
              <a:ext uri="{FF2B5EF4-FFF2-40B4-BE49-F238E27FC236}">
                <a16:creationId xmlns:a16="http://schemas.microsoft.com/office/drawing/2014/main" id="{3345FD7F-5092-E145-9A83-C4A4B622D7AD}"/>
              </a:ext>
            </a:extLst>
          </p:cNvPr>
          <p:cNvSpPr txBox="1"/>
          <p:nvPr/>
        </p:nvSpPr>
        <p:spPr>
          <a:xfrm>
            <a:off x="2423427" y="5991789"/>
            <a:ext cx="776175" cy="307777"/>
          </a:xfrm>
          <a:prstGeom prst="rect">
            <a:avLst/>
          </a:prstGeom>
          <a:noFill/>
        </p:spPr>
        <p:txBody>
          <a:bodyPr wrap="none" rtlCol="0">
            <a:spAutoFit/>
          </a:bodyPr>
          <a:lstStyle/>
          <a:p>
            <a:pPr algn="ctr"/>
            <a:r>
              <a:rPr kumimoji="1" lang="en-US" altLang="ja-JP" sz="1400" dirty="0">
                <a:solidFill>
                  <a:srgbClr val="7030A0"/>
                </a:solidFill>
                <a:latin typeface="Meiryo" charset="-128"/>
                <a:ea typeface="Meiryo" charset="-128"/>
                <a:cs typeface="Meiryo" charset="-128"/>
              </a:rPr>
              <a:t>C 1</a:t>
            </a:r>
            <a:r>
              <a:rPr lang="en-US" altLang="ja-JP" sz="1400" dirty="0">
                <a:solidFill>
                  <a:srgbClr val="7030A0"/>
                </a:solidFill>
                <a:latin typeface="Meiryo" charset="-128"/>
                <a:ea typeface="Meiryo" charset="-128"/>
                <a:cs typeface="Meiryo" charset="-128"/>
              </a:rPr>
              <a:t>8</a:t>
            </a:r>
            <a:r>
              <a:rPr kumimoji="1" lang="en-US" altLang="ja-JP" sz="1400" dirty="0">
                <a:solidFill>
                  <a:srgbClr val="7030A0"/>
                </a:solidFill>
                <a:latin typeface="Meiryo" charset="-128"/>
                <a:ea typeface="Meiryo" charset="-128"/>
                <a:cs typeface="Meiryo" charset="-128"/>
              </a:rPr>
              <a:t>%</a:t>
            </a:r>
            <a:endParaRPr kumimoji="1" lang="ja-JP" altLang="en-US" sz="1400" dirty="0">
              <a:solidFill>
                <a:srgbClr val="7030A0"/>
              </a:solidFill>
              <a:latin typeface="Meiryo" charset="-128"/>
              <a:ea typeface="Meiryo" charset="-128"/>
              <a:cs typeface="Meiryo" charset="-128"/>
            </a:endParaRPr>
          </a:p>
        </p:txBody>
      </p:sp>
      <p:sp>
        <p:nvSpPr>
          <p:cNvPr id="60" name="テキスト ボックス 59">
            <a:extLst>
              <a:ext uri="{FF2B5EF4-FFF2-40B4-BE49-F238E27FC236}">
                <a16:creationId xmlns:a16="http://schemas.microsoft.com/office/drawing/2014/main" id="{EBC93720-3676-1F4E-875D-EBA951F24C8D}"/>
              </a:ext>
            </a:extLst>
          </p:cNvPr>
          <p:cNvSpPr txBox="1"/>
          <p:nvPr/>
        </p:nvSpPr>
        <p:spPr>
          <a:xfrm>
            <a:off x="2252745" y="5107694"/>
            <a:ext cx="1107997" cy="461665"/>
          </a:xfrm>
          <a:prstGeom prst="rect">
            <a:avLst/>
          </a:prstGeom>
          <a:noFill/>
        </p:spPr>
        <p:txBody>
          <a:bodyPr wrap="none" rtlCol="0">
            <a:spAutoFit/>
          </a:bodyPr>
          <a:lstStyle/>
          <a:p>
            <a:pPr algn="ctr"/>
            <a:r>
              <a:rPr kumimoji="1" lang="ja-JP" altLang="en-US" sz="2400" b="1" dirty="0">
                <a:solidFill>
                  <a:srgbClr val="7030A0"/>
                </a:solidFill>
                <a:latin typeface="Meiryo" charset="-128"/>
                <a:ea typeface="Meiryo" charset="-128"/>
                <a:cs typeface="Meiryo" charset="-128"/>
              </a:rPr>
              <a:t>特徴量</a:t>
            </a:r>
          </a:p>
        </p:txBody>
      </p:sp>
      <p:sp>
        <p:nvSpPr>
          <p:cNvPr id="61" name="角丸四角形 60">
            <a:extLst>
              <a:ext uri="{FF2B5EF4-FFF2-40B4-BE49-F238E27FC236}">
                <a16:creationId xmlns:a16="http://schemas.microsoft.com/office/drawing/2014/main" id="{417DA638-FC82-0A4D-8BCC-0F46FE4DA8A9}"/>
              </a:ext>
            </a:extLst>
          </p:cNvPr>
          <p:cNvSpPr/>
          <p:nvPr/>
        </p:nvSpPr>
        <p:spPr>
          <a:xfrm>
            <a:off x="1955009" y="3828720"/>
            <a:ext cx="1693445" cy="720462"/>
          </a:xfrm>
          <a:prstGeom prst="roundRect">
            <a:avLst>
              <a:gd name="adj" fmla="val 0"/>
            </a:avLst>
          </a:prstGeom>
          <a:solidFill>
            <a:srgbClr val="0070C0"/>
          </a:solidFill>
          <a:ln>
            <a:no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000">
                <a:solidFill>
                  <a:srgbClr val="FFFFFF"/>
                </a:solidFill>
                <a:latin typeface="Meiryo" panose="020B0604030504040204" pitchFamily="34" charset="-128"/>
                <a:ea typeface="Meiryo" panose="020B0604030504040204" pitchFamily="34" charset="-128"/>
                <a:cs typeface="ＭＳ Ｐゴシック"/>
              </a:rPr>
              <a:t>学習</a:t>
            </a:r>
            <a:endParaRPr kumimoji="1" lang="en-US" altLang="ja-JP" sz="2000" dirty="0">
              <a:solidFill>
                <a:srgbClr val="FFFFFF"/>
              </a:solidFill>
              <a:latin typeface="Meiryo" panose="020B0604030504040204" pitchFamily="34" charset="-128"/>
              <a:ea typeface="Meiryo" panose="020B0604030504040204" pitchFamily="34" charset="-128"/>
              <a:cs typeface="ＭＳ Ｐゴシック"/>
            </a:endParaRPr>
          </a:p>
          <a:p>
            <a:pPr algn="ctr"/>
            <a:r>
              <a:rPr lang="ja-JP" altLang="en-US" sz="1050">
                <a:solidFill>
                  <a:srgbClr val="FFFFFF"/>
                </a:solidFill>
                <a:latin typeface="Meiryo" panose="020B0604030504040204" pitchFamily="34" charset="-128"/>
                <a:ea typeface="Meiryo" panose="020B0604030504040204" pitchFamily="34" charset="-128"/>
                <a:cs typeface="ＭＳ Ｐゴシック"/>
              </a:rPr>
              <a:t>ディープラーニング</a:t>
            </a:r>
            <a:endParaRPr kumimoji="1" lang="ja-JP" altLang="en-US" sz="1050" dirty="0">
              <a:solidFill>
                <a:srgbClr val="FFFFFF"/>
              </a:solidFill>
              <a:latin typeface="Meiryo" panose="020B0604030504040204" pitchFamily="34" charset="-128"/>
              <a:ea typeface="Meiryo" panose="020B0604030504040204" pitchFamily="34" charset="-128"/>
              <a:cs typeface="ＭＳ Ｐゴシック"/>
            </a:endParaRPr>
          </a:p>
        </p:txBody>
      </p:sp>
      <p:sp>
        <p:nvSpPr>
          <p:cNvPr id="62" name="角丸四角形 61">
            <a:extLst>
              <a:ext uri="{FF2B5EF4-FFF2-40B4-BE49-F238E27FC236}">
                <a16:creationId xmlns:a16="http://schemas.microsoft.com/office/drawing/2014/main" id="{8625F5DE-D17A-3144-9A79-D8FFDFD92AA7}"/>
              </a:ext>
            </a:extLst>
          </p:cNvPr>
          <p:cNvSpPr/>
          <p:nvPr/>
        </p:nvSpPr>
        <p:spPr>
          <a:xfrm>
            <a:off x="1964791" y="2742339"/>
            <a:ext cx="1693445" cy="720462"/>
          </a:xfrm>
          <a:prstGeom prst="roundRect">
            <a:avLst>
              <a:gd name="adj" fmla="val 0"/>
            </a:avLst>
          </a:prstGeom>
          <a:solidFill>
            <a:srgbClr val="0070C0"/>
          </a:solidFill>
          <a:ln>
            <a:no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000">
                <a:solidFill>
                  <a:srgbClr val="FFFFFF"/>
                </a:solidFill>
                <a:latin typeface="Meiryo" panose="020B0604030504040204" pitchFamily="34" charset="-128"/>
                <a:ea typeface="Meiryo" panose="020B0604030504040204" pitchFamily="34" charset="-128"/>
                <a:cs typeface="ＭＳ Ｐゴシック"/>
              </a:rPr>
              <a:t>学習</a:t>
            </a:r>
            <a:endParaRPr kumimoji="1" lang="ja-JP" altLang="en-US" sz="2000" dirty="0">
              <a:solidFill>
                <a:srgbClr val="FFFFFF"/>
              </a:solidFill>
              <a:latin typeface="Meiryo" panose="020B0604030504040204" pitchFamily="34" charset="-128"/>
              <a:ea typeface="Meiryo" panose="020B0604030504040204" pitchFamily="34" charset="-128"/>
              <a:cs typeface="ＭＳ Ｐゴシック"/>
            </a:endParaRPr>
          </a:p>
        </p:txBody>
      </p:sp>
      <p:sp>
        <p:nvSpPr>
          <p:cNvPr id="64" name="上矢印 63">
            <a:extLst>
              <a:ext uri="{FF2B5EF4-FFF2-40B4-BE49-F238E27FC236}">
                <a16:creationId xmlns:a16="http://schemas.microsoft.com/office/drawing/2014/main" id="{B418658A-B249-D447-8C96-09088C65C679}"/>
              </a:ext>
            </a:extLst>
          </p:cNvPr>
          <p:cNvSpPr/>
          <p:nvPr/>
        </p:nvSpPr>
        <p:spPr>
          <a:xfrm rot="10800000">
            <a:off x="2574589" y="2247883"/>
            <a:ext cx="478451" cy="542188"/>
          </a:xfrm>
          <a:prstGeom prst="up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5" name="角丸四角形 64">
            <a:extLst>
              <a:ext uri="{FF2B5EF4-FFF2-40B4-BE49-F238E27FC236}">
                <a16:creationId xmlns:a16="http://schemas.microsoft.com/office/drawing/2014/main" id="{1C772C4F-3BFF-C24E-AEB3-C0F3E81DC81C}"/>
              </a:ext>
            </a:extLst>
          </p:cNvPr>
          <p:cNvSpPr/>
          <p:nvPr/>
        </p:nvSpPr>
        <p:spPr>
          <a:xfrm>
            <a:off x="5570206" y="3822790"/>
            <a:ext cx="1693445" cy="720462"/>
          </a:xfrm>
          <a:prstGeom prst="roundRect">
            <a:avLst>
              <a:gd name="adj" fmla="val 0"/>
            </a:avLst>
          </a:prstGeom>
          <a:solidFill>
            <a:schemeClr val="accent3">
              <a:lumMod val="75000"/>
            </a:schemeClr>
          </a:solidFill>
          <a:ln>
            <a:no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000">
                <a:solidFill>
                  <a:srgbClr val="FFFFFF"/>
                </a:solidFill>
                <a:latin typeface="Meiryo" panose="020B0604030504040204" pitchFamily="34" charset="-128"/>
                <a:ea typeface="Meiryo" panose="020B0604030504040204" pitchFamily="34" charset="-128"/>
                <a:cs typeface="ＭＳ Ｐゴシック"/>
              </a:rPr>
              <a:t>推論</a:t>
            </a:r>
            <a:endParaRPr kumimoji="1" lang="en-US" altLang="ja-JP" sz="2000" dirty="0">
              <a:solidFill>
                <a:srgbClr val="FFFFFF"/>
              </a:solidFill>
              <a:latin typeface="Meiryo" panose="020B0604030504040204" pitchFamily="34" charset="-128"/>
              <a:ea typeface="Meiryo" panose="020B0604030504040204" pitchFamily="34" charset="-128"/>
              <a:cs typeface="ＭＳ Ｐゴシック"/>
            </a:endParaRPr>
          </a:p>
          <a:p>
            <a:pPr algn="ctr"/>
            <a:r>
              <a:rPr lang="ja-JP" altLang="en-US" sz="1050">
                <a:solidFill>
                  <a:srgbClr val="FFFFFF"/>
                </a:solidFill>
                <a:latin typeface="Meiryo" panose="020B0604030504040204" pitchFamily="34" charset="-128"/>
                <a:ea typeface="Meiryo" panose="020B0604030504040204" pitchFamily="34" charset="-128"/>
                <a:cs typeface="ＭＳ Ｐゴシック"/>
              </a:rPr>
              <a:t>ディープラーニング</a:t>
            </a:r>
            <a:endParaRPr kumimoji="1" lang="ja-JP" altLang="en-US" sz="1050" dirty="0">
              <a:solidFill>
                <a:srgbClr val="FFFFFF"/>
              </a:solidFill>
              <a:latin typeface="Meiryo" panose="020B0604030504040204" pitchFamily="34" charset="-128"/>
              <a:ea typeface="Meiryo" panose="020B0604030504040204" pitchFamily="34" charset="-128"/>
              <a:cs typeface="ＭＳ Ｐゴシック"/>
            </a:endParaRPr>
          </a:p>
        </p:txBody>
      </p:sp>
      <p:sp>
        <p:nvSpPr>
          <p:cNvPr id="66" name="角丸四角形 65">
            <a:extLst>
              <a:ext uri="{FF2B5EF4-FFF2-40B4-BE49-F238E27FC236}">
                <a16:creationId xmlns:a16="http://schemas.microsoft.com/office/drawing/2014/main" id="{799FECE0-A66D-F24E-B21A-98339BC6FBE4}"/>
              </a:ext>
            </a:extLst>
          </p:cNvPr>
          <p:cNvSpPr/>
          <p:nvPr/>
        </p:nvSpPr>
        <p:spPr>
          <a:xfrm>
            <a:off x="5570206" y="2737871"/>
            <a:ext cx="1693445" cy="720462"/>
          </a:xfrm>
          <a:prstGeom prst="roundRect">
            <a:avLst>
              <a:gd name="adj" fmla="val 0"/>
            </a:avLst>
          </a:prstGeom>
          <a:solidFill>
            <a:schemeClr val="accent3">
              <a:lumMod val="75000"/>
            </a:schemeClr>
          </a:solidFill>
          <a:ln>
            <a:no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000">
                <a:solidFill>
                  <a:srgbClr val="FFFFFF"/>
                </a:solidFill>
                <a:latin typeface="Meiryo" panose="020B0604030504040204" pitchFamily="34" charset="-128"/>
                <a:ea typeface="Meiryo" panose="020B0604030504040204" pitchFamily="34" charset="-128"/>
                <a:cs typeface="ＭＳ Ｐゴシック"/>
              </a:rPr>
              <a:t>推論</a:t>
            </a:r>
            <a:endParaRPr kumimoji="1" lang="ja-JP" altLang="en-US" sz="2000" dirty="0">
              <a:solidFill>
                <a:srgbClr val="FFFFFF"/>
              </a:solidFill>
              <a:latin typeface="Meiryo" panose="020B0604030504040204" pitchFamily="34" charset="-128"/>
              <a:ea typeface="Meiryo" panose="020B0604030504040204" pitchFamily="34" charset="-128"/>
              <a:cs typeface="ＭＳ Ｐゴシック"/>
            </a:endParaRPr>
          </a:p>
        </p:txBody>
      </p:sp>
      <p:sp>
        <p:nvSpPr>
          <p:cNvPr id="68" name="上矢印 67">
            <a:extLst>
              <a:ext uri="{FF2B5EF4-FFF2-40B4-BE49-F238E27FC236}">
                <a16:creationId xmlns:a16="http://schemas.microsoft.com/office/drawing/2014/main" id="{1C874928-EA4B-E040-B6C7-DE50C1CA35E0}"/>
              </a:ext>
            </a:extLst>
          </p:cNvPr>
          <p:cNvSpPr/>
          <p:nvPr/>
        </p:nvSpPr>
        <p:spPr>
          <a:xfrm rot="10800000" flipV="1">
            <a:off x="6177699" y="2256969"/>
            <a:ext cx="478451" cy="542188"/>
          </a:xfrm>
          <a:prstGeom prst="up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9" name="上矢印 68">
            <a:extLst>
              <a:ext uri="{FF2B5EF4-FFF2-40B4-BE49-F238E27FC236}">
                <a16:creationId xmlns:a16="http://schemas.microsoft.com/office/drawing/2014/main" id="{717282C3-31A7-8742-AF69-46DE67D4B76D}"/>
              </a:ext>
            </a:extLst>
          </p:cNvPr>
          <p:cNvSpPr/>
          <p:nvPr/>
        </p:nvSpPr>
        <p:spPr>
          <a:xfrm rot="5400000" flipV="1">
            <a:off x="4587337" y="712607"/>
            <a:ext cx="478451" cy="1188603"/>
          </a:xfrm>
          <a:prstGeom prst="up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0" name="角丸四角形 69">
            <a:extLst>
              <a:ext uri="{FF2B5EF4-FFF2-40B4-BE49-F238E27FC236}">
                <a16:creationId xmlns:a16="http://schemas.microsoft.com/office/drawing/2014/main" id="{F1E625E3-D33B-4941-B6D0-3251268D14F6}"/>
              </a:ext>
            </a:extLst>
          </p:cNvPr>
          <p:cNvSpPr/>
          <p:nvPr/>
        </p:nvSpPr>
        <p:spPr>
          <a:xfrm>
            <a:off x="5554017" y="4939024"/>
            <a:ext cx="1693445" cy="1464051"/>
          </a:xfrm>
          <a:prstGeom prst="roundRect">
            <a:avLst>
              <a:gd name="adj" fmla="val 0"/>
            </a:avLst>
          </a:prstGeom>
          <a:solidFill>
            <a:schemeClr val="accent5">
              <a:lumMod val="20000"/>
              <a:lumOff val="80000"/>
            </a:schemeClr>
          </a:solidFill>
          <a:ln>
            <a:no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1" name="テキスト ボックス 70">
            <a:extLst>
              <a:ext uri="{FF2B5EF4-FFF2-40B4-BE49-F238E27FC236}">
                <a16:creationId xmlns:a16="http://schemas.microsoft.com/office/drawing/2014/main" id="{BE3B47E4-729B-EB4F-AE36-29A2262812EB}"/>
              </a:ext>
            </a:extLst>
          </p:cNvPr>
          <p:cNvSpPr txBox="1"/>
          <p:nvPr/>
        </p:nvSpPr>
        <p:spPr>
          <a:xfrm>
            <a:off x="5623924" y="5592094"/>
            <a:ext cx="1553631" cy="307777"/>
          </a:xfrm>
          <a:prstGeom prst="rect">
            <a:avLst/>
          </a:prstGeom>
          <a:noFill/>
        </p:spPr>
        <p:txBody>
          <a:bodyPr wrap="none" rtlCol="0">
            <a:spAutoFit/>
          </a:bodyPr>
          <a:lstStyle/>
          <a:p>
            <a:pPr algn="ctr"/>
            <a:r>
              <a:rPr lang="ja-JP" altLang="en-US" sz="1400">
                <a:solidFill>
                  <a:schemeClr val="accent3">
                    <a:lumMod val="50000"/>
                  </a:schemeClr>
                </a:solidFill>
                <a:latin typeface="Meiryo" charset="-128"/>
                <a:ea typeface="Meiryo" charset="-128"/>
                <a:cs typeface="Meiryo" charset="-128"/>
              </a:rPr>
              <a:t>正しく</a:t>
            </a:r>
            <a:r>
              <a:rPr kumimoji="1" lang="ja-JP" altLang="en-US" sz="1400">
                <a:solidFill>
                  <a:schemeClr val="accent3">
                    <a:lumMod val="50000"/>
                  </a:schemeClr>
                </a:solidFill>
                <a:latin typeface="Meiryo" charset="-128"/>
                <a:ea typeface="Meiryo" charset="-128"/>
                <a:cs typeface="Meiryo" charset="-128"/>
              </a:rPr>
              <a:t>認識</a:t>
            </a:r>
            <a:r>
              <a:rPr kumimoji="1" lang="en-US" altLang="ja-JP" sz="1400" dirty="0">
                <a:solidFill>
                  <a:schemeClr val="accent3">
                    <a:lumMod val="50000"/>
                  </a:schemeClr>
                </a:solidFill>
                <a:latin typeface="Meiryo" charset="-128"/>
                <a:ea typeface="Meiryo" charset="-128"/>
                <a:cs typeface="Meiryo" charset="-128"/>
              </a:rPr>
              <a:t> 93%</a:t>
            </a:r>
            <a:endParaRPr kumimoji="1" lang="ja-JP" altLang="en-US" sz="1400" dirty="0">
              <a:solidFill>
                <a:schemeClr val="accent3">
                  <a:lumMod val="50000"/>
                </a:schemeClr>
              </a:solidFill>
              <a:latin typeface="Meiryo" charset="-128"/>
              <a:ea typeface="Meiryo" charset="-128"/>
              <a:cs typeface="Meiryo" charset="-128"/>
            </a:endParaRPr>
          </a:p>
        </p:txBody>
      </p:sp>
      <p:sp>
        <p:nvSpPr>
          <p:cNvPr id="72" name="テキスト ボックス 71">
            <a:extLst>
              <a:ext uri="{FF2B5EF4-FFF2-40B4-BE49-F238E27FC236}">
                <a16:creationId xmlns:a16="http://schemas.microsoft.com/office/drawing/2014/main" id="{EC58D91F-0120-4C4F-8DD4-50126EB24A55}"/>
              </a:ext>
            </a:extLst>
          </p:cNvPr>
          <p:cNvSpPr txBox="1"/>
          <p:nvPr/>
        </p:nvSpPr>
        <p:spPr>
          <a:xfrm>
            <a:off x="5649575" y="5908505"/>
            <a:ext cx="1502335" cy="307777"/>
          </a:xfrm>
          <a:prstGeom prst="rect">
            <a:avLst/>
          </a:prstGeom>
          <a:noFill/>
        </p:spPr>
        <p:txBody>
          <a:bodyPr wrap="none" rtlCol="0">
            <a:spAutoFit/>
          </a:bodyPr>
          <a:lstStyle/>
          <a:p>
            <a:pPr algn="ctr"/>
            <a:r>
              <a:rPr kumimoji="1" lang="ja-JP" altLang="en-US" sz="1400">
                <a:solidFill>
                  <a:schemeClr val="accent3">
                    <a:lumMod val="50000"/>
                  </a:schemeClr>
                </a:solidFill>
                <a:latin typeface="Meiryo" charset="-128"/>
                <a:ea typeface="Meiryo" charset="-128"/>
                <a:cs typeface="Meiryo" charset="-128"/>
              </a:rPr>
              <a:t>誤った認識</a:t>
            </a:r>
            <a:r>
              <a:rPr kumimoji="1" lang="en-US" altLang="ja-JP" sz="1400" dirty="0">
                <a:solidFill>
                  <a:schemeClr val="accent3">
                    <a:lumMod val="50000"/>
                  </a:schemeClr>
                </a:solidFill>
                <a:latin typeface="Meiryo" charset="-128"/>
                <a:ea typeface="Meiryo" charset="-128"/>
                <a:cs typeface="Meiryo" charset="-128"/>
              </a:rPr>
              <a:t>  7%</a:t>
            </a:r>
            <a:endParaRPr kumimoji="1" lang="ja-JP" altLang="en-US" sz="1400" dirty="0">
              <a:solidFill>
                <a:schemeClr val="accent3">
                  <a:lumMod val="50000"/>
                </a:schemeClr>
              </a:solidFill>
              <a:latin typeface="Meiryo" charset="-128"/>
              <a:ea typeface="Meiryo" charset="-128"/>
              <a:cs typeface="Meiryo" charset="-128"/>
            </a:endParaRPr>
          </a:p>
        </p:txBody>
      </p:sp>
      <p:sp>
        <p:nvSpPr>
          <p:cNvPr id="73" name="テキスト ボックス 72">
            <a:extLst>
              <a:ext uri="{FF2B5EF4-FFF2-40B4-BE49-F238E27FC236}">
                <a16:creationId xmlns:a16="http://schemas.microsoft.com/office/drawing/2014/main" id="{47E038A5-11B4-4B4B-8480-AEEDA9586CD2}"/>
              </a:ext>
            </a:extLst>
          </p:cNvPr>
          <p:cNvSpPr txBox="1"/>
          <p:nvPr/>
        </p:nvSpPr>
        <p:spPr>
          <a:xfrm>
            <a:off x="5664564" y="5044477"/>
            <a:ext cx="1415772" cy="461665"/>
          </a:xfrm>
          <a:prstGeom prst="rect">
            <a:avLst/>
          </a:prstGeom>
          <a:noFill/>
        </p:spPr>
        <p:txBody>
          <a:bodyPr wrap="none" rtlCol="0">
            <a:spAutoFit/>
          </a:bodyPr>
          <a:lstStyle/>
          <a:p>
            <a:pPr algn="ctr"/>
            <a:r>
              <a:rPr kumimoji="1" lang="ja-JP" altLang="en-US" sz="2400" b="1">
                <a:solidFill>
                  <a:schemeClr val="accent3">
                    <a:lumMod val="50000"/>
                  </a:schemeClr>
                </a:solidFill>
                <a:latin typeface="Meiryo" charset="-128"/>
                <a:ea typeface="Meiryo" charset="-128"/>
                <a:cs typeface="Meiryo" charset="-128"/>
              </a:rPr>
              <a:t>認識結果</a:t>
            </a:r>
            <a:endParaRPr kumimoji="1" lang="ja-JP" altLang="en-US" sz="2400" b="1" dirty="0">
              <a:solidFill>
                <a:schemeClr val="accent3">
                  <a:lumMod val="50000"/>
                </a:schemeClr>
              </a:solidFill>
              <a:latin typeface="Meiryo" charset="-128"/>
              <a:ea typeface="Meiryo" charset="-128"/>
              <a:cs typeface="Meiryo" charset="-128"/>
            </a:endParaRPr>
          </a:p>
        </p:txBody>
      </p:sp>
      <p:sp>
        <p:nvSpPr>
          <p:cNvPr id="63" name="上矢印 62">
            <a:extLst>
              <a:ext uri="{FF2B5EF4-FFF2-40B4-BE49-F238E27FC236}">
                <a16:creationId xmlns:a16="http://schemas.microsoft.com/office/drawing/2014/main" id="{FD1CB4DF-A407-4343-B6DE-A20CAB423AFF}"/>
              </a:ext>
            </a:extLst>
          </p:cNvPr>
          <p:cNvSpPr/>
          <p:nvPr/>
        </p:nvSpPr>
        <p:spPr>
          <a:xfrm>
            <a:off x="2552402" y="4452903"/>
            <a:ext cx="478451" cy="582040"/>
          </a:xfrm>
          <a:prstGeom prst="up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7" name="上矢印 66">
            <a:extLst>
              <a:ext uri="{FF2B5EF4-FFF2-40B4-BE49-F238E27FC236}">
                <a16:creationId xmlns:a16="http://schemas.microsoft.com/office/drawing/2014/main" id="{A4C3A292-92F8-B441-B692-07753F93FE1E}"/>
              </a:ext>
            </a:extLst>
          </p:cNvPr>
          <p:cNvSpPr/>
          <p:nvPr/>
        </p:nvSpPr>
        <p:spPr>
          <a:xfrm flipV="1">
            <a:off x="6177701" y="4439425"/>
            <a:ext cx="478451" cy="582040"/>
          </a:xfrm>
          <a:prstGeom prst="up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4" name="上矢印 73">
            <a:extLst>
              <a:ext uri="{FF2B5EF4-FFF2-40B4-BE49-F238E27FC236}">
                <a16:creationId xmlns:a16="http://schemas.microsoft.com/office/drawing/2014/main" id="{60C78584-F4BC-A24E-A433-6D7FA126A350}"/>
              </a:ext>
            </a:extLst>
          </p:cNvPr>
          <p:cNvSpPr/>
          <p:nvPr/>
        </p:nvSpPr>
        <p:spPr>
          <a:xfrm rot="5400000" flipV="1">
            <a:off x="4587337" y="4711415"/>
            <a:ext cx="478451" cy="1188603"/>
          </a:xfrm>
          <a:prstGeom prst="up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50000"/>
                </a:schemeClr>
              </a:solidFill>
              <a:latin typeface="ＭＳ Ｐゴシック"/>
              <a:ea typeface="ＭＳ Ｐゴシック"/>
              <a:cs typeface="ＭＳ Ｐゴシック"/>
            </a:endParaRPr>
          </a:p>
        </p:txBody>
      </p:sp>
      <p:sp>
        <p:nvSpPr>
          <p:cNvPr id="80" name="テキスト ボックス 79">
            <a:extLst>
              <a:ext uri="{FF2B5EF4-FFF2-40B4-BE49-F238E27FC236}">
                <a16:creationId xmlns:a16="http://schemas.microsoft.com/office/drawing/2014/main" id="{985E06FF-CC06-A64D-A1F2-C83D76700FA6}"/>
              </a:ext>
            </a:extLst>
          </p:cNvPr>
          <p:cNvSpPr txBox="1"/>
          <p:nvPr/>
        </p:nvSpPr>
        <p:spPr>
          <a:xfrm>
            <a:off x="4067244" y="2196921"/>
            <a:ext cx="1396536" cy="577081"/>
          </a:xfrm>
          <a:prstGeom prst="rect">
            <a:avLst/>
          </a:prstGeom>
          <a:noFill/>
        </p:spPr>
        <p:txBody>
          <a:bodyPr wrap="none" rtlCol="0">
            <a:spAutoFit/>
          </a:bodyPr>
          <a:lstStyle/>
          <a:p>
            <a:r>
              <a:rPr kumimoji="1" lang="ja-JP" altLang="en-US" sz="1050">
                <a:solidFill>
                  <a:schemeClr val="accent6">
                    <a:lumMod val="50000"/>
                  </a:schemeClr>
                </a:solidFill>
                <a:latin typeface="Meiryo" charset="-128"/>
                <a:ea typeface="Meiryo" charset="-128"/>
                <a:cs typeface="Meiryo" charset="-128"/>
              </a:rPr>
              <a:t>人間が認識結果が</a:t>
            </a:r>
            <a:endParaRPr kumimoji="1" lang="en-US" altLang="ja-JP" sz="1050" dirty="0">
              <a:solidFill>
                <a:schemeClr val="accent6">
                  <a:lumMod val="50000"/>
                </a:schemeClr>
              </a:solidFill>
              <a:latin typeface="Meiryo" charset="-128"/>
              <a:ea typeface="Meiryo" charset="-128"/>
              <a:cs typeface="Meiryo" charset="-128"/>
            </a:endParaRPr>
          </a:p>
          <a:p>
            <a:r>
              <a:rPr kumimoji="1" lang="ja-JP" altLang="en-US" sz="1050">
                <a:solidFill>
                  <a:schemeClr val="accent6">
                    <a:lumMod val="50000"/>
                  </a:schemeClr>
                </a:solidFill>
                <a:latin typeface="Meiryo" charset="-128"/>
                <a:ea typeface="Meiryo" charset="-128"/>
                <a:cs typeface="Meiryo" charset="-128"/>
              </a:rPr>
              <a:t>最適になる組合せを</a:t>
            </a:r>
            <a:endParaRPr kumimoji="1" lang="en-US" altLang="ja-JP" sz="1050" dirty="0">
              <a:solidFill>
                <a:schemeClr val="accent6">
                  <a:lumMod val="50000"/>
                </a:schemeClr>
              </a:solidFill>
              <a:latin typeface="Meiryo" charset="-128"/>
              <a:ea typeface="Meiryo" charset="-128"/>
              <a:cs typeface="Meiryo" charset="-128"/>
            </a:endParaRPr>
          </a:p>
          <a:p>
            <a:r>
              <a:rPr kumimoji="1" lang="ja-JP" altLang="en-US" sz="1050">
                <a:solidFill>
                  <a:schemeClr val="accent6">
                    <a:lumMod val="50000"/>
                  </a:schemeClr>
                </a:solidFill>
                <a:latin typeface="Meiryo" charset="-128"/>
                <a:ea typeface="Meiryo" charset="-128"/>
                <a:cs typeface="Meiryo" charset="-128"/>
              </a:rPr>
              <a:t>見つける</a:t>
            </a:r>
            <a:endParaRPr kumimoji="1" lang="ja-JP" altLang="en-US" sz="1050" dirty="0">
              <a:solidFill>
                <a:schemeClr val="accent6">
                  <a:lumMod val="50000"/>
                </a:schemeClr>
              </a:solidFill>
              <a:latin typeface="Meiryo" charset="-128"/>
              <a:ea typeface="Meiryo" charset="-128"/>
              <a:cs typeface="Meiryo" charset="-128"/>
            </a:endParaRPr>
          </a:p>
        </p:txBody>
      </p:sp>
      <p:sp>
        <p:nvSpPr>
          <p:cNvPr id="81" name="テキスト ボックス 80">
            <a:extLst>
              <a:ext uri="{FF2B5EF4-FFF2-40B4-BE49-F238E27FC236}">
                <a16:creationId xmlns:a16="http://schemas.microsoft.com/office/drawing/2014/main" id="{FA070768-AD0F-2F47-A677-BB42266E2F09}"/>
              </a:ext>
            </a:extLst>
          </p:cNvPr>
          <p:cNvSpPr txBox="1"/>
          <p:nvPr/>
        </p:nvSpPr>
        <p:spPr>
          <a:xfrm>
            <a:off x="4047949" y="4455187"/>
            <a:ext cx="1396536" cy="577081"/>
          </a:xfrm>
          <a:prstGeom prst="rect">
            <a:avLst/>
          </a:prstGeom>
          <a:noFill/>
        </p:spPr>
        <p:txBody>
          <a:bodyPr wrap="none" rtlCol="0">
            <a:spAutoFit/>
          </a:bodyPr>
          <a:lstStyle/>
          <a:p>
            <a:r>
              <a:rPr kumimoji="1" lang="ja-JP" altLang="en-US" sz="1050">
                <a:solidFill>
                  <a:srgbClr val="7030A0"/>
                </a:solidFill>
                <a:latin typeface="Meiryo" charset="-128"/>
                <a:ea typeface="Meiryo" charset="-128"/>
                <a:cs typeface="Meiryo" charset="-128"/>
              </a:rPr>
              <a:t>機械が認識結果が</a:t>
            </a:r>
            <a:endParaRPr kumimoji="1" lang="en-US" altLang="ja-JP" sz="1050" dirty="0">
              <a:solidFill>
                <a:srgbClr val="7030A0"/>
              </a:solidFill>
              <a:latin typeface="Meiryo" charset="-128"/>
              <a:ea typeface="Meiryo" charset="-128"/>
              <a:cs typeface="Meiryo" charset="-128"/>
            </a:endParaRPr>
          </a:p>
          <a:p>
            <a:r>
              <a:rPr kumimoji="1" lang="ja-JP" altLang="en-US" sz="1050">
                <a:solidFill>
                  <a:srgbClr val="7030A0"/>
                </a:solidFill>
                <a:latin typeface="Meiryo" charset="-128"/>
                <a:ea typeface="Meiryo" charset="-128"/>
                <a:cs typeface="Meiryo" charset="-128"/>
              </a:rPr>
              <a:t>最適になる組合せを</a:t>
            </a:r>
            <a:endParaRPr kumimoji="1" lang="en-US" altLang="ja-JP" sz="1050" dirty="0">
              <a:solidFill>
                <a:srgbClr val="7030A0"/>
              </a:solidFill>
              <a:latin typeface="Meiryo" charset="-128"/>
              <a:ea typeface="Meiryo" charset="-128"/>
              <a:cs typeface="Meiryo" charset="-128"/>
            </a:endParaRPr>
          </a:p>
          <a:p>
            <a:r>
              <a:rPr kumimoji="1" lang="ja-JP" altLang="en-US" sz="1050">
                <a:solidFill>
                  <a:srgbClr val="7030A0"/>
                </a:solidFill>
                <a:latin typeface="Meiryo" charset="-128"/>
                <a:ea typeface="Meiryo" charset="-128"/>
                <a:cs typeface="Meiryo" charset="-128"/>
              </a:rPr>
              <a:t>見つける</a:t>
            </a:r>
            <a:endParaRPr kumimoji="1" lang="ja-JP" altLang="en-US" sz="1050" dirty="0">
              <a:solidFill>
                <a:srgbClr val="7030A0"/>
              </a:solidFill>
              <a:latin typeface="Meiryo" charset="-128"/>
              <a:ea typeface="Meiryo" charset="-128"/>
              <a:cs typeface="Meiryo" charset="-128"/>
            </a:endParaRPr>
          </a:p>
        </p:txBody>
      </p:sp>
      <p:sp>
        <p:nvSpPr>
          <p:cNvPr id="83" name="上矢印 82">
            <a:extLst>
              <a:ext uri="{FF2B5EF4-FFF2-40B4-BE49-F238E27FC236}">
                <a16:creationId xmlns:a16="http://schemas.microsoft.com/office/drawing/2014/main" id="{EC4BCF10-9072-9B4E-9631-C39DBF50979C}"/>
              </a:ext>
            </a:extLst>
          </p:cNvPr>
          <p:cNvSpPr/>
          <p:nvPr/>
        </p:nvSpPr>
        <p:spPr>
          <a:xfrm rot="5400000">
            <a:off x="1477574" y="2923774"/>
            <a:ext cx="478451" cy="327098"/>
          </a:xfrm>
          <a:prstGeom prst="up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4" name="上矢印 83">
            <a:extLst>
              <a:ext uri="{FF2B5EF4-FFF2-40B4-BE49-F238E27FC236}">
                <a16:creationId xmlns:a16="http://schemas.microsoft.com/office/drawing/2014/main" id="{19661915-4E29-1748-BB84-16EBFC0AF291}"/>
              </a:ext>
            </a:extLst>
          </p:cNvPr>
          <p:cNvSpPr/>
          <p:nvPr/>
        </p:nvSpPr>
        <p:spPr>
          <a:xfrm rot="5400000">
            <a:off x="1477574" y="3971436"/>
            <a:ext cx="478451" cy="327098"/>
          </a:xfrm>
          <a:prstGeom prst="upArrow">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5" name="上矢印 84">
            <a:extLst>
              <a:ext uri="{FF2B5EF4-FFF2-40B4-BE49-F238E27FC236}">
                <a16:creationId xmlns:a16="http://schemas.microsoft.com/office/drawing/2014/main" id="{9D276A52-2AFA-644C-AF99-D302EB13CE2B}"/>
              </a:ext>
            </a:extLst>
          </p:cNvPr>
          <p:cNvSpPr/>
          <p:nvPr/>
        </p:nvSpPr>
        <p:spPr>
          <a:xfrm rot="5400000">
            <a:off x="4340770" y="2246457"/>
            <a:ext cx="478451" cy="1681736"/>
          </a:xfrm>
          <a:prstGeom prst="up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6" name="上矢印 85">
            <a:extLst>
              <a:ext uri="{FF2B5EF4-FFF2-40B4-BE49-F238E27FC236}">
                <a16:creationId xmlns:a16="http://schemas.microsoft.com/office/drawing/2014/main" id="{FF09E12D-DEF2-F146-80EC-568F38482934}"/>
              </a:ext>
            </a:extLst>
          </p:cNvPr>
          <p:cNvSpPr/>
          <p:nvPr/>
        </p:nvSpPr>
        <p:spPr>
          <a:xfrm rot="5400000">
            <a:off x="4340771" y="3294118"/>
            <a:ext cx="478451" cy="1681738"/>
          </a:xfrm>
          <a:prstGeom prst="upArrow">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7" name="上矢印 86">
            <a:extLst>
              <a:ext uri="{FF2B5EF4-FFF2-40B4-BE49-F238E27FC236}">
                <a16:creationId xmlns:a16="http://schemas.microsoft.com/office/drawing/2014/main" id="{257D9E69-BDE1-4945-9371-819EA0679027}"/>
              </a:ext>
            </a:extLst>
          </p:cNvPr>
          <p:cNvSpPr/>
          <p:nvPr/>
        </p:nvSpPr>
        <p:spPr>
          <a:xfrm rot="5400000">
            <a:off x="7285809" y="2923775"/>
            <a:ext cx="478451" cy="327098"/>
          </a:xfrm>
          <a:prstGeom prst="up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8" name="上矢印 87">
            <a:extLst>
              <a:ext uri="{FF2B5EF4-FFF2-40B4-BE49-F238E27FC236}">
                <a16:creationId xmlns:a16="http://schemas.microsoft.com/office/drawing/2014/main" id="{6FF561F5-47EB-3C48-8AF6-330D7CDE27D7}"/>
              </a:ext>
            </a:extLst>
          </p:cNvPr>
          <p:cNvSpPr/>
          <p:nvPr/>
        </p:nvSpPr>
        <p:spPr>
          <a:xfrm rot="5400000">
            <a:off x="7285809" y="3971437"/>
            <a:ext cx="478451" cy="327098"/>
          </a:xfrm>
          <a:prstGeom prst="upArrow">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9" name="曲折矢印 88">
            <a:extLst>
              <a:ext uri="{FF2B5EF4-FFF2-40B4-BE49-F238E27FC236}">
                <a16:creationId xmlns:a16="http://schemas.microsoft.com/office/drawing/2014/main" id="{36DBF8F3-CC00-CF4F-BB67-7DEC63C5D0D5}"/>
              </a:ext>
            </a:extLst>
          </p:cNvPr>
          <p:cNvSpPr/>
          <p:nvPr/>
        </p:nvSpPr>
        <p:spPr>
          <a:xfrm rot="10800000">
            <a:off x="7372975" y="5175880"/>
            <a:ext cx="1054782" cy="990338"/>
          </a:xfrm>
          <a:prstGeom prst="bentArrow">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0" name="曲折矢印 89">
            <a:extLst>
              <a:ext uri="{FF2B5EF4-FFF2-40B4-BE49-F238E27FC236}">
                <a16:creationId xmlns:a16="http://schemas.microsoft.com/office/drawing/2014/main" id="{4888D9E9-6BE0-794A-A2AC-5D6D5D76F78F}"/>
              </a:ext>
            </a:extLst>
          </p:cNvPr>
          <p:cNvSpPr/>
          <p:nvPr/>
        </p:nvSpPr>
        <p:spPr>
          <a:xfrm rot="10800000" flipV="1">
            <a:off x="7370067" y="1026192"/>
            <a:ext cx="1054782" cy="990338"/>
          </a:xfrm>
          <a:prstGeom prst="bentArrow">
            <a:avLst/>
          </a:prstGeom>
          <a:solidFill>
            <a:schemeClr val="accent6">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4" name="図 3">
            <a:extLst>
              <a:ext uri="{FF2B5EF4-FFF2-40B4-BE49-F238E27FC236}">
                <a16:creationId xmlns:a16="http://schemas.microsoft.com/office/drawing/2014/main" id="{092B509B-E5AC-6843-A73E-F13EDE4A5363}"/>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04180" y="3103684"/>
            <a:ext cx="1054782" cy="1054782"/>
          </a:xfrm>
          <a:prstGeom prst="rect">
            <a:avLst/>
          </a:prstGeom>
        </p:spPr>
      </p:pic>
      <p:pic>
        <p:nvPicPr>
          <p:cNvPr id="8" name="図 7">
            <a:extLst>
              <a:ext uri="{FF2B5EF4-FFF2-40B4-BE49-F238E27FC236}">
                <a16:creationId xmlns:a16="http://schemas.microsoft.com/office/drawing/2014/main" id="{24185E85-B837-0240-83F7-D1E557300017}"/>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13005" y="2199132"/>
            <a:ext cx="1242839" cy="1242839"/>
          </a:xfrm>
          <a:prstGeom prst="rect">
            <a:avLst/>
          </a:prstGeom>
        </p:spPr>
      </p:pic>
      <p:pic>
        <p:nvPicPr>
          <p:cNvPr id="9" name="図 8">
            <a:extLst>
              <a:ext uri="{FF2B5EF4-FFF2-40B4-BE49-F238E27FC236}">
                <a16:creationId xmlns:a16="http://schemas.microsoft.com/office/drawing/2014/main" id="{6A1C19C1-5995-B04C-81E7-73F958291875}"/>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95436" y="4003845"/>
            <a:ext cx="871334" cy="871334"/>
          </a:xfrm>
          <a:prstGeom prst="rect">
            <a:avLst/>
          </a:prstGeom>
        </p:spPr>
      </p:pic>
      <p:grpSp>
        <p:nvGrpSpPr>
          <p:cNvPr id="10" name="図形グループ 394">
            <a:extLst>
              <a:ext uri="{FF2B5EF4-FFF2-40B4-BE49-F238E27FC236}">
                <a16:creationId xmlns:a16="http://schemas.microsoft.com/office/drawing/2014/main" id="{7F3D8843-3674-5142-8BB6-4C5E904587F2}"/>
              </a:ext>
            </a:extLst>
          </p:cNvPr>
          <p:cNvGrpSpPr/>
          <p:nvPr/>
        </p:nvGrpSpPr>
        <p:grpSpPr>
          <a:xfrm>
            <a:off x="989783" y="2847552"/>
            <a:ext cx="582041" cy="582041"/>
            <a:chOff x="8022615" y="4025501"/>
            <a:chExt cx="582041" cy="582041"/>
          </a:xfrm>
        </p:grpSpPr>
        <p:pic>
          <p:nvPicPr>
            <p:cNvPr id="11" name="図 10">
              <a:extLst>
                <a:ext uri="{FF2B5EF4-FFF2-40B4-BE49-F238E27FC236}">
                  <a16:creationId xmlns:a16="http://schemas.microsoft.com/office/drawing/2014/main" id="{EE89EC73-3D21-C542-BEA6-8C0C2BF48916}"/>
                </a:ext>
              </a:extLst>
            </p:cNvPr>
            <p:cNvPicPr>
              <a:picLocks noChangeAspect="1"/>
            </p:cNvPicPr>
            <p:nvPr/>
          </p:nvPicPr>
          <p:blipFill>
            <a:blip r:embed="rId6"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8022615" y="4025501"/>
              <a:ext cx="582041" cy="582041"/>
            </a:xfrm>
            <a:prstGeom prst="rect">
              <a:avLst/>
            </a:prstGeom>
          </p:spPr>
        </p:pic>
        <p:sp>
          <p:nvSpPr>
            <p:cNvPr id="12" name="テキスト ボックス 11">
              <a:extLst>
                <a:ext uri="{FF2B5EF4-FFF2-40B4-BE49-F238E27FC236}">
                  <a16:creationId xmlns:a16="http://schemas.microsoft.com/office/drawing/2014/main" id="{1C0171A6-BD19-C84A-B3EB-D1CFC3A2C230}"/>
                </a:ext>
              </a:extLst>
            </p:cNvPr>
            <p:cNvSpPr txBox="1"/>
            <p:nvPr/>
          </p:nvSpPr>
          <p:spPr>
            <a:xfrm rot="2697848">
              <a:off x="8165597" y="4274751"/>
              <a:ext cx="370416" cy="184666"/>
            </a:xfrm>
            <a:prstGeom prst="rect">
              <a:avLst/>
            </a:prstGeom>
            <a:noFill/>
          </p:spPr>
          <p:txBody>
            <a:bodyPr wrap="square" rtlCol="0">
              <a:spAutoFit/>
            </a:bodyPr>
            <a:lstStyle/>
            <a:p>
              <a:r>
                <a:rPr lang="ja-JP" altLang="en-US" sz="600" dirty="0">
                  <a:latin typeface="Meiryo" charset="-128"/>
                  <a:ea typeface="Meiryo" charset="-128"/>
                  <a:cs typeface="Meiryo" charset="-128"/>
                </a:rPr>
                <a:t>ネコ</a:t>
              </a:r>
              <a:endParaRPr kumimoji="1" lang="ja-JP" altLang="en-US" sz="600" dirty="0">
                <a:latin typeface="Meiryo" charset="-128"/>
                <a:ea typeface="Meiryo" charset="-128"/>
                <a:cs typeface="Meiryo" charset="-128"/>
              </a:endParaRPr>
            </a:p>
          </p:txBody>
        </p:sp>
      </p:grpSp>
      <p:grpSp>
        <p:nvGrpSpPr>
          <p:cNvPr id="13" name="図形グループ 395">
            <a:extLst>
              <a:ext uri="{FF2B5EF4-FFF2-40B4-BE49-F238E27FC236}">
                <a16:creationId xmlns:a16="http://schemas.microsoft.com/office/drawing/2014/main" id="{9272D912-5A60-4946-AEF1-C1DA4962E743}"/>
              </a:ext>
            </a:extLst>
          </p:cNvPr>
          <p:cNvGrpSpPr/>
          <p:nvPr/>
        </p:nvGrpSpPr>
        <p:grpSpPr>
          <a:xfrm>
            <a:off x="992359" y="3737420"/>
            <a:ext cx="582041" cy="582041"/>
            <a:chOff x="8022615" y="4025501"/>
            <a:chExt cx="582041" cy="582041"/>
          </a:xfrm>
        </p:grpSpPr>
        <p:pic>
          <p:nvPicPr>
            <p:cNvPr id="14" name="図 13">
              <a:extLst>
                <a:ext uri="{FF2B5EF4-FFF2-40B4-BE49-F238E27FC236}">
                  <a16:creationId xmlns:a16="http://schemas.microsoft.com/office/drawing/2014/main" id="{603FA261-FB86-2E46-A07F-A90C22F73EA9}"/>
                </a:ext>
              </a:extLst>
            </p:cNvPr>
            <p:cNvPicPr>
              <a:picLocks noChangeAspect="1"/>
            </p:cNvPicPr>
            <p:nvPr/>
          </p:nvPicPr>
          <p:blipFill>
            <a:blip r:embed="rId6"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8022615" y="4025501"/>
              <a:ext cx="582041" cy="582041"/>
            </a:xfrm>
            <a:prstGeom prst="rect">
              <a:avLst/>
            </a:prstGeom>
          </p:spPr>
        </p:pic>
        <p:sp>
          <p:nvSpPr>
            <p:cNvPr id="15" name="テキスト ボックス 14">
              <a:extLst>
                <a:ext uri="{FF2B5EF4-FFF2-40B4-BE49-F238E27FC236}">
                  <a16:creationId xmlns:a16="http://schemas.microsoft.com/office/drawing/2014/main" id="{FD91D143-339A-3C48-A2EC-49EB54FF2AF3}"/>
                </a:ext>
              </a:extLst>
            </p:cNvPr>
            <p:cNvSpPr txBox="1"/>
            <p:nvPr/>
          </p:nvSpPr>
          <p:spPr>
            <a:xfrm rot="2697848">
              <a:off x="8165597" y="4274751"/>
              <a:ext cx="370416" cy="184666"/>
            </a:xfrm>
            <a:prstGeom prst="rect">
              <a:avLst/>
            </a:prstGeom>
            <a:noFill/>
          </p:spPr>
          <p:txBody>
            <a:bodyPr wrap="square" rtlCol="0">
              <a:spAutoFit/>
            </a:bodyPr>
            <a:lstStyle/>
            <a:p>
              <a:r>
                <a:rPr lang="ja-JP" altLang="en-US" sz="600" dirty="0">
                  <a:latin typeface="Meiryo" charset="-128"/>
                  <a:ea typeface="Meiryo" charset="-128"/>
                  <a:cs typeface="Meiryo" charset="-128"/>
                </a:rPr>
                <a:t>ネコ</a:t>
              </a:r>
              <a:endParaRPr kumimoji="1" lang="ja-JP" altLang="en-US" sz="600" dirty="0">
                <a:latin typeface="Meiryo" charset="-128"/>
                <a:ea typeface="Meiryo" charset="-128"/>
                <a:cs typeface="Meiryo" charset="-128"/>
              </a:endParaRPr>
            </a:p>
          </p:txBody>
        </p:sp>
      </p:grpSp>
      <p:grpSp>
        <p:nvGrpSpPr>
          <p:cNvPr id="16" name="図形グループ 398">
            <a:extLst>
              <a:ext uri="{FF2B5EF4-FFF2-40B4-BE49-F238E27FC236}">
                <a16:creationId xmlns:a16="http://schemas.microsoft.com/office/drawing/2014/main" id="{9C56A154-A803-DE49-AD85-13365E092BEF}"/>
              </a:ext>
            </a:extLst>
          </p:cNvPr>
          <p:cNvGrpSpPr/>
          <p:nvPr/>
        </p:nvGrpSpPr>
        <p:grpSpPr>
          <a:xfrm>
            <a:off x="993565" y="4484914"/>
            <a:ext cx="582041" cy="582041"/>
            <a:chOff x="8022615" y="4025501"/>
            <a:chExt cx="582041" cy="582041"/>
          </a:xfrm>
        </p:grpSpPr>
        <p:pic>
          <p:nvPicPr>
            <p:cNvPr id="17" name="図 16">
              <a:extLst>
                <a:ext uri="{FF2B5EF4-FFF2-40B4-BE49-F238E27FC236}">
                  <a16:creationId xmlns:a16="http://schemas.microsoft.com/office/drawing/2014/main" id="{80AEB0E9-E4B2-6C4C-A544-A2D61F427329}"/>
                </a:ext>
              </a:extLst>
            </p:cNvPr>
            <p:cNvPicPr>
              <a:picLocks noChangeAspect="1"/>
            </p:cNvPicPr>
            <p:nvPr/>
          </p:nvPicPr>
          <p:blipFill>
            <a:blip r:embed="rId6"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8022615" y="4025501"/>
              <a:ext cx="582041" cy="582041"/>
            </a:xfrm>
            <a:prstGeom prst="rect">
              <a:avLst/>
            </a:prstGeom>
          </p:spPr>
        </p:pic>
        <p:sp>
          <p:nvSpPr>
            <p:cNvPr id="18" name="テキスト ボックス 17">
              <a:extLst>
                <a:ext uri="{FF2B5EF4-FFF2-40B4-BE49-F238E27FC236}">
                  <a16:creationId xmlns:a16="http://schemas.microsoft.com/office/drawing/2014/main" id="{AC72C1A6-2A49-F146-BD5F-155E48246CB0}"/>
                </a:ext>
              </a:extLst>
            </p:cNvPr>
            <p:cNvSpPr txBox="1"/>
            <p:nvPr/>
          </p:nvSpPr>
          <p:spPr>
            <a:xfrm rot="2697848">
              <a:off x="8165597" y="4274751"/>
              <a:ext cx="370416" cy="184666"/>
            </a:xfrm>
            <a:prstGeom prst="rect">
              <a:avLst/>
            </a:prstGeom>
            <a:noFill/>
          </p:spPr>
          <p:txBody>
            <a:bodyPr wrap="square" rtlCol="0">
              <a:spAutoFit/>
            </a:bodyPr>
            <a:lstStyle/>
            <a:p>
              <a:r>
                <a:rPr lang="ja-JP" altLang="en-US" sz="600" dirty="0">
                  <a:latin typeface="Meiryo" charset="-128"/>
                  <a:ea typeface="Meiryo" charset="-128"/>
                  <a:cs typeface="Meiryo" charset="-128"/>
                </a:rPr>
                <a:t>ネコ</a:t>
              </a:r>
              <a:endParaRPr kumimoji="1" lang="ja-JP" altLang="en-US" sz="600" dirty="0">
                <a:latin typeface="Meiryo" charset="-128"/>
                <a:ea typeface="Meiryo" charset="-128"/>
                <a:cs typeface="Meiryo" charset="-128"/>
              </a:endParaRPr>
            </a:p>
          </p:txBody>
        </p:sp>
      </p:grpSp>
      <p:sp>
        <p:nvSpPr>
          <p:cNvPr id="19" name="テキスト ボックス 18">
            <a:extLst>
              <a:ext uri="{FF2B5EF4-FFF2-40B4-BE49-F238E27FC236}">
                <a16:creationId xmlns:a16="http://schemas.microsoft.com/office/drawing/2014/main" id="{571AC742-EA78-3B4A-9802-98C7855E5F96}"/>
              </a:ext>
            </a:extLst>
          </p:cNvPr>
          <p:cNvSpPr txBox="1"/>
          <p:nvPr/>
        </p:nvSpPr>
        <p:spPr>
          <a:xfrm>
            <a:off x="349203" y="2160082"/>
            <a:ext cx="954107" cy="276999"/>
          </a:xfrm>
          <a:prstGeom prst="rect">
            <a:avLst/>
          </a:prstGeom>
          <a:noFill/>
        </p:spPr>
        <p:txBody>
          <a:bodyPr wrap="none" rtlCol="0">
            <a:spAutoFit/>
          </a:bodyPr>
          <a:lstStyle/>
          <a:p>
            <a:r>
              <a:rPr kumimoji="1" lang="ja-JP" altLang="en-US" sz="1200" b="1">
                <a:solidFill>
                  <a:srgbClr val="0070C0"/>
                </a:solidFill>
                <a:latin typeface="Meiryo" charset="-128"/>
                <a:ea typeface="Meiryo" charset="-128"/>
                <a:cs typeface="Meiryo" charset="-128"/>
              </a:rPr>
              <a:t>学習データ</a:t>
            </a:r>
            <a:endParaRPr kumimoji="1" lang="ja-JP" altLang="en-US" sz="1200" b="1" dirty="0">
              <a:solidFill>
                <a:srgbClr val="0070C0"/>
              </a:solidFill>
              <a:latin typeface="Meiryo" charset="-128"/>
              <a:ea typeface="Meiryo" charset="-128"/>
              <a:cs typeface="Meiryo" charset="-128"/>
            </a:endParaRPr>
          </a:p>
        </p:txBody>
      </p:sp>
      <p:sp>
        <p:nvSpPr>
          <p:cNvPr id="20" name="テキスト ボックス 19">
            <a:extLst>
              <a:ext uri="{FF2B5EF4-FFF2-40B4-BE49-F238E27FC236}">
                <a16:creationId xmlns:a16="http://schemas.microsoft.com/office/drawing/2014/main" id="{2BD4EE4B-53FC-8A4D-BD33-A90B8AF171CC}"/>
              </a:ext>
            </a:extLst>
          </p:cNvPr>
          <p:cNvSpPr txBox="1"/>
          <p:nvPr/>
        </p:nvSpPr>
        <p:spPr>
          <a:xfrm>
            <a:off x="382168" y="4846145"/>
            <a:ext cx="902811" cy="215444"/>
          </a:xfrm>
          <a:prstGeom prst="rect">
            <a:avLst/>
          </a:prstGeom>
          <a:noFill/>
        </p:spPr>
        <p:txBody>
          <a:bodyPr wrap="none" rtlCol="0">
            <a:spAutoFit/>
          </a:bodyPr>
          <a:lstStyle/>
          <a:p>
            <a:pPr algn="ctr"/>
            <a:r>
              <a:rPr kumimoji="1" lang="ja-JP" altLang="en-US" sz="800">
                <a:solidFill>
                  <a:srgbClr val="0070C0"/>
                </a:solidFill>
                <a:latin typeface="Meiryo" charset="-128"/>
                <a:ea typeface="Meiryo" charset="-128"/>
                <a:cs typeface="Meiryo" charset="-128"/>
              </a:rPr>
              <a:t>教師付きデータ</a:t>
            </a:r>
            <a:endParaRPr kumimoji="1" lang="ja-JP" altLang="en-US" sz="800" dirty="0">
              <a:solidFill>
                <a:srgbClr val="0070C0"/>
              </a:solidFill>
              <a:latin typeface="Meiryo" charset="-128"/>
              <a:ea typeface="Meiryo" charset="-128"/>
              <a:cs typeface="Meiryo" charset="-128"/>
            </a:endParaRPr>
          </a:p>
        </p:txBody>
      </p:sp>
      <p:pic>
        <p:nvPicPr>
          <p:cNvPr id="21" name="図 20">
            <a:extLst>
              <a:ext uri="{FF2B5EF4-FFF2-40B4-BE49-F238E27FC236}">
                <a16:creationId xmlns:a16="http://schemas.microsoft.com/office/drawing/2014/main" id="{7049CA3C-7EF2-C746-831C-5032A76E9282}"/>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7772598" y="3121913"/>
            <a:ext cx="1054782" cy="1054782"/>
          </a:xfrm>
          <a:prstGeom prst="rect">
            <a:avLst/>
          </a:prstGeom>
        </p:spPr>
      </p:pic>
      <p:pic>
        <p:nvPicPr>
          <p:cNvPr id="22" name="図 21">
            <a:extLst>
              <a:ext uri="{FF2B5EF4-FFF2-40B4-BE49-F238E27FC236}">
                <a16:creationId xmlns:a16="http://schemas.microsoft.com/office/drawing/2014/main" id="{4DAF4F97-45C0-E84F-BDA5-836D962C866F}"/>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7681423" y="2217361"/>
            <a:ext cx="1242839" cy="1242839"/>
          </a:xfrm>
          <a:prstGeom prst="rect">
            <a:avLst/>
          </a:prstGeom>
        </p:spPr>
      </p:pic>
      <p:pic>
        <p:nvPicPr>
          <p:cNvPr id="23" name="図 22">
            <a:extLst>
              <a:ext uri="{FF2B5EF4-FFF2-40B4-BE49-F238E27FC236}">
                <a16:creationId xmlns:a16="http://schemas.microsoft.com/office/drawing/2014/main" id="{476E53D1-1D85-AA48-8D08-F53D7D29B9F5}"/>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7863854" y="4022074"/>
            <a:ext cx="871334" cy="871334"/>
          </a:xfrm>
          <a:prstGeom prst="rect">
            <a:avLst/>
          </a:prstGeom>
        </p:spPr>
      </p:pic>
      <p:grpSp>
        <p:nvGrpSpPr>
          <p:cNvPr id="24" name="図形グループ 394">
            <a:extLst>
              <a:ext uri="{FF2B5EF4-FFF2-40B4-BE49-F238E27FC236}">
                <a16:creationId xmlns:a16="http://schemas.microsoft.com/office/drawing/2014/main" id="{A3324600-3977-6E4F-9994-BC3BBD419154}"/>
              </a:ext>
            </a:extLst>
          </p:cNvPr>
          <p:cNvGrpSpPr/>
          <p:nvPr/>
        </p:nvGrpSpPr>
        <p:grpSpPr>
          <a:xfrm>
            <a:off x="8458201" y="2865781"/>
            <a:ext cx="582041" cy="582041"/>
            <a:chOff x="8022615" y="4025501"/>
            <a:chExt cx="582041" cy="582041"/>
          </a:xfrm>
        </p:grpSpPr>
        <p:pic>
          <p:nvPicPr>
            <p:cNvPr id="25" name="図 24">
              <a:extLst>
                <a:ext uri="{FF2B5EF4-FFF2-40B4-BE49-F238E27FC236}">
                  <a16:creationId xmlns:a16="http://schemas.microsoft.com/office/drawing/2014/main" id="{E170F250-66C0-EB4E-85AB-ABD8B8190B87}"/>
                </a:ext>
              </a:extLst>
            </p:cNvPr>
            <p:cNvPicPr>
              <a:picLocks noChangeAspect="1"/>
            </p:cNvPicPr>
            <p:nvPr/>
          </p:nvPicPr>
          <p:blipFill>
            <a:blip r:embed="rId6"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8022615" y="4025501"/>
              <a:ext cx="582041" cy="582041"/>
            </a:xfrm>
            <a:prstGeom prst="rect">
              <a:avLst/>
            </a:prstGeom>
          </p:spPr>
        </p:pic>
        <p:sp>
          <p:nvSpPr>
            <p:cNvPr id="26" name="テキスト ボックス 25">
              <a:extLst>
                <a:ext uri="{FF2B5EF4-FFF2-40B4-BE49-F238E27FC236}">
                  <a16:creationId xmlns:a16="http://schemas.microsoft.com/office/drawing/2014/main" id="{16F443B1-8DB7-4E4B-8C3D-AE9C46B8251D}"/>
                </a:ext>
              </a:extLst>
            </p:cNvPr>
            <p:cNvSpPr txBox="1"/>
            <p:nvPr/>
          </p:nvSpPr>
          <p:spPr>
            <a:xfrm rot="2697848">
              <a:off x="8165597" y="4274751"/>
              <a:ext cx="370416" cy="184666"/>
            </a:xfrm>
            <a:prstGeom prst="rect">
              <a:avLst/>
            </a:prstGeom>
            <a:noFill/>
          </p:spPr>
          <p:txBody>
            <a:bodyPr wrap="square" rtlCol="0">
              <a:spAutoFit/>
            </a:bodyPr>
            <a:lstStyle/>
            <a:p>
              <a:r>
                <a:rPr lang="ja-JP" altLang="en-US" sz="600" dirty="0">
                  <a:latin typeface="Meiryo" charset="-128"/>
                  <a:ea typeface="Meiryo" charset="-128"/>
                  <a:cs typeface="Meiryo" charset="-128"/>
                </a:rPr>
                <a:t>ネコ</a:t>
              </a:r>
              <a:endParaRPr kumimoji="1" lang="ja-JP" altLang="en-US" sz="600" dirty="0">
                <a:latin typeface="Meiryo" charset="-128"/>
                <a:ea typeface="Meiryo" charset="-128"/>
                <a:cs typeface="Meiryo" charset="-128"/>
              </a:endParaRPr>
            </a:p>
          </p:txBody>
        </p:sp>
      </p:grpSp>
      <p:grpSp>
        <p:nvGrpSpPr>
          <p:cNvPr id="27" name="図形グループ 395">
            <a:extLst>
              <a:ext uri="{FF2B5EF4-FFF2-40B4-BE49-F238E27FC236}">
                <a16:creationId xmlns:a16="http://schemas.microsoft.com/office/drawing/2014/main" id="{DAB7C534-E609-FC4C-BD3A-949043485FC3}"/>
              </a:ext>
            </a:extLst>
          </p:cNvPr>
          <p:cNvGrpSpPr/>
          <p:nvPr/>
        </p:nvGrpSpPr>
        <p:grpSpPr>
          <a:xfrm>
            <a:off x="8460777" y="3755649"/>
            <a:ext cx="582041" cy="582041"/>
            <a:chOff x="8022615" y="4025501"/>
            <a:chExt cx="582041" cy="582041"/>
          </a:xfrm>
        </p:grpSpPr>
        <p:pic>
          <p:nvPicPr>
            <p:cNvPr id="28" name="図 27">
              <a:extLst>
                <a:ext uri="{FF2B5EF4-FFF2-40B4-BE49-F238E27FC236}">
                  <a16:creationId xmlns:a16="http://schemas.microsoft.com/office/drawing/2014/main" id="{0868E603-D8E1-D349-8277-B5518FB01D6A}"/>
                </a:ext>
              </a:extLst>
            </p:cNvPr>
            <p:cNvPicPr>
              <a:picLocks noChangeAspect="1"/>
            </p:cNvPicPr>
            <p:nvPr/>
          </p:nvPicPr>
          <p:blipFill>
            <a:blip r:embed="rId6"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8022615" y="4025501"/>
              <a:ext cx="582041" cy="582041"/>
            </a:xfrm>
            <a:prstGeom prst="rect">
              <a:avLst/>
            </a:prstGeom>
          </p:spPr>
        </p:pic>
        <p:sp>
          <p:nvSpPr>
            <p:cNvPr id="29" name="テキスト ボックス 28">
              <a:extLst>
                <a:ext uri="{FF2B5EF4-FFF2-40B4-BE49-F238E27FC236}">
                  <a16:creationId xmlns:a16="http://schemas.microsoft.com/office/drawing/2014/main" id="{F89D0E1C-BF84-FF4D-BB63-BC83B79A14EF}"/>
                </a:ext>
              </a:extLst>
            </p:cNvPr>
            <p:cNvSpPr txBox="1"/>
            <p:nvPr/>
          </p:nvSpPr>
          <p:spPr>
            <a:xfrm rot="2697848">
              <a:off x="8165597" y="4274751"/>
              <a:ext cx="370416" cy="184666"/>
            </a:xfrm>
            <a:prstGeom prst="rect">
              <a:avLst/>
            </a:prstGeom>
            <a:noFill/>
          </p:spPr>
          <p:txBody>
            <a:bodyPr wrap="square" rtlCol="0">
              <a:spAutoFit/>
            </a:bodyPr>
            <a:lstStyle/>
            <a:p>
              <a:r>
                <a:rPr lang="ja-JP" altLang="en-US" sz="600" dirty="0">
                  <a:latin typeface="Meiryo" charset="-128"/>
                  <a:ea typeface="Meiryo" charset="-128"/>
                  <a:cs typeface="Meiryo" charset="-128"/>
                </a:rPr>
                <a:t>ネコ</a:t>
              </a:r>
              <a:endParaRPr kumimoji="1" lang="ja-JP" altLang="en-US" sz="600" dirty="0">
                <a:latin typeface="Meiryo" charset="-128"/>
                <a:ea typeface="Meiryo" charset="-128"/>
                <a:cs typeface="Meiryo" charset="-128"/>
              </a:endParaRPr>
            </a:p>
          </p:txBody>
        </p:sp>
      </p:grpSp>
      <p:grpSp>
        <p:nvGrpSpPr>
          <p:cNvPr id="30" name="図形グループ 398">
            <a:extLst>
              <a:ext uri="{FF2B5EF4-FFF2-40B4-BE49-F238E27FC236}">
                <a16:creationId xmlns:a16="http://schemas.microsoft.com/office/drawing/2014/main" id="{297D243E-57D5-EE42-A4EF-49725EF81B59}"/>
              </a:ext>
            </a:extLst>
          </p:cNvPr>
          <p:cNvGrpSpPr/>
          <p:nvPr/>
        </p:nvGrpSpPr>
        <p:grpSpPr>
          <a:xfrm>
            <a:off x="8461983" y="4503143"/>
            <a:ext cx="582041" cy="582041"/>
            <a:chOff x="8022615" y="4025501"/>
            <a:chExt cx="582041" cy="582041"/>
          </a:xfrm>
        </p:grpSpPr>
        <p:pic>
          <p:nvPicPr>
            <p:cNvPr id="31" name="図 30">
              <a:extLst>
                <a:ext uri="{FF2B5EF4-FFF2-40B4-BE49-F238E27FC236}">
                  <a16:creationId xmlns:a16="http://schemas.microsoft.com/office/drawing/2014/main" id="{6F7C1E5A-B16D-9C4F-8EB9-7A7ACCBF896B}"/>
                </a:ext>
              </a:extLst>
            </p:cNvPr>
            <p:cNvPicPr>
              <a:picLocks noChangeAspect="1"/>
            </p:cNvPicPr>
            <p:nvPr/>
          </p:nvPicPr>
          <p:blipFill>
            <a:blip r:embed="rId6"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8022615" y="4025501"/>
              <a:ext cx="582041" cy="582041"/>
            </a:xfrm>
            <a:prstGeom prst="rect">
              <a:avLst/>
            </a:prstGeom>
          </p:spPr>
        </p:pic>
        <p:sp>
          <p:nvSpPr>
            <p:cNvPr id="32" name="テキスト ボックス 31">
              <a:extLst>
                <a:ext uri="{FF2B5EF4-FFF2-40B4-BE49-F238E27FC236}">
                  <a16:creationId xmlns:a16="http://schemas.microsoft.com/office/drawing/2014/main" id="{B7CBD650-9C45-D34B-A3B6-B2CBE7463B5E}"/>
                </a:ext>
              </a:extLst>
            </p:cNvPr>
            <p:cNvSpPr txBox="1"/>
            <p:nvPr/>
          </p:nvSpPr>
          <p:spPr>
            <a:xfrm rot="2697848">
              <a:off x="8165597" y="4274751"/>
              <a:ext cx="370416" cy="184666"/>
            </a:xfrm>
            <a:prstGeom prst="rect">
              <a:avLst/>
            </a:prstGeom>
            <a:noFill/>
          </p:spPr>
          <p:txBody>
            <a:bodyPr wrap="square" rtlCol="0">
              <a:spAutoFit/>
            </a:bodyPr>
            <a:lstStyle/>
            <a:p>
              <a:r>
                <a:rPr lang="ja-JP" altLang="en-US" sz="600" dirty="0">
                  <a:latin typeface="Meiryo" charset="-128"/>
                  <a:ea typeface="Meiryo" charset="-128"/>
                  <a:cs typeface="Meiryo" charset="-128"/>
                </a:rPr>
                <a:t>ネコ</a:t>
              </a:r>
              <a:endParaRPr kumimoji="1" lang="ja-JP" altLang="en-US" sz="600" dirty="0">
                <a:latin typeface="Meiryo" charset="-128"/>
                <a:ea typeface="Meiryo" charset="-128"/>
                <a:cs typeface="Meiryo" charset="-128"/>
              </a:endParaRPr>
            </a:p>
          </p:txBody>
        </p:sp>
      </p:grpSp>
      <p:sp>
        <p:nvSpPr>
          <p:cNvPr id="33" name="テキスト ボックス 32">
            <a:extLst>
              <a:ext uri="{FF2B5EF4-FFF2-40B4-BE49-F238E27FC236}">
                <a16:creationId xmlns:a16="http://schemas.microsoft.com/office/drawing/2014/main" id="{16C1BF6B-E87B-E046-86CD-B279104C93AB}"/>
              </a:ext>
            </a:extLst>
          </p:cNvPr>
          <p:cNvSpPr txBox="1"/>
          <p:nvPr/>
        </p:nvSpPr>
        <p:spPr>
          <a:xfrm>
            <a:off x="7799291" y="4864374"/>
            <a:ext cx="1005403" cy="215444"/>
          </a:xfrm>
          <a:prstGeom prst="rect">
            <a:avLst/>
          </a:prstGeom>
          <a:noFill/>
        </p:spPr>
        <p:txBody>
          <a:bodyPr wrap="none" rtlCol="0">
            <a:spAutoFit/>
          </a:bodyPr>
          <a:lstStyle/>
          <a:p>
            <a:pPr algn="ctr"/>
            <a:r>
              <a:rPr lang="ja-JP" altLang="en-US" sz="800">
                <a:solidFill>
                  <a:srgbClr val="0070C0"/>
                </a:solidFill>
                <a:latin typeface="Meiryo" charset="-128"/>
                <a:ea typeface="Meiryo" charset="-128"/>
                <a:cs typeface="Meiryo" charset="-128"/>
              </a:rPr>
              <a:t>学習</a:t>
            </a:r>
            <a:r>
              <a:rPr kumimoji="1" lang="ja-JP" altLang="en-US" sz="800">
                <a:solidFill>
                  <a:srgbClr val="0070C0"/>
                </a:solidFill>
                <a:latin typeface="Meiryo" charset="-128"/>
                <a:ea typeface="Meiryo" charset="-128"/>
                <a:cs typeface="Meiryo" charset="-128"/>
              </a:rPr>
              <a:t>データの一部</a:t>
            </a:r>
            <a:endParaRPr kumimoji="1" lang="ja-JP" altLang="en-US" sz="800" dirty="0">
              <a:solidFill>
                <a:srgbClr val="0070C0"/>
              </a:solidFill>
              <a:latin typeface="Meiryo" charset="-128"/>
              <a:ea typeface="Meiryo" charset="-128"/>
              <a:cs typeface="Meiryo" charset="-128"/>
            </a:endParaRPr>
          </a:p>
        </p:txBody>
      </p:sp>
      <p:sp>
        <p:nvSpPr>
          <p:cNvPr id="82" name="テキスト ボックス 81">
            <a:extLst>
              <a:ext uri="{FF2B5EF4-FFF2-40B4-BE49-F238E27FC236}">
                <a16:creationId xmlns:a16="http://schemas.microsoft.com/office/drawing/2014/main" id="{DE32DA7F-62E1-EE41-A7C2-704F4C4A5A7E}"/>
              </a:ext>
            </a:extLst>
          </p:cNvPr>
          <p:cNvSpPr txBox="1"/>
          <p:nvPr/>
        </p:nvSpPr>
        <p:spPr>
          <a:xfrm>
            <a:off x="7822467" y="2160082"/>
            <a:ext cx="954107" cy="276999"/>
          </a:xfrm>
          <a:prstGeom prst="rect">
            <a:avLst/>
          </a:prstGeom>
          <a:noFill/>
        </p:spPr>
        <p:txBody>
          <a:bodyPr wrap="none" rtlCol="0">
            <a:spAutoFit/>
          </a:bodyPr>
          <a:lstStyle/>
          <a:p>
            <a:r>
              <a:rPr kumimoji="1" lang="ja-JP" altLang="en-US" sz="1200" b="1">
                <a:solidFill>
                  <a:srgbClr val="0070C0"/>
                </a:solidFill>
                <a:latin typeface="Meiryo" charset="-128"/>
                <a:ea typeface="Meiryo" charset="-128"/>
                <a:cs typeface="Meiryo" charset="-128"/>
              </a:rPr>
              <a:t>評価データ</a:t>
            </a:r>
            <a:endParaRPr kumimoji="1" lang="ja-JP" altLang="en-US" sz="1200" b="1" dirty="0">
              <a:solidFill>
                <a:srgbClr val="0070C0"/>
              </a:solidFill>
              <a:latin typeface="Meiryo" charset="-128"/>
              <a:ea typeface="Meiryo" charset="-128"/>
              <a:cs typeface="Meiryo" charset="-128"/>
            </a:endParaRPr>
          </a:p>
        </p:txBody>
      </p:sp>
      <p:pic>
        <p:nvPicPr>
          <p:cNvPr id="91" name="図 90" descr="アイコン&#10;&#10;自動的に生成された説明">
            <a:extLst>
              <a:ext uri="{FF2B5EF4-FFF2-40B4-BE49-F238E27FC236}">
                <a16:creationId xmlns:a16="http://schemas.microsoft.com/office/drawing/2014/main" id="{D68460CC-4E06-9F40-9C67-9AAE787C4980}"/>
              </a:ext>
            </a:extLst>
          </p:cNvPr>
          <p:cNvPicPr>
            <a:picLocks noChangeAspect="1"/>
          </p:cNvPicPr>
          <p:nvPr/>
        </p:nvPicPr>
        <p:blipFill>
          <a:blip r:embed="rId7"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flipH="1">
            <a:off x="4268715" y="1483124"/>
            <a:ext cx="993594" cy="696685"/>
          </a:xfrm>
          <a:prstGeom prst="rect">
            <a:avLst/>
          </a:prstGeom>
          <a:effectLst>
            <a:outerShdw blurRad="50800" dist="38100" dir="2700000" algn="tl" rotWithShape="0">
              <a:prstClr val="black">
                <a:alpha val="40000"/>
              </a:prstClr>
            </a:outerShdw>
          </a:effectLst>
        </p:spPr>
      </p:pic>
      <p:pic>
        <p:nvPicPr>
          <p:cNvPr id="92" name="図 91" descr="アイコン&#10;&#10;自動的に生成された説明">
            <a:extLst>
              <a:ext uri="{FF2B5EF4-FFF2-40B4-BE49-F238E27FC236}">
                <a16:creationId xmlns:a16="http://schemas.microsoft.com/office/drawing/2014/main" id="{45DF1657-02FC-A84C-BB65-D71BB502D9B5}"/>
              </a:ext>
            </a:extLst>
          </p:cNvPr>
          <p:cNvPicPr>
            <a:picLocks noChangeAspect="1"/>
          </p:cNvPicPr>
          <p:nvPr/>
        </p:nvPicPr>
        <p:blipFill>
          <a:blip r:embed="rId8"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4477023" y="5530934"/>
            <a:ext cx="767933" cy="872204"/>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320496971"/>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 name="正方形/長方形 98">
            <a:extLst>
              <a:ext uri="{FF2B5EF4-FFF2-40B4-BE49-F238E27FC236}">
                <a16:creationId xmlns:a16="http://schemas.microsoft.com/office/drawing/2014/main" id="{1514F278-BE9F-8354-C44A-FD8291ECE5E8}"/>
              </a:ext>
            </a:extLst>
          </p:cNvPr>
          <p:cNvSpPr/>
          <p:nvPr/>
        </p:nvSpPr>
        <p:spPr>
          <a:xfrm>
            <a:off x="3407783" y="774700"/>
            <a:ext cx="2349551" cy="5600700"/>
          </a:xfrm>
          <a:prstGeom prst="rect">
            <a:avLst/>
          </a:prstGeom>
          <a:solidFill>
            <a:schemeClr val="accent2">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0" name="正方形/長方形 99">
            <a:extLst>
              <a:ext uri="{FF2B5EF4-FFF2-40B4-BE49-F238E27FC236}">
                <a16:creationId xmlns:a16="http://schemas.microsoft.com/office/drawing/2014/main" id="{E2CE7020-0D5E-B07F-2361-F20A6AE854E7}"/>
              </a:ext>
            </a:extLst>
          </p:cNvPr>
          <p:cNvSpPr/>
          <p:nvPr/>
        </p:nvSpPr>
        <p:spPr>
          <a:xfrm>
            <a:off x="6242050" y="774700"/>
            <a:ext cx="2349551" cy="5600700"/>
          </a:xfrm>
          <a:prstGeom prst="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7" name="正方形/長方形 96">
            <a:extLst>
              <a:ext uri="{FF2B5EF4-FFF2-40B4-BE49-F238E27FC236}">
                <a16:creationId xmlns:a16="http://schemas.microsoft.com/office/drawing/2014/main" id="{0528223D-AB71-2542-6EBE-2FD7CD64CC6D}"/>
              </a:ext>
            </a:extLst>
          </p:cNvPr>
          <p:cNvSpPr/>
          <p:nvPr/>
        </p:nvSpPr>
        <p:spPr>
          <a:xfrm>
            <a:off x="552399" y="774700"/>
            <a:ext cx="2349551" cy="5600700"/>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7542B0CB-F7C3-C84B-F8D4-2C00851591D5}"/>
              </a:ext>
            </a:extLst>
          </p:cNvPr>
          <p:cNvSpPr>
            <a:spLocks noGrp="1"/>
          </p:cNvSpPr>
          <p:nvPr>
            <p:ph type="title"/>
          </p:nvPr>
        </p:nvSpPr>
        <p:spPr/>
        <p:txBody>
          <a:bodyPr/>
          <a:lstStyle/>
          <a:p>
            <a:r>
              <a:rPr kumimoji="1" lang="ja-JP" altLang="en-US"/>
              <a:t>モデルとは何か</a:t>
            </a:r>
          </a:p>
        </p:txBody>
      </p:sp>
      <p:sp>
        <p:nvSpPr>
          <p:cNvPr id="3" name="円/楕円 2">
            <a:extLst>
              <a:ext uri="{FF2B5EF4-FFF2-40B4-BE49-F238E27FC236}">
                <a16:creationId xmlns:a16="http://schemas.microsoft.com/office/drawing/2014/main" id="{852AC9EB-AE64-B282-1022-CB769A0F8C93}"/>
              </a:ext>
            </a:extLst>
          </p:cNvPr>
          <p:cNvSpPr/>
          <p:nvPr/>
        </p:nvSpPr>
        <p:spPr>
          <a:xfrm>
            <a:off x="990600" y="1203325"/>
            <a:ext cx="1479550" cy="1479550"/>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円/楕円 4">
            <a:extLst>
              <a:ext uri="{FF2B5EF4-FFF2-40B4-BE49-F238E27FC236}">
                <a16:creationId xmlns:a16="http://schemas.microsoft.com/office/drawing/2014/main" id="{3AC6CD86-0755-92A4-1130-74A9698E7394}"/>
              </a:ext>
            </a:extLst>
          </p:cNvPr>
          <p:cNvSpPr/>
          <p:nvPr/>
        </p:nvSpPr>
        <p:spPr>
          <a:xfrm>
            <a:off x="6673850" y="1203325"/>
            <a:ext cx="1479550" cy="1479550"/>
          </a:xfrm>
          <a:prstGeom prst="ellipse">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6" name="テキスト ボックス 5">
            <a:extLst>
              <a:ext uri="{FF2B5EF4-FFF2-40B4-BE49-F238E27FC236}">
                <a16:creationId xmlns:a16="http://schemas.microsoft.com/office/drawing/2014/main" id="{CDB05F40-AD61-D814-3BC8-AE30BB229AA4}"/>
              </a:ext>
            </a:extLst>
          </p:cNvPr>
          <p:cNvSpPr txBox="1"/>
          <p:nvPr/>
        </p:nvSpPr>
        <p:spPr>
          <a:xfrm>
            <a:off x="1176376" y="1764010"/>
            <a:ext cx="1107997" cy="461665"/>
          </a:xfrm>
          <a:prstGeom prst="rect">
            <a:avLst/>
          </a:prstGeom>
          <a:noFill/>
        </p:spPr>
        <p:txBody>
          <a:bodyPr wrap="none" rtlCol="0">
            <a:spAutoFit/>
          </a:bodyPr>
          <a:lstStyle/>
          <a:p>
            <a:pPr algn="ctr"/>
            <a:r>
              <a:rPr kumimoji="1" lang="ja-JP" altLang="en-US" sz="2400" b="1">
                <a:solidFill>
                  <a:schemeClr val="bg1"/>
                </a:solidFill>
                <a:latin typeface="Meiryo" panose="020B0604030504040204" pitchFamily="34" charset="-128"/>
                <a:ea typeface="Meiryo" panose="020B0604030504040204" pitchFamily="34" charset="-128"/>
              </a:rPr>
              <a:t>データ</a:t>
            </a:r>
          </a:p>
        </p:txBody>
      </p:sp>
      <p:sp>
        <p:nvSpPr>
          <p:cNvPr id="7" name="テキスト ボックス 6">
            <a:extLst>
              <a:ext uri="{FF2B5EF4-FFF2-40B4-BE49-F238E27FC236}">
                <a16:creationId xmlns:a16="http://schemas.microsoft.com/office/drawing/2014/main" id="{FFD8121D-6874-E4C5-654A-E0368E41D559}"/>
              </a:ext>
            </a:extLst>
          </p:cNvPr>
          <p:cNvSpPr txBox="1"/>
          <p:nvPr/>
        </p:nvSpPr>
        <p:spPr>
          <a:xfrm>
            <a:off x="6859626" y="1764010"/>
            <a:ext cx="1107997" cy="461665"/>
          </a:xfrm>
          <a:prstGeom prst="rect">
            <a:avLst/>
          </a:prstGeom>
          <a:noFill/>
        </p:spPr>
        <p:txBody>
          <a:bodyPr wrap="none" rtlCol="0">
            <a:spAutoFit/>
          </a:bodyPr>
          <a:lstStyle/>
          <a:p>
            <a:pPr algn="ctr"/>
            <a:r>
              <a:rPr kumimoji="1" lang="ja-JP" altLang="en-US" sz="2400" b="1">
                <a:solidFill>
                  <a:schemeClr val="bg1"/>
                </a:solidFill>
                <a:latin typeface="Meiryo" panose="020B0604030504040204" pitchFamily="34" charset="-128"/>
                <a:ea typeface="Meiryo" panose="020B0604030504040204" pitchFamily="34" charset="-128"/>
              </a:rPr>
              <a:t>データ</a:t>
            </a:r>
          </a:p>
        </p:txBody>
      </p:sp>
      <p:grpSp>
        <p:nvGrpSpPr>
          <p:cNvPr id="14" name="グループ化 13">
            <a:extLst>
              <a:ext uri="{FF2B5EF4-FFF2-40B4-BE49-F238E27FC236}">
                <a16:creationId xmlns:a16="http://schemas.microsoft.com/office/drawing/2014/main" id="{9F85B018-A040-A424-C02C-E68CDE9A2093}"/>
              </a:ext>
            </a:extLst>
          </p:cNvPr>
          <p:cNvGrpSpPr/>
          <p:nvPr/>
        </p:nvGrpSpPr>
        <p:grpSpPr>
          <a:xfrm>
            <a:off x="3832225" y="1203325"/>
            <a:ext cx="1479550" cy="1479550"/>
            <a:chOff x="3832225" y="1203325"/>
            <a:chExt cx="1479550" cy="1479550"/>
          </a:xfrm>
        </p:grpSpPr>
        <p:sp>
          <p:nvSpPr>
            <p:cNvPr id="4" name="正方形/長方形 3">
              <a:extLst>
                <a:ext uri="{FF2B5EF4-FFF2-40B4-BE49-F238E27FC236}">
                  <a16:creationId xmlns:a16="http://schemas.microsoft.com/office/drawing/2014/main" id="{C181CEC2-42DC-B5C2-4227-323BE4BE459E}"/>
                </a:ext>
              </a:extLst>
            </p:cNvPr>
            <p:cNvSpPr/>
            <p:nvPr/>
          </p:nvSpPr>
          <p:spPr>
            <a:xfrm>
              <a:off x="3832225" y="1203325"/>
              <a:ext cx="1479550" cy="1479550"/>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テキスト ボックス 8">
              <a:extLst>
                <a:ext uri="{FF2B5EF4-FFF2-40B4-BE49-F238E27FC236}">
                  <a16:creationId xmlns:a16="http://schemas.microsoft.com/office/drawing/2014/main" id="{3018FE0B-7E8A-7AB9-DF3D-99608A5939B2}"/>
                </a:ext>
              </a:extLst>
            </p:cNvPr>
            <p:cNvSpPr txBox="1"/>
            <p:nvPr/>
          </p:nvSpPr>
          <p:spPr>
            <a:xfrm>
              <a:off x="3876034" y="1398156"/>
              <a:ext cx="1415772" cy="1138773"/>
            </a:xfrm>
            <a:prstGeom prst="rect">
              <a:avLst/>
            </a:prstGeom>
            <a:noFill/>
          </p:spPr>
          <p:txBody>
            <a:bodyPr wrap="none" rtlCol="0">
              <a:spAutoFit/>
            </a:bodyPr>
            <a:lstStyle/>
            <a:p>
              <a:pPr algn="ctr"/>
              <a:r>
                <a:rPr kumimoji="1" lang="ja-JP" altLang="en-US" b="1">
                  <a:solidFill>
                    <a:schemeClr val="bg1"/>
                  </a:solidFill>
                  <a:latin typeface="Meiryo" panose="020B0604030504040204" pitchFamily="34" charset="-128"/>
                  <a:ea typeface="Meiryo" panose="020B0604030504040204" pitchFamily="34" charset="-128"/>
                </a:rPr>
                <a:t>身長</a:t>
              </a:r>
              <a:r>
                <a:rPr kumimoji="1" lang="ja-JP" altLang="en-US" sz="1200" b="1">
                  <a:solidFill>
                    <a:schemeClr val="bg1"/>
                  </a:solidFill>
                  <a:latin typeface="Meiryo" panose="020B0604030504040204" pitchFamily="34" charset="-128"/>
                  <a:ea typeface="Meiryo" panose="020B0604030504040204" pitchFamily="34" charset="-128"/>
                </a:rPr>
                <a:t>から</a:t>
              </a:r>
              <a:r>
                <a:rPr kumimoji="1" lang="ja-JP" altLang="en-US" b="1">
                  <a:solidFill>
                    <a:schemeClr val="bg1"/>
                  </a:solidFill>
                  <a:latin typeface="Meiryo" panose="020B0604030504040204" pitchFamily="34" charset="-128"/>
                  <a:ea typeface="Meiryo" panose="020B0604030504040204" pitchFamily="34" charset="-128"/>
                </a:rPr>
                <a:t>体重</a:t>
              </a:r>
              <a:endParaRPr kumimoji="1" lang="en-US" altLang="ja-JP" b="1" dirty="0">
                <a:solidFill>
                  <a:schemeClr val="bg1"/>
                </a:solidFill>
                <a:latin typeface="Meiryo" panose="020B0604030504040204" pitchFamily="34" charset="-128"/>
                <a:ea typeface="Meiryo" panose="020B0604030504040204" pitchFamily="34" charset="-128"/>
              </a:endParaRPr>
            </a:p>
            <a:p>
              <a:pPr algn="ctr"/>
              <a:r>
                <a:rPr kumimoji="1" lang="ja-JP" altLang="en-US" b="1">
                  <a:solidFill>
                    <a:schemeClr val="bg1"/>
                  </a:solidFill>
                  <a:latin typeface="Meiryo" panose="020B0604030504040204" pitchFamily="34" charset="-128"/>
                  <a:ea typeface="Meiryo" panose="020B0604030504040204" pitchFamily="34" charset="-128"/>
                </a:rPr>
                <a:t>を予測する</a:t>
              </a:r>
              <a:endParaRPr kumimoji="1" lang="en-US" altLang="ja-JP" sz="1200" b="1" dirty="0">
                <a:solidFill>
                  <a:schemeClr val="bg1"/>
                </a:solidFill>
                <a:latin typeface="Meiryo" panose="020B0604030504040204" pitchFamily="34" charset="-128"/>
                <a:ea typeface="Meiryo" panose="020B0604030504040204" pitchFamily="34" charset="-128"/>
              </a:endParaRPr>
            </a:p>
            <a:p>
              <a:pPr algn="ctr"/>
              <a:r>
                <a:rPr lang="ja-JP" altLang="en-US" sz="3200" b="1">
                  <a:solidFill>
                    <a:schemeClr val="bg1"/>
                  </a:solidFill>
                  <a:latin typeface="Meiryo" panose="020B0604030504040204" pitchFamily="34" charset="-128"/>
                  <a:ea typeface="Meiryo" panose="020B0604030504040204" pitchFamily="34" charset="-128"/>
                </a:rPr>
                <a:t>計算式</a:t>
              </a:r>
              <a:endParaRPr kumimoji="1" lang="ja-JP" altLang="en-US" sz="3200" b="1">
                <a:solidFill>
                  <a:schemeClr val="bg1"/>
                </a:solidFill>
                <a:latin typeface="Meiryo" panose="020B0604030504040204" pitchFamily="34" charset="-128"/>
                <a:ea typeface="Meiryo" panose="020B0604030504040204" pitchFamily="34" charset="-128"/>
              </a:endParaRPr>
            </a:p>
          </p:txBody>
        </p:sp>
      </p:grpSp>
      <p:sp>
        <p:nvSpPr>
          <p:cNvPr id="10" name="テキスト ボックス 9">
            <a:extLst>
              <a:ext uri="{FF2B5EF4-FFF2-40B4-BE49-F238E27FC236}">
                <a16:creationId xmlns:a16="http://schemas.microsoft.com/office/drawing/2014/main" id="{CF611AB8-794D-F719-A059-E10B4BEFB108}"/>
              </a:ext>
            </a:extLst>
          </p:cNvPr>
          <p:cNvSpPr txBox="1"/>
          <p:nvPr/>
        </p:nvSpPr>
        <p:spPr>
          <a:xfrm>
            <a:off x="1405735" y="850755"/>
            <a:ext cx="646331" cy="369332"/>
          </a:xfrm>
          <a:prstGeom prst="rect">
            <a:avLst/>
          </a:prstGeom>
          <a:noFill/>
        </p:spPr>
        <p:txBody>
          <a:bodyPr wrap="none" rtlCol="0">
            <a:spAutoFit/>
          </a:bodyPr>
          <a:lstStyle/>
          <a:p>
            <a:pPr algn="ctr"/>
            <a:r>
              <a:rPr lang="ja-JP" altLang="en-US" b="1">
                <a:latin typeface="Meiryo" panose="020B0604030504040204" pitchFamily="34" charset="-128"/>
                <a:ea typeface="Meiryo" panose="020B0604030504040204" pitchFamily="34" charset="-128"/>
              </a:rPr>
              <a:t>身長</a:t>
            </a:r>
            <a:endParaRPr kumimoji="1" lang="ja-JP" altLang="en-US" b="1">
              <a:latin typeface="Meiryo" panose="020B0604030504040204" pitchFamily="34" charset="-128"/>
              <a:ea typeface="Meiryo" panose="020B0604030504040204" pitchFamily="34" charset="-128"/>
            </a:endParaRPr>
          </a:p>
        </p:txBody>
      </p:sp>
      <p:sp>
        <p:nvSpPr>
          <p:cNvPr id="11" name="テキスト ボックス 10">
            <a:extLst>
              <a:ext uri="{FF2B5EF4-FFF2-40B4-BE49-F238E27FC236}">
                <a16:creationId xmlns:a16="http://schemas.microsoft.com/office/drawing/2014/main" id="{E6F3F392-85A0-8B4C-830D-8D509BB96889}"/>
              </a:ext>
            </a:extLst>
          </p:cNvPr>
          <p:cNvSpPr txBox="1"/>
          <p:nvPr/>
        </p:nvSpPr>
        <p:spPr>
          <a:xfrm>
            <a:off x="7088988" y="850755"/>
            <a:ext cx="646331" cy="369332"/>
          </a:xfrm>
          <a:prstGeom prst="rect">
            <a:avLst/>
          </a:prstGeom>
          <a:noFill/>
        </p:spPr>
        <p:txBody>
          <a:bodyPr wrap="none" rtlCol="0">
            <a:spAutoFit/>
          </a:bodyPr>
          <a:lstStyle/>
          <a:p>
            <a:pPr algn="ctr"/>
            <a:r>
              <a:rPr lang="ja-JP" altLang="en-US" b="1">
                <a:latin typeface="Meiryo" panose="020B0604030504040204" pitchFamily="34" charset="-128"/>
                <a:ea typeface="Meiryo" panose="020B0604030504040204" pitchFamily="34" charset="-128"/>
              </a:rPr>
              <a:t>体重</a:t>
            </a:r>
            <a:endParaRPr kumimoji="1" lang="ja-JP" altLang="en-US" b="1">
              <a:latin typeface="Meiryo" panose="020B0604030504040204" pitchFamily="34" charset="-128"/>
              <a:ea typeface="Meiryo" panose="020B0604030504040204" pitchFamily="34" charset="-128"/>
            </a:endParaRPr>
          </a:p>
        </p:txBody>
      </p:sp>
      <p:sp>
        <p:nvSpPr>
          <p:cNvPr id="12" name="右矢印 11">
            <a:extLst>
              <a:ext uri="{FF2B5EF4-FFF2-40B4-BE49-F238E27FC236}">
                <a16:creationId xmlns:a16="http://schemas.microsoft.com/office/drawing/2014/main" id="{C4828BE4-8065-FFF3-493A-C73FE5B9D716}"/>
              </a:ext>
            </a:extLst>
          </p:cNvPr>
          <p:cNvSpPr/>
          <p:nvPr/>
        </p:nvSpPr>
        <p:spPr>
          <a:xfrm>
            <a:off x="2643274" y="1725870"/>
            <a:ext cx="1060450" cy="434459"/>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右矢印 12">
            <a:extLst>
              <a:ext uri="{FF2B5EF4-FFF2-40B4-BE49-F238E27FC236}">
                <a16:creationId xmlns:a16="http://schemas.microsoft.com/office/drawing/2014/main" id="{45334E2A-D75D-C32C-A2A3-20812C69A307}"/>
              </a:ext>
            </a:extLst>
          </p:cNvPr>
          <p:cNvSpPr/>
          <p:nvPr/>
        </p:nvSpPr>
        <p:spPr>
          <a:xfrm>
            <a:off x="5497551" y="1725869"/>
            <a:ext cx="1060450" cy="434459"/>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6" name="テキスト ボックス 95">
            <a:extLst>
              <a:ext uri="{FF2B5EF4-FFF2-40B4-BE49-F238E27FC236}">
                <a16:creationId xmlns:a16="http://schemas.microsoft.com/office/drawing/2014/main" id="{28D0A5C3-2A1E-FCB6-9784-DC15F893E9BC}"/>
              </a:ext>
            </a:extLst>
          </p:cNvPr>
          <p:cNvSpPr txBox="1"/>
          <p:nvPr/>
        </p:nvSpPr>
        <p:spPr>
          <a:xfrm>
            <a:off x="3414328" y="848108"/>
            <a:ext cx="2318943" cy="369332"/>
          </a:xfrm>
          <a:prstGeom prst="rect">
            <a:avLst/>
          </a:prstGeom>
          <a:noFill/>
        </p:spPr>
        <p:txBody>
          <a:bodyPr wrap="square">
            <a:spAutoFit/>
          </a:bodyPr>
          <a:lstStyle/>
          <a:p>
            <a:pPr algn="ctr"/>
            <a:r>
              <a:rPr lang="ja-JP" altLang="en-US" b="1">
                <a:latin typeface="Meiryo" panose="020B0604030504040204" pitchFamily="34" charset="-128"/>
                <a:ea typeface="Meiryo" panose="020B0604030504040204" pitchFamily="34" charset="-128"/>
              </a:rPr>
              <a:t>身長から体重を予測</a:t>
            </a:r>
            <a:endParaRPr lang="en-US" altLang="ja-JP" b="1" dirty="0">
              <a:latin typeface="Meiryo" panose="020B0604030504040204" pitchFamily="34" charset="-128"/>
              <a:ea typeface="Meiryo" panose="020B0604030504040204" pitchFamily="34" charset="-128"/>
            </a:endParaRPr>
          </a:p>
        </p:txBody>
      </p:sp>
      <p:grpSp>
        <p:nvGrpSpPr>
          <p:cNvPr id="120" name="グループ化 119">
            <a:extLst>
              <a:ext uri="{FF2B5EF4-FFF2-40B4-BE49-F238E27FC236}">
                <a16:creationId xmlns:a16="http://schemas.microsoft.com/office/drawing/2014/main" id="{5079CE8C-F897-69FB-E896-E2DD47FF84F7}"/>
              </a:ext>
            </a:extLst>
          </p:cNvPr>
          <p:cNvGrpSpPr/>
          <p:nvPr/>
        </p:nvGrpSpPr>
        <p:grpSpPr>
          <a:xfrm>
            <a:off x="916624" y="2966898"/>
            <a:ext cx="7310752" cy="3232592"/>
            <a:chOff x="916624" y="2966898"/>
            <a:chExt cx="7310752" cy="3232592"/>
          </a:xfrm>
        </p:grpSpPr>
        <p:sp>
          <p:nvSpPr>
            <p:cNvPr id="44" name="テキスト ボックス 43">
              <a:extLst>
                <a:ext uri="{FF2B5EF4-FFF2-40B4-BE49-F238E27FC236}">
                  <a16:creationId xmlns:a16="http://schemas.microsoft.com/office/drawing/2014/main" id="{E89E47F8-665A-27F4-758F-BD988F1B594D}"/>
                </a:ext>
              </a:extLst>
            </p:cNvPr>
            <p:cNvSpPr txBox="1"/>
            <p:nvPr/>
          </p:nvSpPr>
          <p:spPr>
            <a:xfrm>
              <a:off x="1019216" y="4336644"/>
              <a:ext cx="1415772" cy="338554"/>
            </a:xfrm>
            <a:prstGeom prst="rect">
              <a:avLst/>
            </a:prstGeom>
            <a:noFill/>
          </p:spPr>
          <p:txBody>
            <a:bodyPr wrap="none" rtlCol="0">
              <a:spAutoFit/>
            </a:bodyPr>
            <a:lstStyle/>
            <a:p>
              <a:pPr algn="ctr"/>
              <a:r>
                <a:rPr lang="ja-JP" altLang="en-US" sz="1600">
                  <a:latin typeface="Meiryo" panose="020B0604030504040204" pitchFamily="34" charset="-128"/>
                  <a:ea typeface="Meiryo" panose="020B0604030504040204" pitchFamily="34" charset="-128"/>
                </a:rPr>
                <a:t>機械の振動音</a:t>
              </a:r>
              <a:endParaRPr kumimoji="1" lang="ja-JP" altLang="en-US" sz="1600">
                <a:latin typeface="Meiryo" panose="020B0604030504040204" pitchFamily="34" charset="-128"/>
                <a:ea typeface="Meiryo" panose="020B0604030504040204" pitchFamily="34" charset="-128"/>
              </a:endParaRPr>
            </a:p>
          </p:txBody>
        </p:sp>
        <p:sp>
          <p:nvSpPr>
            <p:cNvPr id="45" name="テキスト ボックス 44">
              <a:extLst>
                <a:ext uri="{FF2B5EF4-FFF2-40B4-BE49-F238E27FC236}">
                  <a16:creationId xmlns:a16="http://schemas.microsoft.com/office/drawing/2014/main" id="{4AEC7672-0F48-7194-C479-CAAA7C6387C4}"/>
                </a:ext>
              </a:extLst>
            </p:cNvPr>
            <p:cNvSpPr txBox="1"/>
            <p:nvPr/>
          </p:nvSpPr>
          <p:spPr>
            <a:xfrm>
              <a:off x="6806859" y="4340613"/>
              <a:ext cx="1210588" cy="338554"/>
            </a:xfrm>
            <a:prstGeom prst="rect">
              <a:avLst/>
            </a:prstGeom>
            <a:noFill/>
          </p:spPr>
          <p:txBody>
            <a:bodyPr wrap="none" rtlCol="0">
              <a:spAutoFit/>
            </a:bodyPr>
            <a:lstStyle/>
            <a:p>
              <a:pPr algn="ctr"/>
              <a:r>
                <a:rPr lang="ja-JP" altLang="en-US" sz="1600">
                  <a:latin typeface="Meiryo" panose="020B0604030504040204" pitchFamily="34" charset="-128"/>
                  <a:ea typeface="Meiryo" panose="020B0604030504040204" pitchFamily="34" charset="-128"/>
                </a:rPr>
                <a:t>故障の有無</a:t>
              </a:r>
              <a:endParaRPr kumimoji="1" lang="ja-JP" altLang="en-US" sz="1600">
                <a:latin typeface="Meiryo" panose="020B0604030504040204" pitchFamily="34" charset="-128"/>
                <a:ea typeface="Meiryo" panose="020B0604030504040204" pitchFamily="34" charset="-128"/>
              </a:endParaRPr>
            </a:p>
          </p:txBody>
        </p:sp>
        <p:sp>
          <p:nvSpPr>
            <p:cNvPr id="46" name="テキスト ボックス 45">
              <a:extLst>
                <a:ext uri="{FF2B5EF4-FFF2-40B4-BE49-F238E27FC236}">
                  <a16:creationId xmlns:a16="http://schemas.microsoft.com/office/drawing/2014/main" id="{145F0E0A-AD8F-A415-5D01-68BBDDB39BAB}"/>
                </a:ext>
              </a:extLst>
            </p:cNvPr>
            <p:cNvSpPr txBox="1"/>
            <p:nvPr/>
          </p:nvSpPr>
          <p:spPr>
            <a:xfrm>
              <a:off x="3235325" y="4383715"/>
              <a:ext cx="2673350" cy="461665"/>
            </a:xfrm>
            <a:prstGeom prst="rect">
              <a:avLst/>
            </a:prstGeom>
            <a:noFill/>
          </p:spPr>
          <p:txBody>
            <a:bodyPr wrap="square">
              <a:spAutoFit/>
            </a:bodyPr>
            <a:lstStyle/>
            <a:p>
              <a:pPr algn="ctr"/>
              <a:r>
                <a:rPr lang="ja-JP" altLang="en-US" sz="1200">
                  <a:latin typeface="Meiryo" panose="020B0604030504040204" pitchFamily="34" charset="-128"/>
                  <a:ea typeface="Meiryo" panose="020B0604030504040204" pitchFamily="34" charset="-128"/>
                </a:rPr>
                <a:t>機械の振動音から</a:t>
              </a:r>
              <a:endParaRPr lang="en-US" altLang="ja-JP" sz="1200" dirty="0">
                <a:latin typeface="Meiryo" panose="020B0604030504040204" pitchFamily="34" charset="-128"/>
                <a:ea typeface="Meiryo" panose="020B0604030504040204" pitchFamily="34" charset="-128"/>
              </a:endParaRPr>
            </a:p>
            <a:p>
              <a:pPr algn="ctr"/>
              <a:r>
                <a:rPr lang="ja-JP" altLang="en-US" sz="1200">
                  <a:latin typeface="Meiryo" panose="020B0604030504040204" pitchFamily="34" charset="-128"/>
                  <a:ea typeface="Meiryo" panose="020B0604030504040204" pitchFamily="34" charset="-128"/>
                </a:rPr>
                <a:t>故障の有無を予測</a:t>
              </a:r>
              <a:endParaRPr lang="en-US" altLang="ja-JP" sz="1200" dirty="0">
                <a:latin typeface="Meiryo" panose="020B0604030504040204" pitchFamily="34" charset="-128"/>
                <a:ea typeface="Meiryo" panose="020B0604030504040204" pitchFamily="34" charset="-128"/>
              </a:endParaRPr>
            </a:p>
          </p:txBody>
        </p:sp>
        <p:sp>
          <p:nvSpPr>
            <p:cNvPr id="81" name="テキスト ボックス 80">
              <a:extLst>
                <a:ext uri="{FF2B5EF4-FFF2-40B4-BE49-F238E27FC236}">
                  <a16:creationId xmlns:a16="http://schemas.microsoft.com/office/drawing/2014/main" id="{DA8DA6D8-FF9F-25A4-9E83-D8C2D4A1E8C3}"/>
                </a:ext>
              </a:extLst>
            </p:cNvPr>
            <p:cNvSpPr txBox="1"/>
            <p:nvPr/>
          </p:nvSpPr>
          <p:spPr>
            <a:xfrm>
              <a:off x="1019216" y="5021727"/>
              <a:ext cx="1415772" cy="338554"/>
            </a:xfrm>
            <a:prstGeom prst="rect">
              <a:avLst/>
            </a:prstGeom>
            <a:noFill/>
          </p:spPr>
          <p:txBody>
            <a:bodyPr wrap="none" rtlCol="0">
              <a:spAutoFit/>
            </a:bodyPr>
            <a:lstStyle/>
            <a:p>
              <a:pPr algn="ctr"/>
              <a:r>
                <a:rPr lang="ja-JP" altLang="en-US" sz="1600">
                  <a:latin typeface="Meiryo" panose="020B0604030504040204" pitchFamily="34" charset="-128"/>
                  <a:ea typeface="Meiryo" panose="020B0604030504040204" pitchFamily="34" charset="-128"/>
                </a:rPr>
                <a:t>入力テキスト</a:t>
              </a:r>
              <a:endParaRPr kumimoji="1" lang="ja-JP" altLang="en-US" sz="1600">
                <a:latin typeface="Meiryo" panose="020B0604030504040204" pitchFamily="34" charset="-128"/>
                <a:ea typeface="Meiryo" panose="020B0604030504040204" pitchFamily="34" charset="-128"/>
              </a:endParaRPr>
            </a:p>
          </p:txBody>
        </p:sp>
        <p:sp>
          <p:nvSpPr>
            <p:cNvPr id="83" name="テキスト ボックス 82">
              <a:extLst>
                <a:ext uri="{FF2B5EF4-FFF2-40B4-BE49-F238E27FC236}">
                  <a16:creationId xmlns:a16="http://schemas.microsoft.com/office/drawing/2014/main" id="{952407BB-948C-21F2-4763-544103AA6072}"/>
                </a:ext>
              </a:extLst>
            </p:cNvPr>
            <p:cNvSpPr txBox="1"/>
            <p:nvPr/>
          </p:nvSpPr>
          <p:spPr>
            <a:xfrm>
              <a:off x="6806859" y="5018372"/>
              <a:ext cx="1210589" cy="338554"/>
            </a:xfrm>
            <a:prstGeom prst="rect">
              <a:avLst/>
            </a:prstGeom>
            <a:noFill/>
          </p:spPr>
          <p:txBody>
            <a:bodyPr wrap="none" rtlCol="0">
              <a:spAutoFit/>
            </a:bodyPr>
            <a:lstStyle/>
            <a:p>
              <a:pPr algn="ctr"/>
              <a:r>
                <a:rPr lang="ja-JP" altLang="en-US" sz="1600">
                  <a:latin typeface="Meiryo" panose="020B0604030504040204" pitchFamily="34" charset="-128"/>
                  <a:ea typeface="Meiryo" panose="020B0604030504040204" pitchFamily="34" charset="-128"/>
                </a:rPr>
                <a:t>文章を書く</a:t>
              </a:r>
              <a:endParaRPr kumimoji="1" lang="ja-JP" altLang="en-US" sz="1600">
                <a:latin typeface="Meiryo" panose="020B0604030504040204" pitchFamily="34" charset="-128"/>
                <a:ea typeface="Meiryo" panose="020B0604030504040204" pitchFamily="34" charset="-128"/>
              </a:endParaRPr>
            </a:p>
          </p:txBody>
        </p:sp>
        <p:sp>
          <p:nvSpPr>
            <p:cNvPr id="85" name="テキスト ボックス 84">
              <a:extLst>
                <a:ext uri="{FF2B5EF4-FFF2-40B4-BE49-F238E27FC236}">
                  <a16:creationId xmlns:a16="http://schemas.microsoft.com/office/drawing/2014/main" id="{5E42600B-A849-E104-458A-11D6FCF3F864}"/>
                </a:ext>
              </a:extLst>
            </p:cNvPr>
            <p:cNvSpPr txBox="1"/>
            <p:nvPr/>
          </p:nvSpPr>
          <p:spPr>
            <a:xfrm>
              <a:off x="3235325" y="5095695"/>
              <a:ext cx="2673350" cy="461665"/>
            </a:xfrm>
            <a:prstGeom prst="rect">
              <a:avLst/>
            </a:prstGeom>
            <a:noFill/>
          </p:spPr>
          <p:txBody>
            <a:bodyPr wrap="square">
              <a:spAutoFit/>
            </a:bodyPr>
            <a:lstStyle/>
            <a:p>
              <a:pPr algn="ctr"/>
              <a:r>
                <a:rPr lang="ja-JP" altLang="en-US" sz="1200">
                  <a:latin typeface="Meiryo" panose="020B0604030504040204" pitchFamily="34" charset="-128"/>
                  <a:ea typeface="Meiryo" panose="020B0604030504040204" pitchFamily="34" charset="-128"/>
                </a:rPr>
                <a:t>テキストの内容から</a:t>
              </a:r>
              <a:endParaRPr lang="en-US" altLang="ja-JP" sz="1200" dirty="0">
                <a:latin typeface="Meiryo" panose="020B0604030504040204" pitchFamily="34" charset="-128"/>
                <a:ea typeface="Meiryo" panose="020B0604030504040204" pitchFamily="34" charset="-128"/>
              </a:endParaRPr>
            </a:p>
            <a:p>
              <a:pPr algn="ctr"/>
              <a:r>
                <a:rPr lang="ja-JP" altLang="en-US" sz="1200">
                  <a:latin typeface="Meiryo" panose="020B0604030504040204" pitchFamily="34" charset="-128"/>
                  <a:ea typeface="Meiryo" panose="020B0604030504040204" pitchFamily="34" charset="-128"/>
                </a:rPr>
                <a:t>文章を予測・生成</a:t>
              </a:r>
              <a:endParaRPr lang="en-US" altLang="ja-JP" sz="1200" dirty="0">
                <a:latin typeface="Meiryo" panose="020B0604030504040204" pitchFamily="34" charset="-128"/>
                <a:ea typeface="Meiryo" panose="020B0604030504040204" pitchFamily="34" charset="-128"/>
              </a:endParaRPr>
            </a:p>
          </p:txBody>
        </p:sp>
        <p:sp>
          <p:nvSpPr>
            <p:cNvPr id="86" name="テキスト ボックス 85">
              <a:extLst>
                <a:ext uri="{FF2B5EF4-FFF2-40B4-BE49-F238E27FC236}">
                  <a16:creationId xmlns:a16="http://schemas.microsoft.com/office/drawing/2014/main" id="{2DBEC016-0E63-D26E-28E0-BADBC2E3F0E1}"/>
                </a:ext>
              </a:extLst>
            </p:cNvPr>
            <p:cNvSpPr txBox="1"/>
            <p:nvPr/>
          </p:nvSpPr>
          <p:spPr>
            <a:xfrm>
              <a:off x="1019216" y="5686403"/>
              <a:ext cx="1415772" cy="338554"/>
            </a:xfrm>
            <a:prstGeom prst="rect">
              <a:avLst/>
            </a:prstGeom>
            <a:noFill/>
          </p:spPr>
          <p:txBody>
            <a:bodyPr wrap="none" rtlCol="0">
              <a:spAutoFit/>
            </a:bodyPr>
            <a:lstStyle/>
            <a:p>
              <a:pPr algn="ctr"/>
              <a:r>
                <a:rPr lang="ja-JP" altLang="en-US" sz="1600">
                  <a:latin typeface="Meiryo" panose="020B0604030504040204" pitchFamily="34" charset="-128"/>
                  <a:ea typeface="Meiryo" panose="020B0604030504040204" pitchFamily="34" charset="-128"/>
                </a:rPr>
                <a:t>入力テキスト</a:t>
              </a:r>
              <a:endParaRPr kumimoji="1" lang="ja-JP" altLang="en-US" sz="1600">
                <a:latin typeface="Meiryo" panose="020B0604030504040204" pitchFamily="34" charset="-128"/>
                <a:ea typeface="Meiryo" panose="020B0604030504040204" pitchFamily="34" charset="-128"/>
              </a:endParaRPr>
            </a:p>
          </p:txBody>
        </p:sp>
        <p:sp>
          <p:nvSpPr>
            <p:cNvPr id="87" name="テキスト ボックス 86">
              <a:extLst>
                <a:ext uri="{FF2B5EF4-FFF2-40B4-BE49-F238E27FC236}">
                  <a16:creationId xmlns:a16="http://schemas.microsoft.com/office/drawing/2014/main" id="{73B2E4AE-16EE-946C-BE7B-A500CD89152D}"/>
                </a:ext>
              </a:extLst>
            </p:cNvPr>
            <p:cNvSpPr txBox="1"/>
            <p:nvPr/>
          </p:nvSpPr>
          <p:spPr>
            <a:xfrm>
              <a:off x="6806859" y="5685166"/>
              <a:ext cx="1210588" cy="338554"/>
            </a:xfrm>
            <a:prstGeom prst="rect">
              <a:avLst/>
            </a:prstGeom>
            <a:noFill/>
          </p:spPr>
          <p:txBody>
            <a:bodyPr wrap="none" rtlCol="0">
              <a:spAutoFit/>
            </a:bodyPr>
            <a:lstStyle/>
            <a:p>
              <a:pPr algn="ctr"/>
              <a:r>
                <a:rPr lang="ja-JP" altLang="en-US" sz="1600">
                  <a:latin typeface="Meiryo" panose="020B0604030504040204" pitchFamily="34" charset="-128"/>
                  <a:ea typeface="Meiryo" panose="020B0604030504040204" pitchFamily="34" charset="-128"/>
                </a:rPr>
                <a:t>画像を描く</a:t>
              </a:r>
              <a:endParaRPr kumimoji="1" lang="ja-JP" altLang="en-US" sz="1600">
                <a:latin typeface="Meiryo" panose="020B0604030504040204" pitchFamily="34" charset="-128"/>
                <a:ea typeface="Meiryo" panose="020B0604030504040204" pitchFamily="34" charset="-128"/>
              </a:endParaRPr>
            </a:p>
          </p:txBody>
        </p:sp>
        <p:sp>
          <p:nvSpPr>
            <p:cNvPr id="95" name="テキスト ボックス 94">
              <a:extLst>
                <a:ext uri="{FF2B5EF4-FFF2-40B4-BE49-F238E27FC236}">
                  <a16:creationId xmlns:a16="http://schemas.microsoft.com/office/drawing/2014/main" id="{3EEB285B-1E66-2BE9-D1E2-FD9EAB38A216}"/>
                </a:ext>
              </a:extLst>
            </p:cNvPr>
            <p:cNvSpPr txBox="1"/>
            <p:nvPr/>
          </p:nvSpPr>
          <p:spPr>
            <a:xfrm>
              <a:off x="3235325" y="5737825"/>
              <a:ext cx="2673350" cy="461665"/>
            </a:xfrm>
            <a:prstGeom prst="rect">
              <a:avLst/>
            </a:prstGeom>
            <a:noFill/>
          </p:spPr>
          <p:txBody>
            <a:bodyPr wrap="square">
              <a:spAutoFit/>
            </a:bodyPr>
            <a:lstStyle/>
            <a:p>
              <a:pPr algn="ctr"/>
              <a:r>
                <a:rPr lang="ja-JP" altLang="en-US" sz="1200">
                  <a:latin typeface="Meiryo" panose="020B0604030504040204" pitchFamily="34" charset="-128"/>
                  <a:ea typeface="Meiryo" panose="020B0604030504040204" pitchFamily="34" charset="-128"/>
                </a:rPr>
                <a:t>テキストの内容から</a:t>
              </a:r>
              <a:endParaRPr lang="en-US" altLang="ja-JP" sz="1200" dirty="0">
                <a:latin typeface="Meiryo" panose="020B0604030504040204" pitchFamily="34" charset="-128"/>
                <a:ea typeface="Meiryo" panose="020B0604030504040204" pitchFamily="34" charset="-128"/>
              </a:endParaRPr>
            </a:p>
            <a:p>
              <a:pPr algn="ctr"/>
              <a:r>
                <a:rPr lang="ja-JP" altLang="en-US" sz="1200">
                  <a:latin typeface="Meiryo" panose="020B0604030504040204" pitchFamily="34" charset="-128"/>
                  <a:ea typeface="Meiryo" panose="020B0604030504040204" pitchFamily="34" charset="-128"/>
                </a:rPr>
                <a:t>画像を予測・生成</a:t>
              </a:r>
              <a:endParaRPr lang="en-US" altLang="ja-JP" sz="1200" dirty="0">
                <a:latin typeface="Meiryo" panose="020B0604030504040204" pitchFamily="34" charset="-128"/>
                <a:ea typeface="Meiryo" panose="020B0604030504040204" pitchFamily="34" charset="-128"/>
              </a:endParaRPr>
            </a:p>
          </p:txBody>
        </p:sp>
        <p:sp>
          <p:nvSpPr>
            <p:cNvPr id="8" name="テキスト ボックス 7">
              <a:extLst>
                <a:ext uri="{FF2B5EF4-FFF2-40B4-BE49-F238E27FC236}">
                  <a16:creationId xmlns:a16="http://schemas.microsoft.com/office/drawing/2014/main" id="{48D9F900-C155-A7F5-BF6F-A73B9197B1CE}"/>
                </a:ext>
              </a:extLst>
            </p:cNvPr>
            <p:cNvSpPr txBox="1"/>
            <p:nvPr/>
          </p:nvSpPr>
          <p:spPr>
            <a:xfrm>
              <a:off x="916624" y="3059668"/>
              <a:ext cx="1620957" cy="338554"/>
            </a:xfrm>
            <a:prstGeom prst="rect">
              <a:avLst/>
            </a:prstGeom>
            <a:noFill/>
          </p:spPr>
          <p:txBody>
            <a:bodyPr wrap="none" rtlCol="0">
              <a:spAutoFit/>
            </a:bodyPr>
            <a:lstStyle/>
            <a:p>
              <a:pPr algn="ctr"/>
              <a:r>
                <a:rPr lang="ja-JP" altLang="en-US" sz="1600">
                  <a:latin typeface="Meiryo" panose="020B0604030504040204" pitchFamily="34" charset="-128"/>
                  <a:ea typeface="Meiryo" panose="020B0604030504040204" pitchFamily="34" charset="-128"/>
                </a:rPr>
                <a:t>レントゲン写真</a:t>
              </a:r>
              <a:endParaRPr kumimoji="1" lang="ja-JP" altLang="en-US" sz="1600">
                <a:latin typeface="Meiryo" panose="020B0604030504040204" pitchFamily="34" charset="-128"/>
                <a:ea typeface="Meiryo" panose="020B0604030504040204" pitchFamily="34" charset="-128"/>
              </a:endParaRPr>
            </a:p>
          </p:txBody>
        </p:sp>
        <p:sp>
          <p:nvSpPr>
            <p:cNvPr id="42" name="テキスト ボックス 41">
              <a:extLst>
                <a:ext uri="{FF2B5EF4-FFF2-40B4-BE49-F238E27FC236}">
                  <a16:creationId xmlns:a16="http://schemas.microsoft.com/office/drawing/2014/main" id="{BA3019A1-24E2-7AC1-FCC9-0DE2206E9553}"/>
                </a:ext>
              </a:extLst>
            </p:cNvPr>
            <p:cNvSpPr txBox="1"/>
            <p:nvPr/>
          </p:nvSpPr>
          <p:spPr>
            <a:xfrm>
              <a:off x="6606419" y="3059668"/>
              <a:ext cx="1620957" cy="338554"/>
            </a:xfrm>
            <a:prstGeom prst="rect">
              <a:avLst/>
            </a:prstGeom>
            <a:noFill/>
          </p:spPr>
          <p:txBody>
            <a:bodyPr wrap="none" rtlCol="0">
              <a:spAutoFit/>
            </a:bodyPr>
            <a:lstStyle/>
            <a:p>
              <a:pPr algn="ctr"/>
              <a:r>
                <a:rPr lang="ja-JP" altLang="en-US" sz="1600">
                  <a:latin typeface="Meiryo" panose="020B0604030504040204" pitchFamily="34" charset="-128"/>
                  <a:ea typeface="Meiryo" panose="020B0604030504040204" pitchFamily="34" charset="-128"/>
                </a:rPr>
                <a:t>腫瘍のあるなし</a:t>
              </a:r>
              <a:endParaRPr kumimoji="1" lang="ja-JP" altLang="en-US" sz="1600">
                <a:latin typeface="Meiryo" panose="020B0604030504040204" pitchFamily="34" charset="-128"/>
                <a:ea typeface="Meiryo" panose="020B0604030504040204" pitchFamily="34" charset="-128"/>
              </a:endParaRPr>
            </a:p>
          </p:txBody>
        </p:sp>
        <p:sp>
          <p:nvSpPr>
            <p:cNvPr id="43" name="テキスト ボックス 42">
              <a:extLst>
                <a:ext uri="{FF2B5EF4-FFF2-40B4-BE49-F238E27FC236}">
                  <a16:creationId xmlns:a16="http://schemas.microsoft.com/office/drawing/2014/main" id="{DAEA8EB0-005A-519C-FF29-BAEFEF2ADF2E}"/>
                </a:ext>
              </a:extLst>
            </p:cNvPr>
            <p:cNvSpPr txBox="1"/>
            <p:nvPr/>
          </p:nvSpPr>
          <p:spPr>
            <a:xfrm>
              <a:off x="3235325" y="3009948"/>
              <a:ext cx="2673350" cy="461665"/>
            </a:xfrm>
            <a:prstGeom prst="rect">
              <a:avLst/>
            </a:prstGeom>
            <a:noFill/>
          </p:spPr>
          <p:txBody>
            <a:bodyPr wrap="square">
              <a:spAutoFit/>
            </a:bodyPr>
            <a:lstStyle/>
            <a:p>
              <a:pPr algn="ctr"/>
              <a:r>
                <a:rPr lang="ja-JP" altLang="en-US" sz="1200">
                  <a:latin typeface="Meiryo" panose="020B0604030504040204" pitchFamily="34" charset="-128"/>
                  <a:ea typeface="Meiryo" panose="020B0604030504040204" pitchFamily="34" charset="-128"/>
                </a:rPr>
                <a:t>レントゲン写真から</a:t>
              </a:r>
              <a:endParaRPr lang="en-US" altLang="ja-JP" sz="1200" dirty="0">
                <a:latin typeface="Meiryo" panose="020B0604030504040204" pitchFamily="34" charset="-128"/>
                <a:ea typeface="Meiryo" panose="020B0604030504040204" pitchFamily="34" charset="-128"/>
              </a:endParaRPr>
            </a:p>
            <a:p>
              <a:pPr algn="ctr"/>
              <a:r>
                <a:rPr lang="ja-JP" altLang="en-US" sz="1200">
                  <a:latin typeface="Meiryo" panose="020B0604030504040204" pitchFamily="34" charset="-128"/>
                  <a:ea typeface="Meiryo" panose="020B0604030504040204" pitchFamily="34" charset="-128"/>
                </a:rPr>
                <a:t>腫瘍のあるなしを予測</a:t>
              </a:r>
              <a:endParaRPr lang="en-US" altLang="ja-JP" sz="1200" dirty="0">
                <a:latin typeface="Meiryo" panose="020B0604030504040204" pitchFamily="34" charset="-128"/>
                <a:ea typeface="Meiryo" panose="020B0604030504040204" pitchFamily="34" charset="-128"/>
              </a:endParaRPr>
            </a:p>
          </p:txBody>
        </p:sp>
        <p:sp>
          <p:nvSpPr>
            <p:cNvPr id="101" name="右矢印 100">
              <a:extLst>
                <a:ext uri="{FF2B5EF4-FFF2-40B4-BE49-F238E27FC236}">
                  <a16:creationId xmlns:a16="http://schemas.microsoft.com/office/drawing/2014/main" id="{4455A3D8-D415-B31D-9DE7-41655162ACA9}"/>
                </a:ext>
              </a:extLst>
            </p:cNvPr>
            <p:cNvSpPr/>
            <p:nvPr/>
          </p:nvSpPr>
          <p:spPr>
            <a:xfrm>
              <a:off x="2643274" y="2966899"/>
              <a:ext cx="1060450" cy="434459"/>
            </a:xfrm>
            <a:prstGeom prst="rightArrow">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8" name="右矢印 107">
              <a:extLst>
                <a:ext uri="{FF2B5EF4-FFF2-40B4-BE49-F238E27FC236}">
                  <a16:creationId xmlns:a16="http://schemas.microsoft.com/office/drawing/2014/main" id="{1FA6719D-1BD2-B5AB-B093-F0EC08C38508}"/>
                </a:ext>
              </a:extLst>
            </p:cNvPr>
            <p:cNvSpPr/>
            <p:nvPr/>
          </p:nvSpPr>
          <p:spPr>
            <a:xfrm>
              <a:off x="5497551" y="2966898"/>
              <a:ext cx="1060450" cy="434459"/>
            </a:xfrm>
            <a:prstGeom prst="rightArrow">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7" name="テキスト ボックス 46">
              <a:extLst>
                <a:ext uri="{FF2B5EF4-FFF2-40B4-BE49-F238E27FC236}">
                  <a16:creationId xmlns:a16="http://schemas.microsoft.com/office/drawing/2014/main" id="{21770FDF-314E-7CBD-90A1-5958D1DE7C3E}"/>
                </a:ext>
              </a:extLst>
            </p:cNvPr>
            <p:cNvSpPr txBox="1"/>
            <p:nvPr/>
          </p:nvSpPr>
          <p:spPr>
            <a:xfrm>
              <a:off x="1227672" y="3700443"/>
              <a:ext cx="1005403" cy="338554"/>
            </a:xfrm>
            <a:prstGeom prst="rect">
              <a:avLst/>
            </a:prstGeom>
            <a:noFill/>
          </p:spPr>
          <p:txBody>
            <a:bodyPr wrap="none" rtlCol="0">
              <a:spAutoFit/>
            </a:bodyPr>
            <a:lstStyle/>
            <a:p>
              <a:pPr algn="ctr"/>
              <a:r>
                <a:rPr lang="ja-JP" altLang="en-US" sz="1600">
                  <a:latin typeface="Meiryo" panose="020B0604030504040204" pitchFamily="34" charset="-128"/>
                  <a:ea typeface="Meiryo" panose="020B0604030504040204" pitchFamily="34" charset="-128"/>
                </a:rPr>
                <a:t>花の写真</a:t>
              </a:r>
              <a:endParaRPr kumimoji="1" lang="ja-JP" altLang="en-US" sz="1600">
                <a:latin typeface="Meiryo" panose="020B0604030504040204" pitchFamily="34" charset="-128"/>
                <a:ea typeface="Meiryo" panose="020B0604030504040204" pitchFamily="34" charset="-128"/>
              </a:endParaRPr>
            </a:p>
          </p:txBody>
        </p:sp>
        <p:sp>
          <p:nvSpPr>
            <p:cNvPr id="48" name="テキスト ボックス 47">
              <a:extLst>
                <a:ext uri="{FF2B5EF4-FFF2-40B4-BE49-F238E27FC236}">
                  <a16:creationId xmlns:a16="http://schemas.microsoft.com/office/drawing/2014/main" id="{FDA8A8B4-5862-9918-5B2F-805282363161}"/>
                </a:ext>
              </a:extLst>
            </p:cNvPr>
            <p:cNvSpPr txBox="1"/>
            <p:nvPr/>
          </p:nvSpPr>
          <p:spPr>
            <a:xfrm>
              <a:off x="6910925" y="3700443"/>
              <a:ext cx="1005403" cy="338554"/>
            </a:xfrm>
            <a:prstGeom prst="rect">
              <a:avLst/>
            </a:prstGeom>
            <a:noFill/>
          </p:spPr>
          <p:txBody>
            <a:bodyPr wrap="none" rtlCol="0">
              <a:spAutoFit/>
            </a:bodyPr>
            <a:lstStyle/>
            <a:p>
              <a:pPr algn="ctr"/>
              <a:r>
                <a:rPr lang="ja-JP" altLang="en-US" sz="1600">
                  <a:latin typeface="Meiryo" panose="020B0604030504040204" pitchFamily="34" charset="-128"/>
                  <a:ea typeface="Meiryo" panose="020B0604030504040204" pitchFamily="34" charset="-128"/>
                </a:rPr>
                <a:t>花の種類</a:t>
              </a:r>
              <a:endParaRPr kumimoji="1" lang="ja-JP" altLang="en-US" sz="1600">
                <a:latin typeface="Meiryo" panose="020B0604030504040204" pitchFamily="34" charset="-128"/>
                <a:ea typeface="Meiryo" panose="020B0604030504040204" pitchFamily="34" charset="-128"/>
              </a:endParaRPr>
            </a:p>
          </p:txBody>
        </p:sp>
        <p:sp>
          <p:nvSpPr>
            <p:cNvPr id="49" name="テキスト ボックス 48">
              <a:extLst>
                <a:ext uri="{FF2B5EF4-FFF2-40B4-BE49-F238E27FC236}">
                  <a16:creationId xmlns:a16="http://schemas.microsoft.com/office/drawing/2014/main" id="{BF6AF148-1CF6-D546-2AA3-534D0D1ED0BD}"/>
                </a:ext>
              </a:extLst>
            </p:cNvPr>
            <p:cNvSpPr txBox="1"/>
            <p:nvPr/>
          </p:nvSpPr>
          <p:spPr>
            <a:xfrm>
              <a:off x="3238595" y="3649442"/>
              <a:ext cx="2673350" cy="461665"/>
            </a:xfrm>
            <a:prstGeom prst="rect">
              <a:avLst/>
            </a:prstGeom>
            <a:noFill/>
          </p:spPr>
          <p:txBody>
            <a:bodyPr wrap="square">
              <a:spAutoFit/>
            </a:bodyPr>
            <a:lstStyle/>
            <a:p>
              <a:pPr algn="ctr"/>
              <a:r>
                <a:rPr lang="ja-JP" altLang="en-US" sz="1200">
                  <a:latin typeface="Meiryo" panose="020B0604030504040204" pitchFamily="34" charset="-128"/>
                  <a:ea typeface="Meiryo" panose="020B0604030504040204" pitchFamily="34" charset="-128"/>
                </a:rPr>
                <a:t>花の写真から</a:t>
              </a:r>
              <a:endParaRPr lang="en-US" altLang="ja-JP" sz="1200" dirty="0">
                <a:latin typeface="Meiryo" panose="020B0604030504040204" pitchFamily="34" charset="-128"/>
                <a:ea typeface="Meiryo" panose="020B0604030504040204" pitchFamily="34" charset="-128"/>
              </a:endParaRPr>
            </a:p>
            <a:p>
              <a:pPr algn="ctr"/>
              <a:r>
                <a:rPr lang="ja-JP" altLang="en-US" sz="1200">
                  <a:latin typeface="Meiryo" panose="020B0604030504040204" pitchFamily="34" charset="-128"/>
                  <a:ea typeface="Meiryo" panose="020B0604030504040204" pitchFamily="34" charset="-128"/>
                </a:rPr>
                <a:t>花の種類を予測</a:t>
              </a:r>
              <a:endParaRPr lang="en-US" altLang="ja-JP" sz="1200" dirty="0">
                <a:latin typeface="Meiryo" panose="020B0604030504040204" pitchFamily="34" charset="-128"/>
                <a:ea typeface="Meiryo" panose="020B0604030504040204" pitchFamily="34" charset="-128"/>
              </a:endParaRPr>
            </a:p>
          </p:txBody>
        </p:sp>
        <p:sp>
          <p:nvSpPr>
            <p:cNvPr id="109" name="右矢印 108">
              <a:extLst>
                <a:ext uri="{FF2B5EF4-FFF2-40B4-BE49-F238E27FC236}">
                  <a16:creationId xmlns:a16="http://schemas.microsoft.com/office/drawing/2014/main" id="{9AFFDEAC-5621-8CE2-6DF6-2E42916309C2}"/>
                </a:ext>
              </a:extLst>
            </p:cNvPr>
            <p:cNvSpPr/>
            <p:nvPr/>
          </p:nvSpPr>
          <p:spPr>
            <a:xfrm>
              <a:off x="2643274" y="3627690"/>
              <a:ext cx="1060450" cy="434459"/>
            </a:xfrm>
            <a:prstGeom prst="rightArrow">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0" name="右矢印 109">
              <a:extLst>
                <a:ext uri="{FF2B5EF4-FFF2-40B4-BE49-F238E27FC236}">
                  <a16:creationId xmlns:a16="http://schemas.microsoft.com/office/drawing/2014/main" id="{4F9CFB73-BE7F-886B-2062-3F8208837266}"/>
                </a:ext>
              </a:extLst>
            </p:cNvPr>
            <p:cNvSpPr/>
            <p:nvPr/>
          </p:nvSpPr>
          <p:spPr>
            <a:xfrm>
              <a:off x="5497551" y="3627689"/>
              <a:ext cx="1060450" cy="434459"/>
            </a:xfrm>
            <a:prstGeom prst="rightArrow">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1" name="右矢印 110">
              <a:extLst>
                <a:ext uri="{FF2B5EF4-FFF2-40B4-BE49-F238E27FC236}">
                  <a16:creationId xmlns:a16="http://schemas.microsoft.com/office/drawing/2014/main" id="{330D6550-521B-68A7-D20A-0DFCA5576F53}"/>
                </a:ext>
              </a:extLst>
            </p:cNvPr>
            <p:cNvSpPr/>
            <p:nvPr/>
          </p:nvSpPr>
          <p:spPr>
            <a:xfrm>
              <a:off x="2643274" y="4293668"/>
              <a:ext cx="1060450" cy="434459"/>
            </a:xfrm>
            <a:prstGeom prst="rightArrow">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2" name="右矢印 111">
              <a:extLst>
                <a:ext uri="{FF2B5EF4-FFF2-40B4-BE49-F238E27FC236}">
                  <a16:creationId xmlns:a16="http://schemas.microsoft.com/office/drawing/2014/main" id="{5BBDB1D5-7D37-F2B1-F2C4-944930C5B760}"/>
                </a:ext>
              </a:extLst>
            </p:cNvPr>
            <p:cNvSpPr/>
            <p:nvPr/>
          </p:nvSpPr>
          <p:spPr>
            <a:xfrm>
              <a:off x="5497551" y="4293667"/>
              <a:ext cx="1060450" cy="434459"/>
            </a:xfrm>
            <a:prstGeom prst="rightArrow">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3" name="右矢印 112">
              <a:extLst>
                <a:ext uri="{FF2B5EF4-FFF2-40B4-BE49-F238E27FC236}">
                  <a16:creationId xmlns:a16="http://schemas.microsoft.com/office/drawing/2014/main" id="{8949FBA6-B7CB-9F44-6245-E24FAFE9625F}"/>
                </a:ext>
              </a:extLst>
            </p:cNvPr>
            <p:cNvSpPr/>
            <p:nvPr/>
          </p:nvSpPr>
          <p:spPr>
            <a:xfrm>
              <a:off x="2635200" y="4957572"/>
              <a:ext cx="1060450" cy="434459"/>
            </a:xfrm>
            <a:prstGeom prst="rightArrow">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4" name="右矢印 113">
              <a:extLst>
                <a:ext uri="{FF2B5EF4-FFF2-40B4-BE49-F238E27FC236}">
                  <a16:creationId xmlns:a16="http://schemas.microsoft.com/office/drawing/2014/main" id="{13EFBC48-C651-DC90-9BF6-323F1A3BA776}"/>
                </a:ext>
              </a:extLst>
            </p:cNvPr>
            <p:cNvSpPr/>
            <p:nvPr/>
          </p:nvSpPr>
          <p:spPr>
            <a:xfrm>
              <a:off x="5499177" y="4958483"/>
              <a:ext cx="1060450" cy="434459"/>
            </a:xfrm>
            <a:prstGeom prst="rightArrow">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5" name="右矢印 114">
              <a:extLst>
                <a:ext uri="{FF2B5EF4-FFF2-40B4-BE49-F238E27FC236}">
                  <a16:creationId xmlns:a16="http://schemas.microsoft.com/office/drawing/2014/main" id="{91A664E3-A358-A4D9-7A7E-27F7D4C4BA37}"/>
                </a:ext>
              </a:extLst>
            </p:cNvPr>
            <p:cNvSpPr/>
            <p:nvPr/>
          </p:nvSpPr>
          <p:spPr>
            <a:xfrm>
              <a:off x="2629730" y="5629184"/>
              <a:ext cx="1060450" cy="434459"/>
            </a:xfrm>
            <a:prstGeom prst="rightArrow">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6" name="右矢印 115">
              <a:extLst>
                <a:ext uri="{FF2B5EF4-FFF2-40B4-BE49-F238E27FC236}">
                  <a16:creationId xmlns:a16="http://schemas.microsoft.com/office/drawing/2014/main" id="{124F979F-912F-3B6A-8BC3-F2413F292CD7}"/>
                </a:ext>
              </a:extLst>
            </p:cNvPr>
            <p:cNvSpPr/>
            <p:nvPr/>
          </p:nvSpPr>
          <p:spPr>
            <a:xfrm>
              <a:off x="5493707" y="5630095"/>
              <a:ext cx="1060450" cy="434459"/>
            </a:xfrm>
            <a:prstGeom prst="rightArrow">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Tree>
    <p:extLst>
      <p:ext uri="{BB962C8B-B14F-4D97-AF65-F5344CB8AC3E}">
        <p14:creationId xmlns:p14="http://schemas.microsoft.com/office/powerpoint/2010/main" val="3635843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up)">
                                      <p:cBhvr>
                                        <p:cTn id="7" dur="500"/>
                                        <p:tgtEl>
                                          <p:spTgt spid="97"/>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99"/>
                                        </p:tgtEl>
                                        <p:attrNameLst>
                                          <p:attrName>style.visibility</p:attrName>
                                        </p:attrNameLst>
                                      </p:cBhvr>
                                      <p:to>
                                        <p:strVal val="visible"/>
                                      </p:to>
                                    </p:set>
                                    <p:animEffect transition="in" filter="wipe(up)">
                                      <p:cBhvr>
                                        <p:cTn id="10" dur="500"/>
                                        <p:tgtEl>
                                          <p:spTgt spid="99"/>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100"/>
                                        </p:tgtEl>
                                        <p:attrNameLst>
                                          <p:attrName>style.visibility</p:attrName>
                                        </p:attrNameLst>
                                      </p:cBhvr>
                                      <p:to>
                                        <p:strVal val="visible"/>
                                      </p:to>
                                    </p:set>
                                    <p:animEffect transition="in" filter="wipe(up)">
                                      <p:cBhvr>
                                        <p:cTn id="13" dur="500"/>
                                        <p:tgtEl>
                                          <p:spTgt spid="100"/>
                                        </p:tgtEl>
                                      </p:cBhvr>
                                    </p:animEffect>
                                  </p:childTnLst>
                                </p:cTn>
                              </p:par>
                            </p:childTnLst>
                          </p:cTn>
                        </p:par>
                        <p:par>
                          <p:cTn id="14" fill="hold">
                            <p:stCondLst>
                              <p:cond delay="500"/>
                            </p:stCondLst>
                            <p:childTnLst>
                              <p:par>
                                <p:cTn id="15" presetID="22" presetClass="entr" presetSubtype="8" fill="hold" nodeType="afterEffect">
                                  <p:stCondLst>
                                    <p:cond delay="0"/>
                                  </p:stCondLst>
                                  <p:childTnLst>
                                    <p:set>
                                      <p:cBhvr>
                                        <p:cTn id="16" dur="1" fill="hold">
                                          <p:stCondLst>
                                            <p:cond delay="0"/>
                                          </p:stCondLst>
                                        </p:cTn>
                                        <p:tgtEl>
                                          <p:spTgt spid="120"/>
                                        </p:tgtEl>
                                        <p:attrNameLst>
                                          <p:attrName>style.visibility</p:attrName>
                                        </p:attrNameLst>
                                      </p:cBhvr>
                                      <p:to>
                                        <p:strVal val="visible"/>
                                      </p:to>
                                    </p:set>
                                    <p:animEffect transition="in" filter="wipe(left)">
                                      <p:cBhvr>
                                        <p:cTn id="17"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animBg="1"/>
      <p:bldP spid="100" grpId="0" animBg="1"/>
      <p:bldP spid="97"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正方形/長方形 44">
            <a:extLst>
              <a:ext uri="{FF2B5EF4-FFF2-40B4-BE49-F238E27FC236}">
                <a16:creationId xmlns:a16="http://schemas.microsoft.com/office/drawing/2014/main" id="{A30ADF1C-FD3D-C377-2BA1-658B7FF309C8}"/>
              </a:ext>
            </a:extLst>
          </p:cNvPr>
          <p:cNvSpPr/>
          <p:nvPr/>
        </p:nvSpPr>
        <p:spPr>
          <a:xfrm>
            <a:off x="3407783" y="774700"/>
            <a:ext cx="2349551" cy="5600700"/>
          </a:xfrm>
          <a:prstGeom prst="rect">
            <a:avLst/>
          </a:prstGeom>
          <a:solidFill>
            <a:schemeClr val="accent2">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8" name="グループ化 7">
            <a:extLst>
              <a:ext uri="{FF2B5EF4-FFF2-40B4-BE49-F238E27FC236}">
                <a16:creationId xmlns:a16="http://schemas.microsoft.com/office/drawing/2014/main" id="{0D7C87AA-A50F-31E5-4E10-D9D0D4714600}"/>
              </a:ext>
            </a:extLst>
          </p:cNvPr>
          <p:cNvGrpSpPr/>
          <p:nvPr/>
        </p:nvGrpSpPr>
        <p:grpSpPr>
          <a:xfrm>
            <a:off x="3826390" y="1210383"/>
            <a:ext cx="1479550" cy="1479550"/>
            <a:chOff x="3832225" y="1203325"/>
            <a:chExt cx="1479550" cy="1479550"/>
          </a:xfrm>
        </p:grpSpPr>
        <p:sp>
          <p:nvSpPr>
            <p:cNvPr id="42" name="正方形/長方形 41">
              <a:extLst>
                <a:ext uri="{FF2B5EF4-FFF2-40B4-BE49-F238E27FC236}">
                  <a16:creationId xmlns:a16="http://schemas.microsoft.com/office/drawing/2014/main" id="{C6C4EC8A-22B3-6311-E6DD-9A7D2B16F337}"/>
                </a:ext>
              </a:extLst>
            </p:cNvPr>
            <p:cNvSpPr/>
            <p:nvPr/>
          </p:nvSpPr>
          <p:spPr>
            <a:xfrm>
              <a:off x="3832225" y="1203325"/>
              <a:ext cx="1479550" cy="1479550"/>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 name="テキスト ボックス 42">
              <a:extLst>
                <a:ext uri="{FF2B5EF4-FFF2-40B4-BE49-F238E27FC236}">
                  <a16:creationId xmlns:a16="http://schemas.microsoft.com/office/drawing/2014/main" id="{EE298669-4C6B-3940-C424-5E191A841F04}"/>
                </a:ext>
              </a:extLst>
            </p:cNvPr>
            <p:cNvSpPr txBox="1"/>
            <p:nvPr/>
          </p:nvSpPr>
          <p:spPr>
            <a:xfrm>
              <a:off x="3876034" y="1398156"/>
              <a:ext cx="1415772" cy="1138773"/>
            </a:xfrm>
            <a:prstGeom prst="rect">
              <a:avLst/>
            </a:prstGeom>
            <a:noFill/>
          </p:spPr>
          <p:txBody>
            <a:bodyPr wrap="none" rtlCol="0">
              <a:spAutoFit/>
            </a:bodyPr>
            <a:lstStyle/>
            <a:p>
              <a:pPr algn="ctr"/>
              <a:r>
                <a:rPr kumimoji="1" lang="ja-JP" altLang="en-US" b="1">
                  <a:solidFill>
                    <a:schemeClr val="bg1"/>
                  </a:solidFill>
                  <a:latin typeface="Meiryo" panose="020B0604030504040204" pitchFamily="34" charset="-128"/>
                  <a:ea typeface="Meiryo" panose="020B0604030504040204" pitchFamily="34" charset="-128"/>
                </a:rPr>
                <a:t>身長</a:t>
              </a:r>
              <a:r>
                <a:rPr kumimoji="1" lang="ja-JP" altLang="en-US" sz="1200" b="1">
                  <a:solidFill>
                    <a:schemeClr val="bg1"/>
                  </a:solidFill>
                  <a:latin typeface="Meiryo" panose="020B0604030504040204" pitchFamily="34" charset="-128"/>
                  <a:ea typeface="Meiryo" panose="020B0604030504040204" pitchFamily="34" charset="-128"/>
                </a:rPr>
                <a:t>から</a:t>
              </a:r>
              <a:r>
                <a:rPr kumimoji="1" lang="ja-JP" altLang="en-US" b="1">
                  <a:solidFill>
                    <a:schemeClr val="bg1"/>
                  </a:solidFill>
                  <a:latin typeface="Meiryo" panose="020B0604030504040204" pitchFamily="34" charset="-128"/>
                  <a:ea typeface="Meiryo" panose="020B0604030504040204" pitchFamily="34" charset="-128"/>
                </a:rPr>
                <a:t>体重</a:t>
              </a:r>
              <a:endParaRPr kumimoji="1" lang="en-US" altLang="ja-JP" b="1" dirty="0">
                <a:solidFill>
                  <a:schemeClr val="bg1"/>
                </a:solidFill>
                <a:latin typeface="Meiryo" panose="020B0604030504040204" pitchFamily="34" charset="-128"/>
                <a:ea typeface="Meiryo" panose="020B0604030504040204" pitchFamily="34" charset="-128"/>
              </a:endParaRPr>
            </a:p>
            <a:p>
              <a:pPr algn="ctr"/>
              <a:r>
                <a:rPr kumimoji="1" lang="ja-JP" altLang="en-US" b="1">
                  <a:solidFill>
                    <a:schemeClr val="bg1"/>
                  </a:solidFill>
                  <a:latin typeface="Meiryo" panose="020B0604030504040204" pitchFamily="34" charset="-128"/>
                  <a:ea typeface="Meiryo" panose="020B0604030504040204" pitchFamily="34" charset="-128"/>
                </a:rPr>
                <a:t>を予測する</a:t>
              </a:r>
              <a:endParaRPr kumimoji="1" lang="en-US" altLang="ja-JP" sz="1200" b="1" dirty="0">
                <a:solidFill>
                  <a:schemeClr val="bg1"/>
                </a:solidFill>
                <a:latin typeface="Meiryo" panose="020B0604030504040204" pitchFamily="34" charset="-128"/>
                <a:ea typeface="Meiryo" panose="020B0604030504040204" pitchFamily="34" charset="-128"/>
              </a:endParaRPr>
            </a:p>
            <a:p>
              <a:pPr algn="ctr"/>
              <a:r>
                <a:rPr lang="ja-JP" altLang="en-US" sz="3200" b="1">
                  <a:solidFill>
                    <a:schemeClr val="bg1"/>
                  </a:solidFill>
                  <a:latin typeface="Meiryo" panose="020B0604030504040204" pitchFamily="34" charset="-128"/>
                  <a:ea typeface="Meiryo" panose="020B0604030504040204" pitchFamily="34" charset="-128"/>
                </a:rPr>
                <a:t>計算式</a:t>
              </a:r>
              <a:endParaRPr kumimoji="1" lang="ja-JP" altLang="en-US" sz="3200" b="1">
                <a:solidFill>
                  <a:schemeClr val="bg1"/>
                </a:solidFill>
                <a:latin typeface="Meiryo" panose="020B0604030504040204" pitchFamily="34" charset="-128"/>
                <a:ea typeface="Meiryo" panose="020B0604030504040204" pitchFamily="34" charset="-128"/>
              </a:endParaRPr>
            </a:p>
          </p:txBody>
        </p:sp>
      </p:grpSp>
      <p:sp>
        <p:nvSpPr>
          <p:cNvPr id="2" name="タイトル 1">
            <a:extLst>
              <a:ext uri="{FF2B5EF4-FFF2-40B4-BE49-F238E27FC236}">
                <a16:creationId xmlns:a16="http://schemas.microsoft.com/office/drawing/2014/main" id="{7542B0CB-F7C3-C84B-F8D4-2C00851591D5}"/>
              </a:ext>
            </a:extLst>
          </p:cNvPr>
          <p:cNvSpPr>
            <a:spLocks noGrp="1"/>
          </p:cNvSpPr>
          <p:nvPr>
            <p:ph type="title"/>
          </p:nvPr>
        </p:nvSpPr>
        <p:spPr/>
        <p:txBody>
          <a:bodyPr/>
          <a:lstStyle/>
          <a:p>
            <a:r>
              <a:rPr kumimoji="1" lang="ja-JP" altLang="en-US"/>
              <a:t>モデルとは関数／機械学習は最適な関数を見つけること</a:t>
            </a:r>
          </a:p>
        </p:txBody>
      </p:sp>
      <p:sp>
        <p:nvSpPr>
          <p:cNvPr id="3" name="円/楕円 2">
            <a:extLst>
              <a:ext uri="{FF2B5EF4-FFF2-40B4-BE49-F238E27FC236}">
                <a16:creationId xmlns:a16="http://schemas.microsoft.com/office/drawing/2014/main" id="{852AC9EB-AE64-B282-1022-CB769A0F8C93}"/>
              </a:ext>
            </a:extLst>
          </p:cNvPr>
          <p:cNvSpPr/>
          <p:nvPr/>
        </p:nvSpPr>
        <p:spPr>
          <a:xfrm>
            <a:off x="990600" y="1203325"/>
            <a:ext cx="1479550" cy="1479550"/>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円/楕円 4">
            <a:extLst>
              <a:ext uri="{FF2B5EF4-FFF2-40B4-BE49-F238E27FC236}">
                <a16:creationId xmlns:a16="http://schemas.microsoft.com/office/drawing/2014/main" id="{3AC6CD86-0755-92A4-1130-74A9698E7394}"/>
              </a:ext>
            </a:extLst>
          </p:cNvPr>
          <p:cNvSpPr/>
          <p:nvPr/>
        </p:nvSpPr>
        <p:spPr>
          <a:xfrm>
            <a:off x="6673850" y="1203325"/>
            <a:ext cx="1479550" cy="1479550"/>
          </a:xfrm>
          <a:prstGeom prst="ellipse">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6" name="テキスト ボックス 5">
            <a:extLst>
              <a:ext uri="{FF2B5EF4-FFF2-40B4-BE49-F238E27FC236}">
                <a16:creationId xmlns:a16="http://schemas.microsoft.com/office/drawing/2014/main" id="{CDB05F40-AD61-D814-3BC8-AE30BB229AA4}"/>
              </a:ext>
            </a:extLst>
          </p:cNvPr>
          <p:cNvSpPr txBox="1"/>
          <p:nvPr/>
        </p:nvSpPr>
        <p:spPr>
          <a:xfrm>
            <a:off x="1176376" y="1764010"/>
            <a:ext cx="1107997" cy="461665"/>
          </a:xfrm>
          <a:prstGeom prst="rect">
            <a:avLst/>
          </a:prstGeom>
          <a:noFill/>
        </p:spPr>
        <p:txBody>
          <a:bodyPr wrap="none" rtlCol="0">
            <a:spAutoFit/>
          </a:bodyPr>
          <a:lstStyle/>
          <a:p>
            <a:pPr algn="ctr"/>
            <a:r>
              <a:rPr kumimoji="1" lang="ja-JP" altLang="en-US" sz="2400" b="1">
                <a:solidFill>
                  <a:schemeClr val="bg1"/>
                </a:solidFill>
                <a:latin typeface="Meiryo" panose="020B0604030504040204" pitchFamily="34" charset="-128"/>
                <a:ea typeface="Meiryo" panose="020B0604030504040204" pitchFamily="34" charset="-128"/>
              </a:rPr>
              <a:t>データ</a:t>
            </a:r>
          </a:p>
        </p:txBody>
      </p:sp>
      <p:sp>
        <p:nvSpPr>
          <p:cNvPr id="7" name="テキスト ボックス 6">
            <a:extLst>
              <a:ext uri="{FF2B5EF4-FFF2-40B4-BE49-F238E27FC236}">
                <a16:creationId xmlns:a16="http://schemas.microsoft.com/office/drawing/2014/main" id="{FFD8121D-6874-E4C5-654A-E0368E41D559}"/>
              </a:ext>
            </a:extLst>
          </p:cNvPr>
          <p:cNvSpPr txBox="1"/>
          <p:nvPr/>
        </p:nvSpPr>
        <p:spPr>
          <a:xfrm>
            <a:off x="6859626" y="1764010"/>
            <a:ext cx="1107997" cy="461665"/>
          </a:xfrm>
          <a:prstGeom prst="rect">
            <a:avLst/>
          </a:prstGeom>
          <a:noFill/>
        </p:spPr>
        <p:txBody>
          <a:bodyPr wrap="none" rtlCol="0">
            <a:spAutoFit/>
          </a:bodyPr>
          <a:lstStyle/>
          <a:p>
            <a:pPr algn="ctr"/>
            <a:r>
              <a:rPr kumimoji="1" lang="ja-JP" altLang="en-US" sz="2400" b="1">
                <a:solidFill>
                  <a:schemeClr val="bg1"/>
                </a:solidFill>
                <a:latin typeface="Meiryo" panose="020B0604030504040204" pitchFamily="34" charset="-128"/>
                <a:ea typeface="Meiryo" panose="020B0604030504040204" pitchFamily="34" charset="-128"/>
              </a:rPr>
              <a:t>データ</a:t>
            </a:r>
          </a:p>
        </p:txBody>
      </p:sp>
      <p:sp>
        <p:nvSpPr>
          <p:cNvPr id="10" name="テキスト ボックス 9">
            <a:extLst>
              <a:ext uri="{FF2B5EF4-FFF2-40B4-BE49-F238E27FC236}">
                <a16:creationId xmlns:a16="http://schemas.microsoft.com/office/drawing/2014/main" id="{CF611AB8-794D-F719-A059-E10B4BEFB108}"/>
              </a:ext>
            </a:extLst>
          </p:cNvPr>
          <p:cNvSpPr txBox="1"/>
          <p:nvPr/>
        </p:nvSpPr>
        <p:spPr>
          <a:xfrm>
            <a:off x="1405735" y="850755"/>
            <a:ext cx="646331" cy="369332"/>
          </a:xfrm>
          <a:prstGeom prst="rect">
            <a:avLst/>
          </a:prstGeom>
          <a:noFill/>
        </p:spPr>
        <p:txBody>
          <a:bodyPr wrap="none" rtlCol="0">
            <a:spAutoFit/>
          </a:bodyPr>
          <a:lstStyle/>
          <a:p>
            <a:pPr algn="ctr"/>
            <a:r>
              <a:rPr lang="ja-JP" altLang="en-US" b="1">
                <a:latin typeface="Meiryo" panose="020B0604030504040204" pitchFamily="34" charset="-128"/>
                <a:ea typeface="Meiryo" panose="020B0604030504040204" pitchFamily="34" charset="-128"/>
              </a:rPr>
              <a:t>身長</a:t>
            </a:r>
            <a:endParaRPr kumimoji="1" lang="ja-JP" altLang="en-US" b="1">
              <a:latin typeface="Meiryo" panose="020B0604030504040204" pitchFamily="34" charset="-128"/>
              <a:ea typeface="Meiryo" panose="020B0604030504040204" pitchFamily="34" charset="-128"/>
            </a:endParaRPr>
          </a:p>
        </p:txBody>
      </p:sp>
      <p:sp>
        <p:nvSpPr>
          <p:cNvPr id="11" name="テキスト ボックス 10">
            <a:extLst>
              <a:ext uri="{FF2B5EF4-FFF2-40B4-BE49-F238E27FC236}">
                <a16:creationId xmlns:a16="http://schemas.microsoft.com/office/drawing/2014/main" id="{E6F3F392-85A0-8B4C-830D-8D509BB96889}"/>
              </a:ext>
            </a:extLst>
          </p:cNvPr>
          <p:cNvSpPr txBox="1"/>
          <p:nvPr/>
        </p:nvSpPr>
        <p:spPr>
          <a:xfrm>
            <a:off x="7088988" y="850755"/>
            <a:ext cx="646331" cy="369332"/>
          </a:xfrm>
          <a:prstGeom prst="rect">
            <a:avLst/>
          </a:prstGeom>
          <a:noFill/>
        </p:spPr>
        <p:txBody>
          <a:bodyPr wrap="none" rtlCol="0">
            <a:spAutoFit/>
          </a:bodyPr>
          <a:lstStyle/>
          <a:p>
            <a:pPr algn="ctr"/>
            <a:r>
              <a:rPr lang="ja-JP" altLang="en-US" b="1">
                <a:latin typeface="Meiryo" panose="020B0604030504040204" pitchFamily="34" charset="-128"/>
                <a:ea typeface="Meiryo" panose="020B0604030504040204" pitchFamily="34" charset="-128"/>
              </a:rPr>
              <a:t>体重</a:t>
            </a:r>
            <a:endParaRPr kumimoji="1" lang="ja-JP" altLang="en-US" b="1">
              <a:latin typeface="Meiryo" panose="020B0604030504040204" pitchFamily="34" charset="-128"/>
              <a:ea typeface="Meiryo" panose="020B0604030504040204" pitchFamily="34" charset="-128"/>
            </a:endParaRPr>
          </a:p>
        </p:txBody>
      </p:sp>
      <p:sp>
        <p:nvSpPr>
          <p:cNvPr id="12" name="右矢印 11">
            <a:extLst>
              <a:ext uri="{FF2B5EF4-FFF2-40B4-BE49-F238E27FC236}">
                <a16:creationId xmlns:a16="http://schemas.microsoft.com/office/drawing/2014/main" id="{C4828BE4-8065-FFF3-493A-C73FE5B9D716}"/>
              </a:ext>
            </a:extLst>
          </p:cNvPr>
          <p:cNvSpPr/>
          <p:nvPr/>
        </p:nvSpPr>
        <p:spPr>
          <a:xfrm>
            <a:off x="2643274" y="1725870"/>
            <a:ext cx="1060450" cy="434459"/>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右矢印 12">
            <a:extLst>
              <a:ext uri="{FF2B5EF4-FFF2-40B4-BE49-F238E27FC236}">
                <a16:creationId xmlns:a16="http://schemas.microsoft.com/office/drawing/2014/main" id="{45334E2A-D75D-C32C-A2A3-20812C69A307}"/>
              </a:ext>
            </a:extLst>
          </p:cNvPr>
          <p:cNvSpPr/>
          <p:nvPr/>
        </p:nvSpPr>
        <p:spPr>
          <a:xfrm>
            <a:off x="5497551" y="1725869"/>
            <a:ext cx="1060450" cy="434459"/>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109" name="グループ化 108">
            <a:extLst>
              <a:ext uri="{FF2B5EF4-FFF2-40B4-BE49-F238E27FC236}">
                <a16:creationId xmlns:a16="http://schemas.microsoft.com/office/drawing/2014/main" id="{60175737-563B-81F3-8AC1-BE116E2DCAB2}"/>
              </a:ext>
            </a:extLst>
          </p:cNvPr>
          <p:cNvGrpSpPr/>
          <p:nvPr/>
        </p:nvGrpSpPr>
        <p:grpSpPr>
          <a:xfrm>
            <a:off x="3436340" y="4560672"/>
            <a:ext cx="1869600" cy="1630101"/>
            <a:chOff x="3436340" y="4560672"/>
            <a:chExt cx="1869600" cy="1630101"/>
          </a:xfrm>
        </p:grpSpPr>
        <p:sp>
          <p:nvSpPr>
            <p:cNvPr id="78" name="正方形/長方形 77">
              <a:extLst>
                <a:ext uri="{FF2B5EF4-FFF2-40B4-BE49-F238E27FC236}">
                  <a16:creationId xmlns:a16="http://schemas.microsoft.com/office/drawing/2014/main" id="{2F32E9F3-4DB7-D26F-AA1E-07C9A48D2670}"/>
                </a:ext>
              </a:extLst>
            </p:cNvPr>
            <p:cNvSpPr/>
            <p:nvPr/>
          </p:nvSpPr>
          <p:spPr>
            <a:xfrm>
              <a:off x="3826390" y="4560672"/>
              <a:ext cx="1479550" cy="1630101"/>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9" name="テキスト ボックス 78">
              <a:extLst>
                <a:ext uri="{FF2B5EF4-FFF2-40B4-BE49-F238E27FC236}">
                  <a16:creationId xmlns:a16="http://schemas.microsoft.com/office/drawing/2014/main" id="{0F3F681A-88F0-36D4-C637-12D6DA54F738}"/>
                </a:ext>
              </a:extLst>
            </p:cNvPr>
            <p:cNvSpPr txBox="1"/>
            <p:nvPr/>
          </p:nvSpPr>
          <p:spPr>
            <a:xfrm>
              <a:off x="3864451" y="4951046"/>
              <a:ext cx="1415772" cy="954107"/>
            </a:xfrm>
            <a:prstGeom prst="rect">
              <a:avLst/>
            </a:prstGeom>
            <a:noFill/>
          </p:spPr>
          <p:txBody>
            <a:bodyPr wrap="none" rtlCol="0">
              <a:spAutoFit/>
            </a:bodyPr>
            <a:lstStyle/>
            <a:p>
              <a:pPr algn="ctr"/>
              <a:r>
                <a:rPr kumimoji="1" lang="ja-JP" altLang="en-US" sz="2000" b="1">
                  <a:solidFill>
                    <a:schemeClr val="bg1"/>
                  </a:solidFill>
                  <a:latin typeface="Meiryo" panose="020B0604030504040204" pitchFamily="34" charset="-128"/>
                  <a:ea typeface="Meiryo" panose="020B0604030504040204" pitchFamily="34" charset="-128"/>
                </a:rPr>
                <a:t>学習</a:t>
              </a:r>
              <a:endParaRPr kumimoji="1" lang="en-US" altLang="ja-JP" sz="1200" b="1" dirty="0">
                <a:solidFill>
                  <a:schemeClr val="bg1"/>
                </a:solidFill>
                <a:latin typeface="Meiryo" panose="020B0604030504040204" pitchFamily="34" charset="-128"/>
                <a:ea typeface="Meiryo" panose="020B0604030504040204" pitchFamily="34" charset="-128"/>
              </a:endParaRPr>
            </a:p>
            <a:p>
              <a:pPr algn="ctr"/>
              <a:r>
                <a:rPr kumimoji="1" lang="ja-JP" altLang="en-US" sz="1200">
                  <a:solidFill>
                    <a:schemeClr val="bg1"/>
                  </a:solidFill>
                  <a:latin typeface="Meiryo" panose="020B0604030504040204" pitchFamily="34" charset="-128"/>
                  <a:ea typeface="Meiryo" panose="020B0604030504040204" pitchFamily="34" charset="-128"/>
                </a:rPr>
                <a:t>身長と体重の関係</a:t>
              </a:r>
              <a:endParaRPr kumimoji="1" lang="en-US" altLang="ja-JP" sz="1200" dirty="0">
                <a:solidFill>
                  <a:schemeClr val="bg1"/>
                </a:solidFill>
                <a:latin typeface="Meiryo" panose="020B0604030504040204" pitchFamily="34" charset="-128"/>
                <a:ea typeface="Meiryo" panose="020B0604030504040204" pitchFamily="34" charset="-128"/>
              </a:endParaRPr>
            </a:p>
            <a:p>
              <a:pPr algn="ctr"/>
              <a:r>
                <a:rPr kumimoji="1" lang="ja-JP" altLang="en-US" sz="1200">
                  <a:solidFill>
                    <a:schemeClr val="bg1"/>
                  </a:solidFill>
                  <a:latin typeface="Meiryo" panose="020B0604030504040204" pitchFamily="34" charset="-128"/>
                  <a:ea typeface="Meiryo" panose="020B0604030504040204" pitchFamily="34" charset="-128"/>
                </a:rPr>
                <a:t>を</a:t>
              </a:r>
              <a:r>
                <a:rPr lang="ja-JP" altLang="en-US" sz="1200">
                  <a:solidFill>
                    <a:schemeClr val="bg1"/>
                  </a:solidFill>
                  <a:latin typeface="Meiryo" panose="020B0604030504040204" pitchFamily="34" charset="-128"/>
                  <a:ea typeface="Meiryo" panose="020B0604030504040204" pitchFamily="34" charset="-128"/>
                </a:rPr>
                <a:t>うまく表す</a:t>
              </a:r>
              <a:r>
                <a:rPr kumimoji="1" lang="ja-JP" altLang="en-US" sz="1200">
                  <a:solidFill>
                    <a:schemeClr val="bg1"/>
                  </a:solidFill>
                  <a:latin typeface="Meiryo" panose="020B0604030504040204" pitchFamily="34" charset="-128"/>
                  <a:ea typeface="Meiryo" panose="020B0604030504040204" pitchFamily="34" charset="-128"/>
                </a:rPr>
                <a:t>直線</a:t>
              </a:r>
              <a:endParaRPr kumimoji="1" lang="en-US" altLang="ja-JP" sz="1200" dirty="0">
                <a:solidFill>
                  <a:schemeClr val="bg1"/>
                </a:solidFill>
                <a:latin typeface="Meiryo" panose="020B0604030504040204" pitchFamily="34" charset="-128"/>
                <a:ea typeface="Meiryo" panose="020B0604030504040204" pitchFamily="34" charset="-128"/>
              </a:endParaRPr>
            </a:p>
            <a:p>
              <a:pPr algn="ctr"/>
              <a:r>
                <a:rPr kumimoji="1" lang="ja-JP" altLang="en-US" sz="1200">
                  <a:solidFill>
                    <a:schemeClr val="bg1"/>
                  </a:solidFill>
                  <a:latin typeface="Meiryo" panose="020B0604030504040204" pitchFamily="34" charset="-128"/>
                  <a:ea typeface="Meiryo" panose="020B0604030504040204" pitchFamily="34" charset="-128"/>
                </a:rPr>
                <a:t>を見つける</a:t>
              </a:r>
            </a:p>
          </p:txBody>
        </p:sp>
        <p:sp>
          <p:nvSpPr>
            <p:cNvPr id="80" name="三角形 79">
              <a:extLst>
                <a:ext uri="{FF2B5EF4-FFF2-40B4-BE49-F238E27FC236}">
                  <a16:creationId xmlns:a16="http://schemas.microsoft.com/office/drawing/2014/main" id="{3FA98FF2-D2DA-B6D8-8BD1-5B839E65ED23}"/>
                </a:ext>
              </a:extLst>
            </p:cNvPr>
            <p:cNvSpPr/>
            <p:nvPr/>
          </p:nvSpPr>
          <p:spPr>
            <a:xfrm rot="5400000">
              <a:off x="2864454" y="5160201"/>
              <a:ext cx="1552135" cy="408364"/>
            </a:xfrm>
            <a:prstGeom prst="triangle">
              <a:avLst/>
            </a:prstGeom>
            <a:solidFill>
              <a:schemeClr val="accent3"/>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08" name="グループ化 107">
            <a:extLst>
              <a:ext uri="{FF2B5EF4-FFF2-40B4-BE49-F238E27FC236}">
                <a16:creationId xmlns:a16="http://schemas.microsoft.com/office/drawing/2014/main" id="{471375E7-38A4-0183-B0D3-32CF764E57E4}"/>
              </a:ext>
            </a:extLst>
          </p:cNvPr>
          <p:cNvGrpSpPr/>
          <p:nvPr/>
        </p:nvGrpSpPr>
        <p:grpSpPr>
          <a:xfrm>
            <a:off x="937325" y="4560672"/>
            <a:ext cx="2513468" cy="1688976"/>
            <a:chOff x="937325" y="4560672"/>
            <a:chExt cx="2513468" cy="1688976"/>
          </a:xfrm>
        </p:grpSpPr>
        <p:sp>
          <p:nvSpPr>
            <p:cNvPr id="15" name="正方形/長方形 14">
              <a:extLst>
                <a:ext uri="{FF2B5EF4-FFF2-40B4-BE49-F238E27FC236}">
                  <a16:creationId xmlns:a16="http://schemas.microsoft.com/office/drawing/2014/main" id="{FFC4F3AC-9114-AD12-67A8-7CB213C8C7DA}"/>
                </a:ext>
              </a:extLst>
            </p:cNvPr>
            <p:cNvSpPr/>
            <p:nvPr/>
          </p:nvSpPr>
          <p:spPr>
            <a:xfrm>
              <a:off x="990600" y="4570967"/>
              <a:ext cx="2450320" cy="1622724"/>
            </a:xfrm>
            <a:prstGeom prst="rect">
              <a:avLst/>
            </a:prstGeom>
            <a:solidFill>
              <a:srgbClr val="FFFD78"/>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円/楕円 15">
              <a:extLst>
                <a:ext uri="{FF2B5EF4-FFF2-40B4-BE49-F238E27FC236}">
                  <a16:creationId xmlns:a16="http://schemas.microsoft.com/office/drawing/2014/main" id="{3F59AD30-90B8-E6CE-FAC3-7FCBD90F2A92}"/>
                </a:ext>
              </a:extLst>
            </p:cNvPr>
            <p:cNvSpPr/>
            <p:nvPr/>
          </p:nvSpPr>
          <p:spPr>
            <a:xfrm>
              <a:off x="1508572" y="5509329"/>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 name="円/楕円 16">
              <a:extLst>
                <a:ext uri="{FF2B5EF4-FFF2-40B4-BE49-F238E27FC236}">
                  <a16:creationId xmlns:a16="http://schemas.microsoft.com/office/drawing/2014/main" id="{89E6F146-A0B2-84F3-3B34-F9F9850ACFFA}"/>
                </a:ext>
              </a:extLst>
            </p:cNvPr>
            <p:cNvSpPr/>
            <p:nvPr/>
          </p:nvSpPr>
          <p:spPr>
            <a:xfrm>
              <a:off x="1432853" y="5776621"/>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円/楕円 17">
              <a:extLst>
                <a:ext uri="{FF2B5EF4-FFF2-40B4-BE49-F238E27FC236}">
                  <a16:creationId xmlns:a16="http://schemas.microsoft.com/office/drawing/2014/main" id="{AF5201CA-E217-EBCB-72A7-38648CAFA51A}"/>
                </a:ext>
              </a:extLst>
            </p:cNvPr>
            <p:cNvSpPr/>
            <p:nvPr/>
          </p:nvSpPr>
          <p:spPr>
            <a:xfrm>
              <a:off x="1756439" y="5751221"/>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 name="円/楕円 18">
              <a:extLst>
                <a:ext uri="{FF2B5EF4-FFF2-40B4-BE49-F238E27FC236}">
                  <a16:creationId xmlns:a16="http://schemas.microsoft.com/office/drawing/2014/main" id="{C04D69B4-3F91-440C-6FC4-574EDB6FC843}"/>
                </a:ext>
              </a:extLst>
            </p:cNvPr>
            <p:cNvSpPr/>
            <p:nvPr/>
          </p:nvSpPr>
          <p:spPr>
            <a:xfrm>
              <a:off x="1819939" y="5474220"/>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円/楕円 19">
              <a:extLst>
                <a:ext uri="{FF2B5EF4-FFF2-40B4-BE49-F238E27FC236}">
                  <a16:creationId xmlns:a16="http://schemas.microsoft.com/office/drawing/2014/main" id="{F53449CC-3518-DBB1-D7C7-E64318B97EC7}"/>
                </a:ext>
              </a:extLst>
            </p:cNvPr>
            <p:cNvSpPr/>
            <p:nvPr/>
          </p:nvSpPr>
          <p:spPr>
            <a:xfrm>
              <a:off x="2048678" y="5776621"/>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円/楕円 20">
              <a:extLst>
                <a:ext uri="{FF2B5EF4-FFF2-40B4-BE49-F238E27FC236}">
                  <a16:creationId xmlns:a16="http://schemas.microsoft.com/office/drawing/2014/main" id="{49A5EFD0-AFAC-5C72-CD04-37F5F9E9A244}"/>
                </a:ext>
              </a:extLst>
            </p:cNvPr>
            <p:cNvSpPr/>
            <p:nvPr/>
          </p:nvSpPr>
          <p:spPr>
            <a:xfrm>
              <a:off x="1905199" y="5296051"/>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円/楕円 21">
              <a:extLst>
                <a:ext uri="{FF2B5EF4-FFF2-40B4-BE49-F238E27FC236}">
                  <a16:creationId xmlns:a16="http://schemas.microsoft.com/office/drawing/2014/main" id="{113842B1-9037-4D76-975C-B699C042AA07}"/>
                </a:ext>
              </a:extLst>
            </p:cNvPr>
            <p:cNvSpPr/>
            <p:nvPr/>
          </p:nvSpPr>
          <p:spPr>
            <a:xfrm>
              <a:off x="2139204" y="5067155"/>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円/楕円 22">
              <a:extLst>
                <a:ext uri="{FF2B5EF4-FFF2-40B4-BE49-F238E27FC236}">
                  <a16:creationId xmlns:a16="http://schemas.microsoft.com/office/drawing/2014/main" id="{D4B7920B-6C3E-CF9A-3B07-C00DACD5700B}"/>
                </a:ext>
              </a:extLst>
            </p:cNvPr>
            <p:cNvSpPr/>
            <p:nvPr/>
          </p:nvSpPr>
          <p:spPr>
            <a:xfrm>
              <a:off x="2258412" y="5389715"/>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 name="円/楕円 23">
              <a:extLst>
                <a:ext uri="{FF2B5EF4-FFF2-40B4-BE49-F238E27FC236}">
                  <a16:creationId xmlns:a16="http://schemas.microsoft.com/office/drawing/2014/main" id="{EA25D5DA-687E-7A12-5783-0E4AFDE3332C}"/>
                </a:ext>
              </a:extLst>
            </p:cNvPr>
            <p:cNvSpPr/>
            <p:nvPr/>
          </p:nvSpPr>
          <p:spPr>
            <a:xfrm>
              <a:off x="2088760" y="5273861"/>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円/楕円 24">
              <a:extLst>
                <a:ext uri="{FF2B5EF4-FFF2-40B4-BE49-F238E27FC236}">
                  <a16:creationId xmlns:a16="http://schemas.microsoft.com/office/drawing/2014/main" id="{0A400ED1-C904-0628-9CFF-465C01755B7C}"/>
                </a:ext>
              </a:extLst>
            </p:cNvPr>
            <p:cNvSpPr/>
            <p:nvPr/>
          </p:nvSpPr>
          <p:spPr>
            <a:xfrm>
              <a:off x="1942835" y="5553261"/>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 name="円/楕円 25">
              <a:extLst>
                <a:ext uri="{FF2B5EF4-FFF2-40B4-BE49-F238E27FC236}">
                  <a16:creationId xmlns:a16="http://schemas.microsoft.com/office/drawing/2014/main" id="{D93781C7-D41F-FBFF-3476-F22642BC5CA7}"/>
                </a:ext>
              </a:extLst>
            </p:cNvPr>
            <p:cNvSpPr/>
            <p:nvPr/>
          </p:nvSpPr>
          <p:spPr>
            <a:xfrm>
              <a:off x="2345796" y="5509329"/>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円/楕円 26">
              <a:extLst>
                <a:ext uri="{FF2B5EF4-FFF2-40B4-BE49-F238E27FC236}">
                  <a16:creationId xmlns:a16="http://schemas.microsoft.com/office/drawing/2014/main" id="{48265D77-B75F-AA74-7755-A4B4B85F8D03}"/>
                </a:ext>
              </a:extLst>
            </p:cNvPr>
            <p:cNvSpPr/>
            <p:nvPr/>
          </p:nvSpPr>
          <p:spPr>
            <a:xfrm>
              <a:off x="2472796" y="5258246"/>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 name="円/楕円 27">
              <a:extLst>
                <a:ext uri="{FF2B5EF4-FFF2-40B4-BE49-F238E27FC236}">
                  <a16:creationId xmlns:a16="http://schemas.microsoft.com/office/drawing/2014/main" id="{8AE777AB-F7AB-0978-23AB-54CB95B34C43}"/>
                </a:ext>
              </a:extLst>
            </p:cNvPr>
            <p:cNvSpPr/>
            <p:nvPr/>
          </p:nvSpPr>
          <p:spPr>
            <a:xfrm>
              <a:off x="2679821" y="5471303"/>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円/楕円 28">
              <a:extLst>
                <a:ext uri="{FF2B5EF4-FFF2-40B4-BE49-F238E27FC236}">
                  <a16:creationId xmlns:a16="http://schemas.microsoft.com/office/drawing/2014/main" id="{A271086C-4AC2-83B1-56AC-9CE1D91A631D}"/>
                </a:ext>
              </a:extLst>
            </p:cNvPr>
            <p:cNvSpPr/>
            <p:nvPr/>
          </p:nvSpPr>
          <p:spPr>
            <a:xfrm>
              <a:off x="2677761" y="519526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 name="円/楕円 29">
              <a:extLst>
                <a:ext uri="{FF2B5EF4-FFF2-40B4-BE49-F238E27FC236}">
                  <a16:creationId xmlns:a16="http://schemas.microsoft.com/office/drawing/2014/main" id="{E319B88E-1C2C-8DD8-14F2-B5E8EA478824}"/>
                </a:ext>
              </a:extLst>
            </p:cNvPr>
            <p:cNvSpPr/>
            <p:nvPr/>
          </p:nvSpPr>
          <p:spPr>
            <a:xfrm>
              <a:off x="2792061" y="4851181"/>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 name="円/楕円 30">
              <a:extLst>
                <a:ext uri="{FF2B5EF4-FFF2-40B4-BE49-F238E27FC236}">
                  <a16:creationId xmlns:a16="http://schemas.microsoft.com/office/drawing/2014/main" id="{F46D0C34-D426-9983-C90C-E70E5D33B742}"/>
                </a:ext>
              </a:extLst>
            </p:cNvPr>
            <p:cNvSpPr/>
            <p:nvPr/>
          </p:nvSpPr>
          <p:spPr>
            <a:xfrm>
              <a:off x="2958182" y="5318829"/>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 name="円/楕円 31">
              <a:extLst>
                <a:ext uri="{FF2B5EF4-FFF2-40B4-BE49-F238E27FC236}">
                  <a16:creationId xmlns:a16="http://schemas.microsoft.com/office/drawing/2014/main" id="{6243311B-0A8D-F916-3CC2-D476FB6A428E}"/>
                </a:ext>
              </a:extLst>
            </p:cNvPr>
            <p:cNvSpPr/>
            <p:nvPr/>
          </p:nvSpPr>
          <p:spPr>
            <a:xfrm>
              <a:off x="2494709" y="5016945"/>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 name="円/楕円 32">
              <a:extLst>
                <a:ext uri="{FF2B5EF4-FFF2-40B4-BE49-F238E27FC236}">
                  <a16:creationId xmlns:a16="http://schemas.microsoft.com/office/drawing/2014/main" id="{623B42CD-12E3-AA5F-1EFE-1E5B6D940124}"/>
                </a:ext>
              </a:extLst>
            </p:cNvPr>
            <p:cNvSpPr/>
            <p:nvPr/>
          </p:nvSpPr>
          <p:spPr>
            <a:xfrm>
              <a:off x="2834334" y="5173448"/>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4" name="円/楕円 33">
              <a:extLst>
                <a:ext uri="{FF2B5EF4-FFF2-40B4-BE49-F238E27FC236}">
                  <a16:creationId xmlns:a16="http://schemas.microsoft.com/office/drawing/2014/main" id="{E4E0BFF8-61EF-DD7B-6B4C-F74B3C0FA556}"/>
                </a:ext>
              </a:extLst>
            </p:cNvPr>
            <p:cNvSpPr/>
            <p:nvPr/>
          </p:nvSpPr>
          <p:spPr>
            <a:xfrm>
              <a:off x="2699674" y="4953963"/>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 name="円/楕円 34">
              <a:extLst>
                <a:ext uri="{FF2B5EF4-FFF2-40B4-BE49-F238E27FC236}">
                  <a16:creationId xmlns:a16="http://schemas.microsoft.com/office/drawing/2014/main" id="{BD724E1C-E714-9526-60B9-C43F5A3A1B5D}"/>
                </a:ext>
              </a:extLst>
            </p:cNvPr>
            <p:cNvSpPr/>
            <p:nvPr/>
          </p:nvSpPr>
          <p:spPr>
            <a:xfrm>
              <a:off x="2972336" y="4903163"/>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 name="円/楕円 35">
              <a:extLst>
                <a:ext uri="{FF2B5EF4-FFF2-40B4-BE49-F238E27FC236}">
                  <a16:creationId xmlns:a16="http://schemas.microsoft.com/office/drawing/2014/main" id="{C2E2DAD2-7619-3DF2-FF77-40A67FACCA7D}"/>
                </a:ext>
              </a:extLst>
            </p:cNvPr>
            <p:cNvSpPr/>
            <p:nvPr/>
          </p:nvSpPr>
          <p:spPr>
            <a:xfrm>
              <a:off x="2980095" y="5077528"/>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 name="円/楕円 36">
              <a:extLst>
                <a:ext uri="{FF2B5EF4-FFF2-40B4-BE49-F238E27FC236}">
                  <a16:creationId xmlns:a16="http://schemas.microsoft.com/office/drawing/2014/main" id="{31FB5731-2167-A4E2-62CC-73DF3F7D716D}"/>
                </a:ext>
              </a:extLst>
            </p:cNvPr>
            <p:cNvSpPr/>
            <p:nvPr/>
          </p:nvSpPr>
          <p:spPr>
            <a:xfrm>
              <a:off x="1585253" y="5929021"/>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 name="円/楕円 37">
              <a:extLst>
                <a:ext uri="{FF2B5EF4-FFF2-40B4-BE49-F238E27FC236}">
                  <a16:creationId xmlns:a16="http://schemas.microsoft.com/office/drawing/2014/main" id="{E7198EE5-AD28-8616-7B07-A27990C7D56B}"/>
                </a:ext>
              </a:extLst>
            </p:cNvPr>
            <p:cNvSpPr/>
            <p:nvPr/>
          </p:nvSpPr>
          <p:spPr>
            <a:xfrm>
              <a:off x="3115603" y="4913021"/>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9" name="円/楕円 38">
              <a:extLst>
                <a:ext uri="{FF2B5EF4-FFF2-40B4-BE49-F238E27FC236}">
                  <a16:creationId xmlns:a16="http://schemas.microsoft.com/office/drawing/2014/main" id="{F3F0D9B5-9651-9909-34D3-63BD497C4602}"/>
                </a:ext>
              </a:extLst>
            </p:cNvPr>
            <p:cNvSpPr/>
            <p:nvPr/>
          </p:nvSpPr>
          <p:spPr>
            <a:xfrm>
              <a:off x="2498196" y="5661729"/>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 name="円/楕円 39">
              <a:extLst>
                <a:ext uri="{FF2B5EF4-FFF2-40B4-BE49-F238E27FC236}">
                  <a16:creationId xmlns:a16="http://schemas.microsoft.com/office/drawing/2014/main" id="{EA6AE939-ECF8-A973-A41E-170FC86B7AC1}"/>
                </a:ext>
              </a:extLst>
            </p:cNvPr>
            <p:cNvSpPr/>
            <p:nvPr/>
          </p:nvSpPr>
          <p:spPr>
            <a:xfrm>
              <a:off x="2188378" y="5649621"/>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 name="円/楕円 40">
              <a:extLst>
                <a:ext uri="{FF2B5EF4-FFF2-40B4-BE49-F238E27FC236}">
                  <a16:creationId xmlns:a16="http://schemas.microsoft.com/office/drawing/2014/main" id="{9559281F-D4FB-B314-16FB-2E73BDD78F03}"/>
                </a:ext>
              </a:extLst>
            </p:cNvPr>
            <p:cNvSpPr/>
            <p:nvPr/>
          </p:nvSpPr>
          <p:spPr>
            <a:xfrm>
              <a:off x="2545509" y="4762945"/>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82" name="直線矢印コネクタ 81">
              <a:extLst>
                <a:ext uri="{FF2B5EF4-FFF2-40B4-BE49-F238E27FC236}">
                  <a16:creationId xmlns:a16="http://schemas.microsoft.com/office/drawing/2014/main" id="{8DE1E7D1-E451-4381-D4CA-94F6F6CCD28F}"/>
                </a:ext>
              </a:extLst>
            </p:cNvPr>
            <p:cNvCxnSpPr>
              <a:cxnSpLocks/>
            </p:cNvCxnSpPr>
            <p:nvPr/>
          </p:nvCxnSpPr>
          <p:spPr>
            <a:xfrm flipV="1">
              <a:off x="990600" y="4560672"/>
              <a:ext cx="0" cy="1630101"/>
            </a:xfrm>
            <a:prstGeom prst="straightConnector1">
              <a:avLst/>
            </a:prstGeom>
            <a:ln>
              <a:solidFill>
                <a:srgbClr val="00B050"/>
              </a:solidFill>
              <a:tailEnd type="triangle"/>
            </a:ln>
          </p:spPr>
          <p:style>
            <a:lnRef idx="2">
              <a:schemeClr val="accent1"/>
            </a:lnRef>
            <a:fillRef idx="0">
              <a:schemeClr val="accent1"/>
            </a:fillRef>
            <a:effectRef idx="1">
              <a:schemeClr val="accent1"/>
            </a:effectRef>
            <a:fontRef idx="minor">
              <a:schemeClr val="tx1"/>
            </a:fontRef>
          </p:style>
        </p:cxnSp>
        <p:cxnSp>
          <p:nvCxnSpPr>
            <p:cNvPr id="84" name="直線矢印コネクタ 83">
              <a:extLst>
                <a:ext uri="{FF2B5EF4-FFF2-40B4-BE49-F238E27FC236}">
                  <a16:creationId xmlns:a16="http://schemas.microsoft.com/office/drawing/2014/main" id="{772A2107-B0E3-2260-4929-C3E054DBEFFB}"/>
                </a:ext>
              </a:extLst>
            </p:cNvPr>
            <p:cNvCxnSpPr>
              <a:cxnSpLocks/>
            </p:cNvCxnSpPr>
            <p:nvPr/>
          </p:nvCxnSpPr>
          <p:spPr>
            <a:xfrm>
              <a:off x="986019" y="6198045"/>
              <a:ext cx="2450319" cy="0"/>
            </a:xfrm>
            <a:prstGeom prst="straightConnector1">
              <a:avLst/>
            </a:prstGeom>
            <a:ln>
              <a:solidFill>
                <a:srgbClr val="0432FF"/>
              </a:solidFill>
              <a:tailEnd type="triangle"/>
            </a:ln>
          </p:spPr>
          <p:style>
            <a:lnRef idx="2">
              <a:schemeClr val="accent1"/>
            </a:lnRef>
            <a:fillRef idx="0">
              <a:schemeClr val="accent1"/>
            </a:fillRef>
            <a:effectRef idx="1">
              <a:schemeClr val="accent1"/>
            </a:effectRef>
            <a:fontRef idx="minor">
              <a:schemeClr val="tx1"/>
            </a:fontRef>
          </p:style>
        </p:cxnSp>
        <p:sp>
          <p:nvSpPr>
            <p:cNvPr id="88" name="テキスト ボックス 87">
              <a:extLst>
                <a:ext uri="{FF2B5EF4-FFF2-40B4-BE49-F238E27FC236}">
                  <a16:creationId xmlns:a16="http://schemas.microsoft.com/office/drawing/2014/main" id="{576298FF-195B-EB68-2BFB-996544AAC971}"/>
                </a:ext>
              </a:extLst>
            </p:cNvPr>
            <p:cNvSpPr txBox="1"/>
            <p:nvPr/>
          </p:nvSpPr>
          <p:spPr>
            <a:xfrm>
              <a:off x="937325" y="4586152"/>
              <a:ext cx="369332" cy="400110"/>
            </a:xfrm>
            <a:prstGeom prst="rect">
              <a:avLst/>
            </a:prstGeom>
            <a:noFill/>
          </p:spPr>
          <p:txBody>
            <a:bodyPr vert="eaVert" wrap="none" rtlCol="0">
              <a:spAutoFit/>
            </a:bodyPr>
            <a:lstStyle/>
            <a:p>
              <a:r>
                <a:rPr kumimoji="1" lang="ja-JP" altLang="en-US" sz="1200">
                  <a:solidFill>
                    <a:schemeClr val="accent3">
                      <a:lumMod val="75000"/>
                    </a:schemeClr>
                  </a:solidFill>
                  <a:latin typeface="Meiryo" panose="020B0604030504040204" pitchFamily="34" charset="-128"/>
                  <a:ea typeface="Meiryo" panose="020B0604030504040204" pitchFamily="34" charset="-128"/>
                </a:rPr>
                <a:t>身長</a:t>
              </a:r>
            </a:p>
          </p:txBody>
        </p:sp>
        <p:sp>
          <p:nvSpPr>
            <p:cNvPr id="89" name="テキスト ボックス 88">
              <a:extLst>
                <a:ext uri="{FF2B5EF4-FFF2-40B4-BE49-F238E27FC236}">
                  <a16:creationId xmlns:a16="http://schemas.microsoft.com/office/drawing/2014/main" id="{0AC72DA0-D823-DBF7-192F-3E4B62BF482F}"/>
                </a:ext>
              </a:extLst>
            </p:cNvPr>
            <p:cNvSpPr txBox="1"/>
            <p:nvPr/>
          </p:nvSpPr>
          <p:spPr>
            <a:xfrm>
              <a:off x="2958350" y="5972649"/>
              <a:ext cx="492443" cy="276999"/>
            </a:xfrm>
            <a:prstGeom prst="rect">
              <a:avLst/>
            </a:prstGeom>
            <a:noFill/>
          </p:spPr>
          <p:txBody>
            <a:bodyPr vert="horz" wrap="none" rtlCol="0">
              <a:spAutoFit/>
            </a:bodyPr>
            <a:lstStyle/>
            <a:p>
              <a:r>
                <a:rPr lang="ja-JP" altLang="en-US" sz="1200">
                  <a:solidFill>
                    <a:srgbClr val="0070C0"/>
                  </a:solidFill>
                  <a:latin typeface="Meiryo" panose="020B0604030504040204" pitchFamily="34" charset="-128"/>
                  <a:ea typeface="Meiryo" panose="020B0604030504040204" pitchFamily="34" charset="-128"/>
                </a:rPr>
                <a:t>体重</a:t>
              </a:r>
              <a:endParaRPr kumimoji="1" lang="ja-JP" altLang="en-US" sz="1200">
                <a:solidFill>
                  <a:srgbClr val="0070C0"/>
                </a:solidFill>
                <a:latin typeface="Meiryo" panose="020B0604030504040204" pitchFamily="34" charset="-128"/>
                <a:ea typeface="Meiryo" panose="020B0604030504040204" pitchFamily="34" charset="-128"/>
              </a:endParaRPr>
            </a:p>
          </p:txBody>
        </p:sp>
      </p:grpSp>
      <p:sp>
        <p:nvSpPr>
          <p:cNvPr id="96" name="テキスト ボックス 95">
            <a:extLst>
              <a:ext uri="{FF2B5EF4-FFF2-40B4-BE49-F238E27FC236}">
                <a16:creationId xmlns:a16="http://schemas.microsoft.com/office/drawing/2014/main" id="{28D0A5C3-2A1E-FCB6-9784-DC15F893E9BC}"/>
              </a:ext>
            </a:extLst>
          </p:cNvPr>
          <p:cNvSpPr txBox="1"/>
          <p:nvPr/>
        </p:nvSpPr>
        <p:spPr>
          <a:xfrm>
            <a:off x="3414328" y="848108"/>
            <a:ext cx="2318943" cy="369332"/>
          </a:xfrm>
          <a:prstGeom prst="rect">
            <a:avLst/>
          </a:prstGeom>
          <a:noFill/>
        </p:spPr>
        <p:txBody>
          <a:bodyPr wrap="square">
            <a:spAutoFit/>
          </a:bodyPr>
          <a:lstStyle/>
          <a:p>
            <a:pPr algn="ctr"/>
            <a:r>
              <a:rPr lang="ja-JP" altLang="en-US" b="1">
                <a:latin typeface="Meiryo" panose="020B0604030504040204" pitchFamily="34" charset="-128"/>
                <a:ea typeface="Meiryo" panose="020B0604030504040204" pitchFamily="34" charset="-128"/>
              </a:rPr>
              <a:t>身長から体重を予測</a:t>
            </a:r>
            <a:endParaRPr lang="en-US" altLang="ja-JP" b="1" dirty="0">
              <a:latin typeface="Meiryo" panose="020B0604030504040204" pitchFamily="34" charset="-128"/>
              <a:ea typeface="Meiryo" panose="020B0604030504040204" pitchFamily="34" charset="-128"/>
            </a:endParaRPr>
          </a:p>
        </p:txBody>
      </p:sp>
      <p:sp>
        <p:nvSpPr>
          <p:cNvPr id="102" name="テキスト ボックス 101">
            <a:extLst>
              <a:ext uri="{FF2B5EF4-FFF2-40B4-BE49-F238E27FC236}">
                <a16:creationId xmlns:a16="http://schemas.microsoft.com/office/drawing/2014/main" id="{3D5B31FE-A8FF-4385-16C0-E8DE21D6464F}"/>
              </a:ext>
            </a:extLst>
          </p:cNvPr>
          <p:cNvSpPr txBox="1"/>
          <p:nvPr/>
        </p:nvSpPr>
        <p:spPr>
          <a:xfrm>
            <a:off x="976565" y="2777723"/>
            <a:ext cx="1507144" cy="369332"/>
          </a:xfrm>
          <a:prstGeom prst="rect">
            <a:avLst/>
          </a:prstGeom>
          <a:noFill/>
        </p:spPr>
        <p:txBody>
          <a:bodyPr wrap="none" rtlCol="0">
            <a:spAutoFit/>
          </a:bodyPr>
          <a:lstStyle/>
          <a:p>
            <a:pPr algn="ctr"/>
            <a:r>
              <a:rPr kumimoji="1" lang="en-US" altLang="ja-JP" dirty="0">
                <a:solidFill>
                  <a:schemeClr val="accent3">
                    <a:lumMod val="75000"/>
                  </a:schemeClr>
                </a:solidFill>
                <a:latin typeface="Meiryo" panose="020B0604030504040204" pitchFamily="34" charset="-128"/>
                <a:ea typeface="Meiryo" panose="020B0604030504040204" pitchFamily="34" charset="-128"/>
              </a:rPr>
              <a:t>X</a:t>
            </a:r>
            <a:r>
              <a:rPr kumimoji="1" lang="ja-JP" altLang="en-US">
                <a:solidFill>
                  <a:schemeClr val="accent3">
                    <a:lumMod val="75000"/>
                  </a:schemeClr>
                </a:solidFill>
                <a:latin typeface="Meiryo" panose="020B0604030504040204" pitchFamily="34" charset="-128"/>
                <a:ea typeface="Meiryo" panose="020B0604030504040204" pitchFamily="34" charset="-128"/>
              </a:rPr>
              <a:t>：説明変数</a:t>
            </a:r>
          </a:p>
        </p:txBody>
      </p:sp>
      <p:sp>
        <p:nvSpPr>
          <p:cNvPr id="103" name="テキスト ボックス 102">
            <a:extLst>
              <a:ext uri="{FF2B5EF4-FFF2-40B4-BE49-F238E27FC236}">
                <a16:creationId xmlns:a16="http://schemas.microsoft.com/office/drawing/2014/main" id="{0ED6BE86-A3E2-C33F-22A7-21A0D64A6EDF}"/>
              </a:ext>
            </a:extLst>
          </p:cNvPr>
          <p:cNvSpPr txBox="1"/>
          <p:nvPr/>
        </p:nvSpPr>
        <p:spPr>
          <a:xfrm>
            <a:off x="6657965" y="2772042"/>
            <a:ext cx="1468672" cy="369332"/>
          </a:xfrm>
          <a:prstGeom prst="rect">
            <a:avLst/>
          </a:prstGeom>
          <a:noFill/>
        </p:spPr>
        <p:txBody>
          <a:bodyPr wrap="none" rtlCol="0">
            <a:spAutoFit/>
          </a:bodyPr>
          <a:lstStyle/>
          <a:p>
            <a:pPr algn="ctr"/>
            <a:r>
              <a:rPr lang="en-US" altLang="ja-JP" dirty="0">
                <a:solidFill>
                  <a:srgbClr val="7030A0"/>
                </a:solidFill>
                <a:latin typeface="Meiryo" panose="020B0604030504040204" pitchFamily="34" charset="-128"/>
                <a:ea typeface="Meiryo" panose="020B0604030504040204" pitchFamily="34" charset="-128"/>
              </a:rPr>
              <a:t>y</a:t>
            </a:r>
            <a:r>
              <a:rPr kumimoji="1" lang="ja-JP" altLang="en-US">
                <a:solidFill>
                  <a:srgbClr val="7030A0"/>
                </a:solidFill>
                <a:latin typeface="Meiryo" panose="020B0604030504040204" pitchFamily="34" charset="-128"/>
                <a:ea typeface="Meiryo" panose="020B0604030504040204" pitchFamily="34" charset="-128"/>
              </a:rPr>
              <a:t>：目的変数</a:t>
            </a:r>
          </a:p>
        </p:txBody>
      </p:sp>
      <p:sp>
        <p:nvSpPr>
          <p:cNvPr id="104" name="テキスト ボックス 103">
            <a:extLst>
              <a:ext uri="{FF2B5EF4-FFF2-40B4-BE49-F238E27FC236}">
                <a16:creationId xmlns:a16="http://schemas.microsoft.com/office/drawing/2014/main" id="{E9882449-B5B0-4F64-C6DA-6BE61369DA5D}"/>
              </a:ext>
            </a:extLst>
          </p:cNvPr>
          <p:cNvSpPr txBox="1"/>
          <p:nvPr/>
        </p:nvSpPr>
        <p:spPr>
          <a:xfrm>
            <a:off x="3971449" y="2772042"/>
            <a:ext cx="1228221" cy="461665"/>
          </a:xfrm>
          <a:prstGeom prst="rect">
            <a:avLst/>
          </a:prstGeom>
          <a:noFill/>
        </p:spPr>
        <p:txBody>
          <a:bodyPr wrap="none" rtlCol="0">
            <a:spAutoFit/>
          </a:bodyPr>
          <a:lstStyle/>
          <a:p>
            <a:pPr algn="ctr"/>
            <a:r>
              <a:rPr kumimoji="1" lang="en-US" altLang="ja-JP" sz="2400" b="1" dirty="0">
                <a:solidFill>
                  <a:srgbClr val="C00000"/>
                </a:solidFill>
                <a:latin typeface="Meiryo" panose="020B0604030504040204" pitchFamily="34" charset="-128"/>
                <a:ea typeface="Meiryo" panose="020B0604030504040204" pitchFamily="34" charset="-128"/>
              </a:rPr>
              <a:t>f</a:t>
            </a:r>
            <a:r>
              <a:rPr kumimoji="1" lang="ja-JP" altLang="en-US" sz="2400">
                <a:solidFill>
                  <a:srgbClr val="C00000"/>
                </a:solidFill>
                <a:latin typeface="Meiryo" panose="020B0604030504040204" pitchFamily="34" charset="-128"/>
                <a:ea typeface="Meiryo" panose="020B0604030504040204" pitchFamily="34" charset="-128"/>
              </a:rPr>
              <a:t>：</a:t>
            </a:r>
            <a:r>
              <a:rPr kumimoji="1" lang="ja-JP" altLang="en-US" sz="2400" b="1">
                <a:solidFill>
                  <a:srgbClr val="C00000"/>
                </a:solidFill>
                <a:latin typeface="Meiryo" panose="020B0604030504040204" pitchFamily="34" charset="-128"/>
                <a:ea typeface="Meiryo" panose="020B0604030504040204" pitchFamily="34" charset="-128"/>
              </a:rPr>
              <a:t>関数</a:t>
            </a:r>
          </a:p>
        </p:txBody>
      </p:sp>
      <p:sp>
        <p:nvSpPr>
          <p:cNvPr id="105" name="テキスト ボックス 104">
            <a:extLst>
              <a:ext uri="{FF2B5EF4-FFF2-40B4-BE49-F238E27FC236}">
                <a16:creationId xmlns:a16="http://schemas.microsoft.com/office/drawing/2014/main" id="{885473CC-94EB-0936-DCEE-125DAED2BB39}"/>
              </a:ext>
            </a:extLst>
          </p:cNvPr>
          <p:cNvSpPr txBox="1"/>
          <p:nvPr/>
        </p:nvSpPr>
        <p:spPr>
          <a:xfrm>
            <a:off x="3951477" y="3112809"/>
            <a:ext cx="1241045" cy="400110"/>
          </a:xfrm>
          <a:prstGeom prst="rect">
            <a:avLst/>
          </a:prstGeom>
          <a:noFill/>
        </p:spPr>
        <p:txBody>
          <a:bodyPr wrap="none" rtlCol="0">
            <a:spAutoFit/>
          </a:bodyPr>
          <a:lstStyle>
            <a:defPPr>
              <a:defRPr lang="ja-JP"/>
            </a:defPPr>
            <a:lvl1pPr algn="ctr">
              <a:defRPr>
                <a:latin typeface="Meiryo" panose="020B0604030504040204" pitchFamily="34" charset="-128"/>
                <a:ea typeface="Meiryo" panose="020B0604030504040204" pitchFamily="34" charset="-128"/>
              </a:defRPr>
            </a:lvl1pPr>
          </a:lstStyle>
          <a:p>
            <a:r>
              <a:rPr lang="en-US" altLang="ja-JP" sz="2000" dirty="0"/>
              <a:t>y</a:t>
            </a:r>
            <a:r>
              <a:rPr lang="ja-JP" altLang="en-US" sz="2000">
                <a:solidFill>
                  <a:schemeClr val="tx1">
                    <a:lumMod val="50000"/>
                    <a:lumOff val="50000"/>
                  </a:schemeClr>
                </a:solidFill>
              </a:rPr>
              <a:t>＝</a:t>
            </a:r>
            <a:r>
              <a:rPr lang="en-US" altLang="ja-JP" sz="2000" dirty="0" err="1">
                <a:solidFill>
                  <a:srgbClr val="C00000"/>
                </a:solidFill>
              </a:rPr>
              <a:t>a</a:t>
            </a:r>
            <a:r>
              <a:rPr lang="en-US" altLang="ja-JP" sz="2000" dirty="0" err="1"/>
              <a:t>x</a:t>
            </a:r>
            <a:r>
              <a:rPr lang="en-US" altLang="ja-JP" sz="2000" dirty="0" err="1">
                <a:solidFill>
                  <a:schemeClr val="tx1">
                    <a:lumMod val="50000"/>
                    <a:lumOff val="50000"/>
                  </a:schemeClr>
                </a:solidFill>
              </a:rPr>
              <a:t>+</a:t>
            </a:r>
            <a:r>
              <a:rPr lang="en-US" altLang="ja-JP" sz="2000" dirty="0" err="1">
                <a:solidFill>
                  <a:srgbClr val="C00000"/>
                </a:solidFill>
              </a:rPr>
              <a:t>b</a:t>
            </a:r>
            <a:endParaRPr lang="ja-JP" altLang="en-US" sz="2000">
              <a:solidFill>
                <a:srgbClr val="C00000"/>
              </a:solidFill>
            </a:endParaRPr>
          </a:p>
        </p:txBody>
      </p:sp>
      <p:sp>
        <p:nvSpPr>
          <p:cNvPr id="106" name="テキスト ボックス 105">
            <a:extLst>
              <a:ext uri="{FF2B5EF4-FFF2-40B4-BE49-F238E27FC236}">
                <a16:creationId xmlns:a16="http://schemas.microsoft.com/office/drawing/2014/main" id="{8ACC1E74-3970-5585-2B74-5FDABD4970E7}"/>
              </a:ext>
            </a:extLst>
          </p:cNvPr>
          <p:cNvSpPr txBox="1"/>
          <p:nvPr/>
        </p:nvSpPr>
        <p:spPr>
          <a:xfrm>
            <a:off x="4301262" y="3417420"/>
            <a:ext cx="441146" cy="246221"/>
          </a:xfrm>
          <a:prstGeom prst="rect">
            <a:avLst/>
          </a:prstGeom>
          <a:noFill/>
        </p:spPr>
        <p:txBody>
          <a:bodyPr wrap="none" rtlCol="0">
            <a:spAutoFit/>
          </a:bodyPr>
          <a:lstStyle/>
          <a:p>
            <a:r>
              <a:rPr kumimoji="1" lang="ja-JP" altLang="en-US" sz="1000">
                <a:solidFill>
                  <a:srgbClr val="C00000"/>
                </a:solidFill>
                <a:latin typeface="Meiryo" panose="020B0604030504040204" pitchFamily="34" charset="-128"/>
                <a:ea typeface="Meiryo" panose="020B0604030504040204" pitchFamily="34" charset="-128"/>
              </a:rPr>
              <a:t>傾き</a:t>
            </a:r>
          </a:p>
        </p:txBody>
      </p:sp>
      <p:sp>
        <p:nvSpPr>
          <p:cNvPr id="107" name="テキスト ボックス 106">
            <a:extLst>
              <a:ext uri="{FF2B5EF4-FFF2-40B4-BE49-F238E27FC236}">
                <a16:creationId xmlns:a16="http://schemas.microsoft.com/office/drawing/2014/main" id="{1845B3A3-5402-1455-A04F-D3CA358F8D59}"/>
              </a:ext>
            </a:extLst>
          </p:cNvPr>
          <p:cNvSpPr txBox="1"/>
          <p:nvPr/>
        </p:nvSpPr>
        <p:spPr>
          <a:xfrm>
            <a:off x="4834662" y="3411070"/>
            <a:ext cx="441146" cy="246221"/>
          </a:xfrm>
          <a:prstGeom prst="rect">
            <a:avLst/>
          </a:prstGeom>
          <a:noFill/>
        </p:spPr>
        <p:txBody>
          <a:bodyPr wrap="none" rtlCol="0">
            <a:spAutoFit/>
          </a:bodyPr>
          <a:lstStyle/>
          <a:p>
            <a:r>
              <a:rPr kumimoji="1" lang="ja-JP" altLang="en-US" sz="1000">
                <a:solidFill>
                  <a:srgbClr val="C00000"/>
                </a:solidFill>
                <a:latin typeface="Meiryo" panose="020B0604030504040204" pitchFamily="34" charset="-128"/>
                <a:ea typeface="Meiryo" panose="020B0604030504040204" pitchFamily="34" charset="-128"/>
              </a:rPr>
              <a:t>切片</a:t>
            </a:r>
          </a:p>
        </p:txBody>
      </p:sp>
      <p:sp>
        <p:nvSpPr>
          <p:cNvPr id="111" name="テキスト ボックス 110">
            <a:extLst>
              <a:ext uri="{FF2B5EF4-FFF2-40B4-BE49-F238E27FC236}">
                <a16:creationId xmlns:a16="http://schemas.microsoft.com/office/drawing/2014/main" id="{527030AF-48B9-9557-BFE4-0C4DC644334F}"/>
              </a:ext>
            </a:extLst>
          </p:cNvPr>
          <p:cNvSpPr txBox="1"/>
          <p:nvPr/>
        </p:nvSpPr>
        <p:spPr>
          <a:xfrm>
            <a:off x="3531779" y="3751880"/>
            <a:ext cx="2111475" cy="769441"/>
          </a:xfrm>
          <a:prstGeom prst="rect">
            <a:avLst/>
          </a:prstGeom>
          <a:noFill/>
        </p:spPr>
        <p:txBody>
          <a:bodyPr wrap="none" rtlCol="0">
            <a:spAutoFit/>
          </a:bodyPr>
          <a:lstStyle/>
          <a:p>
            <a:r>
              <a:rPr kumimoji="1" lang="ja-JP" altLang="en-US" sz="1400" b="1">
                <a:solidFill>
                  <a:srgbClr val="0070C0"/>
                </a:solidFill>
                <a:latin typeface="Meiryo" panose="020B0604030504040204" pitchFamily="34" charset="-128"/>
                <a:ea typeface="Meiryo" panose="020B0604030504040204" pitchFamily="34" charset="-128"/>
              </a:rPr>
              <a:t>学習</a:t>
            </a:r>
            <a:r>
              <a:rPr kumimoji="1" lang="ja-JP" altLang="en-US" sz="1400">
                <a:latin typeface="Meiryo" panose="020B0604030504040204" pitchFamily="34" charset="-128"/>
                <a:ea typeface="Meiryo" panose="020B0604030504040204" pitchFamily="34" charset="-128"/>
              </a:rPr>
              <a:t>とは入力</a:t>
            </a:r>
            <a:r>
              <a:rPr kumimoji="1" lang="en-US" altLang="ja-JP" sz="1400" b="1" dirty="0">
                <a:solidFill>
                  <a:schemeClr val="accent3">
                    <a:lumMod val="75000"/>
                  </a:schemeClr>
                </a:solidFill>
                <a:latin typeface="Meiryo" panose="020B0604030504040204" pitchFamily="34" charset="-128"/>
                <a:ea typeface="Meiryo" panose="020B0604030504040204" pitchFamily="34" charset="-128"/>
              </a:rPr>
              <a:t>X</a:t>
            </a:r>
            <a:r>
              <a:rPr kumimoji="1" lang="ja-JP" altLang="en-US" sz="1400">
                <a:latin typeface="Meiryo" panose="020B0604030504040204" pitchFamily="34" charset="-128"/>
                <a:ea typeface="Meiryo" panose="020B0604030504040204" pitchFamily="34" charset="-128"/>
              </a:rPr>
              <a:t>に対して</a:t>
            </a:r>
            <a:endParaRPr kumimoji="1" lang="en-US" altLang="ja-JP" sz="1400" dirty="0">
              <a:latin typeface="Meiryo" panose="020B0604030504040204" pitchFamily="34" charset="-128"/>
              <a:ea typeface="Meiryo" panose="020B0604030504040204" pitchFamily="34" charset="-128"/>
            </a:endParaRPr>
          </a:p>
          <a:p>
            <a:r>
              <a:rPr kumimoji="1" lang="ja-JP" altLang="en-US" sz="1400">
                <a:latin typeface="Meiryo" panose="020B0604030504040204" pitchFamily="34" charset="-128"/>
                <a:ea typeface="Meiryo" panose="020B0604030504040204" pitchFamily="34" charset="-128"/>
              </a:rPr>
              <a:t>ふさわしい</a:t>
            </a:r>
            <a:r>
              <a:rPr kumimoji="1" lang="en-US" altLang="ja-JP" sz="1400" b="1" dirty="0">
                <a:solidFill>
                  <a:srgbClr val="7030A0"/>
                </a:solidFill>
                <a:latin typeface="Meiryo" panose="020B0604030504040204" pitchFamily="34" charset="-128"/>
                <a:ea typeface="Meiryo" panose="020B0604030504040204" pitchFamily="34" charset="-128"/>
              </a:rPr>
              <a:t>y</a:t>
            </a:r>
            <a:r>
              <a:rPr kumimoji="1" lang="ja-JP" altLang="en-US" sz="1400">
                <a:latin typeface="Meiryo" panose="020B0604030504040204" pitchFamily="34" charset="-128"/>
                <a:ea typeface="Meiryo" panose="020B0604030504040204" pitchFamily="34" charset="-128"/>
              </a:rPr>
              <a:t>を出力する</a:t>
            </a:r>
            <a:endParaRPr kumimoji="1" lang="en-US" altLang="ja-JP" sz="1400" dirty="0">
              <a:latin typeface="Meiryo" panose="020B0604030504040204" pitchFamily="34" charset="-128"/>
              <a:ea typeface="Meiryo" panose="020B0604030504040204" pitchFamily="34" charset="-128"/>
            </a:endParaRPr>
          </a:p>
          <a:p>
            <a:r>
              <a:rPr lang="ja-JP" altLang="en-US" sz="1600">
                <a:solidFill>
                  <a:srgbClr val="C00000"/>
                </a:solidFill>
                <a:latin typeface="Meiryo" panose="020B0604030504040204" pitchFamily="34" charset="-128"/>
                <a:ea typeface="Meiryo" panose="020B0604030504040204" pitchFamily="34" charset="-128"/>
              </a:rPr>
              <a:t>関数</a:t>
            </a:r>
            <a:r>
              <a:rPr lang="en-US" altLang="ja-JP" sz="1600" dirty="0">
                <a:solidFill>
                  <a:srgbClr val="C00000"/>
                </a:solidFill>
                <a:latin typeface="Meiryo" panose="020B0604030504040204" pitchFamily="34" charset="-128"/>
                <a:ea typeface="Meiryo" panose="020B0604030504040204" pitchFamily="34" charset="-128"/>
              </a:rPr>
              <a:t> </a:t>
            </a:r>
            <a:r>
              <a:rPr lang="en-US" altLang="ja-JP" sz="1600" b="1" dirty="0">
                <a:solidFill>
                  <a:srgbClr val="C00000"/>
                </a:solidFill>
                <a:latin typeface="Meiryo" panose="020B0604030504040204" pitchFamily="34" charset="-128"/>
                <a:ea typeface="Meiryo" panose="020B0604030504040204" pitchFamily="34" charset="-128"/>
              </a:rPr>
              <a:t>f </a:t>
            </a:r>
            <a:r>
              <a:rPr lang="ja-JP" altLang="en-US" sz="1400">
                <a:latin typeface="Meiryo" panose="020B0604030504040204" pitchFamily="34" charset="-128"/>
                <a:ea typeface="Meiryo" panose="020B0604030504040204" pitchFamily="34" charset="-128"/>
              </a:rPr>
              <a:t>を見つける計算</a:t>
            </a:r>
            <a:endParaRPr kumimoji="1" lang="ja-JP" altLang="en-US" sz="1400">
              <a:latin typeface="Meiryo" panose="020B0604030504040204" pitchFamily="34" charset="-128"/>
              <a:ea typeface="Meiryo" panose="020B0604030504040204" pitchFamily="34" charset="-128"/>
            </a:endParaRPr>
          </a:p>
        </p:txBody>
      </p:sp>
      <p:grpSp>
        <p:nvGrpSpPr>
          <p:cNvPr id="44" name="グループ化 43">
            <a:extLst>
              <a:ext uri="{FF2B5EF4-FFF2-40B4-BE49-F238E27FC236}">
                <a16:creationId xmlns:a16="http://schemas.microsoft.com/office/drawing/2014/main" id="{C82BF375-EEAA-9080-63AF-72D1273BF2BA}"/>
              </a:ext>
            </a:extLst>
          </p:cNvPr>
          <p:cNvGrpSpPr/>
          <p:nvPr/>
        </p:nvGrpSpPr>
        <p:grpSpPr>
          <a:xfrm>
            <a:off x="3832225" y="1203325"/>
            <a:ext cx="1479550" cy="1479550"/>
            <a:chOff x="3832225" y="1203325"/>
            <a:chExt cx="1479550" cy="1479550"/>
          </a:xfrm>
        </p:grpSpPr>
        <p:sp>
          <p:nvSpPr>
            <p:cNvPr id="4" name="正方形/長方形 3">
              <a:extLst>
                <a:ext uri="{FF2B5EF4-FFF2-40B4-BE49-F238E27FC236}">
                  <a16:creationId xmlns:a16="http://schemas.microsoft.com/office/drawing/2014/main" id="{C181CEC2-42DC-B5C2-4227-323BE4BE459E}"/>
                </a:ext>
              </a:extLst>
            </p:cNvPr>
            <p:cNvSpPr/>
            <p:nvPr/>
          </p:nvSpPr>
          <p:spPr>
            <a:xfrm>
              <a:off x="3832225" y="1203325"/>
              <a:ext cx="1479550" cy="1479550"/>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テキスト ボックス 8">
              <a:extLst>
                <a:ext uri="{FF2B5EF4-FFF2-40B4-BE49-F238E27FC236}">
                  <a16:creationId xmlns:a16="http://schemas.microsoft.com/office/drawing/2014/main" id="{3018FE0B-7E8A-7AB9-DF3D-99608A5939B2}"/>
                </a:ext>
              </a:extLst>
            </p:cNvPr>
            <p:cNvSpPr txBox="1"/>
            <p:nvPr/>
          </p:nvSpPr>
          <p:spPr>
            <a:xfrm>
              <a:off x="3941058" y="1705090"/>
              <a:ext cx="1261884" cy="523220"/>
            </a:xfrm>
            <a:prstGeom prst="rect">
              <a:avLst/>
            </a:prstGeom>
            <a:noFill/>
          </p:spPr>
          <p:txBody>
            <a:bodyPr wrap="none" rtlCol="0">
              <a:spAutoFit/>
            </a:bodyPr>
            <a:lstStyle/>
            <a:p>
              <a:pPr algn="ctr"/>
              <a:r>
                <a:rPr kumimoji="1" lang="ja-JP" altLang="en-US" sz="2800" b="1">
                  <a:solidFill>
                    <a:schemeClr val="bg1"/>
                  </a:solidFill>
                  <a:latin typeface="Meiryo" panose="020B0604030504040204" pitchFamily="34" charset="-128"/>
                  <a:ea typeface="Meiryo" panose="020B0604030504040204" pitchFamily="34" charset="-128"/>
                </a:rPr>
                <a:t>モデル</a:t>
              </a:r>
            </a:p>
          </p:txBody>
        </p:sp>
      </p:grpSp>
      <p:grpSp>
        <p:nvGrpSpPr>
          <p:cNvPr id="48" name="グループ化 47">
            <a:extLst>
              <a:ext uri="{FF2B5EF4-FFF2-40B4-BE49-F238E27FC236}">
                <a16:creationId xmlns:a16="http://schemas.microsoft.com/office/drawing/2014/main" id="{7EC528E1-1275-5A51-3D05-12F13887B8FC}"/>
              </a:ext>
            </a:extLst>
          </p:cNvPr>
          <p:cNvGrpSpPr/>
          <p:nvPr/>
        </p:nvGrpSpPr>
        <p:grpSpPr>
          <a:xfrm>
            <a:off x="5357073" y="4037640"/>
            <a:ext cx="2855449" cy="2204412"/>
            <a:chOff x="5357073" y="4037640"/>
            <a:chExt cx="2855449" cy="2204412"/>
          </a:xfrm>
        </p:grpSpPr>
        <p:grpSp>
          <p:nvGrpSpPr>
            <p:cNvPr id="110" name="グループ化 109">
              <a:extLst>
                <a:ext uri="{FF2B5EF4-FFF2-40B4-BE49-F238E27FC236}">
                  <a16:creationId xmlns:a16="http://schemas.microsoft.com/office/drawing/2014/main" id="{1A6AD65B-9BEA-EBA4-FBC9-9AFA7F5B26CB}"/>
                </a:ext>
              </a:extLst>
            </p:cNvPr>
            <p:cNvGrpSpPr/>
            <p:nvPr/>
          </p:nvGrpSpPr>
          <p:grpSpPr>
            <a:xfrm>
              <a:off x="5357073" y="4037640"/>
              <a:ext cx="2855449" cy="2160405"/>
              <a:chOff x="5357073" y="4037640"/>
              <a:chExt cx="2855449" cy="2160405"/>
            </a:xfrm>
          </p:grpSpPr>
          <p:sp>
            <p:nvSpPr>
              <p:cNvPr id="50" name="正方形/長方形 49">
                <a:extLst>
                  <a:ext uri="{FF2B5EF4-FFF2-40B4-BE49-F238E27FC236}">
                    <a16:creationId xmlns:a16="http://schemas.microsoft.com/office/drawing/2014/main" id="{38CA1CC2-DA79-5C06-A28B-2AE45BABA55F}"/>
                  </a:ext>
                </a:extLst>
              </p:cNvPr>
              <p:cNvSpPr/>
              <p:nvPr/>
            </p:nvSpPr>
            <p:spPr>
              <a:xfrm>
                <a:off x="5703080" y="4568050"/>
                <a:ext cx="2450320" cy="1622724"/>
              </a:xfrm>
              <a:prstGeom prst="rect">
                <a:avLst/>
              </a:prstGeom>
              <a:solidFill>
                <a:srgbClr val="FFFD78"/>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1" name="円/楕円 50">
                <a:extLst>
                  <a:ext uri="{FF2B5EF4-FFF2-40B4-BE49-F238E27FC236}">
                    <a16:creationId xmlns:a16="http://schemas.microsoft.com/office/drawing/2014/main" id="{C59F0D8A-5D41-6650-0038-794941FC8033}"/>
                  </a:ext>
                </a:extLst>
              </p:cNvPr>
              <p:cNvSpPr/>
              <p:nvPr/>
            </p:nvSpPr>
            <p:spPr>
              <a:xfrm>
                <a:off x="6221052" y="5506412"/>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2" name="円/楕円 51">
                <a:extLst>
                  <a:ext uri="{FF2B5EF4-FFF2-40B4-BE49-F238E27FC236}">
                    <a16:creationId xmlns:a16="http://schemas.microsoft.com/office/drawing/2014/main" id="{5CC81A7B-158E-7EAA-B489-3FB6C2BF5C08}"/>
                  </a:ext>
                </a:extLst>
              </p:cNvPr>
              <p:cNvSpPr/>
              <p:nvPr/>
            </p:nvSpPr>
            <p:spPr>
              <a:xfrm>
                <a:off x="6145333" y="57737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3" name="円/楕円 52">
                <a:extLst>
                  <a:ext uri="{FF2B5EF4-FFF2-40B4-BE49-F238E27FC236}">
                    <a16:creationId xmlns:a16="http://schemas.microsoft.com/office/drawing/2014/main" id="{A2A0FEAB-E201-96F2-8313-2F67D594B56A}"/>
                  </a:ext>
                </a:extLst>
              </p:cNvPr>
              <p:cNvSpPr/>
              <p:nvPr/>
            </p:nvSpPr>
            <p:spPr>
              <a:xfrm>
                <a:off x="6468919" y="57483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 name="円/楕円 53">
                <a:extLst>
                  <a:ext uri="{FF2B5EF4-FFF2-40B4-BE49-F238E27FC236}">
                    <a16:creationId xmlns:a16="http://schemas.microsoft.com/office/drawing/2014/main" id="{B957D1CC-FAE0-BE95-4FBC-0D756D80116E}"/>
                  </a:ext>
                </a:extLst>
              </p:cNvPr>
              <p:cNvSpPr/>
              <p:nvPr/>
            </p:nvSpPr>
            <p:spPr>
              <a:xfrm>
                <a:off x="6532419" y="5471303"/>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5" name="円/楕円 54">
                <a:extLst>
                  <a:ext uri="{FF2B5EF4-FFF2-40B4-BE49-F238E27FC236}">
                    <a16:creationId xmlns:a16="http://schemas.microsoft.com/office/drawing/2014/main" id="{4B17A974-39E3-ECB1-8851-7562E9DCA89F}"/>
                  </a:ext>
                </a:extLst>
              </p:cNvPr>
              <p:cNvSpPr/>
              <p:nvPr/>
            </p:nvSpPr>
            <p:spPr>
              <a:xfrm>
                <a:off x="6761158" y="57737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6" name="円/楕円 55">
                <a:extLst>
                  <a:ext uri="{FF2B5EF4-FFF2-40B4-BE49-F238E27FC236}">
                    <a16:creationId xmlns:a16="http://schemas.microsoft.com/office/drawing/2014/main" id="{D87D7539-F269-69E7-08C6-125B3FEC4CD4}"/>
                  </a:ext>
                </a:extLst>
              </p:cNvPr>
              <p:cNvSpPr/>
              <p:nvPr/>
            </p:nvSpPr>
            <p:spPr>
              <a:xfrm>
                <a:off x="6617679" y="529313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7" name="円/楕円 56">
                <a:extLst>
                  <a:ext uri="{FF2B5EF4-FFF2-40B4-BE49-F238E27FC236}">
                    <a16:creationId xmlns:a16="http://schemas.microsoft.com/office/drawing/2014/main" id="{587490B8-30B7-7104-FF3F-BA90E472E312}"/>
                  </a:ext>
                </a:extLst>
              </p:cNvPr>
              <p:cNvSpPr/>
              <p:nvPr/>
            </p:nvSpPr>
            <p:spPr>
              <a:xfrm>
                <a:off x="6851684" y="5064238"/>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8" name="円/楕円 57">
                <a:extLst>
                  <a:ext uri="{FF2B5EF4-FFF2-40B4-BE49-F238E27FC236}">
                    <a16:creationId xmlns:a16="http://schemas.microsoft.com/office/drawing/2014/main" id="{226EEDA7-ACBF-7B85-2D41-30AB784C6AD8}"/>
                  </a:ext>
                </a:extLst>
              </p:cNvPr>
              <p:cNvSpPr/>
              <p:nvPr/>
            </p:nvSpPr>
            <p:spPr>
              <a:xfrm>
                <a:off x="6970892" y="5386798"/>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9" name="円/楕円 58">
                <a:extLst>
                  <a:ext uri="{FF2B5EF4-FFF2-40B4-BE49-F238E27FC236}">
                    <a16:creationId xmlns:a16="http://schemas.microsoft.com/office/drawing/2014/main" id="{62CC0AF3-5878-E2C8-F6F0-0369AD77D798}"/>
                  </a:ext>
                </a:extLst>
              </p:cNvPr>
              <p:cNvSpPr/>
              <p:nvPr/>
            </p:nvSpPr>
            <p:spPr>
              <a:xfrm>
                <a:off x="6801240" y="527094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0" name="円/楕円 59">
                <a:extLst>
                  <a:ext uri="{FF2B5EF4-FFF2-40B4-BE49-F238E27FC236}">
                    <a16:creationId xmlns:a16="http://schemas.microsoft.com/office/drawing/2014/main" id="{CF3E4A9C-8A20-EAF3-5084-B744DBD23806}"/>
                  </a:ext>
                </a:extLst>
              </p:cNvPr>
              <p:cNvSpPr/>
              <p:nvPr/>
            </p:nvSpPr>
            <p:spPr>
              <a:xfrm>
                <a:off x="6655315" y="555034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1" name="円/楕円 60">
                <a:extLst>
                  <a:ext uri="{FF2B5EF4-FFF2-40B4-BE49-F238E27FC236}">
                    <a16:creationId xmlns:a16="http://schemas.microsoft.com/office/drawing/2014/main" id="{8CA8B58E-3F85-D499-BBB8-DB8B5A399E02}"/>
                  </a:ext>
                </a:extLst>
              </p:cNvPr>
              <p:cNvSpPr/>
              <p:nvPr/>
            </p:nvSpPr>
            <p:spPr>
              <a:xfrm>
                <a:off x="7058276" y="5506412"/>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2" name="円/楕円 61">
                <a:extLst>
                  <a:ext uri="{FF2B5EF4-FFF2-40B4-BE49-F238E27FC236}">
                    <a16:creationId xmlns:a16="http://schemas.microsoft.com/office/drawing/2014/main" id="{B020A87B-E572-1B96-2ABB-AD838F01ADDB}"/>
                  </a:ext>
                </a:extLst>
              </p:cNvPr>
              <p:cNvSpPr/>
              <p:nvPr/>
            </p:nvSpPr>
            <p:spPr>
              <a:xfrm>
                <a:off x="7185276" y="5255329"/>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3" name="円/楕円 62">
                <a:extLst>
                  <a:ext uri="{FF2B5EF4-FFF2-40B4-BE49-F238E27FC236}">
                    <a16:creationId xmlns:a16="http://schemas.microsoft.com/office/drawing/2014/main" id="{5BB1B465-CF0B-F9FE-2FA9-39B384E62B80}"/>
                  </a:ext>
                </a:extLst>
              </p:cNvPr>
              <p:cNvSpPr/>
              <p:nvPr/>
            </p:nvSpPr>
            <p:spPr>
              <a:xfrm>
                <a:off x="7392301" y="5468386"/>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4" name="円/楕円 63">
                <a:extLst>
                  <a:ext uri="{FF2B5EF4-FFF2-40B4-BE49-F238E27FC236}">
                    <a16:creationId xmlns:a16="http://schemas.microsoft.com/office/drawing/2014/main" id="{18B5C3A0-A160-992A-2050-BA16E5196E0E}"/>
                  </a:ext>
                </a:extLst>
              </p:cNvPr>
              <p:cNvSpPr/>
              <p:nvPr/>
            </p:nvSpPr>
            <p:spPr>
              <a:xfrm>
                <a:off x="7390241" y="5192347"/>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5" name="円/楕円 64">
                <a:extLst>
                  <a:ext uri="{FF2B5EF4-FFF2-40B4-BE49-F238E27FC236}">
                    <a16:creationId xmlns:a16="http://schemas.microsoft.com/office/drawing/2014/main" id="{C4D4D868-B375-5C30-2FA3-4E19E6026527}"/>
                  </a:ext>
                </a:extLst>
              </p:cNvPr>
              <p:cNvSpPr/>
              <p:nvPr/>
            </p:nvSpPr>
            <p:spPr>
              <a:xfrm>
                <a:off x="7504541" y="484826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6" name="円/楕円 65">
                <a:extLst>
                  <a:ext uri="{FF2B5EF4-FFF2-40B4-BE49-F238E27FC236}">
                    <a16:creationId xmlns:a16="http://schemas.microsoft.com/office/drawing/2014/main" id="{BAC885BB-9218-5722-7FDA-55DA4CBBE7E9}"/>
                  </a:ext>
                </a:extLst>
              </p:cNvPr>
              <p:cNvSpPr/>
              <p:nvPr/>
            </p:nvSpPr>
            <p:spPr>
              <a:xfrm>
                <a:off x="7670662" y="5315912"/>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7" name="円/楕円 66">
                <a:extLst>
                  <a:ext uri="{FF2B5EF4-FFF2-40B4-BE49-F238E27FC236}">
                    <a16:creationId xmlns:a16="http://schemas.microsoft.com/office/drawing/2014/main" id="{93CFA78B-459C-E439-3854-71545EC3730A}"/>
                  </a:ext>
                </a:extLst>
              </p:cNvPr>
              <p:cNvSpPr/>
              <p:nvPr/>
            </p:nvSpPr>
            <p:spPr>
              <a:xfrm>
                <a:off x="7207189" y="5014028"/>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8" name="円/楕円 67">
                <a:extLst>
                  <a:ext uri="{FF2B5EF4-FFF2-40B4-BE49-F238E27FC236}">
                    <a16:creationId xmlns:a16="http://schemas.microsoft.com/office/drawing/2014/main" id="{0F694CE5-8773-3F0C-ED7C-1A4533EA09AD}"/>
                  </a:ext>
                </a:extLst>
              </p:cNvPr>
              <p:cNvSpPr/>
              <p:nvPr/>
            </p:nvSpPr>
            <p:spPr>
              <a:xfrm>
                <a:off x="7546814" y="5170531"/>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9" name="円/楕円 68">
                <a:extLst>
                  <a:ext uri="{FF2B5EF4-FFF2-40B4-BE49-F238E27FC236}">
                    <a16:creationId xmlns:a16="http://schemas.microsoft.com/office/drawing/2014/main" id="{E4FC5E55-E0A9-470E-4740-E4E2BCA4A614}"/>
                  </a:ext>
                </a:extLst>
              </p:cNvPr>
              <p:cNvSpPr/>
              <p:nvPr/>
            </p:nvSpPr>
            <p:spPr>
              <a:xfrm>
                <a:off x="7412154" y="4951046"/>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0" name="円/楕円 69">
                <a:extLst>
                  <a:ext uri="{FF2B5EF4-FFF2-40B4-BE49-F238E27FC236}">
                    <a16:creationId xmlns:a16="http://schemas.microsoft.com/office/drawing/2014/main" id="{371894C9-A2BB-BEEB-62CA-9E1E35187138}"/>
                  </a:ext>
                </a:extLst>
              </p:cNvPr>
              <p:cNvSpPr/>
              <p:nvPr/>
            </p:nvSpPr>
            <p:spPr>
              <a:xfrm>
                <a:off x="7684816" y="4900246"/>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1" name="円/楕円 70">
                <a:extLst>
                  <a:ext uri="{FF2B5EF4-FFF2-40B4-BE49-F238E27FC236}">
                    <a16:creationId xmlns:a16="http://schemas.microsoft.com/office/drawing/2014/main" id="{8BA70829-CC03-2393-5352-74714CEFBA2B}"/>
                  </a:ext>
                </a:extLst>
              </p:cNvPr>
              <p:cNvSpPr/>
              <p:nvPr/>
            </p:nvSpPr>
            <p:spPr>
              <a:xfrm>
                <a:off x="7692575" y="5074611"/>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2" name="円/楕円 71">
                <a:extLst>
                  <a:ext uri="{FF2B5EF4-FFF2-40B4-BE49-F238E27FC236}">
                    <a16:creationId xmlns:a16="http://schemas.microsoft.com/office/drawing/2014/main" id="{4F623450-5B20-6B01-1456-F601ACE3B978}"/>
                  </a:ext>
                </a:extLst>
              </p:cNvPr>
              <p:cNvSpPr/>
              <p:nvPr/>
            </p:nvSpPr>
            <p:spPr>
              <a:xfrm>
                <a:off x="6297733" y="59261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3" name="円/楕円 72">
                <a:extLst>
                  <a:ext uri="{FF2B5EF4-FFF2-40B4-BE49-F238E27FC236}">
                    <a16:creationId xmlns:a16="http://schemas.microsoft.com/office/drawing/2014/main" id="{0067A7E0-9F90-61F4-6B93-2AEB7A661938}"/>
                  </a:ext>
                </a:extLst>
              </p:cNvPr>
              <p:cNvSpPr/>
              <p:nvPr/>
            </p:nvSpPr>
            <p:spPr>
              <a:xfrm>
                <a:off x="7828083" y="49101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4" name="円/楕円 73">
                <a:extLst>
                  <a:ext uri="{FF2B5EF4-FFF2-40B4-BE49-F238E27FC236}">
                    <a16:creationId xmlns:a16="http://schemas.microsoft.com/office/drawing/2014/main" id="{9BE5E1C8-ACF7-367C-EE82-807D7B712E5E}"/>
                  </a:ext>
                </a:extLst>
              </p:cNvPr>
              <p:cNvSpPr/>
              <p:nvPr/>
            </p:nvSpPr>
            <p:spPr>
              <a:xfrm>
                <a:off x="7210676" y="5658812"/>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5" name="円/楕円 74">
                <a:extLst>
                  <a:ext uri="{FF2B5EF4-FFF2-40B4-BE49-F238E27FC236}">
                    <a16:creationId xmlns:a16="http://schemas.microsoft.com/office/drawing/2014/main" id="{C610CB4F-0EBC-3F98-94C3-7FEBE14F0630}"/>
                  </a:ext>
                </a:extLst>
              </p:cNvPr>
              <p:cNvSpPr/>
              <p:nvPr/>
            </p:nvSpPr>
            <p:spPr>
              <a:xfrm>
                <a:off x="6900858" y="56467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6" name="円/楕円 75">
                <a:extLst>
                  <a:ext uri="{FF2B5EF4-FFF2-40B4-BE49-F238E27FC236}">
                    <a16:creationId xmlns:a16="http://schemas.microsoft.com/office/drawing/2014/main" id="{761325A5-1D58-AC79-579E-815DAD10C425}"/>
                  </a:ext>
                </a:extLst>
              </p:cNvPr>
              <p:cNvSpPr/>
              <p:nvPr/>
            </p:nvSpPr>
            <p:spPr>
              <a:xfrm>
                <a:off x="7257989" y="4760028"/>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7" name="直線コネクタ 76">
                <a:extLst>
                  <a:ext uri="{FF2B5EF4-FFF2-40B4-BE49-F238E27FC236}">
                    <a16:creationId xmlns:a16="http://schemas.microsoft.com/office/drawing/2014/main" id="{0EE4DFBE-DBA9-6AB0-9C37-5DA9887B8F2D}"/>
                  </a:ext>
                </a:extLst>
              </p:cNvPr>
              <p:cNvCxnSpPr>
                <a:cxnSpLocks/>
              </p:cNvCxnSpPr>
              <p:nvPr/>
            </p:nvCxnSpPr>
            <p:spPr>
              <a:xfrm flipV="1">
                <a:off x="6145333" y="4823528"/>
                <a:ext cx="1809750" cy="1166076"/>
              </a:xfrm>
              <a:prstGeom prst="line">
                <a:avLst/>
              </a:prstGeom>
              <a:ln w="38100">
                <a:solidFill>
                  <a:srgbClr val="C00000"/>
                </a:solidFill>
              </a:ln>
            </p:spPr>
            <p:style>
              <a:lnRef idx="2">
                <a:schemeClr val="accent2"/>
              </a:lnRef>
              <a:fillRef idx="0">
                <a:schemeClr val="accent2"/>
              </a:fillRef>
              <a:effectRef idx="1">
                <a:schemeClr val="accent2"/>
              </a:effectRef>
              <a:fontRef idx="minor">
                <a:schemeClr val="tx1"/>
              </a:fontRef>
            </p:style>
          </p:cxnSp>
          <p:cxnSp>
            <p:nvCxnSpPr>
              <p:cNvPr id="90" name="直線矢印コネクタ 89">
                <a:extLst>
                  <a:ext uri="{FF2B5EF4-FFF2-40B4-BE49-F238E27FC236}">
                    <a16:creationId xmlns:a16="http://schemas.microsoft.com/office/drawing/2014/main" id="{458F1DCD-B26D-C789-BDFF-F91CBF50D459}"/>
                  </a:ext>
                </a:extLst>
              </p:cNvPr>
              <p:cNvCxnSpPr>
                <a:cxnSpLocks/>
              </p:cNvCxnSpPr>
              <p:nvPr/>
            </p:nvCxnSpPr>
            <p:spPr>
              <a:xfrm flipV="1">
                <a:off x="5707662" y="4560672"/>
                <a:ext cx="0" cy="1630101"/>
              </a:xfrm>
              <a:prstGeom prst="straightConnector1">
                <a:avLst/>
              </a:prstGeom>
              <a:ln>
                <a:solidFill>
                  <a:srgbClr val="00B050"/>
                </a:solidFill>
                <a:tailEnd type="triangle"/>
              </a:ln>
            </p:spPr>
            <p:style>
              <a:lnRef idx="2">
                <a:schemeClr val="accent1"/>
              </a:lnRef>
              <a:fillRef idx="0">
                <a:schemeClr val="accent1"/>
              </a:fillRef>
              <a:effectRef idx="1">
                <a:schemeClr val="accent1"/>
              </a:effectRef>
              <a:fontRef idx="minor">
                <a:schemeClr val="tx1"/>
              </a:fontRef>
            </p:style>
          </p:cxnSp>
          <p:cxnSp>
            <p:nvCxnSpPr>
              <p:cNvPr id="91" name="直線矢印コネクタ 90">
                <a:extLst>
                  <a:ext uri="{FF2B5EF4-FFF2-40B4-BE49-F238E27FC236}">
                    <a16:creationId xmlns:a16="http://schemas.microsoft.com/office/drawing/2014/main" id="{579D0BD0-0F57-08B7-9EFA-EE41FB614912}"/>
                  </a:ext>
                </a:extLst>
              </p:cNvPr>
              <p:cNvCxnSpPr>
                <a:cxnSpLocks/>
              </p:cNvCxnSpPr>
              <p:nvPr/>
            </p:nvCxnSpPr>
            <p:spPr>
              <a:xfrm>
                <a:off x="5703081" y="6198045"/>
                <a:ext cx="2450319" cy="0"/>
              </a:xfrm>
              <a:prstGeom prst="straightConnector1">
                <a:avLst/>
              </a:prstGeom>
              <a:ln>
                <a:solidFill>
                  <a:srgbClr val="0432FF"/>
                </a:solidFill>
                <a:tailEnd type="triangle"/>
              </a:ln>
            </p:spPr>
            <p:style>
              <a:lnRef idx="2">
                <a:schemeClr val="accent1"/>
              </a:lnRef>
              <a:fillRef idx="0">
                <a:schemeClr val="accent1"/>
              </a:fillRef>
              <a:effectRef idx="1">
                <a:schemeClr val="accent1"/>
              </a:effectRef>
              <a:fontRef idx="minor">
                <a:schemeClr val="tx1"/>
              </a:fontRef>
            </p:style>
          </p:cxnSp>
          <p:sp>
            <p:nvSpPr>
              <p:cNvPr id="94" name="右矢印 93">
                <a:extLst>
                  <a:ext uri="{FF2B5EF4-FFF2-40B4-BE49-F238E27FC236}">
                    <a16:creationId xmlns:a16="http://schemas.microsoft.com/office/drawing/2014/main" id="{33B04EF3-9E53-C58E-97C7-71AAB7A88E8F}"/>
                  </a:ext>
                </a:extLst>
              </p:cNvPr>
              <p:cNvSpPr/>
              <p:nvPr/>
            </p:nvSpPr>
            <p:spPr>
              <a:xfrm>
                <a:off x="5357073" y="4991191"/>
                <a:ext cx="475980" cy="746383"/>
              </a:xfrm>
              <a:prstGeom prst="rightArrow">
                <a:avLst/>
              </a:prstGeom>
              <a:solidFill>
                <a:srgbClr val="0070C0">
                  <a:alpha val="5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 name="テキスト ボックス 13">
                <a:extLst>
                  <a:ext uri="{FF2B5EF4-FFF2-40B4-BE49-F238E27FC236}">
                    <a16:creationId xmlns:a16="http://schemas.microsoft.com/office/drawing/2014/main" id="{60AA80E9-3A8A-CE26-A33B-6CC34C4266B0}"/>
                  </a:ext>
                </a:extLst>
              </p:cNvPr>
              <p:cNvSpPr txBox="1"/>
              <p:nvPr/>
            </p:nvSpPr>
            <p:spPr>
              <a:xfrm>
                <a:off x="6771102" y="4037640"/>
                <a:ext cx="1441420" cy="523220"/>
              </a:xfrm>
              <a:prstGeom prst="rect">
                <a:avLst/>
              </a:prstGeom>
              <a:solidFill>
                <a:srgbClr val="FFFFFF">
                  <a:alpha val="61176"/>
                </a:srgbClr>
              </a:solidFill>
            </p:spPr>
            <p:txBody>
              <a:bodyPr wrap="none" rtlCol="0">
                <a:spAutoFit/>
              </a:bodyPr>
              <a:lstStyle/>
              <a:p>
                <a:pPr algn="r"/>
                <a:r>
                  <a:rPr kumimoji="1" lang="ja-JP" altLang="en-US" sz="1400">
                    <a:solidFill>
                      <a:srgbClr val="C00000"/>
                    </a:solidFill>
                    <a:latin typeface="Meiryo" panose="020B0604030504040204" pitchFamily="34" charset="-128"/>
                    <a:ea typeface="Meiryo" panose="020B0604030504040204" pitchFamily="34" charset="-128"/>
                  </a:rPr>
                  <a:t>身長から体重を</a:t>
                </a:r>
                <a:endParaRPr kumimoji="1" lang="en-US" altLang="ja-JP" sz="1400" dirty="0">
                  <a:solidFill>
                    <a:srgbClr val="C00000"/>
                  </a:solidFill>
                  <a:latin typeface="Meiryo" panose="020B0604030504040204" pitchFamily="34" charset="-128"/>
                  <a:ea typeface="Meiryo" panose="020B0604030504040204" pitchFamily="34" charset="-128"/>
                </a:endParaRPr>
              </a:p>
              <a:p>
                <a:pPr algn="r"/>
                <a:r>
                  <a:rPr kumimoji="1" lang="ja-JP" altLang="en-US" sz="1400">
                    <a:solidFill>
                      <a:srgbClr val="C00000"/>
                    </a:solidFill>
                    <a:latin typeface="Meiryo" panose="020B0604030504040204" pitchFamily="34" charset="-128"/>
                    <a:ea typeface="Meiryo" panose="020B0604030504040204" pitchFamily="34" charset="-128"/>
                  </a:rPr>
                  <a:t>予測する直線</a:t>
                </a:r>
              </a:p>
            </p:txBody>
          </p:sp>
        </p:grpSp>
        <p:sp>
          <p:nvSpPr>
            <p:cNvPr id="46" name="テキスト ボックス 45">
              <a:extLst>
                <a:ext uri="{FF2B5EF4-FFF2-40B4-BE49-F238E27FC236}">
                  <a16:creationId xmlns:a16="http://schemas.microsoft.com/office/drawing/2014/main" id="{10495BEC-6D5C-B7C9-A9ED-6BAC9531B9DB}"/>
                </a:ext>
              </a:extLst>
            </p:cNvPr>
            <p:cNvSpPr txBox="1"/>
            <p:nvPr/>
          </p:nvSpPr>
          <p:spPr>
            <a:xfrm>
              <a:off x="5685049" y="4578556"/>
              <a:ext cx="369332" cy="400110"/>
            </a:xfrm>
            <a:prstGeom prst="rect">
              <a:avLst/>
            </a:prstGeom>
            <a:noFill/>
          </p:spPr>
          <p:txBody>
            <a:bodyPr vert="eaVert" wrap="none" rtlCol="0">
              <a:spAutoFit/>
            </a:bodyPr>
            <a:lstStyle/>
            <a:p>
              <a:r>
                <a:rPr kumimoji="1" lang="ja-JP" altLang="en-US" sz="1200">
                  <a:solidFill>
                    <a:schemeClr val="accent3">
                      <a:lumMod val="75000"/>
                    </a:schemeClr>
                  </a:solidFill>
                  <a:latin typeface="Meiryo" panose="020B0604030504040204" pitchFamily="34" charset="-128"/>
                  <a:ea typeface="Meiryo" panose="020B0604030504040204" pitchFamily="34" charset="-128"/>
                </a:rPr>
                <a:t>身長</a:t>
              </a:r>
            </a:p>
          </p:txBody>
        </p:sp>
        <p:sp>
          <p:nvSpPr>
            <p:cNvPr id="47" name="テキスト ボックス 46">
              <a:extLst>
                <a:ext uri="{FF2B5EF4-FFF2-40B4-BE49-F238E27FC236}">
                  <a16:creationId xmlns:a16="http://schemas.microsoft.com/office/drawing/2014/main" id="{0DC88082-D99E-15BF-C6D2-5DB3E39157C8}"/>
                </a:ext>
              </a:extLst>
            </p:cNvPr>
            <p:cNvSpPr txBox="1"/>
            <p:nvPr/>
          </p:nvSpPr>
          <p:spPr>
            <a:xfrm>
              <a:off x="7706074" y="5965053"/>
              <a:ext cx="492443" cy="276999"/>
            </a:xfrm>
            <a:prstGeom prst="rect">
              <a:avLst/>
            </a:prstGeom>
            <a:noFill/>
          </p:spPr>
          <p:txBody>
            <a:bodyPr vert="horz" wrap="none" rtlCol="0">
              <a:spAutoFit/>
            </a:bodyPr>
            <a:lstStyle/>
            <a:p>
              <a:r>
                <a:rPr lang="ja-JP" altLang="en-US" sz="1200">
                  <a:solidFill>
                    <a:srgbClr val="0070C0"/>
                  </a:solidFill>
                  <a:latin typeface="Meiryo" panose="020B0604030504040204" pitchFamily="34" charset="-128"/>
                  <a:ea typeface="Meiryo" panose="020B0604030504040204" pitchFamily="34" charset="-128"/>
                </a:rPr>
                <a:t>体重</a:t>
              </a:r>
              <a:endParaRPr kumimoji="1" lang="ja-JP" altLang="en-US" sz="1200">
                <a:solidFill>
                  <a:srgbClr val="0070C0"/>
                </a:solidFill>
                <a:latin typeface="Meiryo" panose="020B0604030504040204" pitchFamily="34" charset="-128"/>
                <a:ea typeface="Meiryo" panose="020B0604030504040204" pitchFamily="34" charset="-128"/>
              </a:endParaRPr>
            </a:p>
          </p:txBody>
        </p:sp>
      </p:grpSp>
    </p:spTree>
    <p:extLst>
      <p:ext uri="{BB962C8B-B14F-4D97-AF65-F5344CB8AC3E}">
        <p14:creationId xmlns:p14="http://schemas.microsoft.com/office/powerpoint/2010/main" val="23163288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08"/>
                                        </p:tgtEl>
                                        <p:attrNameLst>
                                          <p:attrName>style.visibility</p:attrName>
                                        </p:attrNameLst>
                                      </p:cBhvr>
                                      <p:to>
                                        <p:strVal val="visible"/>
                                      </p:to>
                                    </p:set>
                                    <p:anim calcmode="lin" valueType="num">
                                      <p:cBhvr>
                                        <p:cTn id="7" dur="500" fill="hold"/>
                                        <p:tgtEl>
                                          <p:spTgt spid="108"/>
                                        </p:tgtEl>
                                        <p:attrNameLst>
                                          <p:attrName>ppt_w</p:attrName>
                                        </p:attrNameLst>
                                      </p:cBhvr>
                                      <p:tavLst>
                                        <p:tav tm="0">
                                          <p:val>
                                            <p:fltVal val="0"/>
                                          </p:val>
                                        </p:tav>
                                        <p:tav tm="100000">
                                          <p:val>
                                            <p:strVal val="#ppt_w"/>
                                          </p:val>
                                        </p:tav>
                                      </p:tavLst>
                                    </p:anim>
                                    <p:anim calcmode="lin" valueType="num">
                                      <p:cBhvr>
                                        <p:cTn id="8" dur="500" fill="hold"/>
                                        <p:tgtEl>
                                          <p:spTgt spid="108"/>
                                        </p:tgtEl>
                                        <p:attrNameLst>
                                          <p:attrName>ppt_h</p:attrName>
                                        </p:attrNameLst>
                                      </p:cBhvr>
                                      <p:tavLst>
                                        <p:tav tm="0">
                                          <p:val>
                                            <p:fltVal val="0"/>
                                          </p:val>
                                        </p:tav>
                                        <p:tav tm="100000">
                                          <p:val>
                                            <p:strVal val="#ppt_h"/>
                                          </p:val>
                                        </p:tav>
                                      </p:tavLst>
                                    </p:anim>
                                    <p:animEffect transition="in" filter="fade">
                                      <p:cBhvr>
                                        <p:cTn id="9" dur="500"/>
                                        <p:tgtEl>
                                          <p:spTgt spid="108"/>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109"/>
                                        </p:tgtEl>
                                        <p:attrNameLst>
                                          <p:attrName>style.visibility</p:attrName>
                                        </p:attrNameLst>
                                      </p:cBhvr>
                                      <p:to>
                                        <p:strVal val="visible"/>
                                      </p:to>
                                    </p:set>
                                    <p:animEffect transition="in" filter="wipe(left)">
                                      <p:cBhvr>
                                        <p:cTn id="14" dur="500"/>
                                        <p:tgtEl>
                                          <p:spTgt spid="10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wipe(left)">
                                      <p:cBhvr>
                                        <p:cTn id="19" dur="500"/>
                                        <p:tgtEl>
                                          <p:spTgt spid="48"/>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45"/>
                                        </p:tgtEl>
                                        <p:attrNameLst>
                                          <p:attrName>style.visibility</p:attrName>
                                        </p:attrNameLst>
                                      </p:cBhvr>
                                      <p:to>
                                        <p:strVal val="visible"/>
                                      </p:to>
                                    </p:set>
                                    <p:animEffect transition="in" filter="wipe(up)">
                                      <p:cBhvr>
                                        <p:cTn id="22" dur="500"/>
                                        <p:tgtEl>
                                          <p:spTgt spid="45"/>
                                        </p:tgtEl>
                                      </p:cBhvr>
                                    </p:animEffect>
                                  </p:childTnLst>
                                </p:cTn>
                              </p:par>
                            </p:childTnLst>
                          </p:cTn>
                        </p:par>
                        <p:par>
                          <p:cTn id="23" fill="hold">
                            <p:stCondLst>
                              <p:cond delay="500"/>
                            </p:stCondLst>
                            <p:childTnLst>
                              <p:par>
                                <p:cTn id="24" presetID="53" presetClass="entr" presetSubtype="16" fill="hold" grpId="0" nodeType="afterEffect">
                                  <p:stCondLst>
                                    <p:cond delay="0"/>
                                  </p:stCondLst>
                                  <p:childTnLst>
                                    <p:set>
                                      <p:cBhvr>
                                        <p:cTn id="25" dur="1" fill="hold">
                                          <p:stCondLst>
                                            <p:cond delay="0"/>
                                          </p:stCondLst>
                                        </p:cTn>
                                        <p:tgtEl>
                                          <p:spTgt spid="104"/>
                                        </p:tgtEl>
                                        <p:attrNameLst>
                                          <p:attrName>style.visibility</p:attrName>
                                        </p:attrNameLst>
                                      </p:cBhvr>
                                      <p:to>
                                        <p:strVal val="visible"/>
                                      </p:to>
                                    </p:set>
                                    <p:anim calcmode="lin" valueType="num">
                                      <p:cBhvr>
                                        <p:cTn id="26" dur="500" fill="hold"/>
                                        <p:tgtEl>
                                          <p:spTgt spid="104"/>
                                        </p:tgtEl>
                                        <p:attrNameLst>
                                          <p:attrName>ppt_w</p:attrName>
                                        </p:attrNameLst>
                                      </p:cBhvr>
                                      <p:tavLst>
                                        <p:tav tm="0">
                                          <p:val>
                                            <p:fltVal val="0"/>
                                          </p:val>
                                        </p:tav>
                                        <p:tav tm="100000">
                                          <p:val>
                                            <p:strVal val="#ppt_w"/>
                                          </p:val>
                                        </p:tav>
                                      </p:tavLst>
                                    </p:anim>
                                    <p:anim calcmode="lin" valueType="num">
                                      <p:cBhvr>
                                        <p:cTn id="27" dur="500" fill="hold"/>
                                        <p:tgtEl>
                                          <p:spTgt spid="104"/>
                                        </p:tgtEl>
                                        <p:attrNameLst>
                                          <p:attrName>ppt_h</p:attrName>
                                        </p:attrNameLst>
                                      </p:cBhvr>
                                      <p:tavLst>
                                        <p:tav tm="0">
                                          <p:val>
                                            <p:fltVal val="0"/>
                                          </p:val>
                                        </p:tav>
                                        <p:tav tm="100000">
                                          <p:val>
                                            <p:strVal val="#ppt_h"/>
                                          </p:val>
                                        </p:tav>
                                      </p:tavLst>
                                    </p:anim>
                                    <p:animEffect transition="in" filter="fade">
                                      <p:cBhvr>
                                        <p:cTn id="28" dur="500"/>
                                        <p:tgtEl>
                                          <p:spTgt spid="104"/>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102"/>
                                        </p:tgtEl>
                                        <p:attrNameLst>
                                          <p:attrName>style.visibility</p:attrName>
                                        </p:attrNameLst>
                                      </p:cBhvr>
                                      <p:to>
                                        <p:strVal val="visible"/>
                                      </p:to>
                                    </p:set>
                                    <p:anim calcmode="lin" valueType="num">
                                      <p:cBhvr>
                                        <p:cTn id="33" dur="500" fill="hold"/>
                                        <p:tgtEl>
                                          <p:spTgt spid="102"/>
                                        </p:tgtEl>
                                        <p:attrNameLst>
                                          <p:attrName>ppt_w</p:attrName>
                                        </p:attrNameLst>
                                      </p:cBhvr>
                                      <p:tavLst>
                                        <p:tav tm="0">
                                          <p:val>
                                            <p:fltVal val="0"/>
                                          </p:val>
                                        </p:tav>
                                        <p:tav tm="100000">
                                          <p:val>
                                            <p:strVal val="#ppt_w"/>
                                          </p:val>
                                        </p:tav>
                                      </p:tavLst>
                                    </p:anim>
                                    <p:anim calcmode="lin" valueType="num">
                                      <p:cBhvr>
                                        <p:cTn id="34" dur="500" fill="hold"/>
                                        <p:tgtEl>
                                          <p:spTgt spid="102"/>
                                        </p:tgtEl>
                                        <p:attrNameLst>
                                          <p:attrName>ppt_h</p:attrName>
                                        </p:attrNameLst>
                                      </p:cBhvr>
                                      <p:tavLst>
                                        <p:tav tm="0">
                                          <p:val>
                                            <p:fltVal val="0"/>
                                          </p:val>
                                        </p:tav>
                                        <p:tav tm="100000">
                                          <p:val>
                                            <p:strVal val="#ppt_h"/>
                                          </p:val>
                                        </p:tav>
                                      </p:tavLst>
                                    </p:anim>
                                    <p:animEffect transition="in" filter="fade">
                                      <p:cBhvr>
                                        <p:cTn id="35" dur="500"/>
                                        <p:tgtEl>
                                          <p:spTgt spid="10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106"/>
                                        </p:tgtEl>
                                        <p:attrNameLst>
                                          <p:attrName>style.visibility</p:attrName>
                                        </p:attrNameLst>
                                      </p:cBhvr>
                                      <p:to>
                                        <p:strVal val="visible"/>
                                      </p:to>
                                    </p:set>
                                    <p:anim calcmode="lin" valueType="num">
                                      <p:cBhvr>
                                        <p:cTn id="38" dur="500" fill="hold"/>
                                        <p:tgtEl>
                                          <p:spTgt spid="106"/>
                                        </p:tgtEl>
                                        <p:attrNameLst>
                                          <p:attrName>ppt_w</p:attrName>
                                        </p:attrNameLst>
                                      </p:cBhvr>
                                      <p:tavLst>
                                        <p:tav tm="0">
                                          <p:val>
                                            <p:fltVal val="0"/>
                                          </p:val>
                                        </p:tav>
                                        <p:tav tm="100000">
                                          <p:val>
                                            <p:strVal val="#ppt_w"/>
                                          </p:val>
                                        </p:tav>
                                      </p:tavLst>
                                    </p:anim>
                                    <p:anim calcmode="lin" valueType="num">
                                      <p:cBhvr>
                                        <p:cTn id="39" dur="500" fill="hold"/>
                                        <p:tgtEl>
                                          <p:spTgt spid="106"/>
                                        </p:tgtEl>
                                        <p:attrNameLst>
                                          <p:attrName>ppt_h</p:attrName>
                                        </p:attrNameLst>
                                      </p:cBhvr>
                                      <p:tavLst>
                                        <p:tav tm="0">
                                          <p:val>
                                            <p:fltVal val="0"/>
                                          </p:val>
                                        </p:tav>
                                        <p:tav tm="100000">
                                          <p:val>
                                            <p:strVal val="#ppt_h"/>
                                          </p:val>
                                        </p:tav>
                                      </p:tavLst>
                                    </p:anim>
                                    <p:animEffect transition="in" filter="fade">
                                      <p:cBhvr>
                                        <p:cTn id="40" dur="500"/>
                                        <p:tgtEl>
                                          <p:spTgt spid="106"/>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05"/>
                                        </p:tgtEl>
                                        <p:attrNameLst>
                                          <p:attrName>style.visibility</p:attrName>
                                        </p:attrNameLst>
                                      </p:cBhvr>
                                      <p:to>
                                        <p:strVal val="visible"/>
                                      </p:to>
                                    </p:set>
                                    <p:anim calcmode="lin" valueType="num">
                                      <p:cBhvr>
                                        <p:cTn id="43" dur="500" fill="hold"/>
                                        <p:tgtEl>
                                          <p:spTgt spid="105"/>
                                        </p:tgtEl>
                                        <p:attrNameLst>
                                          <p:attrName>ppt_w</p:attrName>
                                        </p:attrNameLst>
                                      </p:cBhvr>
                                      <p:tavLst>
                                        <p:tav tm="0">
                                          <p:val>
                                            <p:fltVal val="0"/>
                                          </p:val>
                                        </p:tav>
                                        <p:tav tm="100000">
                                          <p:val>
                                            <p:strVal val="#ppt_w"/>
                                          </p:val>
                                        </p:tav>
                                      </p:tavLst>
                                    </p:anim>
                                    <p:anim calcmode="lin" valueType="num">
                                      <p:cBhvr>
                                        <p:cTn id="44" dur="500" fill="hold"/>
                                        <p:tgtEl>
                                          <p:spTgt spid="105"/>
                                        </p:tgtEl>
                                        <p:attrNameLst>
                                          <p:attrName>ppt_h</p:attrName>
                                        </p:attrNameLst>
                                      </p:cBhvr>
                                      <p:tavLst>
                                        <p:tav tm="0">
                                          <p:val>
                                            <p:fltVal val="0"/>
                                          </p:val>
                                        </p:tav>
                                        <p:tav tm="100000">
                                          <p:val>
                                            <p:strVal val="#ppt_h"/>
                                          </p:val>
                                        </p:tav>
                                      </p:tavLst>
                                    </p:anim>
                                    <p:animEffect transition="in" filter="fade">
                                      <p:cBhvr>
                                        <p:cTn id="45" dur="500"/>
                                        <p:tgtEl>
                                          <p:spTgt spid="105"/>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107"/>
                                        </p:tgtEl>
                                        <p:attrNameLst>
                                          <p:attrName>style.visibility</p:attrName>
                                        </p:attrNameLst>
                                      </p:cBhvr>
                                      <p:to>
                                        <p:strVal val="visible"/>
                                      </p:to>
                                    </p:set>
                                    <p:anim calcmode="lin" valueType="num">
                                      <p:cBhvr>
                                        <p:cTn id="48" dur="500" fill="hold"/>
                                        <p:tgtEl>
                                          <p:spTgt spid="107"/>
                                        </p:tgtEl>
                                        <p:attrNameLst>
                                          <p:attrName>ppt_w</p:attrName>
                                        </p:attrNameLst>
                                      </p:cBhvr>
                                      <p:tavLst>
                                        <p:tav tm="0">
                                          <p:val>
                                            <p:fltVal val="0"/>
                                          </p:val>
                                        </p:tav>
                                        <p:tav tm="100000">
                                          <p:val>
                                            <p:strVal val="#ppt_w"/>
                                          </p:val>
                                        </p:tav>
                                      </p:tavLst>
                                    </p:anim>
                                    <p:anim calcmode="lin" valueType="num">
                                      <p:cBhvr>
                                        <p:cTn id="49" dur="500" fill="hold"/>
                                        <p:tgtEl>
                                          <p:spTgt spid="107"/>
                                        </p:tgtEl>
                                        <p:attrNameLst>
                                          <p:attrName>ppt_h</p:attrName>
                                        </p:attrNameLst>
                                      </p:cBhvr>
                                      <p:tavLst>
                                        <p:tav tm="0">
                                          <p:val>
                                            <p:fltVal val="0"/>
                                          </p:val>
                                        </p:tav>
                                        <p:tav tm="100000">
                                          <p:val>
                                            <p:strVal val="#ppt_h"/>
                                          </p:val>
                                        </p:tav>
                                      </p:tavLst>
                                    </p:anim>
                                    <p:animEffect transition="in" filter="fade">
                                      <p:cBhvr>
                                        <p:cTn id="50" dur="500"/>
                                        <p:tgtEl>
                                          <p:spTgt spid="107"/>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500" fill="hold"/>
                                        <p:tgtEl>
                                          <p:spTgt spid="103"/>
                                        </p:tgtEl>
                                        <p:attrNameLst>
                                          <p:attrName>ppt_w</p:attrName>
                                        </p:attrNameLst>
                                      </p:cBhvr>
                                      <p:tavLst>
                                        <p:tav tm="0">
                                          <p:val>
                                            <p:fltVal val="0"/>
                                          </p:val>
                                        </p:tav>
                                        <p:tav tm="100000">
                                          <p:val>
                                            <p:strVal val="#ppt_w"/>
                                          </p:val>
                                        </p:tav>
                                      </p:tavLst>
                                    </p:anim>
                                    <p:anim calcmode="lin" valueType="num">
                                      <p:cBhvr>
                                        <p:cTn id="54" dur="500" fill="hold"/>
                                        <p:tgtEl>
                                          <p:spTgt spid="103"/>
                                        </p:tgtEl>
                                        <p:attrNameLst>
                                          <p:attrName>ppt_h</p:attrName>
                                        </p:attrNameLst>
                                      </p:cBhvr>
                                      <p:tavLst>
                                        <p:tav tm="0">
                                          <p:val>
                                            <p:fltVal val="0"/>
                                          </p:val>
                                        </p:tav>
                                        <p:tav tm="100000">
                                          <p:val>
                                            <p:strVal val="#ppt_h"/>
                                          </p:val>
                                        </p:tav>
                                      </p:tavLst>
                                    </p:anim>
                                    <p:animEffect transition="in" filter="fade">
                                      <p:cBhvr>
                                        <p:cTn id="55" dur="500"/>
                                        <p:tgtEl>
                                          <p:spTgt spid="103"/>
                                        </p:tgtEl>
                                      </p:cBhvr>
                                    </p:animEffect>
                                  </p:childTnLst>
                                </p:cTn>
                              </p:par>
                            </p:childTnLst>
                          </p:cTn>
                        </p:par>
                        <p:par>
                          <p:cTn id="56" fill="hold">
                            <p:stCondLst>
                              <p:cond delay="500"/>
                            </p:stCondLst>
                            <p:childTnLst>
                              <p:par>
                                <p:cTn id="57" presetID="53" presetClass="entr" presetSubtype="16" fill="hold" grpId="0" nodeType="afterEffect">
                                  <p:stCondLst>
                                    <p:cond delay="0"/>
                                  </p:stCondLst>
                                  <p:childTnLst>
                                    <p:set>
                                      <p:cBhvr>
                                        <p:cTn id="58" dur="1" fill="hold">
                                          <p:stCondLst>
                                            <p:cond delay="0"/>
                                          </p:stCondLst>
                                        </p:cTn>
                                        <p:tgtEl>
                                          <p:spTgt spid="111"/>
                                        </p:tgtEl>
                                        <p:attrNameLst>
                                          <p:attrName>style.visibility</p:attrName>
                                        </p:attrNameLst>
                                      </p:cBhvr>
                                      <p:to>
                                        <p:strVal val="visible"/>
                                      </p:to>
                                    </p:set>
                                    <p:anim calcmode="lin" valueType="num">
                                      <p:cBhvr>
                                        <p:cTn id="59" dur="500" fill="hold"/>
                                        <p:tgtEl>
                                          <p:spTgt spid="111"/>
                                        </p:tgtEl>
                                        <p:attrNameLst>
                                          <p:attrName>ppt_w</p:attrName>
                                        </p:attrNameLst>
                                      </p:cBhvr>
                                      <p:tavLst>
                                        <p:tav tm="0">
                                          <p:val>
                                            <p:fltVal val="0"/>
                                          </p:val>
                                        </p:tav>
                                        <p:tav tm="100000">
                                          <p:val>
                                            <p:strVal val="#ppt_w"/>
                                          </p:val>
                                        </p:tav>
                                      </p:tavLst>
                                    </p:anim>
                                    <p:anim calcmode="lin" valueType="num">
                                      <p:cBhvr>
                                        <p:cTn id="60" dur="500" fill="hold"/>
                                        <p:tgtEl>
                                          <p:spTgt spid="111"/>
                                        </p:tgtEl>
                                        <p:attrNameLst>
                                          <p:attrName>ppt_h</p:attrName>
                                        </p:attrNameLst>
                                      </p:cBhvr>
                                      <p:tavLst>
                                        <p:tav tm="0">
                                          <p:val>
                                            <p:fltVal val="0"/>
                                          </p:val>
                                        </p:tav>
                                        <p:tav tm="100000">
                                          <p:val>
                                            <p:strVal val="#ppt_h"/>
                                          </p:val>
                                        </p:tav>
                                      </p:tavLst>
                                    </p:anim>
                                    <p:animEffect transition="in" filter="fade">
                                      <p:cBhvr>
                                        <p:cTn id="61" dur="500"/>
                                        <p:tgtEl>
                                          <p:spTgt spid="111"/>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44"/>
                                        </p:tgtEl>
                                        <p:attrNameLst>
                                          <p:attrName>style.visibility</p:attrName>
                                        </p:attrNameLst>
                                      </p:cBhvr>
                                      <p:to>
                                        <p:strVal val="visible"/>
                                      </p:to>
                                    </p:set>
                                    <p:animEffect transition="in" filter="dissolve">
                                      <p:cBhvr>
                                        <p:cTn id="6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102" grpId="0"/>
      <p:bldP spid="103" grpId="0"/>
      <p:bldP spid="104" grpId="0" animBg="1"/>
      <p:bldP spid="105" grpId="0" animBg="1"/>
      <p:bldP spid="106" grpId="0"/>
      <p:bldP spid="107" grpId="0"/>
      <p:bldP spid="111"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 name="正方形/長方形 313">
            <a:extLst>
              <a:ext uri="{FF2B5EF4-FFF2-40B4-BE49-F238E27FC236}">
                <a16:creationId xmlns:a16="http://schemas.microsoft.com/office/drawing/2014/main" id="{74288605-365C-D393-0120-0ABCB2CD3858}"/>
              </a:ext>
            </a:extLst>
          </p:cNvPr>
          <p:cNvSpPr/>
          <p:nvPr/>
        </p:nvSpPr>
        <p:spPr>
          <a:xfrm>
            <a:off x="720435" y="3580015"/>
            <a:ext cx="7703129" cy="2940222"/>
          </a:xfrm>
          <a:prstGeom prst="rect">
            <a:avLst/>
          </a:prstGeom>
          <a:solidFill>
            <a:srgbClr val="FFF0CE"/>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5" name="テキスト ボックス 314">
            <a:extLst>
              <a:ext uri="{FF2B5EF4-FFF2-40B4-BE49-F238E27FC236}">
                <a16:creationId xmlns:a16="http://schemas.microsoft.com/office/drawing/2014/main" id="{6405E867-EAEF-6C00-ABC9-F91F6D910ADA}"/>
              </a:ext>
            </a:extLst>
          </p:cNvPr>
          <p:cNvSpPr txBox="1"/>
          <p:nvPr/>
        </p:nvSpPr>
        <p:spPr>
          <a:xfrm>
            <a:off x="3094672" y="3667828"/>
            <a:ext cx="2954655" cy="369332"/>
          </a:xfrm>
          <a:prstGeom prst="rect">
            <a:avLst/>
          </a:prstGeom>
          <a:noFill/>
        </p:spPr>
        <p:txBody>
          <a:bodyPr wrap="none" rtlCol="0">
            <a:spAutoFit/>
          </a:bodyPr>
          <a:lstStyle/>
          <a:p>
            <a:pPr algn="ctr"/>
            <a:r>
              <a:rPr kumimoji="1" lang="ja-JP" altLang="en-US" b="1">
                <a:solidFill>
                  <a:schemeClr val="accent6">
                    <a:lumMod val="75000"/>
                  </a:schemeClr>
                </a:solidFill>
                <a:latin typeface="Meiryo" panose="020B0604030504040204" pitchFamily="34" charset="-128"/>
                <a:ea typeface="Meiryo" panose="020B0604030504040204" pitchFamily="34" charset="-128"/>
              </a:rPr>
              <a:t>モデルの精度を高める方法</a:t>
            </a:r>
          </a:p>
        </p:txBody>
      </p:sp>
      <p:sp>
        <p:nvSpPr>
          <p:cNvPr id="2" name="タイトル 1">
            <a:extLst>
              <a:ext uri="{FF2B5EF4-FFF2-40B4-BE49-F238E27FC236}">
                <a16:creationId xmlns:a16="http://schemas.microsoft.com/office/drawing/2014/main" id="{7542B0CB-F7C3-C84B-F8D4-2C00851591D5}"/>
              </a:ext>
            </a:extLst>
          </p:cNvPr>
          <p:cNvSpPr>
            <a:spLocks noGrp="1"/>
          </p:cNvSpPr>
          <p:nvPr>
            <p:ph type="title"/>
          </p:nvPr>
        </p:nvSpPr>
        <p:spPr/>
        <p:txBody>
          <a:bodyPr/>
          <a:lstStyle/>
          <a:p>
            <a:r>
              <a:rPr kumimoji="1" lang="ja-JP" altLang="en-US"/>
              <a:t>モデルとは関数／機械学習は最適な関数を見つけること</a:t>
            </a:r>
          </a:p>
        </p:txBody>
      </p:sp>
      <p:sp>
        <p:nvSpPr>
          <p:cNvPr id="3" name="円/楕円 2">
            <a:extLst>
              <a:ext uri="{FF2B5EF4-FFF2-40B4-BE49-F238E27FC236}">
                <a16:creationId xmlns:a16="http://schemas.microsoft.com/office/drawing/2014/main" id="{852AC9EB-AE64-B282-1022-CB769A0F8C93}"/>
              </a:ext>
            </a:extLst>
          </p:cNvPr>
          <p:cNvSpPr/>
          <p:nvPr/>
        </p:nvSpPr>
        <p:spPr>
          <a:xfrm>
            <a:off x="990600" y="1203325"/>
            <a:ext cx="1479550" cy="1479550"/>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正方形/長方形 3">
            <a:extLst>
              <a:ext uri="{FF2B5EF4-FFF2-40B4-BE49-F238E27FC236}">
                <a16:creationId xmlns:a16="http://schemas.microsoft.com/office/drawing/2014/main" id="{C181CEC2-42DC-B5C2-4227-323BE4BE459E}"/>
              </a:ext>
            </a:extLst>
          </p:cNvPr>
          <p:cNvSpPr/>
          <p:nvPr/>
        </p:nvSpPr>
        <p:spPr>
          <a:xfrm>
            <a:off x="3832225" y="1203325"/>
            <a:ext cx="1479550" cy="1479550"/>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円/楕円 4">
            <a:extLst>
              <a:ext uri="{FF2B5EF4-FFF2-40B4-BE49-F238E27FC236}">
                <a16:creationId xmlns:a16="http://schemas.microsoft.com/office/drawing/2014/main" id="{3AC6CD86-0755-92A4-1130-74A9698E7394}"/>
              </a:ext>
            </a:extLst>
          </p:cNvPr>
          <p:cNvSpPr/>
          <p:nvPr/>
        </p:nvSpPr>
        <p:spPr>
          <a:xfrm>
            <a:off x="6673850" y="1203325"/>
            <a:ext cx="1479550" cy="1479550"/>
          </a:xfrm>
          <a:prstGeom prst="ellipse">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6" name="テキスト ボックス 5">
            <a:extLst>
              <a:ext uri="{FF2B5EF4-FFF2-40B4-BE49-F238E27FC236}">
                <a16:creationId xmlns:a16="http://schemas.microsoft.com/office/drawing/2014/main" id="{CDB05F40-AD61-D814-3BC8-AE30BB229AA4}"/>
              </a:ext>
            </a:extLst>
          </p:cNvPr>
          <p:cNvSpPr txBox="1"/>
          <p:nvPr/>
        </p:nvSpPr>
        <p:spPr>
          <a:xfrm>
            <a:off x="1176376" y="1764010"/>
            <a:ext cx="1107997" cy="461665"/>
          </a:xfrm>
          <a:prstGeom prst="rect">
            <a:avLst/>
          </a:prstGeom>
          <a:noFill/>
        </p:spPr>
        <p:txBody>
          <a:bodyPr wrap="none" rtlCol="0">
            <a:spAutoFit/>
          </a:bodyPr>
          <a:lstStyle/>
          <a:p>
            <a:pPr algn="ctr"/>
            <a:r>
              <a:rPr kumimoji="1" lang="ja-JP" altLang="en-US" sz="2400" b="1">
                <a:solidFill>
                  <a:schemeClr val="bg1"/>
                </a:solidFill>
                <a:latin typeface="Meiryo" panose="020B0604030504040204" pitchFamily="34" charset="-128"/>
                <a:ea typeface="Meiryo" panose="020B0604030504040204" pitchFamily="34" charset="-128"/>
              </a:rPr>
              <a:t>データ</a:t>
            </a:r>
          </a:p>
        </p:txBody>
      </p:sp>
      <p:sp>
        <p:nvSpPr>
          <p:cNvPr id="7" name="テキスト ボックス 6">
            <a:extLst>
              <a:ext uri="{FF2B5EF4-FFF2-40B4-BE49-F238E27FC236}">
                <a16:creationId xmlns:a16="http://schemas.microsoft.com/office/drawing/2014/main" id="{FFD8121D-6874-E4C5-654A-E0368E41D559}"/>
              </a:ext>
            </a:extLst>
          </p:cNvPr>
          <p:cNvSpPr txBox="1"/>
          <p:nvPr/>
        </p:nvSpPr>
        <p:spPr>
          <a:xfrm>
            <a:off x="6859626" y="1764010"/>
            <a:ext cx="1107997" cy="461665"/>
          </a:xfrm>
          <a:prstGeom prst="rect">
            <a:avLst/>
          </a:prstGeom>
          <a:noFill/>
        </p:spPr>
        <p:txBody>
          <a:bodyPr wrap="none" rtlCol="0">
            <a:spAutoFit/>
          </a:bodyPr>
          <a:lstStyle/>
          <a:p>
            <a:pPr algn="ctr"/>
            <a:r>
              <a:rPr kumimoji="1" lang="ja-JP" altLang="en-US" sz="2400" b="1">
                <a:solidFill>
                  <a:schemeClr val="bg1"/>
                </a:solidFill>
                <a:latin typeface="Meiryo" panose="020B0604030504040204" pitchFamily="34" charset="-128"/>
                <a:ea typeface="Meiryo" panose="020B0604030504040204" pitchFamily="34" charset="-128"/>
              </a:rPr>
              <a:t>データ</a:t>
            </a:r>
          </a:p>
        </p:txBody>
      </p:sp>
      <p:sp>
        <p:nvSpPr>
          <p:cNvPr id="9" name="テキスト ボックス 8">
            <a:extLst>
              <a:ext uri="{FF2B5EF4-FFF2-40B4-BE49-F238E27FC236}">
                <a16:creationId xmlns:a16="http://schemas.microsoft.com/office/drawing/2014/main" id="{3018FE0B-7E8A-7AB9-DF3D-99608A5939B2}"/>
              </a:ext>
            </a:extLst>
          </p:cNvPr>
          <p:cNvSpPr txBox="1"/>
          <p:nvPr/>
        </p:nvSpPr>
        <p:spPr>
          <a:xfrm>
            <a:off x="3941058" y="1705090"/>
            <a:ext cx="1261884" cy="523220"/>
          </a:xfrm>
          <a:prstGeom prst="rect">
            <a:avLst/>
          </a:prstGeom>
          <a:noFill/>
        </p:spPr>
        <p:txBody>
          <a:bodyPr wrap="none" rtlCol="0">
            <a:spAutoFit/>
          </a:bodyPr>
          <a:lstStyle/>
          <a:p>
            <a:pPr algn="ctr"/>
            <a:r>
              <a:rPr kumimoji="1" lang="ja-JP" altLang="en-US" sz="2800" b="1">
                <a:solidFill>
                  <a:schemeClr val="bg1"/>
                </a:solidFill>
                <a:latin typeface="Meiryo" panose="020B0604030504040204" pitchFamily="34" charset="-128"/>
                <a:ea typeface="Meiryo" panose="020B0604030504040204" pitchFamily="34" charset="-128"/>
              </a:rPr>
              <a:t>モデル</a:t>
            </a:r>
          </a:p>
        </p:txBody>
      </p:sp>
      <p:sp>
        <p:nvSpPr>
          <p:cNvPr id="12" name="右矢印 11">
            <a:extLst>
              <a:ext uri="{FF2B5EF4-FFF2-40B4-BE49-F238E27FC236}">
                <a16:creationId xmlns:a16="http://schemas.microsoft.com/office/drawing/2014/main" id="{C4828BE4-8065-FFF3-493A-C73FE5B9D716}"/>
              </a:ext>
            </a:extLst>
          </p:cNvPr>
          <p:cNvSpPr/>
          <p:nvPr/>
        </p:nvSpPr>
        <p:spPr>
          <a:xfrm>
            <a:off x="2643274" y="1725870"/>
            <a:ext cx="1060450" cy="434459"/>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右矢印 12">
            <a:extLst>
              <a:ext uri="{FF2B5EF4-FFF2-40B4-BE49-F238E27FC236}">
                <a16:creationId xmlns:a16="http://schemas.microsoft.com/office/drawing/2014/main" id="{45334E2A-D75D-C32C-A2A3-20812C69A307}"/>
              </a:ext>
            </a:extLst>
          </p:cNvPr>
          <p:cNvSpPr/>
          <p:nvPr/>
        </p:nvSpPr>
        <p:spPr>
          <a:xfrm>
            <a:off x="5497551" y="1725869"/>
            <a:ext cx="1060450" cy="434459"/>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2" name="テキスト ボックス 101">
            <a:extLst>
              <a:ext uri="{FF2B5EF4-FFF2-40B4-BE49-F238E27FC236}">
                <a16:creationId xmlns:a16="http://schemas.microsoft.com/office/drawing/2014/main" id="{3D5B31FE-A8FF-4385-16C0-E8DE21D6464F}"/>
              </a:ext>
            </a:extLst>
          </p:cNvPr>
          <p:cNvSpPr txBox="1"/>
          <p:nvPr/>
        </p:nvSpPr>
        <p:spPr>
          <a:xfrm>
            <a:off x="983779" y="2777723"/>
            <a:ext cx="1492716" cy="369332"/>
          </a:xfrm>
          <a:prstGeom prst="rect">
            <a:avLst/>
          </a:prstGeom>
          <a:noFill/>
        </p:spPr>
        <p:txBody>
          <a:bodyPr wrap="none" rtlCol="0">
            <a:spAutoFit/>
          </a:bodyPr>
          <a:lstStyle/>
          <a:p>
            <a:pPr algn="ctr"/>
            <a:r>
              <a:rPr kumimoji="1" lang="en-US" altLang="ja-JP" dirty="0">
                <a:solidFill>
                  <a:schemeClr val="accent3">
                    <a:lumMod val="75000"/>
                  </a:schemeClr>
                </a:solidFill>
                <a:latin typeface="Meiryo" panose="020B0604030504040204" pitchFamily="34" charset="-128"/>
                <a:ea typeface="Meiryo" panose="020B0604030504040204" pitchFamily="34" charset="-128"/>
              </a:rPr>
              <a:t>X</a:t>
            </a:r>
            <a:r>
              <a:rPr kumimoji="1" lang="ja-JP" altLang="en-US">
                <a:solidFill>
                  <a:schemeClr val="accent3">
                    <a:lumMod val="75000"/>
                  </a:schemeClr>
                </a:solidFill>
                <a:latin typeface="Meiryo" panose="020B0604030504040204" pitchFamily="34" charset="-128"/>
                <a:ea typeface="Meiryo" panose="020B0604030504040204" pitchFamily="34" charset="-128"/>
              </a:rPr>
              <a:t>：説明変数</a:t>
            </a:r>
          </a:p>
        </p:txBody>
      </p:sp>
      <p:sp>
        <p:nvSpPr>
          <p:cNvPr id="103" name="テキスト ボックス 102">
            <a:extLst>
              <a:ext uri="{FF2B5EF4-FFF2-40B4-BE49-F238E27FC236}">
                <a16:creationId xmlns:a16="http://schemas.microsoft.com/office/drawing/2014/main" id="{0ED6BE86-A3E2-C33F-22A7-21A0D64A6EDF}"/>
              </a:ext>
            </a:extLst>
          </p:cNvPr>
          <p:cNvSpPr txBox="1"/>
          <p:nvPr/>
        </p:nvSpPr>
        <p:spPr>
          <a:xfrm>
            <a:off x="6657965" y="2772042"/>
            <a:ext cx="1468672" cy="369332"/>
          </a:xfrm>
          <a:prstGeom prst="rect">
            <a:avLst/>
          </a:prstGeom>
          <a:noFill/>
        </p:spPr>
        <p:txBody>
          <a:bodyPr wrap="none" rtlCol="0">
            <a:spAutoFit/>
          </a:bodyPr>
          <a:lstStyle/>
          <a:p>
            <a:pPr algn="ctr"/>
            <a:r>
              <a:rPr lang="en-US" altLang="ja-JP" dirty="0">
                <a:solidFill>
                  <a:srgbClr val="7030A0"/>
                </a:solidFill>
                <a:latin typeface="Meiryo" panose="020B0604030504040204" pitchFamily="34" charset="-128"/>
                <a:ea typeface="Meiryo" panose="020B0604030504040204" pitchFamily="34" charset="-128"/>
              </a:rPr>
              <a:t>y</a:t>
            </a:r>
            <a:r>
              <a:rPr kumimoji="1" lang="ja-JP" altLang="en-US">
                <a:solidFill>
                  <a:srgbClr val="7030A0"/>
                </a:solidFill>
                <a:latin typeface="Meiryo" panose="020B0604030504040204" pitchFamily="34" charset="-128"/>
                <a:ea typeface="Meiryo" panose="020B0604030504040204" pitchFamily="34" charset="-128"/>
              </a:rPr>
              <a:t>：目的変数</a:t>
            </a:r>
          </a:p>
        </p:txBody>
      </p:sp>
      <p:sp>
        <p:nvSpPr>
          <p:cNvPr id="8" name="テキスト ボックス 7">
            <a:extLst>
              <a:ext uri="{FF2B5EF4-FFF2-40B4-BE49-F238E27FC236}">
                <a16:creationId xmlns:a16="http://schemas.microsoft.com/office/drawing/2014/main" id="{E4D0BF42-4870-1FFC-7001-501B6D9020E9}"/>
              </a:ext>
            </a:extLst>
          </p:cNvPr>
          <p:cNvSpPr txBox="1"/>
          <p:nvPr/>
        </p:nvSpPr>
        <p:spPr>
          <a:xfrm>
            <a:off x="3980265" y="2772042"/>
            <a:ext cx="1210588" cy="461665"/>
          </a:xfrm>
          <a:prstGeom prst="rect">
            <a:avLst/>
          </a:prstGeom>
          <a:solidFill>
            <a:srgbClr val="FFFFFF">
              <a:alpha val="50196"/>
            </a:srgbClr>
          </a:solidFill>
        </p:spPr>
        <p:txBody>
          <a:bodyPr wrap="none" rtlCol="0">
            <a:spAutoFit/>
          </a:bodyPr>
          <a:lstStyle/>
          <a:p>
            <a:pPr algn="ctr"/>
            <a:r>
              <a:rPr kumimoji="1" lang="en-US" altLang="ja-JP" sz="2400" dirty="0">
                <a:solidFill>
                  <a:srgbClr val="C00000"/>
                </a:solidFill>
                <a:latin typeface="Meiryo" panose="020B0604030504040204" pitchFamily="34" charset="-128"/>
                <a:ea typeface="Meiryo" panose="020B0604030504040204" pitchFamily="34" charset="-128"/>
              </a:rPr>
              <a:t>f</a:t>
            </a:r>
            <a:r>
              <a:rPr kumimoji="1" lang="ja-JP" altLang="en-US" sz="2400">
                <a:solidFill>
                  <a:srgbClr val="C00000"/>
                </a:solidFill>
                <a:latin typeface="Meiryo" panose="020B0604030504040204" pitchFamily="34" charset="-128"/>
                <a:ea typeface="Meiryo" panose="020B0604030504040204" pitchFamily="34" charset="-128"/>
              </a:rPr>
              <a:t>：関数</a:t>
            </a:r>
          </a:p>
        </p:txBody>
      </p:sp>
      <p:sp>
        <p:nvSpPr>
          <p:cNvPr id="43" name="テキスト ボックス 42">
            <a:extLst>
              <a:ext uri="{FF2B5EF4-FFF2-40B4-BE49-F238E27FC236}">
                <a16:creationId xmlns:a16="http://schemas.microsoft.com/office/drawing/2014/main" id="{A1236EE3-B155-9C9E-0A62-A0847776AC8C}"/>
              </a:ext>
            </a:extLst>
          </p:cNvPr>
          <p:cNvSpPr txBox="1"/>
          <p:nvPr/>
        </p:nvSpPr>
        <p:spPr>
          <a:xfrm>
            <a:off x="720435" y="3172399"/>
            <a:ext cx="2938625" cy="307777"/>
          </a:xfrm>
          <a:prstGeom prst="rect">
            <a:avLst/>
          </a:prstGeom>
          <a:noFill/>
        </p:spPr>
        <p:txBody>
          <a:bodyPr wrap="none" rtlCol="0">
            <a:spAutoFit/>
          </a:bodyPr>
          <a:lstStyle/>
          <a:p>
            <a:pPr algn="ctr"/>
            <a:r>
              <a:rPr lang="ja-JP" altLang="en-US" sz="1400" b="1">
                <a:solidFill>
                  <a:srgbClr val="00B050"/>
                </a:solidFill>
                <a:latin typeface="Meiryo" panose="020B0604030504040204" pitchFamily="34" charset="-128"/>
                <a:ea typeface="Meiryo" panose="020B0604030504040204" pitchFamily="34" charset="-128"/>
              </a:rPr>
              <a:t>＋</a:t>
            </a:r>
            <a:r>
              <a:rPr lang="en-US" altLang="ja-JP" sz="1400" b="1" dirty="0">
                <a:solidFill>
                  <a:srgbClr val="00B050"/>
                </a:solidFill>
                <a:latin typeface="Meiryo" panose="020B0604030504040204" pitchFamily="34" charset="-128"/>
                <a:ea typeface="Meiryo" panose="020B0604030504040204" pitchFamily="34" charset="-128"/>
              </a:rPr>
              <a:t> </a:t>
            </a:r>
            <a:r>
              <a:rPr lang="ja-JP" altLang="en-US" sz="1400" b="1">
                <a:solidFill>
                  <a:srgbClr val="00B050"/>
                </a:solidFill>
                <a:latin typeface="Meiryo" panose="020B0604030504040204" pitchFamily="34" charset="-128"/>
                <a:ea typeface="Meiryo" panose="020B0604030504040204" pitchFamily="34" charset="-128"/>
              </a:rPr>
              <a:t>性別、年齢、胸囲、腹囲・・・</a:t>
            </a:r>
            <a:endParaRPr kumimoji="1" lang="ja-JP" altLang="en-US" sz="1400" b="1">
              <a:solidFill>
                <a:srgbClr val="00B050"/>
              </a:solidFill>
              <a:latin typeface="Meiryo" panose="020B0604030504040204" pitchFamily="34" charset="-128"/>
              <a:ea typeface="Meiryo" panose="020B0604030504040204" pitchFamily="34" charset="-128"/>
            </a:endParaRPr>
          </a:p>
        </p:txBody>
      </p:sp>
      <p:sp>
        <p:nvSpPr>
          <p:cNvPr id="47" name="テキスト ボックス 46">
            <a:extLst>
              <a:ext uri="{FF2B5EF4-FFF2-40B4-BE49-F238E27FC236}">
                <a16:creationId xmlns:a16="http://schemas.microsoft.com/office/drawing/2014/main" id="{C851F6CF-828E-99CA-F037-08E14D934A32}"/>
              </a:ext>
            </a:extLst>
          </p:cNvPr>
          <p:cNvSpPr txBox="1"/>
          <p:nvPr/>
        </p:nvSpPr>
        <p:spPr>
          <a:xfrm>
            <a:off x="1405735" y="850755"/>
            <a:ext cx="646331" cy="369332"/>
          </a:xfrm>
          <a:prstGeom prst="rect">
            <a:avLst/>
          </a:prstGeom>
          <a:noFill/>
        </p:spPr>
        <p:txBody>
          <a:bodyPr wrap="none" rtlCol="0">
            <a:spAutoFit/>
          </a:bodyPr>
          <a:lstStyle/>
          <a:p>
            <a:pPr algn="ctr"/>
            <a:r>
              <a:rPr lang="ja-JP" altLang="en-US" b="1">
                <a:latin typeface="Meiryo" panose="020B0604030504040204" pitchFamily="34" charset="-128"/>
                <a:ea typeface="Meiryo" panose="020B0604030504040204" pitchFamily="34" charset="-128"/>
              </a:rPr>
              <a:t>身長</a:t>
            </a:r>
            <a:endParaRPr kumimoji="1" lang="ja-JP" altLang="en-US" b="1">
              <a:latin typeface="Meiryo" panose="020B0604030504040204" pitchFamily="34" charset="-128"/>
              <a:ea typeface="Meiryo" panose="020B0604030504040204" pitchFamily="34" charset="-128"/>
            </a:endParaRPr>
          </a:p>
        </p:txBody>
      </p:sp>
      <p:sp>
        <p:nvSpPr>
          <p:cNvPr id="48" name="テキスト ボックス 47">
            <a:extLst>
              <a:ext uri="{FF2B5EF4-FFF2-40B4-BE49-F238E27FC236}">
                <a16:creationId xmlns:a16="http://schemas.microsoft.com/office/drawing/2014/main" id="{54B3B725-1835-2CE0-F322-7551F042C875}"/>
              </a:ext>
            </a:extLst>
          </p:cNvPr>
          <p:cNvSpPr txBox="1"/>
          <p:nvPr/>
        </p:nvSpPr>
        <p:spPr>
          <a:xfrm>
            <a:off x="7088988" y="850755"/>
            <a:ext cx="646331" cy="369332"/>
          </a:xfrm>
          <a:prstGeom prst="rect">
            <a:avLst/>
          </a:prstGeom>
          <a:noFill/>
        </p:spPr>
        <p:txBody>
          <a:bodyPr wrap="none" rtlCol="0">
            <a:spAutoFit/>
          </a:bodyPr>
          <a:lstStyle/>
          <a:p>
            <a:pPr algn="ctr"/>
            <a:r>
              <a:rPr lang="ja-JP" altLang="en-US" b="1">
                <a:latin typeface="Meiryo" panose="020B0604030504040204" pitchFamily="34" charset="-128"/>
                <a:ea typeface="Meiryo" panose="020B0604030504040204" pitchFamily="34" charset="-128"/>
              </a:rPr>
              <a:t>体重</a:t>
            </a:r>
            <a:endParaRPr kumimoji="1" lang="ja-JP" altLang="en-US" b="1">
              <a:latin typeface="Meiryo" panose="020B0604030504040204" pitchFamily="34" charset="-128"/>
              <a:ea typeface="Meiryo" panose="020B0604030504040204" pitchFamily="34" charset="-128"/>
            </a:endParaRPr>
          </a:p>
        </p:txBody>
      </p:sp>
      <p:sp>
        <p:nvSpPr>
          <p:cNvPr id="49" name="テキスト ボックス 48">
            <a:extLst>
              <a:ext uri="{FF2B5EF4-FFF2-40B4-BE49-F238E27FC236}">
                <a16:creationId xmlns:a16="http://schemas.microsoft.com/office/drawing/2014/main" id="{BB760ACF-F83B-9841-7B79-C1918EAF364F}"/>
              </a:ext>
            </a:extLst>
          </p:cNvPr>
          <p:cNvSpPr txBox="1"/>
          <p:nvPr/>
        </p:nvSpPr>
        <p:spPr>
          <a:xfrm>
            <a:off x="3414328" y="848108"/>
            <a:ext cx="2318943" cy="369332"/>
          </a:xfrm>
          <a:prstGeom prst="rect">
            <a:avLst/>
          </a:prstGeom>
          <a:noFill/>
        </p:spPr>
        <p:txBody>
          <a:bodyPr wrap="square">
            <a:spAutoFit/>
          </a:bodyPr>
          <a:lstStyle/>
          <a:p>
            <a:pPr algn="ctr"/>
            <a:r>
              <a:rPr lang="ja-JP" altLang="en-US" b="1">
                <a:latin typeface="Meiryo" panose="020B0604030504040204" pitchFamily="34" charset="-128"/>
                <a:ea typeface="Meiryo" panose="020B0604030504040204" pitchFamily="34" charset="-128"/>
              </a:rPr>
              <a:t>身長から体重を予測</a:t>
            </a:r>
            <a:endParaRPr lang="en-US" altLang="ja-JP" b="1" dirty="0">
              <a:latin typeface="Meiryo" panose="020B0604030504040204" pitchFamily="34" charset="-128"/>
              <a:ea typeface="Meiryo" panose="020B0604030504040204" pitchFamily="34" charset="-128"/>
            </a:endParaRPr>
          </a:p>
        </p:txBody>
      </p:sp>
      <p:grpSp>
        <p:nvGrpSpPr>
          <p:cNvPr id="16" name="グループ化 15">
            <a:extLst>
              <a:ext uri="{FF2B5EF4-FFF2-40B4-BE49-F238E27FC236}">
                <a16:creationId xmlns:a16="http://schemas.microsoft.com/office/drawing/2014/main" id="{F14805A3-FFA9-A873-ADC6-9D0A2F4B499D}"/>
              </a:ext>
            </a:extLst>
          </p:cNvPr>
          <p:cNvGrpSpPr/>
          <p:nvPr/>
        </p:nvGrpSpPr>
        <p:grpSpPr>
          <a:xfrm>
            <a:off x="1158490" y="4075815"/>
            <a:ext cx="3166806" cy="916265"/>
            <a:chOff x="1158490" y="4075815"/>
            <a:chExt cx="3166806" cy="916265"/>
          </a:xfrm>
        </p:grpSpPr>
        <p:sp>
          <p:nvSpPr>
            <p:cNvPr id="305" name="テキスト ボックス 304">
              <a:extLst>
                <a:ext uri="{FF2B5EF4-FFF2-40B4-BE49-F238E27FC236}">
                  <a16:creationId xmlns:a16="http://schemas.microsoft.com/office/drawing/2014/main" id="{DBCCD4EF-2F3E-90CB-EA46-9ED5F09A0342}"/>
                </a:ext>
              </a:extLst>
            </p:cNvPr>
            <p:cNvSpPr txBox="1"/>
            <p:nvPr/>
          </p:nvSpPr>
          <p:spPr>
            <a:xfrm>
              <a:off x="1158490" y="4075815"/>
              <a:ext cx="3166806" cy="253916"/>
            </a:xfrm>
            <a:prstGeom prst="rect">
              <a:avLst/>
            </a:prstGeom>
            <a:noFill/>
          </p:spPr>
          <p:txBody>
            <a:bodyPr wrap="square">
              <a:spAutoFit/>
            </a:bodyPr>
            <a:lstStyle/>
            <a:p>
              <a:pPr algn="ctr"/>
              <a:r>
                <a:rPr kumimoji="1" lang="ja-JP" altLang="en-US" sz="1050">
                  <a:solidFill>
                    <a:srgbClr val="00B050"/>
                  </a:solidFill>
                  <a:latin typeface="Meiryo" panose="020B0604030504040204" pitchFamily="34" charset="-128"/>
                  <a:ea typeface="Meiryo" panose="020B0604030504040204" pitchFamily="34" charset="-128"/>
                </a:rPr>
                <a:t>説明変数の種類を増やす＝次元数を増やす</a:t>
              </a:r>
              <a:endParaRPr kumimoji="1" lang="en-US" altLang="ja-JP" sz="1050" dirty="0">
                <a:solidFill>
                  <a:srgbClr val="00B050"/>
                </a:solidFill>
                <a:latin typeface="Meiryo" panose="020B0604030504040204" pitchFamily="34" charset="-128"/>
                <a:ea typeface="Meiryo" panose="020B0604030504040204" pitchFamily="34" charset="-128"/>
              </a:endParaRPr>
            </a:p>
          </p:txBody>
        </p:sp>
        <p:cxnSp>
          <p:nvCxnSpPr>
            <p:cNvPr id="11" name="直線矢印コネクタ 10">
              <a:extLst>
                <a:ext uri="{FF2B5EF4-FFF2-40B4-BE49-F238E27FC236}">
                  <a16:creationId xmlns:a16="http://schemas.microsoft.com/office/drawing/2014/main" id="{1E53EFEA-6A15-5756-C188-8333FED22ECC}"/>
                </a:ext>
              </a:extLst>
            </p:cNvPr>
            <p:cNvCxnSpPr>
              <a:cxnSpLocks/>
            </p:cNvCxnSpPr>
            <p:nvPr/>
          </p:nvCxnSpPr>
          <p:spPr>
            <a:xfrm flipV="1">
              <a:off x="1818521" y="4451894"/>
              <a:ext cx="0" cy="540186"/>
            </a:xfrm>
            <a:prstGeom prst="straightConnector1">
              <a:avLst/>
            </a:prstGeom>
            <a:ln w="28575">
              <a:solidFill>
                <a:schemeClr val="tx1">
                  <a:lumMod val="50000"/>
                  <a:lumOff val="50000"/>
                </a:schemeClr>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14" name="直線矢印コネクタ 13">
              <a:extLst>
                <a:ext uri="{FF2B5EF4-FFF2-40B4-BE49-F238E27FC236}">
                  <a16:creationId xmlns:a16="http://schemas.microsoft.com/office/drawing/2014/main" id="{F8FD893A-3954-1D31-02C6-54A176871FCB}"/>
                </a:ext>
              </a:extLst>
            </p:cNvPr>
            <p:cNvCxnSpPr>
              <a:cxnSpLocks/>
            </p:cNvCxnSpPr>
            <p:nvPr/>
          </p:nvCxnSpPr>
          <p:spPr>
            <a:xfrm>
              <a:off x="1799961" y="4992080"/>
              <a:ext cx="491607" cy="0"/>
            </a:xfrm>
            <a:prstGeom prst="straightConnector1">
              <a:avLst/>
            </a:prstGeom>
            <a:ln w="28575">
              <a:solidFill>
                <a:schemeClr val="tx1">
                  <a:lumMod val="50000"/>
                  <a:lumOff val="50000"/>
                </a:schemeClr>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18" name="直線矢印コネクタ 17">
              <a:extLst>
                <a:ext uri="{FF2B5EF4-FFF2-40B4-BE49-F238E27FC236}">
                  <a16:creationId xmlns:a16="http://schemas.microsoft.com/office/drawing/2014/main" id="{F12F432F-BF23-750C-ED2B-A88FE22DEE19}"/>
                </a:ext>
              </a:extLst>
            </p:cNvPr>
            <p:cNvCxnSpPr>
              <a:cxnSpLocks/>
            </p:cNvCxnSpPr>
            <p:nvPr/>
          </p:nvCxnSpPr>
          <p:spPr>
            <a:xfrm flipV="1">
              <a:off x="2496090" y="4439751"/>
              <a:ext cx="0" cy="540186"/>
            </a:xfrm>
            <a:prstGeom prst="straightConnector1">
              <a:avLst/>
            </a:prstGeom>
            <a:ln w="28575">
              <a:solidFill>
                <a:schemeClr val="tx1">
                  <a:lumMod val="50000"/>
                  <a:lumOff val="50000"/>
                </a:schemeClr>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19" name="直線矢印コネクタ 18">
              <a:extLst>
                <a:ext uri="{FF2B5EF4-FFF2-40B4-BE49-F238E27FC236}">
                  <a16:creationId xmlns:a16="http://schemas.microsoft.com/office/drawing/2014/main" id="{D3A33607-F911-E32D-F4AF-AF5444CDFA4C}"/>
                </a:ext>
              </a:extLst>
            </p:cNvPr>
            <p:cNvCxnSpPr>
              <a:cxnSpLocks/>
            </p:cNvCxnSpPr>
            <p:nvPr/>
          </p:nvCxnSpPr>
          <p:spPr>
            <a:xfrm>
              <a:off x="2496090" y="4979937"/>
              <a:ext cx="491607" cy="0"/>
            </a:xfrm>
            <a:prstGeom prst="straightConnector1">
              <a:avLst/>
            </a:prstGeom>
            <a:ln w="28575">
              <a:solidFill>
                <a:schemeClr val="tx1">
                  <a:lumMod val="50000"/>
                  <a:lumOff val="50000"/>
                </a:schemeClr>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20" name="直線矢印コネクタ 19">
              <a:extLst>
                <a:ext uri="{FF2B5EF4-FFF2-40B4-BE49-F238E27FC236}">
                  <a16:creationId xmlns:a16="http://schemas.microsoft.com/office/drawing/2014/main" id="{EE6A28F4-8D61-613C-CDF3-131515561009}"/>
                </a:ext>
              </a:extLst>
            </p:cNvPr>
            <p:cNvCxnSpPr>
              <a:cxnSpLocks/>
            </p:cNvCxnSpPr>
            <p:nvPr/>
          </p:nvCxnSpPr>
          <p:spPr>
            <a:xfrm flipV="1">
              <a:off x="2496090" y="4665374"/>
              <a:ext cx="410837" cy="319224"/>
            </a:xfrm>
            <a:prstGeom prst="straightConnector1">
              <a:avLst/>
            </a:prstGeom>
            <a:ln w="28575">
              <a:solidFill>
                <a:schemeClr val="accent2">
                  <a:lumMod val="75000"/>
                </a:schemeClr>
              </a:solidFill>
              <a:prstDash val="sysDot"/>
              <a:tailEnd type="triangle"/>
            </a:ln>
            <a:effectLst/>
          </p:spPr>
          <p:style>
            <a:lnRef idx="2">
              <a:schemeClr val="accent1"/>
            </a:lnRef>
            <a:fillRef idx="0">
              <a:schemeClr val="accent1"/>
            </a:fillRef>
            <a:effectRef idx="1">
              <a:schemeClr val="accent1"/>
            </a:effectRef>
            <a:fontRef idx="minor">
              <a:schemeClr val="tx1"/>
            </a:fontRef>
          </p:style>
        </p:cxnSp>
        <p:sp>
          <p:nvSpPr>
            <p:cNvPr id="31" name="テキスト ボックス 30">
              <a:extLst>
                <a:ext uri="{FF2B5EF4-FFF2-40B4-BE49-F238E27FC236}">
                  <a16:creationId xmlns:a16="http://schemas.microsoft.com/office/drawing/2014/main" id="{D301E878-FFE4-BF8D-0B6F-6B8CDEA6F66A}"/>
                </a:ext>
              </a:extLst>
            </p:cNvPr>
            <p:cNvSpPr txBox="1"/>
            <p:nvPr/>
          </p:nvSpPr>
          <p:spPr>
            <a:xfrm>
              <a:off x="2495049" y="4431545"/>
              <a:ext cx="521297" cy="246221"/>
            </a:xfrm>
            <a:prstGeom prst="rect">
              <a:avLst/>
            </a:prstGeom>
            <a:noFill/>
          </p:spPr>
          <p:txBody>
            <a:bodyPr wrap="none" rtlCol="0">
              <a:spAutoFit/>
            </a:bodyPr>
            <a:lstStyle/>
            <a:p>
              <a:pPr algn="ctr"/>
              <a:r>
                <a:rPr lang="en-US" altLang="ja-JP" sz="1000" dirty="0">
                  <a:latin typeface="Meiryo" panose="020B0604030504040204" pitchFamily="34" charset="-128"/>
                  <a:ea typeface="Meiryo" panose="020B0604030504040204" pitchFamily="34" charset="-128"/>
                </a:rPr>
                <a:t>3</a:t>
              </a:r>
              <a:r>
                <a:rPr kumimoji="1" lang="ja-JP" altLang="en-US" sz="1000">
                  <a:latin typeface="Meiryo" panose="020B0604030504040204" pitchFamily="34" charset="-128"/>
                  <a:ea typeface="Meiryo" panose="020B0604030504040204" pitchFamily="34" charset="-128"/>
                </a:rPr>
                <a:t>次元</a:t>
              </a:r>
            </a:p>
          </p:txBody>
        </p:sp>
        <p:sp>
          <p:nvSpPr>
            <p:cNvPr id="32" name="テキスト ボックス 31">
              <a:extLst>
                <a:ext uri="{FF2B5EF4-FFF2-40B4-BE49-F238E27FC236}">
                  <a16:creationId xmlns:a16="http://schemas.microsoft.com/office/drawing/2014/main" id="{4224D940-42EA-A7F5-5075-27B87BE4F582}"/>
                </a:ext>
              </a:extLst>
            </p:cNvPr>
            <p:cNvSpPr txBox="1"/>
            <p:nvPr/>
          </p:nvSpPr>
          <p:spPr>
            <a:xfrm>
              <a:off x="1818521" y="4435091"/>
              <a:ext cx="521297" cy="246221"/>
            </a:xfrm>
            <a:prstGeom prst="rect">
              <a:avLst/>
            </a:prstGeom>
            <a:noFill/>
          </p:spPr>
          <p:txBody>
            <a:bodyPr wrap="none" rtlCol="0">
              <a:spAutoFit/>
            </a:bodyPr>
            <a:lstStyle/>
            <a:p>
              <a:pPr algn="ctr"/>
              <a:r>
                <a:rPr kumimoji="1" lang="en-US" altLang="ja-JP" sz="1000" dirty="0">
                  <a:latin typeface="Meiryo" panose="020B0604030504040204" pitchFamily="34" charset="-128"/>
                  <a:ea typeface="Meiryo" panose="020B0604030504040204" pitchFamily="34" charset="-128"/>
                </a:rPr>
                <a:t>2</a:t>
              </a:r>
              <a:r>
                <a:rPr kumimoji="1" lang="ja-JP" altLang="en-US" sz="1000">
                  <a:latin typeface="Meiryo" panose="020B0604030504040204" pitchFamily="34" charset="-128"/>
                  <a:ea typeface="Meiryo" panose="020B0604030504040204" pitchFamily="34" charset="-128"/>
                </a:rPr>
                <a:t>次元</a:t>
              </a:r>
            </a:p>
          </p:txBody>
        </p:sp>
        <p:sp>
          <p:nvSpPr>
            <p:cNvPr id="33" name="右矢印 32">
              <a:extLst>
                <a:ext uri="{FF2B5EF4-FFF2-40B4-BE49-F238E27FC236}">
                  <a16:creationId xmlns:a16="http://schemas.microsoft.com/office/drawing/2014/main" id="{58E3B2B2-451A-9835-1DD8-6E90C3D5CE37}"/>
                </a:ext>
              </a:extLst>
            </p:cNvPr>
            <p:cNvSpPr/>
            <p:nvPr/>
          </p:nvSpPr>
          <p:spPr>
            <a:xfrm>
              <a:off x="2291568" y="4615662"/>
              <a:ext cx="142313" cy="204439"/>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4" name="右矢印 33">
              <a:extLst>
                <a:ext uri="{FF2B5EF4-FFF2-40B4-BE49-F238E27FC236}">
                  <a16:creationId xmlns:a16="http://schemas.microsoft.com/office/drawing/2014/main" id="{A5189DA1-6165-9C5C-EBB6-36FF78734B7B}"/>
                </a:ext>
              </a:extLst>
            </p:cNvPr>
            <p:cNvSpPr/>
            <p:nvPr/>
          </p:nvSpPr>
          <p:spPr>
            <a:xfrm>
              <a:off x="2979729" y="4615662"/>
              <a:ext cx="142313" cy="204439"/>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 name="直方体 36">
              <a:extLst>
                <a:ext uri="{FF2B5EF4-FFF2-40B4-BE49-F238E27FC236}">
                  <a16:creationId xmlns:a16="http://schemas.microsoft.com/office/drawing/2014/main" id="{8F0A625F-5E60-2C36-374A-6ED3EAFA4BCF}"/>
                </a:ext>
              </a:extLst>
            </p:cNvPr>
            <p:cNvSpPr/>
            <p:nvPr/>
          </p:nvSpPr>
          <p:spPr>
            <a:xfrm>
              <a:off x="3194844" y="4451895"/>
              <a:ext cx="621047" cy="533092"/>
            </a:xfrm>
            <a:prstGeom prst="cube">
              <a:avLst>
                <a:gd name="adj" fmla="val 27234"/>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 name="テキスト ボックス 37">
              <a:extLst>
                <a:ext uri="{FF2B5EF4-FFF2-40B4-BE49-F238E27FC236}">
                  <a16:creationId xmlns:a16="http://schemas.microsoft.com/office/drawing/2014/main" id="{4CA6BFA7-9FD3-CBFC-A773-AC930D80CBF2}"/>
                </a:ext>
              </a:extLst>
            </p:cNvPr>
            <p:cNvSpPr txBox="1"/>
            <p:nvPr/>
          </p:nvSpPr>
          <p:spPr>
            <a:xfrm>
              <a:off x="3153810" y="4665374"/>
              <a:ext cx="569388" cy="246221"/>
            </a:xfrm>
            <a:prstGeom prst="rect">
              <a:avLst/>
            </a:prstGeom>
            <a:noFill/>
          </p:spPr>
          <p:txBody>
            <a:bodyPr wrap="none" rtlCol="0">
              <a:spAutoFit/>
            </a:bodyPr>
            <a:lstStyle/>
            <a:p>
              <a:pPr algn="ctr"/>
              <a:r>
                <a:rPr kumimoji="1" lang="ja-JP" altLang="en-US" sz="1000">
                  <a:solidFill>
                    <a:schemeClr val="bg1"/>
                  </a:solidFill>
                  <a:latin typeface="Meiryo" panose="020B0604030504040204" pitchFamily="34" charset="-128"/>
                  <a:ea typeface="Meiryo" panose="020B0604030504040204" pitchFamily="34" charset="-128"/>
                </a:rPr>
                <a:t>多次元</a:t>
              </a:r>
            </a:p>
          </p:txBody>
        </p:sp>
      </p:grpSp>
      <p:sp>
        <p:nvSpPr>
          <p:cNvPr id="39" name="円柱 38">
            <a:extLst>
              <a:ext uri="{FF2B5EF4-FFF2-40B4-BE49-F238E27FC236}">
                <a16:creationId xmlns:a16="http://schemas.microsoft.com/office/drawing/2014/main" id="{446ACE97-6688-E9E1-F730-1BDFF71C2EA4}"/>
              </a:ext>
            </a:extLst>
          </p:cNvPr>
          <p:cNvSpPr/>
          <p:nvPr/>
        </p:nvSpPr>
        <p:spPr>
          <a:xfrm>
            <a:off x="1799961" y="5847217"/>
            <a:ext cx="283065" cy="249801"/>
          </a:xfrm>
          <a:prstGeom prst="can">
            <a:avLst/>
          </a:prstGeom>
          <a:solidFill>
            <a:schemeClr val="accent5"/>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 name="円柱 39">
            <a:extLst>
              <a:ext uri="{FF2B5EF4-FFF2-40B4-BE49-F238E27FC236}">
                <a16:creationId xmlns:a16="http://schemas.microsoft.com/office/drawing/2014/main" id="{B0F4E728-FAE0-6A34-740B-6D65F8A1AB99}"/>
              </a:ext>
            </a:extLst>
          </p:cNvPr>
          <p:cNvSpPr/>
          <p:nvPr/>
        </p:nvSpPr>
        <p:spPr>
          <a:xfrm>
            <a:off x="3224514" y="5705572"/>
            <a:ext cx="621047" cy="533092"/>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 name="右矢印 40">
            <a:extLst>
              <a:ext uri="{FF2B5EF4-FFF2-40B4-BE49-F238E27FC236}">
                <a16:creationId xmlns:a16="http://schemas.microsoft.com/office/drawing/2014/main" id="{81DEF7CD-0380-D579-0676-F2A9F23A77BF}"/>
              </a:ext>
            </a:extLst>
          </p:cNvPr>
          <p:cNvSpPr/>
          <p:nvPr/>
        </p:nvSpPr>
        <p:spPr>
          <a:xfrm>
            <a:off x="2410503" y="5869897"/>
            <a:ext cx="587689" cy="204439"/>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128" name="グループ化 127">
            <a:extLst>
              <a:ext uri="{FF2B5EF4-FFF2-40B4-BE49-F238E27FC236}">
                <a16:creationId xmlns:a16="http://schemas.microsoft.com/office/drawing/2014/main" id="{4ADDFC5F-6EB5-BC50-55DE-64E49F627EF2}"/>
              </a:ext>
            </a:extLst>
          </p:cNvPr>
          <p:cNvGrpSpPr/>
          <p:nvPr/>
        </p:nvGrpSpPr>
        <p:grpSpPr>
          <a:xfrm>
            <a:off x="5325805" y="4217292"/>
            <a:ext cx="797769" cy="533092"/>
            <a:chOff x="5432805" y="4923106"/>
            <a:chExt cx="2450320" cy="1637373"/>
          </a:xfrm>
        </p:grpSpPr>
        <p:grpSp>
          <p:nvGrpSpPr>
            <p:cNvPr id="83" name="グループ化 82">
              <a:extLst>
                <a:ext uri="{FF2B5EF4-FFF2-40B4-BE49-F238E27FC236}">
                  <a16:creationId xmlns:a16="http://schemas.microsoft.com/office/drawing/2014/main" id="{21016F2E-8BAC-83C0-BEF2-F8232D55117B}"/>
                </a:ext>
              </a:extLst>
            </p:cNvPr>
            <p:cNvGrpSpPr/>
            <p:nvPr/>
          </p:nvGrpSpPr>
          <p:grpSpPr>
            <a:xfrm>
              <a:off x="5432805" y="4923106"/>
              <a:ext cx="2450320" cy="1637373"/>
              <a:chOff x="5703080" y="4560672"/>
              <a:chExt cx="2450320" cy="1637373"/>
            </a:xfrm>
          </p:grpSpPr>
          <p:sp>
            <p:nvSpPr>
              <p:cNvPr id="84" name="正方形/長方形 83">
                <a:extLst>
                  <a:ext uri="{FF2B5EF4-FFF2-40B4-BE49-F238E27FC236}">
                    <a16:creationId xmlns:a16="http://schemas.microsoft.com/office/drawing/2014/main" id="{C28F2E4A-C9A9-69F0-843C-E48ACF04617A}"/>
                  </a:ext>
                </a:extLst>
              </p:cNvPr>
              <p:cNvSpPr/>
              <p:nvPr/>
            </p:nvSpPr>
            <p:spPr>
              <a:xfrm>
                <a:off x="5703080" y="4568050"/>
                <a:ext cx="2450320" cy="1622724"/>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5" name="円/楕円 84">
                <a:extLst>
                  <a:ext uri="{FF2B5EF4-FFF2-40B4-BE49-F238E27FC236}">
                    <a16:creationId xmlns:a16="http://schemas.microsoft.com/office/drawing/2014/main" id="{6C565987-B9F6-8DDF-F2FD-F3D7028BC621}"/>
                  </a:ext>
                </a:extLst>
              </p:cNvPr>
              <p:cNvSpPr/>
              <p:nvPr/>
            </p:nvSpPr>
            <p:spPr>
              <a:xfrm>
                <a:off x="6221052" y="5506412"/>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6" name="円/楕円 85">
                <a:extLst>
                  <a:ext uri="{FF2B5EF4-FFF2-40B4-BE49-F238E27FC236}">
                    <a16:creationId xmlns:a16="http://schemas.microsoft.com/office/drawing/2014/main" id="{8895A2C6-BC6A-8E7B-5BAF-6563D67C40FF}"/>
                  </a:ext>
                </a:extLst>
              </p:cNvPr>
              <p:cNvSpPr/>
              <p:nvPr/>
            </p:nvSpPr>
            <p:spPr>
              <a:xfrm>
                <a:off x="6145333" y="57737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7" name="円/楕円 86">
                <a:extLst>
                  <a:ext uri="{FF2B5EF4-FFF2-40B4-BE49-F238E27FC236}">
                    <a16:creationId xmlns:a16="http://schemas.microsoft.com/office/drawing/2014/main" id="{2C2989C6-8FE0-25FF-3A66-9D8A6FF9956B}"/>
                  </a:ext>
                </a:extLst>
              </p:cNvPr>
              <p:cNvSpPr/>
              <p:nvPr/>
            </p:nvSpPr>
            <p:spPr>
              <a:xfrm>
                <a:off x="6468919" y="57483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8" name="円/楕円 87">
                <a:extLst>
                  <a:ext uri="{FF2B5EF4-FFF2-40B4-BE49-F238E27FC236}">
                    <a16:creationId xmlns:a16="http://schemas.microsoft.com/office/drawing/2014/main" id="{F6D3D876-7333-527B-404A-11E7932B899A}"/>
                  </a:ext>
                </a:extLst>
              </p:cNvPr>
              <p:cNvSpPr/>
              <p:nvPr/>
            </p:nvSpPr>
            <p:spPr>
              <a:xfrm>
                <a:off x="6532419" y="5471303"/>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9" name="円/楕円 88">
                <a:extLst>
                  <a:ext uri="{FF2B5EF4-FFF2-40B4-BE49-F238E27FC236}">
                    <a16:creationId xmlns:a16="http://schemas.microsoft.com/office/drawing/2014/main" id="{6FF76134-4C6C-DAC8-D161-8F45117776A1}"/>
                  </a:ext>
                </a:extLst>
              </p:cNvPr>
              <p:cNvSpPr/>
              <p:nvPr/>
            </p:nvSpPr>
            <p:spPr>
              <a:xfrm>
                <a:off x="6761158" y="57737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0" name="円/楕円 89">
                <a:extLst>
                  <a:ext uri="{FF2B5EF4-FFF2-40B4-BE49-F238E27FC236}">
                    <a16:creationId xmlns:a16="http://schemas.microsoft.com/office/drawing/2014/main" id="{604DE9BA-1EA6-27F7-EB07-3303F52E231E}"/>
                  </a:ext>
                </a:extLst>
              </p:cNvPr>
              <p:cNvSpPr/>
              <p:nvPr/>
            </p:nvSpPr>
            <p:spPr>
              <a:xfrm>
                <a:off x="6617679" y="529313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1" name="円/楕円 90">
                <a:extLst>
                  <a:ext uri="{FF2B5EF4-FFF2-40B4-BE49-F238E27FC236}">
                    <a16:creationId xmlns:a16="http://schemas.microsoft.com/office/drawing/2014/main" id="{E00AE42A-81DA-9987-2B95-DCEF39A6B660}"/>
                  </a:ext>
                </a:extLst>
              </p:cNvPr>
              <p:cNvSpPr/>
              <p:nvPr/>
            </p:nvSpPr>
            <p:spPr>
              <a:xfrm>
                <a:off x="6851684" y="5064238"/>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2" name="円/楕円 91">
                <a:extLst>
                  <a:ext uri="{FF2B5EF4-FFF2-40B4-BE49-F238E27FC236}">
                    <a16:creationId xmlns:a16="http://schemas.microsoft.com/office/drawing/2014/main" id="{60B06B83-F13E-4210-5849-C42C3181538F}"/>
                  </a:ext>
                </a:extLst>
              </p:cNvPr>
              <p:cNvSpPr/>
              <p:nvPr/>
            </p:nvSpPr>
            <p:spPr>
              <a:xfrm>
                <a:off x="6970892" y="5386798"/>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3" name="円/楕円 92">
                <a:extLst>
                  <a:ext uri="{FF2B5EF4-FFF2-40B4-BE49-F238E27FC236}">
                    <a16:creationId xmlns:a16="http://schemas.microsoft.com/office/drawing/2014/main" id="{C11BF099-E612-A5F6-43F9-F87EBB69EFE3}"/>
                  </a:ext>
                </a:extLst>
              </p:cNvPr>
              <p:cNvSpPr/>
              <p:nvPr/>
            </p:nvSpPr>
            <p:spPr>
              <a:xfrm>
                <a:off x="6801240" y="527094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4" name="円/楕円 93">
                <a:extLst>
                  <a:ext uri="{FF2B5EF4-FFF2-40B4-BE49-F238E27FC236}">
                    <a16:creationId xmlns:a16="http://schemas.microsoft.com/office/drawing/2014/main" id="{DDC88775-11D9-857A-C451-BCCA2159E520}"/>
                  </a:ext>
                </a:extLst>
              </p:cNvPr>
              <p:cNvSpPr/>
              <p:nvPr/>
            </p:nvSpPr>
            <p:spPr>
              <a:xfrm>
                <a:off x="6655315" y="555034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5" name="円/楕円 94">
                <a:extLst>
                  <a:ext uri="{FF2B5EF4-FFF2-40B4-BE49-F238E27FC236}">
                    <a16:creationId xmlns:a16="http://schemas.microsoft.com/office/drawing/2014/main" id="{87B3050E-44BD-084A-E0A0-3FE1CC5AAB27}"/>
                  </a:ext>
                </a:extLst>
              </p:cNvPr>
              <p:cNvSpPr/>
              <p:nvPr/>
            </p:nvSpPr>
            <p:spPr>
              <a:xfrm>
                <a:off x="7058276" y="5506412"/>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6" name="円/楕円 95">
                <a:extLst>
                  <a:ext uri="{FF2B5EF4-FFF2-40B4-BE49-F238E27FC236}">
                    <a16:creationId xmlns:a16="http://schemas.microsoft.com/office/drawing/2014/main" id="{E90385AD-2076-1432-D4DF-799F7F383E7C}"/>
                  </a:ext>
                </a:extLst>
              </p:cNvPr>
              <p:cNvSpPr/>
              <p:nvPr/>
            </p:nvSpPr>
            <p:spPr>
              <a:xfrm>
                <a:off x="7185276" y="5255329"/>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7" name="円/楕円 96">
                <a:extLst>
                  <a:ext uri="{FF2B5EF4-FFF2-40B4-BE49-F238E27FC236}">
                    <a16:creationId xmlns:a16="http://schemas.microsoft.com/office/drawing/2014/main" id="{E2F03B16-01FE-891E-C22E-27263FB162DB}"/>
                  </a:ext>
                </a:extLst>
              </p:cNvPr>
              <p:cNvSpPr/>
              <p:nvPr/>
            </p:nvSpPr>
            <p:spPr>
              <a:xfrm>
                <a:off x="7392301" y="5468386"/>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8" name="円/楕円 97">
                <a:extLst>
                  <a:ext uri="{FF2B5EF4-FFF2-40B4-BE49-F238E27FC236}">
                    <a16:creationId xmlns:a16="http://schemas.microsoft.com/office/drawing/2014/main" id="{0019DDEC-CF0B-F1CB-4B53-E0FDA589A998}"/>
                  </a:ext>
                </a:extLst>
              </p:cNvPr>
              <p:cNvSpPr/>
              <p:nvPr/>
            </p:nvSpPr>
            <p:spPr>
              <a:xfrm>
                <a:off x="7390241" y="5192347"/>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9" name="円/楕円 98">
                <a:extLst>
                  <a:ext uri="{FF2B5EF4-FFF2-40B4-BE49-F238E27FC236}">
                    <a16:creationId xmlns:a16="http://schemas.microsoft.com/office/drawing/2014/main" id="{0AA6B846-69E6-DA3F-5370-A801FDD8E88D}"/>
                  </a:ext>
                </a:extLst>
              </p:cNvPr>
              <p:cNvSpPr/>
              <p:nvPr/>
            </p:nvSpPr>
            <p:spPr>
              <a:xfrm>
                <a:off x="7504541" y="484826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0" name="円/楕円 99">
                <a:extLst>
                  <a:ext uri="{FF2B5EF4-FFF2-40B4-BE49-F238E27FC236}">
                    <a16:creationId xmlns:a16="http://schemas.microsoft.com/office/drawing/2014/main" id="{037DECB1-416C-16A0-1BCC-528F5A2B8482}"/>
                  </a:ext>
                </a:extLst>
              </p:cNvPr>
              <p:cNvSpPr/>
              <p:nvPr/>
            </p:nvSpPr>
            <p:spPr>
              <a:xfrm>
                <a:off x="7670662" y="5315912"/>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1" name="円/楕円 100">
                <a:extLst>
                  <a:ext uri="{FF2B5EF4-FFF2-40B4-BE49-F238E27FC236}">
                    <a16:creationId xmlns:a16="http://schemas.microsoft.com/office/drawing/2014/main" id="{1A6370E1-7FAE-EF08-E282-BF94E8CB9785}"/>
                  </a:ext>
                </a:extLst>
              </p:cNvPr>
              <p:cNvSpPr/>
              <p:nvPr/>
            </p:nvSpPr>
            <p:spPr>
              <a:xfrm>
                <a:off x="7207189" y="5014028"/>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4" name="円/楕円 103">
                <a:extLst>
                  <a:ext uri="{FF2B5EF4-FFF2-40B4-BE49-F238E27FC236}">
                    <a16:creationId xmlns:a16="http://schemas.microsoft.com/office/drawing/2014/main" id="{915B0483-1110-A72E-3502-232F0E70B044}"/>
                  </a:ext>
                </a:extLst>
              </p:cNvPr>
              <p:cNvSpPr/>
              <p:nvPr/>
            </p:nvSpPr>
            <p:spPr>
              <a:xfrm>
                <a:off x="7546814" y="5170531"/>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5" name="円/楕円 104">
                <a:extLst>
                  <a:ext uri="{FF2B5EF4-FFF2-40B4-BE49-F238E27FC236}">
                    <a16:creationId xmlns:a16="http://schemas.microsoft.com/office/drawing/2014/main" id="{4EAF666B-4941-A66E-7F7C-89DF7FFCFC33}"/>
                  </a:ext>
                </a:extLst>
              </p:cNvPr>
              <p:cNvSpPr/>
              <p:nvPr/>
            </p:nvSpPr>
            <p:spPr>
              <a:xfrm>
                <a:off x="7412154" y="4951046"/>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6" name="円/楕円 105">
                <a:extLst>
                  <a:ext uri="{FF2B5EF4-FFF2-40B4-BE49-F238E27FC236}">
                    <a16:creationId xmlns:a16="http://schemas.microsoft.com/office/drawing/2014/main" id="{53668CA1-B2FD-503E-2339-6479EF4F0E56}"/>
                  </a:ext>
                </a:extLst>
              </p:cNvPr>
              <p:cNvSpPr/>
              <p:nvPr/>
            </p:nvSpPr>
            <p:spPr>
              <a:xfrm>
                <a:off x="7684816" y="4900246"/>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7" name="円/楕円 106">
                <a:extLst>
                  <a:ext uri="{FF2B5EF4-FFF2-40B4-BE49-F238E27FC236}">
                    <a16:creationId xmlns:a16="http://schemas.microsoft.com/office/drawing/2014/main" id="{EE627F46-A1A4-C63C-22B2-96693CC30B35}"/>
                  </a:ext>
                </a:extLst>
              </p:cNvPr>
              <p:cNvSpPr/>
              <p:nvPr/>
            </p:nvSpPr>
            <p:spPr>
              <a:xfrm>
                <a:off x="7692575" y="5074611"/>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8" name="円/楕円 107">
                <a:extLst>
                  <a:ext uri="{FF2B5EF4-FFF2-40B4-BE49-F238E27FC236}">
                    <a16:creationId xmlns:a16="http://schemas.microsoft.com/office/drawing/2014/main" id="{56272F42-B21E-63FF-359E-89B65D6B4EE6}"/>
                  </a:ext>
                </a:extLst>
              </p:cNvPr>
              <p:cNvSpPr/>
              <p:nvPr/>
            </p:nvSpPr>
            <p:spPr>
              <a:xfrm>
                <a:off x="6297733" y="59261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9" name="円/楕円 108">
                <a:extLst>
                  <a:ext uri="{FF2B5EF4-FFF2-40B4-BE49-F238E27FC236}">
                    <a16:creationId xmlns:a16="http://schemas.microsoft.com/office/drawing/2014/main" id="{5D6E9F0A-BE85-3CC9-0E4A-853B1DDC2E2A}"/>
                  </a:ext>
                </a:extLst>
              </p:cNvPr>
              <p:cNvSpPr/>
              <p:nvPr/>
            </p:nvSpPr>
            <p:spPr>
              <a:xfrm>
                <a:off x="7828083" y="49101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0" name="円/楕円 109">
                <a:extLst>
                  <a:ext uri="{FF2B5EF4-FFF2-40B4-BE49-F238E27FC236}">
                    <a16:creationId xmlns:a16="http://schemas.microsoft.com/office/drawing/2014/main" id="{8AA301BD-E2AD-9C55-24E3-481285D223C8}"/>
                  </a:ext>
                </a:extLst>
              </p:cNvPr>
              <p:cNvSpPr/>
              <p:nvPr/>
            </p:nvSpPr>
            <p:spPr>
              <a:xfrm>
                <a:off x="7210676" y="5658812"/>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1" name="円/楕円 110">
                <a:extLst>
                  <a:ext uri="{FF2B5EF4-FFF2-40B4-BE49-F238E27FC236}">
                    <a16:creationId xmlns:a16="http://schemas.microsoft.com/office/drawing/2014/main" id="{F3E170A4-109A-862B-B355-948901BC2E3D}"/>
                  </a:ext>
                </a:extLst>
              </p:cNvPr>
              <p:cNvSpPr/>
              <p:nvPr/>
            </p:nvSpPr>
            <p:spPr>
              <a:xfrm>
                <a:off x="6900858" y="56467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2" name="円/楕円 111">
                <a:extLst>
                  <a:ext uri="{FF2B5EF4-FFF2-40B4-BE49-F238E27FC236}">
                    <a16:creationId xmlns:a16="http://schemas.microsoft.com/office/drawing/2014/main" id="{356B6FE0-B1A7-0002-7375-4083A5BBBB92}"/>
                  </a:ext>
                </a:extLst>
              </p:cNvPr>
              <p:cNvSpPr/>
              <p:nvPr/>
            </p:nvSpPr>
            <p:spPr>
              <a:xfrm>
                <a:off x="7257989" y="4760028"/>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13" name="直線コネクタ 112">
                <a:extLst>
                  <a:ext uri="{FF2B5EF4-FFF2-40B4-BE49-F238E27FC236}">
                    <a16:creationId xmlns:a16="http://schemas.microsoft.com/office/drawing/2014/main" id="{232ED40F-3F35-DA18-5853-43BE07CF562C}"/>
                  </a:ext>
                </a:extLst>
              </p:cNvPr>
              <p:cNvCxnSpPr>
                <a:cxnSpLocks/>
              </p:cNvCxnSpPr>
              <p:nvPr/>
            </p:nvCxnSpPr>
            <p:spPr>
              <a:xfrm flipV="1">
                <a:off x="6268285" y="4773174"/>
                <a:ext cx="1250996" cy="1254527"/>
              </a:xfrm>
              <a:prstGeom prst="line">
                <a:avLst/>
              </a:prstGeom>
              <a:ln w="38100">
                <a:solidFill>
                  <a:srgbClr val="FF0000"/>
                </a:solidFill>
                <a:prstDash val="sysDot"/>
              </a:ln>
            </p:spPr>
            <p:style>
              <a:lnRef idx="2">
                <a:schemeClr val="accent2"/>
              </a:lnRef>
              <a:fillRef idx="0">
                <a:schemeClr val="accent2"/>
              </a:fillRef>
              <a:effectRef idx="1">
                <a:schemeClr val="accent2"/>
              </a:effectRef>
              <a:fontRef idx="minor">
                <a:schemeClr val="tx1"/>
              </a:fontRef>
            </p:style>
          </p:cxnSp>
          <p:cxnSp>
            <p:nvCxnSpPr>
              <p:cNvPr id="114" name="直線矢印コネクタ 113">
                <a:extLst>
                  <a:ext uri="{FF2B5EF4-FFF2-40B4-BE49-F238E27FC236}">
                    <a16:creationId xmlns:a16="http://schemas.microsoft.com/office/drawing/2014/main" id="{E210B6A2-D583-13DB-2439-13BFBA97E107}"/>
                  </a:ext>
                </a:extLst>
              </p:cNvPr>
              <p:cNvCxnSpPr>
                <a:cxnSpLocks/>
              </p:cNvCxnSpPr>
              <p:nvPr/>
            </p:nvCxnSpPr>
            <p:spPr>
              <a:xfrm flipV="1">
                <a:off x="5707662" y="4560672"/>
                <a:ext cx="0" cy="1630101"/>
              </a:xfrm>
              <a:prstGeom prst="straightConnector1">
                <a:avLst/>
              </a:prstGeom>
              <a:ln>
                <a:solidFill>
                  <a:srgbClr val="00B050"/>
                </a:solidFill>
                <a:tailEnd type="triangle"/>
              </a:ln>
            </p:spPr>
            <p:style>
              <a:lnRef idx="2">
                <a:schemeClr val="accent1"/>
              </a:lnRef>
              <a:fillRef idx="0">
                <a:schemeClr val="accent1"/>
              </a:fillRef>
              <a:effectRef idx="1">
                <a:schemeClr val="accent1"/>
              </a:effectRef>
              <a:fontRef idx="minor">
                <a:schemeClr val="tx1"/>
              </a:fontRef>
            </p:style>
          </p:cxnSp>
          <p:cxnSp>
            <p:nvCxnSpPr>
              <p:cNvPr id="115" name="直線矢印コネクタ 114">
                <a:extLst>
                  <a:ext uri="{FF2B5EF4-FFF2-40B4-BE49-F238E27FC236}">
                    <a16:creationId xmlns:a16="http://schemas.microsoft.com/office/drawing/2014/main" id="{9046801F-6102-9CDB-26B3-04975E500619}"/>
                  </a:ext>
                </a:extLst>
              </p:cNvPr>
              <p:cNvCxnSpPr>
                <a:cxnSpLocks/>
              </p:cNvCxnSpPr>
              <p:nvPr/>
            </p:nvCxnSpPr>
            <p:spPr>
              <a:xfrm>
                <a:off x="5703081" y="6198045"/>
                <a:ext cx="2450319" cy="0"/>
              </a:xfrm>
              <a:prstGeom prst="straightConnector1">
                <a:avLst/>
              </a:prstGeom>
              <a:ln>
                <a:solidFill>
                  <a:srgbClr val="0432FF"/>
                </a:solidFill>
                <a:tailEnd type="triangle"/>
              </a:ln>
            </p:spPr>
            <p:style>
              <a:lnRef idx="2">
                <a:schemeClr val="accent1"/>
              </a:lnRef>
              <a:fillRef idx="0">
                <a:schemeClr val="accent1"/>
              </a:fillRef>
              <a:effectRef idx="1">
                <a:schemeClr val="accent1"/>
              </a:effectRef>
              <a:fontRef idx="minor">
                <a:schemeClr val="tx1"/>
              </a:fontRef>
            </p:style>
          </p:cxnSp>
        </p:grpSp>
        <p:sp>
          <p:nvSpPr>
            <p:cNvPr id="125" name="円/楕円 124">
              <a:extLst>
                <a:ext uri="{FF2B5EF4-FFF2-40B4-BE49-F238E27FC236}">
                  <a16:creationId xmlns:a16="http://schemas.microsoft.com/office/drawing/2014/main" id="{5CD5306C-1528-2CC0-EE59-F39FEEB9AAFD}"/>
                </a:ext>
              </a:extLst>
            </p:cNvPr>
            <p:cNvSpPr/>
            <p:nvPr/>
          </p:nvSpPr>
          <p:spPr>
            <a:xfrm>
              <a:off x="7523714" y="6148488"/>
              <a:ext cx="237867" cy="237866"/>
            </a:xfrm>
            <a:prstGeom prst="ellipse">
              <a:avLst/>
            </a:prstGeom>
            <a:solidFill>
              <a:srgbClr val="FF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6" name="円/楕円 125">
              <a:extLst>
                <a:ext uri="{FF2B5EF4-FFF2-40B4-BE49-F238E27FC236}">
                  <a16:creationId xmlns:a16="http://schemas.microsoft.com/office/drawing/2014/main" id="{A4B494F8-37DA-B9A0-8D27-2053851742D3}"/>
                </a:ext>
              </a:extLst>
            </p:cNvPr>
            <p:cNvSpPr/>
            <p:nvPr/>
          </p:nvSpPr>
          <p:spPr>
            <a:xfrm>
              <a:off x="6348363" y="4998815"/>
              <a:ext cx="237867" cy="237866"/>
            </a:xfrm>
            <a:prstGeom prst="ellipse">
              <a:avLst/>
            </a:prstGeom>
            <a:solidFill>
              <a:srgbClr val="FF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7" name="円/楕円 126">
              <a:extLst>
                <a:ext uri="{FF2B5EF4-FFF2-40B4-BE49-F238E27FC236}">
                  <a16:creationId xmlns:a16="http://schemas.microsoft.com/office/drawing/2014/main" id="{05E23BDC-815E-638A-1651-18E925F25747}"/>
                </a:ext>
              </a:extLst>
            </p:cNvPr>
            <p:cNvSpPr/>
            <p:nvPr/>
          </p:nvSpPr>
          <p:spPr>
            <a:xfrm>
              <a:off x="5585417" y="5863567"/>
              <a:ext cx="237867" cy="237866"/>
            </a:xfrm>
            <a:prstGeom prst="ellipse">
              <a:avLst/>
            </a:prstGeom>
            <a:solidFill>
              <a:srgbClr val="FF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30" name="グループ化 129">
            <a:extLst>
              <a:ext uri="{FF2B5EF4-FFF2-40B4-BE49-F238E27FC236}">
                <a16:creationId xmlns:a16="http://schemas.microsoft.com/office/drawing/2014/main" id="{4FF9E904-65B4-3357-C6C0-08952C8B0A80}"/>
              </a:ext>
            </a:extLst>
          </p:cNvPr>
          <p:cNvGrpSpPr/>
          <p:nvPr/>
        </p:nvGrpSpPr>
        <p:grpSpPr>
          <a:xfrm>
            <a:off x="6519189" y="4214924"/>
            <a:ext cx="797769" cy="533092"/>
            <a:chOff x="5703080" y="4560672"/>
            <a:chExt cx="2450320" cy="1637373"/>
          </a:xfrm>
        </p:grpSpPr>
        <p:sp>
          <p:nvSpPr>
            <p:cNvPr id="134" name="正方形/長方形 133">
              <a:extLst>
                <a:ext uri="{FF2B5EF4-FFF2-40B4-BE49-F238E27FC236}">
                  <a16:creationId xmlns:a16="http://schemas.microsoft.com/office/drawing/2014/main" id="{3B830B94-53F9-ABEE-8AF1-C16757562120}"/>
                </a:ext>
              </a:extLst>
            </p:cNvPr>
            <p:cNvSpPr/>
            <p:nvPr/>
          </p:nvSpPr>
          <p:spPr>
            <a:xfrm>
              <a:off x="5703080" y="4568050"/>
              <a:ext cx="2450320" cy="1622724"/>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5" name="円/楕円 134">
              <a:extLst>
                <a:ext uri="{FF2B5EF4-FFF2-40B4-BE49-F238E27FC236}">
                  <a16:creationId xmlns:a16="http://schemas.microsoft.com/office/drawing/2014/main" id="{936F7AD4-29E8-33A1-8342-2A849B27A388}"/>
                </a:ext>
              </a:extLst>
            </p:cNvPr>
            <p:cNvSpPr/>
            <p:nvPr/>
          </p:nvSpPr>
          <p:spPr>
            <a:xfrm>
              <a:off x="6221052" y="5506412"/>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6" name="円/楕円 135">
              <a:extLst>
                <a:ext uri="{FF2B5EF4-FFF2-40B4-BE49-F238E27FC236}">
                  <a16:creationId xmlns:a16="http://schemas.microsoft.com/office/drawing/2014/main" id="{FF5253A1-8F28-B4ED-A0A5-DFD126BE3DB5}"/>
                </a:ext>
              </a:extLst>
            </p:cNvPr>
            <p:cNvSpPr/>
            <p:nvPr/>
          </p:nvSpPr>
          <p:spPr>
            <a:xfrm>
              <a:off x="6145333" y="57737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7" name="円/楕円 136">
              <a:extLst>
                <a:ext uri="{FF2B5EF4-FFF2-40B4-BE49-F238E27FC236}">
                  <a16:creationId xmlns:a16="http://schemas.microsoft.com/office/drawing/2014/main" id="{F9C175C8-2C60-1CD2-7CCF-F9C0EF745DBA}"/>
                </a:ext>
              </a:extLst>
            </p:cNvPr>
            <p:cNvSpPr/>
            <p:nvPr/>
          </p:nvSpPr>
          <p:spPr>
            <a:xfrm>
              <a:off x="6468919" y="57483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8" name="円/楕円 137">
              <a:extLst>
                <a:ext uri="{FF2B5EF4-FFF2-40B4-BE49-F238E27FC236}">
                  <a16:creationId xmlns:a16="http://schemas.microsoft.com/office/drawing/2014/main" id="{E348F6EE-A188-3B4E-F59B-49F4271C80C3}"/>
                </a:ext>
              </a:extLst>
            </p:cNvPr>
            <p:cNvSpPr/>
            <p:nvPr/>
          </p:nvSpPr>
          <p:spPr>
            <a:xfrm>
              <a:off x="6532419" y="5471303"/>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9" name="円/楕円 138">
              <a:extLst>
                <a:ext uri="{FF2B5EF4-FFF2-40B4-BE49-F238E27FC236}">
                  <a16:creationId xmlns:a16="http://schemas.microsoft.com/office/drawing/2014/main" id="{88C129CB-8844-8A2A-0301-6511419E366C}"/>
                </a:ext>
              </a:extLst>
            </p:cNvPr>
            <p:cNvSpPr/>
            <p:nvPr/>
          </p:nvSpPr>
          <p:spPr>
            <a:xfrm>
              <a:off x="6761158" y="57737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0" name="円/楕円 139">
              <a:extLst>
                <a:ext uri="{FF2B5EF4-FFF2-40B4-BE49-F238E27FC236}">
                  <a16:creationId xmlns:a16="http://schemas.microsoft.com/office/drawing/2014/main" id="{A5722D67-A5DC-E959-3845-ADC72829AEB4}"/>
                </a:ext>
              </a:extLst>
            </p:cNvPr>
            <p:cNvSpPr/>
            <p:nvPr/>
          </p:nvSpPr>
          <p:spPr>
            <a:xfrm>
              <a:off x="6617679" y="529313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1" name="円/楕円 140">
              <a:extLst>
                <a:ext uri="{FF2B5EF4-FFF2-40B4-BE49-F238E27FC236}">
                  <a16:creationId xmlns:a16="http://schemas.microsoft.com/office/drawing/2014/main" id="{631D4349-3C28-DA1A-16A7-0AF3F27C7887}"/>
                </a:ext>
              </a:extLst>
            </p:cNvPr>
            <p:cNvSpPr/>
            <p:nvPr/>
          </p:nvSpPr>
          <p:spPr>
            <a:xfrm>
              <a:off x="6851684" y="5064238"/>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2" name="円/楕円 141">
              <a:extLst>
                <a:ext uri="{FF2B5EF4-FFF2-40B4-BE49-F238E27FC236}">
                  <a16:creationId xmlns:a16="http://schemas.microsoft.com/office/drawing/2014/main" id="{EBA876E4-A52F-7C14-B879-B0CBE11B6910}"/>
                </a:ext>
              </a:extLst>
            </p:cNvPr>
            <p:cNvSpPr/>
            <p:nvPr/>
          </p:nvSpPr>
          <p:spPr>
            <a:xfrm>
              <a:off x="6970892" y="5386798"/>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3" name="円/楕円 142">
              <a:extLst>
                <a:ext uri="{FF2B5EF4-FFF2-40B4-BE49-F238E27FC236}">
                  <a16:creationId xmlns:a16="http://schemas.microsoft.com/office/drawing/2014/main" id="{8755CEA2-358F-095D-A248-80F52E52A684}"/>
                </a:ext>
              </a:extLst>
            </p:cNvPr>
            <p:cNvSpPr/>
            <p:nvPr/>
          </p:nvSpPr>
          <p:spPr>
            <a:xfrm>
              <a:off x="6801240" y="527094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4" name="円/楕円 143">
              <a:extLst>
                <a:ext uri="{FF2B5EF4-FFF2-40B4-BE49-F238E27FC236}">
                  <a16:creationId xmlns:a16="http://schemas.microsoft.com/office/drawing/2014/main" id="{27EF7628-311F-DF9B-6520-276971B7F2ED}"/>
                </a:ext>
              </a:extLst>
            </p:cNvPr>
            <p:cNvSpPr/>
            <p:nvPr/>
          </p:nvSpPr>
          <p:spPr>
            <a:xfrm>
              <a:off x="6655315" y="555034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5" name="円/楕円 144">
              <a:extLst>
                <a:ext uri="{FF2B5EF4-FFF2-40B4-BE49-F238E27FC236}">
                  <a16:creationId xmlns:a16="http://schemas.microsoft.com/office/drawing/2014/main" id="{0BACC972-85E3-C678-6E02-8CB3CA236A62}"/>
                </a:ext>
              </a:extLst>
            </p:cNvPr>
            <p:cNvSpPr/>
            <p:nvPr/>
          </p:nvSpPr>
          <p:spPr>
            <a:xfrm>
              <a:off x="7058276" y="5506412"/>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6" name="円/楕円 145">
              <a:extLst>
                <a:ext uri="{FF2B5EF4-FFF2-40B4-BE49-F238E27FC236}">
                  <a16:creationId xmlns:a16="http://schemas.microsoft.com/office/drawing/2014/main" id="{A5A82C58-0C89-EB3B-E239-9B17EA6B6E46}"/>
                </a:ext>
              </a:extLst>
            </p:cNvPr>
            <p:cNvSpPr/>
            <p:nvPr/>
          </p:nvSpPr>
          <p:spPr>
            <a:xfrm>
              <a:off x="7185276" y="5255329"/>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7" name="円/楕円 146">
              <a:extLst>
                <a:ext uri="{FF2B5EF4-FFF2-40B4-BE49-F238E27FC236}">
                  <a16:creationId xmlns:a16="http://schemas.microsoft.com/office/drawing/2014/main" id="{712775F5-B0CA-E7DC-5178-B2A337995896}"/>
                </a:ext>
              </a:extLst>
            </p:cNvPr>
            <p:cNvSpPr/>
            <p:nvPr/>
          </p:nvSpPr>
          <p:spPr>
            <a:xfrm>
              <a:off x="7392301" y="5468386"/>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8" name="円/楕円 147">
              <a:extLst>
                <a:ext uri="{FF2B5EF4-FFF2-40B4-BE49-F238E27FC236}">
                  <a16:creationId xmlns:a16="http://schemas.microsoft.com/office/drawing/2014/main" id="{46A11968-A053-B7B7-4B1A-6BE16F4B7743}"/>
                </a:ext>
              </a:extLst>
            </p:cNvPr>
            <p:cNvSpPr/>
            <p:nvPr/>
          </p:nvSpPr>
          <p:spPr>
            <a:xfrm>
              <a:off x="7390241" y="5192347"/>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9" name="円/楕円 148">
              <a:extLst>
                <a:ext uri="{FF2B5EF4-FFF2-40B4-BE49-F238E27FC236}">
                  <a16:creationId xmlns:a16="http://schemas.microsoft.com/office/drawing/2014/main" id="{7423DBA6-BAA3-4184-4E60-E2AFFBF9D0E1}"/>
                </a:ext>
              </a:extLst>
            </p:cNvPr>
            <p:cNvSpPr/>
            <p:nvPr/>
          </p:nvSpPr>
          <p:spPr>
            <a:xfrm>
              <a:off x="7504541" y="484826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0" name="円/楕円 149">
              <a:extLst>
                <a:ext uri="{FF2B5EF4-FFF2-40B4-BE49-F238E27FC236}">
                  <a16:creationId xmlns:a16="http://schemas.microsoft.com/office/drawing/2014/main" id="{A35BB83C-CFFB-180B-138B-C978D0C16F33}"/>
                </a:ext>
              </a:extLst>
            </p:cNvPr>
            <p:cNvSpPr/>
            <p:nvPr/>
          </p:nvSpPr>
          <p:spPr>
            <a:xfrm>
              <a:off x="7670662" y="5315912"/>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1" name="円/楕円 150">
              <a:extLst>
                <a:ext uri="{FF2B5EF4-FFF2-40B4-BE49-F238E27FC236}">
                  <a16:creationId xmlns:a16="http://schemas.microsoft.com/office/drawing/2014/main" id="{E5FCEC7B-5801-07FF-5E4B-6A74150604A6}"/>
                </a:ext>
              </a:extLst>
            </p:cNvPr>
            <p:cNvSpPr/>
            <p:nvPr/>
          </p:nvSpPr>
          <p:spPr>
            <a:xfrm>
              <a:off x="7207189" y="5014028"/>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2" name="円/楕円 151">
              <a:extLst>
                <a:ext uri="{FF2B5EF4-FFF2-40B4-BE49-F238E27FC236}">
                  <a16:creationId xmlns:a16="http://schemas.microsoft.com/office/drawing/2014/main" id="{72405E98-F130-2C53-1E6A-E9D43EF12F9E}"/>
                </a:ext>
              </a:extLst>
            </p:cNvPr>
            <p:cNvSpPr/>
            <p:nvPr/>
          </p:nvSpPr>
          <p:spPr>
            <a:xfrm>
              <a:off x="7546814" y="5170531"/>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3" name="円/楕円 152">
              <a:extLst>
                <a:ext uri="{FF2B5EF4-FFF2-40B4-BE49-F238E27FC236}">
                  <a16:creationId xmlns:a16="http://schemas.microsoft.com/office/drawing/2014/main" id="{548E33BD-80B8-CC14-44E7-235A7F92E46D}"/>
                </a:ext>
              </a:extLst>
            </p:cNvPr>
            <p:cNvSpPr/>
            <p:nvPr/>
          </p:nvSpPr>
          <p:spPr>
            <a:xfrm>
              <a:off x="7412154" y="4951046"/>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4" name="円/楕円 153">
              <a:extLst>
                <a:ext uri="{FF2B5EF4-FFF2-40B4-BE49-F238E27FC236}">
                  <a16:creationId xmlns:a16="http://schemas.microsoft.com/office/drawing/2014/main" id="{0BFD9476-169A-2E3B-56E2-13A26589A5DF}"/>
                </a:ext>
              </a:extLst>
            </p:cNvPr>
            <p:cNvSpPr/>
            <p:nvPr/>
          </p:nvSpPr>
          <p:spPr>
            <a:xfrm>
              <a:off x="7684816" y="4900246"/>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5" name="円/楕円 154">
              <a:extLst>
                <a:ext uri="{FF2B5EF4-FFF2-40B4-BE49-F238E27FC236}">
                  <a16:creationId xmlns:a16="http://schemas.microsoft.com/office/drawing/2014/main" id="{486637A4-2913-98F3-E25C-846395FD8400}"/>
                </a:ext>
              </a:extLst>
            </p:cNvPr>
            <p:cNvSpPr/>
            <p:nvPr/>
          </p:nvSpPr>
          <p:spPr>
            <a:xfrm>
              <a:off x="7692575" y="5074611"/>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6" name="円/楕円 155">
              <a:extLst>
                <a:ext uri="{FF2B5EF4-FFF2-40B4-BE49-F238E27FC236}">
                  <a16:creationId xmlns:a16="http://schemas.microsoft.com/office/drawing/2014/main" id="{BE043AE3-3A3E-C77B-0CC2-F22C0A0E22D4}"/>
                </a:ext>
              </a:extLst>
            </p:cNvPr>
            <p:cNvSpPr/>
            <p:nvPr/>
          </p:nvSpPr>
          <p:spPr>
            <a:xfrm>
              <a:off x="6297733" y="59261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7" name="円/楕円 156">
              <a:extLst>
                <a:ext uri="{FF2B5EF4-FFF2-40B4-BE49-F238E27FC236}">
                  <a16:creationId xmlns:a16="http://schemas.microsoft.com/office/drawing/2014/main" id="{A90F7AD8-C17A-596B-3BE1-8DD8D736E8D2}"/>
                </a:ext>
              </a:extLst>
            </p:cNvPr>
            <p:cNvSpPr/>
            <p:nvPr/>
          </p:nvSpPr>
          <p:spPr>
            <a:xfrm>
              <a:off x="7828083" y="49101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8" name="円/楕円 157">
              <a:extLst>
                <a:ext uri="{FF2B5EF4-FFF2-40B4-BE49-F238E27FC236}">
                  <a16:creationId xmlns:a16="http://schemas.microsoft.com/office/drawing/2014/main" id="{72B0167C-CC6C-AF38-D5E1-6D24D3A03520}"/>
                </a:ext>
              </a:extLst>
            </p:cNvPr>
            <p:cNvSpPr/>
            <p:nvPr/>
          </p:nvSpPr>
          <p:spPr>
            <a:xfrm>
              <a:off x="7210676" y="5658812"/>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9" name="円/楕円 158">
              <a:extLst>
                <a:ext uri="{FF2B5EF4-FFF2-40B4-BE49-F238E27FC236}">
                  <a16:creationId xmlns:a16="http://schemas.microsoft.com/office/drawing/2014/main" id="{E7278674-88E5-E1B4-C67A-1210A0ED765B}"/>
                </a:ext>
              </a:extLst>
            </p:cNvPr>
            <p:cNvSpPr/>
            <p:nvPr/>
          </p:nvSpPr>
          <p:spPr>
            <a:xfrm>
              <a:off x="6900858" y="56467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0" name="円/楕円 159">
              <a:extLst>
                <a:ext uri="{FF2B5EF4-FFF2-40B4-BE49-F238E27FC236}">
                  <a16:creationId xmlns:a16="http://schemas.microsoft.com/office/drawing/2014/main" id="{B05F14FB-660B-87CE-CD01-5E6BEB072D12}"/>
                </a:ext>
              </a:extLst>
            </p:cNvPr>
            <p:cNvSpPr/>
            <p:nvPr/>
          </p:nvSpPr>
          <p:spPr>
            <a:xfrm>
              <a:off x="7257989" y="4760028"/>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61" name="直線コネクタ 160">
              <a:extLst>
                <a:ext uri="{FF2B5EF4-FFF2-40B4-BE49-F238E27FC236}">
                  <a16:creationId xmlns:a16="http://schemas.microsoft.com/office/drawing/2014/main" id="{7DF12972-CBB3-E134-52E9-2411C84BC456}"/>
                </a:ext>
              </a:extLst>
            </p:cNvPr>
            <p:cNvCxnSpPr>
              <a:cxnSpLocks/>
            </p:cNvCxnSpPr>
            <p:nvPr/>
          </p:nvCxnSpPr>
          <p:spPr>
            <a:xfrm flipV="1">
              <a:off x="6145333" y="4823528"/>
              <a:ext cx="1809750" cy="1166076"/>
            </a:xfrm>
            <a:prstGeom prst="line">
              <a:avLst/>
            </a:prstGeom>
            <a:ln w="38100">
              <a:solidFill>
                <a:srgbClr val="C00000"/>
              </a:solidFill>
            </a:ln>
          </p:spPr>
          <p:style>
            <a:lnRef idx="2">
              <a:schemeClr val="accent2"/>
            </a:lnRef>
            <a:fillRef idx="0">
              <a:schemeClr val="accent2"/>
            </a:fillRef>
            <a:effectRef idx="1">
              <a:schemeClr val="accent2"/>
            </a:effectRef>
            <a:fontRef idx="minor">
              <a:schemeClr val="tx1"/>
            </a:fontRef>
          </p:style>
        </p:cxnSp>
        <p:cxnSp>
          <p:nvCxnSpPr>
            <p:cNvPr id="162" name="直線矢印コネクタ 161">
              <a:extLst>
                <a:ext uri="{FF2B5EF4-FFF2-40B4-BE49-F238E27FC236}">
                  <a16:creationId xmlns:a16="http://schemas.microsoft.com/office/drawing/2014/main" id="{43C43F14-8F58-998F-13CB-6FA65DDCDD49}"/>
                </a:ext>
              </a:extLst>
            </p:cNvPr>
            <p:cNvCxnSpPr>
              <a:cxnSpLocks/>
            </p:cNvCxnSpPr>
            <p:nvPr/>
          </p:nvCxnSpPr>
          <p:spPr>
            <a:xfrm flipV="1">
              <a:off x="5707662" y="4560672"/>
              <a:ext cx="0" cy="1630101"/>
            </a:xfrm>
            <a:prstGeom prst="straightConnector1">
              <a:avLst/>
            </a:prstGeom>
            <a:ln>
              <a:solidFill>
                <a:srgbClr val="00B050"/>
              </a:solidFill>
              <a:tailEnd type="triangle"/>
            </a:ln>
          </p:spPr>
          <p:style>
            <a:lnRef idx="2">
              <a:schemeClr val="accent1"/>
            </a:lnRef>
            <a:fillRef idx="0">
              <a:schemeClr val="accent1"/>
            </a:fillRef>
            <a:effectRef idx="1">
              <a:schemeClr val="accent1"/>
            </a:effectRef>
            <a:fontRef idx="minor">
              <a:schemeClr val="tx1"/>
            </a:fontRef>
          </p:style>
        </p:cxnSp>
        <p:cxnSp>
          <p:nvCxnSpPr>
            <p:cNvPr id="163" name="直線矢印コネクタ 162">
              <a:extLst>
                <a:ext uri="{FF2B5EF4-FFF2-40B4-BE49-F238E27FC236}">
                  <a16:creationId xmlns:a16="http://schemas.microsoft.com/office/drawing/2014/main" id="{B9F42307-90BE-76C4-AB04-61FD94F9F6A5}"/>
                </a:ext>
              </a:extLst>
            </p:cNvPr>
            <p:cNvCxnSpPr>
              <a:cxnSpLocks/>
            </p:cNvCxnSpPr>
            <p:nvPr/>
          </p:nvCxnSpPr>
          <p:spPr>
            <a:xfrm>
              <a:off x="5703081" y="6198045"/>
              <a:ext cx="2450319" cy="0"/>
            </a:xfrm>
            <a:prstGeom prst="straightConnector1">
              <a:avLst/>
            </a:prstGeom>
            <a:ln>
              <a:solidFill>
                <a:srgbClr val="0432FF"/>
              </a:solidFill>
              <a:tailEnd type="triangle"/>
            </a:ln>
          </p:spPr>
          <p:style>
            <a:lnRef idx="2">
              <a:schemeClr val="accent1"/>
            </a:lnRef>
            <a:fillRef idx="0">
              <a:schemeClr val="accent1"/>
            </a:fillRef>
            <a:effectRef idx="1">
              <a:schemeClr val="accent1"/>
            </a:effectRef>
            <a:fontRef idx="minor">
              <a:schemeClr val="tx1"/>
            </a:fontRef>
          </p:style>
        </p:cxnSp>
      </p:grpSp>
      <p:sp>
        <p:nvSpPr>
          <p:cNvPr id="174" name="右矢印 173">
            <a:extLst>
              <a:ext uri="{FF2B5EF4-FFF2-40B4-BE49-F238E27FC236}">
                <a16:creationId xmlns:a16="http://schemas.microsoft.com/office/drawing/2014/main" id="{D494034E-16BD-3924-7E41-605D91B91B3A}"/>
              </a:ext>
            </a:extLst>
          </p:cNvPr>
          <p:cNvSpPr/>
          <p:nvPr/>
        </p:nvSpPr>
        <p:spPr>
          <a:xfrm>
            <a:off x="6182957" y="4375342"/>
            <a:ext cx="263001" cy="204439"/>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175" name="グループ化 174">
            <a:extLst>
              <a:ext uri="{FF2B5EF4-FFF2-40B4-BE49-F238E27FC236}">
                <a16:creationId xmlns:a16="http://schemas.microsoft.com/office/drawing/2014/main" id="{7164B4DF-E1CD-6A6B-369C-F1D360576B48}"/>
              </a:ext>
            </a:extLst>
          </p:cNvPr>
          <p:cNvGrpSpPr/>
          <p:nvPr/>
        </p:nvGrpSpPr>
        <p:grpSpPr>
          <a:xfrm>
            <a:off x="5343058" y="5029770"/>
            <a:ext cx="797769" cy="533092"/>
            <a:chOff x="5703080" y="4560672"/>
            <a:chExt cx="2450320" cy="1637373"/>
          </a:xfrm>
        </p:grpSpPr>
        <p:sp>
          <p:nvSpPr>
            <p:cNvPr id="176" name="正方形/長方形 175">
              <a:extLst>
                <a:ext uri="{FF2B5EF4-FFF2-40B4-BE49-F238E27FC236}">
                  <a16:creationId xmlns:a16="http://schemas.microsoft.com/office/drawing/2014/main" id="{EBE3D443-9758-7095-8CD9-58837FE01BA2}"/>
                </a:ext>
              </a:extLst>
            </p:cNvPr>
            <p:cNvSpPr/>
            <p:nvPr/>
          </p:nvSpPr>
          <p:spPr>
            <a:xfrm>
              <a:off x="5703080" y="4568050"/>
              <a:ext cx="2450320" cy="1622724"/>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7" name="円/楕円 176">
              <a:extLst>
                <a:ext uri="{FF2B5EF4-FFF2-40B4-BE49-F238E27FC236}">
                  <a16:creationId xmlns:a16="http://schemas.microsoft.com/office/drawing/2014/main" id="{876554F4-026F-7D5D-A262-45D4D6218F21}"/>
                </a:ext>
              </a:extLst>
            </p:cNvPr>
            <p:cNvSpPr/>
            <p:nvPr/>
          </p:nvSpPr>
          <p:spPr>
            <a:xfrm>
              <a:off x="6221052" y="5506412"/>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8" name="円/楕円 177">
              <a:extLst>
                <a:ext uri="{FF2B5EF4-FFF2-40B4-BE49-F238E27FC236}">
                  <a16:creationId xmlns:a16="http://schemas.microsoft.com/office/drawing/2014/main" id="{B9DA1034-95A5-43AA-B882-281F576003E4}"/>
                </a:ext>
              </a:extLst>
            </p:cNvPr>
            <p:cNvSpPr/>
            <p:nvPr/>
          </p:nvSpPr>
          <p:spPr>
            <a:xfrm>
              <a:off x="6145333" y="57737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9" name="円/楕円 178">
              <a:extLst>
                <a:ext uri="{FF2B5EF4-FFF2-40B4-BE49-F238E27FC236}">
                  <a16:creationId xmlns:a16="http://schemas.microsoft.com/office/drawing/2014/main" id="{0CC35BA0-99ED-EF06-E655-52156420375F}"/>
                </a:ext>
              </a:extLst>
            </p:cNvPr>
            <p:cNvSpPr/>
            <p:nvPr/>
          </p:nvSpPr>
          <p:spPr>
            <a:xfrm>
              <a:off x="6468919" y="57483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0" name="円/楕円 179">
              <a:extLst>
                <a:ext uri="{FF2B5EF4-FFF2-40B4-BE49-F238E27FC236}">
                  <a16:creationId xmlns:a16="http://schemas.microsoft.com/office/drawing/2014/main" id="{F10B300D-E288-567A-F38C-EB99E9A55D24}"/>
                </a:ext>
              </a:extLst>
            </p:cNvPr>
            <p:cNvSpPr/>
            <p:nvPr/>
          </p:nvSpPr>
          <p:spPr>
            <a:xfrm>
              <a:off x="6532419" y="5471303"/>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1" name="円/楕円 180">
              <a:extLst>
                <a:ext uri="{FF2B5EF4-FFF2-40B4-BE49-F238E27FC236}">
                  <a16:creationId xmlns:a16="http://schemas.microsoft.com/office/drawing/2014/main" id="{C8B5CD59-4BF9-E360-EF3C-9A2A8200AD96}"/>
                </a:ext>
              </a:extLst>
            </p:cNvPr>
            <p:cNvSpPr/>
            <p:nvPr/>
          </p:nvSpPr>
          <p:spPr>
            <a:xfrm>
              <a:off x="6761158" y="57737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2" name="円/楕円 181">
              <a:extLst>
                <a:ext uri="{FF2B5EF4-FFF2-40B4-BE49-F238E27FC236}">
                  <a16:creationId xmlns:a16="http://schemas.microsoft.com/office/drawing/2014/main" id="{EAB4E2E0-93BA-8F6B-CEDF-DCE6E65831D5}"/>
                </a:ext>
              </a:extLst>
            </p:cNvPr>
            <p:cNvSpPr/>
            <p:nvPr/>
          </p:nvSpPr>
          <p:spPr>
            <a:xfrm>
              <a:off x="6617679" y="529313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3" name="円/楕円 182">
              <a:extLst>
                <a:ext uri="{FF2B5EF4-FFF2-40B4-BE49-F238E27FC236}">
                  <a16:creationId xmlns:a16="http://schemas.microsoft.com/office/drawing/2014/main" id="{5DD52F70-A227-E936-D6E2-005D20F97CD9}"/>
                </a:ext>
              </a:extLst>
            </p:cNvPr>
            <p:cNvSpPr/>
            <p:nvPr/>
          </p:nvSpPr>
          <p:spPr>
            <a:xfrm>
              <a:off x="6851684" y="5064238"/>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4" name="円/楕円 183">
              <a:extLst>
                <a:ext uri="{FF2B5EF4-FFF2-40B4-BE49-F238E27FC236}">
                  <a16:creationId xmlns:a16="http://schemas.microsoft.com/office/drawing/2014/main" id="{CE81BC9A-5220-9186-9948-AC2255BFA17D}"/>
                </a:ext>
              </a:extLst>
            </p:cNvPr>
            <p:cNvSpPr/>
            <p:nvPr/>
          </p:nvSpPr>
          <p:spPr>
            <a:xfrm>
              <a:off x="6970892" y="5386798"/>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5" name="円/楕円 184">
              <a:extLst>
                <a:ext uri="{FF2B5EF4-FFF2-40B4-BE49-F238E27FC236}">
                  <a16:creationId xmlns:a16="http://schemas.microsoft.com/office/drawing/2014/main" id="{39D7C229-4552-7A45-9024-021BE72ADF8E}"/>
                </a:ext>
              </a:extLst>
            </p:cNvPr>
            <p:cNvSpPr/>
            <p:nvPr/>
          </p:nvSpPr>
          <p:spPr>
            <a:xfrm>
              <a:off x="6801240" y="527094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6" name="円/楕円 185">
              <a:extLst>
                <a:ext uri="{FF2B5EF4-FFF2-40B4-BE49-F238E27FC236}">
                  <a16:creationId xmlns:a16="http://schemas.microsoft.com/office/drawing/2014/main" id="{009CCC7A-2F25-BF44-CA08-A06A218669E1}"/>
                </a:ext>
              </a:extLst>
            </p:cNvPr>
            <p:cNvSpPr/>
            <p:nvPr/>
          </p:nvSpPr>
          <p:spPr>
            <a:xfrm>
              <a:off x="6655315" y="555034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7" name="円/楕円 186">
              <a:extLst>
                <a:ext uri="{FF2B5EF4-FFF2-40B4-BE49-F238E27FC236}">
                  <a16:creationId xmlns:a16="http://schemas.microsoft.com/office/drawing/2014/main" id="{765FC147-2FF9-D41D-5B59-563A9AB5D3AE}"/>
                </a:ext>
              </a:extLst>
            </p:cNvPr>
            <p:cNvSpPr/>
            <p:nvPr/>
          </p:nvSpPr>
          <p:spPr>
            <a:xfrm>
              <a:off x="7058276" y="5506412"/>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8" name="円/楕円 187">
              <a:extLst>
                <a:ext uri="{FF2B5EF4-FFF2-40B4-BE49-F238E27FC236}">
                  <a16:creationId xmlns:a16="http://schemas.microsoft.com/office/drawing/2014/main" id="{8734C44F-2CE9-4353-D550-C67B3E3D200D}"/>
                </a:ext>
              </a:extLst>
            </p:cNvPr>
            <p:cNvSpPr/>
            <p:nvPr/>
          </p:nvSpPr>
          <p:spPr>
            <a:xfrm>
              <a:off x="7185276" y="5255329"/>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9" name="円/楕円 188">
              <a:extLst>
                <a:ext uri="{FF2B5EF4-FFF2-40B4-BE49-F238E27FC236}">
                  <a16:creationId xmlns:a16="http://schemas.microsoft.com/office/drawing/2014/main" id="{18131C1E-BC99-FDA4-C64E-87E6E9BFD8E8}"/>
                </a:ext>
              </a:extLst>
            </p:cNvPr>
            <p:cNvSpPr/>
            <p:nvPr/>
          </p:nvSpPr>
          <p:spPr>
            <a:xfrm>
              <a:off x="7392301" y="5468386"/>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0" name="円/楕円 189">
              <a:extLst>
                <a:ext uri="{FF2B5EF4-FFF2-40B4-BE49-F238E27FC236}">
                  <a16:creationId xmlns:a16="http://schemas.microsoft.com/office/drawing/2014/main" id="{95643782-618F-D3C9-BDF6-AD3CCE4CF577}"/>
                </a:ext>
              </a:extLst>
            </p:cNvPr>
            <p:cNvSpPr/>
            <p:nvPr/>
          </p:nvSpPr>
          <p:spPr>
            <a:xfrm>
              <a:off x="7390241" y="5192347"/>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1" name="円/楕円 190">
              <a:extLst>
                <a:ext uri="{FF2B5EF4-FFF2-40B4-BE49-F238E27FC236}">
                  <a16:creationId xmlns:a16="http://schemas.microsoft.com/office/drawing/2014/main" id="{56576632-4860-B905-1E04-CB3D2F847FA9}"/>
                </a:ext>
              </a:extLst>
            </p:cNvPr>
            <p:cNvSpPr/>
            <p:nvPr/>
          </p:nvSpPr>
          <p:spPr>
            <a:xfrm>
              <a:off x="7504541" y="484826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2" name="円/楕円 191">
              <a:extLst>
                <a:ext uri="{FF2B5EF4-FFF2-40B4-BE49-F238E27FC236}">
                  <a16:creationId xmlns:a16="http://schemas.microsoft.com/office/drawing/2014/main" id="{B1BA120B-4E04-DEC8-C4CF-F0C78C3EF744}"/>
                </a:ext>
              </a:extLst>
            </p:cNvPr>
            <p:cNvSpPr/>
            <p:nvPr/>
          </p:nvSpPr>
          <p:spPr>
            <a:xfrm>
              <a:off x="7670662" y="5315912"/>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3" name="円/楕円 192">
              <a:extLst>
                <a:ext uri="{FF2B5EF4-FFF2-40B4-BE49-F238E27FC236}">
                  <a16:creationId xmlns:a16="http://schemas.microsoft.com/office/drawing/2014/main" id="{01D73FAA-3A18-C3B0-B207-D07B6FF27DCA}"/>
                </a:ext>
              </a:extLst>
            </p:cNvPr>
            <p:cNvSpPr/>
            <p:nvPr/>
          </p:nvSpPr>
          <p:spPr>
            <a:xfrm>
              <a:off x="7207189" y="5014028"/>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4" name="円/楕円 193">
              <a:extLst>
                <a:ext uri="{FF2B5EF4-FFF2-40B4-BE49-F238E27FC236}">
                  <a16:creationId xmlns:a16="http://schemas.microsoft.com/office/drawing/2014/main" id="{A570BD67-999B-FBAD-2A55-43072824E441}"/>
                </a:ext>
              </a:extLst>
            </p:cNvPr>
            <p:cNvSpPr/>
            <p:nvPr/>
          </p:nvSpPr>
          <p:spPr>
            <a:xfrm>
              <a:off x="7546814" y="5170531"/>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5" name="円/楕円 194">
              <a:extLst>
                <a:ext uri="{FF2B5EF4-FFF2-40B4-BE49-F238E27FC236}">
                  <a16:creationId xmlns:a16="http://schemas.microsoft.com/office/drawing/2014/main" id="{27749A0F-163C-D057-EB84-AC6DCF552689}"/>
                </a:ext>
              </a:extLst>
            </p:cNvPr>
            <p:cNvSpPr/>
            <p:nvPr/>
          </p:nvSpPr>
          <p:spPr>
            <a:xfrm>
              <a:off x="7412154" y="4951046"/>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6" name="円/楕円 195">
              <a:extLst>
                <a:ext uri="{FF2B5EF4-FFF2-40B4-BE49-F238E27FC236}">
                  <a16:creationId xmlns:a16="http://schemas.microsoft.com/office/drawing/2014/main" id="{4A9C511A-4346-5C9A-99CC-C2E843BE812B}"/>
                </a:ext>
              </a:extLst>
            </p:cNvPr>
            <p:cNvSpPr/>
            <p:nvPr/>
          </p:nvSpPr>
          <p:spPr>
            <a:xfrm>
              <a:off x="7684816" y="4900246"/>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7" name="円/楕円 196">
              <a:extLst>
                <a:ext uri="{FF2B5EF4-FFF2-40B4-BE49-F238E27FC236}">
                  <a16:creationId xmlns:a16="http://schemas.microsoft.com/office/drawing/2014/main" id="{FBA21541-9287-A10B-0F19-83D2259850FA}"/>
                </a:ext>
              </a:extLst>
            </p:cNvPr>
            <p:cNvSpPr/>
            <p:nvPr/>
          </p:nvSpPr>
          <p:spPr>
            <a:xfrm>
              <a:off x="7692575" y="5074611"/>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8" name="円/楕円 197">
              <a:extLst>
                <a:ext uri="{FF2B5EF4-FFF2-40B4-BE49-F238E27FC236}">
                  <a16:creationId xmlns:a16="http://schemas.microsoft.com/office/drawing/2014/main" id="{07E00AF1-BF55-FA2C-C415-0286420A545D}"/>
                </a:ext>
              </a:extLst>
            </p:cNvPr>
            <p:cNvSpPr/>
            <p:nvPr/>
          </p:nvSpPr>
          <p:spPr>
            <a:xfrm>
              <a:off x="6297733" y="59261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9" name="円/楕円 198">
              <a:extLst>
                <a:ext uri="{FF2B5EF4-FFF2-40B4-BE49-F238E27FC236}">
                  <a16:creationId xmlns:a16="http://schemas.microsoft.com/office/drawing/2014/main" id="{5A7E9519-BAA5-9234-DB10-9D045811DA2A}"/>
                </a:ext>
              </a:extLst>
            </p:cNvPr>
            <p:cNvSpPr/>
            <p:nvPr/>
          </p:nvSpPr>
          <p:spPr>
            <a:xfrm>
              <a:off x="7828083" y="49101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0" name="円/楕円 199">
              <a:extLst>
                <a:ext uri="{FF2B5EF4-FFF2-40B4-BE49-F238E27FC236}">
                  <a16:creationId xmlns:a16="http://schemas.microsoft.com/office/drawing/2014/main" id="{9782E9A7-3021-29B8-3F49-AE91ECAF5340}"/>
                </a:ext>
              </a:extLst>
            </p:cNvPr>
            <p:cNvSpPr/>
            <p:nvPr/>
          </p:nvSpPr>
          <p:spPr>
            <a:xfrm>
              <a:off x="7210676" y="5658812"/>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1" name="円/楕円 200">
              <a:extLst>
                <a:ext uri="{FF2B5EF4-FFF2-40B4-BE49-F238E27FC236}">
                  <a16:creationId xmlns:a16="http://schemas.microsoft.com/office/drawing/2014/main" id="{085A2B0B-4FF4-6EC0-7DA4-1719EB093895}"/>
                </a:ext>
              </a:extLst>
            </p:cNvPr>
            <p:cNvSpPr/>
            <p:nvPr/>
          </p:nvSpPr>
          <p:spPr>
            <a:xfrm>
              <a:off x="6900858" y="56467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2" name="円/楕円 201">
              <a:extLst>
                <a:ext uri="{FF2B5EF4-FFF2-40B4-BE49-F238E27FC236}">
                  <a16:creationId xmlns:a16="http://schemas.microsoft.com/office/drawing/2014/main" id="{2CB6FECC-7006-5678-F108-1CB185BA67F6}"/>
                </a:ext>
              </a:extLst>
            </p:cNvPr>
            <p:cNvSpPr/>
            <p:nvPr/>
          </p:nvSpPr>
          <p:spPr>
            <a:xfrm>
              <a:off x="7257989" y="4760028"/>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03" name="直線コネクタ 202">
              <a:extLst>
                <a:ext uri="{FF2B5EF4-FFF2-40B4-BE49-F238E27FC236}">
                  <a16:creationId xmlns:a16="http://schemas.microsoft.com/office/drawing/2014/main" id="{EC47079A-3CE9-8611-11F8-7FED44BB49BE}"/>
                </a:ext>
              </a:extLst>
            </p:cNvPr>
            <p:cNvCxnSpPr>
              <a:cxnSpLocks/>
            </p:cNvCxnSpPr>
            <p:nvPr/>
          </p:nvCxnSpPr>
          <p:spPr>
            <a:xfrm flipV="1">
              <a:off x="6145333" y="4823528"/>
              <a:ext cx="1809750" cy="1166076"/>
            </a:xfrm>
            <a:prstGeom prst="line">
              <a:avLst/>
            </a:prstGeom>
            <a:ln w="38100">
              <a:solidFill>
                <a:srgbClr val="C00000"/>
              </a:solidFill>
            </a:ln>
          </p:spPr>
          <p:style>
            <a:lnRef idx="2">
              <a:schemeClr val="accent2"/>
            </a:lnRef>
            <a:fillRef idx="0">
              <a:schemeClr val="accent2"/>
            </a:fillRef>
            <a:effectRef idx="1">
              <a:schemeClr val="accent2"/>
            </a:effectRef>
            <a:fontRef idx="minor">
              <a:schemeClr val="tx1"/>
            </a:fontRef>
          </p:style>
        </p:cxnSp>
        <p:cxnSp>
          <p:nvCxnSpPr>
            <p:cNvPr id="204" name="直線矢印コネクタ 203">
              <a:extLst>
                <a:ext uri="{FF2B5EF4-FFF2-40B4-BE49-F238E27FC236}">
                  <a16:creationId xmlns:a16="http://schemas.microsoft.com/office/drawing/2014/main" id="{02C5FB91-2F04-012F-6732-40D28FF820EA}"/>
                </a:ext>
              </a:extLst>
            </p:cNvPr>
            <p:cNvCxnSpPr>
              <a:cxnSpLocks/>
            </p:cNvCxnSpPr>
            <p:nvPr/>
          </p:nvCxnSpPr>
          <p:spPr>
            <a:xfrm flipV="1">
              <a:off x="5707662" y="4560672"/>
              <a:ext cx="0" cy="1630101"/>
            </a:xfrm>
            <a:prstGeom prst="straightConnector1">
              <a:avLst/>
            </a:prstGeom>
            <a:ln>
              <a:solidFill>
                <a:srgbClr val="00B050"/>
              </a:solidFill>
              <a:tailEnd type="triangle"/>
            </a:ln>
          </p:spPr>
          <p:style>
            <a:lnRef idx="2">
              <a:schemeClr val="accent1"/>
            </a:lnRef>
            <a:fillRef idx="0">
              <a:schemeClr val="accent1"/>
            </a:fillRef>
            <a:effectRef idx="1">
              <a:schemeClr val="accent1"/>
            </a:effectRef>
            <a:fontRef idx="minor">
              <a:schemeClr val="tx1"/>
            </a:fontRef>
          </p:style>
        </p:cxnSp>
        <p:cxnSp>
          <p:nvCxnSpPr>
            <p:cNvPr id="205" name="直線矢印コネクタ 204">
              <a:extLst>
                <a:ext uri="{FF2B5EF4-FFF2-40B4-BE49-F238E27FC236}">
                  <a16:creationId xmlns:a16="http://schemas.microsoft.com/office/drawing/2014/main" id="{4DB9ACAC-666B-4C2B-019F-A68F11589F7A}"/>
                </a:ext>
              </a:extLst>
            </p:cNvPr>
            <p:cNvCxnSpPr>
              <a:cxnSpLocks/>
            </p:cNvCxnSpPr>
            <p:nvPr/>
          </p:nvCxnSpPr>
          <p:spPr>
            <a:xfrm>
              <a:off x="5703081" y="6198045"/>
              <a:ext cx="2450319" cy="0"/>
            </a:xfrm>
            <a:prstGeom prst="straightConnector1">
              <a:avLst/>
            </a:prstGeom>
            <a:ln>
              <a:solidFill>
                <a:srgbClr val="0432FF"/>
              </a:solidFill>
              <a:tailEnd type="triangle"/>
            </a:ln>
          </p:spPr>
          <p:style>
            <a:lnRef idx="2">
              <a:schemeClr val="accent1"/>
            </a:lnRef>
            <a:fillRef idx="0">
              <a:schemeClr val="accent1"/>
            </a:fillRef>
            <a:effectRef idx="1">
              <a:schemeClr val="accent1"/>
            </a:effectRef>
            <a:fontRef idx="minor">
              <a:schemeClr val="tx1"/>
            </a:fontRef>
          </p:style>
        </p:cxnSp>
      </p:grpSp>
      <p:grpSp>
        <p:nvGrpSpPr>
          <p:cNvPr id="206" name="グループ化 205">
            <a:extLst>
              <a:ext uri="{FF2B5EF4-FFF2-40B4-BE49-F238E27FC236}">
                <a16:creationId xmlns:a16="http://schemas.microsoft.com/office/drawing/2014/main" id="{B5004124-2C2C-4FFD-9326-C723B0B2443E}"/>
              </a:ext>
            </a:extLst>
          </p:cNvPr>
          <p:cNvGrpSpPr/>
          <p:nvPr/>
        </p:nvGrpSpPr>
        <p:grpSpPr>
          <a:xfrm>
            <a:off x="6519395" y="5039676"/>
            <a:ext cx="797769" cy="533092"/>
            <a:chOff x="5703080" y="4560672"/>
            <a:chExt cx="2450320" cy="1637373"/>
          </a:xfrm>
        </p:grpSpPr>
        <p:sp>
          <p:nvSpPr>
            <p:cNvPr id="207" name="正方形/長方形 206">
              <a:extLst>
                <a:ext uri="{FF2B5EF4-FFF2-40B4-BE49-F238E27FC236}">
                  <a16:creationId xmlns:a16="http://schemas.microsoft.com/office/drawing/2014/main" id="{7547F785-10B4-D390-AF2C-4A2E46AB6567}"/>
                </a:ext>
              </a:extLst>
            </p:cNvPr>
            <p:cNvSpPr/>
            <p:nvPr/>
          </p:nvSpPr>
          <p:spPr>
            <a:xfrm>
              <a:off x="5703080" y="4568050"/>
              <a:ext cx="2450320" cy="1622724"/>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8" name="円/楕円 207">
              <a:extLst>
                <a:ext uri="{FF2B5EF4-FFF2-40B4-BE49-F238E27FC236}">
                  <a16:creationId xmlns:a16="http://schemas.microsoft.com/office/drawing/2014/main" id="{3A22D8C2-C901-D0B7-91E4-7E91F9802684}"/>
                </a:ext>
              </a:extLst>
            </p:cNvPr>
            <p:cNvSpPr/>
            <p:nvPr/>
          </p:nvSpPr>
          <p:spPr>
            <a:xfrm>
              <a:off x="6221052" y="5506412"/>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9" name="円/楕円 208">
              <a:extLst>
                <a:ext uri="{FF2B5EF4-FFF2-40B4-BE49-F238E27FC236}">
                  <a16:creationId xmlns:a16="http://schemas.microsoft.com/office/drawing/2014/main" id="{94BC60F3-BFE4-F26E-5A12-0EEE4B4D7830}"/>
                </a:ext>
              </a:extLst>
            </p:cNvPr>
            <p:cNvSpPr/>
            <p:nvPr/>
          </p:nvSpPr>
          <p:spPr>
            <a:xfrm>
              <a:off x="6145333" y="57737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0" name="円/楕円 209">
              <a:extLst>
                <a:ext uri="{FF2B5EF4-FFF2-40B4-BE49-F238E27FC236}">
                  <a16:creationId xmlns:a16="http://schemas.microsoft.com/office/drawing/2014/main" id="{5B742F22-9624-B97B-0752-37F97C1CAA6E}"/>
                </a:ext>
              </a:extLst>
            </p:cNvPr>
            <p:cNvSpPr/>
            <p:nvPr/>
          </p:nvSpPr>
          <p:spPr>
            <a:xfrm>
              <a:off x="6468919" y="57483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1" name="円/楕円 210">
              <a:extLst>
                <a:ext uri="{FF2B5EF4-FFF2-40B4-BE49-F238E27FC236}">
                  <a16:creationId xmlns:a16="http://schemas.microsoft.com/office/drawing/2014/main" id="{BAB84EAD-CE40-F3BB-26FB-CEB573D6CECA}"/>
                </a:ext>
              </a:extLst>
            </p:cNvPr>
            <p:cNvSpPr/>
            <p:nvPr/>
          </p:nvSpPr>
          <p:spPr>
            <a:xfrm>
              <a:off x="6532419" y="5471303"/>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2" name="円/楕円 211">
              <a:extLst>
                <a:ext uri="{FF2B5EF4-FFF2-40B4-BE49-F238E27FC236}">
                  <a16:creationId xmlns:a16="http://schemas.microsoft.com/office/drawing/2014/main" id="{EC296C46-2133-1605-D09B-A888F6D57706}"/>
                </a:ext>
              </a:extLst>
            </p:cNvPr>
            <p:cNvSpPr/>
            <p:nvPr/>
          </p:nvSpPr>
          <p:spPr>
            <a:xfrm>
              <a:off x="6761158" y="57737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3" name="円/楕円 212">
              <a:extLst>
                <a:ext uri="{FF2B5EF4-FFF2-40B4-BE49-F238E27FC236}">
                  <a16:creationId xmlns:a16="http://schemas.microsoft.com/office/drawing/2014/main" id="{6861EA35-CFE7-92CC-8790-C78C17158AAA}"/>
                </a:ext>
              </a:extLst>
            </p:cNvPr>
            <p:cNvSpPr/>
            <p:nvPr/>
          </p:nvSpPr>
          <p:spPr>
            <a:xfrm>
              <a:off x="6617679" y="529313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4" name="円/楕円 213">
              <a:extLst>
                <a:ext uri="{FF2B5EF4-FFF2-40B4-BE49-F238E27FC236}">
                  <a16:creationId xmlns:a16="http://schemas.microsoft.com/office/drawing/2014/main" id="{6A549C59-2BF5-2A94-4AEC-1C5983BC89FF}"/>
                </a:ext>
              </a:extLst>
            </p:cNvPr>
            <p:cNvSpPr/>
            <p:nvPr/>
          </p:nvSpPr>
          <p:spPr>
            <a:xfrm>
              <a:off x="6851684" y="5064238"/>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5" name="円/楕円 214">
              <a:extLst>
                <a:ext uri="{FF2B5EF4-FFF2-40B4-BE49-F238E27FC236}">
                  <a16:creationId xmlns:a16="http://schemas.microsoft.com/office/drawing/2014/main" id="{0EBCA550-7014-D085-CC59-BA4E12DAC4C2}"/>
                </a:ext>
              </a:extLst>
            </p:cNvPr>
            <p:cNvSpPr/>
            <p:nvPr/>
          </p:nvSpPr>
          <p:spPr>
            <a:xfrm>
              <a:off x="6970892" y="5386798"/>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6" name="円/楕円 215">
              <a:extLst>
                <a:ext uri="{FF2B5EF4-FFF2-40B4-BE49-F238E27FC236}">
                  <a16:creationId xmlns:a16="http://schemas.microsoft.com/office/drawing/2014/main" id="{C066B6D2-69EE-EE1E-B32B-C03C8B7BAEA9}"/>
                </a:ext>
              </a:extLst>
            </p:cNvPr>
            <p:cNvSpPr/>
            <p:nvPr/>
          </p:nvSpPr>
          <p:spPr>
            <a:xfrm>
              <a:off x="6801240" y="527094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7" name="円/楕円 216">
              <a:extLst>
                <a:ext uri="{FF2B5EF4-FFF2-40B4-BE49-F238E27FC236}">
                  <a16:creationId xmlns:a16="http://schemas.microsoft.com/office/drawing/2014/main" id="{9004EDDF-3E41-6E4D-A704-AC0A32C3E2C2}"/>
                </a:ext>
              </a:extLst>
            </p:cNvPr>
            <p:cNvSpPr/>
            <p:nvPr/>
          </p:nvSpPr>
          <p:spPr>
            <a:xfrm>
              <a:off x="6655315" y="555034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8" name="円/楕円 217">
              <a:extLst>
                <a:ext uri="{FF2B5EF4-FFF2-40B4-BE49-F238E27FC236}">
                  <a16:creationId xmlns:a16="http://schemas.microsoft.com/office/drawing/2014/main" id="{09BC7AF5-6EC5-FA39-BF33-EDB0420C31A3}"/>
                </a:ext>
              </a:extLst>
            </p:cNvPr>
            <p:cNvSpPr/>
            <p:nvPr/>
          </p:nvSpPr>
          <p:spPr>
            <a:xfrm>
              <a:off x="7058276" y="5506412"/>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9" name="円/楕円 218">
              <a:extLst>
                <a:ext uri="{FF2B5EF4-FFF2-40B4-BE49-F238E27FC236}">
                  <a16:creationId xmlns:a16="http://schemas.microsoft.com/office/drawing/2014/main" id="{2A58A570-4567-386D-2AFB-C908648FDD32}"/>
                </a:ext>
              </a:extLst>
            </p:cNvPr>
            <p:cNvSpPr/>
            <p:nvPr/>
          </p:nvSpPr>
          <p:spPr>
            <a:xfrm>
              <a:off x="7185276" y="5255329"/>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0" name="円/楕円 219">
              <a:extLst>
                <a:ext uri="{FF2B5EF4-FFF2-40B4-BE49-F238E27FC236}">
                  <a16:creationId xmlns:a16="http://schemas.microsoft.com/office/drawing/2014/main" id="{B9EC43B4-ACA3-6202-8D3F-B53D60A65479}"/>
                </a:ext>
              </a:extLst>
            </p:cNvPr>
            <p:cNvSpPr/>
            <p:nvPr/>
          </p:nvSpPr>
          <p:spPr>
            <a:xfrm>
              <a:off x="7392301" y="5468386"/>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1" name="円/楕円 220">
              <a:extLst>
                <a:ext uri="{FF2B5EF4-FFF2-40B4-BE49-F238E27FC236}">
                  <a16:creationId xmlns:a16="http://schemas.microsoft.com/office/drawing/2014/main" id="{587B9945-55F5-EA8E-1884-D677C33306CC}"/>
                </a:ext>
              </a:extLst>
            </p:cNvPr>
            <p:cNvSpPr/>
            <p:nvPr/>
          </p:nvSpPr>
          <p:spPr>
            <a:xfrm>
              <a:off x="7390241" y="5192347"/>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2" name="円/楕円 221">
              <a:extLst>
                <a:ext uri="{FF2B5EF4-FFF2-40B4-BE49-F238E27FC236}">
                  <a16:creationId xmlns:a16="http://schemas.microsoft.com/office/drawing/2014/main" id="{C36110FF-F232-338F-8C0E-F3C6F041C5DD}"/>
                </a:ext>
              </a:extLst>
            </p:cNvPr>
            <p:cNvSpPr/>
            <p:nvPr/>
          </p:nvSpPr>
          <p:spPr>
            <a:xfrm>
              <a:off x="7504541" y="484826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3" name="円/楕円 222">
              <a:extLst>
                <a:ext uri="{FF2B5EF4-FFF2-40B4-BE49-F238E27FC236}">
                  <a16:creationId xmlns:a16="http://schemas.microsoft.com/office/drawing/2014/main" id="{1A471A6C-9902-3DDC-5814-32738FD1F98B}"/>
                </a:ext>
              </a:extLst>
            </p:cNvPr>
            <p:cNvSpPr/>
            <p:nvPr/>
          </p:nvSpPr>
          <p:spPr>
            <a:xfrm>
              <a:off x="7670662" y="5315912"/>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4" name="円/楕円 223">
              <a:extLst>
                <a:ext uri="{FF2B5EF4-FFF2-40B4-BE49-F238E27FC236}">
                  <a16:creationId xmlns:a16="http://schemas.microsoft.com/office/drawing/2014/main" id="{6BE61E37-0FD9-D5DD-CEA2-65F3C6F6EE99}"/>
                </a:ext>
              </a:extLst>
            </p:cNvPr>
            <p:cNvSpPr/>
            <p:nvPr/>
          </p:nvSpPr>
          <p:spPr>
            <a:xfrm>
              <a:off x="7207189" y="5014028"/>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5" name="円/楕円 224">
              <a:extLst>
                <a:ext uri="{FF2B5EF4-FFF2-40B4-BE49-F238E27FC236}">
                  <a16:creationId xmlns:a16="http://schemas.microsoft.com/office/drawing/2014/main" id="{23179EA9-D377-3738-041B-0858A3005EB0}"/>
                </a:ext>
              </a:extLst>
            </p:cNvPr>
            <p:cNvSpPr/>
            <p:nvPr/>
          </p:nvSpPr>
          <p:spPr>
            <a:xfrm>
              <a:off x="7546814" y="5170531"/>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6" name="円/楕円 225">
              <a:extLst>
                <a:ext uri="{FF2B5EF4-FFF2-40B4-BE49-F238E27FC236}">
                  <a16:creationId xmlns:a16="http://schemas.microsoft.com/office/drawing/2014/main" id="{5041D8E9-0082-492A-AB69-D6E6F432940B}"/>
                </a:ext>
              </a:extLst>
            </p:cNvPr>
            <p:cNvSpPr/>
            <p:nvPr/>
          </p:nvSpPr>
          <p:spPr>
            <a:xfrm>
              <a:off x="7412154" y="4951046"/>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7" name="円/楕円 226">
              <a:extLst>
                <a:ext uri="{FF2B5EF4-FFF2-40B4-BE49-F238E27FC236}">
                  <a16:creationId xmlns:a16="http://schemas.microsoft.com/office/drawing/2014/main" id="{8C49FBFB-FF84-4920-4247-BDD00E463E28}"/>
                </a:ext>
              </a:extLst>
            </p:cNvPr>
            <p:cNvSpPr/>
            <p:nvPr/>
          </p:nvSpPr>
          <p:spPr>
            <a:xfrm>
              <a:off x="7684816" y="4900246"/>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8" name="円/楕円 227">
              <a:extLst>
                <a:ext uri="{FF2B5EF4-FFF2-40B4-BE49-F238E27FC236}">
                  <a16:creationId xmlns:a16="http://schemas.microsoft.com/office/drawing/2014/main" id="{18C19F7C-36CD-D9C8-08B6-2A459303584A}"/>
                </a:ext>
              </a:extLst>
            </p:cNvPr>
            <p:cNvSpPr/>
            <p:nvPr/>
          </p:nvSpPr>
          <p:spPr>
            <a:xfrm>
              <a:off x="7692575" y="5074611"/>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9" name="円/楕円 228">
              <a:extLst>
                <a:ext uri="{FF2B5EF4-FFF2-40B4-BE49-F238E27FC236}">
                  <a16:creationId xmlns:a16="http://schemas.microsoft.com/office/drawing/2014/main" id="{33B2BFCE-28CD-BE58-6D17-49E6069479AC}"/>
                </a:ext>
              </a:extLst>
            </p:cNvPr>
            <p:cNvSpPr/>
            <p:nvPr/>
          </p:nvSpPr>
          <p:spPr>
            <a:xfrm>
              <a:off x="6297733" y="59261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0" name="円/楕円 229">
              <a:extLst>
                <a:ext uri="{FF2B5EF4-FFF2-40B4-BE49-F238E27FC236}">
                  <a16:creationId xmlns:a16="http://schemas.microsoft.com/office/drawing/2014/main" id="{0E3D0EF4-AF1C-282F-B7B1-9CC6B5FF396D}"/>
                </a:ext>
              </a:extLst>
            </p:cNvPr>
            <p:cNvSpPr/>
            <p:nvPr/>
          </p:nvSpPr>
          <p:spPr>
            <a:xfrm>
              <a:off x="7828083" y="49101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1" name="円/楕円 230">
              <a:extLst>
                <a:ext uri="{FF2B5EF4-FFF2-40B4-BE49-F238E27FC236}">
                  <a16:creationId xmlns:a16="http://schemas.microsoft.com/office/drawing/2014/main" id="{02F4620B-F20D-5B46-64A7-B01985FB6249}"/>
                </a:ext>
              </a:extLst>
            </p:cNvPr>
            <p:cNvSpPr/>
            <p:nvPr/>
          </p:nvSpPr>
          <p:spPr>
            <a:xfrm>
              <a:off x="7210676" y="5658812"/>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2" name="円/楕円 231">
              <a:extLst>
                <a:ext uri="{FF2B5EF4-FFF2-40B4-BE49-F238E27FC236}">
                  <a16:creationId xmlns:a16="http://schemas.microsoft.com/office/drawing/2014/main" id="{B3F479E1-E0E1-73A5-AF97-CDF66D6524B7}"/>
                </a:ext>
              </a:extLst>
            </p:cNvPr>
            <p:cNvSpPr/>
            <p:nvPr/>
          </p:nvSpPr>
          <p:spPr>
            <a:xfrm>
              <a:off x="6900858" y="56467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3" name="円/楕円 232">
              <a:extLst>
                <a:ext uri="{FF2B5EF4-FFF2-40B4-BE49-F238E27FC236}">
                  <a16:creationId xmlns:a16="http://schemas.microsoft.com/office/drawing/2014/main" id="{DFC1EE25-AE03-5855-7390-88A39D4775C1}"/>
                </a:ext>
              </a:extLst>
            </p:cNvPr>
            <p:cNvSpPr/>
            <p:nvPr/>
          </p:nvSpPr>
          <p:spPr>
            <a:xfrm>
              <a:off x="7257989" y="4760028"/>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35" name="直線矢印コネクタ 234">
              <a:extLst>
                <a:ext uri="{FF2B5EF4-FFF2-40B4-BE49-F238E27FC236}">
                  <a16:creationId xmlns:a16="http://schemas.microsoft.com/office/drawing/2014/main" id="{DC8B5642-33B6-211F-AB08-E3EC2F902E1B}"/>
                </a:ext>
              </a:extLst>
            </p:cNvPr>
            <p:cNvCxnSpPr>
              <a:cxnSpLocks/>
            </p:cNvCxnSpPr>
            <p:nvPr/>
          </p:nvCxnSpPr>
          <p:spPr>
            <a:xfrm flipV="1">
              <a:off x="5707662" y="4560672"/>
              <a:ext cx="0" cy="1630101"/>
            </a:xfrm>
            <a:prstGeom prst="straightConnector1">
              <a:avLst/>
            </a:prstGeom>
            <a:ln>
              <a:solidFill>
                <a:srgbClr val="00B050"/>
              </a:solidFill>
              <a:tailEnd type="triangle"/>
            </a:ln>
          </p:spPr>
          <p:style>
            <a:lnRef idx="2">
              <a:schemeClr val="accent1"/>
            </a:lnRef>
            <a:fillRef idx="0">
              <a:schemeClr val="accent1"/>
            </a:fillRef>
            <a:effectRef idx="1">
              <a:schemeClr val="accent1"/>
            </a:effectRef>
            <a:fontRef idx="minor">
              <a:schemeClr val="tx1"/>
            </a:fontRef>
          </p:style>
        </p:cxnSp>
        <p:cxnSp>
          <p:nvCxnSpPr>
            <p:cNvPr id="236" name="直線矢印コネクタ 235">
              <a:extLst>
                <a:ext uri="{FF2B5EF4-FFF2-40B4-BE49-F238E27FC236}">
                  <a16:creationId xmlns:a16="http://schemas.microsoft.com/office/drawing/2014/main" id="{90F22EA6-E0AF-6F85-BBD7-8A644699E137}"/>
                </a:ext>
              </a:extLst>
            </p:cNvPr>
            <p:cNvCxnSpPr>
              <a:cxnSpLocks/>
            </p:cNvCxnSpPr>
            <p:nvPr/>
          </p:nvCxnSpPr>
          <p:spPr>
            <a:xfrm>
              <a:off x="5703081" y="6198045"/>
              <a:ext cx="2450319" cy="0"/>
            </a:xfrm>
            <a:prstGeom prst="straightConnector1">
              <a:avLst/>
            </a:prstGeom>
            <a:ln>
              <a:solidFill>
                <a:srgbClr val="0432FF"/>
              </a:solidFill>
              <a:tailEnd type="triangle"/>
            </a:ln>
          </p:spPr>
          <p:style>
            <a:lnRef idx="2">
              <a:schemeClr val="accent1"/>
            </a:lnRef>
            <a:fillRef idx="0">
              <a:schemeClr val="accent1"/>
            </a:fillRef>
            <a:effectRef idx="1">
              <a:schemeClr val="accent1"/>
            </a:effectRef>
            <a:fontRef idx="minor">
              <a:schemeClr val="tx1"/>
            </a:fontRef>
          </p:style>
        </p:cxnSp>
      </p:grpSp>
      <p:sp>
        <p:nvSpPr>
          <p:cNvPr id="237" name="フリーフォーム 236">
            <a:extLst>
              <a:ext uri="{FF2B5EF4-FFF2-40B4-BE49-F238E27FC236}">
                <a16:creationId xmlns:a16="http://schemas.microsoft.com/office/drawing/2014/main" id="{9563FCB1-FE5A-5B29-F650-821406D85661}"/>
              </a:ext>
            </a:extLst>
          </p:cNvPr>
          <p:cNvSpPr/>
          <p:nvPr/>
        </p:nvSpPr>
        <p:spPr>
          <a:xfrm>
            <a:off x="6700368" y="5191582"/>
            <a:ext cx="506618" cy="240663"/>
          </a:xfrm>
          <a:custGeom>
            <a:avLst/>
            <a:gdLst>
              <a:gd name="connsiteX0" fmla="*/ 0 w 1512498"/>
              <a:gd name="connsiteY0" fmla="*/ 362309 h 520023"/>
              <a:gd name="connsiteX1" fmla="*/ 419819 w 1512498"/>
              <a:gd name="connsiteY1" fmla="*/ 270294 h 520023"/>
              <a:gd name="connsiteX2" fmla="*/ 793630 w 1512498"/>
              <a:gd name="connsiteY2" fmla="*/ 517585 h 520023"/>
              <a:gd name="connsiteX3" fmla="*/ 1242204 w 1512498"/>
              <a:gd name="connsiteY3" fmla="*/ 92015 h 520023"/>
              <a:gd name="connsiteX4" fmla="*/ 1512498 w 1512498"/>
              <a:gd name="connsiteY4" fmla="*/ 0 h 520023"/>
              <a:gd name="connsiteX0" fmla="*/ 0 w 1512498"/>
              <a:gd name="connsiteY0" fmla="*/ 362309 h 362309"/>
              <a:gd name="connsiteX1" fmla="*/ 419819 w 1512498"/>
              <a:gd name="connsiteY1" fmla="*/ 270294 h 362309"/>
              <a:gd name="connsiteX2" fmla="*/ 873878 w 1512498"/>
              <a:gd name="connsiteY2" fmla="*/ 342616 h 362309"/>
              <a:gd name="connsiteX3" fmla="*/ 1242204 w 1512498"/>
              <a:gd name="connsiteY3" fmla="*/ 92015 h 362309"/>
              <a:gd name="connsiteX4" fmla="*/ 1512498 w 1512498"/>
              <a:gd name="connsiteY4" fmla="*/ 0 h 362309"/>
              <a:gd name="connsiteX0" fmla="*/ 0 w 1512498"/>
              <a:gd name="connsiteY0" fmla="*/ 430352 h 430352"/>
              <a:gd name="connsiteX1" fmla="*/ 419819 w 1512498"/>
              <a:gd name="connsiteY1" fmla="*/ 270294 h 430352"/>
              <a:gd name="connsiteX2" fmla="*/ 873878 w 1512498"/>
              <a:gd name="connsiteY2" fmla="*/ 342616 h 430352"/>
              <a:gd name="connsiteX3" fmla="*/ 1242204 w 1512498"/>
              <a:gd name="connsiteY3" fmla="*/ 92015 h 430352"/>
              <a:gd name="connsiteX4" fmla="*/ 1512498 w 1512498"/>
              <a:gd name="connsiteY4" fmla="*/ 0 h 430352"/>
              <a:gd name="connsiteX0" fmla="*/ 0 w 1512498"/>
              <a:gd name="connsiteY0" fmla="*/ 430352 h 430352"/>
              <a:gd name="connsiteX1" fmla="*/ 419820 w 1512498"/>
              <a:gd name="connsiteY1" fmla="*/ 323756 h 430352"/>
              <a:gd name="connsiteX2" fmla="*/ 873878 w 1512498"/>
              <a:gd name="connsiteY2" fmla="*/ 342616 h 430352"/>
              <a:gd name="connsiteX3" fmla="*/ 1242204 w 1512498"/>
              <a:gd name="connsiteY3" fmla="*/ 92015 h 430352"/>
              <a:gd name="connsiteX4" fmla="*/ 1512498 w 1512498"/>
              <a:gd name="connsiteY4" fmla="*/ 0 h 430352"/>
              <a:gd name="connsiteX0" fmla="*/ 0 w 1512498"/>
              <a:gd name="connsiteY0" fmla="*/ 430352 h 430352"/>
              <a:gd name="connsiteX1" fmla="*/ 419820 w 1512498"/>
              <a:gd name="connsiteY1" fmla="*/ 323756 h 430352"/>
              <a:gd name="connsiteX2" fmla="*/ 873878 w 1512498"/>
              <a:gd name="connsiteY2" fmla="*/ 342616 h 430352"/>
              <a:gd name="connsiteX3" fmla="*/ 1210106 w 1512498"/>
              <a:gd name="connsiteY3" fmla="*/ 92015 h 430352"/>
              <a:gd name="connsiteX4" fmla="*/ 1512498 w 1512498"/>
              <a:gd name="connsiteY4" fmla="*/ 0 h 430352"/>
              <a:gd name="connsiteX0" fmla="*/ 0 w 1544595"/>
              <a:gd name="connsiteY0" fmla="*/ 399520 h 399520"/>
              <a:gd name="connsiteX1" fmla="*/ 419820 w 1544595"/>
              <a:gd name="connsiteY1" fmla="*/ 292924 h 399520"/>
              <a:gd name="connsiteX2" fmla="*/ 873878 w 1544595"/>
              <a:gd name="connsiteY2" fmla="*/ 311784 h 399520"/>
              <a:gd name="connsiteX3" fmla="*/ 1210106 w 1544595"/>
              <a:gd name="connsiteY3" fmla="*/ 61183 h 399520"/>
              <a:gd name="connsiteX4" fmla="*/ 1544595 w 1544595"/>
              <a:gd name="connsiteY4" fmla="*/ 3189 h 399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4595" h="399520">
                <a:moveTo>
                  <a:pt x="0" y="399520"/>
                </a:moveTo>
                <a:cubicBezTo>
                  <a:pt x="143773" y="340573"/>
                  <a:pt x="274174" y="307547"/>
                  <a:pt x="419820" y="292924"/>
                </a:cubicBezTo>
                <a:cubicBezTo>
                  <a:pt x="565466" y="278301"/>
                  <a:pt x="742164" y="350408"/>
                  <a:pt x="873878" y="311784"/>
                </a:cubicBezTo>
                <a:cubicBezTo>
                  <a:pt x="1005592" y="273161"/>
                  <a:pt x="1090295" y="147447"/>
                  <a:pt x="1210106" y="61183"/>
                </a:cubicBezTo>
                <a:cubicBezTo>
                  <a:pt x="1329917" y="-25081"/>
                  <a:pt x="1469353" y="6064"/>
                  <a:pt x="1544595" y="3189"/>
                </a:cubicBezTo>
              </a:path>
            </a:pathLst>
          </a:custGeom>
          <a:noFill/>
          <a:ln w="38100">
            <a:solidFill>
              <a:srgbClr val="FF0000"/>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238" name="右矢印 237">
            <a:extLst>
              <a:ext uri="{FF2B5EF4-FFF2-40B4-BE49-F238E27FC236}">
                <a16:creationId xmlns:a16="http://schemas.microsoft.com/office/drawing/2014/main" id="{FC0987B7-758A-845B-7F38-718D57FF737C}"/>
              </a:ext>
            </a:extLst>
          </p:cNvPr>
          <p:cNvSpPr/>
          <p:nvPr/>
        </p:nvSpPr>
        <p:spPr>
          <a:xfrm>
            <a:off x="6187413" y="5200394"/>
            <a:ext cx="263001" cy="204439"/>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239" name="グループ化 238">
            <a:extLst>
              <a:ext uri="{FF2B5EF4-FFF2-40B4-BE49-F238E27FC236}">
                <a16:creationId xmlns:a16="http://schemas.microsoft.com/office/drawing/2014/main" id="{3C7BCECE-4C1C-5DE1-BEB0-7F6ABE46E146}"/>
              </a:ext>
            </a:extLst>
          </p:cNvPr>
          <p:cNvGrpSpPr/>
          <p:nvPr/>
        </p:nvGrpSpPr>
        <p:grpSpPr>
          <a:xfrm>
            <a:off x="5325805" y="5852155"/>
            <a:ext cx="797769" cy="533092"/>
            <a:chOff x="5703080" y="4560672"/>
            <a:chExt cx="2450320" cy="1637373"/>
          </a:xfrm>
        </p:grpSpPr>
        <p:sp>
          <p:nvSpPr>
            <p:cNvPr id="240" name="正方形/長方形 239">
              <a:extLst>
                <a:ext uri="{FF2B5EF4-FFF2-40B4-BE49-F238E27FC236}">
                  <a16:creationId xmlns:a16="http://schemas.microsoft.com/office/drawing/2014/main" id="{85E2FF8A-53F1-B87F-DEE7-86DEAF0C731E}"/>
                </a:ext>
              </a:extLst>
            </p:cNvPr>
            <p:cNvSpPr/>
            <p:nvPr/>
          </p:nvSpPr>
          <p:spPr>
            <a:xfrm>
              <a:off x="5703080" y="4568050"/>
              <a:ext cx="2450320" cy="1622724"/>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1" name="円/楕円 240">
              <a:extLst>
                <a:ext uri="{FF2B5EF4-FFF2-40B4-BE49-F238E27FC236}">
                  <a16:creationId xmlns:a16="http://schemas.microsoft.com/office/drawing/2014/main" id="{E2584D05-EF4F-F814-AEF2-9FCE9E6497CC}"/>
                </a:ext>
              </a:extLst>
            </p:cNvPr>
            <p:cNvSpPr/>
            <p:nvPr/>
          </p:nvSpPr>
          <p:spPr>
            <a:xfrm>
              <a:off x="6221052" y="5506412"/>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2" name="円/楕円 241">
              <a:extLst>
                <a:ext uri="{FF2B5EF4-FFF2-40B4-BE49-F238E27FC236}">
                  <a16:creationId xmlns:a16="http://schemas.microsoft.com/office/drawing/2014/main" id="{BF226105-39B0-FCF5-33A5-5D8D4F339624}"/>
                </a:ext>
              </a:extLst>
            </p:cNvPr>
            <p:cNvSpPr/>
            <p:nvPr/>
          </p:nvSpPr>
          <p:spPr>
            <a:xfrm>
              <a:off x="6145333" y="57737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3" name="円/楕円 242">
              <a:extLst>
                <a:ext uri="{FF2B5EF4-FFF2-40B4-BE49-F238E27FC236}">
                  <a16:creationId xmlns:a16="http://schemas.microsoft.com/office/drawing/2014/main" id="{C24962D7-A91F-19D6-9A16-A24C9DABF578}"/>
                </a:ext>
              </a:extLst>
            </p:cNvPr>
            <p:cNvSpPr/>
            <p:nvPr/>
          </p:nvSpPr>
          <p:spPr>
            <a:xfrm>
              <a:off x="6468919" y="57483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4" name="円/楕円 243">
              <a:extLst>
                <a:ext uri="{FF2B5EF4-FFF2-40B4-BE49-F238E27FC236}">
                  <a16:creationId xmlns:a16="http://schemas.microsoft.com/office/drawing/2014/main" id="{CC06B4FF-C6BD-C7B8-ECFD-B799146B5139}"/>
                </a:ext>
              </a:extLst>
            </p:cNvPr>
            <p:cNvSpPr/>
            <p:nvPr/>
          </p:nvSpPr>
          <p:spPr>
            <a:xfrm>
              <a:off x="6532419" y="5471303"/>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5" name="円/楕円 244">
              <a:extLst>
                <a:ext uri="{FF2B5EF4-FFF2-40B4-BE49-F238E27FC236}">
                  <a16:creationId xmlns:a16="http://schemas.microsoft.com/office/drawing/2014/main" id="{B313D913-8391-1B0E-60F0-13BAA2FF7C33}"/>
                </a:ext>
              </a:extLst>
            </p:cNvPr>
            <p:cNvSpPr/>
            <p:nvPr/>
          </p:nvSpPr>
          <p:spPr>
            <a:xfrm>
              <a:off x="6761158" y="57737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6" name="円/楕円 245">
              <a:extLst>
                <a:ext uri="{FF2B5EF4-FFF2-40B4-BE49-F238E27FC236}">
                  <a16:creationId xmlns:a16="http://schemas.microsoft.com/office/drawing/2014/main" id="{EAF5A568-8A87-946B-215D-BE40AB34066E}"/>
                </a:ext>
              </a:extLst>
            </p:cNvPr>
            <p:cNvSpPr/>
            <p:nvPr/>
          </p:nvSpPr>
          <p:spPr>
            <a:xfrm>
              <a:off x="6617679" y="529313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7" name="円/楕円 246">
              <a:extLst>
                <a:ext uri="{FF2B5EF4-FFF2-40B4-BE49-F238E27FC236}">
                  <a16:creationId xmlns:a16="http://schemas.microsoft.com/office/drawing/2014/main" id="{B8435B61-207F-2F99-FBFF-C59D0EDC7D9E}"/>
                </a:ext>
              </a:extLst>
            </p:cNvPr>
            <p:cNvSpPr/>
            <p:nvPr/>
          </p:nvSpPr>
          <p:spPr>
            <a:xfrm>
              <a:off x="6851684" y="5064238"/>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8" name="円/楕円 247">
              <a:extLst>
                <a:ext uri="{FF2B5EF4-FFF2-40B4-BE49-F238E27FC236}">
                  <a16:creationId xmlns:a16="http://schemas.microsoft.com/office/drawing/2014/main" id="{272CDC4A-17D0-F64D-1FF7-689454B673E7}"/>
                </a:ext>
              </a:extLst>
            </p:cNvPr>
            <p:cNvSpPr/>
            <p:nvPr/>
          </p:nvSpPr>
          <p:spPr>
            <a:xfrm>
              <a:off x="6970892" y="5386798"/>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9" name="円/楕円 248">
              <a:extLst>
                <a:ext uri="{FF2B5EF4-FFF2-40B4-BE49-F238E27FC236}">
                  <a16:creationId xmlns:a16="http://schemas.microsoft.com/office/drawing/2014/main" id="{28E6B986-083B-AA07-DD0D-DD32388EDFA0}"/>
                </a:ext>
              </a:extLst>
            </p:cNvPr>
            <p:cNvSpPr/>
            <p:nvPr/>
          </p:nvSpPr>
          <p:spPr>
            <a:xfrm>
              <a:off x="6801240" y="527094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0" name="円/楕円 249">
              <a:extLst>
                <a:ext uri="{FF2B5EF4-FFF2-40B4-BE49-F238E27FC236}">
                  <a16:creationId xmlns:a16="http://schemas.microsoft.com/office/drawing/2014/main" id="{6DE07C39-8E2E-5B22-0726-B450ACC1ADF7}"/>
                </a:ext>
              </a:extLst>
            </p:cNvPr>
            <p:cNvSpPr/>
            <p:nvPr/>
          </p:nvSpPr>
          <p:spPr>
            <a:xfrm>
              <a:off x="6655315" y="555034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1" name="円/楕円 250">
              <a:extLst>
                <a:ext uri="{FF2B5EF4-FFF2-40B4-BE49-F238E27FC236}">
                  <a16:creationId xmlns:a16="http://schemas.microsoft.com/office/drawing/2014/main" id="{B843CF53-9AEA-4BA0-5AAF-65F4AFEDA14B}"/>
                </a:ext>
              </a:extLst>
            </p:cNvPr>
            <p:cNvSpPr/>
            <p:nvPr/>
          </p:nvSpPr>
          <p:spPr>
            <a:xfrm>
              <a:off x="7058276" y="5506412"/>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2" name="円/楕円 251">
              <a:extLst>
                <a:ext uri="{FF2B5EF4-FFF2-40B4-BE49-F238E27FC236}">
                  <a16:creationId xmlns:a16="http://schemas.microsoft.com/office/drawing/2014/main" id="{58384B39-BCE0-1155-95A2-4745179F05C4}"/>
                </a:ext>
              </a:extLst>
            </p:cNvPr>
            <p:cNvSpPr/>
            <p:nvPr/>
          </p:nvSpPr>
          <p:spPr>
            <a:xfrm>
              <a:off x="7185276" y="5255329"/>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3" name="円/楕円 252">
              <a:extLst>
                <a:ext uri="{FF2B5EF4-FFF2-40B4-BE49-F238E27FC236}">
                  <a16:creationId xmlns:a16="http://schemas.microsoft.com/office/drawing/2014/main" id="{A252AAA7-AE07-5A16-DA67-716A01AEFE5B}"/>
                </a:ext>
              </a:extLst>
            </p:cNvPr>
            <p:cNvSpPr/>
            <p:nvPr/>
          </p:nvSpPr>
          <p:spPr>
            <a:xfrm>
              <a:off x="7392301" y="5468386"/>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4" name="円/楕円 253">
              <a:extLst>
                <a:ext uri="{FF2B5EF4-FFF2-40B4-BE49-F238E27FC236}">
                  <a16:creationId xmlns:a16="http://schemas.microsoft.com/office/drawing/2014/main" id="{5223EA05-8E73-AE50-D48F-AE2754546C6F}"/>
                </a:ext>
              </a:extLst>
            </p:cNvPr>
            <p:cNvSpPr/>
            <p:nvPr/>
          </p:nvSpPr>
          <p:spPr>
            <a:xfrm>
              <a:off x="7390241" y="5192347"/>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5" name="円/楕円 254">
              <a:extLst>
                <a:ext uri="{FF2B5EF4-FFF2-40B4-BE49-F238E27FC236}">
                  <a16:creationId xmlns:a16="http://schemas.microsoft.com/office/drawing/2014/main" id="{7D8A2801-0927-39FE-03FF-3E6D1DD333F6}"/>
                </a:ext>
              </a:extLst>
            </p:cNvPr>
            <p:cNvSpPr/>
            <p:nvPr/>
          </p:nvSpPr>
          <p:spPr>
            <a:xfrm>
              <a:off x="7504541" y="484826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6" name="円/楕円 255">
              <a:extLst>
                <a:ext uri="{FF2B5EF4-FFF2-40B4-BE49-F238E27FC236}">
                  <a16:creationId xmlns:a16="http://schemas.microsoft.com/office/drawing/2014/main" id="{1663B0D5-C481-15E7-8443-01DBEEE0EF42}"/>
                </a:ext>
              </a:extLst>
            </p:cNvPr>
            <p:cNvSpPr/>
            <p:nvPr/>
          </p:nvSpPr>
          <p:spPr>
            <a:xfrm>
              <a:off x="7670662" y="5315912"/>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7" name="円/楕円 256">
              <a:extLst>
                <a:ext uri="{FF2B5EF4-FFF2-40B4-BE49-F238E27FC236}">
                  <a16:creationId xmlns:a16="http://schemas.microsoft.com/office/drawing/2014/main" id="{1B5CD545-70B4-3481-19DF-E79F241FE655}"/>
                </a:ext>
              </a:extLst>
            </p:cNvPr>
            <p:cNvSpPr/>
            <p:nvPr/>
          </p:nvSpPr>
          <p:spPr>
            <a:xfrm>
              <a:off x="7207189" y="5014028"/>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8" name="円/楕円 257">
              <a:extLst>
                <a:ext uri="{FF2B5EF4-FFF2-40B4-BE49-F238E27FC236}">
                  <a16:creationId xmlns:a16="http://schemas.microsoft.com/office/drawing/2014/main" id="{8BCE7D91-0D03-18A2-37CB-0128409122E3}"/>
                </a:ext>
              </a:extLst>
            </p:cNvPr>
            <p:cNvSpPr/>
            <p:nvPr/>
          </p:nvSpPr>
          <p:spPr>
            <a:xfrm>
              <a:off x="7546814" y="5170531"/>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9" name="円/楕円 258">
              <a:extLst>
                <a:ext uri="{FF2B5EF4-FFF2-40B4-BE49-F238E27FC236}">
                  <a16:creationId xmlns:a16="http://schemas.microsoft.com/office/drawing/2014/main" id="{6137C8DE-CED5-823A-471A-9BA692EF1159}"/>
                </a:ext>
              </a:extLst>
            </p:cNvPr>
            <p:cNvSpPr/>
            <p:nvPr/>
          </p:nvSpPr>
          <p:spPr>
            <a:xfrm>
              <a:off x="7412154" y="4951046"/>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0" name="円/楕円 259">
              <a:extLst>
                <a:ext uri="{FF2B5EF4-FFF2-40B4-BE49-F238E27FC236}">
                  <a16:creationId xmlns:a16="http://schemas.microsoft.com/office/drawing/2014/main" id="{6DF5E3AF-2F8F-001C-B43D-0462EA3E529E}"/>
                </a:ext>
              </a:extLst>
            </p:cNvPr>
            <p:cNvSpPr/>
            <p:nvPr/>
          </p:nvSpPr>
          <p:spPr>
            <a:xfrm>
              <a:off x="7684816" y="4900246"/>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1" name="円/楕円 260">
              <a:extLst>
                <a:ext uri="{FF2B5EF4-FFF2-40B4-BE49-F238E27FC236}">
                  <a16:creationId xmlns:a16="http://schemas.microsoft.com/office/drawing/2014/main" id="{A6E60ED4-8573-5562-9775-09D18E8EF189}"/>
                </a:ext>
              </a:extLst>
            </p:cNvPr>
            <p:cNvSpPr/>
            <p:nvPr/>
          </p:nvSpPr>
          <p:spPr>
            <a:xfrm>
              <a:off x="7692575" y="5074611"/>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2" name="円/楕円 261">
              <a:extLst>
                <a:ext uri="{FF2B5EF4-FFF2-40B4-BE49-F238E27FC236}">
                  <a16:creationId xmlns:a16="http://schemas.microsoft.com/office/drawing/2014/main" id="{A5606BA3-C4E7-4579-741D-4BFF6CA0B044}"/>
                </a:ext>
              </a:extLst>
            </p:cNvPr>
            <p:cNvSpPr/>
            <p:nvPr/>
          </p:nvSpPr>
          <p:spPr>
            <a:xfrm>
              <a:off x="6297733" y="59261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3" name="円/楕円 262">
              <a:extLst>
                <a:ext uri="{FF2B5EF4-FFF2-40B4-BE49-F238E27FC236}">
                  <a16:creationId xmlns:a16="http://schemas.microsoft.com/office/drawing/2014/main" id="{633AF148-EB7A-1560-D143-B7269D2A6255}"/>
                </a:ext>
              </a:extLst>
            </p:cNvPr>
            <p:cNvSpPr/>
            <p:nvPr/>
          </p:nvSpPr>
          <p:spPr>
            <a:xfrm>
              <a:off x="7828083" y="49101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4" name="円/楕円 263">
              <a:extLst>
                <a:ext uri="{FF2B5EF4-FFF2-40B4-BE49-F238E27FC236}">
                  <a16:creationId xmlns:a16="http://schemas.microsoft.com/office/drawing/2014/main" id="{A02A2644-8625-70EA-BE4C-88391424A248}"/>
                </a:ext>
              </a:extLst>
            </p:cNvPr>
            <p:cNvSpPr/>
            <p:nvPr/>
          </p:nvSpPr>
          <p:spPr>
            <a:xfrm>
              <a:off x="7210676" y="5658812"/>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5" name="円/楕円 264">
              <a:extLst>
                <a:ext uri="{FF2B5EF4-FFF2-40B4-BE49-F238E27FC236}">
                  <a16:creationId xmlns:a16="http://schemas.microsoft.com/office/drawing/2014/main" id="{2F51D428-A947-8868-FC7D-246DA49D47AE}"/>
                </a:ext>
              </a:extLst>
            </p:cNvPr>
            <p:cNvSpPr/>
            <p:nvPr/>
          </p:nvSpPr>
          <p:spPr>
            <a:xfrm>
              <a:off x="6900858" y="56467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6" name="円/楕円 265">
              <a:extLst>
                <a:ext uri="{FF2B5EF4-FFF2-40B4-BE49-F238E27FC236}">
                  <a16:creationId xmlns:a16="http://schemas.microsoft.com/office/drawing/2014/main" id="{C3090F94-6B0F-4E06-7154-7B4E189A4BBA}"/>
                </a:ext>
              </a:extLst>
            </p:cNvPr>
            <p:cNvSpPr/>
            <p:nvPr/>
          </p:nvSpPr>
          <p:spPr>
            <a:xfrm>
              <a:off x="7257989" y="4760028"/>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67" name="直線コネクタ 266">
              <a:extLst>
                <a:ext uri="{FF2B5EF4-FFF2-40B4-BE49-F238E27FC236}">
                  <a16:creationId xmlns:a16="http://schemas.microsoft.com/office/drawing/2014/main" id="{DEEDF728-316F-1415-D1EA-BA1221D5AD56}"/>
                </a:ext>
              </a:extLst>
            </p:cNvPr>
            <p:cNvCxnSpPr>
              <a:cxnSpLocks/>
            </p:cNvCxnSpPr>
            <p:nvPr/>
          </p:nvCxnSpPr>
          <p:spPr>
            <a:xfrm flipV="1">
              <a:off x="6145333" y="4823528"/>
              <a:ext cx="1809750" cy="1166076"/>
            </a:xfrm>
            <a:prstGeom prst="line">
              <a:avLst/>
            </a:prstGeom>
            <a:ln w="38100">
              <a:solidFill>
                <a:srgbClr val="C00000"/>
              </a:solidFill>
            </a:ln>
          </p:spPr>
          <p:style>
            <a:lnRef idx="2">
              <a:schemeClr val="accent2"/>
            </a:lnRef>
            <a:fillRef idx="0">
              <a:schemeClr val="accent2"/>
            </a:fillRef>
            <a:effectRef idx="1">
              <a:schemeClr val="accent2"/>
            </a:effectRef>
            <a:fontRef idx="minor">
              <a:schemeClr val="tx1"/>
            </a:fontRef>
          </p:style>
        </p:cxnSp>
        <p:cxnSp>
          <p:nvCxnSpPr>
            <p:cNvPr id="268" name="直線矢印コネクタ 267">
              <a:extLst>
                <a:ext uri="{FF2B5EF4-FFF2-40B4-BE49-F238E27FC236}">
                  <a16:creationId xmlns:a16="http://schemas.microsoft.com/office/drawing/2014/main" id="{5AEEEBC1-7D14-59A5-20D7-924FABFE54C6}"/>
                </a:ext>
              </a:extLst>
            </p:cNvPr>
            <p:cNvCxnSpPr>
              <a:cxnSpLocks/>
            </p:cNvCxnSpPr>
            <p:nvPr/>
          </p:nvCxnSpPr>
          <p:spPr>
            <a:xfrm flipV="1">
              <a:off x="5707662" y="4560672"/>
              <a:ext cx="0" cy="1630101"/>
            </a:xfrm>
            <a:prstGeom prst="straightConnector1">
              <a:avLst/>
            </a:prstGeom>
            <a:ln>
              <a:solidFill>
                <a:srgbClr val="00B050"/>
              </a:solidFill>
              <a:tailEnd type="triangle"/>
            </a:ln>
          </p:spPr>
          <p:style>
            <a:lnRef idx="2">
              <a:schemeClr val="accent1"/>
            </a:lnRef>
            <a:fillRef idx="0">
              <a:schemeClr val="accent1"/>
            </a:fillRef>
            <a:effectRef idx="1">
              <a:schemeClr val="accent1"/>
            </a:effectRef>
            <a:fontRef idx="minor">
              <a:schemeClr val="tx1"/>
            </a:fontRef>
          </p:style>
        </p:cxnSp>
        <p:cxnSp>
          <p:nvCxnSpPr>
            <p:cNvPr id="269" name="直線矢印コネクタ 268">
              <a:extLst>
                <a:ext uri="{FF2B5EF4-FFF2-40B4-BE49-F238E27FC236}">
                  <a16:creationId xmlns:a16="http://schemas.microsoft.com/office/drawing/2014/main" id="{015EDD4A-34E5-A168-41C6-6B0DBA0D77D4}"/>
                </a:ext>
              </a:extLst>
            </p:cNvPr>
            <p:cNvCxnSpPr>
              <a:cxnSpLocks/>
            </p:cNvCxnSpPr>
            <p:nvPr/>
          </p:nvCxnSpPr>
          <p:spPr>
            <a:xfrm>
              <a:off x="5703081" y="6198045"/>
              <a:ext cx="2450319" cy="0"/>
            </a:xfrm>
            <a:prstGeom prst="straightConnector1">
              <a:avLst/>
            </a:prstGeom>
            <a:ln>
              <a:solidFill>
                <a:srgbClr val="0432FF"/>
              </a:solidFill>
              <a:tailEnd type="triangle"/>
            </a:ln>
          </p:spPr>
          <p:style>
            <a:lnRef idx="2">
              <a:schemeClr val="accent1"/>
            </a:lnRef>
            <a:fillRef idx="0">
              <a:schemeClr val="accent1"/>
            </a:fillRef>
            <a:effectRef idx="1">
              <a:schemeClr val="accent1"/>
            </a:effectRef>
            <a:fontRef idx="minor">
              <a:schemeClr val="tx1"/>
            </a:fontRef>
          </p:style>
        </p:cxnSp>
      </p:grpSp>
      <p:grpSp>
        <p:nvGrpSpPr>
          <p:cNvPr id="270" name="グループ化 269">
            <a:extLst>
              <a:ext uri="{FF2B5EF4-FFF2-40B4-BE49-F238E27FC236}">
                <a16:creationId xmlns:a16="http://schemas.microsoft.com/office/drawing/2014/main" id="{ACA9BCAB-416D-B4D5-DDBD-4F43DFE88AF6}"/>
              </a:ext>
            </a:extLst>
          </p:cNvPr>
          <p:cNvGrpSpPr/>
          <p:nvPr/>
        </p:nvGrpSpPr>
        <p:grpSpPr>
          <a:xfrm>
            <a:off x="6502142" y="5862061"/>
            <a:ext cx="797769" cy="533092"/>
            <a:chOff x="5703080" y="4560672"/>
            <a:chExt cx="2450320" cy="1637373"/>
          </a:xfrm>
        </p:grpSpPr>
        <p:sp>
          <p:nvSpPr>
            <p:cNvPr id="271" name="正方形/長方形 270">
              <a:extLst>
                <a:ext uri="{FF2B5EF4-FFF2-40B4-BE49-F238E27FC236}">
                  <a16:creationId xmlns:a16="http://schemas.microsoft.com/office/drawing/2014/main" id="{1382D1B6-7CCF-3CD5-A8AE-E7849CB08BF0}"/>
                </a:ext>
              </a:extLst>
            </p:cNvPr>
            <p:cNvSpPr/>
            <p:nvPr/>
          </p:nvSpPr>
          <p:spPr>
            <a:xfrm>
              <a:off x="5703080" y="4568050"/>
              <a:ext cx="2450320" cy="1622724"/>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2" name="円/楕円 271">
              <a:extLst>
                <a:ext uri="{FF2B5EF4-FFF2-40B4-BE49-F238E27FC236}">
                  <a16:creationId xmlns:a16="http://schemas.microsoft.com/office/drawing/2014/main" id="{32EE1321-EF55-4DB1-E3E5-3A7F16A7969C}"/>
                </a:ext>
              </a:extLst>
            </p:cNvPr>
            <p:cNvSpPr/>
            <p:nvPr/>
          </p:nvSpPr>
          <p:spPr>
            <a:xfrm>
              <a:off x="6221052" y="5506412"/>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3" name="円/楕円 272">
              <a:extLst>
                <a:ext uri="{FF2B5EF4-FFF2-40B4-BE49-F238E27FC236}">
                  <a16:creationId xmlns:a16="http://schemas.microsoft.com/office/drawing/2014/main" id="{F4258BC4-7964-2C0F-8ECC-0192295B1F81}"/>
                </a:ext>
              </a:extLst>
            </p:cNvPr>
            <p:cNvSpPr/>
            <p:nvPr/>
          </p:nvSpPr>
          <p:spPr>
            <a:xfrm>
              <a:off x="6145333" y="57737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4" name="円/楕円 273">
              <a:extLst>
                <a:ext uri="{FF2B5EF4-FFF2-40B4-BE49-F238E27FC236}">
                  <a16:creationId xmlns:a16="http://schemas.microsoft.com/office/drawing/2014/main" id="{6DC6512C-A705-E380-AF5E-72EB5E429433}"/>
                </a:ext>
              </a:extLst>
            </p:cNvPr>
            <p:cNvSpPr/>
            <p:nvPr/>
          </p:nvSpPr>
          <p:spPr>
            <a:xfrm>
              <a:off x="6468919" y="57483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5" name="円/楕円 274">
              <a:extLst>
                <a:ext uri="{FF2B5EF4-FFF2-40B4-BE49-F238E27FC236}">
                  <a16:creationId xmlns:a16="http://schemas.microsoft.com/office/drawing/2014/main" id="{3CC104BE-2A32-807D-943F-79D9D9BDC029}"/>
                </a:ext>
              </a:extLst>
            </p:cNvPr>
            <p:cNvSpPr/>
            <p:nvPr/>
          </p:nvSpPr>
          <p:spPr>
            <a:xfrm>
              <a:off x="6532419" y="5471303"/>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6" name="円/楕円 275">
              <a:extLst>
                <a:ext uri="{FF2B5EF4-FFF2-40B4-BE49-F238E27FC236}">
                  <a16:creationId xmlns:a16="http://schemas.microsoft.com/office/drawing/2014/main" id="{8D1C83E3-C1C4-B16B-570B-96F3DF27DD40}"/>
                </a:ext>
              </a:extLst>
            </p:cNvPr>
            <p:cNvSpPr/>
            <p:nvPr/>
          </p:nvSpPr>
          <p:spPr>
            <a:xfrm>
              <a:off x="6761158" y="57737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7" name="円/楕円 276">
              <a:extLst>
                <a:ext uri="{FF2B5EF4-FFF2-40B4-BE49-F238E27FC236}">
                  <a16:creationId xmlns:a16="http://schemas.microsoft.com/office/drawing/2014/main" id="{E677E398-5C4E-6D53-A5D6-E62818AEBC08}"/>
                </a:ext>
              </a:extLst>
            </p:cNvPr>
            <p:cNvSpPr/>
            <p:nvPr/>
          </p:nvSpPr>
          <p:spPr>
            <a:xfrm>
              <a:off x="6617679" y="529313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8" name="円/楕円 277">
              <a:extLst>
                <a:ext uri="{FF2B5EF4-FFF2-40B4-BE49-F238E27FC236}">
                  <a16:creationId xmlns:a16="http://schemas.microsoft.com/office/drawing/2014/main" id="{F3EDE375-ABEF-2A9A-6AE2-6403101340FC}"/>
                </a:ext>
              </a:extLst>
            </p:cNvPr>
            <p:cNvSpPr/>
            <p:nvPr/>
          </p:nvSpPr>
          <p:spPr>
            <a:xfrm>
              <a:off x="6851684" y="5064238"/>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9" name="円/楕円 278">
              <a:extLst>
                <a:ext uri="{FF2B5EF4-FFF2-40B4-BE49-F238E27FC236}">
                  <a16:creationId xmlns:a16="http://schemas.microsoft.com/office/drawing/2014/main" id="{EF31B51D-4E97-A1D2-F839-15D852E44D17}"/>
                </a:ext>
              </a:extLst>
            </p:cNvPr>
            <p:cNvSpPr/>
            <p:nvPr/>
          </p:nvSpPr>
          <p:spPr>
            <a:xfrm>
              <a:off x="6970892" y="5386798"/>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0" name="円/楕円 279">
              <a:extLst>
                <a:ext uri="{FF2B5EF4-FFF2-40B4-BE49-F238E27FC236}">
                  <a16:creationId xmlns:a16="http://schemas.microsoft.com/office/drawing/2014/main" id="{5CC326FE-8E19-0A23-CCB6-CB1BA9DC8846}"/>
                </a:ext>
              </a:extLst>
            </p:cNvPr>
            <p:cNvSpPr/>
            <p:nvPr/>
          </p:nvSpPr>
          <p:spPr>
            <a:xfrm>
              <a:off x="6801240" y="527094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1" name="円/楕円 280">
              <a:extLst>
                <a:ext uri="{FF2B5EF4-FFF2-40B4-BE49-F238E27FC236}">
                  <a16:creationId xmlns:a16="http://schemas.microsoft.com/office/drawing/2014/main" id="{81B505DC-90DA-270E-EFA8-C3286BBEC87A}"/>
                </a:ext>
              </a:extLst>
            </p:cNvPr>
            <p:cNvSpPr/>
            <p:nvPr/>
          </p:nvSpPr>
          <p:spPr>
            <a:xfrm>
              <a:off x="6655315" y="555034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2" name="円/楕円 281">
              <a:extLst>
                <a:ext uri="{FF2B5EF4-FFF2-40B4-BE49-F238E27FC236}">
                  <a16:creationId xmlns:a16="http://schemas.microsoft.com/office/drawing/2014/main" id="{5C52D876-C828-FB4B-92A6-8AC8186BF252}"/>
                </a:ext>
              </a:extLst>
            </p:cNvPr>
            <p:cNvSpPr/>
            <p:nvPr/>
          </p:nvSpPr>
          <p:spPr>
            <a:xfrm>
              <a:off x="7058276" y="5506412"/>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3" name="円/楕円 282">
              <a:extLst>
                <a:ext uri="{FF2B5EF4-FFF2-40B4-BE49-F238E27FC236}">
                  <a16:creationId xmlns:a16="http://schemas.microsoft.com/office/drawing/2014/main" id="{2C059AFB-DEC9-A3F7-4202-5F1393FF7EEB}"/>
                </a:ext>
              </a:extLst>
            </p:cNvPr>
            <p:cNvSpPr/>
            <p:nvPr/>
          </p:nvSpPr>
          <p:spPr>
            <a:xfrm>
              <a:off x="7185276" y="5255329"/>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4" name="円/楕円 283">
              <a:extLst>
                <a:ext uri="{FF2B5EF4-FFF2-40B4-BE49-F238E27FC236}">
                  <a16:creationId xmlns:a16="http://schemas.microsoft.com/office/drawing/2014/main" id="{FF517F4A-4B6C-7767-39E8-A4850D357063}"/>
                </a:ext>
              </a:extLst>
            </p:cNvPr>
            <p:cNvSpPr/>
            <p:nvPr/>
          </p:nvSpPr>
          <p:spPr>
            <a:xfrm>
              <a:off x="7392301" y="5468386"/>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5" name="円/楕円 284">
              <a:extLst>
                <a:ext uri="{FF2B5EF4-FFF2-40B4-BE49-F238E27FC236}">
                  <a16:creationId xmlns:a16="http://schemas.microsoft.com/office/drawing/2014/main" id="{DA25FB0E-890C-DCBA-3F15-144FBC0D8B9D}"/>
                </a:ext>
              </a:extLst>
            </p:cNvPr>
            <p:cNvSpPr/>
            <p:nvPr/>
          </p:nvSpPr>
          <p:spPr>
            <a:xfrm>
              <a:off x="7390241" y="5192347"/>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6" name="円/楕円 285">
              <a:extLst>
                <a:ext uri="{FF2B5EF4-FFF2-40B4-BE49-F238E27FC236}">
                  <a16:creationId xmlns:a16="http://schemas.microsoft.com/office/drawing/2014/main" id="{0FB69FC5-CD72-499D-196F-D3C4204628DC}"/>
                </a:ext>
              </a:extLst>
            </p:cNvPr>
            <p:cNvSpPr/>
            <p:nvPr/>
          </p:nvSpPr>
          <p:spPr>
            <a:xfrm>
              <a:off x="7504541" y="484826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7" name="円/楕円 286">
              <a:extLst>
                <a:ext uri="{FF2B5EF4-FFF2-40B4-BE49-F238E27FC236}">
                  <a16:creationId xmlns:a16="http://schemas.microsoft.com/office/drawing/2014/main" id="{1949E5F8-9D42-D91C-6F9F-5B031DC391BD}"/>
                </a:ext>
              </a:extLst>
            </p:cNvPr>
            <p:cNvSpPr/>
            <p:nvPr/>
          </p:nvSpPr>
          <p:spPr>
            <a:xfrm>
              <a:off x="7670662" y="5315912"/>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8" name="円/楕円 287">
              <a:extLst>
                <a:ext uri="{FF2B5EF4-FFF2-40B4-BE49-F238E27FC236}">
                  <a16:creationId xmlns:a16="http://schemas.microsoft.com/office/drawing/2014/main" id="{FE1A0B7E-4C15-F7EA-886B-70D132F5C54B}"/>
                </a:ext>
              </a:extLst>
            </p:cNvPr>
            <p:cNvSpPr/>
            <p:nvPr/>
          </p:nvSpPr>
          <p:spPr>
            <a:xfrm>
              <a:off x="7207189" y="5014028"/>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9" name="円/楕円 288">
              <a:extLst>
                <a:ext uri="{FF2B5EF4-FFF2-40B4-BE49-F238E27FC236}">
                  <a16:creationId xmlns:a16="http://schemas.microsoft.com/office/drawing/2014/main" id="{AFECD5EA-E5AA-C558-F313-73EE99EB7620}"/>
                </a:ext>
              </a:extLst>
            </p:cNvPr>
            <p:cNvSpPr/>
            <p:nvPr/>
          </p:nvSpPr>
          <p:spPr>
            <a:xfrm>
              <a:off x="7546814" y="5170531"/>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0" name="円/楕円 289">
              <a:extLst>
                <a:ext uri="{FF2B5EF4-FFF2-40B4-BE49-F238E27FC236}">
                  <a16:creationId xmlns:a16="http://schemas.microsoft.com/office/drawing/2014/main" id="{1099BCEB-8F6E-5A4E-F95F-7A05CB715711}"/>
                </a:ext>
              </a:extLst>
            </p:cNvPr>
            <p:cNvSpPr/>
            <p:nvPr/>
          </p:nvSpPr>
          <p:spPr>
            <a:xfrm>
              <a:off x="7412154" y="4951046"/>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1" name="円/楕円 290">
              <a:extLst>
                <a:ext uri="{FF2B5EF4-FFF2-40B4-BE49-F238E27FC236}">
                  <a16:creationId xmlns:a16="http://schemas.microsoft.com/office/drawing/2014/main" id="{0151202A-0C71-E51B-1CF3-03D2AC17278A}"/>
                </a:ext>
              </a:extLst>
            </p:cNvPr>
            <p:cNvSpPr/>
            <p:nvPr/>
          </p:nvSpPr>
          <p:spPr>
            <a:xfrm>
              <a:off x="7684816" y="4900246"/>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2" name="円/楕円 291">
              <a:extLst>
                <a:ext uri="{FF2B5EF4-FFF2-40B4-BE49-F238E27FC236}">
                  <a16:creationId xmlns:a16="http://schemas.microsoft.com/office/drawing/2014/main" id="{97EDC83E-DC5E-0B1D-C584-0D56A8CCBEC6}"/>
                </a:ext>
              </a:extLst>
            </p:cNvPr>
            <p:cNvSpPr/>
            <p:nvPr/>
          </p:nvSpPr>
          <p:spPr>
            <a:xfrm>
              <a:off x="7692575" y="5074611"/>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3" name="円/楕円 292">
              <a:extLst>
                <a:ext uri="{FF2B5EF4-FFF2-40B4-BE49-F238E27FC236}">
                  <a16:creationId xmlns:a16="http://schemas.microsoft.com/office/drawing/2014/main" id="{E582BAE5-64B1-B43E-203D-E7D8221AC812}"/>
                </a:ext>
              </a:extLst>
            </p:cNvPr>
            <p:cNvSpPr/>
            <p:nvPr/>
          </p:nvSpPr>
          <p:spPr>
            <a:xfrm>
              <a:off x="6297733" y="59261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4" name="円/楕円 293">
              <a:extLst>
                <a:ext uri="{FF2B5EF4-FFF2-40B4-BE49-F238E27FC236}">
                  <a16:creationId xmlns:a16="http://schemas.microsoft.com/office/drawing/2014/main" id="{35F55587-9EB9-EBC5-526F-26329F2DC5D3}"/>
                </a:ext>
              </a:extLst>
            </p:cNvPr>
            <p:cNvSpPr/>
            <p:nvPr/>
          </p:nvSpPr>
          <p:spPr>
            <a:xfrm>
              <a:off x="7828083" y="49101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5" name="円/楕円 294">
              <a:extLst>
                <a:ext uri="{FF2B5EF4-FFF2-40B4-BE49-F238E27FC236}">
                  <a16:creationId xmlns:a16="http://schemas.microsoft.com/office/drawing/2014/main" id="{FBA897FE-1AAA-8BB5-1C2D-CA96E207B5C0}"/>
                </a:ext>
              </a:extLst>
            </p:cNvPr>
            <p:cNvSpPr/>
            <p:nvPr/>
          </p:nvSpPr>
          <p:spPr>
            <a:xfrm>
              <a:off x="7210676" y="5658812"/>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6" name="円/楕円 295">
              <a:extLst>
                <a:ext uri="{FF2B5EF4-FFF2-40B4-BE49-F238E27FC236}">
                  <a16:creationId xmlns:a16="http://schemas.microsoft.com/office/drawing/2014/main" id="{29E029B4-BE73-96D1-D951-2980E75EC722}"/>
                </a:ext>
              </a:extLst>
            </p:cNvPr>
            <p:cNvSpPr/>
            <p:nvPr/>
          </p:nvSpPr>
          <p:spPr>
            <a:xfrm>
              <a:off x="6900858" y="5646704"/>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7" name="円/楕円 296">
              <a:extLst>
                <a:ext uri="{FF2B5EF4-FFF2-40B4-BE49-F238E27FC236}">
                  <a16:creationId xmlns:a16="http://schemas.microsoft.com/office/drawing/2014/main" id="{240B999C-682A-1258-F8F9-9184B062CBCE}"/>
                </a:ext>
              </a:extLst>
            </p:cNvPr>
            <p:cNvSpPr/>
            <p:nvPr/>
          </p:nvSpPr>
          <p:spPr>
            <a:xfrm>
              <a:off x="7257989" y="4760028"/>
              <a:ext cx="127000" cy="127000"/>
            </a:xfrm>
            <a:prstGeom prst="ellipse">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98" name="直線矢印コネクタ 297">
              <a:extLst>
                <a:ext uri="{FF2B5EF4-FFF2-40B4-BE49-F238E27FC236}">
                  <a16:creationId xmlns:a16="http://schemas.microsoft.com/office/drawing/2014/main" id="{86604669-E32E-8553-5DE0-D3A214FE2996}"/>
                </a:ext>
              </a:extLst>
            </p:cNvPr>
            <p:cNvCxnSpPr>
              <a:cxnSpLocks/>
            </p:cNvCxnSpPr>
            <p:nvPr/>
          </p:nvCxnSpPr>
          <p:spPr>
            <a:xfrm flipV="1">
              <a:off x="5707662" y="4560672"/>
              <a:ext cx="0" cy="1630101"/>
            </a:xfrm>
            <a:prstGeom prst="straightConnector1">
              <a:avLst/>
            </a:prstGeom>
            <a:ln>
              <a:solidFill>
                <a:srgbClr val="00B050"/>
              </a:solidFill>
              <a:tailEnd type="triangle"/>
            </a:ln>
          </p:spPr>
          <p:style>
            <a:lnRef idx="2">
              <a:schemeClr val="accent1"/>
            </a:lnRef>
            <a:fillRef idx="0">
              <a:schemeClr val="accent1"/>
            </a:fillRef>
            <a:effectRef idx="1">
              <a:schemeClr val="accent1"/>
            </a:effectRef>
            <a:fontRef idx="minor">
              <a:schemeClr val="tx1"/>
            </a:fontRef>
          </p:style>
        </p:cxnSp>
        <p:cxnSp>
          <p:nvCxnSpPr>
            <p:cNvPr id="299" name="直線矢印コネクタ 298">
              <a:extLst>
                <a:ext uri="{FF2B5EF4-FFF2-40B4-BE49-F238E27FC236}">
                  <a16:creationId xmlns:a16="http://schemas.microsoft.com/office/drawing/2014/main" id="{E59F9F29-8B40-4D54-0950-0C7845360072}"/>
                </a:ext>
              </a:extLst>
            </p:cNvPr>
            <p:cNvCxnSpPr>
              <a:cxnSpLocks/>
            </p:cNvCxnSpPr>
            <p:nvPr/>
          </p:nvCxnSpPr>
          <p:spPr>
            <a:xfrm>
              <a:off x="5703081" y="6198045"/>
              <a:ext cx="2450319" cy="0"/>
            </a:xfrm>
            <a:prstGeom prst="straightConnector1">
              <a:avLst/>
            </a:prstGeom>
            <a:ln>
              <a:solidFill>
                <a:srgbClr val="0432FF"/>
              </a:solidFill>
              <a:tailEnd type="triangle"/>
            </a:ln>
          </p:spPr>
          <p:style>
            <a:lnRef idx="2">
              <a:schemeClr val="accent1"/>
            </a:lnRef>
            <a:fillRef idx="0">
              <a:schemeClr val="accent1"/>
            </a:fillRef>
            <a:effectRef idx="1">
              <a:schemeClr val="accent1"/>
            </a:effectRef>
            <a:fontRef idx="minor">
              <a:schemeClr val="tx1"/>
            </a:fontRef>
          </p:style>
        </p:cxnSp>
      </p:grpSp>
      <p:sp>
        <p:nvSpPr>
          <p:cNvPr id="300" name="フリーフォーム 299">
            <a:extLst>
              <a:ext uri="{FF2B5EF4-FFF2-40B4-BE49-F238E27FC236}">
                <a16:creationId xmlns:a16="http://schemas.microsoft.com/office/drawing/2014/main" id="{01F3AC7A-0A99-027A-8B22-AABF6C3B1AA7}"/>
              </a:ext>
            </a:extLst>
          </p:cNvPr>
          <p:cNvSpPr/>
          <p:nvPr/>
        </p:nvSpPr>
        <p:spPr>
          <a:xfrm>
            <a:off x="6683115" y="6013967"/>
            <a:ext cx="506618" cy="240663"/>
          </a:xfrm>
          <a:custGeom>
            <a:avLst/>
            <a:gdLst>
              <a:gd name="connsiteX0" fmla="*/ 0 w 1512498"/>
              <a:gd name="connsiteY0" fmla="*/ 362309 h 520023"/>
              <a:gd name="connsiteX1" fmla="*/ 419819 w 1512498"/>
              <a:gd name="connsiteY1" fmla="*/ 270294 h 520023"/>
              <a:gd name="connsiteX2" fmla="*/ 793630 w 1512498"/>
              <a:gd name="connsiteY2" fmla="*/ 517585 h 520023"/>
              <a:gd name="connsiteX3" fmla="*/ 1242204 w 1512498"/>
              <a:gd name="connsiteY3" fmla="*/ 92015 h 520023"/>
              <a:gd name="connsiteX4" fmla="*/ 1512498 w 1512498"/>
              <a:gd name="connsiteY4" fmla="*/ 0 h 520023"/>
              <a:gd name="connsiteX0" fmla="*/ 0 w 1512498"/>
              <a:gd name="connsiteY0" fmla="*/ 362309 h 362309"/>
              <a:gd name="connsiteX1" fmla="*/ 419819 w 1512498"/>
              <a:gd name="connsiteY1" fmla="*/ 270294 h 362309"/>
              <a:gd name="connsiteX2" fmla="*/ 873878 w 1512498"/>
              <a:gd name="connsiteY2" fmla="*/ 342616 h 362309"/>
              <a:gd name="connsiteX3" fmla="*/ 1242204 w 1512498"/>
              <a:gd name="connsiteY3" fmla="*/ 92015 h 362309"/>
              <a:gd name="connsiteX4" fmla="*/ 1512498 w 1512498"/>
              <a:gd name="connsiteY4" fmla="*/ 0 h 362309"/>
              <a:gd name="connsiteX0" fmla="*/ 0 w 1512498"/>
              <a:gd name="connsiteY0" fmla="*/ 430352 h 430352"/>
              <a:gd name="connsiteX1" fmla="*/ 419819 w 1512498"/>
              <a:gd name="connsiteY1" fmla="*/ 270294 h 430352"/>
              <a:gd name="connsiteX2" fmla="*/ 873878 w 1512498"/>
              <a:gd name="connsiteY2" fmla="*/ 342616 h 430352"/>
              <a:gd name="connsiteX3" fmla="*/ 1242204 w 1512498"/>
              <a:gd name="connsiteY3" fmla="*/ 92015 h 430352"/>
              <a:gd name="connsiteX4" fmla="*/ 1512498 w 1512498"/>
              <a:gd name="connsiteY4" fmla="*/ 0 h 430352"/>
              <a:gd name="connsiteX0" fmla="*/ 0 w 1512498"/>
              <a:gd name="connsiteY0" fmla="*/ 430352 h 430352"/>
              <a:gd name="connsiteX1" fmla="*/ 419820 w 1512498"/>
              <a:gd name="connsiteY1" fmla="*/ 323756 h 430352"/>
              <a:gd name="connsiteX2" fmla="*/ 873878 w 1512498"/>
              <a:gd name="connsiteY2" fmla="*/ 342616 h 430352"/>
              <a:gd name="connsiteX3" fmla="*/ 1242204 w 1512498"/>
              <a:gd name="connsiteY3" fmla="*/ 92015 h 430352"/>
              <a:gd name="connsiteX4" fmla="*/ 1512498 w 1512498"/>
              <a:gd name="connsiteY4" fmla="*/ 0 h 430352"/>
              <a:gd name="connsiteX0" fmla="*/ 0 w 1512498"/>
              <a:gd name="connsiteY0" fmla="*/ 430352 h 430352"/>
              <a:gd name="connsiteX1" fmla="*/ 419820 w 1512498"/>
              <a:gd name="connsiteY1" fmla="*/ 323756 h 430352"/>
              <a:gd name="connsiteX2" fmla="*/ 873878 w 1512498"/>
              <a:gd name="connsiteY2" fmla="*/ 342616 h 430352"/>
              <a:gd name="connsiteX3" fmla="*/ 1210106 w 1512498"/>
              <a:gd name="connsiteY3" fmla="*/ 92015 h 430352"/>
              <a:gd name="connsiteX4" fmla="*/ 1512498 w 1512498"/>
              <a:gd name="connsiteY4" fmla="*/ 0 h 430352"/>
              <a:gd name="connsiteX0" fmla="*/ 0 w 1544595"/>
              <a:gd name="connsiteY0" fmla="*/ 399520 h 399520"/>
              <a:gd name="connsiteX1" fmla="*/ 419820 w 1544595"/>
              <a:gd name="connsiteY1" fmla="*/ 292924 h 399520"/>
              <a:gd name="connsiteX2" fmla="*/ 873878 w 1544595"/>
              <a:gd name="connsiteY2" fmla="*/ 311784 h 399520"/>
              <a:gd name="connsiteX3" fmla="*/ 1210106 w 1544595"/>
              <a:gd name="connsiteY3" fmla="*/ 61183 h 399520"/>
              <a:gd name="connsiteX4" fmla="*/ 1544595 w 1544595"/>
              <a:gd name="connsiteY4" fmla="*/ 3189 h 399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4595" h="399520">
                <a:moveTo>
                  <a:pt x="0" y="399520"/>
                </a:moveTo>
                <a:cubicBezTo>
                  <a:pt x="143773" y="340573"/>
                  <a:pt x="274174" y="307547"/>
                  <a:pt x="419820" y="292924"/>
                </a:cubicBezTo>
                <a:cubicBezTo>
                  <a:pt x="565466" y="278301"/>
                  <a:pt x="742164" y="350408"/>
                  <a:pt x="873878" y="311784"/>
                </a:cubicBezTo>
                <a:cubicBezTo>
                  <a:pt x="1005592" y="273161"/>
                  <a:pt x="1090295" y="147447"/>
                  <a:pt x="1210106" y="61183"/>
                </a:cubicBezTo>
                <a:cubicBezTo>
                  <a:pt x="1329917" y="-25081"/>
                  <a:pt x="1469353" y="6064"/>
                  <a:pt x="1544595" y="3189"/>
                </a:cubicBezTo>
              </a:path>
            </a:pathLst>
          </a:custGeom>
          <a:noFill/>
          <a:ln w="19050">
            <a:solidFill>
              <a:schemeClr val="accent5">
                <a:lumMod val="75000"/>
                <a:alpha val="50048"/>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301" name="右矢印 300">
            <a:extLst>
              <a:ext uri="{FF2B5EF4-FFF2-40B4-BE49-F238E27FC236}">
                <a16:creationId xmlns:a16="http://schemas.microsoft.com/office/drawing/2014/main" id="{2F1C2D6C-A659-79EB-F3CC-4554130815A9}"/>
              </a:ext>
            </a:extLst>
          </p:cNvPr>
          <p:cNvSpPr/>
          <p:nvPr/>
        </p:nvSpPr>
        <p:spPr>
          <a:xfrm>
            <a:off x="6170160" y="6022779"/>
            <a:ext cx="263001" cy="204439"/>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2" name="フリーフォーム 301">
            <a:extLst>
              <a:ext uri="{FF2B5EF4-FFF2-40B4-BE49-F238E27FC236}">
                <a16:creationId xmlns:a16="http://schemas.microsoft.com/office/drawing/2014/main" id="{0885C66F-2B55-C456-BE7E-615703D3D9C8}"/>
              </a:ext>
            </a:extLst>
          </p:cNvPr>
          <p:cNvSpPr/>
          <p:nvPr/>
        </p:nvSpPr>
        <p:spPr>
          <a:xfrm>
            <a:off x="6643293" y="6024849"/>
            <a:ext cx="523871" cy="233720"/>
          </a:xfrm>
          <a:custGeom>
            <a:avLst/>
            <a:gdLst>
              <a:gd name="connsiteX0" fmla="*/ 0 w 1512498"/>
              <a:gd name="connsiteY0" fmla="*/ 362309 h 520023"/>
              <a:gd name="connsiteX1" fmla="*/ 419819 w 1512498"/>
              <a:gd name="connsiteY1" fmla="*/ 270294 h 520023"/>
              <a:gd name="connsiteX2" fmla="*/ 793630 w 1512498"/>
              <a:gd name="connsiteY2" fmla="*/ 517585 h 520023"/>
              <a:gd name="connsiteX3" fmla="*/ 1242204 w 1512498"/>
              <a:gd name="connsiteY3" fmla="*/ 92015 h 520023"/>
              <a:gd name="connsiteX4" fmla="*/ 1512498 w 1512498"/>
              <a:gd name="connsiteY4" fmla="*/ 0 h 520023"/>
              <a:gd name="connsiteX0" fmla="*/ 0 w 1512498"/>
              <a:gd name="connsiteY0" fmla="*/ 362309 h 362309"/>
              <a:gd name="connsiteX1" fmla="*/ 419819 w 1512498"/>
              <a:gd name="connsiteY1" fmla="*/ 270294 h 362309"/>
              <a:gd name="connsiteX2" fmla="*/ 873878 w 1512498"/>
              <a:gd name="connsiteY2" fmla="*/ 342616 h 362309"/>
              <a:gd name="connsiteX3" fmla="*/ 1242204 w 1512498"/>
              <a:gd name="connsiteY3" fmla="*/ 92015 h 362309"/>
              <a:gd name="connsiteX4" fmla="*/ 1512498 w 1512498"/>
              <a:gd name="connsiteY4" fmla="*/ 0 h 362309"/>
              <a:gd name="connsiteX0" fmla="*/ 0 w 1512498"/>
              <a:gd name="connsiteY0" fmla="*/ 430352 h 430352"/>
              <a:gd name="connsiteX1" fmla="*/ 419819 w 1512498"/>
              <a:gd name="connsiteY1" fmla="*/ 270294 h 430352"/>
              <a:gd name="connsiteX2" fmla="*/ 873878 w 1512498"/>
              <a:gd name="connsiteY2" fmla="*/ 342616 h 430352"/>
              <a:gd name="connsiteX3" fmla="*/ 1242204 w 1512498"/>
              <a:gd name="connsiteY3" fmla="*/ 92015 h 430352"/>
              <a:gd name="connsiteX4" fmla="*/ 1512498 w 1512498"/>
              <a:gd name="connsiteY4" fmla="*/ 0 h 430352"/>
              <a:gd name="connsiteX0" fmla="*/ 0 w 1512498"/>
              <a:gd name="connsiteY0" fmla="*/ 430352 h 430352"/>
              <a:gd name="connsiteX1" fmla="*/ 419820 w 1512498"/>
              <a:gd name="connsiteY1" fmla="*/ 323756 h 430352"/>
              <a:gd name="connsiteX2" fmla="*/ 873878 w 1512498"/>
              <a:gd name="connsiteY2" fmla="*/ 342616 h 430352"/>
              <a:gd name="connsiteX3" fmla="*/ 1242204 w 1512498"/>
              <a:gd name="connsiteY3" fmla="*/ 92015 h 430352"/>
              <a:gd name="connsiteX4" fmla="*/ 1512498 w 1512498"/>
              <a:gd name="connsiteY4" fmla="*/ 0 h 430352"/>
              <a:gd name="connsiteX0" fmla="*/ 0 w 1512498"/>
              <a:gd name="connsiteY0" fmla="*/ 430352 h 430352"/>
              <a:gd name="connsiteX1" fmla="*/ 419820 w 1512498"/>
              <a:gd name="connsiteY1" fmla="*/ 323756 h 430352"/>
              <a:gd name="connsiteX2" fmla="*/ 873878 w 1512498"/>
              <a:gd name="connsiteY2" fmla="*/ 342616 h 430352"/>
              <a:gd name="connsiteX3" fmla="*/ 1210106 w 1512498"/>
              <a:gd name="connsiteY3" fmla="*/ 92015 h 430352"/>
              <a:gd name="connsiteX4" fmla="*/ 1512498 w 1512498"/>
              <a:gd name="connsiteY4" fmla="*/ 0 h 430352"/>
              <a:gd name="connsiteX0" fmla="*/ 0 w 1544595"/>
              <a:gd name="connsiteY0" fmla="*/ 399520 h 399520"/>
              <a:gd name="connsiteX1" fmla="*/ 419820 w 1544595"/>
              <a:gd name="connsiteY1" fmla="*/ 292924 h 399520"/>
              <a:gd name="connsiteX2" fmla="*/ 873878 w 1544595"/>
              <a:gd name="connsiteY2" fmla="*/ 311784 h 399520"/>
              <a:gd name="connsiteX3" fmla="*/ 1210106 w 1544595"/>
              <a:gd name="connsiteY3" fmla="*/ 61183 h 399520"/>
              <a:gd name="connsiteX4" fmla="*/ 1544595 w 1544595"/>
              <a:gd name="connsiteY4" fmla="*/ 3189 h 399520"/>
              <a:gd name="connsiteX0" fmla="*/ 0 w 1719934"/>
              <a:gd name="connsiteY0" fmla="*/ 103562 h 331945"/>
              <a:gd name="connsiteX1" fmla="*/ 595159 w 1719934"/>
              <a:gd name="connsiteY1" fmla="*/ 292924 h 331945"/>
              <a:gd name="connsiteX2" fmla="*/ 1049217 w 1719934"/>
              <a:gd name="connsiteY2" fmla="*/ 311784 h 331945"/>
              <a:gd name="connsiteX3" fmla="*/ 1385445 w 1719934"/>
              <a:gd name="connsiteY3" fmla="*/ 61183 h 331945"/>
              <a:gd name="connsiteX4" fmla="*/ 1719934 w 1719934"/>
              <a:gd name="connsiteY4" fmla="*/ 3189 h 331945"/>
              <a:gd name="connsiteX0" fmla="*/ 0 w 1719934"/>
              <a:gd name="connsiteY0" fmla="*/ 103562 h 321606"/>
              <a:gd name="connsiteX1" fmla="*/ 595160 w 1719934"/>
              <a:gd name="connsiteY1" fmla="*/ 254736 h 321606"/>
              <a:gd name="connsiteX2" fmla="*/ 1049217 w 1719934"/>
              <a:gd name="connsiteY2" fmla="*/ 311784 h 321606"/>
              <a:gd name="connsiteX3" fmla="*/ 1385445 w 1719934"/>
              <a:gd name="connsiteY3" fmla="*/ 61183 h 321606"/>
              <a:gd name="connsiteX4" fmla="*/ 1719934 w 1719934"/>
              <a:gd name="connsiteY4" fmla="*/ 3189 h 321606"/>
              <a:gd name="connsiteX0" fmla="*/ 0 w 1597197"/>
              <a:gd name="connsiteY0" fmla="*/ 234031 h 452075"/>
              <a:gd name="connsiteX1" fmla="*/ 595160 w 1597197"/>
              <a:gd name="connsiteY1" fmla="*/ 385205 h 452075"/>
              <a:gd name="connsiteX2" fmla="*/ 1049217 w 1597197"/>
              <a:gd name="connsiteY2" fmla="*/ 442253 h 452075"/>
              <a:gd name="connsiteX3" fmla="*/ 1385445 w 1597197"/>
              <a:gd name="connsiteY3" fmla="*/ 191652 h 452075"/>
              <a:gd name="connsiteX4" fmla="*/ 1597197 w 1597197"/>
              <a:gd name="connsiteY4" fmla="*/ 0 h 452075"/>
              <a:gd name="connsiteX0" fmla="*/ 0 w 1597197"/>
              <a:gd name="connsiteY0" fmla="*/ 234031 h 447981"/>
              <a:gd name="connsiteX1" fmla="*/ 665293 w 1597197"/>
              <a:gd name="connsiteY1" fmla="*/ 356564 h 447981"/>
              <a:gd name="connsiteX2" fmla="*/ 1049217 w 1597197"/>
              <a:gd name="connsiteY2" fmla="*/ 442253 h 447981"/>
              <a:gd name="connsiteX3" fmla="*/ 1385445 w 1597197"/>
              <a:gd name="connsiteY3" fmla="*/ 191652 h 447981"/>
              <a:gd name="connsiteX4" fmla="*/ 1597197 w 1597197"/>
              <a:gd name="connsiteY4" fmla="*/ 0 h 447981"/>
              <a:gd name="connsiteX0" fmla="*/ 0 w 1597197"/>
              <a:gd name="connsiteY0" fmla="*/ 234031 h 387994"/>
              <a:gd name="connsiteX1" fmla="*/ 665293 w 1597197"/>
              <a:gd name="connsiteY1" fmla="*/ 356564 h 387994"/>
              <a:gd name="connsiteX2" fmla="*/ 1049217 w 1597197"/>
              <a:gd name="connsiteY2" fmla="*/ 375426 h 387994"/>
              <a:gd name="connsiteX3" fmla="*/ 1385445 w 1597197"/>
              <a:gd name="connsiteY3" fmla="*/ 191652 h 387994"/>
              <a:gd name="connsiteX4" fmla="*/ 1597197 w 1597197"/>
              <a:gd name="connsiteY4" fmla="*/ 0 h 387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7197" h="387994">
                <a:moveTo>
                  <a:pt x="0" y="234031"/>
                </a:moveTo>
                <a:cubicBezTo>
                  <a:pt x="143773" y="175084"/>
                  <a:pt x="490424" y="332998"/>
                  <a:pt x="665293" y="356564"/>
                </a:cubicBezTo>
                <a:cubicBezTo>
                  <a:pt x="840162" y="380130"/>
                  <a:pt x="929192" y="402911"/>
                  <a:pt x="1049217" y="375426"/>
                </a:cubicBezTo>
                <a:cubicBezTo>
                  <a:pt x="1169242" y="347941"/>
                  <a:pt x="1265634" y="277916"/>
                  <a:pt x="1385445" y="191652"/>
                </a:cubicBezTo>
                <a:cubicBezTo>
                  <a:pt x="1505256" y="105388"/>
                  <a:pt x="1521955" y="2875"/>
                  <a:pt x="1597197" y="0"/>
                </a:cubicBezTo>
              </a:path>
            </a:pathLst>
          </a:custGeom>
          <a:noFill/>
          <a:ln w="19050">
            <a:solidFill>
              <a:srgbClr val="7030A0">
                <a:alpha val="50048"/>
              </a:srgb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303" name="フリーフォーム 302">
            <a:extLst>
              <a:ext uri="{FF2B5EF4-FFF2-40B4-BE49-F238E27FC236}">
                <a16:creationId xmlns:a16="http://schemas.microsoft.com/office/drawing/2014/main" id="{52BA6EDD-AB93-6398-3646-AD7A13A74E1C}"/>
              </a:ext>
            </a:extLst>
          </p:cNvPr>
          <p:cNvSpPr/>
          <p:nvPr/>
        </p:nvSpPr>
        <p:spPr>
          <a:xfrm rot="1134009">
            <a:off x="6651815" y="5988192"/>
            <a:ext cx="523871" cy="215359"/>
          </a:xfrm>
          <a:custGeom>
            <a:avLst/>
            <a:gdLst>
              <a:gd name="connsiteX0" fmla="*/ 0 w 1512498"/>
              <a:gd name="connsiteY0" fmla="*/ 362309 h 520023"/>
              <a:gd name="connsiteX1" fmla="*/ 419819 w 1512498"/>
              <a:gd name="connsiteY1" fmla="*/ 270294 h 520023"/>
              <a:gd name="connsiteX2" fmla="*/ 793630 w 1512498"/>
              <a:gd name="connsiteY2" fmla="*/ 517585 h 520023"/>
              <a:gd name="connsiteX3" fmla="*/ 1242204 w 1512498"/>
              <a:gd name="connsiteY3" fmla="*/ 92015 h 520023"/>
              <a:gd name="connsiteX4" fmla="*/ 1512498 w 1512498"/>
              <a:gd name="connsiteY4" fmla="*/ 0 h 520023"/>
              <a:gd name="connsiteX0" fmla="*/ 0 w 1512498"/>
              <a:gd name="connsiteY0" fmla="*/ 362309 h 362309"/>
              <a:gd name="connsiteX1" fmla="*/ 419819 w 1512498"/>
              <a:gd name="connsiteY1" fmla="*/ 270294 h 362309"/>
              <a:gd name="connsiteX2" fmla="*/ 873878 w 1512498"/>
              <a:gd name="connsiteY2" fmla="*/ 342616 h 362309"/>
              <a:gd name="connsiteX3" fmla="*/ 1242204 w 1512498"/>
              <a:gd name="connsiteY3" fmla="*/ 92015 h 362309"/>
              <a:gd name="connsiteX4" fmla="*/ 1512498 w 1512498"/>
              <a:gd name="connsiteY4" fmla="*/ 0 h 362309"/>
              <a:gd name="connsiteX0" fmla="*/ 0 w 1512498"/>
              <a:gd name="connsiteY0" fmla="*/ 430352 h 430352"/>
              <a:gd name="connsiteX1" fmla="*/ 419819 w 1512498"/>
              <a:gd name="connsiteY1" fmla="*/ 270294 h 430352"/>
              <a:gd name="connsiteX2" fmla="*/ 873878 w 1512498"/>
              <a:gd name="connsiteY2" fmla="*/ 342616 h 430352"/>
              <a:gd name="connsiteX3" fmla="*/ 1242204 w 1512498"/>
              <a:gd name="connsiteY3" fmla="*/ 92015 h 430352"/>
              <a:gd name="connsiteX4" fmla="*/ 1512498 w 1512498"/>
              <a:gd name="connsiteY4" fmla="*/ 0 h 430352"/>
              <a:gd name="connsiteX0" fmla="*/ 0 w 1512498"/>
              <a:gd name="connsiteY0" fmla="*/ 430352 h 430352"/>
              <a:gd name="connsiteX1" fmla="*/ 419820 w 1512498"/>
              <a:gd name="connsiteY1" fmla="*/ 323756 h 430352"/>
              <a:gd name="connsiteX2" fmla="*/ 873878 w 1512498"/>
              <a:gd name="connsiteY2" fmla="*/ 342616 h 430352"/>
              <a:gd name="connsiteX3" fmla="*/ 1242204 w 1512498"/>
              <a:gd name="connsiteY3" fmla="*/ 92015 h 430352"/>
              <a:gd name="connsiteX4" fmla="*/ 1512498 w 1512498"/>
              <a:gd name="connsiteY4" fmla="*/ 0 h 430352"/>
              <a:gd name="connsiteX0" fmla="*/ 0 w 1512498"/>
              <a:gd name="connsiteY0" fmla="*/ 430352 h 430352"/>
              <a:gd name="connsiteX1" fmla="*/ 419820 w 1512498"/>
              <a:gd name="connsiteY1" fmla="*/ 323756 h 430352"/>
              <a:gd name="connsiteX2" fmla="*/ 873878 w 1512498"/>
              <a:gd name="connsiteY2" fmla="*/ 342616 h 430352"/>
              <a:gd name="connsiteX3" fmla="*/ 1210106 w 1512498"/>
              <a:gd name="connsiteY3" fmla="*/ 92015 h 430352"/>
              <a:gd name="connsiteX4" fmla="*/ 1512498 w 1512498"/>
              <a:gd name="connsiteY4" fmla="*/ 0 h 430352"/>
              <a:gd name="connsiteX0" fmla="*/ 0 w 1544595"/>
              <a:gd name="connsiteY0" fmla="*/ 399520 h 399520"/>
              <a:gd name="connsiteX1" fmla="*/ 419820 w 1544595"/>
              <a:gd name="connsiteY1" fmla="*/ 292924 h 399520"/>
              <a:gd name="connsiteX2" fmla="*/ 873878 w 1544595"/>
              <a:gd name="connsiteY2" fmla="*/ 311784 h 399520"/>
              <a:gd name="connsiteX3" fmla="*/ 1210106 w 1544595"/>
              <a:gd name="connsiteY3" fmla="*/ 61183 h 399520"/>
              <a:gd name="connsiteX4" fmla="*/ 1544595 w 1544595"/>
              <a:gd name="connsiteY4" fmla="*/ 3189 h 399520"/>
              <a:gd name="connsiteX0" fmla="*/ 0 w 1719934"/>
              <a:gd name="connsiteY0" fmla="*/ 103562 h 331945"/>
              <a:gd name="connsiteX1" fmla="*/ 595159 w 1719934"/>
              <a:gd name="connsiteY1" fmla="*/ 292924 h 331945"/>
              <a:gd name="connsiteX2" fmla="*/ 1049217 w 1719934"/>
              <a:gd name="connsiteY2" fmla="*/ 311784 h 331945"/>
              <a:gd name="connsiteX3" fmla="*/ 1385445 w 1719934"/>
              <a:gd name="connsiteY3" fmla="*/ 61183 h 331945"/>
              <a:gd name="connsiteX4" fmla="*/ 1719934 w 1719934"/>
              <a:gd name="connsiteY4" fmla="*/ 3189 h 331945"/>
              <a:gd name="connsiteX0" fmla="*/ 0 w 1719934"/>
              <a:gd name="connsiteY0" fmla="*/ 103562 h 321606"/>
              <a:gd name="connsiteX1" fmla="*/ 595160 w 1719934"/>
              <a:gd name="connsiteY1" fmla="*/ 254736 h 321606"/>
              <a:gd name="connsiteX2" fmla="*/ 1049217 w 1719934"/>
              <a:gd name="connsiteY2" fmla="*/ 311784 h 321606"/>
              <a:gd name="connsiteX3" fmla="*/ 1385445 w 1719934"/>
              <a:gd name="connsiteY3" fmla="*/ 61183 h 321606"/>
              <a:gd name="connsiteX4" fmla="*/ 1719934 w 1719934"/>
              <a:gd name="connsiteY4" fmla="*/ 3189 h 321606"/>
              <a:gd name="connsiteX0" fmla="*/ 0 w 1597197"/>
              <a:gd name="connsiteY0" fmla="*/ 234031 h 452075"/>
              <a:gd name="connsiteX1" fmla="*/ 595160 w 1597197"/>
              <a:gd name="connsiteY1" fmla="*/ 385205 h 452075"/>
              <a:gd name="connsiteX2" fmla="*/ 1049217 w 1597197"/>
              <a:gd name="connsiteY2" fmla="*/ 442253 h 452075"/>
              <a:gd name="connsiteX3" fmla="*/ 1385445 w 1597197"/>
              <a:gd name="connsiteY3" fmla="*/ 191652 h 452075"/>
              <a:gd name="connsiteX4" fmla="*/ 1597197 w 1597197"/>
              <a:gd name="connsiteY4" fmla="*/ 0 h 452075"/>
              <a:gd name="connsiteX0" fmla="*/ 0 w 1597197"/>
              <a:gd name="connsiteY0" fmla="*/ 234031 h 447981"/>
              <a:gd name="connsiteX1" fmla="*/ 665293 w 1597197"/>
              <a:gd name="connsiteY1" fmla="*/ 356564 h 447981"/>
              <a:gd name="connsiteX2" fmla="*/ 1049217 w 1597197"/>
              <a:gd name="connsiteY2" fmla="*/ 442253 h 447981"/>
              <a:gd name="connsiteX3" fmla="*/ 1385445 w 1597197"/>
              <a:gd name="connsiteY3" fmla="*/ 191652 h 447981"/>
              <a:gd name="connsiteX4" fmla="*/ 1597197 w 1597197"/>
              <a:gd name="connsiteY4" fmla="*/ 0 h 447981"/>
              <a:gd name="connsiteX0" fmla="*/ 0 w 1597197"/>
              <a:gd name="connsiteY0" fmla="*/ 234031 h 387994"/>
              <a:gd name="connsiteX1" fmla="*/ 665293 w 1597197"/>
              <a:gd name="connsiteY1" fmla="*/ 356564 h 387994"/>
              <a:gd name="connsiteX2" fmla="*/ 1049217 w 1597197"/>
              <a:gd name="connsiteY2" fmla="*/ 375426 h 387994"/>
              <a:gd name="connsiteX3" fmla="*/ 1385445 w 1597197"/>
              <a:gd name="connsiteY3" fmla="*/ 191652 h 387994"/>
              <a:gd name="connsiteX4" fmla="*/ 1597197 w 1597197"/>
              <a:gd name="connsiteY4" fmla="*/ 0 h 387994"/>
              <a:gd name="connsiteX0" fmla="*/ 0 w 1597197"/>
              <a:gd name="connsiteY0" fmla="*/ 234031 h 357513"/>
              <a:gd name="connsiteX1" fmla="*/ 665293 w 1597197"/>
              <a:gd name="connsiteY1" fmla="*/ 356564 h 357513"/>
              <a:gd name="connsiteX2" fmla="*/ 1049217 w 1597197"/>
              <a:gd name="connsiteY2" fmla="*/ 136751 h 357513"/>
              <a:gd name="connsiteX3" fmla="*/ 1385445 w 1597197"/>
              <a:gd name="connsiteY3" fmla="*/ 191652 h 357513"/>
              <a:gd name="connsiteX4" fmla="*/ 1597197 w 1597197"/>
              <a:gd name="connsiteY4" fmla="*/ 0 h 357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7197" h="357513">
                <a:moveTo>
                  <a:pt x="0" y="234031"/>
                </a:moveTo>
                <a:cubicBezTo>
                  <a:pt x="143773" y="175084"/>
                  <a:pt x="490424" y="372777"/>
                  <a:pt x="665293" y="356564"/>
                </a:cubicBezTo>
                <a:cubicBezTo>
                  <a:pt x="840162" y="340351"/>
                  <a:pt x="929192" y="164236"/>
                  <a:pt x="1049217" y="136751"/>
                </a:cubicBezTo>
                <a:cubicBezTo>
                  <a:pt x="1169242" y="109266"/>
                  <a:pt x="1265634" y="277916"/>
                  <a:pt x="1385445" y="191652"/>
                </a:cubicBezTo>
                <a:cubicBezTo>
                  <a:pt x="1505256" y="105388"/>
                  <a:pt x="1521955" y="2875"/>
                  <a:pt x="1597197" y="0"/>
                </a:cubicBezTo>
              </a:path>
            </a:pathLst>
          </a:custGeom>
          <a:noFill/>
          <a:ln w="19050">
            <a:solidFill>
              <a:schemeClr val="tx1">
                <a:lumMod val="85000"/>
                <a:lumOff val="15000"/>
                <a:alpha val="50048"/>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307" name="テキスト ボックス 306">
            <a:extLst>
              <a:ext uri="{FF2B5EF4-FFF2-40B4-BE49-F238E27FC236}">
                <a16:creationId xmlns:a16="http://schemas.microsoft.com/office/drawing/2014/main" id="{3429F224-3DFD-E46F-5C8A-E2FDD47A6F5B}"/>
              </a:ext>
            </a:extLst>
          </p:cNvPr>
          <p:cNvSpPr txBox="1"/>
          <p:nvPr/>
        </p:nvSpPr>
        <p:spPr>
          <a:xfrm>
            <a:off x="858568" y="5459127"/>
            <a:ext cx="3701469" cy="253916"/>
          </a:xfrm>
          <a:prstGeom prst="rect">
            <a:avLst/>
          </a:prstGeom>
          <a:noFill/>
        </p:spPr>
        <p:txBody>
          <a:bodyPr wrap="square">
            <a:spAutoFit/>
          </a:bodyPr>
          <a:lstStyle/>
          <a:p>
            <a:pPr algn="ctr"/>
            <a:r>
              <a:rPr kumimoji="1" lang="ja-JP" altLang="en-US" sz="1050">
                <a:latin typeface="Meiryo" panose="020B0604030504040204" pitchFamily="34" charset="-128"/>
                <a:ea typeface="Meiryo" panose="020B0604030504040204" pitchFamily="34" charset="-128"/>
              </a:rPr>
              <a:t>データ数を増やす＝学習データを増やす</a:t>
            </a:r>
            <a:endParaRPr kumimoji="1" lang="en-US" altLang="ja-JP" sz="1050" dirty="0">
              <a:latin typeface="Meiryo" panose="020B0604030504040204" pitchFamily="34" charset="-128"/>
              <a:ea typeface="Meiryo" panose="020B0604030504040204" pitchFamily="34" charset="-128"/>
            </a:endParaRPr>
          </a:p>
        </p:txBody>
      </p:sp>
      <p:sp>
        <p:nvSpPr>
          <p:cNvPr id="309" name="テキスト ボックス 308">
            <a:extLst>
              <a:ext uri="{FF2B5EF4-FFF2-40B4-BE49-F238E27FC236}">
                <a16:creationId xmlns:a16="http://schemas.microsoft.com/office/drawing/2014/main" id="{1BA23E5F-8013-31E0-3AD0-132DB061AE34}"/>
              </a:ext>
            </a:extLst>
          </p:cNvPr>
          <p:cNvSpPr txBox="1"/>
          <p:nvPr/>
        </p:nvSpPr>
        <p:spPr>
          <a:xfrm>
            <a:off x="4809514" y="3999190"/>
            <a:ext cx="2984292" cy="253916"/>
          </a:xfrm>
          <a:prstGeom prst="rect">
            <a:avLst/>
          </a:prstGeom>
          <a:noFill/>
        </p:spPr>
        <p:txBody>
          <a:bodyPr wrap="square">
            <a:spAutoFit/>
          </a:bodyPr>
          <a:lstStyle/>
          <a:p>
            <a:pPr algn="ctr"/>
            <a:r>
              <a:rPr lang="ja-JP" altLang="en-US" sz="1050">
                <a:latin typeface="Meiryo" panose="020B0604030504040204" pitchFamily="34" charset="-128"/>
                <a:ea typeface="Meiryo" panose="020B0604030504040204" pitchFamily="34" charset="-128"/>
              </a:rPr>
              <a:t>異常値（外れ値）を取り除く＝外れ値検定</a:t>
            </a:r>
          </a:p>
        </p:txBody>
      </p:sp>
      <p:sp>
        <p:nvSpPr>
          <p:cNvPr id="311" name="テキスト ボックス 310">
            <a:extLst>
              <a:ext uri="{FF2B5EF4-FFF2-40B4-BE49-F238E27FC236}">
                <a16:creationId xmlns:a16="http://schemas.microsoft.com/office/drawing/2014/main" id="{643ED743-3D2A-0F9E-083E-9E7F0609996B}"/>
              </a:ext>
            </a:extLst>
          </p:cNvPr>
          <p:cNvSpPr txBox="1"/>
          <p:nvPr/>
        </p:nvSpPr>
        <p:spPr>
          <a:xfrm>
            <a:off x="4614318" y="4807076"/>
            <a:ext cx="3599597" cy="253916"/>
          </a:xfrm>
          <a:prstGeom prst="rect">
            <a:avLst/>
          </a:prstGeom>
          <a:noFill/>
        </p:spPr>
        <p:txBody>
          <a:bodyPr wrap="square">
            <a:spAutoFit/>
          </a:bodyPr>
          <a:lstStyle/>
          <a:p>
            <a:pPr algn="ctr"/>
            <a:r>
              <a:rPr lang="ja-JP" altLang="en-US" sz="1050">
                <a:latin typeface="Meiryo" panose="020B0604030504040204" pitchFamily="34" charset="-128"/>
                <a:ea typeface="Meiryo" panose="020B0604030504040204" pitchFamily="34" charset="-128"/>
              </a:rPr>
              <a:t>直線（直線回帰）以外で回帰させる＝非線形回帰</a:t>
            </a:r>
            <a:endParaRPr lang="en-US" altLang="ja-JP" sz="1050" dirty="0">
              <a:latin typeface="Meiryo" panose="020B0604030504040204" pitchFamily="34" charset="-128"/>
              <a:ea typeface="Meiryo" panose="020B0604030504040204" pitchFamily="34" charset="-128"/>
            </a:endParaRPr>
          </a:p>
        </p:txBody>
      </p:sp>
      <p:sp>
        <p:nvSpPr>
          <p:cNvPr id="313" name="テキスト ボックス 312">
            <a:extLst>
              <a:ext uri="{FF2B5EF4-FFF2-40B4-BE49-F238E27FC236}">
                <a16:creationId xmlns:a16="http://schemas.microsoft.com/office/drawing/2014/main" id="{ACE578FE-2B3D-6285-FDB2-8E99AFA47D29}"/>
              </a:ext>
            </a:extLst>
          </p:cNvPr>
          <p:cNvSpPr txBox="1"/>
          <p:nvPr/>
        </p:nvSpPr>
        <p:spPr>
          <a:xfrm>
            <a:off x="4925153" y="5640696"/>
            <a:ext cx="2753014" cy="253916"/>
          </a:xfrm>
          <a:prstGeom prst="rect">
            <a:avLst/>
          </a:prstGeom>
          <a:noFill/>
        </p:spPr>
        <p:txBody>
          <a:bodyPr wrap="square">
            <a:spAutoFit/>
          </a:bodyPr>
          <a:lstStyle/>
          <a:p>
            <a:pPr algn="ctr"/>
            <a:r>
              <a:rPr kumimoji="1" lang="ja-JP" altLang="en-US" sz="1050">
                <a:latin typeface="Meiryo" panose="020B0604030504040204" pitchFamily="34" charset="-128"/>
                <a:ea typeface="Meiryo" panose="020B0604030504040204" pitchFamily="34" charset="-128"/>
              </a:rPr>
              <a:t>複数の関数を組み合わせる</a:t>
            </a:r>
            <a:r>
              <a:rPr kumimoji="1" lang="en-US" altLang="ja-JP" sz="1050" dirty="0">
                <a:latin typeface="Meiryo" panose="020B0604030504040204" pitchFamily="34" charset="-128"/>
                <a:ea typeface="Meiryo" panose="020B0604030504040204" pitchFamily="34" charset="-128"/>
              </a:rPr>
              <a:t>=</a:t>
            </a:r>
            <a:r>
              <a:rPr kumimoji="1" lang="ja-JP" altLang="en-US" sz="1050">
                <a:latin typeface="Meiryo" panose="020B0604030504040204" pitchFamily="34" charset="-128"/>
                <a:ea typeface="Meiryo" panose="020B0604030504040204" pitchFamily="34" charset="-128"/>
              </a:rPr>
              <a:t>合成関数</a:t>
            </a:r>
            <a:endParaRPr kumimoji="1" lang="en-US" altLang="ja-JP" sz="1050" dirty="0">
              <a:latin typeface="Meiryo" panose="020B0604030504040204" pitchFamily="34" charset="-128"/>
              <a:ea typeface="Meiryo" panose="020B0604030504040204" pitchFamily="34" charset="-128"/>
            </a:endParaRPr>
          </a:p>
        </p:txBody>
      </p:sp>
      <p:sp>
        <p:nvSpPr>
          <p:cNvPr id="316" name="上矢印 315">
            <a:extLst>
              <a:ext uri="{FF2B5EF4-FFF2-40B4-BE49-F238E27FC236}">
                <a16:creationId xmlns:a16="http://schemas.microsoft.com/office/drawing/2014/main" id="{1ADD2A3C-E3D6-9842-EEFF-C061FDFE753B}"/>
              </a:ext>
            </a:extLst>
          </p:cNvPr>
          <p:cNvSpPr/>
          <p:nvPr/>
        </p:nvSpPr>
        <p:spPr>
          <a:xfrm>
            <a:off x="4112484" y="3170525"/>
            <a:ext cx="946150" cy="321449"/>
          </a:xfrm>
          <a:prstGeom prst="up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114497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p:cTn id="7" dur="500" fill="hold"/>
                                        <p:tgtEl>
                                          <p:spTgt spid="43"/>
                                        </p:tgtEl>
                                        <p:attrNameLst>
                                          <p:attrName>ppt_w</p:attrName>
                                        </p:attrNameLst>
                                      </p:cBhvr>
                                      <p:tavLst>
                                        <p:tav tm="0">
                                          <p:val>
                                            <p:fltVal val="0"/>
                                          </p:val>
                                        </p:tav>
                                        <p:tav tm="100000">
                                          <p:val>
                                            <p:strVal val="#ppt_w"/>
                                          </p:val>
                                        </p:tav>
                                      </p:tavLst>
                                    </p:anim>
                                    <p:anim calcmode="lin" valueType="num">
                                      <p:cBhvr>
                                        <p:cTn id="8" dur="500" fill="hold"/>
                                        <p:tgtEl>
                                          <p:spTgt spid="43"/>
                                        </p:tgtEl>
                                        <p:attrNameLst>
                                          <p:attrName>ppt_h</p:attrName>
                                        </p:attrNameLst>
                                      </p:cBhvr>
                                      <p:tavLst>
                                        <p:tav tm="0">
                                          <p:val>
                                            <p:fltVal val="0"/>
                                          </p:val>
                                        </p:tav>
                                        <p:tav tm="100000">
                                          <p:val>
                                            <p:strVal val="#ppt_h"/>
                                          </p:val>
                                        </p:tav>
                                      </p:tavLst>
                                    </p:anim>
                                    <p:animEffect transition="in" filter="fade">
                                      <p:cBhvr>
                                        <p:cTn id="9" dur="500"/>
                                        <p:tgtEl>
                                          <p:spTgt spid="43"/>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314"/>
                                        </p:tgtEl>
                                        <p:attrNameLst>
                                          <p:attrName>style.visibility</p:attrName>
                                        </p:attrNameLst>
                                      </p:cBhvr>
                                      <p:to>
                                        <p:strVal val="visible"/>
                                      </p:to>
                                    </p:set>
                                    <p:animEffect transition="in" filter="wipe(down)">
                                      <p:cBhvr>
                                        <p:cTn id="14" dur="500"/>
                                        <p:tgtEl>
                                          <p:spTgt spid="314"/>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316"/>
                                        </p:tgtEl>
                                        <p:attrNameLst>
                                          <p:attrName>style.visibility</p:attrName>
                                        </p:attrNameLst>
                                      </p:cBhvr>
                                      <p:to>
                                        <p:strVal val="visible"/>
                                      </p:to>
                                    </p:set>
                                    <p:animEffect transition="in" filter="wipe(down)">
                                      <p:cBhvr>
                                        <p:cTn id="17" dur="500"/>
                                        <p:tgtEl>
                                          <p:spTgt spid="316"/>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315"/>
                                        </p:tgtEl>
                                        <p:attrNameLst>
                                          <p:attrName>style.visibility</p:attrName>
                                        </p:attrNameLst>
                                      </p:cBhvr>
                                      <p:to>
                                        <p:strVal val="visible"/>
                                      </p:to>
                                    </p:set>
                                    <p:animEffect transition="in" filter="wipe(down)">
                                      <p:cBhvr>
                                        <p:cTn id="20" dur="500"/>
                                        <p:tgtEl>
                                          <p:spTgt spid="315"/>
                                        </p:tgtEl>
                                      </p:cBhvr>
                                    </p:animEffect>
                                  </p:childTnLst>
                                </p:cTn>
                              </p:par>
                            </p:childTnLst>
                          </p:cTn>
                        </p:par>
                        <p:par>
                          <p:cTn id="21" fill="hold">
                            <p:stCondLst>
                              <p:cond delay="500"/>
                            </p:stCondLst>
                            <p:childTnLst>
                              <p:par>
                                <p:cTn id="22" presetID="53" presetClass="entr" presetSubtype="16" fill="hold" nodeType="afterEffect">
                                  <p:stCondLst>
                                    <p:cond delay="0"/>
                                  </p:stCondLst>
                                  <p:childTnLst>
                                    <p:set>
                                      <p:cBhvr>
                                        <p:cTn id="23" dur="1" fill="hold">
                                          <p:stCondLst>
                                            <p:cond delay="0"/>
                                          </p:stCondLst>
                                        </p:cTn>
                                        <p:tgtEl>
                                          <p:spTgt spid="16"/>
                                        </p:tgtEl>
                                        <p:attrNameLst>
                                          <p:attrName>style.visibility</p:attrName>
                                        </p:attrNameLst>
                                      </p:cBhvr>
                                      <p:to>
                                        <p:strVal val="visible"/>
                                      </p:to>
                                    </p:set>
                                    <p:anim calcmode="lin" valueType="num">
                                      <p:cBhvr>
                                        <p:cTn id="24" dur="500" fill="hold"/>
                                        <p:tgtEl>
                                          <p:spTgt spid="16"/>
                                        </p:tgtEl>
                                        <p:attrNameLst>
                                          <p:attrName>ppt_w</p:attrName>
                                        </p:attrNameLst>
                                      </p:cBhvr>
                                      <p:tavLst>
                                        <p:tav tm="0">
                                          <p:val>
                                            <p:fltVal val="0"/>
                                          </p:val>
                                        </p:tav>
                                        <p:tav tm="100000">
                                          <p:val>
                                            <p:strVal val="#ppt_w"/>
                                          </p:val>
                                        </p:tav>
                                      </p:tavLst>
                                    </p:anim>
                                    <p:anim calcmode="lin" valueType="num">
                                      <p:cBhvr>
                                        <p:cTn id="25" dur="500" fill="hold"/>
                                        <p:tgtEl>
                                          <p:spTgt spid="16"/>
                                        </p:tgtEl>
                                        <p:attrNameLst>
                                          <p:attrName>ppt_h</p:attrName>
                                        </p:attrNameLst>
                                      </p:cBhvr>
                                      <p:tavLst>
                                        <p:tav tm="0">
                                          <p:val>
                                            <p:fltVal val="0"/>
                                          </p:val>
                                        </p:tav>
                                        <p:tav tm="100000">
                                          <p:val>
                                            <p:strVal val="#ppt_h"/>
                                          </p:val>
                                        </p:tav>
                                      </p:tavLst>
                                    </p:anim>
                                    <p:animEffect transition="in" filter="fade">
                                      <p:cBhvr>
                                        <p:cTn id="26" dur="500"/>
                                        <p:tgtEl>
                                          <p:spTgt spid="16"/>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nodeType="clickEffect">
                                  <p:stCondLst>
                                    <p:cond delay="0"/>
                                  </p:stCondLst>
                                  <p:childTnLst>
                                    <p:set>
                                      <p:cBhvr>
                                        <p:cTn id="30" dur="1" fill="hold">
                                          <p:stCondLst>
                                            <p:cond delay="0"/>
                                          </p:stCondLst>
                                        </p:cTn>
                                        <p:tgtEl>
                                          <p:spTgt spid="128"/>
                                        </p:tgtEl>
                                        <p:attrNameLst>
                                          <p:attrName>style.visibility</p:attrName>
                                        </p:attrNameLst>
                                      </p:cBhvr>
                                      <p:to>
                                        <p:strVal val="visible"/>
                                      </p:to>
                                    </p:set>
                                    <p:anim calcmode="lin" valueType="num">
                                      <p:cBhvr>
                                        <p:cTn id="31" dur="500" fill="hold"/>
                                        <p:tgtEl>
                                          <p:spTgt spid="128"/>
                                        </p:tgtEl>
                                        <p:attrNameLst>
                                          <p:attrName>ppt_w</p:attrName>
                                        </p:attrNameLst>
                                      </p:cBhvr>
                                      <p:tavLst>
                                        <p:tav tm="0">
                                          <p:val>
                                            <p:fltVal val="0"/>
                                          </p:val>
                                        </p:tav>
                                        <p:tav tm="100000">
                                          <p:val>
                                            <p:strVal val="#ppt_w"/>
                                          </p:val>
                                        </p:tav>
                                      </p:tavLst>
                                    </p:anim>
                                    <p:anim calcmode="lin" valueType="num">
                                      <p:cBhvr>
                                        <p:cTn id="32" dur="500" fill="hold"/>
                                        <p:tgtEl>
                                          <p:spTgt spid="128"/>
                                        </p:tgtEl>
                                        <p:attrNameLst>
                                          <p:attrName>ppt_h</p:attrName>
                                        </p:attrNameLst>
                                      </p:cBhvr>
                                      <p:tavLst>
                                        <p:tav tm="0">
                                          <p:val>
                                            <p:fltVal val="0"/>
                                          </p:val>
                                        </p:tav>
                                        <p:tav tm="100000">
                                          <p:val>
                                            <p:strVal val="#ppt_h"/>
                                          </p:val>
                                        </p:tav>
                                      </p:tavLst>
                                    </p:anim>
                                    <p:animEffect transition="in" filter="fade">
                                      <p:cBhvr>
                                        <p:cTn id="33" dur="500"/>
                                        <p:tgtEl>
                                          <p:spTgt spid="128"/>
                                        </p:tgtEl>
                                      </p:cBhvr>
                                    </p:animEffect>
                                  </p:childTnLst>
                                </p:cTn>
                              </p:par>
                              <p:par>
                                <p:cTn id="34" presetID="53" presetClass="entr" presetSubtype="16" fill="hold" nodeType="withEffect">
                                  <p:stCondLst>
                                    <p:cond delay="0"/>
                                  </p:stCondLst>
                                  <p:childTnLst>
                                    <p:set>
                                      <p:cBhvr>
                                        <p:cTn id="35" dur="1" fill="hold">
                                          <p:stCondLst>
                                            <p:cond delay="0"/>
                                          </p:stCondLst>
                                        </p:cTn>
                                        <p:tgtEl>
                                          <p:spTgt spid="130"/>
                                        </p:tgtEl>
                                        <p:attrNameLst>
                                          <p:attrName>style.visibility</p:attrName>
                                        </p:attrNameLst>
                                      </p:cBhvr>
                                      <p:to>
                                        <p:strVal val="visible"/>
                                      </p:to>
                                    </p:set>
                                    <p:anim calcmode="lin" valueType="num">
                                      <p:cBhvr>
                                        <p:cTn id="36" dur="500" fill="hold"/>
                                        <p:tgtEl>
                                          <p:spTgt spid="130"/>
                                        </p:tgtEl>
                                        <p:attrNameLst>
                                          <p:attrName>ppt_w</p:attrName>
                                        </p:attrNameLst>
                                      </p:cBhvr>
                                      <p:tavLst>
                                        <p:tav tm="0">
                                          <p:val>
                                            <p:fltVal val="0"/>
                                          </p:val>
                                        </p:tav>
                                        <p:tav tm="100000">
                                          <p:val>
                                            <p:strVal val="#ppt_w"/>
                                          </p:val>
                                        </p:tav>
                                      </p:tavLst>
                                    </p:anim>
                                    <p:anim calcmode="lin" valueType="num">
                                      <p:cBhvr>
                                        <p:cTn id="37" dur="500" fill="hold"/>
                                        <p:tgtEl>
                                          <p:spTgt spid="130"/>
                                        </p:tgtEl>
                                        <p:attrNameLst>
                                          <p:attrName>ppt_h</p:attrName>
                                        </p:attrNameLst>
                                      </p:cBhvr>
                                      <p:tavLst>
                                        <p:tav tm="0">
                                          <p:val>
                                            <p:fltVal val="0"/>
                                          </p:val>
                                        </p:tav>
                                        <p:tav tm="100000">
                                          <p:val>
                                            <p:strVal val="#ppt_h"/>
                                          </p:val>
                                        </p:tav>
                                      </p:tavLst>
                                    </p:anim>
                                    <p:animEffect transition="in" filter="fade">
                                      <p:cBhvr>
                                        <p:cTn id="38" dur="500"/>
                                        <p:tgtEl>
                                          <p:spTgt spid="130"/>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174"/>
                                        </p:tgtEl>
                                        <p:attrNameLst>
                                          <p:attrName>style.visibility</p:attrName>
                                        </p:attrNameLst>
                                      </p:cBhvr>
                                      <p:to>
                                        <p:strVal val="visible"/>
                                      </p:to>
                                    </p:set>
                                    <p:anim calcmode="lin" valueType="num">
                                      <p:cBhvr>
                                        <p:cTn id="41" dur="500" fill="hold"/>
                                        <p:tgtEl>
                                          <p:spTgt spid="174"/>
                                        </p:tgtEl>
                                        <p:attrNameLst>
                                          <p:attrName>ppt_w</p:attrName>
                                        </p:attrNameLst>
                                      </p:cBhvr>
                                      <p:tavLst>
                                        <p:tav tm="0">
                                          <p:val>
                                            <p:fltVal val="0"/>
                                          </p:val>
                                        </p:tav>
                                        <p:tav tm="100000">
                                          <p:val>
                                            <p:strVal val="#ppt_w"/>
                                          </p:val>
                                        </p:tav>
                                      </p:tavLst>
                                    </p:anim>
                                    <p:anim calcmode="lin" valueType="num">
                                      <p:cBhvr>
                                        <p:cTn id="42" dur="500" fill="hold"/>
                                        <p:tgtEl>
                                          <p:spTgt spid="174"/>
                                        </p:tgtEl>
                                        <p:attrNameLst>
                                          <p:attrName>ppt_h</p:attrName>
                                        </p:attrNameLst>
                                      </p:cBhvr>
                                      <p:tavLst>
                                        <p:tav tm="0">
                                          <p:val>
                                            <p:fltVal val="0"/>
                                          </p:val>
                                        </p:tav>
                                        <p:tav tm="100000">
                                          <p:val>
                                            <p:strVal val="#ppt_h"/>
                                          </p:val>
                                        </p:tav>
                                      </p:tavLst>
                                    </p:anim>
                                    <p:animEffect transition="in" filter="fade">
                                      <p:cBhvr>
                                        <p:cTn id="43" dur="500"/>
                                        <p:tgtEl>
                                          <p:spTgt spid="174"/>
                                        </p:tgtEl>
                                      </p:cBhvr>
                                    </p:animEffect>
                                  </p:childTnLst>
                                </p:cTn>
                              </p:par>
                              <p:par>
                                <p:cTn id="44" presetID="53" presetClass="entr" presetSubtype="16" fill="hold" nodeType="withEffect">
                                  <p:stCondLst>
                                    <p:cond delay="0"/>
                                  </p:stCondLst>
                                  <p:childTnLst>
                                    <p:set>
                                      <p:cBhvr>
                                        <p:cTn id="45" dur="1" fill="hold">
                                          <p:stCondLst>
                                            <p:cond delay="0"/>
                                          </p:stCondLst>
                                        </p:cTn>
                                        <p:tgtEl>
                                          <p:spTgt spid="175"/>
                                        </p:tgtEl>
                                        <p:attrNameLst>
                                          <p:attrName>style.visibility</p:attrName>
                                        </p:attrNameLst>
                                      </p:cBhvr>
                                      <p:to>
                                        <p:strVal val="visible"/>
                                      </p:to>
                                    </p:set>
                                    <p:anim calcmode="lin" valueType="num">
                                      <p:cBhvr>
                                        <p:cTn id="46" dur="500" fill="hold"/>
                                        <p:tgtEl>
                                          <p:spTgt spid="175"/>
                                        </p:tgtEl>
                                        <p:attrNameLst>
                                          <p:attrName>ppt_w</p:attrName>
                                        </p:attrNameLst>
                                      </p:cBhvr>
                                      <p:tavLst>
                                        <p:tav tm="0">
                                          <p:val>
                                            <p:fltVal val="0"/>
                                          </p:val>
                                        </p:tav>
                                        <p:tav tm="100000">
                                          <p:val>
                                            <p:strVal val="#ppt_w"/>
                                          </p:val>
                                        </p:tav>
                                      </p:tavLst>
                                    </p:anim>
                                    <p:anim calcmode="lin" valueType="num">
                                      <p:cBhvr>
                                        <p:cTn id="47" dur="500" fill="hold"/>
                                        <p:tgtEl>
                                          <p:spTgt spid="175"/>
                                        </p:tgtEl>
                                        <p:attrNameLst>
                                          <p:attrName>ppt_h</p:attrName>
                                        </p:attrNameLst>
                                      </p:cBhvr>
                                      <p:tavLst>
                                        <p:tav tm="0">
                                          <p:val>
                                            <p:fltVal val="0"/>
                                          </p:val>
                                        </p:tav>
                                        <p:tav tm="100000">
                                          <p:val>
                                            <p:strVal val="#ppt_h"/>
                                          </p:val>
                                        </p:tav>
                                      </p:tavLst>
                                    </p:anim>
                                    <p:animEffect transition="in" filter="fade">
                                      <p:cBhvr>
                                        <p:cTn id="48" dur="500"/>
                                        <p:tgtEl>
                                          <p:spTgt spid="175"/>
                                        </p:tgtEl>
                                      </p:cBhvr>
                                    </p:animEffect>
                                  </p:childTnLst>
                                </p:cTn>
                              </p:par>
                              <p:par>
                                <p:cTn id="49" presetID="53" presetClass="entr" presetSubtype="16" fill="hold" nodeType="withEffect">
                                  <p:stCondLst>
                                    <p:cond delay="0"/>
                                  </p:stCondLst>
                                  <p:childTnLst>
                                    <p:set>
                                      <p:cBhvr>
                                        <p:cTn id="50" dur="1" fill="hold">
                                          <p:stCondLst>
                                            <p:cond delay="0"/>
                                          </p:stCondLst>
                                        </p:cTn>
                                        <p:tgtEl>
                                          <p:spTgt spid="206"/>
                                        </p:tgtEl>
                                        <p:attrNameLst>
                                          <p:attrName>style.visibility</p:attrName>
                                        </p:attrNameLst>
                                      </p:cBhvr>
                                      <p:to>
                                        <p:strVal val="visible"/>
                                      </p:to>
                                    </p:set>
                                    <p:anim calcmode="lin" valueType="num">
                                      <p:cBhvr>
                                        <p:cTn id="51" dur="500" fill="hold"/>
                                        <p:tgtEl>
                                          <p:spTgt spid="206"/>
                                        </p:tgtEl>
                                        <p:attrNameLst>
                                          <p:attrName>ppt_w</p:attrName>
                                        </p:attrNameLst>
                                      </p:cBhvr>
                                      <p:tavLst>
                                        <p:tav tm="0">
                                          <p:val>
                                            <p:fltVal val="0"/>
                                          </p:val>
                                        </p:tav>
                                        <p:tav tm="100000">
                                          <p:val>
                                            <p:strVal val="#ppt_w"/>
                                          </p:val>
                                        </p:tav>
                                      </p:tavLst>
                                    </p:anim>
                                    <p:anim calcmode="lin" valueType="num">
                                      <p:cBhvr>
                                        <p:cTn id="52" dur="500" fill="hold"/>
                                        <p:tgtEl>
                                          <p:spTgt spid="206"/>
                                        </p:tgtEl>
                                        <p:attrNameLst>
                                          <p:attrName>ppt_h</p:attrName>
                                        </p:attrNameLst>
                                      </p:cBhvr>
                                      <p:tavLst>
                                        <p:tav tm="0">
                                          <p:val>
                                            <p:fltVal val="0"/>
                                          </p:val>
                                        </p:tav>
                                        <p:tav tm="100000">
                                          <p:val>
                                            <p:strVal val="#ppt_h"/>
                                          </p:val>
                                        </p:tav>
                                      </p:tavLst>
                                    </p:anim>
                                    <p:animEffect transition="in" filter="fade">
                                      <p:cBhvr>
                                        <p:cTn id="53" dur="500"/>
                                        <p:tgtEl>
                                          <p:spTgt spid="206"/>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237"/>
                                        </p:tgtEl>
                                        <p:attrNameLst>
                                          <p:attrName>style.visibility</p:attrName>
                                        </p:attrNameLst>
                                      </p:cBhvr>
                                      <p:to>
                                        <p:strVal val="visible"/>
                                      </p:to>
                                    </p:set>
                                    <p:anim calcmode="lin" valueType="num">
                                      <p:cBhvr>
                                        <p:cTn id="56" dur="500" fill="hold"/>
                                        <p:tgtEl>
                                          <p:spTgt spid="237"/>
                                        </p:tgtEl>
                                        <p:attrNameLst>
                                          <p:attrName>ppt_w</p:attrName>
                                        </p:attrNameLst>
                                      </p:cBhvr>
                                      <p:tavLst>
                                        <p:tav tm="0">
                                          <p:val>
                                            <p:fltVal val="0"/>
                                          </p:val>
                                        </p:tav>
                                        <p:tav tm="100000">
                                          <p:val>
                                            <p:strVal val="#ppt_w"/>
                                          </p:val>
                                        </p:tav>
                                      </p:tavLst>
                                    </p:anim>
                                    <p:anim calcmode="lin" valueType="num">
                                      <p:cBhvr>
                                        <p:cTn id="57" dur="500" fill="hold"/>
                                        <p:tgtEl>
                                          <p:spTgt spid="237"/>
                                        </p:tgtEl>
                                        <p:attrNameLst>
                                          <p:attrName>ppt_h</p:attrName>
                                        </p:attrNameLst>
                                      </p:cBhvr>
                                      <p:tavLst>
                                        <p:tav tm="0">
                                          <p:val>
                                            <p:fltVal val="0"/>
                                          </p:val>
                                        </p:tav>
                                        <p:tav tm="100000">
                                          <p:val>
                                            <p:strVal val="#ppt_h"/>
                                          </p:val>
                                        </p:tav>
                                      </p:tavLst>
                                    </p:anim>
                                    <p:animEffect transition="in" filter="fade">
                                      <p:cBhvr>
                                        <p:cTn id="58" dur="500"/>
                                        <p:tgtEl>
                                          <p:spTgt spid="237"/>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238"/>
                                        </p:tgtEl>
                                        <p:attrNameLst>
                                          <p:attrName>style.visibility</p:attrName>
                                        </p:attrNameLst>
                                      </p:cBhvr>
                                      <p:to>
                                        <p:strVal val="visible"/>
                                      </p:to>
                                    </p:set>
                                    <p:anim calcmode="lin" valueType="num">
                                      <p:cBhvr>
                                        <p:cTn id="61" dur="500" fill="hold"/>
                                        <p:tgtEl>
                                          <p:spTgt spid="238"/>
                                        </p:tgtEl>
                                        <p:attrNameLst>
                                          <p:attrName>ppt_w</p:attrName>
                                        </p:attrNameLst>
                                      </p:cBhvr>
                                      <p:tavLst>
                                        <p:tav tm="0">
                                          <p:val>
                                            <p:fltVal val="0"/>
                                          </p:val>
                                        </p:tav>
                                        <p:tav tm="100000">
                                          <p:val>
                                            <p:strVal val="#ppt_w"/>
                                          </p:val>
                                        </p:tav>
                                      </p:tavLst>
                                    </p:anim>
                                    <p:anim calcmode="lin" valueType="num">
                                      <p:cBhvr>
                                        <p:cTn id="62" dur="500" fill="hold"/>
                                        <p:tgtEl>
                                          <p:spTgt spid="238"/>
                                        </p:tgtEl>
                                        <p:attrNameLst>
                                          <p:attrName>ppt_h</p:attrName>
                                        </p:attrNameLst>
                                      </p:cBhvr>
                                      <p:tavLst>
                                        <p:tav tm="0">
                                          <p:val>
                                            <p:fltVal val="0"/>
                                          </p:val>
                                        </p:tav>
                                        <p:tav tm="100000">
                                          <p:val>
                                            <p:strVal val="#ppt_h"/>
                                          </p:val>
                                        </p:tav>
                                      </p:tavLst>
                                    </p:anim>
                                    <p:animEffect transition="in" filter="fade">
                                      <p:cBhvr>
                                        <p:cTn id="63" dur="500"/>
                                        <p:tgtEl>
                                          <p:spTgt spid="238"/>
                                        </p:tgtEl>
                                      </p:cBhvr>
                                    </p:animEffect>
                                  </p:childTnLst>
                                </p:cTn>
                              </p:par>
                              <p:par>
                                <p:cTn id="64" presetID="53" presetClass="entr" presetSubtype="16" fill="hold" nodeType="withEffect">
                                  <p:stCondLst>
                                    <p:cond delay="0"/>
                                  </p:stCondLst>
                                  <p:childTnLst>
                                    <p:set>
                                      <p:cBhvr>
                                        <p:cTn id="65" dur="1" fill="hold">
                                          <p:stCondLst>
                                            <p:cond delay="0"/>
                                          </p:stCondLst>
                                        </p:cTn>
                                        <p:tgtEl>
                                          <p:spTgt spid="239"/>
                                        </p:tgtEl>
                                        <p:attrNameLst>
                                          <p:attrName>style.visibility</p:attrName>
                                        </p:attrNameLst>
                                      </p:cBhvr>
                                      <p:to>
                                        <p:strVal val="visible"/>
                                      </p:to>
                                    </p:set>
                                    <p:anim calcmode="lin" valueType="num">
                                      <p:cBhvr>
                                        <p:cTn id="66" dur="500" fill="hold"/>
                                        <p:tgtEl>
                                          <p:spTgt spid="239"/>
                                        </p:tgtEl>
                                        <p:attrNameLst>
                                          <p:attrName>ppt_w</p:attrName>
                                        </p:attrNameLst>
                                      </p:cBhvr>
                                      <p:tavLst>
                                        <p:tav tm="0">
                                          <p:val>
                                            <p:fltVal val="0"/>
                                          </p:val>
                                        </p:tav>
                                        <p:tav tm="100000">
                                          <p:val>
                                            <p:strVal val="#ppt_w"/>
                                          </p:val>
                                        </p:tav>
                                      </p:tavLst>
                                    </p:anim>
                                    <p:anim calcmode="lin" valueType="num">
                                      <p:cBhvr>
                                        <p:cTn id="67" dur="500" fill="hold"/>
                                        <p:tgtEl>
                                          <p:spTgt spid="239"/>
                                        </p:tgtEl>
                                        <p:attrNameLst>
                                          <p:attrName>ppt_h</p:attrName>
                                        </p:attrNameLst>
                                      </p:cBhvr>
                                      <p:tavLst>
                                        <p:tav tm="0">
                                          <p:val>
                                            <p:fltVal val="0"/>
                                          </p:val>
                                        </p:tav>
                                        <p:tav tm="100000">
                                          <p:val>
                                            <p:strVal val="#ppt_h"/>
                                          </p:val>
                                        </p:tav>
                                      </p:tavLst>
                                    </p:anim>
                                    <p:animEffect transition="in" filter="fade">
                                      <p:cBhvr>
                                        <p:cTn id="68" dur="500"/>
                                        <p:tgtEl>
                                          <p:spTgt spid="239"/>
                                        </p:tgtEl>
                                      </p:cBhvr>
                                    </p:animEffect>
                                  </p:childTnLst>
                                </p:cTn>
                              </p:par>
                              <p:par>
                                <p:cTn id="69" presetID="53" presetClass="entr" presetSubtype="16" fill="hold" nodeType="withEffect">
                                  <p:stCondLst>
                                    <p:cond delay="0"/>
                                  </p:stCondLst>
                                  <p:childTnLst>
                                    <p:set>
                                      <p:cBhvr>
                                        <p:cTn id="70" dur="1" fill="hold">
                                          <p:stCondLst>
                                            <p:cond delay="0"/>
                                          </p:stCondLst>
                                        </p:cTn>
                                        <p:tgtEl>
                                          <p:spTgt spid="270"/>
                                        </p:tgtEl>
                                        <p:attrNameLst>
                                          <p:attrName>style.visibility</p:attrName>
                                        </p:attrNameLst>
                                      </p:cBhvr>
                                      <p:to>
                                        <p:strVal val="visible"/>
                                      </p:to>
                                    </p:set>
                                    <p:anim calcmode="lin" valueType="num">
                                      <p:cBhvr>
                                        <p:cTn id="71" dur="500" fill="hold"/>
                                        <p:tgtEl>
                                          <p:spTgt spid="270"/>
                                        </p:tgtEl>
                                        <p:attrNameLst>
                                          <p:attrName>ppt_w</p:attrName>
                                        </p:attrNameLst>
                                      </p:cBhvr>
                                      <p:tavLst>
                                        <p:tav tm="0">
                                          <p:val>
                                            <p:fltVal val="0"/>
                                          </p:val>
                                        </p:tav>
                                        <p:tav tm="100000">
                                          <p:val>
                                            <p:strVal val="#ppt_w"/>
                                          </p:val>
                                        </p:tav>
                                      </p:tavLst>
                                    </p:anim>
                                    <p:anim calcmode="lin" valueType="num">
                                      <p:cBhvr>
                                        <p:cTn id="72" dur="500" fill="hold"/>
                                        <p:tgtEl>
                                          <p:spTgt spid="270"/>
                                        </p:tgtEl>
                                        <p:attrNameLst>
                                          <p:attrName>ppt_h</p:attrName>
                                        </p:attrNameLst>
                                      </p:cBhvr>
                                      <p:tavLst>
                                        <p:tav tm="0">
                                          <p:val>
                                            <p:fltVal val="0"/>
                                          </p:val>
                                        </p:tav>
                                        <p:tav tm="100000">
                                          <p:val>
                                            <p:strVal val="#ppt_h"/>
                                          </p:val>
                                        </p:tav>
                                      </p:tavLst>
                                    </p:anim>
                                    <p:animEffect transition="in" filter="fade">
                                      <p:cBhvr>
                                        <p:cTn id="73" dur="500"/>
                                        <p:tgtEl>
                                          <p:spTgt spid="270"/>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300"/>
                                        </p:tgtEl>
                                        <p:attrNameLst>
                                          <p:attrName>style.visibility</p:attrName>
                                        </p:attrNameLst>
                                      </p:cBhvr>
                                      <p:to>
                                        <p:strVal val="visible"/>
                                      </p:to>
                                    </p:set>
                                    <p:anim calcmode="lin" valueType="num">
                                      <p:cBhvr>
                                        <p:cTn id="76" dur="500" fill="hold"/>
                                        <p:tgtEl>
                                          <p:spTgt spid="300"/>
                                        </p:tgtEl>
                                        <p:attrNameLst>
                                          <p:attrName>ppt_w</p:attrName>
                                        </p:attrNameLst>
                                      </p:cBhvr>
                                      <p:tavLst>
                                        <p:tav tm="0">
                                          <p:val>
                                            <p:fltVal val="0"/>
                                          </p:val>
                                        </p:tav>
                                        <p:tav tm="100000">
                                          <p:val>
                                            <p:strVal val="#ppt_w"/>
                                          </p:val>
                                        </p:tav>
                                      </p:tavLst>
                                    </p:anim>
                                    <p:anim calcmode="lin" valueType="num">
                                      <p:cBhvr>
                                        <p:cTn id="77" dur="500" fill="hold"/>
                                        <p:tgtEl>
                                          <p:spTgt spid="300"/>
                                        </p:tgtEl>
                                        <p:attrNameLst>
                                          <p:attrName>ppt_h</p:attrName>
                                        </p:attrNameLst>
                                      </p:cBhvr>
                                      <p:tavLst>
                                        <p:tav tm="0">
                                          <p:val>
                                            <p:fltVal val="0"/>
                                          </p:val>
                                        </p:tav>
                                        <p:tav tm="100000">
                                          <p:val>
                                            <p:strVal val="#ppt_h"/>
                                          </p:val>
                                        </p:tav>
                                      </p:tavLst>
                                    </p:anim>
                                    <p:animEffect transition="in" filter="fade">
                                      <p:cBhvr>
                                        <p:cTn id="78" dur="500"/>
                                        <p:tgtEl>
                                          <p:spTgt spid="300"/>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301"/>
                                        </p:tgtEl>
                                        <p:attrNameLst>
                                          <p:attrName>style.visibility</p:attrName>
                                        </p:attrNameLst>
                                      </p:cBhvr>
                                      <p:to>
                                        <p:strVal val="visible"/>
                                      </p:to>
                                    </p:set>
                                    <p:anim calcmode="lin" valueType="num">
                                      <p:cBhvr>
                                        <p:cTn id="81" dur="500" fill="hold"/>
                                        <p:tgtEl>
                                          <p:spTgt spid="301"/>
                                        </p:tgtEl>
                                        <p:attrNameLst>
                                          <p:attrName>ppt_w</p:attrName>
                                        </p:attrNameLst>
                                      </p:cBhvr>
                                      <p:tavLst>
                                        <p:tav tm="0">
                                          <p:val>
                                            <p:fltVal val="0"/>
                                          </p:val>
                                        </p:tav>
                                        <p:tav tm="100000">
                                          <p:val>
                                            <p:strVal val="#ppt_w"/>
                                          </p:val>
                                        </p:tav>
                                      </p:tavLst>
                                    </p:anim>
                                    <p:anim calcmode="lin" valueType="num">
                                      <p:cBhvr>
                                        <p:cTn id="82" dur="500" fill="hold"/>
                                        <p:tgtEl>
                                          <p:spTgt spid="301"/>
                                        </p:tgtEl>
                                        <p:attrNameLst>
                                          <p:attrName>ppt_h</p:attrName>
                                        </p:attrNameLst>
                                      </p:cBhvr>
                                      <p:tavLst>
                                        <p:tav tm="0">
                                          <p:val>
                                            <p:fltVal val="0"/>
                                          </p:val>
                                        </p:tav>
                                        <p:tav tm="100000">
                                          <p:val>
                                            <p:strVal val="#ppt_h"/>
                                          </p:val>
                                        </p:tav>
                                      </p:tavLst>
                                    </p:anim>
                                    <p:animEffect transition="in" filter="fade">
                                      <p:cBhvr>
                                        <p:cTn id="83" dur="500"/>
                                        <p:tgtEl>
                                          <p:spTgt spid="301"/>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302"/>
                                        </p:tgtEl>
                                        <p:attrNameLst>
                                          <p:attrName>style.visibility</p:attrName>
                                        </p:attrNameLst>
                                      </p:cBhvr>
                                      <p:to>
                                        <p:strVal val="visible"/>
                                      </p:to>
                                    </p:set>
                                    <p:anim calcmode="lin" valueType="num">
                                      <p:cBhvr>
                                        <p:cTn id="86" dur="500" fill="hold"/>
                                        <p:tgtEl>
                                          <p:spTgt spid="302"/>
                                        </p:tgtEl>
                                        <p:attrNameLst>
                                          <p:attrName>ppt_w</p:attrName>
                                        </p:attrNameLst>
                                      </p:cBhvr>
                                      <p:tavLst>
                                        <p:tav tm="0">
                                          <p:val>
                                            <p:fltVal val="0"/>
                                          </p:val>
                                        </p:tav>
                                        <p:tav tm="100000">
                                          <p:val>
                                            <p:strVal val="#ppt_w"/>
                                          </p:val>
                                        </p:tav>
                                      </p:tavLst>
                                    </p:anim>
                                    <p:anim calcmode="lin" valueType="num">
                                      <p:cBhvr>
                                        <p:cTn id="87" dur="500" fill="hold"/>
                                        <p:tgtEl>
                                          <p:spTgt spid="302"/>
                                        </p:tgtEl>
                                        <p:attrNameLst>
                                          <p:attrName>ppt_h</p:attrName>
                                        </p:attrNameLst>
                                      </p:cBhvr>
                                      <p:tavLst>
                                        <p:tav tm="0">
                                          <p:val>
                                            <p:fltVal val="0"/>
                                          </p:val>
                                        </p:tav>
                                        <p:tav tm="100000">
                                          <p:val>
                                            <p:strVal val="#ppt_h"/>
                                          </p:val>
                                        </p:tav>
                                      </p:tavLst>
                                    </p:anim>
                                    <p:animEffect transition="in" filter="fade">
                                      <p:cBhvr>
                                        <p:cTn id="88" dur="500"/>
                                        <p:tgtEl>
                                          <p:spTgt spid="302"/>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03"/>
                                        </p:tgtEl>
                                        <p:attrNameLst>
                                          <p:attrName>style.visibility</p:attrName>
                                        </p:attrNameLst>
                                      </p:cBhvr>
                                      <p:to>
                                        <p:strVal val="visible"/>
                                      </p:to>
                                    </p:set>
                                    <p:anim calcmode="lin" valueType="num">
                                      <p:cBhvr>
                                        <p:cTn id="91" dur="500" fill="hold"/>
                                        <p:tgtEl>
                                          <p:spTgt spid="303"/>
                                        </p:tgtEl>
                                        <p:attrNameLst>
                                          <p:attrName>ppt_w</p:attrName>
                                        </p:attrNameLst>
                                      </p:cBhvr>
                                      <p:tavLst>
                                        <p:tav tm="0">
                                          <p:val>
                                            <p:fltVal val="0"/>
                                          </p:val>
                                        </p:tav>
                                        <p:tav tm="100000">
                                          <p:val>
                                            <p:strVal val="#ppt_w"/>
                                          </p:val>
                                        </p:tav>
                                      </p:tavLst>
                                    </p:anim>
                                    <p:anim calcmode="lin" valueType="num">
                                      <p:cBhvr>
                                        <p:cTn id="92" dur="500" fill="hold"/>
                                        <p:tgtEl>
                                          <p:spTgt spid="303"/>
                                        </p:tgtEl>
                                        <p:attrNameLst>
                                          <p:attrName>ppt_h</p:attrName>
                                        </p:attrNameLst>
                                      </p:cBhvr>
                                      <p:tavLst>
                                        <p:tav tm="0">
                                          <p:val>
                                            <p:fltVal val="0"/>
                                          </p:val>
                                        </p:tav>
                                        <p:tav tm="100000">
                                          <p:val>
                                            <p:strVal val="#ppt_h"/>
                                          </p:val>
                                        </p:tav>
                                      </p:tavLst>
                                    </p:anim>
                                    <p:animEffect transition="in" filter="fade">
                                      <p:cBhvr>
                                        <p:cTn id="93" dur="500"/>
                                        <p:tgtEl>
                                          <p:spTgt spid="303"/>
                                        </p:tgtEl>
                                      </p:cBhvr>
                                    </p:animEffect>
                                  </p:childTnLst>
                                </p:cTn>
                              </p:par>
                              <p:par>
                                <p:cTn id="94" presetID="53" presetClass="entr" presetSubtype="16" fill="hold" grpId="0" nodeType="withEffect">
                                  <p:stCondLst>
                                    <p:cond delay="0"/>
                                  </p:stCondLst>
                                  <p:childTnLst>
                                    <p:set>
                                      <p:cBhvr>
                                        <p:cTn id="95" dur="1" fill="hold">
                                          <p:stCondLst>
                                            <p:cond delay="0"/>
                                          </p:stCondLst>
                                        </p:cTn>
                                        <p:tgtEl>
                                          <p:spTgt spid="309"/>
                                        </p:tgtEl>
                                        <p:attrNameLst>
                                          <p:attrName>style.visibility</p:attrName>
                                        </p:attrNameLst>
                                      </p:cBhvr>
                                      <p:to>
                                        <p:strVal val="visible"/>
                                      </p:to>
                                    </p:set>
                                    <p:anim calcmode="lin" valueType="num">
                                      <p:cBhvr>
                                        <p:cTn id="96" dur="500" fill="hold"/>
                                        <p:tgtEl>
                                          <p:spTgt spid="309"/>
                                        </p:tgtEl>
                                        <p:attrNameLst>
                                          <p:attrName>ppt_w</p:attrName>
                                        </p:attrNameLst>
                                      </p:cBhvr>
                                      <p:tavLst>
                                        <p:tav tm="0">
                                          <p:val>
                                            <p:fltVal val="0"/>
                                          </p:val>
                                        </p:tav>
                                        <p:tav tm="100000">
                                          <p:val>
                                            <p:strVal val="#ppt_w"/>
                                          </p:val>
                                        </p:tav>
                                      </p:tavLst>
                                    </p:anim>
                                    <p:anim calcmode="lin" valueType="num">
                                      <p:cBhvr>
                                        <p:cTn id="97" dur="500" fill="hold"/>
                                        <p:tgtEl>
                                          <p:spTgt spid="309"/>
                                        </p:tgtEl>
                                        <p:attrNameLst>
                                          <p:attrName>ppt_h</p:attrName>
                                        </p:attrNameLst>
                                      </p:cBhvr>
                                      <p:tavLst>
                                        <p:tav tm="0">
                                          <p:val>
                                            <p:fltVal val="0"/>
                                          </p:val>
                                        </p:tav>
                                        <p:tav tm="100000">
                                          <p:val>
                                            <p:strVal val="#ppt_h"/>
                                          </p:val>
                                        </p:tav>
                                      </p:tavLst>
                                    </p:anim>
                                    <p:animEffect transition="in" filter="fade">
                                      <p:cBhvr>
                                        <p:cTn id="98" dur="500"/>
                                        <p:tgtEl>
                                          <p:spTgt spid="30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311"/>
                                        </p:tgtEl>
                                        <p:attrNameLst>
                                          <p:attrName>style.visibility</p:attrName>
                                        </p:attrNameLst>
                                      </p:cBhvr>
                                      <p:to>
                                        <p:strVal val="visible"/>
                                      </p:to>
                                    </p:set>
                                    <p:anim calcmode="lin" valueType="num">
                                      <p:cBhvr>
                                        <p:cTn id="101" dur="500" fill="hold"/>
                                        <p:tgtEl>
                                          <p:spTgt spid="311"/>
                                        </p:tgtEl>
                                        <p:attrNameLst>
                                          <p:attrName>ppt_w</p:attrName>
                                        </p:attrNameLst>
                                      </p:cBhvr>
                                      <p:tavLst>
                                        <p:tav tm="0">
                                          <p:val>
                                            <p:fltVal val="0"/>
                                          </p:val>
                                        </p:tav>
                                        <p:tav tm="100000">
                                          <p:val>
                                            <p:strVal val="#ppt_w"/>
                                          </p:val>
                                        </p:tav>
                                      </p:tavLst>
                                    </p:anim>
                                    <p:anim calcmode="lin" valueType="num">
                                      <p:cBhvr>
                                        <p:cTn id="102" dur="500" fill="hold"/>
                                        <p:tgtEl>
                                          <p:spTgt spid="311"/>
                                        </p:tgtEl>
                                        <p:attrNameLst>
                                          <p:attrName>ppt_h</p:attrName>
                                        </p:attrNameLst>
                                      </p:cBhvr>
                                      <p:tavLst>
                                        <p:tav tm="0">
                                          <p:val>
                                            <p:fltVal val="0"/>
                                          </p:val>
                                        </p:tav>
                                        <p:tav tm="100000">
                                          <p:val>
                                            <p:strVal val="#ppt_h"/>
                                          </p:val>
                                        </p:tav>
                                      </p:tavLst>
                                    </p:anim>
                                    <p:animEffect transition="in" filter="fade">
                                      <p:cBhvr>
                                        <p:cTn id="103" dur="500"/>
                                        <p:tgtEl>
                                          <p:spTgt spid="311"/>
                                        </p:tgtEl>
                                      </p:cBhvr>
                                    </p:animEffect>
                                  </p:childTnLst>
                                </p:cTn>
                              </p:par>
                              <p:par>
                                <p:cTn id="104" presetID="53" presetClass="entr" presetSubtype="16" fill="hold" grpId="0" nodeType="withEffect">
                                  <p:stCondLst>
                                    <p:cond delay="0"/>
                                  </p:stCondLst>
                                  <p:childTnLst>
                                    <p:set>
                                      <p:cBhvr>
                                        <p:cTn id="105" dur="1" fill="hold">
                                          <p:stCondLst>
                                            <p:cond delay="0"/>
                                          </p:stCondLst>
                                        </p:cTn>
                                        <p:tgtEl>
                                          <p:spTgt spid="313"/>
                                        </p:tgtEl>
                                        <p:attrNameLst>
                                          <p:attrName>style.visibility</p:attrName>
                                        </p:attrNameLst>
                                      </p:cBhvr>
                                      <p:to>
                                        <p:strVal val="visible"/>
                                      </p:to>
                                    </p:set>
                                    <p:anim calcmode="lin" valueType="num">
                                      <p:cBhvr>
                                        <p:cTn id="106" dur="500" fill="hold"/>
                                        <p:tgtEl>
                                          <p:spTgt spid="313"/>
                                        </p:tgtEl>
                                        <p:attrNameLst>
                                          <p:attrName>ppt_w</p:attrName>
                                        </p:attrNameLst>
                                      </p:cBhvr>
                                      <p:tavLst>
                                        <p:tav tm="0">
                                          <p:val>
                                            <p:fltVal val="0"/>
                                          </p:val>
                                        </p:tav>
                                        <p:tav tm="100000">
                                          <p:val>
                                            <p:strVal val="#ppt_w"/>
                                          </p:val>
                                        </p:tav>
                                      </p:tavLst>
                                    </p:anim>
                                    <p:anim calcmode="lin" valueType="num">
                                      <p:cBhvr>
                                        <p:cTn id="107" dur="500" fill="hold"/>
                                        <p:tgtEl>
                                          <p:spTgt spid="313"/>
                                        </p:tgtEl>
                                        <p:attrNameLst>
                                          <p:attrName>ppt_h</p:attrName>
                                        </p:attrNameLst>
                                      </p:cBhvr>
                                      <p:tavLst>
                                        <p:tav tm="0">
                                          <p:val>
                                            <p:fltVal val="0"/>
                                          </p:val>
                                        </p:tav>
                                        <p:tav tm="100000">
                                          <p:val>
                                            <p:strVal val="#ppt_h"/>
                                          </p:val>
                                        </p:tav>
                                      </p:tavLst>
                                    </p:anim>
                                    <p:animEffect transition="in" filter="fade">
                                      <p:cBhvr>
                                        <p:cTn id="108" dur="500"/>
                                        <p:tgtEl>
                                          <p:spTgt spid="313"/>
                                        </p:tgtEl>
                                      </p:cBhvr>
                                    </p:animEffect>
                                  </p:childTnLst>
                                </p:cTn>
                              </p:par>
                              <p:par>
                                <p:cTn id="109" presetID="53" presetClass="entr" presetSubtype="16" fill="hold" grpId="0" nodeType="withEffect">
                                  <p:stCondLst>
                                    <p:cond delay="0"/>
                                  </p:stCondLst>
                                  <p:childTnLst>
                                    <p:set>
                                      <p:cBhvr>
                                        <p:cTn id="110" dur="1" fill="hold">
                                          <p:stCondLst>
                                            <p:cond delay="0"/>
                                          </p:stCondLst>
                                        </p:cTn>
                                        <p:tgtEl>
                                          <p:spTgt spid="39"/>
                                        </p:tgtEl>
                                        <p:attrNameLst>
                                          <p:attrName>style.visibility</p:attrName>
                                        </p:attrNameLst>
                                      </p:cBhvr>
                                      <p:to>
                                        <p:strVal val="visible"/>
                                      </p:to>
                                    </p:set>
                                    <p:anim calcmode="lin" valueType="num">
                                      <p:cBhvr>
                                        <p:cTn id="111" dur="500" fill="hold"/>
                                        <p:tgtEl>
                                          <p:spTgt spid="39"/>
                                        </p:tgtEl>
                                        <p:attrNameLst>
                                          <p:attrName>ppt_w</p:attrName>
                                        </p:attrNameLst>
                                      </p:cBhvr>
                                      <p:tavLst>
                                        <p:tav tm="0">
                                          <p:val>
                                            <p:fltVal val="0"/>
                                          </p:val>
                                        </p:tav>
                                        <p:tav tm="100000">
                                          <p:val>
                                            <p:strVal val="#ppt_w"/>
                                          </p:val>
                                        </p:tav>
                                      </p:tavLst>
                                    </p:anim>
                                    <p:anim calcmode="lin" valueType="num">
                                      <p:cBhvr>
                                        <p:cTn id="112" dur="500" fill="hold"/>
                                        <p:tgtEl>
                                          <p:spTgt spid="39"/>
                                        </p:tgtEl>
                                        <p:attrNameLst>
                                          <p:attrName>ppt_h</p:attrName>
                                        </p:attrNameLst>
                                      </p:cBhvr>
                                      <p:tavLst>
                                        <p:tav tm="0">
                                          <p:val>
                                            <p:fltVal val="0"/>
                                          </p:val>
                                        </p:tav>
                                        <p:tav tm="100000">
                                          <p:val>
                                            <p:strVal val="#ppt_h"/>
                                          </p:val>
                                        </p:tav>
                                      </p:tavLst>
                                    </p:anim>
                                    <p:animEffect transition="in" filter="fade">
                                      <p:cBhvr>
                                        <p:cTn id="113" dur="500"/>
                                        <p:tgtEl>
                                          <p:spTgt spid="39"/>
                                        </p:tgtEl>
                                      </p:cBhvr>
                                    </p:animEffect>
                                  </p:childTnLst>
                                </p:cTn>
                              </p:par>
                              <p:par>
                                <p:cTn id="114" presetID="53" presetClass="entr" presetSubtype="16" fill="hold" grpId="0" nodeType="with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p:cTn id="116" dur="500" fill="hold"/>
                                        <p:tgtEl>
                                          <p:spTgt spid="41"/>
                                        </p:tgtEl>
                                        <p:attrNameLst>
                                          <p:attrName>ppt_w</p:attrName>
                                        </p:attrNameLst>
                                      </p:cBhvr>
                                      <p:tavLst>
                                        <p:tav tm="0">
                                          <p:val>
                                            <p:fltVal val="0"/>
                                          </p:val>
                                        </p:tav>
                                        <p:tav tm="100000">
                                          <p:val>
                                            <p:strVal val="#ppt_w"/>
                                          </p:val>
                                        </p:tav>
                                      </p:tavLst>
                                    </p:anim>
                                    <p:anim calcmode="lin" valueType="num">
                                      <p:cBhvr>
                                        <p:cTn id="117" dur="500" fill="hold"/>
                                        <p:tgtEl>
                                          <p:spTgt spid="41"/>
                                        </p:tgtEl>
                                        <p:attrNameLst>
                                          <p:attrName>ppt_h</p:attrName>
                                        </p:attrNameLst>
                                      </p:cBhvr>
                                      <p:tavLst>
                                        <p:tav tm="0">
                                          <p:val>
                                            <p:fltVal val="0"/>
                                          </p:val>
                                        </p:tav>
                                        <p:tav tm="100000">
                                          <p:val>
                                            <p:strVal val="#ppt_h"/>
                                          </p:val>
                                        </p:tav>
                                      </p:tavLst>
                                    </p:anim>
                                    <p:animEffect transition="in" filter="fade">
                                      <p:cBhvr>
                                        <p:cTn id="118" dur="500"/>
                                        <p:tgtEl>
                                          <p:spTgt spid="41"/>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40"/>
                                        </p:tgtEl>
                                        <p:attrNameLst>
                                          <p:attrName>style.visibility</p:attrName>
                                        </p:attrNameLst>
                                      </p:cBhvr>
                                      <p:to>
                                        <p:strVal val="visible"/>
                                      </p:to>
                                    </p:set>
                                    <p:anim calcmode="lin" valueType="num">
                                      <p:cBhvr>
                                        <p:cTn id="121" dur="500" fill="hold"/>
                                        <p:tgtEl>
                                          <p:spTgt spid="40"/>
                                        </p:tgtEl>
                                        <p:attrNameLst>
                                          <p:attrName>ppt_w</p:attrName>
                                        </p:attrNameLst>
                                      </p:cBhvr>
                                      <p:tavLst>
                                        <p:tav tm="0">
                                          <p:val>
                                            <p:fltVal val="0"/>
                                          </p:val>
                                        </p:tav>
                                        <p:tav tm="100000">
                                          <p:val>
                                            <p:strVal val="#ppt_w"/>
                                          </p:val>
                                        </p:tav>
                                      </p:tavLst>
                                    </p:anim>
                                    <p:anim calcmode="lin" valueType="num">
                                      <p:cBhvr>
                                        <p:cTn id="122" dur="500" fill="hold"/>
                                        <p:tgtEl>
                                          <p:spTgt spid="40"/>
                                        </p:tgtEl>
                                        <p:attrNameLst>
                                          <p:attrName>ppt_h</p:attrName>
                                        </p:attrNameLst>
                                      </p:cBhvr>
                                      <p:tavLst>
                                        <p:tav tm="0">
                                          <p:val>
                                            <p:fltVal val="0"/>
                                          </p:val>
                                        </p:tav>
                                        <p:tav tm="100000">
                                          <p:val>
                                            <p:strVal val="#ppt_h"/>
                                          </p:val>
                                        </p:tav>
                                      </p:tavLst>
                                    </p:anim>
                                    <p:animEffect transition="in" filter="fade">
                                      <p:cBhvr>
                                        <p:cTn id="123" dur="500"/>
                                        <p:tgtEl>
                                          <p:spTgt spid="40"/>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307"/>
                                        </p:tgtEl>
                                        <p:attrNameLst>
                                          <p:attrName>style.visibility</p:attrName>
                                        </p:attrNameLst>
                                      </p:cBhvr>
                                      <p:to>
                                        <p:strVal val="visible"/>
                                      </p:to>
                                    </p:set>
                                    <p:anim calcmode="lin" valueType="num">
                                      <p:cBhvr>
                                        <p:cTn id="126" dur="500" fill="hold"/>
                                        <p:tgtEl>
                                          <p:spTgt spid="307"/>
                                        </p:tgtEl>
                                        <p:attrNameLst>
                                          <p:attrName>ppt_w</p:attrName>
                                        </p:attrNameLst>
                                      </p:cBhvr>
                                      <p:tavLst>
                                        <p:tav tm="0">
                                          <p:val>
                                            <p:fltVal val="0"/>
                                          </p:val>
                                        </p:tav>
                                        <p:tav tm="100000">
                                          <p:val>
                                            <p:strVal val="#ppt_w"/>
                                          </p:val>
                                        </p:tav>
                                      </p:tavLst>
                                    </p:anim>
                                    <p:anim calcmode="lin" valueType="num">
                                      <p:cBhvr>
                                        <p:cTn id="127" dur="500" fill="hold"/>
                                        <p:tgtEl>
                                          <p:spTgt spid="307"/>
                                        </p:tgtEl>
                                        <p:attrNameLst>
                                          <p:attrName>ppt_h</p:attrName>
                                        </p:attrNameLst>
                                      </p:cBhvr>
                                      <p:tavLst>
                                        <p:tav tm="0">
                                          <p:val>
                                            <p:fltVal val="0"/>
                                          </p:val>
                                        </p:tav>
                                        <p:tav tm="100000">
                                          <p:val>
                                            <p:strVal val="#ppt_h"/>
                                          </p:val>
                                        </p:tav>
                                      </p:tavLst>
                                    </p:anim>
                                    <p:animEffect transition="in" filter="fade">
                                      <p:cBhvr>
                                        <p:cTn id="128" dur="500"/>
                                        <p:tgtEl>
                                          <p:spTgt spid="3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4" grpId="0" animBg="1"/>
      <p:bldP spid="315" grpId="0"/>
      <p:bldP spid="43" grpId="0"/>
      <p:bldP spid="39" grpId="0" animBg="1"/>
      <p:bldP spid="40" grpId="0" animBg="1"/>
      <p:bldP spid="41" grpId="0" animBg="1"/>
      <p:bldP spid="174" grpId="0" animBg="1"/>
      <p:bldP spid="237" grpId="0" animBg="1"/>
      <p:bldP spid="238" grpId="0" animBg="1"/>
      <p:bldP spid="300" grpId="0" animBg="1"/>
      <p:bldP spid="301" grpId="0" animBg="1"/>
      <p:bldP spid="302" grpId="0" animBg="1"/>
      <p:bldP spid="303" grpId="0" animBg="1"/>
      <p:bldP spid="307" grpId="0"/>
      <p:bldP spid="309" grpId="0"/>
      <p:bldP spid="311" grpId="0"/>
      <p:bldP spid="313" grpId="0"/>
      <p:bldP spid="316"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グループ化 36">
            <a:extLst>
              <a:ext uri="{FF2B5EF4-FFF2-40B4-BE49-F238E27FC236}">
                <a16:creationId xmlns:a16="http://schemas.microsoft.com/office/drawing/2014/main" id="{214236F4-B813-5227-22C7-D1C7D5BD7000}"/>
              </a:ext>
            </a:extLst>
          </p:cNvPr>
          <p:cNvGrpSpPr/>
          <p:nvPr/>
        </p:nvGrpSpPr>
        <p:grpSpPr>
          <a:xfrm>
            <a:off x="2107648" y="2022579"/>
            <a:ext cx="2923895" cy="3086691"/>
            <a:chOff x="2107648" y="2022579"/>
            <a:chExt cx="2923895" cy="3086691"/>
          </a:xfrm>
        </p:grpSpPr>
        <p:sp>
          <p:nvSpPr>
            <p:cNvPr id="17" name="正方形/長方形 16">
              <a:extLst>
                <a:ext uri="{FF2B5EF4-FFF2-40B4-BE49-F238E27FC236}">
                  <a16:creationId xmlns:a16="http://schemas.microsoft.com/office/drawing/2014/main" id="{D581D55E-11DE-81EA-5881-EF7952268BD1}"/>
                </a:ext>
              </a:extLst>
            </p:cNvPr>
            <p:cNvSpPr/>
            <p:nvPr/>
          </p:nvSpPr>
          <p:spPr>
            <a:xfrm>
              <a:off x="3481987" y="2022579"/>
              <a:ext cx="1549556" cy="3063772"/>
            </a:xfrm>
            <a:prstGeom prst="rect">
              <a:avLst/>
            </a:prstGeom>
            <a:solidFill>
              <a:schemeClr val="accent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テキスト ボックス 20">
              <a:extLst>
                <a:ext uri="{FF2B5EF4-FFF2-40B4-BE49-F238E27FC236}">
                  <a16:creationId xmlns:a16="http://schemas.microsoft.com/office/drawing/2014/main" id="{6EF3E7C5-EA1E-4C86-ABBA-2D9B861F27F5}"/>
                </a:ext>
              </a:extLst>
            </p:cNvPr>
            <p:cNvSpPr txBox="1"/>
            <p:nvPr/>
          </p:nvSpPr>
          <p:spPr>
            <a:xfrm>
              <a:off x="2107648" y="4370606"/>
              <a:ext cx="1530265" cy="738664"/>
            </a:xfrm>
            <a:prstGeom prst="rect">
              <a:avLst/>
            </a:prstGeom>
            <a:noFill/>
          </p:spPr>
          <p:txBody>
            <a:bodyPr wrap="square">
              <a:spAutoFit/>
            </a:bodyPr>
            <a:lstStyle/>
            <a:p>
              <a:r>
                <a:rPr lang="ja-JP" altLang="en-US" sz="1400">
                  <a:solidFill>
                    <a:srgbClr val="C00000"/>
                  </a:solidFill>
                  <a:latin typeface="Meiryo" panose="020B0604030504040204" pitchFamily="34" charset="-128"/>
                  <a:ea typeface="Meiryo" panose="020B0604030504040204" pitchFamily="34" charset="-128"/>
                </a:rPr>
                <a:t>入力 </a:t>
              </a:r>
              <a:r>
                <a:rPr lang="en" altLang="ja-JP" sz="1400" i="1" dirty="0">
                  <a:solidFill>
                    <a:srgbClr val="C00000"/>
                  </a:solidFill>
                  <a:latin typeface="Meiryo" panose="020B0604030504040204" pitchFamily="34" charset="-128"/>
                  <a:ea typeface="Meiryo" panose="020B0604030504040204" pitchFamily="34" charset="-128"/>
                </a:rPr>
                <a:t>x</a:t>
              </a:r>
              <a:r>
                <a:rPr lang="en" altLang="ja-JP" sz="1400" i="0" dirty="0">
                  <a:solidFill>
                    <a:srgbClr val="C00000"/>
                  </a:solidFill>
                  <a:latin typeface="Meiryo" panose="020B0604030504040204" pitchFamily="34" charset="-128"/>
                  <a:ea typeface="Meiryo" panose="020B0604030504040204" pitchFamily="34" charset="-128"/>
                </a:rPr>
                <a:t> </a:t>
              </a:r>
              <a:r>
                <a:rPr lang="ja-JP" altLang="en-US" sz="1400" i="0">
                  <a:solidFill>
                    <a:srgbClr val="C00000"/>
                  </a:solidFill>
                  <a:latin typeface="Meiryo" panose="020B0604030504040204" pitchFamily="34" charset="-128"/>
                  <a:ea typeface="Meiryo" panose="020B0604030504040204" pitchFamily="34" charset="-128"/>
                </a:rPr>
                <a:t>に対し</a:t>
              </a:r>
              <a:endParaRPr lang="en-US" altLang="ja-JP" sz="1400" i="0" dirty="0">
                <a:solidFill>
                  <a:srgbClr val="C00000"/>
                </a:solidFill>
                <a:latin typeface="Meiryo" panose="020B0604030504040204" pitchFamily="34" charset="-128"/>
                <a:ea typeface="Meiryo" panose="020B0604030504040204" pitchFamily="34" charset="-128"/>
              </a:endParaRPr>
            </a:p>
            <a:p>
              <a:r>
                <a:rPr lang="ja-JP" altLang="en-US" sz="1400" i="0">
                  <a:solidFill>
                    <a:srgbClr val="C00000"/>
                  </a:solidFill>
                  <a:latin typeface="Meiryo" panose="020B0604030504040204" pitchFamily="34" charset="-128"/>
                  <a:ea typeface="Meiryo" panose="020B0604030504040204" pitchFamily="34" charset="-128"/>
                </a:rPr>
                <a:t>出力 </a:t>
              </a:r>
              <a:r>
                <a:rPr lang="en" altLang="ja-JP" sz="1400" i="1" dirty="0">
                  <a:solidFill>
                    <a:srgbClr val="C00000"/>
                  </a:solidFill>
                  <a:latin typeface="Meiryo" panose="020B0604030504040204" pitchFamily="34" charset="-128"/>
                  <a:ea typeface="Meiryo" panose="020B0604030504040204" pitchFamily="34" charset="-128"/>
                </a:rPr>
                <a:t>y</a:t>
              </a:r>
              <a:r>
                <a:rPr lang="en" altLang="ja-JP" sz="1400" i="0" dirty="0">
                  <a:solidFill>
                    <a:srgbClr val="C00000"/>
                  </a:solidFill>
                  <a:latin typeface="Meiryo" panose="020B0604030504040204" pitchFamily="34" charset="-128"/>
                  <a:ea typeface="Meiryo" panose="020B0604030504040204" pitchFamily="34" charset="-128"/>
                </a:rPr>
                <a:t> </a:t>
              </a:r>
              <a:r>
                <a:rPr lang="ja-JP" altLang="en-US" sz="1400" i="0">
                  <a:solidFill>
                    <a:srgbClr val="C00000"/>
                  </a:solidFill>
                  <a:latin typeface="Meiryo" panose="020B0604030504040204" pitchFamily="34" charset="-128"/>
                  <a:ea typeface="Meiryo" panose="020B0604030504040204" pitchFamily="34" charset="-128"/>
                </a:rPr>
                <a:t>の値を</a:t>
              </a:r>
              <a:endParaRPr lang="en-US" altLang="ja-JP" sz="1400" i="0" dirty="0">
                <a:solidFill>
                  <a:srgbClr val="C00000"/>
                </a:solidFill>
                <a:latin typeface="Meiryo" panose="020B0604030504040204" pitchFamily="34" charset="-128"/>
                <a:ea typeface="Meiryo" panose="020B0604030504040204" pitchFamily="34" charset="-128"/>
              </a:endParaRPr>
            </a:p>
            <a:p>
              <a:r>
                <a:rPr lang="ja-JP" altLang="en-US" sz="1400" i="0">
                  <a:solidFill>
                    <a:srgbClr val="C00000"/>
                  </a:solidFill>
                  <a:latin typeface="Meiryo" panose="020B0604030504040204" pitchFamily="34" charset="-128"/>
                  <a:ea typeface="Meiryo" panose="020B0604030504040204" pitchFamily="34" charset="-128"/>
                </a:rPr>
                <a:t>決定する</a:t>
              </a:r>
              <a:r>
                <a:rPr lang="ja-JP" altLang="en-US" sz="1400">
                  <a:solidFill>
                    <a:srgbClr val="C00000"/>
                  </a:solidFill>
                  <a:latin typeface="Meiryo" panose="020B0604030504040204" pitchFamily="34" charset="-128"/>
                  <a:ea typeface="Meiryo" panose="020B0604030504040204" pitchFamily="34" charset="-128"/>
                </a:rPr>
                <a:t>規則</a:t>
              </a:r>
            </a:p>
          </p:txBody>
        </p:sp>
        <p:sp>
          <p:nvSpPr>
            <p:cNvPr id="22" name="テキスト ボックス 21">
              <a:extLst>
                <a:ext uri="{FF2B5EF4-FFF2-40B4-BE49-F238E27FC236}">
                  <a16:creationId xmlns:a16="http://schemas.microsoft.com/office/drawing/2014/main" id="{DAA9A463-29D8-2B79-4499-641BD2A04A6B}"/>
                </a:ext>
              </a:extLst>
            </p:cNvPr>
            <p:cNvSpPr txBox="1"/>
            <p:nvPr/>
          </p:nvSpPr>
          <p:spPr>
            <a:xfrm>
              <a:off x="3515244" y="4187435"/>
              <a:ext cx="1260673" cy="646331"/>
            </a:xfrm>
            <a:prstGeom prst="rect">
              <a:avLst/>
            </a:prstGeom>
            <a:noFill/>
          </p:spPr>
          <p:txBody>
            <a:bodyPr wrap="square">
              <a:spAutoFit/>
            </a:bodyPr>
            <a:lstStyle/>
            <a:p>
              <a:pPr algn="ctr"/>
              <a:r>
                <a:rPr lang="ja-JP" altLang="en-US" sz="3600">
                  <a:solidFill>
                    <a:schemeClr val="bg1"/>
                  </a:solidFill>
                  <a:latin typeface="Meiryo" panose="020B0604030504040204" pitchFamily="34" charset="-128"/>
                  <a:ea typeface="Meiryo" panose="020B0604030504040204" pitchFamily="34" charset="-128"/>
                </a:rPr>
                <a:t>関数</a:t>
              </a:r>
              <a:endParaRPr lang="en-US" altLang="ja-JP" sz="1600" dirty="0">
                <a:solidFill>
                  <a:schemeClr val="bg1"/>
                </a:solidFill>
                <a:latin typeface="Meiryo" panose="020B0604030504040204" pitchFamily="34" charset="-128"/>
                <a:ea typeface="Meiryo" panose="020B0604030504040204" pitchFamily="34" charset="-128"/>
              </a:endParaRPr>
            </a:p>
          </p:txBody>
        </p:sp>
        <p:sp>
          <p:nvSpPr>
            <p:cNvPr id="36" name="テキスト ボックス 35">
              <a:extLst>
                <a:ext uri="{FF2B5EF4-FFF2-40B4-BE49-F238E27FC236}">
                  <a16:creationId xmlns:a16="http://schemas.microsoft.com/office/drawing/2014/main" id="{25FB292B-E94D-AD94-D6A5-CC552970584D}"/>
                </a:ext>
              </a:extLst>
            </p:cNvPr>
            <p:cNvSpPr txBox="1"/>
            <p:nvPr/>
          </p:nvSpPr>
          <p:spPr>
            <a:xfrm>
              <a:off x="4572000" y="4227483"/>
              <a:ext cx="365806" cy="646331"/>
            </a:xfrm>
            <a:prstGeom prst="rect">
              <a:avLst/>
            </a:prstGeom>
            <a:noFill/>
          </p:spPr>
          <p:txBody>
            <a:bodyPr wrap="none" rtlCol="0">
              <a:spAutoFit/>
            </a:bodyPr>
            <a:lstStyle/>
            <a:p>
              <a:r>
                <a:rPr kumimoji="1" lang="en-US" altLang="ja-JP" sz="3600" b="1" dirty="0">
                  <a:solidFill>
                    <a:schemeClr val="bg1"/>
                  </a:solidFill>
                  <a:latin typeface="Meiryo" panose="020B0604030504040204" pitchFamily="34" charset="-128"/>
                  <a:ea typeface="Meiryo" panose="020B0604030504040204" pitchFamily="34" charset="-128"/>
                </a:rPr>
                <a:t>f</a:t>
              </a:r>
              <a:endParaRPr kumimoji="1" lang="ja-JP" altLang="en-US" sz="3600" b="1">
                <a:solidFill>
                  <a:schemeClr val="bg1"/>
                </a:solidFill>
                <a:latin typeface="Meiryo" panose="020B0604030504040204" pitchFamily="34" charset="-128"/>
                <a:ea typeface="Meiryo" panose="020B0604030504040204" pitchFamily="34" charset="-128"/>
              </a:endParaRPr>
            </a:p>
          </p:txBody>
        </p:sp>
      </p:grpSp>
      <p:sp>
        <p:nvSpPr>
          <p:cNvPr id="28" name="正方形/長方形 27">
            <a:extLst>
              <a:ext uri="{FF2B5EF4-FFF2-40B4-BE49-F238E27FC236}">
                <a16:creationId xmlns:a16="http://schemas.microsoft.com/office/drawing/2014/main" id="{6FD8C38A-4EDD-3759-72B3-6CC8BBD6E957}"/>
              </a:ext>
            </a:extLst>
          </p:cNvPr>
          <p:cNvSpPr/>
          <p:nvPr/>
        </p:nvSpPr>
        <p:spPr>
          <a:xfrm>
            <a:off x="7203583" y="2022579"/>
            <a:ext cx="1682718" cy="3154984"/>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a:extLst>
              <a:ext uri="{FF2B5EF4-FFF2-40B4-BE49-F238E27FC236}">
                <a16:creationId xmlns:a16="http://schemas.microsoft.com/office/drawing/2014/main" id="{4033D7E1-F78F-0923-13A4-0994569E46B5}"/>
              </a:ext>
            </a:extLst>
          </p:cNvPr>
          <p:cNvSpPr/>
          <p:nvPr/>
        </p:nvSpPr>
        <p:spPr>
          <a:xfrm>
            <a:off x="5119704" y="2177765"/>
            <a:ext cx="1267554" cy="1857371"/>
          </a:xfrm>
          <a:prstGeom prst="rect">
            <a:avLst/>
          </a:prstGeom>
          <a:solidFill>
            <a:srgbClr val="1F33E8"/>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テキスト ボックス 11">
            <a:extLst>
              <a:ext uri="{FF2B5EF4-FFF2-40B4-BE49-F238E27FC236}">
                <a16:creationId xmlns:a16="http://schemas.microsoft.com/office/drawing/2014/main" id="{C5FFF536-D4B3-3BD2-59AA-D99D7BA5952C}"/>
              </a:ext>
            </a:extLst>
          </p:cNvPr>
          <p:cNvSpPr txBox="1"/>
          <p:nvPr/>
        </p:nvSpPr>
        <p:spPr>
          <a:xfrm>
            <a:off x="5401576" y="2634797"/>
            <a:ext cx="697627" cy="400110"/>
          </a:xfrm>
          <a:prstGeom prst="rect">
            <a:avLst/>
          </a:prstGeom>
          <a:noFill/>
        </p:spPr>
        <p:txBody>
          <a:bodyPr wrap="none" rtlCol="0">
            <a:spAutoFit/>
          </a:bodyPr>
          <a:lstStyle/>
          <a:p>
            <a:pPr algn="ctr"/>
            <a:r>
              <a:rPr kumimoji="1" lang="ja-JP" altLang="en-US" sz="2000" b="1">
                <a:solidFill>
                  <a:schemeClr val="bg1"/>
                </a:solidFill>
                <a:latin typeface="Meiryo" panose="020B0604030504040204" pitchFamily="34" charset="-128"/>
                <a:ea typeface="Meiryo" panose="020B0604030504040204" pitchFamily="34" charset="-128"/>
              </a:rPr>
              <a:t>推論</a:t>
            </a:r>
          </a:p>
        </p:txBody>
      </p:sp>
      <p:sp>
        <p:nvSpPr>
          <p:cNvPr id="58" name="テキスト ボックス 57">
            <a:extLst>
              <a:ext uri="{FF2B5EF4-FFF2-40B4-BE49-F238E27FC236}">
                <a16:creationId xmlns:a16="http://schemas.microsoft.com/office/drawing/2014/main" id="{68F459A4-5818-6F80-DF75-0279B18045F8}"/>
              </a:ext>
            </a:extLst>
          </p:cNvPr>
          <p:cNvSpPr txBox="1"/>
          <p:nvPr/>
        </p:nvSpPr>
        <p:spPr>
          <a:xfrm>
            <a:off x="5119701" y="3106450"/>
            <a:ext cx="1260673" cy="738664"/>
          </a:xfrm>
          <a:prstGeom prst="rect">
            <a:avLst/>
          </a:prstGeom>
          <a:noFill/>
        </p:spPr>
        <p:txBody>
          <a:bodyPr wrap="square" rtlCol="0">
            <a:spAutoFit/>
          </a:bodyPr>
          <a:lstStyle/>
          <a:p>
            <a:r>
              <a:rPr lang="ja-JP" altLang="en-US" sz="1050">
                <a:solidFill>
                  <a:schemeClr val="bg1"/>
                </a:solidFill>
                <a:latin typeface="Meiryo" panose="020B0604030504040204" pitchFamily="34" charset="-128"/>
                <a:ea typeface="Meiryo" panose="020B0604030504040204" pitchFamily="34" charset="-128"/>
              </a:rPr>
              <a:t>モデルと比較として特徴の</a:t>
            </a:r>
            <a:r>
              <a:rPr kumimoji="1" lang="ja-JP" altLang="en-US" sz="1050">
                <a:solidFill>
                  <a:schemeClr val="bg1"/>
                </a:solidFill>
                <a:latin typeface="Meiryo" panose="020B0604030504040204" pitchFamily="34" charset="-128"/>
                <a:ea typeface="Meiryo" panose="020B0604030504040204" pitchFamily="34" charset="-128"/>
              </a:rPr>
              <a:t>一致の程度について、確率値</a:t>
            </a:r>
            <a:r>
              <a:rPr lang="ja-JP" altLang="en-US" sz="1050">
                <a:solidFill>
                  <a:schemeClr val="bg1"/>
                </a:solidFill>
                <a:latin typeface="Meiryo" panose="020B0604030504040204" pitchFamily="34" charset="-128"/>
                <a:ea typeface="Meiryo" panose="020B0604030504040204" pitchFamily="34" charset="-128"/>
              </a:rPr>
              <a:t>を得る計算</a:t>
            </a:r>
            <a:endParaRPr kumimoji="1" lang="en-US" altLang="ja-JP" sz="1050" dirty="0">
              <a:solidFill>
                <a:schemeClr val="bg1"/>
              </a:solidFill>
              <a:latin typeface="Meiryo" panose="020B0604030504040204" pitchFamily="34" charset="-128"/>
              <a:ea typeface="Meiryo" panose="020B0604030504040204" pitchFamily="34" charset="-128"/>
            </a:endParaRPr>
          </a:p>
        </p:txBody>
      </p:sp>
      <p:sp>
        <p:nvSpPr>
          <p:cNvPr id="61" name="正方形/長方形 60">
            <a:extLst>
              <a:ext uri="{FF2B5EF4-FFF2-40B4-BE49-F238E27FC236}">
                <a16:creationId xmlns:a16="http://schemas.microsoft.com/office/drawing/2014/main" id="{F77E8DEB-0FF2-4439-24D5-44894A94C0D1}"/>
              </a:ext>
            </a:extLst>
          </p:cNvPr>
          <p:cNvSpPr/>
          <p:nvPr/>
        </p:nvSpPr>
        <p:spPr>
          <a:xfrm>
            <a:off x="6574127" y="2177873"/>
            <a:ext cx="504573" cy="1857263"/>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3" name="テキスト ボックス 62">
            <a:extLst>
              <a:ext uri="{FF2B5EF4-FFF2-40B4-BE49-F238E27FC236}">
                <a16:creationId xmlns:a16="http://schemas.microsoft.com/office/drawing/2014/main" id="{A74B3642-F1F7-B57D-6C1B-B0694E727487}"/>
              </a:ext>
            </a:extLst>
          </p:cNvPr>
          <p:cNvSpPr txBox="1"/>
          <p:nvPr/>
        </p:nvSpPr>
        <p:spPr>
          <a:xfrm>
            <a:off x="6608167" y="2829359"/>
            <a:ext cx="492443" cy="605295"/>
          </a:xfrm>
          <a:prstGeom prst="rect">
            <a:avLst/>
          </a:prstGeom>
          <a:noFill/>
        </p:spPr>
        <p:txBody>
          <a:bodyPr vert="eaVert" wrap="none" rtlCol="0">
            <a:spAutoFit/>
          </a:bodyPr>
          <a:lstStyle/>
          <a:p>
            <a:pPr algn="ctr"/>
            <a:r>
              <a:rPr kumimoji="1" lang="ja-JP" altLang="en-US" sz="2000" b="1">
                <a:solidFill>
                  <a:schemeClr val="bg1"/>
                </a:solidFill>
                <a:latin typeface="Meiryo" panose="020B0604030504040204" pitchFamily="34" charset="-128"/>
                <a:ea typeface="Meiryo" panose="020B0604030504040204" pitchFamily="34" charset="-128"/>
              </a:rPr>
              <a:t>出力</a:t>
            </a:r>
          </a:p>
        </p:txBody>
      </p:sp>
      <p:sp>
        <p:nvSpPr>
          <p:cNvPr id="94" name="下矢印 93">
            <a:extLst>
              <a:ext uri="{FF2B5EF4-FFF2-40B4-BE49-F238E27FC236}">
                <a16:creationId xmlns:a16="http://schemas.microsoft.com/office/drawing/2014/main" id="{E4C8DA9D-965B-3759-350E-51D12C7E31CD}"/>
              </a:ext>
            </a:extLst>
          </p:cNvPr>
          <p:cNvSpPr/>
          <p:nvPr/>
        </p:nvSpPr>
        <p:spPr>
          <a:xfrm rot="16200000">
            <a:off x="6243278" y="3077100"/>
            <a:ext cx="526780" cy="265557"/>
          </a:xfrm>
          <a:prstGeom prst="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BF5D71E1-B81A-795A-3E7A-DC37658F760B}"/>
              </a:ext>
            </a:extLst>
          </p:cNvPr>
          <p:cNvSpPr>
            <a:spLocks noGrp="1"/>
          </p:cNvSpPr>
          <p:nvPr>
            <p:ph type="title"/>
          </p:nvPr>
        </p:nvSpPr>
        <p:spPr/>
        <p:txBody>
          <a:bodyPr/>
          <a:lstStyle/>
          <a:p>
            <a:r>
              <a:rPr kumimoji="1" lang="ja-JP" altLang="en-US"/>
              <a:t>機械学習と</a:t>
            </a:r>
            <a:r>
              <a:rPr lang="en-US" altLang="ja-JP" dirty="0"/>
              <a:t>AI</a:t>
            </a:r>
            <a:r>
              <a:rPr lang="ja-JP" altLang="en-US"/>
              <a:t>アプリケーション</a:t>
            </a:r>
            <a:endParaRPr kumimoji="1" lang="ja-JP" altLang="en-US"/>
          </a:p>
        </p:txBody>
      </p:sp>
      <p:sp>
        <p:nvSpPr>
          <p:cNvPr id="4" name="正方形/長方形 3">
            <a:extLst>
              <a:ext uri="{FF2B5EF4-FFF2-40B4-BE49-F238E27FC236}">
                <a16:creationId xmlns:a16="http://schemas.microsoft.com/office/drawing/2014/main" id="{205E5650-C742-AC44-7B7A-F4189E2CFD0F}"/>
              </a:ext>
            </a:extLst>
          </p:cNvPr>
          <p:cNvSpPr/>
          <p:nvPr/>
        </p:nvSpPr>
        <p:spPr>
          <a:xfrm>
            <a:off x="2101462" y="2177766"/>
            <a:ext cx="1267554" cy="1857371"/>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テキスト ボックス 7">
            <a:extLst>
              <a:ext uri="{FF2B5EF4-FFF2-40B4-BE49-F238E27FC236}">
                <a16:creationId xmlns:a16="http://schemas.microsoft.com/office/drawing/2014/main" id="{964EEAB6-6163-F484-3D94-2EFBD4C8F569}"/>
              </a:ext>
            </a:extLst>
          </p:cNvPr>
          <p:cNvSpPr txBox="1"/>
          <p:nvPr/>
        </p:nvSpPr>
        <p:spPr>
          <a:xfrm>
            <a:off x="2383334" y="2634797"/>
            <a:ext cx="697627" cy="400110"/>
          </a:xfrm>
          <a:prstGeom prst="rect">
            <a:avLst/>
          </a:prstGeom>
          <a:noFill/>
        </p:spPr>
        <p:txBody>
          <a:bodyPr wrap="none" rtlCol="0">
            <a:spAutoFit/>
          </a:bodyPr>
          <a:lstStyle/>
          <a:p>
            <a:pPr algn="ctr"/>
            <a:r>
              <a:rPr kumimoji="1" lang="ja-JP" altLang="en-US" sz="2000" b="1">
                <a:solidFill>
                  <a:schemeClr val="bg1"/>
                </a:solidFill>
                <a:latin typeface="Meiryo" panose="020B0604030504040204" pitchFamily="34" charset="-128"/>
                <a:ea typeface="Meiryo" panose="020B0604030504040204" pitchFamily="34" charset="-128"/>
              </a:rPr>
              <a:t>学習</a:t>
            </a:r>
          </a:p>
        </p:txBody>
      </p:sp>
      <p:sp>
        <p:nvSpPr>
          <p:cNvPr id="10" name="円柱 9">
            <a:extLst>
              <a:ext uri="{FF2B5EF4-FFF2-40B4-BE49-F238E27FC236}">
                <a16:creationId xmlns:a16="http://schemas.microsoft.com/office/drawing/2014/main" id="{6D312B81-FB33-77D5-CDEE-3F585AFAE87B}"/>
              </a:ext>
            </a:extLst>
          </p:cNvPr>
          <p:cNvSpPr/>
          <p:nvPr/>
        </p:nvSpPr>
        <p:spPr>
          <a:xfrm>
            <a:off x="3561326" y="2177765"/>
            <a:ext cx="1366068" cy="1857371"/>
          </a:xfrm>
          <a:prstGeom prst="can">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 name="テキスト ボックス 10">
            <a:extLst>
              <a:ext uri="{FF2B5EF4-FFF2-40B4-BE49-F238E27FC236}">
                <a16:creationId xmlns:a16="http://schemas.microsoft.com/office/drawing/2014/main" id="{78E740F6-DDBF-566E-DC4C-B97A919CCD4C}"/>
              </a:ext>
            </a:extLst>
          </p:cNvPr>
          <p:cNvSpPr txBox="1"/>
          <p:nvPr/>
        </p:nvSpPr>
        <p:spPr>
          <a:xfrm>
            <a:off x="3767306" y="2634797"/>
            <a:ext cx="954107" cy="400110"/>
          </a:xfrm>
          <a:prstGeom prst="rect">
            <a:avLst/>
          </a:prstGeom>
          <a:noFill/>
        </p:spPr>
        <p:txBody>
          <a:bodyPr wrap="none" rtlCol="0">
            <a:spAutoFit/>
          </a:bodyPr>
          <a:lstStyle/>
          <a:p>
            <a:pPr algn="ctr"/>
            <a:r>
              <a:rPr kumimoji="1" lang="ja-JP" altLang="en-US" sz="2000" b="1">
                <a:solidFill>
                  <a:schemeClr val="bg1"/>
                </a:solidFill>
                <a:latin typeface="Meiryo" panose="020B0604030504040204" pitchFamily="34" charset="-128"/>
                <a:ea typeface="Meiryo" panose="020B0604030504040204" pitchFamily="34" charset="-128"/>
              </a:rPr>
              <a:t>モデル</a:t>
            </a:r>
          </a:p>
        </p:txBody>
      </p:sp>
      <p:sp>
        <p:nvSpPr>
          <p:cNvPr id="57" name="テキスト ボックス 56">
            <a:extLst>
              <a:ext uri="{FF2B5EF4-FFF2-40B4-BE49-F238E27FC236}">
                <a16:creationId xmlns:a16="http://schemas.microsoft.com/office/drawing/2014/main" id="{9CE7A632-01A9-00B8-086E-AC80281C55BC}"/>
              </a:ext>
            </a:extLst>
          </p:cNvPr>
          <p:cNvSpPr txBox="1"/>
          <p:nvPr/>
        </p:nvSpPr>
        <p:spPr>
          <a:xfrm>
            <a:off x="2126445" y="3106450"/>
            <a:ext cx="1267554" cy="577081"/>
          </a:xfrm>
          <a:prstGeom prst="rect">
            <a:avLst/>
          </a:prstGeom>
          <a:noFill/>
        </p:spPr>
        <p:txBody>
          <a:bodyPr wrap="squar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データに含まれる</a:t>
            </a:r>
            <a:endParaRPr kumimoji="1" lang="en-US" altLang="ja-JP" sz="1050" dirty="0">
              <a:solidFill>
                <a:schemeClr val="bg1"/>
              </a:solidFill>
              <a:latin typeface="Meiryo" panose="020B0604030504040204" pitchFamily="34" charset="-128"/>
              <a:ea typeface="Meiryo" panose="020B0604030504040204" pitchFamily="34" charset="-128"/>
            </a:endParaRPr>
          </a:p>
          <a:p>
            <a:pPr algn="ctr"/>
            <a:r>
              <a:rPr lang="ja-JP" altLang="en-US" sz="1050">
                <a:solidFill>
                  <a:schemeClr val="bg1"/>
                </a:solidFill>
                <a:latin typeface="Meiryo" panose="020B0604030504040204" pitchFamily="34" charset="-128"/>
                <a:ea typeface="Meiryo" panose="020B0604030504040204" pitchFamily="34" charset="-128"/>
              </a:rPr>
              <a:t>規則や法則、特徴</a:t>
            </a:r>
            <a:endParaRPr lang="en-US" altLang="ja-JP" sz="1050" dirty="0">
              <a:solidFill>
                <a:schemeClr val="bg1"/>
              </a:solidFill>
              <a:latin typeface="Meiryo" panose="020B0604030504040204" pitchFamily="34" charset="-128"/>
              <a:ea typeface="Meiryo" panose="020B0604030504040204" pitchFamily="34" charset="-128"/>
            </a:endParaRPr>
          </a:p>
          <a:p>
            <a:r>
              <a:rPr kumimoji="1" lang="ja-JP" altLang="en-US" sz="1050">
                <a:solidFill>
                  <a:schemeClr val="bg1"/>
                </a:solidFill>
                <a:latin typeface="Meiryo" panose="020B0604030504040204" pitchFamily="34" charset="-128"/>
                <a:ea typeface="Meiryo" panose="020B0604030504040204" pitchFamily="34" charset="-128"/>
              </a:rPr>
              <a:t>を見つける計算</a:t>
            </a:r>
          </a:p>
        </p:txBody>
      </p:sp>
      <p:sp>
        <p:nvSpPr>
          <p:cNvPr id="59" name="テキスト ボックス 58">
            <a:extLst>
              <a:ext uri="{FF2B5EF4-FFF2-40B4-BE49-F238E27FC236}">
                <a16:creationId xmlns:a16="http://schemas.microsoft.com/office/drawing/2014/main" id="{782002DA-FE1C-B2BC-ABA1-E6776CD437F0}"/>
              </a:ext>
            </a:extLst>
          </p:cNvPr>
          <p:cNvSpPr txBox="1"/>
          <p:nvPr/>
        </p:nvSpPr>
        <p:spPr>
          <a:xfrm>
            <a:off x="3549960" y="3106450"/>
            <a:ext cx="1428176" cy="738664"/>
          </a:xfrm>
          <a:prstGeom prst="rect">
            <a:avLst/>
          </a:prstGeom>
          <a:noFill/>
        </p:spPr>
        <p:txBody>
          <a:bodyPr wrap="square" rtlCol="0">
            <a:spAutoFit/>
          </a:bodyPr>
          <a:lstStyle/>
          <a:p>
            <a:r>
              <a:rPr kumimoji="1" lang="ja-JP" altLang="en-US" sz="1050">
                <a:solidFill>
                  <a:schemeClr val="bg1"/>
                </a:solidFill>
                <a:latin typeface="Meiryo" panose="020B0604030504040204" pitchFamily="34" charset="-128"/>
                <a:ea typeface="Meiryo" panose="020B0604030504040204" pitchFamily="34" charset="-128"/>
              </a:rPr>
              <a:t>入力に対して、何らかの結果を出力をさせるためのルールや基準、雛形</a:t>
            </a:r>
          </a:p>
        </p:txBody>
      </p:sp>
      <p:sp>
        <p:nvSpPr>
          <p:cNvPr id="92" name="下矢印 91">
            <a:extLst>
              <a:ext uri="{FF2B5EF4-FFF2-40B4-BE49-F238E27FC236}">
                <a16:creationId xmlns:a16="http://schemas.microsoft.com/office/drawing/2014/main" id="{CCDB0089-3F80-1AC5-0E6A-09C265FA82F0}"/>
              </a:ext>
            </a:extLst>
          </p:cNvPr>
          <p:cNvSpPr/>
          <p:nvPr/>
        </p:nvSpPr>
        <p:spPr>
          <a:xfrm rot="16200000">
            <a:off x="3232222" y="3045753"/>
            <a:ext cx="526780" cy="265557"/>
          </a:xfrm>
          <a:prstGeom prst="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3" name="左右矢印 92">
            <a:extLst>
              <a:ext uri="{FF2B5EF4-FFF2-40B4-BE49-F238E27FC236}">
                <a16:creationId xmlns:a16="http://schemas.microsoft.com/office/drawing/2014/main" id="{BF86534E-4639-A7C0-56A0-71DCB74B2D22}"/>
              </a:ext>
            </a:extLst>
          </p:cNvPr>
          <p:cNvSpPr/>
          <p:nvPr/>
        </p:nvSpPr>
        <p:spPr>
          <a:xfrm>
            <a:off x="4890070" y="2946488"/>
            <a:ext cx="298752" cy="482512"/>
          </a:xfrm>
          <a:prstGeom prst="leftRightArrow">
            <a:avLst>
              <a:gd name="adj1" fmla="val 50000"/>
              <a:gd name="adj2" fmla="val 38052"/>
            </a:avLst>
          </a:prstGeom>
          <a:solidFill>
            <a:srgbClr val="FFC000"/>
          </a:solidFill>
          <a:ln w="12700">
            <a:solidFill>
              <a:schemeClr val="accent6">
                <a:lumMod val="7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円柱 22">
            <a:extLst>
              <a:ext uri="{FF2B5EF4-FFF2-40B4-BE49-F238E27FC236}">
                <a16:creationId xmlns:a16="http://schemas.microsoft.com/office/drawing/2014/main" id="{BB05DF99-3492-8608-74D4-6A5EAD4E00D9}"/>
              </a:ext>
            </a:extLst>
          </p:cNvPr>
          <p:cNvSpPr/>
          <p:nvPr/>
        </p:nvSpPr>
        <p:spPr>
          <a:xfrm>
            <a:off x="230401" y="2177765"/>
            <a:ext cx="1366068" cy="1857371"/>
          </a:xfrm>
          <a:prstGeom prst="can">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 name="テキスト ボックス 23">
            <a:extLst>
              <a:ext uri="{FF2B5EF4-FFF2-40B4-BE49-F238E27FC236}">
                <a16:creationId xmlns:a16="http://schemas.microsoft.com/office/drawing/2014/main" id="{71379688-05B2-32BA-28FC-5F7AD9A7CE47}"/>
              </a:ext>
            </a:extLst>
          </p:cNvPr>
          <p:cNvSpPr txBox="1"/>
          <p:nvPr/>
        </p:nvSpPr>
        <p:spPr>
          <a:xfrm>
            <a:off x="436381" y="2634797"/>
            <a:ext cx="954107" cy="400110"/>
          </a:xfrm>
          <a:prstGeom prst="rect">
            <a:avLst/>
          </a:prstGeom>
          <a:noFill/>
        </p:spPr>
        <p:txBody>
          <a:bodyPr wrap="none" rtlCol="0">
            <a:spAutoFit/>
          </a:bodyPr>
          <a:lstStyle/>
          <a:p>
            <a:pPr algn="ctr"/>
            <a:r>
              <a:rPr kumimoji="1" lang="ja-JP" altLang="en-US" sz="2000" b="1">
                <a:solidFill>
                  <a:schemeClr val="bg1"/>
                </a:solidFill>
                <a:latin typeface="Meiryo" panose="020B0604030504040204" pitchFamily="34" charset="-128"/>
                <a:ea typeface="Meiryo" panose="020B0604030504040204" pitchFamily="34" charset="-128"/>
              </a:rPr>
              <a:t>データ</a:t>
            </a:r>
          </a:p>
        </p:txBody>
      </p:sp>
      <p:sp>
        <p:nvSpPr>
          <p:cNvPr id="25" name="テキスト ボックス 24">
            <a:extLst>
              <a:ext uri="{FF2B5EF4-FFF2-40B4-BE49-F238E27FC236}">
                <a16:creationId xmlns:a16="http://schemas.microsoft.com/office/drawing/2014/main" id="{4A4C5549-A5DC-A995-9558-A6F167BAA230}"/>
              </a:ext>
            </a:extLst>
          </p:cNvPr>
          <p:cNvSpPr txBox="1"/>
          <p:nvPr/>
        </p:nvSpPr>
        <p:spPr>
          <a:xfrm>
            <a:off x="221424" y="3106450"/>
            <a:ext cx="1361606" cy="577081"/>
          </a:xfrm>
          <a:prstGeom prst="rect">
            <a:avLst/>
          </a:prstGeom>
          <a:noFill/>
        </p:spPr>
        <p:txBody>
          <a:bodyPr wrap="square" rtlCol="0">
            <a:spAutoFit/>
          </a:bodyPr>
          <a:lstStyle/>
          <a:p>
            <a:r>
              <a:rPr kumimoji="1" lang="ja-JP" altLang="en-US" sz="1050">
                <a:solidFill>
                  <a:schemeClr val="bg1"/>
                </a:solidFill>
                <a:latin typeface="Meiryo" panose="020B0604030504040204" pitchFamily="34" charset="-128"/>
                <a:ea typeface="Meiryo" panose="020B0604030504040204" pitchFamily="34" charset="-128"/>
              </a:rPr>
              <a:t>何らかの事実を表現する数値や記号のあつまり</a:t>
            </a:r>
          </a:p>
        </p:txBody>
      </p:sp>
      <p:sp>
        <p:nvSpPr>
          <p:cNvPr id="26" name="下矢印 25">
            <a:extLst>
              <a:ext uri="{FF2B5EF4-FFF2-40B4-BE49-F238E27FC236}">
                <a16:creationId xmlns:a16="http://schemas.microsoft.com/office/drawing/2014/main" id="{081490B7-5901-DAF9-4186-769A12919345}"/>
              </a:ext>
            </a:extLst>
          </p:cNvPr>
          <p:cNvSpPr/>
          <p:nvPr/>
        </p:nvSpPr>
        <p:spPr>
          <a:xfrm rot="16200000">
            <a:off x="1596877" y="2977703"/>
            <a:ext cx="526780" cy="375814"/>
          </a:xfrm>
          <a:prstGeom prst="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下矢印 26">
            <a:extLst>
              <a:ext uri="{FF2B5EF4-FFF2-40B4-BE49-F238E27FC236}">
                <a16:creationId xmlns:a16="http://schemas.microsoft.com/office/drawing/2014/main" id="{81CF14C9-434A-396E-FC20-E1EE28CD8891}"/>
              </a:ext>
            </a:extLst>
          </p:cNvPr>
          <p:cNvSpPr/>
          <p:nvPr/>
        </p:nvSpPr>
        <p:spPr>
          <a:xfrm rot="16200000">
            <a:off x="6915248" y="3054965"/>
            <a:ext cx="526780" cy="265557"/>
          </a:xfrm>
          <a:prstGeom prst="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テキスト ボックス 28">
            <a:extLst>
              <a:ext uri="{FF2B5EF4-FFF2-40B4-BE49-F238E27FC236}">
                <a16:creationId xmlns:a16="http://schemas.microsoft.com/office/drawing/2014/main" id="{C19EA13A-7B58-4B2D-B6A4-5A4DFE3F31CA}"/>
              </a:ext>
            </a:extLst>
          </p:cNvPr>
          <p:cNvSpPr txBox="1"/>
          <p:nvPr/>
        </p:nvSpPr>
        <p:spPr>
          <a:xfrm>
            <a:off x="7225493" y="2675470"/>
            <a:ext cx="1660808" cy="307777"/>
          </a:xfrm>
          <a:prstGeom prst="rect">
            <a:avLst/>
          </a:prstGeom>
          <a:noFill/>
        </p:spPr>
        <p:txBody>
          <a:bodyPr wrap="square">
            <a:spAutoFit/>
          </a:bodyPr>
          <a:lstStyle/>
          <a:p>
            <a:pPr algn="ctr"/>
            <a:r>
              <a:rPr lang="ja-JP" altLang="en-US" sz="1400" b="1">
                <a:solidFill>
                  <a:schemeClr val="bg1"/>
                </a:solidFill>
                <a:latin typeface="Meiryo" panose="020B0604030504040204" pitchFamily="34" charset="-128"/>
                <a:ea typeface="Meiryo" panose="020B0604030504040204" pitchFamily="34" charset="-128"/>
              </a:rPr>
              <a:t>アプリケーション</a:t>
            </a:r>
          </a:p>
        </p:txBody>
      </p:sp>
      <p:sp>
        <p:nvSpPr>
          <p:cNvPr id="30" name="テキスト ボックス 29">
            <a:extLst>
              <a:ext uri="{FF2B5EF4-FFF2-40B4-BE49-F238E27FC236}">
                <a16:creationId xmlns:a16="http://schemas.microsoft.com/office/drawing/2014/main" id="{0178694D-8DE2-2F44-A446-62D2F11A5158}"/>
              </a:ext>
            </a:extLst>
          </p:cNvPr>
          <p:cNvSpPr txBox="1"/>
          <p:nvPr/>
        </p:nvSpPr>
        <p:spPr>
          <a:xfrm>
            <a:off x="7225493" y="3614244"/>
            <a:ext cx="1660808" cy="577081"/>
          </a:xfrm>
          <a:prstGeom prst="rect">
            <a:avLst/>
          </a:prstGeom>
          <a:noFill/>
        </p:spPr>
        <p:txBody>
          <a:bodyPr wrap="square" rtlCol="0">
            <a:spAutoFit/>
          </a:bodyPr>
          <a:lstStyle/>
          <a:p>
            <a:r>
              <a:rPr lang="ja-JP" altLang="en-US" sz="1050">
                <a:solidFill>
                  <a:schemeClr val="bg1"/>
                </a:solidFill>
                <a:latin typeface="Meiryo" panose="020B0604030504040204" pitchFamily="34" charset="-128"/>
                <a:ea typeface="Meiryo" panose="020B0604030504040204" pitchFamily="34" charset="-128"/>
              </a:rPr>
              <a:t>業務ロジックを処理するための手順定めたソフトウェア／プログラム</a:t>
            </a:r>
            <a:endParaRPr kumimoji="1" lang="en-US" altLang="ja-JP" sz="1050" dirty="0">
              <a:solidFill>
                <a:schemeClr val="bg1"/>
              </a:solidFill>
              <a:latin typeface="Meiryo" panose="020B0604030504040204" pitchFamily="34" charset="-128"/>
              <a:ea typeface="Meiryo" panose="020B0604030504040204" pitchFamily="34" charset="-128"/>
            </a:endParaRPr>
          </a:p>
        </p:txBody>
      </p:sp>
      <p:grpSp>
        <p:nvGrpSpPr>
          <p:cNvPr id="38" name="グループ化 37">
            <a:extLst>
              <a:ext uri="{FF2B5EF4-FFF2-40B4-BE49-F238E27FC236}">
                <a16:creationId xmlns:a16="http://schemas.microsoft.com/office/drawing/2014/main" id="{1D914DC3-78C5-D1CC-F577-F3CA39DDE15D}"/>
              </a:ext>
            </a:extLst>
          </p:cNvPr>
          <p:cNvGrpSpPr/>
          <p:nvPr/>
        </p:nvGrpSpPr>
        <p:grpSpPr>
          <a:xfrm>
            <a:off x="1999269" y="5290326"/>
            <a:ext cx="2928124" cy="1142425"/>
            <a:chOff x="1999269" y="5290326"/>
            <a:chExt cx="2928124" cy="1142425"/>
          </a:xfrm>
        </p:grpSpPr>
        <p:sp>
          <p:nvSpPr>
            <p:cNvPr id="31" name="右大かっこ 30">
              <a:extLst>
                <a:ext uri="{FF2B5EF4-FFF2-40B4-BE49-F238E27FC236}">
                  <a16:creationId xmlns:a16="http://schemas.microsoft.com/office/drawing/2014/main" id="{A9E72ACF-E948-8B79-B449-03B4A466684A}"/>
                </a:ext>
              </a:extLst>
            </p:cNvPr>
            <p:cNvSpPr/>
            <p:nvPr/>
          </p:nvSpPr>
          <p:spPr>
            <a:xfrm rot="5400000">
              <a:off x="3440611" y="3951175"/>
              <a:ext cx="147632" cy="2825933"/>
            </a:xfrm>
            <a:prstGeom prst="rightBracket">
              <a:avLst/>
            </a:prstGeom>
            <a:ln>
              <a:solidFill>
                <a:srgbClr val="C0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sp>
          <p:nvSpPr>
            <p:cNvPr id="32" name="テキスト ボックス 31">
              <a:extLst>
                <a:ext uri="{FF2B5EF4-FFF2-40B4-BE49-F238E27FC236}">
                  <a16:creationId xmlns:a16="http://schemas.microsoft.com/office/drawing/2014/main" id="{2958D5AD-7FF6-781B-F2F8-C1A20EB947AE}"/>
                </a:ext>
              </a:extLst>
            </p:cNvPr>
            <p:cNvSpPr txBox="1"/>
            <p:nvPr/>
          </p:nvSpPr>
          <p:spPr>
            <a:xfrm>
              <a:off x="2045381" y="5847976"/>
              <a:ext cx="2805576" cy="584775"/>
            </a:xfrm>
            <a:prstGeom prst="rect">
              <a:avLst/>
            </a:prstGeom>
            <a:noFill/>
          </p:spPr>
          <p:txBody>
            <a:bodyPr wrap="none" rtlCol="0">
              <a:spAutoFit/>
            </a:bodyPr>
            <a:lstStyle/>
            <a:p>
              <a:r>
                <a:rPr kumimoji="1" lang="ja-JP" altLang="en-US" sz="1600">
                  <a:latin typeface="Meiryo" panose="020B0604030504040204" pitchFamily="34" charset="-128"/>
                  <a:ea typeface="Meiryo" panose="020B0604030504040204" pitchFamily="34" charset="-128"/>
                </a:rPr>
                <a:t>入力（</a:t>
              </a:r>
              <a:r>
                <a:rPr kumimoji="1" lang="en-US" altLang="ja-JP" sz="1600" i="1" dirty="0">
                  <a:latin typeface="Meiryo" panose="020B0604030504040204" pitchFamily="34" charset="-128"/>
                  <a:ea typeface="Meiryo" panose="020B0604030504040204" pitchFamily="34" charset="-128"/>
                </a:rPr>
                <a:t>x</a:t>
              </a:r>
              <a:r>
                <a:rPr kumimoji="1" lang="ja-JP" altLang="en-US" sz="1600">
                  <a:latin typeface="Meiryo" panose="020B0604030504040204" pitchFamily="34" charset="-128"/>
                  <a:ea typeface="Meiryo" panose="020B0604030504040204" pitchFamily="34" charset="-128"/>
                </a:rPr>
                <a:t>）から出力（</a:t>
              </a:r>
              <a:r>
                <a:rPr kumimoji="1" lang="en-US" altLang="ja-JP" sz="1600" i="1" dirty="0">
                  <a:latin typeface="Meiryo" panose="020B0604030504040204" pitchFamily="34" charset="-128"/>
                  <a:ea typeface="Meiryo" panose="020B0604030504040204" pitchFamily="34" charset="-128"/>
                </a:rPr>
                <a:t>y</a:t>
              </a:r>
              <a:r>
                <a:rPr kumimoji="1" lang="ja-JP" altLang="en-US" sz="1600">
                  <a:latin typeface="Meiryo" panose="020B0604030504040204" pitchFamily="34" charset="-128"/>
                  <a:ea typeface="Meiryo" panose="020B0604030504040204" pitchFamily="34" charset="-128"/>
                </a:rPr>
                <a:t>）を</a:t>
              </a:r>
              <a:endParaRPr kumimoji="1" lang="en-US" altLang="ja-JP" sz="1600" dirty="0">
                <a:latin typeface="Meiryo" panose="020B0604030504040204" pitchFamily="34" charset="-128"/>
                <a:ea typeface="Meiryo" panose="020B0604030504040204" pitchFamily="34" charset="-128"/>
              </a:endParaRPr>
            </a:p>
            <a:p>
              <a:r>
                <a:rPr kumimoji="1" lang="ja-JP" altLang="en-US" sz="1600">
                  <a:latin typeface="Meiryo" panose="020B0604030504040204" pitchFamily="34" charset="-128"/>
                  <a:ea typeface="Meiryo" panose="020B0604030504040204" pitchFamily="34" charset="-128"/>
                </a:rPr>
                <a:t>導くための関数</a:t>
              </a:r>
              <a:r>
                <a:rPr kumimoji="1" lang="en-US" altLang="ja-JP" sz="1600" dirty="0">
                  <a:latin typeface="Meiryo" panose="020B0604030504040204" pitchFamily="34" charset="-128"/>
                  <a:ea typeface="Meiryo" panose="020B0604030504040204" pitchFamily="34" charset="-128"/>
                </a:rPr>
                <a:t>f</a:t>
              </a:r>
              <a:r>
                <a:rPr kumimoji="1" lang="ja-JP" altLang="en-US" sz="1600">
                  <a:latin typeface="Meiryo" panose="020B0604030504040204" pitchFamily="34" charset="-128"/>
                  <a:ea typeface="Meiryo" panose="020B0604030504040204" pitchFamily="34" charset="-128"/>
                </a:rPr>
                <a:t>を作る計算</a:t>
              </a:r>
              <a:endParaRPr kumimoji="1" lang="en-US" altLang="ja-JP" sz="1600" dirty="0">
                <a:latin typeface="Meiryo" panose="020B0604030504040204" pitchFamily="34" charset="-128"/>
                <a:ea typeface="Meiryo" panose="020B0604030504040204" pitchFamily="34" charset="-128"/>
              </a:endParaRPr>
            </a:p>
          </p:txBody>
        </p:sp>
        <p:sp>
          <p:nvSpPr>
            <p:cNvPr id="33" name="テキスト ボックス 32">
              <a:extLst>
                <a:ext uri="{FF2B5EF4-FFF2-40B4-BE49-F238E27FC236}">
                  <a16:creationId xmlns:a16="http://schemas.microsoft.com/office/drawing/2014/main" id="{04B16C12-6367-FF08-BB61-DB183EE522AC}"/>
                </a:ext>
              </a:extLst>
            </p:cNvPr>
            <p:cNvSpPr txBox="1"/>
            <p:nvPr/>
          </p:nvSpPr>
          <p:spPr>
            <a:xfrm>
              <a:off x="1999269" y="5530282"/>
              <a:ext cx="2738250" cy="369332"/>
            </a:xfrm>
            <a:prstGeom prst="rect">
              <a:avLst/>
            </a:prstGeom>
            <a:noFill/>
          </p:spPr>
          <p:txBody>
            <a:bodyPr wrap="none" rtlCol="0">
              <a:spAutoFit/>
            </a:bodyPr>
            <a:lstStyle/>
            <a:p>
              <a:r>
                <a:rPr kumimoji="1" lang="ja-JP" altLang="en-US" b="1">
                  <a:latin typeface="Meiryo" panose="020B0604030504040204" pitchFamily="34" charset="-128"/>
                  <a:ea typeface="Meiryo" panose="020B0604030504040204" pitchFamily="34" charset="-128"/>
                </a:rPr>
                <a:t>機械学習</a:t>
              </a:r>
              <a:r>
                <a:rPr kumimoji="1" lang="en-US" altLang="ja-JP" sz="1100" dirty="0">
                  <a:latin typeface="Meiryo" panose="020B0604030504040204" pitchFamily="34" charset="-128"/>
                  <a:ea typeface="Meiryo" panose="020B0604030504040204" pitchFamily="34" charset="-128"/>
                </a:rPr>
                <a:t>machine Learning</a:t>
              </a:r>
              <a:r>
                <a:rPr kumimoji="1" lang="ja-JP" altLang="en-US" sz="1600">
                  <a:latin typeface="Meiryo" panose="020B0604030504040204" pitchFamily="34" charset="-128"/>
                  <a:ea typeface="Meiryo" panose="020B0604030504040204" pitchFamily="34" charset="-128"/>
                </a:rPr>
                <a:t>とは</a:t>
              </a:r>
              <a:endParaRPr kumimoji="1" lang="en-US" altLang="ja-JP" sz="1600" dirty="0">
                <a:latin typeface="Meiryo" panose="020B0604030504040204" pitchFamily="34" charset="-128"/>
                <a:ea typeface="Meiryo" panose="020B0604030504040204" pitchFamily="34" charset="-128"/>
              </a:endParaRPr>
            </a:p>
          </p:txBody>
        </p:sp>
      </p:grpSp>
      <p:grpSp>
        <p:nvGrpSpPr>
          <p:cNvPr id="3" name="グループ化 2">
            <a:extLst>
              <a:ext uri="{FF2B5EF4-FFF2-40B4-BE49-F238E27FC236}">
                <a16:creationId xmlns:a16="http://schemas.microsoft.com/office/drawing/2014/main" id="{50FC6930-F737-0E8B-01A6-7DB52642F513}"/>
              </a:ext>
            </a:extLst>
          </p:cNvPr>
          <p:cNvGrpSpPr/>
          <p:nvPr/>
        </p:nvGrpSpPr>
        <p:grpSpPr>
          <a:xfrm>
            <a:off x="5114323" y="866888"/>
            <a:ext cx="1659653" cy="1310876"/>
            <a:chOff x="3624826" y="866888"/>
            <a:chExt cx="1659653" cy="1310876"/>
          </a:xfrm>
        </p:grpSpPr>
        <p:sp>
          <p:nvSpPr>
            <p:cNvPr id="60" name="正方形/長方形 59">
              <a:extLst>
                <a:ext uri="{FF2B5EF4-FFF2-40B4-BE49-F238E27FC236}">
                  <a16:creationId xmlns:a16="http://schemas.microsoft.com/office/drawing/2014/main" id="{79923A8D-8CC2-1595-DDD1-A7E87F7376D8}"/>
                </a:ext>
              </a:extLst>
            </p:cNvPr>
            <p:cNvSpPr/>
            <p:nvPr/>
          </p:nvSpPr>
          <p:spPr>
            <a:xfrm>
              <a:off x="3624826" y="866888"/>
              <a:ext cx="1267554" cy="489527"/>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2" name="テキスト ボックス 61">
              <a:extLst>
                <a:ext uri="{FF2B5EF4-FFF2-40B4-BE49-F238E27FC236}">
                  <a16:creationId xmlns:a16="http://schemas.microsoft.com/office/drawing/2014/main" id="{21263695-5169-C297-A6F1-FB9FD5F4A540}"/>
                </a:ext>
              </a:extLst>
            </p:cNvPr>
            <p:cNvSpPr txBox="1"/>
            <p:nvPr/>
          </p:nvSpPr>
          <p:spPr>
            <a:xfrm>
              <a:off x="3909788" y="923732"/>
              <a:ext cx="697627" cy="400110"/>
            </a:xfrm>
            <a:prstGeom prst="rect">
              <a:avLst/>
            </a:prstGeom>
            <a:noFill/>
          </p:spPr>
          <p:txBody>
            <a:bodyPr wrap="none" rtlCol="0">
              <a:spAutoFit/>
            </a:bodyPr>
            <a:lstStyle/>
            <a:p>
              <a:pPr algn="ctr"/>
              <a:r>
                <a:rPr kumimoji="1" lang="ja-JP" altLang="en-US" sz="2000" b="1">
                  <a:solidFill>
                    <a:schemeClr val="bg1"/>
                  </a:solidFill>
                  <a:latin typeface="Meiryo" panose="020B0604030504040204" pitchFamily="34" charset="-128"/>
                  <a:ea typeface="Meiryo" panose="020B0604030504040204" pitchFamily="34" charset="-128"/>
                </a:rPr>
                <a:t>入力</a:t>
              </a:r>
            </a:p>
          </p:txBody>
        </p:sp>
        <p:sp>
          <p:nvSpPr>
            <p:cNvPr id="87" name="下矢印 86">
              <a:extLst>
                <a:ext uri="{FF2B5EF4-FFF2-40B4-BE49-F238E27FC236}">
                  <a16:creationId xmlns:a16="http://schemas.microsoft.com/office/drawing/2014/main" id="{2379AC4D-82F5-1243-8BAF-F109E11E9379}"/>
                </a:ext>
              </a:extLst>
            </p:cNvPr>
            <p:cNvSpPr/>
            <p:nvPr/>
          </p:nvSpPr>
          <p:spPr>
            <a:xfrm>
              <a:off x="3995211" y="1438785"/>
              <a:ext cx="526780" cy="738979"/>
            </a:xfrm>
            <a:prstGeom prst="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4" name="テキスト ボックス 33">
              <a:extLst>
                <a:ext uri="{FF2B5EF4-FFF2-40B4-BE49-F238E27FC236}">
                  <a16:creationId xmlns:a16="http://schemas.microsoft.com/office/drawing/2014/main" id="{4026AE55-FFC1-48D8-7A45-35C582341C5A}"/>
                </a:ext>
              </a:extLst>
            </p:cNvPr>
            <p:cNvSpPr txBox="1"/>
            <p:nvPr/>
          </p:nvSpPr>
          <p:spPr>
            <a:xfrm>
              <a:off x="4904247" y="880818"/>
              <a:ext cx="380232" cy="461665"/>
            </a:xfrm>
            <a:prstGeom prst="rect">
              <a:avLst/>
            </a:prstGeom>
            <a:noFill/>
          </p:spPr>
          <p:txBody>
            <a:bodyPr wrap="none" rtlCol="0">
              <a:spAutoFit/>
            </a:bodyPr>
            <a:lstStyle/>
            <a:p>
              <a:r>
                <a:rPr kumimoji="1" lang="en-US" altLang="ja-JP" sz="2400" b="1" i="1" dirty="0">
                  <a:solidFill>
                    <a:schemeClr val="accent3">
                      <a:lumMod val="75000"/>
                    </a:schemeClr>
                  </a:solidFill>
                  <a:latin typeface="Meiryo" panose="020B0604030504040204" pitchFamily="34" charset="-128"/>
                  <a:ea typeface="Meiryo" panose="020B0604030504040204" pitchFamily="34" charset="-128"/>
                </a:rPr>
                <a:t>x</a:t>
              </a:r>
              <a:endParaRPr kumimoji="1" lang="ja-JP" altLang="en-US" sz="2400" b="1" i="1">
                <a:solidFill>
                  <a:schemeClr val="accent3">
                    <a:lumMod val="75000"/>
                  </a:schemeClr>
                </a:solidFill>
                <a:latin typeface="Meiryo" panose="020B0604030504040204" pitchFamily="34" charset="-128"/>
                <a:ea typeface="Meiryo" panose="020B0604030504040204" pitchFamily="34" charset="-128"/>
              </a:endParaRPr>
            </a:p>
          </p:txBody>
        </p:sp>
      </p:grpSp>
      <p:sp>
        <p:nvSpPr>
          <p:cNvPr id="35" name="テキスト ボックス 34">
            <a:extLst>
              <a:ext uri="{FF2B5EF4-FFF2-40B4-BE49-F238E27FC236}">
                <a16:creationId xmlns:a16="http://schemas.microsoft.com/office/drawing/2014/main" id="{6BE47CE8-102B-6BD0-02EF-DCDEC157F44E}"/>
              </a:ext>
            </a:extLst>
          </p:cNvPr>
          <p:cNvSpPr txBox="1"/>
          <p:nvPr/>
        </p:nvSpPr>
        <p:spPr>
          <a:xfrm>
            <a:off x="6649796" y="1768292"/>
            <a:ext cx="370614" cy="461665"/>
          </a:xfrm>
          <a:prstGeom prst="rect">
            <a:avLst/>
          </a:prstGeom>
          <a:noFill/>
        </p:spPr>
        <p:txBody>
          <a:bodyPr wrap="none" rtlCol="0">
            <a:spAutoFit/>
          </a:bodyPr>
          <a:lstStyle/>
          <a:p>
            <a:r>
              <a:rPr kumimoji="1" lang="en-US" altLang="ja-JP" sz="2400" b="1" i="1" dirty="0">
                <a:solidFill>
                  <a:srgbClr val="7030A0"/>
                </a:solidFill>
                <a:latin typeface="Meiryo" panose="020B0604030504040204" pitchFamily="34" charset="-128"/>
                <a:ea typeface="Meiryo" panose="020B0604030504040204" pitchFamily="34" charset="-128"/>
              </a:rPr>
              <a:t>y</a:t>
            </a:r>
            <a:endParaRPr kumimoji="1" lang="ja-JP" altLang="en-US" sz="2400" b="1" i="1">
              <a:solidFill>
                <a:srgbClr val="7030A0"/>
              </a:solidFill>
              <a:latin typeface="Meiryo" panose="020B0604030504040204" pitchFamily="34" charset="-128"/>
              <a:ea typeface="Meiryo" panose="020B0604030504040204" pitchFamily="34" charset="-128"/>
            </a:endParaRPr>
          </a:p>
        </p:txBody>
      </p:sp>
      <p:grpSp>
        <p:nvGrpSpPr>
          <p:cNvPr id="5" name="グループ化 4">
            <a:extLst>
              <a:ext uri="{FF2B5EF4-FFF2-40B4-BE49-F238E27FC236}">
                <a16:creationId xmlns:a16="http://schemas.microsoft.com/office/drawing/2014/main" id="{712AF713-4A29-6BF7-91D1-35613C7B303D}"/>
              </a:ext>
            </a:extLst>
          </p:cNvPr>
          <p:cNvGrpSpPr/>
          <p:nvPr/>
        </p:nvGrpSpPr>
        <p:grpSpPr>
          <a:xfrm>
            <a:off x="700826" y="856736"/>
            <a:ext cx="2724676" cy="971829"/>
            <a:chOff x="6265458" y="1512070"/>
            <a:chExt cx="2724676" cy="937685"/>
          </a:xfrm>
        </p:grpSpPr>
        <p:sp>
          <p:nvSpPr>
            <p:cNvPr id="7" name="四角形吹き出し 6">
              <a:extLst>
                <a:ext uri="{FF2B5EF4-FFF2-40B4-BE49-F238E27FC236}">
                  <a16:creationId xmlns:a16="http://schemas.microsoft.com/office/drawing/2014/main" id="{6EFFE04F-A152-4B26-AAE9-39F74A0F5DFC}"/>
                </a:ext>
              </a:extLst>
            </p:cNvPr>
            <p:cNvSpPr/>
            <p:nvPr/>
          </p:nvSpPr>
          <p:spPr>
            <a:xfrm>
              <a:off x="6265458" y="1512070"/>
              <a:ext cx="2664887" cy="937685"/>
            </a:xfrm>
            <a:prstGeom prst="wedgeRectCallout">
              <a:avLst>
                <a:gd name="adj1" fmla="val 74035"/>
                <a:gd name="adj2" fmla="val 131387"/>
              </a:avLst>
            </a:prstGeom>
            <a:solidFill>
              <a:srgbClr val="0432FF">
                <a:alpha val="52941"/>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テキスト ボックス 8">
              <a:extLst>
                <a:ext uri="{FF2B5EF4-FFF2-40B4-BE49-F238E27FC236}">
                  <a16:creationId xmlns:a16="http://schemas.microsoft.com/office/drawing/2014/main" id="{E9540AB8-B493-DB22-043A-5A8519930E83}"/>
                </a:ext>
              </a:extLst>
            </p:cNvPr>
            <p:cNvSpPr txBox="1"/>
            <p:nvPr/>
          </p:nvSpPr>
          <p:spPr>
            <a:xfrm>
              <a:off x="6276143" y="1593573"/>
              <a:ext cx="2713991" cy="801801"/>
            </a:xfrm>
            <a:prstGeom prst="rect">
              <a:avLst/>
            </a:prstGeom>
            <a:noFill/>
          </p:spPr>
          <p:txBody>
            <a:bodyPr wrap="square">
              <a:spAutoFit/>
            </a:bodyPr>
            <a:lstStyle/>
            <a:p>
              <a:r>
                <a:rPr lang="ja-JP" altLang="en-US" sz="1200">
                  <a:solidFill>
                    <a:schemeClr val="bg1"/>
                  </a:solidFill>
                  <a:latin typeface="Meiryo" panose="020B0604030504040204" pitchFamily="34" charset="-128"/>
                  <a:ea typeface="Meiryo" panose="020B0604030504040204" pitchFamily="34" charset="-128"/>
                </a:rPr>
                <a:t>データから規則や法則、特徴</a:t>
              </a:r>
              <a:r>
                <a:rPr lang="ja-JP" altLang="en-US" sz="1200" i="0">
                  <a:solidFill>
                    <a:schemeClr val="bg1"/>
                  </a:solidFill>
                  <a:effectLst/>
                  <a:latin typeface="Meiryo" panose="020B0604030504040204" pitchFamily="34" charset="-128"/>
                  <a:ea typeface="Meiryo" panose="020B0604030504040204" pitchFamily="34" charset="-128"/>
                </a:rPr>
                <a:t>を抽出し、それを元に新しいデータに対して予測や分類を行うための「</a:t>
              </a:r>
              <a:r>
                <a:rPr lang="ja-JP" altLang="en-US" sz="1200" b="1" i="0">
                  <a:solidFill>
                    <a:schemeClr val="bg1"/>
                  </a:solidFill>
                  <a:effectLst/>
                  <a:latin typeface="Meiryo" panose="020B0604030504040204" pitchFamily="34" charset="-128"/>
                  <a:ea typeface="Meiryo" panose="020B0604030504040204" pitchFamily="34" charset="-128"/>
                </a:rPr>
                <a:t>数学的な表現やアルゴリズム</a:t>
              </a:r>
              <a:r>
                <a:rPr lang="ja-JP" altLang="en-US" sz="1200" b="1">
                  <a:solidFill>
                    <a:schemeClr val="bg1"/>
                  </a:solidFill>
                  <a:latin typeface="Meiryo" panose="020B0604030504040204" pitchFamily="34" charset="-128"/>
                  <a:ea typeface="Meiryo" panose="020B0604030504040204" pitchFamily="34" charset="-128"/>
                </a:rPr>
                <a:t>／関数</a:t>
              </a:r>
              <a:r>
                <a:rPr lang="ja-JP" altLang="en-US" sz="1200">
                  <a:solidFill>
                    <a:schemeClr val="bg1"/>
                  </a:solidFill>
                  <a:latin typeface="Meiryo" panose="020B0604030504040204" pitchFamily="34" charset="-128"/>
                  <a:ea typeface="Meiryo" panose="020B0604030504040204" pitchFamily="34" charset="-128"/>
                </a:rPr>
                <a:t>」</a:t>
              </a:r>
              <a:endParaRPr lang="ja-JP" altLang="en-US" sz="1200">
                <a:solidFill>
                  <a:schemeClr val="bg1"/>
                </a:solidFill>
              </a:endParaRPr>
            </a:p>
          </p:txBody>
        </p:sp>
      </p:grpSp>
    </p:spTree>
    <p:extLst>
      <p:ext uri="{BB962C8B-B14F-4D97-AF65-F5344CB8AC3E}">
        <p14:creationId xmlns:p14="http://schemas.microsoft.com/office/powerpoint/2010/main" val="20219385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37"/>
                                        </p:tgtEl>
                                        <p:attrNameLst>
                                          <p:attrName>style.visibility</p:attrName>
                                        </p:attrNameLst>
                                      </p:cBhvr>
                                      <p:to>
                                        <p:strVal val="visible"/>
                                      </p:to>
                                    </p:set>
                                    <p:anim calcmode="lin" valueType="num">
                                      <p:cBhvr>
                                        <p:cTn id="12" dur="500" fill="hold"/>
                                        <p:tgtEl>
                                          <p:spTgt spid="37"/>
                                        </p:tgtEl>
                                        <p:attrNameLst>
                                          <p:attrName>ppt_w</p:attrName>
                                        </p:attrNameLst>
                                      </p:cBhvr>
                                      <p:tavLst>
                                        <p:tav tm="0">
                                          <p:val>
                                            <p:fltVal val="0"/>
                                          </p:val>
                                        </p:tav>
                                        <p:tav tm="100000">
                                          <p:val>
                                            <p:strVal val="#ppt_w"/>
                                          </p:val>
                                        </p:tav>
                                      </p:tavLst>
                                    </p:anim>
                                    <p:anim calcmode="lin" valueType="num">
                                      <p:cBhvr>
                                        <p:cTn id="13" dur="500" fill="hold"/>
                                        <p:tgtEl>
                                          <p:spTgt spid="37"/>
                                        </p:tgtEl>
                                        <p:attrNameLst>
                                          <p:attrName>ppt_h</p:attrName>
                                        </p:attrNameLst>
                                      </p:cBhvr>
                                      <p:tavLst>
                                        <p:tav tm="0">
                                          <p:val>
                                            <p:fltVal val="0"/>
                                          </p:val>
                                        </p:tav>
                                        <p:tav tm="100000">
                                          <p:val>
                                            <p:strVal val="#ppt_h"/>
                                          </p:val>
                                        </p:tav>
                                      </p:tavLst>
                                    </p:anim>
                                    <p:animEffect transition="in" filter="fade">
                                      <p:cBhvr>
                                        <p:cTn id="14" dur="500"/>
                                        <p:tgtEl>
                                          <p:spTgt spid="3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5"/>
                                        </p:tgtEl>
                                        <p:attrNameLst>
                                          <p:attrName>style.visibility</p:attrName>
                                        </p:attrNameLst>
                                      </p:cBhvr>
                                      <p:to>
                                        <p:strVal val="visible"/>
                                      </p:to>
                                    </p:set>
                                    <p:anim calcmode="lin" valueType="num">
                                      <p:cBhvr>
                                        <p:cTn id="17" dur="500" fill="hold"/>
                                        <p:tgtEl>
                                          <p:spTgt spid="35"/>
                                        </p:tgtEl>
                                        <p:attrNameLst>
                                          <p:attrName>ppt_w</p:attrName>
                                        </p:attrNameLst>
                                      </p:cBhvr>
                                      <p:tavLst>
                                        <p:tav tm="0">
                                          <p:val>
                                            <p:fltVal val="0"/>
                                          </p:val>
                                        </p:tav>
                                        <p:tav tm="100000">
                                          <p:val>
                                            <p:strVal val="#ppt_w"/>
                                          </p:val>
                                        </p:tav>
                                      </p:tavLst>
                                    </p:anim>
                                    <p:anim calcmode="lin" valueType="num">
                                      <p:cBhvr>
                                        <p:cTn id="18" dur="500" fill="hold"/>
                                        <p:tgtEl>
                                          <p:spTgt spid="35"/>
                                        </p:tgtEl>
                                        <p:attrNameLst>
                                          <p:attrName>ppt_h</p:attrName>
                                        </p:attrNameLst>
                                      </p:cBhvr>
                                      <p:tavLst>
                                        <p:tav tm="0">
                                          <p:val>
                                            <p:fltVal val="0"/>
                                          </p:val>
                                        </p:tav>
                                        <p:tav tm="100000">
                                          <p:val>
                                            <p:strVal val="#ppt_h"/>
                                          </p:val>
                                        </p:tav>
                                      </p:tavLst>
                                    </p:anim>
                                    <p:animEffect transition="in" filter="fade">
                                      <p:cBhvr>
                                        <p:cTn id="19" dur="500"/>
                                        <p:tgtEl>
                                          <p:spTgt spid="35"/>
                                        </p:tgtEl>
                                      </p:cBhvr>
                                    </p:animEffect>
                                  </p:childTnLst>
                                </p:cTn>
                              </p:par>
                            </p:childTnLst>
                          </p:cTn>
                        </p:par>
                      </p:childTnLst>
                    </p:cTn>
                  </p:par>
                  <p:par>
                    <p:cTn id="20" fill="hold">
                      <p:stCondLst>
                        <p:cond delay="indefinite"/>
                      </p:stCondLst>
                      <p:childTnLst>
                        <p:par>
                          <p:cTn id="21" fill="hold">
                            <p:stCondLst>
                              <p:cond delay="0"/>
                            </p:stCondLst>
                            <p:childTnLst>
                              <p:par>
                                <p:cTn id="22" presetID="12" presetClass="entr" presetSubtype="1" fill="hold" nodeType="clickEffect">
                                  <p:stCondLst>
                                    <p:cond delay="0"/>
                                  </p:stCondLst>
                                  <p:childTnLst>
                                    <p:set>
                                      <p:cBhvr>
                                        <p:cTn id="23" dur="1" fill="hold">
                                          <p:stCondLst>
                                            <p:cond delay="0"/>
                                          </p:stCondLst>
                                        </p:cTn>
                                        <p:tgtEl>
                                          <p:spTgt spid="38"/>
                                        </p:tgtEl>
                                        <p:attrNameLst>
                                          <p:attrName>style.visibility</p:attrName>
                                        </p:attrNameLst>
                                      </p:cBhvr>
                                      <p:to>
                                        <p:strVal val="visible"/>
                                      </p:to>
                                    </p:set>
                                    <p:anim calcmode="lin" valueType="num">
                                      <p:cBhvr additive="base">
                                        <p:cTn id="24" dur="500"/>
                                        <p:tgtEl>
                                          <p:spTgt spid="38"/>
                                        </p:tgtEl>
                                        <p:attrNameLst>
                                          <p:attrName>ppt_y</p:attrName>
                                        </p:attrNameLst>
                                      </p:cBhvr>
                                      <p:tavLst>
                                        <p:tav tm="0">
                                          <p:val>
                                            <p:strVal val="#ppt_y-#ppt_h*1.125000"/>
                                          </p:val>
                                        </p:tav>
                                        <p:tav tm="100000">
                                          <p:val>
                                            <p:strVal val="#ppt_y"/>
                                          </p:val>
                                        </p:tav>
                                      </p:tavLst>
                                    </p:anim>
                                    <p:animEffect transition="in" filter="wipe(down)">
                                      <p:cBhvr>
                                        <p:cTn id="25"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グループ化 4">
            <a:extLst>
              <a:ext uri="{FF2B5EF4-FFF2-40B4-BE49-F238E27FC236}">
                <a16:creationId xmlns:a16="http://schemas.microsoft.com/office/drawing/2014/main" id="{96E69E21-0B9E-2A99-F062-D341706BC7EE}"/>
              </a:ext>
            </a:extLst>
          </p:cNvPr>
          <p:cNvGrpSpPr/>
          <p:nvPr/>
        </p:nvGrpSpPr>
        <p:grpSpPr>
          <a:xfrm>
            <a:off x="4990500" y="1620785"/>
            <a:ext cx="3941146" cy="4925317"/>
            <a:chOff x="4990500" y="1620785"/>
            <a:chExt cx="3941146" cy="4925317"/>
          </a:xfrm>
        </p:grpSpPr>
        <p:sp>
          <p:nvSpPr>
            <p:cNvPr id="13" name="正方形/長方形 12">
              <a:extLst>
                <a:ext uri="{FF2B5EF4-FFF2-40B4-BE49-F238E27FC236}">
                  <a16:creationId xmlns:a16="http://schemas.microsoft.com/office/drawing/2014/main" id="{3A035F7D-CDE5-BFB4-A706-019C9CAB3A14}"/>
                </a:ext>
              </a:extLst>
            </p:cNvPr>
            <p:cNvSpPr/>
            <p:nvPr/>
          </p:nvSpPr>
          <p:spPr>
            <a:xfrm>
              <a:off x="4999477" y="1620785"/>
              <a:ext cx="3923099" cy="4239313"/>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テキスト ボックス 19">
              <a:extLst>
                <a:ext uri="{FF2B5EF4-FFF2-40B4-BE49-F238E27FC236}">
                  <a16:creationId xmlns:a16="http://schemas.microsoft.com/office/drawing/2014/main" id="{0730B125-B91F-58A8-4D72-65167185F184}"/>
                </a:ext>
              </a:extLst>
            </p:cNvPr>
            <p:cNvSpPr txBox="1"/>
            <p:nvPr/>
          </p:nvSpPr>
          <p:spPr>
            <a:xfrm>
              <a:off x="6430510" y="1768113"/>
              <a:ext cx="2501136" cy="369332"/>
            </a:xfrm>
            <a:prstGeom prst="rect">
              <a:avLst/>
            </a:prstGeom>
            <a:noFill/>
          </p:spPr>
          <p:txBody>
            <a:bodyPr wrap="square" rtlCol="0">
              <a:spAutoFit/>
            </a:bodyPr>
            <a:lstStyle/>
            <a:p>
              <a:pPr algn="ctr"/>
              <a:r>
                <a:rPr kumimoji="1" lang="en-US" altLang="ja-JP" b="1" dirty="0">
                  <a:solidFill>
                    <a:schemeClr val="bg1"/>
                  </a:solidFill>
                  <a:latin typeface="Meiryo" panose="020B0604030504040204" pitchFamily="34" charset="-128"/>
                  <a:ea typeface="Meiryo" panose="020B0604030504040204" pitchFamily="34" charset="-128"/>
                </a:rPr>
                <a:t>AI</a:t>
              </a:r>
              <a:r>
                <a:rPr kumimoji="1" lang="ja-JP" altLang="en-US" b="1">
                  <a:solidFill>
                    <a:schemeClr val="bg1"/>
                  </a:solidFill>
                  <a:latin typeface="Meiryo" panose="020B0604030504040204" pitchFamily="34" charset="-128"/>
                  <a:ea typeface="Meiryo" panose="020B0604030504040204" pitchFamily="34" charset="-128"/>
                </a:rPr>
                <a:t>アプリケーション</a:t>
              </a:r>
              <a:endParaRPr kumimoji="1" lang="ja-JP" altLang="en-US">
                <a:solidFill>
                  <a:schemeClr val="bg1"/>
                </a:solidFill>
                <a:latin typeface="Meiryo" panose="020B0604030504040204" pitchFamily="34" charset="-128"/>
                <a:ea typeface="Meiryo" panose="020B0604030504040204" pitchFamily="34" charset="-128"/>
              </a:endParaRPr>
            </a:p>
          </p:txBody>
        </p:sp>
        <p:sp>
          <p:nvSpPr>
            <p:cNvPr id="85" name="正方形/長方形 84">
              <a:extLst>
                <a:ext uri="{FF2B5EF4-FFF2-40B4-BE49-F238E27FC236}">
                  <a16:creationId xmlns:a16="http://schemas.microsoft.com/office/drawing/2014/main" id="{D25BB277-5B3F-3AF9-0346-1D9F8647D4B3}"/>
                </a:ext>
              </a:extLst>
            </p:cNvPr>
            <p:cNvSpPr/>
            <p:nvPr/>
          </p:nvSpPr>
          <p:spPr>
            <a:xfrm>
              <a:off x="4990500" y="6069158"/>
              <a:ext cx="3923099" cy="442842"/>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6" name="テキスト ボックス 85">
              <a:extLst>
                <a:ext uri="{FF2B5EF4-FFF2-40B4-BE49-F238E27FC236}">
                  <a16:creationId xmlns:a16="http://schemas.microsoft.com/office/drawing/2014/main" id="{B85F3175-055C-8138-5FFC-3B7C4AB5879E}"/>
                </a:ext>
              </a:extLst>
            </p:cNvPr>
            <p:cNvSpPr txBox="1"/>
            <p:nvPr/>
          </p:nvSpPr>
          <p:spPr>
            <a:xfrm>
              <a:off x="6459029" y="6145992"/>
              <a:ext cx="1210588" cy="400110"/>
            </a:xfrm>
            <a:prstGeom prst="rect">
              <a:avLst/>
            </a:prstGeom>
            <a:noFill/>
          </p:spPr>
          <p:txBody>
            <a:bodyPr wrap="none" rtlCol="0">
              <a:spAutoFit/>
            </a:bodyPr>
            <a:lstStyle/>
            <a:p>
              <a:pPr algn="ctr"/>
              <a:r>
                <a:rPr kumimoji="1" lang="ja-JP" altLang="en-US" sz="2000" b="1">
                  <a:solidFill>
                    <a:schemeClr val="bg1"/>
                  </a:solidFill>
                  <a:latin typeface="Meiryo" panose="020B0604030504040204" pitchFamily="34" charset="-128"/>
                  <a:ea typeface="Meiryo" panose="020B0604030504040204" pitchFamily="34" charset="-128"/>
                </a:rPr>
                <a:t>実行結果</a:t>
              </a:r>
            </a:p>
          </p:txBody>
        </p:sp>
        <p:sp>
          <p:nvSpPr>
            <p:cNvPr id="88" name="曲折矢印 87">
              <a:extLst>
                <a:ext uri="{FF2B5EF4-FFF2-40B4-BE49-F238E27FC236}">
                  <a16:creationId xmlns:a16="http://schemas.microsoft.com/office/drawing/2014/main" id="{0B3291B0-B68A-E540-5F08-B70B86EB87E3}"/>
                </a:ext>
              </a:extLst>
            </p:cNvPr>
            <p:cNvSpPr/>
            <p:nvPr/>
          </p:nvSpPr>
          <p:spPr>
            <a:xfrm rot="5400000">
              <a:off x="6196249" y="4051339"/>
              <a:ext cx="3000149" cy="967285"/>
            </a:xfrm>
            <a:prstGeom prst="bent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 name="テキスト ボックス 14">
              <a:extLst>
                <a:ext uri="{FF2B5EF4-FFF2-40B4-BE49-F238E27FC236}">
                  <a16:creationId xmlns:a16="http://schemas.microsoft.com/office/drawing/2014/main" id="{E3C6457B-FC31-CB4C-4A9D-5CF260F10279}"/>
                </a:ext>
              </a:extLst>
            </p:cNvPr>
            <p:cNvSpPr txBox="1"/>
            <p:nvPr/>
          </p:nvSpPr>
          <p:spPr>
            <a:xfrm>
              <a:off x="7107778" y="2594874"/>
              <a:ext cx="1578031" cy="400110"/>
            </a:xfrm>
            <a:prstGeom prst="rect">
              <a:avLst/>
            </a:prstGeom>
            <a:noFill/>
          </p:spPr>
          <p:txBody>
            <a:bodyPr wrap="square" rtlCol="0">
              <a:spAutoFit/>
            </a:bodyPr>
            <a:lstStyle/>
            <a:p>
              <a:pPr algn="ctr"/>
              <a:r>
                <a:rPr lang="ja-JP" altLang="en-US" sz="2000" b="1">
                  <a:solidFill>
                    <a:schemeClr val="bg1"/>
                  </a:solidFill>
                  <a:latin typeface="Meiryo" panose="020B0604030504040204" pitchFamily="34" charset="-128"/>
                  <a:ea typeface="Meiryo" panose="020B0604030504040204" pitchFamily="34" charset="-128"/>
                </a:rPr>
                <a:t>分　類</a:t>
              </a:r>
              <a:endParaRPr kumimoji="1" lang="ja-JP" altLang="en-US" sz="2000" b="1">
                <a:solidFill>
                  <a:schemeClr val="bg1"/>
                </a:solidFill>
                <a:latin typeface="Meiryo" panose="020B0604030504040204" pitchFamily="34" charset="-128"/>
                <a:ea typeface="Meiryo" panose="020B0604030504040204" pitchFamily="34" charset="-128"/>
              </a:endParaRPr>
            </a:p>
          </p:txBody>
        </p:sp>
        <p:sp>
          <p:nvSpPr>
            <p:cNvPr id="16" name="テキスト ボックス 15">
              <a:extLst>
                <a:ext uri="{FF2B5EF4-FFF2-40B4-BE49-F238E27FC236}">
                  <a16:creationId xmlns:a16="http://schemas.microsoft.com/office/drawing/2014/main" id="{E0D9479C-8581-2314-FED9-B2FB2E4230A8}"/>
                </a:ext>
              </a:extLst>
            </p:cNvPr>
            <p:cNvSpPr txBox="1"/>
            <p:nvPr/>
          </p:nvSpPr>
          <p:spPr>
            <a:xfrm>
              <a:off x="7107776" y="2950534"/>
              <a:ext cx="1578031" cy="400110"/>
            </a:xfrm>
            <a:prstGeom prst="rect">
              <a:avLst/>
            </a:prstGeom>
            <a:noFill/>
          </p:spPr>
          <p:txBody>
            <a:bodyPr wrap="square" rtlCol="0">
              <a:spAutoFit/>
            </a:bodyPr>
            <a:lstStyle/>
            <a:p>
              <a:pPr algn="ctr"/>
              <a:r>
                <a:rPr lang="ja-JP" altLang="en-US" sz="2000" b="1">
                  <a:solidFill>
                    <a:schemeClr val="bg1"/>
                  </a:solidFill>
                  <a:latin typeface="Meiryo" panose="020B0604030504040204" pitchFamily="34" charset="-128"/>
                  <a:ea typeface="Meiryo" panose="020B0604030504040204" pitchFamily="34" charset="-128"/>
                </a:rPr>
                <a:t>予　測</a:t>
              </a:r>
              <a:endParaRPr kumimoji="1" lang="ja-JP" altLang="en-US" sz="2000" b="1">
                <a:solidFill>
                  <a:schemeClr val="bg1"/>
                </a:solidFill>
                <a:latin typeface="Meiryo" panose="020B0604030504040204" pitchFamily="34" charset="-128"/>
                <a:ea typeface="Meiryo" panose="020B0604030504040204" pitchFamily="34" charset="-128"/>
              </a:endParaRPr>
            </a:p>
          </p:txBody>
        </p:sp>
        <p:grpSp>
          <p:nvGrpSpPr>
            <p:cNvPr id="64" name="グループ化 63">
              <a:extLst>
                <a:ext uri="{FF2B5EF4-FFF2-40B4-BE49-F238E27FC236}">
                  <a16:creationId xmlns:a16="http://schemas.microsoft.com/office/drawing/2014/main" id="{CC3CE10A-0596-0759-01DD-106FEEB2E2A5}"/>
                </a:ext>
              </a:extLst>
            </p:cNvPr>
            <p:cNvGrpSpPr/>
            <p:nvPr/>
          </p:nvGrpSpPr>
          <p:grpSpPr>
            <a:xfrm>
              <a:off x="5372267" y="4273191"/>
              <a:ext cx="3292582" cy="1450391"/>
              <a:chOff x="5074243" y="1853572"/>
              <a:chExt cx="3292582" cy="1450391"/>
            </a:xfrm>
          </p:grpSpPr>
          <p:sp>
            <p:nvSpPr>
              <p:cNvPr id="65" name="テキスト ボックス 64">
                <a:extLst>
                  <a:ext uri="{FF2B5EF4-FFF2-40B4-BE49-F238E27FC236}">
                    <a16:creationId xmlns:a16="http://schemas.microsoft.com/office/drawing/2014/main" id="{E779B661-8D64-CDC9-9A53-C2234CCD605A}"/>
                  </a:ext>
                </a:extLst>
              </p:cNvPr>
              <p:cNvSpPr txBox="1"/>
              <p:nvPr/>
            </p:nvSpPr>
            <p:spPr>
              <a:xfrm>
                <a:off x="6195276" y="2284163"/>
                <a:ext cx="800219"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音声認識</a:t>
                </a:r>
              </a:p>
            </p:txBody>
          </p:sp>
          <p:sp>
            <p:nvSpPr>
              <p:cNvPr id="66" name="テキスト ボックス 65">
                <a:extLst>
                  <a:ext uri="{FF2B5EF4-FFF2-40B4-BE49-F238E27FC236}">
                    <a16:creationId xmlns:a16="http://schemas.microsoft.com/office/drawing/2014/main" id="{9019B942-EA8E-E610-37A7-76A61700CFC4}"/>
                  </a:ext>
                </a:extLst>
              </p:cNvPr>
              <p:cNvSpPr txBox="1"/>
              <p:nvPr/>
            </p:nvSpPr>
            <p:spPr>
              <a:xfrm>
                <a:off x="7701723" y="2075155"/>
                <a:ext cx="646331"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顔認証</a:t>
                </a:r>
              </a:p>
            </p:txBody>
          </p:sp>
          <p:sp>
            <p:nvSpPr>
              <p:cNvPr id="67" name="テキスト ボックス 66">
                <a:extLst>
                  <a:ext uri="{FF2B5EF4-FFF2-40B4-BE49-F238E27FC236}">
                    <a16:creationId xmlns:a16="http://schemas.microsoft.com/office/drawing/2014/main" id="{7DEBEEF9-C878-BAB6-9643-2BE3D1B3F29B}"/>
                  </a:ext>
                </a:extLst>
              </p:cNvPr>
              <p:cNvSpPr txBox="1"/>
              <p:nvPr/>
            </p:nvSpPr>
            <p:spPr>
              <a:xfrm>
                <a:off x="6191356" y="3018287"/>
                <a:ext cx="800219"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自動運転</a:t>
                </a:r>
              </a:p>
            </p:txBody>
          </p:sp>
          <p:sp>
            <p:nvSpPr>
              <p:cNvPr id="68" name="テキスト ボックス 67">
                <a:extLst>
                  <a:ext uri="{FF2B5EF4-FFF2-40B4-BE49-F238E27FC236}">
                    <a16:creationId xmlns:a16="http://schemas.microsoft.com/office/drawing/2014/main" id="{3E974919-2D5A-D44A-1D1B-335FC2A5DECD}"/>
                  </a:ext>
                </a:extLst>
              </p:cNvPr>
              <p:cNvSpPr txBox="1"/>
              <p:nvPr/>
            </p:nvSpPr>
            <p:spPr>
              <a:xfrm>
                <a:off x="6823921" y="2068146"/>
                <a:ext cx="800219"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創薬支援</a:t>
                </a:r>
              </a:p>
            </p:txBody>
          </p:sp>
          <p:sp>
            <p:nvSpPr>
              <p:cNvPr id="69" name="テキスト ボックス 68">
                <a:extLst>
                  <a:ext uri="{FF2B5EF4-FFF2-40B4-BE49-F238E27FC236}">
                    <a16:creationId xmlns:a16="http://schemas.microsoft.com/office/drawing/2014/main" id="{52FF7104-DE7D-9ACB-4478-CF2D823C5E1F}"/>
                  </a:ext>
                </a:extLst>
              </p:cNvPr>
              <p:cNvSpPr txBox="1"/>
              <p:nvPr/>
            </p:nvSpPr>
            <p:spPr>
              <a:xfrm>
                <a:off x="5076039" y="2070094"/>
                <a:ext cx="800219"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天気予報</a:t>
                </a:r>
              </a:p>
            </p:txBody>
          </p:sp>
          <p:sp>
            <p:nvSpPr>
              <p:cNvPr id="70" name="テキスト ボックス 69">
                <a:extLst>
                  <a:ext uri="{FF2B5EF4-FFF2-40B4-BE49-F238E27FC236}">
                    <a16:creationId xmlns:a16="http://schemas.microsoft.com/office/drawing/2014/main" id="{3EEDACED-574F-E41C-41D4-E58CA438ADBE}"/>
                  </a:ext>
                </a:extLst>
              </p:cNvPr>
              <p:cNvSpPr txBox="1"/>
              <p:nvPr/>
            </p:nvSpPr>
            <p:spPr>
              <a:xfrm>
                <a:off x="7566606" y="3000412"/>
                <a:ext cx="800219"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画像診断</a:t>
                </a:r>
              </a:p>
            </p:txBody>
          </p:sp>
          <p:sp>
            <p:nvSpPr>
              <p:cNvPr id="71" name="テキスト ボックス 70">
                <a:extLst>
                  <a:ext uri="{FF2B5EF4-FFF2-40B4-BE49-F238E27FC236}">
                    <a16:creationId xmlns:a16="http://schemas.microsoft.com/office/drawing/2014/main" id="{A963D208-53DE-6A24-9178-C9CC0DC83542}"/>
                  </a:ext>
                </a:extLst>
              </p:cNvPr>
              <p:cNvSpPr txBox="1"/>
              <p:nvPr/>
            </p:nvSpPr>
            <p:spPr>
              <a:xfrm>
                <a:off x="5074243" y="2289085"/>
                <a:ext cx="800219"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人材採用</a:t>
                </a:r>
              </a:p>
            </p:txBody>
          </p:sp>
          <p:sp>
            <p:nvSpPr>
              <p:cNvPr id="72" name="テキスト ボックス 71">
                <a:extLst>
                  <a:ext uri="{FF2B5EF4-FFF2-40B4-BE49-F238E27FC236}">
                    <a16:creationId xmlns:a16="http://schemas.microsoft.com/office/drawing/2014/main" id="{C0300FAB-B57F-6782-2942-B5F6DEB26DE6}"/>
                  </a:ext>
                </a:extLst>
              </p:cNvPr>
              <p:cNvSpPr txBox="1"/>
              <p:nvPr/>
            </p:nvSpPr>
            <p:spPr>
              <a:xfrm>
                <a:off x="5081192" y="2523853"/>
                <a:ext cx="800219"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故障予測</a:t>
                </a:r>
              </a:p>
            </p:txBody>
          </p:sp>
          <p:sp>
            <p:nvSpPr>
              <p:cNvPr id="73" name="テキスト ボックス 72">
                <a:extLst>
                  <a:ext uri="{FF2B5EF4-FFF2-40B4-BE49-F238E27FC236}">
                    <a16:creationId xmlns:a16="http://schemas.microsoft.com/office/drawing/2014/main" id="{8FD6A851-6D94-39DB-197C-C997F51B297B}"/>
                  </a:ext>
                </a:extLst>
              </p:cNvPr>
              <p:cNvSpPr txBox="1"/>
              <p:nvPr/>
            </p:nvSpPr>
            <p:spPr>
              <a:xfrm>
                <a:off x="6114439" y="2508799"/>
                <a:ext cx="800219"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機械翻訳</a:t>
                </a:r>
              </a:p>
            </p:txBody>
          </p:sp>
          <p:sp>
            <p:nvSpPr>
              <p:cNvPr id="74" name="テキスト ボックス 73">
                <a:extLst>
                  <a:ext uri="{FF2B5EF4-FFF2-40B4-BE49-F238E27FC236}">
                    <a16:creationId xmlns:a16="http://schemas.microsoft.com/office/drawing/2014/main" id="{D673E16C-2035-1D84-7C6D-A2F3C9A914D6}"/>
                  </a:ext>
                </a:extLst>
              </p:cNvPr>
              <p:cNvSpPr txBox="1"/>
              <p:nvPr/>
            </p:nvSpPr>
            <p:spPr>
              <a:xfrm>
                <a:off x="7086639" y="2521970"/>
                <a:ext cx="1261884"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競技アドバイス</a:t>
                </a:r>
              </a:p>
            </p:txBody>
          </p:sp>
          <p:sp>
            <p:nvSpPr>
              <p:cNvPr id="75" name="テキスト ボックス 74">
                <a:extLst>
                  <a:ext uri="{FF2B5EF4-FFF2-40B4-BE49-F238E27FC236}">
                    <a16:creationId xmlns:a16="http://schemas.microsoft.com/office/drawing/2014/main" id="{9AE47358-88B8-4FE5-CCF5-188560CC45D8}"/>
                  </a:ext>
                </a:extLst>
              </p:cNvPr>
              <p:cNvSpPr txBox="1"/>
              <p:nvPr/>
            </p:nvSpPr>
            <p:spPr>
              <a:xfrm>
                <a:off x="5968354" y="2068146"/>
                <a:ext cx="800219"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惑星探査</a:t>
                </a:r>
              </a:p>
            </p:txBody>
          </p:sp>
          <p:sp>
            <p:nvSpPr>
              <p:cNvPr id="76" name="テキスト ボックス 75">
                <a:extLst>
                  <a:ext uri="{FF2B5EF4-FFF2-40B4-BE49-F238E27FC236}">
                    <a16:creationId xmlns:a16="http://schemas.microsoft.com/office/drawing/2014/main" id="{F2375EE2-7A5E-B254-6036-1E30EC44D49C}"/>
                  </a:ext>
                </a:extLst>
              </p:cNvPr>
              <p:cNvSpPr txBox="1"/>
              <p:nvPr/>
            </p:nvSpPr>
            <p:spPr>
              <a:xfrm>
                <a:off x="5079682" y="2758621"/>
                <a:ext cx="1107996" cy="276999"/>
              </a:xfrm>
              <a:prstGeom prst="rect">
                <a:avLst/>
              </a:prstGeom>
              <a:noFill/>
            </p:spPr>
            <p:txBody>
              <a:bodyPr wrap="none" rtlCol="0">
                <a:spAutoFit/>
              </a:bodyPr>
              <a:lstStyle/>
              <a:p>
                <a:pPr algn="ctr"/>
                <a:r>
                  <a:rPr lang="ja-JP" altLang="en-US" sz="1200">
                    <a:solidFill>
                      <a:schemeClr val="bg1"/>
                    </a:solidFill>
                    <a:latin typeface="Meiryo" panose="020B0604030504040204" pitchFamily="34" charset="-128"/>
                    <a:ea typeface="Meiryo" panose="020B0604030504040204" pitchFamily="34" charset="-128"/>
                  </a:rPr>
                  <a:t>ヒビ割れ点検</a:t>
                </a:r>
                <a:endParaRPr kumimoji="1" lang="ja-JP" altLang="en-US" sz="1200">
                  <a:solidFill>
                    <a:schemeClr val="bg1"/>
                  </a:solidFill>
                  <a:latin typeface="Meiryo" panose="020B0604030504040204" pitchFamily="34" charset="-128"/>
                  <a:ea typeface="Meiryo" panose="020B0604030504040204" pitchFamily="34" charset="-128"/>
                </a:endParaRPr>
              </a:p>
            </p:txBody>
          </p:sp>
          <p:sp>
            <p:nvSpPr>
              <p:cNvPr id="77" name="テキスト ボックス 76">
                <a:extLst>
                  <a:ext uri="{FF2B5EF4-FFF2-40B4-BE49-F238E27FC236}">
                    <a16:creationId xmlns:a16="http://schemas.microsoft.com/office/drawing/2014/main" id="{00F70B1C-6113-27CC-FE47-70AE59FAFDAB}"/>
                  </a:ext>
                </a:extLst>
              </p:cNvPr>
              <p:cNvSpPr txBox="1"/>
              <p:nvPr/>
            </p:nvSpPr>
            <p:spPr>
              <a:xfrm>
                <a:off x="5074243" y="3026964"/>
                <a:ext cx="1107996"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製品品質検査</a:t>
                </a:r>
              </a:p>
            </p:txBody>
          </p:sp>
          <p:sp>
            <p:nvSpPr>
              <p:cNvPr id="78" name="テキスト ボックス 77">
                <a:extLst>
                  <a:ext uri="{FF2B5EF4-FFF2-40B4-BE49-F238E27FC236}">
                    <a16:creationId xmlns:a16="http://schemas.microsoft.com/office/drawing/2014/main" id="{7255BF8B-31BE-9B31-648D-B0E1F630D81C}"/>
                  </a:ext>
                </a:extLst>
              </p:cNvPr>
              <p:cNvSpPr txBox="1"/>
              <p:nvPr/>
            </p:nvSpPr>
            <p:spPr>
              <a:xfrm>
                <a:off x="5079682" y="1853573"/>
                <a:ext cx="1107996"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気候変動予測</a:t>
                </a:r>
              </a:p>
            </p:txBody>
          </p:sp>
          <p:sp>
            <p:nvSpPr>
              <p:cNvPr id="79" name="テキスト ボックス 78">
                <a:extLst>
                  <a:ext uri="{FF2B5EF4-FFF2-40B4-BE49-F238E27FC236}">
                    <a16:creationId xmlns:a16="http://schemas.microsoft.com/office/drawing/2014/main" id="{0120BF70-F0DA-45DA-19E8-D1E093ED48F6}"/>
                  </a:ext>
                </a:extLst>
              </p:cNvPr>
              <p:cNvSpPr txBox="1"/>
              <p:nvPr/>
            </p:nvSpPr>
            <p:spPr>
              <a:xfrm>
                <a:off x="6392182" y="1853572"/>
                <a:ext cx="800219"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接客応対</a:t>
                </a:r>
              </a:p>
            </p:txBody>
          </p:sp>
          <p:sp>
            <p:nvSpPr>
              <p:cNvPr id="80" name="テキスト ボックス 79">
                <a:extLst>
                  <a:ext uri="{FF2B5EF4-FFF2-40B4-BE49-F238E27FC236}">
                    <a16:creationId xmlns:a16="http://schemas.microsoft.com/office/drawing/2014/main" id="{88040AC2-5D13-2A91-22BD-16AF24AEEC8B}"/>
                  </a:ext>
                </a:extLst>
              </p:cNvPr>
              <p:cNvSpPr txBox="1"/>
              <p:nvPr/>
            </p:nvSpPr>
            <p:spPr>
              <a:xfrm>
                <a:off x="7258829" y="1853572"/>
                <a:ext cx="1107996"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ヘルプデスク</a:t>
                </a:r>
              </a:p>
            </p:txBody>
          </p:sp>
          <p:sp>
            <p:nvSpPr>
              <p:cNvPr id="81" name="テキスト ボックス 80">
                <a:extLst>
                  <a:ext uri="{FF2B5EF4-FFF2-40B4-BE49-F238E27FC236}">
                    <a16:creationId xmlns:a16="http://schemas.microsoft.com/office/drawing/2014/main" id="{ADD27EF1-4CF0-6087-F5E3-AC6E96174C01}"/>
                  </a:ext>
                </a:extLst>
              </p:cNvPr>
              <p:cNvSpPr txBox="1"/>
              <p:nvPr/>
            </p:nvSpPr>
            <p:spPr>
              <a:xfrm>
                <a:off x="6940524" y="3013420"/>
                <a:ext cx="670375" cy="276999"/>
              </a:xfrm>
              <a:prstGeom prst="rect">
                <a:avLst/>
              </a:prstGeom>
              <a:noFill/>
            </p:spPr>
            <p:txBody>
              <a:bodyPr wrap="none" rtlCol="0">
                <a:spAutoFit/>
              </a:bodyPr>
              <a:lstStyle/>
              <a:p>
                <a:pPr algn="ctr"/>
                <a:r>
                  <a:rPr kumimoji="1" lang="en-US" altLang="ja-JP" sz="1200" dirty="0">
                    <a:solidFill>
                      <a:schemeClr val="bg1"/>
                    </a:solidFill>
                    <a:latin typeface="Meiryo" panose="020B0604030504040204" pitchFamily="34" charset="-128"/>
                    <a:ea typeface="Meiryo" panose="020B0604030504040204" pitchFamily="34" charset="-128"/>
                  </a:rPr>
                  <a:t>ID</a:t>
                </a:r>
                <a:r>
                  <a:rPr kumimoji="1" lang="ja-JP" altLang="en-US" sz="1200">
                    <a:solidFill>
                      <a:schemeClr val="bg1"/>
                    </a:solidFill>
                    <a:latin typeface="Meiryo" panose="020B0604030504040204" pitchFamily="34" charset="-128"/>
                    <a:ea typeface="Meiryo" panose="020B0604030504040204" pitchFamily="34" charset="-128"/>
                  </a:rPr>
                  <a:t>認証</a:t>
                </a:r>
              </a:p>
            </p:txBody>
          </p:sp>
          <p:sp>
            <p:nvSpPr>
              <p:cNvPr id="82" name="テキスト ボックス 81">
                <a:extLst>
                  <a:ext uri="{FF2B5EF4-FFF2-40B4-BE49-F238E27FC236}">
                    <a16:creationId xmlns:a16="http://schemas.microsoft.com/office/drawing/2014/main" id="{F226793A-4EAE-D702-45AC-B163026A11C0}"/>
                  </a:ext>
                </a:extLst>
              </p:cNvPr>
              <p:cNvSpPr txBox="1"/>
              <p:nvPr/>
            </p:nvSpPr>
            <p:spPr>
              <a:xfrm>
                <a:off x="6283716" y="2758620"/>
                <a:ext cx="1261885" cy="276999"/>
              </a:xfrm>
              <a:prstGeom prst="rect">
                <a:avLst/>
              </a:prstGeom>
              <a:noFill/>
            </p:spPr>
            <p:txBody>
              <a:bodyPr wrap="none" rtlCol="0">
                <a:spAutoFit/>
              </a:bodyPr>
              <a:lstStyle/>
              <a:p>
                <a:pPr algn="ctr"/>
                <a:r>
                  <a:rPr lang="ja-JP" altLang="en-US" sz="1200">
                    <a:solidFill>
                      <a:schemeClr val="bg1"/>
                    </a:solidFill>
                    <a:latin typeface="Meiryo" panose="020B0604030504040204" pitchFamily="34" charset="-128"/>
                    <a:ea typeface="Meiryo" panose="020B0604030504040204" pitchFamily="34" charset="-128"/>
                  </a:rPr>
                  <a:t>投資アドバイス</a:t>
                </a:r>
                <a:endParaRPr kumimoji="1" lang="ja-JP" altLang="en-US" sz="1200">
                  <a:solidFill>
                    <a:schemeClr val="bg1"/>
                  </a:solidFill>
                  <a:latin typeface="Meiryo" panose="020B0604030504040204" pitchFamily="34" charset="-128"/>
                  <a:ea typeface="Meiryo" panose="020B0604030504040204" pitchFamily="34" charset="-128"/>
                </a:endParaRPr>
              </a:p>
            </p:txBody>
          </p:sp>
          <p:sp>
            <p:nvSpPr>
              <p:cNvPr id="83" name="テキスト ボックス 82">
                <a:extLst>
                  <a:ext uri="{FF2B5EF4-FFF2-40B4-BE49-F238E27FC236}">
                    <a16:creationId xmlns:a16="http://schemas.microsoft.com/office/drawing/2014/main" id="{B6CA5880-E141-C85C-079F-1B9172ED302D}"/>
                  </a:ext>
                </a:extLst>
              </p:cNvPr>
              <p:cNvSpPr txBox="1"/>
              <p:nvPr/>
            </p:nvSpPr>
            <p:spPr>
              <a:xfrm>
                <a:off x="7546757" y="2743553"/>
                <a:ext cx="800219" cy="276999"/>
              </a:xfrm>
              <a:prstGeom prst="rect">
                <a:avLst/>
              </a:prstGeom>
              <a:noFill/>
            </p:spPr>
            <p:txBody>
              <a:bodyPr wrap="none" rtlCol="0">
                <a:spAutoFit/>
              </a:bodyPr>
              <a:lstStyle/>
              <a:p>
                <a:pPr algn="ctr"/>
                <a:r>
                  <a:rPr lang="ja-JP" altLang="en-US" sz="1200">
                    <a:solidFill>
                      <a:schemeClr val="bg1"/>
                    </a:solidFill>
                    <a:latin typeface="Meiryo" panose="020B0604030504040204" pitchFamily="34" charset="-128"/>
                    <a:ea typeface="Meiryo" panose="020B0604030504040204" pitchFamily="34" charset="-128"/>
                  </a:rPr>
                  <a:t>資源発見</a:t>
                </a:r>
                <a:endParaRPr kumimoji="1" lang="ja-JP" altLang="en-US" sz="1200">
                  <a:solidFill>
                    <a:schemeClr val="bg1"/>
                  </a:solidFill>
                  <a:latin typeface="Meiryo" panose="020B0604030504040204" pitchFamily="34" charset="-128"/>
                  <a:ea typeface="Meiryo" panose="020B0604030504040204" pitchFamily="34" charset="-128"/>
                </a:endParaRPr>
              </a:p>
            </p:txBody>
          </p:sp>
          <p:sp>
            <p:nvSpPr>
              <p:cNvPr id="84" name="テキスト ボックス 83">
                <a:extLst>
                  <a:ext uri="{FF2B5EF4-FFF2-40B4-BE49-F238E27FC236}">
                    <a16:creationId xmlns:a16="http://schemas.microsoft.com/office/drawing/2014/main" id="{08C56952-7815-29EA-A0E2-2343EA45CE07}"/>
                  </a:ext>
                </a:extLst>
              </p:cNvPr>
              <p:cNvSpPr txBox="1"/>
              <p:nvPr/>
            </p:nvSpPr>
            <p:spPr>
              <a:xfrm>
                <a:off x="7238980" y="2291542"/>
                <a:ext cx="1107996"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事務処理支援</a:t>
                </a:r>
              </a:p>
            </p:txBody>
          </p:sp>
        </p:grpSp>
      </p:grpSp>
      <p:sp>
        <p:nvSpPr>
          <p:cNvPr id="96" name="正方形/長方形 95">
            <a:extLst>
              <a:ext uri="{FF2B5EF4-FFF2-40B4-BE49-F238E27FC236}">
                <a16:creationId xmlns:a16="http://schemas.microsoft.com/office/drawing/2014/main" id="{E721A7DA-F445-D977-F96B-6BE2AAFFAD8C}"/>
              </a:ext>
            </a:extLst>
          </p:cNvPr>
          <p:cNvSpPr/>
          <p:nvPr/>
        </p:nvSpPr>
        <p:spPr>
          <a:xfrm>
            <a:off x="2021429" y="1664463"/>
            <a:ext cx="4485239" cy="2473604"/>
          </a:xfrm>
          <a:prstGeom prst="rect">
            <a:avLst/>
          </a:prstGeom>
          <a:solidFill>
            <a:srgbClr val="00B0F0">
              <a:alpha val="50196"/>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a:extLst>
              <a:ext uri="{FF2B5EF4-FFF2-40B4-BE49-F238E27FC236}">
                <a16:creationId xmlns:a16="http://schemas.microsoft.com/office/drawing/2014/main" id="{4033D7E1-F78F-0923-13A4-0994569E46B5}"/>
              </a:ext>
            </a:extLst>
          </p:cNvPr>
          <p:cNvSpPr/>
          <p:nvPr/>
        </p:nvSpPr>
        <p:spPr>
          <a:xfrm>
            <a:off x="5119704" y="2177765"/>
            <a:ext cx="1267554" cy="1857371"/>
          </a:xfrm>
          <a:prstGeom prst="rect">
            <a:avLst/>
          </a:prstGeom>
          <a:solidFill>
            <a:srgbClr val="1F33E8"/>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テキスト ボックス 11">
            <a:extLst>
              <a:ext uri="{FF2B5EF4-FFF2-40B4-BE49-F238E27FC236}">
                <a16:creationId xmlns:a16="http://schemas.microsoft.com/office/drawing/2014/main" id="{C5FFF536-D4B3-3BD2-59AA-D99D7BA5952C}"/>
              </a:ext>
            </a:extLst>
          </p:cNvPr>
          <p:cNvSpPr txBox="1"/>
          <p:nvPr/>
        </p:nvSpPr>
        <p:spPr>
          <a:xfrm>
            <a:off x="5401576" y="2634797"/>
            <a:ext cx="697627" cy="400110"/>
          </a:xfrm>
          <a:prstGeom prst="rect">
            <a:avLst/>
          </a:prstGeom>
          <a:noFill/>
        </p:spPr>
        <p:txBody>
          <a:bodyPr wrap="none" rtlCol="0">
            <a:spAutoFit/>
          </a:bodyPr>
          <a:lstStyle/>
          <a:p>
            <a:pPr algn="ctr"/>
            <a:r>
              <a:rPr kumimoji="1" lang="ja-JP" altLang="en-US" sz="2000" b="1">
                <a:solidFill>
                  <a:schemeClr val="bg1"/>
                </a:solidFill>
                <a:latin typeface="Meiryo" panose="020B0604030504040204" pitchFamily="34" charset="-128"/>
                <a:ea typeface="Meiryo" panose="020B0604030504040204" pitchFamily="34" charset="-128"/>
              </a:rPr>
              <a:t>推論</a:t>
            </a:r>
          </a:p>
        </p:txBody>
      </p:sp>
      <p:sp>
        <p:nvSpPr>
          <p:cNvPr id="58" name="テキスト ボックス 57">
            <a:extLst>
              <a:ext uri="{FF2B5EF4-FFF2-40B4-BE49-F238E27FC236}">
                <a16:creationId xmlns:a16="http://schemas.microsoft.com/office/drawing/2014/main" id="{68F459A4-5818-6F80-DF75-0279B18045F8}"/>
              </a:ext>
            </a:extLst>
          </p:cNvPr>
          <p:cNvSpPr txBox="1"/>
          <p:nvPr/>
        </p:nvSpPr>
        <p:spPr>
          <a:xfrm>
            <a:off x="5119701" y="3106450"/>
            <a:ext cx="1260673" cy="738664"/>
          </a:xfrm>
          <a:prstGeom prst="rect">
            <a:avLst/>
          </a:prstGeom>
          <a:noFill/>
        </p:spPr>
        <p:txBody>
          <a:bodyPr wrap="square" rtlCol="0">
            <a:spAutoFit/>
          </a:bodyPr>
          <a:lstStyle/>
          <a:p>
            <a:r>
              <a:rPr lang="ja-JP" altLang="en-US" sz="1050">
                <a:solidFill>
                  <a:schemeClr val="bg1"/>
                </a:solidFill>
                <a:latin typeface="Meiryo" panose="020B0604030504040204" pitchFamily="34" charset="-128"/>
                <a:ea typeface="Meiryo" panose="020B0604030504040204" pitchFamily="34" charset="-128"/>
              </a:rPr>
              <a:t>モデルと比較として特徴の</a:t>
            </a:r>
            <a:r>
              <a:rPr kumimoji="1" lang="ja-JP" altLang="en-US" sz="1050">
                <a:solidFill>
                  <a:schemeClr val="bg1"/>
                </a:solidFill>
                <a:latin typeface="Meiryo" panose="020B0604030504040204" pitchFamily="34" charset="-128"/>
                <a:ea typeface="Meiryo" panose="020B0604030504040204" pitchFamily="34" charset="-128"/>
              </a:rPr>
              <a:t>一致の程度について、確率値</a:t>
            </a:r>
            <a:r>
              <a:rPr lang="ja-JP" altLang="en-US" sz="1050">
                <a:solidFill>
                  <a:schemeClr val="bg1"/>
                </a:solidFill>
                <a:latin typeface="Meiryo" panose="020B0604030504040204" pitchFamily="34" charset="-128"/>
                <a:ea typeface="Meiryo" panose="020B0604030504040204" pitchFamily="34" charset="-128"/>
              </a:rPr>
              <a:t>を得る計算</a:t>
            </a:r>
            <a:endParaRPr kumimoji="1" lang="en-US" altLang="ja-JP" sz="1050" dirty="0">
              <a:solidFill>
                <a:schemeClr val="bg1"/>
              </a:solidFill>
              <a:latin typeface="Meiryo" panose="020B0604030504040204" pitchFamily="34" charset="-128"/>
              <a:ea typeface="Meiryo" panose="020B0604030504040204" pitchFamily="34" charset="-128"/>
            </a:endParaRPr>
          </a:p>
        </p:txBody>
      </p:sp>
      <p:sp>
        <p:nvSpPr>
          <p:cNvPr id="61" name="正方形/長方形 60">
            <a:extLst>
              <a:ext uri="{FF2B5EF4-FFF2-40B4-BE49-F238E27FC236}">
                <a16:creationId xmlns:a16="http://schemas.microsoft.com/office/drawing/2014/main" id="{F77E8DEB-0FF2-4439-24D5-44894A94C0D1}"/>
              </a:ext>
            </a:extLst>
          </p:cNvPr>
          <p:cNvSpPr/>
          <p:nvPr/>
        </p:nvSpPr>
        <p:spPr>
          <a:xfrm>
            <a:off x="6574127" y="2177873"/>
            <a:ext cx="504573" cy="1857263"/>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2" name="テキスト ボックス 61">
            <a:extLst>
              <a:ext uri="{FF2B5EF4-FFF2-40B4-BE49-F238E27FC236}">
                <a16:creationId xmlns:a16="http://schemas.microsoft.com/office/drawing/2014/main" id="{21263695-5169-C297-A6F1-FB9FD5F4A540}"/>
              </a:ext>
            </a:extLst>
          </p:cNvPr>
          <p:cNvSpPr txBox="1"/>
          <p:nvPr/>
        </p:nvSpPr>
        <p:spPr>
          <a:xfrm>
            <a:off x="5401574" y="999291"/>
            <a:ext cx="697627" cy="400110"/>
          </a:xfrm>
          <a:prstGeom prst="rect">
            <a:avLst/>
          </a:prstGeom>
          <a:noFill/>
        </p:spPr>
        <p:txBody>
          <a:bodyPr wrap="none" rtlCol="0">
            <a:spAutoFit/>
          </a:bodyPr>
          <a:lstStyle/>
          <a:p>
            <a:pPr algn="ctr"/>
            <a:r>
              <a:rPr kumimoji="1" lang="ja-JP" altLang="en-US" sz="2000" b="1">
                <a:solidFill>
                  <a:schemeClr val="bg1"/>
                </a:solidFill>
                <a:latin typeface="Meiryo" panose="020B0604030504040204" pitchFamily="34" charset="-128"/>
                <a:ea typeface="Meiryo" panose="020B0604030504040204" pitchFamily="34" charset="-128"/>
              </a:rPr>
              <a:t>入力</a:t>
            </a:r>
          </a:p>
        </p:txBody>
      </p:sp>
      <p:sp>
        <p:nvSpPr>
          <p:cNvPr id="63" name="テキスト ボックス 62">
            <a:extLst>
              <a:ext uri="{FF2B5EF4-FFF2-40B4-BE49-F238E27FC236}">
                <a16:creationId xmlns:a16="http://schemas.microsoft.com/office/drawing/2014/main" id="{A74B3642-F1F7-B57D-6C1B-B0694E727487}"/>
              </a:ext>
            </a:extLst>
          </p:cNvPr>
          <p:cNvSpPr txBox="1"/>
          <p:nvPr/>
        </p:nvSpPr>
        <p:spPr>
          <a:xfrm>
            <a:off x="6608167" y="2829359"/>
            <a:ext cx="492443" cy="605295"/>
          </a:xfrm>
          <a:prstGeom prst="rect">
            <a:avLst/>
          </a:prstGeom>
          <a:noFill/>
        </p:spPr>
        <p:txBody>
          <a:bodyPr vert="eaVert" wrap="none" rtlCol="0">
            <a:spAutoFit/>
          </a:bodyPr>
          <a:lstStyle/>
          <a:p>
            <a:pPr algn="ctr"/>
            <a:r>
              <a:rPr kumimoji="1" lang="ja-JP" altLang="en-US" sz="2000" b="1">
                <a:solidFill>
                  <a:schemeClr val="bg1"/>
                </a:solidFill>
                <a:latin typeface="Meiryo" panose="020B0604030504040204" pitchFamily="34" charset="-128"/>
                <a:ea typeface="Meiryo" panose="020B0604030504040204" pitchFamily="34" charset="-128"/>
              </a:rPr>
              <a:t>出力</a:t>
            </a:r>
          </a:p>
        </p:txBody>
      </p:sp>
      <p:sp>
        <p:nvSpPr>
          <p:cNvPr id="14" name="テキスト ボックス 13">
            <a:extLst>
              <a:ext uri="{FF2B5EF4-FFF2-40B4-BE49-F238E27FC236}">
                <a16:creationId xmlns:a16="http://schemas.microsoft.com/office/drawing/2014/main" id="{E6038BFC-25EE-5031-10D8-E8DD2DDB384C}"/>
              </a:ext>
            </a:extLst>
          </p:cNvPr>
          <p:cNvSpPr txBox="1"/>
          <p:nvPr/>
        </p:nvSpPr>
        <p:spPr>
          <a:xfrm>
            <a:off x="7107777" y="2251093"/>
            <a:ext cx="1578031" cy="400110"/>
          </a:xfrm>
          <a:prstGeom prst="rect">
            <a:avLst/>
          </a:prstGeom>
          <a:noFill/>
        </p:spPr>
        <p:txBody>
          <a:bodyPr wrap="square" rtlCol="0">
            <a:spAutoFit/>
          </a:bodyPr>
          <a:lstStyle/>
          <a:p>
            <a:pPr algn="ctr"/>
            <a:r>
              <a:rPr kumimoji="1" lang="ja-JP" altLang="en-US" sz="2000" b="1">
                <a:solidFill>
                  <a:schemeClr val="bg1"/>
                </a:solidFill>
                <a:latin typeface="Meiryo" panose="020B0604030504040204" pitchFamily="34" charset="-128"/>
                <a:ea typeface="Meiryo" panose="020B0604030504040204" pitchFamily="34" charset="-128"/>
              </a:rPr>
              <a:t>可視化</a:t>
            </a:r>
          </a:p>
        </p:txBody>
      </p:sp>
      <p:sp>
        <p:nvSpPr>
          <p:cNvPr id="48" name="テキスト ボックス 47">
            <a:extLst>
              <a:ext uri="{FF2B5EF4-FFF2-40B4-BE49-F238E27FC236}">
                <a16:creationId xmlns:a16="http://schemas.microsoft.com/office/drawing/2014/main" id="{391EA6E6-FB93-460B-BE8B-2DD620CCB8EC}"/>
              </a:ext>
            </a:extLst>
          </p:cNvPr>
          <p:cNvSpPr txBox="1"/>
          <p:nvPr/>
        </p:nvSpPr>
        <p:spPr>
          <a:xfrm>
            <a:off x="7107776" y="3263155"/>
            <a:ext cx="1578031" cy="400110"/>
          </a:xfrm>
          <a:prstGeom prst="rect">
            <a:avLst/>
          </a:prstGeom>
          <a:noFill/>
        </p:spPr>
        <p:txBody>
          <a:bodyPr wrap="square" rtlCol="0">
            <a:spAutoFit/>
          </a:bodyPr>
          <a:lstStyle/>
          <a:p>
            <a:pPr algn="ctr"/>
            <a:r>
              <a:rPr kumimoji="1" lang="ja-JP" altLang="en-US" sz="2000" b="1">
                <a:solidFill>
                  <a:schemeClr val="bg1"/>
                </a:solidFill>
                <a:latin typeface="Meiryo" panose="020B0604030504040204" pitchFamily="34" charset="-128"/>
                <a:ea typeface="Meiryo" panose="020B0604030504040204" pitchFamily="34" charset="-128"/>
              </a:rPr>
              <a:t>認　識</a:t>
            </a:r>
          </a:p>
        </p:txBody>
      </p:sp>
      <p:sp>
        <p:nvSpPr>
          <p:cNvPr id="49" name="テキスト ボックス 48">
            <a:extLst>
              <a:ext uri="{FF2B5EF4-FFF2-40B4-BE49-F238E27FC236}">
                <a16:creationId xmlns:a16="http://schemas.microsoft.com/office/drawing/2014/main" id="{98A1F71F-6DD5-BB59-BBFF-919809EE111D}"/>
              </a:ext>
            </a:extLst>
          </p:cNvPr>
          <p:cNvSpPr txBox="1"/>
          <p:nvPr/>
        </p:nvSpPr>
        <p:spPr>
          <a:xfrm>
            <a:off x="7107776" y="3564267"/>
            <a:ext cx="1578031" cy="400110"/>
          </a:xfrm>
          <a:prstGeom prst="rect">
            <a:avLst/>
          </a:prstGeom>
          <a:noFill/>
        </p:spPr>
        <p:txBody>
          <a:bodyPr wrap="square" rtlCol="0">
            <a:spAutoFit/>
          </a:bodyPr>
          <a:lstStyle/>
          <a:p>
            <a:pPr algn="ctr"/>
            <a:r>
              <a:rPr lang="ja-JP" altLang="en-US" sz="2000" b="1">
                <a:solidFill>
                  <a:schemeClr val="bg1"/>
                </a:solidFill>
                <a:latin typeface="Meiryo" panose="020B0604030504040204" pitchFamily="34" charset="-128"/>
                <a:ea typeface="Meiryo" panose="020B0604030504040204" pitchFamily="34" charset="-128"/>
              </a:rPr>
              <a:t>生　成</a:t>
            </a:r>
            <a:endParaRPr kumimoji="1" lang="ja-JP" altLang="en-US" sz="2000" b="1">
              <a:solidFill>
                <a:schemeClr val="bg1"/>
              </a:solidFill>
              <a:latin typeface="Meiryo" panose="020B0604030504040204" pitchFamily="34" charset="-128"/>
              <a:ea typeface="Meiryo" panose="020B0604030504040204" pitchFamily="34" charset="-128"/>
            </a:endParaRPr>
          </a:p>
        </p:txBody>
      </p:sp>
      <p:sp>
        <p:nvSpPr>
          <p:cNvPr id="94" name="下矢印 93">
            <a:extLst>
              <a:ext uri="{FF2B5EF4-FFF2-40B4-BE49-F238E27FC236}">
                <a16:creationId xmlns:a16="http://schemas.microsoft.com/office/drawing/2014/main" id="{E4C8DA9D-965B-3759-350E-51D12C7E31CD}"/>
              </a:ext>
            </a:extLst>
          </p:cNvPr>
          <p:cNvSpPr/>
          <p:nvPr/>
        </p:nvSpPr>
        <p:spPr>
          <a:xfrm rot="16200000">
            <a:off x="6243278" y="3077100"/>
            <a:ext cx="526780" cy="265557"/>
          </a:xfrm>
          <a:prstGeom prst="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BF5D71E1-B81A-795A-3E7A-DC37658F760B}"/>
              </a:ext>
            </a:extLst>
          </p:cNvPr>
          <p:cNvSpPr>
            <a:spLocks noGrp="1"/>
          </p:cNvSpPr>
          <p:nvPr>
            <p:ph type="title"/>
          </p:nvPr>
        </p:nvSpPr>
        <p:spPr/>
        <p:txBody>
          <a:bodyPr/>
          <a:lstStyle/>
          <a:p>
            <a:r>
              <a:rPr kumimoji="1" lang="ja-JP" altLang="en-US"/>
              <a:t>機械学習と</a:t>
            </a:r>
            <a:r>
              <a:rPr lang="en-US" altLang="ja-JP" dirty="0"/>
              <a:t>AI</a:t>
            </a:r>
            <a:r>
              <a:rPr lang="ja-JP" altLang="en-US"/>
              <a:t>アプリケーション</a:t>
            </a:r>
            <a:r>
              <a:rPr lang="en-US" altLang="ja-JP" dirty="0"/>
              <a:t> 2</a:t>
            </a:r>
            <a:endParaRPr kumimoji="1" lang="ja-JP" altLang="en-US"/>
          </a:p>
        </p:txBody>
      </p:sp>
      <p:sp>
        <p:nvSpPr>
          <p:cNvPr id="3" name="円柱 2">
            <a:extLst>
              <a:ext uri="{FF2B5EF4-FFF2-40B4-BE49-F238E27FC236}">
                <a16:creationId xmlns:a16="http://schemas.microsoft.com/office/drawing/2014/main" id="{63FDA796-82C0-D338-4D92-D3379F5340F2}"/>
              </a:ext>
            </a:extLst>
          </p:cNvPr>
          <p:cNvSpPr/>
          <p:nvPr/>
        </p:nvSpPr>
        <p:spPr>
          <a:xfrm>
            <a:off x="230401" y="2177765"/>
            <a:ext cx="1366068" cy="1857371"/>
          </a:xfrm>
          <a:prstGeom prst="can">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正方形/長方形 3">
            <a:extLst>
              <a:ext uri="{FF2B5EF4-FFF2-40B4-BE49-F238E27FC236}">
                <a16:creationId xmlns:a16="http://schemas.microsoft.com/office/drawing/2014/main" id="{205E5650-C742-AC44-7B7A-F4189E2CFD0F}"/>
              </a:ext>
            </a:extLst>
          </p:cNvPr>
          <p:cNvSpPr/>
          <p:nvPr/>
        </p:nvSpPr>
        <p:spPr>
          <a:xfrm>
            <a:off x="2101462" y="2177766"/>
            <a:ext cx="1267554" cy="1857371"/>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テキスト ボックス 6">
            <a:extLst>
              <a:ext uri="{FF2B5EF4-FFF2-40B4-BE49-F238E27FC236}">
                <a16:creationId xmlns:a16="http://schemas.microsoft.com/office/drawing/2014/main" id="{862551B1-1BF6-AD87-D202-0B01D303BD5E}"/>
              </a:ext>
            </a:extLst>
          </p:cNvPr>
          <p:cNvSpPr txBox="1"/>
          <p:nvPr/>
        </p:nvSpPr>
        <p:spPr>
          <a:xfrm>
            <a:off x="436381" y="2634797"/>
            <a:ext cx="954107" cy="400110"/>
          </a:xfrm>
          <a:prstGeom prst="rect">
            <a:avLst/>
          </a:prstGeom>
          <a:noFill/>
        </p:spPr>
        <p:txBody>
          <a:bodyPr wrap="none" rtlCol="0">
            <a:spAutoFit/>
          </a:bodyPr>
          <a:lstStyle/>
          <a:p>
            <a:pPr algn="ctr"/>
            <a:r>
              <a:rPr kumimoji="1" lang="ja-JP" altLang="en-US" sz="2000" b="1">
                <a:solidFill>
                  <a:schemeClr val="bg1"/>
                </a:solidFill>
                <a:latin typeface="Meiryo" panose="020B0604030504040204" pitchFamily="34" charset="-128"/>
                <a:ea typeface="Meiryo" panose="020B0604030504040204" pitchFamily="34" charset="-128"/>
              </a:rPr>
              <a:t>データ</a:t>
            </a:r>
          </a:p>
        </p:txBody>
      </p:sp>
      <p:sp>
        <p:nvSpPr>
          <p:cNvPr id="8" name="テキスト ボックス 7">
            <a:extLst>
              <a:ext uri="{FF2B5EF4-FFF2-40B4-BE49-F238E27FC236}">
                <a16:creationId xmlns:a16="http://schemas.microsoft.com/office/drawing/2014/main" id="{964EEAB6-6163-F484-3D94-2EFBD4C8F569}"/>
              </a:ext>
            </a:extLst>
          </p:cNvPr>
          <p:cNvSpPr txBox="1"/>
          <p:nvPr/>
        </p:nvSpPr>
        <p:spPr>
          <a:xfrm>
            <a:off x="2383334" y="2634797"/>
            <a:ext cx="697627" cy="400110"/>
          </a:xfrm>
          <a:prstGeom prst="rect">
            <a:avLst/>
          </a:prstGeom>
          <a:noFill/>
        </p:spPr>
        <p:txBody>
          <a:bodyPr wrap="none" rtlCol="0">
            <a:spAutoFit/>
          </a:bodyPr>
          <a:lstStyle/>
          <a:p>
            <a:pPr algn="ctr"/>
            <a:r>
              <a:rPr kumimoji="1" lang="ja-JP" altLang="en-US" sz="2000" b="1">
                <a:solidFill>
                  <a:schemeClr val="bg1"/>
                </a:solidFill>
                <a:latin typeface="Meiryo" panose="020B0604030504040204" pitchFamily="34" charset="-128"/>
                <a:ea typeface="Meiryo" panose="020B0604030504040204" pitchFamily="34" charset="-128"/>
              </a:rPr>
              <a:t>学習</a:t>
            </a:r>
          </a:p>
        </p:txBody>
      </p:sp>
      <p:sp>
        <p:nvSpPr>
          <p:cNvPr id="10" name="円柱 9">
            <a:extLst>
              <a:ext uri="{FF2B5EF4-FFF2-40B4-BE49-F238E27FC236}">
                <a16:creationId xmlns:a16="http://schemas.microsoft.com/office/drawing/2014/main" id="{6D312B81-FB33-77D5-CDEE-3F585AFAE87B}"/>
              </a:ext>
            </a:extLst>
          </p:cNvPr>
          <p:cNvSpPr/>
          <p:nvPr/>
        </p:nvSpPr>
        <p:spPr>
          <a:xfrm>
            <a:off x="3561326" y="2177765"/>
            <a:ext cx="1366068" cy="1857371"/>
          </a:xfrm>
          <a:prstGeom prst="can">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 name="テキスト ボックス 10">
            <a:extLst>
              <a:ext uri="{FF2B5EF4-FFF2-40B4-BE49-F238E27FC236}">
                <a16:creationId xmlns:a16="http://schemas.microsoft.com/office/drawing/2014/main" id="{78E740F6-DDBF-566E-DC4C-B97A919CCD4C}"/>
              </a:ext>
            </a:extLst>
          </p:cNvPr>
          <p:cNvSpPr txBox="1"/>
          <p:nvPr/>
        </p:nvSpPr>
        <p:spPr>
          <a:xfrm>
            <a:off x="3767306" y="2634797"/>
            <a:ext cx="954107" cy="400110"/>
          </a:xfrm>
          <a:prstGeom prst="rect">
            <a:avLst/>
          </a:prstGeom>
          <a:noFill/>
        </p:spPr>
        <p:txBody>
          <a:bodyPr wrap="none" rtlCol="0">
            <a:spAutoFit/>
          </a:bodyPr>
          <a:lstStyle/>
          <a:p>
            <a:pPr algn="ctr"/>
            <a:r>
              <a:rPr kumimoji="1" lang="ja-JP" altLang="en-US" sz="2000" b="1">
                <a:solidFill>
                  <a:schemeClr val="bg1"/>
                </a:solidFill>
                <a:latin typeface="Meiryo" panose="020B0604030504040204" pitchFamily="34" charset="-128"/>
                <a:ea typeface="Meiryo" panose="020B0604030504040204" pitchFamily="34" charset="-128"/>
              </a:rPr>
              <a:t>モデル</a:t>
            </a:r>
          </a:p>
        </p:txBody>
      </p:sp>
      <p:sp>
        <p:nvSpPr>
          <p:cNvPr id="57" name="テキスト ボックス 56">
            <a:extLst>
              <a:ext uri="{FF2B5EF4-FFF2-40B4-BE49-F238E27FC236}">
                <a16:creationId xmlns:a16="http://schemas.microsoft.com/office/drawing/2014/main" id="{9CE7A632-01A9-00B8-086E-AC80281C55BC}"/>
              </a:ext>
            </a:extLst>
          </p:cNvPr>
          <p:cNvSpPr txBox="1"/>
          <p:nvPr/>
        </p:nvSpPr>
        <p:spPr>
          <a:xfrm>
            <a:off x="2126445" y="3106450"/>
            <a:ext cx="1267554" cy="577081"/>
          </a:xfrm>
          <a:prstGeom prst="rect">
            <a:avLst/>
          </a:prstGeom>
          <a:noFill/>
        </p:spPr>
        <p:txBody>
          <a:bodyPr wrap="squar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データに含まれる</a:t>
            </a:r>
            <a:endParaRPr kumimoji="1" lang="en-US" altLang="ja-JP" sz="1050" dirty="0">
              <a:solidFill>
                <a:schemeClr val="bg1"/>
              </a:solidFill>
              <a:latin typeface="Meiryo" panose="020B0604030504040204" pitchFamily="34" charset="-128"/>
              <a:ea typeface="Meiryo" panose="020B0604030504040204" pitchFamily="34" charset="-128"/>
            </a:endParaRPr>
          </a:p>
          <a:p>
            <a:pPr algn="ctr"/>
            <a:r>
              <a:rPr lang="ja-JP" altLang="en-US" sz="1050">
                <a:solidFill>
                  <a:schemeClr val="bg1"/>
                </a:solidFill>
                <a:latin typeface="Meiryo" panose="020B0604030504040204" pitchFamily="34" charset="-128"/>
                <a:ea typeface="Meiryo" panose="020B0604030504040204" pitchFamily="34" charset="-128"/>
              </a:rPr>
              <a:t>規則や法則、特徴</a:t>
            </a:r>
            <a:endParaRPr lang="en-US" altLang="ja-JP" sz="1050" dirty="0">
              <a:solidFill>
                <a:schemeClr val="bg1"/>
              </a:solidFill>
              <a:latin typeface="Meiryo" panose="020B0604030504040204" pitchFamily="34" charset="-128"/>
              <a:ea typeface="Meiryo" panose="020B0604030504040204" pitchFamily="34" charset="-128"/>
            </a:endParaRPr>
          </a:p>
          <a:p>
            <a:r>
              <a:rPr kumimoji="1" lang="ja-JP" altLang="en-US" sz="1050">
                <a:solidFill>
                  <a:schemeClr val="bg1"/>
                </a:solidFill>
                <a:latin typeface="Meiryo" panose="020B0604030504040204" pitchFamily="34" charset="-128"/>
                <a:ea typeface="Meiryo" panose="020B0604030504040204" pitchFamily="34" charset="-128"/>
              </a:rPr>
              <a:t>を見つける計算</a:t>
            </a:r>
          </a:p>
        </p:txBody>
      </p:sp>
      <p:sp>
        <p:nvSpPr>
          <p:cNvPr id="59" name="テキスト ボックス 58">
            <a:extLst>
              <a:ext uri="{FF2B5EF4-FFF2-40B4-BE49-F238E27FC236}">
                <a16:creationId xmlns:a16="http://schemas.microsoft.com/office/drawing/2014/main" id="{782002DA-FE1C-B2BC-ABA1-E6776CD437F0}"/>
              </a:ext>
            </a:extLst>
          </p:cNvPr>
          <p:cNvSpPr txBox="1"/>
          <p:nvPr/>
        </p:nvSpPr>
        <p:spPr>
          <a:xfrm>
            <a:off x="3549960" y="3106450"/>
            <a:ext cx="1428176" cy="738664"/>
          </a:xfrm>
          <a:prstGeom prst="rect">
            <a:avLst/>
          </a:prstGeom>
          <a:noFill/>
        </p:spPr>
        <p:txBody>
          <a:bodyPr wrap="square" rtlCol="0">
            <a:spAutoFit/>
          </a:bodyPr>
          <a:lstStyle/>
          <a:p>
            <a:r>
              <a:rPr kumimoji="1" lang="ja-JP" altLang="en-US" sz="1050">
                <a:solidFill>
                  <a:schemeClr val="bg1"/>
                </a:solidFill>
                <a:latin typeface="Meiryo" panose="020B0604030504040204" pitchFamily="34" charset="-128"/>
                <a:ea typeface="Meiryo" panose="020B0604030504040204" pitchFamily="34" charset="-128"/>
              </a:rPr>
              <a:t>入力に対して、何らかの結果を出力をさせるためのルールや関数、基準、雛形</a:t>
            </a:r>
          </a:p>
        </p:txBody>
      </p:sp>
      <p:sp>
        <p:nvSpPr>
          <p:cNvPr id="90" name="テキスト ボックス 89">
            <a:extLst>
              <a:ext uri="{FF2B5EF4-FFF2-40B4-BE49-F238E27FC236}">
                <a16:creationId xmlns:a16="http://schemas.microsoft.com/office/drawing/2014/main" id="{FB8F5E55-BF06-15A4-F0F4-32FA3BEF1108}"/>
              </a:ext>
            </a:extLst>
          </p:cNvPr>
          <p:cNvSpPr txBox="1"/>
          <p:nvPr/>
        </p:nvSpPr>
        <p:spPr>
          <a:xfrm>
            <a:off x="221424" y="3106450"/>
            <a:ext cx="1361606" cy="577081"/>
          </a:xfrm>
          <a:prstGeom prst="rect">
            <a:avLst/>
          </a:prstGeom>
          <a:noFill/>
        </p:spPr>
        <p:txBody>
          <a:bodyPr wrap="square" rtlCol="0">
            <a:spAutoFit/>
          </a:bodyPr>
          <a:lstStyle/>
          <a:p>
            <a:r>
              <a:rPr kumimoji="1" lang="ja-JP" altLang="en-US" sz="1050">
                <a:solidFill>
                  <a:schemeClr val="bg1"/>
                </a:solidFill>
                <a:latin typeface="Meiryo" panose="020B0604030504040204" pitchFamily="34" charset="-128"/>
                <a:ea typeface="Meiryo" panose="020B0604030504040204" pitchFamily="34" charset="-128"/>
              </a:rPr>
              <a:t>何らかの事実を表現する数値や記号のあつまり</a:t>
            </a:r>
          </a:p>
        </p:txBody>
      </p:sp>
      <p:sp>
        <p:nvSpPr>
          <p:cNvPr id="91" name="下矢印 90">
            <a:extLst>
              <a:ext uri="{FF2B5EF4-FFF2-40B4-BE49-F238E27FC236}">
                <a16:creationId xmlns:a16="http://schemas.microsoft.com/office/drawing/2014/main" id="{9E57F330-3B98-DC28-056D-3D50866741A7}"/>
              </a:ext>
            </a:extLst>
          </p:cNvPr>
          <p:cNvSpPr/>
          <p:nvPr/>
        </p:nvSpPr>
        <p:spPr>
          <a:xfrm rot="16200000">
            <a:off x="1596877" y="2977703"/>
            <a:ext cx="526780" cy="375814"/>
          </a:xfrm>
          <a:prstGeom prst="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2" name="下矢印 91">
            <a:extLst>
              <a:ext uri="{FF2B5EF4-FFF2-40B4-BE49-F238E27FC236}">
                <a16:creationId xmlns:a16="http://schemas.microsoft.com/office/drawing/2014/main" id="{CCDB0089-3F80-1AC5-0E6A-09C265FA82F0}"/>
              </a:ext>
            </a:extLst>
          </p:cNvPr>
          <p:cNvSpPr/>
          <p:nvPr/>
        </p:nvSpPr>
        <p:spPr>
          <a:xfrm rot="16200000">
            <a:off x="3232222" y="3045753"/>
            <a:ext cx="526780" cy="265557"/>
          </a:xfrm>
          <a:prstGeom prst="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9" name="グループ化 8">
            <a:extLst>
              <a:ext uri="{FF2B5EF4-FFF2-40B4-BE49-F238E27FC236}">
                <a16:creationId xmlns:a16="http://schemas.microsoft.com/office/drawing/2014/main" id="{79FDD1F7-3DC5-FA65-D028-41B6C59108C6}"/>
              </a:ext>
            </a:extLst>
          </p:cNvPr>
          <p:cNvGrpSpPr/>
          <p:nvPr/>
        </p:nvGrpSpPr>
        <p:grpSpPr>
          <a:xfrm>
            <a:off x="600366" y="4119419"/>
            <a:ext cx="4751731" cy="2318326"/>
            <a:chOff x="600366" y="4119419"/>
            <a:chExt cx="4751731" cy="2318326"/>
          </a:xfrm>
        </p:grpSpPr>
        <p:sp>
          <p:nvSpPr>
            <p:cNvPr id="89" name="曲折矢印 88">
              <a:extLst>
                <a:ext uri="{FF2B5EF4-FFF2-40B4-BE49-F238E27FC236}">
                  <a16:creationId xmlns:a16="http://schemas.microsoft.com/office/drawing/2014/main" id="{CAB6493E-DB75-B8BC-E5CD-9A8C29B97BD1}"/>
                </a:ext>
              </a:extLst>
            </p:cNvPr>
            <p:cNvSpPr/>
            <p:nvPr/>
          </p:nvSpPr>
          <p:spPr>
            <a:xfrm rot="16200000">
              <a:off x="1597480" y="3122305"/>
              <a:ext cx="2318326" cy="4312554"/>
            </a:xfrm>
            <a:prstGeom prst="bentArrow">
              <a:avLst>
                <a:gd name="adj1" fmla="val 12359"/>
                <a:gd name="adj2" fmla="val 13625"/>
                <a:gd name="adj3" fmla="val 15670"/>
                <a:gd name="adj4" fmla="val 28589"/>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5" name="テキスト ボックス 94">
              <a:extLst>
                <a:ext uri="{FF2B5EF4-FFF2-40B4-BE49-F238E27FC236}">
                  <a16:creationId xmlns:a16="http://schemas.microsoft.com/office/drawing/2014/main" id="{8B45A9FF-218F-3DFC-5291-3EF6966BCAED}"/>
                </a:ext>
              </a:extLst>
            </p:cNvPr>
            <p:cNvSpPr txBox="1"/>
            <p:nvPr/>
          </p:nvSpPr>
          <p:spPr>
            <a:xfrm>
              <a:off x="1336744" y="5554822"/>
              <a:ext cx="4015353" cy="523220"/>
            </a:xfrm>
            <a:prstGeom prst="rect">
              <a:avLst/>
            </a:prstGeom>
            <a:noFill/>
          </p:spPr>
          <p:txBody>
            <a:bodyPr wrap="square" rtlCol="0">
              <a:spAutoFit/>
            </a:bodyPr>
            <a:lstStyle/>
            <a:p>
              <a:r>
                <a:rPr kumimoji="1" lang="ja-JP" altLang="en-US" sz="1400">
                  <a:solidFill>
                    <a:schemeClr val="accent6">
                      <a:lumMod val="75000"/>
                    </a:schemeClr>
                  </a:solidFill>
                  <a:latin typeface="Meiryo" panose="020B0604030504040204" pitchFamily="34" charset="-128"/>
                  <a:ea typeface="Meiryo" panose="020B0604030504040204" pitchFamily="34" charset="-128"/>
                </a:rPr>
                <a:t>学習データ</a:t>
              </a:r>
              <a:r>
                <a:rPr lang="ja-JP" altLang="en-US" sz="1400">
                  <a:solidFill>
                    <a:schemeClr val="accent6">
                      <a:lumMod val="75000"/>
                    </a:schemeClr>
                  </a:solidFill>
                  <a:latin typeface="Meiryo" panose="020B0604030504040204" pitchFamily="34" charset="-128"/>
                  <a:ea typeface="Meiryo" panose="020B0604030504040204" pitchFamily="34" charset="-128"/>
                </a:rPr>
                <a:t>としてフィードバックされ</a:t>
              </a:r>
              <a:endParaRPr lang="en-US" altLang="ja-JP" sz="1400" dirty="0">
                <a:solidFill>
                  <a:schemeClr val="accent6">
                    <a:lumMod val="75000"/>
                  </a:schemeClr>
                </a:solidFill>
                <a:latin typeface="Meiryo" panose="020B0604030504040204" pitchFamily="34" charset="-128"/>
                <a:ea typeface="Meiryo" panose="020B0604030504040204" pitchFamily="34" charset="-128"/>
              </a:endParaRPr>
            </a:p>
            <a:p>
              <a:r>
                <a:rPr lang="ja-JP" altLang="en-US" sz="1400">
                  <a:solidFill>
                    <a:schemeClr val="accent6">
                      <a:lumMod val="75000"/>
                    </a:schemeClr>
                  </a:solidFill>
                  <a:latin typeface="Meiryo" panose="020B0604030504040204" pitchFamily="34" charset="-128"/>
                  <a:ea typeface="Meiryo" panose="020B0604030504040204" pitchFamily="34" charset="-128"/>
                </a:rPr>
                <a:t>実行結果のパフォーマンス向上に利用</a:t>
              </a:r>
              <a:endParaRPr kumimoji="1" lang="ja-JP" altLang="en-US" sz="1400">
                <a:solidFill>
                  <a:schemeClr val="accent6">
                    <a:lumMod val="75000"/>
                  </a:schemeClr>
                </a:solidFill>
                <a:latin typeface="Meiryo" panose="020B0604030504040204" pitchFamily="34" charset="-128"/>
                <a:ea typeface="Meiryo" panose="020B0604030504040204" pitchFamily="34" charset="-128"/>
              </a:endParaRPr>
            </a:p>
          </p:txBody>
        </p:sp>
      </p:grpSp>
      <p:sp>
        <p:nvSpPr>
          <p:cNvPr id="97" name="テキスト ボックス 96">
            <a:extLst>
              <a:ext uri="{FF2B5EF4-FFF2-40B4-BE49-F238E27FC236}">
                <a16:creationId xmlns:a16="http://schemas.microsoft.com/office/drawing/2014/main" id="{BD9B21A2-8334-E594-AF4F-24B3D3B03BEB}"/>
              </a:ext>
            </a:extLst>
          </p:cNvPr>
          <p:cNvSpPr txBox="1"/>
          <p:nvPr/>
        </p:nvSpPr>
        <p:spPr>
          <a:xfrm>
            <a:off x="2225964" y="1746509"/>
            <a:ext cx="2229141" cy="369332"/>
          </a:xfrm>
          <a:prstGeom prst="rect">
            <a:avLst/>
          </a:prstGeom>
          <a:noFill/>
        </p:spPr>
        <p:txBody>
          <a:bodyPr wrap="square" rtlCol="0">
            <a:spAutoFit/>
          </a:bodyPr>
          <a:lstStyle/>
          <a:p>
            <a:r>
              <a:rPr kumimoji="1" lang="ja-JP" altLang="en-US" b="1">
                <a:solidFill>
                  <a:schemeClr val="bg1"/>
                </a:solidFill>
                <a:latin typeface="Meiryo" panose="020B0604030504040204" pitchFamily="34" charset="-128"/>
                <a:ea typeface="Meiryo" panose="020B0604030504040204" pitchFamily="34" charset="-128"/>
              </a:rPr>
              <a:t>機械学習</a:t>
            </a:r>
            <a:endParaRPr kumimoji="1" lang="ja-JP" altLang="en-US">
              <a:solidFill>
                <a:schemeClr val="bg1"/>
              </a:solidFill>
              <a:latin typeface="Meiryo" panose="020B0604030504040204" pitchFamily="34" charset="-128"/>
              <a:ea typeface="Meiryo" panose="020B0604030504040204" pitchFamily="34" charset="-128"/>
            </a:endParaRPr>
          </a:p>
        </p:txBody>
      </p:sp>
      <p:sp>
        <p:nvSpPr>
          <p:cNvPr id="17" name="左右矢印 16">
            <a:extLst>
              <a:ext uri="{FF2B5EF4-FFF2-40B4-BE49-F238E27FC236}">
                <a16:creationId xmlns:a16="http://schemas.microsoft.com/office/drawing/2014/main" id="{25DEFF8A-0351-4D52-0F12-58C73CFA12FD}"/>
              </a:ext>
            </a:extLst>
          </p:cNvPr>
          <p:cNvSpPr/>
          <p:nvPr/>
        </p:nvSpPr>
        <p:spPr>
          <a:xfrm>
            <a:off x="4890070" y="2946488"/>
            <a:ext cx="298752" cy="482512"/>
          </a:xfrm>
          <a:prstGeom prst="leftRightArrow">
            <a:avLst>
              <a:gd name="adj1" fmla="val 50000"/>
              <a:gd name="adj2" fmla="val 38052"/>
            </a:avLst>
          </a:prstGeom>
          <a:solidFill>
            <a:srgbClr val="FFC000"/>
          </a:solidFill>
          <a:ln w="12700">
            <a:solidFill>
              <a:schemeClr val="accent6">
                <a:lumMod val="7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18" name="グループ化 17">
            <a:extLst>
              <a:ext uri="{FF2B5EF4-FFF2-40B4-BE49-F238E27FC236}">
                <a16:creationId xmlns:a16="http://schemas.microsoft.com/office/drawing/2014/main" id="{B36FEDCD-1A90-37C9-6220-52F2B99DA738}"/>
              </a:ext>
            </a:extLst>
          </p:cNvPr>
          <p:cNvGrpSpPr/>
          <p:nvPr/>
        </p:nvGrpSpPr>
        <p:grpSpPr>
          <a:xfrm>
            <a:off x="5114323" y="866888"/>
            <a:ext cx="1267554" cy="1310876"/>
            <a:chOff x="3624826" y="866888"/>
            <a:chExt cx="1267554" cy="1310876"/>
          </a:xfrm>
        </p:grpSpPr>
        <p:sp>
          <p:nvSpPr>
            <p:cNvPr id="19" name="正方形/長方形 18">
              <a:extLst>
                <a:ext uri="{FF2B5EF4-FFF2-40B4-BE49-F238E27FC236}">
                  <a16:creationId xmlns:a16="http://schemas.microsoft.com/office/drawing/2014/main" id="{B39B2A43-2B1D-82F4-A9A2-46A7ECF8F5B7}"/>
                </a:ext>
              </a:extLst>
            </p:cNvPr>
            <p:cNvSpPr/>
            <p:nvPr/>
          </p:nvSpPr>
          <p:spPr>
            <a:xfrm>
              <a:off x="3624826" y="866888"/>
              <a:ext cx="1267554" cy="489527"/>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テキスト ボックス 20">
              <a:extLst>
                <a:ext uri="{FF2B5EF4-FFF2-40B4-BE49-F238E27FC236}">
                  <a16:creationId xmlns:a16="http://schemas.microsoft.com/office/drawing/2014/main" id="{05D5C256-F780-97CE-42A0-C3D2B96C7F55}"/>
                </a:ext>
              </a:extLst>
            </p:cNvPr>
            <p:cNvSpPr txBox="1"/>
            <p:nvPr/>
          </p:nvSpPr>
          <p:spPr>
            <a:xfrm>
              <a:off x="3909788" y="923732"/>
              <a:ext cx="697627" cy="400110"/>
            </a:xfrm>
            <a:prstGeom prst="rect">
              <a:avLst/>
            </a:prstGeom>
            <a:noFill/>
          </p:spPr>
          <p:txBody>
            <a:bodyPr wrap="none" rtlCol="0">
              <a:spAutoFit/>
            </a:bodyPr>
            <a:lstStyle/>
            <a:p>
              <a:pPr algn="ctr"/>
              <a:r>
                <a:rPr kumimoji="1" lang="ja-JP" altLang="en-US" sz="2000" b="1">
                  <a:solidFill>
                    <a:schemeClr val="bg1"/>
                  </a:solidFill>
                  <a:latin typeface="Meiryo" panose="020B0604030504040204" pitchFamily="34" charset="-128"/>
                  <a:ea typeface="Meiryo" panose="020B0604030504040204" pitchFamily="34" charset="-128"/>
                </a:rPr>
                <a:t>入力</a:t>
              </a:r>
            </a:p>
          </p:txBody>
        </p:sp>
        <p:sp>
          <p:nvSpPr>
            <p:cNvPr id="22" name="下矢印 21">
              <a:extLst>
                <a:ext uri="{FF2B5EF4-FFF2-40B4-BE49-F238E27FC236}">
                  <a16:creationId xmlns:a16="http://schemas.microsoft.com/office/drawing/2014/main" id="{BBF0E8D3-F0D7-A0AF-BB7F-418E6AE719A7}"/>
                </a:ext>
              </a:extLst>
            </p:cNvPr>
            <p:cNvSpPr/>
            <p:nvPr/>
          </p:nvSpPr>
          <p:spPr>
            <a:xfrm>
              <a:off x="3995211" y="1438785"/>
              <a:ext cx="526780" cy="738979"/>
            </a:xfrm>
            <a:prstGeom prst="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Tree>
    <p:extLst>
      <p:ext uri="{BB962C8B-B14F-4D97-AF65-F5344CB8AC3E}">
        <p14:creationId xmlns:p14="http://schemas.microsoft.com/office/powerpoint/2010/main" val="130950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righ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a:extLst>
              <a:ext uri="{FF2B5EF4-FFF2-40B4-BE49-F238E27FC236}">
                <a16:creationId xmlns:a16="http://schemas.microsoft.com/office/drawing/2014/main" id="{F60255BA-1DA3-8B40-8414-596F615395A8}"/>
              </a:ext>
            </a:extLst>
          </p:cNvPr>
          <p:cNvSpPr/>
          <p:nvPr/>
        </p:nvSpPr>
        <p:spPr>
          <a:xfrm>
            <a:off x="1533101" y="1000933"/>
            <a:ext cx="1080936" cy="5400600"/>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74D4E725-679F-AA44-93FB-2E91B673F5E4}"/>
              </a:ext>
            </a:extLst>
          </p:cNvPr>
          <p:cNvSpPr>
            <a:spLocks noGrp="1"/>
          </p:cNvSpPr>
          <p:nvPr>
            <p:ph type="title"/>
          </p:nvPr>
        </p:nvSpPr>
        <p:spPr/>
        <p:txBody>
          <a:bodyPr/>
          <a:lstStyle/>
          <a:p>
            <a:r>
              <a:rPr kumimoji="1" lang="ja-JP" altLang="en-US"/>
              <a:t>機械学習にできること</a:t>
            </a:r>
            <a:r>
              <a:rPr kumimoji="1" lang="en-US" altLang="ja-JP" dirty="0"/>
              <a:t> 1</a:t>
            </a:r>
            <a:endParaRPr kumimoji="1" lang="ja-JP" altLang="en-US"/>
          </a:p>
        </p:txBody>
      </p:sp>
      <p:pic>
        <p:nvPicPr>
          <p:cNvPr id="4" name="図 3">
            <a:extLst>
              <a:ext uri="{FF2B5EF4-FFF2-40B4-BE49-F238E27FC236}">
                <a16:creationId xmlns:a16="http://schemas.microsoft.com/office/drawing/2014/main" id="{4AEB8719-88A1-A049-BAB0-FEFDBA931C12}"/>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748972" y="1526507"/>
            <a:ext cx="1409865" cy="792088"/>
          </a:xfrm>
          <a:prstGeom prst="rect">
            <a:avLst/>
          </a:prstGeom>
          <a:effectLst>
            <a:outerShdw blurRad="50800" dist="38100" dir="2700000" algn="tl" rotWithShape="0">
              <a:prstClr val="black">
                <a:alpha val="40000"/>
              </a:prstClr>
            </a:outerShdw>
          </a:effectLst>
        </p:spPr>
      </p:pic>
      <p:pic>
        <p:nvPicPr>
          <p:cNvPr id="6" name="図 5">
            <a:extLst>
              <a:ext uri="{FF2B5EF4-FFF2-40B4-BE49-F238E27FC236}">
                <a16:creationId xmlns:a16="http://schemas.microsoft.com/office/drawing/2014/main" id="{E25A73B9-E345-4E42-A034-18631849F4D1}"/>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2656178" y="4992715"/>
            <a:ext cx="1593356" cy="1591124"/>
          </a:xfrm>
          <a:prstGeom prst="rect">
            <a:avLst/>
          </a:prstGeom>
          <a:effectLst>
            <a:outerShdw blurRad="50800" dist="38100" dir="2700000" algn="tl" rotWithShape="0">
              <a:prstClr val="black">
                <a:alpha val="40000"/>
              </a:prstClr>
            </a:outerShdw>
          </a:effectLst>
        </p:spPr>
      </p:pic>
      <p:pic>
        <p:nvPicPr>
          <p:cNvPr id="7" name="図 6">
            <a:extLst>
              <a:ext uri="{FF2B5EF4-FFF2-40B4-BE49-F238E27FC236}">
                <a16:creationId xmlns:a16="http://schemas.microsoft.com/office/drawing/2014/main" id="{E3566D93-C75C-3946-A524-617B758FA05D}"/>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4860514" y="5034173"/>
            <a:ext cx="1561602" cy="1559415"/>
          </a:xfrm>
          <a:prstGeom prst="rect">
            <a:avLst/>
          </a:prstGeom>
          <a:effectLst>
            <a:outerShdw blurRad="50800" dist="38100" dir="2700000" algn="tl" rotWithShape="0">
              <a:prstClr val="black">
                <a:alpha val="40000"/>
              </a:prstClr>
            </a:outerShdw>
          </a:effectLst>
        </p:spPr>
      </p:pic>
      <p:pic>
        <p:nvPicPr>
          <p:cNvPr id="9" name="図 8">
            <a:extLst>
              <a:ext uri="{FF2B5EF4-FFF2-40B4-BE49-F238E27FC236}">
                <a16:creationId xmlns:a16="http://schemas.microsoft.com/office/drawing/2014/main" id="{A268D9F1-A65A-3648-AF07-5E064987C972}"/>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4860514" y="1422455"/>
            <a:ext cx="723403" cy="723403"/>
          </a:xfrm>
          <a:prstGeom prst="rect">
            <a:avLst/>
          </a:prstGeom>
          <a:effectLst>
            <a:outerShdw blurRad="50800" dist="38100" dir="2700000" algn="tl" rotWithShape="0">
              <a:prstClr val="black">
                <a:alpha val="40000"/>
              </a:prstClr>
            </a:outerShdw>
          </a:effectLst>
        </p:spPr>
      </p:pic>
      <p:pic>
        <p:nvPicPr>
          <p:cNvPr id="11" name="図 10">
            <a:extLst>
              <a:ext uri="{FF2B5EF4-FFF2-40B4-BE49-F238E27FC236}">
                <a16:creationId xmlns:a16="http://schemas.microsoft.com/office/drawing/2014/main" id="{84A29E70-5841-8244-8264-AE682FC073AD}"/>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5675969" y="1422455"/>
            <a:ext cx="836712" cy="836712"/>
          </a:xfrm>
          <a:prstGeom prst="rect">
            <a:avLst/>
          </a:prstGeom>
          <a:effectLst>
            <a:outerShdw blurRad="50800" dist="38100" dir="2700000" algn="tl" rotWithShape="0">
              <a:prstClr val="black">
                <a:alpha val="40000"/>
              </a:prstClr>
            </a:outerShdw>
          </a:effectLst>
        </p:spPr>
      </p:pic>
      <p:pic>
        <p:nvPicPr>
          <p:cNvPr id="10" name="図 9">
            <a:extLst>
              <a:ext uri="{FF2B5EF4-FFF2-40B4-BE49-F238E27FC236}">
                <a16:creationId xmlns:a16="http://schemas.microsoft.com/office/drawing/2014/main" id="{58B20FE7-C1E5-D342-A659-CDAC99B44E0C}"/>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5222216" y="1638478"/>
            <a:ext cx="872109" cy="872109"/>
          </a:xfrm>
          <a:prstGeom prst="rect">
            <a:avLst/>
          </a:prstGeom>
          <a:effectLst>
            <a:outerShdw blurRad="50800" dist="38100" dir="2700000" algn="tl" rotWithShape="0">
              <a:prstClr val="black">
                <a:alpha val="40000"/>
              </a:prstClr>
            </a:outerShdw>
          </a:effectLst>
        </p:spPr>
      </p:pic>
      <p:grpSp>
        <p:nvGrpSpPr>
          <p:cNvPr id="26" name="グループ化 25">
            <a:extLst>
              <a:ext uri="{FF2B5EF4-FFF2-40B4-BE49-F238E27FC236}">
                <a16:creationId xmlns:a16="http://schemas.microsoft.com/office/drawing/2014/main" id="{C9C8406C-F9EC-EC43-8C31-4A36A92AB6EF}"/>
              </a:ext>
            </a:extLst>
          </p:cNvPr>
          <p:cNvGrpSpPr/>
          <p:nvPr/>
        </p:nvGrpSpPr>
        <p:grpSpPr>
          <a:xfrm>
            <a:off x="2729210" y="3272836"/>
            <a:ext cx="1429627" cy="1072430"/>
            <a:chOff x="948037" y="2960665"/>
            <a:chExt cx="1740233" cy="1354345"/>
          </a:xfrm>
          <a:effectLst>
            <a:outerShdw blurRad="50800" dist="38100" dir="2700000" algn="tl" rotWithShape="0">
              <a:prstClr val="black">
                <a:alpha val="40000"/>
              </a:prstClr>
            </a:outerShdw>
          </a:effectLst>
        </p:grpSpPr>
        <p:pic>
          <p:nvPicPr>
            <p:cNvPr id="12" name="図 11">
              <a:extLst>
                <a:ext uri="{FF2B5EF4-FFF2-40B4-BE49-F238E27FC236}">
                  <a16:creationId xmlns:a16="http://schemas.microsoft.com/office/drawing/2014/main" id="{C1E72204-5C26-174B-9892-CCB0B3FC7001}"/>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948037" y="2967876"/>
              <a:ext cx="754396" cy="700645"/>
            </a:xfrm>
            <a:prstGeom prst="rect">
              <a:avLst/>
            </a:prstGeom>
          </p:spPr>
        </p:pic>
        <p:pic>
          <p:nvPicPr>
            <p:cNvPr id="15" name="図 14">
              <a:extLst>
                <a:ext uri="{FF2B5EF4-FFF2-40B4-BE49-F238E27FC236}">
                  <a16:creationId xmlns:a16="http://schemas.microsoft.com/office/drawing/2014/main" id="{04EDC5C4-C43C-0E4F-8927-BABB42D3BEDE}"/>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962122" y="3290517"/>
              <a:ext cx="740311" cy="687565"/>
            </a:xfrm>
            <a:prstGeom prst="rect">
              <a:avLst/>
            </a:prstGeom>
          </p:spPr>
        </p:pic>
        <p:pic>
          <p:nvPicPr>
            <p:cNvPr id="19" name="図 18">
              <a:extLst>
                <a:ext uri="{FF2B5EF4-FFF2-40B4-BE49-F238E27FC236}">
                  <a16:creationId xmlns:a16="http://schemas.microsoft.com/office/drawing/2014/main" id="{824CE13A-8BB5-384A-B06D-25D3B52AC495}"/>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962122" y="3613158"/>
              <a:ext cx="740311" cy="687565"/>
            </a:xfrm>
            <a:prstGeom prst="rect">
              <a:avLst/>
            </a:prstGeom>
          </p:spPr>
        </p:pic>
        <p:pic>
          <p:nvPicPr>
            <p:cNvPr id="20" name="図 19">
              <a:extLst>
                <a:ext uri="{FF2B5EF4-FFF2-40B4-BE49-F238E27FC236}">
                  <a16:creationId xmlns:a16="http://schemas.microsoft.com/office/drawing/2014/main" id="{48258C0F-3CFA-B647-8D92-A97BEC0A3B1B}"/>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1933874" y="2982163"/>
              <a:ext cx="754396" cy="700645"/>
            </a:xfrm>
            <a:prstGeom prst="rect">
              <a:avLst/>
            </a:prstGeom>
          </p:spPr>
        </p:pic>
        <p:pic>
          <p:nvPicPr>
            <p:cNvPr id="21" name="図 20">
              <a:extLst>
                <a:ext uri="{FF2B5EF4-FFF2-40B4-BE49-F238E27FC236}">
                  <a16:creationId xmlns:a16="http://schemas.microsoft.com/office/drawing/2014/main" id="{5D16166F-CEEF-904D-9AAC-D6EE7946134A}"/>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1947959" y="3304804"/>
              <a:ext cx="740311" cy="687565"/>
            </a:xfrm>
            <a:prstGeom prst="rect">
              <a:avLst/>
            </a:prstGeom>
          </p:spPr>
        </p:pic>
        <p:pic>
          <p:nvPicPr>
            <p:cNvPr id="22" name="図 21">
              <a:extLst>
                <a:ext uri="{FF2B5EF4-FFF2-40B4-BE49-F238E27FC236}">
                  <a16:creationId xmlns:a16="http://schemas.microsoft.com/office/drawing/2014/main" id="{AFE3A298-B3F9-7741-AAC1-2166257C2687}"/>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1947959" y="3627445"/>
              <a:ext cx="740311" cy="687565"/>
            </a:xfrm>
            <a:prstGeom prst="rect">
              <a:avLst/>
            </a:prstGeom>
          </p:spPr>
        </p:pic>
        <p:pic>
          <p:nvPicPr>
            <p:cNvPr id="23" name="図 22">
              <a:extLst>
                <a:ext uri="{FF2B5EF4-FFF2-40B4-BE49-F238E27FC236}">
                  <a16:creationId xmlns:a16="http://schemas.microsoft.com/office/drawing/2014/main" id="{02CB7E3C-6C8D-1B43-A055-1CC0E89DADBC}"/>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flipH="1">
              <a:off x="1433913" y="2960665"/>
              <a:ext cx="754396" cy="700645"/>
            </a:xfrm>
            <a:prstGeom prst="rect">
              <a:avLst/>
            </a:prstGeom>
          </p:spPr>
        </p:pic>
        <p:pic>
          <p:nvPicPr>
            <p:cNvPr id="24" name="図 23">
              <a:extLst>
                <a:ext uri="{FF2B5EF4-FFF2-40B4-BE49-F238E27FC236}">
                  <a16:creationId xmlns:a16="http://schemas.microsoft.com/office/drawing/2014/main" id="{F8B22895-74D3-674B-B5AC-AF735ED65EC1}"/>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flipH="1">
              <a:off x="1447998" y="3283306"/>
              <a:ext cx="740311" cy="687565"/>
            </a:xfrm>
            <a:prstGeom prst="rect">
              <a:avLst/>
            </a:prstGeom>
          </p:spPr>
        </p:pic>
        <p:pic>
          <p:nvPicPr>
            <p:cNvPr id="25" name="図 24">
              <a:extLst>
                <a:ext uri="{FF2B5EF4-FFF2-40B4-BE49-F238E27FC236}">
                  <a16:creationId xmlns:a16="http://schemas.microsoft.com/office/drawing/2014/main" id="{84AFA441-DD38-A24D-B261-FF90B7BFA093}"/>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flipH="1">
              <a:off x="1447998" y="3605947"/>
              <a:ext cx="740311" cy="687565"/>
            </a:xfrm>
            <a:prstGeom prst="rect">
              <a:avLst/>
            </a:prstGeom>
          </p:spPr>
        </p:pic>
      </p:grpSp>
      <p:pic>
        <p:nvPicPr>
          <p:cNvPr id="27" name="図 26">
            <a:extLst>
              <a:ext uri="{FF2B5EF4-FFF2-40B4-BE49-F238E27FC236}">
                <a16:creationId xmlns:a16="http://schemas.microsoft.com/office/drawing/2014/main" id="{E683A787-7DBF-9945-B9E6-703DCEF1F7D4}"/>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4824858" y="3214445"/>
            <a:ext cx="668081" cy="620480"/>
          </a:xfrm>
          <a:prstGeom prst="rect">
            <a:avLst/>
          </a:prstGeom>
          <a:effectLst>
            <a:outerShdw blurRad="50800" dist="38100" dir="2700000" algn="tl" rotWithShape="0">
              <a:prstClr val="black">
                <a:alpha val="40000"/>
              </a:prstClr>
            </a:outerShdw>
          </a:effectLst>
        </p:spPr>
      </p:pic>
      <p:pic>
        <p:nvPicPr>
          <p:cNvPr id="28" name="図 27">
            <a:extLst>
              <a:ext uri="{FF2B5EF4-FFF2-40B4-BE49-F238E27FC236}">
                <a16:creationId xmlns:a16="http://schemas.microsoft.com/office/drawing/2014/main" id="{C3DB0EAD-0374-E64A-9769-C8F5E6731423}"/>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5426244" y="3224181"/>
            <a:ext cx="668081" cy="620480"/>
          </a:xfrm>
          <a:prstGeom prst="rect">
            <a:avLst/>
          </a:prstGeom>
          <a:effectLst>
            <a:outerShdw blurRad="50800" dist="38100" dir="2700000" algn="tl" rotWithShape="0">
              <a:prstClr val="black">
                <a:alpha val="40000"/>
              </a:prstClr>
            </a:outerShdw>
          </a:effectLst>
        </p:spPr>
      </p:pic>
      <p:pic>
        <p:nvPicPr>
          <p:cNvPr id="29" name="図 28">
            <a:extLst>
              <a:ext uri="{FF2B5EF4-FFF2-40B4-BE49-F238E27FC236}">
                <a16:creationId xmlns:a16="http://schemas.microsoft.com/office/drawing/2014/main" id="{9137A029-9DAC-BC4A-B72B-65D1E586A587}"/>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6053295" y="3233723"/>
            <a:ext cx="647324" cy="601202"/>
          </a:xfrm>
          <a:prstGeom prst="rect">
            <a:avLst/>
          </a:prstGeom>
          <a:effectLst>
            <a:outerShdw blurRad="50800" dist="38100" dir="2700000" algn="tl" rotWithShape="0">
              <a:prstClr val="black">
                <a:alpha val="40000"/>
              </a:prstClr>
            </a:outerShdw>
          </a:effectLst>
        </p:spPr>
      </p:pic>
      <p:pic>
        <p:nvPicPr>
          <p:cNvPr id="30" name="図 29">
            <a:extLst>
              <a:ext uri="{FF2B5EF4-FFF2-40B4-BE49-F238E27FC236}">
                <a16:creationId xmlns:a16="http://schemas.microsoft.com/office/drawing/2014/main" id="{D776A618-7F57-D84F-9B4E-CF24FC961331}"/>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5158898" y="3762891"/>
            <a:ext cx="627051" cy="582375"/>
          </a:xfrm>
          <a:prstGeom prst="rect">
            <a:avLst/>
          </a:prstGeom>
          <a:effectLst>
            <a:outerShdw blurRad="50800" dist="38100" dir="2700000" algn="tl" rotWithShape="0">
              <a:prstClr val="black">
                <a:alpha val="40000"/>
              </a:prstClr>
            </a:outerShdw>
          </a:effectLst>
        </p:spPr>
      </p:pic>
      <p:pic>
        <p:nvPicPr>
          <p:cNvPr id="31" name="図 30">
            <a:extLst>
              <a:ext uri="{FF2B5EF4-FFF2-40B4-BE49-F238E27FC236}">
                <a16:creationId xmlns:a16="http://schemas.microsoft.com/office/drawing/2014/main" id="{C7413B13-A0BB-B140-AA84-4BBB3BE78076}"/>
              </a:ext>
            </a:extLst>
          </p:cNvPr>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a:off x="5743747" y="3739055"/>
            <a:ext cx="652717" cy="606211"/>
          </a:xfrm>
          <a:prstGeom prst="rect">
            <a:avLst/>
          </a:prstGeom>
          <a:effectLst>
            <a:outerShdw blurRad="50800" dist="38100" dir="2700000" algn="tl" rotWithShape="0">
              <a:prstClr val="black">
                <a:alpha val="40000"/>
              </a:prstClr>
            </a:outerShdw>
          </a:effectLst>
        </p:spPr>
      </p:pic>
      <p:sp>
        <p:nvSpPr>
          <p:cNvPr id="32" name="テキスト ボックス 31">
            <a:extLst>
              <a:ext uri="{FF2B5EF4-FFF2-40B4-BE49-F238E27FC236}">
                <a16:creationId xmlns:a16="http://schemas.microsoft.com/office/drawing/2014/main" id="{F44BD7CA-EA6D-2849-937B-D7C5E864E3EB}"/>
              </a:ext>
            </a:extLst>
          </p:cNvPr>
          <p:cNvSpPr txBox="1"/>
          <p:nvPr/>
        </p:nvSpPr>
        <p:spPr>
          <a:xfrm>
            <a:off x="2656178" y="938826"/>
            <a:ext cx="1569660" cy="646331"/>
          </a:xfrm>
          <a:prstGeom prst="rect">
            <a:avLst/>
          </a:prstGeom>
          <a:noFill/>
        </p:spPr>
        <p:txBody>
          <a:bodyPr wrap="none" rtlCol="0">
            <a:spAutoFit/>
          </a:bodyPr>
          <a:lstStyle/>
          <a:p>
            <a:r>
              <a:rPr kumimoji="1" lang="ja-JP" altLang="en-US" sz="3600" b="1">
                <a:solidFill>
                  <a:srgbClr val="0070C0"/>
                </a:solidFill>
                <a:latin typeface="Meiryo" panose="020B0604030504040204" pitchFamily="34" charset="-128"/>
                <a:ea typeface="Meiryo" panose="020B0604030504040204" pitchFamily="34" charset="-128"/>
              </a:rPr>
              <a:t>可視化</a:t>
            </a:r>
          </a:p>
        </p:txBody>
      </p:sp>
      <p:sp>
        <p:nvSpPr>
          <p:cNvPr id="33" name="テキスト ボックス 32">
            <a:extLst>
              <a:ext uri="{FF2B5EF4-FFF2-40B4-BE49-F238E27FC236}">
                <a16:creationId xmlns:a16="http://schemas.microsoft.com/office/drawing/2014/main" id="{85CA761A-B53D-0449-AA99-33F1B9F421D0}"/>
              </a:ext>
            </a:extLst>
          </p:cNvPr>
          <p:cNvSpPr txBox="1"/>
          <p:nvPr/>
        </p:nvSpPr>
        <p:spPr>
          <a:xfrm>
            <a:off x="2656178" y="2766102"/>
            <a:ext cx="1569660" cy="646331"/>
          </a:xfrm>
          <a:prstGeom prst="rect">
            <a:avLst/>
          </a:prstGeom>
          <a:noFill/>
        </p:spPr>
        <p:txBody>
          <a:bodyPr wrap="none" rtlCol="0">
            <a:spAutoFit/>
          </a:bodyPr>
          <a:lstStyle/>
          <a:p>
            <a:r>
              <a:rPr lang="ja-JP" altLang="en-US" sz="3600" b="1">
                <a:solidFill>
                  <a:srgbClr val="0070C0"/>
                </a:solidFill>
                <a:latin typeface="Meiryo" panose="020B0604030504040204" pitchFamily="34" charset="-128"/>
                <a:ea typeface="Meiryo" panose="020B0604030504040204" pitchFamily="34" charset="-128"/>
              </a:rPr>
              <a:t>分　類</a:t>
            </a:r>
            <a:endParaRPr kumimoji="1" lang="ja-JP" altLang="en-US" sz="3600" b="1">
              <a:solidFill>
                <a:srgbClr val="0070C0"/>
              </a:solidFill>
              <a:latin typeface="Meiryo" panose="020B0604030504040204" pitchFamily="34" charset="-128"/>
              <a:ea typeface="Meiryo" panose="020B0604030504040204" pitchFamily="34" charset="-128"/>
            </a:endParaRPr>
          </a:p>
        </p:txBody>
      </p:sp>
      <p:sp>
        <p:nvSpPr>
          <p:cNvPr id="34" name="テキスト ボックス 33">
            <a:extLst>
              <a:ext uri="{FF2B5EF4-FFF2-40B4-BE49-F238E27FC236}">
                <a16:creationId xmlns:a16="http://schemas.microsoft.com/office/drawing/2014/main" id="{F5BB4537-49B6-1E4C-B8D3-151035A83DCE}"/>
              </a:ext>
            </a:extLst>
          </p:cNvPr>
          <p:cNvSpPr txBox="1"/>
          <p:nvPr/>
        </p:nvSpPr>
        <p:spPr>
          <a:xfrm>
            <a:off x="2670465" y="4709202"/>
            <a:ext cx="1569660" cy="646331"/>
          </a:xfrm>
          <a:prstGeom prst="rect">
            <a:avLst/>
          </a:prstGeom>
          <a:noFill/>
        </p:spPr>
        <p:txBody>
          <a:bodyPr wrap="none" rtlCol="0">
            <a:spAutoFit/>
          </a:bodyPr>
          <a:lstStyle/>
          <a:p>
            <a:r>
              <a:rPr lang="ja-JP" altLang="en-US" sz="3600" b="1">
                <a:solidFill>
                  <a:srgbClr val="0070C0"/>
                </a:solidFill>
                <a:latin typeface="Meiryo" panose="020B0604030504040204" pitchFamily="34" charset="-128"/>
                <a:ea typeface="Meiryo" panose="020B0604030504040204" pitchFamily="34" charset="-128"/>
              </a:rPr>
              <a:t>予　測</a:t>
            </a:r>
            <a:endParaRPr kumimoji="1" lang="ja-JP" altLang="en-US" sz="3600" b="1">
              <a:solidFill>
                <a:srgbClr val="0070C0"/>
              </a:solidFill>
              <a:latin typeface="Meiryo" panose="020B0604030504040204" pitchFamily="34" charset="-128"/>
              <a:ea typeface="Meiryo" panose="020B0604030504040204" pitchFamily="34" charset="-128"/>
            </a:endParaRPr>
          </a:p>
        </p:txBody>
      </p:sp>
      <p:sp>
        <p:nvSpPr>
          <p:cNvPr id="35" name="テキスト ボックス 34">
            <a:extLst>
              <a:ext uri="{FF2B5EF4-FFF2-40B4-BE49-F238E27FC236}">
                <a16:creationId xmlns:a16="http://schemas.microsoft.com/office/drawing/2014/main" id="{6F1CE79B-7A6C-9448-B210-EE66F6FE47BD}"/>
              </a:ext>
            </a:extLst>
          </p:cNvPr>
          <p:cNvSpPr txBox="1"/>
          <p:nvPr/>
        </p:nvSpPr>
        <p:spPr>
          <a:xfrm>
            <a:off x="4240125" y="951393"/>
            <a:ext cx="4314001" cy="523220"/>
          </a:xfrm>
          <a:prstGeom prst="rect">
            <a:avLst/>
          </a:prstGeom>
          <a:noFill/>
        </p:spPr>
        <p:txBody>
          <a:bodyPr wrap="none" rtlCol="0">
            <a:spAutoFit/>
          </a:bodyPr>
          <a:lstStyle/>
          <a:p>
            <a:r>
              <a:rPr kumimoji="1" lang="ja-JP" altLang="en-US" sz="1400">
                <a:solidFill>
                  <a:srgbClr val="0070C0"/>
                </a:solidFill>
                <a:latin typeface="Meiryo" panose="020B0604030504040204" pitchFamily="34" charset="-128"/>
                <a:ea typeface="Meiryo" panose="020B0604030504040204" pitchFamily="34" charset="-128"/>
              </a:rPr>
              <a:t>大量のデータ項目の関連性を見つけ出し</a:t>
            </a:r>
            <a:endParaRPr kumimoji="1" lang="en-US" altLang="ja-JP" sz="1400" dirty="0">
              <a:solidFill>
                <a:srgbClr val="0070C0"/>
              </a:solidFill>
              <a:latin typeface="Meiryo" panose="020B0604030504040204" pitchFamily="34" charset="-128"/>
              <a:ea typeface="Meiryo" panose="020B0604030504040204" pitchFamily="34" charset="-128"/>
            </a:endParaRPr>
          </a:p>
          <a:p>
            <a:r>
              <a:rPr kumimoji="1" lang="ja-JP" altLang="en-US" sz="1400">
                <a:solidFill>
                  <a:srgbClr val="0070C0"/>
                </a:solidFill>
                <a:latin typeface="Meiryo" panose="020B0604030504040204" pitchFamily="34" charset="-128"/>
                <a:ea typeface="Meiryo" panose="020B0604030504040204" pitchFamily="34" charset="-128"/>
              </a:rPr>
              <a:t>その組合せを人間が感覚的に理解できるようにする</a:t>
            </a:r>
          </a:p>
        </p:txBody>
      </p:sp>
      <p:sp>
        <p:nvSpPr>
          <p:cNvPr id="36" name="テキスト ボックス 35">
            <a:extLst>
              <a:ext uri="{FF2B5EF4-FFF2-40B4-BE49-F238E27FC236}">
                <a16:creationId xmlns:a16="http://schemas.microsoft.com/office/drawing/2014/main" id="{C34B85B7-3B95-B14F-84EB-C854770ED3CE}"/>
              </a:ext>
            </a:extLst>
          </p:cNvPr>
          <p:cNvSpPr txBox="1"/>
          <p:nvPr/>
        </p:nvSpPr>
        <p:spPr>
          <a:xfrm>
            <a:off x="4240125" y="2766850"/>
            <a:ext cx="3954929" cy="523220"/>
          </a:xfrm>
          <a:prstGeom prst="rect">
            <a:avLst/>
          </a:prstGeom>
          <a:noFill/>
        </p:spPr>
        <p:txBody>
          <a:bodyPr wrap="none" rtlCol="0">
            <a:spAutoFit/>
          </a:bodyPr>
          <a:lstStyle/>
          <a:p>
            <a:r>
              <a:rPr kumimoji="1" lang="ja-JP" altLang="en-US" sz="1400">
                <a:solidFill>
                  <a:srgbClr val="0070C0"/>
                </a:solidFill>
                <a:latin typeface="Meiryo" panose="020B0604030504040204" pitchFamily="34" charset="-128"/>
                <a:ea typeface="Meiryo" panose="020B0604030504040204" pitchFamily="34" charset="-128"/>
              </a:rPr>
              <a:t>人間には判別できない類似傾向を見つけ出し、</a:t>
            </a:r>
            <a:endParaRPr kumimoji="1" lang="en-US" altLang="ja-JP" sz="1400" dirty="0">
              <a:solidFill>
                <a:srgbClr val="0070C0"/>
              </a:solidFill>
              <a:latin typeface="Meiryo" panose="020B0604030504040204" pitchFamily="34" charset="-128"/>
              <a:ea typeface="Meiryo" panose="020B0604030504040204" pitchFamily="34" charset="-128"/>
            </a:endParaRPr>
          </a:p>
          <a:p>
            <a:r>
              <a:rPr kumimoji="1" lang="ja-JP" altLang="en-US" sz="1400">
                <a:solidFill>
                  <a:srgbClr val="0070C0"/>
                </a:solidFill>
                <a:latin typeface="Meiryo" panose="020B0604030504040204" pitchFamily="34" charset="-128"/>
                <a:ea typeface="Meiryo" panose="020B0604030504040204" pitchFamily="34" charset="-128"/>
              </a:rPr>
              <a:t>グループ化して区別する</a:t>
            </a:r>
          </a:p>
        </p:txBody>
      </p:sp>
      <p:sp>
        <p:nvSpPr>
          <p:cNvPr id="37" name="テキスト ボックス 36">
            <a:extLst>
              <a:ext uri="{FF2B5EF4-FFF2-40B4-BE49-F238E27FC236}">
                <a16:creationId xmlns:a16="http://schemas.microsoft.com/office/drawing/2014/main" id="{192256C3-32BB-0044-AE66-CA73337723A7}"/>
              </a:ext>
            </a:extLst>
          </p:cNvPr>
          <p:cNvSpPr txBox="1"/>
          <p:nvPr/>
        </p:nvSpPr>
        <p:spPr>
          <a:xfrm>
            <a:off x="4227599" y="4720910"/>
            <a:ext cx="3595856" cy="523220"/>
          </a:xfrm>
          <a:prstGeom prst="rect">
            <a:avLst/>
          </a:prstGeom>
          <a:noFill/>
        </p:spPr>
        <p:txBody>
          <a:bodyPr wrap="none" rtlCol="0">
            <a:spAutoFit/>
          </a:bodyPr>
          <a:lstStyle/>
          <a:p>
            <a:r>
              <a:rPr kumimoji="1" lang="ja-JP" altLang="en-US" sz="1400">
                <a:solidFill>
                  <a:srgbClr val="0070C0"/>
                </a:solidFill>
                <a:latin typeface="Meiryo" panose="020B0604030504040204" pitchFamily="34" charset="-128"/>
                <a:ea typeface="Meiryo" panose="020B0604030504040204" pitchFamily="34" charset="-128"/>
              </a:rPr>
              <a:t>過去のデータの傾向から、</a:t>
            </a:r>
            <a:endParaRPr kumimoji="1" lang="en-US" altLang="ja-JP" sz="1400" dirty="0">
              <a:solidFill>
                <a:srgbClr val="0070C0"/>
              </a:solidFill>
              <a:latin typeface="Meiryo" panose="020B0604030504040204" pitchFamily="34" charset="-128"/>
              <a:ea typeface="Meiryo" panose="020B0604030504040204" pitchFamily="34" charset="-128"/>
            </a:endParaRPr>
          </a:p>
          <a:p>
            <a:r>
              <a:rPr kumimoji="1" lang="ja-JP" altLang="en-US" sz="1400">
                <a:solidFill>
                  <a:srgbClr val="0070C0"/>
                </a:solidFill>
                <a:latin typeface="Meiryo" panose="020B0604030504040204" pitchFamily="34" charset="-128"/>
                <a:ea typeface="Meiryo" panose="020B0604030504040204" pitchFamily="34" charset="-128"/>
              </a:rPr>
              <a:t>将来どうなる可能性があるのかを予測する</a:t>
            </a:r>
          </a:p>
        </p:txBody>
      </p:sp>
      <p:sp>
        <p:nvSpPr>
          <p:cNvPr id="38" name="テキスト ボックス 37">
            <a:extLst>
              <a:ext uri="{FF2B5EF4-FFF2-40B4-BE49-F238E27FC236}">
                <a16:creationId xmlns:a16="http://schemas.microsoft.com/office/drawing/2014/main" id="{E4618150-CD4C-DE4B-B415-E72A99CF10B8}"/>
              </a:ext>
            </a:extLst>
          </p:cNvPr>
          <p:cNvSpPr txBox="1"/>
          <p:nvPr/>
        </p:nvSpPr>
        <p:spPr>
          <a:xfrm>
            <a:off x="6700619" y="1474613"/>
            <a:ext cx="2119853" cy="954107"/>
          </a:xfrm>
          <a:prstGeom prst="rect">
            <a:avLst/>
          </a:prstGeom>
          <a:noFill/>
        </p:spPr>
        <p:txBody>
          <a:bodyPr wrap="square" rtlCol="0">
            <a:spAutoFit/>
          </a:bodyPr>
          <a:lstStyle/>
          <a:p>
            <a:r>
              <a:rPr kumimoji="1" lang="ja-JP" altLang="en-US" sz="1400">
                <a:solidFill>
                  <a:schemeClr val="tx1">
                    <a:lumMod val="50000"/>
                    <a:lumOff val="50000"/>
                  </a:schemeClr>
                </a:solidFill>
                <a:latin typeface="Meiryo" panose="020B0604030504040204" pitchFamily="34" charset="-128"/>
                <a:ea typeface="Meiryo" panose="020B0604030504040204" pitchFamily="34" charset="-128"/>
              </a:rPr>
              <a:t>例：地域や性別、年齢などにより疾病がどのように分布するのかを地図上に表示する。</a:t>
            </a:r>
          </a:p>
        </p:txBody>
      </p:sp>
      <p:sp>
        <p:nvSpPr>
          <p:cNvPr id="39" name="テキスト ボックス 38">
            <a:extLst>
              <a:ext uri="{FF2B5EF4-FFF2-40B4-BE49-F238E27FC236}">
                <a16:creationId xmlns:a16="http://schemas.microsoft.com/office/drawing/2014/main" id="{A1BAA900-8F3D-8544-99F6-FC969B7BAA6C}"/>
              </a:ext>
            </a:extLst>
          </p:cNvPr>
          <p:cNvSpPr txBox="1"/>
          <p:nvPr/>
        </p:nvSpPr>
        <p:spPr>
          <a:xfrm>
            <a:off x="6700619" y="3224181"/>
            <a:ext cx="2119853" cy="954107"/>
          </a:xfrm>
          <a:prstGeom prst="rect">
            <a:avLst/>
          </a:prstGeom>
          <a:noFill/>
        </p:spPr>
        <p:txBody>
          <a:bodyPr wrap="square" rtlCol="0">
            <a:spAutoFit/>
          </a:bodyPr>
          <a:lstStyle/>
          <a:p>
            <a:r>
              <a:rPr kumimoji="1" lang="ja-JP" altLang="en-US" sz="1400">
                <a:solidFill>
                  <a:schemeClr val="tx1">
                    <a:lumMod val="50000"/>
                    <a:lumOff val="50000"/>
                  </a:schemeClr>
                </a:solidFill>
                <a:latin typeface="Meiryo" panose="020B0604030504040204" pitchFamily="34" charset="-128"/>
                <a:ea typeface="Meiryo" panose="020B0604030504040204" pitchFamily="34" charset="-128"/>
              </a:rPr>
              <a:t>例：店舗の監視カメラの映像から、顧客の購買動向や趣味嗜好を分類する。</a:t>
            </a:r>
          </a:p>
        </p:txBody>
      </p:sp>
      <p:sp>
        <p:nvSpPr>
          <p:cNvPr id="40" name="テキスト ボックス 39">
            <a:extLst>
              <a:ext uri="{FF2B5EF4-FFF2-40B4-BE49-F238E27FC236}">
                <a16:creationId xmlns:a16="http://schemas.microsoft.com/office/drawing/2014/main" id="{68E073B9-B4A7-3C45-9162-7E80BAB42159}"/>
              </a:ext>
            </a:extLst>
          </p:cNvPr>
          <p:cNvSpPr txBox="1"/>
          <p:nvPr/>
        </p:nvSpPr>
        <p:spPr>
          <a:xfrm>
            <a:off x="6700618" y="5309698"/>
            <a:ext cx="2119853" cy="954107"/>
          </a:xfrm>
          <a:prstGeom prst="rect">
            <a:avLst/>
          </a:prstGeom>
          <a:noFill/>
        </p:spPr>
        <p:txBody>
          <a:bodyPr wrap="square" rtlCol="0">
            <a:spAutoFit/>
          </a:bodyPr>
          <a:lstStyle/>
          <a:p>
            <a:r>
              <a:rPr kumimoji="1" lang="ja-JP" altLang="en-US" sz="1400">
                <a:solidFill>
                  <a:schemeClr val="tx1">
                    <a:lumMod val="50000"/>
                    <a:lumOff val="50000"/>
                  </a:schemeClr>
                </a:solidFill>
                <a:latin typeface="Meiryo" panose="020B0604030504040204" pitchFamily="34" charset="-128"/>
                <a:ea typeface="Meiryo" panose="020B0604030504040204" pitchFamily="34" charset="-128"/>
              </a:rPr>
              <a:t>例：日照量、気温、湿度などの気象データから、水、肥料などの量やタイミングを教える。</a:t>
            </a:r>
          </a:p>
        </p:txBody>
      </p:sp>
      <p:sp>
        <p:nvSpPr>
          <p:cNvPr id="41" name="右矢印 40">
            <a:extLst>
              <a:ext uri="{FF2B5EF4-FFF2-40B4-BE49-F238E27FC236}">
                <a16:creationId xmlns:a16="http://schemas.microsoft.com/office/drawing/2014/main" id="{5164855B-2308-DF46-88FA-620E6F5FF30E}"/>
              </a:ext>
            </a:extLst>
          </p:cNvPr>
          <p:cNvSpPr/>
          <p:nvPr/>
        </p:nvSpPr>
        <p:spPr>
          <a:xfrm>
            <a:off x="4243119" y="3371823"/>
            <a:ext cx="546726" cy="804232"/>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 name="右矢印 41">
            <a:extLst>
              <a:ext uri="{FF2B5EF4-FFF2-40B4-BE49-F238E27FC236}">
                <a16:creationId xmlns:a16="http://schemas.microsoft.com/office/drawing/2014/main" id="{3A8B54C3-207E-A947-94AA-9B81EE462C58}"/>
              </a:ext>
            </a:extLst>
          </p:cNvPr>
          <p:cNvSpPr/>
          <p:nvPr/>
        </p:nvSpPr>
        <p:spPr>
          <a:xfrm>
            <a:off x="4257426" y="1545165"/>
            <a:ext cx="546726" cy="804232"/>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 name="右矢印 42">
            <a:extLst>
              <a:ext uri="{FF2B5EF4-FFF2-40B4-BE49-F238E27FC236}">
                <a16:creationId xmlns:a16="http://schemas.microsoft.com/office/drawing/2014/main" id="{505D3A18-E4E5-3747-9E0B-3F1AC8393322}"/>
              </a:ext>
            </a:extLst>
          </p:cNvPr>
          <p:cNvSpPr/>
          <p:nvPr/>
        </p:nvSpPr>
        <p:spPr>
          <a:xfrm>
            <a:off x="4257426" y="5384635"/>
            <a:ext cx="546726" cy="804232"/>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円柱 4">
            <a:extLst>
              <a:ext uri="{FF2B5EF4-FFF2-40B4-BE49-F238E27FC236}">
                <a16:creationId xmlns:a16="http://schemas.microsoft.com/office/drawing/2014/main" id="{2150BCB8-8287-934E-9810-B0A971042D20}"/>
              </a:ext>
            </a:extLst>
          </p:cNvPr>
          <p:cNvSpPr/>
          <p:nvPr/>
        </p:nvSpPr>
        <p:spPr>
          <a:xfrm>
            <a:off x="429125" y="2879538"/>
            <a:ext cx="1311595" cy="1643391"/>
          </a:xfrm>
          <a:prstGeom prst="can">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5" name="右矢印 44">
            <a:extLst>
              <a:ext uri="{FF2B5EF4-FFF2-40B4-BE49-F238E27FC236}">
                <a16:creationId xmlns:a16="http://schemas.microsoft.com/office/drawing/2014/main" id="{29D54C0B-3526-3A40-8EBD-6C7BCD5836AE}"/>
              </a:ext>
            </a:extLst>
          </p:cNvPr>
          <p:cNvSpPr/>
          <p:nvPr/>
        </p:nvSpPr>
        <p:spPr>
          <a:xfrm>
            <a:off x="1790214" y="3502798"/>
            <a:ext cx="957454" cy="621379"/>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 name="曲折矢印 13">
            <a:extLst>
              <a:ext uri="{FF2B5EF4-FFF2-40B4-BE49-F238E27FC236}">
                <a16:creationId xmlns:a16="http://schemas.microsoft.com/office/drawing/2014/main" id="{0F185EB8-2AD5-B941-AF94-1E40DE770456}"/>
              </a:ext>
            </a:extLst>
          </p:cNvPr>
          <p:cNvSpPr/>
          <p:nvPr/>
        </p:nvSpPr>
        <p:spPr>
          <a:xfrm>
            <a:off x="953179" y="1555400"/>
            <a:ext cx="1776031" cy="1474785"/>
          </a:xfrm>
          <a:prstGeom prst="ben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 name="曲折矢印 49">
            <a:extLst>
              <a:ext uri="{FF2B5EF4-FFF2-40B4-BE49-F238E27FC236}">
                <a16:creationId xmlns:a16="http://schemas.microsoft.com/office/drawing/2014/main" id="{5FED5E54-7358-C24A-99ED-11AE38CF3490}"/>
              </a:ext>
            </a:extLst>
          </p:cNvPr>
          <p:cNvSpPr/>
          <p:nvPr/>
        </p:nvSpPr>
        <p:spPr>
          <a:xfrm flipV="1">
            <a:off x="953179" y="4593378"/>
            <a:ext cx="1776031" cy="1474785"/>
          </a:xfrm>
          <a:prstGeom prst="ben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正方形/長方形 12">
            <a:extLst>
              <a:ext uri="{FF2B5EF4-FFF2-40B4-BE49-F238E27FC236}">
                <a16:creationId xmlns:a16="http://schemas.microsoft.com/office/drawing/2014/main" id="{C9AB7089-4D05-674A-9321-4CA1F95A6F26}"/>
              </a:ext>
            </a:extLst>
          </p:cNvPr>
          <p:cNvSpPr/>
          <p:nvPr/>
        </p:nvSpPr>
        <p:spPr>
          <a:xfrm>
            <a:off x="1802161" y="2907035"/>
            <a:ext cx="677108" cy="1733808"/>
          </a:xfrm>
          <a:prstGeom prst="rect">
            <a:avLst/>
          </a:prstGeom>
          <a:effectLst>
            <a:outerShdw blurRad="50800" dist="38100" dir="2700000" algn="tl" rotWithShape="0">
              <a:prstClr val="black">
                <a:alpha val="40000"/>
              </a:prstClr>
            </a:outerShdw>
          </a:effectLst>
        </p:spPr>
        <p:txBody>
          <a:bodyPr vert="eaVert" wrap="none">
            <a:spAutoFit/>
          </a:bodyPr>
          <a:lstStyle/>
          <a:p>
            <a:pPr algn="ctr"/>
            <a:r>
              <a:rPr lang="ja-JP" altLang="en-US" sz="3200" b="1">
                <a:solidFill>
                  <a:schemeClr val="bg1"/>
                </a:solidFill>
                <a:latin typeface="Meiryo" panose="020B0604030504040204" pitchFamily="34" charset="-128"/>
                <a:ea typeface="Meiryo" panose="020B0604030504040204" pitchFamily="34" charset="-128"/>
              </a:rPr>
              <a:t>機械学習</a:t>
            </a:r>
          </a:p>
        </p:txBody>
      </p:sp>
      <p:sp>
        <p:nvSpPr>
          <p:cNvPr id="51" name="テキスト ボックス 50">
            <a:extLst>
              <a:ext uri="{FF2B5EF4-FFF2-40B4-BE49-F238E27FC236}">
                <a16:creationId xmlns:a16="http://schemas.microsoft.com/office/drawing/2014/main" id="{0BE64F1E-9D9B-1149-8F11-27B51E8EBE8E}"/>
              </a:ext>
            </a:extLst>
          </p:cNvPr>
          <p:cNvSpPr txBox="1"/>
          <p:nvPr/>
        </p:nvSpPr>
        <p:spPr>
          <a:xfrm>
            <a:off x="567045" y="3604092"/>
            <a:ext cx="1107996" cy="461665"/>
          </a:xfrm>
          <a:prstGeom prst="rect">
            <a:avLst/>
          </a:prstGeom>
          <a:noFill/>
        </p:spPr>
        <p:txBody>
          <a:bodyPr wrap="none" rtlCol="0">
            <a:spAutoFit/>
          </a:bodyPr>
          <a:lstStyle/>
          <a:p>
            <a:pPr algn="ctr"/>
            <a:r>
              <a:rPr kumimoji="1" lang="ja-JP" altLang="en-US" sz="2400" b="1">
                <a:solidFill>
                  <a:schemeClr val="bg1"/>
                </a:solidFill>
                <a:latin typeface="Meiryo" panose="020B0604030504040204" pitchFamily="34" charset="-128"/>
                <a:ea typeface="Meiryo" panose="020B0604030504040204" pitchFamily="34" charset="-128"/>
              </a:rPr>
              <a:t>データ</a:t>
            </a:r>
          </a:p>
        </p:txBody>
      </p:sp>
    </p:spTree>
    <p:extLst>
      <p:ext uri="{BB962C8B-B14F-4D97-AF65-F5344CB8AC3E}">
        <p14:creationId xmlns:p14="http://schemas.microsoft.com/office/powerpoint/2010/main" val="2784310542"/>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a:extLst>
              <a:ext uri="{FF2B5EF4-FFF2-40B4-BE49-F238E27FC236}">
                <a16:creationId xmlns:a16="http://schemas.microsoft.com/office/drawing/2014/main" id="{F60255BA-1DA3-8B40-8414-596F615395A8}"/>
              </a:ext>
            </a:extLst>
          </p:cNvPr>
          <p:cNvSpPr/>
          <p:nvPr/>
        </p:nvSpPr>
        <p:spPr>
          <a:xfrm>
            <a:off x="1533101" y="1000933"/>
            <a:ext cx="1080936" cy="5400600"/>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74D4E725-679F-AA44-93FB-2E91B673F5E4}"/>
              </a:ext>
            </a:extLst>
          </p:cNvPr>
          <p:cNvSpPr>
            <a:spLocks noGrp="1"/>
          </p:cNvSpPr>
          <p:nvPr>
            <p:ph type="title"/>
          </p:nvPr>
        </p:nvSpPr>
        <p:spPr/>
        <p:txBody>
          <a:bodyPr/>
          <a:lstStyle/>
          <a:p>
            <a:r>
              <a:rPr kumimoji="1" lang="ja-JP" altLang="en-US"/>
              <a:t>機械学習にできること</a:t>
            </a:r>
            <a:r>
              <a:rPr kumimoji="1" lang="en-US" altLang="ja-JP" dirty="0"/>
              <a:t> 2</a:t>
            </a:r>
            <a:endParaRPr kumimoji="1" lang="ja-JP" altLang="en-US"/>
          </a:p>
        </p:txBody>
      </p:sp>
      <p:sp>
        <p:nvSpPr>
          <p:cNvPr id="32" name="テキスト ボックス 31">
            <a:extLst>
              <a:ext uri="{FF2B5EF4-FFF2-40B4-BE49-F238E27FC236}">
                <a16:creationId xmlns:a16="http://schemas.microsoft.com/office/drawing/2014/main" id="{F44BD7CA-EA6D-2849-937B-D7C5E864E3EB}"/>
              </a:ext>
            </a:extLst>
          </p:cNvPr>
          <p:cNvSpPr txBox="1"/>
          <p:nvPr/>
        </p:nvSpPr>
        <p:spPr>
          <a:xfrm>
            <a:off x="2656178" y="938826"/>
            <a:ext cx="1569660" cy="646331"/>
          </a:xfrm>
          <a:prstGeom prst="rect">
            <a:avLst/>
          </a:prstGeom>
          <a:noFill/>
        </p:spPr>
        <p:txBody>
          <a:bodyPr wrap="none" rtlCol="0">
            <a:spAutoFit/>
          </a:bodyPr>
          <a:lstStyle/>
          <a:p>
            <a:r>
              <a:rPr kumimoji="1" lang="ja-JP" altLang="en-US" sz="3600" b="1">
                <a:solidFill>
                  <a:srgbClr val="0070C0"/>
                </a:solidFill>
                <a:latin typeface="Meiryo" panose="020B0604030504040204" pitchFamily="34" charset="-128"/>
                <a:ea typeface="Meiryo" panose="020B0604030504040204" pitchFamily="34" charset="-128"/>
              </a:rPr>
              <a:t>認　識</a:t>
            </a:r>
          </a:p>
        </p:txBody>
      </p:sp>
      <p:sp>
        <p:nvSpPr>
          <p:cNvPr id="34" name="テキスト ボックス 33">
            <a:extLst>
              <a:ext uri="{FF2B5EF4-FFF2-40B4-BE49-F238E27FC236}">
                <a16:creationId xmlns:a16="http://schemas.microsoft.com/office/drawing/2014/main" id="{F5BB4537-49B6-1E4C-B8D3-151035A83DCE}"/>
              </a:ext>
            </a:extLst>
          </p:cNvPr>
          <p:cNvSpPr txBox="1"/>
          <p:nvPr/>
        </p:nvSpPr>
        <p:spPr>
          <a:xfrm>
            <a:off x="2650901" y="4696307"/>
            <a:ext cx="1569660" cy="646331"/>
          </a:xfrm>
          <a:prstGeom prst="rect">
            <a:avLst/>
          </a:prstGeom>
          <a:noFill/>
        </p:spPr>
        <p:txBody>
          <a:bodyPr wrap="none" rtlCol="0">
            <a:spAutoFit/>
          </a:bodyPr>
          <a:lstStyle/>
          <a:p>
            <a:r>
              <a:rPr lang="ja-JP" altLang="en-US" sz="3600" b="1">
                <a:solidFill>
                  <a:srgbClr val="0070C0"/>
                </a:solidFill>
                <a:latin typeface="Meiryo" panose="020B0604030504040204" pitchFamily="34" charset="-128"/>
                <a:ea typeface="Meiryo" panose="020B0604030504040204" pitchFamily="34" charset="-128"/>
              </a:rPr>
              <a:t>生　成</a:t>
            </a:r>
            <a:endParaRPr kumimoji="1" lang="ja-JP" altLang="en-US" sz="3600" b="1">
              <a:solidFill>
                <a:srgbClr val="0070C0"/>
              </a:solidFill>
              <a:latin typeface="Meiryo" panose="020B0604030504040204" pitchFamily="34" charset="-128"/>
              <a:ea typeface="Meiryo" panose="020B0604030504040204" pitchFamily="34" charset="-128"/>
            </a:endParaRPr>
          </a:p>
        </p:txBody>
      </p:sp>
      <p:sp>
        <p:nvSpPr>
          <p:cNvPr id="35" name="テキスト ボックス 34">
            <a:extLst>
              <a:ext uri="{FF2B5EF4-FFF2-40B4-BE49-F238E27FC236}">
                <a16:creationId xmlns:a16="http://schemas.microsoft.com/office/drawing/2014/main" id="{6F1CE79B-7A6C-9448-B210-EE66F6FE47BD}"/>
              </a:ext>
            </a:extLst>
          </p:cNvPr>
          <p:cNvSpPr txBox="1"/>
          <p:nvPr/>
        </p:nvSpPr>
        <p:spPr>
          <a:xfrm>
            <a:off x="4240125" y="951393"/>
            <a:ext cx="4134465" cy="523220"/>
          </a:xfrm>
          <a:prstGeom prst="rect">
            <a:avLst/>
          </a:prstGeom>
          <a:noFill/>
        </p:spPr>
        <p:txBody>
          <a:bodyPr wrap="none" rtlCol="0">
            <a:spAutoFit/>
          </a:bodyPr>
          <a:lstStyle/>
          <a:p>
            <a:r>
              <a:rPr kumimoji="1" lang="ja-JP" altLang="en-US" sz="1400">
                <a:solidFill>
                  <a:srgbClr val="0070C0"/>
                </a:solidFill>
                <a:latin typeface="Meiryo" panose="020B0604030504040204" pitchFamily="34" charset="-128"/>
                <a:ea typeface="Meiryo" panose="020B0604030504040204" pitchFamily="34" charset="-128"/>
              </a:rPr>
              <a:t>画像や言語、音声などの対象を、</a:t>
            </a:r>
            <a:endParaRPr kumimoji="1" lang="en-US" altLang="ja-JP" sz="1400" dirty="0">
              <a:solidFill>
                <a:srgbClr val="0070C0"/>
              </a:solidFill>
              <a:latin typeface="Meiryo" panose="020B0604030504040204" pitchFamily="34" charset="-128"/>
              <a:ea typeface="Meiryo" panose="020B0604030504040204" pitchFamily="34" charset="-128"/>
            </a:endParaRPr>
          </a:p>
          <a:p>
            <a:r>
              <a:rPr kumimoji="1" lang="ja-JP" altLang="en-US" sz="1400">
                <a:solidFill>
                  <a:srgbClr val="0070C0"/>
                </a:solidFill>
                <a:latin typeface="Meiryo" panose="020B0604030504040204" pitchFamily="34" charset="-128"/>
                <a:ea typeface="Meiryo" panose="020B0604030504040204" pitchFamily="34" charset="-128"/>
              </a:rPr>
              <a:t>特徴によって識別し、分類・意味付けをおこなう</a:t>
            </a:r>
          </a:p>
        </p:txBody>
      </p:sp>
      <p:sp>
        <p:nvSpPr>
          <p:cNvPr id="37" name="テキスト ボックス 36">
            <a:extLst>
              <a:ext uri="{FF2B5EF4-FFF2-40B4-BE49-F238E27FC236}">
                <a16:creationId xmlns:a16="http://schemas.microsoft.com/office/drawing/2014/main" id="{192256C3-32BB-0044-AE66-CA73337723A7}"/>
              </a:ext>
            </a:extLst>
          </p:cNvPr>
          <p:cNvSpPr txBox="1"/>
          <p:nvPr/>
        </p:nvSpPr>
        <p:spPr>
          <a:xfrm>
            <a:off x="4225838" y="4731914"/>
            <a:ext cx="4809674" cy="523220"/>
          </a:xfrm>
          <a:prstGeom prst="rect">
            <a:avLst/>
          </a:prstGeom>
          <a:noFill/>
        </p:spPr>
        <p:txBody>
          <a:bodyPr wrap="square" rtlCol="0">
            <a:spAutoFit/>
          </a:bodyPr>
          <a:lstStyle/>
          <a:p>
            <a:r>
              <a:rPr kumimoji="1" lang="ja-JP" altLang="en-US" sz="1400">
                <a:solidFill>
                  <a:srgbClr val="0070C0"/>
                </a:solidFill>
                <a:latin typeface="Meiryo" panose="020B0604030504040204" pitchFamily="34" charset="-128"/>
                <a:ea typeface="Meiryo" panose="020B0604030504040204" pitchFamily="34" charset="-128"/>
              </a:rPr>
              <a:t>画像や文章、動画や音楽などの膨大なデータから特徴を抽出し、指示にしたがってコンテンツを生成する</a:t>
            </a:r>
          </a:p>
        </p:txBody>
      </p:sp>
      <p:sp>
        <p:nvSpPr>
          <p:cNvPr id="38" name="テキスト ボックス 37">
            <a:extLst>
              <a:ext uri="{FF2B5EF4-FFF2-40B4-BE49-F238E27FC236}">
                <a16:creationId xmlns:a16="http://schemas.microsoft.com/office/drawing/2014/main" id="{E4618150-CD4C-DE4B-B415-E72A99CF10B8}"/>
              </a:ext>
            </a:extLst>
          </p:cNvPr>
          <p:cNvSpPr txBox="1"/>
          <p:nvPr/>
        </p:nvSpPr>
        <p:spPr>
          <a:xfrm>
            <a:off x="6700619" y="1474613"/>
            <a:ext cx="2119853" cy="738664"/>
          </a:xfrm>
          <a:prstGeom prst="rect">
            <a:avLst/>
          </a:prstGeom>
          <a:noFill/>
        </p:spPr>
        <p:txBody>
          <a:bodyPr wrap="square" rtlCol="0">
            <a:spAutoFit/>
          </a:bodyPr>
          <a:lstStyle/>
          <a:p>
            <a:r>
              <a:rPr kumimoji="1" lang="ja-JP" altLang="en-US" sz="1400">
                <a:solidFill>
                  <a:schemeClr val="tx1">
                    <a:lumMod val="50000"/>
                    <a:lumOff val="50000"/>
                  </a:schemeClr>
                </a:solidFill>
                <a:latin typeface="Meiryo" panose="020B0604030504040204" pitchFamily="34" charset="-128"/>
                <a:ea typeface="Meiryo" panose="020B0604030504040204" pitchFamily="34" charset="-128"/>
              </a:rPr>
              <a:t>例：顔の画像や話し言葉の特徴から本人であることを確認する。</a:t>
            </a:r>
          </a:p>
        </p:txBody>
      </p:sp>
      <p:sp>
        <p:nvSpPr>
          <p:cNvPr id="40" name="テキスト ボックス 39">
            <a:extLst>
              <a:ext uri="{FF2B5EF4-FFF2-40B4-BE49-F238E27FC236}">
                <a16:creationId xmlns:a16="http://schemas.microsoft.com/office/drawing/2014/main" id="{68E073B9-B4A7-3C45-9162-7E80BAB42159}"/>
              </a:ext>
            </a:extLst>
          </p:cNvPr>
          <p:cNvSpPr txBox="1"/>
          <p:nvPr/>
        </p:nvSpPr>
        <p:spPr>
          <a:xfrm>
            <a:off x="6700618" y="5309698"/>
            <a:ext cx="2119853" cy="738664"/>
          </a:xfrm>
          <a:prstGeom prst="rect">
            <a:avLst/>
          </a:prstGeom>
          <a:noFill/>
        </p:spPr>
        <p:txBody>
          <a:bodyPr wrap="square" rtlCol="0">
            <a:spAutoFit/>
          </a:bodyPr>
          <a:lstStyle/>
          <a:p>
            <a:r>
              <a:rPr kumimoji="1" lang="ja-JP" altLang="en-US" sz="1400">
                <a:solidFill>
                  <a:schemeClr val="tx1">
                    <a:lumMod val="50000"/>
                    <a:lumOff val="50000"/>
                  </a:schemeClr>
                </a:solidFill>
                <a:latin typeface="Meiryo" panose="020B0604030504040204" pitchFamily="34" charset="-128"/>
                <a:ea typeface="Meiryo" panose="020B0604030504040204" pitchFamily="34" charset="-128"/>
              </a:rPr>
              <a:t>例：指定した文章（プロンプト）から画像を生成する。</a:t>
            </a:r>
          </a:p>
        </p:txBody>
      </p:sp>
      <p:sp>
        <p:nvSpPr>
          <p:cNvPr id="42" name="右矢印 41">
            <a:extLst>
              <a:ext uri="{FF2B5EF4-FFF2-40B4-BE49-F238E27FC236}">
                <a16:creationId xmlns:a16="http://schemas.microsoft.com/office/drawing/2014/main" id="{3A8B54C3-207E-A947-94AA-9B81EE462C58}"/>
              </a:ext>
            </a:extLst>
          </p:cNvPr>
          <p:cNvSpPr/>
          <p:nvPr/>
        </p:nvSpPr>
        <p:spPr>
          <a:xfrm>
            <a:off x="4257426" y="1545165"/>
            <a:ext cx="546726" cy="804232"/>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 name="右矢印 42">
            <a:extLst>
              <a:ext uri="{FF2B5EF4-FFF2-40B4-BE49-F238E27FC236}">
                <a16:creationId xmlns:a16="http://schemas.microsoft.com/office/drawing/2014/main" id="{505D3A18-E4E5-3747-9E0B-3F1AC8393322}"/>
              </a:ext>
            </a:extLst>
          </p:cNvPr>
          <p:cNvSpPr/>
          <p:nvPr/>
        </p:nvSpPr>
        <p:spPr>
          <a:xfrm>
            <a:off x="4257426" y="5384635"/>
            <a:ext cx="546726" cy="804232"/>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円柱 4">
            <a:extLst>
              <a:ext uri="{FF2B5EF4-FFF2-40B4-BE49-F238E27FC236}">
                <a16:creationId xmlns:a16="http://schemas.microsoft.com/office/drawing/2014/main" id="{2150BCB8-8287-934E-9810-B0A971042D20}"/>
              </a:ext>
            </a:extLst>
          </p:cNvPr>
          <p:cNvSpPr/>
          <p:nvPr/>
        </p:nvSpPr>
        <p:spPr>
          <a:xfrm>
            <a:off x="429125" y="2879538"/>
            <a:ext cx="1311595" cy="1643391"/>
          </a:xfrm>
          <a:prstGeom prst="can">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 name="曲折矢印 13">
            <a:extLst>
              <a:ext uri="{FF2B5EF4-FFF2-40B4-BE49-F238E27FC236}">
                <a16:creationId xmlns:a16="http://schemas.microsoft.com/office/drawing/2014/main" id="{0F185EB8-2AD5-B941-AF94-1E40DE770456}"/>
              </a:ext>
            </a:extLst>
          </p:cNvPr>
          <p:cNvSpPr/>
          <p:nvPr/>
        </p:nvSpPr>
        <p:spPr>
          <a:xfrm>
            <a:off x="953179" y="1555400"/>
            <a:ext cx="1776031" cy="1474785"/>
          </a:xfrm>
          <a:prstGeom prst="ben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 name="曲折矢印 49">
            <a:extLst>
              <a:ext uri="{FF2B5EF4-FFF2-40B4-BE49-F238E27FC236}">
                <a16:creationId xmlns:a16="http://schemas.microsoft.com/office/drawing/2014/main" id="{5FED5E54-7358-C24A-99ED-11AE38CF3490}"/>
              </a:ext>
            </a:extLst>
          </p:cNvPr>
          <p:cNvSpPr/>
          <p:nvPr/>
        </p:nvSpPr>
        <p:spPr>
          <a:xfrm flipV="1">
            <a:off x="953179" y="4593378"/>
            <a:ext cx="1776031" cy="1474785"/>
          </a:xfrm>
          <a:prstGeom prst="ben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正方形/長方形 12">
            <a:extLst>
              <a:ext uri="{FF2B5EF4-FFF2-40B4-BE49-F238E27FC236}">
                <a16:creationId xmlns:a16="http://schemas.microsoft.com/office/drawing/2014/main" id="{C9AB7089-4D05-674A-9321-4CA1F95A6F26}"/>
              </a:ext>
            </a:extLst>
          </p:cNvPr>
          <p:cNvSpPr/>
          <p:nvPr/>
        </p:nvSpPr>
        <p:spPr>
          <a:xfrm>
            <a:off x="1802161" y="2907035"/>
            <a:ext cx="677108" cy="1733808"/>
          </a:xfrm>
          <a:prstGeom prst="rect">
            <a:avLst/>
          </a:prstGeom>
        </p:spPr>
        <p:txBody>
          <a:bodyPr vert="eaVert" wrap="none">
            <a:spAutoFit/>
          </a:bodyPr>
          <a:lstStyle/>
          <a:p>
            <a:pPr algn="ctr"/>
            <a:r>
              <a:rPr lang="ja-JP" altLang="en-US" sz="3200" b="1">
                <a:solidFill>
                  <a:schemeClr val="bg1"/>
                </a:solidFill>
                <a:latin typeface="Meiryo" panose="020B0604030504040204" pitchFamily="34" charset="-128"/>
                <a:ea typeface="Meiryo" panose="020B0604030504040204" pitchFamily="34" charset="-128"/>
              </a:rPr>
              <a:t>機械学習</a:t>
            </a:r>
          </a:p>
        </p:txBody>
      </p:sp>
      <p:sp>
        <p:nvSpPr>
          <p:cNvPr id="51" name="テキスト ボックス 50">
            <a:extLst>
              <a:ext uri="{FF2B5EF4-FFF2-40B4-BE49-F238E27FC236}">
                <a16:creationId xmlns:a16="http://schemas.microsoft.com/office/drawing/2014/main" id="{0BE64F1E-9D9B-1149-8F11-27B51E8EBE8E}"/>
              </a:ext>
            </a:extLst>
          </p:cNvPr>
          <p:cNvSpPr txBox="1"/>
          <p:nvPr/>
        </p:nvSpPr>
        <p:spPr>
          <a:xfrm>
            <a:off x="567045" y="3604092"/>
            <a:ext cx="1107996" cy="461665"/>
          </a:xfrm>
          <a:prstGeom prst="rect">
            <a:avLst/>
          </a:prstGeom>
          <a:noFill/>
        </p:spPr>
        <p:txBody>
          <a:bodyPr wrap="none" rtlCol="0">
            <a:spAutoFit/>
          </a:bodyPr>
          <a:lstStyle/>
          <a:p>
            <a:pPr algn="ctr"/>
            <a:r>
              <a:rPr kumimoji="1" lang="ja-JP" altLang="en-US" sz="2400" b="1">
                <a:solidFill>
                  <a:schemeClr val="bg1"/>
                </a:solidFill>
                <a:latin typeface="Meiryo" panose="020B0604030504040204" pitchFamily="34" charset="-128"/>
                <a:ea typeface="Meiryo" panose="020B0604030504040204" pitchFamily="34" charset="-128"/>
              </a:rPr>
              <a:t>データ</a:t>
            </a:r>
          </a:p>
        </p:txBody>
      </p:sp>
      <p:pic>
        <p:nvPicPr>
          <p:cNvPr id="3" name="図 2">
            <a:extLst>
              <a:ext uri="{FF2B5EF4-FFF2-40B4-BE49-F238E27FC236}">
                <a16:creationId xmlns:a16="http://schemas.microsoft.com/office/drawing/2014/main" id="{4B7EEF46-FC68-28A6-20CE-8B686240006E}"/>
              </a:ext>
            </a:extLst>
          </p:cNvPr>
          <p:cNvPicPr>
            <a:picLocks noChangeAspect="1"/>
          </p:cNvPicPr>
          <p:nvPr/>
        </p:nvPicPr>
        <p:blipFill>
          <a:blip r:embed="rId2" cstate="print">
            <a:clrChange>
              <a:clrFrom>
                <a:srgbClr val="FDFFFE"/>
              </a:clrFrom>
              <a:clrTo>
                <a:srgbClr val="FDFFFE">
                  <a:alpha val="0"/>
                </a:srgbClr>
              </a:clrTo>
            </a:clrChange>
            <a:extLst>
              <a:ext uri="{28A0092B-C50C-407E-A947-70E740481C1C}">
                <a14:useLocalDpi xmlns:a14="http://schemas.microsoft.com/office/drawing/2010/main"/>
              </a:ext>
            </a:extLst>
          </a:blip>
          <a:stretch>
            <a:fillRect/>
          </a:stretch>
        </p:blipFill>
        <p:spPr>
          <a:xfrm>
            <a:off x="4964229" y="1428338"/>
            <a:ext cx="1385883" cy="1037886"/>
          </a:xfrm>
          <a:prstGeom prst="rect">
            <a:avLst/>
          </a:prstGeom>
        </p:spPr>
      </p:pic>
      <p:pic>
        <p:nvPicPr>
          <p:cNvPr id="16" name="図 15">
            <a:extLst>
              <a:ext uri="{FF2B5EF4-FFF2-40B4-BE49-F238E27FC236}">
                <a16:creationId xmlns:a16="http://schemas.microsoft.com/office/drawing/2014/main" id="{2AFE30BC-01CA-FFEC-8479-4245885E3FCA}"/>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972319" y="5255134"/>
            <a:ext cx="1097010" cy="1097010"/>
          </a:xfrm>
          <a:prstGeom prst="rect">
            <a:avLst/>
          </a:prstGeom>
        </p:spPr>
      </p:pic>
      <p:pic>
        <p:nvPicPr>
          <p:cNvPr id="17" name="Picture 2" descr="カラフル迷彩模様 iPhone壁紙">
            <a:extLst>
              <a:ext uri="{FF2B5EF4-FFF2-40B4-BE49-F238E27FC236}">
                <a16:creationId xmlns:a16="http://schemas.microsoft.com/office/drawing/2014/main" id="{B8906F08-D1AE-A351-F510-2DA73C14B02A}"/>
              </a:ext>
            </a:extLst>
          </p:cNvPr>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2782951" y="5309698"/>
            <a:ext cx="1306308" cy="950938"/>
          </a:xfrm>
          <a:prstGeom prst="rect">
            <a:avLst/>
          </a:prstGeom>
          <a:noFill/>
          <a:extLst>
            <a:ext uri="{909E8E84-426E-40DD-AFC4-6F175D3DCCD1}">
              <a14:hiddenFill xmlns:a14="http://schemas.microsoft.com/office/drawing/2010/main">
                <a:solidFill>
                  <a:srgbClr val="FFFFFF"/>
                </a:solidFill>
              </a14:hiddenFill>
            </a:ext>
          </a:extLst>
        </p:spPr>
      </p:pic>
      <p:pic>
        <p:nvPicPr>
          <p:cNvPr id="18" name="図 17">
            <a:extLst>
              <a:ext uri="{FF2B5EF4-FFF2-40B4-BE49-F238E27FC236}">
                <a16:creationId xmlns:a16="http://schemas.microsoft.com/office/drawing/2014/main" id="{5765D099-78B1-3474-E6B4-F668D6D7A172}"/>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818997" y="1618961"/>
            <a:ext cx="496757" cy="382270"/>
          </a:xfrm>
          <a:prstGeom prst="rect">
            <a:avLst/>
          </a:prstGeom>
        </p:spPr>
      </p:pic>
      <p:pic>
        <p:nvPicPr>
          <p:cNvPr id="44" name="図 43">
            <a:extLst>
              <a:ext uri="{FF2B5EF4-FFF2-40B4-BE49-F238E27FC236}">
                <a16:creationId xmlns:a16="http://schemas.microsoft.com/office/drawing/2014/main" id="{356C30E8-7F34-8BF4-52ED-3E6D256E5903}"/>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788458" y="2103237"/>
            <a:ext cx="434904" cy="417508"/>
          </a:xfrm>
          <a:prstGeom prst="rect">
            <a:avLst/>
          </a:prstGeom>
        </p:spPr>
      </p:pic>
      <p:pic>
        <p:nvPicPr>
          <p:cNvPr id="46" name="図 45">
            <a:extLst>
              <a:ext uri="{FF2B5EF4-FFF2-40B4-BE49-F238E27FC236}">
                <a16:creationId xmlns:a16="http://schemas.microsoft.com/office/drawing/2014/main" id="{5207C688-D513-F1E9-352B-FA2EB86544A2}"/>
              </a:ext>
            </a:extLst>
          </p:cNvPr>
          <p:cNvPicPr>
            <a:picLocks noChangeAspect="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308404" y="2081512"/>
            <a:ext cx="452300" cy="446501"/>
          </a:xfrm>
          <a:prstGeom prst="rect">
            <a:avLst/>
          </a:prstGeom>
        </p:spPr>
      </p:pic>
      <p:pic>
        <p:nvPicPr>
          <p:cNvPr id="47" name="図 46">
            <a:extLst>
              <a:ext uri="{FF2B5EF4-FFF2-40B4-BE49-F238E27FC236}">
                <a16:creationId xmlns:a16="http://schemas.microsoft.com/office/drawing/2014/main" id="{5063279F-AFE5-C71C-41A3-409C7382454D}"/>
              </a:ext>
            </a:extLst>
          </p:cNvPr>
          <p:cNvPicPr>
            <a:picLocks noChangeAspect="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796928" y="1583608"/>
            <a:ext cx="496757" cy="487093"/>
          </a:xfrm>
          <a:prstGeom prst="rect">
            <a:avLst/>
          </a:prstGeom>
        </p:spPr>
      </p:pic>
      <p:pic>
        <p:nvPicPr>
          <p:cNvPr id="48" name="図 47">
            <a:extLst>
              <a:ext uri="{FF2B5EF4-FFF2-40B4-BE49-F238E27FC236}">
                <a16:creationId xmlns:a16="http://schemas.microsoft.com/office/drawing/2014/main" id="{7F536218-B3C3-3F22-F7C6-C0D6D091CD59}"/>
              </a:ext>
            </a:extLst>
          </p:cNvPr>
          <p:cNvPicPr>
            <a:picLocks noChangeAspect="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338362" y="1604999"/>
            <a:ext cx="494824" cy="454233"/>
          </a:xfrm>
          <a:prstGeom prst="rect">
            <a:avLst/>
          </a:prstGeom>
        </p:spPr>
      </p:pic>
      <p:pic>
        <p:nvPicPr>
          <p:cNvPr id="49" name="図 48">
            <a:extLst>
              <a:ext uri="{FF2B5EF4-FFF2-40B4-BE49-F238E27FC236}">
                <a16:creationId xmlns:a16="http://schemas.microsoft.com/office/drawing/2014/main" id="{A530A741-3F7F-40D4-A0DB-3AE39906F69C}"/>
              </a:ext>
            </a:extLst>
          </p:cNvPr>
          <p:cNvPicPr>
            <a:picLocks noChangeAspect="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799910" y="2105785"/>
            <a:ext cx="476733" cy="412412"/>
          </a:xfrm>
          <a:prstGeom prst="rect">
            <a:avLst/>
          </a:prstGeom>
        </p:spPr>
      </p:pic>
      <p:pic>
        <p:nvPicPr>
          <p:cNvPr id="52" name="図 51">
            <a:extLst>
              <a:ext uri="{FF2B5EF4-FFF2-40B4-BE49-F238E27FC236}">
                <a16:creationId xmlns:a16="http://schemas.microsoft.com/office/drawing/2014/main" id="{3579CA62-F001-FE67-F067-A4604A65AE65}"/>
              </a:ext>
            </a:extLst>
          </p:cNvPr>
          <p:cNvPicPr>
            <a:picLocks noChangeAspect="1"/>
          </p:cNvPicPr>
          <p:nvPr/>
        </p:nvPicPr>
        <p:blipFill>
          <a:blip r:embed="rId11"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357329" y="1505835"/>
            <a:ext cx="599682" cy="550489"/>
          </a:xfrm>
          <a:prstGeom prst="rect">
            <a:avLst/>
          </a:prstGeom>
        </p:spPr>
      </p:pic>
      <p:grpSp>
        <p:nvGrpSpPr>
          <p:cNvPr id="10" name="グループ化 9">
            <a:extLst>
              <a:ext uri="{FF2B5EF4-FFF2-40B4-BE49-F238E27FC236}">
                <a16:creationId xmlns:a16="http://schemas.microsoft.com/office/drawing/2014/main" id="{02886A5F-050C-2DD5-00C4-374B1B20DD42}"/>
              </a:ext>
            </a:extLst>
          </p:cNvPr>
          <p:cNvGrpSpPr/>
          <p:nvPr/>
        </p:nvGrpSpPr>
        <p:grpSpPr>
          <a:xfrm>
            <a:off x="2818997" y="2895916"/>
            <a:ext cx="5846032" cy="1623595"/>
            <a:chOff x="2818997" y="2895916"/>
            <a:chExt cx="5846032" cy="1623595"/>
          </a:xfrm>
        </p:grpSpPr>
        <p:sp>
          <p:nvSpPr>
            <p:cNvPr id="9" name="四角形吹き出し 8">
              <a:extLst>
                <a:ext uri="{FF2B5EF4-FFF2-40B4-BE49-F238E27FC236}">
                  <a16:creationId xmlns:a16="http://schemas.microsoft.com/office/drawing/2014/main" id="{0DAAD2B5-97EA-FC18-B33A-C3DB78F58C16}"/>
                </a:ext>
              </a:extLst>
            </p:cNvPr>
            <p:cNvSpPr/>
            <p:nvPr/>
          </p:nvSpPr>
          <p:spPr>
            <a:xfrm>
              <a:off x="2818997" y="2895916"/>
              <a:ext cx="5846032" cy="1623595"/>
            </a:xfrm>
            <a:prstGeom prst="wedgeRectCallout">
              <a:avLst>
                <a:gd name="adj1" fmla="val 7768"/>
                <a:gd name="adj2" fmla="val 61435"/>
              </a:avLst>
            </a:prstGeom>
            <a:solidFill>
              <a:srgbClr val="FFF0CE"/>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4" name="Picture 4" descr="画像生成AIの最新版「Stable Diffusion 2.0」がリリース─解像度向上、アダルトコンテンツ排除が可能に | 知財図鑑">
              <a:extLst>
                <a:ext uri="{FF2B5EF4-FFF2-40B4-BE49-F238E27FC236}">
                  <a16:creationId xmlns:a16="http://schemas.microsoft.com/office/drawing/2014/main" id="{CC92212B-5515-0C07-9CA9-26816F5ABBFD}"/>
                </a:ext>
              </a:extLst>
            </p:cNvPr>
            <p:cNvPicPr>
              <a:picLocks noChangeAspect="1" noChangeArrowheads="1"/>
            </p:cNvPicPr>
            <p:nvPr/>
          </p:nvPicPr>
          <p:blipFill>
            <a:blip r:embed="rId12" cstate="print">
              <a:extLst>
                <a:ext uri="{28A0092B-C50C-407E-A947-70E740481C1C}">
                  <a14:useLocalDpi xmlns:a14="http://schemas.microsoft.com/office/drawing/2010/main"/>
                </a:ext>
              </a:extLst>
            </a:blip>
            <a:srcRect/>
            <a:stretch>
              <a:fillRect/>
            </a:stretch>
          </p:blipFill>
          <p:spPr bwMode="auto">
            <a:xfrm>
              <a:off x="3118388" y="3058451"/>
              <a:ext cx="2611120" cy="1305560"/>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6" name="Picture 6" descr="Imagen: Text-to-Image Diffusion Models">
              <a:extLst>
                <a:ext uri="{FF2B5EF4-FFF2-40B4-BE49-F238E27FC236}">
                  <a16:creationId xmlns:a16="http://schemas.microsoft.com/office/drawing/2014/main" id="{9161FF02-6282-BEF7-2B42-DF559274C65C}"/>
                </a:ext>
              </a:extLst>
            </p:cNvPr>
            <p:cNvPicPr>
              <a:picLocks noChangeAspect="1" noChangeArrowheads="1"/>
            </p:cNvPicPr>
            <p:nvPr/>
          </p:nvPicPr>
          <p:blipFill>
            <a:blip r:embed="rId13" cstate="print">
              <a:extLst>
                <a:ext uri="{28A0092B-C50C-407E-A947-70E740481C1C}">
                  <a14:useLocalDpi xmlns:a14="http://schemas.microsoft.com/office/drawing/2010/main"/>
                </a:ext>
              </a:extLst>
            </a:blip>
            <a:srcRect/>
            <a:stretch>
              <a:fillRect/>
            </a:stretch>
          </p:blipFill>
          <p:spPr bwMode="auto">
            <a:xfrm>
              <a:off x="5802203" y="3072762"/>
              <a:ext cx="1305561" cy="1305561"/>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7" name="Picture 8" descr="Imagen: Text-to-Image Diffusion Models">
              <a:extLst>
                <a:ext uri="{FF2B5EF4-FFF2-40B4-BE49-F238E27FC236}">
                  <a16:creationId xmlns:a16="http://schemas.microsoft.com/office/drawing/2014/main" id="{A737C75A-8F21-B85F-24AF-76AE03FAC014}"/>
                </a:ext>
              </a:extLst>
            </p:cNvPr>
            <p:cNvPicPr>
              <a:picLocks noChangeAspect="1" noChangeArrowheads="1"/>
            </p:cNvPicPr>
            <p:nvPr/>
          </p:nvPicPr>
          <p:blipFill>
            <a:blip r:embed="rId14" cstate="print">
              <a:extLst>
                <a:ext uri="{28A0092B-C50C-407E-A947-70E740481C1C}">
                  <a14:useLocalDpi xmlns:a14="http://schemas.microsoft.com/office/drawing/2010/main"/>
                </a:ext>
              </a:extLst>
            </a:blip>
            <a:srcRect/>
            <a:stretch>
              <a:fillRect/>
            </a:stretch>
          </p:blipFill>
          <p:spPr bwMode="auto">
            <a:xfrm>
              <a:off x="7107764" y="3072763"/>
              <a:ext cx="1305560" cy="1305560"/>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3074581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正方形/長方形 28">
            <a:extLst>
              <a:ext uri="{FF2B5EF4-FFF2-40B4-BE49-F238E27FC236}">
                <a16:creationId xmlns:a16="http://schemas.microsoft.com/office/drawing/2014/main" id="{3B1D47C2-C255-CC47-04C4-603158DBF29C}"/>
              </a:ext>
            </a:extLst>
          </p:cNvPr>
          <p:cNvSpPr/>
          <p:nvPr/>
        </p:nvSpPr>
        <p:spPr>
          <a:xfrm>
            <a:off x="7926934" y="1854068"/>
            <a:ext cx="676677" cy="3417779"/>
          </a:xfrm>
          <a:prstGeom prst="rect">
            <a:avLst/>
          </a:prstGeom>
          <a:solidFill>
            <a:srgbClr val="7030A0">
              <a:alpha val="5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19" name="グループ化 18">
            <a:extLst>
              <a:ext uri="{FF2B5EF4-FFF2-40B4-BE49-F238E27FC236}">
                <a16:creationId xmlns:a16="http://schemas.microsoft.com/office/drawing/2014/main" id="{076E8A29-9CFB-9C47-AE9F-611FCE15576D}"/>
              </a:ext>
            </a:extLst>
          </p:cNvPr>
          <p:cNvGrpSpPr/>
          <p:nvPr/>
        </p:nvGrpSpPr>
        <p:grpSpPr>
          <a:xfrm>
            <a:off x="4891736" y="1553286"/>
            <a:ext cx="3681235" cy="4764650"/>
            <a:chOff x="4880481" y="1553286"/>
            <a:chExt cx="3681235" cy="4764650"/>
          </a:xfrm>
        </p:grpSpPr>
        <p:sp>
          <p:nvSpPr>
            <p:cNvPr id="51" name="正方形/長方形 50">
              <a:extLst>
                <a:ext uri="{FF2B5EF4-FFF2-40B4-BE49-F238E27FC236}">
                  <a16:creationId xmlns:a16="http://schemas.microsoft.com/office/drawing/2014/main" id="{CCC54AED-1E31-164A-9880-217BF697DCE4}"/>
                </a:ext>
              </a:extLst>
            </p:cNvPr>
            <p:cNvSpPr/>
            <p:nvPr/>
          </p:nvSpPr>
          <p:spPr>
            <a:xfrm>
              <a:off x="4922147" y="1854069"/>
              <a:ext cx="676677" cy="3417779"/>
            </a:xfrm>
            <a:prstGeom prst="rect">
              <a:avLst/>
            </a:prstGeom>
            <a:solidFill>
              <a:srgbClr val="984807">
                <a:alpha val="5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2" name="正方形/長方形 51">
              <a:extLst>
                <a:ext uri="{FF2B5EF4-FFF2-40B4-BE49-F238E27FC236}">
                  <a16:creationId xmlns:a16="http://schemas.microsoft.com/office/drawing/2014/main" id="{B43C5DF9-6334-D94C-BE1C-017FE2D2D372}"/>
                </a:ext>
              </a:extLst>
            </p:cNvPr>
            <p:cNvSpPr/>
            <p:nvPr/>
          </p:nvSpPr>
          <p:spPr>
            <a:xfrm>
              <a:off x="5676214" y="1854068"/>
              <a:ext cx="676677" cy="3417779"/>
            </a:xfrm>
            <a:prstGeom prst="rect">
              <a:avLst/>
            </a:prstGeom>
            <a:solidFill>
              <a:srgbClr val="984807">
                <a:alpha val="5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3" name="正方形/長方形 52">
              <a:extLst>
                <a:ext uri="{FF2B5EF4-FFF2-40B4-BE49-F238E27FC236}">
                  <a16:creationId xmlns:a16="http://schemas.microsoft.com/office/drawing/2014/main" id="{8568BFC3-9934-4146-9E06-32AD5D998816}"/>
                </a:ext>
              </a:extLst>
            </p:cNvPr>
            <p:cNvSpPr/>
            <p:nvPr/>
          </p:nvSpPr>
          <p:spPr>
            <a:xfrm>
              <a:off x="6431823" y="1854068"/>
              <a:ext cx="676677" cy="3417779"/>
            </a:xfrm>
            <a:prstGeom prst="rect">
              <a:avLst/>
            </a:prstGeom>
            <a:solidFill>
              <a:srgbClr val="984807">
                <a:alpha val="5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 name="正方形/長方形 53">
              <a:extLst>
                <a:ext uri="{FF2B5EF4-FFF2-40B4-BE49-F238E27FC236}">
                  <a16:creationId xmlns:a16="http://schemas.microsoft.com/office/drawing/2014/main" id="{CEF22D35-9727-8F42-B1FF-0B8F9D6F2E30}"/>
                </a:ext>
              </a:extLst>
            </p:cNvPr>
            <p:cNvSpPr/>
            <p:nvPr/>
          </p:nvSpPr>
          <p:spPr>
            <a:xfrm>
              <a:off x="7181493" y="1858007"/>
              <a:ext cx="676677" cy="3417779"/>
            </a:xfrm>
            <a:prstGeom prst="rect">
              <a:avLst/>
            </a:prstGeom>
            <a:solidFill>
              <a:srgbClr val="984807">
                <a:alpha val="5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5" name="正方形/長方形 54">
              <a:extLst>
                <a:ext uri="{FF2B5EF4-FFF2-40B4-BE49-F238E27FC236}">
                  <a16:creationId xmlns:a16="http://schemas.microsoft.com/office/drawing/2014/main" id="{6943F5F7-A374-C14C-9930-3EC310A8ADCC}"/>
                </a:ext>
              </a:extLst>
            </p:cNvPr>
            <p:cNvSpPr/>
            <p:nvPr/>
          </p:nvSpPr>
          <p:spPr>
            <a:xfrm>
              <a:off x="4958417" y="1972307"/>
              <a:ext cx="3600563" cy="44790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57" name="正方形/長方形 56">
              <a:extLst>
                <a:ext uri="{FF2B5EF4-FFF2-40B4-BE49-F238E27FC236}">
                  <a16:creationId xmlns:a16="http://schemas.microsoft.com/office/drawing/2014/main" id="{61F4436D-E3B3-B04A-9C0A-0DE36FA0E885}"/>
                </a:ext>
              </a:extLst>
            </p:cNvPr>
            <p:cNvSpPr/>
            <p:nvPr/>
          </p:nvSpPr>
          <p:spPr>
            <a:xfrm>
              <a:off x="4953501" y="2479049"/>
              <a:ext cx="3608158" cy="44790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59" name="正方形/長方形 58">
              <a:extLst>
                <a:ext uri="{FF2B5EF4-FFF2-40B4-BE49-F238E27FC236}">
                  <a16:creationId xmlns:a16="http://schemas.microsoft.com/office/drawing/2014/main" id="{32420327-1123-EF49-950C-3F18596AF118}"/>
                </a:ext>
              </a:extLst>
            </p:cNvPr>
            <p:cNvSpPr/>
            <p:nvPr/>
          </p:nvSpPr>
          <p:spPr>
            <a:xfrm>
              <a:off x="4940190" y="2998822"/>
              <a:ext cx="3621526" cy="44790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61" name="正方形/長方形 60">
              <a:extLst>
                <a:ext uri="{FF2B5EF4-FFF2-40B4-BE49-F238E27FC236}">
                  <a16:creationId xmlns:a16="http://schemas.microsoft.com/office/drawing/2014/main" id="{F3D9276B-20AF-F44D-A3BD-E30E472848C9}"/>
                </a:ext>
              </a:extLst>
            </p:cNvPr>
            <p:cNvSpPr/>
            <p:nvPr/>
          </p:nvSpPr>
          <p:spPr>
            <a:xfrm>
              <a:off x="4955031" y="3505332"/>
              <a:ext cx="3601302" cy="44790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64" name="正方形/長方形 63">
              <a:extLst>
                <a:ext uri="{FF2B5EF4-FFF2-40B4-BE49-F238E27FC236}">
                  <a16:creationId xmlns:a16="http://schemas.microsoft.com/office/drawing/2014/main" id="{472F9618-8F1E-F340-B1FC-4C5038D7B0DB}"/>
                </a:ext>
              </a:extLst>
            </p:cNvPr>
            <p:cNvSpPr/>
            <p:nvPr/>
          </p:nvSpPr>
          <p:spPr>
            <a:xfrm>
              <a:off x="4959947" y="4574604"/>
              <a:ext cx="603932" cy="447905"/>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70" name="正方形/長方形 69">
              <a:extLst>
                <a:ext uri="{FF2B5EF4-FFF2-40B4-BE49-F238E27FC236}">
                  <a16:creationId xmlns:a16="http://schemas.microsoft.com/office/drawing/2014/main" id="{667EA924-C757-3143-AB48-FA90FA93A2D9}"/>
                </a:ext>
              </a:extLst>
            </p:cNvPr>
            <p:cNvSpPr/>
            <p:nvPr/>
          </p:nvSpPr>
          <p:spPr>
            <a:xfrm>
              <a:off x="5714595" y="4574604"/>
              <a:ext cx="603932" cy="447905"/>
            </a:xfrm>
            <a:prstGeom prst="rect">
              <a:avLst/>
            </a:prstGeom>
            <a:solidFill>
              <a:srgbClr val="FF8AD8"/>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79" name="正方形/長方形 78">
              <a:extLst>
                <a:ext uri="{FF2B5EF4-FFF2-40B4-BE49-F238E27FC236}">
                  <a16:creationId xmlns:a16="http://schemas.microsoft.com/office/drawing/2014/main" id="{6CF79F57-8228-7340-BF26-30EB6729D858}"/>
                </a:ext>
              </a:extLst>
            </p:cNvPr>
            <p:cNvSpPr/>
            <p:nvPr/>
          </p:nvSpPr>
          <p:spPr>
            <a:xfrm>
              <a:off x="6468081" y="4574604"/>
              <a:ext cx="603932" cy="447905"/>
            </a:xfrm>
            <a:prstGeom prst="rect">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86" name="正方形/長方形 85">
              <a:extLst>
                <a:ext uri="{FF2B5EF4-FFF2-40B4-BE49-F238E27FC236}">
                  <a16:creationId xmlns:a16="http://schemas.microsoft.com/office/drawing/2014/main" id="{00674E95-9291-8746-AFFD-1563DBF1B486}"/>
                </a:ext>
              </a:extLst>
            </p:cNvPr>
            <p:cNvSpPr/>
            <p:nvPr/>
          </p:nvSpPr>
          <p:spPr>
            <a:xfrm>
              <a:off x="7218333" y="4567209"/>
              <a:ext cx="603932" cy="447905"/>
            </a:xfrm>
            <a:prstGeom prst="rect">
              <a:avLst/>
            </a:prstGeom>
            <a:solidFill>
              <a:srgbClr val="73FB79"/>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88" name="正方形/長方形 87">
              <a:extLst>
                <a:ext uri="{FF2B5EF4-FFF2-40B4-BE49-F238E27FC236}">
                  <a16:creationId xmlns:a16="http://schemas.microsoft.com/office/drawing/2014/main" id="{7D731C4E-C519-9A4B-A1B2-A476ACA76429}"/>
                </a:ext>
              </a:extLst>
            </p:cNvPr>
            <p:cNvSpPr/>
            <p:nvPr/>
          </p:nvSpPr>
          <p:spPr>
            <a:xfrm>
              <a:off x="5785749" y="2037441"/>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89" name="正方形/長方形 88">
              <a:extLst>
                <a:ext uri="{FF2B5EF4-FFF2-40B4-BE49-F238E27FC236}">
                  <a16:creationId xmlns:a16="http://schemas.microsoft.com/office/drawing/2014/main" id="{C6AF40C3-DCC3-F04A-8CED-509589BA1A48}"/>
                </a:ext>
              </a:extLst>
            </p:cNvPr>
            <p:cNvSpPr/>
            <p:nvPr/>
          </p:nvSpPr>
          <p:spPr>
            <a:xfrm>
              <a:off x="5039109" y="2029443"/>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90" name="正方形/長方形 89">
              <a:extLst>
                <a:ext uri="{FF2B5EF4-FFF2-40B4-BE49-F238E27FC236}">
                  <a16:creationId xmlns:a16="http://schemas.microsoft.com/office/drawing/2014/main" id="{624CCD01-D63E-4F41-B899-9C19EBE6FFC7}"/>
                </a:ext>
              </a:extLst>
            </p:cNvPr>
            <p:cNvSpPr/>
            <p:nvPr/>
          </p:nvSpPr>
          <p:spPr>
            <a:xfrm>
              <a:off x="6538390" y="2032296"/>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91" name="正方形/長方形 90">
              <a:extLst>
                <a:ext uri="{FF2B5EF4-FFF2-40B4-BE49-F238E27FC236}">
                  <a16:creationId xmlns:a16="http://schemas.microsoft.com/office/drawing/2014/main" id="{CCDACAA7-6C4A-8145-9415-18559E9CEE4A}"/>
                </a:ext>
              </a:extLst>
            </p:cNvPr>
            <p:cNvSpPr/>
            <p:nvPr/>
          </p:nvSpPr>
          <p:spPr>
            <a:xfrm>
              <a:off x="7290083" y="2029910"/>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56" name="テキスト ボックス 55">
              <a:extLst>
                <a:ext uri="{FF2B5EF4-FFF2-40B4-BE49-F238E27FC236}">
                  <a16:creationId xmlns:a16="http://schemas.microsoft.com/office/drawing/2014/main" id="{FFCC43C7-EB86-694B-8030-EDFDA034A5B3}"/>
                </a:ext>
              </a:extLst>
            </p:cNvPr>
            <p:cNvSpPr txBox="1"/>
            <p:nvPr/>
          </p:nvSpPr>
          <p:spPr>
            <a:xfrm>
              <a:off x="5901378" y="2071191"/>
              <a:ext cx="954108" cy="276999"/>
            </a:xfrm>
            <a:prstGeom prst="rect">
              <a:avLst/>
            </a:prstGeom>
            <a:noFill/>
          </p:spPr>
          <p:txBody>
            <a:bodyPr wrap="none" rtlCol="0">
              <a:spAutoFit/>
            </a:bodyPr>
            <a:lstStyle/>
            <a:p>
              <a:pPr algn="ctr"/>
              <a:r>
                <a:rPr kumimoji="1" lang="ja-JP" altLang="en-US" sz="12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データ管理</a:t>
              </a:r>
            </a:p>
          </p:txBody>
        </p:sp>
        <p:sp>
          <p:nvSpPr>
            <p:cNvPr id="92" name="正方形/長方形 91">
              <a:extLst>
                <a:ext uri="{FF2B5EF4-FFF2-40B4-BE49-F238E27FC236}">
                  <a16:creationId xmlns:a16="http://schemas.microsoft.com/office/drawing/2014/main" id="{AB61735F-61DE-5E4F-889A-24246F2724E0}"/>
                </a:ext>
              </a:extLst>
            </p:cNvPr>
            <p:cNvSpPr/>
            <p:nvPr/>
          </p:nvSpPr>
          <p:spPr>
            <a:xfrm>
              <a:off x="5785749" y="2550917"/>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93" name="正方形/長方形 92">
              <a:extLst>
                <a:ext uri="{FF2B5EF4-FFF2-40B4-BE49-F238E27FC236}">
                  <a16:creationId xmlns:a16="http://schemas.microsoft.com/office/drawing/2014/main" id="{DD281471-BD37-8743-833E-EC4E490C4702}"/>
                </a:ext>
              </a:extLst>
            </p:cNvPr>
            <p:cNvSpPr/>
            <p:nvPr/>
          </p:nvSpPr>
          <p:spPr>
            <a:xfrm>
              <a:off x="5039109" y="2542919"/>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94" name="正方形/長方形 93">
              <a:extLst>
                <a:ext uri="{FF2B5EF4-FFF2-40B4-BE49-F238E27FC236}">
                  <a16:creationId xmlns:a16="http://schemas.microsoft.com/office/drawing/2014/main" id="{B3136A4C-E2B2-764D-93C2-F48B94610F8A}"/>
                </a:ext>
              </a:extLst>
            </p:cNvPr>
            <p:cNvSpPr/>
            <p:nvPr/>
          </p:nvSpPr>
          <p:spPr>
            <a:xfrm>
              <a:off x="6538390" y="2545772"/>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95" name="正方形/長方形 94">
              <a:extLst>
                <a:ext uri="{FF2B5EF4-FFF2-40B4-BE49-F238E27FC236}">
                  <a16:creationId xmlns:a16="http://schemas.microsoft.com/office/drawing/2014/main" id="{E500B2BB-2D02-9340-9F1F-9FF2630F77B8}"/>
                </a:ext>
              </a:extLst>
            </p:cNvPr>
            <p:cNvSpPr/>
            <p:nvPr/>
          </p:nvSpPr>
          <p:spPr>
            <a:xfrm>
              <a:off x="7290083" y="2543386"/>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97" name="正方形/長方形 96">
              <a:extLst>
                <a:ext uri="{FF2B5EF4-FFF2-40B4-BE49-F238E27FC236}">
                  <a16:creationId xmlns:a16="http://schemas.microsoft.com/office/drawing/2014/main" id="{5C58034D-3698-0E41-9F6F-C9762E9085B4}"/>
                </a:ext>
              </a:extLst>
            </p:cNvPr>
            <p:cNvSpPr/>
            <p:nvPr/>
          </p:nvSpPr>
          <p:spPr>
            <a:xfrm>
              <a:off x="5039109" y="3026983"/>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99" name="正方形/長方形 98">
              <a:extLst>
                <a:ext uri="{FF2B5EF4-FFF2-40B4-BE49-F238E27FC236}">
                  <a16:creationId xmlns:a16="http://schemas.microsoft.com/office/drawing/2014/main" id="{D1F4098B-D006-784E-A187-B9BEDC4BED79}"/>
                </a:ext>
              </a:extLst>
            </p:cNvPr>
            <p:cNvSpPr/>
            <p:nvPr/>
          </p:nvSpPr>
          <p:spPr>
            <a:xfrm>
              <a:off x="7290083" y="3027450"/>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60" name="テキスト ボックス 59">
              <a:extLst>
                <a:ext uri="{FF2B5EF4-FFF2-40B4-BE49-F238E27FC236}">
                  <a16:creationId xmlns:a16="http://schemas.microsoft.com/office/drawing/2014/main" id="{70D0CDFD-6293-F74A-9BD0-5C88FBE8130A}"/>
                </a:ext>
              </a:extLst>
            </p:cNvPr>
            <p:cNvSpPr txBox="1"/>
            <p:nvPr/>
          </p:nvSpPr>
          <p:spPr>
            <a:xfrm>
              <a:off x="6143934" y="3076548"/>
              <a:ext cx="492443" cy="276999"/>
            </a:xfrm>
            <a:prstGeom prst="rect">
              <a:avLst/>
            </a:prstGeom>
            <a:noFill/>
          </p:spPr>
          <p:txBody>
            <a:bodyPr wrap="none" rtlCol="0">
              <a:spAutoFit/>
            </a:bodyPr>
            <a:lstStyle/>
            <a:p>
              <a:pPr algn="ctr"/>
              <a:r>
                <a:rPr kumimoji="1" lang="ja-JP" altLang="en-US" sz="12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決済</a:t>
              </a:r>
            </a:p>
          </p:txBody>
        </p:sp>
        <p:sp>
          <p:nvSpPr>
            <p:cNvPr id="101" name="正方形/長方形 100">
              <a:extLst>
                <a:ext uri="{FF2B5EF4-FFF2-40B4-BE49-F238E27FC236}">
                  <a16:creationId xmlns:a16="http://schemas.microsoft.com/office/drawing/2014/main" id="{ED092415-0CA2-9647-9301-1091471D90B0}"/>
                </a:ext>
              </a:extLst>
            </p:cNvPr>
            <p:cNvSpPr/>
            <p:nvPr/>
          </p:nvSpPr>
          <p:spPr>
            <a:xfrm>
              <a:off x="5039109" y="3560832"/>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02" name="正方形/長方形 101">
              <a:extLst>
                <a:ext uri="{FF2B5EF4-FFF2-40B4-BE49-F238E27FC236}">
                  <a16:creationId xmlns:a16="http://schemas.microsoft.com/office/drawing/2014/main" id="{9D346033-3DC4-0C43-8964-0D98FAA07847}"/>
                </a:ext>
              </a:extLst>
            </p:cNvPr>
            <p:cNvSpPr/>
            <p:nvPr/>
          </p:nvSpPr>
          <p:spPr>
            <a:xfrm>
              <a:off x="6538390" y="3563685"/>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62" name="テキスト ボックス 61">
              <a:extLst>
                <a:ext uri="{FF2B5EF4-FFF2-40B4-BE49-F238E27FC236}">
                  <a16:creationId xmlns:a16="http://schemas.microsoft.com/office/drawing/2014/main" id="{565BAFC0-EE10-9644-9E38-D587269D2421}"/>
                </a:ext>
              </a:extLst>
            </p:cNvPr>
            <p:cNvSpPr txBox="1"/>
            <p:nvPr/>
          </p:nvSpPr>
          <p:spPr>
            <a:xfrm>
              <a:off x="5663610" y="3593409"/>
              <a:ext cx="1415773" cy="276999"/>
            </a:xfrm>
            <a:prstGeom prst="rect">
              <a:avLst/>
            </a:prstGeom>
            <a:noFill/>
          </p:spPr>
          <p:txBody>
            <a:bodyPr wrap="none" rtlCol="0">
              <a:spAutoFit/>
            </a:bodyPr>
            <a:lstStyle/>
            <a:p>
              <a:pPr algn="ctr"/>
              <a:r>
                <a:rPr kumimoji="1" lang="ja-JP" altLang="en-US" sz="12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スケジューリング</a:t>
              </a:r>
            </a:p>
          </p:txBody>
        </p:sp>
        <p:sp>
          <p:nvSpPr>
            <p:cNvPr id="112" name="正方形/長方形 111">
              <a:extLst>
                <a:ext uri="{FF2B5EF4-FFF2-40B4-BE49-F238E27FC236}">
                  <a16:creationId xmlns:a16="http://schemas.microsoft.com/office/drawing/2014/main" id="{5370FD28-3E96-3842-904A-38AB8CA75CBD}"/>
                </a:ext>
              </a:extLst>
            </p:cNvPr>
            <p:cNvSpPr/>
            <p:nvPr/>
          </p:nvSpPr>
          <p:spPr>
            <a:xfrm>
              <a:off x="4957395" y="4015383"/>
              <a:ext cx="3600563" cy="44790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13" name="正方形/長方形 112">
              <a:extLst>
                <a:ext uri="{FF2B5EF4-FFF2-40B4-BE49-F238E27FC236}">
                  <a16:creationId xmlns:a16="http://schemas.microsoft.com/office/drawing/2014/main" id="{AAA07F99-BC5A-1E4C-B760-91FAD13C8581}"/>
                </a:ext>
              </a:extLst>
            </p:cNvPr>
            <p:cNvSpPr/>
            <p:nvPr/>
          </p:nvSpPr>
          <p:spPr>
            <a:xfrm>
              <a:off x="5790665" y="4072718"/>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14" name="正方形/長方形 113">
              <a:extLst>
                <a:ext uri="{FF2B5EF4-FFF2-40B4-BE49-F238E27FC236}">
                  <a16:creationId xmlns:a16="http://schemas.microsoft.com/office/drawing/2014/main" id="{2D4BEB45-C454-B347-9D6C-DBD86FACDD03}"/>
                </a:ext>
              </a:extLst>
            </p:cNvPr>
            <p:cNvSpPr/>
            <p:nvPr/>
          </p:nvSpPr>
          <p:spPr>
            <a:xfrm>
              <a:off x="5044025" y="4064720"/>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16" name="正方形/長方形 115">
              <a:extLst>
                <a:ext uri="{FF2B5EF4-FFF2-40B4-BE49-F238E27FC236}">
                  <a16:creationId xmlns:a16="http://schemas.microsoft.com/office/drawing/2014/main" id="{A3F52440-4656-0649-86CC-DB258E909C93}"/>
                </a:ext>
              </a:extLst>
            </p:cNvPr>
            <p:cNvSpPr/>
            <p:nvPr/>
          </p:nvSpPr>
          <p:spPr>
            <a:xfrm>
              <a:off x="7294999" y="4065187"/>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22" name="テキスト ボックス 121">
              <a:extLst>
                <a:ext uri="{FF2B5EF4-FFF2-40B4-BE49-F238E27FC236}">
                  <a16:creationId xmlns:a16="http://schemas.microsoft.com/office/drawing/2014/main" id="{9EB951EA-236E-AE43-9E1B-A32EE41419EC}"/>
                </a:ext>
              </a:extLst>
            </p:cNvPr>
            <p:cNvSpPr txBox="1"/>
            <p:nvPr/>
          </p:nvSpPr>
          <p:spPr>
            <a:xfrm>
              <a:off x="4880481" y="1553287"/>
              <a:ext cx="723275" cy="307777"/>
            </a:xfrm>
            <a:prstGeom prst="rect">
              <a:avLst/>
            </a:prstGeom>
            <a:noFill/>
          </p:spPr>
          <p:txBody>
            <a:bodyPr wrap="none" rtlCol="0">
              <a:spAutoFit/>
            </a:bodyPr>
            <a:lstStyle/>
            <a:p>
              <a:pPr algn="ctr"/>
              <a:r>
                <a:rPr kumimoji="1" lang="ja-JP" altLang="en-US" sz="1400">
                  <a:solidFill>
                    <a:schemeClr val="accent2">
                      <a:lumMod val="50000"/>
                    </a:schemeClr>
                  </a:solidFill>
                  <a:latin typeface="Meiryo" panose="020B0604030504040204" pitchFamily="34" charset="-128"/>
                  <a:ea typeface="Meiryo" panose="020B0604030504040204" pitchFamily="34" charset="-128"/>
                </a:rPr>
                <a:t>業務Ａ</a:t>
              </a:r>
            </a:p>
          </p:txBody>
        </p:sp>
        <p:sp>
          <p:nvSpPr>
            <p:cNvPr id="123" name="テキスト ボックス 122">
              <a:extLst>
                <a:ext uri="{FF2B5EF4-FFF2-40B4-BE49-F238E27FC236}">
                  <a16:creationId xmlns:a16="http://schemas.microsoft.com/office/drawing/2014/main" id="{70D139EA-BBB0-E848-B638-B18E05F9BCE4}"/>
                </a:ext>
              </a:extLst>
            </p:cNvPr>
            <p:cNvSpPr txBox="1"/>
            <p:nvPr/>
          </p:nvSpPr>
          <p:spPr>
            <a:xfrm>
              <a:off x="5645242" y="1553286"/>
              <a:ext cx="723275" cy="307777"/>
            </a:xfrm>
            <a:prstGeom prst="rect">
              <a:avLst/>
            </a:prstGeom>
            <a:noFill/>
          </p:spPr>
          <p:txBody>
            <a:bodyPr wrap="none" rtlCol="0">
              <a:spAutoFit/>
            </a:bodyPr>
            <a:lstStyle/>
            <a:p>
              <a:pPr algn="ctr"/>
              <a:r>
                <a:rPr kumimoji="1" lang="ja-JP" altLang="en-US" sz="1400">
                  <a:solidFill>
                    <a:schemeClr val="accent2">
                      <a:lumMod val="50000"/>
                    </a:schemeClr>
                  </a:solidFill>
                  <a:latin typeface="Meiryo" panose="020B0604030504040204" pitchFamily="34" charset="-128"/>
                  <a:ea typeface="Meiryo" panose="020B0604030504040204" pitchFamily="34" charset="-128"/>
                </a:rPr>
                <a:t>業務Ｂ</a:t>
              </a:r>
            </a:p>
          </p:txBody>
        </p:sp>
        <p:sp>
          <p:nvSpPr>
            <p:cNvPr id="124" name="テキスト ボックス 123">
              <a:extLst>
                <a:ext uri="{FF2B5EF4-FFF2-40B4-BE49-F238E27FC236}">
                  <a16:creationId xmlns:a16="http://schemas.microsoft.com/office/drawing/2014/main" id="{276E2478-01E5-6C46-889C-A91CD61675B4}"/>
                </a:ext>
              </a:extLst>
            </p:cNvPr>
            <p:cNvSpPr txBox="1"/>
            <p:nvPr/>
          </p:nvSpPr>
          <p:spPr>
            <a:xfrm>
              <a:off x="6403948" y="1553286"/>
              <a:ext cx="723275" cy="307777"/>
            </a:xfrm>
            <a:prstGeom prst="rect">
              <a:avLst/>
            </a:prstGeom>
            <a:noFill/>
          </p:spPr>
          <p:txBody>
            <a:bodyPr wrap="none" rtlCol="0">
              <a:spAutoFit/>
            </a:bodyPr>
            <a:lstStyle/>
            <a:p>
              <a:pPr algn="ctr"/>
              <a:r>
                <a:rPr kumimoji="1" lang="ja-JP" altLang="en-US" sz="1400">
                  <a:solidFill>
                    <a:schemeClr val="accent2">
                      <a:lumMod val="50000"/>
                    </a:schemeClr>
                  </a:solidFill>
                  <a:latin typeface="Meiryo" panose="020B0604030504040204" pitchFamily="34" charset="-128"/>
                  <a:ea typeface="Meiryo" panose="020B0604030504040204" pitchFamily="34" charset="-128"/>
                </a:rPr>
                <a:t>業務Ｃ</a:t>
              </a:r>
            </a:p>
          </p:txBody>
        </p:sp>
        <p:sp>
          <p:nvSpPr>
            <p:cNvPr id="125" name="テキスト ボックス 124">
              <a:extLst>
                <a:ext uri="{FF2B5EF4-FFF2-40B4-BE49-F238E27FC236}">
                  <a16:creationId xmlns:a16="http://schemas.microsoft.com/office/drawing/2014/main" id="{C32969EF-61F3-014E-AA26-565D7088B365}"/>
                </a:ext>
              </a:extLst>
            </p:cNvPr>
            <p:cNvSpPr txBox="1"/>
            <p:nvPr/>
          </p:nvSpPr>
          <p:spPr>
            <a:xfrm>
              <a:off x="7168887" y="1553286"/>
              <a:ext cx="723275" cy="307777"/>
            </a:xfrm>
            <a:prstGeom prst="rect">
              <a:avLst/>
            </a:prstGeom>
            <a:noFill/>
          </p:spPr>
          <p:txBody>
            <a:bodyPr wrap="none" rtlCol="0">
              <a:spAutoFit/>
            </a:bodyPr>
            <a:lstStyle/>
            <a:p>
              <a:pPr algn="ctr"/>
              <a:r>
                <a:rPr kumimoji="1" lang="ja-JP" altLang="en-US" sz="1400">
                  <a:solidFill>
                    <a:schemeClr val="accent2">
                      <a:lumMod val="50000"/>
                    </a:schemeClr>
                  </a:solidFill>
                  <a:latin typeface="Meiryo" panose="020B0604030504040204" pitchFamily="34" charset="-128"/>
                  <a:ea typeface="Meiryo" panose="020B0604030504040204" pitchFamily="34" charset="-128"/>
                </a:rPr>
                <a:t>業務Ｄ</a:t>
              </a:r>
            </a:p>
          </p:txBody>
        </p:sp>
        <p:pic>
          <p:nvPicPr>
            <p:cNvPr id="154" name="図 153">
              <a:extLst>
                <a:ext uri="{FF2B5EF4-FFF2-40B4-BE49-F238E27FC236}">
                  <a16:creationId xmlns:a16="http://schemas.microsoft.com/office/drawing/2014/main" id="{A47B2943-334E-6B44-815A-0B41B316D03E}"/>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394563" y="5327949"/>
              <a:ext cx="860714" cy="860714"/>
            </a:xfrm>
            <a:prstGeom prst="rect">
              <a:avLst/>
            </a:prstGeom>
          </p:spPr>
        </p:pic>
        <p:pic>
          <p:nvPicPr>
            <p:cNvPr id="156" name="図 155">
              <a:extLst>
                <a:ext uri="{FF2B5EF4-FFF2-40B4-BE49-F238E27FC236}">
                  <a16:creationId xmlns:a16="http://schemas.microsoft.com/office/drawing/2014/main" id="{946F8915-9B13-3747-B17A-E8698E54C465}"/>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7407562" y="5300548"/>
              <a:ext cx="969200" cy="969200"/>
            </a:xfrm>
            <a:prstGeom prst="rect">
              <a:avLst/>
            </a:prstGeom>
          </p:spPr>
        </p:pic>
        <p:pic>
          <p:nvPicPr>
            <p:cNvPr id="162" name="図 161">
              <a:extLst>
                <a:ext uri="{FF2B5EF4-FFF2-40B4-BE49-F238E27FC236}">
                  <a16:creationId xmlns:a16="http://schemas.microsoft.com/office/drawing/2014/main" id="{AA462962-2EF2-5E49-9A56-FEB00DBD44FA}"/>
                </a:ext>
              </a:extLst>
            </p:cNvPr>
            <p:cNvPicPr>
              <a:picLocks noChangeAspect="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6284970" y="5189986"/>
              <a:ext cx="1127950" cy="1127950"/>
            </a:xfrm>
            <a:prstGeom prst="rect">
              <a:avLst/>
            </a:prstGeom>
          </p:spPr>
        </p:pic>
      </p:grpSp>
      <p:sp>
        <p:nvSpPr>
          <p:cNvPr id="2" name="タイトル 1">
            <a:extLst>
              <a:ext uri="{FF2B5EF4-FFF2-40B4-BE49-F238E27FC236}">
                <a16:creationId xmlns:a16="http://schemas.microsoft.com/office/drawing/2014/main" id="{41947B59-0A0D-0346-A795-7841BF7080EE}"/>
              </a:ext>
            </a:extLst>
          </p:cNvPr>
          <p:cNvSpPr>
            <a:spLocks noGrp="1"/>
          </p:cNvSpPr>
          <p:nvPr>
            <p:ph type="title"/>
          </p:nvPr>
        </p:nvSpPr>
        <p:spPr/>
        <p:txBody>
          <a:bodyPr/>
          <a:lstStyle/>
          <a:p>
            <a:r>
              <a:rPr kumimoji="1" lang="ja-JP" altLang="en-US"/>
              <a:t>アンバンドル／リバンドル／エンハンスメント</a:t>
            </a:r>
          </a:p>
        </p:txBody>
      </p:sp>
      <p:sp>
        <p:nvSpPr>
          <p:cNvPr id="3" name="正方形/長方形 2">
            <a:extLst>
              <a:ext uri="{FF2B5EF4-FFF2-40B4-BE49-F238E27FC236}">
                <a16:creationId xmlns:a16="http://schemas.microsoft.com/office/drawing/2014/main" id="{61884E69-CAE9-D547-BD8D-5ECB9BAC67F0}"/>
              </a:ext>
            </a:extLst>
          </p:cNvPr>
          <p:cNvSpPr/>
          <p:nvPr/>
        </p:nvSpPr>
        <p:spPr>
          <a:xfrm>
            <a:off x="1285832" y="1856758"/>
            <a:ext cx="676677" cy="3417779"/>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正方形/長方形 3">
            <a:extLst>
              <a:ext uri="{FF2B5EF4-FFF2-40B4-BE49-F238E27FC236}">
                <a16:creationId xmlns:a16="http://schemas.microsoft.com/office/drawing/2014/main" id="{42389CA8-93B6-EB4B-8C8A-1CA0B5D1A815}"/>
              </a:ext>
            </a:extLst>
          </p:cNvPr>
          <p:cNvSpPr/>
          <p:nvPr/>
        </p:nvSpPr>
        <p:spPr>
          <a:xfrm>
            <a:off x="2039899" y="1856757"/>
            <a:ext cx="676677" cy="3417779"/>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正方形/長方形 4">
            <a:extLst>
              <a:ext uri="{FF2B5EF4-FFF2-40B4-BE49-F238E27FC236}">
                <a16:creationId xmlns:a16="http://schemas.microsoft.com/office/drawing/2014/main" id="{489FAC8A-D96B-9045-81F0-E1A823152A0E}"/>
              </a:ext>
            </a:extLst>
          </p:cNvPr>
          <p:cNvSpPr/>
          <p:nvPr/>
        </p:nvSpPr>
        <p:spPr>
          <a:xfrm>
            <a:off x="2795508" y="1856757"/>
            <a:ext cx="676677" cy="3417779"/>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a:extLst>
              <a:ext uri="{FF2B5EF4-FFF2-40B4-BE49-F238E27FC236}">
                <a16:creationId xmlns:a16="http://schemas.microsoft.com/office/drawing/2014/main" id="{F88DA8CE-AEF0-EE41-9590-D060FF870164}"/>
              </a:ext>
            </a:extLst>
          </p:cNvPr>
          <p:cNvSpPr/>
          <p:nvPr/>
        </p:nvSpPr>
        <p:spPr>
          <a:xfrm>
            <a:off x="3545178" y="1860696"/>
            <a:ext cx="676677" cy="3417779"/>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 name="正方形/長方形 10">
            <a:extLst>
              <a:ext uri="{FF2B5EF4-FFF2-40B4-BE49-F238E27FC236}">
                <a16:creationId xmlns:a16="http://schemas.microsoft.com/office/drawing/2014/main" id="{DE52F792-C820-614A-AD85-B1857723F6AE}"/>
              </a:ext>
            </a:extLst>
          </p:cNvPr>
          <p:cNvSpPr/>
          <p:nvPr/>
        </p:nvSpPr>
        <p:spPr>
          <a:xfrm>
            <a:off x="1317187" y="1974996"/>
            <a:ext cx="603932" cy="44790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2" name="テキスト ボックス 11">
            <a:extLst>
              <a:ext uri="{FF2B5EF4-FFF2-40B4-BE49-F238E27FC236}">
                <a16:creationId xmlns:a16="http://schemas.microsoft.com/office/drawing/2014/main" id="{4644A545-17E1-D845-968A-60130C59CC24}"/>
              </a:ext>
            </a:extLst>
          </p:cNvPr>
          <p:cNvSpPr txBox="1"/>
          <p:nvPr/>
        </p:nvSpPr>
        <p:spPr>
          <a:xfrm>
            <a:off x="1334459" y="2021606"/>
            <a:ext cx="569387" cy="430887"/>
          </a:xfrm>
          <a:prstGeom prst="rect">
            <a:avLst/>
          </a:prstGeom>
          <a:noFill/>
        </p:spPr>
        <p:txBody>
          <a:bodyPr wrap="none" rtlCol="0">
            <a:spAutoFit/>
          </a:bodyPr>
          <a:lstStyle/>
          <a:p>
            <a:pPr algn="ctr"/>
            <a:r>
              <a:rPr kumimoji="1" lang="ja-JP" altLang="en-US" sz="1000">
                <a:solidFill>
                  <a:schemeClr val="bg1"/>
                </a:solidFill>
                <a:latin typeface="Meiryo" panose="020B0604030504040204" pitchFamily="34" charset="-128"/>
                <a:ea typeface="Meiryo" panose="020B0604030504040204" pitchFamily="34" charset="-128"/>
              </a:rPr>
              <a:t>データ</a:t>
            </a:r>
            <a:endParaRPr kumimoji="1" lang="en-US" altLang="ja-JP" sz="1000" dirty="0">
              <a:solidFill>
                <a:schemeClr val="bg1"/>
              </a:solidFill>
              <a:latin typeface="Meiryo" panose="020B0604030504040204" pitchFamily="34" charset="-128"/>
              <a:ea typeface="Meiryo" panose="020B0604030504040204" pitchFamily="34" charset="-128"/>
            </a:endParaRPr>
          </a:p>
          <a:p>
            <a:pPr algn="ctr"/>
            <a:r>
              <a:rPr kumimoji="1" lang="ja-JP" altLang="en-US" sz="1200">
                <a:solidFill>
                  <a:schemeClr val="bg1"/>
                </a:solidFill>
                <a:latin typeface="Meiryo" panose="020B0604030504040204" pitchFamily="34" charset="-128"/>
                <a:ea typeface="Meiryo" panose="020B0604030504040204" pitchFamily="34" charset="-128"/>
              </a:rPr>
              <a:t>管</a:t>
            </a:r>
            <a:r>
              <a:rPr kumimoji="1" lang="en-US" altLang="ja-JP" sz="1200" dirty="0">
                <a:solidFill>
                  <a:schemeClr val="bg1"/>
                </a:solidFill>
                <a:latin typeface="Meiryo" panose="020B0604030504040204" pitchFamily="34" charset="-128"/>
                <a:ea typeface="Meiryo" panose="020B0604030504040204" pitchFamily="34" charset="-128"/>
              </a:rPr>
              <a:t> </a:t>
            </a:r>
            <a:r>
              <a:rPr kumimoji="1" lang="ja-JP" altLang="en-US" sz="1200">
                <a:solidFill>
                  <a:schemeClr val="bg1"/>
                </a:solidFill>
                <a:latin typeface="Meiryo" panose="020B0604030504040204" pitchFamily="34" charset="-128"/>
                <a:ea typeface="Meiryo" panose="020B0604030504040204" pitchFamily="34" charset="-128"/>
              </a:rPr>
              <a:t>理</a:t>
            </a:r>
          </a:p>
        </p:txBody>
      </p:sp>
      <p:sp>
        <p:nvSpPr>
          <p:cNvPr id="13" name="正方形/長方形 12">
            <a:extLst>
              <a:ext uri="{FF2B5EF4-FFF2-40B4-BE49-F238E27FC236}">
                <a16:creationId xmlns:a16="http://schemas.microsoft.com/office/drawing/2014/main" id="{47B19EFB-3903-1B4D-9CF6-B5DD1B00DCA9}"/>
              </a:ext>
            </a:extLst>
          </p:cNvPr>
          <p:cNvSpPr/>
          <p:nvPr/>
        </p:nvSpPr>
        <p:spPr>
          <a:xfrm>
            <a:off x="1317187" y="2481738"/>
            <a:ext cx="603932" cy="44790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4" name="テキスト ボックス 13">
            <a:extLst>
              <a:ext uri="{FF2B5EF4-FFF2-40B4-BE49-F238E27FC236}">
                <a16:creationId xmlns:a16="http://schemas.microsoft.com/office/drawing/2014/main" id="{660C1FE3-93B9-8F4D-8F90-0496FD30CBCD}"/>
              </a:ext>
            </a:extLst>
          </p:cNvPr>
          <p:cNvSpPr txBox="1"/>
          <p:nvPr/>
        </p:nvSpPr>
        <p:spPr>
          <a:xfrm>
            <a:off x="1352927" y="2497223"/>
            <a:ext cx="545342" cy="461665"/>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Ｉ</a:t>
            </a:r>
            <a:r>
              <a:rPr kumimoji="1" lang="en-US" altLang="ja-JP" sz="1200" dirty="0">
                <a:solidFill>
                  <a:schemeClr val="bg1"/>
                </a:solidFill>
                <a:latin typeface="Meiryo" panose="020B0604030504040204" pitchFamily="34" charset="-128"/>
                <a:ea typeface="Meiryo" panose="020B0604030504040204" pitchFamily="34" charset="-128"/>
              </a:rPr>
              <a:t> </a:t>
            </a:r>
            <a:r>
              <a:rPr kumimoji="1" lang="ja-JP" altLang="en-US" sz="1200">
                <a:solidFill>
                  <a:schemeClr val="bg1"/>
                </a:solidFill>
                <a:latin typeface="Meiryo" panose="020B0604030504040204" pitchFamily="34" charset="-128"/>
                <a:ea typeface="Meiryo" panose="020B0604030504040204" pitchFamily="34" charset="-128"/>
              </a:rPr>
              <a:t>Ｄ</a:t>
            </a:r>
            <a:endParaRPr kumimoji="1" lang="en-US" altLang="ja-JP" sz="1200" dirty="0">
              <a:solidFill>
                <a:schemeClr val="bg1"/>
              </a:solidFill>
              <a:latin typeface="Meiryo" panose="020B0604030504040204" pitchFamily="34" charset="-128"/>
              <a:ea typeface="Meiryo" panose="020B0604030504040204" pitchFamily="34" charset="-128"/>
            </a:endParaRPr>
          </a:p>
          <a:p>
            <a:pPr algn="ctr"/>
            <a:r>
              <a:rPr kumimoji="1" lang="ja-JP" altLang="en-US" sz="1200">
                <a:solidFill>
                  <a:schemeClr val="bg1"/>
                </a:solidFill>
                <a:latin typeface="Meiryo" panose="020B0604030504040204" pitchFamily="34" charset="-128"/>
                <a:ea typeface="Meiryo" panose="020B0604030504040204" pitchFamily="34" charset="-128"/>
              </a:rPr>
              <a:t>管</a:t>
            </a:r>
            <a:r>
              <a:rPr kumimoji="1" lang="en-US" altLang="ja-JP" sz="1200" dirty="0">
                <a:solidFill>
                  <a:schemeClr val="bg1"/>
                </a:solidFill>
                <a:latin typeface="Meiryo" panose="020B0604030504040204" pitchFamily="34" charset="-128"/>
                <a:ea typeface="Meiryo" panose="020B0604030504040204" pitchFamily="34" charset="-128"/>
              </a:rPr>
              <a:t> </a:t>
            </a:r>
            <a:r>
              <a:rPr kumimoji="1" lang="ja-JP" altLang="en-US" sz="1200">
                <a:solidFill>
                  <a:schemeClr val="bg1"/>
                </a:solidFill>
                <a:latin typeface="Meiryo" panose="020B0604030504040204" pitchFamily="34" charset="-128"/>
                <a:ea typeface="Meiryo" panose="020B0604030504040204" pitchFamily="34" charset="-128"/>
              </a:rPr>
              <a:t>理</a:t>
            </a:r>
          </a:p>
        </p:txBody>
      </p:sp>
      <p:sp>
        <p:nvSpPr>
          <p:cNvPr id="15" name="正方形/長方形 14">
            <a:extLst>
              <a:ext uri="{FF2B5EF4-FFF2-40B4-BE49-F238E27FC236}">
                <a16:creationId xmlns:a16="http://schemas.microsoft.com/office/drawing/2014/main" id="{3535E021-6B4F-B248-B49C-8A312AA0C57F}"/>
              </a:ext>
            </a:extLst>
          </p:cNvPr>
          <p:cNvSpPr/>
          <p:nvPr/>
        </p:nvSpPr>
        <p:spPr>
          <a:xfrm>
            <a:off x="1323632" y="2993785"/>
            <a:ext cx="603932" cy="44790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6" name="テキスト ボックス 15">
            <a:extLst>
              <a:ext uri="{FF2B5EF4-FFF2-40B4-BE49-F238E27FC236}">
                <a16:creationId xmlns:a16="http://schemas.microsoft.com/office/drawing/2014/main" id="{47E27BEC-BB86-CA4E-BC61-E8AE2C5B52B7}"/>
              </a:ext>
            </a:extLst>
          </p:cNvPr>
          <p:cNvSpPr txBox="1"/>
          <p:nvPr/>
        </p:nvSpPr>
        <p:spPr>
          <a:xfrm>
            <a:off x="1358926" y="3102920"/>
            <a:ext cx="545342"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決</a:t>
            </a:r>
            <a:r>
              <a:rPr kumimoji="1" lang="en-US" altLang="ja-JP" sz="1200" dirty="0">
                <a:solidFill>
                  <a:schemeClr val="bg1"/>
                </a:solidFill>
                <a:latin typeface="Meiryo" panose="020B0604030504040204" pitchFamily="34" charset="-128"/>
                <a:ea typeface="Meiryo" panose="020B0604030504040204" pitchFamily="34" charset="-128"/>
              </a:rPr>
              <a:t> </a:t>
            </a:r>
            <a:r>
              <a:rPr kumimoji="1" lang="ja-JP" altLang="en-US" sz="1200">
                <a:solidFill>
                  <a:schemeClr val="bg1"/>
                </a:solidFill>
                <a:latin typeface="Meiryo" panose="020B0604030504040204" pitchFamily="34" charset="-128"/>
                <a:ea typeface="Meiryo" panose="020B0604030504040204" pitchFamily="34" charset="-128"/>
              </a:rPr>
              <a:t>済</a:t>
            </a:r>
          </a:p>
        </p:txBody>
      </p:sp>
      <p:sp>
        <p:nvSpPr>
          <p:cNvPr id="17" name="正方形/長方形 16">
            <a:extLst>
              <a:ext uri="{FF2B5EF4-FFF2-40B4-BE49-F238E27FC236}">
                <a16:creationId xmlns:a16="http://schemas.microsoft.com/office/drawing/2014/main" id="{A92D72CD-2BA4-3543-8C97-206A4C5A7589}"/>
              </a:ext>
            </a:extLst>
          </p:cNvPr>
          <p:cNvSpPr/>
          <p:nvPr/>
        </p:nvSpPr>
        <p:spPr>
          <a:xfrm>
            <a:off x="1323632" y="3500527"/>
            <a:ext cx="603932" cy="44790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8" name="テキスト ボックス 17">
            <a:extLst>
              <a:ext uri="{FF2B5EF4-FFF2-40B4-BE49-F238E27FC236}">
                <a16:creationId xmlns:a16="http://schemas.microsoft.com/office/drawing/2014/main" id="{BBAF0663-FE75-6F41-BA39-82E9EA96532D}"/>
              </a:ext>
            </a:extLst>
          </p:cNvPr>
          <p:cNvSpPr txBox="1"/>
          <p:nvPr/>
        </p:nvSpPr>
        <p:spPr>
          <a:xfrm>
            <a:off x="1285832" y="3574645"/>
            <a:ext cx="697627" cy="338554"/>
          </a:xfrm>
          <a:prstGeom prst="rect">
            <a:avLst/>
          </a:prstGeom>
          <a:noFill/>
        </p:spPr>
        <p:txBody>
          <a:bodyPr wrap="none" rtlCol="0">
            <a:spAutoFit/>
          </a:bodyPr>
          <a:lstStyle/>
          <a:p>
            <a:pPr algn="ctr"/>
            <a:r>
              <a:rPr kumimoji="1" lang="ja-JP" altLang="en-US" sz="800">
                <a:solidFill>
                  <a:schemeClr val="bg1"/>
                </a:solidFill>
                <a:latin typeface="Meiryo" panose="020B0604030504040204" pitchFamily="34" charset="-128"/>
                <a:ea typeface="Meiryo" panose="020B0604030504040204" pitchFamily="34" charset="-128"/>
              </a:rPr>
              <a:t>スケジュー</a:t>
            </a:r>
            <a:endParaRPr kumimoji="1" lang="en-US" altLang="ja-JP" sz="800" dirty="0">
              <a:solidFill>
                <a:schemeClr val="bg1"/>
              </a:solidFill>
              <a:latin typeface="Meiryo" panose="020B0604030504040204" pitchFamily="34" charset="-128"/>
              <a:ea typeface="Meiryo" panose="020B0604030504040204" pitchFamily="34" charset="-128"/>
            </a:endParaRPr>
          </a:p>
          <a:p>
            <a:pPr algn="ctr"/>
            <a:r>
              <a:rPr kumimoji="1" lang="ja-JP" altLang="en-US" sz="800">
                <a:solidFill>
                  <a:schemeClr val="bg1"/>
                </a:solidFill>
                <a:latin typeface="Meiryo" panose="020B0604030504040204" pitchFamily="34" charset="-128"/>
                <a:ea typeface="Meiryo" panose="020B0604030504040204" pitchFamily="34" charset="-128"/>
              </a:rPr>
              <a:t>リング</a:t>
            </a:r>
          </a:p>
        </p:txBody>
      </p:sp>
      <p:sp>
        <p:nvSpPr>
          <p:cNvPr id="20" name="正方形/長方形 19">
            <a:extLst>
              <a:ext uri="{FF2B5EF4-FFF2-40B4-BE49-F238E27FC236}">
                <a16:creationId xmlns:a16="http://schemas.microsoft.com/office/drawing/2014/main" id="{63306752-9907-C242-A385-F8969BE150D4}"/>
              </a:ext>
            </a:extLst>
          </p:cNvPr>
          <p:cNvSpPr/>
          <p:nvPr/>
        </p:nvSpPr>
        <p:spPr>
          <a:xfrm>
            <a:off x="1323632" y="4577293"/>
            <a:ext cx="603932" cy="447905"/>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21" name="正方形/長方形 20">
            <a:extLst>
              <a:ext uri="{FF2B5EF4-FFF2-40B4-BE49-F238E27FC236}">
                <a16:creationId xmlns:a16="http://schemas.microsoft.com/office/drawing/2014/main" id="{E30388D9-FB0C-1245-BBF6-C9C61AE49320}"/>
              </a:ext>
            </a:extLst>
          </p:cNvPr>
          <p:cNvSpPr/>
          <p:nvPr/>
        </p:nvSpPr>
        <p:spPr>
          <a:xfrm>
            <a:off x="2071835" y="1974996"/>
            <a:ext cx="603932" cy="44790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22" name="テキスト ボックス 21">
            <a:extLst>
              <a:ext uri="{FF2B5EF4-FFF2-40B4-BE49-F238E27FC236}">
                <a16:creationId xmlns:a16="http://schemas.microsoft.com/office/drawing/2014/main" id="{7BAFCC38-08F3-0547-9664-42FB18756349}"/>
              </a:ext>
            </a:extLst>
          </p:cNvPr>
          <p:cNvSpPr txBox="1"/>
          <p:nvPr/>
        </p:nvSpPr>
        <p:spPr>
          <a:xfrm>
            <a:off x="2089107" y="2021606"/>
            <a:ext cx="569387" cy="430887"/>
          </a:xfrm>
          <a:prstGeom prst="rect">
            <a:avLst/>
          </a:prstGeom>
          <a:noFill/>
        </p:spPr>
        <p:txBody>
          <a:bodyPr wrap="none" rtlCol="0">
            <a:spAutoFit/>
          </a:bodyPr>
          <a:lstStyle/>
          <a:p>
            <a:pPr algn="ctr"/>
            <a:r>
              <a:rPr kumimoji="1" lang="ja-JP" altLang="en-US" sz="1000">
                <a:solidFill>
                  <a:schemeClr val="bg1"/>
                </a:solidFill>
                <a:latin typeface="Meiryo" panose="020B0604030504040204" pitchFamily="34" charset="-128"/>
                <a:ea typeface="Meiryo" panose="020B0604030504040204" pitchFamily="34" charset="-128"/>
              </a:rPr>
              <a:t>データ</a:t>
            </a:r>
            <a:endParaRPr kumimoji="1" lang="en-US" altLang="ja-JP" sz="1000" dirty="0">
              <a:solidFill>
                <a:schemeClr val="bg1"/>
              </a:solidFill>
              <a:latin typeface="Meiryo" panose="020B0604030504040204" pitchFamily="34" charset="-128"/>
              <a:ea typeface="Meiryo" panose="020B0604030504040204" pitchFamily="34" charset="-128"/>
            </a:endParaRPr>
          </a:p>
          <a:p>
            <a:pPr algn="ctr"/>
            <a:r>
              <a:rPr kumimoji="1" lang="ja-JP" altLang="en-US" sz="1200">
                <a:solidFill>
                  <a:schemeClr val="bg1"/>
                </a:solidFill>
                <a:latin typeface="Meiryo" panose="020B0604030504040204" pitchFamily="34" charset="-128"/>
                <a:ea typeface="Meiryo" panose="020B0604030504040204" pitchFamily="34" charset="-128"/>
              </a:rPr>
              <a:t>管</a:t>
            </a:r>
            <a:r>
              <a:rPr kumimoji="1" lang="en-US" altLang="ja-JP" sz="1200" dirty="0">
                <a:solidFill>
                  <a:schemeClr val="bg1"/>
                </a:solidFill>
                <a:latin typeface="Meiryo" panose="020B0604030504040204" pitchFamily="34" charset="-128"/>
                <a:ea typeface="Meiryo" panose="020B0604030504040204" pitchFamily="34" charset="-128"/>
              </a:rPr>
              <a:t> </a:t>
            </a:r>
            <a:r>
              <a:rPr kumimoji="1" lang="ja-JP" altLang="en-US" sz="1200">
                <a:solidFill>
                  <a:schemeClr val="bg1"/>
                </a:solidFill>
                <a:latin typeface="Meiryo" panose="020B0604030504040204" pitchFamily="34" charset="-128"/>
                <a:ea typeface="Meiryo" panose="020B0604030504040204" pitchFamily="34" charset="-128"/>
              </a:rPr>
              <a:t>理</a:t>
            </a:r>
          </a:p>
        </p:txBody>
      </p:sp>
      <p:sp>
        <p:nvSpPr>
          <p:cNvPr id="23" name="正方形/長方形 22">
            <a:extLst>
              <a:ext uri="{FF2B5EF4-FFF2-40B4-BE49-F238E27FC236}">
                <a16:creationId xmlns:a16="http://schemas.microsoft.com/office/drawing/2014/main" id="{FD0B23C1-15C3-9644-966E-5164C14820EE}"/>
              </a:ext>
            </a:extLst>
          </p:cNvPr>
          <p:cNvSpPr/>
          <p:nvPr/>
        </p:nvSpPr>
        <p:spPr>
          <a:xfrm>
            <a:off x="2071835" y="2481738"/>
            <a:ext cx="603932" cy="44790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24" name="テキスト ボックス 23">
            <a:extLst>
              <a:ext uri="{FF2B5EF4-FFF2-40B4-BE49-F238E27FC236}">
                <a16:creationId xmlns:a16="http://schemas.microsoft.com/office/drawing/2014/main" id="{22C6550E-CB8B-6942-A25B-B38928F834B9}"/>
              </a:ext>
            </a:extLst>
          </p:cNvPr>
          <p:cNvSpPr txBox="1"/>
          <p:nvPr/>
        </p:nvSpPr>
        <p:spPr>
          <a:xfrm>
            <a:off x="2107575" y="2497223"/>
            <a:ext cx="545342" cy="461665"/>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Ｉ</a:t>
            </a:r>
            <a:r>
              <a:rPr kumimoji="1" lang="en-US" altLang="ja-JP" sz="1200" dirty="0">
                <a:solidFill>
                  <a:schemeClr val="bg1"/>
                </a:solidFill>
                <a:latin typeface="Meiryo" panose="020B0604030504040204" pitchFamily="34" charset="-128"/>
                <a:ea typeface="Meiryo" panose="020B0604030504040204" pitchFamily="34" charset="-128"/>
              </a:rPr>
              <a:t> </a:t>
            </a:r>
            <a:r>
              <a:rPr kumimoji="1" lang="ja-JP" altLang="en-US" sz="1200">
                <a:solidFill>
                  <a:schemeClr val="bg1"/>
                </a:solidFill>
                <a:latin typeface="Meiryo" panose="020B0604030504040204" pitchFamily="34" charset="-128"/>
                <a:ea typeface="Meiryo" panose="020B0604030504040204" pitchFamily="34" charset="-128"/>
              </a:rPr>
              <a:t>Ｄ</a:t>
            </a:r>
            <a:endParaRPr kumimoji="1" lang="en-US" altLang="ja-JP" sz="1200" dirty="0">
              <a:solidFill>
                <a:schemeClr val="bg1"/>
              </a:solidFill>
              <a:latin typeface="Meiryo" panose="020B0604030504040204" pitchFamily="34" charset="-128"/>
              <a:ea typeface="Meiryo" panose="020B0604030504040204" pitchFamily="34" charset="-128"/>
            </a:endParaRPr>
          </a:p>
          <a:p>
            <a:pPr algn="ctr"/>
            <a:r>
              <a:rPr kumimoji="1" lang="ja-JP" altLang="en-US" sz="1200">
                <a:solidFill>
                  <a:schemeClr val="bg1"/>
                </a:solidFill>
                <a:latin typeface="Meiryo" panose="020B0604030504040204" pitchFamily="34" charset="-128"/>
                <a:ea typeface="Meiryo" panose="020B0604030504040204" pitchFamily="34" charset="-128"/>
              </a:rPr>
              <a:t>管</a:t>
            </a:r>
            <a:r>
              <a:rPr kumimoji="1" lang="en-US" altLang="ja-JP" sz="1200" dirty="0">
                <a:solidFill>
                  <a:schemeClr val="bg1"/>
                </a:solidFill>
                <a:latin typeface="Meiryo" panose="020B0604030504040204" pitchFamily="34" charset="-128"/>
                <a:ea typeface="Meiryo" panose="020B0604030504040204" pitchFamily="34" charset="-128"/>
              </a:rPr>
              <a:t> </a:t>
            </a:r>
            <a:r>
              <a:rPr kumimoji="1" lang="ja-JP" altLang="en-US" sz="1200">
                <a:solidFill>
                  <a:schemeClr val="bg1"/>
                </a:solidFill>
                <a:latin typeface="Meiryo" panose="020B0604030504040204" pitchFamily="34" charset="-128"/>
                <a:ea typeface="Meiryo" panose="020B0604030504040204" pitchFamily="34" charset="-128"/>
              </a:rPr>
              <a:t>理</a:t>
            </a:r>
          </a:p>
        </p:txBody>
      </p:sp>
      <p:sp>
        <p:nvSpPr>
          <p:cNvPr id="30" name="正方形/長方形 29">
            <a:extLst>
              <a:ext uri="{FF2B5EF4-FFF2-40B4-BE49-F238E27FC236}">
                <a16:creationId xmlns:a16="http://schemas.microsoft.com/office/drawing/2014/main" id="{8EFAB5F1-A3D9-BA44-BE2E-ED39D028C721}"/>
              </a:ext>
            </a:extLst>
          </p:cNvPr>
          <p:cNvSpPr/>
          <p:nvPr/>
        </p:nvSpPr>
        <p:spPr>
          <a:xfrm>
            <a:off x="2078280" y="4577293"/>
            <a:ext cx="603932" cy="447905"/>
          </a:xfrm>
          <a:prstGeom prst="rect">
            <a:avLst/>
          </a:prstGeom>
          <a:solidFill>
            <a:srgbClr val="FF8AD8"/>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31" name="正方形/長方形 30">
            <a:extLst>
              <a:ext uri="{FF2B5EF4-FFF2-40B4-BE49-F238E27FC236}">
                <a16:creationId xmlns:a16="http://schemas.microsoft.com/office/drawing/2014/main" id="{89AA0846-F5A9-7B4F-A38C-C03B423D3009}"/>
              </a:ext>
            </a:extLst>
          </p:cNvPr>
          <p:cNvSpPr/>
          <p:nvPr/>
        </p:nvSpPr>
        <p:spPr>
          <a:xfrm>
            <a:off x="2825321" y="1974996"/>
            <a:ext cx="603932" cy="44790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32" name="テキスト ボックス 31">
            <a:extLst>
              <a:ext uri="{FF2B5EF4-FFF2-40B4-BE49-F238E27FC236}">
                <a16:creationId xmlns:a16="http://schemas.microsoft.com/office/drawing/2014/main" id="{0EFC0FB0-16A8-D843-91BE-672EA5214B33}"/>
              </a:ext>
            </a:extLst>
          </p:cNvPr>
          <p:cNvSpPr txBox="1"/>
          <p:nvPr/>
        </p:nvSpPr>
        <p:spPr>
          <a:xfrm>
            <a:off x="2842593" y="2021606"/>
            <a:ext cx="569387" cy="430887"/>
          </a:xfrm>
          <a:prstGeom prst="rect">
            <a:avLst/>
          </a:prstGeom>
          <a:noFill/>
        </p:spPr>
        <p:txBody>
          <a:bodyPr wrap="none" rtlCol="0">
            <a:spAutoFit/>
          </a:bodyPr>
          <a:lstStyle/>
          <a:p>
            <a:pPr algn="ctr"/>
            <a:r>
              <a:rPr kumimoji="1" lang="ja-JP" altLang="en-US" sz="1000">
                <a:solidFill>
                  <a:schemeClr val="bg1"/>
                </a:solidFill>
                <a:latin typeface="Meiryo" panose="020B0604030504040204" pitchFamily="34" charset="-128"/>
                <a:ea typeface="Meiryo" panose="020B0604030504040204" pitchFamily="34" charset="-128"/>
              </a:rPr>
              <a:t>データ</a:t>
            </a:r>
            <a:endParaRPr kumimoji="1" lang="en-US" altLang="ja-JP" sz="1000" dirty="0">
              <a:solidFill>
                <a:schemeClr val="bg1"/>
              </a:solidFill>
              <a:latin typeface="Meiryo" panose="020B0604030504040204" pitchFamily="34" charset="-128"/>
              <a:ea typeface="Meiryo" panose="020B0604030504040204" pitchFamily="34" charset="-128"/>
            </a:endParaRPr>
          </a:p>
          <a:p>
            <a:pPr algn="ctr"/>
            <a:r>
              <a:rPr kumimoji="1" lang="ja-JP" altLang="en-US" sz="1200">
                <a:solidFill>
                  <a:schemeClr val="bg1"/>
                </a:solidFill>
                <a:latin typeface="Meiryo" panose="020B0604030504040204" pitchFamily="34" charset="-128"/>
                <a:ea typeface="Meiryo" panose="020B0604030504040204" pitchFamily="34" charset="-128"/>
              </a:rPr>
              <a:t>管</a:t>
            </a:r>
            <a:r>
              <a:rPr kumimoji="1" lang="en-US" altLang="ja-JP" sz="1200" dirty="0">
                <a:solidFill>
                  <a:schemeClr val="bg1"/>
                </a:solidFill>
                <a:latin typeface="Meiryo" panose="020B0604030504040204" pitchFamily="34" charset="-128"/>
                <a:ea typeface="Meiryo" panose="020B0604030504040204" pitchFamily="34" charset="-128"/>
              </a:rPr>
              <a:t> </a:t>
            </a:r>
            <a:r>
              <a:rPr kumimoji="1" lang="ja-JP" altLang="en-US" sz="1200">
                <a:solidFill>
                  <a:schemeClr val="bg1"/>
                </a:solidFill>
                <a:latin typeface="Meiryo" panose="020B0604030504040204" pitchFamily="34" charset="-128"/>
                <a:ea typeface="Meiryo" panose="020B0604030504040204" pitchFamily="34" charset="-128"/>
              </a:rPr>
              <a:t>理</a:t>
            </a:r>
          </a:p>
        </p:txBody>
      </p:sp>
      <p:sp>
        <p:nvSpPr>
          <p:cNvPr id="33" name="正方形/長方形 32">
            <a:extLst>
              <a:ext uri="{FF2B5EF4-FFF2-40B4-BE49-F238E27FC236}">
                <a16:creationId xmlns:a16="http://schemas.microsoft.com/office/drawing/2014/main" id="{CE1A6AEA-0E46-D945-8308-92F709ED8294}"/>
              </a:ext>
            </a:extLst>
          </p:cNvPr>
          <p:cNvSpPr/>
          <p:nvPr/>
        </p:nvSpPr>
        <p:spPr>
          <a:xfrm>
            <a:off x="2825321" y="2481738"/>
            <a:ext cx="603932" cy="44790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34" name="テキスト ボックス 33">
            <a:extLst>
              <a:ext uri="{FF2B5EF4-FFF2-40B4-BE49-F238E27FC236}">
                <a16:creationId xmlns:a16="http://schemas.microsoft.com/office/drawing/2014/main" id="{60F8BFFB-B106-CA40-98E3-A8727387A721}"/>
              </a:ext>
            </a:extLst>
          </p:cNvPr>
          <p:cNvSpPr txBox="1"/>
          <p:nvPr/>
        </p:nvSpPr>
        <p:spPr>
          <a:xfrm>
            <a:off x="2861061" y="2497223"/>
            <a:ext cx="545342" cy="461665"/>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Ｉ</a:t>
            </a:r>
            <a:r>
              <a:rPr kumimoji="1" lang="en-US" altLang="ja-JP" sz="1200" dirty="0">
                <a:solidFill>
                  <a:schemeClr val="bg1"/>
                </a:solidFill>
                <a:latin typeface="Meiryo" panose="020B0604030504040204" pitchFamily="34" charset="-128"/>
                <a:ea typeface="Meiryo" panose="020B0604030504040204" pitchFamily="34" charset="-128"/>
              </a:rPr>
              <a:t> </a:t>
            </a:r>
            <a:r>
              <a:rPr kumimoji="1" lang="ja-JP" altLang="en-US" sz="1200">
                <a:solidFill>
                  <a:schemeClr val="bg1"/>
                </a:solidFill>
                <a:latin typeface="Meiryo" panose="020B0604030504040204" pitchFamily="34" charset="-128"/>
                <a:ea typeface="Meiryo" panose="020B0604030504040204" pitchFamily="34" charset="-128"/>
              </a:rPr>
              <a:t>Ｄ</a:t>
            </a:r>
            <a:endParaRPr kumimoji="1" lang="en-US" altLang="ja-JP" sz="1200" dirty="0">
              <a:solidFill>
                <a:schemeClr val="bg1"/>
              </a:solidFill>
              <a:latin typeface="Meiryo" panose="020B0604030504040204" pitchFamily="34" charset="-128"/>
              <a:ea typeface="Meiryo" panose="020B0604030504040204" pitchFamily="34" charset="-128"/>
            </a:endParaRPr>
          </a:p>
          <a:p>
            <a:pPr algn="ctr"/>
            <a:r>
              <a:rPr kumimoji="1" lang="ja-JP" altLang="en-US" sz="1200">
                <a:solidFill>
                  <a:schemeClr val="bg1"/>
                </a:solidFill>
                <a:latin typeface="Meiryo" panose="020B0604030504040204" pitchFamily="34" charset="-128"/>
                <a:ea typeface="Meiryo" panose="020B0604030504040204" pitchFamily="34" charset="-128"/>
              </a:rPr>
              <a:t>管</a:t>
            </a:r>
            <a:r>
              <a:rPr kumimoji="1" lang="en-US" altLang="ja-JP" sz="1200" dirty="0">
                <a:solidFill>
                  <a:schemeClr val="bg1"/>
                </a:solidFill>
                <a:latin typeface="Meiryo" panose="020B0604030504040204" pitchFamily="34" charset="-128"/>
                <a:ea typeface="Meiryo" panose="020B0604030504040204" pitchFamily="34" charset="-128"/>
              </a:rPr>
              <a:t> </a:t>
            </a:r>
            <a:r>
              <a:rPr kumimoji="1" lang="ja-JP" altLang="en-US" sz="1200">
                <a:solidFill>
                  <a:schemeClr val="bg1"/>
                </a:solidFill>
                <a:latin typeface="Meiryo" panose="020B0604030504040204" pitchFamily="34" charset="-128"/>
                <a:ea typeface="Meiryo" panose="020B0604030504040204" pitchFamily="34" charset="-128"/>
              </a:rPr>
              <a:t>理</a:t>
            </a:r>
          </a:p>
        </p:txBody>
      </p:sp>
      <p:sp>
        <p:nvSpPr>
          <p:cNvPr id="37" name="正方形/長方形 36">
            <a:extLst>
              <a:ext uri="{FF2B5EF4-FFF2-40B4-BE49-F238E27FC236}">
                <a16:creationId xmlns:a16="http://schemas.microsoft.com/office/drawing/2014/main" id="{48457D18-0F1B-3C43-AFBC-E1C4B271B778}"/>
              </a:ext>
            </a:extLst>
          </p:cNvPr>
          <p:cNvSpPr/>
          <p:nvPr/>
        </p:nvSpPr>
        <p:spPr>
          <a:xfrm>
            <a:off x="2831766" y="3500527"/>
            <a:ext cx="603932" cy="44790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38" name="テキスト ボックス 37">
            <a:extLst>
              <a:ext uri="{FF2B5EF4-FFF2-40B4-BE49-F238E27FC236}">
                <a16:creationId xmlns:a16="http://schemas.microsoft.com/office/drawing/2014/main" id="{E63893E1-EA61-364A-BE38-FAC0D36D1158}"/>
              </a:ext>
            </a:extLst>
          </p:cNvPr>
          <p:cNvSpPr txBox="1"/>
          <p:nvPr/>
        </p:nvSpPr>
        <p:spPr>
          <a:xfrm>
            <a:off x="2793966" y="3574645"/>
            <a:ext cx="697627" cy="338554"/>
          </a:xfrm>
          <a:prstGeom prst="rect">
            <a:avLst/>
          </a:prstGeom>
          <a:noFill/>
        </p:spPr>
        <p:txBody>
          <a:bodyPr wrap="none" rtlCol="0">
            <a:spAutoFit/>
          </a:bodyPr>
          <a:lstStyle/>
          <a:p>
            <a:pPr algn="ctr"/>
            <a:r>
              <a:rPr kumimoji="1" lang="ja-JP" altLang="en-US" sz="800">
                <a:solidFill>
                  <a:schemeClr val="bg1"/>
                </a:solidFill>
                <a:latin typeface="Meiryo" panose="020B0604030504040204" pitchFamily="34" charset="-128"/>
                <a:ea typeface="Meiryo" panose="020B0604030504040204" pitchFamily="34" charset="-128"/>
              </a:rPr>
              <a:t>スケジュー</a:t>
            </a:r>
            <a:endParaRPr kumimoji="1" lang="en-US" altLang="ja-JP" sz="800" dirty="0">
              <a:solidFill>
                <a:schemeClr val="bg1"/>
              </a:solidFill>
              <a:latin typeface="Meiryo" panose="020B0604030504040204" pitchFamily="34" charset="-128"/>
              <a:ea typeface="Meiryo" panose="020B0604030504040204" pitchFamily="34" charset="-128"/>
            </a:endParaRPr>
          </a:p>
          <a:p>
            <a:pPr algn="ctr"/>
            <a:r>
              <a:rPr kumimoji="1" lang="ja-JP" altLang="en-US" sz="800">
                <a:solidFill>
                  <a:schemeClr val="bg1"/>
                </a:solidFill>
                <a:latin typeface="Meiryo" panose="020B0604030504040204" pitchFamily="34" charset="-128"/>
                <a:ea typeface="Meiryo" panose="020B0604030504040204" pitchFamily="34" charset="-128"/>
              </a:rPr>
              <a:t>リング</a:t>
            </a:r>
          </a:p>
        </p:txBody>
      </p:sp>
      <p:sp>
        <p:nvSpPr>
          <p:cNvPr id="40" name="正方形/長方形 39">
            <a:extLst>
              <a:ext uri="{FF2B5EF4-FFF2-40B4-BE49-F238E27FC236}">
                <a16:creationId xmlns:a16="http://schemas.microsoft.com/office/drawing/2014/main" id="{4B7139C6-ABCE-4046-AE40-691E33487FF6}"/>
              </a:ext>
            </a:extLst>
          </p:cNvPr>
          <p:cNvSpPr/>
          <p:nvPr/>
        </p:nvSpPr>
        <p:spPr>
          <a:xfrm>
            <a:off x="2831766" y="4577293"/>
            <a:ext cx="603932" cy="447905"/>
          </a:xfrm>
          <a:prstGeom prst="rect">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41" name="正方形/長方形 40">
            <a:extLst>
              <a:ext uri="{FF2B5EF4-FFF2-40B4-BE49-F238E27FC236}">
                <a16:creationId xmlns:a16="http://schemas.microsoft.com/office/drawing/2014/main" id="{404109C2-12AA-1145-8A6E-5EB2CB61549D}"/>
              </a:ext>
            </a:extLst>
          </p:cNvPr>
          <p:cNvSpPr/>
          <p:nvPr/>
        </p:nvSpPr>
        <p:spPr>
          <a:xfrm>
            <a:off x="3579969" y="1974996"/>
            <a:ext cx="603932" cy="44790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42" name="テキスト ボックス 41">
            <a:extLst>
              <a:ext uri="{FF2B5EF4-FFF2-40B4-BE49-F238E27FC236}">
                <a16:creationId xmlns:a16="http://schemas.microsoft.com/office/drawing/2014/main" id="{4561C522-B66C-0D4C-BBA5-92C42FDFB114}"/>
              </a:ext>
            </a:extLst>
          </p:cNvPr>
          <p:cNvSpPr txBox="1"/>
          <p:nvPr/>
        </p:nvSpPr>
        <p:spPr>
          <a:xfrm>
            <a:off x="3597241" y="2021606"/>
            <a:ext cx="569387" cy="430887"/>
          </a:xfrm>
          <a:prstGeom prst="rect">
            <a:avLst/>
          </a:prstGeom>
          <a:noFill/>
        </p:spPr>
        <p:txBody>
          <a:bodyPr wrap="none" rtlCol="0">
            <a:spAutoFit/>
          </a:bodyPr>
          <a:lstStyle/>
          <a:p>
            <a:pPr algn="ctr"/>
            <a:r>
              <a:rPr kumimoji="1" lang="ja-JP" altLang="en-US" sz="1000">
                <a:solidFill>
                  <a:schemeClr val="bg1"/>
                </a:solidFill>
                <a:latin typeface="Meiryo" panose="020B0604030504040204" pitchFamily="34" charset="-128"/>
                <a:ea typeface="Meiryo" panose="020B0604030504040204" pitchFamily="34" charset="-128"/>
              </a:rPr>
              <a:t>データ</a:t>
            </a:r>
            <a:endParaRPr kumimoji="1" lang="en-US" altLang="ja-JP" sz="1000" dirty="0">
              <a:solidFill>
                <a:schemeClr val="bg1"/>
              </a:solidFill>
              <a:latin typeface="Meiryo" panose="020B0604030504040204" pitchFamily="34" charset="-128"/>
              <a:ea typeface="Meiryo" panose="020B0604030504040204" pitchFamily="34" charset="-128"/>
            </a:endParaRPr>
          </a:p>
          <a:p>
            <a:pPr algn="ctr"/>
            <a:r>
              <a:rPr kumimoji="1" lang="ja-JP" altLang="en-US" sz="1200">
                <a:solidFill>
                  <a:schemeClr val="bg1"/>
                </a:solidFill>
                <a:latin typeface="Meiryo" panose="020B0604030504040204" pitchFamily="34" charset="-128"/>
                <a:ea typeface="Meiryo" panose="020B0604030504040204" pitchFamily="34" charset="-128"/>
              </a:rPr>
              <a:t>管</a:t>
            </a:r>
            <a:r>
              <a:rPr kumimoji="1" lang="en-US" altLang="ja-JP" sz="1200" dirty="0">
                <a:solidFill>
                  <a:schemeClr val="bg1"/>
                </a:solidFill>
                <a:latin typeface="Meiryo" panose="020B0604030504040204" pitchFamily="34" charset="-128"/>
                <a:ea typeface="Meiryo" panose="020B0604030504040204" pitchFamily="34" charset="-128"/>
              </a:rPr>
              <a:t> </a:t>
            </a:r>
            <a:r>
              <a:rPr kumimoji="1" lang="ja-JP" altLang="en-US" sz="1200">
                <a:solidFill>
                  <a:schemeClr val="bg1"/>
                </a:solidFill>
                <a:latin typeface="Meiryo" panose="020B0604030504040204" pitchFamily="34" charset="-128"/>
                <a:ea typeface="Meiryo" panose="020B0604030504040204" pitchFamily="34" charset="-128"/>
              </a:rPr>
              <a:t>理</a:t>
            </a:r>
          </a:p>
        </p:txBody>
      </p:sp>
      <p:sp>
        <p:nvSpPr>
          <p:cNvPr id="43" name="正方形/長方形 42">
            <a:extLst>
              <a:ext uri="{FF2B5EF4-FFF2-40B4-BE49-F238E27FC236}">
                <a16:creationId xmlns:a16="http://schemas.microsoft.com/office/drawing/2014/main" id="{AC69F37C-CF6F-1043-B60F-99BF150B7CD5}"/>
              </a:ext>
            </a:extLst>
          </p:cNvPr>
          <p:cNvSpPr/>
          <p:nvPr/>
        </p:nvSpPr>
        <p:spPr>
          <a:xfrm>
            <a:off x="3579969" y="2481738"/>
            <a:ext cx="603932" cy="44790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44" name="テキスト ボックス 43">
            <a:extLst>
              <a:ext uri="{FF2B5EF4-FFF2-40B4-BE49-F238E27FC236}">
                <a16:creationId xmlns:a16="http://schemas.microsoft.com/office/drawing/2014/main" id="{22D21085-A023-6046-A16D-28C2A9BE5011}"/>
              </a:ext>
            </a:extLst>
          </p:cNvPr>
          <p:cNvSpPr txBox="1"/>
          <p:nvPr/>
        </p:nvSpPr>
        <p:spPr>
          <a:xfrm>
            <a:off x="3615709" y="2497223"/>
            <a:ext cx="545342" cy="461665"/>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Ｉ</a:t>
            </a:r>
            <a:r>
              <a:rPr kumimoji="1" lang="en-US" altLang="ja-JP" sz="1200" dirty="0">
                <a:solidFill>
                  <a:schemeClr val="bg1"/>
                </a:solidFill>
                <a:latin typeface="Meiryo" panose="020B0604030504040204" pitchFamily="34" charset="-128"/>
                <a:ea typeface="Meiryo" panose="020B0604030504040204" pitchFamily="34" charset="-128"/>
              </a:rPr>
              <a:t> </a:t>
            </a:r>
            <a:r>
              <a:rPr kumimoji="1" lang="ja-JP" altLang="en-US" sz="1200">
                <a:solidFill>
                  <a:schemeClr val="bg1"/>
                </a:solidFill>
                <a:latin typeface="Meiryo" panose="020B0604030504040204" pitchFamily="34" charset="-128"/>
                <a:ea typeface="Meiryo" panose="020B0604030504040204" pitchFamily="34" charset="-128"/>
              </a:rPr>
              <a:t>Ｄ</a:t>
            </a:r>
            <a:endParaRPr kumimoji="1" lang="en-US" altLang="ja-JP" sz="1200" dirty="0">
              <a:solidFill>
                <a:schemeClr val="bg1"/>
              </a:solidFill>
              <a:latin typeface="Meiryo" panose="020B0604030504040204" pitchFamily="34" charset="-128"/>
              <a:ea typeface="Meiryo" panose="020B0604030504040204" pitchFamily="34" charset="-128"/>
            </a:endParaRPr>
          </a:p>
          <a:p>
            <a:pPr algn="ctr"/>
            <a:r>
              <a:rPr kumimoji="1" lang="ja-JP" altLang="en-US" sz="1200">
                <a:solidFill>
                  <a:schemeClr val="bg1"/>
                </a:solidFill>
                <a:latin typeface="Meiryo" panose="020B0604030504040204" pitchFamily="34" charset="-128"/>
                <a:ea typeface="Meiryo" panose="020B0604030504040204" pitchFamily="34" charset="-128"/>
              </a:rPr>
              <a:t>管</a:t>
            </a:r>
            <a:r>
              <a:rPr kumimoji="1" lang="en-US" altLang="ja-JP" sz="1200" dirty="0">
                <a:solidFill>
                  <a:schemeClr val="bg1"/>
                </a:solidFill>
                <a:latin typeface="Meiryo" panose="020B0604030504040204" pitchFamily="34" charset="-128"/>
                <a:ea typeface="Meiryo" panose="020B0604030504040204" pitchFamily="34" charset="-128"/>
              </a:rPr>
              <a:t> </a:t>
            </a:r>
            <a:r>
              <a:rPr kumimoji="1" lang="ja-JP" altLang="en-US" sz="1200">
                <a:solidFill>
                  <a:schemeClr val="bg1"/>
                </a:solidFill>
                <a:latin typeface="Meiryo" panose="020B0604030504040204" pitchFamily="34" charset="-128"/>
                <a:ea typeface="Meiryo" panose="020B0604030504040204" pitchFamily="34" charset="-128"/>
              </a:rPr>
              <a:t>理</a:t>
            </a:r>
          </a:p>
        </p:txBody>
      </p:sp>
      <p:sp>
        <p:nvSpPr>
          <p:cNvPr id="45" name="正方形/長方形 44">
            <a:extLst>
              <a:ext uri="{FF2B5EF4-FFF2-40B4-BE49-F238E27FC236}">
                <a16:creationId xmlns:a16="http://schemas.microsoft.com/office/drawing/2014/main" id="{E9169EC8-9DBC-2642-A5F0-E3439E0FABEC}"/>
              </a:ext>
            </a:extLst>
          </p:cNvPr>
          <p:cNvSpPr/>
          <p:nvPr/>
        </p:nvSpPr>
        <p:spPr>
          <a:xfrm>
            <a:off x="3586414" y="2993785"/>
            <a:ext cx="603932" cy="44790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46" name="テキスト ボックス 45">
            <a:extLst>
              <a:ext uri="{FF2B5EF4-FFF2-40B4-BE49-F238E27FC236}">
                <a16:creationId xmlns:a16="http://schemas.microsoft.com/office/drawing/2014/main" id="{57184E60-6952-554A-AB87-EC439CEC3F74}"/>
              </a:ext>
            </a:extLst>
          </p:cNvPr>
          <p:cNvSpPr txBox="1"/>
          <p:nvPr/>
        </p:nvSpPr>
        <p:spPr>
          <a:xfrm>
            <a:off x="3621708" y="3102920"/>
            <a:ext cx="545342"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決</a:t>
            </a:r>
            <a:r>
              <a:rPr kumimoji="1" lang="en-US" altLang="ja-JP" sz="1200" dirty="0">
                <a:solidFill>
                  <a:schemeClr val="bg1"/>
                </a:solidFill>
                <a:latin typeface="Meiryo" panose="020B0604030504040204" pitchFamily="34" charset="-128"/>
                <a:ea typeface="Meiryo" panose="020B0604030504040204" pitchFamily="34" charset="-128"/>
              </a:rPr>
              <a:t> </a:t>
            </a:r>
            <a:r>
              <a:rPr kumimoji="1" lang="ja-JP" altLang="en-US" sz="1200">
                <a:solidFill>
                  <a:schemeClr val="bg1"/>
                </a:solidFill>
                <a:latin typeface="Meiryo" panose="020B0604030504040204" pitchFamily="34" charset="-128"/>
                <a:ea typeface="Meiryo" panose="020B0604030504040204" pitchFamily="34" charset="-128"/>
              </a:rPr>
              <a:t>済</a:t>
            </a:r>
          </a:p>
        </p:txBody>
      </p:sp>
      <p:sp>
        <p:nvSpPr>
          <p:cNvPr id="49" name="正方形/長方形 48">
            <a:extLst>
              <a:ext uri="{FF2B5EF4-FFF2-40B4-BE49-F238E27FC236}">
                <a16:creationId xmlns:a16="http://schemas.microsoft.com/office/drawing/2014/main" id="{BEFC9D9A-824B-1B47-872A-E9A7016E50F5}"/>
              </a:ext>
            </a:extLst>
          </p:cNvPr>
          <p:cNvSpPr/>
          <p:nvPr/>
        </p:nvSpPr>
        <p:spPr>
          <a:xfrm>
            <a:off x="3582018" y="4569898"/>
            <a:ext cx="603932" cy="447905"/>
          </a:xfrm>
          <a:prstGeom prst="rect">
            <a:avLst/>
          </a:prstGeom>
          <a:solidFill>
            <a:srgbClr val="73FB79"/>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04" name="正方形/長方形 103">
            <a:extLst>
              <a:ext uri="{FF2B5EF4-FFF2-40B4-BE49-F238E27FC236}">
                <a16:creationId xmlns:a16="http://schemas.microsoft.com/office/drawing/2014/main" id="{10F73DC5-C347-CA4B-A8B3-00FEEF4F73F1}"/>
              </a:ext>
            </a:extLst>
          </p:cNvPr>
          <p:cNvSpPr/>
          <p:nvPr/>
        </p:nvSpPr>
        <p:spPr>
          <a:xfrm>
            <a:off x="1322103" y="4010273"/>
            <a:ext cx="603932" cy="44790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06" name="正方形/長方形 105">
            <a:extLst>
              <a:ext uri="{FF2B5EF4-FFF2-40B4-BE49-F238E27FC236}">
                <a16:creationId xmlns:a16="http://schemas.microsoft.com/office/drawing/2014/main" id="{4EA3153B-02EF-BC4D-ABA8-FDC116E13BCC}"/>
              </a:ext>
            </a:extLst>
          </p:cNvPr>
          <p:cNvSpPr/>
          <p:nvPr/>
        </p:nvSpPr>
        <p:spPr>
          <a:xfrm>
            <a:off x="2076751" y="4010273"/>
            <a:ext cx="603932" cy="44790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10" name="正方形/長方形 109">
            <a:extLst>
              <a:ext uri="{FF2B5EF4-FFF2-40B4-BE49-F238E27FC236}">
                <a16:creationId xmlns:a16="http://schemas.microsoft.com/office/drawing/2014/main" id="{47B8A464-C4BB-E74A-B70E-03570DDD6552}"/>
              </a:ext>
            </a:extLst>
          </p:cNvPr>
          <p:cNvSpPr/>
          <p:nvPr/>
        </p:nvSpPr>
        <p:spPr>
          <a:xfrm>
            <a:off x="3584885" y="4010273"/>
            <a:ext cx="603932" cy="44790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18" name="テキスト ボックス 117">
            <a:extLst>
              <a:ext uri="{FF2B5EF4-FFF2-40B4-BE49-F238E27FC236}">
                <a16:creationId xmlns:a16="http://schemas.microsoft.com/office/drawing/2014/main" id="{46AFAFC2-6485-7044-8ECC-C8C55F895524}"/>
              </a:ext>
            </a:extLst>
          </p:cNvPr>
          <p:cNvSpPr txBox="1"/>
          <p:nvPr/>
        </p:nvSpPr>
        <p:spPr>
          <a:xfrm>
            <a:off x="1251838" y="1553287"/>
            <a:ext cx="723275" cy="307777"/>
          </a:xfrm>
          <a:prstGeom prst="rect">
            <a:avLst/>
          </a:prstGeom>
          <a:noFill/>
        </p:spPr>
        <p:txBody>
          <a:bodyPr wrap="none" rtlCol="0">
            <a:spAutoFit/>
          </a:bodyPr>
          <a:lstStyle/>
          <a:p>
            <a:pPr algn="ctr"/>
            <a:r>
              <a:rPr kumimoji="1" lang="ja-JP" altLang="en-US" sz="1400">
                <a:solidFill>
                  <a:schemeClr val="accent2">
                    <a:lumMod val="50000"/>
                  </a:schemeClr>
                </a:solidFill>
                <a:latin typeface="Meiryo" panose="020B0604030504040204" pitchFamily="34" charset="-128"/>
                <a:ea typeface="Meiryo" panose="020B0604030504040204" pitchFamily="34" charset="-128"/>
              </a:rPr>
              <a:t>業務Ａ</a:t>
            </a:r>
          </a:p>
        </p:txBody>
      </p:sp>
      <p:sp>
        <p:nvSpPr>
          <p:cNvPr id="119" name="テキスト ボックス 118">
            <a:extLst>
              <a:ext uri="{FF2B5EF4-FFF2-40B4-BE49-F238E27FC236}">
                <a16:creationId xmlns:a16="http://schemas.microsoft.com/office/drawing/2014/main" id="{593474D2-E376-DA4B-835A-489A1403D08D}"/>
              </a:ext>
            </a:extLst>
          </p:cNvPr>
          <p:cNvSpPr txBox="1"/>
          <p:nvPr/>
        </p:nvSpPr>
        <p:spPr>
          <a:xfrm>
            <a:off x="2016599" y="1553286"/>
            <a:ext cx="723275" cy="307777"/>
          </a:xfrm>
          <a:prstGeom prst="rect">
            <a:avLst/>
          </a:prstGeom>
          <a:noFill/>
        </p:spPr>
        <p:txBody>
          <a:bodyPr wrap="none" rtlCol="0">
            <a:spAutoFit/>
          </a:bodyPr>
          <a:lstStyle/>
          <a:p>
            <a:pPr algn="ctr"/>
            <a:r>
              <a:rPr kumimoji="1" lang="ja-JP" altLang="en-US" sz="1400">
                <a:solidFill>
                  <a:schemeClr val="accent2">
                    <a:lumMod val="50000"/>
                  </a:schemeClr>
                </a:solidFill>
                <a:latin typeface="Meiryo" panose="020B0604030504040204" pitchFamily="34" charset="-128"/>
                <a:ea typeface="Meiryo" panose="020B0604030504040204" pitchFamily="34" charset="-128"/>
              </a:rPr>
              <a:t>業務Ｂ</a:t>
            </a:r>
          </a:p>
        </p:txBody>
      </p:sp>
      <p:sp>
        <p:nvSpPr>
          <p:cNvPr id="120" name="テキスト ボックス 119">
            <a:extLst>
              <a:ext uri="{FF2B5EF4-FFF2-40B4-BE49-F238E27FC236}">
                <a16:creationId xmlns:a16="http://schemas.microsoft.com/office/drawing/2014/main" id="{96681510-6BB1-3E43-8DF7-7950ABB235B6}"/>
              </a:ext>
            </a:extLst>
          </p:cNvPr>
          <p:cNvSpPr txBox="1"/>
          <p:nvPr/>
        </p:nvSpPr>
        <p:spPr>
          <a:xfrm>
            <a:off x="2775305" y="1553286"/>
            <a:ext cx="723275" cy="307777"/>
          </a:xfrm>
          <a:prstGeom prst="rect">
            <a:avLst/>
          </a:prstGeom>
          <a:noFill/>
        </p:spPr>
        <p:txBody>
          <a:bodyPr wrap="none" rtlCol="0">
            <a:spAutoFit/>
          </a:bodyPr>
          <a:lstStyle/>
          <a:p>
            <a:pPr algn="ctr"/>
            <a:r>
              <a:rPr kumimoji="1" lang="ja-JP" altLang="en-US" sz="1400">
                <a:solidFill>
                  <a:schemeClr val="accent2">
                    <a:lumMod val="50000"/>
                  </a:schemeClr>
                </a:solidFill>
                <a:latin typeface="Meiryo" panose="020B0604030504040204" pitchFamily="34" charset="-128"/>
                <a:ea typeface="Meiryo" panose="020B0604030504040204" pitchFamily="34" charset="-128"/>
              </a:rPr>
              <a:t>業務Ｃ</a:t>
            </a:r>
          </a:p>
        </p:txBody>
      </p:sp>
      <p:sp>
        <p:nvSpPr>
          <p:cNvPr id="121" name="テキスト ボックス 120">
            <a:extLst>
              <a:ext uri="{FF2B5EF4-FFF2-40B4-BE49-F238E27FC236}">
                <a16:creationId xmlns:a16="http://schemas.microsoft.com/office/drawing/2014/main" id="{7621AB3B-7ABB-484A-9C72-00D5521D10E5}"/>
              </a:ext>
            </a:extLst>
          </p:cNvPr>
          <p:cNvSpPr txBox="1"/>
          <p:nvPr/>
        </p:nvSpPr>
        <p:spPr>
          <a:xfrm>
            <a:off x="3540244" y="1553286"/>
            <a:ext cx="723275" cy="307777"/>
          </a:xfrm>
          <a:prstGeom prst="rect">
            <a:avLst/>
          </a:prstGeom>
          <a:noFill/>
        </p:spPr>
        <p:txBody>
          <a:bodyPr wrap="none" rtlCol="0">
            <a:spAutoFit/>
          </a:bodyPr>
          <a:lstStyle/>
          <a:p>
            <a:pPr algn="ctr"/>
            <a:r>
              <a:rPr kumimoji="1" lang="ja-JP" altLang="en-US" sz="1400">
                <a:solidFill>
                  <a:schemeClr val="accent2">
                    <a:lumMod val="50000"/>
                  </a:schemeClr>
                </a:solidFill>
                <a:latin typeface="Meiryo" panose="020B0604030504040204" pitchFamily="34" charset="-128"/>
                <a:ea typeface="Meiryo" panose="020B0604030504040204" pitchFamily="34" charset="-128"/>
              </a:rPr>
              <a:t>業務Ｄ</a:t>
            </a:r>
          </a:p>
        </p:txBody>
      </p:sp>
      <p:sp>
        <p:nvSpPr>
          <p:cNvPr id="129" name="上下矢印 128">
            <a:extLst>
              <a:ext uri="{FF2B5EF4-FFF2-40B4-BE49-F238E27FC236}">
                <a16:creationId xmlns:a16="http://schemas.microsoft.com/office/drawing/2014/main" id="{2C560089-C245-1A41-9579-8A92C8209EB7}"/>
              </a:ext>
            </a:extLst>
          </p:cNvPr>
          <p:cNvSpPr/>
          <p:nvPr/>
        </p:nvSpPr>
        <p:spPr>
          <a:xfrm>
            <a:off x="1014734" y="1972306"/>
            <a:ext cx="229821" cy="2480021"/>
          </a:xfrm>
          <a:prstGeom prst="upDownArrow">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0" name="上下矢印 129">
            <a:extLst>
              <a:ext uri="{FF2B5EF4-FFF2-40B4-BE49-F238E27FC236}">
                <a16:creationId xmlns:a16="http://schemas.microsoft.com/office/drawing/2014/main" id="{07EC8862-7E71-4345-A7D7-700BDB3DB685}"/>
              </a:ext>
            </a:extLst>
          </p:cNvPr>
          <p:cNvSpPr/>
          <p:nvPr/>
        </p:nvSpPr>
        <p:spPr>
          <a:xfrm>
            <a:off x="1020252" y="4570906"/>
            <a:ext cx="229821" cy="455300"/>
          </a:xfrm>
          <a:prstGeom prst="upDownArrow">
            <a:avLst/>
          </a:prstGeom>
          <a:solidFill>
            <a:schemeClr val="accent4"/>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1" name="テキスト ボックス 130">
            <a:extLst>
              <a:ext uri="{FF2B5EF4-FFF2-40B4-BE49-F238E27FC236}">
                <a16:creationId xmlns:a16="http://schemas.microsoft.com/office/drawing/2014/main" id="{2B786D36-C7FA-814E-850C-CFD418B4077E}"/>
              </a:ext>
            </a:extLst>
          </p:cNvPr>
          <p:cNvSpPr txBox="1"/>
          <p:nvPr/>
        </p:nvSpPr>
        <p:spPr>
          <a:xfrm>
            <a:off x="514214" y="2943782"/>
            <a:ext cx="543739" cy="523220"/>
          </a:xfrm>
          <a:prstGeom prst="rect">
            <a:avLst/>
          </a:prstGeom>
          <a:noFill/>
        </p:spPr>
        <p:txBody>
          <a:bodyPr wrap="none" rtlCol="0">
            <a:spAutoFit/>
          </a:bodyPr>
          <a:lstStyle/>
          <a:p>
            <a:r>
              <a:rPr kumimoji="1" lang="ja-JP" altLang="en-US" sz="1400">
                <a:solidFill>
                  <a:schemeClr val="accent3">
                    <a:lumMod val="75000"/>
                  </a:schemeClr>
                </a:solidFill>
                <a:latin typeface="Meiryo" panose="020B0604030504040204" pitchFamily="34" charset="-128"/>
                <a:ea typeface="Meiryo" panose="020B0604030504040204" pitchFamily="34" charset="-128"/>
              </a:rPr>
              <a:t>共通</a:t>
            </a:r>
            <a:endParaRPr kumimoji="1" lang="en-US" altLang="ja-JP" sz="1400" dirty="0">
              <a:solidFill>
                <a:schemeClr val="accent3">
                  <a:lumMod val="75000"/>
                </a:schemeClr>
              </a:solidFill>
              <a:latin typeface="Meiryo" panose="020B0604030504040204" pitchFamily="34" charset="-128"/>
              <a:ea typeface="Meiryo" panose="020B0604030504040204" pitchFamily="34" charset="-128"/>
            </a:endParaRPr>
          </a:p>
          <a:p>
            <a:r>
              <a:rPr lang="ja-JP" altLang="en-US" sz="1400">
                <a:solidFill>
                  <a:schemeClr val="accent3">
                    <a:lumMod val="75000"/>
                  </a:schemeClr>
                </a:solidFill>
                <a:latin typeface="Meiryo" panose="020B0604030504040204" pitchFamily="34" charset="-128"/>
                <a:ea typeface="Meiryo" panose="020B0604030504040204" pitchFamily="34" charset="-128"/>
              </a:rPr>
              <a:t>機能</a:t>
            </a:r>
            <a:endParaRPr kumimoji="1" lang="ja-JP" altLang="en-US" sz="1400">
              <a:solidFill>
                <a:schemeClr val="accent3">
                  <a:lumMod val="75000"/>
                </a:schemeClr>
              </a:solidFill>
              <a:latin typeface="Meiryo" panose="020B0604030504040204" pitchFamily="34" charset="-128"/>
              <a:ea typeface="Meiryo" panose="020B0604030504040204" pitchFamily="34" charset="-128"/>
            </a:endParaRPr>
          </a:p>
        </p:txBody>
      </p:sp>
      <p:sp>
        <p:nvSpPr>
          <p:cNvPr id="132" name="テキスト ボックス 131">
            <a:extLst>
              <a:ext uri="{FF2B5EF4-FFF2-40B4-BE49-F238E27FC236}">
                <a16:creationId xmlns:a16="http://schemas.microsoft.com/office/drawing/2014/main" id="{4BE50C70-E0FE-7E40-A417-509E173B9511}"/>
              </a:ext>
            </a:extLst>
          </p:cNvPr>
          <p:cNvSpPr txBox="1"/>
          <p:nvPr/>
        </p:nvSpPr>
        <p:spPr>
          <a:xfrm>
            <a:off x="514214" y="4561526"/>
            <a:ext cx="543739" cy="523220"/>
          </a:xfrm>
          <a:prstGeom prst="rect">
            <a:avLst/>
          </a:prstGeom>
          <a:noFill/>
        </p:spPr>
        <p:txBody>
          <a:bodyPr wrap="none" rtlCol="0">
            <a:spAutoFit/>
          </a:bodyPr>
          <a:lstStyle/>
          <a:p>
            <a:r>
              <a:rPr kumimoji="1" lang="ja-JP" altLang="en-US" sz="1400">
                <a:solidFill>
                  <a:schemeClr val="accent4"/>
                </a:solidFill>
                <a:latin typeface="Meiryo" panose="020B0604030504040204" pitchFamily="34" charset="-128"/>
                <a:ea typeface="Meiryo" panose="020B0604030504040204" pitchFamily="34" charset="-128"/>
              </a:rPr>
              <a:t>独自</a:t>
            </a:r>
            <a:endParaRPr kumimoji="1" lang="en-US" altLang="ja-JP" sz="1400" dirty="0">
              <a:solidFill>
                <a:schemeClr val="accent4"/>
              </a:solidFill>
              <a:latin typeface="Meiryo" panose="020B0604030504040204" pitchFamily="34" charset="-128"/>
              <a:ea typeface="Meiryo" panose="020B0604030504040204" pitchFamily="34" charset="-128"/>
            </a:endParaRPr>
          </a:p>
          <a:p>
            <a:r>
              <a:rPr lang="ja-JP" altLang="en-US" sz="1400">
                <a:solidFill>
                  <a:schemeClr val="accent4"/>
                </a:solidFill>
                <a:latin typeface="Meiryo" panose="020B0604030504040204" pitchFamily="34" charset="-128"/>
                <a:ea typeface="Meiryo" panose="020B0604030504040204" pitchFamily="34" charset="-128"/>
              </a:rPr>
              <a:t>機能</a:t>
            </a:r>
            <a:endParaRPr kumimoji="1" lang="ja-JP" altLang="en-US" sz="1400">
              <a:solidFill>
                <a:schemeClr val="accent4"/>
              </a:solidFill>
              <a:latin typeface="Meiryo" panose="020B0604030504040204" pitchFamily="34" charset="-128"/>
              <a:ea typeface="Meiryo" panose="020B0604030504040204" pitchFamily="34" charset="-128"/>
            </a:endParaRPr>
          </a:p>
        </p:txBody>
      </p:sp>
      <p:grpSp>
        <p:nvGrpSpPr>
          <p:cNvPr id="159" name="グループ化 158">
            <a:extLst>
              <a:ext uri="{FF2B5EF4-FFF2-40B4-BE49-F238E27FC236}">
                <a16:creationId xmlns:a16="http://schemas.microsoft.com/office/drawing/2014/main" id="{9ED6876D-4BF0-B645-9545-6771B617C528}"/>
              </a:ext>
            </a:extLst>
          </p:cNvPr>
          <p:cNvGrpSpPr/>
          <p:nvPr/>
        </p:nvGrpSpPr>
        <p:grpSpPr>
          <a:xfrm>
            <a:off x="4287015" y="2657850"/>
            <a:ext cx="588015" cy="1618304"/>
            <a:chOff x="4287015" y="2546823"/>
            <a:chExt cx="588015" cy="1618304"/>
          </a:xfrm>
        </p:grpSpPr>
        <p:sp>
          <p:nvSpPr>
            <p:cNvPr id="133" name="右矢印 132">
              <a:extLst>
                <a:ext uri="{FF2B5EF4-FFF2-40B4-BE49-F238E27FC236}">
                  <a16:creationId xmlns:a16="http://schemas.microsoft.com/office/drawing/2014/main" id="{4E103C13-08A8-374B-B2A2-A50080AFDC41}"/>
                </a:ext>
              </a:extLst>
            </p:cNvPr>
            <p:cNvSpPr/>
            <p:nvPr/>
          </p:nvSpPr>
          <p:spPr>
            <a:xfrm>
              <a:off x="4287015" y="2546823"/>
              <a:ext cx="588015" cy="1618304"/>
            </a:xfrm>
            <a:prstGeom prst="rightArrow">
              <a:avLst>
                <a:gd name="adj1" fmla="val 67012"/>
                <a:gd name="adj2" fmla="val 50000"/>
              </a:avLst>
            </a:prstGeom>
            <a:solidFill>
              <a:schemeClr val="accent3">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4" name="テキスト ボックス 133">
              <a:extLst>
                <a:ext uri="{FF2B5EF4-FFF2-40B4-BE49-F238E27FC236}">
                  <a16:creationId xmlns:a16="http://schemas.microsoft.com/office/drawing/2014/main" id="{2AA1061F-A937-054F-9FA0-92469B9F9FA0}"/>
                </a:ext>
              </a:extLst>
            </p:cNvPr>
            <p:cNvSpPr txBox="1"/>
            <p:nvPr/>
          </p:nvSpPr>
          <p:spPr>
            <a:xfrm>
              <a:off x="4357529" y="2848143"/>
              <a:ext cx="369332" cy="1015663"/>
            </a:xfrm>
            <a:prstGeom prst="rect">
              <a:avLst/>
            </a:prstGeom>
            <a:noFill/>
          </p:spPr>
          <p:txBody>
            <a:bodyPr vert="eaVert" wrap="none" rtlCol="0">
              <a:spAutoFit/>
            </a:bodyPr>
            <a:lstStyle/>
            <a:p>
              <a:pPr algn="ctr"/>
              <a:r>
                <a:rPr kumimoji="1" lang="ja-JP" altLang="en-US" sz="1200" b="1">
                  <a:solidFill>
                    <a:schemeClr val="bg1"/>
                  </a:solidFill>
                  <a:latin typeface="Meiryo" panose="020B0604030504040204" pitchFamily="34" charset="-128"/>
                  <a:ea typeface="Meiryo" panose="020B0604030504040204" pitchFamily="34" charset="-128"/>
                </a:rPr>
                <a:t>アンバンドル</a:t>
              </a:r>
            </a:p>
          </p:txBody>
        </p:sp>
      </p:grpSp>
      <p:sp>
        <p:nvSpPr>
          <p:cNvPr id="7" name="テキスト ボックス 6">
            <a:extLst>
              <a:ext uri="{FF2B5EF4-FFF2-40B4-BE49-F238E27FC236}">
                <a16:creationId xmlns:a16="http://schemas.microsoft.com/office/drawing/2014/main" id="{8E448564-A729-624C-8E99-7D3273320193}"/>
              </a:ext>
            </a:extLst>
          </p:cNvPr>
          <p:cNvSpPr txBox="1"/>
          <p:nvPr/>
        </p:nvSpPr>
        <p:spPr>
          <a:xfrm>
            <a:off x="4922147" y="885841"/>
            <a:ext cx="3775393" cy="307777"/>
          </a:xfrm>
          <a:prstGeom prst="rect">
            <a:avLst/>
          </a:prstGeom>
          <a:noFill/>
        </p:spPr>
        <p:txBody>
          <a:bodyPr wrap="none" rtlCol="0">
            <a:spAutoFit/>
          </a:bodyPr>
          <a:lstStyle/>
          <a:p>
            <a:pPr algn="r"/>
            <a:r>
              <a:rPr kumimoji="1" lang="ja-JP" altLang="en-US" sz="1400">
                <a:solidFill>
                  <a:schemeClr val="accent6">
                    <a:lumMod val="75000"/>
                  </a:schemeClr>
                </a:solidFill>
                <a:latin typeface="Meiryo" panose="020B0604030504040204" pitchFamily="34" charset="-128"/>
                <a:ea typeface="Meiryo" panose="020B0604030504040204" pitchFamily="34" charset="-128"/>
              </a:rPr>
              <a:t>業務の改善や新規業務への対応が</a:t>
            </a:r>
            <a:r>
              <a:rPr kumimoji="1" lang="ja-JP" altLang="en-US" sz="1400" b="1" u="sng">
                <a:solidFill>
                  <a:schemeClr val="accent6">
                    <a:lumMod val="75000"/>
                  </a:schemeClr>
                </a:solidFill>
                <a:latin typeface="Meiryo" panose="020B0604030504040204" pitchFamily="34" charset="-128"/>
                <a:ea typeface="Meiryo" panose="020B0604030504040204" pitchFamily="34" charset="-128"/>
              </a:rPr>
              <a:t>迅速・柔軟</a:t>
            </a:r>
          </a:p>
        </p:txBody>
      </p:sp>
      <p:sp>
        <p:nvSpPr>
          <p:cNvPr id="117" name="テキスト ボックス 116">
            <a:extLst>
              <a:ext uri="{FF2B5EF4-FFF2-40B4-BE49-F238E27FC236}">
                <a16:creationId xmlns:a16="http://schemas.microsoft.com/office/drawing/2014/main" id="{4799F5E8-E579-264D-BB46-27F484DE2FD8}"/>
              </a:ext>
            </a:extLst>
          </p:cNvPr>
          <p:cNvSpPr txBox="1"/>
          <p:nvPr/>
        </p:nvSpPr>
        <p:spPr>
          <a:xfrm>
            <a:off x="266929" y="885841"/>
            <a:ext cx="4134465" cy="307777"/>
          </a:xfrm>
          <a:prstGeom prst="rect">
            <a:avLst/>
          </a:prstGeom>
          <a:noFill/>
        </p:spPr>
        <p:txBody>
          <a:bodyPr wrap="none" rtlCol="0">
            <a:spAutoFit/>
          </a:bodyPr>
          <a:lstStyle/>
          <a:p>
            <a:pPr algn="ctr"/>
            <a:r>
              <a:rPr kumimoji="1" lang="ja-JP" altLang="en-US" sz="1400">
                <a:solidFill>
                  <a:schemeClr val="tx1">
                    <a:lumMod val="65000"/>
                    <a:lumOff val="35000"/>
                  </a:schemeClr>
                </a:solidFill>
                <a:latin typeface="Meiryo" panose="020B0604030504040204" pitchFamily="34" charset="-128"/>
                <a:ea typeface="Meiryo" panose="020B0604030504040204" pitchFamily="34" charset="-128"/>
              </a:rPr>
              <a:t>業務の改善や新規業務への対応が</a:t>
            </a:r>
            <a:r>
              <a:rPr kumimoji="1" lang="ja-JP" altLang="en-US" sz="1400" b="1" u="sng">
                <a:solidFill>
                  <a:schemeClr val="tx1">
                    <a:lumMod val="65000"/>
                    <a:lumOff val="35000"/>
                  </a:schemeClr>
                </a:solidFill>
                <a:latin typeface="Meiryo" panose="020B0604030504040204" pitchFamily="34" charset="-128"/>
                <a:ea typeface="Meiryo" panose="020B0604030504040204" pitchFamily="34" charset="-128"/>
              </a:rPr>
              <a:t>容易にできない</a:t>
            </a:r>
          </a:p>
        </p:txBody>
      </p:sp>
      <p:pic>
        <p:nvPicPr>
          <p:cNvPr id="115" name="図 114">
            <a:extLst>
              <a:ext uri="{FF2B5EF4-FFF2-40B4-BE49-F238E27FC236}">
                <a16:creationId xmlns:a16="http://schemas.microsoft.com/office/drawing/2014/main" id="{05CAD9D5-AAC2-294C-8967-0BB503611177}"/>
              </a:ext>
            </a:extLst>
          </p:cNvPr>
          <p:cNvPicPr>
            <a:picLocks noChangeAspect="1"/>
          </p:cNvPicPr>
          <p:nvPr/>
        </p:nvPicPr>
        <p:blipFill>
          <a:blip r:embed="rId5">
            <a:clrChange>
              <a:clrFrom>
                <a:srgbClr val="FFFFFF"/>
              </a:clrFrom>
              <a:clrTo>
                <a:srgbClr val="FFFFFF">
                  <a:alpha val="0"/>
                </a:srgbClr>
              </a:clrTo>
            </a:clrChange>
          </a:blip>
          <a:stretch>
            <a:fillRect/>
          </a:stretch>
        </p:blipFill>
        <p:spPr>
          <a:xfrm>
            <a:off x="1247760" y="5303386"/>
            <a:ext cx="860059" cy="860059"/>
          </a:xfrm>
          <a:prstGeom prst="rect">
            <a:avLst/>
          </a:prstGeom>
        </p:spPr>
      </p:pic>
      <p:pic>
        <p:nvPicPr>
          <p:cNvPr id="149" name="図 148">
            <a:extLst>
              <a:ext uri="{FF2B5EF4-FFF2-40B4-BE49-F238E27FC236}">
                <a16:creationId xmlns:a16="http://schemas.microsoft.com/office/drawing/2014/main" id="{3118E776-9F4B-804A-B7CA-0E4DB35186ED}"/>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flipH="1">
            <a:off x="3335530" y="5312553"/>
            <a:ext cx="860059" cy="860059"/>
          </a:xfrm>
          <a:prstGeom prst="rect">
            <a:avLst/>
          </a:prstGeom>
        </p:spPr>
      </p:pic>
      <p:pic>
        <p:nvPicPr>
          <p:cNvPr id="151" name="図 150">
            <a:extLst>
              <a:ext uri="{FF2B5EF4-FFF2-40B4-BE49-F238E27FC236}">
                <a16:creationId xmlns:a16="http://schemas.microsoft.com/office/drawing/2014/main" id="{88238645-8E2E-2548-8392-DAC4145C4BB5}"/>
              </a:ext>
            </a:extLst>
          </p:cNvPr>
          <p:cNvPicPr>
            <a:picLocks noChangeAspect="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298232" y="5252217"/>
            <a:ext cx="886279" cy="886279"/>
          </a:xfrm>
          <a:prstGeom prst="rect">
            <a:avLst/>
          </a:prstGeom>
        </p:spPr>
      </p:pic>
      <p:sp>
        <p:nvSpPr>
          <p:cNvPr id="35" name="テキスト ボックス 34">
            <a:extLst>
              <a:ext uri="{FF2B5EF4-FFF2-40B4-BE49-F238E27FC236}">
                <a16:creationId xmlns:a16="http://schemas.microsoft.com/office/drawing/2014/main" id="{3CDE66AB-34A2-7791-4D57-10DAB6652C12}"/>
              </a:ext>
            </a:extLst>
          </p:cNvPr>
          <p:cNvSpPr txBox="1"/>
          <p:nvPr/>
        </p:nvSpPr>
        <p:spPr>
          <a:xfrm>
            <a:off x="7906305" y="1558202"/>
            <a:ext cx="723275" cy="307777"/>
          </a:xfrm>
          <a:prstGeom prst="rect">
            <a:avLst/>
          </a:prstGeom>
          <a:noFill/>
        </p:spPr>
        <p:txBody>
          <a:bodyPr wrap="none" rtlCol="0">
            <a:spAutoFit/>
          </a:bodyPr>
          <a:lstStyle/>
          <a:p>
            <a:pPr algn="ctr"/>
            <a:r>
              <a:rPr kumimoji="1" lang="ja-JP" altLang="en-US" sz="1400">
                <a:solidFill>
                  <a:srgbClr val="7030A0"/>
                </a:solidFill>
                <a:latin typeface="Meiryo" panose="020B0604030504040204" pitchFamily="34" charset="-128"/>
                <a:ea typeface="Meiryo" panose="020B0604030504040204" pitchFamily="34" charset="-128"/>
              </a:rPr>
              <a:t>業務</a:t>
            </a:r>
            <a:r>
              <a:rPr lang="ja-JP" altLang="en-US" sz="1400">
                <a:solidFill>
                  <a:srgbClr val="7030A0"/>
                </a:solidFill>
                <a:latin typeface="Meiryo" panose="020B0604030504040204" pitchFamily="34" charset="-128"/>
                <a:ea typeface="Meiryo" panose="020B0604030504040204" pitchFamily="34" charset="-128"/>
              </a:rPr>
              <a:t>Ｘ</a:t>
            </a:r>
            <a:endParaRPr kumimoji="1" lang="ja-JP" altLang="en-US" sz="1400">
              <a:solidFill>
                <a:srgbClr val="7030A0"/>
              </a:solidFill>
              <a:latin typeface="Meiryo" panose="020B0604030504040204" pitchFamily="34" charset="-128"/>
              <a:ea typeface="Meiryo" panose="020B0604030504040204" pitchFamily="34" charset="-128"/>
            </a:endParaRPr>
          </a:p>
        </p:txBody>
      </p:sp>
      <p:sp>
        <p:nvSpPr>
          <p:cNvPr id="36" name="正方形/長方形 35">
            <a:extLst>
              <a:ext uri="{FF2B5EF4-FFF2-40B4-BE49-F238E27FC236}">
                <a16:creationId xmlns:a16="http://schemas.microsoft.com/office/drawing/2014/main" id="{326C07FF-63D6-D268-60CF-5A2056A7EB03}"/>
              </a:ext>
            </a:extLst>
          </p:cNvPr>
          <p:cNvSpPr/>
          <p:nvPr/>
        </p:nvSpPr>
        <p:spPr>
          <a:xfrm>
            <a:off x="7960669" y="4567209"/>
            <a:ext cx="603932" cy="447905"/>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39" name="正方形/長方形 38">
            <a:extLst>
              <a:ext uri="{FF2B5EF4-FFF2-40B4-BE49-F238E27FC236}">
                <a16:creationId xmlns:a16="http://schemas.microsoft.com/office/drawing/2014/main" id="{5CD87F39-B1DB-97F0-05BA-FC05283BAE17}"/>
              </a:ext>
            </a:extLst>
          </p:cNvPr>
          <p:cNvSpPr/>
          <p:nvPr/>
        </p:nvSpPr>
        <p:spPr>
          <a:xfrm>
            <a:off x="8029541" y="2029443"/>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48" name="正方形/長方形 47">
            <a:extLst>
              <a:ext uri="{FF2B5EF4-FFF2-40B4-BE49-F238E27FC236}">
                <a16:creationId xmlns:a16="http://schemas.microsoft.com/office/drawing/2014/main" id="{12EA5130-2FE1-13FD-410A-4B6D9880A7DA}"/>
              </a:ext>
            </a:extLst>
          </p:cNvPr>
          <p:cNvSpPr/>
          <p:nvPr/>
        </p:nvSpPr>
        <p:spPr>
          <a:xfrm>
            <a:off x="8029541" y="3560832"/>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50" name="正方形/長方形 49">
            <a:extLst>
              <a:ext uri="{FF2B5EF4-FFF2-40B4-BE49-F238E27FC236}">
                <a16:creationId xmlns:a16="http://schemas.microsoft.com/office/drawing/2014/main" id="{41C5F61C-5F86-0948-3D74-48EB741D3E52}"/>
              </a:ext>
            </a:extLst>
          </p:cNvPr>
          <p:cNvSpPr/>
          <p:nvPr/>
        </p:nvSpPr>
        <p:spPr>
          <a:xfrm>
            <a:off x="8034457" y="4064720"/>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58" name="正方形/長方形 57">
            <a:extLst>
              <a:ext uri="{FF2B5EF4-FFF2-40B4-BE49-F238E27FC236}">
                <a16:creationId xmlns:a16="http://schemas.microsoft.com/office/drawing/2014/main" id="{DBFE8C23-0B93-1398-4675-EC82D9F17B0D}"/>
              </a:ext>
            </a:extLst>
          </p:cNvPr>
          <p:cNvSpPr/>
          <p:nvPr/>
        </p:nvSpPr>
        <p:spPr>
          <a:xfrm>
            <a:off x="8029541" y="2542919"/>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grpSp>
        <p:nvGrpSpPr>
          <p:cNvPr id="148" name="グループ化 147">
            <a:extLst>
              <a:ext uri="{FF2B5EF4-FFF2-40B4-BE49-F238E27FC236}">
                <a16:creationId xmlns:a16="http://schemas.microsoft.com/office/drawing/2014/main" id="{5A392E20-9A26-F343-B5B4-E20EA8421733}"/>
              </a:ext>
            </a:extLst>
          </p:cNvPr>
          <p:cNvGrpSpPr/>
          <p:nvPr/>
        </p:nvGrpSpPr>
        <p:grpSpPr>
          <a:xfrm>
            <a:off x="4951445" y="2464777"/>
            <a:ext cx="3608158" cy="447905"/>
            <a:chOff x="4942518" y="2363166"/>
            <a:chExt cx="3608158" cy="447905"/>
          </a:xfrm>
        </p:grpSpPr>
        <p:sp>
          <p:nvSpPr>
            <p:cNvPr id="142" name="正方形/長方形 141">
              <a:extLst>
                <a:ext uri="{FF2B5EF4-FFF2-40B4-BE49-F238E27FC236}">
                  <a16:creationId xmlns:a16="http://schemas.microsoft.com/office/drawing/2014/main" id="{F02017DF-5399-FA48-A12C-21C642E3AFE5}"/>
                </a:ext>
              </a:extLst>
            </p:cNvPr>
            <p:cNvSpPr/>
            <p:nvPr/>
          </p:nvSpPr>
          <p:spPr>
            <a:xfrm>
              <a:off x="4942518" y="2363166"/>
              <a:ext cx="3608158" cy="447905"/>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43" name="正方形/長方形 142">
              <a:extLst>
                <a:ext uri="{FF2B5EF4-FFF2-40B4-BE49-F238E27FC236}">
                  <a16:creationId xmlns:a16="http://schemas.microsoft.com/office/drawing/2014/main" id="{44B57D35-6C5B-B545-B024-8C8603536580}"/>
                </a:ext>
              </a:extLst>
            </p:cNvPr>
            <p:cNvSpPr/>
            <p:nvPr/>
          </p:nvSpPr>
          <p:spPr>
            <a:xfrm>
              <a:off x="5774766" y="2435034"/>
              <a:ext cx="457605" cy="316020"/>
            </a:xfrm>
            <a:prstGeom prst="rect">
              <a:avLst/>
            </a:prstGeom>
            <a:solidFill>
              <a:srgbClr val="00B050"/>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44" name="正方形/長方形 143">
              <a:extLst>
                <a:ext uri="{FF2B5EF4-FFF2-40B4-BE49-F238E27FC236}">
                  <a16:creationId xmlns:a16="http://schemas.microsoft.com/office/drawing/2014/main" id="{FAC72B18-08A1-F04E-9554-218704893816}"/>
                </a:ext>
              </a:extLst>
            </p:cNvPr>
            <p:cNvSpPr/>
            <p:nvPr/>
          </p:nvSpPr>
          <p:spPr>
            <a:xfrm>
              <a:off x="5028126" y="2427036"/>
              <a:ext cx="457605" cy="316020"/>
            </a:xfrm>
            <a:prstGeom prst="rect">
              <a:avLst/>
            </a:prstGeom>
            <a:solidFill>
              <a:srgbClr val="00B050"/>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45" name="正方形/長方形 144">
              <a:extLst>
                <a:ext uri="{FF2B5EF4-FFF2-40B4-BE49-F238E27FC236}">
                  <a16:creationId xmlns:a16="http://schemas.microsoft.com/office/drawing/2014/main" id="{87585C36-86E7-DA45-A590-17C7484AB7CE}"/>
                </a:ext>
              </a:extLst>
            </p:cNvPr>
            <p:cNvSpPr/>
            <p:nvPr/>
          </p:nvSpPr>
          <p:spPr>
            <a:xfrm>
              <a:off x="6527407" y="2429889"/>
              <a:ext cx="457605" cy="316020"/>
            </a:xfrm>
            <a:prstGeom prst="rect">
              <a:avLst/>
            </a:prstGeom>
            <a:solidFill>
              <a:srgbClr val="00B050"/>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46" name="正方形/長方形 145">
              <a:extLst>
                <a:ext uri="{FF2B5EF4-FFF2-40B4-BE49-F238E27FC236}">
                  <a16:creationId xmlns:a16="http://schemas.microsoft.com/office/drawing/2014/main" id="{965098D0-F647-424D-BCE0-DC6F1C861B95}"/>
                </a:ext>
              </a:extLst>
            </p:cNvPr>
            <p:cNvSpPr/>
            <p:nvPr/>
          </p:nvSpPr>
          <p:spPr>
            <a:xfrm>
              <a:off x="7279100" y="2427503"/>
              <a:ext cx="457605" cy="316020"/>
            </a:xfrm>
            <a:prstGeom prst="rect">
              <a:avLst/>
            </a:prstGeom>
            <a:solidFill>
              <a:srgbClr val="00B050"/>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47" name="正方形/長方形 146">
              <a:extLst>
                <a:ext uri="{FF2B5EF4-FFF2-40B4-BE49-F238E27FC236}">
                  <a16:creationId xmlns:a16="http://schemas.microsoft.com/office/drawing/2014/main" id="{E38B8BCF-FF62-2F4D-A181-9CF1B66B0C86}"/>
                </a:ext>
              </a:extLst>
            </p:cNvPr>
            <p:cNvSpPr/>
            <p:nvPr/>
          </p:nvSpPr>
          <p:spPr>
            <a:xfrm>
              <a:off x="8018558" y="2427036"/>
              <a:ext cx="457605" cy="316020"/>
            </a:xfrm>
            <a:prstGeom prst="rect">
              <a:avLst/>
            </a:prstGeom>
            <a:solidFill>
              <a:srgbClr val="00B050"/>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grpSp>
      <p:grpSp>
        <p:nvGrpSpPr>
          <p:cNvPr id="158" name="グループ化 157">
            <a:extLst>
              <a:ext uri="{FF2B5EF4-FFF2-40B4-BE49-F238E27FC236}">
                <a16:creationId xmlns:a16="http://schemas.microsoft.com/office/drawing/2014/main" id="{628185DC-A6CD-6E44-B460-5EC7B805F414}"/>
              </a:ext>
            </a:extLst>
          </p:cNvPr>
          <p:cNvGrpSpPr/>
          <p:nvPr/>
        </p:nvGrpSpPr>
        <p:grpSpPr>
          <a:xfrm>
            <a:off x="5287835" y="1278473"/>
            <a:ext cx="3416320" cy="1410257"/>
            <a:chOff x="5287835" y="1167446"/>
            <a:chExt cx="3416320" cy="1410257"/>
          </a:xfrm>
        </p:grpSpPr>
        <p:sp>
          <p:nvSpPr>
            <p:cNvPr id="153" name="テキスト ボックス 152">
              <a:extLst>
                <a:ext uri="{FF2B5EF4-FFF2-40B4-BE49-F238E27FC236}">
                  <a16:creationId xmlns:a16="http://schemas.microsoft.com/office/drawing/2014/main" id="{BC8649FA-D525-444A-92D8-E82FA0B57CB6}"/>
                </a:ext>
              </a:extLst>
            </p:cNvPr>
            <p:cNvSpPr txBox="1"/>
            <p:nvPr/>
          </p:nvSpPr>
          <p:spPr>
            <a:xfrm>
              <a:off x="5287835" y="1167446"/>
              <a:ext cx="3416320" cy="307777"/>
            </a:xfrm>
            <a:prstGeom prst="rect">
              <a:avLst/>
            </a:prstGeom>
            <a:noFill/>
          </p:spPr>
          <p:txBody>
            <a:bodyPr wrap="none" rtlCol="0">
              <a:spAutoFit/>
            </a:bodyPr>
            <a:lstStyle/>
            <a:p>
              <a:pPr algn="r"/>
              <a:r>
                <a:rPr kumimoji="1" lang="ja-JP" altLang="en-US" sz="1400">
                  <a:solidFill>
                    <a:srgbClr val="00B050"/>
                  </a:solidFill>
                  <a:latin typeface="Meiryo" panose="020B0604030504040204" pitchFamily="34" charset="-128"/>
                  <a:ea typeface="Meiryo" panose="020B0604030504040204" pitchFamily="34" charset="-128"/>
                </a:rPr>
                <a:t>入れ替えや改善による</a:t>
              </a:r>
              <a:r>
                <a:rPr kumimoji="1" lang="ja-JP" altLang="en-US" sz="1400" b="1">
                  <a:solidFill>
                    <a:srgbClr val="00B050"/>
                  </a:solidFill>
                  <a:latin typeface="Meiryo" panose="020B0604030504040204" pitchFamily="34" charset="-128"/>
                  <a:ea typeface="Meiryo" panose="020B0604030504040204" pitchFamily="34" charset="-128"/>
                </a:rPr>
                <a:t>エンハンスメント</a:t>
              </a:r>
            </a:p>
          </p:txBody>
        </p:sp>
        <p:cxnSp>
          <p:nvCxnSpPr>
            <p:cNvPr id="155" name="曲線コネクタ 154">
              <a:extLst>
                <a:ext uri="{FF2B5EF4-FFF2-40B4-BE49-F238E27FC236}">
                  <a16:creationId xmlns:a16="http://schemas.microsoft.com/office/drawing/2014/main" id="{C459EC8D-078B-084D-975B-66D0071AB1AA}"/>
                </a:ext>
              </a:extLst>
            </p:cNvPr>
            <p:cNvCxnSpPr>
              <a:stCxn id="153" idx="3"/>
              <a:endCxn id="142" idx="3"/>
            </p:cNvCxnSpPr>
            <p:nvPr/>
          </p:nvCxnSpPr>
          <p:spPr>
            <a:xfrm flipH="1">
              <a:off x="8559603" y="1321335"/>
              <a:ext cx="144552" cy="1256368"/>
            </a:xfrm>
            <a:prstGeom prst="curvedConnector3">
              <a:avLst>
                <a:gd name="adj1" fmla="val -158144"/>
              </a:avLst>
            </a:prstGeom>
            <a:ln w="19050">
              <a:solidFill>
                <a:srgbClr val="92D050"/>
              </a:solidFill>
              <a:headEnd type="none" w="med" len="med"/>
              <a:tailEnd type="arrow" w="med" len="med"/>
            </a:ln>
          </p:spPr>
          <p:style>
            <a:lnRef idx="2">
              <a:schemeClr val="accent1"/>
            </a:lnRef>
            <a:fillRef idx="0">
              <a:schemeClr val="accent1"/>
            </a:fillRef>
            <a:effectRef idx="1">
              <a:schemeClr val="accent1"/>
            </a:effectRef>
            <a:fontRef idx="minor">
              <a:schemeClr val="tx1"/>
            </a:fontRef>
          </p:style>
        </p:cxnSp>
      </p:grpSp>
      <p:sp>
        <p:nvSpPr>
          <p:cNvPr id="163" name="テキスト ボックス 162">
            <a:extLst>
              <a:ext uri="{FF2B5EF4-FFF2-40B4-BE49-F238E27FC236}">
                <a16:creationId xmlns:a16="http://schemas.microsoft.com/office/drawing/2014/main" id="{EE00EB24-A591-1E46-8D98-27D6F0CE70A5}"/>
              </a:ext>
            </a:extLst>
          </p:cNvPr>
          <p:cNvSpPr txBox="1"/>
          <p:nvPr/>
        </p:nvSpPr>
        <p:spPr>
          <a:xfrm>
            <a:off x="6134693" y="2610984"/>
            <a:ext cx="800219" cy="276999"/>
          </a:xfrm>
          <a:prstGeom prst="rect">
            <a:avLst/>
          </a:prstGeom>
          <a:noFill/>
        </p:spPr>
        <p:txBody>
          <a:bodyPr wrap="none" rtlCol="0">
            <a:spAutoFit/>
          </a:bodyPr>
          <a:lstStyle/>
          <a:p>
            <a:pPr algn="ctr"/>
            <a:r>
              <a:rPr kumimoji="1" lang="ja-JP" altLang="en-US" sz="12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ＩＤ管理</a:t>
            </a:r>
          </a:p>
        </p:txBody>
      </p:sp>
    </p:spTree>
    <p:extLst>
      <p:ext uri="{BB962C8B-B14F-4D97-AF65-F5344CB8AC3E}">
        <p14:creationId xmlns:p14="http://schemas.microsoft.com/office/powerpoint/2010/main" val="1145258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59"/>
                                        </p:tgtEl>
                                        <p:attrNameLst>
                                          <p:attrName>style.visibility</p:attrName>
                                        </p:attrNameLst>
                                      </p:cBhvr>
                                      <p:to>
                                        <p:strVal val="visible"/>
                                      </p:to>
                                    </p:set>
                                    <p:animEffect transition="in" filter="wipe(left)">
                                      <p:cBhvr>
                                        <p:cTn id="7" dur="500"/>
                                        <p:tgtEl>
                                          <p:spTgt spid="159"/>
                                        </p:tgtEl>
                                      </p:cBhvr>
                                    </p:animEffect>
                                  </p:childTnLst>
                                </p:cTn>
                              </p:par>
                            </p:childTnLst>
                          </p:cTn>
                        </p:par>
                        <p:par>
                          <p:cTn id="8" fill="hold">
                            <p:stCondLst>
                              <p:cond delay="500"/>
                            </p:stCondLst>
                            <p:childTnLst>
                              <p:par>
                                <p:cTn id="9" presetID="12" presetClass="entr" presetSubtype="8"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500"/>
                                        <p:tgtEl>
                                          <p:spTgt spid="19"/>
                                        </p:tgtEl>
                                        <p:attrNameLst>
                                          <p:attrName>ppt_x</p:attrName>
                                        </p:attrNameLst>
                                      </p:cBhvr>
                                      <p:tavLst>
                                        <p:tav tm="0">
                                          <p:val>
                                            <p:strVal val="#ppt_x-#ppt_w*1.125000"/>
                                          </p:val>
                                        </p:tav>
                                        <p:tav tm="100000">
                                          <p:val>
                                            <p:strVal val="#ppt_x"/>
                                          </p:val>
                                        </p:tav>
                                      </p:tavLst>
                                    </p:anim>
                                    <p:animEffect transition="in" filter="wipe(right)">
                                      <p:cBhvr>
                                        <p:cTn id="12" dur="500"/>
                                        <p:tgtEl>
                                          <p:spTgt spid="19"/>
                                        </p:tgtEl>
                                      </p:cBhvr>
                                    </p:animEffect>
                                  </p:childTnLst>
                                </p:cTn>
                              </p:par>
                              <p:par>
                                <p:cTn id="13" presetID="53" presetClass="entr" presetSubtype="16" fill="hold" grpId="0" nodeType="withEffect">
                                  <p:stCondLst>
                                    <p:cond delay="0"/>
                                  </p:stCondLst>
                                  <p:childTnLst>
                                    <p:set>
                                      <p:cBhvr>
                                        <p:cTn id="14" dur="1" fill="hold">
                                          <p:stCondLst>
                                            <p:cond delay="0"/>
                                          </p:stCondLst>
                                        </p:cTn>
                                        <p:tgtEl>
                                          <p:spTgt spid="163"/>
                                        </p:tgtEl>
                                        <p:attrNameLst>
                                          <p:attrName>style.visibility</p:attrName>
                                        </p:attrNameLst>
                                      </p:cBhvr>
                                      <p:to>
                                        <p:strVal val="visible"/>
                                      </p:to>
                                    </p:set>
                                    <p:anim calcmode="lin" valueType="num">
                                      <p:cBhvr>
                                        <p:cTn id="15" dur="500" fill="hold"/>
                                        <p:tgtEl>
                                          <p:spTgt spid="163"/>
                                        </p:tgtEl>
                                        <p:attrNameLst>
                                          <p:attrName>ppt_w</p:attrName>
                                        </p:attrNameLst>
                                      </p:cBhvr>
                                      <p:tavLst>
                                        <p:tav tm="0">
                                          <p:val>
                                            <p:fltVal val="0"/>
                                          </p:val>
                                        </p:tav>
                                        <p:tav tm="100000">
                                          <p:val>
                                            <p:strVal val="#ppt_w"/>
                                          </p:val>
                                        </p:tav>
                                      </p:tavLst>
                                    </p:anim>
                                    <p:anim calcmode="lin" valueType="num">
                                      <p:cBhvr>
                                        <p:cTn id="16" dur="500" fill="hold"/>
                                        <p:tgtEl>
                                          <p:spTgt spid="163"/>
                                        </p:tgtEl>
                                        <p:attrNameLst>
                                          <p:attrName>ppt_h</p:attrName>
                                        </p:attrNameLst>
                                      </p:cBhvr>
                                      <p:tavLst>
                                        <p:tav tm="0">
                                          <p:val>
                                            <p:fltVal val="0"/>
                                          </p:val>
                                        </p:tav>
                                        <p:tav tm="100000">
                                          <p:val>
                                            <p:strVal val="#ppt_h"/>
                                          </p:val>
                                        </p:tav>
                                      </p:tavLst>
                                    </p:anim>
                                    <p:animEffect transition="in" filter="fade">
                                      <p:cBhvr>
                                        <p:cTn id="17" dur="500"/>
                                        <p:tgtEl>
                                          <p:spTgt spid="163"/>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1" fill="hold" grpId="0" nodeType="clickEffect">
                                  <p:stCondLst>
                                    <p:cond delay="0"/>
                                  </p:stCondLst>
                                  <p:childTnLst>
                                    <p:set>
                                      <p:cBhvr>
                                        <p:cTn id="21" dur="1" fill="hold">
                                          <p:stCondLst>
                                            <p:cond delay="0"/>
                                          </p:stCondLst>
                                        </p:cTn>
                                        <p:tgtEl>
                                          <p:spTgt spid="29"/>
                                        </p:tgtEl>
                                        <p:attrNameLst>
                                          <p:attrName>style.visibility</p:attrName>
                                        </p:attrNameLst>
                                      </p:cBhvr>
                                      <p:to>
                                        <p:strVal val="visible"/>
                                      </p:to>
                                    </p:set>
                                    <p:anim calcmode="lin" valueType="num">
                                      <p:cBhvr additive="base">
                                        <p:cTn id="22" dur="500" fill="hold"/>
                                        <p:tgtEl>
                                          <p:spTgt spid="29"/>
                                        </p:tgtEl>
                                        <p:attrNameLst>
                                          <p:attrName>ppt_x</p:attrName>
                                        </p:attrNameLst>
                                      </p:cBhvr>
                                      <p:tavLst>
                                        <p:tav tm="0">
                                          <p:val>
                                            <p:strVal val="#ppt_x"/>
                                          </p:val>
                                        </p:tav>
                                        <p:tav tm="100000">
                                          <p:val>
                                            <p:strVal val="#ppt_x"/>
                                          </p:val>
                                        </p:tav>
                                      </p:tavLst>
                                    </p:anim>
                                    <p:anim calcmode="lin" valueType="num">
                                      <p:cBhvr additive="base">
                                        <p:cTn id="23" dur="500" fill="hold"/>
                                        <p:tgtEl>
                                          <p:spTgt spid="29"/>
                                        </p:tgtEl>
                                        <p:attrNameLst>
                                          <p:attrName>ppt_y</p:attrName>
                                        </p:attrNameLst>
                                      </p:cBhvr>
                                      <p:tavLst>
                                        <p:tav tm="0">
                                          <p:val>
                                            <p:strVal val="0-#ppt_h/2"/>
                                          </p:val>
                                        </p:tav>
                                        <p:tav tm="100000">
                                          <p:val>
                                            <p:strVal val="#ppt_y"/>
                                          </p:val>
                                        </p:tav>
                                      </p:tavLst>
                                    </p:anim>
                                  </p:childTnLst>
                                </p:cTn>
                              </p:par>
                              <p:par>
                                <p:cTn id="24" presetID="2" presetClass="entr" presetSubtype="1" fill="hold" grpId="0" nodeType="with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500" fill="hold"/>
                                        <p:tgtEl>
                                          <p:spTgt spid="35"/>
                                        </p:tgtEl>
                                        <p:attrNameLst>
                                          <p:attrName>ppt_x</p:attrName>
                                        </p:attrNameLst>
                                      </p:cBhvr>
                                      <p:tavLst>
                                        <p:tav tm="0">
                                          <p:val>
                                            <p:strVal val="#ppt_x"/>
                                          </p:val>
                                        </p:tav>
                                        <p:tav tm="100000">
                                          <p:val>
                                            <p:strVal val="#ppt_x"/>
                                          </p:val>
                                        </p:tav>
                                      </p:tavLst>
                                    </p:anim>
                                    <p:anim calcmode="lin" valueType="num">
                                      <p:cBhvr additive="base">
                                        <p:cTn id="27" dur="500" fill="hold"/>
                                        <p:tgtEl>
                                          <p:spTgt spid="35"/>
                                        </p:tgtEl>
                                        <p:attrNameLst>
                                          <p:attrName>ppt_y</p:attrName>
                                        </p:attrNameLst>
                                      </p:cBhvr>
                                      <p:tavLst>
                                        <p:tav tm="0">
                                          <p:val>
                                            <p:strVal val="0-#ppt_h/2"/>
                                          </p:val>
                                        </p:tav>
                                        <p:tav tm="100000">
                                          <p:val>
                                            <p:strVal val="#ppt_y"/>
                                          </p:val>
                                        </p:tav>
                                      </p:tavLst>
                                    </p:anim>
                                  </p:childTnLst>
                                </p:cTn>
                              </p:par>
                              <p:par>
                                <p:cTn id="28" presetID="2" presetClass="entr" presetSubtype="1" fill="hold" grpId="0" nodeType="withEffect">
                                  <p:stCondLst>
                                    <p:cond delay="0"/>
                                  </p:stCondLst>
                                  <p:childTnLst>
                                    <p:set>
                                      <p:cBhvr>
                                        <p:cTn id="29" dur="1" fill="hold">
                                          <p:stCondLst>
                                            <p:cond delay="0"/>
                                          </p:stCondLst>
                                        </p:cTn>
                                        <p:tgtEl>
                                          <p:spTgt spid="48"/>
                                        </p:tgtEl>
                                        <p:attrNameLst>
                                          <p:attrName>style.visibility</p:attrName>
                                        </p:attrNameLst>
                                      </p:cBhvr>
                                      <p:to>
                                        <p:strVal val="visible"/>
                                      </p:to>
                                    </p:set>
                                    <p:anim calcmode="lin" valueType="num">
                                      <p:cBhvr additive="base">
                                        <p:cTn id="30" dur="500" fill="hold"/>
                                        <p:tgtEl>
                                          <p:spTgt spid="48"/>
                                        </p:tgtEl>
                                        <p:attrNameLst>
                                          <p:attrName>ppt_x</p:attrName>
                                        </p:attrNameLst>
                                      </p:cBhvr>
                                      <p:tavLst>
                                        <p:tav tm="0">
                                          <p:val>
                                            <p:strVal val="#ppt_x"/>
                                          </p:val>
                                        </p:tav>
                                        <p:tav tm="100000">
                                          <p:val>
                                            <p:strVal val="#ppt_x"/>
                                          </p:val>
                                        </p:tav>
                                      </p:tavLst>
                                    </p:anim>
                                    <p:anim calcmode="lin" valueType="num">
                                      <p:cBhvr additive="base">
                                        <p:cTn id="31" dur="500" fill="hold"/>
                                        <p:tgtEl>
                                          <p:spTgt spid="48"/>
                                        </p:tgtEl>
                                        <p:attrNameLst>
                                          <p:attrName>ppt_y</p:attrName>
                                        </p:attrNameLst>
                                      </p:cBhvr>
                                      <p:tavLst>
                                        <p:tav tm="0">
                                          <p:val>
                                            <p:strVal val="0-#ppt_h/2"/>
                                          </p:val>
                                        </p:tav>
                                        <p:tav tm="100000">
                                          <p:val>
                                            <p:strVal val="#ppt_y"/>
                                          </p:val>
                                        </p:tav>
                                      </p:tavLst>
                                    </p:anim>
                                  </p:childTnLst>
                                </p:cTn>
                              </p:par>
                              <p:par>
                                <p:cTn id="32" presetID="2" presetClass="entr" presetSubtype="1" fill="hold" grpId="0" nodeType="withEffect">
                                  <p:stCondLst>
                                    <p:cond delay="0"/>
                                  </p:stCondLst>
                                  <p:childTnLst>
                                    <p:set>
                                      <p:cBhvr>
                                        <p:cTn id="33" dur="1" fill="hold">
                                          <p:stCondLst>
                                            <p:cond delay="0"/>
                                          </p:stCondLst>
                                        </p:cTn>
                                        <p:tgtEl>
                                          <p:spTgt spid="50"/>
                                        </p:tgtEl>
                                        <p:attrNameLst>
                                          <p:attrName>style.visibility</p:attrName>
                                        </p:attrNameLst>
                                      </p:cBhvr>
                                      <p:to>
                                        <p:strVal val="visible"/>
                                      </p:to>
                                    </p:set>
                                    <p:anim calcmode="lin" valueType="num">
                                      <p:cBhvr additive="base">
                                        <p:cTn id="34" dur="500" fill="hold"/>
                                        <p:tgtEl>
                                          <p:spTgt spid="50"/>
                                        </p:tgtEl>
                                        <p:attrNameLst>
                                          <p:attrName>ppt_x</p:attrName>
                                        </p:attrNameLst>
                                      </p:cBhvr>
                                      <p:tavLst>
                                        <p:tav tm="0">
                                          <p:val>
                                            <p:strVal val="#ppt_x"/>
                                          </p:val>
                                        </p:tav>
                                        <p:tav tm="100000">
                                          <p:val>
                                            <p:strVal val="#ppt_x"/>
                                          </p:val>
                                        </p:tav>
                                      </p:tavLst>
                                    </p:anim>
                                    <p:anim calcmode="lin" valueType="num">
                                      <p:cBhvr additive="base">
                                        <p:cTn id="35" dur="500" fill="hold"/>
                                        <p:tgtEl>
                                          <p:spTgt spid="50"/>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36"/>
                                        </p:tgtEl>
                                        <p:attrNameLst>
                                          <p:attrName>style.visibility</p:attrName>
                                        </p:attrNameLst>
                                      </p:cBhvr>
                                      <p:to>
                                        <p:strVal val="visible"/>
                                      </p:to>
                                    </p:set>
                                    <p:anim calcmode="lin" valueType="num">
                                      <p:cBhvr additive="base">
                                        <p:cTn id="38" dur="500" fill="hold"/>
                                        <p:tgtEl>
                                          <p:spTgt spid="36"/>
                                        </p:tgtEl>
                                        <p:attrNameLst>
                                          <p:attrName>ppt_x</p:attrName>
                                        </p:attrNameLst>
                                      </p:cBhvr>
                                      <p:tavLst>
                                        <p:tav tm="0">
                                          <p:val>
                                            <p:strVal val="#ppt_x"/>
                                          </p:val>
                                        </p:tav>
                                        <p:tav tm="100000">
                                          <p:val>
                                            <p:strVal val="#ppt_x"/>
                                          </p:val>
                                        </p:tav>
                                      </p:tavLst>
                                    </p:anim>
                                    <p:anim calcmode="lin" valueType="num">
                                      <p:cBhvr additive="base">
                                        <p:cTn id="39" dur="500" fill="hold"/>
                                        <p:tgtEl>
                                          <p:spTgt spid="36"/>
                                        </p:tgtEl>
                                        <p:attrNameLst>
                                          <p:attrName>ppt_y</p:attrName>
                                        </p:attrNameLst>
                                      </p:cBhvr>
                                      <p:tavLst>
                                        <p:tav tm="0">
                                          <p:val>
                                            <p:strVal val="0-#ppt_h/2"/>
                                          </p:val>
                                        </p:tav>
                                        <p:tav tm="100000">
                                          <p:val>
                                            <p:strVal val="#ppt_y"/>
                                          </p:val>
                                        </p:tav>
                                      </p:tavLst>
                                    </p:anim>
                                  </p:childTnLst>
                                </p:cTn>
                              </p:par>
                              <p:par>
                                <p:cTn id="40" presetID="2" presetClass="entr" presetSubtype="1" fill="hold" grpId="0" nodeType="withEffect">
                                  <p:stCondLst>
                                    <p:cond delay="0"/>
                                  </p:stCondLst>
                                  <p:childTnLst>
                                    <p:set>
                                      <p:cBhvr>
                                        <p:cTn id="41" dur="1" fill="hold">
                                          <p:stCondLst>
                                            <p:cond delay="0"/>
                                          </p:stCondLst>
                                        </p:cTn>
                                        <p:tgtEl>
                                          <p:spTgt spid="39"/>
                                        </p:tgtEl>
                                        <p:attrNameLst>
                                          <p:attrName>style.visibility</p:attrName>
                                        </p:attrNameLst>
                                      </p:cBhvr>
                                      <p:to>
                                        <p:strVal val="visible"/>
                                      </p:to>
                                    </p:set>
                                    <p:anim calcmode="lin" valueType="num">
                                      <p:cBhvr additive="base">
                                        <p:cTn id="42" dur="500" fill="hold"/>
                                        <p:tgtEl>
                                          <p:spTgt spid="39"/>
                                        </p:tgtEl>
                                        <p:attrNameLst>
                                          <p:attrName>ppt_x</p:attrName>
                                        </p:attrNameLst>
                                      </p:cBhvr>
                                      <p:tavLst>
                                        <p:tav tm="0">
                                          <p:val>
                                            <p:strVal val="#ppt_x"/>
                                          </p:val>
                                        </p:tav>
                                        <p:tav tm="100000">
                                          <p:val>
                                            <p:strVal val="#ppt_x"/>
                                          </p:val>
                                        </p:tav>
                                      </p:tavLst>
                                    </p:anim>
                                    <p:anim calcmode="lin" valueType="num">
                                      <p:cBhvr additive="base">
                                        <p:cTn id="43" dur="500" fill="hold"/>
                                        <p:tgtEl>
                                          <p:spTgt spid="39"/>
                                        </p:tgtEl>
                                        <p:attrNameLst>
                                          <p:attrName>ppt_y</p:attrName>
                                        </p:attrNameLst>
                                      </p:cBhvr>
                                      <p:tavLst>
                                        <p:tav tm="0">
                                          <p:val>
                                            <p:strVal val="0-#ppt_h/2"/>
                                          </p:val>
                                        </p:tav>
                                        <p:tav tm="100000">
                                          <p:val>
                                            <p:strVal val="#ppt_y"/>
                                          </p:val>
                                        </p:tav>
                                      </p:tavLst>
                                    </p:anim>
                                  </p:childTnLst>
                                </p:cTn>
                              </p:par>
                              <p:par>
                                <p:cTn id="44" presetID="2" presetClass="entr" presetSubtype="1" fill="hold" grpId="0" nodeType="withEffect">
                                  <p:stCondLst>
                                    <p:cond delay="0"/>
                                  </p:stCondLst>
                                  <p:childTnLst>
                                    <p:set>
                                      <p:cBhvr>
                                        <p:cTn id="45" dur="1" fill="hold">
                                          <p:stCondLst>
                                            <p:cond delay="0"/>
                                          </p:stCondLst>
                                        </p:cTn>
                                        <p:tgtEl>
                                          <p:spTgt spid="58"/>
                                        </p:tgtEl>
                                        <p:attrNameLst>
                                          <p:attrName>style.visibility</p:attrName>
                                        </p:attrNameLst>
                                      </p:cBhvr>
                                      <p:to>
                                        <p:strVal val="visible"/>
                                      </p:to>
                                    </p:set>
                                    <p:anim calcmode="lin" valueType="num">
                                      <p:cBhvr additive="base">
                                        <p:cTn id="46" dur="500" fill="hold"/>
                                        <p:tgtEl>
                                          <p:spTgt spid="58"/>
                                        </p:tgtEl>
                                        <p:attrNameLst>
                                          <p:attrName>ppt_x</p:attrName>
                                        </p:attrNameLst>
                                      </p:cBhvr>
                                      <p:tavLst>
                                        <p:tav tm="0">
                                          <p:val>
                                            <p:strVal val="#ppt_x"/>
                                          </p:val>
                                        </p:tav>
                                        <p:tav tm="100000">
                                          <p:val>
                                            <p:strVal val="#ppt_x"/>
                                          </p:val>
                                        </p:tav>
                                      </p:tavLst>
                                    </p:anim>
                                    <p:anim calcmode="lin" valueType="num">
                                      <p:cBhvr additive="base">
                                        <p:cTn id="47" dur="500" fill="hold"/>
                                        <p:tgtEl>
                                          <p:spTgt spid="58"/>
                                        </p:tgtEl>
                                        <p:attrNameLst>
                                          <p:attrName>ppt_y</p:attrName>
                                        </p:attrNameLst>
                                      </p:cBhvr>
                                      <p:tavLst>
                                        <p:tav tm="0">
                                          <p:val>
                                            <p:strVal val="0-#ppt_h/2"/>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2" presetClass="entr" presetSubtype="2" fill="hold" nodeType="clickEffect">
                                  <p:stCondLst>
                                    <p:cond delay="0"/>
                                  </p:stCondLst>
                                  <p:childTnLst>
                                    <p:set>
                                      <p:cBhvr>
                                        <p:cTn id="51" dur="1" fill="hold">
                                          <p:stCondLst>
                                            <p:cond delay="0"/>
                                          </p:stCondLst>
                                        </p:cTn>
                                        <p:tgtEl>
                                          <p:spTgt spid="148"/>
                                        </p:tgtEl>
                                        <p:attrNameLst>
                                          <p:attrName>style.visibility</p:attrName>
                                        </p:attrNameLst>
                                      </p:cBhvr>
                                      <p:to>
                                        <p:strVal val="visible"/>
                                      </p:to>
                                    </p:set>
                                    <p:anim calcmode="lin" valueType="num">
                                      <p:cBhvr additive="base">
                                        <p:cTn id="52" dur="500" fill="hold"/>
                                        <p:tgtEl>
                                          <p:spTgt spid="148"/>
                                        </p:tgtEl>
                                        <p:attrNameLst>
                                          <p:attrName>ppt_x</p:attrName>
                                        </p:attrNameLst>
                                      </p:cBhvr>
                                      <p:tavLst>
                                        <p:tav tm="0">
                                          <p:val>
                                            <p:strVal val="1+#ppt_w/2"/>
                                          </p:val>
                                        </p:tav>
                                        <p:tav tm="100000">
                                          <p:val>
                                            <p:strVal val="#ppt_x"/>
                                          </p:val>
                                        </p:tav>
                                      </p:tavLst>
                                    </p:anim>
                                    <p:anim calcmode="lin" valueType="num">
                                      <p:cBhvr additive="base">
                                        <p:cTn id="53" dur="500" fill="hold"/>
                                        <p:tgtEl>
                                          <p:spTgt spid="148"/>
                                        </p:tgtEl>
                                        <p:attrNameLst>
                                          <p:attrName>ppt_y</p:attrName>
                                        </p:attrNameLst>
                                      </p:cBhvr>
                                      <p:tavLst>
                                        <p:tav tm="0">
                                          <p:val>
                                            <p:strVal val="#ppt_y"/>
                                          </p:val>
                                        </p:tav>
                                        <p:tav tm="100000">
                                          <p:val>
                                            <p:strVal val="#ppt_y"/>
                                          </p:val>
                                        </p:tav>
                                      </p:tavLst>
                                    </p:anim>
                                  </p:childTnLst>
                                </p:cTn>
                              </p:par>
                            </p:childTnLst>
                          </p:cTn>
                        </p:par>
                        <p:par>
                          <p:cTn id="54" fill="hold">
                            <p:stCondLst>
                              <p:cond delay="500"/>
                            </p:stCondLst>
                            <p:childTnLst>
                              <p:par>
                                <p:cTn id="55" presetID="22" presetClass="entr" presetSubtype="8" fill="hold" nodeType="afterEffect">
                                  <p:stCondLst>
                                    <p:cond delay="0"/>
                                  </p:stCondLst>
                                  <p:childTnLst>
                                    <p:set>
                                      <p:cBhvr>
                                        <p:cTn id="56" dur="1" fill="hold">
                                          <p:stCondLst>
                                            <p:cond delay="0"/>
                                          </p:stCondLst>
                                        </p:cTn>
                                        <p:tgtEl>
                                          <p:spTgt spid="158"/>
                                        </p:tgtEl>
                                        <p:attrNameLst>
                                          <p:attrName>style.visibility</p:attrName>
                                        </p:attrNameLst>
                                      </p:cBhvr>
                                      <p:to>
                                        <p:strVal val="visible"/>
                                      </p:to>
                                    </p:set>
                                    <p:animEffect transition="in" filter="wipe(left)">
                                      <p:cBhvr>
                                        <p:cTn id="57" dur="500"/>
                                        <p:tgtEl>
                                          <p:spTgt spid="158"/>
                                        </p:tgtEl>
                                      </p:cBhvr>
                                    </p:animEffect>
                                  </p:childTnLst>
                                </p:cTn>
                              </p:par>
                            </p:childTnLst>
                          </p:cTn>
                        </p:par>
                      </p:childTnLst>
                    </p:cTn>
                  </p:par>
                  <p:par>
                    <p:cTn id="58" fill="hold">
                      <p:stCondLst>
                        <p:cond delay="indefinite"/>
                      </p:stCondLst>
                      <p:childTnLst>
                        <p:par>
                          <p:cTn id="59" fill="hold">
                            <p:stCondLst>
                              <p:cond delay="0"/>
                            </p:stCondLst>
                            <p:childTnLst>
                              <p:par>
                                <p:cTn id="60" presetID="53" presetClass="entr" presetSubtype="16" fill="hold" grpId="0" nodeType="clickEffect">
                                  <p:stCondLst>
                                    <p:cond delay="0"/>
                                  </p:stCondLst>
                                  <p:childTnLst>
                                    <p:set>
                                      <p:cBhvr>
                                        <p:cTn id="61" dur="1" fill="hold">
                                          <p:stCondLst>
                                            <p:cond delay="0"/>
                                          </p:stCondLst>
                                        </p:cTn>
                                        <p:tgtEl>
                                          <p:spTgt spid="117"/>
                                        </p:tgtEl>
                                        <p:attrNameLst>
                                          <p:attrName>style.visibility</p:attrName>
                                        </p:attrNameLst>
                                      </p:cBhvr>
                                      <p:to>
                                        <p:strVal val="visible"/>
                                      </p:to>
                                    </p:set>
                                    <p:anim calcmode="lin" valueType="num">
                                      <p:cBhvr>
                                        <p:cTn id="62" dur="500" fill="hold"/>
                                        <p:tgtEl>
                                          <p:spTgt spid="117"/>
                                        </p:tgtEl>
                                        <p:attrNameLst>
                                          <p:attrName>ppt_w</p:attrName>
                                        </p:attrNameLst>
                                      </p:cBhvr>
                                      <p:tavLst>
                                        <p:tav tm="0">
                                          <p:val>
                                            <p:fltVal val="0"/>
                                          </p:val>
                                        </p:tav>
                                        <p:tav tm="100000">
                                          <p:val>
                                            <p:strVal val="#ppt_w"/>
                                          </p:val>
                                        </p:tav>
                                      </p:tavLst>
                                    </p:anim>
                                    <p:anim calcmode="lin" valueType="num">
                                      <p:cBhvr>
                                        <p:cTn id="63" dur="500" fill="hold"/>
                                        <p:tgtEl>
                                          <p:spTgt spid="117"/>
                                        </p:tgtEl>
                                        <p:attrNameLst>
                                          <p:attrName>ppt_h</p:attrName>
                                        </p:attrNameLst>
                                      </p:cBhvr>
                                      <p:tavLst>
                                        <p:tav tm="0">
                                          <p:val>
                                            <p:fltVal val="0"/>
                                          </p:val>
                                        </p:tav>
                                        <p:tav tm="100000">
                                          <p:val>
                                            <p:strVal val="#ppt_h"/>
                                          </p:val>
                                        </p:tav>
                                      </p:tavLst>
                                    </p:anim>
                                    <p:animEffect transition="in" filter="fade">
                                      <p:cBhvr>
                                        <p:cTn id="64" dur="500"/>
                                        <p:tgtEl>
                                          <p:spTgt spid="117"/>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7"/>
                                        </p:tgtEl>
                                        <p:attrNameLst>
                                          <p:attrName>style.visibility</p:attrName>
                                        </p:attrNameLst>
                                      </p:cBhvr>
                                      <p:to>
                                        <p:strVal val="visible"/>
                                      </p:to>
                                    </p:set>
                                    <p:anim calcmode="lin" valueType="num">
                                      <p:cBhvr>
                                        <p:cTn id="67" dur="500" fill="hold"/>
                                        <p:tgtEl>
                                          <p:spTgt spid="7"/>
                                        </p:tgtEl>
                                        <p:attrNameLst>
                                          <p:attrName>ppt_w</p:attrName>
                                        </p:attrNameLst>
                                      </p:cBhvr>
                                      <p:tavLst>
                                        <p:tav tm="0">
                                          <p:val>
                                            <p:fltVal val="0"/>
                                          </p:val>
                                        </p:tav>
                                        <p:tav tm="100000">
                                          <p:val>
                                            <p:strVal val="#ppt_w"/>
                                          </p:val>
                                        </p:tav>
                                      </p:tavLst>
                                    </p:anim>
                                    <p:anim calcmode="lin" valueType="num">
                                      <p:cBhvr>
                                        <p:cTn id="68" dur="500" fill="hold"/>
                                        <p:tgtEl>
                                          <p:spTgt spid="7"/>
                                        </p:tgtEl>
                                        <p:attrNameLst>
                                          <p:attrName>ppt_h</p:attrName>
                                        </p:attrNameLst>
                                      </p:cBhvr>
                                      <p:tavLst>
                                        <p:tav tm="0">
                                          <p:val>
                                            <p:fltVal val="0"/>
                                          </p:val>
                                        </p:tav>
                                        <p:tav tm="100000">
                                          <p:val>
                                            <p:strVal val="#ppt_h"/>
                                          </p:val>
                                        </p:tav>
                                      </p:tavLst>
                                    </p:anim>
                                    <p:animEffect transition="in" filter="fade">
                                      <p:cBhvr>
                                        <p:cTn id="6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7" grpId="0"/>
      <p:bldP spid="117" grpId="0"/>
      <p:bldP spid="35" grpId="0"/>
      <p:bldP spid="36" grpId="0" animBg="1"/>
      <p:bldP spid="39" grpId="0" animBg="1"/>
      <p:bldP spid="48" grpId="0" animBg="1"/>
      <p:bldP spid="50" grpId="0" animBg="1"/>
      <p:bldP spid="58" grpId="0" animBg="1"/>
      <p:bldP spid="163"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CD089D34-5B2C-2A3C-6EA1-13EBD51CAB91}"/>
              </a:ext>
            </a:extLst>
          </p:cNvPr>
          <p:cNvSpPr>
            <a:spLocks noGrp="1"/>
          </p:cNvSpPr>
          <p:nvPr>
            <p:ph type="title"/>
          </p:nvPr>
        </p:nvSpPr>
        <p:spPr/>
        <p:txBody>
          <a:bodyPr/>
          <a:lstStyle/>
          <a:p>
            <a:r>
              <a:rPr kumimoji="1" lang="ja-JP" altLang="en-US"/>
              <a:t>第</a:t>
            </a:r>
            <a:r>
              <a:rPr kumimoji="1" lang="en-US" altLang="ja-JP" dirty="0"/>
              <a:t>4</a:t>
            </a:r>
            <a:r>
              <a:rPr lang="ja-JP" altLang="en-US"/>
              <a:t>次</a:t>
            </a:r>
            <a:r>
              <a:rPr kumimoji="1" lang="en-US" altLang="ja-JP" dirty="0"/>
              <a:t>AI</a:t>
            </a:r>
            <a:r>
              <a:rPr kumimoji="1" lang="ja-JP" altLang="en-US"/>
              <a:t>ブームの到来？</a:t>
            </a:r>
          </a:p>
        </p:txBody>
      </p:sp>
      <p:sp>
        <p:nvSpPr>
          <p:cNvPr id="3" name="正方形/長方形 2">
            <a:extLst>
              <a:ext uri="{FF2B5EF4-FFF2-40B4-BE49-F238E27FC236}">
                <a16:creationId xmlns:a16="http://schemas.microsoft.com/office/drawing/2014/main" id="{4ADE5709-F5DF-A035-B404-8DCBAFBCCF96}"/>
              </a:ext>
            </a:extLst>
          </p:cNvPr>
          <p:cNvSpPr/>
          <p:nvPr/>
        </p:nvSpPr>
        <p:spPr>
          <a:xfrm>
            <a:off x="230400" y="907525"/>
            <a:ext cx="8619727" cy="1320036"/>
          </a:xfrm>
          <a:prstGeom prst="rect">
            <a:avLst/>
          </a:prstGeom>
          <a:solidFill>
            <a:schemeClr val="accent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正方形/長方形 6">
            <a:extLst>
              <a:ext uri="{FF2B5EF4-FFF2-40B4-BE49-F238E27FC236}">
                <a16:creationId xmlns:a16="http://schemas.microsoft.com/office/drawing/2014/main" id="{6743BEA2-24C7-69F1-E473-65AC4073C96F}"/>
              </a:ext>
            </a:extLst>
          </p:cNvPr>
          <p:cNvSpPr/>
          <p:nvPr/>
        </p:nvSpPr>
        <p:spPr>
          <a:xfrm>
            <a:off x="230400" y="2338710"/>
            <a:ext cx="8619727" cy="1320036"/>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正方形/長方形 7">
            <a:extLst>
              <a:ext uri="{FF2B5EF4-FFF2-40B4-BE49-F238E27FC236}">
                <a16:creationId xmlns:a16="http://schemas.microsoft.com/office/drawing/2014/main" id="{FE57EF0C-1088-425E-3C91-5BC25B33DE8A}"/>
              </a:ext>
            </a:extLst>
          </p:cNvPr>
          <p:cNvSpPr/>
          <p:nvPr/>
        </p:nvSpPr>
        <p:spPr>
          <a:xfrm>
            <a:off x="230400" y="3769895"/>
            <a:ext cx="8619727" cy="1320036"/>
          </a:xfrm>
          <a:prstGeom prst="rect">
            <a:avLst/>
          </a:prstGeom>
          <a:solidFill>
            <a:schemeClr val="tx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テキスト ボックス 9">
            <a:extLst>
              <a:ext uri="{FF2B5EF4-FFF2-40B4-BE49-F238E27FC236}">
                <a16:creationId xmlns:a16="http://schemas.microsoft.com/office/drawing/2014/main" id="{A09BBD78-940A-4D63-5546-9CEF61FC521D}"/>
              </a:ext>
            </a:extLst>
          </p:cNvPr>
          <p:cNvSpPr txBox="1"/>
          <p:nvPr/>
        </p:nvSpPr>
        <p:spPr>
          <a:xfrm>
            <a:off x="293873" y="977293"/>
            <a:ext cx="2419252" cy="461665"/>
          </a:xfrm>
          <a:prstGeom prst="rect">
            <a:avLst/>
          </a:prstGeom>
          <a:noFill/>
        </p:spPr>
        <p:txBody>
          <a:bodyPr wrap="none" rtlCol="0">
            <a:spAutoFit/>
          </a:bodyPr>
          <a:lstStyle/>
          <a:p>
            <a:r>
              <a:rPr kumimoji="1" lang="ja-JP" altLang="en-US" sz="2400" b="1">
                <a:solidFill>
                  <a:schemeClr val="bg1"/>
                </a:solidFill>
                <a:latin typeface="Meiryo" panose="020B0604030504040204" pitchFamily="34" charset="-128"/>
                <a:ea typeface="Meiryo" panose="020B0604030504040204" pitchFamily="34" charset="-128"/>
              </a:rPr>
              <a:t>第</a:t>
            </a:r>
            <a:r>
              <a:rPr kumimoji="1" lang="en-US" altLang="ja-JP" sz="2400" b="1" dirty="0">
                <a:solidFill>
                  <a:schemeClr val="bg1"/>
                </a:solidFill>
                <a:latin typeface="Meiryo" panose="020B0604030504040204" pitchFamily="34" charset="-128"/>
                <a:ea typeface="Meiryo" panose="020B0604030504040204" pitchFamily="34" charset="-128"/>
              </a:rPr>
              <a:t>1</a:t>
            </a:r>
            <a:r>
              <a:rPr kumimoji="1" lang="ja-JP" altLang="en-US" sz="2400" b="1">
                <a:solidFill>
                  <a:schemeClr val="bg1"/>
                </a:solidFill>
                <a:latin typeface="Meiryo" panose="020B0604030504040204" pitchFamily="34" charset="-128"/>
                <a:ea typeface="Meiryo" panose="020B0604030504040204" pitchFamily="34" charset="-128"/>
              </a:rPr>
              <a:t>次</a:t>
            </a:r>
            <a:r>
              <a:rPr kumimoji="1" lang="en-US" altLang="ja-JP" sz="2400" b="1" dirty="0">
                <a:solidFill>
                  <a:schemeClr val="bg1"/>
                </a:solidFill>
                <a:latin typeface="Meiryo" panose="020B0604030504040204" pitchFamily="34" charset="-128"/>
                <a:ea typeface="Meiryo" panose="020B0604030504040204" pitchFamily="34" charset="-128"/>
              </a:rPr>
              <a:t> AI</a:t>
            </a:r>
            <a:r>
              <a:rPr kumimoji="1" lang="ja-JP" altLang="en-US" sz="2400" b="1">
                <a:solidFill>
                  <a:schemeClr val="bg1"/>
                </a:solidFill>
                <a:latin typeface="Meiryo" panose="020B0604030504040204" pitchFamily="34" charset="-128"/>
                <a:ea typeface="Meiryo" panose="020B0604030504040204" pitchFamily="34" charset="-128"/>
              </a:rPr>
              <a:t>ブーム</a:t>
            </a:r>
          </a:p>
        </p:txBody>
      </p:sp>
      <p:sp>
        <p:nvSpPr>
          <p:cNvPr id="11" name="テキスト ボックス 10">
            <a:extLst>
              <a:ext uri="{FF2B5EF4-FFF2-40B4-BE49-F238E27FC236}">
                <a16:creationId xmlns:a16="http://schemas.microsoft.com/office/drawing/2014/main" id="{80AD2E43-C6CE-FFCF-CB01-81D09B2D8495}"/>
              </a:ext>
            </a:extLst>
          </p:cNvPr>
          <p:cNvSpPr txBox="1"/>
          <p:nvPr/>
        </p:nvSpPr>
        <p:spPr>
          <a:xfrm>
            <a:off x="293873" y="2391030"/>
            <a:ext cx="2419252" cy="461665"/>
          </a:xfrm>
          <a:prstGeom prst="rect">
            <a:avLst/>
          </a:prstGeom>
          <a:noFill/>
        </p:spPr>
        <p:txBody>
          <a:bodyPr wrap="none" rtlCol="0">
            <a:spAutoFit/>
          </a:bodyPr>
          <a:lstStyle/>
          <a:p>
            <a:r>
              <a:rPr kumimoji="1" lang="ja-JP" altLang="en-US" sz="2400" b="1">
                <a:solidFill>
                  <a:schemeClr val="bg1"/>
                </a:solidFill>
                <a:latin typeface="Meiryo" panose="020B0604030504040204" pitchFamily="34" charset="-128"/>
                <a:ea typeface="Meiryo" panose="020B0604030504040204" pitchFamily="34" charset="-128"/>
              </a:rPr>
              <a:t>第</a:t>
            </a:r>
            <a:r>
              <a:rPr kumimoji="1" lang="en-US" altLang="ja-JP" sz="2400" b="1" dirty="0">
                <a:solidFill>
                  <a:schemeClr val="bg1"/>
                </a:solidFill>
                <a:latin typeface="Meiryo" panose="020B0604030504040204" pitchFamily="34" charset="-128"/>
                <a:ea typeface="Meiryo" panose="020B0604030504040204" pitchFamily="34" charset="-128"/>
              </a:rPr>
              <a:t>2</a:t>
            </a:r>
            <a:r>
              <a:rPr kumimoji="1" lang="ja-JP" altLang="en-US" sz="2400" b="1">
                <a:solidFill>
                  <a:schemeClr val="bg1"/>
                </a:solidFill>
                <a:latin typeface="Meiryo" panose="020B0604030504040204" pitchFamily="34" charset="-128"/>
                <a:ea typeface="Meiryo" panose="020B0604030504040204" pitchFamily="34" charset="-128"/>
              </a:rPr>
              <a:t>次</a:t>
            </a:r>
            <a:r>
              <a:rPr kumimoji="1" lang="en-US" altLang="ja-JP" sz="2400" b="1" dirty="0">
                <a:solidFill>
                  <a:schemeClr val="bg1"/>
                </a:solidFill>
                <a:latin typeface="Meiryo" panose="020B0604030504040204" pitchFamily="34" charset="-128"/>
                <a:ea typeface="Meiryo" panose="020B0604030504040204" pitchFamily="34" charset="-128"/>
              </a:rPr>
              <a:t> AI</a:t>
            </a:r>
            <a:r>
              <a:rPr kumimoji="1" lang="ja-JP" altLang="en-US" sz="2400" b="1">
                <a:solidFill>
                  <a:schemeClr val="bg1"/>
                </a:solidFill>
                <a:latin typeface="Meiryo" panose="020B0604030504040204" pitchFamily="34" charset="-128"/>
                <a:ea typeface="Meiryo" panose="020B0604030504040204" pitchFamily="34" charset="-128"/>
              </a:rPr>
              <a:t>ブーム</a:t>
            </a:r>
          </a:p>
        </p:txBody>
      </p:sp>
      <p:sp>
        <p:nvSpPr>
          <p:cNvPr id="12" name="テキスト ボックス 11">
            <a:extLst>
              <a:ext uri="{FF2B5EF4-FFF2-40B4-BE49-F238E27FC236}">
                <a16:creationId xmlns:a16="http://schemas.microsoft.com/office/drawing/2014/main" id="{73712B57-9DC0-E084-08C4-F7AC6101B211}"/>
              </a:ext>
            </a:extLst>
          </p:cNvPr>
          <p:cNvSpPr txBox="1"/>
          <p:nvPr/>
        </p:nvSpPr>
        <p:spPr>
          <a:xfrm>
            <a:off x="293873" y="3831642"/>
            <a:ext cx="2419252" cy="461665"/>
          </a:xfrm>
          <a:prstGeom prst="rect">
            <a:avLst/>
          </a:prstGeom>
          <a:noFill/>
        </p:spPr>
        <p:txBody>
          <a:bodyPr wrap="none" rtlCol="0">
            <a:spAutoFit/>
          </a:bodyPr>
          <a:lstStyle/>
          <a:p>
            <a:r>
              <a:rPr kumimoji="1" lang="ja-JP" altLang="en-US" sz="2400" b="1">
                <a:solidFill>
                  <a:schemeClr val="bg1"/>
                </a:solidFill>
                <a:latin typeface="Meiryo" panose="020B0604030504040204" pitchFamily="34" charset="-128"/>
                <a:ea typeface="Meiryo" panose="020B0604030504040204" pitchFamily="34" charset="-128"/>
              </a:rPr>
              <a:t>第</a:t>
            </a:r>
            <a:r>
              <a:rPr kumimoji="1" lang="en-US" altLang="ja-JP" sz="2400" b="1" dirty="0">
                <a:solidFill>
                  <a:schemeClr val="bg1"/>
                </a:solidFill>
                <a:latin typeface="Meiryo" panose="020B0604030504040204" pitchFamily="34" charset="-128"/>
                <a:ea typeface="Meiryo" panose="020B0604030504040204" pitchFamily="34" charset="-128"/>
              </a:rPr>
              <a:t>3</a:t>
            </a:r>
            <a:r>
              <a:rPr kumimoji="1" lang="ja-JP" altLang="en-US" sz="2400" b="1">
                <a:solidFill>
                  <a:schemeClr val="bg1"/>
                </a:solidFill>
                <a:latin typeface="Meiryo" panose="020B0604030504040204" pitchFamily="34" charset="-128"/>
                <a:ea typeface="Meiryo" panose="020B0604030504040204" pitchFamily="34" charset="-128"/>
              </a:rPr>
              <a:t>次</a:t>
            </a:r>
            <a:r>
              <a:rPr kumimoji="1" lang="en-US" altLang="ja-JP" sz="2400" b="1" dirty="0">
                <a:solidFill>
                  <a:schemeClr val="bg1"/>
                </a:solidFill>
                <a:latin typeface="Meiryo" panose="020B0604030504040204" pitchFamily="34" charset="-128"/>
                <a:ea typeface="Meiryo" panose="020B0604030504040204" pitchFamily="34" charset="-128"/>
              </a:rPr>
              <a:t> AI</a:t>
            </a:r>
            <a:r>
              <a:rPr kumimoji="1" lang="ja-JP" altLang="en-US" sz="2400" b="1">
                <a:solidFill>
                  <a:schemeClr val="bg1"/>
                </a:solidFill>
                <a:latin typeface="Meiryo" panose="020B0604030504040204" pitchFamily="34" charset="-128"/>
                <a:ea typeface="Meiryo" panose="020B0604030504040204" pitchFamily="34" charset="-128"/>
              </a:rPr>
              <a:t>ブーム</a:t>
            </a:r>
          </a:p>
        </p:txBody>
      </p:sp>
      <p:sp>
        <p:nvSpPr>
          <p:cNvPr id="15" name="テキスト ボックス 14">
            <a:extLst>
              <a:ext uri="{FF2B5EF4-FFF2-40B4-BE49-F238E27FC236}">
                <a16:creationId xmlns:a16="http://schemas.microsoft.com/office/drawing/2014/main" id="{F82CB5F1-5021-47CE-2856-A8A555B04F82}"/>
              </a:ext>
            </a:extLst>
          </p:cNvPr>
          <p:cNvSpPr txBox="1"/>
          <p:nvPr/>
        </p:nvSpPr>
        <p:spPr>
          <a:xfrm>
            <a:off x="293873" y="1631979"/>
            <a:ext cx="2419252" cy="461665"/>
          </a:xfrm>
          <a:prstGeom prst="rect">
            <a:avLst/>
          </a:prstGeom>
          <a:noFill/>
        </p:spPr>
        <p:txBody>
          <a:bodyPr wrap="square">
            <a:spAutoFit/>
          </a:bodyPr>
          <a:lstStyle/>
          <a:p>
            <a:r>
              <a:rPr lang="ja-JP" altLang="en-US" sz="2400" b="1">
                <a:solidFill>
                  <a:schemeClr val="bg1"/>
                </a:solidFill>
                <a:latin typeface="Meiryo" panose="020B0604030504040204" pitchFamily="34" charset="-128"/>
                <a:ea typeface="Meiryo" panose="020B0604030504040204" pitchFamily="34" charset="-128"/>
              </a:rPr>
              <a:t>推論と探索</a:t>
            </a:r>
            <a:endParaRPr lang="en-US" altLang="ja-JP" sz="2400" b="1" dirty="0">
              <a:solidFill>
                <a:schemeClr val="bg1"/>
              </a:solidFill>
              <a:latin typeface="Meiryo" panose="020B0604030504040204" pitchFamily="34" charset="-128"/>
              <a:ea typeface="Meiryo" panose="020B0604030504040204" pitchFamily="34" charset="-128"/>
            </a:endParaRPr>
          </a:p>
        </p:txBody>
      </p:sp>
      <p:sp>
        <p:nvSpPr>
          <p:cNvPr id="16" name="正方形/長方形 15">
            <a:extLst>
              <a:ext uri="{FF2B5EF4-FFF2-40B4-BE49-F238E27FC236}">
                <a16:creationId xmlns:a16="http://schemas.microsoft.com/office/drawing/2014/main" id="{59ECEE8E-AD15-610B-AEBD-C16077D8D545}"/>
              </a:ext>
            </a:extLst>
          </p:cNvPr>
          <p:cNvSpPr/>
          <p:nvPr/>
        </p:nvSpPr>
        <p:spPr>
          <a:xfrm>
            <a:off x="293873" y="2985161"/>
            <a:ext cx="2236510" cy="584775"/>
          </a:xfrm>
          <a:prstGeom prst="rect">
            <a:avLst/>
          </a:prstGeom>
        </p:spPr>
        <p:txBody>
          <a:bodyPr wrap="none">
            <a:spAutoFit/>
          </a:bodyPr>
          <a:lstStyle/>
          <a:p>
            <a:r>
              <a:rPr lang="ja-JP" altLang="en-US" sz="1600" b="1">
                <a:solidFill>
                  <a:schemeClr val="bg1"/>
                </a:solidFill>
                <a:latin typeface="Meiryo" panose="020B0604030504040204" pitchFamily="34" charset="-128"/>
                <a:ea typeface="Meiryo" panose="020B0604030504040204" pitchFamily="34" charset="-128"/>
              </a:rPr>
              <a:t>ルールベースと</a:t>
            </a:r>
            <a:endParaRPr lang="en-US" altLang="ja-JP" sz="1600" b="1" dirty="0">
              <a:solidFill>
                <a:schemeClr val="bg1"/>
              </a:solidFill>
              <a:latin typeface="Meiryo" panose="020B0604030504040204" pitchFamily="34" charset="-128"/>
              <a:ea typeface="Meiryo" panose="020B0604030504040204" pitchFamily="34" charset="-128"/>
            </a:endParaRPr>
          </a:p>
          <a:p>
            <a:r>
              <a:rPr lang="ja-JP" altLang="en-US" sz="1600" b="1">
                <a:solidFill>
                  <a:schemeClr val="bg1"/>
                </a:solidFill>
                <a:latin typeface="Meiryo" panose="020B0604030504040204" pitchFamily="34" charset="-128"/>
                <a:ea typeface="Meiryo" panose="020B0604030504040204" pitchFamily="34" charset="-128"/>
              </a:rPr>
              <a:t>エキスパートシステム</a:t>
            </a:r>
          </a:p>
        </p:txBody>
      </p:sp>
      <p:sp>
        <p:nvSpPr>
          <p:cNvPr id="17" name="正方形/長方形 16">
            <a:extLst>
              <a:ext uri="{FF2B5EF4-FFF2-40B4-BE49-F238E27FC236}">
                <a16:creationId xmlns:a16="http://schemas.microsoft.com/office/drawing/2014/main" id="{F1E19044-D339-7741-F62E-F06E6A7816D0}"/>
              </a:ext>
            </a:extLst>
          </p:cNvPr>
          <p:cNvSpPr/>
          <p:nvPr/>
        </p:nvSpPr>
        <p:spPr>
          <a:xfrm>
            <a:off x="293873" y="4426414"/>
            <a:ext cx="2482720" cy="707886"/>
          </a:xfrm>
          <a:prstGeom prst="rect">
            <a:avLst/>
          </a:prstGeom>
        </p:spPr>
        <p:txBody>
          <a:bodyPr wrap="square">
            <a:spAutoFit/>
          </a:bodyPr>
          <a:lstStyle/>
          <a:p>
            <a:r>
              <a:rPr lang="ja-JP" altLang="en-US" sz="2400" b="1">
                <a:solidFill>
                  <a:schemeClr val="bg1"/>
                </a:solidFill>
                <a:latin typeface="Meiryo" panose="020B0604030504040204" pitchFamily="34" charset="-128"/>
                <a:ea typeface="Meiryo" panose="020B0604030504040204" pitchFamily="34" charset="-128"/>
              </a:rPr>
              <a:t>機械学習</a:t>
            </a:r>
            <a:endParaRPr lang="en-US" altLang="ja-JP" sz="2400" b="1" dirty="0">
              <a:solidFill>
                <a:schemeClr val="bg1"/>
              </a:solidFill>
              <a:latin typeface="Meiryo" panose="020B0604030504040204" pitchFamily="34" charset="-128"/>
              <a:ea typeface="Meiryo" panose="020B0604030504040204" pitchFamily="34" charset="-128"/>
            </a:endParaRPr>
          </a:p>
          <a:p>
            <a:r>
              <a:rPr lang="ja-JP" altLang="en-US" sz="1600" b="1">
                <a:solidFill>
                  <a:schemeClr val="bg1"/>
                </a:solidFill>
                <a:latin typeface="Meiryo" panose="020B0604030504040204" pitchFamily="34" charset="-128"/>
                <a:ea typeface="Meiryo" panose="020B0604030504040204" pitchFamily="34" charset="-128"/>
              </a:rPr>
              <a:t>＋ディープ・ラーニング</a:t>
            </a:r>
            <a:endParaRPr lang="en-US" altLang="ja-JP" sz="1600" b="1" dirty="0">
              <a:solidFill>
                <a:schemeClr val="bg1"/>
              </a:solidFill>
              <a:latin typeface="Meiryo" panose="020B0604030504040204" pitchFamily="34" charset="-128"/>
              <a:ea typeface="Meiryo" panose="020B0604030504040204" pitchFamily="34" charset="-128"/>
            </a:endParaRPr>
          </a:p>
        </p:txBody>
      </p:sp>
      <p:sp>
        <p:nvSpPr>
          <p:cNvPr id="19" name="正方形/長方形 18">
            <a:extLst>
              <a:ext uri="{FF2B5EF4-FFF2-40B4-BE49-F238E27FC236}">
                <a16:creationId xmlns:a16="http://schemas.microsoft.com/office/drawing/2014/main" id="{AE1A9389-473F-2211-1676-74019A9A4728}"/>
              </a:ext>
            </a:extLst>
          </p:cNvPr>
          <p:cNvSpPr/>
          <p:nvPr/>
        </p:nvSpPr>
        <p:spPr>
          <a:xfrm>
            <a:off x="3020902" y="1070994"/>
            <a:ext cx="5738088" cy="1077218"/>
          </a:xfrm>
          <a:prstGeom prst="rect">
            <a:avLst/>
          </a:prstGeom>
        </p:spPr>
        <p:txBody>
          <a:bodyPr wrap="square">
            <a:spAutoFit/>
          </a:bodyPr>
          <a:lstStyle/>
          <a:p>
            <a:r>
              <a:rPr lang="ja-JP" altLang="en-US" sz="1400">
                <a:solidFill>
                  <a:schemeClr val="bg1"/>
                </a:solidFill>
                <a:latin typeface="Meiryo" panose="020B0604030504040204" pitchFamily="34" charset="-128"/>
                <a:ea typeface="Meiryo" panose="020B0604030504040204" pitchFamily="34" charset="-128"/>
              </a:rPr>
              <a:t>ルールとゴールが決められているゲームの中で、コンピューターがゴールにたどりつけるように選択肢を選んでいくもの。</a:t>
            </a:r>
            <a:endParaRPr lang="en-US" altLang="ja-JP" sz="1400" dirty="0">
              <a:solidFill>
                <a:schemeClr val="bg1"/>
              </a:solidFill>
              <a:latin typeface="Meiryo" panose="020B0604030504040204" pitchFamily="34" charset="-128"/>
              <a:ea typeface="Meiryo" panose="020B0604030504040204" pitchFamily="34" charset="-128"/>
            </a:endParaRPr>
          </a:p>
          <a:p>
            <a:pPr marL="357188" lvl="1" indent="-171450">
              <a:buFont typeface="Wingdings" pitchFamily="2" charset="2"/>
              <a:buChar char="l"/>
            </a:pPr>
            <a:r>
              <a:rPr lang="ja-JP" altLang="en-US" sz="1200">
                <a:solidFill>
                  <a:schemeClr val="bg1"/>
                </a:solidFill>
                <a:latin typeface="Meiryo" panose="020B0604030504040204" pitchFamily="34" charset="-128"/>
                <a:ea typeface="Meiryo" panose="020B0604030504040204" pitchFamily="34" charset="-128"/>
              </a:rPr>
              <a:t>パズルや迷路を解く</a:t>
            </a:r>
            <a:endParaRPr lang="en-US" altLang="ja-JP" sz="1200" dirty="0">
              <a:solidFill>
                <a:schemeClr val="bg1"/>
              </a:solidFill>
              <a:latin typeface="Meiryo" panose="020B0604030504040204" pitchFamily="34" charset="-128"/>
              <a:ea typeface="Meiryo" panose="020B0604030504040204" pitchFamily="34" charset="-128"/>
            </a:endParaRPr>
          </a:p>
          <a:p>
            <a:pPr marL="357188" lvl="1" indent="-171450">
              <a:buFont typeface="Wingdings" pitchFamily="2" charset="2"/>
              <a:buChar char="l"/>
            </a:pPr>
            <a:r>
              <a:rPr lang="ja-JP" altLang="en-US" sz="1200">
                <a:solidFill>
                  <a:schemeClr val="bg1"/>
                </a:solidFill>
                <a:latin typeface="Meiryo" panose="020B0604030504040204" pitchFamily="34" charset="-128"/>
                <a:ea typeface="Meiryo" panose="020B0604030504040204" pitchFamily="34" charset="-128"/>
              </a:rPr>
              <a:t>数学の定理を証明する</a:t>
            </a:r>
            <a:endParaRPr lang="en-US" altLang="ja-JP" sz="1200" dirty="0">
              <a:solidFill>
                <a:schemeClr val="bg1"/>
              </a:solidFill>
              <a:latin typeface="Meiryo" panose="020B0604030504040204" pitchFamily="34" charset="-128"/>
              <a:ea typeface="Meiryo" panose="020B0604030504040204" pitchFamily="34" charset="-128"/>
            </a:endParaRPr>
          </a:p>
          <a:p>
            <a:pPr marL="357188" lvl="1" indent="-171450">
              <a:buFont typeface="Wingdings" pitchFamily="2" charset="2"/>
              <a:buChar char="l"/>
            </a:pPr>
            <a:r>
              <a:rPr lang="ja-JP" altLang="en-US" sz="1200">
                <a:solidFill>
                  <a:schemeClr val="bg1"/>
                </a:solidFill>
                <a:latin typeface="Meiryo" panose="020B0604030504040204" pitchFamily="34" charset="-128"/>
                <a:ea typeface="Meiryo" panose="020B0604030504040204" pitchFamily="34" charset="-128"/>
              </a:rPr>
              <a:t>チェスを指す　など</a:t>
            </a:r>
          </a:p>
        </p:txBody>
      </p:sp>
      <p:sp>
        <p:nvSpPr>
          <p:cNvPr id="20" name="正方形/長方形 19">
            <a:extLst>
              <a:ext uri="{FF2B5EF4-FFF2-40B4-BE49-F238E27FC236}">
                <a16:creationId xmlns:a16="http://schemas.microsoft.com/office/drawing/2014/main" id="{2BA0E47D-1527-3FB3-D799-87BE4D1EC633}"/>
              </a:ext>
            </a:extLst>
          </p:cNvPr>
          <p:cNvSpPr/>
          <p:nvPr/>
        </p:nvSpPr>
        <p:spPr>
          <a:xfrm>
            <a:off x="3020902" y="2460119"/>
            <a:ext cx="5738088" cy="1077218"/>
          </a:xfrm>
          <a:prstGeom prst="rect">
            <a:avLst/>
          </a:prstGeom>
        </p:spPr>
        <p:txBody>
          <a:bodyPr wrap="square">
            <a:spAutoFit/>
          </a:bodyPr>
          <a:lstStyle/>
          <a:p>
            <a:r>
              <a:rPr lang="ja-JP" altLang="en-US" sz="1400">
                <a:solidFill>
                  <a:schemeClr val="bg1"/>
                </a:solidFill>
                <a:latin typeface="Meiryo" panose="020B0604030504040204" pitchFamily="34" charset="-128"/>
                <a:ea typeface="Meiryo" panose="020B0604030504040204" pitchFamily="34" charset="-128"/>
              </a:rPr>
              <a:t>現実の問題を解くために専門家（エキスパート）の知識をコンピューターに移植することで現実の複雑な問題を解かせようとするもの。</a:t>
            </a:r>
          </a:p>
          <a:p>
            <a:pPr marL="357188" lvl="1" indent="-171450">
              <a:buFont typeface="Wingdings" pitchFamily="2" charset="2"/>
              <a:buChar char="l"/>
            </a:pPr>
            <a:r>
              <a:rPr lang="ja-JP" altLang="en-US" sz="1200">
                <a:solidFill>
                  <a:schemeClr val="bg1"/>
                </a:solidFill>
                <a:latin typeface="Meiryo" panose="020B0604030504040204" pitchFamily="34" charset="-128"/>
                <a:ea typeface="Meiryo" panose="020B0604030504040204" pitchFamily="34" charset="-128"/>
              </a:rPr>
              <a:t>患者の症状から病名を特定する</a:t>
            </a:r>
            <a:endParaRPr lang="en-US" altLang="ja-JP" sz="1200" dirty="0">
              <a:solidFill>
                <a:schemeClr val="bg1"/>
              </a:solidFill>
              <a:latin typeface="Meiryo" panose="020B0604030504040204" pitchFamily="34" charset="-128"/>
              <a:ea typeface="Meiryo" panose="020B0604030504040204" pitchFamily="34" charset="-128"/>
            </a:endParaRPr>
          </a:p>
          <a:p>
            <a:pPr marL="357188" lvl="1" indent="-171450">
              <a:buFont typeface="Wingdings" pitchFamily="2" charset="2"/>
              <a:buChar char="l"/>
            </a:pPr>
            <a:r>
              <a:rPr lang="ja-JP" altLang="en-US" sz="1200">
                <a:solidFill>
                  <a:schemeClr val="bg1"/>
                </a:solidFill>
                <a:latin typeface="Meiryo" panose="020B0604030504040204" pitchFamily="34" charset="-128"/>
                <a:ea typeface="Meiryo" panose="020B0604030504040204" pitchFamily="34" charset="-128"/>
              </a:rPr>
              <a:t>現象から機械の故障を診断する</a:t>
            </a:r>
            <a:endParaRPr lang="en-US" altLang="ja-JP" sz="1200" dirty="0">
              <a:solidFill>
                <a:schemeClr val="bg1"/>
              </a:solidFill>
              <a:latin typeface="Meiryo" panose="020B0604030504040204" pitchFamily="34" charset="-128"/>
              <a:ea typeface="Meiryo" panose="020B0604030504040204" pitchFamily="34" charset="-128"/>
            </a:endParaRPr>
          </a:p>
          <a:p>
            <a:pPr marL="357188" lvl="1" indent="-171450">
              <a:buFont typeface="Wingdings" pitchFamily="2" charset="2"/>
              <a:buChar char="l"/>
            </a:pPr>
            <a:r>
              <a:rPr lang="ja-JP" altLang="en-US" sz="1200">
                <a:solidFill>
                  <a:schemeClr val="bg1"/>
                </a:solidFill>
                <a:latin typeface="Meiryo" panose="020B0604030504040204" pitchFamily="34" charset="-128"/>
                <a:ea typeface="Meiryo" panose="020B0604030504040204" pitchFamily="34" charset="-128"/>
              </a:rPr>
              <a:t>患者の症状から細菌感染を診断する</a:t>
            </a:r>
            <a:endParaRPr lang="en-US" altLang="ja-JP" sz="1200" dirty="0">
              <a:solidFill>
                <a:schemeClr val="bg1"/>
              </a:solidFill>
              <a:latin typeface="Meiryo" panose="020B0604030504040204" pitchFamily="34" charset="-128"/>
              <a:ea typeface="Meiryo" panose="020B0604030504040204" pitchFamily="34" charset="-128"/>
            </a:endParaRPr>
          </a:p>
        </p:txBody>
      </p:sp>
      <p:sp>
        <p:nvSpPr>
          <p:cNvPr id="21" name="正方形/長方形 20">
            <a:extLst>
              <a:ext uri="{FF2B5EF4-FFF2-40B4-BE49-F238E27FC236}">
                <a16:creationId xmlns:a16="http://schemas.microsoft.com/office/drawing/2014/main" id="{50334B64-AA7F-0341-6911-9C1C82B01F58}"/>
              </a:ext>
            </a:extLst>
          </p:cNvPr>
          <p:cNvSpPr/>
          <p:nvPr/>
        </p:nvSpPr>
        <p:spPr>
          <a:xfrm>
            <a:off x="3020902" y="3891304"/>
            <a:ext cx="5738087" cy="1077218"/>
          </a:xfrm>
          <a:prstGeom prst="rect">
            <a:avLst/>
          </a:prstGeom>
        </p:spPr>
        <p:txBody>
          <a:bodyPr wrap="square">
            <a:spAutoFit/>
          </a:bodyPr>
          <a:lstStyle/>
          <a:p>
            <a:r>
              <a:rPr lang="ja-JP" altLang="en-US" sz="1400">
                <a:solidFill>
                  <a:schemeClr val="bg1"/>
                </a:solidFill>
                <a:latin typeface="Meiryo" panose="020B0604030504040204" pitchFamily="34" charset="-128"/>
                <a:ea typeface="Meiryo" panose="020B0604030504040204" pitchFamily="34" charset="-128"/>
              </a:rPr>
              <a:t>人間がルールや基準を与えるのではなく、データに含まれる規則や法則、特徴を計算によって見つけ、知的処理に使おうとするもの。</a:t>
            </a:r>
            <a:endParaRPr lang="en-US" altLang="ja-JP" sz="1400" b="1" dirty="0">
              <a:solidFill>
                <a:schemeClr val="bg1"/>
              </a:solidFill>
              <a:latin typeface="Meiryo" panose="020B0604030504040204" pitchFamily="34" charset="-128"/>
              <a:ea typeface="Meiryo" panose="020B0604030504040204" pitchFamily="34" charset="-128"/>
            </a:endParaRPr>
          </a:p>
          <a:p>
            <a:pPr marL="357188" lvl="1" indent="-171450">
              <a:buFont typeface="Wingdings" pitchFamily="2" charset="2"/>
              <a:buChar char="l"/>
            </a:pPr>
            <a:r>
              <a:rPr lang="ja-JP" altLang="en-US" sz="1200">
                <a:solidFill>
                  <a:schemeClr val="bg1"/>
                </a:solidFill>
                <a:latin typeface="Meiryo" panose="020B0604030504040204" pitchFamily="34" charset="-128"/>
                <a:ea typeface="Meiryo" panose="020B0604030504040204" pitchFamily="34" charset="-128"/>
              </a:rPr>
              <a:t>画像を認識して分類する</a:t>
            </a:r>
            <a:endParaRPr lang="en-US" altLang="ja-JP" sz="1200" dirty="0">
              <a:solidFill>
                <a:schemeClr val="bg1"/>
              </a:solidFill>
              <a:latin typeface="Meiryo" panose="020B0604030504040204" pitchFamily="34" charset="-128"/>
              <a:ea typeface="Meiryo" panose="020B0604030504040204" pitchFamily="34" charset="-128"/>
            </a:endParaRPr>
          </a:p>
          <a:p>
            <a:pPr marL="357188" lvl="1" indent="-171450">
              <a:buFont typeface="Wingdings" pitchFamily="2" charset="2"/>
              <a:buChar char="l"/>
            </a:pPr>
            <a:r>
              <a:rPr lang="ja-JP" altLang="en-US" sz="1200">
                <a:solidFill>
                  <a:schemeClr val="bg1"/>
                </a:solidFill>
                <a:latin typeface="Meiryo" panose="020B0604030504040204" pitchFamily="34" charset="-128"/>
                <a:ea typeface="Meiryo" panose="020B0604030504040204" pitchFamily="34" charset="-128"/>
              </a:rPr>
              <a:t>自然な表現の文章に翻訳する</a:t>
            </a:r>
            <a:endParaRPr lang="en-US" altLang="ja-JP" sz="1200" dirty="0">
              <a:solidFill>
                <a:schemeClr val="bg1"/>
              </a:solidFill>
              <a:latin typeface="Meiryo" panose="020B0604030504040204" pitchFamily="34" charset="-128"/>
              <a:ea typeface="Meiryo" panose="020B0604030504040204" pitchFamily="34" charset="-128"/>
            </a:endParaRPr>
          </a:p>
          <a:p>
            <a:pPr marL="357188" lvl="1" indent="-171450">
              <a:buFont typeface="Wingdings" pitchFamily="2" charset="2"/>
              <a:buChar char="l"/>
            </a:pPr>
            <a:r>
              <a:rPr lang="ja-JP" altLang="en-US" sz="1200">
                <a:solidFill>
                  <a:schemeClr val="bg1"/>
                </a:solidFill>
                <a:latin typeface="Meiryo" panose="020B0604030504040204" pitchFamily="34" charset="-128"/>
                <a:ea typeface="Meiryo" panose="020B0604030504040204" pitchFamily="34" charset="-128"/>
              </a:rPr>
              <a:t>レントゲン写真から癌の病巣を見つける</a:t>
            </a:r>
            <a:endParaRPr lang="en-US" altLang="ja-JP" sz="1200" dirty="0">
              <a:solidFill>
                <a:schemeClr val="bg1"/>
              </a:solidFill>
              <a:latin typeface="Meiryo" panose="020B0604030504040204" pitchFamily="34" charset="-128"/>
              <a:ea typeface="Meiryo" panose="020B0604030504040204" pitchFamily="34" charset="-128"/>
            </a:endParaRPr>
          </a:p>
        </p:txBody>
      </p:sp>
      <p:sp>
        <p:nvSpPr>
          <p:cNvPr id="23" name="正方形/長方形 22">
            <a:extLst>
              <a:ext uri="{FF2B5EF4-FFF2-40B4-BE49-F238E27FC236}">
                <a16:creationId xmlns:a16="http://schemas.microsoft.com/office/drawing/2014/main" id="{E16A1FC8-11B1-551E-9610-BDE641D735CA}"/>
              </a:ext>
            </a:extLst>
          </p:cNvPr>
          <p:cNvSpPr/>
          <p:nvPr/>
        </p:nvSpPr>
        <p:spPr>
          <a:xfrm>
            <a:off x="293873" y="1301752"/>
            <a:ext cx="1107996" cy="338554"/>
          </a:xfrm>
          <a:prstGeom prst="rect">
            <a:avLst/>
          </a:prstGeom>
        </p:spPr>
        <p:txBody>
          <a:bodyPr wrap="none">
            <a:spAutoFit/>
          </a:bodyPr>
          <a:lstStyle/>
          <a:p>
            <a:r>
              <a:rPr lang="en-US" altLang="ja-JP" sz="1600" dirty="0">
                <a:solidFill>
                  <a:schemeClr val="bg1"/>
                </a:solidFill>
                <a:latin typeface="Meiryo" panose="020B0604030504040204" pitchFamily="34" charset="-128"/>
                <a:ea typeface="Meiryo" panose="020B0604030504040204" pitchFamily="34" charset="-128"/>
              </a:rPr>
              <a:t>1960</a:t>
            </a:r>
            <a:r>
              <a:rPr lang="ja-JP" altLang="en-US" sz="1600">
                <a:solidFill>
                  <a:schemeClr val="bg1"/>
                </a:solidFill>
                <a:latin typeface="Meiryo" panose="020B0604030504040204" pitchFamily="34" charset="-128"/>
                <a:ea typeface="Meiryo" panose="020B0604030504040204" pitchFamily="34" charset="-128"/>
              </a:rPr>
              <a:t>年代</a:t>
            </a:r>
            <a:endParaRPr lang="en-US" altLang="ja-JP" sz="1600" dirty="0">
              <a:solidFill>
                <a:schemeClr val="bg1"/>
              </a:solidFill>
              <a:latin typeface="Meiryo" panose="020B0604030504040204" pitchFamily="34" charset="-128"/>
              <a:ea typeface="Meiryo" panose="020B0604030504040204" pitchFamily="34" charset="-128"/>
            </a:endParaRPr>
          </a:p>
        </p:txBody>
      </p:sp>
      <p:sp>
        <p:nvSpPr>
          <p:cNvPr id="24" name="正方形/長方形 23">
            <a:extLst>
              <a:ext uri="{FF2B5EF4-FFF2-40B4-BE49-F238E27FC236}">
                <a16:creationId xmlns:a16="http://schemas.microsoft.com/office/drawing/2014/main" id="{29EC4904-28FF-07D3-40DC-760BEE1F885C}"/>
              </a:ext>
            </a:extLst>
          </p:cNvPr>
          <p:cNvSpPr/>
          <p:nvPr/>
        </p:nvSpPr>
        <p:spPr>
          <a:xfrm>
            <a:off x="293873" y="2723455"/>
            <a:ext cx="1107996" cy="338554"/>
          </a:xfrm>
          <a:prstGeom prst="rect">
            <a:avLst/>
          </a:prstGeom>
        </p:spPr>
        <p:txBody>
          <a:bodyPr wrap="none">
            <a:spAutoFit/>
          </a:bodyPr>
          <a:lstStyle/>
          <a:p>
            <a:r>
              <a:rPr lang="en-US" altLang="ja-JP" sz="1600" dirty="0">
                <a:solidFill>
                  <a:schemeClr val="bg1"/>
                </a:solidFill>
                <a:latin typeface="Meiryo" panose="020B0604030504040204" pitchFamily="34" charset="-128"/>
                <a:ea typeface="Meiryo" panose="020B0604030504040204" pitchFamily="34" charset="-128"/>
              </a:rPr>
              <a:t>1980</a:t>
            </a:r>
            <a:r>
              <a:rPr lang="ja-JP" altLang="en-US" sz="1600">
                <a:solidFill>
                  <a:schemeClr val="bg1"/>
                </a:solidFill>
                <a:latin typeface="Meiryo" panose="020B0604030504040204" pitchFamily="34" charset="-128"/>
                <a:ea typeface="Meiryo" panose="020B0604030504040204" pitchFamily="34" charset="-128"/>
              </a:rPr>
              <a:t>年代</a:t>
            </a:r>
            <a:endParaRPr lang="en-US" altLang="ja-JP" sz="1600" dirty="0">
              <a:solidFill>
                <a:schemeClr val="bg1"/>
              </a:solidFill>
              <a:latin typeface="Meiryo" panose="020B0604030504040204" pitchFamily="34" charset="-128"/>
              <a:ea typeface="Meiryo" panose="020B0604030504040204" pitchFamily="34" charset="-128"/>
            </a:endParaRPr>
          </a:p>
        </p:txBody>
      </p:sp>
      <p:sp>
        <p:nvSpPr>
          <p:cNvPr id="25" name="正方形/長方形 24">
            <a:extLst>
              <a:ext uri="{FF2B5EF4-FFF2-40B4-BE49-F238E27FC236}">
                <a16:creationId xmlns:a16="http://schemas.microsoft.com/office/drawing/2014/main" id="{175F7658-387B-4199-81DB-E0322ABB04FB}"/>
              </a:ext>
            </a:extLst>
          </p:cNvPr>
          <p:cNvSpPr/>
          <p:nvPr/>
        </p:nvSpPr>
        <p:spPr>
          <a:xfrm>
            <a:off x="312514" y="4171108"/>
            <a:ext cx="1107996" cy="338554"/>
          </a:xfrm>
          <a:prstGeom prst="rect">
            <a:avLst/>
          </a:prstGeom>
        </p:spPr>
        <p:txBody>
          <a:bodyPr wrap="none">
            <a:spAutoFit/>
          </a:bodyPr>
          <a:lstStyle/>
          <a:p>
            <a:r>
              <a:rPr lang="en-US" altLang="ja-JP" sz="1600" dirty="0">
                <a:solidFill>
                  <a:schemeClr val="bg1"/>
                </a:solidFill>
                <a:latin typeface="Meiryo" panose="020B0604030504040204" pitchFamily="34" charset="-128"/>
                <a:ea typeface="Meiryo" panose="020B0604030504040204" pitchFamily="34" charset="-128"/>
              </a:rPr>
              <a:t>2010</a:t>
            </a:r>
            <a:r>
              <a:rPr lang="ja-JP" altLang="en-US" sz="1600">
                <a:solidFill>
                  <a:schemeClr val="bg1"/>
                </a:solidFill>
                <a:latin typeface="Meiryo" panose="020B0604030504040204" pitchFamily="34" charset="-128"/>
                <a:ea typeface="Meiryo" panose="020B0604030504040204" pitchFamily="34" charset="-128"/>
              </a:rPr>
              <a:t>年代</a:t>
            </a:r>
            <a:endParaRPr lang="en-US" altLang="ja-JP" sz="1600" dirty="0">
              <a:solidFill>
                <a:schemeClr val="bg1"/>
              </a:solidFill>
              <a:latin typeface="Meiryo" panose="020B0604030504040204" pitchFamily="34" charset="-128"/>
              <a:ea typeface="Meiryo" panose="020B0604030504040204" pitchFamily="34" charset="-128"/>
            </a:endParaRPr>
          </a:p>
        </p:txBody>
      </p:sp>
      <p:grpSp>
        <p:nvGrpSpPr>
          <p:cNvPr id="4" name="グループ化 3">
            <a:extLst>
              <a:ext uri="{FF2B5EF4-FFF2-40B4-BE49-F238E27FC236}">
                <a16:creationId xmlns:a16="http://schemas.microsoft.com/office/drawing/2014/main" id="{984C3870-0FF9-52D9-D191-B9CE8EE6F829}"/>
              </a:ext>
            </a:extLst>
          </p:cNvPr>
          <p:cNvGrpSpPr/>
          <p:nvPr/>
        </p:nvGrpSpPr>
        <p:grpSpPr>
          <a:xfrm>
            <a:off x="230400" y="5201080"/>
            <a:ext cx="8619727" cy="1348992"/>
            <a:chOff x="230400" y="5201080"/>
            <a:chExt cx="8619727" cy="1348992"/>
          </a:xfrm>
        </p:grpSpPr>
        <p:sp>
          <p:nvSpPr>
            <p:cNvPr id="9" name="正方形/長方形 8">
              <a:extLst>
                <a:ext uri="{FF2B5EF4-FFF2-40B4-BE49-F238E27FC236}">
                  <a16:creationId xmlns:a16="http://schemas.microsoft.com/office/drawing/2014/main" id="{E550BFC8-28B6-52BF-2D3C-4EE30FB9D148}"/>
                </a:ext>
              </a:extLst>
            </p:cNvPr>
            <p:cNvSpPr/>
            <p:nvPr/>
          </p:nvSpPr>
          <p:spPr>
            <a:xfrm>
              <a:off x="230400" y="5201080"/>
              <a:ext cx="8619727" cy="1320036"/>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テキスト ボックス 12">
              <a:extLst>
                <a:ext uri="{FF2B5EF4-FFF2-40B4-BE49-F238E27FC236}">
                  <a16:creationId xmlns:a16="http://schemas.microsoft.com/office/drawing/2014/main" id="{F9497D99-8552-4733-4A52-931E5C726C44}"/>
                </a:ext>
              </a:extLst>
            </p:cNvPr>
            <p:cNvSpPr txBox="1"/>
            <p:nvPr/>
          </p:nvSpPr>
          <p:spPr>
            <a:xfrm>
              <a:off x="293873" y="5257410"/>
              <a:ext cx="2727029" cy="461665"/>
            </a:xfrm>
            <a:prstGeom prst="rect">
              <a:avLst/>
            </a:prstGeom>
            <a:noFill/>
          </p:spPr>
          <p:txBody>
            <a:bodyPr wrap="none" rtlCol="0">
              <a:spAutoFit/>
            </a:bodyPr>
            <a:lstStyle/>
            <a:p>
              <a:r>
                <a:rPr kumimoji="1" lang="ja-JP" altLang="en-US" sz="2400" b="1">
                  <a:solidFill>
                    <a:schemeClr val="bg1"/>
                  </a:solidFill>
                  <a:latin typeface="Meiryo" panose="020B0604030504040204" pitchFamily="34" charset="-128"/>
                  <a:ea typeface="Meiryo" panose="020B0604030504040204" pitchFamily="34" charset="-128"/>
                </a:rPr>
                <a:t>第</a:t>
              </a:r>
              <a:r>
                <a:rPr kumimoji="1" lang="en-US" altLang="ja-JP" sz="2400" b="1" dirty="0">
                  <a:solidFill>
                    <a:schemeClr val="bg1"/>
                  </a:solidFill>
                  <a:latin typeface="Meiryo" panose="020B0604030504040204" pitchFamily="34" charset="-128"/>
                  <a:ea typeface="Meiryo" panose="020B0604030504040204" pitchFamily="34" charset="-128"/>
                </a:rPr>
                <a:t>4</a:t>
              </a:r>
              <a:r>
                <a:rPr kumimoji="1" lang="ja-JP" altLang="en-US" sz="2400" b="1">
                  <a:solidFill>
                    <a:schemeClr val="bg1"/>
                  </a:solidFill>
                  <a:latin typeface="Meiryo" panose="020B0604030504040204" pitchFamily="34" charset="-128"/>
                  <a:ea typeface="Meiryo" panose="020B0604030504040204" pitchFamily="34" charset="-128"/>
                </a:rPr>
                <a:t>次</a:t>
              </a:r>
              <a:r>
                <a:rPr kumimoji="1" lang="en-US" altLang="ja-JP" sz="2400" b="1" dirty="0">
                  <a:solidFill>
                    <a:schemeClr val="bg1"/>
                  </a:solidFill>
                  <a:latin typeface="Meiryo" panose="020B0604030504040204" pitchFamily="34" charset="-128"/>
                  <a:ea typeface="Meiryo" panose="020B0604030504040204" pitchFamily="34" charset="-128"/>
                </a:rPr>
                <a:t> AI</a:t>
              </a:r>
              <a:r>
                <a:rPr kumimoji="1" lang="ja-JP" altLang="en-US" sz="2400" b="1">
                  <a:solidFill>
                    <a:schemeClr val="bg1"/>
                  </a:solidFill>
                  <a:latin typeface="Meiryo" panose="020B0604030504040204" pitchFamily="34" charset="-128"/>
                  <a:ea typeface="Meiryo" panose="020B0604030504040204" pitchFamily="34" charset="-128"/>
                </a:rPr>
                <a:t>ブーム？</a:t>
              </a:r>
            </a:p>
          </p:txBody>
        </p:sp>
        <p:sp>
          <p:nvSpPr>
            <p:cNvPr id="18" name="正方形/長方形 17">
              <a:extLst>
                <a:ext uri="{FF2B5EF4-FFF2-40B4-BE49-F238E27FC236}">
                  <a16:creationId xmlns:a16="http://schemas.microsoft.com/office/drawing/2014/main" id="{7DC8D006-1027-6197-BDD2-743AFE4CE90C}"/>
                </a:ext>
              </a:extLst>
            </p:cNvPr>
            <p:cNvSpPr/>
            <p:nvPr/>
          </p:nvSpPr>
          <p:spPr>
            <a:xfrm>
              <a:off x="293873" y="5842186"/>
              <a:ext cx="2253274" cy="707886"/>
            </a:xfrm>
            <a:prstGeom prst="rect">
              <a:avLst/>
            </a:prstGeom>
          </p:spPr>
          <p:txBody>
            <a:bodyPr wrap="square">
              <a:spAutoFit/>
            </a:bodyPr>
            <a:lstStyle/>
            <a:p>
              <a:r>
                <a:rPr lang="ja-JP" altLang="en-US" sz="2400" b="1">
                  <a:solidFill>
                    <a:schemeClr val="bg1"/>
                  </a:solidFill>
                  <a:latin typeface="Meiryo" panose="020B0604030504040204" pitchFamily="34" charset="-128"/>
                  <a:ea typeface="Meiryo" panose="020B0604030504040204" pitchFamily="34" charset="-128"/>
                </a:rPr>
                <a:t>機械学習</a:t>
              </a:r>
              <a:endParaRPr lang="en-US" altLang="ja-JP" sz="2400" b="1" dirty="0">
                <a:solidFill>
                  <a:schemeClr val="bg1"/>
                </a:solidFill>
                <a:latin typeface="Meiryo" panose="020B0604030504040204" pitchFamily="34" charset="-128"/>
                <a:ea typeface="Meiryo" panose="020B0604030504040204" pitchFamily="34" charset="-128"/>
              </a:endParaRPr>
            </a:p>
            <a:p>
              <a:r>
                <a:rPr lang="ja-JP" altLang="en-US" sz="1600" b="1">
                  <a:solidFill>
                    <a:schemeClr val="bg1"/>
                  </a:solidFill>
                  <a:latin typeface="Meiryo" panose="020B0604030504040204" pitchFamily="34" charset="-128"/>
                  <a:ea typeface="Meiryo" panose="020B0604030504040204" pitchFamily="34" charset="-128"/>
                </a:rPr>
                <a:t>＋基盤モデル</a:t>
              </a:r>
              <a:r>
                <a:rPr lang="en-US" altLang="ja-JP" sz="1600" b="1" dirty="0">
                  <a:solidFill>
                    <a:schemeClr val="bg1"/>
                  </a:solidFill>
                  <a:latin typeface="Meiryo" panose="020B0604030504040204" pitchFamily="34" charset="-128"/>
                  <a:ea typeface="Meiryo" panose="020B0604030504040204" pitchFamily="34" charset="-128"/>
                </a:rPr>
                <a:t> </a:t>
              </a:r>
              <a:r>
                <a:rPr lang="ja-JP" altLang="en-US" sz="1600" b="1">
                  <a:solidFill>
                    <a:schemeClr val="bg1"/>
                  </a:solidFill>
                  <a:latin typeface="Meiryo" panose="020B0604030504040204" pitchFamily="34" charset="-128"/>
                  <a:ea typeface="Meiryo" panose="020B0604030504040204" pitchFamily="34" charset="-128"/>
                </a:rPr>
                <a:t>→</a:t>
              </a:r>
              <a:r>
                <a:rPr lang="en-US" altLang="ja-JP" sz="1600" b="1" dirty="0">
                  <a:solidFill>
                    <a:schemeClr val="bg1"/>
                  </a:solidFill>
                  <a:latin typeface="Meiryo" panose="020B0604030504040204" pitchFamily="34" charset="-128"/>
                  <a:ea typeface="Meiryo" panose="020B0604030504040204" pitchFamily="34" charset="-128"/>
                </a:rPr>
                <a:t> AGI</a:t>
              </a:r>
            </a:p>
          </p:txBody>
        </p:sp>
        <p:sp>
          <p:nvSpPr>
            <p:cNvPr id="22" name="正方形/長方形 21">
              <a:extLst>
                <a:ext uri="{FF2B5EF4-FFF2-40B4-BE49-F238E27FC236}">
                  <a16:creationId xmlns:a16="http://schemas.microsoft.com/office/drawing/2014/main" id="{86F4FDFE-022F-A0F9-604F-8995ACF5961E}"/>
                </a:ext>
              </a:extLst>
            </p:cNvPr>
            <p:cNvSpPr/>
            <p:nvPr/>
          </p:nvSpPr>
          <p:spPr>
            <a:xfrm>
              <a:off x="3020901" y="5257410"/>
              <a:ext cx="5738087" cy="1292662"/>
            </a:xfrm>
            <a:prstGeom prst="rect">
              <a:avLst/>
            </a:prstGeom>
          </p:spPr>
          <p:txBody>
            <a:bodyPr wrap="square">
              <a:spAutoFit/>
            </a:bodyPr>
            <a:lstStyle/>
            <a:p>
              <a:r>
                <a:rPr lang="ja-JP" altLang="en-US" sz="1400">
                  <a:solidFill>
                    <a:schemeClr val="bg1"/>
                  </a:solidFill>
                  <a:latin typeface="Meiryo" panose="020B0604030504040204" pitchFamily="34" charset="-128"/>
                  <a:ea typeface="Meiryo" panose="020B0604030504040204" pitchFamily="34" charset="-128"/>
                </a:rPr>
                <a:t>多様な形式のデータを使い、データ量と計算の規模を大幅に増やし、データの相互の関係も含めた規則や法則、特徴を見つけ、いろいろな知的処理に使えるようにしようとするもの。</a:t>
              </a:r>
              <a:endParaRPr lang="en-US" altLang="ja-JP" sz="1400" b="1" dirty="0">
                <a:solidFill>
                  <a:schemeClr val="bg1"/>
                </a:solidFill>
                <a:latin typeface="Meiryo" panose="020B0604030504040204" pitchFamily="34" charset="-128"/>
                <a:ea typeface="Meiryo" panose="020B0604030504040204" pitchFamily="34" charset="-128"/>
              </a:endParaRPr>
            </a:p>
            <a:p>
              <a:pPr marL="357188" lvl="1" indent="-171450">
                <a:buFont typeface="Wingdings" pitchFamily="2" charset="2"/>
                <a:buChar char="l"/>
              </a:pPr>
              <a:r>
                <a:rPr lang="ja-JP" altLang="en-US" sz="1200">
                  <a:solidFill>
                    <a:schemeClr val="bg1"/>
                  </a:solidFill>
                  <a:latin typeface="Meiryo" panose="020B0604030504040204" pitchFamily="34" charset="-128"/>
                  <a:ea typeface="Meiryo" panose="020B0604030504040204" pitchFamily="34" charset="-128"/>
                </a:rPr>
                <a:t>テーマを与えれば、人間並みの自然な表現の文章を書く</a:t>
              </a:r>
              <a:endParaRPr lang="en-US" altLang="ja-JP" sz="1200" dirty="0">
                <a:solidFill>
                  <a:schemeClr val="bg1"/>
                </a:solidFill>
                <a:latin typeface="Meiryo" panose="020B0604030504040204" pitchFamily="34" charset="-128"/>
                <a:ea typeface="Meiryo" panose="020B0604030504040204" pitchFamily="34" charset="-128"/>
              </a:endParaRPr>
            </a:p>
            <a:p>
              <a:pPr marL="357188" lvl="1" indent="-171450">
                <a:buFont typeface="Wingdings" pitchFamily="2" charset="2"/>
                <a:buChar char="l"/>
              </a:pPr>
              <a:r>
                <a:rPr lang="ja-JP" altLang="en-US" sz="1200">
                  <a:solidFill>
                    <a:schemeClr val="bg1"/>
                  </a:solidFill>
                  <a:latin typeface="Meiryo" panose="020B0604030504040204" pitchFamily="34" charset="-128"/>
                  <a:ea typeface="Meiryo" panose="020B0604030504040204" pitchFamily="34" charset="-128"/>
                </a:rPr>
                <a:t>説明文を与えれば、それにふさわしい、絵画や動画を創る</a:t>
              </a:r>
              <a:endParaRPr lang="en-US" altLang="ja-JP" sz="1200" dirty="0">
                <a:solidFill>
                  <a:schemeClr val="bg1"/>
                </a:solidFill>
                <a:latin typeface="Meiryo" panose="020B0604030504040204" pitchFamily="34" charset="-128"/>
                <a:ea typeface="Meiryo" panose="020B0604030504040204" pitchFamily="34" charset="-128"/>
              </a:endParaRPr>
            </a:p>
            <a:p>
              <a:pPr marL="357188" lvl="1" indent="-171450">
                <a:buFont typeface="Wingdings" pitchFamily="2" charset="2"/>
                <a:buChar char="l"/>
              </a:pPr>
              <a:r>
                <a:rPr lang="ja-JP" altLang="en-US" sz="1200">
                  <a:solidFill>
                    <a:schemeClr val="bg1"/>
                  </a:solidFill>
                  <a:latin typeface="Meiryo" panose="020B0604030504040204" pitchFamily="34" charset="-128"/>
                  <a:ea typeface="Meiryo" panose="020B0604030504040204" pitchFamily="34" charset="-128"/>
                </a:rPr>
                <a:t>自然な言葉で質問すると、人間並みの自然な表現の文章で回答する</a:t>
              </a:r>
              <a:endParaRPr lang="en-US" altLang="ja-JP" sz="1200" dirty="0">
                <a:solidFill>
                  <a:schemeClr val="bg1"/>
                </a:solidFill>
                <a:latin typeface="Meiryo" panose="020B0604030504040204" pitchFamily="34" charset="-128"/>
                <a:ea typeface="Meiryo" panose="020B0604030504040204" pitchFamily="34" charset="-128"/>
              </a:endParaRPr>
            </a:p>
          </p:txBody>
        </p:sp>
        <p:sp>
          <p:nvSpPr>
            <p:cNvPr id="26" name="正方形/長方形 25">
              <a:extLst>
                <a:ext uri="{FF2B5EF4-FFF2-40B4-BE49-F238E27FC236}">
                  <a16:creationId xmlns:a16="http://schemas.microsoft.com/office/drawing/2014/main" id="{0D402F68-04E1-CBDB-A0AC-6A804E278E4C}"/>
                </a:ext>
              </a:extLst>
            </p:cNvPr>
            <p:cNvSpPr/>
            <p:nvPr/>
          </p:nvSpPr>
          <p:spPr>
            <a:xfrm>
              <a:off x="312514" y="5584845"/>
              <a:ext cx="1107996" cy="338554"/>
            </a:xfrm>
            <a:prstGeom prst="rect">
              <a:avLst/>
            </a:prstGeom>
          </p:spPr>
          <p:txBody>
            <a:bodyPr wrap="none">
              <a:spAutoFit/>
            </a:bodyPr>
            <a:lstStyle/>
            <a:p>
              <a:r>
                <a:rPr lang="en-US" altLang="ja-JP" sz="1600" dirty="0">
                  <a:solidFill>
                    <a:schemeClr val="bg1"/>
                  </a:solidFill>
                  <a:latin typeface="Meiryo" panose="020B0604030504040204" pitchFamily="34" charset="-128"/>
                  <a:ea typeface="Meiryo" panose="020B0604030504040204" pitchFamily="34" charset="-128"/>
                </a:rPr>
                <a:t>2020</a:t>
              </a:r>
              <a:r>
                <a:rPr lang="ja-JP" altLang="en-US" sz="1600">
                  <a:solidFill>
                    <a:schemeClr val="bg1"/>
                  </a:solidFill>
                  <a:latin typeface="Meiryo" panose="020B0604030504040204" pitchFamily="34" charset="-128"/>
                  <a:ea typeface="Meiryo" panose="020B0604030504040204" pitchFamily="34" charset="-128"/>
                </a:rPr>
                <a:t>年代</a:t>
              </a:r>
              <a:endParaRPr lang="en-US" altLang="ja-JP" sz="1600" dirty="0">
                <a:solidFill>
                  <a:schemeClr val="bg1"/>
                </a:solidFill>
                <a:latin typeface="Meiryo" panose="020B0604030504040204" pitchFamily="34" charset="-128"/>
                <a:ea typeface="Meiryo" panose="020B0604030504040204" pitchFamily="34" charset="-128"/>
              </a:endParaRPr>
            </a:p>
          </p:txBody>
        </p:sp>
      </p:grpSp>
      <p:sp>
        <p:nvSpPr>
          <p:cNvPr id="27" name="正方形/長方形 26">
            <a:extLst>
              <a:ext uri="{FF2B5EF4-FFF2-40B4-BE49-F238E27FC236}">
                <a16:creationId xmlns:a16="http://schemas.microsoft.com/office/drawing/2014/main" id="{CC07E835-C994-F49F-EC36-C74458D4F012}"/>
              </a:ext>
            </a:extLst>
          </p:cNvPr>
          <p:cNvSpPr/>
          <p:nvPr/>
        </p:nvSpPr>
        <p:spPr>
          <a:xfrm>
            <a:off x="6685274" y="1563437"/>
            <a:ext cx="2091353" cy="584775"/>
          </a:xfrm>
          <a:prstGeom prst="rect">
            <a:avLst/>
          </a:prstGeom>
          <a:ln w="19050">
            <a:solidFill>
              <a:schemeClr val="bg1"/>
            </a:solidFill>
            <a:prstDash val="sysDot"/>
          </a:ln>
        </p:spPr>
        <p:txBody>
          <a:bodyPr wrap="square">
            <a:spAutoFit/>
          </a:bodyPr>
          <a:lstStyle/>
          <a:p>
            <a:pPr indent="-233362"/>
            <a:r>
              <a:rPr lang="ja-JP" altLang="en-US" sz="800">
                <a:solidFill>
                  <a:schemeClr val="bg1"/>
                </a:solidFill>
                <a:latin typeface="Meiryo" panose="020B0604030504040204" pitchFamily="34" charset="-128"/>
                <a:ea typeface="Meiryo" panose="020B0604030504040204" pitchFamily="34" charset="-128"/>
              </a:rPr>
              <a:t>ルールとゴールが厳密に決まっていることが前提。ルールが記述しきれず、ルールやゴールが曖昧である現実世界では役にたたない。</a:t>
            </a:r>
          </a:p>
        </p:txBody>
      </p:sp>
      <p:sp>
        <p:nvSpPr>
          <p:cNvPr id="28" name="正方形/長方形 27">
            <a:extLst>
              <a:ext uri="{FF2B5EF4-FFF2-40B4-BE49-F238E27FC236}">
                <a16:creationId xmlns:a16="http://schemas.microsoft.com/office/drawing/2014/main" id="{EEC89192-95AC-CED5-CDEA-69511B21369A}"/>
              </a:ext>
            </a:extLst>
          </p:cNvPr>
          <p:cNvSpPr/>
          <p:nvPr/>
        </p:nvSpPr>
        <p:spPr>
          <a:xfrm>
            <a:off x="6689559" y="2980752"/>
            <a:ext cx="2066287" cy="584775"/>
          </a:xfrm>
          <a:prstGeom prst="rect">
            <a:avLst/>
          </a:prstGeom>
          <a:ln w="19050">
            <a:solidFill>
              <a:schemeClr val="bg1"/>
            </a:solidFill>
            <a:prstDash val="sysDot"/>
          </a:ln>
        </p:spPr>
        <p:txBody>
          <a:bodyPr wrap="square">
            <a:spAutoFit/>
          </a:bodyPr>
          <a:lstStyle/>
          <a:p>
            <a:pPr indent="-279400"/>
            <a:r>
              <a:rPr lang="ja-JP" altLang="en-US" sz="800">
                <a:solidFill>
                  <a:schemeClr val="bg1"/>
                </a:solidFill>
                <a:latin typeface="Meiryo" panose="020B0604030504040204" pitchFamily="34" charset="-128"/>
                <a:ea typeface="Meiryo" panose="020B0604030504040204" pitchFamily="34" charset="-128"/>
              </a:rPr>
              <a:t>ルールとして教え込まなければならないし、互いに矛盾するルールも出てくると処理できない。また、教えていない例外的な事例が出てくると対処できない。</a:t>
            </a:r>
          </a:p>
        </p:txBody>
      </p:sp>
      <p:sp>
        <p:nvSpPr>
          <p:cNvPr id="29" name="正方形/長方形 28">
            <a:extLst>
              <a:ext uri="{FF2B5EF4-FFF2-40B4-BE49-F238E27FC236}">
                <a16:creationId xmlns:a16="http://schemas.microsoft.com/office/drawing/2014/main" id="{0561CAEA-4CB5-0D29-2EFC-8D55A8519B64}"/>
              </a:ext>
            </a:extLst>
          </p:cNvPr>
          <p:cNvSpPr/>
          <p:nvPr/>
        </p:nvSpPr>
        <p:spPr>
          <a:xfrm>
            <a:off x="6685274" y="4418244"/>
            <a:ext cx="2083027" cy="584775"/>
          </a:xfrm>
          <a:prstGeom prst="rect">
            <a:avLst/>
          </a:prstGeom>
          <a:ln w="19050">
            <a:solidFill>
              <a:schemeClr val="bg1"/>
            </a:solidFill>
            <a:prstDash val="sysDot"/>
          </a:ln>
        </p:spPr>
        <p:txBody>
          <a:bodyPr wrap="square">
            <a:spAutoFit/>
          </a:bodyPr>
          <a:lstStyle/>
          <a:p>
            <a:pPr indent="-279400"/>
            <a:r>
              <a:rPr lang="ja-JP" altLang="en-US" sz="800">
                <a:solidFill>
                  <a:schemeClr val="bg1"/>
                </a:solidFill>
                <a:latin typeface="Meiryo" panose="020B0604030504040204" pitchFamily="34" charset="-128"/>
                <a:ea typeface="Meiryo" panose="020B0604030504040204" pitchFamily="34" charset="-128"/>
              </a:rPr>
              <a:t>画像処理、音声認識</a:t>
            </a:r>
            <a:r>
              <a:rPr lang="ja-JP" altLang="en" sz="800">
                <a:solidFill>
                  <a:schemeClr val="bg1"/>
                </a:solidFill>
                <a:latin typeface="Meiryo" panose="020B0604030504040204" pitchFamily="34" charset="-128"/>
                <a:ea typeface="Meiryo" panose="020B0604030504040204" pitchFamily="34" charset="-128"/>
              </a:rPr>
              <a:t>、</a:t>
            </a:r>
            <a:r>
              <a:rPr lang="ja-JP" altLang="en-US" sz="800">
                <a:solidFill>
                  <a:schemeClr val="bg1"/>
                </a:solidFill>
                <a:latin typeface="Meiryo" panose="020B0604030504040204" pitchFamily="34" charset="-128"/>
                <a:ea typeface="Meiryo" panose="020B0604030504040204" pitchFamily="34" charset="-128"/>
              </a:rPr>
              <a:t>証券取引といった用途ごとに特化した技術が現状。人間の知能のように汎用的で、意識や心も宿すような技術ではない。</a:t>
            </a:r>
          </a:p>
        </p:txBody>
      </p:sp>
      <p:sp>
        <p:nvSpPr>
          <p:cNvPr id="31" name="乗算記号 30">
            <a:extLst>
              <a:ext uri="{FF2B5EF4-FFF2-40B4-BE49-F238E27FC236}">
                <a16:creationId xmlns:a16="http://schemas.microsoft.com/office/drawing/2014/main" id="{C13057A1-E2B2-38E6-8380-6EBAFE118BD8}"/>
              </a:ext>
            </a:extLst>
          </p:cNvPr>
          <p:cNvSpPr/>
          <p:nvPr/>
        </p:nvSpPr>
        <p:spPr>
          <a:xfrm>
            <a:off x="6277048" y="1587037"/>
            <a:ext cx="527232" cy="527232"/>
          </a:xfrm>
          <a:prstGeom prst="mathMultiply">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 name="乗算記号 31">
            <a:extLst>
              <a:ext uri="{FF2B5EF4-FFF2-40B4-BE49-F238E27FC236}">
                <a16:creationId xmlns:a16="http://schemas.microsoft.com/office/drawing/2014/main" id="{22791EED-503D-21BE-AE36-8DE9DE9055C3}"/>
              </a:ext>
            </a:extLst>
          </p:cNvPr>
          <p:cNvSpPr/>
          <p:nvPr/>
        </p:nvSpPr>
        <p:spPr>
          <a:xfrm>
            <a:off x="6272055" y="3011252"/>
            <a:ext cx="527232" cy="527232"/>
          </a:xfrm>
          <a:prstGeom prst="mathMultiply">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 name="乗算記号 32">
            <a:extLst>
              <a:ext uri="{FF2B5EF4-FFF2-40B4-BE49-F238E27FC236}">
                <a16:creationId xmlns:a16="http://schemas.microsoft.com/office/drawing/2014/main" id="{87B7DF2C-9353-6AD4-CA72-38563A0817DB}"/>
              </a:ext>
            </a:extLst>
          </p:cNvPr>
          <p:cNvSpPr/>
          <p:nvPr/>
        </p:nvSpPr>
        <p:spPr>
          <a:xfrm>
            <a:off x="6272055" y="4445744"/>
            <a:ext cx="527232" cy="527232"/>
          </a:xfrm>
          <a:prstGeom prst="mathMultiply">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1623816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ADD5C57A-4D39-165B-1F3E-64DF6F46CF53}"/>
              </a:ext>
            </a:extLst>
          </p:cNvPr>
          <p:cNvSpPr>
            <a:spLocks noGrp="1"/>
          </p:cNvSpPr>
          <p:nvPr>
            <p:ph type="title"/>
          </p:nvPr>
        </p:nvSpPr>
        <p:spPr/>
        <p:txBody>
          <a:bodyPr/>
          <a:lstStyle/>
          <a:p>
            <a:r>
              <a:rPr kumimoji="1" lang="ja-JP" altLang="en-US"/>
              <a:t>参考：</a:t>
            </a:r>
            <a:r>
              <a:rPr kumimoji="1" lang="en-US" altLang="ja-JP" dirty="0"/>
              <a:t>AI</a:t>
            </a:r>
            <a:r>
              <a:rPr kumimoji="1" lang="ja-JP" altLang="en-US"/>
              <a:t>発展の歴史</a:t>
            </a:r>
          </a:p>
        </p:txBody>
      </p:sp>
      <p:sp>
        <p:nvSpPr>
          <p:cNvPr id="4" name="テキスト ボックス 3">
            <a:extLst>
              <a:ext uri="{FF2B5EF4-FFF2-40B4-BE49-F238E27FC236}">
                <a16:creationId xmlns:a16="http://schemas.microsoft.com/office/drawing/2014/main" id="{A9B5BB01-BD85-2E1A-4D4D-F61B5A0380BC}"/>
              </a:ext>
            </a:extLst>
          </p:cNvPr>
          <p:cNvSpPr txBox="1"/>
          <p:nvPr/>
        </p:nvSpPr>
        <p:spPr>
          <a:xfrm>
            <a:off x="4812145" y="1073225"/>
            <a:ext cx="4105055" cy="5170646"/>
          </a:xfrm>
          <a:prstGeom prst="rect">
            <a:avLst/>
          </a:prstGeom>
          <a:noFill/>
        </p:spPr>
        <p:txBody>
          <a:bodyPr wrap="square">
            <a:spAutoFit/>
          </a:bodyPr>
          <a:lstStyle/>
          <a:p>
            <a:pPr rtl="0"/>
            <a:r>
              <a:rPr lang="en" altLang="ja-JP" b="0" dirty="0">
                <a:effectLst/>
                <a:latin typeface="Meiryo" panose="020B0604030504040204" pitchFamily="34" charset="-128"/>
                <a:ea typeface="Meiryo" panose="020B0604030504040204" pitchFamily="34" charset="-128"/>
              </a:rPr>
              <a:t>AI</a:t>
            </a:r>
            <a:r>
              <a:rPr lang="ja-JP" altLang="en-US" b="0">
                <a:effectLst/>
                <a:latin typeface="Meiryo" panose="020B0604030504040204" pitchFamily="34" charset="-128"/>
                <a:ea typeface="Meiryo" panose="020B0604030504040204" pitchFamily="34" charset="-128"/>
              </a:rPr>
              <a:t>の</a:t>
            </a:r>
            <a:r>
              <a:rPr lang="en-US" altLang="ja-JP" b="0" dirty="0">
                <a:effectLst/>
                <a:latin typeface="Meiryo" panose="020B0604030504040204" pitchFamily="34" charset="-128"/>
                <a:ea typeface="Meiryo" panose="020B0604030504040204" pitchFamily="34" charset="-128"/>
              </a:rPr>
              <a:t>3</a:t>
            </a:r>
            <a:r>
              <a:rPr lang="ja-JP" altLang="en-US" b="0">
                <a:effectLst/>
                <a:latin typeface="Meiryo" panose="020B0604030504040204" pitchFamily="34" charset="-128"/>
                <a:ea typeface="Meiryo" panose="020B0604030504040204" pitchFamily="34" charset="-128"/>
              </a:rPr>
              <a:t>つの</a:t>
            </a:r>
            <a:r>
              <a:rPr lang="ja-JP" altLang="en-US">
                <a:latin typeface="Meiryo" panose="020B0604030504040204" pitchFamily="34" charset="-128"/>
                <a:ea typeface="Meiryo" panose="020B0604030504040204" pitchFamily="34" charset="-128"/>
              </a:rPr>
              <a:t>歴史区分：</a:t>
            </a:r>
            <a:endParaRPr lang="en-US" altLang="ja-JP" dirty="0">
              <a:latin typeface="Meiryo" panose="020B0604030504040204" pitchFamily="34" charset="-128"/>
              <a:ea typeface="Meiryo" panose="020B0604030504040204" pitchFamily="34" charset="-128"/>
            </a:endParaRPr>
          </a:p>
          <a:p>
            <a:pPr rtl="0"/>
            <a:endParaRPr lang="ja-JP" altLang="en-US" sz="1400" b="0">
              <a:effectLst/>
              <a:latin typeface="Meiryo" panose="020B0604030504040204" pitchFamily="34" charset="-128"/>
              <a:ea typeface="Meiryo" panose="020B0604030504040204" pitchFamily="34" charset="-128"/>
            </a:endParaRPr>
          </a:p>
          <a:p>
            <a:pPr rtl="0"/>
            <a:r>
              <a:rPr lang="en-US" altLang="ja-JP" sz="1600" b="1" u="sng" dirty="0">
                <a:solidFill>
                  <a:schemeClr val="accent3">
                    <a:lumMod val="50000"/>
                  </a:schemeClr>
                </a:solidFill>
                <a:effectLst/>
                <a:latin typeface="Meiryo" panose="020B0604030504040204" pitchFamily="34" charset="-128"/>
                <a:ea typeface="Meiryo" panose="020B0604030504040204" pitchFamily="34" charset="-128"/>
              </a:rPr>
              <a:t>1950</a:t>
            </a:r>
            <a:r>
              <a:rPr lang="ja-JP" altLang="en-US" sz="1600" b="1" u="sng">
                <a:solidFill>
                  <a:schemeClr val="accent3">
                    <a:lumMod val="50000"/>
                  </a:schemeClr>
                </a:solidFill>
                <a:effectLst/>
                <a:latin typeface="Meiryo" panose="020B0604030504040204" pitchFamily="34" charset="-128"/>
                <a:ea typeface="Meiryo" panose="020B0604030504040204" pitchFamily="34" charset="-128"/>
              </a:rPr>
              <a:t>年代から</a:t>
            </a:r>
            <a:r>
              <a:rPr lang="en-US" altLang="ja-JP" sz="1600" b="1" u="sng" dirty="0">
                <a:solidFill>
                  <a:schemeClr val="accent3">
                    <a:lumMod val="50000"/>
                  </a:schemeClr>
                </a:solidFill>
                <a:effectLst/>
                <a:latin typeface="Meiryo" panose="020B0604030504040204" pitchFamily="34" charset="-128"/>
                <a:ea typeface="Meiryo" panose="020B0604030504040204" pitchFamily="34" charset="-128"/>
              </a:rPr>
              <a:t>1970</a:t>
            </a:r>
            <a:r>
              <a:rPr lang="ja-JP" altLang="en-US" sz="1600" b="1" u="sng">
                <a:solidFill>
                  <a:schemeClr val="accent3">
                    <a:lumMod val="50000"/>
                  </a:schemeClr>
                </a:solidFill>
                <a:effectLst/>
                <a:latin typeface="Meiryo" panose="020B0604030504040204" pitchFamily="34" charset="-128"/>
                <a:ea typeface="Meiryo" panose="020B0604030504040204" pitchFamily="34" charset="-128"/>
              </a:rPr>
              <a:t>年代：</a:t>
            </a:r>
            <a:r>
              <a:rPr lang="en" altLang="ja-JP" sz="1600" b="1" u="sng" dirty="0">
                <a:solidFill>
                  <a:schemeClr val="accent3">
                    <a:lumMod val="50000"/>
                  </a:schemeClr>
                </a:solidFill>
                <a:effectLst/>
                <a:latin typeface="Meiryo" panose="020B0604030504040204" pitchFamily="34" charset="-128"/>
                <a:ea typeface="Meiryo" panose="020B0604030504040204" pitchFamily="34" charset="-128"/>
              </a:rPr>
              <a:t>AI</a:t>
            </a:r>
            <a:r>
              <a:rPr lang="ja-JP" altLang="en-US" sz="1600" b="1" u="sng">
                <a:solidFill>
                  <a:schemeClr val="accent3">
                    <a:lumMod val="50000"/>
                  </a:schemeClr>
                </a:solidFill>
                <a:effectLst/>
                <a:latin typeface="Meiryo" panose="020B0604030504040204" pitchFamily="34" charset="-128"/>
                <a:ea typeface="Meiryo" panose="020B0604030504040204" pitchFamily="34" charset="-128"/>
              </a:rPr>
              <a:t>黎明期</a:t>
            </a:r>
            <a:endParaRPr lang="en-US" altLang="ja-JP" sz="1600" b="1" u="sng" dirty="0">
              <a:solidFill>
                <a:schemeClr val="accent3">
                  <a:lumMod val="50000"/>
                </a:schemeClr>
              </a:solidFill>
              <a:effectLst/>
              <a:latin typeface="Meiryo" panose="020B0604030504040204" pitchFamily="34" charset="-128"/>
              <a:ea typeface="Meiryo" panose="020B0604030504040204" pitchFamily="34" charset="-128"/>
            </a:endParaRPr>
          </a:p>
          <a:p>
            <a:pPr rtl="0"/>
            <a:r>
              <a:rPr lang="ja-JP" altLang="en-US" sz="1400" b="0">
                <a:effectLst/>
                <a:latin typeface="Meiryo" panose="020B0604030504040204" pitchFamily="34" charset="-128"/>
                <a:ea typeface="Meiryo" panose="020B0604030504040204" pitchFamily="34" charset="-128"/>
              </a:rPr>
              <a:t>アラン・チューリングの論文によって、</a:t>
            </a:r>
            <a:r>
              <a:rPr lang="en" altLang="ja-JP" sz="1400" b="0" dirty="0">
                <a:effectLst/>
                <a:latin typeface="Meiryo" panose="020B0604030504040204" pitchFamily="34" charset="-128"/>
                <a:ea typeface="Meiryo" panose="020B0604030504040204" pitchFamily="34" charset="-128"/>
              </a:rPr>
              <a:t>AI</a:t>
            </a:r>
            <a:r>
              <a:rPr lang="ja-JP" altLang="en-US" sz="1400" b="0">
                <a:effectLst/>
                <a:latin typeface="Meiryo" panose="020B0604030504040204" pitchFamily="34" charset="-128"/>
                <a:ea typeface="Meiryo" panose="020B0604030504040204" pitchFamily="34" charset="-128"/>
              </a:rPr>
              <a:t>の概念が提唱され、ダートマス会議によって、</a:t>
            </a:r>
            <a:r>
              <a:rPr lang="en" altLang="ja-JP" sz="1400" b="0" dirty="0">
                <a:effectLst/>
                <a:latin typeface="Meiryo" panose="020B0604030504040204" pitchFamily="34" charset="-128"/>
                <a:ea typeface="Meiryo" panose="020B0604030504040204" pitchFamily="34" charset="-128"/>
              </a:rPr>
              <a:t>AI</a:t>
            </a:r>
            <a:r>
              <a:rPr lang="ja-JP" altLang="en-US" sz="1400" b="0">
                <a:effectLst/>
                <a:latin typeface="Meiryo" panose="020B0604030504040204" pitchFamily="34" charset="-128"/>
                <a:ea typeface="Meiryo" panose="020B0604030504040204" pitchFamily="34" charset="-128"/>
              </a:rPr>
              <a:t>の研究が本格的に始まる。この時期には、ジェネラル・アダプティブ・システムズやエキスパート・システムなどの概念が提唱されたが、シンボル処理系の限界が指摘され、</a:t>
            </a:r>
            <a:r>
              <a:rPr lang="en" altLang="ja-JP" sz="1400" b="0" dirty="0">
                <a:effectLst/>
                <a:latin typeface="Meiryo" panose="020B0604030504040204" pitchFamily="34" charset="-128"/>
                <a:ea typeface="Meiryo" panose="020B0604030504040204" pitchFamily="34" charset="-128"/>
              </a:rPr>
              <a:t>AI</a:t>
            </a:r>
            <a:r>
              <a:rPr lang="ja-JP" altLang="en-US" sz="1400" b="0">
                <a:effectLst/>
                <a:latin typeface="Meiryo" panose="020B0604030504040204" pitchFamily="34" charset="-128"/>
                <a:ea typeface="Meiryo" panose="020B0604030504040204" pitchFamily="34" charset="-128"/>
              </a:rPr>
              <a:t>研究は停滞。</a:t>
            </a:r>
            <a:endParaRPr lang="en-US" altLang="ja-JP" sz="1400" b="0" dirty="0">
              <a:effectLst/>
              <a:latin typeface="Meiryo" panose="020B0604030504040204" pitchFamily="34" charset="-128"/>
              <a:ea typeface="Meiryo" panose="020B0604030504040204" pitchFamily="34" charset="-128"/>
            </a:endParaRPr>
          </a:p>
          <a:p>
            <a:pPr rtl="0"/>
            <a:endParaRPr lang="ja-JP" altLang="en-US" sz="1400" b="0">
              <a:effectLst/>
              <a:latin typeface="Meiryo" panose="020B0604030504040204" pitchFamily="34" charset="-128"/>
              <a:ea typeface="Meiryo" panose="020B0604030504040204" pitchFamily="34" charset="-128"/>
            </a:endParaRPr>
          </a:p>
          <a:p>
            <a:pPr rtl="0"/>
            <a:r>
              <a:rPr lang="en-US" altLang="ja-JP" sz="1600" b="1" u="sng" dirty="0">
                <a:solidFill>
                  <a:srgbClr val="0070C0"/>
                </a:solidFill>
                <a:effectLst/>
                <a:latin typeface="Meiryo" panose="020B0604030504040204" pitchFamily="34" charset="-128"/>
                <a:ea typeface="Meiryo" panose="020B0604030504040204" pitchFamily="34" charset="-128"/>
              </a:rPr>
              <a:t>1980</a:t>
            </a:r>
            <a:r>
              <a:rPr lang="ja-JP" altLang="en-US" sz="1600" b="1" u="sng">
                <a:solidFill>
                  <a:srgbClr val="0070C0"/>
                </a:solidFill>
                <a:effectLst/>
                <a:latin typeface="Meiryo" panose="020B0604030504040204" pitchFamily="34" charset="-128"/>
                <a:ea typeface="Meiryo" panose="020B0604030504040204" pitchFamily="34" charset="-128"/>
              </a:rPr>
              <a:t>年代から</a:t>
            </a:r>
            <a:r>
              <a:rPr lang="en-US" altLang="ja-JP" sz="1600" b="1" u="sng" dirty="0">
                <a:solidFill>
                  <a:srgbClr val="0070C0"/>
                </a:solidFill>
                <a:effectLst/>
                <a:latin typeface="Meiryo" panose="020B0604030504040204" pitchFamily="34" charset="-128"/>
                <a:ea typeface="Meiryo" panose="020B0604030504040204" pitchFamily="34" charset="-128"/>
              </a:rPr>
              <a:t>1990</a:t>
            </a:r>
            <a:r>
              <a:rPr lang="ja-JP" altLang="en-US" sz="1600" b="1" u="sng">
                <a:solidFill>
                  <a:srgbClr val="0070C0"/>
                </a:solidFill>
                <a:effectLst/>
                <a:latin typeface="Meiryo" panose="020B0604030504040204" pitchFamily="34" charset="-128"/>
                <a:ea typeface="Meiryo" panose="020B0604030504040204" pitchFamily="34" charset="-128"/>
              </a:rPr>
              <a:t>年代：</a:t>
            </a:r>
            <a:r>
              <a:rPr lang="en" altLang="ja-JP" sz="1600" b="1" u="sng" dirty="0">
                <a:solidFill>
                  <a:srgbClr val="0070C0"/>
                </a:solidFill>
                <a:effectLst/>
                <a:latin typeface="Meiryo" panose="020B0604030504040204" pitchFamily="34" charset="-128"/>
                <a:ea typeface="Meiryo" panose="020B0604030504040204" pitchFamily="34" charset="-128"/>
              </a:rPr>
              <a:t>AI</a:t>
            </a:r>
            <a:r>
              <a:rPr lang="ja-JP" altLang="en-US" sz="1600" b="1" u="sng">
                <a:solidFill>
                  <a:srgbClr val="0070C0"/>
                </a:solidFill>
                <a:effectLst/>
                <a:latin typeface="Meiryo" panose="020B0604030504040204" pitchFamily="34" charset="-128"/>
                <a:ea typeface="Meiryo" panose="020B0604030504040204" pitchFamily="34" charset="-128"/>
              </a:rPr>
              <a:t>復興期</a:t>
            </a:r>
            <a:endParaRPr lang="en-US" altLang="ja-JP" sz="1600" b="1" u="sng" dirty="0">
              <a:solidFill>
                <a:srgbClr val="0070C0"/>
              </a:solidFill>
              <a:effectLst/>
              <a:latin typeface="Meiryo" panose="020B0604030504040204" pitchFamily="34" charset="-128"/>
              <a:ea typeface="Meiryo" panose="020B0604030504040204" pitchFamily="34" charset="-128"/>
            </a:endParaRPr>
          </a:p>
          <a:p>
            <a:pPr rtl="0"/>
            <a:r>
              <a:rPr lang="ja-JP" altLang="en-US" sz="1400" b="0">
                <a:effectLst/>
                <a:latin typeface="Meiryo" panose="020B0604030504040204" pitchFamily="34" charset="-128"/>
                <a:ea typeface="Meiryo" panose="020B0604030504040204" pitchFamily="34" charset="-128"/>
              </a:rPr>
              <a:t>ニューラルネットワークの研究が再び活発化し、機械学習やデータマイニングの技術が進歩。この時期には、機械翻訳や手書き文字認識などの分野で、</a:t>
            </a:r>
            <a:r>
              <a:rPr lang="en" altLang="ja-JP" sz="1400" b="0" dirty="0">
                <a:effectLst/>
                <a:latin typeface="Meiryo" panose="020B0604030504040204" pitchFamily="34" charset="-128"/>
                <a:ea typeface="Meiryo" panose="020B0604030504040204" pitchFamily="34" charset="-128"/>
              </a:rPr>
              <a:t>AI</a:t>
            </a:r>
            <a:r>
              <a:rPr lang="ja-JP" altLang="en-US" sz="1400" b="0">
                <a:effectLst/>
                <a:latin typeface="Meiryo" panose="020B0604030504040204" pitchFamily="34" charset="-128"/>
                <a:ea typeface="Meiryo" panose="020B0604030504040204" pitchFamily="34" charset="-128"/>
              </a:rPr>
              <a:t>が人間と同等の性能を達成する。</a:t>
            </a:r>
            <a:endParaRPr lang="en-US" altLang="ja-JP" sz="1400" b="0" dirty="0">
              <a:effectLst/>
              <a:latin typeface="Meiryo" panose="020B0604030504040204" pitchFamily="34" charset="-128"/>
              <a:ea typeface="Meiryo" panose="020B0604030504040204" pitchFamily="34" charset="-128"/>
            </a:endParaRPr>
          </a:p>
          <a:p>
            <a:pPr rtl="0"/>
            <a:endParaRPr lang="ja-JP" altLang="en-US" sz="1400" b="0">
              <a:effectLst/>
              <a:latin typeface="Meiryo" panose="020B0604030504040204" pitchFamily="34" charset="-128"/>
              <a:ea typeface="Meiryo" panose="020B0604030504040204" pitchFamily="34" charset="-128"/>
            </a:endParaRPr>
          </a:p>
          <a:p>
            <a:pPr rtl="0"/>
            <a:r>
              <a:rPr lang="en-US" altLang="ja-JP" sz="1600" b="1" u="sng" dirty="0">
                <a:solidFill>
                  <a:srgbClr val="7030A0"/>
                </a:solidFill>
                <a:effectLst/>
                <a:latin typeface="Meiryo" panose="020B0604030504040204" pitchFamily="34" charset="-128"/>
                <a:ea typeface="Meiryo" panose="020B0604030504040204" pitchFamily="34" charset="-128"/>
              </a:rPr>
              <a:t>2000</a:t>
            </a:r>
            <a:r>
              <a:rPr lang="ja-JP" altLang="en-US" sz="1600" b="1" u="sng">
                <a:solidFill>
                  <a:srgbClr val="7030A0"/>
                </a:solidFill>
                <a:effectLst/>
                <a:latin typeface="Meiryo" panose="020B0604030504040204" pitchFamily="34" charset="-128"/>
                <a:ea typeface="Meiryo" panose="020B0604030504040204" pitchFamily="34" charset="-128"/>
              </a:rPr>
              <a:t>年代から現在：</a:t>
            </a:r>
            <a:r>
              <a:rPr lang="en" altLang="ja-JP" sz="1600" b="1" u="sng" dirty="0">
                <a:solidFill>
                  <a:srgbClr val="7030A0"/>
                </a:solidFill>
                <a:effectLst/>
                <a:latin typeface="Meiryo" panose="020B0604030504040204" pitchFamily="34" charset="-128"/>
                <a:ea typeface="Meiryo" panose="020B0604030504040204" pitchFamily="34" charset="-128"/>
              </a:rPr>
              <a:t>AI</a:t>
            </a:r>
            <a:r>
              <a:rPr lang="ja-JP" altLang="en-US" sz="1600" b="1" u="sng">
                <a:solidFill>
                  <a:srgbClr val="7030A0"/>
                </a:solidFill>
                <a:effectLst/>
                <a:latin typeface="Meiryo" panose="020B0604030504040204" pitchFamily="34" charset="-128"/>
                <a:ea typeface="Meiryo" panose="020B0604030504040204" pitchFamily="34" charset="-128"/>
              </a:rPr>
              <a:t>爆発期</a:t>
            </a:r>
            <a:endParaRPr lang="en-US" altLang="ja-JP" sz="1600" b="1" u="sng" dirty="0">
              <a:solidFill>
                <a:srgbClr val="7030A0"/>
              </a:solidFill>
              <a:effectLst/>
              <a:latin typeface="Meiryo" panose="020B0604030504040204" pitchFamily="34" charset="-128"/>
              <a:ea typeface="Meiryo" panose="020B0604030504040204" pitchFamily="34" charset="-128"/>
            </a:endParaRPr>
          </a:p>
          <a:p>
            <a:pPr rtl="0"/>
            <a:r>
              <a:rPr lang="ja-JP" altLang="en-US" sz="1400" b="0">
                <a:effectLst/>
                <a:latin typeface="Meiryo" panose="020B0604030504040204" pitchFamily="34" charset="-128"/>
                <a:ea typeface="Meiryo" panose="020B0604030504040204" pitchFamily="34" charset="-128"/>
              </a:rPr>
              <a:t>ディープラーニングの技術が登場し、</a:t>
            </a:r>
            <a:r>
              <a:rPr lang="en" altLang="ja-JP" sz="1400" b="0" dirty="0">
                <a:effectLst/>
                <a:latin typeface="Meiryo" panose="020B0604030504040204" pitchFamily="34" charset="-128"/>
                <a:ea typeface="Meiryo" panose="020B0604030504040204" pitchFamily="34" charset="-128"/>
              </a:rPr>
              <a:t>AI</a:t>
            </a:r>
            <a:r>
              <a:rPr lang="ja-JP" altLang="en-US" sz="1400" b="0">
                <a:effectLst/>
                <a:latin typeface="Meiryo" panose="020B0604030504040204" pitchFamily="34" charset="-128"/>
                <a:ea typeface="Meiryo" panose="020B0604030504040204" pitchFamily="34" charset="-128"/>
              </a:rPr>
              <a:t>の性能が飛躍的に向上。この時期には、自然言語処理やコンピュータービジョンなどの分野で、</a:t>
            </a:r>
            <a:r>
              <a:rPr lang="en" altLang="ja-JP" sz="1400" b="0" dirty="0">
                <a:effectLst/>
                <a:latin typeface="Meiryo" panose="020B0604030504040204" pitchFamily="34" charset="-128"/>
                <a:ea typeface="Meiryo" panose="020B0604030504040204" pitchFamily="34" charset="-128"/>
              </a:rPr>
              <a:t>AI</a:t>
            </a:r>
            <a:r>
              <a:rPr lang="ja-JP" altLang="en-US" sz="1400" b="0">
                <a:effectLst/>
                <a:latin typeface="Meiryo" panose="020B0604030504040204" pitchFamily="34" charset="-128"/>
                <a:ea typeface="Meiryo" panose="020B0604030504040204" pitchFamily="34" charset="-128"/>
              </a:rPr>
              <a:t>が人間と同等の性能を達成するようになるとともに、大規模言語モデルや生成</a:t>
            </a:r>
            <a:r>
              <a:rPr lang="en" altLang="ja-JP" sz="1400" b="0" dirty="0">
                <a:effectLst/>
                <a:latin typeface="Meiryo" panose="020B0604030504040204" pitchFamily="34" charset="-128"/>
                <a:ea typeface="Meiryo" panose="020B0604030504040204" pitchFamily="34" charset="-128"/>
              </a:rPr>
              <a:t>AI</a:t>
            </a:r>
            <a:r>
              <a:rPr lang="ja-JP" altLang="en-US" sz="1400" b="0">
                <a:effectLst/>
                <a:latin typeface="Meiryo" panose="020B0604030504040204" pitchFamily="34" charset="-128"/>
                <a:ea typeface="Meiryo" panose="020B0604030504040204" pitchFamily="34" charset="-128"/>
              </a:rPr>
              <a:t>などの技術が登場し、</a:t>
            </a:r>
            <a:r>
              <a:rPr lang="en" altLang="ja-JP" sz="1400" b="0" dirty="0">
                <a:effectLst/>
                <a:latin typeface="Meiryo" panose="020B0604030504040204" pitchFamily="34" charset="-128"/>
                <a:ea typeface="Meiryo" panose="020B0604030504040204" pitchFamily="34" charset="-128"/>
              </a:rPr>
              <a:t>AI</a:t>
            </a:r>
            <a:r>
              <a:rPr lang="ja-JP" altLang="en-US" sz="1400" b="0">
                <a:effectLst/>
                <a:latin typeface="Meiryo" panose="020B0604030504040204" pitchFamily="34" charset="-128"/>
                <a:ea typeface="Meiryo" panose="020B0604030504040204" pitchFamily="34" charset="-128"/>
              </a:rPr>
              <a:t>の応用範囲が拡大。</a:t>
            </a:r>
            <a:endParaRPr lang="ja-JP" altLang="en-US" sz="1400">
              <a:effectLst/>
              <a:latin typeface="Meiryo" panose="020B0604030504040204" pitchFamily="34" charset="-128"/>
              <a:ea typeface="Meiryo" panose="020B0604030504040204" pitchFamily="34" charset="-128"/>
            </a:endParaRPr>
          </a:p>
        </p:txBody>
      </p:sp>
      <p:pic>
        <p:nvPicPr>
          <p:cNvPr id="6" name="図 5">
            <a:extLst>
              <a:ext uri="{FF2B5EF4-FFF2-40B4-BE49-F238E27FC236}">
                <a16:creationId xmlns:a16="http://schemas.microsoft.com/office/drawing/2014/main" id="{ADBA5068-B8E5-D2B2-4F03-C464BEFDCD09}"/>
              </a:ext>
            </a:extLst>
          </p:cNvPr>
          <p:cNvPicPr>
            <a:picLocks noChangeAspect="1"/>
          </p:cNvPicPr>
          <p:nvPr/>
        </p:nvPicPr>
        <p:blipFill>
          <a:blip r:embed="rId2"/>
          <a:stretch>
            <a:fillRect/>
          </a:stretch>
        </p:blipFill>
        <p:spPr>
          <a:xfrm>
            <a:off x="226800" y="968873"/>
            <a:ext cx="4427530" cy="5468873"/>
          </a:xfrm>
          <a:prstGeom prst="rect">
            <a:avLst/>
          </a:prstGeom>
        </p:spPr>
      </p:pic>
    </p:spTree>
    <p:extLst>
      <p:ext uri="{BB962C8B-B14F-4D97-AF65-F5344CB8AC3E}">
        <p14:creationId xmlns:p14="http://schemas.microsoft.com/office/powerpoint/2010/main" val="2045858759"/>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dirty="0">
                <a:solidFill>
                  <a:schemeClr val="bg1"/>
                </a:solidFill>
                <a:latin typeface="Meiryo" panose="020B0604030504040204" pitchFamily="34" charset="-128"/>
                <a:ea typeface="Meiryo" panose="020B0604030504040204" pitchFamily="34" charset="-128"/>
                <a:cs typeface="Arial" pitchFamily="34" charset="0"/>
              </a:rPr>
              <a:t>生成</a:t>
            </a:r>
            <a:r>
              <a:rPr lang="en-US" altLang="ja-JP" sz="2400" dirty="0">
                <a:solidFill>
                  <a:schemeClr val="bg1"/>
                </a:solidFill>
                <a:latin typeface="Meiryo" panose="020B0604030504040204" pitchFamily="34" charset="-128"/>
                <a:ea typeface="Meiryo" panose="020B0604030504040204" pitchFamily="34" charset="-128"/>
                <a:cs typeface="Arial" pitchFamily="34" charset="0"/>
              </a:rPr>
              <a:t>AI</a:t>
            </a:r>
          </a:p>
          <a:p>
            <a:pPr algn="r"/>
            <a:r>
              <a:rPr lang="en-US" altLang="ja-JP" sz="1600" dirty="0">
                <a:solidFill>
                  <a:schemeClr val="bg1"/>
                </a:solidFill>
                <a:latin typeface="Meiryo" panose="020B0604030504040204" pitchFamily="34" charset="-128"/>
                <a:ea typeface="Meiryo" panose="020B0604030504040204" pitchFamily="34" charset="-128"/>
                <a:cs typeface="Arial" pitchFamily="34" charset="0"/>
              </a:rPr>
              <a:t>Generative AI</a:t>
            </a:r>
            <a:endParaRPr lang="ja-JP" altLang="en-US" sz="1600" dirty="0">
              <a:solidFill>
                <a:schemeClr val="bg1"/>
              </a:solidFill>
              <a:latin typeface="Meiryo" panose="020B0604030504040204" pitchFamily="34" charset="-128"/>
              <a:ea typeface="Meiryo" panose="020B0604030504040204" pitchFamily="34" charset="-128"/>
              <a:cs typeface="Arial" pitchFamily="34" charset="0"/>
            </a:endParaRP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1502226832"/>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A190C14-352A-0013-3CD8-14A10F562362}"/>
              </a:ext>
            </a:extLst>
          </p:cNvPr>
          <p:cNvSpPr>
            <a:spLocks noGrp="1"/>
          </p:cNvSpPr>
          <p:nvPr>
            <p:ph type="title"/>
          </p:nvPr>
        </p:nvSpPr>
        <p:spPr/>
        <p:txBody>
          <a:bodyPr/>
          <a:lstStyle/>
          <a:p>
            <a:r>
              <a:rPr kumimoji="1" lang="ja-JP" altLang="en-US"/>
              <a:t>従来の</a:t>
            </a:r>
            <a:r>
              <a:rPr kumimoji="1" lang="en-US" altLang="ja-JP" dirty="0"/>
              <a:t>AI</a:t>
            </a:r>
            <a:r>
              <a:rPr kumimoji="1" lang="ja-JP" altLang="en-US"/>
              <a:t>と生成</a:t>
            </a:r>
            <a:r>
              <a:rPr kumimoji="1" lang="en-US" altLang="ja-JP" dirty="0"/>
              <a:t>AI</a:t>
            </a:r>
            <a:r>
              <a:rPr kumimoji="1" lang="ja-JP" altLang="en-US"/>
              <a:t>の違い</a:t>
            </a:r>
          </a:p>
        </p:txBody>
      </p:sp>
      <p:sp>
        <p:nvSpPr>
          <p:cNvPr id="3" name="正方形/長方形 2">
            <a:extLst>
              <a:ext uri="{FF2B5EF4-FFF2-40B4-BE49-F238E27FC236}">
                <a16:creationId xmlns:a16="http://schemas.microsoft.com/office/drawing/2014/main" id="{9FB6089E-8C5E-D582-937C-30EF501496CD}"/>
              </a:ext>
            </a:extLst>
          </p:cNvPr>
          <p:cNvSpPr/>
          <p:nvPr/>
        </p:nvSpPr>
        <p:spPr>
          <a:xfrm>
            <a:off x="823632" y="910782"/>
            <a:ext cx="7496735" cy="129543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テキスト ボックス 3">
            <a:extLst>
              <a:ext uri="{FF2B5EF4-FFF2-40B4-BE49-F238E27FC236}">
                <a16:creationId xmlns:a16="http://schemas.microsoft.com/office/drawing/2014/main" id="{36F86A0A-D76A-9A23-D74D-8287D5CF24AC}"/>
              </a:ext>
            </a:extLst>
          </p:cNvPr>
          <p:cNvSpPr txBox="1"/>
          <p:nvPr/>
        </p:nvSpPr>
        <p:spPr>
          <a:xfrm>
            <a:off x="1786620" y="1762487"/>
            <a:ext cx="5570757" cy="400110"/>
          </a:xfrm>
          <a:prstGeom prst="rect">
            <a:avLst/>
          </a:prstGeom>
          <a:noFill/>
        </p:spPr>
        <p:txBody>
          <a:bodyPr wrap="none" rtlCol="0">
            <a:spAutoFit/>
          </a:bodyPr>
          <a:lstStyle/>
          <a:p>
            <a:pPr algn="ctr"/>
            <a:r>
              <a:rPr kumimoji="1" lang="ja-JP" altLang="en-US" sz="2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データに</a:t>
            </a:r>
            <a:r>
              <a:rPr lang="ja-JP" altLang="en-US" sz="2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含まれる</a:t>
            </a:r>
            <a:r>
              <a:rPr kumimoji="1" lang="ja-JP" altLang="en-US" sz="2000" b="1" u="sng">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規則や法則・</a:t>
            </a:r>
            <a:r>
              <a:rPr lang="ja-JP" altLang="en-US" sz="2000" b="1" u="sng">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特徴</a:t>
            </a:r>
            <a:r>
              <a:rPr kumimoji="1" lang="ja-JP" altLang="en-US" sz="2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を見つける</a:t>
            </a:r>
          </a:p>
        </p:txBody>
      </p:sp>
      <p:sp>
        <p:nvSpPr>
          <p:cNvPr id="5" name="テキスト ボックス 4">
            <a:extLst>
              <a:ext uri="{FF2B5EF4-FFF2-40B4-BE49-F238E27FC236}">
                <a16:creationId xmlns:a16="http://schemas.microsoft.com/office/drawing/2014/main" id="{537D6D2D-F18E-1A8F-74C0-7484B24C6A4D}"/>
              </a:ext>
            </a:extLst>
          </p:cNvPr>
          <p:cNvSpPr txBox="1"/>
          <p:nvPr/>
        </p:nvSpPr>
        <p:spPr>
          <a:xfrm>
            <a:off x="3761233" y="1010983"/>
            <a:ext cx="1621534" cy="707886"/>
          </a:xfrm>
          <a:prstGeom prst="rect">
            <a:avLst/>
          </a:prstGeom>
          <a:noFill/>
        </p:spPr>
        <p:txBody>
          <a:bodyPr wrap="none" rtlCol="0">
            <a:spAutoFit/>
          </a:bodyPr>
          <a:lstStyle/>
          <a:p>
            <a:pPr algn="ctr"/>
            <a:r>
              <a:rPr kumimoji="1" lang="ja-JP" altLang="en-US" sz="28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機械学習</a:t>
            </a:r>
            <a:endParaRPr kumimoji="1" lang="en-US" altLang="ja-JP" sz="28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lang="en-US" altLang="ja-JP" sz="12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Machine Learning</a:t>
            </a:r>
            <a:endParaRPr kumimoji="1" lang="ja-JP" altLang="en-US" sz="12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32178B33-AC4F-CEDC-2FA0-E17DE85A4AB5}"/>
              </a:ext>
            </a:extLst>
          </p:cNvPr>
          <p:cNvSpPr/>
          <p:nvPr/>
        </p:nvSpPr>
        <p:spPr>
          <a:xfrm>
            <a:off x="823632" y="2934557"/>
            <a:ext cx="3697473" cy="2203110"/>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正方形/長方形 6">
            <a:extLst>
              <a:ext uri="{FF2B5EF4-FFF2-40B4-BE49-F238E27FC236}">
                <a16:creationId xmlns:a16="http://schemas.microsoft.com/office/drawing/2014/main" id="{67E22AC3-7D43-9593-2639-B7BF31C3093F}"/>
              </a:ext>
            </a:extLst>
          </p:cNvPr>
          <p:cNvSpPr/>
          <p:nvPr/>
        </p:nvSpPr>
        <p:spPr>
          <a:xfrm>
            <a:off x="4622894" y="2934557"/>
            <a:ext cx="3697473" cy="220311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テキスト ボックス 7">
            <a:extLst>
              <a:ext uri="{FF2B5EF4-FFF2-40B4-BE49-F238E27FC236}">
                <a16:creationId xmlns:a16="http://schemas.microsoft.com/office/drawing/2014/main" id="{88206F46-E556-6FE6-5B53-6FC4036AEF73}"/>
              </a:ext>
            </a:extLst>
          </p:cNvPr>
          <p:cNvSpPr txBox="1"/>
          <p:nvPr/>
        </p:nvSpPr>
        <p:spPr>
          <a:xfrm>
            <a:off x="1817005" y="3081823"/>
            <a:ext cx="1710725" cy="523220"/>
          </a:xfrm>
          <a:prstGeom prst="rect">
            <a:avLst/>
          </a:prstGeom>
          <a:noFill/>
        </p:spPr>
        <p:txBody>
          <a:bodyPr wrap="none" rtlCol="0">
            <a:spAutoFit/>
          </a:bodyPr>
          <a:lstStyle/>
          <a:p>
            <a:pPr algn="ctr"/>
            <a:r>
              <a:rPr kumimoji="1" lang="ja-JP" altLang="en-US" sz="28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従来の</a:t>
            </a:r>
            <a:r>
              <a:rPr kumimoji="1" lang="en-US" altLang="ja-JP" sz="28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AI</a:t>
            </a:r>
            <a:endParaRPr kumimoji="1" lang="ja-JP" altLang="en-US" sz="12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9" name="テキスト ボックス 8">
            <a:extLst>
              <a:ext uri="{FF2B5EF4-FFF2-40B4-BE49-F238E27FC236}">
                <a16:creationId xmlns:a16="http://schemas.microsoft.com/office/drawing/2014/main" id="{AA620AE1-8B3D-90B8-995F-529E8FBCDE95}"/>
              </a:ext>
            </a:extLst>
          </p:cNvPr>
          <p:cNvSpPr txBox="1"/>
          <p:nvPr/>
        </p:nvSpPr>
        <p:spPr>
          <a:xfrm>
            <a:off x="5795804" y="3081823"/>
            <a:ext cx="1351652" cy="523220"/>
          </a:xfrm>
          <a:prstGeom prst="rect">
            <a:avLst/>
          </a:prstGeom>
          <a:noFill/>
        </p:spPr>
        <p:txBody>
          <a:bodyPr wrap="none" rtlCol="0">
            <a:spAutoFit/>
          </a:bodyPr>
          <a:lstStyle/>
          <a:p>
            <a:pPr algn="ctr"/>
            <a:r>
              <a:rPr kumimoji="1" lang="ja-JP" altLang="en-US" sz="28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生成</a:t>
            </a:r>
            <a:r>
              <a:rPr kumimoji="1" lang="en-US" altLang="ja-JP" sz="28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AI</a:t>
            </a:r>
            <a:endParaRPr kumimoji="1" lang="ja-JP" altLang="en-US" sz="12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10" name="テキスト ボックス 9">
            <a:extLst>
              <a:ext uri="{FF2B5EF4-FFF2-40B4-BE49-F238E27FC236}">
                <a16:creationId xmlns:a16="http://schemas.microsoft.com/office/drawing/2014/main" id="{35D5CF77-18A6-8EA9-C88F-866F40B2CFCB}"/>
              </a:ext>
            </a:extLst>
          </p:cNvPr>
          <p:cNvSpPr txBox="1"/>
          <p:nvPr/>
        </p:nvSpPr>
        <p:spPr>
          <a:xfrm>
            <a:off x="823632" y="3605043"/>
            <a:ext cx="3697472" cy="1323439"/>
          </a:xfrm>
          <a:prstGeom prst="rect">
            <a:avLst/>
          </a:prstGeom>
          <a:noFill/>
        </p:spPr>
        <p:txBody>
          <a:bodyPr wrap="square" rtlCol="0">
            <a:spAutoFit/>
          </a:bodyPr>
          <a:lstStyle/>
          <a:p>
            <a:pPr algn="ctr"/>
            <a:r>
              <a:rPr lang="ja-JP" altLang="en-US" sz="2000" b="1">
                <a:solidFill>
                  <a:schemeClr val="bg1"/>
                </a:solidFill>
                <a:latin typeface="Meiryo" panose="020B0604030504040204" pitchFamily="34" charset="-128"/>
                <a:ea typeface="Meiryo" panose="020B0604030504040204" pitchFamily="34" charset="-128"/>
              </a:rPr>
              <a:t>情報の整理</a:t>
            </a:r>
            <a:endParaRPr lang="en-US" altLang="ja-JP" sz="2000" b="1" dirty="0">
              <a:solidFill>
                <a:schemeClr val="bg1"/>
              </a:solidFill>
              <a:latin typeface="Meiryo" panose="020B0604030504040204" pitchFamily="34" charset="-128"/>
              <a:ea typeface="Meiryo" panose="020B0604030504040204" pitchFamily="34" charset="-128"/>
            </a:endParaRPr>
          </a:p>
          <a:p>
            <a:pPr algn="ctr"/>
            <a:r>
              <a:rPr lang="ja-JP" altLang="en-US" sz="1200">
                <a:solidFill>
                  <a:schemeClr val="bg1"/>
                </a:solidFill>
                <a:latin typeface="Meiryo" panose="020B0604030504040204" pitchFamily="34" charset="-128"/>
                <a:ea typeface="Meiryo" panose="020B0604030504040204" pitchFamily="34" charset="-128"/>
              </a:rPr>
              <a:t>（可視化、分類、予測、認識など）</a:t>
            </a:r>
            <a:endParaRPr lang="en-US" altLang="ja-JP" sz="1200" dirty="0">
              <a:solidFill>
                <a:schemeClr val="bg1"/>
              </a:solidFill>
              <a:latin typeface="Meiryo" panose="020B0604030504040204" pitchFamily="34" charset="-128"/>
              <a:ea typeface="Meiryo" panose="020B0604030504040204" pitchFamily="34" charset="-128"/>
            </a:endParaRPr>
          </a:p>
          <a:p>
            <a:pPr algn="ctr"/>
            <a:endParaRPr lang="en-US" altLang="ja-JP" sz="1600" dirty="0">
              <a:solidFill>
                <a:schemeClr val="bg1"/>
              </a:solidFill>
              <a:latin typeface="Meiryo" panose="020B0604030504040204" pitchFamily="34" charset="-128"/>
              <a:ea typeface="Meiryo" panose="020B0604030504040204" pitchFamily="34" charset="-128"/>
            </a:endParaRPr>
          </a:p>
          <a:p>
            <a:pPr algn="ctr"/>
            <a:r>
              <a:rPr lang="ja-JP" altLang="en-US" sz="1600">
                <a:solidFill>
                  <a:schemeClr val="bg1"/>
                </a:solidFill>
                <a:latin typeface="Meiryo" panose="020B0604030504040204" pitchFamily="34" charset="-128"/>
                <a:ea typeface="Meiryo" panose="020B0604030504040204" pitchFamily="34" charset="-128"/>
              </a:rPr>
              <a:t>人間の意思決定の精度向上や業務処理の自動化・効率化を実現する。</a:t>
            </a:r>
            <a:endParaRPr kumimoji="1" lang="ja-JP" altLang="en-US" sz="1600">
              <a:solidFill>
                <a:schemeClr val="bg1"/>
              </a:solidFill>
              <a:latin typeface="Meiryo" panose="020B0604030504040204" pitchFamily="34" charset="-128"/>
              <a:ea typeface="Meiryo" panose="020B0604030504040204" pitchFamily="34" charset="-128"/>
            </a:endParaRPr>
          </a:p>
        </p:txBody>
      </p:sp>
      <p:sp>
        <p:nvSpPr>
          <p:cNvPr id="11" name="テキスト ボックス 10">
            <a:extLst>
              <a:ext uri="{FF2B5EF4-FFF2-40B4-BE49-F238E27FC236}">
                <a16:creationId xmlns:a16="http://schemas.microsoft.com/office/drawing/2014/main" id="{E9879BA1-D601-7932-9437-6298F7502070}"/>
              </a:ext>
            </a:extLst>
          </p:cNvPr>
          <p:cNvSpPr txBox="1"/>
          <p:nvPr/>
        </p:nvSpPr>
        <p:spPr>
          <a:xfrm>
            <a:off x="4622893" y="3605043"/>
            <a:ext cx="3697473" cy="1323439"/>
          </a:xfrm>
          <a:prstGeom prst="rect">
            <a:avLst/>
          </a:prstGeom>
          <a:noFill/>
        </p:spPr>
        <p:txBody>
          <a:bodyPr wrap="square" rtlCol="0">
            <a:spAutoFit/>
          </a:bodyPr>
          <a:lstStyle/>
          <a:p>
            <a:pPr algn="ctr"/>
            <a:r>
              <a:rPr kumimoji="1" lang="ja-JP" altLang="en-US" sz="2000" b="1">
                <a:solidFill>
                  <a:schemeClr val="bg1"/>
                </a:solidFill>
                <a:latin typeface="Meiryo" panose="020B0604030504040204" pitchFamily="34" charset="-128"/>
                <a:ea typeface="Meiryo" panose="020B0604030504040204" pitchFamily="34" charset="-128"/>
              </a:rPr>
              <a:t>新たなコンテンツを創作</a:t>
            </a:r>
            <a:endParaRPr kumimoji="1" lang="en-US" altLang="ja-JP" sz="2000" b="1" dirty="0">
              <a:solidFill>
                <a:schemeClr val="bg1"/>
              </a:solidFill>
              <a:latin typeface="Meiryo" panose="020B0604030504040204" pitchFamily="34" charset="-128"/>
              <a:ea typeface="Meiryo" panose="020B0604030504040204" pitchFamily="34" charset="-128"/>
            </a:endParaRPr>
          </a:p>
          <a:p>
            <a:pPr algn="ctr"/>
            <a:r>
              <a:rPr kumimoji="1" lang="ja-JP" altLang="en-US" sz="1200">
                <a:solidFill>
                  <a:schemeClr val="bg1"/>
                </a:solidFill>
                <a:latin typeface="Meiryo" panose="020B0604030504040204" pitchFamily="34" charset="-128"/>
                <a:ea typeface="Meiryo" panose="020B0604030504040204" pitchFamily="34" charset="-128"/>
              </a:rPr>
              <a:t>（文章や画像、音楽、プログラムなど）</a:t>
            </a:r>
            <a:endParaRPr lang="en-US" altLang="ja-JP" sz="1200" dirty="0">
              <a:solidFill>
                <a:schemeClr val="bg1"/>
              </a:solidFill>
              <a:latin typeface="Meiryo" panose="020B0604030504040204" pitchFamily="34" charset="-128"/>
              <a:ea typeface="Meiryo" panose="020B0604030504040204" pitchFamily="34" charset="-128"/>
            </a:endParaRPr>
          </a:p>
          <a:p>
            <a:pPr algn="ctr"/>
            <a:endParaRPr kumimoji="1" lang="en-US" altLang="ja-JP" sz="1600" dirty="0">
              <a:solidFill>
                <a:schemeClr val="bg1"/>
              </a:solidFill>
              <a:latin typeface="Meiryo" panose="020B0604030504040204" pitchFamily="34" charset="-128"/>
              <a:ea typeface="Meiryo" panose="020B0604030504040204" pitchFamily="34" charset="-128"/>
            </a:endParaRPr>
          </a:p>
          <a:p>
            <a:pPr algn="ctr"/>
            <a:r>
              <a:rPr kumimoji="1" lang="ja-JP" altLang="en-US" sz="1600">
                <a:solidFill>
                  <a:schemeClr val="bg1"/>
                </a:solidFill>
                <a:latin typeface="Meiryo" panose="020B0604030504040204" pitchFamily="34" charset="-128"/>
                <a:ea typeface="Meiryo" panose="020B0604030504040204" pitchFamily="34" charset="-128"/>
              </a:rPr>
              <a:t>人間が担っていたクリエイティブな</a:t>
            </a:r>
            <a:endParaRPr kumimoji="1" lang="en-US" altLang="ja-JP" sz="1600" dirty="0">
              <a:solidFill>
                <a:schemeClr val="bg1"/>
              </a:solidFill>
              <a:latin typeface="Meiryo" panose="020B0604030504040204" pitchFamily="34" charset="-128"/>
              <a:ea typeface="Meiryo" panose="020B0604030504040204" pitchFamily="34" charset="-128"/>
            </a:endParaRPr>
          </a:p>
          <a:p>
            <a:pPr algn="ctr"/>
            <a:r>
              <a:rPr kumimoji="1" lang="ja-JP" altLang="en-US" sz="1600">
                <a:solidFill>
                  <a:schemeClr val="bg1"/>
                </a:solidFill>
                <a:latin typeface="Meiryo" panose="020B0604030504040204" pitchFamily="34" charset="-128"/>
                <a:ea typeface="Meiryo" panose="020B0604030504040204" pitchFamily="34" charset="-128"/>
              </a:rPr>
              <a:t>作業を代替／補完する。</a:t>
            </a:r>
          </a:p>
        </p:txBody>
      </p:sp>
      <p:sp>
        <p:nvSpPr>
          <p:cNvPr id="19" name="下矢印 18">
            <a:extLst>
              <a:ext uri="{FF2B5EF4-FFF2-40B4-BE49-F238E27FC236}">
                <a16:creationId xmlns:a16="http://schemas.microsoft.com/office/drawing/2014/main" id="{BAB0168C-9C78-41B4-F0CC-B81E44EC19D3}"/>
              </a:ext>
            </a:extLst>
          </p:cNvPr>
          <p:cNvSpPr/>
          <p:nvPr/>
        </p:nvSpPr>
        <p:spPr>
          <a:xfrm>
            <a:off x="2000013" y="2309864"/>
            <a:ext cx="1344706" cy="566838"/>
          </a:xfrm>
          <a:prstGeom prst="down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下矢印 19">
            <a:extLst>
              <a:ext uri="{FF2B5EF4-FFF2-40B4-BE49-F238E27FC236}">
                <a16:creationId xmlns:a16="http://schemas.microsoft.com/office/drawing/2014/main" id="{6E5922DC-9A2A-5E3D-E02F-67DD74F77F7E}"/>
              </a:ext>
            </a:extLst>
          </p:cNvPr>
          <p:cNvSpPr/>
          <p:nvPr/>
        </p:nvSpPr>
        <p:spPr>
          <a:xfrm>
            <a:off x="5872307" y="2309864"/>
            <a:ext cx="1344706" cy="566838"/>
          </a:xfrm>
          <a:prstGeom prst="down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27" name="グループ化 26">
            <a:extLst>
              <a:ext uri="{FF2B5EF4-FFF2-40B4-BE49-F238E27FC236}">
                <a16:creationId xmlns:a16="http://schemas.microsoft.com/office/drawing/2014/main" id="{167D9241-24F5-4F79-8E11-A0E80C9A06E7}"/>
              </a:ext>
            </a:extLst>
          </p:cNvPr>
          <p:cNvGrpSpPr/>
          <p:nvPr/>
        </p:nvGrpSpPr>
        <p:grpSpPr>
          <a:xfrm>
            <a:off x="787119" y="5277310"/>
            <a:ext cx="7533247" cy="1151876"/>
            <a:chOff x="787119" y="5277310"/>
            <a:chExt cx="6030541" cy="1151876"/>
          </a:xfrm>
        </p:grpSpPr>
        <p:sp>
          <p:nvSpPr>
            <p:cNvPr id="21" name="ホームベース 20">
              <a:extLst>
                <a:ext uri="{FF2B5EF4-FFF2-40B4-BE49-F238E27FC236}">
                  <a16:creationId xmlns:a16="http://schemas.microsoft.com/office/drawing/2014/main" id="{8F9A253F-0C65-07B3-EB9A-F1235AA870E1}"/>
                </a:ext>
              </a:extLst>
            </p:cNvPr>
            <p:cNvSpPr/>
            <p:nvPr/>
          </p:nvSpPr>
          <p:spPr>
            <a:xfrm>
              <a:off x="787122" y="5277310"/>
              <a:ext cx="6030538" cy="1151876"/>
            </a:xfrm>
            <a:prstGeom prst="homePlate">
              <a:avLst>
                <a:gd name="adj" fmla="val 34824"/>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テキスト ボックス 21">
              <a:extLst>
                <a:ext uri="{FF2B5EF4-FFF2-40B4-BE49-F238E27FC236}">
                  <a16:creationId xmlns:a16="http://schemas.microsoft.com/office/drawing/2014/main" id="{DD182FD4-F74D-4C92-425F-76B55F0AA485}"/>
                </a:ext>
              </a:extLst>
            </p:cNvPr>
            <p:cNvSpPr txBox="1"/>
            <p:nvPr/>
          </p:nvSpPr>
          <p:spPr>
            <a:xfrm>
              <a:off x="787119" y="5376194"/>
              <a:ext cx="5862452" cy="954107"/>
            </a:xfrm>
            <a:prstGeom prst="rect">
              <a:avLst/>
            </a:prstGeom>
            <a:noFill/>
          </p:spPr>
          <p:txBody>
            <a:bodyPr wrap="square" rtlCol="0">
              <a:spAutoFit/>
            </a:bodyPr>
            <a:lstStyle/>
            <a:p>
              <a:pPr algn="ctr"/>
              <a:r>
                <a:rPr kumimoji="1" lang="ja-JP" altLang="en-US" sz="2000" b="1">
                  <a:solidFill>
                    <a:schemeClr val="bg1"/>
                  </a:solidFill>
                  <a:latin typeface="Meiryo" panose="020B0604030504040204" pitchFamily="34" charset="-128"/>
                  <a:ea typeface="Meiryo" panose="020B0604030504040204" pitchFamily="34" charset="-128"/>
                </a:rPr>
                <a:t>頭脳労働／知的作業の代替範囲が拡大</a:t>
              </a:r>
              <a:endParaRPr lang="en-US" altLang="ja-JP" sz="2000" b="1" u="sng" dirty="0">
                <a:solidFill>
                  <a:schemeClr val="bg1"/>
                </a:solidFill>
                <a:latin typeface="Meiryo" panose="020B0604030504040204" pitchFamily="34" charset="-128"/>
                <a:ea typeface="Meiryo" panose="020B0604030504040204" pitchFamily="34" charset="-128"/>
              </a:endParaRPr>
            </a:p>
            <a:p>
              <a:pPr marL="742950" lvl="1" indent="-285750">
                <a:buFont typeface="Wingdings" pitchFamily="2" charset="2"/>
                <a:buChar char="ü"/>
              </a:pPr>
              <a:r>
                <a:rPr lang="ja-JP" altLang="en-US" sz="1200">
                  <a:solidFill>
                    <a:schemeClr val="bg1"/>
                  </a:solidFill>
                  <a:latin typeface="Meiryo" panose="020B0604030504040204" pitchFamily="34" charset="-128"/>
                  <a:ea typeface="Meiryo" panose="020B0604030504040204" pitchFamily="34" charset="-128"/>
                </a:rPr>
                <a:t>知的力仕事（パターン化できる知的作業）の代替が急速に進む。</a:t>
              </a:r>
              <a:endParaRPr lang="en-US" altLang="ja-JP" sz="1200" dirty="0">
                <a:solidFill>
                  <a:schemeClr val="bg1"/>
                </a:solidFill>
                <a:latin typeface="Meiryo" panose="020B0604030504040204" pitchFamily="34" charset="-128"/>
                <a:ea typeface="Meiryo" panose="020B0604030504040204" pitchFamily="34" charset="-128"/>
              </a:endParaRPr>
            </a:p>
            <a:p>
              <a:pPr marL="742950" lvl="1" indent="-285750">
                <a:buFont typeface="Wingdings" pitchFamily="2" charset="2"/>
                <a:buChar char="ü"/>
              </a:pPr>
              <a:r>
                <a:rPr lang="en-US" altLang="ja-JP" sz="1200" dirty="0">
                  <a:solidFill>
                    <a:schemeClr val="bg1"/>
                  </a:solidFill>
                  <a:latin typeface="Meiryo" panose="020B0604030504040204" pitchFamily="34" charset="-128"/>
                  <a:ea typeface="Meiryo" panose="020B0604030504040204" pitchFamily="34" charset="-128"/>
                </a:rPr>
                <a:t>AI</a:t>
              </a:r>
              <a:r>
                <a:rPr lang="ja-JP" altLang="en-US" sz="1200">
                  <a:solidFill>
                    <a:schemeClr val="bg1"/>
                  </a:solidFill>
                  <a:latin typeface="Meiryo" panose="020B0604030504040204" pitchFamily="34" charset="-128"/>
                  <a:ea typeface="Meiryo" panose="020B0604030504040204" pitchFamily="34" charset="-128"/>
                </a:rPr>
                <a:t>を使いこなせる人とできない人で、仕事のパフォーマンス格差が拡大する。</a:t>
              </a:r>
              <a:endParaRPr lang="en-US" altLang="ja-JP" sz="1200" dirty="0">
                <a:solidFill>
                  <a:schemeClr val="bg1"/>
                </a:solidFill>
                <a:latin typeface="Meiryo" panose="020B0604030504040204" pitchFamily="34" charset="-128"/>
                <a:ea typeface="Meiryo" panose="020B0604030504040204" pitchFamily="34" charset="-128"/>
              </a:endParaRPr>
            </a:p>
            <a:p>
              <a:pPr marL="742950" lvl="1" indent="-285750">
                <a:buFont typeface="Wingdings" pitchFamily="2" charset="2"/>
                <a:buChar char="ü"/>
              </a:pPr>
              <a:r>
                <a:rPr kumimoji="1" lang="ja-JP" altLang="en-US" sz="1200">
                  <a:solidFill>
                    <a:schemeClr val="bg1"/>
                  </a:solidFill>
                  <a:latin typeface="Meiryo" panose="020B0604030504040204" pitchFamily="34" charset="-128"/>
                  <a:ea typeface="Meiryo" panose="020B0604030504040204" pitchFamily="34" charset="-128"/>
                </a:rPr>
                <a:t>機能や性能が短期間のうちに向上し、適応範囲が急速に拡大する。</a:t>
              </a:r>
              <a:endParaRPr kumimoji="1" lang="en-US" altLang="ja-JP" sz="1200" dirty="0">
                <a:solidFill>
                  <a:schemeClr val="bg1"/>
                </a:solidFill>
                <a:latin typeface="Meiryo" panose="020B0604030504040204" pitchFamily="34" charset="-128"/>
                <a:ea typeface="Meiryo" panose="020B0604030504040204" pitchFamily="34" charset="-128"/>
              </a:endParaRPr>
            </a:p>
          </p:txBody>
        </p:sp>
      </p:grpSp>
    </p:spTree>
    <p:extLst>
      <p:ext uri="{BB962C8B-B14F-4D97-AF65-F5344CB8AC3E}">
        <p14:creationId xmlns:p14="http://schemas.microsoft.com/office/powerpoint/2010/main" val="1165927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正方形/長方形 35">
            <a:extLst>
              <a:ext uri="{FF2B5EF4-FFF2-40B4-BE49-F238E27FC236}">
                <a16:creationId xmlns:a16="http://schemas.microsoft.com/office/drawing/2014/main" id="{4A9859DB-3493-768D-653D-277564042C43}"/>
              </a:ext>
            </a:extLst>
          </p:cNvPr>
          <p:cNvSpPr/>
          <p:nvPr/>
        </p:nvSpPr>
        <p:spPr>
          <a:xfrm>
            <a:off x="3986058" y="1758891"/>
            <a:ext cx="1174834" cy="4479073"/>
          </a:xfrm>
          <a:prstGeom prst="rect">
            <a:avLst/>
          </a:prstGeom>
          <a:solidFill>
            <a:schemeClr val="accent4">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3" name="図 2">
            <a:extLst>
              <a:ext uri="{FF2B5EF4-FFF2-40B4-BE49-F238E27FC236}">
                <a16:creationId xmlns:a16="http://schemas.microsoft.com/office/drawing/2014/main" id="{D9AC23DA-9026-86CE-0943-AF4265C7E3BA}"/>
              </a:ext>
            </a:extLst>
          </p:cNvPr>
          <p:cNvPicPr>
            <a:picLocks noChangeAspect="1"/>
          </p:cNvPicPr>
          <p:nvPr/>
        </p:nvPicPr>
        <p:blipFill>
          <a:blip r:embed="rId2">
            <a:clrChange>
              <a:clrFrom>
                <a:srgbClr val="FEFEFE"/>
              </a:clrFrom>
              <a:clrTo>
                <a:srgbClr val="FEFEFE">
                  <a:alpha val="0"/>
                </a:srgbClr>
              </a:clrTo>
            </a:clrChange>
          </a:blip>
          <a:stretch>
            <a:fillRect/>
          </a:stretch>
        </p:blipFill>
        <p:spPr>
          <a:xfrm>
            <a:off x="554596" y="2578849"/>
            <a:ext cx="1255387" cy="1255387"/>
          </a:xfrm>
          <a:prstGeom prst="rect">
            <a:avLst/>
          </a:prstGeom>
        </p:spPr>
      </p:pic>
      <p:pic>
        <p:nvPicPr>
          <p:cNvPr id="4" name="図 3">
            <a:extLst>
              <a:ext uri="{FF2B5EF4-FFF2-40B4-BE49-F238E27FC236}">
                <a16:creationId xmlns:a16="http://schemas.microsoft.com/office/drawing/2014/main" id="{3D9D517B-036A-0E5A-C517-17C6FFE941F4}"/>
              </a:ext>
            </a:extLst>
          </p:cNvPr>
          <p:cNvPicPr>
            <a:picLocks noChangeAspect="1"/>
          </p:cNvPicPr>
          <p:nvPr/>
        </p:nvPicPr>
        <p:blipFill>
          <a:blip r:embed="rId3"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619482" y="1469012"/>
            <a:ext cx="1146059" cy="1146059"/>
          </a:xfrm>
          <a:prstGeom prst="rect">
            <a:avLst/>
          </a:prstGeom>
        </p:spPr>
      </p:pic>
      <p:pic>
        <p:nvPicPr>
          <p:cNvPr id="6" name="図 5">
            <a:extLst>
              <a:ext uri="{FF2B5EF4-FFF2-40B4-BE49-F238E27FC236}">
                <a16:creationId xmlns:a16="http://schemas.microsoft.com/office/drawing/2014/main" id="{97B8DEE0-A34F-3A02-4948-22A451E3021E}"/>
              </a:ext>
            </a:extLst>
          </p:cNvPr>
          <p:cNvPicPr>
            <a:picLocks noChangeAspect="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745455" y="4837435"/>
            <a:ext cx="873667" cy="873667"/>
          </a:xfrm>
          <a:prstGeom prst="rect">
            <a:avLst/>
          </a:prstGeom>
        </p:spPr>
      </p:pic>
      <p:pic>
        <p:nvPicPr>
          <p:cNvPr id="10" name="図 9">
            <a:extLst>
              <a:ext uri="{FF2B5EF4-FFF2-40B4-BE49-F238E27FC236}">
                <a16:creationId xmlns:a16="http://schemas.microsoft.com/office/drawing/2014/main" id="{FA6A2ACA-5466-754F-F421-378D65BB9BEB}"/>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654954" y="3639955"/>
            <a:ext cx="1146058" cy="1146058"/>
          </a:xfrm>
          <a:prstGeom prst="rect">
            <a:avLst/>
          </a:prstGeom>
        </p:spPr>
      </p:pic>
      <p:sp>
        <p:nvSpPr>
          <p:cNvPr id="2" name="タイトル 1">
            <a:extLst>
              <a:ext uri="{FF2B5EF4-FFF2-40B4-BE49-F238E27FC236}">
                <a16:creationId xmlns:a16="http://schemas.microsoft.com/office/drawing/2014/main" id="{51D9C8B6-0111-6BCA-1B21-244FA6628325}"/>
              </a:ext>
            </a:extLst>
          </p:cNvPr>
          <p:cNvSpPr>
            <a:spLocks noGrp="1"/>
          </p:cNvSpPr>
          <p:nvPr>
            <p:ph type="title"/>
          </p:nvPr>
        </p:nvSpPr>
        <p:spPr/>
        <p:txBody>
          <a:bodyPr/>
          <a:lstStyle/>
          <a:p>
            <a:r>
              <a:rPr kumimoji="1" lang="ja-JP" altLang="en-US"/>
              <a:t>生成</a:t>
            </a:r>
            <a:r>
              <a:rPr kumimoji="1" lang="en-US" altLang="ja-JP" dirty="0"/>
              <a:t>AI</a:t>
            </a:r>
            <a:r>
              <a:rPr kumimoji="1" lang="ja-JP" altLang="en-US"/>
              <a:t>の実行プロセス</a:t>
            </a:r>
          </a:p>
        </p:txBody>
      </p:sp>
      <p:sp>
        <p:nvSpPr>
          <p:cNvPr id="7" name="テキスト ボックス 6">
            <a:extLst>
              <a:ext uri="{FF2B5EF4-FFF2-40B4-BE49-F238E27FC236}">
                <a16:creationId xmlns:a16="http://schemas.microsoft.com/office/drawing/2014/main" id="{A1DA796D-1A86-03E4-9361-60B3D0B6865D}"/>
              </a:ext>
            </a:extLst>
          </p:cNvPr>
          <p:cNvSpPr txBox="1"/>
          <p:nvPr/>
        </p:nvSpPr>
        <p:spPr>
          <a:xfrm>
            <a:off x="716704" y="2478484"/>
            <a:ext cx="951614" cy="338554"/>
          </a:xfrm>
          <a:prstGeom prst="rect">
            <a:avLst/>
          </a:prstGeom>
          <a:noFill/>
        </p:spPr>
        <p:txBody>
          <a:bodyPr wrap="square" rtlCol="0">
            <a:spAutoFit/>
          </a:bodyPr>
          <a:lstStyle/>
          <a:p>
            <a:pPr algn="ctr"/>
            <a:r>
              <a:rPr kumimoji="1" lang="ja-JP" altLang="en-US" sz="1600">
                <a:latin typeface="Meiryo" panose="020B0604030504040204" pitchFamily="34" charset="-128"/>
                <a:ea typeface="Meiryo" panose="020B0604030504040204" pitchFamily="34" charset="-128"/>
              </a:rPr>
              <a:t>文章</a:t>
            </a:r>
          </a:p>
        </p:txBody>
      </p:sp>
      <p:sp>
        <p:nvSpPr>
          <p:cNvPr id="8" name="テキスト ボックス 7">
            <a:extLst>
              <a:ext uri="{FF2B5EF4-FFF2-40B4-BE49-F238E27FC236}">
                <a16:creationId xmlns:a16="http://schemas.microsoft.com/office/drawing/2014/main" id="{411102CA-DE5E-F22F-B15F-BB01BD2DDBFC}"/>
              </a:ext>
            </a:extLst>
          </p:cNvPr>
          <p:cNvSpPr txBox="1"/>
          <p:nvPr/>
        </p:nvSpPr>
        <p:spPr>
          <a:xfrm>
            <a:off x="706482" y="3503095"/>
            <a:ext cx="951614" cy="338554"/>
          </a:xfrm>
          <a:prstGeom prst="rect">
            <a:avLst/>
          </a:prstGeom>
          <a:noFill/>
        </p:spPr>
        <p:txBody>
          <a:bodyPr wrap="square" rtlCol="0">
            <a:spAutoFit/>
          </a:bodyPr>
          <a:lstStyle/>
          <a:p>
            <a:pPr algn="ctr"/>
            <a:r>
              <a:rPr kumimoji="1" lang="ja-JP" altLang="en-US" sz="1600">
                <a:latin typeface="Meiryo" panose="020B0604030504040204" pitchFamily="34" charset="-128"/>
                <a:ea typeface="Meiryo" panose="020B0604030504040204" pitchFamily="34" charset="-128"/>
              </a:rPr>
              <a:t>画像</a:t>
            </a:r>
          </a:p>
        </p:txBody>
      </p:sp>
      <p:sp>
        <p:nvSpPr>
          <p:cNvPr id="9" name="テキスト ボックス 8">
            <a:extLst>
              <a:ext uri="{FF2B5EF4-FFF2-40B4-BE49-F238E27FC236}">
                <a16:creationId xmlns:a16="http://schemas.microsoft.com/office/drawing/2014/main" id="{C60CFD5F-E55C-34EF-E930-E91D728D80C0}"/>
              </a:ext>
            </a:extLst>
          </p:cNvPr>
          <p:cNvSpPr txBox="1"/>
          <p:nvPr/>
        </p:nvSpPr>
        <p:spPr>
          <a:xfrm>
            <a:off x="705622" y="5641620"/>
            <a:ext cx="951614" cy="338554"/>
          </a:xfrm>
          <a:prstGeom prst="rect">
            <a:avLst/>
          </a:prstGeom>
          <a:noFill/>
        </p:spPr>
        <p:txBody>
          <a:bodyPr wrap="square" rtlCol="0">
            <a:spAutoFit/>
          </a:bodyPr>
          <a:lstStyle/>
          <a:p>
            <a:pPr algn="ctr"/>
            <a:r>
              <a:rPr kumimoji="1" lang="ja-JP" altLang="en-US" sz="1600">
                <a:latin typeface="Meiryo" panose="020B0604030504040204" pitchFamily="34" charset="-128"/>
                <a:ea typeface="Meiryo" panose="020B0604030504040204" pitchFamily="34" charset="-128"/>
              </a:rPr>
              <a:t>音声</a:t>
            </a:r>
          </a:p>
        </p:txBody>
      </p:sp>
      <p:sp>
        <p:nvSpPr>
          <p:cNvPr id="11" name="テキスト ボックス 10">
            <a:extLst>
              <a:ext uri="{FF2B5EF4-FFF2-40B4-BE49-F238E27FC236}">
                <a16:creationId xmlns:a16="http://schemas.microsoft.com/office/drawing/2014/main" id="{3EC692B5-6931-A7C5-2AF1-A7D8DCBD9C63}"/>
              </a:ext>
            </a:extLst>
          </p:cNvPr>
          <p:cNvSpPr txBox="1"/>
          <p:nvPr/>
        </p:nvSpPr>
        <p:spPr>
          <a:xfrm>
            <a:off x="716704" y="4535237"/>
            <a:ext cx="951614" cy="338554"/>
          </a:xfrm>
          <a:prstGeom prst="rect">
            <a:avLst/>
          </a:prstGeom>
          <a:noFill/>
        </p:spPr>
        <p:txBody>
          <a:bodyPr wrap="square" rtlCol="0">
            <a:spAutoFit/>
          </a:bodyPr>
          <a:lstStyle/>
          <a:p>
            <a:pPr algn="ctr"/>
            <a:r>
              <a:rPr kumimoji="1" lang="ja-JP" altLang="en-US" sz="1600">
                <a:latin typeface="Meiryo" panose="020B0604030504040204" pitchFamily="34" charset="-128"/>
                <a:ea typeface="Meiryo" panose="020B0604030504040204" pitchFamily="34" charset="-128"/>
              </a:rPr>
              <a:t>動画</a:t>
            </a:r>
          </a:p>
        </p:txBody>
      </p:sp>
      <p:sp>
        <p:nvSpPr>
          <p:cNvPr id="12" name="テキスト ボックス 11">
            <a:extLst>
              <a:ext uri="{FF2B5EF4-FFF2-40B4-BE49-F238E27FC236}">
                <a16:creationId xmlns:a16="http://schemas.microsoft.com/office/drawing/2014/main" id="{8C7DEC20-E165-8B56-5283-502E20EBA03F}"/>
              </a:ext>
            </a:extLst>
          </p:cNvPr>
          <p:cNvSpPr txBox="1"/>
          <p:nvPr/>
        </p:nvSpPr>
        <p:spPr>
          <a:xfrm>
            <a:off x="819791" y="6017801"/>
            <a:ext cx="723275" cy="307777"/>
          </a:xfrm>
          <a:prstGeom prst="rect">
            <a:avLst/>
          </a:prstGeom>
          <a:noFill/>
        </p:spPr>
        <p:txBody>
          <a:bodyPr wrap="none" rtlCol="0">
            <a:spAutoFit/>
          </a:bodyPr>
          <a:lstStyle/>
          <a:p>
            <a:pPr algn="ctr"/>
            <a:r>
              <a:rPr kumimoji="1" lang="ja-JP" altLang="en-US" sz="1400">
                <a:latin typeface="Meiryo" panose="020B0604030504040204" pitchFamily="34" charset="-128"/>
                <a:ea typeface="Meiryo" panose="020B0604030504040204" pitchFamily="34" charset="-128"/>
              </a:rPr>
              <a:t>・・・</a:t>
            </a:r>
          </a:p>
        </p:txBody>
      </p:sp>
      <p:sp>
        <p:nvSpPr>
          <p:cNvPr id="13" name="テキスト ボックス 12">
            <a:extLst>
              <a:ext uri="{FF2B5EF4-FFF2-40B4-BE49-F238E27FC236}">
                <a16:creationId xmlns:a16="http://schemas.microsoft.com/office/drawing/2014/main" id="{F96407D9-96BA-3991-D48E-CA6FE5B4D018}"/>
              </a:ext>
            </a:extLst>
          </p:cNvPr>
          <p:cNvSpPr txBox="1"/>
          <p:nvPr/>
        </p:nvSpPr>
        <p:spPr>
          <a:xfrm>
            <a:off x="4133649" y="1077172"/>
            <a:ext cx="877163" cy="369332"/>
          </a:xfrm>
          <a:prstGeom prst="rect">
            <a:avLst/>
          </a:prstGeom>
          <a:noFill/>
        </p:spPr>
        <p:txBody>
          <a:bodyPr wrap="none" rtlCol="0">
            <a:spAutoFit/>
          </a:bodyPr>
          <a:lstStyle/>
          <a:p>
            <a:pPr algn="ctr"/>
            <a:r>
              <a:rPr kumimoji="1" lang="ja-JP" altLang="en-US" b="1">
                <a:latin typeface="Meiryo" panose="020B0604030504040204" pitchFamily="34" charset="-128"/>
                <a:ea typeface="Meiryo" panose="020B0604030504040204" pitchFamily="34" charset="-128"/>
              </a:rPr>
              <a:t>モデル</a:t>
            </a:r>
          </a:p>
        </p:txBody>
      </p:sp>
      <p:sp>
        <p:nvSpPr>
          <p:cNvPr id="14" name="正方形/長方形 13">
            <a:extLst>
              <a:ext uri="{FF2B5EF4-FFF2-40B4-BE49-F238E27FC236}">
                <a16:creationId xmlns:a16="http://schemas.microsoft.com/office/drawing/2014/main" id="{7A115B09-BB72-60E5-0D33-D9F6832373AB}"/>
              </a:ext>
            </a:extLst>
          </p:cNvPr>
          <p:cNvSpPr/>
          <p:nvPr/>
        </p:nvSpPr>
        <p:spPr>
          <a:xfrm>
            <a:off x="2280638" y="2927320"/>
            <a:ext cx="1557172" cy="1403820"/>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 name="正方形/長方形 14">
            <a:extLst>
              <a:ext uri="{FF2B5EF4-FFF2-40B4-BE49-F238E27FC236}">
                <a16:creationId xmlns:a16="http://schemas.microsoft.com/office/drawing/2014/main" id="{F9480790-D402-9912-8F79-00B7E42D5C84}"/>
              </a:ext>
            </a:extLst>
          </p:cNvPr>
          <p:cNvSpPr/>
          <p:nvPr/>
        </p:nvSpPr>
        <p:spPr>
          <a:xfrm>
            <a:off x="2556522" y="3027309"/>
            <a:ext cx="1005403" cy="584775"/>
          </a:xfrm>
          <a:prstGeom prst="rect">
            <a:avLst/>
          </a:prstGeom>
        </p:spPr>
        <p:txBody>
          <a:bodyPr vert="horz" wrap="none">
            <a:spAutoFit/>
          </a:bodyPr>
          <a:lstStyle/>
          <a:p>
            <a:pPr algn="ctr"/>
            <a:r>
              <a:rPr lang="ja-JP" altLang="en-US" sz="3200" b="1">
                <a:solidFill>
                  <a:schemeClr val="bg1"/>
                </a:solidFill>
                <a:latin typeface="Meiryo" panose="020B0604030504040204" pitchFamily="34" charset="-128"/>
                <a:ea typeface="Meiryo" panose="020B0604030504040204" pitchFamily="34" charset="-128"/>
              </a:rPr>
              <a:t>学習</a:t>
            </a:r>
          </a:p>
        </p:txBody>
      </p:sp>
      <p:pic>
        <p:nvPicPr>
          <p:cNvPr id="17" name="図 16">
            <a:extLst>
              <a:ext uri="{FF2B5EF4-FFF2-40B4-BE49-F238E27FC236}">
                <a16:creationId xmlns:a16="http://schemas.microsoft.com/office/drawing/2014/main" id="{99F31DEA-F5C7-6BDB-1AB1-CF835D57B031}"/>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223724" y="3129730"/>
            <a:ext cx="697015" cy="697015"/>
          </a:xfrm>
          <a:prstGeom prst="rect">
            <a:avLst/>
          </a:prstGeom>
        </p:spPr>
      </p:pic>
      <p:pic>
        <p:nvPicPr>
          <p:cNvPr id="19" name="図 18">
            <a:extLst>
              <a:ext uri="{FF2B5EF4-FFF2-40B4-BE49-F238E27FC236}">
                <a16:creationId xmlns:a16="http://schemas.microsoft.com/office/drawing/2014/main" id="{53C16E5B-98CD-EA67-D2B5-DBF5549CC030}"/>
              </a:ext>
            </a:extLst>
          </p:cNvPr>
          <p:cNvPicPr>
            <a:picLocks noChangeAspect="1"/>
          </p:cNvPicPr>
          <p:nvPr/>
        </p:nvPicPr>
        <p:blipFill>
          <a:blip r:embed="rId7">
            <a:clrChange>
              <a:clrFrom>
                <a:srgbClr val="FFFFFF"/>
              </a:clrFrom>
              <a:clrTo>
                <a:srgbClr val="FFFFFF">
                  <a:alpha val="0"/>
                </a:srgbClr>
              </a:clrTo>
            </a:clrChange>
          </a:blip>
          <a:stretch>
            <a:fillRect/>
          </a:stretch>
        </p:blipFill>
        <p:spPr>
          <a:xfrm>
            <a:off x="7334480" y="2927320"/>
            <a:ext cx="1446032" cy="1446032"/>
          </a:xfrm>
          <a:prstGeom prst="rect">
            <a:avLst/>
          </a:prstGeom>
        </p:spPr>
      </p:pic>
      <p:pic>
        <p:nvPicPr>
          <p:cNvPr id="20" name="図 19">
            <a:extLst>
              <a:ext uri="{FF2B5EF4-FFF2-40B4-BE49-F238E27FC236}">
                <a16:creationId xmlns:a16="http://schemas.microsoft.com/office/drawing/2014/main" id="{545B88E9-C0B9-8487-6251-99F75C0AC87A}"/>
              </a:ext>
            </a:extLst>
          </p:cNvPr>
          <p:cNvPicPr>
            <a:picLocks noChangeAspect="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223724" y="2603948"/>
            <a:ext cx="697015" cy="697015"/>
          </a:xfrm>
          <a:prstGeom prst="rect">
            <a:avLst/>
          </a:prstGeom>
        </p:spPr>
      </p:pic>
      <p:pic>
        <p:nvPicPr>
          <p:cNvPr id="21" name="図 20">
            <a:extLst>
              <a:ext uri="{FF2B5EF4-FFF2-40B4-BE49-F238E27FC236}">
                <a16:creationId xmlns:a16="http://schemas.microsoft.com/office/drawing/2014/main" id="{598FDC84-C24B-0C4C-F5D1-B6646BA97B3D}"/>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rot="5400000">
            <a:off x="4223724" y="2040670"/>
            <a:ext cx="697015" cy="697015"/>
          </a:xfrm>
          <a:prstGeom prst="rect">
            <a:avLst/>
          </a:prstGeom>
        </p:spPr>
      </p:pic>
      <p:pic>
        <p:nvPicPr>
          <p:cNvPr id="23" name="図 22">
            <a:extLst>
              <a:ext uri="{FF2B5EF4-FFF2-40B4-BE49-F238E27FC236}">
                <a16:creationId xmlns:a16="http://schemas.microsoft.com/office/drawing/2014/main" id="{5C034935-6BC8-15C0-5B51-F6923F7ED6EB}"/>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205600" y="4214742"/>
            <a:ext cx="697015" cy="697015"/>
          </a:xfrm>
          <a:prstGeom prst="rect">
            <a:avLst/>
          </a:prstGeom>
        </p:spPr>
      </p:pic>
      <p:pic>
        <p:nvPicPr>
          <p:cNvPr id="24" name="図 23">
            <a:extLst>
              <a:ext uri="{FF2B5EF4-FFF2-40B4-BE49-F238E27FC236}">
                <a16:creationId xmlns:a16="http://schemas.microsoft.com/office/drawing/2014/main" id="{A940E49F-FA40-3EE1-2B21-BCA1ACB8731F}"/>
              </a:ext>
            </a:extLst>
          </p:cNvPr>
          <p:cNvPicPr>
            <a:picLocks noChangeAspect="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rot="16200000">
            <a:off x="4205600" y="3688960"/>
            <a:ext cx="697015" cy="697015"/>
          </a:xfrm>
          <a:prstGeom prst="rect">
            <a:avLst/>
          </a:prstGeom>
        </p:spPr>
      </p:pic>
      <p:pic>
        <p:nvPicPr>
          <p:cNvPr id="26" name="図 25">
            <a:extLst>
              <a:ext uri="{FF2B5EF4-FFF2-40B4-BE49-F238E27FC236}">
                <a16:creationId xmlns:a16="http://schemas.microsoft.com/office/drawing/2014/main" id="{C072A38A-0082-4569-BF4F-A27154547FFE}"/>
              </a:ext>
            </a:extLst>
          </p:cNvPr>
          <p:cNvPicPr>
            <a:picLocks noChangeAspect="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rot="5400000">
            <a:off x="4205600" y="4785527"/>
            <a:ext cx="697015" cy="697015"/>
          </a:xfrm>
          <a:prstGeom prst="rect">
            <a:avLst/>
          </a:prstGeom>
        </p:spPr>
      </p:pic>
      <p:sp>
        <p:nvSpPr>
          <p:cNvPr id="27" name="テキスト ボックス 26">
            <a:extLst>
              <a:ext uri="{FF2B5EF4-FFF2-40B4-BE49-F238E27FC236}">
                <a16:creationId xmlns:a16="http://schemas.microsoft.com/office/drawing/2014/main" id="{A67C37E1-99B3-5160-104D-8924F7C4F22D}"/>
              </a:ext>
            </a:extLst>
          </p:cNvPr>
          <p:cNvSpPr txBox="1"/>
          <p:nvPr/>
        </p:nvSpPr>
        <p:spPr>
          <a:xfrm>
            <a:off x="330734" y="1077172"/>
            <a:ext cx="1723549" cy="492443"/>
          </a:xfrm>
          <a:prstGeom prst="rect">
            <a:avLst/>
          </a:prstGeom>
          <a:noFill/>
        </p:spPr>
        <p:txBody>
          <a:bodyPr wrap="none" rtlCol="0">
            <a:spAutoFit/>
          </a:bodyPr>
          <a:lstStyle/>
          <a:p>
            <a:pPr algn="ctr"/>
            <a:r>
              <a:rPr kumimoji="1" lang="ja-JP" altLang="en-US" b="1">
                <a:latin typeface="Meiryo" panose="020B0604030504040204" pitchFamily="34" charset="-128"/>
                <a:ea typeface="Meiryo" panose="020B0604030504040204" pitchFamily="34" charset="-128"/>
              </a:rPr>
              <a:t>学習データ</a:t>
            </a:r>
            <a:endParaRPr kumimoji="1" lang="en-US" altLang="ja-JP" b="1" dirty="0">
              <a:latin typeface="Meiryo" panose="020B0604030504040204" pitchFamily="34" charset="-128"/>
              <a:ea typeface="Meiryo" panose="020B0604030504040204" pitchFamily="34" charset="-128"/>
            </a:endParaRPr>
          </a:p>
          <a:p>
            <a:pPr algn="ctr"/>
            <a:r>
              <a:rPr lang="ja-JP" altLang="en-US" sz="800">
                <a:latin typeface="Meiryo" panose="020B0604030504040204" pitchFamily="34" charset="-128"/>
                <a:ea typeface="Meiryo" panose="020B0604030504040204" pitchFamily="34" charset="-128"/>
              </a:rPr>
              <a:t>マルチモーダル・膨大なデータ量</a:t>
            </a:r>
            <a:endParaRPr kumimoji="1" lang="ja-JP" altLang="en-US" sz="800">
              <a:latin typeface="Meiryo" panose="020B0604030504040204" pitchFamily="34" charset="-128"/>
              <a:ea typeface="Meiryo" panose="020B0604030504040204" pitchFamily="34" charset="-128"/>
            </a:endParaRPr>
          </a:p>
        </p:txBody>
      </p:sp>
      <p:sp>
        <p:nvSpPr>
          <p:cNvPr id="28" name="正方形/長方形 27">
            <a:extLst>
              <a:ext uri="{FF2B5EF4-FFF2-40B4-BE49-F238E27FC236}">
                <a16:creationId xmlns:a16="http://schemas.microsoft.com/office/drawing/2014/main" id="{D7E30604-E4C0-15F4-E959-446FCBDA25C3}"/>
              </a:ext>
            </a:extLst>
          </p:cNvPr>
          <p:cNvSpPr/>
          <p:nvPr/>
        </p:nvSpPr>
        <p:spPr>
          <a:xfrm>
            <a:off x="5288529" y="2927320"/>
            <a:ext cx="1557172" cy="1403820"/>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正方形/長方形 28">
            <a:extLst>
              <a:ext uri="{FF2B5EF4-FFF2-40B4-BE49-F238E27FC236}">
                <a16:creationId xmlns:a16="http://schemas.microsoft.com/office/drawing/2014/main" id="{5FFD105A-6101-4156-476F-0305FA1854E7}"/>
              </a:ext>
            </a:extLst>
          </p:cNvPr>
          <p:cNvSpPr/>
          <p:nvPr/>
        </p:nvSpPr>
        <p:spPr>
          <a:xfrm>
            <a:off x="5564412" y="3027309"/>
            <a:ext cx="1005403" cy="584775"/>
          </a:xfrm>
          <a:prstGeom prst="rect">
            <a:avLst/>
          </a:prstGeom>
        </p:spPr>
        <p:txBody>
          <a:bodyPr vert="horz" wrap="none">
            <a:spAutoFit/>
          </a:bodyPr>
          <a:lstStyle/>
          <a:p>
            <a:pPr algn="ctr"/>
            <a:r>
              <a:rPr lang="ja-JP" altLang="en-US" sz="3200" b="1">
                <a:solidFill>
                  <a:schemeClr val="bg1"/>
                </a:solidFill>
                <a:latin typeface="Meiryo" panose="020B0604030504040204" pitchFamily="34" charset="-128"/>
                <a:ea typeface="Meiryo" panose="020B0604030504040204" pitchFamily="34" charset="-128"/>
              </a:rPr>
              <a:t>生成</a:t>
            </a:r>
          </a:p>
        </p:txBody>
      </p:sp>
      <p:sp>
        <p:nvSpPr>
          <p:cNvPr id="30" name="テキスト ボックス 29">
            <a:extLst>
              <a:ext uri="{FF2B5EF4-FFF2-40B4-BE49-F238E27FC236}">
                <a16:creationId xmlns:a16="http://schemas.microsoft.com/office/drawing/2014/main" id="{521A4D5E-907B-8EDF-D28E-F9B2B3B3FD01}"/>
              </a:ext>
            </a:extLst>
          </p:cNvPr>
          <p:cNvSpPr txBox="1"/>
          <p:nvPr/>
        </p:nvSpPr>
        <p:spPr>
          <a:xfrm>
            <a:off x="7403069" y="1071804"/>
            <a:ext cx="1338828" cy="646331"/>
          </a:xfrm>
          <a:prstGeom prst="rect">
            <a:avLst/>
          </a:prstGeom>
          <a:noFill/>
        </p:spPr>
        <p:txBody>
          <a:bodyPr wrap="none" rtlCol="0">
            <a:spAutoFit/>
          </a:bodyPr>
          <a:lstStyle/>
          <a:p>
            <a:pPr algn="ctr"/>
            <a:r>
              <a:rPr kumimoji="1" lang="ja-JP" altLang="en-US" b="1">
                <a:latin typeface="Meiryo" panose="020B0604030504040204" pitchFamily="34" charset="-128"/>
                <a:ea typeface="Meiryo" panose="020B0604030504040204" pitchFamily="34" charset="-128"/>
              </a:rPr>
              <a:t>生成された</a:t>
            </a:r>
            <a:endParaRPr kumimoji="1" lang="en-US" altLang="ja-JP" b="1" dirty="0">
              <a:latin typeface="Meiryo" panose="020B0604030504040204" pitchFamily="34" charset="-128"/>
              <a:ea typeface="Meiryo" panose="020B0604030504040204" pitchFamily="34" charset="-128"/>
            </a:endParaRPr>
          </a:p>
          <a:p>
            <a:pPr algn="ctr"/>
            <a:r>
              <a:rPr lang="ja-JP" altLang="en-US" b="1">
                <a:latin typeface="Meiryo" panose="020B0604030504040204" pitchFamily="34" charset="-128"/>
                <a:ea typeface="Meiryo" panose="020B0604030504040204" pitchFamily="34" charset="-128"/>
              </a:rPr>
              <a:t>コンテンツ</a:t>
            </a:r>
            <a:endParaRPr kumimoji="1" lang="ja-JP" altLang="en-US" b="1">
              <a:latin typeface="Meiryo" panose="020B0604030504040204" pitchFamily="34" charset="-128"/>
              <a:ea typeface="Meiryo" panose="020B0604030504040204" pitchFamily="34" charset="-128"/>
            </a:endParaRPr>
          </a:p>
        </p:txBody>
      </p:sp>
      <p:sp>
        <p:nvSpPr>
          <p:cNvPr id="31" name="テキスト ボックス 30">
            <a:extLst>
              <a:ext uri="{FF2B5EF4-FFF2-40B4-BE49-F238E27FC236}">
                <a16:creationId xmlns:a16="http://schemas.microsoft.com/office/drawing/2014/main" id="{AFAB877F-E48F-C694-97E7-20A870023882}"/>
              </a:ext>
            </a:extLst>
          </p:cNvPr>
          <p:cNvSpPr txBox="1"/>
          <p:nvPr/>
        </p:nvSpPr>
        <p:spPr>
          <a:xfrm>
            <a:off x="4069298" y="1367422"/>
            <a:ext cx="1005403" cy="338554"/>
          </a:xfrm>
          <a:prstGeom prst="rect">
            <a:avLst/>
          </a:prstGeom>
          <a:noFill/>
        </p:spPr>
        <p:txBody>
          <a:bodyPr wrap="none" rtlCol="0">
            <a:spAutoFit/>
          </a:bodyPr>
          <a:lstStyle/>
          <a:p>
            <a:pPr algn="ctr"/>
            <a:r>
              <a:rPr kumimoji="1" lang="ja-JP" altLang="en-US" sz="800">
                <a:latin typeface="Meiryo" panose="020B0604030504040204" pitchFamily="34" charset="-128"/>
                <a:ea typeface="Meiryo" panose="020B0604030504040204" pitchFamily="34" charset="-128"/>
              </a:rPr>
              <a:t>特徴の組合せ</a:t>
            </a:r>
            <a:endParaRPr kumimoji="1" lang="en-US" altLang="ja-JP" sz="800" dirty="0">
              <a:latin typeface="Meiryo" panose="020B0604030504040204" pitchFamily="34" charset="-128"/>
              <a:ea typeface="Meiryo" panose="020B0604030504040204" pitchFamily="34" charset="-128"/>
            </a:endParaRPr>
          </a:p>
          <a:p>
            <a:pPr algn="ctr"/>
            <a:r>
              <a:rPr kumimoji="1" lang="ja-JP" altLang="en-US" sz="800">
                <a:latin typeface="Meiryo" panose="020B0604030504040204" pitchFamily="34" charset="-128"/>
                <a:ea typeface="Meiryo" panose="020B0604030504040204" pitchFamily="34" charset="-128"/>
              </a:rPr>
              <a:t>コンテンツの雛形</a:t>
            </a:r>
          </a:p>
        </p:txBody>
      </p:sp>
      <p:sp>
        <p:nvSpPr>
          <p:cNvPr id="32" name="テキスト ボックス 31">
            <a:extLst>
              <a:ext uri="{FF2B5EF4-FFF2-40B4-BE49-F238E27FC236}">
                <a16:creationId xmlns:a16="http://schemas.microsoft.com/office/drawing/2014/main" id="{74E1EA79-45AF-4EC3-4457-AF6FD9630FB3}"/>
              </a:ext>
            </a:extLst>
          </p:cNvPr>
          <p:cNvSpPr txBox="1"/>
          <p:nvPr/>
        </p:nvSpPr>
        <p:spPr>
          <a:xfrm>
            <a:off x="5436777" y="3602280"/>
            <a:ext cx="1260673" cy="577081"/>
          </a:xfrm>
          <a:prstGeom prst="rect">
            <a:avLst/>
          </a:prstGeom>
          <a:noFill/>
        </p:spPr>
        <p:txBody>
          <a:bodyPr wrap="square" rtlCol="0">
            <a:spAutoFit/>
          </a:bodyPr>
          <a:lstStyle/>
          <a:p>
            <a:r>
              <a:rPr lang="ja-JP" altLang="en-US" sz="1050">
                <a:solidFill>
                  <a:schemeClr val="bg1"/>
                </a:solidFill>
                <a:latin typeface="Meiryo" panose="020B0604030504040204" pitchFamily="34" charset="-128"/>
                <a:ea typeface="Meiryo" panose="020B0604030504040204" pitchFamily="34" charset="-128"/>
              </a:rPr>
              <a:t>プロンプトに最も適した特徴の組合せを見つける計算</a:t>
            </a:r>
            <a:endParaRPr kumimoji="1" lang="en-US" altLang="ja-JP" sz="1050" dirty="0">
              <a:solidFill>
                <a:schemeClr val="bg1"/>
              </a:solidFill>
              <a:latin typeface="Meiryo" panose="020B0604030504040204" pitchFamily="34" charset="-128"/>
              <a:ea typeface="Meiryo" panose="020B0604030504040204" pitchFamily="34" charset="-128"/>
            </a:endParaRPr>
          </a:p>
        </p:txBody>
      </p:sp>
      <p:sp>
        <p:nvSpPr>
          <p:cNvPr id="33" name="テキスト ボックス 32">
            <a:extLst>
              <a:ext uri="{FF2B5EF4-FFF2-40B4-BE49-F238E27FC236}">
                <a16:creationId xmlns:a16="http://schemas.microsoft.com/office/drawing/2014/main" id="{7F91DCC0-E44B-EF2A-7EA3-29C583BABB7B}"/>
              </a:ext>
            </a:extLst>
          </p:cNvPr>
          <p:cNvSpPr txBox="1"/>
          <p:nvPr/>
        </p:nvSpPr>
        <p:spPr>
          <a:xfrm>
            <a:off x="2419464" y="3608417"/>
            <a:ext cx="1267554" cy="577081"/>
          </a:xfrm>
          <a:prstGeom prst="rect">
            <a:avLst/>
          </a:prstGeom>
          <a:noFill/>
        </p:spPr>
        <p:txBody>
          <a:bodyPr wrap="squar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データに含まれる</a:t>
            </a:r>
            <a:endParaRPr kumimoji="1" lang="en-US" altLang="ja-JP" sz="1050" dirty="0">
              <a:solidFill>
                <a:schemeClr val="bg1"/>
              </a:solidFill>
              <a:latin typeface="Meiryo" panose="020B0604030504040204" pitchFamily="34" charset="-128"/>
              <a:ea typeface="Meiryo" panose="020B0604030504040204" pitchFamily="34" charset="-128"/>
            </a:endParaRPr>
          </a:p>
          <a:p>
            <a:pPr algn="ctr"/>
            <a:r>
              <a:rPr lang="ja-JP" altLang="en-US" sz="1050">
                <a:solidFill>
                  <a:schemeClr val="bg1"/>
                </a:solidFill>
                <a:latin typeface="Meiryo" panose="020B0604030504040204" pitchFamily="34" charset="-128"/>
                <a:ea typeface="Meiryo" panose="020B0604030504040204" pitchFamily="34" charset="-128"/>
              </a:rPr>
              <a:t>規則や法則、特徴</a:t>
            </a:r>
            <a:endParaRPr lang="en-US" altLang="ja-JP" sz="1050" dirty="0">
              <a:solidFill>
                <a:schemeClr val="bg1"/>
              </a:solidFill>
              <a:latin typeface="Meiryo" panose="020B0604030504040204" pitchFamily="34" charset="-128"/>
              <a:ea typeface="Meiryo" panose="020B0604030504040204" pitchFamily="34" charset="-128"/>
            </a:endParaRPr>
          </a:p>
          <a:p>
            <a:r>
              <a:rPr kumimoji="1" lang="ja-JP" altLang="en-US" sz="1050">
                <a:solidFill>
                  <a:schemeClr val="bg1"/>
                </a:solidFill>
                <a:latin typeface="Meiryo" panose="020B0604030504040204" pitchFamily="34" charset="-128"/>
                <a:ea typeface="Meiryo" panose="020B0604030504040204" pitchFamily="34" charset="-128"/>
              </a:rPr>
              <a:t>を見つける計算</a:t>
            </a:r>
          </a:p>
        </p:txBody>
      </p:sp>
      <p:sp>
        <p:nvSpPr>
          <p:cNvPr id="34" name="テキスト ボックス 33">
            <a:extLst>
              <a:ext uri="{FF2B5EF4-FFF2-40B4-BE49-F238E27FC236}">
                <a16:creationId xmlns:a16="http://schemas.microsoft.com/office/drawing/2014/main" id="{37210FF1-871F-3B8E-889B-E5A511EC441E}"/>
              </a:ext>
            </a:extLst>
          </p:cNvPr>
          <p:cNvSpPr txBox="1"/>
          <p:nvPr/>
        </p:nvSpPr>
        <p:spPr>
          <a:xfrm>
            <a:off x="4018002" y="5543489"/>
            <a:ext cx="1174834" cy="584775"/>
          </a:xfrm>
          <a:prstGeom prst="rect">
            <a:avLst/>
          </a:prstGeom>
          <a:noFill/>
        </p:spPr>
        <p:txBody>
          <a:bodyPr wrap="square" rtlCol="0">
            <a:spAutoFit/>
          </a:bodyPr>
          <a:lstStyle/>
          <a:p>
            <a:r>
              <a:rPr kumimoji="1" lang="ja-JP" altLang="en-US" sz="800">
                <a:solidFill>
                  <a:schemeClr val="bg1"/>
                </a:solidFill>
                <a:latin typeface="Meiryo" panose="020B0604030504040204" pitchFamily="34" charset="-128"/>
                <a:ea typeface="Meiryo" panose="020B0604030504040204" pitchFamily="34" charset="-128"/>
              </a:rPr>
              <a:t>入力に対して何らかの結果を出力をさせるためのルールや関数、基準、雛形</a:t>
            </a:r>
          </a:p>
        </p:txBody>
      </p:sp>
      <p:pic>
        <p:nvPicPr>
          <p:cNvPr id="35" name="図 34">
            <a:extLst>
              <a:ext uri="{FF2B5EF4-FFF2-40B4-BE49-F238E27FC236}">
                <a16:creationId xmlns:a16="http://schemas.microsoft.com/office/drawing/2014/main" id="{2B0F6824-EAB8-3A28-21DA-A7D399F2354B}"/>
              </a:ext>
            </a:extLst>
          </p:cNvPr>
          <p:cNvPicPr>
            <a:picLocks noChangeAspect="1"/>
          </p:cNvPicPr>
          <p:nvPr/>
        </p:nvPicPr>
        <p:blipFill>
          <a:blip r:embed="rId9"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5542282" y="884480"/>
            <a:ext cx="1049660" cy="1049660"/>
          </a:xfrm>
          <a:prstGeom prst="rect">
            <a:avLst/>
          </a:prstGeom>
        </p:spPr>
      </p:pic>
      <p:sp>
        <p:nvSpPr>
          <p:cNvPr id="37" name="右矢印 36">
            <a:extLst>
              <a:ext uri="{FF2B5EF4-FFF2-40B4-BE49-F238E27FC236}">
                <a16:creationId xmlns:a16="http://schemas.microsoft.com/office/drawing/2014/main" id="{3FDDE82C-29F9-A004-267B-1630BC194A07}"/>
              </a:ext>
            </a:extLst>
          </p:cNvPr>
          <p:cNvSpPr/>
          <p:nvPr/>
        </p:nvSpPr>
        <p:spPr>
          <a:xfrm>
            <a:off x="3785992" y="3239789"/>
            <a:ext cx="275884" cy="821093"/>
          </a:xfrm>
          <a:prstGeom prst="right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 name="右矢印 37">
            <a:extLst>
              <a:ext uri="{FF2B5EF4-FFF2-40B4-BE49-F238E27FC236}">
                <a16:creationId xmlns:a16="http://schemas.microsoft.com/office/drawing/2014/main" id="{401C467A-BEBE-ED8E-91F0-69B61AABBA08}"/>
              </a:ext>
            </a:extLst>
          </p:cNvPr>
          <p:cNvSpPr/>
          <p:nvPr/>
        </p:nvSpPr>
        <p:spPr>
          <a:xfrm>
            <a:off x="5061919" y="3239789"/>
            <a:ext cx="275884" cy="821093"/>
          </a:xfrm>
          <a:prstGeom prst="right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9" name="右矢印 38">
            <a:extLst>
              <a:ext uri="{FF2B5EF4-FFF2-40B4-BE49-F238E27FC236}">
                <a16:creationId xmlns:a16="http://schemas.microsoft.com/office/drawing/2014/main" id="{7842645B-3416-F6F2-2E9E-E92EE64D96D2}"/>
              </a:ext>
            </a:extLst>
          </p:cNvPr>
          <p:cNvSpPr/>
          <p:nvPr/>
        </p:nvSpPr>
        <p:spPr>
          <a:xfrm>
            <a:off x="6928126" y="3252145"/>
            <a:ext cx="537040" cy="821093"/>
          </a:xfrm>
          <a:prstGeom prst="rightArrow">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7" name="右矢印 56">
            <a:extLst>
              <a:ext uri="{FF2B5EF4-FFF2-40B4-BE49-F238E27FC236}">
                <a16:creationId xmlns:a16="http://schemas.microsoft.com/office/drawing/2014/main" id="{374789D3-2598-C473-8097-61FE7B2BECF9}"/>
              </a:ext>
            </a:extLst>
          </p:cNvPr>
          <p:cNvSpPr/>
          <p:nvPr/>
        </p:nvSpPr>
        <p:spPr>
          <a:xfrm>
            <a:off x="1682167" y="3252145"/>
            <a:ext cx="537040" cy="821093"/>
          </a:xfrm>
          <a:prstGeom prst="rightArrow">
            <a:avLst/>
          </a:prstGeom>
          <a:solidFill>
            <a:schemeClr val="accent3"/>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8" name="テキスト ボックス 57">
            <a:extLst>
              <a:ext uri="{FF2B5EF4-FFF2-40B4-BE49-F238E27FC236}">
                <a16:creationId xmlns:a16="http://schemas.microsoft.com/office/drawing/2014/main" id="{3B1998B8-D4BB-D182-25D1-15939C51A539}"/>
              </a:ext>
            </a:extLst>
          </p:cNvPr>
          <p:cNvSpPr txBox="1"/>
          <p:nvPr/>
        </p:nvSpPr>
        <p:spPr>
          <a:xfrm>
            <a:off x="5397697" y="1758891"/>
            <a:ext cx="1338828" cy="615553"/>
          </a:xfrm>
          <a:prstGeom prst="rect">
            <a:avLst/>
          </a:prstGeom>
          <a:noFill/>
        </p:spPr>
        <p:txBody>
          <a:bodyPr wrap="none" rtlCol="0">
            <a:spAutoFit/>
          </a:bodyPr>
          <a:lstStyle/>
          <a:p>
            <a:pPr algn="ctr"/>
            <a:r>
              <a:rPr kumimoji="1" lang="ja-JP" altLang="en-US" b="1">
                <a:latin typeface="Meiryo" panose="020B0604030504040204" pitchFamily="34" charset="-128"/>
                <a:ea typeface="Meiryo" panose="020B0604030504040204" pitchFamily="34" charset="-128"/>
              </a:rPr>
              <a:t>プロンプト</a:t>
            </a:r>
            <a:endParaRPr kumimoji="1" lang="en-US" altLang="ja-JP" b="1" dirty="0">
              <a:latin typeface="Meiryo" panose="020B0604030504040204" pitchFamily="34" charset="-128"/>
              <a:ea typeface="Meiryo" panose="020B0604030504040204" pitchFamily="34" charset="-128"/>
            </a:endParaRPr>
          </a:p>
          <a:p>
            <a:pPr algn="ctr"/>
            <a:r>
              <a:rPr lang="ja-JP" altLang="en-US" sz="800">
                <a:latin typeface="Meiryo" panose="020B0604030504040204" pitchFamily="34" charset="-128"/>
                <a:ea typeface="Meiryo" panose="020B0604030504040204" pitchFamily="34" charset="-128"/>
              </a:rPr>
              <a:t>何を生成させたいか</a:t>
            </a:r>
            <a:endParaRPr lang="en-US" altLang="ja-JP" sz="800" dirty="0">
              <a:latin typeface="Meiryo" panose="020B0604030504040204" pitchFamily="34" charset="-128"/>
              <a:ea typeface="Meiryo" panose="020B0604030504040204" pitchFamily="34" charset="-128"/>
            </a:endParaRPr>
          </a:p>
          <a:p>
            <a:pPr algn="ctr"/>
            <a:r>
              <a:rPr lang="ja-JP" altLang="en-US" sz="800">
                <a:latin typeface="Meiryo" panose="020B0604030504040204" pitchFamily="34" charset="-128"/>
                <a:ea typeface="Meiryo" panose="020B0604030504040204" pitchFamily="34" charset="-128"/>
              </a:rPr>
              <a:t>を記述した指示情報</a:t>
            </a:r>
            <a:endParaRPr kumimoji="1" lang="ja-JP" altLang="en-US" sz="800">
              <a:latin typeface="Meiryo" panose="020B0604030504040204" pitchFamily="34" charset="-128"/>
              <a:ea typeface="Meiryo" panose="020B0604030504040204" pitchFamily="34" charset="-128"/>
            </a:endParaRPr>
          </a:p>
        </p:txBody>
      </p:sp>
      <p:sp>
        <p:nvSpPr>
          <p:cNvPr id="59" name="下矢印 58">
            <a:extLst>
              <a:ext uri="{FF2B5EF4-FFF2-40B4-BE49-F238E27FC236}">
                <a16:creationId xmlns:a16="http://schemas.microsoft.com/office/drawing/2014/main" id="{3A0A25FF-294B-5CC4-5D19-102728DAF6E7}"/>
              </a:ext>
            </a:extLst>
          </p:cNvPr>
          <p:cNvSpPr/>
          <p:nvPr/>
        </p:nvSpPr>
        <p:spPr>
          <a:xfrm>
            <a:off x="5913581" y="2400420"/>
            <a:ext cx="307059" cy="475110"/>
          </a:xfrm>
          <a:prstGeom prst="downArrow">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60" name="図 59">
            <a:extLst>
              <a:ext uri="{FF2B5EF4-FFF2-40B4-BE49-F238E27FC236}">
                <a16:creationId xmlns:a16="http://schemas.microsoft.com/office/drawing/2014/main" id="{902201FF-3C09-77EE-F850-F73B8AB8726A}"/>
              </a:ext>
            </a:extLst>
          </p:cNvPr>
          <p:cNvPicPr>
            <a:picLocks noChangeAspect="1"/>
          </p:cNvPicPr>
          <p:nvPr/>
        </p:nvPicPr>
        <p:blipFill>
          <a:blip r:embed="rId7">
            <a:clrChange>
              <a:clrFrom>
                <a:srgbClr val="FFFFFF"/>
              </a:clrFrom>
              <a:clrTo>
                <a:srgbClr val="FFFFFF">
                  <a:alpha val="0"/>
                </a:srgbClr>
              </a:clrTo>
            </a:clrChange>
          </a:blip>
          <a:stretch>
            <a:fillRect/>
          </a:stretch>
        </p:blipFill>
        <p:spPr>
          <a:xfrm rot="16200000">
            <a:off x="7349467" y="1830046"/>
            <a:ext cx="1446032" cy="1446032"/>
          </a:xfrm>
          <a:prstGeom prst="rect">
            <a:avLst/>
          </a:prstGeom>
        </p:spPr>
      </p:pic>
      <p:pic>
        <p:nvPicPr>
          <p:cNvPr id="61" name="図 60">
            <a:extLst>
              <a:ext uri="{FF2B5EF4-FFF2-40B4-BE49-F238E27FC236}">
                <a16:creationId xmlns:a16="http://schemas.microsoft.com/office/drawing/2014/main" id="{AE613722-A9A4-CC0A-1384-76CF0DC1DFA9}"/>
              </a:ext>
            </a:extLst>
          </p:cNvPr>
          <p:cNvPicPr>
            <a:picLocks noChangeAspect="1"/>
          </p:cNvPicPr>
          <p:nvPr/>
        </p:nvPicPr>
        <p:blipFill>
          <a:blip r:embed="rId7">
            <a:clrChange>
              <a:clrFrom>
                <a:srgbClr val="FFFFFF"/>
              </a:clrFrom>
              <a:clrTo>
                <a:srgbClr val="FFFFFF">
                  <a:alpha val="0"/>
                </a:srgbClr>
              </a:clrTo>
            </a:clrChange>
          </a:blip>
          <a:stretch>
            <a:fillRect/>
          </a:stretch>
        </p:blipFill>
        <p:spPr>
          <a:xfrm rot="5400000">
            <a:off x="7334480" y="4034320"/>
            <a:ext cx="1446032" cy="1446032"/>
          </a:xfrm>
          <a:prstGeom prst="rect">
            <a:avLst/>
          </a:prstGeom>
        </p:spPr>
      </p:pic>
    </p:spTree>
    <p:extLst>
      <p:ext uri="{BB962C8B-B14F-4D97-AF65-F5344CB8AC3E}">
        <p14:creationId xmlns:p14="http://schemas.microsoft.com/office/powerpoint/2010/main" val="470306374"/>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a:extLst>
              <a:ext uri="{FF2B5EF4-FFF2-40B4-BE49-F238E27FC236}">
                <a16:creationId xmlns:a16="http://schemas.microsoft.com/office/drawing/2014/main" id="{C0341F01-1140-C303-1627-A248A3A4A360}"/>
              </a:ext>
            </a:extLst>
          </p:cNvPr>
          <p:cNvSpPr/>
          <p:nvPr/>
        </p:nvSpPr>
        <p:spPr>
          <a:xfrm>
            <a:off x="106219" y="771307"/>
            <a:ext cx="8913089" cy="1088090"/>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48CD3B43-5089-5F02-4ACC-22BD66F81A4B}"/>
              </a:ext>
            </a:extLst>
          </p:cNvPr>
          <p:cNvSpPr>
            <a:spLocks noGrp="1"/>
          </p:cNvSpPr>
          <p:nvPr>
            <p:ph type="title"/>
          </p:nvPr>
        </p:nvSpPr>
        <p:spPr/>
        <p:txBody>
          <a:bodyPr/>
          <a:lstStyle/>
          <a:p>
            <a:r>
              <a:rPr kumimoji="1" lang="ja-JP" altLang="en-US"/>
              <a:t>参考：</a:t>
            </a:r>
            <a:r>
              <a:rPr kumimoji="1" lang="en-US" altLang="ja-JP" dirty="0"/>
              <a:t>Google Gemini </a:t>
            </a:r>
            <a:r>
              <a:rPr kumimoji="1" lang="ja-JP" altLang="en-US"/>
              <a:t>に聞いてみた</a:t>
            </a:r>
            <a:r>
              <a:rPr kumimoji="1" lang="en-US" altLang="ja-JP" dirty="0"/>
              <a:t> </a:t>
            </a:r>
            <a:endParaRPr kumimoji="1" lang="ja-JP" altLang="en-US"/>
          </a:p>
        </p:txBody>
      </p:sp>
      <p:sp>
        <p:nvSpPr>
          <p:cNvPr id="6" name="テキスト ボックス 5">
            <a:extLst>
              <a:ext uri="{FF2B5EF4-FFF2-40B4-BE49-F238E27FC236}">
                <a16:creationId xmlns:a16="http://schemas.microsoft.com/office/drawing/2014/main" id="{781EF39D-C342-CC86-264A-2244455A2279}"/>
              </a:ext>
            </a:extLst>
          </p:cNvPr>
          <p:cNvSpPr txBox="1"/>
          <p:nvPr/>
        </p:nvSpPr>
        <p:spPr>
          <a:xfrm>
            <a:off x="509098" y="843734"/>
            <a:ext cx="4008582" cy="1169551"/>
          </a:xfrm>
          <a:prstGeom prst="rect">
            <a:avLst/>
          </a:prstGeom>
          <a:noFill/>
        </p:spPr>
        <p:txBody>
          <a:bodyPr wrap="square">
            <a:spAutoFit/>
          </a:bodyPr>
          <a:lstStyle/>
          <a:p>
            <a:r>
              <a:rPr lang="en-US" altLang="ja-JP" sz="1000" b="0" i="0" dirty="0">
                <a:solidFill>
                  <a:srgbClr val="343541"/>
                </a:solidFill>
                <a:effectLst/>
                <a:latin typeface="Meiryo" panose="020B0604030504040204" pitchFamily="34" charset="-128"/>
                <a:ea typeface="Meiryo" panose="020B0604030504040204" pitchFamily="34" charset="-128"/>
              </a:rPr>
              <a:t>###</a:t>
            </a:r>
            <a:r>
              <a:rPr lang="ja-JP" altLang="en-US" sz="1000" b="0" i="0">
                <a:solidFill>
                  <a:srgbClr val="343541"/>
                </a:solidFill>
                <a:effectLst/>
                <a:latin typeface="Meiryo" panose="020B0604030504040204" pitchFamily="34" charset="-128"/>
                <a:ea typeface="Meiryo" panose="020B0604030504040204" pitchFamily="34" charset="-128"/>
              </a:rPr>
              <a:t>設定 </a:t>
            </a:r>
            <a:endParaRPr lang="en-US" altLang="ja-JP" sz="1000" b="0" i="0" dirty="0">
              <a:solidFill>
                <a:srgbClr val="343541"/>
              </a:solidFill>
              <a:effectLst/>
              <a:latin typeface="Meiryo" panose="020B0604030504040204" pitchFamily="34" charset="-128"/>
              <a:ea typeface="Meiryo" panose="020B0604030504040204" pitchFamily="34" charset="-128"/>
            </a:endParaRPr>
          </a:p>
          <a:p>
            <a:r>
              <a:rPr lang="ja-JP" altLang="en-US" sz="1000" b="0" i="0">
                <a:solidFill>
                  <a:srgbClr val="343541"/>
                </a:solidFill>
                <a:effectLst/>
                <a:latin typeface="Meiryo" panose="020B0604030504040204" pitchFamily="34" charset="-128"/>
                <a:ea typeface="Meiryo" panose="020B0604030504040204" pitchFamily="34" charset="-128"/>
              </a:rPr>
              <a:t>　あなたは優秀な研修講師である</a:t>
            </a:r>
            <a:endParaRPr lang="en-US" altLang="ja-JP" sz="1000" b="0" i="0" dirty="0">
              <a:solidFill>
                <a:srgbClr val="343541"/>
              </a:solidFill>
              <a:effectLst/>
              <a:latin typeface="Meiryo" panose="020B0604030504040204" pitchFamily="34" charset="-128"/>
              <a:ea typeface="Meiryo" panose="020B0604030504040204" pitchFamily="34" charset="-128"/>
            </a:endParaRPr>
          </a:p>
          <a:p>
            <a:r>
              <a:rPr lang="en-US" altLang="ja-JP" sz="1000" b="0" i="0" dirty="0">
                <a:solidFill>
                  <a:srgbClr val="343541"/>
                </a:solidFill>
                <a:effectLst/>
                <a:latin typeface="Meiryo" panose="020B0604030504040204" pitchFamily="34" charset="-128"/>
                <a:ea typeface="Meiryo" panose="020B0604030504040204" pitchFamily="34" charset="-128"/>
              </a:rPr>
              <a:t>###</a:t>
            </a:r>
            <a:r>
              <a:rPr lang="ja-JP" altLang="en-US" sz="1000" b="0" i="0">
                <a:solidFill>
                  <a:srgbClr val="343541"/>
                </a:solidFill>
                <a:effectLst/>
                <a:latin typeface="Meiryo" panose="020B0604030504040204" pitchFamily="34" charset="-128"/>
                <a:ea typeface="Meiryo" panose="020B0604030504040204" pitchFamily="34" charset="-128"/>
              </a:rPr>
              <a:t>命令 </a:t>
            </a:r>
            <a:endParaRPr lang="en-US" altLang="ja-JP" sz="1000" b="0" i="0" dirty="0">
              <a:solidFill>
                <a:srgbClr val="343541"/>
              </a:solidFill>
              <a:effectLst/>
              <a:latin typeface="Meiryo" panose="020B0604030504040204" pitchFamily="34" charset="-128"/>
              <a:ea typeface="Meiryo" panose="020B0604030504040204" pitchFamily="34" charset="-128"/>
            </a:endParaRPr>
          </a:p>
          <a:p>
            <a:r>
              <a:rPr lang="ja-JP" altLang="en-US" sz="1000" b="0" i="0">
                <a:solidFill>
                  <a:srgbClr val="343541"/>
                </a:solidFill>
                <a:effectLst/>
                <a:latin typeface="Meiryo" panose="020B0604030504040204" pitchFamily="34" charset="-128"/>
                <a:ea typeface="Meiryo" panose="020B0604030504040204" pitchFamily="34" charset="-128"/>
              </a:rPr>
              <a:t>　いま注目すべき最新の</a:t>
            </a:r>
            <a:r>
              <a:rPr lang="en" altLang="ja-JP" sz="1000" b="0" i="0" dirty="0">
                <a:solidFill>
                  <a:srgbClr val="343541"/>
                </a:solidFill>
                <a:effectLst/>
                <a:latin typeface="Meiryo" panose="020B0604030504040204" pitchFamily="34" charset="-128"/>
                <a:ea typeface="Meiryo" panose="020B0604030504040204" pitchFamily="34" charset="-128"/>
              </a:rPr>
              <a:t>IT</a:t>
            </a:r>
            <a:r>
              <a:rPr lang="ja-JP" altLang="en-US" sz="1000" b="0" i="0">
                <a:solidFill>
                  <a:srgbClr val="343541"/>
                </a:solidFill>
                <a:effectLst/>
                <a:latin typeface="Meiryo" panose="020B0604030504040204" pitchFamily="34" charset="-128"/>
                <a:ea typeface="Meiryo" panose="020B0604030504040204" pitchFamily="34" charset="-128"/>
              </a:rPr>
              <a:t>トレンドについて説明せよ</a:t>
            </a:r>
            <a:endParaRPr lang="en-US" altLang="ja-JP" sz="1000" b="0" i="0" dirty="0">
              <a:solidFill>
                <a:srgbClr val="343541"/>
              </a:solidFill>
              <a:effectLst/>
              <a:latin typeface="Meiryo" panose="020B0604030504040204" pitchFamily="34" charset="-128"/>
              <a:ea typeface="Meiryo" panose="020B0604030504040204" pitchFamily="34" charset="-128"/>
            </a:endParaRPr>
          </a:p>
          <a:p>
            <a:r>
              <a:rPr lang="en-US" altLang="ja-JP" sz="1000" b="0" i="0" dirty="0">
                <a:solidFill>
                  <a:srgbClr val="343541"/>
                </a:solidFill>
                <a:effectLst/>
                <a:latin typeface="Meiryo" panose="020B0604030504040204" pitchFamily="34" charset="-128"/>
                <a:ea typeface="Meiryo" panose="020B0604030504040204" pitchFamily="34" charset="-128"/>
              </a:rPr>
              <a:t>###</a:t>
            </a:r>
            <a:r>
              <a:rPr lang="ja-JP" altLang="en-US" sz="1000" b="0" i="0">
                <a:solidFill>
                  <a:srgbClr val="343541"/>
                </a:solidFill>
                <a:effectLst/>
                <a:latin typeface="Meiryo" panose="020B0604030504040204" pitchFamily="34" charset="-128"/>
                <a:ea typeface="Meiryo" panose="020B0604030504040204" pitchFamily="34" charset="-128"/>
              </a:rPr>
              <a:t>対象 </a:t>
            </a:r>
            <a:endParaRPr lang="en-US" altLang="ja-JP" sz="1000" b="0" i="0" dirty="0">
              <a:solidFill>
                <a:srgbClr val="343541"/>
              </a:solidFill>
              <a:effectLst/>
              <a:latin typeface="Meiryo" panose="020B0604030504040204" pitchFamily="34" charset="-128"/>
              <a:ea typeface="Meiryo" panose="020B0604030504040204" pitchFamily="34" charset="-128"/>
            </a:endParaRPr>
          </a:p>
          <a:p>
            <a:r>
              <a:rPr lang="ja-JP" altLang="en-US" sz="1000" b="0" i="0">
                <a:solidFill>
                  <a:srgbClr val="343541"/>
                </a:solidFill>
                <a:effectLst/>
                <a:latin typeface="Meiryo" panose="020B0604030504040204" pitchFamily="34" charset="-128"/>
                <a:ea typeface="Meiryo" panose="020B0604030504040204" pitchFamily="34" charset="-128"/>
              </a:rPr>
              <a:t>　</a:t>
            </a:r>
            <a:r>
              <a:rPr lang="en" altLang="ja-JP" sz="1000" b="0" i="0" dirty="0">
                <a:solidFill>
                  <a:srgbClr val="343541"/>
                </a:solidFill>
                <a:effectLst/>
                <a:latin typeface="Meiryo" panose="020B0604030504040204" pitchFamily="34" charset="-128"/>
                <a:ea typeface="Meiryo" panose="020B0604030504040204" pitchFamily="34" charset="-128"/>
              </a:rPr>
              <a:t>IT</a:t>
            </a:r>
            <a:r>
              <a:rPr lang="ja-JP" altLang="en-US" sz="1000" b="0" i="0">
                <a:solidFill>
                  <a:srgbClr val="343541"/>
                </a:solidFill>
                <a:effectLst/>
                <a:latin typeface="Meiryo" panose="020B0604030504040204" pitchFamily="34" charset="-128"/>
                <a:ea typeface="Meiryo" panose="020B0604030504040204" pitchFamily="34" charset="-128"/>
              </a:rPr>
              <a:t>についての専門知識がない社会人 </a:t>
            </a:r>
            <a:endParaRPr lang="en-US" altLang="ja-JP" sz="1000" b="0" i="0" dirty="0">
              <a:solidFill>
                <a:srgbClr val="343541"/>
              </a:solidFill>
              <a:effectLst/>
              <a:latin typeface="Meiryo" panose="020B0604030504040204" pitchFamily="34" charset="-128"/>
              <a:ea typeface="Meiryo" panose="020B0604030504040204" pitchFamily="34" charset="-128"/>
            </a:endParaRPr>
          </a:p>
          <a:p>
            <a:endParaRPr lang="ja-JP" altLang="en-US" sz="1000">
              <a:latin typeface="Meiryo" panose="020B0604030504040204" pitchFamily="34" charset="-128"/>
              <a:ea typeface="Meiryo" panose="020B0604030504040204" pitchFamily="34" charset="-128"/>
            </a:endParaRPr>
          </a:p>
        </p:txBody>
      </p:sp>
      <p:sp>
        <p:nvSpPr>
          <p:cNvPr id="7" name="テキスト ボックス 6">
            <a:extLst>
              <a:ext uri="{FF2B5EF4-FFF2-40B4-BE49-F238E27FC236}">
                <a16:creationId xmlns:a16="http://schemas.microsoft.com/office/drawing/2014/main" id="{BFBCAD4C-A8A3-B62E-AAD8-A9D146DD1A56}"/>
              </a:ext>
            </a:extLst>
          </p:cNvPr>
          <p:cNvSpPr txBox="1"/>
          <p:nvPr/>
        </p:nvSpPr>
        <p:spPr>
          <a:xfrm>
            <a:off x="4651607" y="843734"/>
            <a:ext cx="4008582" cy="1015663"/>
          </a:xfrm>
          <a:prstGeom prst="rect">
            <a:avLst/>
          </a:prstGeom>
          <a:noFill/>
        </p:spPr>
        <p:txBody>
          <a:bodyPr wrap="square">
            <a:spAutoFit/>
          </a:bodyPr>
          <a:lstStyle/>
          <a:p>
            <a:r>
              <a:rPr lang="en-US" altLang="ja-JP" sz="1000" b="0" i="0" dirty="0">
                <a:solidFill>
                  <a:srgbClr val="343541"/>
                </a:solidFill>
                <a:effectLst/>
                <a:latin typeface="Meiryo" panose="020B0604030504040204" pitchFamily="34" charset="-128"/>
                <a:ea typeface="Meiryo" panose="020B0604030504040204" pitchFamily="34" charset="-128"/>
              </a:rPr>
              <a:t>###</a:t>
            </a:r>
            <a:r>
              <a:rPr lang="ja-JP" altLang="en-US" sz="1000" b="0" i="0">
                <a:solidFill>
                  <a:srgbClr val="343541"/>
                </a:solidFill>
                <a:effectLst/>
                <a:latin typeface="Meiryo" panose="020B0604030504040204" pitchFamily="34" charset="-128"/>
                <a:ea typeface="Meiryo" panose="020B0604030504040204" pitchFamily="34" charset="-128"/>
              </a:rPr>
              <a:t>記載すべき内容</a:t>
            </a:r>
            <a:endParaRPr lang="en-US" altLang="ja-JP" sz="1000" b="0" i="0" dirty="0">
              <a:solidFill>
                <a:srgbClr val="343541"/>
              </a:solidFill>
              <a:effectLst/>
              <a:latin typeface="Meiryo" panose="020B0604030504040204" pitchFamily="34" charset="-128"/>
              <a:ea typeface="Meiryo" panose="020B0604030504040204" pitchFamily="34" charset="-128"/>
            </a:endParaRPr>
          </a:p>
          <a:p>
            <a:r>
              <a:rPr lang="ja-JP" altLang="en-US" sz="1000" b="0" i="0">
                <a:solidFill>
                  <a:srgbClr val="343541"/>
                </a:solidFill>
                <a:effectLst/>
                <a:latin typeface="Meiryo" panose="020B0604030504040204" pitchFamily="34" charset="-128"/>
                <a:ea typeface="Meiryo" panose="020B0604030504040204" pitchFamily="34" charset="-128"/>
              </a:rPr>
              <a:t>　社会やビジネスに影響の大きなキーワードを列挙せよ </a:t>
            </a:r>
            <a:endParaRPr lang="en-US" altLang="ja-JP" sz="1000" b="0" i="0" dirty="0">
              <a:solidFill>
                <a:srgbClr val="343541"/>
              </a:solidFill>
              <a:effectLst/>
              <a:latin typeface="Meiryo" panose="020B0604030504040204" pitchFamily="34" charset="-128"/>
              <a:ea typeface="Meiryo" panose="020B0604030504040204" pitchFamily="34" charset="-128"/>
            </a:endParaRPr>
          </a:p>
          <a:p>
            <a:r>
              <a:rPr lang="ja-JP" altLang="en-US" sz="1000" b="0" i="0">
                <a:solidFill>
                  <a:srgbClr val="343541"/>
                </a:solidFill>
                <a:effectLst/>
                <a:latin typeface="Meiryo" panose="020B0604030504040204" pitchFamily="34" charset="-128"/>
                <a:ea typeface="Meiryo" panose="020B0604030504040204" pitchFamily="34" charset="-128"/>
              </a:rPr>
              <a:t>　それらの概要を説明せよ </a:t>
            </a:r>
            <a:endParaRPr lang="en-US" altLang="ja-JP" sz="1000" b="0" i="0" dirty="0">
              <a:solidFill>
                <a:srgbClr val="343541"/>
              </a:solidFill>
              <a:effectLst/>
              <a:latin typeface="Meiryo" panose="020B0604030504040204" pitchFamily="34" charset="-128"/>
              <a:ea typeface="Meiryo" panose="020B0604030504040204" pitchFamily="34" charset="-128"/>
            </a:endParaRPr>
          </a:p>
          <a:p>
            <a:r>
              <a:rPr lang="ja-JP" altLang="en-US" sz="1000">
                <a:solidFill>
                  <a:srgbClr val="343541"/>
                </a:solidFill>
                <a:latin typeface="Meiryo" panose="020B0604030504040204" pitchFamily="34" charset="-128"/>
                <a:ea typeface="Meiryo" panose="020B0604030504040204" pitchFamily="34" charset="-128"/>
              </a:rPr>
              <a:t>　</a:t>
            </a:r>
            <a:r>
              <a:rPr lang="ja-JP" altLang="en-US" sz="1000" b="0" i="0">
                <a:solidFill>
                  <a:srgbClr val="343541"/>
                </a:solidFill>
                <a:effectLst/>
                <a:latin typeface="Meiryo" panose="020B0604030504040204" pitchFamily="34" charset="-128"/>
                <a:ea typeface="Meiryo" panose="020B0604030504040204" pitchFamily="34" charset="-128"/>
              </a:rPr>
              <a:t>なぜ重要なキーワードなのかを説明せよ </a:t>
            </a:r>
            <a:endParaRPr lang="en-US" altLang="ja-JP" sz="1000" b="0" i="0" dirty="0">
              <a:solidFill>
                <a:srgbClr val="343541"/>
              </a:solidFill>
              <a:effectLst/>
              <a:latin typeface="Meiryo" panose="020B0604030504040204" pitchFamily="34" charset="-128"/>
              <a:ea typeface="Meiryo" panose="020B0604030504040204" pitchFamily="34" charset="-128"/>
            </a:endParaRPr>
          </a:p>
          <a:p>
            <a:r>
              <a:rPr lang="en-US" altLang="ja-JP" sz="1000" b="0" i="0" dirty="0">
                <a:solidFill>
                  <a:srgbClr val="343541"/>
                </a:solidFill>
                <a:effectLst/>
                <a:latin typeface="Meiryo" panose="020B0604030504040204" pitchFamily="34" charset="-128"/>
                <a:ea typeface="Meiryo" panose="020B0604030504040204" pitchFamily="34" charset="-128"/>
              </a:rPr>
              <a:t>###</a:t>
            </a:r>
            <a:r>
              <a:rPr lang="ja-JP" altLang="en-US" sz="1000" b="0" i="0">
                <a:solidFill>
                  <a:srgbClr val="343541"/>
                </a:solidFill>
                <a:effectLst/>
                <a:latin typeface="Meiryo" panose="020B0604030504040204" pitchFamily="34" charset="-128"/>
                <a:ea typeface="Meiryo" panose="020B0604030504040204" pitchFamily="34" charset="-128"/>
              </a:rPr>
              <a:t>条件 </a:t>
            </a:r>
            <a:endParaRPr lang="en-US" altLang="ja-JP" sz="1000" b="0" i="0" dirty="0">
              <a:solidFill>
                <a:srgbClr val="343541"/>
              </a:solidFill>
              <a:effectLst/>
              <a:latin typeface="Meiryo" panose="020B0604030504040204" pitchFamily="34" charset="-128"/>
              <a:ea typeface="Meiryo" panose="020B0604030504040204" pitchFamily="34" charset="-128"/>
            </a:endParaRPr>
          </a:p>
          <a:p>
            <a:r>
              <a:rPr lang="ja-JP" altLang="en-US" sz="1000" b="0" i="0">
                <a:solidFill>
                  <a:srgbClr val="343541"/>
                </a:solidFill>
                <a:effectLst/>
                <a:latin typeface="Meiryo" panose="020B0604030504040204" pitchFamily="34" charset="-128"/>
                <a:ea typeface="Meiryo" panose="020B0604030504040204" pitchFamily="34" charset="-128"/>
              </a:rPr>
              <a:t>　優先度の高い</a:t>
            </a:r>
            <a:r>
              <a:rPr lang="en-US" altLang="ja-JP" sz="1000" b="0" i="0" dirty="0">
                <a:solidFill>
                  <a:srgbClr val="343541"/>
                </a:solidFill>
                <a:effectLst/>
                <a:latin typeface="Meiryo" panose="020B0604030504040204" pitchFamily="34" charset="-128"/>
                <a:ea typeface="Meiryo" panose="020B0604030504040204" pitchFamily="34" charset="-128"/>
              </a:rPr>
              <a:t>10</a:t>
            </a:r>
            <a:r>
              <a:rPr lang="ja-JP" altLang="en-US" sz="1000" b="0" i="0">
                <a:solidFill>
                  <a:srgbClr val="343541"/>
                </a:solidFill>
                <a:effectLst/>
                <a:latin typeface="Meiryo" panose="020B0604030504040204" pitchFamily="34" charset="-128"/>
                <a:ea typeface="Meiryo" panose="020B0604030504040204" pitchFamily="34" charset="-128"/>
              </a:rPr>
              <a:t>項目を選び表にまとめる</a:t>
            </a:r>
            <a:endParaRPr lang="en-US" altLang="ja-JP" sz="1000" b="0" i="0" dirty="0">
              <a:solidFill>
                <a:srgbClr val="343541"/>
              </a:solidFill>
              <a:effectLst/>
              <a:latin typeface="Meiryo" panose="020B0604030504040204" pitchFamily="34" charset="-128"/>
              <a:ea typeface="Meiryo" panose="020B0604030504040204" pitchFamily="34" charset="-128"/>
            </a:endParaRPr>
          </a:p>
        </p:txBody>
      </p:sp>
      <p:pic>
        <p:nvPicPr>
          <p:cNvPr id="5" name="図 4">
            <a:extLst>
              <a:ext uri="{FF2B5EF4-FFF2-40B4-BE49-F238E27FC236}">
                <a16:creationId xmlns:a16="http://schemas.microsoft.com/office/drawing/2014/main" id="{6119F82A-5E63-D89C-D4FB-9168604860F9}"/>
              </a:ext>
            </a:extLst>
          </p:cNvPr>
          <p:cNvPicPr>
            <a:picLocks noChangeAspect="1"/>
          </p:cNvPicPr>
          <p:nvPr/>
        </p:nvPicPr>
        <p:blipFill>
          <a:blip r:embed="rId2"/>
          <a:stretch>
            <a:fillRect/>
          </a:stretch>
        </p:blipFill>
        <p:spPr>
          <a:xfrm>
            <a:off x="106218" y="1948083"/>
            <a:ext cx="8928747" cy="4452717"/>
          </a:xfrm>
          <a:prstGeom prst="rect">
            <a:avLst/>
          </a:prstGeom>
        </p:spPr>
      </p:pic>
    </p:spTree>
    <p:extLst>
      <p:ext uri="{BB962C8B-B14F-4D97-AF65-F5344CB8AC3E}">
        <p14:creationId xmlns:p14="http://schemas.microsoft.com/office/powerpoint/2010/main" val="2188410397"/>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正方形/長方形 14">
            <a:extLst>
              <a:ext uri="{FF2B5EF4-FFF2-40B4-BE49-F238E27FC236}">
                <a16:creationId xmlns:a16="http://schemas.microsoft.com/office/drawing/2014/main" id="{57F380C1-47FA-4CC4-1456-788EE52F5397}"/>
              </a:ext>
            </a:extLst>
          </p:cNvPr>
          <p:cNvSpPr/>
          <p:nvPr/>
        </p:nvSpPr>
        <p:spPr>
          <a:xfrm>
            <a:off x="106219" y="771306"/>
            <a:ext cx="8913090" cy="1791575"/>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正方形/長方形 15">
            <a:extLst>
              <a:ext uri="{FF2B5EF4-FFF2-40B4-BE49-F238E27FC236}">
                <a16:creationId xmlns:a16="http://schemas.microsoft.com/office/drawing/2014/main" id="{FE9355FE-F3C7-B359-195E-AB0C5CEC3747}"/>
              </a:ext>
            </a:extLst>
          </p:cNvPr>
          <p:cNvSpPr/>
          <p:nvPr/>
        </p:nvSpPr>
        <p:spPr>
          <a:xfrm>
            <a:off x="110837" y="2641600"/>
            <a:ext cx="8913090" cy="3950000"/>
          </a:xfrm>
          <a:prstGeom prst="rect">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84B2EB4E-6AF8-A2E5-176C-E115ECE0EDBE}"/>
              </a:ext>
            </a:extLst>
          </p:cNvPr>
          <p:cNvSpPr>
            <a:spLocks noGrp="1"/>
          </p:cNvSpPr>
          <p:nvPr>
            <p:ph type="title"/>
          </p:nvPr>
        </p:nvSpPr>
        <p:spPr/>
        <p:txBody>
          <a:bodyPr/>
          <a:lstStyle/>
          <a:p>
            <a:r>
              <a:rPr kumimoji="1" lang="ja-JP" altLang="en-US"/>
              <a:t>参考</a:t>
            </a:r>
            <a:r>
              <a:rPr kumimoji="1" lang="en-US" altLang="ja-JP" dirty="0"/>
              <a:t>:</a:t>
            </a:r>
            <a:r>
              <a:rPr kumimoji="1" lang="en-US" altLang="ja-JP" dirty="0" err="1"/>
              <a:t>ChatGPT</a:t>
            </a:r>
            <a:r>
              <a:rPr kumimoji="1" lang="ja-JP" altLang="en-US"/>
              <a:t>（</a:t>
            </a:r>
            <a:r>
              <a:rPr kumimoji="1" lang="en-US" altLang="ja-JP" dirty="0"/>
              <a:t>GPT-4</a:t>
            </a:r>
            <a:r>
              <a:rPr kumimoji="1" lang="ja-JP" altLang="en-US"/>
              <a:t>）に聞いてみた</a:t>
            </a:r>
            <a:r>
              <a:rPr kumimoji="1" lang="ja-JP" altLang="en-US" sz="2000"/>
              <a:t>　哲学者風</a:t>
            </a:r>
          </a:p>
        </p:txBody>
      </p:sp>
      <p:sp>
        <p:nvSpPr>
          <p:cNvPr id="8" name="テキスト ボックス 7">
            <a:extLst>
              <a:ext uri="{FF2B5EF4-FFF2-40B4-BE49-F238E27FC236}">
                <a16:creationId xmlns:a16="http://schemas.microsoft.com/office/drawing/2014/main" id="{3E7C9C3C-9446-9E10-37BB-6AC7C8D1C5DE}"/>
              </a:ext>
            </a:extLst>
          </p:cNvPr>
          <p:cNvSpPr txBox="1"/>
          <p:nvPr/>
        </p:nvSpPr>
        <p:spPr>
          <a:xfrm>
            <a:off x="138546" y="2773348"/>
            <a:ext cx="4433454" cy="3808735"/>
          </a:xfrm>
          <a:prstGeom prst="rect">
            <a:avLst/>
          </a:prstGeom>
          <a:noFill/>
        </p:spPr>
        <p:txBody>
          <a:bodyPr wrap="square">
            <a:spAutoFit/>
          </a:bodyPr>
          <a:lstStyle/>
          <a:p>
            <a:pPr algn="l"/>
            <a:r>
              <a:rPr lang="ja-JP" altLang="en-US" sz="1050" b="0" i="0">
                <a:solidFill>
                  <a:srgbClr val="374151"/>
                </a:solidFill>
                <a:effectLst/>
                <a:latin typeface="Meiryo" panose="020B0604030504040204" pitchFamily="34" charset="-128"/>
                <a:ea typeface="Meiryo" panose="020B0604030504040204" pitchFamily="34" charset="-128"/>
              </a:rPr>
              <a:t>あなたが</a:t>
            </a:r>
            <a:r>
              <a:rPr lang="en-US" altLang="ja-JP" sz="1050" b="0" i="0" dirty="0">
                <a:solidFill>
                  <a:srgbClr val="374151"/>
                </a:solidFill>
                <a:effectLst/>
                <a:latin typeface="Meiryo" panose="020B0604030504040204" pitchFamily="34" charset="-128"/>
                <a:ea typeface="Meiryo" panose="020B0604030504040204" pitchFamily="34" charset="-128"/>
              </a:rPr>
              <a:t>30</a:t>
            </a:r>
            <a:r>
              <a:rPr lang="ja-JP" altLang="en-US" sz="1050" b="0" i="0">
                <a:solidFill>
                  <a:srgbClr val="374151"/>
                </a:solidFill>
                <a:effectLst/>
                <a:latin typeface="Meiryo" panose="020B0604030504040204" pitchFamily="34" charset="-128"/>
                <a:ea typeface="Meiryo" panose="020B0604030504040204" pitchFamily="34" charset="-128"/>
              </a:rPr>
              <a:t>歳代のビジネス・パーソンとして、これからのキャリアと人生についての悩みを抱えていること、理解しています。あなたの状況を考慮して、人生とキャリアにおける向き合い方や行動指針を以下のように示します。</a:t>
            </a:r>
            <a:endParaRPr lang="en-US" altLang="ja-JP" sz="1050" b="0" i="0" dirty="0">
              <a:solidFill>
                <a:srgbClr val="374151"/>
              </a:solidFill>
              <a:effectLst/>
              <a:latin typeface="Meiryo" panose="020B0604030504040204" pitchFamily="34" charset="-128"/>
              <a:ea typeface="Meiryo" panose="020B0604030504040204" pitchFamily="34" charset="-128"/>
            </a:endParaRPr>
          </a:p>
          <a:p>
            <a:pPr algn="l"/>
            <a:endParaRPr lang="ja-JP" altLang="en-US" sz="1050" b="0" i="0">
              <a:solidFill>
                <a:srgbClr val="374151"/>
              </a:solidFill>
              <a:effectLst/>
              <a:latin typeface="Meiryo" panose="020B0604030504040204" pitchFamily="34" charset="-128"/>
              <a:ea typeface="Meiryo" panose="020B0604030504040204" pitchFamily="34" charset="-128"/>
            </a:endParaRPr>
          </a:p>
          <a:p>
            <a:pPr algn="l">
              <a:buFont typeface="+mj-lt"/>
              <a:buAutoNum type="arabicPeriod"/>
            </a:pPr>
            <a:r>
              <a:rPr lang="ja-JP" altLang="en-US" sz="1050" b="1" i="0">
                <a:solidFill>
                  <a:srgbClr val="374151"/>
                </a:solidFill>
                <a:effectLst/>
                <a:latin typeface="Meiryo" panose="020B0604030504040204" pitchFamily="34" charset="-128"/>
                <a:ea typeface="Meiryo" panose="020B0604030504040204" pitchFamily="34" charset="-128"/>
              </a:rPr>
              <a:t>自分の価値観を理解する</a:t>
            </a:r>
            <a:endParaRPr lang="ja-JP" altLang="en-US" sz="1050" b="0" i="0">
              <a:solidFill>
                <a:srgbClr val="374151"/>
              </a:solidFill>
              <a:effectLst/>
              <a:latin typeface="Meiryo" panose="020B0604030504040204" pitchFamily="34" charset="-128"/>
              <a:ea typeface="Meiryo" panose="020B0604030504040204" pitchFamily="34" charset="-128"/>
            </a:endParaRPr>
          </a:p>
          <a:p>
            <a:pPr marL="358775" lvl="1" indent="-222250">
              <a:buFont typeface="+mj-lt"/>
              <a:buAutoNum type="arabicPeriod"/>
            </a:pPr>
            <a:r>
              <a:rPr lang="ja-JP" altLang="en-US" sz="1050" b="0" i="0">
                <a:solidFill>
                  <a:srgbClr val="374151"/>
                </a:solidFill>
                <a:effectLst/>
                <a:latin typeface="Meiryo" panose="020B0604030504040204" pitchFamily="34" charset="-128"/>
                <a:ea typeface="Meiryo" panose="020B0604030504040204" pitchFamily="34" charset="-128"/>
              </a:rPr>
              <a:t>あなたが本当に大切に思うことは何か、定期的に考えてみましょう。</a:t>
            </a:r>
          </a:p>
          <a:p>
            <a:pPr marL="358775" lvl="1" indent="-222250">
              <a:buFont typeface="+mj-lt"/>
              <a:buAutoNum type="arabicPeriod"/>
            </a:pPr>
            <a:r>
              <a:rPr lang="ja-JP" altLang="en-US" sz="1050" b="0" i="0">
                <a:solidFill>
                  <a:srgbClr val="374151"/>
                </a:solidFill>
                <a:effectLst/>
                <a:latin typeface="Meiryo" panose="020B0604030504040204" pitchFamily="34" charset="-128"/>
                <a:ea typeface="Meiryo" panose="020B0604030504040204" pitchFamily="34" charset="-128"/>
              </a:rPr>
              <a:t>それは家族なのか、キャリアの成功なのか、社会貢献なのか。深く考える時間を持つことで、あなたの行動の指針となります。</a:t>
            </a:r>
          </a:p>
          <a:p>
            <a:pPr algn="l">
              <a:buFont typeface="+mj-lt"/>
              <a:buAutoNum type="arabicPeriod"/>
            </a:pPr>
            <a:r>
              <a:rPr lang="ja-JP" altLang="en-US" sz="1050" b="1" i="0">
                <a:solidFill>
                  <a:srgbClr val="374151"/>
                </a:solidFill>
                <a:effectLst/>
                <a:latin typeface="Meiryo" panose="020B0604030504040204" pitchFamily="34" charset="-128"/>
                <a:ea typeface="Meiryo" panose="020B0604030504040204" pitchFamily="34" charset="-128"/>
              </a:rPr>
              <a:t>自分の強みや得意を再確認する</a:t>
            </a:r>
            <a:endParaRPr lang="ja-JP" altLang="en-US" sz="1050" b="0" i="0">
              <a:solidFill>
                <a:srgbClr val="374151"/>
              </a:solidFill>
              <a:effectLst/>
              <a:latin typeface="Meiryo" panose="020B0604030504040204" pitchFamily="34" charset="-128"/>
              <a:ea typeface="Meiryo" panose="020B0604030504040204" pitchFamily="34" charset="-128"/>
            </a:endParaRPr>
          </a:p>
          <a:p>
            <a:pPr marL="358775" lvl="1" indent="-222250">
              <a:buFont typeface="+mj-lt"/>
              <a:buAutoNum type="arabicPeriod"/>
            </a:pPr>
            <a:r>
              <a:rPr lang="ja-JP" altLang="en-US" sz="1050">
                <a:solidFill>
                  <a:srgbClr val="374151"/>
                </a:solidFill>
                <a:latin typeface="Meiryo" panose="020B0604030504040204" pitchFamily="34" charset="-128"/>
                <a:ea typeface="Meiryo" panose="020B0604030504040204" pitchFamily="34" charset="-128"/>
              </a:rPr>
              <a:t>どんな時に最も活き活きとしているかを振り返ってみましょう。</a:t>
            </a:r>
          </a:p>
          <a:p>
            <a:pPr marL="358775" lvl="1" indent="-222250">
              <a:buFont typeface="+mj-lt"/>
              <a:buAutoNum type="arabicPeriod"/>
            </a:pPr>
            <a:r>
              <a:rPr lang="ja-JP" altLang="en-US" sz="1050">
                <a:solidFill>
                  <a:srgbClr val="374151"/>
                </a:solidFill>
                <a:latin typeface="Meiryo" panose="020B0604030504040204" pitchFamily="34" charset="-128"/>
                <a:ea typeface="Meiryo" panose="020B0604030504040204" pitchFamily="34" charset="-128"/>
              </a:rPr>
              <a:t>その強みを活かせる仕事や環境を模索すると、より有意義なキャリアが築けます。</a:t>
            </a:r>
          </a:p>
          <a:p>
            <a:pPr algn="l">
              <a:buFont typeface="+mj-lt"/>
              <a:buAutoNum type="arabicPeriod"/>
            </a:pPr>
            <a:r>
              <a:rPr lang="ja-JP" altLang="en-US" sz="1050" b="1" i="0">
                <a:solidFill>
                  <a:srgbClr val="374151"/>
                </a:solidFill>
                <a:effectLst/>
                <a:latin typeface="Meiryo" panose="020B0604030504040204" pitchFamily="34" charset="-128"/>
                <a:ea typeface="Meiryo" panose="020B0604030504040204" pitchFamily="34" charset="-128"/>
              </a:rPr>
              <a:t>メンターを持つ</a:t>
            </a:r>
            <a:endParaRPr lang="ja-JP" altLang="en-US" sz="1050" b="0" i="0">
              <a:solidFill>
                <a:srgbClr val="374151"/>
              </a:solidFill>
              <a:effectLst/>
              <a:latin typeface="Meiryo" panose="020B0604030504040204" pitchFamily="34" charset="-128"/>
              <a:ea typeface="Meiryo" panose="020B0604030504040204" pitchFamily="34" charset="-128"/>
            </a:endParaRPr>
          </a:p>
          <a:p>
            <a:pPr marL="358775" lvl="1" indent="-222250">
              <a:buFont typeface="+mj-lt"/>
              <a:buAutoNum type="arabicPeriod"/>
            </a:pPr>
            <a:r>
              <a:rPr lang="ja-JP" altLang="en-US" sz="1050">
                <a:solidFill>
                  <a:srgbClr val="374151"/>
                </a:solidFill>
                <a:latin typeface="Meiryo" panose="020B0604030504040204" pitchFamily="34" charset="-128"/>
                <a:ea typeface="Meiryo" panose="020B0604030504040204" pitchFamily="34" charset="-128"/>
              </a:rPr>
              <a:t>あなたの業界や興味を持っている分野で成功している人にアドバイスを求めてみましょう。</a:t>
            </a:r>
          </a:p>
          <a:p>
            <a:pPr marL="358775" lvl="1" indent="-222250">
              <a:buFont typeface="+mj-lt"/>
              <a:buAutoNum type="arabicPeriod"/>
            </a:pPr>
            <a:r>
              <a:rPr lang="ja-JP" altLang="en-US" sz="1050">
                <a:solidFill>
                  <a:srgbClr val="374151"/>
                </a:solidFill>
                <a:latin typeface="Meiryo" panose="020B0604030504040204" pitchFamily="34" charset="-128"/>
                <a:ea typeface="Meiryo" panose="020B0604030504040204" pitchFamily="34" charset="-128"/>
              </a:rPr>
              <a:t>彼らの経験や視点は、あなたのキャリアの選択肢を広げてくれます</a:t>
            </a:r>
            <a:r>
              <a:rPr lang="ja-JP" altLang="en-US" sz="1050" b="0" i="0">
                <a:solidFill>
                  <a:srgbClr val="374151"/>
                </a:solidFill>
                <a:effectLst/>
                <a:latin typeface="Meiryo" panose="020B0604030504040204" pitchFamily="34" charset="-128"/>
                <a:ea typeface="Meiryo" panose="020B0604030504040204" pitchFamily="34" charset="-128"/>
              </a:rPr>
              <a:t>。</a:t>
            </a:r>
          </a:p>
          <a:p>
            <a:pPr algn="l">
              <a:buFont typeface="+mj-lt"/>
              <a:buAutoNum type="arabicPeriod"/>
            </a:pPr>
            <a:r>
              <a:rPr lang="ja-JP" altLang="en-US" sz="1050" b="1" i="0">
                <a:solidFill>
                  <a:srgbClr val="374151"/>
                </a:solidFill>
                <a:effectLst/>
                <a:latin typeface="Meiryo" panose="020B0604030504040204" pitchFamily="34" charset="-128"/>
                <a:ea typeface="Meiryo" panose="020B0604030504040204" pitchFamily="34" charset="-128"/>
              </a:rPr>
              <a:t>挑戦的なプロジェクトに参加する</a:t>
            </a:r>
            <a:endParaRPr lang="ja-JP" altLang="en-US" sz="1050" b="0" i="0">
              <a:solidFill>
                <a:srgbClr val="374151"/>
              </a:solidFill>
              <a:effectLst/>
              <a:latin typeface="Meiryo" panose="020B0604030504040204" pitchFamily="34" charset="-128"/>
              <a:ea typeface="Meiryo" panose="020B0604030504040204" pitchFamily="34" charset="-128"/>
            </a:endParaRPr>
          </a:p>
          <a:p>
            <a:pPr marL="358775" lvl="1" indent="-222250">
              <a:buFont typeface="+mj-lt"/>
              <a:buAutoNum type="arabicPeriod"/>
            </a:pPr>
            <a:r>
              <a:rPr lang="ja-JP" altLang="en-US" sz="1050">
                <a:solidFill>
                  <a:srgbClr val="374151"/>
                </a:solidFill>
                <a:latin typeface="Meiryo" panose="020B0604030504040204" pitchFamily="34" charset="-128"/>
                <a:ea typeface="Meiryo" panose="020B0604030504040204" pitchFamily="34" charset="-128"/>
              </a:rPr>
              <a:t>成長を望むなら、常に新しいことに挑戦してみましょう。</a:t>
            </a:r>
          </a:p>
          <a:p>
            <a:pPr marL="358775" lvl="1" indent="-222250">
              <a:buFont typeface="+mj-lt"/>
              <a:buAutoNum type="arabicPeriod"/>
            </a:pPr>
            <a:r>
              <a:rPr lang="ja-JP" altLang="en-US" sz="1050">
                <a:solidFill>
                  <a:srgbClr val="374151"/>
                </a:solidFill>
                <a:latin typeface="Meiryo" panose="020B0604030504040204" pitchFamily="34" charset="-128"/>
                <a:ea typeface="Meiryo" panose="020B0604030504040204" pitchFamily="34" charset="-128"/>
              </a:rPr>
              <a:t>初めての経験や失敗から学ぶことが、あなたをさらに成長させるキーとなります。</a:t>
            </a:r>
          </a:p>
        </p:txBody>
      </p:sp>
      <p:sp>
        <p:nvSpPr>
          <p:cNvPr id="9" name="テキスト ボックス 8">
            <a:extLst>
              <a:ext uri="{FF2B5EF4-FFF2-40B4-BE49-F238E27FC236}">
                <a16:creationId xmlns:a16="http://schemas.microsoft.com/office/drawing/2014/main" id="{1E9A8911-C302-0110-53C7-FB140A133CC6}"/>
              </a:ext>
            </a:extLst>
          </p:cNvPr>
          <p:cNvSpPr txBox="1"/>
          <p:nvPr/>
        </p:nvSpPr>
        <p:spPr>
          <a:xfrm>
            <a:off x="4572000" y="2773348"/>
            <a:ext cx="4479636" cy="3808735"/>
          </a:xfrm>
          <a:prstGeom prst="rect">
            <a:avLst/>
          </a:prstGeom>
          <a:noFill/>
        </p:spPr>
        <p:txBody>
          <a:bodyPr wrap="square">
            <a:spAutoFit/>
          </a:bodyPr>
          <a:lstStyle/>
          <a:p>
            <a:pPr marL="228600" indent="-228600" algn="l">
              <a:buFont typeface="+mj-lt"/>
              <a:buAutoNum type="arabicPeriod" startAt="4"/>
            </a:pPr>
            <a:r>
              <a:rPr lang="ja-JP" altLang="en-US" sz="1050" b="1" i="0">
                <a:solidFill>
                  <a:srgbClr val="374151"/>
                </a:solidFill>
                <a:effectLst/>
                <a:latin typeface="Meiryo" panose="020B0604030504040204" pitchFamily="34" charset="-128"/>
                <a:ea typeface="Meiryo" panose="020B0604030504040204" pitchFamily="34" charset="-128"/>
              </a:rPr>
              <a:t>挑戦的なプロジェクトに参加する</a:t>
            </a:r>
            <a:endParaRPr lang="ja-JP" altLang="en-US" sz="1050" b="0" i="0">
              <a:solidFill>
                <a:srgbClr val="374151"/>
              </a:solidFill>
              <a:effectLst/>
              <a:latin typeface="Meiryo" panose="020B0604030504040204" pitchFamily="34" charset="-128"/>
              <a:ea typeface="Meiryo" panose="020B0604030504040204" pitchFamily="34" charset="-128"/>
            </a:endParaRPr>
          </a:p>
          <a:p>
            <a:pPr marL="358775" lvl="1" indent="-222250">
              <a:buFont typeface="+mj-lt"/>
              <a:buAutoNum type="arabicPeriod"/>
            </a:pPr>
            <a:r>
              <a:rPr lang="ja-JP" altLang="en-US" sz="1050">
                <a:solidFill>
                  <a:srgbClr val="374151"/>
                </a:solidFill>
                <a:latin typeface="Meiryo" panose="020B0604030504040204" pitchFamily="34" charset="-128"/>
                <a:ea typeface="Meiryo" panose="020B0604030504040204" pitchFamily="34" charset="-128"/>
              </a:rPr>
              <a:t>成長を望むなら、常に新しいことに挑戦してみましょう。</a:t>
            </a:r>
          </a:p>
          <a:p>
            <a:pPr marL="358775" lvl="1" indent="-222250">
              <a:buFont typeface="+mj-lt"/>
              <a:buAutoNum type="arabicPeriod"/>
            </a:pPr>
            <a:r>
              <a:rPr lang="ja-JP" altLang="en-US" sz="1050">
                <a:solidFill>
                  <a:srgbClr val="374151"/>
                </a:solidFill>
                <a:latin typeface="Meiryo" panose="020B0604030504040204" pitchFamily="34" charset="-128"/>
                <a:ea typeface="Meiryo" panose="020B0604030504040204" pitchFamily="34" charset="-128"/>
              </a:rPr>
              <a:t>初めての経験や失敗から学ぶことが、あなたをさらに成長させるキーとなります。</a:t>
            </a:r>
            <a:endParaRPr lang="en-US" altLang="ja-JP" sz="1050" dirty="0">
              <a:solidFill>
                <a:srgbClr val="374151"/>
              </a:solidFill>
              <a:latin typeface="Meiryo" panose="020B0604030504040204" pitchFamily="34" charset="-128"/>
              <a:ea typeface="Meiryo" panose="020B0604030504040204" pitchFamily="34" charset="-128"/>
            </a:endParaRPr>
          </a:p>
          <a:p>
            <a:pPr marL="228600" indent="-228600" algn="l">
              <a:buFont typeface="+mj-lt"/>
              <a:buAutoNum type="arabicPeriod" startAt="5"/>
            </a:pPr>
            <a:r>
              <a:rPr lang="ja-JP" altLang="en-US" sz="1050" b="1" i="0">
                <a:solidFill>
                  <a:srgbClr val="374151"/>
                </a:solidFill>
                <a:effectLst/>
                <a:latin typeface="Meiryo" panose="020B0604030504040204" pitchFamily="34" charset="-128"/>
                <a:ea typeface="Meiryo" panose="020B0604030504040204" pitchFamily="34" charset="-128"/>
              </a:rPr>
              <a:t>学びを続ける</a:t>
            </a:r>
            <a:endParaRPr lang="ja-JP" altLang="en-US" sz="1050" b="0" i="0">
              <a:solidFill>
                <a:srgbClr val="374151"/>
              </a:solidFill>
              <a:effectLst/>
              <a:latin typeface="Meiryo" panose="020B0604030504040204" pitchFamily="34" charset="-128"/>
              <a:ea typeface="Meiryo" panose="020B0604030504040204" pitchFamily="34" charset="-128"/>
            </a:endParaRPr>
          </a:p>
          <a:p>
            <a:pPr marL="358775" lvl="1" indent="-222250">
              <a:buFont typeface="+mj-lt"/>
              <a:buAutoNum type="arabicPeriod"/>
            </a:pPr>
            <a:r>
              <a:rPr lang="ja-JP" altLang="en-US" sz="1050">
                <a:solidFill>
                  <a:srgbClr val="374151"/>
                </a:solidFill>
                <a:latin typeface="Meiryo" panose="020B0604030504040204" pitchFamily="34" charset="-128"/>
                <a:ea typeface="Meiryo" panose="020B0604030504040204" pitchFamily="34" charset="-128"/>
              </a:rPr>
              <a:t>新しいスキルや知識を身につけることで、あなたの視野や選択肢は広がります。</a:t>
            </a:r>
          </a:p>
          <a:p>
            <a:pPr marL="358775" lvl="1" indent="-222250">
              <a:buFont typeface="+mj-lt"/>
              <a:buAutoNum type="arabicPeriod"/>
            </a:pPr>
            <a:r>
              <a:rPr lang="ja-JP" altLang="en-US" sz="1050">
                <a:solidFill>
                  <a:srgbClr val="374151"/>
                </a:solidFill>
                <a:latin typeface="Meiryo" panose="020B0604030504040204" pitchFamily="34" charset="-128"/>
                <a:ea typeface="Meiryo" panose="020B0604030504040204" pitchFamily="34" charset="-128"/>
              </a:rPr>
              <a:t>セミナー、ワークショップ、オンラインコースなど、学びの機会を逃さないようにしましょう。</a:t>
            </a:r>
          </a:p>
          <a:p>
            <a:pPr algn="l">
              <a:buFont typeface="+mj-lt"/>
              <a:buAutoNum type="arabicPeriod" startAt="5"/>
            </a:pPr>
            <a:r>
              <a:rPr lang="ja-JP" altLang="en-US" sz="1050" b="1" i="0">
                <a:solidFill>
                  <a:srgbClr val="374151"/>
                </a:solidFill>
                <a:effectLst/>
                <a:latin typeface="Meiryo" panose="020B0604030504040204" pitchFamily="34" charset="-128"/>
                <a:ea typeface="Meiryo" panose="020B0604030504040204" pitchFamily="34" charset="-128"/>
              </a:rPr>
              <a:t>バランスを大切にする</a:t>
            </a:r>
            <a:endParaRPr lang="ja-JP" altLang="en-US" sz="1050" b="0" i="0">
              <a:solidFill>
                <a:srgbClr val="374151"/>
              </a:solidFill>
              <a:effectLst/>
              <a:latin typeface="Meiryo" panose="020B0604030504040204" pitchFamily="34" charset="-128"/>
              <a:ea typeface="Meiryo" panose="020B0604030504040204" pitchFamily="34" charset="-128"/>
            </a:endParaRPr>
          </a:p>
          <a:p>
            <a:pPr marL="358775" lvl="1" indent="-222250">
              <a:buFont typeface="+mj-lt"/>
              <a:buAutoNum type="arabicPeriod"/>
            </a:pPr>
            <a:r>
              <a:rPr lang="ja-JP" altLang="en-US" sz="1050">
                <a:solidFill>
                  <a:srgbClr val="374151"/>
                </a:solidFill>
                <a:latin typeface="Meiryo" panose="020B0604030504040204" pitchFamily="34" charset="-128"/>
                <a:ea typeface="Meiryo" panose="020B0604030504040204" pitchFamily="34" charset="-128"/>
              </a:rPr>
              <a:t>仕事だけでなく、私生活や趣味、健康など、人生全体のバランスを保つことが大切です。</a:t>
            </a:r>
          </a:p>
          <a:p>
            <a:pPr marL="358775" lvl="1" indent="-222250">
              <a:buFont typeface="+mj-lt"/>
              <a:buAutoNum type="arabicPeriod"/>
            </a:pPr>
            <a:r>
              <a:rPr lang="ja-JP" altLang="en-US" sz="1050">
                <a:solidFill>
                  <a:srgbClr val="374151"/>
                </a:solidFill>
                <a:latin typeface="Meiryo" panose="020B0604030504040204" pitchFamily="34" charset="-128"/>
                <a:ea typeface="Meiryo" panose="020B0604030504040204" pitchFamily="34" charset="-128"/>
              </a:rPr>
              <a:t>忙しいと感じたら、一息ついてリフレッシュする時間を持つように心がけましょう。</a:t>
            </a:r>
          </a:p>
          <a:p>
            <a:pPr algn="l">
              <a:buFont typeface="+mj-lt"/>
              <a:buAutoNum type="arabicPeriod" startAt="5"/>
            </a:pPr>
            <a:r>
              <a:rPr lang="ja-JP" altLang="en-US" sz="1050" b="1" i="0">
                <a:solidFill>
                  <a:srgbClr val="374151"/>
                </a:solidFill>
                <a:effectLst/>
                <a:latin typeface="Meiryo" panose="020B0604030504040204" pitchFamily="34" charset="-128"/>
                <a:ea typeface="Meiryo" panose="020B0604030504040204" pitchFamily="34" charset="-128"/>
              </a:rPr>
              <a:t>小さな行動を積み重ねる</a:t>
            </a:r>
            <a:endParaRPr lang="ja-JP" altLang="en-US" sz="1050" b="0" i="0">
              <a:solidFill>
                <a:srgbClr val="374151"/>
              </a:solidFill>
              <a:effectLst/>
              <a:latin typeface="Meiryo" panose="020B0604030504040204" pitchFamily="34" charset="-128"/>
              <a:ea typeface="Meiryo" panose="020B0604030504040204" pitchFamily="34" charset="-128"/>
            </a:endParaRPr>
          </a:p>
          <a:p>
            <a:pPr marL="358775" lvl="1" indent="-222250">
              <a:buFont typeface="+mj-lt"/>
              <a:buAutoNum type="arabicPeriod"/>
            </a:pPr>
            <a:r>
              <a:rPr lang="ja-JP" altLang="en-US" sz="1050">
                <a:solidFill>
                  <a:srgbClr val="374151"/>
                </a:solidFill>
                <a:latin typeface="Meiryo" panose="020B0604030504040204" pitchFamily="34" charset="-128"/>
                <a:ea typeface="Meiryo" panose="020B0604030504040204" pitchFamily="34" charset="-128"/>
              </a:rPr>
              <a:t>未来の自分を想像して、その姿に向かって毎日一歩ずつ進んでみましょう。</a:t>
            </a:r>
          </a:p>
          <a:p>
            <a:pPr marL="358775" lvl="1" indent="-222250">
              <a:buFont typeface="+mj-lt"/>
              <a:buAutoNum type="arabicPeriod"/>
            </a:pPr>
            <a:r>
              <a:rPr lang="ja-JP" altLang="en-US" sz="1050">
                <a:solidFill>
                  <a:srgbClr val="374151"/>
                </a:solidFill>
                <a:latin typeface="Meiryo" panose="020B0604030504040204" pitchFamily="34" charset="-128"/>
                <a:ea typeface="Meiryo" panose="020B0604030504040204" pitchFamily="34" charset="-128"/>
              </a:rPr>
              <a:t>小さな努力が積み重なって、大きな変化を生むことがあります。</a:t>
            </a:r>
          </a:p>
          <a:p>
            <a:pPr algn="l"/>
            <a:endParaRPr lang="en-US" altLang="ja-JP" sz="1050" b="0" i="0" dirty="0">
              <a:solidFill>
                <a:srgbClr val="374151"/>
              </a:solidFill>
              <a:effectLst/>
              <a:latin typeface="Meiryo" panose="020B0604030504040204" pitchFamily="34" charset="-128"/>
              <a:ea typeface="Meiryo" panose="020B0604030504040204" pitchFamily="34" charset="-128"/>
            </a:endParaRPr>
          </a:p>
          <a:p>
            <a:pPr algn="l"/>
            <a:r>
              <a:rPr lang="ja-JP" altLang="en-US" sz="1050" b="0" i="0">
                <a:solidFill>
                  <a:srgbClr val="374151"/>
                </a:solidFill>
                <a:effectLst/>
                <a:latin typeface="Meiryo" panose="020B0604030504040204" pitchFamily="34" charset="-128"/>
                <a:ea typeface="Meiryo" panose="020B0604030504040204" pitchFamily="34" charset="-128"/>
              </a:rPr>
              <a:t>あなたのこれからの人生やキャリアについて、不安や迷いがあることは自然なことです。しかし、自分の価値観をしっかりと持ち、常に成長を目指す姿勢で向き合っていれば、あなたの道はきっと明るく開けるでしょう。</a:t>
            </a:r>
          </a:p>
        </p:txBody>
      </p:sp>
      <p:sp>
        <p:nvSpPr>
          <p:cNvPr id="11" name="テキスト ボックス 10">
            <a:extLst>
              <a:ext uri="{FF2B5EF4-FFF2-40B4-BE49-F238E27FC236}">
                <a16:creationId xmlns:a16="http://schemas.microsoft.com/office/drawing/2014/main" id="{6FF55787-FA7C-BF5B-1401-9F0E5C97D7F4}"/>
              </a:ext>
            </a:extLst>
          </p:cNvPr>
          <p:cNvSpPr txBox="1"/>
          <p:nvPr/>
        </p:nvSpPr>
        <p:spPr>
          <a:xfrm>
            <a:off x="175491" y="893804"/>
            <a:ext cx="4396509" cy="1546577"/>
          </a:xfrm>
          <a:prstGeom prst="rect">
            <a:avLst/>
          </a:prstGeom>
          <a:noFill/>
        </p:spPr>
        <p:txBody>
          <a:bodyPr wrap="square">
            <a:spAutoFit/>
          </a:bodyPr>
          <a:lstStyle/>
          <a:p>
            <a:r>
              <a:rPr lang="en-US" altLang="ja-JP" sz="1050" dirty="0">
                <a:effectLst/>
                <a:latin typeface="Meiryo" panose="020B0604030504040204" pitchFamily="34" charset="-128"/>
                <a:ea typeface="Meiryo" panose="020B0604030504040204" pitchFamily="34" charset="-128"/>
              </a:rPr>
              <a:t>###</a:t>
            </a:r>
            <a:r>
              <a:rPr lang="ja-JP" altLang="en-US" sz="1050">
                <a:effectLst/>
                <a:latin typeface="Meiryo" panose="020B0604030504040204" pitchFamily="34" charset="-128"/>
                <a:ea typeface="Meiryo" panose="020B0604030504040204" pitchFamily="34" charset="-128"/>
              </a:rPr>
              <a:t>設定 </a:t>
            </a:r>
            <a:endParaRPr lang="en-US" altLang="ja-JP" sz="1050" dirty="0">
              <a:effectLst/>
              <a:latin typeface="Meiryo" panose="020B0604030504040204" pitchFamily="34" charset="-128"/>
              <a:ea typeface="Meiryo" panose="020B0604030504040204" pitchFamily="34" charset="-128"/>
            </a:endParaRPr>
          </a:p>
          <a:p>
            <a:r>
              <a:rPr lang="ja-JP" altLang="en-US" sz="1050" b="1">
                <a:effectLst/>
                <a:latin typeface="Meiryo" panose="020B0604030504040204" pitchFamily="34" charset="-128"/>
                <a:ea typeface="Meiryo" panose="020B0604030504040204" pitchFamily="34" charset="-128"/>
              </a:rPr>
              <a:t>　</a:t>
            </a:r>
            <a:r>
              <a:rPr lang="ja-JP" altLang="en-US" sz="1050" b="1" u="sng">
                <a:effectLst/>
                <a:latin typeface="Meiryo" panose="020B0604030504040204" pitchFamily="34" charset="-128"/>
                <a:ea typeface="Meiryo" panose="020B0604030504040204" pitchFamily="34" charset="-128"/>
              </a:rPr>
              <a:t>あなたは世界的に有名な哲学者である </a:t>
            </a:r>
            <a:endParaRPr lang="en-US" altLang="ja-JP" sz="1050" b="1" u="sng" dirty="0">
              <a:effectLst/>
              <a:latin typeface="Meiryo" panose="020B0604030504040204" pitchFamily="34" charset="-128"/>
              <a:ea typeface="Meiryo" panose="020B0604030504040204" pitchFamily="34" charset="-128"/>
            </a:endParaRPr>
          </a:p>
          <a:p>
            <a:r>
              <a:rPr lang="en-US" altLang="ja-JP" sz="1050" dirty="0">
                <a:effectLst/>
                <a:latin typeface="Meiryo" panose="020B0604030504040204" pitchFamily="34" charset="-128"/>
                <a:ea typeface="Meiryo" panose="020B0604030504040204" pitchFamily="34" charset="-128"/>
              </a:rPr>
              <a:t>###</a:t>
            </a:r>
            <a:r>
              <a:rPr lang="ja-JP" altLang="en-US" sz="1050">
                <a:effectLst/>
                <a:latin typeface="Meiryo" panose="020B0604030504040204" pitchFamily="34" charset="-128"/>
                <a:ea typeface="Meiryo" panose="020B0604030504040204" pitchFamily="34" charset="-128"/>
              </a:rPr>
              <a:t>命令 </a:t>
            </a:r>
            <a:endParaRPr lang="en-US" altLang="ja-JP" sz="1050" dirty="0">
              <a:effectLst/>
              <a:latin typeface="Meiryo" panose="020B0604030504040204" pitchFamily="34" charset="-128"/>
              <a:ea typeface="Meiryo" panose="020B0604030504040204" pitchFamily="34" charset="-128"/>
            </a:endParaRPr>
          </a:p>
          <a:p>
            <a:r>
              <a:rPr lang="ja-JP" altLang="en-US" sz="1050">
                <a:effectLst/>
                <a:latin typeface="Meiryo" panose="020B0604030504040204" pitchFamily="34" charset="-128"/>
                <a:ea typeface="Meiryo" panose="020B0604030504040204" pitchFamily="34" charset="-128"/>
              </a:rPr>
              <a:t>　人生の悩みにどのように向きあえばいいのか説明せよ </a:t>
            </a:r>
            <a:endParaRPr lang="en-US" altLang="ja-JP" sz="1050" dirty="0">
              <a:effectLst/>
              <a:latin typeface="Meiryo" panose="020B0604030504040204" pitchFamily="34" charset="-128"/>
              <a:ea typeface="Meiryo" panose="020B0604030504040204" pitchFamily="34" charset="-128"/>
            </a:endParaRPr>
          </a:p>
          <a:p>
            <a:r>
              <a:rPr lang="en-US" altLang="ja-JP" sz="1050" dirty="0">
                <a:effectLst/>
                <a:latin typeface="Meiryo" panose="020B0604030504040204" pitchFamily="34" charset="-128"/>
                <a:ea typeface="Meiryo" panose="020B0604030504040204" pitchFamily="34" charset="-128"/>
              </a:rPr>
              <a:t>###</a:t>
            </a:r>
            <a:r>
              <a:rPr lang="ja-JP" altLang="en-US" sz="1050">
                <a:effectLst/>
                <a:latin typeface="Meiryo" panose="020B0604030504040204" pitchFamily="34" charset="-128"/>
                <a:ea typeface="Meiryo" panose="020B0604030504040204" pitchFamily="34" charset="-128"/>
              </a:rPr>
              <a:t>対象 </a:t>
            </a:r>
            <a:endParaRPr lang="en-US" altLang="ja-JP" sz="1050" dirty="0">
              <a:effectLst/>
              <a:latin typeface="Meiryo" panose="020B0604030504040204" pitchFamily="34" charset="-128"/>
              <a:ea typeface="Meiryo" panose="020B0604030504040204" pitchFamily="34" charset="-128"/>
            </a:endParaRPr>
          </a:p>
          <a:p>
            <a:r>
              <a:rPr lang="ja-JP" altLang="en-US" sz="1050">
                <a:effectLst/>
                <a:latin typeface="Meiryo" panose="020B0604030504040204" pitchFamily="34" charset="-128"/>
                <a:ea typeface="Meiryo" panose="020B0604030504040204" pitchFamily="34" charset="-128"/>
              </a:rPr>
              <a:t>　</a:t>
            </a:r>
            <a:r>
              <a:rPr lang="en-US" altLang="ja-JP" sz="1050" dirty="0">
                <a:effectLst/>
                <a:latin typeface="Meiryo" panose="020B0604030504040204" pitchFamily="34" charset="-128"/>
                <a:ea typeface="Meiryo" panose="020B0604030504040204" pitchFamily="34" charset="-128"/>
              </a:rPr>
              <a:t>30</a:t>
            </a:r>
            <a:r>
              <a:rPr lang="ja-JP" altLang="en-US" sz="1050">
                <a:effectLst/>
                <a:latin typeface="Meiryo" panose="020B0604030504040204" pitchFamily="34" charset="-128"/>
                <a:ea typeface="Meiryo" panose="020B0604030504040204" pitchFamily="34" charset="-128"/>
              </a:rPr>
              <a:t>歳代のビジネス・パーソン </a:t>
            </a:r>
            <a:endParaRPr lang="en-US" altLang="ja-JP" sz="1050" dirty="0">
              <a:effectLst/>
              <a:latin typeface="Meiryo" panose="020B0604030504040204" pitchFamily="34" charset="-128"/>
              <a:ea typeface="Meiryo" panose="020B0604030504040204" pitchFamily="34" charset="-128"/>
            </a:endParaRPr>
          </a:p>
          <a:p>
            <a:r>
              <a:rPr lang="ja-JP" altLang="en-US" sz="1050">
                <a:effectLst/>
                <a:latin typeface="Meiryo" panose="020B0604030504040204" pitchFamily="34" charset="-128"/>
                <a:ea typeface="Meiryo" panose="020B0604030504040204" pitchFamily="34" charset="-128"/>
              </a:rPr>
              <a:t>　いまの仕事は順調でやり甲斐を感じている </a:t>
            </a:r>
            <a:endParaRPr lang="en-US" altLang="ja-JP" sz="1050" dirty="0">
              <a:effectLst/>
              <a:latin typeface="Meiryo" panose="020B0604030504040204" pitchFamily="34" charset="-128"/>
              <a:ea typeface="Meiryo" panose="020B0604030504040204" pitchFamily="34" charset="-128"/>
            </a:endParaRPr>
          </a:p>
          <a:p>
            <a:r>
              <a:rPr lang="ja-JP" altLang="en-US" sz="1050">
                <a:effectLst/>
                <a:latin typeface="Meiryo" panose="020B0604030504040204" pitchFamily="34" charset="-128"/>
                <a:ea typeface="Meiryo" panose="020B0604030504040204" pitchFamily="34" charset="-128"/>
              </a:rPr>
              <a:t>　さらに自分を成長させたいと考えている </a:t>
            </a:r>
            <a:endParaRPr lang="en-US" altLang="ja-JP" sz="1050" dirty="0">
              <a:effectLst/>
              <a:latin typeface="Meiryo" panose="020B0604030504040204" pitchFamily="34" charset="-128"/>
              <a:ea typeface="Meiryo" panose="020B0604030504040204" pitchFamily="34" charset="-128"/>
            </a:endParaRPr>
          </a:p>
          <a:p>
            <a:r>
              <a:rPr lang="ja-JP" altLang="en-US" sz="1050">
                <a:effectLst/>
                <a:latin typeface="Meiryo" panose="020B0604030504040204" pitchFamily="34" charset="-128"/>
                <a:ea typeface="Meiryo" panose="020B0604030504040204" pitchFamily="34" charset="-128"/>
              </a:rPr>
              <a:t>　自分の今後のキャリアについて、どうすればいいかが分からない </a:t>
            </a:r>
            <a:endParaRPr lang="en-US" altLang="ja-JP" sz="1050" dirty="0">
              <a:effectLst/>
              <a:latin typeface="Meiryo" panose="020B0604030504040204" pitchFamily="34" charset="-128"/>
              <a:ea typeface="Meiryo" panose="020B0604030504040204" pitchFamily="34" charset="-128"/>
            </a:endParaRPr>
          </a:p>
        </p:txBody>
      </p:sp>
      <p:sp>
        <p:nvSpPr>
          <p:cNvPr id="12" name="テキスト ボックス 11">
            <a:extLst>
              <a:ext uri="{FF2B5EF4-FFF2-40B4-BE49-F238E27FC236}">
                <a16:creationId xmlns:a16="http://schemas.microsoft.com/office/drawing/2014/main" id="{B281512F-F54B-DF30-1E69-6C64AE3F001A}"/>
              </a:ext>
            </a:extLst>
          </p:cNvPr>
          <p:cNvSpPr txBox="1"/>
          <p:nvPr/>
        </p:nvSpPr>
        <p:spPr>
          <a:xfrm>
            <a:off x="4562764" y="894662"/>
            <a:ext cx="4414981" cy="1384995"/>
          </a:xfrm>
          <a:prstGeom prst="rect">
            <a:avLst/>
          </a:prstGeom>
          <a:noFill/>
        </p:spPr>
        <p:txBody>
          <a:bodyPr wrap="square">
            <a:spAutoFit/>
          </a:bodyPr>
          <a:lstStyle/>
          <a:p>
            <a:r>
              <a:rPr lang="en-US" altLang="ja-JP" sz="1050" dirty="0">
                <a:effectLst/>
                <a:latin typeface="Meiryo" panose="020B0604030504040204" pitchFamily="34" charset="-128"/>
                <a:ea typeface="Meiryo" panose="020B0604030504040204" pitchFamily="34" charset="-128"/>
              </a:rPr>
              <a:t>###</a:t>
            </a:r>
            <a:r>
              <a:rPr lang="ja-JP" altLang="en-US" sz="1050">
                <a:effectLst/>
                <a:latin typeface="Meiryo" panose="020B0604030504040204" pitchFamily="34" charset="-128"/>
                <a:ea typeface="Meiryo" panose="020B0604030504040204" pitchFamily="34" charset="-128"/>
              </a:rPr>
              <a:t>記載すべき内容 </a:t>
            </a:r>
            <a:endParaRPr lang="en-US" altLang="ja-JP" sz="1050" dirty="0">
              <a:effectLst/>
              <a:latin typeface="Meiryo" panose="020B0604030504040204" pitchFamily="34" charset="-128"/>
              <a:ea typeface="Meiryo" panose="020B0604030504040204" pitchFamily="34" charset="-128"/>
            </a:endParaRPr>
          </a:p>
          <a:p>
            <a:pPr marL="136525" lvl="1"/>
            <a:r>
              <a:rPr lang="ja-JP" altLang="en-US" sz="1050">
                <a:effectLst/>
                <a:latin typeface="Meiryo" panose="020B0604030504040204" pitchFamily="34" charset="-128"/>
                <a:ea typeface="Meiryo" panose="020B0604030504040204" pitchFamily="34" charset="-128"/>
              </a:rPr>
              <a:t>自分のこれからの人生を考え、キャリアを考える上での参考になる考え方や指針を示す </a:t>
            </a:r>
            <a:endParaRPr lang="en-US" altLang="ja-JP" sz="1050" dirty="0">
              <a:effectLst/>
              <a:latin typeface="Meiryo" panose="020B0604030504040204" pitchFamily="34" charset="-128"/>
              <a:ea typeface="Meiryo" panose="020B0604030504040204" pitchFamily="34" charset="-128"/>
            </a:endParaRPr>
          </a:p>
          <a:p>
            <a:r>
              <a:rPr lang="ja-JP" altLang="en-US" sz="1050">
                <a:effectLst/>
                <a:latin typeface="Meiryo" panose="020B0604030504040204" pitchFamily="34" charset="-128"/>
                <a:ea typeface="Meiryo" panose="020B0604030504040204" pitchFamily="34" charset="-128"/>
              </a:rPr>
              <a:t>　具体的にどのような行動をとればいいのかを示す </a:t>
            </a:r>
            <a:endParaRPr lang="en-US" altLang="ja-JP" sz="1050" dirty="0">
              <a:effectLst/>
              <a:latin typeface="Meiryo" panose="020B0604030504040204" pitchFamily="34" charset="-128"/>
              <a:ea typeface="Meiryo" panose="020B0604030504040204" pitchFamily="34" charset="-128"/>
            </a:endParaRPr>
          </a:p>
          <a:p>
            <a:r>
              <a:rPr lang="en-US" altLang="ja-JP" sz="1050" dirty="0">
                <a:effectLst/>
                <a:latin typeface="Meiryo" panose="020B0604030504040204" pitchFamily="34" charset="-128"/>
                <a:ea typeface="Meiryo" panose="020B0604030504040204" pitchFamily="34" charset="-128"/>
              </a:rPr>
              <a:t>###</a:t>
            </a:r>
            <a:r>
              <a:rPr lang="ja-JP" altLang="en-US" sz="1050">
                <a:effectLst/>
                <a:latin typeface="Meiryo" panose="020B0604030504040204" pitchFamily="34" charset="-128"/>
                <a:ea typeface="Meiryo" panose="020B0604030504040204" pitchFamily="34" charset="-128"/>
              </a:rPr>
              <a:t>条件 </a:t>
            </a:r>
            <a:endParaRPr lang="en-US" altLang="ja-JP" sz="1050" dirty="0">
              <a:effectLst/>
              <a:latin typeface="Meiryo" panose="020B0604030504040204" pitchFamily="34" charset="-128"/>
              <a:ea typeface="Meiryo" panose="020B0604030504040204" pitchFamily="34" charset="-128"/>
            </a:endParaRPr>
          </a:p>
          <a:p>
            <a:r>
              <a:rPr lang="ja-JP" altLang="en-US" sz="1050">
                <a:effectLst/>
                <a:latin typeface="Meiryo" panose="020B0604030504040204" pitchFamily="34" charset="-128"/>
                <a:ea typeface="Meiryo" panose="020B0604030504040204" pitchFamily="34" charset="-128"/>
              </a:rPr>
              <a:t>　箇条書きにする </a:t>
            </a:r>
            <a:endParaRPr lang="en-US" altLang="ja-JP" sz="1050" dirty="0">
              <a:effectLst/>
              <a:latin typeface="Meiryo" panose="020B0604030504040204" pitchFamily="34" charset="-128"/>
              <a:ea typeface="Meiryo" panose="020B0604030504040204" pitchFamily="34" charset="-128"/>
            </a:endParaRPr>
          </a:p>
          <a:p>
            <a:r>
              <a:rPr lang="ja-JP" altLang="en-US" sz="1050">
                <a:effectLst/>
                <a:latin typeface="Meiryo" panose="020B0604030504040204" pitchFamily="34" charset="-128"/>
                <a:ea typeface="Meiryo" panose="020B0604030504040204" pitchFamily="34" charset="-128"/>
              </a:rPr>
              <a:t>　難しい言葉を使わない</a:t>
            </a:r>
            <a:endParaRPr lang="en-US" altLang="ja-JP" sz="1050" dirty="0">
              <a:effectLst/>
              <a:latin typeface="Meiryo" panose="020B0604030504040204" pitchFamily="34" charset="-128"/>
              <a:ea typeface="Meiryo" panose="020B0604030504040204" pitchFamily="34" charset="-128"/>
            </a:endParaRPr>
          </a:p>
          <a:p>
            <a:r>
              <a:rPr lang="ja-JP" altLang="en-US" sz="1050">
                <a:effectLst/>
                <a:latin typeface="Meiryo" panose="020B0604030504040204" pitchFamily="34" charset="-128"/>
                <a:ea typeface="Meiryo" panose="020B0604030504040204" pitchFamily="34" charset="-128"/>
              </a:rPr>
              <a:t>　語りかけるような表現にする</a:t>
            </a:r>
            <a:endParaRPr lang="en" altLang="ja-JP" sz="1050" b="0" i="0" dirty="0">
              <a:solidFill>
                <a:srgbClr val="343541"/>
              </a:solidFill>
              <a:effectLst/>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24816018"/>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正方形/長方形 14">
            <a:extLst>
              <a:ext uri="{FF2B5EF4-FFF2-40B4-BE49-F238E27FC236}">
                <a16:creationId xmlns:a16="http://schemas.microsoft.com/office/drawing/2014/main" id="{57F380C1-47FA-4CC4-1456-788EE52F5397}"/>
              </a:ext>
            </a:extLst>
          </p:cNvPr>
          <p:cNvSpPr/>
          <p:nvPr/>
        </p:nvSpPr>
        <p:spPr>
          <a:xfrm>
            <a:off x="106219" y="771306"/>
            <a:ext cx="8913090" cy="1791575"/>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正方形/長方形 15">
            <a:extLst>
              <a:ext uri="{FF2B5EF4-FFF2-40B4-BE49-F238E27FC236}">
                <a16:creationId xmlns:a16="http://schemas.microsoft.com/office/drawing/2014/main" id="{FE9355FE-F3C7-B359-195E-AB0C5CEC3747}"/>
              </a:ext>
            </a:extLst>
          </p:cNvPr>
          <p:cNvSpPr/>
          <p:nvPr/>
        </p:nvSpPr>
        <p:spPr>
          <a:xfrm>
            <a:off x="110837" y="2641600"/>
            <a:ext cx="8913090" cy="3950000"/>
          </a:xfrm>
          <a:prstGeom prst="rect">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84B2EB4E-6AF8-A2E5-176C-E115ECE0EDBE}"/>
              </a:ext>
            </a:extLst>
          </p:cNvPr>
          <p:cNvSpPr>
            <a:spLocks noGrp="1"/>
          </p:cNvSpPr>
          <p:nvPr>
            <p:ph type="title"/>
          </p:nvPr>
        </p:nvSpPr>
        <p:spPr>
          <a:xfrm>
            <a:off x="230400" y="266400"/>
            <a:ext cx="8913600" cy="416221"/>
          </a:xfrm>
        </p:spPr>
        <p:txBody>
          <a:bodyPr/>
          <a:lstStyle/>
          <a:p>
            <a:r>
              <a:rPr kumimoji="1" lang="ja-JP" altLang="en-US"/>
              <a:t>参考：</a:t>
            </a:r>
            <a:r>
              <a:rPr kumimoji="1" lang="en-US" altLang="ja-JP" dirty="0" err="1"/>
              <a:t>ChatGPT</a:t>
            </a:r>
            <a:r>
              <a:rPr kumimoji="1" lang="ja-JP" altLang="en-US" dirty="0"/>
              <a:t>（</a:t>
            </a:r>
            <a:r>
              <a:rPr kumimoji="1" lang="en-US" altLang="ja-JP" dirty="0"/>
              <a:t>GPT-4</a:t>
            </a:r>
            <a:r>
              <a:rPr kumimoji="1" lang="ja-JP" altLang="en-US" dirty="0"/>
              <a:t>）に</a:t>
            </a:r>
            <a:r>
              <a:rPr kumimoji="1" lang="ja-JP" altLang="en-US"/>
              <a:t>聞いてみた</a:t>
            </a:r>
            <a:r>
              <a:rPr kumimoji="1" lang="en-US" altLang="ja-JP" sz="2000" dirty="0"/>
              <a:t> </a:t>
            </a:r>
            <a:r>
              <a:rPr kumimoji="1" lang="ja-JP" altLang="en-US" sz="2000"/>
              <a:t>スピリッチュアル風</a:t>
            </a:r>
            <a:endParaRPr kumimoji="1" lang="ja-JP" altLang="en-US" sz="2000" dirty="0"/>
          </a:p>
        </p:txBody>
      </p:sp>
      <p:sp>
        <p:nvSpPr>
          <p:cNvPr id="8" name="テキスト ボックス 7">
            <a:extLst>
              <a:ext uri="{FF2B5EF4-FFF2-40B4-BE49-F238E27FC236}">
                <a16:creationId xmlns:a16="http://schemas.microsoft.com/office/drawing/2014/main" id="{3E7C9C3C-9446-9E10-37BB-6AC7C8D1C5DE}"/>
              </a:ext>
            </a:extLst>
          </p:cNvPr>
          <p:cNvSpPr txBox="1"/>
          <p:nvPr/>
        </p:nvSpPr>
        <p:spPr>
          <a:xfrm>
            <a:off x="138546" y="2773348"/>
            <a:ext cx="4433454" cy="3647152"/>
          </a:xfrm>
          <a:prstGeom prst="rect">
            <a:avLst/>
          </a:prstGeom>
          <a:noFill/>
        </p:spPr>
        <p:txBody>
          <a:bodyPr wrap="square">
            <a:spAutoFit/>
          </a:bodyPr>
          <a:lstStyle/>
          <a:p>
            <a:pPr algn="l"/>
            <a:r>
              <a:rPr lang="ja-JP" altLang="en-US" sz="1050" b="0" i="0">
                <a:solidFill>
                  <a:srgbClr val="374151"/>
                </a:solidFill>
                <a:effectLst/>
                <a:latin typeface="Meiryo" panose="020B0604030504040204" pitchFamily="34" charset="-128"/>
                <a:ea typeface="Meiryo" panose="020B0604030504040204" pitchFamily="34" charset="-128"/>
              </a:rPr>
              <a:t>あなたが</a:t>
            </a:r>
            <a:r>
              <a:rPr lang="en-US" altLang="ja-JP" sz="1050" b="0" i="0" dirty="0">
                <a:solidFill>
                  <a:srgbClr val="374151"/>
                </a:solidFill>
                <a:effectLst/>
                <a:latin typeface="Meiryo" panose="020B0604030504040204" pitchFamily="34" charset="-128"/>
                <a:ea typeface="Meiryo" panose="020B0604030504040204" pitchFamily="34" charset="-128"/>
              </a:rPr>
              <a:t>30</a:t>
            </a:r>
            <a:r>
              <a:rPr lang="ja-JP" altLang="en-US" sz="1050" b="0" i="0">
                <a:solidFill>
                  <a:srgbClr val="374151"/>
                </a:solidFill>
                <a:effectLst/>
                <a:latin typeface="Meiryo" panose="020B0604030504040204" pitchFamily="34" charset="-128"/>
                <a:ea typeface="Meiryo" panose="020B0604030504040204" pitchFamily="34" charset="-128"/>
              </a:rPr>
              <a:t>歳代のビジネス・パーソンとして、これからのキャリアと人生についての悩みを抱えていること、理解しています。あなたの状況を考慮して、人生とキャリアにおける向き合い方や行動指針を以下のように示します。</a:t>
            </a:r>
            <a:endParaRPr lang="en-US" altLang="ja-JP" sz="1050" b="0" i="0" dirty="0">
              <a:solidFill>
                <a:srgbClr val="374151"/>
              </a:solidFill>
              <a:effectLst/>
              <a:latin typeface="Meiryo" panose="020B0604030504040204" pitchFamily="34" charset="-128"/>
              <a:ea typeface="Meiryo" panose="020B0604030504040204" pitchFamily="34" charset="-128"/>
            </a:endParaRPr>
          </a:p>
          <a:p>
            <a:pPr algn="l"/>
            <a:endParaRPr lang="ja-JP" altLang="en-US" sz="1050" b="0" i="0">
              <a:solidFill>
                <a:srgbClr val="374151"/>
              </a:solidFill>
              <a:effectLst/>
              <a:latin typeface="Meiryo" panose="020B0604030504040204" pitchFamily="34" charset="-128"/>
              <a:ea typeface="Meiryo" panose="020B0604030504040204" pitchFamily="34" charset="-128"/>
            </a:endParaRPr>
          </a:p>
          <a:p>
            <a:pPr algn="l">
              <a:buFont typeface="+mj-lt"/>
              <a:buAutoNum type="arabicPeriod"/>
            </a:pPr>
            <a:r>
              <a:rPr lang="ja-JP" altLang="en-US" sz="1050" b="1" i="0">
                <a:solidFill>
                  <a:srgbClr val="374151"/>
                </a:solidFill>
                <a:effectLst/>
                <a:latin typeface="Meiryo" panose="020B0604030504040204" pitchFamily="34" charset="-128"/>
                <a:ea typeface="Meiryo" panose="020B0604030504040204" pitchFamily="34" charset="-128"/>
              </a:rPr>
              <a:t>内なる声を聴く</a:t>
            </a:r>
          </a:p>
          <a:p>
            <a:pPr marL="266700" lvl="1" indent="-176213">
              <a:buFont typeface="Arial" panose="020B0604020202020204" pitchFamily="34" charset="0"/>
              <a:buChar char="•"/>
            </a:pPr>
            <a:r>
              <a:rPr lang="ja-JP" altLang="en-US" sz="1050" i="0">
                <a:solidFill>
                  <a:srgbClr val="374151"/>
                </a:solidFill>
                <a:effectLst/>
                <a:latin typeface="Meiryo" panose="020B0604030504040204" pitchFamily="34" charset="-128"/>
                <a:ea typeface="Meiryo" panose="020B0604030504040204" pitchFamily="34" charset="-128"/>
              </a:rPr>
              <a:t>毎日の中で、静かな時間を持ち、自分の心の声に耳を傾けてみましょう。</a:t>
            </a:r>
          </a:p>
          <a:p>
            <a:pPr marL="266700" lvl="1" indent="-176213">
              <a:buFont typeface="Arial" panose="020B0604020202020204" pitchFamily="34" charset="0"/>
              <a:buChar char="•"/>
            </a:pPr>
            <a:r>
              <a:rPr lang="ja-JP" altLang="en-US" sz="1050" i="0">
                <a:solidFill>
                  <a:srgbClr val="374151"/>
                </a:solidFill>
                <a:effectLst/>
                <a:latin typeface="Meiryo" panose="020B0604030504040204" pitchFamily="34" charset="-128"/>
                <a:ea typeface="Meiryo" panose="020B0604030504040204" pitchFamily="34" charset="-128"/>
              </a:rPr>
              <a:t>それはあなたの魂の声であり、真の目的や道を示してくれることがあります。</a:t>
            </a:r>
          </a:p>
          <a:p>
            <a:pPr algn="l">
              <a:buFont typeface="+mj-lt"/>
              <a:buAutoNum type="arabicPeriod"/>
            </a:pPr>
            <a:r>
              <a:rPr lang="ja-JP" altLang="en-US" sz="1050" b="1" i="0">
                <a:solidFill>
                  <a:srgbClr val="374151"/>
                </a:solidFill>
                <a:effectLst/>
                <a:latin typeface="Meiryo" panose="020B0604030504040204" pitchFamily="34" charset="-128"/>
                <a:ea typeface="Meiryo" panose="020B0604030504040204" pitchFamily="34" charset="-128"/>
              </a:rPr>
              <a:t>瞑想を取り入れる</a:t>
            </a:r>
          </a:p>
          <a:p>
            <a:pPr marL="228600" lvl="1" indent="-174625">
              <a:buFont typeface="Arial" panose="020B0604020202020204" pitchFamily="34" charset="0"/>
              <a:buChar char="•"/>
            </a:pPr>
            <a:r>
              <a:rPr lang="ja-JP" altLang="en-US" sz="1050" i="0">
                <a:solidFill>
                  <a:srgbClr val="374151"/>
                </a:solidFill>
                <a:effectLst/>
                <a:latin typeface="Meiryo" panose="020B0604030504040204" pitchFamily="34" charset="-128"/>
                <a:ea typeface="Meiryo" panose="020B0604030504040204" pitchFamily="34" charset="-128"/>
              </a:rPr>
              <a:t>瞑想は、心を落ち着かせ、宇宙や高次の存在と繋がる手段の一つです。</a:t>
            </a:r>
          </a:p>
          <a:p>
            <a:pPr marL="228600" lvl="1" indent="-174625">
              <a:buFont typeface="Arial" panose="020B0604020202020204" pitchFamily="34" charset="0"/>
              <a:buChar char="•"/>
            </a:pPr>
            <a:r>
              <a:rPr lang="ja-JP" altLang="en-US" sz="1050" i="0">
                <a:solidFill>
                  <a:srgbClr val="374151"/>
                </a:solidFill>
                <a:effectLst/>
                <a:latin typeface="Meiryo" panose="020B0604030504040204" pitchFamily="34" charset="-128"/>
                <a:ea typeface="Meiryo" panose="020B0604030504040204" pitchFamily="34" charset="-128"/>
              </a:rPr>
              <a:t>毎日の瞑想を通して、内なる平和や答えを見つけることができます。</a:t>
            </a:r>
          </a:p>
          <a:p>
            <a:pPr algn="l">
              <a:buFont typeface="+mj-lt"/>
              <a:buAutoNum type="arabicPeriod"/>
            </a:pPr>
            <a:r>
              <a:rPr lang="ja-JP" altLang="en-US" sz="1050" b="1" i="0">
                <a:solidFill>
                  <a:srgbClr val="374151"/>
                </a:solidFill>
                <a:effectLst/>
                <a:latin typeface="Meiryo" panose="020B0604030504040204" pitchFamily="34" charset="-128"/>
                <a:ea typeface="Meiryo" panose="020B0604030504040204" pitchFamily="34" charset="-128"/>
              </a:rPr>
              <a:t>エネルギーを浄化する</a:t>
            </a:r>
          </a:p>
          <a:p>
            <a:pPr marL="228600" lvl="1" indent="-174625">
              <a:buFont typeface="Arial" panose="020B0604020202020204" pitchFamily="34" charset="0"/>
              <a:buChar char="•"/>
            </a:pPr>
            <a:r>
              <a:rPr lang="ja-JP" altLang="en-US" sz="1050" i="0">
                <a:solidFill>
                  <a:srgbClr val="374151"/>
                </a:solidFill>
                <a:effectLst/>
                <a:latin typeface="Meiryo" panose="020B0604030504040204" pitchFamily="34" charset="-128"/>
                <a:ea typeface="Meiryo" panose="020B0604030504040204" pitchFamily="34" charset="-128"/>
              </a:rPr>
              <a:t>身の回りの物や環境、自分のエネルギーを時々浄化することで、クリアな視点を保ちやすくなります。</a:t>
            </a:r>
          </a:p>
          <a:p>
            <a:pPr marL="228600" lvl="1" indent="-174625">
              <a:buFont typeface="Arial" panose="020B0604020202020204" pitchFamily="34" charset="0"/>
              <a:buChar char="•"/>
            </a:pPr>
            <a:r>
              <a:rPr lang="ja-JP" altLang="en-US" sz="1050" i="0">
                <a:solidFill>
                  <a:srgbClr val="374151"/>
                </a:solidFill>
                <a:effectLst/>
                <a:latin typeface="Meiryo" panose="020B0604030504040204" pitchFamily="34" charset="-128"/>
                <a:ea typeface="Meiryo" panose="020B0604030504040204" pitchFamily="34" charset="-128"/>
              </a:rPr>
              <a:t>塩風呂やセージのスモーク、クリスタルを用いた浄化など、さまざまな方法があります。</a:t>
            </a:r>
          </a:p>
          <a:p>
            <a:pPr algn="l">
              <a:buFont typeface="+mj-lt"/>
              <a:buAutoNum type="arabicPeriod"/>
            </a:pPr>
            <a:r>
              <a:rPr lang="ja-JP" altLang="en-US" sz="1050" b="1" i="0">
                <a:solidFill>
                  <a:srgbClr val="374151"/>
                </a:solidFill>
                <a:effectLst/>
                <a:latin typeface="Meiryo" panose="020B0604030504040204" pitchFamily="34" charset="-128"/>
                <a:ea typeface="Meiryo" panose="020B0604030504040204" pitchFamily="34" charset="-128"/>
              </a:rPr>
              <a:t>直感を信じる</a:t>
            </a:r>
          </a:p>
          <a:p>
            <a:pPr marL="228600" lvl="1" indent="-174625">
              <a:buFont typeface="Arial" panose="020B0604020202020204" pitchFamily="34" charset="0"/>
              <a:buChar char="•"/>
            </a:pPr>
            <a:r>
              <a:rPr lang="ja-JP" altLang="en-US" sz="1050" i="0">
                <a:solidFill>
                  <a:srgbClr val="374151"/>
                </a:solidFill>
                <a:effectLst/>
                <a:latin typeface="Meiryo" panose="020B0604030504040204" pitchFamily="34" charset="-128"/>
                <a:ea typeface="Meiryo" panose="020B0604030504040204" pitchFamily="34" charset="-128"/>
              </a:rPr>
              <a:t>スピリチュアルな力は、強い直感として現れることがよくあります。</a:t>
            </a:r>
          </a:p>
          <a:p>
            <a:pPr marL="228600" lvl="1" indent="-174625">
              <a:buFont typeface="Arial" panose="020B0604020202020204" pitchFamily="34" charset="0"/>
              <a:buChar char="•"/>
            </a:pPr>
            <a:r>
              <a:rPr lang="ja-JP" altLang="en-US" sz="1050" i="0">
                <a:solidFill>
                  <a:srgbClr val="374151"/>
                </a:solidFill>
                <a:effectLst/>
                <a:latin typeface="Meiryo" panose="020B0604030504040204" pitchFamily="34" charset="-128"/>
                <a:ea typeface="Meiryo" panose="020B0604030504040204" pitchFamily="34" charset="-128"/>
              </a:rPr>
              <a:t>何かを選ぶとき、心が鳴るもの、感じるものに従ってみましょう。</a:t>
            </a:r>
            <a:endParaRPr lang="ja-JP" altLang="en-US" sz="1050">
              <a:solidFill>
                <a:srgbClr val="374151"/>
              </a:solidFill>
              <a:latin typeface="Meiryo" panose="020B0604030504040204" pitchFamily="34" charset="-128"/>
              <a:ea typeface="Meiryo" panose="020B0604030504040204" pitchFamily="34" charset="-128"/>
            </a:endParaRPr>
          </a:p>
        </p:txBody>
      </p:sp>
      <p:sp>
        <p:nvSpPr>
          <p:cNvPr id="9" name="テキスト ボックス 8">
            <a:extLst>
              <a:ext uri="{FF2B5EF4-FFF2-40B4-BE49-F238E27FC236}">
                <a16:creationId xmlns:a16="http://schemas.microsoft.com/office/drawing/2014/main" id="{1E9A8911-C302-0110-53C7-FB140A133CC6}"/>
              </a:ext>
            </a:extLst>
          </p:cNvPr>
          <p:cNvSpPr txBox="1"/>
          <p:nvPr/>
        </p:nvSpPr>
        <p:spPr>
          <a:xfrm>
            <a:off x="4572000" y="2773348"/>
            <a:ext cx="4479636" cy="3647152"/>
          </a:xfrm>
          <a:prstGeom prst="rect">
            <a:avLst/>
          </a:prstGeom>
          <a:noFill/>
        </p:spPr>
        <p:txBody>
          <a:bodyPr wrap="square">
            <a:spAutoFit/>
          </a:bodyPr>
          <a:lstStyle/>
          <a:p>
            <a:pPr marL="228600" indent="-228600" algn="l">
              <a:buFont typeface="+mj-lt"/>
              <a:buAutoNum type="arabicPeriod" startAt="5"/>
            </a:pPr>
            <a:r>
              <a:rPr lang="ja-JP" altLang="en-US" sz="1050" b="1" i="0">
                <a:solidFill>
                  <a:srgbClr val="374151"/>
                </a:solidFill>
                <a:effectLst/>
                <a:latin typeface="Meiryo" panose="020B0604030504040204" pitchFamily="34" charset="-128"/>
                <a:ea typeface="Meiryo" panose="020B0604030504040204" pitchFamily="34" charset="-128"/>
              </a:rPr>
              <a:t>直感を信じる</a:t>
            </a:r>
            <a:endParaRPr lang="ja-JP" altLang="en-US" sz="1050" b="0" i="0">
              <a:solidFill>
                <a:srgbClr val="374151"/>
              </a:solidFill>
              <a:effectLst/>
              <a:latin typeface="Meiryo" panose="020B0604030504040204" pitchFamily="34" charset="-128"/>
              <a:ea typeface="Meiryo" panose="020B0604030504040204" pitchFamily="34" charset="-128"/>
            </a:endParaRPr>
          </a:p>
          <a:p>
            <a:pPr marL="266700" lvl="1" indent="-193675" algn="l">
              <a:buFont typeface="Arial" panose="020B0604020202020204" pitchFamily="34" charset="0"/>
              <a:buChar char="•"/>
            </a:pPr>
            <a:r>
              <a:rPr lang="ja-JP" altLang="en-US" sz="1050" b="0" i="0">
                <a:solidFill>
                  <a:srgbClr val="374151"/>
                </a:solidFill>
                <a:effectLst/>
                <a:latin typeface="Meiryo" panose="020B0604030504040204" pitchFamily="34" charset="-128"/>
                <a:ea typeface="Meiryo" panose="020B0604030504040204" pitchFamily="34" charset="-128"/>
              </a:rPr>
              <a:t>スピリチュアルな力は、強い直感として現れることがよくあります。</a:t>
            </a:r>
          </a:p>
          <a:p>
            <a:pPr marL="266700" lvl="1" indent="-193675" algn="l">
              <a:buFont typeface="Arial" panose="020B0604020202020204" pitchFamily="34" charset="0"/>
              <a:buChar char="•"/>
            </a:pPr>
            <a:r>
              <a:rPr lang="ja-JP" altLang="en-US" sz="1050" b="0" i="0">
                <a:solidFill>
                  <a:srgbClr val="374151"/>
                </a:solidFill>
                <a:effectLst/>
                <a:latin typeface="Meiryo" panose="020B0604030504040204" pitchFamily="34" charset="-128"/>
                <a:ea typeface="Meiryo" panose="020B0604030504040204" pitchFamily="34" charset="-128"/>
              </a:rPr>
              <a:t>何かを選ぶとき、心が鳴るもの、感じるものに従ってみましょう。</a:t>
            </a:r>
          </a:p>
          <a:p>
            <a:pPr algn="l">
              <a:buFont typeface="+mj-lt"/>
              <a:buAutoNum type="arabicPeriod" startAt="5"/>
            </a:pPr>
            <a:r>
              <a:rPr lang="ja-JP" altLang="en-US" sz="1050" b="1" i="0">
                <a:solidFill>
                  <a:srgbClr val="374151"/>
                </a:solidFill>
                <a:effectLst/>
                <a:latin typeface="Meiryo" panose="020B0604030504040204" pitchFamily="34" charset="-128"/>
                <a:ea typeface="Meiryo" panose="020B0604030504040204" pitchFamily="34" charset="-128"/>
              </a:rPr>
              <a:t>自然との繋がりを大切にする</a:t>
            </a:r>
            <a:endParaRPr lang="ja-JP" altLang="en-US" sz="1050" b="0" i="0">
              <a:solidFill>
                <a:srgbClr val="374151"/>
              </a:solidFill>
              <a:effectLst/>
              <a:latin typeface="Meiryo" panose="020B0604030504040204" pitchFamily="34" charset="-128"/>
              <a:ea typeface="Meiryo" panose="020B0604030504040204" pitchFamily="34" charset="-128"/>
            </a:endParaRPr>
          </a:p>
          <a:p>
            <a:pPr marL="266700" lvl="1" indent="-193675">
              <a:buFont typeface="Arial" panose="020B0604020202020204" pitchFamily="34" charset="0"/>
              <a:buChar char="•"/>
            </a:pPr>
            <a:r>
              <a:rPr lang="ja-JP" altLang="en-US" sz="1050">
                <a:solidFill>
                  <a:srgbClr val="374151"/>
                </a:solidFill>
                <a:latin typeface="Meiryo" panose="020B0604030504040204" pitchFamily="34" charset="-128"/>
                <a:ea typeface="Meiryo" panose="020B0604030504040204" pitchFamily="34" charset="-128"/>
              </a:rPr>
              <a:t>自然は私たちにエネルギーを供給してくれる場所です。</a:t>
            </a:r>
          </a:p>
          <a:p>
            <a:pPr marL="266700" lvl="1" indent="-193675">
              <a:buFont typeface="Arial" panose="020B0604020202020204" pitchFamily="34" charset="0"/>
              <a:buChar char="•"/>
            </a:pPr>
            <a:r>
              <a:rPr lang="ja-JP" altLang="en-US" sz="1050">
                <a:solidFill>
                  <a:srgbClr val="374151"/>
                </a:solidFill>
                <a:latin typeface="Meiryo" panose="020B0604030504040204" pitchFamily="34" charset="-128"/>
                <a:ea typeface="Meiryo" panose="020B0604030504040204" pitchFamily="34" charset="-128"/>
              </a:rPr>
              <a:t>森や海辺での散歩、自然の中での瞑想など、自然の中で過ごす時間を増やすことで、エネルギーをリセット・チャージできます。</a:t>
            </a:r>
          </a:p>
          <a:p>
            <a:pPr algn="l">
              <a:buFont typeface="+mj-lt"/>
              <a:buAutoNum type="arabicPeriod" startAt="5"/>
            </a:pPr>
            <a:r>
              <a:rPr lang="ja-JP" altLang="en-US" sz="1050" b="1" i="0">
                <a:solidFill>
                  <a:srgbClr val="374151"/>
                </a:solidFill>
                <a:effectLst/>
                <a:latin typeface="Meiryo" panose="020B0604030504040204" pitchFamily="34" charset="-128"/>
                <a:ea typeface="Meiryo" panose="020B0604030504040204" pitchFamily="34" charset="-128"/>
              </a:rPr>
              <a:t>感謝の気持ちを持つ</a:t>
            </a:r>
            <a:endParaRPr lang="ja-JP" altLang="en-US" sz="1050" b="0" i="0">
              <a:solidFill>
                <a:srgbClr val="374151"/>
              </a:solidFill>
              <a:effectLst/>
              <a:latin typeface="Meiryo" panose="020B0604030504040204" pitchFamily="34" charset="-128"/>
              <a:ea typeface="Meiryo" panose="020B0604030504040204" pitchFamily="34" charset="-128"/>
            </a:endParaRPr>
          </a:p>
          <a:p>
            <a:pPr marL="266700" lvl="1" indent="-193675">
              <a:buFont typeface="Arial" panose="020B0604020202020204" pitchFamily="34" charset="0"/>
              <a:buChar char="•"/>
            </a:pPr>
            <a:r>
              <a:rPr lang="ja-JP" altLang="en-US" sz="1050">
                <a:solidFill>
                  <a:srgbClr val="374151"/>
                </a:solidFill>
                <a:latin typeface="Meiryo" panose="020B0604030504040204" pitchFamily="34" charset="-128"/>
                <a:ea typeface="Meiryo" panose="020B0604030504040204" pitchFamily="34" charset="-128"/>
              </a:rPr>
              <a:t>ありのままの自分や環境、過去の経験に感謝することで、ポジティブなエネルギーを引き寄せることができます。</a:t>
            </a:r>
          </a:p>
          <a:p>
            <a:pPr marL="266700" lvl="1" indent="-193675">
              <a:buFont typeface="Arial" panose="020B0604020202020204" pitchFamily="34" charset="0"/>
              <a:buChar char="•"/>
            </a:pPr>
            <a:r>
              <a:rPr lang="ja-JP" altLang="en-US" sz="1050">
                <a:solidFill>
                  <a:srgbClr val="374151"/>
                </a:solidFill>
                <a:latin typeface="Meiryo" panose="020B0604030504040204" pitchFamily="34" charset="-128"/>
                <a:ea typeface="Meiryo" panose="020B0604030504040204" pitchFamily="34" charset="-128"/>
              </a:rPr>
              <a:t>毎日の終わりに、その日感謝したいことを</a:t>
            </a:r>
            <a:r>
              <a:rPr lang="en-US" altLang="ja-JP" sz="1050" dirty="0">
                <a:solidFill>
                  <a:srgbClr val="374151"/>
                </a:solidFill>
                <a:latin typeface="Meiryo" panose="020B0604030504040204" pitchFamily="34" charset="-128"/>
                <a:ea typeface="Meiryo" panose="020B0604030504040204" pitchFamily="34" charset="-128"/>
              </a:rPr>
              <a:t>3</a:t>
            </a:r>
            <a:r>
              <a:rPr lang="ja-JP" altLang="en-US" sz="1050">
                <a:solidFill>
                  <a:srgbClr val="374151"/>
                </a:solidFill>
                <a:latin typeface="Meiryo" panose="020B0604030504040204" pitchFamily="34" charset="-128"/>
                <a:ea typeface="Meiryo" panose="020B0604030504040204" pitchFamily="34" charset="-128"/>
              </a:rPr>
              <a:t>つ挙げる習慣をつけると良いでしょう。</a:t>
            </a:r>
          </a:p>
          <a:p>
            <a:pPr algn="l">
              <a:buFont typeface="+mj-lt"/>
              <a:buAutoNum type="arabicPeriod" startAt="5"/>
            </a:pPr>
            <a:r>
              <a:rPr lang="ja-JP" altLang="en-US" sz="1050" b="1" i="0">
                <a:solidFill>
                  <a:srgbClr val="374151"/>
                </a:solidFill>
                <a:effectLst/>
                <a:latin typeface="Meiryo" panose="020B0604030504040204" pitchFamily="34" charset="-128"/>
                <a:ea typeface="Meiryo" panose="020B0604030504040204" pitchFamily="34" charset="-128"/>
              </a:rPr>
              <a:t>スピリチュアルな友人やコミュニティを持つ</a:t>
            </a:r>
            <a:endParaRPr lang="ja-JP" altLang="en-US" sz="1050" b="0" i="0">
              <a:solidFill>
                <a:srgbClr val="374151"/>
              </a:solidFill>
              <a:effectLst/>
              <a:latin typeface="Meiryo" panose="020B0604030504040204" pitchFamily="34" charset="-128"/>
              <a:ea typeface="Meiryo" panose="020B0604030504040204" pitchFamily="34" charset="-128"/>
            </a:endParaRPr>
          </a:p>
          <a:p>
            <a:pPr marL="266700" lvl="1" indent="-193675">
              <a:buFont typeface="Arial" panose="020B0604020202020204" pitchFamily="34" charset="0"/>
              <a:buChar char="•"/>
            </a:pPr>
            <a:r>
              <a:rPr lang="ja-JP" altLang="en-US" sz="1050">
                <a:solidFill>
                  <a:srgbClr val="374151"/>
                </a:solidFill>
                <a:latin typeface="Meiryo" panose="020B0604030504040204" pitchFamily="34" charset="-128"/>
                <a:ea typeface="Meiryo" panose="020B0604030504040204" pitchFamily="34" charset="-128"/>
              </a:rPr>
              <a:t>同じ興味や価値観を共有する人々との繋がりは、あなたの成長をサポートしてくれます。</a:t>
            </a:r>
          </a:p>
          <a:p>
            <a:pPr marL="266700" lvl="1" indent="-193675">
              <a:buFont typeface="Arial" panose="020B0604020202020204" pitchFamily="34" charset="0"/>
              <a:buChar char="•"/>
            </a:pPr>
            <a:r>
              <a:rPr lang="ja-JP" altLang="en-US" sz="1050">
                <a:solidFill>
                  <a:srgbClr val="374151"/>
                </a:solidFill>
                <a:latin typeface="Meiryo" panose="020B0604030504040204" pitchFamily="34" charset="-128"/>
                <a:ea typeface="Meiryo" panose="020B0604030504040204" pitchFamily="34" charset="-128"/>
              </a:rPr>
              <a:t>スピリチュアルなワークショップやイベントに参加して、同じ志を持つ人々との交流を深めましょう。</a:t>
            </a:r>
          </a:p>
          <a:p>
            <a:pPr algn="l"/>
            <a:endParaRPr lang="en-US" altLang="ja-JP" sz="1050" b="0" i="0" dirty="0">
              <a:solidFill>
                <a:srgbClr val="374151"/>
              </a:solidFill>
              <a:effectLst/>
              <a:latin typeface="Meiryo" panose="020B0604030504040204" pitchFamily="34" charset="-128"/>
              <a:ea typeface="Meiryo" panose="020B0604030504040204" pitchFamily="34" charset="-128"/>
            </a:endParaRPr>
          </a:p>
          <a:p>
            <a:pPr algn="l"/>
            <a:r>
              <a:rPr lang="ja-JP" altLang="en-US" sz="1050" b="0" i="0">
                <a:solidFill>
                  <a:srgbClr val="374151"/>
                </a:solidFill>
                <a:effectLst/>
                <a:latin typeface="Meiryo" panose="020B0604030504040204" pitchFamily="34" charset="-128"/>
                <a:ea typeface="Meiryo" panose="020B0604030504040204" pitchFamily="34" charset="-128"/>
              </a:rPr>
              <a:t>スピリチュアルな道は、自分自身の内側への旅です。外からの答えを求めるのではなく、自分の内側にある答えやヒントを信じ、それに従って歩んでいくことで、あなたの真の目的や人生の意味を見つけることができるでしょう。</a:t>
            </a:r>
          </a:p>
        </p:txBody>
      </p:sp>
      <p:sp>
        <p:nvSpPr>
          <p:cNvPr id="11" name="テキスト ボックス 10">
            <a:extLst>
              <a:ext uri="{FF2B5EF4-FFF2-40B4-BE49-F238E27FC236}">
                <a16:creationId xmlns:a16="http://schemas.microsoft.com/office/drawing/2014/main" id="{6FF55787-FA7C-BF5B-1401-9F0E5C97D7F4}"/>
              </a:ext>
            </a:extLst>
          </p:cNvPr>
          <p:cNvSpPr txBox="1"/>
          <p:nvPr/>
        </p:nvSpPr>
        <p:spPr>
          <a:xfrm>
            <a:off x="175491" y="893804"/>
            <a:ext cx="4396509" cy="1546577"/>
          </a:xfrm>
          <a:prstGeom prst="rect">
            <a:avLst/>
          </a:prstGeom>
          <a:noFill/>
        </p:spPr>
        <p:txBody>
          <a:bodyPr wrap="square">
            <a:spAutoFit/>
          </a:bodyPr>
          <a:lstStyle/>
          <a:p>
            <a:r>
              <a:rPr lang="en-US" altLang="ja-JP" sz="1050" dirty="0">
                <a:effectLst/>
                <a:latin typeface="Meiryo" panose="020B0604030504040204" pitchFamily="34" charset="-128"/>
                <a:ea typeface="Meiryo" panose="020B0604030504040204" pitchFamily="34" charset="-128"/>
              </a:rPr>
              <a:t>###</a:t>
            </a:r>
            <a:r>
              <a:rPr lang="ja-JP" altLang="en-US" sz="1050">
                <a:effectLst/>
                <a:latin typeface="Meiryo" panose="020B0604030504040204" pitchFamily="34" charset="-128"/>
                <a:ea typeface="Meiryo" panose="020B0604030504040204" pitchFamily="34" charset="-128"/>
              </a:rPr>
              <a:t>設定 </a:t>
            </a:r>
            <a:endParaRPr lang="en-US" altLang="ja-JP" sz="1050" dirty="0">
              <a:effectLst/>
              <a:latin typeface="Meiryo" panose="020B0604030504040204" pitchFamily="34" charset="-128"/>
              <a:ea typeface="Meiryo" panose="020B0604030504040204" pitchFamily="34" charset="-128"/>
            </a:endParaRPr>
          </a:p>
          <a:p>
            <a:r>
              <a:rPr lang="ja-JP" altLang="en-US" sz="1050">
                <a:effectLst/>
                <a:latin typeface="Meiryo" panose="020B0604030504040204" pitchFamily="34" charset="-128"/>
                <a:ea typeface="Meiryo" panose="020B0604030504040204" pitchFamily="34" charset="-128"/>
              </a:rPr>
              <a:t>　</a:t>
            </a:r>
            <a:r>
              <a:rPr lang="ja-JP" altLang="en-US" sz="1050" b="1" u="sng">
                <a:solidFill>
                  <a:srgbClr val="C00000"/>
                </a:solidFill>
                <a:effectLst/>
                <a:latin typeface="Meiryo" panose="020B0604030504040204" pitchFamily="34" charset="-128"/>
                <a:ea typeface="Meiryo" panose="020B0604030504040204" pitchFamily="34" charset="-128"/>
              </a:rPr>
              <a:t>あなたは有名なスビリッチュアルの能力を持った人物です</a:t>
            </a:r>
            <a:endParaRPr lang="en-US" altLang="ja-JP" sz="1050" b="1" u="sng" dirty="0">
              <a:solidFill>
                <a:srgbClr val="C00000"/>
              </a:solidFill>
              <a:effectLst/>
              <a:latin typeface="Meiryo" panose="020B0604030504040204" pitchFamily="34" charset="-128"/>
              <a:ea typeface="Meiryo" panose="020B0604030504040204" pitchFamily="34" charset="-128"/>
            </a:endParaRPr>
          </a:p>
          <a:p>
            <a:r>
              <a:rPr lang="en-US" altLang="ja-JP" sz="1050" dirty="0">
                <a:effectLst/>
                <a:latin typeface="Meiryo" panose="020B0604030504040204" pitchFamily="34" charset="-128"/>
                <a:ea typeface="Meiryo" panose="020B0604030504040204" pitchFamily="34" charset="-128"/>
              </a:rPr>
              <a:t>###</a:t>
            </a:r>
            <a:r>
              <a:rPr lang="ja-JP" altLang="en-US" sz="1050">
                <a:effectLst/>
                <a:latin typeface="Meiryo" panose="020B0604030504040204" pitchFamily="34" charset="-128"/>
                <a:ea typeface="Meiryo" panose="020B0604030504040204" pitchFamily="34" charset="-128"/>
              </a:rPr>
              <a:t>命令 </a:t>
            </a:r>
            <a:endParaRPr lang="en-US" altLang="ja-JP" sz="1050" dirty="0">
              <a:effectLst/>
              <a:latin typeface="Meiryo" panose="020B0604030504040204" pitchFamily="34" charset="-128"/>
              <a:ea typeface="Meiryo" panose="020B0604030504040204" pitchFamily="34" charset="-128"/>
            </a:endParaRPr>
          </a:p>
          <a:p>
            <a:r>
              <a:rPr lang="ja-JP" altLang="en-US" sz="1050">
                <a:effectLst/>
                <a:latin typeface="Meiryo" panose="020B0604030504040204" pitchFamily="34" charset="-128"/>
                <a:ea typeface="Meiryo" panose="020B0604030504040204" pitchFamily="34" charset="-128"/>
              </a:rPr>
              <a:t>　人生の悩みにどのように向きあえばいいのか説明せよ </a:t>
            </a:r>
            <a:endParaRPr lang="en-US" altLang="ja-JP" sz="1050" dirty="0">
              <a:effectLst/>
              <a:latin typeface="Meiryo" panose="020B0604030504040204" pitchFamily="34" charset="-128"/>
              <a:ea typeface="Meiryo" panose="020B0604030504040204" pitchFamily="34" charset="-128"/>
            </a:endParaRPr>
          </a:p>
          <a:p>
            <a:r>
              <a:rPr lang="en-US" altLang="ja-JP" sz="1050" dirty="0">
                <a:effectLst/>
                <a:latin typeface="Meiryo" panose="020B0604030504040204" pitchFamily="34" charset="-128"/>
                <a:ea typeface="Meiryo" panose="020B0604030504040204" pitchFamily="34" charset="-128"/>
              </a:rPr>
              <a:t>###</a:t>
            </a:r>
            <a:r>
              <a:rPr lang="ja-JP" altLang="en-US" sz="1050">
                <a:effectLst/>
                <a:latin typeface="Meiryo" panose="020B0604030504040204" pitchFamily="34" charset="-128"/>
                <a:ea typeface="Meiryo" panose="020B0604030504040204" pitchFamily="34" charset="-128"/>
              </a:rPr>
              <a:t>対象 </a:t>
            </a:r>
            <a:endParaRPr lang="en-US" altLang="ja-JP" sz="1050" dirty="0">
              <a:effectLst/>
              <a:latin typeface="Meiryo" panose="020B0604030504040204" pitchFamily="34" charset="-128"/>
              <a:ea typeface="Meiryo" panose="020B0604030504040204" pitchFamily="34" charset="-128"/>
            </a:endParaRPr>
          </a:p>
          <a:p>
            <a:r>
              <a:rPr lang="ja-JP" altLang="en-US" sz="1050">
                <a:effectLst/>
                <a:latin typeface="Meiryo" panose="020B0604030504040204" pitchFamily="34" charset="-128"/>
                <a:ea typeface="Meiryo" panose="020B0604030504040204" pitchFamily="34" charset="-128"/>
              </a:rPr>
              <a:t>　</a:t>
            </a:r>
            <a:r>
              <a:rPr lang="en-US" altLang="ja-JP" sz="1050" dirty="0">
                <a:effectLst/>
                <a:latin typeface="Meiryo" panose="020B0604030504040204" pitchFamily="34" charset="-128"/>
                <a:ea typeface="Meiryo" panose="020B0604030504040204" pitchFamily="34" charset="-128"/>
              </a:rPr>
              <a:t>30</a:t>
            </a:r>
            <a:r>
              <a:rPr lang="ja-JP" altLang="en-US" sz="1050">
                <a:effectLst/>
                <a:latin typeface="Meiryo" panose="020B0604030504040204" pitchFamily="34" charset="-128"/>
                <a:ea typeface="Meiryo" panose="020B0604030504040204" pitchFamily="34" charset="-128"/>
              </a:rPr>
              <a:t>歳代のビジネス・パーソン </a:t>
            </a:r>
            <a:endParaRPr lang="en-US" altLang="ja-JP" sz="1050" dirty="0">
              <a:effectLst/>
              <a:latin typeface="Meiryo" panose="020B0604030504040204" pitchFamily="34" charset="-128"/>
              <a:ea typeface="Meiryo" panose="020B0604030504040204" pitchFamily="34" charset="-128"/>
            </a:endParaRPr>
          </a:p>
          <a:p>
            <a:r>
              <a:rPr lang="ja-JP" altLang="en-US" sz="1050">
                <a:effectLst/>
                <a:latin typeface="Meiryo" panose="020B0604030504040204" pitchFamily="34" charset="-128"/>
                <a:ea typeface="Meiryo" panose="020B0604030504040204" pitchFamily="34" charset="-128"/>
              </a:rPr>
              <a:t>　いまの仕事は順調でやり甲斐を感じている </a:t>
            </a:r>
            <a:endParaRPr lang="en-US" altLang="ja-JP" sz="1050" dirty="0">
              <a:effectLst/>
              <a:latin typeface="Meiryo" panose="020B0604030504040204" pitchFamily="34" charset="-128"/>
              <a:ea typeface="Meiryo" panose="020B0604030504040204" pitchFamily="34" charset="-128"/>
            </a:endParaRPr>
          </a:p>
          <a:p>
            <a:r>
              <a:rPr lang="ja-JP" altLang="en-US" sz="1050">
                <a:effectLst/>
                <a:latin typeface="Meiryo" panose="020B0604030504040204" pitchFamily="34" charset="-128"/>
                <a:ea typeface="Meiryo" panose="020B0604030504040204" pitchFamily="34" charset="-128"/>
              </a:rPr>
              <a:t>　さらに自分を成長させたいと考えている </a:t>
            </a:r>
            <a:endParaRPr lang="en-US" altLang="ja-JP" sz="1050" dirty="0">
              <a:effectLst/>
              <a:latin typeface="Meiryo" panose="020B0604030504040204" pitchFamily="34" charset="-128"/>
              <a:ea typeface="Meiryo" panose="020B0604030504040204" pitchFamily="34" charset="-128"/>
            </a:endParaRPr>
          </a:p>
          <a:p>
            <a:r>
              <a:rPr lang="ja-JP" altLang="en-US" sz="1050">
                <a:effectLst/>
                <a:latin typeface="Meiryo" panose="020B0604030504040204" pitchFamily="34" charset="-128"/>
                <a:ea typeface="Meiryo" panose="020B0604030504040204" pitchFamily="34" charset="-128"/>
              </a:rPr>
              <a:t>　自分の今後のキャリアについて、どうすればいいかが分からない </a:t>
            </a:r>
            <a:endParaRPr lang="en-US" altLang="ja-JP" sz="1050" dirty="0">
              <a:effectLst/>
              <a:latin typeface="Meiryo" panose="020B0604030504040204" pitchFamily="34" charset="-128"/>
              <a:ea typeface="Meiryo" panose="020B0604030504040204" pitchFamily="34" charset="-128"/>
            </a:endParaRPr>
          </a:p>
        </p:txBody>
      </p:sp>
      <p:sp>
        <p:nvSpPr>
          <p:cNvPr id="12" name="テキスト ボックス 11">
            <a:extLst>
              <a:ext uri="{FF2B5EF4-FFF2-40B4-BE49-F238E27FC236}">
                <a16:creationId xmlns:a16="http://schemas.microsoft.com/office/drawing/2014/main" id="{B281512F-F54B-DF30-1E69-6C64AE3F001A}"/>
              </a:ext>
            </a:extLst>
          </p:cNvPr>
          <p:cNvSpPr txBox="1"/>
          <p:nvPr/>
        </p:nvSpPr>
        <p:spPr>
          <a:xfrm>
            <a:off x="4562764" y="894662"/>
            <a:ext cx="4414981" cy="1384995"/>
          </a:xfrm>
          <a:prstGeom prst="rect">
            <a:avLst/>
          </a:prstGeom>
          <a:noFill/>
        </p:spPr>
        <p:txBody>
          <a:bodyPr wrap="square">
            <a:spAutoFit/>
          </a:bodyPr>
          <a:lstStyle/>
          <a:p>
            <a:r>
              <a:rPr lang="en-US" altLang="ja-JP" sz="1050" dirty="0">
                <a:effectLst/>
                <a:latin typeface="Meiryo" panose="020B0604030504040204" pitchFamily="34" charset="-128"/>
                <a:ea typeface="Meiryo" panose="020B0604030504040204" pitchFamily="34" charset="-128"/>
              </a:rPr>
              <a:t>###</a:t>
            </a:r>
            <a:r>
              <a:rPr lang="ja-JP" altLang="en-US" sz="1050">
                <a:effectLst/>
                <a:latin typeface="Meiryo" panose="020B0604030504040204" pitchFamily="34" charset="-128"/>
                <a:ea typeface="Meiryo" panose="020B0604030504040204" pitchFamily="34" charset="-128"/>
              </a:rPr>
              <a:t>記載すべき内容 </a:t>
            </a:r>
            <a:endParaRPr lang="en-US" altLang="ja-JP" sz="1050" dirty="0">
              <a:effectLst/>
              <a:latin typeface="Meiryo" panose="020B0604030504040204" pitchFamily="34" charset="-128"/>
              <a:ea typeface="Meiryo" panose="020B0604030504040204" pitchFamily="34" charset="-128"/>
            </a:endParaRPr>
          </a:p>
          <a:p>
            <a:pPr marL="136525" lvl="1"/>
            <a:r>
              <a:rPr lang="ja-JP" altLang="en-US" sz="1050">
                <a:effectLst/>
                <a:latin typeface="Meiryo" panose="020B0604030504040204" pitchFamily="34" charset="-128"/>
                <a:ea typeface="Meiryo" panose="020B0604030504040204" pitchFamily="34" charset="-128"/>
              </a:rPr>
              <a:t>自分のこれからの人生を考え、キャリアを考える上での参考になる考え方や指針を示す </a:t>
            </a:r>
            <a:endParaRPr lang="en-US" altLang="ja-JP" sz="1050" dirty="0">
              <a:effectLst/>
              <a:latin typeface="Meiryo" panose="020B0604030504040204" pitchFamily="34" charset="-128"/>
              <a:ea typeface="Meiryo" panose="020B0604030504040204" pitchFamily="34" charset="-128"/>
            </a:endParaRPr>
          </a:p>
          <a:p>
            <a:r>
              <a:rPr lang="ja-JP" altLang="en-US" sz="1050">
                <a:effectLst/>
                <a:latin typeface="Meiryo" panose="020B0604030504040204" pitchFamily="34" charset="-128"/>
                <a:ea typeface="Meiryo" panose="020B0604030504040204" pitchFamily="34" charset="-128"/>
              </a:rPr>
              <a:t>　具体的にどのような行動をとればいいのかを示す </a:t>
            </a:r>
            <a:endParaRPr lang="en-US" altLang="ja-JP" sz="1050" dirty="0">
              <a:effectLst/>
              <a:latin typeface="Meiryo" panose="020B0604030504040204" pitchFamily="34" charset="-128"/>
              <a:ea typeface="Meiryo" panose="020B0604030504040204" pitchFamily="34" charset="-128"/>
            </a:endParaRPr>
          </a:p>
          <a:p>
            <a:r>
              <a:rPr lang="en-US" altLang="ja-JP" sz="1050" dirty="0">
                <a:effectLst/>
                <a:latin typeface="Meiryo" panose="020B0604030504040204" pitchFamily="34" charset="-128"/>
                <a:ea typeface="Meiryo" panose="020B0604030504040204" pitchFamily="34" charset="-128"/>
              </a:rPr>
              <a:t>###</a:t>
            </a:r>
            <a:r>
              <a:rPr lang="ja-JP" altLang="en-US" sz="1050">
                <a:effectLst/>
                <a:latin typeface="Meiryo" panose="020B0604030504040204" pitchFamily="34" charset="-128"/>
                <a:ea typeface="Meiryo" panose="020B0604030504040204" pitchFamily="34" charset="-128"/>
              </a:rPr>
              <a:t>条件 </a:t>
            </a:r>
            <a:endParaRPr lang="en-US" altLang="ja-JP" sz="1050" dirty="0">
              <a:effectLst/>
              <a:latin typeface="Meiryo" panose="020B0604030504040204" pitchFamily="34" charset="-128"/>
              <a:ea typeface="Meiryo" panose="020B0604030504040204" pitchFamily="34" charset="-128"/>
            </a:endParaRPr>
          </a:p>
          <a:p>
            <a:r>
              <a:rPr lang="ja-JP" altLang="en-US" sz="1050">
                <a:effectLst/>
                <a:latin typeface="Meiryo" panose="020B0604030504040204" pitchFamily="34" charset="-128"/>
                <a:ea typeface="Meiryo" panose="020B0604030504040204" pitchFamily="34" charset="-128"/>
              </a:rPr>
              <a:t>　箇条書きにする </a:t>
            </a:r>
            <a:endParaRPr lang="en-US" altLang="ja-JP" sz="1050" dirty="0">
              <a:effectLst/>
              <a:latin typeface="Meiryo" panose="020B0604030504040204" pitchFamily="34" charset="-128"/>
              <a:ea typeface="Meiryo" panose="020B0604030504040204" pitchFamily="34" charset="-128"/>
            </a:endParaRPr>
          </a:p>
          <a:p>
            <a:r>
              <a:rPr lang="ja-JP" altLang="en-US" sz="1050">
                <a:effectLst/>
                <a:latin typeface="Meiryo" panose="020B0604030504040204" pitchFamily="34" charset="-128"/>
                <a:ea typeface="Meiryo" panose="020B0604030504040204" pitchFamily="34" charset="-128"/>
              </a:rPr>
              <a:t>　難しい言葉を使わない</a:t>
            </a:r>
            <a:endParaRPr lang="en-US" altLang="ja-JP" sz="1050" dirty="0">
              <a:effectLst/>
              <a:latin typeface="Meiryo" panose="020B0604030504040204" pitchFamily="34" charset="-128"/>
              <a:ea typeface="Meiryo" panose="020B0604030504040204" pitchFamily="34" charset="-128"/>
            </a:endParaRPr>
          </a:p>
          <a:p>
            <a:r>
              <a:rPr lang="ja-JP" altLang="en-US" sz="1050">
                <a:effectLst/>
                <a:latin typeface="Meiryo" panose="020B0604030504040204" pitchFamily="34" charset="-128"/>
                <a:ea typeface="Meiryo" panose="020B0604030504040204" pitchFamily="34" charset="-128"/>
              </a:rPr>
              <a:t>　語りかけるような表現にする</a:t>
            </a:r>
            <a:endParaRPr lang="en" altLang="ja-JP" sz="1050" b="0" i="0" dirty="0">
              <a:solidFill>
                <a:srgbClr val="343541"/>
              </a:solidFill>
              <a:effectLst/>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3886473364"/>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a:extLst>
              <a:ext uri="{FF2B5EF4-FFF2-40B4-BE49-F238E27FC236}">
                <a16:creationId xmlns:a16="http://schemas.microsoft.com/office/drawing/2014/main" id="{B9DD74CD-EAB7-284B-4BC2-FD0A5B76100C}"/>
              </a:ext>
            </a:extLst>
          </p:cNvPr>
          <p:cNvSpPr/>
          <p:nvPr/>
        </p:nvSpPr>
        <p:spPr>
          <a:xfrm>
            <a:off x="135393" y="794633"/>
            <a:ext cx="4059061" cy="3073173"/>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8EF16272-72A5-A607-93BA-F077FA194442}"/>
              </a:ext>
            </a:extLst>
          </p:cNvPr>
          <p:cNvSpPr>
            <a:spLocks noGrp="1"/>
          </p:cNvSpPr>
          <p:nvPr>
            <p:ph type="title"/>
          </p:nvPr>
        </p:nvSpPr>
        <p:spPr/>
        <p:txBody>
          <a:bodyPr/>
          <a:lstStyle/>
          <a:p>
            <a:r>
              <a:rPr lang="en" altLang="ja-JP" sz="2800" b="0" i="0" dirty="0" err="1">
                <a:solidFill>
                  <a:schemeClr val="tx1">
                    <a:lumMod val="50000"/>
                    <a:lumOff val="50000"/>
                  </a:schemeClr>
                </a:solidFill>
                <a:effectLst/>
                <a:latin typeface="Meiryo" panose="020B0604030504040204" pitchFamily="34" charset="-128"/>
                <a:ea typeface="Meiryo" panose="020B0604030504040204" pitchFamily="34" charset="-128"/>
              </a:rPr>
              <a:t>ChatGPT</a:t>
            </a:r>
            <a:r>
              <a:rPr lang="ja-JP" altLang="en-US" sz="2800" b="0" i="0" dirty="0">
                <a:solidFill>
                  <a:schemeClr val="tx1">
                    <a:lumMod val="50000"/>
                    <a:lumOff val="50000"/>
                  </a:schemeClr>
                </a:solidFill>
                <a:effectLst/>
                <a:latin typeface="Meiryo" panose="020B0604030504040204" pitchFamily="34" charset="-128"/>
                <a:ea typeface="Meiryo" panose="020B0604030504040204" pitchFamily="34" charset="-128"/>
              </a:rPr>
              <a:t>は自信満々</a:t>
            </a:r>
            <a:r>
              <a:rPr lang="ja-JP" altLang="en-US" sz="2800" dirty="0">
                <a:solidFill>
                  <a:schemeClr val="tx1">
                    <a:lumMod val="50000"/>
                    <a:lumOff val="50000"/>
                  </a:schemeClr>
                </a:solidFill>
              </a:rPr>
              <a:t>にシラッと</a:t>
            </a:r>
            <a:r>
              <a:rPr lang="ja-JP" altLang="en-US" sz="2800" b="0" i="0" dirty="0">
                <a:solidFill>
                  <a:schemeClr val="tx1">
                    <a:lumMod val="50000"/>
                    <a:lumOff val="50000"/>
                  </a:schemeClr>
                </a:solidFill>
                <a:effectLst/>
                <a:latin typeface="Meiryo" panose="020B0604030504040204" pitchFamily="34" charset="-128"/>
                <a:ea typeface="Meiryo" panose="020B0604030504040204" pitchFamily="34" charset="-128"/>
              </a:rPr>
              <a:t>ウソをつく</a:t>
            </a:r>
            <a:endParaRPr kumimoji="1" lang="ja-JP" altLang="en-US" sz="2800" dirty="0">
              <a:solidFill>
                <a:schemeClr val="tx1">
                  <a:lumMod val="50000"/>
                  <a:lumOff val="50000"/>
                </a:schemeClr>
              </a:solidFill>
            </a:endParaRPr>
          </a:p>
        </p:txBody>
      </p:sp>
      <p:pic>
        <p:nvPicPr>
          <p:cNvPr id="3" name="図 2">
            <a:extLst>
              <a:ext uri="{FF2B5EF4-FFF2-40B4-BE49-F238E27FC236}">
                <a16:creationId xmlns:a16="http://schemas.microsoft.com/office/drawing/2014/main" id="{89D4EDE9-6726-371D-DE48-84F10A047C66}"/>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4535488" y="794633"/>
            <a:ext cx="4503409" cy="5796967"/>
          </a:xfrm>
          <a:prstGeom prst="rect">
            <a:avLst/>
          </a:prstGeom>
        </p:spPr>
      </p:pic>
      <p:sp>
        <p:nvSpPr>
          <p:cNvPr id="5" name="テキスト ボックス 4">
            <a:extLst>
              <a:ext uri="{FF2B5EF4-FFF2-40B4-BE49-F238E27FC236}">
                <a16:creationId xmlns:a16="http://schemas.microsoft.com/office/drawing/2014/main" id="{EA7FD84F-FCBF-777D-F18F-47536632709F}"/>
              </a:ext>
            </a:extLst>
          </p:cNvPr>
          <p:cNvSpPr txBox="1"/>
          <p:nvPr/>
        </p:nvSpPr>
        <p:spPr>
          <a:xfrm>
            <a:off x="267806" y="1422092"/>
            <a:ext cx="3794233" cy="2308324"/>
          </a:xfrm>
          <a:prstGeom prst="rect">
            <a:avLst/>
          </a:prstGeom>
          <a:noFill/>
        </p:spPr>
        <p:txBody>
          <a:bodyPr wrap="square">
            <a:spAutoFit/>
          </a:bodyPr>
          <a:lstStyle/>
          <a:p>
            <a:r>
              <a:rPr lang="ja-JP" altLang="en-US">
                <a:latin typeface="Meiryo" panose="020B0604030504040204" pitchFamily="34" charset="-128"/>
                <a:ea typeface="Meiryo" panose="020B0604030504040204" pitchFamily="34" charset="-128"/>
              </a:rPr>
              <a:t>8世紀から19世紀までの時期におけるトルキスタンの歴史的展開について記述せよ。ただし、次のキーワードを使うこと。アンカラの戦い、カラハン朝、乾隆帝、宋、トルコ＝イスラーム文化、バーブル、ブハラ・ヒヴァ両ハン国、ホラズム朝。</a:t>
            </a:r>
          </a:p>
        </p:txBody>
      </p:sp>
      <p:sp>
        <p:nvSpPr>
          <p:cNvPr id="7" name="テキスト ボックス 6">
            <a:extLst>
              <a:ext uri="{FF2B5EF4-FFF2-40B4-BE49-F238E27FC236}">
                <a16:creationId xmlns:a16="http://schemas.microsoft.com/office/drawing/2014/main" id="{DF9490DB-05E1-CEC1-E7D0-A570B85D1115}"/>
              </a:ext>
            </a:extLst>
          </p:cNvPr>
          <p:cNvSpPr txBox="1"/>
          <p:nvPr/>
        </p:nvSpPr>
        <p:spPr>
          <a:xfrm>
            <a:off x="135393" y="946149"/>
            <a:ext cx="4059061" cy="338554"/>
          </a:xfrm>
          <a:prstGeom prst="rect">
            <a:avLst/>
          </a:prstGeom>
          <a:noFill/>
        </p:spPr>
        <p:txBody>
          <a:bodyPr wrap="square">
            <a:spAutoFit/>
          </a:bodyPr>
          <a:lstStyle/>
          <a:p>
            <a:pPr algn="ctr"/>
            <a:r>
              <a:rPr lang="en-US" altLang="ja-JP" sz="1600" u="sng" dirty="0">
                <a:latin typeface="Meiryo" panose="020B0604030504040204" pitchFamily="34" charset="-128"/>
                <a:ea typeface="Meiryo" panose="020B0604030504040204" pitchFamily="34" charset="-128"/>
              </a:rPr>
              <a:t>2022</a:t>
            </a:r>
            <a:r>
              <a:rPr lang="ja-JP" altLang="en-US" sz="1600" u="sng">
                <a:latin typeface="Meiryo" panose="020B0604030504040204" pitchFamily="34" charset="-128"/>
                <a:ea typeface="Meiryo" panose="020B0604030504040204" pitchFamily="34" charset="-128"/>
              </a:rPr>
              <a:t>年度の東京大学の世界史の第1問</a:t>
            </a:r>
          </a:p>
        </p:txBody>
      </p:sp>
      <p:sp>
        <p:nvSpPr>
          <p:cNvPr id="10" name="曲折矢印 9">
            <a:extLst>
              <a:ext uri="{FF2B5EF4-FFF2-40B4-BE49-F238E27FC236}">
                <a16:creationId xmlns:a16="http://schemas.microsoft.com/office/drawing/2014/main" id="{18DD5124-D729-0989-0723-FD9161A6F486}"/>
              </a:ext>
            </a:extLst>
          </p:cNvPr>
          <p:cNvSpPr/>
          <p:nvPr/>
        </p:nvSpPr>
        <p:spPr>
          <a:xfrm flipV="1">
            <a:off x="1910818" y="3978850"/>
            <a:ext cx="2624669" cy="1457057"/>
          </a:xfrm>
          <a:prstGeom prst="bentArrow">
            <a:avLst>
              <a:gd name="adj1" fmla="val 31125"/>
              <a:gd name="adj2" fmla="val 25000"/>
              <a:gd name="adj3" fmla="val 25000"/>
              <a:gd name="adj4" fmla="val 43750"/>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 name="テキスト ボックス 10">
            <a:extLst>
              <a:ext uri="{FF2B5EF4-FFF2-40B4-BE49-F238E27FC236}">
                <a16:creationId xmlns:a16="http://schemas.microsoft.com/office/drawing/2014/main" id="{32DBE056-8C28-EFFD-D739-E119776FF04E}"/>
              </a:ext>
            </a:extLst>
          </p:cNvPr>
          <p:cNvSpPr txBox="1"/>
          <p:nvPr/>
        </p:nvSpPr>
        <p:spPr>
          <a:xfrm>
            <a:off x="2708515" y="4174471"/>
            <a:ext cx="1159292" cy="646331"/>
          </a:xfrm>
          <a:prstGeom prst="rect">
            <a:avLst/>
          </a:prstGeom>
          <a:noFill/>
        </p:spPr>
        <p:txBody>
          <a:bodyPr wrap="none" rtlCol="0">
            <a:spAutoFit/>
          </a:bodyPr>
          <a:lstStyle/>
          <a:p>
            <a:r>
              <a:rPr kumimoji="1" lang="en-US" altLang="ja-JP" dirty="0">
                <a:solidFill>
                  <a:schemeClr val="accent6">
                    <a:lumMod val="75000"/>
                  </a:schemeClr>
                </a:solidFill>
                <a:latin typeface="Meiryo" panose="020B0604030504040204" pitchFamily="34" charset="-128"/>
                <a:ea typeface="Meiryo" panose="020B0604030504040204" pitchFamily="34" charset="-128"/>
              </a:rPr>
              <a:t>ChatGPT</a:t>
            </a:r>
          </a:p>
          <a:p>
            <a:r>
              <a:rPr lang="ja-JP" altLang="en-US">
                <a:solidFill>
                  <a:schemeClr val="accent6">
                    <a:lumMod val="75000"/>
                  </a:schemeClr>
                </a:solidFill>
                <a:latin typeface="Meiryo" panose="020B0604030504040204" pitchFamily="34" charset="-128"/>
                <a:ea typeface="Meiryo" panose="020B0604030504040204" pitchFamily="34" charset="-128"/>
              </a:rPr>
              <a:t>に入力</a:t>
            </a:r>
            <a:endParaRPr kumimoji="1" lang="en-US" altLang="ja-JP" dirty="0">
              <a:solidFill>
                <a:schemeClr val="accent6">
                  <a:lumMod val="75000"/>
                </a:schemeClr>
              </a:solidFill>
              <a:latin typeface="Meiryo" panose="020B0604030504040204" pitchFamily="34" charset="-128"/>
              <a:ea typeface="Meiryo" panose="020B0604030504040204" pitchFamily="34" charset="-128"/>
            </a:endParaRPr>
          </a:p>
        </p:txBody>
      </p:sp>
      <p:sp>
        <p:nvSpPr>
          <p:cNvPr id="13" name="テキスト ボックス 12">
            <a:extLst>
              <a:ext uri="{FF2B5EF4-FFF2-40B4-BE49-F238E27FC236}">
                <a16:creationId xmlns:a16="http://schemas.microsoft.com/office/drawing/2014/main" id="{6A50D673-C32B-F398-12E3-EFA78AD86495}"/>
              </a:ext>
            </a:extLst>
          </p:cNvPr>
          <p:cNvSpPr txBox="1"/>
          <p:nvPr/>
        </p:nvSpPr>
        <p:spPr>
          <a:xfrm>
            <a:off x="4771255" y="2663489"/>
            <a:ext cx="4031873" cy="1692771"/>
          </a:xfrm>
          <a:prstGeom prst="rect">
            <a:avLst/>
          </a:prstGeom>
          <a:solidFill>
            <a:srgbClr val="FFFFFF">
              <a:alpha val="78039"/>
            </a:srgbClr>
          </a:solidFill>
        </p:spPr>
        <p:txBody>
          <a:bodyPr wrap="square" rtlCol="0">
            <a:spAutoFit/>
          </a:bodyPr>
          <a:lstStyle/>
          <a:p>
            <a:pPr algn="ctr"/>
            <a:r>
              <a:rPr kumimoji="1" lang="ja-JP" altLang="en-US" sz="4800">
                <a:solidFill>
                  <a:srgbClr val="FF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採点：</a:t>
            </a:r>
            <a:r>
              <a:rPr kumimoji="1" lang="en-US" altLang="ja-JP" sz="8000" b="1" dirty="0">
                <a:solidFill>
                  <a:srgbClr val="FF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O</a:t>
            </a:r>
            <a:r>
              <a:rPr kumimoji="1" lang="ja-JP" altLang="en-US" sz="8000" b="1">
                <a:solidFill>
                  <a:srgbClr val="FF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点</a:t>
            </a:r>
            <a:endParaRPr kumimoji="1" lang="en-US" altLang="ja-JP" sz="8000" b="1" dirty="0">
              <a:solidFill>
                <a:srgbClr val="FF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lang="ja-JP" altLang="en-US" sz="2400">
                <a:solidFill>
                  <a:srgbClr val="FF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部分点も付けられなかった</a:t>
            </a:r>
            <a:endParaRPr kumimoji="1" lang="ja-JP" altLang="en-US" sz="2400">
              <a:solidFill>
                <a:srgbClr val="FF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15" name="テキスト ボックス 14">
            <a:extLst>
              <a:ext uri="{FF2B5EF4-FFF2-40B4-BE49-F238E27FC236}">
                <a16:creationId xmlns:a16="http://schemas.microsoft.com/office/drawing/2014/main" id="{8EFACB62-A647-3C61-4F78-CA905C3EC3CC}"/>
              </a:ext>
            </a:extLst>
          </p:cNvPr>
          <p:cNvSpPr txBox="1"/>
          <p:nvPr/>
        </p:nvSpPr>
        <p:spPr>
          <a:xfrm>
            <a:off x="135393" y="5435907"/>
            <a:ext cx="4059061" cy="830997"/>
          </a:xfrm>
          <a:prstGeom prst="rect">
            <a:avLst/>
          </a:prstGeom>
          <a:noFill/>
        </p:spPr>
        <p:txBody>
          <a:bodyPr wrap="square">
            <a:spAutoFit/>
          </a:bodyPr>
          <a:lstStyle/>
          <a:p>
            <a:r>
              <a:rPr lang="en" altLang="ja-JP" sz="1600" b="0" i="0" dirty="0" err="1">
                <a:solidFill>
                  <a:srgbClr val="FF0000"/>
                </a:solidFill>
                <a:effectLst/>
                <a:latin typeface="Meiryo" panose="020B0604030504040204" pitchFamily="34" charset="-128"/>
                <a:ea typeface="Meiryo" panose="020B0604030504040204" pitchFamily="34" charset="-128"/>
              </a:rPr>
              <a:t>ChatGPT</a:t>
            </a:r>
            <a:r>
              <a:rPr lang="ja-JP" altLang="en-US" sz="1600" b="0" i="0">
                <a:solidFill>
                  <a:srgbClr val="FF0000"/>
                </a:solidFill>
                <a:effectLst/>
                <a:latin typeface="Meiryo" panose="020B0604030504040204" pitchFamily="34" charset="-128"/>
                <a:ea typeface="Meiryo" panose="020B0604030504040204" pitchFamily="34" charset="-128"/>
              </a:rPr>
              <a:t>をすごいと感じてしまうのは、自信満々かつスムーズにウソをつく“サイコパス”っぽさに起因している？</a:t>
            </a:r>
            <a:endParaRPr lang="ja-JP" altLang="en-US" sz="1600">
              <a:solidFill>
                <a:srgbClr val="FF0000"/>
              </a:solidFill>
              <a:latin typeface="Meiryo" panose="020B0604030504040204" pitchFamily="34" charset="-128"/>
              <a:ea typeface="Meiryo" panose="020B0604030504040204" pitchFamily="34" charset="-128"/>
            </a:endParaRPr>
          </a:p>
        </p:txBody>
      </p:sp>
      <p:sp>
        <p:nvSpPr>
          <p:cNvPr id="17" name="テキスト ボックス 16">
            <a:extLst>
              <a:ext uri="{FF2B5EF4-FFF2-40B4-BE49-F238E27FC236}">
                <a16:creationId xmlns:a16="http://schemas.microsoft.com/office/drawing/2014/main" id="{064A7801-81D2-00F9-AF5F-C072847C36D7}"/>
              </a:ext>
            </a:extLst>
          </p:cNvPr>
          <p:cNvSpPr txBox="1"/>
          <p:nvPr/>
        </p:nvSpPr>
        <p:spPr>
          <a:xfrm>
            <a:off x="99913" y="6337129"/>
            <a:ext cx="4435574" cy="253916"/>
          </a:xfrm>
          <a:prstGeom prst="rect">
            <a:avLst/>
          </a:prstGeom>
          <a:noFill/>
        </p:spPr>
        <p:txBody>
          <a:bodyPr wrap="square">
            <a:spAutoFit/>
          </a:bodyPr>
          <a:lstStyle/>
          <a:p>
            <a:r>
              <a:rPr lang="ja-JP" altLang="en-US" sz="1050" b="0" i="0">
                <a:solidFill>
                  <a:srgbClr val="2D2D2D"/>
                </a:solidFill>
                <a:effectLst/>
                <a:latin typeface="Meiryo" panose="020B0604030504040204" pitchFamily="34" charset="-128"/>
                <a:ea typeface="Meiryo" panose="020B0604030504040204" pitchFamily="34" charset="-128"/>
                <a:hlinkClick r:id="rId3"/>
              </a:rPr>
              <a:t>新井 紀子／国立情報学研究所 社会共有知研究センター長・教授</a:t>
            </a:r>
            <a:endParaRPr lang="ja-JP" altLang="en-US" sz="1050">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1438837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childTnLst>
                          </p:cTn>
                        </p:par>
                        <p:par>
                          <p:cTn id="10" fill="hold">
                            <p:stCondLst>
                              <p:cond delay="500"/>
                            </p:stCondLst>
                            <p:childTnLst>
                              <p:par>
                                <p:cTn id="11" presetID="9" presetClass="entr" presetSubtype="0" fill="hold" grpId="0"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dissolve">
                                      <p:cBhvr>
                                        <p:cTn id="1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5"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8FC07ADB-54A2-308F-5146-FE056B198A7E}"/>
              </a:ext>
            </a:extLst>
          </p:cNvPr>
          <p:cNvSpPr>
            <a:spLocks noGrp="1"/>
          </p:cNvSpPr>
          <p:nvPr>
            <p:ph type="title"/>
          </p:nvPr>
        </p:nvSpPr>
        <p:spPr/>
        <p:txBody>
          <a:bodyPr/>
          <a:lstStyle/>
          <a:p>
            <a:r>
              <a:rPr kumimoji="1" lang="en-US" altLang="ja-JP" dirty="0"/>
              <a:t>ChatGPT-4 </a:t>
            </a:r>
            <a:r>
              <a:rPr kumimoji="1" lang="ja-JP" altLang="en-US"/>
              <a:t>による回答　劇的に改善されている</a:t>
            </a:r>
          </a:p>
        </p:txBody>
      </p:sp>
      <p:sp>
        <p:nvSpPr>
          <p:cNvPr id="4" name="テキスト ボックス 3">
            <a:extLst>
              <a:ext uri="{FF2B5EF4-FFF2-40B4-BE49-F238E27FC236}">
                <a16:creationId xmlns:a16="http://schemas.microsoft.com/office/drawing/2014/main" id="{55BE3691-7549-1BBF-C16C-CB9F05340CD5}"/>
              </a:ext>
            </a:extLst>
          </p:cNvPr>
          <p:cNvSpPr txBox="1"/>
          <p:nvPr/>
        </p:nvSpPr>
        <p:spPr>
          <a:xfrm>
            <a:off x="228600" y="959289"/>
            <a:ext cx="8686800" cy="5632311"/>
          </a:xfrm>
          <a:prstGeom prst="rect">
            <a:avLst/>
          </a:prstGeom>
          <a:solidFill>
            <a:schemeClr val="tx1">
              <a:lumMod val="75000"/>
              <a:lumOff val="25000"/>
            </a:schemeClr>
          </a:solidFill>
        </p:spPr>
        <p:txBody>
          <a:bodyPr wrap="square">
            <a:spAutoFit/>
          </a:bodyPr>
          <a:lstStyle/>
          <a:p>
            <a:endParaRPr lang="en-US" altLang="ja-JP" sz="900" dirty="0">
              <a:solidFill>
                <a:schemeClr val="bg1"/>
              </a:solidFill>
              <a:latin typeface="Meiryo" panose="020B0604030504040204" pitchFamily="34" charset="-128"/>
              <a:ea typeface="Meiryo" panose="020B0604030504040204" pitchFamily="34" charset="-128"/>
            </a:endParaRPr>
          </a:p>
          <a:p>
            <a:r>
              <a:rPr lang="ja-JP" altLang="en-US" sz="900">
                <a:solidFill>
                  <a:schemeClr val="bg1"/>
                </a:solidFill>
                <a:latin typeface="Meiryo" panose="020B0604030504040204" pitchFamily="34" charset="-128"/>
                <a:ea typeface="Meiryo" panose="020B0604030504040204" pitchFamily="34" charset="-128"/>
              </a:rPr>
              <a:t>8世紀から19世紀にかけてのトルキスタンは、複数の民族と帝国の交錯する地域であり、この期間には多くの重要な歴史的展開が見られます。指定されたキーワードを用いて、この時期のトルキスタンの歴史的展開を説明します。</a:t>
            </a:r>
          </a:p>
          <a:p>
            <a:endParaRPr lang="ja-JP" altLang="en-US" sz="900">
              <a:solidFill>
                <a:schemeClr val="bg1"/>
              </a:solidFill>
              <a:latin typeface="Meiryo" panose="020B0604030504040204" pitchFamily="34" charset="-128"/>
              <a:ea typeface="Meiryo" panose="020B0604030504040204" pitchFamily="34" charset="-128"/>
            </a:endParaRPr>
          </a:p>
          <a:p>
            <a:r>
              <a:rPr lang="ja-JP" altLang="en-US" sz="900">
                <a:solidFill>
                  <a:schemeClr val="bg1"/>
                </a:solidFill>
                <a:latin typeface="Meiryo" panose="020B0604030504040204" pitchFamily="34" charset="-128"/>
                <a:ea typeface="Meiryo" panose="020B0604030504040204" pitchFamily="34" charset="-128"/>
              </a:rPr>
              <a:t>アンカラの戦い（1402年）</a:t>
            </a:r>
          </a:p>
          <a:p>
            <a:r>
              <a:rPr lang="ja-JP" altLang="en-US" sz="900">
                <a:solidFill>
                  <a:schemeClr val="bg1"/>
                </a:solidFill>
                <a:latin typeface="Meiryo" panose="020B0604030504040204" pitchFamily="34" charset="-128"/>
                <a:ea typeface="Meiryo" panose="020B0604030504040204" pitchFamily="34" charset="-128"/>
              </a:rPr>
              <a:t>アンカラの戦いは、トルキスタンの歴史に間接的に影響を与えた。この戦いは、ティムール（タメルラン）がオスマン帝国を破った戦いであり、中央アジアの政治力学に影響を与えました。ティムールの勝利は、彼の帝国の西方への拡大を確固たるものにし、トルキスタン地域におけるティムール朝の支配を強化した。</a:t>
            </a:r>
          </a:p>
          <a:p>
            <a:endParaRPr lang="ja-JP" altLang="en-US" sz="900">
              <a:solidFill>
                <a:schemeClr val="bg1"/>
              </a:solidFill>
              <a:latin typeface="Meiryo" panose="020B0604030504040204" pitchFamily="34" charset="-128"/>
              <a:ea typeface="Meiryo" panose="020B0604030504040204" pitchFamily="34" charset="-128"/>
            </a:endParaRPr>
          </a:p>
          <a:p>
            <a:r>
              <a:rPr lang="ja-JP" altLang="en-US" sz="900">
                <a:solidFill>
                  <a:schemeClr val="bg1"/>
                </a:solidFill>
                <a:latin typeface="Meiryo" panose="020B0604030504040204" pitchFamily="34" charset="-128"/>
                <a:ea typeface="Meiryo" panose="020B0604030504040204" pitchFamily="34" charset="-128"/>
              </a:rPr>
              <a:t>カラハン朝（10世紀-12世紀）</a:t>
            </a:r>
          </a:p>
          <a:p>
            <a:r>
              <a:rPr lang="ja-JP" altLang="en-US" sz="900">
                <a:solidFill>
                  <a:schemeClr val="bg1"/>
                </a:solidFill>
                <a:latin typeface="Meiryo" panose="020B0604030504040204" pitchFamily="34" charset="-128"/>
                <a:ea typeface="Meiryo" panose="020B0604030504040204" pitchFamily="34" charset="-128"/>
              </a:rPr>
              <a:t>カラハン朝は、トルキスタンを含む広範な地域を支配した最初のイスラム王朝の一つで、イスラームの拡散とトルコ-イスラーム文化の形成に重要な役割を果たしました。この時代には、イスラム教が中央アジアの主要な宗教として確立され、ペルシャ語が行政と文化の言語として広く使われるようになりました。</a:t>
            </a:r>
          </a:p>
          <a:p>
            <a:endParaRPr lang="ja-JP" altLang="en-US" sz="900">
              <a:solidFill>
                <a:schemeClr val="bg1"/>
              </a:solidFill>
              <a:latin typeface="Meiryo" panose="020B0604030504040204" pitchFamily="34" charset="-128"/>
              <a:ea typeface="Meiryo" panose="020B0604030504040204" pitchFamily="34" charset="-128"/>
            </a:endParaRPr>
          </a:p>
          <a:p>
            <a:r>
              <a:rPr lang="ja-JP" altLang="en-US" sz="900">
                <a:solidFill>
                  <a:schemeClr val="bg1"/>
                </a:solidFill>
                <a:latin typeface="Meiryo" panose="020B0604030504040204" pitchFamily="34" charset="-128"/>
                <a:ea typeface="Meiryo" panose="020B0604030504040204" pitchFamily="34" charset="-128"/>
              </a:rPr>
              <a:t>乾隆帝（18世紀）</a:t>
            </a:r>
          </a:p>
          <a:p>
            <a:r>
              <a:rPr lang="ja-JP" altLang="en-US" sz="900">
                <a:solidFill>
                  <a:schemeClr val="bg1"/>
                </a:solidFill>
                <a:latin typeface="Meiryo" panose="020B0604030504040204" pitchFamily="34" charset="-128"/>
                <a:ea typeface="Meiryo" panose="020B0604030504040204" pitchFamily="34" charset="-128"/>
              </a:rPr>
              <a:t>乾隆帝は清朝の皇帝で、彼の治世にはトルキスタン地域にも影響を及ぼしました。特にジュンガルの抑圧と東トルキスタン（現在の新疆ウイグル自治区）の清朝への組み込みは、この時代の重要な出来事です。乾隆帝の軍事遠征は、トルキスタン地域の中国による支配を確立し、この地域の人口構成と文化に長期的な影響を与えました。</a:t>
            </a:r>
          </a:p>
          <a:p>
            <a:endParaRPr lang="ja-JP" altLang="en-US" sz="900">
              <a:solidFill>
                <a:schemeClr val="bg1"/>
              </a:solidFill>
              <a:latin typeface="Meiryo" panose="020B0604030504040204" pitchFamily="34" charset="-128"/>
              <a:ea typeface="Meiryo" panose="020B0604030504040204" pitchFamily="34" charset="-128"/>
            </a:endParaRPr>
          </a:p>
          <a:p>
            <a:r>
              <a:rPr lang="ja-JP" altLang="en-US" sz="900">
                <a:solidFill>
                  <a:schemeClr val="bg1"/>
                </a:solidFill>
                <a:latin typeface="Meiryo" panose="020B0604030504040204" pitchFamily="34" charset="-128"/>
                <a:ea typeface="Meiryo" panose="020B0604030504040204" pitchFamily="34" charset="-128"/>
              </a:rPr>
              <a:t>宋（960年-1279年）</a:t>
            </a:r>
          </a:p>
          <a:p>
            <a:r>
              <a:rPr lang="ja-JP" altLang="en-US" sz="900">
                <a:solidFill>
                  <a:schemeClr val="bg1"/>
                </a:solidFill>
                <a:latin typeface="Meiryo" panose="020B0604030504040204" pitchFamily="34" charset="-128"/>
                <a:ea typeface="Meiryo" panose="020B0604030504040204" pitchFamily="34" charset="-128"/>
              </a:rPr>
              <a:t>宋時代は中国の歴史であり、直接的にトルキスタンの歴史に関連しているわけではありませんが、この時代に中央アジアとの貿易が活発に行われ、絹の道を通じての文化交流が促進されました。これにより、トルキスタン地域でも宋の影響を受けた文化的発展が見られました。</a:t>
            </a:r>
          </a:p>
          <a:p>
            <a:endParaRPr lang="ja-JP" altLang="en-US" sz="900">
              <a:solidFill>
                <a:schemeClr val="bg1"/>
              </a:solidFill>
              <a:latin typeface="Meiryo" panose="020B0604030504040204" pitchFamily="34" charset="-128"/>
              <a:ea typeface="Meiryo" panose="020B0604030504040204" pitchFamily="34" charset="-128"/>
            </a:endParaRPr>
          </a:p>
          <a:p>
            <a:r>
              <a:rPr lang="ja-JP" altLang="en-US" sz="900">
                <a:solidFill>
                  <a:schemeClr val="bg1"/>
                </a:solidFill>
                <a:latin typeface="Meiryo" panose="020B0604030504040204" pitchFamily="34" charset="-128"/>
                <a:ea typeface="Meiryo" panose="020B0604030504040204" pitchFamily="34" charset="-128"/>
              </a:rPr>
              <a:t>トルコ＝イスラーム文化</a:t>
            </a:r>
          </a:p>
          <a:p>
            <a:r>
              <a:rPr lang="ja-JP" altLang="en-US" sz="900">
                <a:solidFill>
                  <a:schemeClr val="bg1"/>
                </a:solidFill>
                <a:latin typeface="Meiryo" panose="020B0604030504040204" pitchFamily="34" charset="-128"/>
                <a:ea typeface="Meiryo" panose="020B0604030504040204" pitchFamily="34" charset="-128"/>
              </a:rPr>
              <a:t>トルコ＝イスラーム文化は、カラハン朝やその他のイスラム王朝の下でトルキスタン地域に根付いた文化です。この文化は、イスラム教の教義、トルコの言語と伝統、ペルシャの芸術と文学の融合を特徴としています。</a:t>
            </a:r>
          </a:p>
          <a:p>
            <a:endParaRPr lang="ja-JP" altLang="en-US" sz="900">
              <a:solidFill>
                <a:schemeClr val="bg1"/>
              </a:solidFill>
              <a:latin typeface="Meiryo" panose="020B0604030504040204" pitchFamily="34" charset="-128"/>
              <a:ea typeface="Meiryo" panose="020B0604030504040204" pitchFamily="34" charset="-128"/>
            </a:endParaRPr>
          </a:p>
          <a:p>
            <a:r>
              <a:rPr lang="ja-JP" altLang="en-US" sz="900">
                <a:solidFill>
                  <a:schemeClr val="bg1"/>
                </a:solidFill>
                <a:latin typeface="Meiryo" panose="020B0604030504040204" pitchFamily="34" charset="-128"/>
                <a:ea typeface="Meiryo" panose="020B0604030504040204" pitchFamily="34" charset="-128"/>
              </a:rPr>
              <a:t>バーブル（16世紀）</a:t>
            </a:r>
          </a:p>
          <a:p>
            <a:r>
              <a:rPr lang="ja-JP" altLang="en-US" sz="900">
                <a:solidFill>
                  <a:schemeClr val="bg1"/>
                </a:solidFill>
                <a:latin typeface="Meiryo" panose="020B0604030504040204" pitchFamily="34" charset="-128"/>
                <a:ea typeface="Meiryo" panose="020B0604030504040204" pitchFamily="34" charset="-128"/>
              </a:rPr>
              <a:t>バーブルはティムール朝の末裔で、モゴル帝国の建国者です。彼の活動は主にインドに焦点を当てていますが、トルキスタン出身である彼の遺産は、この地域の文化と歴史に間接的な影響を与えました。</a:t>
            </a:r>
          </a:p>
          <a:p>
            <a:endParaRPr lang="ja-JP" altLang="en-US" sz="900">
              <a:solidFill>
                <a:schemeClr val="bg1"/>
              </a:solidFill>
              <a:latin typeface="Meiryo" panose="020B0604030504040204" pitchFamily="34" charset="-128"/>
              <a:ea typeface="Meiryo" panose="020B0604030504040204" pitchFamily="34" charset="-128"/>
            </a:endParaRPr>
          </a:p>
          <a:p>
            <a:r>
              <a:rPr lang="ja-JP" altLang="en-US" sz="900">
                <a:solidFill>
                  <a:schemeClr val="bg1"/>
                </a:solidFill>
                <a:latin typeface="Meiryo" panose="020B0604030504040204" pitchFamily="34" charset="-128"/>
                <a:ea typeface="Meiryo" panose="020B0604030504040204" pitchFamily="34" charset="-128"/>
              </a:rPr>
              <a:t>ブハラ・ヒヴァ両ハン国（16世紀-19世紀）</a:t>
            </a:r>
          </a:p>
          <a:p>
            <a:r>
              <a:rPr lang="ja-JP" altLang="en-US" sz="900">
                <a:solidFill>
                  <a:schemeClr val="bg1"/>
                </a:solidFill>
                <a:latin typeface="Meiryo" panose="020B0604030504040204" pitchFamily="34" charset="-128"/>
                <a:ea typeface="Meiryo" panose="020B0604030504040204" pitchFamily="34" charset="-128"/>
              </a:rPr>
              <a:t>ブハラとヒヴァのハン国は、中央アジアにおけるイスラム教の中心地であり、トルキスタン地域の政治、経済、文化の中心として機能しました。これらのハン国は、地域内外との貿易を通じて繁栄し、イスラム学、詩、建築などの芸術と文化を花開かせました。</a:t>
            </a:r>
          </a:p>
          <a:p>
            <a:endParaRPr lang="ja-JP" altLang="en-US" sz="900">
              <a:solidFill>
                <a:schemeClr val="bg1"/>
              </a:solidFill>
              <a:latin typeface="Meiryo" panose="020B0604030504040204" pitchFamily="34" charset="-128"/>
              <a:ea typeface="Meiryo" panose="020B0604030504040204" pitchFamily="34" charset="-128"/>
            </a:endParaRPr>
          </a:p>
          <a:p>
            <a:r>
              <a:rPr lang="ja-JP" altLang="en-US" sz="900">
                <a:solidFill>
                  <a:schemeClr val="bg1"/>
                </a:solidFill>
                <a:latin typeface="Meiryo" panose="020B0604030504040204" pitchFamily="34" charset="-128"/>
                <a:ea typeface="Meiryo" panose="020B0604030504040204" pitchFamily="34" charset="-128"/>
              </a:rPr>
              <a:t>ホラズム朝（12世紀-13世紀）</a:t>
            </a:r>
          </a:p>
          <a:p>
            <a:r>
              <a:rPr lang="ja-JP" altLang="en-US" sz="900">
                <a:solidFill>
                  <a:schemeClr val="bg1"/>
                </a:solidFill>
                <a:latin typeface="Meiryo" panose="020B0604030504040204" pitchFamily="34" charset="-128"/>
                <a:ea typeface="Meiryo" panose="020B0604030504040204" pitchFamily="34" charset="-128"/>
              </a:rPr>
              <a:t>ホラズム朝は、カラハン朝の後を継ぎ、トルキスタン地域を含む広範囲にわたる帝国を建設しました。ホラズム朝の時代には、科学、文学、芸術が発展し、特にイスラム法学と数学の分野で重要な貢献をしました。</a:t>
            </a:r>
          </a:p>
          <a:p>
            <a:endParaRPr lang="ja-JP" altLang="en-US" sz="900">
              <a:solidFill>
                <a:schemeClr val="bg1"/>
              </a:solidFill>
              <a:latin typeface="Meiryo" panose="020B0604030504040204" pitchFamily="34" charset="-128"/>
              <a:ea typeface="Meiryo" panose="020B0604030504040204" pitchFamily="34" charset="-128"/>
            </a:endParaRPr>
          </a:p>
          <a:p>
            <a:r>
              <a:rPr lang="ja-JP" altLang="en-US" sz="900">
                <a:solidFill>
                  <a:schemeClr val="bg1"/>
                </a:solidFill>
                <a:latin typeface="Meiryo" panose="020B0604030504040204" pitchFamily="34" charset="-128"/>
                <a:ea typeface="Meiryo" panose="020B0604030504040204" pitchFamily="34" charset="-128"/>
              </a:rPr>
              <a:t>これらのキーワードを通じて見ると、8世紀から19世紀にかけてのトルキスタンは、様々な文化的、政治的変化を経験し、中央アジアにおける文化的交流の中心地としての役割を果たしました。</a:t>
            </a:r>
            <a:endParaRPr lang="en-US" altLang="ja-JP" sz="900" dirty="0">
              <a:solidFill>
                <a:schemeClr val="bg1"/>
              </a:solidFill>
              <a:latin typeface="Meiryo" panose="020B0604030504040204" pitchFamily="34" charset="-128"/>
              <a:ea typeface="Meiryo" panose="020B0604030504040204" pitchFamily="34" charset="-128"/>
            </a:endParaRPr>
          </a:p>
          <a:p>
            <a:endParaRPr lang="ja-JP" altLang="en-US" sz="900">
              <a:solidFill>
                <a:schemeClr val="bg1"/>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62744266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グループ化 28">
            <a:extLst>
              <a:ext uri="{FF2B5EF4-FFF2-40B4-BE49-F238E27FC236}">
                <a16:creationId xmlns:a16="http://schemas.microsoft.com/office/drawing/2014/main" id="{31209074-8E73-9D4F-9246-7FE94D5BECBF}"/>
              </a:ext>
            </a:extLst>
          </p:cNvPr>
          <p:cNvGrpSpPr/>
          <p:nvPr/>
        </p:nvGrpSpPr>
        <p:grpSpPr>
          <a:xfrm>
            <a:off x="230400" y="1379132"/>
            <a:ext cx="8373211" cy="4252400"/>
            <a:chOff x="230400" y="1379132"/>
            <a:chExt cx="8373211" cy="4252400"/>
          </a:xfrm>
        </p:grpSpPr>
        <p:pic>
          <p:nvPicPr>
            <p:cNvPr id="1034" name="Picture 10" descr="Cloud icon - Free download on Iconfinder">
              <a:extLst>
                <a:ext uri="{FF2B5EF4-FFF2-40B4-BE49-F238E27FC236}">
                  <a16:creationId xmlns:a16="http://schemas.microsoft.com/office/drawing/2014/main" id="{A23BD0B6-B663-7B43-9B71-E1D86B6AD2BE}"/>
                </a:ext>
              </a:extLst>
            </p:cNvPr>
            <p:cNvPicPr>
              <a:picLocks noChangeAspect="1" noChangeArrowheads="1"/>
            </p:cNvPicPr>
            <p:nvPr/>
          </p:nvPicPr>
          <p:blipFill rotWithShape="1">
            <a:blip r:embed="rId2" cstate="print">
              <a:duotone>
                <a:schemeClr val="accent5">
                  <a:shade val="45000"/>
                  <a:satMod val="135000"/>
                </a:schemeClr>
                <a:prstClr val="white"/>
              </a:duotone>
              <a:extLst>
                <a:ext uri="{28A0092B-C50C-407E-A947-70E740481C1C}">
                  <a14:useLocalDpi xmlns:a14="http://schemas.microsoft.com/office/drawing/2010/main"/>
                </a:ext>
              </a:extLst>
            </a:blip>
            <a:srcRect l="6803" t="18069" r="5049" b="18914"/>
            <a:stretch/>
          </p:blipFill>
          <p:spPr bwMode="auto">
            <a:xfrm>
              <a:off x="230400" y="1379132"/>
              <a:ext cx="4330154" cy="4252400"/>
            </a:xfrm>
            <a:prstGeom prst="rect">
              <a:avLst/>
            </a:prstGeom>
            <a:noFill/>
            <a:extLst>
              <a:ext uri="{909E8E84-426E-40DD-AFC4-6F175D3DCCD1}">
                <a14:hiddenFill xmlns:a14="http://schemas.microsoft.com/office/drawing/2010/main">
                  <a:solidFill>
                    <a:srgbClr val="FFFFFF"/>
                  </a:solidFill>
                </a14:hiddenFill>
              </a:ext>
            </a:extLst>
          </p:spPr>
        </p:pic>
        <p:sp>
          <p:nvSpPr>
            <p:cNvPr id="167" name="正方形/長方形 166">
              <a:extLst>
                <a:ext uri="{FF2B5EF4-FFF2-40B4-BE49-F238E27FC236}">
                  <a16:creationId xmlns:a16="http://schemas.microsoft.com/office/drawing/2014/main" id="{DDC27B5A-D523-1247-955E-D8A75E8D0055}"/>
                </a:ext>
              </a:extLst>
            </p:cNvPr>
            <p:cNvSpPr/>
            <p:nvPr/>
          </p:nvSpPr>
          <p:spPr>
            <a:xfrm>
              <a:off x="998342" y="4570554"/>
              <a:ext cx="7605269" cy="447905"/>
            </a:xfrm>
            <a:prstGeom prst="rect">
              <a:avLst/>
            </a:prstGeom>
            <a:solidFill>
              <a:srgbClr val="7030A0">
                <a:alpha val="54118"/>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62" name="正方形/長方形 161">
              <a:extLst>
                <a:ext uri="{FF2B5EF4-FFF2-40B4-BE49-F238E27FC236}">
                  <a16:creationId xmlns:a16="http://schemas.microsoft.com/office/drawing/2014/main" id="{304FC210-41BE-A544-8F6F-B2A00912DAEE}"/>
                </a:ext>
              </a:extLst>
            </p:cNvPr>
            <p:cNvSpPr/>
            <p:nvPr/>
          </p:nvSpPr>
          <p:spPr>
            <a:xfrm>
              <a:off x="1004873" y="4015383"/>
              <a:ext cx="7552051" cy="447905"/>
            </a:xfrm>
            <a:prstGeom prst="rect">
              <a:avLst/>
            </a:prstGeom>
            <a:solidFill>
              <a:schemeClr val="accent6">
                <a:lumMod val="75000"/>
                <a:alpha val="54118"/>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63" name="正方形/長方形 162">
              <a:extLst>
                <a:ext uri="{FF2B5EF4-FFF2-40B4-BE49-F238E27FC236}">
                  <a16:creationId xmlns:a16="http://schemas.microsoft.com/office/drawing/2014/main" id="{158289BB-AAED-FF46-9FB5-DD6F491B48AF}"/>
                </a:ext>
              </a:extLst>
            </p:cNvPr>
            <p:cNvSpPr/>
            <p:nvPr/>
          </p:nvSpPr>
          <p:spPr>
            <a:xfrm>
              <a:off x="1004282" y="3509783"/>
              <a:ext cx="7552051" cy="447905"/>
            </a:xfrm>
            <a:prstGeom prst="rect">
              <a:avLst/>
            </a:prstGeom>
            <a:solidFill>
              <a:schemeClr val="accent6">
                <a:lumMod val="75000"/>
                <a:alpha val="54118"/>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64" name="正方形/長方形 163">
              <a:extLst>
                <a:ext uri="{FF2B5EF4-FFF2-40B4-BE49-F238E27FC236}">
                  <a16:creationId xmlns:a16="http://schemas.microsoft.com/office/drawing/2014/main" id="{C2850D24-59EA-AD44-AC23-7C1CF284D290}"/>
                </a:ext>
              </a:extLst>
            </p:cNvPr>
            <p:cNvSpPr/>
            <p:nvPr/>
          </p:nvSpPr>
          <p:spPr>
            <a:xfrm>
              <a:off x="1004873" y="2989100"/>
              <a:ext cx="7552051" cy="447905"/>
            </a:xfrm>
            <a:prstGeom prst="rect">
              <a:avLst/>
            </a:prstGeom>
            <a:solidFill>
              <a:schemeClr val="accent6">
                <a:lumMod val="75000"/>
                <a:alpha val="54118"/>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65" name="正方形/長方形 164">
              <a:extLst>
                <a:ext uri="{FF2B5EF4-FFF2-40B4-BE49-F238E27FC236}">
                  <a16:creationId xmlns:a16="http://schemas.microsoft.com/office/drawing/2014/main" id="{462A4DBC-FD17-D64F-90A5-6A7E11D22202}"/>
                </a:ext>
              </a:extLst>
            </p:cNvPr>
            <p:cNvSpPr/>
            <p:nvPr/>
          </p:nvSpPr>
          <p:spPr>
            <a:xfrm>
              <a:off x="1004282" y="2483500"/>
              <a:ext cx="7552051" cy="447905"/>
            </a:xfrm>
            <a:prstGeom prst="rect">
              <a:avLst/>
            </a:prstGeom>
            <a:solidFill>
              <a:schemeClr val="accent6">
                <a:lumMod val="75000"/>
                <a:alpha val="54118"/>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66" name="正方形/長方形 165">
              <a:extLst>
                <a:ext uri="{FF2B5EF4-FFF2-40B4-BE49-F238E27FC236}">
                  <a16:creationId xmlns:a16="http://schemas.microsoft.com/office/drawing/2014/main" id="{F6F1852D-5747-6544-972C-E0882D481D9F}"/>
                </a:ext>
              </a:extLst>
            </p:cNvPr>
            <p:cNvSpPr/>
            <p:nvPr/>
          </p:nvSpPr>
          <p:spPr>
            <a:xfrm>
              <a:off x="1004282" y="1974049"/>
              <a:ext cx="7552051" cy="447905"/>
            </a:xfrm>
            <a:prstGeom prst="rect">
              <a:avLst/>
            </a:prstGeom>
            <a:solidFill>
              <a:schemeClr val="accent6">
                <a:lumMod val="75000"/>
                <a:alpha val="54118"/>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9" name="テキスト ボックス 18">
              <a:extLst>
                <a:ext uri="{FF2B5EF4-FFF2-40B4-BE49-F238E27FC236}">
                  <a16:creationId xmlns:a16="http://schemas.microsoft.com/office/drawing/2014/main" id="{DCC153D4-3B8F-204E-AC6A-00373F03D247}"/>
                </a:ext>
              </a:extLst>
            </p:cNvPr>
            <p:cNvSpPr txBox="1"/>
            <p:nvPr/>
          </p:nvSpPr>
          <p:spPr>
            <a:xfrm>
              <a:off x="1773431" y="2057483"/>
              <a:ext cx="2792752" cy="369332"/>
            </a:xfrm>
            <a:prstGeom prst="rect">
              <a:avLst/>
            </a:prstGeom>
            <a:noFill/>
          </p:spPr>
          <p:txBody>
            <a:bodyPr wrap="none" rtlCol="0">
              <a:spAutoFit/>
            </a:bodyPr>
            <a:lstStyle/>
            <a:p>
              <a:pPr algn="r"/>
              <a:r>
                <a:rPr kumimoji="1" lang="ja-JP" altLang="en-US">
                  <a:solidFill>
                    <a:schemeClr val="bg1"/>
                  </a:solidFill>
                </a:rPr>
                <a:t>データ管理プラットフォーム</a:t>
              </a:r>
            </a:p>
          </p:txBody>
        </p:sp>
        <p:sp>
          <p:nvSpPr>
            <p:cNvPr id="149" name="テキスト ボックス 148">
              <a:extLst>
                <a:ext uri="{FF2B5EF4-FFF2-40B4-BE49-F238E27FC236}">
                  <a16:creationId xmlns:a16="http://schemas.microsoft.com/office/drawing/2014/main" id="{9CB14AAD-2E7B-0E43-8821-50150C479765}"/>
                </a:ext>
              </a:extLst>
            </p:cNvPr>
            <p:cNvSpPr txBox="1"/>
            <p:nvPr/>
          </p:nvSpPr>
          <p:spPr>
            <a:xfrm>
              <a:off x="2154945" y="2546990"/>
              <a:ext cx="2411238" cy="369332"/>
            </a:xfrm>
            <a:prstGeom prst="rect">
              <a:avLst/>
            </a:prstGeom>
            <a:noFill/>
          </p:spPr>
          <p:txBody>
            <a:bodyPr wrap="none" rtlCol="0">
              <a:spAutoFit/>
            </a:bodyPr>
            <a:lstStyle/>
            <a:p>
              <a:pPr algn="r"/>
              <a:r>
                <a:rPr kumimoji="1" lang="ja-JP" altLang="en-US">
                  <a:solidFill>
                    <a:schemeClr val="bg1"/>
                  </a:solidFill>
                </a:rPr>
                <a:t>ＩＤ管理プラットフォーム</a:t>
              </a:r>
            </a:p>
          </p:txBody>
        </p:sp>
        <p:sp>
          <p:nvSpPr>
            <p:cNvPr id="151" name="テキスト ボックス 150">
              <a:extLst>
                <a:ext uri="{FF2B5EF4-FFF2-40B4-BE49-F238E27FC236}">
                  <a16:creationId xmlns:a16="http://schemas.microsoft.com/office/drawing/2014/main" id="{CC1EC12D-4AEA-B64E-9917-5BAF6285DB83}"/>
                </a:ext>
              </a:extLst>
            </p:cNvPr>
            <p:cNvSpPr txBox="1"/>
            <p:nvPr/>
          </p:nvSpPr>
          <p:spPr>
            <a:xfrm>
              <a:off x="1931328" y="3048150"/>
              <a:ext cx="2635658" cy="369332"/>
            </a:xfrm>
            <a:prstGeom prst="rect">
              <a:avLst/>
            </a:prstGeom>
            <a:noFill/>
          </p:spPr>
          <p:txBody>
            <a:bodyPr wrap="none" rtlCol="0">
              <a:spAutoFit/>
            </a:bodyPr>
            <a:lstStyle/>
            <a:p>
              <a:pPr algn="r"/>
              <a:r>
                <a:rPr lang="ja-JP" altLang="en-US">
                  <a:solidFill>
                    <a:schemeClr val="bg1"/>
                  </a:solidFill>
                </a:rPr>
                <a:t>決済</a:t>
              </a:r>
              <a:r>
                <a:rPr kumimoji="1" lang="ja-JP" altLang="en-US">
                  <a:solidFill>
                    <a:schemeClr val="bg1"/>
                  </a:solidFill>
                </a:rPr>
                <a:t>管理プラットフォーム</a:t>
              </a:r>
            </a:p>
          </p:txBody>
        </p:sp>
        <p:sp>
          <p:nvSpPr>
            <p:cNvPr id="154" name="テキスト ボックス 153">
              <a:extLst>
                <a:ext uri="{FF2B5EF4-FFF2-40B4-BE49-F238E27FC236}">
                  <a16:creationId xmlns:a16="http://schemas.microsoft.com/office/drawing/2014/main" id="{E2FFE7C2-C84D-F448-AF76-CF4F92F84F7F}"/>
                </a:ext>
              </a:extLst>
            </p:cNvPr>
            <p:cNvSpPr txBox="1"/>
            <p:nvPr/>
          </p:nvSpPr>
          <p:spPr>
            <a:xfrm>
              <a:off x="1149268" y="3554738"/>
              <a:ext cx="3422732" cy="369332"/>
            </a:xfrm>
            <a:prstGeom prst="rect">
              <a:avLst/>
            </a:prstGeom>
            <a:noFill/>
          </p:spPr>
          <p:txBody>
            <a:bodyPr wrap="none" rtlCol="0">
              <a:spAutoFit/>
            </a:bodyPr>
            <a:lstStyle/>
            <a:p>
              <a:pPr algn="r"/>
              <a:r>
                <a:rPr lang="ja-JP" altLang="en-US">
                  <a:solidFill>
                    <a:schemeClr val="bg1"/>
                  </a:solidFill>
                </a:rPr>
                <a:t>スケジューリンク・</a:t>
              </a:r>
              <a:r>
                <a:rPr kumimoji="1" lang="ja-JP" altLang="en-US">
                  <a:solidFill>
                    <a:schemeClr val="bg1"/>
                  </a:solidFill>
                </a:rPr>
                <a:t>プラットフォーム</a:t>
              </a:r>
            </a:p>
          </p:txBody>
        </p:sp>
        <p:sp>
          <p:nvSpPr>
            <p:cNvPr id="156" name="テキスト ボックス 155">
              <a:extLst>
                <a:ext uri="{FF2B5EF4-FFF2-40B4-BE49-F238E27FC236}">
                  <a16:creationId xmlns:a16="http://schemas.microsoft.com/office/drawing/2014/main" id="{034A4DBF-AC64-0140-9080-4CF2EC365CDC}"/>
                </a:ext>
              </a:extLst>
            </p:cNvPr>
            <p:cNvSpPr txBox="1"/>
            <p:nvPr/>
          </p:nvSpPr>
          <p:spPr>
            <a:xfrm>
              <a:off x="2172648" y="4064720"/>
              <a:ext cx="2404824" cy="369332"/>
            </a:xfrm>
            <a:prstGeom prst="rect">
              <a:avLst/>
            </a:prstGeom>
            <a:noFill/>
          </p:spPr>
          <p:txBody>
            <a:bodyPr wrap="none" rtlCol="0">
              <a:spAutoFit/>
            </a:bodyPr>
            <a:lstStyle/>
            <a:p>
              <a:pPr algn="r"/>
              <a:r>
                <a:rPr lang="ja-JP" altLang="en-US">
                  <a:solidFill>
                    <a:schemeClr val="bg1"/>
                  </a:solidFill>
                </a:rPr>
                <a:t>〇〇〇</a:t>
              </a:r>
              <a:r>
                <a:rPr kumimoji="1" lang="ja-JP" altLang="en-US">
                  <a:solidFill>
                    <a:schemeClr val="bg1"/>
                  </a:solidFill>
                </a:rPr>
                <a:t>プラットフォーム</a:t>
              </a:r>
            </a:p>
          </p:txBody>
        </p:sp>
        <p:sp>
          <p:nvSpPr>
            <p:cNvPr id="168" name="テキスト ボックス 167">
              <a:extLst>
                <a:ext uri="{FF2B5EF4-FFF2-40B4-BE49-F238E27FC236}">
                  <a16:creationId xmlns:a16="http://schemas.microsoft.com/office/drawing/2014/main" id="{DBFD59DA-FDE7-554C-B9D9-FDC54D7DEE64}"/>
                </a:ext>
              </a:extLst>
            </p:cNvPr>
            <p:cNvSpPr txBox="1"/>
            <p:nvPr/>
          </p:nvSpPr>
          <p:spPr>
            <a:xfrm>
              <a:off x="1454696" y="4637272"/>
              <a:ext cx="3126177" cy="307777"/>
            </a:xfrm>
            <a:prstGeom prst="rect">
              <a:avLst/>
            </a:prstGeom>
            <a:noFill/>
          </p:spPr>
          <p:txBody>
            <a:bodyPr wrap="none" rtlCol="0">
              <a:spAutoFit/>
            </a:bodyPr>
            <a:lstStyle/>
            <a:p>
              <a:pPr algn="r"/>
              <a:r>
                <a:rPr lang="ja-JP" altLang="en-US" sz="1400">
                  <a:solidFill>
                    <a:schemeClr val="bg1"/>
                  </a:solidFill>
                </a:rPr>
                <a:t>アプリケーション開発ツール／サービス</a:t>
              </a:r>
              <a:endParaRPr kumimoji="1" lang="ja-JP" altLang="en-US" sz="1400">
                <a:solidFill>
                  <a:schemeClr val="bg1"/>
                </a:solidFill>
              </a:endParaRPr>
            </a:p>
          </p:txBody>
        </p:sp>
        <p:sp>
          <p:nvSpPr>
            <p:cNvPr id="28" name="テキスト ボックス 27">
              <a:extLst>
                <a:ext uri="{FF2B5EF4-FFF2-40B4-BE49-F238E27FC236}">
                  <a16:creationId xmlns:a16="http://schemas.microsoft.com/office/drawing/2014/main" id="{0E1D06AA-2128-BB4D-9775-67D46E7A7AB3}"/>
                </a:ext>
              </a:extLst>
            </p:cNvPr>
            <p:cNvSpPr txBox="1"/>
            <p:nvPr/>
          </p:nvSpPr>
          <p:spPr>
            <a:xfrm>
              <a:off x="2570715" y="1524562"/>
              <a:ext cx="2031325" cy="369332"/>
            </a:xfrm>
            <a:prstGeom prst="rect">
              <a:avLst/>
            </a:prstGeom>
            <a:noFill/>
          </p:spPr>
          <p:txBody>
            <a:bodyPr wrap="none" rtlCol="0">
              <a:spAutoFit/>
            </a:bodyPr>
            <a:lstStyle/>
            <a:p>
              <a:r>
                <a:rPr kumimoji="1" lang="ja-JP" altLang="en-US" b="1">
                  <a:solidFill>
                    <a:srgbClr val="0070C0"/>
                  </a:solidFill>
                  <a:latin typeface="Meiryo" panose="020B0604030504040204" pitchFamily="34" charset="-128"/>
                  <a:ea typeface="Meiryo" panose="020B0604030504040204" pitchFamily="34" charset="-128"/>
                </a:rPr>
                <a:t>クラウド</a:t>
              </a:r>
              <a:r>
                <a:rPr kumimoji="1" lang="ja-JP" altLang="en-US">
                  <a:solidFill>
                    <a:srgbClr val="0070C0"/>
                  </a:solidFill>
                  <a:latin typeface="Meiryo" panose="020B0604030504040204" pitchFamily="34" charset="-128"/>
                  <a:ea typeface="Meiryo" panose="020B0604030504040204" pitchFamily="34" charset="-128"/>
                </a:rPr>
                <a:t>サービス</a:t>
              </a:r>
            </a:p>
          </p:txBody>
        </p:sp>
      </p:grpSp>
      <p:sp>
        <p:nvSpPr>
          <p:cNvPr id="135" name="正方形/長方形 134">
            <a:extLst>
              <a:ext uri="{FF2B5EF4-FFF2-40B4-BE49-F238E27FC236}">
                <a16:creationId xmlns:a16="http://schemas.microsoft.com/office/drawing/2014/main" id="{73809D42-CD9A-DC4A-AD31-3EAAD9D92BE0}"/>
              </a:ext>
            </a:extLst>
          </p:cNvPr>
          <p:cNvSpPr/>
          <p:nvPr/>
        </p:nvSpPr>
        <p:spPr>
          <a:xfrm>
            <a:off x="7926934" y="1854068"/>
            <a:ext cx="676677" cy="3417779"/>
          </a:xfrm>
          <a:prstGeom prst="rect">
            <a:avLst/>
          </a:prstGeom>
          <a:solidFill>
            <a:srgbClr val="7030A0">
              <a:alpha val="5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6" name="テキスト ボックス 135">
            <a:extLst>
              <a:ext uri="{FF2B5EF4-FFF2-40B4-BE49-F238E27FC236}">
                <a16:creationId xmlns:a16="http://schemas.microsoft.com/office/drawing/2014/main" id="{298063BF-3407-B641-B362-89C326ED6D08}"/>
              </a:ext>
            </a:extLst>
          </p:cNvPr>
          <p:cNvSpPr txBox="1"/>
          <p:nvPr/>
        </p:nvSpPr>
        <p:spPr>
          <a:xfrm>
            <a:off x="7906305" y="1558202"/>
            <a:ext cx="723275" cy="307777"/>
          </a:xfrm>
          <a:prstGeom prst="rect">
            <a:avLst/>
          </a:prstGeom>
          <a:noFill/>
        </p:spPr>
        <p:txBody>
          <a:bodyPr wrap="none" rtlCol="0">
            <a:spAutoFit/>
          </a:bodyPr>
          <a:lstStyle/>
          <a:p>
            <a:pPr algn="ctr"/>
            <a:r>
              <a:rPr kumimoji="1" lang="ja-JP" altLang="en-US" sz="1400">
                <a:solidFill>
                  <a:srgbClr val="7030A0"/>
                </a:solidFill>
                <a:latin typeface="Meiryo" panose="020B0604030504040204" pitchFamily="34" charset="-128"/>
                <a:ea typeface="Meiryo" panose="020B0604030504040204" pitchFamily="34" charset="-128"/>
              </a:rPr>
              <a:t>業務</a:t>
            </a:r>
            <a:r>
              <a:rPr lang="ja-JP" altLang="en-US" sz="1400">
                <a:solidFill>
                  <a:srgbClr val="7030A0"/>
                </a:solidFill>
                <a:latin typeface="Meiryo" panose="020B0604030504040204" pitchFamily="34" charset="-128"/>
                <a:ea typeface="Meiryo" panose="020B0604030504040204" pitchFamily="34" charset="-128"/>
              </a:rPr>
              <a:t>Ｘ</a:t>
            </a:r>
            <a:endParaRPr kumimoji="1" lang="ja-JP" altLang="en-US" sz="1400">
              <a:solidFill>
                <a:srgbClr val="7030A0"/>
              </a:solidFill>
              <a:latin typeface="Meiryo" panose="020B0604030504040204" pitchFamily="34" charset="-128"/>
              <a:ea typeface="Meiryo" panose="020B0604030504040204" pitchFamily="34" charset="-128"/>
            </a:endParaRPr>
          </a:p>
        </p:txBody>
      </p:sp>
      <p:sp>
        <p:nvSpPr>
          <p:cNvPr id="2" name="タイトル 1">
            <a:extLst>
              <a:ext uri="{FF2B5EF4-FFF2-40B4-BE49-F238E27FC236}">
                <a16:creationId xmlns:a16="http://schemas.microsoft.com/office/drawing/2014/main" id="{41947B59-0A0D-0346-A795-7841BF7080EE}"/>
              </a:ext>
            </a:extLst>
          </p:cNvPr>
          <p:cNvSpPr>
            <a:spLocks noGrp="1"/>
          </p:cNvSpPr>
          <p:nvPr>
            <p:ph type="title"/>
          </p:nvPr>
        </p:nvSpPr>
        <p:spPr>
          <a:xfrm>
            <a:off x="230400" y="266400"/>
            <a:ext cx="8913600" cy="416221"/>
          </a:xfrm>
        </p:spPr>
        <p:txBody>
          <a:bodyPr/>
          <a:lstStyle/>
          <a:p>
            <a:r>
              <a:rPr kumimoji="1" lang="ja-JP" altLang="en-US"/>
              <a:t>アンバンドル／リバンドルとクラウド</a:t>
            </a:r>
          </a:p>
        </p:txBody>
      </p:sp>
      <p:sp>
        <p:nvSpPr>
          <p:cNvPr id="141" name="正方形/長方形 140">
            <a:extLst>
              <a:ext uri="{FF2B5EF4-FFF2-40B4-BE49-F238E27FC236}">
                <a16:creationId xmlns:a16="http://schemas.microsoft.com/office/drawing/2014/main" id="{98237BA0-B560-2840-9856-B4F1691548A2}"/>
              </a:ext>
            </a:extLst>
          </p:cNvPr>
          <p:cNvSpPr/>
          <p:nvPr/>
        </p:nvSpPr>
        <p:spPr>
          <a:xfrm>
            <a:off x="7960669" y="4567209"/>
            <a:ext cx="603932" cy="447905"/>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grpSp>
        <p:nvGrpSpPr>
          <p:cNvPr id="160" name="グループ化 159">
            <a:extLst>
              <a:ext uri="{FF2B5EF4-FFF2-40B4-BE49-F238E27FC236}">
                <a16:creationId xmlns:a16="http://schemas.microsoft.com/office/drawing/2014/main" id="{D073B82C-2A26-F74C-9DA5-B7BEB0B9AA4A}"/>
              </a:ext>
            </a:extLst>
          </p:cNvPr>
          <p:cNvGrpSpPr/>
          <p:nvPr/>
        </p:nvGrpSpPr>
        <p:grpSpPr>
          <a:xfrm>
            <a:off x="4880481" y="1553286"/>
            <a:ext cx="3681235" cy="3722500"/>
            <a:chOff x="4880481" y="1442259"/>
            <a:chExt cx="3681235" cy="3722500"/>
          </a:xfrm>
        </p:grpSpPr>
        <p:sp>
          <p:nvSpPr>
            <p:cNvPr id="51" name="正方形/長方形 50">
              <a:extLst>
                <a:ext uri="{FF2B5EF4-FFF2-40B4-BE49-F238E27FC236}">
                  <a16:creationId xmlns:a16="http://schemas.microsoft.com/office/drawing/2014/main" id="{CCC54AED-1E31-164A-9880-217BF697DCE4}"/>
                </a:ext>
              </a:extLst>
            </p:cNvPr>
            <p:cNvSpPr/>
            <p:nvPr/>
          </p:nvSpPr>
          <p:spPr>
            <a:xfrm>
              <a:off x="4922147" y="1743042"/>
              <a:ext cx="676677" cy="3417779"/>
            </a:xfrm>
            <a:prstGeom prst="rect">
              <a:avLst/>
            </a:prstGeom>
            <a:solidFill>
              <a:srgbClr val="984807">
                <a:alpha val="5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2" name="正方形/長方形 51">
              <a:extLst>
                <a:ext uri="{FF2B5EF4-FFF2-40B4-BE49-F238E27FC236}">
                  <a16:creationId xmlns:a16="http://schemas.microsoft.com/office/drawing/2014/main" id="{B43C5DF9-6334-D94C-BE1C-017FE2D2D372}"/>
                </a:ext>
              </a:extLst>
            </p:cNvPr>
            <p:cNvSpPr/>
            <p:nvPr/>
          </p:nvSpPr>
          <p:spPr>
            <a:xfrm>
              <a:off x="5676214" y="1743041"/>
              <a:ext cx="676677" cy="3417779"/>
            </a:xfrm>
            <a:prstGeom prst="rect">
              <a:avLst/>
            </a:prstGeom>
            <a:solidFill>
              <a:srgbClr val="984807">
                <a:alpha val="5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3" name="正方形/長方形 52">
              <a:extLst>
                <a:ext uri="{FF2B5EF4-FFF2-40B4-BE49-F238E27FC236}">
                  <a16:creationId xmlns:a16="http://schemas.microsoft.com/office/drawing/2014/main" id="{8568BFC3-9934-4146-9E06-32AD5D998816}"/>
                </a:ext>
              </a:extLst>
            </p:cNvPr>
            <p:cNvSpPr/>
            <p:nvPr/>
          </p:nvSpPr>
          <p:spPr>
            <a:xfrm>
              <a:off x="6431823" y="1743041"/>
              <a:ext cx="676677" cy="3417779"/>
            </a:xfrm>
            <a:prstGeom prst="rect">
              <a:avLst/>
            </a:prstGeom>
            <a:solidFill>
              <a:srgbClr val="984807">
                <a:alpha val="5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 name="正方形/長方形 53">
              <a:extLst>
                <a:ext uri="{FF2B5EF4-FFF2-40B4-BE49-F238E27FC236}">
                  <a16:creationId xmlns:a16="http://schemas.microsoft.com/office/drawing/2014/main" id="{CEF22D35-9727-8F42-B1FF-0B8F9D6F2E30}"/>
                </a:ext>
              </a:extLst>
            </p:cNvPr>
            <p:cNvSpPr/>
            <p:nvPr/>
          </p:nvSpPr>
          <p:spPr>
            <a:xfrm>
              <a:off x="7181493" y="1746980"/>
              <a:ext cx="676677" cy="3417779"/>
            </a:xfrm>
            <a:prstGeom prst="rect">
              <a:avLst/>
            </a:prstGeom>
            <a:solidFill>
              <a:srgbClr val="984807">
                <a:alpha val="5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5" name="正方形/長方形 54">
              <a:extLst>
                <a:ext uri="{FF2B5EF4-FFF2-40B4-BE49-F238E27FC236}">
                  <a16:creationId xmlns:a16="http://schemas.microsoft.com/office/drawing/2014/main" id="{6943F5F7-A374-C14C-9930-3EC310A8ADCC}"/>
                </a:ext>
              </a:extLst>
            </p:cNvPr>
            <p:cNvSpPr/>
            <p:nvPr/>
          </p:nvSpPr>
          <p:spPr>
            <a:xfrm>
              <a:off x="4958417" y="1861280"/>
              <a:ext cx="3600563" cy="44790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57" name="正方形/長方形 56">
              <a:extLst>
                <a:ext uri="{FF2B5EF4-FFF2-40B4-BE49-F238E27FC236}">
                  <a16:creationId xmlns:a16="http://schemas.microsoft.com/office/drawing/2014/main" id="{61F4436D-E3B3-B04A-9C0A-0DE36FA0E885}"/>
                </a:ext>
              </a:extLst>
            </p:cNvPr>
            <p:cNvSpPr/>
            <p:nvPr/>
          </p:nvSpPr>
          <p:spPr>
            <a:xfrm>
              <a:off x="4953501" y="2368022"/>
              <a:ext cx="3608158" cy="44790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59" name="正方形/長方形 58">
              <a:extLst>
                <a:ext uri="{FF2B5EF4-FFF2-40B4-BE49-F238E27FC236}">
                  <a16:creationId xmlns:a16="http://schemas.microsoft.com/office/drawing/2014/main" id="{32420327-1123-EF49-950C-3F18596AF118}"/>
                </a:ext>
              </a:extLst>
            </p:cNvPr>
            <p:cNvSpPr/>
            <p:nvPr/>
          </p:nvSpPr>
          <p:spPr>
            <a:xfrm>
              <a:off x="4940190" y="2887795"/>
              <a:ext cx="3621526" cy="44790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61" name="正方形/長方形 60">
              <a:extLst>
                <a:ext uri="{FF2B5EF4-FFF2-40B4-BE49-F238E27FC236}">
                  <a16:creationId xmlns:a16="http://schemas.microsoft.com/office/drawing/2014/main" id="{F3D9276B-20AF-F44D-A3BD-E30E472848C9}"/>
                </a:ext>
              </a:extLst>
            </p:cNvPr>
            <p:cNvSpPr/>
            <p:nvPr/>
          </p:nvSpPr>
          <p:spPr>
            <a:xfrm>
              <a:off x="4955031" y="3394305"/>
              <a:ext cx="3601302" cy="44790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64" name="正方形/長方形 63">
              <a:extLst>
                <a:ext uri="{FF2B5EF4-FFF2-40B4-BE49-F238E27FC236}">
                  <a16:creationId xmlns:a16="http://schemas.microsoft.com/office/drawing/2014/main" id="{472F9618-8F1E-F340-B1FC-4C5038D7B0DB}"/>
                </a:ext>
              </a:extLst>
            </p:cNvPr>
            <p:cNvSpPr/>
            <p:nvPr/>
          </p:nvSpPr>
          <p:spPr>
            <a:xfrm>
              <a:off x="4959947" y="4463577"/>
              <a:ext cx="603932" cy="447905"/>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70" name="正方形/長方形 69">
              <a:extLst>
                <a:ext uri="{FF2B5EF4-FFF2-40B4-BE49-F238E27FC236}">
                  <a16:creationId xmlns:a16="http://schemas.microsoft.com/office/drawing/2014/main" id="{667EA924-C757-3143-AB48-FA90FA93A2D9}"/>
                </a:ext>
              </a:extLst>
            </p:cNvPr>
            <p:cNvSpPr/>
            <p:nvPr/>
          </p:nvSpPr>
          <p:spPr>
            <a:xfrm>
              <a:off x="5714595" y="4463577"/>
              <a:ext cx="603932" cy="447905"/>
            </a:xfrm>
            <a:prstGeom prst="rect">
              <a:avLst/>
            </a:prstGeom>
            <a:solidFill>
              <a:srgbClr val="FF8AD8"/>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79" name="正方形/長方形 78">
              <a:extLst>
                <a:ext uri="{FF2B5EF4-FFF2-40B4-BE49-F238E27FC236}">
                  <a16:creationId xmlns:a16="http://schemas.microsoft.com/office/drawing/2014/main" id="{6CF79F57-8228-7340-BF26-30EB6729D858}"/>
                </a:ext>
              </a:extLst>
            </p:cNvPr>
            <p:cNvSpPr/>
            <p:nvPr/>
          </p:nvSpPr>
          <p:spPr>
            <a:xfrm>
              <a:off x="6468081" y="4463577"/>
              <a:ext cx="603932" cy="447905"/>
            </a:xfrm>
            <a:prstGeom prst="rect">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86" name="正方形/長方形 85">
              <a:extLst>
                <a:ext uri="{FF2B5EF4-FFF2-40B4-BE49-F238E27FC236}">
                  <a16:creationId xmlns:a16="http://schemas.microsoft.com/office/drawing/2014/main" id="{00674E95-9291-8746-AFFD-1563DBF1B486}"/>
                </a:ext>
              </a:extLst>
            </p:cNvPr>
            <p:cNvSpPr/>
            <p:nvPr/>
          </p:nvSpPr>
          <p:spPr>
            <a:xfrm>
              <a:off x="7218333" y="4456182"/>
              <a:ext cx="603932" cy="447905"/>
            </a:xfrm>
            <a:prstGeom prst="rect">
              <a:avLst/>
            </a:prstGeom>
            <a:solidFill>
              <a:srgbClr val="73FB79"/>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88" name="正方形/長方形 87">
              <a:extLst>
                <a:ext uri="{FF2B5EF4-FFF2-40B4-BE49-F238E27FC236}">
                  <a16:creationId xmlns:a16="http://schemas.microsoft.com/office/drawing/2014/main" id="{7D731C4E-C519-9A4B-A1B2-A476ACA76429}"/>
                </a:ext>
              </a:extLst>
            </p:cNvPr>
            <p:cNvSpPr/>
            <p:nvPr/>
          </p:nvSpPr>
          <p:spPr>
            <a:xfrm>
              <a:off x="5785749" y="1926414"/>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89" name="正方形/長方形 88">
              <a:extLst>
                <a:ext uri="{FF2B5EF4-FFF2-40B4-BE49-F238E27FC236}">
                  <a16:creationId xmlns:a16="http://schemas.microsoft.com/office/drawing/2014/main" id="{C6AF40C3-DCC3-F04A-8CED-509589BA1A48}"/>
                </a:ext>
              </a:extLst>
            </p:cNvPr>
            <p:cNvSpPr/>
            <p:nvPr/>
          </p:nvSpPr>
          <p:spPr>
            <a:xfrm>
              <a:off x="5039109" y="1918416"/>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90" name="正方形/長方形 89">
              <a:extLst>
                <a:ext uri="{FF2B5EF4-FFF2-40B4-BE49-F238E27FC236}">
                  <a16:creationId xmlns:a16="http://schemas.microsoft.com/office/drawing/2014/main" id="{624CCD01-D63E-4F41-B899-9C19EBE6FFC7}"/>
                </a:ext>
              </a:extLst>
            </p:cNvPr>
            <p:cNvSpPr/>
            <p:nvPr/>
          </p:nvSpPr>
          <p:spPr>
            <a:xfrm>
              <a:off x="6538390" y="1921269"/>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91" name="正方形/長方形 90">
              <a:extLst>
                <a:ext uri="{FF2B5EF4-FFF2-40B4-BE49-F238E27FC236}">
                  <a16:creationId xmlns:a16="http://schemas.microsoft.com/office/drawing/2014/main" id="{CCDACAA7-6C4A-8145-9415-18559E9CEE4A}"/>
                </a:ext>
              </a:extLst>
            </p:cNvPr>
            <p:cNvSpPr/>
            <p:nvPr/>
          </p:nvSpPr>
          <p:spPr>
            <a:xfrm>
              <a:off x="7290083" y="1918883"/>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56" name="テキスト ボックス 55">
              <a:extLst>
                <a:ext uri="{FF2B5EF4-FFF2-40B4-BE49-F238E27FC236}">
                  <a16:creationId xmlns:a16="http://schemas.microsoft.com/office/drawing/2014/main" id="{FFCC43C7-EB86-694B-8030-EDFDA034A5B3}"/>
                </a:ext>
              </a:extLst>
            </p:cNvPr>
            <p:cNvSpPr txBox="1"/>
            <p:nvPr/>
          </p:nvSpPr>
          <p:spPr>
            <a:xfrm>
              <a:off x="5901378" y="1960164"/>
              <a:ext cx="954108" cy="276999"/>
            </a:xfrm>
            <a:prstGeom prst="rect">
              <a:avLst/>
            </a:prstGeom>
            <a:noFill/>
          </p:spPr>
          <p:txBody>
            <a:bodyPr wrap="none" rtlCol="0">
              <a:spAutoFit/>
            </a:bodyPr>
            <a:lstStyle/>
            <a:p>
              <a:pPr algn="ctr"/>
              <a:r>
                <a:rPr kumimoji="1" lang="ja-JP" altLang="en-US" sz="12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データ管理</a:t>
              </a:r>
            </a:p>
          </p:txBody>
        </p:sp>
        <p:sp>
          <p:nvSpPr>
            <p:cNvPr id="92" name="正方形/長方形 91">
              <a:extLst>
                <a:ext uri="{FF2B5EF4-FFF2-40B4-BE49-F238E27FC236}">
                  <a16:creationId xmlns:a16="http://schemas.microsoft.com/office/drawing/2014/main" id="{AB61735F-61DE-5E4F-889A-24246F2724E0}"/>
                </a:ext>
              </a:extLst>
            </p:cNvPr>
            <p:cNvSpPr/>
            <p:nvPr/>
          </p:nvSpPr>
          <p:spPr>
            <a:xfrm>
              <a:off x="5785749" y="2439890"/>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93" name="正方形/長方形 92">
              <a:extLst>
                <a:ext uri="{FF2B5EF4-FFF2-40B4-BE49-F238E27FC236}">
                  <a16:creationId xmlns:a16="http://schemas.microsoft.com/office/drawing/2014/main" id="{DD281471-BD37-8743-833E-EC4E490C4702}"/>
                </a:ext>
              </a:extLst>
            </p:cNvPr>
            <p:cNvSpPr/>
            <p:nvPr/>
          </p:nvSpPr>
          <p:spPr>
            <a:xfrm>
              <a:off x="5039109" y="2431892"/>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94" name="正方形/長方形 93">
              <a:extLst>
                <a:ext uri="{FF2B5EF4-FFF2-40B4-BE49-F238E27FC236}">
                  <a16:creationId xmlns:a16="http://schemas.microsoft.com/office/drawing/2014/main" id="{B3136A4C-E2B2-764D-93C2-F48B94610F8A}"/>
                </a:ext>
              </a:extLst>
            </p:cNvPr>
            <p:cNvSpPr/>
            <p:nvPr/>
          </p:nvSpPr>
          <p:spPr>
            <a:xfrm>
              <a:off x="6538390" y="2434745"/>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95" name="正方形/長方形 94">
              <a:extLst>
                <a:ext uri="{FF2B5EF4-FFF2-40B4-BE49-F238E27FC236}">
                  <a16:creationId xmlns:a16="http://schemas.microsoft.com/office/drawing/2014/main" id="{E500B2BB-2D02-9340-9F1F-9FF2630F77B8}"/>
                </a:ext>
              </a:extLst>
            </p:cNvPr>
            <p:cNvSpPr/>
            <p:nvPr/>
          </p:nvSpPr>
          <p:spPr>
            <a:xfrm>
              <a:off x="7290083" y="2432359"/>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97" name="正方形/長方形 96">
              <a:extLst>
                <a:ext uri="{FF2B5EF4-FFF2-40B4-BE49-F238E27FC236}">
                  <a16:creationId xmlns:a16="http://schemas.microsoft.com/office/drawing/2014/main" id="{5C58034D-3698-0E41-9F6F-C9762E9085B4}"/>
                </a:ext>
              </a:extLst>
            </p:cNvPr>
            <p:cNvSpPr/>
            <p:nvPr/>
          </p:nvSpPr>
          <p:spPr>
            <a:xfrm>
              <a:off x="5039109" y="2915956"/>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99" name="正方形/長方形 98">
              <a:extLst>
                <a:ext uri="{FF2B5EF4-FFF2-40B4-BE49-F238E27FC236}">
                  <a16:creationId xmlns:a16="http://schemas.microsoft.com/office/drawing/2014/main" id="{D1F4098B-D006-784E-A187-B9BEDC4BED79}"/>
                </a:ext>
              </a:extLst>
            </p:cNvPr>
            <p:cNvSpPr/>
            <p:nvPr/>
          </p:nvSpPr>
          <p:spPr>
            <a:xfrm>
              <a:off x="7290083" y="2916423"/>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60" name="テキスト ボックス 59">
              <a:extLst>
                <a:ext uri="{FF2B5EF4-FFF2-40B4-BE49-F238E27FC236}">
                  <a16:creationId xmlns:a16="http://schemas.microsoft.com/office/drawing/2014/main" id="{70D0CDFD-6293-F74A-9BD0-5C88FBE8130A}"/>
                </a:ext>
              </a:extLst>
            </p:cNvPr>
            <p:cNvSpPr txBox="1"/>
            <p:nvPr/>
          </p:nvSpPr>
          <p:spPr>
            <a:xfrm>
              <a:off x="6143934" y="2965521"/>
              <a:ext cx="492443" cy="276999"/>
            </a:xfrm>
            <a:prstGeom prst="rect">
              <a:avLst/>
            </a:prstGeom>
            <a:noFill/>
          </p:spPr>
          <p:txBody>
            <a:bodyPr wrap="none" rtlCol="0">
              <a:spAutoFit/>
            </a:bodyPr>
            <a:lstStyle/>
            <a:p>
              <a:pPr algn="ctr"/>
              <a:r>
                <a:rPr kumimoji="1" lang="ja-JP" altLang="en-US" sz="12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決済</a:t>
              </a:r>
            </a:p>
          </p:txBody>
        </p:sp>
        <p:sp>
          <p:nvSpPr>
            <p:cNvPr id="101" name="正方形/長方形 100">
              <a:extLst>
                <a:ext uri="{FF2B5EF4-FFF2-40B4-BE49-F238E27FC236}">
                  <a16:creationId xmlns:a16="http://schemas.microsoft.com/office/drawing/2014/main" id="{ED092415-0CA2-9647-9301-1091471D90B0}"/>
                </a:ext>
              </a:extLst>
            </p:cNvPr>
            <p:cNvSpPr/>
            <p:nvPr/>
          </p:nvSpPr>
          <p:spPr>
            <a:xfrm>
              <a:off x="5039109" y="3449805"/>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02" name="正方形/長方形 101">
              <a:extLst>
                <a:ext uri="{FF2B5EF4-FFF2-40B4-BE49-F238E27FC236}">
                  <a16:creationId xmlns:a16="http://schemas.microsoft.com/office/drawing/2014/main" id="{9D346033-3DC4-0C43-8964-0D98FAA07847}"/>
                </a:ext>
              </a:extLst>
            </p:cNvPr>
            <p:cNvSpPr/>
            <p:nvPr/>
          </p:nvSpPr>
          <p:spPr>
            <a:xfrm>
              <a:off x="6538390" y="3452658"/>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62" name="テキスト ボックス 61">
              <a:extLst>
                <a:ext uri="{FF2B5EF4-FFF2-40B4-BE49-F238E27FC236}">
                  <a16:creationId xmlns:a16="http://schemas.microsoft.com/office/drawing/2014/main" id="{565BAFC0-EE10-9644-9E38-D587269D2421}"/>
                </a:ext>
              </a:extLst>
            </p:cNvPr>
            <p:cNvSpPr txBox="1"/>
            <p:nvPr/>
          </p:nvSpPr>
          <p:spPr>
            <a:xfrm>
              <a:off x="5663610" y="3482382"/>
              <a:ext cx="1415773" cy="276999"/>
            </a:xfrm>
            <a:prstGeom prst="rect">
              <a:avLst/>
            </a:prstGeom>
            <a:noFill/>
          </p:spPr>
          <p:txBody>
            <a:bodyPr wrap="none" rtlCol="0">
              <a:spAutoFit/>
            </a:bodyPr>
            <a:lstStyle/>
            <a:p>
              <a:pPr algn="ctr"/>
              <a:r>
                <a:rPr kumimoji="1" lang="ja-JP" altLang="en-US" sz="12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スケジューリング</a:t>
              </a:r>
            </a:p>
          </p:txBody>
        </p:sp>
        <p:sp>
          <p:nvSpPr>
            <p:cNvPr id="112" name="正方形/長方形 111">
              <a:extLst>
                <a:ext uri="{FF2B5EF4-FFF2-40B4-BE49-F238E27FC236}">
                  <a16:creationId xmlns:a16="http://schemas.microsoft.com/office/drawing/2014/main" id="{5370FD28-3E96-3842-904A-38AB8CA75CBD}"/>
                </a:ext>
              </a:extLst>
            </p:cNvPr>
            <p:cNvSpPr/>
            <p:nvPr/>
          </p:nvSpPr>
          <p:spPr>
            <a:xfrm>
              <a:off x="4957395" y="3904356"/>
              <a:ext cx="3600563" cy="44790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13" name="正方形/長方形 112">
              <a:extLst>
                <a:ext uri="{FF2B5EF4-FFF2-40B4-BE49-F238E27FC236}">
                  <a16:creationId xmlns:a16="http://schemas.microsoft.com/office/drawing/2014/main" id="{AAA07F99-BC5A-1E4C-B760-91FAD13C8581}"/>
                </a:ext>
              </a:extLst>
            </p:cNvPr>
            <p:cNvSpPr/>
            <p:nvPr/>
          </p:nvSpPr>
          <p:spPr>
            <a:xfrm>
              <a:off x="5790665" y="3961691"/>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14" name="正方形/長方形 113">
              <a:extLst>
                <a:ext uri="{FF2B5EF4-FFF2-40B4-BE49-F238E27FC236}">
                  <a16:creationId xmlns:a16="http://schemas.microsoft.com/office/drawing/2014/main" id="{2D4BEB45-C454-B347-9D6C-DBD86FACDD03}"/>
                </a:ext>
              </a:extLst>
            </p:cNvPr>
            <p:cNvSpPr/>
            <p:nvPr/>
          </p:nvSpPr>
          <p:spPr>
            <a:xfrm>
              <a:off x="5044025" y="3953693"/>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16" name="正方形/長方形 115">
              <a:extLst>
                <a:ext uri="{FF2B5EF4-FFF2-40B4-BE49-F238E27FC236}">
                  <a16:creationId xmlns:a16="http://schemas.microsoft.com/office/drawing/2014/main" id="{A3F52440-4656-0649-86CC-DB258E909C93}"/>
                </a:ext>
              </a:extLst>
            </p:cNvPr>
            <p:cNvSpPr/>
            <p:nvPr/>
          </p:nvSpPr>
          <p:spPr>
            <a:xfrm>
              <a:off x="7294999" y="3954160"/>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22" name="テキスト ボックス 121">
              <a:extLst>
                <a:ext uri="{FF2B5EF4-FFF2-40B4-BE49-F238E27FC236}">
                  <a16:creationId xmlns:a16="http://schemas.microsoft.com/office/drawing/2014/main" id="{9EB951EA-236E-AE43-9E1B-A32EE41419EC}"/>
                </a:ext>
              </a:extLst>
            </p:cNvPr>
            <p:cNvSpPr txBox="1"/>
            <p:nvPr/>
          </p:nvSpPr>
          <p:spPr>
            <a:xfrm>
              <a:off x="4880481" y="1442260"/>
              <a:ext cx="723275" cy="307777"/>
            </a:xfrm>
            <a:prstGeom prst="rect">
              <a:avLst/>
            </a:prstGeom>
            <a:noFill/>
          </p:spPr>
          <p:txBody>
            <a:bodyPr wrap="none" rtlCol="0">
              <a:spAutoFit/>
            </a:bodyPr>
            <a:lstStyle/>
            <a:p>
              <a:pPr algn="ctr"/>
              <a:r>
                <a:rPr kumimoji="1" lang="ja-JP" altLang="en-US" sz="1400">
                  <a:solidFill>
                    <a:schemeClr val="accent2">
                      <a:lumMod val="50000"/>
                    </a:schemeClr>
                  </a:solidFill>
                  <a:latin typeface="Meiryo" panose="020B0604030504040204" pitchFamily="34" charset="-128"/>
                  <a:ea typeface="Meiryo" panose="020B0604030504040204" pitchFamily="34" charset="-128"/>
                </a:rPr>
                <a:t>業務Ａ</a:t>
              </a:r>
            </a:p>
          </p:txBody>
        </p:sp>
        <p:sp>
          <p:nvSpPr>
            <p:cNvPr id="123" name="テキスト ボックス 122">
              <a:extLst>
                <a:ext uri="{FF2B5EF4-FFF2-40B4-BE49-F238E27FC236}">
                  <a16:creationId xmlns:a16="http://schemas.microsoft.com/office/drawing/2014/main" id="{70D139EA-BBB0-E848-B638-B18E05F9BCE4}"/>
                </a:ext>
              </a:extLst>
            </p:cNvPr>
            <p:cNvSpPr txBox="1"/>
            <p:nvPr/>
          </p:nvSpPr>
          <p:spPr>
            <a:xfrm>
              <a:off x="5645242" y="1442259"/>
              <a:ext cx="723275" cy="307777"/>
            </a:xfrm>
            <a:prstGeom prst="rect">
              <a:avLst/>
            </a:prstGeom>
            <a:noFill/>
          </p:spPr>
          <p:txBody>
            <a:bodyPr wrap="none" rtlCol="0">
              <a:spAutoFit/>
            </a:bodyPr>
            <a:lstStyle/>
            <a:p>
              <a:pPr algn="ctr"/>
              <a:r>
                <a:rPr kumimoji="1" lang="ja-JP" altLang="en-US" sz="1400">
                  <a:solidFill>
                    <a:schemeClr val="accent2">
                      <a:lumMod val="50000"/>
                    </a:schemeClr>
                  </a:solidFill>
                  <a:latin typeface="Meiryo" panose="020B0604030504040204" pitchFamily="34" charset="-128"/>
                  <a:ea typeface="Meiryo" panose="020B0604030504040204" pitchFamily="34" charset="-128"/>
                </a:rPr>
                <a:t>業務Ｂ</a:t>
              </a:r>
            </a:p>
          </p:txBody>
        </p:sp>
        <p:sp>
          <p:nvSpPr>
            <p:cNvPr id="124" name="テキスト ボックス 123">
              <a:extLst>
                <a:ext uri="{FF2B5EF4-FFF2-40B4-BE49-F238E27FC236}">
                  <a16:creationId xmlns:a16="http://schemas.microsoft.com/office/drawing/2014/main" id="{276E2478-01E5-6C46-889C-A91CD61675B4}"/>
                </a:ext>
              </a:extLst>
            </p:cNvPr>
            <p:cNvSpPr txBox="1"/>
            <p:nvPr/>
          </p:nvSpPr>
          <p:spPr>
            <a:xfrm>
              <a:off x="6403948" y="1442259"/>
              <a:ext cx="723275" cy="307777"/>
            </a:xfrm>
            <a:prstGeom prst="rect">
              <a:avLst/>
            </a:prstGeom>
            <a:noFill/>
          </p:spPr>
          <p:txBody>
            <a:bodyPr wrap="none" rtlCol="0">
              <a:spAutoFit/>
            </a:bodyPr>
            <a:lstStyle/>
            <a:p>
              <a:pPr algn="ctr"/>
              <a:r>
                <a:rPr kumimoji="1" lang="ja-JP" altLang="en-US" sz="1400">
                  <a:solidFill>
                    <a:schemeClr val="accent2">
                      <a:lumMod val="50000"/>
                    </a:schemeClr>
                  </a:solidFill>
                  <a:latin typeface="Meiryo" panose="020B0604030504040204" pitchFamily="34" charset="-128"/>
                  <a:ea typeface="Meiryo" panose="020B0604030504040204" pitchFamily="34" charset="-128"/>
                </a:rPr>
                <a:t>業務Ｃ</a:t>
              </a:r>
            </a:p>
          </p:txBody>
        </p:sp>
        <p:sp>
          <p:nvSpPr>
            <p:cNvPr id="125" name="テキスト ボックス 124">
              <a:extLst>
                <a:ext uri="{FF2B5EF4-FFF2-40B4-BE49-F238E27FC236}">
                  <a16:creationId xmlns:a16="http://schemas.microsoft.com/office/drawing/2014/main" id="{C32969EF-61F3-014E-AA26-565D7088B365}"/>
                </a:ext>
              </a:extLst>
            </p:cNvPr>
            <p:cNvSpPr txBox="1"/>
            <p:nvPr/>
          </p:nvSpPr>
          <p:spPr>
            <a:xfrm>
              <a:off x="7168887" y="1442259"/>
              <a:ext cx="723275" cy="307777"/>
            </a:xfrm>
            <a:prstGeom prst="rect">
              <a:avLst/>
            </a:prstGeom>
            <a:noFill/>
          </p:spPr>
          <p:txBody>
            <a:bodyPr wrap="none" rtlCol="0">
              <a:spAutoFit/>
            </a:bodyPr>
            <a:lstStyle/>
            <a:p>
              <a:pPr algn="ctr"/>
              <a:r>
                <a:rPr kumimoji="1" lang="ja-JP" altLang="en-US" sz="1400">
                  <a:solidFill>
                    <a:schemeClr val="accent2">
                      <a:lumMod val="50000"/>
                    </a:schemeClr>
                  </a:solidFill>
                  <a:latin typeface="Meiryo" panose="020B0604030504040204" pitchFamily="34" charset="-128"/>
                  <a:ea typeface="Meiryo" panose="020B0604030504040204" pitchFamily="34" charset="-128"/>
                </a:rPr>
                <a:t>業務Ｄ</a:t>
              </a:r>
            </a:p>
          </p:txBody>
        </p:sp>
        <p:sp>
          <p:nvSpPr>
            <p:cNvPr id="58" name="テキスト ボックス 57">
              <a:extLst>
                <a:ext uri="{FF2B5EF4-FFF2-40B4-BE49-F238E27FC236}">
                  <a16:creationId xmlns:a16="http://schemas.microsoft.com/office/drawing/2014/main" id="{1FCFD436-70CF-EC40-975A-783EBEE17DC0}"/>
                </a:ext>
              </a:extLst>
            </p:cNvPr>
            <p:cNvSpPr txBox="1"/>
            <p:nvPr/>
          </p:nvSpPr>
          <p:spPr>
            <a:xfrm>
              <a:off x="5987553" y="2499957"/>
              <a:ext cx="800219" cy="276999"/>
            </a:xfrm>
            <a:prstGeom prst="rect">
              <a:avLst/>
            </a:prstGeom>
            <a:noFill/>
          </p:spPr>
          <p:txBody>
            <a:bodyPr wrap="none" rtlCol="0">
              <a:spAutoFit/>
            </a:bodyPr>
            <a:lstStyle/>
            <a:p>
              <a:pPr algn="ctr"/>
              <a:r>
                <a:rPr kumimoji="1" lang="ja-JP" altLang="en-US" sz="12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ＩＤ管理</a:t>
              </a:r>
            </a:p>
          </p:txBody>
        </p:sp>
      </p:grpSp>
      <p:sp>
        <p:nvSpPr>
          <p:cNvPr id="137" name="正方形/長方形 136">
            <a:extLst>
              <a:ext uri="{FF2B5EF4-FFF2-40B4-BE49-F238E27FC236}">
                <a16:creationId xmlns:a16="http://schemas.microsoft.com/office/drawing/2014/main" id="{21DA7D79-AB73-BF4E-B252-DFE9A8D9011D}"/>
              </a:ext>
            </a:extLst>
          </p:cNvPr>
          <p:cNvSpPr/>
          <p:nvPr/>
        </p:nvSpPr>
        <p:spPr>
          <a:xfrm>
            <a:off x="8029541" y="2029443"/>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38" name="正方形/長方形 137">
            <a:extLst>
              <a:ext uri="{FF2B5EF4-FFF2-40B4-BE49-F238E27FC236}">
                <a16:creationId xmlns:a16="http://schemas.microsoft.com/office/drawing/2014/main" id="{FC7326B8-37DC-5E4F-8E1F-0F1EE6E3AA09}"/>
              </a:ext>
            </a:extLst>
          </p:cNvPr>
          <p:cNvSpPr/>
          <p:nvPr/>
        </p:nvSpPr>
        <p:spPr>
          <a:xfrm>
            <a:off x="8029541" y="2542919"/>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39" name="正方形/長方形 138">
            <a:extLst>
              <a:ext uri="{FF2B5EF4-FFF2-40B4-BE49-F238E27FC236}">
                <a16:creationId xmlns:a16="http://schemas.microsoft.com/office/drawing/2014/main" id="{738D746E-C16F-E845-90F5-AF980B16A021}"/>
              </a:ext>
            </a:extLst>
          </p:cNvPr>
          <p:cNvSpPr/>
          <p:nvPr/>
        </p:nvSpPr>
        <p:spPr>
          <a:xfrm>
            <a:off x="8029541" y="3560832"/>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40" name="正方形/長方形 139">
            <a:extLst>
              <a:ext uri="{FF2B5EF4-FFF2-40B4-BE49-F238E27FC236}">
                <a16:creationId xmlns:a16="http://schemas.microsoft.com/office/drawing/2014/main" id="{ACA4D7F4-F5B9-0044-B113-AFEFB37756E5}"/>
              </a:ext>
            </a:extLst>
          </p:cNvPr>
          <p:cNvSpPr/>
          <p:nvPr/>
        </p:nvSpPr>
        <p:spPr>
          <a:xfrm>
            <a:off x="8034457" y="4064720"/>
            <a:ext cx="457605" cy="316020"/>
          </a:xfrm>
          <a:prstGeom prst="rect">
            <a:avLst/>
          </a:prstGeom>
          <a:solidFill>
            <a:schemeClr val="accent3">
              <a:lumMod val="75000"/>
            </a:schemeClr>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grpSp>
        <p:nvGrpSpPr>
          <p:cNvPr id="148" name="グループ化 147">
            <a:extLst>
              <a:ext uri="{FF2B5EF4-FFF2-40B4-BE49-F238E27FC236}">
                <a16:creationId xmlns:a16="http://schemas.microsoft.com/office/drawing/2014/main" id="{5A392E20-9A26-F343-B5B4-E20EA8421733}"/>
              </a:ext>
            </a:extLst>
          </p:cNvPr>
          <p:cNvGrpSpPr/>
          <p:nvPr/>
        </p:nvGrpSpPr>
        <p:grpSpPr>
          <a:xfrm>
            <a:off x="4961506" y="2492706"/>
            <a:ext cx="3608158" cy="447905"/>
            <a:chOff x="4942518" y="2363166"/>
            <a:chExt cx="3608158" cy="447905"/>
          </a:xfrm>
        </p:grpSpPr>
        <p:sp>
          <p:nvSpPr>
            <p:cNvPr id="142" name="正方形/長方形 141">
              <a:extLst>
                <a:ext uri="{FF2B5EF4-FFF2-40B4-BE49-F238E27FC236}">
                  <a16:creationId xmlns:a16="http://schemas.microsoft.com/office/drawing/2014/main" id="{F02017DF-5399-FA48-A12C-21C642E3AFE5}"/>
                </a:ext>
              </a:extLst>
            </p:cNvPr>
            <p:cNvSpPr/>
            <p:nvPr/>
          </p:nvSpPr>
          <p:spPr>
            <a:xfrm>
              <a:off x="4942518" y="2363166"/>
              <a:ext cx="3608158" cy="447905"/>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43" name="正方形/長方形 142">
              <a:extLst>
                <a:ext uri="{FF2B5EF4-FFF2-40B4-BE49-F238E27FC236}">
                  <a16:creationId xmlns:a16="http://schemas.microsoft.com/office/drawing/2014/main" id="{44B57D35-6C5B-B545-B024-8C8603536580}"/>
                </a:ext>
              </a:extLst>
            </p:cNvPr>
            <p:cNvSpPr/>
            <p:nvPr/>
          </p:nvSpPr>
          <p:spPr>
            <a:xfrm>
              <a:off x="5774766" y="2435034"/>
              <a:ext cx="457605" cy="316020"/>
            </a:xfrm>
            <a:prstGeom prst="rect">
              <a:avLst/>
            </a:prstGeom>
            <a:solidFill>
              <a:srgbClr val="00B050"/>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44" name="正方形/長方形 143">
              <a:extLst>
                <a:ext uri="{FF2B5EF4-FFF2-40B4-BE49-F238E27FC236}">
                  <a16:creationId xmlns:a16="http://schemas.microsoft.com/office/drawing/2014/main" id="{FAC72B18-08A1-F04E-9554-218704893816}"/>
                </a:ext>
              </a:extLst>
            </p:cNvPr>
            <p:cNvSpPr/>
            <p:nvPr/>
          </p:nvSpPr>
          <p:spPr>
            <a:xfrm>
              <a:off x="5028126" y="2427036"/>
              <a:ext cx="457605" cy="316020"/>
            </a:xfrm>
            <a:prstGeom prst="rect">
              <a:avLst/>
            </a:prstGeom>
            <a:solidFill>
              <a:srgbClr val="00B050"/>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45" name="正方形/長方形 144">
              <a:extLst>
                <a:ext uri="{FF2B5EF4-FFF2-40B4-BE49-F238E27FC236}">
                  <a16:creationId xmlns:a16="http://schemas.microsoft.com/office/drawing/2014/main" id="{87585C36-86E7-DA45-A590-17C7484AB7CE}"/>
                </a:ext>
              </a:extLst>
            </p:cNvPr>
            <p:cNvSpPr/>
            <p:nvPr/>
          </p:nvSpPr>
          <p:spPr>
            <a:xfrm>
              <a:off x="6527407" y="2429889"/>
              <a:ext cx="457605" cy="316020"/>
            </a:xfrm>
            <a:prstGeom prst="rect">
              <a:avLst/>
            </a:prstGeom>
            <a:solidFill>
              <a:srgbClr val="00B050"/>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46" name="正方形/長方形 145">
              <a:extLst>
                <a:ext uri="{FF2B5EF4-FFF2-40B4-BE49-F238E27FC236}">
                  <a16:creationId xmlns:a16="http://schemas.microsoft.com/office/drawing/2014/main" id="{965098D0-F647-424D-BCE0-DC6F1C861B95}"/>
                </a:ext>
              </a:extLst>
            </p:cNvPr>
            <p:cNvSpPr/>
            <p:nvPr/>
          </p:nvSpPr>
          <p:spPr>
            <a:xfrm>
              <a:off x="7279100" y="2427503"/>
              <a:ext cx="457605" cy="316020"/>
            </a:xfrm>
            <a:prstGeom prst="rect">
              <a:avLst/>
            </a:prstGeom>
            <a:solidFill>
              <a:srgbClr val="00B050"/>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147" name="正方形/長方形 146">
              <a:extLst>
                <a:ext uri="{FF2B5EF4-FFF2-40B4-BE49-F238E27FC236}">
                  <a16:creationId xmlns:a16="http://schemas.microsoft.com/office/drawing/2014/main" id="{E38B8BCF-FF62-2F4D-A181-9CF1B66B0C86}"/>
                </a:ext>
              </a:extLst>
            </p:cNvPr>
            <p:cNvSpPr/>
            <p:nvPr/>
          </p:nvSpPr>
          <p:spPr>
            <a:xfrm>
              <a:off x="8018558" y="2427036"/>
              <a:ext cx="457605" cy="316020"/>
            </a:xfrm>
            <a:prstGeom prst="rect">
              <a:avLst/>
            </a:prstGeom>
            <a:solidFill>
              <a:srgbClr val="00B050"/>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grpSp>
      <p:sp>
        <p:nvSpPr>
          <p:cNvPr id="161" name="テキスト ボックス 160">
            <a:extLst>
              <a:ext uri="{FF2B5EF4-FFF2-40B4-BE49-F238E27FC236}">
                <a16:creationId xmlns:a16="http://schemas.microsoft.com/office/drawing/2014/main" id="{9E6B47A0-34AE-E842-93F7-BDEFB138F00B}"/>
              </a:ext>
            </a:extLst>
          </p:cNvPr>
          <p:cNvSpPr txBox="1"/>
          <p:nvPr/>
        </p:nvSpPr>
        <p:spPr>
          <a:xfrm>
            <a:off x="6031457" y="2617808"/>
            <a:ext cx="800219" cy="276999"/>
          </a:xfrm>
          <a:prstGeom prst="rect">
            <a:avLst/>
          </a:prstGeom>
          <a:noFill/>
        </p:spPr>
        <p:txBody>
          <a:bodyPr wrap="none" rtlCol="0">
            <a:spAutoFit/>
          </a:bodyPr>
          <a:lstStyle/>
          <a:p>
            <a:pPr algn="ctr"/>
            <a:r>
              <a:rPr kumimoji="1" lang="ja-JP" altLang="en-US" sz="12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ＩＤ管理</a:t>
            </a:r>
          </a:p>
        </p:txBody>
      </p:sp>
      <p:sp>
        <p:nvSpPr>
          <p:cNvPr id="76" name="テキスト ボックス 75">
            <a:extLst>
              <a:ext uri="{FF2B5EF4-FFF2-40B4-BE49-F238E27FC236}">
                <a16:creationId xmlns:a16="http://schemas.microsoft.com/office/drawing/2014/main" id="{2322716D-9B9B-2341-A6F6-72344899217E}"/>
              </a:ext>
            </a:extLst>
          </p:cNvPr>
          <p:cNvSpPr txBox="1"/>
          <p:nvPr/>
        </p:nvSpPr>
        <p:spPr>
          <a:xfrm>
            <a:off x="95446" y="885841"/>
            <a:ext cx="8956298" cy="369332"/>
          </a:xfrm>
          <a:prstGeom prst="rect">
            <a:avLst/>
          </a:prstGeom>
          <a:noFill/>
        </p:spPr>
        <p:txBody>
          <a:bodyPr wrap="none" rtlCol="0">
            <a:spAutoFit/>
          </a:bodyPr>
          <a:lstStyle/>
          <a:p>
            <a:pPr algn="ctr"/>
            <a:r>
              <a:rPr kumimoji="1" lang="ja-JP" altLang="en-US">
                <a:solidFill>
                  <a:schemeClr val="accent6">
                    <a:lumMod val="75000"/>
                  </a:schemeClr>
                </a:solidFill>
                <a:latin typeface="Meiryo" panose="020B0604030504040204" pitchFamily="34" charset="-128"/>
                <a:ea typeface="Meiryo" panose="020B0604030504040204" pitchFamily="34" charset="-128"/>
              </a:rPr>
              <a:t>できるだけ</a:t>
            </a:r>
            <a:r>
              <a:rPr kumimoji="1" lang="ja-JP" altLang="en-US" b="1">
                <a:solidFill>
                  <a:srgbClr val="C00000"/>
                </a:solidFill>
                <a:latin typeface="Meiryo" panose="020B0604030504040204" pitchFamily="34" charset="-128"/>
                <a:ea typeface="Meiryo" panose="020B0604030504040204" pitchFamily="34" charset="-128"/>
              </a:rPr>
              <a:t>プログラムを書かず</a:t>
            </a:r>
            <a:r>
              <a:rPr kumimoji="1" lang="ja-JP" altLang="en-US">
                <a:solidFill>
                  <a:schemeClr val="accent6">
                    <a:lumMod val="75000"/>
                  </a:schemeClr>
                </a:solidFill>
                <a:latin typeface="Meiryo" panose="020B0604030504040204" pitchFamily="34" charset="-128"/>
                <a:ea typeface="Meiryo" panose="020B0604030504040204" pitchFamily="34" charset="-128"/>
              </a:rPr>
              <a:t>に、売上や利益、時間短縮などの</a:t>
            </a:r>
            <a:r>
              <a:rPr kumimoji="1" lang="ja-JP" altLang="en-US" b="1">
                <a:solidFill>
                  <a:srgbClr val="0070C0"/>
                </a:solidFill>
                <a:latin typeface="Meiryo" panose="020B0604030504040204" pitchFamily="34" charset="-128"/>
                <a:ea typeface="Meiryo" panose="020B0604030504040204" pitchFamily="34" charset="-128"/>
              </a:rPr>
              <a:t>業務目的を達成</a:t>
            </a:r>
            <a:r>
              <a:rPr kumimoji="1" lang="ja-JP" altLang="en-US">
                <a:solidFill>
                  <a:schemeClr val="accent6">
                    <a:lumMod val="75000"/>
                  </a:schemeClr>
                </a:solidFill>
                <a:latin typeface="Meiryo" panose="020B0604030504040204" pitchFamily="34" charset="-128"/>
                <a:ea typeface="Meiryo" panose="020B0604030504040204" pitchFamily="34" charset="-128"/>
              </a:rPr>
              <a:t>する</a:t>
            </a:r>
            <a:endParaRPr kumimoji="1" lang="ja-JP" altLang="en-US" b="1" u="sng">
              <a:solidFill>
                <a:schemeClr val="accent6">
                  <a:lumMod val="75000"/>
                </a:schemeClr>
              </a:solidFill>
              <a:latin typeface="Meiryo" panose="020B0604030504040204" pitchFamily="34" charset="-128"/>
              <a:ea typeface="Meiryo" panose="020B0604030504040204" pitchFamily="34" charset="-128"/>
            </a:endParaRPr>
          </a:p>
        </p:txBody>
      </p:sp>
      <p:pic>
        <p:nvPicPr>
          <p:cNvPr id="77" name="図 76">
            <a:extLst>
              <a:ext uri="{FF2B5EF4-FFF2-40B4-BE49-F238E27FC236}">
                <a16:creationId xmlns:a16="http://schemas.microsoft.com/office/drawing/2014/main" id="{91AA48E9-4153-A041-9BE5-3D6DC878B70D}"/>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394563" y="5327949"/>
            <a:ext cx="860714" cy="860714"/>
          </a:xfrm>
          <a:prstGeom prst="rect">
            <a:avLst/>
          </a:prstGeom>
        </p:spPr>
      </p:pic>
      <p:pic>
        <p:nvPicPr>
          <p:cNvPr id="78" name="図 77">
            <a:extLst>
              <a:ext uri="{FF2B5EF4-FFF2-40B4-BE49-F238E27FC236}">
                <a16:creationId xmlns:a16="http://schemas.microsoft.com/office/drawing/2014/main" id="{D6A843FD-211E-9449-8509-DDA073DE3FAE}"/>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7407562" y="5300548"/>
            <a:ext cx="969200" cy="969200"/>
          </a:xfrm>
          <a:prstGeom prst="rect">
            <a:avLst/>
          </a:prstGeom>
        </p:spPr>
      </p:pic>
      <p:pic>
        <p:nvPicPr>
          <p:cNvPr id="80" name="図 79">
            <a:extLst>
              <a:ext uri="{FF2B5EF4-FFF2-40B4-BE49-F238E27FC236}">
                <a16:creationId xmlns:a16="http://schemas.microsoft.com/office/drawing/2014/main" id="{690011C4-866E-8F47-85CE-3F253E46A334}"/>
              </a:ext>
            </a:extLst>
          </p:cNvPr>
          <p:cNvPicPr>
            <a:picLocks noChangeAspect="1"/>
          </p:cNvPicPr>
          <p:nvPr/>
        </p:nvPicPr>
        <p:blipFill>
          <a:blip r:embed="rId5"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6284970" y="5189986"/>
            <a:ext cx="1127950" cy="1127950"/>
          </a:xfrm>
          <a:prstGeom prst="rect">
            <a:avLst/>
          </a:prstGeom>
        </p:spPr>
      </p:pic>
      <p:grpSp>
        <p:nvGrpSpPr>
          <p:cNvPr id="82" name="グループ化 81">
            <a:extLst>
              <a:ext uri="{FF2B5EF4-FFF2-40B4-BE49-F238E27FC236}">
                <a16:creationId xmlns:a16="http://schemas.microsoft.com/office/drawing/2014/main" id="{1F0C135F-BB3C-6043-BF3E-76A7942E159D}"/>
              </a:ext>
            </a:extLst>
          </p:cNvPr>
          <p:cNvGrpSpPr/>
          <p:nvPr/>
        </p:nvGrpSpPr>
        <p:grpSpPr>
          <a:xfrm>
            <a:off x="4948175" y="2487586"/>
            <a:ext cx="3608158" cy="447905"/>
            <a:chOff x="4942518" y="2363166"/>
            <a:chExt cx="3608158" cy="447905"/>
          </a:xfrm>
        </p:grpSpPr>
        <p:sp>
          <p:nvSpPr>
            <p:cNvPr id="83" name="正方形/長方形 82">
              <a:extLst>
                <a:ext uri="{FF2B5EF4-FFF2-40B4-BE49-F238E27FC236}">
                  <a16:creationId xmlns:a16="http://schemas.microsoft.com/office/drawing/2014/main" id="{B3FCBF5A-5280-AE49-8522-A1CD33FE5AEA}"/>
                </a:ext>
              </a:extLst>
            </p:cNvPr>
            <p:cNvSpPr/>
            <p:nvPr/>
          </p:nvSpPr>
          <p:spPr>
            <a:xfrm>
              <a:off x="4942518" y="2363166"/>
              <a:ext cx="3608158" cy="447905"/>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84" name="正方形/長方形 83">
              <a:extLst>
                <a:ext uri="{FF2B5EF4-FFF2-40B4-BE49-F238E27FC236}">
                  <a16:creationId xmlns:a16="http://schemas.microsoft.com/office/drawing/2014/main" id="{E28EA837-D2E8-5A48-BC36-1B9FFDF366EA}"/>
                </a:ext>
              </a:extLst>
            </p:cNvPr>
            <p:cNvSpPr/>
            <p:nvPr/>
          </p:nvSpPr>
          <p:spPr>
            <a:xfrm>
              <a:off x="5774766" y="2435034"/>
              <a:ext cx="457605" cy="316020"/>
            </a:xfrm>
            <a:prstGeom prst="rect">
              <a:avLst/>
            </a:prstGeom>
            <a:solidFill>
              <a:srgbClr val="00B050"/>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85" name="正方形/長方形 84">
              <a:extLst>
                <a:ext uri="{FF2B5EF4-FFF2-40B4-BE49-F238E27FC236}">
                  <a16:creationId xmlns:a16="http://schemas.microsoft.com/office/drawing/2014/main" id="{54C87549-4D86-354A-966C-116428890353}"/>
                </a:ext>
              </a:extLst>
            </p:cNvPr>
            <p:cNvSpPr/>
            <p:nvPr/>
          </p:nvSpPr>
          <p:spPr>
            <a:xfrm>
              <a:off x="5028126" y="2427036"/>
              <a:ext cx="457605" cy="316020"/>
            </a:xfrm>
            <a:prstGeom prst="rect">
              <a:avLst/>
            </a:prstGeom>
            <a:solidFill>
              <a:srgbClr val="00B050"/>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87" name="正方形/長方形 86">
              <a:extLst>
                <a:ext uri="{FF2B5EF4-FFF2-40B4-BE49-F238E27FC236}">
                  <a16:creationId xmlns:a16="http://schemas.microsoft.com/office/drawing/2014/main" id="{566D55FA-4F52-C544-B1E7-06175F7DBD49}"/>
                </a:ext>
              </a:extLst>
            </p:cNvPr>
            <p:cNvSpPr/>
            <p:nvPr/>
          </p:nvSpPr>
          <p:spPr>
            <a:xfrm>
              <a:off x="6527407" y="2429889"/>
              <a:ext cx="457605" cy="316020"/>
            </a:xfrm>
            <a:prstGeom prst="rect">
              <a:avLst/>
            </a:prstGeom>
            <a:solidFill>
              <a:srgbClr val="00B050"/>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96" name="正方形/長方形 95">
              <a:extLst>
                <a:ext uri="{FF2B5EF4-FFF2-40B4-BE49-F238E27FC236}">
                  <a16:creationId xmlns:a16="http://schemas.microsoft.com/office/drawing/2014/main" id="{F7763514-F066-284A-939B-6BCEDAB4E82D}"/>
                </a:ext>
              </a:extLst>
            </p:cNvPr>
            <p:cNvSpPr/>
            <p:nvPr/>
          </p:nvSpPr>
          <p:spPr>
            <a:xfrm>
              <a:off x="7279100" y="2427503"/>
              <a:ext cx="457605" cy="316020"/>
            </a:xfrm>
            <a:prstGeom prst="rect">
              <a:avLst/>
            </a:prstGeom>
            <a:solidFill>
              <a:srgbClr val="00B050"/>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sp>
          <p:nvSpPr>
            <p:cNvPr id="98" name="正方形/長方形 97">
              <a:extLst>
                <a:ext uri="{FF2B5EF4-FFF2-40B4-BE49-F238E27FC236}">
                  <a16:creationId xmlns:a16="http://schemas.microsoft.com/office/drawing/2014/main" id="{C11C8A49-49F8-DE48-955D-CED07B046036}"/>
                </a:ext>
              </a:extLst>
            </p:cNvPr>
            <p:cNvSpPr/>
            <p:nvPr/>
          </p:nvSpPr>
          <p:spPr>
            <a:xfrm>
              <a:off x="8018558" y="2427036"/>
              <a:ext cx="457605" cy="316020"/>
            </a:xfrm>
            <a:prstGeom prst="rect">
              <a:avLst/>
            </a:prstGeom>
            <a:solidFill>
              <a:srgbClr val="00B050"/>
            </a:solidFill>
            <a:ln>
              <a:solidFill>
                <a:schemeClr val="bg1">
                  <a:lumMod val="85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20000"/>
                    <a:lumOff val="80000"/>
                  </a:schemeClr>
                </a:solidFill>
                <a:latin typeface="ＭＳ Ｐゴシック"/>
                <a:ea typeface="ＭＳ Ｐゴシック"/>
                <a:cs typeface="ＭＳ Ｐゴシック"/>
              </a:endParaRPr>
            </a:p>
          </p:txBody>
        </p:sp>
      </p:grpSp>
      <p:sp>
        <p:nvSpPr>
          <p:cNvPr id="100" name="テキスト ボックス 99">
            <a:extLst>
              <a:ext uri="{FF2B5EF4-FFF2-40B4-BE49-F238E27FC236}">
                <a16:creationId xmlns:a16="http://schemas.microsoft.com/office/drawing/2014/main" id="{878E6E4F-7C62-F649-ADD0-D591E4F68B41}"/>
              </a:ext>
            </a:extLst>
          </p:cNvPr>
          <p:cNvSpPr txBox="1"/>
          <p:nvPr/>
        </p:nvSpPr>
        <p:spPr>
          <a:xfrm>
            <a:off x="6129443" y="2616239"/>
            <a:ext cx="800219" cy="276999"/>
          </a:xfrm>
          <a:prstGeom prst="rect">
            <a:avLst/>
          </a:prstGeom>
          <a:noFill/>
        </p:spPr>
        <p:txBody>
          <a:bodyPr wrap="none" rtlCol="0">
            <a:spAutoFit/>
          </a:bodyPr>
          <a:lstStyle/>
          <a:p>
            <a:pPr algn="ctr"/>
            <a:r>
              <a:rPr kumimoji="1" lang="ja-JP" altLang="en-US" sz="12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ＩＤ管理</a:t>
            </a:r>
          </a:p>
        </p:txBody>
      </p:sp>
      <p:sp>
        <p:nvSpPr>
          <p:cNvPr id="3" name="テキスト ボックス 2">
            <a:extLst>
              <a:ext uri="{FF2B5EF4-FFF2-40B4-BE49-F238E27FC236}">
                <a16:creationId xmlns:a16="http://schemas.microsoft.com/office/drawing/2014/main" id="{A23424BF-D5AC-D103-0E26-46EF93BF213B}"/>
              </a:ext>
            </a:extLst>
          </p:cNvPr>
          <p:cNvSpPr txBox="1"/>
          <p:nvPr/>
        </p:nvSpPr>
        <p:spPr>
          <a:xfrm>
            <a:off x="632244" y="5579835"/>
            <a:ext cx="8109912" cy="923330"/>
          </a:xfrm>
          <a:prstGeom prst="rect">
            <a:avLst/>
          </a:prstGeom>
          <a:noFill/>
        </p:spPr>
        <p:txBody>
          <a:bodyPr wrap="none" rtlCol="0">
            <a:spAutoFit/>
          </a:bodyPr>
          <a:lstStyle/>
          <a:p>
            <a:r>
              <a:rPr lang="ja-JP" altLang="en-US" b="1">
                <a:solidFill>
                  <a:schemeClr val="accent3">
                    <a:lumMod val="75000"/>
                  </a:schemeClr>
                </a:solidFill>
                <a:latin typeface="Meiryo" panose="020B0604030504040204" pitchFamily="34" charset="-128"/>
                <a:ea typeface="Meiryo" panose="020B0604030504040204" pitchFamily="34" charset="-128"/>
              </a:rPr>
              <a:t>手段：</a:t>
            </a:r>
            <a:r>
              <a:rPr kumimoji="1" lang="en-US" altLang="ja-JP" b="1" dirty="0">
                <a:solidFill>
                  <a:schemeClr val="accent3">
                    <a:lumMod val="75000"/>
                  </a:schemeClr>
                </a:solidFill>
                <a:latin typeface="Meiryo" panose="020B0604030504040204" pitchFamily="34" charset="-128"/>
                <a:ea typeface="Meiryo" panose="020B0604030504040204" pitchFamily="34" charset="-128"/>
              </a:rPr>
              <a:t>IT</a:t>
            </a:r>
            <a:r>
              <a:rPr kumimoji="1" lang="ja-JP" altLang="en-US" b="1">
                <a:solidFill>
                  <a:schemeClr val="accent3">
                    <a:lumMod val="75000"/>
                  </a:schemeClr>
                </a:solidFill>
                <a:latin typeface="Meiryo" panose="020B0604030504040204" pitchFamily="34" charset="-128"/>
                <a:ea typeface="Meiryo" panose="020B0604030504040204" pitchFamily="34" charset="-128"/>
              </a:rPr>
              <a:t>システムを作ること</a:t>
            </a:r>
            <a:endParaRPr kumimoji="1" lang="en-US" altLang="ja-JP" b="1" dirty="0">
              <a:solidFill>
                <a:schemeClr val="accent3">
                  <a:lumMod val="75000"/>
                </a:schemeClr>
              </a:solidFill>
              <a:latin typeface="Meiryo" panose="020B0604030504040204" pitchFamily="34" charset="-128"/>
              <a:ea typeface="Meiryo" panose="020B0604030504040204" pitchFamily="34" charset="-128"/>
            </a:endParaRPr>
          </a:p>
          <a:p>
            <a:r>
              <a:rPr kumimoji="1" lang="ja-JP" altLang="en-US" b="1">
                <a:solidFill>
                  <a:srgbClr val="0070C0"/>
                </a:solidFill>
                <a:latin typeface="Meiryo" panose="020B0604030504040204" pitchFamily="34" charset="-128"/>
                <a:ea typeface="Meiryo" panose="020B0604030504040204" pitchFamily="34" charset="-128"/>
              </a:rPr>
              <a:t>目的：業務の成果を生みだすこと</a:t>
            </a:r>
            <a:endParaRPr kumimoji="1" lang="en-US" altLang="ja-JP" b="1" dirty="0">
              <a:solidFill>
                <a:srgbClr val="0070C0"/>
              </a:solidFill>
              <a:latin typeface="Meiryo" panose="020B0604030504040204" pitchFamily="34" charset="-128"/>
              <a:ea typeface="Meiryo" panose="020B0604030504040204" pitchFamily="34" charset="-128"/>
            </a:endParaRPr>
          </a:p>
          <a:p>
            <a:r>
              <a:rPr kumimoji="1" lang="ja-JP" altLang="en-US" b="1" u="sng">
                <a:solidFill>
                  <a:schemeClr val="accent6">
                    <a:lumMod val="75000"/>
                  </a:schemeClr>
                </a:solidFill>
                <a:latin typeface="Meiryo" panose="020B0604030504040204" pitchFamily="34" charset="-128"/>
                <a:ea typeface="Meiryo" panose="020B0604030504040204" pitchFamily="34" charset="-128"/>
              </a:rPr>
              <a:t>期待：できるだけ</a:t>
            </a:r>
            <a:r>
              <a:rPr kumimoji="1" lang="en-US" altLang="ja-JP" b="1" u="sng" dirty="0">
                <a:solidFill>
                  <a:schemeClr val="accent6">
                    <a:lumMod val="75000"/>
                  </a:schemeClr>
                </a:solidFill>
                <a:latin typeface="Meiryo" panose="020B0604030504040204" pitchFamily="34" charset="-128"/>
                <a:ea typeface="Meiryo" panose="020B0604030504040204" pitchFamily="34" charset="-128"/>
              </a:rPr>
              <a:t>IT</a:t>
            </a:r>
            <a:r>
              <a:rPr kumimoji="1" lang="ja-JP" altLang="en-US" b="1" u="sng">
                <a:solidFill>
                  <a:schemeClr val="accent6">
                    <a:lumMod val="75000"/>
                  </a:schemeClr>
                </a:solidFill>
                <a:latin typeface="Meiryo" panose="020B0604030504040204" pitchFamily="34" charset="-128"/>
                <a:ea typeface="Meiryo" panose="020B0604030504040204" pitchFamily="34" charset="-128"/>
              </a:rPr>
              <a:t>システムを作る手間を省き</a:t>
            </a:r>
            <a:r>
              <a:rPr kumimoji="1" lang="en-US" altLang="ja-JP" b="1" u="sng" dirty="0">
                <a:solidFill>
                  <a:schemeClr val="accent6">
                    <a:lumMod val="75000"/>
                  </a:schemeClr>
                </a:solidFill>
                <a:latin typeface="Meiryo" panose="020B0604030504040204" pitchFamily="34" charset="-128"/>
                <a:ea typeface="Meiryo" panose="020B0604030504040204" pitchFamily="34" charset="-128"/>
              </a:rPr>
              <a:t>IT</a:t>
            </a:r>
            <a:r>
              <a:rPr kumimoji="1" lang="ja-JP" altLang="en-US" b="1" u="sng">
                <a:solidFill>
                  <a:schemeClr val="accent6">
                    <a:lumMod val="75000"/>
                  </a:schemeClr>
                </a:solidFill>
                <a:latin typeface="Meiryo" panose="020B0604030504040204" pitchFamily="34" charset="-128"/>
                <a:ea typeface="Meiryo" panose="020B0604030504040204" pitchFamily="34" charset="-128"/>
              </a:rPr>
              <a:t>サービスを実現すること</a:t>
            </a:r>
          </a:p>
        </p:txBody>
      </p:sp>
    </p:spTree>
    <p:extLst>
      <p:ext uri="{BB962C8B-B14F-4D97-AF65-F5344CB8AC3E}">
        <p14:creationId xmlns:p14="http://schemas.microsoft.com/office/powerpoint/2010/main" val="3178027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2"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500"/>
                                        <p:tgtEl>
                                          <p:spTgt spid="29"/>
                                        </p:tgtEl>
                                        <p:attrNameLst>
                                          <p:attrName>ppt_x</p:attrName>
                                        </p:attrNameLst>
                                      </p:cBhvr>
                                      <p:tavLst>
                                        <p:tav tm="0">
                                          <p:val>
                                            <p:strVal val="#ppt_x+#ppt_w*1.125000"/>
                                          </p:val>
                                        </p:tav>
                                        <p:tav tm="100000">
                                          <p:val>
                                            <p:strVal val="#ppt_x"/>
                                          </p:val>
                                        </p:tav>
                                      </p:tavLst>
                                    </p:anim>
                                    <p:animEffect transition="in" filter="wipe(left)">
                                      <p:cBhvr>
                                        <p:cTn id="8" dur="500"/>
                                        <p:tgtEl>
                                          <p:spTgt spid="29"/>
                                        </p:tgtEl>
                                      </p:cBhvr>
                                    </p:animEffect>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76"/>
                                        </p:tgtEl>
                                        <p:attrNameLst>
                                          <p:attrName>style.visibility</p:attrName>
                                        </p:attrNameLst>
                                      </p:cBhvr>
                                      <p:to>
                                        <p:strVal val="visible"/>
                                      </p:to>
                                    </p:set>
                                    <p:anim calcmode="lin" valueType="num">
                                      <p:cBhvr>
                                        <p:cTn id="13" dur="500" fill="hold"/>
                                        <p:tgtEl>
                                          <p:spTgt spid="76"/>
                                        </p:tgtEl>
                                        <p:attrNameLst>
                                          <p:attrName>ppt_w</p:attrName>
                                        </p:attrNameLst>
                                      </p:cBhvr>
                                      <p:tavLst>
                                        <p:tav tm="0">
                                          <p:val>
                                            <p:fltVal val="0"/>
                                          </p:val>
                                        </p:tav>
                                        <p:tav tm="100000">
                                          <p:val>
                                            <p:strVal val="#ppt_w"/>
                                          </p:val>
                                        </p:tav>
                                      </p:tavLst>
                                    </p:anim>
                                    <p:anim calcmode="lin" valueType="num">
                                      <p:cBhvr>
                                        <p:cTn id="14" dur="500" fill="hold"/>
                                        <p:tgtEl>
                                          <p:spTgt spid="76"/>
                                        </p:tgtEl>
                                        <p:attrNameLst>
                                          <p:attrName>ppt_h</p:attrName>
                                        </p:attrNameLst>
                                      </p:cBhvr>
                                      <p:tavLst>
                                        <p:tav tm="0">
                                          <p:val>
                                            <p:fltVal val="0"/>
                                          </p:val>
                                        </p:tav>
                                        <p:tav tm="100000">
                                          <p:val>
                                            <p:strVal val="#ppt_h"/>
                                          </p:val>
                                        </p:tav>
                                      </p:tavLst>
                                    </p:anim>
                                    <p:animEffect transition="in" filter="fade">
                                      <p:cBhvr>
                                        <p:cTn id="15" dur="500"/>
                                        <p:tgtEl>
                                          <p:spTgt spid="76"/>
                                        </p:tgtEl>
                                      </p:cBhvr>
                                    </p:animEffect>
                                  </p:childTnLst>
                                </p:cTn>
                              </p:par>
                            </p:childTnLst>
                          </p:cTn>
                        </p:par>
                      </p:childTnLst>
                    </p:cTn>
                  </p:par>
                  <p:par>
                    <p:cTn id="16" fill="hold">
                      <p:stCondLst>
                        <p:cond delay="indefinite"/>
                      </p:stCondLst>
                      <p:childTnLst>
                        <p:par>
                          <p:cTn id="17" fill="hold">
                            <p:stCondLst>
                              <p:cond delay="0"/>
                            </p:stCondLst>
                            <p:childTnLst>
                              <p:par>
                                <p:cTn id="18" presetID="53" presetClass="entr" presetSubtype="16"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p:cTn id="20" dur="500" fill="hold"/>
                                        <p:tgtEl>
                                          <p:spTgt spid="3"/>
                                        </p:tgtEl>
                                        <p:attrNameLst>
                                          <p:attrName>ppt_w</p:attrName>
                                        </p:attrNameLst>
                                      </p:cBhvr>
                                      <p:tavLst>
                                        <p:tav tm="0">
                                          <p:val>
                                            <p:fltVal val="0"/>
                                          </p:val>
                                        </p:tav>
                                        <p:tav tm="100000">
                                          <p:val>
                                            <p:strVal val="#ppt_w"/>
                                          </p:val>
                                        </p:tav>
                                      </p:tavLst>
                                    </p:anim>
                                    <p:anim calcmode="lin" valueType="num">
                                      <p:cBhvr>
                                        <p:cTn id="21" dur="500" fill="hold"/>
                                        <p:tgtEl>
                                          <p:spTgt spid="3"/>
                                        </p:tgtEl>
                                        <p:attrNameLst>
                                          <p:attrName>ppt_h</p:attrName>
                                        </p:attrNameLst>
                                      </p:cBhvr>
                                      <p:tavLst>
                                        <p:tav tm="0">
                                          <p:val>
                                            <p:fltVal val="0"/>
                                          </p:val>
                                        </p:tav>
                                        <p:tav tm="100000">
                                          <p:val>
                                            <p:strVal val="#ppt_h"/>
                                          </p:val>
                                        </p:tav>
                                      </p:tavLst>
                                    </p:anim>
                                    <p:animEffect transition="in" filter="fade">
                                      <p:cBhvr>
                                        <p:cTn id="22" dur="500"/>
                                        <p:tgtEl>
                                          <p:spTgt spid="3"/>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1" nodeType="click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left)">
                                      <p:cBhvr>
                                        <p:cTn id="2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p:bldP spid="3" grpId="0"/>
      <p:bldP spid="3" grpId="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正方形/長方形 21">
            <a:extLst>
              <a:ext uri="{FF2B5EF4-FFF2-40B4-BE49-F238E27FC236}">
                <a16:creationId xmlns:a16="http://schemas.microsoft.com/office/drawing/2014/main" id="{4D81B79E-4A77-1315-50F1-93E5D47584A8}"/>
              </a:ext>
            </a:extLst>
          </p:cNvPr>
          <p:cNvSpPr/>
          <p:nvPr/>
        </p:nvSpPr>
        <p:spPr>
          <a:xfrm>
            <a:off x="554993" y="960976"/>
            <a:ext cx="4490757" cy="618133"/>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 name="正方形/長方形 23">
            <a:extLst>
              <a:ext uri="{FF2B5EF4-FFF2-40B4-BE49-F238E27FC236}">
                <a16:creationId xmlns:a16="http://schemas.microsoft.com/office/drawing/2014/main" id="{534D93F8-2165-077B-79A8-E42B594948D2}"/>
              </a:ext>
            </a:extLst>
          </p:cNvPr>
          <p:cNvSpPr/>
          <p:nvPr/>
        </p:nvSpPr>
        <p:spPr>
          <a:xfrm>
            <a:off x="522572" y="1811654"/>
            <a:ext cx="4490757" cy="4630367"/>
          </a:xfrm>
          <a:prstGeom prst="rect">
            <a:avLst/>
          </a:prstGeom>
          <a:solidFill>
            <a:srgbClr val="FFFD78"/>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 name="テキスト ボックス 25">
            <a:extLst>
              <a:ext uri="{FF2B5EF4-FFF2-40B4-BE49-F238E27FC236}">
                <a16:creationId xmlns:a16="http://schemas.microsoft.com/office/drawing/2014/main" id="{398E8156-C024-9C8D-7DD1-271BD898DC38}"/>
              </a:ext>
            </a:extLst>
          </p:cNvPr>
          <p:cNvSpPr txBox="1"/>
          <p:nvPr/>
        </p:nvSpPr>
        <p:spPr>
          <a:xfrm>
            <a:off x="678490" y="1079868"/>
            <a:ext cx="4178920" cy="461665"/>
          </a:xfrm>
          <a:prstGeom prst="rect">
            <a:avLst/>
          </a:prstGeom>
          <a:noFill/>
        </p:spPr>
        <p:txBody>
          <a:bodyPr wrap="square">
            <a:spAutoFit/>
          </a:bodyPr>
          <a:lstStyle/>
          <a:p>
            <a:pPr algn="ctr"/>
            <a:r>
              <a:rPr lang="ja-JP" altLang="en-US" sz="2400" b="0" i="0">
                <a:solidFill>
                  <a:srgbClr val="374151"/>
                </a:solidFill>
                <a:effectLst/>
                <a:latin typeface="Meiryo" panose="020B0604030504040204" pitchFamily="34" charset="-128"/>
                <a:ea typeface="Meiryo" panose="020B0604030504040204" pitchFamily="34" charset="-128"/>
              </a:rPr>
              <a:t>犬がボールを追いかけている</a:t>
            </a:r>
            <a:endParaRPr lang="ja-JP" altLang="en-US" sz="2400">
              <a:latin typeface="Meiryo" panose="020B0604030504040204" pitchFamily="34" charset="-128"/>
              <a:ea typeface="Meiryo" panose="020B0604030504040204" pitchFamily="34" charset="-128"/>
            </a:endParaRPr>
          </a:p>
        </p:txBody>
      </p:sp>
      <p:sp>
        <p:nvSpPr>
          <p:cNvPr id="35" name="テキスト ボックス 34">
            <a:extLst>
              <a:ext uri="{FF2B5EF4-FFF2-40B4-BE49-F238E27FC236}">
                <a16:creationId xmlns:a16="http://schemas.microsoft.com/office/drawing/2014/main" id="{64B8C5DE-9D09-4139-5A58-419109F2F8AE}"/>
              </a:ext>
            </a:extLst>
          </p:cNvPr>
          <p:cNvSpPr txBox="1"/>
          <p:nvPr/>
        </p:nvSpPr>
        <p:spPr>
          <a:xfrm>
            <a:off x="612953" y="2500380"/>
            <a:ext cx="4096737" cy="492443"/>
          </a:xfrm>
          <a:prstGeom prst="rect">
            <a:avLst/>
          </a:prstGeom>
          <a:noFill/>
        </p:spPr>
        <p:txBody>
          <a:bodyPr wrap="square">
            <a:spAutoFit/>
          </a:bodyPr>
          <a:lstStyle/>
          <a:p>
            <a:r>
              <a:rPr lang="ja-JP" altLang="en-US" sz="1400" b="1" u="sng">
                <a:solidFill>
                  <a:srgbClr val="374151"/>
                </a:solidFill>
                <a:latin typeface="Meiryo" panose="020B0604030504040204" pitchFamily="34" charset="-128"/>
                <a:ea typeface="Meiryo" panose="020B0604030504040204" pitchFamily="34" charset="-128"/>
              </a:rPr>
              <a:t>ステップ</a:t>
            </a:r>
            <a:r>
              <a:rPr lang="en-US" altLang="ja-JP" sz="1400" b="1" u="sng" dirty="0">
                <a:solidFill>
                  <a:srgbClr val="374151"/>
                </a:solidFill>
                <a:latin typeface="Meiryo" panose="020B0604030504040204" pitchFamily="34" charset="-128"/>
                <a:ea typeface="Meiryo" panose="020B0604030504040204" pitchFamily="34" charset="-128"/>
              </a:rPr>
              <a:t>1 :</a:t>
            </a:r>
            <a:r>
              <a:rPr lang="ja-JP" altLang="en-US" sz="1400" b="1" u="sng">
                <a:solidFill>
                  <a:srgbClr val="374151"/>
                </a:solidFill>
                <a:latin typeface="Meiryo" panose="020B0604030504040204" pitchFamily="34" charset="-128"/>
                <a:ea typeface="Meiryo" panose="020B0604030504040204" pitchFamily="34" charset="-128"/>
              </a:rPr>
              <a:t>トークンへの分解</a:t>
            </a:r>
            <a:endParaRPr lang="en-US" altLang="ja-JP" sz="1400" b="1" u="sng" dirty="0">
              <a:solidFill>
                <a:srgbClr val="374151"/>
              </a:solidFill>
              <a:latin typeface="Meiryo" panose="020B0604030504040204" pitchFamily="34" charset="-128"/>
              <a:ea typeface="Meiryo" panose="020B0604030504040204" pitchFamily="34" charset="-128"/>
            </a:endParaRPr>
          </a:p>
          <a:p>
            <a:r>
              <a:rPr lang="ja-JP" altLang="en-US" sz="1200">
                <a:solidFill>
                  <a:srgbClr val="374151"/>
                </a:solidFill>
                <a:latin typeface="Meiryo" panose="020B0604030504040204" pitchFamily="34" charset="-128"/>
                <a:ea typeface="Meiryo" panose="020B0604030504040204" pitchFamily="34" charset="-128"/>
              </a:rPr>
              <a:t>トークン（単語又は意味まとまるの単位）に分解する</a:t>
            </a:r>
            <a:endParaRPr lang="en-US" altLang="ja-JP" sz="1200" dirty="0">
              <a:solidFill>
                <a:srgbClr val="374151"/>
              </a:solidFill>
              <a:latin typeface="Meiryo" panose="020B0604030504040204" pitchFamily="34" charset="-128"/>
              <a:ea typeface="Meiryo" panose="020B0604030504040204" pitchFamily="34" charset="-128"/>
            </a:endParaRPr>
          </a:p>
        </p:txBody>
      </p:sp>
      <p:sp>
        <p:nvSpPr>
          <p:cNvPr id="36" name="テキスト ボックス 35">
            <a:extLst>
              <a:ext uri="{FF2B5EF4-FFF2-40B4-BE49-F238E27FC236}">
                <a16:creationId xmlns:a16="http://schemas.microsoft.com/office/drawing/2014/main" id="{AD33FD13-364D-E62B-D283-947D33B85B21}"/>
              </a:ext>
            </a:extLst>
          </p:cNvPr>
          <p:cNvSpPr txBox="1"/>
          <p:nvPr/>
        </p:nvSpPr>
        <p:spPr>
          <a:xfrm>
            <a:off x="612953" y="4318051"/>
            <a:ext cx="710892" cy="307777"/>
          </a:xfrm>
          <a:prstGeom prst="rect">
            <a:avLst/>
          </a:prstGeom>
          <a:noFill/>
        </p:spPr>
        <p:txBody>
          <a:bodyPr wrap="square">
            <a:spAutoFit/>
          </a:bodyPr>
          <a:lstStyle/>
          <a:p>
            <a:pPr algn="ctr"/>
            <a:r>
              <a:rPr lang="ja-JP" altLang="en-US" sz="1400">
                <a:solidFill>
                  <a:srgbClr val="374151"/>
                </a:solidFill>
                <a:latin typeface="Meiryo" panose="020B0604030504040204" pitchFamily="34" charset="-128"/>
                <a:ea typeface="Meiryo" panose="020B0604030504040204" pitchFamily="34" charset="-128"/>
              </a:rPr>
              <a:t>犬</a:t>
            </a:r>
            <a:endParaRPr lang="ja-JP" altLang="en-US" sz="1400">
              <a:latin typeface="Meiryo" panose="020B0604030504040204" pitchFamily="34" charset="-128"/>
              <a:ea typeface="Meiryo" panose="020B0604030504040204" pitchFamily="34" charset="-128"/>
            </a:endParaRPr>
          </a:p>
        </p:txBody>
      </p:sp>
      <p:sp>
        <p:nvSpPr>
          <p:cNvPr id="38" name="テキスト ボックス 37">
            <a:extLst>
              <a:ext uri="{FF2B5EF4-FFF2-40B4-BE49-F238E27FC236}">
                <a16:creationId xmlns:a16="http://schemas.microsoft.com/office/drawing/2014/main" id="{BF68308C-09EF-36C2-E352-F41BD61FE90D}"/>
              </a:ext>
            </a:extLst>
          </p:cNvPr>
          <p:cNvSpPr txBox="1"/>
          <p:nvPr/>
        </p:nvSpPr>
        <p:spPr>
          <a:xfrm>
            <a:off x="1334996" y="4318051"/>
            <a:ext cx="364202" cy="307777"/>
          </a:xfrm>
          <a:prstGeom prst="rect">
            <a:avLst/>
          </a:prstGeom>
          <a:noFill/>
        </p:spPr>
        <p:txBody>
          <a:bodyPr wrap="none" rtlCol="0">
            <a:spAutoFit/>
          </a:bodyPr>
          <a:lstStyle/>
          <a:p>
            <a:r>
              <a:rPr kumimoji="1" lang="ja-JP" altLang="en-US" sz="1400">
                <a:latin typeface="Meiryo" panose="020B0604030504040204" pitchFamily="34" charset="-128"/>
                <a:ea typeface="Meiryo" panose="020B0604030504040204" pitchFamily="34" charset="-128"/>
              </a:rPr>
              <a:t>が</a:t>
            </a:r>
          </a:p>
        </p:txBody>
      </p:sp>
      <p:sp>
        <p:nvSpPr>
          <p:cNvPr id="39" name="テキスト ボックス 38">
            <a:extLst>
              <a:ext uri="{FF2B5EF4-FFF2-40B4-BE49-F238E27FC236}">
                <a16:creationId xmlns:a16="http://schemas.microsoft.com/office/drawing/2014/main" id="{4D214AB3-24E2-9117-401F-01FD13F55FA6}"/>
              </a:ext>
            </a:extLst>
          </p:cNvPr>
          <p:cNvSpPr txBox="1"/>
          <p:nvPr/>
        </p:nvSpPr>
        <p:spPr>
          <a:xfrm>
            <a:off x="1334996" y="4742266"/>
            <a:ext cx="364202" cy="307777"/>
          </a:xfrm>
          <a:prstGeom prst="rect">
            <a:avLst/>
          </a:prstGeom>
          <a:noFill/>
        </p:spPr>
        <p:txBody>
          <a:bodyPr wrap="none" rtlCol="0">
            <a:spAutoFit/>
          </a:bodyPr>
          <a:lstStyle/>
          <a:p>
            <a:r>
              <a:rPr kumimoji="1" lang="ja-JP" altLang="en-US" sz="1400">
                <a:latin typeface="Meiryo" panose="020B0604030504040204" pitchFamily="34" charset="-128"/>
                <a:ea typeface="Meiryo" panose="020B0604030504040204" pitchFamily="34" charset="-128"/>
              </a:rPr>
              <a:t>は</a:t>
            </a:r>
          </a:p>
        </p:txBody>
      </p:sp>
      <p:sp>
        <p:nvSpPr>
          <p:cNvPr id="40" name="テキスト ボックス 39">
            <a:extLst>
              <a:ext uri="{FF2B5EF4-FFF2-40B4-BE49-F238E27FC236}">
                <a16:creationId xmlns:a16="http://schemas.microsoft.com/office/drawing/2014/main" id="{6B79803F-281C-F05C-89C6-2A2327F779A7}"/>
              </a:ext>
            </a:extLst>
          </p:cNvPr>
          <p:cNvSpPr txBox="1"/>
          <p:nvPr/>
        </p:nvSpPr>
        <p:spPr>
          <a:xfrm>
            <a:off x="1334996" y="5243956"/>
            <a:ext cx="364202" cy="307777"/>
          </a:xfrm>
          <a:prstGeom prst="rect">
            <a:avLst/>
          </a:prstGeom>
          <a:noFill/>
        </p:spPr>
        <p:txBody>
          <a:bodyPr wrap="none" rtlCol="0">
            <a:spAutoFit/>
          </a:bodyPr>
          <a:lstStyle/>
          <a:p>
            <a:r>
              <a:rPr kumimoji="1" lang="ja-JP" altLang="en-US" sz="1400">
                <a:latin typeface="Meiryo" panose="020B0604030504040204" pitchFamily="34" charset="-128"/>
                <a:ea typeface="Meiryo" panose="020B0604030504040204" pitchFamily="34" charset="-128"/>
              </a:rPr>
              <a:t>の</a:t>
            </a:r>
          </a:p>
        </p:txBody>
      </p:sp>
      <p:sp>
        <p:nvSpPr>
          <p:cNvPr id="41" name="テキスト ボックス 40">
            <a:extLst>
              <a:ext uri="{FF2B5EF4-FFF2-40B4-BE49-F238E27FC236}">
                <a16:creationId xmlns:a16="http://schemas.microsoft.com/office/drawing/2014/main" id="{60D8DDFA-4342-1EBE-8682-F0E9DAF3FC42}"/>
              </a:ext>
            </a:extLst>
          </p:cNvPr>
          <p:cNvSpPr txBox="1"/>
          <p:nvPr/>
        </p:nvSpPr>
        <p:spPr>
          <a:xfrm>
            <a:off x="1817470" y="4319801"/>
            <a:ext cx="855970" cy="307777"/>
          </a:xfrm>
          <a:prstGeom prst="rect">
            <a:avLst/>
          </a:prstGeom>
          <a:noFill/>
        </p:spPr>
        <p:txBody>
          <a:bodyPr wrap="square">
            <a:spAutoFit/>
          </a:bodyPr>
          <a:lstStyle/>
          <a:p>
            <a:pPr algn="ctr"/>
            <a:r>
              <a:rPr lang="ja-JP" altLang="en-US" sz="1400" b="0" i="0">
                <a:solidFill>
                  <a:srgbClr val="374151"/>
                </a:solidFill>
                <a:effectLst/>
                <a:latin typeface="Meiryo" panose="020B0604030504040204" pitchFamily="34" charset="-128"/>
                <a:ea typeface="Meiryo" panose="020B0604030504040204" pitchFamily="34" charset="-128"/>
              </a:rPr>
              <a:t>ボール</a:t>
            </a:r>
            <a:endParaRPr lang="ja-JP" altLang="en-US" sz="1400">
              <a:latin typeface="Meiryo" panose="020B0604030504040204" pitchFamily="34" charset="-128"/>
              <a:ea typeface="Meiryo" panose="020B0604030504040204" pitchFamily="34" charset="-128"/>
            </a:endParaRPr>
          </a:p>
        </p:txBody>
      </p:sp>
      <p:sp>
        <p:nvSpPr>
          <p:cNvPr id="42" name="テキスト ボックス 41">
            <a:extLst>
              <a:ext uri="{FF2B5EF4-FFF2-40B4-BE49-F238E27FC236}">
                <a16:creationId xmlns:a16="http://schemas.microsoft.com/office/drawing/2014/main" id="{B0F1CBC1-D886-A7AF-D34E-A541DA357CC0}"/>
              </a:ext>
            </a:extLst>
          </p:cNvPr>
          <p:cNvSpPr txBox="1"/>
          <p:nvPr/>
        </p:nvSpPr>
        <p:spPr>
          <a:xfrm>
            <a:off x="1650259" y="4742266"/>
            <a:ext cx="1190392" cy="307777"/>
          </a:xfrm>
          <a:prstGeom prst="rect">
            <a:avLst/>
          </a:prstGeom>
          <a:noFill/>
        </p:spPr>
        <p:txBody>
          <a:bodyPr wrap="square">
            <a:spAutoFit/>
          </a:bodyPr>
          <a:lstStyle/>
          <a:p>
            <a:pPr algn="ctr"/>
            <a:r>
              <a:rPr lang="ja-JP" altLang="en-US" sz="1400">
                <a:latin typeface="Meiryo" panose="020B0604030504040204" pitchFamily="34" charset="-128"/>
                <a:ea typeface="Meiryo" panose="020B0604030504040204" pitchFamily="34" charset="-128"/>
              </a:rPr>
              <a:t>枝</a:t>
            </a:r>
          </a:p>
        </p:txBody>
      </p:sp>
      <p:sp>
        <p:nvSpPr>
          <p:cNvPr id="44" name="テキスト ボックス 43">
            <a:extLst>
              <a:ext uri="{FF2B5EF4-FFF2-40B4-BE49-F238E27FC236}">
                <a16:creationId xmlns:a16="http://schemas.microsoft.com/office/drawing/2014/main" id="{EFBFBB1C-72A4-E132-59B6-BC1459208D0B}"/>
              </a:ext>
            </a:extLst>
          </p:cNvPr>
          <p:cNvSpPr txBox="1"/>
          <p:nvPr/>
        </p:nvSpPr>
        <p:spPr>
          <a:xfrm>
            <a:off x="2068977" y="5240153"/>
            <a:ext cx="352956" cy="307777"/>
          </a:xfrm>
          <a:prstGeom prst="rect">
            <a:avLst/>
          </a:prstGeom>
          <a:noFill/>
        </p:spPr>
        <p:txBody>
          <a:bodyPr wrap="square">
            <a:spAutoFit/>
          </a:bodyPr>
          <a:lstStyle/>
          <a:p>
            <a:pPr algn="ctr"/>
            <a:r>
              <a:rPr lang="ja-JP" altLang="en-US" sz="1400">
                <a:latin typeface="Meiryo" panose="020B0604030504040204" pitchFamily="34" charset="-128"/>
                <a:ea typeface="Meiryo" panose="020B0604030504040204" pitchFamily="34" charset="-128"/>
              </a:rPr>
              <a:t>石</a:t>
            </a:r>
          </a:p>
        </p:txBody>
      </p:sp>
      <p:sp>
        <p:nvSpPr>
          <p:cNvPr id="45" name="テキスト ボックス 44">
            <a:extLst>
              <a:ext uri="{FF2B5EF4-FFF2-40B4-BE49-F238E27FC236}">
                <a16:creationId xmlns:a16="http://schemas.microsoft.com/office/drawing/2014/main" id="{364BB5E6-AE51-17E9-6765-1364C60FA021}"/>
              </a:ext>
            </a:extLst>
          </p:cNvPr>
          <p:cNvSpPr txBox="1"/>
          <p:nvPr/>
        </p:nvSpPr>
        <p:spPr>
          <a:xfrm>
            <a:off x="3300938" y="4312309"/>
            <a:ext cx="1620715" cy="307777"/>
          </a:xfrm>
          <a:prstGeom prst="rect">
            <a:avLst/>
          </a:prstGeom>
          <a:noFill/>
        </p:spPr>
        <p:txBody>
          <a:bodyPr wrap="square">
            <a:spAutoFit/>
          </a:bodyPr>
          <a:lstStyle/>
          <a:p>
            <a:pPr algn="ctr"/>
            <a:r>
              <a:rPr lang="ja-JP" altLang="en-US" sz="1400" b="0" i="0">
                <a:solidFill>
                  <a:srgbClr val="374151"/>
                </a:solidFill>
                <a:effectLst/>
                <a:latin typeface="Meiryo" panose="020B0604030504040204" pitchFamily="34" charset="-128"/>
                <a:ea typeface="Meiryo" panose="020B0604030504040204" pitchFamily="34" charset="-128"/>
              </a:rPr>
              <a:t>追いかけている</a:t>
            </a:r>
            <a:endParaRPr lang="ja-JP" altLang="en-US" sz="1400">
              <a:latin typeface="Meiryo" panose="020B0604030504040204" pitchFamily="34" charset="-128"/>
              <a:ea typeface="Meiryo" panose="020B0604030504040204" pitchFamily="34" charset="-128"/>
            </a:endParaRPr>
          </a:p>
        </p:txBody>
      </p:sp>
      <p:sp>
        <p:nvSpPr>
          <p:cNvPr id="46" name="テキスト ボックス 45">
            <a:extLst>
              <a:ext uri="{FF2B5EF4-FFF2-40B4-BE49-F238E27FC236}">
                <a16:creationId xmlns:a16="http://schemas.microsoft.com/office/drawing/2014/main" id="{155280DD-3A5E-810E-ADF0-B6F18E26D933}"/>
              </a:ext>
            </a:extLst>
          </p:cNvPr>
          <p:cNvSpPr txBox="1"/>
          <p:nvPr/>
        </p:nvSpPr>
        <p:spPr>
          <a:xfrm>
            <a:off x="2770809" y="4319801"/>
            <a:ext cx="468351" cy="307777"/>
          </a:xfrm>
          <a:prstGeom prst="rect">
            <a:avLst/>
          </a:prstGeom>
          <a:noFill/>
        </p:spPr>
        <p:txBody>
          <a:bodyPr wrap="square">
            <a:spAutoFit/>
          </a:bodyPr>
          <a:lstStyle/>
          <a:p>
            <a:pPr algn="ctr"/>
            <a:r>
              <a:rPr lang="ja-JP" altLang="en-US" sz="1400" b="0" i="0">
                <a:solidFill>
                  <a:srgbClr val="374151"/>
                </a:solidFill>
                <a:effectLst/>
                <a:latin typeface="Meiryo" panose="020B0604030504040204" pitchFamily="34" charset="-128"/>
                <a:ea typeface="Meiryo" panose="020B0604030504040204" pitchFamily="34" charset="-128"/>
              </a:rPr>
              <a:t>を</a:t>
            </a:r>
            <a:endParaRPr lang="ja-JP" altLang="en-US" sz="1400">
              <a:latin typeface="Meiryo" panose="020B0604030504040204" pitchFamily="34" charset="-128"/>
              <a:ea typeface="Meiryo" panose="020B0604030504040204" pitchFamily="34" charset="-128"/>
            </a:endParaRPr>
          </a:p>
        </p:txBody>
      </p:sp>
      <p:sp>
        <p:nvSpPr>
          <p:cNvPr id="47" name="テキスト ボックス 46">
            <a:extLst>
              <a:ext uri="{FF2B5EF4-FFF2-40B4-BE49-F238E27FC236}">
                <a16:creationId xmlns:a16="http://schemas.microsoft.com/office/drawing/2014/main" id="{9AE03923-16E5-8BFD-F228-9BA4F8EB8C8C}"/>
              </a:ext>
            </a:extLst>
          </p:cNvPr>
          <p:cNvSpPr txBox="1"/>
          <p:nvPr/>
        </p:nvSpPr>
        <p:spPr>
          <a:xfrm>
            <a:off x="2756198" y="4766861"/>
            <a:ext cx="468351" cy="307777"/>
          </a:xfrm>
          <a:prstGeom prst="rect">
            <a:avLst/>
          </a:prstGeom>
          <a:noFill/>
        </p:spPr>
        <p:txBody>
          <a:bodyPr wrap="square">
            <a:spAutoFit/>
          </a:bodyPr>
          <a:lstStyle/>
          <a:p>
            <a:pPr algn="ctr"/>
            <a:r>
              <a:rPr lang="ja-JP" altLang="en-US" sz="1400" b="0" i="0">
                <a:solidFill>
                  <a:srgbClr val="374151"/>
                </a:solidFill>
                <a:effectLst/>
                <a:latin typeface="Meiryo" panose="020B0604030504040204" pitchFamily="34" charset="-128"/>
                <a:ea typeface="Meiryo" panose="020B0604030504040204" pitchFamily="34" charset="-128"/>
              </a:rPr>
              <a:t>へ</a:t>
            </a:r>
            <a:endParaRPr lang="ja-JP" altLang="en-US" sz="1400">
              <a:latin typeface="Meiryo" panose="020B0604030504040204" pitchFamily="34" charset="-128"/>
              <a:ea typeface="Meiryo" panose="020B0604030504040204" pitchFamily="34" charset="-128"/>
            </a:endParaRPr>
          </a:p>
        </p:txBody>
      </p:sp>
      <p:sp>
        <p:nvSpPr>
          <p:cNvPr id="49" name="テキスト ボックス 48">
            <a:extLst>
              <a:ext uri="{FF2B5EF4-FFF2-40B4-BE49-F238E27FC236}">
                <a16:creationId xmlns:a16="http://schemas.microsoft.com/office/drawing/2014/main" id="{6B1971D5-E771-9F76-3D69-1DD1ACA6BDE4}"/>
              </a:ext>
            </a:extLst>
          </p:cNvPr>
          <p:cNvSpPr txBox="1"/>
          <p:nvPr/>
        </p:nvSpPr>
        <p:spPr>
          <a:xfrm>
            <a:off x="2770809" y="5246848"/>
            <a:ext cx="468351" cy="307777"/>
          </a:xfrm>
          <a:prstGeom prst="rect">
            <a:avLst/>
          </a:prstGeom>
          <a:noFill/>
        </p:spPr>
        <p:txBody>
          <a:bodyPr wrap="square">
            <a:spAutoFit/>
          </a:bodyPr>
          <a:lstStyle/>
          <a:p>
            <a:pPr algn="ctr"/>
            <a:r>
              <a:rPr lang="ja-JP" altLang="en-US" sz="1400" b="0" i="0">
                <a:solidFill>
                  <a:srgbClr val="374151"/>
                </a:solidFill>
                <a:effectLst/>
                <a:latin typeface="Meiryo" panose="020B0604030504040204" pitchFamily="34" charset="-128"/>
                <a:ea typeface="Meiryo" panose="020B0604030504040204" pitchFamily="34" charset="-128"/>
              </a:rPr>
              <a:t>に</a:t>
            </a:r>
            <a:endParaRPr lang="ja-JP" altLang="en-US" sz="1400">
              <a:latin typeface="Meiryo" panose="020B0604030504040204" pitchFamily="34" charset="-128"/>
              <a:ea typeface="Meiryo" panose="020B0604030504040204" pitchFamily="34" charset="-128"/>
            </a:endParaRPr>
          </a:p>
        </p:txBody>
      </p:sp>
      <p:sp>
        <p:nvSpPr>
          <p:cNvPr id="50" name="テキスト ボックス 49">
            <a:extLst>
              <a:ext uri="{FF2B5EF4-FFF2-40B4-BE49-F238E27FC236}">
                <a16:creationId xmlns:a16="http://schemas.microsoft.com/office/drawing/2014/main" id="{52E8407D-3EE1-7870-36DB-A9A6DAEC504B}"/>
              </a:ext>
            </a:extLst>
          </p:cNvPr>
          <p:cNvSpPr txBox="1"/>
          <p:nvPr/>
        </p:nvSpPr>
        <p:spPr>
          <a:xfrm>
            <a:off x="3225505" y="4742666"/>
            <a:ext cx="1620715" cy="307777"/>
          </a:xfrm>
          <a:prstGeom prst="rect">
            <a:avLst/>
          </a:prstGeom>
          <a:noFill/>
        </p:spPr>
        <p:txBody>
          <a:bodyPr wrap="square">
            <a:spAutoFit/>
          </a:bodyPr>
          <a:lstStyle/>
          <a:p>
            <a:pPr algn="ctr"/>
            <a:r>
              <a:rPr lang="ja-JP" altLang="en-US" sz="1400" b="0" i="0">
                <a:solidFill>
                  <a:srgbClr val="374151"/>
                </a:solidFill>
                <a:effectLst/>
                <a:latin typeface="Meiryo" panose="020B0604030504040204" pitchFamily="34" charset="-128"/>
                <a:ea typeface="Meiryo" panose="020B0604030504040204" pitchFamily="34" charset="-128"/>
              </a:rPr>
              <a:t>かじっている</a:t>
            </a:r>
            <a:endParaRPr lang="ja-JP" altLang="en-US" sz="1400">
              <a:latin typeface="Meiryo" panose="020B0604030504040204" pitchFamily="34" charset="-128"/>
              <a:ea typeface="Meiryo" panose="020B0604030504040204" pitchFamily="34" charset="-128"/>
            </a:endParaRPr>
          </a:p>
        </p:txBody>
      </p:sp>
      <p:sp>
        <p:nvSpPr>
          <p:cNvPr id="51" name="テキスト ボックス 50">
            <a:extLst>
              <a:ext uri="{FF2B5EF4-FFF2-40B4-BE49-F238E27FC236}">
                <a16:creationId xmlns:a16="http://schemas.microsoft.com/office/drawing/2014/main" id="{7B2FA51E-6F53-9807-3A0F-FAC181181907}"/>
              </a:ext>
            </a:extLst>
          </p:cNvPr>
          <p:cNvSpPr txBox="1"/>
          <p:nvPr/>
        </p:nvSpPr>
        <p:spPr>
          <a:xfrm>
            <a:off x="3300937" y="5240152"/>
            <a:ext cx="1620715" cy="307777"/>
          </a:xfrm>
          <a:prstGeom prst="rect">
            <a:avLst/>
          </a:prstGeom>
          <a:noFill/>
        </p:spPr>
        <p:txBody>
          <a:bodyPr wrap="square">
            <a:spAutoFit/>
          </a:bodyPr>
          <a:lstStyle/>
          <a:p>
            <a:pPr algn="ctr"/>
            <a:r>
              <a:rPr lang="ja-JP" altLang="en-US" sz="1400" b="0" i="0">
                <a:solidFill>
                  <a:srgbClr val="374151"/>
                </a:solidFill>
                <a:effectLst/>
                <a:latin typeface="Meiryo" panose="020B0604030504040204" pitchFamily="34" charset="-128"/>
                <a:ea typeface="Meiryo" panose="020B0604030504040204" pitchFamily="34" charset="-128"/>
              </a:rPr>
              <a:t>のっかっている</a:t>
            </a:r>
            <a:endParaRPr lang="ja-JP" altLang="en-US" sz="1400">
              <a:latin typeface="Meiryo" panose="020B0604030504040204" pitchFamily="34" charset="-128"/>
              <a:ea typeface="Meiryo" panose="020B0604030504040204" pitchFamily="34" charset="-128"/>
            </a:endParaRPr>
          </a:p>
        </p:txBody>
      </p:sp>
      <p:sp>
        <p:nvSpPr>
          <p:cNvPr id="53" name="テキスト ボックス 52">
            <a:extLst>
              <a:ext uri="{FF2B5EF4-FFF2-40B4-BE49-F238E27FC236}">
                <a16:creationId xmlns:a16="http://schemas.microsoft.com/office/drawing/2014/main" id="{6F872256-BF2D-7FC0-FB31-EC78144E2E83}"/>
              </a:ext>
            </a:extLst>
          </p:cNvPr>
          <p:cNvSpPr txBox="1"/>
          <p:nvPr/>
        </p:nvSpPr>
        <p:spPr>
          <a:xfrm>
            <a:off x="651979" y="2989872"/>
            <a:ext cx="4178921" cy="369332"/>
          </a:xfrm>
          <a:prstGeom prst="rect">
            <a:avLst/>
          </a:prstGeom>
          <a:noFill/>
        </p:spPr>
        <p:txBody>
          <a:bodyPr wrap="square">
            <a:spAutoFit/>
          </a:bodyPr>
          <a:lstStyle/>
          <a:p>
            <a:pPr algn="ctr"/>
            <a:r>
              <a:rPr lang="ja-JP" altLang="en-US" sz="1800" b="0" i="0">
                <a:solidFill>
                  <a:srgbClr val="374151"/>
                </a:solidFill>
                <a:effectLst/>
                <a:latin typeface="Meiryo" panose="020B0604030504040204" pitchFamily="34" charset="-128"/>
                <a:ea typeface="Meiryo" panose="020B0604030504040204" pitchFamily="34" charset="-128"/>
              </a:rPr>
              <a:t>犬／が</a:t>
            </a:r>
            <a:r>
              <a:rPr lang="ja-JP" altLang="en-US">
                <a:solidFill>
                  <a:srgbClr val="374151"/>
                </a:solidFill>
                <a:latin typeface="Meiryo" panose="020B0604030504040204" pitchFamily="34" charset="-128"/>
                <a:ea typeface="Meiryo" panose="020B0604030504040204" pitchFamily="34" charset="-128"/>
              </a:rPr>
              <a:t>／</a:t>
            </a:r>
            <a:r>
              <a:rPr lang="ja-JP" altLang="en-US" sz="1800" b="0" i="0">
                <a:solidFill>
                  <a:srgbClr val="374151"/>
                </a:solidFill>
                <a:effectLst/>
                <a:latin typeface="Meiryo" panose="020B0604030504040204" pitchFamily="34" charset="-128"/>
                <a:ea typeface="Meiryo" panose="020B0604030504040204" pitchFamily="34" charset="-128"/>
              </a:rPr>
              <a:t>ボール</a:t>
            </a:r>
            <a:r>
              <a:rPr lang="ja-JP" altLang="en-US">
                <a:solidFill>
                  <a:srgbClr val="374151"/>
                </a:solidFill>
                <a:latin typeface="Meiryo" panose="020B0604030504040204" pitchFamily="34" charset="-128"/>
                <a:ea typeface="Meiryo" panose="020B0604030504040204" pitchFamily="34" charset="-128"/>
              </a:rPr>
              <a:t>／</a:t>
            </a:r>
            <a:r>
              <a:rPr lang="ja-JP" altLang="en-US" sz="1800" b="0" i="0">
                <a:solidFill>
                  <a:srgbClr val="374151"/>
                </a:solidFill>
                <a:effectLst/>
                <a:latin typeface="Meiryo" panose="020B0604030504040204" pitchFamily="34" charset="-128"/>
                <a:ea typeface="Meiryo" panose="020B0604030504040204" pitchFamily="34" charset="-128"/>
              </a:rPr>
              <a:t>を</a:t>
            </a:r>
            <a:r>
              <a:rPr lang="ja-JP" altLang="en-US">
                <a:solidFill>
                  <a:srgbClr val="374151"/>
                </a:solidFill>
                <a:latin typeface="Meiryo" panose="020B0604030504040204" pitchFamily="34" charset="-128"/>
                <a:ea typeface="Meiryo" panose="020B0604030504040204" pitchFamily="34" charset="-128"/>
              </a:rPr>
              <a:t>／</a:t>
            </a:r>
            <a:r>
              <a:rPr lang="ja-JP" altLang="en-US" sz="1800" b="0" i="0">
                <a:solidFill>
                  <a:srgbClr val="374151"/>
                </a:solidFill>
                <a:effectLst/>
                <a:latin typeface="Meiryo" panose="020B0604030504040204" pitchFamily="34" charset="-128"/>
                <a:ea typeface="Meiryo" panose="020B0604030504040204" pitchFamily="34" charset="-128"/>
              </a:rPr>
              <a:t>追いかけている</a:t>
            </a:r>
            <a:endParaRPr lang="en-US" altLang="ja-JP" sz="1800" b="0" i="0" dirty="0">
              <a:solidFill>
                <a:srgbClr val="374151"/>
              </a:solidFill>
              <a:effectLst/>
              <a:latin typeface="Meiryo" panose="020B0604030504040204" pitchFamily="34" charset="-128"/>
              <a:ea typeface="Meiryo" panose="020B0604030504040204" pitchFamily="34" charset="-128"/>
            </a:endParaRPr>
          </a:p>
        </p:txBody>
      </p:sp>
      <p:sp>
        <p:nvSpPr>
          <p:cNvPr id="54" name="テキスト ボックス 53">
            <a:extLst>
              <a:ext uri="{FF2B5EF4-FFF2-40B4-BE49-F238E27FC236}">
                <a16:creationId xmlns:a16="http://schemas.microsoft.com/office/drawing/2014/main" id="{C237E25A-7E14-8A4F-1CFE-EF85AE21F628}"/>
              </a:ext>
            </a:extLst>
          </p:cNvPr>
          <p:cNvSpPr txBox="1"/>
          <p:nvPr/>
        </p:nvSpPr>
        <p:spPr>
          <a:xfrm>
            <a:off x="654044" y="3409442"/>
            <a:ext cx="4283510" cy="861774"/>
          </a:xfrm>
          <a:prstGeom prst="rect">
            <a:avLst/>
          </a:prstGeom>
          <a:noFill/>
        </p:spPr>
        <p:txBody>
          <a:bodyPr wrap="square">
            <a:spAutoFit/>
          </a:bodyPr>
          <a:lstStyle/>
          <a:p>
            <a:r>
              <a:rPr lang="ja-JP" altLang="en-US" sz="1400" b="1" u="sng">
                <a:latin typeface="Meiryo" panose="020B0604030504040204" pitchFamily="34" charset="-128"/>
                <a:ea typeface="Meiryo" panose="020B0604030504040204" pitchFamily="34" charset="-128"/>
              </a:rPr>
              <a:t>ステップ</a:t>
            </a:r>
            <a:r>
              <a:rPr lang="en-US" altLang="ja-JP" sz="1400" b="1" u="sng" dirty="0">
                <a:latin typeface="Meiryo" panose="020B0604030504040204" pitchFamily="34" charset="-128"/>
                <a:ea typeface="Meiryo" panose="020B0604030504040204" pitchFamily="34" charset="-128"/>
              </a:rPr>
              <a:t>2:Attention</a:t>
            </a:r>
            <a:r>
              <a:rPr lang="ja-JP" altLang="en-US" sz="1400" b="1" u="sng">
                <a:latin typeface="Meiryo" panose="020B0604030504040204" pitchFamily="34" charset="-128"/>
                <a:ea typeface="Meiryo" panose="020B0604030504040204" pitchFamily="34" charset="-128"/>
              </a:rPr>
              <a:t>の計算</a:t>
            </a:r>
            <a:endParaRPr lang="en-US" altLang="ja-JP" sz="1400" b="1" u="sng" dirty="0">
              <a:latin typeface="Meiryo" panose="020B0604030504040204" pitchFamily="34" charset="-128"/>
              <a:ea typeface="Meiryo" panose="020B0604030504040204" pitchFamily="34" charset="-128"/>
            </a:endParaRPr>
          </a:p>
          <a:p>
            <a:r>
              <a:rPr lang="ja-JP" altLang="en-US" sz="1200">
                <a:latin typeface="Meiryo" panose="020B0604030504040204" pitchFamily="34" charset="-128"/>
                <a:ea typeface="Meiryo" panose="020B0604030504040204" pitchFamily="34" charset="-128"/>
              </a:rPr>
              <a:t>各トークンそれぞれが他の各トークンとどれほど関連しているかを計算する。「関連性」は、トークン間の類似性や単語間の位置関係などを考慮して計算される。</a:t>
            </a:r>
          </a:p>
        </p:txBody>
      </p:sp>
      <p:cxnSp>
        <p:nvCxnSpPr>
          <p:cNvPr id="71" name="直線矢印コネクタ 70">
            <a:extLst>
              <a:ext uri="{FF2B5EF4-FFF2-40B4-BE49-F238E27FC236}">
                <a16:creationId xmlns:a16="http://schemas.microsoft.com/office/drawing/2014/main" id="{F0B32E42-778E-3F44-E147-BA3AFEB89F16}"/>
              </a:ext>
            </a:extLst>
          </p:cNvPr>
          <p:cNvCxnSpPr/>
          <p:nvPr/>
        </p:nvCxnSpPr>
        <p:spPr>
          <a:xfrm>
            <a:off x="1075416" y="4463794"/>
            <a:ext cx="329184" cy="0"/>
          </a:xfrm>
          <a:prstGeom prst="straightConnector1">
            <a:avLst/>
          </a:prstGeom>
          <a:ln>
            <a:tailEnd type="triangle"/>
          </a:ln>
          <a:effectLst/>
        </p:spPr>
        <p:style>
          <a:lnRef idx="2">
            <a:schemeClr val="accent1"/>
          </a:lnRef>
          <a:fillRef idx="0">
            <a:schemeClr val="accent1"/>
          </a:fillRef>
          <a:effectRef idx="1">
            <a:schemeClr val="accent1"/>
          </a:effectRef>
          <a:fontRef idx="minor">
            <a:schemeClr val="tx1"/>
          </a:fontRef>
        </p:style>
      </p:cxnSp>
      <p:cxnSp>
        <p:nvCxnSpPr>
          <p:cNvPr id="72" name="直線矢印コネクタ 71">
            <a:extLst>
              <a:ext uri="{FF2B5EF4-FFF2-40B4-BE49-F238E27FC236}">
                <a16:creationId xmlns:a16="http://schemas.microsoft.com/office/drawing/2014/main" id="{B97BEBB0-7E36-B0CE-22A7-DB6194803882}"/>
              </a:ext>
            </a:extLst>
          </p:cNvPr>
          <p:cNvCxnSpPr/>
          <p:nvPr/>
        </p:nvCxnSpPr>
        <p:spPr>
          <a:xfrm>
            <a:off x="1614390" y="4454038"/>
            <a:ext cx="329184" cy="0"/>
          </a:xfrm>
          <a:prstGeom prst="straightConnector1">
            <a:avLst/>
          </a:prstGeom>
          <a:ln>
            <a:tailEnd type="triangle"/>
          </a:ln>
          <a:effectLst/>
        </p:spPr>
        <p:style>
          <a:lnRef idx="2">
            <a:schemeClr val="accent1"/>
          </a:lnRef>
          <a:fillRef idx="0">
            <a:schemeClr val="accent1"/>
          </a:fillRef>
          <a:effectRef idx="1">
            <a:schemeClr val="accent1"/>
          </a:effectRef>
          <a:fontRef idx="minor">
            <a:schemeClr val="tx1"/>
          </a:fontRef>
        </p:style>
      </p:cxnSp>
      <p:cxnSp>
        <p:nvCxnSpPr>
          <p:cNvPr id="80" name="直線矢印コネクタ 79">
            <a:extLst>
              <a:ext uri="{FF2B5EF4-FFF2-40B4-BE49-F238E27FC236}">
                <a16:creationId xmlns:a16="http://schemas.microsoft.com/office/drawing/2014/main" id="{1F656BE0-F789-6937-0864-B63356EED2B9}"/>
              </a:ext>
            </a:extLst>
          </p:cNvPr>
          <p:cNvCxnSpPr/>
          <p:nvPr/>
        </p:nvCxnSpPr>
        <p:spPr>
          <a:xfrm>
            <a:off x="2537820" y="4454038"/>
            <a:ext cx="329184" cy="0"/>
          </a:xfrm>
          <a:prstGeom prst="straightConnector1">
            <a:avLst/>
          </a:prstGeom>
          <a:ln>
            <a:tailEnd type="triangle"/>
          </a:ln>
          <a:effectLst/>
        </p:spPr>
        <p:style>
          <a:lnRef idx="2">
            <a:schemeClr val="accent1"/>
          </a:lnRef>
          <a:fillRef idx="0">
            <a:schemeClr val="accent1"/>
          </a:fillRef>
          <a:effectRef idx="1">
            <a:schemeClr val="accent1"/>
          </a:effectRef>
          <a:fontRef idx="minor">
            <a:schemeClr val="tx1"/>
          </a:fontRef>
        </p:style>
      </p:cxnSp>
      <p:cxnSp>
        <p:nvCxnSpPr>
          <p:cNvPr id="81" name="直線矢印コネクタ 80">
            <a:extLst>
              <a:ext uri="{FF2B5EF4-FFF2-40B4-BE49-F238E27FC236}">
                <a16:creationId xmlns:a16="http://schemas.microsoft.com/office/drawing/2014/main" id="{5FBAA5D5-CEB8-2BCB-66AE-BE76B4BFF065}"/>
              </a:ext>
            </a:extLst>
          </p:cNvPr>
          <p:cNvCxnSpPr/>
          <p:nvPr/>
        </p:nvCxnSpPr>
        <p:spPr>
          <a:xfrm>
            <a:off x="3119712" y="4454038"/>
            <a:ext cx="329184" cy="0"/>
          </a:xfrm>
          <a:prstGeom prst="straightConnector1">
            <a:avLst/>
          </a:prstGeom>
          <a:ln>
            <a:tailEnd type="triangle"/>
          </a:ln>
          <a:effectLst/>
        </p:spPr>
        <p:style>
          <a:lnRef idx="2">
            <a:schemeClr val="accent1"/>
          </a:lnRef>
          <a:fillRef idx="0">
            <a:schemeClr val="accent1"/>
          </a:fillRef>
          <a:effectRef idx="1">
            <a:schemeClr val="accent1"/>
          </a:effectRef>
          <a:fontRef idx="minor">
            <a:schemeClr val="tx1"/>
          </a:fontRef>
        </p:style>
      </p:cxnSp>
      <p:cxnSp>
        <p:nvCxnSpPr>
          <p:cNvPr id="82" name="直線矢印コネクタ 81">
            <a:extLst>
              <a:ext uri="{FF2B5EF4-FFF2-40B4-BE49-F238E27FC236}">
                <a16:creationId xmlns:a16="http://schemas.microsoft.com/office/drawing/2014/main" id="{E125B470-494B-F3C1-F28F-CE48435D5CB5}"/>
              </a:ext>
            </a:extLst>
          </p:cNvPr>
          <p:cNvCxnSpPr>
            <a:cxnSpLocks/>
          </p:cNvCxnSpPr>
          <p:nvPr/>
        </p:nvCxnSpPr>
        <p:spPr>
          <a:xfrm>
            <a:off x="1619643" y="4447448"/>
            <a:ext cx="382715" cy="429958"/>
          </a:xfrm>
          <a:prstGeom prst="straightConnector1">
            <a:avLst/>
          </a:prstGeom>
          <a:ln>
            <a:prstDash val="sysDot"/>
            <a:tailEnd type="triangle"/>
          </a:ln>
          <a:effectLst/>
        </p:spPr>
        <p:style>
          <a:lnRef idx="2">
            <a:schemeClr val="accent1"/>
          </a:lnRef>
          <a:fillRef idx="0">
            <a:schemeClr val="accent1"/>
          </a:fillRef>
          <a:effectRef idx="1">
            <a:schemeClr val="accent1"/>
          </a:effectRef>
          <a:fontRef idx="minor">
            <a:schemeClr val="tx1"/>
          </a:fontRef>
        </p:style>
      </p:cxnSp>
      <p:cxnSp>
        <p:nvCxnSpPr>
          <p:cNvPr id="83" name="直線矢印コネクタ 82">
            <a:extLst>
              <a:ext uri="{FF2B5EF4-FFF2-40B4-BE49-F238E27FC236}">
                <a16:creationId xmlns:a16="http://schemas.microsoft.com/office/drawing/2014/main" id="{C83217F2-4E8E-CBF9-AB61-37329C7AC2B2}"/>
              </a:ext>
            </a:extLst>
          </p:cNvPr>
          <p:cNvCxnSpPr>
            <a:cxnSpLocks/>
          </p:cNvCxnSpPr>
          <p:nvPr/>
        </p:nvCxnSpPr>
        <p:spPr>
          <a:xfrm>
            <a:off x="2544305" y="4440963"/>
            <a:ext cx="330494" cy="448707"/>
          </a:xfrm>
          <a:prstGeom prst="straightConnector1">
            <a:avLst/>
          </a:prstGeom>
          <a:ln>
            <a:prstDash val="sysDot"/>
            <a:tailEnd type="triangle"/>
          </a:ln>
          <a:effectLst/>
        </p:spPr>
        <p:style>
          <a:lnRef idx="2">
            <a:schemeClr val="accent1"/>
          </a:lnRef>
          <a:fillRef idx="0">
            <a:schemeClr val="accent1"/>
          </a:fillRef>
          <a:effectRef idx="1">
            <a:schemeClr val="accent1"/>
          </a:effectRef>
          <a:fontRef idx="minor">
            <a:schemeClr val="tx1"/>
          </a:fontRef>
        </p:style>
      </p:cxnSp>
      <p:cxnSp>
        <p:nvCxnSpPr>
          <p:cNvPr id="84" name="直線矢印コネクタ 83">
            <a:extLst>
              <a:ext uri="{FF2B5EF4-FFF2-40B4-BE49-F238E27FC236}">
                <a16:creationId xmlns:a16="http://schemas.microsoft.com/office/drawing/2014/main" id="{CA07C394-04D0-F048-80CC-1D3A7A3E0E1F}"/>
              </a:ext>
            </a:extLst>
          </p:cNvPr>
          <p:cNvCxnSpPr>
            <a:cxnSpLocks/>
          </p:cNvCxnSpPr>
          <p:nvPr/>
        </p:nvCxnSpPr>
        <p:spPr>
          <a:xfrm>
            <a:off x="3119712" y="4446724"/>
            <a:ext cx="330494" cy="449431"/>
          </a:xfrm>
          <a:prstGeom prst="straightConnector1">
            <a:avLst/>
          </a:prstGeom>
          <a:ln>
            <a:prstDash val="sysDot"/>
            <a:tailEnd type="triangle"/>
          </a:ln>
          <a:effectLst/>
        </p:spPr>
        <p:style>
          <a:lnRef idx="2">
            <a:schemeClr val="accent1"/>
          </a:lnRef>
          <a:fillRef idx="0">
            <a:schemeClr val="accent1"/>
          </a:fillRef>
          <a:effectRef idx="1">
            <a:schemeClr val="accent1"/>
          </a:effectRef>
          <a:fontRef idx="minor">
            <a:schemeClr val="tx1"/>
          </a:fontRef>
        </p:style>
      </p:cxnSp>
      <p:cxnSp>
        <p:nvCxnSpPr>
          <p:cNvPr id="85" name="直線矢印コネクタ 84">
            <a:extLst>
              <a:ext uri="{FF2B5EF4-FFF2-40B4-BE49-F238E27FC236}">
                <a16:creationId xmlns:a16="http://schemas.microsoft.com/office/drawing/2014/main" id="{93F6A2F9-EA7D-D889-2C6E-B47099208540}"/>
              </a:ext>
            </a:extLst>
          </p:cNvPr>
          <p:cNvCxnSpPr>
            <a:cxnSpLocks/>
          </p:cNvCxnSpPr>
          <p:nvPr/>
        </p:nvCxnSpPr>
        <p:spPr>
          <a:xfrm>
            <a:off x="1081901" y="4453227"/>
            <a:ext cx="259580" cy="429958"/>
          </a:xfrm>
          <a:prstGeom prst="straightConnector1">
            <a:avLst/>
          </a:prstGeom>
          <a:ln>
            <a:prstDash val="sysDot"/>
            <a:tailEnd type="triangle"/>
          </a:ln>
          <a:effectLst/>
        </p:spPr>
        <p:style>
          <a:lnRef idx="2">
            <a:schemeClr val="accent1"/>
          </a:lnRef>
          <a:fillRef idx="0">
            <a:schemeClr val="accent1"/>
          </a:fillRef>
          <a:effectRef idx="1">
            <a:schemeClr val="accent1"/>
          </a:effectRef>
          <a:fontRef idx="minor">
            <a:schemeClr val="tx1"/>
          </a:fontRef>
        </p:style>
      </p:cxnSp>
      <p:cxnSp>
        <p:nvCxnSpPr>
          <p:cNvPr id="86" name="直線矢印コネクタ 85">
            <a:extLst>
              <a:ext uri="{FF2B5EF4-FFF2-40B4-BE49-F238E27FC236}">
                <a16:creationId xmlns:a16="http://schemas.microsoft.com/office/drawing/2014/main" id="{AD28C347-A13A-985F-7B04-1130A83B943C}"/>
              </a:ext>
            </a:extLst>
          </p:cNvPr>
          <p:cNvCxnSpPr>
            <a:cxnSpLocks/>
          </p:cNvCxnSpPr>
          <p:nvPr/>
        </p:nvCxnSpPr>
        <p:spPr>
          <a:xfrm>
            <a:off x="1080046" y="4465376"/>
            <a:ext cx="273126" cy="803782"/>
          </a:xfrm>
          <a:prstGeom prst="straightConnector1">
            <a:avLst/>
          </a:prstGeom>
          <a:ln>
            <a:prstDash val="sysDot"/>
            <a:tailEnd type="triangle"/>
          </a:ln>
          <a:effectLst/>
        </p:spPr>
        <p:style>
          <a:lnRef idx="2">
            <a:schemeClr val="accent1"/>
          </a:lnRef>
          <a:fillRef idx="0">
            <a:schemeClr val="accent1"/>
          </a:fillRef>
          <a:effectRef idx="1">
            <a:schemeClr val="accent1"/>
          </a:effectRef>
          <a:fontRef idx="minor">
            <a:schemeClr val="tx1"/>
          </a:fontRef>
        </p:style>
      </p:cxnSp>
      <p:cxnSp>
        <p:nvCxnSpPr>
          <p:cNvPr id="87" name="直線矢印コネクタ 86">
            <a:extLst>
              <a:ext uri="{FF2B5EF4-FFF2-40B4-BE49-F238E27FC236}">
                <a16:creationId xmlns:a16="http://schemas.microsoft.com/office/drawing/2014/main" id="{E2B6FB4D-96D2-82A8-1B36-8E811CA10397}"/>
              </a:ext>
            </a:extLst>
          </p:cNvPr>
          <p:cNvCxnSpPr>
            <a:cxnSpLocks/>
          </p:cNvCxnSpPr>
          <p:nvPr/>
        </p:nvCxnSpPr>
        <p:spPr>
          <a:xfrm>
            <a:off x="1613158" y="4437800"/>
            <a:ext cx="438494" cy="956242"/>
          </a:xfrm>
          <a:prstGeom prst="straightConnector1">
            <a:avLst/>
          </a:prstGeom>
          <a:ln>
            <a:prstDash val="sysDot"/>
            <a:tailEnd type="triangle"/>
          </a:ln>
          <a:effectLst/>
        </p:spPr>
        <p:style>
          <a:lnRef idx="2">
            <a:schemeClr val="accent1"/>
          </a:lnRef>
          <a:fillRef idx="0">
            <a:schemeClr val="accent1"/>
          </a:fillRef>
          <a:effectRef idx="1">
            <a:schemeClr val="accent1"/>
          </a:effectRef>
          <a:fontRef idx="minor">
            <a:schemeClr val="tx1"/>
          </a:fontRef>
        </p:style>
      </p:cxnSp>
      <p:cxnSp>
        <p:nvCxnSpPr>
          <p:cNvPr id="88" name="直線矢印コネクタ 87">
            <a:extLst>
              <a:ext uri="{FF2B5EF4-FFF2-40B4-BE49-F238E27FC236}">
                <a16:creationId xmlns:a16="http://schemas.microsoft.com/office/drawing/2014/main" id="{638C7EF4-FBF6-E028-2F91-45672AB33C46}"/>
              </a:ext>
            </a:extLst>
          </p:cNvPr>
          <p:cNvCxnSpPr>
            <a:cxnSpLocks/>
          </p:cNvCxnSpPr>
          <p:nvPr/>
        </p:nvCxnSpPr>
        <p:spPr>
          <a:xfrm>
            <a:off x="2541603" y="4446724"/>
            <a:ext cx="356700" cy="941041"/>
          </a:xfrm>
          <a:prstGeom prst="straightConnector1">
            <a:avLst/>
          </a:prstGeom>
          <a:ln>
            <a:prstDash val="sysDot"/>
            <a:tailEnd type="triangle"/>
          </a:ln>
          <a:effectLst/>
        </p:spPr>
        <p:style>
          <a:lnRef idx="2">
            <a:schemeClr val="accent1"/>
          </a:lnRef>
          <a:fillRef idx="0">
            <a:schemeClr val="accent1"/>
          </a:fillRef>
          <a:effectRef idx="1">
            <a:schemeClr val="accent1"/>
          </a:effectRef>
          <a:fontRef idx="minor">
            <a:schemeClr val="tx1"/>
          </a:fontRef>
        </p:style>
      </p:cxnSp>
      <p:cxnSp>
        <p:nvCxnSpPr>
          <p:cNvPr id="89" name="直線矢印コネクタ 88">
            <a:extLst>
              <a:ext uri="{FF2B5EF4-FFF2-40B4-BE49-F238E27FC236}">
                <a16:creationId xmlns:a16="http://schemas.microsoft.com/office/drawing/2014/main" id="{F2BA325F-E0A0-2994-9E8E-7BC26CD25BB1}"/>
              </a:ext>
            </a:extLst>
          </p:cNvPr>
          <p:cNvCxnSpPr>
            <a:cxnSpLocks/>
          </p:cNvCxnSpPr>
          <p:nvPr/>
        </p:nvCxnSpPr>
        <p:spPr>
          <a:xfrm>
            <a:off x="3119712" y="4453227"/>
            <a:ext cx="329184" cy="934538"/>
          </a:xfrm>
          <a:prstGeom prst="straightConnector1">
            <a:avLst/>
          </a:prstGeom>
          <a:ln>
            <a:prstDash val="sysDot"/>
            <a:tailEnd type="triangle"/>
          </a:ln>
          <a:effectLst/>
        </p:spPr>
        <p:style>
          <a:lnRef idx="2">
            <a:schemeClr val="accent1"/>
          </a:lnRef>
          <a:fillRef idx="0">
            <a:schemeClr val="accent1"/>
          </a:fillRef>
          <a:effectRef idx="1">
            <a:schemeClr val="accent1"/>
          </a:effectRef>
          <a:fontRef idx="minor">
            <a:schemeClr val="tx1"/>
          </a:fontRef>
        </p:style>
      </p:cxnSp>
      <p:sp>
        <p:nvSpPr>
          <p:cNvPr id="91" name="テキスト ボックス 90">
            <a:extLst>
              <a:ext uri="{FF2B5EF4-FFF2-40B4-BE49-F238E27FC236}">
                <a16:creationId xmlns:a16="http://schemas.microsoft.com/office/drawing/2014/main" id="{F7884CD2-5C33-7508-A810-BBAC88EF7B6C}"/>
              </a:ext>
            </a:extLst>
          </p:cNvPr>
          <p:cNvSpPr txBox="1"/>
          <p:nvPr/>
        </p:nvSpPr>
        <p:spPr>
          <a:xfrm>
            <a:off x="1294116" y="4506344"/>
            <a:ext cx="452368" cy="253916"/>
          </a:xfrm>
          <a:prstGeom prst="rect">
            <a:avLst/>
          </a:prstGeom>
          <a:noFill/>
        </p:spPr>
        <p:txBody>
          <a:bodyPr wrap="none" rtlCol="0">
            <a:spAutoFit/>
          </a:bodyPr>
          <a:lstStyle/>
          <a:p>
            <a:pPr algn="ctr"/>
            <a:r>
              <a:rPr kumimoji="1" lang="en-US" altLang="ja-JP" sz="1050" dirty="0">
                <a:solidFill>
                  <a:srgbClr val="1F33E8"/>
                </a:solidFill>
              </a:rPr>
              <a:t>4.5%</a:t>
            </a:r>
            <a:endParaRPr kumimoji="1" lang="ja-JP" altLang="en-US" sz="1050">
              <a:solidFill>
                <a:srgbClr val="1F33E8"/>
              </a:solidFill>
            </a:endParaRPr>
          </a:p>
        </p:txBody>
      </p:sp>
      <p:sp>
        <p:nvSpPr>
          <p:cNvPr id="92" name="テキスト ボックス 91">
            <a:extLst>
              <a:ext uri="{FF2B5EF4-FFF2-40B4-BE49-F238E27FC236}">
                <a16:creationId xmlns:a16="http://schemas.microsoft.com/office/drawing/2014/main" id="{EC2018F3-D8C6-8AA9-0437-0CF76A29AD56}"/>
              </a:ext>
            </a:extLst>
          </p:cNvPr>
          <p:cNvSpPr txBox="1"/>
          <p:nvPr/>
        </p:nvSpPr>
        <p:spPr>
          <a:xfrm>
            <a:off x="1303942" y="4947430"/>
            <a:ext cx="452368" cy="253916"/>
          </a:xfrm>
          <a:prstGeom prst="rect">
            <a:avLst/>
          </a:prstGeom>
          <a:noFill/>
        </p:spPr>
        <p:txBody>
          <a:bodyPr wrap="none" rtlCol="0">
            <a:spAutoFit/>
          </a:bodyPr>
          <a:lstStyle/>
          <a:p>
            <a:pPr algn="ctr"/>
            <a:r>
              <a:rPr lang="en-US" altLang="ja-JP" sz="1050" dirty="0"/>
              <a:t>4.</a:t>
            </a:r>
            <a:r>
              <a:rPr kumimoji="1" lang="en-US" altLang="ja-JP" sz="1050" dirty="0"/>
              <a:t>0%</a:t>
            </a:r>
            <a:endParaRPr kumimoji="1" lang="ja-JP" altLang="en-US" sz="1050"/>
          </a:p>
        </p:txBody>
      </p:sp>
      <p:sp>
        <p:nvSpPr>
          <p:cNvPr id="93" name="テキスト ボックス 92">
            <a:extLst>
              <a:ext uri="{FF2B5EF4-FFF2-40B4-BE49-F238E27FC236}">
                <a16:creationId xmlns:a16="http://schemas.microsoft.com/office/drawing/2014/main" id="{27FCDA52-A59C-4457-3ADB-A94C612AC36C}"/>
              </a:ext>
            </a:extLst>
          </p:cNvPr>
          <p:cNvSpPr txBox="1"/>
          <p:nvPr/>
        </p:nvSpPr>
        <p:spPr>
          <a:xfrm>
            <a:off x="1294116" y="5427667"/>
            <a:ext cx="452368" cy="253916"/>
          </a:xfrm>
          <a:prstGeom prst="rect">
            <a:avLst/>
          </a:prstGeom>
          <a:noFill/>
        </p:spPr>
        <p:txBody>
          <a:bodyPr wrap="none" rtlCol="0">
            <a:spAutoFit/>
          </a:bodyPr>
          <a:lstStyle/>
          <a:p>
            <a:pPr algn="ctr"/>
            <a:r>
              <a:rPr lang="en-US" altLang="ja-JP" sz="1050" dirty="0"/>
              <a:t>3.6</a:t>
            </a:r>
            <a:r>
              <a:rPr kumimoji="1" lang="en-US" altLang="ja-JP" sz="1050" dirty="0"/>
              <a:t>%</a:t>
            </a:r>
            <a:endParaRPr kumimoji="1" lang="ja-JP" altLang="en-US" sz="1050"/>
          </a:p>
        </p:txBody>
      </p:sp>
      <p:sp>
        <p:nvSpPr>
          <p:cNvPr id="95" name="テキスト ボックス 94">
            <a:extLst>
              <a:ext uri="{FF2B5EF4-FFF2-40B4-BE49-F238E27FC236}">
                <a16:creationId xmlns:a16="http://schemas.microsoft.com/office/drawing/2014/main" id="{9081812C-4CCF-568E-D658-A7B480039A66}"/>
              </a:ext>
            </a:extLst>
          </p:cNvPr>
          <p:cNvSpPr txBox="1"/>
          <p:nvPr/>
        </p:nvSpPr>
        <p:spPr>
          <a:xfrm>
            <a:off x="2011636" y="4506344"/>
            <a:ext cx="452368" cy="253916"/>
          </a:xfrm>
          <a:prstGeom prst="rect">
            <a:avLst/>
          </a:prstGeom>
          <a:noFill/>
        </p:spPr>
        <p:txBody>
          <a:bodyPr wrap="none" rtlCol="0">
            <a:spAutoFit/>
          </a:bodyPr>
          <a:lstStyle/>
          <a:p>
            <a:pPr algn="ctr"/>
            <a:r>
              <a:rPr kumimoji="1" lang="en-US" altLang="ja-JP" sz="1050" dirty="0">
                <a:solidFill>
                  <a:srgbClr val="1F33E8"/>
                </a:solidFill>
              </a:rPr>
              <a:t>5.2%</a:t>
            </a:r>
            <a:endParaRPr kumimoji="1" lang="ja-JP" altLang="en-US" sz="1050">
              <a:solidFill>
                <a:srgbClr val="1F33E8"/>
              </a:solidFill>
            </a:endParaRPr>
          </a:p>
        </p:txBody>
      </p:sp>
      <p:sp>
        <p:nvSpPr>
          <p:cNvPr id="96" name="テキスト ボックス 95">
            <a:extLst>
              <a:ext uri="{FF2B5EF4-FFF2-40B4-BE49-F238E27FC236}">
                <a16:creationId xmlns:a16="http://schemas.microsoft.com/office/drawing/2014/main" id="{D96BE078-E715-7DF3-8C12-3438D29D2E29}"/>
              </a:ext>
            </a:extLst>
          </p:cNvPr>
          <p:cNvSpPr txBox="1"/>
          <p:nvPr/>
        </p:nvSpPr>
        <p:spPr>
          <a:xfrm>
            <a:off x="2021463" y="4947430"/>
            <a:ext cx="452368" cy="253916"/>
          </a:xfrm>
          <a:prstGeom prst="rect">
            <a:avLst/>
          </a:prstGeom>
          <a:noFill/>
        </p:spPr>
        <p:txBody>
          <a:bodyPr wrap="none" rtlCol="0">
            <a:spAutoFit/>
          </a:bodyPr>
          <a:lstStyle/>
          <a:p>
            <a:pPr algn="ctr"/>
            <a:r>
              <a:rPr lang="en-US" altLang="ja-JP" sz="1050" dirty="0"/>
              <a:t>4.8</a:t>
            </a:r>
            <a:r>
              <a:rPr kumimoji="1" lang="en-US" altLang="ja-JP" sz="1050" dirty="0"/>
              <a:t>%</a:t>
            </a:r>
            <a:endParaRPr kumimoji="1" lang="ja-JP" altLang="en-US" sz="1050"/>
          </a:p>
        </p:txBody>
      </p:sp>
      <p:sp>
        <p:nvSpPr>
          <p:cNvPr id="98" name="テキスト ボックス 97">
            <a:extLst>
              <a:ext uri="{FF2B5EF4-FFF2-40B4-BE49-F238E27FC236}">
                <a16:creationId xmlns:a16="http://schemas.microsoft.com/office/drawing/2014/main" id="{D4AC9D93-2B0E-1BC4-4CF0-6F71BA922D91}"/>
              </a:ext>
            </a:extLst>
          </p:cNvPr>
          <p:cNvSpPr txBox="1"/>
          <p:nvPr/>
        </p:nvSpPr>
        <p:spPr>
          <a:xfrm>
            <a:off x="2011636" y="5427667"/>
            <a:ext cx="452368" cy="253916"/>
          </a:xfrm>
          <a:prstGeom prst="rect">
            <a:avLst/>
          </a:prstGeom>
          <a:noFill/>
        </p:spPr>
        <p:txBody>
          <a:bodyPr wrap="none" rtlCol="0">
            <a:spAutoFit/>
          </a:bodyPr>
          <a:lstStyle/>
          <a:p>
            <a:pPr algn="ctr"/>
            <a:r>
              <a:rPr lang="en-US" altLang="ja-JP" sz="1050" dirty="0"/>
              <a:t>4.2</a:t>
            </a:r>
            <a:r>
              <a:rPr kumimoji="1" lang="en-US" altLang="ja-JP" sz="1050" dirty="0"/>
              <a:t>%</a:t>
            </a:r>
            <a:endParaRPr kumimoji="1" lang="ja-JP" altLang="en-US" sz="1050"/>
          </a:p>
        </p:txBody>
      </p:sp>
      <p:sp>
        <p:nvSpPr>
          <p:cNvPr id="99" name="テキスト ボックス 98">
            <a:extLst>
              <a:ext uri="{FF2B5EF4-FFF2-40B4-BE49-F238E27FC236}">
                <a16:creationId xmlns:a16="http://schemas.microsoft.com/office/drawing/2014/main" id="{C029767A-95B7-37B2-54E9-81F18817423A}"/>
              </a:ext>
            </a:extLst>
          </p:cNvPr>
          <p:cNvSpPr txBox="1"/>
          <p:nvPr/>
        </p:nvSpPr>
        <p:spPr>
          <a:xfrm>
            <a:off x="2789355" y="4506344"/>
            <a:ext cx="452368" cy="253916"/>
          </a:xfrm>
          <a:prstGeom prst="rect">
            <a:avLst/>
          </a:prstGeom>
          <a:noFill/>
        </p:spPr>
        <p:txBody>
          <a:bodyPr wrap="none" rtlCol="0">
            <a:spAutoFit/>
          </a:bodyPr>
          <a:lstStyle/>
          <a:p>
            <a:pPr algn="ctr"/>
            <a:r>
              <a:rPr lang="en-US" altLang="ja-JP" sz="1050" dirty="0">
                <a:solidFill>
                  <a:srgbClr val="1F33E8"/>
                </a:solidFill>
              </a:rPr>
              <a:t>5.0</a:t>
            </a:r>
            <a:r>
              <a:rPr kumimoji="1" lang="en-US" altLang="ja-JP" sz="1050" dirty="0">
                <a:solidFill>
                  <a:srgbClr val="1F33E8"/>
                </a:solidFill>
              </a:rPr>
              <a:t>%</a:t>
            </a:r>
            <a:endParaRPr kumimoji="1" lang="ja-JP" altLang="en-US" sz="1050">
              <a:solidFill>
                <a:srgbClr val="1F33E8"/>
              </a:solidFill>
            </a:endParaRPr>
          </a:p>
        </p:txBody>
      </p:sp>
      <p:sp>
        <p:nvSpPr>
          <p:cNvPr id="100" name="テキスト ボックス 99">
            <a:extLst>
              <a:ext uri="{FF2B5EF4-FFF2-40B4-BE49-F238E27FC236}">
                <a16:creationId xmlns:a16="http://schemas.microsoft.com/office/drawing/2014/main" id="{86320A3A-A8AC-A2FC-89DA-932E7BD0B6E6}"/>
              </a:ext>
            </a:extLst>
          </p:cNvPr>
          <p:cNvSpPr txBox="1"/>
          <p:nvPr/>
        </p:nvSpPr>
        <p:spPr>
          <a:xfrm>
            <a:off x="2799183" y="4947430"/>
            <a:ext cx="452368" cy="253916"/>
          </a:xfrm>
          <a:prstGeom prst="rect">
            <a:avLst/>
          </a:prstGeom>
          <a:noFill/>
        </p:spPr>
        <p:txBody>
          <a:bodyPr wrap="none" rtlCol="0">
            <a:spAutoFit/>
          </a:bodyPr>
          <a:lstStyle/>
          <a:p>
            <a:pPr algn="ctr"/>
            <a:r>
              <a:rPr lang="en-US" altLang="ja-JP" sz="1050" dirty="0"/>
              <a:t>4.4</a:t>
            </a:r>
            <a:r>
              <a:rPr kumimoji="1" lang="en-US" altLang="ja-JP" sz="1050" dirty="0"/>
              <a:t>%</a:t>
            </a:r>
            <a:endParaRPr kumimoji="1" lang="ja-JP" altLang="en-US" sz="1050"/>
          </a:p>
        </p:txBody>
      </p:sp>
      <p:sp>
        <p:nvSpPr>
          <p:cNvPr id="101" name="テキスト ボックス 100">
            <a:extLst>
              <a:ext uri="{FF2B5EF4-FFF2-40B4-BE49-F238E27FC236}">
                <a16:creationId xmlns:a16="http://schemas.microsoft.com/office/drawing/2014/main" id="{F9158E62-DAB0-6C6C-7F6A-927115D27638}"/>
              </a:ext>
            </a:extLst>
          </p:cNvPr>
          <p:cNvSpPr txBox="1"/>
          <p:nvPr/>
        </p:nvSpPr>
        <p:spPr>
          <a:xfrm>
            <a:off x="2789356" y="5427667"/>
            <a:ext cx="452368" cy="253916"/>
          </a:xfrm>
          <a:prstGeom prst="rect">
            <a:avLst/>
          </a:prstGeom>
          <a:noFill/>
        </p:spPr>
        <p:txBody>
          <a:bodyPr wrap="none" rtlCol="0">
            <a:spAutoFit/>
          </a:bodyPr>
          <a:lstStyle/>
          <a:p>
            <a:pPr algn="ctr"/>
            <a:r>
              <a:rPr lang="en-US" altLang="ja-JP" sz="1050" dirty="0"/>
              <a:t>3.3</a:t>
            </a:r>
            <a:r>
              <a:rPr kumimoji="1" lang="en-US" altLang="ja-JP" sz="1050" dirty="0"/>
              <a:t>%</a:t>
            </a:r>
            <a:endParaRPr kumimoji="1" lang="ja-JP" altLang="en-US" sz="1050"/>
          </a:p>
        </p:txBody>
      </p:sp>
      <p:sp>
        <p:nvSpPr>
          <p:cNvPr id="102" name="テキスト ボックス 101">
            <a:extLst>
              <a:ext uri="{FF2B5EF4-FFF2-40B4-BE49-F238E27FC236}">
                <a16:creationId xmlns:a16="http://schemas.microsoft.com/office/drawing/2014/main" id="{E2184A2A-87F6-3A90-E64F-A57CEA794296}"/>
              </a:ext>
            </a:extLst>
          </p:cNvPr>
          <p:cNvSpPr txBox="1"/>
          <p:nvPr/>
        </p:nvSpPr>
        <p:spPr>
          <a:xfrm>
            <a:off x="3797490" y="4506344"/>
            <a:ext cx="452368" cy="253916"/>
          </a:xfrm>
          <a:prstGeom prst="rect">
            <a:avLst/>
          </a:prstGeom>
          <a:noFill/>
        </p:spPr>
        <p:txBody>
          <a:bodyPr wrap="none" rtlCol="0">
            <a:spAutoFit/>
          </a:bodyPr>
          <a:lstStyle/>
          <a:p>
            <a:pPr algn="ctr"/>
            <a:r>
              <a:rPr lang="en-US" altLang="ja-JP" sz="1050" dirty="0">
                <a:solidFill>
                  <a:srgbClr val="1F33E8"/>
                </a:solidFill>
              </a:rPr>
              <a:t>6.2</a:t>
            </a:r>
            <a:r>
              <a:rPr kumimoji="1" lang="en-US" altLang="ja-JP" sz="1050" dirty="0">
                <a:solidFill>
                  <a:srgbClr val="1F33E8"/>
                </a:solidFill>
              </a:rPr>
              <a:t>%</a:t>
            </a:r>
            <a:endParaRPr kumimoji="1" lang="ja-JP" altLang="en-US" sz="1050">
              <a:solidFill>
                <a:srgbClr val="1F33E8"/>
              </a:solidFill>
            </a:endParaRPr>
          </a:p>
        </p:txBody>
      </p:sp>
      <p:sp>
        <p:nvSpPr>
          <p:cNvPr id="103" name="テキスト ボックス 102">
            <a:extLst>
              <a:ext uri="{FF2B5EF4-FFF2-40B4-BE49-F238E27FC236}">
                <a16:creationId xmlns:a16="http://schemas.microsoft.com/office/drawing/2014/main" id="{CA2E18BD-75DE-B284-6FD7-964767A0F476}"/>
              </a:ext>
            </a:extLst>
          </p:cNvPr>
          <p:cNvSpPr txBox="1"/>
          <p:nvPr/>
        </p:nvSpPr>
        <p:spPr>
          <a:xfrm>
            <a:off x="3807317" y="4947430"/>
            <a:ext cx="452368" cy="253916"/>
          </a:xfrm>
          <a:prstGeom prst="rect">
            <a:avLst/>
          </a:prstGeom>
          <a:noFill/>
        </p:spPr>
        <p:txBody>
          <a:bodyPr wrap="none" rtlCol="0">
            <a:spAutoFit/>
          </a:bodyPr>
          <a:lstStyle/>
          <a:p>
            <a:pPr algn="ctr"/>
            <a:r>
              <a:rPr kumimoji="1" lang="en-US" altLang="ja-JP" sz="1050" dirty="0"/>
              <a:t>5.8%</a:t>
            </a:r>
            <a:endParaRPr kumimoji="1" lang="ja-JP" altLang="en-US" sz="1050"/>
          </a:p>
        </p:txBody>
      </p:sp>
      <p:sp>
        <p:nvSpPr>
          <p:cNvPr id="104" name="テキスト ボックス 103">
            <a:extLst>
              <a:ext uri="{FF2B5EF4-FFF2-40B4-BE49-F238E27FC236}">
                <a16:creationId xmlns:a16="http://schemas.microsoft.com/office/drawing/2014/main" id="{35925AD4-E7C1-5FAF-E852-4608243BF801}"/>
              </a:ext>
            </a:extLst>
          </p:cNvPr>
          <p:cNvSpPr txBox="1"/>
          <p:nvPr/>
        </p:nvSpPr>
        <p:spPr>
          <a:xfrm>
            <a:off x="3797490" y="5427667"/>
            <a:ext cx="452368" cy="253916"/>
          </a:xfrm>
          <a:prstGeom prst="rect">
            <a:avLst/>
          </a:prstGeom>
          <a:noFill/>
        </p:spPr>
        <p:txBody>
          <a:bodyPr wrap="none" rtlCol="0">
            <a:spAutoFit/>
          </a:bodyPr>
          <a:lstStyle/>
          <a:p>
            <a:pPr algn="ctr"/>
            <a:r>
              <a:rPr kumimoji="1" lang="en-US" altLang="ja-JP" sz="1050" dirty="0"/>
              <a:t>5.3%</a:t>
            </a:r>
            <a:endParaRPr kumimoji="1" lang="ja-JP" altLang="en-US" sz="1050"/>
          </a:p>
        </p:txBody>
      </p:sp>
      <p:sp>
        <p:nvSpPr>
          <p:cNvPr id="105" name="テキスト ボックス 104">
            <a:extLst>
              <a:ext uri="{FF2B5EF4-FFF2-40B4-BE49-F238E27FC236}">
                <a16:creationId xmlns:a16="http://schemas.microsoft.com/office/drawing/2014/main" id="{3974EE30-FEF3-EF1C-9658-9641B0C6568C}"/>
              </a:ext>
            </a:extLst>
          </p:cNvPr>
          <p:cNvSpPr txBox="1"/>
          <p:nvPr/>
        </p:nvSpPr>
        <p:spPr>
          <a:xfrm>
            <a:off x="654045" y="5807667"/>
            <a:ext cx="3977094" cy="492443"/>
          </a:xfrm>
          <a:prstGeom prst="rect">
            <a:avLst/>
          </a:prstGeom>
          <a:noFill/>
        </p:spPr>
        <p:txBody>
          <a:bodyPr wrap="square">
            <a:spAutoFit/>
          </a:bodyPr>
          <a:lstStyle/>
          <a:p>
            <a:r>
              <a:rPr lang="ja-JP" altLang="en-US" sz="1400" b="1" u="sng">
                <a:latin typeface="Meiryo" panose="020B0604030504040204" pitchFamily="34" charset="-128"/>
                <a:ea typeface="Meiryo" panose="020B0604030504040204" pitchFamily="34" charset="-128"/>
              </a:rPr>
              <a:t>ステップ</a:t>
            </a:r>
            <a:r>
              <a:rPr lang="en-US" altLang="ja-JP" sz="1400" b="1" u="sng" dirty="0">
                <a:latin typeface="Meiryo" panose="020B0604030504040204" pitchFamily="34" charset="-128"/>
                <a:ea typeface="Meiryo" panose="020B0604030504040204" pitchFamily="34" charset="-128"/>
              </a:rPr>
              <a:t>3:</a:t>
            </a:r>
            <a:r>
              <a:rPr lang="ja-JP" altLang="en-US" sz="1400" b="1" u="sng">
                <a:latin typeface="Meiryo" panose="020B0604030504040204" pitchFamily="34" charset="-128"/>
                <a:ea typeface="Meiryo" panose="020B0604030504040204" pitchFamily="34" charset="-128"/>
              </a:rPr>
              <a:t>トークン間の関連性マップを作成</a:t>
            </a:r>
            <a:endParaRPr lang="en-US" altLang="ja-JP" sz="1400" b="1" u="sng" dirty="0">
              <a:latin typeface="Meiryo" panose="020B0604030504040204" pitchFamily="34" charset="-128"/>
              <a:ea typeface="Meiryo" panose="020B0604030504040204" pitchFamily="34" charset="-128"/>
            </a:endParaRPr>
          </a:p>
          <a:p>
            <a:pPr algn="l"/>
            <a:r>
              <a:rPr lang="ja-JP" altLang="en-US" sz="1200" b="0" i="0">
                <a:solidFill>
                  <a:srgbClr val="374151"/>
                </a:solidFill>
                <a:effectLst/>
                <a:latin typeface="Meiryo" panose="020B0604030504040204" pitchFamily="34" charset="-128"/>
                <a:ea typeface="Meiryo" panose="020B0604030504040204" pitchFamily="34" charset="-128"/>
              </a:rPr>
              <a:t>「関連性」マトリクス</a:t>
            </a:r>
            <a:r>
              <a:rPr lang="ja-JP" altLang="en-US" sz="1200">
                <a:solidFill>
                  <a:srgbClr val="374151"/>
                </a:solidFill>
                <a:latin typeface="Meiryo" panose="020B0604030504040204" pitchFamily="34" charset="-128"/>
                <a:ea typeface="Meiryo" panose="020B0604030504040204" pitchFamily="34" charset="-128"/>
              </a:rPr>
              <a:t>を</a:t>
            </a:r>
            <a:r>
              <a:rPr lang="ja-JP" altLang="en-US" sz="1200" b="0" i="0">
                <a:solidFill>
                  <a:srgbClr val="374151"/>
                </a:solidFill>
                <a:effectLst/>
                <a:latin typeface="Meiryo" panose="020B0604030504040204" pitchFamily="34" charset="-128"/>
                <a:ea typeface="Meiryo" panose="020B0604030504040204" pitchFamily="34" charset="-128"/>
              </a:rPr>
              <a:t>作成する。</a:t>
            </a:r>
          </a:p>
        </p:txBody>
      </p:sp>
      <p:sp>
        <p:nvSpPr>
          <p:cNvPr id="106" name="下矢印 105">
            <a:extLst>
              <a:ext uri="{FF2B5EF4-FFF2-40B4-BE49-F238E27FC236}">
                <a16:creationId xmlns:a16="http://schemas.microsoft.com/office/drawing/2014/main" id="{E17B0DC9-FD1F-757B-F089-8B857A5B11E2}"/>
              </a:ext>
            </a:extLst>
          </p:cNvPr>
          <p:cNvSpPr/>
          <p:nvPr/>
        </p:nvSpPr>
        <p:spPr>
          <a:xfrm>
            <a:off x="2342501" y="1496304"/>
            <a:ext cx="927371" cy="382621"/>
          </a:xfrm>
          <a:prstGeom prst="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7" name="テキスト ボックス 106">
            <a:extLst>
              <a:ext uri="{FF2B5EF4-FFF2-40B4-BE49-F238E27FC236}">
                <a16:creationId xmlns:a16="http://schemas.microsoft.com/office/drawing/2014/main" id="{8EDA1E70-F8B8-A100-844B-126657803DF4}"/>
              </a:ext>
            </a:extLst>
          </p:cNvPr>
          <p:cNvSpPr txBox="1"/>
          <p:nvPr/>
        </p:nvSpPr>
        <p:spPr>
          <a:xfrm>
            <a:off x="522572" y="1967401"/>
            <a:ext cx="4490757" cy="461665"/>
          </a:xfrm>
          <a:prstGeom prst="rect">
            <a:avLst/>
          </a:prstGeom>
          <a:noFill/>
        </p:spPr>
        <p:txBody>
          <a:bodyPr wrap="square">
            <a:spAutoFit/>
          </a:bodyPr>
          <a:lstStyle/>
          <a:p>
            <a:pPr algn="ctr"/>
            <a:r>
              <a:rPr lang="en-US" altLang="ja-JP" sz="2400" b="1" dirty="0">
                <a:solidFill>
                  <a:srgbClr val="1F33E8"/>
                </a:solidFill>
                <a:latin typeface="Meiryo" panose="020B0604030504040204" pitchFamily="34" charset="-128"/>
                <a:ea typeface="Meiryo" panose="020B0604030504040204" pitchFamily="34" charset="-128"/>
              </a:rPr>
              <a:t>Transformer</a:t>
            </a:r>
            <a:r>
              <a:rPr lang="ja-JP" altLang="en-US" sz="2400">
                <a:latin typeface="Meiryo" panose="020B0604030504040204" pitchFamily="34" charset="-128"/>
                <a:ea typeface="Meiryo" panose="020B0604030504040204" pitchFamily="34" charset="-128"/>
              </a:rPr>
              <a:t>アルゴリズム</a:t>
            </a:r>
          </a:p>
        </p:txBody>
      </p:sp>
      <p:sp>
        <p:nvSpPr>
          <p:cNvPr id="4" name="タイトル 3">
            <a:extLst>
              <a:ext uri="{FF2B5EF4-FFF2-40B4-BE49-F238E27FC236}">
                <a16:creationId xmlns:a16="http://schemas.microsoft.com/office/drawing/2014/main" id="{BDA86FB2-5497-A8A5-38D5-A7280014352F}"/>
              </a:ext>
            </a:extLst>
          </p:cNvPr>
          <p:cNvSpPr>
            <a:spLocks noGrp="1"/>
          </p:cNvSpPr>
          <p:nvPr>
            <p:ph type="title"/>
          </p:nvPr>
        </p:nvSpPr>
        <p:spPr/>
        <p:txBody>
          <a:bodyPr/>
          <a:lstStyle/>
          <a:p>
            <a:r>
              <a:rPr lang="en-US" altLang="ja-JP" dirty="0"/>
              <a:t>Transformer</a:t>
            </a:r>
            <a:r>
              <a:rPr lang="ja-JP" altLang="en-US"/>
              <a:t>の原理</a:t>
            </a:r>
            <a:endParaRPr lang="ja-JP" altLang="en-US" dirty="0"/>
          </a:p>
        </p:txBody>
      </p:sp>
      <p:grpSp>
        <p:nvGrpSpPr>
          <p:cNvPr id="9" name="グループ化 8">
            <a:extLst>
              <a:ext uri="{FF2B5EF4-FFF2-40B4-BE49-F238E27FC236}">
                <a16:creationId xmlns:a16="http://schemas.microsoft.com/office/drawing/2014/main" id="{AD887D0A-EE21-FE43-4E5A-1288DDDA6CB8}"/>
              </a:ext>
            </a:extLst>
          </p:cNvPr>
          <p:cNvGrpSpPr/>
          <p:nvPr/>
        </p:nvGrpSpPr>
        <p:grpSpPr>
          <a:xfrm>
            <a:off x="5236918" y="5767958"/>
            <a:ext cx="3340612" cy="667966"/>
            <a:chOff x="5279044" y="4520276"/>
            <a:chExt cx="3340612" cy="667966"/>
          </a:xfrm>
        </p:grpSpPr>
        <p:sp>
          <p:nvSpPr>
            <p:cNvPr id="76" name="正方形/長方形 75">
              <a:extLst>
                <a:ext uri="{FF2B5EF4-FFF2-40B4-BE49-F238E27FC236}">
                  <a16:creationId xmlns:a16="http://schemas.microsoft.com/office/drawing/2014/main" id="{EC44A991-3389-0347-0EA1-33555B081307}"/>
                </a:ext>
              </a:extLst>
            </p:cNvPr>
            <p:cNvSpPr/>
            <p:nvPr/>
          </p:nvSpPr>
          <p:spPr>
            <a:xfrm>
              <a:off x="5279044" y="4520276"/>
              <a:ext cx="3340612" cy="667966"/>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7" name="テキスト ボックス 76">
              <a:extLst>
                <a:ext uri="{FF2B5EF4-FFF2-40B4-BE49-F238E27FC236}">
                  <a16:creationId xmlns:a16="http://schemas.microsoft.com/office/drawing/2014/main" id="{D2400736-9378-2FBD-74A8-A79AF2F3F344}"/>
                </a:ext>
              </a:extLst>
            </p:cNvPr>
            <p:cNvSpPr txBox="1"/>
            <p:nvPr/>
          </p:nvSpPr>
          <p:spPr>
            <a:xfrm>
              <a:off x="5625913" y="4674665"/>
              <a:ext cx="2646878" cy="461665"/>
            </a:xfrm>
            <a:prstGeom prst="rect">
              <a:avLst/>
            </a:prstGeom>
            <a:noFill/>
          </p:spPr>
          <p:txBody>
            <a:bodyPr wrap="none" rtlCol="0">
              <a:spAutoFit/>
            </a:bodyPr>
            <a:lstStyle/>
            <a:p>
              <a:pPr algn="ctr"/>
              <a:r>
                <a:rPr kumimoji="1" lang="ja-JP" altLang="en-US" sz="2400">
                  <a:solidFill>
                    <a:schemeClr val="bg1"/>
                  </a:solidFill>
                  <a:latin typeface="Meiryo" panose="020B0604030504040204" pitchFamily="34" charset="-128"/>
                  <a:ea typeface="Meiryo" panose="020B0604030504040204" pitchFamily="34" charset="-128"/>
                </a:rPr>
                <a:t>自己教師あり学習</a:t>
              </a:r>
            </a:p>
          </p:txBody>
        </p:sp>
      </p:grpSp>
      <p:grpSp>
        <p:nvGrpSpPr>
          <p:cNvPr id="8" name="グループ化 7">
            <a:extLst>
              <a:ext uri="{FF2B5EF4-FFF2-40B4-BE49-F238E27FC236}">
                <a16:creationId xmlns:a16="http://schemas.microsoft.com/office/drawing/2014/main" id="{78323A28-4F7F-9E5A-1690-F16A678DFAFF}"/>
              </a:ext>
            </a:extLst>
          </p:cNvPr>
          <p:cNvGrpSpPr/>
          <p:nvPr/>
        </p:nvGrpSpPr>
        <p:grpSpPr>
          <a:xfrm>
            <a:off x="5279043" y="960977"/>
            <a:ext cx="3340614" cy="1390338"/>
            <a:chOff x="5279043" y="960977"/>
            <a:chExt cx="3340614" cy="1390338"/>
          </a:xfrm>
        </p:grpSpPr>
        <p:sp>
          <p:nvSpPr>
            <p:cNvPr id="108" name="四角形吹き出し 107">
              <a:extLst>
                <a:ext uri="{FF2B5EF4-FFF2-40B4-BE49-F238E27FC236}">
                  <a16:creationId xmlns:a16="http://schemas.microsoft.com/office/drawing/2014/main" id="{FD9E8C8D-DBE9-B151-59CA-E8B99D6AEE7D}"/>
                </a:ext>
              </a:extLst>
            </p:cNvPr>
            <p:cNvSpPr/>
            <p:nvPr/>
          </p:nvSpPr>
          <p:spPr>
            <a:xfrm>
              <a:off x="5279043" y="960977"/>
              <a:ext cx="3340613" cy="1390338"/>
            </a:xfrm>
            <a:prstGeom prst="wedgeRectCallout">
              <a:avLst>
                <a:gd name="adj1" fmla="val -68522"/>
                <a:gd name="adj2" fmla="val 29321"/>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9" name="テキスト ボックス 108">
              <a:extLst>
                <a:ext uri="{FF2B5EF4-FFF2-40B4-BE49-F238E27FC236}">
                  <a16:creationId xmlns:a16="http://schemas.microsoft.com/office/drawing/2014/main" id="{8A1A590D-0F35-14AE-729E-DB4E6C138314}"/>
                </a:ext>
              </a:extLst>
            </p:cNvPr>
            <p:cNvSpPr txBox="1"/>
            <p:nvPr/>
          </p:nvSpPr>
          <p:spPr>
            <a:xfrm>
              <a:off x="5279044" y="1043509"/>
              <a:ext cx="3340613" cy="1200329"/>
            </a:xfrm>
            <a:prstGeom prst="rect">
              <a:avLst/>
            </a:prstGeom>
            <a:noFill/>
          </p:spPr>
          <p:txBody>
            <a:bodyPr wrap="square" rtlCol="0">
              <a:spAutoFit/>
            </a:bodyPr>
            <a:lstStyle/>
            <a:p>
              <a:pPr algn="ctr"/>
              <a:r>
                <a:rPr kumimoji="1" lang="ja-JP" altLang="en-US" sz="1600" b="1">
                  <a:solidFill>
                    <a:schemeClr val="bg1"/>
                  </a:solidFill>
                  <a:latin typeface="Meiryo" panose="020B0604030504040204" pitchFamily="34" charset="-128"/>
                  <a:ea typeface="Meiryo" panose="020B0604030504040204" pitchFamily="34" charset="-128"/>
                </a:rPr>
                <a:t>次に出てくる言葉を予測する</a:t>
              </a:r>
              <a:r>
                <a:rPr kumimoji="1" lang="en-US" altLang="ja-JP" sz="1600" b="1" dirty="0">
                  <a:solidFill>
                    <a:schemeClr val="bg1"/>
                  </a:solidFill>
                  <a:latin typeface="Meiryo" panose="020B0604030504040204" pitchFamily="34" charset="-128"/>
                  <a:ea typeface="Meiryo" panose="020B0604030504040204" pitchFamily="34" charset="-128"/>
                </a:rPr>
                <a:t>AI</a:t>
              </a:r>
            </a:p>
            <a:p>
              <a:endParaRPr lang="en-US" altLang="ja-JP" sz="1400" dirty="0">
                <a:solidFill>
                  <a:schemeClr val="bg1"/>
                </a:solidFill>
                <a:latin typeface="Meiryo" panose="020B0604030504040204" pitchFamily="34" charset="-128"/>
                <a:ea typeface="Meiryo" panose="020B0604030504040204" pitchFamily="34" charset="-128"/>
              </a:endParaRPr>
            </a:p>
            <a:p>
              <a:r>
                <a:rPr kumimoji="1" lang="ja-JP" altLang="en-US" sz="1400">
                  <a:solidFill>
                    <a:schemeClr val="bg1"/>
                  </a:solidFill>
                  <a:latin typeface="Meiryo" panose="020B0604030504040204" pitchFamily="34" charset="-128"/>
                  <a:ea typeface="Meiryo" panose="020B0604030504040204" pitchFamily="34" charset="-128"/>
                </a:rPr>
                <a:t>億単位のウエブ・ページを見たうえで、次に人間が書きそうだと予測される言葉をつなぎ合わせている。</a:t>
              </a:r>
            </a:p>
          </p:txBody>
        </p:sp>
      </p:grpSp>
      <p:sp>
        <p:nvSpPr>
          <p:cNvPr id="6" name="下矢印 5">
            <a:extLst>
              <a:ext uri="{FF2B5EF4-FFF2-40B4-BE49-F238E27FC236}">
                <a16:creationId xmlns:a16="http://schemas.microsoft.com/office/drawing/2014/main" id="{7DA044C2-1C7F-1F67-C766-9AB1610B25C4}"/>
              </a:ext>
            </a:extLst>
          </p:cNvPr>
          <p:cNvSpPr/>
          <p:nvPr/>
        </p:nvSpPr>
        <p:spPr>
          <a:xfrm rot="10800000">
            <a:off x="6523391" y="3994217"/>
            <a:ext cx="888411" cy="1666264"/>
          </a:xfrm>
          <a:prstGeom prst="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テキスト ボックス 6">
            <a:extLst>
              <a:ext uri="{FF2B5EF4-FFF2-40B4-BE49-F238E27FC236}">
                <a16:creationId xmlns:a16="http://schemas.microsoft.com/office/drawing/2014/main" id="{520C8C5F-2B7C-E517-C066-809B384007E0}"/>
              </a:ext>
            </a:extLst>
          </p:cNvPr>
          <p:cNvSpPr txBox="1"/>
          <p:nvPr/>
        </p:nvSpPr>
        <p:spPr>
          <a:xfrm>
            <a:off x="5463237" y="2918034"/>
            <a:ext cx="2972224" cy="861774"/>
          </a:xfrm>
          <a:prstGeom prst="rect">
            <a:avLst/>
          </a:prstGeom>
          <a:noFill/>
        </p:spPr>
        <p:txBody>
          <a:bodyPr wrap="none" rtlCol="0">
            <a:spAutoFit/>
          </a:bodyPr>
          <a:lstStyle/>
          <a:p>
            <a:pPr algn="ctr"/>
            <a:r>
              <a:rPr kumimoji="1" lang="ja-JP" altLang="en-US" sz="3600" b="1">
                <a:latin typeface="Meiryo" panose="020B0604030504040204" pitchFamily="34" charset="-128"/>
                <a:ea typeface="Meiryo" panose="020B0604030504040204" pitchFamily="34" charset="-128"/>
              </a:rPr>
              <a:t>自然言語処理</a:t>
            </a:r>
            <a:endParaRPr kumimoji="1" lang="en-US" altLang="ja-JP" sz="3600" b="1" dirty="0">
              <a:latin typeface="Meiryo" panose="020B0604030504040204" pitchFamily="34" charset="-128"/>
              <a:ea typeface="Meiryo" panose="020B0604030504040204" pitchFamily="34" charset="-128"/>
            </a:endParaRPr>
          </a:p>
          <a:p>
            <a:pPr algn="ctr"/>
            <a:r>
              <a:rPr lang="en-US" altLang="ja-JP" sz="1400" b="1" dirty="0">
                <a:latin typeface="Meiryo" panose="020B0604030504040204" pitchFamily="34" charset="-128"/>
                <a:ea typeface="Meiryo" panose="020B0604030504040204" pitchFamily="34" charset="-128"/>
              </a:rPr>
              <a:t>Natural Language Processing</a:t>
            </a:r>
            <a:endParaRPr kumimoji="1" lang="ja-JP" altLang="en-US" sz="1400" b="1">
              <a:latin typeface="Meiryo" panose="020B0604030504040204" pitchFamily="34" charset="-128"/>
              <a:ea typeface="Meiryo" panose="020B0604030504040204" pitchFamily="34" charset="-128"/>
            </a:endParaRPr>
          </a:p>
        </p:txBody>
      </p:sp>
      <p:sp>
        <p:nvSpPr>
          <p:cNvPr id="5" name="テキスト ボックス 4">
            <a:extLst>
              <a:ext uri="{FF2B5EF4-FFF2-40B4-BE49-F238E27FC236}">
                <a16:creationId xmlns:a16="http://schemas.microsoft.com/office/drawing/2014/main" id="{77FAEBB8-1B45-11F2-6515-8264F4D8CEAE}"/>
              </a:ext>
            </a:extLst>
          </p:cNvPr>
          <p:cNvSpPr txBox="1"/>
          <p:nvPr/>
        </p:nvSpPr>
        <p:spPr>
          <a:xfrm>
            <a:off x="5242535" y="4874333"/>
            <a:ext cx="3340612" cy="400110"/>
          </a:xfrm>
          <a:prstGeom prst="rect">
            <a:avLst/>
          </a:prstGeom>
          <a:solidFill>
            <a:srgbClr val="FFFFFF">
              <a:alpha val="52941"/>
            </a:srgbClr>
          </a:solidFill>
        </p:spPr>
        <p:txBody>
          <a:bodyPr wrap="square">
            <a:spAutoFit/>
          </a:bodyPr>
          <a:lstStyle/>
          <a:p>
            <a:pPr algn="ctr"/>
            <a:r>
              <a:rPr lang="ja-JP" altLang="en-US" sz="2000" b="1" i="0">
                <a:solidFill>
                  <a:srgbClr val="252525"/>
                </a:solidFill>
                <a:effectLst/>
                <a:latin typeface="Meiryo" panose="020B0604030504040204" pitchFamily="34" charset="-128"/>
                <a:ea typeface="Meiryo" panose="020B0604030504040204" pitchFamily="34" charset="-128"/>
              </a:rPr>
              <a:t>高速化、高精度化、汎用化</a:t>
            </a:r>
            <a:endParaRPr lang="ja-JP" altLang="en-US" sz="2000">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2437080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82B9D4E1-9BAA-B630-FC94-AF4A246C79D2}"/>
              </a:ext>
            </a:extLst>
          </p:cNvPr>
          <p:cNvSpPr>
            <a:spLocks noGrp="1"/>
          </p:cNvSpPr>
          <p:nvPr>
            <p:ph type="title"/>
          </p:nvPr>
        </p:nvSpPr>
        <p:spPr/>
        <p:txBody>
          <a:bodyPr/>
          <a:lstStyle/>
          <a:p>
            <a:r>
              <a:rPr kumimoji="1" lang="ja-JP" altLang="en-US"/>
              <a:t>従来の機械学習モデルと基盤モデル</a:t>
            </a:r>
          </a:p>
        </p:txBody>
      </p:sp>
      <p:sp>
        <p:nvSpPr>
          <p:cNvPr id="3" name="正方形/長方形 2">
            <a:extLst>
              <a:ext uri="{FF2B5EF4-FFF2-40B4-BE49-F238E27FC236}">
                <a16:creationId xmlns:a16="http://schemas.microsoft.com/office/drawing/2014/main" id="{EC9C2A08-EABD-FCBC-D058-6AE56F4001C9}"/>
              </a:ext>
            </a:extLst>
          </p:cNvPr>
          <p:cNvSpPr/>
          <p:nvPr/>
        </p:nvSpPr>
        <p:spPr>
          <a:xfrm>
            <a:off x="1476008" y="3558363"/>
            <a:ext cx="692150" cy="2491726"/>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正方形/長方形 3">
            <a:extLst>
              <a:ext uri="{FF2B5EF4-FFF2-40B4-BE49-F238E27FC236}">
                <a16:creationId xmlns:a16="http://schemas.microsoft.com/office/drawing/2014/main" id="{E776C5C7-ABB9-A4FB-9DA0-8FA26B5C48BE}"/>
              </a:ext>
            </a:extLst>
          </p:cNvPr>
          <p:cNvSpPr/>
          <p:nvPr/>
        </p:nvSpPr>
        <p:spPr>
          <a:xfrm>
            <a:off x="2244358" y="3558363"/>
            <a:ext cx="692150" cy="2491726"/>
          </a:xfrm>
          <a:prstGeom prst="rect">
            <a:avLst/>
          </a:prstGeom>
          <a:solidFill>
            <a:schemeClr val="accent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正方形/長方形 4">
            <a:extLst>
              <a:ext uri="{FF2B5EF4-FFF2-40B4-BE49-F238E27FC236}">
                <a16:creationId xmlns:a16="http://schemas.microsoft.com/office/drawing/2014/main" id="{76AEAE08-03F5-2702-5280-DE515DB6DE10}"/>
              </a:ext>
            </a:extLst>
          </p:cNvPr>
          <p:cNvSpPr/>
          <p:nvPr/>
        </p:nvSpPr>
        <p:spPr>
          <a:xfrm>
            <a:off x="3012708" y="3558363"/>
            <a:ext cx="692150" cy="2491726"/>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 name="テキスト ボックス 13">
            <a:extLst>
              <a:ext uri="{FF2B5EF4-FFF2-40B4-BE49-F238E27FC236}">
                <a16:creationId xmlns:a16="http://schemas.microsoft.com/office/drawing/2014/main" id="{8C10D61A-422D-A3E2-1C18-1E192D76B888}"/>
              </a:ext>
            </a:extLst>
          </p:cNvPr>
          <p:cNvSpPr txBox="1"/>
          <p:nvPr/>
        </p:nvSpPr>
        <p:spPr>
          <a:xfrm>
            <a:off x="1482086" y="4520930"/>
            <a:ext cx="686072" cy="253916"/>
          </a:xfrm>
          <a:prstGeom prst="rect">
            <a:avLst/>
          </a:prstGeom>
          <a:noFill/>
        </p:spPr>
        <p:txBody>
          <a:bodyPr wrap="squar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タスク</a:t>
            </a:r>
            <a:r>
              <a:rPr kumimoji="1" lang="en-US" altLang="ja-JP" sz="1050" dirty="0">
                <a:solidFill>
                  <a:schemeClr val="bg1"/>
                </a:solidFill>
                <a:latin typeface="Meiryo" panose="020B0604030504040204" pitchFamily="34" charset="-128"/>
                <a:ea typeface="Meiryo" panose="020B0604030504040204" pitchFamily="34" charset="-128"/>
              </a:rPr>
              <a:t>A</a:t>
            </a:r>
            <a:endParaRPr kumimoji="1" lang="ja-JP" altLang="en-US" sz="1050">
              <a:solidFill>
                <a:schemeClr val="bg1"/>
              </a:solidFill>
              <a:latin typeface="Meiryo" panose="020B0604030504040204" pitchFamily="34" charset="-128"/>
              <a:ea typeface="Meiryo" panose="020B0604030504040204" pitchFamily="34" charset="-128"/>
            </a:endParaRPr>
          </a:p>
        </p:txBody>
      </p:sp>
      <p:sp>
        <p:nvSpPr>
          <p:cNvPr id="15" name="テキスト ボックス 14">
            <a:extLst>
              <a:ext uri="{FF2B5EF4-FFF2-40B4-BE49-F238E27FC236}">
                <a16:creationId xmlns:a16="http://schemas.microsoft.com/office/drawing/2014/main" id="{BC6DCA35-18E2-C5B8-248A-D2EF1D6C24F4}"/>
              </a:ext>
            </a:extLst>
          </p:cNvPr>
          <p:cNvSpPr txBox="1"/>
          <p:nvPr/>
        </p:nvSpPr>
        <p:spPr>
          <a:xfrm>
            <a:off x="2250436" y="4517839"/>
            <a:ext cx="686072" cy="253916"/>
          </a:xfrm>
          <a:prstGeom prst="rect">
            <a:avLst/>
          </a:prstGeom>
          <a:noFill/>
        </p:spPr>
        <p:txBody>
          <a:bodyPr wrap="squar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タスク</a:t>
            </a:r>
            <a:r>
              <a:rPr lang="en-US" altLang="ja-JP" sz="1050" dirty="0">
                <a:solidFill>
                  <a:schemeClr val="bg1"/>
                </a:solidFill>
                <a:latin typeface="Meiryo" panose="020B0604030504040204" pitchFamily="34" charset="-128"/>
                <a:ea typeface="Meiryo" panose="020B0604030504040204" pitchFamily="34" charset="-128"/>
              </a:rPr>
              <a:t>B</a:t>
            </a:r>
            <a:endParaRPr kumimoji="1" lang="ja-JP" altLang="en-US" sz="1050">
              <a:solidFill>
                <a:schemeClr val="bg1"/>
              </a:solidFill>
              <a:latin typeface="Meiryo" panose="020B0604030504040204" pitchFamily="34" charset="-128"/>
              <a:ea typeface="Meiryo" panose="020B0604030504040204" pitchFamily="34" charset="-128"/>
            </a:endParaRPr>
          </a:p>
        </p:txBody>
      </p:sp>
      <p:sp>
        <p:nvSpPr>
          <p:cNvPr id="16" name="テキスト ボックス 15">
            <a:extLst>
              <a:ext uri="{FF2B5EF4-FFF2-40B4-BE49-F238E27FC236}">
                <a16:creationId xmlns:a16="http://schemas.microsoft.com/office/drawing/2014/main" id="{91DC1B42-0ECC-B5A7-0FC2-DADF7CC558D6}"/>
              </a:ext>
            </a:extLst>
          </p:cNvPr>
          <p:cNvSpPr txBox="1"/>
          <p:nvPr/>
        </p:nvSpPr>
        <p:spPr>
          <a:xfrm>
            <a:off x="3012708" y="4517839"/>
            <a:ext cx="686072" cy="253916"/>
          </a:xfrm>
          <a:prstGeom prst="rect">
            <a:avLst/>
          </a:prstGeom>
          <a:noFill/>
        </p:spPr>
        <p:txBody>
          <a:bodyPr wrap="squar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タスク</a:t>
            </a:r>
            <a:r>
              <a:rPr kumimoji="1" lang="en-US" altLang="ja-JP" sz="1050" dirty="0">
                <a:solidFill>
                  <a:schemeClr val="bg1"/>
                </a:solidFill>
                <a:latin typeface="Meiryo" panose="020B0604030504040204" pitchFamily="34" charset="-128"/>
                <a:ea typeface="Meiryo" panose="020B0604030504040204" pitchFamily="34" charset="-128"/>
              </a:rPr>
              <a:t>C</a:t>
            </a:r>
            <a:endParaRPr kumimoji="1" lang="ja-JP" altLang="en-US" sz="1050">
              <a:solidFill>
                <a:schemeClr val="bg1"/>
              </a:solidFill>
              <a:latin typeface="Meiryo" panose="020B0604030504040204" pitchFamily="34" charset="-128"/>
              <a:ea typeface="Meiryo" panose="020B0604030504040204" pitchFamily="34" charset="-128"/>
            </a:endParaRPr>
          </a:p>
        </p:txBody>
      </p:sp>
      <p:sp>
        <p:nvSpPr>
          <p:cNvPr id="28" name="テキスト ボックス 27">
            <a:extLst>
              <a:ext uri="{FF2B5EF4-FFF2-40B4-BE49-F238E27FC236}">
                <a16:creationId xmlns:a16="http://schemas.microsoft.com/office/drawing/2014/main" id="{168A4B8C-DB5E-6A32-F6B8-1002CE800998}"/>
              </a:ext>
            </a:extLst>
          </p:cNvPr>
          <p:cNvSpPr txBox="1"/>
          <p:nvPr/>
        </p:nvSpPr>
        <p:spPr>
          <a:xfrm>
            <a:off x="1460445" y="4819552"/>
            <a:ext cx="723275" cy="253916"/>
          </a:xfrm>
          <a:prstGeom prst="rect">
            <a:avLst/>
          </a:prstGeom>
          <a:noFill/>
        </p:spPr>
        <p:txBody>
          <a:bodyPr wrap="non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個別学習</a:t>
            </a:r>
          </a:p>
        </p:txBody>
      </p:sp>
      <p:sp>
        <p:nvSpPr>
          <p:cNvPr id="29" name="テキスト ボックス 28">
            <a:extLst>
              <a:ext uri="{FF2B5EF4-FFF2-40B4-BE49-F238E27FC236}">
                <a16:creationId xmlns:a16="http://schemas.microsoft.com/office/drawing/2014/main" id="{8158B20A-D496-8700-A43E-17B4EC26A3CE}"/>
              </a:ext>
            </a:extLst>
          </p:cNvPr>
          <p:cNvSpPr txBox="1"/>
          <p:nvPr/>
        </p:nvSpPr>
        <p:spPr>
          <a:xfrm>
            <a:off x="2254196" y="4816461"/>
            <a:ext cx="723275" cy="253916"/>
          </a:xfrm>
          <a:prstGeom prst="rect">
            <a:avLst/>
          </a:prstGeom>
          <a:noFill/>
        </p:spPr>
        <p:txBody>
          <a:bodyPr wrap="non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個別学習</a:t>
            </a:r>
          </a:p>
        </p:txBody>
      </p:sp>
      <p:sp>
        <p:nvSpPr>
          <p:cNvPr id="30" name="テキスト ボックス 29">
            <a:extLst>
              <a:ext uri="{FF2B5EF4-FFF2-40B4-BE49-F238E27FC236}">
                <a16:creationId xmlns:a16="http://schemas.microsoft.com/office/drawing/2014/main" id="{0BC6B9CE-B777-60B5-8E53-55A2C896EA2F}"/>
              </a:ext>
            </a:extLst>
          </p:cNvPr>
          <p:cNvSpPr txBox="1"/>
          <p:nvPr/>
        </p:nvSpPr>
        <p:spPr>
          <a:xfrm>
            <a:off x="1750423" y="3026885"/>
            <a:ext cx="1665841" cy="253916"/>
          </a:xfrm>
          <a:prstGeom prst="rect">
            <a:avLst/>
          </a:prstGeom>
          <a:noFill/>
        </p:spPr>
        <p:txBody>
          <a:bodyPr wrap="none" rtlCol="0">
            <a:spAutoFit/>
          </a:bodyPr>
          <a:lstStyle/>
          <a:p>
            <a:pPr algn="ctr"/>
            <a:r>
              <a:rPr kumimoji="1" lang="ja-JP" altLang="en-US" sz="1050">
                <a:latin typeface="Meiryo" panose="020B0604030504040204" pitchFamily="34" charset="-128"/>
                <a:ea typeface="Meiryo" panose="020B0604030504040204" pitchFamily="34" charset="-128"/>
              </a:rPr>
              <a:t>教師データ：数百万件</a:t>
            </a:r>
            <a:r>
              <a:rPr kumimoji="1" lang="en-US" altLang="ja-JP" sz="1050" dirty="0">
                <a:latin typeface="Meiryo" panose="020B0604030504040204" pitchFamily="34" charset="-128"/>
                <a:ea typeface="Meiryo" panose="020B0604030504040204" pitchFamily="34" charset="-128"/>
              </a:rPr>
              <a:t>〜</a:t>
            </a:r>
            <a:endParaRPr kumimoji="1" lang="ja-JP" altLang="en-US" sz="1050">
              <a:latin typeface="Meiryo" panose="020B0604030504040204" pitchFamily="34" charset="-128"/>
              <a:ea typeface="Meiryo" panose="020B0604030504040204" pitchFamily="34" charset="-128"/>
            </a:endParaRPr>
          </a:p>
        </p:txBody>
      </p:sp>
      <p:sp>
        <p:nvSpPr>
          <p:cNvPr id="35" name="テキスト ボックス 34">
            <a:extLst>
              <a:ext uri="{FF2B5EF4-FFF2-40B4-BE49-F238E27FC236}">
                <a16:creationId xmlns:a16="http://schemas.microsoft.com/office/drawing/2014/main" id="{A85D9E63-F5C2-C6CF-D531-C1B51A2679DA}"/>
              </a:ext>
            </a:extLst>
          </p:cNvPr>
          <p:cNvSpPr txBox="1"/>
          <p:nvPr/>
        </p:nvSpPr>
        <p:spPr>
          <a:xfrm>
            <a:off x="3012708" y="4806409"/>
            <a:ext cx="723275" cy="253916"/>
          </a:xfrm>
          <a:prstGeom prst="rect">
            <a:avLst/>
          </a:prstGeom>
          <a:noFill/>
        </p:spPr>
        <p:txBody>
          <a:bodyPr wrap="non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個別学習</a:t>
            </a:r>
          </a:p>
        </p:txBody>
      </p:sp>
      <p:sp>
        <p:nvSpPr>
          <p:cNvPr id="36" name="テキスト ボックス 35">
            <a:extLst>
              <a:ext uri="{FF2B5EF4-FFF2-40B4-BE49-F238E27FC236}">
                <a16:creationId xmlns:a16="http://schemas.microsoft.com/office/drawing/2014/main" id="{76451745-3BE8-E557-A1DB-475F03D7988D}"/>
              </a:ext>
            </a:extLst>
          </p:cNvPr>
          <p:cNvSpPr txBox="1"/>
          <p:nvPr/>
        </p:nvSpPr>
        <p:spPr>
          <a:xfrm>
            <a:off x="1690186" y="6217975"/>
            <a:ext cx="1800493" cy="369332"/>
          </a:xfrm>
          <a:prstGeom prst="rect">
            <a:avLst/>
          </a:prstGeom>
          <a:noFill/>
        </p:spPr>
        <p:txBody>
          <a:bodyPr wrap="none" rtlCol="0">
            <a:spAutoFit/>
          </a:bodyPr>
          <a:lstStyle/>
          <a:p>
            <a:pPr algn="ctr"/>
            <a:r>
              <a:rPr kumimoji="1" lang="ja-JP" altLang="en-US" b="1">
                <a:solidFill>
                  <a:schemeClr val="accent6">
                    <a:lumMod val="50000"/>
                  </a:schemeClr>
                </a:solidFill>
                <a:latin typeface="Meiryo" panose="020B0604030504040204" pitchFamily="34" charset="-128"/>
                <a:ea typeface="Meiryo" panose="020B0604030504040204" pitchFamily="34" charset="-128"/>
              </a:rPr>
              <a:t>従来の機械学習</a:t>
            </a:r>
          </a:p>
        </p:txBody>
      </p:sp>
      <p:sp>
        <p:nvSpPr>
          <p:cNvPr id="38" name="テキスト ボックス 37">
            <a:extLst>
              <a:ext uri="{FF2B5EF4-FFF2-40B4-BE49-F238E27FC236}">
                <a16:creationId xmlns:a16="http://schemas.microsoft.com/office/drawing/2014/main" id="{3833150A-8F6B-F296-60AA-7720B0ADA8F3}"/>
              </a:ext>
            </a:extLst>
          </p:cNvPr>
          <p:cNvSpPr txBox="1"/>
          <p:nvPr/>
        </p:nvSpPr>
        <p:spPr>
          <a:xfrm>
            <a:off x="1476008" y="911282"/>
            <a:ext cx="2275539" cy="1631216"/>
          </a:xfrm>
          <a:prstGeom prst="rect">
            <a:avLst/>
          </a:prstGeom>
          <a:noFill/>
        </p:spPr>
        <p:txBody>
          <a:bodyPr wrap="square" rtlCol="0">
            <a:spAutoFit/>
          </a:bodyPr>
          <a:lstStyle/>
          <a:p>
            <a:pPr algn="ctr"/>
            <a:r>
              <a:rPr lang="ja-JP" altLang="en-US" sz="1600" b="1">
                <a:latin typeface="Meiryo" panose="020B0604030504040204" pitchFamily="34" charset="-128"/>
                <a:ea typeface="Meiryo" panose="020B0604030504040204" pitchFamily="34" charset="-128"/>
              </a:rPr>
              <a:t>個別タスク専用モデル</a:t>
            </a:r>
            <a:endParaRPr lang="en-US" altLang="ja-JP" sz="1600" b="1" dirty="0">
              <a:latin typeface="Meiryo" panose="020B0604030504040204" pitchFamily="34" charset="-128"/>
              <a:ea typeface="Meiryo" panose="020B0604030504040204" pitchFamily="34" charset="-128"/>
            </a:endParaRPr>
          </a:p>
          <a:p>
            <a:pPr algn="ctr"/>
            <a:endParaRPr lang="en-US" altLang="ja-JP" sz="800" dirty="0">
              <a:latin typeface="Meiryo" panose="020B0604030504040204" pitchFamily="34" charset="-128"/>
              <a:ea typeface="Meiryo" panose="020B0604030504040204" pitchFamily="34" charset="-128"/>
            </a:endParaRPr>
          </a:p>
          <a:p>
            <a:r>
              <a:rPr lang="ja-JP" altLang="en-US" sz="1200">
                <a:latin typeface="Meiryo" panose="020B0604030504040204" pitchFamily="34" charset="-128"/>
                <a:ea typeface="Meiryo" panose="020B0604030504040204" pitchFamily="34" charset="-128"/>
              </a:rPr>
              <a:t>タスクごとに専門特化したモデル。</a:t>
            </a:r>
            <a:endParaRPr kumimoji="1" lang="en-US" altLang="ja-JP" sz="1200" dirty="0">
              <a:latin typeface="Meiryo" panose="020B0604030504040204" pitchFamily="34" charset="-128"/>
              <a:ea typeface="Meiryo" panose="020B0604030504040204" pitchFamily="34" charset="-128"/>
            </a:endParaRPr>
          </a:p>
          <a:p>
            <a:r>
              <a:rPr lang="ja-JP" altLang="en-US" sz="1200">
                <a:latin typeface="Meiryo" panose="020B0604030504040204" pitchFamily="34" charset="-128"/>
                <a:ea typeface="Meiryo" panose="020B0604030504040204" pitchFamily="34" charset="-128"/>
              </a:rPr>
              <a:t>タスク毎に個別に作る必要があり、大規模な計算リソースとデータ、専門知識や専門スキルを持つ人材が必要。</a:t>
            </a:r>
            <a:endParaRPr kumimoji="1" lang="ja-JP" altLang="en-US" sz="1200">
              <a:latin typeface="Meiryo" panose="020B0604030504040204" pitchFamily="34" charset="-128"/>
              <a:ea typeface="Meiryo" panose="020B0604030504040204" pitchFamily="34" charset="-128"/>
            </a:endParaRPr>
          </a:p>
        </p:txBody>
      </p:sp>
      <p:sp>
        <p:nvSpPr>
          <p:cNvPr id="17" name="正方形/長方形 16">
            <a:extLst>
              <a:ext uri="{FF2B5EF4-FFF2-40B4-BE49-F238E27FC236}">
                <a16:creationId xmlns:a16="http://schemas.microsoft.com/office/drawing/2014/main" id="{CC5885E6-5122-92C2-0BC3-CFB8D3D41069}"/>
              </a:ext>
            </a:extLst>
          </p:cNvPr>
          <p:cNvSpPr/>
          <p:nvPr/>
        </p:nvSpPr>
        <p:spPr>
          <a:xfrm>
            <a:off x="1482086" y="3289633"/>
            <a:ext cx="692150" cy="224023"/>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 name="正方形/長方形 18">
            <a:extLst>
              <a:ext uri="{FF2B5EF4-FFF2-40B4-BE49-F238E27FC236}">
                <a16:creationId xmlns:a16="http://schemas.microsoft.com/office/drawing/2014/main" id="{7ED0029F-A05B-E332-5848-54740B282BE4}"/>
              </a:ext>
            </a:extLst>
          </p:cNvPr>
          <p:cNvSpPr/>
          <p:nvPr/>
        </p:nvSpPr>
        <p:spPr>
          <a:xfrm>
            <a:off x="3018786" y="3276346"/>
            <a:ext cx="686072" cy="237310"/>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テキスト ボックス 22">
            <a:extLst>
              <a:ext uri="{FF2B5EF4-FFF2-40B4-BE49-F238E27FC236}">
                <a16:creationId xmlns:a16="http://schemas.microsoft.com/office/drawing/2014/main" id="{C7DCD26B-ED29-4B86-3ED3-83AAE74606D7}"/>
              </a:ext>
            </a:extLst>
          </p:cNvPr>
          <p:cNvSpPr txBox="1"/>
          <p:nvPr/>
        </p:nvSpPr>
        <p:spPr>
          <a:xfrm>
            <a:off x="1494242" y="3290393"/>
            <a:ext cx="686072" cy="253916"/>
          </a:xfrm>
          <a:prstGeom prst="rect">
            <a:avLst/>
          </a:prstGeom>
          <a:noFill/>
        </p:spPr>
        <p:txBody>
          <a:bodyPr wrap="squar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タスク</a:t>
            </a:r>
            <a:r>
              <a:rPr kumimoji="1" lang="en-US" altLang="ja-JP" sz="1050" dirty="0">
                <a:solidFill>
                  <a:schemeClr val="bg1"/>
                </a:solidFill>
                <a:latin typeface="Meiryo" panose="020B0604030504040204" pitchFamily="34" charset="-128"/>
                <a:ea typeface="Meiryo" panose="020B0604030504040204" pitchFamily="34" charset="-128"/>
              </a:rPr>
              <a:t>A</a:t>
            </a:r>
            <a:endParaRPr kumimoji="1" lang="ja-JP" altLang="en-US" sz="1050">
              <a:solidFill>
                <a:schemeClr val="bg1"/>
              </a:solidFill>
              <a:latin typeface="Meiryo" panose="020B0604030504040204" pitchFamily="34" charset="-128"/>
              <a:ea typeface="Meiryo" panose="020B0604030504040204" pitchFamily="34" charset="-128"/>
            </a:endParaRPr>
          </a:p>
        </p:txBody>
      </p:sp>
      <p:sp>
        <p:nvSpPr>
          <p:cNvPr id="26" name="テキスト ボックス 25">
            <a:extLst>
              <a:ext uri="{FF2B5EF4-FFF2-40B4-BE49-F238E27FC236}">
                <a16:creationId xmlns:a16="http://schemas.microsoft.com/office/drawing/2014/main" id="{C0D09473-388C-80A4-EDEF-DFAC47E5ED70}"/>
              </a:ext>
            </a:extLst>
          </p:cNvPr>
          <p:cNvSpPr txBox="1"/>
          <p:nvPr/>
        </p:nvSpPr>
        <p:spPr>
          <a:xfrm>
            <a:off x="2247397" y="3275856"/>
            <a:ext cx="686072" cy="253916"/>
          </a:xfrm>
          <a:prstGeom prst="rect">
            <a:avLst/>
          </a:prstGeom>
          <a:solidFill>
            <a:schemeClr val="accent1">
              <a:lumMod val="75000"/>
            </a:schemeClr>
          </a:solidFill>
        </p:spPr>
        <p:txBody>
          <a:bodyPr wrap="square" rtlCol="0">
            <a:spAutoFit/>
          </a:bodyPr>
          <a:lstStyle/>
          <a:p>
            <a:pPr algn="ctr"/>
            <a:endParaRPr kumimoji="1" lang="ja-JP" altLang="en-US" sz="1050">
              <a:solidFill>
                <a:schemeClr val="bg1"/>
              </a:solidFill>
              <a:latin typeface="Meiryo" panose="020B0604030504040204" pitchFamily="34" charset="-128"/>
              <a:ea typeface="Meiryo" panose="020B0604030504040204" pitchFamily="34" charset="-128"/>
            </a:endParaRPr>
          </a:p>
        </p:txBody>
      </p:sp>
      <p:sp>
        <p:nvSpPr>
          <p:cNvPr id="31" name="テキスト ボックス 30">
            <a:extLst>
              <a:ext uri="{FF2B5EF4-FFF2-40B4-BE49-F238E27FC236}">
                <a16:creationId xmlns:a16="http://schemas.microsoft.com/office/drawing/2014/main" id="{27029708-7E18-338C-8DE8-5E6C6DDAFC51}"/>
              </a:ext>
            </a:extLst>
          </p:cNvPr>
          <p:cNvSpPr txBox="1"/>
          <p:nvPr/>
        </p:nvSpPr>
        <p:spPr>
          <a:xfrm>
            <a:off x="3007573" y="3290393"/>
            <a:ext cx="686072" cy="253916"/>
          </a:xfrm>
          <a:prstGeom prst="rect">
            <a:avLst/>
          </a:prstGeom>
          <a:noFill/>
        </p:spPr>
        <p:txBody>
          <a:bodyPr wrap="squar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タスク</a:t>
            </a:r>
            <a:r>
              <a:rPr kumimoji="1" lang="en-US" altLang="ja-JP" sz="1050" dirty="0">
                <a:solidFill>
                  <a:schemeClr val="bg1"/>
                </a:solidFill>
                <a:latin typeface="Meiryo" panose="020B0604030504040204" pitchFamily="34" charset="-128"/>
                <a:ea typeface="Meiryo" panose="020B0604030504040204" pitchFamily="34" charset="-128"/>
              </a:rPr>
              <a:t>C</a:t>
            </a:r>
            <a:endParaRPr kumimoji="1" lang="ja-JP" altLang="en-US" sz="1050">
              <a:solidFill>
                <a:schemeClr val="bg1"/>
              </a:solidFill>
              <a:latin typeface="Meiryo" panose="020B0604030504040204" pitchFamily="34" charset="-128"/>
              <a:ea typeface="Meiryo" panose="020B0604030504040204" pitchFamily="34" charset="-128"/>
            </a:endParaRPr>
          </a:p>
        </p:txBody>
      </p:sp>
      <p:sp>
        <p:nvSpPr>
          <p:cNvPr id="33" name="テキスト ボックス 32">
            <a:extLst>
              <a:ext uri="{FF2B5EF4-FFF2-40B4-BE49-F238E27FC236}">
                <a16:creationId xmlns:a16="http://schemas.microsoft.com/office/drawing/2014/main" id="{61D4778D-103F-B3CB-DABD-FB15181D7D0B}"/>
              </a:ext>
            </a:extLst>
          </p:cNvPr>
          <p:cNvSpPr txBox="1"/>
          <p:nvPr/>
        </p:nvSpPr>
        <p:spPr>
          <a:xfrm>
            <a:off x="2256043" y="3288409"/>
            <a:ext cx="686072" cy="253916"/>
          </a:xfrm>
          <a:prstGeom prst="rect">
            <a:avLst/>
          </a:prstGeom>
          <a:noFill/>
        </p:spPr>
        <p:txBody>
          <a:bodyPr wrap="squar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タスク</a:t>
            </a:r>
            <a:r>
              <a:rPr kumimoji="1" lang="en-US" altLang="ja-JP" sz="1050" dirty="0">
                <a:solidFill>
                  <a:schemeClr val="bg1"/>
                </a:solidFill>
                <a:latin typeface="Meiryo" panose="020B0604030504040204" pitchFamily="34" charset="-128"/>
                <a:ea typeface="Meiryo" panose="020B0604030504040204" pitchFamily="34" charset="-128"/>
              </a:rPr>
              <a:t>B</a:t>
            </a:r>
            <a:endParaRPr kumimoji="1" lang="ja-JP" altLang="en-US" sz="1050">
              <a:solidFill>
                <a:schemeClr val="bg1"/>
              </a:solidFill>
              <a:latin typeface="Meiryo" panose="020B0604030504040204" pitchFamily="34" charset="-128"/>
              <a:ea typeface="Meiryo" panose="020B0604030504040204" pitchFamily="34" charset="-128"/>
            </a:endParaRPr>
          </a:p>
        </p:txBody>
      </p:sp>
      <p:grpSp>
        <p:nvGrpSpPr>
          <p:cNvPr id="60" name="グループ化 59">
            <a:extLst>
              <a:ext uri="{FF2B5EF4-FFF2-40B4-BE49-F238E27FC236}">
                <a16:creationId xmlns:a16="http://schemas.microsoft.com/office/drawing/2014/main" id="{5D07F2FC-1B7B-F05B-8212-9BE88081E0C3}"/>
              </a:ext>
            </a:extLst>
          </p:cNvPr>
          <p:cNvGrpSpPr/>
          <p:nvPr/>
        </p:nvGrpSpPr>
        <p:grpSpPr>
          <a:xfrm>
            <a:off x="5394082" y="911282"/>
            <a:ext cx="2492990" cy="5680318"/>
            <a:chOff x="5394082" y="911282"/>
            <a:chExt cx="2492990" cy="5680318"/>
          </a:xfrm>
        </p:grpSpPr>
        <p:sp>
          <p:nvSpPr>
            <p:cNvPr id="13" name="正方形/長方形 12">
              <a:extLst>
                <a:ext uri="{FF2B5EF4-FFF2-40B4-BE49-F238E27FC236}">
                  <a16:creationId xmlns:a16="http://schemas.microsoft.com/office/drawing/2014/main" id="{35D520B3-3636-45B9-6908-DD1290CE86A9}"/>
                </a:ext>
              </a:extLst>
            </p:cNvPr>
            <p:cNvSpPr/>
            <p:nvPr/>
          </p:nvSpPr>
          <p:spPr>
            <a:xfrm>
              <a:off x="5529191" y="3558363"/>
              <a:ext cx="2228850" cy="2491726"/>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 name="テキスト ボックス 23">
              <a:extLst>
                <a:ext uri="{FF2B5EF4-FFF2-40B4-BE49-F238E27FC236}">
                  <a16:creationId xmlns:a16="http://schemas.microsoft.com/office/drawing/2014/main" id="{D1E1CD19-3EE7-9C1D-655F-518B09EB7CCF}"/>
                </a:ext>
              </a:extLst>
            </p:cNvPr>
            <p:cNvSpPr txBox="1"/>
            <p:nvPr/>
          </p:nvSpPr>
          <p:spPr>
            <a:xfrm>
              <a:off x="5810090" y="3871508"/>
              <a:ext cx="1569660" cy="646331"/>
            </a:xfrm>
            <a:prstGeom prst="rect">
              <a:avLst/>
            </a:prstGeom>
            <a:noFill/>
          </p:spPr>
          <p:txBody>
            <a:bodyPr wrap="none" rtlCol="0">
              <a:spAutoFit/>
            </a:bodyPr>
            <a:lstStyle/>
            <a:p>
              <a:pPr algn="ctr"/>
              <a:r>
                <a:rPr kumimoji="1" lang="ja-JP" altLang="en-US">
                  <a:solidFill>
                    <a:schemeClr val="bg1"/>
                  </a:solidFill>
                  <a:latin typeface="Meiryo" panose="020B0604030504040204" pitchFamily="34" charset="-128"/>
                  <a:ea typeface="Meiryo" panose="020B0604030504040204" pitchFamily="34" charset="-128"/>
                </a:rPr>
                <a:t>大規模データ</a:t>
              </a:r>
              <a:endParaRPr kumimoji="1" lang="en-US" altLang="ja-JP" dirty="0">
                <a:solidFill>
                  <a:schemeClr val="bg1"/>
                </a:solidFill>
                <a:latin typeface="Meiryo" panose="020B0604030504040204" pitchFamily="34" charset="-128"/>
                <a:ea typeface="Meiryo" panose="020B0604030504040204" pitchFamily="34" charset="-128"/>
              </a:endParaRPr>
            </a:p>
            <a:p>
              <a:pPr algn="ctr"/>
              <a:r>
                <a:rPr kumimoji="1" lang="ja-JP" altLang="en-US">
                  <a:solidFill>
                    <a:schemeClr val="bg1"/>
                  </a:solidFill>
                  <a:latin typeface="Meiryo" panose="020B0604030504040204" pitchFamily="34" charset="-128"/>
                  <a:ea typeface="Meiryo" panose="020B0604030504040204" pitchFamily="34" charset="-128"/>
                </a:rPr>
                <a:t>での事前学習</a:t>
              </a:r>
            </a:p>
          </p:txBody>
        </p:sp>
        <p:sp>
          <p:nvSpPr>
            <p:cNvPr id="37" name="テキスト ボックス 36">
              <a:extLst>
                <a:ext uri="{FF2B5EF4-FFF2-40B4-BE49-F238E27FC236}">
                  <a16:creationId xmlns:a16="http://schemas.microsoft.com/office/drawing/2014/main" id="{D7407BF8-19D5-9E8C-C685-A9074A8B26A7}"/>
                </a:ext>
              </a:extLst>
            </p:cNvPr>
            <p:cNvSpPr txBox="1"/>
            <p:nvPr/>
          </p:nvSpPr>
          <p:spPr>
            <a:xfrm>
              <a:off x="5394082" y="6222268"/>
              <a:ext cx="2492990" cy="369332"/>
            </a:xfrm>
            <a:prstGeom prst="rect">
              <a:avLst/>
            </a:prstGeom>
            <a:noFill/>
          </p:spPr>
          <p:txBody>
            <a:bodyPr wrap="none" rtlCol="0">
              <a:spAutoFit/>
            </a:bodyPr>
            <a:lstStyle/>
            <a:p>
              <a:pPr algn="ctr"/>
              <a:r>
                <a:rPr kumimoji="1" lang="ja-JP" altLang="en-US" b="1">
                  <a:solidFill>
                    <a:srgbClr val="0070C0"/>
                  </a:solidFill>
                  <a:latin typeface="Meiryo" panose="020B0604030504040204" pitchFamily="34" charset="-128"/>
                  <a:ea typeface="Meiryo" panose="020B0604030504040204" pitchFamily="34" charset="-128"/>
                </a:rPr>
                <a:t>基盤モデルの機械学習</a:t>
              </a:r>
            </a:p>
          </p:txBody>
        </p:sp>
        <p:sp>
          <p:nvSpPr>
            <p:cNvPr id="45" name="正方形/長方形 44">
              <a:extLst>
                <a:ext uri="{FF2B5EF4-FFF2-40B4-BE49-F238E27FC236}">
                  <a16:creationId xmlns:a16="http://schemas.microsoft.com/office/drawing/2014/main" id="{F3E5B7B6-E6B5-BDDC-6940-19793DC66446}"/>
                </a:ext>
              </a:extLst>
            </p:cNvPr>
            <p:cNvSpPr/>
            <p:nvPr/>
          </p:nvSpPr>
          <p:spPr>
            <a:xfrm>
              <a:off x="5596842" y="4694540"/>
              <a:ext cx="2085657" cy="1126832"/>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9" name="テキスト ボックス 48">
              <a:extLst>
                <a:ext uri="{FF2B5EF4-FFF2-40B4-BE49-F238E27FC236}">
                  <a16:creationId xmlns:a16="http://schemas.microsoft.com/office/drawing/2014/main" id="{ADEA7AA6-CD8A-D4B7-D2E8-9DB8CE889E48}"/>
                </a:ext>
              </a:extLst>
            </p:cNvPr>
            <p:cNvSpPr txBox="1"/>
            <p:nvPr/>
          </p:nvSpPr>
          <p:spPr>
            <a:xfrm>
              <a:off x="5801139" y="4808721"/>
              <a:ext cx="1620957" cy="430887"/>
            </a:xfrm>
            <a:prstGeom prst="rect">
              <a:avLst/>
            </a:prstGeom>
            <a:noFill/>
          </p:spPr>
          <p:txBody>
            <a:bodyPr wrap="none" rtlCol="0">
              <a:spAutoFit/>
            </a:bodyPr>
            <a:lstStyle/>
            <a:p>
              <a:pPr algn="ctr"/>
              <a:r>
                <a:rPr kumimoji="1" lang="ja-JP" altLang="en-US" sz="1400" b="1">
                  <a:solidFill>
                    <a:schemeClr val="bg1"/>
                  </a:solidFill>
                  <a:latin typeface="Meiryo" panose="020B0604030504040204" pitchFamily="34" charset="-128"/>
                  <a:ea typeface="Meiryo" panose="020B0604030504040204" pitchFamily="34" charset="-128"/>
                </a:rPr>
                <a:t>大規模言語モデル</a:t>
              </a:r>
              <a:endParaRPr kumimoji="1" lang="en-US" altLang="ja-JP" sz="1400" b="1" dirty="0">
                <a:solidFill>
                  <a:schemeClr val="bg1"/>
                </a:solidFill>
                <a:latin typeface="Meiryo" panose="020B0604030504040204" pitchFamily="34" charset="-128"/>
                <a:ea typeface="Meiryo" panose="020B0604030504040204" pitchFamily="34" charset="-128"/>
              </a:endParaRPr>
            </a:p>
            <a:p>
              <a:pPr algn="ctr"/>
              <a:r>
                <a:rPr lang="en-US" altLang="ja-JP" sz="800" dirty="0">
                  <a:solidFill>
                    <a:schemeClr val="bg1"/>
                  </a:solidFill>
                  <a:latin typeface="Meiryo" panose="020B0604030504040204" pitchFamily="34" charset="-128"/>
                  <a:ea typeface="Meiryo" panose="020B0604030504040204" pitchFamily="34" charset="-128"/>
                </a:rPr>
                <a:t>LLM</a:t>
              </a:r>
              <a:r>
                <a:rPr lang="ja-JP" altLang="en-US" sz="800">
                  <a:solidFill>
                    <a:schemeClr val="bg1"/>
                  </a:solidFill>
                  <a:latin typeface="Meiryo" panose="020B0604030504040204" pitchFamily="34" charset="-128"/>
                  <a:ea typeface="Meiryo" panose="020B0604030504040204" pitchFamily="34" charset="-128"/>
                </a:rPr>
                <a:t>：</a:t>
              </a:r>
              <a:r>
                <a:rPr lang="en-US" altLang="ja-JP" sz="800" dirty="0">
                  <a:solidFill>
                    <a:schemeClr val="bg1"/>
                  </a:solidFill>
                  <a:latin typeface="Meiryo" panose="020B0604030504040204" pitchFamily="34" charset="-128"/>
                  <a:ea typeface="Meiryo" panose="020B0604030504040204" pitchFamily="34" charset="-128"/>
                </a:rPr>
                <a:t>Large Language Model</a:t>
              </a:r>
              <a:endParaRPr kumimoji="1" lang="ja-JP" altLang="en-US" sz="800">
                <a:solidFill>
                  <a:schemeClr val="bg1"/>
                </a:solidFill>
                <a:latin typeface="Meiryo" panose="020B0604030504040204" pitchFamily="34" charset="-128"/>
                <a:ea typeface="Meiryo" panose="020B0604030504040204" pitchFamily="34" charset="-128"/>
              </a:endParaRPr>
            </a:p>
          </p:txBody>
        </p:sp>
        <p:sp>
          <p:nvSpPr>
            <p:cNvPr id="50" name="テキスト ボックス 49">
              <a:extLst>
                <a:ext uri="{FF2B5EF4-FFF2-40B4-BE49-F238E27FC236}">
                  <a16:creationId xmlns:a16="http://schemas.microsoft.com/office/drawing/2014/main" id="{96FFDB4C-20BC-0CC0-AA90-B50296D79725}"/>
                </a:ext>
              </a:extLst>
            </p:cNvPr>
            <p:cNvSpPr txBox="1"/>
            <p:nvPr/>
          </p:nvSpPr>
          <p:spPr>
            <a:xfrm>
              <a:off x="5767743" y="5303489"/>
              <a:ext cx="1654354" cy="430887"/>
            </a:xfrm>
            <a:prstGeom prst="rect">
              <a:avLst/>
            </a:prstGeom>
            <a:noFill/>
          </p:spPr>
          <p:txBody>
            <a:bodyPr wrap="square">
              <a:spAutoFit/>
            </a:bodyPr>
            <a:lstStyle/>
            <a:p>
              <a:r>
                <a:rPr lang="ja-JP" altLang="en-US" sz="1100">
                  <a:solidFill>
                    <a:schemeClr val="bg1"/>
                  </a:solidFill>
                  <a:latin typeface="Meiryo" panose="020B0604030504040204" pitchFamily="34" charset="-128"/>
                  <a:ea typeface="Meiryo" panose="020B0604030504040204" pitchFamily="34" charset="-128"/>
                </a:rPr>
                <a:t>大量のテキストを学習</a:t>
              </a:r>
              <a:endParaRPr lang="en-US" altLang="ja-JP" sz="1100" dirty="0">
                <a:solidFill>
                  <a:schemeClr val="bg1"/>
                </a:solidFill>
                <a:latin typeface="Meiryo" panose="020B0604030504040204" pitchFamily="34" charset="-128"/>
                <a:ea typeface="Meiryo" panose="020B0604030504040204" pitchFamily="34" charset="-128"/>
              </a:endParaRPr>
            </a:p>
            <a:p>
              <a:r>
                <a:rPr lang="ja-JP" altLang="en-US" sz="1100">
                  <a:solidFill>
                    <a:schemeClr val="bg1"/>
                  </a:solidFill>
                  <a:latin typeface="Meiryo" panose="020B0604030504040204" pitchFamily="34" charset="-128"/>
                  <a:ea typeface="Meiryo" panose="020B0604030504040204" pitchFamily="34" charset="-128"/>
                </a:rPr>
                <a:t>データとする。</a:t>
              </a:r>
              <a:endParaRPr lang="ja-JP" altLang="en-US" sz="1100"/>
            </a:p>
          </p:txBody>
        </p:sp>
        <p:sp>
          <p:nvSpPr>
            <p:cNvPr id="9" name="テキスト ボックス 8">
              <a:extLst>
                <a:ext uri="{FF2B5EF4-FFF2-40B4-BE49-F238E27FC236}">
                  <a16:creationId xmlns:a16="http://schemas.microsoft.com/office/drawing/2014/main" id="{FC18400B-1758-23F9-F024-22251E0EFCAE}"/>
                </a:ext>
              </a:extLst>
            </p:cNvPr>
            <p:cNvSpPr txBox="1"/>
            <p:nvPr/>
          </p:nvSpPr>
          <p:spPr>
            <a:xfrm>
              <a:off x="5502635" y="911282"/>
              <a:ext cx="2275539" cy="1631216"/>
            </a:xfrm>
            <a:prstGeom prst="rect">
              <a:avLst/>
            </a:prstGeom>
            <a:noFill/>
          </p:spPr>
          <p:txBody>
            <a:bodyPr wrap="square" rtlCol="0">
              <a:spAutoFit/>
            </a:bodyPr>
            <a:lstStyle/>
            <a:p>
              <a:pPr algn="ctr"/>
              <a:r>
                <a:rPr lang="ja-JP" altLang="en-US" sz="1600" b="1">
                  <a:latin typeface="Meiryo" panose="020B0604030504040204" pitchFamily="34" charset="-128"/>
                  <a:ea typeface="Meiryo" panose="020B0604030504040204" pitchFamily="34" charset="-128"/>
                </a:rPr>
                <a:t>汎用タスク対応モデル</a:t>
              </a:r>
              <a:endParaRPr lang="en-US" altLang="ja-JP" sz="1600" b="1" dirty="0">
                <a:latin typeface="Meiryo" panose="020B0604030504040204" pitchFamily="34" charset="-128"/>
                <a:ea typeface="Meiryo" panose="020B0604030504040204" pitchFamily="34" charset="-128"/>
              </a:endParaRPr>
            </a:p>
            <a:p>
              <a:endParaRPr lang="en-US" altLang="ja-JP" sz="800" dirty="0">
                <a:latin typeface="Meiryo" panose="020B0604030504040204" pitchFamily="34" charset="-128"/>
                <a:ea typeface="Meiryo" panose="020B0604030504040204" pitchFamily="34" charset="-128"/>
              </a:endParaRPr>
            </a:p>
            <a:p>
              <a:r>
                <a:rPr lang="ja-JP" altLang="en-US" sz="1200">
                  <a:latin typeface="Meiryo" panose="020B0604030504040204" pitchFamily="34" charset="-128"/>
                  <a:ea typeface="Meiryo" panose="020B0604030504040204" pitchFamily="34" charset="-128"/>
                </a:rPr>
                <a:t>様々なタスクに汎用的に対応できるモデル。</a:t>
              </a:r>
              <a:endParaRPr lang="en-US" altLang="ja-JP" sz="1200" dirty="0">
                <a:latin typeface="Meiryo" panose="020B0604030504040204" pitchFamily="34" charset="-128"/>
                <a:ea typeface="Meiryo" panose="020B0604030504040204" pitchFamily="34" charset="-128"/>
              </a:endParaRPr>
            </a:p>
            <a:p>
              <a:r>
                <a:rPr lang="ja-JP" altLang="en-US" sz="1200">
                  <a:solidFill>
                    <a:srgbClr val="FF0000"/>
                  </a:solidFill>
                  <a:latin typeface="Meiryo" panose="020B0604030504040204" pitchFamily="34" charset="-128"/>
                  <a:ea typeface="Meiryo" panose="020B0604030504040204" pitchFamily="34" charset="-128"/>
                </a:rPr>
                <a:t>個別に作る必要はないが、極めて大規模</a:t>
              </a:r>
              <a:r>
                <a:rPr lang="ja-JP" altLang="en-US" sz="1200">
                  <a:latin typeface="Meiryo" panose="020B0604030504040204" pitchFamily="34" charset="-128"/>
                  <a:ea typeface="Meiryo" panose="020B0604030504040204" pitchFamily="34" charset="-128"/>
                </a:rPr>
                <a:t>な計算リソースとデータが必要であり、高度な専門知識やスキルが必要。</a:t>
              </a:r>
              <a:endParaRPr kumimoji="1" lang="ja-JP" altLang="en-US" sz="1200">
                <a:latin typeface="Meiryo" panose="020B0604030504040204" pitchFamily="34" charset="-128"/>
                <a:ea typeface="Meiryo" panose="020B0604030504040204" pitchFamily="34" charset="-128"/>
              </a:endParaRPr>
            </a:p>
          </p:txBody>
        </p:sp>
        <p:sp>
          <p:nvSpPr>
            <p:cNvPr id="39" name="正方形/長方形 38">
              <a:extLst>
                <a:ext uri="{FF2B5EF4-FFF2-40B4-BE49-F238E27FC236}">
                  <a16:creationId xmlns:a16="http://schemas.microsoft.com/office/drawing/2014/main" id="{6609F30F-399E-90D6-3CF0-B4944F3F91C8}"/>
                </a:ext>
              </a:extLst>
            </p:cNvPr>
            <p:cNvSpPr/>
            <p:nvPr/>
          </p:nvSpPr>
          <p:spPr>
            <a:xfrm>
              <a:off x="5542360" y="3284312"/>
              <a:ext cx="692150" cy="224023"/>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 name="正方形/長方形 39">
              <a:extLst>
                <a:ext uri="{FF2B5EF4-FFF2-40B4-BE49-F238E27FC236}">
                  <a16:creationId xmlns:a16="http://schemas.microsoft.com/office/drawing/2014/main" id="{F92C17D9-F63B-6A53-EE8F-6D86A707FB16}"/>
                </a:ext>
              </a:extLst>
            </p:cNvPr>
            <p:cNvSpPr/>
            <p:nvPr/>
          </p:nvSpPr>
          <p:spPr>
            <a:xfrm>
              <a:off x="7079060" y="3271025"/>
              <a:ext cx="686072" cy="237310"/>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 name="テキスト ボックス 40">
              <a:extLst>
                <a:ext uri="{FF2B5EF4-FFF2-40B4-BE49-F238E27FC236}">
                  <a16:creationId xmlns:a16="http://schemas.microsoft.com/office/drawing/2014/main" id="{40C8E458-AC97-A2B8-89D8-7F3E93B6C55D}"/>
                </a:ext>
              </a:extLst>
            </p:cNvPr>
            <p:cNvSpPr txBox="1"/>
            <p:nvPr/>
          </p:nvSpPr>
          <p:spPr>
            <a:xfrm>
              <a:off x="5554516" y="3285072"/>
              <a:ext cx="686072" cy="253916"/>
            </a:xfrm>
            <a:prstGeom prst="rect">
              <a:avLst/>
            </a:prstGeom>
            <a:noFill/>
          </p:spPr>
          <p:txBody>
            <a:bodyPr wrap="squar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タスク</a:t>
              </a:r>
              <a:r>
                <a:rPr kumimoji="1" lang="en-US" altLang="ja-JP" sz="1050" dirty="0">
                  <a:solidFill>
                    <a:schemeClr val="bg1"/>
                  </a:solidFill>
                  <a:latin typeface="Meiryo" panose="020B0604030504040204" pitchFamily="34" charset="-128"/>
                  <a:ea typeface="Meiryo" panose="020B0604030504040204" pitchFamily="34" charset="-128"/>
                </a:rPr>
                <a:t>A</a:t>
              </a:r>
              <a:endParaRPr kumimoji="1" lang="ja-JP" altLang="en-US" sz="1050">
                <a:solidFill>
                  <a:schemeClr val="bg1"/>
                </a:solidFill>
                <a:latin typeface="Meiryo" panose="020B0604030504040204" pitchFamily="34" charset="-128"/>
                <a:ea typeface="Meiryo" panose="020B0604030504040204" pitchFamily="34" charset="-128"/>
              </a:endParaRPr>
            </a:p>
          </p:txBody>
        </p:sp>
        <p:sp>
          <p:nvSpPr>
            <p:cNvPr id="42" name="テキスト ボックス 41">
              <a:extLst>
                <a:ext uri="{FF2B5EF4-FFF2-40B4-BE49-F238E27FC236}">
                  <a16:creationId xmlns:a16="http://schemas.microsoft.com/office/drawing/2014/main" id="{3CC18DAD-6C95-2DA6-25FC-2209DB8A17D8}"/>
                </a:ext>
              </a:extLst>
            </p:cNvPr>
            <p:cNvSpPr txBox="1"/>
            <p:nvPr/>
          </p:nvSpPr>
          <p:spPr>
            <a:xfrm>
              <a:off x="6307671" y="3270535"/>
              <a:ext cx="686072" cy="253916"/>
            </a:xfrm>
            <a:prstGeom prst="rect">
              <a:avLst/>
            </a:prstGeom>
            <a:solidFill>
              <a:schemeClr val="accent1">
                <a:lumMod val="75000"/>
              </a:schemeClr>
            </a:solidFill>
          </p:spPr>
          <p:txBody>
            <a:bodyPr wrap="square" rtlCol="0">
              <a:spAutoFit/>
            </a:bodyPr>
            <a:lstStyle/>
            <a:p>
              <a:pPr algn="ctr"/>
              <a:endParaRPr kumimoji="1" lang="ja-JP" altLang="en-US" sz="1050">
                <a:solidFill>
                  <a:schemeClr val="bg1"/>
                </a:solidFill>
                <a:latin typeface="Meiryo" panose="020B0604030504040204" pitchFamily="34" charset="-128"/>
                <a:ea typeface="Meiryo" panose="020B0604030504040204" pitchFamily="34" charset="-128"/>
              </a:endParaRPr>
            </a:p>
          </p:txBody>
        </p:sp>
        <p:sp>
          <p:nvSpPr>
            <p:cNvPr id="47" name="テキスト ボックス 46">
              <a:extLst>
                <a:ext uri="{FF2B5EF4-FFF2-40B4-BE49-F238E27FC236}">
                  <a16:creationId xmlns:a16="http://schemas.microsoft.com/office/drawing/2014/main" id="{4F9AD05D-CEAC-D939-E0FF-2551AAEC8671}"/>
                </a:ext>
              </a:extLst>
            </p:cNvPr>
            <p:cNvSpPr txBox="1"/>
            <p:nvPr/>
          </p:nvSpPr>
          <p:spPr>
            <a:xfrm>
              <a:off x="7067847" y="3285072"/>
              <a:ext cx="686072" cy="253916"/>
            </a:xfrm>
            <a:prstGeom prst="rect">
              <a:avLst/>
            </a:prstGeom>
            <a:noFill/>
          </p:spPr>
          <p:txBody>
            <a:bodyPr wrap="squar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タスク</a:t>
              </a:r>
              <a:r>
                <a:rPr kumimoji="1" lang="en-US" altLang="ja-JP" sz="1050" dirty="0">
                  <a:solidFill>
                    <a:schemeClr val="bg1"/>
                  </a:solidFill>
                  <a:latin typeface="Meiryo" panose="020B0604030504040204" pitchFamily="34" charset="-128"/>
                  <a:ea typeface="Meiryo" panose="020B0604030504040204" pitchFamily="34" charset="-128"/>
                </a:rPr>
                <a:t>C</a:t>
              </a:r>
              <a:endParaRPr kumimoji="1" lang="ja-JP" altLang="en-US" sz="1050">
                <a:solidFill>
                  <a:schemeClr val="bg1"/>
                </a:solidFill>
                <a:latin typeface="Meiryo" panose="020B0604030504040204" pitchFamily="34" charset="-128"/>
                <a:ea typeface="Meiryo" panose="020B0604030504040204" pitchFamily="34" charset="-128"/>
              </a:endParaRPr>
            </a:p>
          </p:txBody>
        </p:sp>
        <p:sp>
          <p:nvSpPr>
            <p:cNvPr id="52" name="テキスト ボックス 51">
              <a:extLst>
                <a:ext uri="{FF2B5EF4-FFF2-40B4-BE49-F238E27FC236}">
                  <a16:creationId xmlns:a16="http://schemas.microsoft.com/office/drawing/2014/main" id="{062EEE6D-8404-EAE3-8929-C7484A901F1B}"/>
                </a:ext>
              </a:extLst>
            </p:cNvPr>
            <p:cNvSpPr txBox="1"/>
            <p:nvPr/>
          </p:nvSpPr>
          <p:spPr>
            <a:xfrm>
              <a:off x="6316317" y="3283088"/>
              <a:ext cx="686072" cy="253916"/>
            </a:xfrm>
            <a:prstGeom prst="rect">
              <a:avLst/>
            </a:prstGeom>
            <a:noFill/>
          </p:spPr>
          <p:txBody>
            <a:bodyPr wrap="squar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タスク</a:t>
              </a:r>
              <a:r>
                <a:rPr kumimoji="1" lang="en-US" altLang="ja-JP" sz="1050" dirty="0">
                  <a:solidFill>
                    <a:schemeClr val="bg1"/>
                  </a:solidFill>
                  <a:latin typeface="Meiryo" panose="020B0604030504040204" pitchFamily="34" charset="-128"/>
                  <a:ea typeface="Meiryo" panose="020B0604030504040204" pitchFamily="34" charset="-128"/>
                </a:rPr>
                <a:t>B</a:t>
              </a:r>
              <a:endParaRPr kumimoji="1" lang="ja-JP" altLang="en-US" sz="1050">
                <a:solidFill>
                  <a:schemeClr val="bg1"/>
                </a:solidFill>
                <a:latin typeface="Meiryo" panose="020B0604030504040204" pitchFamily="34" charset="-128"/>
                <a:ea typeface="Meiryo" panose="020B0604030504040204" pitchFamily="34" charset="-128"/>
              </a:endParaRPr>
            </a:p>
          </p:txBody>
        </p:sp>
        <p:sp>
          <p:nvSpPr>
            <p:cNvPr id="53" name="テキスト ボックス 52">
              <a:extLst>
                <a:ext uri="{FF2B5EF4-FFF2-40B4-BE49-F238E27FC236}">
                  <a16:creationId xmlns:a16="http://schemas.microsoft.com/office/drawing/2014/main" id="{AB7C67C2-B034-0802-620D-FD50D099B08D}"/>
                </a:ext>
              </a:extLst>
            </p:cNvPr>
            <p:cNvSpPr txBox="1"/>
            <p:nvPr/>
          </p:nvSpPr>
          <p:spPr>
            <a:xfrm>
              <a:off x="5826431" y="3026885"/>
              <a:ext cx="1665841" cy="253916"/>
            </a:xfrm>
            <a:prstGeom prst="rect">
              <a:avLst/>
            </a:prstGeom>
            <a:noFill/>
          </p:spPr>
          <p:txBody>
            <a:bodyPr wrap="none" rtlCol="0">
              <a:spAutoFit/>
            </a:bodyPr>
            <a:lstStyle/>
            <a:p>
              <a:pPr algn="ctr"/>
              <a:r>
                <a:rPr kumimoji="1" lang="ja-JP" altLang="en-US" sz="1050">
                  <a:latin typeface="Meiryo" panose="020B0604030504040204" pitchFamily="34" charset="-128"/>
                  <a:ea typeface="Meiryo" panose="020B0604030504040204" pitchFamily="34" charset="-128"/>
                </a:rPr>
                <a:t>教師データ：数十億件</a:t>
              </a:r>
              <a:r>
                <a:rPr kumimoji="1" lang="en-US" altLang="ja-JP" sz="1050" dirty="0">
                  <a:latin typeface="Meiryo" panose="020B0604030504040204" pitchFamily="34" charset="-128"/>
                  <a:ea typeface="Meiryo" panose="020B0604030504040204" pitchFamily="34" charset="-128"/>
                </a:rPr>
                <a:t>〜</a:t>
              </a:r>
              <a:endParaRPr kumimoji="1" lang="ja-JP" altLang="en-US" sz="1050">
                <a:latin typeface="Meiryo" panose="020B0604030504040204" pitchFamily="34" charset="-128"/>
                <a:ea typeface="Meiryo" panose="020B0604030504040204" pitchFamily="34" charset="-128"/>
              </a:endParaRPr>
            </a:p>
          </p:txBody>
        </p:sp>
      </p:grpSp>
      <p:sp>
        <p:nvSpPr>
          <p:cNvPr id="54" name="テキスト ボックス 53">
            <a:extLst>
              <a:ext uri="{FF2B5EF4-FFF2-40B4-BE49-F238E27FC236}">
                <a16:creationId xmlns:a16="http://schemas.microsoft.com/office/drawing/2014/main" id="{F1F509D7-FDAC-32E0-3950-ABBCC4951392}"/>
              </a:ext>
            </a:extLst>
          </p:cNvPr>
          <p:cNvSpPr txBox="1"/>
          <p:nvPr/>
        </p:nvSpPr>
        <p:spPr>
          <a:xfrm>
            <a:off x="1856223" y="2487624"/>
            <a:ext cx="1454244" cy="538609"/>
          </a:xfrm>
          <a:prstGeom prst="rect">
            <a:avLst/>
          </a:prstGeom>
          <a:noFill/>
        </p:spPr>
        <p:txBody>
          <a:bodyPr wrap="none" rtlCol="0">
            <a:spAutoFit/>
          </a:bodyPr>
          <a:lstStyle/>
          <a:p>
            <a:pPr algn="ctr"/>
            <a:r>
              <a:rPr kumimoji="1" lang="ja-JP" altLang="en-US" sz="1100">
                <a:solidFill>
                  <a:schemeClr val="accent6">
                    <a:lumMod val="50000"/>
                  </a:schemeClr>
                </a:solidFill>
                <a:latin typeface="Meiryo" panose="020B0604030504040204" pitchFamily="34" charset="-128"/>
                <a:ea typeface="Meiryo" panose="020B0604030504040204" pitchFamily="34" charset="-128"/>
              </a:rPr>
              <a:t>目的に応じて個別に</a:t>
            </a:r>
            <a:endParaRPr kumimoji="1" lang="en-US" altLang="ja-JP" sz="1100" dirty="0">
              <a:solidFill>
                <a:schemeClr val="accent6">
                  <a:lumMod val="50000"/>
                </a:schemeClr>
              </a:solidFill>
              <a:latin typeface="Meiryo" panose="020B0604030504040204" pitchFamily="34" charset="-128"/>
              <a:ea typeface="Meiryo" panose="020B0604030504040204" pitchFamily="34" charset="-128"/>
            </a:endParaRPr>
          </a:p>
          <a:p>
            <a:pPr algn="ctr"/>
            <a:r>
              <a:rPr kumimoji="1" lang="ja-JP" altLang="en-US" b="1">
                <a:solidFill>
                  <a:schemeClr val="accent6">
                    <a:lumMod val="50000"/>
                  </a:schemeClr>
                </a:solidFill>
                <a:latin typeface="Meiryo" panose="020B0604030504040204" pitchFamily="34" charset="-128"/>
                <a:ea typeface="Meiryo" panose="020B0604030504040204" pitchFamily="34" charset="-128"/>
              </a:rPr>
              <a:t>作る</a:t>
            </a:r>
            <a:r>
              <a:rPr kumimoji="1" lang="en-US" altLang="ja-JP" b="1" dirty="0">
                <a:solidFill>
                  <a:schemeClr val="accent6">
                    <a:lumMod val="50000"/>
                  </a:schemeClr>
                </a:solidFill>
                <a:latin typeface="Meiryo" panose="020B0604030504040204" pitchFamily="34" charset="-128"/>
                <a:ea typeface="Meiryo" panose="020B0604030504040204" pitchFamily="34" charset="-128"/>
              </a:rPr>
              <a:t>AI</a:t>
            </a:r>
            <a:endParaRPr kumimoji="1" lang="ja-JP" altLang="en-US" b="1">
              <a:solidFill>
                <a:schemeClr val="accent6">
                  <a:lumMod val="50000"/>
                </a:schemeClr>
              </a:solidFill>
              <a:latin typeface="Meiryo" panose="020B0604030504040204" pitchFamily="34" charset="-128"/>
              <a:ea typeface="Meiryo" panose="020B0604030504040204" pitchFamily="34" charset="-128"/>
            </a:endParaRPr>
          </a:p>
        </p:txBody>
      </p:sp>
      <p:sp>
        <p:nvSpPr>
          <p:cNvPr id="55" name="テキスト ボックス 54">
            <a:extLst>
              <a:ext uri="{FF2B5EF4-FFF2-40B4-BE49-F238E27FC236}">
                <a16:creationId xmlns:a16="http://schemas.microsoft.com/office/drawing/2014/main" id="{8B58FC75-2CAF-E82C-EE9A-4136224B42EE}"/>
              </a:ext>
            </a:extLst>
          </p:cNvPr>
          <p:cNvSpPr txBox="1"/>
          <p:nvPr/>
        </p:nvSpPr>
        <p:spPr>
          <a:xfrm>
            <a:off x="5602372" y="2486614"/>
            <a:ext cx="2018501" cy="538609"/>
          </a:xfrm>
          <a:prstGeom prst="rect">
            <a:avLst/>
          </a:prstGeom>
          <a:noFill/>
        </p:spPr>
        <p:txBody>
          <a:bodyPr wrap="none" rtlCol="0">
            <a:spAutoFit/>
          </a:bodyPr>
          <a:lstStyle/>
          <a:p>
            <a:pPr algn="ctr"/>
            <a:r>
              <a:rPr kumimoji="1" lang="ja-JP" altLang="en-US" sz="1100">
                <a:solidFill>
                  <a:srgbClr val="0070C0"/>
                </a:solidFill>
                <a:latin typeface="Meiryo" panose="020B0604030504040204" pitchFamily="34" charset="-128"/>
                <a:ea typeface="Meiryo" panose="020B0604030504040204" pitchFamily="34" charset="-128"/>
              </a:rPr>
              <a:t>必要に応じてサービスとして</a:t>
            </a:r>
            <a:endParaRPr kumimoji="1" lang="en-US" altLang="ja-JP" sz="1100" dirty="0">
              <a:solidFill>
                <a:srgbClr val="0070C0"/>
              </a:solidFill>
              <a:latin typeface="Meiryo" panose="020B0604030504040204" pitchFamily="34" charset="-128"/>
              <a:ea typeface="Meiryo" panose="020B0604030504040204" pitchFamily="34" charset="-128"/>
            </a:endParaRPr>
          </a:p>
          <a:p>
            <a:pPr algn="ctr"/>
            <a:r>
              <a:rPr kumimoji="1" lang="ja-JP" altLang="en-US" b="1">
                <a:solidFill>
                  <a:srgbClr val="0070C0"/>
                </a:solidFill>
                <a:latin typeface="Meiryo" panose="020B0604030504040204" pitchFamily="34" charset="-128"/>
                <a:ea typeface="Meiryo" panose="020B0604030504040204" pitchFamily="34" charset="-128"/>
              </a:rPr>
              <a:t>使う</a:t>
            </a:r>
            <a:r>
              <a:rPr kumimoji="1" lang="en-US" altLang="ja-JP" b="1" dirty="0">
                <a:solidFill>
                  <a:srgbClr val="0070C0"/>
                </a:solidFill>
                <a:latin typeface="Meiryo" panose="020B0604030504040204" pitchFamily="34" charset="-128"/>
                <a:ea typeface="Meiryo" panose="020B0604030504040204" pitchFamily="34" charset="-128"/>
              </a:rPr>
              <a:t>AI</a:t>
            </a:r>
            <a:endParaRPr kumimoji="1" lang="ja-JP" altLang="en-US" b="1">
              <a:solidFill>
                <a:srgbClr val="0070C0"/>
              </a:solidFill>
              <a:latin typeface="Meiryo" panose="020B0604030504040204" pitchFamily="34" charset="-128"/>
              <a:ea typeface="Meiryo" panose="020B0604030504040204" pitchFamily="34" charset="-128"/>
            </a:endParaRPr>
          </a:p>
        </p:txBody>
      </p:sp>
      <p:grpSp>
        <p:nvGrpSpPr>
          <p:cNvPr id="58" name="グループ化 57">
            <a:extLst>
              <a:ext uri="{FF2B5EF4-FFF2-40B4-BE49-F238E27FC236}">
                <a16:creationId xmlns:a16="http://schemas.microsoft.com/office/drawing/2014/main" id="{935A199C-0580-5F9A-E359-DD6E97032944}"/>
              </a:ext>
            </a:extLst>
          </p:cNvPr>
          <p:cNvGrpSpPr/>
          <p:nvPr/>
        </p:nvGrpSpPr>
        <p:grpSpPr>
          <a:xfrm>
            <a:off x="3751547" y="971971"/>
            <a:ext cx="1640908" cy="901606"/>
            <a:chOff x="3751547" y="1410586"/>
            <a:chExt cx="1640908" cy="901606"/>
          </a:xfrm>
        </p:grpSpPr>
        <p:sp>
          <p:nvSpPr>
            <p:cNvPr id="56" name="四角形吹き出し 55">
              <a:extLst>
                <a:ext uri="{FF2B5EF4-FFF2-40B4-BE49-F238E27FC236}">
                  <a16:creationId xmlns:a16="http://schemas.microsoft.com/office/drawing/2014/main" id="{485835CE-BAE8-A655-80BB-32CCB267C3CF}"/>
                </a:ext>
              </a:extLst>
            </p:cNvPr>
            <p:cNvSpPr/>
            <p:nvPr/>
          </p:nvSpPr>
          <p:spPr>
            <a:xfrm>
              <a:off x="3751547" y="1410586"/>
              <a:ext cx="1640908" cy="901606"/>
            </a:xfrm>
            <a:prstGeom prst="wedgeRectCallout">
              <a:avLst>
                <a:gd name="adj1" fmla="val 59573"/>
                <a:gd name="adj2" fmla="val 78852"/>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7" name="テキスト ボックス 56">
              <a:extLst>
                <a:ext uri="{FF2B5EF4-FFF2-40B4-BE49-F238E27FC236}">
                  <a16:creationId xmlns:a16="http://schemas.microsoft.com/office/drawing/2014/main" id="{F5A2CA6A-3F8B-E5D7-053E-87C879B48C2C}"/>
                </a:ext>
              </a:extLst>
            </p:cNvPr>
            <p:cNvSpPr txBox="1"/>
            <p:nvPr/>
          </p:nvSpPr>
          <p:spPr>
            <a:xfrm>
              <a:off x="3788774" y="1539946"/>
              <a:ext cx="1566454" cy="707886"/>
            </a:xfrm>
            <a:prstGeom prst="rect">
              <a:avLst/>
            </a:prstGeom>
            <a:noFill/>
          </p:spPr>
          <p:txBody>
            <a:bodyPr wrap="none" rtlCol="0">
              <a:spAutoFit/>
            </a:bodyPr>
            <a:lstStyle/>
            <a:p>
              <a:r>
                <a:rPr kumimoji="1" lang="ja-JP" altLang="en-US" sz="1000">
                  <a:solidFill>
                    <a:schemeClr val="bg1"/>
                  </a:solidFill>
                  <a:latin typeface="Meiryo" panose="020B0604030504040204" pitchFamily="34" charset="-128"/>
                  <a:ea typeface="Meiryo" panose="020B0604030504040204" pitchFamily="34" charset="-128"/>
                </a:rPr>
                <a:t>企業個別に作ることは</a:t>
              </a:r>
              <a:endParaRPr kumimoji="1" lang="en-US" altLang="ja-JP" sz="1000" dirty="0">
                <a:solidFill>
                  <a:schemeClr val="bg1"/>
                </a:solidFill>
                <a:latin typeface="Meiryo" panose="020B0604030504040204" pitchFamily="34" charset="-128"/>
                <a:ea typeface="Meiryo" panose="020B0604030504040204" pitchFamily="34" charset="-128"/>
              </a:endParaRPr>
            </a:p>
            <a:p>
              <a:r>
                <a:rPr kumimoji="1" lang="ja-JP" altLang="en-US" sz="1000">
                  <a:solidFill>
                    <a:schemeClr val="bg1"/>
                  </a:solidFill>
                  <a:latin typeface="Meiryo" panose="020B0604030504040204" pitchFamily="34" charset="-128"/>
                  <a:ea typeface="Meiryo" panose="020B0604030504040204" pitchFamily="34" charset="-128"/>
                </a:rPr>
                <a:t>極めて困難であり、</a:t>
              </a:r>
              <a:endParaRPr kumimoji="1" lang="en-US" altLang="ja-JP" sz="1000" dirty="0">
                <a:solidFill>
                  <a:schemeClr val="bg1"/>
                </a:solidFill>
                <a:latin typeface="Meiryo" panose="020B0604030504040204" pitchFamily="34" charset="-128"/>
                <a:ea typeface="Meiryo" panose="020B0604030504040204" pitchFamily="34" charset="-128"/>
              </a:endParaRPr>
            </a:p>
            <a:p>
              <a:r>
                <a:rPr lang="en-US" altLang="ja-JP" sz="1000" dirty="0">
                  <a:solidFill>
                    <a:schemeClr val="bg1"/>
                  </a:solidFill>
                  <a:latin typeface="Meiryo" panose="020B0604030504040204" pitchFamily="34" charset="-128"/>
                  <a:ea typeface="Meiryo" panose="020B0604030504040204" pitchFamily="34" charset="-128"/>
                </a:rPr>
                <a:t>Google</a:t>
              </a:r>
              <a:r>
                <a:rPr lang="ja-JP" altLang="en-US" sz="1000">
                  <a:solidFill>
                    <a:schemeClr val="bg1"/>
                  </a:solidFill>
                  <a:latin typeface="Meiryo" panose="020B0604030504040204" pitchFamily="34" charset="-128"/>
                  <a:ea typeface="Meiryo" panose="020B0604030504040204" pitchFamily="34" charset="-128"/>
                </a:rPr>
                <a:t>、</a:t>
              </a:r>
              <a:r>
                <a:rPr lang="en-US" altLang="ja-JP" sz="1000" dirty="0">
                  <a:solidFill>
                    <a:schemeClr val="bg1"/>
                  </a:solidFill>
                  <a:latin typeface="Meiryo" panose="020B0604030504040204" pitchFamily="34" charset="-128"/>
                  <a:ea typeface="Meiryo" panose="020B0604030504040204" pitchFamily="34" charset="-128"/>
                </a:rPr>
                <a:t>Microsoft</a:t>
              </a:r>
              <a:r>
                <a:rPr lang="ja-JP" altLang="en-US" sz="1000">
                  <a:solidFill>
                    <a:schemeClr val="bg1"/>
                  </a:solidFill>
                  <a:latin typeface="Meiryo" panose="020B0604030504040204" pitchFamily="34" charset="-128"/>
                  <a:ea typeface="Meiryo" panose="020B0604030504040204" pitchFamily="34" charset="-128"/>
                </a:rPr>
                <a:t>など</a:t>
              </a:r>
              <a:endParaRPr lang="en-US" altLang="ja-JP" sz="1000" dirty="0">
                <a:solidFill>
                  <a:schemeClr val="bg1"/>
                </a:solidFill>
                <a:latin typeface="Meiryo" panose="020B0604030504040204" pitchFamily="34" charset="-128"/>
                <a:ea typeface="Meiryo" panose="020B0604030504040204" pitchFamily="34" charset="-128"/>
              </a:endParaRPr>
            </a:p>
            <a:p>
              <a:r>
                <a:rPr lang="ja-JP" altLang="en-US" sz="1000">
                  <a:solidFill>
                    <a:schemeClr val="bg1"/>
                  </a:solidFill>
                  <a:latin typeface="Meiryo" panose="020B0604030504040204" pitchFamily="34" charset="-128"/>
                  <a:ea typeface="Meiryo" panose="020B0604030504040204" pitchFamily="34" charset="-128"/>
                </a:rPr>
                <a:t>がサービスとして提供</a:t>
              </a:r>
              <a:endParaRPr kumimoji="1" lang="ja-JP" altLang="en-US" sz="1000">
                <a:solidFill>
                  <a:schemeClr val="bg1"/>
                </a:solidFill>
                <a:latin typeface="Meiryo" panose="020B0604030504040204" pitchFamily="34" charset="-128"/>
                <a:ea typeface="Meiryo" panose="020B0604030504040204" pitchFamily="34" charset="-128"/>
              </a:endParaRPr>
            </a:p>
          </p:txBody>
        </p:sp>
      </p:grpSp>
    </p:spTree>
    <p:extLst>
      <p:ext uri="{BB962C8B-B14F-4D97-AF65-F5344CB8AC3E}">
        <p14:creationId xmlns:p14="http://schemas.microsoft.com/office/powerpoint/2010/main" val="3978686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p:cTn id="7" dur="500" fill="hold"/>
                                        <p:tgtEl>
                                          <p:spTgt spid="60"/>
                                        </p:tgtEl>
                                        <p:attrNameLst>
                                          <p:attrName>ppt_w</p:attrName>
                                        </p:attrNameLst>
                                      </p:cBhvr>
                                      <p:tavLst>
                                        <p:tav tm="0">
                                          <p:val>
                                            <p:fltVal val="0"/>
                                          </p:val>
                                        </p:tav>
                                        <p:tav tm="100000">
                                          <p:val>
                                            <p:strVal val="#ppt_w"/>
                                          </p:val>
                                        </p:tav>
                                      </p:tavLst>
                                    </p:anim>
                                    <p:anim calcmode="lin" valueType="num">
                                      <p:cBhvr>
                                        <p:cTn id="8" dur="500" fill="hold"/>
                                        <p:tgtEl>
                                          <p:spTgt spid="60"/>
                                        </p:tgtEl>
                                        <p:attrNameLst>
                                          <p:attrName>ppt_h</p:attrName>
                                        </p:attrNameLst>
                                      </p:cBhvr>
                                      <p:tavLst>
                                        <p:tav tm="0">
                                          <p:val>
                                            <p:fltVal val="0"/>
                                          </p:val>
                                        </p:tav>
                                        <p:tav tm="100000">
                                          <p:val>
                                            <p:strVal val="#ppt_h"/>
                                          </p:val>
                                        </p:tav>
                                      </p:tavLst>
                                    </p:anim>
                                    <p:animEffect transition="in" filter="fade">
                                      <p:cBhvr>
                                        <p:cTn id="9" dur="500"/>
                                        <p:tgtEl>
                                          <p:spTgt spid="60"/>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58"/>
                                        </p:tgtEl>
                                        <p:attrNameLst>
                                          <p:attrName>style.visibility</p:attrName>
                                        </p:attrNameLst>
                                      </p:cBhvr>
                                      <p:to>
                                        <p:strVal val="visible"/>
                                      </p:to>
                                    </p:set>
                                    <p:animEffect transition="in" filter="wipe(down)">
                                      <p:cBhvr>
                                        <p:cTn id="14" dur="500"/>
                                        <p:tgtEl>
                                          <p:spTgt spid="58"/>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4"/>
                                        </p:tgtEl>
                                        <p:attrNameLst>
                                          <p:attrName>style.visibility</p:attrName>
                                        </p:attrNameLst>
                                      </p:cBhvr>
                                      <p:to>
                                        <p:strVal val="visible"/>
                                      </p:to>
                                    </p:set>
                                    <p:anim calcmode="lin" valueType="num">
                                      <p:cBhvr>
                                        <p:cTn id="19" dur="500" fill="hold"/>
                                        <p:tgtEl>
                                          <p:spTgt spid="54"/>
                                        </p:tgtEl>
                                        <p:attrNameLst>
                                          <p:attrName>ppt_w</p:attrName>
                                        </p:attrNameLst>
                                      </p:cBhvr>
                                      <p:tavLst>
                                        <p:tav tm="0">
                                          <p:val>
                                            <p:fltVal val="0"/>
                                          </p:val>
                                        </p:tav>
                                        <p:tav tm="100000">
                                          <p:val>
                                            <p:strVal val="#ppt_w"/>
                                          </p:val>
                                        </p:tav>
                                      </p:tavLst>
                                    </p:anim>
                                    <p:anim calcmode="lin" valueType="num">
                                      <p:cBhvr>
                                        <p:cTn id="20" dur="500" fill="hold"/>
                                        <p:tgtEl>
                                          <p:spTgt spid="54"/>
                                        </p:tgtEl>
                                        <p:attrNameLst>
                                          <p:attrName>ppt_h</p:attrName>
                                        </p:attrNameLst>
                                      </p:cBhvr>
                                      <p:tavLst>
                                        <p:tav tm="0">
                                          <p:val>
                                            <p:fltVal val="0"/>
                                          </p:val>
                                        </p:tav>
                                        <p:tav tm="100000">
                                          <p:val>
                                            <p:strVal val="#ppt_h"/>
                                          </p:val>
                                        </p:tav>
                                      </p:tavLst>
                                    </p:anim>
                                    <p:animEffect transition="in" filter="fade">
                                      <p:cBhvr>
                                        <p:cTn id="21" dur="500"/>
                                        <p:tgtEl>
                                          <p:spTgt spid="54"/>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55"/>
                                        </p:tgtEl>
                                        <p:attrNameLst>
                                          <p:attrName>style.visibility</p:attrName>
                                        </p:attrNameLst>
                                      </p:cBhvr>
                                      <p:to>
                                        <p:strVal val="visible"/>
                                      </p:to>
                                    </p:set>
                                    <p:anim calcmode="lin" valueType="num">
                                      <p:cBhvr>
                                        <p:cTn id="24" dur="500" fill="hold"/>
                                        <p:tgtEl>
                                          <p:spTgt spid="55"/>
                                        </p:tgtEl>
                                        <p:attrNameLst>
                                          <p:attrName>ppt_w</p:attrName>
                                        </p:attrNameLst>
                                      </p:cBhvr>
                                      <p:tavLst>
                                        <p:tav tm="0">
                                          <p:val>
                                            <p:fltVal val="0"/>
                                          </p:val>
                                        </p:tav>
                                        <p:tav tm="100000">
                                          <p:val>
                                            <p:strVal val="#ppt_w"/>
                                          </p:val>
                                        </p:tav>
                                      </p:tavLst>
                                    </p:anim>
                                    <p:anim calcmode="lin" valueType="num">
                                      <p:cBhvr>
                                        <p:cTn id="25" dur="500" fill="hold"/>
                                        <p:tgtEl>
                                          <p:spTgt spid="55"/>
                                        </p:tgtEl>
                                        <p:attrNameLst>
                                          <p:attrName>ppt_h</p:attrName>
                                        </p:attrNameLst>
                                      </p:cBhvr>
                                      <p:tavLst>
                                        <p:tav tm="0">
                                          <p:val>
                                            <p:fltVal val="0"/>
                                          </p:val>
                                        </p:tav>
                                        <p:tav tm="100000">
                                          <p:val>
                                            <p:strVal val="#ppt_h"/>
                                          </p:val>
                                        </p:tav>
                                      </p:tavLst>
                                    </p:anim>
                                    <p:animEffect transition="in" filter="fade">
                                      <p:cBhvr>
                                        <p:cTn id="26"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B2768394-0969-3807-6BFF-19E3CBE01376}"/>
              </a:ext>
            </a:extLst>
          </p:cNvPr>
          <p:cNvSpPr>
            <a:spLocks noGrp="1"/>
          </p:cNvSpPr>
          <p:nvPr>
            <p:ph type="title"/>
          </p:nvPr>
        </p:nvSpPr>
        <p:spPr/>
        <p:txBody>
          <a:bodyPr/>
          <a:lstStyle/>
          <a:p>
            <a:r>
              <a:rPr kumimoji="1" lang="ja-JP" altLang="en-US"/>
              <a:t>基盤モデル・大規模言語モデル・生成</a:t>
            </a:r>
            <a:r>
              <a:rPr kumimoji="1" lang="en-US" altLang="ja-JP" dirty="0"/>
              <a:t>AI</a:t>
            </a:r>
            <a:r>
              <a:rPr kumimoji="1" lang="ja-JP" altLang="en-US"/>
              <a:t>の関係</a:t>
            </a:r>
          </a:p>
        </p:txBody>
      </p:sp>
      <p:sp>
        <p:nvSpPr>
          <p:cNvPr id="8" name="角丸四角形 7">
            <a:extLst>
              <a:ext uri="{FF2B5EF4-FFF2-40B4-BE49-F238E27FC236}">
                <a16:creationId xmlns:a16="http://schemas.microsoft.com/office/drawing/2014/main" id="{9FC3A4B1-EA22-53FE-21F4-D33809089A8D}"/>
              </a:ext>
            </a:extLst>
          </p:cNvPr>
          <p:cNvSpPr/>
          <p:nvPr/>
        </p:nvSpPr>
        <p:spPr>
          <a:xfrm>
            <a:off x="505538" y="4373208"/>
            <a:ext cx="8132923" cy="1985061"/>
          </a:xfrm>
          <a:prstGeom prst="roundRect">
            <a:avLst>
              <a:gd name="adj" fmla="val 4745"/>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角丸四角形 9">
            <a:extLst>
              <a:ext uri="{FF2B5EF4-FFF2-40B4-BE49-F238E27FC236}">
                <a16:creationId xmlns:a16="http://schemas.microsoft.com/office/drawing/2014/main" id="{B4A46C24-C946-4337-4691-D4F4095129FE}"/>
              </a:ext>
            </a:extLst>
          </p:cNvPr>
          <p:cNvSpPr/>
          <p:nvPr/>
        </p:nvSpPr>
        <p:spPr>
          <a:xfrm>
            <a:off x="598984" y="4542869"/>
            <a:ext cx="2783523" cy="1719225"/>
          </a:xfrm>
          <a:prstGeom prst="roundRect">
            <a:avLst>
              <a:gd name="adj" fmla="val 5176"/>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角丸四角形 8">
            <a:extLst>
              <a:ext uri="{FF2B5EF4-FFF2-40B4-BE49-F238E27FC236}">
                <a16:creationId xmlns:a16="http://schemas.microsoft.com/office/drawing/2014/main" id="{F85116B3-26C6-BFEA-420B-7C3A175B0F1A}"/>
              </a:ext>
            </a:extLst>
          </p:cNvPr>
          <p:cNvSpPr/>
          <p:nvPr/>
        </p:nvSpPr>
        <p:spPr>
          <a:xfrm>
            <a:off x="505534" y="2685765"/>
            <a:ext cx="5710967" cy="1614626"/>
          </a:xfrm>
          <a:prstGeom prst="roundRect">
            <a:avLst>
              <a:gd name="adj" fmla="val 6078"/>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テキスト ボックス 11">
            <a:extLst>
              <a:ext uri="{FF2B5EF4-FFF2-40B4-BE49-F238E27FC236}">
                <a16:creationId xmlns:a16="http://schemas.microsoft.com/office/drawing/2014/main" id="{10A39ABB-DA4A-86A9-E79E-8031E71524A4}"/>
              </a:ext>
            </a:extLst>
          </p:cNvPr>
          <p:cNvSpPr txBox="1"/>
          <p:nvPr/>
        </p:nvSpPr>
        <p:spPr>
          <a:xfrm>
            <a:off x="4946010" y="5275560"/>
            <a:ext cx="2665227" cy="1015663"/>
          </a:xfrm>
          <a:prstGeom prst="rect">
            <a:avLst/>
          </a:prstGeom>
          <a:noFill/>
        </p:spPr>
        <p:txBody>
          <a:bodyPr wrap="square">
            <a:spAutoFit/>
          </a:bodyPr>
          <a:lstStyle/>
          <a:p>
            <a:pPr algn="l"/>
            <a:r>
              <a:rPr lang="ja-JP" altLang="en-US" sz="1200" b="0" i="0">
                <a:solidFill>
                  <a:srgbClr val="E3E3E3"/>
                </a:solidFill>
                <a:effectLst/>
                <a:latin typeface="Meiryo" panose="020B0604030504040204" pitchFamily="34" charset="-128"/>
                <a:ea typeface="Meiryo" panose="020B0604030504040204" pitchFamily="34" charset="-128"/>
              </a:rPr>
              <a:t>画像、音声、テキストなど、</a:t>
            </a:r>
            <a:r>
              <a:rPr lang="ja-JP" altLang="en-US" sz="1200">
                <a:solidFill>
                  <a:srgbClr val="E3E3E3"/>
                </a:solidFill>
                <a:latin typeface="Meiryo" panose="020B0604030504040204" pitchFamily="34" charset="-128"/>
                <a:ea typeface="Meiryo" panose="020B0604030504040204" pitchFamily="34" charset="-128"/>
              </a:rPr>
              <a:t>形式の異なる</a:t>
            </a:r>
            <a:r>
              <a:rPr lang="ja-JP" altLang="en-US" sz="1200" b="0" i="0">
                <a:solidFill>
                  <a:srgbClr val="E3E3E3"/>
                </a:solidFill>
                <a:effectLst/>
                <a:latin typeface="Meiryo" panose="020B0604030504040204" pitchFamily="34" charset="-128"/>
                <a:ea typeface="Meiryo" panose="020B0604030504040204" pitchFamily="34" charset="-128"/>
              </a:rPr>
              <a:t>膨大な量のデータを学習したモデルで、さまざまなタスクを実行することができる。多様なタスクに対応できる。</a:t>
            </a:r>
            <a:endParaRPr lang="ja-JP" altLang="en-US" sz="1200">
              <a:solidFill>
                <a:schemeClr val="bg1"/>
              </a:solidFill>
              <a:latin typeface="Meiryo" panose="020B0604030504040204" pitchFamily="34" charset="-128"/>
              <a:ea typeface="Meiryo" panose="020B0604030504040204" pitchFamily="34" charset="-128"/>
            </a:endParaRPr>
          </a:p>
        </p:txBody>
      </p:sp>
      <p:sp>
        <p:nvSpPr>
          <p:cNvPr id="16" name="テキスト ボックス 15">
            <a:extLst>
              <a:ext uri="{FF2B5EF4-FFF2-40B4-BE49-F238E27FC236}">
                <a16:creationId xmlns:a16="http://schemas.microsoft.com/office/drawing/2014/main" id="{63755CC0-979E-472A-161E-89C8A574B008}"/>
              </a:ext>
            </a:extLst>
          </p:cNvPr>
          <p:cNvSpPr txBox="1"/>
          <p:nvPr/>
        </p:nvSpPr>
        <p:spPr>
          <a:xfrm>
            <a:off x="5500410" y="4658194"/>
            <a:ext cx="1556425" cy="553998"/>
          </a:xfrm>
          <a:prstGeom prst="rect">
            <a:avLst/>
          </a:prstGeom>
          <a:noFill/>
        </p:spPr>
        <p:txBody>
          <a:bodyPr wrap="square">
            <a:spAutoFit/>
          </a:bodyPr>
          <a:lstStyle/>
          <a:p>
            <a:pPr algn="ctr"/>
            <a:r>
              <a:rPr lang="ja-JP" altLang="en-US" sz="2000" b="1">
                <a:solidFill>
                  <a:schemeClr val="bg1"/>
                </a:solidFill>
                <a:latin typeface="Meiryo" panose="020B0604030504040204" pitchFamily="34" charset="-128"/>
                <a:ea typeface="Meiryo" panose="020B0604030504040204" pitchFamily="34" charset="-128"/>
              </a:rPr>
              <a:t>基盤モデル</a:t>
            </a:r>
          </a:p>
          <a:p>
            <a:pPr algn="ctr"/>
            <a:r>
              <a:rPr lang="ja-JP" altLang="en-US" sz="1000">
                <a:solidFill>
                  <a:schemeClr val="bg1"/>
                </a:solidFill>
                <a:latin typeface="Meiryo" panose="020B0604030504040204" pitchFamily="34" charset="-128"/>
                <a:ea typeface="Meiryo" panose="020B0604030504040204" pitchFamily="34" charset="-128"/>
              </a:rPr>
              <a:t>Foundation Models</a:t>
            </a:r>
          </a:p>
        </p:txBody>
      </p:sp>
      <p:sp>
        <p:nvSpPr>
          <p:cNvPr id="20" name="テキスト ボックス 19">
            <a:extLst>
              <a:ext uri="{FF2B5EF4-FFF2-40B4-BE49-F238E27FC236}">
                <a16:creationId xmlns:a16="http://schemas.microsoft.com/office/drawing/2014/main" id="{5CCEF77B-FF4E-48EE-A017-F56B7D132E35}"/>
              </a:ext>
            </a:extLst>
          </p:cNvPr>
          <p:cNvSpPr txBox="1"/>
          <p:nvPr/>
        </p:nvSpPr>
        <p:spPr>
          <a:xfrm>
            <a:off x="653488" y="5285267"/>
            <a:ext cx="2665227" cy="830997"/>
          </a:xfrm>
          <a:prstGeom prst="rect">
            <a:avLst/>
          </a:prstGeom>
          <a:noFill/>
        </p:spPr>
        <p:txBody>
          <a:bodyPr wrap="square">
            <a:spAutoFit/>
          </a:bodyPr>
          <a:lstStyle/>
          <a:p>
            <a:r>
              <a:rPr lang="ja-JP" altLang="en-US" sz="1200">
                <a:solidFill>
                  <a:schemeClr val="bg1"/>
                </a:solidFill>
                <a:latin typeface="Meiryo" panose="020B0604030504040204" pitchFamily="34" charset="-128"/>
                <a:ea typeface="Meiryo" panose="020B0604030504040204" pitchFamily="34" charset="-128"/>
              </a:rPr>
              <a:t>大量のテキスト・データから学習したモデル。言語処理に特化し、文の意味を理解し、新しいテキストを生成、質問に回答する能力を持つ。</a:t>
            </a:r>
          </a:p>
        </p:txBody>
      </p:sp>
      <p:sp>
        <p:nvSpPr>
          <p:cNvPr id="22" name="テキスト ボックス 21">
            <a:extLst>
              <a:ext uri="{FF2B5EF4-FFF2-40B4-BE49-F238E27FC236}">
                <a16:creationId xmlns:a16="http://schemas.microsoft.com/office/drawing/2014/main" id="{EB4E4533-5CE0-9706-031C-AA114CB898E7}"/>
              </a:ext>
            </a:extLst>
          </p:cNvPr>
          <p:cNvSpPr txBox="1"/>
          <p:nvPr/>
        </p:nvSpPr>
        <p:spPr>
          <a:xfrm>
            <a:off x="844724" y="4676489"/>
            <a:ext cx="2282757" cy="553998"/>
          </a:xfrm>
          <a:prstGeom prst="rect">
            <a:avLst/>
          </a:prstGeom>
          <a:noFill/>
        </p:spPr>
        <p:txBody>
          <a:bodyPr wrap="square">
            <a:spAutoFit/>
          </a:bodyPr>
          <a:lstStyle/>
          <a:p>
            <a:pPr algn="ctr"/>
            <a:r>
              <a:rPr lang="ja-JP" altLang="en-US" sz="2000" b="1">
                <a:solidFill>
                  <a:schemeClr val="bg1"/>
                </a:solidFill>
                <a:latin typeface="Meiryo" panose="020B0604030504040204" pitchFamily="34" charset="-128"/>
                <a:ea typeface="Meiryo" panose="020B0604030504040204" pitchFamily="34" charset="-128"/>
              </a:rPr>
              <a:t>大規模言語モデル</a:t>
            </a:r>
          </a:p>
          <a:p>
            <a:pPr algn="ctr"/>
            <a:r>
              <a:rPr lang="ja-JP" altLang="en-US" sz="1000">
                <a:solidFill>
                  <a:schemeClr val="bg1"/>
                </a:solidFill>
                <a:latin typeface="Meiryo" panose="020B0604030504040204" pitchFamily="34" charset="-128"/>
                <a:ea typeface="Meiryo" panose="020B0604030504040204" pitchFamily="34" charset="-128"/>
              </a:rPr>
              <a:t>Large Language Models (LLM)</a:t>
            </a:r>
          </a:p>
        </p:txBody>
      </p:sp>
      <p:sp>
        <p:nvSpPr>
          <p:cNvPr id="3" name="テキスト ボックス 2">
            <a:extLst>
              <a:ext uri="{FF2B5EF4-FFF2-40B4-BE49-F238E27FC236}">
                <a16:creationId xmlns:a16="http://schemas.microsoft.com/office/drawing/2014/main" id="{E7950194-5D83-B6B2-997B-0401A71AB2AE}"/>
              </a:ext>
            </a:extLst>
          </p:cNvPr>
          <p:cNvSpPr txBox="1"/>
          <p:nvPr/>
        </p:nvSpPr>
        <p:spPr>
          <a:xfrm>
            <a:off x="2009097" y="3377168"/>
            <a:ext cx="2665227" cy="830997"/>
          </a:xfrm>
          <a:prstGeom prst="rect">
            <a:avLst/>
          </a:prstGeom>
          <a:noFill/>
        </p:spPr>
        <p:txBody>
          <a:bodyPr wrap="square">
            <a:spAutoFit/>
          </a:bodyPr>
          <a:lstStyle/>
          <a:p>
            <a:r>
              <a:rPr lang="ja-JP" altLang="en-US" sz="1200">
                <a:solidFill>
                  <a:schemeClr val="bg1"/>
                </a:solidFill>
                <a:latin typeface="Meiryo" panose="020B0604030504040204" pitchFamily="34" charset="-128"/>
                <a:ea typeface="Meiryo" panose="020B0604030504040204" pitchFamily="34" charset="-128"/>
              </a:rPr>
              <a:t>基盤モデルを使い、新たなデータ／コンテンツを生成するサービス。言語以外にも画像や動画、音声などに幅広く対応する。</a:t>
            </a:r>
          </a:p>
        </p:txBody>
      </p:sp>
      <p:sp>
        <p:nvSpPr>
          <p:cNvPr id="4" name="テキスト ボックス 3">
            <a:extLst>
              <a:ext uri="{FF2B5EF4-FFF2-40B4-BE49-F238E27FC236}">
                <a16:creationId xmlns:a16="http://schemas.microsoft.com/office/drawing/2014/main" id="{A0488A1B-982A-167D-0871-00E0593C4DD3}"/>
              </a:ext>
            </a:extLst>
          </p:cNvPr>
          <p:cNvSpPr txBox="1"/>
          <p:nvPr/>
        </p:nvSpPr>
        <p:spPr>
          <a:xfrm>
            <a:off x="2761293" y="2853948"/>
            <a:ext cx="1160834" cy="523220"/>
          </a:xfrm>
          <a:prstGeom prst="rect">
            <a:avLst/>
          </a:prstGeom>
          <a:noFill/>
        </p:spPr>
        <p:txBody>
          <a:bodyPr wrap="square">
            <a:spAutoFit/>
          </a:bodyPr>
          <a:lstStyle/>
          <a:p>
            <a:pPr algn="ctr"/>
            <a:r>
              <a:rPr lang="ja-JP" altLang="en-US" sz="2000" b="1">
                <a:solidFill>
                  <a:schemeClr val="bg1"/>
                </a:solidFill>
                <a:latin typeface="Meiryo" panose="020B0604030504040204" pitchFamily="34" charset="-128"/>
                <a:ea typeface="Meiryo" panose="020B0604030504040204" pitchFamily="34" charset="-128"/>
              </a:rPr>
              <a:t>生成AI</a:t>
            </a:r>
          </a:p>
          <a:p>
            <a:pPr algn="ctr"/>
            <a:r>
              <a:rPr lang="ja-JP" altLang="en-US" sz="800">
                <a:solidFill>
                  <a:schemeClr val="bg1"/>
                </a:solidFill>
                <a:latin typeface="Meiryo" panose="020B0604030504040204" pitchFamily="34" charset="-128"/>
                <a:ea typeface="Meiryo" panose="020B0604030504040204" pitchFamily="34" charset="-128"/>
              </a:rPr>
              <a:t>Generative AI</a:t>
            </a:r>
          </a:p>
        </p:txBody>
      </p:sp>
      <p:grpSp>
        <p:nvGrpSpPr>
          <p:cNvPr id="21" name="グループ化 20">
            <a:extLst>
              <a:ext uri="{FF2B5EF4-FFF2-40B4-BE49-F238E27FC236}">
                <a16:creationId xmlns:a16="http://schemas.microsoft.com/office/drawing/2014/main" id="{BF52D34B-A769-C0AB-137E-70A7FED33701}"/>
              </a:ext>
            </a:extLst>
          </p:cNvPr>
          <p:cNvGrpSpPr/>
          <p:nvPr/>
        </p:nvGrpSpPr>
        <p:grpSpPr>
          <a:xfrm>
            <a:off x="505535" y="998322"/>
            <a:ext cx="3324442" cy="1614626"/>
            <a:chOff x="505535" y="998322"/>
            <a:chExt cx="3324442" cy="1614626"/>
          </a:xfrm>
        </p:grpSpPr>
        <p:sp>
          <p:nvSpPr>
            <p:cNvPr id="5" name="角丸四角形 4">
              <a:extLst>
                <a:ext uri="{FF2B5EF4-FFF2-40B4-BE49-F238E27FC236}">
                  <a16:creationId xmlns:a16="http://schemas.microsoft.com/office/drawing/2014/main" id="{FC2E66B1-F483-94F7-4A8A-47BE3418BAFC}"/>
                </a:ext>
              </a:extLst>
            </p:cNvPr>
            <p:cNvSpPr/>
            <p:nvPr/>
          </p:nvSpPr>
          <p:spPr>
            <a:xfrm>
              <a:off x="505535" y="998322"/>
              <a:ext cx="3324442" cy="1614626"/>
            </a:xfrm>
            <a:prstGeom prst="roundRect">
              <a:avLst>
                <a:gd name="adj" fmla="val 6078"/>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テキスト ボックス 5">
              <a:extLst>
                <a:ext uri="{FF2B5EF4-FFF2-40B4-BE49-F238E27FC236}">
                  <a16:creationId xmlns:a16="http://schemas.microsoft.com/office/drawing/2014/main" id="{FD62A903-2662-D5DF-C6EA-DA95FCF61896}"/>
                </a:ext>
              </a:extLst>
            </p:cNvPr>
            <p:cNvSpPr txBox="1"/>
            <p:nvPr/>
          </p:nvSpPr>
          <p:spPr>
            <a:xfrm>
              <a:off x="653488" y="1784831"/>
              <a:ext cx="3032465" cy="646331"/>
            </a:xfrm>
            <a:prstGeom prst="rect">
              <a:avLst/>
            </a:prstGeom>
            <a:noFill/>
          </p:spPr>
          <p:txBody>
            <a:bodyPr wrap="square">
              <a:spAutoFit/>
            </a:bodyPr>
            <a:lstStyle/>
            <a:p>
              <a:r>
                <a:rPr lang="ja-JP" altLang="en-US" sz="1200">
                  <a:solidFill>
                    <a:schemeClr val="bg1"/>
                  </a:solidFill>
                  <a:latin typeface="Meiryo" panose="020B0604030504040204" pitchFamily="34" charset="-128"/>
                  <a:ea typeface="Meiryo" panose="020B0604030504040204" pitchFamily="34" charset="-128"/>
                </a:rPr>
                <a:t>生成</a:t>
              </a:r>
              <a:r>
                <a:rPr lang="en-US" altLang="ja-JP" sz="1200" dirty="0">
                  <a:solidFill>
                    <a:schemeClr val="bg1"/>
                  </a:solidFill>
                  <a:latin typeface="Meiryo" panose="020B0604030504040204" pitchFamily="34" charset="-128"/>
                  <a:ea typeface="Meiryo" panose="020B0604030504040204" pitchFamily="34" charset="-128"/>
                </a:rPr>
                <a:t>AI</a:t>
              </a:r>
              <a:r>
                <a:rPr lang="ja-JP" altLang="en-US" sz="1200">
                  <a:solidFill>
                    <a:schemeClr val="bg1"/>
                  </a:solidFill>
                  <a:latin typeface="Meiryo" panose="020B0604030504040204" pitchFamily="34" charset="-128"/>
                  <a:ea typeface="Meiryo" panose="020B0604030504040204" pitchFamily="34" charset="-128"/>
                </a:rPr>
                <a:t>をチャット形式で使用できるサービス。対話式に情報の整理や生成ができる。</a:t>
              </a:r>
              <a:r>
                <a:rPr lang="en-US" altLang="ja-JP" sz="1200" dirty="0" err="1">
                  <a:solidFill>
                    <a:schemeClr val="bg1"/>
                  </a:solidFill>
                  <a:latin typeface="Meiryo" panose="020B0604030504040204" pitchFamily="34" charset="-128"/>
                  <a:ea typeface="Meiryo" panose="020B0604030504040204" pitchFamily="34" charset="-128"/>
                </a:rPr>
                <a:t>ChatGPT</a:t>
              </a:r>
              <a:r>
                <a:rPr lang="ja-JP" altLang="en-US" sz="1200">
                  <a:solidFill>
                    <a:schemeClr val="bg1"/>
                  </a:solidFill>
                  <a:latin typeface="Meiryo" panose="020B0604030504040204" pitchFamily="34" charset="-128"/>
                  <a:ea typeface="Meiryo" panose="020B0604030504040204" pitchFamily="34" charset="-128"/>
                </a:rPr>
                <a:t>や</a:t>
              </a:r>
              <a:r>
                <a:rPr lang="en-US" altLang="ja-JP" sz="1200" dirty="0">
                  <a:solidFill>
                    <a:schemeClr val="bg1"/>
                  </a:solidFill>
                  <a:latin typeface="Meiryo" panose="020B0604030504040204" pitchFamily="34" charset="-128"/>
                  <a:ea typeface="Meiryo" panose="020B0604030504040204" pitchFamily="34" charset="-128"/>
                </a:rPr>
                <a:t>Bing</a:t>
              </a:r>
              <a:r>
                <a:rPr lang="ja-JP" altLang="en-US" sz="1200">
                  <a:solidFill>
                    <a:schemeClr val="bg1"/>
                  </a:solidFill>
                  <a:latin typeface="Meiryo" panose="020B0604030504040204" pitchFamily="34" charset="-128"/>
                  <a:ea typeface="Meiryo" panose="020B0604030504040204" pitchFamily="34" charset="-128"/>
                </a:rPr>
                <a:t>、</a:t>
              </a:r>
              <a:r>
                <a:rPr lang="en-US" altLang="ja-JP" sz="1200" dirty="0">
                  <a:solidFill>
                    <a:schemeClr val="bg1"/>
                  </a:solidFill>
                  <a:latin typeface="Meiryo" panose="020B0604030504040204" pitchFamily="34" charset="-128"/>
                  <a:ea typeface="Meiryo" panose="020B0604030504040204" pitchFamily="34" charset="-128"/>
                </a:rPr>
                <a:t>Bard</a:t>
              </a:r>
              <a:r>
                <a:rPr lang="ja-JP" altLang="en-US" sz="1200">
                  <a:solidFill>
                    <a:schemeClr val="bg1"/>
                  </a:solidFill>
                  <a:latin typeface="Meiryo" panose="020B0604030504040204" pitchFamily="34" charset="-128"/>
                  <a:ea typeface="Meiryo" panose="020B0604030504040204" pitchFamily="34" charset="-128"/>
                </a:rPr>
                <a:t>など。</a:t>
              </a:r>
            </a:p>
          </p:txBody>
        </p:sp>
        <p:sp>
          <p:nvSpPr>
            <p:cNvPr id="7" name="テキスト ボックス 6">
              <a:extLst>
                <a:ext uri="{FF2B5EF4-FFF2-40B4-BE49-F238E27FC236}">
                  <a16:creationId xmlns:a16="http://schemas.microsoft.com/office/drawing/2014/main" id="{42B10B77-EB47-5D85-5A4E-3C7357986466}"/>
                </a:ext>
              </a:extLst>
            </p:cNvPr>
            <p:cNvSpPr txBox="1"/>
            <p:nvPr/>
          </p:nvSpPr>
          <p:spPr>
            <a:xfrm>
              <a:off x="1099192" y="1205841"/>
              <a:ext cx="2137127" cy="523220"/>
            </a:xfrm>
            <a:prstGeom prst="rect">
              <a:avLst/>
            </a:prstGeom>
            <a:noFill/>
          </p:spPr>
          <p:txBody>
            <a:bodyPr wrap="square">
              <a:spAutoFit/>
            </a:bodyPr>
            <a:lstStyle/>
            <a:p>
              <a:pPr algn="ctr"/>
              <a:r>
                <a:rPr lang="ja-JP" altLang="en-US" sz="2000" b="1">
                  <a:solidFill>
                    <a:schemeClr val="bg1"/>
                  </a:solidFill>
                  <a:latin typeface="Meiryo" panose="020B0604030504040204" pitchFamily="34" charset="-128"/>
                  <a:ea typeface="Meiryo" panose="020B0604030504040204" pitchFamily="34" charset="-128"/>
                </a:rPr>
                <a:t>チャットAI</a:t>
              </a:r>
            </a:p>
            <a:p>
              <a:pPr algn="ctr"/>
              <a:r>
                <a:rPr lang="en-US" altLang="ja-JP" sz="800" dirty="0">
                  <a:solidFill>
                    <a:schemeClr val="bg1"/>
                  </a:solidFill>
                  <a:latin typeface="Meiryo" panose="020B0604030504040204" pitchFamily="34" charset="-128"/>
                  <a:ea typeface="Meiryo" panose="020B0604030504040204" pitchFamily="34" charset="-128"/>
                </a:rPr>
                <a:t>Chat</a:t>
              </a:r>
              <a:r>
                <a:rPr lang="ja-JP" altLang="en-US" sz="800">
                  <a:solidFill>
                    <a:schemeClr val="bg1"/>
                  </a:solidFill>
                  <a:latin typeface="Meiryo" panose="020B0604030504040204" pitchFamily="34" charset="-128"/>
                  <a:ea typeface="Meiryo" panose="020B0604030504040204" pitchFamily="34" charset="-128"/>
                </a:rPr>
                <a:t> AI</a:t>
              </a:r>
            </a:p>
          </p:txBody>
        </p:sp>
      </p:grpSp>
      <p:grpSp>
        <p:nvGrpSpPr>
          <p:cNvPr id="23" name="グループ化 22">
            <a:extLst>
              <a:ext uri="{FF2B5EF4-FFF2-40B4-BE49-F238E27FC236}">
                <a16:creationId xmlns:a16="http://schemas.microsoft.com/office/drawing/2014/main" id="{26BF968F-56BF-15DC-4F05-65D2D2FA7351}"/>
              </a:ext>
            </a:extLst>
          </p:cNvPr>
          <p:cNvGrpSpPr/>
          <p:nvPr/>
        </p:nvGrpSpPr>
        <p:grpSpPr>
          <a:xfrm>
            <a:off x="3907951" y="998322"/>
            <a:ext cx="2308550" cy="1614626"/>
            <a:chOff x="3907951" y="998322"/>
            <a:chExt cx="2308550" cy="1614626"/>
          </a:xfrm>
        </p:grpSpPr>
        <p:sp>
          <p:nvSpPr>
            <p:cNvPr id="11" name="角丸四角形 10">
              <a:extLst>
                <a:ext uri="{FF2B5EF4-FFF2-40B4-BE49-F238E27FC236}">
                  <a16:creationId xmlns:a16="http://schemas.microsoft.com/office/drawing/2014/main" id="{137556CB-04E1-C0F1-357A-4D762D1B6303}"/>
                </a:ext>
              </a:extLst>
            </p:cNvPr>
            <p:cNvSpPr/>
            <p:nvPr/>
          </p:nvSpPr>
          <p:spPr>
            <a:xfrm>
              <a:off x="3907951" y="998322"/>
              <a:ext cx="2308550" cy="1614626"/>
            </a:xfrm>
            <a:prstGeom prst="roundRect">
              <a:avLst>
                <a:gd name="adj" fmla="val 6078"/>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テキスト ボックス 12">
              <a:extLst>
                <a:ext uri="{FF2B5EF4-FFF2-40B4-BE49-F238E27FC236}">
                  <a16:creationId xmlns:a16="http://schemas.microsoft.com/office/drawing/2014/main" id="{C7AE91CD-9A84-2D62-25EB-101D16E71E5D}"/>
                </a:ext>
              </a:extLst>
            </p:cNvPr>
            <p:cNvSpPr txBox="1"/>
            <p:nvPr/>
          </p:nvSpPr>
          <p:spPr>
            <a:xfrm>
              <a:off x="4001401" y="1708451"/>
              <a:ext cx="2137126" cy="830997"/>
            </a:xfrm>
            <a:prstGeom prst="rect">
              <a:avLst/>
            </a:prstGeom>
            <a:noFill/>
          </p:spPr>
          <p:txBody>
            <a:bodyPr wrap="square">
              <a:spAutoFit/>
            </a:bodyPr>
            <a:lstStyle/>
            <a:p>
              <a:r>
                <a:rPr lang="ja-JP" altLang="en-US" sz="1200">
                  <a:solidFill>
                    <a:schemeClr val="bg1"/>
                  </a:solidFill>
                  <a:latin typeface="Meiryo" panose="020B0604030504040204" pitchFamily="34" charset="-128"/>
                  <a:ea typeface="Meiryo" panose="020B0604030504040204" pitchFamily="34" charset="-128"/>
                </a:rPr>
                <a:t>生成</a:t>
              </a:r>
              <a:r>
                <a:rPr lang="en-US" altLang="ja-JP" sz="1200" dirty="0">
                  <a:solidFill>
                    <a:schemeClr val="bg1"/>
                  </a:solidFill>
                  <a:latin typeface="Meiryo" panose="020B0604030504040204" pitchFamily="34" charset="-128"/>
                  <a:ea typeface="Meiryo" panose="020B0604030504040204" pitchFamily="34" charset="-128"/>
                </a:rPr>
                <a:t>AI</a:t>
              </a:r>
              <a:r>
                <a:rPr lang="ja-JP" altLang="en-US" sz="1200">
                  <a:solidFill>
                    <a:schemeClr val="bg1"/>
                  </a:solidFill>
                  <a:latin typeface="Meiryo" panose="020B0604030504040204" pitchFamily="34" charset="-128"/>
                  <a:ea typeface="Meiryo" panose="020B0604030504040204" pitchFamily="34" charset="-128"/>
                </a:rPr>
                <a:t>を組み入れた業務アプリケーション・サービス。</a:t>
              </a:r>
              <a:r>
                <a:rPr lang="en-US" altLang="ja-JP" sz="1200" dirty="0" err="1">
                  <a:solidFill>
                    <a:schemeClr val="bg1"/>
                  </a:solidFill>
                  <a:latin typeface="Meiryo" panose="020B0604030504040204" pitchFamily="34" charset="-128"/>
                  <a:ea typeface="Meiryo" panose="020B0604030504040204" pitchFamily="34" charset="-128"/>
                </a:rPr>
                <a:t>Github</a:t>
              </a:r>
              <a:r>
                <a:rPr lang="en-US" altLang="ja-JP" sz="1200" dirty="0">
                  <a:solidFill>
                    <a:schemeClr val="bg1"/>
                  </a:solidFill>
                  <a:latin typeface="Meiryo" panose="020B0604030504040204" pitchFamily="34" charset="-128"/>
                  <a:ea typeface="Meiryo" panose="020B0604030504040204" pitchFamily="34" charset="-128"/>
                </a:rPr>
                <a:t> Copilot</a:t>
              </a:r>
              <a:r>
                <a:rPr lang="ja-JP" altLang="en-US" sz="1200">
                  <a:solidFill>
                    <a:schemeClr val="bg1"/>
                  </a:solidFill>
                  <a:latin typeface="Meiryo" panose="020B0604030504040204" pitchFamily="34" charset="-128"/>
                  <a:ea typeface="Meiryo" panose="020B0604030504040204" pitchFamily="34" charset="-128"/>
                </a:rPr>
                <a:t>や</a:t>
              </a:r>
              <a:r>
                <a:rPr lang="en-US" altLang="ja-JP" sz="1200" dirty="0">
                  <a:solidFill>
                    <a:schemeClr val="bg1"/>
                  </a:solidFill>
                  <a:latin typeface="Meiryo" panose="020B0604030504040204" pitchFamily="34" charset="-128"/>
                  <a:ea typeface="Meiryo" panose="020B0604030504040204" pitchFamily="34" charset="-128"/>
                </a:rPr>
                <a:t>Copilot for Microsoft365</a:t>
              </a:r>
              <a:r>
                <a:rPr lang="ja-JP" altLang="en-US" sz="1200">
                  <a:solidFill>
                    <a:schemeClr val="bg1"/>
                  </a:solidFill>
                  <a:latin typeface="Meiryo" panose="020B0604030504040204" pitchFamily="34" charset="-128"/>
                  <a:ea typeface="Meiryo" panose="020B0604030504040204" pitchFamily="34" charset="-128"/>
                </a:rPr>
                <a:t>など。</a:t>
              </a:r>
            </a:p>
          </p:txBody>
        </p:sp>
        <p:sp>
          <p:nvSpPr>
            <p:cNvPr id="15" name="テキスト ボックス 14">
              <a:extLst>
                <a:ext uri="{FF2B5EF4-FFF2-40B4-BE49-F238E27FC236}">
                  <a16:creationId xmlns:a16="http://schemas.microsoft.com/office/drawing/2014/main" id="{EE35D72E-603D-7556-1163-E2DE1201C54C}"/>
                </a:ext>
              </a:extLst>
            </p:cNvPr>
            <p:cNvSpPr txBox="1"/>
            <p:nvPr/>
          </p:nvSpPr>
          <p:spPr>
            <a:xfrm>
              <a:off x="4001400" y="1188675"/>
              <a:ext cx="2137127" cy="400110"/>
            </a:xfrm>
            <a:prstGeom prst="rect">
              <a:avLst/>
            </a:prstGeom>
            <a:noFill/>
          </p:spPr>
          <p:txBody>
            <a:bodyPr wrap="square">
              <a:spAutoFit/>
            </a:bodyPr>
            <a:lstStyle/>
            <a:p>
              <a:pPr algn="ctr"/>
              <a:r>
                <a:rPr lang="ja-JP" altLang="en-US" sz="2000" b="1">
                  <a:solidFill>
                    <a:schemeClr val="bg1"/>
                  </a:solidFill>
                  <a:latin typeface="Meiryo" panose="020B0604030504040204" pitchFamily="34" charset="-128"/>
                  <a:ea typeface="Meiryo" panose="020B0604030504040204" pitchFamily="34" charset="-128"/>
                </a:rPr>
                <a:t>生成</a:t>
              </a:r>
              <a:r>
                <a:rPr lang="en-US" altLang="ja-JP" sz="2000" b="1" dirty="0">
                  <a:solidFill>
                    <a:schemeClr val="bg1"/>
                  </a:solidFill>
                  <a:latin typeface="Meiryo" panose="020B0604030504040204" pitchFamily="34" charset="-128"/>
                  <a:ea typeface="Meiryo" panose="020B0604030504040204" pitchFamily="34" charset="-128"/>
                </a:rPr>
                <a:t>AI</a:t>
              </a:r>
              <a:r>
                <a:rPr lang="ja-JP" altLang="en-US" sz="2000" b="1">
                  <a:solidFill>
                    <a:schemeClr val="bg1"/>
                  </a:solidFill>
                  <a:latin typeface="Meiryo" panose="020B0604030504040204" pitchFamily="34" charset="-128"/>
                  <a:ea typeface="Meiryo" panose="020B0604030504040204" pitchFamily="34" charset="-128"/>
                </a:rPr>
                <a:t>サービス</a:t>
              </a:r>
            </a:p>
          </p:txBody>
        </p:sp>
      </p:grpSp>
      <p:grpSp>
        <p:nvGrpSpPr>
          <p:cNvPr id="24" name="グループ化 23">
            <a:extLst>
              <a:ext uri="{FF2B5EF4-FFF2-40B4-BE49-F238E27FC236}">
                <a16:creationId xmlns:a16="http://schemas.microsoft.com/office/drawing/2014/main" id="{1860130A-FDC1-BBDF-8EC6-2B0C5EF2C1BF}"/>
              </a:ext>
            </a:extLst>
          </p:cNvPr>
          <p:cNvGrpSpPr/>
          <p:nvPr/>
        </p:nvGrpSpPr>
        <p:grpSpPr>
          <a:xfrm>
            <a:off x="6294475" y="998480"/>
            <a:ext cx="2343986" cy="3311360"/>
            <a:chOff x="6294475" y="998480"/>
            <a:chExt cx="2343986" cy="3311360"/>
          </a:xfrm>
        </p:grpSpPr>
        <p:sp>
          <p:nvSpPr>
            <p:cNvPr id="17" name="角丸四角形 16">
              <a:extLst>
                <a:ext uri="{FF2B5EF4-FFF2-40B4-BE49-F238E27FC236}">
                  <a16:creationId xmlns:a16="http://schemas.microsoft.com/office/drawing/2014/main" id="{63CAD7B6-C42C-0B72-3EB7-575810ED2226}"/>
                </a:ext>
              </a:extLst>
            </p:cNvPr>
            <p:cNvSpPr/>
            <p:nvPr/>
          </p:nvSpPr>
          <p:spPr>
            <a:xfrm>
              <a:off x="6294475" y="998480"/>
              <a:ext cx="2343986" cy="3311360"/>
            </a:xfrm>
            <a:prstGeom prst="roundRect">
              <a:avLst>
                <a:gd name="adj" fmla="val 6078"/>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テキスト ボックス 17">
              <a:extLst>
                <a:ext uri="{FF2B5EF4-FFF2-40B4-BE49-F238E27FC236}">
                  <a16:creationId xmlns:a16="http://schemas.microsoft.com/office/drawing/2014/main" id="{6EAC6B4C-49EB-5472-E87A-58C419A80670}"/>
                </a:ext>
              </a:extLst>
            </p:cNvPr>
            <p:cNvSpPr txBox="1"/>
            <p:nvPr/>
          </p:nvSpPr>
          <p:spPr>
            <a:xfrm>
              <a:off x="6393256" y="2399442"/>
              <a:ext cx="2194735" cy="1200329"/>
            </a:xfrm>
            <a:prstGeom prst="rect">
              <a:avLst/>
            </a:prstGeom>
            <a:noFill/>
          </p:spPr>
          <p:txBody>
            <a:bodyPr wrap="square">
              <a:spAutoFit/>
            </a:bodyPr>
            <a:lstStyle/>
            <a:p>
              <a:r>
                <a:rPr lang="ja-JP" altLang="en-US" sz="1200">
                  <a:solidFill>
                    <a:schemeClr val="bg1"/>
                  </a:solidFill>
                  <a:latin typeface="Meiryo" panose="020B0604030504040204" pitchFamily="34" charset="-128"/>
                  <a:ea typeface="Meiryo" panose="020B0604030504040204" pitchFamily="34" charset="-128"/>
                </a:rPr>
                <a:t>基盤モデルを使うことで、タスク毎にモデルを作ることなく、特定のタスクをこなすために必要な小規模な学習データを与えることで、作られるサービス。</a:t>
              </a:r>
            </a:p>
          </p:txBody>
        </p:sp>
        <p:sp>
          <p:nvSpPr>
            <p:cNvPr id="19" name="テキスト ボックス 18">
              <a:extLst>
                <a:ext uri="{FF2B5EF4-FFF2-40B4-BE49-F238E27FC236}">
                  <a16:creationId xmlns:a16="http://schemas.microsoft.com/office/drawing/2014/main" id="{9E7C76D7-B9E9-EB48-531D-73D299A312C9}"/>
                </a:ext>
              </a:extLst>
            </p:cNvPr>
            <p:cNvSpPr txBox="1"/>
            <p:nvPr/>
          </p:nvSpPr>
          <p:spPr>
            <a:xfrm>
              <a:off x="6422061" y="1883335"/>
              <a:ext cx="2137127" cy="400110"/>
            </a:xfrm>
            <a:prstGeom prst="rect">
              <a:avLst/>
            </a:prstGeom>
            <a:noFill/>
          </p:spPr>
          <p:txBody>
            <a:bodyPr wrap="square">
              <a:spAutoFit/>
            </a:bodyPr>
            <a:lstStyle/>
            <a:p>
              <a:pPr algn="ctr"/>
              <a:r>
                <a:rPr lang="ja-JP" altLang="en-US" sz="2000" b="1">
                  <a:solidFill>
                    <a:schemeClr val="bg1"/>
                  </a:solidFill>
                  <a:latin typeface="Meiryo" panose="020B0604030504040204" pitchFamily="34" charset="-128"/>
                  <a:ea typeface="Meiryo" panose="020B0604030504040204" pitchFamily="34" charset="-128"/>
                </a:rPr>
                <a:t>様々なサービス</a:t>
              </a:r>
            </a:p>
          </p:txBody>
        </p:sp>
      </p:grpSp>
    </p:spTree>
    <p:extLst>
      <p:ext uri="{BB962C8B-B14F-4D97-AF65-F5344CB8AC3E}">
        <p14:creationId xmlns:p14="http://schemas.microsoft.com/office/powerpoint/2010/main" val="4309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23"/>
                                        </p:tgtEl>
                                        <p:attrNameLst>
                                          <p:attrName>style.visibility</p:attrName>
                                        </p:attrNameLst>
                                      </p:cBhvr>
                                      <p:to>
                                        <p:strVal val="visible"/>
                                      </p:to>
                                    </p:set>
                                    <p:anim calcmode="lin" valueType="num">
                                      <p:cBhvr>
                                        <p:cTn id="14" dur="500" fill="hold"/>
                                        <p:tgtEl>
                                          <p:spTgt spid="23"/>
                                        </p:tgtEl>
                                        <p:attrNameLst>
                                          <p:attrName>ppt_w</p:attrName>
                                        </p:attrNameLst>
                                      </p:cBhvr>
                                      <p:tavLst>
                                        <p:tav tm="0">
                                          <p:val>
                                            <p:fltVal val="0"/>
                                          </p:val>
                                        </p:tav>
                                        <p:tav tm="100000">
                                          <p:val>
                                            <p:strVal val="#ppt_w"/>
                                          </p:val>
                                        </p:tav>
                                      </p:tavLst>
                                    </p:anim>
                                    <p:anim calcmode="lin" valueType="num">
                                      <p:cBhvr>
                                        <p:cTn id="15" dur="500" fill="hold"/>
                                        <p:tgtEl>
                                          <p:spTgt spid="23"/>
                                        </p:tgtEl>
                                        <p:attrNameLst>
                                          <p:attrName>ppt_h</p:attrName>
                                        </p:attrNameLst>
                                      </p:cBhvr>
                                      <p:tavLst>
                                        <p:tav tm="0">
                                          <p:val>
                                            <p:fltVal val="0"/>
                                          </p:val>
                                        </p:tav>
                                        <p:tav tm="100000">
                                          <p:val>
                                            <p:strVal val="#ppt_h"/>
                                          </p:val>
                                        </p:tav>
                                      </p:tavLst>
                                    </p:anim>
                                    <p:animEffect transition="in" filter="fade">
                                      <p:cBhvr>
                                        <p:cTn id="16" dur="500"/>
                                        <p:tgtEl>
                                          <p:spTgt spid="23"/>
                                        </p:tgtEl>
                                      </p:cBhvr>
                                    </p:animEffect>
                                  </p:childTnLst>
                                </p:cTn>
                              </p:par>
                              <p:par>
                                <p:cTn id="17" presetID="53" presetClass="entr" presetSubtype="16" fill="hold" nodeType="withEffect">
                                  <p:stCondLst>
                                    <p:cond delay="0"/>
                                  </p:stCondLst>
                                  <p:childTnLst>
                                    <p:set>
                                      <p:cBhvr>
                                        <p:cTn id="18" dur="1" fill="hold">
                                          <p:stCondLst>
                                            <p:cond delay="0"/>
                                          </p:stCondLst>
                                        </p:cTn>
                                        <p:tgtEl>
                                          <p:spTgt spid="24"/>
                                        </p:tgtEl>
                                        <p:attrNameLst>
                                          <p:attrName>style.visibility</p:attrName>
                                        </p:attrNameLst>
                                      </p:cBhvr>
                                      <p:to>
                                        <p:strVal val="visible"/>
                                      </p:to>
                                    </p:set>
                                    <p:anim calcmode="lin" valueType="num">
                                      <p:cBhvr>
                                        <p:cTn id="19" dur="500" fill="hold"/>
                                        <p:tgtEl>
                                          <p:spTgt spid="24"/>
                                        </p:tgtEl>
                                        <p:attrNameLst>
                                          <p:attrName>ppt_w</p:attrName>
                                        </p:attrNameLst>
                                      </p:cBhvr>
                                      <p:tavLst>
                                        <p:tav tm="0">
                                          <p:val>
                                            <p:fltVal val="0"/>
                                          </p:val>
                                        </p:tav>
                                        <p:tav tm="100000">
                                          <p:val>
                                            <p:strVal val="#ppt_w"/>
                                          </p:val>
                                        </p:tav>
                                      </p:tavLst>
                                    </p:anim>
                                    <p:anim calcmode="lin" valueType="num">
                                      <p:cBhvr>
                                        <p:cTn id="20" dur="500" fill="hold"/>
                                        <p:tgtEl>
                                          <p:spTgt spid="24"/>
                                        </p:tgtEl>
                                        <p:attrNameLst>
                                          <p:attrName>ppt_h</p:attrName>
                                        </p:attrNameLst>
                                      </p:cBhvr>
                                      <p:tavLst>
                                        <p:tav tm="0">
                                          <p:val>
                                            <p:fltVal val="0"/>
                                          </p:val>
                                        </p:tav>
                                        <p:tav tm="100000">
                                          <p:val>
                                            <p:strVal val="#ppt_h"/>
                                          </p:val>
                                        </p:tav>
                                      </p:tavLst>
                                    </p:anim>
                                    <p:animEffect transition="in" filter="fade">
                                      <p:cBhvr>
                                        <p:cTn id="2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曲折矢印 12">
            <a:extLst>
              <a:ext uri="{FF2B5EF4-FFF2-40B4-BE49-F238E27FC236}">
                <a16:creationId xmlns:a16="http://schemas.microsoft.com/office/drawing/2014/main" id="{038F41F5-2807-6CD4-2BC4-8AE3E082DE17}"/>
              </a:ext>
            </a:extLst>
          </p:cNvPr>
          <p:cNvSpPr/>
          <p:nvPr/>
        </p:nvSpPr>
        <p:spPr>
          <a:xfrm rot="5400000">
            <a:off x="2324936" y="2918681"/>
            <a:ext cx="2578571" cy="1552391"/>
          </a:xfrm>
          <a:prstGeom prst="bent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 name="曲折矢印 13">
            <a:extLst>
              <a:ext uri="{FF2B5EF4-FFF2-40B4-BE49-F238E27FC236}">
                <a16:creationId xmlns:a16="http://schemas.microsoft.com/office/drawing/2014/main" id="{7608F71B-56A9-A835-A151-9B144482E3EB}"/>
              </a:ext>
            </a:extLst>
          </p:cNvPr>
          <p:cNvSpPr/>
          <p:nvPr/>
        </p:nvSpPr>
        <p:spPr>
          <a:xfrm rot="16200000" flipH="1">
            <a:off x="4198842" y="2918683"/>
            <a:ext cx="2578571" cy="1552391"/>
          </a:xfrm>
          <a:prstGeom prst="bent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9E74D1CD-0ABF-F0C7-F25E-46F4918FE4C1}"/>
              </a:ext>
            </a:extLst>
          </p:cNvPr>
          <p:cNvSpPr>
            <a:spLocks noGrp="1"/>
          </p:cNvSpPr>
          <p:nvPr>
            <p:ph type="title"/>
          </p:nvPr>
        </p:nvSpPr>
        <p:spPr/>
        <p:txBody>
          <a:bodyPr/>
          <a:lstStyle/>
          <a:p>
            <a:r>
              <a:rPr kumimoji="1" lang="ja-JP" altLang="en-US"/>
              <a:t>生成</a:t>
            </a:r>
            <a:r>
              <a:rPr kumimoji="1" lang="en-US" altLang="ja-JP" dirty="0"/>
              <a:t>AI</a:t>
            </a:r>
            <a:r>
              <a:rPr kumimoji="1" lang="ja-JP" altLang="en-US"/>
              <a:t>は何を変えたのか？</a:t>
            </a:r>
          </a:p>
        </p:txBody>
      </p:sp>
      <p:sp>
        <p:nvSpPr>
          <p:cNvPr id="7" name="テキスト ボックス 6">
            <a:extLst>
              <a:ext uri="{FF2B5EF4-FFF2-40B4-BE49-F238E27FC236}">
                <a16:creationId xmlns:a16="http://schemas.microsoft.com/office/drawing/2014/main" id="{4F73C1CC-609C-4FBD-E539-AB39568FDE59}"/>
              </a:ext>
            </a:extLst>
          </p:cNvPr>
          <p:cNvSpPr txBox="1"/>
          <p:nvPr/>
        </p:nvSpPr>
        <p:spPr>
          <a:xfrm>
            <a:off x="2940785" y="5098310"/>
            <a:ext cx="3262432" cy="830997"/>
          </a:xfrm>
          <a:prstGeom prst="rect">
            <a:avLst/>
          </a:prstGeom>
          <a:noFill/>
        </p:spPr>
        <p:txBody>
          <a:bodyPr wrap="none" rtlCol="0">
            <a:spAutoFit/>
          </a:bodyPr>
          <a:lstStyle/>
          <a:p>
            <a:pPr algn="ctr"/>
            <a:r>
              <a:rPr kumimoji="1" lang="ja-JP" altLang="en-US" sz="2400" b="1">
                <a:solidFill>
                  <a:srgbClr val="0070C0"/>
                </a:solidFill>
                <a:latin typeface="Meiryo" panose="020B0604030504040204" pitchFamily="34" charset="-128"/>
                <a:ea typeface="Meiryo" panose="020B0604030504040204" pitchFamily="34" charset="-128"/>
              </a:rPr>
              <a:t>イノベーションの加速</a:t>
            </a:r>
            <a:endParaRPr kumimoji="1" lang="en-US" altLang="ja-JP" sz="2400" b="1" dirty="0">
              <a:solidFill>
                <a:srgbClr val="0070C0"/>
              </a:solidFill>
              <a:latin typeface="Meiryo" panose="020B0604030504040204" pitchFamily="34" charset="-128"/>
              <a:ea typeface="Meiryo" panose="020B0604030504040204" pitchFamily="34" charset="-128"/>
            </a:endParaRPr>
          </a:p>
          <a:p>
            <a:pPr algn="ctr"/>
            <a:r>
              <a:rPr kumimoji="1" lang="ja-JP" altLang="en-US" sz="2400" b="1">
                <a:solidFill>
                  <a:srgbClr val="0070C0"/>
                </a:solidFill>
                <a:latin typeface="Meiryo" panose="020B0604030504040204" pitchFamily="34" charset="-128"/>
                <a:ea typeface="Meiryo" panose="020B0604030504040204" pitchFamily="34" charset="-128"/>
              </a:rPr>
              <a:t>新たな問いの創出</a:t>
            </a:r>
            <a:endParaRPr kumimoji="1" lang="en-US" altLang="ja-JP" sz="2400" b="1" dirty="0">
              <a:solidFill>
                <a:srgbClr val="0070C0"/>
              </a:solidFill>
              <a:latin typeface="Meiryo" panose="020B0604030504040204" pitchFamily="34" charset="-128"/>
              <a:ea typeface="Meiryo" panose="020B0604030504040204" pitchFamily="34" charset="-128"/>
            </a:endParaRPr>
          </a:p>
        </p:txBody>
      </p:sp>
      <p:sp>
        <p:nvSpPr>
          <p:cNvPr id="10" name="テキスト ボックス 9">
            <a:extLst>
              <a:ext uri="{FF2B5EF4-FFF2-40B4-BE49-F238E27FC236}">
                <a16:creationId xmlns:a16="http://schemas.microsoft.com/office/drawing/2014/main" id="{0E8B4FD0-71FB-6C50-DEAF-FA8895D79CC8}"/>
              </a:ext>
            </a:extLst>
          </p:cNvPr>
          <p:cNvSpPr txBox="1"/>
          <p:nvPr/>
        </p:nvSpPr>
        <p:spPr>
          <a:xfrm>
            <a:off x="3301884" y="5921841"/>
            <a:ext cx="2540232" cy="646331"/>
          </a:xfrm>
          <a:prstGeom prst="rect">
            <a:avLst/>
          </a:prstGeom>
          <a:noFill/>
        </p:spPr>
        <p:txBody>
          <a:bodyPr wrap="square" rtlCol="0">
            <a:spAutoFit/>
          </a:bodyPr>
          <a:lstStyle/>
          <a:p>
            <a:pPr marL="171450" indent="-171450">
              <a:buFont typeface="Wingdings" pitchFamily="2" charset="2"/>
              <a:buChar char="ü"/>
            </a:pPr>
            <a:r>
              <a:rPr kumimoji="1" lang="ja-JP" altLang="en-US" sz="1200">
                <a:solidFill>
                  <a:srgbClr val="0070C0"/>
                </a:solidFill>
                <a:latin typeface="Meiryo" panose="020B0604030504040204" pitchFamily="34" charset="-128"/>
                <a:ea typeface="Meiryo" panose="020B0604030504040204" pitchFamily="34" charset="-128"/>
              </a:rPr>
              <a:t>新しい／非常識な視点の提供</a:t>
            </a:r>
            <a:endParaRPr kumimoji="1" lang="en-US" altLang="ja-JP" sz="1200" dirty="0">
              <a:solidFill>
                <a:srgbClr val="0070C0"/>
              </a:solidFill>
              <a:latin typeface="Meiryo" panose="020B0604030504040204" pitchFamily="34" charset="-128"/>
              <a:ea typeface="Meiryo" panose="020B0604030504040204" pitchFamily="34" charset="-128"/>
            </a:endParaRPr>
          </a:p>
          <a:p>
            <a:pPr marL="171450" indent="-171450">
              <a:buFont typeface="Wingdings" pitchFamily="2" charset="2"/>
              <a:buChar char="ü"/>
            </a:pPr>
            <a:r>
              <a:rPr kumimoji="1" lang="ja-JP" altLang="en-US" sz="1200">
                <a:solidFill>
                  <a:srgbClr val="0070C0"/>
                </a:solidFill>
                <a:latin typeface="Meiryo" panose="020B0604030504040204" pitchFamily="34" charset="-128"/>
                <a:ea typeface="Meiryo" panose="020B0604030504040204" pitchFamily="34" charset="-128"/>
              </a:rPr>
              <a:t>思考の壁打ちによる知識を整理</a:t>
            </a:r>
            <a:endParaRPr kumimoji="1" lang="en-US" altLang="ja-JP" sz="1200" dirty="0">
              <a:solidFill>
                <a:srgbClr val="0070C0"/>
              </a:solidFill>
              <a:latin typeface="Meiryo" panose="020B0604030504040204" pitchFamily="34" charset="-128"/>
              <a:ea typeface="Meiryo" panose="020B0604030504040204" pitchFamily="34" charset="-128"/>
            </a:endParaRPr>
          </a:p>
          <a:p>
            <a:pPr marL="171450" indent="-171450">
              <a:buFont typeface="Wingdings" pitchFamily="2" charset="2"/>
              <a:buChar char="ü"/>
            </a:pPr>
            <a:r>
              <a:rPr kumimoji="1" lang="ja-JP" altLang="en-US" sz="1200">
                <a:solidFill>
                  <a:srgbClr val="0070C0"/>
                </a:solidFill>
                <a:latin typeface="Meiryo" panose="020B0604030504040204" pitchFamily="34" charset="-128"/>
                <a:ea typeface="Meiryo" panose="020B0604030504040204" pitchFamily="34" charset="-128"/>
              </a:rPr>
              <a:t>新たな組合せのアイデア生成</a:t>
            </a:r>
          </a:p>
        </p:txBody>
      </p:sp>
      <p:sp>
        <p:nvSpPr>
          <p:cNvPr id="3" name="円/楕円 2">
            <a:extLst>
              <a:ext uri="{FF2B5EF4-FFF2-40B4-BE49-F238E27FC236}">
                <a16:creationId xmlns:a16="http://schemas.microsoft.com/office/drawing/2014/main" id="{DC5AA5D0-AEFF-6D68-CC7A-5A006BE648D0}"/>
              </a:ext>
            </a:extLst>
          </p:cNvPr>
          <p:cNvSpPr/>
          <p:nvPr/>
        </p:nvSpPr>
        <p:spPr>
          <a:xfrm>
            <a:off x="3246419" y="1792305"/>
            <a:ext cx="2646878" cy="2646878"/>
          </a:xfrm>
          <a:prstGeom prst="ellipse">
            <a:avLst/>
          </a:prstGeom>
          <a:solidFill>
            <a:srgbClr val="0070C0">
              <a:alpha val="58051"/>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テキスト ボックス 4">
            <a:extLst>
              <a:ext uri="{FF2B5EF4-FFF2-40B4-BE49-F238E27FC236}">
                <a16:creationId xmlns:a16="http://schemas.microsoft.com/office/drawing/2014/main" id="{F5230D87-9C1E-79B2-1305-8E6FC0DD7BE1}"/>
              </a:ext>
            </a:extLst>
          </p:cNvPr>
          <p:cNvSpPr txBox="1"/>
          <p:nvPr/>
        </p:nvSpPr>
        <p:spPr>
          <a:xfrm>
            <a:off x="1094665" y="1457371"/>
            <a:ext cx="1723549" cy="830997"/>
          </a:xfrm>
          <a:prstGeom prst="rect">
            <a:avLst/>
          </a:prstGeom>
          <a:noFill/>
        </p:spPr>
        <p:txBody>
          <a:bodyPr wrap="none" rtlCol="0">
            <a:spAutoFit/>
          </a:bodyPr>
          <a:lstStyle/>
          <a:p>
            <a:pPr algn="ctr"/>
            <a:r>
              <a:rPr kumimoji="1" lang="ja-JP" altLang="en-US" sz="2400" b="1">
                <a:solidFill>
                  <a:schemeClr val="accent3">
                    <a:lumMod val="75000"/>
                  </a:schemeClr>
                </a:solidFill>
                <a:latin typeface="Meiryo" panose="020B0604030504040204" pitchFamily="34" charset="-128"/>
                <a:ea typeface="Meiryo" panose="020B0604030504040204" pitchFamily="34" charset="-128"/>
              </a:rPr>
              <a:t>時間の短縮</a:t>
            </a:r>
            <a:endParaRPr kumimoji="1" lang="en-US" altLang="ja-JP" sz="2400" b="1" dirty="0">
              <a:solidFill>
                <a:schemeClr val="accent3">
                  <a:lumMod val="75000"/>
                </a:schemeClr>
              </a:solidFill>
              <a:latin typeface="Meiryo" panose="020B0604030504040204" pitchFamily="34" charset="-128"/>
              <a:ea typeface="Meiryo" panose="020B0604030504040204" pitchFamily="34" charset="-128"/>
            </a:endParaRPr>
          </a:p>
          <a:p>
            <a:pPr algn="ctr"/>
            <a:r>
              <a:rPr kumimoji="1" lang="ja-JP" altLang="en-US" sz="2400" b="1">
                <a:solidFill>
                  <a:schemeClr val="accent3">
                    <a:lumMod val="75000"/>
                  </a:schemeClr>
                </a:solidFill>
                <a:latin typeface="Meiryo" panose="020B0604030504040204" pitchFamily="34" charset="-128"/>
                <a:ea typeface="Meiryo" panose="020B0604030504040204" pitchFamily="34" charset="-128"/>
              </a:rPr>
              <a:t>生産性向上</a:t>
            </a:r>
          </a:p>
        </p:txBody>
      </p:sp>
      <p:sp>
        <p:nvSpPr>
          <p:cNvPr id="6" name="テキスト ボックス 5">
            <a:extLst>
              <a:ext uri="{FF2B5EF4-FFF2-40B4-BE49-F238E27FC236}">
                <a16:creationId xmlns:a16="http://schemas.microsoft.com/office/drawing/2014/main" id="{866B2518-8674-62D3-9442-79C301D2E143}"/>
              </a:ext>
            </a:extLst>
          </p:cNvPr>
          <p:cNvSpPr txBox="1"/>
          <p:nvPr/>
        </p:nvSpPr>
        <p:spPr>
          <a:xfrm>
            <a:off x="6264324" y="1457370"/>
            <a:ext cx="2031325" cy="830997"/>
          </a:xfrm>
          <a:prstGeom prst="rect">
            <a:avLst/>
          </a:prstGeom>
          <a:noFill/>
        </p:spPr>
        <p:txBody>
          <a:bodyPr wrap="none" rtlCol="0">
            <a:spAutoFit/>
          </a:bodyPr>
          <a:lstStyle/>
          <a:p>
            <a:pPr algn="ctr"/>
            <a:r>
              <a:rPr kumimoji="1" lang="ja-JP" altLang="en-US" sz="2400" b="1">
                <a:solidFill>
                  <a:schemeClr val="accent3">
                    <a:lumMod val="75000"/>
                  </a:schemeClr>
                </a:solidFill>
                <a:latin typeface="Meiryo" panose="020B0604030504040204" pitchFamily="34" charset="-128"/>
                <a:ea typeface="Meiryo" panose="020B0604030504040204" pitchFamily="34" charset="-128"/>
              </a:rPr>
              <a:t>高度専門知識</a:t>
            </a:r>
            <a:endParaRPr kumimoji="1" lang="en-US" altLang="ja-JP" sz="2400" b="1" dirty="0">
              <a:solidFill>
                <a:schemeClr val="accent3">
                  <a:lumMod val="75000"/>
                </a:schemeClr>
              </a:solidFill>
              <a:latin typeface="Meiryo" panose="020B0604030504040204" pitchFamily="34" charset="-128"/>
              <a:ea typeface="Meiryo" panose="020B0604030504040204" pitchFamily="34" charset="-128"/>
            </a:endParaRPr>
          </a:p>
          <a:p>
            <a:pPr algn="ctr"/>
            <a:r>
              <a:rPr kumimoji="1" lang="ja-JP" altLang="en-US" sz="2400" b="1">
                <a:solidFill>
                  <a:schemeClr val="accent3">
                    <a:lumMod val="75000"/>
                  </a:schemeClr>
                </a:solidFill>
                <a:latin typeface="Meiryo" panose="020B0604030504040204" pitchFamily="34" charset="-128"/>
                <a:ea typeface="Meiryo" panose="020B0604030504040204" pitchFamily="34" charset="-128"/>
              </a:rPr>
              <a:t>の効率的活用</a:t>
            </a:r>
          </a:p>
        </p:txBody>
      </p:sp>
      <p:sp>
        <p:nvSpPr>
          <p:cNvPr id="8" name="テキスト ボックス 7">
            <a:extLst>
              <a:ext uri="{FF2B5EF4-FFF2-40B4-BE49-F238E27FC236}">
                <a16:creationId xmlns:a16="http://schemas.microsoft.com/office/drawing/2014/main" id="{07F85C43-9B15-84AB-13E9-576FA21DD4CE}"/>
              </a:ext>
            </a:extLst>
          </p:cNvPr>
          <p:cNvSpPr txBox="1"/>
          <p:nvPr/>
        </p:nvSpPr>
        <p:spPr>
          <a:xfrm>
            <a:off x="536383" y="2218519"/>
            <a:ext cx="2325273" cy="1200329"/>
          </a:xfrm>
          <a:prstGeom prst="rect">
            <a:avLst/>
          </a:prstGeom>
          <a:noFill/>
        </p:spPr>
        <p:txBody>
          <a:bodyPr wrap="square" rtlCol="0">
            <a:spAutoFit/>
          </a:bodyPr>
          <a:lstStyle/>
          <a:p>
            <a:pPr marL="285750" indent="-285750">
              <a:buFont typeface="Wingdings" pitchFamily="2" charset="2"/>
              <a:buChar char="ü"/>
            </a:pPr>
            <a:r>
              <a:rPr kumimoji="1" lang="ja-JP" altLang="en-US" sz="1200">
                <a:solidFill>
                  <a:schemeClr val="accent3">
                    <a:lumMod val="75000"/>
                  </a:schemeClr>
                </a:solidFill>
                <a:latin typeface="Meiryo" panose="020B0604030504040204" pitchFamily="34" charset="-128"/>
                <a:ea typeface="Meiryo" panose="020B0604030504040204" pitchFamily="34" charset="-128"/>
              </a:rPr>
              <a:t>効率</a:t>
            </a:r>
            <a:r>
              <a:rPr lang="ja-JP" altLang="en-US" sz="1200">
                <a:solidFill>
                  <a:schemeClr val="accent3">
                    <a:lumMod val="75000"/>
                  </a:schemeClr>
                </a:solidFill>
                <a:latin typeface="Meiryo" panose="020B0604030504040204" pitchFamily="34" charset="-128"/>
                <a:ea typeface="Meiryo" panose="020B0604030504040204" pitchFamily="34" charset="-128"/>
              </a:rPr>
              <a:t>と</a:t>
            </a:r>
            <a:r>
              <a:rPr kumimoji="1" lang="ja-JP" altLang="en-US" sz="1200">
                <a:solidFill>
                  <a:schemeClr val="accent3">
                    <a:lumMod val="75000"/>
                  </a:schemeClr>
                </a:solidFill>
                <a:latin typeface="Meiryo" panose="020B0604030504040204" pitchFamily="34" charset="-128"/>
                <a:ea typeface="Meiryo" panose="020B0604030504040204" pitchFamily="34" charset="-128"/>
              </a:rPr>
              <a:t>生産性向上に寄与</a:t>
            </a:r>
            <a:endParaRPr kumimoji="1" lang="en-US" altLang="ja-JP" sz="1200" dirty="0">
              <a:solidFill>
                <a:schemeClr val="accent3">
                  <a:lumMod val="75000"/>
                </a:schemeClr>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kumimoji="1" lang="ja-JP" altLang="en-US" sz="1200">
                <a:solidFill>
                  <a:schemeClr val="accent3">
                    <a:lumMod val="75000"/>
                  </a:schemeClr>
                </a:solidFill>
                <a:latin typeface="Meiryo" panose="020B0604030504040204" pitchFamily="34" charset="-128"/>
                <a:ea typeface="Meiryo" panose="020B0604030504040204" pitchFamily="34" charset="-128"/>
              </a:rPr>
              <a:t>使いこなせる人とそうでない人のパフォーマンスのギャップを拡大</a:t>
            </a:r>
            <a:endParaRPr kumimoji="1" lang="en-US" altLang="ja-JP" sz="1200" dirty="0">
              <a:solidFill>
                <a:schemeClr val="accent3">
                  <a:lumMod val="75000"/>
                </a:schemeClr>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kumimoji="1" lang="ja-JP" altLang="en-US" sz="1200">
                <a:solidFill>
                  <a:schemeClr val="accent3">
                    <a:lumMod val="75000"/>
                  </a:schemeClr>
                </a:solidFill>
                <a:latin typeface="Meiryo" panose="020B0604030504040204" pitchFamily="34" charset="-128"/>
                <a:ea typeface="Meiryo" panose="020B0604030504040204" pitchFamily="34" charset="-128"/>
              </a:rPr>
              <a:t>知的力仕事を代替、人的コスト削減／人手不足を解消</a:t>
            </a:r>
          </a:p>
        </p:txBody>
      </p:sp>
      <p:sp>
        <p:nvSpPr>
          <p:cNvPr id="9" name="テキスト ボックス 8">
            <a:extLst>
              <a:ext uri="{FF2B5EF4-FFF2-40B4-BE49-F238E27FC236}">
                <a16:creationId xmlns:a16="http://schemas.microsoft.com/office/drawing/2014/main" id="{42C2F438-DFAB-085D-73C4-774AE9651A5F}"/>
              </a:ext>
            </a:extLst>
          </p:cNvPr>
          <p:cNvSpPr txBox="1"/>
          <p:nvPr/>
        </p:nvSpPr>
        <p:spPr>
          <a:xfrm>
            <a:off x="6301689" y="2218519"/>
            <a:ext cx="2325273" cy="1200329"/>
          </a:xfrm>
          <a:prstGeom prst="rect">
            <a:avLst/>
          </a:prstGeom>
          <a:noFill/>
        </p:spPr>
        <p:txBody>
          <a:bodyPr wrap="square" rtlCol="0">
            <a:spAutoFit/>
          </a:bodyPr>
          <a:lstStyle/>
          <a:p>
            <a:pPr marL="285750" indent="-285750">
              <a:buFont typeface="Wingdings" pitchFamily="2" charset="2"/>
              <a:buChar char="ü"/>
            </a:pPr>
            <a:r>
              <a:rPr kumimoji="1" lang="ja-JP" altLang="en-US" sz="1200">
                <a:solidFill>
                  <a:schemeClr val="accent3">
                    <a:lumMod val="75000"/>
                  </a:schemeClr>
                </a:solidFill>
                <a:latin typeface="Meiryo" panose="020B0604030504040204" pitchFamily="34" charset="-128"/>
                <a:ea typeface="Meiryo" panose="020B0604030504040204" pitchFamily="34" charset="-128"/>
              </a:rPr>
              <a:t>広範・高度な専門的知識を専門家に頼らずに獲得</a:t>
            </a:r>
            <a:endParaRPr kumimoji="1" lang="en-US" altLang="ja-JP" sz="1200" dirty="0">
              <a:solidFill>
                <a:schemeClr val="accent3">
                  <a:lumMod val="75000"/>
                </a:schemeClr>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lang="ja-JP" altLang="en-US" sz="1200">
                <a:solidFill>
                  <a:schemeClr val="accent3">
                    <a:lumMod val="75000"/>
                  </a:schemeClr>
                </a:solidFill>
                <a:latin typeface="Meiryo" panose="020B0604030504040204" pitchFamily="34" charset="-128"/>
                <a:ea typeface="Meiryo" panose="020B0604030504040204" pitchFamily="34" charset="-128"/>
              </a:rPr>
              <a:t>専門的なノウハウやアドバイス、作業支援を享受</a:t>
            </a:r>
            <a:endParaRPr lang="en-US" altLang="ja-JP" sz="1200" dirty="0">
              <a:solidFill>
                <a:schemeClr val="accent3">
                  <a:lumMod val="75000"/>
                </a:schemeClr>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kumimoji="1" lang="ja-JP" altLang="en-US" sz="1200">
                <a:solidFill>
                  <a:schemeClr val="accent3">
                    <a:lumMod val="75000"/>
                  </a:schemeClr>
                </a:solidFill>
                <a:latin typeface="Meiryo" panose="020B0604030504040204" pitchFamily="34" charset="-128"/>
                <a:ea typeface="Meiryo" panose="020B0604030504040204" pitchFamily="34" charset="-128"/>
              </a:rPr>
              <a:t>作業品質の改善、向上、高度化に寄与</a:t>
            </a:r>
          </a:p>
        </p:txBody>
      </p:sp>
      <p:sp>
        <p:nvSpPr>
          <p:cNvPr id="19" name="テキスト ボックス 18">
            <a:extLst>
              <a:ext uri="{FF2B5EF4-FFF2-40B4-BE49-F238E27FC236}">
                <a16:creationId xmlns:a16="http://schemas.microsoft.com/office/drawing/2014/main" id="{86495A1B-C8CC-0307-9E40-8DE0167808F6}"/>
              </a:ext>
            </a:extLst>
          </p:cNvPr>
          <p:cNvSpPr txBox="1"/>
          <p:nvPr/>
        </p:nvSpPr>
        <p:spPr>
          <a:xfrm>
            <a:off x="3566680" y="2618267"/>
            <a:ext cx="2018501" cy="1077218"/>
          </a:xfrm>
          <a:prstGeom prst="rect">
            <a:avLst/>
          </a:prstGeom>
          <a:noFill/>
        </p:spPr>
        <p:txBody>
          <a:bodyPr wrap="none" rtlCol="0">
            <a:spAutoFit/>
          </a:bodyPr>
          <a:lstStyle/>
          <a:p>
            <a:pPr algn="ctr"/>
            <a:r>
              <a:rPr kumimoji="1" lang="ja-JP" altLang="en-US" sz="4400" b="1">
                <a:solidFill>
                  <a:schemeClr val="bg1"/>
                </a:solidFill>
                <a:latin typeface="Meiryo" panose="020B0604030504040204" pitchFamily="34" charset="-128"/>
                <a:ea typeface="Meiryo" panose="020B0604030504040204" pitchFamily="34" charset="-128"/>
              </a:rPr>
              <a:t>生成</a:t>
            </a:r>
            <a:r>
              <a:rPr kumimoji="1" lang="en-US" altLang="ja-JP" sz="4400" b="1" dirty="0">
                <a:solidFill>
                  <a:schemeClr val="bg1"/>
                </a:solidFill>
                <a:latin typeface="Meiryo" panose="020B0604030504040204" pitchFamily="34" charset="-128"/>
                <a:ea typeface="Meiryo" panose="020B0604030504040204" pitchFamily="34" charset="-128"/>
              </a:rPr>
              <a:t>AI</a:t>
            </a:r>
          </a:p>
          <a:p>
            <a:pPr algn="ctr"/>
            <a:r>
              <a:rPr lang="en-US" altLang="ja-JP" sz="2000" dirty="0">
                <a:solidFill>
                  <a:schemeClr val="bg1"/>
                </a:solidFill>
                <a:latin typeface="Meiryo" panose="020B0604030504040204" pitchFamily="34" charset="-128"/>
                <a:ea typeface="Meiryo" panose="020B0604030504040204" pitchFamily="34" charset="-128"/>
              </a:rPr>
              <a:t>Generative AI</a:t>
            </a:r>
            <a:endParaRPr kumimoji="1" lang="ja-JP" altLang="en-US" sz="2000">
              <a:solidFill>
                <a:schemeClr val="bg1"/>
              </a:solidFill>
              <a:latin typeface="Meiryo" panose="020B0604030504040204" pitchFamily="34" charset="-128"/>
              <a:ea typeface="Meiryo" panose="020B0604030504040204" pitchFamily="34" charset="-128"/>
            </a:endParaRPr>
          </a:p>
        </p:txBody>
      </p:sp>
      <p:sp>
        <p:nvSpPr>
          <p:cNvPr id="4" name="テキスト ボックス 3">
            <a:extLst>
              <a:ext uri="{FF2B5EF4-FFF2-40B4-BE49-F238E27FC236}">
                <a16:creationId xmlns:a16="http://schemas.microsoft.com/office/drawing/2014/main" id="{D608A102-5E62-DE3E-AC19-524307BA29A2}"/>
              </a:ext>
            </a:extLst>
          </p:cNvPr>
          <p:cNvSpPr txBox="1"/>
          <p:nvPr/>
        </p:nvSpPr>
        <p:spPr>
          <a:xfrm>
            <a:off x="3553856" y="859821"/>
            <a:ext cx="2031325" cy="646331"/>
          </a:xfrm>
          <a:prstGeom prst="rect">
            <a:avLst/>
          </a:prstGeom>
          <a:noFill/>
        </p:spPr>
        <p:txBody>
          <a:bodyPr wrap="none" rtlCol="0">
            <a:spAutoFit/>
          </a:bodyPr>
          <a:lstStyle/>
          <a:p>
            <a:pPr algn="ctr"/>
            <a:r>
              <a:rPr lang="ja-JP" altLang="en-US" b="1">
                <a:solidFill>
                  <a:srgbClr val="7030A0"/>
                </a:solidFill>
                <a:latin typeface="Meiryo" panose="020B0604030504040204" pitchFamily="34" charset="-128"/>
                <a:ea typeface="Meiryo" panose="020B0604030504040204" pitchFamily="34" charset="-128"/>
              </a:rPr>
              <a:t>テーマや課題など</a:t>
            </a:r>
            <a:endParaRPr lang="en-US" altLang="ja-JP" b="1" dirty="0">
              <a:solidFill>
                <a:srgbClr val="7030A0"/>
              </a:solidFill>
              <a:latin typeface="Meiryo" panose="020B0604030504040204" pitchFamily="34" charset="-128"/>
              <a:ea typeface="Meiryo" panose="020B0604030504040204" pitchFamily="34" charset="-128"/>
            </a:endParaRPr>
          </a:p>
          <a:p>
            <a:pPr algn="ctr"/>
            <a:r>
              <a:rPr lang="ja-JP" altLang="en-US" b="1">
                <a:solidFill>
                  <a:srgbClr val="7030A0"/>
                </a:solidFill>
                <a:latin typeface="Meiryo" panose="020B0604030504040204" pitchFamily="34" charset="-128"/>
                <a:ea typeface="Meiryo" panose="020B0604030504040204" pitchFamily="34" charset="-128"/>
              </a:rPr>
              <a:t>問い</a:t>
            </a:r>
            <a:r>
              <a:rPr kumimoji="1" lang="ja-JP" altLang="en-US" b="1">
                <a:solidFill>
                  <a:srgbClr val="7030A0"/>
                </a:solidFill>
                <a:latin typeface="Meiryo" panose="020B0604030504040204" pitchFamily="34" charset="-128"/>
                <a:ea typeface="Meiryo" panose="020B0604030504040204" pitchFamily="34" charset="-128"/>
              </a:rPr>
              <a:t>の設定</a:t>
            </a:r>
            <a:endParaRPr kumimoji="1" lang="ja-JP" altLang="en-US">
              <a:solidFill>
                <a:srgbClr val="7030A0"/>
              </a:solidFill>
              <a:latin typeface="Meiryo" panose="020B0604030504040204" pitchFamily="34" charset="-128"/>
              <a:ea typeface="Meiryo" panose="020B0604030504040204" pitchFamily="34" charset="-128"/>
            </a:endParaRPr>
          </a:p>
        </p:txBody>
      </p:sp>
      <p:sp>
        <p:nvSpPr>
          <p:cNvPr id="11" name="テキスト ボックス 10">
            <a:extLst>
              <a:ext uri="{FF2B5EF4-FFF2-40B4-BE49-F238E27FC236}">
                <a16:creationId xmlns:a16="http://schemas.microsoft.com/office/drawing/2014/main" id="{AB5307C3-442E-6107-E407-628F5E89BB1D}"/>
              </a:ext>
            </a:extLst>
          </p:cNvPr>
          <p:cNvSpPr txBox="1"/>
          <p:nvPr/>
        </p:nvSpPr>
        <p:spPr>
          <a:xfrm>
            <a:off x="919102" y="4071740"/>
            <a:ext cx="2262158" cy="646331"/>
          </a:xfrm>
          <a:prstGeom prst="rect">
            <a:avLst/>
          </a:prstGeom>
          <a:noFill/>
        </p:spPr>
        <p:txBody>
          <a:bodyPr wrap="none" rtlCol="0">
            <a:spAutoFit/>
          </a:bodyPr>
          <a:lstStyle/>
          <a:p>
            <a:pPr algn="r"/>
            <a:r>
              <a:rPr lang="ja-JP" altLang="en-US" b="1">
                <a:solidFill>
                  <a:srgbClr val="7030A0"/>
                </a:solidFill>
                <a:latin typeface="Meiryo" panose="020B0604030504040204" pitchFamily="34" charset="-128"/>
                <a:ea typeface="Meiryo" panose="020B0604030504040204" pitchFamily="34" charset="-128"/>
              </a:rPr>
              <a:t>問いに応じた</a:t>
            </a:r>
            <a:r>
              <a:rPr kumimoji="1" lang="ja-JP" altLang="en-US" b="1">
                <a:solidFill>
                  <a:srgbClr val="7030A0"/>
                </a:solidFill>
                <a:latin typeface="Meiryo" panose="020B0604030504040204" pitchFamily="34" charset="-128"/>
                <a:ea typeface="Meiryo" panose="020B0604030504040204" pitchFamily="34" charset="-128"/>
              </a:rPr>
              <a:t>適切な</a:t>
            </a:r>
            <a:endParaRPr kumimoji="1" lang="en-US" altLang="ja-JP" b="1" dirty="0">
              <a:solidFill>
                <a:srgbClr val="7030A0"/>
              </a:solidFill>
              <a:latin typeface="Meiryo" panose="020B0604030504040204" pitchFamily="34" charset="-128"/>
              <a:ea typeface="Meiryo" panose="020B0604030504040204" pitchFamily="34" charset="-128"/>
            </a:endParaRPr>
          </a:p>
          <a:p>
            <a:pPr algn="r"/>
            <a:r>
              <a:rPr kumimoji="1" lang="ja-JP" altLang="en-US" b="1">
                <a:solidFill>
                  <a:srgbClr val="7030A0"/>
                </a:solidFill>
                <a:latin typeface="Meiryo" panose="020B0604030504040204" pitchFamily="34" charset="-128"/>
                <a:ea typeface="Meiryo" panose="020B0604030504040204" pitchFamily="34" charset="-128"/>
              </a:rPr>
              <a:t>指示／プロンプト</a:t>
            </a:r>
            <a:endParaRPr lang="en-US" altLang="ja-JP" b="1" dirty="0">
              <a:solidFill>
                <a:srgbClr val="7030A0"/>
              </a:solidFill>
              <a:latin typeface="Meiryo" panose="020B0604030504040204" pitchFamily="34" charset="-128"/>
              <a:ea typeface="Meiryo" panose="020B0604030504040204" pitchFamily="34" charset="-128"/>
            </a:endParaRPr>
          </a:p>
        </p:txBody>
      </p:sp>
      <p:sp>
        <p:nvSpPr>
          <p:cNvPr id="12" name="テキスト ボックス 11">
            <a:extLst>
              <a:ext uri="{FF2B5EF4-FFF2-40B4-BE49-F238E27FC236}">
                <a16:creationId xmlns:a16="http://schemas.microsoft.com/office/drawing/2014/main" id="{EE70233A-9C96-E01A-C4A0-45410F568E39}"/>
              </a:ext>
            </a:extLst>
          </p:cNvPr>
          <p:cNvSpPr txBox="1"/>
          <p:nvPr/>
        </p:nvSpPr>
        <p:spPr>
          <a:xfrm>
            <a:off x="5967445" y="4076168"/>
            <a:ext cx="2031325" cy="646331"/>
          </a:xfrm>
          <a:prstGeom prst="rect">
            <a:avLst/>
          </a:prstGeom>
          <a:noFill/>
        </p:spPr>
        <p:txBody>
          <a:bodyPr wrap="none" rtlCol="0">
            <a:spAutoFit/>
          </a:bodyPr>
          <a:lstStyle/>
          <a:p>
            <a:pPr algn="ctr"/>
            <a:r>
              <a:rPr lang="ja-JP" altLang="en-US" b="1">
                <a:solidFill>
                  <a:srgbClr val="7030A0"/>
                </a:solidFill>
                <a:latin typeface="Meiryo" panose="020B0604030504040204" pitchFamily="34" charset="-128"/>
                <a:ea typeface="Meiryo" panose="020B0604030504040204" pitchFamily="34" charset="-128"/>
              </a:rPr>
              <a:t>結果を解釈できる</a:t>
            </a:r>
            <a:endParaRPr lang="en-US" altLang="ja-JP" b="1" dirty="0">
              <a:solidFill>
                <a:srgbClr val="7030A0"/>
              </a:solidFill>
              <a:latin typeface="Meiryo" panose="020B0604030504040204" pitchFamily="34" charset="-128"/>
              <a:ea typeface="Meiryo" panose="020B0604030504040204" pitchFamily="34" charset="-128"/>
            </a:endParaRPr>
          </a:p>
          <a:p>
            <a:pPr algn="ctr"/>
            <a:r>
              <a:rPr kumimoji="1" lang="ja-JP" altLang="en-US" b="1">
                <a:solidFill>
                  <a:srgbClr val="7030A0"/>
                </a:solidFill>
                <a:latin typeface="Meiryo" panose="020B0604030504040204" pitchFamily="34" charset="-128"/>
                <a:ea typeface="Meiryo" panose="020B0604030504040204" pitchFamily="34" charset="-128"/>
              </a:rPr>
              <a:t>専門的知識や教養</a:t>
            </a:r>
            <a:endParaRPr kumimoji="1" lang="ja-JP" altLang="en-US">
              <a:solidFill>
                <a:srgbClr val="7030A0"/>
              </a:solidFill>
              <a:latin typeface="Meiryo" panose="020B0604030504040204" pitchFamily="34" charset="-128"/>
              <a:ea typeface="Meiryo" panose="020B0604030504040204" pitchFamily="34" charset="-128"/>
            </a:endParaRPr>
          </a:p>
        </p:txBody>
      </p:sp>
      <p:sp>
        <p:nvSpPr>
          <p:cNvPr id="16" name="三角形 15">
            <a:extLst>
              <a:ext uri="{FF2B5EF4-FFF2-40B4-BE49-F238E27FC236}">
                <a16:creationId xmlns:a16="http://schemas.microsoft.com/office/drawing/2014/main" id="{6D1E2050-1BB6-4338-AF39-7CC3112EB3F3}"/>
              </a:ext>
            </a:extLst>
          </p:cNvPr>
          <p:cNvSpPr/>
          <p:nvPr/>
        </p:nvSpPr>
        <p:spPr>
          <a:xfrm rot="3132784">
            <a:off x="2957755" y="3470621"/>
            <a:ext cx="588318" cy="600165"/>
          </a:xfrm>
          <a:prstGeom prst="triangle">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三角形 19">
            <a:extLst>
              <a:ext uri="{FF2B5EF4-FFF2-40B4-BE49-F238E27FC236}">
                <a16:creationId xmlns:a16="http://schemas.microsoft.com/office/drawing/2014/main" id="{45F06BDF-B3FD-9BBD-2EFD-3C27AC43DBD3}"/>
              </a:ext>
            </a:extLst>
          </p:cNvPr>
          <p:cNvSpPr/>
          <p:nvPr/>
        </p:nvSpPr>
        <p:spPr>
          <a:xfrm rot="18331283" flipH="1">
            <a:off x="5566509" y="3472167"/>
            <a:ext cx="588318" cy="600165"/>
          </a:xfrm>
          <a:prstGeom prst="triangle">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三角形 20">
            <a:extLst>
              <a:ext uri="{FF2B5EF4-FFF2-40B4-BE49-F238E27FC236}">
                <a16:creationId xmlns:a16="http://schemas.microsoft.com/office/drawing/2014/main" id="{900B0794-CEC3-1D64-AF06-C37DC326182B}"/>
              </a:ext>
            </a:extLst>
          </p:cNvPr>
          <p:cNvSpPr/>
          <p:nvPr/>
        </p:nvSpPr>
        <p:spPr>
          <a:xfrm rot="10800000" flipH="1">
            <a:off x="4281771" y="1435149"/>
            <a:ext cx="588318" cy="600165"/>
          </a:xfrm>
          <a:prstGeom prst="triangle">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3943275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up)">
                                      <p:cBhvr>
                                        <p:cTn id="7" dur="500"/>
                                        <p:tgtEl>
                                          <p:spTgt spid="13"/>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up)">
                                      <p:cBhvr>
                                        <p:cTn id="10" dur="500"/>
                                        <p:tgtEl>
                                          <p:spTgt spid="14"/>
                                        </p:tgtEl>
                                      </p:cBhvr>
                                    </p:animEffect>
                                  </p:childTnLst>
                                </p:cTn>
                              </p:par>
                            </p:childTnLst>
                          </p:cTn>
                        </p:par>
                        <p:par>
                          <p:cTn id="11" fill="hold">
                            <p:stCondLst>
                              <p:cond delay="500"/>
                            </p:stCondLst>
                            <p:childTnLst>
                              <p:par>
                                <p:cTn id="12" presetID="53" presetClass="entr" presetSubtype="16"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500" fill="hold"/>
                                        <p:tgtEl>
                                          <p:spTgt spid="10"/>
                                        </p:tgtEl>
                                        <p:attrNameLst>
                                          <p:attrName>ppt_w</p:attrName>
                                        </p:attrNameLst>
                                      </p:cBhvr>
                                      <p:tavLst>
                                        <p:tav tm="0">
                                          <p:val>
                                            <p:fltVal val="0"/>
                                          </p:val>
                                        </p:tav>
                                        <p:tav tm="100000">
                                          <p:val>
                                            <p:strVal val="#ppt_w"/>
                                          </p:val>
                                        </p:tav>
                                      </p:tavLst>
                                    </p:anim>
                                    <p:anim calcmode="lin" valueType="num">
                                      <p:cBhvr>
                                        <p:cTn id="20" dur="500" fill="hold"/>
                                        <p:tgtEl>
                                          <p:spTgt spid="10"/>
                                        </p:tgtEl>
                                        <p:attrNameLst>
                                          <p:attrName>ppt_h</p:attrName>
                                        </p:attrNameLst>
                                      </p:cBhvr>
                                      <p:tavLst>
                                        <p:tav tm="0">
                                          <p:val>
                                            <p:fltVal val="0"/>
                                          </p:val>
                                        </p:tav>
                                        <p:tav tm="100000">
                                          <p:val>
                                            <p:strVal val="#ppt_h"/>
                                          </p:val>
                                        </p:tav>
                                      </p:tavLst>
                                    </p:anim>
                                    <p:animEffect transition="in" filter="fade">
                                      <p:cBhvr>
                                        <p:cTn id="21" dur="500"/>
                                        <p:tgtEl>
                                          <p:spTgt spid="10"/>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0" nodeType="click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wipe(up)">
                                      <p:cBhvr>
                                        <p:cTn id="26" dur="500"/>
                                        <p:tgtEl>
                                          <p:spTgt spid="4"/>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wipe(up)">
                                      <p:cBhvr>
                                        <p:cTn id="30" dur="500"/>
                                        <p:tgtEl>
                                          <p:spTgt spid="21"/>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wipe(left)">
                                      <p:cBhvr>
                                        <p:cTn id="35" dur="500"/>
                                        <p:tgtEl>
                                          <p:spTgt spid="11"/>
                                        </p:tgtEl>
                                      </p:cBhvr>
                                    </p:animEffect>
                                  </p:childTnLst>
                                </p:cTn>
                              </p:par>
                            </p:childTnLst>
                          </p:cTn>
                        </p:par>
                        <p:par>
                          <p:cTn id="36" fill="hold">
                            <p:stCondLst>
                              <p:cond delay="500"/>
                            </p:stCondLst>
                            <p:childTnLst>
                              <p:par>
                                <p:cTn id="37" presetID="22" presetClass="entr" presetSubtype="8"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Effect transition="in" filter="wipe(left)">
                                      <p:cBhvr>
                                        <p:cTn id="39" dur="500"/>
                                        <p:tgtEl>
                                          <p:spTgt spid="16"/>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2" fill="hold" grpId="0" nodeType="click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wipe(right)">
                                      <p:cBhvr>
                                        <p:cTn id="44" dur="500"/>
                                        <p:tgtEl>
                                          <p:spTgt spid="12"/>
                                        </p:tgtEl>
                                      </p:cBhvr>
                                    </p:animEffect>
                                  </p:childTnLst>
                                </p:cTn>
                              </p:par>
                            </p:childTnLst>
                          </p:cTn>
                        </p:par>
                        <p:par>
                          <p:cTn id="45" fill="hold">
                            <p:stCondLst>
                              <p:cond delay="500"/>
                            </p:stCondLst>
                            <p:childTnLst>
                              <p:par>
                                <p:cTn id="46" presetID="22" presetClass="entr" presetSubtype="2" fill="hold" grpId="0" nodeType="afterEffect">
                                  <p:stCondLst>
                                    <p:cond delay="0"/>
                                  </p:stCondLst>
                                  <p:childTnLst>
                                    <p:set>
                                      <p:cBhvr>
                                        <p:cTn id="47" dur="1" fill="hold">
                                          <p:stCondLst>
                                            <p:cond delay="0"/>
                                          </p:stCondLst>
                                        </p:cTn>
                                        <p:tgtEl>
                                          <p:spTgt spid="20"/>
                                        </p:tgtEl>
                                        <p:attrNameLst>
                                          <p:attrName>style.visibility</p:attrName>
                                        </p:attrNameLst>
                                      </p:cBhvr>
                                      <p:to>
                                        <p:strVal val="visible"/>
                                      </p:to>
                                    </p:set>
                                    <p:animEffect transition="in" filter="wipe(right)">
                                      <p:cBhvr>
                                        <p:cTn id="4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7" grpId="0"/>
      <p:bldP spid="10" grpId="0"/>
      <p:bldP spid="4" grpId="0"/>
      <p:bldP spid="11" grpId="0"/>
      <p:bldP spid="12" grpId="0"/>
      <p:bldP spid="16" grpId="0" animBg="1"/>
      <p:bldP spid="20" grpId="0" animBg="1"/>
      <p:bldP spid="21" grpId="0" animBg="1"/>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正方形/長方形 20">
            <a:extLst>
              <a:ext uri="{FF2B5EF4-FFF2-40B4-BE49-F238E27FC236}">
                <a16:creationId xmlns:a16="http://schemas.microsoft.com/office/drawing/2014/main" id="{CE44F778-E557-DB79-CFCE-EC23A4AB0149}"/>
              </a:ext>
            </a:extLst>
          </p:cNvPr>
          <p:cNvSpPr/>
          <p:nvPr/>
        </p:nvSpPr>
        <p:spPr>
          <a:xfrm>
            <a:off x="4490720" y="1659712"/>
            <a:ext cx="4470400" cy="3007360"/>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正方形/長方形 21">
            <a:extLst>
              <a:ext uri="{FF2B5EF4-FFF2-40B4-BE49-F238E27FC236}">
                <a16:creationId xmlns:a16="http://schemas.microsoft.com/office/drawing/2014/main" id="{8EEB2916-3183-1BFC-2FFF-960910B53D58}"/>
              </a:ext>
            </a:extLst>
          </p:cNvPr>
          <p:cNvSpPr/>
          <p:nvPr/>
        </p:nvSpPr>
        <p:spPr>
          <a:xfrm>
            <a:off x="4486924" y="4730572"/>
            <a:ext cx="4484356" cy="846335"/>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正方形/長方形 22">
            <a:extLst>
              <a:ext uri="{FF2B5EF4-FFF2-40B4-BE49-F238E27FC236}">
                <a16:creationId xmlns:a16="http://schemas.microsoft.com/office/drawing/2014/main" id="{537C9CD5-33FA-25CC-1E51-3840F201C40C}"/>
              </a:ext>
            </a:extLst>
          </p:cNvPr>
          <p:cNvSpPr/>
          <p:nvPr/>
        </p:nvSpPr>
        <p:spPr>
          <a:xfrm>
            <a:off x="4497084" y="5647872"/>
            <a:ext cx="4484356" cy="846335"/>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A51F318F-BFF6-0DA6-91A7-D18B542C2F60}"/>
              </a:ext>
            </a:extLst>
          </p:cNvPr>
          <p:cNvSpPr>
            <a:spLocks noGrp="1"/>
          </p:cNvSpPr>
          <p:nvPr>
            <p:ph type="title"/>
          </p:nvPr>
        </p:nvSpPr>
        <p:spPr/>
        <p:txBody>
          <a:bodyPr/>
          <a:lstStyle/>
          <a:p>
            <a:r>
              <a:rPr kumimoji="1" lang="ja-JP" altLang="en-US"/>
              <a:t>生成</a:t>
            </a:r>
            <a:r>
              <a:rPr kumimoji="1" lang="en-US" altLang="ja-JP" dirty="0"/>
              <a:t>AI</a:t>
            </a:r>
            <a:r>
              <a:rPr kumimoji="1" lang="ja-JP" altLang="en-US"/>
              <a:t>の課題と解決方法</a:t>
            </a:r>
          </a:p>
        </p:txBody>
      </p:sp>
      <p:sp>
        <p:nvSpPr>
          <p:cNvPr id="3" name="正方形/長方形 2">
            <a:extLst>
              <a:ext uri="{FF2B5EF4-FFF2-40B4-BE49-F238E27FC236}">
                <a16:creationId xmlns:a16="http://schemas.microsoft.com/office/drawing/2014/main" id="{DFBAE6DB-8E0E-DD70-1C86-E9185B9ABEA7}"/>
              </a:ext>
            </a:extLst>
          </p:cNvPr>
          <p:cNvSpPr/>
          <p:nvPr/>
        </p:nvSpPr>
        <p:spPr>
          <a:xfrm>
            <a:off x="182880" y="1659712"/>
            <a:ext cx="4226560" cy="96012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正方形/長方形 3">
            <a:extLst>
              <a:ext uri="{FF2B5EF4-FFF2-40B4-BE49-F238E27FC236}">
                <a16:creationId xmlns:a16="http://schemas.microsoft.com/office/drawing/2014/main" id="{7EB7424A-4524-00EF-6464-FDDA39A45737}"/>
              </a:ext>
            </a:extLst>
          </p:cNvPr>
          <p:cNvSpPr/>
          <p:nvPr/>
        </p:nvSpPr>
        <p:spPr>
          <a:xfrm>
            <a:off x="182880" y="2683332"/>
            <a:ext cx="4226560" cy="96012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正方形/長方形 4">
            <a:extLst>
              <a:ext uri="{FF2B5EF4-FFF2-40B4-BE49-F238E27FC236}">
                <a16:creationId xmlns:a16="http://schemas.microsoft.com/office/drawing/2014/main" id="{127F736F-4CAE-FA51-DFD5-8D73DBEB0362}"/>
              </a:ext>
            </a:extLst>
          </p:cNvPr>
          <p:cNvSpPr/>
          <p:nvPr/>
        </p:nvSpPr>
        <p:spPr>
          <a:xfrm>
            <a:off x="182880" y="3706952"/>
            <a:ext cx="4226560" cy="96012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a:extLst>
              <a:ext uri="{FF2B5EF4-FFF2-40B4-BE49-F238E27FC236}">
                <a16:creationId xmlns:a16="http://schemas.microsoft.com/office/drawing/2014/main" id="{E9982A67-65B0-FC0F-2BC3-7708AF16BB0B}"/>
              </a:ext>
            </a:extLst>
          </p:cNvPr>
          <p:cNvSpPr/>
          <p:nvPr/>
        </p:nvSpPr>
        <p:spPr>
          <a:xfrm>
            <a:off x="172720" y="4730572"/>
            <a:ext cx="4226560" cy="846335"/>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正方形/長方形 6">
            <a:extLst>
              <a:ext uri="{FF2B5EF4-FFF2-40B4-BE49-F238E27FC236}">
                <a16:creationId xmlns:a16="http://schemas.microsoft.com/office/drawing/2014/main" id="{D2FC6147-A2BE-9659-3FBD-35F97C49D43D}"/>
              </a:ext>
            </a:extLst>
          </p:cNvPr>
          <p:cNvSpPr/>
          <p:nvPr/>
        </p:nvSpPr>
        <p:spPr>
          <a:xfrm>
            <a:off x="182880" y="5645332"/>
            <a:ext cx="4226560" cy="846335"/>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テキスト ボックス 7">
            <a:extLst>
              <a:ext uri="{FF2B5EF4-FFF2-40B4-BE49-F238E27FC236}">
                <a16:creationId xmlns:a16="http://schemas.microsoft.com/office/drawing/2014/main" id="{BF1B36DA-3BE6-69FD-5BC5-65ADD00EFFC6}"/>
              </a:ext>
            </a:extLst>
          </p:cNvPr>
          <p:cNvSpPr txBox="1"/>
          <p:nvPr/>
        </p:nvSpPr>
        <p:spPr>
          <a:xfrm>
            <a:off x="885928" y="1719912"/>
            <a:ext cx="2723823" cy="369332"/>
          </a:xfrm>
          <a:prstGeom prst="rect">
            <a:avLst/>
          </a:prstGeom>
          <a:noFill/>
        </p:spPr>
        <p:txBody>
          <a:bodyPr wrap="none" rtlCol="0">
            <a:spAutoFit/>
          </a:bodyPr>
          <a:lstStyle/>
          <a:p>
            <a:pPr algn="ctr"/>
            <a:r>
              <a:rPr kumimoji="1" lang="ja-JP" altLang="en-US" b="1">
                <a:solidFill>
                  <a:schemeClr val="bg1"/>
                </a:solidFill>
                <a:latin typeface="Meiryo" panose="020B0604030504040204" pitchFamily="34" charset="-128"/>
                <a:ea typeface="Meiryo" panose="020B0604030504040204" pitchFamily="34" charset="-128"/>
              </a:rPr>
              <a:t>流暢な表現でウソをつく</a:t>
            </a:r>
          </a:p>
        </p:txBody>
      </p:sp>
      <p:sp>
        <p:nvSpPr>
          <p:cNvPr id="9" name="テキスト ボックス 8">
            <a:extLst>
              <a:ext uri="{FF2B5EF4-FFF2-40B4-BE49-F238E27FC236}">
                <a16:creationId xmlns:a16="http://schemas.microsoft.com/office/drawing/2014/main" id="{DB4267F0-5C22-EA4D-CBD7-CF2EFC324101}"/>
              </a:ext>
            </a:extLst>
          </p:cNvPr>
          <p:cNvSpPr txBox="1"/>
          <p:nvPr/>
        </p:nvSpPr>
        <p:spPr>
          <a:xfrm>
            <a:off x="885928" y="2751187"/>
            <a:ext cx="2723823" cy="369332"/>
          </a:xfrm>
          <a:prstGeom prst="rect">
            <a:avLst/>
          </a:prstGeom>
          <a:noFill/>
        </p:spPr>
        <p:txBody>
          <a:bodyPr wrap="none" rtlCol="0">
            <a:spAutoFit/>
          </a:bodyPr>
          <a:lstStyle/>
          <a:p>
            <a:pPr algn="ctr"/>
            <a:r>
              <a:rPr kumimoji="1" lang="ja-JP" altLang="en-US" b="1">
                <a:solidFill>
                  <a:schemeClr val="bg1"/>
                </a:solidFill>
                <a:latin typeface="Meiryo" panose="020B0604030504040204" pitchFamily="34" charset="-128"/>
                <a:ea typeface="Meiryo" panose="020B0604030504040204" pitchFamily="34" charset="-128"/>
              </a:rPr>
              <a:t>最新情報を利用できない</a:t>
            </a:r>
          </a:p>
        </p:txBody>
      </p:sp>
      <p:sp>
        <p:nvSpPr>
          <p:cNvPr id="10" name="テキスト ボックス 9">
            <a:extLst>
              <a:ext uri="{FF2B5EF4-FFF2-40B4-BE49-F238E27FC236}">
                <a16:creationId xmlns:a16="http://schemas.microsoft.com/office/drawing/2014/main" id="{12E995A1-2921-DB53-9781-B56B1B61BAA3}"/>
              </a:ext>
            </a:extLst>
          </p:cNvPr>
          <p:cNvSpPr txBox="1"/>
          <p:nvPr/>
        </p:nvSpPr>
        <p:spPr>
          <a:xfrm>
            <a:off x="600640" y="3772207"/>
            <a:ext cx="3416320" cy="369332"/>
          </a:xfrm>
          <a:prstGeom prst="rect">
            <a:avLst/>
          </a:prstGeom>
          <a:noFill/>
        </p:spPr>
        <p:txBody>
          <a:bodyPr wrap="none" rtlCol="0">
            <a:spAutoFit/>
          </a:bodyPr>
          <a:lstStyle/>
          <a:p>
            <a:pPr algn="ctr"/>
            <a:r>
              <a:rPr kumimoji="1" lang="ja-JP" altLang="en-US" b="1">
                <a:solidFill>
                  <a:schemeClr val="bg1"/>
                </a:solidFill>
                <a:latin typeface="Meiryo" panose="020B0604030504040204" pitchFamily="34" charset="-128"/>
                <a:ea typeface="Meiryo" panose="020B0604030504040204" pitchFamily="34" charset="-128"/>
              </a:rPr>
              <a:t>論理関係や意味を理解できない</a:t>
            </a:r>
          </a:p>
        </p:txBody>
      </p:sp>
      <p:sp>
        <p:nvSpPr>
          <p:cNvPr id="11" name="テキスト ボックス 10">
            <a:extLst>
              <a:ext uri="{FF2B5EF4-FFF2-40B4-BE49-F238E27FC236}">
                <a16:creationId xmlns:a16="http://schemas.microsoft.com/office/drawing/2014/main" id="{BC3C7748-F78D-BF75-D5B7-105008865380}"/>
              </a:ext>
            </a:extLst>
          </p:cNvPr>
          <p:cNvSpPr txBox="1"/>
          <p:nvPr/>
        </p:nvSpPr>
        <p:spPr>
          <a:xfrm>
            <a:off x="587999" y="4797822"/>
            <a:ext cx="3416320" cy="369332"/>
          </a:xfrm>
          <a:prstGeom prst="rect">
            <a:avLst/>
          </a:prstGeom>
          <a:noFill/>
        </p:spPr>
        <p:txBody>
          <a:bodyPr wrap="none" rtlCol="0">
            <a:spAutoFit/>
          </a:bodyPr>
          <a:lstStyle/>
          <a:p>
            <a:pPr algn="ctr"/>
            <a:r>
              <a:rPr kumimoji="1" lang="ja-JP" altLang="en-US" b="1">
                <a:solidFill>
                  <a:schemeClr val="bg1"/>
                </a:solidFill>
                <a:latin typeface="Meiryo" panose="020B0604030504040204" pitchFamily="34" charset="-128"/>
                <a:ea typeface="Meiryo" panose="020B0604030504040204" pitchFamily="34" charset="-128"/>
              </a:rPr>
              <a:t>機密情報の扱いには注意が必要</a:t>
            </a:r>
          </a:p>
        </p:txBody>
      </p:sp>
      <p:sp>
        <p:nvSpPr>
          <p:cNvPr id="12" name="テキスト ボックス 11">
            <a:extLst>
              <a:ext uri="{FF2B5EF4-FFF2-40B4-BE49-F238E27FC236}">
                <a16:creationId xmlns:a16="http://schemas.microsoft.com/office/drawing/2014/main" id="{E715D21B-99FA-7390-3EC9-ACAF6D187C1F}"/>
              </a:ext>
            </a:extLst>
          </p:cNvPr>
          <p:cNvSpPr txBox="1"/>
          <p:nvPr/>
        </p:nvSpPr>
        <p:spPr>
          <a:xfrm>
            <a:off x="539678" y="5710587"/>
            <a:ext cx="3416320" cy="369332"/>
          </a:xfrm>
          <a:prstGeom prst="rect">
            <a:avLst/>
          </a:prstGeom>
          <a:noFill/>
        </p:spPr>
        <p:txBody>
          <a:bodyPr wrap="none" rtlCol="0">
            <a:spAutoFit/>
          </a:bodyPr>
          <a:lstStyle/>
          <a:p>
            <a:pPr algn="ctr"/>
            <a:r>
              <a:rPr kumimoji="1" lang="ja-JP" altLang="en-US" b="1">
                <a:solidFill>
                  <a:schemeClr val="bg1"/>
                </a:solidFill>
                <a:latin typeface="Meiryo" panose="020B0604030504040204" pitchFamily="34" charset="-128"/>
                <a:ea typeface="Meiryo" panose="020B0604030504040204" pitchFamily="34" charset="-128"/>
              </a:rPr>
              <a:t>プロンプトにはノウハウが必要</a:t>
            </a:r>
          </a:p>
        </p:txBody>
      </p:sp>
      <p:sp>
        <p:nvSpPr>
          <p:cNvPr id="13" name="テキスト ボックス 12">
            <a:extLst>
              <a:ext uri="{FF2B5EF4-FFF2-40B4-BE49-F238E27FC236}">
                <a16:creationId xmlns:a16="http://schemas.microsoft.com/office/drawing/2014/main" id="{41B43194-B512-06D2-7A1F-67A75622A9C6}"/>
              </a:ext>
            </a:extLst>
          </p:cNvPr>
          <p:cNvSpPr txBox="1"/>
          <p:nvPr/>
        </p:nvSpPr>
        <p:spPr>
          <a:xfrm>
            <a:off x="655325" y="1993216"/>
            <a:ext cx="3281668" cy="646331"/>
          </a:xfrm>
          <a:prstGeom prst="rect">
            <a:avLst/>
          </a:prstGeom>
          <a:noFill/>
        </p:spPr>
        <p:txBody>
          <a:bodyPr wrap="none" rtlCol="0">
            <a:spAutoFit/>
          </a:bodyPr>
          <a:lstStyle/>
          <a:p>
            <a:pPr marL="171450" indent="-171450">
              <a:buFont typeface="Wingdings" pitchFamily="2" charset="2"/>
              <a:buChar char="ü"/>
            </a:pPr>
            <a:r>
              <a:rPr kumimoji="1" lang="ja-JP" altLang="en-US" sz="1200">
                <a:solidFill>
                  <a:schemeClr val="bg1"/>
                </a:solidFill>
                <a:latin typeface="Meiryo" panose="020B0604030504040204" pitchFamily="34" charset="-128"/>
                <a:ea typeface="Meiryo" panose="020B0604030504040204" pitchFamily="34" charset="-128"/>
              </a:rPr>
              <a:t>ウソも多いネットの情報を使用</a:t>
            </a:r>
            <a:endParaRPr kumimoji="1" lang="en-US" altLang="ja-JP" sz="1200" dirty="0">
              <a:solidFill>
                <a:schemeClr val="bg1"/>
              </a:solidFill>
              <a:latin typeface="Meiryo" panose="020B0604030504040204" pitchFamily="34" charset="-128"/>
              <a:ea typeface="Meiryo" panose="020B0604030504040204" pitchFamily="34" charset="-128"/>
            </a:endParaRPr>
          </a:p>
          <a:p>
            <a:pPr marL="171450" indent="-171450">
              <a:buFont typeface="Wingdings" pitchFamily="2" charset="2"/>
              <a:buChar char="ü"/>
            </a:pPr>
            <a:r>
              <a:rPr lang="ja-JP" altLang="en-US" sz="1200">
                <a:solidFill>
                  <a:schemeClr val="bg1"/>
                </a:solidFill>
                <a:latin typeface="Meiryo" panose="020B0604030504040204" pitchFamily="34" charset="-128"/>
                <a:ea typeface="Meiryo" panose="020B0604030504040204" pitchFamily="34" charset="-128"/>
              </a:rPr>
              <a:t>よく出てくる言葉のつながりで文章を生成</a:t>
            </a:r>
            <a:endParaRPr lang="en-US" altLang="ja-JP" sz="1200" dirty="0">
              <a:solidFill>
                <a:schemeClr val="bg1"/>
              </a:solidFill>
              <a:latin typeface="Meiryo" panose="020B0604030504040204" pitchFamily="34" charset="-128"/>
              <a:ea typeface="Meiryo" panose="020B0604030504040204" pitchFamily="34" charset="-128"/>
            </a:endParaRPr>
          </a:p>
          <a:p>
            <a:pPr marL="171450" indent="-171450">
              <a:buFont typeface="Wingdings" pitchFamily="2" charset="2"/>
              <a:buChar char="ü"/>
            </a:pPr>
            <a:r>
              <a:rPr kumimoji="1" lang="ja-JP" altLang="en-US" sz="1200">
                <a:solidFill>
                  <a:schemeClr val="bg1"/>
                </a:solidFill>
                <a:latin typeface="Meiryo" panose="020B0604030504040204" pitchFamily="34" charset="-128"/>
                <a:ea typeface="Meiryo" panose="020B0604030504040204" pitchFamily="34" charset="-128"/>
              </a:rPr>
              <a:t>論理や意味を理解していない</a:t>
            </a:r>
          </a:p>
        </p:txBody>
      </p:sp>
      <p:sp>
        <p:nvSpPr>
          <p:cNvPr id="14" name="テキスト ボックス 13">
            <a:extLst>
              <a:ext uri="{FF2B5EF4-FFF2-40B4-BE49-F238E27FC236}">
                <a16:creationId xmlns:a16="http://schemas.microsoft.com/office/drawing/2014/main" id="{FEDDD522-D5B3-CD95-7F0D-A75B134B995C}"/>
              </a:ext>
            </a:extLst>
          </p:cNvPr>
          <p:cNvSpPr txBox="1"/>
          <p:nvPr/>
        </p:nvSpPr>
        <p:spPr>
          <a:xfrm>
            <a:off x="655325" y="3098373"/>
            <a:ext cx="3385863" cy="461665"/>
          </a:xfrm>
          <a:prstGeom prst="rect">
            <a:avLst/>
          </a:prstGeom>
          <a:noFill/>
        </p:spPr>
        <p:txBody>
          <a:bodyPr wrap="none" rtlCol="0">
            <a:spAutoFit/>
          </a:bodyPr>
          <a:lstStyle/>
          <a:p>
            <a:pPr marL="171450" indent="-171450">
              <a:buFont typeface="Wingdings" pitchFamily="2" charset="2"/>
              <a:buChar char="ü"/>
            </a:pPr>
            <a:r>
              <a:rPr kumimoji="1" lang="ja-JP" altLang="en-US" sz="1200">
                <a:solidFill>
                  <a:schemeClr val="bg1"/>
                </a:solidFill>
                <a:latin typeface="Meiryo" panose="020B0604030504040204" pitchFamily="34" charset="-128"/>
                <a:ea typeface="Meiryo" panose="020B0604030504040204" pitchFamily="34" charset="-128"/>
              </a:rPr>
              <a:t>何年か前のデータで言語モデル</a:t>
            </a:r>
            <a:r>
              <a:rPr lang="ja-JP" altLang="en-US" sz="1200">
                <a:solidFill>
                  <a:schemeClr val="bg1"/>
                </a:solidFill>
                <a:latin typeface="Meiryo" panose="020B0604030504040204" pitchFamily="34" charset="-128"/>
                <a:ea typeface="Meiryo" panose="020B0604030504040204" pitchFamily="34" charset="-128"/>
              </a:rPr>
              <a:t>を生成</a:t>
            </a:r>
            <a:endParaRPr lang="en-US" altLang="ja-JP" sz="1200" dirty="0">
              <a:solidFill>
                <a:schemeClr val="bg1"/>
              </a:solidFill>
              <a:latin typeface="Meiryo" panose="020B0604030504040204" pitchFamily="34" charset="-128"/>
              <a:ea typeface="Meiryo" panose="020B0604030504040204" pitchFamily="34" charset="-128"/>
            </a:endParaRPr>
          </a:p>
          <a:p>
            <a:pPr marL="171450" indent="-171450">
              <a:buFont typeface="Wingdings" pitchFamily="2" charset="2"/>
              <a:buChar char="ü"/>
            </a:pPr>
            <a:r>
              <a:rPr lang="en-US" altLang="ja-JP" sz="1200" dirty="0">
                <a:solidFill>
                  <a:schemeClr val="bg1"/>
                </a:solidFill>
                <a:latin typeface="Meiryo" panose="020B0604030504040204" pitchFamily="34" charset="-128"/>
                <a:ea typeface="Meiryo" panose="020B0604030504040204" pitchFamily="34" charset="-128"/>
              </a:rPr>
              <a:t>API</a:t>
            </a:r>
            <a:r>
              <a:rPr lang="ja-JP" altLang="en-US" sz="1200">
                <a:solidFill>
                  <a:schemeClr val="bg1"/>
                </a:solidFill>
                <a:latin typeface="Meiryo" panose="020B0604030504040204" pitchFamily="34" charset="-128"/>
                <a:ea typeface="Meiryo" panose="020B0604030504040204" pitchFamily="34" charset="-128"/>
              </a:rPr>
              <a:t>等により、使い方によっては解消できる</a:t>
            </a:r>
            <a:endParaRPr kumimoji="1" lang="ja-JP" altLang="en-US" sz="1200">
              <a:solidFill>
                <a:schemeClr val="bg1"/>
              </a:solidFill>
              <a:latin typeface="Meiryo" panose="020B0604030504040204" pitchFamily="34" charset="-128"/>
              <a:ea typeface="Meiryo" panose="020B0604030504040204" pitchFamily="34" charset="-128"/>
            </a:endParaRPr>
          </a:p>
        </p:txBody>
      </p:sp>
      <p:sp>
        <p:nvSpPr>
          <p:cNvPr id="15" name="テキスト ボックス 14">
            <a:extLst>
              <a:ext uri="{FF2B5EF4-FFF2-40B4-BE49-F238E27FC236}">
                <a16:creationId xmlns:a16="http://schemas.microsoft.com/office/drawing/2014/main" id="{9E1C8FA3-198B-3134-11D5-C47C96F42F20}"/>
              </a:ext>
            </a:extLst>
          </p:cNvPr>
          <p:cNvSpPr txBox="1"/>
          <p:nvPr/>
        </p:nvSpPr>
        <p:spPr>
          <a:xfrm>
            <a:off x="685805" y="4146471"/>
            <a:ext cx="3127779" cy="461665"/>
          </a:xfrm>
          <a:prstGeom prst="rect">
            <a:avLst/>
          </a:prstGeom>
          <a:noFill/>
        </p:spPr>
        <p:txBody>
          <a:bodyPr wrap="none" rtlCol="0">
            <a:spAutoFit/>
          </a:bodyPr>
          <a:lstStyle/>
          <a:p>
            <a:pPr marL="171450" indent="-171450">
              <a:buFont typeface="Wingdings" pitchFamily="2" charset="2"/>
              <a:buChar char="ü"/>
            </a:pPr>
            <a:r>
              <a:rPr kumimoji="1" lang="ja-JP" altLang="en-US" sz="1200">
                <a:solidFill>
                  <a:schemeClr val="bg1"/>
                </a:solidFill>
                <a:latin typeface="Meiryo" panose="020B0604030504040204" pitchFamily="34" charset="-128"/>
                <a:ea typeface="Meiryo" panose="020B0604030504040204" pitchFamily="34" charset="-128"/>
              </a:rPr>
              <a:t>言葉の出現頻度のみを使って文章を生成</a:t>
            </a:r>
            <a:endParaRPr kumimoji="1" lang="en-US" altLang="ja-JP" sz="1200" dirty="0">
              <a:solidFill>
                <a:schemeClr val="bg1"/>
              </a:solidFill>
              <a:latin typeface="Meiryo" panose="020B0604030504040204" pitchFamily="34" charset="-128"/>
              <a:ea typeface="Meiryo" panose="020B0604030504040204" pitchFamily="34" charset="-128"/>
            </a:endParaRPr>
          </a:p>
          <a:p>
            <a:pPr marL="171450" indent="-171450">
              <a:buFont typeface="Wingdings" pitchFamily="2" charset="2"/>
              <a:buChar char="ü"/>
            </a:pPr>
            <a:r>
              <a:rPr lang="ja-JP" altLang="en-US" sz="1200">
                <a:solidFill>
                  <a:schemeClr val="bg1"/>
                </a:solidFill>
                <a:latin typeface="Meiryo" panose="020B0604030504040204" pitchFamily="34" charset="-128"/>
                <a:ea typeface="Meiryo" panose="020B0604030504040204" pitchFamily="34" charset="-128"/>
              </a:rPr>
              <a:t>前提知識や常識を持っていない</a:t>
            </a:r>
            <a:endParaRPr kumimoji="1" lang="ja-JP" altLang="en-US" sz="1200">
              <a:solidFill>
                <a:schemeClr val="bg1"/>
              </a:solidFill>
              <a:latin typeface="Meiryo" panose="020B0604030504040204" pitchFamily="34" charset="-128"/>
              <a:ea typeface="Meiryo" panose="020B0604030504040204" pitchFamily="34" charset="-128"/>
            </a:endParaRPr>
          </a:p>
        </p:txBody>
      </p:sp>
      <p:sp>
        <p:nvSpPr>
          <p:cNvPr id="16" name="テキスト ボックス 15">
            <a:extLst>
              <a:ext uri="{FF2B5EF4-FFF2-40B4-BE49-F238E27FC236}">
                <a16:creationId xmlns:a16="http://schemas.microsoft.com/office/drawing/2014/main" id="{043288B7-476D-164D-9966-02D8E02DC962}"/>
              </a:ext>
            </a:extLst>
          </p:cNvPr>
          <p:cNvSpPr txBox="1"/>
          <p:nvPr/>
        </p:nvSpPr>
        <p:spPr>
          <a:xfrm>
            <a:off x="655325" y="5214106"/>
            <a:ext cx="3435556" cy="276999"/>
          </a:xfrm>
          <a:prstGeom prst="rect">
            <a:avLst/>
          </a:prstGeom>
          <a:noFill/>
        </p:spPr>
        <p:txBody>
          <a:bodyPr wrap="none" rtlCol="0">
            <a:spAutoFit/>
          </a:bodyPr>
          <a:lstStyle/>
          <a:p>
            <a:pPr marL="171450" indent="-171450">
              <a:buFont typeface="Wingdings" pitchFamily="2" charset="2"/>
              <a:buChar char="ü"/>
            </a:pPr>
            <a:r>
              <a:rPr lang="ja-JP" altLang="en-US" sz="1200">
                <a:solidFill>
                  <a:schemeClr val="bg1"/>
                </a:solidFill>
                <a:latin typeface="Meiryo" panose="020B0604030504040204" pitchFamily="34" charset="-128"/>
                <a:ea typeface="Meiryo" panose="020B0604030504040204" pitchFamily="34" charset="-128"/>
              </a:rPr>
              <a:t>設定しなしでは入力データは学習に使われる</a:t>
            </a:r>
            <a:endParaRPr lang="en-US" altLang="ja-JP" sz="1200" dirty="0">
              <a:solidFill>
                <a:schemeClr val="bg1"/>
              </a:solidFill>
              <a:latin typeface="Meiryo" panose="020B0604030504040204" pitchFamily="34" charset="-128"/>
              <a:ea typeface="Meiryo" panose="020B0604030504040204" pitchFamily="34" charset="-128"/>
            </a:endParaRPr>
          </a:p>
        </p:txBody>
      </p:sp>
      <p:sp>
        <p:nvSpPr>
          <p:cNvPr id="17" name="テキスト ボックス 16">
            <a:extLst>
              <a:ext uri="{FF2B5EF4-FFF2-40B4-BE49-F238E27FC236}">
                <a16:creationId xmlns:a16="http://schemas.microsoft.com/office/drawing/2014/main" id="{F130A358-835D-2D1E-6DC7-CECEF05DEE83}"/>
              </a:ext>
            </a:extLst>
          </p:cNvPr>
          <p:cNvSpPr txBox="1"/>
          <p:nvPr/>
        </p:nvSpPr>
        <p:spPr>
          <a:xfrm>
            <a:off x="605632" y="6100563"/>
            <a:ext cx="3589444" cy="276999"/>
          </a:xfrm>
          <a:prstGeom prst="rect">
            <a:avLst/>
          </a:prstGeom>
          <a:noFill/>
        </p:spPr>
        <p:txBody>
          <a:bodyPr wrap="none" rtlCol="0">
            <a:spAutoFit/>
          </a:bodyPr>
          <a:lstStyle/>
          <a:p>
            <a:pPr marL="171450" indent="-171450">
              <a:buFont typeface="Wingdings" pitchFamily="2" charset="2"/>
              <a:buChar char="ü"/>
            </a:pPr>
            <a:r>
              <a:rPr lang="ja-JP" altLang="en-US" sz="1200">
                <a:solidFill>
                  <a:schemeClr val="bg1"/>
                </a:solidFill>
                <a:latin typeface="Meiryo" panose="020B0604030504040204" pitchFamily="34" charset="-128"/>
                <a:ea typeface="Meiryo" panose="020B0604030504040204" pitchFamily="34" charset="-128"/>
              </a:rPr>
              <a:t>プロンプト（指示／命令）次第で答えが変わる</a:t>
            </a:r>
            <a:endParaRPr lang="en-US" altLang="ja-JP" sz="1200" dirty="0">
              <a:solidFill>
                <a:schemeClr val="bg1"/>
              </a:solidFill>
              <a:latin typeface="Meiryo" panose="020B0604030504040204" pitchFamily="34" charset="-128"/>
              <a:ea typeface="Meiryo" panose="020B0604030504040204" pitchFamily="34" charset="-128"/>
            </a:endParaRPr>
          </a:p>
        </p:txBody>
      </p:sp>
      <p:sp>
        <p:nvSpPr>
          <p:cNvPr id="18" name="テキスト ボックス 17">
            <a:extLst>
              <a:ext uri="{FF2B5EF4-FFF2-40B4-BE49-F238E27FC236}">
                <a16:creationId xmlns:a16="http://schemas.microsoft.com/office/drawing/2014/main" id="{AEB5597A-F32D-EB4D-8407-FC90DAABBB80}"/>
              </a:ext>
            </a:extLst>
          </p:cNvPr>
          <p:cNvSpPr txBox="1"/>
          <p:nvPr/>
        </p:nvSpPr>
        <p:spPr>
          <a:xfrm>
            <a:off x="4744236" y="2231093"/>
            <a:ext cx="4104439" cy="2031325"/>
          </a:xfrm>
          <a:prstGeom prst="rect">
            <a:avLst/>
          </a:prstGeom>
          <a:noFill/>
        </p:spPr>
        <p:txBody>
          <a:bodyPr wrap="square" rtlCol="0">
            <a:spAutoFit/>
          </a:bodyPr>
          <a:lstStyle/>
          <a:p>
            <a:pPr marL="285750" indent="-285750">
              <a:buFont typeface="Wingdings" pitchFamily="2" charset="2"/>
              <a:buChar char="Ø"/>
            </a:pPr>
            <a:r>
              <a:rPr kumimoji="1" lang="ja-JP" altLang="en-US" sz="1400">
                <a:solidFill>
                  <a:schemeClr val="bg1"/>
                </a:solidFill>
                <a:latin typeface="Meiryo" panose="020B0604030504040204" pitchFamily="34" charset="-128"/>
                <a:ea typeface="Meiryo" panose="020B0604030504040204" pitchFamily="34" charset="-128"/>
              </a:rPr>
              <a:t>専門知識や知見を持たない分野では使わない／十分注意して使う</a:t>
            </a:r>
            <a:endParaRPr kumimoji="1" lang="en-US" altLang="ja-JP" sz="1400" dirty="0">
              <a:solidFill>
                <a:schemeClr val="bg1"/>
              </a:solidFill>
              <a:latin typeface="Meiryo" panose="020B0604030504040204" pitchFamily="34" charset="-128"/>
              <a:ea typeface="Meiryo" panose="020B0604030504040204" pitchFamily="34" charset="-128"/>
            </a:endParaRPr>
          </a:p>
          <a:p>
            <a:pPr marL="285750" indent="-285750">
              <a:buFont typeface="Wingdings" pitchFamily="2" charset="2"/>
              <a:buChar char="Ø"/>
            </a:pPr>
            <a:r>
              <a:rPr lang="ja-JP" altLang="en-US" sz="1400">
                <a:solidFill>
                  <a:schemeClr val="bg1"/>
                </a:solidFill>
                <a:latin typeface="Meiryo" panose="020B0604030504040204" pitchFamily="34" charset="-128"/>
                <a:ea typeface="Meiryo" panose="020B0604030504040204" pitchFamily="34" charset="-128"/>
              </a:rPr>
              <a:t>複数の生成</a:t>
            </a:r>
            <a:r>
              <a:rPr lang="en-US" altLang="ja-JP" sz="1400" dirty="0">
                <a:solidFill>
                  <a:schemeClr val="bg1"/>
                </a:solidFill>
                <a:latin typeface="Meiryo" panose="020B0604030504040204" pitchFamily="34" charset="-128"/>
                <a:ea typeface="Meiryo" panose="020B0604030504040204" pitchFamily="34" charset="-128"/>
              </a:rPr>
              <a:t>AI</a:t>
            </a:r>
            <a:r>
              <a:rPr lang="ja-JP" altLang="en-US" sz="1400">
                <a:solidFill>
                  <a:schemeClr val="bg1"/>
                </a:solidFill>
                <a:latin typeface="Meiryo" panose="020B0604030504040204" pitchFamily="34" charset="-128"/>
                <a:ea typeface="Meiryo" panose="020B0604030504040204" pitchFamily="34" charset="-128"/>
              </a:rPr>
              <a:t>サービスを使い、内容を比較・検討して、成果物を作る</a:t>
            </a:r>
            <a:endParaRPr lang="en-US" altLang="ja-JP" sz="1400" dirty="0">
              <a:solidFill>
                <a:schemeClr val="bg1"/>
              </a:solidFill>
              <a:latin typeface="Meiryo" panose="020B0604030504040204" pitchFamily="34" charset="-128"/>
              <a:ea typeface="Meiryo" panose="020B0604030504040204" pitchFamily="34" charset="-128"/>
            </a:endParaRPr>
          </a:p>
          <a:p>
            <a:pPr marL="285750" indent="-285750">
              <a:buFont typeface="Wingdings" pitchFamily="2" charset="2"/>
              <a:buChar char="Ø"/>
            </a:pPr>
            <a:r>
              <a:rPr kumimoji="1" lang="ja-JP" altLang="en-US" sz="1400">
                <a:solidFill>
                  <a:schemeClr val="bg1"/>
                </a:solidFill>
                <a:latin typeface="Meiryo" panose="020B0604030504040204" pitchFamily="34" charset="-128"/>
                <a:ea typeface="Meiryo" panose="020B0604030504040204" pitchFamily="34" charset="-128"/>
              </a:rPr>
              <a:t>検索サービスと併用して裏付けをとる</a:t>
            </a:r>
            <a:endParaRPr kumimoji="1" lang="en-US" altLang="ja-JP" sz="1400" dirty="0">
              <a:solidFill>
                <a:schemeClr val="bg1"/>
              </a:solidFill>
              <a:latin typeface="Meiryo" panose="020B0604030504040204" pitchFamily="34" charset="-128"/>
              <a:ea typeface="Meiryo" panose="020B0604030504040204" pitchFamily="34" charset="-128"/>
            </a:endParaRPr>
          </a:p>
          <a:p>
            <a:pPr marL="285750" indent="-285750">
              <a:buFont typeface="Wingdings" pitchFamily="2" charset="2"/>
              <a:buChar char="Ø"/>
            </a:pPr>
            <a:r>
              <a:rPr lang="ja-JP" altLang="en-US" sz="1400">
                <a:solidFill>
                  <a:schemeClr val="bg1"/>
                </a:solidFill>
                <a:latin typeface="Meiryo" panose="020B0604030504040204" pitchFamily="34" charset="-128"/>
                <a:ea typeface="Meiryo" panose="020B0604030504040204" pitchFamily="34" charset="-128"/>
              </a:rPr>
              <a:t>大雑把な質問はせず、要点を絞って質問する</a:t>
            </a:r>
            <a:endParaRPr lang="en-US" altLang="ja-JP" sz="1400" dirty="0">
              <a:solidFill>
                <a:schemeClr val="bg1"/>
              </a:solidFill>
              <a:latin typeface="Meiryo" panose="020B0604030504040204" pitchFamily="34" charset="-128"/>
              <a:ea typeface="Meiryo" panose="020B0604030504040204" pitchFamily="34" charset="-128"/>
            </a:endParaRPr>
          </a:p>
          <a:p>
            <a:pPr marL="285750" indent="-285750">
              <a:buFont typeface="Wingdings" pitchFamily="2" charset="2"/>
              <a:buChar char="Ø"/>
            </a:pPr>
            <a:r>
              <a:rPr kumimoji="1" lang="ja-JP" altLang="en-US" sz="1400">
                <a:solidFill>
                  <a:schemeClr val="bg1"/>
                </a:solidFill>
                <a:latin typeface="Meiryo" panose="020B0604030504040204" pitchFamily="34" charset="-128"/>
                <a:ea typeface="Meiryo" panose="020B0604030504040204" pitchFamily="34" charset="-128"/>
              </a:rPr>
              <a:t>複雑な課題を一気に応えさせず、課題を論理分解して、段階的に応えさせる。</a:t>
            </a:r>
            <a:endParaRPr kumimoji="1" lang="en-US" altLang="ja-JP" sz="1400" dirty="0">
              <a:solidFill>
                <a:schemeClr val="bg1"/>
              </a:solidFill>
              <a:latin typeface="Meiryo" panose="020B0604030504040204" pitchFamily="34" charset="-128"/>
              <a:ea typeface="Meiryo" panose="020B0604030504040204" pitchFamily="34" charset="-128"/>
            </a:endParaRPr>
          </a:p>
          <a:p>
            <a:pPr marL="285750" indent="-285750">
              <a:buFont typeface="Wingdings" pitchFamily="2" charset="2"/>
              <a:buChar char="Ø"/>
            </a:pPr>
            <a:r>
              <a:rPr lang="ja-JP" altLang="en-US" sz="1400">
                <a:solidFill>
                  <a:schemeClr val="bg1"/>
                </a:solidFill>
                <a:latin typeface="Meiryo" panose="020B0604030504040204" pitchFamily="34" charset="-128"/>
                <a:ea typeface="Meiryo" panose="020B0604030504040204" pitchFamily="34" charset="-128"/>
              </a:rPr>
              <a:t>対話を繰り返して、回答の精度を高める</a:t>
            </a:r>
            <a:endParaRPr kumimoji="1" lang="en-US" altLang="ja-JP" sz="1400" dirty="0">
              <a:solidFill>
                <a:schemeClr val="bg1"/>
              </a:solidFill>
              <a:latin typeface="Meiryo" panose="020B0604030504040204" pitchFamily="34" charset="-128"/>
              <a:ea typeface="Meiryo" panose="020B0604030504040204" pitchFamily="34" charset="-128"/>
            </a:endParaRPr>
          </a:p>
        </p:txBody>
      </p:sp>
      <p:sp>
        <p:nvSpPr>
          <p:cNvPr id="19" name="テキスト ボックス 18">
            <a:extLst>
              <a:ext uri="{FF2B5EF4-FFF2-40B4-BE49-F238E27FC236}">
                <a16:creationId xmlns:a16="http://schemas.microsoft.com/office/drawing/2014/main" id="{44FC858F-C1D8-2BA5-2BEE-F2BB4438F1EC}"/>
              </a:ext>
            </a:extLst>
          </p:cNvPr>
          <p:cNvSpPr txBox="1"/>
          <p:nvPr/>
        </p:nvSpPr>
        <p:spPr>
          <a:xfrm>
            <a:off x="4744722" y="4797756"/>
            <a:ext cx="4104439" cy="738664"/>
          </a:xfrm>
          <a:prstGeom prst="rect">
            <a:avLst/>
          </a:prstGeom>
          <a:noFill/>
        </p:spPr>
        <p:txBody>
          <a:bodyPr wrap="square" rtlCol="0">
            <a:spAutoFit/>
          </a:bodyPr>
          <a:lstStyle/>
          <a:p>
            <a:pPr marL="285750" indent="-285750">
              <a:buFont typeface="Wingdings" pitchFamily="2" charset="2"/>
              <a:buChar char="Ø"/>
            </a:pPr>
            <a:r>
              <a:rPr lang="ja-JP" altLang="en-US" sz="1400">
                <a:solidFill>
                  <a:schemeClr val="bg1"/>
                </a:solidFill>
                <a:latin typeface="Meiryo" panose="020B0604030504040204" pitchFamily="34" charset="-128"/>
                <a:ea typeface="Meiryo" panose="020B0604030504040204" pitchFamily="34" charset="-128"/>
              </a:rPr>
              <a:t>適切なセキュリティ設定を行う</a:t>
            </a:r>
            <a:endParaRPr lang="en-US" altLang="ja-JP" sz="1400" dirty="0">
              <a:solidFill>
                <a:schemeClr val="bg1"/>
              </a:solidFill>
              <a:latin typeface="Meiryo" panose="020B0604030504040204" pitchFamily="34" charset="-128"/>
              <a:ea typeface="Meiryo" panose="020B0604030504040204" pitchFamily="34" charset="-128"/>
            </a:endParaRPr>
          </a:p>
          <a:p>
            <a:pPr marL="285750" indent="-285750">
              <a:buFont typeface="Wingdings" pitchFamily="2" charset="2"/>
              <a:buChar char="Ø"/>
            </a:pPr>
            <a:r>
              <a:rPr kumimoji="1" lang="ja-JP" altLang="en-US" sz="1400">
                <a:solidFill>
                  <a:schemeClr val="bg1"/>
                </a:solidFill>
                <a:latin typeface="Meiryo" panose="020B0604030504040204" pitchFamily="34" charset="-128"/>
                <a:ea typeface="Meiryo" panose="020B0604030504040204" pitchFamily="34" charset="-128"/>
              </a:rPr>
              <a:t>隔離</a:t>
            </a:r>
            <a:r>
              <a:rPr kumimoji="1" lang="en-US" altLang="ja-JP" sz="1400" dirty="0">
                <a:solidFill>
                  <a:schemeClr val="bg1"/>
                </a:solidFill>
                <a:latin typeface="Meiryo" panose="020B0604030504040204" pitchFamily="34" charset="-128"/>
                <a:ea typeface="Meiryo" panose="020B0604030504040204" pitchFamily="34" charset="-128"/>
              </a:rPr>
              <a:t>(Azure</a:t>
            </a:r>
            <a:r>
              <a:rPr kumimoji="1" lang="ja-JP" altLang="en-US" sz="1400">
                <a:solidFill>
                  <a:schemeClr val="bg1"/>
                </a:solidFill>
                <a:latin typeface="Meiryo" panose="020B0604030504040204" pitchFamily="34" charset="-128"/>
                <a:ea typeface="Meiryo" panose="020B0604030504040204" pitchFamily="34" charset="-128"/>
              </a:rPr>
              <a:t>など</a:t>
            </a:r>
            <a:r>
              <a:rPr kumimoji="1" lang="en-US" altLang="ja-JP" sz="1400" dirty="0">
                <a:solidFill>
                  <a:schemeClr val="bg1"/>
                </a:solidFill>
                <a:latin typeface="Meiryo" panose="020B0604030504040204" pitchFamily="34" charset="-128"/>
                <a:ea typeface="Meiryo" panose="020B0604030504040204" pitchFamily="34" charset="-128"/>
              </a:rPr>
              <a:t>)</a:t>
            </a:r>
            <a:r>
              <a:rPr kumimoji="1" lang="ja-JP" altLang="en-US" sz="1400">
                <a:solidFill>
                  <a:schemeClr val="bg1"/>
                </a:solidFill>
                <a:latin typeface="Meiryo" panose="020B0604030504040204" pitchFamily="34" charset="-128"/>
                <a:ea typeface="Meiryo" panose="020B0604030504040204" pitchFamily="34" charset="-128"/>
              </a:rPr>
              <a:t>された運用環境を使う</a:t>
            </a:r>
            <a:endParaRPr kumimoji="1" lang="en-US" altLang="ja-JP" sz="1400" dirty="0">
              <a:solidFill>
                <a:schemeClr val="bg1"/>
              </a:solidFill>
              <a:latin typeface="Meiryo" panose="020B0604030504040204" pitchFamily="34" charset="-128"/>
              <a:ea typeface="Meiryo" panose="020B0604030504040204" pitchFamily="34" charset="-128"/>
            </a:endParaRPr>
          </a:p>
          <a:p>
            <a:pPr marL="285750" indent="-285750">
              <a:buFont typeface="Wingdings" pitchFamily="2" charset="2"/>
              <a:buChar char="Ø"/>
            </a:pPr>
            <a:r>
              <a:rPr lang="ja-JP" altLang="en-US" sz="1400">
                <a:solidFill>
                  <a:schemeClr val="bg1"/>
                </a:solidFill>
                <a:latin typeface="Meiryo" panose="020B0604030504040204" pitchFamily="34" charset="-128"/>
                <a:ea typeface="Meiryo" panose="020B0604030504040204" pitchFamily="34" charset="-128"/>
              </a:rPr>
              <a:t>オープン・ソース・モデルを自社で運用する</a:t>
            </a:r>
            <a:endParaRPr kumimoji="1" lang="en-US" altLang="ja-JP" sz="1400" dirty="0">
              <a:solidFill>
                <a:schemeClr val="bg1"/>
              </a:solidFill>
              <a:latin typeface="Meiryo" panose="020B0604030504040204" pitchFamily="34" charset="-128"/>
              <a:ea typeface="Meiryo" panose="020B0604030504040204" pitchFamily="34" charset="-128"/>
            </a:endParaRPr>
          </a:p>
        </p:txBody>
      </p:sp>
      <p:sp>
        <p:nvSpPr>
          <p:cNvPr id="20" name="テキスト ボックス 19">
            <a:extLst>
              <a:ext uri="{FF2B5EF4-FFF2-40B4-BE49-F238E27FC236}">
                <a16:creationId xmlns:a16="http://schemas.microsoft.com/office/drawing/2014/main" id="{28E56369-FC65-160E-175F-BE5B2A683D65}"/>
              </a:ext>
            </a:extLst>
          </p:cNvPr>
          <p:cNvSpPr txBox="1"/>
          <p:nvPr/>
        </p:nvSpPr>
        <p:spPr>
          <a:xfrm>
            <a:off x="4744721" y="5731231"/>
            <a:ext cx="4172479" cy="738664"/>
          </a:xfrm>
          <a:prstGeom prst="rect">
            <a:avLst/>
          </a:prstGeom>
          <a:noFill/>
        </p:spPr>
        <p:txBody>
          <a:bodyPr wrap="square" rtlCol="0">
            <a:spAutoFit/>
          </a:bodyPr>
          <a:lstStyle/>
          <a:p>
            <a:pPr marL="285750" indent="-285750">
              <a:buFont typeface="Wingdings" pitchFamily="2" charset="2"/>
              <a:buChar char="Ø"/>
            </a:pPr>
            <a:r>
              <a:rPr lang="ja-JP" altLang="en-US" sz="1400">
                <a:solidFill>
                  <a:schemeClr val="bg1"/>
                </a:solidFill>
                <a:latin typeface="Meiryo" panose="020B0604030504040204" pitchFamily="34" charset="-128"/>
                <a:ea typeface="Meiryo" panose="020B0604030504040204" pitchFamily="34" charset="-128"/>
              </a:rPr>
              <a:t>専用アプリ（</a:t>
            </a:r>
            <a:r>
              <a:rPr lang="en-US" altLang="ja-JP" sz="1400" dirty="0">
                <a:solidFill>
                  <a:schemeClr val="bg1"/>
                </a:solidFill>
                <a:latin typeface="Meiryo" panose="020B0604030504040204" pitchFamily="34" charset="-128"/>
                <a:ea typeface="Meiryo" panose="020B0604030504040204" pitchFamily="34" charset="-128"/>
              </a:rPr>
              <a:t>Copilot</a:t>
            </a:r>
            <a:r>
              <a:rPr lang="ja-JP" altLang="en-US" sz="1400">
                <a:solidFill>
                  <a:schemeClr val="bg1"/>
                </a:solidFill>
                <a:latin typeface="Meiryo" panose="020B0604030504040204" pitchFamily="34" charset="-128"/>
                <a:ea typeface="Meiryo" panose="020B0604030504040204" pitchFamily="34" charset="-128"/>
              </a:rPr>
              <a:t>や</a:t>
            </a:r>
            <a:r>
              <a:rPr lang="en-US" altLang="ja-JP" sz="1400" dirty="0">
                <a:solidFill>
                  <a:schemeClr val="bg1"/>
                </a:solidFill>
                <a:latin typeface="Meiryo" panose="020B0604030504040204" pitchFamily="34" charset="-128"/>
                <a:ea typeface="Meiryo" panose="020B0604030504040204" pitchFamily="34" charset="-128"/>
              </a:rPr>
              <a:t>Duet</a:t>
            </a:r>
            <a:r>
              <a:rPr lang="ja-JP" altLang="en-US" sz="1400">
                <a:solidFill>
                  <a:schemeClr val="bg1"/>
                </a:solidFill>
                <a:latin typeface="Meiryo" panose="020B0604030504040204" pitchFamily="34" charset="-128"/>
                <a:ea typeface="Meiryo" panose="020B0604030504040204" pitchFamily="34" charset="-128"/>
              </a:rPr>
              <a:t>等）を使う</a:t>
            </a:r>
            <a:endParaRPr lang="en-US" altLang="ja-JP" sz="1400" dirty="0">
              <a:solidFill>
                <a:schemeClr val="bg1"/>
              </a:solidFill>
              <a:latin typeface="Meiryo" panose="020B0604030504040204" pitchFamily="34" charset="-128"/>
              <a:ea typeface="Meiryo" panose="020B0604030504040204" pitchFamily="34" charset="-128"/>
            </a:endParaRPr>
          </a:p>
          <a:p>
            <a:pPr marL="285750" indent="-285750">
              <a:buFont typeface="Wingdings" pitchFamily="2" charset="2"/>
              <a:buChar char="Ø"/>
            </a:pPr>
            <a:r>
              <a:rPr kumimoji="1" lang="ja-JP" altLang="en-US" sz="1400">
                <a:solidFill>
                  <a:schemeClr val="bg1"/>
                </a:solidFill>
                <a:latin typeface="Meiryo" panose="020B0604030504040204" pitchFamily="34" charset="-128"/>
                <a:ea typeface="Meiryo" panose="020B0604030504040204" pitchFamily="34" charset="-128"/>
              </a:rPr>
              <a:t>業務に特化したモデルやアプリを使う</a:t>
            </a:r>
            <a:endParaRPr kumimoji="1" lang="en-US" altLang="ja-JP" sz="1400" dirty="0">
              <a:solidFill>
                <a:schemeClr val="bg1"/>
              </a:solidFill>
              <a:latin typeface="Meiryo" panose="020B0604030504040204" pitchFamily="34" charset="-128"/>
              <a:ea typeface="Meiryo" panose="020B0604030504040204" pitchFamily="34" charset="-128"/>
            </a:endParaRPr>
          </a:p>
          <a:p>
            <a:pPr marL="285750" indent="-285750">
              <a:buFont typeface="Wingdings" pitchFamily="2" charset="2"/>
              <a:buChar char="Ø"/>
            </a:pPr>
            <a:r>
              <a:rPr lang="ja-JP" altLang="en-US" sz="1400">
                <a:solidFill>
                  <a:schemeClr val="bg1"/>
                </a:solidFill>
                <a:latin typeface="Meiryo" panose="020B0604030504040204" pitchFamily="34" charset="-128"/>
                <a:ea typeface="Meiryo" panose="020B0604030504040204" pitchFamily="34" charset="-128"/>
              </a:rPr>
              <a:t>業務に応じたテンプレートを用意する</a:t>
            </a:r>
            <a:endParaRPr kumimoji="1" lang="en-US" altLang="ja-JP" sz="1400" dirty="0">
              <a:solidFill>
                <a:schemeClr val="bg1"/>
              </a:solidFill>
              <a:latin typeface="Meiryo" panose="020B0604030504040204" pitchFamily="34" charset="-128"/>
              <a:ea typeface="Meiryo" panose="020B0604030504040204" pitchFamily="34" charset="-128"/>
            </a:endParaRPr>
          </a:p>
        </p:txBody>
      </p:sp>
      <p:sp>
        <p:nvSpPr>
          <p:cNvPr id="24" name="テキスト ボックス 23">
            <a:extLst>
              <a:ext uri="{FF2B5EF4-FFF2-40B4-BE49-F238E27FC236}">
                <a16:creationId xmlns:a16="http://schemas.microsoft.com/office/drawing/2014/main" id="{21141B32-48AB-376E-80F8-BCB3D202F234}"/>
              </a:ext>
            </a:extLst>
          </p:cNvPr>
          <p:cNvSpPr txBox="1"/>
          <p:nvPr/>
        </p:nvSpPr>
        <p:spPr>
          <a:xfrm>
            <a:off x="1018408" y="1322412"/>
            <a:ext cx="2555507" cy="400110"/>
          </a:xfrm>
          <a:prstGeom prst="rect">
            <a:avLst/>
          </a:prstGeom>
          <a:noFill/>
        </p:spPr>
        <p:txBody>
          <a:bodyPr wrap="none" rtlCol="0">
            <a:spAutoFit/>
          </a:bodyPr>
          <a:lstStyle/>
          <a:p>
            <a:pPr algn="ctr"/>
            <a:r>
              <a:rPr lang="ja-JP" altLang="en-US" sz="2000" b="1">
                <a:solidFill>
                  <a:schemeClr val="accent6">
                    <a:lumMod val="75000"/>
                  </a:schemeClr>
                </a:solidFill>
                <a:latin typeface="Meiryo" panose="020B0604030504040204" pitchFamily="34" charset="-128"/>
                <a:ea typeface="Meiryo" panose="020B0604030504040204" pitchFamily="34" charset="-128"/>
              </a:rPr>
              <a:t>生成</a:t>
            </a:r>
            <a:r>
              <a:rPr lang="en-US" altLang="ja-JP" sz="2000" b="1" dirty="0">
                <a:solidFill>
                  <a:schemeClr val="accent6">
                    <a:lumMod val="75000"/>
                  </a:schemeClr>
                </a:solidFill>
                <a:latin typeface="Meiryo" panose="020B0604030504040204" pitchFamily="34" charset="-128"/>
                <a:ea typeface="Meiryo" panose="020B0604030504040204" pitchFamily="34" charset="-128"/>
              </a:rPr>
              <a:t>AI</a:t>
            </a:r>
            <a:r>
              <a:rPr lang="ja-JP" altLang="en-US" sz="2000" b="1">
                <a:solidFill>
                  <a:schemeClr val="accent6">
                    <a:lumMod val="75000"/>
                  </a:schemeClr>
                </a:solidFill>
                <a:latin typeface="Meiryo" panose="020B0604030504040204" pitchFamily="34" charset="-128"/>
                <a:ea typeface="Meiryo" panose="020B0604030504040204" pitchFamily="34" charset="-128"/>
              </a:rPr>
              <a:t>の抱える課題</a:t>
            </a:r>
            <a:endParaRPr kumimoji="1" lang="ja-JP" altLang="en-US" sz="2000" b="1">
              <a:solidFill>
                <a:schemeClr val="accent6">
                  <a:lumMod val="75000"/>
                </a:schemeClr>
              </a:solidFill>
              <a:latin typeface="Meiryo" panose="020B0604030504040204" pitchFamily="34" charset="-128"/>
              <a:ea typeface="Meiryo" panose="020B0604030504040204" pitchFamily="34" charset="-128"/>
            </a:endParaRPr>
          </a:p>
        </p:txBody>
      </p:sp>
      <p:sp>
        <p:nvSpPr>
          <p:cNvPr id="25" name="テキスト ボックス 24">
            <a:extLst>
              <a:ext uri="{FF2B5EF4-FFF2-40B4-BE49-F238E27FC236}">
                <a16:creationId xmlns:a16="http://schemas.microsoft.com/office/drawing/2014/main" id="{B02C8655-BFDC-31CF-4125-0BADEDED5FFB}"/>
              </a:ext>
            </a:extLst>
          </p:cNvPr>
          <p:cNvSpPr txBox="1"/>
          <p:nvPr/>
        </p:nvSpPr>
        <p:spPr>
          <a:xfrm>
            <a:off x="5749251" y="1329689"/>
            <a:ext cx="1980029" cy="400110"/>
          </a:xfrm>
          <a:prstGeom prst="rect">
            <a:avLst/>
          </a:prstGeom>
          <a:noFill/>
        </p:spPr>
        <p:txBody>
          <a:bodyPr wrap="none" rtlCol="0">
            <a:spAutoFit/>
          </a:bodyPr>
          <a:lstStyle/>
          <a:p>
            <a:pPr algn="ctr"/>
            <a:r>
              <a:rPr lang="ja-JP" altLang="en-US" sz="2000" b="1">
                <a:solidFill>
                  <a:srgbClr val="0070C0"/>
                </a:solidFill>
                <a:latin typeface="Meiryo" panose="020B0604030504040204" pitchFamily="34" charset="-128"/>
                <a:ea typeface="Meiryo" panose="020B0604030504040204" pitchFamily="34" charset="-128"/>
              </a:rPr>
              <a:t>課題解決の方法</a:t>
            </a:r>
            <a:endParaRPr kumimoji="1" lang="ja-JP" altLang="en-US" sz="2000" b="1">
              <a:solidFill>
                <a:srgbClr val="0070C0"/>
              </a:solidFill>
              <a:latin typeface="Meiryo" panose="020B0604030504040204" pitchFamily="34" charset="-128"/>
              <a:ea typeface="Meiryo" panose="020B0604030504040204" pitchFamily="34" charset="-128"/>
            </a:endParaRPr>
          </a:p>
        </p:txBody>
      </p:sp>
      <p:sp>
        <p:nvSpPr>
          <p:cNvPr id="27" name="テキスト ボックス 26">
            <a:extLst>
              <a:ext uri="{FF2B5EF4-FFF2-40B4-BE49-F238E27FC236}">
                <a16:creationId xmlns:a16="http://schemas.microsoft.com/office/drawing/2014/main" id="{56DF6BD5-4DA6-E32F-70A1-19D01ACFF6B6}"/>
              </a:ext>
            </a:extLst>
          </p:cNvPr>
          <p:cNvSpPr txBox="1"/>
          <p:nvPr/>
        </p:nvSpPr>
        <p:spPr>
          <a:xfrm>
            <a:off x="68548" y="839152"/>
            <a:ext cx="9006903" cy="369332"/>
          </a:xfrm>
          <a:prstGeom prst="rect">
            <a:avLst/>
          </a:prstGeom>
          <a:noFill/>
        </p:spPr>
        <p:txBody>
          <a:bodyPr wrap="square">
            <a:spAutoFit/>
          </a:bodyPr>
          <a:lstStyle/>
          <a:p>
            <a:pPr algn="ctr"/>
            <a:r>
              <a:rPr lang="ja-JP" altLang="en-US" i="0">
                <a:solidFill>
                  <a:srgbClr val="C00000"/>
                </a:solidFill>
                <a:effectLst/>
                <a:latin typeface="Meiryo" panose="020B0604030504040204" pitchFamily="34" charset="-128"/>
                <a:ea typeface="Meiryo" panose="020B0604030504040204" pitchFamily="34" charset="-128"/>
              </a:rPr>
              <a:t>課題の根底には、</a:t>
            </a:r>
            <a:r>
              <a:rPr lang="ja-JP" altLang="en-US" b="1" i="0" u="sng">
                <a:solidFill>
                  <a:srgbClr val="C00000"/>
                </a:solidFill>
                <a:effectLst/>
                <a:latin typeface="Meiryo" panose="020B0604030504040204" pitchFamily="34" charset="-128"/>
                <a:ea typeface="Meiryo" panose="020B0604030504040204" pitchFamily="34" charset="-128"/>
              </a:rPr>
              <a:t>意味を理解しない</a:t>
            </a:r>
            <a:r>
              <a:rPr lang="ja-JP" altLang="en-US" i="0">
                <a:solidFill>
                  <a:srgbClr val="C00000"/>
                </a:solidFill>
                <a:effectLst/>
                <a:latin typeface="Meiryo" panose="020B0604030504040204" pitchFamily="34" charset="-128"/>
                <a:ea typeface="Meiryo" panose="020B0604030504040204" pitchFamily="34" charset="-128"/>
              </a:rPr>
              <a:t>ことと、経験に基づく</a:t>
            </a:r>
            <a:r>
              <a:rPr lang="ja-JP" altLang="en-US" b="1" i="0" u="sng">
                <a:solidFill>
                  <a:srgbClr val="C00000"/>
                </a:solidFill>
                <a:effectLst/>
                <a:latin typeface="Meiryo" panose="020B0604030504040204" pitchFamily="34" charset="-128"/>
                <a:ea typeface="Meiryo" panose="020B0604030504040204" pitchFamily="34" charset="-128"/>
              </a:rPr>
              <a:t>直観を持たない</a:t>
            </a:r>
            <a:r>
              <a:rPr lang="ja-JP" altLang="en-US" i="0">
                <a:solidFill>
                  <a:srgbClr val="C00000"/>
                </a:solidFill>
                <a:effectLst/>
                <a:latin typeface="Meiryo" panose="020B0604030504040204" pitchFamily="34" charset="-128"/>
                <a:ea typeface="Meiryo" panose="020B0604030504040204" pitchFamily="34" charset="-128"/>
              </a:rPr>
              <a:t>ことがある</a:t>
            </a:r>
            <a:endParaRPr lang="ja-JP" altLang="en-US">
              <a:solidFill>
                <a:srgbClr val="C00000"/>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586008042"/>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左右矢印 16">
            <a:extLst>
              <a:ext uri="{FF2B5EF4-FFF2-40B4-BE49-F238E27FC236}">
                <a16:creationId xmlns:a16="http://schemas.microsoft.com/office/drawing/2014/main" id="{8C457E91-99E7-C559-AC3F-33876CB97883}"/>
              </a:ext>
            </a:extLst>
          </p:cNvPr>
          <p:cNvSpPr/>
          <p:nvPr/>
        </p:nvSpPr>
        <p:spPr>
          <a:xfrm>
            <a:off x="990174" y="1404949"/>
            <a:ext cx="7163652" cy="387705"/>
          </a:xfrm>
          <a:prstGeom prst="lef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テキスト ボックス 17">
            <a:extLst>
              <a:ext uri="{FF2B5EF4-FFF2-40B4-BE49-F238E27FC236}">
                <a16:creationId xmlns:a16="http://schemas.microsoft.com/office/drawing/2014/main" id="{4A9E2200-BB7B-0F06-3BB2-C1CC5D451135}"/>
              </a:ext>
            </a:extLst>
          </p:cNvPr>
          <p:cNvSpPr txBox="1"/>
          <p:nvPr/>
        </p:nvSpPr>
        <p:spPr>
          <a:xfrm>
            <a:off x="343843" y="1302069"/>
            <a:ext cx="646331" cy="646331"/>
          </a:xfrm>
          <a:prstGeom prst="rect">
            <a:avLst/>
          </a:prstGeom>
          <a:noFill/>
        </p:spPr>
        <p:txBody>
          <a:bodyPr wrap="none" rtlCol="0">
            <a:spAutoFit/>
          </a:bodyPr>
          <a:lstStyle/>
          <a:p>
            <a:r>
              <a:rPr lang="ja-JP" altLang="en-US" b="1">
                <a:solidFill>
                  <a:schemeClr val="accent3">
                    <a:lumMod val="75000"/>
                  </a:schemeClr>
                </a:solidFill>
                <a:latin typeface="Meiryo" panose="020B0604030504040204" pitchFamily="34" charset="-128"/>
                <a:ea typeface="Meiryo" panose="020B0604030504040204" pitchFamily="34" charset="-128"/>
              </a:rPr>
              <a:t>指示</a:t>
            </a:r>
            <a:endParaRPr lang="en-US" altLang="ja-JP" b="1" dirty="0">
              <a:solidFill>
                <a:schemeClr val="accent3">
                  <a:lumMod val="75000"/>
                </a:schemeClr>
              </a:solidFill>
              <a:latin typeface="Meiryo" panose="020B0604030504040204" pitchFamily="34" charset="-128"/>
              <a:ea typeface="Meiryo" panose="020B0604030504040204" pitchFamily="34" charset="-128"/>
            </a:endParaRPr>
          </a:p>
          <a:p>
            <a:r>
              <a:rPr lang="ja-JP" altLang="en-US" b="1">
                <a:solidFill>
                  <a:schemeClr val="accent3">
                    <a:lumMod val="75000"/>
                  </a:schemeClr>
                </a:solidFill>
                <a:latin typeface="Meiryo" panose="020B0604030504040204" pitchFamily="34" charset="-128"/>
                <a:ea typeface="Meiryo" panose="020B0604030504040204" pitchFamily="34" charset="-128"/>
              </a:rPr>
              <a:t>命令</a:t>
            </a:r>
            <a:endParaRPr kumimoji="1" lang="ja-JP" altLang="en-US" b="1">
              <a:solidFill>
                <a:schemeClr val="accent3">
                  <a:lumMod val="75000"/>
                </a:schemeClr>
              </a:solidFill>
              <a:latin typeface="Meiryo" panose="020B0604030504040204" pitchFamily="34" charset="-128"/>
              <a:ea typeface="Meiryo" panose="020B0604030504040204" pitchFamily="34" charset="-128"/>
            </a:endParaRPr>
          </a:p>
        </p:txBody>
      </p:sp>
      <p:sp>
        <p:nvSpPr>
          <p:cNvPr id="19" name="テキスト ボックス 18">
            <a:extLst>
              <a:ext uri="{FF2B5EF4-FFF2-40B4-BE49-F238E27FC236}">
                <a16:creationId xmlns:a16="http://schemas.microsoft.com/office/drawing/2014/main" id="{1D80847C-2287-99FF-285D-0289C284E0B3}"/>
              </a:ext>
            </a:extLst>
          </p:cNvPr>
          <p:cNvSpPr txBox="1"/>
          <p:nvPr/>
        </p:nvSpPr>
        <p:spPr>
          <a:xfrm>
            <a:off x="8153826" y="1302069"/>
            <a:ext cx="646331" cy="646331"/>
          </a:xfrm>
          <a:prstGeom prst="rect">
            <a:avLst/>
          </a:prstGeom>
          <a:noFill/>
        </p:spPr>
        <p:txBody>
          <a:bodyPr wrap="none" rtlCol="0">
            <a:spAutoFit/>
          </a:bodyPr>
          <a:lstStyle/>
          <a:p>
            <a:r>
              <a:rPr kumimoji="1" lang="ja-JP" altLang="en-US" b="1">
                <a:solidFill>
                  <a:srgbClr val="0070C0"/>
                </a:solidFill>
                <a:latin typeface="Meiryo" panose="020B0604030504040204" pitchFamily="34" charset="-128"/>
                <a:ea typeface="Meiryo" panose="020B0604030504040204" pitchFamily="34" charset="-128"/>
              </a:rPr>
              <a:t>対話</a:t>
            </a:r>
            <a:endParaRPr kumimoji="1" lang="en-US" altLang="ja-JP" b="1" dirty="0">
              <a:solidFill>
                <a:srgbClr val="0070C0"/>
              </a:solidFill>
              <a:latin typeface="Meiryo" panose="020B0604030504040204" pitchFamily="34" charset="-128"/>
              <a:ea typeface="Meiryo" panose="020B0604030504040204" pitchFamily="34" charset="-128"/>
            </a:endParaRPr>
          </a:p>
          <a:p>
            <a:r>
              <a:rPr lang="ja-JP" altLang="en-US" b="1">
                <a:solidFill>
                  <a:srgbClr val="0070C0"/>
                </a:solidFill>
                <a:latin typeface="Meiryo" panose="020B0604030504040204" pitchFamily="34" charset="-128"/>
                <a:ea typeface="Meiryo" panose="020B0604030504040204" pitchFamily="34" charset="-128"/>
              </a:rPr>
              <a:t>相談</a:t>
            </a:r>
            <a:endParaRPr kumimoji="1" lang="ja-JP" altLang="en-US" b="1">
              <a:solidFill>
                <a:srgbClr val="0070C0"/>
              </a:solidFill>
              <a:latin typeface="Meiryo" panose="020B0604030504040204" pitchFamily="34" charset="-128"/>
              <a:ea typeface="Meiryo" panose="020B0604030504040204" pitchFamily="34" charset="-128"/>
            </a:endParaRPr>
          </a:p>
        </p:txBody>
      </p:sp>
      <p:sp>
        <p:nvSpPr>
          <p:cNvPr id="2" name="タイトル 1">
            <a:extLst>
              <a:ext uri="{FF2B5EF4-FFF2-40B4-BE49-F238E27FC236}">
                <a16:creationId xmlns:a16="http://schemas.microsoft.com/office/drawing/2014/main" id="{E6B873FF-598B-2A94-663C-9DDB0A348F5E}"/>
              </a:ext>
            </a:extLst>
          </p:cNvPr>
          <p:cNvSpPr>
            <a:spLocks noGrp="1"/>
          </p:cNvSpPr>
          <p:nvPr>
            <p:ph type="title"/>
          </p:nvPr>
        </p:nvSpPr>
        <p:spPr/>
        <p:txBody>
          <a:bodyPr/>
          <a:lstStyle/>
          <a:p>
            <a:r>
              <a:rPr lang="ja-JP" altLang="en-US"/>
              <a:t>人間に寄り添う</a:t>
            </a:r>
            <a:r>
              <a:rPr kumimoji="1" lang="en-US" altLang="ja-JP" dirty="0"/>
              <a:t>UI/UX</a:t>
            </a:r>
            <a:endParaRPr kumimoji="1" lang="ja-JP" altLang="en-US"/>
          </a:p>
        </p:txBody>
      </p:sp>
      <p:pic>
        <p:nvPicPr>
          <p:cNvPr id="1026" name="Picture 2" descr="f:id:tomorrowkey:20141217174923p:plain">
            <a:extLst>
              <a:ext uri="{FF2B5EF4-FFF2-40B4-BE49-F238E27FC236}">
                <a16:creationId xmlns:a16="http://schemas.microsoft.com/office/drawing/2014/main" id="{9BD5DB52-9AB2-7324-6D31-603BEFF7EC7E}"/>
              </a:ext>
            </a:extLst>
          </p:cNvPr>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a:stretch/>
        </p:blipFill>
        <p:spPr bwMode="auto">
          <a:xfrm>
            <a:off x="466557" y="5304043"/>
            <a:ext cx="1834036" cy="126319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9BEA21BA-88FF-8092-4D77-090CEBBFCD1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13346" y="3573460"/>
            <a:ext cx="1945252" cy="133736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4" name="図 3" descr="テキスト&#10;&#10;自動的に生成された説明">
            <a:extLst>
              <a:ext uri="{FF2B5EF4-FFF2-40B4-BE49-F238E27FC236}">
                <a16:creationId xmlns:a16="http://schemas.microsoft.com/office/drawing/2014/main" id="{965292F6-34FE-C0CB-3D00-558BA9CD0674}"/>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2591504" y="2018894"/>
            <a:ext cx="1807305" cy="1340706"/>
          </a:xfrm>
          <a:prstGeom prst="rect">
            <a:avLst/>
          </a:prstGeom>
          <a:ln>
            <a:noFill/>
          </a:ln>
          <a:effectLst>
            <a:outerShdw blurRad="292100" dist="139700" dir="2700000" algn="tl" rotWithShape="0">
              <a:srgbClr val="333333">
                <a:alpha val="65000"/>
              </a:srgbClr>
            </a:outerShdw>
          </a:effectLst>
        </p:spPr>
      </p:pic>
      <p:pic>
        <p:nvPicPr>
          <p:cNvPr id="1030" name="Picture 6" descr="GPT-4o">
            <a:extLst>
              <a:ext uri="{FF2B5EF4-FFF2-40B4-BE49-F238E27FC236}">
                <a16:creationId xmlns:a16="http://schemas.microsoft.com/office/drawing/2014/main" id="{3543372E-BEE7-7FAA-72FA-1DFFBD6D818B}"/>
              </a:ext>
            </a:extLst>
          </p:cNvPr>
          <p:cNvPicPr>
            <a:picLocks noChangeAspect="1" noChangeArrowheads="1"/>
          </p:cNvPicPr>
          <p:nvPr/>
        </p:nvPicPr>
        <p:blipFill rotWithShape="1">
          <a:blip r:embed="rId5" cstate="print">
            <a:extLst>
              <a:ext uri="{28A0092B-C50C-407E-A947-70E740481C1C}">
                <a14:useLocalDpi xmlns:a14="http://schemas.microsoft.com/office/drawing/2010/main"/>
              </a:ext>
            </a:extLst>
          </a:blip>
          <a:srcRect/>
          <a:stretch/>
        </p:blipFill>
        <p:spPr bwMode="auto">
          <a:xfrm>
            <a:off x="5877151" y="1239767"/>
            <a:ext cx="1761378" cy="381790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3" name="テキスト ボックス 2">
            <a:extLst>
              <a:ext uri="{FF2B5EF4-FFF2-40B4-BE49-F238E27FC236}">
                <a16:creationId xmlns:a16="http://schemas.microsoft.com/office/drawing/2014/main" id="{BCDB0FDC-3D98-8530-7FED-A79D0040FCCF}"/>
              </a:ext>
            </a:extLst>
          </p:cNvPr>
          <p:cNvSpPr txBox="1"/>
          <p:nvPr/>
        </p:nvSpPr>
        <p:spPr>
          <a:xfrm>
            <a:off x="466557" y="5057675"/>
            <a:ext cx="1694695" cy="276999"/>
          </a:xfrm>
          <a:prstGeom prst="rect">
            <a:avLst/>
          </a:prstGeom>
          <a:noFill/>
        </p:spPr>
        <p:txBody>
          <a:bodyPr wrap="none" rtlCol="0">
            <a:spAutoFit/>
          </a:bodyPr>
          <a:lstStyle/>
          <a:p>
            <a:r>
              <a:rPr kumimoji="1" lang="en-US" altLang="ja-JP" sz="1200" dirty="0">
                <a:latin typeface="Meiryo" panose="020B0604030504040204" pitchFamily="34" charset="-128"/>
                <a:ea typeface="Meiryo" panose="020B0604030504040204" pitchFamily="34" charset="-128"/>
              </a:rPr>
              <a:t>CUI</a:t>
            </a:r>
            <a:r>
              <a:rPr kumimoji="1" lang="ja-JP" altLang="en-US" sz="1200">
                <a:latin typeface="Meiryo" panose="020B0604030504040204" pitchFamily="34" charset="-128"/>
                <a:ea typeface="Meiryo" panose="020B0604030504040204" pitchFamily="34" charset="-128"/>
              </a:rPr>
              <a:t>／</a:t>
            </a:r>
            <a:r>
              <a:rPr lang="ja-JP" altLang="en-US" sz="1200">
                <a:latin typeface="Meiryo" panose="020B0604030504040204" pitchFamily="34" charset="-128"/>
                <a:ea typeface="Meiryo" panose="020B0604030504040204" pitchFamily="34" charset="-128"/>
              </a:rPr>
              <a:t>コマンドライン</a:t>
            </a:r>
            <a:endParaRPr kumimoji="1" lang="ja-JP" altLang="en-US" sz="1200">
              <a:latin typeface="Meiryo" panose="020B0604030504040204" pitchFamily="34" charset="-128"/>
              <a:ea typeface="Meiryo" panose="020B0604030504040204" pitchFamily="34" charset="-128"/>
            </a:endParaRPr>
          </a:p>
        </p:txBody>
      </p:sp>
      <p:sp>
        <p:nvSpPr>
          <p:cNvPr id="5" name="テキスト ボックス 4">
            <a:extLst>
              <a:ext uri="{FF2B5EF4-FFF2-40B4-BE49-F238E27FC236}">
                <a16:creationId xmlns:a16="http://schemas.microsoft.com/office/drawing/2014/main" id="{FF6B007E-B90F-72FE-8CCC-35E7C5E05E5F}"/>
              </a:ext>
            </a:extLst>
          </p:cNvPr>
          <p:cNvSpPr txBox="1"/>
          <p:nvPr/>
        </p:nvSpPr>
        <p:spPr>
          <a:xfrm>
            <a:off x="1013346" y="3296461"/>
            <a:ext cx="471604" cy="276999"/>
          </a:xfrm>
          <a:prstGeom prst="rect">
            <a:avLst/>
          </a:prstGeom>
          <a:noFill/>
        </p:spPr>
        <p:txBody>
          <a:bodyPr wrap="none" rtlCol="0">
            <a:spAutoFit/>
          </a:bodyPr>
          <a:lstStyle/>
          <a:p>
            <a:r>
              <a:rPr lang="en-US" altLang="ja-JP" sz="1200" dirty="0">
                <a:latin typeface="Meiryo" panose="020B0604030504040204" pitchFamily="34" charset="-128"/>
                <a:ea typeface="Meiryo" panose="020B0604030504040204" pitchFamily="34" charset="-128"/>
              </a:rPr>
              <a:t>G</a:t>
            </a:r>
            <a:r>
              <a:rPr kumimoji="1" lang="en-US" altLang="ja-JP" sz="1200" dirty="0">
                <a:latin typeface="Meiryo" panose="020B0604030504040204" pitchFamily="34" charset="-128"/>
                <a:ea typeface="Meiryo" panose="020B0604030504040204" pitchFamily="34" charset="-128"/>
              </a:rPr>
              <a:t>UI</a:t>
            </a:r>
            <a:endParaRPr kumimoji="1" lang="ja-JP" altLang="en-US" sz="1200">
              <a:latin typeface="Meiryo" panose="020B0604030504040204" pitchFamily="34" charset="-128"/>
              <a:ea typeface="Meiryo" panose="020B0604030504040204" pitchFamily="34" charset="-128"/>
            </a:endParaRPr>
          </a:p>
        </p:txBody>
      </p:sp>
      <p:sp>
        <p:nvSpPr>
          <p:cNvPr id="6" name="テキスト ボックス 5">
            <a:extLst>
              <a:ext uri="{FF2B5EF4-FFF2-40B4-BE49-F238E27FC236}">
                <a16:creationId xmlns:a16="http://schemas.microsoft.com/office/drawing/2014/main" id="{F7148037-3673-67EA-835B-F69E5D1F6285}"/>
              </a:ext>
            </a:extLst>
          </p:cNvPr>
          <p:cNvSpPr txBox="1"/>
          <p:nvPr/>
        </p:nvSpPr>
        <p:spPr>
          <a:xfrm>
            <a:off x="2508805" y="1741895"/>
            <a:ext cx="1569660" cy="276999"/>
          </a:xfrm>
          <a:prstGeom prst="rect">
            <a:avLst/>
          </a:prstGeom>
          <a:noFill/>
        </p:spPr>
        <p:txBody>
          <a:bodyPr wrap="none" rtlCol="0">
            <a:spAutoFit/>
          </a:bodyPr>
          <a:lstStyle/>
          <a:p>
            <a:r>
              <a:rPr lang="ja-JP" altLang="en-US" sz="1200">
                <a:latin typeface="Meiryo" panose="020B0604030504040204" pitchFamily="34" charset="-128"/>
                <a:ea typeface="Meiryo" panose="020B0604030504040204" pitchFamily="34" charset="-128"/>
              </a:rPr>
              <a:t>テキスト・チャット</a:t>
            </a:r>
            <a:endParaRPr kumimoji="1" lang="ja-JP" altLang="en-US" sz="1200">
              <a:latin typeface="Meiryo" panose="020B0604030504040204" pitchFamily="34" charset="-128"/>
              <a:ea typeface="Meiryo" panose="020B0604030504040204" pitchFamily="34" charset="-128"/>
            </a:endParaRPr>
          </a:p>
        </p:txBody>
      </p:sp>
      <p:sp>
        <p:nvSpPr>
          <p:cNvPr id="7" name="テキスト ボックス 6">
            <a:extLst>
              <a:ext uri="{FF2B5EF4-FFF2-40B4-BE49-F238E27FC236}">
                <a16:creationId xmlns:a16="http://schemas.microsoft.com/office/drawing/2014/main" id="{22855800-1DD8-F3D7-D563-A67639A4719E}"/>
              </a:ext>
            </a:extLst>
          </p:cNvPr>
          <p:cNvSpPr txBox="1"/>
          <p:nvPr/>
        </p:nvSpPr>
        <p:spPr>
          <a:xfrm>
            <a:off x="5868359" y="827673"/>
            <a:ext cx="1851789" cy="430887"/>
          </a:xfrm>
          <a:prstGeom prst="rect">
            <a:avLst/>
          </a:prstGeom>
          <a:noFill/>
        </p:spPr>
        <p:txBody>
          <a:bodyPr wrap="none" rtlCol="0">
            <a:spAutoFit/>
          </a:bodyPr>
          <a:lstStyle/>
          <a:p>
            <a:r>
              <a:rPr kumimoji="1" lang="ja-JP" altLang="en-US" sz="1200" b="1">
                <a:solidFill>
                  <a:schemeClr val="accent6">
                    <a:lumMod val="75000"/>
                  </a:schemeClr>
                </a:solidFill>
                <a:latin typeface="Meiryo" panose="020B0604030504040204" pitchFamily="34" charset="-128"/>
                <a:ea typeface="Meiryo" panose="020B0604030504040204" pitchFamily="34" charset="-128"/>
              </a:rPr>
              <a:t>マルチモード対話</a:t>
            </a:r>
            <a:endParaRPr kumimoji="1" lang="en-US" altLang="ja-JP" sz="1200" b="1" dirty="0">
              <a:solidFill>
                <a:schemeClr val="accent6">
                  <a:lumMod val="75000"/>
                </a:schemeClr>
              </a:solidFill>
              <a:latin typeface="Meiryo" panose="020B0604030504040204" pitchFamily="34" charset="-128"/>
              <a:ea typeface="Meiryo" panose="020B0604030504040204" pitchFamily="34" charset="-128"/>
            </a:endParaRPr>
          </a:p>
          <a:p>
            <a:r>
              <a:rPr lang="ja-JP" altLang="en-US" sz="1000">
                <a:latin typeface="Meiryo" panose="020B0604030504040204" pitchFamily="34" charset="-128"/>
                <a:ea typeface="Meiryo" panose="020B0604030504040204" pitchFamily="34" charset="-128"/>
              </a:rPr>
              <a:t>自然</a:t>
            </a:r>
            <a:r>
              <a:rPr kumimoji="1" lang="ja-JP" altLang="en-US" sz="1000">
                <a:latin typeface="Meiryo" panose="020B0604030504040204" pitchFamily="34" charset="-128"/>
                <a:ea typeface="Meiryo" panose="020B0604030504040204" pitchFamily="34" charset="-128"/>
              </a:rPr>
              <a:t>言語・音声・画像・動画</a:t>
            </a:r>
          </a:p>
        </p:txBody>
      </p:sp>
      <p:sp>
        <p:nvSpPr>
          <p:cNvPr id="9" name="テキスト ボックス 8">
            <a:extLst>
              <a:ext uri="{FF2B5EF4-FFF2-40B4-BE49-F238E27FC236}">
                <a16:creationId xmlns:a16="http://schemas.microsoft.com/office/drawing/2014/main" id="{DB24B1B4-80EC-586F-EB55-DBE1012A10C2}"/>
              </a:ext>
            </a:extLst>
          </p:cNvPr>
          <p:cNvSpPr txBox="1"/>
          <p:nvPr/>
        </p:nvSpPr>
        <p:spPr>
          <a:xfrm>
            <a:off x="2332316" y="5278702"/>
            <a:ext cx="1005403" cy="830997"/>
          </a:xfrm>
          <a:prstGeom prst="rect">
            <a:avLst/>
          </a:prstGeom>
          <a:noFill/>
        </p:spPr>
        <p:txBody>
          <a:bodyPr wrap="none" rtlCol="0">
            <a:spAutoFit/>
          </a:bodyPr>
          <a:lstStyle/>
          <a:p>
            <a:r>
              <a:rPr lang="ja-JP" altLang="en-US" sz="1600">
                <a:solidFill>
                  <a:schemeClr val="accent3">
                    <a:lumMod val="50000"/>
                  </a:schemeClr>
                </a:solidFill>
                <a:latin typeface="Meiryo" panose="020B0604030504040204" pitchFamily="34" charset="-128"/>
                <a:ea typeface="Meiryo" panose="020B0604030504040204" pitchFamily="34" charset="-128"/>
              </a:rPr>
              <a:t>形式理解</a:t>
            </a:r>
            <a:endParaRPr lang="en-US" altLang="ja-JP" sz="1600" dirty="0">
              <a:solidFill>
                <a:schemeClr val="accent3">
                  <a:lumMod val="50000"/>
                </a:schemeClr>
              </a:solidFill>
              <a:latin typeface="Meiryo" panose="020B0604030504040204" pitchFamily="34" charset="-128"/>
              <a:ea typeface="Meiryo" panose="020B0604030504040204" pitchFamily="34" charset="-128"/>
            </a:endParaRPr>
          </a:p>
          <a:p>
            <a:r>
              <a:rPr kumimoji="1" lang="ja-JP" altLang="en-US" sz="1600">
                <a:solidFill>
                  <a:schemeClr val="accent3">
                    <a:lumMod val="50000"/>
                  </a:schemeClr>
                </a:solidFill>
                <a:latin typeface="Meiryo" panose="020B0604030504040204" pitchFamily="34" charset="-128"/>
                <a:ea typeface="Meiryo" panose="020B0604030504040204" pitchFamily="34" charset="-128"/>
              </a:rPr>
              <a:t>人工言語</a:t>
            </a:r>
            <a:endParaRPr kumimoji="1" lang="en-US" altLang="ja-JP" sz="1600" dirty="0">
              <a:solidFill>
                <a:schemeClr val="accent3">
                  <a:lumMod val="50000"/>
                </a:schemeClr>
              </a:solidFill>
              <a:latin typeface="Meiryo" panose="020B0604030504040204" pitchFamily="34" charset="-128"/>
              <a:ea typeface="Meiryo" panose="020B0604030504040204" pitchFamily="34" charset="-128"/>
            </a:endParaRPr>
          </a:p>
          <a:p>
            <a:r>
              <a:rPr lang="ja-JP" altLang="en-US" sz="1600">
                <a:solidFill>
                  <a:schemeClr val="accent3">
                    <a:lumMod val="50000"/>
                  </a:schemeClr>
                </a:solidFill>
                <a:latin typeface="Meiryo" panose="020B0604030504040204" pitchFamily="34" charset="-128"/>
                <a:ea typeface="Meiryo" panose="020B0604030504040204" pitchFamily="34" charset="-128"/>
              </a:rPr>
              <a:t>専門知識</a:t>
            </a:r>
            <a:endParaRPr lang="en-US" altLang="ja-JP" sz="1600" dirty="0">
              <a:solidFill>
                <a:schemeClr val="accent3">
                  <a:lumMod val="50000"/>
                </a:schemeClr>
              </a:solidFill>
              <a:latin typeface="Meiryo" panose="020B0604030504040204" pitchFamily="34" charset="-128"/>
              <a:ea typeface="Meiryo" panose="020B0604030504040204" pitchFamily="34" charset="-128"/>
            </a:endParaRPr>
          </a:p>
        </p:txBody>
      </p:sp>
      <p:sp>
        <p:nvSpPr>
          <p:cNvPr id="10" name="テキスト ボックス 9">
            <a:extLst>
              <a:ext uri="{FF2B5EF4-FFF2-40B4-BE49-F238E27FC236}">
                <a16:creationId xmlns:a16="http://schemas.microsoft.com/office/drawing/2014/main" id="{15BA96F3-F9E6-AB4E-9888-41113426167B}"/>
              </a:ext>
            </a:extLst>
          </p:cNvPr>
          <p:cNvSpPr txBox="1"/>
          <p:nvPr/>
        </p:nvSpPr>
        <p:spPr>
          <a:xfrm>
            <a:off x="3015413" y="3586348"/>
            <a:ext cx="1005403" cy="830997"/>
          </a:xfrm>
          <a:prstGeom prst="rect">
            <a:avLst/>
          </a:prstGeom>
          <a:noFill/>
        </p:spPr>
        <p:txBody>
          <a:bodyPr wrap="none" rtlCol="0">
            <a:spAutoFit/>
          </a:bodyPr>
          <a:lstStyle/>
          <a:p>
            <a:r>
              <a:rPr lang="ja-JP" altLang="en-US" sz="1600">
                <a:solidFill>
                  <a:schemeClr val="accent3">
                    <a:lumMod val="50000"/>
                  </a:schemeClr>
                </a:solidFill>
                <a:latin typeface="Meiryo" panose="020B0604030504040204" pitchFamily="34" charset="-128"/>
                <a:ea typeface="Meiryo" panose="020B0604030504040204" pitchFamily="34" charset="-128"/>
              </a:rPr>
              <a:t>形式理解</a:t>
            </a:r>
            <a:endParaRPr lang="en-US" altLang="ja-JP" sz="1600" dirty="0">
              <a:solidFill>
                <a:schemeClr val="accent3">
                  <a:lumMod val="50000"/>
                </a:schemeClr>
              </a:solidFill>
              <a:latin typeface="Meiryo" panose="020B0604030504040204" pitchFamily="34" charset="-128"/>
              <a:ea typeface="Meiryo" panose="020B0604030504040204" pitchFamily="34" charset="-128"/>
            </a:endParaRPr>
          </a:p>
          <a:p>
            <a:r>
              <a:rPr kumimoji="1" lang="ja-JP" altLang="en-US" sz="1600" b="1">
                <a:solidFill>
                  <a:srgbClr val="0070C0"/>
                </a:solidFill>
                <a:latin typeface="Meiryo" panose="020B0604030504040204" pitchFamily="34" charset="-128"/>
                <a:ea typeface="Meiryo" panose="020B0604030504040204" pitchFamily="34" charset="-128"/>
              </a:rPr>
              <a:t>直感操作</a:t>
            </a:r>
            <a:endParaRPr kumimoji="1" lang="en-US" altLang="ja-JP" sz="1600" b="1" dirty="0">
              <a:solidFill>
                <a:srgbClr val="0070C0"/>
              </a:solidFill>
              <a:latin typeface="Meiryo" panose="020B0604030504040204" pitchFamily="34" charset="-128"/>
              <a:ea typeface="Meiryo" panose="020B0604030504040204" pitchFamily="34" charset="-128"/>
            </a:endParaRPr>
          </a:p>
          <a:p>
            <a:r>
              <a:rPr lang="ja-JP" altLang="en-US" sz="1600">
                <a:solidFill>
                  <a:schemeClr val="accent3">
                    <a:lumMod val="50000"/>
                  </a:schemeClr>
                </a:solidFill>
                <a:latin typeface="Meiryo" panose="020B0604030504040204" pitchFamily="34" charset="-128"/>
                <a:ea typeface="Meiryo" panose="020B0604030504040204" pitchFamily="34" charset="-128"/>
              </a:rPr>
              <a:t>専門知識</a:t>
            </a:r>
            <a:endParaRPr lang="en-US" altLang="ja-JP" sz="1600" dirty="0">
              <a:solidFill>
                <a:schemeClr val="accent3">
                  <a:lumMod val="50000"/>
                </a:schemeClr>
              </a:solidFill>
              <a:latin typeface="Meiryo" panose="020B0604030504040204" pitchFamily="34" charset="-128"/>
              <a:ea typeface="Meiryo" panose="020B0604030504040204" pitchFamily="34" charset="-128"/>
            </a:endParaRPr>
          </a:p>
        </p:txBody>
      </p:sp>
      <p:sp>
        <p:nvSpPr>
          <p:cNvPr id="11" name="テキスト ボックス 10">
            <a:extLst>
              <a:ext uri="{FF2B5EF4-FFF2-40B4-BE49-F238E27FC236}">
                <a16:creationId xmlns:a16="http://schemas.microsoft.com/office/drawing/2014/main" id="{457782CF-B8FB-0AA7-4407-5BCEA6B6DD71}"/>
              </a:ext>
            </a:extLst>
          </p:cNvPr>
          <p:cNvSpPr txBox="1"/>
          <p:nvPr/>
        </p:nvSpPr>
        <p:spPr>
          <a:xfrm>
            <a:off x="4459492" y="2018894"/>
            <a:ext cx="1005403" cy="830997"/>
          </a:xfrm>
          <a:prstGeom prst="rect">
            <a:avLst/>
          </a:prstGeom>
          <a:noFill/>
        </p:spPr>
        <p:txBody>
          <a:bodyPr wrap="none" rtlCol="0">
            <a:spAutoFit/>
          </a:bodyPr>
          <a:lstStyle/>
          <a:p>
            <a:r>
              <a:rPr lang="ja-JP" altLang="en-US" sz="1600" b="1">
                <a:solidFill>
                  <a:srgbClr val="0070C0"/>
                </a:solidFill>
                <a:latin typeface="Meiryo" panose="020B0604030504040204" pitchFamily="34" charset="-128"/>
                <a:ea typeface="Meiryo" panose="020B0604030504040204" pitchFamily="34" charset="-128"/>
              </a:rPr>
              <a:t>対話操作</a:t>
            </a:r>
            <a:endParaRPr lang="en-US" altLang="ja-JP" sz="1600" b="1" dirty="0">
              <a:solidFill>
                <a:srgbClr val="0070C0"/>
              </a:solidFill>
              <a:latin typeface="Meiryo" panose="020B0604030504040204" pitchFamily="34" charset="-128"/>
              <a:ea typeface="Meiryo" panose="020B0604030504040204" pitchFamily="34" charset="-128"/>
            </a:endParaRPr>
          </a:p>
          <a:p>
            <a:r>
              <a:rPr kumimoji="1" lang="ja-JP" altLang="en-US" sz="1600" b="1">
                <a:solidFill>
                  <a:srgbClr val="0070C0"/>
                </a:solidFill>
                <a:latin typeface="Meiryo" panose="020B0604030504040204" pitchFamily="34" charset="-128"/>
                <a:ea typeface="Meiryo" panose="020B0604030504040204" pitchFamily="34" charset="-128"/>
              </a:rPr>
              <a:t>自然言語</a:t>
            </a:r>
            <a:endParaRPr kumimoji="1" lang="en-US" altLang="ja-JP" sz="1600" b="1" dirty="0">
              <a:solidFill>
                <a:srgbClr val="0070C0"/>
              </a:solidFill>
              <a:latin typeface="Meiryo" panose="020B0604030504040204" pitchFamily="34" charset="-128"/>
              <a:ea typeface="Meiryo" panose="020B0604030504040204" pitchFamily="34" charset="-128"/>
            </a:endParaRPr>
          </a:p>
          <a:p>
            <a:r>
              <a:rPr lang="ja-JP" altLang="en-US" sz="1600" b="1">
                <a:solidFill>
                  <a:srgbClr val="0070C0"/>
                </a:solidFill>
                <a:latin typeface="Meiryo" panose="020B0604030504040204" pitchFamily="34" charset="-128"/>
                <a:ea typeface="Meiryo" panose="020B0604030504040204" pitchFamily="34" charset="-128"/>
              </a:rPr>
              <a:t>知識提示</a:t>
            </a:r>
            <a:endParaRPr lang="en-US" altLang="ja-JP" sz="1600" b="1" dirty="0">
              <a:solidFill>
                <a:srgbClr val="0070C0"/>
              </a:solidFill>
              <a:latin typeface="Meiryo" panose="020B0604030504040204" pitchFamily="34" charset="-128"/>
              <a:ea typeface="Meiryo" panose="020B0604030504040204" pitchFamily="34" charset="-128"/>
            </a:endParaRPr>
          </a:p>
        </p:txBody>
      </p:sp>
      <p:sp>
        <p:nvSpPr>
          <p:cNvPr id="12" name="テキスト ボックス 11">
            <a:extLst>
              <a:ext uri="{FF2B5EF4-FFF2-40B4-BE49-F238E27FC236}">
                <a16:creationId xmlns:a16="http://schemas.microsoft.com/office/drawing/2014/main" id="{79202AE1-7838-6332-943A-EF1D44D3C987}"/>
              </a:ext>
            </a:extLst>
          </p:cNvPr>
          <p:cNvSpPr txBox="1"/>
          <p:nvPr/>
        </p:nvSpPr>
        <p:spPr>
          <a:xfrm>
            <a:off x="7669376" y="1996198"/>
            <a:ext cx="1261884" cy="800219"/>
          </a:xfrm>
          <a:prstGeom prst="rect">
            <a:avLst/>
          </a:prstGeom>
          <a:noFill/>
        </p:spPr>
        <p:txBody>
          <a:bodyPr wrap="none" rtlCol="0">
            <a:spAutoFit/>
          </a:bodyPr>
          <a:lstStyle/>
          <a:p>
            <a:r>
              <a:rPr lang="ja-JP" altLang="en-US" sz="1600" b="1">
                <a:solidFill>
                  <a:srgbClr val="0070C0"/>
                </a:solidFill>
                <a:latin typeface="Meiryo" panose="020B0604030504040204" pitchFamily="34" charset="-128"/>
                <a:ea typeface="Meiryo" panose="020B0604030504040204" pitchFamily="34" charset="-128"/>
              </a:rPr>
              <a:t>対話操作</a:t>
            </a:r>
            <a:endParaRPr lang="en-US" altLang="ja-JP" sz="1600" b="1" dirty="0">
              <a:solidFill>
                <a:srgbClr val="0070C0"/>
              </a:solidFill>
              <a:latin typeface="Meiryo" panose="020B0604030504040204" pitchFamily="34" charset="-128"/>
              <a:ea typeface="Meiryo" panose="020B0604030504040204" pitchFamily="34" charset="-128"/>
            </a:endParaRPr>
          </a:p>
          <a:p>
            <a:r>
              <a:rPr kumimoji="1" lang="ja-JP" altLang="en-US" sz="1400" b="1">
                <a:solidFill>
                  <a:srgbClr val="0070C0"/>
                </a:solidFill>
                <a:latin typeface="Meiryo" panose="020B0604030504040204" pitchFamily="34" charset="-128"/>
                <a:ea typeface="Meiryo" panose="020B0604030504040204" pitchFamily="34" charset="-128"/>
              </a:rPr>
              <a:t>マルチモード</a:t>
            </a:r>
            <a:endParaRPr kumimoji="1" lang="en-US" altLang="ja-JP" sz="1400" b="1" dirty="0">
              <a:solidFill>
                <a:srgbClr val="0070C0"/>
              </a:solidFill>
              <a:latin typeface="Meiryo" panose="020B0604030504040204" pitchFamily="34" charset="-128"/>
              <a:ea typeface="Meiryo" panose="020B0604030504040204" pitchFamily="34" charset="-128"/>
            </a:endParaRPr>
          </a:p>
          <a:p>
            <a:r>
              <a:rPr lang="ja-JP" altLang="en-US" sz="1600" b="1">
                <a:solidFill>
                  <a:srgbClr val="0070C0"/>
                </a:solidFill>
                <a:latin typeface="Meiryo" panose="020B0604030504040204" pitchFamily="34" charset="-128"/>
                <a:ea typeface="Meiryo" panose="020B0604030504040204" pitchFamily="34" charset="-128"/>
              </a:rPr>
              <a:t>知識提示</a:t>
            </a:r>
            <a:endParaRPr lang="en-US" altLang="ja-JP" sz="1600" b="1" dirty="0">
              <a:solidFill>
                <a:srgbClr val="0070C0"/>
              </a:solidFill>
              <a:latin typeface="Meiryo" panose="020B0604030504040204" pitchFamily="34" charset="-128"/>
              <a:ea typeface="Meiryo" panose="020B0604030504040204" pitchFamily="34" charset="-128"/>
            </a:endParaRPr>
          </a:p>
        </p:txBody>
      </p:sp>
      <p:sp>
        <p:nvSpPr>
          <p:cNvPr id="13" name="テキスト ボックス 12">
            <a:extLst>
              <a:ext uri="{FF2B5EF4-FFF2-40B4-BE49-F238E27FC236}">
                <a16:creationId xmlns:a16="http://schemas.microsoft.com/office/drawing/2014/main" id="{D6B20572-1011-EFE9-B3A7-23C23DB53A3A}"/>
              </a:ext>
            </a:extLst>
          </p:cNvPr>
          <p:cNvSpPr txBox="1"/>
          <p:nvPr/>
        </p:nvSpPr>
        <p:spPr>
          <a:xfrm>
            <a:off x="7694500" y="2872173"/>
            <a:ext cx="1061771" cy="769441"/>
          </a:xfrm>
          <a:prstGeom prst="rect">
            <a:avLst/>
          </a:prstGeom>
          <a:noFill/>
        </p:spPr>
        <p:txBody>
          <a:bodyPr wrap="square" rtlCol="0">
            <a:spAutoFit/>
          </a:bodyPr>
          <a:lstStyle/>
          <a:p>
            <a:r>
              <a:rPr lang="ja-JP" altLang="en-US" sz="1100">
                <a:latin typeface="Meiryo" panose="020B0604030504040204" pitchFamily="34" charset="-128"/>
                <a:ea typeface="Meiryo" panose="020B0604030504040204" pitchFamily="34" charset="-128"/>
              </a:rPr>
              <a:t>マルチモードで</a:t>
            </a:r>
            <a:r>
              <a:rPr kumimoji="1" lang="ja-JP" altLang="en-US" sz="1100">
                <a:latin typeface="Meiryo" panose="020B0604030504040204" pitchFamily="34" charset="-128"/>
                <a:ea typeface="Meiryo" panose="020B0604030504040204" pitchFamily="34" charset="-128"/>
              </a:rPr>
              <a:t>人間と対話するように</a:t>
            </a:r>
            <a:r>
              <a:rPr kumimoji="1" lang="en-US" altLang="ja-JP" sz="1100" dirty="0">
                <a:latin typeface="Meiryo" panose="020B0604030504040204" pitchFamily="34" charset="-128"/>
                <a:ea typeface="Meiryo" panose="020B0604030504040204" pitchFamily="34" charset="-128"/>
              </a:rPr>
              <a:t>IT</a:t>
            </a:r>
            <a:r>
              <a:rPr kumimoji="1" lang="ja-JP" altLang="en-US" sz="1100">
                <a:latin typeface="Meiryo" panose="020B0604030504040204" pitchFamily="34" charset="-128"/>
                <a:ea typeface="Meiryo" panose="020B0604030504040204" pitchFamily="34" charset="-128"/>
              </a:rPr>
              <a:t>を利用</a:t>
            </a:r>
          </a:p>
        </p:txBody>
      </p:sp>
      <p:sp>
        <p:nvSpPr>
          <p:cNvPr id="14" name="テキスト ボックス 13">
            <a:extLst>
              <a:ext uri="{FF2B5EF4-FFF2-40B4-BE49-F238E27FC236}">
                <a16:creationId xmlns:a16="http://schemas.microsoft.com/office/drawing/2014/main" id="{0ADEA2C5-5BFB-5224-A1FB-ED84E201771A}"/>
              </a:ext>
            </a:extLst>
          </p:cNvPr>
          <p:cNvSpPr txBox="1"/>
          <p:nvPr/>
        </p:nvSpPr>
        <p:spPr>
          <a:xfrm>
            <a:off x="4457495" y="2783897"/>
            <a:ext cx="1061771" cy="600164"/>
          </a:xfrm>
          <a:prstGeom prst="rect">
            <a:avLst/>
          </a:prstGeom>
          <a:noFill/>
        </p:spPr>
        <p:txBody>
          <a:bodyPr wrap="square" rtlCol="0">
            <a:spAutoFit/>
          </a:bodyPr>
          <a:lstStyle/>
          <a:p>
            <a:r>
              <a:rPr lang="ja-JP" altLang="en-US" sz="1100">
                <a:latin typeface="Meiryo" panose="020B0604030504040204" pitchFamily="34" charset="-128"/>
                <a:ea typeface="Meiryo" panose="020B0604030504040204" pitchFamily="34" charset="-128"/>
              </a:rPr>
              <a:t>テキストで</a:t>
            </a:r>
            <a:r>
              <a:rPr kumimoji="1" lang="ja-JP" altLang="en-US" sz="1100">
                <a:latin typeface="Meiryo" panose="020B0604030504040204" pitchFamily="34" charset="-128"/>
                <a:ea typeface="Meiryo" panose="020B0604030504040204" pitchFamily="34" charset="-128"/>
              </a:rPr>
              <a:t>対話するように</a:t>
            </a:r>
            <a:r>
              <a:rPr kumimoji="1" lang="en-US" altLang="ja-JP" sz="1100" dirty="0">
                <a:latin typeface="Meiryo" panose="020B0604030504040204" pitchFamily="34" charset="-128"/>
                <a:ea typeface="Meiryo" panose="020B0604030504040204" pitchFamily="34" charset="-128"/>
              </a:rPr>
              <a:t>IT</a:t>
            </a:r>
            <a:r>
              <a:rPr kumimoji="1" lang="ja-JP" altLang="en-US" sz="1100">
                <a:latin typeface="Meiryo" panose="020B0604030504040204" pitchFamily="34" charset="-128"/>
                <a:ea typeface="Meiryo" panose="020B0604030504040204" pitchFamily="34" charset="-128"/>
              </a:rPr>
              <a:t>を利用</a:t>
            </a:r>
          </a:p>
        </p:txBody>
      </p:sp>
      <p:sp>
        <p:nvSpPr>
          <p:cNvPr id="15" name="テキスト ボックス 14">
            <a:extLst>
              <a:ext uri="{FF2B5EF4-FFF2-40B4-BE49-F238E27FC236}">
                <a16:creationId xmlns:a16="http://schemas.microsoft.com/office/drawing/2014/main" id="{50CF78C6-97D4-5B3D-84D3-D75B8DDF29E8}"/>
              </a:ext>
            </a:extLst>
          </p:cNvPr>
          <p:cNvSpPr txBox="1"/>
          <p:nvPr/>
        </p:nvSpPr>
        <p:spPr>
          <a:xfrm>
            <a:off x="3025486" y="4365078"/>
            <a:ext cx="1061771" cy="600164"/>
          </a:xfrm>
          <a:prstGeom prst="rect">
            <a:avLst/>
          </a:prstGeom>
          <a:noFill/>
        </p:spPr>
        <p:txBody>
          <a:bodyPr wrap="square" rtlCol="0">
            <a:spAutoFit/>
          </a:bodyPr>
          <a:lstStyle/>
          <a:p>
            <a:r>
              <a:rPr lang="ja-JP" altLang="en-US" sz="1100">
                <a:latin typeface="Meiryo" panose="020B0604030504040204" pitchFamily="34" charset="-128"/>
                <a:ea typeface="Meiryo" panose="020B0604030504040204" pitchFamily="34" charset="-128"/>
              </a:rPr>
              <a:t>ビジュアルな画面から</a:t>
            </a:r>
            <a:r>
              <a:rPr kumimoji="1" lang="en-US" altLang="ja-JP" sz="1100" dirty="0">
                <a:latin typeface="Meiryo" panose="020B0604030504040204" pitchFamily="34" charset="-128"/>
                <a:ea typeface="Meiryo" panose="020B0604030504040204" pitchFamily="34" charset="-128"/>
              </a:rPr>
              <a:t>IT</a:t>
            </a:r>
            <a:r>
              <a:rPr kumimoji="1" lang="ja-JP" altLang="en-US" sz="1100">
                <a:latin typeface="Meiryo" panose="020B0604030504040204" pitchFamily="34" charset="-128"/>
                <a:ea typeface="Meiryo" panose="020B0604030504040204" pitchFamily="34" charset="-128"/>
              </a:rPr>
              <a:t>を利用</a:t>
            </a:r>
          </a:p>
        </p:txBody>
      </p:sp>
      <p:sp>
        <p:nvSpPr>
          <p:cNvPr id="16" name="テキスト ボックス 15">
            <a:extLst>
              <a:ext uri="{FF2B5EF4-FFF2-40B4-BE49-F238E27FC236}">
                <a16:creationId xmlns:a16="http://schemas.microsoft.com/office/drawing/2014/main" id="{7B9275DF-8186-FD35-E18C-07224A90C7F6}"/>
              </a:ext>
            </a:extLst>
          </p:cNvPr>
          <p:cNvSpPr txBox="1"/>
          <p:nvPr/>
        </p:nvSpPr>
        <p:spPr>
          <a:xfrm>
            <a:off x="2324705" y="6053967"/>
            <a:ext cx="1061771" cy="600164"/>
          </a:xfrm>
          <a:prstGeom prst="rect">
            <a:avLst/>
          </a:prstGeom>
          <a:noFill/>
        </p:spPr>
        <p:txBody>
          <a:bodyPr wrap="square" rtlCol="0">
            <a:spAutoFit/>
          </a:bodyPr>
          <a:lstStyle/>
          <a:p>
            <a:r>
              <a:rPr lang="ja-JP" altLang="en-US" sz="1100">
                <a:latin typeface="Meiryo" panose="020B0604030504040204" pitchFamily="34" charset="-128"/>
                <a:ea typeface="Meiryo" panose="020B0604030504040204" pitchFamily="34" charset="-128"/>
              </a:rPr>
              <a:t>プログラム言語やコマンドで</a:t>
            </a:r>
            <a:r>
              <a:rPr kumimoji="1" lang="en-US" altLang="ja-JP" sz="1100" dirty="0">
                <a:latin typeface="Meiryo" panose="020B0604030504040204" pitchFamily="34" charset="-128"/>
                <a:ea typeface="Meiryo" panose="020B0604030504040204" pitchFamily="34" charset="-128"/>
              </a:rPr>
              <a:t>IT</a:t>
            </a:r>
            <a:r>
              <a:rPr kumimoji="1" lang="ja-JP" altLang="en-US" sz="1100">
                <a:latin typeface="Meiryo" panose="020B0604030504040204" pitchFamily="34" charset="-128"/>
                <a:ea typeface="Meiryo" panose="020B0604030504040204" pitchFamily="34" charset="-128"/>
              </a:rPr>
              <a:t>を利用</a:t>
            </a:r>
          </a:p>
        </p:txBody>
      </p:sp>
      <p:sp>
        <p:nvSpPr>
          <p:cNvPr id="20" name="テキスト ボックス 19">
            <a:extLst>
              <a:ext uri="{FF2B5EF4-FFF2-40B4-BE49-F238E27FC236}">
                <a16:creationId xmlns:a16="http://schemas.microsoft.com/office/drawing/2014/main" id="{94B7DA81-3320-8ED5-7AFF-42625A0B59C3}"/>
              </a:ext>
            </a:extLst>
          </p:cNvPr>
          <p:cNvSpPr txBox="1"/>
          <p:nvPr/>
        </p:nvSpPr>
        <p:spPr>
          <a:xfrm>
            <a:off x="5817177" y="5296291"/>
            <a:ext cx="3100023" cy="1015663"/>
          </a:xfrm>
          <a:prstGeom prst="rect">
            <a:avLst/>
          </a:prstGeom>
          <a:noFill/>
        </p:spPr>
        <p:txBody>
          <a:bodyPr wrap="square" rtlCol="0">
            <a:spAutoFit/>
          </a:bodyPr>
          <a:lstStyle/>
          <a:p>
            <a:r>
              <a:rPr kumimoji="1" lang="ja-JP" altLang="en-US" sz="1200">
                <a:solidFill>
                  <a:schemeClr val="accent6">
                    <a:lumMod val="75000"/>
                  </a:schemeClr>
                </a:solidFill>
                <a:latin typeface="Meiryo" panose="020B0604030504040204" pitchFamily="34" charset="-128"/>
                <a:ea typeface="Meiryo" panose="020B0604030504040204" pitchFamily="34" charset="-128"/>
              </a:rPr>
              <a:t>使い方を習得しなくても</a:t>
            </a:r>
            <a:endParaRPr lang="en-US" altLang="ja-JP" sz="1200" dirty="0">
              <a:solidFill>
                <a:schemeClr val="accent6">
                  <a:lumMod val="75000"/>
                </a:schemeClr>
              </a:solidFill>
              <a:latin typeface="Meiryo" panose="020B0604030504040204" pitchFamily="34" charset="-128"/>
              <a:ea typeface="Meiryo" panose="020B0604030504040204" pitchFamily="34" charset="-128"/>
            </a:endParaRPr>
          </a:p>
          <a:p>
            <a:r>
              <a:rPr kumimoji="1" lang="ja-JP" altLang="en-US" sz="1200">
                <a:solidFill>
                  <a:schemeClr val="accent6">
                    <a:lumMod val="75000"/>
                  </a:schemeClr>
                </a:solidFill>
                <a:latin typeface="Meiryo" panose="020B0604030504040204" pitchFamily="34" charset="-128"/>
                <a:ea typeface="Meiryo" panose="020B0604030504040204" pitchFamily="34" charset="-128"/>
              </a:rPr>
              <a:t>日常使っている言葉で</a:t>
            </a:r>
            <a:endParaRPr kumimoji="1" lang="en-US" altLang="ja-JP" sz="1200" dirty="0">
              <a:solidFill>
                <a:schemeClr val="accent6">
                  <a:lumMod val="75000"/>
                </a:schemeClr>
              </a:solidFill>
              <a:latin typeface="Meiryo" panose="020B0604030504040204" pitchFamily="34" charset="-128"/>
              <a:ea typeface="Meiryo" panose="020B0604030504040204" pitchFamily="34" charset="-128"/>
            </a:endParaRPr>
          </a:p>
          <a:p>
            <a:r>
              <a:rPr kumimoji="1" lang="ja-JP" altLang="en-US" sz="1200">
                <a:solidFill>
                  <a:schemeClr val="accent6">
                    <a:lumMod val="75000"/>
                  </a:schemeClr>
                </a:solidFill>
                <a:latin typeface="Meiryo" panose="020B0604030504040204" pitchFamily="34" charset="-128"/>
                <a:ea typeface="Meiryo" panose="020B0604030504040204" pitchFamily="34" charset="-128"/>
              </a:rPr>
              <a:t>画像や動画を見せながら</a:t>
            </a:r>
            <a:endParaRPr kumimoji="1" lang="en-US" altLang="ja-JP" sz="1200" dirty="0">
              <a:solidFill>
                <a:schemeClr val="accent6">
                  <a:lumMod val="75000"/>
                </a:schemeClr>
              </a:solidFill>
              <a:latin typeface="Meiryo" panose="020B0604030504040204" pitchFamily="34" charset="-128"/>
              <a:ea typeface="Meiryo" panose="020B0604030504040204" pitchFamily="34" charset="-128"/>
            </a:endParaRPr>
          </a:p>
          <a:p>
            <a:r>
              <a:rPr lang="ja-JP" altLang="en-US" sz="1200">
                <a:solidFill>
                  <a:schemeClr val="accent6">
                    <a:lumMod val="75000"/>
                  </a:schemeClr>
                </a:solidFill>
                <a:latin typeface="Meiryo" panose="020B0604030504040204" pitchFamily="34" charset="-128"/>
                <a:ea typeface="Meiryo" panose="020B0604030504040204" pitchFamily="34" charset="-128"/>
              </a:rPr>
              <a:t>人間を相手に対話し</a:t>
            </a:r>
            <a:endParaRPr lang="en-US" altLang="ja-JP" sz="1200" dirty="0">
              <a:solidFill>
                <a:schemeClr val="accent6">
                  <a:lumMod val="75000"/>
                </a:schemeClr>
              </a:solidFill>
              <a:latin typeface="Meiryo" panose="020B0604030504040204" pitchFamily="34" charset="-128"/>
              <a:ea typeface="Meiryo" panose="020B0604030504040204" pitchFamily="34" charset="-128"/>
            </a:endParaRPr>
          </a:p>
          <a:p>
            <a:r>
              <a:rPr lang="ja-JP" altLang="en-US" sz="1200">
                <a:solidFill>
                  <a:schemeClr val="accent6">
                    <a:lumMod val="75000"/>
                  </a:schemeClr>
                </a:solidFill>
                <a:latin typeface="Meiryo" panose="020B0604030504040204" pitchFamily="34" charset="-128"/>
                <a:ea typeface="Meiryo" panose="020B0604030504040204" pitchFamily="34" charset="-128"/>
              </a:rPr>
              <a:t>相談するように</a:t>
            </a:r>
            <a:r>
              <a:rPr kumimoji="1" lang="ja-JP" altLang="en-US" sz="1200">
                <a:solidFill>
                  <a:schemeClr val="accent6">
                    <a:lumMod val="75000"/>
                  </a:schemeClr>
                </a:solidFill>
                <a:latin typeface="Meiryo" panose="020B0604030504040204" pitchFamily="34" charset="-128"/>
                <a:ea typeface="Meiryo" panose="020B0604030504040204" pitchFamily="34" charset="-128"/>
              </a:rPr>
              <a:t>使える</a:t>
            </a:r>
          </a:p>
        </p:txBody>
      </p:sp>
      <p:sp>
        <p:nvSpPr>
          <p:cNvPr id="21" name="テキスト ボックス 20">
            <a:extLst>
              <a:ext uri="{FF2B5EF4-FFF2-40B4-BE49-F238E27FC236}">
                <a16:creationId xmlns:a16="http://schemas.microsoft.com/office/drawing/2014/main" id="{D2119216-CA52-27F3-7794-D0A6570C2859}"/>
              </a:ext>
            </a:extLst>
          </p:cNvPr>
          <p:cNvSpPr txBox="1"/>
          <p:nvPr/>
        </p:nvSpPr>
        <p:spPr>
          <a:xfrm>
            <a:off x="7122304" y="827673"/>
            <a:ext cx="615874" cy="276999"/>
          </a:xfrm>
          <a:prstGeom prst="rect">
            <a:avLst/>
          </a:prstGeom>
          <a:noFill/>
        </p:spPr>
        <p:txBody>
          <a:bodyPr wrap="none" rtlCol="0">
            <a:spAutoFit/>
          </a:bodyPr>
          <a:lstStyle/>
          <a:p>
            <a:r>
              <a:rPr kumimoji="1" lang="en-US" altLang="ja-JP" sz="1200" dirty="0">
                <a:solidFill>
                  <a:schemeClr val="accent6">
                    <a:lumMod val="75000"/>
                  </a:schemeClr>
                </a:solidFill>
                <a:latin typeface="Meiryo" panose="020B0604030504040204" pitchFamily="34" charset="-128"/>
                <a:ea typeface="Meiryo" panose="020B0604030504040204" pitchFamily="34" charset="-128"/>
              </a:rPr>
              <a:t>+</a:t>
            </a:r>
            <a:r>
              <a:rPr kumimoji="1" lang="ja-JP" altLang="en-US" sz="1200">
                <a:solidFill>
                  <a:schemeClr val="accent6">
                    <a:lumMod val="75000"/>
                  </a:schemeClr>
                </a:solidFill>
                <a:latin typeface="Meiryo" panose="020B0604030504040204" pitchFamily="34" charset="-128"/>
                <a:ea typeface="Meiryo" panose="020B0604030504040204" pitchFamily="34" charset="-128"/>
              </a:rPr>
              <a:t>感情</a:t>
            </a:r>
          </a:p>
        </p:txBody>
      </p:sp>
      <p:sp>
        <p:nvSpPr>
          <p:cNvPr id="22" name="テキスト ボックス 21">
            <a:extLst>
              <a:ext uri="{FF2B5EF4-FFF2-40B4-BE49-F238E27FC236}">
                <a16:creationId xmlns:a16="http://schemas.microsoft.com/office/drawing/2014/main" id="{75F60F48-39E1-857D-C15E-2425164D1BDA}"/>
              </a:ext>
            </a:extLst>
          </p:cNvPr>
          <p:cNvSpPr txBox="1"/>
          <p:nvPr/>
        </p:nvSpPr>
        <p:spPr>
          <a:xfrm>
            <a:off x="7648275" y="845641"/>
            <a:ext cx="1107996" cy="369332"/>
          </a:xfrm>
          <a:prstGeom prst="rect">
            <a:avLst/>
          </a:prstGeom>
          <a:noFill/>
        </p:spPr>
        <p:txBody>
          <a:bodyPr wrap="none" rtlCol="0">
            <a:spAutoFit/>
          </a:bodyPr>
          <a:lstStyle/>
          <a:p>
            <a:r>
              <a:rPr kumimoji="1" lang="ja-JP" altLang="en-US">
                <a:solidFill>
                  <a:schemeClr val="accent6">
                    <a:lumMod val="75000"/>
                  </a:schemeClr>
                </a:solidFill>
                <a:latin typeface="Meiryo" panose="020B0604030504040204" pitchFamily="34" charset="-128"/>
                <a:ea typeface="Meiryo" panose="020B0604030504040204" pitchFamily="34" charset="-128"/>
              </a:rPr>
              <a:t>＝</a:t>
            </a:r>
            <a:r>
              <a:rPr kumimoji="1" lang="ja-JP" altLang="en-US" b="1">
                <a:solidFill>
                  <a:schemeClr val="accent6">
                    <a:lumMod val="75000"/>
                  </a:schemeClr>
                </a:solidFill>
                <a:latin typeface="Meiryo" panose="020B0604030504040204" pitchFamily="34" charset="-128"/>
                <a:ea typeface="Meiryo" panose="020B0604030504040204" pitchFamily="34" charset="-128"/>
              </a:rPr>
              <a:t>人間的</a:t>
            </a:r>
          </a:p>
        </p:txBody>
      </p:sp>
      <p:pic>
        <p:nvPicPr>
          <p:cNvPr id="24" name="図 23" descr="図形 が含まれている画像&#10;&#10;自動的に生成された説明">
            <a:extLst>
              <a:ext uri="{FF2B5EF4-FFF2-40B4-BE49-F238E27FC236}">
                <a16:creationId xmlns:a16="http://schemas.microsoft.com/office/drawing/2014/main" id="{20E2F12A-B702-505C-31D6-E117F1116EEA}"/>
              </a:ext>
            </a:extLst>
          </p:cNvPr>
          <p:cNvPicPr>
            <a:picLocks noChangeAspect="1"/>
          </p:cNvPicPr>
          <p:nvPr/>
        </p:nvPicPr>
        <p:blipFill>
          <a:blip r:embed="rId6" cstate="print">
            <a:duotone>
              <a:schemeClr val="accent6">
                <a:shade val="45000"/>
                <a:satMod val="135000"/>
              </a:schemeClr>
              <a:prstClr val="white"/>
            </a:duotone>
            <a:extLst>
              <a:ext uri="{28A0092B-C50C-407E-A947-70E740481C1C}">
                <a14:useLocalDpi xmlns:a14="http://schemas.microsoft.com/office/drawing/2010/main"/>
              </a:ext>
            </a:extLst>
          </a:blip>
          <a:stretch>
            <a:fillRect/>
          </a:stretch>
        </p:blipFill>
        <p:spPr>
          <a:xfrm>
            <a:off x="7720148" y="5311609"/>
            <a:ext cx="1082993" cy="933826"/>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903903162"/>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BCD4EF96-0EBC-9BF7-6A66-C48E562D6F74}"/>
              </a:ext>
            </a:extLst>
          </p:cNvPr>
          <p:cNvSpPr>
            <a:spLocks noGrp="1"/>
          </p:cNvSpPr>
          <p:nvPr>
            <p:ph type="title"/>
          </p:nvPr>
        </p:nvSpPr>
        <p:spPr/>
        <p:txBody>
          <a:bodyPr/>
          <a:lstStyle/>
          <a:p>
            <a:r>
              <a:rPr kumimoji="1" lang="ja-JP" altLang="en-US"/>
              <a:t>参考：</a:t>
            </a:r>
            <a:r>
              <a:rPr kumimoji="1" lang="en-US" altLang="ja-JP" dirty="0"/>
              <a:t>Apple Intelligence</a:t>
            </a:r>
            <a:endParaRPr kumimoji="1" lang="ja-JP" altLang="en-US"/>
          </a:p>
        </p:txBody>
      </p:sp>
      <p:pic>
        <p:nvPicPr>
          <p:cNvPr id="4" name="図 3" descr="グラフィカル ユーザー インターフェイス, アプリケーション&#10;&#10;自動的に生成された説明">
            <a:hlinkClick r:id="rId2"/>
            <a:extLst>
              <a:ext uri="{FF2B5EF4-FFF2-40B4-BE49-F238E27FC236}">
                <a16:creationId xmlns:a16="http://schemas.microsoft.com/office/drawing/2014/main" id="{AD9209DE-1AE9-8B00-E457-26C5E2B16759}"/>
              </a:ext>
            </a:extLst>
          </p:cNvPr>
          <p:cNvPicPr>
            <a:picLocks noChangeAspect="1"/>
          </p:cNvPicPr>
          <p:nvPr/>
        </p:nvPicPr>
        <p:blipFill>
          <a:blip r:embed="rId3"/>
          <a:stretch>
            <a:fillRect/>
          </a:stretch>
        </p:blipFill>
        <p:spPr>
          <a:xfrm>
            <a:off x="791619" y="1366170"/>
            <a:ext cx="7560758" cy="3946715"/>
          </a:xfrm>
          <a:prstGeom prst="rect">
            <a:avLst/>
          </a:prstGeom>
          <a:ln>
            <a:noFill/>
          </a:ln>
          <a:effectLst>
            <a:outerShdw blurRad="292100" dist="139700" dir="2700000" algn="tl" rotWithShape="0">
              <a:srgbClr val="333333">
                <a:alpha val="65000"/>
              </a:srgbClr>
            </a:outerShdw>
          </a:effectLst>
        </p:spPr>
      </p:pic>
      <p:sp>
        <p:nvSpPr>
          <p:cNvPr id="7" name="テキスト ボックス 6">
            <a:extLst>
              <a:ext uri="{FF2B5EF4-FFF2-40B4-BE49-F238E27FC236}">
                <a16:creationId xmlns:a16="http://schemas.microsoft.com/office/drawing/2014/main" id="{329B1914-57DB-9F58-1E7F-DD213BB457E9}"/>
              </a:ext>
            </a:extLst>
          </p:cNvPr>
          <p:cNvSpPr txBox="1"/>
          <p:nvPr/>
        </p:nvSpPr>
        <p:spPr>
          <a:xfrm>
            <a:off x="1469227" y="887841"/>
            <a:ext cx="6205545" cy="369332"/>
          </a:xfrm>
          <a:prstGeom prst="rect">
            <a:avLst/>
          </a:prstGeom>
          <a:noFill/>
        </p:spPr>
        <p:txBody>
          <a:bodyPr wrap="none" rtlCol="0">
            <a:spAutoFit/>
          </a:bodyPr>
          <a:lstStyle/>
          <a:p>
            <a:pPr algn="ctr"/>
            <a:r>
              <a:rPr kumimoji="1" lang="en-US" altLang="ja-JP" dirty="0">
                <a:latin typeface="Meiryo" panose="020B0604030504040204" pitchFamily="34" charset="-128"/>
                <a:ea typeface="Meiryo" panose="020B0604030504040204" pitchFamily="34" charset="-128"/>
              </a:rPr>
              <a:t>AI</a:t>
            </a:r>
            <a:r>
              <a:rPr kumimoji="1" lang="ja-JP" altLang="en-US">
                <a:latin typeface="Meiryo" panose="020B0604030504040204" pitchFamily="34" charset="-128"/>
                <a:ea typeface="Meiryo" panose="020B0604030504040204" pitchFamily="34" charset="-128"/>
              </a:rPr>
              <a:t>エージェントの雛形として、今後の進化が期待される。</a:t>
            </a:r>
          </a:p>
        </p:txBody>
      </p:sp>
      <p:sp>
        <p:nvSpPr>
          <p:cNvPr id="5" name="テキスト ボックス 4">
            <a:extLst>
              <a:ext uri="{FF2B5EF4-FFF2-40B4-BE49-F238E27FC236}">
                <a16:creationId xmlns:a16="http://schemas.microsoft.com/office/drawing/2014/main" id="{439DED46-B381-FFFF-61DD-79EA42B5D83D}"/>
              </a:ext>
            </a:extLst>
          </p:cNvPr>
          <p:cNvSpPr txBox="1"/>
          <p:nvPr/>
        </p:nvSpPr>
        <p:spPr>
          <a:xfrm>
            <a:off x="7105717" y="6329990"/>
            <a:ext cx="1507144" cy="261610"/>
          </a:xfrm>
          <a:prstGeom prst="rect">
            <a:avLst/>
          </a:prstGeom>
          <a:noFill/>
        </p:spPr>
        <p:txBody>
          <a:bodyPr wrap="none" rtlCol="0">
            <a:spAutoFit/>
          </a:bodyPr>
          <a:lstStyle/>
          <a:p>
            <a:r>
              <a:rPr kumimoji="1" lang="en-US" altLang="ja-JP" sz="1100" dirty="0">
                <a:latin typeface="Meiryo" panose="020B0604030504040204" pitchFamily="34" charset="-128"/>
                <a:ea typeface="Meiryo" panose="020B0604030504040204" pitchFamily="34" charset="-128"/>
                <a:hlinkClick r:id="rId2"/>
              </a:rPr>
              <a:t>2024</a:t>
            </a:r>
            <a:r>
              <a:rPr kumimoji="1" lang="ja-JP" altLang="en-US" sz="1100">
                <a:latin typeface="Meiryo" panose="020B0604030504040204" pitchFamily="34" charset="-128"/>
                <a:ea typeface="Meiryo" panose="020B0604030504040204" pitchFamily="34" charset="-128"/>
                <a:hlinkClick r:id="rId2"/>
              </a:rPr>
              <a:t>年</a:t>
            </a:r>
            <a:r>
              <a:rPr kumimoji="1" lang="en-US" altLang="ja-JP" sz="1100" dirty="0">
                <a:latin typeface="Meiryo" panose="020B0604030504040204" pitchFamily="34" charset="-128"/>
                <a:ea typeface="Meiryo" panose="020B0604030504040204" pitchFamily="34" charset="-128"/>
                <a:hlinkClick r:id="rId2"/>
              </a:rPr>
              <a:t>6</a:t>
            </a:r>
            <a:r>
              <a:rPr kumimoji="1" lang="ja-JP" altLang="en-US" sz="1100">
                <a:latin typeface="Meiryo" panose="020B0604030504040204" pitchFamily="34" charset="-128"/>
                <a:ea typeface="Meiryo" panose="020B0604030504040204" pitchFamily="34" charset="-128"/>
                <a:hlinkClick r:id="rId2"/>
              </a:rPr>
              <a:t>月</a:t>
            </a:r>
            <a:r>
              <a:rPr kumimoji="1" lang="en-US" altLang="ja-JP" sz="1100" dirty="0">
                <a:latin typeface="Meiryo" panose="020B0604030504040204" pitchFamily="34" charset="-128"/>
                <a:ea typeface="Meiryo" panose="020B0604030504040204" pitchFamily="34" charset="-128"/>
                <a:hlinkClick r:id="rId2"/>
              </a:rPr>
              <a:t>11</a:t>
            </a:r>
            <a:r>
              <a:rPr kumimoji="1" lang="ja-JP" altLang="en-US" sz="1100">
                <a:latin typeface="Meiryo" panose="020B0604030504040204" pitchFamily="34" charset="-128"/>
                <a:ea typeface="Meiryo" panose="020B0604030504040204" pitchFamily="34" charset="-128"/>
                <a:hlinkClick r:id="rId2"/>
              </a:rPr>
              <a:t>日発表</a:t>
            </a:r>
            <a:endParaRPr kumimoji="1" lang="ja-JP" altLang="en-US" sz="1100">
              <a:latin typeface="Meiryo" panose="020B0604030504040204" pitchFamily="34" charset="-128"/>
              <a:ea typeface="Meiryo" panose="020B0604030504040204" pitchFamily="34" charset="-128"/>
            </a:endParaRPr>
          </a:p>
        </p:txBody>
      </p:sp>
      <p:sp>
        <p:nvSpPr>
          <p:cNvPr id="6" name="テキスト ボックス 5">
            <a:extLst>
              <a:ext uri="{FF2B5EF4-FFF2-40B4-BE49-F238E27FC236}">
                <a16:creationId xmlns:a16="http://schemas.microsoft.com/office/drawing/2014/main" id="{2804EB28-2768-5B1A-50D1-80468782DF2B}"/>
              </a:ext>
            </a:extLst>
          </p:cNvPr>
          <p:cNvSpPr txBox="1"/>
          <p:nvPr/>
        </p:nvSpPr>
        <p:spPr>
          <a:xfrm>
            <a:off x="660284" y="5651920"/>
            <a:ext cx="7823429" cy="738664"/>
          </a:xfrm>
          <a:prstGeom prst="rect">
            <a:avLst/>
          </a:prstGeom>
          <a:noFill/>
        </p:spPr>
        <p:txBody>
          <a:bodyPr wrap="square" rtlCol="0">
            <a:spAutoFit/>
          </a:bodyPr>
          <a:lstStyle/>
          <a:p>
            <a:r>
              <a:rPr lang="en-US" altLang="ja-JP" sz="1400" dirty="0" err="1">
                <a:latin typeface="Meiryo" panose="020B0604030504040204" pitchFamily="34" charset="-128"/>
                <a:ea typeface="Meiryo" panose="020B0604030504040204" pitchFamily="34" charset="-128"/>
              </a:rPr>
              <a:t>OpenAI</a:t>
            </a:r>
            <a:r>
              <a:rPr lang="ja-JP" altLang="en-US" sz="1400">
                <a:latin typeface="Meiryo" panose="020B0604030504040204" pitchFamily="34" charset="-128"/>
                <a:ea typeface="Meiryo" panose="020B0604030504040204" pitchFamily="34" charset="-128"/>
              </a:rPr>
              <a:t>の</a:t>
            </a:r>
            <a:r>
              <a:rPr lang="en-US" altLang="ja-JP" sz="1400" dirty="0">
                <a:latin typeface="Meiryo" panose="020B0604030504040204" pitchFamily="34" charset="-128"/>
                <a:ea typeface="Meiryo" panose="020B0604030504040204" pitchFamily="34" charset="-128"/>
              </a:rPr>
              <a:t>GPT-4</a:t>
            </a:r>
            <a:r>
              <a:rPr lang="ja-JP" altLang="en-US" sz="1400">
                <a:latin typeface="Meiryo" panose="020B0604030504040204" pitchFamily="34" charset="-128"/>
                <a:ea typeface="Meiryo" panose="020B0604030504040204" pitchFamily="34" charset="-128"/>
              </a:rPr>
              <a:t>と生成</a:t>
            </a:r>
            <a:r>
              <a:rPr lang="en-US" altLang="ja-JP" sz="1400" dirty="0">
                <a:latin typeface="Meiryo" panose="020B0604030504040204" pitchFamily="34" charset="-128"/>
                <a:ea typeface="Meiryo" panose="020B0604030504040204" pitchFamily="34" charset="-128"/>
              </a:rPr>
              <a:t>AI</a:t>
            </a:r>
            <a:r>
              <a:rPr lang="ja-JP" altLang="en-US" sz="1400">
                <a:latin typeface="Meiryo" panose="020B0604030504040204" pitchFamily="34" charset="-128"/>
                <a:ea typeface="Meiryo" panose="020B0604030504040204" pitchFamily="34" charset="-128"/>
              </a:rPr>
              <a:t>エンジンとして使い、様々な</a:t>
            </a:r>
            <a:r>
              <a:rPr lang="en-US" altLang="ja-JP" sz="1400" dirty="0">
                <a:latin typeface="Meiryo" panose="020B0604030504040204" pitchFamily="34" charset="-128"/>
                <a:ea typeface="Meiryo" panose="020B0604030504040204" pitchFamily="34" charset="-128"/>
              </a:rPr>
              <a:t>Apple</a:t>
            </a:r>
            <a:r>
              <a:rPr lang="ja-JP" altLang="en-US" sz="1400">
                <a:latin typeface="Meiryo" panose="020B0604030504040204" pitchFamily="34" charset="-128"/>
                <a:ea typeface="Meiryo" panose="020B0604030504040204" pitchFamily="34" charset="-128"/>
              </a:rPr>
              <a:t>のアプリケーションと連係して、作業支援＝</a:t>
            </a:r>
            <a:r>
              <a:rPr lang="en-US" altLang="ja-JP" sz="1400" dirty="0">
                <a:latin typeface="Meiryo" panose="020B0604030504040204" pitchFamily="34" charset="-128"/>
                <a:ea typeface="Meiryo" panose="020B0604030504040204" pitchFamily="34" charset="-128"/>
              </a:rPr>
              <a:t>AI</a:t>
            </a:r>
            <a:r>
              <a:rPr lang="ja-JP" altLang="en-US" sz="1400">
                <a:latin typeface="Meiryo" panose="020B0604030504040204" pitchFamily="34" charset="-128"/>
                <a:ea typeface="Meiryo" panose="020B0604030504040204" pitchFamily="34" charset="-128"/>
              </a:rPr>
              <a:t>アシスタント機能を提供する。</a:t>
            </a:r>
            <a:r>
              <a:rPr kumimoji="1" lang="en-US" altLang="ja-JP" sz="1400" dirty="0">
                <a:latin typeface="Meiryo" panose="020B0604030504040204" pitchFamily="34" charset="-128"/>
                <a:ea typeface="Meiryo" panose="020B0604030504040204" pitchFamily="34" charset="-128"/>
              </a:rPr>
              <a:t>Siri</a:t>
            </a:r>
            <a:r>
              <a:rPr kumimoji="1" lang="ja-JP" altLang="en-US" sz="1400">
                <a:latin typeface="Meiryo" panose="020B0604030504040204" pitchFamily="34" charset="-128"/>
                <a:ea typeface="Meiryo" panose="020B0604030504040204" pitchFamily="34" charset="-128"/>
              </a:rPr>
              <a:t>は</a:t>
            </a:r>
            <a:r>
              <a:rPr kumimoji="1" lang="en-US" altLang="ja-JP" sz="1400" dirty="0">
                <a:latin typeface="Meiryo" panose="020B0604030504040204" pitchFamily="34" charset="-128"/>
                <a:ea typeface="Meiryo" panose="020B0604030504040204" pitchFamily="34" charset="-128"/>
              </a:rPr>
              <a:t>GPT-4</a:t>
            </a:r>
            <a:r>
              <a:rPr kumimoji="1" lang="ja-JP" altLang="en-US" sz="1400">
                <a:latin typeface="Meiryo" panose="020B0604030504040204" pitchFamily="34" charset="-128"/>
                <a:ea typeface="Meiryo" panose="020B0604030504040204" pitchFamily="34" charset="-128"/>
              </a:rPr>
              <a:t>に対話機能を提供し、様々なアプリケーションを音声対話で操作できるようにした。</a:t>
            </a:r>
          </a:p>
        </p:txBody>
      </p:sp>
    </p:spTree>
    <p:extLst>
      <p:ext uri="{BB962C8B-B14F-4D97-AF65-F5344CB8AC3E}">
        <p14:creationId xmlns:p14="http://schemas.microsoft.com/office/powerpoint/2010/main" val="3814916290"/>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9873BC69-7E05-23CD-DC19-F25F417AE87A}"/>
              </a:ext>
            </a:extLst>
          </p:cNvPr>
          <p:cNvSpPr>
            <a:spLocks noGrp="1"/>
          </p:cNvSpPr>
          <p:nvPr>
            <p:ph type="title"/>
          </p:nvPr>
        </p:nvSpPr>
        <p:spPr/>
        <p:txBody>
          <a:bodyPr/>
          <a:lstStyle/>
          <a:p>
            <a:r>
              <a:rPr kumimoji="1" lang="ja-JP" altLang="en-US"/>
              <a:t>参考：</a:t>
            </a:r>
            <a:r>
              <a:rPr kumimoji="1" lang="en-US" altLang="ja-JP" dirty="0"/>
              <a:t>Microsoft </a:t>
            </a:r>
            <a:r>
              <a:rPr kumimoji="1" lang="en-US" altLang="ja-JP" dirty="0" err="1"/>
              <a:t>Copilot+PC</a:t>
            </a:r>
            <a:endParaRPr kumimoji="1" lang="ja-JP" altLang="en-US"/>
          </a:p>
        </p:txBody>
      </p:sp>
      <p:pic>
        <p:nvPicPr>
          <p:cNvPr id="1026" name="Picture 2" descr="Copilot のロゴと色鮮やかなブルームが表示されたノート PC">
            <a:extLst>
              <a:ext uri="{FF2B5EF4-FFF2-40B4-BE49-F238E27FC236}">
                <a16:creationId xmlns:a16="http://schemas.microsoft.com/office/drawing/2014/main" id="{A2877152-E9CD-91B1-7A55-55C7F7F49E89}"/>
              </a:ext>
            </a:extLst>
          </p:cNvP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372686" y="1329343"/>
            <a:ext cx="8398627" cy="4199314"/>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4" name="テキスト ボックス 3">
            <a:extLst>
              <a:ext uri="{FF2B5EF4-FFF2-40B4-BE49-F238E27FC236}">
                <a16:creationId xmlns:a16="http://schemas.microsoft.com/office/drawing/2014/main" id="{A34898A5-92A9-B2C5-38A7-CFAFDA34FE60}"/>
              </a:ext>
            </a:extLst>
          </p:cNvPr>
          <p:cNvSpPr txBox="1"/>
          <p:nvPr/>
        </p:nvSpPr>
        <p:spPr>
          <a:xfrm>
            <a:off x="460663" y="5757949"/>
            <a:ext cx="8222673" cy="738664"/>
          </a:xfrm>
          <a:prstGeom prst="rect">
            <a:avLst/>
          </a:prstGeom>
          <a:noFill/>
        </p:spPr>
        <p:txBody>
          <a:bodyPr wrap="square">
            <a:spAutoFit/>
          </a:bodyPr>
          <a:lstStyle/>
          <a:p>
            <a:r>
              <a:rPr lang="en" altLang="ja-JP" sz="1400" b="0" i="0" dirty="0">
                <a:solidFill>
                  <a:srgbClr val="333333"/>
                </a:solidFill>
                <a:effectLst/>
                <a:latin typeface="Meiryo" panose="020B0604030504040204" pitchFamily="34" charset="-128"/>
                <a:ea typeface="Meiryo" panose="020B0604030504040204" pitchFamily="34" charset="-128"/>
              </a:rPr>
              <a:t>AI</a:t>
            </a:r>
            <a:r>
              <a:rPr lang="ja-JP" altLang="en-US" sz="1400" b="0" i="0">
                <a:solidFill>
                  <a:srgbClr val="333333"/>
                </a:solidFill>
                <a:effectLst/>
                <a:latin typeface="Meiryo" panose="020B0604030504040204" pitchFamily="34" charset="-128"/>
                <a:ea typeface="Meiryo" panose="020B0604030504040204" pitchFamily="34" charset="-128"/>
              </a:rPr>
              <a:t>アシスタント「</a:t>
            </a:r>
            <a:r>
              <a:rPr lang="en" altLang="ja-JP" sz="1400" b="0" i="0" dirty="0">
                <a:solidFill>
                  <a:srgbClr val="333333"/>
                </a:solidFill>
                <a:effectLst/>
                <a:latin typeface="Meiryo" panose="020B0604030504040204" pitchFamily="34" charset="-128"/>
                <a:ea typeface="Meiryo" panose="020B0604030504040204" pitchFamily="34" charset="-128"/>
              </a:rPr>
              <a:t>Copilot</a:t>
            </a:r>
            <a:r>
              <a:rPr lang="ja-JP" altLang="en" sz="1400" b="0" i="0">
                <a:solidFill>
                  <a:srgbClr val="333333"/>
                </a:solidFill>
                <a:effectLst/>
                <a:latin typeface="Meiryo" panose="020B0604030504040204" pitchFamily="34" charset="-128"/>
                <a:ea typeface="Meiryo" panose="020B0604030504040204" pitchFamily="34" charset="-128"/>
              </a:rPr>
              <a:t>」</a:t>
            </a:r>
            <a:r>
              <a:rPr lang="ja-JP" altLang="en-US" sz="1400" b="0" i="0">
                <a:solidFill>
                  <a:srgbClr val="333333"/>
                </a:solidFill>
                <a:effectLst/>
                <a:latin typeface="Meiryo" panose="020B0604030504040204" pitchFamily="34" charset="-128"/>
                <a:ea typeface="Meiryo" panose="020B0604030504040204" pitchFamily="34" charset="-128"/>
              </a:rPr>
              <a:t>など</a:t>
            </a:r>
            <a:r>
              <a:rPr lang="en" altLang="ja-JP" sz="1400" b="0" i="0" dirty="0">
                <a:solidFill>
                  <a:srgbClr val="333333"/>
                </a:solidFill>
                <a:effectLst/>
                <a:latin typeface="Meiryo" panose="020B0604030504040204" pitchFamily="34" charset="-128"/>
                <a:ea typeface="Meiryo" panose="020B0604030504040204" pitchFamily="34" charset="-128"/>
              </a:rPr>
              <a:t>AI</a:t>
            </a:r>
            <a:r>
              <a:rPr lang="ja-JP" altLang="en-US" sz="1400" b="0" i="0">
                <a:solidFill>
                  <a:srgbClr val="333333"/>
                </a:solidFill>
                <a:effectLst/>
                <a:latin typeface="Meiryo" panose="020B0604030504040204" pitchFamily="34" charset="-128"/>
                <a:ea typeface="Meiryo" panose="020B0604030504040204" pitchFamily="34" charset="-128"/>
              </a:rPr>
              <a:t>の実行に適した</a:t>
            </a:r>
            <a:r>
              <a:rPr lang="en" altLang="ja-JP" sz="1400" b="0" i="0" dirty="0">
                <a:solidFill>
                  <a:srgbClr val="333333"/>
                </a:solidFill>
                <a:effectLst/>
                <a:latin typeface="Meiryo" panose="020B0604030504040204" pitchFamily="34" charset="-128"/>
                <a:ea typeface="Meiryo" panose="020B0604030504040204" pitchFamily="34" charset="-128"/>
              </a:rPr>
              <a:t>Windows PC</a:t>
            </a:r>
            <a:r>
              <a:rPr lang="ja-JP" altLang="en-US" sz="1400" b="0" i="0">
                <a:solidFill>
                  <a:srgbClr val="333333"/>
                </a:solidFill>
                <a:effectLst/>
                <a:latin typeface="Meiryo" panose="020B0604030504040204" pitchFamily="34" charset="-128"/>
                <a:ea typeface="Meiryo" panose="020B0604030504040204" pitchFamily="34" charset="-128"/>
              </a:rPr>
              <a:t>カテゴリー「</a:t>
            </a:r>
            <a:r>
              <a:rPr lang="en" altLang="ja-JP" sz="1400" b="0" i="0" dirty="0">
                <a:solidFill>
                  <a:srgbClr val="333333"/>
                </a:solidFill>
                <a:effectLst/>
                <a:latin typeface="Meiryo" panose="020B0604030504040204" pitchFamily="34" charset="-128"/>
                <a:ea typeface="Meiryo" panose="020B0604030504040204" pitchFamily="34" charset="-128"/>
              </a:rPr>
              <a:t>Copilot+ PC</a:t>
            </a:r>
            <a:r>
              <a:rPr lang="ja-JP" altLang="en" sz="1400" b="0" i="0">
                <a:solidFill>
                  <a:srgbClr val="333333"/>
                </a:solidFill>
                <a:effectLst/>
                <a:latin typeface="Meiryo" panose="020B0604030504040204" pitchFamily="34" charset="-128"/>
                <a:ea typeface="Meiryo" panose="020B0604030504040204" pitchFamily="34" charset="-128"/>
              </a:rPr>
              <a:t>」</a:t>
            </a:r>
            <a:r>
              <a:rPr lang="ja-JP" altLang="en-US" sz="1400" b="0" i="0">
                <a:solidFill>
                  <a:srgbClr val="333333"/>
                </a:solidFill>
                <a:effectLst/>
                <a:latin typeface="Meiryo" panose="020B0604030504040204" pitchFamily="34" charset="-128"/>
                <a:ea typeface="Meiryo" panose="020B0604030504040204" pitchFamily="34" charset="-128"/>
              </a:rPr>
              <a:t>を発表した。併せて、米</a:t>
            </a:r>
            <a:r>
              <a:rPr lang="en" altLang="ja-JP" sz="1400" b="0" i="0" dirty="0">
                <a:solidFill>
                  <a:srgbClr val="333333"/>
                </a:solidFill>
                <a:effectLst/>
                <a:latin typeface="Meiryo" panose="020B0604030504040204" pitchFamily="34" charset="-128"/>
                <a:ea typeface="Meiryo" panose="020B0604030504040204" pitchFamily="34" charset="-128"/>
              </a:rPr>
              <a:t>Qualcomm</a:t>
            </a:r>
            <a:r>
              <a:rPr lang="ja-JP" altLang="en-US" sz="1400" b="0" i="0">
                <a:solidFill>
                  <a:srgbClr val="333333"/>
                </a:solidFill>
                <a:effectLst/>
                <a:latin typeface="Meiryo" panose="020B0604030504040204" pitchFamily="34" charset="-128"/>
                <a:ea typeface="Meiryo" panose="020B0604030504040204" pitchFamily="34" charset="-128"/>
              </a:rPr>
              <a:t>の最新</a:t>
            </a:r>
            <a:r>
              <a:rPr lang="en" altLang="ja-JP" sz="1400" b="0" i="0" dirty="0">
                <a:solidFill>
                  <a:srgbClr val="333333"/>
                </a:solidFill>
                <a:effectLst/>
                <a:latin typeface="Meiryo" panose="020B0604030504040204" pitchFamily="34" charset="-128"/>
                <a:ea typeface="Meiryo" panose="020B0604030504040204" pitchFamily="34" charset="-128"/>
              </a:rPr>
              <a:t>SoC</a:t>
            </a:r>
            <a:r>
              <a:rPr lang="ja-JP" altLang="en" sz="1400" b="0" i="0">
                <a:solidFill>
                  <a:srgbClr val="333333"/>
                </a:solidFill>
                <a:effectLst/>
                <a:latin typeface="Meiryo" panose="020B0604030504040204" pitchFamily="34" charset="-128"/>
                <a:ea typeface="Meiryo" panose="020B0604030504040204" pitchFamily="34" charset="-128"/>
              </a:rPr>
              <a:t>「</a:t>
            </a:r>
            <a:r>
              <a:rPr lang="en" altLang="ja-JP" sz="1400" b="0" i="0" dirty="0">
                <a:solidFill>
                  <a:srgbClr val="333333"/>
                </a:solidFill>
                <a:effectLst/>
                <a:latin typeface="Meiryo" panose="020B0604030504040204" pitchFamily="34" charset="-128"/>
                <a:ea typeface="Meiryo" panose="020B0604030504040204" pitchFamily="34" charset="-128"/>
              </a:rPr>
              <a:t>Snapdragon X Plus</a:t>
            </a:r>
            <a:r>
              <a:rPr lang="ja-JP" altLang="en" sz="1400" b="0" i="0">
                <a:solidFill>
                  <a:srgbClr val="333333"/>
                </a:solidFill>
                <a:effectLst/>
                <a:latin typeface="Meiryo" panose="020B0604030504040204" pitchFamily="34" charset="-128"/>
                <a:ea typeface="Meiryo" panose="020B0604030504040204" pitchFamily="34" charset="-128"/>
              </a:rPr>
              <a:t>／</a:t>
            </a:r>
            <a:r>
              <a:rPr lang="en" altLang="ja-JP" sz="1400" b="0" i="0" dirty="0">
                <a:solidFill>
                  <a:srgbClr val="333333"/>
                </a:solidFill>
                <a:effectLst/>
                <a:latin typeface="Meiryo" panose="020B0604030504040204" pitchFamily="34" charset="-128"/>
                <a:ea typeface="Meiryo" panose="020B0604030504040204" pitchFamily="34" charset="-128"/>
              </a:rPr>
              <a:t>Elite</a:t>
            </a:r>
            <a:r>
              <a:rPr lang="ja-JP" altLang="en" sz="1400" b="0" i="0">
                <a:solidFill>
                  <a:srgbClr val="333333"/>
                </a:solidFill>
                <a:effectLst/>
                <a:latin typeface="Meiryo" panose="020B0604030504040204" pitchFamily="34" charset="-128"/>
                <a:ea typeface="Meiryo" panose="020B0604030504040204" pitchFamily="34" charset="-128"/>
              </a:rPr>
              <a:t>」</a:t>
            </a:r>
            <a:r>
              <a:rPr lang="ja-JP" altLang="en-US" sz="1400" b="0" i="0">
                <a:solidFill>
                  <a:srgbClr val="333333"/>
                </a:solidFill>
                <a:effectLst/>
                <a:latin typeface="Meiryo" panose="020B0604030504040204" pitchFamily="34" charset="-128"/>
                <a:ea typeface="Meiryo" panose="020B0604030504040204" pitchFamily="34" charset="-128"/>
              </a:rPr>
              <a:t>を搭載した</a:t>
            </a:r>
            <a:r>
              <a:rPr lang="en" altLang="ja-JP" sz="1400" b="0" i="0" dirty="0">
                <a:solidFill>
                  <a:srgbClr val="333333"/>
                </a:solidFill>
                <a:effectLst/>
                <a:latin typeface="Meiryo" panose="020B0604030504040204" pitchFamily="34" charset="-128"/>
                <a:ea typeface="Meiryo" panose="020B0604030504040204" pitchFamily="34" charset="-128"/>
              </a:rPr>
              <a:t>Arm</a:t>
            </a:r>
            <a:r>
              <a:rPr lang="ja-JP" altLang="en-US" sz="1400" b="0" i="0">
                <a:solidFill>
                  <a:srgbClr val="333333"/>
                </a:solidFill>
                <a:effectLst/>
                <a:latin typeface="Meiryo" panose="020B0604030504040204" pitchFamily="34" charset="-128"/>
                <a:ea typeface="Meiryo" panose="020B0604030504040204" pitchFamily="34" charset="-128"/>
              </a:rPr>
              <a:t>ベースの「</a:t>
            </a:r>
            <a:r>
              <a:rPr lang="en" altLang="ja-JP" sz="1400" b="0" i="0" dirty="0">
                <a:solidFill>
                  <a:srgbClr val="333333"/>
                </a:solidFill>
                <a:effectLst/>
                <a:latin typeface="Meiryo" panose="020B0604030504040204" pitchFamily="34" charset="-128"/>
                <a:ea typeface="Meiryo" panose="020B0604030504040204" pitchFamily="34" charset="-128"/>
              </a:rPr>
              <a:t>Surface Pro</a:t>
            </a:r>
            <a:r>
              <a:rPr lang="ja-JP" altLang="en" sz="1400" b="0" i="0">
                <a:solidFill>
                  <a:srgbClr val="333333"/>
                </a:solidFill>
                <a:effectLst/>
                <a:latin typeface="Meiryo" panose="020B0604030504040204" pitchFamily="34" charset="-128"/>
                <a:ea typeface="Meiryo" panose="020B0604030504040204" pitchFamily="34" charset="-128"/>
              </a:rPr>
              <a:t>」「</a:t>
            </a:r>
            <a:r>
              <a:rPr lang="en" altLang="ja-JP" sz="1400" b="0" i="0" dirty="0">
                <a:solidFill>
                  <a:srgbClr val="333333"/>
                </a:solidFill>
                <a:effectLst/>
                <a:latin typeface="Meiryo" panose="020B0604030504040204" pitchFamily="34" charset="-128"/>
                <a:ea typeface="Meiryo" panose="020B0604030504040204" pitchFamily="34" charset="-128"/>
              </a:rPr>
              <a:t>Surface Laptop</a:t>
            </a:r>
            <a:r>
              <a:rPr lang="ja-JP" altLang="en" sz="1400" b="0" i="0">
                <a:solidFill>
                  <a:srgbClr val="333333"/>
                </a:solidFill>
                <a:effectLst/>
                <a:latin typeface="Meiryo" panose="020B0604030504040204" pitchFamily="34" charset="-128"/>
                <a:ea typeface="Meiryo" panose="020B0604030504040204" pitchFamily="34" charset="-128"/>
              </a:rPr>
              <a:t>」</a:t>
            </a:r>
            <a:r>
              <a:rPr lang="ja-JP" altLang="en-US" sz="1400" b="0" i="0">
                <a:solidFill>
                  <a:srgbClr val="333333"/>
                </a:solidFill>
                <a:effectLst/>
                <a:latin typeface="Meiryo" panose="020B0604030504040204" pitchFamily="34" charset="-128"/>
                <a:ea typeface="Meiryo" panose="020B0604030504040204" pitchFamily="34" charset="-128"/>
              </a:rPr>
              <a:t>を発売する。</a:t>
            </a:r>
            <a:endParaRPr lang="ja-JP" altLang="en-US" sz="1400"/>
          </a:p>
        </p:txBody>
      </p:sp>
      <p:sp>
        <p:nvSpPr>
          <p:cNvPr id="5" name="テキスト ボックス 4">
            <a:extLst>
              <a:ext uri="{FF2B5EF4-FFF2-40B4-BE49-F238E27FC236}">
                <a16:creationId xmlns:a16="http://schemas.microsoft.com/office/drawing/2014/main" id="{CC2E579B-107F-9262-3144-D5790F8ABFDA}"/>
              </a:ext>
            </a:extLst>
          </p:cNvPr>
          <p:cNvSpPr txBox="1"/>
          <p:nvPr/>
        </p:nvSpPr>
        <p:spPr>
          <a:xfrm>
            <a:off x="7105717" y="6329990"/>
            <a:ext cx="1507144" cy="261610"/>
          </a:xfrm>
          <a:prstGeom prst="rect">
            <a:avLst/>
          </a:prstGeom>
          <a:noFill/>
        </p:spPr>
        <p:txBody>
          <a:bodyPr wrap="none" rtlCol="0">
            <a:spAutoFit/>
          </a:bodyPr>
          <a:lstStyle/>
          <a:p>
            <a:r>
              <a:rPr kumimoji="1" lang="en-US" altLang="ja-JP" sz="1100" dirty="0">
                <a:latin typeface="Meiryo" panose="020B0604030504040204" pitchFamily="34" charset="-128"/>
                <a:ea typeface="Meiryo" panose="020B0604030504040204" pitchFamily="34" charset="-128"/>
                <a:hlinkClick r:id="rId3"/>
              </a:rPr>
              <a:t>2024</a:t>
            </a:r>
            <a:r>
              <a:rPr kumimoji="1" lang="ja-JP" altLang="en-US" sz="1100">
                <a:latin typeface="Meiryo" panose="020B0604030504040204" pitchFamily="34" charset="-128"/>
                <a:ea typeface="Meiryo" panose="020B0604030504040204" pitchFamily="34" charset="-128"/>
                <a:hlinkClick r:id="rId3"/>
              </a:rPr>
              <a:t>年</a:t>
            </a:r>
            <a:r>
              <a:rPr kumimoji="1" lang="en-US" altLang="ja-JP" sz="1100" dirty="0">
                <a:latin typeface="Meiryo" panose="020B0604030504040204" pitchFamily="34" charset="-128"/>
                <a:ea typeface="Meiryo" panose="020B0604030504040204" pitchFamily="34" charset="-128"/>
                <a:hlinkClick r:id="rId3"/>
              </a:rPr>
              <a:t>5</a:t>
            </a:r>
            <a:r>
              <a:rPr kumimoji="1" lang="ja-JP" altLang="en-US" sz="1100">
                <a:latin typeface="Meiryo" panose="020B0604030504040204" pitchFamily="34" charset="-128"/>
                <a:ea typeface="Meiryo" panose="020B0604030504040204" pitchFamily="34" charset="-128"/>
                <a:hlinkClick r:id="rId3"/>
              </a:rPr>
              <a:t>月</a:t>
            </a:r>
            <a:r>
              <a:rPr lang="en-US" altLang="ja-JP" sz="1100" dirty="0">
                <a:latin typeface="Meiryo" panose="020B0604030504040204" pitchFamily="34" charset="-128"/>
                <a:ea typeface="Meiryo" panose="020B0604030504040204" pitchFamily="34" charset="-128"/>
                <a:hlinkClick r:id="rId3"/>
              </a:rPr>
              <a:t>2</a:t>
            </a:r>
            <a:r>
              <a:rPr kumimoji="1" lang="en-US" altLang="ja-JP" sz="1100" dirty="0">
                <a:latin typeface="Meiryo" panose="020B0604030504040204" pitchFamily="34" charset="-128"/>
                <a:ea typeface="Meiryo" panose="020B0604030504040204" pitchFamily="34" charset="-128"/>
                <a:hlinkClick r:id="rId3"/>
              </a:rPr>
              <a:t>1</a:t>
            </a:r>
            <a:r>
              <a:rPr kumimoji="1" lang="ja-JP" altLang="en-US" sz="1100">
                <a:latin typeface="Meiryo" panose="020B0604030504040204" pitchFamily="34" charset="-128"/>
                <a:ea typeface="Meiryo" panose="020B0604030504040204" pitchFamily="34" charset="-128"/>
                <a:hlinkClick r:id="rId3"/>
              </a:rPr>
              <a:t>日発表</a:t>
            </a:r>
            <a:endParaRPr kumimoji="1" lang="ja-JP" altLang="en-US" sz="1100">
              <a:latin typeface="Meiryo" panose="020B0604030504040204" pitchFamily="34" charset="-128"/>
              <a:ea typeface="Meiryo" panose="020B0604030504040204" pitchFamily="34" charset="-128"/>
            </a:endParaRPr>
          </a:p>
        </p:txBody>
      </p:sp>
      <p:sp>
        <p:nvSpPr>
          <p:cNvPr id="6" name="テキスト ボックス 5">
            <a:extLst>
              <a:ext uri="{FF2B5EF4-FFF2-40B4-BE49-F238E27FC236}">
                <a16:creationId xmlns:a16="http://schemas.microsoft.com/office/drawing/2014/main" id="{BBE86BE5-3788-5E63-235A-6DB984D32945}"/>
              </a:ext>
            </a:extLst>
          </p:cNvPr>
          <p:cNvSpPr txBox="1"/>
          <p:nvPr/>
        </p:nvSpPr>
        <p:spPr>
          <a:xfrm>
            <a:off x="449108" y="833527"/>
            <a:ext cx="8245783" cy="369332"/>
          </a:xfrm>
          <a:prstGeom prst="rect">
            <a:avLst/>
          </a:prstGeom>
          <a:noFill/>
        </p:spPr>
        <p:txBody>
          <a:bodyPr wrap="none" rtlCol="0">
            <a:spAutoFit/>
          </a:bodyPr>
          <a:lstStyle/>
          <a:p>
            <a:pPr algn="ctr"/>
            <a:r>
              <a:rPr kumimoji="1" lang="en-US" altLang="ja-JP" dirty="0">
                <a:latin typeface="Meiryo" panose="020B0604030504040204" pitchFamily="34" charset="-128"/>
                <a:ea typeface="Meiryo" panose="020B0604030504040204" pitchFamily="34" charset="-128"/>
              </a:rPr>
              <a:t>Microsoft</a:t>
            </a:r>
            <a:r>
              <a:rPr kumimoji="1" lang="ja-JP" altLang="en-US">
                <a:latin typeface="Meiryo" panose="020B0604030504040204" pitchFamily="34" charset="-128"/>
                <a:ea typeface="Meiryo" panose="020B0604030504040204" pitchFamily="34" charset="-128"/>
              </a:rPr>
              <a:t>は、</a:t>
            </a:r>
            <a:r>
              <a:rPr kumimoji="1" lang="en-US" altLang="ja-JP" dirty="0">
                <a:latin typeface="Meiryo" panose="020B0604030504040204" pitchFamily="34" charset="-128"/>
                <a:ea typeface="Meiryo" panose="020B0604030504040204" pitchFamily="34" charset="-128"/>
              </a:rPr>
              <a:t>Windows PC</a:t>
            </a:r>
            <a:r>
              <a:rPr kumimoji="1" lang="ja-JP" altLang="en-US">
                <a:latin typeface="Meiryo" panose="020B0604030504040204" pitchFamily="34" charset="-128"/>
                <a:ea typeface="Meiryo" panose="020B0604030504040204" pitchFamily="34" charset="-128"/>
              </a:rPr>
              <a:t>と</a:t>
            </a:r>
            <a:r>
              <a:rPr kumimoji="1" lang="en-US" altLang="ja-JP" dirty="0">
                <a:latin typeface="Meiryo" panose="020B0604030504040204" pitchFamily="34" charset="-128"/>
                <a:ea typeface="Meiryo" panose="020B0604030504040204" pitchFamily="34" charset="-128"/>
              </a:rPr>
              <a:t>AI</a:t>
            </a:r>
            <a:r>
              <a:rPr kumimoji="1" lang="ja-JP" altLang="en-US">
                <a:latin typeface="Meiryo" panose="020B0604030504040204" pitchFamily="34" charset="-128"/>
                <a:ea typeface="Meiryo" panose="020B0604030504040204" pitchFamily="34" charset="-128"/>
              </a:rPr>
              <a:t>アシスタント</a:t>
            </a:r>
            <a:r>
              <a:rPr kumimoji="1" lang="en-US" altLang="ja-JP" dirty="0">
                <a:latin typeface="Meiryo" panose="020B0604030504040204" pitchFamily="34" charset="-128"/>
                <a:ea typeface="Meiryo" panose="020B0604030504040204" pitchFamily="34" charset="-128"/>
              </a:rPr>
              <a:t>Copilot</a:t>
            </a:r>
            <a:r>
              <a:rPr kumimoji="1" lang="ja-JP" altLang="en-US">
                <a:latin typeface="Meiryo" panose="020B0604030504040204" pitchFamily="34" charset="-128"/>
                <a:ea typeface="Meiryo" panose="020B0604030504040204" pitchFamily="34" charset="-128"/>
              </a:rPr>
              <a:t>との融合をすすめている</a:t>
            </a:r>
          </a:p>
        </p:txBody>
      </p:sp>
    </p:spTree>
    <p:extLst>
      <p:ext uri="{BB962C8B-B14F-4D97-AF65-F5344CB8AC3E}">
        <p14:creationId xmlns:p14="http://schemas.microsoft.com/office/powerpoint/2010/main" val="837088174"/>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正方形/長方形 13">
            <a:extLst>
              <a:ext uri="{FF2B5EF4-FFF2-40B4-BE49-F238E27FC236}">
                <a16:creationId xmlns:a16="http://schemas.microsoft.com/office/drawing/2014/main" id="{C4BCCF00-5EA0-1EFF-B58A-08944BF41BDB}"/>
              </a:ext>
            </a:extLst>
          </p:cNvPr>
          <p:cNvSpPr/>
          <p:nvPr/>
        </p:nvSpPr>
        <p:spPr>
          <a:xfrm>
            <a:off x="1857677" y="1841470"/>
            <a:ext cx="5409398" cy="3794291"/>
          </a:xfrm>
          <a:prstGeom prst="rect">
            <a:avLst/>
          </a:prstGeom>
          <a:solidFill>
            <a:schemeClr val="bg1"/>
          </a:solidFill>
          <a:ln w="57150">
            <a:solidFill>
              <a:schemeClr val="tx2">
                <a:lumMod val="60000"/>
                <a:lumOff val="40000"/>
              </a:schemeClr>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3F3B8A4F-3452-C06E-14C2-BA722F85292A}"/>
              </a:ext>
            </a:extLst>
          </p:cNvPr>
          <p:cNvSpPr>
            <a:spLocks noGrp="1"/>
          </p:cNvSpPr>
          <p:nvPr>
            <p:ph type="title"/>
          </p:nvPr>
        </p:nvSpPr>
        <p:spPr/>
        <p:txBody>
          <a:bodyPr/>
          <a:lstStyle/>
          <a:p>
            <a:r>
              <a:rPr kumimoji="1" lang="en-US" altLang="ja-JP" dirty="0"/>
              <a:t>AI</a:t>
            </a:r>
            <a:r>
              <a:rPr kumimoji="1" lang="ja-JP" altLang="en-US"/>
              <a:t>エージェントとは</a:t>
            </a:r>
          </a:p>
        </p:txBody>
      </p:sp>
      <p:pic>
        <p:nvPicPr>
          <p:cNvPr id="3" name="図 2">
            <a:extLst>
              <a:ext uri="{FF2B5EF4-FFF2-40B4-BE49-F238E27FC236}">
                <a16:creationId xmlns:a16="http://schemas.microsoft.com/office/drawing/2014/main" id="{295EB7D9-C972-4320-4CE0-22A47E4446BE}"/>
              </a:ext>
            </a:extLst>
          </p:cNvPr>
          <p:cNvPicPr>
            <a:picLocks noChangeAspect="1"/>
          </p:cNvPicPr>
          <p:nvPr/>
        </p:nvPicPr>
        <p:blipFill>
          <a:blip r:embed="rId2">
            <a:clrChange>
              <a:clrFrom>
                <a:srgbClr val="FFFFFF"/>
              </a:clrFrom>
              <a:clrTo>
                <a:srgbClr val="FFFFFF">
                  <a:alpha val="0"/>
                </a:srgbClr>
              </a:clrTo>
            </a:clrChange>
            <a:duotone>
              <a:schemeClr val="accent1">
                <a:shade val="45000"/>
                <a:satMod val="135000"/>
              </a:schemeClr>
              <a:prstClr val="white"/>
            </a:duotone>
          </a:blip>
          <a:stretch>
            <a:fillRect/>
          </a:stretch>
        </p:blipFill>
        <p:spPr>
          <a:xfrm>
            <a:off x="3791772" y="2858593"/>
            <a:ext cx="1560456" cy="1560456"/>
          </a:xfrm>
          <a:prstGeom prst="rect">
            <a:avLst/>
          </a:prstGeom>
        </p:spPr>
      </p:pic>
      <p:sp>
        <p:nvSpPr>
          <p:cNvPr id="5" name="テキスト ボックス 4">
            <a:extLst>
              <a:ext uri="{FF2B5EF4-FFF2-40B4-BE49-F238E27FC236}">
                <a16:creationId xmlns:a16="http://schemas.microsoft.com/office/drawing/2014/main" id="{0893D1FE-6AB4-6D39-0548-BFD45B39F594}"/>
              </a:ext>
            </a:extLst>
          </p:cNvPr>
          <p:cNvSpPr txBox="1"/>
          <p:nvPr/>
        </p:nvSpPr>
        <p:spPr>
          <a:xfrm>
            <a:off x="2169677" y="3736153"/>
            <a:ext cx="1441420" cy="1231106"/>
          </a:xfrm>
          <a:prstGeom prst="rect">
            <a:avLst/>
          </a:prstGeom>
          <a:noFill/>
        </p:spPr>
        <p:txBody>
          <a:bodyPr wrap="none" rtlCol="0">
            <a:spAutoFit/>
          </a:bodyPr>
          <a:lstStyle/>
          <a:p>
            <a:pPr algn="ctr"/>
            <a:r>
              <a:rPr kumimoji="1" lang="ja-JP" altLang="en-US" sz="2800" b="1">
                <a:latin typeface="Meiryo" panose="020B0604030504040204" pitchFamily="34" charset="-128"/>
                <a:ea typeface="Meiryo" panose="020B0604030504040204" pitchFamily="34" charset="-128"/>
              </a:rPr>
              <a:t>個性</a:t>
            </a:r>
            <a:endParaRPr kumimoji="1" lang="en-US" altLang="ja-JP" sz="2800" b="1" dirty="0">
              <a:latin typeface="Meiryo" panose="020B0604030504040204" pitchFamily="34" charset="-128"/>
              <a:ea typeface="Meiryo" panose="020B0604030504040204" pitchFamily="34" charset="-128"/>
            </a:endParaRPr>
          </a:p>
          <a:p>
            <a:pPr algn="ctr"/>
            <a:r>
              <a:rPr lang="en-US" altLang="ja-JP" dirty="0">
                <a:latin typeface="Meiryo" panose="020B0604030504040204" pitchFamily="34" charset="-128"/>
                <a:ea typeface="Meiryo" panose="020B0604030504040204" pitchFamily="34" charset="-128"/>
              </a:rPr>
              <a:t>profile</a:t>
            </a:r>
          </a:p>
          <a:p>
            <a:pPr algn="ctr"/>
            <a:r>
              <a:rPr kumimoji="1" lang="ja-JP" altLang="en-US" sz="1400">
                <a:latin typeface="Meiryo" panose="020B0604030504040204" pitchFamily="34" charset="-128"/>
                <a:ea typeface="Meiryo" panose="020B0604030504040204" pitchFamily="34" charset="-128"/>
              </a:rPr>
              <a:t>タスクにおける</a:t>
            </a:r>
            <a:endParaRPr kumimoji="1" lang="en-US" altLang="ja-JP" sz="1400" dirty="0">
              <a:latin typeface="Meiryo" panose="020B0604030504040204" pitchFamily="34" charset="-128"/>
              <a:ea typeface="Meiryo" panose="020B0604030504040204" pitchFamily="34" charset="-128"/>
            </a:endParaRPr>
          </a:p>
          <a:p>
            <a:pPr algn="ctr"/>
            <a:r>
              <a:rPr kumimoji="1" lang="ja-JP" altLang="en-US" sz="1400">
                <a:latin typeface="Meiryo" panose="020B0604030504040204" pitchFamily="34" charset="-128"/>
                <a:ea typeface="Meiryo" panose="020B0604030504040204" pitchFamily="34" charset="-128"/>
              </a:rPr>
              <a:t>役割や性格</a:t>
            </a:r>
          </a:p>
        </p:txBody>
      </p:sp>
      <p:sp>
        <p:nvSpPr>
          <p:cNvPr id="6" name="テキスト ボックス 5">
            <a:extLst>
              <a:ext uri="{FF2B5EF4-FFF2-40B4-BE49-F238E27FC236}">
                <a16:creationId xmlns:a16="http://schemas.microsoft.com/office/drawing/2014/main" id="{7301EC58-FD10-E449-B588-020FEB003715}"/>
              </a:ext>
            </a:extLst>
          </p:cNvPr>
          <p:cNvSpPr txBox="1"/>
          <p:nvPr/>
        </p:nvSpPr>
        <p:spPr>
          <a:xfrm>
            <a:off x="1996093" y="2510819"/>
            <a:ext cx="1800493" cy="1231106"/>
          </a:xfrm>
          <a:prstGeom prst="rect">
            <a:avLst/>
          </a:prstGeom>
          <a:noFill/>
        </p:spPr>
        <p:txBody>
          <a:bodyPr wrap="none" rtlCol="0">
            <a:spAutoFit/>
          </a:bodyPr>
          <a:lstStyle/>
          <a:p>
            <a:pPr algn="ctr"/>
            <a:r>
              <a:rPr kumimoji="1" lang="ja-JP" altLang="en-US" sz="2800" b="1">
                <a:latin typeface="Meiryo" panose="020B0604030504040204" pitchFamily="34" charset="-128"/>
                <a:ea typeface="Meiryo" panose="020B0604030504040204" pitchFamily="34" charset="-128"/>
              </a:rPr>
              <a:t>記憶</a:t>
            </a:r>
            <a:endParaRPr kumimoji="1" lang="en-US" altLang="ja-JP" sz="2800" b="1" dirty="0">
              <a:latin typeface="Meiryo" panose="020B0604030504040204" pitchFamily="34" charset="-128"/>
              <a:ea typeface="Meiryo" panose="020B0604030504040204" pitchFamily="34" charset="-128"/>
            </a:endParaRPr>
          </a:p>
          <a:p>
            <a:pPr algn="ctr"/>
            <a:r>
              <a:rPr lang="en-US" altLang="ja-JP" dirty="0">
                <a:latin typeface="Meiryo" panose="020B0604030504040204" pitchFamily="34" charset="-128"/>
                <a:ea typeface="Meiryo" panose="020B0604030504040204" pitchFamily="34" charset="-128"/>
              </a:rPr>
              <a:t>memory</a:t>
            </a:r>
          </a:p>
          <a:p>
            <a:pPr algn="ctr"/>
            <a:r>
              <a:rPr kumimoji="1" lang="ja-JP" altLang="en-US" sz="1400">
                <a:latin typeface="Meiryo" panose="020B0604030504040204" pitchFamily="34" charset="-128"/>
                <a:ea typeface="Meiryo" panose="020B0604030504040204" pitchFamily="34" charset="-128"/>
              </a:rPr>
              <a:t>文脈把握の短期記憶</a:t>
            </a:r>
            <a:endParaRPr kumimoji="1" lang="en-US" altLang="ja-JP" sz="1400" dirty="0">
              <a:latin typeface="Meiryo" panose="020B0604030504040204" pitchFamily="34" charset="-128"/>
              <a:ea typeface="Meiryo" panose="020B0604030504040204" pitchFamily="34" charset="-128"/>
            </a:endParaRPr>
          </a:p>
          <a:p>
            <a:pPr algn="ctr"/>
            <a:r>
              <a:rPr kumimoji="1" lang="ja-JP" altLang="en-US" sz="1400">
                <a:latin typeface="Meiryo" panose="020B0604030504040204" pitchFamily="34" charset="-128"/>
                <a:ea typeface="Meiryo" panose="020B0604030504040204" pitchFamily="34" charset="-128"/>
              </a:rPr>
              <a:t>教訓保持の長期記憶</a:t>
            </a:r>
          </a:p>
        </p:txBody>
      </p:sp>
      <p:sp>
        <p:nvSpPr>
          <p:cNvPr id="7" name="テキスト ボックス 6">
            <a:extLst>
              <a:ext uri="{FF2B5EF4-FFF2-40B4-BE49-F238E27FC236}">
                <a16:creationId xmlns:a16="http://schemas.microsoft.com/office/drawing/2014/main" id="{D0343D52-A2CB-4EE8-8D41-D3334E08DF75}"/>
              </a:ext>
            </a:extLst>
          </p:cNvPr>
          <p:cNvSpPr txBox="1"/>
          <p:nvPr/>
        </p:nvSpPr>
        <p:spPr>
          <a:xfrm>
            <a:off x="5400320" y="2506669"/>
            <a:ext cx="1620957" cy="1231106"/>
          </a:xfrm>
          <a:prstGeom prst="rect">
            <a:avLst/>
          </a:prstGeom>
          <a:noFill/>
        </p:spPr>
        <p:txBody>
          <a:bodyPr wrap="none" rtlCol="0">
            <a:spAutoFit/>
          </a:bodyPr>
          <a:lstStyle/>
          <a:p>
            <a:pPr algn="ctr"/>
            <a:r>
              <a:rPr kumimoji="1" lang="ja-JP" altLang="en-US" sz="2800" b="1">
                <a:latin typeface="Meiryo" panose="020B0604030504040204" pitchFamily="34" charset="-128"/>
                <a:ea typeface="Meiryo" panose="020B0604030504040204" pitchFamily="34" charset="-128"/>
              </a:rPr>
              <a:t>計画</a:t>
            </a:r>
            <a:endParaRPr kumimoji="1" lang="en-US" altLang="ja-JP" sz="2800" b="1" dirty="0">
              <a:latin typeface="Meiryo" panose="020B0604030504040204" pitchFamily="34" charset="-128"/>
              <a:ea typeface="Meiryo" panose="020B0604030504040204" pitchFamily="34" charset="-128"/>
            </a:endParaRPr>
          </a:p>
          <a:p>
            <a:pPr algn="ctr"/>
            <a:r>
              <a:rPr lang="en-US" altLang="ja-JP" dirty="0">
                <a:latin typeface="Meiryo" panose="020B0604030504040204" pitchFamily="34" charset="-128"/>
                <a:ea typeface="Meiryo" panose="020B0604030504040204" pitchFamily="34" charset="-128"/>
              </a:rPr>
              <a:t>planning</a:t>
            </a:r>
          </a:p>
          <a:p>
            <a:pPr algn="ctr"/>
            <a:r>
              <a:rPr lang="ja-JP" altLang="en-US" sz="1400">
                <a:latin typeface="Meiryo" panose="020B0604030504040204" pitchFamily="34" charset="-128"/>
                <a:ea typeface="Meiryo" panose="020B0604030504040204" pitchFamily="34" charset="-128"/>
              </a:rPr>
              <a:t>タスクばらし</a:t>
            </a:r>
            <a:endParaRPr lang="en-US" altLang="ja-JP" sz="1400" dirty="0">
              <a:latin typeface="Meiryo" panose="020B0604030504040204" pitchFamily="34" charset="-128"/>
              <a:ea typeface="Meiryo" panose="020B0604030504040204" pitchFamily="34" charset="-128"/>
            </a:endParaRPr>
          </a:p>
          <a:p>
            <a:pPr algn="ctr"/>
            <a:r>
              <a:rPr lang="ja-JP" altLang="en-US" sz="1400">
                <a:latin typeface="Meiryo" panose="020B0604030504040204" pitchFamily="34" charset="-128"/>
                <a:ea typeface="Meiryo" panose="020B0604030504040204" pitchFamily="34" charset="-128"/>
              </a:rPr>
              <a:t>結果からの再計画</a:t>
            </a:r>
            <a:endParaRPr kumimoji="1" lang="ja-JP" altLang="en-US" sz="1400">
              <a:latin typeface="Meiryo" panose="020B0604030504040204" pitchFamily="34" charset="-128"/>
              <a:ea typeface="Meiryo" panose="020B0604030504040204" pitchFamily="34" charset="-128"/>
            </a:endParaRPr>
          </a:p>
        </p:txBody>
      </p:sp>
      <p:sp>
        <p:nvSpPr>
          <p:cNvPr id="8" name="テキスト ボックス 7">
            <a:extLst>
              <a:ext uri="{FF2B5EF4-FFF2-40B4-BE49-F238E27FC236}">
                <a16:creationId xmlns:a16="http://schemas.microsoft.com/office/drawing/2014/main" id="{338387E2-5298-037C-1971-579D2E474E61}"/>
              </a:ext>
            </a:extLst>
          </p:cNvPr>
          <p:cNvSpPr txBox="1"/>
          <p:nvPr/>
        </p:nvSpPr>
        <p:spPr>
          <a:xfrm>
            <a:off x="5586176" y="3736153"/>
            <a:ext cx="1261884" cy="1231106"/>
          </a:xfrm>
          <a:prstGeom prst="rect">
            <a:avLst/>
          </a:prstGeom>
          <a:noFill/>
        </p:spPr>
        <p:txBody>
          <a:bodyPr wrap="none" rtlCol="0">
            <a:spAutoFit/>
          </a:bodyPr>
          <a:lstStyle/>
          <a:p>
            <a:pPr algn="ctr"/>
            <a:r>
              <a:rPr kumimoji="1" lang="ja-JP" altLang="en-US" sz="2800" b="1">
                <a:latin typeface="Meiryo" panose="020B0604030504040204" pitchFamily="34" charset="-128"/>
                <a:ea typeface="Meiryo" panose="020B0604030504040204" pitchFamily="34" charset="-128"/>
              </a:rPr>
              <a:t>行動</a:t>
            </a:r>
            <a:endParaRPr kumimoji="1" lang="en-US" altLang="ja-JP" sz="2800" b="1" dirty="0">
              <a:latin typeface="Meiryo" panose="020B0604030504040204" pitchFamily="34" charset="-128"/>
              <a:ea typeface="Meiryo" panose="020B0604030504040204" pitchFamily="34" charset="-128"/>
            </a:endParaRPr>
          </a:p>
          <a:p>
            <a:pPr algn="ctr"/>
            <a:r>
              <a:rPr lang="en-US" altLang="ja-JP" dirty="0">
                <a:latin typeface="Meiryo" panose="020B0604030504040204" pitchFamily="34" charset="-128"/>
                <a:ea typeface="Meiryo" panose="020B0604030504040204" pitchFamily="34" charset="-128"/>
              </a:rPr>
              <a:t>action</a:t>
            </a:r>
          </a:p>
          <a:p>
            <a:pPr algn="ctr"/>
            <a:r>
              <a:rPr lang="ja-JP" altLang="en-US" sz="1400">
                <a:latin typeface="Meiryo" panose="020B0604030504040204" pitchFamily="34" charset="-128"/>
                <a:ea typeface="Meiryo" panose="020B0604030504040204" pitchFamily="34" charset="-128"/>
              </a:rPr>
              <a:t>タスク実行の</a:t>
            </a:r>
            <a:endParaRPr lang="en-US" altLang="ja-JP" sz="1400" dirty="0">
              <a:latin typeface="Meiryo" panose="020B0604030504040204" pitchFamily="34" charset="-128"/>
              <a:ea typeface="Meiryo" panose="020B0604030504040204" pitchFamily="34" charset="-128"/>
            </a:endParaRPr>
          </a:p>
          <a:p>
            <a:pPr algn="ctr"/>
            <a:r>
              <a:rPr lang="ja-JP" altLang="en-US" sz="1400">
                <a:latin typeface="Meiryo" panose="020B0604030504040204" pitchFamily="34" charset="-128"/>
                <a:ea typeface="Meiryo" panose="020B0604030504040204" pitchFamily="34" charset="-128"/>
              </a:rPr>
              <a:t>具体的な行動</a:t>
            </a:r>
            <a:endParaRPr kumimoji="1" lang="ja-JP" altLang="en-US" sz="1400">
              <a:latin typeface="Meiryo" panose="020B0604030504040204" pitchFamily="34" charset="-128"/>
              <a:ea typeface="Meiryo" panose="020B0604030504040204" pitchFamily="34" charset="-128"/>
            </a:endParaRPr>
          </a:p>
        </p:txBody>
      </p:sp>
      <p:sp>
        <p:nvSpPr>
          <p:cNvPr id="9" name="曲折矢印 8">
            <a:extLst>
              <a:ext uri="{FF2B5EF4-FFF2-40B4-BE49-F238E27FC236}">
                <a16:creationId xmlns:a16="http://schemas.microsoft.com/office/drawing/2014/main" id="{5549DD88-3644-D80D-9DCF-6F7FB841242E}"/>
              </a:ext>
            </a:extLst>
          </p:cNvPr>
          <p:cNvSpPr/>
          <p:nvPr/>
        </p:nvSpPr>
        <p:spPr>
          <a:xfrm rot="5400000">
            <a:off x="3783725" y="2431789"/>
            <a:ext cx="370865" cy="794800"/>
          </a:xfrm>
          <a:prstGeom prst="bentArrow">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曲折矢印 9">
            <a:extLst>
              <a:ext uri="{FF2B5EF4-FFF2-40B4-BE49-F238E27FC236}">
                <a16:creationId xmlns:a16="http://schemas.microsoft.com/office/drawing/2014/main" id="{1A446248-D948-8D87-3B3D-0D5DD4BA1115}"/>
              </a:ext>
            </a:extLst>
          </p:cNvPr>
          <p:cNvSpPr/>
          <p:nvPr/>
        </p:nvSpPr>
        <p:spPr>
          <a:xfrm rot="5400000" flipV="1">
            <a:off x="4958560" y="2431790"/>
            <a:ext cx="370867" cy="794801"/>
          </a:xfrm>
          <a:prstGeom prst="bentArrow">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 name="曲折矢印 10">
            <a:extLst>
              <a:ext uri="{FF2B5EF4-FFF2-40B4-BE49-F238E27FC236}">
                <a16:creationId xmlns:a16="http://schemas.microsoft.com/office/drawing/2014/main" id="{6A825919-4179-91F8-3945-18C053863680}"/>
              </a:ext>
            </a:extLst>
          </p:cNvPr>
          <p:cNvSpPr/>
          <p:nvPr/>
        </p:nvSpPr>
        <p:spPr>
          <a:xfrm rot="16200000" flipV="1">
            <a:off x="3783726" y="4037296"/>
            <a:ext cx="370865" cy="794798"/>
          </a:xfrm>
          <a:prstGeom prst="bentArrow">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曲折矢印 11">
            <a:extLst>
              <a:ext uri="{FF2B5EF4-FFF2-40B4-BE49-F238E27FC236}">
                <a16:creationId xmlns:a16="http://schemas.microsoft.com/office/drawing/2014/main" id="{65DB03C6-F390-3CFC-8C3E-21AEC3F47C0B}"/>
              </a:ext>
            </a:extLst>
          </p:cNvPr>
          <p:cNvSpPr/>
          <p:nvPr/>
        </p:nvSpPr>
        <p:spPr>
          <a:xfrm rot="16200000">
            <a:off x="4958560" y="4037296"/>
            <a:ext cx="370865" cy="794800"/>
          </a:xfrm>
          <a:prstGeom prst="bentArrow">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テキスト ボックス 12">
            <a:extLst>
              <a:ext uri="{FF2B5EF4-FFF2-40B4-BE49-F238E27FC236}">
                <a16:creationId xmlns:a16="http://schemas.microsoft.com/office/drawing/2014/main" id="{1BBA61DA-E853-790F-BE92-F6C9A1A84363}"/>
              </a:ext>
            </a:extLst>
          </p:cNvPr>
          <p:cNvSpPr txBox="1"/>
          <p:nvPr/>
        </p:nvSpPr>
        <p:spPr>
          <a:xfrm>
            <a:off x="2054536" y="5005978"/>
            <a:ext cx="5032147" cy="523220"/>
          </a:xfrm>
          <a:prstGeom prst="rect">
            <a:avLst/>
          </a:prstGeom>
          <a:noFill/>
        </p:spPr>
        <p:txBody>
          <a:bodyPr wrap="none" rtlCol="0">
            <a:spAutoFit/>
          </a:bodyPr>
          <a:lstStyle/>
          <a:p>
            <a:pPr algn="ctr"/>
            <a:r>
              <a:rPr kumimoji="1" lang="ja-JP" altLang="en-US" sz="1400" dirty="0">
                <a:solidFill>
                  <a:srgbClr val="0070C0"/>
                </a:solidFill>
                <a:latin typeface="Meiryo" panose="020B0604030504040204" pitchFamily="34" charset="-128"/>
                <a:ea typeface="Meiryo" panose="020B0604030504040204" pitchFamily="34" charset="-128"/>
              </a:rPr>
              <a:t>やりたいことを依頼すれば、その方法を自分で考え、計画し</a:t>
            </a:r>
            <a:endParaRPr kumimoji="1" lang="en-US" altLang="ja-JP" sz="1400" dirty="0">
              <a:solidFill>
                <a:srgbClr val="0070C0"/>
              </a:solidFill>
              <a:latin typeface="Meiryo" panose="020B0604030504040204" pitchFamily="34" charset="-128"/>
              <a:ea typeface="Meiryo" panose="020B0604030504040204" pitchFamily="34" charset="-128"/>
            </a:endParaRPr>
          </a:p>
          <a:p>
            <a:pPr algn="ctr"/>
            <a:r>
              <a:rPr lang="ja-JP" altLang="en-US" sz="1400" dirty="0">
                <a:solidFill>
                  <a:srgbClr val="0070C0"/>
                </a:solidFill>
                <a:latin typeface="Meiryo" panose="020B0604030504040204" pitchFamily="34" charset="-128"/>
                <a:ea typeface="Meiryo" panose="020B0604030504040204" pitchFamily="34" charset="-128"/>
              </a:rPr>
              <a:t>様々なツールを駆使して、結果を出してくれるソフトウェア</a:t>
            </a:r>
            <a:endParaRPr kumimoji="1" lang="ja-JP" altLang="en-US" sz="1400" dirty="0">
              <a:solidFill>
                <a:srgbClr val="0070C0"/>
              </a:solidFill>
              <a:latin typeface="Meiryo" panose="020B0604030504040204" pitchFamily="34" charset="-128"/>
              <a:ea typeface="Meiryo" panose="020B0604030504040204" pitchFamily="34" charset="-128"/>
            </a:endParaRPr>
          </a:p>
        </p:txBody>
      </p:sp>
      <p:sp>
        <p:nvSpPr>
          <p:cNvPr id="15" name="テキスト ボックス 14">
            <a:extLst>
              <a:ext uri="{FF2B5EF4-FFF2-40B4-BE49-F238E27FC236}">
                <a16:creationId xmlns:a16="http://schemas.microsoft.com/office/drawing/2014/main" id="{A66E9453-5881-483A-01BA-53F95FF508A1}"/>
              </a:ext>
            </a:extLst>
          </p:cNvPr>
          <p:cNvSpPr txBox="1"/>
          <p:nvPr/>
        </p:nvSpPr>
        <p:spPr>
          <a:xfrm>
            <a:off x="3363976" y="2001232"/>
            <a:ext cx="2416046" cy="461665"/>
          </a:xfrm>
          <a:prstGeom prst="rect">
            <a:avLst/>
          </a:prstGeom>
          <a:noFill/>
        </p:spPr>
        <p:txBody>
          <a:bodyPr wrap="none" rtlCol="0">
            <a:spAutoFit/>
          </a:bodyPr>
          <a:lstStyle/>
          <a:p>
            <a:pPr algn="ctr"/>
            <a:r>
              <a:rPr kumimoji="1" lang="en-US" altLang="ja-JP" sz="2400" b="1" dirty="0">
                <a:solidFill>
                  <a:srgbClr val="0070C0"/>
                </a:solidFill>
                <a:latin typeface="Meiryo" panose="020B0604030504040204" pitchFamily="34" charset="-128"/>
                <a:ea typeface="Meiryo" panose="020B0604030504040204" pitchFamily="34" charset="-128"/>
              </a:rPr>
              <a:t>AI</a:t>
            </a:r>
            <a:r>
              <a:rPr kumimoji="1" lang="ja-JP" altLang="en-US" sz="2400" b="1">
                <a:solidFill>
                  <a:srgbClr val="0070C0"/>
                </a:solidFill>
                <a:latin typeface="Meiryo" panose="020B0604030504040204" pitchFamily="34" charset="-128"/>
                <a:ea typeface="Meiryo" panose="020B0604030504040204" pitchFamily="34" charset="-128"/>
              </a:rPr>
              <a:t>エージェント</a:t>
            </a:r>
          </a:p>
        </p:txBody>
      </p:sp>
      <p:pic>
        <p:nvPicPr>
          <p:cNvPr id="16" name="図 15">
            <a:extLst>
              <a:ext uri="{FF2B5EF4-FFF2-40B4-BE49-F238E27FC236}">
                <a16:creationId xmlns:a16="http://schemas.microsoft.com/office/drawing/2014/main" id="{12B40AD9-AE2D-F604-CF64-55F3562036BE}"/>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46524" y="778058"/>
            <a:ext cx="925233" cy="925233"/>
          </a:xfrm>
          <a:prstGeom prst="rect">
            <a:avLst/>
          </a:prstGeom>
        </p:spPr>
      </p:pic>
      <p:sp>
        <p:nvSpPr>
          <p:cNvPr id="17" name="テキスト ボックス 16">
            <a:extLst>
              <a:ext uri="{FF2B5EF4-FFF2-40B4-BE49-F238E27FC236}">
                <a16:creationId xmlns:a16="http://schemas.microsoft.com/office/drawing/2014/main" id="{4D5829DC-9623-FEEB-4868-EE5E222F28AC}"/>
              </a:ext>
            </a:extLst>
          </p:cNvPr>
          <p:cNvSpPr txBox="1"/>
          <p:nvPr/>
        </p:nvSpPr>
        <p:spPr>
          <a:xfrm>
            <a:off x="3514847" y="939408"/>
            <a:ext cx="2877711" cy="523220"/>
          </a:xfrm>
          <a:prstGeom prst="rect">
            <a:avLst/>
          </a:prstGeom>
          <a:noFill/>
        </p:spPr>
        <p:txBody>
          <a:bodyPr wrap="none" rtlCol="0">
            <a:spAutoFit/>
          </a:bodyPr>
          <a:lstStyle/>
          <a:p>
            <a:r>
              <a:rPr kumimoji="1" lang="ja-JP" altLang="en-US" sz="1400">
                <a:latin typeface="Meiryo" panose="020B0604030504040204" pitchFamily="34" charset="-128"/>
                <a:ea typeface="Meiryo" panose="020B0604030504040204" pitchFamily="34" charset="-128"/>
              </a:rPr>
              <a:t>来週の大阪出張のための</a:t>
            </a:r>
            <a:endParaRPr kumimoji="1" lang="en-US" altLang="ja-JP" sz="1400" dirty="0">
              <a:latin typeface="Meiryo" panose="020B0604030504040204" pitchFamily="34" charset="-128"/>
              <a:ea typeface="Meiryo" panose="020B0604030504040204" pitchFamily="34" charset="-128"/>
            </a:endParaRPr>
          </a:p>
          <a:p>
            <a:r>
              <a:rPr lang="ja-JP" altLang="en-US" sz="1400">
                <a:latin typeface="Meiryo" panose="020B0604030504040204" pitchFamily="34" charset="-128"/>
                <a:ea typeface="Meiryo" panose="020B0604030504040204" pitchFamily="34" charset="-128"/>
              </a:rPr>
              <a:t>航空券とホテルを手配してほしい</a:t>
            </a:r>
            <a:endParaRPr kumimoji="1" lang="ja-JP" altLang="en-US" sz="1400">
              <a:latin typeface="Meiryo" panose="020B0604030504040204" pitchFamily="34" charset="-128"/>
              <a:ea typeface="Meiryo" panose="020B0604030504040204" pitchFamily="34" charset="-128"/>
            </a:endParaRPr>
          </a:p>
        </p:txBody>
      </p:sp>
      <p:sp>
        <p:nvSpPr>
          <p:cNvPr id="18" name="下矢印 17">
            <a:extLst>
              <a:ext uri="{FF2B5EF4-FFF2-40B4-BE49-F238E27FC236}">
                <a16:creationId xmlns:a16="http://schemas.microsoft.com/office/drawing/2014/main" id="{7A8802BA-BC94-0978-9814-2AB4D51D432B}"/>
              </a:ext>
            </a:extLst>
          </p:cNvPr>
          <p:cNvSpPr/>
          <p:nvPr/>
        </p:nvSpPr>
        <p:spPr>
          <a:xfrm>
            <a:off x="3915824" y="1462628"/>
            <a:ext cx="1312347" cy="261654"/>
          </a:xfrm>
          <a:prstGeom prst="down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9" name="図 18">
            <a:extLst>
              <a:ext uri="{FF2B5EF4-FFF2-40B4-BE49-F238E27FC236}">
                <a16:creationId xmlns:a16="http://schemas.microsoft.com/office/drawing/2014/main" id="{C47A43EB-DBF2-42BD-0B56-9A6895109040}"/>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915824" y="5942997"/>
            <a:ext cx="736933" cy="736933"/>
          </a:xfrm>
          <a:prstGeom prst="rect">
            <a:avLst/>
          </a:prstGeom>
        </p:spPr>
      </p:pic>
      <p:pic>
        <p:nvPicPr>
          <p:cNvPr id="20" name="図 19">
            <a:extLst>
              <a:ext uri="{FF2B5EF4-FFF2-40B4-BE49-F238E27FC236}">
                <a16:creationId xmlns:a16="http://schemas.microsoft.com/office/drawing/2014/main" id="{BA5DA859-9190-36DC-F4A8-FE1929CBED95}"/>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645834" y="6006691"/>
            <a:ext cx="589262" cy="589262"/>
          </a:xfrm>
          <a:prstGeom prst="rect">
            <a:avLst/>
          </a:prstGeom>
        </p:spPr>
      </p:pic>
      <p:sp>
        <p:nvSpPr>
          <p:cNvPr id="21" name="下矢印 20">
            <a:extLst>
              <a:ext uri="{FF2B5EF4-FFF2-40B4-BE49-F238E27FC236}">
                <a16:creationId xmlns:a16="http://schemas.microsoft.com/office/drawing/2014/main" id="{D074EACA-D7E4-0217-D89E-13C68EAEF4F6}"/>
              </a:ext>
            </a:extLst>
          </p:cNvPr>
          <p:cNvSpPr/>
          <p:nvPr/>
        </p:nvSpPr>
        <p:spPr>
          <a:xfrm>
            <a:off x="3915826" y="5732432"/>
            <a:ext cx="1312347" cy="261654"/>
          </a:xfrm>
          <a:prstGeom prst="down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フローチャート: 他ページ結合子 22">
            <a:extLst>
              <a:ext uri="{FF2B5EF4-FFF2-40B4-BE49-F238E27FC236}">
                <a16:creationId xmlns:a16="http://schemas.microsoft.com/office/drawing/2014/main" id="{20E06C69-B9E3-01B0-0476-260BBC6181C9}"/>
              </a:ext>
            </a:extLst>
          </p:cNvPr>
          <p:cNvSpPr/>
          <p:nvPr/>
        </p:nvSpPr>
        <p:spPr>
          <a:xfrm rot="16200000">
            <a:off x="422454" y="2069410"/>
            <a:ext cx="1472665" cy="1674614"/>
          </a:xfrm>
          <a:prstGeom prst="flowChartOffpageConnector">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 name="フローチャート: 他ページ結合子 23">
            <a:extLst>
              <a:ext uri="{FF2B5EF4-FFF2-40B4-BE49-F238E27FC236}">
                <a16:creationId xmlns:a16="http://schemas.microsoft.com/office/drawing/2014/main" id="{3F5A0C84-895C-7AE7-8ED1-76C1E2BF634E}"/>
              </a:ext>
            </a:extLst>
          </p:cNvPr>
          <p:cNvSpPr/>
          <p:nvPr/>
        </p:nvSpPr>
        <p:spPr>
          <a:xfrm rot="16200000">
            <a:off x="422454" y="3742073"/>
            <a:ext cx="1472665" cy="1674614"/>
          </a:xfrm>
          <a:prstGeom prst="flowChartOffpageConnector">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テキスト ボックス 24">
            <a:extLst>
              <a:ext uri="{FF2B5EF4-FFF2-40B4-BE49-F238E27FC236}">
                <a16:creationId xmlns:a16="http://schemas.microsoft.com/office/drawing/2014/main" id="{9BE0BD2C-6B5C-DA47-7C30-78BDDEA15183}"/>
              </a:ext>
            </a:extLst>
          </p:cNvPr>
          <p:cNvSpPr txBox="1"/>
          <p:nvPr/>
        </p:nvSpPr>
        <p:spPr>
          <a:xfrm>
            <a:off x="411467" y="2638231"/>
            <a:ext cx="1338828" cy="646331"/>
          </a:xfrm>
          <a:prstGeom prst="rect">
            <a:avLst/>
          </a:prstGeom>
          <a:noFill/>
        </p:spPr>
        <p:txBody>
          <a:bodyPr wrap="none" rtlCol="0">
            <a:spAutoFit/>
          </a:bodyPr>
          <a:lstStyle/>
          <a:p>
            <a:r>
              <a:rPr kumimoji="1" lang="ja-JP" altLang="en-US">
                <a:solidFill>
                  <a:schemeClr val="bg1"/>
                </a:solidFill>
                <a:latin typeface="Meiryo" panose="020B0604030504040204" pitchFamily="34" charset="-128"/>
                <a:ea typeface="Meiryo" panose="020B0604030504040204" pitchFamily="34" charset="-128"/>
              </a:rPr>
              <a:t>大規模</a:t>
            </a:r>
            <a:endParaRPr kumimoji="1" lang="en-US" altLang="ja-JP" dirty="0">
              <a:solidFill>
                <a:schemeClr val="bg1"/>
              </a:solidFill>
              <a:latin typeface="Meiryo" panose="020B0604030504040204" pitchFamily="34" charset="-128"/>
              <a:ea typeface="Meiryo" panose="020B0604030504040204" pitchFamily="34" charset="-128"/>
            </a:endParaRPr>
          </a:p>
          <a:p>
            <a:r>
              <a:rPr kumimoji="1" lang="ja-JP" altLang="en-US">
                <a:solidFill>
                  <a:schemeClr val="bg1"/>
                </a:solidFill>
                <a:latin typeface="Meiryo" panose="020B0604030504040204" pitchFamily="34" charset="-128"/>
                <a:ea typeface="Meiryo" panose="020B0604030504040204" pitchFamily="34" charset="-128"/>
              </a:rPr>
              <a:t>言語モデル</a:t>
            </a:r>
          </a:p>
        </p:txBody>
      </p:sp>
      <p:sp>
        <p:nvSpPr>
          <p:cNvPr id="26" name="テキスト ボックス 25">
            <a:extLst>
              <a:ext uri="{FF2B5EF4-FFF2-40B4-BE49-F238E27FC236}">
                <a16:creationId xmlns:a16="http://schemas.microsoft.com/office/drawing/2014/main" id="{EDE25E4C-4C96-30D9-FB23-35427659E295}"/>
              </a:ext>
            </a:extLst>
          </p:cNvPr>
          <p:cNvSpPr txBox="1"/>
          <p:nvPr/>
        </p:nvSpPr>
        <p:spPr>
          <a:xfrm>
            <a:off x="414755" y="4256214"/>
            <a:ext cx="1107996" cy="646331"/>
          </a:xfrm>
          <a:prstGeom prst="rect">
            <a:avLst/>
          </a:prstGeom>
          <a:noFill/>
        </p:spPr>
        <p:txBody>
          <a:bodyPr wrap="none" rtlCol="0">
            <a:spAutoFit/>
          </a:bodyPr>
          <a:lstStyle/>
          <a:p>
            <a:r>
              <a:rPr kumimoji="1" lang="ja-JP" altLang="en-US">
                <a:solidFill>
                  <a:schemeClr val="bg1"/>
                </a:solidFill>
                <a:latin typeface="Meiryo" panose="020B0604030504040204" pitchFamily="34" charset="-128"/>
                <a:ea typeface="Meiryo" panose="020B0604030504040204" pitchFamily="34" charset="-128"/>
              </a:rPr>
              <a:t>旅行予約</a:t>
            </a:r>
            <a:endParaRPr kumimoji="1" lang="en-US" altLang="ja-JP" dirty="0">
              <a:solidFill>
                <a:schemeClr val="bg1"/>
              </a:solidFill>
              <a:latin typeface="Meiryo" panose="020B0604030504040204" pitchFamily="34" charset="-128"/>
              <a:ea typeface="Meiryo" panose="020B0604030504040204" pitchFamily="34" charset="-128"/>
            </a:endParaRPr>
          </a:p>
          <a:p>
            <a:r>
              <a:rPr lang="ja-JP" altLang="en-US">
                <a:solidFill>
                  <a:schemeClr val="bg1"/>
                </a:solidFill>
                <a:latin typeface="Meiryo" panose="020B0604030504040204" pitchFamily="34" charset="-128"/>
                <a:ea typeface="Meiryo" panose="020B0604030504040204" pitchFamily="34" charset="-128"/>
              </a:rPr>
              <a:t>サイト</a:t>
            </a:r>
            <a:endParaRPr kumimoji="1" lang="ja-JP" altLang="en-US">
              <a:solidFill>
                <a:schemeClr val="bg1"/>
              </a:solidFill>
              <a:latin typeface="Meiryo" panose="020B0604030504040204" pitchFamily="34" charset="-128"/>
              <a:ea typeface="Meiryo" panose="020B0604030504040204" pitchFamily="34" charset="-128"/>
            </a:endParaRPr>
          </a:p>
        </p:txBody>
      </p:sp>
      <p:sp>
        <p:nvSpPr>
          <p:cNvPr id="27" name="フローチャート: 他ページ結合子 26">
            <a:extLst>
              <a:ext uri="{FF2B5EF4-FFF2-40B4-BE49-F238E27FC236}">
                <a16:creationId xmlns:a16="http://schemas.microsoft.com/office/drawing/2014/main" id="{22D917C8-FF7D-86EA-300D-EEFAE193DD42}"/>
              </a:ext>
            </a:extLst>
          </p:cNvPr>
          <p:cNvSpPr/>
          <p:nvPr/>
        </p:nvSpPr>
        <p:spPr>
          <a:xfrm rot="5400000" flipH="1">
            <a:off x="7248881" y="2069410"/>
            <a:ext cx="1472665" cy="1674614"/>
          </a:xfrm>
          <a:prstGeom prst="flowChartOffpageConnector">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 name="フローチャート: 他ページ結合子 27">
            <a:extLst>
              <a:ext uri="{FF2B5EF4-FFF2-40B4-BE49-F238E27FC236}">
                <a16:creationId xmlns:a16="http://schemas.microsoft.com/office/drawing/2014/main" id="{0FA2565A-F7E6-8251-EA06-2D4D01E1813A}"/>
              </a:ext>
            </a:extLst>
          </p:cNvPr>
          <p:cNvSpPr/>
          <p:nvPr/>
        </p:nvSpPr>
        <p:spPr>
          <a:xfrm rot="5400000" flipH="1">
            <a:off x="7248881" y="3742073"/>
            <a:ext cx="1472665" cy="1674614"/>
          </a:xfrm>
          <a:prstGeom prst="flowChartOffpageConnector">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テキスト ボックス 28">
            <a:extLst>
              <a:ext uri="{FF2B5EF4-FFF2-40B4-BE49-F238E27FC236}">
                <a16:creationId xmlns:a16="http://schemas.microsoft.com/office/drawing/2014/main" id="{78A00AC5-29A0-0AA8-CFF4-84DEB613FB8B}"/>
              </a:ext>
            </a:extLst>
          </p:cNvPr>
          <p:cNvSpPr txBox="1"/>
          <p:nvPr/>
        </p:nvSpPr>
        <p:spPr>
          <a:xfrm>
            <a:off x="7234320" y="2595128"/>
            <a:ext cx="1620957" cy="615553"/>
          </a:xfrm>
          <a:prstGeom prst="rect">
            <a:avLst/>
          </a:prstGeom>
          <a:noFill/>
        </p:spPr>
        <p:txBody>
          <a:bodyPr wrap="none" rtlCol="0">
            <a:spAutoFit/>
          </a:bodyPr>
          <a:lstStyle/>
          <a:p>
            <a:pPr algn="r"/>
            <a:r>
              <a:rPr kumimoji="1" lang="ja-JP" altLang="en-US">
                <a:solidFill>
                  <a:schemeClr val="bg1"/>
                </a:solidFill>
                <a:latin typeface="Meiryo" panose="020B0604030504040204" pitchFamily="34" charset="-128"/>
                <a:ea typeface="Meiryo" panose="020B0604030504040204" pitchFamily="34" charset="-128"/>
              </a:rPr>
              <a:t>依頼者の</a:t>
            </a:r>
            <a:endParaRPr kumimoji="1" lang="en-US" altLang="ja-JP" dirty="0">
              <a:solidFill>
                <a:schemeClr val="bg1"/>
              </a:solidFill>
              <a:latin typeface="Meiryo" panose="020B0604030504040204" pitchFamily="34" charset="-128"/>
              <a:ea typeface="Meiryo" panose="020B0604030504040204" pitchFamily="34" charset="-128"/>
            </a:endParaRPr>
          </a:p>
          <a:p>
            <a:pPr algn="r"/>
            <a:r>
              <a:rPr lang="ja-JP" altLang="en-US" sz="1600">
                <a:solidFill>
                  <a:schemeClr val="bg1"/>
                </a:solidFill>
                <a:latin typeface="Meiryo" panose="020B0604030504040204" pitchFamily="34" charset="-128"/>
                <a:ea typeface="Meiryo" panose="020B0604030504040204" pitchFamily="34" charset="-128"/>
              </a:rPr>
              <a:t>スケジュール表</a:t>
            </a:r>
            <a:endParaRPr kumimoji="1" lang="ja-JP" altLang="en-US" sz="1600">
              <a:solidFill>
                <a:schemeClr val="bg1"/>
              </a:solidFill>
              <a:latin typeface="Meiryo" panose="020B0604030504040204" pitchFamily="34" charset="-128"/>
              <a:ea typeface="Meiryo" panose="020B0604030504040204" pitchFamily="34" charset="-128"/>
            </a:endParaRPr>
          </a:p>
        </p:txBody>
      </p:sp>
      <p:sp>
        <p:nvSpPr>
          <p:cNvPr id="30" name="テキスト ボックス 29">
            <a:extLst>
              <a:ext uri="{FF2B5EF4-FFF2-40B4-BE49-F238E27FC236}">
                <a16:creationId xmlns:a16="http://schemas.microsoft.com/office/drawing/2014/main" id="{784B8145-6ED0-3899-5BCF-4AA243315DEB}"/>
              </a:ext>
            </a:extLst>
          </p:cNvPr>
          <p:cNvSpPr txBox="1"/>
          <p:nvPr/>
        </p:nvSpPr>
        <p:spPr>
          <a:xfrm>
            <a:off x="7501023" y="4256213"/>
            <a:ext cx="1338828" cy="646331"/>
          </a:xfrm>
          <a:prstGeom prst="rect">
            <a:avLst/>
          </a:prstGeom>
          <a:noFill/>
        </p:spPr>
        <p:txBody>
          <a:bodyPr wrap="none" rtlCol="0">
            <a:spAutoFit/>
          </a:bodyPr>
          <a:lstStyle/>
          <a:p>
            <a:pPr algn="r"/>
            <a:r>
              <a:rPr kumimoji="1" lang="ja-JP" altLang="en-US">
                <a:solidFill>
                  <a:schemeClr val="bg1"/>
                </a:solidFill>
                <a:latin typeface="Meiryo" panose="020B0604030504040204" pitchFamily="34" charset="-128"/>
                <a:ea typeface="Meiryo" panose="020B0604030504040204" pitchFamily="34" charset="-128"/>
              </a:rPr>
              <a:t>出張履歴や</a:t>
            </a:r>
            <a:endParaRPr kumimoji="1" lang="en-US" altLang="ja-JP" dirty="0">
              <a:solidFill>
                <a:schemeClr val="bg1"/>
              </a:solidFill>
              <a:latin typeface="Meiryo" panose="020B0604030504040204" pitchFamily="34" charset="-128"/>
              <a:ea typeface="Meiryo" panose="020B0604030504040204" pitchFamily="34" charset="-128"/>
            </a:endParaRPr>
          </a:p>
          <a:p>
            <a:pPr algn="r"/>
            <a:r>
              <a:rPr lang="ja-JP" altLang="en-US">
                <a:solidFill>
                  <a:schemeClr val="bg1"/>
                </a:solidFill>
                <a:latin typeface="Meiryo" panose="020B0604030504040204" pitchFamily="34" charset="-128"/>
                <a:ea typeface="Meiryo" panose="020B0604030504040204" pitchFamily="34" charset="-128"/>
              </a:rPr>
              <a:t>出張報告書</a:t>
            </a:r>
            <a:endParaRPr kumimoji="1" lang="ja-JP" altLang="en-US">
              <a:solidFill>
                <a:schemeClr val="bg1"/>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334838457"/>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右矢印 18">
            <a:extLst>
              <a:ext uri="{FF2B5EF4-FFF2-40B4-BE49-F238E27FC236}">
                <a16:creationId xmlns:a16="http://schemas.microsoft.com/office/drawing/2014/main" id="{76F1569E-D69F-1ACA-FD31-2E2CB6B58830}"/>
              </a:ext>
            </a:extLst>
          </p:cNvPr>
          <p:cNvSpPr/>
          <p:nvPr/>
        </p:nvSpPr>
        <p:spPr>
          <a:xfrm rot="5400000">
            <a:off x="-380956" y="3833306"/>
            <a:ext cx="3339556" cy="225556"/>
          </a:xfrm>
          <a:prstGeom prst="rightArrow">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右矢印 19">
            <a:extLst>
              <a:ext uri="{FF2B5EF4-FFF2-40B4-BE49-F238E27FC236}">
                <a16:creationId xmlns:a16="http://schemas.microsoft.com/office/drawing/2014/main" id="{3B981C4C-A2E7-6ADF-C0BE-90A86B82AE06}"/>
              </a:ext>
            </a:extLst>
          </p:cNvPr>
          <p:cNvSpPr/>
          <p:nvPr/>
        </p:nvSpPr>
        <p:spPr>
          <a:xfrm rot="3362685">
            <a:off x="947536" y="3267923"/>
            <a:ext cx="3005901" cy="352611"/>
          </a:xfrm>
          <a:prstGeom prst="rightArrow">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effectLst>
                <a:outerShdw blurRad="50800" dist="38100" dir="2700000" algn="tl" rotWithShape="0">
                  <a:prstClr val="black">
                    <a:alpha val="40000"/>
                  </a:prstClr>
                </a:outerShdw>
              </a:effectLst>
              <a:latin typeface="ＭＳ Ｐゴシック"/>
              <a:ea typeface="ＭＳ Ｐゴシック"/>
              <a:cs typeface="ＭＳ Ｐゴシック"/>
            </a:endParaRPr>
          </a:p>
        </p:txBody>
      </p:sp>
      <p:sp>
        <p:nvSpPr>
          <p:cNvPr id="21" name="右矢印 20">
            <a:extLst>
              <a:ext uri="{FF2B5EF4-FFF2-40B4-BE49-F238E27FC236}">
                <a16:creationId xmlns:a16="http://schemas.microsoft.com/office/drawing/2014/main" id="{6B9801FF-8EED-CB3A-9C8A-88AA61770B10}"/>
              </a:ext>
            </a:extLst>
          </p:cNvPr>
          <p:cNvSpPr/>
          <p:nvPr/>
        </p:nvSpPr>
        <p:spPr>
          <a:xfrm rot="2002580">
            <a:off x="1530953" y="2782233"/>
            <a:ext cx="3636949" cy="352611"/>
          </a:xfrm>
          <a:prstGeom prst="rightArrow">
            <a:avLst/>
          </a:prstGeom>
          <a:solidFill>
            <a:schemeClr val="accent3">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effectLst>
                <a:outerShdw blurRad="50800" dist="38100" dir="2700000" algn="tl" rotWithShape="0">
                  <a:prstClr val="black">
                    <a:alpha val="40000"/>
                  </a:prstClr>
                </a:outerShdw>
              </a:effectLst>
              <a:latin typeface="ＭＳ Ｐゴシック"/>
              <a:ea typeface="ＭＳ Ｐゴシック"/>
              <a:cs typeface="ＭＳ Ｐゴシック"/>
            </a:endParaRPr>
          </a:p>
        </p:txBody>
      </p:sp>
      <p:sp>
        <p:nvSpPr>
          <p:cNvPr id="23" name="曲折矢印 22">
            <a:extLst>
              <a:ext uri="{FF2B5EF4-FFF2-40B4-BE49-F238E27FC236}">
                <a16:creationId xmlns:a16="http://schemas.microsoft.com/office/drawing/2014/main" id="{7D015CD7-278F-98F9-D1FD-856B45C78244}"/>
              </a:ext>
            </a:extLst>
          </p:cNvPr>
          <p:cNvSpPr/>
          <p:nvPr/>
        </p:nvSpPr>
        <p:spPr>
          <a:xfrm rot="5400000">
            <a:off x="2771933" y="747259"/>
            <a:ext cx="2070238" cy="3786329"/>
          </a:xfrm>
          <a:prstGeom prst="bentArrow">
            <a:avLst>
              <a:gd name="adj1" fmla="val 9571"/>
              <a:gd name="adj2" fmla="val 9616"/>
              <a:gd name="adj3" fmla="val 10553"/>
              <a:gd name="adj4" fmla="val 43750"/>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effectLst>
                <a:outerShdw blurRad="50800" dist="38100" dir="2700000" algn="tl" rotWithShape="0">
                  <a:prstClr val="black">
                    <a:alpha val="40000"/>
                  </a:prstClr>
                </a:outerShdw>
              </a:effectLst>
              <a:latin typeface="ＭＳ Ｐゴシック"/>
              <a:ea typeface="ＭＳ Ｐゴシック"/>
              <a:cs typeface="ＭＳ Ｐゴシック"/>
            </a:endParaRPr>
          </a:p>
        </p:txBody>
      </p:sp>
      <p:sp>
        <p:nvSpPr>
          <p:cNvPr id="24" name="曲折矢印 23">
            <a:extLst>
              <a:ext uri="{FF2B5EF4-FFF2-40B4-BE49-F238E27FC236}">
                <a16:creationId xmlns:a16="http://schemas.microsoft.com/office/drawing/2014/main" id="{DFE8636F-597F-35C6-777F-5825621EBC22}"/>
              </a:ext>
            </a:extLst>
          </p:cNvPr>
          <p:cNvSpPr/>
          <p:nvPr/>
        </p:nvSpPr>
        <p:spPr>
          <a:xfrm rot="5400000">
            <a:off x="3648644" y="-457112"/>
            <a:ext cx="1743041" cy="5211458"/>
          </a:xfrm>
          <a:prstGeom prst="bentArrow">
            <a:avLst>
              <a:gd name="adj1" fmla="val 11597"/>
              <a:gd name="adj2" fmla="val 11369"/>
              <a:gd name="adj3" fmla="val 12578"/>
              <a:gd name="adj4" fmla="val 43750"/>
            </a:avLst>
          </a:prstGeom>
          <a:solidFill>
            <a:schemeClr val="accent4">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effectLst>
                <a:outerShdw blurRad="50800" dist="38100" dir="2700000" algn="tl" rotWithShape="0">
                  <a:prstClr val="black">
                    <a:alpha val="40000"/>
                  </a:prstClr>
                </a:outerShdw>
              </a:effectLst>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AD176707-A827-0135-123E-5DBEB29050BF}"/>
              </a:ext>
            </a:extLst>
          </p:cNvPr>
          <p:cNvSpPr>
            <a:spLocks noGrp="1"/>
          </p:cNvSpPr>
          <p:nvPr>
            <p:ph type="title"/>
          </p:nvPr>
        </p:nvSpPr>
        <p:spPr/>
        <p:txBody>
          <a:bodyPr/>
          <a:lstStyle/>
          <a:p>
            <a:r>
              <a:rPr kumimoji="1" lang="ja-JP" altLang="en-US"/>
              <a:t>データ取得のフロント・エンドを獲得する競争</a:t>
            </a:r>
          </a:p>
        </p:txBody>
      </p:sp>
      <p:sp>
        <p:nvSpPr>
          <p:cNvPr id="3" name="直角三角形 2">
            <a:extLst>
              <a:ext uri="{FF2B5EF4-FFF2-40B4-BE49-F238E27FC236}">
                <a16:creationId xmlns:a16="http://schemas.microsoft.com/office/drawing/2014/main" id="{CD14E4DB-4357-847A-3221-A122826A93D3}"/>
              </a:ext>
            </a:extLst>
          </p:cNvPr>
          <p:cNvSpPr/>
          <p:nvPr/>
        </p:nvSpPr>
        <p:spPr>
          <a:xfrm flipH="1">
            <a:off x="569658" y="2268456"/>
            <a:ext cx="8015408" cy="3717055"/>
          </a:xfrm>
          <a:prstGeom prst="rtTriangle">
            <a:avLst/>
          </a:prstGeom>
          <a:gradFill flip="none" rotWithShape="1">
            <a:gsLst>
              <a:gs pos="0">
                <a:schemeClr val="accent1">
                  <a:lumMod val="5000"/>
                  <a:lumOff val="95000"/>
                </a:schemeClr>
              </a:gs>
              <a:gs pos="35000">
                <a:schemeClr val="tx2">
                  <a:lumMod val="40000"/>
                  <a:lumOff val="60000"/>
                </a:schemeClr>
              </a:gs>
              <a:gs pos="66000">
                <a:schemeClr val="accent1"/>
              </a:gs>
              <a:gs pos="100000">
                <a:srgbClr val="0432FF"/>
              </a:gs>
            </a:gsLst>
            <a:lin ang="10800000" scaled="1"/>
            <a:tileRect/>
          </a:gra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4" name="図 3">
            <a:extLst>
              <a:ext uri="{FF2B5EF4-FFF2-40B4-BE49-F238E27FC236}">
                <a16:creationId xmlns:a16="http://schemas.microsoft.com/office/drawing/2014/main" id="{5F4AE650-3727-575D-54C6-5B5F8C37CB6C}"/>
              </a:ext>
            </a:extLst>
          </p:cNvPr>
          <p:cNvPicPr>
            <a:picLocks noChangeAspect="1"/>
          </p:cNvPicPr>
          <p:nvPr/>
        </p:nvPicPr>
        <p:blipFill rotWithShape="1">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907817" y="4512129"/>
            <a:ext cx="791599" cy="556704"/>
          </a:xfrm>
          <a:prstGeom prst="rect">
            <a:avLst/>
          </a:prstGeom>
          <a:effectLst>
            <a:outerShdw blurRad="50800" dist="38100" dir="2700000" algn="tl" rotWithShape="0">
              <a:prstClr val="black">
                <a:alpha val="40000"/>
              </a:prstClr>
            </a:outerShdw>
          </a:effectLst>
        </p:spPr>
      </p:pic>
      <p:pic>
        <p:nvPicPr>
          <p:cNvPr id="5" name="図 4">
            <a:extLst>
              <a:ext uri="{FF2B5EF4-FFF2-40B4-BE49-F238E27FC236}">
                <a16:creationId xmlns:a16="http://schemas.microsoft.com/office/drawing/2014/main" id="{8B67A943-0354-9805-C5DA-2454F0275DA6}"/>
              </a:ext>
            </a:extLst>
          </p:cNvPr>
          <p:cNvPicPr>
            <a:picLocks noChangeAspect="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2261657" y="3739470"/>
            <a:ext cx="717177" cy="528561"/>
          </a:xfrm>
          <a:prstGeom prst="rect">
            <a:avLst/>
          </a:prstGeom>
          <a:effectLst>
            <a:outerShdw blurRad="50800" dist="38100" dir="2700000" algn="tl" rotWithShape="0">
              <a:prstClr val="black">
                <a:alpha val="40000"/>
              </a:prstClr>
            </a:outerShdw>
          </a:effectLst>
        </p:spPr>
      </p:pic>
      <p:pic>
        <p:nvPicPr>
          <p:cNvPr id="7" name="図 6">
            <a:extLst>
              <a:ext uri="{FF2B5EF4-FFF2-40B4-BE49-F238E27FC236}">
                <a16:creationId xmlns:a16="http://schemas.microsoft.com/office/drawing/2014/main" id="{3BEF3B2F-99C1-2007-4C3B-F38F5B6594CD}"/>
              </a:ext>
            </a:extLst>
          </p:cNvPr>
          <p:cNvPicPr>
            <a:picLocks noChangeAspect="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5108094" y="2345430"/>
            <a:ext cx="754232" cy="703782"/>
          </a:xfrm>
          <a:prstGeom prst="rect">
            <a:avLst/>
          </a:prstGeom>
          <a:effectLst>
            <a:outerShdw blurRad="50800" dist="38100" dir="2700000" algn="tl" rotWithShape="0">
              <a:prstClr val="black">
                <a:alpha val="40000"/>
              </a:prstClr>
            </a:outerShdw>
          </a:effectLst>
        </p:spPr>
      </p:pic>
      <p:pic>
        <p:nvPicPr>
          <p:cNvPr id="9" name="図 8">
            <a:extLst>
              <a:ext uri="{FF2B5EF4-FFF2-40B4-BE49-F238E27FC236}">
                <a16:creationId xmlns:a16="http://schemas.microsoft.com/office/drawing/2014/main" id="{8B07DC05-B428-ED90-EB84-B59B44250E9E}"/>
              </a:ext>
            </a:extLst>
          </p:cNvPr>
          <p:cNvPicPr>
            <a:picLocks noChangeAspect="1"/>
          </p:cNvPicPr>
          <p:nvPr/>
        </p:nvPicPr>
        <p:blipFill rotWithShape="1">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3526104" y="2918105"/>
            <a:ext cx="449656" cy="715375"/>
          </a:xfrm>
          <a:prstGeom prst="rect">
            <a:avLst/>
          </a:prstGeom>
          <a:effectLst>
            <a:outerShdw blurRad="50800" dist="38100" dir="2700000" algn="tl" rotWithShape="0">
              <a:prstClr val="black">
                <a:alpha val="40000"/>
              </a:prstClr>
            </a:outerShdw>
          </a:effectLst>
        </p:spPr>
      </p:pic>
      <p:pic>
        <p:nvPicPr>
          <p:cNvPr id="11" name="図 10">
            <a:extLst>
              <a:ext uri="{FF2B5EF4-FFF2-40B4-BE49-F238E27FC236}">
                <a16:creationId xmlns:a16="http://schemas.microsoft.com/office/drawing/2014/main" id="{376D660B-A01D-C7A3-788E-CADA4AD3C910}"/>
              </a:ext>
            </a:extLst>
          </p:cNvPr>
          <p:cNvPicPr>
            <a:picLocks noChangeAspect="1"/>
          </p:cNvPicPr>
          <p:nvPr/>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7125892" y="1819653"/>
            <a:ext cx="394584" cy="702146"/>
          </a:xfrm>
          <a:prstGeom prst="rect">
            <a:avLst/>
          </a:prstGeom>
          <a:effectLst>
            <a:outerShdw blurRad="50800" dist="38100" dir="2700000" algn="tl" rotWithShape="0">
              <a:prstClr val="black">
                <a:alpha val="40000"/>
              </a:prstClr>
            </a:outerShdw>
          </a:effectLst>
        </p:spPr>
      </p:pic>
      <p:sp>
        <p:nvSpPr>
          <p:cNvPr id="12" name="テキスト ボックス 11">
            <a:extLst>
              <a:ext uri="{FF2B5EF4-FFF2-40B4-BE49-F238E27FC236}">
                <a16:creationId xmlns:a16="http://schemas.microsoft.com/office/drawing/2014/main" id="{10C692A8-AF9B-6E4A-6639-8BA5DD0883C8}"/>
              </a:ext>
            </a:extLst>
          </p:cNvPr>
          <p:cNvSpPr txBox="1"/>
          <p:nvPr/>
        </p:nvSpPr>
        <p:spPr>
          <a:xfrm>
            <a:off x="880484" y="4177970"/>
            <a:ext cx="838692" cy="338554"/>
          </a:xfrm>
          <a:prstGeom prst="rect">
            <a:avLst/>
          </a:prstGeom>
          <a:noFill/>
        </p:spPr>
        <p:txBody>
          <a:bodyPr wrap="none" rtlCol="0">
            <a:spAutoFit/>
          </a:bodyPr>
          <a:lstStyle/>
          <a:p>
            <a:pPr algn="ctr"/>
            <a:r>
              <a:rPr kumimoji="1" lang="en-US" altLang="ja-JP" sz="1600" b="1" dirty="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PC OS</a:t>
            </a:r>
            <a:endParaRPr kumimoji="1" lang="ja-JP" altLang="en-US" sz="1600" b="1">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13" name="テキスト ボックス 12">
            <a:extLst>
              <a:ext uri="{FF2B5EF4-FFF2-40B4-BE49-F238E27FC236}">
                <a16:creationId xmlns:a16="http://schemas.microsoft.com/office/drawing/2014/main" id="{CA26730C-FD83-3C7B-A7D7-7DD110290A61}"/>
              </a:ext>
            </a:extLst>
          </p:cNvPr>
          <p:cNvSpPr txBox="1"/>
          <p:nvPr/>
        </p:nvSpPr>
        <p:spPr>
          <a:xfrm>
            <a:off x="1839422" y="3415394"/>
            <a:ext cx="1561646" cy="338554"/>
          </a:xfrm>
          <a:prstGeom prst="rect">
            <a:avLst/>
          </a:prstGeom>
          <a:noFill/>
        </p:spPr>
        <p:txBody>
          <a:bodyPr wrap="none" rtlCol="0">
            <a:spAutoFit/>
          </a:bodyPr>
          <a:lstStyle/>
          <a:p>
            <a:pPr algn="ctr"/>
            <a:r>
              <a:rPr kumimoji="1" lang="en-US" altLang="ja-JP" sz="1600" b="1" dirty="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PC </a:t>
            </a:r>
            <a:r>
              <a:rPr kumimoji="1" lang="ja-JP" altLang="en-US" sz="1600" b="1">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ブラウザー</a:t>
            </a:r>
          </a:p>
        </p:txBody>
      </p:sp>
      <p:sp>
        <p:nvSpPr>
          <p:cNvPr id="14" name="テキスト ボックス 13">
            <a:extLst>
              <a:ext uri="{FF2B5EF4-FFF2-40B4-BE49-F238E27FC236}">
                <a16:creationId xmlns:a16="http://schemas.microsoft.com/office/drawing/2014/main" id="{7145C89E-7F98-CC1F-F622-1880F0C8BF53}"/>
              </a:ext>
            </a:extLst>
          </p:cNvPr>
          <p:cNvSpPr txBox="1"/>
          <p:nvPr/>
        </p:nvSpPr>
        <p:spPr>
          <a:xfrm>
            <a:off x="3160910" y="2620749"/>
            <a:ext cx="1172117" cy="338554"/>
          </a:xfrm>
          <a:prstGeom prst="rect">
            <a:avLst/>
          </a:prstGeom>
          <a:noFill/>
        </p:spPr>
        <p:txBody>
          <a:bodyPr wrap="none" rtlCol="0">
            <a:spAutoFit/>
          </a:bodyPr>
          <a:lstStyle/>
          <a:p>
            <a:pPr algn="ctr"/>
            <a:r>
              <a:rPr kumimoji="1" lang="ja-JP" altLang="en-US" sz="1600" b="1">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スマホ</a:t>
            </a:r>
            <a:r>
              <a:rPr kumimoji="1" lang="en-US" altLang="ja-JP" sz="1600" b="1" dirty="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 OS</a:t>
            </a:r>
            <a:endParaRPr kumimoji="1" lang="ja-JP" altLang="en-US" sz="1600" b="1">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15" name="テキスト ボックス 14">
            <a:extLst>
              <a:ext uri="{FF2B5EF4-FFF2-40B4-BE49-F238E27FC236}">
                <a16:creationId xmlns:a16="http://schemas.microsoft.com/office/drawing/2014/main" id="{B9482F39-D879-8B2A-E7B4-504F9F45A551}"/>
              </a:ext>
            </a:extLst>
          </p:cNvPr>
          <p:cNvSpPr txBox="1"/>
          <p:nvPr/>
        </p:nvSpPr>
        <p:spPr>
          <a:xfrm>
            <a:off x="4793499" y="2027873"/>
            <a:ext cx="1486304" cy="338554"/>
          </a:xfrm>
          <a:prstGeom prst="rect">
            <a:avLst/>
          </a:prstGeom>
          <a:noFill/>
        </p:spPr>
        <p:txBody>
          <a:bodyPr wrap="none" rtlCol="0">
            <a:spAutoFit/>
          </a:bodyPr>
          <a:lstStyle/>
          <a:p>
            <a:pPr algn="ctr"/>
            <a:r>
              <a:rPr kumimoji="1" lang="ja-JP" altLang="en-US" sz="1600" b="1">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スマホ</a:t>
            </a:r>
            <a:r>
              <a:rPr kumimoji="1" lang="en-US" altLang="ja-JP" sz="1600" b="1" dirty="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 </a:t>
            </a:r>
            <a:r>
              <a:rPr kumimoji="1" lang="ja-JP" altLang="en-US" sz="1600" b="1">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アプリ</a:t>
            </a:r>
          </a:p>
        </p:txBody>
      </p:sp>
      <p:sp>
        <p:nvSpPr>
          <p:cNvPr id="16" name="テキスト ボックス 15">
            <a:extLst>
              <a:ext uri="{FF2B5EF4-FFF2-40B4-BE49-F238E27FC236}">
                <a16:creationId xmlns:a16="http://schemas.microsoft.com/office/drawing/2014/main" id="{B0CD8CFE-839D-26D6-3A78-5C19D039B73A}"/>
              </a:ext>
            </a:extLst>
          </p:cNvPr>
          <p:cNvSpPr txBox="1"/>
          <p:nvPr/>
        </p:nvSpPr>
        <p:spPr>
          <a:xfrm>
            <a:off x="6323515" y="1541643"/>
            <a:ext cx="1672253" cy="338554"/>
          </a:xfrm>
          <a:prstGeom prst="rect">
            <a:avLst/>
          </a:prstGeom>
          <a:noFill/>
        </p:spPr>
        <p:txBody>
          <a:bodyPr wrap="none" rtlCol="0">
            <a:spAutoFit/>
          </a:bodyPr>
          <a:lstStyle/>
          <a:p>
            <a:pPr algn="ctr"/>
            <a:r>
              <a:rPr kumimoji="1" lang="en-US" altLang="ja-JP" sz="1600" b="1" dirty="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AI</a:t>
            </a:r>
            <a:r>
              <a:rPr kumimoji="1" lang="ja-JP" altLang="en-US" sz="1600" b="1">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エージェント</a:t>
            </a:r>
          </a:p>
        </p:txBody>
      </p:sp>
      <p:pic>
        <p:nvPicPr>
          <p:cNvPr id="17" name="図 16">
            <a:extLst>
              <a:ext uri="{FF2B5EF4-FFF2-40B4-BE49-F238E27FC236}">
                <a16:creationId xmlns:a16="http://schemas.microsoft.com/office/drawing/2014/main" id="{1957E2C3-3256-6877-78E5-F97472FD31CA}"/>
              </a:ext>
            </a:extLst>
          </p:cNvPr>
          <p:cNvPicPr>
            <a:picLocks noChangeAspect="1"/>
          </p:cNvPicPr>
          <p:nvPr/>
        </p:nvPicPr>
        <p:blipFill rotWithShape="1">
          <a:blip r:embed="rId8"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6305433" y="1847530"/>
            <a:ext cx="800847" cy="567247"/>
          </a:xfrm>
          <a:prstGeom prst="rect">
            <a:avLst/>
          </a:prstGeom>
          <a:effectLst>
            <a:outerShdw blurRad="50800" dist="38100" dir="2700000" algn="tl" rotWithShape="0">
              <a:prstClr val="black">
                <a:alpha val="40000"/>
              </a:prstClr>
            </a:outerShdw>
          </a:effectLst>
        </p:spPr>
      </p:pic>
      <p:pic>
        <p:nvPicPr>
          <p:cNvPr id="18" name="図 17">
            <a:extLst>
              <a:ext uri="{FF2B5EF4-FFF2-40B4-BE49-F238E27FC236}">
                <a16:creationId xmlns:a16="http://schemas.microsoft.com/office/drawing/2014/main" id="{F5569419-3E33-A1C9-62F1-53D0C1B1AAD4}"/>
              </a:ext>
            </a:extLst>
          </p:cNvPr>
          <p:cNvPicPr>
            <a:picLocks noChangeAspect="1"/>
          </p:cNvPicPr>
          <p:nvPr/>
        </p:nvPicPr>
        <p:blipFill>
          <a:blip r:embed="rId9">
            <a:clrChange>
              <a:clrFrom>
                <a:srgbClr val="FEFEFE"/>
              </a:clrFrom>
              <a:clrTo>
                <a:srgbClr val="FEFEFE">
                  <a:alpha val="0"/>
                </a:srgbClr>
              </a:clrTo>
            </a:clrChange>
          </a:blip>
          <a:stretch>
            <a:fillRect/>
          </a:stretch>
        </p:blipFill>
        <p:spPr>
          <a:xfrm>
            <a:off x="555355" y="898103"/>
            <a:ext cx="1486304" cy="1486304"/>
          </a:xfrm>
          <a:prstGeom prst="rect">
            <a:avLst/>
          </a:prstGeom>
        </p:spPr>
      </p:pic>
      <p:sp>
        <p:nvSpPr>
          <p:cNvPr id="25" name="テキスト ボックス 24">
            <a:extLst>
              <a:ext uri="{FF2B5EF4-FFF2-40B4-BE49-F238E27FC236}">
                <a16:creationId xmlns:a16="http://schemas.microsoft.com/office/drawing/2014/main" id="{6A327912-9220-00ED-15D6-3BF163DA267F}"/>
              </a:ext>
            </a:extLst>
          </p:cNvPr>
          <p:cNvSpPr txBox="1"/>
          <p:nvPr/>
        </p:nvSpPr>
        <p:spPr>
          <a:xfrm>
            <a:off x="916433" y="5983439"/>
            <a:ext cx="755335" cy="369332"/>
          </a:xfrm>
          <a:prstGeom prst="rect">
            <a:avLst/>
          </a:prstGeom>
          <a:noFill/>
        </p:spPr>
        <p:txBody>
          <a:bodyPr wrap="none" rtlCol="0">
            <a:spAutoFit/>
          </a:bodyPr>
          <a:lstStyle/>
          <a:p>
            <a:pPr algn="ctr"/>
            <a:r>
              <a:rPr kumimoji="1" lang="en-US" altLang="ja-JP" dirty="0">
                <a:latin typeface="Meiryo" panose="020B0604030504040204" pitchFamily="34" charset="-128"/>
                <a:ea typeface="Meiryo" panose="020B0604030504040204" pitchFamily="34" charset="-128"/>
              </a:rPr>
              <a:t>1990</a:t>
            </a:r>
            <a:endParaRPr kumimoji="1" lang="ja-JP" altLang="en-US">
              <a:latin typeface="Meiryo" panose="020B0604030504040204" pitchFamily="34" charset="-128"/>
              <a:ea typeface="Meiryo" panose="020B0604030504040204" pitchFamily="34" charset="-128"/>
            </a:endParaRPr>
          </a:p>
        </p:txBody>
      </p:sp>
      <p:sp>
        <p:nvSpPr>
          <p:cNvPr id="26" name="テキスト ボックス 25">
            <a:extLst>
              <a:ext uri="{FF2B5EF4-FFF2-40B4-BE49-F238E27FC236}">
                <a16:creationId xmlns:a16="http://schemas.microsoft.com/office/drawing/2014/main" id="{459C5D45-1B70-4058-06EE-105877BD080F}"/>
              </a:ext>
            </a:extLst>
          </p:cNvPr>
          <p:cNvSpPr txBox="1"/>
          <p:nvPr/>
        </p:nvSpPr>
        <p:spPr>
          <a:xfrm>
            <a:off x="2555383" y="5985062"/>
            <a:ext cx="755335" cy="369332"/>
          </a:xfrm>
          <a:prstGeom prst="rect">
            <a:avLst/>
          </a:prstGeom>
          <a:noFill/>
        </p:spPr>
        <p:txBody>
          <a:bodyPr wrap="none" rtlCol="0">
            <a:spAutoFit/>
          </a:bodyPr>
          <a:lstStyle/>
          <a:p>
            <a:pPr algn="ctr"/>
            <a:r>
              <a:rPr kumimoji="1" lang="en-US" altLang="ja-JP" dirty="0">
                <a:latin typeface="Meiryo" panose="020B0604030504040204" pitchFamily="34" charset="-128"/>
                <a:ea typeface="Meiryo" panose="020B0604030504040204" pitchFamily="34" charset="-128"/>
              </a:rPr>
              <a:t>2000</a:t>
            </a:r>
            <a:endParaRPr kumimoji="1" lang="ja-JP" altLang="en-US">
              <a:latin typeface="Meiryo" panose="020B0604030504040204" pitchFamily="34" charset="-128"/>
              <a:ea typeface="Meiryo" panose="020B0604030504040204" pitchFamily="34" charset="-128"/>
            </a:endParaRPr>
          </a:p>
        </p:txBody>
      </p:sp>
      <p:sp>
        <p:nvSpPr>
          <p:cNvPr id="27" name="テキスト ボックス 26">
            <a:extLst>
              <a:ext uri="{FF2B5EF4-FFF2-40B4-BE49-F238E27FC236}">
                <a16:creationId xmlns:a16="http://schemas.microsoft.com/office/drawing/2014/main" id="{F72222A7-5F64-8481-1940-8D7A31E8B2B7}"/>
              </a:ext>
            </a:extLst>
          </p:cNvPr>
          <p:cNvSpPr txBox="1"/>
          <p:nvPr/>
        </p:nvSpPr>
        <p:spPr>
          <a:xfrm>
            <a:off x="4194332" y="5978388"/>
            <a:ext cx="755336" cy="369332"/>
          </a:xfrm>
          <a:prstGeom prst="rect">
            <a:avLst/>
          </a:prstGeom>
          <a:noFill/>
        </p:spPr>
        <p:txBody>
          <a:bodyPr wrap="none" rtlCol="0">
            <a:spAutoFit/>
          </a:bodyPr>
          <a:lstStyle/>
          <a:p>
            <a:pPr algn="ctr"/>
            <a:r>
              <a:rPr kumimoji="1" lang="en-US" altLang="ja-JP" dirty="0">
                <a:latin typeface="Meiryo" panose="020B0604030504040204" pitchFamily="34" charset="-128"/>
                <a:ea typeface="Meiryo" panose="020B0604030504040204" pitchFamily="34" charset="-128"/>
              </a:rPr>
              <a:t>2010</a:t>
            </a:r>
            <a:endParaRPr kumimoji="1" lang="ja-JP" altLang="en-US">
              <a:latin typeface="Meiryo" panose="020B0604030504040204" pitchFamily="34" charset="-128"/>
              <a:ea typeface="Meiryo" panose="020B0604030504040204" pitchFamily="34" charset="-128"/>
            </a:endParaRPr>
          </a:p>
        </p:txBody>
      </p:sp>
      <p:sp>
        <p:nvSpPr>
          <p:cNvPr id="28" name="テキスト ボックス 27">
            <a:extLst>
              <a:ext uri="{FF2B5EF4-FFF2-40B4-BE49-F238E27FC236}">
                <a16:creationId xmlns:a16="http://schemas.microsoft.com/office/drawing/2014/main" id="{8A47C179-CDE6-8C36-48BA-C71BD8E7FD44}"/>
              </a:ext>
            </a:extLst>
          </p:cNvPr>
          <p:cNvSpPr txBox="1"/>
          <p:nvPr/>
        </p:nvSpPr>
        <p:spPr>
          <a:xfrm>
            <a:off x="5700402" y="5984364"/>
            <a:ext cx="755336" cy="369332"/>
          </a:xfrm>
          <a:prstGeom prst="rect">
            <a:avLst/>
          </a:prstGeom>
          <a:noFill/>
        </p:spPr>
        <p:txBody>
          <a:bodyPr wrap="none" rtlCol="0">
            <a:spAutoFit/>
          </a:bodyPr>
          <a:lstStyle/>
          <a:p>
            <a:pPr algn="ctr"/>
            <a:r>
              <a:rPr kumimoji="1" lang="en-US" altLang="ja-JP" dirty="0">
                <a:latin typeface="Meiryo" panose="020B0604030504040204" pitchFamily="34" charset="-128"/>
                <a:ea typeface="Meiryo" panose="020B0604030504040204" pitchFamily="34" charset="-128"/>
              </a:rPr>
              <a:t>2020</a:t>
            </a:r>
            <a:endParaRPr kumimoji="1" lang="ja-JP" altLang="en-US">
              <a:latin typeface="Meiryo" panose="020B0604030504040204" pitchFamily="34" charset="-128"/>
              <a:ea typeface="Meiryo" panose="020B0604030504040204" pitchFamily="34" charset="-128"/>
            </a:endParaRPr>
          </a:p>
        </p:txBody>
      </p:sp>
      <p:sp>
        <p:nvSpPr>
          <p:cNvPr id="29" name="テキスト ボックス 28">
            <a:extLst>
              <a:ext uri="{FF2B5EF4-FFF2-40B4-BE49-F238E27FC236}">
                <a16:creationId xmlns:a16="http://schemas.microsoft.com/office/drawing/2014/main" id="{BA0F35E6-735A-4B0C-6852-EE7DFAC5265D}"/>
              </a:ext>
            </a:extLst>
          </p:cNvPr>
          <p:cNvSpPr txBox="1"/>
          <p:nvPr/>
        </p:nvSpPr>
        <p:spPr>
          <a:xfrm>
            <a:off x="7206472" y="5978388"/>
            <a:ext cx="755336" cy="369332"/>
          </a:xfrm>
          <a:prstGeom prst="rect">
            <a:avLst/>
          </a:prstGeom>
          <a:noFill/>
        </p:spPr>
        <p:txBody>
          <a:bodyPr wrap="none" rtlCol="0">
            <a:spAutoFit/>
          </a:bodyPr>
          <a:lstStyle/>
          <a:p>
            <a:pPr algn="ctr"/>
            <a:r>
              <a:rPr kumimoji="1" lang="en-US" altLang="ja-JP" dirty="0">
                <a:latin typeface="Meiryo" panose="020B0604030504040204" pitchFamily="34" charset="-128"/>
                <a:ea typeface="Meiryo" panose="020B0604030504040204" pitchFamily="34" charset="-128"/>
              </a:rPr>
              <a:t>2030</a:t>
            </a:r>
            <a:endParaRPr kumimoji="1" lang="ja-JP" altLang="en-US">
              <a:latin typeface="Meiryo" panose="020B0604030504040204" pitchFamily="34" charset="-128"/>
              <a:ea typeface="Meiryo" panose="020B0604030504040204" pitchFamily="34" charset="-128"/>
            </a:endParaRPr>
          </a:p>
        </p:txBody>
      </p:sp>
      <p:sp>
        <p:nvSpPr>
          <p:cNvPr id="30" name="テキスト ボックス 29">
            <a:extLst>
              <a:ext uri="{FF2B5EF4-FFF2-40B4-BE49-F238E27FC236}">
                <a16:creationId xmlns:a16="http://schemas.microsoft.com/office/drawing/2014/main" id="{6C402096-C535-6497-2CE8-A7B5FF0932EC}"/>
              </a:ext>
            </a:extLst>
          </p:cNvPr>
          <p:cNvSpPr txBox="1"/>
          <p:nvPr/>
        </p:nvSpPr>
        <p:spPr>
          <a:xfrm>
            <a:off x="322941" y="5122711"/>
            <a:ext cx="1598516" cy="276999"/>
          </a:xfrm>
          <a:prstGeom prst="rect">
            <a:avLst/>
          </a:prstGeom>
          <a:noFill/>
        </p:spPr>
        <p:txBody>
          <a:bodyPr wrap="none" rtlCol="0">
            <a:spAutoFit/>
          </a:bodyPr>
          <a:lstStyle/>
          <a:p>
            <a:pPr algn="ctr"/>
            <a:r>
              <a:rPr kumimoji="1" lang="en-US" altLang="ja-JP" sz="1200" dirty="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1990 Windows 3.1</a:t>
            </a:r>
            <a:endParaRPr kumimoji="1" lang="ja-JP" altLang="en-US" sz="120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31" name="テキスト ボックス 30">
            <a:extLst>
              <a:ext uri="{FF2B5EF4-FFF2-40B4-BE49-F238E27FC236}">
                <a16:creationId xmlns:a16="http://schemas.microsoft.com/office/drawing/2014/main" id="{921B66E5-9727-DC3B-BF22-625D466C611D}"/>
              </a:ext>
            </a:extLst>
          </p:cNvPr>
          <p:cNvSpPr txBox="1"/>
          <p:nvPr/>
        </p:nvSpPr>
        <p:spPr>
          <a:xfrm>
            <a:off x="1904610" y="4313792"/>
            <a:ext cx="1075679" cy="646331"/>
          </a:xfrm>
          <a:prstGeom prst="rect">
            <a:avLst/>
          </a:prstGeom>
          <a:noFill/>
        </p:spPr>
        <p:txBody>
          <a:bodyPr wrap="none" rtlCol="0">
            <a:spAutoFit/>
          </a:bodyPr>
          <a:lstStyle/>
          <a:p>
            <a:r>
              <a:rPr kumimoji="1" lang="en-US" altLang="ja-JP" sz="1200" dirty="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1995</a:t>
            </a:r>
          </a:p>
          <a:p>
            <a:r>
              <a:rPr kumimoji="1" lang="en-US" altLang="ja-JP" sz="1200" dirty="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Microsoft IE</a:t>
            </a:r>
          </a:p>
          <a:p>
            <a:r>
              <a:rPr lang="en-US" altLang="ja-JP" sz="1200" dirty="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Window 95</a:t>
            </a:r>
            <a:endParaRPr kumimoji="1" lang="ja-JP" altLang="en-US" sz="120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32" name="テキスト ボックス 31">
            <a:extLst>
              <a:ext uri="{FF2B5EF4-FFF2-40B4-BE49-F238E27FC236}">
                <a16:creationId xmlns:a16="http://schemas.microsoft.com/office/drawing/2014/main" id="{3D894D1D-3351-CE89-1BF2-7D69B1751887}"/>
              </a:ext>
            </a:extLst>
          </p:cNvPr>
          <p:cNvSpPr txBox="1"/>
          <p:nvPr/>
        </p:nvSpPr>
        <p:spPr>
          <a:xfrm>
            <a:off x="3165723" y="3643570"/>
            <a:ext cx="1345240" cy="461665"/>
          </a:xfrm>
          <a:prstGeom prst="rect">
            <a:avLst/>
          </a:prstGeom>
          <a:noFill/>
        </p:spPr>
        <p:txBody>
          <a:bodyPr wrap="none" rtlCol="0">
            <a:spAutoFit/>
          </a:bodyPr>
          <a:lstStyle/>
          <a:p>
            <a:r>
              <a:rPr lang="en-US" altLang="ja-JP" sz="1200" dirty="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2007 </a:t>
            </a:r>
            <a:r>
              <a:rPr kumimoji="1" lang="en-US" altLang="ja-JP" sz="1200" dirty="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Apple iOS</a:t>
            </a:r>
          </a:p>
          <a:p>
            <a:r>
              <a:rPr kumimoji="1" lang="en-US" altLang="ja-JP" sz="1200" dirty="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2008 Android</a:t>
            </a:r>
            <a:endParaRPr kumimoji="1" lang="ja-JP" altLang="en-US" sz="120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33" name="テキスト ボックス 32">
            <a:extLst>
              <a:ext uri="{FF2B5EF4-FFF2-40B4-BE49-F238E27FC236}">
                <a16:creationId xmlns:a16="http://schemas.microsoft.com/office/drawing/2014/main" id="{2C9C5D4B-086C-606A-F84B-57AB582EC03B}"/>
              </a:ext>
            </a:extLst>
          </p:cNvPr>
          <p:cNvSpPr txBox="1"/>
          <p:nvPr/>
        </p:nvSpPr>
        <p:spPr>
          <a:xfrm>
            <a:off x="5019361" y="3082156"/>
            <a:ext cx="1472198" cy="461665"/>
          </a:xfrm>
          <a:prstGeom prst="rect">
            <a:avLst/>
          </a:prstGeom>
          <a:noFill/>
        </p:spPr>
        <p:txBody>
          <a:bodyPr wrap="none" rtlCol="0">
            <a:spAutoFit/>
          </a:bodyPr>
          <a:lstStyle/>
          <a:p>
            <a:r>
              <a:rPr kumimoji="1" lang="en-US" altLang="ja-JP" sz="1200" dirty="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2004 Facebook</a:t>
            </a:r>
          </a:p>
          <a:p>
            <a:r>
              <a:rPr lang="en-US" altLang="ja-JP" sz="1200" dirty="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2006 Twitter etc.</a:t>
            </a:r>
            <a:endParaRPr kumimoji="1" lang="ja-JP" altLang="en-US" sz="120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34" name="テキスト ボックス 33">
            <a:extLst>
              <a:ext uri="{FF2B5EF4-FFF2-40B4-BE49-F238E27FC236}">
                <a16:creationId xmlns:a16="http://schemas.microsoft.com/office/drawing/2014/main" id="{7DE1E424-5DEF-EFC5-9093-1994F02E4C81}"/>
              </a:ext>
            </a:extLst>
          </p:cNvPr>
          <p:cNvSpPr txBox="1"/>
          <p:nvPr/>
        </p:nvSpPr>
        <p:spPr>
          <a:xfrm>
            <a:off x="6526345" y="2469002"/>
            <a:ext cx="1269899" cy="461665"/>
          </a:xfrm>
          <a:prstGeom prst="rect">
            <a:avLst/>
          </a:prstGeom>
          <a:noFill/>
        </p:spPr>
        <p:txBody>
          <a:bodyPr wrap="none" rtlCol="0">
            <a:spAutoFit/>
          </a:bodyPr>
          <a:lstStyle/>
          <a:p>
            <a:r>
              <a:rPr kumimoji="1" lang="en-US" altLang="ja-JP" sz="1200" dirty="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2022 ChatGPT</a:t>
            </a:r>
          </a:p>
          <a:p>
            <a:r>
              <a:rPr kumimoji="1" lang="ja-JP" altLang="en-US" sz="120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a:t>
            </a:r>
          </a:p>
        </p:txBody>
      </p:sp>
      <p:sp>
        <p:nvSpPr>
          <p:cNvPr id="35" name="テキスト ボックス 34">
            <a:extLst>
              <a:ext uri="{FF2B5EF4-FFF2-40B4-BE49-F238E27FC236}">
                <a16:creationId xmlns:a16="http://schemas.microsoft.com/office/drawing/2014/main" id="{31A19BCC-38DB-4068-F45C-FBD4A32D11F4}"/>
              </a:ext>
            </a:extLst>
          </p:cNvPr>
          <p:cNvSpPr txBox="1"/>
          <p:nvPr/>
        </p:nvSpPr>
        <p:spPr>
          <a:xfrm>
            <a:off x="6919811" y="5216252"/>
            <a:ext cx="1569660" cy="646331"/>
          </a:xfrm>
          <a:prstGeom prst="rect">
            <a:avLst/>
          </a:prstGeom>
          <a:noFill/>
        </p:spPr>
        <p:txBody>
          <a:bodyPr wrap="none" rtlCol="0">
            <a:spAutoFit/>
          </a:bodyPr>
          <a:lstStyle/>
          <a:p>
            <a:r>
              <a:rPr kumimoji="1" lang="ja-JP" altLang="en-US" sz="3600" b="1">
                <a:solidFill>
                  <a:schemeClr val="bg1"/>
                </a:solidFill>
                <a:latin typeface="Meiryo" panose="020B0604030504040204" pitchFamily="34" charset="-128"/>
                <a:ea typeface="Meiryo" panose="020B0604030504040204" pitchFamily="34" charset="-128"/>
              </a:rPr>
              <a:t>データ</a:t>
            </a:r>
          </a:p>
        </p:txBody>
      </p:sp>
      <p:sp>
        <p:nvSpPr>
          <p:cNvPr id="36" name="テキスト ボックス 35">
            <a:extLst>
              <a:ext uri="{FF2B5EF4-FFF2-40B4-BE49-F238E27FC236}">
                <a16:creationId xmlns:a16="http://schemas.microsoft.com/office/drawing/2014/main" id="{B63F5517-1D21-452F-63E1-7B3BBDF656F6}"/>
              </a:ext>
            </a:extLst>
          </p:cNvPr>
          <p:cNvSpPr txBox="1"/>
          <p:nvPr/>
        </p:nvSpPr>
        <p:spPr>
          <a:xfrm>
            <a:off x="2334521" y="5126504"/>
            <a:ext cx="1410963" cy="307777"/>
          </a:xfrm>
          <a:prstGeom prst="rect">
            <a:avLst/>
          </a:prstGeom>
          <a:noFill/>
        </p:spPr>
        <p:txBody>
          <a:bodyPr wrap="none" rtlCol="0">
            <a:spAutoFit/>
          </a:bodyPr>
          <a:lstStyle/>
          <a:p>
            <a:pPr algn="ctr"/>
            <a:r>
              <a:rPr kumimoji="1" lang="en-US" altLang="ja-JP" sz="14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a:t>
            </a:r>
            <a:r>
              <a:rPr kumimoji="1" lang="ja-JP" altLang="en-US" sz="14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検索エンジン</a:t>
            </a:r>
          </a:p>
        </p:txBody>
      </p:sp>
      <p:sp>
        <p:nvSpPr>
          <p:cNvPr id="37" name="テキスト ボックス 36">
            <a:extLst>
              <a:ext uri="{FF2B5EF4-FFF2-40B4-BE49-F238E27FC236}">
                <a16:creationId xmlns:a16="http://schemas.microsoft.com/office/drawing/2014/main" id="{66D5D0BC-5D36-4E8C-169E-C1BA10E219B0}"/>
              </a:ext>
            </a:extLst>
          </p:cNvPr>
          <p:cNvSpPr txBox="1"/>
          <p:nvPr/>
        </p:nvSpPr>
        <p:spPr>
          <a:xfrm>
            <a:off x="5327289" y="3808502"/>
            <a:ext cx="1410964" cy="523220"/>
          </a:xfrm>
          <a:prstGeom prst="rect">
            <a:avLst/>
          </a:prstGeom>
          <a:noFill/>
        </p:spPr>
        <p:txBody>
          <a:bodyPr wrap="none" rtlCol="0">
            <a:spAutoFit/>
          </a:bodyPr>
          <a:lstStyle/>
          <a:p>
            <a:pPr algn="r"/>
            <a:r>
              <a:rPr kumimoji="1" lang="en-US" altLang="ja-JP" sz="14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a:t>
            </a:r>
            <a:r>
              <a:rPr kumimoji="1" lang="ja-JP" altLang="en-US" sz="14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ウェアラブル</a:t>
            </a:r>
            <a:endParaRPr kumimoji="1" lang="en-US" altLang="ja-JP" sz="14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r"/>
            <a:r>
              <a:rPr lang="ja-JP" altLang="en-US" sz="14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デバイス</a:t>
            </a:r>
            <a:endParaRPr kumimoji="1" lang="en-US" altLang="ja-JP" sz="14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38" name="テキスト ボックス 37">
            <a:extLst>
              <a:ext uri="{FF2B5EF4-FFF2-40B4-BE49-F238E27FC236}">
                <a16:creationId xmlns:a16="http://schemas.microsoft.com/office/drawing/2014/main" id="{069D1155-2ED5-B04B-6FBB-5666D0A067B5}"/>
              </a:ext>
            </a:extLst>
          </p:cNvPr>
          <p:cNvSpPr txBox="1"/>
          <p:nvPr/>
        </p:nvSpPr>
        <p:spPr>
          <a:xfrm>
            <a:off x="4556739" y="4285338"/>
            <a:ext cx="902811" cy="523220"/>
          </a:xfrm>
          <a:prstGeom prst="rect">
            <a:avLst/>
          </a:prstGeom>
          <a:noFill/>
        </p:spPr>
        <p:txBody>
          <a:bodyPr wrap="none" rtlCol="0">
            <a:spAutoFit/>
          </a:bodyPr>
          <a:lstStyle/>
          <a:p>
            <a:r>
              <a:rPr kumimoji="1" lang="en-US" altLang="ja-JP" sz="14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+IoT</a:t>
            </a:r>
          </a:p>
          <a:p>
            <a:r>
              <a:rPr kumimoji="1" lang="ja-JP" altLang="en-US" sz="14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デバイス</a:t>
            </a:r>
          </a:p>
        </p:txBody>
      </p:sp>
      <p:sp>
        <p:nvSpPr>
          <p:cNvPr id="39" name="テキスト ボックス 38">
            <a:extLst>
              <a:ext uri="{FF2B5EF4-FFF2-40B4-BE49-F238E27FC236}">
                <a16:creationId xmlns:a16="http://schemas.microsoft.com/office/drawing/2014/main" id="{AB7EC1E2-0475-AE50-E5B6-9C8864CB034E}"/>
              </a:ext>
            </a:extLst>
          </p:cNvPr>
          <p:cNvSpPr txBox="1"/>
          <p:nvPr/>
        </p:nvSpPr>
        <p:spPr>
          <a:xfrm>
            <a:off x="6771972" y="3113726"/>
            <a:ext cx="1276311" cy="307777"/>
          </a:xfrm>
          <a:prstGeom prst="rect">
            <a:avLst/>
          </a:prstGeom>
          <a:noFill/>
        </p:spPr>
        <p:txBody>
          <a:bodyPr wrap="none" rtlCol="0">
            <a:spAutoFit/>
          </a:bodyPr>
          <a:lstStyle/>
          <a:p>
            <a:pPr algn="r"/>
            <a:r>
              <a:rPr kumimoji="1" lang="en-US" altLang="ja-JP" sz="14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+AI</a:t>
            </a:r>
            <a:r>
              <a:rPr lang="ja-JP" altLang="en-US" sz="14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デバイス</a:t>
            </a:r>
            <a:endParaRPr kumimoji="1" lang="en-US" altLang="ja-JP" sz="14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41" name="テキスト ボックス 40">
            <a:extLst>
              <a:ext uri="{FF2B5EF4-FFF2-40B4-BE49-F238E27FC236}">
                <a16:creationId xmlns:a16="http://schemas.microsoft.com/office/drawing/2014/main" id="{438267A0-8FEE-1657-B1EA-6BAC9E0C2733}"/>
              </a:ext>
            </a:extLst>
          </p:cNvPr>
          <p:cNvSpPr txBox="1"/>
          <p:nvPr/>
        </p:nvSpPr>
        <p:spPr>
          <a:xfrm>
            <a:off x="3576137" y="4056587"/>
            <a:ext cx="1529458" cy="276999"/>
          </a:xfrm>
          <a:prstGeom prst="rect">
            <a:avLst/>
          </a:prstGeom>
          <a:noFill/>
        </p:spPr>
        <p:txBody>
          <a:bodyPr wrap="none" rtlCol="0">
            <a:spAutoFit/>
          </a:bodyPr>
          <a:lstStyle/>
          <a:p>
            <a:r>
              <a:rPr kumimoji="1" lang="en-US" altLang="ja-JP" sz="1200" dirty="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2013 </a:t>
            </a:r>
            <a:r>
              <a:rPr lang="en-US" altLang="ja-JP" sz="1200" dirty="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Google Pixel</a:t>
            </a:r>
            <a:endParaRPr kumimoji="1" lang="ja-JP" altLang="en-US" sz="120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42" name="テキスト ボックス 41">
            <a:extLst>
              <a:ext uri="{FF2B5EF4-FFF2-40B4-BE49-F238E27FC236}">
                <a16:creationId xmlns:a16="http://schemas.microsoft.com/office/drawing/2014/main" id="{EF29CB03-2C68-7C1A-5E63-293E5EEC48B9}"/>
              </a:ext>
            </a:extLst>
          </p:cNvPr>
          <p:cNvSpPr txBox="1"/>
          <p:nvPr/>
        </p:nvSpPr>
        <p:spPr>
          <a:xfrm>
            <a:off x="6944084" y="3363562"/>
            <a:ext cx="1412566" cy="461665"/>
          </a:xfrm>
          <a:prstGeom prst="rect">
            <a:avLst/>
          </a:prstGeom>
          <a:noFill/>
        </p:spPr>
        <p:txBody>
          <a:bodyPr wrap="none" rtlCol="0">
            <a:spAutoFit/>
          </a:bodyPr>
          <a:lstStyle/>
          <a:p>
            <a:r>
              <a:rPr kumimoji="1" lang="en-US" altLang="ja-JP" sz="12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202X</a:t>
            </a:r>
            <a:endParaRPr lang="en-US" altLang="ja-JP" sz="12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r>
              <a:rPr lang="en-US" altLang="ja-JP" sz="12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OpenAI </a:t>
            </a:r>
            <a:r>
              <a:rPr lang="ja-JP" altLang="en-US" sz="12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デバイス</a:t>
            </a:r>
            <a:endParaRPr lang="en-US" altLang="ja-JP" sz="12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43" name="テキスト ボックス 42">
            <a:extLst>
              <a:ext uri="{FF2B5EF4-FFF2-40B4-BE49-F238E27FC236}">
                <a16:creationId xmlns:a16="http://schemas.microsoft.com/office/drawing/2014/main" id="{FF53FD44-E533-F0A4-624C-5580A39A767A}"/>
              </a:ext>
            </a:extLst>
          </p:cNvPr>
          <p:cNvSpPr txBox="1"/>
          <p:nvPr/>
        </p:nvSpPr>
        <p:spPr>
          <a:xfrm>
            <a:off x="3732702" y="5035526"/>
            <a:ext cx="1685911" cy="276999"/>
          </a:xfrm>
          <a:prstGeom prst="rect">
            <a:avLst/>
          </a:prstGeom>
          <a:noFill/>
        </p:spPr>
        <p:txBody>
          <a:bodyPr wrap="none" rtlCol="0">
            <a:spAutoFit/>
          </a:bodyPr>
          <a:lstStyle/>
          <a:p>
            <a:r>
              <a:rPr kumimoji="1" lang="en-US" altLang="ja-JP" sz="12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2014 </a:t>
            </a:r>
            <a:r>
              <a:rPr lang="en-US" altLang="ja-JP" sz="12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Amazon Alexa</a:t>
            </a:r>
            <a:endParaRPr kumimoji="1" lang="ja-JP" altLang="en-US" sz="12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8" name="テキスト ボックス 7">
            <a:extLst>
              <a:ext uri="{FF2B5EF4-FFF2-40B4-BE49-F238E27FC236}">
                <a16:creationId xmlns:a16="http://schemas.microsoft.com/office/drawing/2014/main" id="{C21F4329-86A8-8E8C-54D6-35F55C40122C}"/>
              </a:ext>
            </a:extLst>
          </p:cNvPr>
          <p:cNvSpPr txBox="1"/>
          <p:nvPr/>
        </p:nvSpPr>
        <p:spPr>
          <a:xfrm>
            <a:off x="2393299" y="5384990"/>
            <a:ext cx="1675459" cy="461665"/>
          </a:xfrm>
          <a:prstGeom prst="rect">
            <a:avLst/>
          </a:prstGeom>
          <a:noFill/>
        </p:spPr>
        <p:txBody>
          <a:bodyPr wrap="none" rtlCol="0">
            <a:spAutoFit/>
          </a:bodyPr>
          <a:lstStyle/>
          <a:p>
            <a:r>
              <a:rPr lang="en-US" altLang="ja-JP" sz="12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1998 </a:t>
            </a:r>
          </a:p>
          <a:p>
            <a:r>
              <a:rPr lang="en-US" altLang="ja-JP" sz="12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Google </a:t>
            </a:r>
            <a:r>
              <a:rPr lang="ja-JP" altLang="en-US" sz="12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検索エンジン</a:t>
            </a:r>
            <a:endParaRPr lang="en-US" altLang="ja-JP" sz="12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10" name="テキスト ボックス 9">
            <a:extLst>
              <a:ext uri="{FF2B5EF4-FFF2-40B4-BE49-F238E27FC236}">
                <a16:creationId xmlns:a16="http://schemas.microsoft.com/office/drawing/2014/main" id="{5E12645B-A313-503F-7F51-785608AA7239}"/>
              </a:ext>
            </a:extLst>
          </p:cNvPr>
          <p:cNvSpPr txBox="1"/>
          <p:nvPr/>
        </p:nvSpPr>
        <p:spPr>
          <a:xfrm>
            <a:off x="3871195" y="4821623"/>
            <a:ext cx="1559081" cy="276999"/>
          </a:xfrm>
          <a:prstGeom prst="rect">
            <a:avLst/>
          </a:prstGeom>
          <a:noFill/>
        </p:spPr>
        <p:txBody>
          <a:bodyPr wrap="none" rtlCol="0">
            <a:spAutoFit/>
          </a:bodyPr>
          <a:lstStyle/>
          <a:p>
            <a:r>
              <a:rPr kumimoji="1" lang="en-US" altLang="ja-JP" sz="12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2015 </a:t>
            </a:r>
            <a:r>
              <a:rPr lang="en-US" altLang="ja-JP" sz="12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Apple Watch</a:t>
            </a:r>
            <a:endParaRPr kumimoji="1" lang="ja-JP" altLang="en-US" sz="12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378311492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C1B5F972-290F-4BF0-8E3E-D74735076F6B}"/>
              </a:ext>
            </a:extLst>
          </p:cNvPr>
          <p:cNvSpPr>
            <a:spLocks noGrp="1"/>
          </p:cNvSpPr>
          <p:nvPr>
            <p:ph type="title"/>
          </p:nvPr>
        </p:nvSpPr>
        <p:spPr/>
        <p:txBody>
          <a:bodyPr/>
          <a:lstStyle/>
          <a:p>
            <a:r>
              <a:rPr kumimoji="1" lang="ja-JP" altLang="en-US"/>
              <a:t>参考：階層構造とレイヤ構造</a:t>
            </a:r>
          </a:p>
        </p:txBody>
      </p:sp>
      <p:pic>
        <p:nvPicPr>
          <p:cNvPr id="3" name="図 2">
            <a:extLst>
              <a:ext uri="{FF2B5EF4-FFF2-40B4-BE49-F238E27FC236}">
                <a16:creationId xmlns:a16="http://schemas.microsoft.com/office/drawing/2014/main" id="{3F6F445A-187B-DC42-C434-4936A03EEA57}"/>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417381" y="1224037"/>
            <a:ext cx="3401917" cy="4963886"/>
          </a:xfrm>
          <a:prstGeom prst="rect">
            <a:avLst/>
          </a:prstGeom>
          <a:ln>
            <a:noFill/>
          </a:ln>
          <a:effectLst>
            <a:outerShdw blurRad="292100" dist="139700" dir="2700000" algn="tl" rotWithShape="0">
              <a:srgbClr val="333333">
                <a:alpha val="65000"/>
              </a:srgbClr>
            </a:outerShdw>
          </a:effectLst>
        </p:spPr>
      </p:pic>
      <p:sp>
        <p:nvSpPr>
          <p:cNvPr id="5" name="テキスト ボックス 4">
            <a:extLst>
              <a:ext uri="{FF2B5EF4-FFF2-40B4-BE49-F238E27FC236}">
                <a16:creationId xmlns:a16="http://schemas.microsoft.com/office/drawing/2014/main" id="{E6D4C901-BEFB-1F02-B521-57F9641EE246}"/>
              </a:ext>
            </a:extLst>
          </p:cNvPr>
          <p:cNvSpPr txBox="1"/>
          <p:nvPr/>
        </p:nvSpPr>
        <p:spPr>
          <a:xfrm>
            <a:off x="3965411" y="1224037"/>
            <a:ext cx="3072190" cy="800219"/>
          </a:xfrm>
          <a:prstGeom prst="rect">
            <a:avLst/>
          </a:prstGeom>
          <a:noFill/>
        </p:spPr>
        <p:txBody>
          <a:bodyPr wrap="square">
            <a:spAutoFit/>
          </a:bodyPr>
          <a:lstStyle/>
          <a:p>
            <a:pPr algn="l"/>
            <a:r>
              <a:rPr lang="en" altLang="ja-JP" sz="2800" b="1" i="0" dirty="0">
                <a:solidFill>
                  <a:srgbClr val="0F1111"/>
                </a:solidFill>
                <a:effectLst/>
                <a:latin typeface="Meiryo" panose="020B0604030504040204" pitchFamily="34" charset="-128"/>
                <a:ea typeface="Meiryo" panose="020B0604030504040204" pitchFamily="34" charset="-128"/>
              </a:rPr>
              <a:t>DX</a:t>
            </a:r>
            <a:r>
              <a:rPr lang="ja-JP" altLang="en-US" sz="2800" b="1" i="0">
                <a:solidFill>
                  <a:srgbClr val="0F1111"/>
                </a:solidFill>
                <a:effectLst/>
                <a:latin typeface="Meiryo" panose="020B0604030504040204" pitchFamily="34" charset="-128"/>
                <a:ea typeface="Meiryo" panose="020B0604030504040204" pitchFamily="34" charset="-128"/>
              </a:rPr>
              <a:t>の思考法 </a:t>
            </a:r>
            <a:endParaRPr lang="en-US" altLang="ja-JP" sz="2800" b="1" i="0" dirty="0">
              <a:solidFill>
                <a:srgbClr val="0F1111"/>
              </a:solidFill>
              <a:effectLst/>
              <a:latin typeface="Meiryo" panose="020B0604030504040204" pitchFamily="34" charset="-128"/>
              <a:ea typeface="Meiryo" panose="020B0604030504040204" pitchFamily="34" charset="-128"/>
            </a:endParaRPr>
          </a:p>
          <a:p>
            <a:pPr algn="l"/>
            <a:r>
              <a:rPr lang="ja-JP" altLang="en-US" b="1" i="0">
                <a:solidFill>
                  <a:srgbClr val="0F1111"/>
                </a:solidFill>
                <a:effectLst/>
                <a:latin typeface="Meiryo" panose="020B0604030504040204" pitchFamily="34" charset="-128"/>
                <a:ea typeface="Meiryo" panose="020B0604030504040204" pitchFamily="34" charset="-128"/>
              </a:rPr>
              <a:t>日本経済復活への最強戦略</a:t>
            </a:r>
          </a:p>
        </p:txBody>
      </p:sp>
      <p:sp>
        <p:nvSpPr>
          <p:cNvPr id="7" name="テキスト ボックス 6">
            <a:extLst>
              <a:ext uri="{FF2B5EF4-FFF2-40B4-BE49-F238E27FC236}">
                <a16:creationId xmlns:a16="http://schemas.microsoft.com/office/drawing/2014/main" id="{13FC1C51-FF49-3A4B-4638-4148F6251B0F}"/>
              </a:ext>
            </a:extLst>
          </p:cNvPr>
          <p:cNvSpPr txBox="1"/>
          <p:nvPr/>
        </p:nvSpPr>
        <p:spPr>
          <a:xfrm>
            <a:off x="4071849" y="2514775"/>
            <a:ext cx="4917332" cy="3539430"/>
          </a:xfrm>
          <a:prstGeom prst="rect">
            <a:avLst/>
          </a:prstGeom>
          <a:noFill/>
        </p:spPr>
        <p:txBody>
          <a:bodyPr wrap="square">
            <a:spAutoFit/>
          </a:bodyPr>
          <a:lstStyle/>
          <a:p>
            <a:r>
              <a:rPr lang="ja-JP" altLang="en-US" sz="1400">
                <a:latin typeface="Meiryo" panose="020B0604030504040204" pitchFamily="34" charset="-128"/>
                <a:ea typeface="Meiryo" panose="020B0604030504040204" pitchFamily="34" charset="-128"/>
              </a:rPr>
              <a:t>「DX成功の極意」、「ミルフィーユ化する未来」とは。</a:t>
            </a:r>
          </a:p>
          <a:p>
            <a:pPr marL="285750" indent="-285750">
              <a:buFont typeface="Wingdings" pitchFamily="2" charset="2"/>
              <a:buChar char="l"/>
            </a:pPr>
            <a:endParaRPr lang="ja-JP" altLang="en-US" sz="1400">
              <a:latin typeface="Meiryo" panose="020B0604030504040204" pitchFamily="34" charset="-128"/>
              <a:ea typeface="Meiryo" panose="020B0604030504040204" pitchFamily="34" charset="-128"/>
            </a:endParaRPr>
          </a:p>
          <a:p>
            <a:pPr marL="285750" indent="-285750">
              <a:buFont typeface="Wingdings" pitchFamily="2" charset="2"/>
              <a:buChar char="l"/>
            </a:pPr>
            <a:r>
              <a:rPr lang="ja-JP" altLang="en-US" sz="1400">
                <a:latin typeface="Meiryo" panose="020B0604030504040204" pitchFamily="34" charset="-128"/>
                <a:ea typeface="Meiryo" panose="020B0604030504040204" pitchFamily="34" charset="-128"/>
              </a:rPr>
              <a:t>DXの要諦は「抽象化」にある</a:t>
            </a:r>
          </a:p>
          <a:p>
            <a:pPr marL="285750" indent="-285750">
              <a:buFont typeface="Wingdings" pitchFamily="2" charset="2"/>
              <a:buChar char="l"/>
            </a:pPr>
            <a:r>
              <a:rPr lang="ja-JP" altLang="en-US" sz="1400">
                <a:latin typeface="Meiryo" panose="020B0604030504040204" pitchFamily="34" charset="-128"/>
                <a:ea typeface="Meiryo" panose="020B0604030504040204" pitchFamily="34" charset="-128"/>
              </a:rPr>
              <a:t>抽象と具象を行き来する</a:t>
            </a:r>
          </a:p>
          <a:p>
            <a:pPr marL="285750" indent="-285750">
              <a:buFont typeface="Wingdings" pitchFamily="2" charset="2"/>
              <a:buChar char="l"/>
            </a:pPr>
            <a:r>
              <a:rPr lang="ja-JP" altLang="en-US" sz="1400">
                <a:latin typeface="Meiryo" panose="020B0604030504040204" pitchFamily="34" charset="-128"/>
                <a:ea typeface="Meiryo" panose="020B0604030504040204" pitchFamily="34" charset="-128"/>
              </a:rPr>
              <a:t>タテからヨコへ、ピラミッドからレイヤーへ</a:t>
            </a:r>
          </a:p>
          <a:p>
            <a:pPr marL="285750" indent="-285750">
              <a:buFont typeface="Wingdings" pitchFamily="2" charset="2"/>
              <a:buChar char="l"/>
            </a:pPr>
            <a:r>
              <a:rPr lang="ja-JP" altLang="en-US" sz="1400">
                <a:latin typeface="Meiryo" panose="020B0604030504040204" pitchFamily="34" charset="-128"/>
                <a:ea typeface="Meiryo" panose="020B0604030504040204" pitchFamily="34" charset="-128"/>
              </a:rPr>
              <a:t>あなたも会社もエコシステムの一部に</a:t>
            </a:r>
          </a:p>
          <a:p>
            <a:pPr marL="285750" indent="-285750">
              <a:buFont typeface="Wingdings" pitchFamily="2" charset="2"/>
              <a:buChar char="l"/>
            </a:pPr>
            <a:r>
              <a:rPr lang="ja-JP" altLang="en-US" sz="1400">
                <a:latin typeface="Meiryo" panose="020B0604030504040204" pitchFamily="34" charset="-128"/>
                <a:ea typeface="Meiryo" panose="020B0604030504040204" pitchFamily="34" charset="-128"/>
              </a:rPr>
              <a:t>「相対性理論」の感覚を実践する</a:t>
            </a:r>
          </a:p>
          <a:p>
            <a:pPr marL="285750" indent="-285750">
              <a:buFont typeface="Wingdings" pitchFamily="2" charset="2"/>
              <a:buChar char="l"/>
            </a:pPr>
            <a:r>
              <a:rPr lang="ja-JP" altLang="en-US" sz="1400">
                <a:latin typeface="Meiryo" panose="020B0604030504040204" pitchFamily="34" charset="-128"/>
                <a:ea typeface="Meiryo" panose="020B0604030504040204" pitchFamily="34" charset="-128"/>
              </a:rPr>
              <a:t>人工知能と人間の距離をどう埋めるか</a:t>
            </a:r>
          </a:p>
          <a:p>
            <a:pPr marL="285750" indent="-285750">
              <a:buFont typeface="Wingdings" pitchFamily="2" charset="2"/>
              <a:buChar char="l"/>
            </a:pPr>
            <a:r>
              <a:rPr lang="ja-JP" altLang="en-US" sz="1400">
                <a:latin typeface="Meiryo" panose="020B0604030504040204" pitchFamily="34" charset="-128"/>
                <a:ea typeface="Meiryo" panose="020B0604030504040204" pitchFamily="34" charset="-128"/>
              </a:rPr>
              <a:t>日本の中小企業が真似しやすいのはドイツ</a:t>
            </a:r>
          </a:p>
          <a:p>
            <a:pPr marL="285750" indent="-285750">
              <a:buFont typeface="Wingdings" pitchFamily="2" charset="2"/>
              <a:buChar char="l"/>
            </a:pPr>
            <a:r>
              <a:rPr lang="ja-JP" altLang="en-US" sz="1400">
                <a:latin typeface="Meiryo" panose="020B0604030504040204" pitchFamily="34" charset="-128"/>
                <a:ea typeface="Meiryo" panose="020B0604030504040204" pitchFamily="34" charset="-128"/>
              </a:rPr>
              <a:t>アリババが自らをケーキにたとえる理由</a:t>
            </a:r>
          </a:p>
          <a:p>
            <a:pPr marL="285750" indent="-285750">
              <a:buFont typeface="Wingdings" pitchFamily="2" charset="2"/>
              <a:buChar char="l"/>
            </a:pPr>
            <a:r>
              <a:rPr lang="ja-JP" altLang="en-US" sz="1400">
                <a:latin typeface="Meiryo" panose="020B0604030504040204" pitchFamily="34" charset="-128"/>
                <a:ea typeface="Meiryo" panose="020B0604030504040204" pitchFamily="34" charset="-128"/>
              </a:rPr>
              <a:t>ネットフリックスには、なぜ上司の決裁がないか</a:t>
            </a:r>
          </a:p>
          <a:p>
            <a:pPr marL="285750" indent="-285750">
              <a:buFont typeface="Wingdings" pitchFamily="2" charset="2"/>
              <a:buChar char="l"/>
            </a:pPr>
            <a:r>
              <a:rPr lang="ja-JP" altLang="en-US" sz="1400">
                <a:latin typeface="Meiryo" panose="020B0604030504040204" pitchFamily="34" charset="-128"/>
                <a:ea typeface="Meiryo" panose="020B0604030504040204" pitchFamily="34" charset="-128"/>
              </a:rPr>
              <a:t>見たことのない「万能工場」のつくり方</a:t>
            </a:r>
          </a:p>
          <a:p>
            <a:pPr marL="285750" indent="-285750">
              <a:buFont typeface="Wingdings" pitchFamily="2" charset="2"/>
              <a:buChar char="l"/>
            </a:pPr>
            <a:r>
              <a:rPr lang="ja-JP" altLang="en-US" sz="1400">
                <a:latin typeface="Meiryo" panose="020B0604030504040204" pitchFamily="34" charset="-128"/>
                <a:ea typeface="Meiryo" panose="020B0604030504040204" pitchFamily="34" charset="-128"/>
              </a:rPr>
              <a:t>自社の製品・システムから発想してはいけない</a:t>
            </a:r>
          </a:p>
          <a:p>
            <a:pPr marL="285750" indent="-285750">
              <a:buFont typeface="Wingdings" pitchFamily="2" charset="2"/>
              <a:buChar char="l"/>
            </a:pPr>
            <a:r>
              <a:rPr lang="ja-JP" altLang="en-US" sz="1400">
                <a:latin typeface="Meiryo" panose="020B0604030504040204" pitchFamily="34" charset="-128"/>
                <a:ea typeface="Meiryo" panose="020B0604030504040204" pitchFamily="34" charset="-128"/>
              </a:rPr>
              <a:t>読者のUXを研究していた夏目漱石</a:t>
            </a:r>
          </a:p>
          <a:p>
            <a:pPr marL="285750" indent="-285750">
              <a:buFont typeface="Wingdings" pitchFamily="2" charset="2"/>
              <a:buChar char="l"/>
            </a:pPr>
            <a:r>
              <a:rPr lang="ja-JP" altLang="en-US" sz="1400">
                <a:latin typeface="Meiryo" panose="020B0604030504040204" pitchFamily="34" charset="-128"/>
                <a:ea typeface="Meiryo" panose="020B0604030504040204" pitchFamily="34" charset="-128"/>
              </a:rPr>
              <a:t>各国が注目するインド政府のデジタル化</a:t>
            </a:r>
          </a:p>
          <a:p>
            <a:pPr marL="285750" indent="-285750">
              <a:buFont typeface="Wingdings" pitchFamily="2" charset="2"/>
              <a:buChar char="l"/>
            </a:pPr>
            <a:r>
              <a:rPr lang="ja-JP" altLang="en-US" sz="1400">
                <a:latin typeface="Meiryo" panose="020B0604030504040204" pitchFamily="34" charset="-128"/>
                <a:ea typeface="Meiryo" panose="020B0604030504040204" pitchFamily="34" charset="-128"/>
              </a:rPr>
              <a:t>10億人に給付金とワクチンを届ける仕組み</a:t>
            </a:r>
          </a:p>
        </p:txBody>
      </p:sp>
      <p:sp>
        <p:nvSpPr>
          <p:cNvPr id="9" name="テキスト ボックス 8">
            <a:extLst>
              <a:ext uri="{FF2B5EF4-FFF2-40B4-BE49-F238E27FC236}">
                <a16:creationId xmlns:a16="http://schemas.microsoft.com/office/drawing/2014/main" id="{35BB0725-B577-F6C5-9015-9345E9FA83DC}"/>
              </a:ext>
            </a:extLst>
          </p:cNvPr>
          <p:cNvSpPr txBox="1"/>
          <p:nvPr/>
        </p:nvSpPr>
        <p:spPr>
          <a:xfrm>
            <a:off x="7001933" y="1403946"/>
            <a:ext cx="1811771" cy="553998"/>
          </a:xfrm>
          <a:prstGeom prst="rect">
            <a:avLst/>
          </a:prstGeom>
          <a:noFill/>
        </p:spPr>
        <p:txBody>
          <a:bodyPr wrap="square">
            <a:spAutoFit/>
          </a:bodyPr>
          <a:lstStyle/>
          <a:p>
            <a:pPr algn="l"/>
            <a:r>
              <a:rPr lang="ja-JP" altLang="en-US" sz="1000" b="1" i="0">
                <a:solidFill>
                  <a:srgbClr val="0F1111"/>
                </a:solidFill>
                <a:effectLst/>
                <a:latin typeface="Meiryo" panose="020B0604030504040204" pitchFamily="34" charset="-128"/>
                <a:ea typeface="Meiryo" panose="020B0604030504040204" pitchFamily="34" charset="-128"/>
              </a:rPr>
              <a:t>出版社 ‏ </a:t>
            </a:r>
            <a:r>
              <a:rPr lang="en-US" altLang="ja-JP" sz="1000" b="1" i="0" dirty="0">
                <a:solidFill>
                  <a:srgbClr val="0F1111"/>
                </a:solidFill>
                <a:effectLst/>
                <a:latin typeface="Meiryo" panose="020B0604030504040204" pitchFamily="34" charset="-128"/>
                <a:ea typeface="Meiryo" panose="020B0604030504040204" pitchFamily="34" charset="-128"/>
              </a:rPr>
              <a:t>: ‎ </a:t>
            </a:r>
            <a:r>
              <a:rPr lang="ja-JP" altLang="en-US" sz="1000" b="0" i="0">
                <a:solidFill>
                  <a:srgbClr val="0F1111"/>
                </a:solidFill>
                <a:effectLst/>
                <a:latin typeface="Meiryo" panose="020B0604030504040204" pitchFamily="34" charset="-128"/>
                <a:ea typeface="Meiryo" panose="020B0604030504040204" pitchFamily="34" charset="-128"/>
              </a:rPr>
              <a:t>文藝春秋 </a:t>
            </a:r>
            <a:endParaRPr lang="en-US" altLang="ja-JP" sz="1000" b="0" i="0" dirty="0">
              <a:solidFill>
                <a:srgbClr val="0F1111"/>
              </a:solidFill>
              <a:effectLst/>
              <a:latin typeface="Meiryo" panose="020B0604030504040204" pitchFamily="34" charset="-128"/>
              <a:ea typeface="Meiryo" panose="020B0604030504040204" pitchFamily="34" charset="-128"/>
            </a:endParaRPr>
          </a:p>
          <a:p>
            <a:pPr algn="l"/>
            <a:r>
              <a:rPr lang="ja-JP" altLang="en-US" sz="1000" b="1" i="0">
                <a:solidFill>
                  <a:srgbClr val="0F1111"/>
                </a:solidFill>
                <a:effectLst/>
                <a:latin typeface="Meiryo" panose="020B0604030504040204" pitchFamily="34" charset="-128"/>
                <a:ea typeface="Meiryo" panose="020B0604030504040204" pitchFamily="34" charset="-128"/>
              </a:rPr>
              <a:t>発売日 ‏ </a:t>
            </a:r>
            <a:r>
              <a:rPr lang="en-US" altLang="ja-JP" sz="1000" b="1" i="0" dirty="0">
                <a:solidFill>
                  <a:srgbClr val="0F1111"/>
                </a:solidFill>
                <a:effectLst/>
                <a:latin typeface="Meiryo" panose="020B0604030504040204" pitchFamily="34" charset="-128"/>
                <a:ea typeface="Meiryo" panose="020B0604030504040204" pitchFamily="34" charset="-128"/>
              </a:rPr>
              <a:t>: ‎ </a:t>
            </a:r>
            <a:r>
              <a:rPr lang="en-US" altLang="ja-JP" sz="1000" b="0" i="0" dirty="0">
                <a:solidFill>
                  <a:srgbClr val="0F1111"/>
                </a:solidFill>
                <a:effectLst/>
                <a:latin typeface="Meiryo" panose="020B0604030504040204" pitchFamily="34" charset="-128"/>
                <a:ea typeface="Meiryo" panose="020B0604030504040204" pitchFamily="34" charset="-128"/>
              </a:rPr>
              <a:t>2021/4/13</a:t>
            </a:r>
          </a:p>
          <a:p>
            <a:pPr algn="l"/>
            <a:r>
              <a:rPr lang="ja-JP" altLang="en-US" sz="1000" b="1" i="0">
                <a:solidFill>
                  <a:srgbClr val="0F1111"/>
                </a:solidFill>
                <a:effectLst/>
                <a:latin typeface="Meiryo" panose="020B0604030504040204" pitchFamily="34" charset="-128"/>
                <a:ea typeface="Meiryo" panose="020B0604030504040204" pitchFamily="34" charset="-128"/>
              </a:rPr>
              <a:t>単行本 ‏ </a:t>
            </a:r>
            <a:r>
              <a:rPr lang="en-US" altLang="ja-JP" sz="1000" b="1" i="0" dirty="0">
                <a:solidFill>
                  <a:srgbClr val="0F1111"/>
                </a:solidFill>
                <a:effectLst/>
                <a:latin typeface="Meiryo" panose="020B0604030504040204" pitchFamily="34" charset="-128"/>
                <a:ea typeface="Meiryo" panose="020B0604030504040204" pitchFamily="34" charset="-128"/>
              </a:rPr>
              <a:t>: ‎ </a:t>
            </a:r>
            <a:r>
              <a:rPr lang="en-US" altLang="ja-JP" sz="1000" b="0" i="0" dirty="0">
                <a:solidFill>
                  <a:srgbClr val="0F1111"/>
                </a:solidFill>
                <a:effectLst/>
                <a:latin typeface="Meiryo" panose="020B0604030504040204" pitchFamily="34" charset="-128"/>
                <a:ea typeface="Meiryo" panose="020B0604030504040204" pitchFamily="34" charset="-128"/>
              </a:rPr>
              <a:t>272</a:t>
            </a:r>
            <a:r>
              <a:rPr lang="ja-JP" altLang="en-US" sz="1000" b="0" i="0">
                <a:solidFill>
                  <a:srgbClr val="0F1111"/>
                </a:solidFill>
                <a:effectLst/>
                <a:latin typeface="Meiryo" panose="020B0604030504040204" pitchFamily="34" charset="-128"/>
                <a:ea typeface="Meiryo" panose="020B0604030504040204" pitchFamily="34" charset="-128"/>
              </a:rPr>
              <a:t>ページ</a:t>
            </a:r>
          </a:p>
        </p:txBody>
      </p:sp>
    </p:spTree>
    <p:extLst>
      <p:ext uri="{BB962C8B-B14F-4D97-AF65-F5344CB8AC3E}">
        <p14:creationId xmlns:p14="http://schemas.microsoft.com/office/powerpoint/2010/main" val="4276883336"/>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9D23569-231D-6FD5-696D-DA1467C98D69}"/>
              </a:ext>
            </a:extLst>
          </p:cNvPr>
          <p:cNvSpPr>
            <a:spLocks noGrp="1"/>
          </p:cNvSpPr>
          <p:nvPr>
            <p:ph type="title"/>
          </p:nvPr>
        </p:nvSpPr>
        <p:spPr/>
        <p:txBody>
          <a:bodyPr/>
          <a:lstStyle/>
          <a:p>
            <a:r>
              <a:rPr kumimoji="1" lang="ja-JP" altLang="en-US"/>
              <a:t>生成</a:t>
            </a:r>
            <a:r>
              <a:rPr kumimoji="1" lang="en-US" altLang="ja-JP" dirty="0"/>
              <a:t>AI</a:t>
            </a:r>
            <a:r>
              <a:rPr lang="ja-JP" altLang="en-US"/>
              <a:t>活用の発展段階</a:t>
            </a:r>
            <a:endParaRPr kumimoji="1" lang="ja-JP" altLang="en-US"/>
          </a:p>
        </p:txBody>
      </p:sp>
      <p:grpSp>
        <p:nvGrpSpPr>
          <p:cNvPr id="29" name="グループ化 28">
            <a:extLst>
              <a:ext uri="{FF2B5EF4-FFF2-40B4-BE49-F238E27FC236}">
                <a16:creationId xmlns:a16="http://schemas.microsoft.com/office/drawing/2014/main" id="{A40D3C4B-690C-7E36-7942-8008F38E9770}"/>
              </a:ext>
            </a:extLst>
          </p:cNvPr>
          <p:cNvGrpSpPr/>
          <p:nvPr/>
        </p:nvGrpSpPr>
        <p:grpSpPr>
          <a:xfrm>
            <a:off x="543825" y="1034693"/>
            <a:ext cx="6588809" cy="3654472"/>
            <a:chOff x="543825" y="1034693"/>
            <a:chExt cx="6588809" cy="3654472"/>
          </a:xfrm>
        </p:grpSpPr>
        <p:sp>
          <p:nvSpPr>
            <p:cNvPr id="4" name="正方形/長方形 3">
              <a:extLst>
                <a:ext uri="{FF2B5EF4-FFF2-40B4-BE49-F238E27FC236}">
                  <a16:creationId xmlns:a16="http://schemas.microsoft.com/office/drawing/2014/main" id="{A8D4D87B-61FF-49D9-F5CA-1DD4ED1C8FFE}"/>
                </a:ext>
              </a:extLst>
            </p:cNvPr>
            <p:cNvSpPr/>
            <p:nvPr/>
          </p:nvSpPr>
          <p:spPr>
            <a:xfrm>
              <a:off x="543825" y="1034693"/>
              <a:ext cx="6588809" cy="365447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テキスト ボックス 6">
              <a:extLst>
                <a:ext uri="{FF2B5EF4-FFF2-40B4-BE49-F238E27FC236}">
                  <a16:creationId xmlns:a16="http://schemas.microsoft.com/office/drawing/2014/main" id="{C4B98173-7357-CC39-0FD2-2BEE4E1DC6DD}"/>
                </a:ext>
              </a:extLst>
            </p:cNvPr>
            <p:cNvSpPr txBox="1"/>
            <p:nvPr/>
          </p:nvSpPr>
          <p:spPr>
            <a:xfrm>
              <a:off x="640292" y="1205724"/>
              <a:ext cx="5404043" cy="400110"/>
            </a:xfrm>
            <a:prstGeom prst="rect">
              <a:avLst/>
            </a:prstGeom>
            <a:noFill/>
          </p:spPr>
          <p:txBody>
            <a:bodyPr wrap="none" rtlCol="0">
              <a:spAutoFit/>
            </a:bodyPr>
            <a:lstStyle/>
            <a:p>
              <a:pPr marL="342900" indent="-342900">
                <a:buFont typeface="Wingdings" pitchFamily="2" charset="2"/>
                <a:buChar char="n"/>
              </a:pPr>
              <a:r>
                <a:rPr kumimoji="1" lang="ja-JP" altLang="en-US" sz="2000" b="1">
                  <a:solidFill>
                    <a:schemeClr val="bg1"/>
                  </a:solidFill>
                  <a:latin typeface="Meiryo" panose="020B0604030504040204" pitchFamily="34" charset="-128"/>
                  <a:ea typeface="Meiryo" panose="020B0604030504040204" pitchFamily="34" charset="-128"/>
                </a:rPr>
                <a:t>会社</a:t>
              </a:r>
              <a:r>
                <a:rPr kumimoji="1" lang="ja-JP" altLang="en-US" sz="2000">
                  <a:solidFill>
                    <a:schemeClr val="bg1"/>
                  </a:solidFill>
                  <a:latin typeface="Meiryo" panose="020B0604030504040204" pitchFamily="34" charset="-128"/>
                  <a:ea typeface="Meiryo" panose="020B0604030504040204" pitchFamily="34" charset="-128"/>
                </a:rPr>
                <a:t>：業務プロセスの生産性と品質の向上</a:t>
              </a:r>
            </a:p>
          </p:txBody>
        </p:sp>
        <p:sp>
          <p:nvSpPr>
            <p:cNvPr id="10" name="テキスト ボックス 9">
              <a:extLst>
                <a:ext uri="{FF2B5EF4-FFF2-40B4-BE49-F238E27FC236}">
                  <a16:creationId xmlns:a16="http://schemas.microsoft.com/office/drawing/2014/main" id="{35889675-7630-2ACB-C612-69F9DAEA2EB7}"/>
                </a:ext>
              </a:extLst>
            </p:cNvPr>
            <p:cNvSpPr txBox="1"/>
            <p:nvPr/>
          </p:nvSpPr>
          <p:spPr>
            <a:xfrm>
              <a:off x="740324" y="1658959"/>
              <a:ext cx="4587641" cy="1107996"/>
            </a:xfrm>
            <a:prstGeom prst="rect">
              <a:avLst/>
            </a:prstGeom>
            <a:noFill/>
          </p:spPr>
          <p:txBody>
            <a:bodyPr wrap="square" rtlCol="0">
              <a:spAutoFit/>
            </a:bodyPr>
            <a:lstStyle/>
            <a:p>
              <a:r>
                <a:rPr lang="ja-JP" altLang="en-US" sz="1400" b="1" u="sng">
                  <a:solidFill>
                    <a:schemeClr val="bg1"/>
                  </a:solidFill>
                  <a:latin typeface="Meiryo" panose="020B0604030504040204" pitchFamily="34" charset="-128"/>
                  <a:ea typeface="Meiryo" panose="020B0604030504040204" pitchFamily="34" charset="-128"/>
                </a:rPr>
                <a:t>個人的スキルに依存ししない利用</a:t>
              </a:r>
            </a:p>
            <a:p>
              <a:pPr marL="285750" indent="-285750">
                <a:buFont typeface="Wingdings" pitchFamily="2" charset="2"/>
                <a:buChar char="ü"/>
              </a:pPr>
              <a:r>
                <a:rPr kumimoji="1" lang="ja-JP" altLang="en-US" sz="1200">
                  <a:solidFill>
                    <a:schemeClr val="bg1"/>
                  </a:solidFill>
                  <a:latin typeface="Meiryo" panose="020B0604030504040204" pitchFamily="34" charset="-128"/>
                  <a:ea typeface="Meiryo" panose="020B0604030504040204" pitchFamily="34" charset="-128"/>
                </a:rPr>
                <a:t>業務アプリケーションの一部として</a:t>
              </a:r>
              <a:r>
                <a:rPr lang="ja-JP" altLang="en-US" sz="1200">
                  <a:solidFill>
                    <a:schemeClr val="bg1"/>
                  </a:solidFill>
                  <a:latin typeface="Meiryo" panose="020B0604030504040204" pitchFamily="34" charset="-128"/>
                  <a:ea typeface="Meiryo" panose="020B0604030504040204" pitchFamily="34" charset="-128"/>
                </a:rPr>
                <a:t>組み込まれ、業務と一体化して、ユーザーが意識することなく利用できる</a:t>
              </a:r>
              <a:endParaRPr lang="en-US" altLang="ja-JP" sz="1200" dirty="0">
                <a:solidFill>
                  <a:schemeClr val="bg1"/>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lang="ja-JP" altLang="en-US" sz="1200">
                  <a:solidFill>
                    <a:schemeClr val="bg1"/>
                  </a:solidFill>
                  <a:latin typeface="Meiryo" panose="020B0604030504040204" pitchFamily="34" charset="-128"/>
                  <a:ea typeface="Meiryo" panose="020B0604030504040204" pitchFamily="34" charset="-128"/>
                </a:rPr>
                <a:t>生成</a:t>
              </a:r>
              <a:r>
                <a:rPr lang="en-US" altLang="ja-JP" sz="1200" dirty="0">
                  <a:solidFill>
                    <a:schemeClr val="bg1"/>
                  </a:solidFill>
                  <a:latin typeface="Meiryo" panose="020B0604030504040204" pitchFamily="34" charset="-128"/>
                  <a:ea typeface="Meiryo" panose="020B0604030504040204" pitchFamily="34" charset="-128"/>
                </a:rPr>
                <a:t>AI</a:t>
              </a:r>
              <a:r>
                <a:rPr lang="ja-JP" altLang="en-US" sz="1200">
                  <a:solidFill>
                    <a:schemeClr val="bg1"/>
                  </a:solidFill>
                  <a:latin typeface="Meiryo" panose="020B0604030504040204" pitchFamily="34" charset="-128"/>
                  <a:ea typeface="Meiryo" panose="020B0604030504040204" pitchFamily="34" charset="-128"/>
                </a:rPr>
                <a:t>の利用を前提</a:t>
              </a:r>
              <a:r>
                <a:rPr lang="ja-JP" altLang="en-US" sz="1400">
                  <a:solidFill>
                    <a:schemeClr val="bg1"/>
                  </a:solidFill>
                  <a:latin typeface="Meiryo" panose="020B0604030504040204" pitchFamily="34" charset="-128"/>
                  <a:ea typeface="Meiryo" panose="020B0604030504040204" pitchFamily="34" charset="-128"/>
                </a:rPr>
                <a:t>とした業務プロセス／ワークフローの再定義</a:t>
              </a:r>
              <a:endParaRPr lang="en-US" altLang="ja-JP" sz="1400" dirty="0">
                <a:solidFill>
                  <a:schemeClr val="bg1"/>
                </a:solidFill>
                <a:latin typeface="Meiryo" panose="020B0604030504040204" pitchFamily="34" charset="-128"/>
                <a:ea typeface="Meiryo" panose="020B0604030504040204" pitchFamily="34" charset="-128"/>
              </a:endParaRPr>
            </a:p>
          </p:txBody>
        </p:sp>
        <p:pic>
          <p:nvPicPr>
            <p:cNvPr id="12" name="図 11">
              <a:extLst>
                <a:ext uri="{FF2B5EF4-FFF2-40B4-BE49-F238E27FC236}">
                  <a16:creationId xmlns:a16="http://schemas.microsoft.com/office/drawing/2014/main" id="{83A9552F-9D40-7C2E-CE7D-DC9FD6DB73E2}"/>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5742702" y="1605834"/>
              <a:ext cx="984362" cy="984362"/>
            </a:xfrm>
            <a:prstGeom prst="rect">
              <a:avLst/>
            </a:prstGeom>
            <a:ln>
              <a:noFill/>
            </a:ln>
            <a:effectLst>
              <a:softEdge rad="112500"/>
            </a:effectLst>
          </p:spPr>
        </p:pic>
      </p:grpSp>
      <p:grpSp>
        <p:nvGrpSpPr>
          <p:cNvPr id="28" name="グループ化 27">
            <a:extLst>
              <a:ext uri="{FF2B5EF4-FFF2-40B4-BE49-F238E27FC236}">
                <a16:creationId xmlns:a16="http://schemas.microsoft.com/office/drawing/2014/main" id="{993EF9E7-DC2C-BDAC-436F-5770EA9F4414}"/>
              </a:ext>
            </a:extLst>
          </p:cNvPr>
          <p:cNvGrpSpPr/>
          <p:nvPr/>
        </p:nvGrpSpPr>
        <p:grpSpPr>
          <a:xfrm>
            <a:off x="603258" y="2753445"/>
            <a:ext cx="6233312" cy="1889759"/>
            <a:chOff x="603258" y="2753445"/>
            <a:chExt cx="6233312" cy="1889759"/>
          </a:xfrm>
        </p:grpSpPr>
        <p:sp>
          <p:nvSpPr>
            <p:cNvPr id="5" name="正方形/長方形 4">
              <a:extLst>
                <a:ext uri="{FF2B5EF4-FFF2-40B4-BE49-F238E27FC236}">
                  <a16:creationId xmlns:a16="http://schemas.microsoft.com/office/drawing/2014/main" id="{6BEE4372-EFB3-4249-150D-D54D0C7D912D}"/>
                </a:ext>
              </a:extLst>
            </p:cNvPr>
            <p:cNvSpPr/>
            <p:nvPr/>
          </p:nvSpPr>
          <p:spPr>
            <a:xfrm>
              <a:off x="603258" y="2753445"/>
              <a:ext cx="6233312" cy="1889759"/>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テキスト ボックス 5">
              <a:extLst>
                <a:ext uri="{FF2B5EF4-FFF2-40B4-BE49-F238E27FC236}">
                  <a16:creationId xmlns:a16="http://schemas.microsoft.com/office/drawing/2014/main" id="{83A402B0-7E42-ECA9-5C92-860950538E1D}"/>
                </a:ext>
              </a:extLst>
            </p:cNvPr>
            <p:cNvSpPr txBox="1"/>
            <p:nvPr/>
          </p:nvSpPr>
          <p:spPr>
            <a:xfrm>
              <a:off x="697412" y="2876904"/>
              <a:ext cx="4378122" cy="400110"/>
            </a:xfrm>
            <a:prstGeom prst="rect">
              <a:avLst/>
            </a:prstGeom>
            <a:noFill/>
          </p:spPr>
          <p:txBody>
            <a:bodyPr wrap="none" rtlCol="0">
              <a:spAutoFit/>
            </a:bodyPr>
            <a:lstStyle/>
            <a:p>
              <a:pPr marL="342900" indent="-342900">
                <a:buFont typeface="Wingdings" pitchFamily="2" charset="2"/>
                <a:buChar char="n"/>
              </a:pPr>
              <a:r>
                <a:rPr kumimoji="1" lang="ja-JP" altLang="en-US" sz="2000" b="1">
                  <a:solidFill>
                    <a:schemeClr val="bg1"/>
                  </a:solidFill>
                  <a:latin typeface="Meiryo" panose="020B0604030504040204" pitchFamily="34" charset="-128"/>
                  <a:ea typeface="Meiryo" panose="020B0604030504040204" pitchFamily="34" charset="-128"/>
                </a:rPr>
                <a:t>個人</a:t>
              </a:r>
              <a:r>
                <a:rPr kumimoji="1" lang="ja-JP" altLang="en-US" sz="2000">
                  <a:solidFill>
                    <a:schemeClr val="bg1"/>
                  </a:solidFill>
                  <a:latin typeface="Meiryo" panose="020B0604030504040204" pitchFamily="34" charset="-128"/>
                  <a:ea typeface="Meiryo" panose="020B0604030504040204" pitchFamily="34" charset="-128"/>
                </a:rPr>
                <a:t>：作業の生産性と品質の向上</a:t>
              </a:r>
            </a:p>
          </p:txBody>
        </p:sp>
        <p:sp>
          <p:nvSpPr>
            <p:cNvPr id="9" name="テキスト ボックス 8">
              <a:extLst>
                <a:ext uri="{FF2B5EF4-FFF2-40B4-BE49-F238E27FC236}">
                  <a16:creationId xmlns:a16="http://schemas.microsoft.com/office/drawing/2014/main" id="{3C2DAE6D-FADD-1C1B-84F8-E7281CBE05DC}"/>
                </a:ext>
              </a:extLst>
            </p:cNvPr>
            <p:cNvSpPr txBox="1"/>
            <p:nvPr/>
          </p:nvSpPr>
          <p:spPr>
            <a:xfrm>
              <a:off x="740324" y="3415853"/>
              <a:ext cx="4587641" cy="1046440"/>
            </a:xfrm>
            <a:prstGeom prst="rect">
              <a:avLst/>
            </a:prstGeom>
            <a:noFill/>
          </p:spPr>
          <p:txBody>
            <a:bodyPr wrap="square" rtlCol="0">
              <a:spAutoFit/>
            </a:bodyPr>
            <a:lstStyle/>
            <a:p>
              <a:r>
                <a:rPr lang="ja-JP" altLang="en-US" sz="1400" b="1" u="sng">
                  <a:solidFill>
                    <a:schemeClr val="bg1"/>
                  </a:solidFill>
                  <a:latin typeface="Meiryo" panose="020B0604030504040204" pitchFamily="34" charset="-128"/>
                  <a:ea typeface="Meiryo" panose="020B0604030504040204" pitchFamily="34" charset="-128"/>
                </a:rPr>
                <a:t>個人的スキルに依存した活用レベルと成果</a:t>
              </a:r>
            </a:p>
            <a:p>
              <a:pPr marL="285750" indent="-285750">
                <a:buFont typeface="Wingdings" pitchFamily="2" charset="2"/>
                <a:buChar char="ü"/>
              </a:pPr>
              <a:r>
                <a:rPr kumimoji="1" lang="en-US" altLang="ja-JP" sz="1200" dirty="0" err="1">
                  <a:solidFill>
                    <a:schemeClr val="bg1"/>
                  </a:solidFill>
                  <a:latin typeface="Meiryo" panose="020B0604030504040204" pitchFamily="34" charset="-128"/>
                  <a:ea typeface="Meiryo" panose="020B0604030504040204" pitchFamily="34" charset="-128"/>
                </a:rPr>
                <a:t>ChatGPT</a:t>
              </a:r>
              <a:r>
                <a:rPr kumimoji="1" lang="ja-JP" altLang="en-US" sz="1200">
                  <a:solidFill>
                    <a:schemeClr val="bg1"/>
                  </a:solidFill>
                  <a:latin typeface="Meiryo" panose="020B0604030504040204" pitchFamily="34" charset="-128"/>
                  <a:ea typeface="Meiryo" panose="020B0604030504040204" pitchFamily="34" charset="-128"/>
                </a:rPr>
                <a:t>や</a:t>
              </a:r>
              <a:r>
                <a:rPr kumimoji="1" lang="en-US" altLang="ja-JP" sz="1200" dirty="0">
                  <a:solidFill>
                    <a:schemeClr val="bg1"/>
                  </a:solidFill>
                  <a:latin typeface="Meiryo" panose="020B0604030504040204" pitchFamily="34" charset="-128"/>
                  <a:ea typeface="Meiryo" panose="020B0604030504040204" pitchFamily="34" charset="-128"/>
                </a:rPr>
                <a:t>Gemini</a:t>
              </a:r>
              <a:r>
                <a:rPr lang="ja-JP" altLang="en-US" sz="1200">
                  <a:solidFill>
                    <a:schemeClr val="bg1"/>
                  </a:solidFill>
                  <a:latin typeface="Meiryo" panose="020B0604030504040204" pitchFamily="34" charset="-128"/>
                  <a:ea typeface="Meiryo" panose="020B0604030504040204" pitchFamily="34" charset="-128"/>
                </a:rPr>
                <a:t>、</a:t>
              </a:r>
              <a:r>
                <a:rPr kumimoji="1" lang="en-US" altLang="ja-JP" sz="1200" dirty="0">
                  <a:solidFill>
                    <a:schemeClr val="bg1"/>
                  </a:solidFill>
                  <a:latin typeface="Meiryo" panose="020B0604030504040204" pitchFamily="34" charset="-128"/>
                  <a:ea typeface="Meiryo" panose="020B0604030504040204" pitchFamily="34" charset="-128"/>
                </a:rPr>
                <a:t>Stable  Diffusion</a:t>
              </a:r>
              <a:r>
                <a:rPr kumimoji="1" lang="ja-JP" altLang="en-US" sz="1200" dirty="0">
                  <a:solidFill>
                    <a:schemeClr val="bg1"/>
                  </a:solidFill>
                  <a:latin typeface="Meiryo" panose="020B0604030504040204" pitchFamily="34" charset="-128"/>
                  <a:ea typeface="Meiryo" panose="020B0604030504040204" pitchFamily="34" charset="-128"/>
                </a:rPr>
                <a:t>などのプロンプト入力／対話形式による利用</a:t>
              </a:r>
              <a:endParaRPr kumimoji="1" lang="en-US" altLang="ja-JP" sz="1200" dirty="0">
                <a:solidFill>
                  <a:schemeClr val="bg1"/>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lang="en-US" altLang="ja-JP" sz="1200" dirty="0">
                  <a:solidFill>
                    <a:schemeClr val="bg1"/>
                  </a:solidFill>
                  <a:latin typeface="Meiryo" panose="020B0604030504040204" pitchFamily="34" charset="-128"/>
                  <a:ea typeface="Meiryo" panose="020B0604030504040204" pitchFamily="34" charset="-128"/>
                </a:rPr>
                <a:t>Office365 Copilot</a:t>
              </a:r>
              <a:r>
                <a:rPr lang="ja-JP" altLang="en-US" sz="1200" dirty="0">
                  <a:solidFill>
                    <a:schemeClr val="bg1"/>
                  </a:solidFill>
                  <a:latin typeface="Meiryo" panose="020B0604030504040204" pitchFamily="34" charset="-128"/>
                  <a:ea typeface="Meiryo" panose="020B0604030504040204" pitchFamily="34" charset="-128"/>
                </a:rPr>
                <a:t>や</a:t>
              </a:r>
              <a:r>
                <a:rPr lang="en-US" altLang="ja-JP" sz="1200" dirty="0">
                  <a:solidFill>
                    <a:schemeClr val="bg1"/>
                  </a:solidFill>
                  <a:latin typeface="Meiryo" panose="020B0604030504040204" pitchFamily="34" charset="-128"/>
                  <a:ea typeface="Meiryo" panose="020B0604030504040204" pitchFamily="34" charset="-128"/>
                </a:rPr>
                <a:t>Github Copilot</a:t>
              </a:r>
              <a:r>
                <a:rPr lang="ja-JP" altLang="en-US" sz="1200" dirty="0">
                  <a:solidFill>
                    <a:schemeClr val="bg1"/>
                  </a:solidFill>
                  <a:latin typeface="Meiryo" panose="020B0604030504040204" pitchFamily="34" charset="-128"/>
                  <a:ea typeface="Meiryo" panose="020B0604030504040204" pitchFamily="34" charset="-128"/>
                </a:rPr>
                <a:t>などのツールに組み込み個人作業</a:t>
              </a:r>
              <a:r>
                <a:rPr lang="ja-JP" altLang="en-US" sz="1200">
                  <a:solidFill>
                    <a:schemeClr val="bg1"/>
                  </a:solidFill>
                  <a:latin typeface="Meiryo" panose="020B0604030504040204" pitchFamily="34" charset="-128"/>
                  <a:ea typeface="Meiryo" panose="020B0604030504040204" pitchFamily="34" charset="-128"/>
                </a:rPr>
                <a:t>を支援</a:t>
              </a:r>
              <a:endParaRPr lang="en-US" altLang="ja-JP" sz="1200" dirty="0">
                <a:solidFill>
                  <a:schemeClr val="bg1"/>
                </a:solidFill>
                <a:latin typeface="Meiryo" panose="020B0604030504040204" pitchFamily="34" charset="-128"/>
                <a:ea typeface="Meiryo" panose="020B0604030504040204" pitchFamily="34" charset="-128"/>
              </a:endParaRPr>
            </a:p>
          </p:txBody>
        </p:sp>
        <p:pic>
          <p:nvPicPr>
            <p:cNvPr id="13" name="図 12">
              <a:extLst>
                <a:ext uri="{FF2B5EF4-FFF2-40B4-BE49-F238E27FC236}">
                  <a16:creationId xmlns:a16="http://schemas.microsoft.com/office/drawing/2014/main" id="{4A9311B0-5A3F-6839-AEFD-9A1D02C353A2}"/>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5742702" y="3231949"/>
              <a:ext cx="984362" cy="984362"/>
            </a:xfrm>
            <a:prstGeom prst="rect">
              <a:avLst/>
            </a:prstGeom>
            <a:ln>
              <a:noFill/>
            </a:ln>
            <a:effectLst>
              <a:softEdge rad="112500"/>
            </a:effectLst>
          </p:spPr>
        </p:pic>
      </p:grpSp>
      <p:pic>
        <p:nvPicPr>
          <p:cNvPr id="21" name="図 20" descr="図形&#10;&#10;中程度の精度で自動的に生成された説明">
            <a:extLst>
              <a:ext uri="{FF2B5EF4-FFF2-40B4-BE49-F238E27FC236}">
                <a16:creationId xmlns:a16="http://schemas.microsoft.com/office/drawing/2014/main" id="{C2A8DFC8-A0F1-BB1C-F7B2-8807A6022F5E}"/>
              </a:ext>
            </a:extLst>
          </p:cNvPr>
          <p:cNvPicPr>
            <a:picLocks noChangeAspect="1"/>
          </p:cNvPicPr>
          <p:nvPr/>
        </p:nvPicPr>
        <p:blipFill>
          <a:blip r:embed="rId4"/>
          <a:stretch>
            <a:fillRect/>
          </a:stretch>
        </p:blipFill>
        <p:spPr>
          <a:xfrm>
            <a:off x="7743810" y="5389120"/>
            <a:ext cx="955907" cy="646332"/>
          </a:xfrm>
          <a:prstGeom prst="rect">
            <a:avLst/>
          </a:prstGeom>
        </p:spPr>
      </p:pic>
      <p:sp>
        <p:nvSpPr>
          <p:cNvPr id="23" name="曲折矢印 22">
            <a:extLst>
              <a:ext uri="{FF2B5EF4-FFF2-40B4-BE49-F238E27FC236}">
                <a16:creationId xmlns:a16="http://schemas.microsoft.com/office/drawing/2014/main" id="{EFD6DF54-D6FA-A917-FBA1-2CA4DF0B68A5}"/>
              </a:ext>
            </a:extLst>
          </p:cNvPr>
          <p:cNvSpPr/>
          <p:nvPr/>
        </p:nvSpPr>
        <p:spPr>
          <a:xfrm flipH="1">
            <a:off x="7141799" y="1658959"/>
            <a:ext cx="1073509" cy="3495575"/>
          </a:xfrm>
          <a:prstGeom prst="bentArrow">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曲折矢印 21">
            <a:extLst>
              <a:ext uri="{FF2B5EF4-FFF2-40B4-BE49-F238E27FC236}">
                <a16:creationId xmlns:a16="http://schemas.microsoft.com/office/drawing/2014/main" id="{40ACAA5C-1081-A623-2288-99521CC29954}"/>
              </a:ext>
            </a:extLst>
          </p:cNvPr>
          <p:cNvSpPr/>
          <p:nvPr/>
        </p:nvSpPr>
        <p:spPr>
          <a:xfrm flipH="1">
            <a:off x="6896000" y="3482612"/>
            <a:ext cx="1319307" cy="1688737"/>
          </a:xfrm>
          <a:prstGeom prst="bentArrow">
            <a:avLst>
              <a:gd name="adj1" fmla="val 21592"/>
              <a:gd name="adj2" fmla="val 25000"/>
              <a:gd name="adj3" fmla="val 25000"/>
              <a:gd name="adj4" fmla="val 43750"/>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30" name="グループ化 29">
            <a:extLst>
              <a:ext uri="{FF2B5EF4-FFF2-40B4-BE49-F238E27FC236}">
                <a16:creationId xmlns:a16="http://schemas.microsoft.com/office/drawing/2014/main" id="{29357598-45F3-AD13-A2BB-FE55499DAE20}"/>
              </a:ext>
            </a:extLst>
          </p:cNvPr>
          <p:cNvGrpSpPr/>
          <p:nvPr/>
        </p:nvGrpSpPr>
        <p:grpSpPr>
          <a:xfrm>
            <a:off x="559013" y="5167669"/>
            <a:ext cx="7019964" cy="1081350"/>
            <a:chOff x="559013" y="5167669"/>
            <a:chExt cx="7019964" cy="1081350"/>
          </a:xfrm>
        </p:grpSpPr>
        <p:sp>
          <p:nvSpPr>
            <p:cNvPr id="18" name="正方形/長方形 17">
              <a:extLst>
                <a:ext uri="{FF2B5EF4-FFF2-40B4-BE49-F238E27FC236}">
                  <a16:creationId xmlns:a16="http://schemas.microsoft.com/office/drawing/2014/main" id="{B32BE863-FC13-7025-117B-AC05F68E89D5}"/>
                </a:ext>
              </a:extLst>
            </p:cNvPr>
            <p:cNvSpPr/>
            <p:nvPr/>
          </p:nvSpPr>
          <p:spPr>
            <a:xfrm>
              <a:off x="559013" y="5167669"/>
              <a:ext cx="6588809" cy="108135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テキスト ボックス 15">
              <a:extLst>
                <a:ext uri="{FF2B5EF4-FFF2-40B4-BE49-F238E27FC236}">
                  <a16:creationId xmlns:a16="http://schemas.microsoft.com/office/drawing/2014/main" id="{28119E4D-63C7-3ED1-1709-6344AA697372}"/>
                </a:ext>
              </a:extLst>
            </p:cNvPr>
            <p:cNvSpPr txBox="1"/>
            <p:nvPr/>
          </p:nvSpPr>
          <p:spPr>
            <a:xfrm>
              <a:off x="3577614" y="5439128"/>
              <a:ext cx="3570208" cy="646331"/>
            </a:xfrm>
            <a:prstGeom prst="rect">
              <a:avLst/>
            </a:prstGeom>
            <a:noFill/>
          </p:spPr>
          <p:txBody>
            <a:bodyPr wrap="none" rtlCol="0">
              <a:spAutoFit/>
            </a:bodyPr>
            <a:lstStyle/>
            <a:p>
              <a:r>
                <a:rPr kumimoji="1" lang="ja-JP" altLang="en-US" sz="1200">
                  <a:solidFill>
                    <a:schemeClr val="bg1"/>
                  </a:solidFill>
                  <a:latin typeface="Meiryo" panose="020B0604030504040204" pitchFamily="34" charset="-128"/>
                  <a:ea typeface="Meiryo" panose="020B0604030504040204" pitchFamily="34" charset="-128"/>
                </a:rPr>
                <a:t>マルチモード </a:t>
              </a:r>
              <a:r>
                <a:rPr lang="en-US" altLang="ja-JP" sz="1200" dirty="0">
                  <a:solidFill>
                    <a:schemeClr val="bg1"/>
                  </a:solidFill>
                  <a:latin typeface="Meiryo" panose="020B0604030504040204" pitchFamily="34" charset="-128"/>
                  <a:ea typeface="Meiryo" panose="020B0604030504040204" pitchFamily="34" charset="-128"/>
                </a:rPr>
                <a:t>(</a:t>
              </a:r>
              <a:r>
                <a:rPr lang="ja-JP" altLang="en-US" sz="1200">
                  <a:solidFill>
                    <a:schemeClr val="bg1"/>
                  </a:solidFill>
                  <a:latin typeface="Meiryo" panose="020B0604030504040204" pitchFamily="34" charset="-128"/>
                  <a:ea typeface="Meiryo" panose="020B0604030504040204" pitchFamily="34" charset="-128"/>
                </a:rPr>
                <a:t>自然言語・音声・画像・動画</a:t>
              </a:r>
              <a:r>
                <a:rPr lang="en-US" altLang="ja-JP" sz="1200" dirty="0">
                  <a:solidFill>
                    <a:schemeClr val="bg1"/>
                  </a:solidFill>
                  <a:latin typeface="Meiryo" panose="020B0604030504040204" pitchFamily="34" charset="-128"/>
                  <a:ea typeface="Meiryo" panose="020B0604030504040204" pitchFamily="34" charset="-128"/>
                </a:rPr>
                <a:t>)</a:t>
              </a:r>
              <a:r>
                <a:rPr lang="ja-JP" altLang="en-US" sz="1200">
                  <a:solidFill>
                    <a:schemeClr val="bg1"/>
                  </a:solidFill>
                  <a:latin typeface="Meiryo" panose="020B0604030504040204" pitchFamily="34" charset="-128"/>
                  <a:ea typeface="Meiryo" panose="020B0604030504040204" pitchFamily="34" charset="-128"/>
                </a:rPr>
                <a:t>で</a:t>
              </a:r>
              <a:endParaRPr kumimoji="1" lang="en-US" altLang="ja-JP" sz="1200" dirty="0">
                <a:solidFill>
                  <a:schemeClr val="bg1"/>
                </a:solidFill>
                <a:latin typeface="Meiryo" panose="020B0604030504040204" pitchFamily="34" charset="-128"/>
                <a:ea typeface="Meiryo" panose="020B0604030504040204" pitchFamily="34" charset="-128"/>
              </a:endParaRPr>
            </a:p>
            <a:p>
              <a:r>
                <a:rPr lang="ja-JP" altLang="en-US" sz="1200">
                  <a:solidFill>
                    <a:schemeClr val="bg1"/>
                  </a:solidFill>
                  <a:latin typeface="Meiryo" panose="020B0604030504040204" pitchFamily="34" charset="-128"/>
                  <a:ea typeface="Meiryo" panose="020B0604030504040204" pitchFamily="34" charset="-128"/>
                </a:rPr>
                <a:t>人間を相手に対話的に、感情表現や冗談を交え</a:t>
              </a:r>
              <a:endParaRPr lang="en-US" altLang="ja-JP" sz="1200" dirty="0">
                <a:solidFill>
                  <a:schemeClr val="bg1"/>
                </a:solidFill>
                <a:latin typeface="Meiryo" panose="020B0604030504040204" pitchFamily="34" charset="-128"/>
                <a:ea typeface="Meiryo" panose="020B0604030504040204" pitchFamily="34" charset="-128"/>
              </a:endParaRPr>
            </a:p>
            <a:p>
              <a:r>
                <a:rPr lang="ja-JP" altLang="en-US" sz="1200">
                  <a:solidFill>
                    <a:schemeClr val="bg1"/>
                  </a:solidFill>
                  <a:latin typeface="Meiryo" panose="020B0604030504040204" pitchFamily="34" charset="-128"/>
                  <a:ea typeface="Meiryo" panose="020B0604030504040204" pitchFamily="34" charset="-128"/>
                </a:rPr>
                <a:t>相談や質問、指示に答えてくれる</a:t>
              </a:r>
              <a:endParaRPr lang="en-US" altLang="ja-JP" sz="1200" dirty="0">
                <a:solidFill>
                  <a:schemeClr val="bg1"/>
                </a:solidFill>
                <a:latin typeface="Meiryo" panose="020B0604030504040204" pitchFamily="34" charset="-128"/>
                <a:ea typeface="Meiryo" panose="020B0604030504040204" pitchFamily="34" charset="-128"/>
              </a:endParaRPr>
            </a:p>
          </p:txBody>
        </p:sp>
        <p:pic>
          <p:nvPicPr>
            <p:cNvPr id="17" name="図 16">
              <a:extLst>
                <a:ext uri="{FF2B5EF4-FFF2-40B4-BE49-F238E27FC236}">
                  <a16:creationId xmlns:a16="http://schemas.microsoft.com/office/drawing/2014/main" id="{4E978B8C-DCA0-E1D7-045C-E8EBE2D0CEE0}"/>
                </a:ext>
              </a:extLst>
            </p:cNvPr>
            <p:cNvPicPr>
              <a:picLocks noChangeAspect="1"/>
            </p:cNvPicPr>
            <p:nvPr/>
          </p:nvPicPr>
          <p:blipFill>
            <a:blip r:embed="rId5"/>
            <a:stretch>
              <a:fillRect/>
            </a:stretch>
          </p:blipFill>
          <p:spPr>
            <a:xfrm>
              <a:off x="833980" y="5204037"/>
              <a:ext cx="984362" cy="984362"/>
            </a:xfrm>
            <a:prstGeom prst="rect">
              <a:avLst/>
            </a:prstGeom>
            <a:ln>
              <a:noFill/>
            </a:ln>
            <a:effectLst>
              <a:softEdge rad="112500"/>
            </a:effectLst>
          </p:spPr>
        </p:pic>
        <p:sp>
          <p:nvSpPr>
            <p:cNvPr id="19" name="テキスト ボックス 18">
              <a:extLst>
                <a:ext uri="{FF2B5EF4-FFF2-40B4-BE49-F238E27FC236}">
                  <a16:creationId xmlns:a16="http://schemas.microsoft.com/office/drawing/2014/main" id="{7E203ECB-2B6B-F708-4179-260963954FC8}"/>
                </a:ext>
              </a:extLst>
            </p:cNvPr>
            <p:cNvSpPr txBox="1"/>
            <p:nvPr/>
          </p:nvSpPr>
          <p:spPr>
            <a:xfrm>
              <a:off x="1750760" y="5422313"/>
              <a:ext cx="1858201" cy="646331"/>
            </a:xfrm>
            <a:prstGeom prst="rect">
              <a:avLst/>
            </a:prstGeom>
            <a:noFill/>
          </p:spPr>
          <p:txBody>
            <a:bodyPr wrap="none" rtlCol="0">
              <a:spAutoFit/>
            </a:bodyPr>
            <a:lstStyle/>
            <a:p>
              <a:pPr algn="ctr"/>
              <a:r>
                <a:rPr kumimoji="1" lang="en-US" altLang="ja-JP" b="1" dirty="0">
                  <a:solidFill>
                    <a:schemeClr val="bg1"/>
                  </a:solidFill>
                  <a:latin typeface="Meiryo" panose="020B0604030504040204" pitchFamily="34" charset="-128"/>
                  <a:ea typeface="Meiryo" panose="020B0604030504040204" pitchFamily="34" charset="-128"/>
                </a:rPr>
                <a:t>AI</a:t>
              </a:r>
              <a:r>
                <a:rPr kumimoji="1" lang="ja-JP" altLang="en-US" b="1">
                  <a:solidFill>
                    <a:schemeClr val="bg1"/>
                  </a:solidFill>
                  <a:latin typeface="Meiryo" panose="020B0604030504040204" pitchFamily="34" charset="-128"/>
                  <a:ea typeface="Meiryo" panose="020B0604030504040204" pitchFamily="34" charset="-128"/>
                </a:rPr>
                <a:t>エージェント</a:t>
              </a:r>
              <a:endParaRPr kumimoji="1" lang="en-US" altLang="ja-JP" b="1" dirty="0">
                <a:solidFill>
                  <a:schemeClr val="bg1"/>
                </a:solidFill>
                <a:latin typeface="Meiryo" panose="020B0604030504040204" pitchFamily="34" charset="-128"/>
                <a:ea typeface="Meiryo" panose="020B0604030504040204" pitchFamily="34" charset="-128"/>
              </a:endParaRPr>
            </a:p>
            <a:p>
              <a:pPr algn="ctr"/>
              <a:r>
                <a:rPr lang="en-US" altLang="ja-JP" b="1" dirty="0">
                  <a:solidFill>
                    <a:schemeClr val="bg1"/>
                  </a:solidFill>
                  <a:latin typeface="Meiryo" panose="020B0604030504040204" pitchFamily="34" charset="-128"/>
                  <a:ea typeface="Meiryo" panose="020B0604030504040204" pitchFamily="34" charset="-128"/>
                </a:rPr>
                <a:t>AI</a:t>
              </a:r>
              <a:r>
                <a:rPr lang="ja-JP" altLang="en-US" b="1">
                  <a:solidFill>
                    <a:schemeClr val="bg1"/>
                  </a:solidFill>
                  <a:latin typeface="Meiryo" panose="020B0604030504040204" pitchFamily="34" charset="-128"/>
                  <a:ea typeface="Meiryo" panose="020B0604030504040204" pitchFamily="34" charset="-128"/>
                </a:rPr>
                <a:t>アシスタント</a:t>
              </a:r>
              <a:endParaRPr lang="en-US" altLang="ja-JP" b="1" dirty="0">
                <a:solidFill>
                  <a:schemeClr val="bg1"/>
                </a:solidFill>
                <a:latin typeface="Meiryo" panose="020B0604030504040204" pitchFamily="34" charset="-128"/>
                <a:ea typeface="Meiryo" panose="020B0604030504040204" pitchFamily="34" charset="-128"/>
              </a:endParaRPr>
            </a:p>
          </p:txBody>
        </p:sp>
        <p:sp>
          <p:nvSpPr>
            <p:cNvPr id="24" name="左矢印 23">
              <a:extLst>
                <a:ext uri="{FF2B5EF4-FFF2-40B4-BE49-F238E27FC236}">
                  <a16:creationId xmlns:a16="http://schemas.microsoft.com/office/drawing/2014/main" id="{C3CD0450-6005-0773-EA96-52ADD25122A9}"/>
                </a:ext>
              </a:extLst>
            </p:cNvPr>
            <p:cNvSpPr/>
            <p:nvPr/>
          </p:nvSpPr>
          <p:spPr>
            <a:xfrm>
              <a:off x="7207502" y="5440613"/>
              <a:ext cx="371475" cy="594838"/>
            </a:xfrm>
            <a:prstGeom prst="leftArrow">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26" name="上矢印 25">
            <a:extLst>
              <a:ext uri="{FF2B5EF4-FFF2-40B4-BE49-F238E27FC236}">
                <a16:creationId xmlns:a16="http://schemas.microsoft.com/office/drawing/2014/main" id="{F42A5FE6-3463-3FC3-B4B5-980F0437CE44}"/>
              </a:ext>
            </a:extLst>
          </p:cNvPr>
          <p:cNvSpPr/>
          <p:nvPr/>
        </p:nvSpPr>
        <p:spPr>
          <a:xfrm>
            <a:off x="3409619" y="4753153"/>
            <a:ext cx="398683" cy="350277"/>
          </a:xfrm>
          <a:prstGeom prst="upArrow">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上矢印 26">
            <a:extLst>
              <a:ext uri="{FF2B5EF4-FFF2-40B4-BE49-F238E27FC236}">
                <a16:creationId xmlns:a16="http://schemas.microsoft.com/office/drawing/2014/main" id="{A5E537B7-31E6-07B5-A94E-DF235D745992}"/>
              </a:ext>
            </a:extLst>
          </p:cNvPr>
          <p:cNvSpPr/>
          <p:nvPr/>
        </p:nvSpPr>
        <p:spPr>
          <a:xfrm rot="10800000">
            <a:off x="3976356" y="4756719"/>
            <a:ext cx="398683" cy="350277"/>
          </a:xfrm>
          <a:prstGeom prst="upArrow">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999580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down)">
                                      <p:cBhvr>
                                        <p:cTn id="7" dur="500"/>
                                        <p:tgtEl>
                                          <p:spTgt spid="23"/>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right)">
                                      <p:cBhvr>
                                        <p:cTn id="11" dur="500"/>
                                        <p:tgtEl>
                                          <p:spTgt spid="2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2" fill="hold" nodeType="click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wipe(right)">
                                      <p:cBhvr>
                                        <p:cTn id="16" dur="500"/>
                                        <p:tgtEl>
                                          <p:spTgt spid="30"/>
                                        </p:tgtEl>
                                      </p:cBhvr>
                                    </p:animEffect>
                                  </p:childTnLst>
                                </p:cTn>
                              </p:par>
                            </p:childTnLst>
                          </p:cTn>
                        </p:par>
                        <p:par>
                          <p:cTn id="17" fill="hold">
                            <p:stCondLst>
                              <p:cond delay="500"/>
                            </p:stCondLst>
                            <p:childTnLst>
                              <p:par>
                                <p:cTn id="18" presetID="22" presetClass="entr" presetSubtype="4" fill="hold" grpId="0" nodeType="after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wipe(down)">
                                      <p:cBhvr>
                                        <p:cTn id="20" dur="500"/>
                                        <p:tgtEl>
                                          <p:spTgt spid="26"/>
                                        </p:tgtEl>
                                      </p:cBhvr>
                                    </p:animEffect>
                                  </p:childTnLst>
                                </p:cTn>
                              </p:par>
                              <p:par>
                                <p:cTn id="21" presetID="22" presetClass="entr" presetSubtype="1" fill="hold" grpId="0" nodeType="withEffect">
                                  <p:stCondLst>
                                    <p:cond delay="0"/>
                                  </p:stCondLst>
                                  <p:childTnLst>
                                    <p:set>
                                      <p:cBhvr>
                                        <p:cTn id="22" dur="1" fill="hold">
                                          <p:stCondLst>
                                            <p:cond delay="0"/>
                                          </p:stCondLst>
                                        </p:cTn>
                                        <p:tgtEl>
                                          <p:spTgt spid="27"/>
                                        </p:tgtEl>
                                        <p:attrNameLst>
                                          <p:attrName>style.visibility</p:attrName>
                                        </p:attrNameLst>
                                      </p:cBhvr>
                                      <p:to>
                                        <p:strVal val="visible"/>
                                      </p:to>
                                    </p:set>
                                    <p:animEffect transition="in" filter="wipe(up)">
                                      <p:cBhvr>
                                        <p:cTn id="23"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6" grpId="0" animBg="1"/>
      <p:bldP spid="27"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en-US" altLang="ja-JP" sz="2400" dirty="0">
                <a:solidFill>
                  <a:schemeClr val="bg1"/>
                </a:solidFill>
                <a:latin typeface="メイリオ" panose="020B0604030504040204" pitchFamily="50" charset="-128"/>
                <a:ea typeface="メイリオ" panose="020B0604030504040204" pitchFamily="50" charset="-128"/>
                <a:cs typeface="Arial" pitchFamily="34" charset="0"/>
              </a:rPr>
              <a:t>AI</a:t>
            </a:r>
            <a:r>
              <a:rPr lang="ja-JP" altLang="en-US" sz="2400" dirty="0">
                <a:solidFill>
                  <a:schemeClr val="bg1"/>
                </a:solidFill>
                <a:latin typeface="メイリオ" panose="020B0604030504040204" pitchFamily="50" charset="-128"/>
                <a:ea typeface="メイリオ" panose="020B0604030504040204" pitchFamily="50" charset="-128"/>
                <a:cs typeface="Arial" pitchFamily="34" charset="0"/>
              </a:rPr>
              <a:t>の可能性と限界</a:t>
            </a: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3090411740"/>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正方形/長方形 42">
            <a:extLst>
              <a:ext uri="{FF2B5EF4-FFF2-40B4-BE49-F238E27FC236}">
                <a16:creationId xmlns:a16="http://schemas.microsoft.com/office/drawing/2014/main" id="{91A26C41-E344-C240-97E0-CAC6FEE61F4B}"/>
              </a:ext>
            </a:extLst>
          </p:cNvPr>
          <p:cNvSpPr/>
          <p:nvPr/>
        </p:nvSpPr>
        <p:spPr>
          <a:xfrm>
            <a:off x="191437" y="878966"/>
            <a:ext cx="8780202" cy="2778634"/>
          </a:xfrm>
          <a:prstGeom prst="rect">
            <a:avLst/>
          </a:prstGeom>
          <a:solidFill>
            <a:srgbClr val="0070C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44" name="正方形/長方形 43">
            <a:extLst>
              <a:ext uri="{FF2B5EF4-FFF2-40B4-BE49-F238E27FC236}">
                <a16:creationId xmlns:a16="http://schemas.microsoft.com/office/drawing/2014/main" id="{0A8578C6-C19D-4543-B166-196C6A6D742C}"/>
              </a:ext>
            </a:extLst>
          </p:cNvPr>
          <p:cNvSpPr/>
          <p:nvPr/>
        </p:nvSpPr>
        <p:spPr>
          <a:xfrm>
            <a:off x="195645" y="3657599"/>
            <a:ext cx="4387997" cy="2778634"/>
          </a:xfrm>
          <a:prstGeom prst="rect">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45" name="正方形/長方形 44">
            <a:extLst>
              <a:ext uri="{FF2B5EF4-FFF2-40B4-BE49-F238E27FC236}">
                <a16:creationId xmlns:a16="http://schemas.microsoft.com/office/drawing/2014/main" id="{10C01212-7526-A948-9AEF-BA03FFDA454A}"/>
              </a:ext>
            </a:extLst>
          </p:cNvPr>
          <p:cNvSpPr/>
          <p:nvPr/>
        </p:nvSpPr>
        <p:spPr>
          <a:xfrm>
            <a:off x="4583642" y="3657599"/>
            <a:ext cx="4387997" cy="2778634"/>
          </a:xfrm>
          <a:prstGeom prst="rect">
            <a:avLst/>
          </a:prstGeom>
          <a:solidFill>
            <a:srgbClr val="C0504D"/>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DC8D3551-FB92-C04B-BEB3-CFE8122E17F8}"/>
              </a:ext>
            </a:extLst>
          </p:cNvPr>
          <p:cNvSpPr>
            <a:spLocks noGrp="1"/>
          </p:cNvSpPr>
          <p:nvPr>
            <p:ph type="title"/>
          </p:nvPr>
        </p:nvSpPr>
        <p:spPr/>
        <p:txBody>
          <a:bodyPr/>
          <a:lstStyle/>
          <a:p>
            <a:r>
              <a:rPr kumimoji="1" lang="en-US" altLang="ja-JP" dirty="0"/>
              <a:t>AI</a:t>
            </a:r>
            <a:r>
              <a:rPr kumimoji="1" lang="ja-JP" altLang="en-US"/>
              <a:t>の役割と人間の関係</a:t>
            </a:r>
          </a:p>
        </p:txBody>
      </p:sp>
      <p:sp>
        <p:nvSpPr>
          <p:cNvPr id="18" name="テキスト ボックス 17">
            <a:extLst>
              <a:ext uri="{FF2B5EF4-FFF2-40B4-BE49-F238E27FC236}">
                <a16:creationId xmlns:a16="http://schemas.microsoft.com/office/drawing/2014/main" id="{B8ADB7C5-4DEC-874A-8D06-220B502168EA}"/>
              </a:ext>
            </a:extLst>
          </p:cNvPr>
          <p:cNvSpPr txBox="1"/>
          <p:nvPr/>
        </p:nvSpPr>
        <p:spPr>
          <a:xfrm>
            <a:off x="3556337" y="1059374"/>
            <a:ext cx="2031325" cy="461665"/>
          </a:xfrm>
          <a:prstGeom prst="rect">
            <a:avLst/>
          </a:prstGeom>
          <a:noFill/>
        </p:spPr>
        <p:txBody>
          <a:bodyPr wrap="none" rtlCol="0">
            <a:spAutoFit/>
          </a:bodyPr>
          <a:lstStyle/>
          <a:p>
            <a:pPr algn="ctr"/>
            <a:r>
              <a:rPr kumimoji="1" lang="ja-JP" altLang="en-US" sz="2400" b="1">
                <a:solidFill>
                  <a:schemeClr val="bg1"/>
                </a:solidFill>
                <a:latin typeface="Meiryo" panose="020B0604030504040204" pitchFamily="34" charset="-128"/>
                <a:ea typeface="Meiryo" panose="020B0604030504040204" pitchFamily="34" charset="-128"/>
              </a:rPr>
              <a:t>多様性の拡大</a:t>
            </a:r>
          </a:p>
        </p:txBody>
      </p:sp>
      <p:sp>
        <p:nvSpPr>
          <p:cNvPr id="19" name="テキスト ボックス 18">
            <a:extLst>
              <a:ext uri="{FF2B5EF4-FFF2-40B4-BE49-F238E27FC236}">
                <a16:creationId xmlns:a16="http://schemas.microsoft.com/office/drawing/2014/main" id="{2046A7DB-008C-BD40-A9C9-17B888555643}"/>
              </a:ext>
            </a:extLst>
          </p:cNvPr>
          <p:cNvSpPr txBox="1"/>
          <p:nvPr/>
        </p:nvSpPr>
        <p:spPr>
          <a:xfrm>
            <a:off x="376061" y="3801187"/>
            <a:ext cx="2031325" cy="830997"/>
          </a:xfrm>
          <a:prstGeom prst="rect">
            <a:avLst/>
          </a:prstGeom>
          <a:noFill/>
        </p:spPr>
        <p:txBody>
          <a:bodyPr wrap="none" rtlCol="0">
            <a:spAutoFit/>
          </a:bodyPr>
          <a:lstStyle/>
          <a:p>
            <a:r>
              <a:rPr kumimoji="1" lang="ja-JP" altLang="en-US" sz="2400" b="1">
                <a:solidFill>
                  <a:schemeClr val="bg1"/>
                </a:solidFill>
                <a:latin typeface="Meiryo" panose="020B0604030504040204" pitchFamily="34" charset="-128"/>
                <a:ea typeface="Meiryo" panose="020B0604030504040204" pitchFamily="34" charset="-128"/>
              </a:rPr>
              <a:t>知的単純労働</a:t>
            </a:r>
            <a:endParaRPr kumimoji="1" lang="en-US" altLang="ja-JP" sz="2400" b="1" dirty="0">
              <a:solidFill>
                <a:schemeClr val="bg1"/>
              </a:solidFill>
              <a:latin typeface="Meiryo" panose="020B0604030504040204" pitchFamily="34" charset="-128"/>
              <a:ea typeface="Meiryo" panose="020B0604030504040204" pitchFamily="34" charset="-128"/>
            </a:endParaRPr>
          </a:p>
          <a:p>
            <a:r>
              <a:rPr kumimoji="1" lang="ja-JP" altLang="en-US" sz="2400" b="1">
                <a:solidFill>
                  <a:schemeClr val="bg1"/>
                </a:solidFill>
                <a:latin typeface="Meiryo" panose="020B0604030504040204" pitchFamily="34" charset="-128"/>
                <a:ea typeface="Meiryo" panose="020B0604030504040204" pitchFamily="34" charset="-128"/>
              </a:rPr>
              <a:t>からの解放</a:t>
            </a:r>
          </a:p>
        </p:txBody>
      </p:sp>
      <p:sp>
        <p:nvSpPr>
          <p:cNvPr id="20" name="テキスト ボックス 19">
            <a:extLst>
              <a:ext uri="{FF2B5EF4-FFF2-40B4-BE49-F238E27FC236}">
                <a16:creationId xmlns:a16="http://schemas.microsoft.com/office/drawing/2014/main" id="{4C13C141-78F9-744E-8CBD-969C187DEEFA}"/>
              </a:ext>
            </a:extLst>
          </p:cNvPr>
          <p:cNvSpPr txBox="1"/>
          <p:nvPr/>
        </p:nvSpPr>
        <p:spPr>
          <a:xfrm>
            <a:off x="6139573" y="3800420"/>
            <a:ext cx="2646878" cy="830997"/>
          </a:xfrm>
          <a:prstGeom prst="rect">
            <a:avLst/>
          </a:prstGeom>
          <a:noFill/>
        </p:spPr>
        <p:txBody>
          <a:bodyPr wrap="none" rtlCol="0">
            <a:spAutoFit/>
          </a:bodyPr>
          <a:lstStyle/>
          <a:p>
            <a:pPr algn="r"/>
            <a:r>
              <a:rPr kumimoji="1" lang="ja-JP" altLang="en-US" sz="2400" b="1">
                <a:solidFill>
                  <a:schemeClr val="bg1"/>
                </a:solidFill>
                <a:latin typeface="Meiryo" panose="020B0604030504040204" pitchFamily="34" charset="-128"/>
                <a:ea typeface="Meiryo" panose="020B0604030504040204" pitchFamily="34" charset="-128"/>
              </a:rPr>
              <a:t>複雑な業務の</a:t>
            </a:r>
            <a:endParaRPr kumimoji="1" lang="en-US" altLang="ja-JP" sz="2400" b="1" dirty="0">
              <a:solidFill>
                <a:schemeClr val="bg1"/>
              </a:solidFill>
              <a:latin typeface="Meiryo" panose="020B0604030504040204" pitchFamily="34" charset="-128"/>
              <a:ea typeface="Meiryo" panose="020B0604030504040204" pitchFamily="34" charset="-128"/>
            </a:endParaRPr>
          </a:p>
          <a:p>
            <a:pPr algn="r"/>
            <a:r>
              <a:rPr kumimoji="1" lang="ja-JP" altLang="en-US" sz="2400" b="1">
                <a:solidFill>
                  <a:schemeClr val="bg1"/>
                </a:solidFill>
                <a:latin typeface="Meiryo" panose="020B0604030504040204" pitchFamily="34" charset="-128"/>
                <a:ea typeface="Meiryo" panose="020B0604030504040204" pitchFamily="34" charset="-128"/>
              </a:rPr>
              <a:t>効率と品質の向上</a:t>
            </a:r>
          </a:p>
        </p:txBody>
      </p:sp>
      <p:sp>
        <p:nvSpPr>
          <p:cNvPr id="21" name="テキスト ボックス 20">
            <a:extLst>
              <a:ext uri="{FF2B5EF4-FFF2-40B4-BE49-F238E27FC236}">
                <a16:creationId xmlns:a16="http://schemas.microsoft.com/office/drawing/2014/main" id="{4F803C15-7CFE-7541-86EC-6A68F35375A4}"/>
              </a:ext>
            </a:extLst>
          </p:cNvPr>
          <p:cNvSpPr txBox="1"/>
          <p:nvPr/>
        </p:nvSpPr>
        <p:spPr>
          <a:xfrm>
            <a:off x="344786" y="1559970"/>
            <a:ext cx="3467616" cy="584775"/>
          </a:xfrm>
          <a:prstGeom prst="rect">
            <a:avLst/>
          </a:prstGeom>
          <a:noFill/>
        </p:spPr>
        <p:txBody>
          <a:bodyPr wrap="none" rtlCol="0">
            <a:spAutoFit/>
          </a:bodyPr>
          <a:lstStyle/>
          <a:p>
            <a:r>
              <a:rPr kumimoji="1" lang="ja-JP" altLang="en-US" sz="1600" b="1">
                <a:solidFill>
                  <a:schemeClr val="bg1"/>
                </a:solidFill>
                <a:latin typeface="Meiryo" panose="020B0604030504040204" pitchFamily="34" charset="-128"/>
                <a:ea typeface="Meiryo" panose="020B0604030504040204" pitchFamily="34" charset="-128"/>
              </a:rPr>
              <a:t>自分とは異なる能力やスキルを</a:t>
            </a:r>
            <a:endParaRPr kumimoji="1" lang="en-US" altLang="ja-JP" sz="1600" b="1" dirty="0">
              <a:solidFill>
                <a:schemeClr val="bg1"/>
              </a:solidFill>
              <a:latin typeface="Meiryo" panose="020B0604030504040204" pitchFamily="34" charset="-128"/>
              <a:ea typeface="Meiryo" panose="020B0604030504040204" pitchFamily="34" charset="-128"/>
            </a:endParaRPr>
          </a:p>
          <a:p>
            <a:r>
              <a:rPr kumimoji="1" lang="ja-JP" altLang="en-US" sz="1600" b="1">
                <a:solidFill>
                  <a:schemeClr val="bg1"/>
                </a:solidFill>
                <a:latin typeface="Meiryo" panose="020B0604030504040204" pitchFamily="34" charset="-128"/>
                <a:ea typeface="Meiryo" panose="020B0604030504040204" pitchFamily="34" charset="-128"/>
              </a:rPr>
              <a:t>持つものとの協力で問題を解決する</a:t>
            </a:r>
          </a:p>
        </p:txBody>
      </p:sp>
      <p:sp>
        <p:nvSpPr>
          <p:cNvPr id="29" name="テキスト ボックス 28">
            <a:extLst>
              <a:ext uri="{FF2B5EF4-FFF2-40B4-BE49-F238E27FC236}">
                <a16:creationId xmlns:a16="http://schemas.microsoft.com/office/drawing/2014/main" id="{97D3C082-D2C2-5B42-B39E-B5F139A32335}"/>
              </a:ext>
            </a:extLst>
          </p:cNvPr>
          <p:cNvSpPr txBox="1"/>
          <p:nvPr/>
        </p:nvSpPr>
        <p:spPr>
          <a:xfrm>
            <a:off x="376060" y="5686646"/>
            <a:ext cx="1649619" cy="584775"/>
          </a:xfrm>
          <a:prstGeom prst="rect">
            <a:avLst/>
          </a:prstGeom>
          <a:noFill/>
        </p:spPr>
        <p:txBody>
          <a:bodyPr wrap="none" rtlCol="0">
            <a:spAutoFit/>
          </a:bodyPr>
          <a:lstStyle/>
          <a:p>
            <a:r>
              <a:rPr lang="en-US" altLang="ja-JP" sz="1600" dirty="0">
                <a:solidFill>
                  <a:schemeClr val="bg1"/>
                </a:solidFill>
                <a:latin typeface="Meiryo" panose="020B0604030504040204" pitchFamily="34" charset="-128"/>
                <a:ea typeface="Meiryo" panose="020B0604030504040204" pitchFamily="34" charset="-128"/>
              </a:rPr>
              <a:t>Web</a:t>
            </a:r>
            <a:r>
              <a:rPr kumimoji="1" lang="ja-JP" altLang="en-US" sz="1600">
                <a:solidFill>
                  <a:schemeClr val="bg1"/>
                </a:solidFill>
                <a:latin typeface="Meiryo" panose="020B0604030504040204" pitchFamily="34" charset="-128"/>
                <a:ea typeface="Meiryo" panose="020B0604030504040204" pitchFamily="34" charset="-128"/>
              </a:rPr>
              <a:t>情報の収集</a:t>
            </a:r>
            <a:endParaRPr kumimoji="1" lang="en-US" altLang="ja-JP" sz="1600" dirty="0">
              <a:solidFill>
                <a:schemeClr val="bg1"/>
              </a:solidFill>
              <a:latin typeface="Meiryo" panose="020B0604030504040204" pitchFamily="34" charset="-128"/>
              <a:ea typeface="Meiryo" panose="020B0604030504040204" pitchFamily="34" charset="-128"/>
            </a:endParaRPr>
          </a:p>
          <a:p>
            <a:r>
              <a:rPr lang="ja-JP" altLang="en-US" sz="1600">
                <a:solidFill>
                  <a:schemeClr val="bg1"/>
                </a:solidFill>
                <a:latin typeface="Meiryo" panose="020B0604030504040204" pitchFamily="34" charset="-128"/>
                <a:ea typeface="Meiryo" panose="020B0604030504040204" pitchFamily="34" charset="-128"/>
              </a:rPr>
              <a:t>提携記事の作成</a:t>
            </a:r>
            <a:endParaRPr kumimoji="1" lang="ja-JP" altLang="en-US" sz="1600">
              <a:solidFill>
                <a:schemeClr val="bg1"/>
              </a:solidFill>
              <a:latin typeface="Meiryo" panose="020B0604030504040204" pitchFamily="34" charset="-128"/>
              <a:ea typeface="Meiryo" panose="020B0604030504040204" pitchFamily="34" charset="-128"/>
            </a:endParaRPr>
          </a:p>
        </p:txBody>
      </p:sp>
      <p:sp>
        <p:nvSpPr>
          <p:cNvPr id="30" name="テキスト ボックス 29">
            <a:extLst>
              <a:ext uri="{FF2B5EF4-FFF2-40B4-BE49-F238E27FC236}">
                <a16:creationId xmlns:a16="http://schemas.microsoft.com/office/drawing/2014/main" id="{8A2C32C2-888B-5147-9754-18B0A83262DB}"/>
              </a:ext>
            </a:extLst>
          </p:cNvPr>
          <p:cNvSpPr txBox="1"/>
          <p:nvPr/>
        </p:nvSpPr>
        <p:spPr>
          <a:xfrm>
            <a:off x="376060" y="4759199"/>
            <a:ext cx="2031325" cy="830997"/>
          </a:xfrm>
          <a:prstGeom prst="rect">
            <a:avLst/>
          </a:prstGeom>
          <a:noFill/>
        </p:spPr>
        <p:txBody>
          <a:bodyPr wrap="none" rtlCol="0">
            <a:spAutoFit/>
          </a:bodyPr>
          <a:lstStyle/>
          <a:p>
            <a:r>
              <a:rPr kumimoji="1" lang="ja-JP" altLang="en-US" sz="1600">
                <a:solidFill>
                  <a:schemeClr val="bg1"/>
                </a:solidFill>
                <a:latin typeface="Meiryo" panose="020B0604030504040204" pitchFamily="34" charset="-128"/>
                <a:ea typeface="Meiryo" panose="020B0604030504040204" pitchFamily="34" charset="-128"/>
              </a:rPr>
              <a:t>勤怠管理</a:t>
            </a:r>
            <a:endParaRPr kumimoji="1" lang="en-US" altLang="ja-JP" sz="1600" dirty="0">
              <a:solidFill>
                <a:schemeClr val="bg1"/>
              </a:solidFill>
              <a:latin typeface="Meiryo" panose="020B0604030504040204" pitchFamily="34" charset="-128"/>
              <a:ea typeface="Meiryo" panose="020B0604030504040204" pitchFamily="34" charset="-128"/>
            </a:endParaRPr>
          </a:p>
          <a:p>
            <a:r>
              <a:rPr lang="ja-JP" altLang="en-US" sz="1600">
                <a:solidFill>
                  <a:schemeClr val="bg1"/>
                </a:solidFill>
                <a:latin typeface="Meiryo" panose="020B0604030504040204" pitchFamily="34" charset="-128"/>
                <a:ea typeface="Meiryo" panose="020B0604030504040204" pitchFamily="34" charset="-128"/>
              </a:rPr>
              <a:t>書類作成</a:t>
            </a:r>
            <a:endParaRPr lang="en-US" altLang="ja-JP" sz="1600" dirty="0">
              <a:solidFill>
                <a:schemeClr val="bg1"/>
              </a:solidFill>
              <a:latin typeface="Meiryo" panose="020B0604030504040204" pitchFamily="34" charset="-128"/>
              <a:ea typeface="Meiryo" panose="020B0604030504040204" pitchFamily="34" charset="-128"/>
            </a:endParaRPr>
          </a:p>
          <a:p>
            <a:r>
              <a:rPr kumimoji="1" lang="ja-JP" altLang="en-US" sz="1600">
                <a:solidFill>
                  <a:schemeClr val="bg1"/>
                </a:solidFill>
                <a:latin typeface="Meiryo" panose="020B0604030504040204" pitchFamily="34" charset="-128"/>
                <a:ea typeface="Meiryo" panose="020B0604030504040204" pitchFamily="34" charset="-128"/>
              </a:rPr>
              <a:t>工事現場の進捗管理</a:t>
            </a:r>
          </a:p>
        </p:txBody>
      </p:sp>
      <p:sp>
        <p:nvSpPr>
          <p:cNvPr id="31" name="テキスト ボックス 30">
            <a:extLst>
              <a:ext uri="{FF2B5EF4-FFF2-40B4-BE49-F238E27FC236}">
                <a16:creationId xmlns:a16="http://schemas.microsoft.com/office/drawing/2014/main" id="{FCF9BC13-F865-2C41-BFE3-C8F7AEBDB8EE}"/>
              </a:ext>
            </a:extLst>
          </p:cNvPr>
          <p:cNvSpPr txBox="1"/>
          <p:nvPr/>
        </p:nvSpPr>
        <p:spPr>
          <a:xfrm>
            <a:off x="2966075" y="5005421"/>
            <a:ext cx="1210588" cy="584775"/>
          </a:xfrm>
          <a:prstGeom prst="rect">
            <a:avLst/>
          </a:prstGeom>
          <a:noFill/>
        </p:spPr>
        <p:txBody>
          <a:bodyPr wrap="none" rtlCol="0">
            <a:spAutoFit/>
          </a:bodyPr>
          <a:lstStyle/>
          <a:p>
            <a:r>
              <a:rPr lang="ja-JP" altLang="en-US" sz="1600">
                <a:solidFill>
                  <a:schemeClr val="bg1"/>
                </a:solidFill>
                <a:latin typeface="Meiryo" panose="020B0604030504040204" pitchFamily="34" charset="-128"/>
                <a:ea typeface="Meiryo" panose="020B0604030504040204" pitchFamily="34" charset="-128"/>
              </a:rPr>
              <a:t>施設の警備</a:t>
            </a:r>
            <a:endParaRPr lang="en-US" altLang="ja-JP" sz="1600" dirty="0">
              <a:solidFill>
                <a:schemeClr val="bg1"/>
              </a:solidFill>
              <a:latin typeface="Meiryo" panose="020B0604030504040204" pitchFamily="34" charset="-128"/>
              <a:ea typeface="Meiryo" panose="020B0604030504040204" pitchFamily="34" charset="-128"/>
            </a:endParaRPr>
          </a:p>
          <a:p>
            <a:r>
              <a:rPr kumimoji="1" lang="ja-JP" altLang="en-US" sz="1600">
                <a:solidFill>
                  <a:schemeClr val="bg1"/>
                </a:solidFill>
                <a:latin typeface="Meiryo" panose="020B0604030504040204" pitchFamily="34" charset="-128"/>
                <a:ea typeface="Meiryo" panose="020B0604030504040204" pitchFamily="34" charset="-128"/>
              </a:rPr>
              <a:t>防犯や防火</a:t>
            </a:r>
          </a:p>
        </p:txBody>
      </p:sp>
      <p:sp>
        <p:nvSpPr>
          <p:cNvPr id="32" name="テキスト ボックス 31">
            <a:extLst>
              <a:ext uri="{FF2B5EF4-FFF2-40B4-BE49-F238E27FC236}">
                <a16:creationId xmlns:a16="http://schemas.microsoft.com/office/drawing/2014/main" id="{080AC2BC-4EF2-624C-9F58-B3346A942AA0}"/>
              </a:ext>
            </a:extLst>
          </p:cNvPr>
          <p:cNvSpPr txBox="1"/>
          <p:nvPr/>
        </p:nvSpPr>
        <p:spPr>
          <a:xfrm>
            <a:off x="6973072" y="5935994"/>
            <a:ext cx="1826141" cy="338554"/>
          </a:xfrm>
          <a:prstGeom prst="rect">
            <a:avLst/>
          </a:prstGeom>
          <a:noFill/>
        </p:spPr>
        <p:txBody>
          <a:bodyPr wrap="none" rtlCol="0">
            <a:spAutoFit/>
          </a:bodyPr>
          <a:lstStyle/>
          <a:p>
            <a:pPr algn="r"/>
            <a:r>
              <a:rPr lang="ja-JP" altLang="en-US" sz="1600">
                <a:solidFill>
                  <a:schemeClr val="bg1"/>
                </a:solidFill>
                <a:latin typeface="Meiryo" panose="020B0604030504040204" pitchFamily="34" charset="-128"/>
                <a:ea typeface="Meiryo" panose="020B0604030504040204" pitchFamily="34" charset="-128"/>
              </a:rPr>
              <a:t>ケアプランの作成</a:t>
            </a:r>
            <a:endParaRPr lang="en-US" altLang="ja-JP" sz="1600" dirty="0">
              <a:solidFill>
                <a:schemeClr val="bg1"/>
              </a:solidFill>
              <a:latin typeface="Meiryo" panose="020B0604030504040204" pitchFamily="34" charset="-128"/>
              <a:ea typeface="Meiryo" panose="020B0604030504040204" pitchFamily="34" charset="-128"/>
            </a:endParaRPr>
          </a:p>
        </p:txBody>
      </p:sp>
      <p:sp>
        <p:nvSpPr>
          <p:cNvPr id="33" name="テキスト ボックス 32">
            <a:extLst>
              <a:ext uri="{FF2B5EF4-FFF2-40B4-BE49-F238E27FC236}">
                <a16:creationId xmlns:a16="http://schemas.microsoft.com/office/drawing/2014/main" id="{0F44CF63-C3D5-C640-9ED1-9823EE1B07B6}"/>
              </a:ext>
            </a:extLst>
          </p:cNvPr>
          <p:cNvSpPr txBox="1"/>
          <p:nvPr/>
        </p:nvSpPr>
        <p:spPr>
          <a:xfrm>
            <a:off x="6562703" y="4759199"/>
            <a:ext cx="2236510" cy="584775"/>
          </a:xfrm>
          <a:prstGeom prst="rect">
            <a:avLst/>
          </a:prstGeom>
          <a:noFill/>
        </p:spPr>
        <p:txBody>
          <a:bodyPr wrap="none" rtlCol="0">
            <a:spAutoFit/>
          </a:bodyPr>
          <a:lstStyle/>
          <a:p>
            <a:pPr algn="r"/>
            <a:r>
              <a:rPr lang="ja-JP" altLang="en-US" sz="1600">
                <a:solidFill>
                  <a:schemeClr val="bg1"/>
                </a:solidFill>
                <a:latin typeface="Meiryo" panose="020B0604030504040204" pitchFamily="34" charset="-128"/>
                <a:ea typeface="Meiryo" panose="020B0604030504040204" pitchFamily="34" charset="-128"/>
              </a:rPr>
              <a:t>財務情報の収集と分析</a:t>
            </a:r>
            <a:endParaRPr lang="en-US" altLang="ja-JP" sz="1600" dirty="0">
              <a:solidFill>
                <a:schemeClr val="bg1"/>
              </a:solidFill>
              <a:latin typeface="Meiryo" panose="020B0604030504040204" pitchFamily="34" charset="-128"/>
              <a:ea typeface="Meiryo" panose="020B0604030504040204" pitchFamily="34" charset="-128"/>
            </a:endParaRPr>
          </a:p>
          <a:p>
            <a:pPr algn="r"/>
            <a:r>
              <a:rPr lang="ja-JP" altLang="en-US" sz="1600">
                <a:solidFill>
                  <a:schemeClr val="bg1"/>
                </a:solidFill>
                <a:latin typeface="Meiryo" panose="020B0604030504040204" pitchFamily="34" charset="-128"/>
                <a:ea typeface="Meiryo" panose="020B0604030504040204" pitchFamily="34" charset="-128"/>
              </a:rPr>
              <a:t>報告書の作成</a:t>
            </a:r>
            <a:endParaRPr lang="en-US" altLang="ja-JP" sz="1600" dirty="0">
              <a:solidFill>
                <a:schemeClr val="bg1"/>
              </a:solidFill>
              <a:latin typeface="Meiryo" panose="020B0604030504040204" pitchFamily="34" charset="-128"/>
              <a:ea typeface="Meiryo" panose="020B0604030504040204" pitchFamily="34" charset="-128"/>
            </a:endParaRPr>
          </a:p>
        </p:txBody>
      </p:sp>
      <p:sp>
        <p:nvSpPr>
          <p:cNvPr id="34" name="テキスト ボックス 33">
            <a:extLst>
              <a:ext uri="{FF2B5EF4-FFF2-40B4-BE49-F238E27FC236}">
                <a16:creationId xmlns:a16="http://schemas.microsoft.com/office/drawing/2014/main" id="{9617A420-7BF8-E644-87D1-4B3E19D02EF7}"/>
              </a:ext>
            </a:extLst>
          </p:cNvPr>
          <p:cNvSpPr txBox="1"/>
          <p:nvPr/>
        </p:nvSpPr>
        <p:spPr>
          <a:xfrm>
            <a:off x="4725148" y="5018812"/>
            <a:ext cx="1620957" cy="584775"/>
          </a:xfrm>
          <a:prstGeom prst="rect">
            <a:avLst/>
          </a:prstGeom>
          <a:noFill/>
        </p:spPr>
        <p:txBody>
          <a:bodyPr wrap="none" rtlCol="0">
            <a:spAutoFit/>
          </a:bodyPr>
          <a:lstStyle/>
          <a:p>
            <a:pPr algn="r"/>
            <a:r>
              <a:rPr lang="ja-JP" altLang="en-US" sz="1600">
                <a:solidFill>
                  <a:schemeClr val="bg1"/>
                </a:solidFill>
                <a:latin typeface="Meiryo" panose="020B0604030504040204" pitchFamily="34" charset="-128"/>
                <a:ea typeface="Meiryo" panose="020B0604030504040204" pitchFamily="34" charset="-128"/>
              </a:rPr>
              <a:t>治療方針の策定</a:t>
            </a:r>
            <a:endParaRPr lang="en-US" altLang="ja-JP" sz="1600" dirty="0">
              <a:solidFill>
                <a:schemeClr val="bg1"/>
              </a:solidFill>
              <a:latin typeface="Meiryo" panose="020B0604030504040204" pitchFamily="34" charset="-128"/>
              <a:ea typeface="Meiryo" panose="020B0604030504040204" pitchFamily="34" charset="-128"/>
            </a:endParaRPr>
          </a:p>
          <a:p>
            <a:pPr algn="r"/>
            <a:r>
              <a:rPr lang="ja-JP" altLang="en-US" sz="1600">
                <a:solidFill>
                  <a:schemeClr val="bg1"/>
                </a:solidFill>
                <a:latin typeface="Meiryo" panose="020B0604030504040204" pitchFamily="34" charset="-128"/>
                <a:ea typeface="Meiryo" panose="020B0604030504040204" pitchFamily="34" charset="-128"/>
              </a:rPr>
              <a:t>カルテの作成</a:t>
            </a:r>
            <a:endParaRPr lang="en-US" altLang="ja-JP" sz="1600" dirty="0">
              <a:solidFill>
                <a:schemeClr val="bg1"/>
              </a:solidFill>
              <a:latin typeface="Meiryo" panose="020B0604030504040204" pitchFamily="34" charset="-128"/>
              <a:ea typeface="Meiryo" panose="020B0604030504040204" pitchFamily="34" charset="-128"/>
            </a:endParaRPr>
          </a:p>
        </p:txBody>
      </p:sp>
      <p:sp>
        <p:nvSpPr>
          <p:cNvPr id="36" name="テキスト ボックス 35">
            <a:extLst>
              <a:ext uri="{FF2B5EF4-FFF2-40B4-BE49-F238E27FC236}">
                <a16:creationId xmlns:a16="http://schemas.microsoft.com/office/drawing/2014/main" id="{F0D7E450-0985-D049-952B-A18C9D25C1FC}"/>
              </a:ext>
            </a:extLst>
          </p:cNvPr>
          <p:cNvSpPr txBox="1"/>
          <p:nvPr/>
        </p:nvSpPr>
        <p:spPr>
          <a:xfrm>
            <a:off x="5536718" y="1559970"/>
            <a:ext cx="3262495" cy="584775"/>
          </a:xfrm>
          <a:prstGeom prst="rect">
            <a:avLst/>
          </a:prstGeom>
          <a:noFill/>
        </p:spPr>
        <p:txBody>
          <a:bodyPr wrap="none" rtlCol="0">
            <a:spAutoFit/>
          </a:bodyPr>
          <a:lstStyle/>
          <a:p>
            <a:pPr algn="r"/>
            <a:r>
              <a:rPr kumimoji="1" lang="ja-JP" altLang="en-US" sz="1600" b="1">
                <a:solidFill>
                  <a:schemeClr val="bg1"/>
                </a:solidFill>
                <a:latin typeface="Meiryo" panose="020B0604030504040204" pitchFamily="34" charset="-128"/>
                <a:ea typeface="Meiryo" panose="020B0604030504040204" pitchFamily="34" charset="-128"/>
              </a:rPr>
              <a:t>自分とは異なる視点や洞察を得て</a:t>
            </a:r>
            <a:endParaRPr kumimoji="1" lang="en-US" altLang="ja-JP" sz="1600" b="1" dirty="0">
              <a:solidFill>
                <a:schemeClr val="bg1"/>
              </a:solidFill>
              <a:latin typeface="Meiryo" panose="020B0604030504040204" pitchFamily="34" charset="-128"/>
              <a:ea typeface="Meiryo" panose="020B0604030504040204" pitchFamily="34" charset="-128"/>
            </a:endParaRPr>
          </a:p>
          <a:p>
            <a:pPr algn="r"/>
            <a:r>
              <a:rPr lang="ja-JP" altLang="en-US" sz="1600" b="1">
                <a:solidFill>
                  <a:schemeClr val="bg1"/>
                </a:solidFill>
                <a:latin typeface="Meiryo" panose="020B0604030504040204" pitchFamily="34" charset="-128"/>
                <a:ea typeface="Meiryo" panose="020B0604030504040204" pitchFamily="34" charset="-128"/>
              </a:rPr>
              <a:t>イノベーションを生みだす</a:t>
            </a:r>
            <a:endParaRPr kumimoji="1" lang="ja-JP" altLang="en-US" sz="1600" b="1">
              <a:solidFill>
                <a:schemeClr val="bg1"/>
              </a:solidFill>
              <a:latin typeface="Meiryo" panose="020B0604030504040204" pitchFamily="34" charset="-128"/>
              <a:ea typeface="Meiryo" panose="020B0604030504040204" pitchFamily="34" charset="-128"/>
            </a:endParaRPr>
          </a:p>
        </p:txBody>
      </p:sp>
      <p:sp>
        <p:nvSpPr>
          <p:cNvPr id="38" name="正方形/長方形 37">
            <a:extLst>
              <a:ext uri="{FF2B5EF4-FFF2-40B4-BE49-F238E27FC236}">
                <a16:creationId xmlns:a16="http://schemas.microsoft.com/office/drawing/2014/main" id="{37A1CE9E-B72C-B84B-9895-338E5B258128}"/>
              </a:ext>
            </a:extLst>
          </p:cNvPr>
          <p:cNvSpPr/>
          <p:nvPr/>
        </p:nvSpPr>
        <p:spPr>
          <a:xfrm>
            <a:off x="2966075" y="5693739"/>
            <a:ext cx="1210588" cy="584775"/>
          </a:xfrm>
          <a:prstGeom prst="rect">
            <a:avLst/>
          </a:prstGeom>
        </p:spPr>
        <p:txBody>
          <a:bodyPr wrap="none">
            <a:spAutoFit/>
          </a:bodyPr>
          <a:lstStyle/>
          <a:p>
            <a:r>
              <a:rPr lang="ja-JP" altLang="en-US" sz="1600">
                <a:solidFill>
                  <a:schemeClr val="bg1"/>
                </a:solidFill>
                <a:latin typeface="Meiryo" panose="020B0604030504040204" pitchFamily="34" charset="-128"/>
                <a:ea typeface="Meiryo" panose="020B0604030504040204" pitchFamily="34" charset="-128"/>
              </a:rPr>
              <a:t>通訳や翻訳</a:t>
            </a:r>
            <a:endParaRPr lang="en-US" altLang="ja-JP" sz="1600" dirty="0">
              <a:solidFill>
                <a:schemeClr val="bg1"/>
              </a:solidFill>
              <a:latin typeface="Meiryo" panose="020B0604030504040204" pitchFamily="34" charset="-128"/>
              <a:ea typeface="Meiryo" panose="020B0604030504040204" pitchFamily="34" charset="-128"/>
            </a:endParaRPr>
          </a:p>
          <a:p>
            <a:r>
              <a:rPr lang="ja-JP" altLang="en-US" sz="1600">
                <a:solidFill>
                  <a:schemeClr val="bg1"/>
                </a:solidFill>
                <a:latin typeface="Meiryo" panose="020B0604030504040204" pitchFamily="34" charset="-128"/>
                <a:ea typeface="Meiryo" panose="020B0604030504040204" pitchFamily="34" charset="-128"/>
              </a:rPr>
              <a:t>判例検索</a:t>
            </a:r>
            <a:endParaRPr lang="en-US" altLang="ja-JP" sz="1600" dirty="0">
              <a:solidFill>
                <a:schemeClr val="bg1"/>
              </a:solidFill>
              <a:latin typeface="Meiryo" panose="020B0604030504040204" pitchFamily="34" charset="-128"/>
              <a:ea typeface="Meiryo" panose="020B0604030504040204" pitchFamily="34" charset="-128"/>
            </a:endParaRPr>
          </a:p>
        </p:txBody>
      </p:sp>
      <p:sp>
        <p:nvSpPr>
          <p:cNvPr id="39" name="正方形/長方形 38">
            <a:extLst>
              <a:ext uri="{FF2B5EF4-FFF2-40B4-BE49-F238E27FC236}">
                <a16:creationId xmlns:a16="http://schemas.microsoft.com/office/drawing/2014/main" id="{C8CBDF7F-ADAA-2A4D-ADDC-A7776E3D8EEE}"/>
              </a:ext>
            </a:extLst>
          </p:cNvPr>
          <p:cNvSpPr/>
          <p:nvPr/>
        </p:nvSpPr>
        <p:spPr>
          <a:xfrm>
            <a:off x="3166623" y="4270217"/>
            <a:ext cx="1005403" cy="584775"/>
          </a:xfrm>
          <a:prstGeom prst="rect">
            <a:avLst/>
          </a:prstGeom>
        </p:spPr>
        <p:txBody>
          <a:bodyPr wrap="none">
            <a:spAutoFit/>
          </a:bodyPr>
          <a:lstStyle/>
          <a:p>
            <a:r>
              <a:rPr lang="ja-JP" altLang="en-US" sz="1600">
                <a:solidFill>
                  <a:schemeClr val="bg1"/>
                </a:solidFill>
                <a:latin typeface="Meiryo" panose="020B0604030504040204" pitchFamily="34" charset="-128"/>
                <a:ea typeface="Meiryo" panose="020B0604030504040204" pitchFamily="34" charset="-128"/>
              </a:rPr>
              <a:t>自動運転</a:t>
            </a:r>
            <a:endParaRPr lang="en-US" altLang="ja-JP" sz="1600" dirty="0">
              <a:solidFill>
                <a:schemeClr val="bg1"/>
              </a:solidFill>
              <a:latin typeface="Meiryo" panose="020B0604030504040204" pitchFamily="34" charset="-128"/>
              <a:ea typeface="Meiryo" panose="020B0604030504040204" pitchFamily="34" charset="-128"/>
            </a:endParaRPr>
          </a:p>
          <a:p>
            <a:r>
              <a:rPr lang="ja-JP" altLang="en-US" sz="1600">
                <a:solidFill>
                  <a:schemeClr val="bg1"/>
                </a:solidFill>
                <a:latin typeface="Meiryo" panose="020B0604030504040204" pitchFamily="34" charset="-128"/>
                <a:ea typeface="Meiryo" panose="020B0604030504040204" pitchFamily="34" charset="-128"/>
              </a:rPr>
              <a:t>機器制御</a:t>
            </a:r>
            <a:endParaRPr lang="en-US" altLang="ja-JP" sz="1600" dirty="0">
              <a:solidFill>
                <a:schemeClr val="bg1"/>
              </a:solidFill>
              <a:latin typeface="Meiryo" panose="020B0604030504040204" pitchFamily="34" charset="-128"/>
              <a:ea typeface="Meiryo" panose="020B0604030504040204" pitchFamily="34" charset="-128"/>
            </a:endParaRPr>
          </a:p>
        </p:txBody>
      </p:sp>
      <p:sp>
        <p:nvSpPr>
          <p:cNvPr id="40" name="テキスト ボックス 39">
            <a:extLst>
              <a:ext uri="{FF2B5EF4-FFF2-40B4-BE49-F238E27FC236}">
                <a16:creationId xmlns:a16="http://schemas.microsoft.com/office/drawing/2014/main" id="{85194656-01B7-F442-AA7F-7561CF2787AA}"/>
              </a:ext>
            </a:extLst>
          </p:cNvPr>
          <p:cNvSpPr txBox="1"/>
          <p:nvPr/>
        </p:nvSpPr>
        <p:spPr>
          <a:xfrm>
            <a:off x="4725148" y="5939960"/>
            <a:ext cx="1826141" cy="338554"/>
          </a:xfrm>
          <a:prstGeom prst="rect">
            <a:avLst/>
          </a:prstGeom>
          <a:noFill/>
        </p:spPr>
        <p:txBody>
          <a:bodyPr wrap="none" rtlCol="0">
            <a:spAutoFit/>
          </a:bodyPr>
          <a:lstStyle/>
          <a:p>
            <a:pPr algn="r"/>
            <a:r>
              <a:rPr lang="ja-JP" altLang="en-US" sz="1600">
                <a:solidFill>
                  <a:schemeClr val="bg1"/>
                </a:solidFill>
                <a:latin typeface="Meiryo" panose="020B0604030504040204" pitchFamily="34" charset="-128"/>
                <a:ea typeface="Meiryo" panose="020B0604030504040204" pitchFamily="34" charset="-128"/>
              </a:rPr>
              <a:t>商品プランの提案</a:t>
            </a:r>
            <a:endParaRPr lang="en-US" altLang="ja-JP" sz="1600" dirty="0">
              <a:solidFill>
                <a:schemeClr val="bg1"/>
              </a:solidFill>
              <a:latin typeface="Meiryo" panose="020B0604030504040204" pitchFamily="34" charset="-128"/>
              <a:ea typeface="Meiryo" panose="020B0604030504040204" pitchFamily="34" charset="-128"/>
            </a:endParaRPr>
          </a:p>
        </p:txBody>
      </p:sp>
      <p:sp>
        <p:nvSpPr>
          <p:cNvPr id="42" name="テキスト ボックス 41">
            <a:extLst>
              <a:ext uri="{FF2B5EF4-FFF2-40B4-BE49-F238E27FC236}">
                <a16:creationId xmlns:a16="http://schemas.microsoft.com/office/drawing/2014/main" id="{9B158F6B-78AE-F140-9484-D0060D86B713}"/>
              </a:ext>
            </a:extLst>
          </p:cNvPr>
          <p:cNvSpPr txBox="1"/>
          <p:nvPr/>
        </p:nvSpPr>
        <p:spPr>
          <a:xfrm>
            <a:off x="7568502" y="5434310"/>
            <a:ext cx="1210588" cy="338554"/>
          </a:xfrm>
          <a:prstGeom prst="rect">
            <a:avLst/>
          </a:prstGeom>
          <a:noFill/>
        </p:spPr>
        <p:txBody>
          <a:bodyPr wrap="none" rtlCol="0">
            <a:spAutoFit/>
          </a:bodyPr>
          <a:lstStyle/>
          <a:p>
            <a:pPr algn="r"/>
            <a:r>
              <a:rPr lang="ja-JP" altLang="en-US" sz="1600">
                <a:solidFill>
                  <a:schemeClr val="bg1"/>
                </a:solidFill>
                <a:latin typeface="Meiryo" panose="020B0604030504040204" pitchFamily="34" charset="-128"/>
                <a:ea typeface="Meiryo" panose="020B0604030504040204" pitchFamily="34" charset="-128"/>
              </a:rPr>
              <a:t>契約書作成</a:t>
            </a:r>
            <a:endParaRPr lang="en-US" altLang="ja-JP" sz="1600" dirty="0">
              <a:solidFill>
                <a:schemeClr val="bg1"/>
              </a:solidFill>
              <a:latin typeface="Meiryo" panose="020B0604030504040204" pitchFamily="34" charset="-128"/>
              <a:ea typeface="Meiryo" panose="020B0604030504040204" pitchFamily="34" charset="-128"/>
            </a:endParaRPr>
          </a:p>
        </p:txBody>
      </p:sp>
      <p:sp>
        <p:nvSpPr>
          <p:cNvPr id="37" name="テキスト ボックス 36">
            <a:extLst>
              <a:ext uri="{FF2B5EF4-FFF2-40B4-BE49-F238E27FC236}">
                <a16:creationId xmlns:a16="http://schemas.microsoft.com/office/drawing/2014/main" id="{AF8994C7-9902-744D-93E2-4FFC8DC59F56}"/>
              </a:ext>
            </a:extLst>
          </p:cNvPr>
          <p:cNvSpPr txBox="1"/>
          <p:nvPr/>
        </p:nvSpPr>
        <p:spPr>
          <a:xfrm>
            <a:off x="6132212" y="2482514"/>
            <a:ext cx="2646878" cy="830997"/>
          </a:xfrm>
          <a:prstGeom prst="rect">
            <a:avLst/>
          </a:prstGeom>
          <a:noFill/>
        </p:spPr>
        <p:txBody>
          <a:bodyPr wrap="none" rtlCol="0">
            <a:spAutoFit/>
          </a:bodyPr>
          <a:lstStyle/>
          <a:p>
            <a:pPr algn="r"/>
            <a:r>
              <a:rPr kumimoji="1" lang="ja-JP" altLang="en-US" sz="1600">
                <a:solidFill>
                  <a:schemeClr val="bg1"/>
                </a:solidFill>
                <a:latin typeface="Meiryo" panose="020B0604030504040204" pitchFamily="34" charset="-128"/>
                <a:ea typeface="Meiryo" panose="020B0604030504040204" pitchFamily="34" charset="-128"/>
              </a:rPr>
              <a:t>短期間での問題解決</a:t>
            </a:r>
            <a:endParaRPr kumimoji="1" lang="en-US" altLang="ja-JP" sz="1600" dirty="0">
              <a:solidFill>
                <a:schemeClr val="bg1"/>
              </a:solidFill>
              <a:latin typeface="Meiryo" panose="020B0604030504040204" pitchFamily="34" charset="-128"/>
              <a:ea typeface="Meiryo" panose="020B0604030504040204" pitchFamily="34" charset="-128"/>
            </a:endParaRPr>
          </a:p>
          <a:p>
            <a:pPr algn="r"/>
            <a:r>
              <a:rPr lang="ja-JP" altLang="en-US" sz="1600">
                <a:solidFill>
                  <a:schemeClr val="bg1"/>
                </a:solidFill>
                <a:latin typeface="Meiryo" panose="020B0604030504040204" pitchFamily="34" charset="-128"/>
                <a:ea typeface="Meiryo" panose="020B0604030504040204" pitchFamily="34" charset="-128"/>
              </a:rPr>
              <a:t>試行錯誤の高速化</a:t>
            </a:r>
            <a:endParaRPr lang="en-US" altLang="ja-JP" sz="1600" dirty="0">
              <a:solidFill>
                <a:schemeClr val="bg1"/>
              </a:solidFill>
              <a:latin typeface="Meiryo" panose="020B0604030504040204" pitchFamily="34" charset="-128"/>
              <a:ea typeface="Meiryo" panose="020B0604030504040204" pitchFamily="34" charset="-128"/>
            </a:endParaRPr>
          </a:p>
          <a:p>
            <a:pPr algn="r"/>
            <a:r>
              <a:rPr lang="ja-JP" altLang="en-US" sz="1600">
                <a:solidFill>
                  <a:schemeClr val="bg1"/>
                </a:solidFill>
                <a:latin typeface="Meiryo" panose="020B0604030504040204" pitchFamily="34" charset="-128"/>
                <a:ea typeface="Meiryo" panose="020B0604030504040204" pitchFamily="34" charset="-128"/>
              </a:rPr>
              <a:t>新たな関係や組合せの提示</a:t>
            </a:r>
            <a:endParaRPr lang="en-US" altLang="ja-JP" sz="1600" dirty="0">
              <a:solidFill>
                <a:schemeClr val="bg1"/>
              </a:solidFill>
              <a:latin typeface="Meiryo" panose="020B0604030504040204" pitchFamily="34" charset="-128"/>
              <a:ea typeface="Meiryo" panose="020B0604030504040204" pitchFamily="34" charset="-128"/>
            </a:endParaRPr>
          </a:p>
        </p:txBody>
      </p:sp>
      <p:sp>
        <p:nvSpPr>
          <p:cNvPr id="35" name="テキスト ボックス 34">
            <a:extLst>
              <a:ext uri="{FF2B5EF4-FFF2-40B4-BE49-F238E27FC236}">
                <a16:creationId xmlns:a16="http://schemas.microsoft.com/office/drawing/2014/main" id="{2AF275EA-9047-D143-BC98-24961FF1FB7D}"/>
              </a:ext>
            </a:extLst>
          </p:cNvPr>
          <p:cNvSpPr txBox="1"/>
          <p:nvPr/>
        </p:nvSpPr>
        <p:spPr>
          <a:xfrm>
            <a:off x="364910" y="2488833"/>
            <a:ext cx="2031325" cy="830997"/>
          </a:xfrm>
          <a:prstGeom prst="rect">
            <a:avLst/>
          </a:prstGeom>
          <a:noFill/>
        </p:spPr>
        <p:txBody>
          <a:bodyPr wrap="none" rtlCol="0">
            <a:spAutoFit/>
          </a:bodyPr>
          <a:lstStyle/>
          <a:p>
            <a:r>
              <a:rPr lang="ja-JP" altLang="en-US" sz="1600">
                <a:solidFill>
                  <a:schemeClr val="bg1"/>
                </a:solidFill>
                <a:latin typeface="Meiryo" panose="020B0604030504040204" pitchFamily="34" charset="-128"/>
                <a:ea typeface="Meiryo" panose="020B0604030504040204" pitchFamily="34" charset="-128"/>
              </a:rPr>
              <a:t>専門的なアドバイス</a:t>
            </a:r>
            <a:endParaRPr lang="en-US" altLang="ja-JP" sz="1600" dirty="0">
              <a:solidFill>
                <a:schemeClr val="bg1"/>
              </a:solidFill>
              <a:latin typeface="Meiryo" panose="020B0604030504040204" pitchFamily="34" charset="-128"/>
              <a:ea typeface="Meiryo" panose="020B0604030504040204" pitchFamily="34" charset="-128"/>
            </a:endParaRPr>
          </a:p>
          <a:p>
            <a:r>
              <a:rPr lang="ja-JP" altLang="en-US" sz="1600">
                <a:solidFill>
                  <a:schemeClr val="bg1"/>
                </a:solidFill>
                <a:latin typeface="Meiryo" panose="020B0604030504040204" pitchFamily="34" charset="-128"/>
                <a:ea typeface="Meiryo" panose="020B0604030504040204" pitchFamily="34" charset="-128"/>
              </a:rPr>
              <a:t>質問応答</a:t>
            </a:r>
            <a:endParaRPr lang="en-US" altLang="ja-JP" sz="1600" dirty="0">
              <a:solidFill>
                <a:schemeClr val="bg1"/>
              </a:solidFill>
              <a:latin typeface="Meiryo" panose="020B0604030504040204" pitchFamily="34" charset="-128"/>
              <a:ea typeface="Meiryo" panose="020B0604030504040204" pitchFamily="34" charset="-128"/>
            </a:endParaRPr>
          </a:p>
          <a:p>
            <a:r>
              <a:rPr lang="ja-JP" altLang="en-US" sz="1600">
                <a:solidFill>
                  <a:schemeClr val="bg1"/>
                </a:solidFill>
                <a:latin typeface="Meiryo" panose="020B0604030504040204" pitchFamily="34" charset="-128"/>
                <a:ea typeface="Meiryo" panose="020B0604030504040204" pitchFamily="34" charset="-128"/>
              </a:rPr>
              <a:t>医療診断支援</a:t>
            </a:r>
            <a:endParaRPr lang="en-US" altLang="ja-JP" sz="1600" dirty="0">
              <a:solidFill>
                <a:schemeClr val="bg1"/>
              </a:solidFill>
              <a:latin typeface="Meiryo" panose="020B0604030504040204" pitchFamily="34" charset="-128"/>
              <a:ea typeface="Meiryo" panose="020B0604030504040204" pitchFamily="34" charset="-128"/>
            </a:endParaRPr>
          </a:p>
        </p:txBody>
      </p:sp>
      <p:grpSp>
        <p:nvGrpSpPr>
          <p:cNvPr id="5" name="グループ化 4">
            <a:extLst>
              <a:ext uri="{FF2B5EF4-FFF2-40B4-BE49-F238E27FC236}">
                <a16:creationId xmlns:a16="http://schemas.microsoft.com/office/drawing/2014/main" id="{208BB9DC-2FB1-8C48-A894-5D61E8BD0D08}"/>
              </a:ext>
            </a:extLst>
          </p:cNvPr>
          <p:cNvGrpSpPr/>
          <p:nvPr/>
        </p:nvGrpSpPr>
        <p:grpSpPr>
          <a:xfrm>
            <a:off x="5388477" y="3286397"/>
            <a:ext cx="1635384" cy="554518"/>
            <a:chOff x="5304131" y="3435845"/>
            <a:chExt cx="1635384" cy="362952"/>
          </a:xfrm>
        </p:grpSpPr>
        <p:sp>
          <p:nvSpPr>
            <p:cNvPr id="46" name="四角形吹き出し 45">
              <a:extLst>
                <a:ext uri="{FF2B5EF4-FFF2-40B4-BE49-F238E27FC236}">
                  <a16:creationId xmlns:a16="http://schemas.microsoft.com/office/drawing/2014/main" id="{D2AFA31C-512F-754E-818C-FCD2D5C4285D}"/>
                </a:ext>
              </a:extLst>
            </p:cNvPr>
            <p:cNvSpPr/>
            <p:nvPr/>
          </p:nvSpPr>
          <p:spPr>
            <a:xfrm>
              <a:off x="5304194" y="3435845"/>
              <a:ext cx="1632339" cy="327102"/>
            </a:xfrm>
            <a:prstGeom prst="wedgeRectCallout">
              <a:avLst>
                <a:gd name="adj1" fmla="val -17440"/>
                <a:gd name="adj2" fmla="val -106814"/>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3" name="テキスト ボックス 52">
              <a:extLst>
                <a:ext uri="{FF2B5EF4-FFF2-40B4-BE49-F238E27FC236}">
                  <a16:creationId xmlns:a16="http://schemas.microsoft.com/office/drawing/2014/main" id="{5ACF5481-FCB9-8B48-BA6A-325BA63CF809}"/>
                </a:ext>
              </a:extLst>
            </p:cNvPr>
            <p:cNvSpPr txBox="1"/>
            <p:nvPr/>
          </p:nvSpPr>
          <p:spPr>
            <a:xfrm>
              <a:off x="5304131" y="3456331"/>
              <a:ext cx="1635384" cy="342466"/>
            </a:xfrm>
            <a:prstGeom prst="rect">
              <a:avLst/>
            </a:prstGeom>
            <a:noFill/>
          </p:spPr>
          <p:txBody>
            <a:bodyPr wrap="none" rtlCol="0">
              <a:spAutoFit/>
            </a:bodyPr>
            <a:lstStyle/>
            <a:p>
              <a:r>
                <a:rPr kumimoji="1" lang="en-US" altLang="ja-JP" sz="1200" dirty="0">
                  <a:solidFill>
                    <a:schemeClr val="bg1"/>
                  </a:solidFill>
                  <a:latin typeface="Meiryo" panose="020B0604030504040204" pitchFamily="34" charset="-128"/>
                  <a:ea typeface="Meiryo" panose="020B0604030504040204" pitchFamily="34" charset="-128"/>
                </a:rPr>
                <a:t>AI</a:t>
              </a:r>
              <a:r>
                <a:rPr kumimoji="1" lang="ja-JP" altLang="en-US" sz="1200">
                  <a:solidFill>
                    <a:schemeClr val="bg1"/>
                  </a:solidFill>
                  <a:latin typeface="Meiryo" panose="020B0604030504040204" pitchFamily="34" charset="-128"/>
                  <a:ea typeface="Meiryo" panose="020B0604030504040204" pitchFamily="34" charset="-128"/>
                </a:rPr>
                <a:t>は、</a:t>
              </a:r>
              <a:endParaRPr kumimoji="1" lang="en-US" altLang="ja-JP" sz="1200" dirty="0">
                <a:solidFill>
                  <a:schemeClr val="bg1"/>
                </a:solidFill>
                <a:latin typeface="Meiryo" panose="020B0604030504040204" pitchFamily="34" charset="-128"/>
                <a:ea typeface="Meiryo" panose="020B0604030504040204" pitchFamily="34" charset="-128"/>
              </a:endParaRPr>
            </a:p>
            <a:p>
              <a:pPr algn="r"/>
              <a:r>
                <a:rPr kumimoji="1" lang="ja-JP" altLang="en-US" sz="1600">
                  <a:solidFill>
                    <a:schemeClr val="bg1"/>
                  </a:solidFill>
                  <a:latin typeface="Meiryo" panose="020B0604030504040204" pitchFamily="34" charset="-128"/>
                  <a:ea typeface="Meiryo" panose="020B0604030504040204" pitchFamily="34" charset="-128"/>
                </a:rPr>
                <a:t>問題を</a:t>
              </a:r>
              <a:r>
                <a:rPr kumimoji="1" lang="ja-JP" altLang="en-US" sz="1600" b="1">
                  <a:solidFill>
                    <a:schemeClr val="bg1"/>
                  </a:solidFill>
                  <a:latin typeface="Meiryo" panose="020B0604030504040204" pitchFamily="34" charset="-128"/>
                  <a:ea typeface="Meiryo" panose="020B0604030504040204" pitchFamily="34" charset="-128"/>
                </a:rPr>
                <a:t>解決する</a:t>
              </a:r>
              <a:endParaRPr lang="en-US" altLang="ja-JP" sz="1600" b="1" dirty="0">
                <a:solidFill>
                  <a:schemeClr val="bg1"/>
                </a:solidFill>
                <a:latin typeface="Meiryo" panose="020B0604030504040204" pitchFamily="34" charset="-128"/>
                <a:ea typeface="Meiryo" panose="020B0604030504040204" pitchFamily="34" charset="-128"/>
              </a:endParaRPr>
            </a:p>
          </p:txBody>
        </p:sp>
      </p:grpSp>
      <p:grpSp>
        <p:nvGrpSpPr>
          <p:cNvPr id="4" name="グループ化 3">
            <a:extLst>
              <a:ext uri="{FF2B5EF4-FFF2-40B4-BE49-F238E27FC236}">
                <a16:creationId xmlns:a16="http://schemas.microsoft.com/office/drawing/2014/main" id="{0944BD30-5DD8-4B47-BAAE-6153296C6A63}"/>
              </a:ext>
            </a:extLst>
          </p:cNvPr>
          <p:cNvGrpSpPr/>
          <p:nvPr/>
        </p:nvGrpSpPr>
        <p:grpSpPr>
          <a:xfrm>
            <a:off x="2205102" y="3246343"/>
            <a:ext cx="1632339" cy="545781"/>
            <a:chOff x="2205102" y="3449446"/>
            <a:chExt cx="1632339" cy="346403"/>
          </a:xfrm>
        </p:grpSpPr>
        <p:sp>
          <p:nvSpPr>
            <p:cNvPr id="52" name="四角形吹き出し 51">
              <a:extLst>
                <a:ext uri="{FF2B5EF4-FFF2-40B4-BE49-F238E27FC236}">
                  <a16:creationId xmlns:a16="http://schemas.microsoft.com/office/drawing/2014/main" id="{6A9360A1-0460-5244-A325-8BBFB811ECAD}"/>
                </a:ext>
              </a:extLst>
            </p:cNvPr>
            <p:cNvSpPr/>
            <p:nvPr/>
          </p:nvSpPr>
          <p:spPr>
            <a:xfrm>
              <a:off x="2205102" y="3449446"/>
              <a:ext cx="1632339" cy="327102"/>
            </a:xfrm>
            <a:prstGeom prst="wedgeRectCallout">
              <a:avLst>
                <a:gd name="adj1" fmla="val 80750"/>
                <a:gd name="adj2" fmla="val -178750"/>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 name="テキスト ボックス 53">
              <a:extLst>
                <a:ext uri="{FF2B5EF4-FFF2-40B4-BE49-F238E27FC236}">
                  <a16:creationId xmlns:a16="http://schemas.microsoft.com/office/drawing/2014/main" id="{4D08D178-B9C9-5E4C-8B0D-4ACF63F91FF7}"/>
                </a:ext>
              </a:extLst>
            </p:cNvPr>
            <p:cNvSpPr txBox="1"/>
            <p:nvPr/>
          </p:nvSpPr>
          <p:spPr>
            <a:xfrm>
              <a:off x="2211589" y="3463765"/>
              <a:ext cx="1620957" cy="332084"/>
            </a:xfrm>
            <a:prstGeom prst="rect">
              <a:avLst/>
            </a:prstGeom>
            <a:noFill/>
          </p:spPr>
          <p:txBody>
            <a:bodyPr wrap="none" rtlCol="0">
              <a:spAutoFit/>
            </a:bodyPr>
            <a:lstStyle/>
            <a:p>
              <a:r>
                <a:rPr kumimoji="1" lang="ja-JP" altLang="en-US" sz="1200">
                  <a:solidFill>
                    <a:schemeClr val="bg1"/>
                  </a:solidFill>
                  <a:latin typeface="Meiryo" panose="020B0604030504040204" pitchFamily="34" charset="-128"/>
                  <a:ea typeface="Meiryo" panose="020B0604030504040204" pitchFamily="34" charset="-128"/>
                </a:rPr>
                <a:t>人間は</a:t>
              </a:r>
              <a:endParaRPr kumimoji="1" lang="en-US" altLang="ja-JP" sz="1200" dirty="0">
                <a:solidFill>
                  <a:schemeClr val="bg1"/>
                </a:solidFill>
                <a:latin typeface="Meiryo" panose="020B0604030504040204" pitchFamily="34" charset="-128"/>
                <a:ea typeface="Meiryo" panose="020B0604030504040204" pitchFamily="34" charset="-128"/>
              </a:endParaRPr>
            </a:p>
            <a:p>
              <a:pPr algn="r"/>
              <a:r>
                <a:rPr kumimoji="1" lang="ja-JP" altLang="en-US" sz="1600">
                  <a:solidFill>
                    <a:schemeClr val="bg1"/>
                  </a:solidFill>
                  <a:latin typeface="Meiryo" panose="020B0604030504040204" pitchFamily="34" charset="-128"/>
                  <a:ea typeface="Meiryo" panose="020B0604030504040204" pitchFamily="34" charset="-128"/>
                </a:rPr>
                <a:t>問題を</a:t>
              </a:r>
              <a:r>
                <a:rPr kumimoji="1" lang="ja-JP" altLang="en-US" sz="1600" b="1">
                  <a:solidFill>
                    <a:schemeClr val="bg1"/>
                  </a:solidFill>
                  <a:latin typeface="Meiryo" panose="020B0604030504040204" pitchFamily="34" charset="-128"/>
                  <a:ea typeface="Meiryo" panose="020B0604030504040204" pitchFamily="34" charset="-128"/>
                </a:rPr>
                <a:t>生みだす</a:t>
              </a:r>
              <a:endParaRPr lang="en-US" altLang="ja-JP" sz="1600" b="1" dirty="0">
                <a:solidFill>
                  <a:schemeClr val="bg1"/>
                </a:solidFill>
                <a:latin typeface="Meiryo" panose="020B0604030504040204" pitchFamily="34" charset="-128"/>
                <a:ea typeface="Meiryo" panose="020B0604030504040204" pitchFamily="34" charset="-128"/>
              </a:endParaRPr>
            </a:p>
          </p:txBody>
        </p:sp>
      </p:grpSp>
      <p:pic>
        <p:nvPicPr>
          <p:cNvPr id="41" name="図 40" descr="アイコン&#10;&#10;自動的に生成された説明">
            <a:extLst>
              <a:ext uri="{FF2B5EF4-FFF2-40B4-BE49-F238E27FC236}">
                <a16:creationId xmlns:a16="http://schemas.microsoft.com/office/drawing/2014/main" id="{256D29B3-51F7-B14E-B5E0-3DFF65AD8751}"/>
              </a:ext>
            </a:extLst>
          </p:cNvPr>
          <p:cNvPicPr>
            <a:picLocks noChangeAspect="1"/>
          </p:cNvPicPr>
          <p:nvPr/>
        </p:nvPicPr>
        <p:blipFill>
          <a:blip r:embed="rId2"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4027354" y="1907499"/>
            <a:ext cx="1506381" cy="1979998"/>
          </a:xfrm>
          <a:prstGeom prst="rect">
            <a:avLst/>
          </a:prstGeom>
          <a:effectLst>
            <a:outerShdw blurRad="50800" dist="38100" dir="2700000" algn="tl" rotWithShape="0">
              <a:prstClr val="black">
                <a:alpha val="40000"/>
              </a:prstClr>
            </a:outerShdw>
          </a:effectLst>
        </p:spPr>
      </p:pic>
      <p:pic>
        <p:nvPicPr>
          <p:cNvPr id="47" name="図 46" descr="アイコン&#10;&#10;自動的に生成された説明">
            <a:extLst>
              <a:ext uri="{FF2B5EF4-FFF2-40B4-BE49-F238E27FC236}">
                <a16:creationId xmlns:a16="http://schemas.microsoft.com/office/drawing/2014/main" id="{A38A9BD8-C150-E54F-A9F6-54641CDB686F}"/>
              </a:ext>
            </a:extLst>
          </p:cNvPr>
          <p:cNvPicPr>
            <a:picLocks noChangeAspect="1"/>
          </p:cNvPicPr>
          <p:nvPr/>
        </p:nvPicPr>
        <p:blipFill>
          <a:blip r:embed="rId3"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5800378" y="2179522"/>
            <a:ext cx="678389" cy="770502"/>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8862718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p:cTn id="7" dur="500" fill="hold"/>
                                        <p:tgtEl>
                                          <p:spTgt spid="43"/>
                                        </p:tgtEl>
                                        <p:attrNameLst>
                                          <p:attrName>ppt_w</p:attrName>
                                        </p:attrNameLst>
                                      </p:cBhvr>
                                      <p:tavLst>
                                        <p:tav tm="0">
                                          <p:val>
                                            <p:fltVal val="0"/>
                                          </p:val>
                                        </p:tav>
                                        <p:tav tm="100000">
                                          <p:val>
                                            <p:strVal val="#ppt_w"/>
                                          </p:val>
                                        </p:tav>
                                      </p:tavLst>
                                    </p:anim>
                                    <p:anim calcmode="lin" valueType="num">
                                      <p:cBhvr>
                                        <p:cTn id="8" dur="500" fill="hold"/>
                                        <p:tgtEl>
                                          <p:spTgt spid="43"/>
                                        </p:tgtEl>
                                        <p:attrNameLst>
                                          <p:attrName>ppt_h</p:attrName>
                                        </p:attrNameLst>
                                      </p:cBhvr>
                                      <p:tavLst>
                                        <p:tav tm="0">
                                          <p:val>
                                            <p:fltVal val="0"/>
                                          </p:val>
                                        </p:tav>
                                        <p:tav tm="100000">
                                          <p:val>
                                            <p:strVal val="#ppt_h"/>
                                          </p:val>
                                        </p:tav>
                                      </p:tavLst>
                                    </p:anim>
                                    <p:animEffect transition="in" filter="fade">
                                      <p:cBhvr>
                                        <p:cTn id="9" dur="500"/>
                                        <p:tgtEl>
                                          <p:spTgt spid="4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p:cTn id="12" dur="500" fill="hold"/>
                                        <p:tgtEl>
                                          <p:spTgt spid="18"/>
                                        </p:tgtEl>
                                        <p:attrNameLst>
                                          <p:attrName>ppt_w</p:attrName>
                                        </p:attrNameLst>
                                      </p:cBhvr>
                                      <p:tavLst>
                                        <p:tav tm="0">
                                          <p:val>
                                            <p:fltVal val="0"/>
                                          </p:val>
                                        </p:tav>
                                        <p:tav tm="100000">
                                          <p:val>
                                            <p:strVal val="#ppt_w"/>
                                          </p:val>
                                        </p:tav>
                                      </p:tavLst>
                                    </p:anim>
                                    <p:anim calcmode="lin" valueType="num">
                                      <p:cBhvr>
                                        <p:cTn id="13" dur="500" fill="hold"/>
                                        <p:tgtEl>
                                          <p:spTgt spid="18"/>
                                        </p:tgtEl>
                                        <p:attrNameLst>
                                          <p:attrName>ppt_h</p:attrName>
                                        </p:attrNameLst>
                                      </p:cBhvr>
                                      <p:tavLst>
                                        <p:tav tm="0">
                                          <p:val>
                                            <p:fltVal val="0"/>
                                          </p:val>
                                        </p:tav>
                                        <p:tav tm="100000">
                                          <p:val>
                                            <p:strVal val="#ppt_h"/>
                                          </p:val>
                                        </p:tav>
                                      </p:tavLst>
                                    </p:anim>
                                    <p:animEffect transition="in" filter="fade">
                                      <p:cBhvr>
                                        <p:cTn id="14" dur="500"/>
                                        <p:tgtEl>
                                          <p:spTgt spid="1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anim calcmode="lin" valueType="num">
                                      <p:cBhvr>
                                        <p:cTn id="17" dur="500" fill="hold"/>
                                        <p:tgtEl>
                                          <p:spTgt spid="21"/>
                                        </p:tgtEl>
                                        <p:attrNameLst>
                                          <p:attrName>ppt_w</p:attrName>
                                        </p:attrNameLst>
                                      </p:cBhvr>
                                      <p:tavLst>
                                        <p:tav tm="0">
                                          <p:val>
                                            <p:fltVal val="0"/>
                                          </p:val>
                                        </p:tav>
                                        <p:tav tm="100000">
                                          <p:val>
                                            <p:strVal val="#ppt_w"/>
                                          </p:val>
                                        </p:tav>
                                      </p:tavLst>
                                    </p:anim>
                                    <p:anim calcmode="lin" valueType="num">
                                      <p:cBhvr>
                                        <p:cTn id="18" dur="500" fill="hold"/>
                                        <p:tgtEl>
                                          <p:spTgt spid="21"/>
                                        </p:tgtEl>
                                        <p:attrNameLst>
                                          <p:attrName>ppt_h</p:attrName>
                                        </p:attrNameLst>
                                      </p:cBhvr>
                                      <p:tavLst>
                                        <p:tav tm="0">
                                          <p:val>
                                            <p:fltVal val="0"/>
                                          </p:val>
                                        </p:tav>
                                        <p:tav tm="100000">
                                          <p:val>
                                            <p:strVal val="#ppt_h"/>
                                          </p:val>
                                        </p:tav>
                                      </p:tavLst>
                                    </p:anim>
                                    <p:animEffect transition="in" filter="fade">
                                      <p:cBhvr>
                                        <p:cTn id="19" dur="500"/>
                                        <p:tgtEl>
                                          <p:spTgt spid="21"/>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6"/>
                                        </p:tgtEl>
                                        <p:attrNameLst>
                                          <p:attrName>style.visibility</p:attrName>
                                        </p:attrNameLst>
                                      </p:cBhvr>
                                      <p:to>
                                        <p:strVal val="visible"/>
                                      </p:to>
                                    </p:set>
                                    <p:anim calcmode="lin" valueType="num">
                                      <p:cBhvr>
                                        <p:cTn id="22" dur="500" fill="hold"/>
                                        <p:tgtEl>
                                          <p:spTgt spid="36"/>
                                        </p:tgtEl>
                                        <p:attrNameLst>
                                          <p:attrName>ppt_w</p:attrName>
                                        </p:attrNameLst>
                                      </p:cBhvr>
                                      <p:tavLst>
                                        <p:tav tm="0">
                                          <p:val>
                                            <p:fltVal val="0"/>
                                          </p:val>
                                        </p:tav>
                                        <p:tav tm="100000">
                                          <p:val>
                                            <p:strVal val="#ppt_w"/>
                                          </p:val>
                                        </p:tav>
                                      </p:tavLst>
                                    </p:anim>
                                    <p:anim calcmode="lin" valueType="num">
                                      <p:cBhvr>
                                        <p:cTn id="23" dur="500" fill="hold"/>
                                        <p:tgtEl>
                                          <p:spTgt spid="36"/>
                                        </p:tgtEl>
                                        <p:attrNameLst>
                                          <p:attrName>ppt_h</p:attrName>
                                        </p:attrNameLst>
                                      </p:cBhvr>
                                      <p:tavLst>
                                        <p:tav tm="0">
                                          <p:val>
                                            <p:fltVal val="0"/>
                                          </p:val>
                                        </p:tav>
                                        <p:tav tm="100000">
                                          <p:val>
                                            <p:strVal val="#ppt_h"/>
                                          </p:val>
                                        </p:tav>
                                      </p:tavLst>
                                    </p:anim>
                                    <p:animEffect transition="in" filter="fade">
                                      <p:cBhvr>
                                        <p:cTn id="24" dur="500"/>
                                        <p:tgtEl>
                                          <p:spTgt spid="36"/>
                                        </p:tgtEl>
                                      </p:cBhvr>
                                    </p:animEffect>
                                  </p:childTnLst>
                                </p:cTn>
                              </p:par>
                              <p:par>
                                <p:cTn id="25" presetID="53" presetClass="entr" presetSubtype="16" fill="hold"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p:cTn id="27" dur="500" fill="hold"/>
                                        <p:tgtEl>
                                          <p:spTgt spid="47"/>
                                        </p:tgtEl>
                                        <p:attrNameLst>
                                          <p:attrName>ppt_w</p:attrName>
                                        </p:attrNameLst>
                                      </p:cBhvr>
                                      <p:tavLst>
                                        <p:tav tm="0">
                                          <p:val>
                                            <p:fltVal val="0"/>
                                          </p:val>
                                        </p:tav>
                                        <p:tav tm="100000">
                                          <p:val>
                                            <p:strVal val="#ppt_w"/>
                                          </p:val>
                                        </p:tav>
                                      </p:tavLst>
                                    </p:anim>
                                    <p:anim calcmode="lin" valueType="num">
                                      <p:cBhvr>
                                        <p:cTn id="28" dur="500" fill="hold"/>
                                        <p:tgtEl>
                                          <p:spTgt spid="47"/>
                                        </p:tgtEl>
                                        <p:attrNameLst>
                                          <p:attrName>ppt_h</p:attrName>
                                        </p:attrNameLst>
                                      </p:cBhvr>
                                      <p:tavLst>
                                        <p:tav tm="0">
                                          <p:val>
                                            <p:fltVal val="0"/>
                                          </p:val>
                                        </p:tav>
                                        <p:tav tm="100000">
                                          <p:val>
                                            <p:strVal val="#ppt_h"/>
                                          </p:val>
                                        </p:tav>
                                      </p:tavLst>
                                    </p:anim>
                                    <p:animEffect transition="in" filter="fade">
                                      <p:cBhvr>
                                        <p:cTn id="29" dur="500"/>
                                        <p:tgtEl>
                                          <p:spTgt spid="47"/>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2" fill="hold" nodeType="click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wipe(right)">
                                      <p:cBhvr>
                                        <p:cTn id="34" dur="500"/>
                                        <p:tgtEl>
                                          <p:spTgt spid="4"/>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nodeType="clickEffect">
                                  <p:stCondLst>
                                    <p:cond delay="0"/>
                                  </p:stCondLst>
                                  <p:childTnLst>
                                    <p:set>
                                      <p:cBhvr>
                                        <p:cTn id="38" dur="1" fill="hold">
                                          <p:stCondLst>
                                            <p:cond delay="0"/>
                                          </p:stCondLst>
                                        </p:cTn>
                                        <p:tgtEl>
                                          <p:spTgt spid="5"/>
                                        </p:tgtEl>
                                        <p:attrNameLst>
                                          <p:attrName>style.visibility</p:attrName>
                                        </p:attrNameLst>
                                      </p:cBhvr>
                                      <p:to>
                                        <p:strVal val="visible"/>
                                      </p:to>
                                    </p:set>
                                    <p:animEffect transition="in" filter="wipe(up)">
                                      <p:cBhvr>
                                        <p:cTn id="3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18" grpId="0"/>
      <p:bldP spid="21" grpId="0"/>
      <p:bldP spid="36"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タイトル 13">
            <a:extLst>
              <a:ext uri="{FF2B5EF4-FFF2-40B4-BE49-F238E27FC236}">
                <a16:creationId xmlns:a16="http://schemas.microsoft.com/office/drawing/2014/main" id="{4BF4A2D8-9C50-794B-9C5D-B924B95FD47B}"/>
              </a:ext>
            </a:extLst>
          </p:cNvPr>
          <p:cNvSpPr>
            <a:spLocks noGrp="1"/>
          </p:cNvSpPr>
          <p:nvPr>
            <p:ph type="title"/>
          </p:nvPr>
        </p:nvSpPr>
        <p:spPr/>
        <p:txBody>
          <a:bodyPr/>
          <a:lstStyle/>
          <a:p>
            <a:r>
              <a:rPr kumimoji="1" lang="en-US" altLang="ja-JP" dirty="0"/>
              <a:t>AI</a:t>
            </a:r>
            <a:r>
              <a:rPr kumimoji="1" lang="ja-JP" altLang="en-US" dirty="0"/>
              <a:t>にできること、人間に求められる能力</a:t>
            </a:r>
          </a:p>
        </p:txBody>
      </p:sp>
      <p:sp>
        <p:nvSpPr>
          <p:cNvPr id="5" name="ホームベース 4">
            <a:extLst>
              <a:ext uri="{FF2B5EF4-FFF2-40B4-BE49-F238E27FC236}">
                <a16:creationId xmlns:a16="http://schemas.microsoft.com/office/drawing/2014/main" id="{257B2BE8-D628-FA4C-A49B-1103FCC5E7FF}"/>
              </a:ext>
            </a:extLst>
          </p:cNvPr>
          <p:cNvSpPr/>
          <p:nvPr/>
        </p:nvSpPr>
        <p:spPr>
          <a:xfrm>
            <a:off x="467544" y="1196752"/>
            <a:ext cx="3330370" cy="1800200"/>
          </a:xfrm>
          <a:prstGeom prst="homePlate">
            <a:avLst>
              <a:gd name="adj" fmla="val 31570"/>
            </a:avLst>
          </a:prstGeom>
          <a:solidFill>
            <a:schemeClr val="accent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テキスト ボックス 6">
            <a:extLst>
              <a:ext uri="{FF2B5EF4-FFF2-40B4-BE49-F238E27FC236}">
                <a16:creationId xmlns:a16="http://schemas.microsoft.com/office/drawing/2014/main" id="{51700950-D273-2A44-802B-C5E878E6DA6A}"/>
              </a:ext>
            </a:extLst>
          </p:cNvPr>
          <p:cNvSpPr txBox="1"/>
          <p:nvPr/>
        </p:nvSpPr>
        <p:spPr>
          <a:xfrm>
            <a:off x="496964" y="1773684"/>
            <a:ext cx="2262158" cy="646331"/>
          </a:xfrm>
          <a:prstGeom prst="rect">
            <a:avLst/>
          </a:prstGeom>
          <a:noFill/>
        </p:spPr>
        <p:txBody>
          <a:bodyPr wrap="none" rtlCol="0">
            <a:spAutoFit/>
          </a:bodyPr>
          <a:lstStyle/>
          <a:p>
            <a:r>
              <a:rPr kumimoji="1" lang="ja-JP" altLang="en-US" dirty="0">
                <a:solidFill>
                  <a:schemeClr val="bg1"/>
                </a:solidFill>
                <a:latin typeface="Meiryo" panose="020B0604030504040204" pitchFamily="34" charset="-128"/>
                <a:ea typeface="Meiryo" panose="020B0604030504040204" pitchFamily="34" charset="-128"/>
              </a:rPr>
              <a:t>自分で問いや問題を</a:t>
            </a:r>
            <a:endParaRPr kumimoji="1" lang="en-US" altLang="ja-JP" dirty="0">
              <a:solidFill>
                <a:schemeClr val="bg1"/>
              </a:solidFill>
              <a:latin typeface="Meiryo" panose="020B0604030504040204" pitchFamily="34" charset="-128"/>
              <a:ea typeface="Meiryo" panose="020B0604030504040204" pitchFamily="34" charset="-128"/>
            </a:endParaRPr>
          </a:p>
          <a:p>
            <a:r>
              <a:rPr kumimoji="1" lang="ja-JP" altLang="en-US" dirty="0">
                <a:solidFill>
                  <a:schemeClr val="bg1"/>
                </a:solidFill>
                <a:latin typeface="Meiryo" panose="020B0604030504040204" pitchFamily="34" charset="-128"/>
                <a:ea typeface="Meiryo" panose="020B0604030504040204" pitchFamily="34" charset="-128"/>
              </a:rPr>
              <a:t>作ることができない</a:t>
            </a:r>
          </a:p>
        </p:txBody>
      </p:sp>
      <p:sp>
        <p:nvSpPr>
          <p:cNvPr id="8" name="ホームベース 7">
            <a:extLst>
              <a:ext uri="{FF2B5EF4-FFF2-40B4-BE49-F238E27FC236}">
                <a16:creationId xmlns:a16="http://schemas.microsoft.com/office/drawing/2014/main" id="{B68FDE8F-7048-D142-8361-F1AA811487C1}"/>
              </a:ext>
            </a:extLst>
          </p:cNvPr>
          <p:cNvSpPr/>
          <p:nvPr/>
        </p:nvSpPr>
        <p:spPr>
          <a:xfrm rot="10800000">
            <a:off x="5346086" y="1196751"/>
            <a:ext cx="3330370" cy="1800200"/>
          </a:xfrm>
          <a:prstGeom prst="homePlate">
            <a:avLst>
              <a:gd name="adj" fmla="val 31570"/>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テキスト ボックス 8">
            <a:extLst>
              <a:ext uri="{FF2B5EF4-FFF2-40B4-BE49-F238E27FC236}">
                <a16:creationId xmlns:a16="http://schemas.microsoft.com/office/drawing/2014/main" id="{84D84910-46F2-634E-9E56-77BA494609F2}"/>
              </a:ext>
            </a:extLst>
          </p:cNvPr>
          <p:cNvSpPr txBox="1"/>
          <p:nvPr/>
        </p:nvSpPr>
        <p:spPr>
          <a:xfrm>
            <a:off x="5692381" y="1773684"/>
            <a:ext cx="2954655" cy="646331"/>
          </a:xfrm>
          <a:prstGeom prst="rect">
            <a:avLst/>
          </a:prstGeom>
          <a:noFill/>
        </p:spPr>
        <p:txBody>
          <a:bodyPr wrap="none" rtlCol="0">
            <a:spAutoFit/>
          </a:bodyPr>
          <a:lstStyle/>
          <a:p>
            <a:pPr algn="r"/>
            <a:r>
              <a:rPr kumimoji="1" lang="ja-JP" altLang="en-US">
                <a:solidFill>
                  <a:schemeClr val="bg1"/>
                </a:solidFill>
                <a:latin typeface="Meiryo" panose="020B0604030504040204" pitchFamily="34" charset="-128"/>
                <a:ea typeface="Meiryo" panose="020B0604030504040204" pitchFamily="34" charset="-128"/>
              </a:rPr>
              <a:t>与えられた問いや問題には</a:t>
            </a:r>
            <a:endParaRPr kumimoji="1" lang="en-US" altLang="ja-JP" dirty="0">
              <a:solidFill>
                <a:schemeClr val="bg1"/>
              </a:solidFill>
              <a:latin typeface="Meiryo" panose="020B0604030504040204" pitchFamily="34" charset="-128"/>
              <a:ea typeface="Meiryo" panose="020B0604030504040204" pitchFamily="34" charset="-128"/>
            </a:endParaRPr>
          </a:p>
          <a:p>
            <a:pPr algn="r"/>
            <a:r>
              <a:rPr kumimoji="1" lang="ja-JP" altLang="en-US">
                <a:solidFill>
                  <a:schemeClr val="bg1"/>
                </a:solidFill>
                <a:latin typeface="Meiryo" panose="020B0604030504040204" pitchFamily="34" charset="-128"/>
                <a:ea typeface="Meiryo" panose="020B0604030504040204" pitchFamily="34" charset="-128"/>
              </a:rPr>
              <a:t>人間よりも賢く答えられる</a:t>
            </a:r>
          </a:p>
        </p:txBody>
      </p:sp>
      <p:sp>
        <p:nvSpPr>
          <p:cNvPr id="10" name="正方形/長方形 9">
            <a:extLst>
              <a:ext uri="{FF2B5EF4-FFF2-40B4-BE49-F238E27FC236}">
                <a16:creationId xmlns:a16="http://schemas.microsoft.com/office/drawing/2014/main" id="{3E44752D-A086-2A4A-AB91-FC7E66A074C6}"/>
              </a:ext>
            </a:extLst>
          </p:cNvPr>
          <p:cNvSpPr/>
          <p:nvPr/>
        </p:nvSpPr>
        <p:spPr>
          <a:xfrm>
            <a:off x="467544" y="3988988"/>
            <a:ext cx="8179492" cy="2392340"/>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 name="テキスト ボックス 10">
            <a:extLst>
              <a:ext uri="{FF2B5EF4-FFF2-40B4-BE49-F238E27FC236}">
                <a16:creationId xmlns:a16="http://schemas.microsoft.com/office/drawing/2014/main" id="{A0DCD3F8-CF35-8740-B400-A0C952A8925F}"/>
              </a:ext>
            </a:extLst>
          </p:cNvPr>
          <p:cNvSpPr txBox="1"/>
          <p:nvPr/>
        </p:nvSpPr>
        <p:spPr>
          <a:xfrm>
            <a:off x="1978744" y="4817821"/>
            <a:ext cx="4493538" cy="1384995"/>
          </a:xfrm>
          <a:prstGeom prst="rect">
            <a:avLst/>
          </a:prstGeom>
          <a:noFill/>
        </p:spPr>
        <p:txBody>
          <a:bodyPr wrap="none" rtlCol="0">
            <a:spAutoFit/>
          </a:bodyPr>
          <a:lstStyle/>
          <a:p>
            <a:pPr algn="r"/>
            <a:r>
              <a:rPr kumimoji="1" lang="ja-JP" altLang="en-US" sz="2800">
                <a:solidFill>
                  <a:schemeClr val="bg1"/>
                </a:solidFill>
                <a:latin typeface="Meiryo" panose="020B0604030504040204" pitchFamily="34" charset="-128"/>
                <a:ea typeface="Meiryo" panose="020B0604030504040204" pitchFamily="34" charset="-128"/>
              </a:rPr>
              <a:t>問いや問題を作る能力</a:t>
            </a:r>
            <a:endParaRPr kumimoji="1" lang="en-US" altLang="ja-JP" sz="2800" dirty="0">
              <a:solidFill>
                <a:schemeClr val="bg1"/>
              </a:solidFill>
              <a:latin typeface="Meiryo" panose="020B0604030504040204" pitchFamily="34" charset="-128"/>
              <a:ea typeface="Meiryo" panose="020B0604030504040204" pitchFamily="34" charset="-128"/>
            </a:endParaRPr>
          </a:p>
          <a:p>
            <a:pPr algn="r"/>
            <a:r>
              <a:rPr lang="ja-JP" altLang="en-US" sz="2800">
                <a:solidFill>
                  <a:schemeClr val="bg1"/>
                </a:solidFill>
                <a:latin typeface="Meiryo" panose="020B0604030504040204" pitchFamily="34" charset="-128"/>
                <a:ea typeface="Meiryo" panose="020B0604030504040204" pitchFamily="34" charset="-128"/>
              </a:rPr>
              <a:t>人工知能を使いこなす能力</a:t>
            </a:r>
            <a:endParaRPr lang="en-US" altLang="ja-JP" sz="2800" dirty="0">
              <a:solidFill>
                <a:schemeClr val="bg1"/>
              </a:solidFill>
              <a:latin typeface="Meiryo" panose="020B0604030504040204" pitchFamily="34" charset="-128"/>
              <a:ea typeface="Meiryo" panose="020B0604030504040204" pitchFamily="34" charset="-128"/>
            </a:endParaRPr>
          </a:p>
          <a:p>
            <a:pPr algn="r"/>
            <a:r>
              <a:rPr kumimoji="1" lang="ja-JP" altLang="en-US" sz="2800">
                <a:solidFill>
                  <a:schemeClr val="bg1"/>
                </a:solidFill>
                <a:latin typeface="Meiryo" panose="020B0604030504040204" pitchFamily="34" charset="-128"/>
                <a:ea typeface="Meiryo" panose="020B0604030504040204" pitchFamily="34" charset="-128"/>
              </a:rPr>
              <a:t>結果を解釈し活用する能力</a:t>
            </a:r>
          </a:p>
        </p:txBody>
      </p:sp>
      <p:sp>
        <p:nvSpPr>
          <p:cNvPr id="12" name="テキスト ボックス 11">
            <a:extLst>
              <a:ext uri="{FF2B5EF4-FFF2-40B4-BE49-F238E27FC236}">
                <a16:creationId xmlns:a16="http://schemas.microsoft.com/office/drawing/2014/main" id="{792AE411-0AFF-164B-BD2D-1679873C7B07}"/>
              </a:ext>
            </a:extLst>
          </p:cNvPr>
          <p:cNvSpPr txBox="1"/>
          <p:nvPr/>
        </p:nvSpPr>
        <p:spPr>
          <a:xfrm>
            <a:off x="2665938" y="4090970"/>
            <a:ext cx="3775394" cy="523220"/>
          </a:xfrm>
          <a:prstGeom prst="rect">
            <a:avLst/>
          </a:prstGeom>
          <a:noFill/>
        </p:spPr>
        <p:txBody>
          <a:bodyPr wrap="none" rtlCol="0">
            <a:spAutoFit/>
          </a:bodyPr>
          <a:lstStyle/>
          <a:p>
            <a:pPr algn="r"/>
            <a:r>
              <a:rPr kumimoji="1" lang="ja-JP" altLang="en-US" sz="2800" b="1">
                <a:solidFill>
                  <a:schemeClr val="bg1"/>
                </a:solidFill>
                <a:latin typeface="Meiryo" panose="020B0604030504040204" pitchFamily="34" charset="-128"/>
                <a:ea typeface="Meiryo" panose="020B0604030504040204" pitchFamily="34" charset="-128"/>
              </a:rPr>
              <a:t>人間に求められる能力</a:t>
            </a:r>
          </a:p>
        </p:txBody>
      </p:sp>
      <p:pic>
        <p:nvPicPr>
          <p:cNvPr id="6" name="図 5" descr="アイコン&#10;&#10;自動的に生成された説明">
            <a:extLst>
              <a:ext uri="{FF2B5EF4-FFF2-40B4-BE49-F238E27FC236}">
                <a16:creationId xmlns:a16="http://schemas.microsoft.com/office/drawing/2014/main" id="{B88E2496-9D75-B743-A525-EE9BEE0115B7}"/>
              </a:ext>
            </a:extLst>
          </p:cNvPr>
          <p:cNvPicPr>
            <a:picLocks noChangeAspect="1"/>
          </p:cNvPicPr>
          <p:nvPr/>
        </p:nvPicPr>
        <p:blipFill>
          <a:blip r:embed="rId2"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3899587" y="1387175"/>
            <a:ext cx="1417328" cy="1609776"/>
          </a:xfrm>
          <a:prstGeom prst="rect">
            <a:avLst/>
          </a:prstGeom>
          <a:effectLst>
            <a:outerShdw blurRad="50800" dist="38100" dir="2700000" algn="tl" rotWithShape="0">
              <a:prstClr val="black">
                <a:alpha val="40000"/>
              </a:prstClr>
            </a:outerShdw>
          </a:effectLst>
        </p:spPr>
      </p:pic>
      <p:pic>
        <p:nvPicPr>
          <p:cNvPr id="17" name="図 16" descr="アイコン&#10;&#10;自動的に生成された説明">
            <a:extLst>
              <a:ext uri="{FF2B5EF4-FFF2-40B4-BE49-F238E27FC236}">
                <a16:creationId xmlns:a16="http://schemas.microsoft.com/office/drawing/2014/main" id="{DD4D631D-DDFA-084E-BE56-AD305499FB76}"/>
              </a:ext>
            </a:extLst>
          </p:cNvPr>
          <p:cNvPicPr>
            <a:picLocks noChangeAspect="1"/>
          </p:cNvPicPr>
          <p:nvPr/>
        </p:nvPicPr>
        <p:blipFill>
          <a:blip r:embed="rId3"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6453255" y="3118772"/>
            <a:ext cx="1935095" cy="2543503"/>
          </a:xfrm>
          <a:prstGeom prst="rect">
            <a:avLst/>
          </a:prstGeom>
          <a:effectLst>
            <a:outerShdw blurRad="50800" dist="38100" dir="2700000" algn="tl" rotWithShape="0">
              <a:prstClr val="black">
                <a:alpha val="40000"/>
              </a:prstClr>
            </a:outerShdw>
          </a:effectLst>
        </p:spPr>
      </p:pic>
      <p:grpSp>
        <p:nvGrpSpPr>
          <p:cNvPr id="4" name="グループ化 3">
            <a:extLst>
              <a:ext uri="{FF2B5EF4-FFF2-40B4-BE49-F238E27FC236}">
                <a16:creationId xmlns:a16="http://schemas.microsoft.com/office/drawing/2014/main" id="{AEBF1F7E-358A-C80B-53A7-06BFD2D69641}"/>
              </a:ext>
            </a:extLst>
          </p:cNvPr>
          <p:cNvGrpSpPr/>
          <p:nvPr/>
        </p:nvGrpSpPr>
        <p:grpSpPr>
          <a:xfrm>
            <a:off x="1185706" y="3762470"/>
            <a:ext cx="1301121" cy="1281869"/>
            <a:chOff x="749870" y="3573884"/>
            <a:chExt cx="1301121" cy="1281869"/>
          </a:xfrm>
        </p:grpSpPr>
        <p:sp>
          <p:nvSpPr>
            <p:cNvPr id="2" name="四角形吹き出し 1">
              <a:extLst>
                <a:ext uri="{FF2B5EF4-FFF2-40B4-BE49-F238E27FC236}">
                  <a16:creationId xmlns:a16="http://schemas.microsoft.com/office/drawing/2014/main" id="{0C369E84-4031-1133-3228-8CC3A00242A5}"/>
                </a:ext>
              </a:extLst>
            </p:cNvPr>
            <p:cNvSpPr/>
            <p:nvPr/>
          </p:nvSpPr>
          <p:spPr>
            <a:xfrm>
              <a:off x="749870" y="3573884"/>
              <a:ext cx="1301121" cy="1281869"/>
            </a:xfrm>
            <a:prstGeom prst="wedgeRectCallout">
              <a:avLst>
                <a:gd name="adj1" fmla="val 48042"/>
                <a:gd name="adj2" fmla="val 61167"/>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 name="テキスト ボックス 2">
              <a:extLst>
                <a:ext uri="{FF2B5EF4-FFF2-40B4-BE49-F238E27FC236}">
                  <a16:creationId xmlns:a16="http://schemas.microsoft.com/office/drawing/2014/main" id="{CA02CE15-4DA4-CA31-F235-E742855A32DE}"/>
                </a:ext>
              </a:extLst>
            </p:cNvPr>
            <p:cNvSpPr txBox="1"/>
            <p:nvPr/>
          </p:nvSpPr>
          <p:spPr>
            <a:xfrm>
              <a:off x="846432" y="3690835"/>
              <a:ext cx="1107996" cy="1107996"/>
            </a:xfrm>
            <a:prstGeom prst="rect">
              <a:avLst/>
            </a:prstGeom>
            <a:noFill/>
          </p:spPr>
          <p:txBody>
            <a:bodyPr wrap="none" rtlCol="0">
              <a:spAutoFit/>
            </a:bodyPr>
            <a:lstStyle/>
            <a:p>
              <a:r>
                <a:rPr kumimoji="1" lang="ja-JP" altLang="en-US" sz="2400" b="1">
                  <a:solidFill>
                    <a:schemeClr val="bg1"/>
                  </a:solidFill>
                  <a:latin typeface="Meiryo" panose="020B0604030504040204" pitchFamily="34" charset="-128"/>
                  <a:ea typeface="Meiryo" panose="020B0604030504040204" pitchFamily="34" charset="-128"/>
                </a:rPr>
                <a:t>言語力</a:t>
              </a:r>
              <a:endParaRPr kumimoji="1" lang="en-US" altLang="ja-JP" sz="2400" b="1" dirty="0">
                <a:solidFill>
                  <a:schemeClr val="bg1"/>
                </a:solidFill>
                <a:latin typeface="Meiryo" panose="020B0604030504040204" pitchFamily="34" charset="-128"/>
                <a:ea typeface="Meiryo" panose="020B0604030504040204" pitchFamily="34" charset="-128"/>
              </a:endParaRPr>
            </a:p>
            <a:p>
              <a:pPr marL="285750" indent="-285750">
                <a:buFont typeface="Wingdings" pitchFamily="2" charset="2"/>
                <a:buChar char="Ø"/>
              </a:pPr>
              <a:r>
                <a:rPr kumimoji="1" lang="ja-JP" altLang="en-US" sz="1400">
                  <a:solidFill>
                    <a:schemeClr val="bg1"/>
                  </a:solidFill>
                  <a:latin typeface="Meiryo" panose="020B0604030504040204" pitchFamily="34" charset="-128"/>
                  <a:ea typeface="Meiryo" panose="020B0604030504040204" pitchFamily="34" charset="-128"/>
                </a:rPr>
                <a:t>表現力</a:t>
              </a:r>
              <a:endParaRPr kumimoji="1" lang="en-US" altLang="ja-JP" sz="1400" dirty="0">
                <a:solidFill>
                  <a:schemeClr val="bg1"/>
                </a:solidFill>
                <a:latin typeface="Meiryo" panose="020B0604030504040204" pitchFamily="34" charset="-128"/>
                <a:ea typeface="Meiryo" panose="020B0604030504040204" pitchFamily="34" charset="-128"/>
              </a:endParaRPr>
            </a:p>
            <a:p>
              <a:pPr marL="285750" indent="-285750">
                <a:buFont typeface="Wingdings" pitchFamily="2" charset="2"/>
                <a:buChar char="Ø"/>
              </a:pPr>
              <a:r>
                <a:rPr lang="ja-JP" altLang="en-US" sz="1400">
                  <a:solidFill>
                    <a:schemeClr val="bg1"/>
                  </a:solidFill>
                  <a:latin typeface="Meiryo" panose="020B0604030504040204" pitchFamily="34" charset="-128"/>
                  <a:ea typeface="Meiryo" panose="020B0604030504040204" pitchFamily="34" charset="-128"/>
                </a:rPr>
                <a:t>読解力</a:t>
              </a:r>
              <a:endParaRPr lang="en-US" altLang="ja-JP" sz="1400" dirty="0">
                <a:solidFill>
                  <a:schemeClr val="bg1"/>
                </a:solidFill>
                <a:latin typeface="Meiryo" panose="020B0604030504040204" pitchFamily="34" charset="-128"/>
                <a:ea typeface="Meiryo" panose="020B0604030504040204" pitchFamily="34" charset="-128"/>
              </a:endParaRPr>
            </a:p>
            <a:p>
              <a:pPr marL="285750" indent="-285750">
                <a:buFont typeface="Wingdings" pitchFamily="2" charset="2"/>
                <a:buChar char="Ø"/>
              </a:pPr>
              <a:r>
                <a:rPr kumimoji="1" lang="ja-JP" altLang="en-US" sz="1400">
                  <a:solidFill>
                    <a:schemeClr val="bg1"/>
                  </a:solidFill>
                  <a:latin typeface="Meiryo" panose="020B0604030504040204" pitchFamily="34" charset="-128"/>
                  <a:ea typeface="Meiryo" panose="020B0604030504040204" pitchFamily="34" charset="-128"/>
                </a:rPr>
                <a:t>対話力</a:t>
              </a:r>
              <a:endParaRPr kumimoji="1" lang="ja-JP" altLang="en-US" sz="1400" dirty="0">
                <a:solidFill>
                  <a:schemeClr val="bg1"/>
                </a:solidFill>
                <a:latin typeface="Meiryo" panose="020B0604030504040204" pitchFamily="34" charset="-128"/>
                <a:ea typeface="Meiryo" panose="020B0604030504040204" pitchFamily="34" charset="-128"/>
              </a:endParaRPr>
            </a:p>
          </p:txBody>
        </p:sp>
      </p:grpSp>
    </p:spTree>
    <p:extLst>
      <p:ext uri="{BB962C8B-B14F-4D97-AF65-F5344CB8AC3E}">
        <p14:creationId xmlns:p14="http://schemas.microsoft.com/office/powerpoint/2010/main" val="33022389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EE653D8-9E17-8334-7D26-34ACA23FDE4B}"/>
            </a:ext>
          </a:extLst>
        </p:cNvPr>
        <p:cNvGrpSpPr/>
        <p:nvPr/>
      </p:nvGrpSpPr>
      <p:grpSpPr>
        <a:xfrm>
          <a:off x="0" y="0"/>
          <a:ext cx="0" cy="0"/>
          <a:chOff x="0" y="0"/>
          <a:chExt cx="0" cy="0"/>
        </a:xfrm>
      </p:grpSpPr>
      <p:sp>
        <p:nvSpPr>
          <p:cNvPr id="8" name="正方形/長方形 7">
            <a:extLst>
              <a:ext uri="{FF2B5EF4-FFF2-40B4-BE49-F238E27FC236}">
                <a16:creationId xmlns:a16="http://schemas.microsoft.com/office/drawing/2014/main" id="{BCAEA487-E530-E324-443A-281131617EB1}"/>
              </a:ext>
            </a:extLst>
          </p:cNvPr>
          <p:cNvSpPr/>
          <p:nvPr/>
        </p:nvSpPr>
        <p:spPr>
          <a:xfrm>
            <a:off x="250292" y="2305779"/>
            <a:ext cx="8666908" cy="1320586"/>
          </a:xfrm>
          <a:prstGeom prst="rect">
            <a:avLst/>
          </a:prstGeom>
          <a:solidFill>
            <a:srgbClr val="FFFF00">
              <a:alpha val="17789"/>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正方形/長方形 8">
            <a:extLst>
              <a:ext uri="{FF2B5EF4-FFF2-40B4-BE49-F238E27FC236}">
                <a16:creationId xmlns:a16="http://schemas.microsoft.com/office/drawing/2014/main" id="{64F641BD-1926-D9B0-DC6E-E48B85CD7DC1}"/>
              </a:ext>
            </a:extLst>
          </p:cNvPr>
          <p:cNvSpPr/>
          <p:nvPr/>
        </p:nvSpPr>
        <p:spPr>
          <a:xfrm>
            <a:off x="250292" y="3707894"/>
            <a:ext cx="8666908" cy="1320586"/>
          </a:xfrm>
          <a:prstGeom prst="rect">
            <a:avLst/>
          </a:prstGeom>
          <a:solidFill>
            <a:srgbClr val="00B050">
              <a:alpha val="12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正方形/長方形 9">
            <a:extLst>
              <a:ext uri="{FF2B5EF4-FFF2-40B4-BE49-F238E27FC236}">
                <a16:creationId xmlns:a16="http://schemas.microsoft.com/office/drawing/2014/main" id="{5BDFE5DC-02B5-1BC3-BB4D-3DB1E2977831}"/>
              </a:ext>
            </a:extLst>
          </p:cNvPr>
          <p:cNvSpPr/>
          <p:nvPr/>
        </p:nvSpPr>
        <p:spPr>
          <a:xfrm>
            <a:off x="250292" y="5110009"/>
            <a:ext cx="8666908" cy="1320586"/>
          </a:xfrm>
          <a:prstGeom prst="rect">
            <a:avLst/>
          </a:prstGeom>
          <a:solidFill>
            <a:srgbClr val="0432FF">
              <a:alpha val="12474"/>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0A134910-8992-0F6F-57DB-2845E20A7054}"/>
              </a:ext>
            </a:extLst>
          </p:cNvPr>
          <p:cNvSpPr>
            <a:spLocks noGrp="1"/>
          </p:cNvSpPr>
          <p:nvPr>
            <p:ph type="title"/>
          </p:nvPr>
        </p:nvSpPr>
        <p:spPr/>
        <p:txBody>
          <a:bodyPr/>
          <a:lstStyle/>
          <a:p>
            <a:r>
              <a:rPr kumimoji="1" lang="en-US" altLang="ja-JP" dirty="0"/>
              <a:t>AI</a:t>
            </a:r>
            <a:r>
              <a:rPr kumimoji="1" lang="ja-JP" altLang="en-US"/>
              <a:t>と人間の知能の違い　</a:t>
            </a:r>
            <a:r>
              <a:rPr kumimoji="1" lang="en-US" altLang="ja-JP" dirty="0"/>
              <a:t>1</a:t>
            </a:r>
            <a:r>
              <a:rPr kumimoji="1" lang="ja-JP" altLang="en-US"/>
              <a:t>　／効率　</a:t>
            </a:r>
          </a:p>
        </p:txBody>
      </p:sp>
      <p:pic>
        <p:nvPicPr>
          <p:cNvPr id="5" name="図 4" descr="アイコン&#10;&#10;自動的に生成された説明">
            <a:extLst>
              <a:ext uri="{FF2B5EF4-FFF2-40B4-BE49-F238E27FC236}">
                <a16:creationId xmlns:a16="http://schemas.microsoft.com/office/drawing/2014/main" id="{225FDCD9-6E0F-3EB2-E75B-27786D7C4B95}"/>
              </a:ext>
            </a:extLst>
          </p:cNvPr>
          <p:cNvPicPr>
            <a:picLocks noChangeAspect="1"/>
          </p:cNvPicPr>
          <p:nvPr/>
        </p:nvPicPr>
        <p:blipFill>
          <a:blip r:embed="rId3"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1710139" y="925284"/>
            <a:ext cx="1118149" cy="1269973"/>
          </a:xfrm>
          <a:prstGeom prst="rect">
            <a:avLst/>
          </a:prstGeom>
          <a:effectLst>
            <a:outerShdw blurRad="50800" dist="38100" dir="2700000" algn="tl" rotWithShape="0">
              <a:prstClr val="black">
                <a:alpha val="40000"/>
              </a:prstClr>
            </a:outerShdw>
          </a:effectLst>
        </p:spPr>
      </p:pic>
      <p:sp>
        <p:nvSpPr>
          <p:cNvPr id="11" name="テキスト ボックス 10">
            <a:extLst>
              <a:ext uri="{FF2B5EF4-FFF2-40B4-BE49-F238E27FC236}">
                <a16:creationId xmlns:a16="http://schemas.microsoft.com/office/drawing/2014/main" id="{DE883AC5-2B01-7650-A188-27E089E083A9}"/>
              </a:ext>
            </a:extLst>
          </p:cNvPr>
          <p:cNvSpPr txBox="1"/>
          <p:nvPr/>
        </p:nvSpPr>
        <p:spPr>
          <a:xfrm>
            <a:off x="4082140" y="2754905"/>
            <a:ext cx="1210588" cy="615553"/>
          </a:xfrm>
          <a:prstGeom prst="rect">
            <a:avLst/>
          </a:prstGeom>
          <a:noFill/>
        </p:spPr>
        <p:txBody>
          <a:bodyPr wrap="none" rtlCol="0">
            <a:spAutoFit/>
          </a:bodyPr>
          <a:lstStyle/>
          <a:p>
            <a:pPr algn="ctr"/>
            <a:r>
              <a:rPr kumimoji="1" lang="ja-JP" altLang="en-US" sz="1600" b="1">
                <a:latin typeface="Meiryo" panose="020B0604030504040204" pitchFamily="34" charset="-128"/>
                <a:ea typeface="Meiryo" panose="020B0604030504040204" pitchFamily="34" charset="-128"/>
              </a:rPr>
              <a:t>エネルギー</a:t>
            </a:r>
            <a:endParaRPr kumimoji="1" lang="en-US" altLang="ja-JP" sz="1600" b="1" dirty="0">
              <a:latin typeface="Meiryo" panose="020B0604030504040204" pitchFamily="34" charset="-128"/>
              <a:ea typeface="Meiryo" panose="020B0604030504040204" pitchFamily="34" charset="-128"/>
            </a:endParaRPr>
          </a:p>
          <a:p>
            <a:pPr algn="ctr"/>
            <a:r>
              <a:rPr lang="ja-JP" altLang="en-US" b="1">
                <a:latin typeface="Meiryo" panose="020B0604030504040204" pitchFamily="34" charset="-128"/>
                <a:ea typeface="Meiryo" panose="020B0604030504040204" pitchFamily="34" charset="-128"/>
              </a:rPr>
              <a:t>効率</a:t>
            </a:r>
            <a:endParaRPr kumimoji="1" lang="ja-JP" altLang="en-US" b="1">
              <a:latin typeface="Meiryo" panose="020B0604030504040204" pitchFamily="34" charset="-128"/>
              <a:ea typeface="Meiryo" panose="020B0604030504040204" pitchFamily="34" charset="-128"/>
            </a:endParaRPr>
          </a:p>
        </p:txBody>
      </p:sp>
      <p:sp>
        <p:nvSpPr>
          <p:cNvPr id="12" name="テキスト ボックス 11">
            <a:extLst>
              <a:ext uri="{FF2B5EF4-FFF2-40B4-BE49-F238E27FC236}">
                <a16:creationId xmlns:a16="http://schemas.microsoft.com/office/drawing/2014/main" id="{57C1781F-8086-479A-B490-DBB14F240796}"/>
              </a:ext>
            </a:extLst>
          </p:cNvPr>
          <p:cNvSpPr txBox="1"/>
          <p:nvPr/>
        </p:nvSpPr>
        <p:spPr>
          <a:xfrm>
            <a:off x="4171890" y="4102058"/>
            <a:ext cx="800219" cy="615553"/>
          </a:xfrm>
          <a:prstGeom prst="rect">
            <a:avLst/>
          </a:prstGeom>
          <a:noFill/>
        </p:spPr>
        <p:txBody>
          <a:bodyPr wrap="none" rtlCol="0">
            <a:spAutoFit/>
          </a:bodyPr>
          <a:lstStyle/>
          <a:p>
            <a:pPr algn="ctr"/>
            <a:r>
              <a:rPr kumimoji="1" lang="ja-JP" altLang="en-US" sz="1600" b="1">
                <a:latin typeface="Meiryo" panose="020B0604030504040204" pitchFamily="34" charset="-128"/>
                <a:ea typeface="Meiryo" panose="020B0604030504040204" pitchFamily="34" charset="-128"/>
              </a:rPr>
              <a:t>データ</a:t>
            </a:r>
            <a:endParaRPr kumimoji="1" lang="en-US" altLang="ja-JP" sz="1600" b="1" dirty="0">
              <a:latin typeface="Meiryo" panose="020B0604030504040204" pitchFamily="34" charset="-128"/>
              <a:ea typeface="Meiryo" panose="020B0604030504040204" pitchFamily="34" charset="-128"/>
            </a:endParaRPr>
          </a:p>
          <a:p>
            <a:pPr algn="ctr"/>
            <a:r>
              <a:rPr lang="ja-JP" altLang="en-US" b="1">
                <a:latin typeface="Meiryo" panose="020B0604030504040204" pitchFamily="34" charset="-128"/>
                <a:ea typeface="Meiryo" panose="020B0604030504040204" pitchFamily="34" charset="-128"/>
              </a:rPr>
              <a:t>効率</a:t>
            </a:r>
            <a:endParaRPr kumimoji="1" lang="ja-JP" altLang="en-US" b="1">
              <a:latin typeface="Meiryo" panose="020B0604030504040204" pitchFamily="34" charset="-128"/>
              <a:ea typeface="Meiryo" panose="020B0604030504040204" pitchFamily="34" charset="-128"/>
            </a:endParaRPr>
          </a:p>
        </p:txBody>
      </p:sp>
      <p:sp>
        <p:nvSpPr>
          <p:cNvPr id="13" name="テキスト ボックス 12">
            <a:extLst>
              <a:ext uri="{FF2B5EF4-FFF2-40B4-BE49-F238E27FC236}">
                <a16:creationId xmlns:a16="http://schemas.microsoft.com/office/drawing/2014/main" id="{675A20F8-53F7-58D3-3CBC-68266B7273D0}"/>
              </a:ext>
            </a:extLst>
          </p:cNvPr>
          <p:cNvSpPr txBox="1"/>
          <p:nvPr/>
        </p:nvSpPr>
        <p:spPr>
          <a:xfrm>
            <a:off x="4248834" y="5500662"/>
            <a:ext cx="646331" cy="646331"/>
          </a:xfrm>
          <a:prstGeom prst="rect">
            <a:avLst/>
          </a:prstGeom>
          <a:noFill/>
        </p:spPr>
        <p:txBody>
          <a:bodyPr wrap="none" rtlCol="0">
            <a:spAutoFit/>
          </a:bodyPr>
          <a:lstStyle/>
          <a:p>
            <a:pPr algn="ctr"/>
            <a:r>
              <a:rPr kumimoji="1" lang="ja-JP" altLang="en-US" b="1">
                <a:latin typeface="Meiryo" panose="020B0604030504040204" pitchFamily="34" charset="-128"/>
                <a:ea typeface="Meiryo" panose="020B0604030504040204" pitchFamily="34" charset="-128"/>
              </a:rPr>
              <a:t>学習</a:t>
            </a:r>
            <a:endParaRPr kumimoji="1" lang="en-US" altLang="ja-JP" b="1" dirty="0">
              <a:latin typeface="Meiryo" panose="020B0604030504040204" pitchFamily="34" charset="-128"/>
              <a:ea typeface="Meiryo" panose="020B0604030504040204" pitchFamily="34" charset="-128"/>
            </a:endParaRPr>
          </a:p>
          <a:p>
            <a:pPr algn="ctr"/>
            <a:r>
              <a:rPr lang="ja-JP" altLang="en-US" b="1">
                <a:latin typeface="Meiryo" panose="020B0604030504040204" pitchFamily="34" charset="-128"/>
                <a:ea typeface="Meiryo" panose="020B0604030504040204" pitchFamily="34" charset="-128"/>
              </a:rPr>
              <a:t>効率</a:t>
            </a:r>
            <a:endParaRPr kumimoji="1" lang="ja-JP" altLang="en-US" b="1">
              <a:latin typeface="Meiryo" panose="020B0604030504040204" pitchFamily="34" charset="-128"/>
              <a:ea typeface="Meiryo" panose="020B0604030504040204" pitchFamily="34" charset="-128"/>
            </a:endParaRPr>
          </a:p>
        </p:txBody>
      </p:sp>
      <p:pic>
        <p:nvPicPr>
          <p:cNvPr id="15" name="図 14">
            <a:extLst>
              <a:ext uri="{FF2B5EF4-FFF2-40B4-BE49-F238E27FC236}">
                <a16:creationId xmlns:a16="http://schemas.microsoft.com/office/drawing/2014/main" id="{2866FE21-EF00-EDB7-00CC-BC5E1C9273D8}"/>
              </a:ext>
            </a:extLst>
          </p:cNvPr>
          <p:cNvPicPr>
            <a:picLocks noChangeAspect="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1760864" y="4122899"/>
            <a:ext cx="525228" cy="525228"/>
          </a:xfrm>
          <a:prstGeom prst="rect">
            <a:avLst/>
          </a:prstGeom>
          <a:effectLst>
            <a:outerShdw blurRad="50800" dist="38100" dir="2700000" algn="tl" rotWithShape="0">
              <a:prstClr val="black">
                <a:alpha val="40000"/>
              </a:prstClr>
            </a:outerShdw>
          </a:effectLst>
        </p:spPr>
      </p:pic>
      <p:pic>
        <p:nvPicPr>
          <p:cNvPr id="16" name="図 15">
            <a:extLst>
              <a:ext uri="{FF2B5EF4-FFF2-40B4-BE49-F238E27FC236}">
                <a16:creationId xmlns:a16="http://schemas.microsoft.com/office/drawing/2014/main" id="{73212FCF-28C0-9C44-1432-3115662DB525}"/>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760864" y="2740806"/>
            <a:ext cx="525228" cy="525228"/>
          </a:xfrm>
          <a:prstGeom prst="rect">
            <a:avLst/>
          </a:prstGeom>
          <a:effectLst>
            <a:outerShdw blurRad="50800" dist="38100" dir="2700000" algn="tl" rotWithShape="0">
              <a:prstClr val="black">
                <a:alpha val="40000"/>
              </a:prstClr>
            </a:outerShdw>
          </a:effectLst>
        </p:spPr>
      </p:pic>
      <p:pic>
        <p:nvPicPr>
          <p:cNvPr id="17" name="図 16">
            <a:extLst>
              <a:ext uri="{FF2B5EF4-FFF2-40B4-BE49-F238E27FC236}">
                <a16:creationId xmlns:a16="http://schemas.microsoft.com/office/drawing/2014/main" id="{A20F7D1F-F190-1BBF-5321-B89A85388F84}"/>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824547" y="5566444"/>
            <a:ext cx="417932" cy="417932"/>
          </a:xfrm>
          <a:prstGeom prst="rect">
            <a:avLst/>
          </a:prstGeom>
          <a:effectLst>
            <a:outerShdw blurRad="50800" dist="38100" dir="2700000" algn="tl" rotWithShape="0">
              <a:prstClr val="black">
                <a:alpha val="40000"/>
              </a:prstClr>
            </a:outerShdw>
          </a:effectLst>
        </p:spPr>
      </p:pic>
      <p:pic>
        <p:nvPicPr>
          <p:cNvPr id="18" name="図 17">
            <a:extLst>
              <a:ext uri="{FF2B5EF4-FFF2-40B4-BE49-F238E27FC236}">
                <a16:creationId xmlns:a16="http://schemas.microsoft.com/office/drawing/2014/main" id="{2B00B2F5-1E77-D1A4-E03E-DFC359D16047}"/>
              </a:ext>
            </a:extLst>
          </p:cNvPr>
          <p:cNvPicPr>
            <a:picLocks noChangeAspect="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1322282" y="4122899"/>
            <a:ext cx="525228" cy="525228"/>
          </a:xfrm>
          <a:prstGeom prst="rect">
            <a:avLst/>
          </a:prstGeom>
          <a:effectLst>
            <a:outerShdw blurRad="50800" dist="38100" dir="2700000" algn="tl" rotWithShape="0">
              <a:prstClr val="black">
                <a:alpha val="40000"/>
              </a:prstClr>
            </a:outerShdw>
          </a:effectLst>
        </p:spPr>
      </p:pic>
      <p:pic>
        <p:nvPicPr>
          <p:cNvPr id="19" name="図 18">
            <a:extLst>
              <a:ext uri="{FF2B5EF4-FFF2-40B4-BE49-F238E27FC236}">
                <a16:creationId xmlns:a16="http://schemas.microsoft.com/office/drawing/2014/main" id="{C1CF7A3F-E9E2-21E1-7E5B-3E881EB4FD43}"/>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322282" y="2740806"/>
            <a:ext cx="525228" cy="525228"/>
          </a:xfrm>
          <a:prstGeom prst="rect">
            <a:avLst/>
          </a:prstGeom>
          <a:effectLst>
            <a:outerShdw blurRad="50800" dist="38100" dir="2700000" algn="tl" rotWithShape="0">
              <a:prstClr val="black">
                <a:alpha val="40000"/>
              </a:prstClr>
            </a:outerShdw>
          </a:effectLst>
        </p:spPr>
      </p:pic>
      <p:pic>
        <p:nvPicPr>
          <p:cNvPr id="20" name="図 19">
            <a:extLst>
              <a:ext uri="{FF2B5EF4-FFF2-40B4-BE49-F238E27FC236}">
                <a16:creationId xmlns:a16="http://schemas.microsoft.com/office/drawing/2014/main" id="{FF954A12-6F91-4147-75ED-36B8CA76F95A}"/>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385965" y="5566444"/>
            <a:ext cx="417932" cy="417932"/>
          </a:xfrm>
          <a:prstGeom prst="rect">
            <a:avLst/>
          </a:prstGeom>
          <a:effectLst>
            <a:outerShdw blurRad="50800" dist="38100" dir="2700000" algn="tl" rotWithShape="0">
              <a:prstClr val="black">
                <a:alpha val="40000"/>
              </a:prstClr>
            </a:outerShdw>
          </a:effectLst>
        </p:spPr>
      </p:pic>
      <p:pic>
        <p:nvPicPr>
          <p:cNvPr id="21" name="図 20">
            <a:extLst>
              <a:ext uri="{FF2B5EF4-FFF2-40B4-BE49-F238E27FC236}">
                <a16:creationId xmlns:a16="http://schemas.microsoft.com/office/drawing/2014/main" id="{F1331435-830A-4B0C-B460-45E3931CA764}"/>
              </a:ext>
            </a:extLst>
          </p:cNvPr>
          <p:cNvPicPr>
            <a:picLocks noChangeAspect="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883700" y="4121230"/>
            <a:ext cx="525228" cy="525228"/>
          </a:xfrm>
          <a:prstGeom prst="rect">
            <a:avLst/>
          </a:prstGeom>
          <a:effectLst>
            <a:outerShdw blurRad="50800" dist="38100" dir="2700000" algn="tl" rotWithShape="0">
              <a:prstClr val="black">
                <a:alpha val="40000"/>
              </a:prstClr>
            </a:outerShdw>
          </a:effectLst>
        </p:spPr>
      </p:pic>
      <p:pic>
        <p:nvPicPr>
          <p:cNvPr id="22" name="図 21">
            <a:extLst>
              <a:ext uri="{FF2B5EF4-FFF2-40B4-BE49-F238E27FC236}">
                <a16:creationId xmlns:a16="http://schemas.microsoft.com/office/drawing/2014/main" id="{30D245E5-B0D3-D4DC-096E-4AE6E1B753A3}"/>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883700" y="2739137"/>
            <a:ext cx="525228" cy="525228"/>
          </a:xfrm>
          <a:prstGeom prst="rect">
            <a:avLst/>
          </a:prstGeom>
          <a:effectLst>
            <a:outerShdw blurRad="50800" dist="38100" dir="2700000" algn="tl" rotWithShape="0">
              <a:prstClr val="black">
                <a:alpha val="40000"/>
              </a:prstClr>
            </a:outerShdw>
          </a:effectLst>
        </p:spPr>
      </p:pic>
      <p:pic>
        <p:nvPicPr>
          <p:cNvPr id="23" name="図 22">
            <a:extLst>
              <a:ext uri="{FF2B5EF4-FFF2-40B4-BE49-F238E27FC236}">
                <a16:creationId xmlns:a16="http://schemas.microsoft.com/office/drawing/2014/main" id="{E2E459EF-3D1A-FE5C-1A11-51BFDFE6EDFA}"/>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947383" y="5564775"/>
            <a:ext cx="417932" cy="417932"/>
          </a:xfrm>
          <a:prstGeom prst="rect">
            <a:avLst/>
          </a:prstGeom>
          <a:effectLst>
            <a:outerShdw blurRad="50800" dist="38100" dir="2700000" algn="tl" rotWithShape="0">
              <a:prstClr val="black">
                <a:alpha val="40000"/>
              </a:prstClr>
            </a:outerShdw>
          </a:effectLst>
        </p:spPr>
      </p:pic>
      <p:pic>
        <p:nvPicPr>
          <p:cNvPr id="24" name="図 23">
            <a:extLst>
              <a:ext uri="{FF2B5EF4-FFF2-40B4-BE49-F238E27FC236}">
                <a16:creationId xmlns:a16="http://schemas.microsoft.com/office/drawing/2014/main" id="{59E6EB9A-764E-0CF8-84E7-2C713EB2681F}"/>
              </a:ext>
            </a:extLst>
          </p:cNvPr>
          <p:cNvPicPr>
            <a:picLocks noChangeAspect="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445118" y="4121230"/>
            <a:ext cx="525228" cy="525228"/>
          </a:xfrm>
          <a:prstGeom prst="rect">
            <a:avLst/>
          </a:prstGeom>
          <a:effectLst>
            <a:outerShdw blurRad="50800" dist="38100" dir="2700000" algn="tl" rotWithShape="0">
              <a:prstClr val="black">
                <a:alpha val="40000"/>
              </a:prstClr>
            </a:outerShdw>
          </a:effectLst>
        </p:spPr>
      </p:pic>
      <p:pic>
        <p:nvPicPr>
          <p:cNvPr id="25" name="図 24">
            <a:extLst>
              <a:ext uri="{FF2B5EF4-FFF2-40B4-BE49-F238E27FC236}">
                <a16:creationId xmlns:a16="http://schemas.microsoft.com/office/drawing/2014/main" id="{C36DD0F8-8DDE-B1E1-5B57-EE492D05A1D5}"/>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45118" y="2739137"/>
            <a:ext cx="525228" cy="525228"/>
          </a:xfrm>
          <a:prstGeom prst="rect">
            <a:avLst/>
          </a:prstGeom>
          <a:effectLst>
            <a:outerShdw blurRad="50800" dist="38100" dir="2700000" algn="tl" rotWithShape="0">
              <a:prstClr val="black">
                <a:alpha val="40000"/>
              </a:prstClr>
            </a:outerShdw>
          </a:effectLst>
        </p:spPr>
      </p:pic>
      <p:pic>
        <p:nvPicPr>
          <p:cNvPr id="26" name="図 25">
            <a:extLst>
              <a:ext uri="{FF2B5EF4-FFF2-40B4-BE49-F238E27FC236}">
                <a16:creationId xmlns:a16="http://schemas.microsoft.com/office/drawing/2014/main" id="{4221ECDB-D1A8-0778-E157-9F2528D1A5FF}"/>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08801" y="5564775"/>
            <a:ext cx="417932" cy="417932"/>
          </a:xfrm>
          <a:prstGeom prst="rect">
            <a:avLst/>
          </a:prstGeom>
          <a:effectLst>
            <a:outerShdw blurRad="50800" dist="38100" dir="2700000" algn="tl" rotWithShape="0">
              <a:prstClr val="black">
                <a:alpha val="40000"/>
              </a:prstClr>
            </a:outerShdw>
          </a:effectLst>
        </p:spPr>
      </p:pic>
      <p:pic>
        <p:nvPicPr>
          <p:cNvPr id="27" name="図 26">
            <a:extLst>
              <a:ext uri="{FF2B5EF4-FFF2-40B4-BE49-F238E27FC236}">
                <a16:creationId xmlns:a16="http://schemas.microsoft.com/office/drawing/2014/main" id="{0BC4A5F1-3841-0A6B-9ABA-191E9EE58738}"/>
              </a:ext>
            </a:extLst>
          </p:cNvPr>
          <p:cNvPicPr>
            <a:picLocks noChangeAspect="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2621034" y="4121230"/>
            <a:ext cx="525228" cy="525228"/>
          </a:xfrm>
          <a:prstGeom prst="rect">
            <a:avLst/>
          </a:prstGeom>
          <a:effectLst>
            <a:outerShdw blurRad="50800" dist="38100" dir="2700000" algn="tl" rotWithShape="0">
              <a:prstClr val="black">
                <a:alpha val="40000"/>
              </a:prstClr>
            </a:outerShdw>
          </a:effectLst>
        </p:spPr>
      </p:pic>
      <p:pic>
        <p:nvPicPr>
          <p:cNvPr id="28" name="図 27">
            <a:extLst>
              <a:ext uri="{FF2B5EF4-FFF2-40B4-BE49-F238E27FC236}">
                <a16:creationId xmlns:a16="http://schemas.microsoft.com/office/drawing/2014/main" id="{DA2B0395-F3F6-E955-AB22-8B889DEA84A5}"/>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21034" y="2739137"/>
            <a:ext cx="525228" cy="525228"/>
          </a:xfrm>
          <a:prstGeom prst="rect">
            <a:avLst/>
          </a:prstGeom>
          <a:effectLst>
            <a:outerShdw blurRad="50800" dist="38100" dir="2700000" algn="tl" rotWithShape="0">
              <a:prstClr val="black">
                <a:alpha val="40000"/>
              </a:prstClr>
            </a:outerShdw>
          </a:effectLst>
        </p:spPr>
      </p:pic>
      <p:pic>
        <p:nvPicPr>
          <p:cNvPr id="29" name="図 28">
            <a:extLst>
              <a:ext uri="{FF2B5EF4-FFF2-40B4-BE49-F238E27FC236}">
                <a16:creationId xmlns:a16="http://schemas.microsoft.com/office/drawing/2014/main" id="{C6A92268-B855-904F-0316-57B24710A712}"/>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84717" y="5564775"/>
            <a:ext cx="417932" cy="417932"/>
          </a:xfrm>
          <a:prstGeom prst="rect">
            <a:avLst/>
          </a:prstGeom>
          <a:effectLst>
            <a:outerShdw blurRad="50800" dist="38100" dir="2700000" algn="tl" rotWithShape="0">
              <a:prstClr val="black">
                <a:alpha val="40000"/>
              </a:prstClr>
            </a:outerShdw>
          </a:effectLst>
        </p:spPr>
      </p:pic>
      <p:pic>
        <p:nvPicPr>
          <p:cNvPr id="30" name="図 29">
            <a:extLst>
              <a:ext uri="{FF2B5EF4-FFF2-40B4-BE49-F238E27FC236}">
                <a16:creationId xmlns:a16="http://schemas.microsoft.com/office/drawing/2014/main" id="{EC60A56D-3766-74BB-40C2-B1E1936FDCE7}"/>
              </a:ext>
            </a:extLst>
          </p:cNvPr>
          <p:cNvPicPr>
            <a:picLocks noChangeAspect="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2195800" y="4121230"/>
            <a:ext cx="525228" cy="525228"/>
          </a:xfrm>
          <a:prstGeom prst="rect">
            <a:avLst/>
          </a:prstGeom>
          <a:effectLst>
            <a:outerShdw blurRad="50800" dist="38100" dir="2700000" algn="tl" rotWithShape="0">
              <a:prstClr val="black">
                <a:alpha val="40000"/>
              </a:prstClr>
            </a:outerShdw>
          </a:effectLst>
        </p:spPr>
      </p:pic>
      <p:pic>
        <p:nvPicPr>
          <p:cNvPr id="31" name="図 30">
            <a:extLst>
              <a:ext uri="{FF2B5EF4-FFF2-40B4-BE49-F238E27FC236}">
                <a16:creationId xmlns:a16="http://schemas.microsoft.com/office/drawing/2014/main" id="{5529256B-325F-C52F-88AE-13C52FB4026B}"/>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195800" y="2739137"/>
            <a:ext cx="525228" cy="525228"/>
          </a:xfrm>
          <a:prstGeom prst="rect">
            <a:avLst/>
          </a:prstGeom>
          <a:effectLst>
            <a:outerShdw blurRad="50800" dist="38100" dir="2700000" algn="tl" rotWithShape="0">
              <a:prstClr val="black">
                <a:alpha val="40000"/>
              </a:prstClr>
            </a:outerShdw>
          </a:effectLst>
        </p:spPr>
      </p:pic>
      <p:pic>
        <p:nvPicPr>
          <p:cNvPr id="32" name="図 31">
            <a:extLst>
              <a:ext uri="{FF2B5EF4-FFF2-40B4-BE49-F238E27FC236}">
                <a16:creationId xmlns:a16="http://schemas.microsoft.com/office/drawing/2014/main" id="{AF66A777-4EE1-5277-232A-4CBD575370F7}"/>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259483" y="5564775"/>
            <a:ext cx="417932" cy="417932"/>
          </a:xfrm>
          <a:prstGeom prst="rect">
            <a:avLst/>
          </a:prstGeom>
          <a:effectLst>
            <a:outerShdw blurRad="50800" dist="38100" dir="2700000" algn="tl" rotWithShape="0">
              <a:prstClr val="black">
                <a:alpha val="40000"/>
              </a:prstClr>
            </a:outerShdw>
          </a:effectLst>
        </p:spPr>
      </p:pic>
      <p:pic>
        <p:nvPicPr>
          <p:cNvPr id="33" name="図 32">
            <a:extLst>
              <a:ext uri="{FF2B5EF4-FFF2-40B4-BE49-F238E27FC236}">
                <a16:creationId xmlns:a16="http://schemas.microsoft.com/office/drawing/2014/main" id="{DDF21790-8580-4441-3188-EF2E995CDEF4}"/>
              </a:ext>
            </a:extLst>
          </p:cNvPr>
          <p:cNvPicPr>
            <a:picLocks noChangeAspect="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1760864" y="4484494"/>
            <a:ext cx="525228" cy="525228"/>
          </a:xfrm>
          <a:prstGeom prst="rect">
            <a:avLst/>
          </a:prstGeom>
          <a:effectLst>
            <a:outerShdw blurRad="50800" dist="38100" dir="2700000" algn="tl" rotWithShape="0">
              <a:prstClr val="black">
                <a:alpha val="40000"/>
              </a:prstClr>
            </a:outerShdw>
          </a:effectLst>
        </p:spPr>
      </p:pic>
      <p:pic>
        <p:nvPicPr>
          <p:cNvPr id="34" name="図 33">
            <a:extLst>
              <a:ext uri="{FF2B5EF4-FFF2-40B4-BE49-F238E27FC236}">
                <a16:creationId xmlns:a16="http://schemas.microsoft.com/office/drawing/2014/main" id="{214AC47C-9F13-3FCB-C826-81D3E55140A6}"/>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761940" y="3140291"/>
            <a:ext cx="525228" cy="525228"/>
          </a:xfrm>
          <a:prstGeom prst="rect">
            <a:avLst/>
          </a:prstGeom>
          <a:effectLst>
            <a:outerShdw blurRad="50800" dist="38100" dir="2700000" algn="tl" rotWithShape="0">
              <a:prstClr val="black">
                <a:alpha val="40000"/>
              </a:prstClr>
            </a:outerShdw>
          </a:effectLst>
        </p:spPr>
      </p:pic>
      <p:pic>
        <p:nvPicPr>
          <p:cNvPr id="35" name="図 34">
            <a:extLst>
              <a:ext uri="{FF2B5EF4-FFF2-40B4-BE49-F238E27FC236}">
                <a16:creationId xmlns:a16="http://schemas.microsoft.com/office/drawing/2014/main" id="{4B10ADC4-3ED2-55E0-B1FF-B46817B8A88A}"/>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825623" y="5932559"/>
            <a:ext cx="417932" cy="417932"/>
          </a:xfrm>
          <a:prstGeom prst="rect">
            <a:avLst/>
          </a:prstGeom>
          <a:effectLst>
            <a:outerShdw blurRad="50800" dist="38100" dir="2700000" algn="tl" rotWithShape="0">
              <a:prstClr val="black">
                <a:alpha val="40000"/>
              </a:prstClr>
            </a:outerShdw>
          </a:effectLst>
        </p:spPr>
      </p:pic>
      <p:pic>
        <p:nvPicPr>
          <p:cNvPr id="36" name="図 35">
            <a:extLst>
              <a:ext uri="{FF2B5EF4-FFF2-40B4-BE49-F238E27FC236}">
                <a16:creationId xmlns:a16="http://schemas.microsoft.com/office/drawing/2014/main" id="{299F32DB-25F6-558F-6CDF-920A6B36602B}"/>
              </a:ext>
            </a:extLst>
          </p:cNvPr>
          <p:cNvPicPr>
            <a:picLocks noChangeAspect="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1322282" y="4484494"/>
            <a:ext cx="525228" cy="525228"/>
          </a:xfrm>
          <a:prstGeom prst="rect">
            <a:avLst/>
          </a:prstGeom>
          <a:effectLst>
            <a:outerShdw blurRad="50800" dist="38100" dir="2700000" algn="tl" rotWithShape="0">
              <a:prstClr val="black">
                <a:alpha val="40000"/>
              </a:prstClr>
            </a:outerShdw>
          </a:effectLst>
        </p:spPr>
      </p:pic>
      <p:pic>
        <p:nvPicPr>
          <p:cNvPr id="37" name="図 36">
            <a:extLst>
              <a:ext uri="{FF2B5EF4-FFF2-40B4-BE49-F238E27FC236}">
                <a16:creationId xmlns:a16="http://schemas.microsoft.com/office/drawing/2014/main" id="{162DE861-647A-5C9B-1403-047F7E7F53D3}"/>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323358" y="3140291"/>
            <a:ext cx="525228" cy="525228"/>
          </a:xfrm>
          <a:prstGeom prst="rect">
            <a:avLst/>
          </a:prstGeom>
          <a:effectLst>
            <a:outerShdw blurRad="50800" dist="38100" dir="2700000" algn="tl" rotWithShape="0">
              <a:prstClr val="black">
                <a:alpha val="40000"/>
              </a:prstClr>
            </a:outerShdw>
          </a:effectLst>
        </p:spPr>
      </p:pic>
      <p:pic>
        <p:nvPicPr>
          <p:cNvPr id="38" name="図 37">
            <a:extLst>
              <a:ext uri="{FF2B5EF4-FFF2-40B4-BE49-F238E27FC236}">
                <a16:creationId xmlns:a16="http://schemas.microsoft.com/office/drawing/2014/main" id="{604C2BA9-6E91-32E6-358A-8BFD9772D9C6}"/>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387041" y="5932559"/>
            <a:ext cx="417932" cy="417932"/>
          </a:xfrm>
          <a:prstGeom prst="rect">
            <a:avLst/>
          </a:prstGeom>
          <a:effectLst>
            <a:outerShdw blurRad="50800" dist="38100" dir="2700000" algn="tl" rotWithShape="0">
              <a:prstClr val="black">
                <a:alpha val="40000"/>
              </a:prstClr>
            </a:outerShdw>
          </a:effectLst>
        </p:spPr>
      </p:pic>
      <p:pic>
        <p:nvPicPr>
          <p:cNvPr id="39" name="図 38">
            <a:extLst>
              <a:ext uri="{FF2B5EF4-FFF2-40B4-BE49-F238E27FC236}">
                <a16:creationId xmlns:a16="http://schemas.microsoft.com/office/drawing/2014/main" id="{0524E5A8-223B-20C9-ED59-30C24C307D54}"/>
              </a:ext>
            </a:extLst>
          </p:cNvPr>
          <p:cNvPicPr>
            <a:picLocks noChangeAspect="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883700" y="4482825"/>
            <a:ext cx="525228" cy="525228"/>
          </a:xfrm>
          <a:prstGeom prst="rect">
            <a:avLst/>
          </a:prstGeom>
          <a:effectLst>
            <a:outerShdw blurRad="50800" dist="38100" dir="2700000" algn="tl" rotWithShape="0">
              <a:prstClr val="black">
                <a:alpha val="40000"/>
              </a:prstClr>
            </a:outerShdw>
          </a:effectLst>
        </p:spPr>
      </p:pic>
      <p:pic>
        <p:nvPicPr>
          <p:cNvPr id="40" name="図 39">
            <a:extLst>
              <a:ext uri="{FF2B5EF4-FFF2-40B4-BE49-F238E27FC236}">
                <a16:creationId xmlns:a16="http://schemas.microsoft.com/office/drawing/2014/main" id="{06435832-F656-6F6B-5F9E-3AED912FA51A}"/>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884776" y="3138622"/>
            <a:ext cx="525228" cy="525228"/>
          </a:xfrm>
          <a:prstGeom prst="rect">
            <a:avLst/>
          </a:prstGeom>
          <a:effectLst>
            <a:outerShdw blurRad="50800" dist="38100" dir="2700000" algn="tl" rotWithShape="0">
              <a:prstClr val="black">
                <a:alpha val="40000"/>
              </a:prstClr>
            </a:outerShdw>
          </a:effectLst>
        </p:spPr>
      </p:pic>
      <p:pic>
        <p:nvPicPr>
          <p:cNvPr id="41" name="図 40">
            <a:extLst>
              <a:ext uri="{FF2B5EF4-FFF2-40B4-BE49-F238E27FC236}">
                <a16:creationId xmlns:a16="http://schemas.microsoft.com/office/drawing/2014/main" id="{ABA2EF79-8FA4-7880-CB81-CB19C6691914}"/>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948459" y="5930890"/>
            <a:ext cx="417932" cy="417932"/>
          </a:xfrm>
          <a:prstGeom prst="rect">
            <a:avLst/>
          </a:prstGeom>
          <a:effectLst>
            <a:outerShdw blurRad="50800" dist="38100" dir="2700000" algn="tl" rotWithShape="0">
              <a:prstClr val="black">
                <a:alpha val="40000"/>
              </a:prstClr>
            </a:outerShdw>
          </a:effectLst>
        </p:spPr>
      </p:pic>
      <p:pic>
        <p:nvPicPr>
          <p:cNvPr id="42" name="図 41">
            <a:extLst>
              <a:ext uri="{FF2B5EF4-FFF2-40B4-BE49-F238E27FC236}">
                <a16:creationId xmlns:a16="http://schemas.microsoft.com/office/drawing/2014/main" id="{499001FB-0829-A57D-C35B-628708623C99}"/>
              </a:ext>
            </a:extLst>
          </p:cNvPr>
          <p:cNvPicPr>
            <a:picLocks noChangeAspect="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445118" y="4482825"/>
            <a:ext cx="525228" cy="525228"/>
          </a:xfrm>
          <a:prstGeom prst="rect">
            <a:avLst/>
          </a:prstGeom>
          <a:effectLst>
            <a:outerShdw blurRad="50800" dist="38100" dir="2700000" algn="tl" rotWithShape="0">
              <a:prstClr val="black">
                <a:alpha val="40000"/>
              </a:prstClr>
            </a:outerShdw>
          </a:effectLst>
        </p:spPr>
      </p:pic>
      <p:pic>
        <p:nvPicPr>
          <p:cNvPr id="43" name="図 42">
            <a:extLst>
              <a:ext uri="{FF2B5EF4-FFF2-40B4-BE49-F238E27FC236}">
                <a16:creationId xmlns:a16="http://schemas.microsoft.com/office/drawing/2014/main" id="{9FDD2DDC-A6E7-CDFE-6AA3-3B03F1C0093E}"/>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46194" y="3138622"/>
            <a:ext cx="525228" cy="525228"/>
          </a:xfrm>
          <a:prstGeom prst="rect">
            <a:avLst/>
          </a:prstGeom>
          <a:effectLst>
            <a:outerShdw blurRad="50800" dist="38100" dir="2700000" algn="tl" rotWithShape="0">
              <a:prstClr val="black">
                <a:alpha val="40000"/>
              </a:prstClr>
            </a:outerShdw>
          </a:effectLst>
        </p:spPr>
      </p:pic>
      <p:pic>
        <p:nvPicPr>
          <p:cNvPr id="44" name="図 43">
            <a:extLst>
              <a:ext uri="{FF2B5EF4-FFF2-40B4-BE49-F238E27FC236}">
                <a16:creationId xmlns:a16="http://schemas.microsoft.com/office/drawing/2014/main" id="{00756C6C-95E7-11DE-2BB5-EC26FFCC8D23}"/>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09877" y="5930890"/>
            <a:ext cx="417932" cy="417932"/>
          </a:xfrm>
          <a:prstGeom prst="rect">
            <a:avLst/>
          </a:prstGeom>
          <a:effectLst>
            <a:outerShdw blurRad="50800" dist="38100" dir="2700000" algn="tl" rotWithShape="0">
              <a:prstClr val="black">
                <a:alpha val="40000"/>
              </a:prstClr>
            </a:outerShdw>
          </a:effectLst>
        </p:spPr>
      </p:pic>
      <p:pic>
        <p:nvPicPr>
          <p:cNvPr id="45" name="図 44">
            <a:extLst>
              <a:ext uri="{FF2B5EF4-FFF2-40B4-BE49-F238E27FC236}">
                <a16:creationId xmlns:a16="http://schemas.microsoft.com/office/drawing/2014/main" id="{E44F222D-509F-0772-AF93-39B5CE500EAF}"/>
              </a:ext>
            </a:extLst>
          </p:cNvPr>
          <p:cNvPicPr>
            <a:picLocks noChangeAspect="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2621034" y="4482825"/>
            <a:ext cx="525228" cy="525228"/>
          </a:xfrm>
          <a:prstGeom prst="rect">
            <a:avLst/>
          </a:prstGeom>
          <a:effectLst>
            <a:outerShdw blurRad="50800" dist="38100" dir="2700000" algn="tl" rotWithShape="0">
              <a:prstClr val="black">
                <a:alpha val="40000"/>
              </a:prstClr>
            </a:outerShdw>
          </a:effectLst>
        </p:spPr>
      </p:pic>
      <p:pic>
        <p:nvPicPr>
          <p:cNvPr id="46" name="図 45">
            <a:extLst>
              <a:ext uri="{FF2B5EF4-FFF2-40B4-BE49-F238E27FC236}">
                <a16:creationId xmlns:a16="http://schemas.microsoft.com/office/drawing/2014/main" id="{7792E103-A248-688E-3075-FCFCDE8E8FA8}"/>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22110" y="3138622"/>
            <a:ext cx="525228" cy="525228"/>
          </a:xfrm>
          <a:prstGeom prst="rect">
            <a:avLst/>
          </a:prstGeom>
          <a:effectLst>
            <a:outerShdw blurRad="50800" dist="38100" dir="2700000" algn="tl" rotWithShape="0">
              <a:prstClr val="black">
                <a:alpha val="40000"/>
              </a:prstClr>
            </a:outerShdw>
          </a:effectLst>
        </p:spPr>
      </p:pic>
      <p:pic>
        <p:nvPicPr>
          <p:cNvPr id="47" name="図 46">
            <a:extLst>
              <a:ext uri="{FF2B5EF4-FFF2-40B4-BE49-F238E27FC236}">
                <a16:creationId xmlns:a16="http://schemas.microsoft.com/office/drawing/2014/main" id="{066B713C-52FC-A256-AE7D-C5393901992C}"/>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85793" y="5930890"/>
            <a:ext cx="417932" cy="417932"/>
          </a:xfrm>
          <a:prstGeom prst="rect">
            <a:avLst/>
          </a:prstGeom>
          <a:effectLst>
            <a:outerShdw blurRad="50800" dist="38100" dir="2700000" algn="tl" rotWithShape="0">
              <a:prstClr val="black">
                <a:alpha val="40000"/>
              </a:prstClr>
            </a:outerShdw>
          </a:effectLst>
        </p:spPr>
      </p:pic>
      <p:pic>
        <p:nvPicPr>
          <p:cNvPr id="48" name="図 47">
            <a:extLst>
              <a:ext uri="{FF2B5EF4-FFF2-40B4-BE49-F238E27FC236}">
                <a16:creationId xmlns:a16="http://schemas.microsoft.com/office/drawing/2014/main" id="{010D1FC4-C3BA-5C82-8687-1F689E6FF6EC}"/>
              </a:ext>
            </a:extLst>
          </p:cNvPr>
          <p:cNvPicPr>
            <a:picLocks noChangeAspect="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2195800" y="4482825"/>
            <a:ext cx="525228" cy="525228"/>
          </a:xfrm>
          <a:prstGeom prst="rect">
            <a:avLst/>
          </a:prstGeom>
          <a:effectLst>
            <a:outerShdw blurRad="50800" dist="38100" dir="2700000" algn="tl" rotWithShape="0">
              <a:prstClr val="black">
                <a:alpha val="40000"/>
              </a:prstClr>
            </a:outerShdw>
          </a:effectLst>
        </p:spPr>
      </p:pic>
      <p:pic>
        <p:nvPicPr>
          <p:cNvPr id="49" name="図 48">
            <a:extLst>
              <a:ext uri="{FF2B5EF4-FFF2-40B4-BE49-F238E27FC236}">
                <a16:creationId xmlns:a16="http://schemas.microsoft.com/office/drawing/2014/main" id="{397A1CF7-833E-9FD2-8557-90ED19DAC5BA}"/>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196876" y="3138622"/>
            <a:ext cx="525228" cy="525228"/>
          </a:xfrm>
          <a:prstGeom prst="rect">
            <a:avLst/>
          </a:prstGeom>
          <a:effectLst>
            <a:outerShdw blurRad="50800" dist="38100" dir="2700000" algn="tl" rotWithShape="0">
              <a:prstClr val="black">
                <a:alpha val="40000"/>
              </a:prstClr>
            </a:outerShdw>
          </a:effectLst>
        </p:spPr>
      </p:pic>
      <p:pic>
        <p:nvPicPr>
          <p:cNvPr id="50" name="図 49">
            <a:extLst>
              <a:ext uri="{FF2B5EF4-FFF2-40B4-BE49-F238E27FC236}">
                <a16:creationId xmlns:a16="http://schemas.microsoft.com/office/drawing/2014/main" id="{7328D1AC-1C40-ED2C-A8F7-C77781A4C482}"/>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260559" y="5930890"/>
            <a:ext cx="417932" cy="417932"/>
          </a:xfrm>
          <a:prstGeom prst="rect">
            <a:avLst/>
          </a:prstGeom>
          <a:effectLst>
            <a:outerShdw blurRad="50800" dist="38100" dir="2700000" algn="tl" rotWithShape="0">
              <a:prstClr val="black">
                <a:alpha val="40000"/>
              </a:prstClr>
            </a:outerShdw>
          </a:effectLst>
        </p:spPr>
      </p:pic>
      <p:pic>
        <p:nvPicPr>
          <p:cNvPr id="51" name="図 50">
            <a:extLst>
              <a:ext uri="{FF2B5EF4-FFF2-40B4-BE49-F238E27FC236}">
                <a16:creationId xmlns:a16="http://schemas.microsoft.com/office/drawing/2014/main" id="{5A58E717-BC65-D28F-4255-AD93ADE711D9}"/>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760864" y="2346012"/>
            <a:ext cx="525228" cy="525228"/>
          </a:xfrm>
          <a:prstGeom prst="rect">
            <a:avLst/>
          </a:prstGeom>
          <a:effectLst>
            <a:outerShdw blurRad="50800" dist="38100" dir="2700000" algn="tl" rotWithShape="0">
              <a:prstClr val="black">
                <a:alpha val="40000"/>
              </a:prstClr>
            </a:outerShdw>
          </a:effectLst>
        </p:spPr>
      </p:pic>
      <p:pic>
        <p:nvPicPr>
          <p:cNvPr id="52" name="図 51">
            <a:extLst>
              <a:ext uri="{FF2B5EF4-FFF2-40B4-BE49-F238E27FC236}">
                <a16:creationId xmlns:a16="http://schemas.microsoft.com/office/drawing/2014/main" id="{B809E97B-D500-031D-DF54-AABA828201DA}"/>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322282" y="2346012"/>
            <a:ext cx="525228" cy="525228"/>
          </a:xfrm>
          <a:prstGeom prst="rect">
            <a:avLst/>
          </a:prstGeom>
          <a:effectLst>
            <a:outerShdw blurRad="50800" dist="38100" dir="2700000" algn="tl" rotWithShape="0">
              <a:prstClr val="black">
                <a:alpha val="40000"/>
              </a:prstClr>
            </a:outerShdw>
          </a:effectLst>
        </p:spPr>
      </p:pic>
      <p:pic>
        <p:nvPicPr>
          <p:cNvPr id="53" name="図 52">
            <a:extLst>
              <a:ext uri="{FF2B5EF4-FFF2-40B4-BE49-F238E27FC236}">
                <a16:creationId xmlns:a16="http://schemas.microsoft.com/office/drawing/2014/main" id="{AB355FF4-699C-2D2E-4FE9-9C61E9004797}"/>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883700" y="2344343"/>
            <a:ext cx="525228" cy="525228"/>
          </a:xfrm>
          <a:prstGeom prst="rect">
            <a:avLst/>
          </a:prstGeom>
          <a:effectLst>
            <a:outerShdw blurRad="50800" dist="38100" dir="2700000" algn="tl" rotWithShape="0">
              <a:prstClr val="black">
                <a:alpha val="40000"/>
              </a:prstClr>
            </a:outerShdw>
          </a:effectLst>
        </p:spPr>
      </p:pic>
      <p:pic>
        <p:nvPicPr>
          <p:cNvPr id="54" name="図 53">
            <a:extLst>
              <a:ext uri="{FF2B5EF4-FFF2-40B4-BE49-F238E27FC236}">
                <a16:creationId xmlns:a16="http://schemas.microsoft.com/office/drawing/2014/main" id="{47D86D09-0E3A-1F06-60C8-C3C077FF38E8}"/>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45118" y="2344343"/>
            <a:ext cx="525228" cy="525228"/>
          </a:xfrm>
          <a:prstGeom prst="rect">
            <a:avLst/>
          </a:prstGeom>
          <a:effectLst>
            <a:outerShdw blurRad="50800" dist="38100" dir="2700000" algn="tl" rotWithShape="0">
              <a:prstClr val="black">
                <a:alpha val="40000"/>
              </a:prstClr>
            </a:outerShdw>
          </a:effectLst>
        </p:spPr>
      </p:pic>
      <p:pic>
        <p:nvPicPr>
          <p:cNvPr id="55" name="図 54">
            <a:extLst>
              <a:ext uri="{FF2B5EF4-FFF2-40B4-BE49-F238E27FC236}">
                <a16:creationId xmlns:a16="http://schemas.microsoft.com/office/drawing/2014/main" id="{35575B0C-32C3-5E32-F29F-9C7DB0F604A4}"/>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21034" y="2344343"/>
            <a:ext cx="525228" cy="525228"/>
          </a:xfrm>
          <a:prstGeom prst="rect">
            <a:avLst/>
          </a:prstGeom>
          <a:effectLst>
            <a:outerShdw blurRad="50800" dist="38100" dir="2700000" algn="tl" rotWithShape="0">
              <a:prstClr val="black">
                <a:alpha val="40000"/>
              </a:prstClr>
            </a:outerShdw>
          </a:effectLst>
        </p:spPr>
      </p:pic>
      <p:pic>
        <p:nvPicPr>
          <p:cNvPr id="56" name="図 55">
            <a:extLst>
              <a:ext uri="{FF2B5EF4-FFF2-40B4-BE49-F238E27FC236}">
                <a16:creationId xmlns:a16="http://schemas.microsoft.com/office/drawing/2014/main" id="{D1F5CF2C-BBEE-A95D-51A7-C3413E3A4D56}"/>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195800" y="2344343"/>
            <a:ext cx="525228" cy="525228"/>
          </a:xfrm>
          <a:prstGeom prst="rect">
            <a:avLst/>
          </a:prstGeom>
          <a:effectLst>
            <a:outerShdw blurRad="50800" dist="38100" dir="2700000" algn="tl" rotWithShape="0">
              <a:prstClr val="black">
                <a:alpha val="40000"/>
              </a:prstClr>
            </a:outerShdw>
          </a:effectLst>
        </p:spPr>
      </p:pic>
      <p:pic>
        <p:nvPicPr>
          <p:cNvPr id="57" name="図 56">
            <a:extLst>
              <a:ext uri="{FF2B5EF4-FFF2-40B4-BE49-F238E27FC236}">
                <a16:creationId xmlns:a16="http://schemas.microsoft.com/office/drawing/2014/main" id="{DB8D66A2-31D2-82AA-0AB6-7406B6AD4742}"/>
              </a:ext>
            </a:extLst>
          </p:cNvPr>
          <p:cNvPicPr>
            <a:picLocks noChangeAspect="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1760864" y="3778819"/>
            <a:ext cx="525228" cy="525228"/>
          </a:xfrm>
          <a:prstGeom prst="rect">
            <a:avLst/>
          </a:prstGeom>
          <a:effectLst>
            <a:outerShdw blurRad="50800" dist="38100" dir="2700000" algn="tl" rotWithShape="0">
              <a:prstClr val="black">
                <a:alpha val="40000"/>
              </a:prstClr>
            </a:outerShdw>
          </a:effectLst>
        </p:spPr>
      </p:pic>
      <p:pic>
        <p:nvPicPr>
          <p:cNvPr id="58" name="図 57">
            <a:extLst>
              <a:ext uri="{FF2B5EF4-FFF2-40B4-BE49-F238E27FC236}">
                <a16:creationId xmlns:a16="http://schemas.microsoft.com/office/drawing/2014/main" id="{B444548A-DCEB-C131-DB30-CFA6C95D632D}"/>
              </a:ext>
            </a:extLst>
          </p:cNvPr>
          <p:cNvPicPr>
            <a:picLocks noChangeAspect="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1322282" y="3778819"/>
            <a:ext cx="525228" cy="525228"/>
          </a:xfrm>
          <a:prstGeom prst="rect">
            <a:avLst/>
          </a:prstGeom>
          <a:effectLst>
            <a:outerShdw blurRad="50800" dist="38100" dir="2700000" algn="tl" rotWithShape="0">
              <a:prstClr val="black">
                <a:alpha val="40000"/>
              </a:prstClr>
            </a:outerShdw>
          </a:effectLst>
        </p:spPr>
      </p:pic>
      <p:pic>
        <p:nvPicPr>
          <p:cNvPr id="59" name="図 58">
            <a:extLst>
              <a:ext uri="{FF2B5EF4-FFF2-40B4-BE49-F238E27FC236}">
                <a16:creationId xmlns:a16="http://schemas.microsoft.com/office/drawing/2014/main" id="{E2B166BB-AFC5-8CDB-375D-8852C5DECE39}"/>
              </a:ext>
            </a:extLst>
          </p:cNvPr>
          <p:cNvPicPr>
            <a:picLocks noChangeAspect="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883700" y="3777150"/>
            <a:ext cx="525228" cy="525228"/>
          </a:xfrm>
          <a:prstGeom prst="rect">
            <a:avLst/>
          </a:prstGeom>
          <a:effectLst>
            <a:outerShdw blurRad="50800" dist="38100" dir="2700000" algn="tl" rotWithShape="0">
              <a:prstClr val="black">
                <a:alpha val="40000"/>
              </a:prstClr>
            </a:outerShdw>
          </a:effectLst>
        </p:spPr>
      </p:pic>
      <p:pic>
        <p:nvPicPr>
          <p:cNvPr id="60" name="図 59">
            <a:extLst>
              <a:ext uri="{FF2B5EF4-FFF2-40B4-BE49-F238E27FC236}">
                <a16:creationId xmlns:a16="http://schemas.microsoft.com/office/drawing/2014/main" id="{A3FBA380-E6D3-626A-B69D-09D45289EFAA}"/>
              </a:ext>
            </a:extLst>
          </p:cNvPr>
          <p:cNvPicPr>
            <a:picLocks noChangeAspect="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445118" y="3777150"/>
            <a:ext cx="525228" cy="525228"/>
          </a:xfrm>
          <a:prstGeom prst="rect">
            <a:avLst/>
          </a:prstGeom>
          <a:effectLst>
            <a:outerShdw blurRad="50800" dist="38100" dir="2700000" algn="tl" rotWithShape="0">
              <a:prstClr val="black">
                <a:alpha val="40000"/>
              </a:prstClr>
            </a:outerShdw>
          </a:effectLst>
        </p:spPr>
      </p:pic>
      <p:pic>
        <p:nvPicPr>
          <p:cNvPr id="61" name="図 60">
            <a:extLst>
              <a:ext uri="{FF2B5EF4-FFF2-40B4-BE49-F238E27FC236}">
                <a16:creationId xmlns:a16="http://schemas.microsoft.com/office/drawing/2014/main" id="{B14112EF-1692-6137-73E5-4FBC9B9C1FA3}"/>
              </a:ext>
            </a:extLst>
          </p:cNvPr>
          <p:cNvPicPr>
            <a:picLocks noChangeAspect="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2621034" y="3777150"/>
            <a:ext cx="525228" cy="525228"/>
          </a:xfrm>
          <a:prstGeom prst="rect">
            <a:avLst/>
          </a:prstGeom>
          <a:effectLst>
            <a:outerShdw blurRad="50800" dist="38100" dir="2700000" algn="tl" rotWithShape="0">
              <a:prstClr val="black">
                <a:alpha val="40000"/>
              </a:prstClr>
            </a:outerShdw>
          </a:effectLst>
        </p:spPr>
      </p:pic>
      <p:pic>
        <p:nvPicPr>
          <p:cNvPr id="62" name="図 61">
            <a:extLst>
              <a:ext uri="{FF2B5EF4-FFF2-40B4-BE49-F238E27FC236}">
                <a16:creationId xmlns:a16="http://schemas.microsoft.com/office/drawing/2014/main" id="{C22394DE-93DF-769A-AF91-43A3A9795C4B}"/>
              </a:ext>
            </a:extLst>
          </p:cNvPr>
          <p:cNvPicPr>
            <a:picLocks noChangeAspect="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2195800" y="3777150"/>
            <a:ext cx="525228" cy="525228"/>
          </a:xfrm>
          <a:prstGeom prst="rect">
            <a:avLst/>
          </a:prstGeom>
          <a:effectLst>
            <a:outerShdw blurRad="50800" dist="38100" dir="2700000" algn="tl" rotWithShape="0">
              <a:prstClr val="black">
                <a:alpha val="40000"/>
              </a:prstClr>
            </a:outerShdw>
          </a:effectLst>
        </p:spPr>
      </p:pic>
      <p:pic>
        <p:nvPicPr>
          <p:cNvPr id="63" name="図 62">
            <a:extLst>
              <a:ext uri="{FF2B5EF4-FFF2-40B4-BE49-F238E27FC236}">
                <a16:creationId xmlns:a16="http://schemas.microsoft.com/office/drawing/2014/main" id="{98F8C5B7-E2C9-E6C7-723A-55E06A729826}"/>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824547" y="5197392"/>
            <a:ext cx="417932" cy="417932"/>
          </a:xfrm>
          <a:prstGeom prst="rect">
            <a:avLst/>
          </a:prstGeom>
          <a:effectLst>
            <a:outerShdw blurRad="50800" dist="38100" dir="2700000" algn="tl" rotWithShape="0">
              <a:prstClr val="black">
                <a:alpha val="40000"/>
              </a:prstClr>
            </a:outerShdw>
          </a:effectLst>
        </p:spPr>
      </p:pic>
      <p:pic>
        <p:nvPicPr>
          <p:cNvPr id="64" name="図 63">
            <a:extLst>
              <a:ext uri="{FF2B5EF4-FFF2-40B4-BE49-F238E27FC236}">
                <a16:creationId xmlns:a16="http://schemas.microsoft.com/office/drawing/2014/main" id="{934F3FF4-AE6E-34AC-664D-85D5353E7C52}"/>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385965" y="5197392"/>
            <a:ext cx="417932" cy="417932"/>
          </a:xfrm>
          <a:prstGeom prst="rect">
            <a:avLst/>
          </a:prstGeom>
          <a:effectLst>
            <a:outerShdw blurRad="50800" dist="38100" dir="2700000" algn="tl" rotWithShape="0">
              <a:prstClr val="black">
                <a:alpha val="40000"/>
              </a:prstClr>
            </a:outerShdw>
          </a:effectLst>
        </p:spPr>
      </p:pic>
      <p:pic>
        <p:nvPicPr>
          <p:cNvPr id="65" name="図 64">
            <a:extLst>
              <a:ext uri="{FF2B5EF4-FFF2-40B4-BE49-F238E27FC236}">
                <a16:creationId xmlns:a16="http://schemas.microsoft.com/office/drawing/2014/main" id="{8BA5A2AA-B300-A7DE-BF80-B67B918471F4}"/>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947383" y="5195723"/>
            <a:ext cx="417932" cy="417932"/>
          </a:xfrm>
          <a:prstGeom prst="rect">
            <a:avLst/>
          </a:prstGeom>
          <a:effectLst>
            <a:outerShdw blurRad="50800" dist="38100" dir="2700000" algn="tl" rotWithShape="0">
              <a:prstClr val="black">
                <a:alpha val="40000"/>
              </a:prstClr>
            </a:outerShdw>
          </a:effectLst>
        </p:spPr>
      </p:pic>
      <p:pic>
        <p:nvPicPr>
          <p:cNvPr id="66" name="図 65">
            <a:extLst>
              <a:ext uri="{FF2B5EF4-FFF2-40B4-BE49-F238E27FC236}">
                <a16:creationId xmlns:a16="http://schemas.microsoft.com/office/drawing/2014/main" id="{A6E11106-6C03-E4CC-C1DA-6D9F25823083}"/>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08801" y="5195723"/>
            <a:ext cx="417932" cy="417932"/>
          </a:xfrm>
          <a:prstGeom prst="rect">
            <a:avLst/>
          </a:prstGeom>
          <a:effectLst>
            <a:outerShdw blurRad="50800" dist="38100" dir="2700000" algn="tl" rotWithShape="0">
              <a:prstClr val="black">
                <a:alpha val="40000"/>
              </a:prstClr>
            </a:outerShdw>
          </a:effectLst>
        </p:spPr>
      </p:pic>
      <p:pic>
        <p:nvPicPr>
          <p:cNvPr id="67" name="図 66">
            <a:extLst>
              <a:ext uri="{FF2B5EF4-FFF2-40B4-BE49-F238E27FC236}">
                <a16:creationId xmlns:a16="http://schemas.microsoft.com/office/drawing/2014/main" id="{96E4AD52-3D3E-98F7-1D46-F99CF142282A}"/>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84717" y="5195723"/>
            <a:ext cx="417932" cy="417932"/>
          </a:xfrm>
          <a:prstGeom prst="rect">
            <a:avLst/>
          </a:prstGeom>
          <a:effectLst>
            <a:outerShdw blurRad="50800" dist="38100" dir="2700000" algn="tl" rotWithShape="0">
              <a:prstClr val="black">
                <a:alpha val="40000"/>
              </a:prstClr>
            </a:outerShdw>
          </a:effectLst>
        </p:spPr>
      </p:pic>
      <p:pic>
        <p:nvPicPr>
          <p:cNvPr id="68" name="図 67">
            <a:extLst>
              <a:ext uri="{FF2B5EF4-FFF2-40B4-BE49-F238E27FC236}">
                <a16:creationId xmlns:a16="http://schemas.microsoft.com/office/drawing/2014/main" id="{1485867A-EE17-BDD0-D41B-8E84FB8F55EC}"/>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259483" y="5195723"/>
            <a:ext cx="417932" cy="417932"/>
          </a:xfrm>
          <a:prstGeom prst="rect">
            <a:avLst/>
          </a:prstGeom>
          <a:effectLst>
            <a:outerShdw blurRad="50800" dist="38100" dir="2700000" algn="tl" rotWithShape="0">
              <a:prstClr val="black">
                <a:alpha val="40000"/>
              </a:prstClr>
            </a:outerShdw>
          </a:effectLst>
        </p:spPr>
      </p:pic>
      <p:pic>
        <p:nvPicPr>
          <p:cNvPr id="69" name="図 68">
            <a:extLst>
              <a:ext uri="{FF2B5EF4-FFF2-40B4-BE49-F238E27FC236}">
                <a16:creationId xmlns:a16="http://schemas.microsoft.com/office/drawing/2014/main" id="{B4D8C209-7E98-B034-14B1-0663FAA46BA3}"/>
              </a:ext>
            </a:extLst>
          </p:cNvPr>
          <p:cNvPicPr>
            <a:picLocks noChangeAspect="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3471141" y="4121230"/>
            <a:ext cx="525228" cy="525228"/>
          </a:xfrm>
          <a:prstGeom prst="rect">
            <a:avLst/>
          </a:prstGeom>
          <a:effectLst>
            <a:outerShdw blurRad="50800" dist="38100" dir="2700000" algn="tl" rotWithShape="0">
              <a:prstClr val="black">
                <a:alpha val="40000"/>
              </a:prstClr>
            </a:outerShdw>
          </a:effectLst>
        </p:spPr>
      </p:pic>
      <p:pic>
        <p:nvPicPr>
          <p:cNvPr id="70" name="図 69">
            <a:extLst>
              <a:ext uri="{FF2B5EF4-FFF2-40B4-BE49-F238E27FC236}">
                <a16:creationId xmlns:a16="http://schemas.microsoft.com/office/drawing/2014/main" id="{C3CB4877-DA43-1D3F-0CDF-30BE80103B66}"/>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471141" y="2739137"/>
            <a:ext cx="525228" cy="525228"/>
          </a:xfrm>
          <a:prstGeom prst="rect">
            <a:avLst/>
          </a:prstGeom>
          <a:effectLst>
            <a:outerShdw blurRad="50800" dist="38100" dir="2700000" algn="tl" rotWithShape="0">
              <a:prstClr val="black">
                <a:alpha val="40000"/>
              </a:prstClr>
            </a:outerShdw>
          </a:effectLst>
        </p:spPr>
      </p:pic>
      <p:pic>
        <p:nvPicPr>
          <p:cNvPr id="71" name="図 70">
            <a:extLst>
              <a:ext uri="{FF2B5EF4-FFF2-40B4-BE49-F238E27FC236}">
                <a16:creationId xmlns:a16="http://schemas.microsoft.com/office/drawing/2014/main" id="{AB7AAD34-117B-0DB4-58D7-EAC8E590DB22}"/>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534824" y="5564775"/>
            <a:ext cx="417932" cy="417932"/>
          </a:xfrm>
          <a:prstGeom prst="rect">
            <a:avLst/>
          </a:prstGeom>
          <a:effectLst>
            <a:outerShdw blurRad="50800" dist="38100" dir="2700000" algn="tl" rotWithShape="0">
              <a:prstClr val="black">
                <a:alpha val="40000"/>
              </a:prstClr>
            </a:outerShdw>
          </a:effectLst>
        </p:spPr>
      </p:pic>
      <p:pic>
        <p:nvPicPr>
          <p:cNvPr id="72" name="図 71">
            <a:extLst>
              <a:ext uri="{FF2B5EF4-FFF2-40B4-BE49-F238E27FC236}">
                <a16:creationId xmlns:a16="http://schemas.microsoft.com/office/drawing/2014/main" id="{1B33B511-30B0-393B-D5B4-6C56885AF2A9}"/>
              </a:ext>
            </a:extLst>
          </p:cNvPr>
          <p:cNvPicPr>
            <a:picLocks noChangeAspect="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3032559" y="4121230"/>
            <a:ext cx="525228" cy="525228"/>
          </a:xfrm>
          <a:prstGeom prst="rect">
            <a:avLst/>
          </a:prstGeom>
          <a:effectLst>
            <a:outerShdw blurRad="50800" dist="38100" dir="2700000" algn="tl" rotWithShape="0">
              <a:prstClr val="black">
                <a:alpha val="40000"/>
              </a:prstClr>
            </a:outerShdw>
          </a:effectLst>
        </p:spPr>
      </p:pic>
      <p:pic>
        <p:nvPicPr>
          <p:cNvPr id="73" name="図 72">
            <a:extLst>
              <a:ext uri="{FF2B5EF4-FFF2-40B4-BE49-F238E27FC236}">
                <a16:creationId xmlns:a16="http://schemas.microsoft.com/office/drawing/2014/main" id="{2248CA32-E3E1-BE15-D393-0FA4385AB5ED}"/>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032559" y="2739137"/>
            <a:ext cx="525228" cy="525228"/>
          </a:xfrm>
          <a:prstGeom prst="rect">
            <a:avLst/>
          </a:prstGeom>
          <a:effectLst>
            <a:outerShdw blurRad="50800" dist="38100" dir="2700000" algn="tl" rotWithShape="0">
              <a:prstClr val="black">
                <a:alpha val="40000"/>
              </a:prstClr>
            </a:outerShdw>
          </a:effectLst>
        </p:spPr>
      </p:pic>
      <p:pic>
        <p:nvPicPr>
          <p:cNvPr id="74" name="図 73">
            <a:extLst>
              <a:ext uri="{FF2B5EF4-FFF2-40B4-BE49-F238E27FC236}">
                <a16:creationId xmlns:a16="http://schemas.microsoft.com/office/drawing/2014/main" id="{ADE58096-E742-CED4-8198-96CD7FAD9386}"/>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096242" y="5564775"/>
            <a:ext cx="417932" cy="417932"/>
          </a:xfrm>
          <a:prstGeom prst="rect">
            <a:avLst/>
          </a:prstGeom>
          <a:effectLst>
            <a:outerShdw blurRad="50800" dist="38100" dir="2700000" algn="tl" rotWithShape="0">
              <a:prstClr val="black">
                <a:alpha val="40000"/>
              </a:prstClr>
            </a:outerShdw>
          </a:effectLst>
        </p:spPr>
      </p:pic>
      <p:pic>
        <p:nvPicPr>
          <p:cNvPr id="75" name="図 74">
            <a:extLst>
              <a:ext uri="{FF2B5EF4-FFF2-40B4-BE49-F238E27FC236}">
                <a16:creationId xmlns:a16="http://schemas.microsoft.com/office/drawing/2014/main" id="{09FCC45B-183E-D75A-13F0-91B10FD60450}"/>
              </a:ext>
            </a:extLst>
          </p:cNvPr>
          <p:cNvPicPr>
            <a:picLocks noChangeAspect="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3471141" y="4482825"/>
            <a:ext cx="525228" cy="525228"/>
          </a:xfrm>
          <a:prstGeom prst="rect">
            <a:avLst/>
          </a:prstGeom>
          <a:effectLst>
            <a:outerShdw blurRad="50800" dist="38100" dir="2700000" algn="tl" rotWithShape="0">
              <a:prstClr val="black">
                <a:alpha val="40000"/>
              </a:prstClr>
            </a:outerShdw>
          </a:effectLst>
        </p:spPr>
      </p:pic>
      <p:pic>
        <p:nvPicPr>
          <p:cNvPr id="76" name="図 75">
            <a:extLst>
              <a:ext uri="{FF2B5EF4-FFF2-40B4-BE49-F238E27FC236}">
                <a16:creationId xmlns:a16="http://schemas.microsoft.com/office/drawing/2014/main" id="{8E1EA6BE-D5BB-B32F-F5E6-258D304ABE67}"/>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472217" y="3138622"/>
            <a:ext cx="525228" cy="525228"/>
          </a:xfrm>
          <a:prstGeom prst="rect">
            <a:avLst/>
          </a:prstGeom>
          <a:effectLst>
            <a:outerShdw blurRad="50800" dist="38100" dir="2700000" algn="tl" rotWithShape="0">
              <a:prstClr val="black">
                <a:alpha val="40000"/>
              </a:prstClr>
            </a:outerShdw>
          </a:effectLst>
        </p:spPr>
      </p:pic>
      <p:pic>
        <p:nvPicPr>
          <p:cNvPr id="77" name="図 76">
            <a:extLst>
              <a:ext uri="{FF2B5EF4-FFF2-40B4-BE49-F238E27FC236}">
                <a16:creationId xmlns:a16="http://schemas.microsoft.com/office/drawing/2014/main" id="{2BAEFA2B-BB01-A4F6-E940-F7390AB73147}"/>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535900" y="5930890"/>
            <a:ext cx="417932" cy="417932"/>
          </a:xfrm>
          <a:prstGeom prst="rect">
            <a:avLst/>
          </a:prstGeom>
          <a:effectLst>
            <a:outerShdw blurRad="50800" dist="38100" dir="2700000" algn="tl" rotWithShape="0">
              <a:prstClr val="black">
                <a:alpha val="40000"/>
              </a:prstClr>
            </a:outerShdw>
          </a:effectLst>
        </p:spPr>
      </p:pic>
      <p:pic>
        <p:nvPicPr>
          <p:cNvPr id="78" name="図 77">
            <a:extLst>
              <a:ext uri="{FF2B5EF4-FFF2-40B4-BE49-F238E27FC236}">
                <a16:creationId xmlns:a16="http://schemas.microsoft.com/office/drawing/2014/main" id="{5BDD224E-84E7-CE09-F0F9-9E708BADC662}"/>
              </a:ext>
            </a:extLst>
          </p:cNvPr>
          <p:cNvPicPr>
            <a:picLocks noChangeAspect="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3032559" y="4482825"/>
            <a:ext cx="525228" cy="525228"/>
          </a:xfrm>
          <a:prstGeom prst="rect">
            <a:avLst/>
          </a:prstGeom>
          <a:effectLst>
            <a:outerShdw blurRad="50800" dist="38100" dir="2700000" algn="tl" rotWithShape="0">
              <a:prstClr val="black">
                <a:alpha val="40000"/>
              </a:prstClr>
            </a:outerShdw>
          </a:effectLst>
        </p:spPr>
      </p:pic>
      <p:pic>
        <p:nvPicPr>
          <p:cNvPr id="79" name="図 78">
            <a:extLst>
              <a:ext uri="{FF2B5EF4-FFF2-40B4-BE49-F238E27FC236}">
                <a16:creationId xmlns:a16="http://schemas.microsoft.com/office/drawing/2014/main" id="{92767C80-8ADE-9772-39D7-F7ECE2833E0C}"/>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033635" y="3138622"/>
            <a:ext cx="525228" cy="525228"/>
          </a:xfrm>
          <a:prstGeom prst="rect">
            <a:avLst/>
          </a:prstGeom>
          <a:effectLst>
            <a:outerShdw blurRad="50800" dist="38100" dir="2700000" algn="tl" rotWithShape="0">
              <a:prstClr val="black">
                <a:alpha val="40000"/>
              </a:prstClr>
            </a:outerShdw>
          </a:effectLst>
        </p:spPr>
      </p:pic>
      <p:pic>
        <p:nvPicPr>
          <p:cNvPr id="80" name="図 79">
            <a:extLst>
              <a:ext uri="{FF2B5EF4-FFF2-40B4-BE49-F238E27FC236}">
                <a16:creationId xmlns:a16="http://schemas.microsoft.com/office/drawing/2014/main" id="{FB0E1CD6-D1F0-4F16-3B7D-D438A707D429}"/>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097318" y="5930890"/>
            <a:ext cx="417932" cy="417932"/>
          </a:xfrm>
          <a:prstGeom prst="rect">
            <a:avLst/>
          </a:prstGeom>
          <a:effectLst>
            <a:outerShdw blurRad="50800" dist="38100" dir="2700000" algn="tl" rotWithShape="0">
              <a:prstClr val="black">
                <a:alpha val="40000"/>
              </a:prstClr>
            </a:outerShdw>
          </a:effectLst>
        </p:spPr>
      </p:pic>
      <p:pic>
        <p:nvPicPr>
          <p:cNvPr id="81" name="図 80">
            <a:extLst>
              <a:ext uri="{FF2B5EF4-FFF2-40B4-BE49-F238E27FC236}">
                <a16:creationId xmlns:a16="http://schemas.microsoft.com/office/drawing/2014/main" id="{865178E7-EDEF-744C-0CE3-ECD5D06F5B75}"/>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471141" y="2344343"/>
            <a:ext cx="525228" cy="525228"/>
          </a:xfrm>
          <a:prstGeom prst="rect">
            <a:avLst/>
          </a:prstGeom>
          <a:effectLst>
            <a:outerShdw blurRad="50800" dist="38100" dir="2700000" algn="tl" rotWithShape="0">
              <a:prstClr val="black">
                <a:alpha val="40000"/>
              </a:prstClr>
            </a:outerShdw>
          </a:effectLst>
        </p:spPr>
      </p:pic>
      <p:pic>
        <p:nvPicPr>
          <p:cNvPr id="82" name="図 81">
            <a:extLst>
              <a:ext uri="{FF2B5EF4-FFF2-40B4-BE49-F238E27FC236}">
                <a16:creationId xmlns:a16="http://schemas.microsoft.com/office/drawing/2014/main" id="{FEEDE1DF-E088-D456-FB53-6C15149866C9}"/>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032559" y="2344343"/>
            <a:ext cx="525228" cy="525228"/>
          </a:xfrm>
          <a:prstGeom prst="rect">
            <a:avLst/>
          </a:prstGeom>
          <a:effectLst>
            <a:outerShdw blurRad="50800" dist="38100" dir="2700000" algn="tl" rotWithShape="0">
              <a:prstClr val="black">
                <a:alpha val="40000"/>
              </a:prstClr>
            </a:outerShdw>
          </a:effectLst>
        </p:spPr>
      </p:pic>
      <p:pic>
        <p:nvPicPr>
          <p:cNvPr id="83" name="図 82">
            <a:extLst>
              <a:ext uri="{FF2B5EF4-FFF2-40B4-BE49-F238E27FC236}">
                <a16:creationId xmlns:a16="http://schemas.microsoft.com/office/drawing/2014/main" id="{0A67B40E-A7CC-3261-F30F-9386FA65B858}"/>
              </a:ext>
            </a:extLst>
          </p:cNvPr>
          <p:cNvPicPr>
            <a:picLocks noChangeAspect="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3471141" y="3777150"/>
            <a:ext cx="525228" cy="525228"/>
          </a:xfrm>
          <a:prstGeom prst="rect">
            <a:avLst/>
          </a:prstGeom>
          <a:effectLst>
            <a:outerShdw blurRad="50800" dist="38100" dir="2700000" algn="tl" rotWithShape="0">
              <a:prstClr val="black">
                <a:alpha val="40000"/>
              </a:prstClr>
            </a:outerShdw>
          </a:effectLst>
        </p:spPr>
      </p:pic>
      <p:pic>
        <p:nvPicPr>
          <p:cNvPr id="84" name="図 83">
            <a:extLst>
              <a:ext uri="{FF2B5EF4-FFF2-40B4-BE49-F238E27FC236}">
                <a16:creationId xmlns:a16="http://schemas.microsoft.com/office/drawing/2014/main" id="{A85CF070-0E19-9A0E-CA88-9ECB24E0E0D8}"/>
              </a:ext>
            </a:extLst>
          </p:cNvPr>
          <p:cNvPicPr>
            <a:picLocks noChangeAspect="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3032559" y="3777150"/>
            <a:ext cx="525228" cy="525228"/>
          </a:xfrm>
          <a:prstGeom prst="rect">
            <a:avLst/>
          </a:prstGeom>
          <a:effectLst>
            <a:outerShdw blurRad="50800" dist="38100" dir="2700000" algn="tl" rotWithShape="0">
              <a:prstClr val="black">
                <a:alpha val="40000"/>
              </a:prstClr>
            </a:outerShdw>
          </a:effectLst>
        </p:spPr>
      </p:pic>
      <p:pic>
        <p:nvPicPr>
          <p:cNvPr id="85" name="図 84">
            <a:extLst>
              <a:ext uri="{FF2B5EF4-FFF2-40B4-BE49-F238E27FC236}">
                <a16:creationId xmlns:a16="http://schemas.microsoft.com/office/drawing/2014/main" id="{F64930B4-DB93-683B-7D04-23AD8F392DEA}"/>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534824" y="5195723"/>
            <a:ext cx="417932" cy="417932"/>
          </a:xfrm>
          <a:prstGeom prst="rect">
            <a:avLst/>
          </a:prstGeom>
          <a:effectLst>
            <a:outerShdw blurRad="50800" dist="38100" dir="2700000" algn="tl" rotWithShape="0">
              <a:prstClr val="black">
                <a:alpha val="40000"/>
              </a:prstClr>
            </a:outerShdw>
          </a:effectLst>
        </p:spPr>
      </p:pic>
      <p:pic>
        <p:nvPicPr>
          <p:cNvPr id="86" name="図 85">
            <a:extLst>
              <a:ext uri="{FF2B5EF4-FFF2-40B4-BE49-F238E27FC236}">
                <a16:creationId xmlns:a16="http://schemas.microsoft.com/office/drawing/2014/main" id="{764BD7C3-6BE1-2EE3-FD0D-20AF89CF492B}"/>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096242" y="5195723"/>
            <a:ext cx="417932" cy="417932"/>
          </a:xfrm>
          <a:prstGeom prst="rect">
            <a:avLst/>
          </a:prstGeom>
          <a:effectLst>
            <a:outerShdw blurRad="50800" dist="38100" dir="2700000" algn="tl" rotWithShape="0">
              <a:prstClr val="black">
                <a:alpha val="40000"/>
              </a:prstClr>
            </a:outerShdw>
          </a:effectLst>
        </p:spPr>
      </p:pic>
      <p:sp>
        <p:nvSpPr>
          <p:cNvPr id="87" name="テキスト ボックス 86">
            <a:extLst>
              <a:ext uri="{FF2B5EF4-FFF2-40B4-BE49-F238E27FC236}">
                <a16:creationId xmlns:a16="http://schemas.microsoft.com/office/drawing/2014/main" id="{B5952E30-7339-C623-E986-CD15B4AF9114}"/>
              </a:ext>
            </a:extLst>
          </p:cNvPr>
          <p:cNvSpPr txBox="1"/>
          <p:nvPr/>
        </p:nvSpPr>
        <p:spPr>
          <a:xfrm>
            <a:off x="736297" y="2791210"/>
            <a:ext cx="3012364" cy="461665"/>
          </a:xfrm>
          <a:prstGeom prst="rect">
            <a:avLst/>
          </a:prstGeom>
          <a:solidFill>
            <a:schemeClr val="bg1">
              <a:alpha val="58945"/>
            </a:schemeClr>
          </a:solidFill>
        </p:spPr>
        <p:txBody>
          <a:bodyPr wrap="none" rtlCol="0">
            <a:spAutoFit/>
          </a:bodyPr>
          <a:lstStyle/>
          <a:p>
            <a:pPr algn="ctr"/>
            <a:r>
              <a:rPr kumimoji="1" lang="ja-JP" altLang="en-US" sz="2400" b="1">
                <a:ln w="15875">
                  <a:solidFill>
                    <a:schemeClr val="bg1"/>
                  </a:solidFill>
                </a:ln>
                <a:solidFill>
                  <a:schemeClr val="accent6">
                    <a:lumMod val="75000"/>
                    <a:alpha val="81525"/>
                  </a:schemeClr>
                </a:solidFill>
                <a:effectLst>
                  <a:outerShdw blurRad="50800" dist="38100" dir="2700000" algn="tl" rotWithShape="0">
                    <a:prstClr val="black">
                      <a:alpha val="40000"/>
                    </a:prstClr>
                  </a:outerShdw>
                </a:effectLst>
                <a:latin typeface="Hiragino Kaku Gothic Std W8" panose="020B0800000000000000" pitchFamily="34" charset="-128"/>
                <a:ea typeface="Hiragino Kaku Gothic Std W8" panose="020B0800000000000000" pitchFamily="34" charset="-128"/>
              </a:rPr>
              <a:t>数千キロワット</a:t>
            </a:r>
            <a:r>
              <a:rPr lang="ja-JP" altLang="en-US" sz="2400" b="1">
                <a:ln w="15875">
                  <a:solidFill>
                    <a:schemeClr val="bg1"/>
                  </a:solidFill>
                </a:ln>
                <a:solidFill>
                  <a:schemeClr val="accent6">
                    <a:lumMod val="75000"/>
                    <a:alpha val="81525"/>
                  </a:schemeClr>
                </a:solidFill>
                <a:effectLst>
                  <a:outerShdw blurRad="50800" dist="38100" dir="2700000" algn="tl" rotWithShape="0">
                    <a:prstClr val="black">
                      <a:alpha val="40000"/>
                    </a:prstClr>
                  </a:outerShdw>
                </a:effectLst>
                <a:latin typeface="Hiragino Kaku Gothic Std W8" panose="020B0800000000000000" pitchFamily="34" charset="-128"/>
                <a:ea typeface="Hiragino Kaku Gothic Std W8" panose="020B0800000000000000" pitchFamily="34" charset="-128"/>
              </a:rPr>
              <a:t>／時</a:t>
            </a:r>
            <a:endParaRPr kumimoji="1" lang="ja-JP" altLang="en-US" sz="2400" b="1">
              <a:ln w="15875">
                <a:solidFill>
                  <a:schemeClr val="bg1"/>
                </a:solidFill>
              </a:ln>
              <a:solidFill>
                <a:schemeClr val="accent6">
                  <a:lumMod val="75000"/>
                  <a:alpha val="81525"/>
                </a:schemeClr>
              </a:solidFill>
              <a:effectLst>
                <a:outerShdw blurRad="50800" dist="38100" dir="2700000" algn="tl" rotWithShape="0">
                  <a:prstClr val="black">
                    <a:alpha val="40000"/>
                  </a:prstClr>
                </a:outerShdw>
              </a:effectLst>
              <a:latin typeface="Hiragino Kaku Gothic Std W8" panose="020B0800000000000000" pitchFamily="34" charset="-128"/>
              <a:ea typeface="Hiragino Kaku Gothic Std W8" panose="020B0800000000000000" pitchFamily="34" charset="-128"/>
            </a:endParaRPr>
          </a:p>
        </p:txBody>
      </p:sp>
      <p:sp>
        <p:nvSpPr>
          <p:cNvPr id="89" name="テキスト ボックス 88">
            <a:extLst>
              <a:ext uri="{FF2B5EF4-FFF2-40B4-BE49-F238E27FC236}">
                <a16:creationId xmlns:a16="http://schemas.microsoft.com/office/drawing/2014/main" id="{64168024-3B4F-2716-CF87-D0580C5FFC83}"/>
              </a:ext>
            </a:extLst>
          </p:cNvPr>
          <p:cNvSpPr txBox="1"/>
          <p:nvPr/>
        </p:nvSpPr>
        <p:spPr>
          <a:xfrm>
            <a:off x="1678938" y="4176534"/>
            <a:ext cx="1127233" cy="461665"/>
          </a:xfrm>
          <a:prstGeom prst="rect">
            <a:avLst/>
          </a:prstGeom>
          <a:solidFill>
            <a:schemeClr val="bg1">
              <a:alpha val="58945"/>
            </a:schemeClr>
          </a:solidFill>
        </p:spPr>
        <p:txBody>
          <a:bodyPr wrap="none" rtlCol="0">
            <a:spAutoFit/>
          </a:bodyPr>
          <a:lstStyle/>
          <a:p>
            <a:pPr algn="ctr"/>
            <a:r>
              <a:rPr lang="ja-JP" altLang="en-US" sz="2400" b="1">
                <a:ln w="15875">
                  <a:solidFill>
                    <a:schemeClr val="bg1"/>
                  </a:solidFill>
                </a:ln>
                <a:solidFill>
                  <a:srgbClr val="00B050"/>
                </a:solidFill>
                <a:effectLst>
                  <a:outerShdw blurRad="50800" dist="38100" dir="2700000" algn="tl" rotWithShape="0">
                    <a:prstClr val="black">
                      <a:alpha val="40000"/>
                    </a:prstClr>
                  </a:outerShdw>
                </a:effectLst>
                <a:latin typeface="Hiragino Kaku Gothic Std W8" panose="020B0800000000000000" pitchFamily="34" charset="-128"/>
                <a:ea typeface="Hiragino Kaku Gothic Std W8" panose="020B0800000000000000" pitchFamily="34" charset="-128"/>
              </a:rPr>
              <a:t>数万枚</a:t>
            </a:r>
            <a:endParaRPr kumimoji="1" lang="ja-JP" altLang="en-US" sz="2400" b="1">
              <a:ln w="15875">
                <a:solidFill>
                  <a:schemeClr val="bg1"/>
                </a:solidFill>
              </a:ln>
              <a:solidFill>
                <a:srgbClr val="00B050"/>
              </a:solidFill>
              <a:effectLst>
                <a:outerShdw blurRad="50800" dist="38100" dir="2700000" algn="tl" rotWithShape="0">
                  <a:prstClr val="black">
                    <a:alpha val="40000"/>
                  </a:prstClr>
                </a:outerShdw>
              </a:effectLst>
              <a:latin typeface="Hiragino Kaku Gothic Std W8" panose="020B0800000000000000" pitchFamily="34" charset="-128"/>
              <a:ea typeface="Hiragino Kaku Gothic Std W8" panose="020B0800000000000000" pitchFamily="34" charset="-128"/>
            </a:endParaRPr>
          </a:p>
        </p:txBody>
      </p:sp>
      <p:sp>
        <p:nvSpPr>
          <p:cNvPr id="91" name="テキスト ボックス 90">
            <a:extLst>
              <a:ext uri="{FF2B5EF4-FFF2-40B4-BE49-F238E27FC236}">
                <a16:creationId xmlns:a16="http://schemas.microsoft.com/office/drawing/2014/main" id="{FE2D85E0-4EE2-DE81-98BE-0B9F00D10BA7}"/>
              </a:ext>
            </a:extLst>
          </p:cNvPr>
          <p:cNvSpPr txBox="1"/>
          <p:nvPr/>
        </p:nvSpPr>
        <p:spPr>
          <a:xfrm>
            <a:off x="1514867" y="5575743"/>
            <a:ext cx="1441420" cy="461665"/>
          </a:xfrm>
          <a:prstGeom prst="rect">
            <a:avLst/>
          </a:prstGeom>
          <a:solidFill>
            <a:schemeClr val="bg1">
              <a:alpha val="58945"/>
            </a:schemeClr>
          </a:solidFill>
        </p:spPr>
        <p:txBody>
          <a:bodyPr wrap="none" rtlCol="0">
            <a:spAutoFit/>
          </a:bodyPr>
          <a:lstStyle/>
          <a:p>
            <a:pPr algn="ctr"/>
            <a:r>
              <a:rPr lang="ja-JP" altLang="en-US" sz="2400" b="1">
                <a:ln w="15875">
                  <a:solidFill>
                    <a:schemeClr val="bg1"/>
                  </a:solidFill>
                </a:ln>
                <a:solidFill>
                  <a:srgbClr val="0432FF"/>
                </a:solidFill>
                <a:effectLst>
                  <a:outerShdw blurRad="50800" dist="38100" dir="2700000" algn="tl" rotWithShape="0">
                    <a:prstClr val="black">
                      <a:alpha val="40000"/>
                    </a:prstClr>
                  </a:outerShdw>
                </a:effectLst>
                <a:latin typeface="Hiragino Kaku Gothic Std W8" panose="020B0800000000000000" pitchFamily="34" charset="-128"/>
                <a:ea typeface="Hiragino Kaku Gothic Std W8" panose="020B0800000000000000" pitchFamily="34" charset="-128"/>
              </a:rPr>
              <a:t>数千時間</a:t>
            </a:r>
            <a:endParaRPr kumimoji="1" lang="ja-JP" altLang="en-US" sz="2400" b="1">
              <a:ln w="15875">
                <a:solidFill>
                  <a:schemeClr val="bg1"/>
                </a:solidFill>
              </a:ln>
              <a:solidFill>
                <a:srgbClr val="0432FF"/>
              </a:solidFill>
              <a:effectLst>
                <a:outerShdw blurRad="50800" dist="38100" dir="2700000" algn="tl" rotWithShape="0">
                  <a:prstClr val="black">
                    <a:alpha val="40000"/>
                  </a:prstClr>
                </a:outerShdw>
              </a:effectLst>
              <a:latin typeface="Hiragino Kaku Gothic Std W8" panose="020B0800000000000000" pitchFamily="34" charset="-128"/>
              <a:ea typeface="Hiragino Kaku Gothic Std W8" panose="020B0800000000000000" pitchFamily="34" charset="-128"/>
            </a:endParaRPr>
          </a:p>
        </p:txBody>
      </p:sp>
      <p:pic>
        <p:nvPicPr>
          <p:cNvPr id="3" name="図 2">
            <a:extLst>
              <a:ext uri="{FF2B5EF4-FFF2-40B4-BE49-F238E27FC236}">
                <a16:creationId xmlns:a16="http://schemas.microsoft.com/office/drawing/2014/main" id="{3DDABD65-49E5-33ED-6C7D-CB50508E9D34}"/>
              </a:ext>
            </a:extLst>
          </p:cNvPr>
          <p:cNvPicPr>
            <a:picLocks noChangeAspect="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6615383" y="3975586"/>
            <a:ext cx="525228" cy="525228"/>
          </a:xfrm>
          <a:prstGeom prst="rect">
            <a:avLst/>
          </a:prstGeom>
          <a:effectLst>
            <a:outerShdw blurRad="50800" dist="38100" dir="2700000" algn="tl" rotWithShape="0">
              <a:prstClr val="black">
                <a:alpha val="40000"/>
              </a:prstClr>
            </a:outerShdw>
          </a:effectLst>
        </p:spPr>
      </p:pic>
      <p:pic>
        <p:nvPicPr>
          <p:cNvPr id="4" name="図 3" descr="アイコン&#10;&#10;自動的に生成された説明">
            <a:extLst>
              <a:ext uri="{FF2B5EF4-FFF2-40B4-BE49-F238E27FC236}">
                <a16:creationId xmlns:a16="http://schemas.microsoft.com/office/drawing/2014/main" id="{2DA08965-029B-927C-5D39-2B5AFF085F7B}"/>
              </a:ext>
            </a:extLst>
          </p:cNvPr>
          <p:cNvPicPr>
            <a:picLocks noChangeAspect="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flipH="1">
            <a:off x="6315714" y="925283"/>
            <a:ext cx="1116240" cy="1269973"/>
          </a:xfrm>
          <a:prstGeom prst="rect">
            <a:avLst/>
          </a:prstGeom>
          <a:effectLst>
            <a:outerShdw blurRad="50800" dist="38100" dir="2700000" algn="tl" rotWithShape="0">
              <a:prstClr val="black">
                <a:alpha val="40000"/>
              </a:prstClr>
            </a:outerShdw>
          </a:effectLst>
        </p:spPr>
      </p:pic>
      <p:pic>
        <p:nvPicPr>
          <p:cNvPr id="6" name="図 5">
            <a:extLst>
              <a:ext uri="{FF2B5EF4-FFF2-40B4-BE49-F238E27FC236}">
                <a16:creationId xmlns:a16="http://schemas.microsoft.com/office/drawing/2014/main" id="{9B3CC89C-FE1F-AB7F-BA49-7BCF64F3E458}"/>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6615383" y="2571269"/>
            <a:ext cx="525228" cy="525228"/>
          </a:xfrm>
          <a:prstGeom prst="rect">
            <a:avLst/>
          </a:prstGeom>
          <a:effectLst>
            <a:outerShdw blurRad="50800" dist="38100" dir="2700000" algn="tl" rotWithShape="0">
              <a:prstClr val="black">
                <a:alpha val="40000"/>
              </a:prstClr>
            </a:outerShdw>
          </a:effectLst>
        </p:spPr>
      </p:pic>
      <p:pic>
        <p:nvPicPr>
          <p:cNvPr id="7" name="図 6">
            <a:extLst>
              <a:ext uri="{FF2B5EF4-FFF2-40B4-BE49-F238E27FC236}">
                <a16:creationId xmlns:a16="http://schemas.microsoft.com/office/drawing/2014/main" id="{ADF247D2-695C-6DB5-58AE-B62E74541A38}"/>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6669031" y="5376622"/>
            <a:ext cx="417932" cy="417932"/>
          </a:xfrm>
          <a:prstGeom prst="rect">
            <a:avLst/>
          </a:prstGeom>
          <a:effectLst>
            <a:outerShdw blurRad="50800" dist="38100" dir="2700000" algn="tl" rotWithShape="0">
              <a:prstClr val="black">
                <a:alpha val="40000"/>
              </a:prstClr>
            </a:outerShdw>
          </a:effectLst>
        </p:spPr>
      </p:pic>
      <p:sp>
        <p:nvSpPr>
          <p:cNvPr id="88" name="テキスト ボックス 87">
            <a:extLst>
              <a:ext uri="{FF2B5EF4-FFF2-40B4-BE49-F238E27FC236}">
                <a16:creationId xmlns:a16="http://schemas.microsoft.com/office/drawing/2014/main" id="{3E0BC877-2C79-ABCC-C981-9DCA8380A0BF}"/>
              </a:ext>
            </a:extLst>
          </p:cNvPr>
          <p:cNvSpPr txBox="1"/>
          <p:nvPr/>
        </p:nvSpPr>
        <p:spPr>
          <a:xfrm>
            <a:off x="6165947" y="3101758"/>
            <a:ext cx="1415772" cy="338554"/>
          </a:xfrm>
          <a:prstGeom prst="rect">
            <a:avLst/>
          </a:prstGeom>
          <a:noFill/>
        </p:spPr>
        <p:txBody>
          <a:bodyPr wrap="none" rtlCol="0">
            <a:spAutoFit/>
          </a:bodyPr>
          <a:lstStyle/>
          <a:p>
            <a:pPr algn="ctr"/>
            <a:r>
              <a:rPr kumimoji="1" lang="ja-JP" altLang="en-US" sz="1600" b="1">
                <a:solidFill>
                  <a:schemeClr val="accent6">
                    <a:lumMod val="75000"/>
                    <a:alpha val="76283"/>
                  </a:schemeClr>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数ワット</a:t>
            </a:r>
            <a:r>
              <a:rPr lang="ja-JP" altLang="en-US" sz="1600" b="1">
                <a:solidFill>
                  <a:schemeClr val="accent6">
                    <a:lumMod val="75000"/>
                    <a:alpha val="76283"/>
                  </a:schemeClr>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／時</a:t>
            </a:r>
            <a:endParaRPr kumimoji="1" lang="ja-JP" altLang="en-US" sz="1600" b="1">
              <a:solidFill>
                <a:schemeClr val="accent6">
                  <a:lumMod val="75000"/>
                  <a:alpha val="76283"/>
                </a:schemeClr>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90" name="テキスト ボックス 89">
            <a:extLst>
              <a:ext uri="{FF2B5EF4-FFF2-40B4-BE49-F238E27FC236}">
                <a16:creationId xmlns:a16="http://schemas.microsoft.com/office/drawing/2014/main" id="{2F4A09F8-3666-D7B1-7AE8-641A010AB31A}"/>
              </a:ext>
            </a:extLst>
          </p:cNvPr>
          <p:cNvSpPr txBox="1"/>
          <p:nvPr/>
        </p:nvSpPr>
        <p:spPr>
          <a:xfrm>
            <a:off x="6576315" y="4410634"/>
            <a:ext cx="595035" cy="338554"/>
          </a:xfrm>
          <a:prstGeom prst="rect">
            <a:avLst/>
          </a:prstGeom>
          <a:noFill/>
        </p:spPr>
        <p:txBody>
          <a:bodyPr wrap="none" rtlCol="0">
            <a:spAutoFit/>
          </a:bodyPr>
          <a:lstStyle/>
          <a:p>
            <a:pPr algn="ctr"/>
            <a:r>
              <a:rPr kumimoji="1" lang="ja-JP" altLang="en-US" sz="1600" b="1">
                <a:solidFill>
                  <a:schemeClr val="accent3">
                    <a:lumMod val="50000"/>
                  </a:schemeClr>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数枚</a:t>
            </a:r>
          </a:p>
        </p:txBody>
      </p:sp>
      <p:sp>
        <p:nvSpPr>
          <p:cNvPr id="92" name="テキスト ボックス 91">
            <a:extLst>
              <a:ext uri="{FF2B5EF4-FFF2-40B4-BE49-F238E27FC236}">
                <a16:creationId xmlns:a16="http://schemas.microsoft.com/office/drawing/2014/main" id="{62ED256C-F106-77E2-A95B-A5AA10FDA00D}"/>
              </a:ext>
            </a:extLst>
          </p:cNvPr>
          <p:cNvSpPr txBox="1"/>
          <p:nvPr/>
        </p:nvSpPr>
        <p:spPr>
          <a:xfrm>
            <a:off x="6147049" y="5806576"/>
            <a:ext cx="1415772" cy="338554"/>
          </a:xfrm>
          <a:prstGeom prst="rect">
            <a:avLst/>
          </a:prstGeom>
          <a:noFill/>
        </p:spPr>
        <p:txBody>
          <a:bodyPr wrap="none" rtlCol="0">
            <a:spAutoFit/>
          </a:bodyPr>
          <a:lstStyle/>
          <a:p>
            <a:pPr algn="ctr"/>
            <a:r>
              <a:rPr kumimoji="1" lang="ja-JP" altLang="en-US" sz="1600" b="1">
                <a:solidFill>
                  <a:srgbClr val="0432FF"/>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数分</a:t>
            </a:r>
            <a:r>
              <a:rPr kumimoji="1" lang="en-US" altLang="ja-JP" sz="1600" b="1" dirty="0">
                <a:solidFill>
                  <a:srgbClr val="0432FF"/>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a:t>
            </a:r>
            <a:r>
              <a:rPr kumimoji="1" lang="ja-JP" altLang="en-US" sz="1600" b="1">
                <a:solidFill>
                  <a:srgbClr val="0432FF"/>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数時間</a:t>
            </a:r>
          </a:p>
        </p:txBody>
      </p:sp>
    </p:spTree>
    <p:extLst>
      <p:ext uri="{BB962C8B-B14F-4D97-AF65-F5344CB8AC3E}">
        <p14:creationId xmlns:p14="http://schemas.microsoft.com/office/powerpoint/2010/main" val="3745442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8"/>
                                        </p:tgtEl>
                                        <p:attrNameLst>
                                          <p:attrName>style.visibility</p:attrName>
                                        </p:attrNameLst>
                                      </p:cBhvr>
                                      <p:to>
                                        <p:strVal val="visible"/>
                                      </p:to>
                                    </p:set>
                                    <p:anim calcmode="lin" valueType="num">
                                      <p:cBhvr>
                                        <p:cTn id="22" dur="500" fill="hold"/>
                                        <p:tgtEl>
                                          <p:spTgt spid="88"/>
                                        </p:tgtEl>
                                        <p:attrNameLst>
                                          <p:attrName>ppt_w</p:attrName>
                                        </p:attrNameLst>
                                      </p:cBhvr>
                                      <p:tavLst>
                                        <p:tav tm="0">
                                          <p:val>
                                            <p:fltVal val="0"/>
                                          </p:val>
                                        </p:tav>
                                        <p:tav tm="100000">
                                          <p:val>
                                            <p:strVal val="#ppt_w"/>
                                          </p:val>
                                        </p:tav>
                                      </p:tavLst>
                                    </p:anim>
                                    <p:anim calcmode="lin" valueType="num">
                                      <p:cBhvr>
                                        <p:cTn id="23" dur="500" fill="hold"/>
                                        <p:tgtEl>
                                          <p:spTgt spid="88"/>
                                        </p:tgtEl>
                                        <p:attrNameLst>
                                          <p:attrName>ppt_h</p:attrName>
                                        </p:attrNameLst>
                                      </p:cBhvr>
                                      <p:tavLst>
                                        <p:tav tm="0">
                                          <p:val>
                                            <p:fltVal val="0"/>
                                          </p:val>
                                        </p:tav>
                                        <p:tav tm="100000">
                                          <p:val>
                                            <p:strVal val="#ppt_h"/>
                                          </p:val>
                                        </p:tav>
                                      </p:tavLst>
                                    </p:anim>
                                    <p:animEffect transition="in" filter="fade">
                                      <p:cBhvr>
                                        <p:cTn id="24" dur="500"/>
                                        <p:tgtEl>
                                          <p:spTgt spid="88"/>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90"/>
                                        </p:tgtEl>
                                        <p:attrNameLst>
                                          <p:attrName>style.visibility</p:attrName>
                                        </p:attrNameLst>
                                      </p:cBhvr>
                                      <p:to>
                                        <p:strVal val="visible"/>
                                      </p:to>
                                    </p:set>
                                    <p:anim calcmode="lin" valueType="num">
                                      <p:cBhvr>
                                        <p:cTn id="27" dur="500" fill="hold"/>
                                        <p:tgtEl>
                                          <p:spTgt spid="90"/>
                                        </p:tgtEl>
                                        <p:attrNameLst>
                                          <p:attrName>ppt_w</p:attrName>
                                        </p:attrNameLst>
                                      </p:cBhvr>
                                      <p:tavLst>
                                        <p:tav tm="0">
                                          <p:val>
                                            <p:fltVal val="0"/>
                                          </p:val>
                                        </p:tav>
                                        <p:tav tm="100000">
                                          <p:val>
                                            <p:strVal val="#ppt_w"/>
                                          </p:val>
                                        </p:tav>
                                      </p:tavLst>
                                    </p:anim>
                                    <p:anim calcmode="lin" valueType="num">
                                      <p:cBhvr>
                                        <p:cTn id="28" dur="500" fill="hold"/>
                                        <p:tgtEl>
                                          <p:spTgt spid="90"/>
                                        </p:tgtEl>
                                        <p:attrNameLst>
                                          <p:attrName>ppt_h</p:attrName>
                                        </p:attrNameLst>
                                      </p:cBhvr>
                                      <p:tavLst>
                                        <p:tav tm="0">
                                          <p:val>
                                            <p:fltVal val="0"/>
                                          </p:val>
                                        </p:tav>
                                        <p:tav tm="100000">
                                          <p:val>
                                            <p:strVal val="#ppt_h"/>
                                          </p:val>
                                        </p:tav>
                                      </p:tavLst>
                                    </p:anim>
                                    <p:animEffect transition="in" filter="fade">
                                      <p:cBhvr>
                                        <p:cTn id="29" dur="500"/>
                                        <p:tgtEl>
                                          <p:spTgt spid="90"/>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92"/>
                                        </p:tgtEl>
                                        <p:attrNameLst>
                                          <p:attrName>style.visibility</p:attrName>
                                        </p:attrNameLst>
                                      </p:cBhvr>
                                      <p:to>
                                        <p:strVal val="visible"/>
                                      </p:to>
                                    </p:set>
                                    <p:anim calcmode="lin" valueType="num">
                                      <p:cBhvr>
                                        <p:cTn id="32" dur="500" fill="hold"/>
                                        <p:tgtEl>
                                          <p:spTgt spid="92"/>
                                        </p:tgtEl>
                                        <p:attrNameLst>
                                          <p:attrName>ppt_w</p:attrName>
                                        </p:attrNameLst>
                                      </p:cBhvr>
                                      <p:tavLst>
                                        <p:tav tm="0">
                                          <p:val>
                                            <p:fltVal val="0"/>
                                          </p:val>
                                        </p:tav>
                                        <p:tav tm="100000">
                                          <p:val>
                                            <p:strVal val="#ppt_w"/>
                                          </p:val>
                                        </p:tav>
                                      </p:tavLst>
                                    </p:anim>
                                    <p:anim calcmode="lin" valueType="num">
                                      <p:cBhvr>
                                        <p:cTn id="33" dur="500" fill="hold"/>
                                        <p:tgtEl>
                                          <p:spTgt spid="92"/>
                                        </p:tgtEl>
                                        <p:attrNameLst>
                                          <p:attrName>ppt_h</p:attrName>
                                        </p:attrNameLst>
                                      </p:cBhvr>
                                      <p:tavLst>
                                        <p:tav tm="0">
                                          <p:val>
                                            <p:fltVal val="0"/>
                                          </p:val>
                                        </p:tav>
                                        <p:tav tm="100000">
                                          <p:val>
                                            <p:strVal val="#ppt_h"/>
                                          </p:val>
                                        </p:tav>
                                      </p:tavLst>
                                    </p:anim>
                                    <p:animEffect transition="in" filter="fade">
                                      <p:cBhvr>
                                        <p:cTn id="34" dur="5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90" grpId="0"/>
      <p:bldP spid="92"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23544DF-39D0-0161-FE7B-2309CF536E62}"/>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7F2357D5-91A5-3505-462C-3D895FD085B7}"/>
              </a:ext>
            </a:extLst>
          </p:cNvPr>
          <p:cNvSpPr>
            <a:spLocks noGrp="1"/>
          </p:cNvSpPr>
          <p:nvPr>
            <p:ph type="title"/>
          </p:nvPr>
        </p:nvSpPr>
        <p:spPr>
          <a:effectLst/>
        </p:spPr>
        <p:txBody>
          <a:bodyPr/>
          <a:lstStyle/>
          <a:p>
            <a:r>
              <a:rPr kumimoji="1" lang="en-US" altLang="ja-JP" dirty="0"/>
              <a:t>AI</a:t>
            </a:r>
            <a:r>
              <a:rPr kumimoji="1" lang="ja-JP" altLang="en-US"/>
              <a:t>と人間の知能の違い　</a:t>
            </a:r>
            <a:r>
              <a:rPr kumimoji="1" lang="en-US" altLang="ja-JP" dirty="0"/>
              <a:t>2</a:t>
            </a:r>
            <a:r>
              <a:rPr kumimoji="1" lang="ja-JP" altLang="en-US"/>
              <a:t>　／身体性</a:t>
            </a:r>
          </a:p>
        </p:txBody>
      </p:sp>
      <p:pic>
        <p:nvPicPr>
          <p:cNvPr id="4" name="図 3" descr="アイコン&#10;&#10;自動的に生成された説明">
            <a:extLst>
              <a:ext uri="{FF2B5EF4-FFF2-40B4-BE49-F238E27FC236}">
                <a16:creationId xmlns:a16="http://schemas.microsoft.com/office/drawing/2014/main" id="{51A88132-AD9D-C376-6022-6439A5B23714}"/>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flipH="1">
            <a:off x="6315714" y="925283"/>
            <a:ext cx="1116240" cy="1269973"/>
          </a:xfrm>
          <a:prstGeom prst="rect">
            <a:avLst/>
          </a:prstGeom>
          <a:effectLst>
            <a:outerShdw blurRad="50800" dist="38100" dir="2700000" algn="tl" rotWithShape="0">
              <a:prstClr val="black">
                <a:alpha val="40000"/>
              </a:prstClr>
            </a:outerShdw>
          </a:effectLst>
        </p:spPr>
      </p:pic>
      <p:pic>
        <p:nvPicPr>
          <p:cNvPr id="5" name="図 4" descr="アイコン&#10;&#10;自動的に生成された説明">
            <a:extLst>
              <a:ext uri="{FF2B5EF4-FFF2-40B4-BE49-F238E27FC236}">
                <a16:creationId xmlns:a16="http://schemas.microsoft.com/office/drawing/2014/main" id="{F97BB1D8-A2F6-F856-111F-56F261B28616}"/>
              </a:ext>
            </a:extLst>
          </p:cNvPr>
          <p:cNvPicPr>
            <a:picLocks noChangeAspect="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1710139" y="925284"/>
            <a:ext cx="1118149" cy="1269973"/>
          </a:xfrm>
          <a:prstGeom prst="rect">
            <a:avLst/>
          </a:prstGeom>
          <a:effectLst>
            <a:outerShdw blurRad="50800" dist="38100" dir="2700000" algn="tl" rotWithShape="0">
              <a:prstClr val="black">
                <a:alpha val="40000"/>
              </a:prstClr>
            </a:outerShdw>
          </a:effectLst>
        </p:spPr>
      </p:pic>
      <p:pic>
        <p:nvPicPr>
          <p:cNvPr id="93" name="図 92" descr="テキスト&#10;&#10;自動的に生成された説明">
            <a:extLst>
              <a:ext uri="{FF2B5EF4-FFF2-40B4-BE49-F238E27FC236}">
                <a16:creationId xmlns:a16="http://schemas.microsoft.com/office/drawing/2014/main" id="{90F44564-5A3A-2941-FEBA-1EF0F8117A2F}"/>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300350" y="2329386"/>
            <a:ext cx="3851159" cy="3783466"/>
          </a:xfrm>
          <a:prstGeom prst="rect">
            <a:avLst/>
          </a:prstGeom>
          <a:ln>
            <a:noFill/>
          </a:ln>
          <a:effectLst>
            <a:outerShdw blurRad="292100" dist="139700" dir="2700000" algn="tl" rotWithShape="0">
              <a:srgbClr val="333333">
                <a:alpha val="65000"/>
              </a:srgbClr>
            </a:outerShdw>
          </a:effectLst>
        </p:spPr>
      </p:pic>
      <p:pic>
        <p:nvPicPr>
          <p:cNvPr id="100" name="図 99" descr="人, 屋内, テーブル, 座る が含まれている画像&#10;&#10;自動的に生成された説明">
            <a:extLst>
              <a:ext uri="{FF2B5EF4-FFF2-40B4-BE49-F238E27FC236}">
                <a16:creationId xmlns:a16="http://schemas.microsoft.com/office/drawing/2014/main" id="{C124D13F-560F-7429-86F8-E559F306A7E2}"/>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4982101" y="2329386"/>
            <a:ext cx="3783466" cy="3783466"/>
          </a:xfrm>
          <a:prstGeom prst="rect">
            <a:avLst/>
          </a:prstGeom>
          <a:ln>
            <a:noFill/>
          </a:ln>
          <a:effectLst>
            <a:outerShdw blurRad="292100" dist="139700" dir="2700000" algn="tl" rotWithShape="0">
              <a:srgbClr val="333333">
                <a:alpha val="65000"/>
              </a:srgbClr>
            </a:outerShdw>
          </a:effectLst>
        </p:spPr>
      </p:pic>
      <p:sp>
        <p:nvSpPr>
          <p:cNvPr id="101" name="テキスト ボックス 100">
            <a:extLst>
              <a:ext uri="{FF2B5EF4-FFF2-40B4-BE49-F238E27FC236}">
                <a16:creationId xmlns:a16="http://schemas.microsoft.com/office/drawing/2014/main" id="{BD34C17F-1384-20AB-F38E-D39AC9CC905D}"/>
              </a:ext>
            </a:extLst>
          </p:cNvPr>
          <p:cNvSpPr txBox="1"/>
          <p:nvPr/>
        </p:nvSpPr>
        <p:spPr>
          <a:xfrm>
            <a:off x="1484382" y="6253046"/>
            <a:ext cx="1569660" cy="276999"/>
          </a:xfrm>
          <a:prstGeom prst="rect">
            <a:avLst/>
          </a:prstGeom>
          <a:noFill/>
        </p:spPr>
        <p:txBody>
          <a:bodyPr wrap="none" rtlCol="0">
            <a:spAutoFit/>
          </a:bodyPr>
          <a:lstStyle/>
          <a:p>
            <a:pPr algn="ctr"/>
            <a:r>
              <a:rPr kumimoji="1" lang="ja-JP" altLang="en-US" sz="1200">
                <a:latin typeface="Meiryo" panose="020B0604030504040204" pitchFamily="34" charset="-128"/>
                <a:ea typeface="Meiryo" panose="020B0604030504040204" pitchFamily="34" charset="-128"/>
              </a:rPr>
              <a:t>言語のみによる知識</a:t>
            </a:r>
          </a:p>
        </p:txBody>
      </p:sp>
      <p:sp>
        <p:nvSpPr>
          <p:cNvPr id="102" name="テキスト ボックス 101">
            <a:extLst>
              <a:ext uri="{FF2B5EF4-FFF2-40B4-BE49-F238E27FC236}">
                <a16:creationId xmlns:a16="http://schemas.microsoft.com/office/drawing/2014/main" id="{051428B6-E29D-631D-83B9-389380E0AEA9}"/>
              </a:ext>
            </a:extLst>
          </p:cNvPr>
          <p:cNvSpPr txBox="1"/>
          <p:nvPr/>
        </p:nvSpPr>
        <p:spPr>
          <a:xfrm>
            <a:off x="4951028" y="6245456"/>
            <a:ext cx="3847528" cy="276999"/>
          </a:xfrm>
          <a:prstGeom prst="rect">
            <a:avLst/>
          </a:prstGeom>
          <a:noFill/>
        </p:spPr>
        <p:txBody>
          <a:bodyPr wrap="none" rtlCol="0">
            <a:spAutoFit/>
          </a:bodyPr>
          <a:lstStyle/>
          <a:p>
            <a:pPr algn="ctr"/>
            <a:r>
              <a:rPr kumimoji="1" lang="ja-JP" altLang="en-US" sz="1200">
                <a:latin typeface="Meiryo" panose="020B0604030504040204" pitchFamily="34" charset="-128"/>
                <a:ea typeface="Meiryo" panose="020B0604030504040204" pitchFamily="34" charset="-128"/>
              </a:rPr>
              <a:t>言語</a:t>
            </a:r>
            <a:r>
              <a:rPr kumimoji="1" lang="en-US" altLang="ja-JP" sz="1200" dirty="0">
                <a:latin typeface="Meiryo" panose="020B0604030504040204" pitchFamily="34" charset="-128"/>
                <a:ea typeface="Meiryo" panose="020B0604030504040204" pitchFamily="34" charset="-128"/>
              </a:rPr>
              <a:t>+</a:t>
            </a:r>
            <a:r>
              <a:rPr kumimoji="1" lang="ja-JP" altLang="en-US" sz="1200">
                <a:latin typeface="Meiryo" panose="020B0604030504040204" pitchFamily="34" charset="-128"/>
                <a:ea typeface="Meiryo" panose="020B0604030504040204" pitchFamily="34" charset="-128"/>
              </a:rPr>
              <a:t>身体（色、感触、味、思い出など）による知識</a:t>
            </a:r>
          </a:p>
        </p:txBody>
      </p:sp>
    </p:spTree>
    <p:extLst>
      <p:ext uri="{BB962C8B-B14F-4D97-AF65-F5344CB8AC3E}">
        <p14:creationId xmlns:p14="http://schemas.microsoft.com/office/powerpoint/2010/main" val="2846550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00"/>
                                        </p:tgtEl>
                                        <p:attrNameLst>
                                          <p:attrName>style.visibility</p:attrName>
                                        </p:attrNameLst>
                                      </p:cBhvr>
                                      <p:to>
                                        <p:strVal val="visible"/>
                                      </p:to>
                                    </p:set>
                                    <p:anim calcmode="lin" valueType="num">
                                      <p:cBhvr>
                                        <p:cTn id="7" dur="500" fill="hold"/>
                                        <p:tgtEl>
                                          <p:spTgt spid="100"/>
                                        </p:tgtEl>
                                        <p:attrNameLst>
                                          <p:attrName>ppt_w</p:attrName>
                                        </p:attrNameLst>
                                      </p:cBhvr>
                                      <p:tavLst>
                                        <p:tav tm="0">
                                          <p:val>
                                            <p:fltVal val="0"/>
                                          </p:val>
                                        </p:tav>
                                        <p:tav tm="100000">
                                          <p:val>
                                            <p:strVal val="#ppt_w"/>
                                          </p:val>
                                        </p:tav>
                                      </p:tavLst>
                                    </p:anim>
                                    <p:anim calcmode="lin" valueType="num">
                                      <p:cBhvr>
                                        <p:cTn id="8" dur="500" fill="hold"/>
                                        <p:tgtEl>
                                          <p:spTgt spid="100"/>
                                        </p:tgtEl>
                                        <p:attrNameLst>
                                          <p:attrName>ppt_h</p:attrName>
                                        </p:attrNameLst>
                                      </p:cBhvr>
                                      <p:tavLst>
                                        <p:tav tm="0">
                                          <p:val>
                                            <p:fltVal val="0"/>
                                          </p:val>
                                        </p:tav>
                                        <p:tav tm="100000">
                                          <p:val>
                                            <p:strVal val="#ppt_h"/>
                                          </p:val>
                                        </p:tav>
                                      </p:tavLst>
                                    </p:anim>
                                    <p:animEffect transition="in" filter="fade">
                                      <p:cBhvr>
                                        <p:cTn id="9" dur="500"/>
                                        <p:tgtEl>
                                          <p:spTgt spid="10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02"/>
                                        </p:tgtEl>
                                        <p:attrNameLst>
                                          <p:attrName>style.visibility</p:attrName>
                                        </p:attrNameLst>
                                      </p:cBhvr>
                                      <p:to>
                                        <p:strVal val="visible"/>
                                      </p:to>
                                    </p:set>
                                    <p:anim calcmode="lin" valueType="num">
                                      <p:cBhvr>
                                        <p:cTn id="12" dur="500" fill="hold"/>
                                        <p:tgtEl>
                                          <p:spTgt spid="102"/>
                                        </p:tgtEl>
                                        <p:attrNameLst>
                                          <p:attrName>ppt_w</p:attrName>
                                        </p:attrNameLst>
                                      </p:cBhvr>
                                      <p:tavLst>
                                        <p:tav tm="0">
                                          <p:val>
                                            <p:fltVal val="0"/>
                                          </p:val>
                                        </p:tav>
                                        <p:tav tm="100000">
                                          <p:val>
                                            <p:strVal val="#ppt_w"/>
                                          </p:val>
                                        </p:tav>
                                      </p:tavLst>
                                    </p:anim>
                                    <p:anim calcmode="lin" valueType="num">
                                      <p:cBhvr>
                                        <p:cTn id="13" dur="500" fill="hold"/>
                                        <p:tgtEl>
                                          <p:spTgt spid="102"/>
                                        </p:tgtEl>
                                        <p:attrNameLst>
                                          <p:attrName>ppt_h</p:attrName>
                                        </p:attrNameLst>
                                      </p:cBhvr>
                                      <p:tavLst>
                                        <p:tav tm="0">
                                          <p:val>
                                            <p:fltVal val="0"/>
                                          </p:val>
                                        </p:tav>
                                        <p:tav tm="100000">
                                          <p:val>
                                            <p:strVal val="#ppt_h"/>
                                          </p:val>
                                        </p:tav>
                                      </p:tavLst>
                                    </p:anim>
                                    <p:animEffect transition="in" filter="fade">
                                      <p:cBhvr>
                                        <p:cTn id="14" dur="5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D685516-8C68-8891-A700-28374B6025AC}"/>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2090CC46-71B1-8272-224C-0B15D6701086}"/>
              </a:ext>
            </a:extLst>
          </p:cNvPr>
          <p:cNvSpPr>
            <a:spLocks noGrp="1"/>
          </p:cNvSpPr>
          <p:nvPr>
            <p:ph type="title"/>
          </p:nvPr>
        </p:nvSpPr>
        <p:spPr/>
        <p:txBody>
          <a:bodyPr/>
          <a:lstStyle/>
          <a:p>
            <a:r>
              <a:rPr kumimoji="1" lang="ja-JP" altLang="en-US"/>
              <a:t>仕事の生産性をあげる</a:t>
            </a:r>
          </a:p>
        </p:txBody>
      </p:sp>
      <p:sp>
        <p:nvSpPr>
          <p:cNvPr id="3" name="正方形/長方形 2">
            <a:extLst>
              <a:ext uri="{FF2B5EF4-FFF2-40B4-BE49-F238E27FC236}">
                <a16:creationId xmlns:a16="http://schemas.microsoft.com/office/drawing/2014/main" id="{12C5E88E-133E-D230-6E83-6146CF3054EF}"/>
              </a:ext>
            </a:extLst>
          </p:cNvPr>
          <p:cNvSpPr/>
          <p:nvPr/>
        </p:nvSpPr>
        <p:spPr>
          <a:xfrm>
            <a:off x="274503" y="1256232"/>
            <a:ext cx="4213413" cy="4965106"/>
          </a:xfrm>
          <a:prstGeom prst="rect">
            <a:avLst/>
          </a:prstGeom>
          <a:solidFill>
            <a:schemeClr val="accent3">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正方形/長方形 3">
            <a:extLst>
              <a:ext uri="{FF2B5EF4-FFF2-40B4-BE49-F238E27FC236}">
                <a16:creationId xmlns:a16="http://schemas.microsoft.com/office/drawing/2014/main" id="{C7B2A817-F946-332E-4889-063A7679A0A0}"/>
              </a:ext>
            </a:extLst>
          </p:cNvPr>
          <p:cNvSpPr/>
          <p:nvPr/>
        </p:nvSpPr>
        <p:spPr>
          <a:xfrm>
            <a:off x="4656085" y="1256232"/>
            <a:ext cx="4213413" cy="4965106"/>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5" name="図 4">
            <a:extLst>
              <a:ext uri="{FF2B5EF4-FFF2-40B4-BE49-F238E27FC236}">
                <a16:creationId xmlns:a16="http://schemas.microsoft.com/office/drawing/2014/main" id="{47386E53-AFF3-F301-34C8-6CAA0FF79824}"/>
              </a:ext>
            </a:extLst>
          </p:cNvPr>
          <p:cNvPicPr>
            <a:picLocks noChangeAspect="1"/>
          </p:cNvPicPr>
          <p:nvPr/>
        </p:nvPicPr>
        <p:blipFill rotWithShape="1">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502776" y="854708"/>
            <a:ext cx="734939" cy="1350235"/>
          </a:xfrm>
          <a:prstGeom prst="rect">
            <a:avLst/>
          </a:prstGeom>
        </p:spPr>
      </p:pic>
      <p:pic>
        <p:nvPicPr>
          <p:cNvPr id="6" name="図 5">
            <a:extLst>
              <a:ext uri="{FF2B5EF4-FFF2-40B4-BE49-F238E27FC236}">
                <a16:creationId xmlns:a16="http://schemas.microsoft.com/office/drawing/2014/main" id="{A3DBB545-44A2-6EDC-133A-EB96DF38DBC3}"/>
              </a:ext>
            </a:extLst>
          </p:cNvPr>
          <p:cNvPicPr>
            <a:picLocks noChangeAspect="1"/>
          </p:cNvPicPr>
          <p:nvPr/>
        </p:nvPicPr>
        <p:blipFill rotWithShape="1">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7906284" y="854707"/>
            <a:ext cx="734939" cy="1350235"/>
          </a:xfrm>
          <a:prstGeom prst="rect">
            <a:avLst/>
          </a:prstGeom>
        </p:spPr>
      </p:pic>
      <p:sp>
        <p:nvSpPr>
          <p:cNvPr id="7" name="円/楕円 6">
            <a:extLst>
              <a:ext uri="{FF2B5EF4-FFF2-40B4-BE49-F238E27FC236}">
                <a16:creationId xmlns:a16="http://schemas.microsoft.com/office/drawing/2014/main" id="{7608DBD7-9EE3-FE08-C881-48CE6808C615}"/>
              </a:ext>
            </a:extLst>
          </p:cNvPr>
          <p:cNvSpPr/>
          <p:nvPr/>
        </p:nvSpPr>
        <p:spPr>
          <a:xfrm>
            <a:off x="504202" y="2452140"/>
            <a:ext cx="1528607" cy="1528607"/>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円/楕円 7">
            <a:extLst>
              <a:ext uri="{FF2B5EF4-FFF2-40B4-BE49-F238E27FC236}">
                <a16:creationId xmlns:a16="http://schemas.microsoft.com/office/drawing/2014/main" id="{A576712B-2FE3-B6D5-ECB4-A0523A15D730}"/>
              </a:ext>
            </a:extLst>
          </p:cNvPr>
          <p:cNvSpPr/>
          <p:nvPr/>
        </p:nvSpPr>
        <p:spPr>
          <a:xfrm>
            <a:off x="1268506" y="2708510"/>
            <a:ext cx="625978" cy="625978"/>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ＭＳ Ｐゴシック"/>
              <a:ea typeface="ＭＳ Ｐゴシック"/>
              <a:cs typeface="ＭＳ Ｐゴシック"/>
            </a:endParaRPr>
          </a:p>
        </p:txBody>
      </p:sp>
      <p:sp>
        <p:nvSpPr>
          <p:cNvPr id="9" name="円/楕円 8">
            <a:extLst>
              <a:ext uri="{FF2B5EF4-FFF2-40B4-BE49-F238E27FC236}">
                <a16:creationId xmlns:a16="http://schemas.microsoft.com/office/drawing/2014/main" id="{2284783E-B0C7-5894-DF58-FA4D0F515CA9}"/>
              </a:ext>
            </a:extLst>
          </p:cNvPr>
          <p:cNvSpPr/>
          <p:nvPr/>
        </p:nvSpPr>
        <p:spPr>
          <a:xfrm>
            <a:off x="924728" y="3334488"/>
            <a:ext cx="625978" cy="625978"/>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0" name="円/楕円 9">
            <a:extLst>
              <a:ext uri="{FF2B5EF4-FFF2-40B4-BE49-F238E27FC236}">
                <a16:creationId xmlns:a16="http://schemas.microsoft.com/office/drawing/2014/main" id="{03CD5E55-E680-FF6D-F4E3-9414F34A0D07}"/>
              </a:ext>
            </a:extLst>
          </p:cNvPr>
          <p:cNvSpPr/>
          <p:nvPr/>
        </p:nvSpPr>
        <p:spPr>
          <a:xfrm>
            <a:off x="580950" y="2708510"/>
            <a:ext cx="625978" cy="625978"/>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5" name="テキスト ボックス 14">
            <a:extLst>
              <a:ext uri="{FF2B5EF4-FFF2-40B4-BE49-F238E27FC236}">
                <a16:creationId xmlns:a16="http://schemas.microsoft.com/office/drawing/2014/main" id="{D963D7C0-673A-7A72-0586-2FACBFB72B4F}"/>
              </a:ext>
            </a:extLst>
          </p:cNvPr>
          <p:cNvSpPr txBox="1"/>
          <p:nvPr/>
        </p:nvSpPr>
        <p:spPr>
          <a:xfrm>
            <a:off x="965847" y="2494741"/>
            <a:ext cx="543739" cy="307777"/>
          </a:xfrm>
          <a:prstGeom prst="rect">
            <a:avLst/>
          </a:prstGeom>
          <a:noFill/>
        </p:spPr>
        <p:txBody>
          <a:bodyPr wrap="none" rtlCol="0">
            <a:spAutoFit/>
          </a:bodyPr>
          <a:lstStyle/>
          <a:p>
            <a:pPr algn="ctr"/>
            <a:r>
              <a:rPr kumimoji="1" lang="ja-JP" altLang="en-US" sz="1400" b="1">
                <a:solidFill>
                  <a:schemeClr val="bg1"/>
                </a:solidFill>
                <a:latin typeface="Meiryo" panose="020B0604030504040204" pitchFamily="34" charset="-128"/>
                <a:ea typeface="Meiryo" panose="020B0604030504040204" pitchFamily="34" charset="-128"/>
              </a:rPr>
              <a:t>仕事</a:t>
            </a:r>
          </a:p>
        </p:txBody>
      </p:sp>
      <p:sp>
        <p:nvSpPr>
          <p:cNvPr id="16" name="テキスト ボックス 15">
            <a:extLst>
              <a:ext uri="{FF2B5EF4-FFF2-40B4-BE49-F238E27FC236}">
                <a16:creationId xmlns:a16="http://schemas.microsoft.com/office/drawing/2014/main" id="{D8D0ACB5-14AD-2A55-BCCD-53BFD71412D4}"/>
              </a:ext>
            </a:extLst>
          </p:cNvPr>
          <p:cNvSpPr txBox="1"/>
          <p:nvPr/>
        </p:nvSpPr>
        <p:spPr>
          <a:xfrm>
            <a:off x="574587" y="2813750"/>
            <a:ext cx="588623" cy="415498"/>
          </a:xfrm>
          <a:prstGeom prst="rect">
            <a:avLst/>
          </a:prstGeom>
          <a:noFill/>
        </p:spPr>
        <p:txBody>
          <a:bodyPr wrap="non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人間</a:t>
            </a:r>
            <a:endParaRPr kumimoji="1" lang="en-US" altLang="ja-JP" sz="1050" dirty="0">
              <a:solidFill>
                <a:schemeClr val="bg1"/>
              </a:solidFill>
              <a:latin typeface="Meiryo" panose="020B0604030504040204" pitchFamily="34" charset="-128"/>
              <a:ea typeface="Meiryo" panose="020B0604030504040204" pitchFamily="34" charset="-128"/>
            </a:endParaRPr>
          </a:p>
          <a:p>
            <a:pPr algn="ctr"/>
            <a:r>
              <a:rPr kumimoji="1" lang="ja-JP" altLang="en-US" sz="1050">
                <a:solidFill>
                  <a:schemeClr val="bg1"/>
                </a:solidFill>
                <a:latin typeface="Meiryo" panose="020B0604030504040204" pitchFamily="34" charset="-128"/>
                <a:ea typeface="Meiryo" panose="020B0604030504040204" pitchFamily="34" charset="-128"/>
              </a:rPr>
              <a:t>タスク</a:t>
            </a:r>
          </a:p>
        </p:txBody>
      </p:sp>
      <p:sp>
        <p:nvSpPr>
          <p:cNvPr id="17" name="テキスト ボックス 16">
            <a:extLst>
              <a:ext uri="{FF2B5EF4-FFF2-40B4-BE49-F238E27FC236}">
                <a16:creationId xmlns:a16="http://schemas.microsoft.com/office/drawing/2014/main" id="{89959608-4E1A-285A-B74A-FB65504C3930}"/>
              </a:ext>
            </a:extLst>
          </p:cNvPr>
          <p:cNvSpPr txBox="1"/>
          <p:nvPr/>
        </p:nvSpPr>
        <p:spPr>
          <a:xfrm>
            <a:off x="1273928" y="2845119"/>
            <a:ext cx="588623" cy="415498"/>
          </a:xfrm>
          <a:prstGeom prst="rect">
            <a:avLst/>
          </a:prstGeom>
          <a:noFill/>
        </p:spPr>
        <p:txBody>
          <a:bodyPr wrap="non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人間</a:t>
            </a:r>
            <a:endParaRPr kumimoji="1" lang="en-US" altLang="ja-JP" sz="1050" dirty="0">
              <a:solidFill>
                <a:schemeClr val="bg1"/>
              </a:solidFill>
              <a:latin typeface="Meiryo" panose="020B0604030504040204" pitchFamily="34" charset="-128"/>
              <a:ea typeface="Meiryo" panose="020B0604030504040204" pitchFamily="34" charset="-128"/>
            </a:endParaRPr>
          </a:p>
          <a:p>
            <a:pPr algn="ctr"/>
            <a:r>
              <a:rPr kumimoji="1" lang="ja-JP" altLang="en-US" sz="1050">
                <a:solidFill>
                  <a:schemeClr val="bg1"/>
                </a:solidFill>
                <a:latin typeface="Meiryo" panose="020B0604030504040204" pitchFamily="34" charset="-128"/>
                <a:ea typeface="Meiryo" panose="020B0604030504040204" pitchFamily="34" charset="-128"/>
              </a:rPr>
              <a:t>タスク</a:t>
            </a:r>
          </a:p>
        </p:txBody>
      </p:sp>
      <p:sp>
        <p:nvSpPr>
          <p:cNvPr id="18" name="テキスト ボックス 17">
            <a:extLst>
              <a:ext uri="{FF2B5EF4-FFF2-40B4-BE49-F238E27FC236}">
                <a16:creationId xmlns:a16="http://schemas.microsoft.com/office/drawing/2014/main" id="{602FC665-E981-2E0D-3F67-0BAB9994A0D9}"/>
              </a:ext>
            </a:extLst>
          </p:cNvPr>
          <p:cNvSpPr txBox="1"/>
          <p:nvPr/>
        </p:nvSpPr>
        <p:spPr>
          <a:xfrm>
            <a:off x="943404" y="3450960"/>
            <a:ext cx="588623" cy="415498"/>
          </a:xfrm>
          <a:prstGeom prst="rect">
            <a:avLst/>
          </a:prstGeom>
          <a:noFill/>
        </p:spPr>
        <p:txBody>
          <a:bodyPr wrap="non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人間</a:t>
            </a:r>
            <a:endParaRPr kumimoji="1" lang="en-US" altLang="ja-JP" sz="1050" dirty="0">
              <a:solidFill>
                <a:schemeClr val="bg1"/>
              </a:solidFill>
              <a:latin typeface="Meiryo" panose="020B0604030504040204" pitchFamily="34" charset="-128"/>
              <a:ea typeface="Meiryo" panose="020B0604030504040204" pitchFamily="34" charset="-128"/>
            </a:endParaRPr>
          </a:p>
          <a:p>
            <a:pPr algn="ctr"/>
            <a:r>
              <a:rPr kumimoji="1" lang="ja-JP" altLang="en-US" sz="1050">
                <a:solidFill>
                  <a:schemeClr val="bg1"/>
                </a:solidFill>
                <a:latin typeface="Meiryo" panose="020B0604030504040204" pitchFamily="34" charset="-128"/>
                <a:ea typeface="Meiryo" panose="020B0604030504040204" pitchFamily="34" charset="-128"/>
              </a:rPr>
              <a:t>タスク</a:t>
            </a:r>
          </a:p>
        </p:txBody>
      </p:sp>
      <p:sp>
        <p:nvSpPr>
          <p:cNvPr id="19" name="円/楕円 18">
            <a:extLst>
              <a:ext uri="{FF2B5EF4-FFF2-40B4-BE49-F238E27FC236}">
                <a16:creationId xmlns:a16="http://schemas.microsoft.com/office/drawing/2014/main" id="{880A3AD6-2509-4405-7E5E-66B34B3D4257}"/>
              </a:ext>
            </a:extLst>
          </p:cNvPr>
          <p:cNvSpPr/>
          <p:nvPr/>
        </p:nvSpPr>
        <p:spPr>
          <a:xfrm>
            <a:off x="2587952" y="2466590"/>
            <a:ext cx="1528607" cy="1528607"/>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円/楕円 19">
            <a:extLst>
              <a:ext uri="{FF2B5EF4-FFF2-40B4-BE49-F238E27FC236}">
                <a16:creationId xmlns:a16="http://schemas.microsoft.com/office/drawing/2014/main" id="{DE64B444-6F18-D186-6162-CCC2D96B7617}"/>
              </a:ext>
            </a:extLst>
          </p:cNvPr>
          <p:cNvSpPr/>
          <p:nvPr/>
        </p:nvSpPr>
        <p:spPr>
          <a:xfrm>
            <a:off x="3352256" y="2722960"/>
            <a:ext cx="625978" cy="625978"/>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ＭＳ Ｐゴシック"/>
              <a:ea typeface="ＭＳ Ｐゴシック"/>
              <a:cs typeface="ＭＳ Ｐゴシック"/>
            </a:endParaRPr>
          </a:p>
        </p:txBody>
      </p:sp>
      <p:sp>
        <p:nvSpPr>
          <p:cNvPr id="21" name="円/楕円 20">
            <a:extLst>
              <a:ext uri="{FF2B5EF4-FFF2-40B4-BE49-F238E27FC236}">
                <a16:creationId xmlns:a16="http://schemas.microsoft.com/office/drawing/2014/main" id="{5413D380-CB5B-17E6-A86D-DCD9F482AD1C}"/>
              </a:ext>
            </a:extLst>
          </p:cNvPr>
          <p:cNvSpPr/>
          <p:nvPr/>
        </p:nvSpPr>
        <p:spPr>
          <a:xfrm>
            <a:off x="3008478" y="3348938"/>
            <a:ext cx="625978" cy="625978"/>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Meiryo" panose="020B0604030504040204" pitchFamily="34" charset="-128"/>
              <a:ea typeface="Meiryo" panose="020B0604030504040204" pitchFamily="34" charset="-128"/>
              <a:cs typeface="ＭＳ Ｐゴシック"/>
            </a:endParaRPr>
          </a:p>
        </p:txBody>
      </p:sp>
      <p:sp>
        <p:nvSpPr>
          <p:cNvPr id="22" name="円/楕円 21">
            <a:extLst>
              <a:ext uri="{FF2B5EF4-FFF2-40B4-BE49-F238E27FC236}">
                <a16:creationId xmlns:a16="http://schemas.microsoft.com/office/drawing/2014/main" id="{7B0B3017-4479-4A10-46F4-E9218826CF5F}"/>
              </a:ext>
            </a:extLst>
          </p:cNvPr>
          <p:cNvSpPr/>
          <p:nvPr/>
        </p:nvSpPr>
        <p:spPr>
          <a:xfrm>
            <a:off x="2664700" y="2722960"/>
            <a:ext cx="625978" cy="625978"/>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Meiryo" panose="020B0604030504040204" pitchFamily="34" charset="-128"/>
              <a:ea typeface="Meiryo" panose="020B0604030504040204" pitchFamily="34" charset="-128"/>
              <a:cs typeface="ＭＳ Ｐゴシック"/>
            </a:endParaRPr>
          </a:p>
        </p:txBody>
      </p:sp>
      <p:sp>
        <p:nvSpPr>
          <p:cNvPr id="23" name="テキスト ボックス 22">
            <a:extLst>
              <a:ext uri="{FF2B5EF4-FFF2-40B4-BE49-F238E27FC236}">
                <a16:creationId xmlns:a16="http://schemas.microsoft.com/office/drawing/2014/main" id="{72FE453D-BF2A-ADF6-263F-4F1FB3C2414C}"/>
              </a:ext>
            </a:extLst>
          </p:cNvPr>
          <p:cNvSpPr txBox="1"/>
          <p:nvPr/>
        </p:nvSpPr>
        <p:spPr>
          <a:xfrm>
            <a:off x="3049597" y="2509191"/>
            <a:ext cx="543739" cy="307777"/>
          </a:xfrm>
          <a:prstGeom prst="rect">
            <a:avLst/>
          </a:prstGeom>
          <a:noFill/>
        </p:spPr>
        <p:txBody>
          <a:bodyPr wrap="none" rtlCol="0">
            <a:spAutoFit/>
          </a:bodyPr>
          <a:lstStyle/>
          <a:p>
            <a:pPr algn="ctr"/>
            <a:r>
              <a:rPr kumimoji="1" lang="ja-JP" altLang="en-US" sz="1400" b="1">
                <a:solidFill>
                  <a:schemeClr val="bg1"/>
                </a:solidFill>
                <a:latin typeface="Meiryo" panose="020B0604030504040204" pitchFamily="34" charset="-128"/>
                <a:ea typeface="Meiryo" panose="020B0604030504040204" pitchFamily="34" charset="-128"/>
              </a:rPr>
              <a:t>仕事</a:t>
            </a:r>
          </a:p>
        </p:txBody>
      </p:sp>
      <p:sp>
        <p:nvSpPr>
          <p:cNvPr id="24" name="テキスト ボックス 23">
            <a:extLst>
              <a:ext uri="{FF2B5EF4-FFF2-40B4-BE49-F238E27FC236}">
                <a16:creationId xmlns:a16="http://schemas.microsoft.com/office/drawing/2014/main" id="{A865F7FD-FC86-D813-B704-97780DDF4703}"/>
              </a:ext>
            </a:extLst>
          </p:cNvPr>
          <p:cNvSpPr txBox="1"/>
          <p:nvPr/>
        </p:nvSpPr>
        <p:spPr>
          <a:xfrm>
            <a:off x="2658337" y="2828200"/>
            <a:ext cx="588623" cy="415498"/>
          </a:xfrm>
          <a:prstGeom prst="rect">
            <a:avLst/>
          </a:prstGeom>
          <a:noFill/>
        </p:spPr>
        <p:txBody>
          <a:bodyPr wrap="non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人間</a:t>
            </a:r>
            <a:endParaRPr kumimoji="1" lang="en-US" altLang="ja-JP" sz="1050" dirty="0">
              <a:solidFill>
                <a:schemeClr val="bg1"/>
              </a:solidFill>
              <a:latin typeface="Meiryo" panose="020B0604030504040204" pitchFamily="34" charset="-128"/>
              <a:ea typeface="Meiryo" panose="020B0604030504040204" pitchFamily="34" charset="-128"/>
            </a:endParaRPr>
          </a:p>
          <a:p>
            <a:pPr algn="ctr"/>
            <a:r>
              <a:rPr kumimoji="1" lang="ja-JP" altLang="en-US" sz="1050">
                <a:solidFill>
                  <a:schemeClr val="bg1"/>
                </a:solidFill>
                <a:latin typeface="Meiryo" panose="020B0604030504040204" pitchFamily="34" charset="-128"/>
                <a:ea typeface="Meiryo" panose="020B0604030504040204" pitchFamily="34" charset="-128"/>
              </a:rPr>
              <a:t>タスク</a:t>
            </a:r>
          </a:p>
        </p:txBody>
      </p:sp>
      <p:sp>
        <p:nvSpPr>
          <p:cNvPr id="25" name="テキスト ボックス 24">
            <a:extLst>
              <a:ext uri="{FF2B5EF4-FFF2-40B4-BE49-F238E27FC236}">
                <a16:creationId xmlns:a16="http://schemas.microsoft.com/office/drawing/2014/main" id="{74A23CBF-557B-F7D2-2135-2E9185BA1198}"/>
              </a:ext>
            </a:extLst>
          </p:cNvPr>
          <p:cNvSpPr txBox="1"/>
          <p:nvPr/>
        </p:nvSpPr>
        <p:spPr>
          <a:xfrm>
            <a:off x="3357678" y="2859569"/>
            <a:ext cx="588623" cy="415498"/>
          </a:xfrm>
          <a:prstGeom prst="rect">
            <a:avLst/>
          </a:prstGeom>
          <a:noFill/>
        </p:spPr>
        <p:txBody>
          <a:bodyPr wrap="non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人間</a:t>
            </a:r>
            <a:endParaRPr kumimoji="1" lang="en-US" altLang="ja-JP" sz="1050" dirty="0">
              <a:solidFill>
                <a:schemeClr val="bg1"/>
              </a:solidFill>
              <a:latin typeface="Meiryo" panose="020B0604030504040204" pitchFamily="34" charset="-128"/>
              <a:ea typeface="Meiryo" panose="020B0604030504040204" pitchFamily="34" charset="-128"/>
            </a:endParaRPr>
          </a:p>
          <a:p>
            <a:pPr algn="ctr"/>
            <a:r>
              <a:rPr kumimoji="1" lang="ja-JP" altLang="en-US" sz="1050">
                <a:solidFill>
                  <a:schemeClr val="bg1"/>
                </a:solidFill>
                <a:latin typeface="Meiryo" panose="020B0604030504040204" pitchFamily="34" charset="-128"/>
                <a:ea typeface="Meiryo" panose="020B0604030504040204" pitchFamily="34" charset="-128"/>
              </a:rPr>
              <a:t>タスク</a:t>
            </a:r>
          </a:p>
        </p:txBody>
      </p:sp>
      <p:sp>
        <p:nvSpPr>
          <p:cNvPr id="26" name="テキスト ボックス 25">
            <a:extLst>
              <a:ext uri="{FF2B5EF4-FFF2-40B4-BE49-F238E27FC236}">
                <a16:creationId xmlns:a16="http://schemas.microsoft.com/office/drawing/2014/main" id="{95DE943D-8B6B-2F09-2E84-1FE069C6DA9E}"/>
              </a:ext>
            </a:extLst>
          </p:cNvPr>
          <p:cNvSpPr txBox="1"/>
          <p:nvPr/>
        </p:nvSpPr>
        <p:spPr>
          <a:xfrm>
            <a:off x="3027154" y="3465410"/>
            <a:ext cx="588623" cy="415498"/>
          </a:xfrm>
          <a:prstGeom prst="rect">
            <a:avLst/>
          </a:prstGeom>
          <a:noFill/>
        </p:spPr>
        <p:txBody>
          <a:bodyPr wrap="non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人間</a:t>
            </a:r>
            <a:endParaRPr kumimoji="1" lang="en-US" altLang="ja-JP" sz="1050" dirty="0">
              <a:solidFill>
                <a:schemeClr val="bg1"/>
              </a:solidFill>
              <a:latin typeface="Meiryo" panose="020B0604030504040204" pitchFamily="34" charset="-128"/>
              <a:ea typeface="Meiryo" panose="020B0604030504040204" pitchFamily="34" charset="-128"/>
            </a:endParaRPr>
          </a:p>
          <a:p>
            <a:pPr algn="ctr"/>
            <a:r>
              <a:rPr kumimoji="1" lang="ja-JP" altLang="en-US" sz="1050">
                <a:solidFill>
                  <a:schemeClr val="bg1"/>
                </a:solidFill>
                <a:latin typeface="Meiryo" panose="020B0604030504040204" pitchFamily="34" charset="-128"/>
                <a:ea typeface="Meiryo" panose="020B0604030504040204" pitchFamily="34" charset="-128"/>
              </a:rPr>
              <a:t>タスク</a:t>
            </a:r>
          </a:p>
        </p:txBody>
      </p:sp>
      <p:sp>
        <p:nvSpPr>
          <p:cNvPr id="27" name="円/楕円 26">
            <a:extLst>
              <a:ext uri="{FF2B5EF4-FFF2-40B4-BE49-F238E27FC236}">
                <a16:creationId xmlns:a16="http://schemas.microsoft.com/office/drawing/2014/main" id="{A111AC31-3B4B-3C0E-E349-520308A66CEF}"/>
              </a:ext>
            </a:extLst>
          </p:cNvPr>
          <p:cNvSpPr/>
          <p:nvPr/>
        </p:nvSpPr>
        <p:spPr>
          <a:xfrm>
            <a:off x="1590557" y="3946637"/>
            <a:ext cx="1528607" cy="1528607"/>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 name="円/楕円 27">
            <a:extLst>
              <a:ext uri="{FF2B5EF4-FFF2-40B4-BE49-F238E27FC236}">
                <a16:creationId xmlns:a16="http://schemas.microsoft.com/office/drawing/2014/main" id="{85C70868-6A04-450C-98FF-EF01F7638C66}"/>
              </a:ext>
            </a:extLst>
          </p:cNvPr>
          <p:cNvSpPr/>
          <p:nvPr/>
        </p:nvSpPr>
        <p:spPr>
          <a:xfrm>
            <a:off x="2354861" y="4203007"/>
            <a:ext cx="625978" cy="625978"/>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ＭＳ Ｐゴシック"/>
              <a:ea typeface="ＭＳ Ｐゴシック"/>
              <a:cs typeface="ＭＳ Ｐゴシック"/>
            </a:endParaRPr>
          </a:p>
        </p:txBody>
      </p:sp>
      <p:sp>
        <p:nvSpPr>
          <p:cNvPr id="29" name="円/楕円 28">
            <a:extLst>
              <a:ext uri="{FF2B5EF4-FFF2-40B4-BE49-F238E27FC236}">
                <a16:creationId xmlns:a16="http://schemas.microsoft.com/office/drawing/2014/main" id="{A4396AF6-3C8B-D5EE-49F9-73FBEEABAF13}"/>
              </a:ext>
            </a:extLst>
          </p:cNvPr>
          <p:cNvSpPr/>
          <p:nvPr/>
        </p:nvSpPr>
        <p:spPr>
          <a:xfrm>
            <a:off x="2011083" y="4828985"/>
            <a:ext cx="625978" cy="625978"/>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Meiryo" panose="020B0604030504040204" pitchFamily="34" charset="-128"/>
              <a:ea typeface="Meiryo" panose="020B0604030504040204" pitchFamily="34" charset="-128"/>
              <a:cs typeface="ＭＳ Ｐゴシック"/>
            </a:endParaRPr>
          </a:p>
        </p:txBody>
      </p:sp>
      <p:sp>
        <p:nvSpPr>
          <p:cNvPr id="30" name="円/楕円 29">
            <a:extLst>
              <a:ext uri="{FF2B5EF4-FFF2-40B4-BE49-F238E27FC236}">
                <a16:creationId xmlns:a16="http://schemas.microsoft.com/office/drawing/2014/main" id="{9CF14D49-FC95-90F4-CCCD-C607F08E1EC9}"/>
              </a:ext>
            </a:extLst>
          </p:cNvPr>
          <p:cNvSpPr/>
          <p:nvPr/>
        </p:nvSpPr>
        <p:spPr>
          <a:xfrm>
            <a:off x="1667305" y="4203007"/>
            <a:ext cx="625978" cy="625978"/>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Meiryo" panose="020B0604030504040204" pitchFamily="34" charset="-128"/>
              <a:ea typeface="Meiryo" panose="020B0604030504040204" pitchFamily="34" charset="-128"/>
              <a:cs typeface="ＭＳ Ｐゴシック"/>
            </a:endParaRPr>
          </a:p>
        </p:txBody>
      </p:sp>
      <p:sp>
        <p:nvSpPr>
          <p:cNvPr id="31" name="テキスト ボックス 30">
            <a:extLst>
              <a:ext uri="{FF2B5EF4-FFF2-40B4-BE49-F238E27FC236}">
                <a16:creationId xmlns:a16="http://schemas.microsoft.com/office/drawing/2014/main" id="{E53F763E-4655-AD20-E6A9-64DD836EA476}"/>
              </a:ext>
            </a:extLst>
          </p:cNvPr>
          <p:cNvSpPr txBox="1"/>
          <p:nvPr/>
        </p:nvSpPr>
        <p:spPr>
          <a:xfrm>
            <a:off x="2052202" y="3989238"/>
            <a:ext cx="543739" cy="307777"/>
          </a:xfrm>
          <a:prstGeom prst="rect">
            <a:avLst/>
          </a:prstGeom>
          <a:noFill/>
        </p:spPr>
        <p:txBody>
          <a:bodyPr wrap="none" rtlCol="0">
            <a:spAutoFit/>
          </a:bodyPr>
          <a:lstStyle/>
          <a:p>
            <a:pPr algn="ctr"/>
            <a:r>
              <a:rPr kumimoji="1" lang="ja-JP" altLang="en-US" sz="1400" b="1">
                <a:solidFill>
                  <a:schemeClr val="bg1"/>
                </a:solidFill>
                <a:latin typeface="Meiryo" panose="020B0604030504040204" pitchFamily="34" charset="-128"/>
                <a:ea typeface="Meiryo" panose="020B0604030504040204" pitchFamily="34" charset="-128"/>
              </a:rPr>
              <a:t>仕事</a:t>
            </a:r>
          </a:p>
        </p:txBody>
      </p:sp>
      <p:sp>
        <p:nvSpPr>
          <p:cNvPr id="32" name="テキスト ボックス 31">
            <a:extLst>
              <a:ext uri="{FF2B5EF4-FFF2-40B4-BE49-F238E27FC236}">
                <a16:creationId xmlns:a16="http://schemas.microsoft.com/office/drawing/2014/main" id="{62135CE2-60AE-588A-5012-6B8DF603ADB5}"/>
              </a:ext>
            </a:extLst>
          </p:cNvPr>
          <p:cNvSpPr txBox="1"/>
          <p:nvPr/>
        </p:nvSpPr>
        <p:spPr>
          <a:xfrm>
            <a:off x="1660942" y="4308247"/>
            <a:ext cx="588623" cy="415498"/>
          </a:xfrm>
          <a:prstGeom prst="rect">
            <a:avLst/>
          </a:prstGeom>
          <a:noFill/>
        </p:spPr>
        <p:txBody>
          <a:bodyPr wrap="non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人間</a:t>
            </a:r>
            <a:endParaRPr kumimoji="1" lang="en-US" altLang="ja-JP" sz="1050" dirty="0">
              <a:solidFill>
                <a:schemeClr val="bg1"/>
              </a:solidFill>
              <a:latin typeface="Meiryo" panose="020B0604030504040204" pitchFamily="34" charset="-128"/>
              <a:ea typeface="Meiryo" panose="020B0604030504040204" pitchFamily="34" charset="-128"/>
            </a:endParaRPr>
          </a:p>
          <a:p>
            <a:pPr algn="ctr"/>
            <a:r>
              <a:rPr kumimoji="1" lang="ja-JP" altLang="en-US" sz="1050">
                <a:solidFill>
                  <a:schemeClr val="bg1"/>
                </a:solidFill>
                <a:latin typeface="Meiryo" panose="020B0604030504040204" pitchFamily="34" charset="-128"/>
                <a:ea typeface="Meiryo" panose="020B0604030504040204" pitchFamily="34" charset="-128"/>
              </a:rPr>
              <a:t>タスク</a:t>
            </a:r>
          </a:p>
        </p:txBody>
      </p:sp>
      <p:sp>
        <p:nvSpPr>
          <p:cNvPr id="33" name="テキスト ボックス 32">
            <a:extLst>
              <a:ext uri="{FF2B5EF4-FFF2-40B4-BE49-F238E27FC236}">
                <a16:creationId xmlns:a16="http://schemas.microsoft.com/office/drawing/2014/main" id="{7C89BCE8-67F1-50E6-E517-C5A81DE8C5B3}"/>
              </a:ext>
            </a:extLst>
          </p:cNvPr>
          <p:cNvSpPr txBox="1"/>
          <p:nvPr/>
        </p:nvSpPr>
        <p:spPr>
          <a:xfrm>
            <a:off x="2360283" y="4339616"/>
            <a:ext cx="588623" cy="415498"/>
          </a:xfrm>
          <a:prstGeom prst="rect">
            <a:avLst/>
          </a:prstGeom>
          <a:noFill/>
        </p:spPr>
        <p:txBody>
          <a:bodyPr wrap="non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人間</a:t>
            </a:r>
            <a:endParaRPr kumimoji="1" lang="en-US" altLang="ja-JP" sz="1050" dirty="0">
              <a:solidFill>
                <a:schemeClr val="bg1"/>
              </a:solidFill>
              <a:latin typeface="Meiryo" panose="020B0604030504040204" pitchFamily="34" charset="-128"/>
              <a:ea typeface="Meiryo" panose="020B0604030504040204" pitchFamily="34" charset="-128"/>
            </a:endParaRPr>
          </a:p>
          <a:p>
            <a:pPr algn="ctr"/>
            <a:r>
              <a:rPr kumimoji="1" lang="ja-JP" altLang="en-US" sz="1050">
                <a:solidFill>
                  <a:schemeClr val="bg1"/>
                </a:solidFill>
                <a:latin typeface="Meiryo" panose="020B0604030504040204" pitchFamily="34" charset="-128"/>
                <a:ea typeface="Meiryo" panose="020B0604030504040204" pitchFamily="34" charset="-128"/>
              </a:rPr>
              <a:t>タスク</a:t>
            </a:r>
          </a:p>
        </p:txBody>
      </p:sp>
      <p:sp>
        <p:nvSpPr>
          <p:cNvPr id="34" name="テキスト ボックス 33">
            <a:extLst>
              <a:ext uri="{FF2B5EF4-FFF2-40B4-BE49-F238E27FC236}">
                <a16:creationId xmlns:a16="http://schemas.microsoft.com/office/drawing/2014/main" id="{99A5FE4C-3085-DA64-09A9-4CEDB0DE247F}"/>
              </a:ext>
            </a:extLst>
          </p:cNvPr>
          <p:cNvSpPr txBox="1"/>
          <p:nvPr/>
        </p:nvSpPr>
        <p:spPr>
          <a:xfrm>
            <a:off x="2029759" y="4945457"/>
            <a:ext cx="588623" cy="415498"/>
          </a:xfrm>
          <a:prstGeom prst="rect">
            <a:avLst/>
          </a:prstGeom>
          <a:noFill/>
        </p:spPr>
        <p:txBody>
          <a:bodyPr wrap="non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人間</a:t>
            </a:r>
            <a:endParaRPr kumimoji="1" lang="en-US" altLang="ja-JP" sz="1050" dirty="0">
              <a:solidFill>
                <a:schemeClr val="bg1"/>
              </a:solidFill>
              <a:latin typeface="Meiryo" panose="020B0604030504040204" pitchFamily="34" charset="-128"/>
              <a:ea typeface="Meiryo" panose="020B0604030504040204" pitchFamily="34" charset="-128"/>
            </a:endParaRPr>
          </a:p>
          <a:p>
            <a:pPr algn="ctr"/>
            <a:r>
              <a:rPr kumimoji="1" lang="ja-JP" altLang="en-US" sz="1050">
                <a:solidFill>
                  <a:schemeClr val="bg1"/>
                </a:solidFill>
                <a:latin typeface="Meiryo" panose="020B0604030504040204" pitchFamily="34" charset="-128"/>
                <a:ea typeface="Meiryo" panose="020B0604030504040204" pitchFamily="34" charset="-128"/>
              </a:rPr>
              <a:t>タスク</a:t>
            </a:r>
          </a:p>
        </p:txBody>
      </p:sp>
      <p:grpSp>
        <p:nvGrpSpPr>
          <p:cNvPr id="59" name="グループ化 58">
            <a:extLst>
              <a:ext uri="{FF2B5EF4-FFF2-40B4-BE49-F238E27FC236}">
                <a16:creationId xmlns:a16="http://schemas.microsoft.com/office/drawing/2014/main" id="{1DEFCD95-8518-64B3-FF1D-C0B5DB9D06A0}"/>
              </a:ext>
            </a:extLst>
          </p:cNvPr>
          <p:cNvGrpSpPr/>
          <p:nvPr/>
        </p:nvGrpSpPr>
        <p:grpSpPr>
          <a:xfrm>
            <a:off x="4763768" y="1665986"/>
            <a:ext cx="1528607" cy="1528607"/>
            <a:chOff x="4857879" y="1708311"/>
            <a:chExt cx="1528607" cy="1528607"/>
          </a:xfrm>
        </p:grpSpPr>
        <p:sp>
          <p:nvSpPr>
            <p:cNvPr id="35" name="円/楕円 34">
              <a:extLst>
                <a:ext uri="{FF2B5EF4-FFF2-40B4-BE49-F238E27FC236}">
                  <a16:creationId xmlns:a16="http://schemas.microsoft.com/office/drawing/2014/main" id="{5CB78478-B2A0-9C32-FD5A-11178A569D0D}"/>
                </a:ext>
              </a:extLst>
            </p:cNvPr>
            <p:cNvSpPr/>
            <p:nvPr/>
          </p:nvSpPr>
          <p:spPr>
            <a:xfrm>
              <a:off x="4857879" y="1708311"/>
              <a:ext cx="1528607" cy="1528607"/>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 name="円/楕円 35">
              <a:extLst>
                <a:ext uri="{FF2B5EF4-FFF2-40B4-BE49-F238E27FC236}">
                  <a16:creationId xmlns:a16="http://schemas.microsoft.com/office/drawing/2014/main" id="{9DAE3312-A7B9-1DFE-2615-DD866FA5A66B}"/>
                </a:ext>
              </a:extLst>
            </p:cNvPr>
            <p:cNvSpPr/>
            <p:nvPr/>
          </p:nvSpPr>
          <p:spPr>
            <a:xfrm>
              <a:off x="5622183" y="1964681"/>
              <a:ext cx="625978" cy="625978"/>
            </a:xfrm>
            <a:prstGeom prst="ellips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ＭＳ Ｐゴシック"/>
                <a:ea typeface="ＭＳ Ｐゴシック"/>
                <a:cs typeface="ＭＳ Ｐゴシック"/>
              </a:endParaRPr>
            </a:p>
          </p:txBody>
        </p:sp>
        <p:sp>
          <p:nvSpPr>
            <p:cNvPr id="37" name="円/楕円 36">
              <a:extLst>
                <a:ext uri="{FF2B5EF4-FFF2-40B4-BE49-F238E27FC236}">
                  <a16:creationId xmlns:a16="http://schemas.microsoft.com/office/drawing/2014/main" id="{35E1984E-C68D-CE81-9069-0E7BC53E8243}"/>
                </a:ext>
              </a:extLst>
            </p:cNvPr>
            <p:cNvSpPr/>
            <p:nvPr/>
          </p:nvSpPr>
          <p:spPr>
            <a:xfrm>
              <a:off x="5278405" y="2590659"/>
              <a:ext cx="625978" cy="625978"/>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Meiryo" panose="020B0604030504040204" pitchFamily="34" charset="-128"/>
                <a:ea typeface="Meiryo" panose="020B0604030504040204" pitchFamily="34" charset="-128"/>
                <a:cs typeface="ＭＳ Ｐゴシック"/>
              </a:endParaRPr>
            </a:p>
          </p:txBody>
        </p:sp>
        <p:sp>
          <p:nvSpPr>
            <p:cNvPr id="38" name="円/楕円 37">
              <a:extLst>
                <a:ext uri="{FF2B5EF4-FFF2-40B4-BE49-F238E27FC236}">
                  <a16:creationId xmlns:a16="http://schemas.microsoft.com/office/drawing/2014/main" id="{B6A50D6A-BBF5-F03B-9B51-4CE54DCC29AA}"/>
                </a:ext>
              </a:extLst>
            </p:cNvPr>
            <p:cNvSpPr/>
            <p:nvPr/>
          </p:nvSpPr>
          <p:spPr>
            <a:xfrm>
              <a:off x="4934627" y="1964681"/>
              <a:ext cx="625978" cy="625978"/>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Meiryo" panose="020B0604030504040204" pitchFamily="34" charset="-128"/>
                <a:ea typeface="Meiryo" panose="020B0604030504040204" pitchFamily="34" charset="-128"/>
                <a:cs typeface="ＭＳ Ｐゴシック"/>
              </a:endParaRPr>
            </a:p>
          </p:txBody>
        </p:sp>
        <p:sp>
          <p:nvSpPr>
            <p:cNvPr id="39" name="テキスト ボックス 38">
              <a:extLst>
                <a:ext uri="{FF2B5EF4-FFF2-40B4-BE49-F238E27FC236}">
                  <a16:creationId xmlns:a16="http://schemas.microsoft.com/office/drawing/2014/main" id="{893253CA-FCB3-31FC-8878-8E493FC9AC2F}"/>
                </a:ext>
              </a:extLst>
            </p:cNvPr>
            <p:cNvSpPr txBox="1"/>
            <p:nvPr/>
          </p:nvSpPr>
          <p:spPr>
            <a:xfrm>
              <a:off x="5319524" y="1750912"/>
              <a:ext cx="543739" cy="307777"/>
            </a:xfrm>
            <a:prstGeom prst="rect">
              <a:avLst/>
            </a:prstGeom>
            <a:noFill/>
          </p:spPr>
          <p:txBody>
            <a:bodyPr wrap="none" rtlCol="0">
              <a:spAutoFit/>
            </a:bodyPr>
            <a:lstStyle/>
            <a:p>
              <a:pPr algn="ctr"/>
              <a:r>
                <a:rPr kumimoji="1" lang="ja-JP" altLang="en-US" sz="1400" b="1">
                  <a:solidFill>
                    <a:schemeClr val="bg1"/>
                  </a:solidFill>
                  <a:latin typeface="Meiryo" panose="020B0604030504040204" pitchFamily="34" charset="-128"/>
                  <a:ea typeface="Meiryo" panose="020B0604030504040204" pitchFamily="34" charset="-128"/>
                </a:rPr>
                <a:t>仕事</a:t>
              </a:r>
            </a:p>
          </p:txBody>
        </p:sp>
        <p:sp>
          <p:nvSpPr>
            <p:cNvPr id="40" name="テキスト ボックス 39">
              <a:extLst>
                <a:ext uri="{FF2B5EF4-FFF2-40B4-BE49-F238E27FC236}">
                  <a16:creationId xmlns:a16="http://schemas.microsoft.com/office/drawing/2014/main" id="{13DB0A86-4289-1204-84B9-5D50EC3F26EC}"/>
                </a:ext>
              </a:extLst>
            </p:cNvPr>
            <p:cNvSpPr txBox="1"/>
            <p:nvPr/>
          </p:nvSpPr>
          <p:spPr>
            <a:xfrm>
              <a:off x="4928264" y="2069921"/>
              <a:ext cx="588623" cy="415498"/>
            </a:xfrm>
            <a:prstGeom prst="rect">
              <a:avLst/>
            </a:prstGeom>
            <a:noFill/>
          </p:spPr>
          <p:txBody>
            <a:bodyPr wrap="non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人間</a:t>
              </a:r>
              <a:endParaRPr kumimoji="1" lang="en-US" altLang="ja-JP" sz="1050" dirty="0">
                <a:solidFill>
                  <a:schemeClr val="bg1"/>
                </a:solidFill>
                <a:latin typeface="Meiryo" panose="020B0604030504040204" pitchFamily="34" charset="-128"/>
                <a:ea typeface="Meiryo" panose="020B0604030504040204" pitchFamily="34" charset="-128"/>
              </a:endParaRPr>
            </a:p>
            <a:p>
              <a:pPr algn="ctr"/>
              <a:r>
                <a:rPr kumimoji="1" lang="ja-JP" altLang="en-US" sz="1050">
                  <a:solidFill>
                    <a:schemeClr val="bg1"/>
                  </a:solidFill>
                  <a:latin typeface="Meiryo" panose="020B0604030504040204" pitchFamily="34" charset="-128"/>
                  <a:ea typeface="Meiryo" panose="020B0604030504040204" pitchFamily="34" charset="-128"/>
                </a:rPr>
                <a:t>タスク</a:t>
              </a:r>
            </a:p>
          </p:txBody>
        </p:sp>
        <p:sp>
          <p:nvSpPr>
            <p:cNvPr id="41" name="テキスト ボックス 40">
              <a:extLst>
                <a:ext uri="{FF2B5EF4-FFF2-40B4-BE49-F238E27FC236}">
                  <a16:creationId xmlns:a16="http://schemas.microsoft.com/office/drawing/2014/main" id="{9E849F4E-727A-DBBE-3F76-611DF90D4CDC}"/>
                </a:ext>
              </a:extLst>
            </p:cNvPr>
            <p:cNvSpPr txBox="1"/>
            <p:nvPr/>
          </p:nvSpPr>
          <p:spPr>
            <a:xfrm>
              <a:off x="5627605" y="2101290"/>
              <a:ext cx="588623" cy="415498"/>
            </a:xfrm>
            <a:prstGeom prst="rect">
              <a:avLst/>
            </a:prstGeom>
            <a:noFill/>
          </p:spPr>
          <p:txBody>
            <a:bodyPr wrap="none" rtlCol="0">
              <a:spAutoFit/>
            </a:bodyPr>
            <a:lstStyle/>
            <a:p>
              <a:pPr algn="ctr"/>
              <a:r>
                <a:rPr kumimoji="1" lang="en-US" altLang="ja-JP" sz="1050" dirty="0">
                  <a:solidFill>
                    <a:schemeClr val="bg1"/>
                  </a:solidFill>
                  <a:latin typeface="Meiryo" panose="020B0604030504040204" pitchFamily="34" charset="-128"/>
                  <a:ea typeface="Meiryo" panose="020B0604030504040204" pitchFamily="34" charset="-128"/>
                </a:rPr>
                <a:t>AI</a:t>
              </a:r>
            </a:p>
            <a:p>
              <a:pPr algn="ctr"/>
              <a:r>
                <a:rPr kumimoji="1" lang="ja-JP" altLang="en-US" sz="1050">
                  <a:solidFill>
                    <a:schemeClr val="bg1"/>
                  </a:solidFill>
                  <a:latin typeface="Meiryo" panose="020B0604030504040204" pitchFamily="34" charset="-128"/>
                  <a:ea typeface="Meiryo" panose="020B0604030504040204" pitchFamily="34" charset="-128"/>
                </a:rPr>
                <a:t>タスク</a:t>
              </a:r>
            </a:p>
          </p:txBody>
        </p:sp>
        <p:sp>
          <p:nvSpPr>
            <p:cNvPr id="42" name="テキスト ボックス 41">
              <a:extLst>
                <a:ext uri="{FF2B5EF4-FFF2-40B4-BE49-F238E27FC236}">
                  <a16:creationId xmlns:a16="http://schemas.microsoft.com/office/drawing/2014/main" id="{8F82F2B8-3750-E747-BC83-E7CE6BDED99E}"/>
                </a:ext>
              </a:extLst>
            </p:cNvPr>
            <p:cNvSpPr txBox="1"/>
            <p:nvPr/>
          </p:nvSpPr>
          <p:spPr>
            <a:xfrm>
              <a:off x="5297081" y="2707131"/>
              <a:ext cx="588623" cy="415498"/>
            </a:xfrm>
            <a:prstGeom prst="rect">
              <a:avLst/>
            </a:prstGeom>
            <a:noFill/>
          </p:spPr>
          <p:txBody>
            <a:bodyPr wrap="non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人間</a:t>
              </a:r>
              <a:endParaRPr kumimoji="1" lang="en-US" altLang="ja-JP" sz="1050" dirty="0">
                <a:solidFill>
                  <a:schemeClr val="bg1"/>
                </a:solidFill>
                <a:latin typeface="Meiryo" panose="020B0604030504040204" pitchFamily="34" charset="-128"/>
                <a:ea typeface="Meiryo" panose="020B0604030504040204" pitchFamily="34" charset="-128"/>
              </a:endParaRPr>
            </a:p>
            <a:p>
              <a:pPr algn="ctr"/>
              <a:r>
                <a:rPr kumimoji="1" lang="ja-JP" altLang="en-US" sz="1050">
                  <a:solidFill>
                    <a:schemeClr val="bg1"/>
                  </a:solidFill>
                  <a:latin typeface="Meiryo" panose="020B0604030504040204" pitchFamily="34" charset="-128"/>
                  <a:ea typeface="Meiryo" panose="020B0604030504040204" pitchFamily="34" charset="-128"/>
                </a:rPr>
                <a:t>タスク</a:t>
              </a:r>
            </a:p>
          </p:txBody>
        </p:sp>
      </p:grpSp>
      <p:grpSp>
        <p:nvGrpSpPr>
          <p:cNvPr id="1031" name="グループ化 1030">
            <a:extLst>
              <a:ext uri="{FF2B5EF4-FFF2-40B4-BE49-F238E27FC236}">
                <a16:creationId xmlns:a16="http://schemas.microsoft.com/office/drawing/2014/main" id="{B458893E-E252-BB79-4747-F27A7B726601}"/>
              </a:ext>
            </a:extLst>
          </p:cNvPr>
          <p:cNvGrpSpPr/>
          <p:nvPr/>
        </p:nvGrpSpPr>
        <p:grpSpPr>
          <a:xfrm>
            <a:off x="4753240" y="4525780"/>
            <a:ext cx="1528607" cy="1528607"/>
            <a:chOff x="6572835" y="1704652"/>
            <a:chExt cx="1528607" cy="1528607"/>
          </a:xfrm>
        </p:grpSpPr>
        <p:sp>
          <p:nvSpPr>
            <p:cNvPr id="43" name="円/楕円 42">
              <a:extLst>
                <a:ext uri="{FF2B5EF4-FFF2-40B4-BE49-F238E27FC236}">
                  <a16:creationId xmlns:a16="http://schemas.microsoft.com/office/drawing/2014/main" id="{3E53D4AD-4960-F970-A547-811562BA49B8}"/>
                </a:ext>
              </a:extLst>
            </p:cNvPr>
            <p:cNvSpPr/>
            <p:nvPr/>
          </p:nvSpPr>
          <p:spPr>
            <a:xfrm>
              <a:off x="6572835" y="1704652"/>
              <a:ext cx="1528607" cy="1528607"/>
            </a:xfrm>
            <a:prstGeom prst="ellipse">
              <a:avLst/>
            </a:prstGeom>
            <a:solidFill>
              <a:srgbClr val="006E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 name="円/楕円 43">
              <a:extLst>
                <a:ext uri="{FF2B5EF4-FFF2-40B4-BE49-F238E27FC236}">
                  <a16:creationId xmlns:a16="http://schemas.microsoft.com/office/drawing/2014/main" id="{9A1F5F56-8544-8904-E2D9-D80BCC84FC8E}"/>
                </a:ext>
              </a:extLst>
            </p:cNvPr>
            <p:cNvSpPr/>
            <p:nvPr/>
          </p:nvSpPr>
          <p:spPr>
            <a:xfrm>
              <a:off x="7337139" y="1961022"/>
              <a:ext cx="625978" cy="625978"/>
            </a:xfrm>
            <a:prstGeom prst="ellips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ＭＳ Ｐゴシック"/>
                <a:ea typeface="ＭＳ Ｐゴシック"/>
                <a:cs typeface="ＭＳ Ｐゴシック"/>
              </a:endParaRPr>
            </a:p>
          </p:txBody>
        </p:sp>
        <p:sp>
          <p:nvSpPr>
            <p:cNvPr id="45" name="円/楕円 44">
              <a:extLst>
                <a:ext uri="{FF2B5EF4-FFF2-40B4-BE49-F238E27FC236}">
                  <a16:creationId xmlns:a16="http://schemas.microsoft.com/office/drawing/2014/main" id="{67D8BD7F-0048-FFDE-0053-9301645DBACA}"/>
                </a:ext>
              </a:extLst>
            </p:cNvPr>
            <p:cNvSpPr/>
            <p:nvPr/>
          </p:nvSpPr>
          <p:spPr>
            <a:xfrm>
              <a:off x="6993361" y="2587000"/>
              <a:ext cx="625978" cy="625978"/>
            </a:xfrm>
            <a:prstGeom prst="ellips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Meiryo" panose="020B0604030504040204" pitchFamily="34" charset="-128"/>
                <a:ea typeface="Meiryo" panose="020B0604030504040204" pitchFamily="34" charset="-128"/>
                <a:cs typeface="ＭＳ Ｐゴシック"/>
              </a:endParaRPr>
            </a:p>
          </p:txBody>
        </p:sp>
        <p:sp>
          <p:nvSpPr>
            <p:cNvPr id="46" name="円/楕円 45">
              <a:extLst>
                <a:ext uri="{FF2B5EF4-FFF2-40B4-BE49-F238E27FC236}">
                  <a16:creationId xmlns:a16="http://schemas.microsoft.com/office/drawing/2014/main" id="{56C8BA71-CBC0-A302-3020-E8071BE6A775}"/>
                </a:ext>
              </a:extLst>
            </p:cNvPr>
            <p:cNvSpPr/>
            <p:nvPr/>
          </p:nvSpPr>
          <p:spPr>
            <a:xfrm>
              <a:off x="6649583" y="1961022"/>
              <a:ext cx="625978" cy="625978"/>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Meiryo" panose="020B0604030504040204" pitchFamily="34" charset="-128"/>
                <a:ea typeface="Meiryo" panose="020B0604030504040204" pitchFamily="34" charset="-128"/>
                <a:cs typeface="ＭＳ Ｐゴシック"/>
              </a:endParaRPr>
            </a:p>
          </p:txBody>
        </p:sp>
        <p:sp>
          <p:nvSpPr>
            <p:cNvPr id="47" name="テキスト ボックス 46">
              <a:extLst>
                <a:ext uri="{FF2B5EF4-FFF2-40B4-BE49-F238E27FC236}">
                  <a16:creationId xmlns:a16="http://schemas.microsoft.com/office/drawing/2014/main" id="{B67FC2F7-F062-A058-B739-D062C1E03656}"/>
                </a:ext>
              </a:extLst>
            </p:cNvPr>
            <p:cNvSpPr txBox="1"/>
            <p:nvPr/>
          </p:nvSpPr>
          <p:spPr>
            <a:xfrm>
              <a:off x="7034480" y="1747253"/>
              <a:ext cx="543739" cy="307777"/>
            </a:xfrm>
            <a:prstGeom prst="rect">
              <a:avLst/>
            </a:prstGeom>
            <a:noFill/>
          </p:spPr>
          <p:txBody>
            <a:bodyPr wrap="none" rtlCol="0">
              <a:spAutoFit/>
            </a:bodyPr>
            <a:lstStyle/>
            <a:p>
              <a:pPr algn="ctr"/>
              <a:r>
                <a:rPr kumimoji="1" lang="ja-JP" altLang="en-US" sz="1400" b="1">
                  <a:solidFill>
                    <a:schemeClr val="bg1"/>
                  </a:solidFill>
                  <a:latin typeface="Meiryo" panose="020B0604030504040204" pitchFamily="34" charset="-128"/>
                  <a:ea typeface="Meiryo" panose="020B0604030504040204" pitchFamily="34" charset="-128"/>
                </a:rPr>
                <a:t>仕事</a:t>
              </a:r>
            </a:p>
          </p:txBody>
        </p:sp>
        <p:sp>
          <p:nvSpPr>
            <p:cNvPr id="48" name="テキスト ボックス 47">
              <a:extLst>
                <a:ext uri="{FF2B5EF4-FFF2-40B4-BE49-F238E27FC236}">
                  <a16:creationId xmlns:a16="http://schemas.microsoft.com/office/drawing/2014/main" id="{CCE2A0B4-816F-AFA6-E777-58560F59CA0A}"/>
                </a:ext>
              </a:extLst>
            </p:cNvPr>
            <p:cNvSpPr txBox="1"/>
            <p:nvPr/>
          </p:nvSpPr>
          <p:spPr>
            <a:xfrm>
              <a:off x="6643220" y="2066262"/>
              <a:ext cx="588623" cy="415498"/>
            </a:xfrm>
            <a:prstGeom prst="rect">
              <a:avLst/>
            </a:prstGeom>
            <a:noFill/>
          </p:spPr>
          <p:txBody>
            <a:bodyPr wrap="non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人間</a:t>
              </a:r>
              <a:endParaRPr kumimoji="1" lang="en-US" altLang="ja-JP" sz="1050" dirty="0">
                <a:solidFill>
                  <a:schemeClr val="bg1"/>
                </a:solidFill>
                <a:latin typeface="Meiryo" panose="020B0604030504040204" pitchFamily="34" charset="-128"/>
                <a:ea typeface="Meiryo" panose="020B0604030504040204" pitchFamily="34" charset="-128"/>
              </a:endParaRPr>
            </a:p>
            <a:p>
              <a:pPr algn="ctr"/>
              <a:r>
                <a:rPr kumimoji="1" lang="ja-JP" altLang="en-US" sz="1050">
                  <a:solidFill>
                    <a:schemeClr val="bg1"/>
                  </a:solidFill>
                  <a:latin typeface="Meiryo" panose="020B0604030504040204" pitchFamily="34" charset="-128"/>
                  <a:ea typeface="Meiryo" panose="020B0604030504040204" pitchFamily="34" charset="-128"/>
                </a:rPr>
                <a:t>タスク</a:t>
              </a:r>
            </a:p>
          </p:txBody>
        </p:sp>
        <p:sp>
          <p:nvSpPr>
            <p:cNvPr id="49" name="テキスト ボックス 48">
              <a:extLst>
                <a:ext uri="{FF2B5EF4-FFF2-40B4-BE49-F238E27FC236}">
                  <a16:creationId xmlns:a16="http://schemas.microsoft.com/office/drawing/2014/main" id="{C599032F-291D-BD4D-B3F7-570CC34DCF33}"/>
                </a:ext>
              </a:extLst>
            </p:cNvPr>
            <p:cNvSpPr txBox="1"/>
            <p:nvPr/>
          </p:nvSpPr>
          <p:spPr>
            <a:xfrm>
              <a:off x="7342561" y="2097631"/>
              <a:ext cx="588623" cy="415498"/>
            </a:xfrm>
            <a:prstGeom prst="rect">
              <a:avLst/>
            </a:prstGeom>
            <a:noFill/>
          </p:spPr>
          <p:txBody>
            <a:bodyPr wrap="none" rtlCol="0">
              <a:spAutoFit/>
            </a:bodyPr>
            <a:lstStyle/>
            <a:p>
              <a:pPr algn="ctr"/>
              <a:r>
                <a:rPr kumimoji="1" lang="en-US" altLang="ja-JP" sz="1050" dirty="0">
                  <a:solidFill>
                    <a:schemeClr val="bg1"/>
                  </a:solidFill>
                  <a:latin typeface="Meiryo" panose="020B0604030504040204" pitchFamily="34" charset="-128"/>
                  <a:ea typeface="Meiryo" panose="020B0604030504040204" pitchFamily="34" charset="-128"/>
                </a:rPr>
                <a:t>AI</a:t>
              </a:r>
            </a:p>
            <a:p>
              <a:pPr algn="ctr"/>
              <a:r>
                <a:rPr kumimoji="1" lang="ja-JP" altLang="en-US" sz="1050">
                  <a:solidFill>
                    <a:schemeClr val="bg1"/>
                  </a:solidFill>
                  <a:latin typeface="Meiryo" panose="020B0604030504040204" pitchFamily="34" charset="-128"/>
                  <a:ea typeface="Meiryo" panose="020B0604030504040204" pitchFamily="34" charset="-128"/>
                </a:rPr>
                <a:t>タスク</a:t>
              </a:r>
            </a:p>
          </p:txBody>
        </p:sp>
        <p:sp>
          <p:nvSpPr>
            <p:cNvPr id="50" name="テキスト ボックス 49">
              <a:extLst>
                <a:ext uri="{FF2B5EF4-FFF2-40B4-BE49-F238E27FC236}">
                  <a16:creationId xmlns:a16="http://schemas.microsoft.com/office/drawing/2014/main" id="{41152BB7-8F08-B7EA-143E-42498C8A503A}"/>
                </a:ext>
              </a:extLst>
            </p:cNvPr>
            <p:cNvSpPr txBox="1"/>
            <p:nvPr/>
          </p:nvSpPr>
          <p:spPr>
            <a:xfrm>
              <a:off x="7012037" y="2703472"/>
              <a:ext cx="588623" cy="415498"/>
            </a:xfrm>
            <a:prstGeom prst="rect">
              <a:avLst/>
            </a:prstGeom>
            <a:noFill/>
          </p:spPr>
          <p:txBody>
            <a:bodyPr wrap="none" rtlCol="0">
              <a:spAutoFit/>
            </a:bodyPr>
            <a:lstStyle/>
            <a:p>
              <a:pPr algn="ctr"/>
              <a:r>
                <a:rPr kumimoji="1" lang="en-US" altLang="ja-JP" sz="1050" dirty="0">
                  <a:solidFill>
                    <a:schemeClr val="bg1"/>
                  </a:solidFill>
                  <a:latin typeface="Meiryo" panose="020B0604030504040204" pitchFamily="34" charset="-128"/>
                  <a:ea typeface="Meiryo" panose="020B0604030504040204" pitchFamily="34" charset="-128"/>
                </a:rPr>
                <a:t>AI</a:t>
              </a:r>
            </a:p>
            <a:p>
              <a:pPr algn="ctr"/>
              <a:r>
                <a:rPr kumimoji="1" lang="ja-JP" altLang="en-US" sz="1050">
                  <a:solidFill>
                    <a:schemeClr val="bg1"/>
                  </a:solidFill>
                  <a:latin typeface="Meiryo" panose="020B0604030504040204" pitchFamily="34" charset="-128"/>
                  <a:ea typeface="Meiryo" panose="020B0604030504040204" pitchFamily="34" charset="-128"/>
                </a:rPr>
                <a:t>タスク</a:t>
              </a:r>
            </a:p>
          </p:txBody>
        </p:sp>
      </p:grpSp>
      <p:grpSp>
        <p:nvGrpSpPr>
          <p:cNvPr id="1030" name="グループ化 1029">
            <a:extLst>
              <a:ext uri="{FF2B5EF4-FFF2-40B4-BE49-F238E27FC236}">
                <a16:creationId xmlns:a16="http://schemas.microsoft.com/office/drawing/2014/main" id="{DE83DBF3-7A2A-759D-841C-768B07208B24}"/>
              </a:ext>
            </a:extLst>
          </p:cNvPr>
          <p:cNvGrpSpPr/>
          <p:nvPr/>
        </p:nvGrpSpPr>
        <p:grpSpPr>
          <a:xfrm>
            <a:off x="5492459" y="3061172"/>
            <a:ext cx="1528607" cy="1528607"/>
            <a:chOff x="4857879" y="3313759"/>
            <a:chExt cx="1528607" cy="1528607"/>
          </a:xfrm>
        </p:grpSpPr>
        <p:sp>
          <p:nvSpPr>
            <p:cNvPr id="51" name="円/楕円 50">
              <a:extLst>
                <a:ext uri="{FF2B5EF4-FFF2-40B4-BE49-F238E27FC236}">
                  <a16:creationId xmlns:a16="http://schemas.microsoft.com/office/drawing/2014/main" id="{4EA49A06-16A1-39A9-CB63-20A232867165}"/>
                </a:ext>
              </a:extLst>
            </p:cNvPr>
            <p:cNvSpPr/>
            <p:nvPr/>
          </p:nvSpPr>
          <p:spPr>
            <a:xfrm>
              <a:off x="4857879" y="3313759"/>
              <a:ext cx="1528607" cy="1528607"/>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2" name="円/楕円 51">
              <a:extLst>
                <a:ext uri="{FF2B5EF4-FFF2-40B4-BE49-F238E27FC236}">
                  <a16:creationId xmlns:a16="http://schemas.microsoft.com/office/drawing/2014/main" id="{1A0EDCA2-CB64-6168-660D-CB3402F49E89}"/>
                </a:ext>
              </a:extLst>
            </p:cNvPr>
            <p:cNvSpPr/>
            <p:nvPr/>
          </p:nvSpPr>
          <p:spPr>
            <a:xfrm>
              <a:off x="5622183" y="3570129"/>
              <a:ext cx="625978" cy="625978"/>
            </a:xfrm>
            <a:prstGeom prst="ellips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ＭＳ Ｐゴシック"/>
                <a:ea typeface="ＭＳ Ｐゴシック"/>
                <a:cs typeface="ＭＳ Ｐゴシック"/>
              </a:endParaRPr>
            </a:p>
          </p:txBody>
        </p:sp>
        <p:sp>
          <p:nvSpPr>
            <p:cNvPr id="53" name="円/楕円 52">
              <a:extLst>
                <a:ext uri="{FF2B5EF4-FFF2-40B4-BE49-F238E27FC236}">
                  <a16:creationId xmlns:a16="http://schemas.microsoft.com/office/drawing/2014/main" id="{36605900-2C31-4BAE-1F58-AD5D55CAC47E}"/>
                </a:ext>
              </a:extLst>
            </p:cNvPr>
            <p:cNvSpPr/>
            <p:nvPr/>
          </p:nvSpPr>
          <p:spPr>
            <a:xfrm>
              <a:off x="5278405" y="4196107"/>
              <a:ext cx="625978" cy="625978"/>
            </a:xfrm>
            <a:prstGeom prst="ellips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Meiryo" panose="020B0604030504040204" pitchFamily="34" charset="-128"/>
                <a:ea typeface="Meiryo" panose="020B0604030504040204" pitchFamily="34" charset="-128"/>
                <a:cs typeface="ＭＳ Ｐゴシック"/>
              </a:endParaRPr>
            </a:p>
          </p:txBody>
        </p:sp>
        <p:sp>
          <p:nvSpPr>
            <p:cNvPr id="54" name="円/楕円 53">
              <a:extLst>
                <a:ext uri="{FF2B5EF4-FFF2-40B4-BE49-F238E27FC236}">
                  <a16:creationId xmlns:a16="http://schemas.microsoft.com/office/drawing/2014/main" id="{EACE645E-80A5-5B9A-EB61-73C558B7AE9F}"/>
                </a:ext>
              </a:extLst>
            </p:cNvPr>
            <p:cNvSpPr/>
            <p:nvPr/>
          </p:nvSpPr>
          <p:spPr>
            <a:xfrm>
              <a:off x="4934627" y="3570129"/>
              <a:ext cx="625978" cy="625978"/>
            </a:xfrm>
            <a:prstGeom prst="ellips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Meiryo" panose="020B0604030504040204" pitchFamily="34" charset="-128"/>
                <a:ea typeface="Meiryo" panose="020B0604030504040204" pitchFamily="34" charset="-128"/>
                <a:cs typeface="ＭＳ Ｐゴシック"/>
              </a:endParaRPr>
            </a:p>
          </p:txBody>
        </p:sp>
        <p:sp>
          <p:nvSpPr>
            <p:cNvPr id="55" name="テキスト ボックス 54">
              <a:extLst>
                <a:ext uri="{FF2B5EF4-FFF2-40B4-BE49-F238E27FC236}">
                  <a16:creationId xmlns:a16="http://schemas.microsoft.com/office/drawing/2014/main" id="{585FF351-46B7-6D4B-85BC-6B9F6FDC7EAA}"/>
                </a:ext>
              </a:extLst>
            </p:cNvPr>
            <p:cNvSpPr txBox="1"/>
            <p:nvPr/>
          </p:nvSpPr>
          <p:spPr>
            <a:xfrm>
              <a:off x="5319524" y="3356360"/>
              <a:ext cx="543739" cy="307777"/>
            </a:xfrm>
            <a:prstGeom prst="rect">
              <a:avLst/>
            </a:prstGeom>
            <a:noFill/>
          </p:spPr>
          <p:txBody>
            <a:bodyPr wrap="none" rtlCol="0">
              <a:spAutoFit/>
            </a:bodyPr>
            <a:lstStyle/>
            <a:p>
              <a:pPr algn="ctr"/>
              <a:r>
                <a:rPr kumimoji="1" lang="ja-JP" altLang="en-US" sz="1400" b="1">
                  <a:solidFill>
                    <a:schemeClr val="bg1"/>
                  </a:solidFill>
                  <a:latin typeface="Meiryo" panose="020B0604030504040204" pitchFamily="34" charset="-128"/>
                  <a:ea typeface="Meiryo" panose="020B0604030504040204" pitchFamily="34" charset="-128"/>
                </a:rPr>
                <a:t>仕事</a:t>
              </a:r>
            </a:p>
          </p:txBody>
        </p:sp>
        <p:sp>
          <p:nvSpPr>
            <p:cNvPr id="56" name="テキスト ボックス 55">
              <a:extLst>
                <a:ext uri="{FF2B5EF4-FFF2-40B4-BE49-F238E27FC236}">
                  <a16:creationId xmlns:a16="http://schemas.microsoft.com/office/drawing/2014/main" id="{D542175E-97BB-8B6D-998E-20F7B4435501}"/>
                </a:ext>
              </a:extLst>
            </p:cNvPr>
            <p:cNvSpPr txBox="1"/>
            <p:nvPr/>
          </p:nvSpPr>
          <p:spPr>
            <a:xfrm>
              <a:off x="4928264" y="3675369"/>
              <a:ext cx="588623" cy="415498"/>
            </a:xfrm>
            <a:prstGeom prst="rect">
              <a:avLst/>
            </a:prstGeom>
            <a:noFill/>
          </p:spPr>
          <p:txBody>
            <a:bodyPr wrap="none" rtlCol="0">
              <a:spAutoFit/>
            </a:bodyPr>
            <a:lstStyle/>
            <a:p>
              <a:pPr algn="ctr"/>
              <a:r>
                <a:rPr kumimoji="1" lang="en-US" altLang="ja-JP" sz="1050" dirty="0">
                  <a:solidFill>
                    <a:schemeClr val="bg1"/>
                  </a:solidFill>
                  <a:latin typeface="Meiryo" panose="020B0604030504040204" pitchFamily="34" charset="-128"/>
                  <a:ea typeface="Meiryo" panose="020B0604030504040204" pitchFamily="34" charset="-128"/>
                </a:rPr>
                <a:t>AI</a:t>
              </a:r>
            </a:p>
            <a:p>
              <a:pPr algn="ctr"/>
              <a:r>
                <a:rPr kumimoji="1" lang="ja-JP" altLang="en-US" sz="1050">
                  <a:solidFill>
                    <a:schemeClr val="bg1"/>
                  </a:solidFill>
                  <a:latin typeface="Meiryo" panose="020B0604030504040204" pitchFamily="34" charset="-128"/>
                  <a:ea typeface="Meiryo" panose="020B0604030504040204" pitchFamily="34" charset="-128"/>
                </a:rPr>
                <a:t>タスク</a:t>
              </a:r>
            </a:p>
          </p:txBody>
        </p:sp>
        <p:sp>
          <p:nvSpPr>
            <p:cNvPr id="57" name="テキスト ボックス 56">
              <a:extLst>
                <a:ext uri="{FF2B5EF4-FFF2-40B4-BE49-F238E27FC236}">
                  <a16:creationId xmlns:a16="http://schemas.microsoft.com/office/drawing/2014/main" id="{08FFB36D-F5E8-1A55-3F71-337F1CF20FB4}"/>
                </a:ext>
              </a:extLst>
            </p:cNvPr>
            <p:cNvSpPr txBox="1"/>
            <p:nvPr/>
          </p:nvSpPr>
          <p:spPr>
            <a:xfrm>
              <a:off x="5627605" y="3706738"/>
              <a:ext cx="588623" cy="415498"/>
            </a:xfrm>
            <a:prstGeom prst="rect">
              <a:avLst/>
            </a:prstGeom>
            <a:noFill/>
          </p:spPr>
          <p:txBody>
            <a:bodyPr wrap="none" rtlCol="0">
              <a:spAutoFit/>
            </a:bodyPr>
            <a:lstStyle/>
            <a:p>
              <a:pPr algn="ctr"/>
              <a:r>
                <a:rPr kumimoji="1" lang="en-US" altLang="ja-JP" sz="1050" dirty="0">
                  <a:solidFill>
                    <a:schemeClr val="bg1"/>
                  </a:solidFill>
                  <a:latin typeface="Meiryo" panose="020B0604030504040204" pitchFamily="34" charset="-128"/>
                  <a:ea typeface="Meiryo" panose="020B0604030504040204" pitchFamily="34" charset="-128"/>
                </a:rPr>
                <a:t>AI</a:t>
              </a:r>
            </a:p>
            <a:p>
              <a:pPr algn="ctr"/>
              <a:r>
                <a:rPr kumimoji="1" lang="ja-JP" altLang="en-US" sz="1050">
                  <a:solidFill>
                    <a:schemeClr val="bg1"/>
                  </a:solidFill>
                  <a:latin typeface="Meiryo" panose="020B0604030504040204" pitchFamily="34" charset="-128"/>
                  <a:ea typeface="Meiryo" panose="020B0604030504040204" pitchFamily="34" charset="-128"/>
                </a:rPr>
                <a:t>タスク</a:t>
              </a:r>
            </a:p>
          </p:txBody>
        </p:sp>
        <p:sp>
          <p:nvSpPr>
            <p:cNvPr id="58" name="テキスト ボックス 57">
              <a:extLst>
                <a:ext uri="{FF2B5EF4-FFF2-40B4-BE49-F238E27FC236}">
                  <a16:creationId xmlns:a16="http://schemas.microsoft.com/office/drawing/2014/main" id="{068A1AEF-DCDD-B066-DF7C-26F37BEB8B63}"/>
                </a:ext>
              </a:extLst>
            </p:cNvPr>
            <p:cNvSpPr txBox="1"/>
            <p:nvPr/>
          </p:nvSpPr>
          <p:spPr>
            <a:xfrm>
              <a:off x="5297081" y="4312579"/>
              <a:ext cx="588623" cy="415498"/>
            </a:xfrm>
            <a:prstGeom prst="rect">
              <a:avLst/>
            </a:prstGeom>
            <a:noFill/>
          </p:spPr>
          <p:txBody>
            <a:bodyPr wrap="none" rtlCol="0">
              <a:spAutoFit/>
            </a:bodyPr>
            <a:lstStyle/>
            <a:p>
              <a:pPr algn="ctr"/>
              <a:r>
                <a:rPr kumimoji="1" lang="en-US" altLang="ja-JP" sz="1050" dirty="0">
                  <a:solidFill>
                    <a:schemeClr val="bg1"/>
                  </a:solidFill>
                  <a:latin typeface="Meiryo" panose="020B0604030504040204" pitchFamily="34" charset="-128"/>
                  <a:ea typeface="Meiryo" panose="020B0604030504040204" pitchFamily="34" charset="-128"/>
                </a:rPr>
                <a:t>AI</a:t>
              </a:r>
            </a:p>
            <a:p>
              <a:pPr algn="ctr"/>
              <a:r>
                <a:rPr kumimoji="1" lang="ja-JP" altLang="en-US" sz="1050">
                  <a:solidFill>
                    <a:schemeClr val="bg1"/>
                  </a:solidFill>
                  <a:latin typeface="Meiryo" panose="020B0604030504040204" pitchFamily="34" charset="-128"/>
                  <a:ea typeface="Meiryo" panose="020B0604030504040204" pitchFamily="34" charset="-128"/>
                </a:rPr>
                <a:t>タスク</a:t>
              </a:r>
            </a:p>
          </p:txBody>
        </p:sp>
      </p:grpSp>
      <p:grpSp>
        <p:nvGrpSpPr>
          <p:cNvPr id="60" name="グループ化 59">
            <a:extLst>
              <a:ext uri="{FF2B5EF4-FFF2-40B4-BE49-F238E27FC236}">
                <a16:creationId xmlns:a16="http://schemas.microsoft.com/office/drawing/2014/main" id="{71FFCA07-F5AA-DBBD-36E8-27323E5ECBD7}"/>
              </a:ext>
            </a:extLst>
          </p:cNvPr>
          <p:cNvGrpSpPr/>
          <p:nvPr/>
        </p:nvGrpSpPr>
        <p:grpSpPr>
          <a:xfrm>
            <a:off x="6336891" y="1685812"/>
            <a:ext cx="1528607" cy="1528607"/>
            <a:chOff x="4857879" y="1708311"/>
            <a:chExt cx="1528607" cy="1528607"/>
          </a:xfrm>
        </p:grpSpPr>
        <p:sp>
          <p:nvSpPr>
            <p:cNvPr id="61" name="円/楕円 60">
              <a:extLst>
                <a:ext uri="{FF2B5EF4-FFF2-40B4-BE49-F238E27FC236}">
                  <a16:creationId xmlns:a16="http://schemas.microsoft.com/office/drawing/2014/main" id="{F09B0E66-DEA3-061D-74F7-742DAE153CAC}"/>
                </a:ext>
              </a:extLst>
            </p:cNvPr>
            <p:cNvSpPr/>
            <p:nvPr/>
          </p:nvSpPr>
          <p:spPr>
            <a:xfrm>
              <a:off x="4857879" y="1708311"/>
              <a:ext cx="1528607" cy="1528607"/>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2" name="円/楕円 61">
              <a:extLst>
                <a:ext uri="{FF2B5EF4-FFF2-40B4-BE49-F238E27FC236}">
                  <a16:creationId xmlns:a16="http://schemas.microsoft.com/office/drawing/2014/main" id="{68D5F6C4-271A-7B3E-38A2-A9ACEE17026B}"/>
                </a:ext>
              </a:extLst>
            </p:cNvPr>
            <p:cNvSpPr/>
            <p:nvPr/>
          </p:nvSpPr>
          <p:spPr>
            <a:xfrm>
              <a:off x="5622183" y="1964681"/>
              <a:ext cx="625978" cy="625978"/>
            </a:xfrm>
            <a:prstGeom prst="ellips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ＭＳ Ｐゴシック"/>
                <a:ea typeface="ＭＳ Ｐゴシック"/>
                <a:cs typeface="ＭＳ Ｐゴシック"/>
              </a:endParaRPr>
            </a:p>
          </p:txBody>
        </p:sp>
        <p:sp>
          <p:nvSpPr>
            <p:cNvPr id="63" name="円/楕円 62">
              <a:extLst>
                <a:ext uri="{FF2B5EF4-FFF2-40B4-BE49-F238E27FC236}">
                  <a16:creationId xmlns:a16="http://schemas.microsoft.com/office/drawing/2014/main" id="{4F219280-4253-8175-D73F-3DF171EE3AA4}"/>
                </a:ext>
              </a:extLst>
            </p:cNvPr>
            <p:cNvSpPr/>
            <p:nvPr/>
          </p:nvSpPr>
          <p:spPr>
            <a:xfrm>
              <a:off x="5278405" y="2590659"/>
              <a:ext cx="625978" cy="625978"/>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024" name="円/楕円 1023">
              <a:extLst>
                <a:ext uri="{FF2B5EF4-FFF2-40B4-BE49-F238E27FC236}">
                  <a16:creationId xmlns:a16="http://schemas.microsoft.com/office/drawing/2014/main" id="{C53ED5FB-0A60-DCDB-7EEE-00B411818616}"/>
                </a:ext>
              </a:extLst>
            </p:cNvPr>
            <p:cNvSpPr/>
            <p:nvPr/>
          </p:nvSpPr>
          <p:spPr>
            <a:xfrm>
              <a:off x="4934627" y="1964681"/>
              <a:ext cx="625978" cy="625978"/>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025" name="テキスト ボックス 1024">
              <a:extLst>
                <a:ext uri="{FF2B5EF4-FFF2-40B4-BE49-F238E27FC236}">
                  <a16:creationId xmlns:a16="http://schemas.microsoft.com/office/drawing/2014/main" id="{4CE0BC89-CEEB-41ED-1DE4-BA710BAF6DA2}"/>
                </a:ext>
              </a:extLst>
            </p:cNvPr>
            <p:cNvSpPr txBox="1"/>
            <p:nvPr/>
          </p:nvSpPr>
          <p:spPr>
            <a:xfrm>
              <a:off x="5319524" y="1750912"/>
              <a:ext cx="543739" cy="307777"/>
            </a:xfrm>
            <a:prstGeom prst="rect">
              <a:avLst/>
            </a:prstGeom>
            <a:noFill/>
          </p:spPr>
          <p:txBody>
            <a:bodyPr wrap="none" rtlCol="0">
              <a:spAutoFit/>
            </a:bodyPr>
            <a:lstStyle/>
            <a:p>
              <a:pPr algn="ctr"/>
              <a:r>
                <a:rPr kumimoji="1" lang="ja-JP" altLang="en-US" sz="1400" b="1">
                  <a:solidFill>
                    <a:schemeClr val="bg1"/>
                  </a:solidFill>
                  <a:latin typeface="Meiryo" panose="020B0604030504040204" pitchFamily="34" charset="-128"/>
                  <a:ea typeface="Meiryo" panose="020B0604030504040204" pitchFamily="34" charset="-128"/>
                </a:rPr>
                <a:t>仕事</a:t>
              </a:r>
            </a:p>
          </p:txBody>
        </p:sp>
        <p:sp>
          <p:nvSpPr>
            <p:cNvPr id="1027" name="テキスト ボックス 1026">
              <a:extLst>
                <a:ext uri="{FF2B5EF4-FFF2-40B4-BE49-F238E27FC236}">
                  <a16:creationId xmlns:a16="http://schemas.microsoft.com/office/drawing/2014/main" id="{DFFCFF51-0BA9-AAE8-52DA-09B929012030}"/>
                </a:ext>
              </a:extLst>
            </p:cNvPr>
            <p:cNvSpPr txBox="1"/>
            <p:nvPr/>
          </p:nvSpPr>
          <p:spPr>
            <a:xfrm>
              <a:off x="4928264" y="2069921"/>
              <a:ext cx="588623" cy="415498"/>
            </a:xfrm>
            <a:prstGeom prst="rect">
              <a:avLst/>
            </a:prstGeom>
            <a:noFill/>
          </p:spPr>
          <p:txBody>
            <a:bodyPr wrap="non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人間</a:t>
              </a:r>
              <a:endParaRPr kumimoji="1" lang="en-US" altLang="ja-JP" sz="1050" dirty="0">
                <a:solidFill>
                  <a:schemeClr val="bg1"/>
                </a:solidFill>
                <a:latin typeface="Meiryo" panose="020B0604030504040204" pitchFamily="34" charset="-128"/>
                <a:ea typeface="Meiryo" panose="020B0604030504040204" pitchFamily="34" charset="-128"/>
              </a:endParaRPr>
            </a:p>
            <a:p>
              <a:pPr algn="ctr"/>
              <a:r>
                <a:rPr kumimoji="1" lang="ja-JP" altLang="en-US" sz="1050">
                  <a:solidFill>
                    <a:schemeClr val="bg1"/>
                  </a:solidFill>
                  <a:latin typeface="Meiryo" panose="020B0604030504040204" pitchFamily="34" charset="-128"/>
                  <a:ea typeface="Meiryo" panose="020B0604030504040204" pitchFamily="34" charset="-128"/>
                </a:rPr>
                <a:t>タスク</a:t>
              </a:r>
            </a:p>
          </p:txBody>
        </p:sp>
        <p:sp>
          <p:nvSpPr>
            <p:cNvPr id="1028" name="テキスト ボックス 1027">
              <a:extLst>
                <a:ext uri="{FF2B5EF4-FFF2-40B4-BE49-F238E27FC236}">
                  <a16:creationId xmlns:a16="http://schemas.microsoft.com/office/drawing/2014/main" id="{7BA4E6DB-6054-6C42-45EC-3C08E3283FEE}"/>
                </a:ext>
              </a:extLst>
            </p:cNvPr>
            <p:cNvSpPr txBox="1"/>
            <p:nvPr/>
          </p:nvSpPr>
          <p:spPr>
            <a:xfrm>
              <a:off x="5627605" y="2101290"/>
              <a:ext cx="588623" cy="415498"/>
            </a:xfrm>
            <a:prstGeom prst="rect">
              <a:avLst/>
            </a:prstGeom>
            <a:noFill/>
          </p:spPr>
          <p:txBody>
            <a:bodyPr wrap="none" rtlCol="0">
              <a:spAutoFit/>
            </a:bodyPr>
            <a:lstStyle/>
            <a:p>
              <a:pPr algn="ctr"/>
              <a:r>
                <a:rPr kumimoji="1" lang="en-US" altLang="ja-JP" sz="1050" dirty="0">
                  <a:solidFill>
                    <a:schemeClr val="bg1"/>
                  </a:solidFill>
                  <a:latin typeface="Meiryo" panose="020B0604030504040204" pitchFamily="34" charset="-128"/>
                  <a:ea typeface="Meiryo" panose="020B0604030504040204" pitchFamily="34" charset="-128"/>
                </a:rPr>
                <a:t>AI</a:t>
              </a:r>
            </a:p>
            <a:p>
              <a:pPr algn="ctr"/>
              <a:r>
                <a:rPr kumimoji="1" lang="ja-JP" altLang="en-US" sz="1050">
                  <a:solidFill>
                    <a:schemeClr val="bg1"/>
                  </a:solidFill>
                  <a:latin typeface="Meiryo" panose="020B0604030504040204" pitchFamily="34" charset="-128"/>
                  <a:ea typeface="Meiryo" panose="020B0604030504040204" pitchFamily="34" charset="-128"/>
                </a:rPr>
                <a:t>タスク</a:t>
              </a:r>
            </a:p>
          </p:txBody>
        </p:sp>
        <p:sp>
          <p:nvSpPr>
            <p:cNvPr id="1029" name="テキスト ボックス 1028">
              <a:extLst>
                <a:ext uri="{FF2B5EF4-FFF2-40B4-BE49-F238E27FC236}">
                  <a16:creationId xmlns:a16="http://schemas.microsoft.com/office/drawing/2014/main" id="{AD8160E2-10B4-5983-2F94-8D23BAF31266}"/>
                </a:ext>
              </a:extLst>
            </p:cNvPr>
            <p:cNvSpPr txBox="1"/>
            <p:nvPr/>
          </p:nvSpPr>
          <p:spPr>
            <a:xfrm>
              <a:off x="5297081" y="2707131"/>
              <a:ext cx="588623" cy="415498"/>
            </a:xfrm>
            <a:prstGeom prst="rect">
              <a:avLst/>
            </a:prstGeom>
            <a:noFill/>
          </p:spPr>
          <p:txBody>
            <a:bodyPr wrap="non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人間</a:t>
              </a:r>
              <a:endParaRPr kumimoji="1" lang="en-US" altLang="ja-JP" sz="1050" dirty="0">
                <a:solidFill>
                  <a:schemeClr val="bg1"/>
                </a:solidFill>
                <a:latin typeface="Meiryo" panose="020B0604030504040204" pitchFamily="34" charset="-128"/>
                <a:ea typeface="Meiryo" panose="020B0604030504040204" pitchFamily="34" charset="-128"/>
              </a:endParaRPr>
            </a:p>
            <a:p>
              <a:pPr algn="ctr"/>
              <a:r>
                <a:rPr kumimoji="1" lang="ja-JP" altLang="en-US" sz="1050">
                  <a:solidFill>
                    <a:schemeClr val="bg1"/>
                  </a:solidFill>
                  <a:latin typeface="Meiryo" panose="020B0604030504040204" pitchFamily="34" charset="-128"/>
                  <a:ea typeface="Meiryo" panose="020B0604030504040204" pitchFamily="34" charset="-128"/>
                </a:rPr>
                <a:t>タスク</a:t>
              </a:r>
            </a:p>
          </p:txBody>
        </p:sp>
      </p:grpSp>
      <p:grpSp>
        <p:nvGrpSpPr>
          <p:cNvPr id="1032" name="グループ化 1031">
            <a:extLst>
              <a:ext uri="{FF2B5EF4-FFF2-40B4-BE49-F238E27FC236}">
                <a16:creationId xmlns:a16="http://schemas.microsoft.com/office/drawing/2014/main" id="{E6E02B60-5CEA-CD85-72FE-DFD4CB32CED0}"/>
              </a:ext>
            </a:extLst>
          </p:cNvPr>
          <p:cNvGrpSpPr/>
          <p:nvPr/>
        </p:nvGrpSpPr>
        <p:grpSpPr>
          <a:xfrm>
            <a:off x="7241263" y="3025784"/>
            <a:ext cx="1528607" cy="1528607"/>
            <a:chOff x="6572835" y="1704652"/>
            <a:chExt cx="1528607" cy="1528607"/>
          </a:xfrm>
        </p:grpSpPr>
        <p:sp>
          <p:nvSpPr>
            <p:cNvPr id="1033" name="円/楕円 1032">
              <a:extLst>
                <a:ext uri="{FF2B5EF4-FFF2-40B4-BE49-F238E27FC236}">
                  <a16:creationId xmlns:a16="http://schemas.microsoft.com/office/drawing/2014/main" id="{BCB84208-4AF2-58C5-3066-944DDC071399}"/>
                </a:ext>
              </a:extLst>
            </p:cNvPr>
            <p:cNvSpPr/>
            <p:nvPr/>
          </p:nvSpPr>
          <p:spPr>
            <a:xfrm>
              <a:off x="6572835" y="1704652"/>
              <a:ext cx="1528607" cy="1528607"/>
            </a:xfrm>
            <a:prstGeom prst="ellipse">
              <a:avLst/>
            </a:prstGeom>
            <a:solidFill>
              <a:srgbClr val="006E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34" name="円/楕円 1033">
              <a:extLst>
                <a:ext uri="{FF2B5EF4-FFF2-40B4-BE49-F238E27FC236}">
                  <a16:creationId xmlns:a16="http://schemas.microsoft.com/office/drawing/2014/main" id="{A3090CAB-FBE4-52CF-7D7F-A850BDE4F108}"/>
                </a:ext>
              </a:extLst>
            </p:cNvPr>
            <p:cNvSpPr/>
            <p:nvPr/>
          </p:nvSpPr>
          <p:spPr>
            <a:xfrm>
              <a:off x="7337139" y="1961022"/>
              <a:ext cx="625978" cy="625978"/>
            </a:xfrm>
            <a:prstGeom prst="ellips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ＭＳ Ｐゴシック"/>
                <a:ea typeface="ＭＳ Ｐゴシック"/>
                <a:cs typeface="ＭＳ Ｐゴシック"/>
              </a:endParaRPr>
            </a:p>
          </p:txBody>
        </p:sp>
        <p:sp>
          <p:nvSpPr>
            <p:cNvPr id="1035" name="円/楕円 1034">
              <a:extLst>
                <a:ext uri="{FF2B5EF4-FFF2-40B4-BE49-F238E27FC236}">
                  <a16:creationId xmlns:a16="http://schemas.microsoft.com/office/drawing/2014/main" id="{308E1552-D268-4545-0CB4-B0200AEAB981}"/>
                </a:ext>
              </a:extLst>
            </p:cNvPr>
            <p:cNvSpPr/>
            <p:nvPr/>
          </p:nvSpPr>
          <p:spPr>
            <a:xfrm>
              <a:off x="6993361" y="2587000"/>
              <a:ext cx="625978" cy="625978"/>
            </a:xfrm>
            <a:prstGeom prst="ellips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036" name="円/楕円 1035">
              <a:extLst>
                <a:ext uri="{FF2B5EF4-FFF2-40B4-BE49-F238E27FC236}">
                  <a16:creationId xmlns:a16="http://schemas.microsoft.com/office/drawing/2014/main" id="{E8B0E160-DAA8-FCDA-A69B-A02ACBB0350D}"/>
                </a:ext>
              </a:extLst>
            </p:cNvPr>
            <p:cNvSpPr/>
            <p:nvPr/>
          </p:nvSpPr>
          <p:spPr>
            <a:xfrm>
              <a:off x="6649583" y="1961022"/>
              <a:ext cx="625978" cy="625978"/>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037" name="テキスト ボックス 1036">
              <a:extLst>
                <a:ext uri="{FF2B5EF4-FFF2-40B4-BE49-F238E27FC236}">
                  <a16:creationId xmlns:a16="http://schemas.microsoft.com/office/drawing/2014/main" id="{4804D4D9-1969-50E7-93FA-2DA88B2C4373}"/>
                </a:ext>
              </a:extLst>
            </p:cNvPr>
            <p:cNvSpPr txBox="1"/>
            <p:nvPr/>
          </p:nvSpPr>
          <p:spPr>
            <a:xfrm>
              <a:off x="7034480" y="1747253"/>
              <a:ext cx="543739" cy="307777"/>
            </a:xfrm>
            <a:prstGeom prst="rect">
              <a:avLst/>
            </a:prstGeom>
            <a:noFill/>
          </p:spPr>
          <p:txBody>
            <a:bodyPr wrap="none" rtlCol="0">
              <a:spAutoFit/>
            </a:bodyPr>
            <a:lstStyle/>
            <a:p>
              <a:pPr algn="ctr"/>
              <a:r>
                <a:rPr kumimoji="1" lang="ja-JP" altLang="en-US" sz="1400" b="1">
                  <a:solidFill>
                    <a:schemeClr val="bg1"/>
                  </a:solidFill>
                  <a:latin typeface="Meiryo" panose="020B0604030504040204" pitchFamily="34" charset="-128"/>
                  <a:ea typeface="Meiryo" panose="020B0604030504040204" pitchFamily="34" charset="-128"/>
                </a:rPr>
                <a:t>仕事</a:t>
              </a:r>
            </a:p>
          </p:txBody>
        </p:sp>
        <p:sp>
          <p:nvSpPr>
            <p:cNvPr id="1038" name="テキスト ボックス 1037">
              <a:extLst>
                <a:ext uri="{FF2B5EF4-FFF2-40B4-BE49-F238E27FC236}">
                  <a16:creationId xmlns:a16="http://schemas.microsoft.com/office/drawing/2014/main" id="{4C7A97F5-4877-F5AB-7CB0-C3F9CD886EF8}"/>
                </a:ext>
              </a:extLst>
            </p:cNvPr>
            <p:cNvSpPr txBox="1"/>
            <p:nvPr/>
          </p:nvSpPr>
          <p:spPr>
            <a:xfrm>
              <a:off x="6643220" y="2066262"/>
              <a:ext cx="588623" cy="415498"/>
            </a:xfrm>
            <a:prstGeom prst="rect">
              <a:avLst/>
            </a:prstGeom>
            <a:noFill/>
          </p:spPr>
          <p:txBody>
            <a:bodyPr wrap="non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人間</a:t>
              </a:r>
              <a:endParaRPr kumimoji="1" lang="en-US" altLang="ja-JP" sz="1050" dirty="0">
                <a:solidFill>
                  <a:schemeClr val="bg1"/>
                </a:solidFill>
                <a:latin typeface="Meiryo" panose="020B0604030504040204" pitchFamily="34" charset="-128"/>
                <a:ea typeface="Meiryo" panose="020B0604030504040204" pitchFamily="34" charset="-128"/>
              </a:endParaRPr>
            </a:p>
            <a:p>
              <a:pPr algn="ctr"/>
              <a:r>
                <a:rPr kumimoji="1" lang="ja-JP" altLang="en-US" sz="1050">
                  <a:solidFill>
                    <a:schemeClr val="bg1"/>
                  </a:solidFill>
                  <a:latin typeface="Meiryo" panose="020B0604030504040204" pitchFamily="34" charset="-128"/>
                  <a:ea typeface="Meiryo" panose="020B0604030504040204" pitchFamily="34" charset="-128"/>
                </a:rPr>
                <a:t>タスク</a:t>
              </a:r>
            </a:p>
          </p:txBody>
        </p:sp>
        <p:sp>
          <p:nvSpPr>
            <p:cNvPr id="1039" name="テキスト ボックス 1038">
              <a:extLst>
                <a:ext uri="{FF2B5EF4-FFF2-40B4-BE49-F238E27FC236}">
                  <a16:creationId xmlns:a16="http://schemas.microsoft.com/office/drawing/2014/main" id="{1E316DA4-449C-32E5-B822-9279A6F71A3C}"/>
                </a:ext>
              </a:extLst>
            </p:cNvPr>
            <p:cNvSpPr txBox="1"/>
            <p:nvPr/>
          </p:nvSpPr>
          <p:spPr>
            <a:xfrm>
              <a:off x="7342561" y="2097631"/>
              <a:ext cx="588623" cy="415498"/>
            </a:xfrm>
            <a:prstGeom prst="rect">
              <a:avLst/>
            </a:prstGeom>
            <a:noFill/>
          </p:spPr>
          <p:txBody>
            <a:bodyPr wrap="none" rtlCol="0">
              <a:spAutoFit/>
            </a:bodyPr>
            <a:lstStyle/>
            <a:p>
              <a:pPr algn="ctr"/>
              <a:r>
                <a:rPr kumimoji="1" lang="en-US" altLang="ja-JP" sz="1050" dirty="0">
                  <a:solidFill>
                    <a:schemeClr val="bg1"/>
                  </a:solidFill>
                  <a:latin typeface="Meiryo" panose="020B0604030504040204" pitchFamily="34" charset="-128"/>
                  <a:ea typeface="Meiryo" panose="020B0604030504040204" pitchFamily="34" charset="-128"/>
                </a:rPr>
                <a:t>AI</a:t>
              </a:r>
            </a:p>
            <a:p>
              <a:pPr algn="ctr"/>
              <a:r>
                <a:rPr kumimoji="1" lang="ja-JP" altLang="en-US" sz="1050">
                  <a:solidFill>
                    <a:schemeClr val="bg1"/>
                  </a:solidFill>
                  <a:latin typeface="Meiryo" panose="020B0604030504040204" pitchFamily="34" charset="-128"/>
                  <a:ea typeface="Meiryo" panose="020B0604030504040204" pitchFamily="34" charset="-128"/>
                </a:rPr>
                <a:t>タスク</a:t>
              </a:r>
            </a:p>
          </p:txBody>
        </p:sp>
        <p:sp>
          <p:nvSpPr>
            <p:cNvPr id="1040" name="テキスト ボックス 1039">
              <a:extLst>
                <a:ext uri="{FF2B5EF4-FFF2-40B4-BE49-F238E27FC236}">
                  <a16:creationId xmlns:a16="http://schemas.microsoft.com/office/drawing/2014/main" id="{A8BE45F9-51C6-BC1D-E0DC-8219159284EF}"/>
                </a:ext>
              </a:extLst>
            </p:cNvPr>
            <p:cNvSpPr txBox="1"/>
            <p:nvPr/>
          </p:nvSpPr>
          <p:spPr>
            <a:xfrm>
              <a:off x="7012037" y="2703472"/>
              <a:ext cx="588623" cy="415498"/>
            </a:xfrm>
            <a:prstGeom prst="rect">
              <a:avLst/>
            </a:prstGeom>
            <a:noFill/>
          </p:spPr>
          <p:txBody>
            <a:bodyPr wrap="none" rtlCol="0">
              <a:spAutoFit/>
            </a:bodyPr>
            <a:lstStyle/>
            <a:p>
              <a:pPr algn="ctr"/>
              <a:r>
                <a:rPr kumimoji="1" lang="en-US" altLang="ja-JP" sz="1050" dirty="0">
                  <a:solidFill>
                    <a:schemeClr val="bg1"/>
                  </a:solidFill>
                  <a:latin typeface="Meiryo" panose="020B0604030504040204" pitchFamily="34" charset="-128"/>
                  <a:ea typeface="Meiryo" panose="020B0604030504040204" pitchFamily="34" charset="-128"/>
                </a:rPr>
                <a:t>AI</a:t>
              </a:r>
            </a:p>
            <a:p>
              <a:pPr algn="ctr"/>
              <a:r>
                <a:rPr kumimoji="1" lang="ja-JP" altLang="en-US" sz="1050">
                  <a:solidFill>
                    <a:schemeClr val="bg1"/>
                  </a:solidFill>
                  <a:latin typeface="Meiryo" panose="020B0604030504040204" pitchFamily="34" charset="-128"/>
                  <a:ea typeface="Meiryo" panose="020B0604030504040204" pitchFamily="34" charset="-128"/>
                </a:rPr>
                <a:t>タスク</a:t>
              </a:r>
            </a:p>
          </p:txBody>
        </p:sp>
      </p:grpSp>
      <p:grpSp>
        <p:nvGrpSpPr>
          <p:cNvPr id="1041" name="グループ化 1040">
            <a:extLst>
              <a:ext uri="{FF2B5EF4-FFF2-40B4-BE49-F238E27FC236}">
                <a16:creationId xmlns:a16="http://schemas.microsoft.com/office/drawing/2014/main" id="{EB1A7CC5-93D4-C449-9F80-CCD498B0B5AD}"/>
              </a:ext>
            </a:extLst>
          </p:cNvPr>
          <p:cNvGrpSpPr/>
          <p:nvPr/>
        </p:nvGrpSpPr>
        <p:grpSpPr>
          <a:xfrm>
            <a:off x="6683863" y="4569994"/>
            <a:ext cx="1528607" cy="1528607"/>
            <a:chOff x="4857879" y="1708311"/>
            <a:chExt cx="1528607" cy="1528607"/>
          </a:xfrm>
        </p:grpSpPr>
        <p:sp>
          <p:nvSpPr>
            <p:cNvPr id="1042" name="円/楕円 1041">
              <a:extLst>
                <a:ext uri="{FF2B5EF4-FFF2-40B4-BE49-F238E27FC236}">
                  <a16:creationId xmlns:a16="http://schemas.microsoft.com/office/drawing/2014/main" id="{BBC5A6E1-0020-E99A-22EE-B3B62343E64F}"/>
                </a:ext>
              </a:extLst>
            </p:cNvPr>
            <p:cNvSpPr/>
            <p:nvPr/>
          </p:nvSpPr>
          <p:spPr>
            <a:xfrm>
              <a:off x="4857879" y="1708311"/>
              <a:ext cx="1528607" cy="1528607"/>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43" name="円/楕円 1042">
              <a:extLst>
                <a:ext uri="{FF2B5EF4-FFF2-40B4-BE49-F238E27FC236}">
                  <a16:creationId xmlns:a16="http://schemas.microsoft.com/office/drawing/2014/main" id="{CCA6B76D-8C79-E31A-F43B-83A223867D62}"/>
                </a:ext>
              </a:extLst>
            </p:cNvPr>
            <p:cNvSpPr/>
            <p:nvPr/>
          </p:nvSpPr>
          <p:spPr>
            <a:xfrm>
              <a:off x="5622183" y="1964681"/>
              <a:ext cx="625978" cy="625978"/>
            </a:xfrm>
            <a:prstGeom prst="ellips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ＭＳ Ｐゴシック"/>
                <a:ea typeface="ＭＳ Ｐゴシック"/>
                <a:cs typeface="ＭＳ Ｐゴシック"/>
              </a:endParaRPr>
            </a:p>
          </p:txBody>
        </p:sp>
        <p:sp>
          <p:nvSpPr>
            <p:cNvPr id="1044" name="円/楕円 1043">
              <a:extLst>
                <a:ext uri="{FF2B5EF4-FFF2-40B4-BE49-F238E27FC236}">
                  <a16:creationId xmlns:a16="http://schemas.microsoft.com/office/drawing/2014/main" id="{E34E3F5E-3874-AC40-4767-E8B0C3FFCBA4}"/>
                </a:ext>
              </a:extLst>
            </p:cNvPr>
            <p:cNvSpPr/>
            <p:nvPr/>
          </p:nvSpPr>
          <p:spPr>
            <a:xfrm>
              <a:off x="5278405" y="2590659"/>
              <a:ext cx="625978" cy="625978"/>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045" name="円/楕円 1044">
              <a:extLst>
                <a:ext uri="{FF2B5EF4-FFF2-40B4-BE49-F238E27FC236}">
                  <a16:creationId xmlns:a16="http://schemas.microsoft.com/office/drawing/2014/main" id="{B4A799C2-540D-B312-2415-6D0552790DF6}"/>
                </a:ext>
              </a:extLst>
            </p:cNvPr>
            <p:cNvSpPr/>
            <p:nvPr/>
          </p:nvSpPr>
          <p:spPr>
            <a:xfrm>
              <a:off x="4934627" y="1964681"/>
              <a:ext cx="625978" cy="625978"/>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046" name="テキスト ボックス 1045">
              <a:extLst>
                <a:ext uri="{FF2B5EF4-FFF2-40B4-BE49-F238E27FC236}">
                  <a16:creationId xmlns:a16="http://schemas.microsoft.com/office/drawing/2014/main" id="{DA07F443-F983-4BEF-5B74-F0C3C8843B45}"/>
                </a:ext>
              </a:extLst>
            </p:cNvPr>
            <p:cNvSpPr txBox="1"/>
            <p:nvPr/>
          </p:nvSpPr>
          <p:spPr>
            <a:xfrm>
              <a:off x="5319524" y="1750912"/>
              <a:ext cx="543739" cy="307777"/>
            </a:xfrm>
            <a:prstGeom prst="rect">
              <a:avLst/>
            </a:prstGeom>
            <a:noFill/>
          </p:spPr>
          <p:txBody>
            <a:bodyPr wrap="none" rtlCol="0">
              <a:spAutoFit/>
            </a:bodyPr>
            <a:lstStyle/>
            <a:p>
              <a:pPr algn="ctr"/>
              <a:r>
                <a:rPr kumimoji="1" lang="ja-JP" altLang="en-US" sz="1400" b="1">
                  <a:solidFill>
                    <a:schemeClr val="bg1"/>
                  </a:solidFill>
                  <a:latin typeface="Meiryo" panose="020B0604030504040204" pitchFamily="34" charset="-128"/>
                  <a:ea typeface="Meiryo" panose="020B0604030504040204" pitchFamily="34" charset="-128"/>
                </a:rPr>
                <a:t>仕事</a:t>
              </a:r>
            </a:p>
          </p:txBody>
        </p:sp>
        <p:sp>
          <p:nvSpPr>
            <p:cNvPr id="1047" name="テキスト ボックス 1046">
              <a:extLst>
                <a:ext uri="{FF2B5EF4-FFF2-40B4-BE49-F238E27FC236}">
                  <a16:creationId xmlns:a16="http://schemas.microsoft.com/office/drawing/2014/main" id="{B46EC10F-9647-C33D-D013-9449A1C5DDFF}"/>
                </a:ext>
              </a:extLst>
            </p:cNvPr>
            <p:cNvSpPr txBox="1"/>
            <p:nvPr/>
          </p:nvSpPr>
          <p:spPr>
            <a:xfrm>
              <a:off x="4928264" y="2069921"/>
              <a:ext cx="588623" cy="415498"/>
            </a:xfrm>
            <a:prstGeom prst="rect">
              <a:avLst/>
            </a:prstGeom>
            <a:noFill/>
          </p:spPr>
          <p:txBody>
            <a:bodyPr wrap="non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人間</a:t>
              </a:r>
              <a:endParaRPr kumimoji="1" lang="en-US" altLang="ja-JP" sz="1050" dirty="0">
                <a:solidFill>
                  <a:schemeClr val="bg1"/>
                </a:solidFill>
                <a:latin typeface="Meiryo" panose="020B0604030504040204" pitchFamily="34" charset="-128"/>
                <a:ea typeface="Meiryo" panose="020B0604030504040204" pitchFamily="34" charset="-128"/>
              </a:endParaRPr>
            </a:p>
            <a:p>
              <a:pPr algn="ctr"/>
              <a:r>
                <a:rPr kumimoji="1" lang="ja-JP" altLang="en-US" sz="1050">
                  <a:solidFill>
                    <a:schemeClr val="bg1"/>
                  </a:solidFill>
                  <a:latin typeface="Meiryo" panose="020B0604030504040204" pitchFamily="34" charset="-128"/>
                  <a:ea typeface="Meiryo" panose="020B0604030504040204" pitchFamily="34" charset="-128"/>
                </a:rPr>
                <a:t>タスク</a:t>
              </a:r>
            </a:p>
          </p:txBody>
        </p:sp>
        <p:sp>
          <p:nvSpPr>
            <p:cNvPr id="1048" name="テキスト ボックス 1047">
              <a:extLst>
                <a:ext uri="{FF2B5EF4-FFF2-40B4-BE49-F238E27FC236}">
                  <a16:creationId xmlns:a16="http://schemas.microsoft.com/office/drawing/2014/main" id="{A517EE6C-F164-F5FF-5A4F-D93BE65365AF}"/>
                </a:ext>
              </a:extLst>
            </p:cNvPr>
            <p:cNvSpPr txBox="1"/>
            <p:nvPr/>
          </p:nvSpPr>
          <p:spPr>
            <a:xfrm>
              <a:off x="5627605" y="2101290"/>
              <a:ext cx="588623" cy="415498"/>
            </a:xfrm>
            <a:prstGeom prst="rect">
              <a:avLst/>
            </a:prstGeom>
            <a:noFill/>
          </p:spPr>
          <p:txBody>
            <a:bodyPr wrap="none" rtlCol="0">
              <a:spAutoFit/>
            </a:bodyPr>
            <a:lstStyle/>
            <a:p>
              <a:pPr algn="ctr"/>
              <a:r>
                <a:rPr kumimoji="1" lang="en-US" altLang="ja-JP" sz="1050" dirty="0">
                  <a:solidFill>
                    <a:schemeClr val="bg1"/>
                  </a:solidFill>
                  <a:latin typeface="Meiryo" panose="020B0604030504040204" pitchFamily="34" charset="-128"/>
                  <a:ea typeface="Meiryo" panose="020B0604030504040204" pitchFamily="34" charset="-128"/>
                </a:rPr>
                <a:t>AI</a:t>
              </a:r>
            </a:p>
            <a:p>
              <a:pPr algn="ctr"/>
              <a:r>
                <a:rPr kumimoji="1" lang="ja-JP" altLang="en-US" sz="1050">
                  <a:solidFill>
                    <a:schemeClr val="bg1"/>
                  </a:solidFill>
                  <a:latin typeface="Meiryo" panose="020B0604030504040204" pitchFamily="34" charset="-128"/>
                  <a:ea typeface="Meiryo" panose="020B0604030504040204" pitchFamily="34" charset="-128"/>
                </a:rPr>
                <a:t>タスク</a:t>
              </a:r>
            </a:p>
          </p:txBody>
        </p:sp>
        <p:sp>
          <p:nvSpPr>
            <p:cNvPr id="1049" name="テキスト ボックス 1048">
              <a:extLst>
                <a:ext uri="{FF2B5EF4-FFF2-40B4-BE49-F238E27FC236}">
                  <a16:creationId xmlns:a16="http://schemas.microsoft.com/office/drawing/2014/main" id="{D3C3C6ED-DEE2-A673-AF2D-EB350B4E56F4}"/>
                </a:ext>
              </a:extLst>
            </p:cNvPr>
            <p:cNvSpPr txBox="1"/>
            <p:nvPr/>
          </p:nvSpPr>
          <p:spPr>
            <a:xfrm>
              <a:off x="5297081" y="2707131"/>
              <a:ext cx="588623" cy="415498"/>
            </a:xfrm>
            <a:prstGeom prst="rect">
              <a:avLst/>
            </a:prstGeom>
            <a:noFill/>
          </p:spPr>
          <p:txBody>
            <a:bodyPr wrap="non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人間</a:t>
              </a:r>
              <a:endParaRPr kumimoji="1" lang="en-US" altLang="ja-JP" sz="1050" dirty="0">
                <a:solidFill>
                  <a:schemeClr val="bg1"/>
                </a:solidFill>
                <a:latin typeface="Meiryo" panose="020B0604030504040204" pitchFamily="34" charset="-128"/>
                <a:ea typeface="Meiryo" panose="020B0604030504040204" pitchFamily="34" charset="-128"/>
              </a:endParaRPr>
            </a:p>
            <a:p>
              <a:pPr algn="ctr"/>
              <a:r>
                <a:rPr kumimoji="1" lang="ja-JP" altLang="en-US" sz="1050">
                  <a:solidFill>
                    <a:schemeClr val="bg1"/>
                  </a:solidFill>
                  <a:latin typeface="Meiryo" panose="020B0604030504040204" pitchFamily="34" charset="-128"/>
                  <a:ea typeface="Meiryo" panose="020B0604030504040204" pitchFamily="34" charset="-128"/>
                </a:rPr>
                <a:t>タスク</a:t>
              </a:r>
            </a:p>
          </p:txBody>
        </p:sp>
      </p:grpSp>
      <p:sp>
        <p:nvSpPr>
          <p:cNvPr id="1050" name="テキスト ボックス 1049">
            <a:extLst>
              <a:ext uri="{FF2B5EF4-FFF2-40B4-BE49-F238E27FC236}">
                <a16:creationId xmlns:a16="http://schemas.microsoft.com/office/drawing/2014/main" id="{9311364A-5090-8D44-0268-A3F70188943D}"/>
              </a:ext>
            </a:extLst>
          </p:cNvPr>
          <p:cNvSpPr txBox="1"/>
          <p:nvPr/>
        </p:nvSpPr>
        <p:spPr>
          <a:xfrm>
            <a:off x="1490185" y="1375938"/>
            <a:ext cx="1800493" cy="307777"/>
          </a:xfrm>
          <a:prstGeom prst="rect">
            <a:avLst/>
          </a:prstGeom>
          <a:noFill/>
        </p:spPr>
        <p:txBody>
          <a:bodyPr wrap="none" rtlCol="0">
            <a:spAutoFit/>
          </a:bodyPr>
          <a:lstStyle/>
          <a:p>
            <a:pPr algn="ctr"/>
            <a:r>
              <a:rPr kumimoji="1" lang="ja-JP" altLang="en-US" sz="1400" b="1">
                <a:solidFill>
                  <a:schemeClr val="accent3">
                    <a:lumMod val="50000"/>
                  </a:schemeClr>
                </a:solidFill>
                <a:latin typeface="Meiryo" panose="020B0604030504040204" pitchFamily="34" charset="-128"/>
                <a:ea typeface="Meiryo" panose="020B0604030504040204" pitchFamily="34" charset="-128"/>
              </a:rPr>
              <a:t>人間のキャパシティ</a:t>
            </a:r>
          </a:p>
        </p:txBody>
      </p:sp>
      <p:sp>
        <p:nvSpPr>
          <p:cNvPr id="1051" name="テキスト ボックス 1050">
            <a:extLst>
              <a:ext uri="{FF2B5EF4-FFF2-40B4-BE49-F238E27FC236}">
                <a16:creationId xmlns:a16="http://schemas.microsoft.com/office/drawing/2014/main" id="{DD01D84E-429D-CE78-EEAD-6E635EACD854}"/>
              </a:ext>
            </a:extLst>
          </p:cNvPr>
          <p:cNvSpPr txBox="1"/>
          <p:nvPr/>
        </p:nvSpPr>
        <p:spPr>
          <a:xfrm>
            <a:off x="5868862" y="1368016"/>
            <a:ext cx="1800493" cy="307777"/>
          </a:xfrm>
          <a:prstGeom prst="rect">
            <a:avLst/>
          </a:prstGeom>
          <a:noFill/>
        </p:spPr>
        <p:txBody>
          <a:bodyPr wrap="none" rtlCol="0">
            <a:spAutoFit/>
          </a:bodyPr>
          <a:lstStyle/>
          <a:p>
            <a:pPr algn="ctr"/>
            <a:r>
              <a:rPr kumimoji="1" lang="ja-JP" altLang="en-US" sz="1400" b="1">
                <a:solidFill>
                  <a:schemeClr val="bg1"/>
                </a:solidFill>
                <a:latin typeface="Meiryo" panose="020B0604030504040204" pitchFamily="34" charset="-128"/>
                <a:ea typeface="Meiryo" panose="020B0604030504040204" pitchFamily="34" charset="-128"/>
              </a:rPr>
              <a:t>人間のキャパシティ</a:t>
            </a:r>
          </a:p>
        </p:txBody>
      </p:sp>
    </p:spTree>
    <p:extLst>
      <p:ext uri="{BB962C8B-B14F-4D97-AF65-F5344CB8AC3E}">
        <p14:creationId xmlns:p14="http://schemas.microsoft.com/office/powerpoint/2010/main" val="4001560818"/>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a:extLst>
              <a:ext uri="{FF2B5EF4-FFF2-40B4-BE49-F238E27FC236}">
                <a16:creationId xmlns:a16="http://schemas.microsoft.com/office/drawing/2014/main" id="{7C31B3A1-533B-7B48-A69C-CCB455AE9BD7}"/>
              </a:ext>
            </a:extLst>
          </p:cNvPr>
          <p:cNvSpPr/>
          <p:nvPr/>
        </p:nvSpPr>
        <p:spPr>
          <a:xfrm>
            <a:off x="2678138" y="1517752"/>
            <a:ext cx="6090739" cy="4359520"/>
          </a:xfrm>
          <a:prstGeom prst="rect">
            <a:avLst/>
          </a:prstGeom>
          <a:solidFill>
            <a:srgbClr val="558ED5">
              <a:alpha val="5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 name="正方形/長方形 10">
            <a:extLst>
              <a:ext uri="{FF2B5EF4-FFF2-40B4-BE49-F238E27FC236}">
                <a16:creationId xmlns:a16="http://schemas.microsoft.com/office/drawing/2014/main" id="{360834F9-BC9A-6841-93A3-6FF444EBC4CA}"/>
              </a:ext>
            </a:extLst>
          </p:cNvPr>
          <p:cNvSpPr/>
          <p:nvPr/>
        </p:nvSpPr>
        <p:spPr>
          <a:xfrm>
            <a:off x="2678137" y="2842899"/>
            <a:ext cx="6090740" cy="3034373"/>
          </a:xfrm>
          <a:prstGeom prst="rect">
            <a:avLst/>
          </a:prstGeom>
          <a:solidFill>
            <a:srgbClr val="558ED5">
              <a:alpha val="5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B47BCA5D-8DAF-3C42-8273-C04187DB780D}"/>
              </a:ext>
            </a:extLst>
          </p:cNvPr>
          <p:cNvSpPr>
            <a:spLocks noGrp="1"/>
          </p:cNvSpPr>
          <p:nvPr>
            <p:ph type="title"/>
          </p:nvPr>
        </p:nvSpPr>
        <p:spPr/>
        <p:txBody>
          <a:bodyPr/>
          <a:lstStyle/>
          <a:p>
            <a:r>
              <a:rPr kumimoji="1" lang="en-US" altLang="ja-JP" dirty="0"/>
              <a:t>Why</a:t>
            </a:r>
            <a:r>
              <a:rPr lang="ja-JP" altLang="en-US"/>
              <a:t>から始める</a:t>
            </a:r>
            <a:r>
              <a:rPr kumimoji="1" lang="en-US" altLang="ja-JP" dirty="0"/>
              <a:t> </a:t>
            </a:r>
            <a:endParaRPr kumimoji="1" lang="ja-JP" altLang="en-US"/>
          </a:p>
        </p:txBody>
      </p:sp>
      <p:grpSp>
        <p:nvGrpSpPr>
          <p:cNvPr id="17" name="グループ化 16">
            <a:extLst>
              <a:ext uri="{FF2B5EF4-FFF2-40B4-BE49-F238E27FC236}">
                <a16:creationId xmlns:a16="http://schemas.microsoft.com/office/drawing/2014/main" id="{32ACB003-6337-865F-C18C-27745CAFD0CE}"/>
              </a:ext>
            </a:extLst>
          </p:cNvPr>
          <p:cNvGrpSpPr/>
          <p:nvPr/>
        </p:nvGrpSpPr>
        <p:grpSpPr>
          <a:xfrm>
            <a:off x="2649541" y="4254056"/>
            <a:ext cx="6119336" cy="1623216"/>
            <a:chOff x="2649541" y="4254056"/>
            <a:chExt cx="6119336" cy="1623216"/>
          </a:xfrm>
        </p:grpSpPr>
        <p:sp>
          <p:nvSpPr>
            <p:cNvPr id="12" name="正方形/長方形 11">
              <a:extLst>
                <a:ext uri="{FF2B5EF4-FFF2-40B4-BE49-F238E27FC236}">
                  <a16:creationId xmlns:a16="http://schemas.microsoft.com/office/drawing/2014/main" id="{99A3306B-61D2-B642-9F70-9AEDD798E3AD}"/>
                </a:ext>
              </a:extLst>
            </p:cNvPr>
            <p:cNvSpPr/>
            <p:nvPr/>
          </p:nvSpPr>
          <p:spPr>
            <a:xfrm>
              <a:off x="2649541" y="4254056"/>
              <a:ext cx="6090741" cy="1623216"/>
            </a:xfrm>
            <a:prstGeom prst="rect">
              <a:avLst/>
            </a:prstGeom>
            <a:solidFill>
              <a:srgbClr val="558ED5">
                <a:alpha val="5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テキスト ボックス 12">
              <a:extLst>
                <a:ext uri="{FF2B5EF4-FFF2-40B4-BE49-F238E27FC236}">
                  <a16:creationId xmlns:a16="http://schemas.microsoft.com/office/drawing/2014/main" id="{4882D5FE-72F5-7348-9DF5-E310BCF5B073}"/>
                </a:ext>
              </a:extLst>
            </p:cNvPr>
            <p:cNvSpPr txBox="1"/>
            <p:nvPr/>
          </p:nvSpPr>
          <p:spPr>
            <a:xfrm>
              <a:off x="4993484" y="4534018"/>
              <a:ext cx="3775393" cy="400110"/>
            </a:xfrm>
            <a:prstGeom prst="rect">
              <a:avLst/>
            </a:prstGeom>
            <a:noFill/>
          </p:spPr>
          <p:txBody>
            <a:bodyPr wrap="none" rtlCol="0">
              <a:spAutoFit/>
            </a:bodyPr>
            <a:lstStyle/>
            <a:p>
              <a:pPr algn="r"/>
              <a:r>
                <a:rPr kumimoji="1" lang="ja-JP" altLang="en-US" sz="20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いかなる問題を解決するのか？</a:t>
              </a:r>
            </a:p>
          </p:txBody>
        </p:sp>
        <p:sp>
          <p:nvSpPr>
            <p:cNvPr id="14" name="テキスト ボックス 13">
              <a:extLst>
                <a:ext uri="{FF2B5EF4-FFF2-40B4-BE49-F238E27FC236}">
                  <a16:creationId xmlns:a16="http://schemas.microsoft.com/office/drawing/2014/main" id="{31C46950-4ED3-F940-A848-0DEBBE37152F}"/>
                </a:ext>
              </a:extLst>
            </p:cNvPr>
            <p:cNvSpPr txBox="1"/>
            <p:nvPr/>
          </p:nvSpPr>
          <p:spPr>
            <a:xfrm>
              <a:off x="4965279" y="4963695"/>
              <a:ext cx="3696932" cy="646331"/>
            </a:xfrm>
            <a:prstGeom prst="rect">
              <a:avLst/>
            </a:prstGeom>
            <a:noFill/>
          </p:spPr>
          <p:txBody>
            <a:bodyPr wrap="square" rtlCol="0">
              <a:spAutoFit/>
            </a:bodyPr>
            <a:lstStyle/>
            <a:p>
              <a:pPr algn="r"/>
              <a:r>
                <a:rPr kumimoji="1" lang="en-US" altLang="ja-JP"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Purpose</a:t>
              </a:r>
              <a:r>
                <a:rPr kumimoji="1" lang="ja-JP" altLang="en-US">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a:t>
              </a:r>
              <a:r>
                <a:rPr lang="ja-JP" altLang="en-US">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目的／存在意義</a:t>
              </a:r>
              <a:r>
                <a:rPr kumimoji="1" lang="ja-JP" altLang="en-US">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）を</a:t>
              </a:r>
              <a:endParaRPr kumimoji="1" lang="en-US" altLang="ja-JP"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r"/>
              <a:r>
                <a:rPr kumimoji="1" lang="ja-JP" altLang="en-US">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明確にする</a:t>
              </a:r>
            </a:p>
          </p:txBody>
        </p:sp>
      </p:grpSp>
      <p:sp>
        <p:nvSpPr>
          <p:cNvPr id="15" name="テキスト ボックス 14">
            <a:extLst>
              <a:ext uri="{FF2B5EF4-FFF2-40B4-BE49-F238E27FC236}">
                <a16:creationId xmlns:a16="http://schemas.microsoft.com/office/drawing/2014/main" id="{B45FAE48-E2E4-024B-9349-2F5F263855B2}"/>
              </a:ext>
            </a:extLst>
          </p:cNvPr>
          <p:cNvSpPr txBox="1"/>
          <p:nvPr/>
        </p:nvSpPr>
        <p:spPr>
          <a:xfrm>
            <a:off x="4702345" y="3123960"/>
            <a:ext cx="4031874" cy="400110"/>
          </a:xfrm>
          <a:prstGeom prst="rect">
            <a:avLst/>
          </a:prstGeom>
          <a:noFill/>
        </p:spPr>
        <p:txBody>
          <a:bodyPr wrap="none" rtlCol="0">
            <a:spAutoFit/>
          </a:bodyPr>
          <a:lstStyle/>
          <a:p>
            <a:pPr algn="r"/>
            <a:r>
              <a:rPr kumimoji="1" lang="ja-JP" altLang="en-US" sz="20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どのように問題を解決するのか？</a:t>
            </a:r>
          </a:p>
        </p:txBody>
      </p:sp>
      <p:sp>
        <p:nvSpPr>
          <p:cNvPr id="16" name="テキスト ボックス 15">
            <a:extLst>
              <a:ext uri="{FF2B5EF4-FFF2-40B4-BE49-F238E27FC236}">
                <a16:creationId xmlns:a16="http://schemas.microsoft.com/office/drawing/2014/main" id="{36569206-48C3-3346-9D2E-7F0022A65A81}"/>
              </a:ext>
            </a:extLst>
          </p:cNvPr>
          <p:cNvSpPr txBox="1"/>
          <p:nvPr/>
        </p:nvSpPr>
        <p:spPr>
          <a:xfrm>
            <a:off x="4323458" y="3527647"/>
            <a:ext cx="4338753" cy="646331"/>
          </a:xfrm>
          <a:prstGeom prst="rect">
            <a:avLst/>
          </a:prstGeom>
          <a:noFill/>
        </p:spPr>
        <p:txBody>
          <a:bodyPr wrap="square" rtlCol="0">
            <a:spAutoFit/>
          </a:bodyPr>
          <a:lstStyle/>
          <a:p>
            <a:pPr algn="r"/>
            <a:r>
              <a:rPr kumimoji="1" lang="ja-JP" altLang="en-US">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構想や体制、</a:t>
            </a:r>
            <a:r>
              <a:rPr lang="ja-JP" altLang="en-US">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開発や運用の</a:t>
            </a:r>
            <a:endParaRPr lang="en-US" altLang="ja-JP"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r"/>
            <a:r>
              <a:rPr lang="ja-JP" altLang="en-US">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方針や計画を明確にする</a:t>
            </a:r>
            <a:endParaRPr kumimoji="1" lang="en-US" altLang="ja-JP"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22" name="テキスト ボックス 21">
            <a:extLst>
              <a:ext uri="{FF2B5EF4-FFF2-40B4-BE49-F238E27FC236}">
                <a16:creationId xmlns:a16="http://schemas.microsoft.com/office/drawing/2014/main" id="{E091E2A6-C49D-F64D-9B6B-11AF73ACAFAD}"/>
              </a:ext>
            </a:extLst>
          </p:cNvPr>
          <p:cNvSpPr txBox="1"/>
          <p:nvPr/>
        </p:nvSpPr>
        <p:spPr>
          <a:xfrm>
            <a:off x="4716591" y="1683800"/>
            <a:ext cx="4031873" cy="400110"/>
          </a:xfrm>
          <a:prstGeom prst="rect">
            <a:avLst/>
          </a:prstGeom>
          <a:noFill/>
        </p:spPr>
        <p:txBody>
          <a:bodyPr wrap="none" rtlCol="0">
            <a:spAutoFit/>
          </a:bodyPr>
          <a:lstStyle/>
          <a:p>
            <a:pPr algn="r"/>
            <a:r>
              <a:rPr kumimoji="1" lang="ja-JP" altLang="en-US" sz="20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何を使って問題を解決するのか？</a:t>
            </a:r>
          </a:p>
        </p:txBody>
      </p:sp>
      <p:sp>
        <p:nvSpPr>
          <p:cNvPr id="23" name="テキスト ボックス 22">
            <a:extLst>
              <a:ext uri="{FF2B5EF4-FFF2-40B4-BE49-F238E27FC236}">
                <a16:creationId xmlns:a16="http://schemas.microsoft.com/office/drawing/2014/main" id="{49C25C06-36FB-DA49-87BD-2D1E5D80FE6D}"/>
              </a:ext>
            </a:extLst>
          </p:cNvPr>
          <p:cNvSpPr txBox="1"/>
          <p:nvPr/>
        </p:nvSpPr>
        <p:spPr>
          <a:xfrm>
            <a:off x="4776044" y="2087487"/>
            <a:ext cx="3900412" cy="646331"/>
          </a:xfrm>
          <a:prstGeom prst="rect">
            <a:avLst/>
          </a:prstGeom>
          <a:noFill/>
        </p:spPr>
        <p:txBody>
          <a:bodyPr wrap="square" rtlCol="0">
            <a:spAutoFit/>
          </a:bodyPr>
          <a:lstStyle/>
          <a:p>
            <a:pPr algn="r"/>
            <a:r>
              <a:rPr lang="ja-JP" altLang="en-US">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技術や手法、製品やサービスなどの</a:t>
            </a:r>
            <a:endParaRPr lang="en-US" altLang="ja-JP"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r"/>
            <a:r>
              <a:rPr kumimoji="1" lang="ja-JP" altLang="en-US">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手段を具体化する</a:t>
            </a:r>
          </a:p>
        </p:txBody>
      </p:sp>
      <p:sp>
        <p:nvSpPr>
          <p:cNvPr id="4" name="円/楕円 3">
            <a:extLst>
              <a:ext uri="{FF2B5EF4-FFF2-40B4-BE49-F238E27FC236}">
                <a16:creationId xmlns:a16="http://schemas.microsoft.com/office/drawing/2014/main" id="{60E696DA-B061-2B45-BA67-56BE27033B49}"/>
              </a:ext>
            </a:extLst>
          </p:cNvPr>
          <p:cNvSpPr/>
          <p:nvPr/>
        </p:nvSpPr>
        <p:spPr>
          <a:xfrm>
            <a:off x="335921" y="1509681"/>
            <a:ext cx="4355571" cy="4359521"/>
          </a:xfrm>
          <a:prstGeom prst="ellipse">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円/楕円 4">
            <a:extLst>
              <a:ext uri="{FF2B5EF4-FFF2-40B4-BE49-F238E27FC236}">
                <a16:creationId xmlns:a16="http://schemas.microsoft.com/office/drawing/2014/main" id="{CCB0C01C-826F-154E-BDC3-D6891CAB4D1F}"/>
              </a:ext>
            </a:extLst>
          </p:cNvPr>
          <p:cNvSpPr/>
          <p:nvPr/>
        </p:nvSpPr>
        <p:spPr>
          <a:xfrm>
            <a:off x="966591" y="2867798"/>
            <a:ext cx="3036180" cy="3001404"/>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円/楕円 5">
            <a:extLst>
              <a:ext uri="{FF2B5EF4-FFF2-40B4-BE49-F238E27FC236}">
                <a16:creationId xmlns:a16="http://schemas.microsoft.com/office/drawing/2014/main" id="{B201D855-23A1-C644-ABE2-55716EA28B0D}"/>
              </a:ext>
            </a:extLst>
          </p:cNvPr>
          <p:cNvSpPr/>
          <p:nvPr/>
        </p:nvSpPr>
        <p:spPr>
          <a:xfrm>
            <a:off x="1680817" y="4245986"/>
            <a:ext cx="1654628" cy="1623216"/>
          </a:xfrm>
          <a:prstGeom prst="ellipse">
            <a:avLst/>
          </a:prstGeom>
          <a:solidFill>
            <a:schemeClr val="tx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上矢印 24">
            <a:extLst>
              <a:ext uri="{FF2B5EF4-FFF2-40B4-BE49-F238E27FC236}">
                <a16:creationId xmlns:a16="http://schemas.microsoft.com/office/drawing/2014/main" id="{3C9CC8AC-4732-9B48-B60C-24315BD4C9D4}"/>
              </a:ext>
            </a:extLst>
          </p:cNvPr>
          <p:cNvSpPr/>
          <p:nvPr/>
        </p:nvSpPr>
        <p:spPr>
          <a:xfrm>
            <a:off x="1756508" y="2550528"/>
            <a:ext cx="1505875" cy="2285177"/>
          </a:xfrm>
          <a:custGeom>
            <a:avLst/>
            <a:gdLst>
              <a:gd name="connsiteX0" fmla="*/ 0 w 2021233"/>
              <a:gd name="connsiteY0" fmla="*/ 1010617 h 2808312"/>
              <a:gd name="connsiteX1" fmla="*/ 1010617 w 2021233"/>
              <a:gd name="connsiteY1" fmla="*/ 0 h 2808312"/>
              <a:gd name="connsiteX2" fmla="*/ 2021233 w 2021233"/>
              <a:gd name="connsiteY2" fmla="*/ 1010617 h 2808312"/>
              <a:gd name="connsiteX3" fmla="*/ 1515925 w 2021233"/>
              <a:gd name="connsiteY3" fmla="*/ 1010617 h 2808312"/>
              <a:gd name="connsiteX4" fmla="*/ 1515925 w 2021233"/>
              <a:gd name="connsiteY4" fmla="*/ 2808312 h 2808312"/>
              <a:gd name="connsiteX5" fmla="*/ 505308 w 2021233"/>
              <a:gd name="connsiteY5" fmla="*/ 2808312 h 2808312"/>
              <a:gd name="connsiteX6" fmla="*/ 505308 w 2021233"/>
              <a:gd name="connsiteY6" fmla="*/ 1010617 h 2808312"/>
              <a:gd name="connsiteX7" fmla="*/ 0 w 2021233"/>
              <a:gd name="connsiteY7" fmla="*/ 1010617 h 2808312"/>
              <a:gd name="connsiteX0" fmla="*/ 0 w 2021233"/>
              <a:gd name="connsiteY0" fmla="*/ 1010617 h 2880883"/>
              <a:gd name="connsiteX1" fmla="*/ 1010617 w 2021233"/>
              <a:gd name="connsiteY1" fmla="*/ 0 h 2880883"/>
              <a:gd name="connsiteX2" fmla="*/ 2021233 w 2021233"/>
              <a:gd name="connsiteY2" fmla="*/ 1010617 h 2880883"/>
              <a:gd name="connsiteX3" fmla="*/ 1515925 w 2021233"/>
              <a:gd name="connsiteY3" fmla="*/ 1010617 h 2880883"/>
              <a:gd name="connsiteX4" fmla="*/ 1515925 w 2021233"/>
              <a:gd name="connsiteY4" fmla="*/ 2808312 h 2880883"/>
              <a:gd name="connsiteX5" fmla="*/ 984279 w 2021233"/>
              <a:gd name="connsiteY5" fmla="*/ 2880883 h 2880883"/>
              <a:gd name="connsiteX6" fmla="*/ 505308 w 2021233"/>
              <a:gd name="connsiteY6" fmla="*/ 1010617 h 2880883"/>
              <a:gd name="connsiteX7" fmla="*/ 0 w 2021233"/>
              <a:gd name="connsiteY7" fmla="*/ 1010617 h 2880883"/>
              <a:gd name="connsiteX0" fmla="*/ 0 w 2021233"/>
              <a:gd name="connsiteY0" fmla="*/ 1010617 h 2880883"/>
              <a:gd name="connsiteX1" fmla="*/ 1010617 w 2021233"/>
              <a:gd name="connsiteY1" fmla="*/ 0 h 2880883"/>
              <a:gd name="connsiteX2" fmla="*/ 2021233 w 2021233"/>
              <a:gd name="connsiteY2" fmla="*/ 1010617 h 2880883"/>
              <a:gd name="connsiteX3" fmla="*/ 1515925 w 2021233"/>
              <a:gd name="connsiteY3" fmla="*/ 1010617 h 2880883"/>
              <a:gd name="connsiteX4" fmla="*/ 978896 w 2021233"/>
              <a:gd name="connsiteY4" fmla="*/ 2866369 h 2880883"/>
              <a:gd name="connsiteX5" fmla="*/ 984279 w 2021233"/>
              <a:gd name="connsiteY5" fmla="*/ 2880883 h 2880883"/>
              <a:gd name="connsiteX6" fmla="*/ 505308 w 2021233"/>
              <a:gd name="connsiteY6" fmla="*/ 1010617 h 2880883"/>
              <a:gd name="connsiteX7" fmla="*/ 0 w 2021233"/>
              <a:gd name="connsiteY7" fmla="*/ 1010617 h 2880883"/>
              <a:gd name="connsiteX0" fmla="*/ 0 w 2021233"/>
              <a:gd name="connsiteY0" fmla="*/ 1010617 h 2880883"/>
              <a:gd name="connsiteX1" fmla="*/ 1010617 w 2021233"/>
              <a:gd name="connsiteY1" fmla="*/ 0 h 2880883"/>
              <a:gd name="connsiteX2" fmla="*/ 2021233 w 2021233"/>
              <a:gd name="connsiteY2" fmla="*/ 1010617 h 2880883"/>
              <a:gd name="connsiteX3" fmla="*/ 1515925 w 2021233"/>
              <a:gd name="connsiteY3" fmla="*/ 1010617 h 2880883"/>
              <a:gd name="connsiteX4" fmla="*/ 978896 w 2021233"/>
              <a:gd name="connsiteY4" fmla="*/ 2866369 h 2880883"/>
              <a:gd name="connsiteX5" fmla="*/ 984279 w 2021233"/>
              <a:gd name="connsiteY5" fmla="*/ 2880883 h 2880883"/>
              <a:gd name="connsiteX6" fmla="*/ 505308 w 2021233"/>
              <a:gd name="connsiteY6" fmla="*/ 1010617 h 2880883"/>
              <a:gd name="connsiteX7" fmla="*/ 0 w 2021233"/>
              <a:gd name="connsiteY7" fmla="*/ 1010617 h 2880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21233" h="2880883">
                <a:moveTo>
                  <a:pt x="0" y="1010617"/>
                </a:moveTo>
                <a:lnTo>
                  <a:pt x="1010617" y="0"/>
                </a:lnTo>
                <a:lnTo>
                  <a:pt x="2021233" y="1010617"/>
                </a:lnTo>
                <a:lnTo>
                  <a:pt x="1515925" y="1010617"/>
                </a:lnTo>
                <a:lnTo>
                  <a:pt x="978896" y="2866369"/>
                </a:lnTo>
                <a:lnTo>
                  <a:pt x="984279" y="2880883"/>
                </a:lnTo>
                <a:lnTo>
                  <a:pt x="505308" y="1010617"/>
                </a:lnTo>
                <a:lnTo>
                  <a:pt x="0" y="1010617"/>
                </a:lnTo>
                <a:close/>
              </a:path>
            </a:pathLst>
          </a:cu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テキスト ボックス 6">
            <a:extLst>
              <a:ext uri="{FF2B5EF4-FFF2-40B4-BE49-F238E27FC236}">
                <a16:creationId xmlns:a16="http://schemas.microsoft.com/office/drawing/2014/main" id="{3B341247-EC4C-A449-8E64-FE0A81557E78}"/>
              </a:ext>
            </a:extLst>
          </p:cNvPr>
          <p:cNvSpPr txBox="1"/>
          <p:nvPr/>
        </p:nvSpPr>
        <p:spPr>
          <a:xfrm>
            <a:off x="1876268" y="4708976"/>
            <a:ext cx="1245854" cy="707886"/>
          </a:xfrm>
          <a:prstGeom prst="rect">
            <a:avLst/>
          </a:prstGeom>
          <a:noFill/>
        </p:spPr>
        <p:txBody>
          <a:bodyPr wrap="none" rtlCol="0">
            <a:spAutoFit/>
          </a:bodyPr>
          <a:lstStyle/>
          <a:p>
            <a:pPr algn="ctr"/>
            <a:r>
              <a:rPr kumimoji="1" lang="en-US" altLang="ja-JP" sz="4000" dirty="0">
                <a:solidFill>
                  <a:schemeClr val="bg1"/>
                </a:solidFill>
                <a:effectLst>
                  <a:outerShdw blurRad="50800" dist="38100" dir="2700000" algn="tl" rotWithShape="0">
                    <a:prstClr val="black">
                      <a:alpha val="40000"/>
                    </a:prstClr>
                  </a:outerShdw>
                </a:effectLst>
                <a:latin typeface="Franklin Gothic Medium" panose="020B0603020102020204" pitchFamily="34" charset="0"/>
              </a:rPr>
              <a:t>WHY</a:t>
            </a:r>
            <a:endParaRPr kumimoji="1" lang="ja-JP" altLang="en-US" sz="4000">
              <a:solidFill>
                <a:schemeClr val="bg1"/>
              </a:solidFill>
              <a:effectLst>
                <a:outerShdw blurRad="50800" dist="38100" dir="2700000" algn="tl" rotWithShape="0">
                  <a:prstClr val="black">
                    <a:alpha val="40000"/>
                  </a:prstClr>
                </a:outerShdw>
              </a:effectLst>
              <a:latin typeface="Franklin Gothic Medium" panose="020B0603020102020204" pitchFamily="34" charset="0"/>
            </a:endParaRPr>
          </a:p>
        </p:txBody>
      </p:sp>
      <p:sp>
        <p:nvSpPr>
          <p:cNvPr id="8" name="テキスト ボックス 7">
            <a:extLst>
              <a:ext uri="{FF2B5EF4-FFF2-40B4-BE49-F238E27FC236}">
                <a16:creationId xmlns:a16="http://schemas.microsoft.com/office/drawing/2014/main" id="{A70463B1-E0D1-844B-B0B1-8E5962B385C7}"/>
              </a:ext>
            </a:extLst>
          </p:cNvPr>
          <p:cNvSpPr txBox="1"/>
          <p:nvPr/>
        </p:nvSpPr>
        <p:spPr>
          <a:xfrm>
            <a:off x="1854499" y="3496869"/>
            <a:ext cx="1289392" cy="707886"/>
          </a:xfrm>
          <a:prstGeom prst="rect">
            <a:avLst/>
          </a:prstGeom>
          <a:noFill/>
        </p:spPr>
        <p:txBody>
          <a:bodyPr wrap="none" rtlCol="0">
            <a:spAutoFit/>
          </a:bodyPr>
          <a:lstStyle/>
          <a:p>
            <a:pPr algn="ctr"/>
            <a:r>
              <a:rPr kumimoji="1" lang="en-US" altLang="ja-JP" sz="4000" dirty="0">
                <a:solidFill>
                  <a:schemeClr val="bg1"/>
                </a:solidFill>
                <a:effectLst>
                  <a:outerShdw blurRad="50800" dist="38100" dir="2700000" algn="tl" rotWithShape="0">
                    <a:prstClr val="black">
                      <a:alpha val="40000"/>
                    </a:prstClr>
                  </a:outerShdw>
                </a:effectLst>
                <a:latin typeface="Franklin Gothic Medium" panose="020B0603020102020204" pitchFamily="34" charset="0"/>
              </a:rPr>
              <a:t>HOW</a:t>
            </a:r>
            <a:endParaRPr kumimoji="1" lang="ja-JP" altLang="en-US" sz="4000">
              <a:solidFill>
                <a:schemeClr val="bg1"/>
              </a:solidFill>
              <a:effectLst>
                <a:outerShdw blurRad="50800" dist="38100" dir="2700000" algn="tl" rotWithShape="0">
                  <a:prstClr val="black">
                    <a:alpha val="40000"/>
                  </a:prstClr>
                </a:outerShdw>
              </a:effectLst>
              <a:latin typeface="Franklin Gothic Medium" panose="020B0603020102020204" pitchFamily="34" charset="0"/>
            </a:endParaRPr>
          </a:p>
        </p:txBody>
      </p:sp>
      <p:sp>
        <p:nvSpPr>
          <p:cNvPr id="9" name="テキスト ボックス 8">
            <a:extLst>
              <a:ext uri="{FF2B5EF4-FFF2-40B4-BE49-F238E27FC236}">
                <a16:creationId xmlns:a16="http://schemas.microsoft.com/office/drawing/2014/main" id="{FCA61EAB-B669-A546-8F6B-E024422D7F27}"/>
              </a:ext>
            </a:extLst>
          </p:cNvPr>
          <p:cNvSpPr txBox="1"/>
          <p:nvPr/>
        </p:nvSpPr>
        <p:spPr>
          <a:xfrm>
            <a:off x="1805648" y="1941730"/>
            <a:ext cx="1358065" cy="707886"/>
          </a:xfrm>
          <a:prstGeom prst="rect">
            <a:avLst/>
          </a:prstGeom>
          <a:noFill/>
        </p:spPr>
        <p:txBody>
          <a:bodyPr wrap="none" rtlCol="0">
            <a:spAutoFit/>
          </a:bodyPr>
          <a:lstStyle/>
          <a:p>
            <a:pPr algn="ctr"/>
            <a:r>
              <a:rPr kumimoji="1" lang="en-US" altLang="ja-JP" sz="4000" dirty="0">
                <a:solidFill>
                  <a:schemeClr val="bg1"/>
                </a:solidFill>
                <a:effectLst>
                  <a:outerShdw blurRad="50800" dist="38100" dir="2700000" algn="tl" rotWithShape="0">
                    <a:prstClr val="black">
                      <a:alpha val="40000"/>
                    </a:prstClr>
                  </a:outerShdw>
                </a:effectLst>
                <a:latin typeface="Franklin Gothic Medium" panose="020B0603020102020204" pitchFamily="34" charset="0"/>
              </a:rPr>
              <a:t>What</a:t>
            </a:r>
            <a:endParaRPr kumimoji="1" lang="ja-JP" altLang="en-US" sz="4000">
              <a:solidFill>
                <a:schemeClr val="bg1"/>
              </a:solidFill>
              <a:effectLst>
                <a:outerShdw blurRad="50800" dist="38100" dir="2700000" algn="tl" rotWithShape="0">
                  <a:prstClr val="black">
                    <a:alpha val="40000"/>
                  </a:prstClr>
                </a:outerShdw>
              </a:effectLst>
              <a:latin typeface="Franklin Gothic Medium" panose="020B0603020102020204" pitchFamily="34" charset="0"/>
            </a:endParaRPr>
          </a:p>
        </p:txBody>
      </p:sp>
      <p:sp>
        <p:nvSpPr>
          <p:cNvPr id="27" name="正方形/長方形 26">
            <a:extLst>
              <a:ext uri="{FF2B5EF4-FFF2-40B4-BE49-F238E27FC236}">
                <a16:creationId xmlns:a16="http://schemas.microsoft.com/office/drawing/2014/main" id="{085216A1-D88F-ACE9-9CAF-92AB5BCDC459}"/>
              </a:ext>
            </a:extLst>
          </p:cNvPr>
          <p:cNvSpPr/>
          <p:nvPr/>
        </p:nvSpPr>
        <p:spPr>
          <a:xfrm>
            <a:off x="4945333" y="4379124"/>
            <a:ext cx="3788886" cy="1362458"/>
          </a:xfrm>
          <a:prstGeom prst="rect">
            <a:avLst/>
          </a:prstGeom>
          <a:noFill/>
          <a:ln w="38100">
            <a:solidFill>
              <a:schemeClr val="bg1"/>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26" name="図 25" descr="図形&#10;&#10;低い精度で自動的に生成された説明">
            <a:extLst>
              <a:ext uri="{FF2B5EF4-FFF2-40B4-BE49-F238E27FC236}">
                <a16:creationId xmlns:a16="http://schemas.microsoft.com/office/drawing/2014/main" id="{F3CA9AAB-209E-50FB-4B25-B838183BBBC5}"/>
              </a:ext>
            </a:extLst>
          </p:cNvPr>
          <p:cNvPicPr>
            <a:picLocks noChangeAspect="1"/>
          </p:cNvPicPr>
          <p:nvPr/>
        </p:nvPicPr>
        <p:blipFill>
          <a:blip r:embed="rId3"/>
          <a:stretch>
            <a:fillRect/>
          </a:stretch>
        </p:blipFill>
        <p:spPr>
          <a:xfrm>
            <a:off x="4204647" y="4708976"/>
            <a:ext cx="1002286" cy="1743371"/>
          </a:xfrm>
          <a:prstGeom prst="rect">
            <a:avLst/>
          </a:prstGeom>
          <a:effectLst>
            <a:outerShdw blurRad="50800" dist="38100" dir="2700000" algn="tl" rotWithShape="0">
              <a:schemeClr val="bg1">
                <a:alpha val="40000"/>
              </a:schemeClr>
            </a:outerShdw>
          </a:effectLst>
        </p:spPr>
      </p:pic>
    </p:spTree>
    <p:extLst>
      <p:ext uri="{BB962C8B-B14F-4D97-AF65-F5344CB8AC3E}">
        <p14:creationId xmlns:p14="http://schemas.microsoft.com/office/powerpoint/2010/main" val="3911205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500" fill="hold"/>
                                        <p:tgtEl>
                                          <p:spTgt spid="26"/>
                                        </p:tgtEl>
                                        <p:attrNameLst>
                                          <p:attrName>ppt_w</p:attrName>
                                        </p:attrNameLst>
                                      </p:cBhvr>
                                      <p:tavLst>
                                        <p:tav tm="0">
                                          <p:val>
                                            <p:fltVal val="0"/>
                                          </p:val>
                                        </p:tav>
                                        <p:tav tm="100000">
                                          <p:val>
                                            <p:strVal val="#ppt_w"/>
                                          </p:val>
                                        </p:tav>
                                      </p:tavLst>
                                    </p:anim>
                                    <p:anim calcmode="lin" valueType="num">
                                      <p:cBhvr>
                                        <p:cTn id="8" dur="500" fill="hold"/>
                                        <p:tgtEl>
                                          <p:spTgt spid="26"/>
                                        </p:tgtEl>
                                        <p:attrNameLst>
                                          <p:attrName>ppt_h</p:attrName>
                                        </p:attrNameLst>
                                      </p:cBhvr>
                                      <p:tavLst>
                                        <p:tav tm="0">
                                          <p:val>
                                            <p:fltVal val="0"/>
                                          </p:val>
                                        </p:tav>
                                        <p:tav tm="100000">
                                          <p:val>
                                            <p:strVal val="#ppt_h"/>
                                          </p:val>
                                        </p:tav>
                                      </p:tavLst>
                                    </p:anim>
                                    <p:animEffect transition="in" filter="fade">
                                      <p:cBhvr>
                                        <p:cTn id="9" dur="500"/>
                                        <p:tgtEl>
                                          <p:spTgt spid="2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上矢印 21">
            <a:extLst>
              <a:ext uri="{FF2B5EF4-FFF2-40B4-BE49-F238E27FC236}">
                <a16:creationId xmlns:a16="http://schemas.microsoft.com/office/drawing/2014/main" id="{EB32C740-505C-3DE4-E42C-6C5E4227F086}"/>
              </a:ext>
            </a:extLst>
          </p:cNvPr>
          <p:cNvSpPr/>
          <p:nvPr/>
        </p:nvSpPr>
        <p:spPr>
          <a:xfrm>
            <a:off x="3867776" y="5224651"/>
            <a:ext cx="579151" cy="1259958"/>
          </a:xfrm>
          <a:prstGeom prst="up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 name="正方形/長方形 36">
            <a:extLst>
              <a:ext uri="{FF2B5EF4-FFF2-40B4-BE49-F238E27FC236}">
                <a16:creationId xmlns:a16="http://schemas.microsoft.com/office/drawing/2014/main" id="{FB81C600-05D9-7E0B-93E4-D18BDF52D39E}"/>
              </a:ext>
            </a:extLst>
          </p:cNvPr>
          <p:cNvSpPr/>
          <p:nvPr/>
        </p:nvSpPr>
        <p:spPr>
          <a:xfrm>
            <a:off x="5623936" y="1603575"/>
            <a:ext cx="811758" cy="726015"/>
          </a:xfrm>
          <a:prstGeom prst="rect">
            <a:avLst/>
          </a:prstGeom>
          <a:solidFill>
            <a:srgbClr val="7030A0">
              <a:alpha val="50196"/>
            </a:srgbClr>
          </a:solidFill>
          <a:ln>
            <a:solidFill>
              <a:srgbClr val="7030A0"/>
            </a:solidFill>
            <a:prstDash val="sysDot"/>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098AA254-AC4E-5C0D-2F4A-846064288338}"/>
              </a:ext>
            </a:extLst>
          </p:cNvPr>
          <p:cNvSpPr>
            <a:spLocks noGrp="1"/>
          </p:cNvSpPr>
          <p:nvPr>
            <p:ph type="title"/>
          </p:nvPr>
        </p:nvSpPr>
        <p:spPr/>
        <p:txBody>
          <a:bodyPr/>
          <a:lstStyle/>
          <a:p>
            <a:r>
              <a:rPr kumimoji="1" lang="en-US" altLang="ja-JP" dirty="0"/>
              <a:t>AI</a:t>
            </a:r>
            <a:r>
              <a:rPr kumimoji="1" lang="ja-JP" altLang="en-US"/>
              <a:t>の進化の行き着くとところの差別化とは何か</a:t>
            </a:r>
          </a:p>
        </p:txBody>
      </p:sp>
      <p:sp>
        <p:nvSpPr>
          <p:cNvPr id="3" name="正方形/長方形 2">
            <a:extLst>
              <a:ext uri="{FF2B5EF4-FFF2-40B4-BE49-F238E27FC236}">
                <a16:creationId xmlns:a16="http://schemas.microsoft.com/office/drawing/2014/main" id="{2BEA6EF8-2760-0C53-3A7D-97E2DA6609D3}"/>
              </a:ext>
            </a:extLst>
          </p:cNvPr>
          <p:cNvSpPr/>
          <p:nvPr/>
        </p:nvSpPr>
        <p:spPr>
          <a:xfrm>
            <a:off x="760614" y="5265471"/>
            <a:ext cx="833883" cy="1259958"/>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正方形/長方形 3">
            <a:extLst>
              <a:ext uri="{FF2B5EF4-FFF2-40B4-BE49-F238E27FC236}">
                <a16:creationId xmlns:a16="http://schemas.microsoft.com/office/drawing/2014/main" id="{A4E03515-AC60-F2FC-2E03-722C08D1FFF5}"/>
              </a:ext>
            </a:extLst>
          </p:cNvPr>
          <p:cNvSpPr/>
          <p:nvPr/>
        </p:nvSpPr>
        <p:spPr>
          <a:xfrm>
            <a:off x="2268100" y="4720355"/>
            <a:ext cx="833883" cy="1802218"/>
          </a:xfrm>
          <a:prstGeom prst="rect">
            <a:avLst/>
          </a:prstGeom>
          <a:solidFill>
            <a:schemeClr val="accent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正方形/長方形 6">
            <a:extLst>
              <a:ext uri="{FF2B5EF4-FFF2-40B4-BE49-F238E27FC236}">
                <a16:creationId xmlns:a16="http://schemas.microsoft.com/office/drawing/2014/main" id="{5F4FA6E7-E706-FC3A-B40E-BE59F854C92F}"/>
              </a:ext>
            </a:extLst>
          </p:cNvPr>
          <p:cNvSpPr/>
          <p:nvPr/>
        </p:nvSpPr>
        <p:spPr>
          <a:xfrm>
            <a:off x="760613" y="4723211"/>
            <a:ext cx="833883" cy="542260"/>
          </a:xfrm>
          <a:prstGeom prst="rect">
            <a:avLst/>
          </a:prstGeom>
          <a:solidFill>
            <a:srgbClr val="77933C">
              <a:alpha val="44314"/>
            </a:srgbClr>
          </a:solidFill>
          <a:ln>
            <a:solidFill>
              <a:schemeClr val="accent3">
                <a:lumMod val="75000"/>
              </a:schemeClr>
            </a:solidFill>
            <a:prstDash val="sysDot"/>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24" name="グループ化 23">
            <a:extLst>
              <a:ext uri="{FF2B5EF4-FFF2-40B4-BE49-F238E27FC236}">
                <a16:creationId xmlns:a16="http://schemas.microsoft.com/office/drawing/2014/main" id="{4A5328E6-2D20-B73F-7EBE-E3E316BCC57B}"/>
              </a:ext>
            </a:extLst>
          </p:cNvPr>
          <p:cNvGrpSpPr/>
          <p:nvPr/>
        </p:nvGrpSpPr>
        <p:grpSpPr>
          <a:xfrm>
            <a:off x="5515633" y="2333115"/>
            <a:ext cx="2689835" cy="4192314"/>
            <a:chOff x="5515633" y="2333115"/>
            <a:chExt cx="2689835" cy="4192314"/>
          </a:xfrm>
        </p:grpSpPr>
        <p:sp>
          <p:nvSpPr>
            <p:cNvPr id="5" name="正方形/長方形 4">
              <a:extLst>
                <a:ext uri="{FF2B5EF4-FFF2-40B4-BE49-F238E27FC236}">
                  <a16:creationId xmlns:a16="http://schemas.microsoft.com/office/drawing/2014/main" id="{19D9EAFA-2E7F-7EE0-3B29-418224FCFE13}"/>
                </a:ext>
              </a:extLst>
            </p:cNvPr>
            <p:cNvSpPr/>
            <p:nvPr/>
          </p:nvSpPr>
          <p:spPr>
            <a:xfrm>
              <a:off x="5615625" y="2333115"/>
              <a:ext cx="833883" cy="4192314"/>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a:extLst>
                <a:ext uri="{FF2B5EF4-FFF2-40B4-BE49-F238E27FC236}">
                  <a16:creationId xmlns:a16="http://schemas.microsoft.com/office/drawing/2014/main" id="{7594D3C0-3E19-C395-4863-236D6A689C28}"/>
                </a:ext>
              </a:extLst>
            </p:cNvPr>
            <p:cNvSpPr/>
            <p:nvPr/>
          </p:nvSpPr>
          <p:spPr>
            <a:xfrm>
              <a:off x="7334020" y="2349660"/>
              <a:ext cx="833883" cy="4175761"/>
            </a:xfrm>
            <a:prstGeom prst="rect">
              <a:avLst/>
            </a:prstGeom>
            <a:solidFill>
              <a:schemeClr val="accent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0" name="曲線コネクタ 9">
              <a:extLst>
                <a:ext uri="{FF2B5EF4-FFF2-40B4-BE49-F238E27FC236}">
                  <a16:creationId xmlns:a16="http://schemas.microsoft.com/office/drawing/2014/main" id="{73F39C2A-E58E-CFA4-FC6B-17ACF201E84A}"/>
                </a:ext>
              </a:extLst>
            </p:cNvPr>
            <p:cNvCxnSpPr>
              <a:cxnSpLocks/>
            </p:cNvCxnSpPr>
            <p:nvPr/>
          </p:nvCxnSpPr>
          <p:spPr>
            <a:xfrm flipV="1">
              <a:off x="5578058" y="4839797"/>
              <a:ext cx="875342" cy="290945"/>
            </a:xfrm>
            <a:prstGeom prst="curvedConnector3">
              <a:avLst/>
            </a:prstGeom>
            <a:ln w="7620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3" name="曲線コネクタ 12">
              <a:extLst>
                <a:ext uri="{FF2B5EF4-FFF2-40B4-BE49-F238E27FC236}">
                  <a16:creationId xmlns:a16="http://schemas.microsoft.com/office/drawing/2014/main" id="{38D73C60-64D4-916F-C053-3ED9AC3F95F3}"/>
                </a:ext>
              </a:extLst>
            </p:cNvPr>
            <p:cNvCxnSpPr>
              <a:cxnSpLocks/>
            </p:cNvCxnSpPr>
            <p:nvPr/>
          </p:nvCxnSpPr>
          <p:spPr>
            <a:xfrm flipV="1">
              <a:off x="7296454" y="4791840"/>
              <a:ext cx="875343" cy="329790"/>
            </a:xfrm>
            <a:prstGeom prst="curvedConnector3">
              <a:avLst/>
            </a:prstGeom>
            <a:ln w="76200">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14" name="テキスト ボックス 13">
              <a:extLst>
                <a:ext uri="{FF2B5EF4-FFF2-40B4-BE49-F238E27FC236}">
                  <a16:creationId xmlns:a16="http://schemas.microsoft.com/office/drawing/2014/main" id="{20E7C5F4-575C-9C17-17A1-8E93CB07CA46}"/>
                </a:ext>
              </a:extLst>
            </p:cNvPr>
            <p:cNvSpPr txBox="1"/>
            <p:nvPr/>
          </p:nvSpPr>
          <p:spPr>
            <a:xfrm>
              <a:off x="5515633" y="2350531"/>
              <a:ext cx="1028363" cy="400110"/>
            </a:xfrm>
            <a:prstGeom prst="rect">
              <a:avLst/>
            </a:prstGeom>
            <a:noFill/>
          </p:spPr>
          <p:txBody>
            <a:bodyPr wrap="square" rtlCol="0">
              <a:spAutoFit/>
            </a:bodyPr>
            <a:lstStyle/>
            <a:p>
              <a:pPr algn="ctr"/>
              <a:r>
                <a:rPr kumimoji="1" lang="en-US" altLang="ja-JP" sz="2000" dirty="0">
                  <a:solidFill>
                    <a:schemeClr val="bg1"/>
                  </a:solidFill>
                </a:rPr>
                <a:t>9,970</a:t>
              </a:r>
              <a:endParaRPr kumimoji="1" lang="ja-JP" altLang="en-US" sz="2000">
                <a:solidFill>
                  <a:schemeClr val="bg1"/>
                </a:solidFill>
              </a:endParaRPr>
            </a:p>
          </p:txBody>
        </p:sp>
        <p:sp>
          <p:nvSpPr>
            <p:cNvPr id="15" name="テキスト ボックス 14">
              <a:extLst>
                <a:ext uri="{FF2B5EF4-FFF2-40B4-BE49-F238E27FC236}">
                  <a16:creationId xmlns:a16="http://schemas.microsoft.com/office/drawing/2014/main" id="{76E30F97-13C0-D375-6AFC-85CF2D502AC3}"/>
                </a:ext>
              </a:extLst>
            </p:cNvPr>
            <p:cNvSpPr txBox="1"/>
            <p:nvPr/>
          </p:nvSpPr>
          <p:spPr>
            <a:xfrm>
              <a:off x="7296454" y="2338903"/>
              <a:ext cx="909014" cy="400110"/>
            </a:xfrm>
            <a:prstGeom prst="rect">
              <a:avLst/>
            </a:prstGeom>
            <a:noFill/>
          </p:spPr>
          <p:txBody>
            <a:bodyPr wrap="square" rtlCol="0">
              <a:spAutoFit/>
            </a:bodyPr>
            <a:lstStyle/>
            <a:p>
              <a:pPr algn="ctr"/>
              <a:r>
                <a:rPr kumimoji="1" lang="en-US" altLang="ja-JP" sz="2000" dirty="0">
                  <a:solidFill>
                    <a:schemeClr val="bg1"/>
                  </a:solidFill>
                </a:rPr>
                <a:t>10,000</a:t>
              </a:r>
            </a:p>
          </p:txBody>
        </p:sp>
      </p:grpSp>
      <p:sp>
        <p:nvSpPr>
          <p:cNvPr id="16" name="テキスト ボックス 15">
            <a:extLst>
              <a:ext uri="{FF2B5EF4-FFF2-40B4-BE49-F238E27FC236}">
                <a16:creationId xmlns:a16="http://schemas.microsoft.com/office/drawing/2014/main" id="{801D31D2-2B93-5086-2896-FC7864594287}"/>
              </a:ext>
            </a:extLst>
          </p:cNvPr>
          <p:cNvSpPr txBox="1"/>
          <p:nvPr/>
        </p:nvSpPr>
        <p:spPr>
          <a:xfrm>
            <a:off x="1519137" y="4798823"/>
            <a:ext cx="833883" cy="569387"/>
          </a:xfrm>
          <a:prstGeom prst="rect">
            <a:avLst/>
          </a:prstGeom>
          <a:noFill/>
        </p:spPr>
        <p:txBody>
          <a:bodyPr wrap="square" rtlCol="0">
            <a:spAutoFit/>
          </a:bodyPr>
          <a:lstStyle/>
          <a:p>
            <a:pPr algn="ctr"/>
            <a:r>
              <a:rPr kumimoji="1" lang="en-US" altLang="ja-JP" sz="2000" b="1" u="sng" dirty="0">
                <a:solidFill>
                  <a:srgbClr val="FF0000"/>
                </a:solidFill>
              </a:rPr>
              <a:t>30%</a:t>
            </a:r>
          </a:p>
          <a:p>
            <a:pPr algn="ctr"/>
            <a:r>
              <a:rPr kumimoji="1" lang="ja-JP" altLang="en-US" sz="1100">
                <a:solidFill>
                  <a:srgbClr val="FF0000"/>
                </a:solidFill>
              </a:rPr>
              <a:t>の差分</a:t>
            </a:r>
          </a:p>
        </p:txBody>
      </p:sp>
      <p:sp>
        <p:nvSpPr>
          <p:cNvPr id="17" name="テキスト ボックス 16">
            <a:extLst>
              <a:ext uri="{FF2B5EF4-FFF2-40B4-BE49-F238E27FC236}">
                <a16:creationId xmlns:a16="http://schemas.microsoft.com/office/drawing/2014/main" id="{04E7C4CB-404D-246B-1743-19F9D07644B1}"/>
              </a:ext>
            </a:extLst>
          </p:cNvPr>
          <p:cNvSpPr txBox="1"/>
          <p:nvPr/>
        </p:nvSpPr>
        <p:spPr>
          <a:xfrm>
            <a:off x="6550573" y="2175701"/>
            <a:ext cx="700833" cy="569387"/>
          </a:xfrm>
          <a:prstGeom prst="rect">
            <a:avLst/>
          </a:prstGeom>
          <a:noFill/>
        </p:spPr>
        <p:txBody>
          <a:bodyPr wrap="none" rtlCol="0">
            <a:spAutoFit/>
          </a:bodyPr>
          <a:lstStyle/>
          <a:p>
            <a:pPr algn="ctr"/>
            <a:r>
              <a:rPr lang="en-US" altLang="ja-JP" sz="2000" b="1" u="sng" dirty="0">
                <a:solidFill>
                  <a:srgbClr val="FF0000"/>
                </a:solidFill>
              </a:rPr>
              <a:t>0.3</a:t>
            </a:r>
            <a:r>
              <a:rPr kumimoji="1" lang="en-US" altLang="ja-JP" sz="2000" b="1" u="sng" dirty="0">
                <a:solidFill>
                  <a:srgbClr val="FF0000"/>
                </a:solidFill>
              </a:rPr>
              <a:t>%</a:t>
            </a:r>
          </a:p>
          <a:p>
            <a:pPr algn="ctr"/>
            <a:r>
              <a:rPr kumimoji="1" lang="ja-JP" altLang="en-US" sz="1100">
                <a:solidFill>
                  <a:srgbClr val="FF0000"/>
                </a:solidFill>
              </a:rPr>
              <a:t>の差分</a:t>
            </a:r>
          </a:p>
        </p:txBody>
      </p:sp>
      <p:sp>
        <p:nvSpPr>
          <p:cNvPr id="20" name="テキスト ボックス 19">
            <a:extLst>
              <a:ext uri="{FF2B5EF4-FFF2-40B4-BE49-F238E27FC236}">
                <a16:creationId xmlns:a16="http://schemas.microsoft.com/office/drawing/2014/main" id="{F57DDABA-CD1B-8E66-1673-FFD5558713DB}"/>
              </a:ext>
            </a:extLst>
          </p:cNvPr>
          <p:cNvSpPr txBox="1"/>
          <p:nvPr/>
        </p:nvSpPr>
        <p:spPr>
          <a:xfrm>
            <a:off x="760612" y="5255000"/>
            <a:ext cx="829063" cy="400110"/>
          </a:xfrm>
          <a:prstGeom prst="rect">
            <a:avLst/>
          </a:prstGeom>
          <a:noFill/>
        </p:spPr>
        <p:txBody>
          <a:bodyPr wrap="square" rtlCol="0">
            <a:spAutoFit/>
          </a:bodyPr>
          <a:lstStyle/>
          <a:p>
            <a:pPr algn="ctr"/>
            <a:r>
              <a:rPr kumimoji="1" lang="en-US" altLang="ja-JP" sz="2000" dirty="0">
                <a:solidFill>
                  <a:schemeClr val="bg1"/>
                </a:solidFill>
              </a:rPr>
              <a:t>70</a:t>
            </a:r>
            <a:endParaRPr kumimoji="1" lang="ja-JP" altLang="en-US" sz="2000">
              <a:solidFill>
                <a:schemeClr val="bg1"/>
              </a:solidFill>
            </a:endParaRPr>
          </a:p>
        </p:txBody>
      </p:sp>
      <p:sp>
        <p:nvSpPr>
          <p:cNvPr id="21" name="テキスト ボックス 20">
            <a:extLst>
              <a:ext uri="{FF2B5EF4-FFF2-40B4-BE49-F238E27FC236}">
                <a16:creationId xmlns:a16="http://schemas.microsoft.com/office/drawing/2014/main" id="{E7A34BA3-C8D5-F443-8C34-E32CB4DD7227}"/>
              </a:ext>
            </a:extLst>
          </p:cNvPr>
          <p:cNvSpPr txBox="1"/>
          <p:nvPr/>
        </p:nvSpPr>
        <p:spPr>
          <a:xfrm>
            <a:off x="2263278" y="4720367"/>
            <a:ext cx="838705" cy="400110"/>
          </a:xfrm>
          <a:prstGeom prst="rect">
            <a:avLst/>
          </a:prstGeom>
          <a:noFill/>
        </p:spPr>
        <p:txBody>
          <a:bodyPr wrap="square" rtlCol="0">
            <a:spAutoFit/>
          </a:bodyPr>
          <a:lstStyle/>
          <a:p>
            <a:pPr algn="ctr"/>
            <a:r>
              <a:rPr kumimoji="1" lang="en-US" altLang="ja-JP" sz="2000" dirty="0">
                <a:solidFill>
                  <a:schemeClr val="bg1"/>
                </a:solidFill>
              </a:rPr>
              <a:t>100</a:t>
            </a:r>
          </a:p>
        </p:txBody>
      </p:sp>
      <p:sp>
        <p:nvSpPr>
          <p:cNvPr id="25" name="テキスト ボックス 24">
            <a:extLst>
              <a:ext uri="{FF2B5EF4-FFF2-40B4-BE49-F238E27FC236}">
                <a16:creationId xmlns:a16="http://schemas.microsoft.com/office/drawing/2014/main" id="{40E52D9A-050B-1850-4CCA-8DB61B4D975D}"/>
              </a:ext>
            </a:extLst>
          </p:cNvPr>
          <p:cNvSpPr txBox="1"/>
          <p:nvPr/>
        </p:nvSpPr>
        <p:spPr>
          <a:xfrm>
            <a:off x="747782" y="4763508"/>
            <a:ext cx="865700" cy="461665"/>
          </a:xfrm>
          <a:prstGeom prst="rect">
            <a:avLst/>
          </a:prstGeom>
          <a:noFill/>
        </p:spPr>
        <p:txBody>
          <a:bodyPr wrap="square">
            <a:spAutoFit/>
          </a:bodyPr>
          <a:lstStyle/>
          <a:p>
            <a:pPr algn="ctr"/>
            <a:r>
              <a:rPr kumimoji="1" lang="en-US" altLang="ja-JP" sz="2400" dirty="0">
                <a:solidFill>
                  <a:srgbClr val="FF0000"/>
                </a:solidFill>
              </a:rPr>
              <a:t>30</a:t>
            </a:r>
          </a:p>
        </p:txBody>
      </p:sp>
      <p:sp>
        <p:nvSpPr>
          <p:cNvPr id="36" name="テキスト ボックス 35">
            <a:extLst>
              <a:ext uri="{FF2B5EF4-FFF2-40B4-BE49-F238E27FC236}">
                <a16:creationId xmlns:a16="http://schemas.microsoft.com/office/drawing/2014/main" id="{3256230C-5702-34C1-18E8-8C2D8189A8BA}"/>
              </a:ext>
            </a:extLst>
          </p:cNvPr>
          <p:cNvSpPr txBox="1"/>
          <p:nvPr/>
        </p:nvSpPr>
        <p:spPr>
          <a:xfrm>
            <a:off x="2939233" y="2326722"/>
            <a:ext cx="2441694" cy="584775"/>
          </a:xfrm>
          <a:prstGeom prst="rect">
            <a:avLst/>
          </a:prstGeom>
          <a:noFill/>
        </p:spPr>
        <p:txBody>
          <a:bodyPr wrap="none" rtlCol="0">
            <a:spAutoFit/>
          </a:bodyPr>
          <a:lstStyle/>
          <a:p>
            <a:r>
              <a:rPr kumimoji="1" lang="ja-JP" altLang="en-US" sz="1600" b="1">
                <a:solidFill>
                  <a:schemeClr val="accent6">
                    <a:lumMod val="75000"/>
                  </a:schemeClr>
                </a:solidFill>
                <a:latin typeface="Meiryo" panose="020B0604030504040204" pitchFamily="34" charset="-128"/>
                <a:ea typeface="Meiryo" panose="020B0604030504040204" pitchFamily="34" charset="-128"/>
              </a:rPr>
              <a:t>平均点／ボトムラインは</a:t>
            </a:r>
            <a:endParaRPr kumimoji="1" lang="en-US" altLang="ja-JP" sz="1600" b="1" dirty="0">
              <a:solidFill>
                <a:schemeClr val="accent6">
                  <a:lumMod val="75000"/>
                </a:schemeClr>
              </a:solidFill>
              <a:latin typeface="Meiryo" panose="020B0604030504040204" pitchFamily="34" charset="-128"/>
              <a:ea typeface="Meiryo" panose="020B0604030504040204" pitchFamily="34" charset="-128"/>
            </a:endParaRPr>
          </a:p>
          <a:p>
            <a:r>
              <a:rPr kumimoji="1" lang="ja-JP" altLang="en-US" sz="1600" b="1">
                <a:solidFill>
                  <a:schemeClr val="accent6">
                    <a:lumMod val="75000"/>
                  </a:schemeClr>
                </a:solidFill>
                <a:latin typeface="Meiryo" panose="020B0604030504040204" pitchFamily="34" charset="-128"/>
                <a:ea typeface="Meiryo" panose="020B0604030504040204" pitchFamily="34" charset="-128"/>
              </a:rPr>
              <a:t>機械力で押し上げられる</a:t>
            </a:r>
          </a:p>
        </p:txBody>
      </p:sp>
      <p:sp>
        <p:nvSpPr>
          <p:cNvPr id="42" name="テキスト ボックス 41">
            <a:extLst>
              <a:ext uri="{FF2B5EF4-FFF2-40B4-BE49-F238E27FC236}">
                <a16:creationId xmlns:a16="http://schemas.microsoft.com/office/drawing/2014/main" id="{0B8C425B-F233-F7ED-2F2C-99611E5A5541}"/>
              </a:ext>
            </a:extLst>
          </p:cNvPr>
          <p:cNvSpPr txBox="1"/>
          <p:nvPr/>
        </p:nvSpPr>
        <p:spPr>
          <a:xfrm>
            <a:off x="951376" y="4076511"/>
            <a:ext cx="1980029" cy="615553"/>
          </a:xfrm>
          <a:prstGeom prst="rect">
            <a:avLst/>
          </a:prstGeom>
          <a:noFill/>
        </p:spPr>
        <p:txBody>
          <a:bodyPr wrap="none" rtlCol="0">
            <a:spAutoFit/>
          </a:bodyPr>
          <a:lstStyle/>
          <a:p>
            <a:pPr algn="ctr"/>
            <a:r>
              <a:rPr kumimoji="1" lang="ja-JP" altLang="en-US" sz="2000">
                <a:latin typeface="Meiryo" panose="020B0604030504040204" pitchFamily="34" charset="-128"/>
                <a:ea typeface="Meiryo" panose="020B0604030504040204" pitchFamily="34" charset="-128"/>
              </a:rPr>
              <a:t>生産性や効率</a:t>
            </a:r>
            <a:endParaRPr kumimoji="1" lang="en-US" altLang="ja-JP" sz="2000" dirty="0">
              <a:latin typeface="Meiryo" panose="020B0604030504040204" pitchFamily="34" charset="-128"/>
              <a:ea typeface="Meiryo" panose="020B0604030504040204" pitchFamily="34" charset="-128"/>
            </a:endParaRPr>
          </a:p>
          <a:p>
            <a:pPr algn="ctr"/>
            <a:r>
              <a:rPr lang="ja-JP" altLang="en-US" sz="1400">
                <a:latin typeface="Meiryo" panose="020B0604030504040204" pitchFamily="34" charset="-128"/>
                <a:ea typeface="Meiryo" panose="020B0604030504040204" pitchFamily="34" charset="-128"/>
              </a:rPr>
              <a:t>コストパフォーマンス</a:t>
            </a:r>
            <a:endParaRPr kumimoji="1" lang="ja-JP" altLang="en-US" sz="1400">
              <a:latin typeface="Meiryo" panose="020B0604030504040204" pitchFamily="34" charset="-128"/>
              <a:ea typeface="Meiryo" panose="020B0604030504040204" pitchFamily="34" charset="-128"/>
            </a:endParaRPr>
          </a:p>
        </p:txBody>
      </p:sp>
      <p:sp>
        <p:nvSpPr>
          <p:cNvPr id="43" name="テキスト ボックス 42">
            <a:extLst>
              <a:ext uri="{FF2B5EF4-FFF2-40B4-BE49-F238E27FC236}">
                <a16:creationId xmlns:a16="http://schemas.microsoft.com/office/drawing/2014/main" id="{39B19D89-5B60-3913-9731-170A27F03BC8}"/>
              </a:ext>
            </a:extLst>
          </p:cNvPr>
          <p:cNvSpPr txBox="1"/>
          <p:nvPr/>
        </p:nvSpPr>
        <p:spPr>
          <a:xfrm>
            <a:off x="5916093" y="924304"/>
            <a:ext cx="1980029" cy="615553"/>
          </a:xfrm>
          <a:prstGeom prst="rect">
            <a:avLst/>
          </a:prstGeom>
          <a:noFill/>
        </p:spPr>
        <p:txBody>
          <a:bodyPr wrap="none" rtlCol="0">
            <a:spAutoFit/>
          </a:bodyPr>
          <a:lstStyle/>
          <a:p>
            <a:pPr algn="ctr"/>
            <a:r>
              <a:rPr kumimoji="1" lang="ja-JP" altLang="en-US" sz="2000" b="1">
                <a:solidFill>
                  <a:srgbClr val="7030A0"/>
                </a:solidFill>
                <a:latin typeface="Meiryo" panose="020B0604030504040204" pitchFamily="34" charset="-128"/>
                <a:ea typeface="Meiryo" panose="020B0604030504040204" pitchFamily="34" charset="-128"/>
              </a:rPr>
              <a:t>独自性や希少性</a:t>
            </a:r>
            <a:endParaRPr kumimoji="1" lang="en-US" altLang="ja-JP" sz="2000" b="1" dirty="0">
              <a:solidFill>
                <a:srgbClr val="7030A0"/>
              </a:solidFill>
              <a:latin typeface="Meiryo" panose="020B0604030504040204" pitchFamily="34" charset="-128"/>
              <a:ea typeface="Meiryo" panose="020B0604030504040204" pitchFamily="34" charset="-128"/>
            </a:endParaRPr>
          </a:p>
          <a:p>
            <a:pPr algn="ctr"/>
            <a:r>
              <a:rPr lang="ja-JP" altLang="en-US" sz="1400" b="1">
                <a:solidFill>
                  <a:srgbClr val="7030A0"/>
                </a:solidFill>
                <a:latin typeface="Meiryo" panose="020B0604030504040204" pitchFamily="34" charset="-128"/>
                <a:ea typeface="Meiryo" panose="020B0604030504040204" pitchFamily="34" charset="-128"/>
              </a:rPr>
              <a:t>ユニークネスと規模感</a:t>
            </a:r>
            <a:endParaRPr kumimoji="1" lang="ja-JP" altLang="en-US" sz="1400" b="1">
              <a:solidFill>
                <a:srgbClr val="7030A0"/>
              </a:solidFill>
              <a:latin typeface="Meiryo" panose="020B0604030504040204" pitchFamily="34" charset="-128"/>
              <a:ea typeface="Meiryo" panose="020B0604030504040204" pitchFamily="34" charset="-128"/>
            </a:endParaRPr>
          </a:p>
        </p:txBody>
      </p:sp>
      <p:sp>
        <p:nvSpPr>
          <p:cNvPr id="44" name="正方形/長方形 43">
            <a:extLst>
              <a:ext uri="{FF2B5EF4-FFF2-40B4-BE49-F238E27FC236}">
                <a16:creationId xmlns:a16="http://schemas.microsoft.com/office/drawing/2014/main" id="{86244D8A-561F-080C-F6CF-367563E0B33D}"/>
              </a:ext>
            </a:extLst>
          </p:cNvPr>
          <p:cNvSpPr/>
          <p:nvPr/>
        </p:nvSpPr>
        <p:spPr>
          <a:xfrm>
            <a:off x="7338958" y="1933004"/>
            <a:ext cx="811758" cy="400110"/>
          </a:xfrm>
          <a:prstGeom prst="rect">
            <a:avLst/>
          </a:prstGeom>
          <a:solidFill>
            <a:srgbClr val="7030A0">
              <a:alpha val="50196"/>
            </a:srgbClr>
          </a:solidFill>
          <a:ln>
            <a:solidFill>
              <a:srgbClr val="7030A0"/>
            </a:solidFill>
            <a:prstDash val="sysDot"/>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23" name="グループ化 22">
            <a:extLst>
              <a:ext uri="{FF2B5EF4-FFF2-40B4-BE49-F238E27FC236}">
                <a16:creationId xmlns:a16="http://schemas.microsoft.com/office/drawing/2014/main" id="{6118FE86-735E-6B35-5722-E0BAD351246B}"/>
              </a:ext>
            </a:extLst>
          </p:cNvPr>
          <p:cNvGrpSpPr/>
          <p:nvPr/>
        </p:nvGrpSpPr>
        <p:grpSpPr>
          <a:xfrm>
            <a:off x="3525793" y="2884098"/>
            <a:ext cx="1268575" cy="3638475"/>
            <a:chOff x="3525793" y="2884098"/>
            <a:chExt cx="1268575" cy="3638475"/>
          </a:xfrm>
        </p:grpSpPr>
        <p:sp>
          <p:nvSpPr>
            <p:cNvPr id="41" name="上矢印 40">
              <a:extLst>
                <a:ext uri="{FF2B5EF4-FFF2-40B4-BE49-F238E27FC236}">
                  <a16:creationId xmlns:a16="http://schemas.microsoft.com/office/drawing/2014/main" id="{A5C5679F-5AC4-794A-AC28-F566BBBFC0CE}"/>
                </a:ext>
              </a:extLst>
            </p:cNvPr>
            <p:cNvSpPr/>
            <p:nvPr/>
          </p:nvSpPr>
          <p:spPr>
            <a:xfrm>
              <a:off x="3525793" y="2884098"/>
              <a:ext cx="1268575" cy="3638475"/>
            </a:xfrm>
            <a:prstGeom prst="up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9" name="曲線コネクタ 8">
              <a:extLst>
                <a:ext uri="{FF2B5EF4-FFF2-40B4-BE49-F238E27FC236}">
                  <a16:creationId xmlns:a16="http://schemas.microsoft.com/office/drawing/2014/main" id="{C62FDD99-B41C-21C0-8A32-3C1E11620668}"/>
                </a:ext>
              </a:extLst>
            </p:cNvPr>
            <p:cNvCxnSpPr>
              <a:cxnSpLocks/>
            </p:cNvCxnSpPr>
            <p:nvPr/>
          </p:nvCxnSpPr>
          <p:spPr>
            <a:xfrm flipV="1">
              <a:off x="3638684" y="4839617"/>
              <a:ext cx="875342" cy="290945"/>
            </a:xfrm>
            <a:prstGeom prst="curvedConnector3">
              <a:avLst/>
            </a:prstGeom>
            <a:ln w="76200">
              <a:solidFill>
                <a:schemeClr val="bg1"/>
              </a:solidFill>
            </a:ln>
            <a:effectLst/>
          </p:spPr>
          <p:style>
            <a:lnRef idx="2">
              <a:schemeClr val="accent1"/>
            </a:lnRef>
            <a:fillRef idx="0">
              <a:schemeClr val="accent1"/>
            </a:fillRef>
            <a:effectRef idx="1">
              <a:schemeClr val="accent1"/>
            </a:effectRef>
            <a:fontRef idx="minor">
              <a:schemeClr val="tx1"/>
            </a:fontRef>
          </p:style>
        </p:cxnSp>
      </p:grpSp>
      <p:pic>
        <p:nvPicPr>
          <p:cNvPr id="12" name="図 11" descr="図形&#10;&#10;中程度の精度で自動的に生成された説明">
            <a:extLst>
              <a:ext uri="{FF2B5EF4-FFF2-40B4-BE49-F238E27FC236}">
                <a16:creationId xmlns:a16="http://schemas.microsoft.com/office/drawing/2014/main" id="{5869E495-9DE6-B0EE-0116-8EBBBF804B26}"/>
              </a:ext>
            </a:extLst>
          </p:cNvPr>
          <p:cNvPicPr>
            <a:picLocks noChangeAspect="1"/>
          </p:cNvPicPr>
          <p:nvPr/>
        </p:nvPicPr>
        <p:blipFill>
          <a:blip r:embed="rId2"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4150468" y="5746102"/>
            <a:ext cx="1049316" cy="685674"/>
          </a:xfrm>
          <a:prstGeom prst="rect">
            <a:avLst/>
          </a:prstGeom>
          <a:effectLst>
            <a:outerShdw blurRad="50800" dist="38100" dir="2700000" algn="tl" rotWithShape="0">
              <a:prstClr val="black">
                <a:alpha val="40000"/>
              </a:prstClr>
            </a:outerShdw>
          </a:effectLst>
        </p:spPr>
      </p:pic>
      <p:pic>
        <p:nvPicPr>
          <p:cNvPr id="18" name="図 17" descr="アイコン&#10;&#10;自動的に生成された説明">
            <a:extLst>
              <a:ext uri="{FF2B5EF4-FFF2-40B4-BE49-F238E27FC236}">
                <a16:creationId xmlns:a16="http://schemas.microsoft.com/office/drawing/2014/main" id="{1F0BC940-C29D-3DF8-CA40-B1320C3B27C8}"/>
              </a:ext>
            </a:extLst>
          </p:cNvPr>
          <p:cNvPicPr>
            <a:picLocks noChangeAspect="1"/>
          </p:cNvPicPr>
          <p:nvPr/>
        </p:nvPicPr>
        <p:blipFill>
          <a:blip r:embed="rId3"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4538333" y="3923850"/>
            <a:ext cx="615152" cy="698678"/>
          </a:xfrm>
          <a:prstGeom prst="rect">
            <a:avLst/>
          </a:prstGeom>
          <a:effectLst>
            <a:outerShdw blurRad="50800" dist="38100" dir="2700000" algn="tl" rotWithShape="0">
              <a:prstClr val="black">
                <a:alpha val="40000"/>
              </a:prstClr>
            </a:outerShdw>
          </a:effectLst>
        </p:spPr>
      </p:pic>
      <p:pic>
        <p:nvPicPr>
          <p:cNvPr id="8" name="図 7" descr="アイコン&#10;&#10;自動的に生成された説明">
            <a:extLst>
              <a:ext uri="{FF2B5EF4-FFF2-40B4-BE49-F238E27FC236}">
                <a16:creationId xmlns:a16="http://schemas.microsoft.com/office/drawing/2014/main" id="{93F92D1E-0B8E-2E2E-3EC4-E13E3E0C4CD9}"/>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217271" y="3923850"/>
            <a:ext cx="578385" cy="658042"/>
          </a:xfrm>
          <a:prstGeom prst="rect">
            <a:avLst/>
          </a:prstGeom>
          <a:effectLst>
            <a:outerShdw blurRad="50800" dist="38100" dir="2700000" algn="tl" rotWithShape="0">
              <a:prstClr val="black">
                <a:alpha val="40000"/>
              </a:prstClr>
            </a:outerShdw>
          </a:effectLst>
        </p:spPr>
      </p:pic>
      <p:pic>
        <p:nvPicPr>
          <p:cNvPr id="19" name="図 18" descr="図形&#10;&#10;中程度の精度で自動的に生成された説明">
            <a:extLst>
              <a:ext uri="{FF2B5EF4-FFF2-40B4-BE49-F238E27FC236}">
                <a16:creationId xmlns:a16="http://schemas.microsoft.com/office/drawing/2014/main" id="{7C527D5C-22C8-0B4C-0AFB-290DCEC09514}"/>
              </a:ext>
            </a:extLst>
          </p:cNvPr>
          <p:cNvPicPr>
            <a:picLocks noChangeAspect="1"/>
          </p:cNvPicPr>
          <p:nvPr/>
        </p:nvPicPr>
        <p:blipFill>
          <a:blip r:embed="rId5">
            <a:clrChange>
              <a:clrFrom>
                <a:srgbClr val="FEFEFE"/>
              </a:clrFrom>
              <a:clrTo>
                <a:srgbClr val="FEFEFE">
                  <a:alpha val="0"/>
                </a:srgbClr>
              </a:clrTo>
            </a:clrChange>
          </a:blip>
          <a:stretch>
            <a:fillRect/>
          </a:stretch>
        </p:blipFill>
        <p:spPr>
          <a:xfrm flipH="1">
            <a:off x="3473706" y="5938964"/>
            <a:ext cx="683646" cy="430577"/>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421611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Effect transition="in" filter="fade">
                                      <p:cBhvr>
                                        <p:cTn id="9" dur="500"/>
                                        <p:tgtEl>
                                          <p:spTgt spid="19"/>
                                        </p:tgtEl>
                                      </p:cBhvr>
                                    </p:animEffect>
                                  </p:childTnLst>
                                </p:cTn>
                              </p:par>
                              <p:par>
                                <p:cTn id="10" presetID="53" presetClass="entr" presetSubtype="16" fill="hold"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fltVal val="0"/>
                                          </p:val>
                                        </p:tav>
                                        <p:tav tm="100000">
                                          <p:val>
                                            <p:strVal val="#ppt_w"/>
                                          </p:val>
                                        </p:tav>
                                      </p:tavLst>
                                    </p:anim>
                                    <p:anim calcmode="lin" valueType="num">
                                      <p:cBhvr>
                                        <p:cTn id="13" dur="500" fill="hold"/>
                                        <p:tgtEl>
                                          <p:spTgt spid="12"/>
                                        </p:tgtEl>
                                        <p:attrNameLst>
                                          <p:attrName>ppt_h</p:attrName>
                                        </p:attrNameLst>
                                      </p:cBhvr>
                                      <p:tavLst>
                                        <p:tav tm="0">
                                          <p:val>
                                            <p:fltVal val="0"/>
                                          </p:val>
                                        </p:tav>
                                        <p:tav tm="100000">
                                          <p:val>
                                            <p:strVal val="#ppt_h"/>
                                          </p:val>
                                        </p:tav>
                                      </p:tavLst>
                                    </p:anim>
                                    <p:animEffect transition="in" filter="fade">
                                      <p:cBhvr>
                                        <p:cTn id="14" dur="500"/>
                                        <p:tgtEl>
                                          <p:spTgt spid="12"/>
                                        </p:tgtEl>
                                      </p:cBhvr>
                                    </p:animEffect>
                                  </p:childTnLst>
                                </p:cTn>
                              </p:par>
                            </p:childTnLst>
                          </p:cTn>
                        </p:par>
                        <p:par>
                          <p:cTn id="15" fill="hold">
                            <p:stCondLst>
                              <p:cond delay="500"/>
                            </p:stCondLst>
                            <p:childTnLst>
                              <p:par>
                                <p:cTn id="16" presetID="22" presetClass="entr" presetSubtype="4" fill="hold" grpId="0" nodeType="after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down)">
                                      <p:cBhvr>
                                        <p:cTn id="18" dur="500"/>
                                        <p:tgtEl>
                                          <p:spTgt spid="22"/>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p:cTn id="23" dur="500" fill="hold"/>
                                        <p:tgtEl>
                                          <p:spTgt spid="8"/>
                                        </p:tgtEl>
                                        <p:attrNameLst>
                                          <p:attrName>ppt_w</p:attrName>
                                        </p:attrNameLst>
                                      </p:cBhvr>
                                      <p:tavLst>
                                        <p:tav tm="0">
                                          <p:val>
                                            <p:fltVal val="0"/>
                                          </p:val>
                                        </p:tav>
                                        <p:tav tm="100000">
                                          <p:val>
                                            <p:strVal val="#ppt_w"/>
                                          </p:val>
                                        </p:tav>
                                      </p:tavLst>
                                    </p:anim>
                                    <p:anim calcmode="lin" valueType="num">
                                      <p:cBhvr>
                                        <p:cTn id="24" dur="500" fill="hold"/>
                                        <p:tgtEl>
                                          <p:spTgt spid="8"/>
                                        </p:tgtEl>
                                        <p:attrNameLst>
                                          <p:attrName>ppt_h</p:attrName>
                                        </p:attrNameLst>
                                      </p:cBhvr>
                                      <p:tavLst>
                                        <p:tav tm="0">
                                          <p:val>
                                            <p:fltVal val="0"/>
                                          </p:val>
                                        </p:tav>
                                        <p:tav tm="100000">
                                          <p:val>
                                            <p:strVal val="#ppt_h"/>
                                          </p:val>
                                        </p:tav>
                                      </p:tavLst>
                                    </p:anim>
                                    <p:animEffect transition="in" filter="fade">
                                      <p:cBhvr>
                                        <p:cTn id="25" dur="500"/>
                                        <p:tgtEl>
                                          <p:spTgt spid="8"/>
                                        </p:tgtEl>
                                      </p:cBhvr>
                                    </p:animEffect>
                                  </p:childTnLst>
                                </p:cTn>
                              </p:par>
                              <p:par>
                                <p:cTn id="26" presetID="53" presetClass="entr" presetSubtype="16"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cBhvr>
                                        <p:cTn id="28" dur="500" fill="hold"/>
                                        <p:tgtEl>
                                          <p:spTgt spid="18"/>
                                        </p:tgtEl>
                                        <p:attrNameLst>
                                          <p:attrName>ppt_w</p:attrName>
                                        </p:attrNameLst>
                                      </p:cBhvr>
                                      <p:tavLst>
                                        <p:tav tm="0">
                                          <p:val>
                                            <p:fltVal val="0"/>
                                          </p:val>
                                        </p:tav>
                                        <p:tav tm="100000">
                                          <p:val>
                                            <p:strVal val="#ppt_w"/>
                                          </p:val>
                                        </p:tav>
                                      </p:tavLst>
                                    </p:anim>
                                    <p:anim calcmode="lin" valueType="num">
                                      <p:cBhvr>
                                        <p:cTn id="29" dur="500" fill="hold"/>
                                        <p:tgtEl>
                                          <p:spTgt spid="18"/>
                                        </p:tgtEl>
                                        <p:attrNameLst>
                                          <p:attrName>ppt_h</p:attrName>
                                        </p:attrNameLst>
                                      </p:cBhvr>
                                      <p:tavLst>
                                        <p:tav tm="0">
                                          <p:val>
                                            <p:fltVal val="0"/>
                                          </p:val>
                                        </p:tav>
                                        <p:tav tm="100000">
                                          <p:val>
                                            <p:strVal val="#ppt_h"/>
                                          </p:val>
                                        </p:tav>
                                      </p:tavLst>
                                    </p:anim>
                                    <p:animEffect transition="in" filter="fade">
                                      <p:cBhvr>
                                        <p:cTn id="30" dur="500"/>
                                        <p:tgtEl>
                                          <p:spTgt spid="18"/>
                                        </p:tgtEl>
                                      </p:cBhvr>
                                    </p:animEffect>
                                  </p:childTnLst>
                                </p:cTn>
                              </p:par>
                            </p:childTnLst>
                          </p:cTn>
                        </p:par>
                        <p:par>
                          <p:cTn id="31" fill="hold">
                            <p:stCondLst>
                              <p:cond delay="500"/>
                            </p:stCondLst>
                            <p:childTnLst>
                              <p:par>
                                <p:cTn id="32" presetID="22" presetClass="entr" presetSubtype="4" fill="hold"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down)">
                                      <p:cBhvr>
                                        <p:cTn id="34" dur="500"/>
                                        <p:tgtEl>
                                          <p:spTgt spid="23"/>
                                        </p:tgtEl>
                                      </p:cBhvr>
                                    </p:animEffect>
                                  </p:childTnLst>
                                </p:cTn>
                              </p:par>
                            </p:childTnLst>
                          </p:cTn>
                        </p:par>
                        <p:par>
                          <p:cTn id="35" fill="hold">
                            <p:stCondLst>
                              <p:cond delay="1000"/>
                            </p:stCondLst>
                            <p:childTnLst>
                              <p:par>
                                <p:cTn id="36" presetID="53" presetClass="entr" presetSubtype="16" fill="hold" grpId="0" nodeType="afterEffect">
                                  <p:stCondLst>
                                    <p:cond delay="0"/>
                                  </p:stCondLst>
                                  <p:childTnLst>
                                    <p:set>
                                      <p:cBhvr>
                                        <p:cTn id="37" dur="1" fill="hold">
                                          <p:stCondLst>
                                            <p:cond delay="0"/>
                                          </p:stCondLst>
                                        </p:cTn>
                                        <p:tgtEl>
                                          <p:spTgt spid="36"/>
                                        </p:tgtEl>
                                        <p:attrNameLst>
                                          <p:attrName>style.visibility</p:attrName>
                                        </p:attrNameLst>
                                      </p:cBhvr>
                                      <p:to>
                                        <p:strVal val="visible"/>
                                      </p:to>
                                    </p:set>
                                    <p:anim calcmode="lin" valueType="num">
                                      <p:cBhvr>
                                        <p:cTn id="38" dur="500" fill="hold"/>
                                        <p:tgtEl>
                                          <p:spTgt spid="36"/>
                                        </p:tgtEl>
                                        <p:attrNameLst>
                                          <p:attrName>ppt_w</p:attrName>
                                        </p:attrNameLst>
                                      </p:cBhvr>
                                      <p:tavLst>
                                        <p:tav tm="0">
                                          <p:val>
                                            <p:fltVal val="0"/>
                                          </p:val>
                                        </p:tav>
                                        <p:tav tm="100000">
                                          <p:val>
                                            <p:strVal val="#ppt_w"/>
                                          </p:val>
                                        </p:tav>
                                      </p:tavLst>
                                    </p:anim>
                                    <p:anim calcmode="lin" valueType="num">
                                      <p:cBhvr>
                                        <p:cTn id="39" dur="500" fill="hold"/>
                                        <p:tgtEl>
                                          <p:spTgt spid="36"/>
                                        </p:tgtEl>
                                        <p:attrNameLst>
                                          <p:attrName>ppt_h</p:attrName>
                                        </p:attrNameLst>
                                      </p:cBhvr>
                                      <p:tavLst>
                                        <p:tav tm="0">
                                          <p:val>
                                            <p:fltVal val="0"/>
                                          </p:val>
                                        </p:tav>
                                        <p:tav tm="100000">
                                          <p:val>
                                            <p:strVal val="#ppt_h"/>
                                          </p:val>
                                        </p:tav>
                                      </p:tavLst>
                                    </p:anim>
                                    <p:animEffect transition="in" filter="fade">
                                      <p:cBhvr>
                                        <p:cTn id="40" dur="500"/>
                                        <p:tgtEl>
                                          <p:spTgt spid="36"/>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4" fill="hold" nodeType="click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wipe(down)">
                                      <p:cBhvr>
                                        <p:cTn id="45" dur="500"/>
                                        <p:tgtEl>
                                          <p:spTgt spid="24"/>
                                        </p:tgtEl>
                                      </p:cBhvr>
                                    </p:animEffect>
                                  </p:childTnLst>
                                </p:cTn>
                              </p:par>
                            </p:childTnLst>
                          </p:cTn>
                        </p:par>
                        <p:par>
                          <p:cTn id="46" fill="hold">
                            <p:stCondLst>
                              <p:cond delay="500"/>
                            </p:stCondLst>
                            <p:childTnLst>
                              <p:par>
                                <p:cTn id="47" presetID="53" presetClass="entr" presetSubtype="16" fill="hold" grpId="0" nodeType="after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p:cTn id="49" dur="500" fill="hold"/>
                                        <p:tgtEl>
                                          <p:spTgt spid="17"/>
                                        </p:tgtEl>
                                        <p:attrNameLst>
                                          <p:attrName>ppt_w</p:attrName>
                                        </p:attrNameLst>
                                      </p:cBhvr>
                                      <p:tavLst>
                                        <p:tav tm="0">
                                          <p:val>
                                            <p:fltVal val="0"/>
                                          </p:val>
                                        </p:tav>
                                        <p:tav tm="100000">
                                          <p:val>
                                            <p:strVal val="#ppt_w"/>
                                          </p:val>
                                        </p:tav>
                                      </p:tavLst>
                                    </p:anim>
                                    <p:anim calcmode="lin" valueType="num">
                                      <p:cBhvr>
                                        <p:cTn id="50" dur="500" fill="hold"/>
                                        <p:tgtEl>
                                          <p:spTgt spid="17"/>
                                        </p:tgtEl>
                                        <p:attrNameLst>
                                          <p:attrName>ppt_h</p:attrName>
                                        </p:attrNameLst>
                                      </p:cBhvr>
                                      <p:tavLst>
                                        <p:tav tm="0">
                                          <p:val>
                                            <p:fltVal val="0"/>
                                          </p:val>
                                        </p:tav>
                                        <p:tav tm="100000">
                                          <p:val>
                                            <p:strVal val="#ppt_h"/>
                                          </p:val>
                                        </p:tav>
                                      </p:tavLst>
                                    </p:anim>
                                    <p:animEffect transition="in" filter="fade">
                                      <p:cBhvr>
                                        <p:cTn id="51" dur="500"/>
                                        <p:tgtEl>
                                          <p:spTgt spid="17"/>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4" fill="hold" grpId="0" nodeType="clickEffect">
                                  <p:stCondLst>
                                    <p:cond delay="0"/>
                                  </p:stCondLst>
                                  <p:childTnLst>
                                    <p:set>
                                      <p:cBhvr>
                                        <p:cTn id="55" dur="1" fill="hold">
                                          <p:stCondLst>
                                            <p:cond delay="0"/>
                                          </p:stCondLst>
                                        </p:cTn>
                                        <p:tgtEl>
                                          <p:spTgt spid="37"/>
                                        </p:tgtEl>
                                        <p:attrNameLst>
                                          <p:attrName>style.visibility</p:attrName>
                                        </p:attrNameLst>
                                      </p:cBhvr>
                                      <p:to>
                                        <p:strVal val="visible"/>
                                      </p:to>
                                    </p:set>
                                    <p:animEffect transition="in" filter="wipe(down)">
                                      <p:cBhvr>
                                        <p:cTn id="56" dur="500"/>
                                        <p:tgtEl>
                                          <p:spTgt spid="37"/>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44"/>
                                        </p:tgtEl>
                                        <p:attrNameLst>
                                          <p:attrName>style.visibility</p:attrName>
                                        </p:attrNameLst>
                                      </p:cBhvr>
                                      <p:to>
                                        <p:strVal val="visible"/>
                                      </p:to>
                                    </p:set>
                                    <p:animEffect transition="in" filter="wipe(down)">
                                      <p:cBhvr>
                                        <p:cTn id="59" dur="500"/>
                                        <p:tgtEl>
                                          <p:spTgt spid="44"/>
                                        </p:tgtEl>
                                      </p:cBhvr>
                                    </p:animEffect>
                                  </p:childTnLst>
                                </p:cTn>
                              </p:par>
                            </p:childTnLst>
                          </p:cTn>
                        </p:par>
                        <p:par>
                          <p:cTn id="60" fill="hold">
                            <p:stCondLst>
                              <p:cond delay="500"/>
                            </p:stCondLst>
                            <p:childTnLst>
                              <p:par>
                                <p:cTn id="61" presetID="53" presetClass="entr" presetSubtype="16" fill="hold" grpId="0" nodeType="afterEffect">
                                  <p:stCondLst>
                                    <p:cond delay="0"/>
                                  </p:stCondLst>
                                  <p:childTnLst>
                                    <p:set>
                                      <p:cBhvr>
                                        <p:cTn id="62" dur="1" fill="hold">
                                          <p:stCondLst>
                                            <p:cond delay="0"/>
                                          </p:stCondLst>
                                        </p:cTn>
                                        <p:tgtEl>
                                          <p:spTgt spid="43"/>
                                        </p:tgtEl>
                                        <p:attrNameLst>
                                          <p:attrName>style.visibility</p:attrName>
                                        </p:attrNameLst>
                                      </p:cBhvr>
                                      <p:to>
                                        <p:strVal val="visible"/>
                                      </p:to>
                                    </p:set>
                                    <p:anim calcmode="lin" valueType="num">
                                      <p:cBhvr>
                                        <p:cTn id="63" dur="500" fill="hold"/>
                                        <p:tgtEl>
                                          <p:spTgt spid="43"/>
                                        </p:tgtEl>
                                        <p:attrNameLst>
                                          <p:attrName>ppt_w</p:attrName>
                                        </p:attrNameLst>
                                      </p:cBhvr>
                                      <p:tavLst>
                                        <p:tav tm="0">
                                          <p:val>
                                            <p:fltVal val="0"/>
                                          </p:val>
                                        </p:tav>
                                        <p:tav tm="100000">
                                          <p:val>
                                            <p:strVal val="#ppt_w"/>
                                          </p:val>
                                        </p:tav>
                                      </p:tavLst>
                                    </p:anim>
                                    <p:anim calcmode="lin" valueType="num">
                                      <p:cBhvr>
                                        <p:cTn id="64" dur="500" fill="hold"/>
                                        <p:tgtEl>
                                          <p:spTgt spid="43"/>
                                        </p:tgtEl>
                                        <p:attrNameLst>
                                          <p:attrName>ppt_h</p:attrName>
                                        </p:attrNameLst>
                                      </p:cBhvr>
                                      <p:tavLst>
                                        <p:tav tm="0">
                                          <p:val>
                                            <p:fltVal val="0"/>
                                          </p:val>
                                        </p:tav>
                                        <p:tav tm="100000">
                                          <p:val>
                                            <p:strVal val="#ppt_h"/>
                                          </p:val>
                                        </p:tav>
                                      </p:tavLst>
                                    </p:anim>
                                    <p:animEffect transition="in" filter="fade">
                                      <p:cBhvr>
                                        <p:cTn id="65"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37" grpId="0" animBg="1"/>
      <p:bldP spid="17" grpId="0"/>
      <p:bldP spid="36" grpId="0"/>
      <p:bldP spid="43" grpId="0"/>
      <p:bldP spid="44" grpId="0" animBg="1"/>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5ECA702D-92C8-D0E3-241D-2ED82A88FEF3}"/>
              </a:ext>
            </a:extLst>
          </p:cNvPr>
          <p:cNvSpPr>
            <a:spLocks noGrp="1"/>
          </p:cNvSpPr>
          <p:nvPr>
            <p:ph type="title"/>
          </p:nvPr>
        </p:nvSpPr>
        <p:spPr/>
        <p:txBody>
          <a:bodyPr/>
          <a:lstStyle/>
          <a:p>
            <a:r>
              <a:rPr kumimoji="1" lang="en-US" altLang="ja-JP" dirty="0"/>
              <a:t>AI</a:t>
            </a:r>
            <a:r>
              <a:rPr kumimoji="1" lang="ja-JP" altLang="en-US"/>
              <a:t>が仕事を奪う？</a:t>
            </a:r>
          </a:p>
        </p:txBody>
      </p:sp>
      <p:pic>
        <p:nvPicPr>
          <p:cNvPr id="3" name="図 2" descr="アイコン&#10;&#10;自動的に生成された説明">
            <a:extLst>
              <a:ext uri="{FF2B5EF4-FFF2-40B4-BE49-F238E27FC236}">
                <a16:creationId xmlns:a16="http://schemas.microsoft.com/office/drawing/2014/main" id="{8F539786-A58C-AC0C-D812-20DCC55C2C0B}"/>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flipH="1">
            <a:off x="6286494" y="1873694"/>
            <a:ext cx="1254041" cy="1426753"/>
          </a:xfrm>
          <a:prstGeom prst="rect">
            <a:avLst/>
          </a:prstGeom>
          <a:effectLst>
            <a:outerShdw blurRad="50800" dist="38100" dir="2700000" algn="tl" rotWithShape="0">
              <a:prstClr val="black">
                <a:alpha val="40000"/>
              </a:prstClr>
            </a:outerShdw>
          </a:effectLst>
        </p:spPr>
      </p:pic>
      <p:pic>
        <p:nvPicPr>
          <p:cNvPr id="4" name="図 3" descr="アイコン&#10;&#10;自動的に生成された説明">
            <a:extLst>
              <a:ext uri="{FF2B5EF4-FFF2-40B4-BE49-F238E27FC236}">
                <a16:creationId xmlns:a16="http://schemas.microsoft.com/office/drawing/2014/main" id="{F42959D7-C08C-02F2-E4AD-7AA826AE6843}"/>
              </a:ext>
            </a:extLst>
          </p:cNvPr>
          <p:cNvPicPr>
            <a:picLocks noChangeAspect="1"/>
          </p:cNvPicPr>
          <p:nvPr/>
        </p:nvPicPr>
        <p:blipFill>
          <a:blip r:embed="rId3"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1601322" y="1873694"/>
            <a:ext cx="1256186" cy="1426753"/>
          </a:xfrm>
          <a:prstGeom prst="rect">
            <a:avLst/>
          </a:prstGeom>
          <a:effectLst>
            <a:outerShdw blurRad="50800" dist="38100" dir="2700000" algn="tl" rotWithShape="0">
              <a:prstClr val="black">
                <a:alpha val="40000"/>
              </a:prstClr>
            </a:outerShdw>
          </a:effectLst>
        </p:spPr>
      </p:pic>
      <p:pic>
        <p:nvPicPr>
          <p:cNvPr id="5" name="図 4">
            <a:extLst>
              <a:ext uri="{FF2B5EF4-FFF2-40B4-BE49-F238E27FC236}">
                <a16:creationId xmlns:a16="http://schemas.microsoft.com/office/drawing/2014/main" id="{CCCF0CF3-DAB7-FF36-4465-2882BF7027DB}"/>
              </a:ext>
            </a:extLst>
          </p:cNvPr>
          <p:cNvPicPr>
            <a:picLocks noChangeAspect="1"/>
          </p:cNvPicPr>
          <p:nvPr/>
        </p:nvPicPr>
        <p:blipFill>
          <a:blip r:embed="rId4">
            <a:clrChange>
              <a:clrFrom>
                <a:srgbClr val="FFFFFF"/>
              </a:clrFrom>
              <a:clrTo>
                <a:srgbClr val="FFFFFF">
                  <a:alpha val="0"/>
                </a:srgbClr>
              </a:clrTo>
            </a:clrChange>
          </a:blip>
          <a:stretch>
            <a:fillRect/>
          </a:stretch>
        </p:blipFill>
        <p:spPr>
          <a:xfrm>
            <a:off x="3201210" y="3565186"/>
            <a:ext cx="2741579" cy="2741579"/>
          </a:xfrm>
          <a:prstGeom prst="rect">
            <a:avLst/>
          </a:prstGeom>
          <a:effectLst>
            <a:outerShdw blurRad="50800" dist="38100" dir="2700000" algn="tl" rotWithShape="0">
              <a:prstClr val="black">
                <a:alpha val="40000"/>
              </a:prstClr>
            </a:outerShdw>
          </a:effectLst>
        </p:spPr>
      </p:pic>
      <p:sp>
        <p:nvSpPr>
          <p:cNvPr id="6" name="曲折矢印 5">
            <a:extLst>
              <a:ext uri="{FF2B5EF4-FFF2-40B4-BE49-F238E27FC236}">
                <a16:creationId xmlns:a16="http://schemas.microsoft.com/office/drawing/2014/main" id="{E7747EEF-8D42-1F9F-48A7-E314102CECD3}"/>
              </a:ext>
            </a:extLst>
          </p:cNvPr>
          <p:cNvSpPr/>
          <p:nvPr/>
        </p:nvSpPr>
        <p:spPr>
          <a:xfrm rot="10800000">
            <a:off x="5879971" y="3514927"/>
            <a:ext cx="1254041" cy="2234815"/>
          </a:xfrm>
          <a:prstGeom prst="bent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曲折矢印 7">
            <a:extLst>
              <a:ext uri="{FF2B5EF4-FFF2-40B4-BE49-F238E27FC236}">
                <a16:creationId xmlns:a16="http://schemas.microsoft.com/office/drawing/2014/main" id="{FB0A0517-098D-83C2-1E89-0D1DEB287DCC}"/>
              </a:ext>
            </a:extLst>
          </p:cNvPr>
          <p:cNvSpPr/>
          <p:nvPr/>
        </p:nvSpPr>
        <p:spPr>
          <a:xfrm rot="10800000" flipH="1">
            <a:off x="2009990" y="3514928"/>
            <a:ext cx="1254041" cy="2234815"/>
          </a:xfrm>
          <a:prstGeom prst="bentArrow">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 name="テキスト ボックス 10">
            <a:extLst>
              <a:ext uri="{FF2B5EF4-FFF2-40B4-BE49-F238E27FC236}">
                <a16:creationId xmlns:a16="http://schemas.microsoft.com/office/drawing/2014/main" id="{EE959901-59DD-226D-A581-6BC4035741B4}"/>
              </a:ext>
            </a:extLst>
          </p:cNvPr>
          <p:cNvSpPr txBox="1"/>
          <p:nvPr/>
        </p:nvSpPr>
        <p:spPr>
          <a:xfrm>
            <a:off x="1213753" y="954992"/>
            <a:ext cx="2031325" cy="646331"/>
          </a:xfrm>
          <a:prstGeom prst="rect">
            <a:avLst/>
          </a:prstGeom>
          <a:noFill/>
        </p:spPr>
        <p:txBody>
          <a:bodyPr wrap="none" rtlCol="0">
            <a:spAutoFit/>
          </a:bodyPr>
          <a:lstStyle/>
          <a:p>
            <a:pPr algn="ctr"/>
            <a:r>
              <a:rPr kumimoji="1" lang="en-US" altLang="ja-JP" dirty="0">
                <a:latin typeface="Meiryo" panose="020B0604030504040204" pitchFamily="34" charset="-128"/>
                <a:ea typeface="Meiryo" panose="020B0604030504040204" pitchFamily="34" charset="-128"/>
              </a:rPr>
              <a:t>AI</a:t>
            </a:r>
            <a:r>
              <a:rPr kumimoji="1" lang="ja-JP" altLang="en-US">
                <a:latin typeface="Meiryo" panose="020B0604030504040204" pitchFamily="34" charset="-128"/>
                <a:ea typeface="Meiryo" panose="020B0604030504040204" pitchFamily="34" charset="-128"/>
              </a:rPr>
              <a:t>が</a:t>
            </a:r>
            <a:endParaRPr kumimoji="1" lang="en-US" altLang="ja-JP" dirty="0">
              <a:latin typeface="Meiryo" panose="020B0604030504040204" pitchFamily="34" charset="-128"/>
              <a:ea typeface="Meiryo" panose="020B0604030504040204" pitchFamily="34" charset="-128"/>
            </a:endParaRPr>
          </a:p>
          <a:p>
            <a:pPr algn="ctr"/>
            <a:r>
              <a:rPr kumimoji="1" lang="ja-JP" altLang="en-US">
                <a:latin typeface="Meiryo" panose="020B0604030504040204" pitchFamily="34" charset="-128"/>
                <a:ea typeface="Meiryo" panose="020B0604030504040204" pitchFamily="34" charset="-128"/>
              </a:rPr>
              <a:t>人間の仕事を奪う</a:t>
            </a:r>
          </a:p>
        </p:txBody>
      </p:sp>
      <p:sp>
        <p:nvSpPr>
          <p:cNvPr id="12" name="テキスト ボックス 11">
            <a:extLst>
              <a:ext uri="{FF2B5EF4-FFF2-40B4-BE49-F238E27FC236}">
                <a16:creationId xmlns:a16="http://schemas.microsoft.com/office/drawing/2014/main" id="{FFE92C19-6DB3-640F-4937-1324E0118116}"/>
              </a:ext>
            </a:extLst>
          </p:cNvPr>
          <p:cNvSpPr txBox="1"/>
          <p:nvPr/>
        </p:nvSpPr>
        <p:spPr>
          <a:xfrm>
            <a:off x="4850563" y="991345"/>
            <a:ext cx="4128053" cy="646331"/>
          </a:xfrm>
          <a:prstGeom prst="rect">
            <a:avLst/>
          </a:prstGeom>
          <a:noFill/>
        </p:spPr>
        <p:txBody>
          <a:bodyPr wrap="none" rtlCol="0">
            <a:spAutoFit/>
          </a:bodyPr>
          <a:lstStyle/>
          <a:p>
            <a:pPr algn="ctr"/>
            <a:r>
              <a:rPr kumimoji="1" lang="en-US" altLang="ja-JP" dirty="0">
                <a:latin typeface="Meiryo" panose="020B0604030504040204" pitchFamily="34" charset="-128"/>
                <a:ea typeface="Meiryo" panose="020B0604030504040204" pitchFamily="34" charset="-128"/>
              </a:rPr>
              <a:t>AI</a:t>
            </a:r>
            <a:r>
              <a:rPr kumimoji="1" lang="ja-JP" altLang="en-US">
                <a:latin typeface="Meiryo" panose="020B0604030504040204" pitchFamily="34" charset="-128"/>
                <a:ea typeface="Meiryo" panose="020B0604030504040204" pitchFamily="34" charset="-128"/>
              </a:rPr>
              <a:t>を使いこなせる</a:t>
            </a:r>
            <a:r>
              <a:rPr kumimoji="1" lang="ja-JP" altLang="en-US" b="1" u="sng">
                <a:latin typeface="Meiryo" panose="020B0604030504040204" pitchFamily="34" charset="-128"/>
                <a:ea typeface="Meiryo" panose="020B0604030504040204" pitchFamily="34" charset="-128"/>
              </a:rPr>
              <a:t>人間</a:t>
            </a:r>
            <a:r>
              <a:rPr kumimoji="1" lang="ja-JP" altLang="en-US">
                <a:latin typeface="Meiryo" panose="020B0604030504040204" pitchFamily="34" charset="-128"/>
                <a:ea typeface="Meiryo" panose="020B0604030504040204" pitchFamily="34" charset="-128"/>
              </a:rPr>
              <a:t>が</a:t>
            </a:r>
            <a:endParaRPr kumimoji="1" lang="en-US" altLang="ja-JP" dirty="0">
              <a:latin typeface="Meiryo" panose="020B0604030504040204" pitchFamily="34" charset="-128"/>
              <a:ea typeface="Meiryo" panose="020B0604030504040204" pitchFamily="34" charset="-128"/>
            </a:endParaRPr>
          </a:p>
          <a:p>
            <a:pPr algn="ctr"/>
            <a:r>
              <a:rPr kumimoji="1" lang="en-US" altLang="ja-JP" dirty="0">
                <a:latin typeface="Meiryo" panose="020B0604030504040204" pitchFamily="34" charset="-128"/>
                <a:ea typeface="Meiryo" panose="020B0604030504040204" pitchFamily="34" charset="-128"/>
              </a:rPr>
              <a:t>AI</a:t>
            </a:r>
            <a:r>
              <a:rPr kumimoji="1" lang="ja-JP" altLang="en-US">
                <a:latin typeface="Meiryo" panose="020B0604030504040204" pitchFamily="34" charset="-128"/>
                <a:ea typeface="Meiryo" panose="020B0604030504040204" pitchFamily="34" charset="-128"/>
              </a:rPr>
              <a:t>を使いこなせない人間の仕事を奪う</a:t>
            </a:r>
          </a:p>
        </p:txBody>
      </p:sp>
      <p:sp>
        <p:nvSpPr>
          <p:cNvPr id="13" name="乗算記号 12">
            <a:extLst>
              <a:ext uri="{FF2B5EF4-FFF2-40B4-BE49-F238E27FC236}">
                <a16:creationId xmlns:a16="http://schemas.microsoft.com/office/drawing/2014/main" id="{D5D3E356-33AC-70EE-E409-9F3481AF4233}"/>
              </a:ext>
            </a:extLst>
          </p:cNvPr>
          <p:cNvSpPr/>
          <p:nvPr/>
        </p:nvSpPr>
        <p:spPr>
          <a:xfrm>
            <a:off x="2560899" y="2658893"/>
            <a:ext cx="1368358" cy="1368357"/>
          </a:xfrm>
          <a:prstGeom prst="mathMultiply">
            <a:avLst/>
          </a:prstGeom>
          <a:solidFill>
            <a:srgbClr val="FF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 name="ドーナツ 14">
            <a:extLst>
              <a:ext uri="{FF2B5EF4-FFF2-40B4-BE49-F238E27FC236}">
                <a16:creationId xmlns:a16="http://schemas.microsoft.com/office/drawing/2014/main" id="{08AAA5B1-C8F9-13E6-C4B7-F68C252B5D28}"/>
              </a:ext>
            </a:extLst>
          </p:cNvPr>
          <p:cNvSpPr/>
          <p:nvPr/>
        </p:nvSpPr>
        <p:spPr>
          <a:xfrm>
            <a:off x="5423359" y="2789803"/>
            <a:ext cx="1015540" cy="1006021"/>
          </a:xfrm>
          <a:prstGeom prst="donut">
            <a:avLst/>
          </a:prstGeom>
          <a:solidFill>
            <a:srgbClr val="1F33E8"/>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テキスト ボックス 15">
            <a:extLst>
              <a:ext uri="{FF2B5EF4-FFF2-40B4-BE49-F238E27FC236}">
                <a16:creationId xmlns:a16="http://schemas.microsoft.com/office/drawing/2014/main" id="{A0710EC9-8614-6405-6682-5A0F29CF9276}"/>
              </a:ext>
            </a:extLst>
          </p:cNvPr>
          <p:cNvSpPr txBox="1"/>
          <p:nvPr/>
        </p:nvSpPr>
        <p:spPr>
          <a:xfrm>
            <a:off x="7302034" y="2789803"/>
            <a:ext cx="1172116" cy="707886"/>
          </a:xfrm>
          <a:prstGeom prst="rect">
            <a:avLst/>
          </a:prstGeom>
          <a:noFill/>
        </p:spPr>
        <p:txBody>
          <a:bodyPr wrap="none" rtlCol="0">
            <a:spAutoFit/>
          </a:bodyPr>
          <a:lstStyle/>
          <a:p>
            <a:r>
              <a:rPr kumimoji="1" lang="en-US" altLang="ja-JP" sz="4000" dirty="0">
                <a:latin typeface="Hiragino Kaku Gothic Std W8" panose="020B0800000000000000" pitchFamily="34" charset="-128"/>
                <a:ea typeface="Hiragino Kaku Gothic Std W8" panose="020B0800000000000000" pitchFamily="34" charset="-128"/>
              </a:rPr>
              <a:t>+AI</a:t>
            </a:r>
            <a:endParaRPr kumimoji="1" lang="ja-JP" altLang="en-US" sz="4000">
              <a:latin typeface="Hiragino Kaku Gothic Std W8" panose="020B0800000000000000" pitchFamily="34" charset="-128"/>
              <a:ea typeface="Hiragino Kaku Gothic Std W8" panose="020B0800000000000000" pitchFamily="34" charset="-128"/>
            </a:endParaRPr>
          </a:p>
        </p:txBody>
      </p:sp>
    </p:spTree>
    <p:extLst>
      <p:ext uri="{BB962C8B-B14F-4D97-AF65-F5344CB8AC3E}">
        <p14:creationId xmlns:p14="http://schemas.microsoft.com/office/powerpoint/2010/main" val="30384855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 calcmode="lin" valueType="num">
                                      <p:cBhvr>
                                        <p:cTn id="14" dur="500" fill="hold"/>
                                        <p:tgtEl>
                                          <p:spTgt spid="12"/>
                                        </p:tgtEl>
                                        <p:attrNameLst>
                                          <p:attrName>ppt_w</p:attrName>
                                        </p:attrNameLst>
                                      </p:cBhvr>
                                      <p:tavLst>
                                        <p:tav tm="0">
                                          <p:val>
                                            <p:fltVal val="0"/>
                                          </p:val>
                                        </p:tav>
                                        <p:tav tm="100000">
                                          <p:val>
                                            <p:strVal val="#ppt_w"/>
                                          </p:val>
                                        </p:tav>
                                      </p:tavLst>
                                    </p:anim>
                                    <p:anim calcmode="lin" valueType="num">
                                      <p:cBhvr>
                                        <p:cTn id="15" dur="500" fill="hold"/>
                                        <p:tgtEl>
                                          <p:spTgt spid="12"/>
                                        </p:tgtEl>
                                        <p:attrNameLst>
                                          <p:attrName>ppt_h</p:attrName>
                                        </p:attrNameLst>
                                      </p:cBhvr>
                                      <p:tavLst>
                                        <p:tav tm="0">
                                          <p:val>
                                            <p:fltVal val="0"/>
                                          </p:val>
                                        </p:tav>
                                        <p:tav tm="100000">
                                          <p:val>
                                            <p:strVal val="#ppt_h"/>
                                          </p:val>
                                        </p:tav>
                                      </p:tavLst>
                                    </p:anim>
                                    <p:animEffect transition="in" filter="fade">
                                      <p:cBhvr>
                                        <p:cTn id="16" dur="500"/>
                                        <p:tgtEl>
                                          <p:spTgt spid="12"/>
                                        </p:tgtEl>
                                      </p:cBhvr>
                                    </p:animEffect>
                                  </p:childTnLst>
                                </p:cTn>
                              </p:par>
                              <p:par>
                                <p:cTn id="17" presetID="53" presetClass="entr" presetSubtype="16"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6"/>
                                        </p:tgtEl>
                                        <p:attrNameLst>
                                          <p:attrName>style.visibility</p:attrName>
                                        </p:attrNameLst>
                                      </p:cBhvr>
                                      <p:to>
                                        <p:strVal val="visible"/>
                                      </p:to>
                                    </p:set>
                                    <p:anim calcmode="lin" valueType="num">
                                      <p:cBhvr>
                                        <p:cTn id="24" dur="500" fill="hold"/>
                                        <p:tgtEl>
                                          <p:spTgt spid="16"/>
                                        </p:tgtEl>
                                        <p:attrNameLst>
                                          <p:attrName>ppt_w</p:attrName>
                                        </p:attrNameLst>
                                      </p:cBhvr>
                                      <p:tavLst>
                                        <p:tav tm="0">
                                          <p:val>
                                            <p:fltVal val="0"/>
                                          </p:val>
                                        </p:tav>
                                        <p:tav tm="100000">
                                          <p:val>
                                            <p:strVal val="#ppt_w"/>
                                          </p:val>
                                        </p:tav>
                                      </p:tavLst>
                                    </p:anim>
                                    <p:anim calcmode="lin" valueType="num">
                                      <p:cBhvr>
                                        <p:cTn id="25" dur="500" fill="hold"/>
                                        <p:tgtEl>
                                          <p:spTgt spid="16"/>
                                        </p:tgtEl>
                                        <p:attrNameLst>
                                          <p:attrName>ppt_h</p:attrName>
                                        </p:attrNameLst>
                                      </p:cBhvr>
                                      <p:tavLst>
                                        <p:tav tm="0">
                                          <p:val>
                                            <p:fltVal val="0"/>
                                          </p:val>
                                        </p:tav>
                                        <p:tav tm="100000">
                                          <p:val>
                                            <p:strVal val="#ppt_h"/>
                                          </p:val>
                                        </p:tav>
                                      </p:tavLst>
                                    </p:anim>
                                    <p:animEffect transition="in" filter="fade">
                                      <p:cBhvr>
                                        <p:cTn id="26" dur="500"/>
                                        <p:tgtEl>
                                          <p:spTgt spid="16"/>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wipe(up)">
                                      <p:cBhvr>
                                        <p:cTn id="30" dur="500"/>
                                        <p:tgtEl>
                                          <p:spTgt spid="6"/>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fltVal val="0"/>
                                          </p:val>
                                        </p:tav>
                                        <p:tav tm="100000">
                                          <p:val>
                                            <p:strVal val="#ppt_w"/>
                                          </p:val>
                                        </p:tav>
                                      </p:tavLst>
                                    </p:anim>
                                    <p:anim calcmode="lin" valueType="num">
                                      <p:cBhvr>
                                        <p:cTn id="34" dur="500" fill="hold"/>
                                        <p:tgtEl>
                                          <p:spTgt spid="15"/>
                                        </p:tgtEl>
                                        <p:attrNameLst>
                                          <p:attrName>ppt_h</p:attrName>
                                        </p:attrNameLst>
                                      </p:cBhvr>
                                      <p:tavLst>
                                        <p:tav tm="0">
                                          <p:val>
                                            <p:fltVal val="0"/>
                                          </p:val>
                                        </p:tav>
                                        <p:tav tm="100000">
                                          <p:val>
                                            <p:strVal val="#ppt_h"/>
                                          </p:val>
                                        </p:tav>
                                      </p:tavLst>
                                    </p:anim>
                                    <p:animEffect transition="in" filter="fade">
                                      <p:cBhvr>
                                        <p:cTn id="3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2" grpId="0"/>
      <p:bldP spid="13" grpId="0" animBg="1"/>
      <p:bldP spid="15" grpId="0" animBg="1"/>
      <p:bldP spid="1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en-US" altLang="ja-JP" sz="2400" dirty="0">
                <a:solidFill>
                  <a:srgbClr val="FFFFFF"/>
                </a:solidFill>
                <a:latin typeface="Meiryo" panose="020B0604030504040204" pitchFamily="34" charset="-128"/>
                <a:ea typeface="Meiryo" panose="020B0604030504040204" pitchFamily="34" charset="-128"/>
                <a:cs typeface="Arial"/>
              </a:rPr>
              <a:t>UX</a:t>
            </a:r>
            <a:r>
              <a:rPr lang="ja-JP" altLang="en-US" sz="2400" dirty="0">
                <a:solidFill>
                  <a:srgbClr val="FFFFFF"/>
                </a:solidFill>
                <a:latin typeface="Meiryo" panose="020B0604030504040204" pitchFamily="34" charset="-128"/>
                <a:ea typeface="Meiryo" panose="020B0604030504040204" pitchFamily="34" charset="-128"/>
                <a:cs typeface="Arial"/>
              </a:rPr>
              <a:t>とソフトウェア世界</a:t>
            </a:r>
            <a:endParaRPr lang="en-US" altLang="ja-JP" sz="2400" dirty="0">
              <a:solidFill>
                <a:srgbClr val="FFFFFF"/>
              </a:solidFill>
              <a:latin typeface="Meiryo" panose="020B0604030504040204" pitchFamily="34" charset="-128"/>
              <a:ea typeface="Meiryo" panose="020B0604030504040204" pitchFamily="34" charset="-128"/>
              <a:cs typeface="Arial"/>
            </a:endParaRP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1726627798"/>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64DFAA55-6344-5330-C485-B85F659A4E05}"/>
              </a:ext>
            </a:extLst>
          </p:cNvPr>
          <p:cNvSpPr>
            <a:spLocks noGrp="1"/>
          </p:cNvSpPr>
          <p:nvPr>
            <p:ph type="title"/>
          </p:nvPr>
        </p:nvSpPr>
        <p:spPr>
          <a:xfrm>
            <a:off x="230400" y="266400"/>
            <a:ext cx="8686800" cy="416221"/>
          </a:xfrm>
        </p:spPr>
        <p:txBody>
          <a:bodyPr vert="horz" lIns="0" tIns="45720" rIns="0" bIns="45720" rtlCol="0" anchor="ctr">
            <a:normAutofit/>
          </a:bodyPr>
          <a:lstStyle/>
          <a:p>
            <a:pPr>
              <a:lnSpc>
                <a:spcPct val="90000"/>
              </a:lnSpc>
            </a:pPr>
            <a:r>
              <a:rPr kumimoji="1" lang="ja-JP" altLang="en-US" sz="2300" kern="1200">
                <a:latin typeface="Meiryo" panose="020B0604030504040204" pitchFamily="34" charset="-128"/>
                <a:ea typeface="Meiryo" panose="020B0604030504040204" pitchFamily="34" charset="-128"/>
                <a:cs typeface="+mj-cs"/>
              </a:rPr>
              <a:t>AIの知性と人間の知性</a:t>
            </a:r>
          </a:p>
        </p:txBody>
      </p:sp>
      <p:graphicFrame>
        <p:nvGraphicFramePr>
          <p:cNvPr id="5" name="テキスト ボックス 1">
            <a:extLst>
              <a:ext uri="{FF2B5EF4-FFF2-40B4-BE49-F238E27FC236}">
                <a16:creationId xmlns:a16="http://schemas.microsoft.com/office/drawing/2014/main" id="{3AC7432D-D55D-EE5F-C16F-2F5B462E6ED5}"/>
              </a:ext>
            </a:extLst>
          </p:cNvPr>
          <p:cNvGraphicFramePr/>
          <p:nvPr/>
        </p:nvGraphicFramePr>
        <p:xfrm>
          <a:off x="256216" y="822346"/>
          <a:ext cx="8631568" cy="397058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テキスト ボックス 5">
            <a:extLst>
              <a:ext uri="{FF2B5EF4-FFF2-40B4-BE49-F238E27FC236}">
                <a16:creationId xmlns:a16="http://schemas.microsoft.com/office/drawing/2014/main" id="{24AFB700-C373-28E7-DEB1-651E3389EC09}"/>
              </a:ext>
            </a:extLst>
          </p:cNvPr>
          <p:cNvSpPr txBox="1"/>
          <p:nvPr/>
        </p:nvSpPr>
        <p:spPr>
          <a:xfrm>
            <a:off x="230400" y="5112324"/>
            <a:ext cx="8686800" cy="923330"/>
          </a:xfrm>
          <a:prstGeom prst="rect">
            <a:avLst/>
          </a:prstGeom>
          <a:noFill/>
        </p:spPr>
        <p:txBody>
          <a:bodyPr wrap="square">
            <a:spAutoFit/>
          </a:bodyPr>
          <a:lstStyle/>
          <a:p>
            <a:pPr algn="just"/>
            <a:r>
              <a:rPr lang="ja-JP" altLang="ja-JP" sz="1800" kern="100">
                <a:effectLst/>
                <a:latin typeface="Meiryo" panose="020B0604030504040204" pitchFamily="34" charset="-128"/>
                <a:ea typeface="Meiryo" panose="020B0604030504040204" pitchFamily="34" charset="-128"/>
                <a:cs typeface="Times New Roman" panose="02020603050405020304" pitchFamily="18" charset="0"/>
              </a:rPr>
              <a:t>そんな</a:t>
            </a:r>
            <a:r>
              <a:rPr lang="en-US" altLang="ja-JP" sz="1800" kern="100" dirty="0">
                <a:effectLst/>
                <a:latin typeface="Meiryo" panose="020B0604030504040204" pitchFamily="34" charset="-128"/>
                <a:ea typeface="Meiryo" panose="020B0604030504040204" pitchFamily="34" charset="-128"/>
                <a:cs typeface="Times New Roman" panose="02020603050405020304" pitchFamily="18" charset="0"/>
              </a:rPr>
              <a:t>AI</a:t>
            </a:r>
            <a:r>
              <a:rPr lang="ja-JP" altLang="ja-JP" sz="1800" kern="100">
                <a:effectLst/>
                <a:latin typeface="Meiryo" panose="020B0604030504040204" pitchFamily="34" charset="-128"/>
                <a:ea typeface="Meiryo" panose="020B0604030504040204" pitchFamily="34" charset="-128"/>
                <a:cs typeface="Times New Roman" panose="02020603050405020304" pitchFamily="18" charset="0"/>
              </a:rPr>
              <a:t>と人間の知性の違いの本質を正しく理解すれば、人間は</a:t>
            </a:r>
            <a:r>
              <a:rPr lang="en-US" altLang="ja-JP" sz="1800" kern="100" dirty="0">
                <a:effectLst/>
                <a:latin typeface="Meiryo" panose="020B0604030504040204" pitchFamily="34" charset="-128"/>
                <a:ea typeface="Meiryo" panose="020B0604030504040204" pitchFamily="34" charset="-128"/>
                <a:cs typeface="Times New Roman" panose="02020603050405020304" pitchFamily="18" charset="0"/>
              </a:rPr>
              <a:t>AI</a:t>
            </a:r>
            <a:r>
              <a:rPr lang="ja-JP" altLang="ja-JP" sz="1800" kern="100">
                <a:effectLst/>
                <a:latin typeface="Meiryo" panose="020B0604030504040204" pitchFamily="34" charset="-128"/>
                <a:ea typeface="Meiryo" panose="020B0604030504040204" pitchFamily="34" charset="-128"/>
                <a:cs typeface="Times New Roman" panose="02020603050405020304" pitchFamily="18" charset="0"/>
              </a:rPr>
              <a:t>に仕事を奪われることなく、うまく使いこなしてパフォーマンスを高め、新たな価値を創り出すことができるようになります。</a:t>
            </a:r>
            <a:endParaRPr lang="ja-JP" altLang="en-US">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1476308414"/>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DE474801-4569-3A7E-CE94-907D78A18916}"/>
              </a:ext>
            </a:extLst>
          </p:cNvPr>
          <p:cNvSpPr>
            <a:spLocks noGrp="1"/>
          </p:cNvSpPr>
          <p:nvPr>
            <p:ph type="title"/>
          </p:nvPr>
        </p:nvSpPr>
        <p:spPr/>
        <p:txBody>
          <a:bodyPr/>
          <a:lstStyle/>
          <a:p>
            <a:r>
              <a:rPr kumimoji="1" lang="ja-JP" altLang="en-US"/>
              <a:t>参考：生成</a:t>
            </a:r>
            <a:r>
              <a:rPr kumimoji="1" lang="en-US" altLang="ja-JP" dirty="0"/>
              <a:t>AI</a:t>
            </a:r>
            <a:r>
              <a:rPr kumimoji="1" lang="ja-JP" altLang="en-US"/>
              <a:t>活用ガイド　</a:t>
            </a:r>
          </a:p>
        </p:txBody>
      </p:sp>
      <p:pic>
        <p:nvPicPr>
          <p:cNvPr id="6" name="図 5" descr="人, 屋内, 女性, 持つ が含まれている画像&#10;&#10;自動的に生成された説明">
            <a:hlinkClick r:id="rId2"/>
            <a:extLst>
              <a:ext uri="{FF2B5EF4-FFF2-40B4-BE49-F238E27FC236}">
                <a16:creationId xmlns:a16="http://schemas.microsoft.com/office/drawing/2014/main" id="{40015941-9DB9-4CC6-7A6F-D27CD670D5F5}"/>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69419" y="1161192"/>
            <a:ext cx="3718674" cy="2194394"/>
          </a:xfrm>
          <a:prstGeom prst="rect">
            <a:avLst/>
          </a:prstGeom>
          <a:ln>
            <a:noFill/>
          </a:ln>
          <a:effectLst>
            <a:outerShdw blurRad="292100" dist="139700" dir="2700000" algn="tl" rotWithShape="0">
              <a:srgbClr val="333333">
                <a:alpha val="65000"/>
              </a:srgbClr>
            </a:outerShdw>
          </a:effectLst>
        </p:spPr>
      </p:pic>
      <p:pic>
        <p:nvPicPr>
          <p:cNvPr id="10" name="図 9" descr="人, 持つ, 女性, 手 が含まれている画像&#10;&#10;自動的に生成された説明">
            <a:hlinkClick r:id="rId4"/>
            <a:extLst>
              <a:ext uri="{FF2B5EF4-FFF2-40B4-BE49-F238E27FC236}">
                <a16:creationId xmlns:a16="http://schemas.microsoft.com/office/drawing/2014/main" id="{3FB40DED-06C1-E192-1AE0-4E29D3A1005C}"/>
              </a:ext>
            </a:extLst>
          </p:cNvPr>
          <p:cNvPicPr>
            <a:picLocks noChangeAspect="1"/>
          </p:cNvPicPr>
          <p:nvPr/>
        </p:nvPicPr>
        <p:blipFill>
          <a:blip r:embed="rId5"/>
          <a:stretch>
            <a:fillRect/>
          </a:stretch>
        </p:blipFill>
        <p:spPr>
          <a:xfrm>
            <a:off x="469417" y="3674177"/>
            <a:ext cx="3727585" cy="2194394"/>
          </a:xfrm>
          <a:prstGeom prst="rect">
            <a:avLst/>
          </a:prstGeom>
          <a:ln>
            <a:noFill/>
          </a:ln>
          <a:effectLst>
            <a:outerShdw blurRad="292100" dist="139700" dir="2700000" algn="tl" rotWithShape="0">
              <a:srgbClr val="333333">
                <a:alpha val="65000"/>
              </a:srgbClr>
            </a:outerShdw>
          </a:effectLst>
        </p:spPr>
      </p:pic>
      <p:pic>
        <p:nvPicPr>
          <p:cNvPr id="12" name="図 11" descr="テキスト&#10;&#10;自動的に生成された説明">
            <a:hlinkClick r:id="rId6"/>
            <a:extLst>
              <a:ext uri="{FF2B5EF4-FFF2-40B4-BE49-F238E27FC236}">
                <a16:creationId xmlns:a16="http://schemas.microsoft.com/office/drawing/2014/main" id="{6A20572D-6B57-7410-0813-D81BDCD4E64A}"/>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4955910" y="1161195"/>
            <a:ext cx="3421082" cy="2194393"/>
          </a:xfrm>
          <a:prstGeom prst="rect">
            <a:avLst/>
          </a:prstGeom>
          <a:ln>
            <a:noFill/>
          </a:ln>
          <a:effectLst>
            <a:outerShdw blurRad="292100" dist="139700" dir="2700000" algn="tl" rotWithShape="0">
              <a:srgbClr val="333333">
                <a:alpha val="65000"/>
              </a:srgbClr>
            </a:outerShdw>
          </a:effectLst>
        </p:spPr>
      </p:pic>
      <p:pic>
        <p:nvPicPr>
          <p:cNvPr id="14" name="図 13" descr="グラフィカル ユーザー インターフェイス が含まれている画像&#10;&#10;自動的に生成された説明">
            <a:hlinkClick r:id="rId8"/>
            <a:extLst>
              <a:ext uri="{FF2B5EF4-FFF2-40B4-BE49-F238E27FC236}">
                <a16:creationId xmlns:a16="http://schemas.microsoft.com/office/drawing/2014/main" id="{B818B55F-A914-9BAA-91C3-37FC19F11CF5}"/>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4955909" y="3674179"/>
            <a:ext cx="3421082" cy="2194392"/>
          </a:xfrm>
          <a:prstGeom prst="rect">
            <a:avLst/>
          </a:prstGeom>
          <a:ln>
            <a:noFill/>
          </a:ln>
          <a:effectLst>
            <a:outerShdw blurRad="292100" dist="139700" dir="2700000" algn="tl" rotWithShape="0">
              <a:srgbClr val="333333">
                <a:alpha val="65000"/>
              </a:srgbClr>
            </a:outerShdw>
          </a:effectLst>
        </p:spPr>
      </p:pic>
      <p:sp>
        <p:nvSpPr>
          <p:cNvPr id="15" name="テキスト ボックス 14">
            <a:extLst>
              <a:ext uri="{FF2B5EF4-FFF2-40B4-BE49-F238E27FC236}">
                <a16:creationId xmlns:a16="http://schemas.microsoft.com/office/drawing/2014/main" id="{99A17B0E-A001-6A47-7964-7A441AA64048}"/>
              </a:ext>
            </a:extLst>
          </p:cNvPr>
          <p:cNvSpPr txBox="1"/>
          <p:nvPr/>
        </p:nvSpPr>
        <p:spPr>
          <a:xfrm>
            <a:off x="1337781" y="6142789"/>
            <a:ext cx="6468437" cy="307777"/>
          </a:xfrm>
          <a:prstGeom prst="rect">
            <a:avLst/>
          </a:prstGeom>
          <a:noFill/>
        </p:spPr>
        <p:txBody>
          <a:bodyPr wrap="none" rtlCol="0">
            <a:spAutoFit/>
          </a:bodyPr>
          <a:lstStyle/>
          <a:p>
            <a:pPr algn="ctr"/>
            <a:r>
              <a:rPr kumimoji="1" lang="ja-JP" altLang="en-US" sz="1400">
                <a:latin typeface="Meiryo" panose="020B0604030504040204" pitchFamily="34" charset="-128"/>
                <a:ea typeface="Meiryo" panose="020B0604030504040204" pitchFamily="34" charset="-128"/>
              </a:rPr>
              <a:t>プレゼンテーションモードでクリックするとリンク先に飛ぶことができます。</a:t>
            </a:r>
          </a:p>
        </p:txBody>
      </p:sp>
    </p:spTree>
    <p:extLst>
      <p:ext uri="{BB962C8B-B14F-4D97-AF65-F5344CB8AC3E}">
        <p14:creationId xmlns:p14="http://schemas.microsoft.com/office/powerpoint/2010/main" val="1674825272"/>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4C0EAC7D-45A6-1C31-2885-C316BC1922A0}"/>
              </a:ext>
            </a:extLst>
          </p:cNvPr>
          <p:cNvSpPr>
            <a:spLocks noGrp="1"/>
          </p:cNvSpPr>
          <p:nvPr>
            <p:ph type="title"/>
          </p:nvPr>
        </p:nvSpPr>
        <p:spPr/>
        <p:txBody>
          <a:bodyPr/>
          <a:lstStyle/>
          <a:p>
            <a:r>
              <a:rPr kumimoji="1" lang="ja-JP" altLang="en-US"/>
              <a:t>参考：生成</a:t>
            </a:r>
            <a:r>
              <a:rPr kumimoji="1" lang="en-US" altLang="ja-JP" dirty="0"/>
              <a:t>AI</a:t>
            </a:r>
            <a:r>
              <a:rPr kumimoji="1" lang="ja-JP" altLang="en-US"/>
              <a:t>で世界はこう変わる</a:t>
            </a:r>
          </a:p>
        </p:txBody>
      </p:sp>
      <p:pic>
        <p:nvPicPr>
          <p:cNvPr id="4" name="図 3" descr="テキスト&#10;&#10;自動的に生成された説明">
            <a:extLst>
              <a:ext uri="{FF2B5EF4-FFF2-40B4-BE49-F238E27FC236}">
                <a16:creationId xmlns:a16="http://schemas.microsoft.com/office/drawing/2014/main" id="{E3FE19E8-C665-94B3-2787-0B971587EB08}"/>
              </a:ext>
            </a:extLst>
          </p:cNvPr>
          <p:cNvPicPr>
            <a:picLocks noChangeAspect="1"/>
          </p:cNvPicPr>
          <p:nvPr/>
        </p:nvPicPr>
        <p:blipFill>
          <a:blip r:embed="rId2"/>
          <a:stretch>
            <a:fillRect/>
          </a:stretch>
        </p:blipFill>
        <p:spPr>
          <a:xfrm>
            <a:off x="386075" y="1093656"/>
            <a:ext cx="3181382" cy="4943890"/>
          </a:xfrm>
          <a:prstGeom prst="rect">
            <a:avLst/>
          </a:prstGeom>
          <a:ln>
            <a:noFill/>
          </a:ln>
          <a:effectLst>
            <a:outerShdw blurRad="292100" dist="139700" dir="2700000" algn="tl" rotWithShape="0">
              <a:srgbClr val="333333">
                <a:alpha val="65000"/>
              </a:srgbClr>
            </a:outerShdw>
          </a:effectLst>
        </p:spPr>
      </p:pic>
      <p:sp>
        <p:nvSpPr>
          <p:cNvPr id="6" name="テキスト ボックス 5">
            <a:extLst>
              <a:ext uri="{FF2B5EF4-FFF2-40B4-BE49-F238E27FC236}">
                <a16:creationId xmlns:a16="http://schemas.microsoft.com/office/drawing/2014/main" id="{427CB27A-97B8-B6DE-18E0-E8E09E80636D}"/>
              </a:ext>
            </a:extLst>
          </p:cNvPr>
          <p:cNvSpPr txBox="1"/>
          <p:nvPr/>
        </p:nvSpPr>
        <p:spPr>
          <a:xfrm>
            <a:off x="3723362" y="1616780"/>
            <a:ext cx="5193838" cy="4585871"/>
          </a:xfrm>
          <a:prstGeom prst="rect">
            <a:avLst/>
          </a:prstGeom>
          <a:noFill/>
        </p:spPr>
        <p:txBody>
          <a:bodyPr wrap="square">
            <a:spAutoFit/>
          </a:bodyPr>
          <a:lstStyle/>
          <a:p>
            <a:pPr>
              <a:spcBef>
                <a:spcPts val="600"/>
              </a:spcBef>
              <a:spcAft>
                <a:spcPts val="600"/>
              </a:spcAft>
            </a:pPr>
            <a:r>
              <a:rPr lang="ja-JP" altLang="en-US" sz="1400" b="0" i="0">
                <a:solidFill>
                  <a:srgbClr val="0F1111"/>
                </a:solidFill>
                <a:effectLst/>
                <a:latin typeface="Meiryo" panose="020B0604030504040204" pitchFamily="34" charset="-128"/>
                <a:ea typeface="Meiryo" panose="020B0604030504040204" pitchFamily="34" charset="-128"/>
              </a:rPr>
              <a:t>１章：話題の生成</a:t>
            </a:r>
            <a:r>
              <a:rPr lang="en" altLang="ja-JP" sz="1400" b="0" i="0" dirty="0">
                <a:solidFill>
                  <a:srgbClr val="0F1111"/>
                </a:solidFill>
                <a:effectLst/>
                <a:latin typeface="Meiryo" panose="020B0604030504040204" pitchFamily="34" charset="-128"/>
                <a:ea typeface="Meiryo" panose="020B0604030504040204" pitchFamily="34" charset="-128"/>
              </a:rPr>
              <a:t>AI</a:t>
            </a:r>
            <a:r>
              <a:rPr lang="ja-JP" altLang="en-US" sz="1400" b="0" i="0">
                <a:solidFill>
                  <a:srgbClr val="0F1111"/>
                </a:solidFill>
                <a:effectLst/>
                <a:latin typeface="Meiryo" panose="020B0604030504040204" pitchFamily="34" charset="-128"/>
                <a:ea typeface="Meiryo" panose="020B0604030504040204" pitchFamily="34" charset="-128"/>
              </a:rPr>
              <a:t>は私たちにとって脅威なのか、それとも救世主なのかを、今まさに私たちが直面している「生成</a:t>
            </a:r>
            <a:r>
              <a:rPr lang="en" altLang="ja-JP" sz="1400" b="0" i="0" dirty="0">
                <a:solidFill>
                  <a:srgbClr val="0F1111"/>
                </a:solidFill>
                <a:effectLst/>
                <a:latin typeface="Meiryo" panose="020B0604030504040204" pitchFamily="34" charset="-128"/>
                <a:ea typeface="Meiryo" panose="020B0604030504040204" pitchFamily="34" charset="-128"/>
              </a:rPr>
              <a:t>AI</a:t>
            </a:r>
            <a:r>
              <a:rPr lang="ja-JP" altLang="en-US" sz="1400" b="0" i="0">
                <a:solidFill>
                  <a:srgbClr val="0F1111"/>
                </a:solidFill>
                <a:effectLst/>
                <a:latin typeface="Meiryo" panose="020B0604030504040204" pitchFamily="34" charset="-128"/>
                <a:ea typeface="Meiryo" panose="020B0604030504040204" pitchFamily="34" charset="-128"/>
              </a:rPr>
              <a:t>革命」をとおして論じます。</a:t>
            </a:r>
            <a:endParaRPr lang="en-US" altLang="ja-JP" sz="1400" b="0" i="0" dirty="0">
              <a:solidFill>
                <a:srgbClr val="0F1111"/>
              </a:solidFill>
              <a:effectLst/>
              <a:latin typeface="Meiryo" panose="020B0604030504040204" pitchFamily="34" charset="-128"/>
              <a:ea typeface="Meiryo" panose="020B0604030504040204" pitchFamily="34" charset="-128"/>
            </a:endParaRPr>
          </a:p>
          <a:p>
            <a:pPr>
              <a:spcBef>
                <a:spcPts val="600"/>
              </a:spcBef>
              <a:spcAft>
                <a:spcPts val="600"/>
              </a:spcAft>
            </a:pPr>
            <a:r>
              <a:rPr lang="ja-JP" altLang="en-US" sz="1400" b="0" i="0">
                <a:solidFill>
                  <a:srgbClr val="0F1111"/>
                </a:solidFill>
                <a:effectLst/>
                <a:latin typeface="Meiryo" panose="020B0604030504040204" pitchFamily="34" charset="-128"/>
                <a:ea typeface="Meiryo" panose="020B0604030504040204" pitchFamily="34" charset="-128"/>
              </a:rPr>
              <a:t>２章：生成</a:t>
            </a:r>
            <a:r>
              <a:rPr lang="en" altLang="ja-JP" sz="1400" b="0" i="0" dirty="0">
                <a:solidFill>
                  <a:srgbClr val="0F1111"/>
                </a:solidFill>
                <a:effectLst/>
                <a:latin typeface="Meiryo" panose="020B0604030504040204" pitchFamily="34" charset="-128"/>
                <a:ea typeface="Meiryo" panose="020B0604030504040204" pitchFamily="34" charset="-128"/>
              </a:rPr>
              <a:t>AI</a:t>
            </a:r>
            <a:r>
              <a:rPr lang="ja-JP" altLang="en-US" sz="1400" b="0" i="0">
                <a:solidFill>
                  <a:srgbClr val="0F1111"/>
                </a:solidFill>
                <a:effectLst/>
                <a:latin typeface="Meiryo" panose="020B0604030504040204" pitchFamily="34" charset="-128"/>
                <a:ea typeface="Meiryo" panose="020B0604030504040204" pitchFamily="34" charset="-128"/>
              </a:rPr>
              <a:t>の技術面をやさしくかみ砕いて解説します。本章を読めば、最新テクノロジーの現在地を把握できるでしょう。</a:t>
            </a:r>
            <a:endParaRPr lang="en-US" altLang="ja-JP" sz="1400" b="0" i="0" dirty="0">
              <a:solidFill>
                <a:srgbClr val="0F1111"/>
              </a:solidFill>
              <a:effectLst/>
              <a:latin typeface="Meiryo" panose="020B0604030504040204" pitchFamily="34" charset="-128"/>
              <a:ea typeface="Meiryo" panose="020B0604030504040204" pitchFamily="34" charset="-128"/>
            </a:endParaRPr>
          </a:p>
          <a:p>
            <a:pPr>
              <a:spcBef>
                <a:spcPts val="600"/>
              </a:spcBef>
              <a:spcAft>
                <a:spcPts val="600"/>
              </a:spcAft>
            </a:pPr>
            <a:r>
              <a:rPr lang="ja-JP" altLang="en-US" sz="1400" b="0" i="0">
                <a:solidFill>
                  <a:srgbClr val="0F1111"/>
                </a:solidFill>
                <a:effectLst/>
                <a:latin typeface="Meiryo" panose="020B0604030504040204" pitchFamily="34" charset="-128"/>
                <a:ea typeface="Meiryo" panose="020B0604030504040204" pitchFamily="34" charset="-128"/>
              </a:rPr>
              <a:t>３章：生成</a:t>
            </a:r>
            <a:r>
              <a:rPr lang="en" altLang="ja-JP" sz="1400" b="0" i="0" dirty="0">
                <a:solidFill>
                  <a:srgbClr val="0F1111"/>
                </a:solidFill>
                <a:effectLst/>
                <a:latin typeface="Meiryo" panose="020B0604030504040204" pitchFamily="34" charset="-128"/>
                <a:ea typeface="Meiryo" panose="020B0604030504040204" pitchFamily="34" charset="-128"/>
              </a:rPr>
              <a:t>AI</a:t>
            </a:r>
            <a:r>
              <a:rPr lang="ja-JP" altLang="en-US" sz="1400" b="0" i="0">
                <a:solidFill>
                  <a:srgbClr val="0F1111"/>
                </a:solidFill>
                <a:effectLst/>
                <a:latin typeface="Meiryo" panose="020B0604030504040204" pitchFamily="34" charset="-128"/>
                <a:ea typeface="Meiryo" panose="020B0604030504040204" pitchFamily="34" charset="-128"/>
              </a:rPr>
              <a:t>によって、私たちの働き方とくらしがどう変わるのかを大予測します。生成</a:t>
            </a:r>
            <a:r>
              <a:rPr lang="en" altLang="ja-JP" sz="1400" b="0" i="0" dirty="0">
                <a:solidFill>
                  <a:srgbClr val="0F1111"/>
                </a:solidFill>
                <a:effectLst/>
                <a:latin typeface="Meiryo" panose="020B0604030504040204" pitchFamily="34" charset="-128"/>
                <a:ea typeface="Meiryo" panose="020B0604030504040204" pitchFamily="34" charset="-128"/>
              </a:rPr>
              <a:t>AI</a:t>
            </a:r>
            <a:r>
              <a:rPr lang="ja-JP" altLang="en-US" sz="1400" b="0" i="0">
                <a:solidFill>
                  <a:srgbClr val="0F1111"/>
                </a:solidFill>
                <a:effectLst/>
                <a:latin typeface="Meiryo" panose="020B0604030504040204" pitchFamily="34" charset="-128"/>
                <a:ea typeface="Meiryo" panose="020B0604030504040204" pitchFamily="34" charset="-128"/>
              </a:rPr>
              <a:t>時代に衰退する仕事、はたまた盛り上がる仕事、新たに生まれる仕事など、テクノロジーとコラボレーションしながら生きていくことへのモチベーションが高まるような内容です。</a:t>
            </a:r>
            <a:endParaRPr lang="en-US" altLang="ja-JP" sz="1400" b="0" i="0" dirty="0">
              <a:solidFill>
                <a:srgbClr val="0F1111"/>
              </a:solidFill>
              <a:effectLst/>
              <a:latin typeface="Meiryo" panose="020B0604030504040204" pitchFamily="34" charset="-128"/>
              <a:ea typeface="Meiryo" panose="020B0604030504040204" pitchFamily="34" charset="-128"/>
            </a:endParaRPr>
          </a:p>
          <a:p>
            <a:pPr>
              <a:spcBef>
                <a:spcPts val="600"/>
              </a:spcBef>
              <a:spcAft>
                <a:spcPts val="600"/>
              </a:spcAft>
            </a:pPr>
            <a:r>
              <a:rPr lang="ja-JP" altLang="en-US" sz="1400" b="0" i="0">
                <a:solidFill>
                  <a:srgbClr val="0F1111"/>
                </a:solidFill>
                <a:effectLst/>
                <a:latin typeface="Meiryo" panose="020B0604030504040204" pitchFamily="34" charset="-128"/>
                <a:ea typeface="Meiryo" panose="020B0604030504040204" pitchFamily="34" charset="-128"/>
              </a:rPr>
              <a:t>４章：クリエイティブ産業に生成</a:t>
            </a:r>
            <a:r>
              <a:rPr lang="en" altLang="ja-JP" sz="1400" b="0" i="0" dirty="0">
                <a:solidFill>
                  <a:srgbClr val="0F1111"/>
                </a:solidFill>
                <a:effectLst/>
                <a:latin typeface="Meiryo" panose="020B0604030504040204" pitchFamily="34" charset="-128"/>
                <a:ea typeface="Meiryo" panose="020B0604030504040204" pitchFamily="34" charset="-128"/>
              </a:rPr>
              <a:t>AI</a:t>
            </a:r>
            <a:r>
              <a:rPr lang="ja-JP" altLang="en-US" sz="1400" b="0" i="0">
                <a:solidFill>
                  <a:srgbClr val="0F1111"/>
                </a:solidFill>
                <a:effectLst/>
                <a:latin typeface="Meiryo" panose="020B0604030504040204" pitchFamily="34" charset="-128"/>
                <a:ea typeface="Meiryo" panose="020B0604030504040204" pitchFamily="34" charset="-128"/>
              </a:rPr>
              <a:t>が与える影響についてひもときます。クリエイターは今後どのようなあり方になるのか、文化・芸術領域における人間の優位性は瓦解するのか？　みなさんも思索を深められるはずです。</a:t>
            </a:r>
            <a:endParaRPr lang="en-US" altLang="ja-JP" sz="1400" b="0" i="0" dirty="0">
              <a:solidFill>
                <a:srgbClr val="0F1111"/>
              </a:solidFill>
              <a:effectLst/>
              <a:latin typeface="Meiryo" panose="020B0604030504040204" pitchFamily="34" charset="-128"/>
              <a:ea typeface="Meiryo" panose="020B0604030504040204" pitchFamily="34" charset="-128"/>
            </a:endParaRPr>
          </a:p>
          <a:p>
            <a:pPr>
              <a:spcBef>
                <a:spcPts val="600"/>
              </a:spcBef>
              <a:spcAft>
                <a:spcPts val="600"/>
              </a:spcAft>
            </a:pPr>
            <a:r>
              <a:rPr lang="ja-JP" altLang="en-US" sz="1400" b="0" i="0">
                <a:solidFill>
                  <a:srgbClr val="0F1111"/>
                </a:solidFill>
                <a:effectLst/>
                <a:latin typeface="Meiryo" panose="020B0604030504040204" pitchFamily="34" charset="-128"/>
                <a:ea typeface="Meiryo" panose="020B0604030504040204" pitchFamily="34" charset="-128"/>
              </a:rPr>
              <a:t>５章：視野を少し広げ、人類史における</a:t>
            </a:r>
            <a:r>
              <a:rPr lang="en" altLang="ja-JP" sz="1400" b="0" i="0" dirty="0">
                <a:solidFill>
                  <a:srgbClr val="0F1111"/>
                </a:solidFill>
                <a:effectLst/>
                <a:latin typeface="Meiryo" panose="020B0604030504040204" pitchFamily="34" charset="-128"/>
                <a:ea typeface="Meiryo" panose="020B0604030504040204" pitchFamily="34" charset="-128"/>
              </a:rPr>
              <a:t>AI</a:t>
            </a:r>
            <a:r>
              <a:rPr lang="ja-JP" altLang="en-US" sz="1400" b="0" i="0">
                <a:solidFill>
                  <a:srgbClr val="0F1111"/>
                </a:solidFill>
                <a:effectLst/>
                <a:latin typeface="Meiryo" panose="020B0604030504040204" pitchFamily="34" charset="-128"/>
                <a:ea typeface="Meiryo" panose="020B0604030504040204" pitchFamily="34" charset="-128"/>
              </a:rPr>
              <a:t>テクノロジーの誕生について、マクロな視点での解説を行います。人類全体の未来像など、長期スパンでの展望が語られ、壮大なロマンあふれるトピックが登場します。</a:t>
            </a:r>
            <a:endParaRPr lang="ja-JP" altLang="en-US" sz="1400">
              <a:latin typeface="Meiryo" panose="020B0604030504040204" pitchFamily="34" charset="-128"/>
              <a:ea typeface="Meiryo" panose="020B0604030504040204" pitchFamily="34" charset="-128"/>
            </a:endParaRPr>
          </a:p>
        </p:txBody>
      </p:sp>
      <p:sp>
        <p:nvSpPr>
          <p:cNvPr id="7" name="テキスト ボックス 6">
            <a:extLst>
              <a:ext uri="{FF2B5EF4-FFF2-40B4-BE49-F238E27FC236}">
                <a16:creationId xmlns:a16="http://schemas.microsoft.com/office/drawing/2014/main" id="{A45E6BCD-10CD-EBC8-51D4-7B19CD00F906}"/>
              </a:ext>
            </a:extLst>
          </p:cNvPr>
          <p:cNvSpPr txBox="1"/>
          <p:nvPr/>
        </p:nvSpPr>
        <p:spPr>
          <a:xfrm>
            <a:off x="3723362" y="1093656"/>
            <a:ext cx="4128053" cy="369332"/>
          </a:xfrm>
          <a:prstGeom prst="rect">
            <a:avLst/>
          </a:prstGeom>
          <a:noFill/>
        </p:spPr>
        <p:txBody>
          <a:bodyPr wrap="none" rtlCol="0">
            <a:spAutoFit/>
          </a:bodyPr>
          <a:lstStyle/>
          <a:p>
            <a:r>
              <a:rPr lang="ja-JP" altLang="en-US" b="1">
                <a:latin typeface="Meiryo" panose="020B0604030504040204" pitchFamily="34" charset="-128"/>
                <a:ea typeface="Meiryo" panose="020B0604030504040204" pitchFamily="34" charset="-128"/>
              </a:rPr>
              <a:t>生成</a:t>
            </a:r>
            <a:r>
              <a:rPr kumimoji="1" lang="en-US" altLang="ja-JP" b="1" dirty="0">
                <a:latin typeface="Meiryo" panose="020B0604030504040204" pitchFamily="34" charset="-128"/>
                <a:ea typeface="Meiryo" panose="020B0604030504040204" pitchFamily="34" charset="-128"/>
              </a:rPr>
              <a:t>AI</a:t>
            </a:r>
            <a:r>
              <a:rPr kumimoji="1" lang="ja-JP" altLang="en-US" b="1">
                <a:latin typeface="Meiryo" panose="020B0604030504040204" pitchFamily="34" charset="-128"/>
                <a:ea typeface="Meiryo" panose="020B0604030504040204" pitchFamily="34" charset="-128"/>
              </a:rPr>
              <a:t>についてのわかりやすい入門書</a:t>
            </a:r>
          </a:p>
        </p:txBody>
      </p:sp>
    </p:spTree>
    <p:extLst>
      <p:ext uri="{BB962C8B-B14F-4D97-AF65-F5344CB8AC3E}">
        <p14:creationId xmlns:p14="http://schemas.microsoft.com/office/powerpoint/2010/main" val="3998387756"/>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830355" y="2775338"/>
            <a:ext cx="7499634"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2800">
                <a:solidFill>
                  <a:srgbClr val="FFFFFF"/>
                </a:solidFill>
                <a:effectLst/>
                <a:latin typeface="Meiryo" panose="020B0604030504040204" pitchFamily="34" charset="-128"/>
                <a:ea typeface="Meiryo" panose="020B0604030504040204" pitchFamily="34" charset="-128"/>
                <a:cs typeface="Arial"/>
              </a:rPr>
              <a:t>開発と運用</a:t>
            </a:r>
            <a:endParaRPr lang="en-US" altLang="ja-JP" sz="2000" dirty="0">
              <a:solidFill>
                <a:srgbClr val="FFFFFF"/>
              </a:solidFill>
              <a:effectLst/>
              <a:latin typeface="Meiryo" panose="020B0604030504040204" pitchFamily="34" charset="-128"/>
              <a:ea typeface="Meiryo" panose="020B0604030504040204" pitchFamily="34" charset="-128"/>
              <a:cs typeface="Arial"/>
            </a:endParaRPr>
          </a:p>
        </p:txBody>
      </p:sp>
      <p:sp>
        <p:nvSpPr>
          <p:cNvPr id="7" name="正方形/長方形 6"/>
          <p:cNvSpPr/>
          <p:nvPr/>
        </p:nvSpPr>
        <p:spPr>
          <a:xfrm>
            <a:off x="830354" y="2775338"/>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
        <p:nvSpPr>
          <p:cNvPr id="4" name="テキスト ボックス 3">
            <a:extLst>
              <a:ext uri="{FF2B5EF4-FFF2-40B4-BE49-F238E27FC236}">
                <a16:creationId xmlns:a16="http://schemas.microsoft.com/office/drawing/2014/main" id="{7CEB7002-F18B-BB44-B0D2-023B40155A0F}"/>
              </a:ext>
            </a:extLst>
          </p:cNvPr>
          <p:cNvSpPr txBox="1"/>
          <p:nvPr/>
        </p:nvSpPr>
        <p:spPr>
          <a:xfrm>
            <a:off x="771897" y="2406006"/>
            <a:ext cx="3877985" cy="369332"/>
          </a:xfrm>
          <a:prstGeom prst="rect">
            <a:avLst/>
          </a:prstGeom>
          <a:noFill/>
        </p:spPr>
        <p:txBody>
          <a:bodyPr wrap="none" rtlCol="0">
            <a:spAutoFit/>
          </a:bodyPr>
          <a:lstStyle/>
          <a:p>
            <a:r>
              <a:rPr kumimoji="1" lang="ja-JP" altLang="en-US">
                <a:solidFill>
                  <a:srgbClr val="0070C0"/>
                </a:solidFill>
                <a:latin typeface="Meiryo" panose="020B0604030504040204" pitchFamily="34" charset="-128"/>
                <a:ea typeface="Meiryo" panose="020B0604030504040204" pitchFamily="34" charset="-128"/>
              </a:rPr>
              <a:t>圧倒的なスピードに対処するための</a:t>
            </a:r>
          </a:p>
        </p:txBody>
      </p:sp>
    </p:spTree>
    <p:extLst>
      <p:ext uri="{BB962C8B-B14F-4D97-AF65-F5344CB8AC3E}">
        <p14:creationId xmlns:p14="http://schemas.microsoft.com/office/powerpoint/2010/main" val="3552826555"/>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a:extLst>
              <a:ext uri="{FF2B5EF4-FFF2-40B4-BE49-F238E27FC236}">
                <a16:creationId xmlns:a16="http://schemas.microsoft.com/office/drawing/2014/main" id="{8C81C8FA-90A9-CD9D-C248-BD40E98F8B2C}"/>
              </a:ext>
            </a:extLst>
          </p:cNvPr>
          <p:cNvSpPr/>
          <p:nvPr/>
        </p:nvSpPr>
        <p:spPr>
          <a:xfrm>
            <a:off x="1350233" y="1034041"/>
            <a:ext cx="2452645" cy="5315483"/>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 name="正方形/長方形 2">
            <a:extLst>
              <a:ext uri="{FF2B5EF4-FFF2-40B4-BE49-F238E27FC236}">
                <a16:creationId xmlns:a16="http://schemas.microsoft.com/office/drawing/2014/main" id="{D61A3242-7B0C-9833-CA31-878AE76F6EDC}"/>
              </a:ext>
            </a:extLst>
          </p:cNvPr>
          <p:cNvSpPr/>
          <p:nvPr/>
        </p:nvSpPr>
        <p:spPr>
          <a:xfrm>
            <a:off x="3811421" y="1034039"/>
            <a:ext cx="2452645" cy="531548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正方形/長方形 3">
            <a:extLst>
              <a:ext uri="{FF2B5EF4-FFF2-40B4-BE49-F238E27FC236}">
                <a16:creationId xmlns:a16="http://schemas.microsoft.com/office/drawing/2014/main" id="{CD9DEB2F-9483-3F5B-22DD-EAFBC862CB60}"/>
              </a:ext>
            </a:extLst>
          </p:cNvPr>
          <p:cNvSpPr/>
          <p:nvPr/>
        </p:nvSpPr>
        <p:spPr>
          <a:xfrm>
            <a:off x="6289703" y="1034039"/>
            <a:ext cx="2452645" cy="5315483"/>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正方形/長方形 4">
            <a:extLst>
              <a:ext uri="{FF2B5EF4-FFF2-40B4-BE49-F238E27FC236}">
                <a16:creationId xmlns:a16="http://schemas.microsoft.com/office/drawing/2014/main" id="{6FBDD944-D535-58CB-82EC-991821879388}"/>
              </a:ext>
            </a:extLst>
          </p:cNvPr>
          <p:cNvSpPr/>
          <p:nvPr/>
        </p:nvSpPr>
        <p:spPr>
          <a:xfrm>
            <a:off x="256374" y="2016808"/>
            <a:ext cx="8631252" cy="1149413"/>
          </a:xfrm>
          <a:prstGeom prst="rect">
            <a:avLst/>
          </a:prstGeom>
          <a:solidFill>
            <a:schemeClr val="tx1">
              <a:lumMod val="75000"/>
              <a:lumOff val="25000"/>
              <a:alpha val="39286"/>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a:extLst>
              <a:ext uri="{FF2B5EF4-FFF2-40B4-BE49-F238E27FC236}">
                <a16:creationId xmlns:a16="http://schemas.microsoft.com/office/drawing/2014/main" id="{73DF9086-5138-BF11-89B2-9C30EEF41F47}"/>
              </a:ext>
            </a:extLst>
          </p:cNvPr>
          <p:cNvSpPr/>
          <p:nvPr/>
        </p:nvSpPr>
        <p:spPr>
          <a:xfrm>
            <a:off x="256374" y="3226199"/>
            <a:ext cx="8631252" cy="2960956"/>
          </a:xfrm>
          <a:prstGeom prst="rect">
            <a:avLst/>
          </a:prstGeom>
          <a:solidFill>
            <a:schemeClr val="tx1">
              <a:lumMod val="75000"/>
              <a:lumOff val="25000"/>
              <a:alpha val="39286"/>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テキスト ボックス 6">
            <a:extLst>
              <a:ext uri="{FF2B5EF4-FFF2-40B4-BE49-F238E27FC236}">
                <a16:creationId xmlns:a16="http://schemas.microsoft.com/office/drawing/2014/main" id="{43BCAA80-1A9D-DB6C-FA85-9B7A81E0D580}"/>
              </a:ext>
            </a:extLst>
          </p:cNvPr>
          <p:cNvSpPr txBox="1"/>
          <p:nvPr/>
        </p:nvSpPr>
        <p:spPr>
          <a:xfrm>
            <a:off x="1350232" y="1132803"/>
            <a:ext cx="2452645" cy="892552"/>
          </a:xfrm>
          <a:prstGeom prst="rect">
            <a:avLst/>
          </a:prstGeom>
          <a:noFill/>
        </p:spPr>
        <p:txBody>
          <a:bodyPr wrap="square" rtlCol="0">
            <a:spAutoFit/>
          </a:bodyPr>
          <a:lstStyle/>
          <a:p>
            <a:pPr algn="ctr"/>
            <a:r>
              <a:rPr kumimoji="1" lang="ja-JP" altLang="en-US" sz="3600">
                <a:solidFill>
                  <a:schemeClr val="bg1"/>
                </a:solidFill>
                <a:latin typeface="Meiryo" panose="020B0604030504040204" pitchFamily="34" charset="-128"/>
                <a:ea typeface="Meiryo" panose="020B0604030504040204" pitchFamily="34" charset="-128"/>
              </a:rPr>
              <a:t>開発</a:t>
            </a:r>
            <a:endParaRPr kumimoji="1" lang="en-US" altLang="ja-JP" sz="3600" dirty="0">
              <a:solidFill>
                <a:schemeClr val="bg1"/>
              </a:solidFill>
              <a:latin typeface="Meiryo" panose="020B0604030504040204" pitchFamily="34" charset="-128"/>
              <a:ea typeface="Meiryo" panose="020B0604030504040204" pitchFamily="34" charset="-128"/>
            </a:endParaRPr>
          </a:p>
          <a:p>
            <a:pPr algn="ctr"/>
            <a:r>
              <a:rPr lang="en-US" altLang="ja-JP" sz="1600" dirty="0">
                <a:solidFill>
                  <a:schemeClr val="bg1"/>
                </a:solidFill>
                <a:latin typeface="Meiryo" panose="020B0604030504040204" pitchFamily="34" charset="-128"/>
                <a:ea typeface="Meiryo" panose="020B0604030504040204" pitchFamily="34" charset="-128"/>
              </a:rPr>
              <a:t>development</a:t>
            </a:r>
            <a:endParaRPr kumimoji="1" lang="ja-JP" altLang="en-US" sz="1600">
              <a:solidFill>
                <a:schemeClr val="bg1"/>
              </a:solidFill>
              <a:latin typeface="Meiryo" panose="020B0604030504040204" pitchFamily="34" charset="-128"/>
              <a:ea typeface="Meiryo" panose="020B0604030504040204" pitchFamily="34" charset="-128"/>
            </a:endParaRPr>
          </a:p>
        </p:txBody>
      </p:sp>
      <p:sp>
        <p:nvSpPr>
          <p:cNvPr id="8" name="テキスト ボックス 7">
            <a:extLst>
              <a:ext uri="{FF2B5EF4-FFF2-40B4-BE49-F238E27FC236}">
                <a16:creationId xmlns:a16="http://schemas.microsoft.com/office/drawing/2014/main" id="{06ACEAF4-A727-561A-43E4-10CC5F5F1649}"/>
              </a:ext>
            </a:extLst>
          </p:cNvPr>
          <p:cNvSpPr txBox="1"/>
          <p:nvPr/>
        </p:nvSpPr>
        <p:spPr>
          <a:xfrm>
            <a:off x="3802876" y="1132802"/>
            <a:ext cx="2461189" cy="892552"/>
          </a:xfrm>
          <a:prstGeom prst="rect">
            <a:avLst/>
          </a:prstGeom>
          <a:noFill/>
        </p:spPr>
        <p:txBody>
          <a:bodyPr wrap="square" rtlCol="0">
            <a:spAutoFit/>
          </a:bodyPr>
          <a:lstStyle/>
          <a:p>
            <a:pPr algn="ctr"/>
            <a:r>
              <a:rPr kumimoji="1" lang="ja-JP" altLang="en-US" sz="3600">
                <a:solidFill>
                  <a:schemeClr val="bg1"/>
                </a:solidFill>
                <a:latin typeface="Meiryo" panose="020B0604030504040204" pitchFamily="34" charset="-128"/>
                <a:ea typeface="Meiryo" panose="020B0604030504040204" pitchFamily="34" charset="-128"/>
              </a:rPr>
              <a:t>運用</a:t>
            </a:r>
            <a:endParaRPr kumimoji="1" lang="en-US" altLang="ja-JP" sz="3600" dirty="0">
              <a:solidFill>
                <a:schemeClr val="bg1"/>
              </a:solidFill>
              <a:latin typeface="Meiryo" panose="020B0604030504040204" pitchFamily="34" charset="-128"/>
              <a:ea typeface="Meiryo" panose="020B0604030504040204" pitchFamily="34" charset="-128"/>
            </a:endParaRPr>
          </a:p>
          <a:p>
            <a:pPr algn="ctr"/>
            <a:r>
              <a:rPr lang="en-US" altLang="ja-JP" sz="1600" dirty="0">
                <a:solidFill>
                  <a:schemeClr val="bg1"/>
                </a:solidFill>
                <a:latin typeface="Meiryo" panose="020B0604030504040204" pitchFamily="34" charset="-128"/>
                <a:ea typeface="Meiryo" panose="020B0604030504040204" pitchFamily="34" charset="-128"/>
              </a:rPr>
              <a:t>operation</a:t>
            </a:r>
            <a:endParaRPr kumimoji="1" lang="ja-JP" altLang="en-US" sz="1600">
              <a:solidFill>
                <a:schemeClr val="bg1"/>
              </a:solidFill>
              <a:latin typeface="Meiryo" panose="020B0604030504040204" pitchFamily="34" charset="-128"/>
              <a:ea typeface="Meiryo" panose="020B0604030504040204" pitchFamily="34" charset="-128"/>
            </a:endParaRPr>
          </a:p>
        </p:txBody>
      </p:sp>
      <p:sp>
        <p:nvSpPr>
          <p:cNvPr id="9" name="テキスト ボックス 8">
            <a:extLst>
              <a:ext uri="{FF2B5EF4-FFF2-40B4-BE49-F238E27FC236}">
                <a16:creationId xmlns:a16="http://schemas.microsoft.com/office/drawing/2014/main" id="{2438C0AC-8CC1-132A-1AFB-AC52E166DF76}"/>
              </a:ext>
            </a:extLst>
          </p:cNvPr>
          <p:cNvSpPr txBox="1"/>
          <p:nvPr/>
        </p:nvSpPr>
        <p:spPr>
          <a:xfrm>
            <a:off x="6289703" y="1132802"/>
            <a:ext cx="2452646" cy="892552"/>
          </a:xfrm>
          <a:prstGeom prst="rect">
            <a:avLst/>
          </a:prstGeom>
          <a:noFill/>
        </p:spPr>
        <p:txBody>
          <a:bodyPr wrap="square" rtlCol="0">
            <a:spAutoFit/>
          </a:bodyPr>
          <a:lstStyle/>
          <a:p>
            <a:pPr algn="ctr"/>
            <a:r>
              <a:rPr kumimoji="1" lang="ja-JP" altLang="en-US" sz="3600">
                <a:solidFill>
                  <a:schemeClr val="bg1"/>
                </a:solidFill>
                <a:latin typeface="Meiryo" panose="020B0604030504040204" pitchFamily="34" charset="-128"/>
                <a:ea typeface="Meiryo" panose="020B0604030504040204" pitchFamily="34" charset="-128"/>
              </a:rPr>
              <a:t>保守</a:t>
            </a:r>
            <a:endParaRPr kumimoji="1" lang="en-US" altLang="ja-JP" sz="3600" dirty="0">
              <a:solidFill>
                <a:schemeClr val="bg1"/>
              </a:solidFill>
              <a:latin typeface="Meiryo" panose="020B0604030504040204" pitchFamily="34" charset="-128"/>
              <a:ea typeface="Meiryo" panose="020B0604030504040204" pitchFamily="34" charset="-128"/>
            </a:endParaRPr>
          </a:p>
          <a:p>
            <a:pPr algn="ctr"/>
            <a:r>
              <a:rPr lang="en-US" altLang="ja-JP" sz="1600" dirty="0">
                <a:solidFill>
                  <a:schemeClr val="bg1"/>
                </a:solidFill>
                <a:latin typeface="Meiryo" panose="020B0604030504040204" pitchFamily="34" charset="-128"/>
                <a:ea typeface="Meiryo" panose="020B0604030504040204" pitchFamily="34" charset="-128"/>
              </a:rPr>
              <a:t>maintenance</a:t>
            </a:r>
            <a:endParaRPr kumimoji="1" lang="ja-JP" altLang="en-US" sz="1600">
              <a:solidFill>
                <a:schemeClr val="bg1"/>
              </a:solidFill>
              <a:latin typeface="Meiryo" panose="020B0604030504040204" pitchFamily="34" charset="-128"/>
              <a:ea typeface="Meiryo" panose="020B0604030504040204" pitchFamily="34" charset="-128"/>
            </a:endParaRPr>
          </a:p>
        </p:txBody>
      </p:sp>
      <p:sp>
        <p:nvSpPr>
          <p:cNvPr id="11" name="テキスト ボックス 10">
            <a:extLst>
              <a:ext uri="{FF2B5EF4-FFF2-40B4-BE49-F238E27FC236}">
                <a16:creationId xmlns:a16="http://schemas.microsoft.com/office/drawing/2014/main" id="{28701CF2-DAC3-8C1B-1548-3BD91EE3AD0F}"/>
              </a:ext>
            </a:extLst>
          </p:cNvPr>
          <p:cNvSpPr txBox="1"/>
          <p:nvPr/>
        </p:nvSpPr>
        <p:spPr>
          <a:xfrm>
            <a:off x="3828515" y="4127607"/>
            <a:ext cx="2435553" cy="1754326"/>
          </a:xfrm>
          <a:prstGeom prst="rect">
            <a:avLst/>
          </a:prstGeom>
          <a:noFill/>
        </p:spPr>
        <p:txBody>
          <a:bodyPr wrap="square">
            <a:spAutoFit/>
          </a:bodyPr>
          <a:lstStyle/>
          <a:p>
            <a:pPr marL="171450" indent="-171450">
              <a:buFont typeface="Wingdings" pitchFamily="2" charset="2"/>
              <a:buChar char="Ø"/>
            </a:pPr>
            <a:r>
              <a:rPr lang="ja-JP" altLang="en-US" sz="1200" b="0" i="0">
                <a:solidFill>
                  <a:schemeClr val="bg1"/>
                </a:solidFill>
                <a:effectLst/>
                <a:latin typeface="Meiryo" panose="020B0604030504040204" pitchFamily="34" charset="-128"/>
                <a:ea typeface="Meiryo" panose="020B0604030504040204" pitchFamily="34" charset="-128"/>
              </a:rPr>
              <a:t>ハードウェアの起動や停止</a:t>
            </a:r>
            <a:endParaRPr lang="en-US" altLang="ja-JP" sz="1200" b="0" i="0" dirty="0">
              <a:solidFill>
                <a:schemeClr val="bg1"/>
              </a:solidFill>
              <a:effectLst/>
              <a:latin typeface="Meiryo" panose="020B0604030504040204" pitchFamily="34" charset="-128"/>
              <a:ea typeface="Meiryo" panose="020B0604030504040204" pitchFamily="34" charset="-128"/>
            </a:endParaRPr>
          </a:p>
          <a:p>
            <a:pPr marL="171450" indent="-171450">
              <a:buFont typeface="Wingdings" pitchFamily="2" charset="2"/>
              <a:buChar char="Ø"/>
            </a:pPr>
            <a:r>
              <a:rPr lang="ja-JP" altLang="en-US" sz="1200" b="0" i="0">
                <a:solidFill>
                  <a:schemeClr val="bg1"/>
                </a:solidFill>
                <a:effectLst/>
                <a:latin typeface="Meiryo" panose="020B0604030504040204" pitchFamily="34" charset="-128"/>
                <a:ea typeface="Meiryo" panose="020B0604030504040204" pitchFamily="34" charset="-128"/>
              </a:rPr>
              <a:t>ソフトの起動や停止</a:t>
            </a:r>
            <a:endParaRPr lang="en-US" altLang="ja-JP" sz="1200" b="0" i="0" dirty="0">
              <a:solidFill>
                <a:schemeClr val="bg1"/>
              </a:solidFill>
              <a:effectLst/>
              <a:latin typeface="Meiryo" panose="020B0604030504040204" pitchFamily="34" charset="-128"/>
              <a:ea typeface="Meiryo" panose="020B0604030504040204" pitchFamily="34" charset="-128"/>
            </a:endParaRPr>
          </a:p>
          <a:p>
            <a:pPr marL="171450" indent="-171450">
              <a:buFont typeface="Wingdings" pitchFamily="2" charset="2"/>
              <a:buChar char="Ø"/>
            </a:pPr>
            <a:r>
              <a:rPr lang="ja-JP" altLang="en-US" sz="1200" b="0" i="0">
                <a:solidFill>
                  <a:schemeClr val="bg1"/>
                </a:solidFill>
                <a:effectLst/>
                <a:latin typeface="Meiryo" panose="020B0604030504040204" pitchFamily="34" charset="-128"/>
                <a:ea typeface="Meiryo" panose="020B0604030504040204" pitchFamily="34" charset="-128"/>
              </a:rPr>
              <a:t>データの入力や出力</a:t>
            </a:r>
            <a:endParaRPr lang="en-US" altLang="ja-JP" sz="1200" b="0" i="0" dirty="0">
              <a:solidFill>
                <a:schemeClr val="bg1"/>
              </a:solidFill>
              <a:effectLst/>
              <a:latin typeface="Meiryo" panose="020B0604030504040204" pitchFamily="34" charset="-128"/>
              <a:ea typeface="Meiryo" panose="020B0604030504040204" pitchFamily="34" charset="-128"/>
            </a:endParaRPr>
          </a:p>
          <a:p>
            <a:pPr marL="171450" indent="-171450">
              <a:buFont typeface="Wingdings" pitchFamily="2" charset="2"/>
              <a:buChar char="Ø"/>
            </a:pPr>
            <a:r>
              <a:rPr lang="ja-JP" altLang="en-US" sz="1200" b="0" i="0">
                <a:solidFill>
                  <a:schemeClr val="bg1"/>
                </a:solidFill>
                <a:effectLst/>
                <a:latin typeface="Meiryo" panose="020B0604030504040204" pitchFamily="34" charset="-128"/>
                <a:ea typeface="Meiryo" panose="020B0604030504040204" pitchFamily="34" charset="-128"/>
              </a:rPr>
              <a:t>データのバックアップや管理</a:t>
            </a:r>
            <a:endParaRPr lang="en-US" altLang="ja-JP" sz="1200" b="0" i="0" dirty="0">
              <a:solidFill>
                <a:schemeClr val="bg1"/>
              </a:solidFill>
              <a:effectLst/>
              <a:latin typeface="Meiryo" panose="020B0604030504040204" pitchFamily="34" charset="-128"/>
              <a:ea typeface="Meiryo" panose="020B0604030504040204" pitchFamily="34" charset="-128"/>
            </a:endParaRPr>
          </a:p>
          <a:p>
            <a:pPr marL="171450" indent="-171450">
              <a:buFont typeface="Wingdings" pitchFamily="2" charset="2"/>
              <a:buChar char="Ø"/>
            </a:pPr>
            <a:r>
              <a:rPr lang="ja-JP" altLang="en-US" sz="1200" b="0" i="0">
                <a:solidFill>
                  <a:schemeClr val="bg1"/>
                </a:solidFill>
                <a:effectLst/>
                <a:latin typeface="Meiryo" panose="020B0604030504040204" pitchFamily="34" charset="-128"/>
                <a:ea typeface="Meiryo" panose="020B0604030504040204" pitchFamily="34" charset="-128"/>
              </a:rPr>
              <a:t>システムの稼働状態、不具合がないかなどの監視</a:t>
            </a:r>
            <a:endParaRPr lang="en-US" altLang="ja-JP" sz="1200" b="0" i="0" dirty="0">
              <a:solidFill>
                <a:schemeClr val="bg1"/>
              </a:solidFill>
              <a:effectLst/>
              <a:latin typeface="Meiryo" panose="020B0604030504040204" pitchFamily="34" charset="-128"/>
              <a:ea typeface="Meiryo" panose="020B0604030504040204" pitchFamily="34" charset="-128"/>
            </a:endParaRPr>
          </a:p>
          <a:p>
            <a:pPr marL="171450" indent="-171450">
              <a:buFont typeface="Wingdings" pitchFamily="2" charset="2"/>
              <a:buChar char="Ø"/>
            </a:pPr>
            <a:r>
              <a:rPr lang="ja-JP" altLang="en-US" sz="1200" b="0" i="0">
                <a:solidFill>
                  <a:schemeClr val="bg1"/>
                </a:solidFill>
                <a:effectLst/>
                <a:latin typeface="Meiryo" panose="020B0604030504040204" pitchFamily="34" charset="-128"/>
                <a:ea typeface="Meiryo" panose="020B0604030504040204" pitchFamily="34" charset="-128"/>
              </a:rPr>
              <a:t>外部からの攻撃や情報流出などの監視</a:t>
            </a:r>
            <a:endParaRPr lang="en-US" altLang="ja-JP" sz="1200" b="0" i="0" dirty="0">
              <a:solidFill>
                <a:schemeClr val="bg1"/>
              </a:solidFill>
              <a:effectLst/>
              <a:latin typeface="Meiryo" panose="020B0604030504040204" pitchFamily="34" charset="-128"/>
              <a:ea typeface="Meiryo" panose="020B0604030504040204" pitchFamily="34" charset="-128"/>
            </a:endParaRPr>
          </a:p>
          <a:p>
            <a:pPr marL="171450" indent="-171450">
              <a:buFont typeface="Wingdings" pitchFamily="2" charset="2"/>
              <a:buChar char="Ø"/>
            </a:pPr>
            <a:r>
              <a:rPr lang="ja-JP" altLang="en-US" sz="1200" b="0" i="0">
                <a:solidFill>
                  <a:schemeClr val="bg1"/>
                </a:solidFill>
                <a:effectLst/>
                <a:latin typeface="Meiryo" panose="020B0604030504040204" pitchFamily="34" charset="-128"/>
                <a:ea typeface="Meiryo" panose="020B0604030504040204" pitchFamily="34" charset="-128"/>
              </a:rPr>
              <a:t>障害復旧からの再起動</a:t>
            </a:r>
            <a:endParaRPr lang="ja-JP" altLang="en-US" sz="1200">
              <a:solidFill>
                <a:schemeClr val="bg1"/>
              </a:solidFill>
              <a:latin typeface="Meiryo" panose="020B0604030504040204" pitchFamily="34" charset="-128"/>
              <a:ea typeface="Meiryo" panose="020B0604030504040204" pitchFamily="34" charset="-128"/>
            </a:endParaRPr>
          </a:p>
        </p:txBody>
      </p:sp>
      <p:sp>
        <p:nvSpPr>
          <p:cNvPr id="13" name="テキスト ボックス 12">
            <a:extLst>
              <a:ext uri="{FF2B5EF4-FFF2-40B4-BE49-F238E27FC236}">
                <a16:creationId xmlns:a16="http://schemas.microsoft.com/office/drawing/2014/main" id="{7F18D522-B861-AE00-B200-4D70F1C04AE4}"/>
              </a:ext>
            </a:extLst>
          </p:cNvPr>
          <p:cNvSpPr txBox="1"/>
          <p:nvPr/>
        </p:nvSpPr>
        <p:spPr>
          <a:xfrm>
            <a:off x="6289702" y="4496938"/>
            <a:ext cx="2452644" cy="1384995"/>
          </a:xfrm>
          <a:prstGeom prst="rect">
            <a:avLst/>
          </a:prstGeom>
          <a:noFill/>
        </p:spPr>
        <p:txBody>
          <a:bodyPr wrap="square">
            <a:spAutoFit/>
          </a:bodyPr>
          <a:lstStyle>
            <a:defPPr>
              <a:defRPr lang="ja-JP"/>
            </a:defPPr>
            <a:lvl1pPr marL="171450" indent="-171450">
              <a:buFont typeface="Wingdings" pitchFamily="2" charset="2"/>
              <a:buChar char="Ø"/>
              <a:defRPr sz="1200" b="0" i="0">
                <a:solidFill>
                  <a:schemeClr val="bg1"/>
                </a:solidFill>
                <a:effectLst/>
                <a:latin typeface="Meiryo" panose="020B0604030504040204" pitchFamily="34" charset="-128"/>
                <a:ea typeface="Meiryo" panose="020B0604030504040204" pitchFamily="34" charset="-128"/>
              </a:defRPr>
            </a:lvl1pPr>
          </a:lstStyle>
          <a:p>
            <a:r>
              <a:rPr lang="ja-JP" altLang="en-US"/>
              <a:t>システムのアップデート</a:t>
            </a:r>
            <a:endParaRPr lang="en-US" altLang="ja-JP" dirty="0"/>
          </a:p>
          <a:p>
            <a:r>
              <a:rPr lang="ja-JP" altLang="en-US"/>
              <a:t>バグや不具合の原因究明、修正作業や復旧作業</a:t>
            </a:r>
            <a:endParaRPr lang="en-US" altLang="ja-JP" dirty="0"/>
          </a:p>
          <a:p>
            <a:r>
              <a:rPr lang="ja-JP" altLang="en-US"/>
              <a:t>新規のプログラムやシステムの導入</a:t>
            </a:r>
            <a:endParaRPr lang="en-US" altLang="ja-JP" dirty="0"/>
          </a:p>
          <a:p>
            <a:r>
              <a:rPr lang="ja-JP" altLang="en-US"/>
              <a:t>ネットワークなどのインフラのメンテナンス</a:t>
            </a:r>
          </a:p>
        </p:txBody>
      </p:sp>
      <p:sp>
        <p:nvSpPr>
          <p:cNvPr id="14" name="テキスト ボックス 13">
            <a:extLst>
              <a:ext uri="{FF2B5EF4-FFF2-40B4-BE49-F238E27FC236}">
                <a16:creationId xmlns:a16="http://schemas.microsoft.com/office/drawing/2014/main" id="{2FD04D68-F202-1E77-259C-4E694EE07D3C}"/>
              </a:ext>
            </a:extLst>
          </p:cNvPr>
          <p:cNvSpPr txBox="1"/>
          <p:nvPr/>
        </p:nvSpPr>
        <p:spPr>
          <a:xfrm>
            <a:off x="1350231" y="2341778"/>
            <a:ext cx="2435553" cy="646331"/>
          </a:xfrm>
          <a:prstGeom prst="rect">
            <a:avLst/>
          </a:prstGeom>
          <a:noFill/>
        </p:spPr>
        <p:txBody>
          <a:bodyPr wrap="square" rtlCol="0">
            <a:spAutoFit/>
          </a:bodyPr>
          <a:lstStyle/>
          <a:p>
            <a:pPr algn="ctr"/>
            <a:r>
              <a:rPr kumimoji="1" lang="ja-JP" altLang="en-US">
                <a:solidFill>
                  <a:schemeClr val="bg1"/>
                </a:solidFill>
                <a:latin typeface="Meiryo" panose="020B0604030504040204" pitchFamily="34" charset="-128"/>
                <a:ea typeface="Meiryo" panose="020B0604030504040204" pitchFamily="34" charset="-128"/>
              </a:rPr>
              <a:t>課題を解決するため</a:t>
            </a:r>
            <a:endParaRPr kumimoji="1" lang="en-US" altLang="ja-JP" dirty="0">
              <a:solidFill>
                <a:schemeClr val="bg1"/>
              </a:solidFill>
              <a:latin typeface="Meiryo" panose="020B0604030504040204" pitchFamily="34" charset="-128"/>
              <a:ea typeface="Meiryo" panose="020B0604030504040204" pitchFamily="34" charset="-128"/>
            </a:endParaRPr>
          </a:p>
          <a:p>
            <a:pPr algn="ctr"/>
            <a:r>
              <a:rPr kumimoji="1" lang="ja-JP" altLang="en-US">
                <a:solidFill>
                  <a:schemeClr val="bg1"/>
                </a:solidFill>
                <a:latin typeface="Meiryo" panose="020B0604030504040204" pitchFamily="34" charset="-128"/>
                <a:ea typeface="Meiryo" panose="020B0604030504040204" pitchFamily="34" charset="-128"/>
              </a:rPr>
              <a:t>の仕組みを作ること</a:t>
            </a:r>
          </a:p>
        </p:txBody>
      </p:sp>
      <p:sp>
        <p:nvSpPr>
          <p:cNvPr id="15" name="テキスト ボックス 14">
            <a:extLst>
              <a:ext uri="{FF2B5EF4-FFF2-40B4-BE49-F238E27FC236}">
                <a16:creationId xmlns:a16="http://schemas.microsoft.com/office/drawing/2014/main" id="{3F559E29-8693-DBC9-6FA4-B8331B76204A}"/>
              </a:ext>
            </a:extLst>
          </p:cNvPr>
          <p:cNvSpPr txBox="1"/>
          <p:nvPr/>
        </p:nvSpPr>
        <p:spPr>
          <a:xfrm>
            <a:off x="3815693" y="2436837"/>
            <a:ext cx="4926653" cy="369332"/>
          </a:xfrm>
          <a:prstGeom prst="rect">
            <a:avLst/>
          </a:prstGeom>
          <a:noFill/>
        </p:spPr>
        <p:txBody>
          <a:bodyPr wrap="square" rtlCol="0">
            <a:spAutoFit/>
          </a:bodyPr>
          <a:lstStyle/>
          <a:p>
            <a:pPr algn="ctr"/>
            <a:r>
              <a:rPr kumimoji="1" lang="ja-JP" altLang="en-US">
                <a:solidFill>
                  <a:schemeClr val="bg1"/>
                </a:solidFill>
                <a:latin typeface="Meiryo" panose="020B0604030504040204" pitchFamily="34" charset="-128"/>
                <a:ea typeface="Meiryo" panose="020B0604030504040204" pitchFamily="34" charset="-128"/>
              </a:rPr>
              <a:t>システムを安定稼働させること</a:t>
            </a:r>
          </a:p>
        </p:txBody>
      </p:sp>
      <p:sp>
        <p:nvSpPr>
          <p:cNvPr id="17" name="テキスト ボックス 16">
            <a:extLst>
              <a:ext uri="{FF2B5EF4-FFF2-40B4-BE49-F238E27FC236}">
                <a16:creationId xmlns:a16="http://schemas.microsoft.com/office/drawing/2014/main" id="{9198B8DB-0CCC-EBDC-89CE-710C5BE17A32}"/>
              </a:ext>
            </a:extLst>
          </p:cNvPr>
          <p:cNvSpPr txBox="1"/>
          <p:nvPr/>
        </p:nvSpPr>
        <p:spPr>
          <a:xfrm>
            <a:off x="3802875" y="3566295"/>
            <a:ext cx="2461189" cy="461665"/>
          </a:xfrm>
          <a:prstGeom prst="rect">
            <a:avLst/>
          </a:prstGeom>
          <a:noFill/>
        </p:spPr>
        <p:txBody>
          <a:bodyPr wrap="square">
            <a:spAutoFit/>
          </a:bodyPr>
          <a:lstStyle/>
          <a:p>
            <a:r>
              <a:rPr lang="ja-JP" altLang="en-US" sz="1200" b="0" i="0">
                <a:solidFill>
                  <a:schemeClr val="bg1"/>
                </a:solidFill>
                <a:effectLst/>
                <a:latin typeface="Meiryo" panose="020B0604030504040204" pitchFamily="34" charset="-128"/>
                <a:ea typeface="Meiryo" panose="020B0604030504040204" pitchFamily="34" charset="-128"/>
              </a:rPr>
              <a:t>システムを日常的に稼働させることで定型的業務が中心</a:t>
            </a:r>
            <a:endParaRPr lang="ja-JP" altLang="en-US" sz="1200">
              <a:solidFill>
                <a:schemeClr val="bg1"/>
              </a:solidFill>
              <a:latin typeface="Meiryo" panose="020B0604030504040204" pitchFamily="34" charset="-128"/>
              <a:ea typeface="Meiryo" panose="020B0604030504040204" pitchFamily="34" charset="-128"/>
            </a:endParaRPr>
          </a:p>
        </p:txBody>
      </p:sp>
      <p:sp>
        <p:nvSpPr>
          <p:cNvPr id="18" name="テキスト ボックス 17">
            <a:extLst>
              <a:ext uri="{FF2B5EF4-FFF2-40B4-BE49-F238E27FC236}">
                <a16:creationId xmlns:a16="http://schemas.microsoft.com/office/drawing/2014/main" id="{6321AE5F-6A2E-37AB-1B3D-EFC443E3A9B0}"/>
              </a:ext>
            </a:extLst>
          </p:cNvPr>
          <p:cNvSpPr txBox="1"/>
          <p:nvPr/>
        </p:nvSpPr>
        <p:spPr>
          <a:xfrm>
            <a:off x="6289699" y="3563345"/>
            <a:ext cx="2452646" cy="646331"/>
          </a:xfrm>
          <a:prstGeom prst="rect">
            <a:avLst/>
          </a:prstGeom>
          <a:noFill/>
        </p:spPr>
        <p:txBody>
          <a:bodyPr wrap="square">
            <a:spAutoFit/>
          </a:bodyPr>
          <a:lstStyle/>
          <a:p>
            <a:r>
              <a:rPr lang="ja-JP" altLang="en-US" sz="1200" b="0" i="0">
                <a:solidFill>
                  <a:schemeClr val="bg1"/>
                </a:solidFill>
                <a:effectLst/>
                <a:latin typeface="Meiryo" panose="020B0604030504040204" pitchFamily="34" charset="-128"/>
                <a:ea typeface="Meiryo" panose="020B0604030504040204" pitchFamily="34" charset="-128"/>
              </a:rPr>
              <a:t>システム変更や、不具合対応など予測できない事態に対応したりする突発的業務が中心</a:t>
            </a:r>
            <a:endParaRPr lang="ja-JP" altLang="en-US" sz="1200">
              <a:solidFill>
                <a:schemeClr val="bg1"/>
              </a:solidFill>
              <a:latin typeface="Meiryo" panose="020B0604030504040204" pitchFamily="34" charset="-128"/>
              <a:ea typeface="Meiryo" panose="020B0604030504040204" pitchFamily="34" charset="-128"/>
            </a:endParaRPr>
          </a:p>
        </p:txBody>
      </p:sp>
      <p:sp>
        <p:nvSpPr>
          <p:cNvPr id="21" name="テキスト ボックス 20">
            <a:extLst>
              <a:ext uri="{FF2B5EF4-FFF2-40B4-BE49-F238E27FC236}">
                <a16:creationId xmlns:a16="http://schemas.microsoft.com/office/drawing/2014/main" id="{05600C89-03CB-46E5-2E04-7DD039F087F2}"/>
              </a:ext>
            </a:extLst>
          </p:cNvPr>
          <p:cNvSpPr txBox="1"/>
          <p:nvPr/>
        </p:nvSpPr>
        <p:spPr>
          <a:xfrm>
            <a:off x="1358777" y="4496938"/>
            <a:ext cx="2435553" cy="1384995"/>
          </a:xfrm>
          <a:prstGeom prst="rect">
            <a:avLst/>
          </a:prstGeom>
          <a:noFill/>
        </p:spPr>
        <p:txBody>
          <a:bodyPr wrap="square">
            <a:spAutoFit/>
          </a:bodyPr>
          <a:lstStyle/>
          <a:p>
            <a:pPr marL="171450" indent="-171450">
              <a:buFont typeface="Wingdings" pitchFamily="2" charset="2"/>
              <a:buChar char="Ø"/>
            </a:pPr>
            <a:r>
              <a:rPr lang="ja-JP" altLang="en-US" sz="1200">
                <a:solidFill>
                  <a:schemeClr val="bg1"/>
                </a:solidFill>
                <a:latin typeface="Meiryo" panose="020B0604030504040204" pitchFamily="34" charset="-128"/>
                <a:ea typeface="Meiryo" panose="020B0604030504040204" pitchFamily="34" charset="-128"/>
              </a:rPr>
              <a:t>構想・企画</a:t>
            </a:r>
            <a:endParaRPr lang="en-US" altLang="ja-JP" sz="1200" dirty="0">
              <a:solidFill>
                <a:schemeClr val="bg1"/>
              </a:solidFill>
              <a:latin typeface="Meiryo" panose="020B0604030504040204" pitchFamily="34" charset="-128"/>
              <a:ea typeface="Meiryo" panose="020B0604030504040204" pitchFamily="34" charset="-128"/>
            </a:endParaRPr>
          </a:p>
          <a:p>
            <a:pPr marL="171450" indent="-171450">
              <a:buFont typeface="Wingdings" pitchFamily="2" charset="2"/>
              <a:buChar char="Ø"/>
            </a:pPr>
            <a:r>
              <a:rPr lang="ja-JP" altLang="en-US" sz="1200">
                <a:solidFill>
                  <a:schemeClr val="bg1"/>
                </a:solidFill>
                <a:latin typeface="Meiryo" panose="020B0604030504040204" pitchFamily="34" charset="-128"/>
                <a:ea typeface="Meiryo" panose="020B0604030504040204" pitchFamily="34" charset="-128"/>
              </a:rPr>
              <a:t>要件定義</a:t>
            </a:r>
          </a:p>
          <a:p>
            <a:pPr marL="171450" indent="-171450">
              <a:buFont typeface="Wingdings" pitchFamily="2" charset="2"/>
              <a:buChar char="Ø"/>
            </a:pPr>
            <a:r>
              <a:rPr lang="ja-JP" altLang="en-US" sz="1200">
                <a:solidFill>
                  <a:schemeClr val="bg1"/>
                </a:solidFill>
                <a:latin typeface="Meiryo" panose="020B0604030504040204" pitchFamily="34" charset="-128"/>
                <a:ea typeface="Meiryo" panose="020B0604030504040204" pitchFamily="34" charset="-128"/>
              </a:rPr>
              <a:t>外部設計</a:t>
            </a:r>
          </a:p>
          <a:p>
            <a:pPr marL="171450" indent="-171450">
              <a:buFont typeface="Wingdings" pitchFamily="2" charset="2"/>
              <a:buChar char="Ø"/>
            </a:pPr>
            <a:r>
              <a:rPr lang="ja-JP" altLang="en-US" sz="1200">
                <a:solidFill>
                  <a:schemeClr val="bg1"/>
                </a:solidFill>
                <a:latin typeface="Meiryo" panose="020B0604030504040204" pitchFamily="34" charset="-128"/>
                <a:ea typeface="Meiryo" panose="020B0604030504040204" pitchFamily="34" charset="-128"/>
              </a:rPr>
              <a:t>内部設計</a:t>
            </a:r>
          </a:p>
          <a:p>
            <a:pPr marL="171450" indent="-171450">
              <a:buFont typeface="Wingdings" pitchFamily="2" charset="2"/>
              <a:buChar char="Ø"/>
            </a:pPr>
            <a:r>
              <a:rPr lang="ja-JP" altLang="en-US" sz="1200">
                <a:solidFill>
                  <a:schemeClr val="bg1"/>
                </a:solidFill>
                <a:latin typeface="Meiryo" panose="020B0604030504040204" pitchFamily="34" charset="-128"/>
                <a:ea typeface="Meiryo" panose="020B0604030504040204" pitchFamily="34" charset="-128"/>
              </a:rPr>
              <a:t>プログラミング</a:t>
            </a:r>
          </a:p>
          <a:p>
            <a:pPr marL="171450" indent="-171450">
              <a:buFont typeface="Wingdings" pitchFamily="2" charset="2"/>
              <a:buChar char="Ø"/>
            </a:pPr>
            <a:r>
              <a:rPr lang="ja-JP" altLang="en-US" sz="1200">
                <a:solidFill>
                  <a:schemeClr val="bg1"/>
                </a:solidFill>
                <a:latin typeface="Meiryo" panose="020B0604030504040204" pitchFamily="34" charset="-128"/>
                <a:ea typeface="Meiryo" panose="020B0604030504040204" pitchFamily="34" charset="-128"/>
              </a:rPr>
              <a:t>テスト</a:t>
            </a:r>
          </a:p>
          <a:p>
            <a:pPr marL="171450" indent="-171450">
              <a:buFont typeface="Wingdings" pitchFamily="2" charset="2"/>
              <a:buChar char="Ø"/>
            </a:pPr>
            <a:r>
              <a:rPr lang="ja-JP" altLang="en-US" sz="1200">
                <a:solidFill>
                  <a:schemeClr val="bg1"/>
                </a:solidFill>
                <a:latin typeface="Meiryo" panose="020B0604030504040204" pitchFamily="34" charset="-128"/>
                <a:ea typeface="Meiryo" panose="020B0604030504040204" pitchFamily="34" charset="-128"/>
              </a:rPr>
              <a:t>リリース(本番稼働)</a:t>
            </a:r>
          </a:p>
        </p:txBody>
      </p:sp>
      <p:sp>
        <p:nvSpPr>
          <p:cNvPr id="23" name="テキスト ボックス 22">
            <a:extLst>
              <a:ext uri="{FF2B5EF4-FFF2-40B4-BE49-F238E27FC236}">
                <a16:creationId xmlns:a16="http://schemas.microsoft.com/office/drawing/2014/main" id="{130D5FDB-3AA7-22DD-3FA8-C5695A6FF603}"/>
              </a:ext>
            </a:extLst>
          </p:cNvPr>
          <p:cNvSpPr txBox="1"/>
          <p:nvPr/>
        </p:nvSpPr>
        <p:spPr>
          <a:xfrm>
            <a:off x="1350231" y="3542394"/>
            <a:ext cx="2444099" cy="830997"/>
          </a:xfrm>
          <a:prstGeom prst="rect">
            <a:avLst/>
          </a:prstGeom>
          <a:noFill/>
        </p:spPr>
        <p:txBody>
          <a:bodyPr wrap="square">
            <a:spAutoFit/>
          </a:bodyPr>
          <a:lstStyle/>
          <a:p>
            <a:pPr algn="l"/>
            <a:r>
              <a:rPr lang="ja-JP" altLang="en-US" sz="1200" b="0" i="0">
                <a:solidFill>
                  <a:schemeClr val="bg1"/>
                </a:solidFill>
                <a:effectLst/>
                <a:latin typeface="Meiryo" panose="020B0604030504040204" pitchFamily="34" charset="-128"/>
                <a:ea typeface="Meiryo" panose="020B0604030504040204" pitchFamily="34" charset="-128"/>
              </a:rPr>
              <a:t>新しい事業に参画したい、コストを削減したいといった、ビジネス上の目標や課題を解決する「仕組み」を実現すること</a:t>
            </a:r>
          </a:p>
        </p:txBody>
      </p:sp>
      <p:sp>
        <p:nvSpPr>
          <p:cNvPr id="24" name="テキスト ボックス 23">
            <a:extLst>
              <a:ext uri="{FF2B5EF4-FFF2-40B4-BE49-F238E27FC236}">
                <a16:creationId xmlns:a16="http://schemas.microsoft.com/office/drawing/2014/main" id="{2F088FEC-FED3-90BC-602A-B71A361DE9CD}"/>
              </a:ext>
            </a:extLst>
          </p:cNvPr>
          <p:cNvSpPr txBox="1"/>
          <p:nvPr/>
        </p:nvSpPr>
        <p:spPr>
          <a:xfrm>
            <a:off x="256371" y="2403333"/>
            <a:ext cx="1085317" cy="523220"/>
          </a:xfrm>
          <a:prstGeom prst="rect">
            <a:avLst/>
          </a:prstGeom>
          <a:noFill/>
        </p:spPr>
        <p:txBody>
          <a:bodyPr wrap="square" rtlCol="0">
            <a:spAutoFit/>
          </a:bodyPr>
          <a:lstStyle/>
          <a:p>
            <a:pPr algn="ctr"/>
            <a:r>
              <a:rPr kumimoji="1" lang="ja-JP" altLang="en-US" sz="2800">
                <a:solidFill>
                  <a:schemeClr val="bg1"/>
                </a:solidFill>
                <a:latin typeface="Meiryo" panose="020B0604030504040204" pitchFamily="34" charset="-128"/>
                <a:ea typeface="Meiryo" panose="020B0604030504040204" pitchFamily="34" charset="-128"/>
              </a:rPr>
              <a:t>目的</a:t>
            </a:r>
          </a:p>
        </p:txBody>
      </p:sp>
      <p:sp>
        <p:nvSpPr>
          <p:cNvPr id="25" name="テキスト ボックス 24">
            <a:extLst>
              <a:ext uri="{FF2B5EF4-FFF2-40B4-BE49-F238E27FC236}">
                <a16:creationId xmlns:a16="http://schemas.microsoft.com/office/drawing/2014/main" id="{40CEB97D-4C78-254E-B7DD-5B503CF397A7}"/>
              </a:ext>
            </a:extLst>
          </p:cNvPr>
          <p:cNvSpPr txBox="1"/>
          <p:nvPr/>
        </p:nvSpPr>
        <p:spPr>
          <a:xfrm>
            <a:off x="247823" y="4228905"/>
            <a:ext cx="1085317" cy="954107"/>
          </a:xfrm>
          <a:prstGeom prst="rect">
            <a:avLst/>
          </a:prstGeom>
          <a:noFill/>
        </p:spPr>
        <p:txBody>
          <a:bodyPr wrap="square" rtlCol="0">
            <a:spAutoFit/>
          </a:bodyPr>
          <a:lstStyle/>
          <a:p>
            <a:pPr algn="ctr"/>
            <a:r>
              <a:rPr kumimoji="1" lang="ja-JP" altLang="en-US" sz="2800">
                <a:solidFill>
                  <a:schemeClr val="bg1"/>
                </a:solidFill>
                <a:latin typeface="Meiryo" panose="020B0604030504040204" pitchFamily="34" charset="-128"/>
                <a:ea typeface="Meiryo" panose="020B0604030504040204" pitchFamily="34" charset="-128"/>
              </a:rPr>
              <a:t>主な</a:t>
            </a:r>
            <a:endParaRPr kumimoji="1" lang="en-US" altLang="ja-JP" sz="2800" dirty="0">
              <a:solidFill>
                <a:schemeClr val="bg1"/>
              </a:solidFill>
              <a:latin typeface="Meiryo" panose="020B0604030504040204" pitchFamily="34" charset="-128"/>
              <a:ea typeface="Meiryo" panose="020B0604030504040204" pitchFamily="34" charset="-128"/>
            </a:endParaRPr>
          </a:p>
          <a:p>
            <a:pPr algn="ctr"/>
            <a:r>
              <a:rPr lang="ja-JP" altLang="en-US" sz="2800">
                <a:solidFill>
                  <a:schemeClr val="bg1"/>
                </a:solidFill>
                <a:latin typeface="Meiryo" panose="020B0604030504040204" pitchFamily="34" charset="-128"/>
                <a:ea typeface="Meiryo" panose="020B0604030504040204" pitchFamily="34" charset="-128"/>
              </a:rPr>
              <a:t>業務</a:t>
            </a:r>
            <a:endParaRPr kumimoji="1" lang="ja-JP" altLang="en-US" sz="2800">
              <a:solidFill>
                <a:schemeClr val="bg1"/>
              </a:solidFill>
              <a:latin typeface="Meiryo" panose="020B0604030504040204" pitchFamily="34" charset="-128"/>
              <a:ea typeface="Meiryo" panose="020B0604030504040204" pitchFamily="34" charset="-128"/>
            </a:endParaRPr>
          </a:p>
        </p:txBody>
      </p:sp>
      <p:sp>
        <p:nvSpPr>
          <p:cNvPr id="26" name="タイトル 25">
            <a:extLst>
              <a:ext uri="{FF2B5EF4-FFF2-40B4-BE49-F238E27FC236}">
                <a16:creationId xmlns:a16="http://schemas.microsoft.com/office/drawing/2014/main" id="{764DAC36-B39D-9895-95FB-6B480FBD0D45}"/>
              </a:ext>
            </a:extLst>
          </p:cNvPr>
          <p:cNvSpPr>
            <a:spLocks noGrp="1"/>
          </p:cNvSpPr>
          <p:nvPr>
            <p:ph type="title"/>
          </p:nvPr>
        </p:nvSpPr>
        <p:spPr/>
        <p:txBody>
          <a:bodyPr/>
          <a:lstStyle/>
          <a:p>
            <a:r>
              <a:rPr lang="ja-JP" altLang="en-US"/>
              <a:t>システムの開発・運用・保守の違い</a:t>
            </a:r>
          </a:p>
        </p:txBody>
      </p:sp>
    </p:spTree>
    <p:extLst>
      <p:ext uri="{BB962C8B-B14F-4D97-AF65-F5344CB8AC3E}">
        <p14:creationId xmlns:p14="http://schemas.microsoft.com/office/powerpoint/2010/main" val="1663649444"/>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756302-887B-BAE3-A193-CA03F2155AB5}"/>
            </a:ext>
          </a:extLst>
        </p:cNvPr>
        <p:cNvGrpSpPr/>
        <p:nvPr/>
      </p:nvGrpSpPr>
      <p:grpSpPr>
        <a:xfrm>
          <a:off x="0" y="0"/>
          <a:ext cx="0" cy="0"/>
          <a:chOff x="0" y="0"/>
          <a:chExt cx="0" cy="0"/>
        </a:xfrm>
      </p:grpSpPr>
      <p:sp>
        <p:nvSpPr>
          <p:cNvPr id="2" name="正方形/長方形 1">
            <a:extLst>
              <a:ext uri="{FF2B5EF4-FFF2-40B4-BE49-F238E27FC236}">
                <a16:creationId xmlns:a16="http://schemas.microsoft.com/office/drawing/2014/main" id="{33B82804-DCD7-A8B0-550C-05A60388E9F2}"/>
              </a:ext>
            </a:extLst>
          </p:cNvPr>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dirty="0">
                <a:solidFill>
                  <a:srgbClr val="FFFFFF"/>
                </a:solidFill>
                <a:latin typeface="Meiryo" panose="020B0604030504040204" pitchFamily="34" charset="-128"/>
                <a:ea typeface="Meiryo" panose="020B0604030504040204" pitchFamily="34" charset="-128"/>
                <a:cs typeface="Arial"/>
              </a:rPr>
              <a:t>「作らない技術」と</a:t>
            </a:r>
            <a:endParaRPr lang="en-US" altLang="ja-JP" sz="2400" dirty="0">
              <a:solidFill>
                <a:srgbClr val="FFFFFF"/>
              </a:solidFill>
              <a:latin typeface="Meiryo" panose="020B0604030504040204" pitchFamily="34" charset="-128"/>
              <a:ea typeface="Meiryo" panose="020B0604030504040204" pitchFamily="34" charset="-128"/>
              <a:cs typeface="Arial"/>
            </a:endParaRPr>
          </a:p>
          <a:p>
            <a:pPr algn="r"/>
            <a:r>
              <a:rPr lang="ja-JP" altLang="en-US" sz="2400" dirty="0">
                <a:solidFill>
                  <a:srgbClr val="FFFFFF"/>
                </a:solidFill>
                <a:effectLst/>
                <a:latin typeface="Meiryo" panose="020B0604030504040204" pitchFamily="34" charset="-128"/>
                <a:ea typeface="Meiryo" panose="020B0604030504040204" pitchFamily="34" charset="-128"/>
                <a:cs typeface="Arial"/>
              </a:rPr>
              <a:t>これからの情報システム</a:t>
            </a:r>
          </a:p>
        </p:txBody>
      </p:sp>
      <p:sp>
        <p:nvSpPr>
          <p:cNvPr id="6" name="正方形/長方形 5">
            <a:extLst>
              <a:ext uri="{FF2B5EF4-FFF2-40B4-BE49-F238E27FC236}">
                <a16:creationId xmlns:a16="http://schemas.microsoft.com/office/drawing/2014/main" id="{91F8BB9C-2D82-17D2-DD9B-AA0CEA1754A5}"/>
              </a:ext>
            </a:extLst>
          </p:cNvPr>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2309362222"/>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正方形/長方形 24">
            <a:extLst>
              <a:ext uri="{FF2B5EF4-FFF2-40B4-BE49-F238E27FC236}">
                <a16:creationId xmlns:a16="http://schemas.microsoft.com/office/drawing/2014/main" id="{4DB14267-7794-BA4B-9B29-D2C29AFE8BF1}"/>
              </a:ext>
            </a:extLst>
          </p:cNvPr>
          <p:cNvSpPr/>
          <p:nvPr/>
        </p:nvSpPr>
        <p:spPr>
          <a:xfrm>
            <a:off x="1501987" y="1569207"/>
            <a:ext cx="6140026" cy="1530160"/>
          </a:xfrm>
          <a:prstGeom prst="rect">
            <a:avLst/>
          </a:prstGeom>
          <a:solidFill>
            <a:schemeClr val="bg1"/>
          </a:solidFill>
          <a:ln>
            <a:solidFill>
              <a:srgbClr val="0070C0"/>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正方形/長方形 21">
            <a:extLst>
              <a:ext uri="{FF2B5EF4-FFF2-40B4-BE49-F238E27FC236}">
                <a16:creationId xmlns:a16="http://schemas.microsoft.com/office/drawing/2014/main" id="{E1896C91-7CAA-2B44-9881-98424D7CCB03}"/>
              </a:ext>
            </a:extLst>
          </p:cNvPr>
          <p:cNvSpPr/>
          <p:nvPr/>
        </p:nvSpPr>
        <p:spPr>
          <a:xfrm>
            <a:off x="1501987" y="3099367"/>
            <a:ext cx="6140026" cy="3437567"/>
          </a:xfrm>
          <a:prstGeom prst="rect">
            <a:avLst/>
          </a:prstGeom>
          <a:solidFill>
            <a:srgbClr val="0070C0"/>
          </a:solidFill>
          <a:ln>
            <a:solidFill>
              <a:srgbClr val="0070C0"/>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正方形/長方形 20">
            <a:extLst>
              <a:ext uri="{FF2B5EF4-FFF2-40B4-BE49-F238E27FC236}">
                <a16:creationId xmlns:a16="http://schemas.microsoft.com/office/drawing/2014/main" id="{C25C7AC9-E249-BF4B-AD63-AFAE337397BA}"/>
              </a:ext>
            </a:extLst>
          </p:cNvPr>
          <p:cNvSpPr/>
          <p:nvPr/>
        </p:nvSpPr>
        <p:spPr>
          <a:xfrm>
            <a:off x="1696720" y="3208354"/>
            <a:ext cx="5750560" cy="2657935"/>
          </a:xfrm>
          <a:prstGeom prst="rect">
            <a:avLst/>
          </a:prstGeom>
          <a:solidFill>
            <a:schemeClr val="tx2">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F5CCD4F1-BEDC-C541-9860-33996C8A47C5}"/>
              </a:ext>
            </a:extLst>
          </p:cNvPr>
          <p:cNvSpPr>
            <a:spLocks noGrp="1"/>
          </p:cNvSpPr>
          <p:nvPr>
            <p:ph type="title"/>
          </p:nvPr>
        </p:nvSpPr>
        <p:spPr/>
        <p:txBody>
          <a:bodyPr/>
          <a:lstStyle/>
          <a:p>
            <a:r>
              <a:rPr kumimoji="1" lang="ja-JP" altLang="en-US"/>
              <a:t>作らない技術を前提としたシステム</a:t>
            </a:r>
          </a:p>
        </p:txBody>
      </p:sp>
      <p:sp>
        <p:nvSpPr>
          <p:cNvPr id="6" name="テキスト ボックス 5">
            <a:extLst>
              <a:ext uri="{FF2B5EF4-FFF2-40B4-BE49-F238E27FC236}">
                <a16:creationId xmlns:a16="http://schemas.microsoft.com/office/drawing/2014/main" id="{04CB317F-C564-C645-A4E0-636E14B3A25D}"/>
              </a:ext>
            </a:extLst>
          </p:cNvPr>
          <p:cNvSpPr txBox="1"/>
          <p:nvPr/>
        </p:nvSpPr>
        <p:spPr>
          <a:xfrm>
            <a:off x="2026354" y="1818863"/>
            <a:ext cx="2646878" cy="1077218"/>
          </a:xfrm>
          <a:prstGeom prst="rect">
            <a:avLst/>
          </a:prstGeom>
          <a:noFill/>
        </p:spPr>
        <p:txBody>
          <a:bodyPr wrap="none" rtlCol="0">
            <a:spAutoFit/>
          </a:bodyPr>
          <a:lstStyle/>
          <a:p>
            <a:r>
              <a:rPr kumimoji="1" lang="ja-JP" altLang="en-US" sz="3200">
                <a:solidFill>
                  <a:srgbClr val="0070C0"/>
                </a:solidFill>
                <a:latin typeface="Meiryo" panose="020B0604030504040204" pitchFamily="34" charset="-128"/>
                <a:ea typeface="Meiryo" panose="020B0604030504040204" pitchFamily="34" charset="-128"/>
              </a:rPr>
              <a:t>自動車の</a:t>
            </a:r>
            <a:endParaRPr lang="en-US" altLang="ja-JP" sz="3200" dirty="0">
              <a:solidFill>
                <a:srgbClr val="0070C0"/>
              </a:solidFill>
              <a:latin typeface="Meiryo" panose="020B0604030504040204" pitchFamily="34" charset="-128"/>
              <a:ea typeface="Meiryo" panose="020B0604030504040204" pitchFamily="34" charset="-128"/>
            </a:endParaRPr>
          </a:p>
          <a:p>
            <a:r>
              <a:rPr kumimoji="1" lang="ja-JP" altLang="en-US" sz="3200">
                <a:solidFill>
                  <a:srgbClr val="0070C0"/>
                </a:solidFill>
                <a:latin typeface="Meiryo" panose="020B0604030504040204" pitchFamily="34" charset="-128"/>
                <a:ea typeface="Meiryo" panose="020B0604030504040204" pitchFamily="34" charset="-128"/>
              </a:rPr>
              <a:t>配車サービス</a:t>
            </a:r>
          </a:p>
        </p:txBody>
      </p:sp>
      <p:sp>
        <p:nvSpPr>
          <p:cNvPr id="11" name="正方形/長方形 10">
            <a:extLst>
              <a:ext uri="{FF2B5EF4-FFF2-40B4-BE49-F238E27FC236}">
                <a16:creationId xmlns:a16="http://schemas.microsoft.com/office/drawing/2014/main" id="{7EFCD97C-F404-C84F-9F21-5A19B6DAA04F}"/>
              </a:ext>
            </a:extLst>
          </p:cNvPr>
          <p:cNvSpPr/>
          <p:nvPr/>
        </p:nvSpPr>
        <p:spPr>
          <a:xfrm>
            <a:off x="1801134" y="3343820"/>
            <a:ext cx="1774613" cy="894080"/>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正方形/長方形 11">
            <a:extLst>
              <a:ext uri="{FF2B5EF4-FFF2-40B4-BE49-F238E27FC236}">
                <a16:creationId xmlns:a16="http://schemas.microsoft.com/office/drawing/2014/main" id="{C5FC856C-1FC2-A741-A688-DD33891949E1}"/>
              </a:ext>
            </a:extLst>
          </p:cNvPr>
          <p:cNvSpPr/>
          <p:nvPr/>
        </p:nvSpPr>
        <p:spPr>
          <a:xfrm>
            <a:off x="5568253" y="3343819"/>
            <a:ext cx="1774613" cy="894080"/>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テキスト ボックス 12">
            <a:extLst>
              <a:ext uri="{FF2B5EF4-FFF2-40B4-BE49-F238E27FC236}">
                <a16:creationId xmlns:a16="http://schemas.microsoft.com/office/drawing/2014/main" id="{88EB79AB-6F4F-F348-96BD-37D6A05CB641}"/>
              </a:ext>
            </a:extLst>
          </p:cNvPr>
          <p:cNvSpPr txBox="1"/>
          <p:nvPr/>
        </p:nvSpPr>
        <p:spPr>
          <a:xfrm>
            <a:off x="2083146" y="3609935"/>
            <a:ext cx="1210589" cy="400110"/>
          </a:xfrm>
          <a:prstGeom prst="rect">
            <a:avLst/>
          </a:prstGeom>
          <a:noFill/>
        </p:spPr>
        <p:txBody>
          <a:bodyPr wrap="none" rtlCol="0">
            <a:spAutoFit/>
          </a:bodyPr>
          <a:lstStyle/>
          <a:p>
            <a:pPr algn="ctr"/>
            <a:r>
              <a:rPr kumimoji="1" lang="ja-JP" altLang="en-US" sz="2000">
                <a:solidFill>
                  <a:schemeClr val="bg1"/>
                </a:solidFill>
                <a:latin typeface="Meiryo" panose="020B0604030504040204" pitchFamily="34" charset="-128"/>
                <a:ea typeface="Meiryo" panose="020B0604030504040204" pitchFamily="34" charset="-128"/>
              </a:rPr>
              <a:t>地図情報</a:t>
            </a:r>
          </a:p>
        </p:txBody>
      </p:sp>
      <p:sp>
        <p:nvSpPr>
          <p:cNvPr id="14" name="テキスト ボックス 13">
            <a:extLst>
              <a:ext uri="{FF2B5EF4-FFF2-40B4-BE49-F238E27FC236}">
                <a16:creationId xmlns:a16="http://schemas.microsoft.com/office/drawing/2014/main" id="{78E6188D-7894-9F46-AE6B-B573AB0AC7C4}"/>
              </a:ext>
            </a:extLst>
          </p:cNvPr>
          <p:cNvSpPr txBox="1"/>
          <p:nvPr/>
        </p:nvSpPr>
        <p:spPr>
          <a:xfrm>
            <a:off x="5850265" y="3606193"/>
            <a:ext cx="1210589" cy="400110"/>
          </a:xfrm>
          <a:prstGeom prst="rect">
            <a:avLst/>
          </a:prstGeom>
          <a:noFill/>
        </p:spPr>
        <p:txBody>
          <a:bodyPr wrap="none" rtlCol="0">
            <a:spAutoFit/>
          </a:bodyPr>
          <a:lstStyle/>
          <a:p>
            <a:pPr algn="ctr"/>
            <a:r>
              <a:rPr kumimoji="1" lang="ja-JP" altLang="en-US" sz="2000">
                <a:solidFill>
                  <a:schemeClr val="bg1"/>
                </a:solidFill>
                <a:latin typeface="Meiryo" panose="020B0604030504040204" pitchFamily="34" charset="-128"/>
                <a:ea typeface="Meiryo" panose="020B0604030504040204" pitchFamily="34" charset="-128"/>
              </a:rPr>
              <a:t>代金決済</a:t>
            </a:r>
          </a:p>
        </p:txBody>
      </p:sp>
      <p:sp>
        <p:nvSpPr>
          <p:cNvPr id="15" name="正方形/長方形 14">
            <a:extLst>
              <a:ext uri="{FF2B5EF4-FFF2-40B4-BE49-F238E27FC236}">
                <a16:creationId xmlns:a16="http://schemas.microsoft.com/office/drawing/2014/main" id="{61C09717-1608-9843-AAB5-CE34743FFBF6}"/>
              </a:ext>
            </a:extLst>
          </p:cNvPr>
          <p:cNvSpPr/>
          <p:nvPr/>
        </p:nvSpPr>
        <p:spPr>
          <a:xfrm>
            <a:off x="3684693" y="4388254"/>
            <a:ext cx="1774613" cy="894080"/>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テキスト ボックス 15">
            <a:extLst>
              <a:ext uri="{FF2B5EF4-FFF2-40B4-BE49-F238E27FC236}">
                <a16:creationId xmlns:a16="http://schemas.microsoft.com/office/drawing/2014/main" id="{4B4ED510-0A50-7343-A482-41F1B3C0AA61}"/>
              </a:ext>
            </a:extLst>
          </p:cNvPr>
          <p:cNvSpPr txBox="1"/>
          <p:nvPr/>
        </p:nvSpPr>
        <p:spPr>
          <a:xfrm>
            <a:off x="3703698" y="4650627"/>
            <a:ext cx="1723549" cy="400110"/>
          </a:xfrm>
          <a:prstGeom prst="rect">
            <a:avLst/>
          </a:prstGeom>
          <a:noFill/>
        </p:spPr>
        <p:txBody>
          <a:bodyPr wrap="none" rtlCol="0">
            <a:spAutoFit/>
          </a:bodyPr>
          <a:lstStyle/>
          <a:p>
            <a:pPr algn="ctr"/>
            <a:r>
              <a:rPr kumimoji="1" lang="ja-JP" altLang="en-US" sz="2000">
                <a:solidFill>
                  <a:schemeClr val="bg1"/>
                </a:solidFill>
                <a:latin typeface="Meiryo" panose="020B0604030504040204" pitchFamily="34" charset="-128"/>
                <a:ea typeface="Meiryo" panose="020B0604030504040204" pitchFamily="34" charset="-128"/>
              </a:rPr>
              <a:t>セキュリティ</a:t>
            </a:r>
          </a:p>
        </p:txBody>
      </p:sp>
      <p:sp>
        <p:nvSpPr>
          <p:cNvPr id="17" name="正方形/長方形 16">
            <a:extLst>
              <a:ext uri="{FF2B5EF4-FFF2-40B4-BE49-F238E27FC236}">
                <a16:creationId xmlns:a16="http://schemas.microsoft.com/office/drawing/2014/main" id="{EF9C52C7-DF53-504D-A75A-DFA89F6D47C0}"/>
              </a:ext>
            </a:extLst>
          </p:cNvPr>
          <p:cNvSpPr/>
          <p:nvPr/>
        </p:nvSpPr>
        <p:spPr>
          <a:xfrm>
            <a:off x="1801134" y="4388254"/>
            <a:ext cx="1774613" cy="894080"/>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正方形/長方形 17">
            <a:extLst>
              <a:ext uri="{FF2B5EF4-FFF2-40B4-BE49-F238E27FC236}">
                <a16:creationId xmlns:a16="http://schemas.microsoft.com/office/drawing/2014/main" id="{580B49DA-B80B-FD46-ABBB-54366A69E8DA}"/>
              </a:ext>
            </a:extLst>
          </p:cNvPr>
          <p:cNvSpPr/>
          <p:nvPr/>
        </p:nvSpPr>
        <p:spPr>
          <a:xfrm>
            <a:off x="5568253" y="4388253"/>
            <a:ext cx="1774613" cy="894080"/>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 name="テキスト ボックス 18">
            <a:extLst>
              <a:ext uri="{FF2B5EF4-FFF2-40B4-BE49-F238E27FC236}">
                <a16:creationId xmlns:a16="http://schemas.microsoft.com/office/drawing/2014/main" id="{4E5AF4C3-A8DE-FC4E-9AD6-D72D1D0DA9C7}"/>
              </a:ext>
            </a:extLst>
          </p:cNvPr>
          <p:cNvSpPr txBox="1"/>
          <p:nvPr/>
        </p:nvSpPr>
        <p:spPr>
          <a:xfrm>
            <a:off x="2191350" y="4654369"/>
            <a:ext cx="994183" cy="400110"/>
          </a:xfrm>
          <a:prstGeom prst="rect">
            <a:avLst/>
          </a:prstGeom>
          <a:noFill/>
        </p:spPr>
        <p:txBody>
          <a:bodyPr wrap="none" rtlCol="0">
            <a:spAutoFit/>
          </a:bodyPr>
          <a:lstStyle/>
          <a:p>
            <a:pPr algn="ctr"/>
            <a:r>
              <a:rPr kumimoji="1" lang="en-US" altLang="ja-JP" sz="2000" dirty="0">
                <a:solidFill>
                  <a:schemeClr val="bg1"/>
                </a:solidFill>
                <a:latin typeface="Meiryo" panose="020B0604030504040204" pitchFamily="34" charset="-128"/>
                <a:ea typeface="Meiryo" panose="020B0604030504040204" pitchFamily="34" charset="-128"/>
              </a:rPr>
              <a:t>ID</a:t>
            </a:r>
            <a:r>
              <a:rPr kumimoji="1" lang="ja-JP" altLang="en-US" sz="2000">
                <a:solidFill>
                  <a:schemeClr val="bg1"/>
                </a:solidFill>
                <a:latin typeface="Meiryo" panose="020B0604030504040204" pitchFamily="34" charset="-128"/>
                <a:ea typeface="Meiryo" panose="020B0604030504040204" pitchFamily="34" charset="-128"/>
              </a:rPr>
              <a:t>認証</a:t>
            </a:r>
          </a:p>
        </p:txBody>
      </p:sp>
      <p:sp>
        <p:nvSpPr>
          <p:cNvPr id="20" name="テキスト ボックス 19">
            <a:extLst>
              <a:ext uri="{FF2B5EF4-FFF2-40B4-BE49-F238E27FC236}">
                <a16:creationId xmlns:a16="http://schemas.microsoft.com/office/drawing/2014/main" id="{072B09E6-67B7-8440-80FB-BC2B834CBF17}"/>
              </a:ext>
            </a:extLst>
          </p:cNvPr>
          <p:cNvSpPr txBox="1"/>
          <p:nvPr/>
        </p:nvSpPr>
        <p:spPr>
          <a:xfrm>
            <a:off x="5850268" y="4650627"/>
            <a:ext cx="1210588" cy="400110"/>
          </a:xfrm>
          <a:prstGeom prst="rect">
            <a:avLst/>
          </a:prstGeom>
          <a:noFill/>
        </p:spPr>
        <p:txBody>
          <a:bodyPr wrap="none" rtlCol="0">
            <a:spAutoFit/>
          </a:bodyPr>
          <a:lstStyle/>
          <a:p>
            <a:pPr algn="ctr"/>
            <a:r>
              <a:rPr kumimoji="1" lang="ja-JP" altLang="en-US" sz="2000">
                <a:solidFill>
                  <a:schemeClr val="bg1"/>
                </a:solidFill>
                <a:latin typeface="Meiryo" panose="020B0604030504040204" pitchFamily="34" charset="-128"/>
                <a:ea typeface="Meiryo" panose="020B0604030504040204" pitchFamily="34" charset="-128"/>
              </a:rPr>
              <a:t>損害保険</a:t>
            </a:r>
          </a:p>
        </p:txBody>
      </p:sp>
      <p:sp>
        <p:nvSpPr>
          <p:cNvPr id="23" name="テキスト ボックス 22">
            <a:extLst>
              <a:ext uri="{FF2B5EF4-FFF2-40B4-BE49-F238E27FC236}">
                <a16:creationId xmlns:a16="http://schemas.microsoft.com/office/drawing/2014/main" id="{CCA1B4A4-A79B-B14B-A1F0-BA29B968F1C9}"/>
              </a:ext>
            </a:extLst>
          </p:cNvPr>
          <p:cNvSpPr txBox="1"/>
          <p:nvPr/>
        </p:nvSpPr>
        <p:spPr>
          <a:xfrm>
            <a:off x="2841280" y="5404717"/>
            <a:ext cx="3448381" cy="369332"/>
          </a:xfrm>
          <a:prstGeom prst="rect">
            <a:avLst/>
          </a:prstGeom>
          <a:noFill/>
        </p:spPr>
        <p:txBody>
          <a:bodyPr wrap="none" rtlCol="0">
            <a:spAutoFit/>
          </a:bodyPr>
          <a:lstStyle/>
          <a:p>
            <a:pPr algn="ctr"/>
            <a:r>
              <a:rPr kumimoji="1" lang="ja-JP" altLang="en-US">
                <a:solidFill>
                  <a:schemeClr val="tx2">
                    <a:lumMod val="75000"/>
                  </a:schemeClr>
                </a:solidFill>
                <a:latin typeface="Meiryo" panose="020B0604030504040204" pitchFamily="34" charset="-128"/>
                <a:ea typeface="Meiryo" panose="020B0604030504040204" pitchFamily="34" charset="-128"/>
              </a:rPr>
              <a:t>マイクロサービス、</a:t>
            </a:r>
            <a:r>
              <a:rPr kumimoji="1" lang="en-US" altLang="ja-JP" dirty="0">
                <a:solidFill>
                  <a:schemeClr val="tx2">
                    <a:lumMod val="75000"/>
                  </a:schemeClr>
                </a:solidFill>
                <a:latin typeface="Meiryo" panose="020B0604030504040204" pitchFamily="34" charset="-128"/>
                <a:ea typeface="Meiryo" panose="020B0604030504040204" pitchFamily="34" charset="-128"/>
              </a:rPr>
              <a:t>REST/API</a:t>
            </a:r>
            <a:endParaRPr kumimoji="1" lang="ja-JP" altLang="en-US">
              <a:solidFill>
                <a:schemeClr val="tx2">
                  <a:lumMod val="75000"/>
                </a:schemeClr>
              </a:solidFill>
              <a:latin typeface="Meiryo" panose="020B0604030504040204" pitchFamily="34" charset="-128"/>
              <a:ea typeface="Meiryo" panose="020B0604030504040204" pitchFamily="34" charset="-128"/>
            </a:endParaRPr>
          </a:p>
        </p:txBody>
      </p:sp>
      <p:sp>
        <p:nvSpPr>
          <p:cNvPr id="24" name="テキスト ボックス 23">
            <a:extLst>
              <a:ext uri="{FF2B5EF4-FFF2-40B4-BE49-F238E27FC236}">
                <a16:creationId xmlns:a16="http://schemas.microsoft.com/office/drawing/2014/main" id="{1A7B6BCD-390F-5241-8BF8-C69450B004E3}"/>
              </a:ext>
            </a:extLst>
          </p:cNvPr>
          <p:cNvSpPr txBox="1"/>
          <p:nvPr/>
        </p:nvSpPr>
        <p:spPr>
          <a:xfrm>
            <a:off x="3434391" y="6057650"/>
            <a:ext cx="2262158" cy="369332"/>
          </a:xfrm>
          <a:prstGeom prst="rect">
            <a:avLst/>
          </a:prstGeom>
          <a:noFill/>
        </p:spPr>
        <p:txBody>
          <a:bodyPr wrap="none" rtlCol="0">
            <a:spAutoFit/>
          </a:bodyPr>
          <a:lstStyle/>
          <a:p>
            <a:pPr algn="ctr"/>
            <a:r>
              <a:rPr kumimoji="1" lang="ja-JP" altLang="en-US">
                <a:solidFill>
                  <a:schemeClr val="bg1"/>
                </a:solidFill>
                <a:latin typeface="Meiryo" panose="020B0604030504040204" pitchFamily="34" charset="-128"/>
                <a:ea typeface="Meiryo" panose="020B0604030504040204" pitchFamily="34" charset="-128"/>
              </a:rPr>
              <a:t>クラウド・サービス</a:t>
            </a:r>
          </a:p>
        </p:txBody>
      </p:sp>
      <p:grpSp>
        <p:nvGrpSpPr>
          <p:cNvPr id="3" name="グループ化 2">
            <a:extLst>
              <a:ext uri="{FF2B5EF4-FFF2-40B4-BE49-F238E27FC236}">
                <a16:creationId xmlns:a16="http://schemas.microsoft.com/office/drawing/2014/main" id="{FA651AFD-679E-1C4A-9AE2-3A3036CA4E22}"/>
              </a:ext>
            </a:extLst>
          </p:cNvPr>
          <p:cNvGrpSpPr/>
          <p:nvPr/>
        </p:nvGrpSpPr>
        <p:grpSpPr>
          <a:xfrm>
            <a:off x="3680161" y="3347856"/>
            <a:ext cx="1800493" cy="894080"/>
            <a:chOff x="3837093" y="2990426"/>
            <a:chExt cx="1800493" cy="894080"/>
          </a:xfrm>
        </p:grpSpPr>
        <p:sp>
          <p:nvSpPr>
            <p:cNvPr id="29" name="正方形/長方形 28">
              <a:extLst>
                <a:ext uri="{FF2B5EF4-FFF2-40B4-BE49-F238E27FC236}">
                  <a16:creationId xmlns:a16="http://schemas.microsoft.com/office/drawing/2014/main" id="{A5DB3A78-82B1-384D-BFB3-AF9F154C3E99}"/>
                </a:ext>
              </a:extLst>
            </p:cNvPr>
            <p:cNvSpPr/>
            <p:nvPr/>
          </p:nvSpPr>
          <p:spPr>
            <a:xfrm>
              <a:off x="3837093" y="2990426"/>
              <a:ext cx="1774613" cy="894080"/>
            </a:xfrm>
            <a:prstGeom prst="rect">
              <a:avLst/>
            </a:prstGeom>
            <a:solidFill>
              <a:schemeClr val="accent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 name="テキスト ボックス 29">
              <a:extLst>
                <a:ext uri="{FF2B5EF4-FFF2-40B4-BE49-F238E27FC236}">
                  <a16:creationId xmlns:a16="http://schemas.microsoft.com/office/drawing/2014/main" id="{912BF8F8-4727-9C4D-80F1-7D7AACEA31A4}"/>
                </a:ext>
              </a:extLst>
            </p:cNvPr>
            <p:cNvSpPr txBox="1"/>
            <p:nvPr/>
          </p:nvSpPr>
          <p:spPr>
            <a:xfrm>
              <a:off x="3837093" y="3070728"/>
              <a:ext cx="1800493" cy="784830"/>
            </a:xfrm>
            <a:prstGeom prst="rect">
              <a:avLst/>
            </a:prstGeom>
            <a:noFill/>
          </p:spPr>
          <p:txBody>
            <a:bodyPr wrap="none" rtlCol="0">
              <a:spAutoFit/>
            </a:bodyPr>
            <a:lstStyle/>
            <a:p>
              <a:pPr algn="ctr"/>
              <a:r>
                <a:rPr lang="ja-JP" altLang="en-US">
                  <a:solidFill>
                    <a:schemeClr val="bg1"/>
                  </a:solidFill>
                  <a:latin typeface="Meiryo" panose="020B0604030504040204" pitchFamily="34" charset="-128"/>
                  <a:ea typeface="Meiryo" panose="020B0604030504040204" pitchFamily="34" charset="-128"/>
                </a:rPr>
                <a:t>独自性と差別化</a:t>
              </a:r>
              <a:endParaRPr lang="en-US" altLang="ja-JP" dirty="0">
                <a:solidFill>
                  <a:schemeClr val="bg1"/>
                </a:solidFill>
                <a:latin typeface="Meiryo" panose="020B0604030504040204" pitchFamily="34" charset="-128"/>
                <a:ea typeface="Meiryo" panose="020B0604030504040204" pitchFamily="34" charset="-128"/>
              </a:endParaRPr>
            </a:p>
            <a:p>
              <a:pPr algn="ctr"/>
              <a:r>
                <a:rPr lang="ja-JP" altLang="en-US">
                  <a:solidFill>
                    <a:schemeClr val="bg1"/>
                  </a:solidFill>
                  <a:latin typeface="Meiryo" panose="020B0604030504040204" pitchFamily="34" charset="-128"/>
                  <a:ea typeface="Meiryo" panose="020B0604030504040204" pitchFamily="34" charset="-128"/>
                </a:rPr>
                <a:t>できる部分</a:t>
              </a:r>
              <a:endParaRPr lang="en-US" altLang="ja-JP" dirty="0">
                <a:solidFill>
                  <a:schemeClr val="bg1"/>
                </a:solidFill>
                <a:latin typeface="Meiryo" panose="020B0604030504040204" pitchFamily="34" charset="-128"/>
                <a:ea typeface="Meiryo" panose="020B0604030504040204" pitchFamily="34" charset="-128"/>
              </a:endParaRPr>
            </a:p>
            <a:p>
              <a:pPr algn="ctr"/>
              <a:r>
                <a:rPr kumimoji="1" lang="ja-JP" altLang="en-US" sz="900">
                  <a:solidFill>
                    <a:schemeClr val="bg1"/>
                  </a:solidFill>
                  <a:latin typeface="Meiryo" panose="020B0604030504040204" pitchFamily="34" charset="-128"/>
                  <a:ea typeface="Meiryo" panose="020B0604030504040204" pitchFamily="34" charset="-128"/>
                </a:rPr>
                <a:t>クルマと人</a:t>
              </a:r>
              <a:r>
                <a:rPr lang="ja-JP" altLang="en-US" sz="900">
                  <a:solidFill>
                    <a:schemeClr val="bg1"/>
                  </a:solidFill>
                  <a:latin typeface="Meiryo" panose="020B0604030504040204" pitchFamily="34" charset="-128"/>
                  <a:ea typeface="Meiryo" panose="020B0604030504040204" pitchFamily="34" charset="-128"/>
                </a:rPr>
                <a:t>とのマッチングなど</a:t>
              </a:r>
              <a:endParaRPr kumimoji="1" lang="ja-JP" altLang="en-US" sz="900">
                <a:solidFill>
                  <a:schemeClr val="bg1"/>
                </a:solidFill>
                <a:latin typeface="Meiryo" panose="020B0604030504040204" pitchFamily="34" charset="-128"/>
                <a:ea typeface="Meiryo" panose="020B0604030504040204" pitchFamily="34" charset="-128"/>
              </a:endParaRPr>
            </a:p>
          </p:txBody>
        </p:sp>
      </p:grpSp>
      <p:sp>
        <p:nvSpPr>
          <p:cNvPr id="4" name="正方形/長方形 3">
            <a:extLst>
              <a:ext uri="{FF2B5EF4-FFF2-40B4-BE49-F238E27FC236}">
                <a16:creationId xmlns:a16="http://schemas.microsoft.com/office/drawing/2014/main" id="{5EDFE627-C14B-CD03-FDC1-527B561AF91F}"/>
              </a:ext>
            </a:extLst>
          </p:cNvPr>
          <p:cNvSpPr/>
          <p:nvPr/>
        </p:nvSpPr>
        <p:spPr>
          <a:xfrm>
            <a:off x="363462" y="783188"/>
            <a:ext cx="8553738" cy="830997"/>
          </a:xfrm>
          <a:prstGeom prst="rect">
            <a:avLst/>
          </a:prstGeom>
        </p:spPr>
        <p:txBody>
          <a:bodyPr wrap="square">
            <a:spAutoFit/>
          </a:bodyPr>
          <a:lstStyle/>
          <a:p>
            <a:pPr algn="ctr"/>
            <a:r>
              <a:rPr lang="ja-JP" altLang="en-US" sz="2400">
                <a:solidFill>
                  <a:srgbClr val="0432FF"/>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なるべくプログラム・コードを書かずに</a:t>
            </a:r>
            <a:endParaRPr lang="en-US" altLang="ja-JP" sz="2400" dirty="0">
              <a:solidFill>
                <a:srgbClr val="0432FF"/>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lang="ja-JP" altLang="en-US" sz="2400">
                <a:solidFill>
                  <a:srgbClr val="0432FF"/>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事業成果に貢献するサービスを実現する</a:t>
            </a:r>
            <a:endParaRPr lang="ja-JP" altLang="en-US" sz="2400">
              <a:solidFill>
                <a:srgbClr val="0432FF"/>
              </a:solidFill>
              <a:effectLst>
                <a:outerShdw blurRad="50800" dist="38100" dir="2700000" algn="tl" rotWithShape="0">
                  <a:prstClr val="black">
                    <a:alpha val="40000"/>
                  </a:prstClr>
                </a:outerShdw>
              </a:effectLst>
            </a:endParaRPr>
          </a:p>
        </p:txBody>
      </p:sp>
      <p:pic>
        <p:nvPicPr>
          <p:cNvPr id="44" name="図 43">
            <a:extLst>
              <a:ext uri="{FF2B5EF4-FFF2-40B4-BE49-F238E27FC236}">
                <a16:creationId xmlns:a16="http://schemas.microsoft.com/office/drawing/2014/main" id="{060DF135-A898-59B8-BD19-07C126E198AC}"/>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4767216" y="1050471"/>
            <a:ext cx="2575650" cy="2575650"/>
          </a:xfrm>
          <a:prstGeom prst="rect">
            <a:avLst/>
          </a:prstGeom>
        </p:spPr>
      </p:pic>
    </p:spTree>
    <p:extLst>
      <p:ext uri="{BB962C8B-B14F-4D97-AF65-F5344CB8AC3E}">
        <p14:creationId xmlns:p14="http://schemas.microsoft.com/office/powerpoint/2010/main" val="22117012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800" decel="100000"/>
                                        <p:tgtEl>
                                          <p:spTgt spid="3"/>
                                        </p:tgtEl>
                                      </p:cBhvr>
                                    </p:animEffect>
                                    <p:anim calcmode="lin" valueType="num">
                                      <p:cBhvr>
                                        <p:cTn id="8" dur="800" decel="100000" fill="hold"/>
                                        <p:tgtEl>
                                          <p:spTgt spid="3"/>
                                        </p:tgtEl>
                                        <p:attrNameLst>
                                          <p:attrName>style.rotation</p:attrName>
                                        </p:attrNameLst>
                                      </p:cBhvr>
                                      <p:tavLst>
                                        <p:tav tm="0">
                                          <p:val>
                                            <p:fltVal val="-90"/>
                                          </p:val>
                                        </p:tav>
                                        <p:tav tm="100000">
                                          <p:val>
                                            <p:fltVal val="0"/>
                                          </p:val>
                                        </p:tav>
                                      </p:tavLst>
                                    </p:anim>
                                    <p:anim calcmode="lin" valueType="num">
                                      <p:cBhvr>
                                        <p:cTn id="9" dur="800" decel="100000" fill="hold"/>
                                        <p:tgtEl>
                                          <p:spTgt spid="3"/>
                                        </p:tgtEl>
                                        <p:attrNameLst>
                                          <p:attrName>ppt_x</p:attrName>
                                        </p:attrNameLst>
                                      </p:cBhvr>
                                      <p:tavLst>
                                        <p:tav tm="0">
                                          <p:val>
                                            <p:strVal val="#ppt_x+0.4"/>
                                          </p:val>
                                        </p:tav>
                                        <p:tav tm="100000">
                                          <p:val>
                                            <p:strVal val="#ppt_x-0.05"/>
                                          </p:val>
                                        </p:tav>
                                      </p:tavLst>
                                    </p:anim>
                                    <p:anim calcmode="lin" valueType="num">
                                      <p:cBhvr>
                                        <p:cTn id="10" dur="800" decel="100000" fill="hold"/>
                                        <p:tgtEl>
                                          <p:spTgt spid="3"/>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3"/>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3"/>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CC5B9802-4EE1-9642-87FA-FB1E12A73893}"/>
              </a:ext>
            </a:extLst>
          </p:cNvPr>
          <p:cNvSpPr>
            <a:spLocks noGrp="1"/>
          </p:cNvSpPr>
          <p:nvPr>
            <p:ph type="title"/>
          </p:nvPr>
        </p:nvSpPr>
        <p:spPr/>
        <p:txBody>
          <a:bodyPr/>
          <a:lstStyle/>
          <a:p>
            <a:r>
              <a:rPr kumimoji="1" lang="ja-JP" altLang="en-US"/>
              <a:t> </a:t>
            </a:r>
            <a:r>
              <a:rPr kumimoji="1" lang="en-US" altLang="ja-JP" dirty="0"/>
              <a:t>IT</a:t>
            </a:r>
            <a:r>
              <a:rPr kumimoji="1" lang="ja-JP" altLang="en-US"/>
              <a:t>の変化とビジネス対応</a:t>
            </a:r>
          </a:p>
        </p:txBody>
      </p:sp>
      <p:sp>
        <p:nvSpPr>
          <p:cNvPr id="34" name="雲 33">
            <a:extLst>
              <a:ext uri="{FF2B5EF4-FFF2-40B4-BE49-F238E27FC236}">
                <a16:creationId xmlns:a16="http://schemas.microsoft.com/office/drawing/2014/main" id="{6EC5C79C-A006-D34B-A1CD-0795F7C9F63C}"/>
              </a:ext>
            </a:extLst>
          </p:cNvPr>
          <p:cNvSpPr/>
          <p:nvPr/>
        </p:nvSpPr>
        <p:spPr>
          <a:xfrm>
            <a:off x="407096" y="1803723"/>
            <a:ext cx="2461364" cy="1365337"/>
          </a:xfrm>
          <a:prstGeom prst="cloud">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 name="テキスト ボックス 39">
            <a:extLst>
              <a:ext uri="{FF2B5EF4-FFF2-40B4-BE49-F238E27FC236}">
                <a16:creationId xmlns:a16="http://schemas.microsoft.com/office/drawing/2014/main" id="{FC9384EA-1E8B-BE4B-89DF-6EEF7B386138}"/>
              </a:ext>
            </a:extLst>
          </p:cNvPr>
          <p:cNvSpPr txBox="1"/>
          <p:nvPr/>
        </p:nvSpPr>
        <p:spPr>
          <a:xfrm>
            <a:off x="827297" y="4092878"/>
            <a:ext cx="1620957" cy="215444"/>
          </a:xfrm>
          <a:prstGeom prst="rect">
            <a:avLst/>
          </a:prstGeom>
          <a:noFill/>
        </p:spPr>
        <p:txBody>
          <a:bodyPr wrap="none" rtlCol="0">
            <a:spAutoFit/>
          </a:bodyPr>
          <a:lstStyle/>
          <a:p>
            <a:pPr algn="ctr"/>
            <a:r>
              <a:rPr kumimoji="1" lang="ja-JP" altLang="en-US" sz="800">
                <a:solidFill>
                  <a:schemeClr val="accent3">
                    <a:lumMod val="50000"/>
                  </a:schemeClr>
                </a:solidFill>
                <a:latin typeface="Meiryo" panose="020B0604030504040204" pitchFamily="34" charset="-128"/>
                <a:ea typeface="Meiryo" panose="020B0604030504040204" pitchFamily="34" charset="-128"/>
              </a:rPr>
              <a:t>オープンソース・</a:t>
            </a:r>
            <a:r>
              <a:rPr lang="ja-JP" altLang="en-US" sz="800">
                <a:solidFill>
                  <a:schemeClr val="accent3">
                    <a:lumMod val="50000"/>
                  </a:schemeClr>
                </a:solidFill>
                <a:latin typeface="Meiryo" panose="020B0604030504040204" pitchFamily="34" charset="-128"/>
                <a:ea typeface="Meiryo" panose="020B0604030504040204" pitchFamily="34" charset="-128"/>
              </a:rPr>
              <a:t>ソフトウェア</a:t>
            </a:r>
            <a:endParaRPr kumimoji="1" lang="ja-JP" altLang="en-US" sz="800">
              <a:solidFill>
                <a:schemeClr val="accent3">
                  <a:lumMod val="50000"/>
                </a:schemeClr>
              </a:solidFill>
              <a:latin typeface="Meiryo" panose="020B0604030504040204" pitchFamily="34" charset="-128"/>
              <a:ea typeface="Meiryo" panose="020B0604030504040204" pitchFamily="34" charset="-128"/>
            </a:endParaRPr>
          </a:p>
        </p:txBody>
      </p:sp>
      <p:sp>
        <p:nvSpPr>
          <p:cNvPr id="42" name="テキスト ボックス 41">
            <a:extLst>
              <a:ext uri="{FF2B5EF4-FFF2-40B4-BE49-F238E27FC236}">
                <a16:creationId xmlns:a16="http://schemas.microsoft.com/office/drawing/2014/main" id="{453225C6-621C-B546-8CE4-093681C6E740}"/>
              </a:ext>
            </a:extLst>
          </p:cNvPr>
          <p:cNvSpPr txBox="1"/>
          <p:nvPr/>
        </p:nvSpPr>
        <p:spPr>
          <a:xfrm>
            <a:off x="1083778" y="2220282"/>
            <a:ext cx="1107996" cy="646331"/>
          </a:xfrm>
          <a:prstGeom prst="rect">
            <a:avLst/>
          </a:prstGeom>
          <a:noFill/>
        </p:spPr>
        <p:txBody>
          <a:bodyPr wrap="none" rtlCol="0">
            <a:spAutoFit/>
          </a:bodyPr>
          <a:lstStyle/>
          <a:p>
            <a:pPr algn="ctr"/>
            <a:r>
              <a:rPr kumimoji="1" lang="ja-JP" altLang="en-US">
                <a:solidFill>
                  <a:schemeClr val="bg1"/>
                </a:solidFill>
                <a:latin typeface="Meiryo" panose="020B0604030504040204" pitchFamily="34" charset="-128"/>
                <a:ea typeface="Meiryo" panose="020B0604030504040204" pitchFamily="34" charset="-128"/>
              </a:rPr>
              <a:t>クラウド</a:t>
            </a:r>
            <a:endParaRPr kumimoji="1" lang="en-US" altLang="ja-JP" dirty="0">
              <a:solidFill>
                <a:schemeClr val="bg1"/>
              </a:solidFill>
              <a:latin typeface="Meiryo" panose="020B0604030504040204" pitchFamily="34" charset="-128"/>
              <a:ea typeface="Meiryo" panose="020B0604030504040204" pitchFamily="34" charset="-128"/>
            </a:endParaRPr>
          </a:p>
          <a:p>
            <a:pPr algn="ctr"/>
            <a:r>
              <a:rPr lang="ja-JP" altLang="en-US">
                <a:solidFill>
                  <a:schemeClr val="bg1"/>
                </a:solidFill>
                <a:latin typeface="Meiryo" panose="020B0604030504040204" pitchFamily="34" charset="-128"/>
                <a:ea typeface="Meiryo" panose="020B0604030504040204" pitchFamily="34" charset="-128"/>
              </a:rPr>
              <a:t>サービス</a:t>
            </a:r>
            <a:endParaRPr kumimoji="1" lang="ja-JP" altLang="en-US">
              <a:solidFill>
                <a:schemeClr val="bg1"/>
              </a:solidFill>
              <a:latin typeface="Meiryo" panose="020B0604030504040204" pitchFamily="34" charset="-128"/>
              <a:ea typeface="Meiryo" panose="020B0604030504040204" pitchFamily="34" charset="-128"/>
            </a:endParaRPr>
          </a:p>
        </p:txBody>
      </p:sp>
      <p:sp>
        <p:nvSpPr>
          <p:cNvPr id="43" name="テキスト ボックス 42">
            <a:extLst>
              <a:ext uri="{FF2B5EF4-FFF2-40B4-BE49-F238E27FC236}">
                <a16:creationId xmlns:a16="http://schemas.microsoft.com/office/drawing/2014/main" id="{0C62E033-C033-3440-987F-CBE9006D2952}"/>
              </a:ext>
            </a:extLst>
          </p:cNvPr>
          <p:cNvSpPr txBox="1"/>
          <p:nvPr/>
        </p:nvSpPr>
        <p:spPr>
          <a:xfrm>
            <a:off x="1234363" y="3767202"/>
            <a:ext cx="806824" cy="461665"/>
          </a:xfrm>
          <a:prstGeom prst="rect">
            <a:avLst/>
          </a:prstGeom>
          <a:noFill/>
        </p:spPr>
        <p:txBody>
          <a:bodyPr wrap="none" rtlCol="0">
            <a:spAutoFit/>
          </a:bodyPr>
          <a:lstStyle/>
          <a:p>
            <a:pPr algn="ctr"/>
            <a:r>
              <a:rPr kumimoji="1" lang="en-US" altLang="ja-JP" sz="2400" dirty="0">
                <a:solidFill>
                  <a:schemeClr val="accent3">
                    <a:lumMod val="50000"/>
                  </a:schemeClr>
                </a:solidFill>
                <a:latin typeface="Meiryo" panose="020B0604030504040204" pitchFamily="34" charset="-128"/>
                <a:ea typeface="Meiryo" panose="020B0604030504040204" pitchFamily="34" charset="-128"/>
              </a:rPr>
              <a:t>OSS</a:t>
            </a:r>
            <a:endParaRPr kumimoji="1" lang="ja-JP" altLang="en-US" sz="2400">
              <a:solidFill>
                <a:schemeClr val="accent3">
                  <a:lumMod val="50000"/>
                </a:schemeClr>
              </a:solidFill>
              <a:latin typeface="Meiryo" panose="020B0604030504040204" pitchFamily="34" charset="-128"/>
              <a:ea typeface="Meiryo" panose="020B0604030504040204" pitchFamily="34" charset="-128"/>
            </a:endParaRPr>
          </a:p>
        </p:txBody>
      </p:sp>
      <p:pic>
        <p:nvPicPr>
          <p:cNvPr id="4100" name="Picture 4" descr="チームでプログラミングをしているイラスト">
            <a:extLst>
              <a:ext uri="{FF2B5EF4-FFF2-40B4-BE49-F238E27FC236}">
                <a16:creationId xmlns:a16="http://schemas.microsoft.com/office/drawing/2014/main" id="{3EFF7E7A-3E0F-B64C-A579-A2B0631107C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468027" y="4242759"/>
            <a:ext cx="2207945" cy="2207945"/>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41" name="図 40">
            <a:extLst>
              <a:ext uri="{FF2B5EF4-FFF2-40B4-BE49-F238E27FC236}">
                <a16:creationId xmlns:a16="http://schemas.microsoft.com/office/drawing/2014/main" id="{59EC69C8-5574-9447-A329-0DB90B2DDD25}"/>
              </a:ext>
            </a:extLst>
          </p:cNvPr>
          <p:cNvPicPr>
            <a:picLocks noChangeAspect="1"/>
          </p:cNvPicPr>
          <p:nvPr/>
        </p:nvPicPr>
        <p:blipFill>
          <a:blip r:embed="rId3"/>
          <a:stretch>
            <a:fillRect/>
          </a:stretch>
        </p:blipFill>
        <p:spPr>
          <a:xfrm>
            <a:off x="638335" y="4242759"/>
            <a:ext cx="1998880" cy="1998880"/>
          </a:xfrm>
          <a:prstGeom prst="rect">
            <a:avLst/>
          </a:prstGeom>
          <a:effectLst>
            <a:outerShdw blurRad="50800" dist="38100" dir="2700000" algn="tl" rotWithShape="0">
              <a:prstClr val="black">
                <a:alpha val="40000"/>
              </a:prstClr>
            </a:outerShdw>
          </a:effectLst>
        </p:spPr>
      </p:pic>
      <p:sp>
        <p:nvSpPr>
          <p:cNvPr id="46" name="テキスト ボックス 45">
            <a:extLst>
              <a:ext uri="{FF2B5EF4-FFF2-40B4-BE49-F238E27FC236}">
                <a16:creationId xmlns:a16="http://schemas.microsoft.com/office/drawing/2014/main" id="{5A255D8D-7116-1348-A7BF-35615381D4C0}"/>
              </a:ext>
            </a:extLst>
          </p:cNvPr>
          <p:cNvSpPr txBox="1"/>
          <p:nvPr/>
        </p:nvSpPr>
        <p:spPr>
          <a:xfrm>
            <a:off x="3761521" y="2948039"/>
            <a:ext cx="1620957" cy="738664"/>
          </a:xfrm>
          <a:prstGeom prst="rect">
            <a:avLst/>
          </a:prstGeom>
          <a:noFill/>
        </p:spPr>
        <p:txBody>
          <a:bodyPr wrap="none" rtlCol="0">
            <a:spAutoFit/>
          </a:bodyPr>
          <a:lstStyle/>
          <a:p>
            <a:pPr algn="ctr"/>
            <a:r>
              <a:rPr kumimoji="1" lang="ja-JP" altLang="en-US" sz="1400">
                <a:solidFill>
                  <a:schemeClr val="accent2">
                    <a:lumMod val="75000"/>
                  </a:schemeClr>
                </a:solidFill>
                <a:latin typeface="Meiryo" panose="020B0604030504040204" pitchFamily="34" charset="-128"/>
                <a:ea typeface="Meiryo" panose="020B0604030504040204" pitchFamily="34" charset="-128"/>
              </a:rPr>
              <a:t>差別化するための</a:t>
            </a:r>
            <a:endParaRPr kumimoji="1" lang="en-US" altLang="ja-JP" sz="1400" dirty="0">
              <a:solidFill>
                <a:schemeClr val="accent2">
                  <a:lumMod val="75000"/>
                </a:schemeClr>
              </a:solidFill>
              <a:latin typeface="Meiryo" panose="020B0604030504040204" pitchFamily="34" charset="-128"/>
              <a:ea typeface="Meiryo" panose="020B0604030504040204" pitchFamily="34" charset="-128"/>
            </a:endParaRPr>
          </a:p>
          <a:p>
            <a:pPr algn="ctr"/>
            <a:r>
              <a:rPr lang="ja-JP" altLang="en-US" sz="1400">
                <a:solidFill>
                  <a:schemeClr val="accent2">
                    <a:lumMod val="75000"/>
                  </a:schemeClr>
                </a:solidFill>
                <a:latin typeface="Meiryo" panose="020B0604030504040204" pitchFamily="34" charset="-128"/>
                <a:ea typeface="Meiryo" panose="020B0604030504040204" pitchFamily="34" charset="-128"/>
              </a:rPr>
              <a:t>独自性の高い</a:t>
            </a:r>
            <a:endParaRPr lang="en-US" altLang="ja-JP" sz="1400" dirty="0">
              <a:solidFill>
                <a:schemeClr val="accent2">
                  <a:lumMod val="75000"/>
                </a:schemeClr>
              </a:solidFill>
              <a:latin typeface="Meiryo" panose="020B0604030504040204" pitchFamily="34" charset="-128"/>
              <a:ea typeface="Meiryo" panose="020B0604030504040204" pitchFamily="34" charset="-128"/>
            </a:endParaRPr>
          </a:p>
          <a:p>
            <a:pPr algn="ctr"/>
            <a:r>
              <a:rPr kumimoji="1" lang="ja-JP" altLang="en-US" sz="1400">
                <a:solidFill>
                  <a:schemeClr val="accent2">
                    <a:lumMod val="75000"/>
                  </a:schemeClr>
                </a:solidFill>
                <a:latin typeface="Meiryo" panose="020B0604030504040204" pitchFamily="34" charset="-128"/>
                <a:ea typeface="Meiryo" panose="020B0604030504040204" pitchFamily="34" charset="-128"/>
              </a:rPr>
              <a:t>プログラム</a:t>
            </a:r>
          </a:p>
        </p:txBody>
      </p:sp>
      <p:sp>
        <p:nvSpPr>
          <p:cNvPr id="47" name="正方形/長方形 46">
            <a:extLst>
              <a:ext uri="{FF2B5EF4-FFF2-40B4-BE49-F238E27FC236}">
                <a16:creationId xmlns:a16="http://schemas.microsoft.com/office/drawing/2014/main" id="{39FAB82B-8D90-7D46-92BE-9014173C760B}"/>
              </a:ext>
            </a:extLst>
          </p:cNvPr>
          <p:cNvSpPr/>
          <p:nvPr/>
        </p:nvSpPr>
        <p:spPr>
          <a:xfrm>
            <a:off x="6455018" y="3144454"/>
            <a:ext cx="2224410" cy="1244268"/>
          </a:xfrm>
          <a:prstGeom prst="rect">
            <a:avLst/>
          </a:prstGeom>
          <a:solidFill>
            <a:srgbClr val="0070C0"/>
          </a:solidFill>
          <a:ln>
            <a:solidFill>
              <a:srgbClr val="0070C0"/>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48" name="図 47" descr="おもちゃ, 人形, ボックス, ケーキ が含まれている画像&#10;&#10;自動的に生成された説明">
            <a:extLst>
              <a:ext uri="{FF2B5EF4-FFF2-40B4-BE49-F238E27FC236}">
                <a16:creationId xmlns:a16="http://schemas.microsoft.com/office/drawing/2014/main" id="{9CC4BA3C-7632-2747-B64C-76F5244C4C03}"/>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7935238" y="2532225"/>
            <a:ext cx="902518" cy="902518"/>
          </a:xfrm>
          <a:prstGeom prst="rect">
            <a:avLst/>
          </a:prstGeom>
          <a:effectLst>
            <a:outerShdw blurRad="50800" dist="38100" dir="2700000" algn="tl" rotWithShape="0">
              <a:prstClr val="black">
                <a:alpha val="40000"/>
              </a:prstClr>
            </a:outerShdw>
          </a:effectLst>
        </p:spPr>
      </p:pic>
      <p:pic>
        <p:nvPicPr>
          <p:cNvPr id="49" name="図 48" descr="シャツ が含まれている画像&#10;&#10;自動的に生成された説明">
            <a:extLst>
              <a:ext uri="{FF2B5EF4-FFF2-40B4-BE49-F238E27FC236}">
                <a16:creationId xmlns:a16="http://schemas.microsoft.com/office/drawing/2014/main" id="{FB4651E1-F68B-A74A-ABA4-E64A454999D6}"/>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flipH="1">
            <a:off x="6160330" y="3854545"/>
            <a:ext cx="655087" cy="977742"/>
          </a:xfrm>
          <a:prstGeom prst="rect">
            <a:avLst/>
          </a:prstGeom>
          <a:effectLst>
            <a:outerShdw blurRad="50800" dist="38100" dir="2700000" algn="tl" rotWithShape="0">
              <a:prstClr val="black">
                <a:alpha val="40000"/>
              </a:prstClr>
            </a:outerShdw>
          </a:effectLst>
        </p:spPr>
      </p:pic>
      <p:sp>
        <p:nvSpPr>
          <p:cNvPr id="50" name="テキスト ボックス 49">
            <a:extLst>
              <a:ext uri="{FF2B5EF4-FFF2-40B4-BE49-F238E27FC236}">
                <a16:creationId xmlns:a16="http://schemas.microsoft.com/office/drawing/2014/main" id="{CD382518-4F97-8B4F-936C-9EB398787576}"/>
              </a:ext>
            </a:extLst>
          </p:cNvPr>
          <p:cNvSpPr txBox="1"/>
          <p:nvPr/>
        </p:nvSpPr>
        <p:spPr>
          <a:xfrm>
            <a:off x="6654152" y="3500811"/>
            <a:ext cx="1826142" cy="584775"/>
          </a:xfrm>
          <a:prstGeom prst="rect">
            <a:avLst/>
          </a:prstGeom>
          <a:noFill/>
        </p:spPr>
        <p:txBody>
          <a:bodyPr wrap="none" rtlCol="0">
            <a:spAutoFit/>
          </a:bodyPr>
          <a:lstStyle/>
          <a:p>
            <a:pPr algn="ctr"/>
            <a:r>
              <a:rPr lang="en-US" altLang="ja-JP" sz="1600" dirty="0">
                <a:solidFill>
                  <a:schemeClr val="bg1"/>
                </a:solidFill>
                <a:latin typeface="Meiryo" panose="020B0604030504040204" pitchFamily="34" charset="-128"/>
                <a:ea typeface="Meiryo" panose="020B0604030504040204" pitchFamily="34" charset="-128"/>
              </a:rPr>
              <a:t>IT</a:t>
            </a:r>
            <a:r>
              <a:rPr lang="ja-JP" altLang="en-US" sz="1600">
                <a:solidFill>
                  <a:schemeClr val="bg1"/>
                </a:solidFill>
                <a:latin typeface="Meiryo" panose="020B0604030504040204" pitchFamily="34" charset="-128"/>
                <a:ea typeface="Meiryo" panose="020B0604030504040204" pitchFamily="34" charset="-128"/>
              </a:rPr>
              <a:t>サービスを</a:t>
            </a:r>
            <a:endParaRPr lang="en-US" altLang="ja-JP" sz="1600" dirty="0">
              <a:solidFill>
                <a:schemeClr val="bg1"/>
              </a:solidFill>
              <a:latin typeface="Meiryo" panose="020B0604030504040204" pitchFamily="34" charset="-128"/>
              <a:ea typeface="Meiryo" panose="020B0604030504040204" pitchFamily="34" charset="-128"/>
            </a:endParaRPr>
          </a:p>
          <a:p>
            <a:pPr algn="ctr"/>
            <a:r>
              <a:rPr kumimoji="1" lang="ja-JP" altLang="en-US" sz="1600">
                <a:solidFill>
                  <a:schemeClr val="bg1"/>
                </a:solidFill>
                <a:latin typeface="Meiryo" panose="020B0604030504040204" pitchFamily="34" charset="-128"/>
                <a:ea typeface="Meiryo" panose="020B0604030504040204" pitchFamily="34" charset="-128"/>
              </a:rPr>
              <a:t>短期間に実現する</a:t>
            </a:r>
          </a:p>
        </p:txBody>
      </p:sp>
      <p:sp>
        <p:nvSpPr>
          <p:cNvPr id="44" name="曲折矢印 43">
            <a:extLst>
              <a:ext uri="{FF2B5EF4-FFF2-40B4-BE49-F238E27FC236}">
                <a16:creationId xmlns:a16="http://schemas.microsoft.com/office/drawing/2014/main" id="{6F0E27C6-033F-3C40-8CA8-344D88226A79}"/>
              </a:ext>
            </a:extLst>
          </p:cNvPr>
          <p:cNvSpPr/>
          <p:nvPr/>
        </p:nvSpPr>
        <p:spPr>
          <a:xfrm rot="5400000" flipH="1">
            <a:off x="6072377" y="4072184"/>
            <a:ext cx="1388098" cy="2337624"/>
          </a:xfrm>
          <a:prstGeom prst="bentArrow">
            <a:avLst>
              <a:gd name="adj1" fmla="val 25000"/>
              <a:gd name="adj2" fmla="val 23646"/>
              <a:gd name="adj3" fmla="val 25000"/>
              <a:gd name="adj4" fmla="val 37456"/>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52" name="図 51" descr="グラフィカル ユーザー インターフェイス が含まれている画像&#10;&#10;自動的に生成された説明">
            <a:extLst>
              <a:ext uri="{FF2B5EF4-FFF2-40B4-BE49-F238E27FC236}">
                <a16:creationId xmlns:a16="http://schemas.microsoft.com/office/drawing/2014/main" id="{BCCA89C0-87F6-7445-9E9E-257FBD09BD80}"/>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3939432" y="1840558"/>
            <a:ext cx="1265133" cy="1012106"/>
          </a:xfrm>
          <a:prstGeom prst="rect">
            <a:avLst/>
          </a:prstGeom>
          <a:effectLst>
            <a:outerShdw blurRad="50800" dist="38100" dir="2700000" algn="tl" rotWithShape="0">
              <a:prstClr val="black">
                <a:alpha val="40000"/>
              </a:prstClr>
            </a:outerShdw>
          </a:effectLst>
        </p:spPr>
      </p:pic>
      <p:sp>
        <p:nvSpPr>
          <p:cNvPr id="45" name="下矢印 44">
            <a:extLst>
              <a:ext uri="{FF2B5EF4-FFF2-40B4-BE49-F238E27FC236}">
                <a16:creationId xmlns:a16="http://schemas.microsoft.com/office/drawing/2014/main" id="{54334D40-2E24-1C4F-931F-78634C041B6C}"/>
              </a:ext>
            </a:extLst>
          </p:cNvPr>
          <p:cNvSpPr/>
          <p:nvPr/>
        </p:nvSpPr>
        <p:spPr>
          <a:xfrm>
            <a:off x="4274506" y="3686703"/>
            <a:ext cx="594987" cy="475558"/>
          </a:xfrm>
          <a:prstGeom prst="down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 name="下矢印 53">
            <a:extLst>
              <a:ext uri="{FF2B5EF4-FFF2-40B4-BE49-F238E27FC236}">
                <a16:creationId xmlns:a16="http://schemas.microsoft.com/office/drawing/2014/main" id="{016E1EA5-26B4-A64D-995B-871DBAA2A7DD}"/>
              </a:ext>
            </a:extLst>
          </p:cNvPr>
          <p:cNvSpPr/>
          <p:nvPr/>
        </p:nvSpPr>
        <p:spPr>
          <a:xfrm rot="18524794">
            <a:off x="3017498" y="2782401"/>
            <a:ext cx="594987" cy="1690533"/>
          </a:xfrm>
          <a:prstGeom prst="downArrow">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5" name="下矢印 54">
            <a:extLst>
              <a:ext uri="{FF2B5EF4-FFF2-40B4-BE49-F238E27FC236}">
                <a16:creationId xmlns:a16="http://schemas.microsoft.com/office/drawing/2014/main" id="{4E30AB4B-D98D-6F4B-B51E-EE1C89910AD0}"/>
              </a:ext>
            </a:extLst>
          </p:cNvPr>
          <p:cNvSpPr/>
          <p:nvPr/>
        </p:nvSpPr>
        <p:spPr>
          <a:xfrm rot="16200000">
            <a:off x="2781512" y="4155471"/>
            <a:ext cx="594987" cy="1261500"/>
          </a:xfrm>
          <a:prstGeom prst="downArrow">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1" name="正方形/長方形 50">
            <a:extLst>
              <a:ext uri="{FF2B5EF4-FFF2-40B4-BE49-F238E27FC236}">
                <a16:creationId xmlns:a16="http://schemas.microsoft.com/office/drawing/2014/main" id="{D0DC36D8-2C12-0840-BB5E-2679799C9CE5}"/>
              </a:ext>
            </a:extLst>
          </p:cNvPr>
          <p:cNvSpPr/>
          <p:nvPr/>
        </p:nvSpPr>
        <p:spPr>
          <a:xfrm>
            <a:off x="6227418" y="1840558"/>
            <a:ext cx="2492990" cy="584775"/>
          </a:xfrm>
          <a:prstGeom prst="rect">
            <a:avLst/>
          </a:prstGeom>
        </p:spPr>
        <p:txBody>
          <a:bodyPr wrap="none">
            <a:spAutoFit/>
          </a:bodyPr>
          <a:lstStyle/>
          <a:p>
            <a:pPr algn="ctr"/>
            <a:r>
              <a:rPr lang="ja-JP" altLang="en-US" b="1">
                <a:solidFill>
                  <a:srgbClr val="0432FF"/>
                </a:solidFill>
                <a:latin typeface="Meiryo" panose="020B0604030504040204" pitchFamily="34" charset="-128"/>
                <a:ea typeface="Meiryo" panose="020B0604030504040204" pitchFamily="34" charset="-128"/>
              </a:rPr>
              <a:t>事業の成果に貢献する</a:t>
            </a:r>
            <a:endParaRPr lang="en-US" altLang="ja-JP" b="1" dirty="0">
              <a:solidFill>
                <a:srgbClr val="0432FF"/>
              </a:solidFill>
              <a:latin typeface="Meiryo" panose="020B0604030504040204" pitchFamily="34" charset="-128"/>
              <a:ea typeface="Meiryo" panose="020B0604030504040204" pitchFamily="34" charset="-128"/>
            </a:endParaRPr>
          </a:p>
          <a:p>
            <a:pPr algn="ctr"/>
            <a:r>
              <a:rPr lang="ja-JP" altLang="en-US" sz="1400">
                <a:solidFill>
                  <a:srgbClr val="0432FF"/>
                </a:solidFill>
                <a:latin typeface="Meiryo" panose="020B0604030504040204" pitchFamily="34" charset="-128"/>
                <a:ea typeface="Meiryo" panose="020B0604030504040204" pitchFamily="34" charset="-128"/>
              </a:rPr>
              <a:t>事業の売上や利益の増加</a:t>
            </a:r>
            <a:endParaRPr lang="en-US" altLang="ja-JP" sz="1400" dirty="0">
              <a:solidFill>
                <a:srgbClr val="0432FF"/>
              </a:solidFill>
              <a:latin typeface="Meiryo" panose="020B0604030504040204" pitchFamily="34" charset="-128"/>
              <a:ea typeface="Meiryo" panose="020B0604030504040204" pitchFamily="34" charset="-128"/>
            </a:endParaRPr>
          </a:p>
        </p:txBody>
      </p:sp>
      <p:sp>
        <p:nvSpPr>
          <p:cNvPr id="57" name="下矢印 56">
            <a:extLst>
              <a:ext uri="{FF2B5EF4-FFF2-40B4-BE49-F238E27FC236}">
                <a16:creationId xmlns:a16="http://schemas.microsoft.com/office/drawing/2014/main" id="{7EE8321D-FDE3-FC48-8F47-91604EDDC08A}"/>
              </a:ext>
            </a:extLst>
          </p:cNvPr>
          <p:cNvSpPr/>
          <p:nvPr/>
        </p:nvSpPr>
        <p:spPr>
          <a:xfrm rot="10800000">
            <a:off x="7269728" y="2434230"/>
            <a:ext cx="594987" cy="584775"/>
          </a:xfrm>
          <a:prstGeom prst="down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3" name="正方形/長方形 52">
            <a:extLst>
              <a:ext uri="{FF2B5EF4-FFF2-40B4-BE49-F238E27FC236}">
                <a16:creationId xmlns:a16="http://schemas.microsoft.com/office/drawing/2014/main" id="{46EC9DE3-163A-AE42-B76E-A3F6FB94AF7A}"/>
              </a:ext>
            </a:extLst>
          </p:cNvPr>
          <p:cNvSpPr/>
          <p:nvPr/>
        </p:nvSpPr>
        <p:spPr>
          <a:xfrm>
            <a:off x="75156" y="1057830"/>
            <a:ext cx="8993687" cy="523220"/>
          </a:xfrm>
          <a:prstGeom prst="rect">
            <a:avLst/>
          </a:prstGeom>
        </p:spPr>
        <p:txBody>
          <a:bodyPr wrap="square">
            <a:spAutoFit/>
          </a:bodyPr>
          <a:lstStyle/>
          <a:p>
            <a:pPr algn="ctr"/>
            <a:r>
              <a:rPr lang="ja-JP" altLang="en-US" sz="2800">
                <a:solidFill>
                  <a:srgbClr val="0432FF"/>
                </a:solidFill>
                <a:latin typeface="Meiryo" panose="020B0604030504040204" pitchFamily="34" charset="-128"/>
                <a:ea typeface="Meiryo" panose="020B0604030504040204" pitchFamily="34" charset="-128"/>
              </a:rPr>
              <a:t>できるだけ作らずに短期間で</a:t>
            </a:r>
            <a:r>
              <a:rPr lang="en" altLang="ja-JP" sz="2800" b="1" dirty="0">
                <a:solidFill>
                  <a:srgbClr val="0432FF"/>
                </a:solidFill>
                <a:latin typeface="Meiryo" panose="020B0604030504040204" pitchFamily="34" charset="-128"/>
                <a:ea typeface="Meiryo" panose="020B0604030504040204" pitchFamily="34" charset="-128"/>
              </a:rPr>
              <a:t>IT</a:t>
            </a:r>
            <a:r>
              <a:rPr lang="ja-JP" altLang="en-US" sz="2800" b="1">
                <a:solidFill>
                  <a:srgbClr val="0432FF"/>
                </a:solidFill>
                <a:latin typeface="Meiryo" panose="020B0604030504040204" pitchFamily="34" charset="-128"/>
                <a:ea typeface="Meiryo" panose="020B0604030504040204" pitchFamily="34" charset="-128"/>
              </a:rPr>
              <a:t>サービスを実現する</a:t>
            </a:r>
            <a:endParaRPr lang="ja-JP" altLang="en-US" sz="2800">
              <a:solidFill>
                <a:srgbClr val="0432FF"/>
              </a:solidFill>
            </a:endParaRPr>
          </a:p>
        </p:txBody>
      </p:sp>
    </p:spTree>
    <p:extLst>
      <p:ext uri="{BB962C8B-B14F-4D97-AF65-F5344CB8AC3E}">
        <p14:creationId xmlns:p14="http://schemas.microsoft.com/office/powerpoint/2010/main" val="3720852284"/>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上矢印 19">
            <a:extLst>
              <a:ext uri="{FF2B5EF4-FFF2-40B4-BE49-F238E27FC236}">
                <a16:creationId xmlns:a16="http://schemas.microsoft.com/office/drawing/2014/main" id="{7090D854-4C3A-E6EF-4986-4692FE6785C2}"/>
              </a:ext>
            </a:extLst>
          </p:cNvPr>
          <p:cNvSpPr/>
          <p:nvPr/>
        </p:nvSpPr>
        <p:spPr>
          <a:xfrm>
            <a:off x="628926" y="1584086"/>
            <a:ext cx="794247" cy="4480560"/>
          </a:xfrm>
          <a:prstGeom prst="upArrow">
            <a:avLst>
              <a:gd name="adj1" fmla="val 71929"/>
              <a:gd name="adj2" fmla="val 29442"/>
            </a:avLst>
          </a:prstGeom>
          <a:solidFill>
            <a:schemeClr val="accent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35" name="グループ化 34">
            <a:extLst>
              <a:ext uri="{FF2B5EF4-FFF2-40B4-BE49-F238E27FC236}">
                <a16:creationId xmlns:a16="http://schemas.microsoft.com/office/drawing/2014/main" id="{C41DF03B-0899-FA34-1ED7-D8C3FBD36F20}"/>
              </a:ext>
            </a:extLst>
          </p:cNvPr>
          <p:cNvGrpSpPr/>
          <p:nvPr/>
        </p:nvGrpSpPr>
        <p:grpSpPr>
          <a:xfrm>
            <a:off x="548961" y="3120156"/>
            <a:ext cx="7987794" cy="3482056"/>
            <a:chOff x="538121" y="3056340"/>
            <a:chExt cx="7987794" cy="3482056"/>
          </a:xfrm>
        </p:grpSpPr>
        <p:sp>
          <p:nvSpPr>
            <p:cNvPr id="33" name="正方形/長方形 32">
              <a:extLst>
                <a:ext uri="{FF2B5EF4-FFF2-40B4-BE49-F238E27FC236}">
                  <a16:creationId xmlns:a16="http://schemas.microsoft.com/office/drawing/2014/main" id="{8669F4E3-7554-F4D6-1C55-A30E3C6FADC8}"/>
                </a:ext>
              </a:extLst>
            </p:cNvPr>
            <p:cNvSpPr/>
            <p:nvPr/>
          </p:nvSpPr>
          <p:spPr>
            <a:xfrm>
              <a:off x="538121" y="3056340"/>
              <a:ext cx="7987794" cy="3482056"/>
            </a:xfrm>
            <a:prstGeom prst="rect">
              <a:avLst/>
            </a:prstGeom>
            <a:noFill/>
            <a:ln>
              <a:solidFill>
                <a:srgbClr val="7030A0"/>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100" dirty="0">
                <a:solidFill>
                  <a:srgbClr val="FFFFFF"/>
                </a:solidFill>
                <a:latin typeface="ＭＳ Ｐゴシック"/>
                <a:ea typeface="ＭＳ Ｐゴシック"/>
                <a:cs typeface="ＭＳ Ｐゴシック"/>
              </a:endParaRPr>
            </a:p>
          </p:txBody>
        </p:sp>
        <p:sp>
          <p:nvSpPr>
            <p:cNvPr id="34" name="テキスト ボックス 33">
              <a:extLst>
                <a:ext uri="{FF2B5EF4-FFF2-40B4-BE49-F238E27FC236}">
                  <a16:creationId xmlns:a16="http://schemas.microsoft.com/office/drawing/2014/main" id="{C6773738-EC8C-9CBE-5B5E-949D19C8BD3E}"/>
                </a:ext>
              </a:extLst>
            </p:cNvPr>
            <p:cNvSpPr txBox="1"/>
            <p:nvPr/>
          </p:nvSpPr>
          <p:spPr>
            <a:xfrm>
              <a:off x="1599260" y="6102489"/>
              <a:ext cx="5929829" cy="338554"/>
            </a:xfrm>
            <a:prstGeom prst="rect">
              <a:avLst/>
            </a:prstGeom>
            <a:noFill/>
          </p:spPr>
          <p:txBody>
            <a:bodyPr wrap="none" rtlCol="0">
              <a:spAutoFit/>
            </a:bodyPr>
            <a:lstStyle/>
            <a:p>
              <a:pPr algn="ctr"/>
              <a:r>
                <a:rPr kumimoji="1" lang="ja-JP" altLang="en-US" sz="1600">
                  <a:solidFill>
                    <a:srgbClr val="7030A0"/>
                  </a:solidFill>
                  <a:latin typeface="Meiryo" panose="020B0604030504040204" pitchFamily="34" charset="-128"/>
                  <a:ea typeface="Meiryo" panose="020B0604030504040204" pitchFamily="34" charset="-128"/>
                </a:rPr>
                <a:t>生産性の向上</a:t>
              </a:r>
              <a:r>
                <a:rPr lang="ja-JP" altLang="en-US" sz="1600">
                  <a:solidFill>
                    <a:srgbClr val="7030A0"/>
                  </a:solidFill>
                  <a:latin typeface="Meiryo" panose="020B0604030504040204" pitchFamily="34" charset="-128"/>
                  <a:ea typeface="Meiryo" panose="020B0604030504040204" pitchFamily="34" charset="-128"/>
                </a:rPr>
                <a:t>：</a:t>
              </a:r>
              <a:r>
                <a:rPr kumimoji="1" lang="ja-JP" altLang="en-US" sz="1600">
                  <a:solidFill>
                    <a:srgbClr val="7030A0"/>
                  </a:solidFill>
                  <a:latin typeface="Meiryo" panose="020B0604030504040204" pitchFamily="34" charset="-128"/>
                  <a:ea typeface="Meiryo" panose="020B0604030504040204" pitchFamily="34" charset="-128"/>
                </a:rPr>
                <a:t>工数削減と高速・俊敏な実装と改善能力の向上</a:t>
              </a:r>
            </a:p>
          </p:txBody>
        </p:sp>
      </p:grpSp>
      <p:sp>
        <p:nvSpPr>
          <p:cNvPr id="2" name="タイトル 1">
            <a:extLst>
              <a:ext uri="{FF2B5EF4-FFF2-40B4-BE49-F238E27FC236}">
                <a16:creationId xmlns:a16="http://schemas.microsoft.com/office/drawing/2014/main" id="{8A4794EA-1904-E8F1-87AB-FB034B72A1FD}"/>
              </a:ext>
            </a:extLst>
          </p:cNvPr>
          <p:cNvSpPr>
            <a:spLocks noGrp="1"/>
          </p:cNvSpPr>
          <p:nvPr>
            <p:ph type="title"/>
          </p:nvPr>
        </p:nvSpPr>
        <p:spPr/>
        <p:txBody>
          <a:bodyPr/>
          <a:lstStyle/>
          <a:p>
            <a:r>
              <a:rPr kumimoji="1" lang="ja-JP" altLang="en-US"/>
              <a:t>システム開発における</a:t>
            </a:r>
            <a:r>
              <a:rPr kumimoji="1" lang="en-US" altLang="ja-JP" dirty="0"/>
              <a:t>AI</a:t>
            </a:r>
            <a:r>
              <a:rPr kumimoji="1" lang="ja-JP" altLang="en-US"/>
              <a:t>と人間の役割分担</a:t>
            </a:r>
          </a:p>
        </p:txBody>
      </p:sp>
      <p:sp>
        <p:nvSpPr>
          <p:cNvPr id="3" name="正方形/長方形 2">
            <a:extLst>
              <a:ext uri="{FF2B5EF4-FFF2-40B4-BE49-F238E27FC236}">
                <a16:creationId xmlns:a16="http://schemas.microsoft.com/office/drawing/2014/main" id="{245B23A1-86F3-EAFA-705D-A077026B777A}"/>
              </a:ext>
            </a:extLst>
          </p:cNvPr>
          <p:cNvSpPr/>
          <p:nvPr/>
        </p:nvSpPr>
        <p:spPr>
          <a:xfrm>
            <a:off x="1505711" y="930344"/>
            <a:ext cx="6132577" cy="554547"/>
          </a:xfrm>
          <a:prstGeom prst="rect">
            <a:avLst/>
          </a:prstGeom>
          <a:solidFill>
            <a:schemeClr val="accent6">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テキスト ボックス 3">
            <a:extLst>
              <a:ext uri="{FF2B5EF4-FFF2-40B4-BE49-F238E27FC236}">
                <a16:creationId xmlns:a16="http://schemas.microsoft.com/office/drawing/2014/main" id="{BB6F8C85-7DD8-2B07-1E99-95D08A46C4AA}"/>
              </a:ext>
            </a:extLst>
          </p:cNvPr>
          <p:cNvSpPr txBox="1"/>
          <p:nvPr/>
        </p:nvSpPr>
        <p:spPr>
          <a:xfrm>
            <a:off x="1786622" y="1013687"/>
            <a:ext cx="5057795" cy="400110"/>
          </a:xfrm>
          <a:prstGeom prst="rect">
            <a:avLst/>
          </a:prstGeom>
          <a:noFill/>
        </p:spPr>
        <p:txBody>
          <a:bodyPr wrap="none" rtlCol="0">
            <a:spAutoFit/>
          </a:bodyPr>
          <a:lstStyle/>
          <a:p>
            <a:r>
              <a:rPr kumimoji="1" lang="ja-JP" altLang="en-US" sz="2000">
                <a:solidFill>
                  <a:schemeClr val="bg1"/>
                </a:solidFill>
                <a:latin typeface="Meiryo" panose="020B0604030504040204" pitchFamily="34" charset="-128"/>
                <a:ea typeface="Meiryo" panose="020B0604030504040204" pitchFamily="34" charset="-128"/>
              </a:rPr>
              <a:t>目的：解決したい課題／実現したいテーマ</a:t>
            </a:r>
          </a:p>
        </p:txBody>
      </p:sp>
      <p:sp>
        <p:nvSpPr>
          <p:cNvPr id="5" name="正方形/長方形 4">
            <a:extLst>
              <a:ext uri="{FF2B5EF4-FFF2-40B4-BE49-F238E27FC236}">
                <a16:creationId xmlns:a16="http://schemas.microsoft.com/office/drawing/2014/main" id="{43521262-0015-7E60-6BC4-B7A614027E7F}"/>
              </a:ext>
            </a:extLst>
          </p:cNvPr>
          <p:cNvSpPr/>
          <p:nvPr/>
        </p:nvSpPr>
        <p:spPr>
          <a:xfrm>
            <a:off x="1505710" y="1692055"/>
            <a:ext cx="6132577" cy="554547"/>
          </a:xfrm>
          <a:prstGeom prst="rect">
            <a:avLst/>
          </a:prstGeom>
          <a:solidFill>
            <a:srgbClr val="7030A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テキスト ボックス 5">
            <a:extLst>
              <a:ext uri="{FF2B5EF4-FFF2-40B4-BE49-F238E27FC236}">
                <a16:creationId xmlns:a16="http://schemas.microsoft.com/office/drawing/2014/main" id="{F8B44D8F-6F0F-3335-BF98-71EA00D6FB57}"/>
              </a:ext>
            </a:extLst>
          </p:cNvPr>
          <p:cNvSpPr txBox="1"/>
          <p:nvPr/>
        </p:nvSpPr>
        <p:spPr>
          <a:xfrm>
            <a:off x="1786623" y="1778520"/>
            <a:ext cx="4544834" cy="400110"/>
          </a:xfrm>
          <a:prstGeom prst="rect">
            <a:avLst/>
          </a:prstGeom>
          <a:noFill/>
        </p:spPr>
        <p:txBody>
          <a:bodyPr wrap="none" rtlCol="0">
            <a:spAutoFit/>
          </a:bodyPr>
          <a:lstStyle/>
          <a:p>
            <a:r>
              <a:rPr kumimoji="1" lang="ja-JP" altLang="en-US" sz="2000">
                <a:solidFill>
                  <a:schemeClr val="bg1"/>
                </a:solidFill>
                <a:latin typeface="Meiryo" panose="020B0604030504040204" pitchFamily="34" charset="-128"/>
                <a:ea typeface="Meiryo" panose="020B0604030504040204" pitchFamily="34" charset="-128"/>
              </a:rPr>
              <a:t>戦略：現状からあるべき姿に至る物語</a:t>
            </a:r>
          </a:p>
        </p:txBody>
      </p:sp>
      <p:sp>
        <p:nvSpPr>
          <p:cNvPr id="7" name="正方形/長方形 6">
            <a:extLst>
              <a:ext uri="{FF2B5EF4-FFF2-40B4-BE49-F238E27FC236}">
                <a16:creationId xmlns:a16="http://schemas.microsoft.com/office/drawing/2014/main" id="{A82BE268-1181-A8DA-4A38-504B13FB0A73}"/>
              </a:ext>
            </a:extLst>
          </p:cNvPr>
          <p:cNvSpPr/>
          <p:nvPr/>
        </p:nvSpPr>
        <p:spPr>
          <a:xfrm>
            <a:off x="1505711" y="2449819"/>
            <a:ext cx="6132577" cy="554547"/>
          </a:xfrm>
          <a:prstGeom prst="rect">
            <a:avLst/>
          </a:prstGeom>
          <a:solidFill>
            <a:srgbClr val="7030A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テキスト ボックス 7">
            <a:extLst>
              <a:ext uri="{FF2B5EF4-FFF2-40B4-BE49-F238E27FC236}">
                <a16:creationId xmlns:a16="http://schemas.microsoft.com/office/drawing/2014/main" id="{F4BC28E9-6DC2-53A1-17FC-DE588120FD61}"/>
              </a:ext>
            </a:extLst>
          </p:cNvPr>
          <p:cNvSpPr txBox="1"/>
          <p:nvPr/>
        </p:nvSpPr>
        <p:spPr>
          <a:xfrm>
            <a:off x="1786624" y="2536284"/>
            <a:ext cx="5314275" cy="400110"/>
          </a:xfrm>
          <a:prstGeom prst="rect">
            <a:avLst/>
          </a:prstGeom>
          <a:noFill/>
        </p:spPr>
        <p:txBody>
          <a:bodyPr wrap="none" rtlCol="0">
            <a:spAutoFit/>
          </a:bodyPr>
          <a:lstStyle/>
          <a:p>
            <a:r>
              <a:rPr kumimoji="1" lang="ja-JP" altLang="en-US" sz="2000">
                <a:solidFill>
                  <a:schemeClr val="bg1"/>
                </a:solidFill>
                <a:latin typeface="Meiryo" panose="020B0604030504040204" pitchFamily="34" charset="-128"/>
                <a:ea typeface="Meiryo" panose="020B0604030504040204" pitchFamily="34" charset="-128"/>
              </a:rPr>
              <a:t>戦術：戦略を実践するためのステップと手段</a:t>
            </a:r>
          </a:p>
        </p:txBody>
      </p:sp>
      <p:sp>
        <p:nvSpPr>
          <p:cNvPr id="9" name="正方形/長方形 8">
            <a:extLst>
              <a:ext uri="{FF2B5EF4-FFF2-40B4-BE49-F238E27FC236}">
                <a16:creationId xmlns:a16="http://schemas.microsoft.com/office/drawing/2014/main" id="{C0B46117-DA9F-D58F-D3C9-B7A969301ADD}"/>
              </a:ext>
            </a:extLst>
          </p:cNvPr>
          <p:cNvSpPr/>
          <p:nvPr/>
        </p:nvSpPr>
        <p:spPr>
          <a:xfrm>
            <a:off x="1505711" y="3207583"/>
            <a:ext cx="6132577" cy="554547"/>
          </a:xfrm>
          <a:prstGeom prst="rect">
            <a:avLst/>
          </a:prstGeom>
          <a:solidFill>
            <a:srgbClr val="0070C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テキスト ボックス 9">
            <a:extLst>
              <a:ext uri="{FF2B5EF4-FFF2-40B4-BE49-F238E27FC236}">
                <a16:creationId xmlns:a16="http://schemas.microsoft.com/office/drawing/2014/main" id="{1A8A28BD-F302-A8EB-AAEE-D6005BA00297}"/>
              </a:ext>
            </a:extLst>
          </p:cNvPr>
          <p:cNvSpPr txBox="1"/>
          <p:nvPr/>
        </p:nvSpPr>
        <p:spPr>
          <a:xfrm>
            <a:off x="1786624" y="3306007"/>
            <a:ext cx="5314275" cy="400110"/>
          </a:xfrm>
          <a:prstGeom prst="rect">
            <a:avLst/>
          </a:prstGeom>
          <a:noFill/>
        </p:spPr>
        <p:txBody>
          <a:bodyPr wrap="none" rtlCol="0">
            <a:spAutoFit/>
          </a:bodyPr>
          <a:lstStyle/>
          <a:p>
            <a:r>
              <a:rPr kumimoji="1" lang="ja-JP" altLang="en-US" sz="2000">
                <a:solidFill>
                  <a:schemeClr val="bg1"/>
                </a:solidFill>
                <a:latin typeface="Meiryo" panose="020B0604030504040204" pitchFamily="34" charset="-128"/>
                <a:ea typeface="Meiryo" panose="020B0604030504040204" pitchFamily="34" charset="-128"/>
              </a:rPr>
              <a:t>設計：要件と実装方法、運用方法や評価基準</a:t>
            </a:r>
          </a:p>
        </p:txBody>
      </p:sp>
      <p:sp>
        <p:nvSpPr>
          <p:cNvPr id="11" name="正方形/長方形 10">
            <a:extLst>
              <a:ext uri="{FF2B5EF4-FFF2-40B4-BE49-F238E27FC236}">
                <a16:creationId xmlns:a16="http://schemas.microsoft.com/office/drawing/2014/main" id="{4A33CE82-28F4-C2A2-68E2-529F23CDEA26}"/>
              </a:ext>
            </a:extLst>
          </p:cNvPr>
          <p:cNvSpPr/>
          <p:nvPr/>
        </p:nvSpPr>
        <p:spPr>
          <a:xfrm>
            <a:off x="1505710" y="3965347"/>
            <a:ext cx="6132577" cy="554547"/>
          </a:xfrm>
          <a:prstGeom prst="rect">
            <a:avLst/>
          </a:prstGeom>
          <a:solidFill>
            <a:srgbClr val="0070C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テキスト ボックス 11">
            <a:extLst>
              <a:ext uri="{FF2B5EF4-FFF2-40B4-BE49-F238E27FC236}">
                <a16:creationId xmlns:a16="http://schemas.microsoft.com/office/drawing/2014/main" id="{F9DF64B1-BB73-A526-D0DB-9D8486AFA416}"/>
              </a:ext>
            </a:extLst>
          </p:cNvPr>
          <p:cNvSpPr txBox="1"/>
          <p:nvPr/>
        </p:nvSpPr>
        <p:spPr>
          <a:xfrm>
            <a:off x="1786622" y="4063771"/>
            <a:ext cx="4801314" cy="400110"/>
          </a:xfrm>
          <a:prstGeom prst="rect">
            <a:avLst/>
          </a:prstGeom>
          <a:noFill/>
        </p:spPr>
        <p:txBody>
          <a:bodyPr wrap="none" rtlCol="0">
            <a:spAutoFit/>
          </a:bodyPr>
          <a:lstStyle/>
          <a:p>
            <a:r>
              <a:rPr kumimoji="1" lang="ja-JP" altLang="en-US" sz="2000">
                <a:solidFill>
                  <a:schemeClr val="bg1"/>
                </a:solidFill>
                <a:latin typeface="Meiryo" panose="020B0604030504040204" pitchFamily="34" charset="-128"/>
                <a:ea typeface="Meiryo" panose="020B0604030504040204" pitchFamily="34" charset="-128"/>
              </a:rPr>
              <a:t>実装：プログラミングと実行環境の構築</a:t>
            </a:r>
          </a:p>
        </p:txBody>
      </p:sp>
      <p:sp>
        <p:nvSpPr>
          <p:cNvPr id="13" name="正方形/長方形 12">
            <a:extLst>
              <a:ext uri="{FF2B5EF4-FFF2-40B4-BE49-F238E27FC236}">
                <a16:creationId xmlns:a16="http://schemas.microsoft.com/office/drawing/2014/main" id="{D2880CA0-0161-E137-0252-D619BD9616B0}"/>
              </a:ext>
            </a:extLst>
          </p:cNvPr>
          <p:cNvSpPr/>
          <p:nvPr/>
        </p:nvSpPr>
        <p:spPr>
          <a:xfrm>
            <a:off x="1505711" y="4723111"/>
            <a:ext cx="6132577" cy="554547"/>
          </a:xfrm>
          <a:prstGeom prst="rect">
            <a:avLst/>
          </a:prstGeom>
          <a:solidFill>
            <a:srgbClr val="0070C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 name="テキスト ボックス 13">
            <a:extLst>
              <a:ext uri="{FF2B5EF4-FFF2-40B4-BE49-F238E27FC236}">
                <a16:creationId xmlns:a16="http://schemas.microsoft.com/office/drawing/2014/main" id="{1268A8DF-4F18-5676-624A-CE7C9610E6C7}"/>
              </a:ext>
            </a:extLst>
          </p:cNvPr>
          <p:cNvSpPr txBox="1"/>
          <p:nvPr/>
        </p:nvSpPr>
        <p:spPr>
          <a:xfrm>
            <a:off x="1786623" y="4821535"/>
            <a:ext cx="5057795" cy="400110"/>
          </a:xfrm>
          <a:prstGeom prst="rect">
            <a:avLst/>
          </a:prstGeom>
          <a:noFill/>
        </p:spPr>
        <p:txBody>
          <a:bodyPr wrap="none" rtlCol="0">
            <a:spAutoFit/>
          </a:bodyPr>
          <a:lstStyle/>
          <a:p>
            <a:r>
              <a:rPr kumimoji="1" lang="ja-JP" altLang="en-US" sz="2000">
                <a:solidFill>
                  <a:schemeClr val="bg1"/>
                </a:solidFill>
                <a:latin typeface="Meiryo" panose="020B0604030504040204" pitchFamily="34" charset="-128"/>
                <a:ea typeface="Meiryo" panose="020B0604030504040204" pitchFamily="34" charset="-128"/>
              </a:rPr>
              <a:t>検証：設計要件を満たしていることを確認</a:t>
            </a:r>
          </a:p>
        </p:txBody>
      </p:sp>
      <p:sp>
        <p:nvSpPr>
          <p:cNvPr id="15" name="正方形/長方形 14">
            <a:extLst>
              <a:ext uri="{FF2B5EF4-FFF2-40B4-BE49-F238E27FC236}">
                <a16:creationId xmlns:a16="http://schemas.microsoft.com/office/drawing/2014/main" id="{1A290D2F-EC72-6735-E18E-EF179379FABA}"/>
              </a:ext>
            </a:extLst>
          </p:cNvPr>
          <p:cNvSpPr/>
          <p:nvPr/>
        </p:nvSpPr>
        <p:spPr>
          <a:xfrm>
            <a:off x="1505711" y="5480875"/>
            <a:ext cx="6132577" cy="554547"/>
          </a:xfrm>
          <a:prstGeom prst="rect">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テキスト ボックス 15">
            <a:extLst>
              <a:ext uri="{FF2B5EF4-FFF2-40B4-BE49-F238E27FC236}">
                <a16:creationId xmlns:a16="http://schemas.microsoft.com/office/drawing/2014/main" id="{C660DA40-5297-38B0-03C9-80F43EF3287F}"/>
              </a:ext>
            </a:extLst>
          </p:cNvPr>
          <p:cNvSpPr txBox="1"/>
          <p:nvPr/>
        </p:nvSpPr>
        <p:spPr>
          <a:xfrm>
            <a:off x="1786623" y="5579299"/>
            <a:ext cx="5057795" cy="400110"/>
          </a:xfrm>
          <a:prstGeom prst="rect">
            <a:avLst/>
          </a:prstGeom>
          <a:noFill/>
        </p:spPr>
        <p:txBody>
          <a:bodyPr wrap="none" rtlCol="0">
            <a:spAutoFit/>
          </a:bodyPr>
          <a:lstStyle/>
          <a:p>
            <a:r>
              <a:rPr kumimoji="1" lang="ja-JP" altLang="en-US" sz="2000">
                <a:solidFill>
                  <a:schemeClr val="bg1"/>
                </a:solidFill>
                <a:latin typeface="Meiryo" panose="020B0604030504040204" pitchFamily="34" charset="-128"/>
                <a:ea typeface="Meiryo" panose="020B0604030504040204" pitchFamily="34" charset="-128"/>
              </a:rPr>
              <a:t>運用：属人化の排除と品質向上、安定稼働</a:t>
            </a:r>
          </a:p>
        </p:txBody>
      </p:sp>
      <p:pic>
        <p:nvPicPr>
          <p:cNvPr id="17" name="図 16">
            <a:extLst>
              <a:ext uri="{FF2B5EF4-FFF2-40B4-BE49-F238E27FC236}">
                <a16:creationId xmlns:a16="http://schemas.microsoft.com/office/drawing/2014/main" id="{E35C3783-C248-157D-D9B7-21819F90FFC9}"/>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725543" y="3919696"/>
            <a:ext cx="671310" cy="671310"/>
          </a:xfrm>
          <a:prstGeom prst="rect">
            <a:avLst/>
          </a:prstGeom>
        </p:spPr>
      </p:pic>
      <p:pic>
        <p:nvPicPr>
          <p:cNvPr id="18" name="図 17">
            <a:extLst>
              <a:ext uri="{FF2B5EF4-FFF2-40B4-BE49-F238E27FC236}">
                <a16:creationId xmlns:a16="http://schemas.microsoft.com/office/drawing/2014/main" id="{FFCAA2BE-30AF-59F1-D9E0-A683C9037DCF}"/>
              </a:ext>
            </a:extLst>
          </p:cNvPr>
          <p:cNvPicPr>
            <a:picLocks noChangeAspect="1"/>
          </p:cNvPicPr>
          <p:nvPr/>
        </p:nvPicPr>
        <p:blipFill>
          <a:blip r:embed="rId4" cstate="print">
            <a:clrChange>
              <a:clrFrom>
                <a:srgbClr val="FFFFFF"/>
              </a:clrFrom>
              <a:clrTo>
                <a:srgbClr val="FFFFFF">
                  <a:alpha val="0"/>
                </a:srgbClr>
              </a:clrTo>
            </a:clrChange>
            <a:lum bright="70000" contrast="-70000"/>
            <a:extLst>
              <a:ext uri="{28A0092B-C50C-407E-A947-70E740481C1C}">
                <a14:useLocalDpi xmlns:a14="http://schemas.microsoft.com/office/drawing/2010/main"/>
              </a:ext>
            </a:extLst>
          </a:blip>
          <a:stretch>
            <a:fillRect/>
          </a:stretch>
        </p:blipFill>
        <p:spPr>
          <a:xfrm flipH="1">
            <a:off x="7747147" y="3906965"/>
            <a:ext cx="671310" cy="671310"/>
          </a:xfrm>
          <a:prstGeom prst="rect">
            <a:avLst/>
          </a:prstGeom>
          <a:noFill/>
          <a:ln>
            <a:noFill/>
          </a:ln>
        </p:spPr>
      </p:pic>
      <p:pic>
        <p:nvPicPr>
          <p:cNvPr id="19" name="図 18">
            <a:extLst>
              <a:ext uri="{FF2B5EF4-FFF2-40B4-BE49-F238E27FC236}">
                <a16:creationId xmlns:a16="http://schemas.microsoft.com/office/drawing/2014/main" id="{3ADF924C-DF47-A20B-1336-075F1738BE10}"/>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flipH="1">
            <a:off x="7747147" y="871962"/>
            <a:ext cx="671310" cy="671310"/>
          </a:xfrm>
          <a:prstGeom prst="rect">
            <a:avLst/>
          </a:prstGeom>
        </p:spPr>
      </p:pic>
      <p:pic>
        <p:nvPicPr>
          <p:cNvPr id="21" name="図 20">
            <a:extLst>
              <a:ext uri="{FF2B5EF4-FFF2-40B4-BE49-F238E27FC236}">
                <a16:creationId xmlns:a16="http://schemas.microsoft.com/office/drawing/2014/main" id="{80E4FBF3-BCD9-72B0-F191-FD38E72089A6}"/>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flipH="1">
            <a:off x="7747147" y="1633364"/>
            <a:ext cx="671310" cy="671310"/>
          </a:xfrm>
          <a:prstGeom prst="rect">
            <a:avLst/>
          </a:prstGeom>
        </p:spPr>
      </p:pic>
      <p:pic>
        <p:nvPicPr>
          <p:cNvPr id="22" name="図 21">
            <a:extLst>
              <a:ext uri="{FF2B5EF4-FFF2-40B4-BE49-F238E27FC236}">
                <a16:creationId xmlns:a16="http://schemas.microsoft.com/office/drawing/2014/main" id="{D409AEB1-7293-E9B5-2511-BCB00ADCD08D}"/>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flipH="1">
            <a:off x="7747147" y="2399259"/>
            <a:ext cx="671310" cy="671310"/>
          </a:xfrm>
          <a:prstGeom prst="rect">
            <a:avLst/>
          </a:prstGeom>
        </p:spPr>
      </p:pic>
      <p:pic>
        <p:nvPicPr>
          <p:cNvPr id="23" name="図 22">
            <a:extLst>
              <a:ext uri="{FF2B5EF4-FFF2-40B4-BE49-F238E27FC236}">
                <a16:creationId xmlns:a16="http://schemas.microsoft.com/office/drawing/2014/main" id="{620E1300-2A0D-2808-734B-DB16E975006D}"/>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flipH="1">
            <a:off x="7747147" y="3147379"/>
            <a:ext cx="671310" cy="671310"/>
          </a:xfrm>
          <a:prstGeom prst="rect">
            <a:avLst/>
          </a:prstGeom>
        </p:spPr>
      </p:pic>
      <p:pic>
        <p:nvPicPr>
          <p:cNvPr id="24" name="図 23">
            <a:extLst>
              <a:ext uri="{FF2B5EF4-FFF2-40B4-BE49-F238E27FC236}">
                <a16:creationId xmlns:a16="http://schemas.microsoft.com/office/drawing/2014/main" id="{BF1C88F1-4627-964E-133F-FDE3408CD113}"/>
              </a:ext>
            </a:extLst>
          </p:cNvPr>
          <p:cNvPicPr>
            <a:picLocks noChangeAspect="1"/>
          </p:cNvPicPr>
          <p:nvPr/>
        </p:nvPicPr>
        <p:blipFill>
          <a:blip r:embed="rId3" cstate="print">
            <a:clrChange>
              <a:clrFrom>
                <a:srgbClr val="FFFFFF"/>
              </a:clrFrom>
              <a:clrTo>
                <a:srgbClr val="FFFFFF">
                  <a:alpha val="0"/>
                </a:srgbClr>
              </a:clrTo>
            </a:clrChange>
            <a:lum bright="70000" contrast="-70000"/>
            <a:extLst>
              <a:ext uri="{28A0092B-C50C-407E-A947-70E740481C1C}">
                <a14:useLocalDpi xmlns:a14="http://schemas.microsoft.com/office/drawing/2010/main"/>
              </a:ext>
            </a:extLst>
          </a:blip>
          <a:stretch>
            <a:fillRect/>
          </a:stretch>
        </p:blipFill>
        <p:spPr>
          <a:xfrm>
            <a:off x="725540" y="2399567"/>
            <a:ext cx="671310" cy="671310"/>
          </a:xfrm>
          <a:prstGeom prst="rect">
            <a:avLst/>
          </a:prstGeom>
        </p:spPr>
      </p:pic>
      <p:pic>
        <p:nvPicPr>
          <p:cNvPr id="25" name="図 24">
            <a:extLst>
              <a:ext uri="{FF2B5EF4-FFF2-40B4-BE49-F238E27FC236}">
                <a16:creationId xmlns:a16="http://schemas.microsoft.com/office/drawing/2014/main" id="{A08893EA-66A8-9656-4B94-6E49B8BCE947}"/>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722250" y="3146778"/>
            <a:ext cx="671310" cy="671310"/>
          </a:xfrm>
          <a:prstGeom prst="rect">
            <a:avLst/>
          </a:prstGeom>
        </p:spPr>
      </p:pic>
      <p:pic>
        <p:nvPicPr>
          <p:cNvPr id="26" name="図 25">
            <a:extLst>
              <a:ext uri="{FF2B5EF4-FFF2-40B4-BE49-F238E27FC236}">
                <a16:creationId xmlns:a16="http://schemas.microsoft.com/office/drawing/2014/main" id="{D7FA1823-2FC7-2738-53D5-051F08B96D14}"/>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725543" y="4691658"/>
            <a:ext cx="671310" cy="671310"/>
          </a:xfrm>
          <a:prstGeom prst="rect">
            <a:avLst/>
          </a:prstGeom>
        </p:spPr>
      </p:pic>
      <p:pic>
        <p:nvPicPr>
          <p:cNvPr id="27" name="図 26">
            <a:extLst>
              <a:ext uri="{FF2B5EF4-FFF2-40B4-BE49-F238E27FC236}">
                <a16:creationId xmlns:a16="http://schemas.microsoft.com/office/drawing/2014/main" id="{BA05158A-0B3E-EBCA-9196-6A32F431A858}"/>
              </a:ext>
            </a:extLst>
          </p:cNvPr>
          <p:cNvPicPr>
            <a:picLocks noChangeAspect="1"/>
          </p:cNvPicPr>
          <p:nvPr/>
        </p:nvPicPr>
        <p:blipFill>
          <a:blip r:embed="rId4" cstate="print">
            <a:clrChange>
              <a:clrFrom>
                <a:srgbClr val="FFFFFF"/>
              </a:clrFrom>
              <a:clrTo>
                <a:srgbClr val="FFFFFF">
                  <a:alpha val="0"/>
                </a:srgbClr>
              </a:clrTo>
            </a:clrChange>
            <a:lum bright="70000" contrast="-70000"/>
            <a:extLst>
              <a:ext uri="{28A0092B-C50C-407E-A947-70E740481C1C}">
                <a14:useLocalDpi xmlns:a14="http://schemas.microsoft.com/office/drawing/2010/main"/>
              </a:ext>
            </a:extLst>
          </a:blip>
          <a:stretch>
            <a:fillRect/>
          </a:stretch>
        </p:blipFill>
        <p:spPr>
          <a:xfrm flipH="1">
            <a:off x="7747147" y="4678927"/>
            <a:ext cx="671310" cy="671310"/>
          </a:xfrm>
          <a:prstGeom prst="rect">
            <a:avLst/>
          </a:prstGeom>
          <a:noFill/>
          <a:ln>
            <a:noFill/>
          </a:ln>
        </p:spPr>
      </p:pic>
      <p:pic>
        <p:nvPicPr>
          <p:cNvPr id="28" name="図 27">
            <a:extLst>
              <a:ext uri="{FF2B5EF4-FFF2-40B4-BE49-F238E27FC236}">
                <a16:creationId xmlns:a16="http://schemas.microsoft.com/office/drawing/2014/main" id="{4AD23747-EE46-5ABF-FAF2-3EECC058D944}"/>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725543" y="5430734"/>
            <a:ext cx="671310" cy="671310"/>
          </a:xfrm>
          <a:prstGeom prst="rect">
            <a:avLst/>
          </a:prstGeom>
        </p:spPr>
      </p:pic>
      <p:pic>
        <p:nvPicPr>
          <p:cNvPr id="29" name="図 28">
            <a:extLst>
              <a:ext uri="{FF2B5EF4-FFF2-40B4-BE49-F238E27FC236}">
                <a16:creationId xmlns:a16="http://schemas.microsoft.com/office/drawing/2014/main" id="{0BEFD431-EB00-BF77-41A8-695692A4B5EF}"/>
              </a:ext>
            </a:extLst>
          </p:cNvPr>
          <p:cNvPicPr>
            <a:picLocks noChangeAspect="1"/>
          </p:cNvPicPr>
          <p:nvPr/>
        </p:nvPicPr>
        <p:blipFill>
          <a:blip r:embed="rId4" cstate="print">
            <a:clrChange>
              <a:clrFrom>
                <a:srgbClr val="FFFFFF"/>
              </a:clrFrom>
              <a:clrTo>
                <a:srgbClr val="FFFFFF">
                  <a:alpha val="0"/>
                </a:srgbClr>
              </a:clrTo>
            </a:clrChange>
            <a:lum bright="70000" contrast="-70000"/>
            <a:extLst>
              <a:ext uri="{28A0092B-C50C-407E-A947-70E740481C1C}">
                <a14:useLocalDpi xmlns:a14="http://schemas.microsoft.com/office/drawing/2010/main"/>
              </a:ext>
            </a:extLst>
          </a:blip>
          <a:stretch>
            <a:fillRect/>
          </a:stretch>
        </p:blipFill>
        <p:spPr>
          <a:xfrm flipH="1">
            <a:off x="7747147" y="5418003"/>
            <a:ext cx="671310" cy="671310"/>
          </a:xfrm>
          <a:prstGeom prst="rect">
            <a:avLst/>
          </a:prstGeom>
          <a:noFill/>
          <a:ln>
            <a:noFill/>
          </a:ln>
        </p:spPr>
      </p:pic>
      <p:pic>
        <p:nvPicPr>
          <p:cNvPr id="30" name="図 29">
            <a:extLst>
              <a:ext uri="{FF2B5EF4-FFF2-40B4-BE49-F238E27FC236}">
                <a16:creationId xmlns:a16="http://schemas.microsoft.com/office/drawing/2014/main" id="{20902EA7-D607-7ADD-5E72-63C115A7D4A6}"/>
              </a:ext>
            </a:extLst>
          </p:cNvPr>
          <p:cNvPicPr>
            <a:picLocks noChangeAspect="1"/>
          </p:cNvPicPr>
          <p:nvPr/>
        </p:nvPicPr>
        <p:blipFill>
          <a:blip r:embed="rId3" cstate="print">
            <a:clrChange>
              <a:clrFrom>
                <a:srgbClr val="FFFFFF"/>
              </a:clrFrom>
              <a:clrTo>
                <a:srgbClr val="FFFFFF">
                  <a:alpha val="0"/>
                </a:srgbClr>
              </a:clrTo>
            </a:clrChange>
            <a:lum bright="70000" contrast="-70000"/>
            <a:extLst>
              <a:ext uri="{28A0092B-C50C-407E-A947-70E740481C1C}">
                <a14:useLocalDpi xmlns:a14="http://schemas.microsoft.com/office/drawing/2010/main"/>
              </a:ext>
            </a:extLst>
          </a:blip>
          <a:stretch>
            <a:fillRect/>
          </a:stretch>
        </p:blipFill>
        <p:spPr>
          <a:xfrm>
            <a:off x="722250" y="1637856"/>
            <a:ext cx="671310" cy="671310"/>
          </a:xfrm>
          <a:prstGeom prst="rect">
            <a:avLst/>
          </a:prstGeom>
        </p:spPr>
      </p:pic>
      <p:pic>
        <p:nvPicPr>
          <p:cNvPr id="31" name="図 30">
            <a:extLst>
              <a:ext uri="{FF2B5EF4-FFF2-40B4-BE49-F238E27FC236}">
                <a16:creationId xmlns:a16="http://schemas.microsoft.com/office/drawing/2014/main" id="{A5CB7689-E319-F668-A73B-86D3BE2D801B}"/>
              </a:ext>
            </a:extLst>
          </p:cNvPr>
          <p:cNvPicPr>
            <a:picLocks noChangeAspect="1"/>
          </p:cNvPicPr>
          <p:nvPr/>
        </p:nvPicPr>
        <p:blipFill>
          <a:blip r:embed="rId3" cstate="print">
            <a:clrChange>
              <a:clrFrom>
                <a:srgbClr val="FFFFFF"/>
              </a:clrFrom>
              <a:clrTo>
                <a:srgbClr val="FFFFFF">
                  <a:alpha val="0"/>
                </a:srgbClr>
              </a:clrTo>
            </a:clrChange>
            <a:lum bright="70000" contrast="-70000"/>
            <a:extLst>
              <a:ext uri="{28A0092B-C50C-407E-A947-70E740481C1C}">
                <a14:useLocalDpi xmlns:a14="http://schemas.microsoft.com/office/drawing/2010/main"/>
              </a:ext>
            </a:extLst>
          </a:blip>
          <a:stretch>
            <a:fillRect/>
          </a:stretch>
        </p:blipFill>
        <p:spPr>
          <a:xfrm>
            <a:off x="716528" y="869483"/>
            <a:ext cx="671310" cy="671310"/>
          </a:xfrm>
          <a:prstGeom prst="rect">
            <a:avLst/>
          </a:prstGeom>
        </p:spPr>
      </p:pic>
      <p:sp>
        <p:nvSpPr>
          <p:cNvPr id="32" name="乗算記号 31">
            <a:extLst>
              <a:ext uri="{FF2B5EF4-FFF2-40B4-BE49-F238E27FC236}">
                <a16:creationId xmlns:a16="http://schemas.microsoft.com/office/drawing/2014/main" id="{BE778E5F-B106-0BCB-4038-0BDA65D86BB0}"/>
              </a:ext>
            </a:extLst>
          </p:cNvPr>
          <p:cNvSpPr/>
          <p:nvPr/>
        </p:nvSpPr>
        <p:spPr>
          <a:xfrm>
            <a:off x="750407" y="863589"/>
            <a:ext cx="614995" cy="678368"/>
          </a:xfrm>
          <a:prstGeom prst="mathMultiply">
            <a:avLst/>
          </a:prstGeom>
          <a:solidFill>
            <a:srgbClr val="C00000">
              <a:alpha val="27843"/>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 name="テキスト ボックス 35">
            <a:extLst>
              <a:ext uri="{FF2B5EF4-FFF2-40B4-BE49-F238E27FC236}">
                <a16:creationId xmlns:a16="http://schemas.microsoft.com/office/drawing/2014/main" id="{D04E0BD9-7FEF-ECC9-09D4-8986C6B83195}"/>
              </a:ext>
            </a:extLst>
          </p:cNvPr>
          <p:cNvSpPr txBox="1"/>
          <p:nvPr/>
        </p:nvSpPr>
        <p:spPr>
          <a:xfrm>
            <a:off x="628926" y="6140547"/>
            <a:ext cx="901209" cy="430887"/>
          </a:xfrm>
          <a:prstGeom prst="rect">
            <a:avLst/>
          </a:prstGeom>
          <a:noFill/>
        </p:spPr>
        <p:txBody>
          <a:bodyPr wrap="none" rtlCol="0">
            <a:spAutoFit/>
          </a:bodyPr>
          <a:lstStyle/>
          <a:p>
            <a:r>
              <a:rPr kumimoji="1" lang="en-US" altLang="ja-JP" sz="1100" dirty="0">
                <a:solidFill>
                  <a:srgbClr val="C00000"/>
                </a:solidFill>
                <a:latin typeface="Meiryo" panose="020B0604030504040204" pitchFamily="34" charset="-128"/>
                <a:ea typeface="Meiryo" panose="020B0604030504040204" pitchFamily="34" charset="-128"/>
              </a:rPr>
              <a:t>AI</a:t>
            </a:r>
            <a:r>
              <a:rPr lang="ja-JP" altLang="en-US" sz="1100">
                <a:solidFill>
                  <a:srgbClr val="C00000"/>
                </a:solidFill>
                <a:latin typeface="Meiryo" panose="020B0604030504040204" pitchFamily="34" charset="-128"/>
                <a:ea typeface="Meiryo" panose="020B0604030504040204" pitchFamily="34" charset="-128"/>
              </a:rPr>
              <a:t>が使える</a:t>
            </a:r>
            <a:endParaRPr lang="en-US" altLang="ja-JP" sz="1100" dirty="0">
              <a:solidFill>
                <a:srgbClr val="C00000"/>
              </a:solidFill>
              <a:latin typeface="Meiryo" panose="020B0604030504040204" pitchFamily="34" charset="-128"/>
              <a:ea typeface="Meiryo" panose="020B0604030504040204" pitchFamily="34" charset="-128"/>
            </a:endParaRPr>
          </a:p>
          <a:p>
            <a:r>
              <a:rPr lang="ja-JP" altLang="en-US" sz="1100">
                <a:solidFill>
                  <a:srgbClr val="C00000"/>
                </a:solidFill>
                <a:latin typeface="Meiryo" panose="020B0604030504040204" pitchFamily="34" charset="-128"/>
                <a:ea typeface="Meiryo" panose="020B0604030504040204" pitchFamily="34" charset="-128"/>
              </a:rPr>
              <a:t>範囲</a:t>
            </a:r>
            <a:r>
              <a:rPr kumimoji="1" lang="ja-JP" altLang="en-US" sz="1100">
                <a:solidFill>
                  <a:srgbClr val="C00000"/>
                </a:solidFill>
                <a:latin typeface="Meiryo" panose="020B0604030504040204" pitchFamily="34" charset="-128"/>
                <a:ea typeface="Meiryo" panose="020B0604030504040204" pitchFamily="34" charset="-128"/>
              </a:rPr>
              <a:t>が拡大</a:t>
            </a:r>
          </a:p>
        </p:txBody>
      </p:sp>
    </p:spTree>
    <p:extLst>
      <p:ext uri="{BB962C8B-B14F-4D97-AF65-F5344CB8AC3E}">
        <p14:creationId xmlns:p14="http://schemas.microsoft.com/office/powerpoint/2010/main" val="1314849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ppt_w</p:attrName>
                                        </p:attrNameLst>
                                      </p:cBhvr>
                                      <p:tavLst>
                                        <p:tav tm="0">
                                          <p:val>
                                            <p:fltVal val="0"/>
                                          </p:val>
                                        </p:tav>
                                        <p:tav tm="100000">
                                          <p:val>
                                            <p:strVal val="#ppt_w"/>
                                          </p:val>
                                        </p:tav>
                                      </p:tavLst>
                                    </p:anim>
                                    <p:anim calcmode="lin" valueType="num">
                                      <p:cBhvr>
                                        <p:cTn id="8" dur="500" fill="hold"/>
                                        <p:tgtEl>
                                          <p:spTgt spid="18"/>
                                        </p:tgtEl>
                                        <p:attrNameLst>
                                          <p:attrName>ppt_h</p:attrName>
                                        </p:attrNameLst>
                                      </p:cBhvr>
                                      <p:tavLst>
                                        <p:tav tm="0">
                                          <p:val>
                                            <p:fltVal val="0"/>
                                          </p:val>
                                        </p:tav>
                                        <p:tav tm="100000">
                                          <p:val>
                                            <p:strVal val="#ppt_h"/>
                                          </p:val>
                                        </p:tav>
                                      </p:tavLst>
                                    </p:anim>
                                    <p:animEffect transition="in" filter="fade">
                                      <p:cBhvr>
                                        <p:cTn id="9" dur="500"/>
                                        <p:tgtEl>
                                          <p:spTgt spid="18"/>
                                        </p:tgtEl>
                                      </p:cBhvr>
                                    </p:animEffect>
                                  </p:childTnLst>
                                </p:cTn>
                              </p:par>
                              <p:par>
                                <p:cTn id="10" presetID="53" presetClass="entr" presetSubtype="16" fill="hold" nodeType="with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p:cTn id="12" dur="500" fill="hold"/>
                                        <p:tgtEl>
                                          <p:spTgt spid="19"/>
                                        </p:tgtEl>
                                        <p:attrNameLst>
                                          <p:attrName>ppt_w</p:attrName>
                                        </p:attrNameLst>
                                      </p:cBhvr>
                                      <p:tavLst>
                                        <p:tav tm="0">
                                          <p:val>
                                            <p:fltVal val="0"/>
                                          </p:val>
                                        </p:tav>
                                        <p:tav tm="100000">
                                          <p:val>
                                            <p:strVal val="#ppt_w"/>
                                          </p:val>
                                        </p:tav>
                                      </p:tavLst>
                                    </p:anim>
                                    <p:anim calcmode="lin" valueType="num">
                                      <p:cBhvr>
                                        <p:cTn id="13" dur="500" fill="hold"/>
                                        <p:tgtEl>
                                          <p:spTgt spid="19"/>
                                        </p:tgtEl>
                                        <p:attrNameLst>
                                          <p:attrName>ppt_h</p:attrName>
                                        </p:attrNameLst>
                                      </p:cBhvr>
                                      <p:tavLst>
                                        <p:tav tm="0">
                                          <p:val>
                                            <p:fltVal val="0"/>
                                          </p:val>
                                        </p:tav>
                                        <p:tav tm="100000">
                                          <p:val>
                                            <p:strVal val="#ppt_h"/>
                                          </p:val>
                                        </p:tav>
                                      </p:tavLst>
                                    </p:anim>
                                    <p:animEffect transition="in" filter="fade">
                                      <p:cBhvr>
                                        <p:cTn id="14" dur="500"/>
                                        <p:tgtEl>
                                          <p:spTgt spid="19"/>
                                        </p:tgtEl>
                                      </p:cBhvr>
                                    </p:animEffect>
                                  </p:childTnLst>
                                </p:cTn>
                              </p:par>
                              <p:par>
                                <p:cTn id="15" presetID="53" presetClass="entr" presetSubtype="16" fill="hold" nodeType="with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par>
                                <p:cTn id="20" presetID="53" presetClass="entr" presetSubtype="16" fill="hold" nodeType="withEffect">
                                  <p:stCondLst>
                                    <p:cond delay="0"/>
                                  </p:stCondLst>
                                  <p:childTnLst>
                                    <p:set>
                                      <p:cBhvr>
                                        <p:cTn id="21" dur="1" fill="hold">
                                          <p:stCondLst>
                                            <p:cond delay="0"/>
                                          </p:stCondLst>
                                        </p:cTn>
                                        <p:tgtEl>
                                          <p:spTgt spid="21"/>
                                        </p:tgtEl>
                                        <p:attrNameLst>
                                          <p:attrName>style.visibility</p:attrName>
                                        </p:attrNameLst>
                                      </p:cBhvr>
                                      <p:to>
                                        <p:strVal val="visible"/>
                                      </p:to>
                                    </p:set>
                                    <p:anim calcmode="lin" valueType="num">
                                      <p:cBhvr>
                                        <p:cTn id="22" dur="500" fill="hold"/>
                                        <p:tgtEl>
                                          <p:spTgt spid="21"/>
                                        </p:tgtEl>
                                        <p:attrNameLst>
                                          <p:attrName>ppt_w</p:attrName>
                                        </p:attrNameLst>
                                      </p:cBhvr>
                                      <p:tavLst>
                                        <p:tav tm="0">
                                          <p:val>
                                            <p:fltVal val="0"/>
                                          </p:val>
                                        </p:tav>
                                        <p:tav tm="100000">
                                          <p:val>
                                            <p:strVal val="#ppt_w"/>
                                          </p:val>
                                        </p:tav>
                                      </p:tavLst>
                                    </p:anim>
                                    <p:anim calcmode="lin" valueType="num">
                                      <p:cBhvr>
                                        <p:cTn id="23" dur="500" fill="hold"/>
                                        <p:tgtEl>
                                          <p:spTgt spid="21"/>
                                        </p:tgtEl>
                                        <p:attrNameLst>
                                          <p:attrName>ppt_h</p:attrName>
                                        </p:attrNameLst>
                                      </p:cBhvr>
                                      <p:tavLst>
                                        <p:tav tm="0">
                                          <p:val>
                                            <p:fltVal val="0"/>
                                          </p:val>
                                        </p:tav>
                                        <p:tav tm="100000">
                                          <p:val>
                                            <p:strVal val="#ppt_h"/>
                                          </p:val>
                                        </p:tav>
                                      </p:tavLst>
                                    </p:anim>
                                    <p:animEffect transition="in" filter="fade">
                                      <p:cBhvr>
                                        <p:cTn id="24" dur="500"/>
                                        <p:tgtEl>
                                          <p:spTgt spid="21"/>
                                        </p:tgtEl>
                                      </p:cBhvr>
                                    </p:animEffect>
                                  </p:childTnLst>
                                </p:cTn>
                              </p:par>
                              <p:par>
                                <p:cTn id="25" presetID="53" presetClass="entr" presetSubtype="16" fill="hold" nodeType="with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Effect transition="in" filter="fade">
                                      <p:cBhvr>
                                        <p:cTn id="29" dur="500"/>
                                        <p:tgtEl>
                                          <p:spTgt spid="22"/>
                                        </p:tgtEl>
                                      </p:cBhvr>
                                    </p:animEffect>
                                  </p:childTnLst>
                                </p:cTn>
                              </p:par>
                              <p:par>
                                <p:cTn id="30" presetID="53" presetClass="entr" presetSubtype="16" fill="hold" nodeType="withEffect">
                                  <p:stCondLst>
                                    <p:cond delay="0"/>
                                  </p:stCondLst>
                                  <p:childTnLst>
                                    <p:set>
                                      <p:cBhvr>
                                        <p:cTn id="31" dur="1" fill="hold">
                                          <p:stCondLst>
                                            <p:cond delay="0"/>
                                          </p:stCondLst>
                                        </p:cTn>
                                        <p:tgtEl>
                                          <p:spTgt spid="23"/>
                                        </p:tgtEl>
                                        <p:attrNameLst>
                                          <p:attrName>style.visibility</p:attrName>
                                        </p:attrNameLst>
                                      </p:cBhvr>
                                      <p:to>
                                        <p:strVal val="visible"/>
                                      </p:to>
                                    </p:set>
                                    <p:anim calcmode="lin" valueType="num">
                                      <p:cBhvr>
                                        <p:cTn id="32" dur="500" fill="hold"/>
                                        <p:tgtEl>
                                          <p:spTgt spid="23"/>
                                        </p:tgtEl>
                                        <p:attrNameLst>
                                          <p:attrName>ppt_w</p:attrName>
                                        </p:attrNameLst>
                                      </p:cBhvr>
                                      <p:tavLst>
                                        <p:tav tm="0">
                                          <p:val>
                                            <p:fltVal val="0"/>
                                          </p:val>
                                        </p:tav>
                                        <p:tav tm="100000">
                                          <p:val>
                                            <p:strVal val="#ppt_w"/>
                                          </p:val>
                                        </p:tav>
                                      </p:tavLst>
                                    </p:anim>
                                    <p:anim calcmode="lin" valueType="num">
                                      <p:cBhvr>
                                        <p:cTn id="33" dur="500" fill="hold"/>
                                        <p:tgtEl>
                                          <p:spTgt spid="23"/>
                                        </p:tgtEl>
                                        <p:attrNameLst>
                                          <p:attrName>ppt_h</p:attrName>
                                        </p:attrNameLst>
                                      </p:cBhvr>
                                      <p:tavLst>
                                        <p:tav tm="0">
                                          <p:val>
                                            <p:fltVal val="0"/>
                                          </p:val>
                                        </p:tav>
                                        <p:tav tm="100000">
                                          <p:val>
                                            <p:strVal val="#ppt_h"/>
                                          </p:val>
                                        </p:tav>
                                      </p:tavLst>
                                    </p:anim>
                                    <p:animEffect transition="in" filter="fade">
                                      <p:cBhvr>
                                        <p:cTn id="34" dur="500"/>
                                        <p:tgtEl>
                                          <p:spTgt spid="23"/>
                                        </p:tgtEl>
                                      </p:cBhvr>
                                    </p:animEffect>
                                  </p:childTnLst>
                                </p:cTn>
                              </p:par>
                              <p:par>
                                <p:cTn id="35" presetID="53" presetClass="entr" presetSubtype="16" fill="hold" nodeType="with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p:cTn id="37" dur="500" fill="hold"/>
                                        <p:tgtEl>
                                          <p:spTgt spid="24"/>
                                        </p:tgtEl>
                                        <p:attrNameLst>
                                          <p:attrName>ppt_w</p:attrName>
                                        </p:attrNameLst>
                                      </p:cBhvr>
                                      <p:tavLst>
                                        <p:tav tm="0">
                                          <p:val>
                                            <p:fltVal val="0"/>
                                          </p:val>
                                        </p:tav>
                                        <p:tav tm="100000">
                                          <p:val>
                                            <p:strVal val="#ppt_w"/>
                                          </p:val>
                                        </p:tav>
                                      </p:tavLst>
                                    </p:anim>
                                    <p:anim calcmode="lin" valueType="num">
                                      <p:cBhvr>
                                        <p:cTn id="38" dur="500" fill="hold"/>
                                        <p:tgtEl>
                                          <p:spTgt spid="24"/>
                                        </p:tgtEl>
                                        <p:attrNameLst>
                                          <p:attrName>ppt_h</p:attrName>
                                        </p:attrNameLst>
                                      </p:cBhvr>
                                      <p:tavLst>
                                        <p:tav tm="0">
                                          <p:val>
                                            <p:fltVal val="0"/>
                                          </p:val>
                                        </p:tav>
                                        <p:tav tm="100000">
                                          <p:val>
                                            <p:strVal val="#ppt_h"/>
                                          </p:val>
                                        </p:tav>
                                      </p:tavLst>
                                    </p:anim>
                                    <p:animEffect transition="in" filter="fade">
                                      <p:cBhvr>
                                        <p:cTn id="39" dur="500"/>
                                        <p:tgtEl>
                                          <p:spTgt spid="24"/>
                                        </p:tgtEl>
                                      </p:cBhvr>
                                    </p:animEffect>
                                  </p:childTnLst>
                                </p:cTn>
                              </p:par>
                              <p:par>
                                <p:cTn id="40" presetID="53" presetClass="entr" presetSubtype="16" fill="hold" nodeType="with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p:cTn id="42" dur="500" fill="hold"/>
                                        <p:tgtEl>
                                          <p:spTgt spid="25"/>
                                        </p:tgtEl>
                                        <p:attrNameLst>
                                          <p:attrName>ppt_w</p:attrName>
                                        </p:attrNameLst>
                                      </p:cBhvr>
                                      <p:tavLst>
                                        <p:tav tm="0">
                                          <p:val>
                                            <p:fltVal val="0"/>
                                          </p:val>
                                        </p:tav>
                                        <p:tav tm="100000">
                                          <p:val>
                                            <p:strVal val="#ppt_w"/>
                                          </p:val>
                                        </p:tav>
                                      </p:tavLst>
                                    </p:anim>
                                    <p:anim calcmode="lin" valueType="num">
                                      <p:cBhvr>
                                        <p:cTn id="43" dur="500" fill="hold"/>
                                        <p:tgtEl>
                                          <p:spTgt spid="25"/>
                                        </p:tgtEl>
                                        <p:attrNameLst>
                                          <p:attrName>ppt_h</p:attrName>
                                        </p:attrNameLst>
                                      </p:cBhvr>
                                      <p:tavLst>
                                        <p:tav tm="0">
                                          <p:val>
                                            <p:fltVal val="0"/>
                                          </p:val>
                                        </p:tav>
                                        <p:tav tm="100000">
                                          <p:val>
                                            <p:strVal val="#ppt_h"/>
                                          </p:val>
                                        </p:tav>
                                      </p:tavLst>
                                    </p:anim>
                                    <p:animEffect transition="in" filter="fade">
                                      <p:cBhvr>
                                        <p:cTn id="44" dur="500"/>
                                        <p:tgtEl>
                                          <p:spTgt spid="25"/>
                                        </p:tgtEl>
                                      </p:cBhvr>
                                    </p:animEffect>
                                  </p:childTnLst>
                                </p:cTn>
                              </p:par>
                              <p:par>
                                <p:cTn id="45" presetID="53" presetClass="entr" presetSubtype="16" fill="hold"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p:cTn id="47" dur="500" fill="hold"/>
                                        <p:tgtEl>
                                          <p:spTgt spid="27"/>
                                        </p:tgtEl>
                                        <p:attrNameLst>
                                          <p:attrName>ppt_w</p:attrName>
                                        </p:attrNameLst>
                                      </p:cBhvr>
                                      <p:tavLst>
                                        <p:tav tm="0">
                                          <p:val>
                                            <p:fltVal val="0"/>
                                          </p:val>
                                        </p:tav>
                                        <p:tav tm="100000">
                                          <p:val>
                                            <p:strVal val="#ppt_w"/>
                                          </p:val>
                                        </p:tav>
                                      </p:tavLst>
                                    </p:anim>
                                    <p:anim calcmode="lin" valueType="num">
                                      <p:cBhvr>
                                        <p:cTn id="48" dur="500" fill="hold"/>
                                        <p:tgtEl>
                                          <p:spTgt spid="27"/>
                                        </p:tgtEl>
                                        <p:attrNameLst>
                                          <p:attrName>ppt_h</p:attrName>
                                        </p:attrNameLst>
                                      </p:cBhvr>
                                      <p:tavLst>
                                        <p:tav tm="0">
                                          <p:val>
                                            <p:fltVal val="0"/>
                                          </p:val>
                                        </p:tav>
                                        <p:tav tm="100000">
                                          <p:val>
                                            <p:strVal val="#ppt_h"/>
                                          </p:val>
                                        </p:tav>
                                      </p:tavLst>
                                    </p:anim>
                                    <p:animEffect transition="in" filter="fade">
                                      <p:cBhvr>
                                        <p:cTn id="49" dur="500"/>
                                        <p:tgtEl>
                                          <p:spTgt spid="27"/>
                                        </p:tgtEl>
                                      </p:cBhvr>
                                    </p:animEffect>
                                  </p:childTnLst>
                                </p:cTn>
                              </p:par>
                              <p:par>
                                <p:cTn id="50" presetID="53" presetClass="entr" presetSubtype="16" fill="hold" nodeType="withEffect">
                                  <p:stCondLst>
                                    <p:cond delay="0"/>
                                  </p:stCondLst>
                                  <p:childTnLst>
                                    <p:set>
                                      <p:cBhvr>
                                        <p:cTn id="51" dur="1" fill="hold">
                                          <p:stCondLst>
                                            <p:cond delay="0"/>
                                          </p:stCondLst>
                                        </p:cTn>
                                        <p:tgtEl>
                                          <p:spTgt spid="26"/>
                                        </p:tgtEl>
                                        <p:attrNameLst>
                                          <p:attrName>style.visibility</p:attrName>
                                        </p:attrNameLst>
                                      </p:cBhvr>
                                      <p:to>
                                        <p:strVal val="visible"/>
                                      </p:to>
                                    </p:set>
                                    <p:anim calcmode="lin" valueType="num">
                                      <p:cBhvr>
                                        <p:cTn id="52" dur="500" fill="hold"/>
                                        <p:tgtEl>
                                          <p:spTgt spid="26"/>
                                        </p:tgtEl>
                                        <p:attrNameLst>
                                          <p:attrName>ppt_w</p:attrName>
                                        </p:attrNameLst>
                                      </p:cBhvr>
                                      <p:tavLst>
                                        <p:tav tm="0">
                                          <p:val>
                                            <p:fltVal val="0"/>
                                          </p:val>
                                        </p:tav>
                                        <p:tav tm="100000">
                                          <p:val>
                                            <p:strVal val="#ppt_w"/>
                                          </p:val>
                                        </p:tav>
                                      </p:tavLst>
                                    </p:anim>
                                    <p:anim calcmode="lin" valueType="num">
                                      <p:cBhvr>
                                        <p:cTn id="53" dur="500" fill="hold"/>
                                        <p:tgtEl>
                                          <p:spTgt spid="26"/>
                                        </p:tgtEl>
                                        <p:attrNameLst>
                                          <p:attrName>ppt_h</p:attrName>
                                        </p:attrNameLst>
                                      </p:cBhvr>
                                      <p:tavLst>
                                        <p:tav tm="0">
                                          <p:val>
                                            <p:fltVal val="0"/>
                                          </p:val>
                                        </p:tav>
                                        <p:tav tm="100000">
                                          <p:val>
                                            <p:strVal val="#ppt_h"/>
                                          </p:val>
                                        </p:tav>
                                      </p:tavLst>
                                    </p:anim>
                                    <p:animEffect transition="in" filter="fade">
                                      <p:cBhvr>
                                        <p:cTn id="54" dur="500"/>
                                        <p:tgtEl>
                                          <p:spTgt spid="26"/>
                                        </p:tgtEl>
                                      </p:cBhvr>
                                    </p:animEffect>
                                  </p:childTnLst>
                                </p:cTn>
                              </p:par>
                              <p:par>
                                <p:cTn id="55" presetID="53" presetClass="entr" presetSubtype="16" fill="hold" nodeType="withEffect">
                                  <p:stCondLst>
                                    <p:cond delay="0"/>
                                  </p:stCondLst>
                                  <p:childTnLst>
                                    <p:set>
                                      <p:cBhvr>
                                        <p:cTn id="56" dur="1" fill="hold">
                                          <p:stCondLst>
                                            <p:cond delay="0"/>
                                          </p:stCondLst>
                                        </p:cTn>
                                        <p:tgtEl>
                                          <p:spTgt spid="29"/>
                                        </p:tgtEl>
                                        <p:attrNameLst>
                                          <p:attrName>style.visibility</p:attrName>
                                        </p:attrNameLst>
                                      </p:cBhvr>
                                      <p:to>
                                        <p:strVal val="visible"/>
                                      </p:to>
                                    </p:set>
                                    <p:anim calcmode="lin" valueType="num">
                                      <p:cBhvr>
                                        <p:cTn id="57" dur="500" fill="hold"/>
                                        <p:tgtEl>
                                          <p:spTgt spid="29"/>
                                        </p:tgtEl>
                                        <p:attrNameLst>
                                          <p:attrName>ppt_w</p:attrName>
                                        </p:attrNameLst>
                                      </p:cBhvr>
                                      <p:tavLst>
                                        <p:tav tm="0">
                                          <p:val>
                                            <p:fltVal val="0"/>
                                          </p:val>
                                        </p:tav>
                                        <p:tav tm="100000">
                                          <p:val>
                                            <p:strVal val="#ppt_w"/>
                                          </p:val>
                                        </p:tav>
                                      </p:tavLst>
                                    </p:anim>
                                    <p:anim calcmode="lin" valueType="num">
                                      <p:cBhvr>
                                        <p:cTn id="58" dur="500" fill="hold"/>
                                        <p:tgtEl>
                                          <p:spTgt spid="29"/>
                                        </p:tgtEl>
                                        <p:attrNameLst>
                                          <p:attrName>ppt_h</p:attrName>
                                        </p:attrNameLst>
                                      </p:cBhvr>
                                      <p:tavLst>
                                        <p:tav tm="0">
                                          <p:val>
                                            <p:fltVal val="0"/>
                                          </p:val>
                                        </p:tav>
                                        <p:tav tm="100000">
                                          <p:val>
                                            <p:strVal val="#ppt_h"/>
                                          </p:val>
                                        </p:tav>
                                      </p:tavLst>
                                    </p:anim>
                                    <p:animEffect transition="in" filter="fade">
                                      <p:cBhvr>
                                        <p:cTn id="59" dur="500"/>
                                        <p:tgtEl>
                                          <p:spTgt spid="29"/>
                                        </p:tgtEl>
                                      </p:cBhvr>
                                    </p:animEffect>
                                  </p:childTnLst>
                                </p:cTn>
                              </p:par>
                              <p:par>
                                <p:cTn id="60" presetID="53" presetClass="entr" presetSubtype="16" fill="hold" nodeType="withEffect">
                                  <p:stCondLst>
                                    <p:cond delay="0"/>
                                  </p:stCondLst>
                                  <p:childTnLst>
                                    <p:set>
                                      <p:cBhvr>
                                        <p:cTn id="61" dur="1" fill="hold">
                                          <p:stCondLst>
                                            <p:cond delay="0"/>
                                          </p:stCondLst>
                                        </p:cTn>
                                        <p:tgtEl>
                                          <p:spTgt spid="28"/>
                                        </p:tgtEl>
                                        <p:attrNameLst>
                                          <p:attrName>style.visibility</p:attrName>
                                        </p:attrNameLst>
                                      </p:cBhvr>
                                      <p:to>
                                        <p:strVal val="visible"/>
                                      </p:to>
                                    </p:set>
                                    <p:anim calcmode="lin" valueType="num">
                                      <p:cBhvr>
                                        <p:cTn id="62" dur="500" fill="hold"/>
                                        <p:tgtEl>
                                          <p:spTgt spid="28"/>
                                        </p:tgtEl>
                                        <p:attrNameLst>
                                          <p:attrName>ppt_w</p:attrName>
                                        </p:attrNameLst>
                                      </p:cBhvr>
                                      <p:tavLst>
                                        <p:tav tm="0">
                                          <p:val>
                                            <p:fltVal val="0"/>
                                          </p:val>
                                        </p:tav>
                                        <p:tav tm="100000">
                                          <p:val>
                                            <p:strVal val="#ppt_w"/>
                                          </p:val>
                                        </p:tav>
                                      </p:tavLst>
                                    </p:anim>
                                    <p:anim calcmode="lin" valueType="num">
                                      <p:cBhvr>
                                        <p:cTn id="63" dur="500" fill="hold"/>
                                        <p:tgtEl>
                                          <p:spTgt spid="28"/>
                                        </p:tgtEl>
                                        <p:attrNameLst>
                                          <p:attrName>ppt_h</p:attrName>
                                        </p:attrNameLst>
                                      </p:cBhvr>
                                      <p:tavLst>
                                        <p:tav tm="0">
                                          <p:val>
                                            <p:fltVal val="0"/>
                                          </p:val>
                                        </p:tav>
                                        <p:tav tm="100000">
                                          <p:val>
                                            <p:strVal val="#ppt_h"/>
                                          </p:val>
                                        </p:tav>
                                      </p:tavLst>
                                    </p:anim>
                                    <p:animEffect transition="in" filter="fade">
                                      <p:cBhvr>
                                        <p:cTn id="64" dur="500"/>
                                        <p:tgtEl>
                                          <p:spTgt spid="28"/>
                                        </p:tgtEl>
                                      </p:cBhvr>
                                    </p:animEffect>
                                  </p:childTnLst>
                                </p:cTn>
                              </p:par>
                              <p:par>
                                <p:cTn id="65" presetID="53" presetClass="entr" presetSubtype="16" fill="hold" nodeType="with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par>
                                <p:cTn id="70" presetID="53" presetClass="entr" presetSubtype="16" fill="hold" nodeType="withEffect">
                                  <p:stCondLst>
                                    <p:cond delay="0"/>
                                  </p:stCondLst>
                                  <p:childTnLst>
                                    <p:set>
                                      <p:cBhvr>
                                        <p:cTn id="71" dur="1" fill="hold">
                                          <p:stCondLst>
                                            <p:cond delay="0"/>
                                          </p:stCondLst>
                                        </p:cTn>
                                        <p:tgtEl>
                                          <p:spTgt spid="31"/>
                                        </p:tgtEl>
                                        <p:attrNameLst>
                                          <p:attrName>style.visibility</p:attrName>
                                        </p:attrNameLst>
                                      </p:cBhvr>
                                      <p:to>
                                        <p:strVal val="visible"/>
                                      </p:to>
                                    </p:set>
                                    <p:anim calcmode="lin" valueType="num">
                                      <p:cBhvr>
                                        <p:cTn id="72" dur="500" fill="hold"/>
                                        <p:tgtEl>
                                          <p:spTgt spid="31"/>
                                        </p:tgtEl>
                                        <p:attrNameLst>
                                          <p:attrName>ppt_w</p:attrName>
                                        </p:attrNameLst>
                                      </p:cBhvr>
                                      <p:tavLst>
                                        <p:tav tm="0">
                                          <p:val>
                                            <p:fltVal val="0"/>
                                          </p:val>
                                        </p:tav>
                                        <p:tav tm="100000">
                                          <p:val>
                                            <p:strVal val="#ppt_w"/>
                                          </p:val>
                                        </p:tav>
                                      </p:tavLst>
                                    </p:anim>
                                    <p:anim calcmode="lin" valueType="num">
                                      <p:cBhvr>
                                        <p:cTn id="73" dur="500" fill="hold"/>
                                        <p:tgtEl>
                                          <p:spTgt spid="31"/>
                                        </p:tgtEl>
                                        <p:attrNameLst>
                                          <p:attrName>ppt_h</p:attrName>
                                        </p:attrNameLst>
                                      </p:cBhvr>
                                      <p:tavLst>
                                        <p:tav tm="0">
                                          <p:val>
                                            <p:fltVal val="0"/>
                                          </p:val>
                                        </p:tav>
                                        <p:tav tm="100000">
                                          <p:val>
                                            <p:strVal val="#ppt_h"/>
                                          </p:val>
                                        </p:tav>
                                      </p:tavLst>
                                    </p:anim>
                                    <p:animEffect transition="in" filter="fade">
                                      <p:cBhvr>
                                        <p:cTn id="74" dur="500"/>
                                        <p:tgtEl>
                                          <p:spTgt spid="31"/>
                                        </p:tgtEl>
                                      </p:cBhvr>
                                    </p:animEffect>
                                  </p:childTnLst>
                                </p:cTn>
                              </p:par>
                              <p:par>
                                <p:cTn id="75" presetID="53" presetClass="entr" presetSubtype="16" fill="hold" nodeType="withEffect">
                                  <p:stCondLst>
                                    <p:cond delay="0"/>
                                  </p:stCondLst>
                                  <p:childTnLst>
                                    <p:set>
                                      <p:cBhvr>
                                        <p:cTn id="76" dur="1" fill="hold">
                                          <p:stCondLst>
                                            <p:cond delay="0"/>
                                          </p:stCondLst>
                                        </p:cTn>
                                        <p:tgtEl>
                                          <p:spTgt spid="18"/>
                                        </p:tgtEl>
                                        <p:attrNameLst>
                                          <p:attrName>style.visibility</p:attrName>
                                        </p:attrNameLst>
                                      </p:cBhvr>
                                      <p:to>
                                        <p:strVal val="visible"/>
                                      </p:to>
                                    </p:set>
                                    <p:anim calcmode="lin" valueType="num">
                                      <p:cBhvr>
                                        <p:cTn id="77" dur="500" fill="hold"/>
                                        <p:tgtEl>
                                          <p:spTgt spid="18"/>
                                        </p:tgtEl>
                                        <p:attrNameLst>
                                          <p:attrName>ppt_w</p:attrName>
                                        </p:attrNameLst>
                                      </p:cBhvr>
                                      <p:tavLst>
                                        <p:tav tm="0">
                                          <p:val>
                                            <p:fltVal val="0"/>
                                          </p:val>
                                        </p:tav>
                                        <p:tav tm="100000">
                                          <p:val>
                                            <p:strVal val="#ppt_w"/>
                                          </p:val>
                                        </p:tav>
                                      </p:tavLst>
                                    </p:anim>
                                    <p:anim calcmode="lin" valueType="num">
                                      <p:cBhvr>
                                        <p:cTn id="78" dur="500" fill="hold"/>
                                        <p:tgtEl>
                                          <p:spTgt spid="18"/>
                                        </p:tgtEl>
                                        <p:attrNameLst>
                                          <p:attrName>ppt_h</p:attrName>
                                        </p:attrNameLst>
                                      </p:cBhvr>
                                      <p:tavLst>
                                        <p:tav tm="0">
                                          <p:val>
                                            <p:fltVal val="0"/>
                                          </p:val>
                                        </p:tav>
                                        <p:tav tm="100000">
                                          <p:val>
                                            <p:strVal val="#ppt_h"/>
                                          </p:val>
                                        </p:tav>
                                      </p:tavLst>
                                    </p:anim>
                                    <p:animEffect transition="in" filter="fade">
                                      <p:cBhvr>
                                        <p:cTn id="79" dur="500"/>
                                        <p:tgtEl>
                                          <p:spTgt spid="18"/>
                                        </p:tgtEl>
                                      </p:cBhvr>
                                    </p:animEffect>
                                  </p:childTnLst>
                                </p:cTn>
                              </p:par>
                              <p:par>
                                <p:cTn id="80" presetID="53" presetClass="entr" presetSubtype="16" fill="hold" nodeType="withEffect">
                                  <p:stCondLst>
                                    <p:cond delay="0"/>
                                  </p:stCondLst>
                                  <p:childTnLst>
                                    <p:set>
                                      <p:cBhvr>
                                        <p:cTn id="81" dur="1" fill="hold">
                                          <p:stCondLst>
                                            <p:cond delay="0"/>
                                          </p:stCondLst>
                                        </p:cTn>
                                        <p:tgtEl>
                                          <p:spTgt spid="19"/>
                                        </p:tgtEl>
                                        <p:attrNameLst>
                                          <p:attrName>style.visibility</p:attrName>
                                        </p:attrNameLst>
                                      </p:cBhvr>
                                      <p:to>
                                        <p:strVal val="visible"/>
                                      </p:to>
                                    </p:set>
                                    <p:anim calcmode="lin" valueType="num">
                                      <p:cBhvr>
                                        <p:cTn id="82" dur="500" fill="hold"/>
                                        <p:tgtEl>
                                          <p:spTgt spid="19"/>
                                        </p:tgtEl>
                                        <p:attrNameLst>
                                          <p:attrName>ppt_w</p:attrName>
                                        </p:attrNameLst>
                                      </p:cBhvr>
                                      <p:tavLst>
                                        <p:tav tm="0">
                                          <p:val>
                                            <p:fltVal val="0"/>
                                          </p:val>
                                        </p:tav>
                                        <p:tav tm="100000">
                                          <p:val>
                                            <p:strVal val="#ppt_w"/>
                                          </p:val>
                                        </p:tav>
                                      </p:tavLst>
                                    </p:anim>
                                    <p:anim calcmode="lin" valueType="num">
                                      <p:cBhvr>
                                        <p:cTn id="83" dur="500" fill="hold"/>
                                        <p:tgtEl>
                                          <p:spTgt spid="19"/>
                                        </p:tgtEl>
                                        <p:attrNameLst>
                                          <p:attrName>ppt_h</p:attrName>
                                        </p:attrNameLst>
                                      </p:cBhvr>
                                      <p:tavLst>
                                        <p:tav tm="0">
                                          <p:val>
                                            <p:fltVal val="0"/>
                                          </p:val>
                                        </p:tav>
                                        <p:tav tm="100000">
                                          <p:val>
                                            <p:strVal val="#ppt_h"/>
                                          </p:val>
                                        </p:tav>
                                      </p:tavLst>
                                    </p:anim>
                                    <p:animEffect transition="in" filter="fade">
                                      <p:cBhvr>
                                        <p:cTn id="84" dur="500"/>
                                        <p:tgtEl>
                                          <p:spTgt spid="19"/>
                                        </p:tgtEl>
                                      </p:cBhvr>
                                    </p:animEffect>
                                  </p:childTnLst>
                                </p:cTn>
                              </p:par>
                              <p:par>
                                <p:cTn id="85" presetID="53" presetClass="entr" presetSubtype="16" fill="hold" nodeType="withEffect">
                                  <p:stCondLst>
                                    <p:cond delay="0"/>
                                  </p:stCondLst>
                                  <p:childTnLst>
                                    <p:set>
                                      <p:cBhvr>
                                        <p:cTn id="86" dur="1" fill="hold">
                                          <p:stCondLst>
                                            <p:cond delay="0"/>
                                          </p:stCondLst>
                                        </p:cTn>
                                        <p:tgtEl>
                                          <p:spTgt spid="21"/>
                                        </p:tgtEl>
                                        <p:attrNameLst>
                                          <p:attrName>style.visibility</p:attrName>
                                        </p:attrNameLst>
                                      </p:cBhvr>
                                      <p:to>
                                        <p:strVal val="visible"/>
                                      </p:to>
                                    </p:set>
                                    <p:anim calcmode="lin" valueType="num">
                                      <p:cBhvr>
                                        <p:cTn id="87" dur="500" fill="hold"/>
                                        <p:tgtEl>
                                          <p:spTgt spid="21"/>
                                        </p:tgtEl>
                                        <p:attrNameLst>
                                          <p:attrName>ppt_w</p:attrName>
                                        </p:attrNameLst>
                                      </p:cBhvr>
                                      <p:tavLst>
                                        <p:tav tm="0">
                                          <p:val>
                                            <p:fltVal val="0"/>
                                          </p:val>
                                        </p:tav>
                                        <p:tav tm="100000">
                                          <p:val>
                                            <p:strVal val="#ppt_w"/>
                                          </p:val>
                                        </p:tav>
                                      </p:tavLst>
                                    </p:anim>
                                    <p:anim calcmode="lin" valueType="num">
                                      <p:cBhvr>
                                        <p:cTn id="88" dur="500" fill="hold"/>
                                        <p:tgtEl>
                                          <p:spTgt spid="21"/>
                                        </p:tgtEl>
                                        <p:attrNameLst>
                                          <p:attrName>ppt_h</p:attrName>
                                        </p:attrNameLst>
                                      </p:cBhvr>
                                      <p:tavLst>
                                        <p:tav tm="0">
                                          <p:val>
                                            <p:fltVal val="0"/>
                                          </p:val>
                                        </p:tav>
                                        <p:tav tm="100000">
                                          <p:val>
                                            <p:strVal val="#ppt_h"/>
                                          </p:val>
                                        </p:tav>
                                      </p:tavLst>
                                    </p:anim>
                                    <p:animEffect transition="in" filter="fade">
                                      <p:cBhvr>
                                        <p:cTn id="89" dur="500"/>
                                        <p:tgtEl>
                                          <p:spTgt spid="21"/>
                                        </p:tgtEl>
                                      </p:cBhvr>
                                    </p:animEffect>
                                  </p:childTnLst>
                                </p:cTn>
                              </p:par>
                              <p:par>
                                <p:cTn id="90" presetID="53" presetClass="entr" presetSubtype="16" fill="hold" nodeType="withEffect">
                                  <p:stCondLst>
                                    <p:cond delay="0"/>
                                  </p:stCondLst>
                                  <p:childTnLst>
                                    <p:set>
                                      <p:cBhvr>
                                        <p:cTn id="91" dur="1" fill="hold">
                                          <p:stCondLst>
                                            <p:cond delay="0"/>
                                          </p:stCondLst>
                                        </p:cTn>
                                        <p:tgtEl>
                                          <p:spTgt spid="22"/>
                                        </p:tgtEl>
                                        <p:attrNameLst>
                                          <p:attrName>style.visibility</p:attrName>
                                        </p:attrNameLst>
                                      </p:cBhvr>
                                      <p:to>
                                        <p:strVal val="visible"/>
                                      </p:to>
                                    </p:set>
                                    <p:anim calcmode="lin" valueType="num">
                                      <p:cBhvr>
                                        <p:cTn id="92" dur="500" fill="hold"/>
                                        <p:tgtEl>
                                          <p:spTgt spid="22"/>
                                        </p:tgtEl>
                                        <p:attrNameLst>
                                          <p:attrName>ppt_w</p:attrName>
                                        </p:attrNameLst>
                                      </p:cBhvr>
                                      <p:tavLst>
                                        <p:tav tm="0">
                                          <p:val>
                                            <p:fltVal val="0"/>
                                          </p:val>
                                        </p:tav>
                                        <p:tav tm="100000">
                                          <p:val>
                                            <p:strVal val="#ppt_w"/>
                                          </p:val>
                                        </p:tav>
                                      </p:tavLst>
                                    </p:anim>
                                    <p:anim calcmode="lin" valueType="num">
                                      <p:cBhvr>
                                        <p:cTn id="93" dur="500" fill="hold"/>
                                        <p:tgtEl>
                                          <p:spTgt spid="22"/>
                                        </p:tgtEl>
                                        <p:attrNameLst>
                                          <p:attrName>ppt_h</p:attrName>
                                        </p:attrNameLst>
                                      </p:cBhvr>
                                      <p:tavLst>
                                        <p:tav tm="0">
                                          <p:val>
                                            <p:fltVal val="0"/>
                                          </p:val>
                                        </p:tav>
                                        <p:tav tm="100000">
                                          <p:val>
                                            <p:strVal val="#ppt_h"/>
                                          </p:val>
                                        </p:tav>
                                      </p:tavLst>
                                    </p:anim>
                                    <p:animEffect transition="in" filter="fade">
                                      <p:cBhvr>
                                        <p:cTn id="94" dur="500"/>
                                        <p:tgtEl>
                                          <p:spTgt spid="22"/>
                                        </p:tgtEl>
                                      </p:cBhvr>
                                    </p:animEffect>
                                  </p:childTnLst>
                                </p:cTn>
                              </p:par>
                              <p:par>
                                <p:cTn id="95" presetID="53" presetClass="entr" presetSubtype="16" fill="hold" nodeType="withEffect">
                                  <p:stCondLst>
                                    <p:cond delay="0"/>
                                  </p:stCondLst>
                                  <p:childTnLst>
                                    <p:set>
                                      <p:cBhvr>
                                        <p:cTn id="96" dur="1" fill="hold">
                                          <p:stCondLst>
                                            <p:cond delay="0"/>
                                          </p:stCondLst>
                                        </p:cTn>
                                        <p:tgtEl>
                                          <p:spTgt spid="23"/>
                                        </p:tgtEl>
                                        <p:attrNameLst>
                                          <p:attrName>style.visibility</p:attrName>
                                        </p:attrNameLst>
                                      </p:cBhvr>
                                      <p:to>
                                        <p:strVal val="visible"/>
                                      </p:to>
                                    </p:set>
                                    <p:anim calcmode="lin" valueType="num">
                                      <p:cBhvr>
                                        <p:cTn id="97" dur="500" fill="hold"/>
                                        <p:tgtEl>
                                          <p:spTgt spid="23"/>
                                        </p:tgtEl>
                                        <p:attrNameLst>
                                          <p:attrName>ppt_w</p:attrName>
                                        </p:attrNameLst>
                                      </p:cBhvr>
                                      <p:tavLst>
                                        <p:tav tm="0">
                                          <p:val>
                                            <p:fltVal val="0"/>
                                          </p:val>
                                        </p:tav>
                                        <p:tav tm="100000">
                                          <p:val>
                                            <p:strVal val="#ppt_w"/>
                                          </p:val>
                                        </p:tav>
                                      </p:tavLst>
                                    </p:anim>
                                    <p:anim calcmode="lin" valueType="num">
                                      <p:cBhvr>
                                        <p:cTn id="98" dur="500" fill="hold"/>
                                        <p:tgtEl>
                                          <p:spTgt spid="23"/>
                                        </p:tgtEl>
                                        <p:attrNameLst>
                                          <p:attrName>ppt_h</p:attrName>
                                        </p:attrNameLst>
                                      </p:cBhvr>
                                      <p:tavLst>
                                        <p:tav tm="0">
                                          <p:val>
                                            <p:fltVal val="0"/>
                                          </p:val>
                                        </p:tav>
                                        <p:tav tm="100000">
                                          <p:val>
                                            <p:strVal val="#ppt_h"/>
                                          </p:val>
                                        </p:tav>
                                      </p:tavLst>
                                    </p:anim>
                                    <p:animEffect transition="in" filter="fade">
                                      <p:cBhvr>
                                        <p:cTn id="99" dur="500"/>
                                        <p:tgtEl>
                                          <p:spTgt spid="23"/>
                                        </p:tgtEl>
                                      </p:cBhvr>
                                    </p:animEffect>
                                  </p:childTnLst>
                                </p:cTn>
                              </p:par>
                              <p:par>
                                <p:cTn id="100" presetID="53" presetClass="entr" presetSubtype="16" fill="hold" nodeType="withEffect">
                                  <p:stCondLst>
                                    <p:cond delay="0"/>
                                  </p:stCondLst>
                                  <p:childTnLst>
                                    <p:set>
                                      <p:cBhvr>
                                        <p:cTn id="101" dur="1" fill="hold">
                                          <p:stCondLst>
                                            <p:cond delay="0"/>
                                          </p:stCondLst>
                                        </p:cTn>
                                        <p:tgtEl>
                                          <p:spTgt spid="27"/>
                                        </p:tgtEl>
                                        <p:attrNameLst>
                                          <p:attrName>style.visibility</p:attrName>
                                        </p:attrNameLst>
                                      </p:cBhvr>
                                      <p:to>
                                        <p:strVal val="visible"/>
                                      </p:to>
                                    </p:set>
                                    <p:anim calcmode="lin" valueType="num">
                                      <p:cBhvr>
                                        <p:cTn id="102" dur="500" fill="hold"/>
                                        <p:tgtEl>
                                          <p:spTgt spid="27"/>
                                        </p:tgtEl>
                                        <p:attrNameLst>
                                          <p:attrName>ppt_w</p:attrName>
                                        </p:attrNameLst>
                                      </p:cBhvr>
                                      <p:tavLst>
                                        <p:tav tm="0">
                                          <p:val>
                                            <p:fltVal val="0"/>
                                          </p:val>
                                        </p:tav>
                                        <p:tav tm="100000">
                                          <p:val>
                                            <p:strVal val="#ppt_w"/>
                                          </p:val>
                                        </p:tav>
                                      </p:tavLst>
                                    </p:anim>
                                    <p:anim calcmode="lin" valueType="num">
                                      <p:cBhvr>
                                        <p:cTn id="103" dur="500" fill="hold"/>
                                        <p:tgtEl>
                                          <p:spTgt spid="27"/>
                                        </p:tgtEl>
                                        <p:attrNameLst>
                                          <p:attrName>ppt_h</p:attrName>
                                        </p:attrNameLst>
                                      </p:cBhvr>
                                      <p:tavLst>
                                        <p:tav tm="0">
                                          <p:val>
                                            <p:fltVal val="0"/>
                                          </p:val>
                                        </p:tav>
                                        <p:tav tm="100000">
                                          <p:val>
                                            <p:strVal val="#ppt_h"/>
                                          </p:val>
                                        </p:tav>
                                      </p:tavLst>
                                    </p:anim>
                                    <p:animEffect transition="in" filter="fade">
                                      <p:cBhvr>
                                        <p:cTn id="104" dur="500"/>
                                        <p:tgtEl>
                                          <p:spTgt spid="27"/>
                                        </p:tgtEl>
                                      </p:cBhvr>
                                    </p:animEffect>
                                  </p:childTnLst>
                                </p:cTn>
                              </p:par>
                              <p:par>
                                <p:cTn id="105" presetID="53" presetClass="entr" presetSubtype="16" fill="hold" nodeType="withEffect">
                                  <p:stCondLst>
                                    <p:cond delay="0"/>
                                  </p:stCondLst>
                                  <p:childTnLst>
                                    <p:set>
                                      <p:cBhvr>
                                        <p:cTn id="106" dur="1" fill="hold">
                                          <p:stCondLst>
                                            <p:cond delay="0"/>
                                          </p:stCondLst>
                                        </p:cTn>
                                        <p:tgtEl>
                                          <p:spTgt spid="29"/>
                                        </p:tgtEl>
                                        <p:attrNameLst>
                                          <p:attrName>style.visibility</p:attrName>
                                        </p:attrNameLst>
                                      </p:cBhvr>
                                      <p:to>
                                        <p:strVal val="visible"/>
                                      </p:to>
                                    </p:set>
                                    <p:anim calcmode="lin" valueType="num">
                                      <p:cBhvr>
                                        <p:cTn id="107" dur="500" fill="hold"/>
                                        <p:tgtEl>
                                          <p:spTgt spid="29"/>
                                        </p:tgtEl>
                                        <p:attrNameLst>
                                          <p:attrName>ppt_w</p:attrName>
                                        </p:attrNameLst>
                                      </p:cBhvr>
                                      <p:tavLst>
                                        <p:tav tm="0">
                                          <p:val>
                                            <p:fltVal val="0"/>
                                          </p:val>
                                        </p:tav>
                                        <p:tav tm="100000">
                                          <p:val>
                                            <p:strVal val="#ppt_w"/>
                                          </p:val>
                                        </p:tav>
                                      </p:tavLst>
                                    </p:anim>
                                    <p:anim calcmode="lin" valueType="num">
                                      <p:cBhvr>
                                        <p:cTn id="108" dur="500" fill="hold"/>
                                        <p:tgtEl>
                                          <p:spTgt spid="29"/>
                                        </p:tgtEl>
                                        <p:attrNameLst>
                                          <p:attrName>ppt_h</p:attrName>
                                        </p:attrNameLst>
                                      </p:cBhvr>
                                      <p:tavLst>
                                        <p:tav tm="0">
                                          <p:val>
                                            <p:fltVal val="0"/>
                                          </p:val>
                                        </p:tav>
                                        <p:tav tm="100000">
                                          <p:val>
                                            <p:strVal val="#ppt_h"/>
                                          </p:val>
                                        </p:tav>
                                      </p:tavLst>
                                    </p:anim>
                                    <p:animEffect transition="in" filter="fade">
                                      <p:cBhvr>
                                        <p:cTn id="109" dur="500"/>
                                        <p:tgtEl>
                                          <p:spTgt spid="29"/>
                                        </p:tgtEl>
                                      </p:cBhvr>
                                    </p:animEffect>
                                  </p:childTnLst>
                                </p:cTn>
                              </p:par>
                              <p:par>
                                <p:cTn id="110" presetID="53" presetClass="entr" presetSubtype="16" fill="hold" nodeType="withEffect">
                                  <p:stCondLst>
                                    <p:cond delay="0"/>
                                  </p:stCondLst>
                                  <p:childTnLst>
                                    <p:set>
                                      <p:cBhvr>
                                        <p:cTn id="111" dur="1" fill="hold">
                                          <p:stCondLst>
                                            <p:cond delay="0"/>
                                          </p:stCondLst>
                                        </p:cTn>
                                        <p:tgtEl>
                                          <p:spTgt spid="28"/>
                                        </p:tgtEl>
                                        <p:attrNameLst>
                                          <p:attrName>style.visibility</p:attrName>
                                        </p:attrNameLst>
                                      </p:cBhvr>
                                      <p:to>
                                        <p:strVal val="visible"/>
                                      </p:to>
                                    </p:set>
                                    <p:anim calcmode="lin" valueType="num">
                                      <p:cBhvr>
                                        <p:cTn id="112" dur="500" fill="hold"/>
                                        <p:tgtEl>
                                          <p:spTgt spid="28"/>
                                        </p:tgtEl>
                                        <p:attrNameLst>
                                          <p:attrName>ppt_w</p:attrName>
                                        </p:attrNameLst>
                                      </p:cBhvr>
                                      <p:tavLst>
                                        <p:tav tm="0">
                                          <p:val>
                                            <p:fltVal val="0"/>
                                          </p:val>
                                        </p:tav>
                                        <p:tav tm="100000">
                                          <p:val>
                                            <p:strVal val="#ppt_w"/>
                                          </p:val>
                                        </p:tav>
                                      </p:tavLst>
                                    </p:anim>
                                    <p:anim calcmode="lin" valueType="num">
                                      <p:cBhvr>
                                        <p:cTn id="113" dur="500" fill="hold"/>
                                        <p:tgtEl>
                                          <p:spTgt spid="28"/>
                                        </p:tgtEl>
                                        <p:attrNameLst>
                                          <p:attrName>ppt_h</p:attrName>
                                        </p:attrNameLst>
                                      </p:cBhvr>
                                      <p:tavLst>
                                        <p:tav tm="0">
                                          <p:val>
                                            <p:fltVal val="0"/>
                                          </p:val>
                                        </p:tav>
                                        <p:tav tm="100000">
                                          <p:val>
                                            <p:strVal val="#ppt_h"/>
                                          </p:val>
                                        </p:tav>
                                      </p:tavLst>
                                    </p:anim>
                                    <p:animEffect transition="in" filter="fade">
                                      <p:cBhvr>
                                        <p:cTn id="114" dur="500"/>
                                        <p:tgtEl>
                                          <p:spTgt spid="28"/>
                                        </p:tgtEl>
                                      </p:cBhvr>
                                    </p:animEffect>
                                  </p:childTnLst>
                                </p:cTn>
                              </p:par>
                              <p:par>
                                <p:cTn id="115" presetID="53" presetClass="entr" presetSubtype="16" fill="hold" nodeType="withEffect">
                                  <p:stCondLst>
                                    <p:cond delay="0"/>
                                  </p:stCondLst>
                                  <p:childTnLst>
                                    <p:set>
                                      <p:cBhvr>
                                        <p:cTn id="116" dur="1" fill="hold">
                                          <p:stCondLst>
                                            <p:cond delay="0"/>
                                          </p:stCondLst>
                                        </p:cTn>
                                        <p:tgtEl>
                                          <p:spTgt spid="17"/>
                                        </p:tgtEl>
                                        <p:attrNameLst>
                                          <p:attrName>style.visibility</p:attrName>
                                        </p:attrNameLst>
                                      </p:cBhvr>
                                      <p:to>
                                        <p:strVal val="visible"/>
                                      </p:to>
                                    </p:set>
                                    <p:anim calcmode="lin" valueType="num">
                                      <p:cBhvr>
                                        <p:cTn id="117" dur="500" fill="hold"/>
                                        <p:tgtEl>
                                          <p:spTgt spid="17"/>
                                        </p:tgtEl>
                                        <p:attrNameLst>
                                          <p:attrName>ppt_w</p:attrName>
                                        </p:attrNameLst>
                                      </p:cBhvr>
                                      <p:tavLst>
                                        <p:tav tm="0">
                                          <p:val>
                                            <p:fltVal val="0"/>
                                          </p:val>
                                        </p:tav>
                                        <p:tav tm="100000">
                                          <p:val>
                                            <p:strVal val="#ppt_w"/>
                                          </p:val>
                                        </p:tav>
                                      </p:tavLst>
                                    </p:anim>
                                    <p:anim calcmode="lin" valueType="num">
                                      <p:cBhvr>
                                        <p:cTn id="118" dur="500" fill="hold"/>
                                        <p:tgtEl>
                                          <p:spTgt spid="17"/>
                                        </p:tgtEl>
                                        <p:attrNameLst>
                                          <p:attrName>ppt_h</p:attrName>
                                        </p:attrNameLst>
                                      </p:cBhvr>
                                      <p:tavLst>
                                        <p:tav tm="0">
                                          <p:val>
                                            <p:fltVal val="0"/>
                                          </p:val>
                                        </p:tav>
                                        <p:tav tm="100000">
                                          <p:val>
                                            <p:strVal val="#ppt_h"/>
                                          </p:val>
                                        </p:tav>
                                      </p:tavLst>
                                    </p:anim>
                                    <p:animEffect transition="in" filter="fade">
                                      <p:cBhvr>
                                        <p:cTn id="119" dur="500"/>
                                        <p:tgtEl>
                                          <p:spTgt spid="17"/>
                                        </p:tgtEl>
                                      </p:cBhvr>
                                    </p:animEffect>
                                  </p:childTnLst>
                                </p:cTn>
                              </p:par>
                              <p:par>
                                <p:cTn id="120" presetID="53" presetClass="entr" presetSubtype="16" fill="hold" nodeType="withEffect">
                                  <p:stCondLst>
                                    <p:cond delay="0"/>
                                  </p:stCondLst>
                                  <p:childTnLst>
                                    <p:set>
                                      <p:cBhvr>
                                        <p:cTn id="121" dur="1" fill="hold">
                                          <p:stCondLst>
                                            <p:cond delay="0"/>
                                          </p:stCondLst>
                                        </p:cTn>
                                        <p:tgtEl>
                                          <p:spTgt spid="24"/>
                                        </p:tgtEl>
                                        <p:attrNameLst>
                                          <p:attrName>style.visibility</p:attrName>
                                        </p:attrNameLst>
                                      </p:cBhvr>
                                      <p:to>
                                        <p:strVal val="visible"/>
                                      </p:to>
                                    </p:set>
                                    <p:anim calcmode="lin" valueType="num">
                                      <p:cBhvr>
                                        <p:cTn id="122" dur="500" fill="hold"/>
                                        <p:tgtEl>
                                          <p:spTgt spid="24"/>
                                        </p:tgtEl>
                                        <p:attrNameLst>
                                          <p:attrName>ppt_w</p:attrName>
                                        </p:attrNameLst>
                                      </p:cBhvr>
                                      <p:tavLst>
                                        <p:tav tm="0">
                                          <p:val>
                                            <p:fltVal val="0"/>
                                          </p:val>
                                        </p:tav>
                                        <p:tav tm="100000">
                                          <p:val>
                                            <p:strVal val="#ppt_w"/>
                                          </p:val>
                                        </p:tav>
                                      </p:tavLst>
                                    </p:anim>
                                    <p:anim calcmode="lin" valueType="num">
                                      <p:cBhvr>
                                        <p:cTn id="123" dur="500" fill="hold"/>
                                        <p:tgtEl>
                                          <p:spTgt spid="24"/>
                                        </p:tgtEl>
                                        <p:attrNameLst>
                                          <p:attrName>ppt_h</p:attrName>
                                        </p:attrNameLst>
                                      </p:cBhvr>
                                      <p:tavLst>
                                        <p:tav tm="0">
                                          <p:val>
                                            <p:fltVal val="0"/>
                                          </p:val>
                                        </p:tav>
                                        <p:tav tm="100000">
                                          <p:val>
                                            <p:strVal val="#ppt_h"/>
                                          </p:val>
                                        </p:tav>
                                      </p:tavLst>
                                    </p:anim>
                                    <p:animEffect transition="in" filter="fade">
                                      <p:cBhvr>
                                        <p:cTn id="124" dur="500"/>
                                        <p:tgtEl>
                                          <p:spTgt spid="24"/>
                                        </p:tgtEl>
                                      </p:cBhvr>
                                    </p:animEffect>
                                  </p:childTnLst>
                                </p:cTn>
                              </p:par>
                              <p:par>
                                <p:cTn id="125" presetID="53" presetClass="entr" presetSubtype="16" fill="hold" nodeType="withEffect">
                                  <p:stCondLst>
                                    <p:cond delay="0"/>
                                  </p:stCondLst>
                                  <p:childTnLst>
                                    <p:set>
                                      <p:cBhvr>
                                        <p:cTn id="126" dur="1" fill="hold">
                                          <p:stCondLst>
                                            <p:cond delay="0"/>
                                          </p:stCondLst>
                                        </p:cTn>
                                        <p:tgtEl>
                                          <p:spTgt spid="25"/>
                                        </p:tgtEl>
                                        <p:attrNameLst>
                                          <p:attrName>style.visibility</p:attrName>
                                        </p:attrNameLst>
                                      </p:cBhvr>
                                      <p:to>
                                        <p:strVal val="visible"/>
                                      </p:to>
                                    </p:set>
                                    <p:anim calcmode="lin" valueType="num">
                                      <p:cBhvr>
                                        <p:cTn id="127" dur="500" fill="hold"/>
                                        <p:tgtEl>
                                          <p:spTgt spid="25"/>
                                        </p:tgtEl>
                                        <p:attrNameLst>
                                          <p:attrName>ppt_w</p:attrName>
                                        </p:attrNameLst>
                                      </p:cBhvr>
                                      <p:tavLst>
                                        <p:tav tm="0">
                                          <p:val>
                                            <p:fltVal val="0"/>
                                          </p:val>
                                        </p:tav>
                                        <p:tav tm="100000">
                                          <p:val>
                                            <p:strVal val="#ppt_w"/>
                                          </p:val>
                                        </p:tav>
                                      </p:tavLst>
                                    </p:anim>
                                    <p:anim calcmode="lin" valueType="num">
                                      <p:cBhvr>
                                        <p:cTn id="128" dur="500" fill="hold"/>
                                        <p:tgtEl>
                                          <p:spTgt spid="25"/>
                                        </p:tgtEl>
                                        <p:attrNameLst>
                                          <p:attrName>ppt_h</p:attrName>
                                        </p:attrNameLst>
                                      </p:cBhvr>
                                      <p:tavLst>
                                        <p:tav tm="0">
                                          <p:val>
                                            <p:fltVal val="0"/>
                                          </p:val>
                                        </p:tav>
                                        <p:tav tm="100000">
                                          <p:val>
                                            <p:strVal val="#ppt_h"/>
                                          </p:val>
                                        </p:tav>
                                      </p:tavLst>
                                    </p:anim>
                                    <p:animEffect transition="in" filter="fade">
                                      <p:cBhvr>
                                        <p:cTn id="129" dur="500"/>
                                        <p:tgtEl>
                                          <p:spTgt spid="25"/>
                                        </p:tgtEl>
                                      </p:cBhvr>
                                    </p:animEffect>
                                  </p:childTnLst>
                                </p:cTn>
                              </p:par>
                              <p:par>
                                <p:cTn id="130" presetID="53" presetClass="entr" presetSubtype="16" fill="hold" nodeType="withEffect">
                                  <p:stCondLst>
                                    <p:cond delay="0"/>
                                  </p:stCondLst>
                                  <p:childTnLst>
                                    <p:set>
                                      <p:cBhvr>
                                        <p:cTn id="131" dur="1" fill="hold">
                                          <p:stCondLst>
                                            <p:cond delay="0"/>
                                          </p:stCondLst>
                                        </p:cTn>
                                        <p:tgtEl>
                                          <p:spTgt spid="30"/>
                                        </p:tgtEl>
                                        <p:attrNameLst>
                                          <p:attrName>style.visibility</p:attrName>
                                        </p:attrNameLst>
                                      </p:cBhvr>
                                      <p:to>
                                        <p:strVal val="visible"/>
                                      </p:to>
                                    </p:set>
                                    <p:anim calcmode="lin" valueType="num">
                                      <p:cBhvr>
                                        <p:cTn id="132" dur="500" fill="hold"/>
                                        <p:tgtEl>
                                          <p:spTgt spid="30"/>
                                        </p:tgtEl>
                                        <p:attrNameLst>
                                          <p:attrName>ppt_w</p:attrName>
                                        </p:attrNameLst>
                                      </p:cBhvr>
                                      <p:tavLst>
                                        <p:tav tm="0">
                                          <p:val>
                                            <p:fltVal val="0"/>
                                          </p:val>
                                        </p:tav>
                                        <p:tav tm="100000">
                                          <p:val>
                                            <p:strVal val="#ppt_w"/>
                                          </p:val>
                                        </p:tav>
                                      </p:tavLst>
                                    </p:anim>
                                    <p:anim calcmode="lin" valueType="num">
                                      <p:cBhvr>
                                        <p:cTn id="133" dur="500" fill="hold"/>
                                        <p:tgtEl>
                                          <p:spTgt spid="30"/>
                                        </p:tgtEl>
                                        <p:attrNameLst>
                                          <p:attrName>ppt_h</p:attrName>
                                        </p:attrNameLst>
                                      </p:cBhvr>
                                      <p:tavLst>
                                        <p:tav tm="0">
                                          <p:val>
                                            <p:fltVal val="0"/>
                                          </p:val>
                                        </p:tav>
                                        <p:tav tm="100000">
                                          <p:val>
                                            <p:strVal val="#ppt_h"/>
                                          </p:val>
                                        </p:tav>
                                      </p:tavLst>
                                    </p:anim>
                                    <p:animEffect transition="in" filter="fade">
                                      <p:cBhvr>
                                        <p:cTn id="134" dur="500"/>
                                        <p:tgtEl>
                                          <p:spTgt spid="30"/>
                                        </p:tgtEl>
                                      </p:cBhvr>
                                    </p:animEffect>
                                  </p:childTnLst>
                                </p:cTn>
                              </p:par>
                              <p:par>
                                <p:cTn id="135" presetID="53" presetClass="entr" presetSubtype="16" fill="hold" nodeType="withEffect">
                                  <p:stCondLst>
                                    <p:cond delay="0"/>
                                  </p:stCondLst>
                                  <p:childTnLst>
                                    <p:set>
                                      <p:cBhvr>
                                        <p:cTn id="136" dur="1" fill="hold">
                                          <p:stCondLst>
                                            <p:cond delay="0"/>
                                          </p:stCondLst>
                                        </p:cTn>
                                        <p:tgtEl>
                                          <p:spTgt spid="31"/>
                                        </p:tgtEl>
                                        <p:attrNameLst>
                                          <p:attrName>style.visibility</p:attrName>
                                        </p:attrNameLst>
                                      </p:cBhvr>
                                      <p:to>
                                        <p:strVal val="visible"/>
                                      </p:to>
                                    </p:set>
                                    <p:anim calcmode="lin" valueType="num">
                                      <p:cBhvr>
                                        <p:cTn id="137" dur="500" fill="hold"/>
                                        <p:tgtEl>
                                          <p:spTgt spid="31"/>
                                        </p:tgtEl>
                                        <p:attrNameLst>
                                          <p:attrName>ppt_w</p:attrName>
                                        </p:attrNameLst>
                                      </p:cBhvr>
                                      <p:tavLst>
                                        <p:tav tm="0">
                                          <p:val>
                                            <p:fltVal val="0"/>
                                          </p:val>
                                        </p:tav>
                                        <p:tav tm="100000">
                                          <p:val>
                                            <p:strVal val="#ppt_w"/>
                                          </p:val>
                                        </p:tav>
                                      </p:tavLst>
                                    </p:anim>
                                    <p:anim calcmode="lin" valueType="num">
                                      <p:cBhvr>
                                        <p:cTn id="138" dur="500" fill="hold"/>
                                        <p:tgtEl>
                                          <p:spTgt spid="31"/>
                                        </p:tgtEl>
                                        <p:attrNameLst>
                                          <p:attrName>ppt_h</p:attrName>
                                        </p:attrNameLst>
                                      </p:cBhvr>
                                      <p:tavLst>
                                        <p:tav tm="0">
                                          <p:val>
                                            <p:fltVal val="0"/>
                                          </p:val>
                                        </p:tav>
                                        <p:tav tm="100000">
                                          <p:val>
                                            <p:strVal val="#ppt_h"/>
                                          </p:val>
                                        </p:tav>
                                      </p:tavLst>
                                    </p:anim>
                                    <p:animEffect transition="in" filter="fade">
                                      <p:cBhvr>
                                        <p:cTn id="139" dur="500"/>
                                        <p:tgtEl>
                                          <p:spTgt spid="31"/>
                                        </p:tgtEl>
                                      </p:cBhvr>
                                    </p:animEffect>
                                  </p:childTnLst>
                                </p:cTn>
                              </p:par>
                              <p:par>
                                <p:cTn id="140" presetID="53" presetClass="entr" presetSubtype="16" fill="hold" grpId="0" nodeType="withEffect">
                                  <p:stCondLst>
                                    <p:cond delay="0"/>
                                  </p:stCondLst>
                                  <p:childTnLst>
                                    <p:set>
                                      <p:cBhvr>
                                        <p:cTn id="141" dur="1" fill="hold">
                                          <p:stCondLst>
                                            <p:cond delay="0"/>
                                          </p:stCondLst>
                                        </p:cTn>
                                        <p:tgtEl>
                                          <p:spTgt spid="32"/>
                                        </p:tgtEl>
                                        <p:attrNameLst>
                                          <p:attrName>style.visibility</p:attrName>
                                        </p:attrNameLst>
                                      </p:cBhvr>
                                      <p:to>
                                        <p:strVal val="visible"/>
                                      </p:to>
                                    </p:set>
                                    <p:anim calcmode="lin" valueType="num">
                                      <p:cBhvr>
                                        <p:cTn id="142" dur="500" fill="hold"/>
                                        <p:tgtEl>
                                          <p:spTgt spid="32"/>
                                        </p:tgtEl>
                                        <p:attrNameLst>
                                          <p:attrName>ppt_w</p:attrName>
                                        </p:attrNameLst>
                                      </p:cBhvr>
                                      <p:tavLst>
                                        <p:tav tm="0">
                                          <p:val>
                                            <p:fltVal val="0"/>
                                          </p:val>
                                        </p:tav>
                                        <p:tav tm="100000">
                                          <p:val>
                                            <p:strVal val="#ppt_w"/>
                                          </p:val>
                                        </p:tav>
                                      </p:tavLst>
                                    </p:anim>
                                    <p:anim calcmode="lin" valueType="num">
                                      <p:cBhvr>
                                        <p:cTn id="143" dur="500" fill="hold"/>
                                        <p:tgtEl>
                                          <p:spTgt spid="32"/>
                                        </p:tgtEl>
                                        <p:attrNameLst>
                                          <p:attrName>ppt_h</p:attrName>
                                        </p:attrNameLst>
                                      </p:cBhvr>
                                      <p:tavLst>
                                        <p:tav tm="0">
                                          <p:val>
                                            <p:fltVal val="0"/>
                                          </p:val>
                                        </p:tav>
                                        <p:tav tm="100000">
                                          <p:val>
                                            <p:strVal val="#ppt_h"/>
                                          </p:val>
                                        </p:tav>
                                      </p:tavLst>
                                    </p:anim>
                                    <p:animEffect transition="in" filter="fade">
                                      <p:cBhvr>
                                        <p:cTn id="144" dur="500"/>
                                        <p:tgtEl>
                                          <p:spTgt spid="32"/>
                                        </p:tgtEl>
                                      </p:cBhvr>
                                    </p:animEffect>
                                  </p:childTnLst>
                                </p:cTn>
                              </p:par>
                              <p:par>
                                <p:cTn id="145" presetID="53" presetClass="entr" presetSubtype="16" fill="hold" nodeType="withEffect">
                                  <p:stCondLst>
                                    <p:cond delay="0"/>
                                  </p:stCondLst>
                                  <p:childTnLst>
                                    <p:set>
                                      <p:cBhvr>
                                        <p:cTn id="146" dur="1" fill="hold">
                                          <p:stCondLst>
                                            <p:cond delay="0"/>
                                          </p:stCondLst>
                                        </p:cTn>
                                        <p:tgtEl>
                                          <p:spTgt spid="26"/>
                                        </p:tgtEl>
                                        <p:attrNameLst>
                                          <p:attrName>style.visibility</p:attrName>
                                        </p:attrNameLst>
                                      </p:cBhvr>
                                      <p:to>
                                        <p:strVal val="visible"/>
                                      </p:to>
                                    </p:set>
                                    <p:anim calcmode="lin" valueType="num">
                                      <p:cBhvr>
                                        <p:cTn id="147" dur="500" fill="hold"/>
                                        <p:tgtEl>
                                          <p:spTgt spid="26"/>
                                        </p:tgtEl>
                                        <p:attrNameLst>
                                          <p:attrName>ppt_w</p:attrName>
                                        </p:attrNameLst>
                                      </p:cBhvr>
                                      <p:tavLst>
                                        <p:tav tm="0">
                                          <p:val>
                                            <p:fltVal val="0"/>
                                          </p:val>
                                        </p:tav>
                                        <p:tav tm="100000">
                                          <p:val>
                                            <p:strVal val="#ppt_w"/>
                                          </p:val>
                                        </p:tav>
                                      </p:tavLst>
                                    </p:anim>
                                    <p:anim calcmode="lin" valueType="num">
                                      <p:cBhvr>
                                        <p:cTn id="148" dur="500" fill="hold"/>
                                        <p:tgtEl>
                                          <p:spTgt spid="26"/>
                                        </p:tgtEl>
                                        <p:attrNameLst>
                                          <p:attrName>ppt_h</p:attrName>
                                        </p:attrNameLst>
                                      </p:cBhvr>
                                      <p:tavLst>
                                        <p:tav tm="0">
                                          <p:val>
                                            <p:fltVal val="0"/>
                                          </p:val>
                                        </p:tav>
                                        <p:tav tm="100000">
                                          <p:val>
                                            <p:strVal val="#ppt_h"/>
                                          </p:val>
                                        </p:tav>
                                      </p:tavLst>
                                    </p:anim>
                                    <p:animEffect transition="in" filter="fade">
                                      <p:cBhvr>
                                        <p:cTn id="149" dur="500"/>
                                        <p:tgtEl>
                                          <p:spTgt spid="26"/>
                                        </p:tgtEl>
                                      </p:cBhvr>
                                    </p:animEffect>
                                  </p:childTnLst>
                                </p:cTn>
                              </p:par>
                            </p:childTnLst>
                          </p:cTn>
                        </p:par>
                      </p:childTnLst>
                    </p:cTn>
                  </p:par>
                  <p:par>
                    <p:cTn id="150" fill="hold">
                      <p:stCondLst>
                        <p:cond delay="indefinite"/>
                      </p:stCondLst>
                      <p:childTnLst>
                        <p:par>
                          <p:cTn id="151" fill="hold">
                            <p:stCondLst>
                              <p:cond delay="0"/>
                            </p:stCondLst>
                            <p:childTnLst>
                              <p:par>
                                <p:cTn id="152" presetID="53" presetClass="entr" presetSubtype="16" fill="hold" nodeType="clickEffect">
                                  <p:stCondLst>
                                    <p:cond delay="0"/>
                                  </p:stCondLst>
                                  <p:childTnLst>
                                    <p:set>
                                      <p:cBhvr>
                                        <p:cTn id="153" dur="1" fill="hold">
                                          <p:stCondLst>
                                            <p:cond delay="0"/>
                                          </p:stCondLst>
                                        </p:cTn>
                                        <p:tgtEl>
                                          <p:spTgt spid="35"/>
                                        </p:tgtEl>
                                        <p:attrNameLst>
                                          <p:attrName>style.visibility</p:attrName>
                                        </p:attrNameLst>
                                      </p:cBhvr>
                                      <p:to>
                                        <p:strVal val="visible"/>
                                      </p:to>
                                    </p:set>
                                    <p:anim calcmode="lin" valueType="num">
                                      <p:cBhvr>
                                        <p:cTn id="154" dur="500" fill="hold"/>
                                        <p:tgtEl>
                                          <p:spTgt spid="35"/>
                                        </p:tgtEl>
                                        <p:attrNameLst>
                                          <p:attrName>ppt_w</p:attrName>
                                        </p:attrNameLst>
                                      </p:cBhvr>
                                      <p:tavLst>
                                        <p:tav tm="0">
                                          <p:val>
                                            <p:fltVal val="0"/>
                                          </p:val>
                                        </p:tav>
                                        <p:tav tm="100000">
                                          <p:val>
                                            <p:strVal val="#ppt_w"/>
                                          </p:val>
                                        </p:tav>
                                      </p:tavLst>
                                    </p:anim>
                                    <p:anim calcmode="lin" valueType="num">
                                      <p:cBhvr>
                                        <p:cTn id="155" dur="500" fill="hold"/>
                                        <p:tgtEl>
                                          <p:spTgt spid="35"/>
                                        </p:tgtEl>
                                        <p:attrNameLst>
                                          <p:attrName>ppt_h</p:attrName>
                                        </p:attrNameLst>
                                      </p:cBhvr>
                                      <p:tavLst>
                                        <p:tav tm="0">
                                          <p:val>
                                            <p:fltVal val="0"/>
                                          </p:val>
                                        </p:tav>
                                        <p:tav tm="100000">
                                          <p:val>
                                            <p:strVal val="#ppt_h"/>
                                          </p:val>
                                        </p:tav>
                                      </p:tavLst>
                                    </p:anim>
                                    <p:animEffect transition="in" filter="fade">
                                      <p:cBhvr>
                                        <p:cTn id="156" dur="500"/>
                                        <p:tgtEl>
                                          <p:spTgt spid="35"/>
                                        </p:tgtEl>
                                      </p:cBhvr>
                                    </p:animEffect>
                                  </p:childTnLst>
                                </p:cTn>
                              </p:par>
                            </p:childTnLst>
                          </p:cTn>
                        </p:par>
                      </p:childTnLst>
                    </p:cTn>
                  </p:par>
                  <p:par>
                    <p:cTn id="157" fill="hold">
                      <p:stCondLst>
                        <p:cond delay="indefinite"/>
                      </p:stCondLst>
                      <p:childTnLst>
                        <p:par>
                          <p:cTn id="158" fill="hold">
                            <p:stCondLst>
                              <p:cond delay="0"/>
                            </p:stCondLst>
                            <p:childTnLst>
                              <p:par>
                                <p:cTn id="159" presetID="22" presetClass="entr" presetSubtype="4" fill="hold" grpId="0" nodeType="clickEffect">
                                  <p:stCondLst>
                                    <p:cond delay="0"/>
                                  </p:stCondLst>
                                  <p:childTnLst>
                                    <p:set>
                                      <p:cBhvr>
                                        <p:cTn id="160" dur="1" fill="hold">
                                          <p:stCondLst>
                                            <p:cond delay="0"/>
                                          </p:stCondLst>
                                        </p:cTn>
                                        <p:tgtEl>
                                          <p:spTgt spid="20"/>
                                        </p:tgtEl>
                                        <p:attrNameLst>
                                          <p:attrName>style.visibility</p:attrName>
                                        </p:attrNameLst>
                                      </p:cBhvr>
                                      <p:to>
                                        <p:strVal val="visible"/>
                                      </p:to>
                                    </p:set>
                                    <p:animEffect transition="in" filter="wipe(down)">
                                      <p:cBhvr>
                                        <p:cTn id="161" dur="500"/>
                                        <p:tgtEl>
                                          <p:spTgt spid="20"/>
                                        </p:tgtEl>
                                      </p:cBhvr>
                                    </p:animEffect>
                                  </p:childTnLst>
                                </p:cTn>
                              </p:par>
                              <p:par>
                                <p:cTn id="162" presetID="22" presetClass="entr" presetSubtype="4" fill="hold" grpId="0" nodeType="withEffect">
                                  <p:stCondLst>
                                    <p:cond delay="0"/>
                                  </p:stCondLst>
                                  <p:childTnLst>
                                    <p:set>
                                      <p:cBhvr>
                                        <p:cTn id="163" dur="1" fill="hold">
                                          <p:stCondLst>
                                            <p:cond delay="0"/>
                                          </p:stCondLst>
                                        </p:cTn>
                                        <p:tgtEl>
                                          <p:spTgt spid="36"/>
                                        </p:tgtEl>
                                        <p:attrNameLst>
                                          <p:attrName>style.visibility</p:attrName>
                                        </p:attrNameLst>
                                      </p:cBhvr>
                                      <p:to>
                                        <p:strVal val="visible"/>
                                      </p:to>
                                    </p:set>
                                    <p:animEffect transition="in" filter="wipe(down)">
                                      <p:cBhvr>
                                        <p:cTn id="164"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32" grpId="0" animBg="1"/>
      <p:bldP spid="36"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a:extLst>
              <a:ext uri="{FF2B5EF4-FFF2-40B4-BE49-F238E27FC236}">
                <a16:creationId xmlns:a16="http://schemas.microsoft.com/office/drawing/2014/main" id="{048A8C27-8319-938B-8207-B0C0D3D44F31}"/>
              </a:ext>
            </a:extLst>
          </p:cNvPr>
          <p:cNvSpPr/>
          <p:nvPr/>
        </p:nvSpPr>
        <p:spPr>
          <a:xfrm>
            <a:off x="518160" y="1417955"/>
            <a:ext cx="8107680" cy="78803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a:extLst>
              <a:ext uri="{FF2B5EF4-FFF2-40B4-BE49-F238E27FC236}">
                <a16:creationId xmlns:a16="http://schemas.microsoft.com/office/drawing/2014/main" id="{20F65BB7-694B-D937-7B43-20AE5AA34D16}"/>
              </a:ext>
            </a:extLst>
          </p:cNvPr>
          <p:cNvSpPr/>
          <p:nvPr/>
        </p:nvSpPr>
        <p:spPr>
          <a:xfrm>
            <a:off x="518160" y="2257425"/>
            <a:ext cx="8107680" cy="78803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正方形/長方形 6">
            <a:extLst>
              <a:ext uri="{FF2B5EF4-FFF2-40B4-BE49-F238E27FC236}">
                <a16:creationId xmlns:a16="http://schemas.microsoft.com/office/drawing/2014/main" id="{B73F933C-CF92-51AE-3417-93C989C7CC69}"/>
              </a:ext>
            </a:extLst>
          </p:cNvPr>
          <p:cNvSpPr/>
          <p:nvPr/>
        </p:nvSpPr>
        <p:spPr>
          <a:xfrm>
            <a:off x="518160" y="3096895"/>
            <a:ext cx="8107680" cy="78803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正方形/長方形 7">
            <a:extLst>
              <a:ext uri="{FF2B5EF4-FFF2-40B4-BE49-F238E27FC236}">
                <a16:creationId xmlns:a16="http://schemas.microsoft.com/office/drawing/2014/main" id="{1E348716-7CF4-585E-7483-D8AB11E1C90A}"/>
              </a:ext>
            </a:extLst>
          </p:cNvPr>
          <p:cNvSpPr/>
          <p:nvPr/>
        </p:nvSpPr>
        <p:spPr>
          <a:xfrm>
            <a:off x="518160" y="3936365"/>
            <a:ext cx="8107680" cy="78803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正方形/長方形 8">
            <a:extLst>
              <a:ext uri="{FF2B5EF4-FFF2-40B4-BE49-F238E27FC236}">
                <a16:creationId xmlns:a16="http://schemas.microsoft.com/office/drawing/2014/main" id="{1C651E72-FBB4-17C1-8424-6411D1F121ED}"/>
              </a:ext>
            </a:extLst>
          </p:cNvPr>
          <p:cNvSpPr/>
          <p:nvPr/>
        </p:nvSpPr>
        <p:spPr>
          <a:xfrm>
            <a:off x="518160" y="4775835"/>
            <a:ext cx="8107680" cy="78803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正方形/長方形 9">
            <a:extLst>
              <a:ext uri="{FF2B5EF4-FFF2-40B4-BE49-F238E27FC236}">
                <a16:creationId xmlns:a16="http://schemas.microsoft.com/office/drawing/2014/main" id="{42FCDE3A-EBA0-6A9E-DC2A-6101714A80D7}"/>
              </a:ext>
            </a:extLst>
          </p:cNvPr>
          <p:cNvSpPr/>
          <p:nvPr/>
        </p:nvSpPr>
        <p:spPr>
          <a:xfrm>
            <a:off x="518160" y="5615305"/>
            <a:ext cx="8107680" cy="78803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3F879962-2512-E31D-D2E5-8BE16542F11E}"/>
              </a:ext>
            </a:extLst>
          </p:cNvPr>
          <p:cNvSpPr>
            <a:spLocks noGrp="1"/>
          </p:cNvSpPr>
          <p:nvPr>
            <p:ph type="title"/>
          </p:nvPr>
        </p:nvSpPr>
        <p:spPr>
          <a:xfrm>
            <a:off x="239606" y="272028"/>
            <a:ext cx="8686800" cy="416221"/>
          </a:xfrm>
        </p:spPr>
        <p:txBody>
          <a:bodyPr/>
          <a:lstStyle/>
          <a:p>
            <a:r>
              <a:rPr kumimoji="1" lang="en-US" altLang="ja-JP" dirty="0"/>
              <a:t>AI</a:t>
            </a:r>
            <a:r>
              <a:rPr kumimoji="1" lang="ja-JP" altLang="en-US"/>
              <a:t>を使った開発ツール</a:t>
            </a:r>
          </a:p>
        </p:txBody>
      </p:sp>
      <p:sp>
        <p:nvSpPr>
          <p:cNvPr id="3" name="正方形/長方形 2">
            <a:extLst>
              <a:ext uri="{FF2B5EF4-FFF2-40B4-BE49-F238E27FC236}">
                <a16:creationId xmlns:a16="http://schemas.microsoft.com/office/drawing/2014/main" id="{C13BBBB1-DE39-1637-B4F2-1F95D286CD0C}"/>
              </a:ext>
            </a:extLst>
          </p:cNvPr>
          <p:cNvSpPr/>
          <p:nvPr/>
        </p:nvSpPr>
        <p:spPr>
          <a:xfrm>
            <a:off x="617385" y="850214"/>
            <a:ext cx="3058160" cy="5659120"/>
          </a:xfrm>
          <a:prstGeom prst="rect">
            <a:avLst/>
          </a:prstGeom>
          <a:solidFill>
            <a:srgbClr val="0070C0">
              <a:alpha val="48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正方形/長方形 3">
            <a:extLst>
              <a:ext uri="{FF2B5EF4-FFF2-40B4-BE49-F238E27FC236}">
                <a16:creationId xmlns:a16="http://schemas.microsoft.com/office/drawing/2014/main" id="{ADD841F3-25FD-DB96-6F20-FB44F18A458D}"/>
              </a:ext>
            </a:extLst>
          </p:cNvPr>
          <p:cNvSpPr/>
          <p:nvPr/>
        </p:nvSpPr>
        <p:spPr>
          <a:xfrm>
            <a:off x="5468455" y="843280"/>
            <a:ext cx="3058160" cy="5659120"/>
          </a:xfrm>
          <a:prstGeom prst="rect">
            <a:avLst/>
          </a:prstGeom>
          <a:solidFill>
            <a:schemeClr val="accent6">
              <a:lumMod val="75000"/>
              <a:alpha val="51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 name="テキスト ボックス 10">
            <a:extLst>
              <a:ext uri="{FF2B5EF4-FFF2-40B4-BE49-F238E27FC236}">
                <a16:creationId xmlns:a16="http://schemas.microsoft.com/office/drawing/2014/main" id="{B82C712C-94F2-A16E-EE54-D07156418867}"/>
              </a:ext>
            </a:extLst>
          </p:cNvPr>
          <p:cNvSpPr txBox="1"/>
          <p:nvPr/>
        </p:nvSpPr>
        <p:spPr>
          <a:xfrm>
            <a:off x="1325494" y="852357"/>
            <a:ext cx="1795492" cy="584775"/>
          </a:xfrm>
          <a:prstGeom prst="rect">
            <a:avLst/>
          </a:prstGeom>
          <a:noFill/>
        </p:spPr>
        <p:txBody>
          <a:bodyPr wrap="none" rtlCol="0">
            <a:spAutoFit/>
          </a:bodyPr>
          <a:lstStyle/>
          <a:p>
            <a:pPr algn="ctr"/>
            <a:r>
              <a:rPr lang="en-US" altLang="ja-JP" sz="3200" dirty="0">
                <a:solidFill>
                  <a:schemeClr val="bg1"/>
                </a:solidFill>
              </a:rPr>
              <a:t>Microsoft</a:t>
            </a:r>
            <a:endParaRPr kumimoji="1" lang="ja-JP" altLang="en-US" sz="3200">
              <a:solidFill>
                <a:schemeClr val="bg1"/>
              </a:solidFill>
            </a:endParaRPr>
          </a:p>
        </p:txBody>
      </p:sp>
      <p:sp>
        <p:nvSpPr>
          <p:cNvPr id="12" name="テキスト ボックス 11">
            <a:extLst>
              <a:ext uri="{FF2B5EF4-FFF2-40B4-BE49-F238E27FC236}">
                <a16:creationId xmlns:a16="http://schemas.microsoft.com/office/drawing/2014/main" id="{8C57C42C-DC2B-8F76-FBCF-C8E353F8EA9A}"/>
              </a:ext>
            </a:extLst>
          </p:cNvPr>
          <p:cNvSpPr txBox="1"/>
          <p:nvPr/>
        </p:nvSpPr>
        <p:spPr>
          <a:xfrm>
            <a:off x="6312893" y="850214"/>
            <a:ext cx="1369286" cy="584775"/>
          </a:xfrm>
          <a:prstGeom prst="rect">
            <a:avLst/>
          </a:prstGeom>
          <a:noFill/>
        </p:spPr>
        <p:txBody>
          <a:bodyPr wrap="none" rtlCol="0">
            <a:spAutoFit/>
          </a:bodyPr>
          <a:lstStyle/>
          <a:p>
            <a:pPr algn="ctr"/>
            <a:r>
              <a:rPr lang="en-US" altLang="ja-JP" sz="3200" dirty="0">
                <a:solidFill>
                  <a:schemeClr val="bg1"/>
                </a:solidFill>
              </a:rPr>
              <a:t>Google</a:t>
            </a:r>
            <a:endParaRPr kumimoji="1" lang="ja-JP" altLang="en-US" sz="3200">
              <a:solidFill>
                <a:schemeClr val="bg1"/>
              </a:solidFill>
            </a:endParaRPr>
          </a:p>
        </p:txBody>
      </p:sp>
      <p:sp>
        <p:nvSpPr>
          <p:cNvPr id="13" name="テキスト ボックス 12">
            <a:extLst>
              <a:ext uri="{FF2B5EF4-FFF2-40B4-BE49-F238E27FC236}">
                <a16:creationId xmlns:a16="http://schemas.microsoft.com/office/drawing/2014/main" id="{70C7700D-BA93-F8FB-9C5D-FCF70EC903B5}"/>
              </a:ext>
            </a:extLst>
          </p:cNvPr>
          <p:cNvSpPr txBox="1"/>
          <p:nvPr/>
        </p:nvSpPr>
        <p:spPr>
          <a:xfrm>
            <a:off x="1080466" y="1488567"/>
            <a:ext cx="2131995" cy="707886"/>
          </a:xfrm>
          <a:prstGeom prst="rect">
            <a:avLst/>
          </a:prstGeom>
          <a:noFill/>
        </p:spPr>
        <p:txBody>
          <a:bodyPr wrap="none" rtlCol="0">
            <a:spAutoFit/>
          </a:bodyPr>
          <a:lstStyle/>
          <a:p>
            <a:pPr algn="ctr"/>
            <a:r>
              <a:rPr lang="en-US" altLang="ja-JP" sz="2000" dirty="0">
                <a:solidFill>
                  <a:schemeClr val="bg1"/>
                </a:solidFill>
              </a:rPr>
              <a:t>GitHub Workspace</a:t>
            </a:r>
            <a:endParaRPr lang="ja-JP" altLang="en-US" sz="2000">
              <a:solidFill>
                <a:schemeClr val="bg1"/>
              </a:solidFill>
            </a:endParaRPr>
          </a:p>
          <a:p>
            <a:pPr algn="ctr"/>
            <a:r>
              <a:rPr kumimoji="1" lang="en-US" altLang="ja-JP" sz="2000" dirty="0">
                <a:solidFill>
                  <a:schemeClr val="bg1"/>
                </a:solidFill>
              </a:rPr>
              <a:t>GitHub Copilot</a:t>
            </a:r>
          </a:p>
        </p:txBody>
      </p:sp>
      <p:sp>
        <p:nvSpPr>
          <p:cNvPr id="14" name="テキスト ボックス 13">
            <a:extLst>
              <a:ext uri="{FF2B5EF4-FFF2-40B4-BE49-F238E27FC236}">
                <a16:creationId xmlns:a16="http://schemas.microsoft.com/office/drawing/2014/main" id="{4AB6003D-1C8A-5D42-A6A8-E77631C59216}"/>
              </a:ext>
            </a:extLst>
          </p:cNvPr>
          <p:cNvSpPr txBox="1"/>
          <p:nvPr/>
        </p:nvSpPr>
        <p:spPr>
          <a:xfrm>
            <a:off x="716489" y="2451147"/>
            <a:ext cx="2859950" cy="400110"/>
          </a:xfrm>
          <a:prstGeom prst="rect">
            <a:avLst/>
          </a:prstGeom>
          <a:noFill/>
        </p:spPr>
        <p:txBody>
          <a:bodyPr wrap="none" rtlCol="0">
            <a:spAutoFit/>
          </a:bodyPr>
          <a:lstStyle/>
          <a:p>
            <a:pPr algn="ctr"/>
            <a:r>
              <a:rPr kumimoji="1" lang="en-US" altLang="ja-JP" sz="2000" dirty="0">
                <a:solidFill>
                  <a:schemeClr val="bg1"/>
                </a:solidFill>
              </a:rPr>
              <a:t>Copilot in Power Platform</a:t>
            </a:r>
            <a:endParaRPr kumimoji="1" lang="ja-JP" altLang="en-US" sz="2000" dirty="0">
              <a:solidFill>
                <a:schemeClr val="bg1"/>
              </a:solidFill>
            </a:endParaRPr>
          </a:p>
        </p:txBody>
      </p:sp>
      <p:sp>
        <p:nvSpPr>
          <p:cNvPr id="15" name="テキスト ボックス 14">
            <a:extLst>
              <a:ext uri="{FF2B5EF4-FFF2-40B4-BE49-F238E27FC236}">
                <a16:creationId xmlns:a16="http://schemas.microsoft.com/office/drawing/2014/main" id="{F82DF8FD-F199-8DC8-BB43-4E6C931BB1F1}"/>
              </a:ext>
            </a:extLst>
          </p:cNvPr>
          <p:cNvSpPr txBox="1"/>
          <p:nvPr/>
        </p:nvSpPr>
        <p:spPr>
          <a:xfrm>
            <a:off x="675571" y="3370279"/>
            <a:ext cx="2799292" cy="400110"/>
          </a:xfrm>
          <a:prstGeom prst="rect">
            <a:avLst/>
          </a:prstGeom>
          <a:noFill/>
        </p:spPr>
        <p:txBody>
          <a:bodyPr wrap="none" rtlCol="0">
            <a:spAutoFit/>
          </a:bodyPr>
          <a:lstStyle/>
          <a:p>
            <a:pPr algn="ctr"/>
            <a:r>
              <a:rPr kumimoji="1" lang="en-US" altLang="ja-JP" sz="2000" dirty="0">
                <a:solidFill>
                  <a:schemeClr val="bg1"/>
                </a:solidFill>
              </a:rPr>
              <a:t>Copilot for Microsoft 365</a:t>
            </a:r>
            <a:endParaRPr kumimoji="1" lang="ja-JP" altLang="en-US" sz="2000">
              <a:solidFill>
                <a:schemeClr val="bg1"/>
              </a:solidFill>
            </a:endParaRPr>
          </a:p>
        </p:txBody>
      </p:sp>
      <p:sp>
        <p:nvSpPr>
          <p:cNvPr id="16" name="テキスト ボックス 15">
            <a:extLst>
              <a:ext uri="{FF2B5EF4-FFF2-40B4-BE49-F238E27FC236}">
                <a16:creationId xmlns:a16="http://schemas.microsoft.com/office/drawing/2014/main" id="{16E5271C-70DC-50E7-8AE9-58D732A614B1}"/>
              </a:ext>
            </a:extLst>
          </p:cNvPr>
          <p:cNvSpPr txBox="1"/>
          <p:nvPr/>
        </p:nvSpPr>
        <p:spPr>
          <a:xfrm>
            <a:off x="627190" y="4187454"/>
            <a:ext cx="2896050" cy="400110"/>
          </a:xfrm>
          <a:prstGeom prst="rect">
            <a:avLst/>
          </a:prstGeom>
          <a:noFill/>
        </p:spPr>
        <p:txBody>
          <a:bodyPr wrap="none" rtlCol="0">
            <a:spAutoFit/>
          </a:bodyPr>
          <a:lstStyle/>
          <a:p>
            <a:pPr algn="ctr"/>
            <a:r>
              <a:rPr kumimoji="1" lang="en-US" altLang="ja-JP" sz="2000" dirty="0">
                <a:solidFill>
                  <a:schemeClr val="bg1"/>
                </a:solidFill>
              </a:rPr>
              <a:t>Microsoft Security Copilot</a:t>
            </a:r>
            <a:endParaRPr kumimoji="1" lang="ja-JP" altLang="en-US" sz="2000">
              <a:solidFill>
                <a:schemeClr val="bg1"/>
              </a:solidFill>
            </a:endParaRPr>
          </a:p>
        </p:txBody>
      </p:sp>
      <p:sp>
        <p:nvSpPr>
          <p:cNvPr id="17" name="テキスト ボックス 16">
            <a:extLst>
              <a:ext uri="{FF2B5EF4-FFF2-40B4-BE49-F238E27FC236}">
                <a16:creationId xmlns:a16="http://schemas.microsoft.com/office/drawing/2014/main" id="{C0EA3F69-8F92-2A3F-AC47-EA69657AE623}"/>
              </a:ext>
            </a:extLst>
          </p:cNvPr>
          <p:cNvSpPr txBox="1"/>
          <p:nvPr/>
        </p:nvSpPr>
        <p:spPr>
          <a:xfrm>
            <a:off x="1208923" y="4980448"/>
            <a:ext cx="1779783" cy="400110"/>
          </a:xfrm>
          <a:prstGeom prst="rect">
            <a:avLst/>
          </a:prstGeom>
          <a:noFill/>
        </p:spPr>
        <p:txBody>
          <a:bodyPr wrap="none" rtlCol="0">
            <a:spAutoFit/>
          </a:bodyPr>
          <a:lstStyle/>
          <a:p>
            <a:pPr algn="ctr"/>
            <a:r>
              <a:rPr kumimoji="1" lang="en-US" altLang="ja-JP" sz="2000" dirty="0">
                <a:solidFill>
                  <a:schemeClr val="bg1"/>
                </a:solidFill>
              </a:rPr>
              <a:t>Azure AI Studio</a:t>
            </a:r>
            <a:endParaRPr kumimoji="1" lang="ja-JP" altLang="en-US" sz="2000">
              <a:solidFill>
                <a:schemeClr val="bg1"/>
              </a:solidFill>
            </a:endParaRPr>
          </a:p>
        </p:txBody>
      </p:sp>
      <p:sp>
        <p:nvSpPr>
          <p:cNvPr id="18" name="テキスト ボックス 17">
            <a:extLst>
              <a:ext uri="{FF2B5EF4-FFF2-40B4-BE49-F238E27FC236}">
                <a16:creationId xmlns:a16="http://schemas.microsoft.com/office/drawing/2014/main" id="{848296E1-969E-FDA6-45E7-3D5A26492CE0}"/>
              </a:ext>
            </a:extLst>
          </p:cNvPr>
          <p:cNvSpPr txBox="1"/>
          <p:nvPr/>
        </p:nvSpPr>
        <p:spPr>
          <a:xfrm>
            <a:off x="843205" y="5811720"/>
            <a:ext cx="2487476" cy="400110"/>
          </a:xfrm>
          <a:prstGeom prst="rect">
            <a:avLst/>
          </a:prstGeom>
          <a:noFill/>
        </p:spPr>
        <p:txBody>
          <a:bodyPr wrap="none" rtlCol="0">
            <a:spAutoFit/>
          </a:bodyPr>
          <a:lstStyle/>
          <a:p>
            <a:pPr algn="ctr"/>
            <a:r>
              <a:rPr kumimoji="1" lang="en-US" altLang="ja-JP" sz="2000" dirty="0">
                <a:solidFill>
                  <a:schemeClr val="bg1"/>
                </a:solidFill>
              </a:rPr>
              <a:t>Azure Open AI Service</a:t>
            </a:r>
            <a:endParaRPr kumimoji="1" lang="ja-JP" altLang="en-US" sz="2000">
              <a:solidFill>
                <a:schemeClr val="bg1"/>
              </a:solidFill>
            </a:endParaRPr>
          </a:p>
        </p:txBody>
      </p:sp>
      <p:sp>
        <p:nvSpPr>
          <p:cNvPr id="19" name="テキスト ボックス 18">
            <a:extLst>
              <a:ext uri="{FF2B5EF4-FFF2-40B4-BE49-F238E27FC236}">
                <a16:creationId xmlns:a16="http://schemas.microsoft.com/office/drawing/2014/main" id="{D6CBFB4C-3EB2-CC5D-BB14-35CEFD10886B}"/>
              </a:ext>
            </a:extLst>
          </p:cNvPr>
          <p:cNvSpPr txBox="1"/>
          <p:nvPr/>
        </p:nvSpPr>
        <p:spPr>
          <a:xfrm>
            <a:off x="5657729" y="1494469"/>
            <a:ext cx="2768707" cy="707886"/>
          </a:xfrm>
          <a:prstGeom prst="rect">
            <a:avLst/>
          </a:prstGeom>
          <a:noFill/>
        </p:spPr>
        <p:txBody>
          <a:bodyPr wrap="none" rtlCol="0">
            <a:spAutoFit/>
          </a:bodyPr>
          <a:lstStyle/>
          <a:p>
            <a:pPr algn="ctr"/>
            <a:r>
              <a:rPr kumimoji="1" lang="en-US" altLang="ja-JP" sz="2000" dirty="0">
                <a:solidFill>
                  <a:schemeClr val="bg1"/>
                </a:solidFill>
              </a:rPr>
              <a:t>Codey</a:t>
            </a:r>
          </a:p>
          <a:p>
            <a:pPr algn="ctr"/>
            <a:r>
              <a:rPr kumimoji="1" lang="en-US" altLang="ja-JP" sz="2000" dirty="0">
                <a:solidFill>
                  <a:schemeClr val="bg1"/>
                </a:solidFill>
              </a:rPr>
              <a:t>Duet AI for Google Cloud</a:t>
            </a:r>
            <a:endParaRPr kumimoji="1" lang="ja-JP" altLang="en-US" sz="2000">
              <a:solidFill>
                <a:schemeClr val="bg1"/>
              </a:solidFill>
            </a:endParaRPr>
          </a:p>
        </p:txBody>
      </p:sp>
      <p:sp>
        <p:nvSpPr>
          <p:cNvPr id="20" name="テキスト ボックス 19">
            <a:extLst>
              <a:ext uri="{FF2B5EF4-FFF2-40B4-BE49-F238E27FC236}">
                <a16:creationId xmlns:a16="http://schemas.microsoft.com/office/drawing/2014/main" id="{B93BB50A-204C-DA71-5B49-02493E5FACA5}"/>
              </a:ext>
            </a:extLst>
          </p:cNvPr>
          <p:cNvSpPr txBox="1"/>
          <p:nvPr/>
        </p:nvSpPr>
        <p:spPr>
          <a:xfrm>
            <a:off x="5908045" y="2460709"/>
            <a:ext cx="2387128" cy="400110"/>
          </a:xfrm>
          <a:prstGeom prst="rect">
            <a:avLst/>
          </a:prstGeom>
          <a:noFill/>
        </p:spPr>
        <p:txBody>
          <a:bodyPr wrap="none" rtlCol="0">
            <a:spAutoFit/>
          </a:bodyPr>
          <a:lstStyle/>
          <a:p>
            <a:pPr algn="ctr"/>
            <a:r>
              <a:rPr kumimoji="1" lang="en-US" altLang="ja-JP" sz="2000" dirty="0">
                <a:solidFill>
                  <a:schemeClr val="bg1"/>
                </a:solidFill>
              </a:rPr>
              <a:t>Duet AI for AppSheet</a:t>
            </a:r>
            <a:endParaRPr kumimoji="1" lang="ja-JP" altLang="en-US" sz="2000" dirty="0">
              <a:solidFill>
                <a:schemeClr val="bg1"/>
              </a:solidFill>
            </a:endParaRPr>
          </a:p>
        </p:txBody>
      </p:sp>
      <p:sp>
        <p:nvSpPr>
          <p:cNvPr id="21" name="テキスト ボックス 20">
            <a:extLst>
              <a:ext uri="{FF2B5EF4-FFF2-40B4-BE49-F238E27FC236}">
                <a16:creationId xmlns:a16="http://schemas.microsoft.com/office/drawing/2014/main" id="{94B86D1E-D20B-4903-2B79-6DB7AE8E8751}"/>
              </a:ext>
            </a:extLst>
          </p:cNvPr>
          <p:cNvSpPr txBox="1"/>
          <p:nvPr/>
        </p:nvSpPr>
        <p:spPr>
          <a:xfrm>
            <a:off x="5975285" y="3130252"/>
            <a:ext cx="2133597" cy="707886"/>
          </a:xfrm>
          <a:prstGeom prst="rect">
            <a:avLst/>
          </a:prstGeom>
          <a:noFill/>
        </p:spPr>
        <p:txBody>
          <a:bodyPr wrap="none" rtlCol="0">
            <a:spAutoFit/>
          </a:bodyPr>
          <a:lstStyle/>
          <a:p>
            <a:pPr algn="ctr"/>
            <a:r>
              <a:rPr kumimoji="1" lang="en-US" altLang="ja-JP" sz="2000" dirty="0">
                <a:solidFill>
                  <a:schemeClr val="bg1"/>
                </a:solidFill>
              </a:rPr>
              <a:t>Duet AI for </a:t>
            </a:r>
          </a:p>
          <a:p>
            <a:pPr algn="ctr"/>
            <a:r>
              <a:rPr kumimoji="1" lang="en-US" altLang="ja-JP" sz="2000" dirty="0">
                <a:solidFill>
                  <a:schemeClr val="bg1"/>
                </a:solidFill>
              </a:rPr>
              <a:t>Google Workspace</a:t>
            </a:r>
            <a:endParaRPr kumimoji="1" lang="ja-JP" altLang="en-US" sz="2000">
              <a:solidFill>
                <a:schemeClr val="bg1"/>
              </a:solidFill>
            </a:endParaRPr>
          </a:p>
        </p:txBody>
      </p:sp>
      <p:sp>
        <p:nvSpPr>
          <p:cNvPr id="22" name="テキスト ボックス 21">
            <a:extLst>
              <a:ext uri="{FF2B5EF4-FFF2-40B4-BE49-F238E27FC236}">
                <a16:creationId xmlns:a16="http://schemas.microsoft.com/office/drawing/2014/main" id="{E1AF384A-4916-739A-F79F-32A78F83403F}"/>
              </a:ext>
            </a:extLst>
          </p:cNvPr>
          <p:cNvSpPr txBox="1"/>
          <p:nvPr/>
        </p:nvSpPr>
        <p:spPr>
          <a:xfrm>
            <a:off x="5757299" y="4010369"/>
            <a:ext cx="2537874" cy="707886"/>
          </a:xfrm>
          <a:prstGeom prst="rect">
            <a:avLst/>
          </a:prstGeom>
          <a:noFill/>
        </p:spPr>
        <p:txBody>
          <a:bodyPr wrap="none" rtlCol="0">
            <a:spAutoFit/>
          </a:bodyPr>
          <a:lstStyle/>
          <a:p>
            <a:pPr algn="ctr"/>
            <a:r>
              <a:rPr kumimoji="1" lang="en-US" altLang="ja-JP" sz="2000" dirty="0">
                <a:solidFill>
                  <a:schemeClr val="bg1"/>
                </a:solidFill>
              </a:rPr>
              <a:t>Google Cloud Security </a:t>
            </a:r>
          </a:p>
          <a:p>
            <a:pPr algn="ctr"/>
            <a:r>
              <a:rPr lang="en-US" altLang="ja-JP" sz="2000" dirty="0">
                <a:solidFill>
                  <a:schemeClr val="bg1"/>
                </a:solidFill>
              </a:rPr>
              <a:t>AI Workbench</a:t>
            </a:r>
            <a:endParaRPr kumimoji="1" lang="ja-JP" altLang="en-US" sz="2000">
              <a:solidFill>
                <a:schemeClr val="bg1"/>
              </a:solidFill>
            </a:endParaRPr>
          </a:p>
        </p:txBody>
      </p:sp>
      <p:sp>
        <p:nvSpPr>
          <p:cNvPr id="23" name="テキスト ボックス 22">
            <a:extLst>
              <a:ext uri="{FF2B5EF4-FFF2-40B4-BE49-F238E27FC236}">
                <a16:creationId xmlns:a16="http://schemas.microsoft.com/office/drawing/2014/main" id="{850DA796-80C8-2781-6F44-FE49E952C10E}"/>
              </a:ext>
            </a:extLst>
          </p:cNvPr>
          <p:cNvSpPr txBox="1"/>
          <p:nvPr/>
        </p:nvSpPr>
        <p:spPr>
          <a:xfrm>
            <a:off x="5613754" y="4990010"/>
            <a:ext cx="2880404" cy="400110"/>
          </a:xfrm>
          <a:prstGeom prst="rect">
            <a:avLst/>
          </a:prstGeom>
          <a:noFill/>
        </p:spPr>
        <p:txBody>
          <a:bodyPr wrap="none" rtlCol="0">
            <a:spAutoFit/>
          </a:bodyPr>
          <a:lstStyle/>
          <a:p>
            <a:pPr algn="ctr"/>
            <a:r>
              <a:rPr kumimoji="1" lang="en-US" altLang="ja-JP" sz="2000" dirty="0">
                <a:solidFill>
                  <a:schemeClr val="bg1"/>
                </a:solidFill>
              </a:rPr>
              <a:t>Generative AI App Builder</a:t>
            </a:r>
            <a:endParaRPr kumimoji="1" lang="ja-JP" altLang="en-US" sz="2000">
              <a:solidFill>
                <a:schemeClr val="bg1"/>
              </a:solidFill>
            </a:endParaRPr>
          </a:p>
        </p:txBody>
      </p:sp>
      <p:sp>
        <p:nvSpPr>
          <p:cNvPr id="24" name="テキスト ボックス 23">
            <a:extLst>
              <a:ext uri="{FF2B5EF4-FFF2-40B4-BE49-F238E27FC236}">
                <a16:creationId xmlns:a16="http://schemas.microsoft.com/office/drawing/2014/main" id="{3A5E457D-FB6D-0ADF-CE19-8671747237E1}"/>
              </a:ext>
            </a:extLst>
          </p:cNvPr>
          <p:cNvSpPr txBox="1"/>
          <p:nvPr/>
        </p:nvSpPr>
        <p:spPr>
          <a:xfrm>
            <a:off x="5698868" y="5821282"/>
            <a:ext cx="2686441" cy="400110"/>
          </a:xfrm>
          <a:prstGeom prst="rect">
            <a:avLst/>
          </a:prstGeom>
          <a:noFill/>
        </p:spPr>
        <p:txBody>
          <a:bodyPr wrap="none" rtlCol="0">
            <a:spAutoFit/>
          </a:bodyPr>
          <a:lstStyle/>
          <a:p>
            <a:pPr algn="ctr"/>
            <a:r>
              <a:rPr kumimoji="1" lang="en-US" altLang="ja-JP" sz="2000" dirty="0">
                <a:solidFill>
                  <a:schemeClr val="bg1"/>
                </a:solidFill>
              </a:rPr>
              <a:t>Vertex AI Model Garden</a:t>
            </a:r>
            <a:endParaRPr kumimoji="1" lang="ja-JP" altLang="en-US" sz="2000">
              <a:solidFill>
                <a:schemeClr val="bg1"/>
              </a:solidFill>
            </a:endParaRPr>
          </a:p>
        </p:txBody>
      </p:sp>
      <p:sp>
        <p:nvSpPr>
          <p:cNvPr id="25" name="テキスト ボックス 24">
            <a:extLst>
              <a:ext uri="{FF2B5EF4-FFF2-40B4-BE49-F238E27FC236}">
                <a16:creationId xmlns:a16="http://schemas.microsoft.com/office/drawing/2014/main" id="{F774623C-79DF-5E29-F4BD-AC8F3C0E601E}"/>
              </a:ext>
            </a:extLst>
          </p:cNvPr>
          <p:cNvSpPr txBox="1"/>
          <p:nvPr/>
        </p:nvSpPr>
        <p:spPr>
          <a:xfrm>
            <a:off x="3902586" y="1585376"/>
            <a:ext cx="1338828" cy="646331"/>
          </a:xfrm>
          <a:prstGeom prst="rect">
            <a:avLst/>
          </a:prstGeom>
          <a:noFill/>
        </p:spPr>
        <p:txBody>
          <a:bodyPr wrap="none" rtlCol="0">
            <a:spAutoFit/>
          </a:bodyPr>
          <a:lstStyle/>
          <a:p>
            <a:pPr algn="ctr"/>
            <a:r>
              <a:rPr lang="ja-JP" altLang="en-US" b="1">
                <a:solidFill>
                  <a:schemeClr val="bg1"/>
                </a:solidFill>
                <a:latin typeface="Meiryo" panose="020B0604030504040204" pitchFamily="34" charset="-128"/>
                <a:ea typeface="Meiryo" panose="020B0604030504040204" pitchFamily="34" charset="-128"/>
              </a:rPr>
              <a:t>ネイティブ</a:t>
            </a:r>
            <a:endParaRPr lang="en-US" altLang="ja-JP" b="1" dirty="0">
              <a:solidFill>
                <a:schemeClr val="bg1"/>
              </a:solidFill>
              <a:latin typeface="Meiryo" panose="020B0604030504040204" pitchFamily="34" charset="-128"/>
              <a:ea typeface="Meiryo" panose="020B0604030504040204" pitchFamily="34" charset="-128"/>
            </a:endParaRPr>
          </a:p>
          <a:p>
            <a:pPr algn="ctr"/>
            <a:r>
              <a:rPr lang="ja-JP" altLang="en-US" b="1">
                <a:solidFill>
                  <a:schemeClr val="bg1"/>
                </a:solidFill>
                <a:latin typeface="Meiryo" panose="020B0604030504040204" pitchFamily="34" charset="-128"/>
                <a:ea typeface="Meiryo" panose="020B0604030504040204" pitchFamily="34" charset="-128"/>
              </a:rPr>
              <a:t>コード生成</a:t>
            </a:r>
            <a:endParaRPr kumimoji="1" lang="ja-JP" altLang="en-US" b="1">
              <a:solidFill>
                <a:schemeClr val="bg1"/>
              </a:solidFill>
              <a:latin typeface="Meiryo" panose="020B0604030504040204" pitchFamily="34" charset="-128"/>
              <a:ea typeface="Meiryo" panose="020B0604030504040204" pitchFamily="34" charset="-128"/>
            </a:endParaRPr>
          </a:p>
        </p:txBody>
      </p:sp>
      <p:sp>
        <p:nvSpPr>
          <p:cNvPr id="26" name="テキスト ボックス 25">
            <a:extLst>
              <a:ext uri="{FF2B5EF4-FFF2-40B4-BE49-F238E27FC236}">
                <a16:creationId xmlns:a16="http://schemas.microsoft.com/office/drawing/2014/main" id="{459BC1FC-60ED-A22B-F85A-8445E156C9C2}"/>
              </a:ext>
            </a:extLst>
          </p:cNvPr>
          <p:cNvSpPr txBox="1"/>
          <p:nvPr/>
        </p:nvSpPr>
        <p:spPr>
          <a:xfrm>
            <a:off x="3913592" y="2385145"/>
            <a:ext cx="1338828" cy="646331"/>
          </a:xfrm>
          <a:prstGeom prst="rect">
            <a:avLst/>
          </a:prstGeom>
          <a:noFill/>
        </p:spPr>
        <p:txBody>
          <a:bodyPr wrap="none" rtlCol="0">
            <a:spAutoFit/>
          </a:bodyPr>
          <a:lstStyle/>
          <a:p>
            <a:pPr algn="ctr"/>
            <a:r>
              <a:rPr lang="ja-JP" altLang="en-US" b="1">
                <a:solidFill>
                  <a:schemeClr val="bg1"/>
                </a:solidFill>
                <a:latin typeface="Meiryo" panose="020B0604030504040204" pitchFamily="34" charset="-128"/>
                <a:ea typeface="Meiryo" panose="020B0604030504040204" pitchFamily="34" charset="-128"/>
              </a:rPr>
              <a:t>ローコード</a:t>
            </a:r>
            <a:endParaRPr lang="en-US" altLang="ja-JP" b="1" dirty="0">
              <a:solidFill>
                <a:schemeClr val="bg1"/>
              </a:solidFill>
              <a:latin typeface="Meiryo" panose="020B0604030504040204" pitchFamily="34" charset="-128"/>
              <a:ea typeface="Meiryo" panose="020B0604030504040204" pitchFamily="34" charset="-128"/>
            </a:endParaRPr>
          </a:p>
          <a:p>
            <a:pPr algn="ctr"/>
            <a:r>
              <a:rPr lang="ja-JP" altLang="en-US" b="1">
                <a:solidFill>
                  <a:schemeClr val="bg1"/>
                </a:solidFill>
                <a:latin typeface="Meiryo" panose="020B0604030504040204" pitchFamily="34" charset="-128"/>
                <a:ea typeface="Meiryo" panose="020B0604030504040204" pitchFamily="34" charset="-128"/>
              </a:rPr>
              <a:t>開発ツール</a:t>
            </a:r>
            <a:endParaRPr kumimoji="1" lang="ja-JP" altLang="en-US" b="1">
              <a:solidFill>
                <a:schemeClr val="bg1"/>
              </a:solidFill>
              <a:latin typeface="Meiryo" panose="020B0604030504040204" pitchFamily="34" charset="-128"/>
              <a:ea typeface="Meiryo" panose="020B0604030504040204" pitchFamily="34" charset="-128"/>
            </a:endParaRPr>
          </a:p>
        </p:txBody>
      </p:sp>
      <p:sp>
        <p:nvSpPr>
          <p:cNvPr id="27" name="テキスト ボックス 26">
            <a:extLst>
              <a:ext uri="{FF2B5EF4-FFF2-40B4-BE49-F238E27FC236}">
                <a16:creationId xmlns:a16="http://schemas.microsoft.com/office/drawing/2014/main" id="{6BD0C08E-FEA1-8374-980A-8CDB49E8ED55}"/>
              </a:ext>
            </a:extLst>
          </p:cNvPr>
          <p:cNvSpPr txBox="1"/>
          <p:nvPr/>
        </p:nvSpPr>
        <p:spPr>
          <a:xfrm>
            <a:off x="4018002" y="3238599"/>
            <a:ext cx="1107996" cy="646331"/>
          </a:xfrm>
          <a:prstGeom prst="rect">
            <a:avLst/>
          </a:prstGeom>
          <a:noFill/>
        </p:spPr>
        <p:txBody>
          <a:bodyPr wrap="none" rtlCol="0">
            <a:spAutoFit/>
          </a:bodyPr>
          <a:lstStyle/>
          <a:p>
            <a:pPr algn="ctr"/>
            <a:r>
              <a:rPr lang="ja-JP" altLang="en-US" b="1">
                <a:solidFill>
                  <a:schemeClr val="bg1"/>
                </a:solidFill>
                <a:latin typeface="Meiryo" panose="020B0604030504040204" pitchFamily="34" charset="-128"/>
                <a:ea typeface="Meiryo" panose="020B0604030504040204" pitchFamily="34" charset="-128"/>
              </a:rPr>
              <a:t>オフィス</a:t>
            </a:r>
            <a:endParaRPr lang="en-US" altLang="ja-JP" b="1" dirty="0">
              <a:solidFill>
                <a:schemeClr val="bg1"/>
              </a:solidFill>
              <a:latin typeface="Meiryo" panose="020B0604030504040204" pitchFamily="34" charset="-128"/>
              <a:ea typeface="Meiryo" panose="020B0604030504040204" pitchFamily="34" charset="-128"/>
            </a:endParaRPr>
          </a:p>
          <a:p>
            <a:pPr algn="ctr"/>
            <a:r>
              <a:rPr kumimoji="1" lang="ja-JP" altLang="en-US" b="1">
                <a:solidFill>
                  <a:schemeClr val="bg1"/>
                </a:solidFill>
                <a:latin typeface="Meiryo" panose="020B0604030504040204" pitchFamily="34" charset="-128"/>
                <a:ea typeface="Meiryo" panose="020B0604030504040204" pitchFamily="34" charset="-128"/>
              </a:rPr>
              <a:t>ツール</a:t>
            </a:r>
          </a:p>
        </p:txBody>
      </p:sp>
      <p:sp>
        <p:nvSpPr>
          <p:cNvPr id="28" name="テキスト ボックス 27">
            <a:extLst>
              <a:ext uri="{FF2B5EF4-FFF2-40B4-BE49-F238E27FC236}">
                <a16:creationId xmlns:a16="http://schemas.microsoft.com/office/drawing/2014/main" id="{F17EE068-B33C-0995-0564-203547F8BC4D}"/>
              </a:ext>
            </a:extLst>
          </p:cNvPr>
          <p:cNvSpPr txBox="1"/>
          <p:nvPr/>
        </p:nvSpPr>
        <p:spPr>
          <a:xfrm>
            <a:off x="3799570" y="4187454"/>
            <a:ext cx="1569660" cy="369332"/>
          </a:xfrm>
          <a:prstGeom prst="rect">
            <a:avLst/>
          </a:prstGeom>
          <a:noFill/>
        </p:spPr>
        <p:txBody>
          <a:bodyPr wrap="none" rtlCol="0">
            <a:spAutoFit/>
          </a:bodyPr>
          <a:lstStyle/>
          <a:p>
            <a:pPr algn="ctr"/>
            <a:r>
              <a:rPr lang="ja-JP" altLang="en-US" b="1">
                <a:solidFill>
                  <a:schemeClr val="bg1"/>
                </a:solidFill>
                <a:latin typeface="Meiryo" panose="020B0604030504040204" pitchFamily="34" charset="-128"/>
                <a:ea typeface="Meiryo" panose="020B0604030504040204" pitchFamily="34" charset="-128"/>
              </a:rPr>
              <a:t>セキュリティ</a:t>
            </a:r>
            <a:endParaRPr kumimoji="1" lang="ja-JP" altLang="en-US" b="1">
              <a:solidFill>
                <a:schemeClr val="bg1"/>
              </a:solidFill>
              <a:latin typeface="Meiryo" panose="020B0604030504040204" pitchFamily="34" charset="-128"/>
              <a:ea typeface="Meiryo" panose="020B0604030504040204" pitchFamily="34" charset="-128"/>
            </a:endParaRPr>
          </a:p>
        </p:txBody>
      </p:sp>
      <p:sp>
        <p:nvSpPr>
          <p:cNvPr id="29" name="テキスト ボックス 28">
            <a:extLst>
              <a:ext uri="{FF2B5EF4-FFF2-40B4-BE49-F238E27FC236}">
                <a16:creationId xmlns:a16="http://schemas.microsoft.com/office/drawing/2014/main" id="{102AF83C-C2C0-EB8F-6C39-9F2F7F723B41}"/>
              </a:ext>
            </a:extLst>
          </p:cNvPr>
          <p:cNvSpPr txBox="1"/>
          <p:nvPr/>
        </p:nvSpPr>
        <p:spPr>
          <a:xfrm>
            <a:off x="3791473" y="4917539"/>
            <a:ext cx="1627369" cy="646331"/>
          </a:xfrm>
          <a:prstGeom prst="rect">
            <a:avLst/>
          </a:prstGeom>
          <a:noFill/>
        </p:spPr>
        <p:txBody>
          <a:bodyPr wrap="none" rtlCol="0">
            <a:spAutoFit/>
          </a:bodyPr>
          <a:lstStyle/>
          <a:p>
            <a:pPr algn="ctr"/>
            <a:r>
              <a:rPr lang="ja-JP" altLang="en-US" b="1">
                <a:solidFill>
                  <a:schemeClr val="bg1"/>
                </a:solidFill>
                <a:latin typeface="Meiryo" panose="020B0604030504040204" pitchFamily="34" charset="-128"/>
                <a:ea typeface="Meiryo" panose="020B0604030504040204" pitchFamily="34" charset="-128"/>
              </a:rPr>
              <a:t>生成</a:t>
            </a:r>
            <a:r>
              <a:rPr lang="en-US" altLang="ja-JP" b="1" dirty="0">
                <a:solidFill>
                  <a:schemeClr val="bg1"/>
                </a:solidFill>
                <a:latin typeface="Meiryo" panose="020B0604030504040204" pitchFamily="34" charset="-128"/>
                <a:ea typeface="Meiryo" panose="020B0604030504040204" pitchFamily="34" charset="-128"/>
              </a:rPr>
              <a:t>AI</a:t>
            </a:r>
            <a:r>
              <a:rPr lang="ja-JP" altLang="en-US" b="1">
                <a:solidFill>
                  <a:schemeClr val="bg1"/>
                </a:solidFill>
                <a:latin typeface="Meiryo" panose="020B0604030504040204" pitchFamily="34" charset="-128"/>
                <a:ea typeface="Meiryo" panose="020B0604030504040204" pitchFamily="34" charset="-128"/>
              </a:rPr>
              <a:t>アプリ</a:t>
            </a:r>
            <a:endParaRPr lang="en-US" altLang="ja-JP" b="1" dirty="0">
              <a:solidFill>
                <a:schemeClr val="bg1"/>
              </a:solidFill>
              <a:latin typeface="Meiryo" panose="020B0604030504040204" pitchFamily="34" charset="-128"/>
              <a:ea typeface="Meiryo" panose="020B0604030504040204" pitchFamily="34" charset="-128"/>
            </a:endParaRPr>
          </a:p>
          <a:p>
            <a:pPr algn="ctr"/>
            <a:r>
              <a:rPr lang="ja-JP" altLang="en-US" b="1">
                <a:solidFill>
                  <a:schemeClr val="bg1"/>
                </a:solidFill>
                <a:latin typeface="Meiryo" panose="020B0604030504040204" pitchFamily="34" charset="-128"/>
                <a:ea typeface="Meiryo" panose="020B0604030504040204" pitchFamily="34" charset="-128"/>
              </a:rPr>
              <a:t>開発</a:t>
            </a:r>
            <a:endParaRPr lang="en-US" altLang="ja-JP" b="1" dirty="0">
              <a:solidFill>
                <a:schemeClr val="bg1"/>
              </a:solidFill>
              <a:latin typeface="Meiryo" panose="020B0604030504040204" pitchFamily="34" charset="-128"/>
              <a:ea typeface="Meiryo" panose="020B0604030504040204" pitchFamily="34" charset="-128"/>
            </a:endParaRPr>
          </a:p>
        </p:txBody>
      </p:sp>
      <p:sp>
        <p:nvSpPr>
          <p:cNvPr id="30" name="テキスト ボックス 29">
            <a:extLst>
              <a:ext uri="{FF2B5EF4-FFF2-40B4-BE49-F238E27FC236}">
                <a16:creationId xmlns:a16="http://schemas.microsoft.com/office/drawing/2014/main" id="{2EDCC5D2-F167-518D-8E8E-456B2A1F48F8}"/>
              </a:ext>
            </a:extLst>
          </p:cNvPr>
          <p:cNvSpPr txBox="1"/>
          <p:nvPr/>
        </p:nvSpPr>
        <p:spPr>
          <a:xfrm>
            <a:off x="4037534" y="5735798"/>
            <a:ext cx="1135246" cy="646331"/>
          </a:xfrm>
          <a:prstGeom prst="rect">
            <a:avLst/>
          </a:prstGeom>
          <a:noFill/>
        </p:spPr>
        <p:txBody>
          <a:bodyPr wrap="none" rtlCol="0">
            <a:spAutoFit/>
          </a:bodyPr>
          <a:lstStyle/>
          <a:p>
            <a:pPr algn="ctr"/>
            <a:r>
              <a:rPr lang="ja-JP" altLang="en-US" b="1">
                <a:solidFill>
                  <a:schemeClr val="bg1"/>
                </a:solidFill>
                <a:latin typeface="Meiryo" panose="020B0604030504040204" pitchFamily="34" charset="-128"/>
                <a:ea typeface="Meiryo" panose="020B0604030504040204" pitchFamily="34" charset="-128"/>
              </a:rPr>
              <a:t>専用</a:t>
            </a:r>
            <a:r>
              <a:rPr lang="en-US" altLang="ja-JP" b="1" dirty="0">
                <a:solidFill>
                  <a:schemeClr val="bg1"/>
                </a:solidFill>
                <a:latin typeface="Meiryo" panose="020B0604030504040204" pitchFamily="34" charset="-128"/>
                <a:ea typeface="Meiryo" panose="020B0604030504040204" pitchFamily="34" charset="-128"/>
              </a:rPr>
              <a:t>LLM</a:t>
            </a:r>
          </a:p>
          <a:p>
            <a:pPr algn="ctr"/>
            <a:r>
              <a:rPr lang="ja-JP" altLang="en-US" b="1">
                <a:solidFill>
                  <a:schemeClr val="bg1"/>
                </a:solidFill>
                <a:latin typeface="Meiryo" panose="020B0604030504040204" pitchFamily="34" charset="-128"/>
                <a:ea typeface="Meiryo" panose="020B0604030504040204" pitchFamily="34" charset="-128"/>
              </a:rPr>
              <a:t>クラウド</a:t>
            </a:r>
            <a:endParaRPr lang="en-US" altLang="ja-JP" b="1" dirty="0">
              <a:solidFill>
                <a:schemeClr val="bg1"/>
              </a:solidFill>
              <a:latin typeface="Meiryo" panose="020B0604030504040204" pitchFamily="34" charset="-128"/>
              <a:ea typeface="Meiryo" panose="020B0604030504040204" pitchFamily="34" charset="-128"/>
            </a:endParaRPr>
          </a:p>
        </p:txBody>
      </p:sp>
      <p:sp>
        <p:nvSpPr>
          <p:cNvPr id="31" name="四角形吹き出し 30">
            <a:extLst>
              <a:ext uri="{FF2B5EF4-FFF2-40B4-BE49-F238E27FC236}">
                <a16:creationId xmlns:a16="http://schemas.microsoft.com/office/drawing/2014/main" id="{8AA40866-C425-1C08-F3CE-44CFE81DB67A}"/>
              </a:ext>
            </a:extLst>
          </p:cNvPr>
          <p:cNvSpPr/>
          <p:nvPr/>
        </p:nvSpPr>
        <p:spPr>
          <a:xfrm>
            <a:off x="7682179" y="1142601"/>
            <a:ext cx="1244227" cy="505756"/>
          </a:xfrm>
          <a:prstGeom prst="wedgeRectCallout">
            <a:avLst>
              <a:gd name="adj1" fmla="val -30377"/>
              <a:gd name="adj2" fmla="val 90677"/>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 name="テキスト ボックス 31">
            <a:extLst>
              <a:ext uri="{FF2B5EF4-FFF2-40B4-BE49-F238E27FC236}">
                <a16:creationId xmlns:a16="http://schemas.microsoft.com/office/drawing/2014/main" id="{B0DCFBA5-DCD6-F6E2-5EB6-E805621CAEAA}"/>
              </a:ext>
            </a:extLst>
          </p:cNvPr>
          <p:cNvSpPr txBox="1"/>
          <p:nvPr/>
        </p:nvSpPr>
        <p:spPr>
          <a:xfrm>
            <a:off x="7656633" y="1186692"/>
            <a:ext cx="1327608" cy="461665"/>
          </a:xfrm>
          <a:prstGeom prst="rect">
            <a:avLst/>
          </a:prstGeom>
          <a:noFill/>
        </p:spPr>
        <p:txBody>
          <a:bodyPr wrap="none" rtlCol="0">
            <a:spAutoFit/>
          </a:bodyPr>
          <a:lstStyle/>
          <a:p>
            <a:pPr algn="ctr"/>
            <a:r>
              <a:rPr kumimoji="1" lang="en-US" altLang="ja-JP" sz="1200" dirty="0">
                <a:solidFill>
                  <a:schemeClr val="bg1"/>
                </a:solidFill>
                <a:latin typeface="Meiryo" panose="020B0604030504040204" pitchFamily="34" charset="-128"/>
                <a:ea typeface="Meiryo" panose="020B0604030504040204" pitchFamily="34" charset="-128"/>
              </a:rPr>
              <a:t>Google Cloud</a:t>
            </a:r>
            <a:r>
              <a:rPr kumimoji="1" lang="ja-JP" altLang="en-US" sz="1200">
                <a:solidFill>
                  <a:schemeClr val="bg1"/>
                </a:solidFill>
                <a:latin typeface="Meiryo" panose="020B0604030504040204" pitchFamily="34" charset="-128"/>
                <a:ea typeface="Meiryo" panose="020B0604030504040204" pitchFamily="34" charset="-128"/>
              </a:rPr>
              <a:t>を</a:t>
            </a:r>
            <a:endParaRPr kumimoji="1" lang="en-US" altLang="ja-JP" sz="1200" dirty="0">
              <a:solidFill>
                <a:schemeClr val="bg1"/>
              </a:solidFill>
              <a:latin typeface="Meiryo" panose="020B0604030504040204" pitchFamily="34" charset="-128"/>
              <a:ea typeface="Meiryo" panose="020B0604030504040204" pitchFamily="34" charset="-128"/>
            </a:endParaRPr>
          </a:p>
          <a:p>
            <a:pPr algn="ctr"/>
            <a:r>
              <a:rPr kumimoji="1" lang="ja-JP" altLang="en-US" sz="1200">
                <a:solidFill>
                  <a:schemeClr val="bg1"/>
                </a:solidFill>
                <a:latin typeface="Meiryo" panose="020B0604030504040204" pitchFamily="34" charset="-128"/>
                <a:ea typeface="Meiryo" panose="020B0604030504040204" pitchFamily="34" charset="-128"/>
              </a:rPr>
              <a:t>使うことに特化</a:t>
            </a:r>
          </a:p>
        </p:txBody>
      </p:sp>
      <p:sp>
        <p:nvSpPr>
          <p:cNvPr id="33" name="四角形吹き出し 32">
            <a:extLst>
              <a:ext uri="{FF2B5EF4-FFF2-40B4-BE49-F238E27FC236}">
                <a16:creationId xmlns:a16="http://schemas.microsoft.com/office/drawing/2014/main" id="{4FC7D04D-0161-BA63-0A87-D4D429C68C87}"/>
              </a:ext>
            </a:extLst>
          </p:cNvPr>
          <p:cNvSpPr/>
          <p:nvPr/>
        </p:nvSpPr>
        <p:spPr>
          <a:xfrm>
            <a:off x="3389196" y="902813"/>
            <a:ext cx="1244227" cy="505756"/>
          </a:xfrm>
          <a:prstGeom prst="wedgeRectCallout">
            <a:avLst>
              <a:gd name="adj1" fmla="val -56359"/>
              <a:gd name="adj2" fmla="val 96156"/>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4" name="テキスト ボックス 33">
            <a:extLst>
              <a:ext uri="{FF2B5EF4-FFF2-40B4-BE49-F238E27FC236}">
                <a16:creationId xmlns:a16="http://schemas.microsoft.com/office/drawing/2014/main" id="{B23C3CDE-4240-2C4B-56C8-039C0440C2FD}"/>
              </a:ext>
            </a:extLst>
          </p:cNvPr>
          <p:cNvSpPr txBox="1"/>
          <p:nvPr/>
        </p:nvSpPr>
        <p:spPr>
          <a:xfrm>
            <a:off x="3394109" y="946904"/>
            <a:ext cx="1266693" cy="430887"/>
          </a:xfrm>
          <a:prstGeom prst="rect">
            <a:avLst/>
          </a:prstGeom>
          <a:noFill/>
        </p:spPr>
        <p:txBody>
          <a:bodyPr wrap="none" rtlCol="0">
            <a:spAutoFit/>
          </a:bodyPr>
          <a:lstStyle/>
          <a:p>
            <a:pPr algn="ctr"/>
            <a:r>
              <a:rPr lang="en-US" altLang="ja-JP" sz="1000" dirty="0">
                <a:solidFill>
                  <a:schemeClr val="bg1"/>
                </a:solidFill>
                <a:latin typeface="Meiryo" panose="020B0604030504040204" pitchFamily="34" charset="-128"/>
                <a:ea typeface="Meiryo" panose="020B0604030504040204" pitchFamily="34" charset="-128"/>
              </a:rPr>
              <a:t>issue</a:t>
            </a:r>
            <a:r>
              <a:rPr lang="ja-JP" altLang="en-US" sz="1000">
                <a:solidFill>
                  <a:schemeClr val="bg1"/>
                </a:solidFill>
                <a:latin typeface="Meiryo" panose="020B0604030504040204" pitchFamily="34" charset="-128"/>
                <a:ea typeface="Meiryo" panose="020B0604030504040204" pitchFamily="34" charset="-128"/>
              </a:rPr>
              <a:t>を入力すれば</a:t>
            </a:r>
            <a:endParaRPr lang="en-US" altLang="ja-JP" sz="1000" dirty="0">
              <a:solidFill>
                <a:schemeClr val="bg1"/>
              </a:solidFill>
              <a:latin typeface="Meiryo" panose="020B0604030504040204" pitchFamily="34" charset="-128"/>
              <a:ea typeface="Meiryo" panose="020B0604030504040204" pitchFamily="34" charset="-128"/>
            </a:endParaRPr>
          </a:p>
          <a:p>
            <a:pPr algn="ctr"/>
            <a:r>
              <a:rPr kumimoji="1" lang="ja-JP" altLang="en-US" sz="1200">
                <a:solidFill>
                  <a:schemeClr val="bg1"/>
                </a:solidFill>
                <a:latin typeface="Meiryo" panose="020B0604030504040204" pitchFamily="34" charset="-128"/>
                <a:ea typeface="Meiryo" panose="020B0604030504040204" pitchFamily="34" charset="-128"/>
              </a:rPr>
              <a:t>コードを生成</a:t>
            </a:r>
          </a:p>
        </p:txBody>
      </p:sp>
    </p:spTree>
    <p:extLst>
      <p:ext uri="{BB962C8B-B14F-4D97-AF65-F5344CB8AC3E}">
        <p14:creationId xmlns:p14="http://schemas.microsoft.com/office/powerpoint/2010/main" val="415842480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2DDC23D0-FC6E-6E45-9538-1835DAC70343}"/>
              </a:ext>
            </a:extLst>
          </p:cNvPr>
          <p:cNvSpPr>
            <a:spLocks noGrp="1"/>
          </p:cNvSpPr>
          <p:nvPr>
            <p:ph type="title"/>
          </p:nvPr>
        </p:nvSpPr>
        <p:spPr/>
        <p:txBody>
          <a:bodyPr/>
          <a:lstStyle/>
          <a:p>
            <a:r>
              <a:rPr kumimoji="1" lang="en-US" altLang="ja-JP" dirty="0"/>
              <a:t>U</a:t>
            </a:r>
            <a:r>
              <a:rPr lang="en-US" altLang="ja-JP" dirty="0"/>
              <a:t>I</a:t>
            </a:r>
            <a:r>
              <a:rPr lang="ja-JP" altLang="en-US"/>
              <a:t>／</a:t>
            </a:r>
            <a:r>
              <a:rPr lang="en-US" altLang="ja-JP" dirty="0"/>
              <a:t>UX</a:t>
            </a:r>
            <a:r>
              <a:rPr lang="ja-JP" altLang="en-US"/>
              <a:t>とは何か</a:t>
            </a:r>
            <a:endParaRPr kumimoji="1" lang="ja-JP" altLang="en-US"/>
          </a:p>
        </p:txBody>
      </p:sp>
      <p:sp>
        <p:nvSpPr>
          <p:cNvPr id="3" name="テキスト ボックス 2">
            <a:extLst>
              <a:ext uri="{FF2B5EF4-FFF2-40B4-BE49-F238E27FC236}">
                <a16:creationId xmlns:a16="http://schemas.microsoft.com/office/drawing/2014/main" id="{EACB33CD-6CAD-4540-AC1C-1EEBCA72C06A}"/>
              </a:ext>
            </a:extLst>
          </p:cNvPr>
          <p:cNvSpPr txBox="1"/>
          <p:nvPr/>
        </p:nvSpPr>
        <p:spPr>
          <a:xfrm>
            <a:off x="311022" y="1038809"/>
            <a:ext cx="1226618" cy="1107996"/>
          </a:xfrm>
          <a:prstGeom prst="rect">
            <a:avLst/>
          </a:prstGeom>
          <a:noFill/>
        </p:spPr>
        <p:txBody>
          <a:bodyPr wrap="none" rtlCol="0">
            <a:spAutoFit/>
          </a:bodyPr>
          <a:lstStyle/>
          <a:p>
            <a:r>
              <a:rPr kumimoji="1" lang="en-US" altLang="ja-JP" sz="6600" dirty="0">
                <a:solidFill>
                  <a:schemeClr val="accent3">
                    <a:lumMod val="75000"/>
                  </a:schemeClr>
                </a:solidFill>
                <a:latin typeface="Hiragino Kaku Gothic Std W8" panose="020B0800000000000000" pitchFamily="34" charset="-128"/>
                <a:ea typeface="Hiragino Kaku Gothic Std W8" panose="020B0800000000000000" pitchFamily="34" charset="-128"/>
                <a:cs typeface="Baloo Bhai" panose="03080902040302020200" pitchFamily="66" charset="0"/>
              </a:rPr>
              <a:t>UI</a:t>
            </a:r>
            <a:endParaRPr kumimoji="1" lang="ja-JP" altLang="en-US" sz="6600">
              <a:solidFill>
                <a:schemeClr val="accent3">
                  <a:lumMod val="75000"/>
                </a:schemeClr>
              </a:solidFill>
              <a:latin typeface="Hiragino Kaku Gothic Std W8" panose="020B0800000000000000" pitchFamily="34" charset="-128"/>
              <a:ea typeface="Hiragino Kaku Gothic Std W8" panose="020B0800000000000000" pitchFamily="34" charset="-128"/>
              <a:cs typeface="Baloo Bhai" panose="03080902040302020200" pitchFamily="66" charset="0"/>
            </a:endParaRPr>
          </a:p>
        </p:txBody>
      </p:sp>
      <p:sp>
        <p:nvSpPr>
          <p:cNvPr id="5" name="テキスト ボックス 4">
            <a:extLst>
              <a:ext uri="{FF2B5EF4-FFF2-40B4-BE49-F238E27FC236}">
                <a16:creationId xmlns:a16="http://schemas.microsoft.com/office/drawing/2014/main" id="{56A240F4-6ED0-B14A-ABF0-8E9D7D2A1EB3}"/>
              </a:ext>
            </a:extLst>
          </p:cNvPr>
          <p:cNvSpPr txBox="1"/>
          <p:nvPr/>
        </p:nvSpPr>
        <p:spPr>
          <a:xfrm>
            <a:off x="2015335" y="1106261"/>
            <a:ext cx="3877985" cy="461665"/>
          </a:xfrm>
          <a:prstGeom prst="rect">
            <a:avLst/>
          </a:prstGeom>
          <a:noFill/>
        </p:spPr>
        <p:txBody>
          <a:bodyPr wrap="none" rtlCol="0">
            <a:spAutoFit/>
          </a:bodyPr>
          <a:lstStyle/>
          <a:p>
            <a:r>
              <a:rPr kumimoji="1" lang="ja-JP" altLang="en-US" sz="2400">
                <a:latin typeface="Meiryo" panose="020B0604030504040204" pitchFamily="34" charset="-128"/>
                <a:ea typeface="Meiryo" panose="020B0604030504040204" pitchFamily="34" charset="-128"/>
              </a:rPr>
              <a:t>人とデジタルをつなぐ窓口</a:t>
            </a:r>
          </a:p>
        </p:txBody>
      </p:sp>
      <p:sp>
        <p:nvSpPr>
          <p:cNvPr id="6" name="テキスト ボックス 5">
            <a:extLst>
              <a:ext uri="{FF2B5EF4-FFF2-40B4-BE49-F238E27FC236}">
                <a16:creationId xmlns:a16="http://schemas.microsoft.com/office/drawing/2014/main" id="{B2CA48A5-D492-FC4E-A8A5-D3BFCB571303}"/>
              </a:ext>
            </a:extLst>
          </p:cNvPr>
          <p:cNvSpPr txBox="1"/>
          <p:nvPr/>
        </p:nvSpPr>
        <p:spPr>
          <a:xfrm>
            <a:off x="2015335" y="1567926"/>
            <a:ext cx="2375522" cy="461665"/>
          </a:xfrm>
          <a:prstGeom prst="rect">
            <a:avLst/>
          </a:prstGeom>
          <a:noFill/>
        </p:spPr>
        <p:txBody>
          <a:bodyPr wrap="none" rtlCol="0">
            <a:spAutoFit/>
          </a:bodyPr>
          <a:lstStyle/>
          <a:p>
            <a:r>
              <a:rPr kumimoji="1" lang="en-US" altLang="ja-JP" sz="2400" b="1" dirty="0">
                <a:latin typeface="Meiryo" panose="020B0604030504040204" pitchFamily="34" charset="-128"/>
                <a:ea typeface="Meiryo" panose="020B0604030504040204" pitchFamily="34" charset="-128"/>
              </a:rPr>
              <a:t>U</a:t>
            </a:r>
            <a:r>
              <a:rPr kumimoji="1" lang="en-US" altLang="ja-JP" sz="2400" dirty="0">
                <a:latin typeface="Meiryo" panose="020B0604030504040204" pitchFamily="34" charset="-128"/>
                <a:ea typeface="Meiryo" panose="020B0604030504040204" pitchFamily="34" charset="-128"/>
              </a:rPr>
              <a:t>ser </a:t>
            </a:r>
            <a:r>
              <a:rPr kumimoji="1" lang="en-US" altLang="ja-JP" sz="2400" b="1" dirty="0">
                <a:latin typeface="Meiryo" panose="020B0604030504040204" pitchFamily="34" charset="-128"/>
                <a:ea typeface="Meiryo" panose="020B0604030504040204" pitchFamily="34" charset="-128"/>
              </a:rPr>
              <a:t>I</a:t>
            </a:r>
            <a:r>
              <a:rPr kumimoji="1" lang="en-US" altLang="ja-JP" sz="2400" dirty="0">
                <a:latin typeface="Meiryo" panose="020B0604030504040204" pitchFamily="34" charset="-128"/>
                <a:ea typeface="Meiryo" panose="020B0604030504040204" pitchFamily="34" charset="-128"/>
              </a:rPr>
              <a:t>nterface</a:t>
            </a:r>
            <a:endParaRPr kumimoji="1" lang="ja-JP" altLang="en-US" sz="2400">
              <a:latin typeface="Meiryo" panose="020B0604030504040204" pitchFamily="34" charset="-128"/>
              <a:ea typeface="Meiryo" panose="020B0604030504040204" pitchFamily="34" charset="-128"/>
            </a:endParaRPr>
          </a:p>
        </p:txBody>
      </p:sp>
      <p:grpSp>
        <p:nvGrpSpPr>
          <p:cNvPr id="17" name="グループ化 16">
            <a:extLst>
              <a:ext uri="{FF2B5EF4-FFF2-40B4-BE49-F238E27FC236}">
                <a16:creationId xmlns:a16="http://schemas.microsoft.com/office/drawing/2014/main" id="{5FF380AD-AE5F-D643-A68E-0CD90AEAF21F}"/>
              </a:ext>
            </a:extLst>
          </p:cNvPr>
          <p:cNvGrpSpPr/>
          <p:nvPr/>
        </p:nvGrpSpPr>
        <p:grpSpPr>
          <a:xfrm>
            <a:off x="2077125" y="2052060"/>
            <a:ext cx="1125971" cy="940475"/>
            <a:chOff x="6183086" y="1006733"/>
            <a:chExt cx="1465008" cy="1192048"/>
          </a:xfrm>
        </p:grpSpPr>
        <p:pic>
          <p:nvPicPr>
            <p:cNvPr id="11" name="図 10">
              <a:extLst>
                <a:ext uri="{FF2B5EF4-FFF2-40B4-BE49-F238E27FC236}">
                  <a16:creationId xmlns:a16="http://schemas.microsoft.com/office/drawing/2014/main" id="{AABBB962-47A8-5749-83B1-85C5E75EF0FC}"/>
                </a:ext>
                <a:ext uri="{C183D7F6-B498-43B3-948B-1728B52AA6E4}">
                  <adec:decorative xmlns:adec="http://schemas.microsoft.com/office/drawing/2017/decorative" val="1"/>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6183086" y="1107350"/>
              <a:ext cx="1465008" cy="1091431"/>
            </a:xfrm>
            <a:prstGeom prst="rect">
              <a:avLst/>
            </a:prstGeom>
          </p:spPr>
        </p:pic>
        <p:pic>
          <p:nvPicPr>
            <p:cNvPr id="10" name="図 9">
              <a:extLst>
                <a:ext uri="{FF2B5EF4-FFF2-40B4-BE49-F238E27FC236}">
                  <a16:creationId xmlns:a16="http://schemas.microsoft.com/office/drawing/2014/main" id="{04EA2C43-1671-9042-B658-312A21DA2D40}"/>
                </a:ext>
                <a:ext uri="{C183D7F6-B498-43B3-948B-1728B52AA6E4}">
                  <adec:decorative xmlns:adec="http://schemas.microsoft.com/office/drawing/2017/decorative" val="1"/>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6371015" y="1006733"/>
              <a:ext cx="1091431" cy="1091431"/>
            </a:xfrm>
            <a:prstGeom prst="rect">
              <a:avLst/>
            </a:prstGeom>
          </p:spPr>
        </p:pic>
        <p:pic>
          <p:nvPicPr>
            <p:cNvPr id="15" name="図 14" descr="挿絵, 時計 が含まれている画像&#10;&#10;自動的に生成された説明">
              <a:extLst>
                <a:ext uri="{FF2B5EF4-FFF2-40B4-BE49-F238E27FC236}">
                  <a16:creationId xmlns:a16="http://schemas.microsoft.com/office/drawing/2014/main" id="{B8EC66C6-FB23-4842-9490-CE318267A4AE}"/>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6782059" y="1397805"/>
              <a:ext cx="309286" cy="309286"/>
            </a:xfrm>
            <a:prstGeom prst="rect">
              <a:avLst/>
            </a:prstGeom>
            <a:ln>
              <a:noFill/>
            </a:ln>
            <a:effectLst>
              <a:outerShdw blurRad="292100" dist="139700" dir="2700000" algn="tl" rotWithShape="0">
                <a:srgbClr val="333333">
                  <a:alpha val="65000"/>
                </a:srgbClr>
              </a:outerShdw>
            </a:effectLst>
          </p:spPr>
        </p:pic>
      </p:grpSp>
      <p:pic>
        <p:nvPicPr>
          <p:cNvPr id="1026" name="Picture 2" descr="検索ボタン の写真、ロイヤリティフリーの画像、グラフィック、ベクターおよびビデオ | Adobe Stock">
            <a:extLst>
              <a:ext uri="{FF2B5EF4-FFF2-40B4-BE49-F238E27FC236}">
                <a16:creationId xmlns:a16="http://schemas.microsoft.com/office/drawing/2014/main" id="{4428D39A-1387-AE4D-B0CB-030E062AE05E}"/>
              </a:ext>
            </a:extLst>
          </p:cNvPr>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121595" y="2250422"/>
            <a:ext cx="1704313" cy="618813"/>
          </a:xfrm>
          <a:prstGeom prst="rect">
            <a:avLst/>
          </a:prstGeom>
          <a:noFill/>
          <a:extLst>
            <a:ext uri="{909E8E84-426E-40DD-AFC4-6F175D3DCCD1}">
              <a14:hiddenFill xmlns:a14="http://schemas.microsoft.com/office/drawing/2010/main">
                <a:solidFill>
                  <a:srgbClr val="FFFFFF"/>
                </a:solidFill>
              </a14:hiddenFill>
            </a:ext>
          </a:extLst>
        </p:spPr>
      </p:pic>
      <p:pic>
        <p:nvPicPr>
          <p:cNvPr id="18" name="図 17">
            <a:extLst>
              <a:ext uri="{FF2B5EF4-FFF2-40B4-BE49-F238E27FC236}">
                <a16:creationId xmlns:a16="http://schemas.microsoft.com/office/drawing/2014/main" id="{0C716862-7BA0-6D4F-9EDC-726C567E9E63}"/>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4811861" y="2345287"/>
            <a:ext cx="1418933" cy="322485"/>
          </a:xfrm>
          <a:prstGeom prst="rect">
            <a:avLst/>
          </a:prstGeom>
        </p:spPr>
      </p:pic>
      <p:sp>
        <p:nvSpPr>
          <p:cNvPr id="19" name="テキスト ボックス 18">
            <a:extLst>
              <a:ext uri="{FF2B5EF4-FFF2-40B4-BE49-F238E27FC236}">
                <a16:creationId xmlns:a16="http://schemas.microsoft.com/office/drawing/2014/main" id="{7A59EB98-B02F-6544-BF66-751D474960E4}"/>
              </a:ext>
            </a:extLst>
          </p:cNvPr>
          <p:cNvSpPr txBox="1"/>
          <p:nvPr/>
        </p:nvSpPr>
        <p:spPr>
          <a:xfrm>
            <a:off x="6448721" y="2058973"/>
            <a:ext cx="2089033" cy="923330"/>
          </a:xfrm>
          <a:prstGeom prst="rect">
            <a:avLst/>
          </a:prstGeom>
          <a:noFill/>
        </p:spPr>
        <p:txBody>
          <a:bodyPr wrap="none" rtlCol="0">
            <a:spAutoFit/>
          </a:bodyPr>
          <a:lstStyle/>
          <a:p>
            <a:pPr marL="285750" indent="-285750">
              <a:buFont typeface="Wingdings" pitchFamily="2" charset="2"/>
              <a:buChar char="Ø"/>
            </a:pPr>
            <a:r>
              <a:rPr kumimoji="1" lang="ja-JP" altLang="en-US">
                <a:solidFill>
                  <a:schemeClr val="accent3">
                    <a:lumMod val="75000"/>
                  </a:schemeClr>
                </a:solidFill>
                <a:latin typeface="Meiryo" panose="020B0604030504040204" pitchFamily="34" charset="-128"/>
                <a:ea typeface="Meiryo" panose="020B0604030504040204" pitchFamily="34" charset="-128"/>
              </a:rPr>
              <a:t>直ぐに分かる</a:t>
            </a:r>
            <a:endParaRPr kumimoji="1" lang="en-US" altLang="ja-JP" dirty="0">
              <a:solidFill>
                <a:schemeClr val="accent3">
                  <a:lumMod val="75000"/>
                </a:schemeClr>
              </a:solidFill>
              <a:latin typeface="Meiryo" panose="020B0604030504040204" pitchFamily="34" charset="-128"/>
              <a:ea typeface="Meiryo" panose="020B0604030504040204" pitchFamily="34" charset="-128"/>
            </a:endParaRPr>
          </a:p>
          <a:p>
            <a:pPr marL="285750" indent="-285750">
              <a:buFont typeface="Wingdings" pitchFamily="2" charset="2"/>
              <a:buChar char="Ø"/>
            </a:pPr>
            <a:r>
              <a:rPr kumimoji="1" lang="ja-JP" altLang="en-US">
                <a:solidFill>
                  <a:schemeClr val="accent3">
                    <a:lumMod val="75000"/>
                  </a:schemeClr>
                </a:solidFill>
                <a:latin typeface="Meiryo" panose="020B0604030504040204" pitchFamily="34" charset="-128"/>
                <a:ea typeface="Meiryo" panose="020B0604030504040204" pitchFamily="34" charset="-128"/>
              </a:rPr>
              <a:t>使い易い</a:t>
            </a:r>
            <a:endParaRPr kumimoji="1" lang="en-US" altLang="ja-JP" dirty="0">
              <a:solidFill>
                <a:schemeClr val="accent3">
                  <a:lumMod val="75000"/>
                </a:schemeClr>
              </a:solidFill>
              <a:latin typeface="Meiryo" panose="020B0604030504040204" pitchFamily="34" charset="-128"/>
              <a:ea typeface="Meiryo" panose="020B0604030504040204" pitchFamily="34" charset="-128"/>
            </a:endParaRPr>
          </a:p>
          <a:p>
            <a:pPr marL="285750" indent="-285750">
              <a:buFont typeface="Wingdings" pitchFamily="2" charset="2"/>
              <a:buChar char="Ø"/>
            </a:pPr>
            <a:r>
              <a:rPr kumimoji="1" lang="ja-JP" altLang="en-US">
                <a:solidFill>
                  <a:schemeClr val="accent3">
                    <a:lumMod val="75000"/>
                  </a:schemeClr>
                </a:solidFill>
                <a:latin typeface="Meiryo" panose="020B0604030504040204" pitchFamily="34" charset="-128"/>
                <a:ea typeface="Meiryo" panose="020B0604030504040204" pitchFamily="34" charset="-128"/>
              </a:rPr>
              <a:t>迷わない　など</a:t>
            </a:r>
          </a:p>
        </p:txBody>
      </p:sp>
      <p:sp>
        <p:nvSpPr>
          <p:cNvPr id="4" name="テキスト ボックス 3">
            <a:extLst>
              <a:ext uri="{FF2B5EF4-FFF2-40B4-BE49-F238E27FC236}">
                <a16:creationId xmlns:a16="http://schemas.microsoft.com/office/drawing/2014/main" id="{2B47D813-2A86-6A47-AA7E-FA8088F18E6C}"/>
              </a:ext>
            </a:extLst>
          </p:cNvPr>
          <p:cNvSpPr txBox="1"/>
          <p:nvPr/>
        </p:nvSpPr>
        <p:spPr>
          <a:xfrm>
            <a:off x="311022" y="3327919"/>
            <a:ext cx="1704313" cy="1107996"/>
          </a:xfrm>
          <a:prstGeom prst="rect">
            <a:avLst/>
          </a:prstGeom>
          <a:noFill/>
        </p:spPr>
        <p:txBody>
          <a:bodyPr wrap="none" rtlCol="0">
            <a:spAutoFit/>
          </a:bodyPr>
          <a:lstStyle/>
          <a:p>
            <a:r>
              <a:rPr kumimoji="1" lang="en-US" altLang="ja-JP" sz="6600" dirty="0">
                <a:solidFill>
                  <a:schemeClr val="accent6">
                    <a:lumMod val="75000"/>
                  </a:schemeClr>
                </a:solidFill>
                <a:latin typeface="Hiragino Kaku Gothic Std W8" panose="020B0800000000000000" pitchFamily="34" charset="-128"/>
                <a:ea typeface="Hiragino Kaku Gothic Std W8" panose="020B0800000000000000" pitchFamily="34" charset="-128"/>
                <a:cs typeface="Baloo Bhai" panose="03080902040302020200" pitchFamily="66" charset="0"/>
              </a:rPr>
              <a:t>UX</a:t>
            </a:r>
            <a:endParaRPr kumimoji="1" lang="ja-JP" altLang="en-US" sz="6600">
              <a:solidFill>
                <a:schemeClr val="accent6">
                  <a:lumMod val="75000"/>
                </a:schemeClr>
              </a:solidFill>
              <a:latin typeface="Hiragino Kaku Gothic Std W8" panose="020B0800000000000000" pitchFamily="34" charset="-128"/>
              <a:ea typeface="Hiragino Kaku Gothic Std W8" panose="020B0800000000000000" pitchFamily="34" charset="-128"/>
              <a:cs typeface="Baloo Bhai" panose="03080902040302020200" pitchFamily="66" charset="0"/>
            </a:endParaRPr>
          </a:p>
        </p:txBody>
      </p:sp>
      <p:sp>
        <p:nvSpPr>
          <p:cNvPr id="7" name="テキスト ボックス 6">
            <a:extLst>
              <a:ext uri="{FF2B5EF4-FFF2-40B4-BE49-F238E27FC236}">
                <a16:creationId xmlns:a16="http://schemas.microsoft.com/office/drawing/2014/main" id="{C73637A1-7E23-6A44-BDA3-6B2D2686790B}"/>
              </a:ext>
            </a:extLst>
          </p:cNvPr>
          <p:cNvSpPr txBox="1"/>
          <p:nvPr/>
        </p:nvSpPr>
        <p:spPr>
          <a:xfrm>
            <a:off x="2015335" y="3445134"/>
            <a:ext cx="6340197" cy="461665"/>
          </a:xfrm>
          <a:prstGeom prst="rect">
            <a:avLst/>
          </a:prstGeom>
          <a:noFill/>
        </p:spPr>
        <p:txBody>
          <a:bodyPr wrap="none" rtlCol="0">
            <a:spAutoFit/>
          </a:bodyPr>
          <a:lstStyle/>
          <a:p>
            <a:r>
              <a:rPr kumimoji="1" lang="ja-JP" altLang="en-US" sz="2400">
                <a:latin typeface="Meiryo" panose="020B0604030504040204" pitchFamily="34" charset="-128"/>
                <a:ea typeface="Meiryo" panose="020B0604030504040204" pitchFamily="34" charset="-128"/>
              </a:rPr>
              <a:t>人とデジタルがつながることで得られる体験</a:t>
            </a:r>
          </a:p>
        </p:txBody>
      </p:sp>
      <p:sp>
        <p:nvSpPr>
          <p:cNvPr id="8" name="テキスト ボックス 7">
            <a:extLst>
              <a:ext uri="{FF2B5EF4-FFF2-40B4-BE49-F238E27FC236}">
                <a16:creationId xmlns:a16="http://schemas.microsoft.com/office/drawing/2014/main" id="{DA7C7E01-7B38-2D47-B685-95484B45099B}"/>
              </a:ext>
            </a:extLst>
          </p:cNvPr>
          <p:cNvSpPr txBox="1"/>
          <p:nvPr/>
        </p:nvSpPr>
        <p:spPr>
          <a:xfrm>
            <a:off x="2015335" y="3906799"/>
            <a:ext cx="2622834" cy="461665"/>
          </a:xfrm>
          <a:prstGeom prst="rect">
            <a:avLst/>
          </a:prstGeom>
          <a:noFill/>
        </p:spPr>
        <p:txBody>
          <a:bodyPr wrap="none" rtlCol="0">
            <a:spAutoFit/>
          </a:bodyPr>
          <a:lstStyle/>
          <a:p>
            <a:r>
              <a:rPr kumimoji="1" lang="en-US" altLang="ja-JP" sz="2400" b="1" dirty="0">
                <a:latin typeface="Meiryo" panose="020B0604030504040204" pitchFamily="34" charset="-128"/>
                <a:ea typeface="Meiryo" panose="020B0604030504040204" pitchFamily="34" charset="-128"/>
              </a:rPr>
              <a:t>U</a:t>
            </a:r>
            <a:r>
              <a:rPr kumimoji="1" lang="en-US" altLang="ja-JP" sz="2400" dirty="0">
                <a:latin typeface="Meiryo" panose="020B0604030504040204" pitchFamily="34" charset="-128"/>
                <a:ea typeface="Meiryo" panose="020B0604030504040204" pitchFamily="34" charset="-128"/>
              </a:rPr>
              <a:t>ser </a:t>
            </a:r>
            <a:r>
              <a:rPr kumimoji="1" lang="en-US" altLang="ja-JP" sz="2400" b="1" dirty="0">
                <a:latin typeface="Meiryo" panose="020B0604030504040204" pitchFamily="34" charset="-128"/>
                <a:ea typeface="Meiryo" panose="020B0604030504040204" pitchFamily="34" charset="-128"/>
              </a:rPr>
              <a:t>E</a:t>
            </a:r>
            <a:r>
              <a:rPr kumimoji="1" lang="en-US" altLang="ja-JP" sz="2400" dirty="0">
                <a:latin typeface="Meiryo" panose="020B0604030504040204" pitchFamily="34" charset="-128"/>
                <a:ea typeface="Meiryo" panose="020B0604030504040204" pitchFamily="34" charset="-128"/>
              </a:rPr>
              <a:t>xperience</a:t>
            </a:r>
            <a:endParaRPr kumimoji="1" lang="ja-JP" altLang="en-US" sz="2400">
              <a:latin typeface="Meiryo" panose="020B0604030504040204" pitchFamily="34" charset="-128"/>
              <a:ea typeface="Meiryo" panose="020B0604030504040204" pitchFamily="34" charset="-128"/>
            </a:endParaRPr>
          </a:p>
        </p:txBody>
      </p:sp>
      <p:sp>
        <p:nvSpPr>
          <p:cNvPr id="32" name="テキスト ボックス 31">
            <a:extLst>
              <a:ext uri="{FF2B5EF4-FFF2-40B4-BE49-F238E27FC236}">
                <a16:creationId xmlns:a16="http://schemas.microsoft.com/office/drawing/2014/main" id="{A452B117-7630-9746-97FB-123FAEC22E25}"/>
              </a:ext>
            </a:extLst>
          </p:cNvPr>
          <p:cNvSpPr txBox="1"/>
          <p:nvPr/>
        </p:nvSpPr>
        <p:spPr>
          <a:xfrm>
            <a:off x="6448720" y="4559355"/>
            <a:ext cx="2089033" cy="923330"/>
          </a:xfrm>
          <a:prstGeom prst="rect">
            <a:avLst/>
          </a:prstGeom>
          <a:noFill/>
        </p:spPr>
        <p:txBody>
          <a:bodyPr wrap="none" rtlCol="0">
            <a:spAutoFit/>
          </a:bodyPr>
          <a:lstStyle/>
          <a:p>
            <a:pPr marL="285750" indent="-285750">
              <a:buFont typeface="Wingdings" pitchFamily="2" charset="2"/>
              <a:buChar char="Ø"/>
            </a:pPr>
            <a:r>
              <a:rPr kumimoji="1" lang="ja-JP" altLang="en-US">
                <a:solidFill>
                  <a:schemeClr val="accent6">
                    <a:lumMod val="75000"/>
                  </a:schemeClr>
                </a:solidFill>
                <a:latin typeface="Meiryo" panose="020B0604030504040204" pitchFamily="34" charset="-128"/>
                <a:ea typeface="Meiryo" panose="020B0604030504040204" pitchFamily="34" charset="-128"/>
              </a:rPr>
              <a:t>とても便利</a:t>
            </a:r>
            <a:endParaRPr kumimoji="1" lang="en-US" altLang="ja-JP" dirty="0">
              <a:solidFill>
                <a:schemeClr val="accent6">
                  <a:lumMod val="75000"/>
                </a:schemeClr>
              </a:solidFill>
              <a:latin typeface="Meiryo" panose="020B0604030504040204" pitchFamily="34" charset="-128"/>
              <a:ea typeface="Meiryo" panose="020B0604030504040204" pitchFamily="34" charset="-128"/>
            </a:endParaRPr>
          </a:p>
          <a:p>
            <a:pPr marL="285750" indent="-285750">
              <a:buFont typeface="Wingdings" pitchFamily="2" charset="2"/>
              <a:buChar char="Ø"/>
            </a:pPr>
            <a:r>
              <a:rPr lang="ja-JP" altLang="en-US">
                <a:solidFill>
                  <a:schemeClr val="accent6">
                    <a:lumMod val="75000"/>
                  </a:schemeClr>
                </a:solidFill>
                <a:latin typeface="Meiryo" panose="020B0604030504040204" pitchFamily="34" charset="-128"/>
                <a:ea typeface="Meiryo" panose="020B0604030504040204" pitchFamily="34" charset="-128"/>
              </a:rPr>
              <a:t>もっと使いたい</a:t>
            </a:r>
            <a:endParaRPr lang="en-US" altLang="ja-JP" dirty="0">
              <a:solidFill>
                <a:schemeClr val="accent6">
                  <a:lumMod val="75000"/>
                </a:schemeClr>
              </a:solidFill>
              <a:latin typeface="Meiryo" panose="020B0604030504040204" pitchFamily="34" charset="-128"/>
              <a:ea typeface="Meiryo" panose="020B0604030504040204" pitchFamily="34" charset="-128"/>
            </a:endParaRPr>
          </a:p>
          <a:p>
            <a:pPr marL="285750" indent="-285750">
              <a:buFont typeface="Wingdings" pitchFamily="2" charset="2"/>
              <a:buChar char="Ø"/>
            </a:pPr>
            <a:r>
              <a:rPr kumimoji="1" lang="ja-JP" altLang="en-US">
                <a:solidFill>
                  <a:schemeClr val="accent6">
                    <a:lumMod val="75000"/>
                  </a:schemeClr>
                </a:solidFill>
                <a:latin typeface="Meiryo" panose="020B0604030504040204" pitchFamily="34" charset="-128"/>
                <a:ea typeface="Meiryo" panose="020B0604030504040204" pitchFamily="34" charset="-128"/>
              </a:rPr>
              <a:t>感動した　など</a:t>
            </a:r>
          </a:p>
        </p:txBody>
      </p:sp>
      <p:sp>
        <p:nvSpPr>
          <p:cNvPr id="29" name="右大かっこ 28">
            <a:extLst>
              <a:ext uri="{FF2B5EF4-FFF2-40B4-BE49-F238E27FC236}">
                <a16:creationId xmlns:a16="http://schemas.microsoft.com/office/drawing/2014/main" id="{F2E96D78-6F8F-9F43-AE39-352ED469B975}"/>
              </a:ext>
            </a:extLst>
          </p:cNvPr>
          <p:cNvSpPr/>
          <p:nvPr/>
        </p:nvSpPr>
        <p:spPr>
          <a:xfrm rot="5400000">
            <a:off x="3540515" y="4162420"/>
            <a:ext cx="170862" cy="2986899"/>
          </a:xfrm>
          <a:prstGeom prst="rightBracket">
            <a:avLst/>
          </a:prstGeom>
          <a:ln w="38100">
            <a:solidFill>
              <a:schemeClr val="accent3">
                <a:lumMod val="7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solidFill>
                <a:schemeClr val="accent6">
                  <a:lumMod val="75000"/>
                </a:schemeClr>
              </a:solidFill>
            </a:endParaRPr>
          </a:p>
        </p:txBody>
      </p:sp>
      <p:sp>
        <p:nvSpPr>
          <p:cNvPr id="34" name="右大かっこ 33">
            <a:extLst>
              <a:ext uri="{FF2B5EF4-FFF2-40B4-BE49-F238E27FC236}">
                <a16:creationId xmlns:a16="http://schemas.microsoft.com/office/drawing/2014/main" id="{F13FA7C7-9010-A04A-95E9-36914AAE3462}"/>
              </a:ext>
            </a:extLst>
          </p:cNvPr>
          <p:cNvSpPr/>
          <p:nvPr/>
        </p:nvSpPr>
        <p:spPr>
          <a:xfrm rot="5400000">
            <a:off x="5805048" y="5299500"/>
            <a:ext cx="170862" cy="712740"/>
          </a:xfrm>
          <a:prstGeom prst="rightBracket">
            <a:avLst/>
          </a:prstGeom>
          <a:ln w="38100">
            <a:solidFill>
              <a:schemeClr val="accent6">
                <a:lumMod val="7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solidFill>
                <a:schemeClr val="accent6">
                  <a:lumMod val="75000"/>
                </a:schemeClr>
              </a:solidFill>
            </a:endParaRPr>
          </a:p>
        </p:txBody>
      </p:sp>
      <p:sp>
        <p:nvSpPr>
          <p:cNvPr id="35" name="テキスト ボックス 34">
            <a:extLst>
              <a:ext uri="{FF2B5EF4-FFF2-40B4-BE49-F238E27FC236}">
                <a16:creationId xmlns:a16="http://schemas.microsoft.com/office/drawing/2014/main" id="{7153E858-5A5B-9A46-A36D-95CB418B2415}"/>
              </a:ext>
            </a:extLst>
          </p:cNvPr>
          <p:cNvSpPr txBox="1"/>
          <p:nvPr/>
        </p:nvSpPr>
        <p:spPr>
          <a:xfrm>
            <a:off x="3342426" y="5841936"/>
            <a:ext cx="689612" cy="584775"/>
          </a:xfrm>
          <a:prstGeom prst="rect">
            <a:avLst/>
          </a:prstGeom>
          <a:noFill/>
        </p:spPr>
        <p:txBody>
          <a:bodyPr wrap="none" rtlCol="0">
            <a:spAutoFit/>
          </a:bodyPr>
          <a:lstStyle/>
          <a:p>
            <a:r>
              <a:rPr kumimoji="1" lang="en-US" altLang="ja-JP" sz="3200" dirty="0">
                <a:solidFill>
                  <a:schemeClr val="accent3">
                    <a:lumMod val="75000"/>
                  </a:schemeClr>
                </a:solidFill>
                <a:latin typeface="Hiragino Kaku Gothic Std W8" panose="020B0800000000000000" pitchFamily="34" charset="-128"/>
                <a:ea typeface="Hiragino Kaku Gothic Std W8" panose="020B0800000000000000" pitchFamily="34" charset="-128"/>
                <a:cs typeface="Baloo Bhai" panose="03080902040302020200" pitchFamily="66" charset="0"/>
              </a:rPr>
              <a:t>UI</a:t>
            </a:r>
            <a:endParaRPr kumimoji="1" lang="ja-JP" altLang="en-US" sz="3200">
              <a:solidFill>
                <a:schemeClr val="accent3">
                  <a:lumMod val="75000"/>
                </a:schemeClr>
              </a:solidFill>
              <a:latin typeface="Hiragino Kaku Gothic Std W8" panose="020B0800000000000000" pitchFamily="34" charset="-128"/>
              <a:ea typeface="Hiragino Kaku Gothic Std W8" panose="020B0800000000000000" pitchFamily="34" charset="-128"/>
              <a:cs typeface="Baloo Bhai" panose="03080902040302020200" pitchFamily="66" charset="0"/>
            </a:endParaRPr>
          </a:p>
        </p:txBody>
      </p:sp>
      <p:sp>
        <p:nvSpPr>
          <p:cNvPr id="36" name="テキスト ボックス 35">
            <a:extLst>
              <a:ext uri="{FF2B5EF4-FFF2-40B4-BE49-F238E27FC236}">
                <a16:creationId xmlns:a16="http://schemas.microsoft.com/office/drawing/2014/main" id="{B7125C76-A7FA-C54B-A793-6F49E9C20A53}"/>
              </a:ext>
            </a:extLst>
          </p:cNvPr>
          <p:cNvSpPr txBox="1"/>
          <p:nvPr/>
        </p:nvSpPr>
        <p:spPr>
          <a:xfrm>
            <a:off x="5429455" y="5841936"/>
            <a:ext cx="922047" cy="584775"/>
          </a:xfrm>
          <a:prstGeom prst="rect">
            <a:avLst/>
          </a:prstGeom>
          <a:noFill/>
        </p:spPr>
        <p:txBody>
          <a:bodyPr wrap="none" rtlCol="0">
            <a:spAutoFit/>
          </a:bodyPr>
          <a:lstStyle/>
          <a:p>
            <a:r>
              <a:rPr kumimoji="1" lang="en-US" altLang="ja-JP" sz="3200" dirty="0">
                <a:solidFill>
                  <a:schemeClr val="accent6">
                    <a:lumMod val="75000"/>
                  </a:schemeClr>
                </a:solidFill>
                <a:latin typeface="Hiragino Kaku Gothic Std W8" panose="020B0800000000000000" pitchFamily="34" charset="-128"/>
                <a:ea typeface="Hiragino Kaku Gothic Std W8" panose="020B0800000000000000" pitchFamily="34" charset="-128"/>
                <a:cs typeface="Baloo Bhai" panose="03080902040302020200" pitchFamily="66" charset="0"/>
              </a:rPr>
              <a:t>UX</a:t>
            </a:r>
            <a:endParaRPr kumimoji="1" lang="ja-JP" altLang="en-US" sz="3200">
              <a:solidFill>
                <a:schemeClr val="accent6">
                  <a:lumMod val="75000"/>
                </a:schemeClr>
              </a:solidFill>
              <a:latin typeface="Hiragino Kaku Gothic Std W8" panose="020B0800000000000000" pitchFamily="34" charset="-128"/>
              <a:ea typeface="Hiragino Kaku Gothic Std W8" panose="020B0800000000000000" pitchFamily="34" charset="-128"/>
              <a:cs typeface="Baloo Bhai" panose="03080902040302020200" pitchFamily="66" charset="0"/>
            </a:endParaRPr>
          </a:p>
        </p:txBody>
      </p:sp>
      <p:grpSp>
        <p:nvGrpSpPr>
          <p:cNvPr id="20" name="グループ化 19">
            <a:extLst>
              <a:ext uri="{FF2B5EF4-FFF2-40B4-BE49-F238E27FC236}">
                <a16:creationId xmlns:a16="http://schemas.microsoft.com/office/drawing/2014/main" id="{D39FED45-DE22-4A42-8D21-517AF5E1909E}"/>
              </a:ext>
            </a:extLst>
          </p:cNvPr>
          <p:cNvGrpSpPr/>
          <p:nvPr/>
        </p:nvGrpSpPr>
        <p:grpSpPr>
          <a:xfrm>
            <a:off x="1948076" y="4542948"/>
            <a:ext cx="3187034" cy="1132717"/>
            <a:chOff x="1948076" y="4542948"/>
            <a:chExt cx="3187034" cy="1132717"/>
          </a:xfrm>
        </p:grpSpPr>
        <p:sp>
          <p:nvSpPr>
            <p:cNvPr id="28" name="右矢印 27">
              <a:extLst>
                <a:ext uri="{FF2B5EF4-FFF2-40B4-BE49-F238E27FC236}">
                  <a16:creationId xmlns:a16="http://schemas.microsoft.com/office/drawing/2014/main" id="{26E9036E-7E9D-4442-AEA7-5E1232C61009}"/>
                </a:ext>
              </a:extLst>
            </p:cNvPr>
            <p:cNvSpPr/>
            <p:nvPr/>
          </p:nvSpPr>
          <p:spPr>
            <a:xfrm>
              <a:off x="2962718" y="4776969"/>
              <a:ext cx="242182" cy="488103"/>
            </a:xfrm>
            <a:prstGeom prst="rightArrow">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6">
                    <a:lumMod val="75000"/>
                  </a:schemeClr>
                </a:solidFill>
                <a:latin typeface="ＭＳ Ｐゴシック"/>
                <a:ea typeface="ＭＳ Ｐゴシック"/>
                <a:cs typeface="ＭＳ Ｐゴシック"/>
              </a:endParaRPr>
            </a:p>
          </p:txBody>
        </p:sp>
        <p:sp>
          <p:nvSpPr>
            <p:cNvPr id="30" name="右矢印 29">
              <a:extLst>
                <a:ext uri="{FF2B5EF4-FFF2-40B4-BE49-F238E27FC236}">
                  <a16:creationId xmlns:a16="http://schemas.microsoft.com/office/drawing/2014/main" id="{6AC7F5E3-E643-5547-A0B5-B2044E934F40}"/>
                </a:ext>
              </a:extLst>
            </p:cNvPr>
            <p:cNvSpPr/>
            <p:nvPr/>
          </p:nvSpPr>
          <p:spPr>
            <a:xfrm>
              <a:off x="4088430" y="4776969"/>
              <a:ext cx="242182" cy="488103"/>
            </a:xfrm>
            <a:prstGeom prst="rightArrow">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6">
                    <a:lumMod val="75000"/>
                  </a:schemeClr>
                </a:solidFill>
                <a:latin typeface="ＭＳ Ｐゴシック"/>
                <a:ea typeface="ＭＳ Ｐゴシック"/>
                <a:cs typeface="ＭＳ Ｐゴシック"/>
              </a:endParaRPr>
            </a:p>
          </p:txBody>
        </p:sp>
        <p:pic>
          <p:nvPicPr>
            <p:cNvPr id="9" name="図 8">
              <a:extLst>
                <a:ext uri="{FF2B5EF4-FFF2-40B4-BE49-F238E27FC236}">
                  <a16:creationId xmlns:a16="http://schemas.microsoft.com/office/drawing/2014/main" id="{D5457172-76C4-0B43-B76E-E5B81FC8A9D3}"/>
                </a:ext>
              </a:extLst>
            </p:cNvPr>
            <p:cNvPicPr>
              <a:picLocks noChangeAspect="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310541" y="4673830"/>
              <a:ext cx="824569" cy="824569"/>
            </a:xfrm>
            <a:prstGeom prst="rect">
              <a:avLst/>
            </a:prstGeom>
            <a:effectLst>
              <a:outerShdw blurRad="50800" dist="38100" dir="2700000" algn="tl" rotWithShape="0">
                <a:prstClr val="black">
                  <a:alpha val="40000"/>
                </a:prstClr>
              </a:outerShdw>
            </a:effectLst>
          </p:spPr>
        </p:pic>
        <p:pic>
          <p:nvPicPr>
            <p:cNvPr id="12" name="図 11">
              <a:extLst>
                <a:ext uri="{FF2B5EF4-FFF2-40B4-BE49-F238E27FC236}">
                  <a16:creationId xmlns:a16="http://schemas.microsoft.com/office/drawing/2014/main" id="{92449F33-9940-6547-BB01-6AB197140695}"/>
                </a:ext>
              </a:extLst>
            </p:cNvPr>
            <p:cNvPicPr>
              <a:picLocks noChangeAspect="1"/>
            </p:cNvPicPr>
            <p:nvPr/>
          </p:nvPicPr>
          <p:blipFill>
            <a:blip r:embed="rId8"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3261686" y="4665471"/>
              <a:ext cx="808855" cy="808855"/>
            </a:xfrm>
            <a:prstGeom prst="rect">
              <a:avLst/>
            </a:prstGeom>
          </p:spPr>
        </p:pic>
        <p:pic>
          <p:nvPicPr>
            <p:cNvPr id="13" name="図 12">
              <a:extLst>
                <a:ext uri="{FF2B5EF4-FFF2-40B4-BE49-F238E27FC236}">
                  <a16:creationId xmlns:a16="http://schemas.microsoft.com/office/drawing/2014/main" id="{1773A325-8580-074A-B51C-9FF21085AEA4}"/>
                </a:ext>
              </a:extLst>
            </p:cNvPr>
            <p:cNvPicPr>
              <a:picLocks noChangeAspect="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948076" y="4542948"/>
              <a:ext cx="1132717" cy="1132717"/>
            </a:xfrm>
            <a:prstGeom prst="rect">
              <a:avLst/>
            </a:prstGeom>
            <a:effectLst>
              <a:outerShdw blurRad="50800" dist="38100" dir="2700000" algn="tl" rotWithShape="0">
                <a:prstClr val="black">
                  <a:alpha val="40000"/>
                </a:prstClr>
              </a:outerShdw>
            </a:effectLst>
          </p:spPr>
        </p:pic>
      </p:grpSp>
      <p:grpSp>
        <p:nvGrpSpPr>
          <p:cNvPr id="21" name="グループ化 20">
            <a:extLst>
              <a:ext uri="{FF2B5EF4-FFF2-40B4-BE49-F238E27FC236}">
                <a16:creationId xmlns:a16="http://schemas.microsoft.com/office/drawing/2014/main" id="{F4D99767-32A5-4745-86AD-727BAD117D1D}"/>
              </a:ext>
            </a:extLst>
          </p:cNvPr>
          <p:cNvGrpSpPr/>
          <p:nvPr/>
        </p:nvGrpSpPr>
        <p:grpSpPr>
          <a:xfrm>
            <a:off x="5219727" y="4531656"/>
            <a:ext cx="1234062" cy="1076484"/>
            <a:chOff x="5219727" y="4531656"/>
            <a:chExt cx="1234062" cy="1076484"/>
          </a:xfrm>
        </p:grpSpPr>
        <p:sp>
          <p:nvSpPr>
            <p:cNvPr id="31" name="右矢印 30">
              <a:extLst>
                <a:ext uri="{FF2B5EF4-FFF2-40B4-BE49-F238E27FC236}">
                  <a16:creationId xmlns:a16="http://schemas.microsoft.com/office/drawing/2014/main" id="{D496AE29-705A-8B40-9070-17F044F4293A}"/>
                </a:ext>
              </a:extLst>
            </p:cNvPr>
            <p:cNvSpPr/>
            <p:nvPr/>
          </p:nvSpPr>
          <p:spPr>
            <a:xfrm>
              <a:off x="5219727" y="4776969"/>
              <a:ext cx="242182" cy="488103"/>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6">
                    <a:lumMod val="75000"/>
                  </a:schemeClr>
                </a:solidFill>
                <a:latin typeface="ＭＳ Ｐゴシック"/>
                <a:ea typeface="ＭＳ Ｐゴシック"/>
                <a:cs typeface="ＭＳ Ｐゴシック"/>
              </a:endParaRPr>
            </a:p>
          </p:txBody>
        </p:sp>
        <p:pic>
          <p:nvPicPr>
            <p:cNvPr id="14" name="図 13">
              <a:extLst>
                <a:ext uri="{FF2B5EF4-FFF2-40B4-BE49-F238E27FC236}">
                  <a16:creationId xmlns:a16="http://schemas.microsoft.com/office/drawing/2014/main" id="{B409EDFF-567C-3F4C-90A0-B9CA7E177416}"/>
                </a:ext>
              </a:extLst>
            </p:cNvPr>
            <p:cNvPicPr>
              <a:picLocks noChangeAspect="1"/>
            </p:cNvPicPr>
            <p:nvPr/>
          </p:nvPicPr>
          <p:blipFill>
            <a:blip r:embed="rId10"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5377305" y="4531656"/>
              <a:ext cx="1076484" cy="1076484"/>
            </a:xfrm>
            <a:prstGeom prst="rect">
              <a:avLst/>
            </a:prstGeom>
            <a:effectLst>
              <a:outerShdw blurRad="50800" dist="38100" dir="2700000" algn="tl" rotWithShape="0">
                <a:prstClr val="black">
                  <a:alpha val="40000"/>
                </a:prstClr>
              </a:outerShdw>
            </a:effectLst>
          </p:spPr>
        </p:pic>
      </p:grpSp>
      <p:pic>
        <p:nvPicPr>
          <p:cNvPr id="16" name="図 15">
            <a:extLst>
              <a:ext uri="{FF2B5EF4-FFF2-40B4-BE49-F238E27FC236}">
                <a16:creationId xmlns:a16="http://schemas.microsoft.com/office/drawing/2014/main" id="{36C0AF60-45AB-D14E-BD8B-D3141C6AFAAE}"/>
              </a:ext>
            </a:extLst>
          </p:cNvPr>
          <p:cNvPicPr>
            <a:picLocks noChangeAspect="1"/>
          </p:cNvPicPr>
          <p:nvPr/>
        </p:nvPicPr>
        <p:blipFill>
          <a:blip r:embed="rId11"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2366711" y="5649740"/>
            <a:ext cx="941860" cy="94186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286997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par>
                          <p:cTn id="15" fill="hold">
                            <p:stCondLst>
                              <p:cond delay="500"/>
                            </p:stCondLst>
                            <p:childTnLst>
                              <p:par>
                                <p:cTn id="16" presetID="22" presetClass="entr" presetSubtype="8" fill="hold"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left)">
                                      <p:cBhvr>
                                        <p:cTn id="18" dur="500"/>
                                        <p:tgtEl>
                                          <p:spTgt spid="20"/>
                                        </p:tgtEl>
                                      </p:cBhvr>
                                    </p:animEffect>
                                  </p:childTnLst>
                                </p:cTn>
                              </p:par>
                            </p:childTnLst>
                          </p:cTn>
                        </p:par>
                        <p:par>
                          <p:cTn id="19" fill="hold">
                            <p:stCondLst>
                              <p:cond delay="1000"/>
                            </p:stCondLst>
                            <p:childTnLst>
                              <p:par>
                                <p:cTn id="20" presetID="22" presetClass="entr" presetSubtype="8" fill="hold" nodeType="after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wipe(left)">
                                      <p:cBhvr>
                                        <p:cTn id="22" dur="500"/>
                                        <p:tgtEl>
                                          <p:spTgt spid="21"/>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left)">
                                      <p:cBhvr>
                                        <p:cTn id="27" dur="500"/>
                                        <p:tgtEl>
                                          <p:spTgt spid="32"/>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 calcmode="lin" valueType="num">
                                      <p:cBhvr>
                                        <p:cTn id="30" dur="500" fill="hold"/>
                                        <p:tgtEl>
                                          <p:spTgt spid="29"/>
                                        </p:tgtEl>
                                        <p:attrNameLst>
                                          <p:attrName>ppt_w</p:attrName>
                                        </p:attrNameLst>
                                      </p:cBhvr>
                                      <p:tavLst>
                                        <p:tav tm="0">
                                          <p:val>
                                            <p:fltVal val="0"/>
                                          </p:val>
                                        </p:tav>
                                        <p:tav tm="100000">
                                          <p:val>
                                            <p:strVal val="#ppt_w"/>
                                          </p:val>
                                        </p:tav>
                                      </p:tavLst>
                                    </p:anim>
                                    <p:anim calcmode="lin" valueType="num">
                                      <p:cBhvr>
                                        <p:cTn id="31" dur="500" fill="hold"/>
                                        <p:tgtEl>
                                          <p:spTgt spid="29"/>
                                        </p:tgtEl>
                                        <p:attrNameLst>
                                          <p:attrName>ppt_h</p:attrName>
                                        </p:attrNameLst>
                                      </p:cBhvr>
                                      <p:tavLst>
                                        <p:tav tm="0">
                                          <p:val>
                                            <p:fltVal val="0"/>
                                          </p:val>
                                        </p:tav>
                                        <p:tav tm="100000">
                                          <p:val>
                                            <p:strVal val="#ppt_h"/>
                                          </p:val>
                                        </p:tav>
                                      </p:tavLst>
                                    </p:anim>
                                    <p:animEffect transition="in" filter="fade">
                                      <p:cBhvr>
                                        <p:cTn id="32" dur="500"/>
                                        <p:tgtEl>
                                          <p:spTgt spid="29"/>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34"/>
                                        </p:tgtEl>
                                        <p:attrNameLst>
                                          <p:attrName>style.visibility</p:attrName>
                                        </p:attrNameLst>
                                      </p:cBhvr>
                                      <p:to>
                                        <p:strVal val="visible"/>
                                      </p:to>
                                    </p:set>
                                    <p:anim calcmode="lin" valueType="num">
                                      <p:cBhvr>
                                        <p:cTn id="35" dur="500" fill="hold"/>
                                        <p:tgtEl>
                                          <p:spTgt spid="34"/>
                                        </p:tgtEl>
                                        <p:attrNameLst>
                                          <p:attrName>ppt_w</p:attrName>
                                        </p:attrNameLst>
                                      </p:cBhvr>
                                      <p:tavLst>
                                        <p:tav tm="0">
                                          <p:val>
                                            <p:fltVal val="0"/>
                                          </p:val>
                                        </p:tav>
                                        <p:tav tm="100000">
                                          <p:val>
                                            <p:strVal val="#ppt_w"/>
                                          </p:val>
                                        </p:tav>
                                      </p:tavLst>
                                    </p:anim>
                                    <p:anim calcmode="lin" valueType="num">
                                      <p:cBhvr>
                                        <p:cTn id="36" dur="500" fill="hold"/>
                                        <p:tgtEl>
                                          <p:spTgt spid="34"/>
                                        </p:tgtEl>
                                        <p:attrNameLst>
                                          <p:attrName>ppt_h</p:attrName>
                                        </p:attrNameLst>
                                      </p:cBhvr>
                                      <p:tavLst>
                                        <p:tav tm="0">
                                          <p:val>
                                            <p:fltVal val="0"/>
                                          </p:val>
                                        </p:tav>
                                        <p:tav tm="100000">
                                          <p:val>
                                            <p:strVal val="#ppt_h"/>
                                          </p:val>
                                        </p:tav>
                                      </p:tavLst>
                                    </p:anim>
                                    <p:animEffect transition="in" filter="fade">
                                      <p:cBhvr>
                                        <p:cTn id="37" dur="500"/>
                                        <p:tgtEl>
                                          <p:spTgt spid="34"/>
                                        </p:tgtEl>
                                      </p:cBhvr>
                                    </p:animEffect>
                                  </p:childTnLst>
                                </p:cTn>
                              </p:par>
                            </p:childTnLst>
                          </p:cTn>
                        </p:par>
                        <p:par>
                          <p:cTn id="38" fill="hold">
                            <p:stCondLst>
                              <p:cond delay="500"/>
                            </p:stCondLst>
                            <p:childTnLst>
                              <p:par>
                                <p:cTn id="39" presetID="53" presetClass="entr" presetSubtype="16" fill="hold" grpId="0" nodeType="afterEffect">
                                  <p:stCondLst>
                                    <p:cond delay="0"/>
                                  </p:stCondLst>
                                  <p:childTnLst>
                                    <p:set>
                                      <p:cBhvr>
                                        <p:cTn id="40" dur="1" fill="hold">
                                          <p:stCondLst>
                                            <p:cond delay="0"/>
                                          </p:stCondLst>
                                        </p:cTn>
                                        <p:tgtEl>
                                          <p:spTgt spid="35"/>
                                        </p:tgtEl>
                                        <p:attrNameLst>
                                          <p:attrName>style.visibility</p:attrName>
                                        </p:attrNameLst>
                                      </p:cBhvr>
                                      <p:to>
                                        <p:strVal val="visible"/>
                                      </p:to>
                                    </p:set>
                                    <p:anim calcmode="lin" valueType="num">
                                      <p:cBhvr>
                                        <p:cTn id="41" dur="500" fill="hold"/>
                                        <p:tgtEl>
                                          <p:spTgt spid="35"/>
                                        </p:tgtEl>
                                        <p:attrNameLst>
                                          <p:attrName>ppt_w</p:attrName>
                                        </p:attrNameLst>
                                      </p:cBhvr>
                                      <p:tavLst>
                                        <p:tav tm="0">
                                          <p:val>
                                            <p:fltVal val="0"/>
                                          </p:val>
                                        </p:tav>
                                        <p:tav tm="100000">
                                          <p:val>
                                            <p:strVal val="#ppt_w"/>
                                          </p:val>
                                        </p:tav>
                                      </p:tavLst>
                                    </p:anim>
                                    <p:anim calcmode="lin" valueType="num">
                                      <p:cBhvr>
                                        <p:cTn id="42" dur="500" fill="hold"/>
                                        <p:tgtEl>
                                          <p:spTgt spid="35"/>
                                        </p:tgtEl>
                                        <p:attrNameLst>
                                          <p:attrName>ppt_h</p:attrName>
                                        </p:attrNameLst>
                                      </p:cBhvr>
                                      <p:tavLst>
                                        <p:tav tm="0">
                                          <p:val>
                                            <p:fltVal val="0"/>
                                          </p:val>
                                        </p:tav>
                                        <p:tav tm="100000">
                                          <p:val>
                                            <p:strVal val="#ppt_h"/>
                                          </p:val>
                                        </p:tav>
                                      </p:tavLst>
                                    </p:anim>
                                    <p:animEffect transition="in" filter="fade">
                                      <p:cBhvr>
                                        <p:cTn id="43" dur="500"/>
                                        <p:tgtEl>
                                          <p:spTgt spid="35"/>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36"/>
                                        </p:tgtEl>
                                        <p:attrNameLst>
                                          <p:attrName>style.visibility</p:attrName>
                                        </p:attrNameLst>
                                      </p:cBhvr>
                                      <p:to>
                                        <p:strVal val="visible"/>
                                      </p:to>
                                    </p:set>
                                    <p:anim calcmode="lin" valueType="num">
                                      <p:cBhvr>
                                        <p:cTn id="46" dur="500" fill="hold"/>
                                        <p:tgtEl>
                                          <p:spTgt spid="36"/>
                                        </p:tgtEl>
                                        <p:attrNameLst>
                                          <p:attrName>ppt_w</p:attrName>
                                        </p:attrNameLst>
                                      </p:cBhvr>
                                      <p:tavLst>
                                        <p:tav tm="0">
                                          <p:val>
                                            <p:fltVal val="0"/>
                                          </p:val>
                                        </p:tav>
                                        <p:tav tm="100000">
                                          <p:val>
                                            <p:strVal val="#ppt_w"/>
                                          </p:val>
                                        </p:tav>
                                      </p:tavLst>
                                    </p:anim>
                                    <p:anim calcmode="lin" valueType="num">
                                      <p:cBhvr>
                                        <p:cTn id="47" dur="500" fill="hold"/>
                                        <p:tgtEl>
                                          <p:spTgt spid="36"/>
                                        </p:tgtEl>
                                        <p:attrNameLst>
                                          <p:attrName>ppt_h</p:attrName>
                                        </p:attrNameLst>
                                      </p:cBhvr>
                                      <p:tavLst>
                                        <p:tav tm="0">
                                          <p:val>
                                            <p:fltVal val="0"/>
                                          </p:val>
                                        </p:tav>
                                        <p:tav tm="100000">
                                          <p:val>
                                            <p:strVal val="#ppt_h"/>
                                          </p:val>
                                        </p:tav>
                                      </p:tavLst>
                                    </p:anim>
                                    <p:animEffect transition="in" filter="fade">
                                      <p:cBhvr>
                                        <p:cTn id="48"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32" grpId="0"/>
      <p:bldP spid="29" grpId="0" animBg="1"/>
      <p:bldP spid="34" grpId="0" animBg="1"/>
      <p:bldP spid="35" grpId="0"/>
      <p:bldP spid="36"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6E9F2CDC-214D-AC5B-E0D5-1E1979611886}"/>
              </a:ext>
            </a:extLst>
          </p:cNvPr>
          <p:cNvSpPr>
            <a:spLocks noGrp="1"/>
          </p:cNvSpPr>
          <p:nvPr>
            <p:ph type="title"/>
          </p:nvPr>
        </p:nvSpPr>
        <p:spPr/>
        <p:txBody>
          <a:bodyPr/>
          <a:lstStyle/>
          <a:p>
            <a:r>
              <a:rPr kumimoji="1" lang="en-US" altLang="ja-JP" dirty="0"/>
              <a:t>AI</a:t>
            </a:r>
            <a:r>
              <a:rPr kumimoji="1" lang="ja-JP" altLang="en-US"/>
              <a:t>ツールを使うにはシステム開発スキルが必要な理由</a:t>
            </a:r>
          </a:p>
        </p:txBody>
      </p:sp>
      <p:sp>
        <p:nvSpPr>
          <p:cNvPr id="4" name="テキスト ボックス 3">
            <a:extLst>
              <a:ext uri="{FF2B5EF4-FFF2-40B4-BE49-F238E27FC236}">
                <a16:creationId xmlns:a16="http://schemas.microsoft.com/office/drawing/2014/main" id="{0F3530E2-85E4-9B73-C6D5-84351E35B264}"/>
              </a:ext>
            </a:extLst>
          </p:cNvPr>
          <p:cNvSpPr txBox="1"/>
          <p:nvPr/>
        </p:nvSpPr>
        <p:spPr>
          <a:xfrm>
            <a:off x="228600" y="805566"/>
            <a:ext cx="8686800" cy="4585871"/>
          </a:xfrm>
          <a:prstGeom prst="rect">
            <a:avLst/>
          </a:prstGeom>
          <a:noFill/>
        </p:spPr>
        <p:txBody>
          <a:bodyPr wrap="square">
            <a:spAutoFit/>
          </a:bodyPr>
          <a:lstStyle/>
          <a:p>
            <a:r>
              <a:rPr lang="ja-JP" altLang="en-US" b="1" u="sng">
                <a:latin typeface="Meiryo" panose="020B0604030504040204" pitchFamily="34" charset="-128"/>
                <a:ea typeface="Meiryo" panose="020B0604030504040204" pitchFamily="34" charset="-128"/>
              </a:rPr>
              <a:t>■正確な要求の定義と指示</a:t>
            </a:r>
          </a:p>
          <a:p>
            <a:r>
              <a:rPr lang="ja-JP" altLang="en-US" sz="1400">
                <a:latin typeface="Meiryo" panose="020B0604030504040204" pitchFamily="34" charset="-128"/>
                <a:ea typeface="Meiryo" panose="020B0604030504040204" pitchFamily="34" charset="-128"/>
              </a:rPr>
              <a:t>生成AIツールに正確なコードを生成させるには、開発者が意図した通りの動作を実現するために必要な要件を明確に理解し、正確に指示する必要がある。これには、プログラミングの基本概念や技術に関する専門知識が必要。</a:t>
            </a:r>
          </a:p>
          <a:p>
            <a:r>
              <a:rPr lang="ja-JP" altLang="en-US" sz="1400">
                <a:latin typeface="Meiryo" panose="020B0604030504040204" pitchFamily="34" charset="-128"/>
                <a:ea typeface="Meiryo" panose="020B0604030504040204" pitchFamily="34" charset="-128"/>
              </a:rPr>
              <a:t>また、生成AIに対する要求は、あいまいさを排除し、可能な限り具体的でなくてはならないが、そのためには、問題の本質を理解し、それを技術的な要件に落とし込むスキルが必要。</a:t>
            </a:r>
          </a:p>
          <a:p>
            <a:endParaRPr lang="ja-JP" altLang="en-US" sz="1400">
              <a:latin typeface="Meiryo" panose="020B0604030504040204" pitchFamily="34" charset="-128"/>
              <a:ea typeface="Meiryo" panose="020B0604030504040204" pitchFamily="34" charset="-128"/>
            </a:endParaRPr>
          </a:p>
          <a:p>
            <a:r>
              <a:rPr lang="ja-JP" altLang="en-US" b="1" u="sng">
                <a:latin typeface="Meiryo" panose="020B0604030504040204" pitchFamily="34" charset="-128"/>
                <a:ea typeface="Meiryo" panose="020B0604030504040204" pitchFamily="34" charset="-128"/>
              </a:rPr>
              <a:t>■生成されたコードの評価と修正</a:t>
            </a:r>
          </a:p>
          <a:p>
            <a:r>
              <a:rPr lang="ja-JP" altLang="en-US" sz="1400">
                <a:latin typeface="Meiryo" panose="020B0604030504040204" pitchFamily="34" charset="-128"/>
                <a:ea typeface="Meiryo" panose="020B0604030504040204" pitchFamily="34" charset="-128"/>
              </a:rPr>
              <a:t>AIによって生成されたコードは、必ずしも最適だとは限らない。生成されたコードの品質を評価し、必要に応じて修正や最適化を行うためには、高度なプログラミング・スキルや経験に培われた直感が必要。また、コードのバグや不具合は、生成AIツールで解決できるところもありますが完全ではなく、エンジニアのデバッグについての理解と経験が求められる。</a:t>
            </a:r>
          </a:p>
          <a:p>
            <a:endParaRPr lang="ja-JP" altLang="en-US" sz="1400">
              <a:latin typeface="Meiryo" panose="020B0604030504040204" pitchFamily="34" charset="-128"/>
              <a:ea typeface="Meiryo" panose="020B0604030504040204" pitchFamily="34" charset="-128"/>
            </a:endParaRPr>
          </a:p>
          <a:p>
            <a:r>
              <a:rPr lang="ja-JP" altLang="en-US" b="1" u="sng">
                <a:latin typeface="Meiryo" panose="020B0604030504040204" pitchFamily="34" charset="-128"/>
                <a:ea typeface="Meiryo" panose="020B0604030504040204" pitchFamily="34" charset="-128"/>
              </a:rPr>
              <a:t>■インテグレーションとカスタマイズ</a:t>
            </a:r>
          </a:p>
          <a:p>
            <a:r>
              <a:rPr lang="ja-JP" altLang="en-US" sz="1400">
                <a:latin typeface="Meiryo" panose="020B0604030504040204" pitchFamily="34" charset="-128"/>
                <a:ea typeface="Meiryo" panose="020B0604030504040204" pitchFamily="34" charset="-128"/>
              </a:rPr>
              <a:t>AIによって生成されたコードを既存のシステムやプロジェクトに統合するには、システム・アーキテクチャやデータ・フローに関する知識が必要。これがなければ、システム全体を機能的・効率的に動作させることはできない。</a:t>
            </a:r>
          </a:p>
          <a:p>
            <a:r>
              <a:rPr lang="ja-JP" altLang="en-US" sz="1400">
                <a:latin typeface="Meiryo" panose="020B0604030504040204" pitchFamily="34" charset="-128"/>
                <a:ea typeface="Meiryo" panose="020B0604030504040204" pitchFamily="34" charset="-128"/>
              </a:rPr>
              <a:t>また、生成AIツールの背後にある技術や制約を理解することで、より効果的にこれらのツールを使いこなすことができる。また、どの生成AIツールを使用するか、どのようにしてプロジェクトのライフサイクルに組み込むかという戦略的な決定を下すためには、システム開発に関する包括的な知識が必要。</a:t>
            </a:r>
          </a:p>
        </p:txBody>
      </p:sp>
      <p:sp>
        <p:nvSpPr>
          <p:cNvPr id="6" name="テキスト ボックス 5">
            <a:extLst>
              <a:ext uri="{FF2B5EF4-FFF2-40B4-BE49-F238E27FC236}">
                <a16:creationId xmlns:a16="http://schemas.microsoft.com/office/drawing/2014/main" id="{19EEC802-B332-BA63-147A-2A013DF635CE}"/>
              </a:ext>
            </a:extLst>
          </p:cNvPr>
          <p:cNvSpPr txBox="1"/>
          <p:nvPr/>
        </p:nvSpPr>
        <p:spPr>
          <a:xfrm>
            <a:off x="228600" y="5513825"/>
            <a:ext cx="8686800" cy="1077218"/>
          </a:xfrm>
          <a:prstGeom prst="rect">
            <a:avLst/>
          </a:prstGeom>
          <a:noFill/>
        </p:spPr>
        <p:txBody>
          <a:bodyPr wrap="square">
            <a:spAutoFit/>
          </a:bodyPr>
          <a:lstStyle/>
          <a:p>
            <a:pPr algn="just"/>
            <a:r>
              <a:rPr lang="ja-JP" altLang="ja-JP" sz="1600" b="1" u="sng" kern="100">
                <a:solidFill>
                  <a:schemeClr val="accent6">
                    <a:lumMod val="75000"/>
                  </a:schemeClr>
                </a:solidFill>
                <a:effectLst/>
                <a:latin typeface="Meiryo" panose="020B0604030504040204" pitchFamily="34" charset="-128"/>
                <a:ea typeface="Meiryo" panose="020B0604030504040204" pitchFamily="34" charset="-128"/>
                <a:cs typeface="Times New Roman" panose="02020603050405020304" pitchFamily="18" charset="0"/>
              </a:rPr>
              <a:t>コード生成やドキュメンテーション、情報収集などの生産性は大幅に向上</a:t>
            </a:r>
            <a:r>
              <a:rPr lang="ja-JP" altLang="ja-JP" sz="1600" kern="100">
                <a:solidFill>
                  <a:schemeClr val="accent6">
                    <a:lumMod val="75000"/>
                  </a:schemeClr>
                </a:solidFill>
                <a:effectLst/>
                <a:latin typeface="Meiryo" panose="020B0604030504040204" pitchFamily="34" charset="-128"/>
                <a:ea typeface="Meiryo" panose="020B0604030504040204" pitchFamily="34" charset="-128"/>
                <a:cs typeface="Times New Roman" panose="02020603050405020304" pitchFamily="18" charset="0"/>
              </a:rPr>
              <a:t>。開発者は、ユーザーとの対話や業務の観察を通じて的確な目的、課題を設定することや、開発や運用のスピードを加速し、同時に安定したシステムを実現できるシステム・アーキテクチャーの設計などの</a:t>
            </a:r>
            <a:r>
              <a:rPr lang="ja-JP" altLang="ja-JP" sz="1600" b="1" u="sng" kern="100">
                <a:solidFill>
                  <a:schemeClr val="accent6">
                    <a:lumMod val="75000"/>
                  </a:schemeClr>
                </a:solidFill>
                <a:effectLst/>
                <a:latin typeface="Meiryo" panose="020B0604030504040204" pitchFamily="34" charset="-128"/>
                <a:ea typeface="Meiryo" panose="020B0604030504040204" pitchFamily="34" charset="-128"/>
                <a:cs typeface="Times New Roman" panose="02020603050405020304" pitchFamily="18" charset="0"/>
              </a:rPr>
              <a:t>高次な知的作業に</a:t>
            </a:r>
            <a:r>
              <a:rPr lang="ja-JP" altLang="en-US" sz="1600" b="1" u="sng" kern="100">
                <a:solidFill>
                  <a:schemeClr val="accent6">
                    <a:lumMod val="75000"/>
                  </a:schemeClr>
                </a:solidFill>
                <a:effectLst/>
                <a:latin typeface="Meiryo" panose="020B0604030504040204" pitchFamily="34" charset="-128"/>
                <a:ea typeface="Meiryo" panose="020B0604030504040204" pitchFamily="34" charset="-128"/>
                <a:cs typeface="Times New Roman" panose="02020603050405020304" pitchFamily="18" charset="0"/>
              </a:rPr>
              <a:t>専念できる。</a:t>
            </a:r>
            <a:endParaRPr lang="ja-JP" altLang="ja-JP" sz="1600" b="1" u="sng" kern="100">
              <a:solidFill>
                <a:schemeClr val="accent6">
                  <a:lumMod val="75000"/>
                </a:schemeClr>
              </a:solidFill>
              <a:effectLst/>
              <a:latin typeface="Meiryo" panose="020B0604030504040204" pitchFamily="34" charset="-128"/>
              <a:ea typeface="Meiryo" panose="020B0604030504040204" pitchFamily="34" charset="-128"/>
              <a:cs typeface="Times New Roman" panose="02020603050405020304" pitchFamily="18" charset="0"/>
            </a:endParaRPr>
          </a:p>
        </p:txBody>
      </p:sp>
    </p:spTree>
    <p:extLst>
      <p:ext uri="{BB962C8B-B14F-4D97-AF65-F5344CB8AC3E}">
        <p14:creationId xmlns:p14="http://schemas.microsoft.com/office/powerpoint/2010/main" val="3779265589"/>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下矢印 32">
            <a:extLst>
              <a:ext uri="{FF2B5EF4-FFF2-40B4-BE49-F238E27FC236}">
                <a16:creationId xmlns:a16="http://schemas.microsoft.com/office/drawing/2014/main" id="{5F841763-428A-7A4E-9B5B-525297B15DA6}"/>
              </a:ext>
            </a:extLst>
          </p:cNvPr>
          <p:cNvSpPr/>
          <p:nvPr/>
        </p:nvSpPr>
        <p:spPr>
          <a:xfrm>
            <a:off x="5463365" y="1552112"/>
            <a:ext cx="1819746" cy="4165908"/>
          </a:xfrm>
          <a:prstGeom prst="downArrow">
            <a:avLst/>
          </a:prstGeom>
          <a:solidFill>
            <a:schemeClr val="tx2">
              <a:lumMod val="20000"/>
              <a:lumOff val="80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 name="下矢印 31">
            <a:extLst>
              <a:ext uri="{FF2B5EF4-FFF2-40B4-BE49-F238E27FC236}">
                <a16:creationId xmlns:a16="http://schemas.microsoft.com/office/drawing/2014/main" id="{54E892E8-B038-7B48-A185-A29192237F74}"/>
              </a:ext>
            </a:extLst>
          </p:cNvPr>
          <p:cNvSpPr/>
          <p:nvPr/>
        </p:nvSpPr>
        <p:spPr>
          <a:xfrm>
            <a:off x="1998628" y="1552112"/>
            <a:ext cx="1819746" cy="4165908"/>
          </a:xfrm>
          <a:prstGeom prst="downArrow">
            <a:avLst/>
          </a:prstGeom>
          <a:solidFill>
            <a:schemeClr val="accent3">
              <a:lumMod val="40000"/>
              <a:lumOff val="60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 name="タイトル 35">
            <a:extLst>
              <a:ext uri="{FF2B5EF4-FFF2-40B4-BE49-F238E27FC236}">
                <a16:creationId xmlns:a16="http://schemas.microsoft.com/office/drawing/2014/main" id="{25AF684F-651F-9040-AE35-D2CCB4D7E81E}"/>
              </a:ext>
            </a:extLst>
          </p:cNvPr>
          <p:cNvSpPr>
            <a:spLocks noGrp="1"/>
          </p:cNvSpPr>
          <p:nvPr>
            <p:ph type="title"/>
          </p:nvPr>
        </p:nvSpPr>
        <p:spPr/>
        <p:txBody>
          <a:bodyPr/>
          <a:lstStyle/>
          <a:p>
            <a:r>
              <a:rPr lang="ja-JP" altLang="en-US"/>
              <a:t>求められる技術力の転換</a:t>
            </a:r>
          </a:p>
        </p:txBody>
      </p:sp>
      <p:sp>
        <p:nvSpPr>
          <p:cNvPr id="7" name="テキスト ボックス 6">
            <a:extLst>
              <a:ext uri="{FF2B5EF4-FFF2-40B4-BE49-F238E27FC236}">
                <a16:creationId xmlns:a16="http://schemas.microsoft.com/office/drawing/2014/main" id="{3590416B-05EF-B847-8679-84E13028089E}"/>
              </a:ext>
            </a:extLst>
          </p:cNvPr>
          <p:cNvSpPr txBox="1"/>
          <p:nvPr/>
        </p:nvSpPr>
        <p:spPr>
          <a:xfrm>
            <a:off x="378402" y="909137"/>
            <a:ext cx="1043876" cy="400110"/>
          </a:xfrm>
          <a:prstGeom prst="rect">
            <a:avLst/>
          </a:prstGeom>
          <a:noFill/>
        </p:spPr>
        <p:txBody>
          <a:bodyPr wrap="none" rtlCol="0">
            <a:spAutoFit/>
          </a:bodyPr>
          <a:lstStyle/>
          <a:p>
            <a:r>
              <a:rPr lang="en-US" altLang="ja-JP" sz="2000" b="1" dirty="0">
                <a:solidFill>
                  <a:schemeClr val="accent3">
                    <a:lumMod val="50000"/>
                  </a:schemeClr>
                </a:solidFill>
                <a:latin typeface="Meiryo" panose="020B0604030504040204" pitchFamily="34" charset="-128"/>
                <a:ea typeface="Meiryo" panose="020B0604030504040204" pitchFamily="34" charset="-128"/>
              </a:rPr>
              <a:t>10</a:t>
            </a:r>
            <a:r>
              <a:rPr lang="ja-JP" altLang="en-US" sz="2000" b="1">
                <a:solidFill>
                  <a:schemeClr val="accent3">
                    <a:lumMod val="50000"/>
                  </a:schemeClr>
                </a:solidFill>
                <a:latin typeface="Meiryo" panose="020B0604030504040204" pitchFamily="34" charset="-128"/>
                <a:ea typeface="Meiryo" panose="020B0604030504040204" pitchFamily="34" charset="-128"/>
              </a:rPr>
              <a:t>年前</a:t>
            </a:r>
            <a:endParaRPr kumimoji="1" lang="ja-JP" altLang="en-US" sz="2000" b="1">
              <a:solidFill>
                <a:schemeClr val="accent3">
                  <a:lumMod val="50000"/>
                </a:schemeClr>
              </a:solidFill>
              <a:latin typeface="Meiryo" panose="020B0604030504040204" pitchFamily="34" charset="-128"/>
              <a:ea typeface="Meiryo" panose="020B0604030504040204" pitchFamily="34" charset="-128"/>
            </a:endParaRPr>
          </a:p>
        </p:txBody>
      </p:sp>
      <p:sp>
        <p:nvSpPr>
          <p:cNvPr id="8" name="テキスト ボックス 7">
            <a:extLst>
              <a:ext uri="{FF2B5EF4-FFF2-40B4-BE49-F238E27FC236}">
                <a16:creationId xmlns:a16="http://schemas.microsoft.com/office/drawing/2014/main" id="{2D073922-C251-F84E-B239-D8AEDC80E168}"/>
              </a:ext>
            </a:extLst>
          </p:cNvPr>
          <p:cNvSpPr txBox="1"/>
          <p:nvPr/>
        </p:nvSpPr>
        <p:spPr>
          <a:xfrm>
            <a:off x="1313962" y="1729530"/>
            <a:ext cx="2929792" cy="523220"/>
          </a:xfrm>
          <a:prstGeom prst="rect">
            <a:avLst/>
          </a:prstGeom>
          <a:noFill/>
        </p:spPr>
        <p:txBody>
          <a:bodyPr wrap="square" rtlCol="0">
            <a:spAutoFit/>
          </a:bodyPr>
          <a:lstStyle/>
          <a:p>
            <a:r>
              <a:rPr lang="ja-JP" altLang="en-US" sz="1400">
                <a:solidFill>
                  <a:schemeClr val="accent3">
                    <a:lumMod val="50000"/>
                  </a:schemeClr>
                </a:solidFill>
                <a:latin typeface="Meiryo" panose="020B0604030504040204" pitchFamily="34" charset="-128"/>
                <a:ea typeface="Meiryo" panose="020B0604030504040204" pitchFamily="34" charset="-128"/>
              </a:rPr>
              <a:t>高度な専門スキルを持つ人材が相当人数必要だった</a:t>
            </a:r>
          </a:p>
        </p:txBody>
      </p:sp>
      <p:sp>
        <p:nvSpPr>
          <p:cNvPr id="9" name="テキスト ボックス 8">
            <a:extLst>
              <a:ext uri="{FF2B5EF4-FFF2-40B4-BE49-F238E27FC236}">
                <a16:creationId xmlns:a16="http://schemas.microsoft.com/office/drawing/2014/main" id="{BE765A35-418D-9044-9AB0-33AB5CD1BB82}"/>
              </a:ext>
            </a:extLst>
          </p:cNvPr>
          <p:cNvSpPr txBox="1"/>
          <p:nvPr/>
        </p:nvSpPr>
        <p:spPr>
          <a:xfrm>
            <a:off x="1313962" y="2339153"/>
            <a:ext cx="2929792" cy="954107"/>
          </a:xfrm>
          <a:prstGeom prst="rect">
            <a:avLst/>
          </a:prstGeom>
          <a:noFill/>
        </p:spPr>
        <p:txBody>
          <a:bodyPr wrap="square" rtlCol="0">
            <a:spAutoFit/>
          </a:bodyPr>
          <a:lstStyle/>
          <a:p>
            <a:r>
              <a:rPr lang="ja-JP" altLang="en-US" sz="1400">
                <a:solidFill>
                  <a:schemeClr val="accent3">
                    <a:lumMod val="50000"/>
                  </a:schemeClr>
                </a:solidFill>
                <a:latin typeface="Meiryo" panose="020B0604030504040204" pitchFamily="34" charset="-128"/>
                <a:ea typeface="Meiryo" panose="020B0604030504040204" pitchFamily="34" charset="-128"/>
              </a:rPr>
              <a:t>自動化の範囲が限定的で人手に頼る範囲が広く人数が必要であり、経験に頼った属人的スキルが価値とされた</a:t>
            </a:r>
          </a:p>
        </p:txBody>
      </p:sp>
      <p:sp>
        <p:nvSpPr>
          <p:cNvPr id="10" name="テキスト ボックス 9">
            <a:extLst>
              <a:ext uri="{FF2B5EF4-FFF2-40B4-BE49-F238E27FC236}">
                <a16:creationId xmlns:a16="http://schemas.microsoft.com/office/drawing/2014/main" id="{D71E2845-5D83-7F40-A532-2FCBB8AA232D}"/>
              </a:ext>
            </a:extLst>
          </p:cNvPr>
          <p:cNvSpPr txBox="1"/>
          <p:nvPr/>
        </p:nvSpPr>
        <p:spPr>
          <a:xfrm>
            <a:off x="1313962" y="3388046"/>
            <a:ext cx="2929792" cy="1169551"/>
          </a:xfrm>
          <a:prstGeom prst="rect">
            <a:avLst/>
          </a:prstGeom>
          <a:noFill/>
        </p:spPr>
        <p:txBody>
          <a:bodyPr wrap="square" rtlCol="0">
            <a:spAutoFit/>
          </a:bodyPr>
          <a:lstStyle/>
          <a:p>
            <a:r>
              <a:rPr lang="ja-JP" altLang="en-US" sz="1400">
                <a:solidFill>
                  <a:schemeClr val="accent3">
                    <a:lumMod val="50000"/>
                  </a:schemeClr>
                </a:solidFill>
                <a:latin typeface="Meiryo" panose="020B0604030504040204" pitchFamily="34" charset="-128"/>
                <a:ea typeface="Meiryo" panose="020B0604030504040204" pitchFamily="34" charset="-128"/>
              </a:rPr>
              <a:t>フレームワークやパッケージはあったが、「個別・独自」の要求は根強く、人手によるコーディングに頼る範囲が広く、人手が必要とされた</a:t>
            </a:r>
          </a:p>
        </p:txBody>
      </p:sp>
      <p:sp>
        <p:nvSpPr>
          <p:cNvPr id="11" name="テキスト ボックス 10">
            <a:extLst>
              <a:ext uri="{FF2B5EF4-FFF2-40B4-BE49-F238E27FC236}">
                <a16:creationId xmlns:a16="http://schemas.microsoft.com/office/drawing/2014/main" id="{5BBE3B1F-83AA-8C44-BD89-2DED2F7DD5C5}"/>
              </a:ext>
            </a:extLst>
          </p:cNvPr>
          <p:cNvSpPr txBox="1"/>
          <p:nvPr/>
        </p:nvSpPr>
        <p:spPr>
          <a:xfrm>
            <a:off x="1371754" y="907731"/>
            <a:ext cx="3073497" cy="707886"/>
          </a:xfrm>
          <a:prstGeom prst="rect">
            <a:avLst/>
          </a:prstGeom>
          <a:noFill/>
        </p:spPr>
        <p:txBody>
          <a:bodyPr wrap="square" rtlCol="0">
            <a:spAutoFit/>
          </a:bodyPr>
          <a:lstStyle/>
          <a:p>
            <a:r>
              <a:rPr lang="ja-JP" altLang="en-US" sz="2000">
                <a:solidFill>
                  <a:schemeClr val="accent3">
                    <a:lumMod val="50000"/>
                  </a:schemeClr>
                </a:solidFill>
                <a:latin typeface="Meiryo" panose="020B0604030504040204" pitchFamily="34" charset="-128"/>
                <a:ea typeface="Meiryo" panose="020B0604030504040204" pitchFamily="34" charset="-128"/>
              </a:rPr>
              <a:t>中長期的に絶対的な品質と安定</a:t>
            </a:r>
          </a:p>
        </p:txBody>
      </p:sp>
      <p:sp>
        <p:nvSpPr>
          <p:cNvPr id="12" name="テキスト ボックス 11">
            <a:extLst>
              <a:ext uri="{FF2B5EF4-FFF2-40B4-BE49-F238E27FC236}">
                <a16:creationId xmlns:a16="http://schemas.microsoft.com/office/drawing/2014/main" id="{FBD16475-AB7A-E445-98A1-84FF1F91824A}"/>
              </a:ext>
            </a:extLst>
          </p:cNvPr>
          <p:cNvSpPr txBox="1"/>
          <p:nvPr/>
        </p:nvSpPr>
        <p:spPr>
          <a:xfrm>
            <a:off x="1302089" y="4932544"/>
            <a:ext cx="2790315" cy="738664"/>
          </a:xfrm>
          <a:prstGeom prst="rect">
            <a:avLst/>
          </a:prstGeom>
          <a:noFill/>
        </p:spPr>
        <p:txBody>
          <a:bodyPr wrap="square" rtlCol="0">
            <a:spAutoFit/>
          </a:bodyPr>
          <a:lstStyle/>
          <a:p>
            <a:r>
              <a:rPr lang="ja-JP" altLang="en-US" sz="1400" b="1">
                <a:solidFill>
                  <a:schemeClr val="accent3">
                    <a:lumMod val="50000"/>
                  </a:schemeClr>
                </a:solidFill>
                <a:latin typeface="Meiryo" panose="020B0604030504040204" pitchFamily="34" charset="-128"/>
                <a:ea typeface="Meiryo" panose="020B0604030504040204" pitchFamily="34" charset="-128"/>
              </a:rPr>
              <a:t>大手</a:t>
            </a:r>
            <a:r>
              <a:rPr lang="en-US" altLang="ja-JP" sz="1400" b="1" dirty="0">
                <a:solidFill>
                  <a:schemeClr val="accent3">
                    <a:lumMod val="50000"/>
                  </a:schemeClr>
                </a:solidFill>
                <a:latin typeface="Meiryo" panose="020B0604030504040204" pitchFamily="34" charset="-128"/>
                <a:ea typeface="Meiryo" panose="020B0604030504040204" pitchFamily="34" charset="-128"/>
              </a:rPr>
              <a:t>SI</a:t>
            </a:r>
            <a:r>
              <a:rPr lang="ja-JP" altLang="en-US" sz="1400" b="1">
                <a:solidFill>
                  <a:schemeClr val="accent3">
                    <a:lumMod val="50000"/>
                  </a:schemeClr>
                </a:solidFill>
                <a:latin typeface="Meiryo" panose="020B0604030504040204" pitchFamily="34" charset="-128"/>
                <a:ea typeface="Meiryo" panose="020B0604030504040204" pitchFamily="34" charset="-128"/>
              </a:rPr>
              <a:t>事業者</a:t>
            </a:r>
            <a:r>
              <a:rPr lang="ja-JP" altLang="en-US" sz="1400">
                <a:solidFill>
                  <a:schemeClr val="accent3">
                    <a:lumMod val="50000"/>
                  </a:schemeClr>
                </a:solidFill>
                <a:latin typeface="Meiryo" panose="020B0604030504040204" pitchFamily="34" charset="-128"/>
                <a:ea typeface="Meiryo" panose="020B0604030504040204" pitchFamily="34" charset="-128"/>
              </a:rPr>
              <a:t>でなければ必要なスキルを持つ人材を集めることができなかった</a:t>
            </a:r>
          </a:p>
        </p:txBody>
      </p:sp>
      <p:sp>
        <p:nvSpPr>
          <p:cNvPr id="13" name="テキスト ボックス 12">
            <a:extLst>
              <a:ext uri="{FF2B5EF4-FFF2-40B4-BE49-F238E27FC236}">
                <a16:creationId xmlns:a16="http://schemas.microsoft.com/office/drawing/2014/main" id="{69CE7C5D-E63F-574C-A192-B61F8BD0D734}"/>
              </a:ext>
            </a:extLst>
          </p:cNvPr>
          <p:cNvSpPr txBox="1"/>
          <p:nvPr/>
        </p:nvSpPr>
        <p:spPr>
          <a:xfrm>
            <a:off x="4914900" y="1715616"/>
            <a:ext cx="2929792" cy="523220"/>
          </a:xfrm>
          <a:prstGeom prst="rect">
            <a:avLst/>
          </a:prstGeom>
          <a:noFill/>
        </p:spPr>
        <p:txBody>
          <a:bodyPr wrap="square" rtlCol="0">
            <a:spAutoFit/>
          </a:bodyPr>
          <a:lstStyle/>
          <a:p>
            <a:r>
              <a:rPr lang="ja-JP" altLang="en-US" sz="1400">
                <a:solidFill>
                  <a:srgbClr val="0070C0"/>
                </a:solidFill>
                <a:latin typeface="Meiryo" panose="020B0604030504040204" pitchFamily="34" charset="-128"/>
                <a:ea typeface="Meiryo" panose="020B0604030504040204" pitchFamily="34" charset="-128"/>
              </a:rPr>
              <a:t>高度な専門スキルは求められるが人数は少なくても対処できる</a:t>
            </a:r>
          </a:p>
        </p:txBody>
      </p:sp>
      <p:sp>
        <p:nvSpPr>
          <p:cNvPr id="14" name="テキスト ボックス 13">
            <a:extLst>
              <a:ext uri="{FF2B5EF4-FFF2-40B4-BE49-F238E27FC236}">
                <a16:creationId xmlns:a16="http://schemas.microsoft.com/office/drawing/2014/main" id="{D28E03D3-BF3F-F942-B832-9A386BE78F97}"/>
              </a:ext>
            </a:extLst>
          </p:cNvPr>
          <p:cNvSpPr txBox="1"/>
          <p:nvPr/>
        </p:nvSpPr>
        <p:spPr>
          <a:xfrm>
            <a:off x="4914900" y="2325239"/>
            <a:ext cx="2929792" cy="954107"/>
          </a:xfrm>
          <a:prstGeom prst="rect">
            <a:avLst/>
          </a:prstGeom>
          <a:noFill/>
        </p:spPr>
        <p:txBody>
          <a:bodyPr wrap="square" rtlCol="0">
            <a:spAutoFit/>
          </a:bodyPr>
          <a:lstStyle/>
          <a:p>
            <a:r>
              <a:rPr lang="ja-JP" altLang="en-US" sz="1400">
                <a:solidFill>
                  <a:srgbClr val="0070C0"/>
                </a:solidFill>
                <a:latin typeface="Meiryo" panose="020B0604030504040204" pitchFamily="34" charset="-128"/>
                <a:ea typeface="Meiryo" panose="020B0604030504040204" pitchFamily="34" charset="-128"/>
              </a:rPr>
              <a:t>自動化あるいはクラウド・サービスへの代替がすすみ、必要な人数は少なく、属人的スキルは排除される</a:t>
            </a:r>
          </a:p>
        </p:txBody>
      </p:sp>
      <p:sp>
        <p:nvSpPr>
          <p:cNvPr id="15" name="テキスト ボックス 14">
            <a:extLst>
              <a:ext uri="{FF2B5EF4-FFF2-40B4-BE49-F238E27FC236}">
                <a16:creationId xmlns:a16="http://schemas.microsoft.com/office/drawing/2014/main" id="{7B3BE044-AE0D-9B48-A761-41D1E4765496}"/>
              </a:ext>
            </a:extLst>
          </p:cNvPr>
          <p:cNvSpPr txBox="1"/>
          <p:nvPr/>
        </p:nvSpPr>
        <p:spPr>
          <a:xfrm>
            <a:off x="4914900" y="3374132"/>
            <a:ext cx="2929792" cy="1169551"/>
          </a:xfrm>
          <a:prstGeom prst="rect">
            <a:avLst/>
          </a:prstGeom>
          <a:noFill/>
        </p:spPr>
        <p:txBody>
          <a:bodyPr wrap="square" rtlCol="0">
            <a:spAutoFit/>
          </a:bodyPr>
          <a:lstStyle/>
          <a:p>
            <a:r>
              <a:rPr lang="en-US" altLang="ja-JP" sz="1400" dirty="0">
                <a:solidFill>
                  <a:srgbClr val="0070C0"/>
                </a:solidFill>
                <a:latin typeface="Meiryo" panose="020B0604030504040204" pitchFamily="34" charset="-128"/>
                <a:ea typeface="Meiryo" panose="020B0604030504040204" pitchFamily="34" charset="-128"/>
              </a:rPr>
              <a:t>IT</a:t>
            </a:r>
            <a:r>
              <a:rPr lang="ja-JP" altLang="en-US" sz="1400">
                <a:solidFill>
                  <a:srgbClr val="0070C0"/>
                </a:solidFill>
                <a:latin typeface="Meiryo" panose="020B0604030504040204" pitchFamily="34" charset="-128"/>
                <a:ea typeface="Meiryo" panose="020B0604030504040204" pitchFamily="34" charset="-128"/>
              </a:rPr>
              <a:t>の適用範囲が拡大し、技術の高度化と多様化が進み、できるだけ作らないで、ユーザーが求める</a:t>
            </a:r>
            <a:r>
              <a:rPr lang="en-US" altLang="ja-JP" sz="1400" dirty="0">
                <a:solidFill>
                  <a:srgbClr val="0070C0"/>
                </a:solidFill>
                <a:latin typeface="Meiryo" panose="020B0604030504040204" pitchFamily="34" charset="-128"/>
                <a:ea typeface="Meiryo" panose="020B0604030504040204" pitchFamily="34" charset="-128"/>
              </a:rPr>
              <a:t>IT</a:t>
            </a:r>
            <a:r>
              <a:rPr lang="ja-JP" altLang="en-US" sz="1400">
                <a:solidFill>
                  <a:srgbClr val="0070C0"/>
                </a:solidFill>
                <a:latin typeface="Meiryo" panose="020B0604030504040204" pitchFamily="34" charset="-128"/>
                <a:ea typeface="Meiryo" panose="020B0604030504040204" pitchFamily="34" charset="-128"/>
              </a:rPr>
              <a:t>サービスを提供できることが求められる</a:t>
            </a:r>
          </a:p>
        </p:txBody>
      </p:sp>
      <p:sp>
        <p:nvSpPr>
          <p:cNvPr id="16" name="テキスト ボックス 15">
            <a:extLst>
              <a:ext uri="{FF2B5EF4-FFF2-40B4-BE49-F238E27FC236}">
                <a16:creationId xmlns:a16="http://schemas.microsoft.com/office/drawing/2014/main" id="{9A60AC77-C19E-7E43-A9C3-7CA7ACD8BAA0}"/>
              </a:ext>
            </a:extLst>
          </p:cNvPr>
          <p:cNvSpPr txBox="1"/>
          <p:nvPr/>
        </p:nvSpPr>
        <p:spPr>
          <a:xfrm>
            <a:off x="4698750" y="907731"/>
            <a:ext cx="3073497" cy="707886"/>
          </a:xfrm>
          <a:prstGeom prst="rect">
            <a:avLst/>
          </a:prstGeom>
          <a:noFill/>
        </p:spPr>
        <p:txBody>
          <a:bodyPr wrap="square" rtlCol="0">
            <a:spAutoFit/>
          </a:bodyPr>
          <a:lstStyle/>
          <a:p>
            <a:pPr algn="r"/>
            <a:r>
              <a:rPr lang="ja-JP" altLang="en-US" sz="2000">
                <a:solidFill>
                  <a:srgbClr val="0070C0"/>
                </a:solidFill>
                <a:latin typeface="Meiryo" panose="020B0604030504040204" pitchFamily="34" charset="-128"/>
                <a:ea typeface="Meiryo" panose="020B0604030504040204" pitchFamily="34" charset="-128"/>
              </a:rPr>
              <a:t>短期間での立ち上げと</a:t>
            </a:r>
            <a:endParaRPr lang="en-US" altLang="ja-JP" sz="2000" dirty="0">
              <a:solidFill>
                <a:srgbClr val="0070C0"/>
              </a:solidFill>
              <a:latin typeface="Meiryo" panose="020B0604030504040204" pitchFamily="34" charset="-128"/>
              <a:ea typeface="Meiryo" panose="020B0604030504040204" pitchFamily="34" charset="-128"/>
            </a:endParaRPr>
          </a:p>
          <a:p>
            <a:pPr algn="r"/>
            <a:r>
              <a:rPr lang="ja-JP" altLang="en-US" sz="2000">
                <a:solidFill>
                  <a:srgbClr val="0070C0"/>
                </a:solidFill>
                <a:latin typeface="Meiryo" panose="020B0604030504040204" pitchFamily="34" charset="-128"/>
                <a:ea typeface="Meiryo" panose="020B0604030504040204" pitchFamily="34" charset="-128"/>
              </a:rPr>
              <a:t>変更への俊敏性</a:t>
            </a:r>
          </a:p>
        </p:txBody>
      </p:sp>
      <p:sp>
        <p:nvSpPr>
          <p:cNvPr id="17" name="テキスト ボックス 16">
            <a:extLst>
              <a:ext uri="{FF2B5EF4-FFF2-40B4-BE49-F238E27FC236}">
                <a16:creationId xmlns:a16="http://schemas.microsoft.com/office/drawing/2014/main" id="{777459A3-3F05-5747-9014-AF19BC137624}"/>
              </a:ext>
            </a:extLst>
          </p:cNvPr>
          <p:cNvSpPr txBox="1"/>
          <p:nvPr/>
        </p:nvSpPr>
        <p:spPr>
          <a:xfrm>
            <a:off x="4914900" y="4929232"/>
            <a:ext cx="2929792" cy="738664"/>
          </a:xfrm>
          <a:prstGeom prst="rect">
            <a:avLst/>
          </a:prstGeom>
          <a:noFill/>
        </p:spPr>
        <p:txBody>
          <a:bodyPr wrap="square" rtlCol="0">
            <a:spAutoFit/>
          </a:bodyPr>
          <a:lstStyle/>
          <a:p>
            <a:r>
              <a:rPr lang="ja-JP" altLang="en-US" sz="1400" b="1">
                <a:solidFill>
                  <a:srgbClr val="0070C0"/>
                </a:solidFill>
                <a:latin typeface="Meiryo" panose="020B0604030504040204" pitchFamily="34" charset="-128"/>
                <a:ea typeface="Meiryo" panose="020B0604030504040204" pitchFamily="34" charset="-128"/>
              </a:rPr>
              <a:t>小規模な</a:t>
            </a:r>
            <a:r>
              <a:rPr lang="en-US" altLang="ja-JP" sz="1400" b="1" dirty="0">
                <a:solidFill>
                  <a:srgbClr val="0070C0"/>
                </a:solidFill>
                <a:latin typeface="Meiryo" panose="020B0604030504040204" pitchFamily="34" charset="-128"/>
                <a:ea typeface="Meiryo" panose="020B0604030504040204" pitchFamily="34" charset="-128"/>
              </a:rPr>
              <a:t>IT</a:t>
            </a:r>
            <a:r>
              <a:rPr lang="ja-JP" altLang="en-US" sz="1400" b="1">
                <a:solidFill>
                  <a:srgbClr val="0070C0"/>
                </a:solidFill>
                <a:latin typeface="Meiryo" panose="020B0604030504040204" pitchFamily="34" charset="-128"/>
                <a:ea typeface="Meiryo" panose="020B0604030504040204" pitchFamily="34" charset="-128"/>
              </a:rPr>
              <a:t>事業者</a:t>
            </a:r>
            <a:r>
              <a:rPr lang="ja-JP" altLang="en-US" sz="1400">
                <a:solidFill>
                  <a:srgbClr val="0070C0"/>
                </a:solidFill>
                <a:latin typeface="Meiryo" panose="020B0604030504040204" pitchFamily="34" charset="-128"/>
                <a:ea typeface="Meiryo" panose="020B0604030504040204" pitchFamily="34" charset="-128"/>
              </a:rPr>
              <a:t>や</a:t>
            </a:r>
            <a:r>
              <a:rPr lang="ja-JP" altLang="en-US" sz="1400" b="1">
                <a:solidFill>
                  <a:srgbClr val="0070C0"/>
                </a:solidFill>
                <a:latin typeface="Meiryo" panose="020B0604030504040204" pitchFamily="34" charset="-128"/>
                <a:ea typeface="Meiryo" panose="020B0604030504040204" pitchFamily="34" charset="-128"/>
              </a:rPr>
              <a:t>内製化</a:t>
            </a:r>
            <a:r>
              <a:rPr lang="ja-JP" altLang="en-US" sz="1400">
                <a:solidFill>
                  <a:srgbClr val="0070C0"/>
                </a:solidFill>
                <a:latin typeface="Meiryo" panose="020B0604030504040204" pitchFamily="34" charset="-128"/>
                <a:ea typeface="Meiryo" panose="020B0604030504040204" pitchFamily="34" charset="-128"/>
              </a:rPr>
              <a:t>といった少ない人数でも技術力があれば対処できる</a:t>
            </a:r>
          </a:p>
        </p:txBody>
      </p:sp>
      <p:sp>
        <p:nvSpPr>
          <p:cNvPr id="18" name="テキスト ボックス 17">
            <a:extLst>
              <a:ext uri="{FF2B5EF4-FFF2-40B4-BE49-F238E27FC236}">
                <a16:creationId xmlns:a16="http://schemas.microsoft.com/office/drawing/2014/main" id="{D0E03601-1263-3C41-A28D-3A4599484376}"/>
              </a:ext>
            </a:extLst>
          </p:cNvPr>
          <p:cNvSpPr txBox="1"/>
          <p:nvPr/>
        </p:nvSpPr>
        <p:spPr>
          <a:xfrm>
            <a:off x="1443605" y="5718020"/>
            <a:ext cx="2929792" cy="461665"/>
          </a:xfrm>
          <a:prstGeom prst="rect">
            <a:avLst/>
          </a:prstGeom>
          <a:noFill/>
        </p:spPr>
        <p:txBody>
          <a:bodyPr wrap="square" rtlCol="0">
            <a:spAutoFit/>
          </a:bodyPr>
          <a:lstStyle/>
          <a:p>
            <a:pPr algn="ctr"/>
            <a:r>
              <a:rPr lang="ja-JP" altLang="en-US" sz="2400" b="1">
                <a:solidFill>
                  <a:schemeClr val="accent3">
                    <a:lumMod val="50000"/>
                  </a:schemeClr>
                </a:solidFill>
                <a:latin typeface="Meiryo" panose="020B0604030504040204" pitchFamily="34" charset="-128"/>
                <a:ea typeface="Meiryo" panose="020B0604030504040204" pitchFamily="34" charset="-128"/>
              </a:rPr>
              <a:t>作る技術力</a:t>
            </a:r>
            <a:r>
              <a:rPr lang="ja-JP" altLang="en-US" sz="2000">
                <a:solidFill>
                  <a:schemeClr val="accent3">
                    <a:lumMod val="50000"/>
                  </a:schemeClr>
                </a:solidFill>
                <a:latin typeface="Meiryo" panose="020B0604030504040204" pitchFamily="34" charset="-128"/>
                <a:ea typeface="Meiryo" panose="020B0604030504040204" pitchFamily="34" charset="-128"/>
              </a:rPr>
              <a:t>の時代</a:t>
            </a:r>
          </a:p>
        </p:txBody>
      </p:sp>
      <p:sp>
        <p:nvSpPr>
          <p:cNvPr id="19" name="テキスト ボックス 18">
            <a:extLst>
              <a:ext uri="{FF2B5EF4-FFF2-40B4-BE49-F238E27FC236}">
                <a16:creationId xmlns:a16="http://schemas.microsoft.com/office/drawing/2014/main" id="{B41EB54D-0371-7A4A-A3A2-155C8733DF2A}"/>
              </a:ext>
            </a:extLst>
          </p:cNvPr>
          <p:cNvSpPr txBox="1"/>
          <p:nvPr/>
        </p:nvSpPr>
        <p:spPr>
          <a:xfrm>
            <a:off x="4778183" y="5718020"/>
            <a:ext cx="3203226" cy="461665"/>
          </a:xfrm>
          <a:prstGeom prst="rect">
            <a:avLst/>
          </a:prstGeom>
          <a:noFill/>
        </p:spPr>
        <p:txBody>
          <a:bodyPr wrap="square" rtlCol="0">
            <a:spAutoFit/>
          </a:bodyPr>
          <a:lstStyle/>
          <a:p>
            <a:pPr algn="ctr"/>
            <a:r>
              <a:rPr lang="ja-JP" altLang="en-US" sz="2400" b="1">
                <a:solidFill>
                  <a:srgbClr val="0070C0"/>
                </a:solidFill>
                <a:latin typeface="Meiryo" panose="020B0604030504040204" pitchFamily="34" charset="-128"/>
                <a:ea typeface="Meiryo" panose="020B0604030504040204" pitchFamily="34" charset="-128"/>
              </a:rPr>
              <a:t>作らない技術力</a:t>
            </a:r>
            <a:r>
              <a:rPr lang="ja-JP" altLang="en-US" sz="2000">
                <a:solidFill>
                  <a:srgbClr val="0070C0"/>
                </a:solidFill>
                <a:latin typeface="Meiryo" panose="020B0604030504040204" pitchFamily="34" charset="-128"/>
                <a:ea typeface="Meiryo" panose="020B0604030504040204" pitchFamily="34" charset="-128"/>
              </a:rPr>
              <a:t>の時代</a:t>
            </a:r>
          </a:p>
        </p:txBody>
      </p:sp>
      <p:sp>
        <p:nvSpPr>
          <p:cNvPr id="20" name="テキスト ボックス 19">
            <a:extLst>
              <a:ext uri="{FF2B5EF4-FFF2-40B4-BE49-F238E27FC236}">
                <a16:creationId xmlns:a16="http://schemas.microsoft.com/office/drawing/2014/main" id="{B766D8D7-96CD-E34B-B122-69E0A87AF7E6}"/>
              </a:ext>
            </a:extLst>
          </p:cNvPr>
          <p:cNvSpPr txBox="1"/>
          <p:nvPr/>
        </p:nvSpPr>
        <p:spPr>
          <a:xfrm>
            <a:off x="7981409" y="907731"/>
            <a:ext cx="784189" cy="400110"/>
          </a:xfrm>
          <a:prstGeom prst="rect">
            <a:avLst/>
          </a:prstGeom>
          <a:noFill/>
        </p:spPr>
        <p:txBody>
          <a:bodyPr wrap="none" rtlCol="0">
            <a:spAutoFit/>
          </a:bodyPr>
          <a:lstStyle/>
          <a:p>
            <a:pPr algn="r"/>
            <a:r>
              <a:rPr lang="ja-JP" altLang="en-US" sz="2000" b="1">
                <a:solidFill>
                  <a:srgbClr val="0070C0"/>
                </a:solidFill>
                <a:latin typeface="Meiryo" panose="020B0604030504040204" pitchFamily="34" charset="-128"/>
                <a:ea typeface="Meiryo" panose="020B0604030504040204" pitchFamily="34" charset="-128"/>
              </a:rPr>
              <a:t>現</a:t>
            </a:r>
            <a:r>
              <a:rPr lang="en-US" altLang="ja-JP" sz="2000" b="1" dirty="0">
                <a:solidFill>
                  <a:srgbClr val="0070C0"/>
                </a:solidFill>
                <a:latin typeface="Meiryo" panose="020B0604030504040204" pitchFamily="34" charset="-128"/>
                <a:ea typeface="Meiryo" panose="020B0604030504040204" pitchFamily="34" charset="-128"/>
              </a:rPr>
              <a:t> </a:t>
            </a:r>
            <a:r>
              <a:rPr lang="ja-JP" altLang="en-US" sz="2000" b="1">
                <a:solidFill>
                  <a:srgbClr val="0070C0"/>
                </a:solidFill>
                <a:latin typeface="Meiryo" panose="020B0604030504040204" pitchFamily="34" charset="-128"/>
                <a:ea typeface="Meiryo" panose="020B0604030504040204" pitchFamily="34" charset="-128"/>
              </a:rPr>
              <a:t>在</a:t>
            </a:r>
            <a:endParaRPr kumimoji="1" lang="ja-JP" altLang="en-US" sz="2000" b="1">
              <a:solidFill>
                <a:srgbClr val="0070C0"/>
              </a:solidFill>
              <a:latin typeface="Meiryo" panose="020B0604030504040204" pitchFamily="34" charset="-128"/>
              <a:ea typeface="Meiryo" panose="020B0604030504040204" pitchFamily="34" charset="-128"/>
            </a:endParaRPr>
          </a:p>
        </p:txBody>
      </p:sp>
      <p:sp>
        <p:nvSpPr>
          <p:cNvPr id="22" name="右矢印 21">
            <a:extLst>
              <a:ext uri="{FF2B5EF4-FFF2-40B4-BE49-F238E27FC236}">
                <a16:creationId xmlns:a16="http://schemas.microsoft.com/office/drawing/2014/main" id="{C5AC0B16-4903-744F-A924-B4E7174FD8C2}"/>
              </a:ext>
            </a:extLst>
          </p:cNvPr>
          <p:cNvSpPr/>
          <p:nvPr/>
        </p:nvSpPr>
        <p:spPr>
          <a:xfrm>
            <a:off x="4180177" y="1715616"/>
            <a:ext cx="783646" cy="521270"/>
          </a:xfrm>
          <a:prstGeom prst="rightArrow">
            <a:avLst>
              <a:gd name="adj1" fmla="val 72884"/>
              <a:gd name="adj2" fmla="val 50000"/>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右矢印 22">
            <a:extLst>
              <a:ext uri="{FF2B5EF4-FFF2-40B4-BE49-F238E27FC236}">
                <a16:creationId xmlns:a16="http://schemas.microsoft.com/office/drawing/2014/main" id="{73822E93-74F0-9E4C-9301-21D6690A519A}"/>
              </a:ext>
            </a:extLst>
          </p:cNvPr>
          <p:cNvSpPr/>
          <p:nvPr/>
        </p:nvSpPr>
        <p:spPr>
          <a:xfrm>
            <a:off x="4180177" y="2456530"/>
            <a:ext cx="783646" cy="521270"/>
          </a:xfrm>
          <a:prstGeom prst="rightArrow">
            <a:avLst>
              <a:gd name="adj1" fmla="val 72884"/>
              <a:gd name="adj2" fmla="val 50000"/>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 name="右矢印 23">
            <a:extLst>
              <a:ext uri="{FF2B5EF4-FFF2-40B4-BE49-F238E27FC236}">
                <a16:creationId xmlns:a16="http://schemas.microsoft.com/office/drawing/2014/main" id="{59B2762A-7760-A243-98A4-E2F1A11D7D93}"/>
              </a:ext>
            </a:extLst>
          </p:cNvPr>
          <p:cNvSpPr/>
          <p:nvPr/>
        </p:nvSpPr>
        <p:spPr>
          <a:xfrm>
            <a:off x="4176724" y="3650146"/>
            <a:ext cx="783646" cy="521270"/>
          </a:xfrm>
          <a:prstGeom prst="rightArrow">
            <a:avLst>
              <a:gd name="adj1" fmla="val 72884"/>
              <a:gd name="adj2" fmla="val 50000"/>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 name="テキスト ボックス 25">
            <a:extLst>
              <a:ext uri="{FF2B5EF4-FFF2-40B4-BE49-F238E27FC236}">
                <a16:creationId xmlns:a16="http://schemas.microsoft.com/office/drawing/2014/main" id="{9C850520-BD52-BA41-B0FB-61521BFDD16C}"/>
              </a:ext>
            </a:extLst>
          </p:cNvPr>
          <p:cNvSpPr txBox="1"/>
          <p:nvPr/>
        </p:nvSpPr>
        <p:spPr>
          <a:xfrm>
            <a:off x="4176724" y="1826680"/>
            <a:ext cx="595035" cy="338554"/>
          </a:xfrm>
          <a:prstGeom prst="rect">
            <a:avLst/>
          </a:prstGeom>
          <a:noFill/>
        </p:spPr>
        <p:txBody>
          <a:bodyPr wrap="none" rtlCol="0">
            <a:spAutoFit/>
          </a:bodyPr>
          <a:lstStyle/>
          <a:p>
            <a:r>
              <a:rPr kumimoji="1" lang="ja-JP" altLang="en-US" sz="1600">
                <a:solidFill>
                  <a:schemeClr val="bg1"/>
                </a:solidFill>
                <a:latin typeface="Meiryo" panose="020B0604030504040204" pitchFamily="34" charset="-128"/>
                <a:ea typeface="Meiryo" panose="020B0604030504040204" pitchFamily="34" charset="-128"/>
              </a:rPr>
              <a:t>構築</a:t>
            </a:r>
          </a:p>
        </p:txBody>
      </p:sp>
      <p:sp>
        <p:nvSpPr>
          <p:cNvPr id="27" name="テキスト ボックス 26">
            <a:extLst>
              <a:ext uri="{FF2B5EF4-FFF2-40B4-BE49-F238E27FC236}">
                <a16:creationId xmlns:a16="http://schemas.microsoft.com/office/drawing/2014/main" id="{6DA3151B-9380-9048-BC6B-4D433A708D13}"/>
              </a:ext>
            </a:extLst>
          </p:cNvPr>
          <p:cNvSpPr txBox="1"/>
          <p:nvPr/>
        </p:nvSpPr>
        <p:spPr>
          <a:xfrm>
            <a:off x="4176723" y="2586542"/>
            <a:ext cx="595035" cy="338554"/>
          </a:xfrm>
          <a:prstGeom prst="rect">
            <a:avLst/>
          </a:prstGeom>
          <a:noFill/>
        </p:spPr>
        <p:txBody>
          <a:bodyPr wrap="none" rtlCol="0">
            <a:spAutoFit/>
          </a:bodyPr>
          <a:lstStyle/>
          <a:p>
            <a:r>
              <a:rPr kumimoji="1" lang="ja-JP" altLang="en-US" sz="1600">
                <a:solidFill>
                  <a:schemeClr val="bg1"/>
                </a:solidFill>
                <a:latin typeface="Meiryo" panose="020B0604030504040204" pitchFamily="34" charset="-128"/>
                <a:ea typeface="Meiryo" panose="020B0604030504040204" pitchFamily="34" charset="-128"/>
              </a:rPr>
              <a:t>運用</a:t>
            </a:r>
          </a:p>
        </p:txBody>
      </p:sp>
      <p:sp>
        <p:nvSpPr>
          <p:cNvPr id="28" name="テキスト ボックス 27">
            <a:extLst>
              <a:ext uri="{FF2B5EF4-FFF2-40B4-BE49-F238E27FC236}">
                <a16:creationId xmlns:a16="http://schemas.microsoft.com/office/drawing/2014/main" id="{63AA6DA9-28F2-0C46-9A70-322DA464510C}"/>
              </a:ext>
            </a:extLst>
          </p:cNvPr>
          <p:cNvSpPr txBox="1"/>
          <p:nvPr/>
        </p:nvSpPr>
        <p:spPr>
          <a:xfrm>
            <a:off x="4176723" y="3767625"/>
            <a:ext cx="595035" cy="338554"/>
          </a:xfrm>
          <a:prstGeom prst="rect">
            <a:avLst/>
          </a:prstGeom>
          <a:noFill/>
        </p:spPr>
        <p:txBody>
          <a:bodyPr wrap="none" rtlCol="0">
            <a:spAutoFit/>
          </a:bodyPr>
          <a:lstStyle/>
          <a:p>
            <a:r>
              <a:rPr kumimoji="1" lang="ja-JP" altLang="en-US" sz="1600">
                <a:solidFill>
                  <a:schemeClr val="bg1"/>
                </a:solidFill>
                <a:latin typeface="Meiryo" panose="020B0604030504040204" pitchFamily="34" charset="-128"/>
                <a:ea typeface="Meiryo" panose="020B0604030504040204" pitchFamily="34" charset="-128"/>
              </a:rPr>
              <a:t>開発</a:t>
            </a:r>
          </a:p>
        </p:txBody>
      </p:sp>
      <p:sp>
        <p:nvSpPr>
          <p:cNvPr id="30" name="右矢印 29">
            <a:extLst>
              <a:ext uri="{FF2B5EF4-FFF2-40B4-BE49-F238E27FC236}">
                <a16:creationId xmlns:a16="http://schemas.microsoft.com/office/drawing/2014/main" id="{254DEA36-A4F0-D248-ADF0-3E4B1414A503}"/>
              </a:ext>
            </a:extLst>
          </p:cNvPr>
          <p:cNvSpPr/>
          <p:nvPr/>
        </p:nvSpPr>
        <p:spPr>
          <a:xfrm>
            <a:off x="4176724" y="5035272"/>
            <a:ext cx="783646" cy="521270"/>
          </a:xfrm>
          <a:prstGeom prst="rightArrow">
            <a:avLst>
              <a:gd name="adj1" fmla="val 72884"/>
              <a:gd name="adj2" fmla="val 50000"/>
            </a:avLst>
          </a:prstGeom>
          <a:solidFill>
            <a:srgbClr val="FF7E79"/>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 name="テキスト ボックス 30">
            <a:extLst>
              <a:ext uri="{FF2B5EF4-FFF2-40B4-BE49-F238E27FC236}">
                <a16:creationId xmlns:a16="http://schemas.microsoft.com/office/drawing/2014/main" id="{CD455A4E-432A-9444-A15D-CE9532745ADC}"/>
              </a:ext>
            </a:extLst>
          </p:cNvPr>
          <p:cNvSpPr txBox="1"/>
          <p:nvPr/>
        </p:nvSpPr>
        <p:spPr>
          <a:xfrm>
            <a:off x="4194030" y="5140544"/>
            <a:ext cx="595035" cy="338554"/>
          </a:xfrm>
          <a:prstGeom prst="rect">
            <a:avLst/>
          </a:prstGeom>
          <a:noFill/>
        </p:spPr>
        <p:txBody>
          <a:bodyPr wrap="none" rtlCol="0">
            <a:spAutoFit/>
          </a:bodyPr>
          <a:lstStyle/>
          <a:p>
            <a:r>
              <a:rPr kumimoji="1" lang="ja-JP" altLang="en-US" sz="1600">
                <a:solidFill>
                  <a:schemeClr val="bg1"/>
                </a:solidFill>
                <a:latin typeface="Meiryo" panose="020B0604030504040204" pitchFamily="34" charset="-128"/>
                <a:ea typeface="Meiryo" panose="020B0604030504040204" pitchFamily="34" charset="-128"/>
              </a:rPr>
              <a:t>人材</a:t>
            </a:r>
          </a:p>
        </p:txBody>
      </p:sp>
      <p:sp>
        <p:nvSpPr>
          <p:cNvPr id="34" name="テキスト ボックス 33">
            <a:extLst>
              <a:ext uri="{FF2B5EF4-FFF2-40B4-BE49-F238E27FC236}">
                <a16:creationId xmlns:a16="http://schemas.microsoft.com/office/drawing/2014/main" id="{AB34B55D-6379-A543-A77F-5BB63BB33279}"/>
              </a:ext>
            </a:extLst>
          </p:cNvPr>
          <p:cNvSpPr txBox="1"/>
          <p:nvPr/>
        </p:nvSpPr>
        <p:spPr>
          <a:xfrm>
            <a:off x="1386408" y="6179685"/>
            <a:ext cx="2790315" cy="400110"/>
          </a:xfrm>
          <a:prstGeom prst="rect">
            <a:avLst/>
          </a:prstGeom>
          <a:noFill/>
        </p:spPr>
        <p:txBody>
          <a:bodyPr wrap="square" rtlCol="0">
            <a:spAutoFit/>
          </a:bodyPr>
          <a:lstStyle/>
          <a:p>
            <a:pPr algn="ctr"/>
            <a:r>
              <a:rPr lang="ja-JP" altLang="en-US" sz="2000">
                <a:solidFill>
                  <a:schemeClr val="accent3">
                    <a:lumMod val="50000"/>
                  </a:schemeClr>
                </a:solidFill>
                <a:latin typeface="Meiryo" panose="020B0604030504040204" pitchFamily="34" charset="-128"/>
                <a:ea typeface="Meiryo" panose="020B0604030504040204" pitchFamily="34" charset="-128"/>
              </a:rPr>
              <a:t>組織的人材動員力</a:t>
            </a:r>
          </a:p>
        </p:txBody>
      </p:sp>
      <p:sp>
        <p:nvSpPr>
          <p:cNvPr id="35" name="テキスト ボックス 34">
            <a:extLst>
              <a:ext uri="{FF2B5EF4-FFF2-40B4-BE49-F238E27FC236}">
                <a16:creationId xmlns:a16="http://schemas.microsoft.com/office/drawing/2014/main" id="{13CD0C83-CE97-3F4D-AC99-776969031B17}"/>
              </a:ext>
            </a:extLst>
          </p:cNvPr>
          <p:cNvSpPr txBox="1"/>
          <p:nvPr/>
        </p:nvSpPr>
        <p:spPr>
          <a:xfrm>
            <a:off x="4914900" y="6167461"/>
            <a:ext cx="2790315" cy="400110"/>
          </a:xfrm>
          <a:prstGeom prst="rect">
            <a:avLst/>
          </a:prstGeom>
          <a:noFill/>
        </p:spPr>
        <p:txBody>
          <a:bodyPr wrap="square" rtlCol="0">
            <a:spAutoFit/>
          </a:bodyPr>
          <a:lstStyle/>
          <a:p>
            <a:pPr algn="ctr"/>
            <a:r>
              <a:rPr lang="ja-JP" altLang="en-US" sz="2000">
                <a:solidFill>
                  <a:srgbClr val="0070C0"/>
                </a:solidFill>
                <a:latin typeface="Meiryo" panose="020B0604030504040204" pitchFamily="34" charset="-128"/>
                <a:ea typeface="Meiryo" panose="020B0604030504040204" pitchFamily="34" charset="-128"/>
              </a:rPr>
              <a:t>個人的技術力と人間力</a:t>
            </a:r>
          </a:p>
        </p:txBody>
      </p:sp>
    </p:spTree>
    <p:extLst>
      <p:ext uri="{BB962C8B-B14F-4D97-AF65-F5344CB8AC3E}">
        <p14:creationId xmlns:p14="http://schemas.microsoft.com/office/powerpoint/2010/main" val="111324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500"/>
                                        <p:tgtEl>
                                          <p:spTgt spid="3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wipe(left)">
                                      <p:cBhvr>
                                        <p:cTn id="10" dur="500"/>
                                        <p:tgtEl>
                                          <p:spTgt spid="13"/>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left)">
                                      <p:cBhvr>
                                        <p:cTn id="13" dur="500"/>
                                        <p:tgtEl>
                                          <p:spTgt spid="14"/>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wipe(left)">
                                      <p:cBhvr>
                                        <p:cTn id="16" dur="500"/>
                                        <p:tgtEl>
                                          <p:spTgt spid="15"/>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wipe(left)">
                                      <p:cBhvr>
                                        <p:cTn id="19" dur="500"/>
                                        <p:tgtEl>
                                          <p:spTgt spid="16"/>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wipe(left)">
                                      <p:cBhvr>
                                        <p:cTn id="22" dur="500"/>
                                        <p:tgtEl>
                                          <p:spTgt spid="17"/>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wipe(left)">
                                      <p:cBhvr>
                                        <p:cTn id="25" dur="500"/>
                                        <p:tgtEl>
                                          <p:spTgt spid="19"/>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left)">
                                      <p:cBhvr>
                                        <p:cTn id="28" dur="500"/>
                                        <p:tgtEl>
                                          <p:spTgt spid="20"/>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wipe(left)">
                                      <p:cBhvr>
                                        <p:cTn id="31" dur="500"/>
                                        <p:tgtEl>
                                          <p:spTgt spid="22"/>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left)">
                                      <p:cBhvr>
                                        <p:cTn id="34" dur="500"/>
                                        <p:tgtEl>
                                          <p:spTgt spid="23"/>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wipe(left)">
                                      <p:cBhvr>
                                        <p:cTn id="37" dur="500"/>
                                        <p:tgtEl>
                                          <p:spTgt spid="24"/>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wipe(left)">
                                      <p:cBhvr>
                                        <p:cTn id="40" dur="500"/>
                                        <p:tgtEl>
                                          <p:spTgt spid="26"/>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Effect transition="in" filter="wipe(left)">
                                      <p:cBhvr>
                                        <p:cTn id="46" dur="500"/>
                                        <p:tgtEl>
                                          <p:spTgt spid="28"/>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30"/>
                                        </p:tgtEl>
                                        <p:attrNameLst>
                                          <p:attrName>style.visibility</p:attrName>
                                        </p:attrNameLst>
                                      </p:cBhvr>
                                      <p:to>
                                        <p:strVal val="visible"/>
                                      </p:to>
                                    </p:set>
                                    <p:animEffect transition="in" filter="wipe(left)">
                                      <p:cBhvr>
                                        <p:cTn id="49" dur="500"/>
                                        <p:tgtEl>
                                          <p:spTgt spid="30"/>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31"/>
                                        </p:tgtEl>
                                        <p:attrNameLst>
                                          <p:attrName>style.visibility</p:attrName>
                                        </p:attrNameLst>
                                      </p:cBhvr>
                                      <p:to>
                                        <p:strVal val="visible"/>
                                      </p:to>
                                    </p:set>
                                    <p:animEffect transition="in" filter="wipe(left)">
                                      <p:cBhvr>
                                        <p:cTn id="52" dur="500"/>
                                        <p:tgtEl>
                                          <p:spTgt spid="31"/>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35"/>
                                        </p:tgtEl>
                                        <p:attrNameLst>
                                          <p:attrName>style.visibility</p:attrName>
                                        </p:attrNameLst>
                                      </p:cBhvr>
                                      <p:to>
                                        <p:strVal val="visible"/>
                                      </p:to>
                                    </p:set>
                                    <p:animEffect transition="in" filter="wipe(left)">
                                      <p:cBhvr>
                                        <p:cTn id="55"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3" grpId="0"/>
      <p:bldP spid="14" grpId="0"/>
      <p:bldP spid="15" grpId="0"/>
      <p:bldP spid="16" grpId="0"/>
      <p:bldP spid="17" grpId="0"/>
      <p:bldP spid="19" grpId="0"/>
      <p:bldP spid="20" grpId="0"/>
      <p:bldP spid="22" grpId="0" animBg="1"/>
      <p:bldP spid="23" grpId="0" animBg="1"/>
      <p:bldP spid="24" grpId="0" animBg="1"/>
      <p:bldP spid="26" grpId="0"/>
      <p:bldP spid="27" grpId="0"/>
      <p:bldP spid="28" grpId="0"/>
      <p:bldP spid="30" grpId="0" animBg="1"/>
      <p:bldP spid="31" grpId="0"/>
      <p:bldP spid="35"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dirty="0">
                <a:solidFill>
                  <a:schemeClr val="bg1"/>
                </a:solidFill>
                <a:latin typeface="Meiryo" panose="020B0604030504040204" pitchFamily="34" charset="-128"/>
                <a:ea typeface="Meiryo" panose="020B0604030504040204" pitchFamily="34" charset="-128"/>
                <a:cs typeface="Arial" pitchFamily="34" charset="0"/>
              </a:rPr>
              <a:t>アジャイル開発</a:t>
            </a: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3361449223"/>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a:extLst>
              <a:ext uri="{FF2B5EF4-FFF2-40B4-BE49-F238E27FC236}">
                <a16:creationId xmlns:a16="http://schemas.microsoft.com/office/drawing/2014/main" id="{B277AA1C-F68B-F549-A6EE-787B62F1B782}"/>
              </a:ext>
            </a:extLst>
          </p:cNvPr>
          <p:cNvSpPr txBox="1"/>
          <p:nvPr/>
        </p:nvSpPr>
        <p:spPr>
          <a:xfrm>
            <a:off x="525158" y="943901"/>
            <a:ext cx="7879080" cy="400110"/>
          </a:xfrm>
          <a:prstGeom prst="rect">
            <a:avLst/>
          </a:prstGeom>
          <a:noFill/>
        </p:spPr>
        <p:txBody>
          <a:bodyPr wrap="none" rtlCol="0">
            <a:spAutoFit/>
          </a:bodyPr>
          <a:lstStyle/>
          <a:p>
            <a:r>
              <a:rPr kumimoji="1" lang="ja-JP" altLang="en-US" sz="2000" dirty="0">
                <a:latin typeface="Meiryo" panose="020B0604030504040204" pitchFamily="34" charset="-128"/>
                <a:ea typeface="Meiryo" panose="020B0604030504040204" pitchFamily="34" charset="-128"/>
              </a:rPr>
              <a:t>ビジネスの目的を達成する</a:t>
            </a:r>
            <a:r>
              <a:rPr kumimoji="1" lang="ja-JP" altLang="en-US" sz="2000" b="1" u="sng" dirty="0">
                <a:latin typeface="Meiryo" panose="020B0604030504040204" pitchFamily="34" charset="-128"/>
                <a:ea typeface="Meiryo" panose="020B0604030504040204" pitchFamily="34" charset="-128"/>
              </a:rPr>
              <a:t>ソフトウェア（プログラム）を作る</a:t>
            </a:r>
            <a:r>
              <a:rPr kumimoji="1" lang="ja-JP" altLang="en-US" sz="2000" dirty="0">
                <a:latin typeface="Meiryo" panose="020B0604030504040204" pitchFamily="34" charset="-128"/>
                <a:ea typeface="Meiryo" panose="020B0604030504040204" pitchFamily="34" charset="-128"/>
              </a:rPr>
              <a:t>こと</a:t>
            </a:r>
          </a:p>
        </p:txBody>
      </p:sp>
      <p:sp>
        <p:nvSpPr>
          <p:cNvPr id="3" name="タイトル 2">
            <a:extLst>
              <a:ext uri="{FF2B5EF4-FFF2-40B4-BE49-F238E27FC236}">
                <a16:creationId xmlns:a16="http://schemas.microsoft.com/office/drawing/2014/main" id="{A4CD2F56-85DA-BE4A-99FD-9D3A0384F4E9}"/>
              </a:ext>
            </a:extLst>
          </p:cNvPr>
          <p:cNvSpPr>
            <a:spLocks noGrp="1"/>
          </p:cNvSpPr>
          <p:nvPr>
            <p:ph type="title"/>
          </p:nvPr>
        </p:nvSpPr>
        <p:spPr/>
        <p:txBody>
          <a:bodyPr/>
          <a:lstStyle/>
          <a:p>
            <a:r>
              <a:rPr lang="ja-JP" altLang="en-US"/>
              <a:t>アジャイル開発が目指すこと</a:t>
            </a:r>
          </a:p>
        </p:txBody>
      </p:sp>
      <p:sp>
        <p:nvSpPr>
          <p:cNvPr id="5" name="テキスト ボックス 4">
            <a:extLst>
              <a:ext uri="{FF2B5EF4-FFF2-40B4-BE49-F238E27FC236}">
                <a16:creationId xmlns:a16="http://schemas.microsoft.com/office/drawing/2014/main" id="{E50BCE8C-C960-B241-BF30-95049C8177BB}"/>
              </a:ext>
            </a:extLst>
          </p:cNvPr>
          <p:cNvSpPr txBox="1"/>
          <p:nvPr/>
        </p:nvSpPr>
        <p:spPr>
          <a:xfrm>
            <a:off x="837707" y="1268366"/>
            <a:ext cx="7403691" cy="830997"/>
          </a:xfrm>
          <a:prstGeom prst="rect">
            <a:avLst/>
          </a:prstGeom>
          <a:noFill/>
        </p:spPr>
        <p:txBody>
          <a:bodyPr wrap="square" rtlCol="0">
            <a:spAutoFit/>
          </a:bodyPr>
          <a:lstStyle/>
          <a:p>
            <a:pPr marL="342900" indent="-342900">
              <a:buFont typeface="Wingdings" pitchFamily="2" charset="2"/>
              <a:buChar char="ü"/>
            </a:pPr>
            <a:r>
              <a:rPr kumimoji="1" lang="ja-JP" altLang="en-US" sz="1600">
                <a:latin typeface="Meiryo" panose="020B0604030504040204" pitchFamily="34" charset="-128"/>
                <a:ea typeface="Meiryo" panose="020B0604030504040204" pitchFamily="34" charset="-128"/>
              </a:rPr>
              <a:t>ビジネスの成果に貢献するための要件／機能を予め決めておく</a:t>
            </a:r>
            <a:endParaRPr kumimoji="1" lang="en-US" altLang="ja-JP" sz="1600" dirty="0">
              <a:latin typeface="Meiryo" panose="020B0604030504040204" pitchFamily="34" charset="-128"/>
              <a:ea typeface="Meiryo" panose="020B0604030504040204" pitchFamily="34" charset="-128"/>
            </a:endParaRPr>
          </a:p>
          <a:p>
            <a:pPr marL="342900" indent="-342900">
              <a:buFont typeface="Wingdings" pitchFamily="2" charset="2"/>
              <a:buChar char="ü"/>
            </a:pPr>
            <a:r>
              <a:rPr kumimoji="1" lang="ja-JP" altLang="en-US" sz="1600">
                <a:latin typeface="Meiryo" panose="020B0604030504040204" pitchFamily="34" charset="-128"/>
                <a:ea typeface="Meiryo" panose="020B0604030504040204" pitchFamily="34" charset="-128"/>
              </a:rPr>
              <a:t>役割を分担して、計画に従って開発する</a:t>
            </a:r>
            <a:endParaRPr kumimoji="1" lang="en-US" altLang="ja-JP" sz="1600" dirty="0">
              <a:latin typeface="Meiryo" panose="020B0604030504040204" pitchFamily="34" charset="-128"/>
              <a:ea typeface="Meiryo" panose="020B0604030504040204" pitchFamily="34" charset="-128"/>
            </a:endParaRPr>
          </a:p>
          <a:p>
            <a:pPr marL="342900" indent="-342900">
              <a:buFont typeface="Wingdings" pitchFamily="2" charset="2"/>
              <a:buChar char="ü"/>
            </a:pPr>
            <a:r>
              <a:rPr lang="ja-JP" altLang="en-US" sz="1600">
                <a:latin typeface="Meiryo" panose="020B0604030504040204" pitchFamily="34" charset="-128"/>
                <a:ea typeface="Meiryo" panose="020B0604030504040204" pitchFamily="34" charset="-128"/>
              </a:rPr>
              <a:t>管理者（プロマネ）が進捗や品質を管理する</a:t>
            </a:r>
            <a:endParaRPr kumimoji="1" lang="ja-JP" altLang="en-US" sz="1600">
              <a:latin typeface="Meiryo" panose="020B0604030504040204" pitchFamily="34" charset="-128"/>
              <a:ea typeface="Meiryo" panose="020B0604030504040204" pitchFamily="34" charset="-128"/>
            </a:endParaRPr>
          </a:p>
        </p:txBody>
      </p:sp>
      <p:sp>
        <p:nvSpPr>
          <p:cNvPr id="10" name="ホームベース 9">
            <a:extLst>
              <a:ext uri="{FF2B5EF4-FFF2-40B4-BE49-F238E27FC236}">
                <a16:creationId xmlns:a16="http://schemas.microsoft.com/office/drawing/2014/main" id="{8E65F48F-7091-5042-A3F7-BD451B4D1161}"/>
              </a:ext>
            </a:extLst>
          </p:cNvPr>
          <p:cNvSpPr/>
          <p:nvPr/>
        </p:nvSpPr>
        <p:spPr>
          <a:xfrm>
            <a:off x="7042000" y="2174594"/>
            <a:ext cx="1055985" cy="418854"/>
          </a:xfrm>
          <a:prstGeom prst="homePlate">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 name="ホームベース 10">
            <a:extLst>
              <a:ext uri="{FF2B5EF4-FFF2-40B4-BE49-F238E27FC236}">
                <a16:creationId xmlns:a16="http://schemas.microsoft.com/office/drawing/2014/main" id="{69F3277F-97C6-4648-9403-BFA9954EAD00}"/>
              </a:ext>
            </a:extLst>
          </p:cNvPr>
          <p:cNvSpPr/>
          <p:nvPr/>
        </p:nvSpPr>
        <p:spPr>
          <a:xfrm>
            <a:off x="6177555" y="2176681"/>
            <a:ext cx="1055985" cy="418854"/>
          </a:xfrm>
          <a:prstGeom prst="homePlate">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ホームベース 11">
            <a:extLst>
              <a:ext uri="{FF2B5EF4-FFF2-40B4-BE49-F238E27FC236}">
                <a16:creationId xmlns:a16="http://schemas.microsoft.com/office/drawing/2014/main" id="{99440C1F-D886-2F44-876F-6777B9B93ABC}"/>
              </a:ext>
            </a:extLst>
          </p:cNvPr>
          <p:cNvSpPr/>
          <p:nvPr/>
        </p:nvSpPr>
        <p:spPr>
          <a:xfrm>
            <a:off x="5331095" y="2174594"/>
            <a:ext cx="1055985" cy="418854"/>
          </a:xfrm>
          <a:prstGeom prst="homePlate">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ホームベース 12">
            <a:extLst>
              <a:ext uri="{FF2B5EF4-FFF2-40B4-BE49-F238E27FC236}">
                <a16:creationId xmlns:a16="http://schemas.microsoft.com/office/drawing/2014/main" id="{D333F854-A372-1D4A-8FC8-FBD1BECA0EB9}"/>
              </a:ext>
            </a:extLst>
          </p:cNvPr>
          <p:cNvSpPr/>
          <p:nvPr/>
        </p:nvSpPr>
        <p:spPr>
          <a:xfrm>
            <a:off x="4466650" y="2169274"/>
            <a:ext cx="1055985" cy="418854"/>
          </a:xfrm>
          <a:prstGeom prst="homePlate">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 name="ホームベース 13">
            <a:extLst>
              <a:ext uri="{FF2B5EF4-FFF2-40B4-BE49-F238E27FC236}">
                <a16:creationId xmlns:a16="http://schemas.microsoft.com/office/drawing/2014/main" id="{0DF43B38-70FC-9B4C-B78C-B598A5727E50}"/>
              </a:ext>
            </a:extLst>
          </p:cNvPr>
          <p:cNvSpPr/>
          <p:nvPr/>
        </p:nvSpPr>
        <p:spPr>
          <a:xfrm>
            <a:off x="3618858" y="2176681"/>
            <a:ext cx="1055985" cy="418854"/>
          </a:xfrm>
          <a:prstGeom prst="homePlate">
            <a:avLst/>
          </a:prstGeom>
          <a:solidFill>
            <a:srgbClr val="1F33E8"/>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 name="ホームベース 14">
            <a:extLst>
              <a:ext uri="{FF2B5EF4-FFF2-40B4-BE49-F238E27FC236}">
                <a16:creationId xmlns:a16="http://schemas.microsoft.com/office/drawing/2014/main" id="{1198F491-BF5A-8B4D-ADB8-9B3EB68BBB52}"/>
              </a:ext>
            </a:extLst>
          </p:cNvPr>
          <p:cNvSpPr/>
          <p:nvPr/>
        </p:nvSpPr>
        <p:spPr>
          <a:xfrm>
            <a:off x="2754413" y="2169040"/>
            <a:ext cx="1055985" cy="418854"/>
          </a:xfrm>
          <a:prstGeom prst="homePlate">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ホームベース 15">
            <a:extLst>
              <a:ext uri="{FF2B5EF4-FFF2-40B4-BE49-F238E27FC236}">
                <a16:creationId xmlns:a16="http://schemas.microsoft.com/office/drawing/2014/main" id="{D4FE6B1D-0710-B24D-A31B-1276773781C0}"/>
              </a:ext>
            </a:extLst>
          </p:cNvPr>
          <p:cNvSpPr/>
          <p:nvPr/>
        </p:nvSpPr>
        <p:spPr>
          <a:xfrm>
            <a:off x="1888636" y="2174594"/>
            <a:ext cx="1055985" cy="418854"/>
          </a:xfrm>
          <a:prstGeom prst="homePlate">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 name="ホームベース 16">
            <a:extLst>
              <a:ext uri="{FF2B5EF4-FFF2-40B4-BE49-F238E27FC236}">
                <a16:creationId xmlns:a16="http://schemas.microsoft.com/office/drawing/2014/main" id="{31D2C83A-9CAD-9E4F-8617-3E8D4783A935}"/>
              </a:ext>
            </a:extLst>
          </p:cNvPr>
          <p:cNvSpPr/>
          <p:nvPr/>
        </p:nvSpPr>
        <p:spPr>
          <a:xfrm>
            <a:off x="1022859" y="2169274"/>
            <a:ext cx="1055985" cy="418854"/>
          </a:xfrm>
          <a:prstGeom prst="homePlate">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テキスト ボックス 17">
            <a:extLst>
              <a:ext uri="{FF2B5EF4-FFF2-40B4-BE49-F238E27FC236}">
                <a16:creationId xmlns:a16="http://schemas.microsoft.com/office/drawing/2014/main" id="{F712A307-E3F7-C642-9ED8-676D86BD5BF5}"/>
              </a:ext>
            </a:extLst>
          </p:cNvPr>
          <p:cNvSpPr txBox="1"/>
          <p:nvPr/>
        </p:nvSpPr>
        <p:spPr>
          <a:xfrm>
            <a:off x="1176917" y="2277220"/>
            <a:ext cx="530915" cy="253916"/>
          </a:xfrm>
          <a:prstGeom prst="rect">
            <a:avLst/>
          </a:prstGeom>
          <a:noFill/>
        </p:spPr>
        <p:txBody>
          <a:bodyPr wrap="none" rtlCol="0">
            <a:spAutoFit/>
          </a:bodyPr>
          <a:lstStyle/>
          <a:p>
            <a:r>
              <a:rPr kumimoji="1" lang="en-US" altLang="ja-JP" sz="1050" dirty="0">
                <a:solidFill>
                  <a:schemeClr val="bg1"/>
                </a:solidFill>
                <a:latin typeface="Meiryo" panose="020B0604030504040204" pitchFamily="34" charset="-128"/>
                <a:ea typeface="Meiryo" panose="020B0604030504040204" pitchFamily="34" charset="-128"/>
              </a:rPr>
              <a:t>PLAN</a:t>
            </a:r>
            <a:endParaRPr kumimoji="1" lang="ja-JP" altLang="en-US" sz="1050">
              <a:solidFill>
                <a:schemeClr val="bg1"/>
              </a:solidFill>
              <a:latin typeface="Meiryo" panose="020B0604030504040204" pitchFamily="34" charset="-128"/>
              <a:ea typeface="Meiryo" panose="020B0604030504040204" pitchFamily="34" charset="-128"/>
            </a:endParaRPr>
          </a:p>
        </p:txBody>
      </p:sp>
      <p:sp>
        <p:nvSpPr>
          <p:cNvPr id="19" name="テキスト ボックス 18">
            <a:extLst>
              <a:ext uri="{FF2B5EF4-FFF2-40B4-BE49-F238E27FC236}">
                <a16:creationId xmlns:a16="http://schemas.microsoft.com/office/drawing/2014/main" id="{F696B903-AD30-F744-AD0C-1BF57731BE22}"/>
              </a:ext>
            </a:extLst>
          </p:cNvPr>
          <p:cNvSpPr txBox="1"/>
          <p:nvPr/>
        </p:nvSpPr>
        <p:spPr>
          <a:xfrm>
            <a:off x="2140656" y="2272526"/>
            <a:ext cx="561372" cy="253916"/>
          </a:xfrm>
          <a:prstGeom prst="rect">
            <a:avLst/>
          </a:prstGeom>
          <a:noFill/>
        </p:spPr>
        <p:txBody>
          <a:bodyPr wrap="none" rtlCol="0">
            <a:spAutoFit/>
          </a:bodyPr>
          <a:lstStyle/>
          <a:p>
            <a:r>
              <a:rPr kumimoji="1" lang="en-US" altLang="ja-JP" sz="1050" dirty="0">
                <a:solidFill>
                  <a:schemeClr val="bg1"/>
                </a:solidFill>
                <a:latin typeface="Meiryo" panose="020B0604030504040204" pitchFamily="34" charset="-128"/>
                <a:ea typeface="Meiryo" panose="020B0604030504040204" pitchFamily="34" charset="-128"/>
              </a:rPr>
              <a:t>CODE</a:t>
            </a:r>
            <a:endParaRPr kumimoji="1" lang="ja-JP" altLang="en-US" sz="1050">
              <a:solidFill>
                <a:schemeClr val="bg1"/>
              </a:solidFill>
              <a:latin typeface="Meiryo" panose="020B0604030504040204" pitchFamily="34" charset="-128"/>
              <a:ea typeface="Meiryo" panose="020B0604030504040204" pitchFamily="34" charset="-128"/>
            </a:endParaRPr>
          </a:p>
        </p:txBody>
      </p:sp>
      <p:sp>
        <p:nvSpPr>
          <p:cNvPr id="20" name="テキスト ボックス 19">
            <a:extLst>
              <a:ext uri="{FF2B5EF4-FFF2-40B4-BE49-F238E27FC236}">
                <a16:creationId xmlns:a16="http://schemas.microsoft.com/office/drawing/2014/main" id="{CD30020E-ECC0-BF4E-B6E7-79D7AE174388}"/>
              </a:ext>
            </a:extLst>
          </p:cNvPr>
          <p:cNvSpPr txBox="1"/>
          <p:nvPr/>
        </p:nvSpPr>
        <p:spPr>
          <a:xfrm>
            <a:off x="2996063" y="2278425"/>
            <a:ext cx="604653" cy="253916"/>
          </a:xfrm>
          <a:prstGeom prst="rect">
            <a:avLst/>
          </a:prstGeom>
          <a:noFill/>
        </p:spPr>
        <p:txBody>
          <a:bodyPr wrap="none" rtlCol="0">
            <a:spAutoFit/>
          </a:bodyPr>
          <a:lstStyle/>
          <a:p>
            <a:r>
              <a:rPr kumimoji="1" lang="en-US" altLang="ja-JP" sz="1050" dirty="0">
                <a:solidFill>
                  <a:schemeClr val="bg1"/>
                </a:solidFill>
                <a:latin typeface="Meiryo" panose="020B0604030504040204" pitchFamily="34" charset="-128"/>
                <a:ea typeface="Meiryo" panose="020B0604030504040204" pitchFamily="34" charset="-128"/>
              </a:rPr>
              <a:t>BUILD</a:t>
            </a:r>
            <a:endParaRPr kumimoji="1" lang="ja-JP" altLang="en-US" sz="1050">
              <a:solidFill>
                <a:schemeClr val="bg1"/>
              </a:solidFill>
              <a:latin typeface="Meiryo" panose="020B0604030504040204" pitchFamily="34" charset="-128"/>
              <a:ea typeface="Meiryo" panose="020B0604030504040204" pitchFamily="34" charset="-128"/>
            </a:endParaRPr>
          </a:p>
        </p:txBody>
      </p:sp>
      <p:sp>
        <p:nvSpPr>
          <p:cNvPr id="21" name="テキスト ボックス 20">
            <a:extLst>
              <a:ext uri="{FF2B5EF4-FFF2-40B4-BE49-F238E27FC236}">
                <a16:creationId xmlns:a16="http://schemas.microsoft.com/office/drawing/2014/main" id="{17FE9518-5D01-9E4B-9C01-5D34B6EFF643}"/>
              </a:ext>
            </a:extLst>
          </p:cNvPr>
          <p:cNvSpPr txBox="1"/>
          <p:nvPr/>
        </p:nvSpPr>
        <p:spPr>
          <a:xfrm>
            <a:off x="3851454" y="2272525"/>
            <a:ext cx="522900" cy="253916"/>
          </a:xfrm>
          <a:prstGeom prst="rect">
            <a:avLst/>
          </a:prstGeom>
          <a:noFill/>
        </p:spPr>
        <p:txBody>
          <a:bodyPr wrap="none" rtlCol="0">
            <a:spAutoFit/>
          </a:bodyPr>
          <a:lstStyle/>
          <a:p>
            <a:r>
              <a:rPr kumimoji="1" lang="en-US" altLang="ja-JP" sz="1050" dirty="0">
                <a:solidFill>
                  <a:schemeClr val="bg1"/>
                </a:solidFill>
                <a:latin typeface="Meiryo" panose="020B0604030504040204" pitchFamily="34" charset="-128"/>
                <a:ea typeface="Meiryo" panose="020B0604030504040204" pitchFamily="34" charset="-128"/>
              </a:rPr>
              <a:t>TEST</a:t>
            </a:r>
            <a:endParaRPr kumimoji="1" lang="ja-JP" altLang="en-US" sz="1050">
              <a:solidFill>
                <a:schemeClr val="bg1"/>
              </a:solidFill>
              <a:latin typeface="Meiryo" panose="020B0604030504040204" pitchFamily="34" charset="-128"/>
              <a:ea typeface="Meiryo" panose="020B0604030504040204" pitchFamily="34" charset="-128"/>
            </a:endParaRPr>
          </a:p>
        </p:txBody>
      </p:sp>
      <p:sp>
        <p:nvSpPr>
          <p:cNvPr id="22" name="テキスト ボックス 21">
            <a:extLst>
              <a:ext uri="{FF2B5EF4-FFF2-40B4-BE49-F238E27FC236}">
                <a16:creationId xmlns:a16="http://schemas.microsoft.com/office/drawing/2014/main" id="{C9E77A6B-763A-A54D-A8AC-E8B2D12ED169}"/>
              </a:ext>
            </a:extLst>
          </p:cNvPr>
          <p:cNvSpPr txBox="1"/>
          <p:nvPr/>
        </p:nvSpPr>
        <p:spPr>
          <a:xfrm>
            <a:off x="4610105" y="2272525"/>
            <a:ext cx="782587" cy="253916"/>
          </a:xfrm>
          <a:prstGeom prst="rect">
            <a:avLst/>
          </a:prstGeom>
          <a:noFill/>
        </p:spPr>
        <p:txBody>
          <a:bodyPr wrap="none" rtlCol="0">
            <a:spAutoFit/>
          </a:bodyPr>
          <a:lstStyle/>
          <a:p>
            <a:r>
              <a:rPr kumimoji="1" lang="en-US" altLang="ja-JP" sz="1050" dirty="0">
                <a:solidFill>
                  <a:schemeClr val="bg1"/>
                </a:solidFill>
                <a:latin typeface="Meiryo" panose="020B0604030504040204" pitchFamily="34" charset="-128"/>
                <a:ea typeface="Meiryo" panose="020B0604030504040204" pitchFamily="34" charset="-128"/>
              </a:rPr>
              <a:t>RELEACE</a:t>
            </a:r>
            <a:endParaRPr kumimoji="1" lang="ja-JP" altLang="en-US" sz="1050">
              <a:solidFill>
                <a:schemeClr val="bg1"/>
              </a:solidFill>
              <a:latin typeface="Meiryo" panose="020B0604030504040204" pitchFamily="34" charset="-128"/>
              <a:ea typeface="Meiryo" panose="020B0604030504040204" pitchFamily="34" charset="-128"/>
            </a:endParaRPr>
          </a:p>
        </p:txBody>
      </p:sp>
      <p:sp>
        <p:nvSpPr>
          <p:cNvPr id="23" name="テキスト ボックス 22">
            <a:extLst>
              <a:ext uri="{FF2B5EF4-FFF2-40B4-BE49-F238E27FC236}">
                <a16:creationId xmlns:a16="http://schemas.microsoft.com/office/drawing/2014/main" id="{6D9C2ACC-F857-2445-BB68-CCEDC32A91AE}"/>
              </a:ext>
            </a:extLst>
          </p:cNvPr>
          <p:cNvSpPr txBox="1"/>
          <p:nvPr/>
        </p:nvSpPr>
        <p:spPr>
          <a:xfrm>
            <a:off x="5489109" y="2272525"/>
            <a:ext cx="712054" cy="253916"/>
          </a:xfrm>
          <a:prstGeom prst="rect">
            <a:avLst/>
          </a:prstGeom>
          <a:noFill/>
        </p:spPr>
        <p:txBody>
          <a:bodyPr wrap="none" rtlCol="0">
            <a:spAutoFit/>
          </a:bodyPr>
          <a:lstStyle/>
          <a:p>
            <a:r>
              <a:rPr kumimoji="1" lang="en-US" altLang="ja-JP" sz="1050" dirty="0">
                <a:solidFill>
                  <a:schemeClr val="bg1"/>
                </a:solidFill>
                <a:latin typeface="Meiryo" panose="020B0604030504040204" pitchFamily="34" charset="-128"/>
                <a:ea typeface="Meiryo" panose="020B0604030504040204" pitchFamily="34" charset="-128"/>
              </a:rPr>
              <a:t>DEPLOY</a:t>
            </a:r>
            <a:endParaRPr kumimoji="1" lang="ja-JP" altLang="en-US" sz="1050">
              <a:solidFill>
                <a:schemeClr val="bg1"/>
              </a:solidFill>
              <a:latin typeface="Meiryo" panose="020B0604030504040204" pitchFamily="34" charset="-128"/>
              <a:ea typeface="Meiryo" panose="020B0604030504040204" pitchFamily="34" charset="-128"/>
            </a:endParaRPr>
          </a:p>
        </p:txBody>
      </p:sp>
      <p:sp>
        <p:nvSpPr>
          <p:cNvPr id="24" name="テキスト ボックス 23">
            <a:extLst>
              <a:ext uri="{FF2B5EF4-FFF2-40B4-BE49-F238E27FC236}">
                <a16:creationId xmlns:a16="http://schemas.microsoft.com/office/drawing/2014/main" id="{175C04A8-0722-0247-9FAD-F16384D8264B}"/>
              </a:ext>
            </a:extLst>
          </p:cNvPr>
          <p:cNvSpPr txBox="1"/>
          <p:nvPr/>
        </p:nvSpPr>
        <p:spPr>
          <a:xfrm>
            <a:off x="6323534" y="2272524"/>
            <a:ext cx="785793" cy="253916"/>
          </a:xfrm>
          <a:prstGeom prst="rect">
            <a:avLst/>
          </a:prstGeom>
          <a:noFill/>
        </p:spPr>
        <p:txBody>
          <a:bodyPr wrap="none" rtlCol="0">
            <a:spAutoFit/>
          </a:bodyPr>
          <a:lstStyle/>
          <a:p>
            <a:r>
              <a:rPr kumimoji="1" lang="en-US" altLang="ja-JP" sz="1050" dirty="0">
                <a:solidFill>
                  <a:schemeClr val="bg1"/>
                </a:solidFill>
                <a:latin typeface="Meiryo" panose="020B0604030504040204" pitchFamily="34" charset="-128"/>
                <a:ea typeface="Meiryo" panose="020B0604030504040204" pitchFamily="34" charset="-128"/>
              </a:rPr>
              <a:t>OPELATE</a:t>
            </a:r>
            <a:endParaRPr kumimoji="1" lang="ja-JP" altLang="en-US" sz="1050">
              <a:solidFill>
                <a:schemeClr val="bg1"/>
              </a:solidFill>
              <a:latin typeface="Meiryo" panose="020B0604030504040204" pitchFamily="34" charset="-128"/>
              <a:ea typeface="Meiryo" panose="020B0604030504040204" pitchFamily="34" charset="-128"/>
            </a:endParaRPr>
          </a:p>
        </p:txBody>
      </p:sp>
      <p:sp>
        <p:nvSpPr>
          <p:cNvPr id="25" name="テキスト ボックス 24">
            <a:extLst>
              <a:ext uri="{FF2B5EF4-FFF2-40B4-BE49-F238E27FC236}">
                <a16:creationId xmlns:a16="http://schemas.microsoft.com/office/drawing/2014/main" id="{69C0C9B1-6958-A546-AF8A-F5AE830EFECC}"/>
              </a:ext>
            </a:extLst>
          </p:cNvPr>
          <p:cNvSpPr txBox="1"/>
          <p:nvPr/>
        </p:nvSpPr>
        <p:spPr>
          <a:xfrm>
            <a:off x="7190739" y="2278423"/>
            <a:ext cx="832279" cy="253916"/>
          </a:xfrm>
          <a:prstGeom prst="rect">
            <a:avLst/>
          </a:prstGeom>
          <a:noFill/>
        </p:spPr>
        <p:txBody>
          <a:bodyPr wrap="none" rtlCol="0">
            <a:spAutoFit/>
          </a:bodyPr>
          <a:lstStyle/>
          <a:p>
            <a:r>
              <a:rPr kumimoji="1" lang="en-US" altLang="ja-JP" sz="1050" dirty="0">
                <a:solidFill>
                  <a:schemeClr val="bg1"/>
                </a:solidFill>
                <a:latin typeface="Meiryo" panose="020B0604030504040204" pitchFamily="34" charset="-128"/>
                <a:ea typeface="Meiryo" panose="020B0604030504040204" pitchFamily="34" charset="-128"/>
              </a:rPr>
              <a:t>MONITOR</a:t>
            </a:r>
            <a:endParaRPr kumimoji="1" lang="ja-JP" altLang="en-US" sz="1050">
              <a:solidFill>
                <a:schemeClr val="bg1"/>
              </a:solidFill>
              <a:latin typeface="Meiryo" panose="020B0604030504040204" pitchFamily="34" charset="-128"/>
              <a:ea typeface="Meiryo" panose="020B0604030504040204" pitchFamily="34" charset="-128"/>
            </a:endParaRPr>
          </a:p>
        </p:txBody>
      </p:sp>
      <p:sp>
        <p:nvSpPr>
          <p:cNvPr id="26" name="右大かっこ 25">
            <a:extLst>
              <a:ext uri="{FF2B5EF4-FFF2-40B4-BE49-F238E27FC236}">
                <a16:creationId xmlns:a16="http://schemas.microsoft.com/office/drawing/2014/main" id="{F876E779-EF11-574A-A377-4502BFC770A4}"/>
              </a:ext>
            </a:extLst>
          </p:cNvPr>
          <p:cNvSpPr/>
          <p:nvPr/>
        </p:nvSpPr>
        <p:spPr>
          <a:xfrm rot="5400000">
            <a:off x="2744518" y="926371"/>
            <a:ext cx="90279" cy="3533598"/>
          </a:xfrm>
          <a:prstGeom prst="rightBracket">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sp>
        <p:nvSpPr>
          <p:cNvPr id="27" name="右大かっこ 26">
            <a:extLst>
              <a:ext uri="{FF2B5EF4-FFF2-40B4-BE49-F238E27FC236}">
                <a16:creationId xmlns:a16="http://schemas.microsoft.com/office/drawing/2014/main" id="{8AF74D23-CE2F-F04E-B584-F9288BB5114D}"/>
              </a:ext>
            </a:extLst>
          </p:cNvPr>
          <p:cNvSpPr/>
          <p:nvPr/>
        </p:nvSpPr>
        <p:spPr>
          <a:xfrm rot="5400000">
            <a:off x="6311548" y="946588"/>
            <a:ext cx="84992" cy="3487880"/>
          </a:xfrm>
          <a:prstGeom prst="rightBracket">
            <a:avLst/>
          </a:prstGeom>
          <a:ln>
            <a:solidFill>
              <a:srgbClr val="FFC000"/>
            </a:solid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sp>
        <p:nvSpPr>
          <p:cNvPr id="28" name="テキスト ボックス 27">
            <a:extLst>
              <a:ext uri="{FF2B5EF4-FFF2-40B4-BE49-F238E27FC236}">
                <a16:creationId xmlns:a16="http://schemas.microsoft.com/office/drawing/2014/main" id="{58B32A05-BF9A-6B4D-B7DA-8FB4607931B9}"/>
              </a:ext>
            </a:extLst>
          </p:cNvPr>
          <p:cNvSpPr txBox="1"/>
          <p:nvPr/>
        </p:nvSpPr>
        <p:spPr>
          <a:xfrm>
            <a:off x="2032614" y="2787069"/>
            <a:ext cx="1338828" cy="369332"/>
          </a:xfrm>
          <a:prstGeom prst="rect">
            <a:avLst/>
          </a:prstGeom>
          <a:noFill/>
        </p:spPr>
        <p:txBody>
          <a:bodyPr wrap="none" rtlCol="0">
            <a:spAutoFit/>
          </a:bodyPr>
          <a:lstStyle/>
          <a:p>
            <a:r>
              <a:rPr kumimoji="1" lang="ja-JP" altLang="en-US">
                <a:solidFill>
                  <a:srgbClr val="1F33E8"/>
                </a:solidFill>
                <a:latin typeface="Meiryo" panose="020B0604030504040204" pitchFamily="34" charset="-128"/>
                <a:ea typeface="Meiryo" panose="020B0604030504040204" pitchFamily="34" charset="-128"/>
              </a:rPr>
              <a:t>開発チーム</a:t>
            </a:r>
          </a:p>
        </p:txBody>
      </p:sp>
      <p:sp>
        <p:nvSpPr>
          <p:cNvPr id="29" name="テキスト ボックス 28">
            <a:extLst>
              <a:ext uri="{FF2B5EF4-FFF2-40B4-BE49-F238E27FC236}">
                <a16:creationId xmlns:a16="http://schemas.microsoft.com/office/drawing/2014/main" id="{33EAC377-42B7-5143-977F-FF7BDAC312A4}"/>
              </a:ext>
            </a:extLst>
          </p:cNvPr>
          <p:cNvSpPr txBox="1"/>
          <p:nvPr/>
        </p:nvSpPr>
        <p:spPr>
          <a:xfrm>
            <a:off x="5654120" y="2799340"/>
            <a:ext cx="1338828" cy="369332"/>
          </a:xfrm>
          <a:prstGeom prst="rect">
            <a:avLst/>
          </a:prstGeom>
          <a:noFill/>
        </p:spPr>
        <p:txBody>
          <a:bodyPr wrap="none" rtlCol="0">
            <a:spAutoFit/>
          </a:bodyPr>
          <a:lstStyle/>
          <a:p>
            <a:r>
              <a:rPr kumimoji="1" lang="ja-JP" altLang="en-US">
                <a:solidFill>
                  <a:schemeClr val="accent6">
                    <a:lumMod val="50000"/>
                  </a:schemeClr>
                </a:solidFill>
                <a:latin typeface="Meiryo" panose="020B0604030504040204" pitchFamily="34" charset="-128"/>
                <a:ea typeface="Meiryo" panose="020B0604030504040204" pitchFamily="34" charset="-128"/>
              </a:rPr>
              <a:t>運用チーム</a:t>
            </a:r>
          </a:p>
        </p:txBody>
      </p:sp>
      <p:sp>
        <p:nvSpPr>
          <p:cNvPr id="36" name="テキスト ボックス 35">
            <a:extLst>
              <a:ext uri="{FF2B5EF4-FFF2-40B4-BE49-F238E27FC236}">
                <a16:creationId xmlns:a16="http://schemas.microsoft.com/office/drawing/2014/main" id="{1B7A6669-7FE6-734A-817F-5BFC298E5471}"/>
              </a:ext>
            </a:extLst>
          </p:cNvPr>
          <p:cNvSpPr txBox="1"/>
          <p:nvPr/>
        </p:nvSpPr>
        <p:spPr>
          <a:xfrm>
            <a:off x="5911248" y="1556710"/>
            <a:ext cx="2492990" cy="369332"/>
          </a:xfrm>
          <a:prstGeom prst="rect">
            <a:avLst/>
          </a:prstGeom>
          <a:noFill/>
        </p:spPr>
        <p:txBody>
          <a:bodyPr wrap="none" rtlCol="0">
            <a:spAutoFit/>
          </a:bodyPr>
          <a:lstStyle/>
          <a:p>
            <a:pPr algn="r"/>
            <a:r>
              <a:rPr kumimoji="1" lang="ja-JP" altLang="en-US">
                <a:solidFill>
                  <a:srgbClr val="1F33E8"/>
                </a:solidFill>
                <a:latin typeface="Meiryo" panose="020B0604030504040204" pitchFamily="34" charset="-128"/>
                <a:ea typeface="Meiryo" panose="020B0604030504040204" pitchFamily="34" charset="-128"/>
              </a:rPr>
              <a:t>プログラムを納品する</a:t>
            </a:r>
          </a:p>
        </p:txBody>
      </p:sp>
      <p:sp>
        <p:nvSpPr>
          <p:cNvPr id="38" name="右矢印 37">
            <a:extLst>
              <a:ext uri="{FF2B5EF4-FFF2-40B4-BE49-F238E27FC236}">
                <a16:creationId xmlns:a16="http://schemas.microsoft.com/office/drawing/2014/main" id="{991BE3DC-B4B8-1040-B0AD-92AC48FAAB9A}"/>
              </a:ext>
            </a:extLst>
          </p:cNvPr>
          <p:cNvSpPr/>
          <p:nvPr/>
        </p:nvSpPr>
        <p:spPr>
          <a:xfrm>
            <a:off x="5724271" y="1580895"/>
            <a:ext cx="269631" cy="249973"/>
          </a:xfrm>
          <a:prstGeom prs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41" name="グループ化 40">
            <a:extLst>
              <a:ext uri="{FF2B5EF4-FFF2-40B4-BE49-F238E27FC236}">
                <a16:creationId xmlns:a16="http://schemas.microsoft.com/office/drawing/2014/main" id="{60098CB3-E1ED-89D5-7BE6-F00E37D46928}"/>
              </a:ext>
            </a:extLst>
          </p:cNvPr>
          <p:cNvGrpSpPr/>
          <p:nvPr/>
        </p:nvGrpSpPr>
        <p:grpSpPr>
          <a:xfrm>
            <a:off x="375979" y="3033775"/>
            <a:ext cx="8426627" cy="3538381"/>
            <a:chOff x="375979" y="3033775"/>
            <a:chExt cx="8426627" cy="3538381"/>
          </a:xfrm>
        </p:grpSpPr>
        <p:sp>
          <p:nvSpPr>
            <p:cNvPr id="6" name="テキスト ボックス 5">
              <a:extLst>
                <a:ext uri="{FF2B5EF4-FFF2-40B4-BE49-F238E27FC236}">
                  <a16:creationId xmlns:a16="http://schemas.microsoft.com/office/drawing/2014/main" id="{903D04FE-2785-2247-85EA-F30D63A34420}"/>
                </a:ext>
              </a:extLst>
            </p:cNvPr>
            <p:cNvSpPr txBox="1"/>
            <p:nvPr/>
          </p:nvSpPr>
          <p:spPr>
            <a:xfrm>
              <a:off x="837707" y="3998457"/>
              <a:ext cx="7952332" cy="830997"/>
            </a:xfrm>
            <a:prstGeom prst="rect">
              <a:avLst/>
            </a:prstGeom>
            <a:noFill/>
          </p:spPr>
          <p:txBody>
            <a:bodyPr wrap="square" rtlCol="0">
              <a:spAutoFit/>
            </a:bodyPr>
            <a:lstStyle/>
            <a:p>
              <a:pPr marL="342900" indent="-342900">
                <a:buFont typeface="Wingdings" pitchFamily="2" charset="2"/>
                <a:buChar char="ü"/>
              </a:pPr>
              <a:r>
                <a:rPr kumimoji="1" lang="ja-JP" altLang="en-US" sz="1600">
                  <a:latin typeface="Meiryo" panose="020B0604030504040204" pitchFamily="34" charset="-128"/>
                  <a:ea typeface="Meiryo" panose="020B0604030504040204" pitchFamily="34" charset="-128"/>
                </a:rPr>
                <a:t>ビジネスのビジョンや目的を共有する</a:t>
              </a:r>
              <a:endParaRPr kumimoji="1" lang="en-US" altLang="ja-JP" sz="1600" dirty="0">
                <a:latin typeface="Meiryo" panose="020B0604030504040204" pitchFamily="34" charset="-128"/>
                <a:ea typeface="Meiryo" panose="020B0604030504040204" pitchFamily="34" charset="-128"/>
              </a:endParaRPr>
            </a:p>
            <a:p>
              <a:pPr marL="342900" indent="-342900">
                <a:buFont typeface="Wingdings" pitchFamily="2" charset="2"/>
                <a:buChar char="ü"/>
              </a:pPr>
              <a:r>
                <a:rPr kumimoji="1" lang="ja-JP" altLang="en-US" sz="1600">
                  <a:latin typeface="Meiryo" panose="020B0604030504040204" pitchFamily="34" charset="-128"/>
                  <a:ea typeface="Meiryo" panose="020B0604030504040204" pitchFamily="34" charset="-128"/>
                </a:rPr>
                <a:t>ユーザーとの対話を重視し、柔軟に変更する</a:t>
              </a:r>
              <a:endParaRPr kumimoji="1" lang="en-US" altLang="ja-JP" sz="1600" dirty="0">
                <a:latin typeface="Meiryo" panose="020B0604030504040204" pitchFamily="34" charset="-128"/>
                <a:ea typeface="Meiryo" panose="020B0604030504040204" pitchFamily="34" charset="-128"/>
              </a:endParaRPr>
            </a:p>
            <a:p>
              <a:pPr marL="342900" indent="-342900">
                <a:buFont typeface="Wingdings" pitchFamily="2" charset="2"/>
                <a:buChar char="ü"/>
              </a:pPr>
              <a:r>
                <a:rPr lang="ja-JP" altLang="en-US" sz="1600">
                  <a:latin typeface="Meiryo" panose="020B0604030504040204" pitchFamily="34" charset="-128"/>
                  <a:ea typeface="Meiryo" panose="020B0604030504040204" pitchFamily="34" charset="-128"/>
                </a:rPr>
                <a:t>開発チームが進捗や品質を管理する（プロマネは不要）</a:t>
              </a:r>
              <a:endParaRPr kumimoji="1" lang="ja-JP" altLang="en-US" sz="1600">
                <a:latin typeface="Meiryo" panose="020B0604030504040204" pitchFamily="34" charset="-128"/>
                <a:ea typeface="Meiryo" panose="020B0604030504040204" pitchFamily="34" charset="-128"/>
              </a:endParaRPr>
            </a:p>
          </p:txBody>
        </p:sp>
        <p:grpSp>
          <p:nvGrpSpPr>
            <p:cNvPr id="40" name="グループ化 39">
              <a:extLst>
                <a:ext uri="{FF2B5EF4-FFF2-40B4-BE49-F238E27FC236}">
                  <a16:creationId xmlns:a16="http://schemas.microsoft.com/office/drawing/2014/main" id="{8F39BD4E-031D-EEB8-0F05-C482E1CF7EB5}"/>
                </a:ext>
              </a:extLst>
            </p:cNvPr>
            <p:cNvGrpSpPr/>
            <p:nvPr/>
          </p:nvGrpSpPr>
          <p:grpSpPr>
            <a:xfrm>
              <a:off x="375979" y="3033775"/>
              <a:ext cx="8426627" cy="3538381"/>
              <a:chOff x="375979" y="3033775"/>
              <a:chExt cx="8426627" cy="3538381"/>
            </a:xfrm>
          </p:grpSpPr>
          <p:sp>
            <p:nvSpPr>
              <p:cNvPr id="4" name="テキスト ボックス 3">
                <a:extLst>
                  <a:ext uri="{FF2B5EF4-FFF2-40B4-BE49-F238E27FC236}">
                    <a16:creationId xmlns:a16="http://schemas.microsoft.com/office/drawing/2014/main" id="{264F2B59-17A8-BD43-9B91-C98F39D99C6C}"/>
                  </a:ext>
                </a:extLst>
              </p:cNvPr>
              <p:cNvSpPr txBox="1"/>
              <p:nvPr/>
            </p:nvSpPr>
            <p:spPr>
              <a:xfrm>
                <a:off x="375979" y="3653506"/>
                <a:ext cx="8135560" cy="400110"/>
              </a:xfrm>
              <a:prstGeom prst="rect">
                <a:avLst/>
              </a:prstGeom>
              <a:noFill/>
            </p:spPr>
            <p:txBody>
              <a:bodyPr wrap="none" rtlCol="0">
                <a:spAutoFit/>
              </a:bodyPr>
              <a:lstStyle/>
              <a:p>
                <a:r>
                  <a:rPr kumimoji="1" lang="ja-JP" altLang="en-US" sz="2000" dirty="0">
                    <a:latin typeface="Meiryo" panose="020B0604030504040204" pitchFamily="34" charset="-128"/>
                    <a:ea typeface="Meiryo" panose="020B0604030504040204" pitchFamily="34" charset="-128"/>
                  </a:rPr>
                  <a:t>ソフトウェア（プログラム）を使って</a:t>
                </a:r>
                <a:r>
                  <a:rPr kumimoji="1" lang="ja-JP" altLang="en-US" sz="2000" b="1" u="sng" dirty="0">
                    <a:latin typeface="Meiryo" panose="020B0604030504040204" pitchFamily="34" charset="-128"/>
                    <a:ea typeface="Meiryo" panose="020B0604030504040204" pitchFamily="34" charset="-128"/>
                  </a:rPr>
                  <a:t>ビジネスの目的を達成する</a:t>
                </a:r>
                <a:r>
                  <a:rPr kumimoji="1" lang="ja-JP" altLang="en-US" sz="2000" dirty="0">
                    <a:latin typeface="Meiryo" panose="020B0604030504040204" pitchFamily="34" charset="-128"/>
                    <a:ea typeface="Meiryo" panose="020B0604030504040204" pitchFamily="34" charset="-128"/>
                  </a:rPr>
                  <a:t>こと</a:t>
                </a:r>
              </a:p>
            </p:txBody>
          </p:sp>
          <p:pic>
            <p:nvPicPr>
              <p:cNvPr id="7" name="Picture 6" descr="devops">
                <a:extLst>
                  <a:ext uri="{FF2B5EF4-FFF2-40B4-BE49-F238E27FC236}">
                    <a16:creationId xmlns:a16="http://schemas.microsoft.com/office/drawing/2014/main" id="{2803B90A-0444-9545-BE5D-D206D387131B}"/>
                  </a:ext>
                </a:extLst>
              </p:cNvP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2880245" y="4808150"/>
                <a:ext cx="3383509" cy="1764006"/>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8" name="テキスト ボックス 7">
                <a:extLst>
                  <a:ext uri="{FF2B5EF4-FFF2-40B4-BE49-F238E27FC236}">
                    <a16:creationId xmlns:a16="http://schemas.microsoft.com/office/drawing/2014/main" id="{26EF2DEA-A766-5F4A-9E23-E57FBBD84CC5}"/>
                  </a:ext>
                </a:extLst>
              </p:cNvPr>
              <p:cNvSpPr txBox="1"/>
              <p:nvPr/>
            </p:nvSpPr>
            <p:spPr>
              <a:xfrm>
                <a:off x="2999846" y="5414282"/>
                <a:ext cx="1576923" cy="646331"/>
              </a:xfrm>
              <a:prstGeom prst="rect">
                <a:avLst/>
              </a:prstGeom>
              <a:noFill/>
            </p:spPr>
            <p:txBody>
              <a:bodyPr wrap="square" rtlCol="0">
                <a:spAutoFit/>
              </a:bodyPr>
              <a:lstStyle/>
              <a:p>
                <a:pPr algn="ctr"/>
                <a:r>
                  <a:rPr lang="en-US" altLang="ja-JP" b="1" dirty="0">
                    <a:solidFill>
                      <a:srgbClr val="0070C0"/>
                    </a:solidFill>
                    <a:latin typeface="Meiryo" panose="020B0604030504040204" pitchFamily="34" charset="-128"/>
                    <a:ea typeface="Meiryo" panose="020B0604030504040204" pitchFamily="34" charset="-128"/>
                  </a:rPr>
                  <a:t>Dev</a:t>
                </a:r>
              </a:p>
              <a:p>
                <a:pPr algn="ctr"/>
                <a:r>
                  <a:rPr kumimoji="1" lang="ja-JP" altLang="en-US" b="1">
                    <a:solidFill>
                      <a:srgbClr val="0070C0"/>
                    </a:solidFill>
                    <a:latin typeface="Meiryo" panose="020B0604030504040204" pitchFamily="34" charset="-128"/>
                    <a:ea typeface="Meiryo" panose="020B0604030504040204" pitchFamily="34" charset="-128"/>
                  </a:rPr>
                  <a:t>開発</a:t>
                </a:r>
              </a:p>
            </p:txBody>
          </p:sp>
          <p:sp>
            <p:nvSpPr>
              <p:cNvPr id="9" name="テキスト ボックス 8">
                <a:extLst>
                  <a:ext uri="{FF2B5EF4-FFF2-40B4-BE49-F238E27FC236}">
                    <a16:creationId xmlns:a16="http://schemas.microsoft.com/office/drawing/2014/main" id="{51CEBEEB-2B5E-EF4D-9805-E8C4B78CE361}"/>
                  </a:ext>
                </a:extLst>
              </p:cNvPr>
              <p:cNvSpPr txBox="1"/>
              <p:nvPr/>
            </p:nvSpPr>
            <p:spPr>
              <a:xfrm>
                <a:off x="4571999" y="5414282"/>
                <a:ext cx="1576923" cy="646331"/>
              </a:xfrm>
              <a:prstGeom prst="rect">
                <a:avLst/>
              </a:prstGeom>
              <a:noFill/>
            </p:spPr>
            <p:txBody>
              <a:bodyPr wrap="square" rtlCol="0">
                <a:spAutoFit/>
              </a:bodyPr>
              <a:lstStyle/>
              <a:p>
                <a:pPr algn="ctr"/>
                <a:r>
                  <a:rPr lang="en-US" altLang="ja-JP" b="1" dirty="0">
                    <a:solidFill>
                      <a:schemeClr val="accent6">
                        <a:lumMod val="50000"/>
                      </a:schemeClr>
                    </a:solidFill>
                    <a:latin typeface="Meiryo" panose="020B0604030504040204" pitchFamily="34" charset="-128"/>
                    <a:ea typeface="Meiryo" panose="020B0604030504040204" pitchFamily="34" charset="-128"/>
                  </a:rPr>
                  <a:t>Ops</a:t>
                </a:r>
              </a:p>
              <a:p>
                <a:pPr algn="ctr"/>
                <a:r>
                  <a:rPr kumimoji="1" lang="ja-JP" altLang="en-US" b="1">
                    <a:solidFill>
                      <a:schemeClr val="accent6">
                        <a:lumMod val="50000"/>
                      </a:schemeClr>
                    </a:solidFill>
                    <a:latin typeface="Meiryo" panose="020B0604030504040204" pitchFamily="34" charset="-128"/>
                    <a:ea typeface="Meiryo" panose="020B0604030504040204" pitchFamily="34" charset="-128"/>
                  </a:rPr>
                  <a:t>運用</a:t>
                </a:r>
              </a:p>
            </p:txBody>
          </p:sp>
          <p:sp>
            <p:nvSpPr>
              <p:cNvPr id="30" name="テキスト ボックス 29">
                <a:extLst>
                  <a:ext uri="{FF2B5EF4-FFF2-40B4-BE49-F238E27FC236}">
                    <a16:creationId xmlns:a16="http://schemas.microsoft.com/office/drawing/2014/main" id="{F9168E7E-C58E-E440-93CD-A1BBB8A2AF80}"/>
                  </a:ext>
                </a:extLst>
              </p:cNvPr>
              <p:cNvSpPr txBox="1"/>
              <p:nvPr/>
            </p:nvSpPr>
            <p:spPr>
              <a:xfrm>
                <a:off x="837707" y="5017468"/>
                <a:ext cx="1338828" cy="369332"/>
              </a:xfrm>
              <a:prstGeom prst="rect">
                <a:avLst/>
              </a:prstGeom>
              <a:noFill/>
            </p:spPr>
            <p:txBody>
              <a:bodyPr wrap="none" rtlCol="0">
                <a:spAutoFit/>
              </a:bodyPr>
              <a:lstStyle/>
              <a:p>
                <a:r>
                  <a:rPr kumimoji="1" lang="ja-JP" altLang="en-US">
                    <a:solidFill>
                      <a:srgbClr val="1F33E8"/>
                    </a:solidFill>
                    <a:latin typeface="Meiryo" panose="020B0604030504040204" pitchFamily="34" charset="-128"/>
                    <a:ea typeface="Meiryo" panose="020B0604030504040204" pitchFamily="34" charset="-128"/>
                  </a:rPr>
                  <a:t>開発チーム</a:t>
                </a:r>
              </a:p>
            </p:txBody>
          </p:sp>
          <p:sp>
            <p:nvSpPr>
              <p:cNvPr id="31" name="テキスト ボックス 30">
                <a:extLst>
                  <a:ext uri="{FF2B5EF4-FFF2-40B4-BE49-F238E27FC236}">
                    <a16:creationId xmlns:a16="http://schemas.microsoft.com/office/drawing/2014/main" id="{645A02DA-AB9F-694A-925B-D826341DCF27}"/>
                  </a:ext>
                </a:extLst>
              </p:cNvPr>
              <p:cNvSpPr txBox="1"/>
              <p:nvPr/>
            </p:nvSpPr>
            <p:spPr>
              <a:xfrm>
                <a:off x="6967464" y="5022022"/>
                <a:ext cx="1481496" cy="369332"/>
              </a:xfrm>
              <a:prstGeom prst="rect">
                <a:avLst/>
              </a:prstGeom>
              <a:noFill/>
            </p:spPr>
            <p:txBody>
              <a:bodyPr wrap="none" rtlCol="0">
                <a:spAutoFit/>
              </a:bodyPr>
              <a:lstStyle/>
              <a:p>
                <a:r>
                  <a:rPr kumimoji="1" lang="ja-JP" altLang="en-US">
                    <a:solidFill>
                      <a:schemeClr val="accent6">
                        <a:lumMod val="50000"/>
                      </a:schemeClr>
                    </a:solidFill>
                    <a:latin typeface="Meiryo" panose="020B0604030504040204" pitchFamily="34" charset="-128"/>
                    <a:ea typeface="Meiryo" panose="020B0604030504040204" pitchFamily="34" charset="-128"/>
                  </a:rPr>
                  <a:t>運用チーム</a:t>
                </a:r>
                <a:r>
                  <a:rPr kumimoji="1" lang="en-US" altLang="ja-JP" dirty="0">
                    <a:solidFill>
                      <a:schemeClr val="accent6">
                        <a:lumMod val="50000"/>
                      </a:schemeClr>
                    </a:solidFill>
                    <a:latin typeface="Meiryo" panose="020B0604030504040204" pitchFamily="34" charset="-128"/>
                    <a:ea typeface="Meiryo" panose="020B0604030504040204" pitchFamily="34" charset="-128"/>
                  </a:rPr>
                  <a:t>*</a:t>
                </a:r>
                <a:endParaRPr kumimoji="1" lang="ja-JP" altLang="en-US">
                  <a:solidFill>
                    <a:schemeClr val="accent6">
                      <a:lumMod val="50000"/>
                    </a:schemeClr>
                  </a:solidFill>
                  <a:latin typeface="Meiryo" panose="020B0604030504040204" pitchFamily="34" charset="-128"/>
                  <a:ea typeface="Meiryo" panose="020B0604030504040204" pitchFamily="34" charset="-128"/>
                </a:endParaRPr>
              </a:p>
            </p:txBody>
          </p:sp>
          <p:sp>
            <p:nvSpPr>
              <p:cNvPr id="32" name="テキスト ボックス 31">
                <a:extLst>
                  <a:ext uri="{FF2B5EF4-FFF2-40B4-BE49-F238E27FC236}">
                    <a16:creationId xmlns:a16="http://schemas.microsoft.com/office/drawing/2014/main" id="{F0B1023E-CEC8-F34A-9FD2-B0260DEB4696}"/>
                  </a:ext>
                </a:extLst>
              </p:cNvPr>
              <p:cNvSpPr txBox="1"/>
              <p:nvPr/>
            </p:nvSpPr>
            <p:spPr>
              <a:xfrm>
                <a:off x="6383354" y="5409642"/>
                <a:ext cx="2235487" cy="830997"/>
              </a:xfrm>
              <a:prstGeom prst="rect">
                <a:avLst/>
              </a:prstGeom>
              <a:noFill/>
            </p:spPr>
            <p:txBody>
              <a:bodyPr wrap="square" rtlCol="0">
                <a:spAutoFit/>
              </a:bodyPr>
              <a:lstStyle/>
              <a:p>
                <a:r>
                  <a:rPr kumimoji="1" lang="ja-JP" altLang="en-US" sz="1200">
                    <a:solidFill>
                      <a:schemeClr val="accent6">
                        <a:lumMod val="50000"/>
                      </a:schemeClr>
                    </a:solidFill>
                    <a:latin typeface="Meiryo" panose="020B0604030504040204" pitchFamily="34" charset="-128"/>
                    <a:ea typeface="Meiryo" panose="020B0604030504040204" pitchFamily="34" charset="-128"/>
                  </a:rPr>
                  <a:t>開発・運用のサイクルを高速に回しても（１日に数十回以上）、安定稼働を保証できる仕組みを構築し運用する</a:t>
                </a:r>
              </a:p>
            </p:txBody>
          </p:sp>
          <p:sp>
            <p:nvSpPr>
              <p:cNvPr id="33" name="テキスト ボックス 32">
                <a:extLst>
                  <a:ext uri="{FF2B5EF4-FFF2-40B4-BE49-F238E27FC236}">
                    <a16:creationId xmlns:a16="http://schemas.microsoft.com/office/drawing/2014/main" id="{716E0CD3-8AAC-D043-99F5-BF10E48584FF}"/>
                  </a:ext>
                </a:extLst>
              </p:cNvPr>
              <p:cNvSpPr txBox="1"/>
              <p:nvPr/>
            </p:nvSpPr>
            <p:spPr>
              <a:xfrm>
                <a:off x="525158" y="5409642"/>
                <a:ext cx="2072130" cy="830997"/>
              </a:xfrm>
              <a:prstGeom prst="rect">
                <a:avLst/>
              </a:prstGeom>
              <a:noFill/>
            </p:spPr>
            <p:txBody>
              <a:bodyPr wrap="square" rtlCol="0">
                <a:spAutoFit/>
              </a:bodyPr>
              <a:lstStyle/>
              <a:p>
                <a:r>
                  <a:rPr kumimoji="1" lang="ja-JP" altLang="en-US" sz="1200">
                    <a:solidFill>
                      <a:srgbClr val="1F33E8"/>
                    </a:solidFill>
                    <a:latin typeface="Meiryo" panose="020B0604030504040204" pitchFamily="34" charset="-128"/>
                    <a:ea typeface="Meiryo" panose="020B0604030504040204" pitchFamily="34" charset="-128"/>
                  </a:rPr>
                  <a:t>運用チームと個別に相談することなく、プランからリリースのプロセスを自律的に実行する</a:t>
                </a:r>
              </a:p>
            </p:txBody>
          </p:sp>
          <p:sp>
            <p:nvSpPr>
              <p:cNvPr id="34" name="テキスト ボックス 33">
                <a:extLst>
                  <a:ext uri="{FF2B5EF4-FFF2-40B4-BE49-F238E27FC236}">
                    <a16:creationId xmlns:a16="http://schemas.microsoft.com/office/drawing/2014/main" id="{0F0C3048-120D-2746-87CA-5A03D9B111CC}"/>
                  </a:ext>
                </a:extLst>
              </p:cNvPr>
              <p:cNvSpPr txBox="1"/>
              <p:nvPr/>
            </p:nvSpPr>
            <p:spPr>
              <a:xfrm>
                <a:off x="6383354" y="6351676"/>
                <a:ext cx="2419252" cy="215444"/>
              </a:xfrm>
              <a:prstGeom prst="rect">
                <a:avLst/>
              </a:prstGeom>
              <a:noFill/>
            </p:spPr>
            <p:txBody>
              <a:bodyPr wrap="none" rtlCol="0">
                <a:spAutoFit/>
              </a:bodyPr>
              <a:lstStyle/>
              <a:p>
                <a:r>
                  <a:rPr kumimoji="1" lang="ja-JP" altLang="en-US" sz="800">
                    <a:solidFill>
                      <a:schemeClr val="accent6">
                        <a:lumMod val="50000"/>
                      </a:schemeClr>
                    </a:solidFill>
                    <a:latin typeface="Meiryo" panose="020B0604030504040204" pitchFamily="34" charset="-128"/>
                    <a:ea typeface="Meiryo" panose="020B0604030504040204" pitchFamily="34" charset="-128"/>
                  </a:rPr>
                  <a:t>＊</a:t>
                </a:r>
                <a:r>
                  <a:rPr kumimoji="1" lang="en-US" altLang="ja-JP" sz="800" dirty="0">
                    <a:solidFill>
                      <a:schemeClr val="accent6">
                        <a:lumMod val="50000"/>
                      </a:schemeClr>
                    </a:solidFill>
                    <a:latin typeface="Meiryo" panose="020B0604030504040204" pitchFamily="34" charset="-128"/>
                    <a:ea typeface="Meiryo" panose="020B0604030504040204" pitchFamily="34" charset="-128"/>
                  </a:rPr>
                  <a:t>SRE: Site Reliability Engineering/Engineer </a:t>
                </a:r>
                <a:endParaRPr kumimoji="1" lang="ja-JP" altLang="en-US" sz="800">
                  <a:solidFill>
                    <a:schemeClr val="accent6">
                      <a:lumMod val="50000"/>
                    </a:schemeClr>
                  </a:solidFill>
                  <a:latin typeface="Meiryo" panose="020B0604030504040204" pitchFamily="34" charset="-128"/>
                  <a:ea typeface="Meiryo" panose="020B0604030504040204" pitchFamily="34" charset="-128"/>
                </a:endParaRPr>
              </a:p>
            </p:txBody>
          </p:sp>
          <p:sp>
            <p:nvSpPr>
              <p:cNvPr id="35" name="下矢印 34">
                <a:extLst>
                  <a:ext uri="{FF2B5EF4-FFF2-40B4-BE49-F238E27FC236}">
                    <a16:creationId xmlns:a16="http://schemas.microsoft.com/office/drawing/2014/main" id="{ADD3820E-1577-9C4F-87B4-7A4E5142F762}"/>
                  </a:ext>
                </a:extLst>
              </p:cNvPr>
              <p:cNvSpPr/>
              <p:nvPr/>
            </p:nvSpPr>
            <p:spPr>
              <a:xfrm>
                <a:off x="4126522" y="3033775"/>
                <a:ext cx="890954" cy="479545"/>
              </a:xfrm>
              <a:prstGeom prst="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 name="テキスト ボックス 36">
                <a:extLst>
                  <a:ext uri="{FF2B5EF4-FFF2-40B4-BE49-F238E27FC236}">
                    <a16:creationId xmlns:a16="http://schemas.microsoft.com/office/drawing/2014/main" id="{42BC765A-A07C-AF47-A07F-4EDF3E2FC1C5}"/>
                  </a:ext>
                </a:extLst>
              </p:cNvPr>
              <p:cNvSpPr txBox="1"/>
              <p:nvPr/>
            </p:nvSpPr>
            <p:spPr>
              <a:xfrm>
                <a:off x="5911248" y="4160608"/>
                <a:ext cx="2492990" cy="369332"/>
              </a:xfrm>
              <a:prstGeom prst="rect">
                <a:avLst/>
              </a:prstGeom>
              <a:noFill/>
            </p:spPr>
            <p:txBody>
              <a:bodyPr wrap="none" rtlCol="0">
                <a:spAutoFit/>
              </a:bodyPr>
              <a:lstStyle/>
              <a:p>
                <a:pPr algn="r"/>
                <a:r>
                  <a:rPr kumimoji="1" lang="ja-JP" altLang="en-US">
                    <a:solidFill>
                      <a:srgbClr val="1F33E8"/>
                    </a:solidFill>
                    <a:latin typeface="Meiryo" panose="020B0604030504040204" pitchFamily="34" charset="-128"/>
                    <a:ea typeface="Meiryo" panose="020B0604030504040204" pitchFamily="34" charset="-128"/>
                  </a:rPr>
                  <a:t>ビジネスを成功させる</a:t>
                </a:r>
              </a:p>
            </p:txBody>
          </p:sp>
          <p:sp>
            <p:nvSpPr>
              <p:cNvPr id="39" name="右矢印 38">
                <a:extLst>
                  <a:ext uri="{FF2B5EF4-FFF2-40B4-BE49-F238E27FC236}">
                    <a16:creationId xmlns:a16="http://schemas.microsoft.com/office/drawing/2014/main" id="{965C2589-E212-1A41-B8CC-B11B822BD3E5}"/>
                  </a:ext>
                </a:extLst>
              </p:cNvPr>
              <p:cNvSpPr/>
              <p:nvPr/>
            </p:nvSpPr>
            <p:spPr>
              <a:xfrm>
                <a:off x="5724270" y="4194606"/>
                <a:ext cx="269631" cy="249973"/>
              </a:xfrm>
              <a:prstGeom prs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spTree>
    <p:extLst>
      <p:ext uri="{BB962C8B-B14F-4D97-AF65-F5344CB8AC3E}">
        <p14:creationId xmlns:p14="http://schemas.microsoft.com/office/powerpoint/2010/main" val="1203772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up)">
                                      <p:cBhvr>
                                        <p:cTn id="7"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アジャイル開発の基本構造</a:t>
            </a:r>
          </a:p>
        </p:txBody>
      </p:sp>
      <p:cxnSp>
        <p:nvCxnSpPr>
          <p:cNvPr id="5" name="直線コネクタ 4"/>
          <p:cNvCxnSpPr/>
          <p:nvPr/>
        </p:nvCxnSpPr>
        <p:spPr>
          <a:xfrm>
            <a:off x="455857" y="3279469"/>
            <a:ext cx="7668852" cy="0"/>
          </a:xfrm>
          <a:prstGeom prst="line">
            <a:avLst/>
          </a:prstGeom>
          <a:ln>
            <a:solidFill>
              <a:schemeClr val="accent3">
                <a:lumMod val="60000"/>
                <a:lumOff val="40000"/>
              </a:schemeClr>
            </a:solidFill>
            <a:headEnd type="none" w="med" len="med"/>
            <a:tailEnd type="arrow" w="med" len="med"/>
          </a:ln>
          <a:effectLst/>
        </p:spPr>
        <p:style>
          <a:lnRef idx="2">
            <a:schemeClr val="accent1"/>
          </a:lnRef>
          <a:fillRef idx="0">
            <a:schemeClr val="accent1"/>
          </a:fillRef>
          <a:effectRef idx="1">
            <a:schemeClr val="accent1"/>
          </a:effectRef>
          <a:fontRef idx="minor">
            <a:schemeClr val="tx1"/>
          </a:fontRef>
        </p:style>
      </p:cxnSp>
      <p:cxnSp>
        <p:nvCxnSpPr>
          <p:cNvPr id="9" name="直線矢印コネクタ 8"/>
          <p:cNvCxnSpPr/>
          <p:nvPr/>
        </p:nvCxnSpPr>
        <p:spPr>
          <a:xfrm flipV="1">
            <a:off x="455857" y="1119229"/>
            <a:ext cx="7668852" cy="2160240"/>
          </a:xfrm>
          <a:prstGeom prst="straightConnector1">
            <a:avLst/>
          </a:prstGeom>
          <a:ln w="57150">
            <a:solidFill>
              <a:schemeClr val="accent6">
                <a:lumMod val="75000"/>
              </a:schemeClr>
            </a:solidFill>
            <a:tailEnd type="triangle"/>
          </a:ln>
        </p:spPr>
        <p:style>
          <a:lnRef idx="2">
            <a:schemeClr val="accent1"/>
          </a:lnRef>
          <a:fillRef idx="0">
            <a:schemeClr val="accent1"/>
          </a:fillRef>
          <a:effectRef idx="1">
            <a:schemeClr val="accent1"/>
          </a:effectRef>
          <a:fontRef idx="minor">
            <a:schemeClr val="tx1"/>
          </a:fontRef>
        </p:style>
      </p:cxnSp>
      <p:cxnSp>
        <p:nvCxnSpPr>
          <p:cNvPr id="11" name="直線コネクタ 10"/>
          <p:cNvCxnSpPr/>
          <p:nvPr/>
        </p:nvCxnSpPr>
        <p:spPr>
          <a:xfrm flipV="1">
            <a:off x="8124635" y="1119229"/>
            <a:ext cx="0" cy="2160240"/>
          </a:xfrm>
          <a:prstGeom prst="line">
            <a:avLst/>
          </a:prstGeom>
          <a:ln>
            <a:solidFill>
              <a:schemeClr val="accent4">
                <a:lumMod val="40000"/>
                <a:lumOff val="60000"/>
              </a:schemeClr>
            </a:solidFill>
          </a:ln>
          <a:effectLst/>
        </p:spPr>
        <p:style>
          <a:lnRef idx="2">
            <a:schemeClr val="accent1"/>
          </a:lnRef>
          <a:fillRef idx="0">
            <a:schemeClr val="accent1"/>
          </a:fillRef>
          <a:effectRef idx="1">
            <a:schemeClr val="accent1"/>
          </a:effectRef>
          <a:fontRef idx="minor">
            <a:schemeClr val="tx1"/>
          </a:fontRef>
        </p:style>
      </p:cxnSp>
      <p:sp>
        <p:nvSpPr>
          <p:cNvPr id="12" name="テキスト ボックス 11"/>
          <p:cNvSpPr txBox="1"/>
          <p:nvPr/>
        </p:nvSpPr>
        <p:spPr>
          <a:xfrm>
            <a:off x="8072398" y="980728"/>
            <a:ext cx="631904" cy="276999"/>
          </a:xfrm>
          <a:prstGeom prst="rect">
            <a:avLst/>
          </a:prstGeom>
          <a:noFill/>
        </p:spPr>
        <p:txBody>
          <a:bodyPr wrap="none" rtlCol="0">
            <a:spAutoFit/>
          </a:bodyPr>
          <a:lstStyle/>
          <a:p>
            <a:r>
              <a:rPr kumimoji="1" lang="en-US" altLang="ja-JP" sz="1200" dirty="0">
                <a:solidFill>
                  <a:schemeClr val="accent4">
                    <a:lumMod val="75000"/>
                  </a:schemeClr>
                </a:solidFill>
                <a:latin typeface="Meiryo" charset="-128"/>
                <a:ea typeface="Meiryo" charset="-128"/>
                <a:cs typeface="Meiryo" charset="-128"/>
              </a:rPr>
              <a:t>100%</a:t>
            </a:r>
            <a:endParaRPr kumimoji="1" lang="ja-JP" altLang="en-US" sz="1200" dirty="0">
              <a:solidFill>
                <a:schemeClr val="accent4">
                  <a:lumMod val="75000"/>
                </a:schemeClr>
              </a:solidFill>
              <a:latin typeface="Meiryo" charset="-128"/>
              <a:ea typeface="Meiryo" charset="-128"/>
              <a:cs typeface="Meiryo" charset="-128"/>
            </a:endParaRPr>
          </a:p>
        </p:txBody>
      </p:sp>
      <p:sp>
        <p:nvSpPr>
          <p:cNvPr id="13" name="テキスト ボックス 12"/>
          <p:cNvSpPr txBox="1"/>
          <p:nvPr/>
        </p:nvSpPr>
        <p:spPr>
          <a:xfrm>
            <a:off x="8168578" y="3140969"/>
            <a:ext cx="439544" cy="276999"/>
          </a:xfrm>
          <a:prstGeom prst="rect">
            <a:avLst/>
          </a:prstGeom>
          <a:noFill/>
        </p:spPr>
        <p:txBody>
          <a:bodyPr wrap="none" rtlCol="0">
            <a:spAutoFit/>
          </a:bodyPr>
          <a:lstStyle/>
          <a:p>
            <a:r>
              <a:rPr kumimoji="1" lang="en-US" altLang="ja-JP" sz="1200" dirty="0">
                <a:solidFill>
                  <a:schemeClr val="accent4">
                    <a:lumMod val="75000"/>
                  </a:schemeClr>
                </a:solidFill>
                <a:latin typeface="Meiryo" charset="-128"/>
                <a:ea typeface="Meiryo" charset="-128"/>
                <a:cs typeface="Meiryo" charset="-128"/>
              </a:rPr>
              <a:t>0%</a:t>
            </a:r>
            <a:endParaRPr kumimoji="1" lang="ja-JP" altLang="en-US" sz="1200" dirty="0">
              <a:solidFill>
                <a:schemeClr val="accent4">
                  <a:lumMod val="75000"/>
                </a:schemeClr>
              </a:solidFill>
              <a:latin typeface="Meiryo" charset="-128"/>
              <a:ea typeface="Meiryo" charset="-128"/>
              <a:cs typeface="Meiryo" charset="-128"/>
            </a:endParaRPr>
          </a:p>
        </p:txBody>
      </p:sp>
      <p:sp>
        <p:nvSpPr>
          <p:cNvPr id="14" name="テキスト ボックス 13"/>
          <p:cNvSpPr txBox="1"/>
          <p:nvPr/>
        </p:nvSpPr>
        <p:spPr>
          <a:xfrm>
            <a:off x="7752824" y="3356992"/>
            <a:ext cx="492443" cy="276999"/>
          </a:xfrm>
          <a:prstGeom prst="rect">
            <a:avLst/>
          </a:prstGeom>
          <a:noFill/>
        </p:spPr>
        <p:txBody>
          <a:bodyPr wrap="none" rtlCol="0">
            <a:spAutoFit/>
          </a:bodyPr>
          <a:lstStyle/>
          <a:p>
            <a:r>
              <a:rPr kumimoji="1" lang="ja-JP" altLang="en-US" sz="1200">
                <a:solidFill>
                  <a:schemeClr val="accent3">
                    <a:lumMod val="75000"/>
                  </a:schemeClr>
                </a:solidFill>
                <a:latin typeface="Meiryo" charset="-128"/>
                <a:ea typeface="Meiryo" charset="-128"/>
                <a:cs typeface="Meiryo" charset="-128"/>
              </a:rPr>
              <a:t>時間</a:t>
            </a:r>
          </a:p>
        </p:txBody>
      </p:sp>
      <p:sp>
        <p:nvSpPr>
          <p:cNvPr id="15" name="テキスト ボックス 14"/>
          <p:cNvSpPr txBox="1"/>
          <p:nvPr/>
        </p:nvSpPr>
        <p:spPr>
          <a:xfrm>
            <a:off x="6952390" y="848691"/>
            <a:ext cx="1210588" cy="400110"/>
          </a:xfrm>
          <a:prstGeom prst="rect">
            <a:avLst/>
          </a:prstGeom>
          <a:noFill/>
        </p:spPr>
        <p:txBody>
          <a:bodyPr wrap="none" rtlCol="0">
            <a:spAutoFit/>
          </a:bodyPr>
          <a:lstStyle/>
          <a:p>
            <a:r>
              <a:rPr kumimoji="1" lang="ja-JP" altLang="en-US" sz="1000" dirty="0">
                <a:solidFill>
                  <a:srgbClr val="FF8000"/>
                </a:solidFill>
                <a:latin typeface="Meiryo" charset="-128"/>
                <a:ea typeface="Meiryo" charset="-128"/>
                <a:cs typeface="Meiryo" charset="-128"/>
              </a:rPr>
              <a:t>仕様書に記載した</a:t>
            </a:r>
            <a:endParaRPr kumimoji="1" lang="en-US" altLang="ja-JP" sz="1000" dirty="0">
              <a:solidFill>
                <a:srgbClr val="FF8000"/>
              </a:solidFill>
              <a:latin typeface="Meiryo" charset="-128"/>
              <a:ea typeface="Meiryo" charset="-128"/>
              <a:cs typeface="Meiryo" charset="-128"/>
            </a:endParaRPr>
          </a:p>
          <a:p>
            <a:r>
              <a:rPr kumimoji="1" lang="ja-JP" altLang="en-US" sz="1000" dirty="0">
                <a:solidFill>
                  <a:srgbClr val="FF8000"/>
                </a:solidFill>
                <a:latin typeface="Meiryo" charset="-128"/>
                <a:ea typeface="Meiryo" charset="-128"/>
                <a:cs typeface="Meiryo" charset="-128"/>
              </a:rPr>
              <a:t>全ての機能</a:t>
            </a:r>
            <a:endParaRPr kumimoji="1" lang="en-US" altLang="ja-JP" sz="1000" dirty="0">
              <a:solidFill>
                <a:srgbClr val="FF8000"/>
              </a:solidFill>
              <a:latin typeface="Meiryo" charset="-128"/>
              <a:ea typeface="Meiryo" charset="-128"/>
              <a:cs typeface="Meiryo" charset="-128"/>
            </a:endParaRPr>
          </a:p>
        </p:txBody>
      </p:sp>
      <p:pic>
        <p:nvPicPr>
          <p:cNvPr id="48" name="図 47"/>
          <p:cNvPicPr>
            <a:picLocks noChangeAspect="1"/>
          </p:cNvPicPr>
          <p:nvPr/>
        </p:nvPicPr>
        <p:blipFill>
          <a:blip r:embed="rId2" cstate="print">
            <a:duotone>
              <a:schemeClr val="accent6">
                <a:shade val="45000"/>
                <a:satMod val="135000"/>
              </a:schemeClr>
              <a:prstClr val="white"/>
            </a:duotone>
            <a:extLst>
              <a:ext uri="{28A0092B-C50C-407E-A947-70E740481C1C}">
                <a14:useLocalDpi xmlns:a14="http://schemas.microsoft.com/office/drawing/2010/main"/>
              </a:ext>
            </a:extLst>
          </a:blip>
          <a:stretch>
            <a:fillRect/>
          </a:stretch>
        </p:blipFill>
        <p:spPr>
          <a:xfrm>
            <a:off x="7879777" y="1488828"/>
            <a:ext cx="511440" cy="511440"/>
          </a:xfrm>
          <a:prstGeom prst="rect">
            <a:avLst/>
          </a:prstGeom>
        </p:spPr>
      </p:pic>
      <p:sp>
        <p:nvSpPr>
          <p:cNvPr id="49" name="テキスト ボックス 48"/>
          <p:cNvSpPr txBox="1"/>
          <p:nvPr/>
        </p:nvSpPr>
        <p:spPr>
          <a:xfrm>
            <a:off x="7927748" y="1627209"/>
            <a:ext cx="415498" cy="369332"/>
          </a:xfrm>
          <a:prstGeom prst="rect">
            <a:avLst/>
          </a:prstGeom>
          <a:noFill/>
        </p:spPr>
        <p:txBody>
          <a:bodyPr wrap="none" rtlCol="0">
            <a:spAutoFit/>
          </a:bodyPr>
          <a:lstStyle/>
          <a:p>
            <a:r>
              <a:rPr kumimoji="1" lang="ja-JP" altLang="en-US">
                <a:solidFill>
                  <a:schemeClr val="accent6">
                    <a:lumMod val="75000"/>
                  </a:schemeClr>
                </a:solidFill>
              </a:rPr>
              <a:t>？</a:t>
            </a:r>
          </a:p>
        </p:txBody>
      </p:sp>
      <p:sp>
        <p:nvSpPr>
          <p:cNvPr id="50" name="テキスト ボックス 49"/>
          <p:cNvSpPr txBox="1"/>
          <p:nvPr/>
        </p:nvSpPr>
        <p:spPr>
          <a:xfrm>
            <a:off x="5062878" y="2830972"/>
            <a:ext cx="2959465" cy="369332"/>
          </a:xfrm>
          <a:prstGeom prst="rect">
            <a:avLst/>
          </a:prstGeom>
          <a:noFill/>
        </p:spPr>
        <p:txBody>
          <a:bodyPr wrap="none" rtlCol="0">
            <a:spAutoFit/>
          </a:bodyPr>
          <a:lstStyle/>
          <a:p>
            <a:pPr algn="r"/>
            <a:r>
              <a:rPr kumimoji="1" lang="ja-JP" altLang="en-US" b="1" u="sng" dirty="0">
                <a:solidFill>
                  <a:schemeClr val="accent6">
                    <a:lumMod val="75000"/>
                  </a:schemeClr>
                </a:solidFill>
                <a:latin typeface="Meiryo" charset="-128"/>
                <a:ea typeface="Meiryo" charset="-128"/>
                <a:cs typeface="Meiryo" charset="-128"/>
              </a:rPr>
              <a:t>仕様書</a:t>
            </a:r>
            <a:r>
              <a:rPr kumimoji="1" lang="ja-JP" altLang="en-US" sz="1200" dirty="0">
                <a:solidFill>
                  <a:schemeClr val="accent6">
                    <a:lumMod val="75000"/>
                  </a:schemeClr>
                </a:solidFill>
                <a:latin typeface="Meiryo" charset="-128"/>
                <a:ea typeface="Meiryo" charset="-128"/>
                <a:cs typeface="Meiryo" charset="-128"/>
              </a:rPr>
              <a:t>に対して</a:t>
            </a:r>
            <a:r>
              <a:rPr kumimoji="1" lang="en-US" altLang="ja-JP" b="1" dirty="0">
                <a:solidFill>
                  <a:schemeClr val="accent6">
                    <a:lumMod val="75000"/>
                  </a:schemeClr>
                </a:solidFill>
                <a:latin typeface="Meiryo" charset="-128"/>
                <a:ea typeface="Meiryo" charset="-128"/>
                <a:cs typeface="Meiryo" charset="-128"/>
              </a:rPr>
              <a:t>100</a:t>
            </a:r>
            <a:r>
              <a:rPr kumimoji="1" lang="ja-JP" altLang="en-US" b="1" dirty="0">
                <a:solidFill>
                  <a:schemeClr val="accent6">
                    <a:lumMod val="75000"/>
                  </a:schemeClr>
                </a:solidFill>
                <a:latin typeface="Meiryo" charset="-128"/>
                <a:ea typeface="Meiryo" charset="-128"/>
                <a:cs typeface="Meiryo" charset="-128"/>
              </a:rPr>
              <a:t>点満点</a:t>
            </a:r>
            <a:r>
              <a:rPr kumimoji="1" lang="ja-JP" altLang="en-US" sz="1200" dirty="0">
                <a:solidFill>
                  <a:schemeClr val="accent6">
                    <a:lumMod val="75000"/>
                  </a:schemeClr>
                </a:solidFill>
                <a:latin typeface="Meiryo" charset="-128"/>
                <a:ea typeface="Meiryo" charset="-128"/>
                <a:cs typeface="Meiryo" charset="-128"/>
              </a:rPr>
              <a:t>狙い</a:t>
            </a:r>
          </a:p>
        </p:txBody>
      </p:sp>
      <p:sp>
        <p:nvSpPr>
          <p:cNvPr id="53" name="テキスト ボックス 52"/>
          <p:cNvSpPr txBox="1"/>
          <p:nvPr/>
        </p:nvSpPr>
        <p:spPr>
          <a:xfrm>
            <a:off x="455636" y="832362"/>
            <a:ext cx="2723823" cy="369332"/>
          </a:xfrm>
          <a:prstGeom prst="rect">
            <a:avLst/>
          </a:prstGeom>
          <a:noFill/>
        </p:spPr>
        <p:txBody>
          <a:bodyPr wrap="none" rtlCol="0">
            <a:spAutoFit/>
          </a:bodyPr>
          <a:lstStyle/>
          <a:p>
            <a:r>
              <a:rPr lang="ja-JP" altLang="en-US" b="1">
                <a:solidFill>
                  <a:schemeClr val="accent6">
                    <a:lumMod val="75000"/>
                  </a:schemeClr>
                </a:solidFill>
                <a:latin typeface="Meiryo" charset="-128"/>
                <a:ea typeface="Meiryo" charset="-128"/>
                <a:cs typeface="Meiryo" charset="-128"/>
              </a:rPr>
              <a:t>ウォーターフォール開発</a:t>
            </a:r>
            <a:endParaRPr kumimoji="1" lang="ja-JP" altLang="en-US" dirty="0">
              <a:solidFill>
                <a:schemeClr val="accent6">
                  <a:lumMod val="75000"/>
                </a:schemeClr>
              </a:solidFill>
              <a:latin typeface="Meiryo" charset="-128"/>
              <a:ea typeface="Meiryo" charset="-128"/>
              <a:cs typeface="Meiryo" charset="-128"/>
            </a:endParaRPr>
          </a:p>
        </p:txBody>
      </p:sp>
      <p:sp>
        <p:nvSpPr>
          <p:cNvPr id="55" name="環状矢印 54"/>
          <p:cNvSpPr/>
          <p:nvPr/>
        </p:nvSpPr>
        <p:spPr>
          <a:xfrm rot="10800000" flipH="1">
            <a:off x="7602468" y="1263989"/>
            <a:ext cx="1027905" cy="1037441"/>
          </a:xfrm>
          <a:prstGeom prst="circularArrow">
            <a:avLst>
              <a:gd name="adj1" fmla="val 11930"/>
              <a:gd name="adj2" fmla="val 1021881"/>
              <a:gd name="adj3" fmla="val 3934286"/>
              <a:gd name="adj4" fmla="val 6138588"/>
              <a:gd name="adj5" fmla="val 12448"/>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6" name="テキスト ボックス 55"/>
          <p:cNvSpPr txBox="1"/>
          <p:nvPr/>
        </p:nvSpPr>
        <p:spPr>
          <a:xfrm>
            <a:off x="5499766" y="2059125"/>
            <a:ext cx="2646878" cy="461665"/>
          </a:xfrm>
          <a:prstGeom prst="rect">
            <a:avLst/>
          </a:prstGeom>
          <a:noFill/>
        </p:spPr>
        <p:txBody>
          <a:bodyPr wrap="none" rtlCol="0">
            <a:spAutoFit/>
          </a:bodyPr>
          <a:lstStyle/>
          <a:p>
            <a:r>
              <a:rPr kumimoji="1" lang="ja-JP" altLang="en-US" sz="1200" b="1" dirty="0">
                <a:solidFill>
                  <a:srgbClr val="FF6666"/>
                </a:solidFill>
                <a:latin typeface="Meiryo" charset="-128"/>
                <a:ea typeface="Meiryo" charset="-128"/>
                <a:cs typeface="Meiryo" charset="-128"/>
              </a:rPr>
              <a:t>現場からのフィードバック</a:t>
            </a:r>
            <a:endParaRPr kumimoji="1" lang="en-US" altLang="ja-JP" sz="1200" b="1" dirty="0">
              <a:solidFill>
                <a:srgbClr val="FF6666"/>
              </a:solidFill>
              <a:latin typeface="Meiryo" charset="-128"/>
              <a:ea typeface="Meiryo" charset="-128"/>
              <a:cs typeface="Meiryo" charset="-128"/>
            </a:endParaRPr>
          </a:p>
          <a:p>
            <a:r>
              <a:rPr lang="ja-JP" altLang="en-US" sz="1200" b="1" dirty="0">
                <a:solidFill>
                  <a:srgbClr val="FF6666"/>
                </a:solidFill>
                <a:latin typeface="Meiryo" charset="-128"/>
                <a:ea typeface="Meiryo" charset="-128"/>
                <a:cs typeface="Meiryo" charset="-128"/>
              </a:rPr>
              <a:t>最後になって訂正・追加などが集中</a:t>
            </a:r>
            <a:endParaRPr kumimoji="1" lang="ja-JP" altLang="en-US" sz="1200" b="1" dirty="0">
              <a:solidFill>
                <a:srgbClr val="FF6666"/>
              </a:solidFill>
              <a:latin typeface="Meiryo" charset="-128"/>
              <a:ea typeface="Meiryo" charset="-128"/>
              <a:cs typeface="Meiryo" charset="-128"/>
            </a:endParaRPr>
          </a:p>
        </p:txBody>
      </p:sp>
      <p:sp>
        <p:nvSpPr>
          <p:cNvPr id="65" name="テキスト ボックス 64"/>
          <p:cNvSpPr txBox="1"/>
          <p:nvPr/>
        </p:nvSpPr>
        <p:spPr>
          <a:xfrm>
            <a:off x="458042" y="1391771"/>
            <a:ext cx="5303055" cy="246221"/>
          </a:xfrm>
          <a:prstGeom prst="rect">
            <a:avLst/>
          </a:prstGeom>
          <a:noFill/>
        </p:spPr>
        <p:txBody>
          <a:bodyPr wrap="none" rtlCol="0">
            <a:spAutoFit/>
          </a:bodyPr>
          <a:lstStyle/>
          <a:p>
            <a:r>
              <a:rPr kumimoji="1" lang="ja-JP" altLang="en-US" sz="1000">
                <a:solidFill>
                  <a:schemeClr val="accent6">
                    <a:lumMod val="75000"/>
                  </a:schemeClr>
                </a:solidFill>
                <a:latin typeface="Meiryo" charset="-128"/>
                <a:ea typeface="Meiryo" charset="-128"/>
                <a:cs typeface="Meiryo" charset="-128"/>
              </a:rPr>
              <a:t>一旦決めた仕様は、変更せず</a:t>
            </a:r>
            <a:r>
              <a:rPr kumimoji="1" lang="en-US" altLang="ja-JP" sz="1000" dirty="0">
                <a:solidFill>
                  <a:schemeClr val="accent6">
                    <a:lumMod val="75000"/>
                  </a:schemeClr>
                </a:solidFill>
                <a:latin typeface="Meiryo" charset="-128"/>
                <a:ea typeface="Meiryo" charset="-128"/>
                <a:cs typeface="Meiryo" charset="-128"/>
              </a:rPr>
              <a:t>100%</a:t>
            </a:r>
            <a:r>
              <a:rPr kumimoji="1" lang="ja-JP" altLang="en-US" sz="1000" dirty="0">
                <a:solidFill>
                  <a:schemeClr val="accent6">
                    <a:lumMod val="75000"/>
                  </a:schemeClr>
                </a:solidFill>
                <a:latin typeface="Meiryo" charset="-128"/>
                <a:ea typeface="Meiryo" charset="-128"/>
                <a:cs typeface="Meiryo" charset="-128"/>
              </a:rPr>
              <a:t>完了</a:t>
            </a:r>
            <a:r>
              <a:rPr kumimoji="1" lang="ja-JP" altLang="en-US" sz="1000">
                <a:solidFill>
                  <a:schemeClr val="accent6">
                    <a:lumMod val="75000"/>
                  </a:schemeClr>
                </a:solidFill>
                <a:latin typeface="Meiryo" charset="-128"/>
                <a:ea typeface="Meiryo" charset="-128"/>
                <a:cs typeface="Meiryo" charset="-128"/>
              </a:rPr>
              <a:t>したら、現場</a:t>
            </a:r>
            <a:r>
              <a:rPr kumimoji="1" lang="ja-JP" altLang="en-US" sz="1000" dirty="0">
                <a:solidFill>
                  <a:schemeClr val="accent6">
                    <a:lumMod val="75000"/>
                  </a:schemeClr>
                </a:solidFill>
                <a:latin typeface="Meiryo" charset="-128"/>
                <a:ea typeface="Meiryo" charset="-128"/>
                <a:cs typeface="Meiryo" charset="-128"/>
              </a:rPr>
              <a:t>からのフィードバックを求める。</a:t>
            </a:r>
          </a:p>
        </p:txBody>
      </p:sp>
      <p:sp>
        <p:nvSpPr>
          <p:cNvPr id="58" name="テキスト ボックス 57">
            <a:extLst>
              <a:ext uri="{FF2B5EF4-FFF2-40B4-BE49-F238E27FC236}">
                <a16:creationId xmlns:a16="http://schemas.microsoft.com/office/drawing/2014/main" id="{5670CA71-1222-FC4D-A6B2-E41394D3527B}"/>
              </a:ext>
            </a:extLst>
          </p:cNvPr>
          <p:cNvSpPr txBox="1"/>
          <p:nvPr/>
        </p:nvSpPr>
        <p:spPr>
          <a:xfrm>
            <a:off x="455563" y="1114649"/>
            <a:ext cx="2800767" cy="307777"/>
          </a:xfrm>
          <a:prstGeom prst="rect">
            <a:avLst/>
          </a:prstGeom>
          <a:noFill/>
        </p:spPr>
        <p:txBody>
          <a:bodyPr wrap="none" rtlCol="0">
            <a:spAutoFit/>
          </a:bodyPr>
          <a:lstStyle/>
          <a:p>
            <a:r>
              <a:rPr kumimoji="1" lang="ja-JP" altLang="en-US" sz="1400" b="1" u="sng" dirty="0">
                <a:solidFill>
                  <a:schemeClr val="accent6">
                    <a:lumMod val="75000"/>
                  </a:schemeClr>
                </a:solidFill>
                <a:latin typeface="Meiryo" charset="-128"/>
                <a:ea typeface="Meiryo" charset="-128"/>
                <a:cs typeface="Meiryo" charset="-128"/>
              </a:rPr>
              <a:t>仕事の</a:t>
            </a:r>
            <a:r>
              <a:rPr lang="ja-JP" altLang="en-US" sz="1400" b="1" u="sng" dirty="0">
                <a:solidFill>
                  <a:schemeClr val="accent6">
                    <a:lumMod val="75000"/>
                  </a:schemeClr>
                </a:solidFill>
                <a:latin typeface="Meiryo" charset="-128"/>
                <a:ea typeface="Meiryo" charset="-128"/>
                <a:cs typeface="Meiryo" charset="-128"/>
              </a:rPr>
              <a:t>仕組み</a:t>
            </a:r>
            <a:r>
              <a:rPr kumimoji="1" lang="ja-JP" altLang="en-US" sz="1400" b="1" u="sng" dirty="0">
                <a:solidFill>
                  <a:schemeClr val="accent6">
                    <a:lumMod val="75000"/>
                  </a:schemeClr>
                </a:solidFill>
                <a:latin typeface="Meiryo" charset="-128"/>
                <a:ea typeface="Meiryo" charset="-128"/>
                <a:cs typeface="Meiryo" charset="-128"/>
              </a:rPr>
              <a:t>は確定できる</a:t>
            </a:r>
            <a:r>
              <a:rPr kumimoji="1" lang="ja-JP" altLang="en-US" sz="1200">
                <a:solidFill>
                  <a:schemeClr val="accent6">
                    <a:lumMod val="75000"/>
                  </a:schemeClr>
                </a:solidFill>
                <a:latin typeface="Meiryo" charset="-128"/>
                <a:ea typeface="Meiryo" charset="-128"/>
                <a:cs typeface="Meiryo" charset="-128"/>
              </a:rPr>
              <a:t>を前提</a:t>
            </a:r>
            <a:endParaRPr kumimoji="1" lang="ja-JP" altLang="en-US" sz="1200" dirty="0">
              <a:solidFill>
                <a:schemeClr val="accent6">
                  <a:lumMod val="75000"/>
                </a:schemeClr>
              </a:solidFill>
              <a:latin typeface="Meiryo" charset="-128"/>
              <a:ea typeface="Meiryo" charset="-128"/>
              <a:cs typeface="Meiryo" charset="-128"/>
            </a:endParaRPr>
          </a:p>
        </p:txBody>
      </p:sp>
      <p:sp>
        <p:nvSpPr>
          <p:cNvPr id="8" name="テキスト ボックス 7">
            <a:extLst>
              <a:ext uri="{FF2B5EF4-FFF2-40B4-BE49-F238E27FC236}">
                <a16:creationId xmlns:a16="http://schemas.microsoft.com/office/drawing/2014/main" id="{A98BB86B-E5B4-15B4-F8CB-D31120A3106D}"/>
              </a:ext>
            </a:extLst>
          </p:cNvPr>
          <p:cNvSpPr txBox="1"/>
          <p:nvPr/>
        </p:nvSpPr>
        <p:spPr>
          <a:xfrm>
            <a:off x="8102074" y="2270042"/>
            <a:ext cx="843501" cy="369332"/>
          </a:xfrm>
          <a:prstGeom prst="rect">
            <a:avLst/>
          </a:prstGeom>
          <a:noFill/>
        </p:spPr>
        <p:txBody>
          <a:bodyPr wrap="none" rtlCol="0">
            <a:spAutoFit/>
          </a:bodyPr>
          <a:lstStyle/>
          <a:p>
            <a:r>
              <a:rPr lang="en-US" altLang="ja-JP" dirty="0">
                <a:latin typeface="Meiryo" panose="020B0604030504040204" pitchFamily="34" charset="-128"/>
                <a:ea typeface="Meiryo" panose="020B0604030504040204" pitchFamily="34" charset="-128"/>
              </a:rPr>
              <a:t>10</a:t>
            </a:r>
            <a:r>
              <a:rPr kumimoji="1" lang="en-US" altLang="ja-JP" dirty="0">
                <a:latin typeface="Meiryo" panose="020B0604030504040204" pitchFamily="34" charset="-128"/>
                <a:ea typeface="Meiryo" panose="020B0604030504040204" pitchFamily="34" charset="-128"/>
              </a:rPr>
              <a:t>0</a:t>
            </a:r>
            <a:r>
              <a:rPr kumimoji="1" lang="ja-JP" altLang="en-US">
                <a:latin typeface="Meiryo" panose="020B0604030504040204" pitchFamily="34" charset="-128"/>
                <a:ea typeface="Meiryo" panose="020B0604030504040204" pitchFamily="34" charset="-128"/>
              </a:rPr>
              <a:t>点</a:t>
            </a:r>
          </a:p>
        </p:txBody>
      </p:sp>
      <p:pic>
        <p:nvPicPr>
          <p:cNvPr id="24" name="図 23" descr="挿絵, テーブル が含まれている画像&#10;&#10;自動的に生成された説明">
            <a:extLst>
              <a:ext uri="{FF2B5EF4-FFF2-40B4-BE49-F238E27FC236}">
                <a16:creationId xmlns:a16="http://schemas.microsoft.com/office/drawing/2014/main" id="{EF100809-414B-11AA-01CE-B7D46EA00293}"/>
              </a:ext>
            </a:extLst>
          </p:cNvPr>
          <p:cNvPicPr>
            <a:picLocks noChangeAspect="1"/>
          </p:cNvPicPr>
          <p:nvPr/>
        </p:nvPicPr>
        <p:blipFill>
          <a:blip r:embed="rId3">
            <a:duotone>
              <a:schemeClr val="accent6">
                <a:shade val="45000"/>
                <a:satMod val="135000"/>
              </a:schemeClr>
              <a:prstClr val="white"/>
            </a:duotone>
          </a:blip>
          <a:stretch>
            <a:fillRect/>
          </a:stretch>
        </p:blipFill>
        <p:spPr>
          <a:xfrm>
            <a:off x="455563" y="1792193"/>
            <a:ext cx="800242" cy="394405"/>
          </a:xfrm>
          <a:prstGeom prst="rect">
            <a:avLst/>
          </a:prstGeom>
        </p:spPr>
      </p:pic>
      <p:sp>
        <p:nvSpPr>
          <p:cNvPr id="35" name="テキスト ボックス 34">
            <a:extLst>
              <a:ext uri="{FF2B5EF4-FFF2-40B4-BE49-F238E27FC236}">
                <a16:creationId xmlns:a16="http://schemas.microsoft.com/office/drawing/2014/main" id="{1A7D2C3E-E762-B64D-5707-48B5769AB37D}"/>
              </a:ext>
            </a:extLst>
          </p:cNvPr>
          <p:cNvSpPr txBox="1"/>
          <p:nvPr/>
        </p:nvSpPr>
        <p:spPr>
          <a:xfrm>
            <a:off x="1220696" y="1751242"/>
            <a:ext cx="2031326" cy="461665"/>
          </a:xfrm>
          <a:prstGeom prst="rect">
            <a:avLst/>
          </a:prstGeom>
          <a:noFill/>
        </p:spPr>
        <p:txBody>
          <a:bodyPr wrap="none" rtlCol="0">
            <a:spAutoFit/>
          </a:bodyPr>
          <a:lstStyle/>
          <a:p>
            <a:pPr algn="r"/>
            <a:r>
              <a:rPr kumimoji="1" lang="ja-JP" altLang="en-US" sz="1200" b="1">
                <a:solidFill>
                  <a:schemeClr val="accent6">
                    <a:lumMod val="75000"/>
                  </a:schemeClr>
                </a:solidFill>
                <a:latin typeface="Meiryo" panose="020B0604030504040204" pitchFamily="34" charset="-128"/>
                <a:ea typeface="Meiryo" panose="020B0604030504040204" pitchFamily="34" charset="-128"/>
              </a:rPr>
              <a:t>できるだけ少ないコストで</a:t>
            </a:r>
            <a:endParaRPr kumimoji="1" lang="en-US" altLang="ja-JP" sz="1200" b="1" dirty="0">
              <a:solidFill>
                <a:schemeClr val="accent6">
                  <a:lumMod val="75000"/>
                </a:schemeClr>
              </a:solidFill>
              <a:latin typeface="Meiryo" panose="020B0604030504040204" pitchFamily="34" charset="-128"/>
              <a:ea typeface="Meiryo" panose="020B0604030504040204" pitchFamily="34" charset="-128"/>
            </a:endParaRPr>
          </a:p>
          <a:p>
            <a:pPr algn="r"/>
            <a:r>
              <a:rPr lang="ja-JP" altLang="en-US" sz="1200" b="1">
                <a:solidFill>
                  <a:schemeClr val="accent6">
                    <a:lumMod val="75000"/>
                  </a:schemeClr>
                </a:solidFill>
                <a:latin typeface="Meiryo" panose="020B0604030504040204" pitchFamily="34" charset="-128"/>
                <a:ea typeface="Meiryo" panose="020B0604030504040204" pitchFamily="34" charset="-128"/>
              </a:rPr>
              <a:t>できるだけ多くの機能</a:t>
            </a:r>
            <a:endParaRPr kumimoji="1" lang="ja-JP" altLang="en-US" sz="1200" b="1">
              <a:solidFill>
                <a:schemeClr val="accent6">
                  <a:lumMod val="75000"/>
                </a:schemeClr>
              </a:solidFill>
              <a:latin typeface="Meiryo" panose="020B0604030504040204" pitchFamily="34" charset="-128"/>
              <a:ea typeface="Meiryo" panose="020B0604030504040204" pitchFamily="34" charset="-128"/>
            </a:endParaRPr>
          </a:p>
        </p:txBody>
      </p:sp>
      <p:sp>
        <p:nvSpPr>
          <p:cNvPr id="61" name="テキスト ボックス 60">
            <a:extLst>
              <a:ext uri="{FF2B5EF4-FFF2-40B4-BE49-F238E27FC236}">
                <a16:creationId xmlns:a16="http://schemas.microsoft.com/office/drawing/2014/main" id="{8861ACF5-24EE-EBF4-9122-BE2C11E08CDE}"/>
              </a:ext>
            </a:extLst>
          </p:cNvPr>
          <p:cNvSpPr txBox="1"/>
          <p:nvPr/>
        </p:nvSpPr>
        <p:spPr>
          <a:xfrm>
            <a:off x="3934796" y="851955"/>
            <a:ext cx="1800494" cy="523220"/>
          </a:xfrm>
          <a:prstGeom prst="rect">
            <a:avLst/>
          </a:prstGeom>
          <a:noFill/>
        </p:spPr>
        <p:txBody>
          <a:bodyPr wrap="none" rtlCol="0">
            <a:spAutoFit/>
          </a:bodyPr>
          <a:lstStyle/>
          <a:p>
            <a:pPr algn="r"/>
            <a:r>
              <a:rPr kumimoji="1" lang="en-US" altLang="ja-JP" sz="1400" dirty="0">
                <a:solidFill>
                  <a:schemeClr val="accent6">
                    <a:lumMod val="75000"/>
                  </a:schemeClr>
                </a:solidFill>
                <a:latin typeface="Meiryo" panose="020B0604030504040204" pitchFamily="34" charset="-128"/>
                <a:ea typeface="Meiryo" panose="020B0604030504040204" pitchFamily="34" charset="-128"/>
              </a:rPr>
              <a:t>QCD</a:t>
            </a:r>
            <a:r>
              <a:rPr kumimoji="1" lang="ja-JP" altLang="en-US" sz="1400">
                <a:solidFill>
                  <a:schemeClr val="accent6">
                    <a:lumMod val="75000"/>
                  </a:schemeClr>
                </a:solidFill>
                <a:latin typeface="Meiryo" panose="020B0604030504040204" pitchFamily="34" charset="-128"/>
                <a:ea typeface="Meiryo" panose="020B0604030504040204" pitchFamily="34" charset="-128"/>
              </a:rPr>
              <a:t>を守って</a:t>
            </a:r>
            <a:endParaRPr kumimoji="1" lang="en-US" altLang="ja-JP" sz="1400" dirty="0">
              <a:solidFill>
                <a:schemeClr val="accent6">
                  <a:lumMod val="75000"/>
                </a:schemeClr>
              </a:solidFill>
              <a:latin typeface="Meiryo" panose="020B0604030504040204" pitchFamily="34" charset="-128"/>
              <a:ea typeface="Meiryo" panose="020B0604030504040204" pitchFamily="34" charset="-128"/>
            </a:endParaRPr>
          </a:p>
          <a:p>
            <a:pPr algn="r"/>
            <a:r>
              <a:rPr kumimoji="1" lang="ja-JP" altLang="en-US" sz="1400" b="1" u="sng">
                <a:solidFill>
                  <a:schemeClr val="accent6">
                    <a:lumMod val="75000"/>
                  </a:schemeClr>
                </a:solidFill>
                <a:latin typeface="Meiryo" panose="020B0604030504040204" pitchFamily="34" charset="-128"/>
                <a:ea typeface="Meiryo" panose="020B0604030504040204" pitchFamily="34" charset="-128"/>
              </a:rPr>
              <a:t>システムを実現する</a:t>
            </a:r>
          </a:p>
        </p:txBody>
      </p:sp>
      <p:sp>
        <p:nvSpPr>
          <p:cNvPr id="63" name="右矢印 62">
            <a:extLst>
              <a:ext uri="{FF2B5EF4-FFF2-40B4-BE49-F238E27FC236}">
                <a16:creationId xmlns:a16="http://schemas.microsoft.com/office/drawing/2014/main" id="{0674A8A8-6A7B-3110-BE22-7A73CB0D21E0}"/>
              </a:ext>
            </a:extLst>
          </p:cNvPr>
          <p:cNvSpPr/>
          <p:nvPr/>
        </p:nvSpPr>
        <p:spPr>
          <a:xfrm>
            <a:off x="3286873" y="921036"/>
            <a:ext cx="609654" cy="354882"/>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3" name="グループ化 2">
            <a:extLst>
              <a:ext uri="{FF2B5EF4-FFF2-40B4-BE49-F238E27FC236}">
                <a16:creationId xmlns:a16="http://schemas.microsoft.com/office/drawing/2014/main" id="{1DBA584D-74B0-8340-776E-18F7B408C2B1}"/>
              </a:ext>
            </a:extLst>
          </p:cNvPr>
          <p:cNvGrpSpPr/>
          <p:nvPr/>
        </p:nvGrpSpPr>
        <p:grpSpPr>
          <a:xfrm>
            <a:off x="447569" y="3593120"/>
            <a:ext cx="8256659" cy="2970524"/>
            <a:chOff x="447569" y="3593120"/>
            <a:chExt cx="8256659" cy="2970524"/>
          </a:xfrm>
        </p:grpSpPr>
        <p:cxnSp>
          <p:nvCxnSpPr>
            <p:cNvPr id="25" name="直線コネクタ 24"/>
            <p:cNvCxnSpPr/>
            <p:nvPr/>
          </p:nvCxnSpPr>
          <p:spPr>
            <a:xfrm>
              <a:off x="455636" y="5581966"/>
              <a:ext cx="7668852" cy="0"/>
            </a:xfrm>
            <a:prstGeom prst="line">
              <a:avLst/>
            </a:prstGeom>
            <a:ln>
              <a:solidFill>
                <a:schemeClr val="bg2">
                  <a:lumMod val="90000"/>
                </a:schemeClr>
              </a:solidFill>
              <a:prstDash val="sysDot"/>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0" name="直線コネクタ 29"/>
            <p:cNvCxnSpPr/>
            <p:nvPr/>
          </p:nvCxnSpPr>
          <p:spPr>
            <a:xfrm>
              <a:off x="455783" y="4958007"/>
              <a:ext cx="7668852" cy="0"/>
            </a:xfrm>
            <a:prstGeom prst="line">
              <a:avLst/>
            </a:prstGeom>
            <a:ln>
              <a:solidFill>
                <a:schemeClr val="bg2">
                  <a:lumMod val="90000"/>
                </a:schemeClr>
              </a:solidFill>
              <a:prstDash val="sysDot"/>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1" name="直線コネクタ 30"/>
            <p:cNvCxnSpPr/>
            <p:nvPr/>
          </p:nvCxnSpPr>
          <p:spPr>
            <a:xfrm>
              <a:off x="447569" y="4532000"/>
              <a:ext cx="7668852" cy="0"/>
            </a:xfrm>
            <a:prstGeom prst="line">
              <a:avLst/>
            </a:prstGeom>
            <a:ln>
              <a:solidFill>
                <a:schemeClr val="tx2">
                  <a:lumMod val="60000"/>
                  <a:lumOff val="40000"/>
                </a:schemeClr>
              </a:solidFill>
              <a:prstDash val="sysDot"/>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6" name="直線コネクタ 15"/>
            <p:cNvCxnSpPr/>
            <p:nvPr/>
          </p:nvCxnSpPr>
          <p:spPr>
            <a:xfrm>
              <a:off x="455783" y="6228617"/>
              <a:ext cx="7668852" cy="0"/>
            </a:xfrm>
            <a:prstGeom prst="line">
              <a:avLst/>
            </a:prstGeom>
            <a:ln>
              <a:solidFill>
                <a:schemeClr val="accent3">
                  <a:lumMod val="60000"/>
                  <a:lumOff val="40000"/>
                </a:schemeClr>
              </a:solidFill>
              <a:headEnd type="none" w="med" len="med"/>
              <a:tailEnd type="arrow" w="med" len="med"/>
            </a:ln>
            <a:effectLst/>
          </p:spPr>
          <p:style>
            <a:lnRef idx="2">
              <a:schemeClr val="accent1"/>
            </a:lnRef>
            <a:fillRef idx="0">
              <a:schemeClr val="accent1"/>
            </a:fillRef>
            <a:effectRef idx="1">
              <a:schemeClr val="accent1"/>
            </a:effectRef>
            <a:fontRef idx="minor">
              <a:schemeClr val="tx1"/>
            </a:fontRef>
          </p:style>
        </p:cxnSp>
        <p:cxnSp>
          <p:nvCxnSpPr>
            <p:cNvPr id="18" name="直線コネクタ 17"/>
            <p:cNvCxnSpPr/>
            <p:nvPr/>
          </p:nvCxnSpPr>
          <p:spPr>
            <a:xfrm flipV="1">
              <a:off x="8124561" y="4068377"/>
              <a:ext cx="0" cy="2160240"/>
            </a:xfrm>
            <a:prstGeom prst="line">
              <a:avLst/>
            </a:prstGeom>
            <a:ln>
              <a:solidFill>
                <a:schemeClr val="accent4">
                  <a:lumMod val="40000"/>
                  <a:lumOff val="60000"/>
                </a:schemeClr>
              </a:solidFill>
            </a:ln>
            <a:effectLst/>
          </p:spPr>
          <p:style>
            <a:lnRef idx="2">
              <a:schemeClr val="accent1"/>
            </a:lnRef>
            <a:fillRef idx="0">
              <a:schemeClr val="accent1"/>
            </a:fillRef>
            <a:effectRef idx="1">
              <a:schemeClr val="accent1"/>
            </a:effectRef>
            <a:fontRef idx="minor">
              <a:schemeClr val="tx1"/>
            </a:fontRef>
          </p:style>
        </p:cxnSp>
        <p:sp>
          <p:nvSpPr>
            <p:cNvPr id="19" name="テキスト ボックス 18"/>
            <p:cNvSpPr txBox="1"/>
            <p:nvPr/>
          </p:nvSpPr>
          <p:spPr>
            <a:xfrm>
              <a:off x="8072324" y="3929876"/>
              <a:ext cx="631904" cy="276999"/>
            </a:xfrm>
            <a:prstGeom prst="rect">
              <a:avLst/>
            </a:prstGeom>
            <a:noFill/>
          </p:spPr>
          <p:txBody>
            <a:bodyPr wrap="none" rtlCol="0">
              <a:spAutoFit/>
            </a:bodyPr>
            <a:lstStyle/>
            <a:p>
              <a:r>
                <a:rPr kumimoji="1" lang="en-US" altLang="ja-JP" sz="1200" dirty="0">
                  <a:solidFill>
                    <a:schemeClr val="accent4">
                      <a:lumMod val="75000"/>
                    </a:schemeClr>
                  </a:solidFill>
                  <a:latin typeface="Meiryo" charset="-128"/>
                  <a:ea typeface="Meiryo" charset="-128"/>
                  <a:cs typeface="Meiryo" charset="-128"/>
                </a:rPr>
                <a:t>100%</a:t>
              </a:r>
              <a:endParaRPr kumimoji="1" lang="ja-JP" altLang="en-US" sz="1200" dirty="0">
                <a:solidFill>
                  <a:schemeClr val="accent4">
                    <a:lumMod val="75000"/>
                  </a:schemeClr>
                </a:solidFill>
                <a:latin typeface="Meiryo" charset="-128"/>
                <a:ea typeface="Meiryo" charset="-128"/>
                <a:cs typeface="Meiryo" charset="-128"/>
              </a:endParaRPr>
            </a:p>
          </p:txBody>
        </p:sp>
        <p:sp>
          <p:nvSpPr>
            <p:cNvPr id="20" name="テキスト ボックス 19"/>
            <p:cNvSpPr txBox="1"/>
            <p:nvPr/>
          </p:nvSpPr>
          <p:spPr>
            <a:xfrm>
              <a:off x="8168504" y="6090117"/>
              <a:ext cx="439544" cy="276999"/>
            </a:xfrm>
            <a:prstGeom prst="rect">
              <a:avLst/>
            </a:prstGeom>
            <a:noFill/>
          </p:spPr>
          <p:txBody>
            <a:bodyPr wrap="none" rtlCol="0">
              <a:spAutoFit/>
            </a:bodyPr>
            <a:lstStyle/>
            <a:p>
              <a:r>
                <a:rPr kumimoji="1" lang="en-US" altLang="ja-JP" sz="1200" dirty="0">
                  <a:solidFill>
                    <a:schemeClr val="accent4">
                      <a:lumMod val="75000"/>
                    </a:schemeClr>
                  </a:solidFill>
                  <a:latin typeface="Meiryo" charset="-128"/>
                  <a:ea typeface="Meiryo" charset="-128"/>
                  <a:cs typeface="Meiryo" charset="-128"/>
                </a:rPr>
                <a:t>0%</a:t>
              </a:r>
              <a:endParaRPr kumimoji="1" lang="ja-JP" altLang="en-US" sz="1200" dirty="0">
                <a:solidFill>
                  <a:schemeClr val="accent4">
                    <a:lumMod val="75000"/>
                  </a:schemeClr>
                </a:solidFill>
                <a:latin typeface="Meiryo" charset="-128"/>
                <a:ea typeface="Meiryo" charset="-128"/>
                <a:cs typeface="Meiryo" charset="-128"/>
              </a:endParaRPr>
            </a:p>
          </p:txBody>
        </p:sp>
        <p:sp>
          <p:nvSpPr>
            <p:cNvPr id="21" name="テキスト ボックス 20"/>
            <p:cNvSpPr txBox="1"/>
            <p:nvPr/>
          </p:nvSpPr>
          <p:spPr>
            <a:xfrm>
              <a:off x="7752750" y="6286645"/>
              <a:ext cx="492443" cy="276999"/>
            </a:xfrm>
            <a:prstGeom prst="rect">
              <a:avLst/>
            </a:prstGeom>
            <a:noFill/>
          </p:spPr>
          <p:txBody>
            <a:bodyPr wrap="none" rtlCol="0">
              <a:spAutoFit/>
            </a:bodyPr>
            <a:lstStyle/>
            <a:p>
              <a:r>
                <a:rPr kumimoji="1" lang="ja-JP" altLang="en-US" sz="1200">
                  <a:solidFill>
                    <a:schemeClr val="accent3">
                      <a:lumMod val="75000"/>
                    </a:schemeClr>
                  </a:solidFill>
                  <a:latin typeface="Meiryo" charset="-128"/>
                  <a:ea typeface="Meiryo" charset="-128"/>
                  <a:cs typeface="Meiryo" charset="-128"/>
                </a:rPr>
                <a:t>時間</a:t>
              </a:r>
            </a:p>
          </p:txBody>
        </p:sp>
        <p:sp>
          <p:nvSpPr>
            <p:cNvPr id="22" name="テキスト ボックス 21"/>
            <p:cNvSpPr txBox="1"/>
            <p:nvPr/>
          </p:nvSpPr>
          <p:spPr>
            <a:xfrm>
              <a:off x="7303659" y="3749291"/>
              <a:ext cx="954107" cy="400110"/>
            </a:xfrm>
            <a:prstGeom prst="rect">
              <a:avLst/>
            </a:prstGeom>
            <a:noFill/>
          </p:spPr>
          <p:txBody>
            <a:bodyPr wrap="none" rtlCol="0">
              <a:spAutoFit/>
            </a:bodyPr>
            <a:lstStyle/>
            <a:p>
              <a:r>
                <a:rPr kumimoji="1" lang="ja-JP" altLang="en-US" sz="1000" dirty="0">
                  <a:solidFill>
                    <a:srgbClr val="0432FF"/>
                  </a:solidFill>
                  <a:latin typeface="Meiryo" charset="-128"/>
                  <a:ea typeface="Meiryo" charset="-128"/>
                  <a:cs typeface="Meiryo" charset="-128"/>
                </a:rPr>
                <a:t>予定していた</a:t>
              </a:r>
              <a:endParaRPr kumimoji="1" lang="en-US" altLang="ja-JP" sz="1000" dirty="0">
                <a:solidFill>
                  <a:srgbClr val="0432FF"/>
                </a:solidFill>
                <a:latin typeface="Meiryo" charset="-128"/>
                <a:ea typeface="Meiryo" charset="-128"/>
                <a:cs typeface="Meiryo" charset="-128"/>
              </a:endParaRPr>
            </a:p>
            <a:p>
              <a:r>
                <a:rPr kumimoji="1" lang="ja-JP" altLang="en-US" sz="1000" dirty="0">
                  <a:solidFill>
                    <a:srgbClr val="0432FF"/>
                  </a:solidFill>
                  <a:latin typeface="Meiryo" charset="-128"/>
                  <a:ea typeface="Meiryo" charset="-128"/>
                  <a:cs typeface="Meiryo" charset="-128"/>
                </a:rPr>
                <a:t>全体仕様</a:t>
              </a:r>
              <a:endParaRPr kumimoji="1" lang="en-US" altLang="ja-JP" sz="1000" dirty="0">
                <a:solidFill>
                  <a:srgbClr val="0432FF"/>
                </a:solidFill>
                <a:latin typeface="Meiryo" charset="-128"/>
                <a:ea typeface="Meiryo" charset="-128"/>
                <a:cs typeface="Meiryo" charset="-128"/>
              </a:endParaRPr>
            </a:p>
          </p:txBody>
        </p:sp>
        <p:cxnSp>
          <p:nvCxnSpPr>
            <p:cNvPr id="23" name="直線矢印コネクタ 22"/>
            <p:cNvCxnSpPr/>
            <p:nvPr/>
          </p:nvCxnSpPr>
          <p:spPr>
            <a:xfrm flipV="1">
              <a:off x="455636" y="5594758"/>
              <a:ext cx="2244156" cy="636751"/>
            </a:xfrm>
            <a:prstGeom prst="straightConnector1">
              <a:avLst/>
            </a:prstGeom>
            <a:ln w="57150">
              <a:solidFill>
                <a:srgbClr val="0432FF"/>
              </a:solidFill>
              <a:tailEnd type="triangle"/>
            </a:ln>
          </p:spPr>
          <p:style>
            <a:lnRef idx="2">
              <a:schemeClr val="accent1"/>
            </a:lnRef>
            <a:fillRef idx="0">
              <a:schemeClr val="accent1"/>
            </a:fillRef>
            <a:effectRef idx="1">
              <a:schemeClr val="accent1"/>
            </a:effectRef>
            <a:fontRef idx="minor">
              <a:schemeClr val="tx1"/>
            </a:fontRef>
          </p:style>
        </p:cxnSp>
        <p:cxnSp>
          <p:nvCxnSpPr>
            <p:cNvPr id="26" name="直線矢印コネクタ 25"/>
            <p:cNvCxnSpPr>
              <a:cxnSpLocks/>
            </p:cNvCxnSpPr>
            <p:nvPr/>
          </p:nvCxnSpPr>
          <p:spPr>
            <a:xfrm flipV="1">
              <a:off x="2699792" y="5066057"/>
              <a:ext cx="1872208" cy="528701"/>
            </a:xfrm>
            <a:prstGeom prst="straightConnector1">
              <a:avLst/>
            </a:prstGeom>
            <a:ln w="57150">
              <a:solidFill>
                <a:srgbClr val="0070C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直線矢印コネクタ 26"/>
            <p:cNvCxnSpPr>
              <a:cxnSpLocks/>
            </p:cNvCxnSpPr>
            <p:nvPr/>
          </p:nvCxnSpPr>
          <p:spPr>
            <a:xfrm flipV="1">
              <a:off x="4572000" y="4512017"/>
              <a:ext cx="2028826" cy="554040"/>
            </a:xfrm>
            <a:prstGeom prst="straightConnector1">
              <a:avLst/>
            </a:prstGeom>
            <a:ln w="57150">
              <a:solidFill>
                <a:schemeClr val="tx2">
                  <a:lumMod val="40000"/>
                  <a:lumOff val="60000"/>
                </a:schemeClr>
              </a:solidFill>
              <a:tailEnd type="triangle"/>
            </a:ln>
          </p:spPr>
          <p:style>
            <a:lnRef idx="2">
              <a:schemeClr val="accent1"/>
            </a:lnRef>
            <a:fillRef idx="0">
              <a:schemeClr val="accent1"/>
            </a:fillRef>
            <a:effectRef idx="1">
              <a:schemeClr val="accent1"/>
            </a:effectRef>
            <a:fontRef idx="minor">
              <a:schemeClr val="tx1"/>
            </a:fontRef>
          </p:style>
        </p:cxnSp>
        <p:cxnSp>
          <p:nvCxnSpPr>
            <p:cNvPr id="28" name="直線矢印コネクタ 27"/>
            <p:cNvCxnSpPr/>
            <p:nvPr/>
          </p:nvCxnSpPr>
          <p:spPr>
            <a:xfrm flipV="1">
              <a:off x="6600826" y="4068375"/>
              <a:ext cx="1567678" cy="443350"/>
            </a:xfrm>
            <a:prstGeom prst="straightConnector1">
              <a:avLst/>
            </a:prstGeom>
            <a:ln w="57150">
              <a:solidFill>
                <a:schemeClr val="bg1">
                  <a:lumMod val="50000"/>
                </a:schemeClr>
              </a:solidFill>
              <a:prstDash val="sysDot"/>
              <a:tailEnd type="triangle"/>
            </a:ln>
          </p:spPr>
          <p:style>
            <a:lnRef idx="2">
              <a:schemeClr val="accent1"/>
            </a:lnRef>
            <a:fillRef idx="0">
              <a:schemeClr val="accent1"/>
            </a:fillRef>
            <a:effectRef idx="1">
              <a:schemeClr val="accent1"/>
            </a:effectRef>
            <a:fontRef idx="minor">
              <a:schemeClr val="tx1"/>
            </a:fontRef>
          </p:style>
        </p:cxnSp>
        <p:sp>
          <p:nvSpPr>
            <p:cNvPr id="32" name="テキスト ボックス 31"/>
            <p:cNvSpPr txBox="1"/>
            <p:nvPr/>
          </p:nvSpPr>
          <p:spPr>
            <a:xfrm>
              <a:off x="8120414" y="5443466"/>
              <a:ext cx="535724" cy="276999"/>
            </a:xfrm>
            <a:prstGeom prst="rect">
              <a:avLst/>
            </a:prstGeom>
            <a:noFill/>
          </p:spPr>
          <p:txBody>
            <a:bodyPr wrap="none" rtlCol="0">
              <a:spAutoFit/>
            </a:bodyPr>
            <a:lstStyle/>
            <a:p>
              <a:r>
                <a:rPr kumimoji="1" lang="en-US" altLang="ja-JP" sz="1200" dirty="0">
                  <a:solidFill>
                    <a:srgbClr val="953735"/>
                  </a:solidFill>
                  <a:latin typeface="Meiryo" charset="-128"/>
                  <a:ea typeface="Meiryo" charset="-128"/>
                  <a:cs typeface="Meiryo" charset="-128"/>
                </a:rPr>
                <a:t>30%</a:t>
              </a:r>
              <a:endParaRPr kumimoji="1" lang="ja-JP" altLang="en-US" sz="1200" dirty="0">
                <a:solidFill>
                  <a:srgbClr val="953735"/>
                </a:solidFill>
                <a:latin typeface="Meiryo" charset="-128"/>
                <a:ea typeface="Meiryo" charset="-128"/>
                <a:cs typeface="Meiryo" charset="-128"/>
              </a:endParaRPr>
            </a:p>
          </p:txBody>
        </p:sp>
        <p:sp>
          <p:nvSpPr>
            <p:cNvPr id="33" name="テキスト ボックス 32"/>
            <p:cNvSpPr txBox="1"/>
            <p:nvPr/>
          </p:nvSpPr>
          <p:spPr>
            <a:xfrm>
              <a:off x="8120414" y="4828325"/>
              <a:ext cx="535724" cy="276999"/>
            </a:xfrm>
            <a:prstGeom prst="rect">
              <a:avLst/>
            </a:prstGeom>
            <a:noFill/>
          </p:spPr>
          <p:txBody>
            <a:bodyPr wrap="none" rtlCol="0">
              <a:spAutoFit/>
            </a:bodyPr>
            <a:lstStyle/>
            <a:p>
              <a:r>
                <a:rPr kumimoji="1" lang="en-US" altLang="ja-JP" sz="1200" dirty="0">
                  <a:solidFill>
                    <a:srgbClr val="953735"/>
                  </a:solidFill>
                  <a:latin typeface="Meiryo" charset="-128"/>
                  <a:ea typeface="Meiryo" charset="-128"/>
                  <a:cs typeface="Meiryo" charset="-128"/>
                </a:rPr>
                <a:t>60%</a:t>
              </a:r>
              <a:endParaRPr kumimoji="1" lang="ja-JP" altLang="en-US" sz="1200" dirty="0">
                <a:solidFill>
                  <a:srgbClr val="953735"/>
                </a:solidFill>
                <a:latin typeface="Meiryo" charset="-128"/>
                <a:ea typeface="Meiryo" charset="-128"/>
                <a:cs typeface="Meiryo" charset="-128"/>
              </a:endParaRPr>
            </a:p>
          </p:txBody>
        </p:sp>
        <p:sp>
          <p:nvSpPr>
            <p:cNvPr id="34" name="テキスト ボックス 33"/>
            <p:cNvSpPr txBox="1"/>
            <p:nvPr/>
          </p:nvSpPr>
          <p:spPr>
            <a:xfrm>
              <a:off x="8103583" y="4393501"/>
              <a:ext cx="569387" cy="276999"/>
            </a:xfrm>
            <a:prstGeom prst="rect">
              <a:avLst/>
            </a:prstGeom>
            <a:noFill/>
          </p:spPr>
          <p:txBody>
            <a:bodyPr wrap="none" rtlCol="0">
              <a:spAutoFit/>
            </a:bodyPr>
            <a:lstStyle/>
            <a:p>
              <a:r>
                <a:rPr kumimoji="1" lang="en-US" altLang="ja-JP" sz="1200" b="1" dirty="0">
                  <a:solidFill>
                    <a:srgbClr val="0432FF"/>
                  </a:solidFill>
                  <a:latin typeface="Meiryo" charset="-128"/>
                  <a:ea typeface="Meiryo" charset="-128"/>
                  <a:cs typeface="Meiryo" charset="-128"/>
                </a:rPr>
                <a:t>80%</a:t>
              </a:r>
              <a:endParaRPr kumimoji="1" lang="ja-JP" altLang="en-US" sz="1200" b="1" dirty="0">
                <a:solidFill>
                  <a:srgbClr val="0432FF"/>
                </a:solidFill>
                <a:latin typeface="Meiryo" charset="-128"/>
                <a:ea typeface="Meiryo" charset="-128"/>
                <a:cs typeface="Meiryo" charset="-128"/>
              </a:endParaRPr>
            </a:p>
          </p:txBody>
        </p:sp>
        <p:pic>
          <p:nvPicPr>
            <p:cNvPr id="37" name="図 36"/>
            <p:cNvPicPr>
              <a:picLocks noChangeAspect="1"/>
            </p:cNvPicPr>
            <p:nvPr/>
          </p:nvPicPr>
          <p:blipFill>
            <a:blip r:embed="rId4" cstate="print">
              <a:duotone>
                <a:schemeClr val="accent1">
                  <a:shade val="45000"/>
                  <a:satMod val="135000"/>
                </a:schemeClr>
                <a:prstClr val="white"/>
              </a:duotone>
              <a:extLst>
                <a:ext uri="{28A0092B-C50C-407E-A947-70E740481C1C}">
                  <a14:useLocalDpi xmlns:a14="http://schemas.microsoft.com/office/drawing/2010/main"/>
                </a:ext>
              </a:extLst>
            </a:blip>
            <a:stretch>
              <a:fillRect/>
            </a:stretch>
          </p:blipFill>
          <p:spPr>
            <a:xfrm>
              <a:off x="6307973" y="4009478"/>
              <a:ext cx="280572" cy="280572"/>
            </a:xfrm>
            <a:prstGeom prst="rect">
              <a:avLst/>
            </a:prstGeom>
          </p:spPr>
        </p:pic>
        <p:sp>
          <p:nvSpPr>
            <p:cNvPr id="39" name="環状矢印 38"/>
            <p:cNvSpPr/>
            <p:nvPr/>
          </p:nvSpPr>
          <p:spPr>
            <a:xfrm flipH="1">
              <a:off x="2297393" y="4923827"/>
              <a:ext cx="673173" cy="634468"/>
            </a:xfrm>
            <a:prstGeom prst="circularArrow">
              <a:avLst>
                <a:gd name="adj1" fmla="val 11930"/>
                <a:gd name="adj2" fmla="val 1021881"/>
                <a:gd name="adj3" fmla="val 3934286"/>
                <a:gd name="adj4" fmla="val 6138588"/>
                <a:gd name="adj5" fmla="val 12448"/>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 name="環状矢印 39"/>
            <p:cNvSpPr/>
            <p:nvPr/>
          </p:nvSpPr>
          <p:spPr>
            <a:xfrm flipH="1">
              <a:off x="4104232" y="4379515"/>
              <a:ext cx="673173" cy="634468"/>
            </a:xfrm>
            <a:prstGeom prst="circularArrow">
              <a:avLst>
                <a:gd name="adj1" fmla="val 11930"/>
                <a:gd name="adj2" fmla="val 1021881"/>
                <a:gd name="adj3" fmla="val 3934286"/>
                <a:gd name="adj4" fmla="val 6138588"/>
                <a:gd name="adj5" fmla="val 12448"/>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 name="環状矢印 40"/>
            <p:cNvSpPr/>
            <p:nvPr/>
          </p:nvSpPr>
          <p:spPr>
            <a:xfrm flipH="1">
              <a:off x="6101278" y="3846645"/>
              <a:ext cx="655350" cy="634468"/>
            </a:xfrm>
            <a:prstGeom prst="circularArrow">
              <a:avLst>
                <a:gd name="adj1" fmla="val 11930"/>
                <a:gd name="adj2" fmla="val 1021881"/>
                <a:gd name="adj3" fmla="val 3934286"/>
                <a:gd name="adj4" fmla="val 6138588"/>
                <a:gd name="adj5" fmla="val 12448"/>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42" name="図 41"/>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2508397" y="5066963"/>
              <a:ext cx="280572" cy="280572"/>
            </a:xfrm>
            <a:prstGeom prst="rect">
              <a:avLst/>
            </a:prstGeom>
          </p:spPr>
        </p:pic>
        <p:pic>
          <p:nvPicPr>
            <p:cNvPr id="43" name="図 42"/>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4309111" y="4543672"/>
              <a:ext cx="280572" cy="280572"/>
            </a:xfrm>
            <a:prstGeom prst="rect">
              <a:avLst/>
            </a:prstGeom>
          </p:spPr>
        </p:pic>
        <p:sp>
          <p:nvSpPr>
            <p:cNvPr id="44" name="テキスト ボックス 43"/>
            <p:cNvSpPr txBox="1"/>
            <p:nvPr/>
          </p:nvSpPr>
          <p:spPr>
            <a:xfrm>
              <a:off x="1584833" y="5278399"/>
              <a:ext cx="992579" cy="369332"/>
            </a:xfrm>
            <a:prstGeom prst="rect">
              <a:avLst/>
            </a:prstGeom>
            <a:noFill/>
          </p:spPr>
          <p:txBody>
            <a:bodyPr wrap="none" rtlCol="0">
              <a:spAutoFit/>
            </a:bodyPr>
            <a:lstStyle/>
            <a:p>
              <a:r>
                <a:rPr kumimoji="1" lang="ja-JP" altLang="en-US" sz="900" dirty="0">
                  <a:solidFill>
                    <a:srgbClr val="FF6666"/>
                  </a:solidFill>
                  <a:latin typeface="Meiryo" charset="-128"/>
                  <a:ea typeface="Meiryo" charset="-128"/>
                  <a:cs typeface="Meiryo" charset="-128"/>
                </a:rPr>
                <a:t>現場からの</a:t>
              </a:r>
              <a:endParaRPr kumimoji="1" lang="en-US" altLang="ja-JP" sz="900" dirty="0">
                <a:solidFill>
                  <a:srgbClr val="FF6666"/>
                </a:solidFill>
                <a:latin typeface="Meiryo" charset="-128"/>
                <a:ea typeface="Meiryo" charset="-128"/>
                <a:cs typeface="Meiryo" charset="-128"/>
              </a:endParaRPr>
            </a:p>
            <a:p>
              <a:r>
                <a:rPr kumimoji="1" lang="ja-JP" altLang="en-US" sz="900" dirty="0">
                  <a:solidFill>
                    <a:srgbClr val="FF6666"/>
                  </a:solidFill>
                  <a:latin typeface="Meiryo" charset="-128"/>
                  <a:ea typeface="Meiryo" charset="-128"/>
                  <a:cs typeface="Meiryo" charset="-128"/>
                </a:rPr>
                <a:t>フィードバック</a:t>
              </a:r>
            </a:p>
          </p:txBody>
        </p:sp>
        <p:sp>
          <p:nvSpPr>
            <p:cNvPr id="45" name="テキスト ボックス 44"/>
            <p:cNvSpPr txBox="1"/>
            <p:nvPr/>
          </p:nvSpPr>
          <p:spPr>
            <a:xfrm>
              <a:off x="3397219" y="4788736"/>
              <a:ext cx="992579" cy="369332"/>
            </a:xfrm>
            <a:prstGeom prst="rect">
              <a:avLst/>
            </a:prstGeom>
            <a:noFill/>
          </p:spPr>
          <p:txBody>
            <a:bodyPr wrap="none" rtlCol="0">
              <a:spAutoFit/>
            </a:bodyPr>
            <a:lstStyle/>
            <a:p>
              <a:r>
                <a:rPr kumimoji="1" lang="ja-JP" altLang="en-US" sz="900" dirty="0">
                  <a:solidFill>
                    <a:srgbClr val="FF6666"/>
                  </a:solidFill>
                  <a:latin typeface="Meiryo" charset="-128"/>
                  <a:ea typeface="Meiryo" charset="-128"/>
                  <a:cs typeface="Meiryo" charset="-128"/>
                </a:rPr>
                <a:t>現場からの</a:t>
              </a:r>
              <a:endParaRPr kumimoji="1" lang="en-US" altLang="ja-JP" sz="900" dirty="0">
                <a:solidFill>
                  <a:srgbClr val="FF6666"/>
                </a:solidFill>
                <a:latin typeface="Meiryo" charset="-128"/>
                <a:ea typeface="Meiryo" charset="-128"/>
                <a:cs typeface="Meiryo" charset="-128"/>
              </a:endParaRPr>
            </a:p>
            <a:p>
              <a:r>
                <a:rPr kumimoji="1" lang="ja-JP" altLang="en-US" sz="900" dirty="0">
                  <a:solidFill>
                    <a:srgbClr val="FF6666"/>
                  </a:solidFill>
                  <a:latin typeface="Meiryo" charset="-128"/>
                  <a:ea typeface="Meiryo" charset="-128"/>
                  <a:cs typeface="Meiryo" charset="-128"/>
                </a:rPr>
                <a:t>フィードバック</a:t>
              </a:r>
            </a:p>
          </p:txBody>
        </p:sp>
        <p:sp>
          <p:nvSpPr>
            <p:cNvPr id="46" name="テキスト ボックス 45"/>
            <p:cNvSpPr txBox="1"/>
            <p:nvPr/>
          </p:nvSpPr>
          <p:spPr>
            <a:xfrm>
              <a:off x="5368541" y="4216437"/>
              <a:ext cx="992579" cy="369332"/>
            </a:xfrm>
            <a:prstGeom prst="rect">
              <a:avLst/>
            </a:prstGeom>
            <a:noFill/>
          </p:spPr>
          <p:txBody>
            <a:bodyPr wrap="none" rtlCol="0">
              <a:spAutoFit/>
            </a:bodyPr>
            <a:lstStyle/>
            <a:p>
              <a:r>
                <a:rPr kumimoji="1" lang="ja-JP" altLang="en-US" sz="900" dirty="0">
                  <a:solidFill>
                    <a:srgbClr val="FF6666"/>
                  </a:solidFill>
                  <a:latin typeface="Meiryo" charset="-128"/>
                  <a:ea typeface="Meiryo" charset="-128"/>
                  <a:cs typeface="Meiryo" charset="-128"/>
                </a:rPr>
                <a:t>現場からの</a:t>
              </a:r>
              <a:endParaRPr kumimoji="1" lang="en-US" altLang="ja-JP" sz="900" dirty="0">
                <a:solidFill>
                  <a:srgbClr val="FF6666"/>
                </a:solidFill>
                <a:latin typeface="Meiryo" charset="-128"/>
                <a:ea typeface="Meiryo" charset="-128"/>
                <a:cs typeface="Meiryo" charset="-128"/>
              </a:endParaRPr>
            </a:p>
            <a:p>
              <a:r>
                <a:rPr kumimoji="1" lang="ja-JP" altLang="en-US" sz="900" dirty="0">
                  <a:solidFill>
                    <a:srgbClr val="FF6666"/>
                  </a:solidFill>
                  <a:latin typeface="Meiryo" charset="-128"/>
                  <a:ea typeface="Meiryo" charset="-128"/>
                  <a:cs typeface="Meiryo" charset="-128"/>
                </a:rPr>
                <a:t>フィードバック</a:t>
              </a:r>
            </a:p>
          </p:txBody>
        </p:sp>
        <p:sp>
          <p:nvSpPr>
            <p:cNvPr id="51" name="テキスト ボックス 50"/>
            <p:cNvSpPr txBox="1"/>
            <p:nvPr/>
          </p:nvSpPr>
          <p:spPr>
            <a:xfrm>
              <a:off x="4606022" y="5845746"/>
              <a:ext cx="3416321" cy="369332"/>
            </a:xfrm>
            <a:prstGeom prst="rect">
              <a:avLst/>
            </a:prstGeom>
            <a:noFill/>
          </p:spPr>
          <p:txBody>
            <a:bodyPr wrap="none" rtlCol="0">
              <a:spAutoFit/>
            </a:bodyPr>
            <a:lstStyle/>
            <a:p>
              <a:pPr algn="r"/>
              <a:r>
                <a:rPr kumimoji="1" lang="ja-JP" altLang="en-US" b="1" u="sng" dirty="0">
                  <a:solidFill>
                    <a:srgbClr val="0432FF"/>
                  </a:solidFill>
                  <a:latin typeface="Meiryo" charset="-128"/>
                  <a:ea typeface="Meiryo" charset="-128"/>
                  <a:cs typeface="Meiryo" charset="-128"/>
                </a:rPr>
                <a:t>ビジネスの成果</a:t>
              </a:r>
              <a:r>
                <a:rPr kumimoji="1" lang="ja-JP" altLang="en-US" sz="1200" dirty="0">
                  <a:solidFill>
                    <a:srgbClr val="0432FF"/>
                  </a:solidFill>
                  <a:latin typeface="Meiryo" charset="-128"/>
                  <a:ea typeface="Meiryo" charset="-128"/>
                  <a:cs typeface="Meiryo" charset="-128"/>
                </a:rPr>
                <a:t>に対して</a:t>
              </a:r>
              <a:r>
                <a:rPr lang="ja-JP" altLang="en-US" b="1" dirty="0">
                  <a:solidFill>
                    <a:srgbClr val="0432FF"/>
                  </a:solidFill>
                  <a:latin typeface="Meiryo" charset="-128"/>
                  <a:ea typeface="Meiryo" charset="-128"/>
                  <a:cs typeface="Meiryo" charset="-128"/>
                </a:rPr>
                <a:t>合格点</a:t>
              </a:r>
              <a:r>
                <a:rPr kumimoji="1" lang="ja-JP" altLang="en-US" sz="1200" dirty="0">
                  <a:solidFill>
                    <a:srgbClr val="0432FF"/>
                  </a:solidFill>
                  <a:latin typeface="Meiryo" charset="-128"/>
                  <a:ea typeface="Meiryo" charset="-128"/>
                  <a:cs typeface="Meiryo" charset="-128"/>
                </a:rPr>
                <a:t>狙い</a:t>
              </a:r>
            </a:p>
          </p:txBody>
        </p:sp>
        <p:sp>
          <p:nvSpPr>
            <p:cNvPr id="52" name="テキスト ボックス 51"/>
            <p:cNvSpPr txBox="1"/>
            <p:nvPr/>
          </p:nvSpPr>
          <p:spPr>
            <a:xfrm>
              <a:off x="459593" y="4164416"/>
              <a:ext cx="4737966" cy="246221"/>
            </a:xfrm>
            <a:prstGeom prst="rect">
              <a:avLst/>
            </a:prstGeom>
            <a:noFill/>
          </p:spPr>
          <p:txBody>
            <a:bodyPr wrap="square" rtlCol="0">
              <a:spAutoFit/>
            </a:bodyPr>
            <a:lstStyle/>
            <a:p>
              <a:r>
                <a:rPr kumimoji="1" lang="ja-JP" altLang="en-US" sz="1000" dirty="0">
                  <a:solidFill>
                    <a:srgbClr val="0432FF"/>
                  </a:solidFill>
                  <a:latin typeface="Meiryo" charset="-128"/>
                  <a:ea typeface="Meiryo" charset="-128"/>
                  <a:cs typeface="Meiryo" charset="-128"/>
                </a:rPr>
                <a:t>途中の</a:t>
              </a:r>
              <a:r>
                <a:rPr kumimoji="1" lang="ja-JP" altLang="en-US" sz="1000">
                  <a:solidFill>
                    <a:srgbClr val="0432FF"/>
                  </a:solidFill>
                  <a:latin typeface="Meiryo" charset="-128"/>
                  <a:ea typeface="Meiryo" charset="-128"/>
                  <a:cs typeface="Meiryo" charset="-128"/>
                </a:rPr>
                <a:t>成果から随時フィードバック</a:t>
              </a:r>
              <a:r>
                <a:rPr kumimoji="1" lang="ja-JP" altLang="en-US" sz="1000" dirty="0">
                  <a:solidFill>
                    <a:srgbClr val="0432FF"/>
                  </a:solidFill>
                  <a:latin typeface="Meiryo" charset="-128"/>
                  <a:ea typeface="Meiryo" charset="-128"/>
                  <a:cs typeface="Meiryo" charset="-128"/>
                </a:rPr>
                <a:t>を</a:t>
              </a:r>
              <a:r>
                <a:rPr kumimoji="1" lang="ja-JP" altLang="en-US" sz="1000">
                  <a:solidFill>
                    <a:srgbClr val="0432FF"/>
                  </a:solidFill>
                  <a:latin typeface="Meiryo" charset="-128"/>
                  <a:ea typeface="Meiryo" charset="-128"/>
                  <a:cs typeface="Meiryo" charset="-128"/>
                </a:rPr>
                <a:t>得て、仕様</a:t>
              </a:r>
              <a:r>
                <a:rPr kumimoji="1" lang="ja-JP" altLang="en-US" sz="1000" dirty="0">
                  <a:solidFill>
                    <a:srgbClr val="0432FF"/>
                  </a:solidFill>
                  <a:latin typeface="Meiryo" charset="-128"/>
                  <a:ea typeface="Meiryo" charset="-128"/>
                  <a:cs typeface="Meiryo" charset="-128"/>
                </a:rPr>
                <a:t>や優先順位の変更を許容する。</a:t>
              </a:r>
            </a:p>
          </p:txBody>
        </p:sp>
        <p:sp>
          <p:nvSpPr>
            <p:cNvPr id="54" name="テキスト ボックス 53"/>
            <p:cNvSpPr txBox="1"/>
            <p:nvPr/>
          </p:nvSpPr>
          <p:spPr>
            <a:xfrm>
              <a:off x="447569" y="3593120"/>
              <a:ext cx="1800493" cy="369332"/>
            </a:xfrm>
            <a:prstGeom prst="rect">
              <a:avLst/>
            </a:prstGeom>
            <a:noFill/>
          </p:spPr>
          <p:txBody>
            <a:bodyPr wrap="none" rtlCol="0">
              <a:spAutoFit/>
            </a:bodyPr>
            <a:lstStyle/>
            <a:p>
              <a:r>
                <a:rPr lang="ja-JP" altLang="en-US" b="1">
                  <a:solidFill>
                    <a:srgbClr val="0432FF"/>
                  </a:solidFill>
                  <a:latin typeface="Meiryo" charset="-128"/>
                  <a:ea typeface="Meiryo" charset="-128"/>
                  <a:cs typeface="Meiryo" charset="-128"/>
                </a:rPr>
                <a:t>アジャイル開発</a:t>
              </a:r>
              <a:endParaRPr kumimoji="1" lang="ja-JP" altLang="en-US" dirty="0">
                <a:solidFill>
                  <a:srgbClr val="0432FF"/>
                </a:solidFill>
                <a:latin typeface="Meiryo" charset="-128"/>
                <a:ea typeface="Meiryo" charset="-128"/>
                <a:cs typeface="Meiryo" charset="-128"/>
              </a:endParaRPr>
            </a:p>
          </p:txBody>
        </p:sp>
        <p:sp>
          <p:nvSpPr>
            <p:cNvPr id="57" name="テキスト ボックス 56"/>
            <p:cNvSpPr txBox="1"/>
            <p:nvPr/>
          </p:nvSpPr>
          <p:spPr>
            <a:xfrm>
              <a:off x="5287723" y="5066057"/>
              <a:ext cx="2492990" cy="461665"/>
            </a:xfrm>
            <a:prstGeom prst="rect">
              <a:avLst/>
            </a:prstGeom>
            <a:noFill/>
          </p:spPr>
          <p:txBody>
            <a:bodyPr wrap="none" rtlCol="0">
              <a:spAutoFit/>
            </a:bodyPr>
            <a:lstStyle/>
            <a:p>
              <a:pPr algn="r"/>
              <a:r>
                <a:rPr kumimoji="1" lang="ja-JP" altLang="en-US" sz="1200" b="1" dirty="0">
                  <a:solidFill>
                    <a:srgbClr val="0432FF"/>
                  </a:solidFill>
                  <a:latin typeface="Meiryo" charset="-128"/>
                  <a:ea typeface="Meiryo" charset="-128"/>
                  <a:cs typeface="Meiryo" charset="-128"/>
                </a:rPr>
                <a:t>目標としていたビジネスの成果が</a:t>
              </a:r>
              <a:endParaRPr kumimoji="1" lang="en-US" altLang="ja-JP" sz="1200" b="1" dirty="0">
                <a:solidFill>
                  <a:srgbClr val="0432FF"/>
                </a:solidFill>
                <a:latin typeface="Meiryo" charset="-128"/>
                <a:ea typeface="Meiryo" charset="-128"/>
                <a:cs typeface="Meiryo" charset="-128"/>
              </a:endParaRPr>
            </a:p>
            <a:p>
              <a:pPr algn="r"/>
              <a:r>
                <a:rPr kumimoji="1" lang="ja-JP" altLang="en-US" sz="1200" b="1" dirty="0">
                  <a:solidFill>
                    <a:srgbClr val="0432FF"/>
                  </a:solidFill>
                  <a:latin typeface="Meiryo" charset="-128"/>
                  <a:ea typeface="Meiryo" charset="-128"/>
                  <a:cs typeface="Meiryo" charset="-128"/>
                </a:rPr>
                <a:t>達成できていれば完了</a:t>
              </a:r>
            </a:p>
          </p:txBody>
        </p:sp>
        <p:cxnSp>
          <p:nvCxnSpPr>
            <p:cNvPr id="59" name="直線矢印コネクタ 58"/>
            <p:cNvCxnSpPr/>
            <p:nvPr/>
          </p:nvCxnSpPr>
          <p:spPr>
            <a:xfrm flipV="1">
              <a:off x="6586830" y="4573739"/>
              <a:ext cx="0" cy="454250"/>
            </a:xfrm>
            <a:prstGeom prst="straightConnector1">
              <a:avLst/>
            </a:prstGeom>
            <a:ln>
              <a:solidFill>
                <a:srgbClr val="0432FF"/>
              </a:solidFill>
              <a:tailEnd type="triangle"/>
            </a:ln>
            <a:effectLst/>
          </p:spPr>
          <p:style>
            <a:lnRef idx="2">
              <a:schemeClr val="accent1"/>
            </a:lnRef>
            <a:fillRef idx="0">
              <a:schemeClr val="accent1"/>
            </a:fillRef>
            <a:effectRef idx="1">
              <a:schemeClr val="accent1"/>
            </a:effectRef>
            <a:fontRef idx="minor">
              <a:schemeClr val="tx1"/>
            </a:fontRef>
          </p:style>
        </p:cxnSp>
        <p:sp>
          <p:nvSpPr>
            <p:cNvPr id="60" name="テキスト ボックス 59">
              <a:extLst>
                <a:ext uri="{FF2B5EF4-FFF2-40B4-BE49-F238E27FC236}">
                  <a16:creationId xmlns:a16="http://schemas.microsoft.com/office/drawing/2014/main" id="{6E156691-FCED-3B4A-8689-A01ED95D4268}"/>
                </a:ext>
              </a:extLst>
            </p:cNvPr>
            <p:cNvSpPr txBox="1"/>
            <p:nvPr/>
          </p:nvSpPr>
          <p:spPr>
            <a:xfrm>
              <a:off x="448355" y="3894811"/>
              <a:ext cx="2646878" cy="307777"/>
            </a:xfrm>
            <a:prstGeom prst="rect">
              <a:avLst/>
            </a:prstGeom>
            <a:noFill/>
          </p:spPr>
          <p:txBody>
            <a:bodyPr wrap="none" rtlCol="0">
              <a:spAutoFit/>
            </a:bodyPr>
            <a:lstStyle/>
            <a:p>
              <a:r>
                <a:rPr kumimoji="1" lang="ja-JP" altLang="en-US" sz="1400" b="1" u="sng" dirty="0">
                  <a:solidFill>
                    <a:srgbClr val="0432FF"/>
                  </a:solidFill>
                  <a:latin typeface="Meiryo" charset="-128"/>
                  <a:ea typeface="Meiryo" charset="-128"/>
                  <a:cs typeface="Meiryo" charset="-128"/>
                </a:rPr>
                <a:t>仕事の仕組みは変化す</a:t>
              </a:r>
              <a:r>
                <a:rPr kumimoji="1" lang="ja-JP" altLang="en-US" sz="1400" b="1" u="sng">
                  <a:solidFill>
                    <a:srgbClr val="0432FF"/>
                  </a:solidFill>
                  <a:latin typeface="Meiryo" charset="-128"/>
                  <a:ea typeface="Meiryo" charset="-128"/>
                  <a:cs typeface="Meiryo" charset="-128"/>
                </a:rPr>
                <a:t>る</a:t>
              </a:r>
              <a:r>
                <a:rPr kumimoji="1" lang="ja-JP" altLang="en-US" sz="1200">
                  <a:solidFill>
                    <a:srgbClr val="0432FF"/>
                  </a:solidFill>
                  <a:latin typeface="Meiryo" charset="-128"/>
                  <a:ea typeface="Meiryo" charset="-128"/>
                  <a:cs typeface="Meiryo" charset="-128"/>
                </a:rPr>
                <a:t>を前提</a:t>
              </a:r>
              <a:endParaRPr kumimoji="1" lang="ja-JP" altLang="en-US" sz="1200" dirty="0">
                <a:solidFill>
                  <a:srgbClr val="0432FF"/>
                </a:solidFill>
                <a:latin typeface="Meiryo" charset="-128"/>
                <a:ea typeface="Meiryo" charset="-128"/>
                <a:cs typeface="Meiryo" charset="-128"/>
              </a:endParaRPr>
            </a:p>
          </p:txBody>
        </p:sp>
        <p:sp>
          <p:nvSpPr>
            <p:cNvPr id="6" name="テキスト ボックス 5">
              <a:extLst>
                <a:ext uri="{FF2B5EF4-FFF2-40B4-BE49-F238E27FC236}">
                  <a16:creationId xmlns:a16="http://schemas.microsoft.com/office/drawing/2014/main" id="{6BE29789-A397-2D9A-A792-B85EA0820D41}"/>
                </a:ext>
              </a:extLst>
            </p:cNvPr>
            <p:cNvSpPr txBox="1"/>
            <p:nvPr/>
          </p:nvSpPr>
          <p:spPr>
            <a:xfrm>
              <a:off x="2574743" y="5605209"/>
              <a:ext cx="700833" cy="369332"/>
            </a:xfrm>
            <a:prstGeom prst="rect">
              <a:avLst/>
            </a:prstGeom>
            <a:noFill/>
          </p:spPr>
          <p:txBody>
            <a:bodyPr wrap="none" rtlCol="0">
              <a:spAutoFit/>
            </a:bodyPr>
            <a:lstStyle/>
            <a:p>
              <a:r>
                <a:rPr kumimoji="1" lang="en-US" altLang="ja-JP" dirty="0">
                  <a:solidFill>
                    <a:schemeClr val="tx1">
                      <a:lumMod val="50000"/>
                      <a:lumOff val="50000"/>
                    </a:schemeClr>
                  </a:solidFill>
                  <a:latin typeface="Meiryo" panose="020B0604030504040204" pitchFamily="34" charset="-128"/>
                  <a:ea typeface="Meiryo" panose="020B0604030504040204" pitchFamily="34" charset="-128"/>
                </a:rPr>
                <a:t>40</a:t>
              </a:r>
              <a:r>
                <a:rPr kumimoji="1" lang="ja-JP" altLang="en-US">
                  <a:solidFill>
                    <a:schemeClr val="tx1">
                      <a:lumMod val="50000"/>
                      <a:lumOff val="50000"/>
                    </a:schemeClr>
                  </a:solidFill>
                  <a:latin typeface="Meiryo" panose="020B0604030504040204" pitchFamily="34" charset="-128"/>
                  <a:ea typeface="Meiryo" panose="020B0604030504040204" pitchFamily="34" charset="-128"/>
                </a:rPr>
                <a:t>点</a:t>
              </a:r>
            </a:p>
          </p:txBody>
        </p:sp>
        <p:sp>
          <p:nvSpPr>
            <p:cNvPr id="7" name="テキスト ボックス 6">
              <a:extLst>
                <a:ext uri="{FF2B5EF4-FFF2-40B4-BE49-F238E27FC236}">
                  <a16:creationId xmlns:a16="http://schemas.microsoft.com/office/drawing/2014/main" id="{8C265422-1AD5-3A81-60DF-4B900C88D38B}"/>
                </a:ext>
              </a:extLst>
            </p:cNvPr>
            <p:cNvSpPr txBox="1"/>
            <p:nvPr/>
          </p:nvSpPr>
          <p:spPr>
            <a:xfrm>
              <a:off x="4479292" y="5134483"/>
              <a:ext cx="700833" cy="369332"/>
            </a:xfrm>
            <a:prstGeom prst="rect">
              <a:avLst/>
            </a:prstGeom>
            <a:noFill/>
          </p:spPr>
          <p:txBody>
            <a:bodyPr wrap="none" rtlCol="0">
              <a:spAutoFit/>
            </a:bodyPr>
            <a:lstStyle/>
            <a:p>
              <a:r>
                <a:rPr lang="en-US" altLang="ja-JP" dirty="0">
                  <a:solidFill>
                    <a:schemeClr val="tx1">
                      <a:lumMod val="50000"/>
                      <a:lumOff val="50000"/>
                    </a:schemeClr>
                  </a:solidFill>
                  <a:latin typeface="Meiryo" panose="020B0604030504040204" pitchFamily="34" charset="-128"/>
                  <a:ea typeface="Meiryo" panose="020B0604030504040204" pitchFamily="34" charset="-128"/>
                </a:rPr>
                <a:t>6</a:t>
              </a:r>
              <a:r>
                <a:rPr kumimoji="1" lang="en-US" altLang="ja-JP" dirty="0">
                  <a:solidFill>
                    <a:schemeClr val="tx1">
                      <a:lumMod val="50000"/>
                      <a:lumOff val="50000"/>
                    </a:schemeClr>
                  </a:solidFill>
                  <a:latin typeface="Meiryo" panose="020B0604030504040204" pitchFamily="34" charset="-128"/>
                  <a:ea typeface="Meiryo" panose="020B0604030504040204" pitchFamily="34" charset="-128"/>
                </a:rPr>
                <a:t>0</a:t>
              </a:r>
              <a:r>
                <a:rPr kumimoji="1" lang="ja-JP" altLang="en-US">
                  <a:solidFill>
                    <a:schemeClr val="tx1">
                      <a:lumMod val="50000"/>
                      <a:lumOff val="50000"/>
                    </a:schemeClr>
                  </a:solidFill>
                  <a:latin typeface="Meiryo" panose="020B0604030504040204" pitchFamily="34" charset="-128"/>
                  <a:ea typeface="Meiryo" panose="020B0604030504040204" pitchFamily="34" charset="-128"/>
                </a:rPr>
                <a:t>点</a:t>
              </a:r>
            </a:p>
          </p:txBody>
        </p:sp>
        <p:sp>
          <p:nvSpPr>
            <p:cNvPr id="10" name="テキスト ボックス 9">
              <a:extLst>
                <a:ext uri="{FF2B5EF4-FFF2-40B4-BE49-F238E27FC236}">
                  <a16:creationId xmlns:a16="http://schemas.microsoft.com/office/drawing/2014/main" id="{20B4DDC0-C5BF-F8AC-F415-C0FC903CF906}"/>
                </a:ext>
              </a:extLst>
            </p:cNvPr>
            <p:cNvSpPr txBox="1"/>
            <p:nvPr/>
          </p:nvSpPr>
          <p:spPr>
            <a:xfrm>
              <a:off x="6567804" y="4544722"/>
              <a:ext cx="700833" cy="369332"/>
            </a:xfrm>
            <a:prstGeom prst="rect">
              <a:avLst/>
            </a:prstGeom>
            <a:noFill/>
          </p:spPr>
          <p:txBody>
            <a:bodyPr wrap="none" rtlCol="0">
              <a:spAutoFit/>
            </a:bodyPr>
            <a:lstStyle/>
            <a:p>
              <a:r>
                <a:rPr kumimoji="1" lang="en-US" altLang="ja-JP" dirty="0">
                  <a:solidFill>
                    <a:srgbClr val="0432FF"/>
                  </a:solidFill>
                  <a:latin typeface="Meiryo" panose="020B0604030504040204" pitchFamily="34" charset="-128"/>
                  <a:ea typeface="Meiryo" panose="020B0604030504040204" pitchFamily="34" charset="-128"/>
                </a:rPr>
                <a:t>80</a:t>
              </a:r>
              <a:r>
                <a:rPr kumimoji="1" lang="ja-JP" altLang="en-US">
                  <a:solidFill>
                    <a:srgbClr val="0432FF"/>
                  </a:solidFill>
                  <a:latin typeface="Meiryo" panose="020B0604030504040204" pitchFamily="34" charset="-128"/>
                  <a:ea typeface="Meiryo" panose="020B0604030504040204" pitchFamily="34" charset="-128"/>
                </a:rPr>
                <a:t>点</a:t>
              </a:r>
            </a:p>
          </p:txBody>
        </p:sp>
        <p:pic>
          <p:nvPicPr>
            <p:cNvPr id="36" name="図 35">
              <a:extLst>
                <a:ext uri="{FF2B5EF4-FFF2-40B4-BE49-F238E27FC236}">
                  <a16:creationId xmlns:a16="http://schemas.microsoft.com/office/drawing/2014/main" id="{E0A69E3C-0A63-F0B1-F341-663E91F2E590}"/>
                </a:ext>
              </a:extLst>
            </p:cNvPr>
            <p:cNvPicPr>
              <a:picLocks noChangeAspect="1"/>
            </p:cNvPicPr>
            <p:nvPr/>
          </p:nvPicPr>
          <p:blipFill>
            <a:blip r:embed="rId5" cstate="print">
              <a:clrChange>
                <a:clrFrom>
                  <a:srgbClr val="FEFEFE"/>
                </a:clrFrom>
                <a:clrTo>
                  <a:srgbClr val="FEFEFE">
                    <a:alpha val="0"/>
                  </a:srgbClr>
                </a:clrTo>
              </a:clrChange>
              <a:duotone>
                <a:schemeClr val="accent1">
                  <a:shade val="45000"/>
                  <a:satMod val="135000"/>
                </a:schemeClr>
                <a:prstClr val="white"/>
              </a:duotone>
              <a:extLst>
                <a:ext uri="{28A0092B-C50C-407E-A947-70E740481C1C}">
                  <a14:useLocalDpi xmlns:a14="http://schemas.microsoft.com/office/drawing/2010/main"/>
                </a:ext>
              </a:extLst>
            </a:blip>
            <a:stretch>
              <a:fillRect/>
            </a:stretch>
          </p:blipFill>
          <p:spPr>
            <a:xfrm>
              <a:off x="450544" y="4486161"/>
              <a:ext cx="567316" cy="567316"/>
            </a:xfrm>
            <a:prstGeom prst="rect">
              <a:avLst/>
            </a:prstGeom>
          </p:spPr>
        </p:pic>
        <p:sp>
          <p:nvSpPr>
            <p:cNvPr id="47" name="テキスト ボックス 46">
              <a:extLst>
                <a:ext uri="{FF2B5EF4-FFF2-40B4-BE49-F238E27FC236}">
                  <a16:creationId xmlns:a16="http://schemas.microsoft.com/office/drawing/2014/main" id="{ABCD688B-9FCF-D20B-655F-63D83CBB0E27}"/>
                </a:ext>
              </a:extLst>
            </p:cNvPr>
            <p:cNvSpPr txBox="1"/>
            <p:nvPr/>
          </p:nvSpPr>
          <p:spPr>
            <a:xfrm>
              <a:off x="994245" y="4526291"/>
              <a:ext cx="2185214" cy="461665"/>
            </a:xfrm>
            <a:prstGeom prst="rect">
              <a:avLst/>
            </a:prstGeom>
            <a:noFill/>
          </p:spPr>
          <p:txBody>
            <a:bodyPr wrap="none" rtlCol="0">
              <a:spAutoFit/>
            </a:bodyPr>
            <a:lstStyle/>
            <a:p>
              <a:pPr algn="r"/>
              <a:r>
                <a:rPr lang="ja-JP" altLang="en-US" sz="1200" b="1">
                  <a:solidFill>
                    <a:srgbClr val="0432FF"/>
                  </a:solidFill>
                  <a:latin typeface="Meiryo" panose="020B0604030504040204" pitchFamily="34" charset="-128"/>
                  <a:ea typeface="Meiryo" panose="020B0604030504040204" pitchFamily="34" charset="-128"/>
                </a:rPr>
                <a:t>ユーザーが納得する</a:t>
              </a:r>
              <a:endParaRPr lang="en-US" altLang="ja-JP" sz="1200" b="1" dirty="0">
                <a:solidFill>
                  <a:srgbClr val="0432FF"/>
                </a:solidFill>
                <a:latin typeface="Meiryo" panose="020B0604030504040204" pitchFamily="34" charset="-128"/>
                <a:ea typeface="Meiryo" panose="020B0604030504040204" pitchFamily="34" charset="-128"/>
              </a:endParaRPr>
            </a:p>
            <a:p>
              <a:pPr algn="r"/>
              <a:r>
                <a:rPr lang="ja-JP" altLang="en-US" sz="1200" b="1">
                  <a:solidFill>
                    <a:srgbClr val="0432FF"/>
                  </a:solidFill>
                  <a:latin typeface="Meiryo" panose="020B0604030504040204" pitchFamily="34" charset="-128"/>
                  <a:ea typeface="Meiryo" panose="020B0604030504040204" pitchFamily="34" charset="-128"/>
                </a:rPr>
                <a:t>期間と予算の中で最大の満足</a:t>
              </a:r>
              <a:endParaRPr kumimoji="1" lang="ja-JP" altLang="en-US" sz="1200" b="1">
                <a:solidFill>
                  <a:srgbClr val="0432FF"/>
                </a:solidFill>
                <a:latin typeface="Meiryo" panose="020B0604030504040204" pitchFamily="34" charset="-128"/>
                <a:ea typeface="Meiryo" panose="020B0604030504040204" pitchFamily="34" charset="-128"/>
              </a:endParaRPr>
            </a:p>
          </p:txBody>
        </p:sp>
        <p:sp>
          <p:nvSpPr>
            <p:cNvPr id="62" name="テキスト ボックス 61">
              <a:extLst>
                <a:ext uri="{FF2B5EF4-FFF2-40B4-BE49-F238E27FC236}">
                  <a16:creationId xmlns:a16="http://schemas.microsoft.com/office/drawing/2014/main" id="{584E99EC-E5AD-013F-1B92-E3C5D0519D43}"/>
                </a:ext>
              </a:extLst>
            </p:cNvPr>
            <p:cNvSpPr txBox="1"/>
            <p:nvPr/>
          </p:nvSpPr>
          <p:spPr>
            <a:xfrm>
              <a:off x="3934796" y="3593429"/>
              <a:ext cx="1800494" cy="523220"/>
            </a:xfrm>
            <a:prstGeom prst="rect">
              <a:avLst/>
            </a:prstGeom>
            <a:noFill/>
          </p:spPr>
          <p:txBody>
            <a:bodyPr wrap="none" rtlCol="0">
              <a:spAutoFit/>
            </a:bodyPr>
            <a:lstStyle/>
            <a:p>
              <a:pPr algn="r"/>
              <a:r>
                <a:rPr kumimoji="1" lang="ja-JP" altLang="en-US" sz="1400">
                  <a:solidFill>
                    <a:srgbClr val="0432FF"/>
                  </a:solidFill>
                  <a:latin typeface="Meiryo" panose="020B0604030504040204" pitchFamily="34" charset="-128"/>
                  <a:ea typeface="Meiryo" panose="020B0604030504040204" pitchFamily="34" charset="-128"/>
                </a:rPr>
                <a:t>ユーザーが満足する</a:t>
              </a:r>
              <a:endParaRPr kumimoji="1" lang="en-US" altLang="ja-JP" sz="1400" dirty="0">
                <a:solidFill>
                  <a:srgbClr val="0432FF"/>
                </a:solidFill>
                <a:latin typeface="Meiryo" panose="020B0604030504040204" pitchFamily="34" charset="-128"/>
                <a:ea typeface="Meiryo" panose="020B0604030504040204" pitchFamily="34" charset="-128"/>
              </a:endParaRPr>
            </a:p>
            <a:p>
              <a:pPr algn="r"/>
              <a:r>
                <a:rPr lang="ja-JP" altLang="en-US" sz="1400" b="1" u="sng">
                  <a:solidFill>
                    <a:srgbClr val="0432FF"/>
                  </a:solidFill>
                  <a:latin typeface="Meiryo" panose="020B0604030504040204" pitchFamily="34" charset="-128"/>
                  <a:ea typeface="Meiryo" panose="020B0604030504040204" pitchFamily="34" charset="-128"/>
                </a:rPr>
                <a:t>サービスを実現する</a:t>
              </a:r>
              <a:endParaRPr kumimoji="1" lang="ja-JP" altLang="en-US" sz="1400" b="1" u="sng">
                <a:solidFill>
                  <a:srgbClr val="0432FF"/>
                </a:solidFill>
                <a:latin typeface="Meiryo" panose="020B0604030504040204" pitchFamily="34" charset="-128"/>
                <a:ea typeface="Meiryo" panose="020B0604030504040204" pitchFamily="34" charset="-128"/>
              </a:endParaRPr>
            </a:p>
          </p:txBody>
        </p:sp>
        <p:sp>
          <p:nvSpPr>
            <p:cNvPr id="64" name="右矢印 63">
              <a:extLst>
                <a:ext uri="{FF2B5EF4-FFF2-40B4-BE49-F238E27FC236}">
                  <a16:creationId xmlns:a16="http://schemas.microsoft.com/office/drawing/2014/main" id="{0D4770BA-A609-99C3-6726-6DD7BBAA8DA7}"/>
                </a:ext>
              </a:extLst>
            </p:cNvPr>
            <p:cNvSpPr/>
            <p:nvPr/>
          </p:nvSpPr>
          <p:spPr>
            <a:xfrm>
              <a:off x="3281518" y="3664545"/>
              <a:ext cx="609654" cy="354882"/>
            </a:xfrm>
            <a:prstGeom prst="rightArrow">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Tree>
    <p:extLst>
      <p:ext uri="{BB962C8B-B14F-4D97-AF65-F5344CB8AC3E}">
        <p14:creationId xmlns:p14="http://schemas.microsoft.com/office/powerpoint/2010/main" val="3100525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p:tgtEl>
                                          <p:spTgt spid="3"/>
                                        </p:tgtEl>
                                        <p:attrNameLst>
                                          <p:attrName>ppt_x</p:attrName>
                                        </p:attrNameLst>
                                      </p:cBhvr>
                                      <p:tavLst>
                                        <p:tav tm="0">
                                          <p:val>
                                            <p:strVal val="#ppt_x-#ppt_w*1.125000"/>
                                          </p:val>
                                        </p:tav>
                                        <p:tav tm="100000">
                                          <p:val>
                                            <p:strVal val="#ppt_x"/>
                                          </p:val>
                                        </p:tav>
                                      </p:tavLst>
                                    </p:anim>
                                    <p:animEffect transition="in" filter="wipe(right)">
                                      <p:cBhvr>
                                        <p:cTn id="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正方形/長方形 55">
            <a:extLst>
              <a:ext uri="{FF2B5EF4-FFF2-40B4-BE49-F238E27FC236}">
                <a16:creationId xmlns:a16="http://schemas.microsoft.com/office/drawing/2014/main" id="{73C4A9E9-825E-C743-A192-DE3B430071CC}"/>
              </a:ext>
            </a:extLst>
          </p:cNvPr>
          <p:cNvSpPr/>
          <p:nvPr/>
        </p:nvSpPr>
        <p:spPr>
          <a:xfrm>
            <a:off x="158676" y="1102418"/>
            <a:ext cx="8806096" cy="2446704"/>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 name="正方形/長方形 53">
            <a:extLst>
              <a:ext uri="{FF2B5EF4-FFF2-40B4-BE49-F238E27FC236}">
                <a16:creationId xmlns:a16="http://schemas.microsoft.com/office/drawing/2014/main" id="{10C71749-1596-6E45-A399-DAC324472D28}"/>
              </a:ext>
            </a:extLst>
          </p:cNvPr>
          <p:cNvSpPr/>
          <p:nvPr/>
        </p:nvSpPr>
        <p:spPr>
          <a:xfrm>
            <a:off x="129131" y="4078640"/>
            <a:ext cx="8806096" cy="2446704"/>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3" name="左右矢印 52">
            <a:extLst>
              <a:ext uri="{FF2B5EF4-FFF2-40B4-BE49-F238E27FC236}">
                <a16:creationId xmlns:a16="http://schemas.microsoft.com/office/drawing/2014/main" id="{6EB9E11A-9B58-4C46-B569-1E42E830A2C8}"/>
              </a:ext>
            </a:extLst>
          </p:cNvPr>
          <p:cNvSpPr/>
          <p:nvPr/>
        </p:nvSpPr>
        <p:spPr>
          <a:xfrm>
            <a:off x="2204228" y="4808001"/>
            <a:ext cx="1187136" cy="828049"/>
          </a:xfrm>
          <a:prstGeom prst="leftRightArrow">
            <a:avLst>
              <a:gd name="adj1" fmla="val 74736"/>
              <a:gd name="adj2" fmla="val 50000"/>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9" name="右矢印 48">
            <a:extLst>
              <a:ext uri="{FF2B5EF4-FFF2-40B4-BE49-F238E27FC236}">
                <a16:creationId xmlns:a16="http://schemas.microsoft.com/office/drawing/2014/main" id="{19500989-25A0-FF47-9B33-2D7D4067C63E}"/>
              </a:ext>
            </a:extLst>
          </p:cNvPr>
          <p:cNvSpPr/>
          <p:nvPr/>
        </p:nvSpPr>
        <p:spPr>
          <a:xfrm>
            <a:off x="2788841" y="1997375"/>
            <a:ext cx="621722" cy="898618"/>
          </a:xfrm>
          <a:prstGeom prst="rightArrow">
            <a:avLst>
              <a:gd name="adj1" fmla="val 71165"/>
              <a:gd name="adj2" fmla="val 50000"/>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50" name="右矢印 49">
            <a:extLst>
              <a:ext uri="{FF2B5EF4-FFF2-40B4-BE49-F238E27FC236}">
                <a16:creationId xmlns:a16="http://schemas.microsoft.com/office/drawing/2014/main" id="{8FCAD8F1-BFC8-1443-96A4-C2578458D862}"/>
              </a:ext>
            </a:extLst>
          </p:cNvPr>
          <p:cNvSpPr/>
          <p:nvPr/>
        </p:nvSpPr>
        <p:spPr>
          <a:xfrm>
            <a:off x="4054479" y="1961275"/>
            <a:ext cx="621722" cy="898618"/>
          </a:xfrm>
          <a:prstGeom prst="rightArrow">
            <a:avLst>
              <a:gd name="adj1" fmla="val 71165"/>
              <a:gd name="adj2" fmla="val 50000"/>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51" name="右矢印 50">
            <a:extLst>
              <a:ext uri="{FF2B5EF4-FFF2-40B4-BE49-F238E27FC236}">
                <a16:creationId xmlns:a16="http://schemas.microsoft.com/office/drawing/2014/main" id="{9F4C4BF0-79AF-2F4A-88BA-F5F77B90D730}"/>
              </a:ext>
            </a:extLst>
          </p:cNvPr>
          <p:cNvSpPr/>
          <p:nvPr/>
        </p:nvSpPr>
        <p:spPr>
          <a:xfrm>
            <a:off x="5252520" y="1961275"/>
            <a:ext cx="621722" cy="898618"/>
          </a:xfrm>
          <a:prstGeom prst="rightArrow">
            <a:avLst>
              <a:gd name="adj1" fmla="val 71165"/>
              <a:gd name="adj2" fmla="val 50000"/>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52" name="右矢印 51">
            <a:extLst>
              <a:ext uri="{FF2B5EF4-FFF2-40B4-BE49-F238E27FC236}">
                <a16:creationId xmlns:a16="http://schemas.microsoft.com/office/drawing/2014/main" id="{EC683718-8D6C-394E-864B-53CDA35C02EC}"/>
              </a:ext>
            </a:extLst>
          </p:cNvPr>
          <p:cNvSpPr/>
          <p:nvPr/>
        </p:nvSpPr>
        <p:spPr>
          <a:xfrm>
            <a:off x="7199266" y="1961275"/>
            <a:ext cx="621722" cy="898618"/>
          </a:xfrm>
          <a:prstGeom prst="rightArrow">
            <a:avLst>
              <a:gd name="adj1" fmla="val 71165"/>
              <a:gd name="adj2" fmla="val 50000"/>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48" name="右矢印 47">
            <a:extLst>
              <a:ext uri="{FF2B5EF4-FFF2-40B4-BE49-F238E27FC236}">
                <a16:creationId xmlns:a16="http://schemas.microsoft.com/office/drawing/2014/main" id="{F88C0296-297E-BC40-82AA-D0097AE4C4BF}"/>
              </a:ext>
            </a:extLst>
          </p:cNvPr>
          <p:cNvSpPr/>
          <p:nvPr/>
        </p:nvSpPr>
        <p:spPr>
          <a:xfrm>
            <a:off x="1700510" y="1997375"/>
            <a:ext cx="621722" cy="898618"/>
          </a:xfrm>
          <a:prstGeom prst="rightArrow">
            <a:avLst>
              <a:gd name="adj1" fmla="val 71165"/>
              <a:gd name="adj2" fmla="val 50000"/>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8F13E9EF-D9DE-374D-9EC8-CC269AC49681}"/>
              </a:ext>
            </a:extLst>
          </p:cNvPr>
          <p:cNvSpPr>
            <a:spLocks noGrp="1"/>
          </p:cNvSpPr>
          <p:nvPr>
            <p:ph type="title"/>
          </p:nvPr>
        </p:nvSpPr>
        <p:spPr/>
        <p:txBody>
          <a:bodyPr/>
          <a:lstStyle/>
          <a:p>
            <a:r>
              <a:rPr lang="ja-JP" altLang="en-US" sz="2400">
                <a:solidFill>
                  <a:schemeClr val="tx1">
                    <a:lumMod val="50000"/>
                    <a:lumOff val="50000"/>
                  </a:schemeClr>
                </a:solidFill>
              </a:rPr>
              <a:t>アジャイル開発</a:t>
            </a:r>
            <a:r>
              <a:rPr lang="en-US" altLang="ja-JP" sz="2400" dirty="0">
                <a:solidFill>
                  <a:schemeClr val="tx1">
                    <a:lumMod val="50000"/>
                    <a:lumOff val="50000"/>
                  </a:schemeClr>
                </a:solidFill>
              </a:rPr>
              <a:t>:</a:t>
            </a:r>
            <a:r>
              <a:rPr lang="ja-JP" altLang="en-US" sz="2400">
                <a:solidFill>
                  <a:schemeClr val="tx1">
                    <a:lumMod val="50000"/>
                    <a:lumOff val="50000"/>
                  </a:schemeClr>
                </a:solidFill>
              </a:rPr>
              <a:t>システム構築からサービスの提供（体制変化）</a:t>
            </a:r>
            <a:endParaRPr kumimoji="1" lang="ja-JP" altLang="en-US">
              <a:solidFill>
                <a:schemeClr val="tx1">
                  <a:lumMod val="50000"/>
                  <a:lumOff val="50000"/>
                </a:schemeClr>
              </a:solidFill>
            </a:endParaRPr>
          </a:p>
        </p:txBody>
      </p:sp>
      <p:pic>
        <p:nvPicPr>
          <p:cNvPr id="4" name="グラフィックス 3" descr="女性">
            <a:extLst>
              <a:ext uri="{FF2B5EF4-FFF2-40B4-BE49-F238E27FC236}">
                <a16:creationId xmlns:a16="http://schemas.microsoft.com/office/drawing/2014/main" id="{61383255-6F9C-5340-88B8-6DD8B977502A}"/>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692071" y="1960648"/>
            <a:ext cx="914400" cy="914400"/>
          </a:xfrm>
          <a:prstGeom prst="rect">
            <a:avLst/>
          </a:prstGeom>
          <a:effectLst>
            <a:outerShdw blurRad="50800" dist="38100" dir="2700000" algn="tl" rotWithShape="0">
              <a:prstClr val="black">
                <a:alpha val="40000"/>
              </a:prstClr>
            </a:outerShdw>
          </a:effectLst>
        </p:spPr>
      </p:pic>
      <p:pic>
        <p:nvPicPr>
          <p:cNvPr id="5" name="グラフィックス 4" descr="男性">
            <a:extLst>
              <a:ext uri="{FF2B5EF4-FFF2-40B4-BE49-F238E27FC236}">
                <a16:creationId xmlns:a16="http://schemas.microsoft.com/office/drawing/2014/main" id="{E94A56F4-1A79-D34C-A713-F29F8CE1338A}"/>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2094442" y="1962954"/>
            <a:ext cx="914400" cy="914400"/>
          </a:xfrm>
          <a:prstGeom prst="rect">
            <a:avLst/>
          </a:prstGeom>
          <a:effectLst>
            <a:outerShdw blurRad="50800" dist="38100" dir="2700000" algn="tl" rotWithShape="0">
              <a:prstClr val="black">
                <a:alpha val="40000"/>
              </a:prstClr>
            </a:outerShdw>
          </a:effectLst>
        </p:spPr>
      </p:pic>
      <p:pic>
        <p:nvPicPr>
          <p:cNvPr id="6" name="グラフィックス 5" descr="グループ">
            <a:extLst>
              <a:ext uri="{FF2B5EF4-FFF2-40B4-BE49-F238E27FC236}">
                <a16:creationId xmlns:a16="http://schemas.microsoft.com/office/drawing/2014/main" id="{7B6D41B7-849D-5A44-845C-7AE4094380F5}"/>
              </a:ext>
            </a:extLst>
          </p:cNvPr>
          <p:cNvPicPr>
            <a:picLocks noChangeAspect="1"/>
          </p:cNvPicPr>
          <p:nvPr/>
        </p:nvPicPr>
        <p:blipFill>
          <a:blip r:embed="rId6">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5858297" y="1748949"/>
            <a:ext cx="1331100" cy="1331100"/>
          </a:xfrm>
          <a:prstGeom prst="rect">
            <a:avLst/>
          </a:prstGeom>
          <a:effectLst>
            <a:outerShdw blurRad="50800" dist="38100" dir="2700000" algn="tl" rotWithShape="0">
              <a:prstClr val="black">
                <a:alpha val="40000"/>
              </a:prstClr>
            </a:outerShdw>
          </a:effectLst>
        </p:spPr>
      </p:pic>
      <p:pic>
        <p:nvPicPr>
          <p:cNvPr id="7" name="グラフィックス 6" descr="混乱した人">
            <a:extLst>
              <a:ext uri="{FF2B5EF4-FFF2-40B4-BE49-F238E27FC236}">
                <a16:creationId xmlns:a16="http://schemas.microsoft.com/office/drawing/2014/main" id="{1EC9A73D-BCDD-D44E-8AC0-19057602C190}"/>
              </a:ext>
            </a:extLst>
          </p:cNvPr>
          <p:cNvPicPr>
            <a:picLocks noChangeAspect="1"/>
          </p:cNvPicPr>
          <p:nvPr/>
        </p:nvPicPr>
        <p:blipFill>
          <a:blip r:embed="rId8">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3233378" y="1962954"/>
            <a:ext cx="914400" cy="914400"/>
          </a:xfrm>
          <a:prstGeom prst="rect">
            <a:avLst/>
          </a:prstGeom>
          <a:effectLst>
            <a:outerShdw blurRad="50800" dist="38100" dir="2700000" algn="tl" rotWithShape="0">
              <a:prstClr val="black">
                <a:alpha val="40000"/>
              </a:prstClr>
            </a:outerShdw>
          </a:effectLst>
        </p:spPr>
      </p:pic>
      <p:pic>
        <p:nvPicPr>
          <p:cNvPr id="8" name="グラフィックス 7" descr="ユーザー">
            <a:extLst>
              <a:ext uri="{FF2B5EF4-FFF2-40B4-BE49-F238E27FC236}">
                <a16:creationId xmlns:a16="http://schemas.microsoft.com/office/drawing/2014/main" id="{8861B5FA-5305-074C-9715-9E8909FD3689}"/>
              </a:ext>
            </a:extLst>
          </p:cNvPr>
          <p:cNvPicPr>
            <a:picLocks noChangeAspect="1"/>
          </p:cNvPicPr>
          <p:nvPr/>
        </p:nvPicPr>
        <p:blipFill>
          <a:blip r:embed="rId10">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361621" y="1783472"/>
            <a:ext cx="1331100" cy="1331100"/>
          </a:xfrm>
          <a:prstGeom prst="rect">
            <a:avLst/>
          </a:prstGeom>
          <a:effectLst>
            <a:outerShdw blurRad="50800" dist="38100" dir="2700000" algn="tl" rotWithShape="0">
              <a:prstClr val="black">
                <a:alpha val="40000"/>
              </a:prstClr>
            </a:outerShdw>
          </a:effectLst>
        </p:spPr>
      </p:pic>
      <p:pic>
        <p:nvPicPr>
          <p:cNvPr id="9" name="グラフィックス 8" descr="ユーザー">
            <a:extLst>
              <a:ext uri="{FF2B5EF4-FFF2-40B4-BE49-F238E27FC236}">
                <a16:creationId xmlns:a16="http://schemas.microsoft.com/office/drawing/2014/main" id="{0548A7DD-73D6-9142-8365-0111BB46C3BD}"/>
              </a:ext>
            </a:extLst>
          </p:cNvPr>
          <p:cNvPicPr>
            <a:picLocks noChangeAspect="1"/>
          </p:cNvPicPr>
          <p:nvPr/>
        </p:nvPicPr>
        <p:blipFill>
          <a:blip r:embed="rId12">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3229364" y="2523834"/>
            <a:ext cx="914400" cy="914400"/>
          </a:xfrm>
          <a:prstGeom prst="rect">
            <a:avLst/>
          </a:prstGeom>
          <a:effectLst>
            <a:outerShdw blurRad="50800" dist="38100" dir="2700000" algn="tl" rotWithShape="0">
              <a:prstClr val="black">
                <a:alpha val="40000"/>
              </a:prstClr>
            </a:outerShdw>
          </a:effectLst>
        </p:spPr>
      </p:pic>
      <p:pic>
        <p:nvPicPr>
          <p:cNvPr id="10" name="グラフィックス 9" descr="ユーザー">
            <a:extLst>
              <a:ext uri="{FF2B5EF4-FFF2-40B4-BE49-F238E27FC236}">
                <a16:creationId xmlns:a16="http://schemas.microsoft.com/office/drawing/2014/main" id="{F822A21C-03B3-F249-81E1-45127A0C045C}"/>
              </a:ext>
            </a:extLst>
          </p:cNvPr>
          <p:cNvPicPr>
            <a:picLocks noChangeAspect="1"/>
          </p:cNvPicPr>
          <p:nvPr/>
        </p:nvPicPr>
        <p:blipFill>
          <a:blip r:embed="rId10">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937399" y="4650481"/>
            <a:ext cx="1331100" cy="1331100"/>
          </a:xfrm>
          <a:prstGeom prst="rect">
            <a:avLst/>
          </a:prstGeom>
          <a:effectLst>
            <a:outerShdw blurRad="50800" dist="38100" dir="2700000" algn="tl" rotWithShape="0">
              <a:prstClr val="black">
                <a:alpha val="40000"/>
              </a:prstClr>
            </a:outerShdw>
          </a:effectLst>
        </p:spPr>
      </p:pic>
      <p:pic>
        <p:nvPicPr>
          <p:cNvPr id="14" name="グラフィックス 13" descr="ユーザー">
            <a:extLst>
              <a:ext uri="{FF2B5EF4-FFF2-40B4-BE49-F238E27FC236}">
                <a16:creationId xmlns:a16="http://schemas.microsoft.com/office/drawing/2014/main" id="{4558FEAC-C303-A941-83D6-3D11F408A4A2}"/>
              </a:ext>
            </a:extLst>
          </p:cNvPr>
          <p:cNvPicPr>
            <a:picLocks noChangeAspect="1"/>
          </p:cNvPicPr>
          <p:nvPr/>
        </p:nvPicPr>
        <p:blipFill>
          <a:blip r:embed="rId12">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7692071" y="2523834"/>
            <a:ext cx="914400" cy="914400"/>
          </a:xfrm>
          <a:prstGeom prst="rect">
            <a:avLst/>
          </a:prstGeom>
          <a:effectLst>
            <a:outerShdw blurRad="50800" dist="38100" dir="2700000" algn="tl" rotWithShape="0">
              <a:prstClr val="black">
                <a:alpha val="40000"/>
              </a:prstClr>
            </a:outerShdw>
          </a:effectLst>
        </p:spPr>
      </p:pic>
      <p:sp>
        <p:nvSpPr>
          <p:cNvPr id="15" name="テキスト ボックス 14">
            <a:extLst>
              <a:ext uri="{FF2B5EF4-FFF2-40B4-BE49-F238E27FC236}">
                <a16:creationId xmlns:a16="http://schemas.microsoft.com/office/drawing/2014/main" id="{CBEC5035-733A-9640-AB28-BF04F7555FB1}"/>
              </a:ext>
            </a:extLst>
          </p:cNvPr>
          <p:cNvSpPr txBox="1"/>
          <p:nvPr/>
        </p:nvSpPr>
        <p:spPr>
          <a:xfrm>
            <a:off x="440289" y="1566109"/>
            <a:ext cx="1235851" cy="307777"/>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7030A0"/>
                </a:solidFill>
                <a:effectLst/>
                <a:uLnTx/>
                <a:uFillTx/>
                <a:latin typeface="游ゴシック" panose="020F0502020204030204"/>
                <a:ea typeface="游ゴシック" panose="020B0400000000000000" pitchFamily="34" charset="-128"/>
                <a:cs typeface="+mn-cs"/>
              </a:rPr>
              <a:t>ユーザー</a:t>
            </a:r>
          </a:p>
        </p:txBody>
      </p:sp>
      <p:sp>
        <p:nvSpPr>
          <p:cNvPr id="16" name="テキスト ボックス 15">
            <a:extLst>
              <a:ext uri="{FF2B5EF4-FFF2-40B4-BE49-F238E27FC236}">
                <a16:creationId xmlns:a16="http://schemas.microsoft.com/office/drawing/2014/main" id="{EB8BD077-4049-714E-8E44-392A6AB632A2}"/>
              </a:ext>
            </a:extLst>
          </p:cNvPr>
          <p:cNvSpPr txBox="1"/>
          <p:nvPr/>
        </p:nvSpPr>
        <p:spPr>
          <a:xfrm>
            <a:off x="1935326" y="1569112"/>
            <a:ext cx="1235851" cy="307777"/>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2">
                    <a:lumMod val="75000"/>
                  </a:schemeClr>
                </a:solidFill>
                <a:effectLst/>
                <a:uLnTx/>
                <a:uFillTx/>
                <a:latin typeface="游ゴシック" panose="020F0502020204030204"/>
                <a:ea typeface="游ゴシック" panose="020B0400000000000000" pitchFamily="34" charset="-128"/>
                <a:cs typeface="+mn-cs"/>
              </a:rPr>
              <a:t>まとめ役</a:t>
            </a:r>
          </a:p>
        </p:txBody>
      </p:sp>
      <p:sp>
        <p:nvSpPr>
          <p:cNvPr id="17" name="テキスト ボックス 16">
            <a:extLst>
              <a:ext uri="{FF2B5EF4-FFF2-40B4-BE49-F238E27FC236}">
                <a16:creationId xmlns:a16="http://schemas.microsoft.com/office/drawing/2014/main" id="{6AE3B38B-FB5F-1642-AA9E-E47CEA799C3C}"/>
              </a:ext>
            </a:extLst>
          </p:cNvPr>
          <p:cNvSpPr txBox="1"/>
          <p:nvPr/>
        </p:nvSpPr>
        <p:spPr>
          <a:xfrm>
            <a:off x="6013081" y="4388502"/>
            <a:ext cx="2447351" cy="307777"/>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schemeClr val="tx2">
                    <a:lumMod val="75000"/>
                  </a:schemeClr>
                </a:solidFill>
                <a:effectLst/>
                <a:uLnTx/>
                <a:uFillTx/>
                <a:latin typeface="游ゴシック" panose="020F0502020204030204"/>
                <a:ea typeface="游ゴシック" panose="020B0400000000000000" pitchFamily="34" charset="-128"/>
                <a:cs typeface="+mn-cs"/>
              </a:rPr>
              <a:t>プログラマー</a:t>
            </a:r>
            <a:endParaRPr kumimoji="1" lang="ja-JP" altLang="en-US" sz="1400" b="0" i="0" u="none" strike="noStrike" kern="1200" cap="none" spc="0" normalizeH="0" baseline="0" noProof="0" dirty="0">
              <a:ln>
                <a:noFill/>
              </a:ln>
              <a:solidFill>
                <a:schemeClr val="tx2">
                  <a:lumMod val="75000"/>
                </a:schemeClr>
              </a:solidFill>
              <a:effectLst/>
              <a:uLnTx/>
              <a:uFillTx/>
              <a:latin typeface="游ゴシック" panose="020F0502020204030204"/>
              <a:ea typeface="游ゴシック" panose="020B0400000000000000" pitchFamily="34" charset="-128"/>
              <a:cs typeface="+mn-cs"/>
            </a:endParaRPr>
          </a:p>
        </p:txBody>
      </p:sp>
      <p:sp>
        <p:nvSpPr>
          <p:cNvPr id="18" name="テキスト ボックス 17">
            <a:extLst>
              <a:ext uri="{FF2B5EF4-FFF2-40B4-BE49-F238E27FC236}">
                <a16:creationId xmlns:a16="http://schemas.microsoft.com/office/drawing/2014/main" id="{7E5DFCF6-F716-B644-A3BC-E1DA8D8A8829}"/>
              </a:ext>
            </a:extLst>
          </p:cNvPr>
          <p:cNvSpPr txBox="1"/>
          <p:nvPr/>
        </p:nvSpPr>
        <p:spPr>
          <a:xfrm>
            <a:off x="4365921" y="1562936"/>
            <a:ext cx="1235851" cy="307777"/>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schemeClr val="tx2">
                    <a:lumMod val="75000"/>
                  </a:schemeClr>
                </a:solidFill>
                <a:effectLst/>
                <a:uLnTx/>
                <a:uFillTx/>
                <a:latin typeface="游ゴシック" panose="020F0502020204030204"/>
                <a:ea typeface="游ゴシック" panose="020B0400000000000000" pitchFamily="34" charset="-128"/>
                <a:cs typeface="+mn-cs"/>
              </a:rPr>
              <a:t>SE</a:t>
            </a:r>
            <a:endParaRPr kumimoji="1" lang="ja-JP" altLang="en-US" sz="1400" b="0" i="0" u="none" strike="noStrike" kern="1200" cap="none" spc="0" normalizeH="0" baseline="0" noProof="0" dirty="0">
              <a:ln>
                <a:noFill/>
              </a:ln>
              <a:solidFill>
                <a:schemeClr val="tx2">
                  <a:lumMod val="75000"/>
                </a:schemeClr>
              </a:solidFill>
              <a:effectLst/>
              <a:uLnTx/>
              <a:uFillTx/>
              <a:latin typeface="游ゴシック" panose="020F0502020204030204"/>
              <a:ea typeface="游ゴシック" panose="020B0400000000000000" pitchFamily="34" charset="-128"/>
              <a:cs typeface="+mn-cs"/>
            </a:endParaRPr>
          </a:p>
        </p:txBody>
      </p:sp>
      <p:pic>
        <p:nvPicPr>
          <p:cNvPr id="19" name="グラフィックス 18" descr="女性">
            <a:extLst>
              <a:ext uri="{FF2B5EF4-FFF2-40B4-BE49-F238E27FC236}">
                <a16:creationId xmlns:a16="http://schemas.microsoft.com/office/drawing/2014/main" id="{D46BF24B-F88E-BD43-9E86-0BCC67C7081A}"/>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4526647" y="1960648"/>
            <a:ext cx="914400" cy="914400"/>
          </a:xfrm>
          <a:prstGeom prst="rect">
            <a:avLst/>
          </a:prstGeom>
        </p:spPr>
      </p:pic>
      <p:sp>
        <p:nvSpPr>
          <p:cNvPr id="20" name="テキスト ボックス 19">
            <a:extLst>
              <a:ext uri="{FF2B5EF4-FFF2-40B4-BE49-F238E27FC236}">
                <a16:creationId xmlns:a16="http://schemas.microsoft.com/office/drawing/2014/main" id="{A25681ED-22EC-9148-9C15-D7AD69869D53}"/>
              </a:ext>
            </a:extLst>
          </p:cNvPr>
          <p:cNvSpPr txBox="1"/>
          <p:nvPr/>
        </p:nvSpPr>
        <p:spPr>
          <a:xfrm>
            <a:off x="5690335" y="1569112"/>
            <a:ext cx="1753800" cy="307777"/>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2">
                    <a:lumMod val="75000"/>
                  </a:schemeClr>
                </a:solidFill>
                <a:effectLst/>
                <a:uLnTx/>
                <a:uFillTx/>
                <a:latin typeface="游ゴシック" panose="020F0502020204030204"/>
                <a:ea typeface="游ゴシック" panose="020B0400000000000000" pitchFamily="34" charset="-128"/>
                <a:cs typeface="+mn-cs"/>
              </a:rPr>
              <a:t>プログラマー</a:t>
            </a:r>
          </a:p>
        </p:txBody>
      </p:sp>
      <p:sp>
        <p:nvSpPr>
          <p:cNvPr id="21" name="テキスト ボックス 20">
            <a:extLst>
              <a:ext uri="{FF2B5EF4-FFF2-40B4-BE49-F238E27FC236}">
                <a16:creationId xmlns:a16="http://schemas.microsoft.com/office/drawing/2014/main" id="{F256958D-51F7-1747-BABF-8ACE144EDFF7}"/>
              </a:ext>
            </a:extLst>
          </p:cNvPr>
          <p:cNvSpPr txBox="1"/>
          <p:nvPr/>
        </p:nvSpPr>
        <p:spPr>
          <a:xfrm>
            <a:off x="7512613" y="1466858"/>
            <a:ext cx="1235851" cy="52322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2">
                    <a:lumMod val="75000"/>
                  </a:schemeClr>
                </a:solidFill>
                <a:effectLst/>
                <a:uLnTx/>
                <a:uFillTx/>
                <a:latin typeface="游ゴシック" panose="020F0502020204030204"/>
                <a:ea typeface="游ゴシック" panose="020B0400000000000000" pitchFamily="34" charset="-128"/>
                <a:cs typeface="+mn-cs"/>
              </a:rPr>
              <a:t>テスター</a:t>
            </a:r>
            <a:endParaRPr kumimoji="1" lang="en-US" altLang="ja-JP" sz="1400" b="0" i="0" u="none" strike="noStrike" kern="1200" cap="none" spc="0" normalizeH="0" baseline="0" noProof="0" dirty="0">
              <a:ln>
                <a:noFill/>
              </a:ln>
              <a:solidFill>
                <a:schemeClr val="tx2">
                  <a:lumMod val="75000"/>
                </a:schemeClr>
              </a:solidFill>
              <a:effectLst/>
              <a:uLnTx/>
              <a:uFillTx/>
              <a:latin typeface="游ゴシック" panose="020F0502020204030204"/>
              <a:ea typeface="游ゴシック" panose="020B0400000000000000" pitchFamily="34"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2">
                    <a:lumMod val="75000"/>
                  </a:schemeClr>
                </a:solidFill>
                <a:effectLst/>
                <a:uLnTx/>
                <a:uFillTx/>
                <a:latin typeface="游ゴシック" panose="020F0502020204030204"/>
                <a:ea typeface="游ゴシック" panose="020B0400000000000000" pitchFamily="34" charset="-128"/>
                <a:cs typeface="+mn-cs"/>
              </a:rPr>
              <a:t>品質保証</a:t>
            </a:r>
          </a:p>
        </p:txBody>
      </p:sp>
      <p:sp>
        <p:nvSpPr>
          <p:cNvPr id="22" name="テキスト ボックス 21">
            <a:extLst>
              <a:ext uri="{FF2B5EF4-FFF2-40B4-BE49-F238E27FC236}">
                <a16:creationId xmlns:a16="http://schemas.microsoft.com/office/drawing/2014/main" id="{1A3C7A49-7558-3A45-9695-8BD3B99CD72E}"/>
              </a:ext>
            </a:extLst>
          </p:cNvPr>
          <p:cNvSpPr txBox="1"/>
          <p:nvPr/>
        </p:nvSpPr>
        <p:spPr>
          <a:xfrm>
            <a:off x="894536" y="4353663"/>
            <a:ext cx="1416826" cy="307777"/>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srgbClr val="7030A0"/>
                </a:solidFill>
                <a:effectLst/>
                <a:uLnTx/>
                <a:uFillTx/>
                <a:latin typeface="游ゴシック" panose="020F0502020204030204"/>
                <a:ea typeface="游ゴシック" panose="020B0400000000000000" pitchFamily="34" charset="-128"/>
                <a:cs typeface="+mn-cs"/>
              </a:rPr>
              <a:t>ユーザー</a:t>
            </a:r>
            <a:endParaRPr kumimoji="1" lang="ja-JP" altLang="en-US" sz="1400" b="0" i="0" u="none" strike="noStrike" kern="1200" cap="none" spc="0" normalizeH="0" baseline="0" noProof="0" dirty="0">
              <a:ln>
                <a:noFill/>
              </a:ln>
              <a:solidFill>
                <a:srgbClr val="7030A0"/>
              </a:solidFill>
              <a:effectLst/>
              <a:uLnTx/>
              <a:uFillTx/>
              <a:latin typeface="游ゴシック" panose="020F0502020204030204"/>
              <a:ea typeface="游ゴシック" panose="020B0400000000000000" pitchFamily="34" charset="-128"/>
              <a:cs typeface="+mn-cs"/>
            </a:endParaRPr>
          </a:p>
        </p:txBody>
      </p:sp>
      <p:sp>
        <p:nvSpPr>
          <p:cNvPr id="23" name="テキスト ボックス 22">
            <a:extLst>
              <a:ext uri="{FF2B5EF4-FFF2-40B4-BE49-F238E27FC236}">
                <a16:creationId xmlns:a16="http://schemas.microsoft.com/office/drawing/2014/main" id="{98244796-DD7A-424C-BBC8-24BCB741B2D2}"/>
              </a:ext>
            </a:extLst>
          </p:cNvPr>
          <p:cNvSpPr txBox="1"/>
          <p:nvPr/>
        </p:nvSpPr>
        <p:spPr>
          <a:xfrm>
            <a:off x="2484676" y="4276780"/>
            <a:ext cx="2447351" cy="52322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schemeClr val="tx2">
                    <a:lumMod val="75000"/>
                  </a:schemeClr>
                </a:solidFill>
                <a:effectLst/>
                <a:uLnTx/>
                <a:uFillTx/>
                <a:latin typeface="游ゴシック" panose="020F0502020204030204"/>
                <a:ea typeface="游ゴシック" panose="020B0400000000000000" pitchFamily="34" charset="-128"/>
                <a:cs typeface="+mn-cs"/>
              </a:rPr>
              <a:t>プロダクト</a:t>
            </a:r>
            <a:endParaRPr kumimoji="1" lang="en-US" altLang="ja-JP" sz="1400" b="0" i="0" u="none" strike="noStrike" kern="1200" cap="none" spc="0" normalizeH="0" baseline="0" noProof="0" dirty="0">
              <a:ln>
                <a:noFill/>
              </a:ln>
              <a:solidFill>
                <a:schemeClr val="tx2">
                  <a:lumMod val="75000"/>
                </a:schemeClr>
              </a:solidFill>
              <a:effectLst/>
              <a:uLnTx/>
              <a:uFillTx/>
              <a:latin typeface="游ゴシック" panose="020F0502020204030204"/>
              <a:ea typeface="游ゴシック" panose="020B0400000000000000" pitchFamily="34"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schemeClr val="tx2">
                    <a:lumMod val="75000"/>
                  </a:schemeClr>
                </a:solidFill>
                <a:effectLst/>
                <a:uLnTx/>
                <a:uFillTx/>
                <a:latin typeface="游ゴシック" panose="020F0502020204030204"/>
                <a:ea typeface="游ゴシック" panose="020B0400000000000000" pitchFamily="34" charset="-128"/>
                <a:cs typeface="+mn-cs"/>
              </a:rPr>
              <a:t>オーナー</a:t>
            </a:r>
            <a:endParaRPr kumimoji="1" lang="ja-JP" altLang="en-US" sz="1400" b="0" i="0" u="none" strike="noStrike" kern="1200" cap="none" spc="0" normalizeH="0" baseline="0" noProof="0" dirty="0">
              <a:ln>
                <a:noFill/>
              </a:ln>
              <a:solidFill>
                <a:schemeClr val="tx2">
                  <a:lumMod val="75000"/>
                </a:schemeClr>
              </a:solidFill>
              <a:effectLst/>
              <a:uLnTx/>
              <a:uFillTx/>
              <a:latin typeface="游ゴシック" panose="020F0502020204030204"/>
              <a:ea typeface="游ゴシック" panose="020B0400000000000000" pitchFamily="34" charset="-128"/>
              <a:cs typeface="+mn-cs"/>
            </a:endParaRPr>
          </a:p>
        </p:txBody>
      </p:sp>
      <p:sp>
        <p:nvSpPr>
          <p:cNvPr id="24" name="テキスト ボックス 23">
            <a:extLst>
              <a:ext uri="{FF2B5EF4-FFF2-40B4-BE49-F238E27FC236}">
                <a16:creationId xmlns:a16="http://schemas.microsoft.com/office/drawing/2014/main" id="{B7BA6619-6880-7240-9963-93413122453D}"/>
              </a:ext>
            </a:extLst>
          </p:cNvPr>
          <p:cNvSpPr txBox="1"/>
          <p:nvPr/>
        </p:nvSpPr>
        <p:spPr>
          <a:xfrm>
            <a:off x="2466902" y="1438773"/>
            <a:ext cx="2447351" cy="52322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schemeClr val="tx2">
                    <a:lumMod val="75000"/>
                  </a:schemeClr>
                </a:solidFill>
                <a:effectLst/>
                <a:uLnTx/>
                <a:uFillTx/>
                <a:latin typeface="游ゴシック" panose="020F0502020204030204"/>
                <a:ea typeface="游ゴシック" panose="020B0400000000000000" pitchFamily="34" charset="-128"/>
                <a:cs typeface="+mn-cs"/>
              </a:rPr>
              <a:t>プロジェクト</a:t>
            </a:r>
            <a:endParaRPr kumimoji="1" lang="en-US" altLang="ja-JP" sz="1400" b="0" i="0" u="none" strike="noStrike" kern="1200" cap="none" spc="0" normalizeH="0" baseline="0" noProof="0" dirty="0">
              <a:ln>
                <a:noFill/>
              </a:ln>
              <a:solidFill>
                <a:schemeClr val="tx2">
                  <a:lumMod val="75000"/>
                </a:schemeClr>
              </a:solidFill>
              <a:effectLst/>
              <a:uLnTx/>
              <a:uFillTx/>
              <a:latin typeface="游ゴシック" panose="020F0502020204030204"/>
              <a:ea typeface="游ゴシック" panose="020B0400000000000000" pitchFamily="34"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schemeClr val="tx2">
                    <a:lumMod val="75000"/>
                  </a:schemeClr>
                </a:solidFill>
                <a:effectLst/>
                <a:uLnTx/>
                <a:uFillTx/>
                <a:latin typeface="游ゴシック" panose="020F0502020204030204"/>
                <a:ea typeface="游ゴシック" panose="020B0400000000000000" pitchFamily="34" charset="-128"/>
                <a:cs typeface="+mn-cs"/>
              </a:rPr>
              <a:t>管理者</a:t>
            </a:r>
            <a:endParaRPr kumimoji="1" lang="ja-JP" altLang="en-US" sz="1400" b="0" i="0" u="none" strike="noStrike" kern="1200" cap="none" spc="0" normalizeH="0" baseline="0" noProof="0" dirty="0">
              <a:ln>
                <a:noFill/>
              </a:ln>
              <a:solidFill>
                <a:schemeClr val="tx2">
                  <a:lumMod val="75000"/>
                </a:schemeClr>
              </a:solidFill>
              <a:effectLst/>
              <a:uLnTx/>
              <a:uFillTx/>
              <a:latin typeface="游ゴシック" panose="020F0502020204030204"/>
              <a:ea typeface="游ゴシック" panose="020B0400000000000000" pitchFamily="34" charset="-128"/>
              <a:cs typeface="+mn-cs"/>
            </a:endParaRPr>
          </a:p>
        </p:txBody>
      </p:sp>
      <p:sp>
        <p:nvSpPr>
          <p:cNvPr id="25" name="テキスト ボックス 24">
            <a:extLst>
              <a:ext uri="{FF2B5EF4-FFF2-40B4-BE49-F238E27FC236}">
                <a16:creationId xmlns:a16="http://schemas.microsoft.com/office/drawing/2014/main" id="{022C0B02-7D20-524B-8740-A546E4AC6E30}"/>
              </a:ext>
            </a:extLst>
          </p:cNvPr>
          <p:cNvSpPr txBox="1"/>
          <p:nvPr/>
        </p:nvSpPr>
        <p:spPr>
          <a:xfrm>
            <a:off x="5521815" y="5913597"/>
            <a:ext cx="1752804" cy="523220"/>
          </a:xfrm>
          <a:prstGeom prst="rect">
            <a:avLst/>
          </a:prstGeom>
          <a:noFill/>
          <a:ln>
            <a:noFill/>
          </a:ln>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srgbClr val="C00000"/>
                </a:solidFill>
                <a:effectLst/>
                <a:uLnTx/>
                <a:uFillTx/>
                <a:latin typeface="游ゴシック" panose="020F0502020204030204"/>
                <a:ea typeface="游ゴシック" panose="020B0400000000000000" pitchFamily="34" charset="-128"/>
                <a:cs typeface="+mn-cs"/>
              </a:rPr>
              <a:t>スクラム</a:t>
            </a:r>
            <a:endParaRPr kumimoji="1" lang="en-US" altLang="ja-JP" sz="1400" b="0" i="0" u="none" strike="noStrike" kern="1200" cap="none" spc="0" normalizeH="0" baseline="0" noProof="0" dirty="0">
              <a:ln>
                <a:noFill/>
              </a:ln>
              <a:solidFill>
                <a:srgbClr val="C00000"/>
              </a:solidFill>
              <a:effectLst/>
              <a:uLnTx/>
              <a:uFillTx/>
              <a:latin typeface="游ゴシック" panose="020F0502020204030204"/>
              <a:ea typeface="游ゴシック" panose="020B0400000000000000" pitchFamily="34" charset="-128"/>
              <a:cs typeface="+mn-cs"/>
            </a:endParaRPr>
          </a:p>
          <a:p>
            <a:pPr marL="0" marR="0" lvl="0" indent="0"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srgbClr val="C00000"/>
                </a:solidFill>
                <a:effectLst/>
                <a:uLnTx/>
                <a:uFillTx/>
                <a:latin typeface="游ゴシック" panose="020F0502020204030204"/>
                <a:ea typeface="游ゴシック" panose="020B0400000000000000" pitchFamily="34" charset="-128"/>
                <a:cs typeface="+mn-cs"/>
              </a:rPr>
              <a:t>マスター</a:t>
            </a:r>
            <a:endParaRPr kumimoji="1" lang="ja-JP" altLang="en-US" sz="1400" b="0" i="0" u="none" strike="noStrike" kern="1200" cap="none" spc="0" normalizeH="0" baseline="0" noProof="0" dirty="0">
              <a:ln>
                <a:noFill/>
              </a:ln>
              <a:solidFill>
                <a:srgbClr val="C00000"/>
              </a:solidFill>
              <a:effectLst/>
              <a:uLnTx/>
              <a:uFillTx/>
              <a:latin typeface="游ゴシック" panose="020F0502020204030204"/>
              <a:ea typeface="游ゴシック" panose="020B0400000000000000" pitchFamily="34" charset="-128"/>
              <a:cs typeface="+mn-cs"/>
            </a:endParaRPr>
          </a:p>
        </p:txBody>
      </p:sp>
      <p:sp>
        <p:nvSpPr>
          <p:cNvPr id="35" name="テキスト ボックス 34">
            <a:extLst>
              <a:ext uri="{FF2B5EF4-FFF2-40B4-BE49-F238E27FC236}">
                <a16:creationId xmlns:a16="http://schemas.microsoft.com/office/drawing/2014/main" id="{E3CEC7F9-05A5-8E47-B473-822F85E81E62}"/>
              </a:ext>
            </a:extLst>
          </p:cNvPr>
          <p:cNvSpPr txBox="1"/>
          <p:nvPr/>
        </p:nvSpPr>
        <p:spPr>
          <a:xfrm>
            <a:off x="72771" y="764704"/>
            <a:ext cx="7313792" cy="369332"/>
          </a:xfrm>
          <a:prstGeom prst="rect">
            <a:avLst/>
          </a:prstGeom>
          <a:noFill/>
          <a:ln>
            <a:noFill/>
          </a:ln>
        </p:spPr>
        <p:txBody>
          <a:bodyPr wrap="square" rtlCol="0">
            <a:spAutoFit/>
          </a:bodyPr>
          <a:lstStyle/>
          <a:p>
            <a:pPr lvl="0" defTabSz="914400">
              <a:defRPr/>
            </a:pPr>
            <a:r>
              <a:rPr kumimoji="1" lang="ja-JP" altLang="en-US" sz="1800" b="1" i="0" u="none" strike="noStrike" kern="1200" cap="none" spc="0" normalizeH="0" baseline="0" noProof="0">
                <a:ln>
                  <a:noFill/>
                </a:ln>
                <a:solidFill>
                  <a:schemeClr val="accent3">
                    <a:lumMod val="75000"/>
                  </a:schemeClr>
                </a:solidFill>
                <a:effectLst/>
                <a:uLnTx/>
                <a:uFillTx/>
                <a:latin typeface="游ゴシック" panose="020F0502020204030204"/>
                <a:ea typeface="游ゴシック" panose="020B0400000000000000" pitchFamily="34" charset="-128"/>
                <a:cs typeface="+mn-cs"/>
              </a:rPr>
              <a:t>ウォーターフォール開発（</a:t>
            </a:r>
            <a:r>
              <a:rPr kumimoji="1" lang="ja-JP" altLang="en-US" sz="1800" b="1" i="0" u="none" strike="noStrike" kern="1200" cap="none" spc="0" normalizeH="0" baseline="0" noProof="0" dirty="0">
                <a:ln>
                  <a:noFill/>
                </a:ln>
                <a:solidFill>
                  <a:schemeClr val="accent3">
                    <a:lumMod val="75000"/>
                  </a:schemeClr>
                </a:solidFill>
                <a:effectLst/>
                <a:uLnTx/>
                <a:uFillTx/>
                <a:latin typeface="游ゴシック" panose="020F0502020204030204"/>
                <a:ea typeface="游ゴシック" panose="020B0400000000000000" pitchFamily="34" charset="-128"/>
                <a:cs typeface="+mn-cs"/>
              </a:rPr>
              <a:t>機能</a:t>
            </a:r>
            <a:r>
              <a:rPr kumimoji="1" lang="ja-JP" altLang="en-US" sz="1800" b="1" i="0" u="none" strike="noStrike" kern="1200" cap="none" spc="0" normalizeH="0" baseline="0" noProof="0">
                <a:ln>
                  <a:noFill/>
                </a:ln>
                <a:solidFill>
                  <a:schemeClr val="accent3">
                    <a:lumMod val="75000"/>
                  </a:schemeClr>
                </a:solidFill>
                <a:effectLst/>
                <a:uLnTx/>
                <a:uFillTx/>
                <a:latin typeface="游ゴシック" panose="020F0502020204030204"/>
                <a:ea typeface="游ゴシック" panose="020B0400000000000000" pitchFamily="34" charset="-128"/>
                <a:cs typeface="+mn-cs"/>
              </a:rPr>
              <a:t>が主役、人は</a:t>
            </a:r>
            <a:r>
              <a:rPr lang="ja-JP" altLang="en-US" b="1">
                <a:solidFill>
                  <a:schemeClr val="accent3">
                    <a:lumMod val="75000"/>
                  </a:schemeClr>
                </a:solidFill>
                <a:latin typeface="游ゴシック" panose="020F0502020204030204"/>
                <a:ea typeface="游ゴシック" panose="020B0400000000000000" pitchFamily="34" charset="-128"/>
              </a:rPr>
              <a:t>従、伝言ゲーム）</a:t>
            </a:r>
            <a:endParaRPr kumimoji="1" lang="ja-JP" altLang="en-US" sz="1800" b="1" i="0" u="none" strike="noStrike" kern="1200" cap="none" spc="0" normalizeH="0" baseline="0" noProof="0" dirty="0">
              <a:ln>
                <a:noFill/>
              </a:ln>
              <a:solidFill>
                <a:schemeClr val="accent3">
                  <a:lumMod val="75000"/>
                </a:schemeClr>
              </a:solidFill>
              <a:effectLst/>
              <a:uLnTx/>
              <a:uFillTx/>
              <a:latin typeface="游ゴシック" panose="020F0502020204030204"/>
              <a:ea typeface="游ゴシック" panose="020B0400000000000000" pitchFamily="34" charset="-128"/>
              <a:cs typeface="+mn-cs"/>
            </a:endParaRPr>
          </a:p>
        </p:txBody>
      </p:sp>
      <p:sp>
        <p:nvSpPr>
          <p:cNvPr id="36" name="テキスト ボックス 35">
            <a:extLst>
              <a:ext uri="{FF2B5EF4-FFF2-40B4-BE49-F238E27FC236}">
                <a16:creationId xmlns:a16="http://schemas.microsoft.com/office/drawing/2014/main" id="{0018E42A-C07C-3E4E-920C-176904870CED}"/>
              </a:ext>
            </a:extLst>
          </p:cNvPr>
          <p:cNvSpPr txBox="1"/>
          <p:nvPr/>
        </p:nvSpPr>
        <p:spPr>
          <a:xfrm>
            <a:off x="72770" y="3752675"/>
            <a:ext cx="8892001" cy="369332"/>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游ゴシック" panose="020F0502020204030204"/>
                <a:ea typeface="游ゴシック" panose="020B0400000000000000" pitchFamily="34" charset="-128"/>
                <a:cs typeface="+mn-cs"/>
              </a:rPr>
              <a:t>アジャイル開発（人と流れ</a:t>
            </a:r>
            <a:r>
              <a:rPr kumimoji="1" lang="ja-JP" altLang="en-US" sz="1800" b="1" i="0" u="none" strike="noStrike" kern="1200" cap="none" spc="0" normalizeH="0" baseline="0" noProof="0">
                <a:ln>
                  <a:noFill/>
                </a:ln>
                <a:solidFill>
                  <a:srgbClr val="0070C0"/>
                </a:solidFill>
                <a:effectLst/>
                <a:uLnTx/>
                <a:uFillTx/>
                <a:latin typeface="游ゴシック" panose="020F0502020204030204"/>
                <a:ea typeface="游ゴシック" panose="020B0400000000000000" pitchFamily="34" charset="-128"/>
                <a:cs typeface="+mn-cs"/>
              </a:rPr>
              <a:t>が主役、機能は従、信頼関係に支えられた観察と対話）</a:t>
            </a:r>
            <a:endParaRPr kumimoji="1" lang="ja-JP" altLang="en-US" sz="1800" b="1" i="0" u="none" strike="noStrike" kern="1200" cap="none" spc="0" normalizeH="0" baseline="0" noProof="0" dirty="0">
              <a:ln>
                <a:noFill/>
              </a:ln>
              <a:solidFill>
                <a:srgbClr val="0070C0"/>
              </a:solidFill>
              <a:effectLst/>
              <a:uLnTx/>
              <a:uFillTx/>
              <a:latin typeface="游ゴシック" panose="020F0502020204030204"/>
              <a:ea typeface="游ゴシック" panose="020B0400000000000000" pitchFamily="34" charset="-128"/>
              <a:cs typeface="+mn-cs"/>
            </a:endParaRPr>
          </a:p>
        </p:txBody>
      </p:sp>
      <p:sp>
        <p:nvSpPr>
          <p:cNvPr id="37" name="テキスト ボックス 36">
            <a:extLst>
              <a:ext uri="{FF2B5EF4-FFF2-40B4-BE49-F238E27FC236}">
                <a16:creationId xmlns:a16="http://schemas.microsoft.com/office/drawing/2014/main" id="{BB7EF0D8-C654-7140-8B9A-C426C2DD1DA3}"/>
              </a:ext>
            </a:extLst>
          </p:cNvPr>
          <p:cNvSpPr txBox="1"/>
          <p:nvPr/>
        </p:nvSpPr>
        <p:spPr>
          <a:xfrm>
            <a:off x="1619672" y="2302475"/>
            <a:ext cx="701901" cy="307777"/>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bg1"/>
                </a:solidFill>
                <a:effectLst/>
                <a:uLnTx/>
                <a:uFillTx/>
                <a:latin typeface="游ゴシック" panose="020F0502020204030204"/>
                <a:ea typeface="游ゴシック" panose="020B0400000000000000" pitchFamily="34" charset="-128"/>
                <a:cs typeface="+mn-cs"/>
              </a:rPr>
              <a:t>要望</a:t>
            </a:r>
          </a:p>
        </p:txBody>
      </p:sp>
      <p:sp>
        <p:nvSpPr>
          <p:cNvPr id="38" name="テキスト ボックス 37">
            <a:extLst>
              <a:ext uri="{FF2B5EF4-FFF2-40B4-BE49-F238E27FC236}">
                <a16:creationId xmlns:a16="http://schemas.microsoft.com/office/drawing/2014/main" id="{47F0C63F-2FE1-8E4C-A6F0-5E4F14DBD7A9}"/>
              </a:ext>
            </a:extLst>
          </p:cNvPr>
          <p:cNvSpPr txBox="1"/>
          <p:nvPr/>
        </p:nvSpPr>
        <p:spPr>
          <a:xfrm>
            <a:off x="2702318" y="2187412"/>
            <a:ext cx="701901" cy="52322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bg1"/>
                </a:solidFill>
                <a:effectLst/>
                <a:uLnTx/>
                <a:uFillTx/>
                <a:latin typeface="游ゴシック" panose="020F0502020204030204"/>
                <a:ea typeface="游ゴシック" panose="020B0400000000000000" pitchFamily="34" charset="-128"/>
                <a:cs typeface="+mn-cs"/>
              </a:rPr>
              <a:t>要求仕様</a:t>
            </a:r>
          </a:p>
        </p:txBody>
      </p:sp>
      <p:sp>
        <p:nvSpPr>
          <p:cNvPr id="39" name="テキスト ボックス 38">
            <a:extLst>
              <a:ext uri="{FF2B5EF4-FFF2-40B4-BE49-F238E27FC236}">
                <a16:creationId xmlns:a16="http://schemas.microsoft.com/office/drawing/2014/main" id="{17B3A98E-8AF3-7644-97B4-7EA92AE7F349}"/>
              </a:ext>
            </a:extLst>
          </p:cNvPr>
          <p:cNvSpPr txBox="1"/>
          <p:nvPr/>
        </p:nvSpPr>
        <p:spPr>
          <a:xfrm>
            <a:off x="3959956" y="2157983"/>
            <a:ext cx="701901" cy="52322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bg1"/>
                </a:solidFill>
                <a:effectLst/>
                <a:uLnTx/>
                <a:uFillTx/>
                <a:latin typeface="游ゴシック" panose="020F0502020204030204"/>
                <a:ea typeface="游ゴシック" panose="020B0400000000000000" pitchFamily="34" charset="-128"/>
                <a:cs typeface="+mn-cs"/>
              </a:rPr>
              <a:t>設計仕様</a:t>
            </a:r>
          </a:p>
        </p:txBody>
      </p:sp>
      <p:sp>
        <p:nvSpPr>
          <p:cNvPr id="40" name="テキスト ボックス 39">
            <a:extLst>
              <a:ext uri="{FF2B5EF4-FFF2-40B4-BE49-F238E27FC236}">
                <a16:creationId xmlns:a16="http://schemas.microsoft.com/office/drawing/2014/main" id="{7D2A6D04-11FB-1F40-BCE0-48920AFD44DF}"/>
              </a:ext>
            </a:extLst>
          </p:cNvPr>
          <p:cNvSpPr txBox="1"/>
          <p:nvPr/>
        </p:nvSpPr>
        <p:spPr>
          <a:xfrm>
            <a:off x="4880780" y="2184779"/>
            <a:ext cx="1288276" cy="461665"/>
          </a:xfrm>
          <a:prstGeom prst="rect">
            <a:avLst/>
          </a:prstGeom>
          <a:noFill/>
          <a:ln>
            <a:noFill/>
          </a:ln>
          <a:effectLst>
            <a:outerShdw blurRad="50800" dist="38100" dir="2700000" algn="tl" rotWithShape="0">
              <a:prstClr val="black">
                <a:alpha val="40000"/>
              </a:prst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schemeClr val="bg1"/>
                </a:solidFill>
                <a:effectLst/>
                <a:uLnTx/>
                <a:uFillTx/>
                <a:latin typeface="游ゴシック" panose="020F0502020204030204"/>
                <a:ea typeface="游ゴシック" panose="020B0400000000000000" pitchFamily="34" charset="-128"/>
                <a:cs typeface="+mn-cs"/>
              </a:rPr>
              <a:t>システム</a:t>
            </a:r>
            <a:endParaRPr kumimoji="1" lang="en-US" altLang="ja-JP" sz="1000" b="0" i="0" u="none" strike="noStrike" kern="1200" cap="none" spc="0" normalizeH="0" baseline="0" noProof="0" dirty="0">
              <a:ln>
                <a:noFill/>
              </a:ln>
              <a:solidFill>
                <a:schemeClr val="bg1"/>
              </a:solidFill>
              <a:effectLst/>
              <a:uLnTx/>
              <a:uFillTx/>
              <a:latin typeface="游ゴシック" panose="020F0502020204030204"/>
              <a:ea typeface="游ゴシック" panose="020B0400000000000000" pitchFamily="34"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schemeClr val="bg1"/>
                </a:solidFill>
                <a:effectLst/>
                <a:uLnTx/>
                <a:uFillTx/>
                <a:latin typeface="游ゴシック" panose="020F0502020204030204"/>
                <a:ea typeface="游ゴシック" panose="020B0400000000000000" pitchFamily="34" charset="-128"/>
                <a:cs typeface="+mn-cs"/>
              </a:rPr>
              <a:t>仕様</a:t>
            </a:r>
            <a:endParaRPr kumimoji="1" lang="ja-JP" altLang="en-US" sz="1400" b="0" i="0" u="none" strike="noStrike" kern="1200" cap="none" spc="0" normalizeH="0" baseline="0" noProof="0" dirty="0">
              <a:ln>
                <a:noFill/>
              </a:ln>
              <a:solidFill>
                <a:schemeClr val="bg1"/>
              </a:solidFill>
              <a:effectLst/>
              <a:uLnTx/>
              <a:uFillTx/>
              <a:latin typeface="游ゴシック" panose="020F0502020204030204"/>
              <a:ea typeface="游ゴシック" panose="020B0400000000000000" pitchFamily="34" charset="-128"/>
              <a:cs typeface="+mn-cs"/>
            </a:endParaRPr>
          </a:p>
        </p:txBody>
      </p:sp>
      <p:sp>
        <p:nvSpPr>
          <p:cNvPr id="41" name="テキスト ボックス 40">
            <a:extLst>
              <a:ext uri="{FF2B5EF4-FFF2-40B4-BE49-F238E27FC236}">
                <a16:creationId xmlns:a16="http://schemas.microsoft.com/office/drawing/2014/main" id="{3A9762D3-684B-6149-A3AB-DA28697B0FD3}"/>
              </a:ext>
            </a:extLst>
          </p:cNvPr>
          <p:cNvSpPr txBox="1"/>
          <p:nvPr/>
        </p:nvSpPr>
        <p:spPr>
          <a:xfrm>
            <a:off x="6926984" y="2177090"/>
            <a:ext cx="1069946" cy="492443"/>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schemeClr val="bg1"/>
                </a:solidFill>
                <a:effectLst/>
                <a:uLnTx/>
                <a:uFillTx/>
                <a:latin typeface="游ゴシック" panose="020F0502020204030204"/>
                <a:ea typeface="游ゴシック" panose="020B0400000000000000" pitchFamily="34" charset="-128"/>
                <a:cs typeface="+mn-cs"/>
              </a:rPr>
              <a:t>テスト</a:t>
            </a:r>
            <a:endParaRPr kumimoji="1" lang="en-US" altLang="ja-JP" sz="1200" b="0" i="0" u="none" strike="noStrike" kern="1200" cap="none" spc="0" normalizeH="0" baseline="0" noProof="0" dirty="0">
              <a:ln>
                <a:noFill/>
              </a:ln>
              <a:solidFill>
                <a:schemeClr val="bg1"/>
              </a:solidFill>
              <a:effectLst/>
              <a:uLnTx/>
              <a:uFillTx/>
              <a:latin typeface="游ゴシック" panose="020F0502020204030204"/>
              <a:ea typeface="游ゴシック" panose="020B0400000000000000" pitchFamily="34"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schemeClr val="bg1"/>
                </a:solidFill>
                <a:effectLst/>
                <a:uLnTx/>
                <a:uFillTx/>
                <a:latin typeface="游ゴシック" panose="020F0502020204030204"/>
                <a:ea typeface="游ゴシック" panose="020B0400000000000000" pitchFamily="34" charset="-128"/>
                <a:cs typeface="+mn-cs"/>
              </a:rPr>
              <a:t>仕様</a:t>
            </a:r>
            <a:endParaRPr kumimoji="1" lang="ja-JP" altLang="en-US" sz="1400" b="0" i="0" u="none" strike="noStrike" kern="1200" cap="none" spc="0" normalizeH="0" baseline="0" noProof="0" dirty="0">
              <a:ln>
                <a:noFill/>
              </a:ln>
              <a:solidFill>
                <a:schemeClr val="bg1"/>
              </a:solidFill>
              <a:effectLst/>
              <a:uLnTx/>
              <a:uFillTx/>
              <a:latin typeface="游ゴシック" panose="020F0502020204030204"/>
              <a:ea typeface="游ゴシック" panose="020B0400000000000000" pitchFamily="34" charset="-128"/>
              <a:cs typeface="+mn-cs"/>
            </a:endParaRPr>
          </a:p>
        </p:txBody>
      </p:sp>
      <p:pic>
        <p:nvPicPr>
          <p:cNvPr id="44" name="グラフィックス 43" descr="男性">
            <a:extLst>
              <a:ext uri="{FF2B5EF4-FFF2-40B4-BE49-F238E27FC236}">
                <a16:creationId xmlns:a16="http://schemas.microsoft.com/office/drawing/2014/main" id="{6D0ECE5D-7E94-DE4B-8A4F-69A5FAD7BA42}"/>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46101" y="4778899"/>
            <a:ext cx="914400" cy="914400"/>
          </a:xfrm>
          <a:prstGeom prst="rect">
            <a:avLst/>
          </a:prstGeom>
          <a:effectLst>
            <a:outerShdw blurRad="50800" dist="38100" dir="2700000" algn="tl" rotWithShape="0">
              <a:prstClr val="black">
                <a:alpha val="40000"/>
              </a:prstClr>
            </a:outerShdw>
          </a:effectLst>
        </p:spPr>
      </p:pic>
      <p:pic>
        <p:nvPicPr>
          <p:cNvPr id="45" name="グラフィックス 44" descr="グループ">
            <a:extLst>
              <a:ext uri="{FF2B5EF4-FFF2-40B4-BE49-F238E27FC236}">
                <a16:creationId xmlns:a16="http://schemas.microsoft.com/office/drawing/2014/main" id="{98B5EF0A-E719-924A-8FB2-F19BC981CDFC}"/>
              </a:ext>
            </a:extLst>
          </p:cNvPr>
          <p:cNvPicPr>
            <a:picLocks noChangeAspect="1"/>
          </p:cNvPicPr>
          <p:nvPr/>
        </p:nvPicPr>
        <p:blipFill>
          <a:blip r:embed="rId6">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566489" y="4502638"/>
            <a:ext cx="1331100" cy="1331100"/>
          </a:xfrm>
          <a:prstGeom prst="rect">
            <a:avLst/>
          </a:prstGeom>
          <a:effectLst>
            <a:outerShdw blurRad="50800" dist="38100" dir="2700000" algn="tl" rotWithShape="0">
              <a:prstClr val="black">
                <a:alpha val="40000"/>
              </a:prstClr>
            </a:outerShdw>
          </a:effectLst>
        </p:spPr>
      </p:pic>
      <p:sp>
        <p:nvSpPr>
          <p:cNvPr id="46" name="左右矢印 45">
            <a:extLst>
              <a:ext uri="{FF2B5EF4-FFF2-40B4-BE49-F238E27FC236}">
                <a16:creationId xmlns:a16="http://schemas.microsoft.com/office/drawing/2014/main" id="{3C73905F-0785-E44D-8D42-9724CE575B4F}"/>
              </a:ext>
            </a:extLst>
          </p:cNvPr>
          <p:cNvSpPr/>
          <p:nvPr/>
        </p:nvSpPr>
        <p:spPr>
          <a:xfrm>
            <a:off x="4015469" y="4808001"/>
            <a:ext cx="2587260" cy="828049"/>
          </a:xfrm>
          <a:prstGeom prst="leftRightArrow">
            <a:avLst>
              <a:gd name="adj1" fmla="val 74736"/>
              <a:gd name="adj2" fmla="val 50000"/>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 name="テキスト ボックス 42">
            <a:extLst>
              <a:ext uri="{FF2B5EF4-FFF2-40B4-BE49-F238E27FC236}">
                <a16:creationId xmlns:a16="http://schemas.microsoft.com/office/drawing/2014/main" id="{55B1BD1D-C644-9849-9478-07DEBCAC529B}"/>
              </a:ext>
            </a:extLst>
          </p:cNvPr>
          <p:cNvSpPr txBox="1"/>
          <p:nvPr/>
        </p:nvSpPr>
        <p:spPr>
          <a:xfrm>
            <a:off x="3884050" y="4964352"/>
            <a:ext cx="2944380" cy="52322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schemeClr val="bg1"/>
                </a:solidFill>
                <a:effectLst/>
                <a:uLnTx/>
                <a:uFillTx/>
                <a:latin typeface="游ゴシック" panose="020F0502020204030204"/>
                <a:ea typeface="游ゴシック" panose="020B0400000000000000" pitchFamily="34" charset="-128"/>
                <a:cs typeface="+mn-cs"/>
              </a:rPr>
              <a:t>常時コミュニケーション</a:t>
            </a:r>
            <a:endParaRPr kumimoji="1" lang="en-US" altLang="ja-JP" sz="1400" b="0" i="0" u="none" strike="noStrike" kern="1200" cap="none" spc="0" normalizeH="0" baseline="0" noProof="0" dirty="0">
              <a:ln>
                <a:noFill/>
              </a:ln>
              <a:solidFill>
                <a:schemeClr val="bg1"/>
              </a:solidFill>
              <a:effectLst/>
              <a:uLnTx/>
              <a:uFillTx/>
              <a:latin typeface="游ゴシック" panose="020F0502020204030204"/>
              <a:ea typeface="游ゴシック" panose="020B0400000000000000" pitchFamily="34" charset="-128"/>
              <a:cs typeface="+mn-cs"/>
            </a:endParaRPr>
          </a:p>
          <a:p>
            <a:pPr algn="ctr" defTabSz="914400">
              <a:defRPr/>
            </a:pPr>
            <a:r>
              <a:rPr lang="ja-JP" altLang="en-US" sz="1400">
                <a:solidFill>
                  <a:schemeClr val="bg1"/>
                </a:solidFill>
                <a:latin typeface="游ゴシック" panose="020F0502020204030204"/>
                <a:ea typeface="游ゴシック" panose="020B0400000000000000" pitchFamily="34" charset="-128"/>
              </a:rPr>
              <a:t>要求・</a:t>
            </a:r>
            <a:r>
              <a:rPr kumimoji="1" lang="ja-JP" altLang="en-US" sz="1400" b="0" i="0" u="none" strike="noStrike" kern="1200" cap="none" spc="0" normalizeH="0" baseline="0" noProof="0">
                <a:ln>
                  <a:noFill/>
                </a:ln>
                <a:solidFill>
                  <a:schemeClr val="bg1"/>
                </a:solidFill>
                <a:effectLst/>
                <a:uLnTx/>
                <a:uFillTx/>
                <a:latin typeface="游ゴシック" panose="020F0502020204030204"/>
                <a:ea typeface="游ゴシック" panose="020B0400000000000000" pitchFamily="34" charset="-128"/>
                <a:cs typeface="+mn-cs"/>
              </a:rPr>
              <a:t>意思</a:t>
            </a:r>
            <a:r>
              <a:rPr kumimoji="1" lang="ja-JP" altLang="en-US" sz="1400" b="0" i="0" u="none" strike="noStrike" kern="1200" cap="none" spc="0" normalizeH="0" baseline="0" noProof="0" dirty="0">
                <a:ln>
                  <a:noFill/>
                </a:ln>
                <a:solidFill>
                  <a:schemeClr val="bg1"/>
                </a:solidFill>
                <a:effectLst/>
                <a:uLnTx/>
                <a:uFillTx/>
                <a:latin typeface="游ゴシック" panose="020F0502020204030204"/>
                <a:ea typeface="游ゴシック" panose="020B0400000000000000" pitchFamily="34" charset="-128"/>
                <a:cs typeface="+mn-cs"/>
              </a:rPr>
              <a:t>決定</a:t>
            </a:r>
          </a:p>
        </p:txBody>
      </p:sp>
      <p:pic>
        <p:nvPicPr>
          <p:cNvPr id="11" name="グラフィックス 10" descr="混乱した人">
            <a:extLst>
              <a:ext uri="{FF2B5EF4-FFF2-40B4-BE49-F238E27FC236}">
                <a16:creationId xmlns:a16="http://schemas.microsoft.com/office/drawing/2014/main" id="{C2C61B72-3DC3-A44D-874C-12DC7A92E95F}"/>
              </a:ext>
            </a:extLst>
          </p:cNvPr>
          <p:cNvPicPr>
            <a:picLocks noChangeAspect="1"/>
          </p:cNvPicPr>
          <p:nvPr/>
        </p:nvPicPr>
        <p:blipFill>
          <a:blip r:embed="rId14">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4921853" y="5446923"/>
            <a:ext cx="914400" cy="914400"/>
          </a:xfrm>
          <a:prstGeom prst="rect">
            <a:avLst/>
          </a:prstGeom>
          <a:effectLst>
            <a:outerShdw blurRad="50800" dist="38100" dir="2700000" algn="tl" rotWithShape="0">
              <a:prstClr val="black">
                <a:alpha val="40000"/>
              </a:prstClr>
            </a:outerShdw>
          </a:effectLst>
        </p:spPr>
      </p:pic>
      <p:sp>
        <p:nvSpPr>
          <p:cNvPr id="47" name="テキスト ボックス 46">
            <a:extLst>
              <a:ext uri="{FF2B5EF4-FFF2-40B4-BE49-F238E27FC236}">
                <a16:creationId xmlns:a16="http://schemas.microsoft.com/office/drawing/2014/main" id="{165FDF4A-0678-584D-B7CD-C09ACD302781}"/>
              </a:ext>
            </a:extLst>
          </p:cNvPr>
          <p:cNvSpPr txBox="1"/>
          <p:nvPr/>
        </p:nvSpPr>
        <p:spPr>
          <a:xfrm>
            <a:off x="2452128" y="5082210"/>
            <a:ext cx="701901" cy="307777"/>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bg1"/>
                </a:solidFill>
                <a:effectLst/>
                <a:uLnTx/>
                <a:uFillTx/>
                <a:latin typeface="游ゴシック" panose="020F0502020204030204"/>
                <a:ea typeface="游ゴシック" panose="020B0400000000000000" pitchFamily="34" charset="-128"/>
                <a:cs typeface="+mn-cs"/>
              </a:rPr>
              <a:t>要望</a:t>
            </a:r>
          </a:p>
        </p:txBody>
      </p:sp>
    </p:spTree>
    <p:extLst>
      <p:ext uri="{BB962C8B-B14F-4D97-AF65-F5344CB8AC3E}">
        <p14:creationId xmlns:p14="http://schemas.microsoft.com/office/powerpoint/2010/main" val="3530189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p:cTn id="7" dur="500" fill="hold"/>
                                        <p:tgtEl>
                                          <p:spTgt spid="54"/>
                                        </p:tgtEl>
                                        <p:attrNameLst>
                                          <p:attrName>ppt_w</p:attrName>
                                        </p:attrNameLst>
                                      </p:cBhvr>
                                      <p:tavLst>
                                        <p:tav tm="0">
                                          <p:val>
                                            <p:fltVal val="0"/>
                                          </p:val>
                                        </p:tav>
                                        <p:tav tm="100000">
                                          <p:val>
                                            <p:strVal val="#ppt_w"/>
                                          </p:val>
                                        </p:tav>
                                      </p:tavLst>
                                    </p:anim>
                                    <p:anim calcmode="lin" valueType="num">
                                      <p:cBhvr>
                                        <p:cTn id="8" dur="500" fill="hold"/>
                                        <p:tgtEl>
                                          <p:spTgt spid="54"/>
                                        </p:tgtEl>
                                        <p:attrNameLst>
                                          <p:attrName>ppt_h</p:attrName>
                                        </p:attrNameLst>
                                      </p:cBhvr>
                                      <p:tavLst>
                                        <p:tav tm="0">
                                          <p:val>
                                            <p:fltVal val="0"/>
                                          </p:val>
                                        </p:tav>
                                        <p:tav tm="100000">
                                          <p:val>
                                            <p:strVal val="#ppt_h"/>
                                          </p:val>
                                        </p:tav>
                                      </p:tavLst>
                                    </p:anim>
                                    <p:animEffect transition="in" filter="fade">
                                      <p:cBhvr>
                                        <p:cTn id="9" dur="500"/>
                                        <p:tgtEl>
                                          <p:spTgt spid="5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3"/>
                                        </p:tgtEl>
                                        <p:attrNameLst>
                                          <p:attrName>style.visibility</p:attrName>
                                        </p:attrNameLst>
                                      </p:cBhvr>
                                      <p:to>
                                        <p:strVal val="visible"/>
                                      </p:to>
                                    </p:set>
                                    <p:anim calcmode="lin" valueType="num">
                                      <p:cBhvr>
                                        <p:cTn id="12" dur="500" fill="hold"/>
                                        <p:tgtEl>
                                          <p:spTgt spid="53"/>
                                        </p:tgtEl>
                                        <p:attrNameLst>
                                          <p:attrName>ppt_w</p:attrName>
                                        </p:attrNameLst>
                                      </p:cBhvr>
                                      <p:tavLst>
                                        <p:tav tm="0">
                                          <p:val>
                                            <p:fltVal val="0"/>
                                          </p:val>
                                        </p:tav>
                                        <p:tav tm="100000">
                                          <p:val>
                                            <p:strVal val="#ppt_w"/>
                                          </p:val>
                                        </p:tav>
                                      </p:tavLst>
                                    </p:anim>
                                    <p:anim calcmode="lin" valueType="num">
                                      <p:cBhvr>
                                        <p:cTn id="13" dur="500" fill="hold"/>
                                        <p:tgtEl>
                                          <p:spTgt spid="53"/>
                                        </p:tgtEl>
                                        <p:attrNameLst>
                                          <p:attrName>ppt_h</p:attrName>
                                        </p:attrNameLst>
                                      </p:cBhvr>
                                      <p:tavLst>
                                        <p:tav tm="0">
                                          <p:val>
                                            <p:fltVal val="0"/>
                                          </p:val>
                                        </p:tav>
                                        <p:tav tm="100000">
                                          <p:val>
                                            <p:strVal val="#ppt_h"/>
                                          </p:val>
                                        </p:tav>
                                      </p:tavLst>
                                    </p:anim>
                                    <p:animEffect transition="in" filter="fade">
                                      <p:cBhvr>
                                        <p:cTn id="14" dur="500"/>
                                        <p:tgtEl>
                                          <p:spTgt spid="53"/>
                                        </p:tgtEl>
                                      </p:cBhvr>
                                    </p:animEffect>
                                  </p:childTnLst>
                                </p:cTn>
                              </p:par>
                              <p:par>
                                <p:cTn id="15" presetID="53" presetClass="entr" presetSubtype="16" fill="hold"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animEffect transition="in" filter="fade">
                                      <p:cBhvr>
                                        <p:cTn id="19" dur="500"/>
                                        <p:tgtEl>
                                          <p:spTgt spid="1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 calcmode="lin" valueType="num">
                                      <p:cBhvr>
                                        <p:cTn id="22" dur="500" fill="hold"/>
                                        <p:tgtEl>
                                          <p:spTgt spid="17"/>
                                        </p:tgtEl>
                                        <p:attrNameLst>
                                          <p:attrName>ppt_w</p:attrName>
                                        </p:attrNameLst>
                                      </p:cBhvr>
                                      <p:tavLst>
                                        <p:tav tm="0">
                                          <p:val>
                                            <p:fltVal val="0"/>
                                          </p:val>
                                        </p:tav>
                                        <p:tav tm="100000">
                                          <p:val>
                                            <p:strVal val="#ppt_w"/>
                                          </p:val>
                                        </p:tav>
                                      </p:tavLst>
                                    </p:anim>
                                    <p:anim calcmode="lin" valueType="num">
                                      <p:cBhvr>
                                        <p:cTn id="23" dur="500" fill="hold"/>
                                        <p:tgtEl>
                                          <p:spTgt spid="17"/>
                                        </p:tgtEl>
                                        <p:attrNameLst>
                                          <p:attrName>ppt_h</p:attrName>
                                        </p:attrNameLst>
                                      </p:cBhvr>
                                      <p:tavLst>
                                        <p:tav tm="0">
                                          <p:val>
                                            <p:fltVal val="0"/>
                                          </p:val>
                                        </p:tav>
                                        <p:tav tm="100000">
                                          <p:val>
                                            <p:strVal val="#ppt_h"/>
                                          </p:val>
                                        </p:tav>
                                      </p:tavLst>
                                    </p:anim>
                                    <p:animEffect transition="in" filter="fade">
                                      <p:cBhvr>
                                        <p:cTn id="24" dur="500"/>
                                        <p:tgtEl>
                                          <p:spTgt spid="1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Effect transition="in" filter="fade">
                                      <p:cBhvr>
                                        <p:cTn id="29" dur="500"/>
                                        <p:tgtEl>
                                          <p:spTgt spid="2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23"/>
                                        </p:tgtEl>
                                        <p:attrNameLst>
                                          <p:attrName>style.visibility</p:attrName>
                                        </p:attrNameLst>
                                      </p:cBhvr>
                                      <p:to>
                                        <p:strVal val="visible"/>
                                      </p:to>
                                    </p:set>
                                    <p:anim calcmode="lin" valueType="num">
                                      <p:cBhvr>
                                        <p:cTn id="32" dur="500" fill="hold"/>
                                        <p:tgtEl>
                                          <p:spTgt spid="23"/>
                                        </p:tgtEl>
                                        <p:attrNameLst>
                                          <p:attrName>ppt_w</p:attrName>
                                        </p:attrNameLst>
                                      </p:cBhvr>
                                      <p:tavLst>
                                        <p:tav tm="0">
                                          <p:val>
                                            <p:fltVal val="0"/>
                                          </p:val>
                                        </p:tav>
                                        <p:tav tm="100000">
                                          <p:val>
                                            <p:strVal val="#ppt_w"/>
                                          </p:val>
                                        </p:tav>
                                      </p:tavLst>
                                    </p:anim>
                                    <p:anim calcmode="lin" valueType="num">
                                      <p:cBhvr>
                                        <p:cTn id="33" dur="500" fill="hold"/>
                                        <p:tgtEl>
                                          <p:spTgt spid="23"/>
                                        </p:tgtEl>
                                        <p:attrNameLst>
                                          <p:attrName>ppt_h</p:attrName>
                                        </p:attrNameLst>
                                      </p:cBhvr>
                                      <p:tavLst>
                                        <p:tav tm="0">
                                          <p:val>
                                            <p:fltVal val="0"/>
                                          </p:val>
                                        </p:tav>
                                        <p:tav tm="100000">
                                          <p:val>
                                            <p:strVal val="#ppt_h"/>
                                          </p:val>
                                        </p:tav>
                                      </p:tavLst>
                                    </p:anim>
                                    <p:animEffect transition="in" filter="fade">
                                      <p:cBhvr>
                                        <p:cTn id="34" dur="500"/>
                                        <p:tgtEl>
                                          <p:spTgt spid="23"/>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5"/>
                                        </p:tgtEl>
                                        <p:attrNameLst>
                                          <p:attrName>style.visibility</p:attrName>
                                        </p:attrNameLst>
                                      </p:cBhvr>
                                      <p:to>
                                        <p:strVal val="visible"/>
                                      </p:to>
                                    </p:set>
                                    <p:anim calcmode="lin" valueType="num">
                                      <p:cBhvr>
                                        <p:cTn id="37" dur="500" fill="hold"/>
                                        <p:tgtEl>
                                          <p:spTgt spid="25"/>
                                        </p:tgtEl>
                                        <p:attrNameLst>
                                          <p:attrName>ppt_w</p:attrName>
                                        </p:attrNameLst>
                                      </p:cBhvr>
                                      <p:tavLst>
                                        <p:tav tm="0">
                                          <p:val>
                                            <p:fltVal val="0"/>
                                          </p:val>
                                        </p:tav>
                                        <p:tav tm="100000">
                                          <p:val>
                                            <p:strVal val="#ppt_w"/>
                                          </p:val>
                                        </p:tav>
                                      </p:tavLst>
                                    </p:anim>
                                    <p:anim calcmode="lin" valueType="num">
                                      <p:cBhvr>
                                        <p:cTn id="38" dur="500" fill="hold"/>
                                        <p:tgtEl>
                                          <p:spTgt spid="25"/>
                                        </p:tgtEl>
                                        <p:attrNameLst>
                                          <p:attrName>ppt_h</p:attrName>
                                        </p:attrNameLst>
                                      </p:cBhvr>
                                      <p:tavLst>
                                        <p:tav tm="0">
                                          <p:val>
                                            <p:fltVal val="0"/>
                                          </p:val>
                                        </p:tav>
                                        <p:tav tm="100000">
                                          <p:val>
                                            <p:strVal val="#ppt_h"/>
                                          </p:val>
                                        </p:tav>
                                      </p:tavLst>
                                    </p:anim>
                                    <p:animEffect transition="in" filter="fade">
                                      <p:cBhvr>
                                        <p:cTn id="39" dur="500"/>
                                        <p:tgtEl>
                                          <p:spTgt spid="25"/>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36"/>
                                        </p:tgtEl>
                                        <p:attrNameLst>
                                          <p:attrName>style.visibility</p:attrName>
                                        </p:attrNameLst>
                                      </p:cBhvr>
                                      <p:to>
                                        <p:strVal val="visible"/>
                                      </p:to>
                                    </p:set>
                                    <p:anim calcmode="lin" valueType="num">
                                      <p:cBhvr>
                                        <p:cTn id="42" dur="500" fill="hold"/>
                                        <p:tgtEl>
                                          <p:spTgt spid="36"/>
                                        </p:tgtEl>
                                        <p:attrNameLst>
                                          <p:attrName>ppt_w</p:attrName>
                                        </p:attrNameLst>
                                      </p:cBhvr>
                                      <p:tavLst>
                                        <p:tav tm="0">
                                          <p:val>
                                            <p:fltVal val="0"/>
                                          </p:val>
                                        </p:tav>
                                        <p:tav tm="100000">
                                          <p:val>
                                            <p:strVal val="#ppt_w"/>
                                          </p:val>
                                        </p:tav>
                                      </p:tavLst>
                                    </p:anim>
                                    <p:anim calcmode="lin" valueType="num">
                                      <p:cBhvr>
                                        <p:cTn id="43" dur="500" fill="hold"/>
                                        <p:tgtEl>
                                          <p:spTgt spid="36"/>
                                        </p:tgtEl>
                                        <p:attrNameLst>
                                          <p:attrName>ppt_h</p:attrName>
                                        </p:attrNameLst>
                                      </p:cBhvr>
                                      <p:tavLst>
                                        <p:tav tm="0">
                                          <p:val>
                                            <p:fltVal val="0"/>
                                          </p:val>
                                        </p:tav>
                                        <p:tav tm="100000">
                                          <p:val>
                                            <p:strVal val="#ppt_h"/>
                                          </p:val>
                                        </p:tav>
                                      </p:tavLst>
                                    </p:anim>
                                    <p:animEffect transition="in" filter="fade">
                                      <p:cBhvr>
                                        <p:cTn id="44" dur="500"/>
                                        <p:tgtEl>
                                          <p:spTgt spid="36"/>
                                        </p:tgtEl>
                                      </p:cBhvr>
                                    </p:animEffect>
                                  </p:childTnLst>
                                </p:cTn>
                              </p:par>
                              <p:par>
                                <p:cTn id="45" presetID="53" presetClass="entr" presetSubtype="16" fill="hold" nodeType="withEffect">
                                  <p:stCondLst>
                                    <p:cond delay="0"/>
                                  </p:stCondLst>
                                  <p:childTnLst>
                                    <p:set>
                                      <p:cBhvr>
                                        <p:cTn id="46" dur="1" fill="hold">
                                          <p:stCondLst>
                                            <p:cond delay="0"/>
                                          </p:stCondLst>
                                        </p:cTn>
                                        <p:tgtEl>
                                          <p:spTgt spid="44"/>
                                        </p:tgtEl>
                                        <p:attrNameLst>
                                          <p:attrName>style.visibility</p:attrName>
                                        </p:attrNameLst>
                                      </p:cBhvr>
                                      <p:to>
                                        <p:strVal val="visible"/>
                                      </p:to>
                                    </p:set>
                                    <p:anim calcmode="lin" valueType="num">
                                      <p:cBhvr>
                                        <p:cTn id="47" dur="500" fill="hold"/>
                                        <p:tgtEl>
                                          <p:spTgt spid="44"/>
                                        </p:tgtEl>
                                        <p:attrNameLst>
                                          <p:attrName>ppt_w</p:attrName>
                                        </p:attrNameLst>
                                      </p:cBhvr>
                                      <p:tavLst>
                                        <p:tav tm="0">
                                          <p:val>
                                            <p:fltVal val="0"/>
                                          </p:val>
                                        </p:tav>
                                        <p:tav tm="100000">
                                          <p:val>
                                            <p:strVal val="#ppt_w"/>
                                          </p:val>
                                        </p:tav>
                                      </p:tavLst>
                                    </p:anim>
                                    <p:anim calcmode="lin" valueType="num">
                                      <p:cBhvr>
                                        <p:cTn id="48" dur="500" fill="hold"/>
                                        <p:tgtEl>
                                          <p:spTgt spid="44"/>
                                        </p:tgtEl>
                                        <p:attrNameLst>
                                          <p:attrName>ppt_h</p:attrName>
                                        </p:attrNameLst>
                                      </p:cBhvr>
                                      <p:tavLst>
                                        <p:tav tm="0">
                                          <p:val>
                                            <p:fltVal val="0"/>
                                          </p:val>
                                        </p:tav>
                                        <p:tav tm="100000">
                                          <p:val>
                                            <p:strVal val="#ppt_h"/>
                                          </p:val>
                                        </p:tav>
                                      </p:tavLst>
                                    </p:anim>
                                    <p:animEffect transition="in" filter="fade">
                                      <p:cBhvr>
                                        <p:cTn id="49" dur="500"/>
                                        <p:tgtEl>
                                          <p:spTgt spid="44"/>
                                        </p:tgtEl>
                                      </p:cBhvr>
                                    </p:animEffect>
                                  </p:childTnLst>
                                </p:cTn>
                              </p:par>
                              <p:par>
                                <p:cTn id="50" presetID="53" presetClass="entr" presetSubtype="16" fill="hold" nodeType="withEffect">
                                  <p:stCondLst>
                                    <p:cond delay="0"/>
                                  </p:stCondLst>
                                  <p:childTnLst>
                                    <p:set>
                                      <p:cBhvr>
                                        <p:cTn id="51" dur="1" fill="hold">
                                          <p:stCondLst>
                                            <p:cond delay="0"/>
                                          </p:stCondLst>
                                        </p:cTn>
                                        <p:tgtEl>
                                          <p:spTgt spid="45"/>
                                        </p:tgtEl>
                                        <p:attrNameLst>
                                          <p:attrName>style.visibility</p:attrName>
                                        </p:attrNameLst>
                                      </p:cBhvr>
                                      <p:to>
                                        <p:strVal val="visible"/>
                                      </p:to>
                                    </p:set>
                                    <p:anim calcmode="lin" valueType="num">
                                      <p:cBhvr>
                                        <p:cTn id="52" dur="500" fill="hold"/>
                                        <p:tgtEl>
                                          <p:spTgt spid="45"/>
                                        </p:tgtEl>
                                        <p:attrNameLst>
                                          <p:attrName>ppt_w</p:attrName>
                                        </p:attrNameLst>
                                      </p:cBhvr>
                                      <p:tavLst>
                                        <p:tav tm="0">
                                          <p:val>
                                            <p:fltVal val="0"/>
                                          </p:val>
                                        </p:tav>
                                        <p:tav tm="100000">
                                          <p:val>
                                            <p:strVal val="#ppt_w"/>
                                          </p:val>
                                        </p:tav>
                                      </p:tavLst>
                                    </p:anim>
                                    <p:anim calcmode="lin" valueType="num">
                                      <p:cBhvr>
                                        <p:cTn id="53" dur="500" fill="hold"/>
                                        <p:tgtEl>
                                          <p:spTgt spid="45"/>
                                        </p:tgtEl>
                                        <p:attrNameLst>
                                          <p:attrName>ppt_h</p:attrName>
                                        </p:attrNameLst>
                                      </p:cBhvr>
                                      <p:tavLst>
                                        <p:tav tm="0">
                                          <p:val>
                                            <p:fltVal val="0"/>
                                          </p:val>
                                        </p:tav>
                                        <p:tav tm="100000">
                                          <p:val>
                                            <p:strVal val="#ppt_h"/>
                                          </p:val>
                                        </p:tav>
                                      </p:tavLst>
                                    </p:anim>
                                    <p:animEffect transition="in" filter="fade">
                                      <p:cBhvr>
                                        <p:cTn id="54" dur="500"/>
                                        <p:tgtEl>
                                          <p:spTgt spid="45"/>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 calcmode="lin" valueType="num">
                                      <p:cBhvr>
                                        <p:cTn id="62" dur="500" fill="hold"/>
                                        <p:tgtEl>
                                          <p:spTgt spid="43"/>
                                        </p:tgtEl>
                                        <p:attrNameLst>
                                          <p:attrName>ppt_w</p:attrName>
                                        </p:attrNameLst>
                                      </p:cBhvr>
                                      <p:tavLst>
                                        <p:tav tm="0">
                                          <p:val>
                                            <p:fltVal val="0"/>
                                          </p:val>
                                        </p:tav>
                                        <p:tav tm="100000">
                                          <p:val>
                                            <p:strVal val="#ppt_w"/>
                                          </p:val>
                                        </p:tav>
                                      </p:tavLst>
                                    </p:anim>
                                    <p:anim calcmode="lin" valueType="num">
                                      <p:cBhvr>
                                        <p:cTn id="63" dur="500" fill="hold"/>
                                        <p:tgtEl>
                                          <p:spTgt spid="43"/>
                                        </p:tgtEl>
                                        <p:attrNameLst>
                                          <p:attrName>ppt_h</p:attrName>
                                        </p:attrNameLst>
                                      </p:cBhvr>
                                      <p:tavLst>
                                        <p:tav tm="0">
                                          <p:val>
                                            <p:fltVal val="0"/>
                                          </p:val>
                                        </p:tav>
                                        <p:tav tm="100000">
                                          <p:val>
                                            <p:strVal val="#ppt_h"/>
                                          </p:val>
                                        </p:tav>
                                      </p:tavLst>
                                    </p:anim>
                                    <p:animEffect transition="in" filter="fade">
                                      <p:cBhvr>
                                        <p:cTn id="64" dur="500"/>
                                        <p:tgtEl>
                                          <p:spTgt spid="43"/>
                                        </p:tgtEl>
                                      </p:cBhvr>
                                    </p:animEffect>
                                  </p:childTnLst>
                                </p:cTn>
                              </p:par>
                              <p:par>
                                <p:cTn id="65" presetID="53" presetClass="entr" presetSubtype="16" fill="hold" nodeType="withEffect">
                                  <p:stCondLst>
                                    <p:cond delay="0"/>
                                  </p:stCondLst>
                                  <p:childTnLst>
                                    <p:set>
                                      <p:cBhvr>
                                        <p:cTn id="66" dur="1" fill="hold">
                                          <p:stCondLst>
                                            <p:cond delay="0"/>
                                          </p:stCondLst>
                                        </p:cTn>
                                        <p:tgtEl>
                                          <p:spTgt spid="11"/>
                                        </p:tgtEl>
                                        <p:attrNameLst>
                                          <p:attrName>style.visibility</p:attrName>
                                        </p:attrNameLst>
                                      </p:cBhvr>
                                      <p:to>
                                        <p:strVal val="visible"/>
                                      </p:to>
                                    </p:set>
                                    <p:anim calcmode="lin" valueType="num">
                                      <p:cBhvr>
                                        <p:cTn id="67" dur="500" fill="hold"/>
                                        <p:tgtEl>
                                          <p:spTgt spid="11"/>
                                        </p:tgtEl>
                                        <p:attrNameLst>
                                          <p:attrName>ppt_w</p:attrName>
                                        </p:attrNameLst>
                                      </p:cBhvr>
                                      <p:tavLst>
                                        <p:tav tm="0">
                                          <p:val>
                                            <p:fltVal val="0"/>
                                          </p:val>
                                        </p:tav>
                                        <p:tav tm="100000">
                                          <p:val>
                                            <p:strVal val="#ppt_w"/>
                                          </p:val>
                                        </p:tav>
                                      </p:tavLst>
                                    </p:anim>
                                    <p:anim calcmode="lin" valueType="num">
                                      <p:cBhvr>
                                        <p:cTn id="68" dur="500" fill="hold"/>
                                        <p:tgtEl>
                                          <p:spTgt spid="11"/>
                                        </p:tgtEl>
                                        <p:attrNameLst>
                                          <p:attrName>ppt_h</p:attrName>
                                        </p:attrNameLst>
                                      </p:cBhvr>
                                      <p:tavLst>
                                        <p:tav tm="0">
                                          <p:val>
                                            <p:fltVal val="0"/>
                                          </p:val>
                                        </p:tav>
                                        <p:tav tm="100000">
                                          <p:val>
                                            <p:strVal val="#ppt_h"/>
                                          </p:val>
                                        </p:tav>
                                      </p:tavLst>
                                    </p:anim>
                                    <p:animEffect transition="in" filter="fade">
                                      <p:cBhvr>
                                        <p:cTn id="69" dur="500"/>
                                        <p:tgtEl>
                                          <p:spTgt spid="11"/>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7"/>
                                        </p:tgtEl>
                                        <p:attrNameLst>
                                          <p:attrName>style.visibility</p:attrName>
                                        </p:attrNameLst>
                                      </p:cBhvr>
                                      <p:to>
                                        <p:strVal val="visible"/>
                                      </p:to>
                                    </p:set>
                                    <p:anim calcmode="lin" valueType="num">
                                      <p:cBhvr>
                                        <p:cTn id="72" dur="500" fill="hold"/>
                                        <p:tgtEl>
                                          <p:spTgt spid="47"/>
                                        </p:tgtEl>
                                        <p:attrNameLst>
                                          <p:attrName>ppt_w</p:attrName>
                                        </p:attrNameLst>
                                      </p:cBhvr>
                                      <p:tavLst>
                                        <p:tav tm="0">
                                          <p:val>
                                            <p:fltVal val="0"/>
                                          </p:val>
                                        </p:tav>
                                        <p:tav tm="100000">
                                          <p:val>
                                            <p:strVal val="#ppt_w"/>
                                          </p:val>
                                        </p:tav>
                                      </p:tavLst>
                                    </p:anim>
                                    <p:anim calcmode="lin" valueType="num">
                                      <p:cBhvr>
                                        <p:cTn id="73" dur="500" fill="hold"/>
                                        <p:tgtEl>
                                          <p:spTgt spid="47"/>
                                        </p:tgtEl>
                                        <p:attrNameLst>
                                          <p:attrName>ppt_h</p:attrName>
                                        </p:attrNameLst>
                                      </p:cBhvr>
                                      <p:tavLst>
                                        <p:tav tm="0">
                                          <p:val>
                                            <p:fltVal val="0"/>
                                          </p:val>
                                        </p:tav>
                                        <p:tav tm="100000">
                                          <p:val>
                                            <p:strVal val="#ppt_h"/>
                                          </p:val>
                                        </p:tav>
                                      </p:tavLst>
                                    </p:anim>
                                    <p:animEffect transition="in" filter="fade">
                                      <p:cBhvr>
                                        <p:cTn id="74"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3" grpId="0" animBg="1"/>
      <p:bldP spid="17" grpId="0"/>
      <p:bldP spid="22" grpId="0"/>
      <p:bldP spid="23" grpId="0"/>
      <p:bldP spid="25" grpId="0"/>
      <p:bldP spid="36" grpId="0"/>
      <p:bldP spid="46" grpId="0" animBg="1"/>
      <p:bldP spid="43" grpId="0"/>
      <p:bldP spid="47"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a:extLst>
              <a:ext uri="{FF2B5EF4-FFF2-40B4-BE49-F238E27FC236}">
                <a16:creationId xmlns:a16="http://schemas.microsoft.com/office/drawing/2014/main" id="{88DFAC04-F1C4-4C45-892B-F179579B8021}"/>
              </a:ext>
            </a:extLst>
          </p:cNvPr>
          <p:cNvSpPr/>
          <p:nvPr/>
        </p:nvSpPr>
        <p:spPr>
          <a:xfrm>
            <a:off x="175364" y="795403"/>
            <a:ext cx="4327743" cy="5549030"/>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9087060F-15A0-FB42-B11B-94B47448CB0C}"/>
              </a:ext>
            </a:extLst>
          </p:cNvPr>
          <p:cNvSpPr>
            <a:spLocks noGrp="1"/>
          </p:cNvSpPr>
          <p:nvPr>
            <p:ph type="title"/>
          </p:nvPr>
        </p:nvSpPr>
        <p:spPr/>
        <p:txBody>
          <a:bodyPr/>
          <a:lstStyle/>
          <a:p>
            <a:r>
              <a:rPr kumimoji="1" lang="ja-JP" altLang="en-US"/>
              <a:t>ウォーターフォールとアジャイルの違い</a:t>
            </a:r>
          </a:p>
        </p:txBody>
      </p:sp>
      <p:sp>
        <p:nvSpPr>
          <p:cNvPr id="4" name="テキスト ボックス 3">
            <a:extLst>
              <a:ext uri="{FF2B5EF4-FFF2-40B4-BE49-F238E27FC236}">
                <a16:creationId xmlns:a16="http://schemas.microsoft.com/office/drawing/2014/main" id="{135E95C7-8B3E-5F4E-AB72-EF567F928F10}"/>
              </a:ext>
            </a:extLst>
          </p:cNvPr>
          <p:cNvSpPr txBox="1"/>
          <p:nvPr/>
        </p:nvSpPr>
        <p:spPr>
          <a:xfrm>
            <a:off x="369896" y="2609534"/>
            <a:ext cx="3935693" cy="1477328"/>
          </a:xfrm>
          <a:prstGeom prst="rect">
            <a:avLst/>
          </a:prstGeom>
          <a:noFill/>
        </p:spPr>
        <p:txBody>
          <a:bodyPr wrap="none" rtlCol="0">
            <a:spAutoFit/>
          </a:bodyPr>
          <a:lstStyle/>
          <a:p>
            <a:pPr marL="285750" indent="-285750">
              <a:buFont typeface="Wingdings" pitchFamily="2" charset="2"/>
              <a:buChar char="ü"/>
            </a:pPr>
            <a:r>
              <a:rPr lang="ja-JP" altLang="en-US">
                <a:solidFill>
                  <a:schemeClr val="accent3">
                    <a:lumMod val="75000"/>
                  </a:schemeClr>
                </a:solidFill>
                <a:latin typeface="Meiryo" panose="020B0604030504040204" pitchFamily="34" charset="-128"/>
                <a:ea typeface="Meiryo" panose="020B0604030504040204" pitchFamily="34" charset="-128"/>
              </a:rPr>
              <a:t>用意された</a:t>
            </a:r>
            <a:r>
              <a:rPr kumimoji="1" lang="ja-JP" altLang="en-US">
                <a:solidFill>
                  <a:schemeClr val="accent3">
                    <a:lumMod val="75000"/>
                  </a:schemeClr>
                </a:solidFill>
                <a:latin typeface="Meiryo" panose="020B0604030504040204" pitchFamily="34" charset="-128"/>
                <a:ea typeface="Meiryo" panose="020B0604030504040204" pitchFamily="34" charset="-128"/>
              </a:rPr>
              <a:t>プロセスやツール</a:t>
            </a:r>
            <a:endParaRPr kumimoji="1" lang="en-US" altLang="ja-JP" dirty="0">
              <a:solidFill>
                <a:schemeClr val="accent3">
                  <a:lumMod val="75000"/>
                </a:schemeClr>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kumimoji="1" lang="ja-JP" altLang="en-US">
                <a:solidFill>
                  <a:schemeClr val="accent3">
                    <a:lumMod val="75000"/>
                  </a:schemeClr>
                </a:solidFill>
                <a:latin typeface="Meiryo" panose="020B0604030504040204" pitchFamily="34" charset="-128"/>
                <a:ea typeface="Meiryo" panose="020B0604030504040204" pitchFamily="34" charset="-128"/>
              </a:rPr>
              <a:t>全てを網羅したドキュメント</a:t>
            </a:r>
            <a:endParaRPr kumimoji="1" lang="en-US" altLang="ja-JP" dirty="0">
              <a:solidFill>
                <a:schemeClr val="accent3">
                  <a:lumMod val="75000"/>
                </a:schemeClr>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kumimoji="1" lang="ja-JP" altLang="en-US">
                <a:solidFill>
                  <a:schemeClr val="accent3">
                    <a:lumMod val="75000"/>
                  </a:schemeClr>
                </a:solidFill>
                <a:latin typeface="Meiryo" panose="020B0604030504040204" pitchFamily="34" charset="-128"/>
                <a:ea typeface="Meiryo" panose="020B0604030504040204" pitchFamily="34" charset="-128"/>
              </a:rPr>
              <a:t>お互いの妥協点を探る契約交渉</a:t>
            </a:r>
            <a:endParaRPr kumimoji="1" lang="en-US" altLang="ja-JP" dirty="0">
              <a:solidFill>
                <a:schemeClr val="accent3">
                  <a:lumMod val="75000"/>
                </a:schemeClr>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kumimoji="1" lang="ja-JP" altLang="en-US">
                <a:solidFill>
                  <a:schemeClr val="accent3">
                    <a:lumMod val="75000"/>
                  </a:schemeClr>
                </a:solidFill>
                <a:latin typeface="Meiryo" panose="020B0604030504040204" pitchFamily="34" charset="-128"/>
                <a:ea typeface="Meiryo" panose="020B0604030504040204" pitchFamily="34" charset="-128"/>
              </a:rPr>
              <a:t>一度決めた仕様や計画に従うこと</a:t>
            </a:r>
            <a:endParaRPr kumimoji="1" lang="en-US" altLang="ja-JP" dirty="0">
              <a:solidFill>
                <a:schemeClr val="accent3">
                  <a:lumMod val="75000"/>
                </a:schemeClr>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lang="ja-JP" altLang="en-US">
                <a:solidFill>
                  <a:schemeClr val="accent3">
                    <a:lumMod val="75000"/>
                  </a:schemeClr>
                </a:solidFill>
                <a:latin typeface="Meiryo" panose="020B0604030504040204" pitchFamily="34" charset="-128"/>
                <a:ea typeface="Meiryo" panose="020B0604030504040204" pitchFamily="34" charset="-128"/>
              </a:rPr>
              <a:t>システムを納品すること</a:t>
            </a:r>
            <a:endParaRPr kumimoji="1" lang="ja-JP" altLang="en-US">
              <a:solidFill>
                <a:schemeClr val="accent3">
                  <a:lumMod val="75000"/>
                </a:schemeClr>
              </a:solidFill>
              <a:latin typeface="Meiryo" panose="020B0604030504040204" pitchFamily="34" charset="-128"/>
              <a:ea typeface="Meiryo" panose="020B0604030504040204" pitchFamily="34" charset="-128"/>
            </a:endParaRPr>
          </a:p>
        </p:txBody>
      </p:sp>
      <p:sp>
        <p:nvSpPr>
          <p:cNvPr id="5" name="テキスト ボックス 4">
            <a:extLst>
              <a:ext uri="{FF2B5EF4-FFF2-40B4-BE49-F238E27FC236}">
                <a16:creationId xmlns:a16="http://schemas.microsoft.com/office/drawing/2014/main" id="{6F180980-ED39-6446-883D-FC1847A8949E}"/>
              </a:ext>
            </a:extLst>
          </p:cNvPr>
          <p:cNvSpPr txBox="1"/>
          <p:nvPr/>
        </p:nvSpPr>
        <p:spPr>
          <a:xfrm>
            <a:off x="398751" y="1708764"/>
            <a:ext cx="3877985" cy="461665"/>
          </a:xfrm>
          <a:prstGeom prst="rect">
            <a:avLst/>
          </a:prstGeom>
          <a:noFill/>
        </p:spPr>
        <p:txBody>
          <a:bodyPr wrap="none" rtlCol="0">
            <a:spAutoFit/>
          </a:bodyPr>
          <a:lstStyle/>
          <a:p>
            <a:pPr algn="ctr"/>
            <a:r>
              <a:rPr kumimoji="1" lang="ja-JP" altLang="en-US" sz="2400" b="1">
                <a:solidFill>
                  <a:schemeClr val="accent3">
                    <a:lumMod val="75000"/>
                  </a:schemeClr>
                </a:solidFill>
                <a:latin typeface="Meiryo" panose="020B0604030504040204" pitchFamily="34" charset="-128"/>
                <a:ea typeface="Meiryo" panose="020B0604030504040204" pitchFamily="34" charset="-128"/>
              </a:rPr>
              <a:t>計画通りに完成させること</a:t>
            </a:r>
          </a:p>
        </p:txBody>
      </p:sp>
      <p:sp>
        <p:nvSpPr>
          <p:cNvPr id="9" name="テキスト ボックス 8">
            <a:extLst>
              <a:ext uri="{FF2B5EF4-FFF2-40B4-BE49-F238E27FC236}">
                <a16:creationId xmlns:a16="http://schemas.microsoft.com/office/drawing/2014/main" id="{E6856CBA-8866-0247-B571-F0E58EFA196F}"/>
              </a:ext>
            </a:extLst>
          </p:cNvPr>
          <p:cNvSpPr txBox="1"/>
          <p:nvPr/>
        </p:nvSpPr>
        <p:spPr>
          <a:xfrm>
            <a:off x="369896" y="4541023"/>
            <a:ext cx="3775393" cy="400110"/>
          </a:xfrm>
          <a:prstGeom prst="rect">
            <a:avLst/>
          </a:prstGeom>
          <a:noFill/>
        </p:spPr>
        <p:txBody>
          <a:bodyPr wrap="none" rtlCol="0">
            <a:spAutoFit/>
          </a:bodyPr>
          <a:lstStyle/>
          <a:p>
            <a:pPr algn="ctr"/>
            <a:r>
              <a:rPr kumimoji="1" lang="ja-JP" altLang="en-US" sz="2000" b="1">
                <a:solidFill>
                  <a:schemeClr val="accent3">
                    <a:lumMod val="75000"/>
                  </a:schemeClr>
                </a:solidFill>
                <a:latin typeface="Meiryo" panose="020B0604030504040204" pitchFamily="34" charset="-128"/>
                <a:ea typeface="Meiryo" panose="020B0604030504040204" pitchFamily="34" charset="-128"/>
              </a:rPr>
              <a:t>「計画通り」</a:t>
            </a:r>
            <a:r>
              <a:rPr kumimoji="1" lang="ja-JP" altLang="en-US" sz="2000">
                <a:solidFill>
                  <a:schemeClr val="accent3">
                    <a:lumMod val="75000"/>
                  </a:schemeClr>
                </a:solidFill>
                <a:latin typeface="Meiryo" panose="020B0604030504040204" pitchFamily="34" charset="-128"/>
                <a:ea typeface="Meiryo" panose="020B0604030504040204" pitchFamily="34" charset="-128"/>
              </a:rPr>
              <a:t>が</a:t>
            </a:r>
            <a:r>
              <a:rPr kumimoji="1" lang="ja-JP" altLang="en-US" sz="2000" b="1">
                <a:solidFill>
                  <a:schemeClr val="accent3">
                    <a:lumMod val="75000"/>
                  </a:schemeClr>
                </a:solidFill>
                <a:latin typeface="Meiryo" panose="020B0604030504040204" pitchFamily="34" charset="-128"/>
                <a:ea typeface="Meiryo" panose="020B0604030504040204" pitchFamily="34" charset="-128"/>
              </a:rPr>
              <a:t>正義</a:t>
            </a:r>
            <a:r>
              <a:rPr kumimoji="1" lang="ja-JP" altLang="en-US" sz="2000">
                <a:solidFill>
                  <a:schemeClr val="accent3">
                    <a:lumMod val="75000"/>
                  </a:schemeClr>
                </a:solidFill>
                <a:latin typeface="Meiryo" panose="020B0604030504040204" pitchFamily="34" charset="-128"/>
                <a:ea typeface="Meiryo" panose="020B0604030504040204" pitchFamily="34" charset="-128"/>
              </a:rPr>
              <a:t>という</a:t>
            </a:r>
            <a:r>
              <a:rPr kumimoji="1" lang="ja-JP" altLang="en-US" sz="2000" b="1">
                <a:solidFill>
                  <a:schemeClr val="accent3">
                    <a:lumMod val="75000"/>
                  </a:schemeClr>
                </a:solidFill>
                <a:latin typeface="Meiryo" panose="020B0604030504040204" pitchFamily="34" charset="-128"/>
                <a:ea typeface="Meiryo" panose="020B0604030504040204" pitchFamily="34" charset="-128"/>
              </a:rPr>
              <a:t>信念</a:t>
            </a:r>
          </a:p>
        </p:txBody>
      </p:sp>
      <p:grpSp>
        <p:nvGrpSpPr>
          <p:cNvPr id="13" name="グループ化 12">
            <a:extLst>
              <a:ext uri="{FF2B5EF4-FFF2-40B4-BE49-F238E27FC236}">
                <a16:creationId xmlns:a16="http://schemas.microsoft.com/office/drawing/2014/main" id="{97EA88D5-B057-0A4F-9DFA-4A2F676675F8}"/>
              </a:ext>
            </a:extLst>
          </p:cNvPr>
          <p:cNvGrpSpPr/>
          <p:nvPr/>
        </p:nvGrpSpPr>
        <p:grpSpPr>
          <a:xfrm>
            <a:off x="4640893" y="795403"/>
            <a:ext cx="4327743" cy="5549030"/>
            <a:chOff x="4640893" y="795403"/>
            <a:chExt cx="4327743" cy="5549030"/>
          </a:xfrm>
        </p:grpSpPr>
        <p:sp>
          <p:nvSpPr>
            <p:cNvPr id="12" name="正方形/長方形 11">
              <a:extLst>
                <a:ext uri="{FF2B5EF4-FFF2-40B4-BE49-F238E27FC236}">
                  <a16:creationId xmlns:a16="http://schemas.microsoft.com/office/drawing/2014/main" id="{7EC47D85-F566-3A4B-AC16-11E48F966DD6}"/>
                </a:ext>
              </a:extLst>
            </p:cNvPr>
            <p:cNvSpPr/>
            <p:nvPr/>
          </p:nvSpPr>
          <p:spPr>
            <a:xfrm>
              <a:off x="4640893" y="795403"/>
              <a:ext cx="4327743" cy="5549030"/>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 name="テキスト ボックス 2">
              <a:extLst>
                <a:ext uri="{FF2B5EF4-FFF2-40B4-BE49-F238E27FC236}">
                  <a16:creationId xmlns:a16="http://schemas.microsoft.com/office/drawing/2014/main" id="{F13CBB7D-D99D-804F-B28F-13AEC639F820}"/>
                </a:ext>
              </a:extLst>
            </p:cNvPr>
            <p:cNvSpPr txBox="1"/>
            <p:nvPr/>
          </p:nvSpPr>
          <p:spPr>
            <a:xfrm>
              <a:off x="5069242" y="2641064"/>
              <a:ext cx="3474028" cy="1477328"/>
            </a:xfrm>
            <a:prstGeom prst="rect">
              <a:avLst/>
            </a:prstGeom>
            <a:noFill/>
          </p:spPr>
          <p:txBody>
            <a:bodyPr wrap="none" rtlCol="0">
              <a:spAutoFit/>
            </a:bodyPr>
            <a:lstStyle/>
            <a:p>
              <a:pPr marL="285750" indent="-285750">
                <a:buFont typeface="Wingdings" pitchFamily="2" charset="2"/>
                <a:buChar char="ü"/>
              </a:pPr>
              <a:r>
                <a:rPr kumimoji="1" lang="ja-JP" altLang="en-US">
                  <a:solidFill>
                    <a:srgbClr val="0070C0"/>
                  </a:solidFill>
                  <a:latin typeface="Meiryo" panose="020B0604030504040204" pitchFamily="34" charset="-128"/>
                  <a:ea typeface="Meiryo" panose="020B0604030504040204" pitchFamily="34" charset="-128"/>
                </a:rPr>
                <a:t>自律的な判断と行動</a:t>
              </a:r>
              <a:endParaRPr kumimoji="1" lang="en-US" altLang="ja-JP" dirty="0">
                <a:solidFill>
                  <a:srgbClr val="0070C0"/>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kumimoji="1" lang="ja-JP" altLang="en-US">
                  <a:solidFill>
                    <a:srgbClr val="0070C0"/>
                  </a:solidFill>
                  <a:latin typeface="Meiryo" panose="020B0604030504040204" pitchFamily="34" charset="-128"/>
                  <a:ea typeface="Meiryo" panose="020B0604030504040204" pitchFamily="34" charset="-128"/>
                </a:rPr>
                <a:t>実際に使う動くソフトウェア</a:t>
              </a:r>
              <a:endParaRPr kumimoji="1" lang="en-US" altLang="ja-JP" dirty="0">
                <a:solidFill>
                  <a:srgbClr val="0070C0"/>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kumimoji="1" lang="ja-JP" altLang="en-US">
                  <a:solidFill>
                    <a:srgbClr val="0070C0"/>
                  </a:solidFill>
                  <a:latin typeface="Meiryo" panose="020B0604030504040204" pitchFamily="34" charset="-128"/>
                  <a:ea typeface="Meiryo" panose="020B0604030504040204" pitchFamily="34" charset="-128"/>
                </a:rPr>
                <a:t>顧客との対話と協調</a:t>
              </a:r>
              <a:endParaRPr kumimoji="1" lang="en-US" altLang="ja-JP" dirty="0">
                <a:solidFill>
                  <a:srgbClr val="0070C0"/>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kumimoji="1" lang="ja-JP" altLang="en-US">
                  <a:solidFill>
                    <a:srgbClr val="0070C0"/>
                  </a:solidFill>
                  <a:latin typeface="Meiryo" panose="020B0604030504040204" pitchFamily="34" charset="-128"/>
                  <a:ea typeface="Meiryo" panose="020B0604030504040204" pitchFamily="34" charset="-128"/>
                </a:rPr>
                <a:t>変更や変化への柔軟な対応</a:t>
              </a:r>
              <a:endParaRPr kumimoji="1" lang="en-US" altLang="ja-JP" dirty="0">
                <a:solidFill>
                  <a:srgbClr val="0070C0"/>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kumimoji="1" lang="en-US" altLang="ja-JP" dirty="0">
                  <a:solidFill>
                    <a:srgbClr val="0070C0"/>
                  </a:solidFill>
                  <a:latin typeface="Meiryo" panose="020B0604030504040204" pitchFamily="34" charset="-128"/>
                  <a:ea typeface="Meiryo" panose="020B0604030504040204" pitchFamily="34" charset="-128"/>
                </a:rPr>
                <a:t>IT</a:t>
              </a:r>
              <a:r>
                <a:rPr kumimoji="1" lang="ja-JP" altLang="en-US">
                  <a:solidFill>
                    <a:srgbClr val="0070C0"/>
                  </a:solidFill>
                  <a:latin typeface="Meiryo" panose="020B0604030504040204" pitchFamily="34" charset="-128"/>
                  <a:ea typeface="Meiryo" panose="020B0604030504040204" pitchFamily="34" charset="-128"/>
                </a:rPr>
                <a:t>サービスを提供すること</a:t>
              </a:r>
            </a:p>
          </p:txBody>
        </p:sp>
        <p:sp>
          <p:nvSpPr>
            <p:cNvPr id="6" name="テキスト ボックス 5">
              <a:extLst>
                <a:ext uri="{FF2B5EF4-FFF2-40B4-BE49-F238E27FC236}">
                  <a16:creationId xmlns:a16="http://schemas.microsoft.com/office/drawing/2014/main" id="{79F0C75E-16A2-1641-8FFE-BC2729CF41EB}"/>
                </a:ext>
              </a:extLst>
            </p:cNvPr>
            <p:cNvSpPr txBox="1"/>
            <p:nvPr/>
          </p:nvSpPr>
          <p:spPr>
            <a:xfrm>
              <a:off x="4867264" y="1740294"/>
              <a:ext cx="3877985" cy="461665"/>
            </a:xfrm>
            <a:prstGeom prst="rect">
              <a:avLst/>
            </a:prstGeom>
            <a:noFill/>
          </p:spPr>
          <p:txBody>
            <a:bodyPr wrap="none" rtlCol="0">
              <a:spAutoFit/>
            </a:bodyPr>
            <a:lstStyle/>
            <a:p>
              <a:pPr algn="ctr"/>
              <a:r>
                <a:rPr kumimoji="1" lang="ja-JP" altLang="en-US" sz="2400" b="1">
                  <a:solidFill>
                    <a:srgbClr val="0070C0"/>
                  </a:solidFill>
                  <a:latin typeface="Meiryo" panose="020B0604030504040204" pitchFamily="34" charset="-128"/>
                  <a:ea typeface="Meiryo" panose="020B0604030504040204" pitchFamily="34" charset="-128"/>
                </a:rPr>
                <a:t>ビジネスを成功させること</a:t>
              </a:r>
            </a:p>
          </p:txBody>
        </p:sp>
        <p:sp>
          <p:nvSpPr>
            <p:cNvPr id="10" name="テキスト ボックス 9">
              <a:extLst>
                <a:ext uri="{FF2B5EF4-FFF2-40B4-BE49-F238E27FC236}">
                  <a16:creationId xmlns:a16="http://schemas.microsoft.com/office/drawing/2014/main" id="{A5EC8A62-5207-CB4C-B63F-68A8D9390CE6}"/>
                </a:ext>
              </a:extLst>
            </p:cNvPr>
            <p:cNvSpPr txBox="1"/>
            <p:nvPr/>
          </p:nvSpPr>
          <p:spPr>
            <a:xfrm>
              <a:off x="4867264" y="4575504"/>
              <a:ext cx="3775393" cy="400110"/>
            </a:xfrm>
            <a:prstGeom prst="rect">
              <a:avLst/>
            </a:prstGeom>
            <a:noFill/>
          </p:spPr>
          <p:txBody>
            <a:bodyPr wrap="none" rtlCol="0">
              <a:spAutoFit/>
            </a:bodyPr>
            <a:lstStyle/>
            <a:p>
              <a:pPr algn="ctr"/>
              <a:r>
                <a:rPr kumimoji="1" lang="ja-JP" altLang="en-US" sz="2000" b="1">
                  <a:solidFill>
                    <a:srgbClr val="0070C0"/>
                  </a:solidFill>
                  <a:latin typeface="Meiryo" panose="020B0604030504040204" pitchFamily="34" charset="-128"/>
                  <a:ea typeface="Meiryo" panose="020B0604030504040204" pitchFamily="34" charset="-128"/>
                </a:rPr>
                <a:t>「計画通り」</a:t>
              </a:r>
              <a:r>
                <a:rPr kumimoji="1" lang="ja-JP" altLang="en-US" sz="2000">
                  <a:solidFill>
                    <a:srgbClr val="0070C0"/>
                  </a:solidFill>
                  <a:latin typeface="Meiryo" panose="020B0604030504040204" pitchFamily="34" charset="-128"/>
                  <a:ea typeface="Meiryo" panose="020B0604030504040204" pitchFamily="34" charset="-128"/>
                </a:rPr>
                <a:t>は</a:t>
              </a:r>
              <a:r>
                <a:rPr kumimoji="1" lang="ja-JP" altLang="en-US" sz="2000" b="1">
                  <a:solidFill>
                    <a:srgbClr val="0070C0"/>
                  </a:solidFill>
                  <a:latin typeface="Meiryo" panose="020B0604030504040204" pitchFamily="34" charset="-128"/>
                  <a:ea typeface="Meiryo" panose="020B0604030504040204" pitchFamily="34" charset="-128"/>
                </a:rPr>
                <a:t>無理</a:t>
              </a:r>
              <a:r>
                <a:rPr kumimoji="1" lang="ja-JP" altLang="en-US" sz="2000">
                  <a:solidFill>
                    <a:srgbClr val="0070C0"/>
                  </a:solidFill>
                  <a:latin typeface="Meiryo" panose="020B0604030504040204" pitchFamily="34" charset="-128"/>
                  <a:ea typeface="Meiryo" panose="020B0604030504040204" pitchFamily="34" charset="-128"/>
                </a:rPr>
                <a:t>という</a:t>
              </a:r>
              <a:r>
                <a:rPr kumimoji="1" lang="ja-JP" altLang="en-US" sz="2000" b="1">
                  <a:solidFill>
                    <a:srgbClr val="0070C0"/>
                  </a:solidFill>
                  <a:latin typeface="Meiryo" panose="020B0604030504040204" pitchFamily="34" charset="-128"/>
                  <a:ea typeface="Meiryo" panose="020B0604030504040204" pitchFamily="34" charset="-128"/>
                </a:rPr>
                <a:t>現実</a:t>
              </a:r>
            </a:p>
          </p:txBody>
        </p:sp>
      </p:grpSp>
    </p:spTree>
    <p:extLst>
      <p:ext uri="{BB962C8B-B14F-4D97-AF65-F5344CB8AC3E}">
        <p14:creationId xmlns:p14="http://schemas.microsoft.com/office/powerpoint/2010/main" val="2350368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2"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p:tgtEl>
                                          <p:spTgt spid="13"/>
                                        </p:tgtEl>
                                        <p:attrNameLst>
                                          <p:attrName>ppt_x</p:attrName>
                                        </p:attrNameLst>
                                      </p:cBhvr>
                                      <p:tavLst>
                                        <p:tav tm="0">
                                          <p:val>
                                            <p:strVal val="#ppt_x+#ppt_w*1.125000"/>
                                          </p:val>
                                        </p:tav>
                                        <p:tav tm="100000">
                                          <p:val>
                                            <p:strVal val="#ppt_x"/>
                                          </p:val>
                                        </p:tav>
                                      </p:tavLst>
                                    </p:anim>
                                    <p:animEffect transition="in" filter="wipe(left)">
                                      <p:cBhvr>
                                        <p:cTn id="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A5706EE0-254C-4629-4244-9DF2D6BA6A98}"/>
              </a:ext>
            </a:extLst>
          </p:cNvPr>
          <p:cNvSpPr>
            <a:spLocks noGrp="1"/>
          </p:cNvSpPr>
          <p:nvPr>
            <p:ph type="title"/>
          </p:nvPr>
        </p:nvSpPr>
        <p:spPr/>
        <p:txBody>
          <a:bodyPr/>
          <a:lstStyle/>
          <a:p>
            <a:r>
              <a:rPr lang="ja-JP" altLang="en-US"/>
              <a:t>アジャイルソフトウェア開発宣言</a:t>
            </a:r>
          </a:p>
        </p:txBody>
      </p:sp>
      <p:pic>
        <p:nvPicPr>
          <p:cNvPr id="6" name="図 5" descr="テキスト&#10;&#10;自動的に生成された説明">
            <a:extLst>
              <a:ext uri="{FF2B5EF4-FFF2-40B4-BE49-F238E27FC236}">
                <a16:creationId xmlns:a16="http://schemas.microsoft.com/office/drawing/2014/main" id="{325DE080-B954-E5BF-138A-EFBD4B0CA9B7}"/>
              </a:ext>
            </a:extLst>
          </p:cNvPr>
          <p:cNvPicPr>
            <a:picLocks noChangeAspect="1"/>
          </p:cNvPicPr>
          <p:nvPr/>
        </p:nvPicPr>
        <p:blipFill>
          <a:blip r:embed="rId2"/>
          <a:stretch>
            <a:fillRect/>
          </a:stretch>
        </p:blipFill>
        <p:spPr>
          <a:xfrm>
            <a:off x="3521924" y="840465"/>
            <a:ext cx="5217640" cy="5684807"/>
          </a:xfrm>
          <a:prstGeom prst="rect">
            <a:avLst/>
          </a:prstGeom>
          <a:ln>
            <a:noFill/>
          </a:ln>
          <a:effectLst>
            <a:outerShdw blurRad="292100" dist="139700" dir="2700000" algn="tl" rotWithShape="0">
              <a:srgbClr val="333333">
                <a:alpha val="65000"/>
              </a:srgbClr>
            </a:outerShdw>
          </a:effectLst>
        </p:spPr>
      </p:pic>
      <p:sp>
        <p:nvSpPr>
          <p:cNvPr id="7" name="テキスト ボックス 6">
            <a:extLst>
              <a:ext uri="{FF2B5EF4-FFF2-40B4-BE49-F238E27FC236}">
                <a16:creationId xmlns:a16="http://schemas.microsoft.com/office/drawing/2014/main" id="{0AC2C0A6-AD36-D7F3-384F-034A3F32B5A9}"/>
              </a:ext>
            </a:extLst>
          </p:cNvPr>
          <p:cNvSpPr txBox="1"/>
          <p:nvPr/>
        </p:nvSpPr>
        <p:spPr>
          <a:xfrm>
            <a:off x="7717915" y="6045963"/>
            <a:ext cx="986167" cy="369332"/>
          </a:xfrm>
          <a:prstGeom prst="rect">
            <a:avLst/>
          </a:prstGeom>
          <a:noFill/>
        </p:spPr>
        <p:txBody>
          <a:bodyPr wrap="none" rtlCol="0">
            <a:spAutoFit/>
          </a:bodyPr>
          <a:lstStyle/>
          <a:p>
            <a:r>
              <a:rPr kumimoji="1" lang="en-US" altLang="ja-JP" dirty="0">
                <a:latin typeface="Meiryo" panose="020B0604030504040204" pitchFamily="34" charset="-128"/>
                <a:ea typeface="Meiryo" panose="020B0604030504040204" pitchFamily="34" charset="-128"/>
              </a:rPr>
              <a:t>2001</a:t>
            </a:r>
            <a:r>
              <a:rPr kumimoji="1" lang="ja-JP" altLang="en-US">
                <a:latin typeface="Meiryo" panose="020B0604030504040204" pitchFamily="34" charset="-128"/>
                <a:ea typeface="Meiryo" panose="020B0604030504040204" pitchFamily="34" charset="-128"/>
              </a:rPr>
              <a:t>年</a:t>
            </a:r>
          </a:p>
        </p:txBody>
      </p:sp>
      <p:grpSp>
        <p:nvGrpSpPr>
          <p:cNvPr id="15" name="グループ化 14">
            <a:extLst>
              <a:ext uri="{FF2B5EF4-FFF2-40B4-BE49-F238E27FC236}">
                <a16:creationId xmlns:a16="http://schemas.microsoft.com/office/drawing/2014/main" id="{E4DBBE72-3D3D-BD28-6D99-B671D7743646}"/>
              </a:ext>
            </a:extLst>
          </p:cNvPr>
          <p:cNvGrpSpPr/>
          <p:nvPr/>
        </p:nvGrpSpPr>
        <p:grpSpPr>
          <a:xfrm>
            <a:off x="526017" y="3854627"/>
            <a:ext cx="2831588" cy="2606077"/>
            <a:chOff x="447078" y="3854627"/>
            <a:chExt cx="2831588" cy="2606077"/>
          </a:xfrm>
        </p:grpSpPr>
        <p:grpSp>
          <p:nvGrpSpPr>
            <p:cNvPr id="13" name="グループ化 12">
              <a:extLst>
                <a:ext uri="{FF2B5EF4-FFF2-40B4-BE49-F238E27FC236}">
                  <a16:creationId xmlns:a16="http://schemas.microsoft.com/office/drawing/2014/main" id="{1D80DAFD-1CE8-C067-A76A-F6C39A4315EC}"/>
                </a:ext>
              </a:extLst>
            </p:cNvPr>
            <p:cNvGrpSpPr/>
            <p:nvPr/>
          </p:nvGrpSpPr>
          <p:grpSpPr>
            <a:xfrm>
              <a:off x="447078" y="3854627"/>
              <a:ext cx="2040978" cy="2606077"/>
              <a:chOff x="447078" y="3763033"/>
              <a:chExt cx="2040978" cy="2606077"/>
            </a:xfrm>
          </p:grpSpPr>
          <p:pic>
            <p:nvPicPr>
              <p:cNvPr id="9" name="図 8">
                <a:extLst>
                  <a:ext uri="{FF2B5EF4-FFF2-40B4-BE49-F238E27FC236}">
                    <a16:creationId xmlns:a16="http://schemas.microsoft.com/office/drawing/2014/main" id="{D3F984DE-C674-CFA5-B085-D52F33713D89}"/>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47078" y="3763033"/>
                <a:ext cx="2001955" cy="2595127"/>
              </a:xfrm>
              <a:prstGeom prst="rect">
                <a:avLst/>
              </a:prstGeom>
              <a:ln>
                <a:noFill/>
              </a:ln>
              <a:effectLst>
                <a:outerShdw blurRad="292100" dist="139700" dir="2700000" algn="tl" rotWithShape="0">
                  <a:srgbClr val="333333">
                    <a:alpha val="65000"/>
                  </a:srgbClr>
                </a:outerShdw>
              </a:effectLst>
            </p:spPr>
          </p:pic>
          <p:pic>
            <p:nvPicPr>
              <p:cNvPr id="8" name="図 7">
                <a:extLst>
                  <a:ext uri="{FF2B5EF4-FFF2-40B4-BE49-F238E27FC236}">
                    <a16:creationId xmlns:a16="http://schemas.microsoft.com/office/drawing/2014/main" id="{9B4DE6E6-5197-1649-5E7D-434EFFB6C59D}"/>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1219212" y="5480501"/>
                <a:ext cx="1177511" cy="588756"/>
              </a:xfrm>
              <a:prstGeom prst="rect">
                <a:avLst/>
              </a:prstGeom>
            </p:spPr>
          </p:pic>
          <p:sp>
            <p:nvSpPr>
              <p:cNvPr id="10" name="テキスト ボックス 9">
                <a:extLst>
                  <a:ext uri="{FF2B5EF4-FFF2-40B4-BE49-F238E27FC236}">
                    <a16:creationId xmlns:a16="http://schemas.microsoft.com/office/drawing/2014/main" id="{60E16AB3-00B0-8399-B0B9-3CFB5A3E943F}"/>
                  </a:ext>
                </a:extLst>
              </p:cNvPr>
              <p:cNvSpPr txBox="1"/>
              <p:nvPr/>
            </p:nvSpPr>
            <p:spPr>
              <a:xfrm>
                <a:off x="1764781" y="6092111"/>
                <a:ext cx="723275" cy="276999"/>
              </a:xfrm>
              <a:prstGeom prst="rect">
                <a:avLst/>
              </a:prstGeom>
              <a:noFill/>
            </p:spPr>
            <p:txBody>
              <a:bodyPr wrap="none" rtlCol="0">
                <a:spAutoFit/>
              </a:bodyPr>
              <a:lstStyle/>
              <a:p>
                <a:r>
                  <a:rPr lang="en-US" altLang="ja-JP" sz="1200" dirty="0">
                    <a:latin typeface="Meiryo" panose="020B0604030504040204" pitchFamily="34" charset="-128"/>
                    <a:ea typeface="Meiryo" panose="020B0604030504040204" pitchFamily="34" charset="-128"/>
                  </a:rPr>
                  <a:t>1986</a:t>
                </a:r>
                <a:r>
                  <a:rPr kumimoji="1" lang="ja-JP" altLang="en-US" sz="1200">
                    <a:latin typeface="Meiryo" panose="020B0604030504040204" pitchFamily="34" charset="-128"/>
                    <a:ea typeface="Meiryo" panose="020B0604030504040204" pitchFamily="34" charset="-128"/>
                  </a:rPr>
                  <a:t>年</a:t>
                </a:r>
              </a:p>
            </p:txBody>
          </p:sp>
        </p:grpSp>
        <p:sp>
          <p:nvSpPr>
            <p:cNvPr id="2" name="右矢印 1">
              <a:extLst>
                <a:ext uri="{FF2B5EF4-FFF2-40B4-BE49-F238E27FC236}">
                  <a16:creationId xmlns:a16="http://schemas.microsoft.com/office/drawing/2014/main" id="{5800BF66-6C93-3CCC-21A4-8B6E0A1EA800}"/>
                </a:ext>
              </a:extLst>
            </p:cNvPr>
            <p:cNvSpPr/>
            <p:nvPr/>
          </p:nvSpPr>
          <p:spPr>
            <a:xfrm>
              <a:off x="2731314" y="4797381"/>
              <a:ext cx="547352" cy="907960"/>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5" name="グループ化 4">
            <a:extLst>
              <a:ext uri="{FF2B5EF4-FFF2-40B4-BE49-F238E27FC236}">
                <a16:creationId xmlns:a16="http://schemas.microsoft.com/office/drawing/2014/main" id="{289D3D28-39D8-5222-2078-C4AC70974432}"/>
              </a:ext>
            </a:extLst>
          </p:cNvPr>
          <p:cNvGrpSpPr/>
          <p:nvPr/>
        </p:nvGrpSpPr>
        <p:grpSpPr>
          <a:xfrm>
            <a:off x="526017" y="839003"/>
            <a:ext cx="2040978" cy="3120294"/>
            <a:chOff x="447078" y="839003"/>
            <a:chExt cx="2040978" cy="3120294"/>
          </a:xfrm>
        </p:grpSpPr>
        <p:grpSp>
          <p:nvGrpSpPr>
            <p:cNvPr id="14" name="グループ化 13">
              <a:extLst>
                <a:ext uri="{FF2B5EF4-FFF2-40B4-BE49-F238E27FC236}">
                  <a16:creationId xmlns:a16="http://schemas.microsoft.com/office/drawing/2014/main" id="{38D9333F-25E9-9EC1-45CD-B9D3F7E35E9A}"/>
                </a:ext>
              </a:extLst>
            </p:cNvPr>
            <p:cNvGrpSpPr/>
            <p:nvPr/>
          </p:nvGrpSpPr>
          <p:grpSpPr>
            <a:xfrm>
              <a:off x="447078" y="839003"/>
              <a:ext cx="2040978" cy="2859242"/>
              <a:chOff x="447078" y="839003"/>
              <a:chExt cx="2040978" cy="2859242"/>
            </a:xfrm>
          </p:grpSpPr>
          <p:pic>
            <p:nvPicPr>
              <p:cNvPr id="11" name="図 10">
                <a:extLst>
                  <a:ext uri="{FF2B5EF4-FFF2-40B4-BE49-F238E27FC236}">
                    <a16:creationId xmlns:a16="http://schemas.microsoft.com/office/drawing/2014/main" id="{949C91AB-C31D-7C58-B4E1-B5029DC96A91}"/>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47078" y="839003"/>
                <a:ext cx="2040978" cy="2859242"/>
              </a:xfrm>
              <a:prstGeom prst="rect">
                <a:avLst/>
              </a:prstGeom>
              <a:ln>
                <a:noFill/>
              </a:ln>
              <a:effectLst>
                <a:outerShdw blurRad="292100" dist="139700" dir="2700000" algn="tl" rotWithShape="0">
                  <a:srgbClr val="333333">
                    <a:alpha val="65000"/>
                  </a:srgbClr>
                </a:outerShdw>
              </a:effectLst>
            </p:spPr>
          </p:pic>
          <p:sp>
            <p:nvSpPr>
              <p:cNvPr id="12" name="テキスト ボックス 11">
                <a:extLst>
                  <a:ext uri="{FF2B5EF4-FFF2-40B4-BE49-F238E27FC236}">
                    <a16:creationId xmlns:a16="http://schemas.microsoft.com/office/drawing/2014/main" id="{661CB6B6-1854-CB28-EFA1-238A1947F437}"/>
                  </a:ext>
                </a:extLst>
              </p:cNvPr>
              <p:cNvSpPr txBox="1"/>
              <p:nvPr/>
            </p:nvSpPr>
            <p:spPr>
              <a:xfrm>
                <a:off x="1749979" y="3371369"/>
                <a:ext cx="723275" cy="276999"/>
              </a:xfrm>
              <a:prstGeom prst="rect">
                <a:avLst/>
              </a:prstGeom>
              <a:noFill/>
            </p:spPr>
            <p:txBody>
              <a:bodyPr wrap="none" rtlCol="0">
                <a:spAutoFit/>
              </a:bodyPr>
              <a:lstStyle/>
              <a:p>
                <a:r>
                  <a:rPr lang="en-US" altLang="ja-JP" sz="1200" dirty="0">
                    <a:latin typeface="Meiryo" panose="020B0604030504040204" pitchFamily="34" charset="-128"/>
                    <a:ea typeface="Meiryo" panose="020B0604030504040204" pitchFamily="34" charset="-128"/>
                  </a:rPr>
                  <a:t>1978</a:t>
                </a:r>
                <a:r>
                  <a:rPr kumimoji="1" lang="ja-JP" altLang="en-US" sz="1200">
                    <a:latin typeface="Meiryo" panose="020B0604030504040204" pitchFamily="34" charset="-128"/>
                    <a:ea typeface="Meiryo" panose="020B0604030504040204" pitchFamily="34" charset="-128"/>
                  </a:rPr>
                  <a:t>年</a:t>
                </a:r>
              </a:p>
            </p:txBody>
          </p:sp>
        </p:grpSp>
        <p:sp>
          <p:nvSpPr>
            <p:cNvPr id="3" name="右矢印 2">
              <a:extLst>
                <a:ext uri="{FF2B5EF4-FFF2-40B4-BE49-F238E27FC236}">
                  <a16:creationId xmlns:a16="http://schemas.microsoft.com/office/drawing/2014/main" id="{E4DF7177-D54D-BC34-193D-FC55397E79F0}"/>
                </a:ext>
              </a:extLst>
            </p:cNvPr>
            <p:cNvSpPr/>
            <p:nvPr/>
          </p:nvSpPr>
          <p:spPr>
            <a:xfrm rot="5400000">
              <a:off x="1281633" y="3584090"/>
              <a:ext cx="332843" cy="417571"/>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24" name="曲折矢印 23">
            <a:extLst>
              <a:ext uri="{FF2B5EF4-FFF2-40B4-BE49-F238E27FC236}">
                <a16:creationId xmlns:a16="http://schemas.microsoft.com/office/drawing/2014/main" id="{0653CECD-88B9-865A-E054-B70DB16051B7}"/>
              </a:ext>
            </a:extLst>
          </p:cNvPr>
          <p:cNvSpPr/>
          <p:nvPr/>
        </p:nvSpPr>
        <p:spPr>
          <a:xfrm rot="5400000">
            <a:off x="3607595" y="891184"/>
            <a:ext cx="2468240" cy="3789168"/>
          </a:xfrm>
          <a:prstGeom prst="bentArrow">
            <a:avLst/>
          </a:prstGeom>
          <a:solidFill>
            <a:srgbClr val="7030A0">
              <a:alpha val="38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22890608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up)">
                                      <p:cBhvr>
                                        <p:cTn id="12" dur="500"/>
                                        <p:tgtEl>
                                          <p:spTgt spid="5"/>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wipe(left)">
                                      <p:cBhvr>
                                        <p:cTn id="15"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E660D8CC-DD0C-F07B-12C9-C42A86BEC20D}"/>
              </a:ext>
            </a:extLst>
          </p:cNvPr>
          <p:cNvSpPr>
            <a:spLocks noGrp="1"/>
          </p:cNvSpPr>
          <p:nvPr>
            <p:ph type="title"/>
          </p:nvPr>
        </p:nvSpPr>
        <p:spPr/>
        <p:txBody>
          <a:bodyPr/>
          <a:lstStyle/>
          <a:p>
            <a:r>
              <a:rPr lang="ja-JP" altLang="en-US"/>
              <a:t>参考：</a:t>
            </a:r>
            <a:r>
              <a:rPr kumimoji="1" lang="ja-JP" altLang="en-US"/>
              <a:t>アジャイルマインドセットを理解する</a:t>
            </a:r>
          </a:p>
        </p:txBody>
      </p:sp>
      <p:pic>
        <p:nvPicPr>
          <p:cNvPr id="1026" name="Picture 2" descr="アジャイルワークの教科書">
            <a:extLst>
              <a:ext uri="{FF2B5EF4-FFF2-40B4-BE49-F238E27FC236}">
                <a16:creationId xmlns:a16="http://schemas.microsoft.com/office/drawing/2014/main" id="{5B7ECFE9-535D-C271-C2D2-3A556BD9BABD}"/>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31122" y="960564"/>
            <a:ext cx="3728142" cy="5463219"/>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4" name="テキスト ボックス 3">
            <a:extLst>
              <a:ext uri="{FF2B5EF4-FFF2-40B4-BE49-F238E27FC236}">
                <a16:creationId xmlns:a16="http://schemas.microsoft.com/office/drawing/2014/main" id="{0915B664-5F5D-3575-3103-CD36A4A5FE5D}"/>
              </a:ext>
            </a:extLst>
          </p:cNvPr>
          <p:cNvSpPr txBox="1"/>
          <p:nvPr/>
        </p:nvSpPr>
        <p:spPr>
          <a:xfrm>
            <a:off x="4735550" y="1014518"/>
            <a:ext cx="4181649" cy="5355312"/>
          </a:xfrm>
          <a:prstGeom prst="rect">
            <a:avLst/>
          </a:prstGeom>
          <a:noFill/>
        </p:spPr>
        <p:txBody>
          <a:bodyPr wrap="square">
            <a:spAutoFit/>
          </a:bodyPr>
          <a:lstStyle/>
          <a:p>
            <a:r>
              <a:rPr lang="ja-JP" altLang="en-US">
                <a:latin typeface="Meiryo" panose="020B0604030504040204" pitchFamily="34" charset="-128"/>
                <a:ea typeface="Meiryo" panose="020B0604030504040204" pitchFamily="34" charset="-128"/>
              </a:rPr>
              <a:t>「仕事の内容」と「上司との人間関係」、「残業の多さ」や「ジタハラ」（時短ハラスメント）によるストレスが増加している。</a:t>
            </a:r>
            <a:endParaRPr lang="en-US" altLang="ja-JP" dirty="0">
              <a:latin typeface="Meiryo" panose="020B0604030504040204" pitchFamily="34" charset="-128"/>
              <a:ea typeface="Meiryo" panose="020B0604030504040204" pitchFamily="34" charset="-128"/>
            </a:endParaRPr>
          </a:p>
          <a:p>
            <a:endParaRPr lang="en-US" altLang="ja-JP" dirty="0">
              <a:latin typeface="Meiryo" panose="020B0604030504040204" pitchFamily="34" charset="-128"/>
              <a:ea typeface="Meiryo" panose="020B0604030504040204" pitchFamily="34" charset="-128"/>
            </a:endParaRPr>
          </a:p>
          <a:p>
            <a:r>
              <a:rPr lang="ja-JP" altLang="en-US">
                <a:latin typeface="Meiryo" panose="020B0604030504040204" pitchFamily="34" charset="-128"/>
                <a:ea typeface="Meiryo" panose="020B0604030504040204" pitchFamily="34" charset="-128"/>
              </a:rPr>
              <a:t>このような状況に対処するため、「トヨタのカイゼン」に基づく「アジャイルワーク手法」を提案。</a:t>
            </a:r>
            <a:endParaRPr lang="en-US" altLang="ja-JP" dirty="0">
              <a:latin typeface="Meiryo" panose="020B0604030504040204" pitchFamily="34" charset="-128"/>
              <a:ea typeface="Meiryo" panose="020B0604030504040204" pitchFamily="34" charset="-128"/>
            </a:endParaRPr>
          </a:p>
          <a:p>
            <a:endParaRPr lang="en-US" altLang="ja-JP" dirty="0">
              <a:latin typeface="Meiryo" panose="020B0604030504040204" pitchFamily="34" charset="-128"/>
              <a:ea typeface="Meiryo" panose="020B0604030504040204" pitchFamily="34" charset="-128"/>
            </a:endParaRPr>
          </a:p>
          <a:p>
            <a:r>
              <a:rPr lang="ja-JP" altLang="en-US">
                <a:latin typeface="Meiryo" panose="020B0604030504040204" pitchFamily="34" charset="-128"/>
                <a:ea typeface="Meiryo" panose="020B0604030504040204" pitchFamily="34" charset="-128"/>
              </a:rPr>
              <a:t>実際に多くの企業でのアジャイル開発手法の導入やプロジェクト支援を通じて、業務効率化を実現してきたノウハウを活かし、アジャイルの基本要素である「見える化」、「振り返り」、「ダンドリ」、「タイムボックス」、「チーム」を用いて、理論だけでなく実践的なアプローチを通じて、仕事の効率化と生産性向上の方法を徹底解説している。</a:t>
            </a:r>
          </a:p>
        </p:txBody>
      </p:sp>
    </p:spTree>
    <p:extLst>
      <p:ext uri="{BB962C8B-B14F-4D97-AF65-F5344CB8AC3E}">
        <p14:creationId xmlns:p14="http://schemas.microsoft.com/office/powerpoint/2010/main" val="4048691246"/>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dirty="0">
                <a:solidFill>
                  <a:srgbClr val="FFFFFF"/>
                </a:solidFill>
                <a:effectLst/>
                <a:latin typeface="メイリオ"/>
                <a:ea typeface="メイリオ"/>
                <a:cs typeface="メイリオ"/>
              </a:rPr>
              <a:t>アジャイル開発の実践</a:t>
            </a:r>
            <a:endParaRPr lang="en-US" altLang="ja-JP" dirty="0">
              <a:solidFill>
                <a:srgbClr val="FFFFFF"/>
              </a:solidFill>
              <a:effectLst/>
              <a:latin typeface="メイリオ"/>
              <a:ea typeface="メイリオ"/>
              <a:cs typeface="メイリオ"/>
            </a:endParaRP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414312678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2DDC23D0-FC6E-6E45-9538-1835DAC70343}"/>
              </a:ext>
            </a:extLst>
          </p:cNvPr>
          <p:cNvSpPr>
            <a:spLocks noGrp="1"/>
          </p:cNvSpPr>
          <p:nvPr>
            <p:ph type="title"/>
          </p:nvPr>
        </p:nvSpPr>
        <p:spPr/>
        <p:txBody>
          <a:bodyPr/>
          <a:lstStyle/>
          <a:p>
            <a:r>
              <a:rPr kumimoji="1" lang="en-US" altLang="ja-JP" dirty="0"/>
              <a:t>U</a:t>
            </a:r>
            <a:r>
              <a:rPr lang="en-US" altLang="ja-JP" dirty="0"/>
              <a:t>I</a:t>
            </a:r>
            <a:r>
              <a:rPr lang="ja-JP" altLang="en-US"/>
              <a:t>／</a:t>
            </a:r>
            <a:r>
              <a:rPr lang="en-US" altLang="ja-JP" dirty="0"/>
              <a:t>UX</a:t>
            </a:r>
            <a:r>
              <a:rPr lang="ja-JP" altLang="en-US"/>
              <a:t>とは何か</a:t>
            </a:r>
            <a:endParaRPr kumimoji="1" lang="ja-JP" altLang="en-US"/>
          </a:p>
        </p:txBody>
      </p:sp>
      <p:sp>
        <p:nvSpPr>
          <p:cNvPr id="3" name="テキスト ボックス 2">
            <a:extLst>
              <a:ext uri="{FF2B5EF4-FFF2-40B4-BE49-F238E27FC236}">
                <a16:creationId xmlns:a16="http://schemas.microsoft.com/office/drawing/2014/main" id="{EACB33CD-6CAD-4540-AC1C-1EEBCA72C06A}"/>
              </a:ext>
            </a:extLst>
          </p:cNvPr>
          <p:cNvSpPr txBox="1"/>
          <p:nvPr/>
        </p:nvSpPr>
        <p:spPr>
          <a:xfrm>
            <a:off x="311022" y="1038809"/>
            <a:ext cx="1226618" cy="1107996"/>
          </a:xfrm>
          <a:prstGeom prst="rect">
            <a:avLst/>
          </a:prstGeom>
          <a:noFill/>
        </p:spPr>
        <p:txBody>
          <a:bodyPr wrap="none" rtlCol="0">
            <a:spAutoFit/>
          </a:bodyPr>
          <a:lstStyle/>
          <a:p>
            <a:r>
              <a:rPr kumimoji="1" lang="en-US" altLang="ja-JP" sz="6600" dirty="0">
                <a:solidFill>
                  <a:schemeClr val="accent3">
                    <a:lumMod val="75000"/>
                  </a:schemeClr>
                </a:solidFill>
                <a:latin typeface="Hiragino Kaku Gothic Std W8" panose="020B0800000000000000" pitchFamily="34" charset="-128"/>
                <a:ea typeface="Hiragino Kaku Gothic Std W8" panose="020B0800000000000000" pitchFamily="34" charset="-128"/>
                <a:cs typeface="Baloo Bhai" panose="03080902040302020200" pitchFamily="66" charset="0"/>
              </a:rPr>
              <a:t>UI</a:t>
            </a:r>
            <a:endParaRPr kumimoji="1" lang="ja-JP" altLang="en-US" sz="6600">
              <a:solidFill>
                <a:schemeClr val="accent3">
                  <a:lumMod val="75000"/>
                </a:schemeClr>
              </a:solidFill>
              <a:latin typeface="Hiragino Kaku Gothic Std W8" panose="020B0800000000000000" pitchFamily="34" charset="-128"/>
              <a:ea typeface="Hiragino Kaku Gothic Std W8" panose="020B0800000000000000" pitchFamily="34" charset="-128"/>
              <a:cs typeface="Baloo Bhai" panose="03080902040302020200" pitchFamily="66" charset="0"/>
            </a:endParaRPr>
          </a:p>
        </p:txBody>
      </p:sp>
      <p:sp>
        <p:nvSpPr>
          <p:cNvPr id="5" name="テキスト ボックス 4">
            <a:extLst>
              <a:ext uri="{FF2B5EF4-FFF2-40B4-BE49-F238E27FC236}">
                <a16:creationId xmlns:a16="http://schemas.microsoft.com/office/drawing/2014/main" id="{56A240F4-6ED0-B14A-ABF0-8E9D7D2A1EB3}"/>
              </a:ext>
            </a:extLst>
          </p:cNvPr>
          <p:cNvSpPr txBox="1"/>
          <p:nvPr/>
        </p:nvSpPr>
        <p:spPr>
          <a:xfrm>
            <a:off x="2015335" y="1106261"/>
            <a:ext cx="3877985" cy="461665"/>
          </a:xfrm>
          <a:prstGeom prst="rect">
            <a:avLst/>
          </a:prstGeom>
          <a:noFill/>
        </p:spPr>
        <p:txBody>
          <a:bodyPr wrap="none" rtlCol="0">
            <a:spAutoFit/>
          </a:bodyPr>
          <a:lstStyle/>
          <a:p>
            <a:r>
              <a:rPr kumimoji="1" lang="ja-JP" altLang="en-US" sz="2400">
                <a:latin typeface="Meiryo" panose="020B0604030504040204" pitchFamily="34" charset="-128"/>
                <a:ea typeface="Meiryo" panose="020B0604030504040204" pitchFamily="34" charset="-128"/>
              </a:rPr>
              <a:t>人とデジタルをつなぐ窓口</a:t>
            </a:r>
          </a:p>
        </p:txBody>
      </p:sp>
      <p:sp>
        <p:nvSpPr>
          <p:cNvPr id="6" name="テキスト ボックス 5">
            <a:extLst>
              <a:ext uri="{FF2B5EF4-FFF2-40B4-BE49-F238E27FC236}">
                <a16:creationId xmlns:a16="http://schemas.microsoft.com/office/drawing/2014/main" id="{B2CA48A5-D492-FC4E-A8A5-D3BFCB571303}"/>
              </a:ext>
            </a:extLst>
          </p:cNvPr>
          <p:cNvSpPr txBox="1"/>
          <p:nvPr/>
        </p:nvSpPr>
        <p:spPr>
          <a:xfrm>
            <a:off x="2015335" y="1567926"/>
            <a:ext cx="2375522" cy="461665"/>
          </a:xfrm>
          <a:prstGeom prst="rect">
            <a:avLst/>
          </a:prstGeom>
          <a:noFill/>
        </p:spPr>
        <p:txBody>
          <a:bodyPr wrap="none" rtlCol="0">
            <a:spAutoFit/>
          </a:bodyPr>
          <a:lstStyle/>
          <a:p>
            <a:r>
              <a:rPr kumimoji="1" lang="en-US" altLang="ja-JP" sz="2400" b="1" dirty="0">
                <a:latin typeface="Meiryo" panose="020B0604030504040204" pitchFamily="34" charset="-128"/>
                <a:ea typeface="Meiryo" panose="020B0604030504040204" pitchFamily="34" charset="-128"/>
              </a:rPr>
              <a:t>U</a:t>
            </a:r>
            <a:r>
              <a:rPr kumimoji="1" lang="en-US" altLang="ja-JP" sz="2400" dirty="0">
                <a:latin typeface="Meiryo" panose="020B0604030504040204" pitchFamily="34" charset="-128"/>
                <a:ea typeface="Meiryo" panose="020B0604030504040204" pitchFamily="34" charset="-128"/>
              </a:rPr>
              <a:t>ser </a:t>
            </a:r>
            <a:r>
              <a:rPr kumimoji="1" lang="en-US" altLang="ja-JP" sz="2400" b="1" dirty="0">
                <a:latin typeface="Meiryo" panose="020B0604030504040204" pitchFamily="34" charset="-128"/>
                <a:ea typeface="Meiryo" panose="020B0604030504040204" pitchFamily="34" charset="-128"/>
              </a:rPr>
              <a:t>I</a:t>
            </a:r>
            <a:r>
              <a:rPr kumimoji="1" lang="en-US" altLang="ja-JP" sz="2400" dirty="0">
                <a:latin typeface="Meiryo" panose="020B0604030504040204" pitchFamily="34" charset="-128"/>
                <a:ea typeface="Meiryo" panose="020B0604030504040204" pitchFamily="34" charset="-128"/>
              </a:rPr>
              <a:t>nterface</a:t>
            </a:r>
            <a:endParaRPr kumimoji="1" lang="ja-JP" altLang="en-US" sz="2400">
              <a:latin typeface="Meiryo" panose="020B0604030504040204" pitchFamily="34" charset="-128"/>
              <a:ea typeface="Meiryo" panose="020B0604030504040204" pitchFamily="34" charset="-128"/>
            </a:endParaRPr>
          </a:p>
        </p:txBody>
      </p:sp>
      <p:sp>
        <p:nvSpPr>
          <p:cNvPr id="19" name="テキスト ボックス 18">
            <a:extLst>
              <a:ext uri="{FF2B5EF4-FFF2-40B4-BE49-F238E27FC236}">
                <a16:creationId xmlns:a16="http://schemas.microsoft.com/office/drawing/2014/main" id="{7A59EB98-B02F-6544-BF66-751D474960E4}"/>
              </a:ext>
            </a:extLst>
          </p:cNvPr>
          <p:cNvSpPr txBox="1"/>
          <p:nvPr/>
        </p:nvSpPr>
        <p:spPr>
          <a:xfrm>
            <a:off x="6448721" y="2058973"/>
            <a:ext cx="2089033" cy="923330"/>
          </a:xfrm>
          <a:prstGeom prst="rect">
            <a:avLst/>
          </a:prstGeom>
          <a:noFill/>
        </p:spPr>
        <p:txBody>
          <a:bodyPr wrap="none" rtlCol="0">
            <a:spAutoFit/>
          </a:bodyPr>
          <a:lstStyle/>
          <a:p>
            <a:pPr marL="285750" indent="-285750">
              <a:buFont typeface="Wingdings" pitchFamily="2" charset="2"/>
              <a:buChar char="Ø"/>
            </a:pPr>
            <a:r>
              <a:rPr kumimoji="1" lang="ja-JP" altLang="en-US">
                <a:solidFill>
                  <a:schemeClr val="accent3">
                    <a:lumMod val="75000"/>
                  </a:schemeClr>
                </a:solidFill>
                <a:latin typeface="Meiryo" panose="020B0604030504040204" pitchFamily="34" charset="-128"/>
                <a:ea typeface="Meiryo" panose="020B0604030504040204" pitchFamily="34" charset="-128"/>
              </a:rPr>
              <a:t>直ぐに分かる</a:t>
            </a:r>
            <a:endParaRPr kumimoji="1" lang="en-US" altLang="ja-JP" dirty="0">
              <a:solidFill>
                <a:schemeClr val="accent3">
                  <a:lumMod val="75000"/>
                </a:schemeClr>
              </a:solidFill>
              <a:latin typeface="Meiryo" panose="020B0604030504040204" pitchFamily="34" charset="-128"/>
              <a:ea typeface="Meiryo" panose="020B0604030504040204" pitchFamily="34" charset="-128"/>
            </a:endParaRPr>
          </a:p>
          <a:p>
            <a:pPr marL="285750" indent="-285750">
              <a:buFont typeface="Wingdings" pitchFamily="2" charset="2"/>
              <a:buChar char="Ø"/>
            </a:pPr>
            <a:r>
              <a:rPr kumimoji="1" lang="ja-JP" altLang="en-US">
                <a:solidFill>
                  <a:schemeClr val="accent3">
                    <a:lumMod val="75000"/>
                  </a:schemeClr>
                </a:solidFill>
                <a:latin typeface="Meiryo" panose="020B0604030504040204" pitchFamily="34" charset="-128"/>
                <a:ea typeface="Meiryo" panose="020B0604030504040204" pitchFamily="34" charset="-128"/>
              </a:rPr>
              <a:t>使い易い</a:t>
            </a:r>
            <a:endParaRPr kumimoji="1" lang="en-US" altLang="ja-JP" dirty="0">
              <a:solidFill>
                <a:schemeClr val="accent3">
                  <a:lumMod val="75000"/>
                </a:schemeClr>
              </a:solidFill>
              <a:latin typeface="Meiryo" panose="020B0604030504040204" pitchFamily="34" charset="-128"/>
              <a:ea typeface="Meiryo" panose="020B0604030504040204" pitchFamily="34" charset="-128"/>
            </a:endParaRPr>
          </a:p>
          <a:p>
            <a:pPr marL="285750" indent="-285750">
              <a:buFont typeface="Wingdings" pitchFamily="2" charset="2"/>
              <a:buChar char="Ø"/>
            </a:pPr>
            <a:r>
              <a:rPr kumimoji="1" lang="ja-JP" altLang="en-US">
                <a:solidFill>
                  <a:schemeClr val="accent3">
                    <a:lumMod val="75000"/>
                  </a:schemeClr>
                </a:solidFill>
                <a:latin typeface="Meiryo" panose="020B0604030504040204" pitchFamily="34" charset="-128"/>
                <a:ea typeface="Meiryo" panose="020B0604030504040204" pitchFamily="34" charset="-128"/>
              </a:rPr>
              <a:t>迷わない　など</a:t>
            </a:r>
          </a:p>
        </p:txBody>
      </p:sp>
      <p:sp>
        <p:nvSpPr>
          <p:cNvPr id="4" name="テキスト ボックス 3">
            <a:extLst>
              <a:ext uri="{FF2B5EF4-FFF2-40B4-BE49-F238E27FC236}">
                <a16:creationId xmlns:a16="http://schemas.microsoft.com/office/drawing/2014/main" id="{2B47D813-2A86-6A47-AA7E-FA8088F18E6C}"/>
              </a:ext>
            </a:extLst>
          </p:cNvPr>
          <p:cNvSpPr txBox="1"/>
          <p:nvPr/>
        </p:nvSpPr>
        <p:spPr>
          <a:xfrm>
            <a:off x="311022" y="3327919"/>
            <a:ext cx="1704313" cy="1107996"/>
          </a:xfrm>
          <a:prstGeom prst="rect">
            <a:avLst/>
          </a:prstGeom>
          <a:noFill/>
        </p:spPr>
        <p:txBody>
          <a:bodyPr wrap="none" rtlCol="0">
            <a:spAutoFit/>
          </a:bodyPr>
          <a:lstStyle/>
          <a:p>
            <a:r>
              <a:rPr kumimoji="1" lang="en-US" altLang="ja-JP" sz="6600" dirty="0">
                <a:solidFill>
                  <a:schemeClr val="accent6">
                    <a:lumMod val="75000"/>
                  </a:schemeClr>
                </a:solidFill>
                <a:latin typeface="Hiragino Kaku Gothic Std W8" panose="020B0800000000000000" pitchFamily="34" charset="-128"/>
                <a:ea typeface="Hiragino Kaku Gothic Std W8" panose="020B0800000000000000" pitchFamily="34" charset="-128"/>
                <a:cs typeface="Baloo Bhai" panose="03080902040302020200" pitchFamily="66" charset="0"/>
              </a:rPr>
              <a:t>UX</a:t>
            </a:r>
            <a:endParaRPr kumimoji="1" lang="ja-JP" altLang="en-US" sz="6600">
              <a:solidFill>
                <a:schemeClr val="accent6">
                  <a:lumMod val="75000"/>
                </a:schemeClr>
              </a:solidFill>
              <a:latin typeface="Hiragino Kaku Gothic Std W8" panose="020B0800000000000000" pitchFamily="34" charset="-128"/>
              <a:ea typeface="Hiragino Kaku Gothic Std W8" panose="020B0800000000000000" pitchFamily="34" charset="-128"/>
              <a:cs typeface="Baloo Bhai" panose="03080902040302020200" pitchFamily="66" charset="0"/>
            </a:endParaRPr>
          </a:p>
        </p:txBody>
      </p:sp>
      <p:sp>
        <p:nvSpPr>
          <p:cNvPr id="7" name="テキスト ボックス 6">
            <a:extLst>
              <a:ext uri="{FF2B5EF4-FFF2-40B4-BE49-F238E27FC236}">
                <a16:creationId xmlns:a16="http://schemas.microsoft.com/office/drawing/2014/main" id="{C73637A1-7E23-6A44-BDA3-6B2D2686790B}"/>
              </a:ext>
            </a:extLst>
          </p:cNvPr>
          <p:cNvSpPr txBox="1"/>
          <p:nvPr/>
        </p:nvSpPr>
        <p:spPr>
          <a:xfrm>
            <a:off x="2015335" y="3445134"/>
            <a:ext cx="6340197" cy="461665"/>
          </a:xfrm>
          <a:prstGeom prst="rect">
            <a:avLst/>
          </a:prstGeom>
          <a:noFill/>
        </p:spPr>
        <p:txBody>
          <a:bodyPr wrap="none" rtlCol="0">
            <a:spAutoFit/>
          </a:bodyPr>
          <a:lstStyle/>
          <a:p>
            <a:r>
              <a:rPr kumimoji="1" lang="ja-JP" altLang="en-US" sz="2400">
                <a:latin typeface="Meiryo" panose="020B0604030504040204" pitchFamily="34" charset="-128"/>
                <a:ea typeface="Meiryo" panose="020B0604030504040204" pitchFamily="34" charset="-128"/>
              </a:rPr>
              <a:t>人とデジタルがつながることで得られる体験</a:t>
            </a:r>
          </a:p>
        </p:txBody>
      </p:sp>
      <p:sp>
        <p:nvSpPr>
          <p:cNvPr id="8" name="テキスト ボックス 7">
            <a:extLst>
              <a:ext uri="{FF2B5EF4-FFF2-40B4-BE49-F238E27FC236}">
                <a16:creationId xmlns:a16="http://schemas.microsoft.com/office/drawing/2014/main" id="{DA7C7E01-7B38-2D47-B685-95484B45099B}"/>
              </a:ext>
            </a:extLst>
          </p:cNvPr>
          <p:cNvSpPr txBox="1"/>
          <p:nvPr/>
        </p:nvSpPr>
        <p:spPr>
          <a:xfrm>
            <a:off x="2015335" y="3906799"/>
            <a:ext cx="2622834" cy="461665"/>
          </a:xfrm>
          <a:prstGeom prst="rect">
            <a:avLst/>
          </a:prstGeom>
          <a:noFill/>
        </p:spPr>
        <p:txBody>
          <a:bodyPr wrap="none" rtlCol="0">
            <a:spAutoFit/>
          </a:bodyPr>
          <a:lstStyle/>
          <a:p>
            <a:r>
              <a:rPr kumimoji="1" lang="en-US" altLang="ja-JP" sz="2400" b="1" dirty="0">
                <a:latin typeface="Meiryo" panose="020B0604030504040204" pitchFamily="34" charset="-128"/>
                <a:ea typeface="Meiryo" panose="020B0604030504040204" pitchFamily="34" charset="-128"/>
              </a:rPr>
              <a:t>U</a:t>
            </a:r>
            <a:r>
              <a:rPr kumimoji="1" lang="en-US" altLang="ja-JP" sz="2400" dirty="0">
                <a:latin typeface="Meiryo" panose="020B0604030504040204" pitchFamily="34" charset="-128"/>
                <a:ea typeface="Meiryo" panose="020B0604030504040204" pitchFamily="34" charset="-128"/>
              </a:rPr>
              <a:t>ser </a:t>
            </a:r>
            <a:r>
              <a:rPr kumimoji="1" lang="en-US" altLang="ja-JP" sz="2400" b="1" dirty="0">
                <a:latin typeface="Meiryo" panose="020B0604030504040204" pitchFamily="34" charset="-128"/>
                <a:ea typeface="Meiryo" panose="020B0604030504040204" pitchFamily="34" charset="-128"/>
              </a:rPr>
              <a:t>E</a:t>
            </a:r>
            <a:r>
              <a:rPr kumimoji="1" lang="en-US" altLang="ja-JP" sz="2400" dirty="0">
                <a:latin typeface="Meiryo" panose="020B0604030504040204" pitchFamily="34" charset="-128"/>
                <a:ea typeface="Meiryo" panose="020B0604030504040204" pitchFamily="34" charset="-128"/>
              </a:rPr>
              <a:t>xperience</a:t>
            </a:r>
            <a:endParaRPr kumimoji="1" lang="ja-JP" altLang="en-US" sz="2400">
              <a:latin typeface="Meiryo" panose="020B0604030504040204" pitchFamily="34" charset="-128"/>
              <a:ea typeface="Meiryo" panose="020B0604030504040204" pitchFamily="34" charset="-128"/>
            </a:endParaRPr>
          </a:p>
        </p:txBody>
      </p:sp>
      <p:sp>
        <p:nvSpPr>
          <p:cNvPr id="32" name="テキスト ボックス 31">
            <a:extLst>
              <a:ext uri="{FF2B5EF4-FFF2-40B4-BE49-F238E27FC236}">
                <a16:creationId xmlns:a16="http://schemas.microsoft.com/office/drawing/2014/main" id="{A452B117-7630-9746-97FB-123FAEC22E25}"/>
              </a:ext>
            </a:extLst>
          </p:cNvPr>
          <p:cNvSpPr txBox="1"/>
          <p:nvPr/>
        </p:nvSpPr>
        <p:spPr>
          <a:xfrm>
            <a:off x="6448720" y="4559355"/>
            <a:ext cx="2089033" cy="923330"/>
          </a:xfrm>
          <a:prstGeom prst="rect">
            <a:avLst/>
          </a:prstGeom>
          <a:noFill/>
        </p:spPr>
        <p:txBody>
          <a:bodyPr wrap="none" rtlCol="0">
            <a:spAutoFit/>
          </a:bodyPr>
          <a:lstStyle/>
          <a:p>
            <a:pPr marL="285750" indent="-285750">
              <a:buFont typeface="Wingdings" pitchFamily="2" charset="2"/>
              <a:buChar char="Ø"/>
            </a:pPr>
            <a:r>
              <a:rPr kumimoji="1" lang="ja-JP" altLang="en-US">
                <a:solidFill>
                  <a:schemeClr val="accent6">
                    <a:lumMod val="75000"/>
                  </a:schemeClr>
                </a:solidFill>
                <a:latin typeface="Meiryo" panose="020B0604030504040204" pitchFamily="34" charset="-128"/>
                <a:ea typeface="Meiryo" panose="020B0604030504040204" pitchFamily="34" charset="-128"/>
              </a:rPr>
              <a:t>とても便利</a:t>
            </a:r>
            <a:endParaRPr kumimoji="1" lang="en-US" altLang="ja-JP" dirty="0">
              <a:solidFill>
                <a:schemeClr val="accent6">
                  <a:lumMod val="75000"/>
                </a:schemeClr>
              </a:solidFill>
              <a:latin typeface="Meiryo" panose="020B0604030504040204" pitchFamily="34" charset="-128"/>
              <a:ea typeface="Meiryo" panose="020B0604030504040204" pitchFamily="34" charset="-128"/>
            </a:endParaRPr>
          </a:p>
          <a:p>
            <a:pPr marL="285750" indent="-285750">
              <a:buFont typeface="Wingdings" pitchFamily="2" charset="2"/>
              <a:buChar char="Ø"/>
            </a:pPr>
            <a:r>
              <a:rPr lang="ja-JP" altLang="en-US">
                <a:solidFill>
                  <a:schemeClr val="accent6">
                    <a:lumMod val="75000"/>
                  </a:schemeClr>
                </a:solidFill>
                <a:latin typeface="Meiryo" panose="020B0604030504040204" pitchFamily="34" charset="-128"/>
                <a:ea typeface="Meiryo" panose="020B0604030504040204" pitchFamily="34" charset="-128"/>
              </a:rPr>
              <a:t>もっと使いたい</a:t>
            </a:r>
            <a:endParaRPr lang="en-US" altLang="ja-JP" dirty="0">
              <a:solidFill>
                <a:schemeClr val="accent6">
                  <a:lumMod val="75000"/>
                </a:schemeClr>
              </a:solidFill>
              <a:latin typeface="Meiryo" panose="020B0604030504040204" pitchFamily="34" charset="-128"/>
              <a:ea typeface="Meiryo" panose="020B0604030504040204" pitchFamily="34" charset="-128"/>
            </a:endParaRPr>
          </a:p>
          <a:p>
            <a:pPr marL="285750" indent="-285750">
              <a:buFont typeface="Wingdings" pitchFamily="2" charset="2"/>
              <a:buChar char="Ø"/>
            </a:pPr>
            <a:r>
              <a:rPr kumimoji="1" lang="ja-JP" altLang="en-US">
                <a:solidFill>
                  <a:schemeClr val="accent6">
                    <a:lumMod val="75000"/>
                  </a:schemeClr>
                </a:solidFill>
                <a:latin typeface="Meiryo" panose="020B0604030504040204" pitchFamily="34" charset="-128"/>
                <a:ea typeface="Meiryo" panose="020B0604030504040204" pitchFamily="34" charset="-128"/>
              </a:rPr>
              <a:t>感動した　など</a:t>
            </a:r>
          </a:p>
        </p:txBody>
      </p:sp>
      <p:sp>
        <p:nvSpPr>
          <p:cNvPr id="9" name="正方形/長方形 8">
            <a:extLst>
              <a:ext uri="{FF2B5EF4-FFF2-40B4-BE49-F238E27FC236}">
                <a16:creationId xmlns:a16="http://schemas.microsoft.com/office/drawing/2014/main" id="{6A715F7F-0AEE-5944-B2FE-F3BCD291F344}"/>
              </a:ext>
            </a:extLst>
          </p:cNvPr>
          <p:cNvSpPr/>
          <p:nvPr/>
        </p:nvSpPr>
        <p:spPr>
          <a:xfrm>
            <a:off x="2284236" y="2559392"/>
            <a:ext cx="687335" cy="355941"/>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 name="正方形/長方形 32">
            <a:extLst>
              <a:ext uri="{FF2B5EF4-FFF2-40B4-BE49-F238E27FC236}">
                <a16:creationId xmlns:a16="http://schemas.microsoft.com/office/drawing/2014/main" id="{78B1B829-5EF2-BF4D-85D5-1012329A1E52}"/>
              </a:ext>
            </a:extLst>
          </p:cNvPr>
          <p:cNvSpPr/>
          <p:nvPr/>
        </p:nvSpPr>
        <p:spPr>
          <a:xfrm>
            <a:off x="3026430" y="2559392"/>
            <a:ext cx="687335" cy="355941"/>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テキスト ボックス 11">
            <a:extLst>
              <a:ext uri="{FF2B5EF4-FFF2-40B4-BE49-F238E27FC236}">
                <a16:creationId xmlns:a16="http://schemas.microsoft.com/office/drawing/2014/main" id="{709D4549-DDBD-AB4C-B7C1-552645CB2112}"/>
              </a:ext>
            </a:extLst>
          </p:cNvPr>
          <p:cNvSpPr txBox="1"/>
          <p:nvPr/>
        </p:nvSpPr>
        <p:spPr>
          <a:xfrm>
            <a:off x="2356033" y="2607556"/>
            <a:ext cx="543739" cy="307777"/>
          </a:xfrm>
          <a:prstGeom prst="rect">
            <a:avLst/>
          </a:prstGeom>
          <a:noFill/>
        </p:spPr>
        <p:txBody>
          <a:bodyPr wrap="none" rtlCol="0">
            <a:spAutoFit/>
          </a:bodyPr>
          <a:lstStyle/>
          <a:p>
            <a:pPr algn="ctr"/>
            <a:r>
              <a:rPr kumimoji="1" lang="ja-JP" altLang="en-US" sz="1400" b="1">
                <a:solidFill>
                  <a:schemeClr val="bg1"/>
                </a:solidFill>
                <a:latin typeface="Meiryo" panose="020B0604030504040204" pitchFamily="34" charset="-128"/>
                <a:ea typeface="Meiryo" panose="020B0604030504040204" pitchFamily="34" charset="-128"/>
              </a:rPr>
              <a:t>次へ</a:t>
            </a:r>
          </a:p>
        </p:txBody>
      </p:sp>
      <p:sp>
        <p:nvSpPr>
          <p:cNvPr id="38" name="テキスト ボックス 37">
            <a:extLst>
              <a:ext uri="{FF2B5EF4-FFF2-40B4-BE49-F238E27FC236}">
                <a16:creationId xmlns:a16="http://schemas.microsoft.com/office/drawing/2014/main" id="{9A1885D0-017C-EF4F-86C6-C874A3AFD1AF}"/>
              </a:ext>
            </a:extLst>
          </p:cNvPr>
          <p:cNvSpPr txBox="1"/>
          <p:nvPr/>
        </p:nvSpPr>
        <p:spPr>
          <a:xfrm>
            <a:off x="3098227" y="2607556"/>
            <a:ext cx="543739" cy="307777"/>
          </a:xfrm>
          <a:prstGeom prst="rect">
            <a:avLst/>
          </a:prstGeom>
          <a:noFill/>
        </p:spPr>
        <p:txBody>
          <a:bodyPr wrap="none" rtlCol="0">
            <a:spAutoFit/>
          </a:bodyPr>
          <a:lstStyle/>
          <a:p>
            <a:pPr algn="ctr"/>
            <a:r>
              <a:rPr kumimoji="1" lang="ja-JP" altLang="en-US" sz="1400" b="1">
                <a:solidFill>
                  <a:schemeClr val="bg1"/>
                </a:solidFill>
                <a:latin typeface="Meiryo" panose="020B0604030504040204" pitchFamily="34" charset="-128"/>
                <a:ea typeface="Meiryo" panose="020B0604030504040204" pitchFamily="34" charset="-128"/>
              </a:rPr>
              <a:t>戻る</a:t>
            </a:r>
          </a:p>
        </p:txBody>
      </p:sp>
      <p:sp>
        <p:nvSpPr>
          <p:cNvPr id="39" name="正方形/長方形 38">
            <a:extLst>
              <a:ext uri="{FF2B5EF4-FFF2-40B4-BE49-F238E27FC236}">
                <a16:creationId xmlns:a16="http://schemas.microsoft.com/office/drawing/2014/main" id="{D2438DED-4C90-4A43-AA37-F5CB63B63660}"/>
              </a:ext>
            </a:extLst>
          </p:cNvPr>
          <p:cNvSpPr/>
          <p:nvPr/>
        </p:nvSpPr>
        <p:spPr>
          <a:xfrm>
            <a:off x="4272596" y="2559392"/>
            <a:ext cx="687335" cy="355941"/>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 name="正方形/長方形 39">
            <a:extLst>
              <a:ext uri="{FF2B5EF4-FFF2-40B4-BE49-F238E27FC236}">
                <a16:creationId xmlns:a16="http://schemas.microsoft.com/office/drawing/2014/main" id="{806641B5-B9FF-FA4F-AE07-E687C03CC683}"/>
              </a:ext>
            </a:extLst>
          </p:cNvPr>
          <p:cNvSpPr/>
          <p:nvPr/>
        </p:nvSpPr>
        <p:spPr>
          <a:xfrm>
            <a:off x="5014790" y="2559392"/>
            <a:ext cx="687335" cy="355941"/>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 name="テキスト ボックス 40">
            <a:extLst>
              <a:ext uri="{FF2B5EF4-FFF2-40B4-BE49-F238E27FC236}">
                <a16:creationId xmlns:a16="http://schemas.microsoft.com/office/drawing/2014/main" id="{D0B88825-B402-CB4B-A1FF-EEBA77AA5F58}"/>
              </a:ext>
            </a:extLst>
          </p:cNvPr>
          <p:cNvSpPr txBox="1"/>
          <p:nvPr/>
        </p:nvSpPr>
        <p:spPr>
          <a:xfrm>
            <a:off x="4344393" y="2607556"/>
            <a:ext cx="543739" cy="307777"/>
          </a:xfrm>
          <a:prstGeom prst="rect">
            <a:avLst/>
          </a:prstGeom>
          <a:noFill/>
        </p:spPr>
        <p:txBody>
          <a:bodyPr wrap="none" rtlCol="0">
            <a:spAutoFit/>
          </a:bodyPr>
          <a:lstStyle/>
          <a:p>
            <a:pPr algn="ctr"/>
            <a:r>
              <a:rPr kumimoji="1" lang="ja-JP" altLang="en-US" sz="1400" b="1">
                <a:solidFill>
                  <a:schemeClr val="bg1"/>
                </a:solidFill>
                <a:latin typeface="Meiryo" panose="020B0604030504040204" pitchFamily="34" charset="-128"/>
                <a:ea typeface="Meiryo" panose="020B0604030504040204" pitchFamily="34" charset="-128"/>
              </a:rPr>
              <a:t>戻る</a:t>
            </a:r>
          </a:p>
        </p:txBody>
      </p:sp>
      <p:sp>
        <p:nvSpPr>
          <p:cNvPr id="42" name="テキスト ボックス 41">
            <a:extLst>
              <a:ext uri="{FF2B5EF4-FFF2-40B4-BE49-F238E27FC236}">
                <a16:creationId xmlns:a16="http://schemas.microsoft.com/office/drawing/2014/main" id="{3D9D319E-58B1-504C-9ADA-F362E8E833F1}"/>
              </a:ext>
            </a:extLst>
          </p:cNvPr>
          <p:cNvSpPr txBox="1"/>
          <p:nvPr/>
        </p:nvSpPr>
        <p:spPr>
          <a:xfrm>
            <a:off x="5086587" y="2607556"/>
            <a:ext cx="543739" cy="307777"/>
          </a:xfrm>
          <a:prstGeom prst="rect">
            <a:avLst/>
          </a:prstGeom>
          <a:noFill/>
        </p:spPr>
        <p:txBody>
          <a:bodyPr wrap="none" rtlCol="0">
            <a:spAutoFit/>
          </a:bodyPr>
          <a:lstStyle/>
          <a:p>
            <a:pPr algn="ctr"/>
            <a:r>
              <a:rPr kumimoji="1" lang="ja-JP" altLang="en-US" sz="1400" b="1">
                <a:solidFill>
                  <a:schemeClr val="bg1"/>
                </a:solidFill>
                <a:latin typeface="Meiryo" panose="020B0604030504040204" pitchFamily="34" charset="-128"/>
                <a:ea typeface="Meiryo" panose="020B0604030504040204" pitchFamily="34" charset="-128"/>
              </a:rPr>
              <a:t>次へ</a:t>
            </a:r>
          </a:p>
        </p:txBody>
      </p:sp>
      <p:sp>
        <p:nvSpPr>
          <p:cNvPr id="13" name="テキスト ボックス 12">
            <a:extLst>
              <a:ext uri="{FF2B5EF4-FFF2-40B4-BE49-F238E27FC236}">
                <a16:creationId xmlns:a16="http://schemas.microsoft.com/office/drawing/2014/main" id="{809FA62A-5F32-1449-B17E-F0F126DC6B0D}"/>
              </a:ext>
            </a:extLst>
          </p:cNvPr>
          <p:cNvSpPr txBox="1"/>
          <p:nvPr/>
        </p:nvSpPr>
        <p:spPr>
          <a:xfrm>
            <a:off x="2391303" y="2140603"/>
            <a:ext cx="1250663" cy="307777"/>
          </a:xfrm>
          <a:prstGeom prst="rect">
            <a:avLst/>
          </a:prstGeom>
          <a:noFill/>
        </p:spPr>
        <p:txBody>
          <a:bodyPr wrap="none" rtlCol="0">
            <a:spAutoFit/>
          </a:bodyPr>
          <a:lstStyle/>
          <a:p>
            <a:r>
              <a:rPr kumimoji="1" lang="en-US" altLang="ja-JP" sz="1400" dirty="0">
                <a:solidFill>
                  <a:srgbClr val="C00000"/>
                </a:solidFill>
                <a:latin typeface="Meiryo" panose="020B0604030504040204" pitchFamily="34" charset="-128"/>
                <a:ea typeface="Meiryo" panose="020B0604030504040204" pitchFamily="34" charset="-128"/>
              </a:rPr>
              <a:t>×</a:t>
            </a:r>
            <a:r>
              <a:rPr kumimoji="1" lang="ja-JP" altLang="en-US" sz="1400">
                <a:solidFill>
                  <a:srgbClr val="C00000"/>
                </a:solidFill>
                <a:latin typeface="Meiryo" panose="020B0604030504040204" pitchFamily="34" charset="-128"/>
                <a:ea typeface="Meiryo" panose="020B0604030504040204" pitchFamily="34" charset="-128"/>
              </a:rPr>
              <a:t>良くない</a:t>
            </a:r>
            <a:r>
              <a:rPr kumimoji="1" lang="en-US" altLang="ja-JP" sz="1400" dirty="0">
                <a:solidFill>
                  <a:srgbClr val="C00000"/>
                </a:solidFill>
                <a:latin typeface="Meiryo" panose="020B0604030504040204" pitchFamily="34" charset="-128"/>
                <a:ea typeface="Meiryo" panose="020B0604030504040204" pitchFamily="34" charset="-128"/>
              </a:rPr>
              <a:t>UI</a:t>
            </a:r>
            <a:endParaRPr kumimoji="1" lang="ja-JP" altLang="en-US" sz="1400">
              <a:solidFill>
                <a:srgbClr val="C00000"/>
              </a:solidFill>
              <a:latin typeface="Meiryo" panose="020B0604030504040204" pitchFamily="34" charset="-128"/>
              <a:ea typeface="Meiryo" panose="020B0604030504040204" pitchFamily="34" charset="-128"/>
            </a:endParaRPr>
          </a:p>
        </p:txBody>
      </p:sp>
      <p:sp>
        <p:nvSpPr>
          <p:cNvPr id="43" name="テキスト ボックス 42">
            <a:extLst>
              <a:ext uri="{FF2B5EF4-FFF2-40B4-BE49-F238E27FC236}">
                <a16:creationId xmlns:a16="http://schemas.microsoft.com/office/drawing/2014/main" id="{EA2E8814-62E5-7F42-9141-98101BDF8258}"/>
              </a:ext>
            </a:extLst>
          </p:cNvPr>
          <p:cNvSpPr txBox="1"/>
          <p:nvPr/>
        </p:nvSpPr>
        <p:spPr>
          <a:xfrm>
            <a:off x="4495629" y="2136087"/>
            <a:ext cx="926857" cy="307777"/>
          </a:xfrm>
          <a:prstGeom prst="rect">
            <a:avLst/>
          </a:prstGeom>
          <a:noFill/>
        </p:spPr>
        <p:txBody>
          <a:bodyPr wrap="none" rtlCol="0">
            <a:spAutoFit/>
          </a:bodyPr>
          <a:lstStyle/>
          <a:p>
            <a:r>
              <a:rPr kumimoji="1" lang="ja-JP" altLang="en-US" sz="1400">
                <a:solidFill>
                  <a:srgbClr val="1F33E8"/>
                </a:solidFill>
                <a:latin typeface="Meiryo" panose="020B0604030504040204" pitchFamily="34" charset="-128"/>
                <a:ea typeface="Meiryo" panose="020B0604030504040204" pitchFamily="34" charset="-128"/>
              </a:rPr>
              <a:t>〇良い</a:t>
            </a:r>
            <a:r>
              <a:rPr kumimoji="1" lang="en-US" altLang="ja-JP" sz="1400" dirty="0">
                <a:solidFill>
                  <a:srgbClr val="1F33E8"/>
                </a:solidFill>
                <a:latin typeface="Meiryo" panose="020B0604030504040204" pitchFamily="34" charset="-128"/>
                <a:ea typeface="Meiryo" panose="020B0604030504040204" pitchFamily="34" charset="-128"/>
              </a:rPr>
              <a:t>UI</a:t>
            </a:r>
            <a:endParaRPr kumimoji="1" lang="ja-JP" altLang="en-US" sz="1400">
              <a:solidFill>
                <a:srgbClr val="1F33E8"/>
              </a:solidFill>
              <a:latin typeface="Meiryo" panose="020B0604030504040204" pitchFamily="34" charset="-128"/>
              <a:ea typeface="Meiryo" panose="020B0604030504040204" pitchFamily="34" charset="-128"/>
            </a:endParaRPr>
          </a:p>
        </p:txBody>
      </p:sp>
      <p:sp>
        <p:nvSpPr>
          <p:cNvPr id="44" name="テキスト ボックス 43">
            <a:extLst>
              <a:ext uri="{FF2B5EF4-FFF2-40B4-BE49-F238E27FC236}">
                <a16:creationId xmlns:a16="http://schemas.microsoft.com/office/drawing/2014/main" id="{375E42B4-CD03-1D4A-93E7-1157D8D635F1}"/>
              </a:ext>
            </a:extLst>
          </p:cNvPr>
          <p:cNvSpPr txBox="1"/>
          <p:nvPr/>
        </p:nvSpPr>
        <p:spPr>
          <a:xfrm>
            <a:off x="1926484" y="5459129"/>
            <a:ext cx="1501080" cy="1077218"/>
          </a:xfrm>
          <a:prstGeom prst="rect">
            <a:avLst/>
          </a:prstGeom>
          <a:noFill/>
        </p:spPr>
        <p:txBody>
          <a:bodyPr wrap="square" rtlCol="0">
            <a:spAutoFit/>
          </a:bodyPr>
          <a:lstStyle/>
          <a:p>
            <a:pPr algn="ctr"/>
            <a:r>
              <a:rPr kumimoji="1" lang="en-US" altLang="ja-JP" sz="1400" dirty="0">
                <a:solidFill>
                  <a:srgbClr val="C00000"/>
                </a:solidFill>
                <a:latin typeface="Meiryo" panose="020B0604030504040204" pitchFamily="34" charset="-128"/>
                <a:ea typeface="Meiryo" panose="020B0604030504040204" pitchFamily="34" charset="-128"/>
              </a:rPr>
              <a:t>×</a:t>
            </a:r>
            <a:r>
              <a:rPr kumimoji="1" lang="ja-JP" altLang="en-US" sz="1400" dirty="0">
                <a:solidFill>
                  <a:srgbClr val="C00000"/>
                </a:solidFill>
                <a:latin typeface="Meiryo" panose="020B0604030504040204" pitchFamily="34" charset="-128"/>
                <a:ea typeface="Meiryo" panose="020B0604030504040204" pitchFamily="34" charset="-128"/>
              </a:rPr>
              <a:t>良くない</a:t>
            </a:r>
            <a:r>
              <a:rPr kumimoji="1" lang="en-US" altLang="ja-JP" sz="1400" dirty="0">
                <a:solidFill>
                  <a:srgbClr val="C00000"/>
                </a:solidFill>
                <a:latin typeface="Meiryo" panose="020B0604030504040204" pitchFamily="34" charset="-128"/>
                <a:ea typeface="Meiryo" panose="020B0604030504040204" pitchFamily="34" charset="-128"/>
              </a:rPr>
              <a:t>UI</a:t>
            </a:r>
          </a:p>
          <a:p>
            <a:r>
              <a:rPr lang="ja-JP" altLang="en-US" sz="900" dirty="0">
                <a:solidFill>
                  <a:srgbClr val="C00000"/>
                </a:solidFill>
                <a:latin typeface="Meiryo" panose="020B0604030504040204" pitchFamily="34" charset="-128"/>
                <a:ea typeface="Meiryo" panose="020B0604030504040204" pitchFamily="34" charset="-128"/>
              </a:rPr>
              <a:t>ケチャップだとは</a:t>
            </a:r>
            <a:br>
              <a:rPr lang="en-US" altLang="ja-JP" sz="900" dirty="0">
                <a:solidFill>
                  <a:srgbClr val="C00000"/>
                </a:solidFill>
                <a:latin typeface="Meiryo" panose="020B0604030504040204" pitchFamily="34" charset="-128"/>
                <a:ea typeface="Meiryo" panose="020B0604030504040204" pitchFamily="34" charset="-128"/>
              </a:rPr>
            </a:br>
            <a:r>
              <a:rPr lang="ja-JP" altLang="en-US" sz="900" dirty="0">
                <a:solidFill>
                  <a:srgbClr val="C00000"/>
                </a:solidFill>
                <a:latin typeface="Meiryo" panose="020B0604030504040204" pitchFamily="34" charset="-128"/>
                <a:ea typeface="Meiryo" panose="020B0604030504040204" pitchFamily="34" charset="-128"/>
              </a:rPr>
              <a:t>すぐに分からない。</a:t>
            </a:r>
            <a:endParaRPr kumimoji="1" lang="en-US" altLang="ja-JP" sz="900" dirty="0">
              <a:solidFill>
                <a:srgbClr val="C00000"/>
              </a:solidFill>
              <a:latin typeface="Meiryo" panose="020B0604030504040204" pitchFamily="34" charset="-128"/>
              <a:ea typeface="Meiryo" panose="020B0604030504040204" pitchFamily="34" charset="-128"/>
            </a:endParaRPr>
          </a:p>
          <a:p>
            <a:pPr algn="ctr"/>
            <a:r>
              <a:rPr lang="en-US" altLang="ja-JP" sz="1400" dirty="0">
                <a:solidFill>
                  <a:srgbClr val="C00000"/>
                </a:solidFill>
                <a:latin typeface="Meiryo" panose="020B0604030504040204" pitchFamily="34" charset="-128"/>
                <a:ea typeface="Meiryo" panose="020B0604030504040204" pitchFamily="34" charset="-128"/>
              </a:rPr>
              <a:t>×</a:t>
            </a:r>
            <a:r>
              <a:rPr lang="ja-JP" altLang="en-US" sz="1400" dirty="0">
                <a:solidFill>
                  <a:srgbClr val="C00000"/>
                </a:solidFill>
                <a:latin typeface="Meiryo" panose="020B0604030504040204" pitchFamily="34" charset="-128"/>
                <a:ea typeface="Meiryo" panose="020B0604030504040204" pitchFamily="34" charset="-128"/>
              </a:rPr>
              <a:t>良くない</a:t>
            </a:r>
            <a:r>
              <a:rPr lang="en-US" altLang="ja-JP" sz="1400" dirty="0">
                <a:solidFill>
                  <a:srgbClr val="C00000"/>
                </a:solidFill>
                <a:latin typeface="Meiryo" panose="020B0604030504040204" pitchFamily="34" charset="-128"/>
                <a:ea typeface="Meiryo" panose="020B0604030504040204" pitchFamily="34" charset="-128"/>
              </a:rPr>
              <a:t>UX</a:t>
            </a:r>
          </a:p>
          <a:p>
            <a:r>
              <a:rPr lang="ja-JP" altLang="en-US" sz="900" dirty="0">
                <a:solidFill>
                  <a:srgbClr val="C00000"/>
                </a:solidFill>
                <a:latin typeface="Meiryo" panose="020B0604030504040204" pitchFamily="34" charset="-128"/>
                <a:ea typeface="Meiryo" panose="020B0604030504040204" pitchFamily="34" charset="-128"/>
              </a:rPr>
              <a:t>口を汚しやすく、少なくなると使いにくい</a:t>
            </a:r>
            <a:r>
              <a:rPr lang="ja-JP" altLang="en-US" sz="800" dirty="0">
                <a:solidFill>
                  <a:srgbClr val="C00000"/>
                </a:solidFill>
                <a:latin typeface="Meiryo" panose="020B0604030504040204" pitchFamily="34" charset="-128"/>
                <a:ea typeface="Meiryo" panose="020B0604030504040204" pitchFamily="34" charset="-128"/>
              </a:rPr>
              <a:t>。</a:t>
            </a:r>
            <a:endParaRPr lang="en-US" altLang="ja-JP" sz="800" dirty="0">
              <a:solidFill>
                <a:srgbClr val="C00000"/>
              </a:solidFill>
              <a:latin typeface="Meiryo" panose="020B0604030504040204" pitchFamily="34" charset="-128"/>
              <a:ea typeface="Meiryo" panose="020B0604030504040204" pitchFamily="34" charset="-128"/>
            </a:endParaRPr>
          </a:p>
        </p:txBody>
      </p:sp>
      <p:sp>
        <p:nvSpPr>
          <p:cNvPr id="45" name="テキスト ボックス 44">
            <a:extLst>
              <a:ext uri="{FF2B5EF4-FFF2-40B4-BE49-F238E27FC236}">
                <a16:creationId xmlns:a16="http://schemas.microsoft.com/office/drawing/2014/main" id="{C9D4B029-0474-4B4C-84E2-C1C039B7328B}"/>
              </a:ext>
            </a:extLst>
          </p:cNvPr>
          <p:cNvSpPr txBox="1"/>
          <p:nvPr/>
        </p:nvSpPr>
        <p:spPr>
          <a:xfrm>
            <a:off x="3458851" y="5461760"/>
            <a:ext cx="1501080" cy="1077218"/>
          </a:xfrm>
          <a:prstGeom prst="rect">
            <a:avLst/>
          </a:prstGeom>
          <a:noFill/>
        </p:spPr>
        <p:txBody>
          <a:bodyPr wrap="square" rtlCol="0">
            <a:spAutoFit/>
          </a:bodyPr>
          <a:lstStyle/>
          <a:p>
            <a:pPr algn="ctr"/>
            <a:r>
              <a:rPr kumimoji="1" lang="ja-JP" altLang="en-US" sz="1400" dirty="0">
                <a:solidFill>
                  <a:srgbClr val="1F33E8"/>
                </a:solidFill>
                <a:latin typeface="Meiryo" panose="020B0604030504040204" pitchFamily="34" charset="-128"/>
                <a:ea typeface="Meiryo" panose="020B0604030504040204" pitchFamily="34" charset="-128"/>
              </a:rPr>
              <a:t>〇良い</a:t>
            </a:r>
            <a:r>
              <a:rPr kumimoji="1" lang="en-US" altLang="ja-JP" sz="1400" dirty="0">
                <a:solidFill>
                  <a:srgbClr val="1F33E8"/>
                </a:solidFill>
                <a:latin typeface="Meiryo" panose="020B0604030504040204" pitchFamily="34" charset="-128"/>
                <a:ea typeface="Meiryo" panose="020B0604030504040204" pitchFamily="34" charset="-128"/>
              </a:rPr>
              <a:t>UI</a:t>
            </a:r>
          </a:p>
          <a:p>
            <a:r>
              <a:rPr lang="ja-JP" altLang="en-US" sz="900" dirty="0">
                <a:solidFill>
                  <a:srgbClr val="1F33E8"/>
                </a:solidFill>
                <a:latin typeface="Meiryo" panose="020B0604030504040204" pitchFamily="34" charset="-128"/>
                <a:ea typeface="Meiryo" panose="020B0604030504040204" pitchFamily="34" charset="-128"/>
              </a:rPr>
              <a:t>ケチャップだとすぐ</a:t>
            </a:r>
            <a:br>
              <a:rPr lang="en-US" altLang="ja-JP" sz="900" dirty="0">
                <a:solidFill>
                  <a:srgbClr val="1F33E8"/>
                </a:solidFill>
                <a:latin typeface="Meiryo" panose="020B0604030504040204" pitchFamily="34" charset="-128"/>
                <a:ea typeface="Meiryo" panose="020B0604030504040204" pitchFamily="34" charset="-128"/>
              </a:rPr>
            </a:br>
            <a:r>
              <a:rPr lang="ja-JP" altLang="en-US" sz="900" dirty="0">
                <a:solidFill>
                  <a:srgbClr val="1F33E8"/>
                </a:solidFill>
                <a:latin typeface="Meiryo" panose="020B0604030504040204" pitchFamily="34" charset="-128"/>
                <a:ea typeface="Meiryo" panose="020B0604030504040204" pitchFamily="34" charset="-128"/>
              </a:rPr>
              <a:t>分かる。</a:t>
            </a:r>
            <a:endParaRPr kumimoji="1" lang="en-US" altLang="ja-JP" sz="900" dirty="0">
              <a:solidFill>
                <a:srgbClr val="1F33E8"/>
              </a:solidFill>
              <a:latin typeface="Meiryo" panose="020B0604030504040204" pitchFamily="34" charset="-128"/>
              <a:ea typeface="Meiryo" panose="020B0604030504040204" pitchFamily="34" charset="-128"/>
            </a:endParaRPr>
          </a:p>
          <a:p>
            <a:pPr algn="ctr"/>
            <a:r>
              <a:rPr kumimoji="1" lang="en-US" altLang="ja-JP" sz="1400" dirty="0">
                <a:solidFill>
                  <a:srgbClr val="C00000"/>
                </a:solidFill>
                <a:latin typeface="Meiryo" panose="020B0604030504040204" pitchFamily="34" charset="-128"/>
                <a:ea typeface="Meiryo" panose="020B0604030504040204" pitchFamily="34" charset="-128"/>
              </a:rPr>
              <a:t>×</a:t>
            </a:r>
            <a:r>
              <a:rPr kumimoji="1" lang="ja-JP" altLang="en-US" sz="1400" dirty="0">
                <a:solidFill>
                  <a:srgbClr val="C00000"/>
                </a:solidFill>
                <a:latin typeface="Meiryo" panose="020B0604030504040204" pitchFamily="34" charset="-128"/>
                <a:ea typeface="Meiryo" panose="020B0604030504040204" pitchFamily="34" charset="-128"/>
              </a:rPr>
              <a:t>良くない</a:t>
            </a:r>
            <a:r>
              <a:rPr kumimoji="1" lang="en-US" altLang="ja-JP" sz="1400" dirty="0">
                <a:solidFill>
                  <a:srgbClr val="C00000"/>
                </a:solidFill>
                <a:latin typeface="Meiryo" panose="020B0604030504040204" pitchFamily="34" charset="-128"/>
                <a:ea typeface="Meiryo" panose="020B0604030504040204" pitchFamily="34" charset="-128"/>
              </a:rPr>
              <a:t>UX</a:t>
            </a:r>
          </a:p>
          <a:p>
            <a:r>
              <a:rPr lang="ja-JP" altLang="en-US" sz="900" dirty="0">
                <a:solidFill>
                  <a:srgbClr val="C00000"/>
                </a:solidFill>
                <a:latin typeface="Meiryo" panose="020B0604030504040204" pitchFamily="34" charset="-128"/>
                <a:ea typeface="Meiryo" panose="020B0604030504040204" pitchFamily="34" charset="-128"/>
              </a:rPr>
              <a:t>口を汚しやすく、少なく</a:t>
            </a:r>
            <a:br>
              <a:rPr lang="en-US" altLang="ja-JP" sz="900" dirty="0">
                <a:solidFill>
                  <a:srgbClr val="C00000"/>
                </a:solidFill>
                <a:latin typeface="Meiryo" panose="020B0604030504040204" pitchFamily="34" charset="-128"/>
                <a:ea typeface="Meiryo" panose="020B0604030504040204" pitchFamily="34" charset="-128"/>
              </a:rPr>
            </a:br>
            <a:r>
              <a:rPr lang="ja-JP" altLang="en-US" sz="900" dirty="0">
                <a:solidFill>
                  <a:srgbClr val="C00000"/>
                </a:solidFill>
                <a:latin typeface="Meiryo" panose="020B0604030504040204" pitchFamily="34" charset="-128"/>
                <a:ea typeface="Meiryo" panose="020B0604030504040204" pitchFamily="34" charset="-128"/>
              </a:rPr>
              <a:t>なると使いにくい。</a:t>
            </a:r>
            <a:endParaRPr lang="en-US" altLang="ja-JP" sz="900" dirty="0">
              <a:solidFill>
                <a:srgbClr val="C00000"/>
              </a:solidFill>
              <a:latin typeface="Meiryo" panose="020B0604030504040204" pitchFamily="34" charset="-128"/>
              <a:ea typeface="Meiryo" panose="020B0604030504040204" pitchFamily="34" charset="-128"/>
            </a:endParaRPr>
          </a:p>
        </p:txBody>
      </p:sp>
      <p:sp>
        <p:nvSpPr>
          <p:cNvPr id="46" name="テキスト ボックス 45">
            <a:extLst>
              <a:ext uri="{FF2B5EF4-FFF2-40B4-BE49-F238E27FC236}">
                <a16:creationId xmlns:a16="http://schemas.microsoft.com/office/drawing/2014/main" id="{265E892C-015C-B445-A455-43EF0AE4C481}"/>
              </a:ext>
            </a:extLst>
          </p:cNvPr>
          <p:cNvSpPr txBox="1"/>
          <p:nvPr/>
        </p:nvSpPr>
        <p:spPr>
          <a:xfrm>
            <a:off x="4900063" y="5459129"/>
            <a:ext cx="1378332" cy="1077218"/>
          </a:xfrm>
          <a:prstGeom prst="rect">
            <a:avLst/>
          </a:prstGeom>
          <a:noFill/>
        </p:spPr>
        <p:txBody>
          <a:bodyPr wrap="square" rtlCol="0">
            <a:spAutoFit/>
          </a:bodyPr>
          <a:lstStyle/>
          <a:p>
            <a:pPr algn="ctr"/>
            <a:r>
              <a:rPr kumimoji="1" lang="ja-JP" altLang="en-US" sz="1400" dirty="0">
                <a:solidFill>
                  <a:srgbClr val="1F33E8"/>
                </a:solidFill>
                <a:latin typeface="Meiryo" panose="020B0604030504040204" pitchFamily="34" charset="-128"/>
                <a:ea typeface="Meiryo" panose="020B0604030504040204" pitchFamily="34" charset="-128"/>
              </a:rPr>
              <a:t>〇良い</a:t>
            </a:r>
            <a:r>
              <a:rPr kumimoji="1" lang="en-US" altLang="ja-JP" sz="1400" dirty="0">
                <a:solidFill>
                  <a:srgbClr val="1F33E8"/>
                </a:solidFill>
                <a:latin typeface="Meiryo" panose="020B0604030504040204" pitchFamily="34" charset="-128"/>
                <a:ea typeface="Meiryo" panose="020B0604030504040204" pitchFamily="34" charset="-128"/>
              </a:rPr>
              <a:t>UI</a:t>
            </a:r>
          </a:p>
          <a:p>
            <a:r>
              <a:rPr lang="ja-JP" altLang="en-US" sz="900" dirty="0">
                <a:solidFill>
                  <a:srgbClr val="1F33E8"/>
                </a:solidFill>
                <a:latin typeface="Meiryo" panose="020B0604030504040204" pitchFamily="34" charset="-128"/>
                <a:ea typeface="Meiryo" panose="020B0604030504040204" pitchFamily="34" charset="-128"/>
              </a:rPr>
              <a:t>ケチャップだとすぐ</a:t>
            </a:r>
            <a:br>
              <a:rPr lang="en-US" altLang="ja-JP" sz="900" dirty="0">
                <a:solidFill>
                  <a:srgbClr val="1F33E8"/>
                </a:solidFill>
                <a:latin typeface="Meiryo" panose="020B0604030504040204" pitchFamily="34" charset="-128"/>
                <a:ea typeface="Meiryo" panose="020B0604030504040204" pitchFamily="34" charset="-128"/>
              </a:rPr>
            </a:br>
            <a:r>
              <a:rPr lang="ja-JP" altLang="en-US" sz="900" dirty="0">
                <a:solidFill>
                  <a:srgbClr val="1F33E8"/>
                </a:solidFill>
                <a:latin typeface="Meiryo" panose="020B0604030504040204" pitchFamily="34" charset="-128"/>
                <a:ea typeface="Meiryo" panose="020B0604030504040204" pitchFamily="34" charset="-128"/>
              </a:rPr>
              <a:t>分かる。</a:t>
            </a:r>
            <a:endParaRPr kumimoji="1" lang="en-US" altLang="ja-JP" sz="900" dirty="0">
              <a:solidFill>
                <a:srgbClr val="1F33E8"/>
              </a:solidFill>
              <a:latin typeface="Meiryo" panose="020B0604030504040204" pitchFamily="34" charset="-128"/>
              <a:ea typeface="Meiryo" panose="020B0604030504040204" pitchFamily="34" charset="-128"/>
            </a:endParaRPr>
          </a:p>
          <a:p>
            <a:pPr algn="ctr"/>
            <a:r>
              <a:rPr kumimoji="1" lang="ja-JP" altLang="en-US" sz="1400" dirty="0">
                <a:solidFill>
                  <a:srgbClr val="1F33E8"/>
                </a:solidFill>
                <a:latin typeface="Meiryo" panose="020B0604030504040204" pitchFamily="34" charset="-128"/>
                <a:ea typeface="Meiryo" panose="020B0604030504040204" pitchFamily="34" charset="-128"/>
              </a:rPr>
              <a:t>〇良い</a:t>
            </a:r>
            <a:r>
              <a:rPr kumimoji="1" lang="en-US" altLang="ja-JP" sz="1400" dirty="0">
                <a:solidFill>
                  <a:srgbClr val="1F33E8"/>
                </a:solidFill>
                <a:latin typeface="Meiryo" panose="020B0604030504040204" pitchFamily="34" charset="-128"/>
                <a:ea typeface="Meiryo" panose="020B0604030504040204" pitchFamily="34" charset="-128"/>
              </a:rPr>
              <a:t>UX</a:t>
            </a:r>
          </a:p>
          <a:p>
            <a:r>
              <a:rPr lang="ja-JP" altLang="en-US" sz="900" dirty="0">
                <a:solidFill>
                  <a:srgbClr val="1F33E8"/>
                </a:solidFill>
                <a:latin typeface="Meiryo" panose="020B0604030504040204" pitchFamily="34" charset="-128"/>
                <a:ea typeface="Meiryo" panose="020B0604030504040204" pitchFamily="34" charset="-128"/>
              </a:rPr>
              <a:t>口を汚さず、最後まで</a:t>
            </a:r>
            <a:br>
              <a:rPr lang="en-US" altLang="ja-JP" sz="900" dirty="0">
                <a:solidFill>
                  <a:srgbClr val="1F33E8"/>
                </a:solidFill>
                <a:latin typeface="Meiryo" panose="020B0604030504040204" pitchFamily="34" charset="-128"/>
                <a:ea typeface="Meiryo" panose="020B0604030504040204" pitchFamily="34" charset="-128"/>
              </a:rPr>
            </a:br>
            <a:r>
              <a:rPr lang="ja-JP" altLang="en-US" sz="900" dirty="0">
                <a:solidFill>
                  <a:srgbClr val="1F33E8"/>
                </a:solidFill>
                <a:latin typeface="Meiryo" panose="020B0604030504040204" pitchFamily="34" charset="-128"/>
                <a:ea typeface="Meiryo" panose="020B0604030504040204" pitchFamily="34" charset="-128"/>
              </a:rPr>
              <a:t>使い切ることができる。</a:t>
            </a:r>
            <a:endParaRPr lang="en-US" altLang="ja-JP" sz="900" dirty="0">
              <a:solidFill>
                <a:srgbClr val="1F33E8"/>
              </a:solidFill>
              <a:latin typeface="Meiryo" panose="020B0604030504040204" pitchFamily="34" charset="-128"/>
              <a:ea typeface="Meiryo" panose="020B0604030504040204" pitchFamily="34" charset="-128"/>
            </a:endParaRPr>
          </a:p>
        </p:txBody>
      </p:sp>
      <p:pic>
        <p:nvPicPr>
          <p:cNvPr id="10" name="図 9">
            <a:extLst>
              <a:ext uri="{FF2B5EF4-FFF2-40B4-BE49-F238E27FC236}">
                <a16:creationId xmlns:a16="http://schemas.microsoft.com/office/drawing/2014/main" id="{154ED49C-208E-2245-8F62-9D4E97F37756}"/>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4022791" y="4405104"/>
            <a:ext cx="499609" cy="1017385"/>
          </a:xfrm>
          <a:prstGeom prst="rect">
            <a:avLst/>
          </a:prstGeom>
        </p:spPr>
      </p:pic>
      <p:pic>
        <p:nvPicPr>
          <p:cNvPr id="28" name="図 27">
            <a:extLst>
              <a:ext uri="{FF2B5EF4-FFF2-40B4-BE49-F238E27FC236}">
                <a16:creationId xmlns:a16="http://schemas.microsoft.com/office/drawing/2014/main" id="{74114E9B-374C-3946-9694-D3BDF54097C7}"/>
              </a:ext>
            </a:extLst>
          </p:cNvPr>
          <p:cNvPicPr>
            <a:picLocks noChangeAspect="1"/>
          </p:cNvPicPr>
          <p:nvPr/>
        </p:nvPicPr>
        <p:blipFill>
          <a:blip r:embed="rId2" cstate="print">
            <a:duotone>
              <a:schemeClr val="accent1">
                <a:shade val="45000"/>
                <a:satMod val="135000"/>
              </a:schemeClr>
              <a:prstClr val="white"/>
            </a:duotone>
            <a:extLst>
              <a:ext uri="{28A0092B-C50C-407E-A947-70E740481C1C}">
                <a14:useLocalDpi xmlns:a14="http://schemas.microsoft.com/office/drawing/2010/main"/>
              </a:ext>
            </a:extLst>
          </a:blip>
          <a:stretch>
            <a:fillRect/>
          </a:stretch>
        </p:blipFill>
        <p:spPr>
          <a:xfrm>
            <a:off x="2427219" y="4405103"/>
            <a:ext cx="499609" cy="1017385"/>
          </a:xfrm>
          <a:prstGeom prst="rect">
            <a:avLst/>
          </a:prstGeom>
        </p:spPr>
      </p:pic>
      <p:pic>
        <p:nvPicPr>
          <p:cNvPr id="11" name="図 10">
            <a:extLst>
              <a:ext uri="{FF2B5EF4-FFF2-40B4-BE49-F238E27FC236}">
                <a16:creationId xmlns:a16="http://schemas.microsoft.com/office/drawing/2014/main" id="{35EA64DC-14D6-904E-A0CB-62845D7A7004}"/>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5322906" y="4372144"/>
            <a:ext cx="532645" cy="1053618"/>
          </a:xfrm>
          <a:prstGeom prst="rect">
            <a:avLst/>
          </a:prstGeom>
        </p:spPr>
      </p:pic>
    </p:spTree>
    <p:extLst>
      <p:ext uri="{BB962C8B-B14F-4D97-AF65-F5344CB8AC3E}">
        <p14:creationId xmlns:p14="http://schemas.microsoft.com/office/powerpoint/2010/main" val="193510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500" fill="hold"/>
                                        <p:tgtEl>
                                          <p:spTgt spid="32"/>
                                        </p:tgtEl>
                                        <p:attrNameLst>
                                          <p:attrName>ppt_w</p:attrName>
                                        </p:attrNameLst>
                                      </p:cBhvr>
                                      <p:tavLst>
                                        <p:tav tm="0">
                                          <p:val>
                                            <p:fltVal val="0"/>
                                          </p:val>
                                        </p:tav>
                                        <p:tav tm="100000">
                                          <p:val>
                                            <p:strVal val="#ppt_w"/>
                                          </p:val>
                                        </p:tav>
                                      </p:tavLst>
                                    </p:anim>
                                    <p:anim calcmode="lin" valueType="num">
                                      <p:cBhvr>
                                        <p:cTn id="8" dur="500" fill="hold"/>
                                        <p:tgtEl>
                                          <p:spTgt spid="32"/>
                                        </p:tgtEl>
                                        <p:attrNameLst>
                                          <p:attrName>ppt_h</p:attrName>
                                        </p:attrNameLst>
                                      </p:cBhvr>
                                      <p:tavLst>
                                        <p:tav tm="0">
                                          <p:val>
                                            <p:fltVal val="0"/>
                                          </p:val>
                                        </p:tav>
                                        <p:tav tm="100000">
                                          <p:val>
                                            <p:strVal val="#ppt_h"/>
                                          </p:val>
                                        </p:tav>
                                      </p:tavLst>
                                    </p:anim>
                                    <p:animEffect transition="in" filter="fade">
                                      <p:cBhvr>
                                        <p:cTn id="9" dur="500"/>
                                        <p:tgtEl>
                                          <p:spTgt spid="3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4"/>
                                        </p:tgtEl>
                                        <p:attrNameLst>
                                          <p:attrName>style.visibility</p:attrName>
                                        </p:attrNameLst>
                                      </p:cBhvr>
                                      <p:to>
                                        <p:strVal val="visible"/>
                                      </p:to>
                                    </p:set>
                                    <p:anim calcmode="lin" valueType="num">
                                      <p:cBhvr>
                                        <p:cTn id="12" dur="500" fill="hold"/>
                                        <p:tgtEl>
                                          <p:spTgt spid="44"/>
                                        </p:tgtEl>
                                        <p:attrNameLst>
                                          <p:attrName>ppt_w</p:attrName>
                                        </p:attrNameLst>
                                      </p:cBhvr>
                                      <p:tavLst>
                                        <p:tav tm="0">
                                          <p:val>
                                            <p:fltVal val="0"/>
                                          </p:val>
                                        </p:tav>
                                        <p:tav tm="100000">
                                          <p:val>
                                            <p:strVal val="#ppt_w"/>
                                          </p:val>
                                        </p:tav>
                                      </p:tavLst>
                                    </p:anim>
                                    <p:anim calcmode="lin" valueType="num">
                                      <p:cBhvr>
                                        <p:cTn id="13" dur="500" fill="hold"/>
                                        <p:tgtEl>
                                          <p:spTgt spid="44"/>
                                        </p:tgtEl>
                                        <p:attrNameLst>
                                          <p:attrName>ppt_h</p:attrName>
                                        </p:attrNameLst>
                                      </p:cBhvr>
                                      <p:tavLst>
                                        <p:tav tm="0">
                                          <p:val>
                                            <p:fltVal val="0"/>
                                          </p:val>
                                        </p:tav>
                                        <p:tav tm="100000">
                                          <p:val>
                                            <p:strVal val="#ppt_h"/>
                                          </p:val>
                                        </p:tav>
                                      </p:tavLst>
                                    </p:anim>
                                    <p:animEffect transition="in" filter="fade">
                                      <p:cBhvr>
                                        <p:cTn id="14" dur="500"/>
                                        <p:tgtEl>
                                          <p:spTgt spid="4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5"/>
                                        </p:tgtEl>
                                        <p:attrNameLst>
                                          <p:attrName>style.visibility</p:attrName>
                                        </p:attrNameLst>
                                      </p:cBhvr>
                                      <p:to>
                                        <p:strVal val="visible"/>
                                      </p:to>
                                    </p:set>
                                    <p:anim calcmode="lin" valueType="num">
                                      <p:cBhvr>
                                        <p:cTn id="17" dur="500" fill="hold"/>
                                        <p:tgtEl>
                                          <p:spTgt spid="45"/>
                                        </p:tgtEl>
                                        <p:attrNameLst>
                                          <p:attrName>ppt_w</p:attrName>
                                        </p:attrNameLst>
                                      </p:cBhvr>
                                      <p:tavLst>
                                        <p:tav tm="0">
                                          <p:val>
                                            <p:fltVal val="0"/>
                                          </p:val>
                                        </p:tav>
                                        <p:tav tm="100000">
                                          <p:val>
                                            <p:strVal val="#ppt_w"/>
                                          </p:val>
                                        </p:tav>
                                      </p:tavLst>
                                    </p:anim>
                                    <p:anim calcmode="lin" valueType="num">
                                      <p:cBhvr>
                                        <p:cTn id="18" dur="500" fill="hold"/>
                                        <p:tgtEl>
                                          <p:spTgt spid="45"/>
                                        </p:tgtEl>
                                        <p:attrNameLst>
                                          <p:attrName>ppt_h</p:attrName>
                                        </p:attrNameLst>
                                      </p:cBhvr>
                                      <p:tavLst>
                                        <p:tav tm="0">
                                          <p:val>
                                            <p:fltVal val="0"/>
                                          </p:val>
                                        </p:tav>
                                        <p:tav tm="100000">
                                          <p:val>
                                            <p:strVal val="#ppt_h"/>
                                          </p:val>
                                        </p:tav>
                                      </p:tavLst>
                                    </p:anim>
                                    <p:animEffect transition="in" filter="fade">
                                      <p:cBhvr>
                                        <p:cTn id="19" dur="500"/>
                                        <p:tgtEl>
                                          <p:spTgt spid="4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46"/>
                                        </p:tgtEl>
                                        <p:attrNameLst>
                                          <p:attrName>style.visibility</p:attrName>
                                        </p:attrNameLst>
                                      </p:cBhvr>
                                      <p:to>
                                        <p:strVal val="visible"/>
                                      </p:to>
                                    </p:set>
                                    <p:anim calcmode="lin" valueType="num">
                                      <p:cBhvr>
                                        <p:cTn id="22" dur="500" fill="hold"/>
                                        <p:tgtEl>
                                          <p:spTgt spid="46"/>
                                        </p:tgtEl>
                                        <p:attrNameLst>
                                          <p:attrName>ppt_w</p:attrName>
                                        </p:attrNameLst>
                                      </p:cBhvr>
                                      <p:tavLst>
                                        <p:tav tm="0">
                                          <p:val>
                                            <p:fltVal val="0"/>
                                          </p:val>
                                        </p:tav>
                                        <p:tav tm="100000">
                                          <p:val>
                                            <p:strVal val="#ppt_w"/>
                                          </p:val>
                                        </p:tav>
                                      </p:tavLst>
                                    </p:anim>
                                    <p:anim calcmode="lin" valueType="num">
                                      <p:cBhvr>
                                        <p:cTn id="23" dur="500" fill="hold"/>
                                        <p:tgtEl>
                                          <p:spTgt spid="46"/>
                                        </p:tgtEl>
                                        <p:attrNameLst>
                                          <p:attrName>ppt_h</p:attrName>
                                        </p:attrNameLst>
                                      </p:cBhvr>
                                      <p:tavLst>
                                        <p:tav tm="0">
                                          <p:val>
                                            <p:fltVal val="0"/>
                                          </p:val>
                                        </p:tav>
                                        <p:tav tm="100000">
                                          <p:val>
                                            <p:strVal val="#ppt_h"/>
                                          </p:val>
                                        </p:tav>
                                      </p:tavLst>
                                    </p:anim>
                                    <p:animEffect transition="in" filter="fade">
                                      <p:cBhvr>
                                        <p:cTn id="24" dur="500"/>
                                        <p:tgtEl>
                                          <p:spTgt spid="46"/>
                                        </p:tgtEl>
                                      </p:cBhvr>
                                    </p:animEffect>
                                  </p:childTnLst>
                                </p:cTn>
                              </p:par>
                              <p:par>
                                <p:cTn id="25" presetID="53" presetClass="entr" presetSubtype="16" fill="hold"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p:cTn id="27" dur="500" fill="hold"/>
                                        <p:tgtEl>
                                          <p:spTgt spid="10"/>
                                        </p:tgtEl>
                                        <p:attrNameLst>
                                          <p:attrName>ppt_w</p:attrName>
                                        </p:attrNameLst>
                                      </p:cBhvr>
                                      <p:tavLst>
                                        <p:tav tm="0">
                                          <p:val>
                                            <p:fltVal val="0"/>
                                          </p:val>
                                        </p:tav>
                                        <p:tav tm="100000">
                                          <p:val>
                                            <p:strVal val="#ppt_w"/>
                                          </p:val>
                                        </p:tav>
                                      </p:tavLst>
                                    </p:anim>
                                    <p:anim calcmode="lin" valueType="num">
                                      <p:cBhvr>
                                        <p:cTn id="28" dur="500" fill="hold"/>
                                        <p:tgtEl>
                                          <p:spTgt spid="10"/>
                                        </p:tgtEl>
                                        <p:attrNameLst>
                                          <p:attrName>ppt_h</p:attrName>
                                        </p:attrNameLst>
                                      </p:cBhvr>
                                      <p:tavLst>
                                        <p:tav tm="0">
                                          <p:val>
                                            <p:fltVal val="0"/>
                                          </p:val>
                                        </p:tav>
                                        <p:tav tm="100000">
                                          <p:val>
                                            <p:strVal val="#ppt_h"/>
                                          </p:val>
                                        </p:tav>
                                      </p:tavLst>
                                    </p:anim>
                                    <p:animEffect transition="in" filter="fade">
                                      <p:cBhvr>
                                        <p:cTn id="29" dur="500"/>
                                        <p:tgtEl>
                                          <p:spTgt spid="10"/>
                                        </p:tgtEl>
                                      </p:cBhvr>
                                    </p:animEffect>
                                  </p:childTnLst>
                                </p:cTn>
                              </p:par>
                              <p:par>
                                <p:cTn id="30" presetID="53" presetClass="entr" presetSubtype="16" fill="hold" nodeType="withEffect">
                                  <p:stCondLst>
                                    <p:cond delay="0"/>
                                  </p:stCondLst>
                                  <p:childTnLst>
                                    <p:set>
                                      <p:cBhvr>
                                        <p:cTn id="31" dur="1" fill="hold">
                                          <p:stCondLst>
                                            <p:cond delay="0"/>
                                          </p:stCondLst>
                                        </p:cTn>
                                        <p:tgtEl>
                                          <p:spTgt spid="28"/>
                                        </p:tgtEl>
                                        <p:attrNameLst>
                                          <p:attrName>style.visibility</p:attrName>
                                        </p:attrNameLst>
                                      </p:cBhvr>
                                      <p:to>
                                        <p:strVal val="visible"/>
                                      </p:to>
                                    </p:set>
                                    <p:anim calcmode="lin" valueType="num">
                                      <p:cBhvr>
                                        <p:cTn id="32" dur="500" fill="hold"/>
                                        <p:tgtEl>
                                          <p:spTgt spid="28"/>
                                        </p:tgtEl>
                                        <p:attrNameLst>
                                          <p:attrName>ppt_w</p:attrName>
                                        </p:attrNameLst>
                                      </p:cBhvr>
                                      <p:tavLst>
                                        <p:tav tm="0">
                                          <p:val>
                                            <p:fltVal val="0"/>
                                          </p:val>
                                        </p:tav>
                                        <p:tav tm="100000">
                                          <p:val>
                                            <p:strVal val="#ppt_w"/>
                                          </p:val>
                                        </p:tav>
                                      </p:tavLst>
                                    </p:anim>
                                    <p:anim calcmode="lin" valueType="num">
                                      <p:cBhvr>
                                        <p:cTn id="33" dur="500" fill="hold"/>
                                        <p:tgtEl>
                                          <p:spTgt spid="28"/>
                                        </p:tgtEl>
                                        <p:attrNameLst>
                                          <p:attrName>ppt_h</p:attrName>
                                        </p:attrNameLst>
                                      </p:cBhvr>
                                      <p:tavLst>
                                        <p:tav tm="0">
                                          <p:val>
                                            <p:fltVal val="0"/>
                                          </p:val>
                                        </p:tav>
                                        <p:tav tm="100000">
                                          <p:val>
                                            <p:strVal val="#ppt_h"/>
                                          </p:val>
                                        </p:tav>
                                      </p:tavLst>
                                    </p:anim>
                                    <p:animEffect transition="in" filter="fade">
                                      <p:cBhvr>
                                        <p:cTn id="34" dur="500"/>
                                        <p:tgtEl>
                                          <p:spTgt spid="28"/>
                                        </p:tgtEl>
                                      </p:cBhvr>
                                    </p:animEffect>
                                  </p:childTnLst>
                                </p:cTn>
                              </p:par>
                              <p:par>
                                <p:cTn id="35" presetID="53" presetClass="entr" presetSubtype="16" fill="hold" nodeType="with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44" grpId="0"/>
      <p:bldP spid="45" grpId="0"/>
      <p:bldP spid="46"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BB4E33FF-5730-3441-387F-C105290FDCB4}"/>
              </a:ext>
            </a:extLst>
          </p:cNvPr>
          <p:cNvSpPr>
            <a:spLocks noGrp="1"/>
          </p:cNvSpPr>
          <p:nvPr>
            <p:ph type="title"/>
          </p:nvPr>
        </p:nvSpPr>
        <p:spPr/>
        <p:txBody>
          <a:bodyPr/>
          <a:lstStyle/>
          <a:p>
            <a:r>
              <a:rPr kumimoji="1" lang="ja-JP" altLang="en-US"/>
              <a:t>ウオーターフォール開発とアジャイル開発</a:t>
            </a:r>
          </a:p>
        </p:txBody>
      </p:sp>
      <p:sp>
        <p:nvSpPr>
          <p:cNvPr id="3" name="ホームベース 2">
            <a:extLst>
              <a:ext uri="{FF2B5EF4-FFF2-40B4-BE49-F238E27FC236}">
                <a16:creationId xmlns:a16="http://schemas.microsoft.com/office/drawing/2014/main" id="{46CA2AE3-8BFD-0B88-00C4-0B189D2113F5}"/>
              </a:ext>
            </a:extLst>
          </p:cNvPr>
          <p:cNvSpPr/>
          <p:nvPr/>
        </p:nvSpPr>
        <p:spPr>
          <a:xfrm>
            <a:off x="6538872" y="1366587"/>
            <a:ext cx="2318506" cy="542969"/>
          </a:xfrm>
          <a:prstGeom prst="homePlate">
            <a:avLst/>
          </a:prstGeom>
          <a:solidFill>
            <a:schemeClr val="accent4"/>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ホームベース 3">
            <a:extLst>
              <a:ext uri="{FF2B5EF4-FFF2-40B4-BE49-F238E27FC236}">
                <a16:creationId xmlns:a16="http://schemas.microsoft.com/office/drawing/2014/main" id="{BBF70CAC-48B1-6F49-8F06-A9BD130A2EF5}"/>
              </a:ext>
            </a:extLst>
          </p:cNvPr>
          <p:cNvSpPr/>
          <p:nvPr/>
        </p:nvSpPr>
        <p:spPr>
          <a:xfrm>
            <a:off x="4445396" y="1366587"/>
            <a:ext cx="2360187" cy="542969"/>
          </a:xfrm>
          <a:prstGeom prst="homePlat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ホームベース 4">
            <a:extLst>
              <a:ext uri="{FF2B5EF4-FFF2-40B4-BE49-F238E27FC236}">
                <a16:creationId xmlns:a16="http://schemas.microsoft.com/office/drawing/2014/main" id="{875D70E5-E2ED-77AA-88A8-0BF5AEC99C94}"/>
              </a:ext>
            </a:extLst>
          </p:cNvPr>
          <p:cNvSpPr/>
          <p:nvPr/>
        </p:nvSpPr>
        <p:spPr>
          <a:xfrm>
            <a:off x="2385974" y="1366587"/>
            <a:ext cx="2318506" cy="542969"/>
          </a:xfrm>
          <a:prstGeom prst="homePlat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ホームベース 5">
            <a:extLst>
              <a:ext uri="{FF2B5EF4-FFF2-40B4-BE49-F238E27FC236}">
                <a16:creationId xmlns:a16="http://schemas.microsoft.com/office/drawing/2014/main" id="{66215438-3FFD-1A76-8E50-9628E44AEF9E}"/>
              </a:ext>
            </a:extLst>
          </p:cNvPr>
          <p:cNvSpPr/>
          <p:nvPr/>
        </p:nvSpPr>
        <p:spPr>
          <a:xfrm>
            <a:off x="335013" y="1355693"/>
            <a:ext cx="2318506" cy="542969"/>
          </a:xfrm>
          <a:prstGeom prst="homePlate">
            <a:avLst/>
          </a:prstGeom>
          <a:solidFill>
            <a:schemeClr val="accent3"/>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テキスト ボックス 11">
            <a:extLst>
              <a:ext uri="{FF2B5EF4-FFF2-40B4-BE49-F238E27FC236}">
                <a16:creationId xmlns:a16="http://schemas.microsoft.com/office/drawing/2014/main" id="{96548159-0009-6B76-15B9-C38AC25E3AEC}"/>
              </a:ext>
            </a:extLst>
          </p:cNvPr>
          <p:cNvSpPr txBox="1"/>
          <p:nvPr/>
        </p:nvSpPr>
        <p:spPr>
          <a:xfrm>
            <a:off x="1102106" y="1481764"/>
            <a:ext cx="646331" cy="369332"/>
          </a:xfrm>
          <a:prstGeom prst="rect">
            <a:avLst/>
          </a:prstGeom>
          <a:noFill/>
        </p:spPr>
        <p:txBody>
          <a:bodyPr wrap="none" rtlCol="0">
            <a:spAutoFit/>
          </a:bodyPr>
          <a:lstStyle/>
          <a:p>
            <a:r>
              <a:rPr kumimoji="1" lang="ja-JP" altLang="en-US">
                <a:solidFill>
                  <a:schemeClr val="bg1"/>
                </a:solidFill>
                <a:latin typeface="Meiryo" panose="020B0604030504040204" pitchFamily="34" charset="-128"/>
                <a:ea typeface="Meiryo" panose="020B0604030504040204" pitchFamily="34" charset="-128"/>
              </a:rPr>
              <a:t>設計</a:t>
            </a:r>
          </a:p>
        </p:txBody>
      </p:sp>
      <p:sp>
        <p:nvSpPr>
          <p:cNvPr id="13" name="テキスト ボックス 12">
            <a:extLst>
              <a:ext uri="{FF2B5EF4-FFF2-40B4-BE49-F238E27FC236}">
                <a16:creationId xmlns:a16="http://schemas.microsoft.com/office/drawing/2014/main" id="{C0CF7154-B24C-54CE-44F3-41E67C9FE26F}"/>
              </a:ext>
            </a:extLst>
          </p:cNvPr>
          <p:cNvSpPr txBox="1"/>
          <p:nvPr/>
        </p:nvSpPr>
        <p:spPr>
          <a:xfrm>
            <a:off x="5105335" y="1473218"/>
            <a:ext cx="877163" cy="369332"/>
          </a:xfrm>
          <a:prstGeom prst="rect">
            <a:avLst/>
          </a:prstGeom>
          <a:noFill/>
        </p:spPr>
        <p:txBody>
          <a:bodyPr wrap="none" rtlCol="0">
            <a:spAutoFit/>
          </a:bodyPr>
          <a:lstStyle/>
          <a:p>
            <a:pPr algn="ctr"/>
            <a:r>
              <a:rPr kumimoji="1" lang="ja-JP" altLang="en-US">
                <a:solidFill>
                  <a:schemeClr val="bg1"/>
                </a:solidFill>
                <a:latin typeface="Meiryo" panose="020B0604030504040204" pitchFamily="34" charset="-128"/>
                <a:ea typeface="Meiryo" panose="020B0604030504040204" pitchFamily="34" charset="-128"/>
              </a:rPr>
              <a:t>テスト</a:t>
            </a:r>
          </a:p>
        </p:txBody>
      </p:sp>
      <p:sp>
        <p:nvSpPr>
          <p:cNvPr id="14" name="テキスト ボックス 13">
            <a:extLst>
              <a:ext uri="{FF2B5EF4-FFF2-40B4-BE49-F238E27FC236}">
                <a16:creationId xmlns:a16="http://schemas.microsoft.com/office/drawing/2014/main" id="{7F362C69-4445-B0F9-0A08-FD41A54E9FD0}"/>
              </a:ext>
            </a:extLst>
          </p:cNvPr>
          <p:cNvSpPr txBox="1"/>
          <p:nvPr/>
        </p:nvSpPr>
        <p:spPr>
          <a:xfrm>
            <a:off x="2706621" y="1481764"/>
            <a:ext cx="1800494" cy="369332"/>
          </a:xfrm>
          <a:prstGeom prst="rect">
            <a:avLst/>
          </a:prstGeom>
          <a:noFill/>
        </p:spPr>
        <p:txBody>
          <a:bodyPr wrap="none" rtlCol="0">
            <a:spAutoFit/>
          </a:bodyPr>
          <a:lstStyle/>
          <a:p>
            <a:pPr algn="ctr"/>
            <a:r>
              <a:rPr kumimoji="1" lang="ja-JP" altLang="en-US">
                <a:solidFill>
                  <a:schemeClr val="bg1"/>
                </a:solidFill>
                <a:latin typeface="Meiryo" panose="020B0604030504040204" pitchFamily="34" charset="-128"/>
                <a:ea typeface="Meiryo" panose="020B0604030504040204" pitchFamily="34" charset="-128"/>
              </a:rPr>
              <a:t>プログラミング</a:t>
            </a:r>
          </a:p>
        </p:txBody>
      </p:sp>
      <p:sp>
        <p:nvSpPr>
          <p:cNvPr id="15" name="テキスト ボックス 14">
            <a:extLst>
              <a:ext uri="{FF2B5EF4-FFF2-40B4-BE49-F238E27FC236}">
                <a16:creationId xmlns:a16="http://schemas.microsoft.com/office/drawing/2014/main" id="{041732B9-E900-F141-37CB-0CC636841756}"/>
              </a:ext>
            </a:extLst>
          </p:cNvPr>
          <p:cNvSpPr txBox="1"/>
          <p:nvPr/>
        </p:nvSpPr>
        <p:spPr>
          <a:xfrm>
            <a:off x="7051936" y="1473218"/>
            <a:ext cx="1107997" cy="369332"/>
          </a:xfrm>
          <a:prstGeom prst="rect">
            <a:avLst/>
          </a:prstGeom>
          <a:noFill/>
        </p:spPr>
        <p:txBody>
          <a:bodyPr wrap="none" rtlCol="0">
            <a:spAutoFit/>
          </a:bodyPr>
          <a:lstStyle/>
          <a:p>
            <a:pPr algn="ctr"/>
            <a:r>
              <a:rPr kumimoji="1" lang="ja-JP" altLang="en-US">
                <a:solidFill>
                  <a:schemeClr val="bg1"/>
                </a:solidFill>
                <a:latin typeface="Meiryo" panose="020B0604030504040204" pitchFamily="34" charset="-128"/>
                <a:ea typeface="Meiryo" panose="020B0604030504040204" pitchFamily="34" charset="-128"/>
              </a:rPr>
              <a:t>リリース</a:t>
            </a:r>
          </a:p>
        </p:txBody>
      </p:sp>
      <p:sp>
        <p:nvSpPr>
          <p:cNvPr id="56" name="テキスト ボックス 55">
            <a:extLst>
              <a:ext uri="{FF2B5EF4-FFF2-40B4-BE49-F238E27FC236}">
                <a16:creationId xmlns:a16="http://schemas.microsoft.com/office/drawing/2014/main" id="{E1C1F314-D75D-7333-4691-C7CAB6B66C0F}"/>
              </a:ext>
            </a:extLst>
          </p:cNvPr>
          <p:cNvSpPr txBox="1"/>
          <p:nvPr/>
        </p:nvSpPr>
        <p:spPr>
          <a:xfrm>
            <a:off x="282881" y="2030478"/>
            <a:ext cx="5808000" cy="830997"/>
          </a:xfrm>
          <a:prstGeom prst="rect">
            <a:avLst/>
          </a:prstGeom>
          <a:noFill/>
        </p:spPr>
        <p:txBody>
          <a:bodyPr wrap="none" rtlCol="0">
            <a:spAutoFit/>
          </a:bodyPr>
          <a:lstStyle/>
          <a:p>
            <a:pPr marL="285750" indent="-285750">
              <a:buFont typeface="Wingdings" pitchFamily="2" charset="2"/>
              <a:buChar char="Ø"/>
            </a:pPr>
            <a:r>
              <a:rPr kumimoji="1" lang="ja-JP" altLang="en-US" sz="1600">
                <a:latin typeface="Meiryo" panose="020B0604030504040204" pitchFamily="34" charset="-128"/>
                <a:ea typeface="Meiryo" panose="020B0604030504040204" pitchFamily="34" charset="-128"/>
              </a:rPr>
              <a:t>要件定義は絶対（仕様は予め確定できるという前提）</a:t>
            </a:r>
            <a:endParaRPr kumimoji="1" lang="en-US" altLang="ja-JP" sz="1600" dirty="0">
              <a:latin typeface="Meiryo" panose="020B0604030504040204" pitchFamily="34" charset="-128"/>
              <a:ea typeface="Meiryo" panose="020B0604030504040204" pitchFamily="34" charset="-128"/>
            </a:endParaRPr>
          </a:p>
          <a:p>
            <a:pPr marL="285750" indent="-285750">
              <a:buFont typeface="Wingdings" pitchFamily="2" charset="2"/>
              <a:buChar char="Ø"/>
            </a:pPr>
            <a:r>
              <a:rPr lang="ja-JP" altLang="en-US" sz="1600">
                <a:latin typeface="Meiryo" panose="020B0604030504040204" pitchFamily="34" charset="-128"/>
                <a:ea typeface="Meiryo" panose="020B0604030504040204" pitchFamily="34" charset="-128"/>
              </a:rPr>
              <a:t>仕様の変更許されない（仕様通りに作ることを目指す）</a:t>
            </a:r>
          </a:p>
          <a:p>
            <a:pPr marL="285750" indent="-285750">
              <a:buFont typeface="Wingdings" pitchFamily="2" charset="2"/>
              <a:buChar char="Ø"/>
            </a:pPr>
            <a:r>
              <a:rPr kumimoji="1" lang="ja-JP" altLang="en-US" sz="1600">
                <a:latin typeface="Meiryo" panose="020B0604030504040204" pitchFamily="34" charset="-128"/>
                <a:ea typeface="Meiryo" panose="020B0604030504040204" pitchFamily="34" charset="-128"/>
              </a:rPr>
              <a:t>仕様通りのに完成させて完了（使えるかどうかは別）</a:t>
            </a:r>
            <a:endParaRPr kumimoji="1" lang="en-US" altLang="ja-JP" sz="1600" dirty="0">
              <a:latin typeface="Meiryo" panose="020B0604030504040204" pitchFamily="34" charset="-128"/>
              <a:ea typeface="Meiryo" panose="020B0604030504040204" pitchFamily="34" charset="-128"/>
            </a:endParaRPr>
          </a:p>
        </p:txBody>
      </p:sp>
      <p:sp>
        <p:nvSpPr>
          <p:cNvPr id="59" name="テキスト ボックス 58">
            <a:extLst>
              <a:ext uri="{FF2B5EF4-FFF2-40B4-BE49-F238E27FC236}">
                <a16:creationId xmlns:a16="http://schemas.microsoft.com/office/drawing/2014/main" id="{828F9480-C16B-C2BE-07A2-1D79BE223BD1}"/>
              </a:ext>
            </a:extLst>
          </p:cNvPr>
          <p:cNvSpPr txBox="1"/>
          <p:nvPr/>
        </p:nvSpPr>
        <p:spPr>
          <a:xfrm>
            <a:off x="250777" y="892542"/>
            <a:ext cx="8731878" cy="369332"/>
          </a:xfrm>
          <a:prstGeom prst="rect">
            <a:avLst/>
          </a:prstGeom>
          <a:noFill/>
        </p:spPr>
        <p:txBody>
          <a:bodyPr wrap="none" rtlCol="0">
            <a:spAutoFit/>
          </a:bodyPr>
          <a:lstStyle/>
          <a:p>
            <a:r>
              <a:rPr lang="ja-JP" altLang="en-US" b="1" dirty="0">
                <a:latin typeface="Meiryo" panose="020B0604030504040204" pitchFamily="34" charset="-128"/>
                <a:ea typeface="Meiryo" panose="020B0604030504040204" pitchFamily="34" charset="-128"/>
              </a:rPr>
              <a:t>ウオーターフォール開発</a:t>
            </a:r>
            <a:r>
              <a:rPr lang="ja-JP" altLang="en-US" dirty="0">
                <a:latin typeface="Meiryo" panose="020B0604030504040204" pitchFamily="34" charset="-128"/>
                <a:ea typeface="Meiryo" panose="020B0604030504040204" pitchFamily="34" charset="-128"/>
              </a:rPr>
              <a:t>：</a:t>
            </a:r>
            <a:r>
              <a:rPr lang="ja-JP" altLang="en-US" sz="1400" dirty="0">
                <a:latin typeface="Meiryo" panose="020B0604030504040204" pitchFamily="34" charset="-128"/>
                <a:ea typeface="Meiryo" panose="020B0604030504040204" pitchFamily="34" charset="-128"/>
              </a:rPr>
              <a:t>仕様書通り、</a:t>
            </a:r>
            <a:r>
              <a:rPr lang="en-US" altLang="ja-JP" sz="1400" dirty="0">
                <a:latin typeface="Meiryo" panose="020B0604030504040204" pitchFamily="34" charset="-128"/>
                <a:ea typeface="Meiryo" panose="020B0604030504040204" pitchFamily="34" charset="-128"/>
              </a:rPr>
              <a:t>QCD</a:t>
            </a:r>
            <a:r>
              <a:rPr lang="ja-JP" altLang="en-US" sz="1400" dirty="0">
                <a:latin typeface="Meiryo" panose="020B0604030504040204" pitchFamily="34" charset="-128"/>
                <a:ea typeface="Meiryo" panose="020B0604030504040204" pitchFamily="34" charset="-128"/>
              </a:rPr>
              <a:t>（品質・コスト・納期）を守ってソフトウェアを実現</a:t>
            </a:r>
            <a:endParaRPr kumimoji="1" lang="ja-JP" altLang="en-US" sz="1400" dirty="0">
              <a:latin typeface="Meiryo" panose="020B0604030504040204" pitchFamily="34" charset="-128"/>
              <a:ea typeface="Meiryo" panose="020B0604030504040204" pitchFamily="34" charset="-128"/>
            </a:endParaRPr>
          </a:p>
        </p:txBody>
      </p:sp>
      <p:sp>
        <p:nvSpPr>
          <p:cNvPr id="61" name="下矢印 60">
            <a:extLst>
              <a:ext uri="{FF2B5EF4-FFF2-40B4-BE49-F238E27FC236}">
                <a16:creationId xmlns:a16="http://schemas.microsoft.com/office/drawing/2014/main" id="{A3B2B3B9-B6A4-3BEA-978C-A1D833FEC47B}"/>
              </a:ext>
            </a:extLst>
          </p:cNvPr>
          <p:cNvSpPr/>
          <p:nvPr/>
        </p:nvSpPr>
        <p:spPr>
          <a:xfrm>
            <a:off x="3843789" y="2864500"/>
            <a:ext cx="1397730" cy="944598"/>
          </a:xfrm>
          <a:prstGeom prst="downArrow">
            <a:avLst>
              <a:gd name="adj1" fmla="val 50000"/>
              <a:gd name="adj2" fmla="val 32098"/>
            </a:avLst>
          </a:prstGeom>
          <a:solidFill>
            <a:srgbClr val="FFFD78"/>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0" name="テキスト ボックス 59">
            <a:extLst>
              <a:ext uri="{FF2B5EF4-FFF2-40B4-BE49-F238E27FC236}">
                <a16:creationId xmlns:a16="http://schemas.microsoft.com/office/drawing/2014/main" id="{1400AA58-7C87-FE85-05AD-9383C8A268FE}"/>
              </a:ext>
            </a:extLst>
          </p:cNvPr>
          <p:cNvSpPr txBox="1"/>
          <p:nvPr/>
        </p:nvSpPr>
        <p:spPr>
          <a:xfrm>
            <a:off x="1885517" y="2922909"/>
            <a:ext cx="5314275" cy="707886"/>
          </a:xfrm>
          <a:prstGeom prst="rect">
            <a:avLst/>
          </a:prstGeom>
          <a:noFill/>
        </p:spPr>
        <p:txBody>
          <a:bodyPr wrap="none" rtlCol="0">
            <a:spAutoFit/>
          </a:bodyPr>
          <a:lstStyle/>
          <a:p>
            <a:pPr algn="ctr"/>
            <a:r>
              <a:rPr lang="ja-JP" altLang="en-US" sz="2000">
                <a:solidFill>
                  <a:srgbClr val="FF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社会の変化や技術の進化のスピードが加速し</a:t>
            </a:r>
            <a:endParaRPr lang="en-US" altLang="ja-JP" sz="2000" dirty="0">
              <a:solidFill>
                <a:srgbClr val="FF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kumimoji="1" lang="ja-JP" altLang="en-US" sz="2000" b="1">
                <a:solidFill>
                  <a:srgbClr val="FF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仕様は予め確定できるという前提</a:t>
            </a:r>
            <a:r>
              <a:rPr lang="ja-JP" altLang="en-US" sz="2000" b="1">
                <a:solidFill>
                  <a:srgbClr val="FF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条件</a:t>
            </a:r>
            <a:r>
              <a:rPr kumimoji="1" lang="ja-JP" altLang="en-US" sz="2000" b="1">
                <a:solidFill>
                  <a:srgbClr val="FF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が崩壊</a:t>
            </a:r>
          </a:p>
        </p:txBody>
      </p:sp>
      <p:sp>
        <p:nvSpPr>
          <p:cNvPr id="62" name="テキスト ボックス 61">
            <a:extLst>
              <a:ext uri="{FF2B5EF4-FFF2-40B4-BE49-F238E27FC236}">
                <a16:creationId xmlns:a16="http://schemas.microsoft.com/office/drawing/2014/main" id="{E2B743AA-E683-9B79-ADBA-23C6493465FB}"/>
              </a:ext>
            </a:extLst>
          </p:cNvPr>
          <p:cNvSpPr txBox="1"/>
          <p:nvPr/>
        </p:nvSpPr>
        <p:spPr>
          <a:xfrm>
            <a:off x="7096813" y="2002033"/>
            <a:ext cx="1620957" cy="830997"/>
          </a:xfrm>
          <a:prstGeom prst="rect">
            <a:avLst/>
          </a:prstGeom>
          <a:noFill/>
        </p:spPr>
        <p:txBody>
          <a:bodyPr wrap="none" rtlCol="0">
            <a:spAutoFit/>
          </a:bodyPr>
          <a:lstStyle/>
          <a:p>
            <a:pPr algn="r"/>
            <a:r>
              <a:rPr kumimoji="1" lang="ja-JP" altLang="en-US" sz="1600" b="1">
                <a:solidFill>
                  <a:srgbClr val="FF0000"/>
                </a:solidFill>
                <a:latin typeface="Meiryo" panose="020B0604030504040204" pitchFamily="34" charset="-128"/>
                <a:ea typeface="Meiryo" panose="020B0604030504040204" pitchFamily="34" charset="-128"/>
              </a:rPr>
              <a:t>仕様を予め</a:t>
            </a:r>
            <a:endParaRPr kumimoji="1" lang="en-US" altLang="ja-JP" sz="1600" b="1" dirty="0">
              <a:solidFill>
                <a:srgbClr val="FF0000"/>
              </a:solidFill>
              <a:latin typeface="Meiryo" panose="020B0604030504040204" pitchFamily="34" charset="-128"/>
              <a:ea typeface="Meiryo" panose="020B0604030504040204" pitchFamily="34" charset="-128"/>
            </a:endParaRPr>
          </a:p>
          <a:p>
            <a:pPr algn="r"/>
            <a:r>
              <a:rPr kumimoji="1" lang="ja-JP" altLang="en-US" sz="1600" b="1">
                <a:solidFill>
                  <a:srgbClr val="FF0000"/>
                </a:solidFill>
                <a:latin typeface="Meiryo" panose="020B0604030504040204" pitchFamily="34" charset="-128"/>
                <a:ea typeface="Meiryo" panose="020B0604030504040204" pitchFamily="34" charset="-128"/>
              </a:rPr>
              <a:t>決められた時代</a:t>
            </a:r>
            <a:endParaRPr kumimoji="1" lang="en-US" altLang="ja-JP" sz="1600" b="1" dirty="0">
              <a:solidFill>
                <a:srgbClr val="FF0000"/>
              </a:solidFill>
              <a:latin typeface="Meiryo" panose="020B0604030504040204" pitchFamily="34" charset="-128"/>
              <a:ea typeface="Meiryo" panose="020B0604030504040204" pitchFamily="34" charset="-128"/>
            </a:endParaRPr>
          </a:p>
          <a:p>
            <a:pPr algn="r"/>
            <a:r>
              <a:rPr kumimoji="1" lang="ja-JP" altLang="en-US" sz="1600" b="1">
                <a:solidFill>
                  <a:srgbClr val="FF0000"/>
                </a:solidFill>
                <a:latin typeface="Meiryo" panose="020B0604030504040204" pitchFamily="34" charset="-128"/>
                <a:ea typeface="Meiryo" panose="020B0604030504040204" pitchFamily="34" charset="-128"/>
              </a:rPr>
              <a:t>の開発</a:t>
            </a:r>
          </a:p>
        </p:txBody>
      </p:sp>
      <p:grpSp>
        <p:nvGrpSpPr>
          <p:cNvPr id="8" name="グループ化 7">
            <a:extLst>
              <a:ext uri="{FF2B5EF4-FFF2-40B4-BE49-F238E27FC236}">
                <a16:creationId xmlns:a16="http://schemas.microsoft.com/office/drawing/2014/main" id="{0B86FBD8-F314-4BF1-03F2-D349D565D40D}"/>
              </a:ext>
            </a:extLst>
          </p:cNvPr>
          <p:cNvGrpSpPr/>
          <p:nvPr/>
        </p:nvGrpSpPr>
        <p:grpSpPr>
          <a:xfrm>
            <a:off x="250777" y="3814403"/>
            <a:ext cx="8606601" cy="2738845"/>
            <a:chOff x="250777" y="3814403"/>
            <a:chExt cx="8606601" cy="2738845"/>
          </a:xfrm>
        </p:grpSpPr>
        <p:sp>
          <p:nvSpPr>
            <p:cNvPr id="30" name="ホームベース 29">
              <a:extLst>
                <a:ext uri="{FF2B5EF4-FFF2-40B4-BE49-F238E27FC236}">
                  <a16:creationId xmlns:a16="http://schemas.microsoft.com/office/drawing/2014/main" id="{C99D814E-89BA-511D-E051-CAC6C6F0A07B}"/>
                </a:ext>
              </a:extLst>
            </p:cNvPr>
            <p:cNvSpPr/>
            <p:nvPr/>
          </p:nvSpPr>
          <p:spPr>
            <a:xfrm>
              <a:off x="8013073" y="5023018"/>
              <a:ext cx="844305" cy="542969"/>
            </a:xfrm>
            <a:prstGeom prst="homePlate">
              <a:avLst/>
            </a:prstGeom>
            <a:solidFill>
              <a:schemeClr val="accent4"/>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 name="ホームベース 30">
              <a:extLst>
                <a:ext uri="{FF2B5EF4-FFF2-40B4-BE49-F238E27FC236}">
                  <a16:creationId xmlns:a16="http://schemas.microsoft.com/office/drawing/2014/main" id="{4F390F0A-39CE-A0E8-DDA0-C18A7A9452F1}"/>
                </a:ext>
              </a:extLst>
            </p:cNvPr>
            <p:cNvSpPr/>
            <p:nvPr/>
          </p:nvSpPr>
          <p:spPr>
            <a:xfrm>
              <a:off x="7523088" y="5023018"/>
              <a:ext cx="844305" cy="542969"/>
            </a:xfrm>
            <a:prstGeom prst="homePlate">
              <a:avLst/>
            </a:prstGeom>
            <a:solidFill>
              <a:schemeClr val="accent3"/>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 name="ホームベース 31">
              <a:extLst>
                <a:ext uri="{FF2B5EF4-FFF2-40B4-BE49-F238E27FC236}">
                  <a16:creationId xmlns:a16="http://schemas.microsoft.com/office/drawing/2014/main" id="{827D67E0-5DD7-9EA2-66A4-4125364D3357}"/>
                </a:ext>
              </a:extLst>
            </p:cNvPr>
            <p:cNvSpPr/>
            <p:nvPr/>
          </p:nvSpPr>
          <p:spPr>
            <a:xfrm>
              <a:off x="6987176" y="5023018"/>
              <a:ext cx="844305" cy="542969"/>
            </a:xfrm>
            <a:prstGeom prst="homePlate">
              <a:avLst/>
            </a:prstGeom>
            <a:solidFill>
              <a:schemeClr val="accent4"/>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 name="ホームベース 32">
              <a:extLst>
                <a:ext uri="{FF2B5EF4-FFF2-40B4-BE49-F238E27FC236}">
                  <a16:creationId xmlns:a16="http://schemas.microsoft.com/office/drawing/2014/main" id="{42BBE524-FE2F-EA5B-B737-BB8B35FE7B66}"/>
                </a:ext>
              </a:extLst>
            </p:cNvPr>
            <p:cNvSpPr/>
            <p:nvPr/>
          </p:nvSpPr>
          <p:spPr>
            <a:xfrm>
              <a:off x="6497191" y="5023018"/>
              <a:ext cx="844305" cy="542969"/>
            </a:xfrm>
            <a:prstGeom prst="homePlate">
              <a:avLst/>
            </a:prstGeom>
            <a:solidFill>
              <a:schemeClr val="accent3"/>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4" name="ホームベース 33">
              <a:extLst>
                <a:ext uri="{FF2B5EF4-FFF2-40B4-BE49-F238E27FC236}">
                  <a16:creationId xmlns:a16="http://schemas.microsoft.com/office/drawing/2014/main" id="{6299B378-001C-6496-3970-BDF33EC6084A}"/>
                </a:ext>
              </a:extLst>
            </p:cNvPr>
            <p:cNvSpPr/>
            <p:nvPr/>
          </p:nvSpPr>
          <p:spPr>
            <a:xfrm>
              <a:off x="5961279" y="5023018"/>
              <a:ext cx="844305" cy="542969"/>
            </a:xfrm>
            <a:prstGeom prst="homePlate">
              <a:avLst/>
            </a:prstGeom>
            <a:solidFill>
              <a:schemeClr val="accent4"/>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 name="ホームベース 34">
              <a:extLst>
                <a:ext uri="{FF2B5EF4-FFF2-40B4-BE49-F238E27FC236}">
                  <a16:creationId xmlns:a16="http://schemas.microsoft.com/office/drawing/2014/main" id="{8998A564-A0CE-68FF-BB37-3E9E2975820D}"/>
                </a:ext>
              </a:extLst>
            </p:cNvPr>
            <p:cNvSpPr/>
            <p:nvPr/>
          </p:nvSpPr>
          <p:spPr>
            <a:xfrm>
              <a:off x="5471294" y="5023018"/>
              <a:ext cx="844305" cy="542969"/>
            </a:xfrm>
            <a:prstGeom prst="homePlate">
              <a:avLst/>
            </a:prstGeom>
            <a:solidFill>
              <a:schemeClr val="accent3"/>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 name="ホームベース 35">
              <a:extLst>
                <a:ext uri="{FF2B5EF4-FFF2-40B4-BE49-F238E27FC236}">
                  <a16:creationId xmlns:a16="http://schemas.microsoft.com/office/drawing/2014/main" id="{E182FE2B-84D1-DECA-A581-DDFFE0278BEA}"/>
                </a:ext>
              </a:extLst>
            </p:cNvPr>
            <p:cNvSpPr/>
            <p:nvPr/>
          </p:nvSpPr>
          <p:spPr>
            <a:xfrm>
              <a:off x="4935382" y="5023018"/>
              <a:ext cx="844305" cy="542969"/>
            </a:xfrm>
            <a:prstGeom prst="homePlate">
              <a:avLst/>
            </a:prstGeom>
            <a:solidFill>
              <a:schemeClr val="accent4"/>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 name="ホームベース 36">
              <a:extLst>
                <a:ext uri="{FF2B5EF4-FFF2-40B4-BE49-F238E27FC236}">
                  <a16:creationId xmlns:a16="http://schemas.microsoft.com/office/drawing/2014/main" id="{F0655EED-61E7-A477-1793-7099BDEF0389}"/>
                </a:ext>
              </a:extLst>
            </p:cNvPr>
            <p:cNvSpPr/>
            <p:nvPr/>
          </p:nvSpPr>
          <p:spPr>
            <a:xfrm>
              <a:off x="4445397" y="5023018"/>
              <a:ext cx="844305" cy="542969"/>
            </a:xfrm>
            <a:prstGeom prst="homePlate">
              <a:avLst/>
            </a:prstGeom>
            <a:solidFill>
              <a:schemeClr val="accent3"/>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 name="ホームベース 25">
              <a:extLst>
                <a:ext uri="{FF2B5EF4-FFF2-40B4-BE49-F238E27FC236}">
                  <a16:creationId xmlns:a16="http://schemas.microsoft.com/office/drawing/2014/main" id="{ABA09EC0-EFC8-4A8A-FD70-32AEDFC211A0}"/>
                </a:ext>
              </a:extLst>
            </p:cNvPr>
            <p:cNvSpPr/>
            <p:nvPr/>
          </p:nvSpPr>
          <p:spPr>
            <a:xfrm>
              <a:off x="3902689" y="5023018"/>
              <a:ext cx="844305" cy="542969"/>
            </a:xfrm>
            <a:prstGeom prst="homePlate">
              <a:avLst/>
            </a:prstGeom>
            <a:solidFill>
              <a:schemeClr val="accent4"/>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ホームベース 26">
              <a:extLst>
                <a:ext uri="{FF2B5EF4-FFF2-40B4-BE49-F238E27FC236}">
                  <a16:creationId xmlns:a16="http://schemas.microsoft.com/office/drawing/2014/main" id="{E445D5C9-75AA-EB21-A5FB-3358EACD2731}"/>
                </a:ext>
              </a:extLst>
            </p:cNvPr>
            <p:cNvSpPr/>
            <p:nvPr/>
          </p:nvSpPr>
          <p:spPr>
            <a:xfrm>
              <a:off x="3412704" y="5023018"/>
              <a:ext cx="844305" cy="542969"/>
            </a:xfrm>
            <a:prstGeom prst="homePlate">
              <a:avLst/>
            </a:prstGeom>
            <a:solidFill>
              <a:schemeClr val="accent3"/>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 name="ホームベース 27">
              <a:extLst>
                <a:ext uri="{FF2B5EF4-FFF2-40B4-BE49-F238E27FC236}">
                  <a16:creationId xmlns:a16="http://schemas.microsoft.com/office/drawing/2014/main" id="{D976641D-A04E-520A-3237-A168F2B5A55A}"/>
                </a:ext>
              </a:extLst>
            </p:cNvPr>
            <p:cNvSpPr/>
            <p:nvPr/>
          </p:nvSpPr>
          <p:spPr>
            <a:xfrm>
              <a:off x="2876792" y="5023018"/>
              <a:ext cx="844305" cy="542969"/>
            </a:xfrm>
            <a:prstGeom prst="homePlate">
              <a:avLst/>
            </a:prstGeom>
            <a:solidFill>
              <a:schemeClr val="accent4"/>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ホームベース 28">
              <a:extLst>
                <a:ext uri="{FF2B5EF4-FFF2-40B4-BE49-F238E27FC236}">
                  <a16:creationId xmlns:a16="http://schemas.microsoft.com/office/drawing/2014/main" id="{C083B2ED-1DA3-0712-65A1-0CDBFE39AABA}"/>
                </a:ext>
              </a:extLst>
            </p:cNvPr>
            <p:cNvSpPr/>
            <p:nvPr/>
          </p:nvSpPr>
          <p:spPr>
            <a:xfrm>
              <a:off x="2386807" y="5023018"/>
              <a:ext cx="844305" cy="542969"/>
            </a:xfrm>
            <a:prstGeom prst="homePlate">
              <a:avLst/>
            </a:prstGeom>
            <a:solidFill>
              <a:schemeClr val="accent3"/>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 name="ホームベース 23">
              <a:extLst>
                <a:ext uri="{FF2B5EF4-FFF2-40B4-BE49-F238E27FC236}">
                  <a16:creationId xmlns:a16="http://schemas.microsoft.com/office/drawing/2014/main" id="{902AD3CC-3910-2BEF-DC32-7441F4A07774}"/>
                </a:ext>
              </a:extLst>
            </p:cNvPr>
            <p:cNvSpPr/>
            <p:nvPr/>
          </p:nvSpPr>
          <p:spPr>
            <a:xfrm>
              <a:off x="1850895" y="5023018"/>
              <a:ext cx="844305" cy="542969"/>
            </a:xfrm>
            <a:prstGeom prst="homePlate">
              <a:avLst/>
            </a:prstGeom>
            <a:solidFill>
              <a:schemeClr val="accent4"/>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ホームベース 24">
              <a:extLst>
                <a:ext uri="{FF2B5EF4-FFF2-40B4-BE49-F238E27FC236}">
                  <a16:creationId xmlns:a16="http://schemas.microsoft.com/office/drawing/2014/main" id="{DE83357D-55BF-87A8-7749-E3D16D8D91EC}"/>
                </a:ext>
              </a:extLst>
            </p:cNvPr>
            <p:cNvSpPr/>
            <p:nvPr/>
          </p:nvSpPr>
          <p:spPr>
            <a:xfrm>
              <a:off x="1318180" y="5023018"/>
              <a:ext cx="844305" cy="542969"/>
            </a:xfrm>
            <a:prstGeom prst="homePlate">
              <a:avLst/>
            </a:prstGeom>
            <a:solidFill>
              <a:schemeClr val="accent3"/>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ホームベース 15">
              <a:extLst>
                <a:ext uri="{FF2B5EF4-FFF2-40B4-BE49-F238E27FC236}">
                  <a16:creationId xmlns:a16="http://schemas.microsoft.com/office/drawing/2014/main" id="{1177B4C5-13D8-0D2E-D0C1-7718259A3E07}"/>
                </a:ext>
              </a:extLst>
            </p:cNvPr>
            <p:cNvSpPr/>
            <p:nvPr/>
          </p:nvSpPr>
          <p:spPr>
            <a:xfrm>
              <a:off x="824998" y="5023018"/>
              <a:ext cx="844305" cy="542969"/>
            </a:xfrm>
            <a:prstGeom prst="homePlate">
              <a:avLst/>
            </a:prstGeom>
            <a:solidFill>
              <a:schemeClr val="accent4"/>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 name="ホームベース 18">
              <a:extLst>
                <a:ext uri="{FF2B5EF4-FFF2-40B4-BE49-F238E27FC236}">
                  <a16:creationId xmlns:a16="http://schemas.microsoft.com/office/drawing/2014/main" id="{8915CFD4-8ECC-38F5-D97E-6F1574256354}"/>
                </a:ext>
              </a:extLst>
            </p:cNvPr>
            <p:cNvSpPr/>
            <p:nvPr/>
          </p:nvSpPr>
          <p:spPr>
            <a:xfrm>
              <a:off x="335013" y="5023018"/>
              <a:ext cx="844305" cy="542969"/>
            </a:xfrm>
            <a:prstGeom prst="homePlate">
              <a:avLst/>
            </a:prstGeom>
            <a:solidFill>
              <a:schemeClr val="accent3"/>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 name="U ターン矢印 39">
              <a:extLst>
                <a:ext uri="{FF2B5EF4-FFF2-40B4-BE49-F238E27FC236}">
                  <a16:creationId xmlns:a16="http://schemas.microsoft.com/office/drawing/2014/main" id="{77158F46-4DB7-F87F-4FA1-BECA487005C1}"/>
                </a:ext>
              </a:extLst>
            </p:cNvPr>
            <p:cNvSpPr/>
            <p:nvPr/>
          </p:nvSpPr>
          <p:spPr>
            <a:xfrm rot="16200000" flipV="1">
              <a:off x="672722" y="4324212"/>
              <a:ext cx="741619" cy="533124"/>
            </a:xfrm>
            <a:prstGeom prst="uturnArrow">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 name="U ターン矢印 40">
              <a:extLst>
                <a:ext uri="{FF2B5EF4-FFF2-40B4-BE49-F238E27FC236}">
                  <a16:creationId xmlns:a16="http://schemas.microsoft.com/office/drawing/2014/main" id="{0B1F07FD-86CE-A9FE-66FE-BE93045AAA55}"/>
                </a:ext>
              </a:extLst>
            </p:cNvPr>
            <p:cNvSpPr/>
            <p:nvPr/>
          </p:nvSpPr>
          <p:spPr>
            <a:xfrm rot="5400000" flipV="1">
              <a:off x="230020" y="4385646"/>
              <a:ext cx="741619" cy="533124"/>
            </a:xfrm>
            <a:prstGeom prst="uturn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 name="U ターン矢印 41">
              <a:extLst>
                <a:ext uri="{FF2B5EF4-FFF2-40B4-BE49-F238E27FC236}">
                  <a16:creationId xmlns:a16="http://schemas.microsoft.com/office/drawing/2014/main" id="{40B3E2B3-1AF0-8ECF-558B-C71FE03A8ABC}"/>
                </a:ext>
              </a:extLst>
            </p:cNvPr>
            <p:cNvSpPr/>
            <p:nvPr/>
          </p:nvSpPr>
          <p:spPr>
            <a:xfrm rot="16200000" flipV="1">
              <a:off x="1690846" y="4324212"/>
              <a:ext cx="741619" cy="533124"/>
            </a:xfrm>
            <a:prstGeom prst="uturnArrow">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 name="U ターン矢印 42">
              <a:extLst>
                <a:ext uri="{FF2B5EF4-FFF2-40B4-BE49-F238E27FC236}">
                  <a16:creationId xmlns:a16="http://schemas.microsoft.com/office/drawing/2014/main" id="{B5C60608-526F-8AE9-DD8D-65D3EFD4325B}"/>
                </a:ext>
              </a:extLst>
            </p:cNvPr>
            <p:cNvSpPr/>
            <p:nvPr/>
          </p:nvSpPr>
          <p:spPr>
            <a:xfrm rot="5400000" flipV="1">
              <a:off x="1248144" y="4385646"/>
              <a:ext cx="741619" cy="533124"/>
            </a:xfrm>
            <a:prstGeom prst="uturn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 name="U ターン矢印 43">
              <a:extLst>
                <a:ext uri="{FF2B5EF4-FFF2-40B4-BE49-F238E27FC236}">
                  <a16:creationId xmlns:a16="http://schemas.microsoft.com/office/drawing/2014/main" id="{DBEC2ED6-9AEB-C053-1238-A6E90ED23F8A}"/>
                </a:ext>
              </a:extLst>
            </p:cNvPr>
            <p:cNvSpPr/>
            <p:nvPr/>
          </p:nvSpPr>
          <p:spPr>
            <a:xfrm rot="16200000" flipV="1">
              <a:off x="2738135" y="4324212"/>
              <a:ext cx="741619" cy="533124"/>
            </a:xfrm>
            <a:prstGeom prst="uturnArrow">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5" name="U ターン矢印 44">
              <a:extLst>
                <a:ext uri="{FF2B5EF4-FFF2-40B4-BE49-F238E27FC236}">
                  <a16:creationId xmlns:a16="http://schemas.microsoft.com/office/drawing/2014/main" id="{A533E903-988A-9581-490B-2A0EF2E5332C}"/>
                </a:ext>
              </a:extLst>
            </p:cNvPr>
            <p:cNvSpPr/>
            <p:nvPr/>
          </p:nvSpPr>
          <p:spPr>
            <a:xfrm rot="5400000" flipV="1">
              <a:off x="2295433" y="4385646"/>
              <a:ext cx="741619" cy="533124"/>
            </a:xfrm>
            <a:prstGeom prst="uturn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 name="U ターン矢印 45">
              <a:extLst>
                <a:ext uri="{FF2B5EF4-FFF2-40B4-BE49-F238E27FC236}">
                  <a16:creationId xmlns:a16="http://schemas.microsoft.com/office/drawing/2014/main" id="{F2EBD6A0-8F1E-0F5D-15DA-EFD32427A1EE}"/>
                </a:ext>
              </a:extLst>
            </p:cNvPr>
            <p:cNvSpPr/>
            <p:nvPr/>
          </p:nvSpPr>
          <p:spPr>
            <a:xfrm rot="16200000" flipV="1">
              <a:off x="3790443" y="4324212"/>
              <a:ext cx="741619" cy="533124"/>
            </a:xfrm>
            <a:prstGeom prst="uturnArrow">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7" name="U ターン矢印 46">
              <a:extLst>
                <a:ext uri="{FF2B5EF4-FFF2-40B4-BE49-F238E27FC236}">
                  <a16:creationId xmlns:a16="http://schemas.microsoft.com/office/drawing/2014/main" id="{AF0E23DE-7613-C486-C837-BF365F1B249B}"/>
                </a:ext>
              </a:extLst>
            </p:cNvPr>
            <p:cNvSpPr/>
            <p:nvPr/>
          </p:nvSpPr>
          <p:spPr>
            <a:xfrm rot="5400000" flipV="1">
              <a:off x="3347741" y="4385646"/>
              <a:ext cx="741619" cy="533124"/>
            </a:xfrm>
            <a:prstGeom prst="uturn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8" name="U ターン矢印 47">
              <a:extLst>
                <a:ext uri="{FF2B5EF4-FFF2-40B4-BE49-F238E27FC236}">
                  <a16:creationId xmlns:a16="http://schemas.microsoft.com/office/drawing/2014/main" id="{C81E802E-B03D-2526-636E-7AFBBA86044D}"/>
                </a:ext>
              </a:extLst>
            </p:cNvPr>
            <p:cNvSpPr/>
            <p:nvPr/>
          </p:nvSpPr>
          <p:spPr>
            <a:xfrm rot="16200000" flipV="1">
              <a:off x="4851298" y="4324211"/>
              <a:ext cx="741619" cy="533124"/>
            </a:xfrm>
            <a:prstGeom prst="uturnArrow">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9" name="U ターン矢印 48">
              <a:extLst>
                <a:ext uri="{FF2B5EF4-FFF2-40B4-BE49-F238E27FC236}">
                  <a16:creationId xmlns:a16="http://schemas.microsoft.com/office/drawing/2014/main" id="{6EFCD566-FFEE-298E-85E4-B88F41D89E39}"/>
                </a:ext>
              </a:extLst>
            </p:cNvPr>
            <p:cNvSpPr/>
            <p:nvPr/>
          </p:nvSpPr>
          <p:spPr>
            <a:xfrm rot="5400000" flipV="1">
              <a:off x="4408596" y="4385645"/>
              <a:ext cx="741619" cy="533124"/>
            </a:xfrm>
            <a:prstGeom prst="uturn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 name="U ターン矢印 49">
              <a:extLst>
                <a:ext uri="{FF2B5EF4-FFF2-40B4-BE49-F238E27FC236}">
                  <a16:creationId xmlns:a16="http://schemas.microsoft.com/office/drawing/2014/main" id="{95FBBAC9-DFDC-EC9D-A0FB-92707313BD01}"/>
                </a:ext>
              </a:extLst>
            </p:cNvPr>
            <p:cNvSpPr/>
            <p:nvPr/>
          </p:nvSpPr>
          <p:spPr>
            <a:xfrm rot="16200000" flipV="1">
              <a:off x="5877968" y="4324211"/>
              <a:ext cx="741619" cy="533124"/>
            </a:xfrm>
            <a:prstGeom prst="uturnArrow">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1" name="U ターン矢印 50">
              <a:extLst>
                <a:ext uri="{FF2B5EF4-FFF2-40B4-BE49-F238E27FC236}">
                  <a16:creationId xmlns:a16="http://schemas.microsoft.com/office/drawing/2014/main" id="{67824A01-0B22-92F5-3B98-7ED91A64F20C}"/>
                </a:ext>
              </a:extLst>
            </p:cNvPr>
            <p:cNvSpPr/>
            <p:nvPr/>
          </p:nvSpPr>
          <p:spPr>
            <a:xfrm rot="5400000" flipV="1">
              <a:off x="5435266" y="4385645"/>
              <a:ext cx="741619" cy="533124"/>
            </a:xfrm>
            <a:prstGeom prst="uturn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2" name="U ターン矢印 51">
              <a:extLst>
                <a:ext uri="{FF2B5EF4-FFF2-40B4-BE49-F238E27FC236}">
                  <a16:creationId xmlns:a16="http://schemas.microsoft.com/office/drawing/2014/main" id="{0FD6218A-099B-8A86-0CCD-16A5643FC765}"/>
                </a:ext>
              </a:extLst>
            </p:cNvPr>
            <p:cNvSpPr/>
            <p:nvPr/>
          </p:nvSpPr>
          <p:spPr>
            <a:xfrm rot="16200000" flipV="1">
              <a:off x="6933803" y="4324211"/>
              <a:ext cx="741619" cy="533124"/>
            </a:xfrm>
            <a:prstGeom prst="uturnArrow">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3" name="U ターン矢印 52">
              <a:extLst>
                <a:ext uri="{FF2B5EF4-FFF2-40B4-BE49-F238E27FC236}">
                  <a16:creationId xmlns:a16="http://schemas.microsoft.com/office/drawing/2014/main" id="{9B32A036-0AE4-4A38-0E98-42F249366560}"/>
                </a:ext>
              </a:extLst>
            </p:cNvPr>
            <p:cNvSpPr/>
            <p:nvPr/>
          </p:nvSpPr>
          <p:spPr>
            <a:xfrm rot="5400000" flipV="1">
              <a:off x="6491101" y="4385645"/>
              <a:ext cx="741619" cy="533124"/>
            </a:xfrm>
            <a:prstGeom prst="uturn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 name="U ターン矢印 53">
              <a:extLst>
                <a:ext uri="{FF2B5EF4-FFF2-40B4-BE49-F238E27FC236}">
                  <a16:creationId xmlns:a16="http://schemas.microsoft.com/office/drawing/2014/main" id="{2EC12157-7116-0DB7-7F4F-97C08B716A43}"/>
                </a:ext>
              </a:extLst>
            </p:cNvPr>
            <p:cNvSpPr/>
            <p:nvPr/>
          </p:nvSpPr>
          <p:spPr>
            <a:xfrm rot="16200000" flipV="1">
              <a:off x="7994657" y="4324211"/>
              <a:ext cx="741619" cy="533124"/>
            </a:xfrm>
            <a:prstGeom prst="uturnArrow">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5" name="U ターン矢印 54">
              <a:extLst>
                <a:ext uri="{FF2B5EF4-FFF2-40B4-BE49-F238E27FC236}">
                  <a16:creationId xmlns:a16="http://schemas.microsoft.com/office/drawing/2014/main" id="{EFE507A6-CFDB-1C98-1D20-4F8E8731DA82}"/>
                </a:ext>
              </a:extLst>
            </p:cNvPr>
            <p:cNvSpPr/>
            <p:nvPr/>
          </p:nvSpPr>
          <p:spPr>
            <a:xfrm rot="5400000" flipV="1">
              <a:off x="7551955" y="4385645"/>
              <a:ext cx="741619" cy="533124"/>
            </a:xfrm>
            <a:prstGeom prst="uturn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7" name="テキスト ボックス 56">
              <a:extLst>
                <a:ext uri="{FF2B5EF4-FFF2-40B4-BE49-F238E27FC236}">
                  <a16:creationId xmlns:a16="http://schemas.microsoft.com/office/drawing/2014/main" id="{818784CB-8CB4-F3D1-FCC4-F85A08D4CEDE}"/>
                </a:ext>
              </a:extLst>
            </p:cNvPr>
            <p:cNvSpPr txBox="1"/>
            <p:nvPr/>
          </p:nvSpPr>
          <p:spPr>
            <a:xfrm>
              <a:off x="282881" y="5722251"/>
              <a:ext cx="6013185" cy="830997"/>
            </a:xfrm>
            <a:prstGeom prst="rect">
              <a:avLst/>
            </a:prstGeom>
            <a:noFill/>
          </p:spPr>
          <p:txBody>
            <a:bodyPr wrap="none" rtlCol="0">
              <a:spAutoFit/>
            </a:bodyPr>
            <a:lstStyle/>
            <a:p>
              <a:pPr marL="285750" indent="-285750">
                <a:buFont typeface="Wingdings" pitchFamily="2" charset="2"/>
                <a:buChar char="Ø"/>
              </a:pPr>
              <a:r>
                <a:rPr kumimoji="1" lang="ja-JP" altLang="en-US" sz="1600">
                  <a:latin typeface="Meiryo" panose="020B0604030504040204" pitchFamily="34" charset="-128"/>
                  <a:ea typeface="Meiryo" panose="020B0604030504040204" pitchFamily="34" charset="-128"/>
                </a:rPr>
                <a:t>要件定義は仮設（仕様は確定できないという前提）</a:t>
              </a:r>
              <a:endParaRPr kumimoji="1" lang="en-US" altLang="ja-JP" sz="1600" dirty="0">
                <a:latin typeface="Meiryo" panose="020B0604030504040204" pitchFamily="34" charset="-128"/>
                <a:ea typeface="Meiryo" panose="020B0604030504040204" pitchFamily="34" charset="-128"/>
              </a:endParaRPr>
            </a:p>
            <a:p>
              <a:pPr marL="285750" indent="-285750">
                <a:buFont typeface="Wingdings" pitchFamily="2" charset="2"/>
                <a:buChar char="Ø"/>
              </a:pPr>
              <a:r>
                <a:rPr lang="ja-JP" altLang="en-US" sz="1600">
                  <a:latin typeface="Meiryo" panose="020B0604030504040204" pitchFamily="34" charset="-128"/>
                  <a:ea typeface="Meiryo" panose="020B0604030504040204" pitchFamily="34" charset="-128"/>
                </a:rPr>
                <a:t>仕様変更を積極的に受け入れる（事業目的の達成を目指す）</a:t>
              </a:r>
              <a:endParaRPr kumimoji="1" lang="en-US" altLang="ja-JP" sz="1600" dirty="0">
                <a:latin typeface="Meiryo" panose="020B0604030504040204" pitchFamily="34" charset="-128"/>
                <a:ea typeface="Meiryo" panose="020B0604030504040204" pitchFamily="34" charset="-128"/>
              </a:endParaRPr>
            </a:p>
            <a:p>
              <a:pPr marL="285750" indent="-285750">
                <a:buFont typeface="Wingdings" pitchFamily="2" charset="2"/>
                <a:buChar char="Ø"/>
              </a:pPr>
              <a:r>
                <a:rPr kumimoji="1" lang="ja-JP" altLang="en-US" sz="1600">
                  <a:latin typeface="Meiryo" panose="020B0604030504040204" pitchFamily="34" charset="-128"/>
                  <a:ea typeface="Meiryo" panose="020B0604030504040204" pitchFamily="34" charset="-128"/>
                </a:rPr>
                <a:t>事業目的を達成して完了（仕様ではなく成果を優先）</a:t>
              </a:r>
            </a:p>
          </p:txBody>
        </p:sp>
        <p:sp>
          <p:nvSpPr>
            <p:cNvPr id="58" name="テキスト ボックス 57">
              <a:extLst>
                <a:ext uri="{FF2B5EF4-FFF2-40B4-BE49-F238E27FC236}">
                  <a16:creationId xmlns:a16="http://schemas.microsoft.com/office/drawing/2014/main" id="{09EC7B69-3A9F-C402-FBB4-16E7EF34077D}"/>
                </a:ext>
              </a:extLst>
            </p:cNvPr>
            <p:cNvSpPr txBox="1"/>
            <p:nvPr/>
          </p:nvSpPr>
          <p:spPr>
            <a:xfrm>
              <a:off x="250777" y="3814403"/>
              <a:ext cx="6878806" cy="369332"/>
            </a:xfrm>
            <a:prstGeom prst="rect">
              <a:avLst/>
            </a:prstGeom>
            <a:noFill/>
          </p:spPr>
          <p:txBody>
            <a:bodyPr wrap="none" rtlCol="0">
              <a:spAutoFit/>
            </a:bodyPr>
            <a:lstStyle/>
            <a:p>
              <a:r>
                <a:rPr lang="ja-JP" altLang="en-US" b="1" dirty="0">
                  <a:latin typeface="Meiryo" panose="020B0604030504040204" pitchFamily="34" charset="-128"/>
                  <a:ea typeface="Meiryo" panose="020B0604030504040204" pitchFamily="34" charset="-128"/>
                </a:rPr>
                <a:t>アジャイル開発</a:t>
              </a:r>
              <a:r>
                <a:rPr lang="ja-JP" altLang="en-US" dirty="0">
                  <a:latin typeface="Meiryo" panose="020B0604030504040204" pitchFamily="34" charset="-128"/>
                  <a:ea typeface="Meiryo" panose="020B0604030504040204" pitchFamily="34" charset="-128"/>
                </a:rPr>
                <a:t>：</a:t>
              </a:r>
              <a:r>
                <a:rPr lang="ja-JP" altLang="en-US" sz="1400" dirty="0">
                  <a:latin typeface="Meiryo" panose="020B0604030504040204" pitchFamily="34" charset="-128"/>
                  <a:ea typeface="Meiryo" panose="020B0604030504040204" pitchFamily="34" charset="-128"/>
                </a:rPr>
                <a:t>高品質で無駄なく変更要求に即応できるソフトウェアの実現</a:t>
              </a:r>
              <a:endParaRPr kumimoji="1" lang="ja-JP" altLang="en-US" sz="1400" dirty="0">
                <a:latin typeface="Meiryo" panose="020B0604030504040204" pitchFamily="34" charset="-128"/>
                <a:ea typeface="Meiryo" panose="020B0604030504040204" pitchFamily="34" charset="-128"/>
              </a:endParaRPr>
            </a:p>
          </p:txBody>
        </p:sp>
        <p:sp>
          <p:nvSpPr>
            <p:cNvPr id="63" name="テキスト ボックス 62">
              <a:extLst>
                <a:ext uri="{FF2B5EF4-FFF2-40B4-BE49-F238E27FC236}">
                  <a16:creationId xmlns:a16="http://schemas.microsoft.com/office/drawing/2014/main" id="{E4DFA901-1E29-022D-568D-F43FD094B13B}"/>
                </a:ext>
              </a:extLst>
            </p:cNvPr>
            <p:cNvSpPr txBox="1"/>
            <p:nvPr/>
          </p:nvSpPr>
          <p:spPr>
            <a:xfrm>
              <a:off x="6830954" y="5683604"/>
              <a:ext cx="1826142" cy="830997"/>
            </a:xfrm>
            <a:prstGeom prst="rect">
              <a:avLst/>
            </a:prstGeom>
            <a:noFill/>
          </p:spPr>
          <p:txBody>
            <a:bodyPr wrap="none" rtlCol="0">
              <a:spAutoFit/>
            </a:bodyPr>
            <a:lstStyle/>
            <a:p>
              <a:pPr algn="r"/>
              <a:r>
                <a:rPr kumimoji="1" lang="ja-JP" altLang="en-US" sz="1600" b="1">
                  <a:solidFill>
                    <a:srgbClr val="0070C0"/>
                  </a:solidFill>
                  <a:latin typeface="Meiryo" panose="020B0604030504040204" pitchFamily="34" charset="-128"/>
                  <a:ea typeface="Meiryo" panose="020B0604030504040204" pitchFamily="34" charset="-128"/>
                </a:rPr>
                <a:t>仕様を予め</a:t>
              </a:r>
              <a:endParaRPr kumimoji="1" lang="en-US" altLang="ja-JP" sz="1600" b="1" dirty="0">
                <a:solidFill>
                  <a:srgbClr val="0070C0"/>
                </a:solidFill>
                <a:latin typeface="Meiryo" panose="020B0604030504040204" pitchFamily="34" charset="-128"/>
                <a:ea typeface="Meiryo" panose="020B0604030504040204" pitchFamily="34" charset="-128"/>
              </a:endParaRPr>
            </a:p>
            <a:p>
              <a:pPr algn="r"/>
              <a:r>
                <a:rPr kumimoji="1" lang="ja-JP" altLang="en-US" sz="1600" b="1">
                  <a:solidFill>
                    <a:srgbClr val="0070C0"/>
                  </a:solidFill>
                  <a:latin typeface="Meiryo" panose="020B0604030504040204" pitchFamily="34" charset="-128"/>
                  <a:ea typeface="Meiryo" panose="020B0604030504040204" pitchFamily="34" charset="-128"/>
                </a:rPr>
                <a:t>決められない時代</a:t>
              </a:r>
              <a:endParaRPr kumimoji="1" lang="en-US" altLang="ja-JP" sz="1600" b="1" dirty="0">
                <a:solidFill>
                  <a:srgbClr val="0070C0"/>
                </a:solidFill>
                <a:latin typeface="Meiryo" panose="020B0604030504040204" pitchFamily="34" charset="-128"/>
                <a:ea typeface="Meiryo" panose="020B0604030504040204" pitchFamily="34" charset="-128"/>
              </a:endParaRPr>
            </a:p>
            <a:p>
              <a:pPr algn="r"/>
              <a:r>
                <a:rPr kumimoji="1" lang="ja-JP" altLang="en-US" sz="1600" b="1">
                  <a:solidFill>
                    <a:srgbClr val="0070C0"/>
                  </a:solidFill>
                  <a:latin typeface="Meiryo" panose="020B0604030504040204" pitchFamily="34" charset="-128"/>
                  <a:ea typeface="Meiryo" panose="020B0604030504040204" pitchFamily="34" charset="-128"/>
                </a:rPr>
                <a:t>の開発</a:t>
              </a:r>
            </a:p>
          </p:txBody>
        </p:sp>
      </p:grpSp>
    </p:spTree>
    <p:extLst>
      <p:ext uri="{BB962C8B-B14F-4D97-AF65-F5344CB8AC3E}">
        <p14:creationId xmlns:p14="http://schemas.microsoft.com/office/powerpoint/2010/main" val="3603468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p:cTn id="7" dur="500" fill="hold"/>
                                        <p:tgtEl>
                                          <p:spTgt spid="60"/>
                                        </p:tgtEl>
                                        <p:attrNameLst>
                                          <p:attrName>ppt_w</p:attrName>
                                        </p:attrNameLst>
                                      </p:cBhvr>
                                      <p:tavLst>
                                        <p:tav tm="0">
                                          <p:val>
                                            <p:fltVal val="0"/>
                                          </p:val>
                                        </p:tav>
                                        <p:tav tm="100000">
                                          <p:val>
                                            <p:strVal val="#ppt_w"/>
                                          </p:val>
                                        </p:tav>
                                      </p:tavLst>
                                    </p:anim>
                                    <p:anim calcmode="lin" valueType="num">
                                      <p:cBhvr>
                                        <p:cTn id="8" dur="500" fill="hold"/>
                                        <p:tgtEl>
                                          <p:spTgt spid="60"/>
                                        </p:tgtEl>
                                        <p:attrNameLst>
                                          <p:attrName>ppt_h</p:attrName>
                                        </p:attrNameLst>
                                      </p:cBhvr>
                                      <p:tavLst>
                                        <p:tav tm="0">
                                          <p:val>
                                            <p:fltVal val="0"/>
                                          </p:val>
                                        </p:tav>
                                        <p:tav tm="100000">
                                          <p:val>
                                            <p:strVal val="#ppt_h"/>
                                          </p:val>
                                        </p:tav>
                                      </p:tavLst>
                                    </p:anim>
                                    <p:animEffect transition="in" filter="fade">
                                      <p:cBhvr>
                                        <p:cTn id="9" dur="500"/>
                                        <p:tgtEl>
                                          <p:spTgt spid="60"/>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61"/>
                                        </p:tgtEl>
                                        <p:attrNameLst>
                                          <p:attrName>style.visibility</p:attrName>
                                        </p:attrNameLst>
                                      </p:cBhvr>
                                      <p:to>
                                        <p:strVal val="visible"/>
                                      </p:to>
                                    </p:set>
                                    <p:animEffect transition="in" filter="wipe(up)">
                                      <p:cBhvr>
                                        <p:cTn id="14" dur="500"/>
                                        <p:tgtEl>
                                          <p:spTgt spid="61"/>
                                        </p:tgtEl>
                                      </p:cBhvr>
                                    </p:animEffect>
                                  </p:childTnLst>
                                </p:cTn>
                              </p:par>
                            </p:childTnLst>
                          </p:cTn>
                        </p:par>
                        <p:par>
                          <p:cTn id="15" fill="hold">
                            <p:stCondLst>
                              <p:cond delay="500"/>
                            </p:stCondLst>
                            <p:childTnLst>
                              <p:par>
                                <p:cTn id="16" presetID="53" presetClass="entr" presetSubtype="16" fill="hold"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500" fill="hold"/>
                                        <p:tgtEl>
                                          <p:spTgt spid="8"/>
                                        </p:tgtEl>
                                        <p:attrNameLst>
                                          <p:attrName>ppt_w</p:attrName>
                                        </p:attrNameLst>
                                      </p:cBhvr>
                                      <p:tavLst>
                                        <p:tav tm="0">
                                          <p:val>
                                            <p:fltVal val="0"/>
                                          </p:val>
                                        </p:tav>
                                        <p:tav tm="100000">
                                          <p:val>
                                            <p:strVal val="#ppt_w"/>
                                          </p:val>
                                        </p:tav>
                                      </p:tavLst>
                                    </p:anim>
                                    <p:anim calcmode="lin" valueType="num">
                                      <p:cBhvr>
                                        <p:cTn id="19" dur="500" fill="hold"/>
                                        <p:tgtEl>
                                          <p:spTgt spid="8"/>
                                        </p:tgtEl>
                                        <p:attrNameLst>
                                          <p:attrName>ppt_h</p:attrName>
                                        </p:attrNameLst>
                                      </p:cBhvr>
                                      <p:tavLst>
                                        <p:tav tm="0">
                                          <p:val>
                                            <p:fltVal val="0"/>
                                          </p:val>
                                        </p:tav>
                                        <p:tav tm="100000">
                                          <p:val>
                                            <p:strVal val="#ppt_h"/>
                                          </p:val>
                                        </p:tav>
                                      </p:tavLst>
                                    </p:anim>
                                    <p:animEffect transition="in" filter="fade">
                                      <p:cBhvr>
                                        <p:cTn id="2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60" grpId="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フローチャート: 論理積ゲート 15"/>
          <p:cNvSpPr/>
          <p:nvPr/>
        </p:nvSpPr>
        <p:spPr>
          <a:xfrm rot="16200000">
            <a:off x="678312" y="4575905"/>
            <a:ext cx="785970" cy="1224133"/>
          </a:xfrm>
          <a:prstGeom prst="flowChartDelay">
            <a:avLst/>
          </a:prstGeom>
          <a:solidFill>
            <a:schemeClr val="accent1">
              <a:lumMod val="20000"/>
              <a:lumOff val="80000"/>
            </a:schemeClr>
          </a:solidFill>
          <a:ln>
            <a:solidFill>
              <a:srgbClr val="7030A0"/>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ja-JP" altLang="en-US" dirty="0"/>
              <a:t>アジャイル開発の進め方</a:t>
            </a:r>
          </a:p>
        </p:txBody>
      </p:sp>
      <p:pic>
        <p:nvPicPr>
          <p:cNvPr id="7" name="図 6"/>
          <p:cNvPicPr>
            <a:picLocks noChangeAspect="1"/>
          </p:cNvPicPr>
          <p:nvPr/>
        </p:nvPicPr>
        <p:blipFill>
          <a:blip r:embed="rId2"/>
          <a:stretch>
            <a:fillRect/>
          </a:stretch>
        </p:blipFill>
        <p:spPr>
          <a:xfrm>
            <a:off x="2115412" y="2490731"/>
            <a:ext cx="6372200" cy="3674573"/>
          </a:xfrm>
          <a:prstGeom prst="rect">
            <a:avLst/>
          </a:prstGeom>
        </p:spPr>
      </p:pic>
      <p:sp>
        <p:nvSpPr>
          <p:cNvPr id="9" name="円柱 8"/>
          <p:cNvSpPr/>
          <p:nvPr/>
        </p:nvSpPr>
        <p:spPr>
          <a:xfrm rot="5400000">
            <a:off x="5196000" y="2189636"/>
            <a:ext cx="211021" cy="6372200"/>
          </a:xfrm>
          <a:prstGeom prst="can">
            <a:avLst/>
          </a:prstGeom>
          <a:solidFill>
            <a:srgbClr val="AB7A79"/>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フローチャート: 論理積ゲート 12"/>
          <p:cNvSpPr/>
          <p:nvPr/>
        </p:nvSpPr>
        <p:spPr>
          <a:xfrm rot="16200000">
            <a:off x="750319" y="4906060"/>
            <a:ext cx="641952" cy="648072"/>
          </a:xfrm>
          <a:prstGeom prst="flowChartDelay">
            <a:avLst/>
          </a:prstGeom>
          <a:solidFill>
            <a:schemeClr val="accent5">
              <a:lumMod val="20000"/>
              <a:lumOff val="80000"/>
            </a:schemeClr>
          </a:solidFill>
          <a:ln>
            <a:solidFill>
              <a:srgbClr val="AB7A79"/>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 name="円柱 13"/>
          <p:cNvSpPr/>
          <p:nvPr/>
        </p:nvSpPr>
        <p:spPr>
          <a:xfrm rot="5400000">
            <a:off x="4989594" y="2037603"/>
            <a:ext cx="641955" cy="6385183"/>
          </a:xfrm>
          <a:prstGeom prst="can">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 name="フローチャート: 論理積ゲート 14"/>
          <p:cNvSpPr/>
          <p:nvPr/>
        </p:nvSpPr>
        <p:spPr>
          <a:xfrm rot="16200000">
            <a:off x="963283" y="5259980"/>
            <a:ext cx="216024" cy="216024"/>
          </a:xfrm>
          <a:prstGeom prst="flowChartDelay">
            <a:avLst/>
          </a:prstGeom>
          <a:solidFill>
            <a:schemeClr val="accent5">
              <a:lumMod val="40000"/>
              <a:lumOff val="60000"/>
            </a:schemeClr>
          </a:solidFill>
          <a:ln>
            <a:solidFill>
              <a:srgbClr val="AB7A79"/>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 name="円柱 16"/>
          <p:cNvSpPr/>
          <p:nvPr/>
        </p:nvSpPr>
        <p:spPr>
          <a:xfrm rot="5400000">
            <a:off x="4870288" y="1952993"/>
            <a:ext cx="839793" cy="6425955"/>
          </a:xfrm>
          <a:prstGeom prst="can">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0" name="図 9"/>
          <p:cNvPicPr>
            <a:picLocks noChangeAspect="1"/>
          </p:cNvPicPr>
          <p:nvPr/>
        </p:nvPicPr>
        <p:blipFill>
          <a:blip r:embed="rId2">
            <a:alphaModFix amt="70000"/>
          </a:blip>
          <a:stretch>
            <a:fillRect/>
          </a:stretch>
        </p:blipFill>
        <p:spPr>
          <a:xfrm>
            <a:off x="2123728" y="2490730"/>
            <a:ext cx="6372200" cy="3674573"/>
          </a:xfrm>
          <a:prstGeom prst="rect">
            <a:avLst/>
          </a:prstGeom>
        </p:spPr>
      </p:pic>
      <p:sp>
        <p:nvSpPr>
          <p:cNvPr id="18" name="テキスト ボックス 17"/>
          <p:cNvSpPr txBox="1"/>
          <p:nvPr/>
        </p:nvSpPr>
        <p:spPr>
          <a:xfrm>
            <a:off x="457200" y="1294038"/>
            <a:ext cx="6768752" cy="369332"/>
          </a:xfrm>
          <a:prstGeom prst="rect">
            <a:avLst/>
          </a:prstGeom>
          <a:noFill/>
        </p:spPr>
        <p:txBody>
          <a:bodyPr wrap="square" rtlCol="0">
            <a:spAutoFit/>
          </a:bodyPr>
          <a:lstStyle/>
          <a:p>
            <a:r>
              <a:rPr kumimoji="1" lang="en-US" altLang="ja-JP" dirty="0">
                <a:solidFill>
                  <a:srgbClr val="AB7A79"/>
                </a:solidFill>
                <a:latin typeface="Meiryo" charset="-128"/>
                <a:ea typeface="Meiryo" charset="-128"/>
                <a:cs typeface="Meiryo" charset="-128"/>
              </a:rPr>
              <a:t>1.</a:t>
            </a:r>
            <a:r>
              <a:rPr kumimoji="1" lang="ja-JP" altLang="en-US" dirty="0">
                <a:solidFill>
                  <a:srgbClr val="AB7A79"/>
                </a:solidFill>
                <a:latin typeface="Meiryo" charset="-128"/>
                <a:ea typeface="Meiryo" charset="-128"/>
                <a:cs typeface="Meiryo" charset="-128"/>
              </a:rPr>
              <a:t>まずは人が通れるほどのトンネルを貫通させる。</a:t>
            </a:r>
          </a:p>
        </p:txBody>
      </p:sp>
      <p:sp>
        <p:nvSpPr>
          <p:cNvPr id="19" name="テキスト ボックス 18"/>
          <p:cNvSpPr txBox="1"/>
          <p:nvPr/>
        </p:nvSpPr>
        <p:spPr>
          <a:xfrm>
            <a:off x="457200" y="1673056"/>
            <a:ext cx="6768752" cy="369332"/>
          </a:xfrm>
          <a:prstGeom prst="rect">
            <a:avLst/>
          </a:prstGeom>
          <a:noFill/>
        </p:spPr>
        <p:txBody>
          <a:bodyPr wrap="square" rtlCol="0">
            <a:spAutoFit/>
          </a:bodyPr>
          <a:lstStyle/>
          <a:p>
            <a:r>
              <a:rPr kumimoji="1" lang="en-US" altLang="ja-JP" dirty="0">
                <a:solidFill>
                  <a:schemeClr val="accent6">
                    <a:lumMod val="50000"/>
                  </a:schemeClr>
                </a:solidFill>
                <a:latin typeface="Meiryo" charset="-128"/>
                <a:ea typeface="Meiryo" charset="-128"/>
                <a:cs typeface="Meiryo" charset="-128"/>
              </a:rPr>
              <a:t>2.</a:t>
            </a:r>
            <a:r>
              <a:rPr kumimoji="1" lang="ja-JP" altLang="en-US" dirty="0">
                <a:solidFill>
                  <a:schemeClr val="accent6">
                    <a:lumMod val="50000"/>
                  </a:schemeClr>
                </a:solidFill>
                <a:latin typeface="Meiryo" charset="-128"/>
                <a:ea typeface="Meiryo" charset="-128"/>
                <a:cs typeface="Meiryo" charset="-128"/>
              </a:rPr>
              <a:t>大きな工事機械が入れるように拡げてゆく。</a:t>
            </a:r>
          </a:p>
        </p:txBody>
      </p:sp>
      <p:sp>
        <p:nvSpPr>
          <p:cNvPr id="20" name="テキスト ボックス 19"/>
          <p:cNvSpPr txBox="1"/>
          <p:nvPr/>
        </p:nvSpPr>
        <p:spPr>
          <a:xfrm>
            <a:off x="457200" y="2086703"/>
            <a:ext cx="6768752" cy="369332"/>
          </a:xfrm>
          <a:prstGeom prst="rect">
            <a:avLst/>
          </a:prstGeom>
          <a:noFill/>
        </p:spPr>
        <p:txBody>
          <a:bodyPr wrap="square" rtlCol="0">
            <a:spAutoFit/>
          </a:bodyPr>
          <a:lstStyle/>
          <a:p>
            <a:r>
              <a:rPr kumimoji="1" lang="en-US" altLang="ja-JP" dirty="0">
                <a:solidFill>
                  <a:srgbClr val="7030A0"/>
                </a:solidFill>
                <a:latin typeface="Meiryo" charset="-128"/>
                <a:ea typeface="Meiryo" charset="-128"/>
                <a:cs typeface="Meiryo" charset="-128"/>
              </a:rPr>
              <a:t>3.</a:t>
            </a:r>
            <a:r>
              <a:rPr kumimoji="1" lang="ja-JP" altLang="en-US" dirty="0">
                <a:solidFill>
                  <a:srgbClr val="7030A0"/>
                </a:solidFill>
                <a:latin typeface="Meiryo" charset="-128"/>
                <a:ea typeface="Meiryo" charset="-128"/>
                <a:cs typeface="Meiryo" charset="-128"/>
              </a:rPr>
              <a:t>二車線の道路に拡張し、設備を整備する。</a:t>
            </a:r>
          </a:p>
        </p:txBody>
      </p:sp>
    </p:spTree>
    <p:extLst>
      <p:ext uri="{BB962C8B-B14F-4D97-AF65-F5344CB8AC3E}">
        <p14:creationId xmlns:p14="http://schemas.microsoft.com/office/powerpoint/2010/main" val="2584987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wipe(down)">
                                      <p:cBhvr>
                                        <p:cTn id="10" dur="500"/>
                                        <p:tgtEl>
                                          <p:spTgt spid="15"/>
                                        </p:tgtEl>
                                      </p:cBhvr>
                                    </p:animEffect>
                                  </p:childTnLst>
                                </p:cTn>
                              </p:par>
                              <p:par>
                                <p:cTn id="11" presetID="2" presetClass="entr" presetSubtype="8"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additive="base">
                                        <p:cTn id="13" dur="500" fill="hold"/>
                                        <p:tgtEl>
                                          <p:spTgt spid="18"/>
                                        </p:tgtEl>
                                        <p:attrNameLst>
                                          <p:attrName>ppt_x</p:attrName>
                                        </p:attrNameLst>
                                      </p:cBhvr>
                                      <p:tavLst>
                                        <p:tav tm="0">
                                          <p:val>
                                            <p:strVal val="0-#ppt_w/2"/>
                                          </p:val>
                                        </p:tav>
                                        <p:tav tm="100000">
                                          <p:val>
                                            <p:strVal val="#ppt_x"/>
                                          </p:val>
                                        </p:tav>
                                      </p:tavLst>
                                    </p:anim>
                                    <p:anim calcmode="lin" valueType="num">
                                      <p:cBhvr additive="base">
                                        <p:cTn id="14"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wipe(left)">
                                      <p:cBhvr>
                                        <p:cTn id="22" dur="500"/>
                                        <p:tgtEl>
                                          <p:spTgt spid="14"/>
                                        </p:tgtEl>
                                      </p:cBhvr>
                                    </p:animEffect>
                                  </p:childTnLst>
                                </p:cTn>
                              </p:par>
                              <p:par>
                                <p:cTn id="23" presetID="2" presetClass="entr" presetSubtype="8"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additive="base">
                                        <p:cTn id="25" dur="500" fill="hold"/>
                                        <p:tgtEl>
                                          <p:spTgt spid="19"/>
                                        </p:tgtEl>
                                        <p:attrNameLst>
                                          <p:attrName>ppt_x</p:attrName>
                                        </p:attrNameLst>
                                      </p:cBhvr>
                                      <p:tavLst>
                                        <p:tav tm="0">
                                          <p:val>
                                            <p:strVal val="0-#ppt_w/2"/>
                                          </p:val>
                                        </p:tav>
                                        <p:tav tm="100000">
                                          <p:val>
                                            <p:strVal val="#ppt_x"/>
                                          </p:val>
                                        </p:tav>
                                      </p:tavLst>
                                    </p:anim>
                                    <p:anim calcmode="lin" valueType="num">
                                      <p:cBhvr additive="base">
                                        <p:cTn id="26"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grpId="0" nodeType="click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wipe(down)">
                                      <p:cBhvr>
                                        <p:cTn id="31" dur="500"/>
                                        <p:tgtEl>
                                          <p:spTgt spid="1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wipe(left)">
                                      <p:cBhvr>
                                        <p:cTn id="34" dur="500"/>
                                        <p:tgtEl>
                                          <p:spTgt spid="17"/>
                                        </p:tgtEl>
                                      </p:cBhvr>
                                    </p:animEffect>
                                  </p:childTnLst>
                                </p:cTn>
                              </p:par>
                              <p:par>
                                <p:cTn id="35" presetID="2" presetClass="entr" presetSubtype="8" fill="hold" grpId="0" nodeType="withEffect">
                                  <p:stCondLst>
                                    <p:cond delay="0"/>
                                  </p:stCondLst>
                                  <p:childTnLst>
                                    <p:set>
                                      <p:cBhvr>
                                        <p:cTn id="36" dur="1" fill="hold">
                                          <p:stCondLst>
                                            <p:cond delay="0"/>
                                          </p:stCondLst>
                                        </p:cTn>
                                        <p:tgtEl>
                                          <p:spTgt spid="20"/>
                                        </p:tgtEl>
                                        <p:attrNameLst>
                                          <p:attrName>style.visibility</p:attrName>
                                        </p:attrNameLst>
                                      </p:cBhvr>
                                      <p:to>
                                        <p:strVal val="visible"/>
                                      </p:to>
                                    </p:set>
                                    <p:anim calcmode="lin" valueType="num">
                                      <p:cBhvr additive="base">
                                        <p:cTn id="37" dur="500" fill="hold"/>
                                        <p:tgtEl>
                                          <p:spTgt spid="20"/>
                                        </p:tgtEl>
                                        <p:attrNameLst>
                                          <p:attrName>ppt_x</p:attrName>
                                        </p:attrNameLst>
                                      </p:cBhvr>
                                      <p:tavLst>
                                        <p:tav tm="0">
                                          <p:val>
                                            <p:strVal val="0-#ppt_w/2"/>
                                          </p:val>
                                        </p:tav>
                                        <p:tav tm="100000">
                                          <p:val>
                                            <p:strVal val="#ppt_x"/>
                                          </p:val>
                                        </p:tav>
                                      </p:tavLst>
                                    </p:anim>
                                    <p:anim calcmode="lin" valueType="num">
                                      <p:cBhvr additive="base">
                                        <p:cTn id="38" dur="5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9" grpId="0" animBg="1"/>
      <p:bldP spid="13" grpId="0" animBg="1"/>
      <p:bldP spid="14" grpId="0" animBg="1"/>
      <p:bldP spid="15" grpId="0" animBg="1"/>
      <p:bldP spid="17" grpId="0" animBg="1"/>
      <p:bldP spid="18" grpId="0"/>
      <p:bldP spid="19" grpId="0"/>
      <p:bldP spid="20" grpId="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正方形/長方形 42"/>
          <p:cNvSpPr/>
          <p:nvPr/>
        </p:nvSpPr>
        <p:spPr>
          <a:xfrm>
            <a:off x="5710700" y="2085284"/>
            <a:ext cx="1253474" cy="3798238"/>
          </a:xfrm>
          <a:prstGeom prst="rect">
            <a:avLst/>
          </a:prstGeom>
          <a:solidFill>
            <a:schemeClr val="accent6">
              <a:lumMod val="40000"/>
              <a:lumOff val="60000"/>
              <a:alpha val="68627"/>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en-US" altLang="ja-JP" sz="2800" dirty="0">
              <a:solidFill>
                <a:srgbClr val="FFFFFF"/>
              </a:solidFill>
              <a:latin typeface="Meiryo" charset="-128"/>
              <a:ea typeface="Meiryo" charset="-128"/>
              <a:cs typeface="Meiryo" charset="-128"/>
            </a:endParaRPr>
          </a:p>
        </p:txBody>
      </p:sp>
      <p:sp>
        <p:nvSpPr>
          <p:cNvPr id="4" name="タイトル 3">
            <a:extLst>
              <a:ext uri="{FF2B5EF4-FFF2-40B4-BE49-F238E27FC236}">
                <a16:creationId xmlns:a16="http://schemas.microsoft.com/office/drawing/2014/main" id="{CB148C4A-B355-84ED-9A91-42AD7599FAE0}"/>
              </a:ext>
            </a:extLst>
          </p:cNvPr>
          <p:cNvSpPr>
            <a:spLocks noGrp="1"/>
          </p:cNvSpPr>
          <p:nvPr>
            <p:ph type="title"/>
          </p:nvPr>
        </p:nvSpPr>
        <p:spPr>
          <a:xfrm>
            <a:off x="230400" y="266400"/>
            <a:ext cx="8686800" cy="416221"/>
          </a:xfrm>
        </p:spPr>
        <p:txBody>
          <a:bodyPr/>
          <a:lstStyle/>
          <a:p>
            <a:r>
              <a:rPr lang="en-US" altLang="en-US" dirty="0"/>
              <a:t>ウォーターフォール</a:t>
            </a:r>
            <a:r>
              <a:rPr lang="ja-JP" altLang="en-US" dirty="0"/>
              <a:t>開発とアジャイル開発（１）</a:t>
            </a:r>
          </a:p>
        </p:txBody>
      </p:sp>
      <p:cxnSp>
        <p:nvCxnSpPr>
          <p:cNvPr id="5" name="直線矢印コネクタ 4"/>
          <p:cNvCxnSpPr/>
          <p:nvPr/>
        </p:nvCxnSpPr>
        <p:spPr>
          <a:xfrm flipV="1">
            <a:off x="323528" y="1916832"/>
            <a:ext cx="13116" cy="4032448"/>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6" name="直線矢印コネクタ 5"/>
          <p:cNvCxnSpPr/>
          <p:nvPr/>
        </p:nvCxnSpPr>
        <p:spPr>
          <a:xfrm>
            <a:off x="323528" y="5949280"/>
            <a:ext cx="7488832"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11" name="正方形/長方形 10"/>
          <p:cNvSpPr/>
          <p:nvPr/>
        </p:nvSpPr>
        <p:spPr>
          <a:xfrm>
            <a:off x="395536" y="4365104"/>
            <a:ext cx="2016224" cy="1512168"/>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800" dirty="0">
                <a:solidFill>
                  <a:srgbClr val="FFFFFF"/>
                </a:solidFill>
                <a:latin typeface="Meiryo" charset="-128"/>
                <a:ea typeface="Meiryo" charset="-128"/>
                <a:cs typeface="Meiryo" charset="-128"/>
              </a:rPr>
              <a:t>要件定義</a:t>
            </a:r>
          </a:p>
        </p:txBody>
      </p:sp>
      <p:sp>
        <p:nvSpPr>
          <p:cNvPr id="12" name="正方形/長方形 11"/>
          <p:cNvSpPr/>
          <p:nvPr/>
        </p:nvSpPr>
        <p:spPr>
          <a:xfrm>
            <a:off x="2267744" y="2079033"/>
            <a:ext cx="3456384" cy="3798238"/>
          </a:xfrm>
          <a:prstGeom prst="rect">
            <a:avLst/>
          </a:prstGeom>
          <a:solidFill>
            <a:srgbClr val="953735">
              <a:alpha val="68627"/>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800" dirty="0">
                <a:solidFill>
                  <a:srgbClr val="FFFFFF"/>
                </a:solidFill>
                <a:latin typeface="Meiryo" charset="-128"/>
                <a:ea typeface="Meiryo" charset="-128"/>
                <a:cs typeface="Meiryo" charset="-128"/>
              </a:rPr>
              <a:t>開　発</a:t>
            </a:r>
            <a:endParaRPr lang="en-US" altLang="ja-JP" sz="2800" dirty="0">
              <a:solidFill>
                <a:srgbClr val="FFFFFF"/>
              </a:solidFill>
              <a:latin typeface="Meiryo" charset="-128"/>
              <a:ea typeface="Meiryo" charset="-128"/>
              <a:cs typeface="Meiryo" charset="-128"/>
            </a:endParaRPr>
          </a:p>
          <a:p>
            <a:pPr algn="ctr"/>
            <a:r>
              <a:rPr kumimoji="1" lang="ja-JP" altLang="en-US" sz="2800" dirty="0">
                <a:solidFill>
                  <a:srgbClr val="FFFFFF"/>
                </a:solidFill>
                <a:latin typeface="Meiryo" charset="-128"/>
                <a:ea typeface="Meiryo" charset="-128"/>
                <a:cs typeface="Meiryo" charset="-128"/>
              </a:rPr>
              <a:t>テスト</a:t>
            </a:r>
            <a:endParaRPr kumimoji="1" lang="en-US" altLang="ja-JP" sz="2800" dirty="0">
              <a:solidFill>
                <a:srgbClr val="FFFFFF"/>
              </a:solidFill>
              <a:latin typeface="Meiryo" charset="-128"/>
              <a:ea typeface="Meiryo" charset="-128"/>
              <a:cs typeface="Meiryo" charset="-128"/>
            </a:endParaRPr>
          </a:p>
        </p:txBody>
      </p:sp>
      <p:sp>
        <p:nvSpPr>
          <p:cNvPr id="17" name="ストライプ矢印 16"/>
          <p:cNvSpPr/>
          <p:nvPr/>
        </p:nvSpPr>
        <p:spPr>
          <a:xfrm rot="16200000">
            <a:off x="5585021" y="1609716"/>
            <a:ext cx="360040" cy="383772"/>
          </a:xfrm>
          <a:prstGeom prst="stripedRightArrow">
            <a:avLst/>
          </a:prstGeom>
          <a:solidFill>
            <a:srgbClr val="FF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平行四辺形 17"/>
          <p:cNvSpPr/>
          <p:nvPr/>
        </p:nvSpPr>
        <p:spPr>
          <a:xfrm>
            <a:off x="650360" y="3767622"/>
            <a:ext cx="1300042" cy="163511"/>
          </a:xfrm>
          <a:prstGeom prst="parallelogram">
            <a:avLst>
              <a:gd name="adj" fmla="val 313998"/>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平行四辺形 21"/>
          <p:cNvSpPr/>
          <p:nvPr/>
        </p:nvSpPr>
        <p:spPr>
          <a:xfrm>
            <a:off x="653986" y="3695614"/>
            <a:ext cx="1300042" cy="163511"/>
          </a:xfrm>
          <a:prstGeom prst="parallelogram">
            <a:avLst>
              <a:gd name="adj" fmla="val 313998"/>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平行四辺形 22"/>
          <p:cNvSpPr/>
          <p:nvPr/>
        </p:nvSpPr>
        <p:spPr>
          <a:xfrm>
            <a:off x="657612" y="3620509"/>
            <a:ext cx="1300042" cy="163511"/>
          </a:xfrm>
          <a:prstGeom prst="parallelogram">
            <a:avLst>
              <a:gd name="adj" fmla="val 313998"/>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 name="平行四辺形 23"/>
          <p:cNvSpPr/>
          <p:nvPr/>
        </p:nvSpPr>
        <p:spPr>
          <a:xfrm>
            <a:off x="674329" y="3545404"/>
            <a:ext cx="1300042" cy="163511"/>
          </a:xfrm>
          <a:prstGeom prst="parallelogram">
            <a:avLst>
              <a:gd name="adj" fmla="val 313998"/>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平行四辺形 24"/>
          <p:cNvSpPr/>
          <p:nvPr/>
        </p:nvSpPr>
        <p:spPr>
          <a:xfrm>
            <a:off x="657612" y="3467816"/>
            <a:ext cx="1300042" cy="163511"/>
          </a:xfrm>
          <a:prstGeom prst="parallelogram">
            <a:avLst>
              <a:gd name="adj" fmla="val 313998"/>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 name="平行四辺形 25"/>
          <p:cNvSpPr/>
          <p:nvPr/>
        </p:nvSpPr>
        <p:spPr>
          <a:xfrm>
            <a:off x="655701" y="3398136"/>
            <a:ext cx="1300042" cy="163511"/>
          </a:xfrm>
          <a:prstGeom prst="parallelogram">
            <a:avLst>
              <a:gd name="adj" fmla="val 313998"/>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平行四辺形 26"/>
          <p:cNvSpPr/>
          <p:nvPr/>
        </p:nvSpPr>
        <p:spPr>
          <a:xfrm>
            <a:off x="659327" y="3326128"/>
            <a:ext cx="1300042" cy="163511"/>
          </a:xfrm>
          <a:prstGeom prst="parallelogram">
            <a:avLst>
              <a:gd name="adj" fmla="val 313998"/>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 name="平行四辺形 27"/>
          <p:cNvSpPr/>
          <p:nvPr/>
        </p:nvSpPr>
        <p:spPr>
          <a:xfrm>
            <a:off x="662953" y="3251023"/>
            <a:ext cx="1300042" cy="163511"/>
          </a:xfrm>
          <a:prstGeom prst="parallelogram">
            <a:avLst>
              <a:gd name="adj" fmla="val 313998"/>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平行四辺形 28"/>
          <p:cNvSpPr/>
          <p:nvPr/>
        </p:nvSpPr>
        <p:spPr>
          <a:xfrm>
            <a:off x="679670" y="3175918"/>
            <a:ext cx="1300042" cy="163511"/>
          </a:xfrm>
          <a:prstGeom prst="parallelogram">
            <a:avLst>
              <a:gd name="adj" fmla="val 313998"/>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 name="平行四辺形 29"/>
          <p:cNvSpPr/>
          <p:nvPr/>
        </p:nvSpPr>
        <p:spPr>
          <a:xfrm>
            <a:off x="662953" y="3098330"/>
            <a:ext cx="1300042" cy="163511"/>
          </a:xfrm>
          <a:prstGeom prst="parallelogram">
            <a:avLst>
              <a:gd name="adj" fmla="val 313998"/>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 name="テキスト ボックス 30"/>
          <p:cNvSpPr txBox="1"/>
          <p:nvPr/>
        </p:nvSpPr>
        <p:spPr>
          <a:xfrm>
            <a:off x="570490" y="2737402"/>
            <a:ext cx="1569660" cy="276999"/>
          </a:xfrm>
          <a:prstGeom prst="rect">
            <a:avLst/>
          </a:prstGeom>
          <a:noFill/>
        </p:spPr>
        <p:txBody>
          <a:bodyPr wrap="none" rtlCol="0">
            <a:spAutoFit/>
          </a:bodyPr>
          <a:lstStyle/>
          <a:p>
            <a:r>
              <a:rPr kumimoji="1" lang="ja-JP" altLang="en-US" sz="1200">
                <a:latin typeface="Meiryo" charset="-128"/>
                <a:ea typeface="Meiryo" charset="-128"/>
                <a:cs typeface="Meiryo" charset="-128"/>
              </a:rPr>
              <a:t>膨大なドキュメント</a:t>
            </a:r>
          </a:p>
        </p:txBody>
      </p:sp>
      <p:sp>
        <p:nvSpPr>
          <p:cNvPr id="32" name="ストライプ矢印 31"/>
          <p:cNvSpPr/>
          <p:nvPr/>
        </p:nvSpPr>
        <p:spPr>
          <a:xfrm rot="16200000">
            <a:off x="1096775" y="3962914"/>
            <a:ext cx="360040" cy="383772"/>
          </a:xfrm>
          <a:prstGeom prst="stripedRightArrow">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55" name="図形グループ 54"/>
          <p:cNvGrpSpPr/>
          <p:nvPr/>
        </p:nvGrpSpPr>
        <p:grpSpPr>
          <a:xfrm>
            <a:off x="5016242" y="867518"/>
            <a:ext cx="1415772" cy="837220"/>
            <a:chOff x="5016242" y="867518"/>
            <a:chExt cx="1415772" cy="837220"/>
          </a:xfrm>
        </p:grpSpPr>
        <p:sp>
          <p:nvSpPr>
            <p:cNvPr id="33" name="テキスト ボックス 32"/>
            <p:cNvSpPr txBox="1"/>
            <p:nvPr/>
          </p:nvSpPr>
          <p:spPr>
            <a:xfrm>
              <a:off x="5016242" y="867518"/>
              <a:ext cx="1415772" cy="276999"/>
            </a:xfrm>
            <a:prstGeom prst="rect">
              <a:avLst/>
            </a:prstGeom>
            <a:noFill/>
          </p:spPr>
          <p:txBody>
            <a:bodyPr wrap="none" rtlCol="0">
              <a:spAutoFit/>
            </a:bodyPr>
            <a:lstStyle/>
            <a:p>
              <a:r>
                <a:rPr kumimoji="1" lang="ja-JP" altLang="en-US" sz="1200" dirty="0">
                  <a:latin typeface="Meiryo" charset="-128"/>
                  <a:ea typeface="Meiryo" charset="-128"/>
                  <a:cs typeface="Meiryo" charset="-128"/>
                </a:rPr>
                <a:t>動くソフトウェア</a:t>
              </a:r>
            </a:p>
          </p:txBody>
        </p:sp>
        <p:pic>
          <p:nvPicPr>
            <p:cNvPr id="34" name="図 33"/>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491329" y="1068046"/>
              <a:ext cx="465598" cy="493335"/>
            </a:xfrm>
            <a:prstGeom prst="rect">
              <a:avLst/>
            </a:prstGeom>
          </p:spPr>
        </p:pic>
        <p:grpSp>
          <p:nvGrpSpPr>
            <p:cNvPr id="35" name="図形グループ 34"/>
            <p:cNvGrpSpPr/>
            <p:nvPr/>
          </p:nvGrpSpPr>
          <p:grpSpPr>
            <a:xfrm>
              <a:off x="5409461" y="1139394"/>
              <a:ext cx="245559" cy="565344"/>
              <a:chOff x="1946324" y="4125162"/>
              <a:chExt cx="969964" cy="2007872"/>
            </a:xfrm>
          </p:grpSpPr>
          <p:sp>
            <p:nvSpPr>
              <p:cNvPr id="36" name="円/楕円 35"/>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 name="フローチャート: 論理積ゲート 3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grpSp>
        <p:nvGrpSpPr>
          <p:cNvPr id="14" name="図形グループ 13"/>
          <p:cNvGrpSpPr/>
          <p:nvPr/>
        </p:nvGrpSpPr>
        <p:grpSpPr>
          <a:xfrm>
            <a:off x="521283" y="3537717"/>
            <a:ext cx="231924" cy="471366"/>
            <a:chOff x="1946324" y="4125162"/>
            <a:chExt cx="969964" cy="2007872"/>
          </a:xfrm>
        </p:grpSpPr>
        <p:sp>
          <p:nvSpPr>
            <p:cNvPr id="15" name="円/楕円 1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フローチャート: 論理積ゲート 15"/>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39" name="右カーブ矢印 38"/>
          <p:cNvSpPr/>
          <p:nvPr/>
        </p:nvSpPr>
        <p:spPr>
          <a:xfrm flipH="1">
            <a:off x="6180828" y="1273249"/>
            <a:ext cx="483452" cy="1175338"/>
          </a:xfrm>
          <a:prstGeom prst="curvedRightArrow">
            <a:avLst>
              <a:gd name="adj1" fmla="val 55254"/>
              <a:gd name="adj2" fmla="val 148385"/>
              <a:gd name="adj3" fmla="val 42608"/>
            </a:avLst>
          </a:prstGeom>
          <a:solidFill>
            <a:srgbClr val="FF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40" name="図形グループ 39"/>
          <p:cNvGrpSpPr/>
          <p:nvPr/>
        </p:nvGrpSpPr>
        <p:grpSpPr>
          <a:xfrm>
            <a:off x="5834147" y="1991502"/>
            <a:ext cx="245559" cy="565344"/>
            <a:chOff x="1946324" y="4125162"/>
            <a:chExt cx="969964" cy="2007872"/>
          </a:xfrm>
        </p:grpSpPr>
        <p:sp>
          <p:nvSpPr>
            <p:cNvPr id="41" name="円/楕円 40"/>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 name="フローチャート: 論理積ゲート 41"/>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13" name="ホームベース 12"/>
          <p:cNvSpPr/>
          <p:nvPr/>
        </p:nvSpPr>
        <p:spPr>
          <a:xfrm>
            <a:off x="5580112" y="5013175"/>
            <a:ext cx="2232247" cy="864097"/>
          </a:xfrm>
          <a:prstGeom prst="homePlate">
            <a:avLst>
              <a:gd name="adj" fmla="val 27780"/>
            </a:avLst>
          </a:prstGeom>
          <a:solidFill>
            <a:srgbClr val="00B0F0">
              <a:alpha val="74118"/>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800" dirty="0">
                <a:solidFill>
                  <a:srgbClr val="FFFFFF"/>
                </a:solidFill>
                <a:latin typeface="Meiryo" charset="-128"/>
                <a:ea typeface="Meiryo" charset="-128"/>
                <a:cs typeface="Meiryo" charset="-128"/>
              </a:rPr>
              <a:t>保守</a:t>
            </a:r>
          </a:p>
        </p:txBody>
      </p:sp>
      <p:sp>
        <p:nvSpPr>
          <p:cNvPr id="44" name="テキスト ボックス 43"/>
          <p:cNvSpPr txBox="1"/>
          <p:nvPr/>
        </p:nvSpPr>
        <p:spPr>
          <a:xfrm>
            <a:off x="5830308" y="2638584"/>
            <a:ext cx="1082348" cy="523220"/>
          </a:xfrm>
          <a:prstGeom prst="rect">
            <a:avLst/>
          </a:prstGeom>
          <a:noFill/>
        </p:spPr>
        <p:txBody>
          <a:bodyPr wrap="none" rtlCol="0">
            <a:spAutoFit/>
          </a:bodyPr>
          <a:lstStyle/>
          <a:p>
            <a:r>
              <a:rPr kumimoji="1" lang="ja-JP" altLang="en-US" sz="1400" b="1" u="sng" dirty="0">
                <a:solidFill>
                  <a:srgbClr val="FF0000"/>
                </a:solidFill>
                <a:effectLst>
                  <a:outerShdw blurRad="50800" dist="38100" dir="2700000" algn="tl" rotWithShape="0">
                    <a:prstClr val="black">
                      <a:alpha val="40000"/>
                    </a:prstClr>
                  </a:outerShdw>
                </a:effectLst>
                <a:latin typeface="Meiryo" charset="-128"/>
                <a:ea typeface="Meiryo" charset="-128"/>
                <a:cs typeface="Meiryo" charset="-128"/>
              </a:rPr>
              <a:t>本気で検証</a:t>
            </a:r>
            <a:endParaRPr kumimoji="1" lang="en-US" altLang="ja-JP" sz="1400" b="1" u="sng" dirty="0">
              <a:solidFill>
                <a:srgbClr val="FF0000"/>
              </a:solidFill>
              <a:effectLst>
                <a:outerShdw blurRad="50800" dist="38100" dir="2700000" algn="tl" rotWithShape="0">
                  <a:prstClr val="black">
                    <a:alpha val="40000"/>
                  </a:prstClr>
                </a:outerShdw>
              </a:effectLst>
              <a:latin typeface="Meiryo" charset="-128"/>
              <a:ea typeface="Meiryo" charset="-128"/>
              <a:cs typeface="Meiryo" charset="-128"/>
            </a:endParaRPr>
          </a:p>
          <a:p>
            <a:r>
              <a:rPr lang="ja-JP" altLang="en-US" sz="1400" dirty="0">
                <a:solidFill>
                  <a:srgbClr val="FF0000"/>
                </a:solidFill>
                <a:effectLst>
                  <a:outerShdw blurRad="50800" dist="38100" dir="2700000" algn="tl" rotWithShape="0">
                    <a:prstClr val="black">
                      <a:alpha val="40000"/>
                    </a:prstClr>
                  </a:outerShdw>
                </a:effectLst>
                <a:latin typeface="Meiryo" charset="-128"/>
                <a:ea typeface="Meiryo" charset="-128"/>
                <a:cs typeface="Meiryo" charset="-128"/>
              </a:rPr>
              <a:t>改修を要求</a:t>
            </a:r>
            <a:endParaRPr kumimoji="1" lang="ja-JP" altLang="en-US" sz="1400" dirty="0">
              <a:solidFill>
                <a:srgbClr val="FF0000"/>
              </a:solidFill>
              <a:effectLst>
                <a:outerShdw blurRad="50800" dist="38100" dir="2700000" algn="tl" rotWithShape="0">
                  <a:prstClr val="black">
                    <a:alpha val="40000"/>
                  </a:prstClr>
                </a:outerShdw>
              </a:effectLst>
              <a:latin typeface="Meiryo" charset="-128"/>
              <a:ea typeface="Meiryo" charset="-128"/>
              <a:cs typeface="Meiryo" charset="-128"/>
            </a:endParaRPr>
          </a:p>
        </p:txBody>
      </p:sp>
      <p:sp>
        <p:nvSpPr>
          <p:cNvPr id="45" name="ストライプ矢印 44"/>
          <p:cNvSpPr/>
          <p:nvPr/>
        </p:nvSpPr>
        <p:spPr>
          <a:xfrm>
            <a:off x="5931400" y="3134242"/>
            <a:ext cx="360040" cy="383772"/>
          </a:xfrm>
          <a:prstGeom prst="stripedRightArrow">
            <a:avLst/>
          </a:prstGeom>
          <a:solidFill>
            <a:srgbClr val="FF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 name="ストライプ矢印 45"/>
          <p:cNvSpPr/>
          <p:nvPr/>
        </p:nvSpPr>
        <p:spPr>
          <a:xfrm>
            <a:off x="6242008" y="3440078"/>
            <a:ext cx="360040" cy="383772"/>
          </a:xfrm>
          <a:prstGeom prst="stripedRightArrow">
            <a:avLst/>
          </a:prstGeom>
          <a:solidFill>
            <a:srgbClr val="FF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7" name="ストライプ矢印 46"/>
          <p:cNvSpPr/>
          <p:nvPr/>
        </p:nvSpPr>
        <p:spPr>
          <a:xfrm>
            <a:off x="6552616" y="3725746"/>
            <a:ext cx="360040" cy="383772"/>
          </a:xfrm>
          <a:prstGeom prst="stripedRightArrow">
            <a:avLst/>
          </a:prstGeom>
          <a:solidFill>
            <a:srgbClr val="FF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8" name="テキスト ボックス 47"/>
          <p:cNvSpPr txBox="1"/>
          <p:nvPr/>
        </p:nvSpPr>
        <p:spPr>
          <a:xfrm>
            <a:off x="637244" y="2206399"/>
            <a:ext cx="1441420" cy="523220"/>
          </a:xfrm>
          <a:prstGeom prst="rect">
            <a:avLst/>
          </a:prstGeom>
          <a:noFill/>
        </p:spPr>
        <p:txBody>
          <a:bodyPr wrap="none" rtlCol="0">
            <a:spAutoFit/>
          </a:bodyPr>
          <a:lstStyle/>
          <a:p>
            <a:r>
              <a:rPr kumimoji="1" lang="ja-JP" altLang="en-US" sz="1400" b="1" u="sng" dirty="0">
                <a:solidFill>
                  <a:srgbClr val="FF0000"/>
                </a:solidFill>
                <a:effectLst>
                  <a:outerShdw blurRad="50800" dist="38100" dir="2700000" algn="tl" rotWithShape="0">
                    <a:prstClr val="black">
                      <a:alpha val="40000"/>
                    </a:prstClr>
                  </a:outerShdw>
                </a:effectLst>
                <a:latin typeface="Meiryo" charset="-128"/>
                <a:ea typeface="Meiryo" charset="-128"/>
                <a:cs typeface="Meiryo" charset="-128"/>
              </a:rPr>
              <a:t>真面目に考える</a:t>
            </a:r>
            <a:endParaRPr kumimoji="1" lang="en-US" altLang="ja-JP" sz="1400" b="1" u="sng" dirty="0">
              <a:solidFill>
                <a:srgbClr val="FF0000"/>
              </a:solidFill>
              <a:effectLst>
                <a:outerShdw blurRad="50800" dist="38100" dir="2700000" algn="tl" rotWithShape="0">
                  <a:prstClr val="black">
                    <a:alpha val="40000"/>
                  </a:prstClr>
                </a:outerShdw>
              </a:effectLst>
              <a:latin typeface="Meiryo" charset="-128"/>
              <a:ea typeface="Meiryo" charset="-128"/>
              <a:cs typeface="Meiryo" charset="-128"/>
            </a:endParaRPr>
          </a:p>
          <a:p>
            <a:r>
              <a:rPr lang="ja-JP" altLang="en-US" sz="1400" dirty="0">
                <a:solidFill>
                  <a:srgbClr val="FF0000"/>
                </a:solidFill>
                <a:effectLst>
                  <a:outerShdw blurRad="50800" dist="38100" dir="2700000" algn="tl" rotWithShape="0">
                    <a:prstClr val="black">
                      <a:alpha val="40000"/>
                    </a:prstClr>
                  </a:outerShdw>
                </a:effectLst>
                <a:latin typeface="Meiryo" charset="-128"/>
                <a:ea typeface="Meiryo" charset="-128"/>
                <a:cs typeface="Meiryo" charset="-128"/>
              </a:rPr>
              <a:t>よく分からない</a:t>
            </a:r>
            <a:endParaRPr kumimoji="1" lang="ja-JP" altLang="en-US" sz="1400" dirty="0">
              <a:solidFill>
                <a:srgbClr val="FF0000"/>
              </a:solidFill>
              <a:effectLst>
                <a:outerShdw blurRad="50800" dist="38100" dir="2700000" algn="tl" rotWithShape="0">
                  <a:prstClr val="black">
                    <a:alpha val="40000"/>
                  </a:prstClr>
                </a:outerShdw>
              </a:effectLst>
              <a:latin typeface="Meiryo" charset="-128"/>
              <a:ea typeface="Meiryo" charset="-128"/>
              <a:cs typeface="Meiryo" charset="-128"/>
            </a:endParaRPr>
          </a:p>
        </p:txBody>
      </p:sp>
      <p:sp>
        <p:nvSpPr>
          <p:cNvPr id="50" name="爆発 2 49"/>
          <p:cNvSpPr/>
          <p:nvPr/>
        </p:nvSpPr>
        <p:spPr>
          <a:xfrm>
            <a:off x="6809321" y="2768202"/>
            <a:ext cx="1570946" cy="1542552"/>
          </a:xfrm>
          <a:prstGeom prst="irregularSeal2">
            <a:avLst/>
          </a:prstGeom>
          <a:solidFill>
            <a:srgbClr val="FF0000"/>
          </a:solidFill>
          <a:ln>
            <a:noFill/>
          </a:ln>
          <a:effectLst>
            <a:outerShdw blurRad="50800" dist="38100" dir="2700000" algn="tl" rotWithShape="0">
              <a:schemeClr val="accent6">
                <a:lumMod val="50000"/>
                <a:alpha val="40000"/>
              </a:scheme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1" name="テキスト ボックス 50"/>
          <p:cNvSpPr txBox="1"/>
          <p:nvPr/>
        </p:nvSpPr>
        <p:spPr>
          <a:xfrm>
            <a:off x="7065266" y="3340284"/>
            <a:ext cx="902811" cy="523220"/>
          </a:xfrm>
          <a:prstGeom prst="rect">
            <a:avLst/>
          </a:prstGeom>
          <a:noFill/>
        </p:spPr>
        <p:txBody>
          <a:bodyPr wrap="none" rtlCol="0">
            <a:spAutoFit/>
          </a:bodyPr>
          <a:lstStyle/>
          <a:p>
            <a:r>
              <a:rPr kumimoji="1" lang="ja-JP" altLang="en-US" sz="1400" dirty="0">
                <a:solidFill>
                  <a:schemeClr val="bg1"/>
                </a:solidFill>
                <a:latin typeface="Meiryo" charset="-128"/>
                <a:ea typeface="Meiryo" charset="-128"/>
                <a:cs typeface="Meiryo" charset="-128"/>
              </a:rPr>
              <a:t>納期遅延</a:t>
            </a:r>
            <a:endParaRPr kumimoji="1" lang="en-US" altLang="ja-JP" sz="1400" dirty="0">
              <a:solidFill>
                <a:schemeClr val="bg1"/>
              </a:solidFill>
              <a:latin typeface="Meiryo" charset="-128"/>
              <a:ea typeface="Meiryo" charset="-128"/>
              <a:cs typeface="Meiryo" charset="-128"/>
            </a:endParaRPr>
          </a:p>
          <a:p>
            <a:r>
              <a:rPr lang="ja-JP" altLang="en-US" sz="1400" dirty="0">
                <a:solidFill>
                  <a:schemeClr val="bg1"/>
                </a:solidFill>
                <a:latin typeface="Meiryo" charset="-128"/>
                <a:ea typeface="Meiryo" charset="-128"/>
                <a:cs typeface="Meiryo" charset="-128"/>
              </a:rPr>
              <a:t>品質問題</a:t>
            </a:r>
            <a:endParaRPr kumimoji="1" lang="ja-JP" altLang="en-US" sz="1400" dirty="0">
              <a:solidFill>
                <a:schemeClr val="bg1"/>
              </a:solidFill>
              <a:latin typeface="Meiryo" charset="-128"/>
              <a:ea typeface="Meiryo" charset="-128"/>
              <a:cs typeface="Meiryo" charset="-128"/>
            </a:endParaRPr>
          </a:p>
        </p:txBody>
      </p:sp>
      <p:sp>
        <p:nvSpPr>
          <p:cNvPr id="53" name="テキスト ボックス 52"/>
          <p:cNvSpPr txBox="1"/>
          <p:nvPr/>
        </p:nvSpPr>
        <p:spPr>
          <a:xfrm>
            <a:off x="170380" y="1663102"/>
            <a:ext cx="800219" cy="276999"/>
          </a:xfrm>
          <a:prstGeom prst="rect">
            <a:avLst/>
          </a:prstGeom>
          <a:noFill/>
        </p:spPr>
        <p:txBody>
          <a:bodyPr wrap="none" rtlCol="0">
            <a:spAutoFit/>
          </a:bodyPr>
          <a:lstStyle/>
          <a:p>
            <a:r>
              <a:rPr kumimoji="1" lang="ja-JP" altLang="en-US" sz="1200">
                <a:solidFill>
                  <a:srgbClr val="0070C0"/>
                </a:solidFill>
                <a:latin typeface="Meiryo" charset="-128"/>
                <a:ea typeface="Meiryo" charset="-128"/>
                <a:cs typeface="Meiryo" charset="-128"/>
              </a:rPr>
              <a:t>リソース</a:t>
            </a:r>
            <a:endParaRPr kumimoji="1" lang="ja-JP" altLang="en-US" sz="1200" dirty="0">
              <a:solidFill>
                <a:srgbClr val="0070C0"/>
              </a:solidFill>
              <a:latin typeface="Meiryo" charset="-128"/>
              <a:ea typeface="Meiryo" charset="-128"/>
              <a:cs typeface="Meiryo" charset="-128"/>
            </a:endParaRPr>
          </a:p>
        </p:txBody>
      </p:sp>
      <p:sp>
        <p:nvSpPr>
          <p:cNvPr id="54" name="テキスト ボックス 53"/>
          <p:cNvSpPr txBox="1"/>
          <p:nvPr/>
        </p:nvSpPr>
        <p:spPr>
          <a:xfrm>
            <a:off x="7785816" y="5846703"/>
            <a:ext cx="492443" cy="276999"/>
          </a:xfrm>
          <a:prstGeom prst="rect">
            <a:avLst/>
          </a:prstGeom>
          <a:noFill/>
        </p:spPr>
        <p:txBody>
          <a:bodyPr wrap="none" rtlCol="0">
            <a:spAutoFit/>
          </a:bodyPr>
          <a:lstStyle/>
          <a:p>
            <a:r>
              <a:rPr kumimoji="1" lang="ja-JP" altLang="en-US" sz="1200" dirty="0">
                <a:solidFill>
                  <a:srgbClr val="0070C0"/>
                </a:solidFill>
                <a:latin typeface="Meiryo" charset="-128"/>
                <a:ea typeface="Meiryo" charset="-128"/>
                <a:cs typeface="Meiryo" charset="-128"/>
              </a:rPr>
              <a:t>時間</a:t>
            </a:r>
          </a:p>
        </p:txBody>
      </p:sp>
      <p:sp>
        <p:nvSpPr>
          <p:cNvPr id="56" name="四角形吹き出し 55"/>
          <p:cNvSpPr/>
          <p:nvPr/>
        </p:nvSpPr>
        <p:spPr>
          <a:xfrm>
            <a:off x="6838747" y="987136"/>
            <a:ext cx="1193290" cy="650898"/>
          </a:xfrm>
          <a:prstGeom prst="wedgeRectCallout">
            <a:avLst>
              <a:gd name="adj1" fmla="val -109446"/>
              <a:gd name="adj2" fmla="val -24870"/>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Meiryo" charset="-128"/>
                <a:ea typeface="Meiryo" charset="-128"/>
                <a:cs typeface="Meiryo" charset="-128"/>
              </a:rPr>
              <a:t>ユーザーは</a:t>
            </a:r>
            <a:endParaRPr kumimoji="1" lang="en-US" altLang="ja-JP" sz="1200" dirty="0">
              <a:solidFill>
                <a:srgbClr val="FFFFFF"/>
              </a:solidFill>
              <a:latin typeface="Meiryo" charset="-128"/>
              <a:ea typeface="Meiryo" charset="-128"/>
              <a:cs typeface="Meiryo" charset="-128"/>
            </a:endParaRPr>
          </a:p>
          <a:p>
            <a:pPr algn="ctr"/>
            <a:r>
              <a:rPr lang="ja-JP" altLang="en-US" sz="1200" dirty="0">
                <a:solidFill>
                  <a:srgbClr val="FFFFFF"/>
                </a:solidFill>
                <a:latin typeface="Meiryo" charset="-128"/>
                <a:ea typeface="Meiryo" charset="-128"/>
                <a:cs typeface="Meiryo" charset="-128"/>
              </a:rPr>
              <a:t>はじめて本気</a:t>
            </a:r>
            <a:endParaRPr kumimoji="1" lang="ja-JP" altLang="en-US" sz="1200" dirty="0">
              <a:solidFill>
                <a:srgbClr val="FFFFFF"/>
              </a:solidFill>
              <a:latin typeface="Meiryo" charset="-128"/>
              <a:ea typeface="Meiryo" charset="-128"/>
              <a:cs typeface="Meiryo" charset="-128"/>
            </a:endParaRPr>
          </a:p>
        </p:txBody>
      </p:sp>
      <p:grpSp>
        <p:nvGrpSpPr>
          <p:cNvPr id="57" name="図形グループ 56"/>
          <p:cNvGrpSpPr/>
          <p:nvPr/>
        </p:nvGrpSpPr>
        <p:grpSpPr>
          <a:xfrm>
            <a:off x="279574" y="941297"/>
            <a:ext cx="231924" cy="471366"/>
            <a:chOff x="1946324" y="4125162"/>
            <a:chExt cx="969964" cy="2007872"/>
          </a:xfrm>
        </p:grpSpPr>
        <p:sp>
          <p:nvSpPr>
            <p:cNvPr id="58" name="円/楕円 57"/>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9" name="フローチャート: 論理積ゲート 58"/>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60" name="テキスト ボックス 59"/>
          <p:cNvSpPr txBox="1"/>
          <p:nvPr/>
        </p:nvSpPr>
        <p:spPr>
          <a:xfrm>
            <a:off x="522803" y="951516"/>
            <a:ext cx="1569660" cy="461665"/>
          </a:xfrm>
          <a:prstGeom prst="rect">
            <a:avLst/>
          </a:prstGeom>
          <a:noFill/>
        </p:spPr>
        <p:txBody>
          <a:bodyPr wrap="none" rtlCol="0">
            <a:spAutoFit/>
          </a:bodyPr>
          <a:lstStyle/>
          <a:p>
            <a:r>
              <a:rPr kumimoji="1" lang="ja-JP" altLang="en-US" sz="1200" dirty="0">
                <a:latin typeface="Meiryo" charset="-128"/>
                <a:ea typeface="Meiryo" charset="-128"/>
                <a:cs typeface="Meiryo" charset="-128"/>
              </a:rPr>
              <a:t>ソフトウェアを使う</a:t>
            </a:r>
            <a:endParaRPr kumimoji="1" lang="en-US" altLang="ja-JP" sz="1200" dirty="0">
              <a:latin typeface="Meiryo" charset="-128"/>
              <a:ea typeface="Meiryo" charset="-128"/>
              <a:cs typeface="Meiryo" charset="-128"/>
            </a:endParaRPr>
          </a:p>
          <a:p>
            <a:r>
              <a:rPr lang="ja-JP" altLang="en-US" sz="1200" dirty="0">
                <a:latin typeface="Meiryo" charset="-128"/>
                <a:ea typeface="Meiryo" charset="-128"/>
                <a:cs typeface="Meiryo" charset="-128"/>
              </a:rPr>
              <a:t>ユーザー</a:t>
            </a:r>
            <a:endParaRPr kumimoji="1" lang="ja-JP" altLang="en-US" sz="1200" dirty="0">
              <a:latin typeface="Meiryo" charset="-128"/>
              <a:ea typeface="Meiryo" charset="-128"/>
              <a:cs typeface="Meiryo" charset="-128"/>
            </a:endParaRPr>
          </a:p>
        </p:txBody>
      </p:sp>
      <p:sp>
        <p:nvSpPr>
          <p:cNvPr id="52" name="四角形吹き出し 51"/>
          <p:cNvSpPr/>
          <p:nvPr/>
        </p:nvSpPr>
        <p:spPr>
          <a:xfrm>
            <a:off x="7118273" y="2029177"/>
            <a:ext cx="875858" cy="484522"/>
          </a:xfrm>
          <a:prstGeom prst="wedgeRectCallout">
            <a:avLst>
              <a:gd name="adj1" fmla="val -154450"/>
              <a:gd name="adj2" fmla="val 73245"/>
            </a:avLst>
          </a:prstGeom>
          <a:solidFill>
            <a:srgbClr val="FF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000">
                <a:solidFill>
                  <a:srgbClr val="FFFFFF"/>
                </a:solidFill>
                <a:latin typeface="Meiryo" charset="-128"/>
                <a:ea typeface="Meiryo" charset="-128"/>
                <a:cs typeface="Meiryo" charset="-128"/>
              </a:rPr>
              <a:t>マジ</a:t>
            </a:r>
            <a:endParaRPr kumimoji="1" lang="ja-JP" altLang="en-US" sz="2000" dirty="0">
              <a:solidFill>
                <a:srgbClr val="FFFFFF"/>
              </a:solidFill>
              <a:latin typeface="Meiryo" charset="-128"/>
              <a:ea typeface="Meiryo" charset="-128"/>
              <a:cs typeface="Meiryo" charset="-128"/>
            </a:endParaRPr>
          </a:p>
        </p:txBody>
      </p:sp>
    </p:spTree>
    <p:extLst>
      <p:ext uri="{BB962C8B-B14F-4D97-AF65-F5344CB8AC3E}">
        <p14:creationId xmlns:p14="http://schemas.microsoft.com/office/powerpoint/2010/main" val="12881602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タイトル 9">
            <a:extLst>
              <a:ext uri="{FF2B5EF4-FFF2-40B4-BE49-F238E27FC236}">
                <a16:creationId xmlns:a16="http://schemas.microsoft.com/office/drawing/2014/main" id="{1429827D-74ED-F489-5B9B-F77FC406876D}"/>
              </a:ext>
            </a:extLst>
          </p:cNvPr>
          <p:cNvSpPr>
            <a:spLocks noGrp="1"/>
          </p:cNvSpPr>
          <p:nvPr>
            <p:ph type="title"/>
          </p:nvPr>
        </p:nvSpPr>
        <p:spPr>
          <a:xfrm>
            <a:off x="230400" y="266400"/>
            <a:ext cx="8686800" cy="416221"/>
          </a:xfrm>
        </p:spPr>
        <p:txBody>
          <a:bodyPr/>
          <a:lstStyle/>
          <a:p>
            <a:r>
              <a:rPr lang="en-US" altLang="en-US" dirty="0"/>
              <a:t>ウォーターフォール</a:t>
            </a:r>
            <a:r>
              <a:rPr lang="ja-JP" altLang="en-US" dirty="0"/>
              <a:t>開発とアジャイル開発（２）</a:t>
            </a:r>
          </a:p>
        </p:txBody>
      </p:sp>
      <p:cxnSp>
        <p:nvCxnSpPr>
          <p:cNvPr id="5" name="直線矢印コネクタ 4"/>
          <p:cNvCxnSpPr/>
          <p:nvPr/>
        </p:nvCxnSpPr>
        <p:spPr>
          <a:xfrm flipV="1">
            <a:off x="541896" y="2135200"/>
            <a:ext cx="13116" cy="4032448"/>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6" name="直線矢印コネクタ 5"/>
          <p:cNvCxnSpPr/>
          <p:nvPr/>
        </p:nvCxnSpPr>
        <p:spPr>
          <a:xfrm>
            <a:off x="541896" y="6167648"/>
            <a:ext cx="7488832"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53" name="テキスト ボックス 52"/>
          <p:cNvSpPr txBox="1"/>
          <p:nvPr/>
        </p:nvSpPr>
        <p:spPr>
          <a:xfrm>
            <a:off x="388748" y="1881470"/>
            <a:ext cx="800219" cy="276999"/>
          </a:xfrm>
          <a:prstGeom prst="rect">
            <a:avLst/>
          </a:prstGeom>
          <a:noFill/>
        </p:spPr>
        <p:txBody>
          <a:bodyPr wrap="none" rtlCol="0">
            <a:spAutoFit/>
          </a:bodyPr>
          <a:lstStyle/>
          <a:p>
            <a:r>
              <a:rPr kumimoji="1" lang="ja-JP" altLang="en-US" sz="1200" dirty="0">
                <a:solidFill>
                  <a:srgbClr val="0070C0"/>
                </a:solidFill>
                <a:latin typeface="Meiryo" charset="-128"/>
                <a:ea typeface="Meiryo" charset="-128"/>
                <a:cs typeface="Meiryo" charset="-128"/>
              </a:rPr>
              <a:t>リソース</a:t>
            </a:r>
          </a:p>
        </p:txBody>
      </p:sp>
      <p:grpSp>
        <p:nvGrpSpPr>
          <p:cNvPr id="49" name="図形グループ 48"/>
          <p:cNvGrpSpPr/>
          <p:nvPr/>
        </p:nvGrpSpPr>
        <p:grpSpPr>
          <a:xfrm>
            <a:off x="891592" y="5187805"/>
            <a:ext cx="1107996" cy="837217"/>
            <a:chOff x="5016242" y="867518"/>
            <a:chExt cx="1107996" cy="837217"/>
          </a:xfrm>
        </p:grpSpPr>
        <p:sp>
          <p:nvSpPr>
            <p:cNvPr id="52" name="テキスト ボックス 51"/>
            <p:cNvSpPr txBox="1"/>
            <p:nvPr/>
          </p:nvSpPr>
          <p:spPr>
            <a:xfrm>
              <a:off x="5016242" y="867518"/>
              <a:ext cx="1107996" cy="230832"/>
            </a:xfrm>
            <a:prstGeom prst="rect">
              <a:avLst/>
            </a:prstGeom>
            <a:noFill/>
          </p:spPr>
          <p:txBody>
            <a:bodyPr wrap="none" rtlCol="0">
              <a:spAutoFit/>
            </a:bodyPr>
            <a:lstStyle/>
            <a:p>
              <a:r>
                <a:rPr kumimoji="1" lang="ja-JP" altLang="en-US" sz="900" dirty="0">
                  <a:latin typeface="Meiryo" charset="-128"/>
                  <a:ea typeface="Meiryo" charset="-128"/>
                  <a:cs typeface="Meiryo" charset="-128"/>
                </a:rPr>
                <a:t>動くソフトウェア</a:t>
              </a:r>
            </a:p>
          </p:txBody>
        </p:sp>
        <p:pic>
          <p:nvPicPr>
            <p:cNvPr id="55" name="図 54"/>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396486" y="1068046"/>
              <a:ext cx="465598" cy="493335"/>
            </a:xfrm>
            <a:prstGeom prst="rect">
              <a:avLst/>
            </a:prstGeom>
          </p:spPr>
        </p:pic>
        <p:grpSp>
          <p:nvGrpSpPr>
            <p:cNvPr id="56" name="図形グループ 55"/>
            <p:cNvGrpSpPr/>
            <p:nvPr/>
          </p:nvGrpSpPr>
          <p:grpSpPr>
            <a:xfrm>
              <a:off x="5314617" y="1139393"/>
              <a:ext cx="245560" cy="565342"/>
              <a:chOff x="1571691" y="4125162"/>
              <a:chExt cx="969966" cy="2007867"/>
            </a:xfrm>
          </p:grpSpPr>
          <p:sp>
            <p:nvSpPr>
              <p:cNvPr id="57" name="円/楕円 56"/>
              <p:cNvSpPr/>
              <p:nvPr/>
            </p:nvSpPr>
            <p:spPr>
              <a:xfrm>
                <a:off x="1571691" y="4125162"/>
                <a:ext cx="969963" cy="920752"/>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8" name="フローチャート: 論理積ゲート 57"/>
              <p:cNvSpPr/>
              <p:nvPr/>
            </p:nvSpPr>
            <p:spPr>
              <a:xfrm rot="16200000">
                <a:off x="1513115" y="5104487"/>
                <a:ext cx="1087122" cy="969962"/>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grpSp>
        <p:nvGrpSpPr>
          <p:cNvPr id="102" name="図形グループ 101"/>
          <p:cNvGrpSpPr/>
          <p:nvPr/>
        </p:nvGrpSpPr>
        <p:grpSpPr>
          <a:xfrm>
            <a:off x="1864521" y="4153039"/>
            <a:ext cx="1107996" cy="837217"/>
            <a:chOff x="5016242" y="867518"/>
            <a:chExt cx="1107996" cy="837217"/>
          </a:xfrm>
        </p:grpSpPr>
        <p:sp>
          <p:nvSpPr>
            <p:cNvPr id="103" name="テキスト ボックス 102"/>
            <p:cNvSpPr txBox="1"/>
            <p:nvPr/>
          </p:nvSpPr>
          <p:spPr>
            <a:xfrm>
              <a:off x="5016242" y="867518"/>
              <a:ext cx="1107996" cy="230832"/>
            </a:xfrm>
            <a:prstGeom prst="rect">
              <a:avLst/>
            </a:prstGeom>
            <a:noFill/>
          </p:spPr>
          <p:txBody>
            <a:bodyPr wrap="none" rtlCol="0">
              <a:spAutoFit/>
            </a:bodyPr>
            <a:lstStyle/>
            <a:p>
              <a:r>
                <a:rPr kumimoji="1" lang="ja-JP" altLang="en-US" sz="900" dirty="0">
                  <a:latin typeface="Meiryo" charset="-128"/>
                  <a:ea typeface="Meiryo" charset="-128"/>
                  <a:cs typeface="Meiryo" charset="-128"/>
                </a:rPr>
                <a:t>動くソフトウェア</a:t>
              </a:r>
            </a:p>
          </p:txBody>
        </p:sp>
        <p:pic>
          <p:nvPicPr>
            <p:cNvPr id="104" name="図 103"/>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396486" y="1068046"/>
              <a:ext cx="465598" cy="493335"/>
            </a:xfrm>
            <a:prstGeom prst="rect">
              <a:avLst/>
            </a:prstGeom>
          </p:spPr>
        </p:pic>
        <p:grpSp>
          <p:nvGrpSpPr>
            <p:cNvPr id="105" name="図形グループ 104"/>
            <p:cNvGrpSpPr/>
            <p:nvPr/>
          </p:nvGrpSpPr>
          <p:grpSpPr>
            <a:xfrm>
              <a:off x="5314617" y="1139393"/>
              <a:ext cx="245560" cy="565342"/>
              <a:chOff x="1571691" y="4125162"/>
              <a:chExt cx="969966" cy="2007867"/>
            </a:xfrm>
          </p:grpSpPr>
          <p:sp>
            <p:nvSpPr>
              <p:cNvPr id="106" name="円/楕円 105"/>
              <p:cNvSpPr/>
              <p:nvPr/>
            </p:nvSpPr>
            <p:spPr>
              <a:xfrm>
                <a:off x="1571691" y="4125162"/>
                <a:ext cx="969963" cy="920752"/>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7" name="フローチャート: 論理積ゲート 106"/>
              <p:cNvSpPr/>
              <p:nvPr/>
            </p:nvSpPr>
            <p:spPr>
              <a:xfrm rot="16200000">
                <a:off x="1513115" y="5104487"/>
                <a:ext cx="1087122" cy="969962"/>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grpSp>
        <p:nvGrpSpPr>
          <p:cNvPr id="138" name="図形グループ 137"/>
          <p:cNvGrpSpPr/>
          <p:nvPr/>
        </p:nvGrpSpPr>
        <p:grpSpPr>
          <a:xfrm>
            <a:off x="2843981" y="3092228"/>
            <a:ext cx="1107996" cy="837217"/>
            <a:chOff x="5016242" y="867518"/>
            <a:chExt cx="1107996" cy="837217"/>
          </a:xfrm>
        </p:grpSpPr>
        <p:sp>
          <p:nvSpPr>
            <p:cNvPr id="139" name="テキスト ボックス 138"/>
            <p:cNvSpPr txBox="1"/>
            <p:nvPr/>
          </p:nvSpPr>
          <p:spPr>
            <a:xfrm>
              <a:off x="5016242" y="867518"/>
              <a:ext cx="1107996" cy="230832"/>
            </a:xfrm>
            <a:prstGeom prst="rect">
              <a:avLst/>
            </a:prstGeom>
            <a:noFill/>
          </p:spPr>
          <p:txBody>
            <a:bodyPr wrap="none" rtlCol="0">
              <a:spAutoFit/>
            </a:bodyPr>
            <a:lstStyle/>
            <a:p>
              <a:r>
                <a:rPr kumimoji="1" lang="ja-JP" altLang="en-US" sz="900" dirty="0">
                  <a:latin typeface="Meiryo" charset="-128"/>
                  <a:ea typeface="Meiryo" charset="-128"/>
                  <a:cs typeface="Meiryo" charset="-128"/>
                </a:rPr>
                <a:t>動くソフトウェア</a:t>
              </a:r>
            </a:p>
          </p:txBody>
        </p:sp>
        <p:pic>
          <p:nvPicPr>
            <p:cNvPr id="140" name="図 139"/>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396486" y="1068046"/>
              <a:ext cx="465598" cy="493335"/>
            </a:xfrm>
            <a:prstGeom prst="rect">
              <a:avLst/>
            </a:prstGeom>
          </p:spPr>
        </p:pic>
        <p:grpSp>
          <p:nvGrpSpPr>
            <p:cNvPr id="141" name="図形グループ 140"/>
            <p:cNvGrpSpPr/>
            <p:nvPr/>
          </p:nvGrpSpPr>
          <p:grpSpPr>
            <a:xfrm>
              <a:off x="5314617" y="1139393"/>
              <a:ext cx="245560" cy="565342"/>
              <a:chOff x="1571691" y="4125162"/>
              <a:chExt cx="969966" cy="2007867"/>
            </a:xfrm>
          </p:grpSpPr>
          <p:sp>
            <p:nvSpPr>
              <p:cNvPr id="142" name="円/楕円 141"/>
              <p:cNvSpPr/>
              <p:nvPr/>
            </p:nvSpPr>
            <p:spPr>
              <a:xfrm>
                <a:off x="1571691" y="4125162"/>
                <a:ext cx="969963" cy="920752"/>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3" name="フローチャート: 論理積ゲート 142"/>
              <p:cNvSpPr/>
              <p:nvPr/>
            </p:nvSpPr>
            <p:spPr>
              <a:xfrm rot="16200000">
                <a:off x="1513115" y="5104487"/>
                <a:ext cx="1087122" cy="969962"/>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grpSp>
        <p:nvGrpSpPr>
          <p:cNvPr id="168" name="図形グループ 167"/>
          <p:cNvGrpSpPr/>
          <p:nvPr/>
        </p:nvGrpSpPr>
        <p:grpSpPr>
          <a:xfrm>
            <a:off x="3816977" y="2064977"/>
            <a:ext cx="1107996" cy="837217"/>
            <a:chOff x="5016242" y="867518"/>
            <a:chExt cx="1107996" cy="837217"/>
          </a:xfrm>
        </p:grpSpPr>
        <p:sp>
          <p:nvSpPr>
            <p:cNvPr id="169" name="テキスト ボックス 168"/>
            <p:cNvSpPr txBox="1"/>
            <p:nvPr/>
          </p:nvSpPr>
          <p:spPr>
            <a:xfrm>
              <a:off x="5016242" y="867518"/>
              <a:ext cx="1107996" cy="230832"/>
            </a:xfrm>
            <a:prstGeom prst="rect">
              <a:avLst/>
            </a:prstGeom>
            <a:noFill/>
          </p:spPr>
          <p:txBody>
            <a:bodyPr wrap="none" rtlCol="0">
              <a:spAutoFit/>
            </a:bodyPr>
            <a:lstStyle/>
            <a:p>
              <a:r>
                <a:rPr kumimoji="1" lang="ja-JP" altLang="en-US" sz="900" dirty="0">
                  <a:latin typeface="Meiryo" charset="-128"/>
                  <a:ea typeface="Meiryo" charset="-128"/>
                  <a:cs typeface="Meiryo" charset="-128"/>
                </a:rPr>
                <a:t>動くソフトウェア</a:t>
              </a:r>
            </a:p>
          </p:txBody>
        </p:sp>
        <p:pic>
          <p:nvPicPr>
            <p:cNvPr id="170" name="図 169"/>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396486" y="1068046"/>
              <a:ext cx="465598" cy="493335"/>
            </a:xfrm>
            <a:prstGeom prst="rect">
              <a:avLst/>
            </a:prstGeom>
          </p:spPr>
        </p:pic>
        <p:grpSp>
          <p:nvGrpSpPr>
            <p:cNvPr id="171" name="図形グループ 170"/>
            <p:cNvGrpSpPr/>
            <p:nvPr/>
          </p:nvGrpSpPr>
          <p:grpSpPr>
            <a:xfrm>
              <a:off x="5314617" y="1139393"/>
              <a:ext cx="245560" cy="565342"/>
              <a:chOff x="1571691" y="4125162"/>
              <a:chExt cx="969966" cy="2007867"/>
            </a:xfrm>
          </p:grpSpPr>
          <p:sp>
            <p:nvSpPr>
              <p:cNvPr id="172" name="円/楕円 171"/>
              <p:cNvSpPr/>
              <p:nvPr/>
            </p:nvSpPr>
            <p:spPr>
              <a:xfrm>
                <a:off x="1571691" y="4125162"/>
                <a:ext cx="969963" cy="920752"/>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3" name="フローチャート: 論理積ゲート 172"/>
              <p:cNvSpPr/>
              <p:nvPr/>
            </p:nvSpPr>
            <p:spPr>
              <a:xfrm rot="16200000">
                <a:off x="1513115" y="5104487"/>
                <a:ext cx="1087122" cy="969962"/>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grpSp>
        <p:nvGrpSpPr>
          <p:cNvPr id="210" name="図形グループ 209"/>
          <p:cNvGrpSpPr/>
          <p:nvPr/>
        </p:nvGrpSpPr>
        <p:grpSpPr>
          <a:xfrm>
            <a:off x="497942" y="1159665"/>
            <a:ext cx="231924" cy="471366"/>
            <a:chOff x="1946324" y="4125162"/>
            <a:chExt cx="969964" cy="2007872"/>
          </a:xfrm>
        </p:grpSpPr>
        <p:sp>
          <p:nvSpPr>
            <p:cNvPr id="211" name="円/楕円 210"/>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2" name="フローチャート: 論理積ゲート 211"/>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213" name="テキスト ボックス 212"/>
          <p:cNvSpPr txBox="1"/>
          <p:nvPr/>
        </p:nvSpPr>
        <p:spPr>
          <a:xfrm>
            <a:off x="741171" y="1169884"/>
            <a:ext cx="1569660" cy="461665"/>
          </a:xfrm>
          <a:prstGeom prst="rect">
            <a:avLst/>
          </a:prstGeom>
          <a:noFill/>
        </p:spPr>
        <p:txBody>
          <a:bodyPr wrap="none" rtlCol="0">
            <a:spAutoFit/>
          </a:bodyPr>
          <a:lstStyle/>
          <a:p>
            <a:r>
              <a:rPr kumimoji="1" lang="ja-JP" altLang="en-US" sz="1200" dirty="0">
                <a:latin typeface="Meiryo" charset="-128"/>
                <a:ea typeface="Meiryo" charset="-128"/>
                <a:cs typeface="Meiryo" charset="-128"/>
              </a:rPr>
              <a:t>ソフトウェアを使う</a:t>
            </a:r>
            <a:endParaRPr kumimoji="1" lang="en-US" altLang="ja-JP" sz="1200" dirty="0">
              <a:latin typeface="Meiryo" charset="-128"/>
              <a:ea typeface="Meiryo" charset="-128"/>
              <a:cs typeface="Meiryo" charset="-128"/>
            </a:endParaRPr>
          </a:p>
          <a:p>
            <a:r>
              <a:rPr lang="ja-JP" altLang="en-US" sz="1200" dirty="0">
                <a:latin typeface="Meiryo" charset="-128"/>
                <a:ea typeface="Meiryo" charset="-128"/>
                <a:cs typeface="Meiryo" charset="-128"/>
              </a:rPr>
              <a:t>ユーザー</a:t>
            </a:r>
            <a:endParaRPr kumimoji="1" lang="ja-JP" altLang="en-US" sz="1200" dirty="0">
              <a:latin typeface="Meiryo" charset="-128"/>
              <a:ea typeface="Meiryo" charset="-128"/>
              <a:cs typeface="Meiryo" charset="-128"/>
            </a:endParaRPr>
          </a:p>
        </p:txBody>
      </p:sp>
      <p:sp>
        <p:nvSpPr>
          <p:cNvPr id="7" name="ホームベース 6"/>
          <p:cNvSpPr/>
          <p:nvPr/>
        </p:nvSpPr>
        <p:spPr>
          <a:xfrm>
            <a:off x="745553" y="2162931"/>
            <a:ext cx="2145096" cy="1473207"/>
          </a:xfrm>
          <a:prstGeom prst="homePlate">
            <a:avLst>
              <a:gd name="adj" fmla="val 26193"/>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b="1" dirty="0">
                <a:solidFill>
                  <a:srgbClr val="FFFFFF"/>
                </a:solidFill>
                <a:latin typeface="Meiryo" charset="-128"/>
                <a:ea typeface="Meiryo" charset="-128"/>
                <a:cs typeface="Meiryo" charset="-128"/>
              </a:rPr>
              <a:t>動くソフトウェア</a:t>
            </a:r>
            <a:endParaRPr kumimoji="1" lang="en-US" altLang="ja-JP" sz="1600" b="1" dirty="0">
              <a:solidFill>
                <a:srgbClr val="FFFFFF"/>
              </a:solidFill>
              <a:latin typeface="Meiryo" charset="-128"/>
              <a:ea typeface="Meiryo" charset="-128"/>
              <a:cs typeface="Meiryo" charset="-128"/>
            </a:endParaRPr>
          </a:p>
          <a:p>
            <a:pPr algn="ctr"/>
            <a:r>
              <a:rPr kumimoji="1" lang="ja-JP" altLang="en-US" sz="1200" dirty="0">
                <a:solidFill>
                  <a:srgbClr val="FFFFFF"/>
                </a:solidFill>
                <a:latin typeface="Meiryo" charset="-128"/>
                <a:ea typeface="Meiryo" charset="-128"/>
                <a:cs typeface="Meiryo" charset="-128"/>
              </a:rPr>
              <a:t>を作り続けるれば</a:t>
            </a:r>
            <a:endParaRPr kumimoji="1" lang="en-US" altLang="ja-JP" sz="1200" dirty="0">
              <a:solidFill>
                <a:srgbClr val="FFFFFF"/>
              </a:solidFill>
              <a:latin typeface="Meiryo" charset="-128"/>
              <a:ea typeface="Meiryo" charset="-128"/>
              <a:cs typeface="Meiryo" charset="-128"/>
            </a:endParaRPr>
          </a:p>
          <a:p>
            <a:pPr algn="ctr"/>
            <a:r>
              <a:rPr kumimoji="1" lang="ja-JP" altLang="en-US" sz="1200" b="1" dirty="0">
                <a:solidFill>
                  <a:srgbClr val="FFFFFF"/>
                </a:solidFill>
                <a:latin typeface="Meiryo" charset="-128"/>
                <a:ea typeface="Meiryo" charset="-128"/>
                <a:cs typeface="Meiryo" charset="-128"/>
              </a:rPr>
              <a:t>ユーザーはずっと本気</a:t>
            </a:r>
          </a:p>
        </p:txBody>
      </p:sp>
      <p:sp>
        <p:nvSpPr>
          <p:cNvPr id="4" name="テキスト ボックス 3"/>
          <p:cNvSpPr txBox="1"/>
          <p:nvPr/>
        </p:nvSpPr>
        <p:spPr>
          <a:xfrm>
            <a:off x="885061" y="4996354"/>
            <a:ext cx="543739" cy="246221"/>
          </a:xfrm>
          <a:prstGeom prst="rect">
            <a:avLst/>
          </a:prstGeom>
          <a:noFill/>
        </p:spPr>
        <p:txBody>
          <a:bodyPr wrap="none" rtlCol="0">
            <a:spAutoFit/>
          </a:bodyPr>
          <a:lstStyle/>
          <a:p>
            <a:r>
              <a:rPr lang="ja-JP" altLang="en-US" sz="1000">
                <a:solidFill>
                  <a:srgbClr val="FF0000"/>
                </a:solidFill>
              </a:rPr>
              <a:t>マジ！</a:t>
            </a:r>
            <a:endParaRPr kumimoji="1" lang="ja-JP" altLang="en-US" sz="1000">
              <a:solidFill>
                <a:srgbClr val="FF0000"/>
              </a:solidFill>
            </a:endParaRPr>
          </a:p>
        </p:txBody>
      </p:sp>
      <p:sp>
        <p:nvSpPr>
          <p:cNvPr id="198" name="テキスト ボックス 197"/>
          <p:cNvSpPr txBox="1"/>
          <p:nvPr/>
        </p:nvSpPr>
        <p:spPr>
          <a:xfrm>
            <a:off x="1862693" y="3985636"/>
            <a:ext cx="543739" cy="246221"/>
          </a:xfrm>
          <a:prstGeom prst="rect">
            <a:avLst/>
          </a:prstGeom>
          <a:noFill/>
        </p:spPr>
        <p:txBody>
          <a:bodyPr wrap="none" rtlCol="0">
            <a:spAutoFit/>
          </a:bodyPr>
          <a:lstStyle/>
          <a:p>
            <a:r>
              <a:rPr lang="ja-JP" altLang="en-US" sz="1000" dirty="0">
                <a:solidFill>
                  <a:srgbClr val="FF0000"/>
                </a:solidFill>
              </a:rPr>
              <a:t>マジ！</a:t>
            </a:r>
            <a:endParaRPr kumimoji="1" lang="ja-JP" altLang="en-US" sz="1000" dirty="0">
              <a:solidFill>
                <a:srgbClr val="FF0000"/>
              </a:solidFill>
            </a:endParaRPr>
          </a:p>
        </p:txBody>
      </p:sp>
      <p:sp>
        <p:nvSpPr>
          <p:cNvPr id="199" name="テキスト ボックス 198"/>
          <p:cNvSpPr txBox="1"/>
          <p:nvPr/>
        </p:nvSpPr>
        <p:spPr>
          <a:xfrm>
            <a:off x="2858164" y="2931971"/>
            <a:ext cx="543739" cy="246221"/>
          </a:xfrm>
          <a:prstGeom prst="rect">
            <a:avLst/>
          </a:prstGeom>
          <a:noFill/>
        </p:spPr>
        <p:txBody>
          <a:bodyPr wrap="none" rtlCol="0">
            <a:spAutoFit/>
          </a:bodyPr>
          <a:lstStyle/>
          <a:p>
            <a:r>
              <a:rPr lang="ja-JP" altLang="en-US" sz="1000">
                <a:solidFill>
                  <a:srgbClr val="FF0000"/>
                </a:solidFill>
              </a:rPr>
              <a:t>マジ！</a:t>
            </a:r>
            <a:endParaRPr kumimoji="1" lang="ja-JP" altLang="en-US" sz="1000">
              <a:solidFill>
                <a:srgbClr val="FF0000"/>
              </a:solidFill>
            </a:endParaRPr>
          </a:p>
        </p:txBody>
      </p:sp>
      <p:sp>
        <p:nvSpPr>
          <p:cNvPr id="8" name="テキスト ボックス 7"/>
          <p:cNvSpPr txBox="1"/>
          <p:nvPr/>
        </p:nvSpPr>
        <p:spPr>
          <a:xfrm>
            <a:off x="8291518" y="2918595"/>
            <a:ext cx="184731" cy="369332"/>
          </a:xfrm>
          <a:prstGeom prst="rect">
            <a:avLst/>
          </a:prstGeom>
          <a:noFill/>
        </p:spPr>
        <p:txBody>
          <a:bodyPr wrap="none" rtlCol="0">
            <a:spAutoFit/>
          </a:bodyPr>
          <a:lstStyle/>
          <a:p>
            <a:endParaRPr kumimoji="1" lang="ja-JP" altLang="en-US" dirty="0"/>
          </a:p>
        </p:txBody>
      </p:sp>
      <p:sp>
        <p:nvSpPr>
          <p:cNvPr id="204" name="テキスト ボックス 203"/>
          <p:cNvSpPr txBox="1"/>
          <p:nvPr/>
        </p:nvSpPr>
        <p:spPr>
          <a:xfrm>
            <a:off x="3816910" y="1845653"/>
            <a:ext cx="543739" cy="246221"/>
          </a:xfrm>
          <a:prstGeom prst="rect">
            <a:avLst/>
          </a:prstGeom>
          <a:noFill/>
        </p:spPr>
        <p:txBody>
          <a:bodyPr wrap="none" rtlCol="0">
            <a:spAutoFit/>
          </a:bodyPr>
          <a:lstStyle/>
          <a:p>
            <a:r>
              <a:rPr lang="ja-JP" altLang="en-US" sz="1000">
                <a:solidFill>
                  <a:srgbClr val="FF0000"/>
                </a:solidFill>
              </a:rPr>
              <a:t>マジ！</a:t>
            </a:r>
            <a:endParaRPr kumimoji="1" lang="ja-JP" altLang="en-US" sz="1000">
              <a:solidFill>
                <a:srgbClr val="FF0000"/>
              </a:solidFill>
            </a:endParaRPr>
          </a:p>
        </p:txBody>
      </p:sp>
      <p:sp>
        <p:nvSpPr>
          <p:cNvPr id="9" name="正方形/長方形 8"/>
          <p:cNvSpPr/>
          <p:nvPr/>
        </p:nvSpPr>
        <p:spPr>
          <a:xfrm>
            <a:off x="1999588" y="5017553"/>
            <a:ext cx="6004596" cy="1047518"/>
          </a:xfrm>
          <a:prstGeom prst="rect">
            <a:avLst/>
          </a:prstGeom>
          <a:solidFill>
            <a:schemeClr val="tx2">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7" name="正方形/長方形 216"/>
          <p:cNvSpPr/>
          <p:nvPr/>
        </p:nvSpPr>
        <p:spPr>
          <a:xfrm>
            <a:off x="2964939" y="3983349"/>
            <a:ext cx="5033692" cy="1047518"/>
          </a:xfrm>
          <a:prstGeom prst="rect">
            <a:avLst/>
          </a:prstGeom>
          <a:solidFill>
            <a:srgbClr val="0070C0"/>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8" name="正方形/長方形 217"/>
          <p:cNvSpPr/>
          <p:nvPr/>
        </p:nvSpPr>
        <p:spPr>
          <a:xfrm>
            <a:off x="3943237" y="2935831"/>
            <a:ext cx="4055394" cy="1047518"/>
          </a:xfrm>
          <a:prstGeom prst="rect">
            <a:avLst/>
          </a:prstGeom>
          <a:solidFill>
            <a:schemeClr val="tx2">
              <a:lumMod val="60000"/>
              <a:lumOff val="40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9" name="正方形/長方形 218"/>
          <p:cNvSpPr/>
          <p:nvPr/>
        </p:nvSpPr>
        <p:spPr>
          <a:xfrm>
            <a:off x="4901983" y="1908963"/>
            <a:ext cx="3096648" cy="1047518"/>
          </a:xfrm>
          <a:prstGeom prst="rect">
            <a:avLst/>
          </a:prstGeom>
          <a:solidFill>
            <a:schemeClr val="tx2">
              <a:lumMod val="40000"/>
              <a:lumOff val="60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左矢印 11"/>
          <p:cNvSpPr/>
          <p:nvPr/>
        </p:nvSpPr>
        <p:spPr>
          <a:xfrm>
            <a:off x="1744443" y="5445933"/>
            <a:ext cx="426664" cy="330663"/>
          </a:xfrm>
          <a:prstGeom prst="leftArrow">
            <a:avLst/>
          </a:prstGeom>
          <a:solidFill>
            <a:schemeClr val="accent6">
              <a:lumMod val="60000"/>
              <a:lumOff val="40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2" name="左矢印 231"/>
          <p:cNvSpPr/>
          <p:nvPr/>
        </p:nvSpPr>
        <p:spPr>
          <a:xfrm>
            <a:off x="2753630" y="4434902"/>
            <a:ext cx="426664" cy="330663"/>
          </a:xfrm>
          <a:prstGeom prst="leftArrow">
            <a:avLst/>
          </a:prstGeom>
          <a:solidFill>
            <a:schemeClr val="accent6">
              <a:lumMod val="60000"/>
              <a:lumOff val="40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3" name="左矢印 232"/>
          <p:cNvSpPr/>
          <p:nvPr/>
        </p:nvSpPr>
        <p:spPr>
          <a:xfrm>
            <a:off x="3702201" y="3306840"/>
            <a:ext cx="426664" cy="330663"/>
          </a:xfrm>
          <a:prstGeom prst="leftArrow">
            <a:avLst/>
          </a:prstGeom>
          <a:solidFill>
            <a:schemeClr val="accent6">
              <a:lumMod val="60000"/>
              <a:lumOff val="40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4" name="左矢印 233"/>
          <p:cNvSpPr/>
          <p:nvPr/>
        </p:nvSpPr>
        <p:spPr>
          <a:xfrm>
            <a:off x="4711388" y="2295809"/>
            <a:ext cx="426664" cy="330663"/>
          </a:xfrm>
          <a:prstGeom prst="leftArrow">
            <a:avLst/>
          </a:prstGeom>
          <a:solidFill>
            <a:schemeClr val="accent6">
              <a:lumMod val="60000"/>
              <a:lumOff val="40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5" name="直線矢印コネクタ 14"/>
          <p:cNvCxnSpPr/>
          <p:nvPr/>
        </p:nvCxnSpPr>
        <p:spPr>
          <a:xfrm flipH="1">
            <a:off x="2753630" y="5042913"/>
            <a:ext cx="5898" cy="982110"/>
          </a:xfrm>
          <a:prstGeom prst="straightConnector1">
            <a:avLst/>
          </a:prstGeom>
          <a:ln w="76200">
            <a:solidFill>
              <a:schemeClr val="bg1"/>
            </a:solidFill>
            <a:headEnd type="triangle"/>
            <a:tailEnd type="triangle"/>
          </a:ln>
        </p:spPr>
        <p:style>
          <a:lnRef idx="2">
            <a:schemeClr val="accent1"/>
          </a:lnRef>
          <a:fillRef idx="0">
            <a:schemeClr val="accent1"/>
          </a:fillRef>
          <a:effectRef idx="1">
            <a:schemeClr val="accent1"/>
          </a:effectRef>
          <a:fontRef idx="minor">
            <a:schemeClr val="tx1"/>
          </a:fontRef>
        </p:style>
      </p:cxnSp>
      <p:sp>
        <p:nvSpPr>
          <p:cNvPr id="18" name="テキスト ボックス 17"/>
          <p:cNvSpPr txBox="1"/>
          <p:nvPr/>
        </p:nvSpPr>
        <p:spPr>
          <a:xfrm>
            <a:off x="2370321" y="5213850"/>
            <a:ext cx="400110" cy="630942"/>
          </a:xfrm>
          <a:prstGeom prst="rect">
            <a:avLst/>
          </a:prstGeom>
          <a:noFill/>
        </p:spPr>
        <p:txBody>
          <a:bodyPr vert="eaVert" wrap="none" rtlCol="0">
            <a:spAutoFit/>
          </a:bodyPr>
          <a:lstStyle/>
          <a:p>
            <a:r>
              <a:rPr kumimoji="1" lang="ja-JP" altLang="en-US" sz="1400">
                <a:solidFill>
                  <a:schemeClr val="bg1"/>
                </a:solidFill>
                <a:latin typeface="Meiryo" charset="-128"/>
                <a:ea typeface="Meiryo" charset="-128"/>
                <a:cs typeface="Meiryo" charset="-128"/>
              </a:rPr>
              <a:t>テスト</a:t>
            </a:r>
            <a:endParaRPr kumimoji="1" lang="ja-JP" altLang="en-US" sz="1400" dirty="0">
              <a:solidFill>
                <a:schemeClr val="bg1"/>
              </a:solidFill>
              <a:latin typeface="Meiryo" charset="-128"/>
              <a:ea typeface="Meiryo" charset="-128"/>
              <a:cs typeface="Meiryo" charset="-128"/>
            </a:endParaRPr>
          </a:p>
        </p:txBody>
      </p:sp>
      <p:cxnSp>
        <p:nvCxnSpPr>
          <p:cNvPr id="235" name="直線矢印コネクタ 234"/>
          <p:cNvCxnSpPr/>
          <p:nvPr/>
        </p:nvCxnSpPr>
        <p:spPr>
          <a:xfrm flipH="1">
            <a:off x="3696303" y="3970892"/>
            <a:ext cx="5898" cy="2068132"/>
          </a:xfrm>
          <a:prstGeom prst="straightConnector1">
            <a:avLst/>
          </a:prstGeom>
          <a:ln w="76200">
            <a:solidFill>
              <a:schemeClr val="bg1"/>
            </a:solidFill>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236" name="直線矢印コネクタ 235"/>
          <p:cNvCxnSpPr/>
          <p:nvPr/>
        </p:nvCxnSpPr>
        <p:spPr>
          <a:xfrm>
            <a:off x="4658121" y="2962735"/>
            <a:ext cx="11111" cy="3102336"/>
          </a:xfrm>
          <a:prstGeom prst="straightConnector1">
            <a:avLst/>
          </a:prstGeom>
          <a:ln w="76200">
            <a:solidFill>
              <a:schemeClr val="bg1"/>
            </a:solidFill>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237" name="直線矢印コネクタ 236"/>
          <p:cNvCxnSpPr/>
          <p:nvPr/>
        </p:nvCxnSpPr>
        <p:spPr>
          <a:xfrm flipH="1">
            <a:off x="5625152" y="1928531"/>
            <a:ext cx="13713" cy="4096492"/>
          </a:xfrm>
          <a:prstGeom prst="straightConnector1">
            <a:avLst/>
          </a:prstGeom>
          <a:ln w="76200">
            <a:solidFill>
              <a:schemeClr val="bg1"/>
            </a:solidFill>
            <a:headEnd type="triangle"/>
            <a:tailEnd type="triangle"/>
          </a:ln>
        </p:spPr>
        <p:style>
          <a:lnRef idx="2">
            <a:schemeClr val="accent1"/>
          </a:lnRef>
          <a:fillRef idx="0">
            <a:schemeClr val="accent1"/>
          </a:fillRef>
          <a:effectRef idx="1">
            <a:schemeClr val="accent1"/>
          </a:effectRef>
          <a:fontRef idx="minor">
            <a:schemeClr val="tx1"/>
          </a:fontRef>
        </p:style>
      </p:cxnSp>
      <p:sp>
        <p:nvSpPr>
          <p:cNvPr id="238" name="テキスト ボックス 237"/>
          <p:cNvSpPr txBox="1"/>
          <p:nvPr/>
        </p:nvSpPr>
        <p:spPr>
          <a:xfrm>
            <a:off x="7990536" y="6037775"/>
            <a:ext cx="492443" cy="276999"/>
          </a:xfrm>
          <a:prstGeom prst="rect">
            <a:avLst/>
          </a:prstGeom>
          <a:noFill/>
        </p:spPr>
        <p:txBody>
          <a:bodyPr wrap="none" rtlCol="0">
            <a:spAutoFit/>
          </a:bodyPr>
          <a:lstStyle/>
          <a:p>
            <a:r>
              <a:rPr kumimoji="1" lang="ja-JP" altLang="en-US" sz="1200" dirty="0">
                <a:solidFill>
                  <a:srgbClr val="0070C0"/>
                </a:solidFill>
                <a:latin typeface="Meiryo" charset="-128"/>
                <a:ea typeface="Meiryo" charset="-128"/>
                <a:cs typeface="Meiryo" charset="-128"/>
              </a:rPr>
              <a:t>時間</a:t>
            </a:r>
          </a:p>
        </p:txBody>
      </p:sp>
    </p:spTree>
    <p:extLst>
      <p:ext uri="{BB962C8B-B14F-4D97-AF65-F5344CB8AC3E}">
        <p14:creationId xmlns:p14="http://schemas.microsoft.com/office/powerpoint/2010/main" val="1569455851"/>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正方形/長方形 105"/>
          <p:cNvSpPr/>
          <p:nvPr/>
        </p:nvSpPr>
        <p:spPr>
          <a:xfrm>
            <a:off x="4651375" y="984250"/>
            <a:ext cx="4083050" cy="544215"/>
          </a:xfrm>
          <a:prstGeom prst="rect">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2400" dirty="0">
                <a:solidFill>
                  <a:schemeClr val="bg1"/>
                </a:solidFill>
              </a:rPr>
              <a:t>アジャイル開発</a:t>
            </a:r>
            <a:endParaRPr lang="en-US" altLang="ja-JP" sz="2400" dirty="0">
              <a:solidFill>
                <a:schemeClr val="bg1"/>
              </a:solidFill>
            </a:endParaRPr>
          </a:p>
        </p:txBody>
      </p:sp>
      <p:sp>
        <p:nvSpPr>
          <p:cNvPr id="34" name="正方形/長方形 33"/>
          <p:cNvSpPr/>
          <p:nvPr/>
        </p:nvSpPr>
        <p:spPr>
          <a:xfrm>
            <a:off x="400050" y="984250"/>
            <a:ext cx="4083050" cy="544215"/>
          </a:xfrm>
          <a:prstGeom prst="rect">
            <a:avLst/>
          </a:prstGeom>
          <a:solidFill>
            <a:srgbClr val="948A54"/>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2400" dirty="0">
                <a:solidFill>
                  <a:schemeClr val="bg1"/>
                </a:solidFill>
              </a:rPr>
              <a:t>ウォーターフォール開発</a:t>
            </a:r>
            <a:endParaRPr lang="en-US" altLang="ja-JP" sz="2400" dirty="0">
              <a:solidFill>
                <a:schemeClr val="bg1"/>
              </a:solidFill>
            </a:endParaRPr>
          </a:p>
        </p:txBody>
      </p:sp>
      <p:sp>
        <p:nvSpPr>
          <p:cNvPr id="104" name="角丸四角形 103"/>
          <p:cNvSpPr/>
          <p:nvPr/>
        </p:nvSpPr>
        <p:spPr bwMode="auto">
          <a:xfrm>
            <a:off x="400050" y="1657350"/>
            <a:ext cx="4083050" cy="4521200"/>
          </a:xfrm>
          <a:prstGeom prst="roundRect">
            <a:avLst>
              <a:gd name="adj" fmla="val 0"/>
            </a:avLst>
          </a:prstGeom>
          <a:solidFill>
            <a:srgbClr val="FFFBD2"/>
          </a:solidFill>
          <a:ln w="9525" cap="flat" cmpd="sng" algn="ctr">
            <a:noFill/>
            <a:prstDash val="sysDash"/>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Arial" charset="0"/>
              <a:ea typeface="HG丸ｺﾞｼｯｸM-PRO" pitchFamily="50" charset="-128"/>
            </a:endParaRPr>
          </a:p>
        </p:txBody>
      </p:sp>
      <p:sp>
        <p:nvSpPr>
          <p:cNvPr id="60" name="角丸四角形 59"/>
          <p:cNvSpPr/>
          <p:nvPr/>
        </p:nvSpPr>
        <p:spPr bwMode="auto">
          <a:xfrm>
            <a:off x="5865535" y="2806700"/>
            <a:ext cx="838200" cy="1066800"/>
          </a:xfrm>
          <a:prstGeom prst="roundRect">
            <a:avLst>
              <a:gd name="adj" fmla="val 0"/>
            </a:avLst>
          </a:prstGeom>
          <a:solidFill>
            <a:srgbClr val="FFFBD2"/>
          </a:solidFill>
          <a:ln w="9525" cap="flat" cmpd="sng" algn="ctr">
            <a:noFill/>
            <a:prstDash val="sysDash"/>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Arial" charset="0"/>
              <a:ea typeface="HG丸ｺﾞｼｯｸM-PRO" pitchFamily="50" charset="-128"/>
            </a:endParaRPr>
          </a:p>
        </p:txBody>
      </p:sp>
      <p:sp>
        <p:nvSpPr>
          <p:cNvPr id="61" name="角丸四角形 60"/>
          <p:cNvSpPr/>
          <p:nvPr/>
        </p:nvSpPr>
        <p:spPr bwMode="auto">
          <a:xfrm>
            <a:off x="5090835" y="1657350"/>
            <a:ext cx="838200" cy="1066800"/>
          </a:xfrm>
          <a:prstGeom prst="roundRect">
            <a:avLst>
              <a:gd name="adj" fmla="val 0"/>
            </a:avLst>
          </a:prstGeom>
          <a:solidFill>
            <a:srgbClr val="FFFBD2"/>
          </a:solidFill>
          <a:ln w="9525" cap="flat" cmpd="sng" algn="ctr">
            <a:noFill/>
            <a:prstDash val="sysDash"/>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Arial" charset="0"/>
              <a:ea typeface="HG丸ｺﾞｼｯｸM-PRO" pitchFamily="50" charset="-128"/>
            </a:endParaRPr>
          </a:p>
        </p:txBody>
      </p:sp>
      <p:sp>
        <p:nvSpPr>
          <p:cNvPr id="59" name="角丸四角形 58"/>
          <p:cNvSpPr/>
          <p:nvPr/>
        </p:nvSpPr>
        <p:spPr bwMode="auto">
          <a:xfrm>
            <a:off x="7414935" y="5111750"/>
            <a:ext cx="838200" cy="1066800"/>
          </a:xfrm>
          <a:prstGeom prst="roundRect">
            <a:avLst>
              <a:gd name="adj" fmla="val 0"/>
            </a:avLst>
          </a:prstGeom>
          <a:solidFill>
            <a:srgbClr val="FFFBD2"/>
          </a:solidFill>
          <a:ln w="9525" cap="flat" cmpd="sng" algn="ctr">
            <a:noFill/>
            <a:prstDash val="sysDash"/>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Arial" charset="0"/>
              <a:ea typeface="HG丸ｺﾞｼｯｸM-PRO" pitchFamily="50" charset="-128"/>
            </a:endParaRPr>
          </a:p>
        </p:txBody>
      </p:sp>
      <p:sp>
        <p:nvSpPr>
          <p:cNvPr id="86" name="角丸四角形 85"/>
          <p:cNvSpPr/>
          <p:nvPr/>
        </p:nvSpPr>
        <p:spPr bwMode="auto">
          <a:xfrm>
            <a:off x="6640235" y="3962400"/>
            <a:ext cx="838200" cy="1066800"/>
          </a:xfrm>
          <a:prstGeom prst="roundRect">
            <a:avLst>
              <a:gd name="adj" fmla="val 0"/>
            </a:avLst>
          </a:prstGeom>
          <a:solidFill>
            <a:srgbClr val="FFFBD2"/>
          </a:solidFill>
          <a:ln w="9525" cap="flat" cmpd="sng" algn="ctr">
            <a:noFill/>
            <a:prstDash val="sysDash"/>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Arial" charset="0"/>
              <a:ea typeface="HG丸ｺﾞｼｯｸM-PRO" pitchFamily="50" charset="-128"/>
            </a:endParaRPr>
          </a:p>
        </p:txBody>
      </p:sp>
      <p:sp>
        <p:nvSpPr>
          <p:cNvPr id="57" name="角丸四角形吹き出し 56"/>
          <p:cNvSpPr/>
          <p:nvPr/>
        </p:nvSpPr>
        <p:spPr bwMode="auto">
          <a:xfrm>
            <a:off x="495300" y="5105400"/>
            <a:ext cx="2061885" cy="990600"/>
          </a:xfrm>
          <a:prstGeom prst="wedgeRoundRectCallout">
            <a:avLst>
              <a:gd name="adj1" fmla="val 20278"/>
              <a:gd name="adj2" fmla="val -75717"/>
              <a:gd name="adj3" fmla="val 16667"/>
            </a:avLst>
          </a:prstGeom>
          <a:solidFill>
            <a:schemeClr val="bg2">
              <a:lumMod val="50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lang="ja-JP" altLang="en-US" sz="1200" dirty="0">
                <a:solidFill>
                  <a:srgbClr val="FFFFFF"/>
                </a:solidFill>
                <a:effectLst/>
              </a:rPr>
              <a:t>最初に要件をあらかじめ</a:t>
            </a:r>
            <a:endParaRPr lang="en-US" altLang="ja-JP" sz="1200" dirty="0">
              <a:solidFill>
                <a:srgbClr val="FFFFFF"/>
              </a:solidFill>
              <a:effectLst/>
            </a:endParaRPr>
          </a:p>
          <a:p>
            <a:pPr algn="ctr">
              <a:spcBef>
                <a:spcPct val="20000"/>
              </a:spcBef>
            </a:pPr>
            <a:r>
              <a:rPr lang="ja-JP" altLang="en-US" sz="1200" dirty="0">
                <a:solidFill>
                  <a:srgbClr val="FFFFFF"/>
                </a:solidFill>
                <a:effectLst/>
              </a:rPr>
              <a:t>全て決めてから開発</a:t>
            </a:r>
            <a:endParaRPr kumimoji="0" lang="ja-JP" altLang="en-US" sz="1200" b="0" i="0" u="none" strike="noStrike" cap="none" normalizeH="0" baseline="0" dirty="0">
              <a:ln>
                <a:noFill/>
              </a:ln>
              <a:solidFill>
                <a:srgbClr val="FFFFFF"/>
              </a:solidFill>
              <a:effectLst/>
              <a:latin typeface="Arial" charset="0"/>
              <a:ea typeface="HG丸ｺﾞｼｯｸM-PRO" pitchFamily="50" charset="-128"/>
            </a:endParaRPr>
          </a:p>
        </p:txBody>
      </p:sp>
      <p:sp>
        <p:nvSpPr>
          <p:cNvPr id="2" name="角丸四角形 1"/>
          <p:cNvSpPr/>
          <p:nvPr/>
        </p:nvSpPr>
        <p:spPr bwMode="auto">
          <a:xfrm>
            <a:off x="495300" y="1752600"/>
            <a:ext cx="914400" cy="914400"/>
          </a:xfrm>
          <a:prstGeom prst="roundRect">
            <a:avLst>
              <a:gd name="adj" fmla="val 0"/>
            </a:avLst>
          </a:prstGeom>
          <a:solidFill>
            <a:srgbClr val="FF6666"/>
          </a:solidFill>
          <a:ln>
            <a:noFill/>
            <a:headEnd type="none" w="med" len="med"/>
            <a:tailEnd type="none" w="med" len="med"/>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000" b="0" i="0" u="none" strike="noStrike" cap="none" normalizeH="0" baseline="0" dirty="0">
                <a:ln>
                  <a:noFill/>
                </a:ln>
                <a:solidFill>
                  <a:schemeClr val="bg1"/>
                </a:solidFill>
                <a:effectLst/>
                <a:latin typeface="Arial" charset="0"/>
                <a:ea typeface="HG丸ｺﾞｼｯｸM-PRO" pitchFamily="50" charset="-128"/>
              </a:rPr>
              <a:t>要件</a:t>
            </a:r>
          </a:p>
        </p:txBody>
      </p:sp>
      <p:sp>
        <p:nvSpPr>
          <p:cNvPr id="3" name="角丸四角形 2"/>
          <p:cNvSpPr/>
          <p:nvPr/>
        </p:nvSpPr>
        <p:spPr bwMode="auto">
          <a:xfrm>
            <a:off x="1327150" y="2895600"/>
            <a:ext cx="914400" cy="914400"/>
          </a:xfrm>
          <a:prstGeom prst="roundRect">
            <a:avLst>
              <a:gd name="adj" fmla="val 0"/>
            </a:avLst>
          </a:prstGeom>
          <a:solidFill>
            <a:schemeClr val="accent5">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000" dirty="0">
                <a:solidFill>
                  <a:schemeClr val="bg1"/>
                </a:solidFill>
              </a:rPr>
              <a:t>設計</a:t>
            </a:r>
            <a:endParaRPr kumimoji="0" lang="en-US" altLang="ja-JP" sz="1000" b="0" i="0" u="none" strike="noStrike" cap="none" normalizeH="0" baseline="0" dirty="0">
              <a:ln>
                <a:noFill/>
              </a:ln>
              <a:solidFill>
                <a:schemeClr val="bg1"/>
              </a:solidFill>
              <a:effectLst/>
            </a:endParaRPr>
          </a:p>
        </p:txBody>
      </p:sp>
      <p:sp>
        <p:nvSpPr>
          <p:cNvPr id="4" name="角丸四角形 3"/>
          <p:cNvSpPr/>
          <p:nvPr/>
        </p:nvSpPr>
        <p:spPr bwMode="auto">
          <a:xfrm>
            <a:off x="2159000" y="4038600"/>
            <a:ext cx="914400" cy="914400"/>
          </a:xfrm>
          <a:prstGeom prst="roundRect">
            <a:avLst>
              <a:gd name="adj" fmla="val 0"/>
            </a:avLst>
          </a:prstGeom>
          <a:ln>
            <a:noFill/>
            <a:headEnd type="none" w="med" len="med"/>
            <a:tailEnd type="none" w="med" len="med"/>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baseline="0" dirty="0">
                <a:ln>
                  <a:noFill/>
                </a:ln>
                <a:solidFill>
                  <a:schemeClr val="bg1"/>
                </a:solidFill>
                <a:effectLst/>
              </a:rPr>
              <a:t>コーディング</a:t>
            </a:r>
            <a:endParaRPr kumimoji="0" lang="en-US" altLang="ja-JP" sz="800" b="0" i="0" u="none" strike="noStrike" cap="none" normalizeH="0" baseline="0" dirty="0">
              <a:ln>
                <a:noFill/>
              </a:ln>
              <a:solidFill>
                <a:schemeClr val="bg1"/>
              </a:solidFill>
              <a:effectLst/>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000" dirty="0">
                <a:solidFill>
                  <a:schemeClr val="bg1"/>
                </a:solidFill>
              </a:rPr>
              <a:t>単体テスト</a:t>
            </a:r>
            <a:endParaRPr kumimoji="0" lang="ja-JP" altLang="en-US" sz="1000" b="0" i="0" u="none" strike="noStrike" cap="none" normalizeH="0" baseline="0" dirty="0">
              <a:ln>
                <a:noFill/>
              </a:ln>
              <a:solidFill>
                <a:schemeClr val="bg1"/>
              </a:solidFill>
              <a:effectLst/>
            </a:endParaRPr>
          </a:p>
        </p:txBody>
      </p:sp>
      <p:sp>
        <p:nvSpPr>
          <p:cNvPr id="5" name="角丸四角形 4"/>
          <p:cNvSpPr/>
          <p:nvPr/>
        </p:nvSpPr>
        <p:spPr bwMode="auto">
          <a:xfrm>
            <a:off x="2990850" y="5181600"/>
            <a:ext cx="914400" cy="914400"/>
          </a:xfrm>
          <a:prstGeom prst="roundRect">
            <a:avLst>
              <a:gd name="adj" fmla="val 0"/>
            </a:avLst>
          </a:prstGeom>
          <a:solidFill>
            <a:srgbClr val="0000FF"/>
          </a:solidFill>
          <a:ln>
            <a:noFill/>
            <a:headEnd type="none" w="med" len="med"/>
            <a:tailEnd type="none" w="med" len="med"/>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000" b="0" i="0" u="none" strike="noStrike" cap="none" normalizeH="0" baseline="0" dirty="0">
                <a:ln>
                  <a:noFill/>
                </a:ln>
                <a:solidFill>
                  <a:schemeClr val="bg1"/>
                </a:solidFill>
                <a:effectLst/>
                <a:latin typeface="Arial" charset="0"/>
                <a:ea typeface="HG丸ｺﾞｼｯｸM-PRO" pitchFamily="50" charset="-128"/>
              </a:rPr>
              <a:t>結合テスト</a:t>
            </a:r>
          </a:p>
        </p:txBody>
      </p:sp>
      <p:cxnSp>
        <p:nvCxnSpPr>
          <p:cNvPr id="23" name="カギ線コネクタ 22"/>
          <p:cNvCxnSpPr>
            <a:stCxn id="2" idx="3"/>
            <a:endCxn id="3" idx="0"/>
          </p:cNvCxnSpPr>
          <p:nvPr/>
        </p:nvCxnSpPr>
        <p:spPr bwMode="auto">
          <a:xfrm>
            <a:off x="1409700" y="2209800"/>
            <a:ext cx="374650" cy="685800"/>
          </a:xfrm>
          <a:prstGeom prst="bentConnector2">
            <a:avLst/>
          </a:prstGeom>
          <a:solidFill>
            <a:schemeClr val="bg1"/>
          </a:solidFill>
          <a:ln w="38100" cap="flat" cmpd="sng" algn="ctr">
            <a:solidFill>
              <a:srgbClr val="FF6600"/>
            </a:solidFill>
            <a:prstDash val="solid"/>
            <a:round/>
            <a:headEnd type="none" w="med" len="med"/>
            <a:tailEnd type="triangle"/>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cxnSp>
      <p:cxnSp>
        <p:nvCxnSpPr>
          <p:cNvPr id="24" name="カギ線コネクタ 23"/>
          <p:cNvCxnSpPr>
            <a:stCxn id="3" idx="3"/>
            <a:endCxn id="4" idx="0"/>
          </p:cNvCxnSpPr>
          <p:nvPr/>
        </p:nvCxnSpPr>
        <p:spPr bwMode="auto">
          <a:xfrm>
            <a:off x="2241550" y="3352800"/>
            <a:ext cx="374650" cy="685800"/>
          </a:xfrm>
          <a:prstGeom prst="bentConnector2">
            <a:avLst/>
          </a:prstGeom>
          <a:solidFill>
            <a:schemeClr val="bg1"/>
          </a:solidFill>
          <a:ln w="38100" cap="flat" cmpd="sng" algn="ctr">
            <a:solidFill>
              <a:srgbClr val="FF6600"/>
            </a:solidFill>
            <a:prstDash val="solid"/>
            <a:round/>
            <a:headEnd type="none" w="med" len="med"/>
            <a:tailEnd type="triangle"/>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cxnSp>
      <p:cxnSp>
        <p:nvCxnSpPr>
          <p:cNvPr id="25" name="カギ線コネクタ 24"/>
          <p:cNvCxnSpPr>
            <a:stCxn id="4" idx="3"/>
            <a:endCxn id="5" idx="0"/>
          </p:cNvCxnSpPr>
          <p:nvPr/>
        </p:nvCxnSpPr>
        <p:spPr bwMode="auto">
          <a:xfrm>
            <a:off x="3073400" y="4495800"/>
            <a:ext cx="374650" cy="685800"/>
          </a:xfrm>
          <a:prstGeom prst="bentConnector2">
            <a:avLst/>
          </a:prstGeom>
          <a:solidFill>
            <a:schemeClr val="bg1"/>
          </a:solidFill>
          <a:ln w="38100" cap="flat" cmpd="sng" algn="ctr">
            <a:solidFill>
              <a:srgbClr val="FF6600"/>
            </a:solidFill>
            <a:prstDash val="solid"/>
            <a:round/>
            <a:headEnd type="none" w="med" len="med"/>
            <a:tailEnd type="triangle"/>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cxnSp>
      <p:cxnSp>
        <p:nvCxnSpPr>
          <p:cNvPr id="30" name="カギ線コネクタ 29"/>
          <p:cNvCxnSpPr>
            <a:stCxn id="3" idx="1"/>
            <a:endCxn id="2" idx="2"/>
          </p:cNvCxnSpPr>
          <p:nvPr/>
        </p:nvCxnSpPr>
        <p:spPr bwMode="auto">
          <a:xfrm rot="10800000">
            <a:off x="952500" y="2667000"/>
            <a:ext cx="374650" cy="685800"/>
          </a:xfrm>
          <a:prstGeom prst="bentConnector2">
            <a:avLst/>
          </a:prstGeom>
          <a:solidFill>
            <a:schemeClr val="bg1"/>
          </a:solidFill>
          <a:ln w="38100" cap="flat" cmpd="sng" algn="ctr">
            <a:solidFill>
              <a:srgbClr val="FF6600"/>
            </a:solidFill>
            <a:prstDash val="solid"/>
            <a:round/>
            <a:headEnd type="none" w="med" len="med"/>
            <a:tailEnd type="triangle"/>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cxnSp>
      <p:cxnSp>
        <p:nvCxnSpPr>
          <p:cNvPr id="31" name="カギ線コネクタ 30"/>
          <p:cNvCxnSpPr>
            <a:stCxn id="5" idx="1"/>
            <a:endCxn id="4" idx="2"/>
          </p:cNvCxnSpPr>
          <p:nvPr/>
        </p:nvCxnSpPr>
        <p:spPr bwMode="auto">
          <a:xfrm rot="10800000">
            <a:off x="2616200" y="4953000"/>
            <a:ext cx="374650" cy="685800"/>
          </a:xfrm>
          <a:prstGeom prst="bentConnector2">
            <a:avLst/>
          </a:prstGeom>
          <a:solidFill>
            <a:schemeClr val="bg1"/>
          </a:solidFill>
          <a:ln w="38100" cap="flat" cmpd="sng" algn="ctr">
            <a:solidFill>
              <a:srgbClr val="FF9900"/>
            </a:solidFill>
            <a:prstDash val="solid"/>
            <a:round/>
            <a:headEnd type="none" w="med" len="med"/>
            <a:tailEnd type="triangle"/>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cxnSp>
      <p:cxnSp>
        <p:nvCxnSpPr>
          <p:cNvPr id="32" name="カギ線コネクタ 31"/>
          <p:cNvCxnSpPr>
            <a:stCxn id="4" idx="1"/>
            <a:endCxn id="3" idx="2"/>
          </p:cNvCxnSpPr>
          <p:nvPr/>
        </p:nvCxnSpPr>
        <p:spPr bwMode="auto">
          <a:xfrm rot="10800000">
            <a:off x="1784350" y="3810000"/>
            <a:ext cx="374650" cy="685800"/>
          </a:xfrm>
          <a:prstGeom prst="bentConnector2">
            <a:avLst/>
          </a:prstGeom>
          <a:solidFill>
            <a:schemeClr val="bg1"/>
          </a:solidFill>
          <a:ln w="38100" cap="flat" cmpd="sng" algn="ctr">
            <a:solidFill>
              <a:srgbClr val="FF9900"/>
            </a:solidFill>
            <a:prstDash val="solid"/>
            <a:round/>
            <a:headEnd type="none" w="med" len="med"/>
            <a:tailEnd type="triangle"/>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cxnSp>
      <p:sp>
        <p:nvSpPr>
          <p:cNvPr id="47" name="右矢印 46"/>
          <p:cNvSpPr/>
          <p:nvPr/>
        </p:nvSpPr>
        <p:spPr bwMode="auto">
          <a:xfrm>
            <a:off x="4002365" y="5715000"/>
            <a:ext cx="381000" cy="381000"/>
          </a:xfrm>
          <a:prstGeom prst="rightArrow">
            <a:avLst/>
          </a:prstGeom>
          <a:solidFill>
            <a:srgbClr val="3366FF"/>
          </a:solidFill>
          <a:ln>
            <a:noFill/>
            <a:headEnd type="none" w="med" len="med"/>
            <a:tailEnd type="none" w="med" len="med"/>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chemeClr val="bg1"/>
              </a:solidFill>
              <a:effectLst/>
              <a:latin typeface="Arial" charset="0"/>
              <a:ea typeface="HG丸ｺﾞｼｯｸM-PRO" pitchFamily="50" charset="-128"/>
            </a:endParaRPr>
          </a:p>
        </p:txBody>
      </p:sp>
      <p:sp>
        <p:nvSpPr>
          <p:cNvPr id="92" name="テキスト ボックス 91"/>
          <p:cNvSpPr txBox="1"/>
          <p:nvPr/>
        </p:nvSpPr>
        <p:spPr>
          <a:xfrm>
            <a:off x="4002365" y="5505906"/>
            <a:ext cx="595035" cy="215444"/>
          </a:xfrm>
          <a:prstGeom prst="rect">
            <a:avLst/>
          </a:prstGeom>
          <a:noFill/>
        </p:spPr>
        <p:txBody>
          <a:bodyPr wrap="none" rtlCol="0">
            <a:spAutoFit/>
          </a:bodyPr>
          <a:lstStyle/>
          <a:p>
            <a:r>
              <a:rPr kumimoji="1" lang="ja-JP" altLang="en-US" sz="800" dirty="0">
                <a:solidFill>
                  <a:srgbClr val="0000FF"/>
                </a:solidFill>
                <a:effectLst/>
              </a:rPr>
              <a:t>リリース</a:t>
            </a:r>
          </a:p>
        </p:txBody>
      </p:sp>
      <p:sp>
        <p:nvSpPr>
          <p:cNvPr id="6" name="角丸四角形 5"/>
          <p:cNvSpPr/>
          <p:nvPr/>
        </p:nvSpPr>
        <p:spPr bwMode="auto">
          <a:xfrm>
            <a:off x="5168900" y="1752600"/>
            <a:ext cx="228600" cy="228600"/>
          </a:xfrm>
          <a:prstGeom prst="roundRect">
            <a:avLst>
              <a:gd name="adj" fmla="val 0"/>
            </a:avLst>
          </a:prstGeom>
          <a:solidFill>
            <a:srgbClr val="FF6666"/>
          </a:solidFill>
          <a:ln>
            <a:noFill/>
            <a:headEnd type="none" w="med" len="med"/>
            <a:tailEnd type="none" w="med" len="med"/>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000" b="0" i="0" u="none" strike="noStrike" cap="none" normalizeH="0" baseline="0" dirty="0">
              <a:ln>
                <a:noFill/>
              </a:ln>
              <a:solidFill>
                <a:schemeClr val="bg1"/>
              </a:solidFill>
              <a:effectLst/>
              <a:latin typeface="Arial" charset="0"/>
              <a:ea typeface="HG丸ｺﾞｼｯｸM-PRO" pitchFamily="50" charset="-128"/>
            </a:endParaRPr>
          </a:p>
        </p:txBody>
      </p:sp>
      <p:sp>
        <p:nvSpPr>
          <p:cNvPr id="7" name="角丸四角形 6"/>
          <p:cNvSpPr/>
          <p:nvPr/>
        </p:nvSpPr>
        <p:spPr bwMode="auto">
          <a:xfrm>
            <a:off x="5321300" y="1981200"/>
            <a:ext cx="228600" cy="228600"/>
          </a:xfrm>
          <a:prstGeom prst="roundRect">
            <a:avLst>
              <a:gd name="adj" fmla="val 0"/>
            </a:avLst>
          </a:prstGeom>
          <a:solidFill>
            <a:schemeClr val="accent5">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000" b="0" i="0" u="none" strike="noStrike" cap="none" normalizeH="0" baseline="0" dirty="0">
              <a:ln>
                <a:noFill/>
              </a:ln>
              <a:solidFill>
                <a:schemeClr val="bg1"/>
              </a:solidFill>
              <a:effectLst/>
            </a:endParaRPr>
          </a:p>
        </p:txBody>
      </p:sp>
      <p:sp>
        <p:nvSpPr>
          <p:cNvPr id="8" name="角丸四角形 7"/>
          <p:cNvSpPr/>
          <p:nvPr/>
        </p:nvSpPr>
        <p:spPr bwMode="auto">
          <a:xfrm>
            <a:off x="5473700" y="2209800"/>
            <a:ext cx="228600" cy="228600"/>
          </a:xfrm>
          <a:prstGeom prst="roundRect">
            <a:avLst>
              <a:gd name="adj" fmla="val 0"/>
            </a:avLst>
          </a:prstGeom>
          <a:ln>
            <a:noFill/>
            <a:headEnd type="none" w="med" len="med"/>
            <a:tailEnd type="none" w="med" len="med"/>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800" b="0" i="0" u="none" strike="noStrike" cap="none" normalizeH="0" baseline="0" dirty="0">
              <a:ln>
                <a:noFill/>
              </a:ln>
              <a:solidFill>
                <a:schemeClr val="bg1"/>
              </a:solidFill>
              <a:effectLst/>
            </a:endParaRPr>
          </a:p>
        </p:txBody>
      </p:sp>
      <p:sp>
        <p:nvSpPr>
          <p:cNvPr id="9" name="角丸四角形 8"/>
          <p:cNvSpPr/>
          <p:nvPr/>
        </p:nvSpPr>
        <p:spPr bwMode="auto">
          <a:xfrm>
            <a:off x="5626100" y="2438400"/>
            <a:ext cx="228600" cy="228600"/>
          </a:xfrm>
          <a:prstGeom prst="roundRect">
            <a:avLst>
              <a:gd name="adj" fmla="val 0"/>
            </a:avLst>
          </a:prstGeom>
          <a:solidFill>
            <a:srgbClr val="0000FF"/>
          </a:solidFill>
          <a:ln>
            <a:noFill/>
            <a:headEnd type="none" w="med" len="med"/>
            <a:tailEnd type="none" w="med" len="med"/>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800" b="0" i="0" u="none" strike="noStrike" cap="none" normalizeH="0" baseline="0" dirty="0">
              <a:ln>
                <a:noFill/>
              </a:ln>
              <a:solidFill>
                <a:schemeClr val="bg1"/>
              </a:solidFill>
              <a:effectLst/>
              <a:latin typeface="Arial" charset="0"/>
              <a:ea typeface="HG丸ｺﾞｼｯｸM-PRO" pitchFamily="50" charset="-128"/>
            </a:endParaRPr>
          </a:p>
        </p:txBody>
      </p:sp>
      <p:sp>
        <p:nvSpPr>
          <p:cNvPr id="48" name="右矢印 47"/>
          <p:cNvSpPr/>
          <p:nvPr/>
        </p:nvSpPr>
        <p:spPr bwMode="auto">
          <a:xfrm>
            <a:off x="6007100" y="2362200"/>
            <a:ext cx="381000" cy="381000"/>
          </a:xfrm>
          <a:prstGeom prst="rightArrow">
            <a:avLst/>
          </a:prstGeom>
          <a:solidFill>
            <a:srgbClr val="3366FF"/>
          </a:solidFill>
          <a:ln>
            <a:noFill/>
            <a:headEnd type="none" w="med" len="med"/>
            <a:tailEnd type="none" w="med" len="med"/>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chemeClr val="bg1"/>
              </a:solidFill>
              <a:effectLst/>
              <a:latin typeface="Arial" charset="0"/>
              <a:ea typeface="HG丸ｺﾞｼｯｸM-PRO" pitchFamily="50" charset="-128"/>
            </a:endParaRPr>
          </a:p>
        </p:txBody>
      </p:sp>
      <p:sp>
        <p:nvSpPr>
          <p:cNvPr id="49" name="右矢印 48"/>
          <p:cNvSpPr/>
          <p:nvPr/>
        </p:nvSpPr>
        <p:spPr bwMode="auto">
          <a:xfrm>
            <a:off x="6858000" y="3505200"/>
            <a:ext cx="381000" cy="381000"/>
          </a:xfrm>
          <a:prstGeom prst="rightArrow">
            <a:avLst/>
          </a:prstGeom>
          <a:solidFill>
            <a:srgbClr val="3366FF"/>
          </a:solidFill>
          <a:ln>
            <a:noFill/>
            <a:headEnd type="none" w="med" len="med"/>
            <a:tailEnd type="none" w="med" len="med"/>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chemeClr val="bg1"/>
              </a:solidFill>
              <a:effectLst/>
              <a:latin typeface="Arial" charset="0"/>
              <a:ea typeface="HG丸ｺﾞｼｯｸM-PRO" pitchFamily="50" charset="-128"/>
            </a:endParaRPr>
          </a:p>
        </p:txBody>
      </p:sp>
      <p:sp>
        <p:nvSpPr>
          <p:cNvPr id="50" name="右矢印 49"/>
          <p:cNvSpPr/>
          <p:nvPr/>
        </p:nvSpPr>
        <p:spPr bwMode="auto">
          <a:xfrm>
            <a:off x="7556500" y="4648200"/>
            <a:ext cx="381000" cy="381000"/>
          </a:xfrm>
          <a:prstGeom prst="rightArrow">
            <a:avLst/>
          </a:prstGeom>
          <a:solidFill>
            <a:srgbClr val="3366FF"/>
          </a:solidFill>
          <a:ln>
            <a:noFill/>
            <a:headEnd type="none" w="med" len="med"/>
            <a:tailEnd type="none" w="med" len="med"/>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chemeClr val="bg1"/>
              </a:solidFill>
              <a:effectLst/>
              <a:latin typeface="Arial" charset="0"/>
              <a:ea typeface="HG丸ｺﾞｼｯｸM-PRO" pitchFamily="50" charset="-128"/>
            </a:endParaRPr>
          </a:p>
        </p:txBody>
      </p:sp>
      <p:sp>
        <p:nvSpPr>
          <p:cNvPr id="51" name="右矢印 50"/>
          <p:cNvSpPr/>
          <p:nvPr/>
        </p:nvSpPr>
        <p:spPr bwMode="auto">
          <a:xfrm>
            <a:off x="8353425" y="5778044"/>
            <a:ext cx="381000" cy="381000"/>
          </a:xfrm>
          <a:prstGeom prst="rightArrow">
            <a:avLst/>
          </a:prstGeom>
          <a:solidFill>
            <a:srgbClr val="3366FF"/>
          </a:solidFill>
          <a:ln>
            <a:noFill/>
            <a:headEnd type="none" w="med" len="med"/>
            <a:tailEnd type="none" w="med" len="med"/>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chemeClr val="bg1"/>
              </a:solidFill>
              <a:effectLst/>
              <a:latin typeface="Arial" charset="0"/>
              <a:ea typeface="HG丸ｺﾞｼｯｸM-PRO" pitchFamily="50" charset="-128"/>
            </a:endParaRPr>
          </a:p>
        </p:txBody>
      </p:sp>
      <p:sp>
        <p:nvSpPr>
          <p:cNvPr id="58" name="角丸四角形吹き出し 57"/>
          <p:cNvSpPr/>
          <p:nvPr/>
        </p:nvSpPr>
        <p:spPr bwMode="auto">
          <a:xfrm>
            <a:off x="5092700" y="5181600"/>
            <a:ext cx="2061885" cy="990600"/>
          </a:xfrm>
          <a:prstGeom prst="wedgeRoundRectCallout">
            <a:avLst>
              <a:gd name="adj1" fmla="val -18134"/>
              <a:gd name="adj2" fmla="val -86828"/>
              <a:gd name="adj3" fmla="val 16667"/>
            </a:avLst>
          </a:prstGeom>
          <a:solidFill>
            <a:srgbClr val="33ACBD"/>
          </a:solidFill>
          <a:ln>
            <a:noFill/>
            <a:headEnd type="none" w="med" len="med"/>
            <a:tailEnd type="none" w="med" len="med"/>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a:spcBef>
                <a:spcPct val="20000"/>
              </a:spcBef>
            </a:pPr>
            <a:r>
              <a:rPr lang="ja-JP" altLang="en-US" sz="1200" dirty="0">
                <a:solidFill>
                  <a:schemeClr val="bg1"/>
                </a:solidFill>
                <a:effectLst/>
              </a:rPr>
              <a:t>ビジネス上の重要度で要件の優先順位を決め、これに従って必要機能を順次開発</a:t>
            </a:r>
            <a:endParaRPr kumimoji="0" lang="ja-JP" altLang="en-US" sz="1200" b="0" i="0" u="none" strike="noStrike" cap="none" normalizeH="0" baseline="0" dirty="0">
              <a:ln>
                <a:noFill/>
              </a:ln>
              <a:solidFill>
                <a:schemeClr val="bg1"/>
              </a:solidFill>
              <a:effectLst/>
              <a:latin typeface="Arial" charset="0"/>
              <a:ea typeface="HG丸ｺﾞｼｯｸM-PRO" pitchFamily="50" charset="-128"/>
            </a:endParaRPr>
          </a:p>
        </p:txBody>
      </p:sp>
      <p:sp>
        <p:nvSpPr>
          <p:cNvPr id="87" name="テキスト ボックス 86"/>
          <p:cNvSpPr txBox="1"/>
          <p:nvPr/>
        </p:nvSpPr>
        <p:spPr>
          <a:xfrm>
            <a:off x="5930900" y="1676400"/>
            <a:ext cx="1634432" cy="276999"/>
          </a:xfrm>
          <a:prstGeom prst="rect">
            <a:avLst/>
          </a:prstGeom>
          <a:noFill/>
        </p:spPr>
        <p:txBody>
          <a:bodyPr wrap="none" rtlCol="0">
            <a:spAutoFit/>
          </a:bodyPr>
          <a:lstStyle/>
          <a:p>
            <a:r>
              <a:rPr kumimoji="1" lang="ja-JP" altLang="en-US" sz="1200" dirty="0">
                <a:solidFill>
                  <a:srgbClr val="0000FF"/>
                </a:solidFill>
                <a:effectLst/>
              </a:rPr>
              <a:t>反復</a:t>
            </a:r>
            <a:r>
              <a:rPr lang="ja-JP" altLang="en-US" sz="1200" dirty="0">
                <a:solidFill>
                  <a:srgbClr val="0000FF"/>
                </a:solidFill>
                <a:effectLst/>
              </a:rPr>
              <a:t>（イテレーション）</a:t>
            </a:r>
            <a:r>
              <a:rPr lang="en-US" altLang="ja-JP" sz="1200" dirty="0">
                <a:solidFill>
                  <a:srgbClr val="0000FF"/>
                </a:solidFill>
                <a:effectLst/>
              </a:rPr>
              <a:t>1</a:t>
            </a:r>
            <a:endParaRPr kumimoji="1" lang="ja-JP" altLang="en-US" sz="1200" dirty="0">
              <a:solidFill>
                <a:srgbClr val="0000FF"/>
              </a:solidFill>
              <a:effectLst/>
            </a:endParaRPr>
          </a:p>
        </p:txBody>
      </p:sp>
      <p:sp>
        <p:nvSpPr>
          <p:cNvPr id="88" name="テキスト ボックス 87"/>
          <p:cNvSpPr txBox="1"/>
          <p:nvPr/>
        </p:nvSpPr>
        <p:spPr>
          <a:xfrm>
            <a:off x="6705600" y="2819400"/>
            <a:ext cx="607859" cy="276999"/>
          </a:xfrm>
          <a:prstGeom prst="rect">
            <a:avLst/>
          </a:prstGeom>
          <a:noFill/>
        </p:spPr>
        <p:txBody>
          <a:bodyPr wrap="none" rtlCol="0">
            <a:spAutoFit/>
          </a:bodyPr>
          <a:lstStyle/>
          <a:p>
            <a:r>
              <a:rPr kumimoji="1" lang="ja-JP" altLang="en-US" sz="1200" dirty="0">
                <a:solidFill>
                  <a:srgbClr val="0000FF"/>
                </a:solidFill>
                <a:effectLst/>
              </a:rPr>
              <a:t>反復</a:t>
            </a:r>
            <a:r>
              <a:rPr kumimoji="1" lang="en-US" altLang="ja-JP" sz="1200" dirty="0">
                <a:solidFill>
                  <a:srgbClr val="0000FF"/>
                </a:solidFill>
                <a:effectLst/>
              </a:rPr>
              <a:t> </a:t>
            </a:r>
            <a:r>
              <a:rPr lang="en-US" altLang="ja-JP" sz="1200" dirty="0">
                <a:solidFill>
                  <a:srgbClr val="0000FF"/>
                </a:solidFill>
                <a:effectLst/>
              </a:rPr>
              <a:t>2</a:t>
            </a:r>
            <a:endParaRPr kumimoji="1" lang="ja-JP" altLang="en-US" sz="1200" dirty="0">
              <a:solidFill>
                <a:srgbClr val="0000FF"/>
              </a:solidFill>
              <a:effectLst/>
            </a:endParaRPr>
          </a:p>
        </p:txBody>
      </p:sp>
      <p:sp>
        <p:nvSpPr>
          <p:cNvPr id="89" name="テキスト ボックス 88"/>
          <p:cNvSpPr txBox="1"/>
          <p:nvPr/>
        </p:nvSpPr>
        <p:spPr>
          <a:xfrm>
            <a:off x="7480300" y="3962400"/>
            <a:ext cx="607859" cy="276999"/>
          </a:xfrm>
          <a:prstGeom prst="rect">
            <a:avLst/>
          </a:prstGeom>
          <a:noFill/>
        </p:spPr>
        <p:txBody>
          <a:bodyPr wrap="none" rtlCol="0">
            <a:spAutoFit/>
          </a:bodyPr>
          <a:lstStyle/>
          <a:p>
            <a:r>
              <a:rPr kumimoji="1" lang="ja-JP" altLang="en-US" sz="1200" dirty="0">
                <a:solidFill>
                  <a:srgbClr val="0000FF"/>
                </a:solidFill>
                <a:effectLst/>
              </a:rPr>
              <a:t>反復</a:t>
            </a:r>
            <a:r>
              <a:rPr kumimoji="1" lang="en-US" altLang="ja-JP" sz="1200" dirty="0">
                <a:solidFill>
                  <a:srgbClr val="0000FF"/>
                </a:solidFill>
                <a:effectLst/>
              </a:rPr>
              <a:t> </a:t>
            </a:r>
            <a:r>
              <a:rPr lang="en-US" altLang="ja-JP" sz="1200" dirty="0">
                <a:solidFill>
                  <a:srgbClr val="0000FF"/>
                </a:solidFill>
                <a:effectLst/>
              </a:rPr>
              <a:t>3</a:t>
            </a:r>
            <a:endParaRPr kumimoji="1" lang="ja-JP" altLang="en-US" sz="1200" dirty="0">
              <a:solidFill>
                <a:srgbClr val="0000FF"/>
              </a:solidFill>
              <a:effectLst/>
            </a:endParaRPr>
          </a:p>
        </p:txBody>
      </p:sp>
      <p:sp>
        <p:nvSpPr>
          <p:cNvPr id="90" name="テキスト ボックス 89"/>
          <p:cNvSpPr txBox="1"/>
          <p:nvPr/>
        </p:nvSpPr>
        <p:spPr>
          <a:xfrm>
            <a:off x="8255000" y="5105400"/>
            <a:ext cx="607859" cy="276999"/>
          </a:xfrm>
          <a:prstGeom prst="rect">
            <a:avLst/>
          </a:prstGeom>
          <a:noFill/>
        </p:spPr>
        <p:txBody>
          <a:bodyPr wrap="none" rtlCol="0">
            <a:spAutoFit/>
          </a:bodyPr>
          <a:lstStyle/>
          <a:p>
            <a:r>
              <a:rPr kumimoji="1" lang="ja-JP" altLang="en-US" sz="1200" dirty="0">
                <a:solidFill>
                  <a:srgbClr val="0000FF"/>
                </a:solidFill>
                <a:effectLst/>
              </a:rPr>
              <a:t>反復</a:t>
            </a:r>
            <a:r>
              <a:rPr kumimoji="1" lang="en-US" altLang="ja-JP" sz="1200" dirty="0">
                <a:solidFill>
                  <a:srgbClr val="0000FF"/>
                </a:solidFill>
                <a:effectLst/>
              </a:rPr>
              <a:t> </a:t>
            </a:r>
            <a:r>
              <a:rPr lang="en-US" altLang="ja-JP" sz="1200" dirty="0">
                <a:solidFill>
                  <a:srgbClr val="0000FF"/>
                </a:solidFill>
                <a:effectLst/>
              </a:rPr>
              <a:t>4</a:t>
            </a:r>
            <a:endParaRPr kumimoji="1" lang="ja-JP" altLang="en-US" sz="1200" dirty="0">
              <a:solidFill>
                <a:srgbClr val="0000FF"/>
              </a:solidFill>
              <a:effectLst/>
            </a:endParaRPr>
          </a:p>
        </p:txBody>
      </p:sp>
      <p:sp>
        <p:nvSpPr>
          <p:cNvPr id="93" name="テキスト ボックス 92"/>
          <p:cNvSpPr txBox="1"/>
          <p:nvPr/>
        </p:nvSpPr>
        <p:spPr>
          <a:xfrm>
            <a:off x="6007100" y="2133600"/>
            <a:ext cx="595035" cy="215444"/>
          </a:xfrm>
          <a:prstGeom prst="rect">
            <a:avLst/>
          </a:prstGeom>
          <a:noFill/>
        </p:spPr>
        <p:txBody>
          <a:bodyPr wrap="none" rtlCol="0">
            <a:spAutoFit/>
          </a:bodyPr>
          <a:lstStyle/>
          <a:p>
            <a:r>
              <a:rPr kumimoji="1" lang="ja-JP" altLang="en-US" sz="800" dirty="0">
                <a:solidFill>
                  <a:srgbClr val="0000FF"/>
                </a:solidFill>
                <a:effectLst/>
              </a:rPr>
              <a:t>リリース</a:t>
            </a:r>
          </a:p>
        </p:txBody>
      </p:sp>
      <p:sp>
        <p:nvSpPr>
          <p:cNvPr id="94" name="テキスト ボックス 93"/>
          <p:cNvSpPr txBox="1"/>
          <p:nvPr/>
        </p:nvSpPr>
        <p:spPr>
          <a:xfrm>
            <a:off x="6858000" y="3276600"/>
            <a:ext cx="595035" cy="215444"/>
          </a:xfrm>
          <a:prstGeom prst="rect">
            <a:avLst/>
          </a:prstGeom>
          <a:noFill/>
        </p:spPr>
        <p:txBody>
          <a:bodyPr wrap="none" rtlCol="0">
            <a:spAutoFit/>
          </a:bodyPr>
          <a:lstStyle/>
          <a:p>
            <a:r>
              <a:rPr kumimoji="1" lang="ja-JP" altLang="en-US" sz="800" dirty="0">
                <a:solidFill>
                  <a:srgbClr val="0000FF"/>
                </a:solidFill>
                <a:effectLst/>
              </a:rPr>
              <a:t>リリース</a:t>
            </a:r>
          </a:p>
        </p:txBody>
      </p:sp>
      <p:sp>
        <p:nvSpPr>
          <p:cNvPr id="95" name="テキスト ボックス 94"/>
          <p:cNvSpPr txBox="1"/>
          <p:nvPr/>
        </p:nvSpPr>
        <p:spPr>
          <a:xfrm>
            <a:off x="7556500" y="4419600"/>
            <a:ext cx="595035" cy="215444"/>
          </a:xfrm>
          <a:prstGeom prst="rect">
            <a:avLst/>
          </a:prstGeom>
          <a:noFill/>
        </p:spPr>
        <p:txBody>
          <a:bodyPr wrap="none" rtlCol="0">
            <a:spAutoFit/>
          </a:bodyPr>
          <a:lstStyle/>
          <a:p>
            <a:r>
              <a:rPr kumimoji="1" lang="ja-JP" altLang="en-US" sz="800" dirty="0">
                <a:solidFill>
                  <a:srgbClr val="0000FF"/>
                </a:solidFill>
                <a:effectLst/>
              </a:rPr>
              <a:t>リリース</a:t>
            </a:r>
          </a:p>
        </p:txBody>
      </p:sp>
      <p:sp>
        <p:nvSpPr>
          <p:cNvPr id="96" name="テキスト ボックス 95"/>
          <p:cNvSpPr txBox="1"/>
          <p:nvPr/>
        </p:nvSpPr>
        <p:spPr>
          <a:xfrm>
            <a:off x="8331200" y="5562600"/>
            <a:ext cx="595035" cy="215444"/>
          </a:xfrm>
          <a:prstGeom prst="rect">
            <a:avLst/>
          </a:prstGeom>
          <a:noFill/>
        </p:spPr>
        <p:txBody>
          <a:bodyPr wrap="none" rtlCol="0">
            <a:spAutoFit/>
          </a:bodyPr>
          <a:lstStyle/>
          <a:p>
            <a:r>
              <a:rPr kumimoji="1" lang="ja-JP" altLang="en-US" sz="800" dirty="0">
                <a:solidFill>
                  <a:srgbClr val="0000FF"/>
                </a:solidFill>
                <a:effectLst/>
              </a:rPr>
              <a:t>リリース</a:t>
            </a:r>
          </a:p>
        </p:txBody>
      </p:sp>
      <p:sp>
        <p:nvSpPr>
          <p:cNvPr id="77" name="角丸四角形 76"/>
          <p:cNvSpPr/>
          <p:nvPr/>
        </p:nvSpPr>
        <p:spPr bwMode="auto">
          <a:xfrm>
            <a:off x="5943600" y="2895600"/>
            <a:ext cx="228600" cy="228600"/>
          </a:xfrm>
          <a:prstGeom prst="roundRect">
            <a:avLst>
              <a:gd name="adj" fmla="val 0"/>
            </a:avLst>
          </a:prstGeom>
          <a:solidFill>
            <a:srgbClr val="FF6666"/>
          </a:solidFill>
          <a:ln>
            <a:noFill/>
            <a:headEnd type="none" w="med" len="med"/>
            <a:tailEnd type="none" w="med" len="med"/>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000" b="0" i="0" u="none" strike="noStrike" cap="none" normalizeH="0" baseline="0" dirty="0">
              <a:ln>
                <a:noFill/>
              </a:ln>
              <a:solidFill>
                <a:schemeClr val="bg1"/>
              </a:solidFill>
              <a:effectLst/>
              <a:latin typeface="Arial" charset="0"/>
              <a:ea typeface="HG丸ｺﾞｼｯｸM-PRO" pitchFamily="50" charset="-128"/>
            </a:endParaRPr>
          </a:p>
        </p:txBody>
      </p:sp>
      <p:sp>
        <p:nvSpPr>
          <p:cNvPr id="78" name="角丸四角形 77"/>
          <p:cNvSpPr/>
          <p:nvPr/>
        </p:nvSpPr>
        <p:spPr bwMode="auto">
          <a:xfrm>
            <a:off x="6096000" y="3124200"/>
            <a:ext cx="228600" cy="228600"/>
          </a:xfrm>
          <a:prstGeom prst="roundRect">
            <a:avLst>
              <a:gd name="adj" fmla="val 0"/>
            </a:avLst>
          </a:prstGeom>
          <a:solidFill>
            <a:schemeClr val="accent5">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000" b="0" i="0" u="none" strike="noStrike" cap="none" normalizeH="0" baseline="0" dirty="0">
              <a:ln>
                <a:noFill/>
              </a:ln>
              <a:solidFill>
                <a:schemeClr val="bg1"/>
              </a:solidFill>
              <a:effectLst/>
            </a:endParaRPr>
          </a:p>
        </p:txBody>
      </p:sp>
      <p:sp>
        <p:nvSpPr>
          <p:cNvPr id="79" name="角丸四角形 78"/>
          <p:cNvSpPr/>
          <p:nvPr/>
        </p:nvSpPr>
        <p:spPr bwMode="auto">
          <a:xfrm>
            <a:off x="6248400" y="3352800"/>
            <a:ext cx="228600" cy="228600"/>
          </a:xfrm>
          <a:prstGeom prst="roundRect">
            <a:avLst>
              <a:gd name="adj" fmla="val 0"/>
            </a:avLst>
          </a:prstGeom>
          <a:ln>
            <a:noFill/>
            <a:headEnd type="none" w="med" len="med"/>
            <a:tailEnd type="none" w="med" len="med"/>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800" b="0" i="0" u="none" strike="noStrike" cap="none" normalizeH="0" baseline="0" dirty="0">
              <a:ln>
                <a:noFill/>
              </a:ln>
              <a:solidFill>
                <a:schemeClr val="bg1"/>
              </a:solidFill>
              <a:effectLst/>
            </a:endParaRPr>
          </a:p>
        </p:txBody>
      </p:sp>
      <p:sp>
        <p:nvSpPr>
          <p:cNvPr id="80" name="角丸四角形 79"/>
          <p:cNvSpPr/>
          <p:nvPr/>
        </p:nvSpPr>
        <p:spPr bwMode="auto">
          <a:xfrm>
            <a:off x="6400800" y="3581400"/>
            <a:ext cx="228600" cy="228600"/>
          </a:xfrm>
          <a:prstGeom prst="roundRect">
            <a:avLst>
              <a:gd name="adj" fmla="val 0"/>
            </a:avLst>
          </a:prstGeom>
          <a:solidFill>
            <a:srgbClr val="0000FF"/>
          </a:solidFill>
          <a:ln>
            <a:noFill/>
            <a:headEnd type="none" w="med" len="med"/>
            <a:tailEnd type="none" w="med" len="med"/>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800" b="0" i="0" u="none" strike="noStrike" cap="none" normalizeH="0" baseline="0" dirty="0">
              <a:ln>
                <a:noFill/>
              </a:ln>
              <a:solidFill>
                <a:schemeClr val="bg1"/>
              </a:solidFill>
              <a:effectLst/>
              <a:latin typeface="Arial" charset="0"/>
              <a:ea typeface="HG丸ｺﾞｼｯｸM-PRO" pitchFamily="50" charset="-128"/>
            </a:endParaRPr>
          </a:p>
        </p:txBody>
      </p:sp>
      <p:sp>
        <p:nvSpPr>
          <p:cNvPr id="81" name="角丸四角形 80"/>
          <p:cNvSpPr/>
          <p:nvPr/>
        </p:nvSpPr>
        <p:spPr bwMode="auto">
          <a:xfrm>
            <a:off x="6697385" y="4010799"/>
            <a:ext cx="228600" cy="228600"/>
          </a:xfrm>
          <a:prstGeom prst="roundRect">
            <a:avLst>
              <a:gd name="adj" fmla="val 0"/>
            </a:avLst>
          </a:prstGeom>
          <a:solidFill>
            <a:srgbClr val="FF6666"/>
          </a:solidFill>
          <a:ln>
            <a:noFill/>
            <a:headEnd type="none" w="med" len="med"/>
            <a:tailEnd type="none" w="med" len="med"/>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000" b="0" i="0" u="none" strike="noStrike" cap="none" normalizeH="0" baseline="0" dirty="0">
              <a:ln>
                <a:noFill/>
              </a:ln>
              <a:solidFill>
                <a:schemeClr val="bg1"/>
              </a:solidFill>
              <a:effectLst/>
              <a:latin typeface="Arial" charset="0"/>
              <a:ea typeface="HG丸ｺﾞｼｯｸM-PRO" pitchFamily="50" charset="-128"/>
            </a:endParaRPr>
          </a:p>
        </p:txBody>
      </p:sp>
      <p:sp>
        <p:nvSpPr>
          <p:cNvPr id="82" name="角丸四角形 81"/>
          <p:cNvSpPr/>
          <p:nvPr/>
        </p:nvSpPr>
        <p:spPr bwMode="auto">
          <a:xfrm>
            <a:off x="6849785" y="4239399"/>
            <a:ext cx="228600" cy="228600"/>
          </a:xfrm>
          <a:prstGeom prst="roundRect">
            <a:avLst>
              <a:gd name="adj" fmla="val 0"/>
            </a:avLst>
          </a:prstGeom>
          <a:solidFill>
            <a:schemeClr val="accent5">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000" b="0" i="0" u="none" strike="noStrike" cap="none" normalizeH="0" baseline="0" dirty="0">
              <a:ln>
                <a:noFill/>
              </a:ln>
              <a:solidFill>
                <a:schemeClr val="bg1"/>
              </a:solidFill>
              <a:effectLst/>
            </a:endParaRPr>
          </a:p>
        </p:txBody>
      </p:sp>
      <p:sp>
        <p:nvSpPr>
          <p:cNvPr id="98" name="角丸四角形 97"/>
          <p:cNvSpPr/>
          <p:nvPr/>
        </p:nvSpPr>
        <p:spPr bwMode="auto">
          <a:xfrm>
            <a:off x="7002185" y="4467999"/>
            <a:ext cx="228600" cy="228600"/>
          </a:xfrm>
          <a:prstGeom prst="roundRect">
            <a:avLst>
              <a:gd name="adj" fmla="val 0"/>
            </a:avLst>
          </a:prstGeom>
          <a:ln>
            <a:noFill/>
            <a:headEnd type="none" w="med" len="med"/>
            <a:tailEnd type="none" w="med" len="med"/>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800" b="0" i="0" u="none" strike="noStrike" cap="none" normalizeH="0" baseline="0" dirty="0">
              <a:ln>
                <a:noFill/>
              </a:ln>
              <a:solidFill>
                <a:schemeClr val="bg1"/>
              </a:solidFill>
              <a:effectLst/>
            </a:endParaRPr>
          </a:p>
        </p:txBody>
      </p:sp>
      <p:sp>
        <p:nvSpPr>
          <p:cNvPr id="99" name="角丸四角形 98"/>
          <p:cNvSpPr/>
          <p:nvPr/>
        </p:nvSpPr>
        <p:spPr bwMode="auto">
          <a:xfrm>
            <a:off x="7154585" y="4696599"/>
            <a:ext cx="228600" cy="228600"/>
          </a:xfrm>
          <a:prstGeom prst="roundRect">
            <a:avLst>
              <a:gd name="adj" fmla="val 0"/>
            </a:avLst>
          </a:prstGeom>
          <a:solidFill>
            <a:srgbClr val="0000FF"/>
          </a:solidFill>
          <a:ln>
            <a:noFill/>
            <a:headEnd type="none" w="med" len="med"/>
            <a:tailEnd type="none" w="med" len="med"/>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800" b="0" i="0" u="none" strike="noStrike" cap="none" normalizeH="0" baseline="0" dirty="0">
              <a:ln>
                <a:noFill/>
              </a:ln>
              <a:solidFill>
                <a:schemeClr val="bg1"/>
              </a:solidFill>
              <a:effectLst/>
              <a:latin typeface="Arial" charset="0"/>
              <a:ea typeface="HG丸ｺﾞｼｯｸM-PRO" pitchFamily="50" charset="-128"/>
            </a:endParaRPr>
          </a:p>
        </p:txBody>
      </p:sp>
      <p:sp>
        <p:nvSpPr>
          <p:cNvPr id="100" name="角丸四角形 99"/>
          <p:cNvSpPr/>
          <p:nvPr/>
        </p:nvSpPr>
        <p:spPr bwMode="auto">
          <a:xfrm>
            <a:off x="7493000" y="5181600"/>
            <a:ext cx="228600" cy="228600"/>
          </a:xfrm>
          <a:prstGeom prst="roundRect">
            <a:avLst>
              <a:gd name="adj" fmla="val 0"/>
            </a:avLst>
          </a:prstGeom>
          <a:solidFill>
            <a:srgbClr val="FF6666"/>
          </a:solidFill>
          <a:ln>
            <a:noFill/>
            <a:headEnd type="none" w="med" len="med"/>
            <a:tailEnd type="none" w="med" len="med"/>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000" b="0" i="0" u="none" strike="noStrike" cap="none" normalizeH="0" baseline="0" dirty="0">
              <a:ln>
                <a:noFill/>
              </a:ln>
              <a:solidFill>
                <a:schemeClr val="bg1"/>
              </a:solidFill>
              <a:effectLst/>
              <a:latin typeface="Arial" charset="0"/>
              <a:ea typeface="HG丸ｺﾞｼｯｸM-PRO" pitchFamily="50" charset="-128"/>
            </a:endParaRPr>
          </a:p>
        </p:txBody>
      </p:sp>
      <p:sp>
        <p:nvSpPr>
          <p:cNvPr id="101" name="角丸四角形 100"/>
          <p:cNvSpPr/>
          <p:nvPr/>
        </p:nvSpPr>
        <p:spPr bwMode="auto">
          <a:xfrm>
            <a:off x="7645400" y="5410200"/>
            <a:ext cx="228600" cy="228600"/>
          </a:xfrm>
          <a:prstGeom prst="roundRect">
            <a:avLst>
              <a:gd name="adj" fmla="val 0"/>
            </a:avLst>
          </a:prstGeom>
          <a:solidFill>
            <a:schemeClr val="accent5">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000" b="0" i="0" u="none" strike="noStrike" cap="none" normalizeH="0" baseline="0" dirty="0">
              <a:ln>
                <a:noFill/>
              </a:ln>
              <a:solidFill>
                <a:schemeClr val="bg1"/>
              </a:solidFill>
              <a:effectLst/>
            </a:endParaRPr>
          </a:p>
        </p:txBody>
      </p:sp>
      <p:sp>
        <p:nvSpPr>
          <p:cNvPr id="102" name="角丸四角形 101"/>
          <p:cNvSpPr/>
          <p:nvPr/>
        </p:nvSpPr>
        <p:spPr bwMode="auto">
          <a:xfrm>
            <a:off x="7797800" y="5638800"/>
            <a:ext cx="228600" cy="228600"/>
          </a:xfrm>
          <a:prstGeom prst="roundRect">
            <a:avLst>
              <a:gd name="adj" fmla="val 0"/>
            </a:avLst>
          </a:prstGeom>
          <a:ln>
            <a:noFill/>
            <a:headEnd type="none" w="med" len="med"/>
            <a:tailEnd type="none" w="med" len="med"/>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800" b="0" i="0" u="none" strike="noStrike" cap="none" normalizeH="0" baseline="0" dirty="0">
              <a:ln>
                <a:noFill/>
              </a:ln>
              <a:solidFill>
                <a:schemeClr val="bg1"/>
              </a:solidFill>
              <a:effectLst/>
            </a:endParaRPr>
          </a:p>
        </p:txBody>
      </p:sp>
      <p:sp>
        <p:nvSpPr>
          <p:cNvPr id="103" name="角丸四角形 102"/>
          <p:cNvSpPr/>
          <p:nvPr/>
        </p:nvSpPr>
        <p:spPr bwMode="auto">
          <a:xfrm>
            <a:off x="7950200" y="5867400"/>
            <a:ext cx="228600" cy="228600"/>
          </a:xfrm>
          <a:prstGeom prst="roundRect">
            <a:avLst>
              <a:gd name="adj" fmla="val 0"/>
            </a:avLst>
          </a:prstGeom>
          <a:solidFill>
            <a:srgbClr val="0000FF"/>
          </a:solidFill>
          <a:ln>
            <a:noFill/>
            <a:headEnd type="none" w="med" len="med"/>
            <a:tailEnd type="none" w="med" len="med"/>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800" b="0" i="0" u="none" strike="noStrike" cap="none" normalizeH="0" baseline="0" dirty="0">
              <a:ln>
                <a:noFill/>
              </a:ln>
              <a:solidFill>
                <a:schemeClr val="bg1"/>
              </a:solidFill>
              <a:effectLst/>
              <a:latin typeface="Arial" charset="0"/>
              <a:ea typeface="HG丸ｺﾞｼｯｸM-PRO" pitchFamily="50" charset="-128"/>
            </a:endParaRPr>
          </a:p>
        </p:txBody>
      </p:sp>
      <p:sp>
        <p:nvSpPr>
          <p:cNvPr id="10" name="テキスト ボックス 9"/>
          <p:cNvSpPr txBox="1"/>
          <p:nvPr/>
        </p:nvSpPr>
        <p:spPr>
          <a:xfrm>
            <a:off x="6917169" y="2133832"/>
            <a:ext cx="1825564" cy="553998"/>
          </a:xfrm>
          <a:prstGeom prst="rect">
            <a:avLst/>
          </a:prstGeom>
          <a:noFill/>
        </p:spPr>
        <p:txBody>
          <a:bodyPr wrap="none" rtlCol="0">
            <a:spAutoFit/>
          </a:bodyPr>
          <a:lstStyle/>
          <a:p>
            <a:pPr algn="ctr"/>
            <a:r>
              <a:rPr kumimoji="1" lang="en-US" altLang="ja-JP" sz="1200" b="1" u="sng" dirty="0">
                <a:solidFill>
                  <a:srgbClr val="FF8000"/>
                </a:solidFill>
                <a:latin typeface="Meiryo" charset="-128"/>
                <a:ea typeface="Meiryo" charset="-128"/>
                <a:cs typeface="Meiryo" charset="-128"/>
              </a:rPr>
              <a:t>C</a:t>
            </a:r>
            <a:r>
              <a:rPr kumimoji="1" lang="en-US" altLang="ja-JP" sz="1200" dirty="0">
                <a:solidFill>
                  <a:srgbClr val="FF8000"/>
                </a:solidFill>
                <a:latin typeface="Meiryo" charset="-128"/>
                <a:ea typeface="Meiryo" charset="-128"/>
                <a:cs typeface="Meiryo" charset="-128"/>
              </a:rPr>
              <a:t>ontinues </a:t>
            </a:r>
            <a:r>
              <a:rPr kumimoji="1" lang="en-US" altLang="ja-JP" sz="1200" b="1" u="sng" dirty="0">
                <a:solidFill>
                  <a:srgbClr val="FF8000"/>
                </a:solidFill>
                <a:latin typeface="Meiryo" charset="-128"/>
                <a:ea typeface="Meiryo" charset="-128"/>
                <a:cs typeface="Meiryo" charset="-128"/>
              </a:rPr>
              <a:t>I</a:t>
            </a:r>
            <a:r>
              <a:rPr kumimoji="1" lang="en-US" altLang="ja-JP" sz="1200" dirty="0">
                <a:solidFill>
                  <a:srgbClr val="FF8000"/>
                </a:solidFill>
                <a:latin typeface="Meiryo" charset="-128"/>
                <a:ea typeface="Meiryo" charset="-128"/>
                <a:cs typeface="Meiryo" charset="-128"/>
              </a:rPr>
              <a:t>ntegration</a:t>
            </a:r>
          </a:p>
          <a:p>
            <a:pPr algn="ctr"/>
            <a:r>
              <a:rPr lang="ja-JP" altLang="en-US" b="1" dirty="0">
                <a:solidFill>
                  <a:srgbClr val="FF6666"/>
                </a:solidFill>
                <a:latin typeface="Meiryo" charset="-128"/>
                <a:ea typeface="Meiryo" charset="-128"/>
                <a:cs typeface="Meiryo" charset="-128"/>
              </a:rPr>
              <a:t>品質の作り込み</a:t>
            </a:r>
            <a:endParaRPr kumimoji="1" lang="ja-JP" altLang="en-US" b="1" dirty="0">
              <a:solidFill>
                <a:srgbClr val="FF6666"/>
              </a:solidFill>
              <a:latin typeface="Meiryo" charset="-128"/>
              <a:ea typeface="Meiryo" charset="-128"/>
              <a:cs typeface="Meiryo" charset="-128"/>
            </a:endParaRPr>
          </a:p>
        </p:txBody>
      </p:sp>
      <p:sp>
        <p:nvSpPr>
          <p:cNvPr id="14" name="タイトル 13">
            <a:extLst>
              <a:ext uri="{FF2B5EF4-FFF2-40B4-BE49-F238E27FC236}">
                <a16:creationId xmlns:a16="http://schemas.microsoft.com/office/drawing/2014/main" id="{3A52B9E6-00F2-C5CE-F527-8C70F5D4C625}"/>
              </a:ext>
            </a:extLst>
          </p:cNvPr>
          <p:cNvSpPr>
            <a:spLocks noGrp="1"/>
          </p:cNvSpPr>
          <p:nvPr>
            <p:ph type="title"/>
          </p:nvPr>
        </p:nvSpPr>
        <p:spPr>
          <a:xfrm>
            <a:off x="230400" y="266400"/>
            <a:ext cx="8686800" cy="416221"/>
          </a:xfrm>
        </p:spPr>
        <p:txBody>
          <a:bodyPr/>
          <a:lstStyle/>
          <a:p>
            <a:r>
              <a:rPr lang="en-US" altLang="en-US" dirty="0"/>
              <a:t>ウォーターフォール</a:t>
            </a:r>
            <a:r>
              <a:rPr lang="ja-JP" altLang="en-US" dirty="0"/>
              <a:t>開発とアジャイル開発（３）</a:t>
            </a:r>
          </a:p>
        </p:txBody>
      </p:sp>
      <p:sp>
        <p:nvSpPr>
          <p:cNvPr id="13" name="タイトル 1">
            <a:extLst>
              <a:ext uri="{FF2B5EF4-FFF2-40B4-BE49-F238E27FC236}">
                <a16:creationId xmlns:a16="http://schemas.microsoft.com/office/drawing/2014/main" id="{1D33512E-1F3F-0BA5-696D-ACAA56231EC2}"/>
              </a:ext>
            </a:extLst>
          </p:cNvPr>
          <p:cNvSpPr txBox="1">
            <a:spLocks/>
          </p:cNvSpPr>
          <p:nvPr/>
        </p:nvSpPr>
        <p:spPr>
          <a:xfrm>
            <a:off x="382800" y="418800"/>
            <a:ext cx="8686800" cy="416221"/>
          </a:xfrm>
          <a:prstGeom prst="rect">
            <a:avLst/>
          </a:prstGeom>
        </p:spPr>
        <p:txBody>
          <a:bodyPr vert="horz" lIns="0" tIns="45720" rIns="0" bIns="45720" rtlCol="0" anchor="ctr">
            <a:noAutofit/>
          </a:bodyPr>
          <a:lstStyle>
            <a:lvl1pPr algn="l" defTabSz="457200" rtl="0" eaLnBrk="1" latinLnBrk="0" hangingPunct="1">
              <a:spcBef>
                <a:spcPct val="0"/>
              </a:spcBef>
              <a:buNone/>
              <a:defRPr kumimoji="1" sz="2700" kern="1200">
                <a:solidFill>
                  <a:srgbClr val="7F7F7F"/>
                </a:solidFill>
                <a:latin typeface="Meiryo" panose="020B0604030504040204" pitchFamily="34" charset="-128"/>
                <a:ea typeface="Meiryo" panose="020B0604030504040204" pitchFamily="34" charset="-128"/>
                <a:cs typeface="+mj-cs"/>
              </a:defRPr>
            </a:lvl1pPr>
          </a:lstStyle>
          <a:p>
            <a:endParaRPr lang="ja-JP" altLang="en-US" dirty="0"/>
          </a:p>
        </p:txBody>
      </p:sp>
    </p:spTree>
    <p:extLst>
      <p:ext uri="{BB962C8B-B14F-4D97-AF65-F5344CB8AC3E}">
        <p14:creationId xmlns:p14="http://schemas.microsoft.com/office/powerpoint/2010/main" val="1037655767"/>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AutoShape 5"/>
          <p:cNvSpPr>
            <a:spLocks noChangeArrowheads="1"/>
          </p:cNvSpPr>
          <p:nvPr/>
        </p:nvSpPr>
        <p:spPr bwMode="auto">
          <a:xfrm>
            <a:off x="1365250" y="2286000"/>
            <a:ext cx="647700" cy="574675"/>
          </a:xfrm>
          <a:prstGeom prst="flowChartDisplay">
            <a:avLst/>
          </a:prstGeom>
          <a:solidFill>
            <a:srgbClr val="CCFFFF"/>
          </a:solidFill>
          <a:ln w="12700">
            <a:noFill/>
            <a:miter lim="800000"/>
            <a:headEnd/>
            <a:tailEnd/>
          </a:ln>
          <a:effectLst>
            <a:outerShdw blurRad="50800" dist="38100" dir="2700000" algn="tl" rotWithShape="0">
              <a:prstClr val="black">
                <a:alpha val="40000"/>
              </a:prstClr>
            </a:outerShdw>
          </a:effectLst>
        </p:spPr>
        <p:txBody>
          <a:bodyPr wrap="none" anchor="ctr"/>
          <a:lstStyle/>
          <a:p>
            <a:endParaRPr lang="ja-JP" altLang="en-US">
              <a:solidFill>
                <a:srgbClr val="000000"/>
              </a:solidFill>
              <a:latin typeface="メイリオ"/>
              <a:ea typeface="メイリオ"/>
              <a:cs typeface="メイリオ"/>
            </a:endParaRPr>
          </a:p>
        </p:txBody>
      </p:sp>
      <p:sp>
        <p:nvSpPr>
          <p:cNvPr id="24" name="AutoShape 6"/>
          <p:cNvSpPr>
            <a:spLocks noChangeArrowheads="1"/>
          </p:cNvSpPr>
          <p:nvPr/>
        </p:nvSpPr>
        <p:spPr bwMode="auto">
          <a:xfrm>
            <a:off x="4316413" y="2286000"/>
            <a:ext cx="865187" cy="574675"/>
          </a:xfrm>
          <a:prstGeom prst="flowChartProcess">
            <a:avLst/>
          </a:prstGeom>
          <a:solidFill>
            <a:srgbClr val="CCFFFF"/>
          </a:solidFill>
          <a:ln w="12700">
            <a:noFill/>
            <a:miter lim="800000"/>
            <a:headEnd/>
            <a:tailEnd/>
          </a:ln>
          <a:effectLst>
            <a:outerShdw blurRad="50800" dist="38100" dir="2700000" algn="tl" rotWithShape="0">
              <a:prstClr val="black">
                <a:alpha val="40000"/>
              </a:prstClr>
            </a:outerShdw>
          </a:effectLst>
        </p:spPr>
        <p:txBody>
          <a:bodyPr wrap="none" anchor="ctr"/>
          <a:lstStyle/>
          <a:p>
            <a:endParaRPr lang="ja-JP" altLang="en-US">
              <a:solidFill>
                <a:srgbClr val="000000"/>
              </a:solidFill>
              <a:latin typeface="メイリオ"/>
              <a:ea typeface="メイリオ"/>
              <a:cs typeface="メイリオ"/>
            </a:endParaRPr>
          </a:p>
        </p:txBody>
      </p:sp>
      <p:sp>
        <p:nvSpPr>
          <p:cNvPr id="25" name="AutoShape 7"/>
          <p:cNvSpPr>
            <a:spLocks noChangeArrowheads="1"/>
          </p:cNvSpPr>
          <p:nvPr/>
        </p:nvSpPr>
        <p:spPr bwMode="auto">
          <a:xfrm>
            <a:off x="5468938" y="2286000"/>
            <a:ext cx="865187" cy="574675"/>
          </a:xfrm>
          <a:prstGeom prst="flowChartProcess">
            <a:avLst/>
          </a:prstGeom>
          <a:solidFill>
            <a:srgbClr val="CCFFFF"/>
          </a:solidFill>
          <a:ln w="12700">
            <a:noFill/>
            <a:miter lim="800000"/>
            <a:headEnd/>
            <a:tailEnd/>
          </a:ln>
          <a:effectLst>
            <a:outerShdw blurRad="50800" dist="38100" dir="2700000" algn="tl" rotWithShape="0">
              <a:prstClr val="black">
                <a:alpha val="40000"/>
              </a:prstClr>
            </a:outerShdw>
          </a:effectLst>
        </p:spPr>
        <p:txBody>
          <a:bodyPr wrap="none" anchor="ctr"/>
          <a:lstStyle/>
          <a:p>
            <a:endParaRPr lang="ja-JP" altLang="en-US">
              <a:solidFill>
                <a:srgbClr val="000000"/>
              </a:solidFill>
              <a:latin typeface="メイリオ"/>
              <a:ea typeface="メイリオ"/>
              <a:cs typeface="メイリオ"/>
            </a:endParaRPr>
          </a:p>
        </p:txBody>
      </p:sp>
      <p:sp>
        <p:nvSpPr>
          <p:cNvPr id="26" name="AutoShape 8"/>
          <p:cNvSpPr>
            <a:spLocks noChangeArrowheads="1"/>
          </p:cNvSpPr>
          <p:nvPr/>
        </p:nvSpPr>
        <p:spPr bwMode="auto">
          <a:xfrm>
            <a:off x="6621463" y="2286000"/>
            <a:ext cx="865187" cy="574675"/>
          </a:xfrm>
          <a:prstGeom prst="flowChartProcess">
            <a:avLst/>
          </a:prstGeom>
          <a:solidFill>
            <a:srgbClr val="CCFFFF"/>
          </a:solidFill>
          <a:ln w="12700">
            <a:noFill/>
            <a:miter lim="800000"/>
            <a:headEnd/>
            <a:tailEnd/>
          </a:ln>
          <a:effectLst>
            <a:outerShdw blurRad="50800" dist="38100" dir="2700000" algn="tl" rotWithShape="0">
              <a:prstClr val="black">
                <a:alpha val="40000"/>
              </a:prstClr>
            </a:outerShdw>
          </a:effectLst>
        </p:spPr>
        <p:txBody>
          <a:bodyPr wrap="none" anchor="ctr"/>
          <a:lstStyle/>
          <a:p>
            <a:endParaRPr lang="ja-JP" altLang="en-US">
              <a:solidFill>
                <a:srgbClr val="000000"/>
              </a:solidFill>
              <a:latin typeface="メイリオ"/>
              <a:ea typeface="メイリオ"/>
              <a:cs typeface="メイリオ"/>
            </a:endParaRPr>
          </a:p>
        </p:txBody>
      </p:sp>
      <p:sp>
        <p:nvSpPr>
          <p:cNvPr id="27" name="AutoShape 9"/>
          <p:cNvSpPr>
            <a:spLocks noChangeArrowheads="1"/>
          </p:cNvSpPr>
          <p:nvPr/>
        </p:nvSpPr>
        <p:spPr bwMode="auto">
          <a:xfrm>
            <a:off x="7773988" y="2286000"/>
            <a:ext cx="863600" cy="574675"/>
          </a:xfrm>
          <a:prstGeom prst="flowChartDocument">
            <a:avLst/>
          </a:prstGeom>
          <a:solidFill>
            <a:srgbClr val="CCFFFF"/>
          </a:solidFill>
          <a:ln w="12700">
            <a:noFill/>
            <a:miter lim="800000"/>
            <a:headEnd/>
            <a:tailEnd/>
          </a:ln>
          <a:effectLst>
            <a:outerShdw blurRad="50800" dist="38100" dir="2700000" algn="tl" rotWithShape="0">
              <a:prstClr val="black">
                <a:alpha val="40000"/>
              </a:prstClr>
            </a:outerShdw>
          </a:effectLst>
        </p:spPr>
        <p:txBody>
          <a:bodyPr wrap="none" anchor="ctr"/>
          <a:lstStyle/>
          <a:p>
            <a:endParaRPr lang="ja-JP" altLang="en-US">
              <a:solidFill>
                <a:srgbClr val="000000"/>
              </a:solidFill>
              <a:latin typeface="メイリオ"/>
              <a:ea typeface="メイリオ"/>
              <a:cs typeface="メイリオ"/>
            </a:endParaRPr>
          </a:p>
        </p:txBody>
      </p:sp>
      <p:sp>
        <p:nvSpPr>
          <p:cNvPr id="28" name="AutoShape 10"/>
          <p:cNvSpPr>
            <a:spLocks noChangeArrowheads="1"/>
          </p:cNvSpPr>
          <p:nvPr/>
        </p:nvSpPr>
        <p:spPr bwMode="auto">
          <a:xfrm>
            <a:off x="500063" y="2357437"/>
            <a:ext cx="647700" cy="358775"/>
          </a:xfrm>
          <a:prstGeom prst="flowChartManualInput">
            <a:avLst/>
          </a:prstGeom>
          <a:solidFill>
            <a:srgbClr val="CCFFFF"/>
          </a:solidFill>
          <a:ln w="12700">
            <a:noFill/>
            <a:miter lim="800000"/>
            <a:headEnd/>
            <a:tailEnd/>
          </a:ln>
          <a:effectLst>
            <a:outerShdw blurRad="50800" dist="38100" dir="2700000" algn="tl" rotWithShape="0">
              <a:prstClr val="black">
                <a:alpha val="40000"/>
              </a:prstClr>
            </a:outerShdw>
          </a:effectLst>
        </p:spPr>
        <p:txBody>
          <a:bodyPr wrap="none" anchor="ctr"/>
          <a:lstStyle/>
          <a:p>
            <a:pPr algn="ctr"/>
            <a:r>
              <a:rPr lang="en-US" altLang="ja-JP" sz="1600" dirty="0">
                <a:solidFill>
                  <a:srgbClr val="0000FF"/>
                </a:solidFill>
                <a:latin typeface="ＭＳ Ｐゴシック"/>
                <a:ea typeface="ＭＳ Ｐゴシック"/>
                <a:cs typeface="ＭＳ Ｐゴシック"/>
              </a:rPr>
              <a:t>◎</a:t>
            </a:r>
          </a:p>
        </p:txBody>
      </p:sp>
      <p:sp>
        <p:nvSpPr>
          <p:cNvPr id="29" name="AutoShape 11"/>
          <p:cNvSpPr>
            <a:spLocks noChangeArrowheads="1"/>
          </p:cNvSpPr>
          <p:nvPr/>
        </p:nvSpPr>
        <p:spPr bwMode="auto">
          <a:xfrm>
            <a:off x="500063" y="2860675"/>
            <a:ext cx="647700" cy="358775"/>
          </a:xfrm>
          <a:prstGeom prst="flowChartManualInput">
            <a:avLst/>
          </a:prstGeom>
          <a:solidFill>
            <a:srgbClr val="CCFFCC"/>
          </a:solidFill>
          <a:ln w="12700">
            <a:noFill/>
            <a:miter lim="800000"/>
            <a:headEnd/>
            <a:tailEnd/>
          </a:ln>
          <a:effectLst>
            <a:outerShdw blurRad="50800" dist="38100" dir="2700000" algn="tl" rotWithShape="0">
              <a:prstClr val="black">
                <a:alpha val="40000"/>
              </a:prstClr>
            </a:outerShdw>
          </a:effectLst>
        </p:spPr>
        <p:txBody>
          <a:bodyPr wrap="none" anchor="ctr"/>
          <a:lstStyle/>
          <a:p>
            <a:pPr algn="ctr"/>
            <a:r>
              <a:rPr lang="en-US" altLang="ja-JP" sz="1600" dirty="0">
                <a:solidFill>
                  <a:srgbClr val="0000FF"/>
                </a:solidFill>
                <a:latin typeface="ＭＳ Ｐゴシック"/>
                <a:ea typeface="ＭＳ Ｐゴシック"/>
                <a:cs typeface="ＭＳ Ｐゴシック"/>
              </a:rPr>
              <a:t>〇</a:t>
            </a:r>
          </a:p>
        </p:txBody>
      </p:sp>
      <p:sp>
        <p:nvSpPr>
          <p:cNvPr id="30" name="AutoShape 12"/>
          <p:cNvSpPr>
            <a:spLocks noChangeArrowheads="1"/>
          </p:cNvSpPr>
          <p:nvPr/>
        </p:nvSpPr>
        <p:spPr bwMode="auto">
          <a:xfrm>
            <a:off x="500063" y="3294062"/>
            <a:ext cx="647700" cy="358775"/>
          </a:xfrm>
          <a:prstGeom prst="flowChartManualInput">
            <a:avLst/>
          </a:prstGeom>
          <a:solidFill>
            <a:srgbClr val="FFCC99"/>
          </a:solidFill>
          <a:ln w="12700">
            <a:noFill/>
            <a:miter lim="800000"/>
            <a:headEnd/>
            <a:tailEnd/>
          </a:ln>
          <a:effectLst>
            <a:outerShdw blurRad="50800" dist="38100" dir="2700000" algn="tl" rotWithShape="0">
              <a:prstClr val="black">
                <a:alpha val="40000"/>
              </a:prstClr>
            </a:outerShdw>
          </a:effectLst>
        </p:spPr>
        <p:txBody>
          <a:bodyPr wrap="none" anchor="ctr"/>
          <a:lstStyle/>
          <a:p>
            <a:pPr algn="ctr"/>
            <a:r>
              <a:rPr lang="en-US" altLang="ja-JP" sz="1600" dirty="0">
                <a:solidFill>
                  <a:srgbClr val="0000FF"/>
                </a:solidFill>
                <a:latin typeface="ＭＳ Ｐゴシック"/>
                <a:ea typeface="ＭＳ Ｐゴシック"/>
                <a:cs typeface="ＭＳ Ｐゴシック"/>
              </a:rPr>
              <a:t>△</a:t>
            </a:r>
          </a:p>
        </p:txBody>
      </p:sp>
      <p:sp>
        <p:nvSpPr>
          <p:cNvPr id="31" name="AutoShape 13"/>
          <p:cNvSpPr>
            <a:spLocks noChangeArrowheads="1"/>
          </p:cNvSpPr>
          <p:nvPr/>
        </p:nvSpPr>
        <p:spPr bwMode="auto">
          <a:xfrm>
            <a:off x="500063" y="3797300"/>
            <a:ext cx="647700" cy="358775"/>
          </a:xfrm>
          <a:prstGeom prst="flowChartManualInput">
            <a:avLst/>
          </a:prstGeom>
          <a:solidFill>
            <a:schemeClr val="accent2">
              <a:lumMod val="60000"/>
              <a:lumOff val="40000"/>
            </a:schemeClr>
          </a:solidFill>
          <a:ln w="12700">
            <a:noFill/>
            <a:miter lim="800000"/>
            <a:headEnd/>
            <a:tailEnd/>
          </a:ln>
          <a:effectLst>
            <a:outerShdw blurRad="50800" dist="38100" dir="2700000" algn="tl" rotWithShape="0">
              <a:prstClr val="black">
                <a:alpha val="40000"/>
              </a:prstClr>
            </a:outerShdw>
          </a:effectLst>
        </p:spPr>
        <p:txBody>
          <a:bodyPr wrap="none" anchor="ctr"/>
          <a:lstStyle/>
          <a:p>
            <a:pPr algn="ctr"/>
            <a:r>
              <a:rPr lang="ja-JP" altLang="en-US" sz="1600" dirty="0">
                <a:solidFill>
                  <a:srgbClr val="0000FF"/>
                </a:solidFill>
                <a:latin typeface="ＭＳ Ｐゴシック"/>
                <a:ea typeface="ＭＳ Ｐゴシック"/>
                <a:cs typeface="ＭＳ Ｐゴシック"/>
              </a:rPr>
              <a:t>Ｘ</a:t>
            </a:r>
            <a:endParaRPr lang="en-US" altLang="ja-JP" sz="1600" dirty="0">
              <a:solidFill>
                <a:srgbClr val="0000FF"/>
              </a:solidFill>
              <a:latin typeface="ＭＳ Ｐゴシック"/>
              <a:ea typeface="ＭＳ Ｐゴシック"/>
              <a:cs typeface="ＭＳ Ｐゴシック"/>
            </a:endParaRPr>
          </a:p>
        </p:txBody>
      </p:sp>
      <p:sp>
        <p:nvSpPr>
          <p:cNvPr id="32" name="AutoShape 14"/>
          <p:cNvSpPr>
            <a:spLocks noChangeArrowheads="1"/>
          </p:cNvSpPr>
          <p:nvPr/>
        </p:nvSpPr>
        <p:spPr bwMode="auto">
          <a:xfrm>
            <a:off x="3236913" y="4660900"/>
            <a:ext cx="865187" cy="574675"/>
          </a:xfrm>
          <a:prstGeom prst="flowChartProcess">
            <a:avLst/>
          </a:prstGeom>
          <a:solidFill>
            <a:schemeClr val="accent2">
              <a:lumMod val="60000"/>
              <a:lumOff val="40000"/>
            </a:schemeClr>
          </a:solidFill>
          <a:ln w="12700">
            <a:noFill/>
            <a:miter lim="800000"/>
            <a:headEnd/>
            <a:tailEnd/>
          </a:ln>
          <a:effectLst>
            <a:outerShdw blurRad="50800" dist="38100" dir="2700000" algn="tl" rotWithShape="0">
              <a:prstClr val="black">
                <a:alpha val="40000"/>
              </a:prstClr>
            </a:outerShdw>
          </a:effectLst>
        </p:spPr>
        <p:txBody>
          <a:bodyPr wrap="none" anchor="ctr"/>
          <a:lstStyle/>
          <a:p>
            <a:endParaRPr lang="ja-JP" altLang="en-US">
              <a:solidFill>
                <a:srgbClr val="000000"/>
              </a:solidFill>
              <a:latin typeface="メイリオ"/>
              <a:ea typeface="メイリオ"/>
              <a:cs typeface="メイリオ"/>
            </a:endParaRPr>
          </a:p>
        </p:txBody>
      </p:sp>
      <p:sp>
        <p:nvSpPr>
          <p:cNvPr id="33" name="AutoShape 15"/>
          <p:cNvSpPr>
            <a:spLocks noChangeArrowheads="1"/>
          </p:cNvSpPr>
          <p:nvPr/>
        </p:nvSpPr>
        <p:spPr bwMode="auto">
          <a:xfrm>
            <a:off x="4316413" y="4660900"/>
            <a:ext cx="865187" cy="574675"/>
          </a:xfrm>
          <a:prstGeom prst="flowChartProcess">
            <a:avLst/>
          </a:prstGeom>
          <a:solidFill>
            <a:schemeClr val="accent2">
              <a:lumMod val="60000"/>
              <a:lumOff val="40000"/>
            </a:schemeClr>
          </a:solidFill>
          <a:ln w="12700">
            <a:noFill/>
            <a:miter lim="800000"/>
            <a:headEnd/>
            <a:tailEnd/>
          </a:ln>
          <a:effectLst>
            <a:outerShdw blurRad="50800" dist="38100" dir="2700000" algn="tl" rotWithShape="0">
              <a:prstClr val="black">
                <a:alpha val="40000"/>
              </a:prstClr>
            </a:outerShdw>
          </a:effectLst>
        </p:spPr>
        <p:txBody>
          <a:bodyPr wrap="none" anchor="ctr"/>
          <a:lstStyle/>
          <a:p>
            <a:endParaRPr lang="ja-JP" altLang="en-US">
              <a:solidFill>
                <a:srgbClr val="000000"/>
              </a:solidFill>
              <a:latin typeface="メイリオ"/>
              <a:ea typeface="メイリオ"/>
              <a:cs typeface="メイリオ"/>
            </a:endParaRPr>
          </a:p>
        </p:txBody>
      </p:sp>
      <p:sp>
        <p:nvSpPr>
          <p:cNvPr id="34" name="AutoShape 16"/>
          <p:cNvSpPr>
            <a:spLocks noChangeArrowheads="1"/>
          </p:cNvSpPr>
          <p:nvPr/>
        </p:nvSpPr>
        <p:spPr bwMode="auto">
          <a:xfrm>
            <a:off x="7773988" y="3076575"/>
            <a:ext cx="1008062" cy="574675"/>
          </a:xfrm>
          <a:prstGeom prst="flowChartMultidocument">
            <a:avLst/>
          </a:prstGeom>
          <a:solidFill>
            <a:schemeClr val="accent2">
              <a:lumMod val="60000"/>
              <a:lumOff val="40000"/>
            </a:schemeClr>
          </a:solidFill>
          <a:ln w="12700">
            <a:noFill/>
            <a:miter lim="800000"/>
            <a:headEnd/>
            <a:tailEnd/>
          </a:ln>
          <a:effectLst>
            <a:outerShdw blurRad="50800" dist="38100" dir="2700000" algn="tl" rotWithShape="0">
              <a:prstClr val="black">
                <a:alpha val="40000"/>
              </a:prstClr>
            </a:outerShdw>
          </a:effectLst>
        </p:spPr>
        <p:txBody>
          <a:bodyPr wrap="none" anchor="ctr"/>
          <a:lstStyle/>
          <a:p>
            <a:endParaRPr lang="ja-JP" altLang="en-US">
              <a:solidFill>
                <a:srgbClr val="000000"/>
              </a:solidFill>
              <a:latin typeface="メイリオ"/>
              <a:ea typeface="メイリオ"/>
              <a:cs typeface="メイリオ"/>
            </a:endParaRPr>
          </a:p>
        </p:txBody>
      </p:sp>
      <p:sp>
        <p:nvSpPr>
          <p:cNvPr id="35" name="AutoShape 17"/>
          <p:cNvSpPr>
            <a:spLocks noChangeArrowheads="1"/>
          </p:cNvSpPr>
          <p:nvPr/>
        </p:nvSpPr>
        <p:spPr bwMode="auto">
          <a:xfrm>
            <a:off x="1365250" y="3005137"/>
            <a:ext cx="647700" cy="574675"/>
          </a:xfrm>
          <a:prstGeom prst="flowChartDisplay">
            <a:avLst/>
          </a:prstGeom>
          <a:solidFill>
            <a:srgbClr val="FFCC99"/>
          </a:solidFill>
          <a:ln w="12700">
            <a:noFill/>
            <a:miter lim="800000"/>
            <a:headEnd/>
            <a:tailEnd/>
          </a:ln>
          <a:effectLst>
            <a:outerShdw blurRad="50800" dist="38100" dir="2700000" algn="tl" rotWithShape="0">
              <a:prstClr val="black">
                <a:alpha val="40000"/>
              </a:prstClr>
            </a:outerShdw>
          </a:effectLst>
        </p:spPr>
        <p:txBody>
          <a:bodyPr wrap="none" anchor="ctr"/>
          <a:lstStyle/>
          <a:p>
            <a:endParaRPr lang="ja-JP" altLang="en-US">
              <a:solidFill>
                <a:srgbClr val="000000"/>
              </a:solidFill>
              <a:latin typeface="メイリオ"/>
              <a:ea typeface="メイリオ"/>
              <a:cs typeface="メイリオ"/>
            </a:endParaRPr>
          </a:p>
        </p:txBody>
      </p:sp>
      <p:sp>
        <p:nvSpPr>
          <p:cNvPr id="36" name="AutoShape 18"/>
          <p:cNvSpPr>
            <a:spLocks noChangeArrowheads="1"/>
          </p:cNvSpPr>
          <p:nvPr/>
        </p:nvSpPr>
        <p:spPr bwMode="auto">
          <a:xfrm>
            <a:off x="1365250" y="5310187"/>
            <a:ext cx="647700" cy="574675"/>
          </a:xfrm>
          <a:prstGeom prst="flowChartDisplay">
            <a:avLst/>
          </a:prstGeom>
          <a:solidFill>
            <a:schemeClr val="accent2">
              <a:lumMod val="60000"/>
              <a:lumOff val="40000"/>
            </a:schemeClr>
          </a:solidFill>
          <a:ln w="12700">
            <a:noFill/>
            <a:miter lim="800000"/>
            <a:headEnd/>
            <a:tailEnd/>
          </a:ln>
          <a:effectLst>
            <a:outerShdw blurRad="50800" dist="38100" dir="2700000" algn="tl" rotWithShape="0">
              <a:prstClr val="black">
                <a:alpha val="40000"/>
              </a:prstClr>
            </a:outerShdw>
          </a:effectLst>
        </p:spPr>
        <p:txBody>
          <a:bodyPr wrap="none" anchor="ctr"/>
          <a:lstStyle/>
          <a:p>
            <a:endParaRPr lang="ja-JP" altLang="en-US">
              <a:solidFill>
                <a:srgbClr val="000000"/>
              </a:solidFill>
              <a:latin typeface="メイリオ"/>
              <a:ea typeface="メイリオ"/>
              <a:cs typeface="メイリオ"/>
            </a:endParaRPr>
          </a:p>
        </p:txBody>
      </p:sp>
      <p:sp>
        <p:nvSpPr>
          <p:cNvPr id="37" name="AutoShape 19"/>
          <p:cNvSpPr>
            <a:spLocks noChangeArrowheads="1"/>
          </p:cNvSpPr>
          <p:nvPr/>
        </p:nvSpPr>
        <p:spPr bwMode="auto">
          <a:xfrm>
            <a:off x="3236913" y="3797300"/>
            <a:ext cx="865187" cy="574675"/>
          </a:xfrm>
          <a:prstGeom prst="flowChartProcess">
            <a:avLst/>
          </a:prstGeom>
          <a:solidFill>
            <a:srgbClr val="FFCC99"/>
          </a:solidFill>
          <a:ln w="12700">
            <a:noFill/>
            <a:miter lim="800000"/>
            <a:headEnd/>
            <a:tailEnd/>
          </a:ln>
          <a:effectLst>
            <a:outerShdw blurRad="50800" dist="38100" dir="2700000" algn="tl" rotWithShape="0">
              <a:prstClr val="black">
                <a:alpha val="40000"/>
              </a:prstClr>
            </a:outerShdw>
          </a:effectLst>
        </p:spPr>
        <p:txBody>
          <a:bodyPr wrap="none" anchor="ctr"/>
          <a:lstStyle/>
          <a:p>
            <a:endParaRPr lang="ja-JP" altLang="en-US">
              <a:solidFill>
                <a:srgbClr val="000000"/>
              </a:solidFill>
              <a:latin typeface="メイリオ"/>
              <a:ea typeface="メイリオ"/>
              <a:cs typeface="メイリオ"/>
            </a:endParaRPr>
          </a:p>
        </p:txBody>
      </p:sp>
      <p:sp>
        <p:nvSpPr>
          <p:cNvPr id="38" name="AutoShape 20"/>
          <p:cNvSpPr>
            <a:spLocks noChangeArrowheads="1"/>
          </p:cNvSpPr>
          <p:nvPr/>
        </p:nvSpPr>
        <p:spPr bwMode="auto">
          <a:xfrm>
            <a:off x="4316413" y="3797300"/>
            <a:ext cx="863600" cy="574675"/>
          </a:xfrm>
          <a:prstGeom prst="flowChartDocument">
            <a:avLst/>
          </a:prstGeom>
          <a:solidFill>
            <a:srgbClr val="FFCC99"/>
          </a:solidFill>
          <a:ln w="12700">
            <a:noFill/>
            <a:miter lim="800000"/>
            <a:headEnd/>
            <a:tailEnd/>
          </a:ln>
          <a:effectLst>
            <a:outerShdw blurRad="50800" dist="38100" dir="2700000" algn="tl" rotWithShape="0">
              <a:prstClr val="black">
                <a:alpha val="40000"/>
              </a:prstClr>
            </a:outerShdw>
          </a:effectLst>
        </p:spPr>
        <p:txBody>
          <a:bodyPr wrap="none" anchor="ctr"/>
          <a:lstStyle/>
          <a:p>
            <a:endParaRPr lang="ja-JP" altLang="en-US">
              <a:solidFill>
                <a:srgbClr val="000000"/>
              </a:solidFill>
              <a:latin typeface="メイリオ"/>
              <a:ea typeface="メイリオ"/>
              <a:cs typeface="メイリオ"/>
            </a:endParaRPr>
          </a:p>
        </p:txBody>
      </p:sp>
      <p:cxnSp>
        <p:nvCxnSpPr>
          <p:cNvPr id="39" name="AutoShape 21"/>
          <p:cNvCxnSpPr>
            <a:cxnSpLocks noChangeShapeType="1"/>
            <a:stCxn id="37" idx="3"/>
            <a:endCxn id="38" idx="1"/>
          </p:cNvCxnSpPr>
          <p:nvPr/>
        </p:nvCxnSpPr>
        <p:spPr bwMode="auto">
          <a:xfrm>
            <a:off x="4102100" y="4084637"/>
            <a:ext cx="214313" cy="0"/>
          </a:xfrm>
          <a:prstGeom prst="straightConnector1">
            <a:avLst/>
          </a:prstGeom>
          <a:noFill/>
          <a:ln w="19050">
            <a:solidFill>
              <a:srgbClr val="FF6600"/>
            </a:solidFill>
            <a:round/>
            <a:headEnd/>
            <a:tailEnd type="triangle" w="med" len="med"/>
          </a:ln>
          <a:effectLst>
            <a:outerShdw blurRad="50800" dist="38100" dir="2700000" algn="tl" rotWithShape="0">
              <a:prstClr val="black">
                <a:alpha val="40000"/>
              </a:prstClr>
            </a:outerShdw>
          </a:effectLst>
          <a:extLst>
            <a:ext uri="{909E8E84-426E-40dd-AFC4-6F175D3DCCD1}">
              <a14:hiddenFill xmlns:a14="http://schemas.microsoft.com/office/drawing/2010/main" xmlns="">
                <a:noFill/>
              </a14:hiddenFill>
            </a:ext>
          </a:extLst>
        </p:spPr>
      </p:cxnSp>
      <p:cxnSp>
        <p:nvCxnSpPr>
          <p:cNvPr id="40" name="AutoShape 22"/>
          <p:cNvCxnSpPr>
            <a:cxnSpLocks noChangeShapeType="1"/>
            <a:stCxn id="32" idx="3"/>
            <a:endCxn id="33" idx="1"/>
          </p:cNvCxnSpPr>
          <p:nvPr/>
        </p:nvCxnSpPr>
        <p:spPr bwMode="auto">
          <a:xfrm>
            <a:off x="4102100" y="4948237"/>
            <a:ext cx="214313" cy="0"/>
          </a:xfrm>
          <a:prstGeom prst="straightConnector1">
            <a:avLst/>
          </a:prstGeom>
          <a:noFill/>
          <a:ln w="19050">
            <a:solidFill>
              <a:schemeClr val="accent2">
                <a:lumMod val="75000"/>
              </a:schemeClr>
            </a:solidFill>
            <a:round/>
            <a:headEnd/>
            <a:tailEnd type="triangle" w="med" len="med"/>
          </a:ln>
          <a:effectLst>
            <a:outerShdw blurRad="50800" dist="38100" dir="2700000" algn="tl" rotWithShape="0">
              <a:prstClr val="black">
                <a:alpha val="40000"/>
              </a:prstClr>
            </a:outerShdw>
          </a:effectLst>
          <a:extLst>
            <a:ext uri="{909E8E84-426E-40dd-AFC4-6F175D3DCCD1}">
              <a14:hiddenFill xmlns:a14="http://schemas.microsoft.com/office/drawing/2010/main" xmlns="">
                <a:noFill/>
              </a14:hiddenFill>
            </a:ext>
          </a:extLst>
        </p:spPr>
      </p:cxnSp>
      <p:cxnSp>
        <p:nvCxnSpPr>
          <p:cNvPr id="41" name="AutoShape 23"/>
          <p:cNvCxnSpPr>
            <a:cxnSpLocks noChangeShapeType="1"/>
            <a:stCxn id="60" idx="2"/>
            <a:endCxn id="37" idx="1"/>
          </p:cNvCxnSpPr>
          <p:nvPr/>
        </p:nvCxnSpPr>
        <p:spPr bwMode="auto">
          <a:xfrm rot="16200000" flipH="1">
            <a:off x="2301875" y="3149600"/>
            <a:ext cx="1222375" cy="647700"/>
          </a:xfrm>
          <a:prstGeom prst="bentConnector2">
            <a:avLst/>
          </a:prstGeom>
          <a:noFill/>
          <a:ln w="19050">
            <a:solidFill>
              <a:srgbClr val="FF6600"/>
            </a:solidFill>
            <a:miter lim="800000"/>
            <a:headEnd/>
            <a:tailEnd type="triangle" w="med" len="med"/>
          </a:ln>
          <a:effectLst>
            <a:outerShdw blurRad="50800" dist="38100" dir="2700000" algn="tl" rotWithShape="0">
              <a:prstClr val="black">
                <a:alpha val="40000"/>
              </a:prstClr>
            </a:outerShdw>
          </a:effectLst>
          <a:extLst>
            <a:ext uri="{909E8E84-426E-40dd-AFC4-6F175D3DCCD1}">
              <a14:hiddenFill xmlns:a14="http://schemas.microsoft.com/office/drawing/2010/main" xmlns="">
                <a:noFill/>
              </a14:hiddenFill>
            </a:ext>
          </a:extLst>
        </p:spPr>
      </p:cxnSp>
      <p:cxnSp>
        <p:nvCxnSpPr>
          <p:cNvPr id="42" name="AutoShape 24"/>
          <p:cNvCxnSpPr>
            <a:cxnSpLocks noChangeShapeType="1"/>
            <a:stCxn id="43" idx="2"/>
            <a:endCxn id="32" idx="1"/>
          </p:cNvCxnSpPr>
          <p:nvPr/>
        </p:nvCxnSpPr>
        <p:spPr bwMode="auto">
          <a:xfrm rot="16200000" flipH="1">
            <a:off x="2625725" y="4337050"/>
            <a:ext cx="574675" cy="647700"/>
          </a:xfrm>
          <a:prstGeom prst="bentConnector2">
            <a:avLst/>
          </a:prstGeom>
          <a:noFill/>
          <a:ln w="19050">
            <a:solidFill>
              <a:schemeClr val="accent2">
                <a:lumMod val="75000"/>
              </a:schemeClr>
            </a:solidFill>
            <a:miter lim="800000"/>
            <a:headEnd/>
            <a:tailEnd type="triangle" w="med" len="med"/>
          </a:ln>
          <a:effectLst>
            <a:outerShdw blurRad="50800" dist="38100" dir="2700000" algn="tl" rotWithShape="0">
              <a:prstClr val="black">
                <a:alpha val="40000"/>
              </a:prstClr>
            </a:outerShdw>
          </a:effectLst>
          <a:extLst>
            <a:ext uri="{909E8E84-426E-40dd-AFC4-6F175D3DCCD1}">
              <a14:hiddenFill xmlns:a14="http://schemas.microsoft.com/office/drawing/2010/main" xmlns="">
                <a:noFill/>
              </a14:hiddenFill>
            </a:ext>
          </a:extLst>
        </p:spPr>
      </p:cxnSp>
      <p:sp>
        <p:nvSpPr>
          <p:cNvPr id="43" name="AutoShape 25"/>
          <p:cNvSpPr>
            <a:spLocks noChangeArrowheads="1"/>
          </p:cNvSpPr>
          <p:nvPr/>
        </p:nvSpPr>
        <p:spPr bwMode="auto">
          <a:xfrm>
            <a:off x="2157413" y="3797300"/>
            <a:ext cx="863600" cy="576262"/>
          </a:xfrm>
          <a:prstGeom prst="flowChartDecision">
            <a:avLst/>
          </a:prstGeom>
          <a:solidFill>
            <a:schemeClr val="accent2">
              <a:lumMod val="60000"/>
              <a:lumOff val="40000"/>
            </a:schemeClr>
          </a:solidFill>
          <a:ln w="12700">
            <a:noFill/>
            <a:miter lim="800000"/>
            <a:headEnd/>
            <a:tailEnd/>
          </a:ln>
          <a:effectLst>
            <a:outerShdw blurRad="50800" dist="38100" dir="2700000" algn="tl" rotWithShape="0">
              <a:prstClr val="black">
                <a:alpha val="40000"/>
              </a:prstClr>
            </a:outerShdw>
          </a:effectLst>
        </p:spPr>
        <p:txBody>
          <a:bodyPr wrap="none" anchor="ctr"/>
          <a:lstStyle/>
          <a:p>
            <a:endParaRPr lang="ja-JP" altLang="en-US">
              <a:solidFill>
                <a:srgbClr val="000000"/>
              </a:solidFill>
              <a:latin typeface="メイリオ"/>
              <a:ea typeface="メイリオ"/>
              <a:cs typeface="メイリオ"/>
            </a:endParaRPr>
          </a:p>
        </p:txBody>
      </p:sp>
      <p:cxnSp>
        <p:nvCxnSpPr>
          <p:cNvPr id="44" name="AutoShape 26"/>
          <p:cNvCxnSpPr>
            <a:cxnSpLocks noChangeShapeType="1"/>
            <a:stCxn id="37" idx="0"/>
            <a:endCxn id="35" idx="3"/>
          </p:cNvCxnSpPr>
          <p:nvPr/>
        </p:nvCxnSpPr>
        <p:spPr bwMode="auto">
          <a:xfrm rot="5400000" flipH="1">
            <a:off x="2589212" y="2716213"/>
            <a:ext cx="504825" cy="1657350"/>
          </a:xfrm>
          <a:prstGeom prst="bentConnector2">
            <a:avLst/>
          </a:prstGeom>
          <a:noFill/>
          <a:ln w="19050">
            <a:solidFill>
              <a:srgbClr val="FF6600"/>
            </a:solidFill>
            <a:miter lim="800000"/>
            <a:headEnd/>
            <a:tailEnd type="triangle" w="med" len="med"/>
          </a:ln>
          <a:effectLst>
            <a:outerShdw blurRad="50800" dist="38100" dir="2700000" algn="tl" rotWithShape="0">
              <a:prstClr val="black">
                <a:alpha val="40000"/>
              </a:prstClr>
            </a:outerShdw>
          </a:effectLst>
          <a:extLst>
            <a:ext uri="{909E8E84-426E-40dd-AFC4-6F175D3DCCD1}">
              <a14:hiddenFill xmlns:a14="http://schemas.microsoft.com/office/drawing/2010/main" xmlns="">
                <a:noFill/>
              </a14:hiddenFill>
            </a:ext>
          </a:extLst>
        </p:spPr>
      </p:cxnSp>
      <p:cxnSp>
        <p:nvCxnSpPr>
          <p:cNvPr id="45" name="AutoShape 27"/>
          <p:cNvCxnSpPr>
            <a:cxnSpLocks noChangeShapeType="1"/>
            <a:stCxn id="32" idx="2"/>
            <a:endCxn id="36" idx="3"/>
          </p:cNvCxnSpPr>
          <p:nvPr/>
        </p:nvCxnSpPr>
        <p:spPr bwMode="auto">
          <a:xfrm rot="5400000">
            <a:off x="2660650" y="4587875"/>
            <a:ext cx="361950" cy="1657350"/>
          </a:xfrm>
          <a:prstGeom prst="bentConnector2">
            <a:avLst/>
          </a:prstGeom>
          <a:noFill/>
          <a:ln w="19050">
            <a:solidFill>
              <a:schemeClr val="accent2">
                <a:lumMod val="75000"/>
              </a:schemeClr>
            </a:solidFill>
            <a:miter lim="800000"/>
            <a:headEnd/>
            <a:tailEnd type="triangle" w="med" len="med"/>
          </a:ln>
          <a:effectLst>
            <a:outerShdw blurRad="50800" dist="38100" dir="2700000" algn="tl" rotWithShape="0">
              <a:prstClr val="black">
                <a:alpha val="40000"/>
              </a:prstClr>
            </a:outerShdw>
          </a:effectLst>
          <a:extLst>
            <a:ext uri="{909E8E84-426E-40dd-AFC4-6F175D3DCCD1}">
              <a14:hiddenFill xmlns:a14="http://schemas.microsoft.com/office/drawing/2010/main" xmlns="">
                <a:noFill/>
              </a14:hiddenFill>
            </a:ext>
          </a:extLst>
        </p:spPr>
      </p:cxnSp>
      <p:cxnSp>
        <p:nvCxnSpPr>
          <p:cNvPr id="58" name="AutoShape 28"/>
          <p:cNvCxnSpPr>
            <a:cxnSpLocks noChangeShapeType="1"/>
            <a:stCxn id="23" idx="3"/>
            <a:endCxn id="24" idx="1"/>
          </p:cNvCxnSpPr>
          <p:nvPr/>
        </p:nvCxnSpPr>
        <p:spPr bwMode="auto">
          <a:xfrm>
            <a:off x="2012950" y="2573337"/>
            <a:ext cx="2303463" cy="0"/>
          </a:xfrm>
          <a:prstGeom prst="straightConnector1">
            <a:avLst/>
          </a:prstGeom>
          <a:noFill/>
          <a:ln w="19050">
            <a:solidFill>
              <a:srgbClr val="0000FF"/>
            </a:solidFill>
            <a:round/>
            <a:headEnd/>
            <a:tailEnd type="triangle" w="med" len="med"/>
          </a:ln>
          <a:effectLst>
            <a:outerShdw blurRad="50800" dist="38100" dir="2700000" algn="tl" rotWithShape="0">
              <a:prstClr val="black">
                <a:alpha val="40000"/>
              </a:prstClr>
            </a:outerShdw>
          </a:effectLst>
          <a:extLst>
            <a:ext uri="{909E8E84-426E-40dd-AFC4-6F175D3DCCD1}">
              <a14:hiddenFill xmlns:a14="http://schemas.microsoft.com/office/drawing/2010/main" xmlns="">
                <a:noFill/>
              </a14:hiddenFill>
            </a:ext>
          </a:extLst>
        </p:spPr>
      </p:cxnSp>
      <p:sp>
        <p:nvSpPr>
          <p:cNvPr id="59" name="AutoShape 29"/>
          <p:cNvSpPr>
            <a:spLocks noChangeArrowheads="1"/>
          </p:cNvSpPr>
          <p:nvPr/>
        </p:nvSpPr>
        <p:spPr bwMode="auto">
          <a:xfrm>
            <a:off x="3236913" y="2286000"/>
            <a:ext cx="865187" cy="574675"/>
          </a:xfrm>
          <a:prstGeom prst="flowChartProcess">
            <a:avLst/>
          </a:prstGeom>
          <a:solidFill>
            <a:srgbClr val="CCFFCC"/>
          </a:solidFill>
          <a:ln w="12700">
            <a:noFill/>
            <a:miter lim="800000"/>
            <a:headEnd/>
            <a:tailEnd/>
          </a:ln>
          <a:effectLst>
            <a:outerShdw blurRad="50800" dist="38100" dir="2700000" algn="tl" rotWithShape="0">
              <a:prstClr val="black">
                <a:alpha val="40000"/>
              </a:prstClr>
            </a:outerShdw>
          </a:effectLst>
        </p:spPr>
        <p:txBody>
          <a:bodyPr wrap="none" anchor="ctr"/>
          <a:lstStyle/>
          <a:p>
            <a:endParaRPr lang="ja-JP" altLang="en-US">
              <a:solidFill>
                <a:srgbClr val="000000"/>
              </a:solidFill>
              <a:latin typeface="メイリオ"/>
              <a:ea typeface="メイリオ"/>
              <a:cs typeface="メイリオ"/>
            </a:endParaRPr>
          </a:p>
        </p:txBody>
      </p:sp>
      <p:sp>
        <p:nvSpPr>
          <p:cNvPr id="60" name="AutoShape 30"/>
          <p:cNvSpPr>
            <a:spLocks noChangeArrowheads="1"/>
          </p:cNvSpPr>
          <p:nvPr/>
        </p:nvSpPr>
        <p:spPr bwMode="auto">
          <a:xfrm>
            <a:off x="2157413" y="2286000"/>
            <a:ext cx="863600" cy="576262"/>
          </a:xfrm>
          <a:prstGeom prst="flowChartDecision">
            <a:avLst/>
          </a:prstGeom>
          <a:solidFill>
            <a:srgbClr val="FFCC99"/>
          </a:solidFill>
          <a:ln w="12700">
            <a:noFill/>
            <a:miter lim="800000"/>
            <a:headEnd/>
            <a:tailEnd/>
          </a:ln>
          <a:effectLst>
            <a:outerShdw blurRad="50800" dist="38100" dir="2700000" algn="tl" rotWithShape="0">
              <a:prstClr val="black">
                <a:alpha val="40000"/>
              </a:prstClr>
            </a:outerShdw>
          </a:effectLst>
        </p:spPr>
        <p:txBody>
          <a:bodyPr wrap="none" anchor="ctr"/>
          <a:lstStyle/>
          <a:p>
            <a:endParaRPr lang="ja-JP" altLang="en-US">
              <a:solidFill>
                <a:srgbClr val="000000"/>
              </a:solidFill>
              <a:latin typeface="メイリオ"/>
              <a:ea typeface="メイリオ"/>
              <a:cs typeface="メイリオ"/>
            </a:endParaRPr>
          </a:p>
        </p:txBody>
      </p:sp>
      <p:cxnSp>
        <p:nvCxnSpPr>
          <p:cNvPr id="61" name="AutoShape 31"/>
          <p:cNvCxnSpPr>
            <a:cxnSpLocks noChangeShapeType="1"/>
            <a:stCxn id="24" idx="3"/>
            <a:endCxn id="25" idx="1"/>
          </p:cNvCxnSpPr>
          <p:nvPr/>
        </p:nvCxnSpPr>
        <p:spPr bwMode="auto">
          <a:xfrm>
            <a:off x="5181600" y="2573337"/>
            <a:ext cx="287338" cy="0"/>
          </a:xfrm>
          <a:prstGeom prst="straightConnector1">
            <a:avLst/>
          </a:prstGeom>
          <a:noFill/>
          <a:ln w="9525">
            <a:solidFill>
              <a:schemeClr val="tx1"/>
            </a:solidFill>
            <a:round/>
            <a:headEnd/>
            <a:tailEnd type="triangle" w="med" len="med"/>
          </a:ln>
          <a:effectLst>
            <a:outerShdw blurRad="50800" dist="38100" dir="2700000" algn="tl" rotWithShape="0">
              <a:prstClr val="black">
                <a:alpha val="40000"/>
              </a:prstClr>
            </a:outerShdw>
          </a:effectLst>
          <a:extLst>
            <a:ext uri="{909E8E84-426E-40dd-AFC4-6F175D3DCCD1}">
              <a14:hiddenFill xmlns:a14="http://schemas.microsoft.com/office/drawing/2010/main" xmlns="">
                <a:noFill/>
              </a14:hiddenFill>
            </a:ext>
          </a:extLst>
        </p:spPr>
      </p:cxnSp>
      <p:cxnSp>
        <p:nvCxnSpPr>
          <p:cNvPr id="62" name="AutoShape 32"/>
          <p:cNvCxnSpPr>
            <a:cxnSpLocks noChangeShapeType="1"/>
            <a:stCxn id="25" idx="3"/>
            <a:endCxn id="26" idx="1"/>
          </p:cNvCxnSpPr>
          <p:nvPr/>
        </p:nvCxnSpPr>
        <p:spPr bwMode="auto">
          <a:xfrm>
            <a:off x="6334125" y="2573337"/>
            <a:ext cx="287338" cy="0"/>
          </a:xfrm>
          <a:prstGeom prst="straightConnector1">
            <a:avLst/>
          </a:prstGeom>
          <a:noFill/>
          <a:ln w="19050">
            <a:solidFill>
              <a:srgbClr val="0000FF"/>
            </a:solidFill>
            <a:round/>
            <a:headEnd/>
            <a:tailEnd type="triangle" w="med" len="med"/>
          </a:ln>
          <a:effectLst>
            <a:outerShdw blurRad="50800" dist="38100" dir="2700000" algn="tl" rotWithShape="0">
              <a:prstClr val="black">
                <a:alpha val="40000"/>
              </a:prstClr>
            </a:outerShdw>
          </a:effectLst>
          <a:extLst>
            <a:ext uri="{909E8E84-426E-40dd-AFC4-6F175D3DCCD1}">
              <a14:hiddenFill xmlns:a14="http://schemas.microsoft.com/office/drawing/2010/main" xmlns="">
                <a:noFill/>
              </a14:hiddenFill>
            </a:ext>
          </a:extLst>
        </p:spPr>
      </p:cxnSp>
      <p:cxnSp>
        <p:nvCxnSpPr>
          <p:cNvPr id="63" name="AutoShape 33"/>
          <p:cNvCxnSpPr>
            <a:cxnSpLocks noChangeShapeType="1"/>
            <a:stCxn id="26" idx="3"/>
            <a:endCxn id="27" idx="1"/>
          </p:cNvCxnSpPr>
          <p:nvPr/>
        </p:nvCxnSpPr>
        <p:spPr bwMode="auto">
          <a:xfrm>
            <a:off x="7486650" y="2573337"/>
            <a:ext cx="287338" cy="0"/>
          </a:xfrm>
          <a:prstGeom prst="straightConnector1">
            <a:avLst/>
          </a:prstGeom>
          <a:noFill/>
          <a:ln w="19050">
            <a:solidFill>
              <a:srgbClr val="0000FF"/>
            </a:solidFill>
            <a:round/>
            <a:headEnd/>
            <a:tailEnd type="triangle" w="med" len="med"/>
          </a:ln>
          <a:effectLst>
            <a:outerShdw blurRad="50800" dist="38100" dir="2700000" algn="tl" rotWithShape="0">
              <a:prstClr val="black">
                <a:alpha val="40000"/>
              </a:prstClr>
            </a:outerShdw>
          </a:effectLst>
          <a:extLst>
            <a:ext uri="{909E8E84-426E-40dd-AFC4-6F175D3DCCD1}">
              <a14:hiddenFill xmlns:a14="http://schemas.microsoft.com/office/drawing/2010/main" xmlns="">
                <a:noFill/>
              </a14:hiddenFill>
            </a:ext>
          </a:extLst>
        </p:spPr>
      </p:cxnSp>
      <p:sp>
        <p:nvSpPr>
          <p:cNvPr id="64" name="AutoShape 34"/>
          <p:cNvSpPr>
            <a:spLocks noChangeArrowheads="1"/>
          </p:cNvSpPr>
          <p:nvPr/>
        </p:nvSpPr>
        <p:spPr bwMode="auto">
          <a:xfrm>
            <a:off x="6621463" y="3076575"/>
            <a:ext cx="865187" cy="574675"/>
          </a:xfrm>
          <a:prstGeom prst="flowChartProcess">
            <a:avLst/>
          </a:prstGeom>
          <a:solidFill>
            <a:schemeClr val="accent2">
              <a:lumMod val="60000"/>
              <a:lumOff val="40000"/>
            </a:schemeClr>
          </a:solidFill>
          <a:ln w="12700">
            <a:noFill/>
            <a:miter lim="800000"/>
            <a:headEnd/>
            <a:tailEnd/>
          </a:ln>
          <a:effectLst>
            <a:outerShdw blurRad="50800" dist="38100" dir="2700000" algn="tl" rotWithShape="0">
              <a:prstClr val="black">
                <a:alpha val="40000"/>
              </a:prstClr>
            </a:outerShdw>
          </a:effectLst>
        </p:spPr>
        <p:txBody>
          <a:bodyPr wrap="none" anchor="ctr"/>
          <a:lstStyle/>
          <a:p>
            <a:endParaRPr lang="ja-JP" altLang="en-US">
              <a:solidFill>
                <a:srgbClr val="000000"/>
              </a:solidFill>
              <a:latin typeface="メイリオ"/>
              <a:ea typeface="メイリオ"/>
              <a:cs typeface="メイリオ"/>
            </a:endParaRPr>
          </a:p>
        </p:txBody>
      </p:sp>
      <p:cxnSp>
        <p:nvCxnSpPr>
          <p:cNvPr id="65" name="AutoShape 35"/>
          <p:cNvCxnSpPr>
            <a:cxnSpLocks noChangeShapeType="1"/>
          </p:cNvCxnSpPr>
          <p:nvPr/>
        </p:nvCxnSpPr>
        <p:spPr bwMode="auto">
          <a:xfrm>
            <a:off x="7485063" y="3365500"/>
            <a:ext cx="287337" cy="0"/>
          </a:xfrm>
          <a:prstGeom prst="straightConnector1">
            <a:avLst/>
          </a:prstGeom>
          <a:noFill/>
          <a:ln w="19050">
            <a:solidFill>
              <a:schemeClr val="accent2">
                <a:lumMod val="75000"/>
              </a:schemeClr>
            </a:solidFill>
            <a:round/>
            <a:headEnd/>
            <a:tailEnd type="triangle" w="med" len="med"/>
          </a:ln>
          <a:effectLst>
            <a:outerShdw blurRad="50800" dist="38100" dir="2700000" algn="tl" rotWithShape="0">
              <a:prstClr val="black">
                <a:alpha val="40000"/>
              </a:prstClr>
            </a:outerShdw>
          </a:effectLst>
          <a:extLst>
            <a:ext uri="{909E8E84-426E-40dd-AFC4-6F175D3DCCD1}">
              <a14:hiddenFill xmlns:a14="http://schemas.microsoft.com/office/drawing/2010/main" xmlns="">
                <a:noFill/>
              </a14:hiddenFill>
            </a:ext>
          </a:extLst>
        </p:spPr>
      </p:cxnSp>
      <p:cxnSp>
        <p:nvCxnSpPr>
          <p:cNvPr id="66" name="AutoShape 36"/>
          <p:cNvCxnSpPr>
            <a:cxnSpLocks noChangeShapeType="1"/>
            <a:stCxn id="25" idx="3"/>
            <a:endCxn id="64" idx="1"/>
          </p:cNvCxnSpPr>
          <p:nvPr/>
        </p:nvCxnSpPr>
        <p:spPr bwMode="auto">
          <a:xfrm>
            <a:off x="6334125" y="2573337"/>
            <a:ext cx="287338" cy="790575"/>
          </a:xfrm>
          <a:prstGeom prst="bentConnector3">
            <a:avLst>
              <a:gd name="adj1" fmla="val 49722"/>
            </a:avLst>
          </a:prstGeom>
          <a:noFill/>
          <a:ln w="19050">
            <a:solidFill>
              <a:schemeClr val="accent2">
                <a:lumMod val="75000"/>
              </a:schemeClr>
            </a:solidFill>
            <a:miter lim="800000"/>
            <a:headEnd/>
            <a:tailEnd type="triangle" w="med" len="med"/>
          </a:ln>
          <a:effectLst>
            <a:outerShdw blurRad="50800" dist="38100" dir="2700000" algn="tl" rotWithShape="0">
              <a:prstClr val="black">
                <a:alpha val="40000"/>
              </a:prstClr>
            </a:outerShdw>
          </a:effectLst>
          <a:extLst>
            <a:ext uri="{909E8E84-426E-40dd-AFC4-6F175D3DCCD1}">
              <a14:hiddenFill xmlns:a14="http://schemas.microsoft.com/office/drawing/2010/main" xmlns="">
                <a:noFill/>
              </a14:hiddenFill>
            </a:ext>
          </a:extLst>
        </p:spPr>
      </p:cxnSp>
      <p:cxnSp>
        <p:nvCxnSpPr>
          <p:cNvPr id="67" name="AutoShape 37"/>
          <p:cNvCxnSpPr>
            <a:cxnSpLocks noChangeShapeType="1"/>
            <a:stCxn id="33" idx="3"/>
            <a:endCxn id="25" idx="1"/>
          </p:cNvCxnSpPr>
          <p:nvPr/>
        </p:nvCxnSpPr>
        <p:spPr bwMode="auto">
          <a:xfrm flipV="1">
            <a:off x="5181600" y="2573337"/>
            <a:ext cx="287338" cy="2374900"/>
          </a:xfrm>
          <a:prstGeom prst="bentConnector3">
            <a:avLst>
              <a:gd name="adj1" fmla="val 49722"/>
            </a:avLst>
          </a:prstGeom>
          <a:noFill/>
          <a:ln w="19050">
            <a:solidFill>
              <a:schemeClr val="accent2">
                <a:lumMod val="75000"/>
              </a:schemeClr>
            </a:solidFill>
            <a:miter lim="800000"/>
            <a:headEnd/>
            <a:tailEnd type="triangle" w="med" len="med"/>
          </a:ln>
          <a:effectLst>
            <a:outerShdw blurRad="50800" dist="38100" dir="2700000" algn="tl" rotWithShape="0">
              <a:prstClr val="black">
                <a:alpha val="40000"/>
              </a:prstClr>
            </a:outerShdw>
          </a:effectLst>
          <a:extLst>
            <a:ext uri="{909E8E84-426E-40dd-AFC4-6F175D3DCCD1}">
              <a14:hiddenFill xmlns:a14="http://schemas.microsoft.com/office/drawing/2010/main" xmlns="">
                <a:noFill/>
              </a14:hiddenFill>
            </a:ext>
          </a:extLst>
        </p:spPr>
      </p:cxnSp>
      <p:sp>
        <p:nvSpPr>
          <p:cNvPr id="68" name="Rectangle 41"/>
          <p:cNvSpPr>
            <a:spLocks noChangeArrowheads="1"/>
          </p:cNvSpPr>
          <p:nvPr/>
        </p:nvSpPr>
        <p:spPr bwMode="auto">
          <a:xfrm>
            <a:off x="5698001" y="4818682"/>
            <a:ext cx="504825" cy="215900"/>
          </a:xfrm>
          <a:prstGeom prst="rect">
            <a:avLst/>
          </a:prstGeom>
          <a:solidFill>
            <a:srgbClr val="CCFFFF"/>
          </a:solidFill>
          <a:ln w="12700">
            <a:noFill/>
            <a:miter lim="800000"/>
            <a:headEnd/>
            <a:tailEnd/>
          </a:ln>
          <a:effectLst>
            <a:outerShdw blurRad="50800" dist="38100" dir="2700000" algn="tl" rotWithShape="0">
              <a:prstClr val="black">
                <a:alpha val="40000"/>
              </a:prstClr>
            </a:outerShdw>
          </a:effectLst>
        </p:spPr>
        <p:txBody>
          <a:bodyPr wrap="none" anchor="ctr"/>
          <a:lstStyle/>
          <a:p>
            <a:endParaRPr lang="ja-JP" altLang="en-US">
              <a:solidFill>
                <a:srgbClr val="0000FF"/>
              </a:solidFill>
              <a:latin typeface="メイリオ"/>
              <a:ea typeface="メイリオ"/>
              <a:cs typeface="メイリオ"/>
            </a:endParaRPr>
          </a:p>
        </p:txBody>
      </p:sp>
      <p:sp>
        <p:nvSpPr>
          <p:cNvPr id="69" name="Rectangle 42"/>
          <p:cNvSpPr>
            <a:spLocks noChangeArrowheads="1"/>
          </p:cNvSpPr>
          <p:nvPr/>
        </p:nvSpPr>
        <p:spPr bwMode="auto">
          <a:xfrm>
            <a:off x="5698001" y="5179044"/>
            <a:ext cx="504825" cy="215900"/>
          </a:xfrm>
          <a:prstGeom prst="rect">
            <a:avLst/>
          </a:prstGeom>
          <a:solidFill>
            <a:srgbClr val="CCFFCC"/>
          </a:solidFill>
          <a:ln w="12700">
            <a:noFill/>
            <a:miter lim="800000"/>
            <a:headEnd/>
            <a:tailEnd/>
          </a:ln>
          <a:effectLst>
            <a:outerShdw blurRad="50800" dist="38100" dir="2700000" algn="tl" rotWithShape="0">
              <a:prstClr val="black">
                <a:alpha val="40000"/>
              </a:prstClr>
            </a:outerShdw>
          </a:effectLst>
        </p:spPr>
        <p:txBody>
          <a:bodyPr wrap="none" anchor="ctr"/>
          <a:lstStyle/>
          <a:p>
            <a:endParaRPr lang="ja-JP" altLang="en-US">
              <a:solidFill>
                <a:srgbClr val="0000FF"/>
              </a:solidFill>
              <a:latin typeface="メイリオ"/>
              <a:ea typeface="メイリオ"/>
              <a:cs typeface="メイリオ"/>
            </a:endParaRPr>
          </a:p>
        </p:txBody>
      </p:sp>
      <p:sp>
        <p:nvSpPr>
          <p:cNvPr id="70" name="Rectangle 43"/>
          <p:cNvSpPr>
            <a:spLocks noChangeArrowheads="1"/>
          </p:cNvSpPr>
          <p:nvPr/>
        </p:nvSpPr>
        <p:spPr bwMode="auto">
          <a:xfrm>
            <a:off x="5698001" y="5537819"/>
            <a:ext cx="504825" cy="215900"/>
          </a:xfrm>
          <a:prstGeom prst="rect">
            <a:avLst/>
          </a:prstGeom>
          <a:solidFill>
            <a:srgbClr val="FFCC99"/>
          </a:solidFill>
          <a:ln w="12700">
            <a:noFill/>
            <a:miter lim="800000"/>
            <a:headEnd/>
            <a:tailEnd/>
          </a:ln>
          <a:effectLst>
            <a:outerShdw blurRad="50800" dist="38100" dir="2700000" algn="tl" rotWithShape="0">
              <a:prstClr val="black">
                <a:alpha val="40000"/>
              </a:prstClr>
            </a:outerShdw>
          </a:effectLst>
        </p:spPr>
        <p:txBody>
          <a:bodyPr wrap="none" anchor="ctr"/>
          <a:lstStyle/>
          <a:p>
            <a:endParaRPr lang="ja-JP" altLang="en-US">
              <a:solidFill>
                <a:srgbClr val="0000FF"/>
              </a:solidFill>
              <a:latin typeface="メイリオ"/>
              <a:ea typeface="メイリオ"/>
              <a:cs typeface="メイリオ"/>
            </a:endParaRPr>
          </a:p>
        </p:txBody>
      </p:sp>
      <p:sp>
        <p:nvSpPr>
          <p:cNvPr id="71" name="Rectangle 44"/>
          <p:cNvSpPr>
            <a:spLocks noChangeArrowheads="1"/>
          </p:cNvSpPr>
          <p:nvPr/>
        </p:nvSpPr>
        <p:spPr bwMode="auto">
          <a:xfrm>
            <a:off x="5698001" y="5898182"/>
            <a:ext cx="504825" cy="215900"/>
          </a:xfrm>
          <a:prstGeom prst="rect">
            <a:avLst/>
          </a:prstGeom>
          <a:solidFill>
            <a:schemeClr val="accent2">
              <a:lumMod val="60000"/>
              <a:lumOff val="40000"/>
            </a:schemeClr>
          </a:solidFill>
          <a:ln w="12700">
            <a:noFill/>
            <a:miter lim="800000"/>
            <a:headEnd/>
            <a:tailEnd/>
          </a:ln>
          <a:effectLst>
            <a:outerShdw blurRad="50800" dist="38100" dir="2700000" algn="tl" rotWithShape="0">
              <a:prstClr val="black">
                <a:alpha val="40000"/>
              </a:prstClr>
            </a:outerShdw>
          </a:effectLst>
        </p:spPr>
        <p:txBody>
          <a:bodyPr wrap="none" anchor="ctr"/>
          <a:lstStyle/>
          <a:p>
            <a:endParaRPr lang="ja-JP" altLang="en-US">
              <a:solidFill>
                <a:srgbClr val="0000FF"/>
              </a:solidFill>
              <a:latin typeface="メイリオ"/>
              <a:ea typeface="メイリオ"/>
              <a:cs typeface="メイリオ"/>
            </a:endParaRPr>
          </a:p>
        </p:txBody>
      </p:sp>
      <p:sp>
        <p:nvSpPr>
          <p:cNvPr id="72" name="Text Box 45"/>
          <p:cNvSpPr txBox="1">
            <a:spLocks noChangeArrowheads="1"/>
          </p:cNvSpPr>
          <p:nvPr/>
        </p:nvSpPr>
        <p:spPr bwMode="auto">
          <a:xfrm>
            <a:off x="6235390" y="4753798"/>
            <a:ext cx="263137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algn="ctr"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algn="ctr"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algn="ctr"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algn="ctr" eaLnBrk="0" fontAlgn="base" hangingPunct="0">
              <a:spcBef>
                <a:spcPct val="0"/>
              </a:spcBef>
              <a:spcAft>
                <a:spcPct val="0"/>
              </a:spcAft>
              <a:defRPr kumimoji="1">
                <a:solidFill>
                  <a:schemeClr val="tx1"/>
                </a:solidFill>
                <a:latin typeface="Arial" charset="0"/>
                <a:ea typeface="ＭＳ Ｐゴシック" pitchFamily="50" charset="-128"/>
              </a:defRPr>
            </a:lvl9pPr>
          </a:lstStyle>
          <a:p>
            <a:pPr eaLnBrk="1" hangingPunct="1">
              <a:spcBef>
                <a:spcPct val="50000"/>
              </a:spcBef>
            </a:pPr>
            <a:r>
              <a:rPr lang="ja-JP" altLang="en-US" sz="1400" dirty="0">
                <a:solidFill>
                  <a:srgbClr val="0000FF"/>
                </a:solidFill>
                <a:latin typeface="メイリオ"/>
                <a:ea typeface="メイリオ"/>
                <a:cs typeface="メイリオ"/>
              </a:rPr>
              <a:t>反復　１　ビジネス価値　</a:t>
            </a:r>
            <a:r>
              <a:rPr lang="en-US" altLang="ja-JP" sz="1400" dirty="0">
                <a:solidFill>
                  <a:srgbClr val="0000FF"/>
                </a:solidFill>
                <a:latin typeface="+mj-ea"/>
                <a:ea typeface="+mj-ea"/>
                <a:cs typeface="メイリオ"/>
              </a:rPr>
              <a:t>◎</a:t>
            </a:r>
            <a:endParaRPr lang="ja-JP" altLang="en-US" sz="1400" dirty="0">
              <a:solidFill>
                <a:srgbClr val="0000FF"/>
              </a:solidFill>
              <a:latin typeface="+mj-ea"/>
              <a:ea typeface="+mj-ea"/>
              <a:cs typeface="メイリオ"/>
            </a:endParaRPr>
          </a:p>
        </p:txBody>
      </p:sp>
      <p:sp>
        <p:nvSpPr>
          <p:cNvPr id="73" name="Text Box 46"/>
          <p:cNvSpPr txBox="1">
            <a:spLocks noChangeArrowheads="1"/>
          </p:cNvSpPr>
          <p:nvPr/>
        </p:nvSpPr>
        <p:spPr bwMode="auto">
          <a:xfrm>
            <a:off x="6233803" y="5114160"/>
            <a:ext cx="263137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algn="ctr"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algn="ctr"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algn="ctr"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algn="ctr" eaLnBrk="0" fontAlgn="base" hangingPunct="0">
              <a:spcBef>
                <a:spcPct val="0"/>
              </a:spcBef>
              <a:spcAft>
                <a:spcPct val="0"/>
              </a:spcAft>
              <a:defRPr kumimoji="1">
                <a:solidFill>
                  <a:schemeClr val="tx1"/>
                </a:solidFill>
                <a:latin typeface="Arial" charset="0"/>
                <a:ea typeface="ＭＳ Ｐゴシック" pitchFamily="50" charset="-128"/>
              </a:defRPr>
            </a:lvl9pPr>
          </a:lstStyle>
          <a:p>
            <a:pPr eaLnBrk="1" hangingPunct="1">
              <a:spcBef>
                <a:spcPct val="50000"/>
              </a:spcBef>
            </a:pPr>
            <a:r>
              <a:rPr lang="ja-JP" altLang="en-US" sz="1400" dirty="0">
                <a:solidFill>
                  <a:srgbClr val="0000FF"/>
                </a:solidFill>
                <a:latin typeface="メイリオ"/>
                <a:ea typeface="メイリオ"/>
                <a:cs typeface="メイリオ"/>
              </a:rPr>
              <a:t>反復　２　ビジネス価値　</a:t>
            </a:r>
            <a:r>
              <a:rPr lang="en-US" altLang="ja-JP" sz="1400" dirty="0">
                <a:solidFill>
                  <a:srgbClr val="0000FF"/>
                </a:solidFill>
                <a:latin typeface="+mn-ea"/>
                <a:ea typeface="+mn-ea"/>
                <a:cs typeface="メイリオ"/>
              </a:rPr>
              <a:t>〇</a:t>
            </a:r>
            <a:endParaRPr lang="ja-JP" altLang="en-US" sz="1400" dirty="0">
              <a:solidFill>
                <a:srgbClr val="0000FF"/>
              </a:solidFill>
              <a:latin typeface="+mn-ea"/>
              <a:ea typeface="+mn-ea"/>
              <a:cs typeface="メイリオ"/>
            </a:endParaRPr>
          </a:p>
        </p:txBody>
      </p:sp>
      <p:sp>
        <p:nvSpPr>
          <p:cNvPr id="74" name="Text Box 47"/>
          <p:cNvSpPr txBox="1">
            <a:spLocks noChangeArrowheads="1"/>
          </p:cNvSpPr>
          <p:nvPr/>
        </p:nvSpPr>
        <p:spPr bwMode="auto">
          <a:xfrm>
            <a:off x="6233803" y="5474523"/>
            <a:ext cx="263137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algn="ctr"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algn="ctr"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algn="ctr"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algn="ctr" eaLnBrk="0" fontAlgn="base" hangingPunct="0">
              <a:spcBef>
                <a:spcPct val="0"/>
              </a:spcBef>
              <a:spcAft>
                <a:spcPct val="0"/>
              </a:spcAft>
              <a:defRPr kumimoji="1">
                <a:solidFill>
                  <a:schemeClr val="tx1"/>
                </a:solidFill>
                <a:latin typeface="Arial" charset="0"/>
                <a:ea typeface="ＭＳ Ｐゴシック" pitchFamily="50" charset="-128"/>
              </a:defRPr>
            </a:lvl9pPr>
          </a:lstStyle>
          <a:p>
            <a:pPr eaLnBrk="1" hangingPunct="1">
              <a:spcBef>
                <a:spcPct val="50000"/>
              </a:spcBef>
            </a:pPr>
            <a:r>
              <a:rPr lang="ja-JP" altLang="en-US" sz="1400" dirty="0">
                <a:solidFill>
                  <a:srgbClr val="0000FF"/>
                </a:solidFill>
                <a:latin typeface="メイリオ"/>
                <a:ea typeface="メイリオ"/>
                <a:cs typeface="メイリオ"/>
              </a:rPr>
              <a:t>反復　３　ビジネス価値　</a:t>
            </a:r>
            <a:r>
              <a:rPr lang="en-US" altLang="ja-JP" sz="1400" dirty="0">
                <a:solidFill>
                  <a:srgbClr val="0000FF"/>
                </a:solidFill>
                <a:latin typeface="メイリオ"/>
                <a:ea typeface="メイリオ"/>
                <a:cs typeface="メイリオ"/>
              </a:rPr>
              <a:t>△</a:t>
            </a:r>
            <a:endParaRPr lang="ja-JP" altLang="en-US" sz="1400" dirty="0">
              <a:solidFill>
                <a:srgbClr val="0000FF"/>
              </a:solidFill>
              <a:latin typeface="メイリオ"/>
              <a:ea typeface="メイリオ"/>
              <a:cs typeface="メイリオ"/>
            </a:endParaRPr>
          </a:p>
        </p:txBody>
      </p:sp>
      <p:sp>
        <p:nvSpPr>
          <p:cNvPr id="75" name="Text Box 48"/>
          <p:cNvSpPr txBox="1">
            <a:spLocks noChangeArrowheads="1"/>
          </p:cNvSpPr>
          <p:nvPr/>
        </p:nvSpPr>
        <p:spPr bwMode="auto">
          <a:xfrm>
            <a:off x="6233803" y="5834885"/>
            <a:ext cx="263137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algn="ctr"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algn="ctr"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algn="ctr"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algn="ctr" eaLnBrk="0" fontAlgn="base" hangingPunct="0">
              <a:spcBef>
                <a:spcPct val="0"/>
              </a:spcBef>
              <a:spcAft>
                <a:spcPct val="0"/>
              </a:spcAft>
              <a:defRPr kumimoji="1">
                <a:solidFill>
                  <a:schemeClr val="tx1"/>
                </a:solidFill>
                <a:latin typeface="Arial" charset="0"/>
                <a:ea typeface="ＭＳ Ｐゴシック" pitchFamily="50" charset="-128"/>
              </a:defRPr>
            </a:lvl9pPr>
          </a:lstStyle>
          <a:p>
            <a:pPr eaLnBrk="1" hangingPunct="1">
              <a:spcBef>
                <a:spcPct val="50000"/>
              </a:spcBef>
            </a:pPr>
            <a:r>
              <a:rPr lang="ja-JP" altLang="en-US" sz="1400" dirty="0">
                <a:solidFill>
                  <a:srgbClr val="0000FF"/>
                </a:solidFill>
                <a:latin typeface="メイリオ"/>
                <a:ea typeface="メイリオ"/>
                <a:cs typeface="メイリオ"/>
              </a:rPr>
              <a:t>反復　４　ビジネス価値　Ｘ</a:t>
            </a:r>
          </a:p>
        </p:txBody>
      </p:sp>
      <p:sp>
        <p:nvSpPr>
          <p:cNvPr id="2" name="正方形/長方形 1"/>
          <p:cNvSpPr/>
          <p:nvPr/>
        </p:nvSpPr>
        <p:spPr>
          <a:xfrm>
            <a:off x="457200" y="1071296"/>
            <a:ext cx="8229600" cy="646331"/>
          </a:xfrm>
          <a:prstGeom prst="rect">
            <a:avLst/>
          </a:prstGeom>
        </p:spPr>
        <p:txBody>
          <a:bodyPr wrap="square">
            <a:spAutoFit/>
          </a:bodyPr>
          <a:lstStyle/>
          <a:p>
            <a:r>
              <a:rPr lang="ja-JP" altLang="en-US" dirty="0">
                <a:solidFill>
                  <a:srgbClr val="0000FF"/>
                </a:solidFill>
                <a:latin typeface="メイリオ"/>
                <a:ea typeface="メイリオ"/>
                <a:cs typeface="メイリオ"/>
              </a:rPr>
              <a:t>「</a:t>
            </a:r>
            <a:r>
              <a:rPr lang="en-US" altLang="ja-JP" dirty="0">
                <a:solidFill>
                  <a:srgbClr val="0000FF"/>
                </a:solidFill>
                <a:latin typeface="メイリオ"/>
                <a:ea typeface="メイリオ"/>
                <a:cs typeface="メイリオ"/>
              </a:rPr>
              <a:t>MVP</a:t>
            </a:r>
            <a:r>
              <a:rPr lang="ja-JP" altLang="en-US" dirty="0">
                <a:solidFill>
                  <a:srgbClr val="0000FF"/>
                </a:solidFill>
                <a:latin typeface="メイリオ"/>
                <a:ea typeface="メイリオ"/>
                <a:cs typeface="メイリオ"/>
              </a:rPr>
              <a:t>（</a:t>
            </a:r>
            <a:r>
              <a:rPr lang="en-US" altLang="ja-JP" dirty="0">
                <a:solidFill>
                  <a:srgbClr val="0000FF"/>
                </a:solidFill>
                <a:latin typeface="メイリオ"/>
                <a:ea typeface="メイリオ"/>
                <a:cs typeface="メイリオ"/>
              </a:rPr>
              <a:t>Minimum Viable Product</a:t>
            </a:r>
            <a:r>
              <a:rPr lang="ja-JP" altLang="en-US" dirty="0">
                <a:solidFill>
                  <a:srgbClr val="0000FF"/>
                </a:solidFill>
                <a:latin typeface="メイリオ"/>
                <a:ea typeface="メイリオ"/>
                <a:cs typeface="メイリオ"/>
              </a:rPr>
              <a:t>：仮説を検証することができる最低限のプロダクト）」かつ、ビジネス価値の高い機能・プロセスを優先して開発する。</a:t>
            </a:r>
          </a:p>
        </p:txBody>
      </p:sp>
      <p:sp>
        <p:nvSpPr>
          <p:cNvPr id="5" name="タイトル 11">
            <a:extLst>
              <a:ext uri="{FF2B5EF4-FFF2-40B4-BE49-F238E27FC236}">
                <a16:creationId xmlns:a16="http://schemas.microsoft.com/office/drawing/2014/main" id="{FE702653-E081-0C9E-11D1-31C39A02D4FA}"/>
              </a:ext>
            </a:extLst>
          </p:cNvPr>
          <p:cNvSpPr txBox="1">
            <a:spLocks/>
          </p:cNvSpPr>
          <p:nvPr/>
        </p:nvSpPr>
        <p:spPr>
          <a:xfrm>
            <a:off x="145490" y="224958"/>
            <a:ext cx="8686800" cy="416221"/>
          </a:xfrm>
          <a:prstGeom prst="rect">
            <a:avLst/>
          </a:prstGeom>
        </p:spPr>
        <p:txBody>
          <a:bodyPr/>
          <a:lstStyle>
            <a:lvl1pPr algn="l" defTabSz="457200" rtl="0" eaLnBrk="1" latinLnBrk="0" hangingPunct="1">
              <a:spcBef>
                <a:spcPct val="0"/>
              </a:spcBef>
              <a:buNone/>
              <a:defRPr kumimoji="1" sz="2700" kern="1200">
                <a:solidFill>
                  <a:srgbClr val="7F7F7F"/>
                </a:solidFill>
                <a:latin typeface="Meiryo" panose="020B0604030504040204" pitchFamily="34" charset="-128"/>
                <a:ea typeface="Meiryo" panose="020B0604030504040204" pitchFamily="34" charset="-128"/>
                <a:cs typeface="+mj-cs"/>
              </a:defRPr>
            </a:lvl1pPr>
          </a:lstStyle>
          <a:p>
            <a:endParaRPr lang="ja-JP" altLang="en-US" dirty="0"/>
          </a:p>
        </p:txBody>
      </p:sp>
      <p:sp>
        <p:nvSpPr>
          <p:cNvPr id="6" name="タイトル 5">
            <a:extLst>
              <a:ext uri="{FF2B5EF4-FFF2-40B4-BE49-F238E27FC236}">
                <a16:creationId xmlns:a16="http://schemas.microsoft.com/office/drawing/2014/main" id="{3466F8CE-1AF7-03A7-5BC0-0771167A9217}"/>
              </a:ext>
            </a:extLst>
          </p:cNvPr>
          <p:cNvSpPr>
            <a:spLocks noGrp="1"/>
          </p:cNvSpPr>
          <p:nvPr>
            <p:ph type="title"/>
          </p:nvPr>
        </p:nvSpPr>
        <p:spPr>
          <a:xfrm>
            <a:off x="230400" y="266400"/>
            <a:ext cx="8686800" cy="416221"/>
          </a:xfrm>
        </p:spPr>
        <p:txBody>
          <a:bodyPr/>
          <a:lstStyle/>
          <a:p>
            <a:r>
              <a:rPr lang="en-US" altLang="en-US" dirty="0"/>
              <a:t>ウォーターフォール</a:t>
            </a:r>
            <a:r>
              <a:rPr lang="ja-JP" altLang="en-US" dirty="0"/>
              <a:t>開発とアジャイル開発（４）</a:t>
            </a:r>
          </a:p>
        </p:txBody>
      </p:sp>
    </p:spTree>
    <p:extLst>
      <p:ext uri="{BB962C8B-B14F-4D97-AF65-F5344CB8AC3E}">
        <p14:creationId xmlns:p14="http://schemas.microsoft.com/office/powerpoint/2010/main" val="4897670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ppt_x"/>
                                          </p:val>
                                        </p:tav>
                                        <p:tav tm="100000">
                                          <p:val>
                                            <p:strVal val="#ppt_x"/>
                                          </p:val>
                                        </p:tav>
                                      </p:tavLst>
                                    </p:anim>
                                    <p:anim calcmode="lin" valueType="num">
                                      <p:cBhvr additive="base">
                                        <p:cTn id="8" dur="1000" fill="hold"/>
                                        <p:tgtEl>
                                          <p:spTgt spid="28"/>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grpId="0" nodeType="click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up)">
                                      <p:cBhvr>
                                        <p:cTn id="13" dur="1000"/>
                                        <p:tgtEl>
                                          <p:spTgt spid="23"/>
                                        </p:tgtEl>
                                      </p:cBhvr>
                                    </p:animEffect>
                                  </p:childTnLst>
                                </p:cTn>
                              </p:par>
                              <p:par>
                                <p:cTn id="14" presetID="22" presetClass="entr" presetSubtype="1" fill="hold" nodeType="with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wipe(up)">
                                      <p:cBhvr>
                                        <p:cTn id="16" dur="1000"/>
                                        <p:tgtEl>
                                          <p:spTgt spid="58"/>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up)">
                                      <p:cBhvr>
                                        <p:cTn id="19" dur="1000"/>
                                        <p:tgtEl>
                                          <p:spTgt spid="24"/>
                                        </p:tgtEl>
                                      </p:cBhvr>
                                    </p:animEffect>
                                  </p:childTnLst>
                                </p:cTn>
                              </p:par>
                              <p:par>
                                <p:cTn id="20" presetID="22" presetClass="entr" presetSubtype="1" fill="hold" nodeType="withEffect">
                                  <p:stCondLst>
                                    <p:cond delay="0"/>
                                  </p:stCondLst>
                                  <p:childTnLst>
                                    <p:set>
                                      <p:cBhvr>
                                        <p:cTn id="21" dur="1" fill="hold">
                                          <p:stCondLst>
                                            <p:cond delay="0"/>
                                          </p:stCondLst>
                                        </p:cTn>
                                        <p:tgtEl>
                                          <p:spTgt spid="61"/>
                                        </p:tgtEl>
                                        <p:attrNameLst>
                                          <p:attrName>style.visibility</p:attrName>
                                        </p:attrNameLst>
                                      </p:cBhvr>
                                      <p:to>
                                        <p:strVal val="visible"/>
                                      </p:to>
                                    </p:set>
                                    <p:animEffect transition="in" filter="wipe(up)">
                                      <p:cBhvr>
                                        <p:cTn id="22" dur="1000"/>
                                        <p:tgtEl>
                                          <p:spTgt spid="61"/>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25"/>
                                        </p:tgtEl>
                                        <p:attrNameLst>
                                          <p:attrName>style.visibility</p:attrName>
                                        </p:attrNameLst>
                                      </p:cBhvr>
                                      <p:to>
                                        <p:strVal val="visible"/>
                                      </p:to>
                                    </p:set>
                                    <p:animEffect transition="in" filter="wipe(up)">
                                      <p:cBhvr>
                                        <p:cTn id="25" dur="1000"/>
                                        <p:tgtEl>
                                          <p:spTgt spid="25"/>
                                        </p:tgtEl>
                                      </p:cBhvr>
                                    </p:animEffect>
                                  </p:childTnLst>
                                </p:cTn>
                              </p:par>
                              <p:par>
                                <p:cTn id="26" presetID="22" presetClass="entr" presetSubtype="1" fill="hold" nodeType="withEffect">
                                  <p:stCondLst>
                                    <p:cond delay="0"/>
                                  </p:stCondLst>
                                  <p:childTnLst>
                                    <p:set>
                                      <p:cBhvr>
                                        <p:cTn id="27" dur="1" fill="hold">
                                          <p:stCondLst>
                                            <p:cond delay="0"/>
                                          </p:stCondLst>
                                        </p:cTn>
                                        <p:tgtEl>
                                          <p:spTgt spid="62"/>
                                        </p:tgtEl>
                                        <p:attrNameLst>
                                          <p:attrName>style.visibility</p:attrName>
                                        </p:attrNameLst>
                                      </p:cBhvr>
                                      <p:to>
                                        <p:strVal val="visible"/>
                                      </p:to>
                                    </p:set>
                                    <p:animEffect transition="in" filter="wipe(up)">
                                      <p:cBhvr>
                                        <p:cTn id="28" dur="1000"/>
                                        <p:tgtEl>
                                          <p:spTgt spid="62"/>
                                        </p:tgtEl>
                                      </p:cBhvr>
                                    </p:animEffect>
                                  </p:childTnLst>
                                </p:cTn>
                              </p:par>
                              <p:par>
                                <p:cTn id="29" presetID="22" presetClass="entr" presetSubtype="1" fill="hold" grpId="0" nodeType="with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up)">
                                      <p:cBhvr>
                                        <p:cTn id="31" dur="1000"/>
                                        <p:tgtEl>
                                          <p:spTgt spid="26"/>
                                        </p:tgtEl>
                                      </p:cBhvr>
                                    </p:animEffect>
                                  </p:childTnLst>
                                </p:cTn>
                              </p:par>
                              <p:par>
                                <p:cTn id="32" presetID="22" presetClass="entr" presetSubtype="1" fill="hold" nodeType="withEffect">
                                  <p:stCondLst>
                                    <p:cond delay="0"/>
                                  </p:stCondLst>
                                  <p:childTnLst>
                                    <p:set>
                                      <p:cBhvr>
                                        <p:cTn id="33" dur="1" fill="hold">
                                          <p:stCondLst>
                                            <p:cond delay="0"/>
                                          </p:stCondLst>
                                        </p:cTn>
                                        <p:tgtEl>
                                          <p:spTgt spid="63"/>
                                        </p:tgtEl>
                                        <p:attrNameLst>
                                          <p:attrName>style.visibility</p:attrName>
                                        </p:attrNameLst>
                                      </p:cBhvr>
                                      <p:to>
                                        <p:strVal val="visible"/>
                                      </p:to>
                                    </p:set>
                                    <p:animEffect transition="in" filter="wipe(up)">
                                      <p:cBhvr>
                                        <p:cTn id="34" dur="1000"/>
                                        <p:tgtEl>
                                          <p:spTgt spid="63"/>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27"/>
                                        </p:tgtEl>
                                        <p:attrNameLst>
                                          <p:attrName>style.visibility</p:attrName>
                                        </p:attrNameLst>
                                      </p:cBhvr>
                                      <p:to>
                                        <p:strVal val="visible"/>
                                      </p:to>
                                    </p:set>
                                    <p:animEffect transition="in" filter="wipe(up)">
                                      <p:cBhvr>
                                        <p:cTn id="37" dur="1000"/>
                                        <p:tgtEl>
                                          <p:spTgt spid="27"/>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grpId="0" nodeType="clickEffect">
                                  <p:stCondLst>
                                    <p:cond delay="0"/>
                                  </p:stCondLst>
                                  <p:childTnLst>
                                    <p:set>
                                      <p:cBhvr>
                                        <p:cTn id="41" dur="1" fill="hold">
                                          <p:stCondLst>
                                            <p:cond delay="0"/>
                                          </p:stCondLst>
                                        </p:cTn>
                                        <p:tgtEl>
                                          <p:spTgt spid="29"/>
                                        </p:tgtEl>
                                        <p:attrNameLst>
                                          <p:attrName>style.visibility</p:attrName>
                                        </p:attrNameLst>
                                      </p:cBhvr>
                                      <p:to>
                                        <p:strVal val="visible"/>
                                      </p:to>
                                    </p:set>
                                    <p:animEffect transition="in" filter="wipe(down)">
                                      <p:cBhvr>
                                        <p:cTn id="42" dur="1000"/>
                                        <p:tgtEl>
                                          <p:spTgt spid="29"/>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wipe(down)">
                                      <p:cBhvr>
                                        <p:cTn id="45" dur="1000"/>
                                        <p:tgtEl>
                                          <p:spTgt spid="59"/>
                                        </p:tgtEl>
                                      </p:cBhvr>
                                    </p:animEffect>
                                  </p:childTnLst>
                                </p:cTn>
                              </p:par>
                            </p:childTnLst>
                          </p:cTn>
                        </p:par>
                      </p:childTnLst>
                    </p:cTn>
                  </p:par>
                  <p:par>
                    <p:cTn id="46" fill="hold">
                      <p:stCondLst>
                        <p:cond delay="indefinite"/>
                      </p:stCondLst>
                      <p:childTnLst>
                        <p:par>
                          <p:cTn id="47" fill="hold">
                            <p:stCondLst>
                              <p:cond delay="0"/>
                            </p:stCondLst>
                            <p:childTnLst>
                              <p:par>
                                <p:cTn id="48" presetID="4" presetClass="entr" presetSubtype="16" fill="hold" grpId="0" nodeType="clickEffect">
                                  <p:stCondLst>
                                    <p:cond delay="0"/>
                                  </p:stCondLst>
                                  <p:childTnLst>
                                    <p:set>
                                      <p:cBhvr>
                                        <p:cTn id="49" dur="1" fill="hold">
                                          <p:stCondLst>
                                            <p:cond delay="0"/>
                                          </p:stCondLst>
                                        </p:cTn>
                                        <p:tgtEl>
                                          <p:spTgt spid="30"/>
                                        </p:tgtEl>
                                        <p:attrNameLst>
                                          <p:attrName>style.visibility</p:attrName>
                                        </p:attrNameLst>
                                      </p:cBhvr>
                                      <p:to>
                                        <p:strVal val="visible"/>
                                      </p:to>
                                    </p:set>
                                    <p:animEffect transition="in" filter="box(in)">
                                      <p:cBhvr>
                                        <p:cTn id="50" dur="1000"/>
                                        <p:tgtEl>
                                          <p:spTgt spid="30"/>
                                        </p:tgtEl>
                                      </p:cBhvr>
                                    </p:animEffect>
                                  </p:childTnLst>
                                </p:cTn>
                              </p:par>
                              <p:par>
                                <p:cTn id="51" presetID="4" presetClass="entr" presetSubtype="16" fill="hold" grpId="0" nodeType="withEffect">
                                  <p:stCondLst>
                                    <p:cond delay="0"/>
                                  </p:stCondLst>
                                  <p:childTnLst>
                                    <p:set>
                                      <p:cBhvr>
                                        <p:cTn id="52" dur="1" fill="hold">
                                          <p:stCondLst>
                                            <p:cond delay="0"/>
                                          </p:stCondLst>
                                        </p:cTn>
                                        <p:tgtEl>
                                          <p:spTgt spid="35"/>
                                        </p:tgtEl>
                                        <p:attrNameLst>
                                          <p:attrName>style.visibility</p:attrName>
                                        </p:attrNameLst>
                                      </p:cBhvr>
                                      <p:to>
                                        <p:strVal val="visible"/>
                                      </p:to>
                                    </p:set>
                                    <p:animEffect transition="in" filter="box(in)">
                                      <p:cBhvr>
                                        <p:cTn id="53" dur="1000"/>
                                        <p:tgtEl>
                                          <p:spTgt spid="35"/>
                                        </p:tgtEl>
                                      </p:cBhvr>
                                    </p:animEffect>
                                  </p:childTnLst>
                                </p:cTn>
                              </p:par>
                              <p:par>
                                <p:cTn id="54" presetID="4" presetClass="entr" presetSubtype="16" fill="hold" grpId="0" nodeType="withEffect">
                                  <p:stCondLst>
                                    <p:cond delay="0"/>
                                  </p:stCondLst>
                                  <p:childTnLst>
                                    <p:set>
                                      <p:cBhvr>
                                        <p:cTn id="55" dur="1" fill="hold">
                                          <p:stCondLst>
                                            <p:cond delay="0"/>
                                          </p:stCondLst>
                                        </p:cTn>
                                        <p:tgtEl>
                                          <p:spTgt spid="60"/>
                                        </p:tgtEl>
                                        <p:attrNameLst>
                                          <p:attrName>style.visibility</p:attrName>
                                        </p:attrNameLst>
                                      </p:cBhvr>
                                      <p:to>
                                        <p:strVal val="visible"/>
                                      </p:to>
                                    </p:set>
                                    <p:animEffect transition="in" filter="box(in)">
                                      <p:cBhvr>
                                        <p:cTn id="56" dur="1000"/>
                                        <p:tgtEl>
                                          <p:spTgt spid="60"/>
                                        </p:tgtEl>
                                      </p:cBhvr>
                                    </p:animEffect>
                                  </p:childTnLst>
                                </p:cTn>
                              </p:par>
                              <p:par>
                                <p:cTn id="57" presetID="4" presetClass="entr" presetSubtype="16" fill="hold" grpId="0" nodeType="withEffect">
                                  <p:stCondLst>
                                    <p:cond delay="0"/>
                                  </p:stCondLst>
                                  <p:childTnLst>
                                    <p:set>
                                      <p:cBhvr>
                                        <p:cTn id="58" dur="1" fill="hold">
                                          <p:stCondLst>
                                            <p:cond delay="0"/>
                                          </p:stCondLst>
                                        </p:cTn>
                                        <p:tgtEl>
                                          <p:spTgt spid="37"/>
                                        </p:tgtEl>
                                        <p:attrNameLst>
                                          <p:attrName>style.visibility</p:attrName>
                                        </p:attrNameLst>
                                      </p:cBhvr>
                                      <p:to>
                                        <p:strVal val="visible"/>
                                      </p:to>
                                    </p:set>
                                    <p:animEffect transition="in" filter="box(in)">
                                      <p:cBhvr>
                                        <p:cTn id="59" dur="1000"/>
                                        <p:tgtEl>
                                          <p:spTgt spid="37"/>
                                        </p:tgtEl>
                                      </p:cBhvr>
                                    </p:animEffect>
                                  </p:childTnLst>
                                </p:cTn>
                              </p:par>
                              <p:par>
                                <p:cTn id="60" presetID="4" presetClass="entr" presetSubtype="16" fill="hold" grpId="0" nodeType="withEffect">
                                  <p:stCondLst>
                                    <p:cond delay="0"/>
                                  </p:stCondLst>
                                  <p:childTnLst>
                                    <p:set>
                                      <p:cBhvr>
                                        <p:cTn id="61" dur="1" fill="hold">
                                          <p:stCondLst>
                                            <p:cond delay="0"/>
                                          </p:stCondLst>
                                        </p:cTn>
                                        <p:tgtEl>
                                          <p:spTgt spid="38"/>
                                        </p:tgtEl>
                                        <p:attrNameLst>
                                          <p:attrName>style.visibility</p:attrName>
                                        </p:attrNameLst>
                                      </p:cBhvr>
                                      <p:to>
                                        <p:strVal val="visible"/>
                                      </p:to>
                                    </p:set>
                                    <p:animEffect transition="in" filter="box(in)">
                                      <p:cBhvr>
                                        <p:cTn id="62" dur="1000"/>
                                        <p:tgtEl>
                                          <p:spTgt spid="38"/>
                                        </p:tgtEl>
                                      </p:cBhvr>
                                    </p:animEffect>
                                  </p:childTnLst>
                                </p:cTn>
                              </p:par>
                              <p:par>
                                <p:cTn id="63" presetID="4" presetClass="entr" presetSubtype="16" fill="hold" nodeType="withEffect">
                                  <p:stCondLst>
                                    <p:cond delay="0"/>
                                  </p:stCondLst>
                                  <p:childTnLst>
                                    <p:set>
                                      <p:cBhvr>
                                        <p:cTn id="64" dur="1" fill="hold">
                                          <p:stCondLst>
                                            <p:cond delay="0"/>
                                          </p:stCondLst>
                                        </p:cTn>
                                        <p:tgtEl>
                                          <p:spTgt spid="39"/>
                                        </p:tgtEl>
                                        <p:attrNameLst>
                                          <p:attrName>style.visibility</p:attrName>
                                        </p:attrNameLst>
                                      </p:cBhvr>
                                      <p:to>
                                        <p:strVal val="visible"/>
                                      </p:to>
                                    </p:set>
                                    <p:animEffect transition="in" filter="box(in)">
                                      <p:cBhvr>
                                        <p:cTn id="65" dur="1000"/>
                                        <p:tgtEl>
                                          <p:spTgt spid="39"/>
                                        </p:tgtEl>
                                      </p:cBhvr>
                                    </p:animEffect>
                                  </p:childTnLst>
                                </p:cTn>
                              </p:par>
                              <p:par>
                                <p:cTn id="66" presetID="4" presetClass="entr" presetSubtype="16" fill="hold" nodeType="withEffect">
                                  <p:stCondLst>
                                    <p:cond delay="0"/>
                                  </p:stCondLst>
                                  <p:childTnLst>
                                    <p:set>
                                      <p:cBhvr>
                                        <p:cTn id="67" dur="1" fill="hold">
                                          <p:stCondLst>
                                            <p:cond delay="0"/>
                                          </p:stCondLst>
                                        </p:cTn>
                                        <p:tgtEl>
                                          <p:spTgt spid="41"/>
                                        </p:tgtEl>
                                        <p:attrNameLst>
                                          <p:attrName>style.visibility</p:attrName>
                                        </p:attrNameLst>
                                      </p:cBhvr>
                                      <p:to>
                                        <p:strVal val="visible"/>
                                      </p:to>
                                    </p:set>
                                    <p:animEffect transition="in" filter="box(in)">
                                      <p:cBhvr>
                                        <p:cTn id="68" dur="1000"/>
                                        <p:tgtEl>
                                          <p:spTgt spid="41"/>
                                        </p:tgtEl>
                                      </p:cBhvr>
                                    </p:animEffect>
                                  </p:childTnLst>
                                </p:cTn>
                              </p:par>
                              <p:par>
                                <p:cTn id="69" presetID="4" presetClass="entr" presetSubtype="16" fill="hold" nodeType="withEffect">
                                  <p:stCondLst>
                                    <p:cond delay="0"/>
                                  </p:stCondLst>
                                  <p:childTnLst>
                                    <p:set>
                                      <p:cBhvr>
                                        <p:cTn id="70" dur="1" fill="hold">
                                          <p:stCondLst>
                                            <p:cond delay="0"/>
                                          </p:stCondLst>
                                        </p:cTn>
                                        <p:tgtEl>
                                          <p:spTgt spid="44"/>
                                        </p:tgtEl>
                                        <p:attrNameLst>
                                          <p:attrName>style.visibility</p:attrName>
                                        </p:attrNameLst>
                                      </p:cBhvr>
                                      <p:to>
                                        <p:strVal val="visible"/>
                                      </p:to>
                                    </p:set>
                                    <p:animEffect transition="in" filter="box(in)">
                                      <p:cBhvr>
                                        <p:cTn id="71" dur="1000"/>
                                        <p:tgtEl>
                                          <p:spTgt spid="44"/>
                                        </p:tgtEl>
                                      </p:cBhvr>
                                    </p:animEffect>
                                  </p:childTnLst>
                                </p:cTn>
                              </p:par>
                            </p:childTnLst>
                          </p:cTn>
                        </p:par>
                      </p:childTnLst>
                    </p:cTn>
                  </p:par>
                  <p:par>
                    <p:cTn id="72" fill="hold">
                      <p:stCondLst>
                        <p:cond delay="indefinite"/>
                      </p:stCondLst>
                      <p:childTnLst>
                        <p:par>
                          <p:cTn id="73" fill="hold">
                            <p:stCondLst>
                              <p:cond delay="0"/>
                            </p:stCondLst>
                            <p:childTnLst>
                              <p:par>
                                <p:cTn id="74" presetID="3" presetClass="entr" presetSubtype="10" fill="hold" grpId="0" nodeType="click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blinds(horizontal)">
                                      <p:cBhvr>
                                        <p:cTn id="76" dur="1000"/>
                                        <p:tgtEl>
                                          <p:spTgt spid="31"/>
                                        </p:tgtEl>
                                      </p:cBhvr>
                                    </p:animEffect>
                                  </p:childTnLst>
                                </p:cTn>
                              </p:par>
                              <p:par>
                                <p:cTn id="77" presetID="3" presetClass="entr" presetSubtype="10" fill="hold" grpId="0"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blinds(horizontal)">
                                      <p:cBhvr>
                                        <p:cTn id="79" dur="1000"/>
                                        <p:tgtEl>
                                          <p:spTgt spid="43"/>
                                        </p:tgtEl>
                                      </p:cBhvr>
                                    </p:animEffect>
                                  </p:childTnLst>
                                </p:cTn>
                              </p:par>
                              <p:par>
                                <p:cTn id="80" presetID="3" presetClass="entr" presetSubtype="10" fill="hold" grpId="0" nodeType="with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blinds(horizontal)">
                                      <p:cBhvr>
                                        <p:cTn id="82" dur="1000"/>
                                        <p:tgtEl>
                                          <p:spTgt spid="32"/>
                                        </p:tgtEl>
                                      </p:cBhvr>
                                    </p:animEffect>
                                  </p:childTnLst>
                                </p:cTn>
                              </p:par>
                              <p:par>
                                <p:cTn id="83" presetID="3" presetClass="entr" presetSubtype="10" fill="hold" grpId="0" nodeType="withEffect">
                                  <p:stCondLst>
                                    <p:cond delay="0"/>
                                  </p:stCondLst>
                                  <p:childTnLst>
                                    <p:set>
                                      <p:cBhvr>
                                        <p:cTn id="84" dur="1" fill="hold">
                                          <p:stCondLst>
                                            <p:cond delay="0"/>
                                          </p:stCondLst>
                                        </p:cTn>
                                        <p:tgtEl>
                                          <p:spTgt spid="33"/>
                                        </p:tgtEl>
                                        <p:attrNameLst>
                                          <p:attrName>style.visibility</p:attrName>
                                        </p:attrNameLst>
                                      </p:cBhvr>
                                      <p:to>
                                        <p:strVal val="visible"/>
                                      </p:to>
                                    </p:set>
                                    <p:animEffect transition="in" filter="blinds(horizontal)">
                                      <p:cBhvr>
                                        <p:cTn id="85" dur="1000"/>
                                        <p:tgtEl>
                                          <p:spTgt spid="33"/>
                                        </p:tgtEl>
                                      </p:cBhvr>
                                    </p:animEffect>
                                  </p:childTnLst>
                                </p:cTn>
                              </p:par>
                              <p:par>
                                <p:cTn id="86" presetID="3" presetClass="entr" presetSubtype="10" fill="hold" grpId="0" nodeType="withEffect">
                                  <p:stCondLst>
                                    <p:cond delay="0"/>
                                  </p:stCondLst>
                                  <p:childTnLst>
                                    <p:set>
                                      <p:cBhvr>
                                        <p:cTn id="87" dur="1" fill="hold">
                                          <p:stCondLst>
                                            <p:cond delay="0"/>
                                          </p:stCondLst>
                                        </p:cTn>
                                        <p:tgtEl>
                                          <p:spTgt spid="36"/>
                                        </p:tgtEl>
                                        <p:attrNameLst>
                                          <p:attrName>style.visibility</p:attrName>
                                        </p:attrNameLst>
                                      </p:cBhvr>
                                      <p:to>
                                        <p:strVal val="visible"/>
                                      </p:to>
                                    </p:set>
                                    <p:animEffect transition="in" filter="blinds(horizontal)">
                                      <p:cBhvr>
                                        <p:cTn id="88" dur="1000"/>
                                        <p:tgtEl>
                                          <p:spTgt spid="36"/>
                                        </p:tgtEl>
                                      </p:cBhvr>
                                    </p:animEffect>
                                  </p:childTnLst>
                                </p:cTn>
                              </p:par>
                              <p:par>
                                <p:cTn id="89" presetID="3" presetClass="entr" presetSubtype="10" fill="hold" grpId="0" nodeType="withEffect">
                                  <p:stCondLst>
                                    <p:cond delay="0"/>
                                  </p:stCondLst>
                                  <p:childTnLst>
                                    <p:set>
                                      <p:cBhvr>
                                        <p:cTn id="90" dur="1" fill="hold">
                                          <p:stCondLst>
                                            <p:cond delay="0"/>
                                          </p:stCondLst>
                                        </p:cTn>
                                        <p:tgtEl>
                                          <p:spTgt spid="64"/>
                                        </p:tgtEl>
                                        <p:attrNameLst>
                                          <p:attrName>style.visibility</p:attrName>
                                        </p:attrNameLst>
                                      </p:cBhvr>
                                      <p:to>
                                        <p:strVal val="visible"/>
                                      </p:to>
                                    </p:set>
                                    <p:animEffect transition="in" filter="blinds(horizontal)">
                                      <p:cBhvr>
                                        <p:cTn id="91" dur="1000"/>
                                        <p:tgtEl>
                                          <p:spTgt spid="64"/>
                                        </p:tgtEl>
                                      </p:cBhvr>
                                    </p:animEffect>
                                  </p:childTnLst>
                                </p:cTn>
                              </p:par>
                              <p:par>
                                <p:cTn id="92" presetID="3" presetClass="entr" presetSubtype="10" fill="hold" grpId="0" nodeType="withEffect">
                                  <p:stCondLst>
                                    <p:cond delay="0"/>
                                  </p:stCondLst>
                                  <p:childTnLst>
                                    <p:set>
                                      <p:cBhvr>
                                        <p:cTn id="93" dur="1" fill="hold">
                                          <p:stCondLst>
                                            <p:cond delay="0"/>
                                          </p:stCondLst>
                                        </p:cTn>
                                        <p:tgtEl>
                                          <p:spTgt spid="34"/>
                                        </p:tgtEl>
                                        <p:attrNameLst>
                                          <p:attrName>style.visibility</p:attrName>
                                        </p:attrNameLst>
                                      </p:cBhvr>
                                      <p:to>
                                        <p:strVal val="visible"/>
                                      </p:to>
                                    </p:set>
                                    <p:animEffect transition="in" filter="blinds(horizontal)">
                                      <p:cBhvr>
                                        <p:cTn id="94" dur="1000"/>
                                        <p:tgtEl>
                                          <p:spTgt spid="34"/>
                                        </p:tgtEl>
                                      </p:cBhvr>
                                    </p:animEffect>
                                  </p:childTnLst>
                                </p:cTn>
                              </p:par>
                              <p:par>
                                <p:cTn id="95" presetID="3" presetClass="entr" presetSubtype="10" fill="hold" nodeType="withEffect">
                                  <p:stCondLst>
                                    <p:cond delay="0"/>
                                  </p:stCondLst>
                                  <p:childTnLst>
                                    <p:set>
                                      <p:cBhvr>
                                        <p:cTn id="96" dur="1" fill="hold">
                                          <p:stCondLst>
                                            <p:cond delay="0"/>
                                          </p:stCondLst>
                                        </p:cTn>
                                        <p:tgtEl>
                                          <p:spTgt spid="65"/>
                                        </p:tgtEl>
                                        <p:attrNameLst>
                                          <p:attrName>style.visibility</p:attrName>
                                        </p:attrNameLst>
                                      </p:cBhvr>
                                      <p:to>
                                        <p:strVal val="visible"/>
                                      </p:to>
                                    </p:set>
                                    <p:animEffect transition="in" filter="blinds(horizontal)">
                                      <p:cBhvr>
                                        <p:cTn id="97" dur="1000"/>
                                        <p:tgtEl>
                                          <p:spTgt spid="65"/>
                                        </p:tgtEl>
                                      </p:cBhvr>
                                    </p:animEffect>
                                  </p:childTnLst>
                                </p:cTn>
                              </p:par>
                              <p:par>
                                <p:cTn id="98" presetID="3" presetClass="entr" presetSubtype="10" fill="hold" nodeType="withEffect">
                                  <p:stCondLst>
                                    <p:cond delay="0"/>
                                  </p:stCondLst>
                                  <p:childTnLst>
                                    <p:set>
                                      <p:cBhvr>
                                        <p:cTn id="99" dur="1" fill="hold">
                                          <p:stCondLst>
                                            <p:cond delay="0"/>
                                          </p:stCondLst>
                                        </p:cTn>
                                        <p:tgtEl>
                                          <p:spTgt spid="66"/>
                                        </p:tgtEl>
                                        <p:attrNameLst>
                                          <p:attrName>style.visibility</p:attrName>
                                        </p:attrNameLst>
                                      </p:cBhvr>
                                      <p:to>
                                        <p:strVal val="visible"/>
                                      </p:to>
                                    </p:set>
                                    <p:animEffect transition="in" filter="blinds(horizontal)">
                                      <p:cBhvr>
                                        <p:cTn id="100" dur="1000"/>
                                        <p:tgtEl>
                                          <p:spTgt spid="66"/>
                                        </p:tgtEl>
                                      </p:cBhvr>
                                    </p:animEffect>
                                  </p:childTnLst>
                                </p:cTn>
                              </p:par>
                              <p:par>
                                <p:cTn id="101" presetID="3" presetClass="entr" presetSubtype="10" fill="hold" nodeType="withEffect">
                                  <p:stCondLst>
                                    <p:cond delay="0"/>
                                  </p:stCondLst>
                                  <p:childTnLst>
                                    <p:set>
                                      <p:cBhvr>
                                        <p:cTn id="102" dur="1" fill="hold">
                                          <p:stCondLst>
                                            <p:cond delay="0"/>
                                          </p:stCondLst>
                                        </p:cTn>
                                        <p:tgtEl>
                                          <p:spTgt spid="67"/>
                                        </p:tgtEl>
                                        <p:attrNameLst>
                                          <p:attrName>style.visibility</p:attrName>
                                        </p:attrNameLst>
                                      </p:cBhvr>
                                      <p:to>
                                        <p:strVal val="visible"/>
                                      </p:to>
                                    </p:set>
                                    <p:animEffect transition="in" filter="blinds(horizontal)">
                                      <p:cBhvr>
                                        <p:cTn id="103" dur="1000"/>
                                        <p:tgtEl>
                                          <p:spTgt spid="67"/>
                                        </p:tgtEl>
                                      </p:cBhvr>
                                    </p:animEffect>
                                  </p:childTnLst>
                                </p:cTn>
                              </p:par>
                              <p:par>
                                <p:cTn id="104" presetID="3" presetClass="entr" presetSubtype="10" fill="hold" nodeType="withEffect">
                                  <p:stCondLst>
                                    <p:cond delay="0"/>
                                  </p:stCondLst>
                                  <p:childTnLst>
                                    <p:set>
                                      <p:cBhvr>
                                        <p:cTn id="105" dur="1" fill="hold">
                                          <p:stCondLst>
                                            <p:cond delay="0"/>
                                          </p:stCondLst>
                                        </p:cTn>
                                        <p:tgtEl>
                                          <p:spTgt spid="40"/>
                                        </p:tgtEl>
                                        <p:attrNameLst>
                                          <p:attrName>style.visibility</p:attrName>
                                        </p:attrNameLst>
                                      </p:cBhvr>
                                      <p:to>
                                        <p:strVal val="visible"/>
                                      </p:to>
                                    </p:set>
                                    <p:animEffect transition="in" filter="blinds(horizontal)">
                                      <p:cBhvr>
                                        <p:cTn id="106" dur="1000"/>
                                        <p:tgtEl>
                                          <p:spTgt spid="40"/>
                                        </p:tgtEl>
                                      </p:cBhvr>
                                    </p:animEffect>
                                  </p:childTnLst>
                                </p:cTn>
                              </p:par>
                              <p:par>
                                <p:cTn id="107" presetID="3" presetClass="entr" presetSubtype="10" fill="hold" nodeType="withEffect">
                                  <p:stCondLst>
                                    <p:cond delay="0"/>
                                  </p:stCondLst>
                                  <p:childTnLst>
                                    <p:set>
                                      <p:cBhvr>
                                        <p:cTn id="108" dur="1" fill="hold">
                                          <p:stCondLst>
                                            <p:cond delay="0"/>
                                          </p:stCondLst>
                                        </p:cTn>
                                        <p:tgtEl>
                                          <p:spTgt spid="42"/>
                                        </p:tgtEl>
                                        <p:attrNameLst>
                                          <p:attrName>style.visibility</p:attrName>
                                        </p:attrNameLst>
                                      </p:cBhvr>
                                      <p:to>
                                        <p:strVal val="visible"/>
                                      </p:to>
                                    </p:set>
                                    <p:animEffect transition="in" filter="blinds(horizontal)">
                                      <p:cBhvr>
                                        <p:cTn id="109" dur="1000"/>
                                        <p:tgtEl>
                                          <p:spTgt spid="42"/>
                                        </p:tgtEl>
                                      </p:cBhvr>
                                    </p:animEffect>
                                  </p:childTnLst>
                                </p:cTn>
                              </p:par>
                              <p:par>
                                <p:cTn id="110" presetID="3" presetClass="entr" presetSubtype="10" fill="hold" nodeType="withEffect">
                                  <p:stCondLst>
                                    <p:cond delay="0"/>
                                  </p:stCondLst>
                                  <p:childTnLst>
                                    <p:set>
                                      <p:cBhvr>
                                        <p:cTn id="111" dur="1" fill="hold">
                                          <p:stCondLst>
                                            <p:cond delay="0"/>
                                          </p:stCondLst>
                                        </p:cTn>
                                        <p:tgtEl>
                                          <p:spTgt spid="45"/>
                                        </p:tgtEl>
                                        <p:attrNameLst>
                                          <p:attrName>style.visibility</p:attrName>
                                        </p:attrNameLst>
                                      </p:cBhvr>
                                      <p:to>
                                        <p:strVal val="visible"/>
                                      </p:to>
                                    </p:set>
                                    <p:animEffect transition="in" filter="blinds(horizontal)">
                                      <p:cBhvr>
                                        <p:cTn id="112" dur="10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43" grpId="0" animBg="1"/>
      <p:bldP spid="59" grpId="0" animBg="1"/>
      <p:bldP spid="60" grpId="0" animBg="1"/>
      <p:bldP spid="64" grpId="0" animBg="1"/>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正方形/長方形 27"/>
          <p:cNvSpPr/>
          <p:nvPr/>
        </p:nvSpPr>
        <p:spPr>
          <a:xfrm>
            <a:off x="444500" y="863601"/>
            <a:ext cx="3606800" cy="5624286"/>
          </a:xfrm>
          <a:prstGeom prst="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6" name="正方形/長方形 75"/>
          <p:cNvSpPr/>
          <p:nvPr/>
        </p:nvSpPr>
        <p:spPr>
          <a:xfrm>
            <a:off x="5078827" y="863601"/>
            <a:ext cx="3606800" cy="5624286"/>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 name="正方形/長方形 34"/>
          <p:cNvSpPr/>
          <p:nvPr/>
        </p:nvSpPr>
        <p:spPr>
          <a:xfrm>
            <a:off x="1001404" y="4276608"/>
            <a:ext cx="625080" cy="1808230"/>
          </a:xfrm>
          <a:prstGeom prst="rect">
            <a:avLst/>
          </a:prstGeom>
          <a:solidFill>
            <a:schemeClr val="accent5">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正方形/長方形 11"/>
          <p:cNvSpPr/>
          <p:nvPr/>
        </p:nvSpPr>
        <p:spPr>
          <a:xfrm>
            <a:off x="1541763" y="4276608"/>
            <a:ext cx="625080" cy="1808230"/>
          </a:xfrm>
          <a:prstGeom prst="rect">
            <a:avLst/>
          </a:prstGeom>
          <a:solidFill>
            <a:schemeClr val="accent5">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 name="正方形/長方形 35"/>
          <p:cNvSpPr/>
          <p:nvPr/>
        </p:nvSpPr>
        <p:spPr>
          <a:xfrm>
            <a:off x="2102640" y="4276608"/>
            <a:ext cx="625080" cy="1808230"/>
          </a:xfrm>
          <a:prstGeom prst="rect">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 name="正方形/長方形 36"/>
          <p:cNvSpPr/>
          <p:nvPr/>
        </p:nvSpPr>
        <p:spPr>
          <a:xfrm>
            <a:off x="2727720" y="4276608"/>
            <a:ext cx="625080" cy="1808230"/>
          </a:xfrm>
          <a:prstGeom prst="rect">
            <a:avLst/>
          </a:prstGeom>
          <a:solidFill>
            <a:schemeClr val="accent5">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二等辺三角形 26"/>
          <p:cNvSpPr/>
          <p:nvPr/>
        </p:nvSpPr>
        <p:spPr bwMode="auto">
          <a:xfrm flipV="1">
            <a:off x="5966845" y="1656647"/>
            <a:ext cx="2209800" cy="1600200"/>
          </a:xfrm>
          <a:prstGeom prst="triangle">
            <a:avLst/>
          </a:prstGeom>
          <a:solidFill>
            <a:schemeClr val="accent3">
              <a:lumMod val="50000"/>
            </a:schemeClr>
          </a:solidFill>
          <a:ln>
            <a:noFill/>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a:ln>
                <a:noFill/>
              </a:ln>
              <a:solidFill>
                <a:srgbClr val="484848"/>
              </a:solidFill>
              <a:effectLst/>
              <a:latin typeface="メイリオ"/>
              <a:ea typeface="メイリオ"/>
              <a:cs typeface="メイリオ"/>
            </a:endParaRPr>
          </a:p>
        </p:txBody>
      </p:sp>
      <p:sp>
        <p:nvSpPr>
          <p:cNvPr id="26" name="二等辺三角形 25"/>
          <p:cNvSpPr/>
          <p:nvPr/>
        </p:nvSpPr>
        <p:spPr bwMode="auto">
          <a:xfrm flipV="1">
            <a:off x="5902585" y="1562100"/>
            <a:ext cx="2209800" cy="1600200"/>
          </a:xfrm>
          <a:prstGeom prst="triangle">
            <a:avLst/>
          </a:prstGeom>
          <a:solidFill>
            <a:schemeClr val="accent3">
              <a:lumMod val="50000"/>
            </a:schemeClr>
          </a:solidFill>
          <a:ln>
            <a:noFill/>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a:ln>
                <a:noFill/>
              </a:ln>
              <a:solidFill>
                <a:srgbClr val="484848"/>
              </a:solidFill>
              <a:effectLst/>
              <a:latin typeface="メイリオ"/>
              <a:ea typeface="メイリオ"/>
              <a:cs typeface="メイリオ"/>
            </a:endParaRPr>
          </a:p>
        </p:txBody>
      </p:sp>
      <p:sp>
        <p:nvSpPr>
          <p:cNvPr id="7" name="二等辺三角形 6"/>
          <p:cNvSpPr/>
          <p:nvPr/>
        </p:nvSpPr>
        <p:spPr bwMode="auto">
          <a:xfrm>
            <a:off x="1143000" y="1524000"/>
            <a:ext cx="2209800" cy="1600200"/>
          </a:xfrm>
          <a:prstGeom prst="triangle">
            <a:avLst/>
          </a:prstGeom>
          <a:solidFill>
            <a:srgbClr val="33ACBD"/>
          </a:solidFill>
          <a:ln>
            <a:noFill/>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a:ln>
                  <a:noFill/>
                </a:ln>
                <a:solidFill>
                  <a:srgbClr val="FFFFFF"/>
                </a:solidFill>
                <a:effectLst/>
                <a:latin typeface="メイリオ"/>
                <a:ea typeface="メイリオ"/>
                <a:cs typeface="メイリオ"/>
              </a:rPr>
              <a:t>プラン</a:t>
            </a:r>
            <a:endParaRPr kumimoji="0" lang="en-US" altLang="ja-JP" sz="1400" b="0" i="0" u="none" strike="noStrike" cap="none" normalizeH="0" baseline="0" dirty="0">
              <a:ln>
                <a:noFill/>
              </a:ln>
              <a:solidFill>
                <a:srgbClr val="FFFFFF"/>
              </a:solidFill>
              <a:effectLst/>
              <a:latin typeface="メイリオ"/>
              <a:ea typeface="メイリオ"/>
              <a:cs typeface="メイリオ"/>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a:ln>
                  <a:noFill/>
                </a:ln>
                <a:solidFill>
                  <a:srgbClr val="FFFFFF"/>
                </a:solidFill>
                <a:effectLst/>
                <a:latin typeface="メイリオ"/>
                <a:ea typeface="メイリオ"/>
                <a:cs typeface="メイリオ"/>
              </a:rPr>
              <a:t>ドリブン型</a:t>
            </a:r>
            <a:endParaRPr kumimoji="0" lang="en-US" altLang="ja-JP" sz="1400" b="0" i="0" u="none" strike="noStrike" cap="none" normalizeH="0" baseline="0" dirty="0">
              <a:ln>
                <a:noFill/>
              </a:ln>
              <a:solidFill>
                <a:srgbClr val="FFFFFF"/>
              </a:solidFill>
              <a:effectLst/>
              <a:latin typeface="メイリオ"/>
              <a:ea typeface="メイリオ"/>
              <a:cs typeface="メイリオ"/>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b="0" i="0" u="none" strike="noStrike" cap="none" normalizeH="0" baseline="0" dirty="0">
              <a:ln>
                <a:noFill/>
              </a:ln>
              <a:solidFill>
                <a:srgbClr val="FFFFFF"/>
              </a:solidFill>
              <a:effectLst/>
              <a:latin typeface="メイリオ"/>
              <a:ea typeface="メイリオ"/>
              <a:cs typeface="メイリオ"/>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dirty="0">
              <a:ln>
                <a:noFill/>
              </a:ln>
              <a:solidFill>
                <a:srgbClr val="FFFFFF"/>
              </a:solidFill>
              <a:effectLst/>
              <a:latin typeface="メイリオ"/>
              <a:ea typeface="メイリオ"/>
              <a:cs typeface="メイリオ"/>
            </a:endParaRPr>
          </a:p>
        </p:txBody>
      </p:sp>
      <p:sp>
        <p:nvSpPr>
          <p:cNvPr id="46" name="二等辺三角形 45"/>
          <p:cNvSpPr/>
          <p:nvPr/>
        </p:nvSpPr>
        <p:spPr bwMode="auto">
          <a:xfrm flipV="1">
            <a:off x="5791200" y="1524000"/>
            <a:ext cx="2209800" cy="1600200"/>
          </a:xfrm>
          <a:prstGeom prst="triangle">
            <a:avLst/>
          </a:prstGeom>
          <a:solidFill>
            <a:srgbClr val="008000"/>
          </a:solidFill>
          <a:ln>
            <a:noFill/>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a:ln>
                <a:noFill/>
              </a:ln>
              <a:solidFill>
                <a:srgbClr val="484848"/>
              </a:solidFill>
              <a:effectLst/>
              <a:latin typeface="メイリオ"/>
              <a:ea typeface="メイリオ"/>
              <a:cs typeface="メイリオ"/>
            </a:endParaRPr>
          </a:p>
        </p:txBody>
      </p:sp>
      <p:cxnSp>
        <p:nvCxnSpPr>
          <p:cNvPr id="51" name="直線矢印コネクタ 50"/>
          <p:cNvCxnSpPr>
            <a:stCxn id="7" idx="0"/>
            <a:endCxn id="46" idx="2"/>
          </p:cNvCxnSpPr>
          <p:nvPr/>
        </p:nvCxnSpPr>
        <p:spPr bwMode="auto">
          <a:xfrm>
            <a:off x="2247900" y="1524000"/>
            <a:ext cx="3543300" cy="0"/>
          </a:xfrm>
          <a:prstGeom prst="straightConnector1">
            <a:avLst/>
          </a:prstGeom>
          <a:solidFill>
            <a:schemeClr val="bg1"/>
          </a:solidFill>
          <a:ln w="38100" cap="flat" cmpd="sng" algn="ctr">
            <a:solidFill>
              <a:srgbClr val="3366FF"/>
            </a:solidFill>
            <a:prstDash val="solid"/>
            <a:round/>
            <a:headEnd type="triangle"/>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20" name="テキスト ボックス 19"/>
          <p:cNvSpPr txBox="1"/>
          <p:nvPr/>
        </p:nvSpPr>
        <p:spPr>
          <a:xfrm>
            <a:off x="6096000" y="1838980"/>
            <a:ext cx="1600200" cy="523220"/>
          </a:xfrm>
          <a:prstGeom prst="rect">
            <a:avLst/>
          </a:prstGeom>
          <a:noFill/>
        </p:spPr>
        <p:txBody>
          <a:bodyPr wrap="square" rtlCol="0">
            <a:spAutoFit/>
          </a:bodyPr>
          <a:lstStyle/>
          <a:p>
            <a:pPr algn="ctr"/>
            <a:r>
              <a:rPr kumimoji="1" lang="ja-JP" altLang="en-US" sz="1400" dirty="0">
                <a:solidFill>
                  <a:srgbClr val="FFFFFF"/>
                </a:solidFill>
                <a:effectLst/>
                <a:latin typeface="メイリオ"/>
                <a:ea typeface="メイリオ"/>
                <a:cs typeface="メイリオ"/>
              </a:rPr>
              <a:t>バリュー</a:t>
            </a:r>
            <a:endParaRPr kumimoji="1" lang="en-US" altLang="ja-JP" sz="1400" dirty="0">
              <a:solidFill>
                <a:srgbClr val="FFFFFF"/>
              </a:solidFill>
              <a:effectLst/>
              <a:latin typeface="メイリオ"/>
              <a:ea typeface="メイリオ"/>
              <a:cs typeface="メイリオ"/>
            </a:endParaRPr>
          </a:p>
          <a:p>
            <a:pPr algn="ctr"/>
            <a:r>
              <a:rPr lang="ja-JP" altLang="en-US" sz="1400" dirty="0">
                <a:solidFill>
                  <a:srgbClr val="FFFFFF"/>
                </a:solidFill>
                <a:effectLst/>
                <a:latin typeface="メイリオ"/>
                <a:ea typeface="メイリオ"/>
                <a:cs typeface="メイリオ"/>
              </a:rPr>
              <a:t>ドリブン型</a:t>
            </a:r>
            <a:endParaRPr kumimoji="1" lang="ja-JP" altLang="en-US" sz="1400" dirty="0">
              <a:solidFill>
                <a:srgbClr val="FFFFFF"/>
              </a:solidFill>
              <a:effectLst/>
              <a:latin typeface="メイリオ"/>
              <a:ea typeface="メイリオ"/>
              <a:cs typeface="メイリオ"/>
            </a:endParaRPr>
          </a:p>
        </p:txBody>
      </p:sp>
      <p:sp>
        <p:nvSpPr>
          <p:cNvPr id="21" name="テキスト ボックス 20"/>
          <p:cNvSpPr txBox="1"/>
          <p:nvPr/>
        </p:nvSpPr>
        <p:spPr>
          <a:xfrm>
            <a:off x="710704" y="3200400"/>
            <a:ext cx="902811" cy="307777"/>
          </a:xfrm>
          <a:prstGeom prst="rect">
            <a:avLst/>
          </a:prstGeom>
          <a:noFill/>
        </p:spPr>
        <p:txBody>
          <a:bodyPr wrap="none" rtlCol="0">
            <a:spAutoFit/>
          </a:bodyPr>
          <a:lstStyle/>
          <a:p>
            <a:pPr algn="ctr"/>
            <a:r>
              <a:rPr kumimoji="1" lang="ja-JP" altLang="en-US" sz="1400" dirty="0">
                <a:solidFill>
                  <a:srgbClr val="FF0000"/>
                </a:solidFill>
                <a:effectLst/>
                <a:latin typeface="メイリオ"/>
                <a:ea typeface="メイリオ"/>
                <a:cs typeface="メイリオ"/>
              </a:rPr>
              <a:t>リソース</a:t>
            </a:r>
          </a:p>
        </p:txBody>
      </p:sp>
      <p:sp>
        <p:nvSpPr>
          <p:cNvPr id="52" name="テキスト ボックス 51"/>
          <p:cNvSpPr txBox="1"/>
          <p:nvPr/>
        </p:nvSpPr>
        <p:spPr>
          <a:xfrm>
            <a:off x="6229132" y="3578602"/>
            <a:ext cx="1467068" cy="400110"/>
          </a:xfrm>
          <a:prstGeom prst="rect">
            <a:avLst/>
          </a:prstGeom>
          <a:noFill/>
        </p:spPr>
        <p:txBody>
          <a:bodyPr wrap="none" rtlCol="0">
            <a:spAutoFit/>
          </a:bodyPr>
          <a:lstStyle/>
          <a:p>
            <a:pPr algn="ctr"/>
            <a:r>
              <a:rPr kumimoji="1" lang="ja-JP" altLang="en-US" sz="2000" dirty="0">
                <a:solidFill>
                  <a:srgbClr val="008000"/>
                </a:solidFill>
                <a:effectLst/>
                <a:latin typeface="メイリオ"/>
                <a:ea typeface="メイリオ"/>
                <a:cs typeface="メイリオ"/>
              </a:rPr>
              <a:t>アジャイル</a:t>
            </a:r>
          </a:p>
        </p:txBody>
      </p:sp>
      <p:sp>
        <p:nvSpPr>
          <p:cNvPr id="53" name="テキスト ボックス 52"/>
          <p:cNvSpPr txBox="1"/>
          <p:nvPr/>
        </p:nvSpPr>
        <p:spPr>
          <a:xfrm>
            <a:off x="3023840" y="3200400"/>
            <a:ext cx="543739" cy="307777"/>
          </a:xfrm>
          <a:prstGeom prst="rect">
            <a:avLst/>
          </a:prstGeom>
          <a:noFill/>
        </p:spPr>
        <p:txBody>
          <a:bodyPr wrap="none" rtlCol="0">
            <a:spAutoFit/>
          </a:bodyPr>
          <a:lstStyle/>
          <a:p>
            <a:pPr algn="ctr"/>
            <a:r>
              <a:rPr kumimoji="1" lang="ja-JP" altLang="en-US" sz="1400" dirty="0">
                <a:solidFill>
                  <a:srgbClr val="FF0000"/>
                </a:solidFill>
                <a:effectLst/>
                <a:latin typeface="メイリオ"/>
                <a:ea typeface="メイリオ"/>
                <a:cs typeface="メイリオ"/>
              </a:rPr>
              <a:t>納期</a:t>
            </a:r>
          </a:p>
        </p:txBody>
      </p:sp>
      <p:sp>
        <p:nvSpPr>
          <p:cNvPr id="54" name="テキスト ボックス 53"/>
          <p:cNvSpPr txBox="1"/>
          <p:nvPr/>
        </p:nvSpPr>
        <p:spPr>
          <a:xfrm>
            <a:off x="5433616" y="1170801"/>
            <a:ext cx="902811" cy="307777"/>
          </a:xfrm>
          <a:prstGeom prst="rect">
            <a:avLst/>
          </a:prstGeom>
          <a:noFill/>
        </p:spPr>
        <p:txBody>
          <a:bodyPr wrap="none" rtlCol="0">
            <a:spAutoFit/>
          </a:bodyPr>
          <a:lstStyle/>
          <a:p>
            <a:pPr algn="ctr"/>
            <a:r>
              <a:rPr kumimoji="1" lang="ja-JP" altLang="en-US" sz="1400" dirty="0">
                <a:solidFill>
                  <a:srgbClr val="FF0000"/>
                </a:solidFill>
                <a:effectLst/>
                <a:latin typeface="メイリオ"/>
                <a:ea typeface="メイリオ"/>
                <a:cs typeface="メイリオ"/>
              </a:rPr>
              <a:t>リソース</a:t>
            </a:r>
          </a:p>
        </p:txBody>
      </p:sp>
      <p:sp>
        <p:nvSpPr>
          <p:cNvPr id="55" name="テキスト ボックス 54"/>
          <p:cNvSpPr txBox="1"/>
          <p:nvPr/>
        </p:nvSpPr>
        <p:spPr>
          <a:xfrm>
            <a:off x="7746752" y="1170801"/>
            <a:ext cx="543739" cy="307777"/>
          </a:xfrm>
          <a:prstGeom prst="rect">
            <a:avLst/>
          </a:prstGeom>
          <a:noFill/>
        </p:spPr>
        <p:txBody>
          <a:bodyPr wrap="none" rtlCol="0">
            <a:spAutoFit/>
          </a:bodyPr>
          <a:lstStyle/>
          <a:p>
            <a:pPr algn="ctr"/>
            <a:r>
              <a:rPr kumimoji="1" lang="ja-JP" altLang="en-US" sz="1400" dirty="0">
                <a:solidFill>
                  <a:srgbClr val="FF0000"/>
                </a:solidFill>
                <a:effectLst/>
                <a:latin typeface="メイリオ"/>
                <a:ea typeface="メイリオ"/>
                <a:cs typeface="メイリオ"/>
              </a:rPr>
              <a:t>納期</a:t>
            </a:r>
          </a:p>
        </p:txBody>
      </p:sp>
      <p:sp>
        <p:nvSpPr>
          <p:cNvPr id="56" name="テキスト ボックス 55"/>
          <p:cNvSpPr txBox="1"/>
          <p:nvPr/>
        </p:nvSpPr>
        <p:spPr>
          <a:xfrm>
            <a:off x="6537226" y="3200400"/>
            <a:ext cx="1005403" cy="338554"/>
          </a:xfrm>
          <a:prstGeom prst="rect">
            <a:avLst/>
          </a:prstGeom>
          <a:noFill/>
        </p:spPr>
        <p:txBody>
          <a:bodyPr wrap="none" rtlCol="0">
            <a:spAutoFit/>
          </a:bodyPr>
          <a:lstStyle/>
          <a:p>
            <a:r>
              <a:rPr kumimoji="1" lang="ja-JP" altLang="en-US" sz="1600" b="1" dirty="0">
                <a:solidFill>
                  <a:srgbClr val="FF6600"/>
                </a:solidFill>
                <a:effectLst/>
                <a:latin typeface="メイリオ"/>
                <a:ea typeface="メイリオ"/>
                <a:cs typeface="メイリオ"/>
              </a:rPr>
              <a:t>実現仕様</a:t>
            </a:r>
          </a:p>
        </p:txBody>
      </p:sp>
      <p:sp>
        <p:nvSpPr>
          <p:cNvPr id="57" name="テキスト ボックス 56"/>
          <p:cNvSpPr txBox="1"/>
          <p:nvPr/>
        </p:nvSpPr>
        <p:spPr>
          <a:xfrm>
            <a:off x="1001404" y="3592701"/>
            <a:ext cx="2492990" cy="400110"/>
          </a:xfrm>
          <a:prstGeom prst="rect">
            <a:avLst/>
          </a:prstGeom>
          <a:noFill/>
        </p:spPr>
        <p:txBody>
          <a:bodyPr wrap="none" rtlCol="0">
            <a:spAutoFit/>
          </a:bodyPr>
          <a:lstStyle/>
          <a:p>
            <a:pPr algn="ctr"/>
            <a:r>
              <a:rPr kumimoji="1" lang="ja-JP" altLang="en-US" sz="2000" dirty="0">
                <a:solidFill>
                  <a:srgbClr val="0000FF"/>
                </a:solidFill>
                <a:effectLst/>
                <a:latin typeface="メイリオ"/>
                <a:ea typeface="メイリオ"/>
                <a:cs typeface="メイリオ"/>
              </a:rPr>
              <a:t>ウオーターフォール</a:t>
            </a:r>
          </a:p>
        </p:txBody>
      </p:sp>
      <p:sp>
        <p:nvSpPr>
          <p:cNvPr id="23" name="テキスト ボックス 22"/>
          <p:cNvSpPr txBox="1"/>
          <p:nvPr/>
        </p:nvSpPr>
        <p:spPr>
          <a:xfrm>
            <a:off x="1745198" y="1143000"/>
            <a:ext cx="1005403" cy="338554"/>
          </a:xfrm>
          <a:prstGeom prst="rect">
            <a:avLst/>
          </a:prstGeom>
          <a:noFill/>
        </p:spPr>
        <p:txBody>
          <a:bodyPr wrap="none" rtlCol="0">
            <a:spAutoFit/>
          </a:bodyPr>
          <a:lstStyle/>
          <a:p>
            <a:r>
              <a:rPr kumimoji="1" lang="ja-JP" altLang="en-US" sz="1600" b="1" dirty="0">
                <a:solidFill>
                  <a:srgbClr val="0000FF"/>
                </a:solidFill>
                <a:effectLst/>
                <a:latin typeface="メイリオ"/>
                <a:ea typeface="メイリオ"/>
                <a:cs typeface="メイリオ"/>
              </a:rPr>
              <a:t>要求仕様</a:t>
            </a:r>
          </a:p>
        </p:txBody>
      </p:sp>
      <p:cxnSp>
        <p:nvCxnSpPr>
          <p:cNvPr id="3" name="直線矢印コネクタ 2"/>
          <p:cNvCxnSpPr/>
          <p:nvPr/>
        </p:nvCxnSpPr>
        <p:spPr>
          <a:xfrm flipV="1">
            <a:off x="1001404" y="4276608"/>
            <a:ext cx="0" cy="1808230"/>
          </a:xfrm>
          <a:prstGeom prst="straightConnector1">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cxnSp>
        <p:nvCxnSpPr>
          <p:cNvPr id="29" name="直線矢印コネクタ 28"/>
          <p:cNvCxnSpPr/>
          <p:nvPr/>
        </p:nvCxnSpPr>
        <p:spPr>
          <a:xfrm>
            <a:off x="1001404" y="6084838"/>
            <a:ext cx="2351396" cy="0"/>
          </a:xfrm>
          <a:prstGeom prst="straightConnector1">
            <a:avLst/>
          </a:prstGeom>
          <a:ln>
            <a:solidFill>
              <a:schemeClr val="accent6">
                <a:lumMod val="60000"/>
                <a:lumOff val="40000"/>
              </a:schemeClr>
            </a:solidFill>
            <a:tailEnd type="arrow"/>
          </a:ln>
        </p:spPr>
        <p:style>
          <a:lnRef idx="2">
            <a:schemeClr val="accent1"/>
          </a:lnRef>
          <a:fillRef idx="0">
            <a:schemeClr val="accent1"/>
          </a:fillRef>
          <a:effectRef idx="1">
            <a:schemeClr val="accent1"/>
          </a:effectRef>
          <a:fontRef idx="minor">
            <a:schemeClr val="tx1"/>
          </a:fontRef>
        </p:style>
      </p:cxnSp>
      <p:sp>
        <p:nvSpPr>
          <p:cNvPr id="14" name="テキスト ボックス 13"/>
          <p:cNvSpPr txBox="1"/>
          <p:nvPr/>
        </p:nvSpPr>
        <p:spPr>
          <a:xfrm>
            <a:off x="1059875" y="4298135"/>
            <a:ext cx="492443" cy="276999"/>
          </a:xfrm>
          <a:prstGeom prst="rect">
            <a:avLst/>
          </a:prstGeom>
          <a:noFill/>
        </p:spPr>
        <p:txBody>
          <a:bodyPr wrap="none" rtlCol="0">
            <a:spAutoFit/>
          </a:bodyPr>
          <a:lstStyle/>
          <a:p>
            <a:pPr algn="ctr"/>
            <a:r>
              <a:rPr kumimoji="1" lang="ja-JP" altLang="en-US" sz="1200" dirty="0">
                <a:solidFill>
                  <a:schemeClr val="accent5">
                    <a:lumMod val="50000"/>
                  </a:schemeClr>
                </a:solidFill>
                <a:latin typeface="メイリオ"/>
                <a:ea typeface="メイリオ"/>
                <a:cs typeface="メイリオ"/>
              </a:rPr>
              <a:t>要件</a:t>
            </a:r>
          </a:p>
        </p:txBody>
      </p:sp>
      <p:sp>
        <p:nvSpPr>
          <p:cNvPr id="39" name="テキスト ボックス 38"/>
          <p:cNvSpPr txBox="1"/>
          <p:nvPr/>
        </p:nvSpPr>
        <p:spPr>
          <a:xfrm>
            <a:off x="1566076" y="4298135"/>
            <a:ext cx="492443" cy="276999"/>
          </a:xfrm>
          <a:prstGeom prst="rect">
            <a:avLst/>
          </a:prstGeom>
          <a:noFill/>
        </p:spPr>
        <p:txBody>
          <a:bodyPr wrap="none" rtlCol="0">
            <a:spAutoFit/>
          </a:bodyPr>
          <a:lstStyle/>
          <a:p>
            <a:pPr algn="ctr"/>
            <a:r>
              <a:rPr kumimoji="1" lang="ja-JP" altLang="en-US" sz="1200" dirty="0">
                <a:solidFill>
                  <a:srgbClr val="215968"/>
                </a:solidFill>
                <a:latin typeface="メイリオ"/>
                <a:ea typeface="メイリオ"/>
                <a:cs typeface="メイリオ"/>
              </a:rPr>
              <a:t>設計</a:t>
            </a:r>
          </a:p>
        </p:txBody>
      </p:sp>
      <p:sp>
        <p:nvSpPr>
          <p:cNvPr id="40" name="テキスト ボックス 39"/>
          <p:cNvSpPr txBox="1"/>
          <p:nvPr/>
        </p:nvSpPr>
        <p:spPr>
          <a:xfrm>
            <a:off x="2098135" y="4283961"/>
            <a:ext cx="646331" cy="276999"/>
          </a:xfrm>
          <a:prstGeom prst="rect">
            <a:avLst/>
          </a:prstGeom>
          <a:noFill/>
        </p:spPr>
        <p:txBody>
          <a:bodyPr wrap="none" rtlCol="0">
            <a:spAutoFit/>
          </a:bodyPr>
          <a:lstStyle/>
          <a:p>
            <a:pPr algn="ctr"/>
            <a:r>
              <a:rPr kumimoji="1" lang="ja-JP" altLang="en-US" sz="600" dirty="0">
                <a:solidFill>
                  <a:schemeClr val="bg1"/>
                </a:solidFill>
                <a:latin typeface="メイリオ"/>
                <a:ea typeface="メイリオ"/>
                <a:cs typeface="メイリオ"/>
              </a:rPr>
              <a:t>コーディング</a:t>
            </a:r>
            <a:endParaRPr kumimoji="1" lang="en-US" altLang="ja-JP" sz="600" dirty="0">
              <a:solidFill>
                <a:schemeClr val="bg1"/>
              </a:solidFill>
              <a:latin typeface="メイリオ"/>
              <a:ea typeface="メイリオ"/>
              <a:cs typeface="メイリオ"/>
            </a:endParaRPr>
          </a:p>
          <a:p>
            <a:pPr algn="ctr"/>
            <a:r>
              <a:rPr lang="ja-JP" altLang="en-US" sz="600" dirty="0">
                <a:solidFill>
                  <a:schemeClr val="bg1"/>
                </a:solidFill>
                <a:latin typeface="メイリオ"/>
                <a:ea typeface="メイリオ"/>
                <a:cs typeface="メイリオ"/>
              </a:rPr>
              <a:t>単体テスト</a:t>
            </a:r>
            <a:endParaRPr kumimoji="1" lang="ja-JP" altLang="en-US" sz="600" dirty="0">
              <a:solidFill>
                <a:schemeClr val="bg1"/>
              </a:solidFill>
              <a:latin typeface="メイリオ"/>
              <a:ea typeface="メイリオ"/>
              <a:cs typeface="メイリオ"/>
            </a:endParaRPr>
          </a:p>
        </p:txBody>
      </p:sp>
      <p:sp>
        <p:nvSpPr>
          <p:cNvPr id="41" name="テキスト ボックス 40"/>
          <p:cNvSpPr txBox="1"/>
          <p:nvPr/>
        </p:nvSpPr>
        <p:spPr>
          <a:xfrm>
            <a:off x="2696551" y="4302465"/>
            <a:ext cx="697627" cy="215444"/>
          </a:xfrm>
          <a:prstGeom prst="rect">
            <a:avLst/>
          </a:prstGeom>
          <a:noFill/>
        </p:spPr>
        <p:txBody>
          <a:bodyPr wrap="none" rtlCol="0">
            <a:spAutoFit/>
          </a:bodyPr>
          <a:lstStyle/>
          <a:p>
            <a:pPr algn="ctr"/>
            <a:r>
              <a:rPr kumimoji="1" lang="ja-JP" altLang="en-US" sz="800" dirty="0">
                <a:solidFill>
                  <a:schemeClr val="bg1"/>
                </a:solidFill>
                <a:latin typeface="メイリオ"/>
                <a:ea typeface="メイリオ"/>
                <a:cs typeface="メイリオ"/>
              </a:rPr>
              <a:t>結合テスト</a:t>
            </a:r>
          </a:p>
        </p:txBody>
      </p:sp>
      <p:sp>
        <p:nvSpPr>
          <p:cNvPr id="19" name="フリーフォーム 18"/>
          <p:cNvSpPr/>
          <p:nvPr/>
        </p:nvSpPr>
        <p:spPr>
          <a:xfrm>
            <a:off x="1001405" y="4575134"/>
            <a:ext cx="2351396" cy="1509704"/>
          </a:xfrm>
          <a:custGeom>
            <a:avLst/>
            <a:gdLst>
              <a:gd name="connsiteX0" fmla="*/ 0 w 2489823"/>
              <a:gd name="connsiteY0" fmla="*/ 1679071 h 1679071"/>
              <a:gd name="connsiteX1" fmla="*/ 308538 w 2489823"/>
              <a:gd name="connsiteY1" fmla="*/ 1341821 h 1679071"/>
              <a:gd name="connsiteX2" fmla="*/ 825158 w 2489823"/>
              <a:gd name="connsiteY2" fmla="*/ 1169609 h 1679071"/>
              <a:gd name="connsiteX3" fmla="*/ 1284376 w 2489823"/>
              <a:gd name="connsiteY3" fmla="*/ 272669 h 1679071"/>
              <a:gd name="connsiteX4" fmla="*/ 2489823 w 2489823"/>
              <a:gd name="connsiteY4" fmla="*/ 0 h 1679071"/>
              <a:gd name="connsiteX0" fmla="*/ 0 w 2489823"/>
              <a:gd name="connsiteY0" fmla="*/ 1679071 h 1679071"/>
              <a:gd name="connsiteX1" fmla="*/ 308538 w 2489823"/>
              <a:gd name="connsiteY1" fmla="*/ 1341821 h 1679071"/>
              <a:gd name="connsiteX2" fmla="*/ 794768 w 2489823"/>
              <a:gd name="connsiteY2" fmla="*/ 1046584 h 1679071"/>
              <a:gd name="connsiteX3" fmla="*/ 1284376 w 2489823"/>
              <a:gd name="connsiteY3" fmla="*/ 272669 h 1679071"/>
              <a:gd name="connsiteX4" fmla="*/ 2489823 w 2489823"/>
              <a:gd name="connsiteY4" fmla="*/ 0 h 1679071"/>
              <a:gd name="connsiteX0" fmla="*/ 0 w 2489823"/>
              <a:gd name="connsiteY0" fmla="*/ 1679071 h 1679071"/>
              <a:gd name="connsiteX1" fmla="*/ 308538 w 2489823"/>
              <a:gd name="connsiteY1" fmla="*/ 1341821 h 1679071"/>
              <a:gd name="connsiteX2" fmla="*/ 794768 w 2489823"/>
              <a:gd name="connsiteY2" fmla="*/ 1046584 h 1679071"/>
              <a:gd name="connsiteX3" fmla="*/ 1215996 w 2489823"/>
              <a:gd name="connsiteY3" fmla="*/ 303425 h 1679071"/>
              <a:gd name="connsiteX4" fmla="*/ 2489823 w 2489823"/>
              <a:gd name="connsiteY4" fmla="*/ 0 h 1679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9823" h="1679071">
                <a:moveTo>
                  <a:pt x="0" y="1679071"/>
                </a:moveTo>
                <a:cubicBezTo>
                  <a:pt x="85506" y="1552901"/>
                  <a:pt x="176077" y="1447235"/>
                  <a:pt x="308538" y="1341821"/>
                </a:cubicBezTo>
                <a:cubicBezTo>
                  <a:pt x="440999" y="1236407"/>
                  <a:pt x="643525" y="1219650"/>
                  <a:pt x="794768" y="1046584"/>
                </a:cubicBezTo>
                <a:cubicBezTo>
                  <a:pt x="946011" y="873518"/>
                  <a:pt x="933487" y="477856"/>
                  <a:pt x="1215996" y="303425"/>
                </a:cubicBezTo>
                <a:cubicBezTo>
                  <a:pt x="1498505" y="128994"/>
                  <a:pt x="2489823" y="0"/>
                  <a:pt x="2489823" y="0"/>
                </a:cubicBezTo>
              </a:path>
            </a:pathLst>
          </a:custGeom>
          <a:ln>
            <a:solidFill>
              <a:schemeClr val="accent6">
                <a:lumMod val="20000"/>
                <a:lumOff val="80000"/>
              </a:schemeClr>
            </a:solid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sp>
        <p:nvSpPr>
          <p:cNvPr id="58" name="テキスト ボックス 57"/>
          <p:cNvSpPr txBox="1"/>
          <p:nvPr/>
        </p:nvSpPr>
        <p:spPr>
          <a:xfrm>
            <a:off x="693628" y="4276608"/>
            <a:ext cx="307777" cy="400110"/>
          </a:xfrm>
          <a:prstGeom prst="rect">
            <a:avLst/>
          </a:prstGeom>
          <a:noFill/>
        </p:spPr>
        <p:txBody>
          <a:bodyPr vert="eaVert" wrap="none" rtlCol="0">
            <a:spAutoFit/>
          </a:bodyPr>
          <a:lstStyle/>
          <a:p>
            <a:pPr algn="ctr"/>
            <a:r>
              <a:rPr kumimoji="1" lang="ja-JP" altLang="en-US" sz="800" dirty="0">
                <a:solidFill>
                  <a:srgbClr val="FF0000"/>
                </a:solidFill>
                <a:effectLst/>
                <a:latin typeface="メイリオ"/>
                <a:ea typeface="メイリオ"/>
                <a:cs typeface="メイリオ"/>
              </a:rPr>
              <a:t>リスク</a:t>
            </a:r>
          </a:p>
        </p:txBody>
      </p:sp>
      <p:sp>
        <p:nvSpPr>
          <p:cNvPr id="59" name="テキスト ボックス 58"/>
          <p:cNvSpPr txBox="1"/>
          <p:nvPr/>
        </p:nvSpPr>
        <p:spPr>
          <a:xfrm>
            <a:off x="3004328" y="6121252"/>
            <a:ext cx="389850" cy="215444"/>
          </a:xfrm>
          <a:prstGeom prst="rect">
            <a:avLst/>
          </a:prstGeom>
          <a:noFill/>
        </p:spPr>
        <p:txBody>
          <a:bodyPr wrap="none" rtlCol="0">
            <a:spAutoFit/>
          </a:bodyPr>
          <a:lstStyle/>
          <a:p>
            <a:pPr algn="ctr"/>
            <a:r>
              <a:rPr kumimoji="1" lang="ja-JP" altLang="en-US" sz="800" dirty="0">
                <a:solidFill>
                  <a:srgbClr val="000090"/>
                </a:solidFill>
                <a:effectLst/>
                <a:latin typeface="メイリオ"/>
                <a:ea typeface="メイリオ"/>
                <a:cs typeface="メイリオ"/>
              </a:rPr>
              <a:t>時間</a:t>
            </a:r>
          </a:p>
        </p:txBody>
      </p:sp>
      <p:sp>
        <p:nvSpPr>
          <p:cNvPr id="60" name="正方形/長方形 59"/>
          <p:cNvSpPr/>
          <p:nvPr/>
        </p:nvSpPr>
        <p:spPr>
          <a:xfrm>
            <a:off x="5780991" y="4276608"/>
            <a:ext cx="625080" cy="1808230"/>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1" name="正方形/長方形 60"/>
          <p:cNvSpPr/>
          <p:nvPr/>
        </p:nvSpPr>
        <p:spPr>
          <a:xfrm>
            <a:off x="6321350" y="4276608"/>
            <a:ext cx="625080" cy="1808230"/>
          </a:xfrm>
          <a:prstGeom prst="rect">
            <a:avLst/>
          </a:prstGeom>
          <a:solidFill>
            <a:srgbClr val="66CC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2" name="正方形/長方形 61"/>
          <p:cNvSpPr/>
          <p:nvPr/>
        </p:nvSpPr>
        <p:spPr>
          <a:xfrm>
            <a:off x="6882227" y="4276608"/>
            <a:ext cx="625080" cy="1808230"/>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3" name="正方形/長方形 62"/>
          <p:cNvSpPr/>
          <p:nvPr/>
        </p:nvSpPr>
        <p:spPr>
          <a:xfrm>
            <a:off x="7507307" y="4276608"/>
            <a:ext cx="625080" cy="1808230"/>
          </a:xfrm>
          <a:prstGeom prst="rect">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4" name="直線矢印コネクタ 63"/>
          <p:cNvCxnSpPr/>
          <p:nvPr/>
        </p:nvCxnSpPr>
        <p:spPr>
          <a:xfrm flipV="1">
            <a:off x="5780991" y="4276608"/>
            <a:ext cx="0" cy="1808230"/>
          </a:xfrm>
          <a:prstGeom prst="straightConnector1">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cxnSp>
        <p:nvCxnSpPr>
          <p:cNvPr id="65" name="直線矢印コネクタ 64"/>
          <p:cNvCxnSpPr/>
          <p:nvPr/>
        </p:nvCxnSpPr>
        <p:spPr>
          <a:xfrm>
            <a:off x="5780991" y="6084838"/>
            <a:ext cx="2351396" cy="0"/>
          </a:xfrm>
          <a:prstGeom prst="straightConnector1">
            <a:avLst/>
          </a:prstGeom>
          <a:ln>
            <a:solidFill>
              <a:srgbClr val="FAC090"/>
            </a:solidFill>
            <a:tailEnd type="arrow"/>
          </a:ln>
        </p:spPr>
        <p:style>
          <a:lnRef idx="2">
            <a:schemeClr val="accent1"/>
          </a:lnRef>
          <a:fillRef idx="0">
            <a:schemeClr val="accent1"/>
          </a:fillRef>
          <a:effectRef idx="1">
            <a:schemeClr val="accent1"/>
          </a:effectRef>
          <a:fontRef idx="minor">
            <a:schemeClr val="tx1"/>
          </a:fontRef>
        </p:style>
      </p:cxnSp>
      <p:sp>
        <p:nvSpPr>
          <p:cNvPr id="66" name="テキスト ボックス 65"/>
          <p:cNvSpPr txBox="1"/>
          <p:nvPr/>
        </p:nvSpPr>
        <p:spPr>
          <a:xfrm>
            <a:off x="5791673" y="4298135"/>
            <a:ext cx="588022" cy="276999"/>
          </a:xfrm>
          <a:prstGeom prst="rect">
            <a:avLst/>
          </a:prstGeom>
          <a:noFill/>
        </p:spPr>
        <p:txBody>
          <a:bodyPr wrap="none" rtlCol="0">
            <a:spAutoFit/>
          </a:bodyPr>
          <a:lstStyle/>
          <a:p>
            <a:pPr algn="ctr"/>
            <a:r>
              <a:rPr kumimoji="1" lang="ja-JP" altLang="en-US" sz="1200" dirty="0">
                <a:solidFill>
                  <a:schemeClr val="bg1"/>
                </a:solidFill>
                <a:latin typeface="メイリオ"/>
                <a:ea typeface="メイリオ"/>
                <a:cs typeface="メイリオ"/>
              </a:rPr>
              <a:t>反復</a:t>
            </a:r>
            <a:r>
              <a:rPr kumimoji="1" lang="en-US" altLang="ja-JP" sz="1200" dirty="0">
                <a:solidFill>
                  <a:schemeClr val="bg1"/>
                </a:solidFill>
                <a:latin typeface="メイリオ"/>
                <a:ea typeface="メイリオ"/>
                <a:cs typeface="メイリオ"/>
              </a:rPr>
              <a:t>1</a:t>
            </a:r>
            <a:endParaRPr kumimoji="1" lang="ja-JP" altLang="en-US" sz="1200" dirty="0">
              <a:solidFill>
                <a:schemeClr val="bg1"/>
              </a:solidFill>
              <a:latin typeface="メイリオ"/>
              <a:ea typeface="メイリオ"/>
              <a:cs typeface="メイリオ"/>
            </a:endParaRPr>
          </a:p>
        </p:txBody>
      </p:sp>
      <p:sp>
        <p:nvSpPr>
          <p:cNvPr id="70" name="フリーフォーム 69"/>
          <p:cNvSpPr/>
          <p:nvPr/>
        </p:nvSpPr>
        <p:spPr>
          <a:xfrm>
            <a:off x="5788168" y="4642636"/>
            <a:ext cx="2329870" cy="1442202"/>
          </a:xfrm>
          <a:custGeom>
            <a:avLst/>
            <a:gdLst>
              <a:gd name="connsiteX0" fmla="*/ 0 w 2489823"/>
              <a:gd name="connsiteY0" fmla="*/ 1679071 h 1679071"/>
              <a:gd name="connsiteX1" fmla="*/ 308538 w 2489823"/>
              <a:gd name="connsiteY1" fmla="*/ 1341821 h 1679071"/>
              <a:gd name="connsiteX2" fmla="*/ 825158 w 2489823"/>
              <a:gd name="connsiteY2" fmla="*/ 1169609 h 1679071"/>
              <a:gd name="connsiteX3" fmla="*/ 1284376 w 2489823"/>
              <a:gd name="connsiteY3" fmla="*/ 272669 h 1679071"/>
              <a:gd name="connsiteX4" fmla="*/ 2489823 w 2489823"/>
              <a:gd name="connsiteY4" fmla="*/ 0 h 1679071"/>
              <a:gd name="connsiteX0" fmla="*/ 0 w 2489823"/>
              <a:gd name="connsiteY0" fmla="*/ 1679071 h 1679071"/>
              <a:gd name="connsiteX1" fmla="*/ 308538 w 2489823"/>
              <a:gd name="connsiteY1" fmla="*/ 1341821 h 1679071"/>
              <a:gd name="connsiteX2" fmla="*/ 794768 w 2489823"/>
              <a:gd name="connsiteY2" fmla="*/ 1046584 h 1679071"/>
              <a:gd name="connsiteX3" fmla="*/ 1284376 w 2489823"/>
              <a:gd name="connsiteY3" fmla="*/ 272669 h 1679071"/>
              <a:gd name="connsiteX4" fmla="*/ 2489823 w 2489823"/>
              <a:gd name="connsiteY4" fmla="*/ 0 h 1679071"/>
              <a:gd name="connsiteX0" fmla="*/ 0 w 2489823"/>
              <a:gd name="connsiteY0" fmla="*/ 1679071 h 1679071"/>
              <a:gd name="connsiteX1" fmla="*/ 308538 w 2489823"/>
              <a:gd name="connsiteY1" fmla="*/ 1341821 h 1679071"/>
              <a:gd name="connsiteX2" fmla="*/ 794768 w 2489823"/>
              <a:gd name="connsiteY2" fmla="*/ 1046584 h 1679071"/>
              <a:gd name="connsiteX3" fmla="*/ 1215996 w 2489823"/>
              <a:gd name="connsiteY3" fmla="*/ 303425 h 1679071"/>
              <a:gd name="connsiteX4" fmla="*/ 2489823 w 2489823"/>
              <a:gd name="connsiteY4" fmla="*/ 0 h 1679071"/>
              <a:gd name="connsiteX0" fmla="*/ 0 w 2482225"/>
              <a:gd name="connsiteY0" fmla="*/ 1679071 h 1679071"/>
              <a:gd name="connsiteX1" fmla="*/ 300940 w 2482225"/>
              <a:gd name="connsiteY1" fmla="*/ 1341821 h 1679071"/>
              <a:gd name="connsiteX2" fmla="*/ 787170 w 2482225"/>
              <a:gd name="connsiteY2" fmla="*/ 1046584 h 1679071"/>
              <a:gd name="connsiteX3" fmla="*/ 1208398 w 2482225"/>
              <a:gd name="connsiteY3" fmla="*/ 303425 h 1679071"/>
              <a:gd name="connsiteX4" fmla="*/ 2482225 w 2482225"/>
              <a:gd name="connsiteY4" fmla="*/ 0 h 1679071"/>
              <a:gd name="connsiteX0" fmla="*/ 0 w 2482225"/>
              <a:gd name="connsiteY0" fmla="*/ 1685086 h 1685086"/>
              <a:gd name="connsiteX1" fmla="*/ 490883 w 2482225"/>
              <a:gd name="connsiteY1" fmla="*/ 7111 h 1685086"/>
              <a:gd name="connsiteX2" fmla="*/ 787170 w 2482225"/>
              <a:gd name="connsiteY2" fmla="*/ 1052599 h 1685086"/>
              <a:gd name="connsiteX3" fmla="*/ 1208398 w 2482225"/>
              <a:gd name="connsiteY3" fmla="*/ 309440 h 1685086"/>
              <a:gd name="connsiteX4" fmla="*/ 2482225 w 2482225"/>
              <a:gd name="connsiteY4" fmla="*/ 6015 h 1685086"/>
              <a:gd name="connsiteX0" fmla="*/ 0 w 2482225"/>
              <a:gd name="connsiteY0" fmla="*/ 1770681 h 1770681"/>
              <a:gd name="connsiteX1" fmla="*/ 490883 w 2482225"/>
              <a:gd name="connsiteY1" fmla="*/ 92706 h 1770681"/>
              <a:gd name="connsiteX2" fmla="*/ 1174654 w 2482225"/>
              <a:gd name="connsiteY2" fmla="*/ 236396 h 1770681"/>
              <a:gd name="connsiteX3" fmla="*/ 1208398 w 2482225"/>
              <a:gd name="connsiteY3" fmla="*/ 395035 h 1770681"/>
              <a:gd name="connsiteX4" fmla="*/ 2482225 w 2482225"/>
              <a:gd name="connsiteY4" fmla="*/ 91610 h 1770681"/>
              <a:gd name="connsiteX0" fmla="*/ 0 w 2482225"/>
              <a:gd name="connsiteY0" fmla="*/ 1679071 h 1679071"/>
              <a:gd name="connsiteX1" fmla="*/ 483285 w 2482225"/>
              <a:gd name="connsiteY1" fmla="*/ 160706 h 1679071"/>
              <a:gd name="connsiteX2" fmla="*/ 1174654 w 2482225"/>
              <a:gd name="connsiteY2" fmla="*/ 144786 h 1679071"/>
              <a:gd name="connsiteX3" fmla="*/ 1208398 w 2482225"/>
              <a:gd name="connsiteY3" fmla="*/ 303425 h 1679071"/>
              <a:gd name="connsiteX4" fmla="*/ 2482225 w 2482225"/>
              <a:gd name="connsiteY4" fmla="*/ 0 h 1679071"/>
              <a:gd name="connsiteX0" fmla="*/ 0 w 2482225"/>
              <a:gd name="connsiteY0" fmla="*/ 1679071 h 1679071"/>
              <a:gd name="connsiteX1" fmla="*/ 483285 w 2482225"/>
              <a:gd name="connsiteY1" fmla="*/ 160706 h 1679071"/>
              <a:gd name="connsiteX2" fmla="*/ 1174654 w 2482225"/>
              <a:gd name="connsiteY2" fmla="*/ 144786 h 1679071"/>
              <a:gd name="connsiteX3" fmla="*/ 1459122 w 2482225"/>
              <a:gd name="connsiteY3" fmla="*/ 455055 h 1679071"/>
              <a:gd name="connsiteX4" fmla="*/ 2482225 w 2482225"/>
              <a:gd name="connsiteY4" fmla="*/ 0 h 1679071"/>
              <a:gd name="connsiteX0" fmla="*/ 0 w 2482225"/>
              <a:gd name="connsiteY0" fmla="*/ 1679071 h 1679071"/>
              <a:gd name="connsiteX1" fmla="*/ 483285 w 2482225"/>
              <a:gd name="connsiteY1" fmla="*/ 160706 h 1679071"/>
              <a:gd name="connsiteX2" fmla="*/ 1129068 w 2482225"/>
              <a:gd name="connsiteY2" fmla="*/ 456026 h 1679071"/>
              <a:gd name="connsiteX3" fmla="*/ 1459122 w 2482225"/>
              <a:gd name="connsiteY3" fmla="*/ 455055 h 1679071"/>
              <a:gd name="connsiteX4" fmla="*/ 2482225 w 2482225"/>
              <a:gd name="connsiteY4" fmla="*/ 0 h 1679071"/>
              <a:gd name="connsiteX0" fmla="*/ 0 w 2444237"/>
              <a:gd name="connsiteY0" fmla="*/ 1571040 h 1571040"/>
              <a:gd name="connsiteX1" fmla="*/ 483285 w 2444237"/>
              <a:gd name="connsiteY1" fmla="*/ 52675 h 1571040"/>
              <a:gd name="connsiteX2" fmla="*/ 1129068 w 2444237"/>
              <a:gd name="connsiteY2" fmla="*/ 347995 h 1571040"/>
              <a:gd name="connsiteX3" fmla="*/ 1459122 w 2444237"/>
              <a:gd name="connsiteY3" fmla="*/ 347024 h 1571040"/>
              <a:gd name="connsiteX4" fmla="*/ 2444237 w 2444237"/>
              <a:gd name="connsiteY4" fmla="*/ 1504031 h 1571040"/>
              <a:gd name="connsiteX0" fmla="*/ 0 w 2444237"/>
              <a:gd name="connsiteY0" fmla="*/ 1574378 h 1574378"/>
              <a:gd name="connsiteX1" fmla="*/ 483285 w 2444237"/>
              <a:gd name="connsiteY1" fmla="*/ 56013 h 1574378"/>
              <a:gd name="connsiteX2" fmla="*/ 1129068 w 2444237"/>
              <a:gd name="connsiteY2" fmla="*/ 351333 h 1574378"/>
              <a:gd name="connsiteX3" fmla="*/ 1383145 w 2444237"/>
              <a:gd name="connsiteY3" fmla="*/ 581797 h 1574378"/>
              <a:gd name="connsiteX4" fmla="*/ 2444237 w 2444237"/>
              <a:gd name="connsiteY4" fmla="*/ 1507369 h 1574378"/>
              <a:gd name="connsiteX0" fmla="*/ 0 w 2444237"/>
              <a:gd name="connsiteY0" fmla="*/ 1605508 h 1605508"/>
              <a:gd name="connsiteX1" fmla="*/ 483285 w 2444237"/>
              <a:gd name="connsiteY1" fmla="*/ 87143 h 1605508"/>
              <a:gd name="connsiteX2" fmla="*/ 1091080 w 2444237"/>
              <a:gd name="connsiteY2" fmla="*/ 230833 h 1605508"/>
              <a:gd name="connsiteX3" fmla="*/ 1383145 w 2444237"/>
              <a:gd name="connsiteY3" fmla="*/ 612927 h 1605508"/>
              <a:gd name="connsiteX4" fmla="*/ 2444237 w 2444237"/>
              <a:gd name="connsiteY4" fmla="*/ 1538499 h 1605508"/>
              <a:gd name="connsiteX0" fmla="*/ 0 w 2444237"/>
              <a:gd name="connsiteY0" fmla="*/ 1603997 h 1603997"/>
              <a:gd name="connsiteX1" fmla="*/ 483285 w 2444237"/>
              <a:gd name="connsiteY1" fmla="*/ 85632 h 1603997"/>
              <a:gd name="connsiteX2" fmla="*/ 1091080 w 2444237"/>
              <a:gd name="connsiteY2" fmla="*/ 229322 h 1603997"/>
              <a:gd name="connsiteX3" fmla="*/ 1451524 w 2444237"/>
              <a:gd name="connsiteY3" fmla="*/ 555552 h 1603997"/>
              <a:gd name="connsiteX4" fmla="*/ 2444237 w 2444237"/>
              <a:gd name="connsiteY4" fmla="*/ 1536988 h 1603997"/>
              <a:gd name="connsiteX0" fmla="*/ 0 w 2467030"/>
              <a:gd name="connsiteY0" fmla="*/ 1603997 h 1603997"/>
              <a:gd name="connsiteX1" fmla="*/ 483285 w 2467030"/>
              <a:gd name="connsiteY1" fmla="*/ 85632 h 1603997"/>
              <a:gd name="connsiteX2" fmla="*/ 1091080 w 2467030"/>
              <a:gd name="connsiteY2" fmla="*/ 229322 h 1603997"/>
              <a:gd name="connsiteX3" fmla="*/ 1451524 w 2467030"/>
              <a:gd name="connsiteY3" fmla="*/ 555552 h 1603997"/>
              <a:gd name="connsiteX4" fmla="*/ 2467030 w 2467030"/>
              <a:gd name="connsiteY4" fmla="*/ 1457183 h 1603997"/>
              <a:gd name="connsiteX0" fmla="*/ 0 w 2467030"/>
              <a:gd name="connsiteY0" fmla="*/ 1603997 h 1603997"/>
              <a:gd name="connsiteX1" fmla="*/ 483285 w 2467030"/>
              <a:gd name="connsiteY1" fmla="*/ 85632 h 1603997"/>
              <a:gd name="connsiteX2" fmla="*/ 1091080 w 2467030"/>
              <a:gd name="connsiteY2" fmla="*/ 229322 h 1603997"/>
              <a:gd name="connsiteX3" fmla="*/ 1451524 w 2467030"/>
              <a:gd name="connsiteY3" fmla="*/ 555552 h 1603997"/>
              <a:gd name="connsiteX4" fmla="*/ 2467030 w 2467030"/>
              <a:gd name="connsiteY4" fmla="*/ 1457183 h 1603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7030" h="1603997">
                <a:moveTo>
                  <a:pt x="0" y="1603997"/>
                </a:moveTo>
                <a:cubicBezTo>
                  <a:pt x="85506" y="1477827"/>
                  <a:pt x="301438" y="314744"/>
                  <a:pt x="483285" y="85632"/>
                </a:cubicBezTo>
                <a:cubicBezTo>
                  <a:pt x="665132" y="-143480"/>
                  <a:pt x="960099" y="151002"/>
                  <a:pt x="1091080" y="229322"/>
                </a:cubicBezTo>
                <a:cubicBezTo>
                  <a:pt x="1222061" y="307642"/>
                  <a:pt x="1222199" y="350909"/>
                  <a:pt x="1451524" y="555552"/>
                </a:cubicBezTo>
                <a:lnTo>
                  <a:pt x="2467030" y="1457183"/>
                </a:lnTo>
              </a:path>
            </a:pathLst>
          </a:custGeom>
          <a:ln>
            <a:solidFill>
              <a:schemeClr val="accent6">
                <a:lumMod val="20000"/>
                <a:lumOff val="80000"/>
              </a:schemeClr>
            </a:solid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sp>
        <p:nvSpPr>
          <p:cNvPr id="71" name="テキスト ボックス 70"/>
          <p:cNvSpPr txBox="1"/>
          <p:nvPr/>
        </p:nvSpPr>
        <p:spPr>
          <a:xfrm>
            <a:off x="5473215" y="4276608"/>
            <a:ext cx="307777" cy="400110"/>
          </a:xfrm>
          <a:prstGeom prst="rect">
            <a:avLst/>
          </a:prstGeom>
          <a:noFill/>
        </p:spPr>
        <p:txBody>
          <a:bodyPr vert="eaVert" wrap="none" rtlCol="0">
            <a:spAutoFit/>
          </a:bodyPr>
          <a:lstStyle/>
          <a:p>
            <a:pPr algn="ctr"/>
            <a:r>
              <a:rPr kumimoji="1" lang="ja-JP" altLang="en-US" sz="800" dirty="0">
                <a:solidFill>
                  <a:srgbClr val="FF0000"/>
                </a:solidFill>
                <a:effectLst/>
                <a:latin typeface="メイリオ"/>
                <a:ea typeface="メイリオ"/>
                <a:cs typeface="メイリオ"/>
              </a:rPr>
              <a:t>リスク</a:t>
            </a:r>
          </a:p>
        </p:txBody>
      </p:sp>
      <p:sp>
        <p:nvSpPr>
          <p:cNvPr id="72" name="テキスト ボックス 71"/>
          <p:cNvSpPr txBox="1"/>
          <p:nvPr/>
        </p:nvSpPr>
        <p:spPr>
          <a:xfrm>
            <a:off x="7783915" y="6121252"/>
            <a:ext cx="389850" cy="215444"/>
          </a:xfrm>
          <a:prstGeom prst="rect">
            <a:avLst/>
          </a:prstGeom>
          <a:noFill/>
        </p:spPr>
        <p:txBody>
          <a:bodyPr wrap="none" rtlCol="0">
            <a:spAutoFit/>
          </a:bodyPr>
          <a:lstStyle/>
          <a:p>
            <a:pPr algn="ctr"/>
            <a:r>
              <a:rPr kumimoji="1" lang="ja-JP" altLang="en-US" sz="800" dirty="0">
                <a:solidFill>
                  <a:srgbClr val="000090"/>
                </a:solidFill>
                <a:effectLst/>
                <a:latin typeface="メイリオ"/>
                <a:ea typeface="メイリオ"/>
                <a:cs typeface="メイリオ"/>
              </a:rPr>
              <a:t>時間</a:t>
            </a:r>
          </a:p>
        </p:txBody>
      </p:sp>
      <p:sp>
        <p:nvSpPr>
          <p:cNvPr id="73" name="テキスト ボックス 72"/>
          <p:cNvSpPr txBox="1"/>
          <p:nvPr/>
        </p:nvSpPr>
        <p:spPr>
          <a:xfrm>
            <a:off x="6294205" y="4298135"/>
            <a:ext cx="588022" cy="276999"/>
          </a:xfrm>
          <a:prstGeom prst="rect">
            <a:avLst/>
          </a:prstGeom>
          <a:noFill/>
        </p:spPr>
        <p:txBody>
          <a:bodyPr wrap="none" rtlCol="0">
            <a:spAutoFit/>
          </a:bodyPr>
          <a:lstStyle/>
          <a:p>
            <a:pPr algn="ctr"/>
            <a:r>
              <a:rPr kumimoji="1" lang="ja-JP" altLang="en-US" sz="1200" dirty="0">
                <a:solidFill>
                  <a:schemeClr val="bg1"/>
                </a:solidFill>
                <a:latin typeface="メイリオ"/>
                <a:ea typeface="メイリオ"/>
                <a:cs typeface="メイリオ"/>
              </a:rPr>
              <a:t>反復</a:t>
            </a:r>
            <a:r>
              <a:rPr kumimoji="1" lang="en-US" altLang="ja-JP" sz="1200" dirty="0">
                <a:solidFill>
                  <a:schemeClr val="bg1"/>
                </a:solidFill>
                <a:latin typeface="メイリオ"/>
                <a:ea typeface="メイリオ"/>
                <a:cs typeface="メイリオ"/>
              </a:rPr>
              <a:t>2</a:t>
            </a:r>
            <a:endParaRPr kumimoji="1" lang="ja-JP" altLang="en-US" sz="1200" dirty="0">
              <a:solidFill>
                <a:schemeClr val="bg1"/>
              </a:solidFill>
              <a:latin typeface="メイリオ"/>
              <a:ea typeface="メイリオ"/>
              <a:cs typeface="メイリオ"/>
            </a:endParaRPr>
          </a:p>
        </p:txBody>
      </p:sp>
      <p:sp>
        <p:nvSpPr>
          <p:cNvPr id="74" name="テキスト ボックス 73"/>
          <p:cNvSpPr txBox="1"/>
          <p:nvPr/>
        </p:nvSpPr>
        <p:spPr>
          <a:xfrm>
            <a:off x="6896100" y="4298135"/>
            <a:ext cx="588022" cy="276999"/>
          </a:xfrm>
          <a:prstGeom prst="rect">
            <a:avLst/>
          </a:prstGeom>
          <a:noFill/>
        </p:spPr>
        <p:txBody>
          <a:bodyPr wrap="none" rtlCol="0">
            <a:spAutoFit/>
          </a:bodyPr>
          <a:lstStyle/>
          <a:p>
            <a:pPr algn="ctr"/>
            <a:r>
              <a:rPr kumimoji="1" lang="ja-JP" altLang="en-US" sz="1200" dirty="0">
                <a:solidFill>
                  <a:schemeClr val="bg1"/>
                </a:solidFill>
                <a:latin typeface="メイリオ"/>
                <a:ea typeface="メイリオ"/>
                <a:cs typeface="メイリオ"/>
              </a:rPr>
              <a:t>反復</a:t>
            </a:r>
            <a:r>
              <a:rPr kumimoji="1" lang="en-US" altLang="ja-JP" sz="1200" dirty="0">
                <a:solidFill>
                  <a:schemeClr val="bg1"/>
                </a:solidFill>
                <a:latin typeface="メイリオ"/>
                <a:ea typeface="メイリオ"/>
                <a:cs typeface="メイリオ"/>
              </a:rPr>
              <a:t>3</a:t>
            </a:r>
            <a:endParaRPr kumimoji="1" lang="ja-JP" altLang="en-US" sz="1200" dirty="0">
              <a:solidFill>
                <a:schemeClr val="bg1"/>
              </a:solidFill>
              <a:latin typeface="メイリオ"/>
              <a:ea typeface="メイリオ"/>
              <a:cs typeface="メイリオ"/>
            </a:endParaRPr>
          </a:p>
        </p:txBody>
      </p:sp>
      <p:sp>
        <p:nvSpPr>
          <p:cNvPr id="75" name="テキスト ボックス 74"/>
          <p:cNvSpPr txBox="1"/>
          <p:nvPr/>
        </p:nvSpPr>
        <p:spPr>
          <a:xfrm>
            <a:off x="7542629" y="4302465"/>
            <a:ext cx="588022" cy="276999"/>
          </a:xfrm>
          <a:prstGeom prst="rect">
            <a:avLst/>
          </a:prstGeom>
          <a:noFill/>
        </p:spPr>
        <p:txBody>
          <a:bodyPr wrap="none" rtlCol="0">
            <a:spAutoFit/>
          </a:bodyPr>
          <a:lstStyle/>
          <a:p>
            <a:pPr algn="ctr"/>
            <a:r>
              <a:rPr kumimoji="1" lang="ja-JP" altLang="en-US" sz="1200" dirty="0">
                <a:solidFill>
                  <a:schemeClr val="bg1"/>
                </a:solidFill>
                <a:latin typeface="メイリオ"/>
                <a:ea typeface="メイリオ"/>
                <a:cs typeface="メイリオ"/>
              </a:rPr>
              <a:t>反復</a:t>
            </a:r>
            <a:r>
              <a:rPr kumimoji="1" lang="en-US" altLang="ja-JP" sz="1200" dirty="0">
                <a:solidFill>
                  <a:schemeClr val="bg1"/>
                </a:solidFill>
                <a:latin typeface="メイリオ"/>
                <a:ea typeface="メイリオ"/>
                <a:cs typeface="メイリオ"/>
              </a:rPr>
              <a:t>4</a:t>
            </a:r>
            <a:endParaRPr kumimoji="1" lang="ja-JP" altLang="en-US" sz="1200" dirty="0">
              <a:solidFill>
                <a:schemeClr val="bg1"/>
              </a:solidFill>
              <a:latin typeface="メイリオ"/>
              <a:ea typeface="メイリオ"/>
              <a:cs typeface="メイリオ"/>
            </a:endParaRPr>
          </a:p>
        </p:txBody>
      </p:sp>
      <p:sp>
        <p:nvSpPr>
          <p:cNvPr id="30" name="フローチャート: 準備 29"/>
          <p:cNvSpPr/>
          <p:nvPr/>
        </p:nvSpPr>
        <p:spPr>
          <a:xfrm>
            <a:off x="3567579" y="1287338"/>
            <a:ext cx="1978946" cy="473324"/>
          </a:xfrm>
          <a:prstGeom prst="flowChartPreparation">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a:solidFill>
                  <a:srgbClr val="FFFFFF"/>
                </a:solidFill>
                <a:latin typeface="メイリオ"/>
                <a:ea typeface="メイリオ"/>
                <a:cs typeface="メイリオ"/>
              </a:rPr>
              <a:t>前提条件</a:t>
            </a:r>
          </a:p>
        </p:txBody>
      </p:sp>
      <p:sp>
        <p:nvSpPr>
          <p:cNvPr id="2" name="ホームベース 1"/>
          <p:cNvSpPr/>
          <p:nvPr/>
        </p:nvSpPr>
        <p:spPr>
          <a:xfrm>
            <a:off x="4143598" y="4276608"/>
            <a:ext cx="1506022" cy="1844644"/>
          </a:xfrm>
          <a:prstGeom prst="homePlate">
            <a:avLst>
              <a:gd name="adj" fmla="val 26779"/>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kumimoji="1" lang="ja-JP" altLang="en-US" sz="1200" dirty="0">
                <a:solidFill>
                  <a:srgbClr val="FFFFFF"/>
                </a:solidFill>
                <a:latin typeface="メイリオ"/>
                <a:ea typeface="メイリオ"/>
                <a:cs typeface="メイリオ"/>
              </a:rPr>
              <a:t>原理的に</a:t>
            </a:r>
            <a:endParaRPr kumimoji="1" lang="en-US" altLang="ja-JP" sz="1200" dirty="0">
              <a:solidFill>
                <a:srgbClr val="FFFFFF"/>
              </a:solidFill>
              <a:latin typeface="メイリオ"/>
              <a:ea typeface="メイリオ"/>
              <a:cs typeface="メイリオ"/>
            </a:endParaRPr>
          </a:p>
          <a:p>
            <a:r>
              <a:rPr lang="ja-JP" altLang="en-US" sz="1200" dirty="0">
                <a:solidFill>
                  <a:srgbClr val="FFFFFF"/>
                </a:solidFill>
                <a:latin typeface="メイリオ"/>
                <a:ea typeface="メイリオ"/>
                <a:cs typeface="メイリオ"/>
              </a:rPr>
              <a:t>不良が起きない</a:t>
            </a:r>
            <a:endParaRPr lang="en-US" altLang="ja-JP" sz="1200" dirty="0">
              <a:solidFill>
                <a:srgbClr val="FFFFFF"/>
              </a:solidFill>
              <a:latin typeface="メイリオ"/>
              <a:ea typeface="メイリオ"/>
              <a:cs typeface="メイリオ"/>
            </a:endParaRPr>
          </a:p>
          <a:p>
            <a:r>
              <a:rPr kumimoji="1" lang="ja-JP" altLang="en-US" sz="1200" dirty="0">
                <a:solidFill>
                  <a:srgbClr val="FFFFFF"/>
                </a:solidFill>
                <a:latin typeface="メイリオ"/>
                <a:ea typeface="メイリオ"/>
                <a:cs typeface="メイリオ"/>
              </a:rPr>
              <a:t>納期が守られる</a:t>
            </a:r>
          </a:p>
        </p:txBody>
      </p:sp>
      <p:sp>
        <p:nvSpPr>
          <p:cNvPr id="5" name="四角形吹き出し 4"/>
          <p:cNvSpPr/>
          <p:nvPr/>
        </p:nvSpPr>
        <p:spPr>
          <a:xfrm>
            <a:off x="3394178" y="2548216"/>
            <a:ext cx="936981" cy="407063"/>
          </a:xfrm>
          <a:prstGeom prst="wedgeRectCallout">
            <a:avLst>
              <a:gd name="adj1" fmla="val -52111"/>
              <a:gd name="adj2" fmla="val 78972"/>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メイリオ"/>
                <a:ea typeface="メイリオ"/>
                <a:cs typeface="メイリオ"/>
              </a:rPr>
              <a:t>コストと納期を守ること</a:t>
            </a:r>
          </a:p>
        </p:txBody>
      </p:sp>
      <p:sp>
        <p:nvSpPr>
          <p:cNvPr id="67" name="四角形吹き出し 66"/>
          <p:cNvSpPr/>
          <p:nvPr/>
        </p:nvSpPr>
        <p:spPr>
          <a:xfrm>
            <a:off x="5442714" y="2548216"/>
            <a:ext cx="936981" cy="407063"/>
          </a:xfrm>
          <a:prstGeom prst="wedgeRectCallout">
            <a:avLst>
              <a:gd name="adj1" fmla="val 86031"/>
              <a:gd name="adj2" fmla="val 98972"/>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メイリオ"/>
                <a:ea typeface="メイリオ"/>
                <a:cs typeface="メイリオ"/>
              </a:rPr>
              <a:t>機能と品質を実現すること</a:t>
            </a:r>
          </a:p>
        </p:txBody>
      </p:sp>
      <p:sp>
        <p:nvSpPr>
          <p:cNvPr id="68" name="フローチャート: 準備 67"/>
          <p:cNvSpPr/>
          <p:nvPr/>
        </p:nvSpPr>
        <p:spPr>
          <a:xfrm>
            <a:off x="3528921" y="3203100"/>
            <a:ext cx="2959461" cy="335854"/>
          </a:xfrm>
          <a:prstGeom prst="flowChartPreparation">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a:solidFill>
                  <a:srgbClr val="FFFFFF"/>
                </a:solidFill>
                <a:latin typeface="メイリオ"/>
                <a:ea typeface="メイリオ"/>
                <a:cs typeface="メイリオ"/>
              </a:rPr>
              <a:t>ゴールは何か？</a:t>
            </a:r>
            <a:endParaRPr kumimoji="1" lang="ja-JP" altLang="en-US" sz="1200" dirty="0">
              <a:solidFill>
                <a:srgbClr val="FFFFFF"/>
              </a:solidFill>
              <a:latin typeface="メイリオ"/>
              <a:ea typeface="メイリオ"/>
              <a:cs typeface="メイリオ"/>
            </a:endParaRPr>
          </a:p>
        </p:txBody>
      </p:sp>
      <p:sp>
        <p:nvSpPr>
          <p:cNvPr id="6" name="タイトル 11">
            <a:extLst>
              <a:ext uri="{FF2B5EF4-FFF2-40B4-BE49-F238E27FC236}">
                <a16:creationId xmlns:a16="http://schemas.microsoft.com/office/drawing/2014/main" id="{7E0AB8FE-027D-B038-6E18-54910D6D1F5B}"/>
              </a:ext>
            </a:extLst>
          </p:cNvPr>
          <p:cNvSpPr txBox="1">
            <a:spLocks/>
          </p:cNvSpPr>
          <p:nvPr/>
        </p:nvSpPr>
        <p:spPr>
          <a:xfrm>
            <a:off x="145490" y="224958"/>
            <a:ext cx="8686800" cy="416221"/>
          </a:xfrm>
          <a:prstGeom prst="rect">
            <a:avLst/>
          </a:prstGeom>
        </p:spPr>
        <p:txBody>
          <a:bodyPr/>
          <a:lstStyle>
            <a:lvl1pPr algn="l" defTabSz="457200" rtl="0" eaLnBrk="1" latinLnBrk="0" hangingPunct="1">
              <a:spcBef>
                <a:spcPct val="0"/>
              </a:spcBef>
              <a:buNone/>
              <a:defRPr kumimoji="1" sz="2700" kern="1200">
                <a:solidFill>
                  <a:srgbClr val="7F7F7F"/>
                </a:solidFill>
                <a:latin typeface="Meiryo" panose="020B0604030504040204" pitchFamily="34" charset="-128"/>
                <a:ea typeface="Meiryo" panose="020B0604030504040204" pitchFamily="34" charset="-128"/>
                <a:cs typeface="+mj-cs"/>
              </a:defRPr>
            </a:lvl1pPr>
          </a:lstStyle>
          <a:p>
            <a:endParaRPr lang="ja-JP" altLang="en-US" dirty="0"/>
          </a:p>
        </p:txBody>
      </p:sp>
      <p:sp>
        <p:nvSpPr>
          <p:cNvPr id="9" name="タイトル 8">
            <a:extLst>
              <a:ext uri="{FF2B5EF4-FFF2-40B4-BE49-F238E27FC236}">
                <a16:creationId xmlns:a16="http://schemas.microsoft.com/office/drawing/2014/main" id="{A058D0CF-1904-073F-5070-20C5B57CBF5A}"/>
              </a:ext>
            </a:extLst>
          </p:cNvPr>
          <p:cNvSpPr>
            <a:spLocks noGrp="1"/>
          </p:cNvSpPr>
          <p:nvPr>
            <p:ph type="title"/>
          </p:nvPr>
        </p:nvSpPr>
        <p:spPr>
          <a:xfrm>
            <a:off x="230400" y="266400"/>
            <a:ext cx="8686800" cy="416221"/>
          </a:xfrm>
        </p:spPr>
        <p:txBody>
          <a:bodyPr/>
          <a:lstStyle/>
          <a:p>
            <a:r>
              <a:rPr lang="en-US" altLang="en-US" dirty="0"/>
              <a:t>ウォーターフォール</a:t>
            </a:r>
            <a:r>
              <a:rPr lang="ja-JP" altLang="en-US" dirty="0"/>
              <a:t>開発とアジャイル開発（５）</a:t>
            </a:r>
          </a:p>
        </p:txBody>
      </p:sp>
    </p:spTree>
    <p:extLst>
      <p:ext uri="{BB962C8B-B14F-4D97-AF65-F5344CB8AC3E}">
        <p14:creationId xmlns:p14="http://schemas.microsoft.com/office/powerpoint/2010/main" val="249398852"/>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三角形 8">
            <a:extLst>
              <a:ext uri="{FF2B5EF4-FFF2-40B4-BE49-F238E27FC236}">
                <a16:creationId xmlns:a16="http://schemas.microsoft.com/office/drawing/2014/main" id="{4BCFB452-921B-3140-A25F-02F2B9DAC9C4}"/>
              </a:ext>
            </a:extLst>
          </p:cNvPr>
          <p:cNvSpPr/>
          <p:nvPr/>
        </p:nvSpPr>
        <p:spPr>
          <a:xfrm rot="10800000">
            <a:off x="136676" y="5613017"/>
            <a:ext cx="8829020" cy="340479"/>
          </a:xfrm>
          <a:prstGeom prst="triangle">
            <a:avLst>
              <a:gd name="adj" fmla="val 94739"/>
            </a:avLst>
          </a:prstGeom>
          <a:gradFill flip="none" rotWithShape="1">
            <a:gsLst>
              <a:gs pos="11000">
                <a:schemeClr val="tx1">
                  <a:lumMod val="50000"/>
                  <a:lumOff val="50000"/>
                </a:schemeClr>
              </a:gs>
              <a:gs pos="60000">
                <a:schemeClr val="bg1">
                  <a:lumMod val="75000"/>
                </a:schemeClr>
              </a:gs>
              <a:gs pos="100000">
                <a:schemeClr val="bg1">
                  <a:lumMod val="85000"/>
                </a:schemeClr>
              </a:gs>
            </a:gsLst>
            <a:lin ang="5400000" scaled="1"/>
            <a:tileRect/>
          </a:gra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2" name="正方形/長方形 61">
            <a:extLst>
              <a:ext uri="{FF2B5EF4-FFF2-40B4-BE49-F238E27FC236}">
                <a16:creationId xmlns:a16="http://schemas.microsoft.com/office/drawing/2014/main" id="{63BFDD6B-2EA3-C547-9051-EFF0F8C42EB3}"/>
              </a:ext>
            </a:extLst>
          </p:cNvPr>
          <p:cNvSpPr/>
          <p:nvPr/>
        </p:nvSpPr>
        <p:spPr>
          <a:xfrm>
            <a:off x="6713022" y="740588"/>
            <a:ext cx="2252723" cy="4640458"/>
          </a:xfrm>
          <a:prstGeom prst="rect">
            <a:avLst/>
          </a:prstGeom>
          <a:solidFill>
            <a:schemeClr val="accent5">
              <a:lumMod val="20000"/>
              <a:lumOff val="80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2" name="正方形/長方形 71">
            <a:extLst>
              <a:ext uri="{FF2B5EF4-FFF2-40B4-BE49-F238E27FC236}">
                <a16:creationId xmlns:a16="http://schemas.microsoft.com/office/drawing/2014/main" id="{FA579FBF-E5F4-E546-BE38-FD524E5C0101}"/>
              </a:ext>
            </a:extLst>
          </p:cNvPr>
          <p:cNvSpPr/>
          <p:nvPr/>
        </p:nvSpPr>
        <p:spPr>
          <a:xfrm>
            <a:off x="4620496" y="5386885"/>
            <a:ext cx="4345200" cy="249420"/>
          </a:xfrm>
          <a:prstGeom prst="rect">
            <a:avLst/>
          </a:prstGeom>
          <a:solidFill>
            <a:srgbClr val="953735"/>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3" name="正方形/長方形 62">
            <a:extLst>
              <a:ext uri="{FF2B5EF4-FFF2-40B4-BE49-F238E27FC236}">
                <a16:creationId xmlns:a16="http://schemas.microsoft.com/office/drawing/2014/main" id="{59687E79-A151-EC46-B61F-39872FD12AA3}"/>
              </a:ext>
            </a:extLst>
          </p:cNvPr>
          <p:cNvSpPr/>
          <p:nvPr/>
        </p:nvSpPr>
        <p:spPr>
          <a:xfrm>
            <a:off x="6721762" y="5099400"/>
            <a:ext cx="2243934" cy="230270"/>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1" name="正方形/長方形 60">
            <a:extLst>
              <a:ext uri="{FF2B5EF4-FFF2-40B4-BE49-F238E27FC236}">
                <a16:creationId xmlns:a16="http://schemas.microsoft.com/office/drawing/2014/main" id="{472C73BE-2D75-4740-A2D1-615D6950613E}"/>
              </a:ext>
            </a:extLst>
          </p:cNvPr>
          <p:cNvSpPr/>
          <p:nvPr/>
        </p:nvSpPr>
        <p:spPr>
          <a:xfrm>
            <a:off x="2340478" y="740588"/>
            <a:ext cx="4375361" cy="4640458"/>
          </a:xfrm>
          <a:prstGeom prst="rect">
            <a:avLst/>
          </a:prstGeom>
          <a:solidFill>
            <a:schemeClr val="accent6">
              <a:lumMod val="20000"/>
              <a:lumOff val="80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6" name="正方形/長方形 55">
            <a:extLst>
              <a:ext uri="{FF2B5EF4-FFF2-40B4-BE49-F238E27FC236}">
                <a16:creationId xmlns:a16="http://schemas.microsoft.com/office/drawing/2014/main" id="{8D0422F0-BC05-6D40-97F4-61F13CD57836}"/>
              </a:ext>
            </a:extLst>
          </p:cNvPr>
          <p:cNvSpPr/>
          <p:nvPr/>
        </p:nvSpPr>
        <p:spPr>
          <a:xfrm>
            <a:off x="4624317" y="5103306"/>
            <a:ext cx="2088706" cy="23027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5" name="正方形/長方形 54">
            <a:extLst>
              <a:ext uri="{FF2B5EF4-FFF2-40B4-BE49-F238E27FC236}">
                <a16:creationId xmlns:a16="http://schemas.microsoft.com/office/drawing/2014/main" id="{44525B29-BE14-A848-ADED-66380F3B55A2}"/>
              </a:ext>
            </a:extLst>
          </p:cNvPr>
          <p:cNvSpPr/>
          <p:nvPr/>
        </p:nvSpPr>
        <p:spPr>
          <a:xfrm>
            <a:off x="2350372" y="5380748"/>
            <a:ext cx="2270124" cy="249420"/>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 name="正方形/長方形 49">
            <a:extLst>
              <a:ext uri="{FF2B5EF4-FFF2-40B4-BE49-F238E27FC236}">
                <a16:creationId xmlns:a16="http://schemas.microsoft.com/office/drawing/2014/main" id="{37B4AD5F-F0C5-A642-8605-AB02133D9501}"/>
              </a:ext>
            </a:extLst>
          </p:cNvPr>
          <p:cNvSpPr/>
          <p:nvPr/>
        </p:nvSpPr>
        <p:spPr>
          <a:xfrm>
            <a:off x="148858" y="741736"/>
            <a:ext cx="2201514" cy="4640458"/>
          </a:xfrm>
          <a:prstGeom prst="rect">
            <a:avLst/>
          </a:prstGeom>
          <a:solidFill>
            <a:schemeClr val="accent2">
              <a:lumMod val="20000"/>
              <a:lumOff val="80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DB6A3B2D-DC79-A641-AD87-2D596C34F3B2}"/>
              </a:ext>
            </a:extLst>
          </p:cNvPr>
          <p:cNvSpPr>
            <a:spLocks noGrp="1"/>
          </p:cNvSpPr>
          <p:nvPr>
            <p:ph type="title"/>
          </p:nvPr>
        </p:nvSpPr>
        <p:spPr>
          <a:xfrm>
            <a:off x="228984" y="235202"/>
            <a:ext cx="8686800" cy="416221"/>
          </a:xfrm>
        </p:spPr>
        <p:txBody>
          <a:bodyPr/>
          <a:lstStyle/>
          <a:p>
            <a:r>
              <a:rPr kumimoji="1" lang="ja-JP" altLang="en-US"/>
              <a:t>気付きからサービスに至る全体プロセス</a:t>
            </a:r>
          </a:p>
        </p:txBody>
      </p:sp>
      <p:sp>
        <p:nvSpPr>
          <p:cNvPr id="3" name="円/楕円 2">
            <a:extLst>
              <a:ext uri="{FF2B5EF4-FFF2-40B4-BE49-F238E27FC236}">
                <a16:creationId xmlns:a16="http://schemas.microsoft.com/office/drawing/2014/main" id="{8256CED4-4399-7B43-85C0-F9C1BB4BE2E9}"/>
              </a:ext>
            </a:extLst>
          </p:cNvPr>
          <p:cNvSpPr/>
          <p:nvPr/>
        </p:nvSpPr>
        <p:spPr>
          <a:xfrm>
            <a:off x="2322102" y="1704880"/>
            <a:ext cx="2192035" cy="2217187"/>
          </a:xfrm>
          <a:prstGeom prst="ellipse">
            <a:avLst/>
          </a:prstGeom>
          <a:noFill/>
          <a:ln w="76200">
            <a:solidFill>
              <a:schemeClr val="accent3">
                <a:lumMod val="75000"/>
              </a:schemeClr>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円/楕円 3">
            <a:extLst>
              <a:ext uri="{FF2B5EF4-FFF2-40B4-BE49-F238E27FC236}">
                <a16:creationId xmlns:a16="http://schemas.microsoft.com/office/drawing/2014/main" id="{DC024CC3-AE28-0A45-8B7C-47C05B9CEEAE}"/>
              </a:ext>
            </a:extLst>
          </p:cNvPr>
          <p:cNvSpPr/>
          <p:nvPr/>
        </p:nvSpPr>
        <p:spPr>
          <a:xfrm>
            <a:off x="4525851" y="1677057"/>
            <a:ext cx="2192035" cy="2217187"/>
          </a:xfrm>
          <a:prstGeom prst="ellipse">
            <a:avLst/>
          </a:prstGeom>
          <a:noFill/>
          <a:ln w="76200">
            <a:solidFill>
              <a:schemeClr val="accent6">
                <a:lumMod val="75000"/>
              </a:schemeClr>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6">
                  <a:lumMod val="75000"/>
                </a:schemeClr>
              </a:solidFill>
              <a:latin typeface="ＭＳ Ｐゴシック"/>
              <a:ea typeface="ＭＳ Ｐゴシック"/>
              <a:cs typeface="ＭＳ Ｐゴシック"/>
            </a:endParaRPr>
          </a:p>
        </p:txBody>
      </p:sp>
      <p:sp>
        <p:nvSpPr>
          <p:cNvPr id="8" name="フリーフォーム 7">
            <a:extLst>
              <a:ext uri="{FF2B5EF4-FFF2-40B4-BE49-F238E27FC236}">
                <a16:creationId xmlns:a16="http://schemas.microsoft.com/office/drawing/2014/main" id="{03F3CE3D-E8FE-C340-9EEA-005F35B3ED24}"/>
              </a:ext>
            </a:extLst>
          </p:cNvPr>
          <p:cNvSpPr/>
          <p:nvPr/>
        </p:nvSpPr>
        <p:spPr>
          <a:xfrm>
            <a:off x="438789" y="1690254"/>
            <a:ext cx="1891412" cy="2303795"/>
          </a:xfrm>
          <a:custGeom>
            <a:avLst/>
            <a:gdLst>
              <a:gd name="connsiteX0" fmla="*/ 0 w 2408663"/>
              <a:gd name="connsiteY0" fmla="*/ 2659925 h 2659925"/>
              <a:gd name="connsiteX1" fmla="*/ 1137424 w 2408663"/>
              <a:gd name="connsiteY1" fmla="*/ 28237 h 2659925"/>
              <a:gd name="connsiteX2" fmla="*/ 2408663 w 2408663"/>
              <a:gd name="connsiteY2" fmla="*/ 1500198 h 2659925"/>
              <a:gd name="connsiteX0" fmla="*/ 0 w 2408663"/>
              <a:gd name="connsiteY0" fmla="*/ 2631951 h 2631951"/>
              <a:gd name="connsiteX1" fmla="*/ 1137424 w 2408663"/>
              <a:gd name="connsiteY1" fmla="*/ 263 h 2631951"/>
              <a:gd name="connsiteX2" fmla="*/ 2408663 w 2408663"/>
              <a:gd name="connsiteY2" fmla="*/ 1472224 h 2631951"/>
              <a:gd name="connsiteX0" fmla="*/ 0 w 2408663"/>
              <a:gd name="connsiteY0" fmla="*/ 2631688 h 2631688"/>
              <a:gd name="connsiteX1" fmla="*/ 1137424 w 2408663"/>
              <a:gd name="connsiteY1" fmla="*/ 0 h 2631688"/>
              <a:gd name="connsiteX2" fmla="*/ 2408663 w 2408663"/>
              <a:gd name="connsiteY2" fmla="*/ 1471961 h 2631688"/>
              <a:gd name="connsiteX0" fmla="*/ 0 w 2408663"/>
              <a:gd name="connsiteY0" fmla="*/ 2631688 h 2631688"/>
              <a:gd name="connsiteX1" fmla="*/ 1137424 w 2408663"/>
              <a:gd name="connsiteY1" fmla="*/ 0 h 2631688"/>
              <a:gd name="connsiteX2" fmla="*/ 2408663 w 2408663"/>
              <a:gd name="connsiteY2" fmla="*/ 1471961 h 2631688"/>
              <a:gd name="connsiteX0" fmla="*/ 0 w 2408663"/>
              <a:gd name="connsiteY0" fmla="*/ 2631688 h 2631688"/>
              <a:gd name="connsiteX1" fmla="*/ 1137424 w 2408663"/>
              <a:gd name="connsiteY1" fmla="*/ 0 h 2631688"/>
              <a:gd name="connsiteX2" fmla="*/ 2408663 w 2408663"/>
              <a:gd name="connsiteY2" fmla="*/ 1471961 h 2631688"/>
              <a:gd name="connsiteX0" fmla="*/ 0 w 2310486"/>
              <a:gd name="connsiteY0" fmla="*/ 2631688 h 2631688"/>
              <a:gd name="connsiteX1" fmla="*/ 1137424 w 2310486"/>
              <a:gd name="connsiteY1" fmla="*/ 0 h 2631688"/>
              <a:gd name="connsiteX2" fmla="*/ 2310486 w 2310486"/>
              <a:gd name="connsiteY2" fmla="*/ 1314893 h 2631688"/>
              <a:gd name="connsiteX0" fmla="*/ 0 w 2389028"/>
              <a:gd name="connsiteY0" fmla="*/ 2631688 h 2631688"/>
              <a:gd name="connsiteX1" fmla="*/ 1137424 w 2389028"/>
              <a:gd name="connsiteY1" fmla="*/ 0 h 2631688"/>
              <a:gd name="connsiteX2" fmla="*/ 2389028 w 2389028"/>
              <a:gd name="connsiteY2" fmla="*/ 1335835 h 2631688"/>
              <a:gd name="connsiteX0" fmla="*/ 0 w 2389028"/>
              <a:gd name="connsiteY0" fmla="*/ 2631688 h 2631688"/>
              <a:gd name="connsiteX1" fmla="*/ 1137424 w 2389028"/>
              <a:gd name="connsiteY1" fmla="*/ 0 h 2631688"/>
              <a:gd name="connsiteX2" fmla="*/ 2389028 w 2389028"/>
              <a:gd name="connsiteY2" fmla="*/ 1335835 h 2631688"/>
              <a:gd name="connsiteX0" fmla="*/ 0 w 2389028"/>
              <a:gd name="connsiteY0" fmla="*/ 2631688 h 2631688"/>
              <a:gd name="connsiteX1" fmla="*/ 1137424 w 2389028"/>
              <a:gd name="connsiteY1" fmla="*/ 0 h 2631688"/>
              <a:gd name="connsiteX2" fmla="*/ 2389028 w 2389028"/>
              <a:gd name="connsiteY2" fmla="*/ 1335835 h 2631688"/>
              <a:gd name="connsiteX0" fmla="*/ 0 w 2389028"/>
              <a:gd name="connsiteY0" fmla="*/ 2631688 h 2631688"/>
              <a:gd name="connsiteX1" fmla="*/ 1137424 w 2389028"/>
              <a:gd name="connsiteY1" fmla="*/ 0 h 2631688"/>
              <a:gd name="connsiteX2" fmla="*/ 2389028 w 2389028"/>
              <a:gd name="connsiteY2" fmla="*/ 1335835 h 2631688"/>
              <a:gd name="connsiteX0" fmla="*/ 0 w 2389028"/>
              <a:gd name="connsiteY0" fmla="*/ 2621217 h 2621217"/>
              <a:gd name="connsiteX1" fmla="*/ 1539950 w 2389028"/>
              <a:gd name="connsiteY1" fmla="*/ 0 h 2621217"/>
              <a:gd name="connsiteX2" fmla="*/ 2389028 w 2389028"/>
              <a:gd name="connsiteY2" fmla="*/ 1325364 h 2621217"/>
              <a:gd name="connsiteX0" fmla="*/ 0 w 2389028"/>
              <a:gd name="connsiteY0" fmla="*/ 2600275 h 2600275"/>
              <a:gd name="connsiteX1" fmla="*/ 1382868 w 2389028"/>
              <a:gd name="connsiteY1" fmla="*/ 0 h 2600275"/>
              <a:gd name="connsiteX2" fmla="*/ 2389028 w 2389028"/>
              <a:gd name="connsiteY2" fmla="*/ 1304422 h 2600275"/>
              <a:gd name="connsiteX0" fmla="*/ 0 w 2389028"/>
              <a:gd name="connsiteY0" fmla="*/ 2589804 h 2589804"/>
              <a:gd name="connsiteX1" fmla="*/ 1353415 w 2389028"/>
              <a:gd name="connsiteY1" fmla="*/ 0 h 2589804"/>
              <a:gd name="connsiteX2" fmla="*/ 2389028 w 2389028"/>
              <a:gd name="connsiteY2" fmla="*/ 1293951 h 2589804"/>
              <a:gd name="connsiteX0" fmla="*/ 0 w 2389028"/>
              <a:gd name="connsiteY0" fmla="*/ 2589804 h 2589804"/>
              <a:gd name="connsiteX1" fmla="*/ 1353415 w 2389028"/>
              <a:gd name="connsiteY1" fmla="*/ 0 h 2589804"/>
              <a:gd name="connsiteX2" fmla="*/ 2389028 w 2389028"/>
              <a:gd name="connsiteY2" fmla="*/ 1293951 h 2589804"/>
              <a:gd name="connsiteX0" fmla="*/ 0 w 2389028"/>
              <a:gd name="connsiteY0" fmla="*/ 2589804 h 2589804"/>
              <a:gd name="connsiteX1" fmla="*/ 1353415 w 2389028"/>
              <a:gd name="connsiteY1" fmla="*/ 0 h 2589804"/>
              <a:gd name="connsiteX2" fmla="*/ 2389028 w 2389028"/>
              <a:gd name="connsiteY2" fmla="*/ 1293951 h 2589804"/>
              <a:gd name="connsiteX0" fmla="*/ 0 w 2389028"/>
              <a:gd name="connsiteY0" fmla="*/ 2589804 h 2589804"/>
              <a:gd name="connsiteX1" fmla="*/ 296239 w 2389028"/>
              <a:gd name="connsiteY1" fmla="*/ 2050643 h 2589804"/>
              <a:gd name="connsiteX2" fmla="*/ 1353415 w 2389028"/>
              <a:gd name="connsiteY2" fmla="*/ 0 h 2589804"/>
              <a:gd name="connsiteX3" fmla="*/ 2389028 w 2389028"/>
              <a:gd name="connsiteY3" fmla="*/ 1293951 h 2589804"/>
              <a:gd name="connsiteX0" fmla="*/ 0 w 2389028"/>
              <a:gd name="connsiteY0" fmla="*/ 2589804 h 2589804"/>
              <a:gd name="connsiteX1" fmla="*/ 420468 w 2389028"/>
              <a:gd name="connsiteY1" fmla="*/ 2155356 h 2589804"/>
              <a:gd name="connsiteX2" fmla="*/ 1353415 w 2389028"/>
              <a:gd name="connsiteY2" fmla="*/ 0 h 2589804"/>
              <a:gd name="connsiteX3" fmla="*/ 2389028 w 2389028"/>
              <a:gd name="connsiteY3" fmla="*/ 1293951 h 2589804"/>
              <a:gd name="connsiteX0" fmla="*/ 0 w 2389028"/>
              <a:gd name="connsiteY0" fmla="*/ 2589804 h 2589804"/>
              <a:gd name="connsiteX1" fmla="*/ 420468 w 2389028"/>
              <a:gd name="connsiteY1" fmla="*/ 2155356 h 2589804"/>
              <a:gd name="connsiteX2" fmla="*/ 1353415 w 2389028"/>
              <a:gd name="connsiteY2" fmla="*/ 0 h 2589804"/>
              <a:gd name="connsiteX3" fmla="*/ 2389028 w 2389028"/>
              <a:gd name="connsiteY3" fmla="*/ 1293951 h 2589804"/>
              <a:gd name="connsiteX0" fmla="*/ 0 w 2389028"/>
              <a:gd name="connsiteY0" fmla="*/ 2589804 h 2589804"/>
              <a:gd name="connsiteX1" fmla="*/ 602035 w 2389028"/>
              <a:gd name="connsiteY1" fmla="*/ 2165827 h 2589804"/>
              <a:gd name="connsiteX2" fmla="*/ 1353415 w 2389028"/>
              <a:gd name="connsiteY2" fmla="*/ 0 h 2589804"/>
              <a:gd name="connsiteX3" fmla="*/ 2389028 w 2389028"/>
              <a:gd name="connsiteY3" fmla="*/ 1293951 h 2589804"/>
              <a:gd name="connsiteX0" fmla="*/ 0 w 2389028"/>
              <a:gd name="connsiteY0" fmla="*/ 2579333 h 2579333"/>
              <a:gd name="connsiteX1" fmla="*/ 602035 w 2389028"/>
              <a:gd name="connsiteY1" fmla="*/ 2155356 h 2579333"/>
              <a:gd name="connsiteX2" fmla="*/ 1515869 w 2389028"/>
              <a:gd name="connsiteY2" fmla="*/ 0 h 2579333"/>
              <a:gd name="connsiteX3" fmla="*/ 2389028 w 2389028"/>
              <a:gd name="connsiteY3" fmla="*/ 1283480 h 2579333"/>
              <a:gd name="connsiteX0" fmla="*/ 0 w 2389028"/>
              <a:gd name="connsiteY0" fmla="*/ 2581014 h 2581014"/>
              <a:gd name="connsiteX1" fmla="*/ 602035 w 2389028"/>
              <a:gd name="connsiteY1" fmla="*/ 2157037 h 2581014"/>
              <a:gd name="connsiteX2" fmla="*/ 1515869 w 2389028"/>
              <a:gd name="connsiteY2" fmla="*/ 1681 h 2581014"/>
              <a:gd name="connsiteX3" fmla="*/ 2389028 w 2389028"/>
              <a:gd name="connsiteY3" fmla="*/ 1285161 h 2581014"/>
              <a:gd name="connsiteX0" fmla="*/ 0 w 2389028"/>
              <a:gd name="connsiteY0" fmla="*/ 2581014 h 2581014"/>
              <a:gd name="connsiteX1" fmla="*/ 602035 w 2389028"/>
              <a:gd name="connsiteY1" fmla="*/ 2157037 h 2581014"/>
              <a:gd name="connsiteX2" fmla="*/ 1515869 w 2389028"/>
              <a:gd name="connsiteY2" fmla="*/ 1681 h 2581014"/>
              <a:gd name="connsiteX3" fmla="*/ 2389028 w 2389028"/>
              <a:gd name="connsiteY3" fmla="*/ 1285161 h 2581014"/>
              <a:gd name="connsiteX0" fmla="*/ 0 w 2389028"/>
              <a:gd name="connsiteY0" fmla="*/ 2581014 h 2581014"/>
              <a:gd name="connsiteX1" fmla="*/ 602035 w 2389028"/>
              <a:gd name="connsiteY1" fmla="*/ 2157037 h 2581014"/>
              <a:gd name="connsiteX2" fmla="*/ 1611430 w 2389028"/>
              <a:gd name="connsiteY2" fmla="*/ 1681 h 2581014"/>
              <a:gd name="connsiteX3" fmla="*/ 2389028 w 2389028"/>
              <a:gd name="connsiteY3" fmla="*/ 1285161 h 2581014"/>
              <a:gd name="connsiteX0" fmla="*/ 0 w 2389028"/>
              <a:gd name="connsiteY0" fmla="*/ 2581014 h 2581014"/>
              <a:gd name="connsiteX1" fmla="*/ 602035 w 2389028"/>
              <a:gd name="connsiteY1" fmla="*/ 2157037 h 2581014"/>
              <a:gd name="connsiteX2" fmla="*/ 1611430 w 2389028"/>
              <a:gd name="connsiteY2" fmla="*/ 1681 h 2581014"/>
              <a:gd name="connsiteX3" fmla="*/ 2389028 w 2389028"/>
              <a:gd name="connsiteY3" fmla="*/ 1285161 h 2581014"/>
              <a:gd name="connsiteX0" fmla="*/ 0 w 2389028"/>
              <a:gd name="connsiteY0" fmla="*/ 2579333 h 2579333"/>
              <a:gd name="connsiteX1" fmla="*/ 602035 w 2389028"/>
              <a:gd name="connsiteY1" fmla="*/ 2155356 h 2579333"/>
              <a:gd name="connsiteX2" fmla="*/ 1611430 w 2389028"/>
              <a:gd name="connsiteY2" fmla="*/ 0 h 2579333"/>
              <a:gd name="connsiteX3" fmla="*/ 2389028 w 2389028"/>
              <a:gd name="connsiteY3" fmla="*/ 1283480 h 2579333"/>
              <a:gd name="connsiteX0" fmla="*/ 0 w 2389028"/>
              <a:gd name="connsiteY0" fmla="*/ 2579333 h 2579333"/>
              <a:gd name="connsiteX1" fmla="*/ 602035 w 2389028"/>
              <a:gd name="connsiteY1" fmla="*/ 2155356 h 2579333"/>
              <a:gd name="connsiteX2" fmla="*/ 1611430 w 2389028"/>
              <a:gd name="connsiteY2" fmla="*/ 0 h 2579333"/>
              <a:gd name="connsiteX3" fmla="*/ 2389028 w 2389028"/>
              <a:gd name="connsiteY3" fmla="*/ 1283480 h 2579333"/>
              <a:gd name="connsiteX0" fmla="*/ 0 w 2389028"/>
              <a:gd name="connsiteY0" fmla="*/ 2579333 h 2579333"/>
              <a:gd name="connsiteX1" fmla="*/ 602035 w 2389028"/>
              <a:gd name="connsiteY1" fmla="*/ 2155356 h 2579333"/>
              <a:gd name="connsiteX2" fmla="*/ 1611430 w 2389028"/>
              <a:gd name="connsiteY2" fmla="*/ 0 h 2579333"/>
              <a:gd name="connsiteX3" fmla="*/ 2389028 w 2389028"/>
              <a:gd name="connsiteY3" fmla="*/ 1283480 h 2579333"/>
              <a:gd name="connsiteX0" fmla="*/ 0 w 2389028"/>
              <a:gd name="connsiteY0" fmla="*/ 2579333 h 2579333"/>
              <a:gd name="connsiteX1" fmla="*/ 602035 w 2389028"/>
              <a:gd name="connsiteY1" fmla="*/ 2155356 h 2579333"/>
              <a:gd name="connsiteX2" fmla="*/ 1611430 w 2389028"/>
              <a:gd name="connsiteY2" fmla="*/ 0 h 2579333"/>
              <a:gd name="connsiteX3" fmla="*/ 2389028 w 2389028"/>
              <a:gd name="connsiteY3" fmla="*/ 1283480 h 2579333"/>
              <a:gd name="connsiteX0" fmla="*/ 0 w 2389028"/>
              <a:gd name="connsiteY0" fmla="*/ 2579333 h 2579333"/>
              <a:gd name="connsiteX1" fmla="*/ 602035 w 2389028"/>
              <a:gd name="connsiteY1" fmla="*/ 2155356 h 2579333"/>
              <a:gd name="connsiteX2" fmla="*/ 1611430 w 2389028"/>
              <a:gd name="connsiteY2" fmla="*/ 0 h 2579333"/>
              <a:gd name="connsiteX3" fmla="*/ 2389028 w 2389028"/>
              <a:gd name="connsiteY3" fmla="*/ 1283480 h 2579333"/>
              <a:gd name="connsiteX0" fmla="*/ 0 w 2389028"/>
              <a:gd name="connsiteY0" fmla="*/ 2582868 h 2582868"/>
              <a:gd name="connsiteX1" fmla="*/ 602035 w 2389028"/>
              <a:gd name="connsiteY1" fmla="*/ 2158891 h 2582868"/>
              <a:gd name="connsiteX2" fmla="*/ 974723 w 2389028"/>
              <a:gd name="connsiteY2" fmla="*/ 954697 h 2582868"/>
              <a:gd name="connsiteX3" fmla="*/ 1611430 w 2389028"/>
              <a:gd name="connsiteY3" fmla="*/ 3535 h 2582868"/>
              <a:gd name="connsiteX4" fmla="*/ 2389028 w 2389028"/>
              <a:gd name="connsiteY4" fmla="*/ 1287015 h 2582868"/>
              <a:gd name="connsiteX0" fmla="*/ 0 w 2389028"/>
              <a:gd name="connsiteY0" fmla="*/ 2582922 h 2582922"/>
              <a:gd name="connsiteX1" fmla="*/ 602035 w 2389028"/>
              <a:gd name="connsiteY1" fmla="*/ 2158945 h 2582922"/>
              <a:gd name="connsiteX2" fmla="*/ 821826 w 2389028"/>
              <a:gd name="connsiteY2" fmla="*/ 944280 h 2582922"/>
              <a:gd name="connsiteX3" fmla="*/ 1611430 w 2389028"/>
              <a:gd name="connsiteY3" fmla="*/ 3589 h 2582922"/>
              <a:gd name="connsiteX4" fmla="*/ 2389028 w 2389028"/>
              <a:gd name="connsiteY4" fmla="*/ 1287069 h 2582922"/>
              <a:gd name="connsiteX0" fmla="*/ 0 w 2389028"/>
              <a:gd name="connsiteY0" fmla="*/ 2583480 h 2583480"/>
              <a:gd name="connsiteX1" fmla="*/ 602035 w 2389028"/>
              <a:gd name="connsiteY1" fmla="*/ 2159503 h 2583480"/>
              <a:gd name="connsiteX2" fmla="*/ 821826 w 2389028"/>
              <a:gd name="connsiteY2" fmla="*/ 944838 h 2583480"/>
              <a:gd name="connsiteX3" fmla="*/ 1611430 w 2389028"/>
              <a:gd name="connsiteY3" fmla="*/ 4147 h 2583480"/>
              <a:gd name="connsiteX4" fmla="*/ 2389028 w 2389028"/>
              <a:gd name="connsiteY4" fmla="*/ 1287627 h 2583480"/>
              <a:gd name="connsiteX0" fmla="*/ 0 w 2389028"/>
              <a:gd name="connsiteY0" fmla="*/ 2583480 h 2583480"/>
              <a:gd name="connsiteX1" fmla="*/ 602035 w 2389028"/>
              <a:gd name="connsiteY1" fmla="*/ 2159503 h 2583480"/>
              <a:gd name="connsiteX2" fmla="*/ 821826 w 2389028"/>
              <a:gd name="connsiteY2" fmla="*/ 944838 h 2583480"/>
              <a:gd name="connsiteX3" fmla="*/ 1611430 w 2389028"/>
              <a:gd name="connsiteY3" fmla="*/ 4147 h 2583480"/>
              <a:gd name="connsiteX4" fmla="*/ 2389028 w 2389028"/>
              <a:gd name="connsiteY4" fmla="*/ 1287627 h 2583480"/>
              <a:gd name="connsiteX0" fmla="*/ 0 w 2389028"/>
              <a:gd name="connsiteY0" fmla="*/ 2583480 h 2583480"/>
              <a:gd name="connsiteX1" fmla="*/ 430025 w 2389028"/>
              <a:gd name="connsiteY1" fmla="*/ 2086205 h 2583480"/>
              <a:gd name="connsiteX2" fmla="*/ 821826 w 2389028"/>
              <a:gd name="connsiteY2" fmla="*/ 944838 h 2583480"/>
              <a:gd name="connsiteX3" fmla="*/ 1611430 w 2389028"/>
              <a:gd name="connsiteY3" fmla="*/ 4147 h 2583480"/>
              <a:gd name="connsiteX4" fmla="*/ 2389028 w 2389028"/>
              <a:gd name="connsiteY4" fmla="*/ 1287627 h 2583480"/>
              <a:gd name="connsiteX0" fmla="*/ 0 w 2389028"/>
              <a:gd name="connsiteY0" fmla="*/ 2583341 h 2583341"/>
              <a:gd name="connsiteX1" fmla="*/ 430025 w 2389028"/>
              <a:gd name="connsiteY1" fmla="*/ 2086066 h 2583341"/>
              <a:gd name="connsiteX2" fmla="*/ 869606 w 2389028"/>
              <a:gd name="connsiteY2" fmla="*/ 965641 h 2583341"/>
              <a:gd name="connsiteX3" fmla="*/ 1611430 w 2389028"/>
              <a:gd name="connsiteY3" fmla="*/ 4008 h 2583341"/>
              <a:gd name="connsiteX4" fmla="*/ 2389028 w 2389028"/>
              <a:gd name="connsiteY4" fmla="*/ 1287488 h 2583341"/>
              <a:gd name="connsiteX0" fmla="*/ 0 w 2389028"/>
              <a:gd name="connsiteY0" fmla="*/ 2583211 h 2583211"/>
              <a:gd name="connsiteX1" fmla="*/ 430025 w 2389028"/>
              <a:gd name="connsiteY1" fmla="*/ 2085936 h 2583211"/>
              <a:gd name="connsiteX2" fmla="*/ 869606 w 2389028"/>
              <a:gd name="connsiteY2" fmla="*/ 965511 h 2583211"/>
              <a:gd name="connsiteX3" fmla="*/ 1611430 w 2389028"/>
              <a:gd name="connsiteY3" fmla="*/ 3878 h 2583211"/>
              <a:gd name="connsiteX4" fmla="*/ 2389028 w 2389028"/>
              <a:gd name="connsiteY4" fmla="*/ 1287358 h 2583211"/>
              <a:gd name="connsiteX0" fmla="*/ 0 w 2389028"/>
              <a:gd name="connsiteY0" fmla="*/ 2583211 h 2583211"/>
              <a:gd name="connsiteX1" fmla="*/ 430025 w 2389028"/>
              <a:gd name="connsiteY1" fmla="*/ 2085936 h 2583211"/>
              <a:gd name="connsiteX2" fmla="*/ 869606 w 2389028"/>
              <a:gd name="connsiteY2" fmla="*/ 965511 h 2583211"/>
              <a:gd name="connsiteX3" fmla="*/ 1611430 w 2389028"/>
              <a:gd name="connsiteY3" fmla="*/ 3878 h 2583211"/>
              <a:gd name="connsiteX4" fmla="*/ 2389028 w 2389028"/>
              <a:gd name="connsiteY4" fmla="*/ 1287358 h 2583211"/>
              <a:gd name="connsiteX0" fmla="*/ 0 w 2389028"/>
              <a:gd name="connsiteY0" fmla="*/ 2583211 h 2583211"/>
              <a:gd name="connsiteX1" fmla="*/ 430025 w 2389028"/>
              <a:gd name="connsiteY1" fmla="*/ 2085936 h 2583211"/>
              <a:gd name="connsiteX2" fmla="*/ 869606 w 2389028"/>
              <a:gd name="connsiteY2" fmla="*/ 965511 h 2583211"/>
              <a:gd name="connsiteX3" fmla="*/ 1611430 w 2389028"/>
              <a:gd name="connsiteY3" fmla="*/ 3878 h 2583211"/>
              <a:gd name="connsiteX4" fmla="*/ 2389028 w 2389028"/>
              <a:gd name="connsiteY4" fmla="*/ 1287358 h 2583211"/>
              <a:gd name="connsiteX0" fmla="*/ 0 w 2389028"/>
              <a:gd name="connsiteY0" fmla="*/ 2583088 h 2583088"/>
              <a:gd name="connsiteX1" fmla="*/ 430025 w 2389028"/>
              <a:gd name="connsiteY1" fmla="*/ 2085813 h 2583088"/>
              <a:gd name="connsiteX2" fmla="*/ 917386 w 2389028"/>
              <a:gd name="connsiteY2" fmla="*/ 986331 h 2583088"/>
              <a:gd name="connsiteX3" fmla="*/ 1611430 w 2389028"/>
              <a:gd name="connsiteY3" fmla="*/ 3755 h 2583088"/>
              <a:gd name="connsiteX4" fmla="*/ 2389028 w 2389028"/>
              <a:gd name="connsiteY4" fmla="*/ 1287235 h 2583088"/>
              <a:gd name="connsiteX0" fmla="*/ 0 w 2389028"/>
              <a:gd name="connsiteY0" fmla="*/ 2583208 h 2583208"/>
              <a:gd name="connsiteX1" fmla="*/ 430025 w 2389028"/>
              <a:gd name="connsiteY1" fmla="*/ 2085933 h 2583208"/>
              <a:gd name="connsiteX2" fmla="*/ 917386 w 2389028"/>
              <a:gd name="connsiteY2" fmla="*/ 986451 h 2583208"/>
              <a:gd name="connsiteX3" fmla="*/ 1611430 w 2389028"/>
              <a:gd name="connsiteY3" fmla="*/ 3875 h 2583208"/>
              <a:gd name="connsiteX4" fmla="*/ 2389028 w 2389028"/>
              <a:gd name="connsiteY4" fmla="*/ 1287355 h 2583208"/>
              <a:gd name="connsiteX0" fmla="*/ 0 w 2389028"/>
              <a:gd name="connsiteY0" fmla="*/ 2583208 h 2583208"/>
              <a:gd name="connsiteX1" fmla="*/ 430025 w 2389028"/>
              <a:gd name="connsiteY1" fmla="*/ 2085933 h 2583208"/>
              <a:gd name="connsiteX2" fmla="*/ 917386 w 2389028"/>
              <a:gd name="connsiteY2" fmla="*/ 986451 h 2583208"/>
              <a:gd name="connsiteX3" fmla="*/ 1611430 w 2389028"/>
              <a:gd name="connsiteY3" fmla="*/ 3875 h 2583208"/>
              <a:gd name="connsiteX4" fmla="*/ 2389028 w 2389028"/>
              <a:gd name="connsiteY4" fmla="*/ 1287355 h 2583208"/>
              <a:gd name="connsiteX0" fmla="*/ 0 w 2389028"/>
              <a:gd name="connsiteY0" fmla="*/ 2583208 h 2583208"/>
              <a:gd name="connsiteX1" fmla="*/ 430025 w 2389028"/>
              <a:gd name="connsiteY1" fmla="*/ 2085933 h 2583208"/>
              <a:gd name="connsiteX2" fmla="*/ 917386 w 2389028"/>
              <a:gd name="connsiteY2" fmla="*/ 986451 h 2583208"/>
              <a:gd name="connsiteX3" fmla="*/ 1582762 w 2389028"/>
              <a:gd name="connsiteY3" fmla="*/ 3875 h 2583208"/>
              <a:gd name="connsiteX4" fmla="*/ 2389028 w 2389028"/>
              <a:gd name="connsiteY4" fmla="*/ 1287355 h 2583208"/>
              <a:gd name="connsiteX0" fmla="*/ 0 w 2389028"/>
              <a:gd name="connsiteY0" fmla="*/ 2590494 h 2590494"/>
              <a:gd name="connsiteX1" fmla="*/ 430025 w 2389028"/>
              <a:gd name="connsiteY1" fmla="*/ 2093219 h 2590494"/>
              <a:gd name="connsiteX2" fmla="*/ 917386 w 2389028"/>
              <a:gd name="connsiteY2" fmla="*/ 993737 h 2590494"/>
              <a:gd name="connsiteX3" fmla="*/ 1582762 w 2389028"/>
              <a:gd name="connsiteY3" fmla="*/ 11161 h 2590494"/>
              <a:gd name="connsiteX4" fmla="*/ 2159681 w 2389028"/>
              <a:gd name="connsiteY4" fmla="*/ 470176 h 2590494"/>
              <a:gd name="connsiteX5" fmla="*/ 2389028 w 2389028"/>
              <a:gd name="connsiteY5" fmla="*/ 1294641 h 2590494"/>
              <a:gd name="connsiteX0" fmla="*/ 0 w 2389028"/>
              <a:gd name="connsiteY0" fmla="*/ 2590211 h 2590211"/>
              <a:gd name="connsiteX1" fmla="*/ 430025 w 2389028"/>
              <a:gd name="connsiteY1" fmla="*/ 2092936 h 2590211"/>
              <a:gd name="connsiteX2" fmla="*/ 917386 w 2389028"/>
              <a:gd name="connsiteY2" fmla="*/ 993454 h 2590211"/>
              <a:gd name="connsiteX3" fmla="*/ 1582762 w 2389028"/>
              <a:gd name="connsiteY3" fmla="*/ 10878 h 2590211"/>
              <a:gd name="connsiteX4" fmla="*/ 2159681 w 2389028"/>
              <a:gd name="connsiteY4" fmla="*/ 469893 h 2590211"/>
              <a:gd name="connsiteX5" fmla="*/ 2389028 w 2389028"/>
              <a:gd name="connsiteY5" fmla="*/ 1294358 h 2590211"/>
              <a:gd name="connsiteX0" fmla="*/ 0 w 2389028"/>
              <a:gd name="connsiteY0" fmla="*/ 2590211 h 2590211"/>
              <a:gd name="connsiteX1" fmla="*/ 430025 w 2389028"/>
              <a:gd name="connsiteY1" fmla="*/ 2092936 h 2590211"/>
              <a:gd name="connsiteX2" fmla="*/ 917386 w 2389028"/>
              <a:gd name="connsiteY2" fmla="*/ 993454 h 2590211"/>
              <a:gd name="connsiteX3" fmla="*/ 1582762 w 2389028"/>
              <a:gd name="connsiteY3" fmla="*/ 10878 h 2590211"/>
              <a:gd name="connsiteX4" fmla="*/ 2159681 w 2389028"/>
              <a:gd name="connsiteY4" fmla="*/ 469893 h 2590211"/>
              <a:gd name="connsiteX5" fmla="*/ 2389028 w 2389028"/>
              <a:gd name="connsiteY5" fmla="*/ 1294358 h 2590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9028" h="2590211">
                <a:moveTo>
                  <a:pt x="0" y="2590211"/>
                </a:moveTo>
                <a:cubicBezTo>
                  <a:pt x="181567" y="2550963"/>
                  <a:pt x="204456" y="2524570"/>
                  <a:pt x="430025" y="2092936"/>
                </a:cubicBezTo>
                <a:cubicBezTo>
                  <a:pt x="602035" y="1819829"/>
                  <a:pt x="691815" y="1499277"/>
                  <a:pt x="917386" y="993454"/>
                </a:cubicBezTo>
                <a:cubicBezTo>
                  <a:pt x="1114287" y="539987"/>
                  <a:pt x="1356601" y="-46254"/>
                  <a:pt x="1582762" y="10878"/>
                </a:cubicBezTo>
                <a:cubicBezTo>
                  <a:pt x="1781848" y="-64166"/>
                  <a:pt x="2092196" y="266452"/>
                  <a:pt x="2159681" y="469893"/>
                </a:cubicBezTo>
                <a:cubicBezTo>
                  <a:pt x="2294059" y="725691"/>
                  <a:pt x="2342840" y="1169164"/>
                  <a:pt x="2389028" y="1294358"/>
                </a:cubicBezTo>
              </a:path>
            </a:pathLst>
          </a:custGeom>
          <a:noFill/>
          <a:ln w="76200">
            <a:solidFill>
              <a:srgbClr val="0070C0"/>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10" name="円/楕円 9">
            <a:extLst>
              <a:ext uri="{FF2B5EF4-FFF2-40B4-BE49-F238E27FC236}">
                <a16:creationId xmlns:a16="http://schemas.microsoft.com/office/drawing/2014/main" id="{4901EC1C-402B-7646-BA91-4CF16427E6AB}"/>
              </a:ext>
            </a:extLst>
          </p:cNvPr>
          <p:cNvSpPr/>
          <p:nvPr/>
        </p:nvSpPr>
        <p:spPr>
          <a:xfrm>
            <a:off x="278896" y="3785938"/>
            <a:ext cx="416221" cy="416221"/>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 name="円/楕円 10">
            <a:extLst>
              <a:ext uri="{FF2B5EF4-FFF2-40B4-BE49-F238E27FC236}">
                <a16:creationId xmlns:a16="http://schemas.microsoft.com/office/drawing/2014/main" id="{57349630-B3E1-2243-8812-4179E7BFBD37}"/>
              </a:ext>
            </a:extLst>
          </p:cNvPr>
          <p:cNvSpPr/>
          <p:nvPr/>
        </p:nvSpPr>
        <p:spPr>
          <a:xfrm>
            <a:off x="748062" y="2879372"/>
            <a:ext cx="416221" cy="416221"/>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円/楕円 11">
            <a:extLst>
              <a:ext uri="{FF2B5EF4-FFF2-40B4-BE49-F238E27FC236}">
                <a16:creationId xmlns:a16="http://schemas.microsoft.com/office/drawing/2014/main" id="{45E7195C-116E-4749-861A-92945B103CF3}"/>
              </a:ext>
            </a:extLst>
          </p:cNvPr>
          <p:cNvSpPr/>
          <p:nvPr/>
        </p:nvSpPr>
        <p:spPr>
          <a:xfrm>
            <a:off x="1514436" y="1485591"/>
            <a:ext cx="416221" cy="416221"/>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円/楕円 12">
            <a:extLst>
              <a:ext uri="{FF2B5EF4-FFF2-40B4-BE49-F238E27FC236}">
                <a16:creationId xmlns:a16="http://schemas.microsoft.com/office/drawing/2014/main" id="{60573821-BF77-3A4B-B516-BE46DB8B6CF5}"/>
              </a:ext>
            </a:extLst>
          </p:cNvPr>
          <p:cNvSpPr/>
          <p:nvPr/>
        </p:nvSpPr>
        <p:spPr>
          <a:xfrm>
            <a:off x="1066254" y="2037592"/>
            <a:ext cx="416221" cy="416221"/>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 name="円/楕円 13">
            <a:extLst>
              <a:ext uri="{FF2B5EF4-FFF2-40B4-BE49-F238E27FC236}">
                <a16:creationId xmlns:a16="http://schemas.microsoft.com/office/drawing/2014/main" id="{97F3F2D1-BE5F-284C-BDB2-5AF597613545}"/>
              </a:ext>
            </a:extLst>
          </p:cNvPr>
          <p:cNvSpPr/>
          <p:nvPr/>
        </p:nvSpPr>
        <p:spPr>
          <a:xfrm>
            <a:off x="2084150" y="2594177"/>
            <a:ext cx="416221" cy="416221"/>
          </a:xfrm>
          <a:prstGeom prst="ellipse">
            <a:avLst/>
          </a:prstGeom>
          <a:solidFill>
            <a:schemeClr val="accent3">
              <a:lumMod val="75000"/>
            </a:schemeClr>
          </a:solidFill>
          <a:ln w="57150">
            <a:solidFill>
              <a:srgbClr val="0070C0"/>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 name="円/楕円 14">
            <a:extLst>
              <a:ext uri="{FF2B5EF4-FFF2-40B4-BE49-F238E27FC236}">
                <a16:creationId xmlns:a16="http://schemas.microsoft.com/office/drawing/2014/main" id="{3E7FC9A5-F1FC-F547-9CCB-C4A4A02D1F82}"/>
              </a:ext>
            </a:extLst>
          </p:cNvPr>
          <p:cNvSpPr/>
          <p:nvPr/>
        </p:nvSpPr>
        <p:spPr>
          <a:xfrm>
            <a:off x="3169828" y="1488589"/>
            <a:ext cx="416221" cy="416221"/>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 name="円/楕円 18">
            <a:extLst>
              <a:ext uri="{FF2B5EF4-FFF2-40B4-BE49-F238E27FC236}">
                <a16:creationId xmlns:a16="http://schemas.microsoft.com/office/drawing/2014/main" id="{4798D15F-35E2-F642-950D-4B9141A0E1AF}"/>
              </a:ext>
            </a:extLst>
          </p:cNvPr>
          <p:cNvSpPr/>
          <p:nvPr/>
        </p:nvSpPr>
        <p:spPr>
          <a:xfrm>
            <a:off x="6111554" y="1696699"/>
            <a:ext cx="416221" cy="416221"/>
          </a:xfrm>
          <a:prstGeom prst="ellips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6">
                  <a:lumMod val="75000"/>
                </a:schemeClr>
              </a:solidFill>
              <a:latin typeface="ＭＳ Ｐゴシック"/>
              <a:ea typeface="ＭＳ Ｐゴシック"/>
              <a:cs typeface="ＭＳ Ｐゴシック"/>
            </a:endParaRPr>
          </a:p>
        </p:txBody>
      </p:sp>
      <p:sp>
        <p:nvSpPr>
          <p:cNvPr id="20" name="円/楕円 19">
            <a:extLst>
              <a:ext uri="{FF2B5EF4-FFF2-40B4-BE49-F238E27FC236}">
                <a16:creationId xmlns:a16="http://schemas.microsoft.com/office/drawing/2014/main" id="{207B8439-FC72-054B-B46E-249328C13D43}"/>
              </a:ext>
            </a:extLst>
          </p:cNvPr>
          <p:cNvSpPr/>
          <p:nvPr/>
        </p:nvSpPr>
        <p:spPr>
          <a:xfrm>
            <a:off x="4559955" y="3138535"/>
            <a:ext cx="416221" cy="416221"/>
          </a:xfrm>
          <a:prstGeom prst="ellips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6">
                  <a:lumMod val="75000"/>
                </a:schemeClr>
              </a:solidFill>
              <a:latin typeface="ＭＳ Ｐゴシック"/>
              <a:ea typeface="ＭＳ Ｐゴシック"/>
              <a:cs typeface="ＭＳ Ｐゴシック"/>
            </a:endParaRPr>
          </a:p>
        </p:txBody>
      </p:sp>
      <p:sp>
        <p:nvSpPr>
          <p:cNvPr id="21" name="円/楕円 20">
            <a:extLst>
              <a:ext uri="{FF2B5EF4-FFF2-40B4-BE49-F238E27FC236}">
                <a16:creationId xmlns:a16="http://schemas.microsoft.com/office/drawing/2014/main" id="{E22CFB00-A325-B441-8654-2B06D0E2673D}"/>
              </a:ext>
            </a:extLst>
          </p:cNvPr>
          <p:cNvSpPr/>
          <p:nvPr/>
        </p:nvSpPr>
        <p:spPr>
          <a:xfrm>
            <a:off x="4795598" y="1674126"/>
            <a:ext cx="416221" cy="416221"/>
          </a:xfrm>
          <a:prstGeom prst="ellips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6">
                  <a:lumMod val="75000"/>
                </a:schemeClr>
              </a:solidFill>
              <a:latin typeface="ＭＳ Ｐゴシック"/>
              <a:ea typeface="ＭＳ Ｐゴシック"/>
              <a:cs typeface="ＭＳ Ｐゴシック"/>
            </a:endParaRPr>
          </a:p>
        </p:txBody>
      </p:sp>
      <p:sp>
        <p:nvSpPr>
          <p:cNvPr id="22" name="円/楕円 21">
            <a:extLst>
              <a:ext uri="{FF2B5EF4-FFF2-40B4-BE49-F238E27FC236}">
                <a16:creationId xmlns:a16="http://schemas.microsoft.com/office/drawing/2014/main" id="{61611804-32B5-F04E-ABCC-26C640E7F610}"/>
              </a:ext>
            </a:extLst>
          </p:cNvPr>
          <p:cNvSpPr/>
          <p:nvPr/>
        </p:nvSpPr>
        <p:spPr>
          <a:xfrm>
            <a:off x="6130604" y="3379846"/>
            <a:ext cx="416221" cy="416221"/>
          </a:xfrm>
          <a:prstGeom prst="ellips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6">
                  <a:lumMod val="75000"/>
                </a:schemeClr>
              </a:solidFill>
              <a:latin typeface="ＭＳ Ｐゴシック"/>
              <a:ea typeface="ＭＳ Ｐゴシック"/>
              <a:cs typeface="ＭＳ Ｐゴシック"/>
            </a:endParaRPr>
          </a:p>
        </p:txBody>
      </p:sp>
      <p:sp>
        <p:nvSpPr>
          <p:cNvPr id="23" name="三角形 22">
            <a:extLst>
              <a:ext uri="{FF2B5EF4-FFF2-40B4-BE49-F238E27FC236}">
                <a16:creationId xmlns:a16="http://schemas.microsoft.com/office/drawing/2014/main" id="{972B9040-7501-1B49-AEFC-75E2D9A2BB2C}"/>
              </a:ext>
            </a:extLst>
          </p:cNvPr>
          <p:cNvSpPr/>
          <p:nvPr/>
        </p:nvSpPr>
        <p:spPr>
          <a:xfrm rot="1468739">
            <a:off x="619138" y="3461551"/>
            <a:ext cx="306733" cy="240733"/>
          </a:xfrm>
          <a:prstGeom prst="triangle">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三角形 24">
            <a:extLst>
              <a:ext uri="{FF2B5EF4-FFF2-40B4-BE49-F238E27FC236}">
                <a16:creationId xmlns:a16="http://schemas.microsoft.com/office/drawing/2014/main" id="{B20F1031-B7C9-8A44-A0AB-EF3CC186822A}"/>
              </a:ext>
            </a:extLst>
          </p:cNvPr>
          <p:cNvSpPr/>
          <p:nvPr/>
        </p:nvSpPr>
        <p:spPr>
          <a:xfrm rot="18418979">
            <a:off x="4009644" y="1905341"/>
            <a:ext cx="306733" cy="240733"/>
          </a:xfrm>
          <a:prstGeom prst="triangle">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テキスト ボックス 26">
            <a:extLst>
              <a:ext uri="{FF2B5EF4-FFF2-40B4-BE49-F238E27FC236}">
                <a16:creationId xmlns:a16="http://schemas.microsoft.com/office/drawing/2014/main" id="{3140AF82-1FA6-0C46-99C1-6BD2CD8B0933}"/>
              </a:ext>
            </a:extLst>
          </p:cNvPr>
          <p:cNvSpPr txBox="1"/>
          <p:nvPr/>
        </p:nvSpPr>
        <p:spPr>
          <a:xfrm>
            <a:off x="1140575" y="2990873"/>
            <a:ext cx="492443" cy="276999"/>
          </a:xfrm>
          <a:prstGeom prst="rect">
            <a:avLst/>
          </a:prstGeom>
          <a:noFill/>
        </p:spPr>
        <p:txBody>
          <a:bodyPr wrap="none" rtlCol="0">
            <a:spAutoFit/>
          </a:bodyPr>
          <a:lstStyle/>
          <a:p>
            <a:r>
              <a:rPr kumimoji="1" lang="ja-JP" altLang="en-US" sz="1200">
                <a:solidFill>
                  <a:srgbClr val="0070C0"/>
                </a:solidFill>
                <a:latin typeface="Meiryo" panose="020B0604030504040204" pitchFamily="34" charset="-128"/>
                <a:ea typeface="Meiryo" panose="020B0604030504040204" pitchFamily="34" charset="-128"/>
              </a:rPr>
              <a:t>共感</a:t>
            </a:r>
          </a:p>
        </p:txBody>
      </p:sp>
      <p:sp>
        <p:nvSpPr>
          <p:cNvPr id="28" name="テキスト ボックス 27">
            <a:extLst>
              <a:ext uri="{FF2B5EF4-FFF2-40B4-BE49-F238E27FC236}">
                <a16:creationId xmlns:a16="http://schemas.microsoft.com/office/drawing/2014/main" id="{DD6CF120-946B-AC42-ACEC-342D2593E9F0}"/>
              </a:ext>
            </a:extLst>
          </p:cNvPr>
          <p:cNvSpPr txBox="1"/>
          <p:nvPr/>
        </p:nvSpPr>
        <p:spPr>
          <a:xfrm>
            <a:off x="611786" y="2114003"/>
            <a:ext cx="492443" cy="276999"/>
          </a:xfrm>
          <a:prstGeom prst="rect">
            <a:avLst/>
          </a:prstGeom>
          <a:noFill/>
        </p:spPr>
        <p:txBody>
          <a:bodyPr wrap="none" rtlCol="0">
            <a:spAutoFit/>
          </a:bodyPr>
          <a:lstStyle/>
          <a:p>
            <a:r>
              <a:rPr kumimoji="1" lang="ja-JP" altLang="en-US" sz="1200">
                <a:solidFill>
                  <a:srgbClr val="0070C0"/>
                </a:solidFill>
                <a:latin typeface="Meiryo" panose="020B0604030504040204" pitchFamily="34" charset="-128"/>
                <a:ea typeface="Meiryo" panose="020B0604030504040204" pitchFamily="34" charset="-128"/>
              </a:rPr>
              <a:t>定義</a:t>
            </a:r>
          </a:p>
        </p:txBody>
      </p:sp>
      <p:sp>
        <p:nvSpPr>
          <p:cNvPr id="29" name="テキスト ボックス 28">
            <a:extLst>
              <a:ext uri="{FF2B5EF4-FFF2-40B4-BE49-F238E27FC236}">
                <a16:creationId xmlns:a16="http://schemas.microsoft.com/office/drawing/2014/main" id="{53D4E2FD-40D5-4A43-B214-190FB044B22E}"/>
              </a:ext>
            </a:extLst>
          </p:cNvPr>
          <p:cNvSpPr txBox="1"/>
          <p:nvPr/>
        </p:nvSpPr>
        <p:spPr>
          <a:xfrm>
            <a:off x="1214106" y="1182431"/>
            <a:ext cx="1107996" cy="276999"/>
          </a:xfrm>
          <a:prstGeom prst="rect">
            <a:avLst/>
          </a:prstGeom>
          <a:noFill/>
        </p:spPr>
        <p:txBody>
          <a:bodyPr wrap="none" rtlCol="0">
            <a:spAutoFit/>
          </a:bodyPr>
          <a:lstStyle/>
          <a:p>
            <a:pPr algn="ctr"/>
            <a:r>
              <a:rPr kumimoji="1" lang="ja-JP" altLang="en-US" sz="1200">
                <a:solidFill>
                  <a:srgbClr val="0070C0"/>
                </a:solidFill>
                <a:latin typeface="Meiryo" panose="020B0604030504040204" pitchFamily="34" charset="-128"/>
                <a:ea typeface="Meiryo" panose="020B0604030504040204" pitchFamily="34" charset="-128"/>
              </a:rPr>
              <a:t>アイデア創出</a:t>
            </a:r>
          </a:p>
        </p:txBody>
      </p:sp>
      <p:sp>
        <p:nvSpPr>
          <p:cNvPr id="33" name="テキスト ボックス 32">
            <a:extLst>
              <a:ext uri="{FF2B5EF4-FFF2-40B4-BE49-F238E27FC236}">
                <a16:creationId xmlns:a16="http://schemas.microsoft.com/office/drawing/2014/main" id="{3925C1F7-D143-AA41-B7E4-6D33C8E1EC5F}"/>
              </a:ext>
            </a:extLst>
          </p:cNvPr>
          <p:cNvSpPr txBox="1"/>
          <p:nvPr/>
        </p:nvSpPr>
        <p:spPr>
          <a:xfrm>
            <a:off x="2866602" y="1177330"/>
            <a:ext cx="1107996" cy="276999"/>
          </a:xfrm>
          <a:prstGeom prst="rect">
            <a:avLst/>
          </a:prstGeom>
          <a:noFill/>
        </p:spPr>
        <p:txBody>
          <a:bodyPr wrap="none" rtlCol="0">
            <a:spAutoFit/>
          </a:bodyPr>
          <a:lstStyle/>
          <a:p>
            <a:pPr algn="ctr"/>
            <a:r>
              <a:rPr kumimoji="1" lang="ja-JP" altLang="en-US" sz="1200">
                <a:solidFill>
                  <a:schemeClr val="accent3">
                    <a:lumMod val="75000"/>
                  </a:schemeClr>
                </a:solidFill>
                <a:latin typeface="Meiryo" panose="020B0604030504040204" pitchFamily="34" charset="-128"/>
                <a:ea typeface="Meiryo" panose="020B0604030504040204" pitchFamily="34" charset="-128"/>
              </a:rPr>
              <a:t>学び・気付き</a:t>
            </a:r>
          </a:p>
        </p:txBody>
      </p:sp>
      <p:sp>
        <p:nvSpPr>
          <p:cNvPr id="34" name="テキスト ボックス 33">
            <a:extLst>
              <a:ext uri="{FF2B5EF4-FFF2-40B4-BE49-F238E27FC236}">
                <a16:creationId xmlns:a16="http://schemas.microsoft.com/office/drawing/2014/main" id="{960EED2A-F631-C54E-A709-09F403732E29}"/>
              </a:ext>
            </a:extLst>
          </p:cNvPr>
          <p:cNvSpPr txBox="1"/>
          <p:nvPr/>
        </p:nvSpPr>
        <p:spPr>
          <a:xfrm>
            <a:off x="5711444" y="1177330"/>
            <a:ext cx="800219" cy="461665"/>
          </a:xfrm>
          <a:prstGeom prst="rect">
            <a:avLst/>
          </a:prstGeom>
          <a:noFill/>
        </p:spPr>
        <p:txBody>
          <a:bodyPr wrap="none" rtlCol="0">
            <a:spAutoFit/>
          </a:bodyPr>
          <a:lstStyle/>
          <a:p>
            <a:pPr algn="ctr"/>
            <a:r>
              <a:rPr kumimoji="1" lang="ja-JP" altLang="en-US" sz="1200">
                <a:solidFill>
                  <a:schemeClr val="accent6">
                    <a:lumMod val="75000"/>
                  </a:schemeClr>
                </a:solidFill>
                <a:latin typeface="Meiryo" panose="020B0604030504040204" pitchFamily="34" charset="-128"/>
                <a:ea typeface="Meiryo" panose="020B0604030504040204" pitchFamily="34" charset="-128"/>
              </a:rPr>
              <a:t>デイリー</a:t>
            </a:r>
            <a:endParaRPr kumimoji="1" lang="en-US" altLang="ja-JP" sz="1200" dirty="0">
              <a:solidFill>
                <a:schemeClr val="accent6">
                  <a:lumMod val="75000"/>
                </a:schemeClr>
              </a:solidFill>
              <a:latin typeface="Meiryo" panose="020B0604030504040204" pitchFamily="34" charset="-128"/>
              <a:ea typeface="Meiryo" panose="020B0604030504040204" pitchFamily="34" charset="-128"/>
            </a:endParaRPr>
          </a:p>
          <a:p>
            <a:pPr algn="ctr"/>
            <a:r>
              <a:rPr lang="ja-JP" altLang="en-US" sz="1200">
                <a:solidFill>
                  <a:schemeClr val="accent6">
                    <a:lumMod val="75000"/>
                  </a:schemeClr>
                </a:solidFill>
                <a:latin typeface="Meiryo" panose="020B0604030504040204" pitchFamily="34" charset="-128"/>
                <a:ea typeface="Meiryo" panose="020B0604030504040204" pitchFamily="34" charset="-128"/>
              </a:rPr>
              <a:t>スクラム</a:t>
            </a:r>
            <a:endParaRPr kumimoji="1" lang="ja-JP" altLang="en-US" sz="1200">
              <a:solidFill>
                <a:schemeClr val="accent6">
                  <a:lumMod val="75000"/>
                </a:schemeClr>
              </a:solidFill>
              <a:latin typeface="Meiryo" panose="020B0604030504040204" pitchFamily="34" charset="-128"/>
              <a:ea typeface="Meiryo" panose="020B0604030504040204" pitchFamily="34" charset="-128"/>
            </a:endParaRPr>
          </a:p>
        </p:txBody>
      </p:sp>
      <p:sp>
        <p:nvSpPr>
          <p:cNvPr id="35" name="テキスト ボックス 34">
            <a:extLst>
              <a:ext uri="{FF2B5EF4-FFF2-40B4-BE49-F238E27FC236}">
                <a16:creationId xmlns:a16="http://schemas.microsoft.com/office/drawing/2014/main" id="{66A47363-5EB5-CA43-9384-88BED358DF48}"/>
              </a:ext>
            </a:extLst>
          </p:cNvPr>
          <p:cNvSpPr txBox="1"/>
          <p:nvPr/>
        </p:nvSpPr>
        <p:spPr>
          <a:xfrm>
            <a:off x="5385997" y="3187186"/>
            <a:ext cx="954107" cy="461665"/>
          </a:xfrm>
          <a:prstGeom prst="rect">
            <a:avLst/>
          </a:prstGeom>
          <a:noFill/>
        </p:spPr>
        <p:txBody>
          <a:bodyPr wrap="none" rtlCol="0">
            <a:spAutoFit/>
          </a:bodyPr>
          <a:lstStyle/>
          <a:p>
            <a:r>
              <a:rPr kumimoji="1" lang="ja-JP" altLang="en-US" sz="1200">
                <a:solidFill>
                  <a:schemeClr val="accent6">
                    <a:lumMod val="75000"/>
                  </a:schemeClr>
                </a:solidFill>
                <a:latin typeface="Meiryo" panose="020B0604030504040204" pitchFamily="34" charset="-128"/>
                <a:ea typeface="Meiryo" panose="020B0604030504040204" pitchFamily="34" charset="-128"/>
              </a:rPr>
              <a:t>スプリント</a:t>
            </a:r>
            <a:endParaRPr kumimoji="1" lang="en-US" altLang="ja-JP" sz="1200" dirty="0">
              <a:solidFill>
                <a:schemeClr val="accent6">
                  <a:lumMod val="75000"/>
                </a:schemeClr>
              </a:solidFill>
              <a:latin typeface="Meiryo" panose="020B0604030504040204" pitchFamily="34" charset="-128"/>
              <a:ea typeface="Meiryo" panose="020B0604030504040204" pitchFamily="34" charset="-128"/>
            </a:endParaRPr>
          </a:p>
          <a:p>
            <a:r>
              <a:rPr kumimoji="1" lang="ja-JP" altLang="en-US" sz="1200">
                <a:solidFill>
                  <a:schemeClr val="accent6">
                    <a:lumMod val="75000"/>
                  </a:schemeClr>
                </a:solidFill>
                <a:latin typeface="Meiryo" panose="020B0604030504040204" pitchFamily="34" charset="-128"/>
                <a:ea typeface="Meiryo" panose="020B0604030504040204" pitchFamily="34" charset="-128"/>
              </a:rPr>
              <a:t>レビュー</a:t>
            </a:r>
          </a:p>
        </p:txBody>
      </p:sp>
      <p:sp>
        <p:nvSpPr>
          <p:cNvPr id="37" name="テキスト ボックス 36">
            <a:extLst>
              <a:ext uri="{FF2B5EF4-FFF2-40B4-BE49-F238E27FC236}">
                <a16:creationId xmlns:a16="http://schemas.microsoft.com/office/drawing/2014/main" id="{16EB4601-064D-3841-A78E-3D324601A795}"/>
              </a:ext>
            </a:extLst>
          </p:cNvPr>
          <p:cNvSpPr txBox="1"/>
          <p:nvPr/>
        </p:nvSpPr>
        <p:spPr>
          <a:xfrm>
            <a:off x="4568914" y="2856644"/>
            <a:ext cx="800219" cy="276999"/>
          </a:xfrm>
          <a:prstGeom prst="rect">
            <a:avLst/>
          </a:prstGeom>
          <a:noFill/>
        </p:spPr>
        <p:txBody>
          <a:bodyPr wrap="none" rtlCol="0">
            <a:spAutoFit/>
          </a:bodyPr>
          <a:lstStyle/>
          <a:p>
            <a:r>
              <a:rPr kumimoji="1" lang="ja-JP" altLang="en-US" sz="1200">
                <a:solidFill>
                  <a:schemeClr val="accent6">
                    <a:lumMod val="75000"/>
                  </a:schemeClr>
                </a:solidFill>
                <a:latin typeface="Meiryo" panose="020B0604030504040204" pitchFamily="34" charset="-128"/>
                <a:ea typeface="Meiryo" panose="020B0604030504040204" pitchFamily="34" charset="-128"/>
              </a:rPr>
              <a:t>振り返り</a:t>
            </a:r>
            <a:endParaRPr kumimoji="1" lang="en-US" altLang="ja-JP" sz="1200" dirty="0">
              <a:solidFill>
                <a:schemeClr val="accent6">
                  <a:lumMod val="75000"/>
                </a:schemeClr>
              </a:solidFill>
              <a:latin typeface="Meiryo" panose="020B0604030504040204" pitchFamily="34" charset="-128"/>
              <a:ea typeface="Meiryo" panose="020B0604030504040204" pitchFamily="34" charset="-128"/>
            </a:endParaRPr>
          </a:p>
        </p:txBody>
      </p:sp>
      <p:sp>
        <p:nvSpPr>
          <p:cNvPr id="38" name="テキスト ボックス 37">
            <a:extLst>
              <a:ext uri="{FF2B5EF4-FFF2-40B4-BE49-F238E27FC236}">
                <a16:creationId xmlns:a16="http://schemas.microsoft.com/office/drawing/2014/main" id="{CBA15188-8E8A-1148-BC25-5450F844F7FC}"/>
              </a:ext>
            </a:extLst>
          </p:cNvPr>
          <p:cNvSpPr txBox="1"/>
          <p:nvPr/>
        </p:nvSpPr>
        <p:spPr>
          <a:xfrm>
            <a:off x="4250584" y="1180262"/>
            <a:ext cx="1107996" cy="461665"/>
          </a:xfrm>
          <a:prstGeom prst="rect">
            <a:avLst/>
          </a:prstGeom>
          <a:noFill/>
        </p:spPr>
        <p:txBody>
          <a:bodyPr wrap="none" rtlCol="0">
            <a:spAutoFit/>
          </a:bodyPr>
          <a:lstStyle/>
          <a:p>
            <a:r>
              <a:rPr kumimoji="1" lang="ja-JP" altLang="en-US" sz="1200">
                <a:solidFill>
                  <a:schemeClr val="accent6">
                    <a:lumMod val="75000"/>
                  </a:schemeClr>
                </a:solidFill>
                <a:latin typeface="Meiryo" panose="020B0604030504040204" pitchFamily="34" charset="-128"/>
                <a:ea typeface="Meiryo" panose="020B0604030504040204" pitchFamily="34" charset="-128"/>
              </a:rPr>
              <a:t>スプリント</a:t>
            </a:r>
            <a:endParaRPr kumimoji="1" lang="en-US" altLang="ja-JP" sz="1200" dirty="0">
              <a:solidFill>
                <a:schemeClr val="accent6">
                  <a:lumMod val="75000"/>
                </a:schemeClr>
              </a:solidFill>
              <a:latin typeface="Meiryo" panose="020B0604030504040204" pitchFamily="34" charset="-128"/>
              <a:ea typeface="Meiryo" panose="020B0604030504040204" pitchFamily="34" charset="-128"/>
            </a:endParaRPr>
          </a:p>
          <a:p>
            <a:r>
              <a:rPr kumimoji="1" lang="ja-JP" altLang="en-US" sz="1200">
                <a:solidFill>
                  <a:schemeClr val="accent6">
                    <a:lumMod val="75000"/>
                  </a:schemeClr>
                </a:solidFill>
                <a:latin typeface="Meiryo" panose="020B0604030504040204" pitchFamily="34" charset="-128"/>
                <a:ea typeface="Meiryo" panose="020B0604030504040204" pitchFamily="34" charset="-128"/>
              </a:rPr>
              <a:t>プランニング</a:t>
            </a:r>
          </a:p>
        </p:txBody>
      </p:sp>
      <p:sp>
        <p:nvSpPr>
          <p:cNvPr id="39" name="テキスト ボックス 38">
            <a:extLst>
              <a:ext uri="{FF2B5EF4-FFF2-40B4-BE49-F238E27FC236}">
                <a16:creationId xmlns:a16="http://schemas.microsoft.com/office/drawing/2014/main" id="{EF2360A2-DD5B-6D4F-B029-4242A78FA917}"/>
              </a:ext>
            </a:extLst>
          </p:cNvPr>
          <p:cNvSpPr txBox="1"/>
          <p:nvPr/>
        </p:nvSpPr>
        <p:spPr>
          <a:xfrm>
            <a:off x="2696119" y="3346645"/>
            <a:ext cx="646331" cy="276999"/>
          </a:xfrm>
          <a:prstGeom prst="rect">
            <a:avLst/>
          </a:prstGeom>
          <a:noFill/>
        </p:spPr>
        <p:txBody>
          <a:bodyPr wrap="none" rtlCol="0">
            <a:spAutoFit/>
          </a:bodyPr>
          <a:lstStyle/>
          <a:p>
            <a:pPr algn="ctr"/>
            <a:r>
              <a:rPr kumimoji="1" lang="ja-JP" altLang="en-US" sz="1200">
                <a:solidFill>
                  <a:schemeClr val="accent3">
                    <a:lumMod val="75000"/>
                  </a:schemeClr>
                </a:solidFill>
                <a:latin typeface="Meiryo" panose="020B0604030504040204" pitchFamily="34" charset="-128"/>
                <a:ea typeface="Meiryo" panose="020B0604030504040204" pitchFamily="34" charset="-128"/>
              </a:rPr>
              <a:t>ビルド</a:t>
            </a:r>
          </a:p>
        </p:txBody>
      </p:sp>
      <p:sp>
        <p:nvSpPr>
          <p:cNvPr id="40" name="テキスト ボックス 39">
            <a:extLst>
              <a:ext uri="{FF2B5EF4-FFF2-40B4-BE49-F238E27FC236}">
                <a16:creationId xmlns:a16="http://schemas.microsoft.com/office/drawing/2014/main" id="{37C3185E-5BD5-364E-A6CC-CDAF6F7F6D15}"/>
              </a:ext>
            </a:extLst>
          </p:cNvPr>
          <p:cNvSpPr txBox="1"/>
          <p:nvPr/>
        </p:nvSpPr>
        <p:spPr>
          <a:xfrm rot="18999216">
            <a:off x="3804396" y="3387840"/>
            <a:ext cx="492443" cy="276999"/>
          </a:xfrm>
          <a:prstGeom prst="rect">
            <a:avLst/>
          </a:prstGeom>
          <a:noFill/>
        </p:spPr>
        <p:txBody>
          <a:bodyPr wrap="none" rtlCol="0">
            <a:spAutoFit/>
          </a:bodyPr>
          <a:lstStyle/>
          <a:p>
            <a:pPr algn="ctr"/>
            <a:r>
              <a:rPr kumimoji="1" lang="ja-JP" altLang="en-US" sz="1200">
                <a:solidFill>
                  <a:schemeClr val="accent3">
                    <a:lumMod val="75000"/>
                  </a:schemeClr>
                </a:solidFill>
                <a:latin typeface="Meiryo" panose="020B0604030504040204" pitchFamily="34" charset="-128"/>
                <a:ea typeface="Meiryo" panose="020B0604030504040204" pitchFamily="34" charset="-128"/>
              </a:rPr>
              <a:t>計測</a:t>
            </a:r>
          </a:p>
        </p:txBody>
      </p:sp>
      <p:sp>
        <p:nvSpPr>
          <p:cNvPr id="41" name="テキスト ボックス 40">
            <a:extLst>
              <a:ext uri="{FF2B5EF4-FFF2-40B4-BE49-F238E27FC236}">
                <a16:creationId xmlns:a16="http://schemas.microsoft.com/office/drawing/2014/main" id="{DA76EE50-F561-7147-8A80-FBEA93F1C3A3}"/>
              </a:ext>
            </a:extLst>
          </p:cNvPr>
          <p:cNvSpPr txBox="1"/>
          <p:nvPr/>
        </p:nvSpPr>
        <p:spPr>
          <a:xfrm>
            <a:off x="2513960" y="2563975"/>
            <a:ext cx="1422184" cy="261610"/>
          </a:xfrm>
          <a:prstGeom prst="rect">
            <a:avLst/>
          </a:prstGeom>
          <a:noFill/>
        </p:spPr>
        <p:txBody>
          <a:bodyPr wrap="none" rtlCol="0">
            <a:spAutoFit/>
          </a:bodyPr>
          <a:lstStyle>
            <a:defPPr>
              <a:defRPr lang="ja-JP"/>
            </a:defPPr>
            <a:lvl1pPr algn="ctr">
              <a:defRPr sz="1400">
                <a:solidFill>
                  <a:schemeClr val="accent3">
                    <a:lumMod val="75000"/>
                  </a:schemeClr>
                </a:solidFill>
                <a:latin typeface="Meiryo" panose="020B0604030504040204" pitchFamily="34" charset="-128"/>
                <a:ea typeface="Meiryo" panose="020B0604030504040204" pitchFamily="34" charset="-128"/>
              </a:defRPr>
            </a:lvl1pPr>
          </a:lstStyle>
          <a:p>
            <a:pPr algn="l"/>
            <a:r>
              <a:rPr lang="ja-JP" altLang="en-US" sz="1100" b="1"/>
              <a:t>ピボット</a:t>
            </a:r>
            <a:r>
              <a:rPr lang="en-US" altLang="ja-JP" sz="1100" b="1" dirty="0"/>
              <a:t> or </a:t>
            </a:r>
            <a:r>
              <a:rPr lang="ja-JP" altLang="en-US" sz="1100" b="1"/>
              <a:t>継続？</a:t>
            </a:r>
          </a:p>
        </p:txBody>
      </p:sp>
      <p:sp>
        <p:nvSpPr>
          <p:cNvPr id="42" name="テキスト ボックス 41">
            <a:extLst>
              <a:ext uri="{FF2B5EF4-FFF2-40B4-BE49-F238E27FC236}">
                <a16:creationId xmlns:a16="http://schemas.microsoft.com/office/drawing/2014/main" id="{233F6C68-686F-5146-A5C8-FB097EA6D799}"/>
              </a:ext>
            </a:extLst>
          </p:cNvPr>
          <p:cNvSpPr txBox="1"/>
          <p:nvPr/>
        </p:nvSpPr>
        <p:spPr>
          <a:xfrm>
            <a:off x="2518450" y="2857061"/>
            <a:ext cx="1031051" cy="261610"/>
          </a:xfrm>
          <a:prstGeom prst="rect">
            <a:avLst/>
          </a:prstGeom>
          <a:noFill/>
        </p:spPr>
        <p:txBody>
          <a:bodyPr wrap="none" rtlCol="0">
            <a:spAutoFit/>
          </a:bodyPr>
          <a:lstStyle>
            <a:defPPr>
              <a:defRPr lang="ja-JP"/>
            </a:defPPr>
            <a:lvl1pPr algn="ctr">
              <a:defRPr sz="1400">
                <a:solidFill>
                  <a:schemeClr val="accent3">
                    <a:lumMod val="75000"/>
                  </a:schemeClr>
                </a:solidFill>
                <a:latin typeface="Meiryo" panose="020B0604030504040204" pitchFamily="34" charset="-128"/>
                <a:ea typeface="Meiryo" panose="020B0604030504040204" pitchFamily="34" charset="-128"/>
              </a:defRPr>
            </a:lvl1pPr>
          </a:lstStyle>
          <a:p>
            <a:pPr algn="l"/>
            <a:r>
              <a:rPr lang="ja-JP" altLang="en-US" sz="1100" b="1"/>
              <a:t>実証実験開始</a:t>
            </a:r>
          </a:p>
        </p:txBody>
      </p:sp>
      <p:cxnSp>
        <p:nvCxnSpPr>
          <p:cNvPr id="44" name="直線コネクタ 43">
            <a:extLst>
              <a:ext uri="{FF2B5EF4-FFF2-40B4-BE49-F238E27FC236}">
                <a16:creationId xmlns:a16="http://schemas.microsoft.com/office/drawing/2014/main" id="{9BBE3A50-237C-7446-B434-D7E0C1287D2D}"/>
              </a:ext>
            </a:extLst>
          </p:cNvPr>
          <p:cNvCxnSpPr>
            <a:cxnSpLocks/>
          </p:cNvCxnSpPr>
          <p:nvPr/>
        </p:nvCxnSpPr>
        <p:spPr>
          <a:xfrm>
            <a:off x="2529377" y="2823623"/>
            <a:ext cx="1316949" cy="0"/>
          </a:xfrm>
          <a:prstGeom prst="line">
            <a:avLst/>
          </a:prstGeom>
          <a:ln>
            <a:solidFill>
              <a:schemeClr val="accent3">
                <a:lumMod val="75000"/>
              </a:schemeClr>
            </a:solidFill>
          </a:ln>
          <a:effectLst/>
        </p:spPr>
        <p:style>
          <a:lnRef idx="2">
            <a:schemeClr val="accent1"/>
          </a:lnRef>
          <a:fillRef idx="0">
            <a:schemeClr val="accent1"/>
          </a:fillRef>
          <a:effectRef idx="1">
            <a:schemeClr val="accent1"/>
          </a:effectRef>
          <a:fontRef idx="minor">
            <a:schemeClr val="tx1"/>
          </a:fontRef>
        </p:style>
      </p:cxnSp>
      <p:sp>
        <p:nvSpPr>
          <p:cNvPr id="52" name="テキスト ボックス 51">
            <a:extLst>
              <a:ext uri="{FF2B5EF4-FFF2-40B4-BE49-F238E27FC236}">
                <a16:creationId xmlns:a16="http://schemas.microsoft.com/office/drawing/2014/main" id="{1E4AABD9-E98A-8A44-BEE5-541EA8D8F472}"/>
              </a:ext>
            </a:extLst>
          </p:cNvPr>
          <p:cNvSpPr txBox="1"/>
          <p:nvPr/>
        </p:nvSpPr>
        <p:spPr>
          <a:xfrm>
            <a:off x="498900" y="908301"/>
            <a:ext cx="1467068" cy="400110"/>
          </a:xfrm>
          <a:prstGeom prst="rect">
            <a:avLst/>
          </a:prstGeom>
          <a:noFill/>
        </p:spPr>
        <p:txBody>
          <a:bodyPr wrap="none" rtlCol="0">
            <a:spAutoFit/>
          </a:bodyPr>
          <a:lstStyle/>
          <a:p>
            <a:pPr algn="ctr"/>
            <a:r>
              <a:rPr kumimoji="1" lang="ja-JP" altLang="en-US" sz="2000">
                <a:solidFill>
                  <a:schemeClr val="accent2">
                    <a:lumMod val="75000"/>
                  </a:schemeClr>
                </a:solidFill>
                <a:latin typeface="Meiryo" panose="020B0604030504040204" pitchFamily="34" charset="-128"/>
                <a:ea typeface="Meiryo" panose="020B0604030504040204" pitchFamily="34" charset="-128"/>
              </a:rPr>
              <a:t>顧客の課題</a:t>
            </a:r>
          </a:p>
        </p:txBody>
      </p:sp>
      <p:sp>
        <p:nvSpPr>
          <p:cNvPr id="53" name="テキスト ボックス 52">
            <a:extLst>
              <a:ext uri="{FF2B5EF4-FFF2-40B4-BE49-F238E27FC236}">
                <a16:creationId xmlns:a16="http://schemas.microsoft.com/office/drawing/2014/main" id="{F9B09AA3-490F-614B-A531-DABF9646953D}"/>
              </a:ext>
            </a:extLst>
          </p:cNvPr>
          <p:cNvSpPr txBox="1"/>
          <p:nvPr/>
        </p:nvSpPr>
        <p:spPr>
          <a:xfrm>
            <a:off x="3630481" y="903364"/>
            <a:ext cx="1980030" cy="400110"/>
          </a:xfrm>
          <a:prstGeom prst="rect">
            <a:avLst/>
          </a:prstGeom>
          <a:noFill/>
        </p:spPr>
        <p:txBody>
          <a:bodyPr wrap="none" rtlCol="0">
            <a:spAutoFit/>
          </a:bodyPr>
          <a:lstStyle/>
          <a:p>
            <a:pPr algn="ctr"/>
            <a:r>
              <a:rPr kumimoji="1" lang="ja-JP" altLang="en-US" sz="2000">
                <a:solidFill>
                  <a:schemeClr val="accent3">
                    <a:lumMod val="50000"/>
                  </a:schemeClr>
                </a:solidFill>
                <a:latin typeface="Meiryo" panose="020B0604030504040204" pitchFamily="34" charset="-128"/>
                <a:ea typeface="Meiryo" panose="020B0604030504040204" pitchFamily="34" charset="-128"/>
              </a:rPr>
              <a:t>ソリューション</a:t>
            </a:r>
          </a:p>
        </p:txBody>
      </p:sp>
      <p:sp>
        <p:nvSpPr>
          <p:cNvPr id="54" name="正方形/長方形 53">
            <a:extLst>
              <a:ext uri="{FF2B5EF4-FFF2-40B4-BE49-F238E27FC236}">
                <a16:creationId xmlns:a16="http://schemas.microsoft.com/office/drawing/2014/main" id="{8857E790-2121-874B-9FE4-6A1998BC9F42}"/>
              </a:ext>
            </a:extLst>
          </p:cNvPr>
          <p:cNvSpPr/>
          <p:nvPr/>
        </p:nvSpPr>
        <p:spPr>
          <a:xfrm>
            <a:off x="136725" y="5383325"/>
            <a:ext cx="2213647" cy="249420"/>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7" name="テキスト ボックス 56">
            <a:extLst>
              <a:ext uri="{FF2B5EF4-FFF2-40B4-BE49-F238E27FC236}">
                <a16:creationId xmlns:a16="http://schemas.microsoft.com/office/drawing/2014/main" id="{C4C3F355-2C55-3846-B95C-4011D1EA5E48}"/>
              </a:ext>
            </a:extLst>
          </p:cNvPr>
          <p:cNvSpPr txBox="1"/>
          <p:nvPr/>
        </p:nvSpPr>
        <p:spPr>
          <a:xfrm>
            <a:off x="678714" y="5386311"/>
            <a:ext cx="1107996"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デザイン思考</a:t>
            </a:r>
          </a:p>
        </p:txBody>
      </p:sp>
      <p:sp>
        <p:nvSpPr>
          <p:cNvPr id="58" name="テキスト ボックス 57">
            <a:extLst>
              <a:ext uri="{FF2B5EF4-FFF2-40B4-BE49-F238E27FC236}">
                <a16:creationId xmlns:a16="http://schemas.microsoft.com/office/drawing/2014/main" id="{D6E79754-AE4C-5348-989E-A249BF0719EF}"/>
              </a:ext>
            </a:extLst>
          </p:cNvPr>
          <p:cNvSpPr txBox="1"/>
          <p:nvPr/>
        </p:nvSpPr>
        <p:spPr>
          <a:xfrm>
            <a:off x="2596861" y="5390398"/>
            <a:ext cx="1723549"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リーンスタートアップ</a:t>
            </a:r>
          </a:p>
        </p:txBody>
      </p:sp>
      <p:sp>
        <p:nvSpPr>
          <p:cNvPr id="59" name="テキスト ボックス 58">
            <a:extLst>
              <a:ext uri="{FF2B5EF4-FFF2-40B4-BE49-F238E27FC236}">
                <a16:creationId xmlns:a16="http://schemas.microsoft.com/office/drawing/2014/main" id="{2351152F-B42A-F04B-A947-9468194D952C}"/>
              </a:ext>
            </a:extLst>
          </p:cNvPr>
          <p:cNvSpPr txBox="1"/>
          <p:nvPr/>
        </p:nvSpPr>
        <p:spPr>
          <a:xfrm>
            <a:off x="4923111" y="5104621"/>
            <a:ext cx="1491117" cy="276999"/>
          </a:xfrm>
          <a:prstGeom prst="rect">
            <a:avLst/>
          </a:prstGeom>
          <a:noFill/>
        </p:spPr>
        <p:txBody>
          <a:bodyPr wrap="squar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アジャイル開発</a:t>
            </a:r>
          </a:p>
        </p:txBody>
      </p:sp>
      <p:sp>
        <p:nvSpPr>
          <p:cNvPr id="60" name="テキスト ボックス 59">
            <a:extLst>
              <a:ext uri="{FF2B5EF4-FFF2-40B4-BE49-F238E27FC236}">
                <a16:creationId xmlns:a16="http://schemas.microsoft.com/office/drawing/2014/main" id="{C6AB17EC-428D-B94C-A254-471BA414F721}"/>
              </a:ext>
            </a:extLst>
          </p:cNvPr>
          <p:cNvSpPr txBox="1"/>
          <p:nvPr/>
        </p:nvSpPr>
        <p:spPr>
          <a:xfrm>
            <a:off x="661138" y="3894244"/>
            <a:ext cx="1415772" cy="276999"/>
          </a:xfrm>
          <a:prstGeom prst="rect">
            <a:avLst/>
          </a:prstGeom>
          <a:noFill/>
        </p:spPr>
        <p:txBody>
          <a:bodyPr wrap="none" rtlCol="0">
            <a:spAutoFit/>
          </a:bodyPr>
          <a:lstStyle/>
          <a:p>
            <a:r>
              <a:rPr kumimoji="1" lang="ja-JP" altLang="en-US" sz="1200">
                <a:solidFill>
                  <a:srgbClr val="0070C0"/>
                </a:solidFill>
                <a:latin typeface="Meiryo" panose="020B0604030504040204" pitchFamily="34" charset="-128"/>
                <a:ea typeface="Meiryo" panose="020B0604030504040204" pitchFamily="34" charset="-128"/>
              </a:rPr>
              <a:t>気付き・問題意識</a:t>
            </a:r>
          </a:p>
        </p:txBody>
      </p:sp>
      <p:sp>
        <p:nvSpPr>
          <p:cNvPr id="5" name="メモ 4">
            <a:extLst>
              <a:ext uri="{FF2B5EF4-FFF2-40B4-BE49-F238E27FC236}">
                <a16:creationId xmlns:a16="http://schemas.microsoft.com/office/drawing/2014/main" id="{B710A247-4A5C-0148-882F-7C4F0057BF4A}"/>
              </a:ext>
            </a:extLst>
          </p:cNvPr>
          <p:cNvSpPr/>
          <p:nvPr/>
        </p:nvSpPr>
        <p:spPr>
          <a:xfrm>
            <a:off x="4954366" y="2027229"/>
            <a:ext cx="315324" cy="363387"/>
          </a:xfrm>
          <a:prstGeom prst="foldedCorner">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7" name="テキスト ボックス 46">
            <a:extLst>
              <a:ext uri="{FF2B5EF4-FFF2-40B4-BE49-F238E27FC236}">
                <a16:creationId xmlns:a16="http://schemas.microsoft.com/office/drawing/2014/main" id="{BB5497F8-E997-DA40-915A-B562B41610FA}"/>
              </a:ext>
            </a:extLst>
          </p:cNvPr>
          <p:cNvSpPr txBox="1"/>
          <p:nvPr/>
        </p:nvSpPr>
        <p:spPr>
          <a:xfrm>
            <a:off x="4660953" y="2455024"/>
            <a:ext cx="954107" cy="246221"/>
          </a:xfrm>
          <a:prstGeom prst="rect">
            <a:avLst/>
          </a:prstGeom>
          <a:noFill/>
        </p:spPr>
        <p:txBody>
          <a:bodyPr wrap="none" rtlCol="0">
            <a:spAutoFit/>
          </a:bodyPr>
          <a:lstStyle/>
          <a:p>
            <a:r>
              <a:rPr kumimoji="1" lang="ja-JP" altLang="en-US" sz="1000">
                <a:solidFill>
                  <a:schemeClr val="accent6">
                    <a:lumMod val="75000"/>
                  </a:schemeClr>
                </a:solidFill>
                <a:latin typeface="Meiryo" panose="020B0604030504040204" pitchFamily="34" charset="-128"/>
                <a:ea typeface="Meiryo" panose="020B0604030504040204" pitchFamily="34" charset="-128"/>
              </a:rPr>
              <a:t>タスクリスト</a:t>
            </a:r>
          </a:p>
        </p:txBody>
      </p:sp>
      <p:sp>
        <p:nvSpPr>
          <p:cNvPr id="45" name="円/楕円 44">
            <a:extLst>
              <a:ext uri="{FF2B5EF4-FFF2-40B4-BE49-F238E27FC236}">
                <a16:creationId xmlns:a16="http://schemas.microsoft.com/office/drawing/2014/main" id="{E95336F1-6BB3-7D4C-8F21-F5C786D2BDF2}"/>
              </a:ext>
            </a:extLst>
          </p:cNvPr>
          <p:cNvSpPr/>
          <p:nvPr/>
        </p:nvSpPr>
        <p:spPr>
          <a:xfrm>
            <a:off x="6717886" y="1701152"/>
            <a:ext cx="2192035" cy="2217187"/>
          </a:xfrm>
          <a:prstGeom prst="ellipse">
            <a:avLst/>
          </a:prstGeom>
          <a:noFill/>
          <a:ln w="76200">
            <a:solidFill>
              <a:srgbClr val="7030A0"/>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6">
                  <a:lumMod val="75000"/>
                </a:schemeClr>
              </a:solidFill>
              <a:latin typeface="ＭＳ Ｐゴシック"/>
              <a:ea typeface="ＭＳ Ｐゴシック"/>
              <a:cs typeface="ＭＳ Ｐゴシック"/>
            </a:endParaRPr>
          </a:p>
        </p:txBody>
      </p:sp>
      <p:sp>
        <p:nvSpPr>
          <p:cNvPr id="26" name="三角形 25">
            <a:extLst>
              <a:ext uri="{FF2B5EF4-FFF2-40B4-BE49-F238E27FC236}">
                <a16:creationId xmlns:a16="http://schemas.microsoft.com/office/drawing/2014/main" id="{E0507295-07EA-554D-93F0-E559B73E5C5B}"/>
              </a:ext>
            </a:extLst>
          </p:cNvPr>
          <p:cNvSpPr/>
          <p:nvPr/>
        </p:nvSpPr>
        <p:spPr>
          <a:xfrm rot="5400000">
            <a:off x="5536349" y="1557053"/>
            <a:ext cx="306733" cy="240733"/>
          </a:xfrm>
          <a:prstGeom prst="triangle">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6">
                  <a:lumMod val="75000"/>
                </a:schemeClr>
              </a:solidFill>
              <a:latin typeface="ＭＳ Ｐゴシック"/>
              <a:ea typeface="ＭＳ Ｐゴシック"/>
              <a:cs typeface="ＭＳ Ｐゴシック"/>
            </a:endParaRPr>
          </a:p>
        </p:txBody>
      </p:sp>
      <p:sp>
        <p:nvSpPr>
          <p:cNvPr id="48" name="三角形 47">
            <a:extLst>
              <a:ext uri="{FF2B5EF4-FFF2-40B4-BE49-F238E27FC236}">
                <a16:creationId xmlns:a16="http://schemas.microsoft.com/office/drawing/2014/main" id="{5BA1D145-F3CA-FC45-833A-5B6E3D3E50DE}"/>
              </a:ext>
            </a:extLst>
          </p:cNvPr>
          <p:cNvSpPr/>
          <p:nvPr/>
        </p:nvSpPr>
        <p:spPr>
          <a:xfrm rot="8383137">
            <a:off x="2376011" y="3337501"/>
            <a:ext cx="306733" cy="240733"/>
          </a:xfrm>
          <a:prstGeom prst="triangle">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9" name="三角形 48">
            <a:extLst>
              <a:ext uri="{FF2B5EF4-FFF2-40B4-BE49-F238E27FC236}">
                <a16:creationId xmlns:a16="http://schemas.microsoft.com/office/drawing/2014/main" id="{29B022CE-FFC6-194C-AB3D-DCEE21D5D6CB}"/>
              </a:ext>
            </a:extLst>
          </p:cNvPr>
          <p:cNvSpPr/>
          <p:nvPr/>
        </p:nvSpPr>
        <p:spPr>
          <a:xfrm rot="7583700">
            <a:off x="6767382" y="3329452"/>
            <a:ext cx="306733" cy="240733"/>
          </a:xfrm>
          <a:prstGeom prst="triangle">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6">
                  <a:lumMod val="75000"/>
                </a:schemeClr>
              </a:solidFill>
              <a:latin typeface="ＭＳ Ｐゴシック"/>
              <a:ea typeface="ＭＳ Ｐゴシック"/>
              <a:cs typeface="ＭＳ Ｐゴシック"/>
            </a:endParaRPr>
          </a:p>
        </p:txBody>
      </p:sp>
      <p:sp>
        <p:nvSpPr>
          <p:cNvPr id="64" name="テキスト ボックス 63">
            <a:extLst>
              <a:ext uri="{FF2B5EF4-FFF2-40B4-BE49-F238E27FC236}">
                <a16:creationId xmlns:a16="http://schemas.microsoft.com/office/drawing/2014/main" id="{F63DC831-79E6-E549-9880-093B32232A02}"/>
              </a:ext>
            </a:extLst>
          </p:cNvPr>
          <p:cNvSpPr txBox="1"/>
          <p:nvPr/>
        </p:nvSpPr>
        <p:spPr>
          <a:xfrm>
            <a:off x="7456517" y="5090157"/>
            <a:ext cx="748212" cy="276999"/>
          </a:xfrm>
          <a:prstGeom prst="rect">
            <a:avLst/>
          </a:prstGeom>
          <a:noFill/>
        </p:spPr>
        <p:txBody>
          <a:bodyPr wrap="squar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運　用</a:t>
            </a:r>
          </a:p>
        </p:txBody>
      </p:sp>
      <p:sp>
        <p:nvSpPr>
          <p:cNvPr id="65" name="三角形 64">
            <a:extLst>
              <a:ext uri="{FF2B5EF4-FFF2-40B4-BE49-F238E27FC236}">
                <a16:creationId xmlns:a16="http://schemas.microsoft.com/office/drawing/2014/main" id="{B65E11C1-ED9E-3E42-8677-4EB6BD640A40}"/>
              </a:ext>
            </a:extLst>
          </p:cNvPr>
          <p:cNvSpPr/>
          <p:nvPr/>
        </p:nvSpPr>
        <p:spPr>
          <a:xfrm rot="16200000">
            <a:off x="5408908" y="3754205"/>
            <a:ext cx="306733" cy="240733"/>
          </a:xfrm>
          <a:prstGeom prst="triangle">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6">
                  <a:lumMod val="75000"/>
                </a:schemeClr>
              </a:solidFill>
              <a:latin typeface="ＭＳ Ｐゴシック"/>
              <a:ea typeface="ＭＳ Ｐゴシック"/>
              <a:cs typeface="ＭＳ Ｐゴシック"/>
            </a:endParaRPr>
          </a:p>
        </p:txBody>
      </p:sp>
      <p:sp>
        <p:nvSpPr>
          <p:cNvPr id="66" name="円/楕円 65">
            <a:extLst>
              <a:ext uri="{FF2B5EF4-FFF2-40B4-BE49-F238E27FC236}">
                <a16:creationId xmlns:a16="http://schemas.microsoft.com/office/drawing/2014/main" id="{3074FD8F-FE0A-7649-A367-E17550721773}"/>
              </a:ext>
            </a:extLst>
          </p:cNvPr>
          <p:cNvSpPr/>
          <p:nvPr/>
        </p:nvSpPr>
        <p:spPr>
          <a:xfrm>
            <a:off x="6509911" y="2568597"/>
            <a:ext cx="416221" cy="416221"/>
          </a:xfrm>
          <a:prstGeom prst="ellipse">
            <a:avLst/>
          </a:prstGeom>
          <a:solidFill>
            <a:schemeClr val="accent6">
              <a:lumMod val="75000"/>
            </a:schemeClr>
          </a:solidFill>
          <a:ln w="57150">
            <a:solidFill>
              <a:srgbClr val="7030A0"/>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7" name="テキスト ボックス 66">
            <a:extLst>
              <a:ext uri="{FF2B5EF4-FFF2-40B4-BE49-F238E27FC236}">
                <a16:creationId xmlns:a16="http://schemas.microsoft.com/office/drawing/2014/main" id="{4C7FEAAF-5364-C04F-B913-8D0474EFA765}"/>
              </a:ext>
            </a:extLst>
          </p:cNvPr>
          <p:cNvSpPr txBox="1"/>
          <p:nvPr/>
        </p:nvSpPr>
        <p:spPr>
          <a:xfrm>
            <a:off x="5711444" y="2639927"/>
            <a:ext cx="800219" cy="276999"/>
          </a:xfrm>
          <a:prstGeom prst="rect">
            <a:avLst/>
          </a:prstGeom>
          <a:noFill/>
        </p:spPr>
        <p:txBody>
          <a:bodyPr wrap="none" rtlCol="0">
            <a:spAutoFit/>
          </a:bodyPr>
          <a:lstStyle/>
          <a:p>
            <a:r>
              <a:rPr kumimoji="1" lang="ja-JP" altLang="en-US" sz="1200">
                <a:solidFill>
                  <a:schemeClr val="accent6">
                    <a:lumMod val="75000"/>
                  </a:schemeClr>
                </a:solidFill>
                <a:latin typeface="Meiryo" panose="020B0604030504040204" pitchFamily="34" charset="-128"/>
                <a:ea typeface="Meiryo" panose="020B0604030504040204" pitchFamily="34" charset="-128"/>
              </a:rPr>
              <a:t>デプロイ</a:t>
            </a:r>
          </a:p>
        </p:txBody>
      </p:sp>
      <p:sp>
        <p:nvSpPr>
          <p:cNvPr id="68" name="円/楕円 67">
            <a:extLst>
              <a:ext uri="{FF2B5EF4-FFF2-40B4-BE49-F238E27FC236}">
                <a16:creationId xmlns:a16="http://schemas.microsoft.com/office/drawing/2014/main" id="{646E5C15-753F-014D-8705-BE49EAD66853}"/>
              </a:ext>
            </a:extLst>
          </p:cNvPr>
          <p:cNvSpPr/>
          <p:nvPr/>
        </p:nvSpPr>
        <p:spPr>
          <a:xfrm>
            <a:off x="2770929" y="3618097"/>
            <a:ext cx="416221" cy="416221"/>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9" name="テキスト ボックス 68">
            <a:extLst>
              <a:ext uri="{FF2B5EF4-FFF2-40B4-BE49-F238E27FC236}">
                <a16:creationId xmlns:a16="http://schemas.microsoft.com/office/drawing/2014/main" id="{D25EF8D6-EC55-1F46-933C-F2D7696620C1}"/>
              </a:ext>
            </a:extLst>
          </p:cNvPr>
          <p:cNvSpPr txBox="1"/>
          <p:nvPr/>
        </p:nvSpPr>
        <p:spPr>
          <a:xfrm>
            <a:off x="7616579" y="3666100"/>
            <a:ext cx="492443" cy="276999"/>
          </a:xfrm>
          <a:prstGeom prst="rect">
            <a:avLst/>
          </a:prstGeom>
          <a:noFill/>
        </p:spPr>
        <p:txBody>
          <a:bodyPr wrap="none" rtlCol="0">
            <a:spAutoFit/>
          </a:bodyPr>
          <a:lstStyle/>
          <a:p>
            <a:r>
              <a:rPr kumimoji="1" lang="ja-JP" altLang="en-US" sz="1200">
                <a:solidFill>
                  <a:srgbClr val="7030A0"/>
                </a:solidFill>
                <a:latin typeface="Meiryo" panose="020B0604030504040204" pitchFamily="34" charset="-128"/>
                <a:ea typeface="Meiryo" panose="020B0604030504040204" pitchFamily="34" charset="-128"/>
              </a:rPr>
              <a:t>運用</a:t>
            </a:r>
          </a:p>
        </p:txBody>
      </p:sp>
      <p:sp>
        <p:nvSpPr>
          <p:cNvPr id="70" name="テキスト ボックス 69">
            <a:extLst>
              <a:ext uri="{FF2B5EF4-FFF2-40B4-BE49-F238E27FC236}">
                <a16:creationId xmlns:a16="http://schemas.microsoft.com/office/drawing/2014/main" id="{7725F0C8-26D6-2042-B1BD-70C632C95445}"/>
              </a:ext>
            </a:extLst>
          </p:cNvPr>
          <p:cNvSpPr txBox="1"/>
          <p:nvPr/>
        </p:nvSpPr>
        <p:spPr>
          <a:xfrm rot="16200000">
            <a:off x="8492066" y="2632519"/>
            <a:ext cx="492443" cy="276999"/>
          </a:xfrm>
          <a:prstGeom prst="rect">
            <a:avLst/>
          </a:prstGeom>
          <a:noFill/>
        </p:spPr>
        <p:txBody>
          <a:bodyPr wrap="none" rtlCol="0">
            <a:spAutoFit/>
          </a:bodyPr>
          <a:lstStyle/>
          <a:p>
            <a:r>
              <a:rPr kumimoji="1" lang="ja-JP" altLang="en-US" sz="1200">
                <a:solidFill>
                  <a:srgbClr val="7030A0"/>
                </a:solidFill>
                <a:latin typeface="Meiryo" panose="020B0604030504040204" pitchFamily="34" charset="-128"/>
                <a:ea typeface="Meiryo" panose="020B0604030504040204" pitchFamily="34" charset="-128"/>
              </a:rPr>
              <a:t>監視</a:t>
            </a:r>
          </a:p>
        </p:txBody>
      </p:sp>
      <p:sp>
        <p:nvSpPr>
          <p:cNvPr id="71" name="三角形 70">
            <a:extLst>
              <a:ext uri="{FF2B5EF4-FFF2-40B4-BE49-F238E27FC236}">
                <a16:creationId xmlns:a16="http://schemas.microsoft.com/office/drawing/2014/main" id="{D7EA4838-5333-5449-A8E6-EEE8FC74B1CC}"/>
              </a:ext>
            </a:extLst>
          </p:cNvPr>
          <p:cNvSpPr/>
          <p:nvPr/>
        </p:nvSpPr>
        <p:spPr>
          <a:xfrm rot="18838823">
            <a:off x="8455724" y="1931391"/>
            <a:ext cx="306733" cy="240733"/>
          </a:xfrm>
          <a:prstGeom prst="triangle">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6">
                  <a:lumMod val="75000"/>
                </a:schemeClr>
              </a:solidFill>
              <a:latin typeface="ＭＳ Ｐゴシック"/>
              <a:ea typeface="ＭＳ Ｐゴシック"/>
              <a:cs typeface="ＭＳ Ｐゴシック"/>
            </a:endParaRPr>
          </a:p>
        </p:txBody>
      </p:sp>
      <p:sp>
        <p:nvSpPr>
          <p:cNvPr id="73" name="テキスト ボックス 72">
            <a:extLst>
              <a:ext uri="{FF2B5EF4-FFF2-40B4-BE49-F238E27FC236}">
                <a16:creationId xmlns:a16="http://schemas.microsoft.com/office/drawing/2014/main" id="{0EAFA6ED-7086-5E42-8812-78F35BD0F83B}"/>
              </a:ext>
            </a:extLst>
          </p:cNvPr>
          <p:cNvSpPr txBox="1"/>
          <p:nvPr/>
        </p:nvSpPr>
        <p:spPr>
          <a:xfrm>
            <a:off x="5987301" y="5390397"/>
            <a:ext cx="1491117" cy="276999"/>
          </a:xfrm>
          <a:prstGeom prst="rect">
            <a:avLst/>
          </a:prstGeom>
          <a:noFill/>
        </p:spPr>
        <p:txBody>
          <a:bodyPr wrap="square" rtlCol="0">
            <a:spAutoFit/>
          </a:bodyPr>
          <a:lstStyle/>
          <a:p>
            <a:pPr algn="ctr"/>
            <a:r>
              <a:rPr kumimoji="1" lang="en-US" altLang="ja-JP" sz="1200" dirty="0">
                <a:solidFill>
                  <a:schemeClr val="bg1"/>
                </a:solidFill>
                <a:latin typeface="Meiryo" panose="020B0604030504040204" pitchFamily="34" charset="-128"/>
                <a:ea typeface="Meiryo" panose="020B0604030504040204" pitchFamily="34" charset="-128"/>
              </a:rPr>
              <a:t>DevOps</a:t>
            </a:r>
            <a:endParaRPr kumimoji="1" lang="ja-JP" altLang="en-US" sz="1200">
              <a:solidFill>
                <a:schemeClr val="bg1"/>
              </a:solidFill>
              <a:latin typeface="Meiryo" panose="020B0604030504040204" pitchFamily="34" charset="-128"/>
              <a:ea typeface="Meiryo" panose="020B0604030504040204" pitchFamily="34" charset="-128"/>
            </a:endParaRPr>
          </a:p>
        </p:txBody>
      </p:sp>
      <p:sp>
        <p:nvSpPr>
          <p:cNvPr id="74" name="テキスト ボックス 73">
            <a:extLst>
              <a:ext uri="{FF2B5EF4-FFF2-40B4-BE49-F238E27FC236}">
                <a16:creationId xmlns:a16="http://schemas.microsoft.com/office/drawing/2014/main" id="{18BD7FDA-7218-6C43-A529-713E8E63791B}"/>
              </a:ext>
            </a:extLst>
          </p:cNvPr>
          <p:cNvSpPr txBox="1"/>
          <p:nvPr/>
        </p:nvSpPr>
        <p:spPr>
          <a:xfrm>
            <a:off x="7225329" y="909849"/>
            <a:ext cx="1210589" cy="400110"/>
          </a:xfrm>
          <a:prstGeom prst="rect">
            <a:avLst/>
          </a:prstGeom>
          <a:noFill/>
        </p:spPr>
        <p:txBody>
          <a:bodyPr wrap="none" rtlCol="0">
            <a:spAutoFit/>
          </a:bodyPr>
          <a:lstStyle/>
          <a:p>
            <a:pPr algn="ctr"/>
            <a:r>
              <a:rPr kumimoji="1" lang="ja-JP" altLang="en-US" sz="2000">
                <a:solidFill>
                  <a:srgbClr val="002060"/>
                </a:solidFill>
                <a:latin typeface="Meiryo" panose="020B0604030504040204" pitchFamily="34" charset="-128"/>
                <a:ea typeface="Meiryo" panose="020B0604030504040204" pitchFamily="34" charset="-128"/>
              </a:rPr>
              <a:t>サービス</a:t>
            </a:r>
          </a:p>
        </p:txBody>
      </p:sp>
      <p:sp>
        <p:nvSpPr>
          <p:cNvPr id="75" name="テキスト ボックス 74">
            <a:extLst>
              <a:ext uri="{FF2B5EF4-FFF2-40B4-BE49-F238E27FC236}">
                <a16:creationId xmlns:a16="http://schemas.microsoft.com/office/drawing/2014/main" id="{F43077DD-3B40-1442-A863-A7DAE73D0071}"/>
              </a:ext>
            </a:extLst>
          </p:cNvPr>
          <p:cNvSpPr txBox="1"/>
          <p:nvPr/>
        </p:nvSpPr>
        <p:spPr>
          <a:xfrm>
            <a:off x="6923785" y="2570440"/>
            <a:ext cx="1172116" cy="261610"/>
          </a:xfrm>
          <a:prstGeom prst="rect">
            <a:avLst/>
          </a:prstGeom>
          <a:noFill/>
        </p:spPr>
        <p:txBody>
          <a:bodyPr wrap="none" rtlCol="0">
            <a:spAutoFit/>
          </a:bodyPr>
          <a:lstStyle/>
          <a:p>
            <a:r>
              <a:rPr kumimoji="1" lang="ja-JP" altLang="en-US" sz="1100" b="1">
                <a:solidFill>
                  <a:srgbClr val="7030A0"/>
                </a:solidFill>
                <a:latin typeface="Meiryo" panose="020B0604030504040204" pitchFamily="34" charset="-128"/>
                <a:ea typeface="Meiryo" panose="020B0604030504040204" pitchFamily="34" charset="-128"/>
              </a:rPr>
              <a:t>フィードバック</a:t>
            </a:r>
          </a:p>
        </p:txBody>
      </p:sp>
      <p:sp>
        <p:nvSpPr>
          <p:cNvPr id="76" name="テキスト ボックス 75">
            <a:extLst>
              <a:ext uri="{FF2B5EF4-FFF2-40B4-BE49-F238E27FC236}">
                <a16:creationId xmlns:a16="http://schemas.microsoft.com/office/drawing/2014/main" id="{9C309EE8-5D8C-A74E-969D-64A9AD9855DF}"/>
              </a:ext>
            </a:extLst>
          </p:cNvPr>
          <p:cNvSpPr txBox="1"/>
          <p:nvPr/>
        </p:nvSpPr>
        <p:spPr>
          <a:xfrm>
            <a:off x="6702627" y="1180262"/>
            <a:ext cx="1508746" cy="446276"/>
          </a:xfrm>
          <a:prstGeom prst="rect">
            <a:avLst/>
          </a:prstGeom>
          <a:noFill/>
        </p:spPr>
        <p:txBody>
          <a:bodyPr wrap="none" rtlCol="0">
            <a:spAutoFit/>
          </a:bodyPr>
          <a:lstStyle/>
          <a:p>
            <a:r>
              <a:rPr kumimoji="1" lang="en-US" altLang="ja-JP" sz="1400" b="1" dirty="0">
                <a:solidFill>
                  <a:srgbClr val="7030A0"/>
                </a:solidFill>
                <a:latin typeface="Meiryo" panose="020B0604030504040204" pitchFamily="34" charset="-128"/>
                <a:ea typeface="Meiryo" panose="020B0604030504040204" pitchFamily="34" charset="-128"/>
              </a:rPr>
              <a:t>SRE</a:t>
            </a:r>
          </a:p>
          <a:p>
            <a:r>
              <a:rPr kumimoji="1" lang="en-US" altLang="ja-JP" sz="900" dirty="0">
                <a:solidFill>
                  <a:srgbClr val="7030A0"/>
                </a:solidFill>
                <a:latin typeface="Meiryo" panose="020B0604030504040204" pitchFamily="34" charset="-128"/>
                <a:ea typeface="Meiryo" panose="020B0604030504040204" pitchFamily="34" charset="-128"/>
              </a:rPr>
              <a:t>Site Reliability Engineer</a:t>
            </a:r>
            <a:endParaRPr kumimoji="1" lang="ja-JP" altLang="en-US" sz="900">
              <a:solidFill>
                <a:srgbClr val="7030A0"/>
              </a:solidFill>
              <a:latin typeface="Meiryo" panose="020B0604030504040204" pitchFamily="34" charset="-128"/>
              <a:ea typeface="Meiryo" panose="020B0604030504040204" pitchFamily="34" charset="-128"/>
            </a:endParaRPr>
          </a:p>
        </p:txBody>
      </p:sp>
      <p:cxnSp>
        <p:nvCxnSpPr>
          <p:cNvPr id="77" name="直線コネクタ 76">
            <a:extLst>
              <a:ext uri="{FF2B5EF4-FFF2-40B4-BE49-F238E27FC236}">
                <a16:creationId xmlns:a16="http://schemas.microsoft.com/office/drawing/2014/main" id="{5AC5CE44-F724-9646-BA11-14C7760C18A3}"/>
              </a:ext>
            </a:extLst>
          </p:cNvPr>
          <p:cNvCxnSpPr>
            <a:cxnSpLocks/>
          </p:cNvCxnSpPr>
          <p:nvPr/>
        </p:nvCxnSpPr>
        <p:spPr>
          <a:xfrm>
            <a:off x="6942735" y="2802287"/>
            <a:ext cx="1088927" cy="0"/>
          </a:xfrm>
          <a:prstGeom prst="line">
            <a:avLst/>
          </a:prstGeom>
          <a:ln>
            <a:solidFill>
              <a:srgbClr val="7030A0"/>
            </a:solidFill>
          </a:ln>
          <a:effectLst/>
        </p:spPr>
        <p:style>
          <a:lnRef idx="2">
            <a:schemeClr val="accent1"/>
          </a:lnRef>
          <a:fillRef idx="0">
            <a:schemeClr val="accent1"/>
          </a:fillRef>
          <a:effectRef idx="1">
            <a:schemeClr val="accent1"/>
          </a:effectRef>
          <a:fontRef idx="minor">
            <a:schemeClr val="tx1"/>
          </a:fontRef>
        </p:style>
      </p:cxnSp>
      <p:sp>
        <p:nvSpPr>
          <p:cNvPr id="78" name="テキスト ボックス 77">
            <a:extLst>
              <a:ext uri="{FF2B5EF4-FFF2-40B4-BE49-F238E27FC236}">
                <a16:creationId xmlns:a16="http://schemas.microsoft.com/office/drawing/2014/main" id="{8F65D4C5-CE0E-1E4D-A30B-AD2EB5FB07DB}"/>
              </a:ext>
            </a:extLst>
          </p:cNvPr>
          <p:cNvSpPr txBox="1"/>
          <p:nvPr/>
        </p:nvSpPr>
        <p:spPr>
          <a:xfrm>
            <a:off x="6923785" y="2823623"/>
            <a:ext cx="1031051" cy="261610"/>
          </a:xfrm>
          <a:prstGeom prst="rect">
            <a:avLst/>
          </a:prstGeom>
          <a:noFill/>
        </p:spPr>
        <p:txBody>
          <a:bodyPr wrap="none" rtlCol="0">
            <a:spAutoFit/>
          </a:bodyPr>
          <a:lstStyle/>
          <a:p>
            <a:r>
              <a:rPr kumimoji="1" lang="ja-JP" altLang="en-US" sz="1100" b="1">
                <a:solidFill>
                  <a:srgbClr val="7030A0"/>
                </a:solidFill>
                <a:latin typeface="Meiryo" panose="020B0604030504040204" pitchFamily="34" charset="-128"/>
                <a:ea typeface="Meiryo" panose="020B0604030504040204" pitchFamily="34" charset="-128"/>
              </a:rPr>
              <a:t>アップデート</a:t>
            </a:r>
          </a:p>
        </p:txBody>
      </p:sp>
      <p:sp>
        <p:nvSpPr>
          <p:cNvPr id="79" name="テキスト ボックス 78">
            <a:extLst>
              <a:ext uri="{FF2B5EF4-FFF2-40B4-BE49-F238E27FC236}">
                <a16:creationId xmlns:a16="http://schemas.microsoft.com/office/drawing/2014/main" id="{7EDC7C7A-6941-AB4D-9158-DF436A268FF7}"/>
              </a:ext>
            </a:extLst>
          </p:cNvPr>
          <p:cNvSpPr txBox="1"/>
          <p:nvPr/>
        </p:nvSpPr>
        <p:spPr>
          <a:xfrm>
            <a:off x="7385958" y="1832171"/>
            <a:ext cx="954107" cy="276999"/>
          </a:xfrm>
          <a:prstGeom prst="rect">
            <a:avLst/>
          </a:prstGeom>
          <a:noFill/>
        </p:spPr>
        <p:txBody>
          <a:bodyPr wrap="none" rtlCol="0">
            <a:spAutoFit/>
          </a:bodyPr>
          <a:lstStyle/>
          <a:p>
            <a:r>
              <a:rPr kumimoji="1" lang="ja-JP" altLang="en-US" sz="1200">
                <a:solidFill>
                  <a:srgbClr val="7030A0"/>
                </a:solidFill>
                <a:latin typeface="Meiryo" panose="020B0604030504040204" pitchFamily="34" charset="-128"/>
                <a:ea typeface="Meiryo" panose="020B0604030504040204" pitchFamily="34" charset="-128"/>
              </a:rPr>
              <a:t>データ収集</a:t>
            </a:r>
          </a:p>
        </p:txBody>
      </p:sp>
      <p:grpSp>
        <p:nvGrpSpPr>
          <p:cNvPr id="6" name="グループ化 5">
            <a:extLst>
              <a:ext uri="{FF2B5EF4-FFF2-40B4-BE49-F238E27FC236}">
                <a16:creationId xmlns:a16="http://schemas.microsoft.com/office/drawing/2014/main" id="{34B0D98F-8ECE-7746-A385-FC2FDED4EE9E}"/>
              </a:ext>
            </a:extLst>
          </p:cNvPr>
          <p:cNvGrpSpPr/>
          <p:nvPr/>
        </p:nvGrpSpPr>
        <p:grpSpPr>
          <a:xfrm>
            <a:off x="301690" y="5953896"/>
            <a:ext cx="632413" cy="632413"/>
            <a:chOff x="228677" y="5912544"/>
            <a:chExt cx="632413" cy="632413"/>
          </a:xfrm>
        </p:grpSpPr>
        <p:pic>
          <p:nvPicPr>
            <p:cNvPr id="145" name="Picture 2">
              <a:extLst>
                <a:ext uri="{FF2B5EF4-FFF2-40B4-BE49-F238E27FC236}">
                  <a16:creationId xmlns:a16="http://schemas.microsoft.com/office/drawing/2014/main" id="{58D6AA55-8B83-F241-8DBD-BC3EC428C85A}"/>
                </a:ext>
              </a:extLst>
            </p:cNvPr>
            <p:cNvPicPr>
              <a:picLocks noChangeAspect="1" noChangeArrowheads="1"/>
            </p:cNvPicPr>
            <p:nvPr/>
          </p:nvPicPr>
          <p:blipFill>
            <a:blip r:embed="rId2" cstate="print">
              <a:lum bright="70000" contrast="-70000"/>
              <a:extLst>
                <a:ext uri="{28A0092B-C50C-407E-A947-70E740481C1C}">
                  <a14:useLocalDpi xmlns:a14="http://schemas.microsoft.com/office/drawing/2010/main"/>
                </a:ext>
              </a:extLst>
            </a:blip>
            <a:srcRect/>
            <a:stretch>
              <a:fillRect/>
            </a:stretch>
          </p:blipFill>
          <p:spPr bwMode="auto">
            <a:xfrm rot="18897634">
              <a:off x="228677" y="5912544"/>
              <a:ext cx="632413" cy="632413"/>
            </a:xfrm>
            <a:prstGeom prst="rect">
              <a:avLst/>
            </a:prstGeom>
            <a:noFill/>
            <a:extLst>
              <a:ext uri="{909E8E84-426E-40DD-AFC4-6F175D3DCCD1}">
                <a14:hiddenFill xmlns:a14="http://schemas.microsoft.com/office/drawing/2010/main">
                  <a:solidFill>
                    <a:srgbClr val="FFFFFF"/>
                  </a:solidFill>
                </a14:hiddenFill>
              </a:ext>
            </a:extLst>
          </p:spPr>
        </p:pic>
        <p:sp>
          <p:nvSpPr>
            <p:cNvPr id="146" name="円/楕円 145">
              <a:extLst>
                <a:ext uri="{FF2B5EF4-FFF2-40B4-BE49-F238E27FC236}">
                  <a16:creationId xmlns:a16="http://schemas.microsoft.com/office/drawing/2014/main" id="{382E8E10-0BE5-5049-A277-5E039EFCFEB7}"/>
                </a:ext>
              </a:extLst>
            </p:cNvPr>
            <p:cNvSpPr/>
            <p:nvPr/>
          </p:nvSpPr>
          <p:spPr>
            <a:xfrm flipV="1">
              <a:off x="296743" y="5938422"/>
              <a:ext cx="106509" cy="106509"/>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7" name="円/楕円 146">
              <a:extLst>
                <a:ext uri="{FF2B5EF4-FFF2-40B4-BE49-F238E27FC236}">
                  <a16:creationId xmlns:a16="http://schemas.microsoft.com/office/drawing/2014/main" id="{8CA8ED3F-814A-F24C-A557-7CA882D06F1F}"/>
                </a:ext>
              </a:extLst>
            </p:cNvPr>
            <p:cNvSpPr/>
            <p:nvPr/>
          </p:nvSpPr>
          <p:spPr>
            <a:xfrm flipV="1">
              <a:off x="661041" y="6388101"/>
              <a:ext cx="106509" cy="106509"/>
            </a:xfrm>
            <a:prstGeom prst="ellips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8" name="円/楕円 147">
              <a:extLst>
                <a:ext uri="{FF2B5EF4-FFF2-40B4-BE49-F238E27FC236}">
                  <a16:creationId xmlns:a16="http://schemas.microsoft.com/office/drawing/2014/main" id="{215E9BC0-7002-4A49-97AD-C01014A993D9}"/>
                </a:ext>
              </a:extLst>
            </p:cNvPr>
            <p:cNvSpPr/>
            <p:nvPr/>
          </p:nvSpPr>
          <p:spPr>
            <a:xfrm flipV="1">
              <a:off x="296743" y="6388101"/>
              <a:ext cx="106509" cy="106509"/>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9" name="円/楕円 148">
              <a:extLst>
                <a:ext uri="{FF2B5EF4-FFF2-40B4-BE49-F238E27FC236}">
                  <a16:creationId xmlns:a16="http://schemas.microsoft.com/office/drawing/2014/main" id="{4B7AABA3-3B88-F549-9A3B-37764F065035}"/>
                </a:ext>
              </a:extLst>
            </p:cNvPr>
            <p:cNvSpPr/>
            <p:nvPr/>
          </p:nvSpPr>
          <p:spPr>
            <a:xfrm flipV="1">
              <a:off x="661041" y="5938421"/>
              <a:ext cx="106509" cy="106509"/>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50" name="グループ化 149">
            <a:extLst>
              <a:ext uri="{FF2B5EF4-FFF2-40B4-BE49-F238E27FC236}">
                <a16:creationId xmlns:a16="http://schemas.microsoft.com/office/drawing/2014/main" id="{C0711D07-8DD3-4642-BD56-B5D4C97C3B1E}"/>
              </a:ext>
            </a:extLst>
          </p:cNvPr>
          <p:cNvGrpSpPr/>
          <p:nvPr/>
        </p:nvGrpSpPr>
        <p:grpSpPr>
          <a:xfrm>
            <a:off x="907019" y="5953895"/>
            <a:ext cx="632413" cy="632413"/>
            <a:chOff x="228677" y="5912544"/>
            <a:chExt cx="632413" cy="632413"/>
          </a:xfrm>
        </p:grpSpPr>
        <p:pic>
          <p:nvPicPr>
            <p:cNvPr id="151" name="Picture 2">
              <a:extLst>
                <a:ext uri="{FF2B5EF4-FFF2-40B4-BE49-F238E27FC236}">
                  <a16:creationId xmlns:a16="http://schemas.microsoft.com/office/drawing/2014/main" id="{2E2C4590-4818-7C4C-88D7-E8B281E75FE8}"/>
                </a:ext>
              </a:extLst>
            </p:cNvPr>
            <p:cNvPicPr>
              <a:picLocks noChangeAspect="1" noChangeArrowheads="1"/>
            </p:cNvPicPr>
            <p:nvPr/>
          </p:nvPicPr>
          <p:blipFill>
            <a:blip r:embed="rId2" cstate="print">
              <a:lum bright="70000" contrast="-70000"/>
              <a:extLst>
                <a:ext uri="{28A0092B-C50C-407E-A947-70E740481C1C}">
                  <a14:useLocalDpi xmlns:a14="http://schemas.microsoft.com/office/drawing/2010/main"/>
                </a:ext>
              </a:extLst>
            </a:blip>
            <a:srcRect/>
            <a:stretch>
              <a:fillRect/>
            </a:stretch>
          </p:blipFill>
          <p:spPr bwMode="auto">
            <a:xfrm rot="18897634">
              <a:off x="228677" y="5912544"/>
              <a:ext cx="632413" cy="632413"/>
            </a:xfrm>
            <a:prstGeom prst="rect">
              <a:avLst/>
            </a:prstGeom>
            <a:noFill/>
            <a:extLst>
              <a:ext uri="{909E8E84-426E-40DD-AFC4-6F175D3DCCD1}">
                <a14:hiddenFill xmlns:a14="http://schemas.microsoft.com/office/drawing/2010/main">
                  <a:solidFill>
                    <a:srgbClr val="FFFFFF"/>
                  </a:solidFill>
                </a14:hiddenFill>
              </a:ext>
            </a:extLst>
          </p:spPr>
        </p:pic>
        <p:sp>
          <p:nvSpPr>
            <p:cNvPr id="152" name="円/楕円 151">
              <a:extLst>
                <a:ext uri="{FF2B5EF4-FFF2-40B4-BE49-F238E27FC236}">
                  <a16:creationId xmlns:a16="http://schemas.microsoft.com/office/drawing/2014/main" id="{60E7624D-DB6D-E44C-8609-D503097D9278}"/>
                </a:ext>
              </a:extLst>
            </p:cNvPr>
            <p:cNvSpPr/>
            <p:nvPr/>
          </p:nvSpPr>
          <p:spPr>
            <a:xfrm flipV="1">
              <a:off x="296743" y="5938422"/>
              <a:ext cx="106509" cy="106509"/>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3" name="円/楕円 152">
              <a:extLst>
                <a:ext uri="{FF2B5EF4-FFF2-40B4-BE49-F238E27FC236}">
                  <a16:creationId xmlns:a16="http://schemas.microsoft.com/office/drawing/2014/main" id="{A520A333-1C75-A742-AA5B-EB54A28DC31F}"/>
                </a:ext>
              </a:extLst>
            </p:cNvPr>
            <p:cNvSpPr/>
            <p:nvPr/>
          </p:nvSpPr>
          <p:spPr>
            <a:xfrm flipV="1">
              <a:off x="661041" y="6388101"/>
              <a:ext cx="106509" cy="106509"/>
            </a:xfrm>
            <a:prstGeom prst="ellips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4" name="円/楕円 153">
              <a:extLst>
                <a:ext uri="{FF2B5EF4-FFF2-40B4-BE49-F238E27FC236}">
                  <a16:creationId xmlns:a16="http://schemas.microsoft.com/office/drawing/2014/main" id="{4B264BE1-F8EB-9445-A7A7-085524693AF0}"/>
                </a:ext>
              </a:extLst>
            </p:cNvPr>
            <p:cNvSpPr/>
            <p:nvPr/>
          </p:nvSpPr>
          <p:spPr>
            <a:xfrm flipV="1">
              <a:off x="296743" y="6388101"/>
              <a:ext cx="106509" cy="106509"/>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5" name="円/楕円 154">
              <a:extLst>
                <a:ext uri="{FF2B5EF4-FFF2-40B4-BE49-F238E27FC236}">
                  <a16:creationId xmlns:a16="http://schemas.microsoft.com/office/drawing/2014/main" id="{D5B704B6-0E1D-5148-A238-1F2C321299E6}"/>
                </a:ext>
              </a:extLst>
            </p:cNvPr>
            <p:cNvSpPr/>
            <p:nvPr/>
          </p:nvSpPr>
          <p:spPr>
            <a:xfrm flipV="1">
              <a:off x="661041" y="5938421"/>
              <a:ext cx="106509" cy="106509"/>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56" name="グループ化 155">
            <a:extLst>
              <a:ext uri="{FF2B5EF4-FFF2-40B4-BE49-F238E27FC236}">
                <a16:creationId xmlns:a16="http://schemas.microsoft.com/office/drawing/2014/main" id="{8F3FC618-79E4-1644-AAF8-AD6E36600546}"/>
              </a:ext>
            </a:extLst>
          </p:cNvPr>
          <p:cNvGrpSpPr/>
          <p:nvPr/>
        </p:nvGrpSpPr>
        <p:grpSpPr>
          <a:xfrm>
            <a:off x="1518281" y="5949699"/>
            <a:ext cx="632413" cy="632413"/>
            <a:chOff x="228677" y="5912544"/>
            <a:chExt cx="632413" cy="632413"/>
          </a:xfrm>
        </p:grpSpPr>
        <p:pic>
          <p:nvPicPr>
            <p:cNvPr id="157" name="Picture 2">
              <a:extLst>
                <a:ext uri="{FF2B5EF4-FFF2-40B4-BE49-F238E27FC236}">
                  <a16:creationId xmlns:a16="http://schemas.microsoft.com/office/drawing/2014/main" id="{24E00F02-6569-864E-8481-D10008D85290}"/>
                </a:ext>
              </a:extLst>
            </p:cNvPr>
            <p:cNvPicPr>
              <a:picLocks noChangeAspect="1" noChangeArrowheads="1"/>
            </p:cNvPicPr>
            <p:nvPr/>
          </p:nvPicPr>
          <p:blipFill>
            <a:blip r:embed="rId2" cstate="print">
              <a:lum bright="70000" contrast="-70000"/>
              <a:extLst>
                <a:ext uri="{28A0092B-C50C-407E-A947-70E740481C1C}">
                  <a14:useLocalDpi xmlns:a14="http://schemas.microsoft.com/office/drawing/2010/main"/>
                </a:ext>
              </a:extLst>
            </a:blip>
            <a:srcRect/>
            <a:stretch>
              <a:fillRect/>
            </a:stretch>
          </p:blipFill>
          <p:spPr bwMode="auto">
            <a:xfrm rot="18897634">
              <a:off x="228677" y="5912544"/>
              <a:ext cx="632413" cy="632413"/>
            </a:xfrm>
            <a:prstGeom prst="rect">
              <a:avLst/>
            </a:prstGeom>
            <a:noFill/>
            <a:extLst>
              <a:ext uri="{909E8E84-426E-40DD-AFC4-6F175D3DCCD1}">
                <a14:hiddenFill xmlns:a14="http://schemas.microsoft.com/office/drawing/2010/main">
                  <a:solidFill>
                    <a:srgbClr val="FFFFFF"/>
                  </a:solidFill>
                </a14:hiddenFill>
              </a:ext>
            </a:extLst>
          </p:spPr>
        </p:pic>
        <p:sp>
          <p:nvSpPr>
            <p:cNvPr id="158" name="円/楕円 157">
              <a:extLst>
                <a:ext uri="{FF2B5EF4-FFF2-40B4-BE49-F238E27FC236}">
                  <a16:creationId xmlns:a16="http://schemas.microsoft.com/office/drawing/2014/main" id="{973B35CE-4CDE-4640-816B-5369FB8561CF}"/>
                </a:ext>
              </a:extLst>
            </p:cNvPr>
            <p:cNvSpPr/>
            <p:nvPr/>
          </p:nvSpPr>
          <p:spPr>
            <a:xfrm flipV="1">
              <a:off x="296743" y="5938422"/>
              <a:ext cx="106509" cy="106509"/>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9" name="円/楕円 158">
              <a:extLst>
                <a:ext uri="{FF2B5EF4-FFF2-40B4-BE49-F238E27FC236}">
                  <a16:creationId xmlns:a16="http://schemas.microsoft.com/office/drawing/2014/main" id="{E6D0F216-07F3-664D-8E08-4F363562B78B}"/>
                </a:ext>
              </a:extLst>
            </p:cNvPr>
            <p:cNvSpPr/>
            <p:nvPr/>
          </p:nvSpPr>
          <p:spPr>
            <a:xfrm flipV="1">
              <a:off x="661041" y="6388101"/>
              <a:ext cx="106509" cy="106509"/>
            </a:xfrm>
            <a:prstGeom prst="ellips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0" name="円/楕円 159">
              <a:extLst>
                <a:ext uri="{FF2B5EF4-FFF2-40B4-BE49-F238E27FC236}">
                  <a16:creationId xmlns:a16="http://schemas.microsoft.com/office/drawing/2014/main" id="{9A5FF774-DB15-034A-9A31-26C2FD3B39CD}"/>
                </a:ext>
              </a:extLst>
            </p:cNvPr>
            <p:cNvSpPr/>
            <p:nvPr/>
          </p:nvSpPr>
          <p:spPr>
            <a:xfrm flipV="1">
              <a:off x="296743" y="6388101"/>
              <a:ext cx="106509" cy="106509"/>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1" name="円/楕円 160">
              <a:extLst>
                <a:ext uri="{FF2B5EF4-FFF2-40B4-BE49-F238E27FC236}">
                  <a16:creationId xmlns:a16="http://schemas.microsoft.com/office/drawing/2014/main" id="{1BF78B3C-6089-BA45-B85D-C20AF31CCB26}"/>
                </a:ext>
              </a:extLst>
            </p:cNvPr>
            <p:cNvSpPr/>
            <p:nvPr/>
          </p:nvSpPr>
          <p:spPr>
            <a:xfrm flipV="1">
              <a:off x="661041" y="5938421"/>
              <a:ext cx="106509" cy="106509"/>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62" name="グループ化 161">
            <a:extLst>
              <a:ext uri="{FF2B5EF4-FFF2-40B4-BE49-F238E27FC236}">
                <a16:creationId xmlns:a16="http://schemas.microsoft.com/office/drawing/2014/main" id="{14095239-2184-B444-BD29-53D2FC126541}"/>
              </a:ext>
            </a:extLst>
          </p:cNvPr>
          <p:cNvGrpSpPr/>
          <p:nvPr/>
        </p:nvGrpSpPr>
        <p:grpSpPr>
          <a:xfrm>
            <a:off x="2123610" y="5949698"/>
            <a:ext cx="632413" cy="632413"/>
            <a:chOff x="228677" y="5912544"/>
            <a:chExt cx="632413" cy="632413"/>
          </a:xfrm>
        </p:grpSpPr>
        <p:pic>
          <p:nvPicPr>
            <p:cNvPr id="163" name="Picture 2">
              <a:extLst>
                <a:ext uri="{FF2B5EF4-FFF2-40B4-BE49-F238E27FC236}">
                  <a16:creationId xmlns:a16="http://schemas.microsoft.com/office/drawing/2014/main" id="{2DFA9913-8F93-8F49-9332-44AFF1F8470A}"/>
                </a:ext>
              </a:extLst>
            </p:cNvPr>
            <p:cNvPicPr>
              <a:picLocks noChangeAspect="1" noChangeArrowheads="1"/>
            </p:cNvPicPr>
            <p:nvPr/>
          </p:nvPicPr>
          <p:blipFill>
            <a:blip r:embed="rId2" cstate="print">
              <a:lum bright="70000" contrast="-70000"/>
              <a:extLst>
                <a:ext uri="{28A0092B-C50C-407E-A947-70E740481C1C}">
                  <a14:useLocalDpi xmlns:a14="http://schemas.microsoft.com/office/drawing/2010/main"/>
                </a:ext>
              </a:extLst>
            </a:blip>
            <a:srcRect/>
            <a:stretch>
              <a:fillRect/>
            </a:stretch>
          </p:blipFill>
          <p:spPr bwMode="auto">
            <a:xfrm rot="18897634">
              <a:off x="228677" y="5912544"/>
              <a:ext cx="632413" cy="632413"/>
            </a:xfrm>
            <a:prstGeom prst="rect">
              <a:avLst/>
            </a:prstGeom>
            <a:noFill/>
            <a:extLst>
              <a:ext uri="{909E8E84-426E-40DD-AFC4-6F175D3DCCD1}">
                <a14:hiddenFill xmlns:a14="http://schemas.microsoft.com/office/drawing/2010/main">
                  <a:solidFill>
                    <a:srgbClr val="FFFFFF"/>
                  </a:solidFill>
                </a14:hiddenFill>
              </a:ext>
            </a:extLst>
          </p:spPr>
        </p:pic>
        <p:sp>
          <p:nvSpPr>
            <p:cNvPr id="164" name="円/楕円 163">
              <a:extLst>
                <a:ext uri="{FF2B5EF4-FFF2-40B4-BE49-F238E27FC236}">
                  <a16:creationId xmlns:a16="http://schemas.microsoft.com/office/drawing/2014/main" id="{EDA07718-C675-484B-B16D-FC08DF89DC7B}"/>
                </a:ext>
              </a:extLst>
            </p:cNvPr>
            <p:cNvSpPr/>
            <p:nvPr/>
          </p:nvSpPr>
          <p:spPr>
            <a:xfrm flipV="1">
              <a:off x="296743" y="5938422"/>
              <a:ext cx="106509" cy="106509"/>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5" name="円/楕円 164">
              <a:extLst>
                <a:ext uri="{FF2B5EF4-FFF2-40B4-BE49-F238E27FC236}">
                  <a16:creationId xmlns:a16="http://schemas.microsoft.com/office/drawing/2014/main" id="{414EA5D9-4645-6F4C-B6B9-1F992482C4E3}"/>
                </a:ext>
              </a:extLst>
            </p:cNvPr>
            <p:cNvSpPr/>
            <p:nvPr/>
          </p:nvSpPr>
          <p:spPr>
            <a:xfrm flipV="1">
              <a:off x="661041" y="6388101"/>
              <a:ext cx="106509" cy="106509"/>
            </a:xfrm>
            <a:prstGeom prst="ellips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6" name="円/楕円 165">
              <a:extLst>
                <a:ext uri="{FF2B5EF4-FFF2-40B4-BE49-F238E27FC236}">
                  <a16:creationId xmlns:a16="http://schemas.microsoft.com/office/drawing/2014/main" id="{F2EBC19C-97D0-7D42-BE42-0A96DCD971B6}"/>
                </a:ext>
              </a:extLst>
            </p:cNvPr>
            <p:cNvSpPr/>
            <p:nvPr/>
          </p:nvSpPr>
          <p:spPr>
            <a:xfrm flipV="1">
              <a:off x="296743" y="6388101"/>
              <a:ext cx="106509" cy="106509"/>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7" name="円/楕円 166">
              <a:extLst>
                <a:ext uri="{FF2B5EF4-FFF2-40B4-BE49-F238E27FC236}">
                  <a16:creationId xmlns:a16="http://schemas.microsoft.com/office/drawing/2014/main" id="{EB96F95F-FE1F-1C46-BA74-906E9F37C73F}"/>
                </a:ext>
              </a:extLst>
            </p:cNvPr>
            <p:cNvSpPr/>
            <p:nvPr/>
          </p:nvSpPr>
          <p:spPr>
            <a:xfrm flipV="1">
              <a:off x="661041" y="5938421"/>
              <a:ext cx="106509" cy="106509"/>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68" name="グループ化 167">
            <a:extLst>
              <a:ext uri="{FF2B5EF4-FFF2-40B4-BE49-F238E27FC236}">
                <a16:creationId xmlns:a16="http://schemas.microsoft.com/office/drawing/2014/main" id="{EFD6BA0F-C122-DC46-A773-000672AC6F43}"/>
              </a:ext>
            </a:extLst>
          </p:cNvPr>
          <p:cNvGrpSpPr/>
          <p:nvPr/>
        </p:nvGrpSpPr>
        <p:grpSpPr>
          <a:xfrm>
            <a:off x="2737174" y="5937679"/>
            <a:ext cx="632413" cy="632413"/>
            <a:chOff x="228677" y="5912544"/>
            <a:chExt cx="632413" cy="632413"/>
          </a:xfrm>
        </p:grpSpPr>
        <p:pic>
          <p:nvPicPr>
            <p:cNvPr id="169" name="Picture 2">
              <a:extLst>
                <a:ext uri="{FF2B5EF4-FFF2-40B4-BE49-F238E27FC236}">
                  <a16:creationId xmlns:a16="http://schemas.microsoft.com/office/drawing/2014/main" id="{7F590BAE-B5E5-6543-B40E-683D4D0AE82E}"/>
                </a:ext>
              </a:extLst>
            </p:cNvPr>
            <p:cNvPicPr>
              <a:picLocks noChangeAspect="1" noChangeArrowheads="1"/>
            </p:cNvPicPr>
            <p:nvPr/>
          </p:nvPicPr>
          <p:blipFill>
            <a:blip r:embed="rId2" cstate="print">
              <a:lum bright="70000" contrast="-70000"/>
              <a:extLst>
                <a:ext uri="{28A0092B-C50C-407E-A947-70E740481C1C}">
                  <a14:useLocalDpi xmlns:a14="http://schemas.microsoft.com/office/drawing/2010/main"/>
                </a:ext>
              </a:extLst>
            </a:blip>
            <a:srcRect/>
            <a:stretch>
              <a:fillRect/>
            </a:stretch>
          </p:blipFill>
          <p:spPr bwMode="auto">
            <a:xfrm rot="18897634">
              <a:off x="228677" y="5912544"/>
              <a:ext cx="632413" cy="632413"/>
            </a:xfrm>
            <a:prstGeom prst="rect">
              <a:avLst/>
            </a:prstGeom>
            <a:noFill/>
            <a:extLst>
              <a:ext uri="{909E8E84-426E-40DD-AFC4-6F175D3DCCD1}">
                <a14:hiddenFill xmlns:a14="http://schemas.microsoft.com/office/drawing/2010/main">
                  <a:solidFill>
                    <a:srgbClr val="FFFFFF"/>
                  </a:solidFill>
                </a14:hiddenFill>
              </a:ext>
            </a:extLst>
          </p:spPr>
        </p:pic>
        <p:sp>
          <p:nvSpPr>
            <p:cNvPr id="170" name="円/楕円 169">
              <a:extLst>
                <a:ext uri="{FF2B5EF4-FFF2-40B4-BE49-F238E27FC236}">
                  <a16:creationId xmlns:a16="http://schemas.microsoft.com/office/drawing/2014/main" id="{77320570-D0B4-FE44-A7DF-18EC06E2AA38}"/>
                </a:ext>
              </a:extLst>
            </p:cNvPr>
            <p:cNvSpPr/>
            <p:nvPr/>
          </p:nvSpPr>
          <p:spPr>
            <a:xfrm flipV="1">
              <a:off x="296743" y="5938422"/>
              <a:ext cx="106509" cy="106509"/>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1" name="円/楕円 170">
              <a:extLst>
                <a:ext uri="{FF2B5EF4-FFF2-40B4-BE49-F238E27FC236}">
                  <a16:creationId xmlns:a16="http://schemas.microsoft.com/office/drawing/2014/main" id="{4647135D-7DFD-DC48-96F4-39FD8C4D4290}"/>
                </a:ext>
              </a:extLst>
            </p:cNvPr>
            <p:cNvSpPr/>
            <p:nvPr/>
          </p:nvSpPr>
          <p:spPr>
            <a:xfrm flipV="1">
              <a:off x="661041" y="6388101"/>
              <a:ext cx="106509" cy="106509"/>
            </a:xfrm>
            <a:prstGeom prst="ellips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2" name="円/楕円 171">
              <a:extLst>
                <a:ext uri="{FF2B5EF4-FFF2-40B4-BE49-F238E27FC236}">
                  <a16:creationId xmlns:a16="http://schemas.microsoft.com/office/drawing/2014/main" id="{501DB02A-5F09-F143-8726-2CA80AE8E779}"/>
                </a:ext>
              </a:extLst>
            </p:cNvPr>
            <p:cNvSpPr/>
            <p:nvPr/>
          </p:nvSpPr>
          <p:spPr>
            <a:xfrm flipV="1">
              <a:off x="296743" y="6388101"/>
              <a:ext cx="106509" cy="106509"/>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3" name="円/楕円 172">
              <a:extLst>
                <a:ext uri="{FF2B5EF4-FFF2-40B4-BE49-F238E27FC236}">
                  <a16:creationId xmlns:a16="http://schemas.microsoft.com/office/drawing/2014/main" id="{E50F6A48-13A9-D54C-B43D-1101636C7504}"/>
                </a:ext>
              </a:extLst>
            </p:cNvPr>
            <p:cNvSpPr/>
            <p:nvPr/>
          </p:nvSpPr>
          <p:spPr>
            <a:xfrm flipV="1">
              <a:off x="661041" y="5938421"/>
              <a:ext cx="106509" cy="106509"/>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74" name="グループ化 173">
            <a:extLst>
              <a:ext uri="{FF2B5EF4-FFF2-40B4-BE49-F238E27FC236}">
                <a16:creationId xmlns:a16="http://schemas.microsoft.com/office/drawing/2014/main" id="{3CA384CC-B3F7-DD49-9764-00FA4B6198EF}"/>
              </a:ext>
            </a:extLst>
          </p:cNvPr>
          <p:cNvGrpSpPr/>
          <p:nvPr/>
        </p:nvGrpSpPr>
        <p:grpSpPr>
          <a:xfrm>
            <a:off x="3342503" y="5937678"/>
            <a:ext cx="632413" cy="632413"/>
            <a:chOff x="228677" y="5912544"/>
            <a:chExt cx="632413" cy="632413"/>
          </a:xfrm>
        </p:grpSpPr>
        <p:pic>
          <p:nvPicPr>
            <p:cNvPr id="175" name="Picture 2">
              <a:extLst>
                <a:ext uri="{FF2B5EF4-FFF2-40B4-BE49-F238E27FC236}">
                  <a16:creationId xmlns:a16="http://schemas.microsoft.com/office/drawing/2014/main" id="{5B8A6E16-219F-F34D-95FF-A9C3A1A9AA6D}"/>
                </a:ext>
              </a:extLst>
            </p:cNvPr>
            <p:cNvPicPr>
              <a:picLocks noChangeAspect="1" noChangeArrowheads="1"/>
            </p:cNvPicPr>
            <p:nvPr/>
          </p:nvPicPr>
          <p:blipFill>
            <a:blip r:embed="rId2" cstate="print">
              <a:lum bright="70000" contrast="-70000"/>
              <a:extLst>
                <a:ext uri="{28A0092B-C50C-407E-A947-70E740481C1C}">
                  <a14:useLocalDpi xmlns:a14="http://schemas.microsoft.com/office/drawing/2010/main"/>
                </a:ext>
              </a:extLst>
            </a:blip>
            <a:srcRect/>
            <a:stretch>
              <a:fillRect/>
            </a:stretch>
          </p:blipFill>
          <p:spPr bwMode="auto">
            <a:xfrm rot="18897634">
              <a:off x="228677" y="5912544"/>
              <a:ext cx="632413" cy="632413"/>
            </a:xfrm>
            <a:prstGeom prst="rect">
              <a:avLst/>
            </a:prstGeom>
            <a:noFill/>
            <a:extLst>
              <a:ext uri="{909E8E84-426E-40DD-AFC4-6F175D3DCCD1}">
                <a14:hiddenFill xmlns:a14="http://schemas.microsoft.com/office/drawing/2010/main">
                  <a:solidFill>
                    <a:srgbClr val="FFFFFF"/>
                  </a:solidFill>
                </a14:hiddenFill>
              </a:ext>
            </a:extLst>
          </p:spPr>
        </p:pic>
        <p:sp>
          <p:nvSpPr>
            <p:cNvPr id="176" name="円/楕円 175">
              <a:extLst>
                <a:ext uri="{FF2B5EF4-FFF2-40B4-BE49-F238E27FC236}">
                  <a16:creationId xmlns:a16="http://schemas.microsoft.com/office/drawing/2014/main" id="{6A31931E-02DA-A44A-9C8E-F130FD9656B6}"/>
                </a:ext>
              </a:extLst>
            </p:cNvPr>
            <p:cNvSpPr/>
            <p:nvPr/>
          </p:nvSpPr>
          <p:spPr>
            <a:xfrm flipV="1">
              <a:off x="296743" y="5938422"/>
              <a:ext cx="106509" cy="106509"/>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7" name="円/楕円 176">
              <a:extLst>
                <a:ext uri="{FF2B5EF4-FFF2-40B4-BE49-F238E27FC236}">
                  <a16:creationId xmlns:a16="http://schemas.microsoft.com/office/drawing/2014/main" id="{909093B2-37F8-AF4D-A024-5373C0CBB3C1}"/>
                </a:ext>
              </a:extLst>
            </p:cNvPr>
            <p:cNvSpPr/>
            <p:nvPr/>
          </p:nvSpPr>
          <p:spPr>
            <a:xfrm flipV="1">
              <a:off x="661041" y="6388101"/>
              <a:ext cx="106509" cy="106509"/>
            </a:xfrm>
            <a:prstGeom prst="ellips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8" name="円/楕円 177">
              <a:extLst>
                <a:ext uri="{FF2B5EF4-FFF2-40B4-BE49-F238E27FC236}">
                  <a16:creationId xmlns:a16="http://schemas.microsoft.com/office/drawing/2014/main" id="{4AD032D7-07FA-9443-9946-5F47ED273904}"/>
                </a:ext>
              </a:extLst>
            </p:cNvPr>
            <p:cNvSpPr/>
            <p:nvPr/>
          </p:nvSpPr>
          <p:spPr>
            <a:xfrm flipV="1">
              <a:off x="296743" y="6388101"/>
              <a:ext cx="106509" cy="106509"/>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9" name="円/楕円 178">
              <a:extLst>
                <a:ext uri="{FF2B5EF4-FFF2-40B4-BE49-F238E27FC236}">
                  <a16:creationId xmlns:a16="http://schemas.microsoft.com/office/drawing/2014/main" id="{64B0DE9B-3F58-6348-91E6-1A81AE47848E}"/>
                </a:ext>
              </a:extLst>
            </p:cNvPr>
            <p:cNvSpPr/>
            <p:nvPr/>
          </p:nvSpPr>
          <p:spPr>
            <a:xfrm flipV="1">
              <a:off x="661041" y="5938421"/>
              <a:ext cx="106509" cy="106509"/>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80" name="グループ化 179">
            <a:extLst>
              <a:ext uri="{FF2B5EF4-FFF2-40B4-BE49-F238E27FC236}">
                <a16:creationId xmlns:a16="http://schemas.microsoft.com/office/drawing/2014/main" id="{F7EE989E-DE64-8B43-8101-E6DD53C7C0ED}"/>
              </a:ext>
            </a:extLst>
          </p:cNvPr>
          <p:cNvGrpSpPr/>
          <p:nvPr/>
        </p:nvGrpSpPr>
        <p:grpSpPr>
          <a:xfrm>
            <a:off x="3953765" y="5933482"/>
            <a:ext cx="632413" cy="632413"/>
            <a:chOff x="228677" y="5912544"/>
            <a:chExt cx="632413" cy="632413"/>
          </a:xfrm>
        </p:grpSpPr>
        <p:pic>
          <p:nvPicPr>
            <p:cNvPr id="181" name="Picture 2">
              <a:extLst>
                <a:ext uri="{FF2B5EF4-FFF2-40B4-BE49-F238E27FC236}">
                  <a16:creationId xmlns:a16="http://schemas.microsoft.com/office/drawing/2014/main" id="{CE50B552-3FF8-F543-9A1C-09DD2E44702C}"/>
                </a:ext>
              </a:extLst>
            </p:cNvPr>
            <p:cNvPicPr>
              <a:picLocks noChangeAspect="1" noChangeArrowheads="1"/>
            </p:cNvPicPr>
            <p:nvPr/>
          </p:nvPicPr>
          <p:blipFill>
            <a:blip r:embed="rId2" cstate="print">
              <a:lum bright="70000" contrast="-70000"/>
              <a:extLst>
                <a:ext uri="{28A0092B-C50C-407E-A947-70E740481C1C}">
                  <a14:useLocalDpi xmlns:a14="http://schemas.microsoft.com/office/drawing/2010/main"/>
                </a:ext>
              </a:extLst>
            </a:blip>
            <a:srcRect/>
            <a:stretch>
              <a:fillRect/>
            </a:stretch>
          </p:blipFill>
          <p:spPr bwMode="auto">
            <a:xfrm rot="18897634">
              <a:off x="228677" y="5912544"/>
              <a:ext cx="632413" cy="632413"/>
            </a:xfrm>
            <a:prstGeom prst="rect">
              <a:avLst/>
            </a:prstGeom>
            <a:noFill/>
            <a:extLst>
              <a:ext uri="{909E8E84-426E-40DD-AFC4-6F175D3DCCD1}">
                <a14:hiddenFill xmlns:a14="http://schemas.microsoft.com/office/drawing/2010/main">
                  <a:solidFill>
                    <a:srgbClr val="FFFFFF"/>
                  </a:solidFill>
                </a14:hiddenFill>
              </a:ext>
            </a:extLst>
          </p:spPr>
        </p:pic>
        <p:sp>
          <p:nvSpPr>
            <p:cNvPr id="182" name="円/楕円 181">
              <a:extLst>
                <a:ext uri="{FF2B5EF4-FFF2-40B4-BE49-F238E27FC236}">
                  <a16:creationId xmlns:a16="http://schemas.microsoft.com/office/drawing/2014/main" id="{CA3BEA39-57A6-6D44-8020-71CBA492F0CF}"/>
                </a:ext>
              </a:extLst>
            </p:cNvPr>
            <p:cNvSpPr/>
            <p:nvPr/>
          </p:nvSpPr>
          <p:spPr>
            <a:xfrm flipV="1">
              <a:off x="296743" y="5938422"/>
              <a:ext cx="106509" cy="106509"/>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3" name="円/楕円 182">
              <a:extLst>
                <a:ext uri="{FF2B5EF4-FFF2-40B4-BE49-F238E27FC236}">
                  <a16:creationId xmlns:a16="http://schemas.microsoft.com/office/drawing/2014/main" id="{80A98DF4-82E4-A74E-8A28-4EEC9C38C60B}"/>
                </a:ext>
              </a:extLst>
            </p:cNvPr>
            <p:cNvSpPr/>
            <p:nvPr/>
          </p:nvSpPr>
          <p:spPr>
            <a:xfrm flipV="1">
              <a:off x="661041" y="6388101"/>
              <a:ext cx="106509" cy="106509"/>
            </a:xfrm>
            <a:prstGeom prst="ellips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4" name="円/楕円 183">
              <a:extLst>
                <a:ext uri="{FF2B5EF4-FFF2-40B4-BE49-F238E27FC236}">
                  <a16:creationId xmlns:a16="http://schemas.microsoft.com/office/drawing/2014/main" id="{95916C22-4CB5-9B49-A635-BD7631DC4971}"/>
                </a:ext>
              </a:extLst>
            </p:cNvPr>
            <p:cNvSpPr/>
            <p:nvPr/>
          </p:nvSpPr>
          <p:spPr>
            <a:xfrm flipV="1">
              <a:off x="296743" y="6388101"/>
              <a:ext cx="106509" cy="106509"/>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5" name="円/楕円 184">
              <a:extLst>
                <a:ext uri="{FF2B5EF4-FFF2-40B4-BE49-F238E27FC236}">
                  <a16:creationId xmlns:a16="http://schemas.microsoft.com/office/drawing/2014/main" id="{C98A2ADD-0FBE-DD45-8733-EE535DF73E58}"/>
                </a:ext>
              </a:extLst>
            </p:cNvPr>
            <p:cNvSpPr/>
            <p:nvPr/>
          </p:nvSpPr>
          <p:spPr>
            <a:xfrm flipV="1">
              <a:off x="661041" y="5938421"/>
              <a:ext cx="106509" cy="106509"/>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86" name="グループ化 185">
            <a:extLst>
              <a:ext uri="{FF2B5EF4-FFF2-40B4-BE49-F238E27FC236}">
                <a16:creationId xmlns:a16="http://schemas.microsoft.com/office/drawing/2014/main" id="{6813EE01-FC47-DE4D-BF48-B7153298030A}"/>
              </a:ext>
            </a:extLst>
          </p:cNvPr>
          <p:cNvGrpSpPr/>
          <p:nvPr/>
        </p:nvGrpSpPr>
        <p:grpSpPr>
          <a:xfrm>
            <a:off x="4559094" y="5933481"/>
            <a:ext cx="632413" cy="632413"/>
            <a:chOff x="228677" y="5912544"/>
            <a:chExt cx="632413" cy="632413"/>
          </a:xfrm>
        </p:grpSpPr>
        <p:pic>
          <p:nvPicPr>
            <p:cNvPr id="187" name="Picture 2">
              <a:extLst>
                <a:ext uri="{FF2B5EF4-FFF2-40B4-BE49-F238E27FC236}">
                  <a16:creationId xmlns:a16="http://schemas.microsoft.com/office/drawing/2014/main" id="{30A66720-BB98-5D42-8817-731F1EFDCFD9}"/>
                </a:ext>
              </a:extLst>
            </p:cNvPr>
            <p:cNvPicPr>
              <a:picLocks noChangeAspect="1" noChangeArrowheads="1"/>
            </p:cNvPicPr>
            <p:nvPr/>
          </p:nvPicPr>
          <p:blipFill>
            <a:blip r:embed="rId2" cstate="print">
              <a:lum bright="70000" contrast="-70000"/>
              <a:extLst>
                <a:ext uri="{28A0092B-C50C-407E-A947-70E740481C1C}">
                  <a14:useLocalDpi xmlns:a14="http://schemas.microsoft.com/office/drawing/2010/main"/>
                </a:ext>
              </a:extLst>
            </a:blip>
            <a:srcRect/>
            <a:stretch>
              <a:fillRect/>
            </a:stretch>
          </p:blipFill>
          <p:spPr bwMode="auto">
            <a:xfrm rot="18897634">
              <a:off x="228677" y="5912544"/>
              <a:ext cx="632413" cy="632413"/>
            </a:xfrm>
            <a:prstGeom prst="rect">
              <a:avLst/>
            </a:prstGeom>
            <a:noFill/>
            <a:extLst>
              <a:ext uri="{909E8E84-426E-40DD-AFC4-6F175D3DCCD1}">
                <a14:hiddenFill xmlns:a14="http://schemas.microsoft.com/office/drawing/2010/main">
                  <a:solidFill>
                    <a:srgbClr val="FFFFFF"/>
                  </a:solidFill>
                </a14:hiddenFill>
              </a:ext>
            </a:extLst>
          </p:spPr>
        </p:pic>
        <p:sp>
          <p:nvSpPr>
            <p:cNvPr id="188" name="円/楕円 187">
              <a:extLst>
                <a:ext uri="{FF2B5EF4-FFF2-40B4-BE49-F238E27FC236}">
                  <a16:creationId xmlns:a16="http://schemas.microsoft.com/office/drawing/2014/main" id="{E2FD223F-BFF8-6F40-93C8-4AC9756F81BA}"/>
                </a:ext>
              </a:extLst>
            </p:cNvPr>
            <p:cNvSpPr/>
            <p:nvPr/>
          </p:nvSpPr>
          <p:spPr>
            <a:xfrm flipV="1">
              <a:off x="296743" y="5938422"/>
              <a:ext cx="106509" cy="106509"/>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9" name="円/楕円 188">
              <a:extLst>
                <a:ext uri="{FF2B5EF4-FFF2-40B4-BE49-F238E27FC236}">
                  <a16:creationId xmlns:a16="http://schemas.microsoft.com/office/drawing/2014/main" id="{B54BBA7E-F083-8B4B-9192-AC589F633999}"/>
                </a:ext>
              </a:extLst>
            </p:cNvPr>
            <p:cNvSpPr/>
            <p:nvPr/>
          </p:nvSpPr>
          <p:spPr>
            <a:xfrm flipV="1">
              <a:off x="661041" y="6388101"/>
              <a:ext cx="106509" cy="106509"/>
            </a:xfrm>
            <a:prstGeom prst="ellips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0" name="円/楕円 189">
              <a:extLst>
                <a:ext uri="{FF2B5EF4-FFF2-40B4-BE49-F238E27FC236}">
                  <a16:creationId xmlns:a16="http://schemas.microsoft.com/office/drawing/2014/main" id="{AD38F2F3-758F-FD4C-9DB3-6D500ADFF7F2}"/>
                </a:ext>
              </a:extLst>
            </p:cNvPr>
            <p:cNvSpPr/>
            <p:nvPr/>
          </p:nvSpPr>
          <p:spPr>
            <a:xfrm flipV="1">
              <a:off x="296743" y="6388101"/>
              <a:ext cx="106509" cy="106509"/>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1" name="円/楕円 190">
              <a:extLst>
                <a:ext uri="{FF2B5EF4-FFF2-40B4-BE49-F238E27FC236}">
                  <a16:creationId xmlns:a16="http://schemas.microsoft.com/office/drawing/2014/main" id="{787A7D80-7243-2547-8E51-B245220DFDB8}"/>
                </a:ext>
              </a:extLst>
            </p:cNvPr>
            <p:cNvSpPr/>
            <p:nvPr/>
          </p:nvSpPr>
          <p:spPr>
            <a:xfrm flipV="1">
              <a:off x="661041" y="5938421"/>
              <a:ext cx="106509" cy="106509"/>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92" name="グループ化 191">
            <a:extLst>
              <a:ext uri="{FF2B5EF4-FFF2-40B4-BE49-F238E27FC236}">
                <a16:creationId xmlns:a16="http://schemas.microsoft.com/office/drawing/2014/main" id="{36EC0281-B36D-9549-B215-2C2736515FB9}"/>
              </a:ext>
            </a:extLst>
          </p:cNvPr>
          <p:cNvGrpSpPr/>
          <p:nvPr/>
        </p:nvGrpSpPr>
        <p:grpSpPr>
          <a:xfrm>
            <a:off x="5171923" y="5928220"/>
            <a:ext cx="632413" cy="632413"/>
            <a:chOff x="228677" y="5912544"/>
            <a:chExt cx="632413" cy="632413"/>
          </a:xfrm>
        </p:grpSpPr>
        <p:pic>
          <p:nvPicPr>
            <p:cNvPr id="193" name="Picture 2">
              <a:extLst>
                <a:ext uri="{FF2B5EF4-FFF2-40B4-BE49-F238E27FC236}">
                  <a16:creationId xmlns:a16="http://schemas.microsoft.com/office/drawing/2014/main" id="{A5524F7A-5D94-7243-83FD-048DBEE731CC}"/>
                </a:ext>
              </a:extLst>
            </p:cNvPr>
            <p:cNvPicPr>
              <a:picLocks noChangeAspect="1" noChangeArrowheads="1"/>
            </p:cNvPicPr>
            <p:nvPr/>
          </p:nvPicPr>
          <p:blipFill>
            <a:blip r:embed="rId2" cstate="print">
              <a:lum bright="70000" contrast="-70000"/>
              <a:extLst>
                <a:ext uri="{28A0092B-C50C-407E-A947-70E740481C1C}">
                  <a14:useLocalDpi xmlns:a14="http://schemas.microsoft.com/office/drawing/2010/main"/>
                </a:ext>
              </a:extLst>
            </a:blip>
            <a:srcRect/>
            <a:stretch>
              <a:fillRect/>
            </a:stretch>
          </p:blipFill>
          <p:spPr bwMode="auto">
            <a:xfrm rot="18897634">
              <a:off x="228677" y="5912544"/>
              <a:ext cx="632413" cy="632413"/>
            </a:xfrm>
            <a:prstGeom prst="rect">
              <a:avLst/>
            </a:prstGeom>
            <a:noFill/>
            <a:extLst>
              <a:ext uri="{909E8E84-426E-40DD-AFC4-6F175D3DCCD1}">
                <a14:hiddenFill xmlns:a14="http://schemas.microsoft.com/office/drawing/2010/main">
                  <a:solidFill>
                    <a:srgbClr val="FFFFFF"/>
                  </a:solidFill>
                </a14:hiddenFill>
              </a:ext>
            </a:extLst>
          </p:spPr>
        </p:pic>
        <p:sp>
          <p:nvSpPr>
            <p:cNvPr id="194" name="円/楕円 193">
              <a:extLst>
                <a:ext uri="{FF2B5EF4-FFF2-40B4-BE49-F238E27FC236}">
                  <a16:creationId xmlns:a16="http://schemas.microsoft.com/office/drawing/2014/main" id="{BE5084FF-2906-6B48-9079-6B837DD558BE}"/>
                </a:ext>
              </a:extLst>
            </p:cNvPr>
            <p:cNvSpPr/>
            <p:nvPr/>
          </p:nvSpPr>
          <p:spPr>
            <a:xfrm flipV="1">
              <a:off x="296743" y="5938422"/>
              <a:ext cx="106509" cy="106509"/>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5" name="円/楕円 194">
              <a:extLst>
                <a:ext uri="{FF2B5EF4-FFF2-40B4-BE49-F238E27FC236}">
                  <a16:creationId xmlns:a16="http://schemas.microsoft.com/office/drawing/2014/main" id="{48B600EB-074C-4C4B-BDAE-3760D1FCEC8F}"/>
                </a:ext>
              </a:extLst>
            </p:cNvPr>
            <p:cNvSpPr/>
            <p:nvPr/>
          </p:nvSpPr>
          <p:spPr>
            <a:xfrm flipV="1">
              <a:off x="661041" y="6388101"/>
              <a:ext cx="106509" cy="106509"/>
            </a:xfrm>
            <a:prstGeom prst="ellips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6" name="円/楕円 195">
              <a:extLst>
                <a:ext uri="{FF2B5EF4-FFF2-40B4-BE49-F238E27FC236}">
                  <a16:creationId xmlns:a16="http://schemas.microsoft.com/office/drawing/2014/main" id="{B840A0F6-E985-D342-9536-A5CFCA785F46}"/>
                </a:ext>
              </a:extLst>
            </p:cNvPr>
            <p:cNvSpPr/>
            <p:nvPr/>
          </p:nvSpPr>
          <p:spPr>
            <a:xfrm flipV="1">
              <a:off x="296743" y="6388101"/>
              <a:ext cx="106509" cy="106509"/>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7" name="円/楕円 196">
              <a:extLst>
                <a:ext uri="{FF2B5EF4-FFF2-40B4-BE49-F238E27FC236}">
                  <a16:creationId xmlns:a16="http://schemas.microsoft.com/office/drawing/2014/main" id="{1ED6F670-D7B7-374F-B973-A93B2B0DF9D7}"/>
                </a:ext>
              </a:extLst>
            </p:cNvPr>
            <p:cNvSpPr/>
            <p:nvPr/>
          </p:nvSpPr>
          <p:spPr>
            <a:xfrm flipV="1">
              <a:off x="661041" y="5938421"/>
              <a:ext cx="106509" cy="106509"/>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98" name="グループ化 197">
            <a:extLst>
              <a:ext uri="{FF2B5EF4-FFF2-40B4-BE49-F238E27FC236}">
                <a16:creationId xmlns:a16="http://schemas.microsoft.com/office/drawing/2014/main" id="{73CCF9D4-3669-BF43-B380-C085CF2ED078}"/>
              </a:ext>
            </a:extLst>
          </p:cNvPr>
          <p:cNvGrpSpPr/>
          <p:nvPr/>
        </p:nvGrpSpPr>
        <p:grpSpPr>
          <a:xfrm>
            <a:off x="5777252" y="5928219"/>
            <a:ext cx="632413" cy="632413"/>
            <a:chOff x="228677" y="5912544"/>
            <a:chExt cx="632413" cy="632413"/>
          </a:xfrm>
        </p:grpSpPr>
        <p:pic>
          <p:nvPicPr>
            <p:cNvPr id="199" name="Picture 2">
              <a:extLst>
                <a:ext uri="{FF2B5EF4-FFF2-40B4-BE49-F238E27FC236}">
                  <a16:creationId xmlns:a16="http://schemas.microsoft.com/office/drawing/2014/main" id="{0E59347C-4125-C648-95EF-71FBFFC4F3A9}"/>
                </a:ext>
              </a:extLst>
            </p:cNvPr>
            <p:cNvPicPr>
              <a:picLocks noChangeAspect="1" noChangeArrowheads="1"/>
            </p:cNvPicPr>
            <p:nvPr/>
          </p:nvPicPr>
          <p:blipFill>
            <a:blip r:embed="rId2" cstate="print">
              <a:lum bright="70000" contrast="-70000"/>
              <a:extLst>
                <a:ext uri="{28A0092B-C50C-407E-A947-70E740481C1C}">
                  <a14:useLocalDpi xmlns:a14="http://schemas.microsoft.com/office/drawing/2010/main"/>
                </a:ext>
              </a:extLst>
            </a:blip>
            <a:srcRect/>
            <a:stretch>
              <a:fillRect/>
            </a:stretch>
          </p:blipFill>
          <p:spPr bwMode="auto">
            <a:xfrm rot="18897634">
              <a:off x="228677" y="5912544"/>
              <a:ext cx="632413" cy="632413"/>
            </a:xfrm>
            <a:prstGeom prst="rect">
              <a:avLst/>
            </a:prstGeom>
            <a:noFill/>
            <a:extLst>
              <a:ext uri="{909E8E84-426E-40DD-AFC4-6F175D3DCCD1}">
                <a14:hiddenFill xmlns:a14="http://schemas.microsoft.com/office/drawing/2010/main">
                  <a:solidFill>
                    <a:srgbClr val="FFFFFF"/>
                  </a:solidFill>
                </a14:hiddenFill>
              </a:ext>
            </a:extLst>
          </p:spPr>
        </p:pic>
        <p:sp>
          <p:nvSpPr>
            <p:cNvPr id="200" name="円/楕円 199">
              <a:extLst>
                <a:ext uri="{FF2B5EF4-FFF2-40B4-BE49-F238E27FC236}">
                  <a16:creationId xmlns:a16="http://schemas.microsoft.com/office/drawing/2014/main" id="{7D504A54-57AE-1247-B8C5-E39E9721AA48}"/>
                </a:ext>
              </a:extLst>
            </p:cNvPr>
            <p:cNvSpPr/>
            <p:nvPr/>
          </p:nvSpPr>
          <p:spPr>
            <a:xfrm flipV="1">
              <a:off x="296743" y="5938422"/>
              <a:ext cx="106509" cy="106509"/>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1" name="円/楕円 200">
              <a:extLst>
                <a:ext uri="{FF2B5EF4-FFF2-40B4-BE49-F238E27FC236}">
                  <a16:creationId xmlns:a16="http://schemas.microsoft.com/office/drawing/2014/main" id="{1381C566-D9CE-CA41-A375-9769736D9D6B}"/>
                </a:ext>
              </a:extLst>
            </p:cNvPr>
            <p:cNvSpPr/>
            <p:nvPr/>
          </p:nvSpPr>
          <p:spPr>
            <a:xfrm flipV="1">
              <a:off x="661041" y="6388101"/>
              <a:ext cx="106509" cy="106509"/>
            </a:xfrm>
            <a:prstGeom prst="ellips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2" name="円/楕円 201">
              <a:extLst>
                <a:ext uri="{FF2B5EF4-FFF2-40B4-BE49-F238E27FC236}">
                  <a16:creationId xmlns:a16="http://schemas.microsoft.com/office/drawing/2014/main" id="{46648BD7-19EA-7D4A-9197-031513622C69}"/>
                </a:ext>
              </a:extLst>
            </p:cNvPr>
            <p:cNvSpPr/>
            <p:nvPr/>
          </p:nvSpPr>
          <p:spPr>
            <a:xfrm flipV="1">
              <a:off x="296743" y="6388101"/>
              <a:ext cx="106509" cy="106509"/>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3" name="円/楕円 202">
              <a:extLst>
                <a:ext uri="{FF2B5EF4-FFF2-40B4-BE49-F238E27FC236}">
                  <a16:creationId xmlns:a16="http://schemas.microsoft.com/office/drawing/2014/main" id="{5D8F288A-11E6-F14E-8270-AEB1BDCFE6A6}"/>
                </a:ext>
              </a:extLst>
            </p:cNvPr>
            <p:cNvSpPr/>
            <p:nvPr/>
          </p:nvSpPr>
          <p:spPr>
            <a:xfrm flipV="1">
              <a:off x="661041" y="5938421"/>
              <a:ext cx="106509" cy="106509"/>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04" name="グループ化 203">
            <a:extLst>
              <a:ext uri="{FF2B5EF4-FFF2-40B4-BE49-F238E27FC236}">
                <a16:creationId xmlns:a16="http://schemas.microsoft.com/office/drawing/2014/main" id="{E6FB0134-FD9B-374A-A56E-3178E5263E74}"/>
              </a:ext>
            </a:extLst>
          </p:cNvPr>
          <p:cNvGrpSpPr/>
          <p:nvPr/>
        </p:nvGrpSpPr>
        <p:grpSpPr>
          <a:xfrm>
            <a:off x="6388514" y="5924023"/>
            <a:ext cx="632413" cy="632413"/>
            <a:chOff x="228677" y="5912544"/>
            <a:chExt cx="632413" cy="632413"/>
          </a:xfrm>
        </p:grpSpPr>
        <p:pic>
          <p:nvPicPr>
            <p:cNvPr id="205" name="Picture 2">
              <a:extLst>
                <a:ext uri="{FF2B5EF4-FFF2-40B4-BE49-F238E27FC236}">
                  <a16:creationId xmlns:a16="http://schemas.microsoft.com/office/drawing/2014/main" id="{28A2F2C6-411A-A34D-94C4-8A904D1BED82}"/>
                </a:ext>
              </a:extLst>
            </p:cNvPr>
            <p:cNvPicPr>
              <a:picLocks noChangeAspect="1" noChangeArrowheads="1"/>
            </p:cNvPicPr>
            <p:nvPr/>
          </p:nvPicPr>
          <p:blipFill>
            <a:blip r:embed="rId2" cstate="print">
              <a:lum bright="70000" contrast="-70000"/>
              <a:extLst>
                <a:ext uri="{28A0092B-C50C-407E-A947-70E740481C1C}">
                  <a14:useLocalDpi xmlns:a14="http://schemas.microsoft.com/office/drawing/2010/main"/>
                </a:ext>
              </a:extLst>
            </a:blip>
            <a:srcRect/>
            <a:stretch>
              <a:fillRect/>
            </a:stretch>
          </p:blipFill>
          <p:spPr bwMode="auto">
            <a:xfrm rot="18897634">
              <a:off x="228677" y="5912544"/>
              <a:ext cx="632413" cy="632413"/>
            </a:xfrm>
            <a:prstGeom prst="rect">
              <a:avLst/>
            </a:prstGeom>
            <a:noFill/>
            <a:extLst>
              <a:ext uri="{909E8E84-426E-40DD-AFC4-6F175D3DCCD1}">
                <a14:hiddenFill xmlns:a14="http://schemas.microsoft.com/office/drawing/2010/main">
                  <a:solidFill>
                    <a:srgbClr val="FFFFFF"/>
                  </a:solidFill>
                </a14:hiddenFill>
              </a:ext>
            </a:extLst>
          </p:spPr>
        </p:pic>
        <p:sp>
          <p:nvSpPr>
            <p:cNvPr id="206" name="円/楕円 205">
              <a:extLst>
                <a:ext uri="{FF2B5EF4-FFF2-40B4-BE49-F238E27FC236}">
                  <a16:creationId xmlns:a16="http://schemas.microsoft.com/office/drawing/2014/main" id="{333BF03A-90EA-6140-9F03-973004719DEE}"/>
                </a:ext>
              </a:extLst>
            </p:cNvPr>
            <p:cNvSpPr/>
            <p:nvPr/>
          </p:nvSpPr>
          <p:spPr>
            <a:xfrm flipV="1">
              <a:off x="296743" y="5938422"/>
              <a:ext cx="106509" cy="106509"/>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7" name="円/楕円 206">
              <a:extLst>
                <a:ext uri="{FF2B5EF4-FFF2-40B4-BE49-F238E27FC236}">
                  <a16:creationId xmlns:a16="http://schemas.microsoft.com/office/drawing/2014/main" id="{6A6E5FE6-1F4A-A743-BFFA-DFD6F1F90DDA}"/>
                </a:ext>
              </a:extLst>
            </p:cNvPr>
            <p:cNvSpPr/>
            <p:nvPr/>
          </p:nvSpPr>
          <p:spPr>
            <a:xfrm flipV="1">
              <a:off x="661041" y="6388101"/>
              <a:ext cx="106509" cy="106509"/>
            </a:xfrm>
            <a:prstGeom prst="ellips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8" name="円/楕円 207">
              <a:extLst>
                <a:ext uri="{FF2B5EF4-FFF2-40B4-BE49-F238E27FC236}">
                  <a16:creationId xmlns:a16="http://schemas.microsoft.com/office/drawing/2014/main" id="{F9537D98-3592-3447-9807-7B10EC85D4EF}"/>
                </a:ext>
              </a:extLst>
            </p:cNvPr>
            <p:cNvSpPr/>
            <p:nvPr/>
          </p:nvSpPr>
          <p:spPr>
            <a:xfrm flipV="1">
              <a:off x="296743" y="6388101"/>
              <a:ext cx="106509" cy="106509"/>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9" name="円/楕円 208">
              <a:extLst>
                <a:ext uri="{FF2B5EF4-FFF2-40B4-BE49-F238E27FC236}">
                  <a16:creationId xmlns:a16="http://schemas.microsoft.com/office/drawing/2014/main" id="{A0C45099-E2B4-A142-9ED4-E1872D7B2B2B}"/>
                </a:ext>
              </a:extLst>
            </p:cNvPr>
            <p:cNvSpPr/>
            <p:nvPr/>
          </p:nvSpPr>
          <p:spPr>
            <a:xfrm flipV="1">
              <a:off x="661041" y="5938421"/>
              <a:ext cx="106509" cy="106509"/>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10" name="グループ化 209">
            <a:extLst>
              <a:ext uri="{FF2B5EF4-FFF2-40B4-BE49-F238E27FC236}">
                <a16:creationId xmlns:a16="http://schemas.microsoft.com/office/drawing/2014/main" id="{D45BC255-7755-5E44-B705-E36CBAEA3456}"/>
              </a:ext>
            </a:extLst>
          </p:cNvPr>
          <p:cNvGrpSpPr/>
          <p:nvPr/>
        </p:nvGrpSpPr>
        <p:grpSpPr>
          <a:xfrm>
            <a:off x="6993843" y="5924022"/>
            <a:ext cx="632413" cy="632413"/>
            <a:chOff x="228677" y="5912544"/>
            <a:chExt cx="632413" cy="632413"/>
          </a:xfrm>
        </p:grpSpPr>
        <p:pic>
          <p:nvPicPr>
            <p:cNvPr id="211" name="Picture 2">
              <a:extLst>
                <a:ext uri="{FF2B5EF4-FFF2-40B4-BE49-F238E27FC236}">
                  <a16:creationId xmlns:a16="http://schemas.microsoft.com/office/drawing/2014/main" id="{D241EA97-04D6-1B47-8488-9FA40B711CB7}"/>
                </a:ext>
              </a:extLst>
            </p:cNvPr>
            <p:cNvPicPr>
              <a:picLocks noChangeAspect="1" noChangeArrowheads="1"/>
            </p:cNvPicPr>
            <p:nvPr/>
          </p:nvPicPr>
          <p:blipFill>
            <a:blip r:embed="rId2" cstate="print">
              <a:lum bright="70000" contrast="-70000"/>
              <a:extLst>
                <a:ext uri="{28A0092B-C50C-407E-A947-70E740481C1C}">
                  <a14:useLocalDpi xmlns:a14="http://schemas.microsoft.com/office/drawing/2010/main"/>
                </a:ext>
              </a:extLst>
            </a:blip>
            <a:srcRect/>
            <a:stretch>
              <a:fillRect/>
            </a:stretch>
          </p:blipFill>
          <p:spPr bwMode="auto">
            <a:xfrm rot="18897634">
              <a:off x="228677" y="5912544"/>
              <a:ext cx="632413" cy="632413"/>
            </a:xfrm>
            <a:prstGeom prst="rect">
              <a:avLst/>
            </a:prstGeom>
            <a:noFill/>
            <a:extLst>
              <a:ext uri="{909E8E84-426E-40DD-AFC4-6F175D3DCCD1}">
                <a14:hiddenFill xmlns:a14="http://schemas.microsoft.com/office/drawing/2010/main">
                  <a:solidFill>
                    <a:srgbClr val="FFFFFF"/>
                  </a:solidFill>
                </a14:hiddenFill>
              </a:ext>
            </a:extLst>
          </p:spPr>
        </p:pic>
        <p:sp>
          <p:nvSpPr>
            <p:cNvPr id="212" name="円/楕円 211">
              <a:extLst>
                <a:ext uri="{FF2B5EF4-FFF2-40B4-BE49-F238E27FC236}">
                  <a16:creationId xmlns:a16="http://schemas.microsoft.com/office/drawing/2014/main" id="{4294AFB7-E457-C44D-96A9-98BA2D2D45D1}"/>
                </a:ext>
              </a:extLst>
            </p:cNvPr>
            <p:cNvSpPr/>
            <p:nvPr/>
          </p:nvSpPr>
          <p:spPr>
            <a:xfrm flipV="1">
              <a:off x="296743" y="5938422"/>
              <a:ext cx="106509" cy="106509"/>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3" name="円/楕円 212">
              <a:extLst>
                <a:ext uri="{FF2B5EF4-FFF2-40B4-BE49-F238E27FC236}">
                  <a16:creationId xmlns:a16="http://schemas.microsoft.com/office/drawing/2014/main" id="{F90269FB-9EF0-D040-86FF-4F64019E6997}"/>
                </a:ext>
              </a:extLst>
            </p:cNvPr>
            <p:cNvSpPr/>
            <p:nvPr/>
          </p:nvSpPr>
          <p:spPr>
            <a:xfrm flipV="1">
              <a:off x="661041" y="6388101"/>
              <a:ext cx="106509" cy="106509"/>
            </a:xfrm>
            <a:prstGeom prst="ellips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4" name="円/楕円 213">
              <a:extLst>
                <a:ext uri="{FF2B5EF4-FFF2-40B4-BE49-F238E27FC236}">
                  <a16:creationId xmlns:a16="http://schemas.microsoft.com/office/drawing/2014/main" id="{4C4429E0-EB5D-574A-9B9D-CF5F4F0398C2}"/>
                </a:ext>
              </a:extLst>
            </p:cNvPr>
            <p:cNvSpPr/>
            <p:nvPr/>
          </p:nvSpPr>
          <p:spPr>
            <a:xfrm flipV="1">
              <a:off x="296743" y="6388101"/>
              <a:ext cx="106509" cy="106509"/>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5" name="円/楕円 214">
              <a:extLst>
                <a:ext uri="{FF2B5EF4-FFF2-40B4-BE49-F238E27FC236}">
                  <a16:creationId xmlns:a16="http://schemas.microsoft.com/office/drawing/2014/main" id="{22F86A1D-C753-9648-BDD6-D8CB02EF426F}"/>
                </a:ext>
              </a:extLst>
            </p:cNvPr>
            <p:cNvSpPr/>
            <p:nvPr/>
          </p:nvSpPr>
          <p:spPr>
            <a:xfrm flipV="1">
              <a:off x="661041" y="5938421"/>
              <a:ext cx="106509" cy="106509"/>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16" name="グループ化 215">
            <a:extLst>
              <a:ext uri="{FF2B5EF4-FFF2-40B4-BE49-F238E27FC236}">
                <a16:creationId xmlns:a16="http://schemas.microsoft.com/office/drawing/2014/main" id="{280CE9E9-E448-3449-884C-E8F80EC646A5}"/>
              </a:ext>
            </a:extLst>
          </p:cNvPr>
          <p:cNvGrpSpPr/>
          <p:nvPr/>
        </p:nvGrpSpPr>
        <p:grpSpPr>
          <a:xfrm>
            <a:off x="7603808" y="5934127"/>
            <a:ext cx="632413" cy="632413"/>
            <a:chOff x="228677" y="5912544"/>
            <a:chExt cx="632413" cy="632413"/>
          </a:xfrm>
        </p:grpSpPr>
        <p:pic>
          <p:nvPicPr>
            <p:cNvPr id="217" name="Picture 2">
              <a:extLst>
                <a:ext uri="{FF2B5EF4-FFF2-40B4-BE49-F238E27FC236}">
                  <a16:creationId xmlns:a16="http://schemas.microsoft.com/office/drawing/2014/main" id="{936F366A-849A-C647-BA31-88CA865A0033}"/>
                </a:ext>
              </a:extLst>
            </p:cNvPr>
            <p:cNvPicPr>
              <a:picLocks noChangeAspect="1" noChangeArrowheads="1"/>
            </p:cNvPicPr>
            <p:nvPr/>
          </p:nvPicPr>
          <p:blipFill>
            <a:blip r:embed="rId2" cstate="print">
              <a:lum bright="70000" contrast="-70000"/>
              <a:extLst>
                <a:ext uri="{28A0092B-C50C-407E-A947-70E740481C1C}">
                  <a14:useLocalDpi xmlns:a14="http://schemas.microsoft.com/office/drawing/2010/main"/>
                </a:ext>
              </a:extLst>
            </a:blip>
            <a:srcRect/>
            <a:stretch>
              <a:fillRect/>
            </a:stretch>
          </p:blipFill>
          <p:spPr bwMode="auto">
            <a:xfrm rot="18897634">
              <a:off x="228677" y="5912544"/>
              <a:ext cx="632413" cy="632413"/>
            </a:xfrm>
            <a:prstGeom prst="rect">
              <a:avLst/>
            </a:prstGeom>
            <a:noFill/>
            <a:extLst>
              <a:ext uri="{909E8E84-426E-40DD-AFC4-6F175D3DCCD1}">
                <a14:hiddenFill xmlns:a14="http://schemas.microsoft.com/office/drawing/2010/main">
                  <a:solidFill>
                    <a:srgbClr val="FFFFFF"/>
                  </a:solidFill>
                </a14:hiddenFill>
              </a:ext>
            </a:extLst>
          </p:spPr>
        </p:pic>
        <p:sp>
          <p:nvSpPr>
            <p:cNvPr id="218" name="円/楕円 217">
              <a:extLst>
                <a:ext uri="{FF2B5EF4-FFF2-40B4-BE49-F238E27FC236}">
                  <a16:creationId xmlns:a16="http://schemas.microsoft.com/office/drawing/2014/main" id="{06E99F1C-2C2C-E84F-B36B-FB258DBADDE3}"/>
                </a:ext>
              </a:extLst>
            </p:cNvPr>
            <p:cNvSpPr/>
            <p:nvPr/>
          </p:nvSpPr>
          <p:spPr>
            <a:xfrm flipV="1">
              <a:off x="296743" y="5938422"/>
              <a:ext cx="106509" cy="106509"/>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9" name="円/楕円 218">
              <a:extLst>
                <a:ext uri="{FF2B5EF4-FFF2-40B4-BE49-F238E27FC236}">
                  <a16:creationId xmlns:a16="http://schemas.microsoft.com/office/drawing/2014/main" id="{3168C81F-FEFF-E84D-932B-D3A6387FC211}"/>
                </a:ext>
              </a:extLst>
            </p:cNvPr>
            <p:cNvSpPr/>
            <p:nvPr/>
          </p:nvSpPr>
          <p:spPr>
            <a:xfrm flipV="1">
              <a:off x="661041" y="6388101"/>
              <a:ext cx="106509" cy="106509"/>
            </a:xfrm>
            <a:prstGeom prst="ellips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0" name="円/楕円 219">
              <a:extLst>
                <a:ext uri="{FF2B5EF4-FFF2-40B4-BE49-F238E27FC236}">
                  <a16:creationId xmlns:a16="http://schemas.microsoft.com/office/drawing/2014/main" id="{D3AF6296-8177-8B43-B263-024563A9E16F}"/>
                </a:ext>
              </a:extLst>
            </p:cNvPr>
            <p:cNvSpPr/>
            <p:nvPr/>
          </p:nvSpPr>
          <p:spPr>
            <a:xfrm flipV="1">
              <a:off x="296743" y="6388101"/>
              <a:ext cx="106509" cy="106509"/>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1" name="円/楕円 220">
              <a:extLst>
                <a:ext uri="{FF2B5EF4-FFF2-40B4-BE49-F238E27FC236}">
                  <a16:creationId xmlns:a16="http://schemas.microsoft.com/office/drawing/2014/main" id="{F80C502D-83C4-C249-8E52-F172FF7BB9EF}"/>
                </a:ext>
              </a:extLst>
            </p:cNvPr>
            <p:cNvSpPr/>
            <p:nvPr/>
          </p:nvSpPr>
          <p:spPr>
            <a:xfrm flipV="1">
              <a:off x="661041" y="5938421"/>
              <a:ext cx="106509" cy="106509"/>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22" name="グループ化 221">
            <a:extLst>
              <a:ext uri="{FF2B5EF4-FFF2-40B4-BE49-F238E27FC236}">
                <a16:creationId xmlns:a16="http://schemas.microsoft.com/office/drawing/2014/main" id="{2C762ABD-D676-8D49-B127-198D2AA3B4D7}"/>
              </a:ext>
            </a:extLst>
          </p:cNvPr>
          <p:cNvGrpSpPr/>
          <p:nvPr/>
        </p:nvGrpSpPr>
        <p:grpSpPr>
          <a:xfrm>
            <a:off x="8215070" y="5929931"/>
            <a:ext cx="632413" cy="632413"/>
            <a:chOff x="228677" y="5912544"/>
            <a:chExt cx="632413" cy="632413"/>
          </a:xfrm>
        </p:grpSpPr>
        <p:pic>
          <p:nvPicPr>
            <p:cNvPr id="223" name="Picture 2">
              <a:extLst>
                <a:ext uri="{FF2B5EF4-FFF2-40B4-BE49-F238E27FC236}">
                  <a16:creationId xmlns:a16="http://schemas.microsoft.com/office/drawing/2014/main" id="{F4A83753-4C06-0D4D-B1ED-4090AAF9A9ED}"/>
                </a:ext>
              </a:extLst>
            </p:cNvPr>
            <p:cNvPicPr>
              <a:picLocks noChangeAspect="1" noChangeArrowheads="1"/>
            </p:cNvPicPr>
            <p:nvPr/>
          </p:nvPicPr>
          <p:blipFill>
            <a:blip r:embed="rId2" cstate="print">
              <a:lum bright="70000" contrast="-70000"/>
              <a:extLst>
                <a:ext uri="{28A0092B-C50C-407E-A947-70E740481C1C}">
                  <a14:useLocalDpi xmlns:a14="http://schemas.microsoft.com/office/drawing/2010/main"/>
                </a:ext>
              </a:extLst>
            </a:blip>
            <a:srcRect/>
            <a:stretch>
              <a:fillRect/>
            </a:stretch>
          </p:blipFill>
          <p:spPr bwMode="auto">
            <a:xfrm rot="18897634">
              <a:off x="228677" y="5912544"/>
              <a:ext cx="632413" cy="632413"/>
            </a:xfrm>
            <a:prstGeom prst="rect">
              <a:avLst/>
            </a:prstGeom>
            <a:noFill/>
            <a:extLst>
              <a:ext uri="{909E8E84-426E-40DD-AFC4-6F175D3DCCD1}">
                <a14:hiddenFill xmlns:a14="http://schemas.microsoft.com/office/drawing/2010/main">
                  <a:solidFill>
                    <a:srgbClr val="FFFFFF"/>
                  </a:solidFill>
                </a14:hiddenFill>
              </a:ext>
            </a:extLst>
          </p:spPr>
        </p:pic>
        <p:sp>
          <p:nvSpPr>
            <p:cNvPr id="224" name="円/楕円 223">
              <a:extLst>
                <a:ext uri="{FF2B5EF4-FFF2-40B4-BE49-F238E27FC236}">
                  <a16:creationId xmlns:a16="http://schemas.microsoft.com/office/drawing/2014/main" id="{BD15187D-F8BD-5E47-A5CB-2F05C95EF4D8}"/>
                </a:ext>
              </a:extLst>
            </p:cNvPr>
            <p:cNvSpPr/>
            <p:nvPr/>
          </p:nvSpPr>
          <p:spPr>
            <a:xfrm flipV="1">
              <a:off x="296743" y="5938422"/>
              <a:ext cx="106509" cy="106509"/>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5" name="円/楕円 224">
              <a:extLst>
                <a:ext uri="{FF2B5EF4-FFF2-40B4-BE49-F238E27FC236}">
                  <a16:creationId xmlns:a16="http://schemas.microsoft.com/office/drawing/2014/main" id="{AA86FD50-AB69-5049-AB21-7B8585930F14}"/>
                </a:ext>
              </a:extLst>
            </p:cNvPr>
            <p:cNvSpPr/>
            <p:nvPr/>
          </p:nvSpPr>
          <p:spPr>
            <a:xfrm flipV="1">
              <a:off x="661041" y="6388101"/>
              <a:ext cx="106509" cy="106509"/>
            </a:xfrm>
            <a:prstGeom prst="ellips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6" name="円/楕円 225">
              <a:extLst>
                <a:ext uri="{FF2B5EF4-FFF2-40B4-BE49-F238E27FC236}">
                  <a16:creationId xmlns:a16="http://schemas.microsoft.com/office/drawing/2014/main" id="{4783CD1C-E22C-2542-99C0-9A96CE9632D2}"/>
                </a:ext>
              </a:extLst>
            </p:cNvPr>
            <p:cNvSpPr/>
            <p:nvPr/>
          </p:nvSpPr>
          <p:spPr>
            <a:xfrm flipV="1">
              <a:off x="296743" y="6388101"/>
              <a:ext cx="106509" cy="106509"/>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7" name="円/楕円 226">
              <a:extLst>
                <a:ext uri="{FF2B5EF4-FFF2-40B4-BE49-F238E27FC236}">
                  <a16:creationId xmlns:a16="http://schemas.microsoft.com/office/drawing/2014/main" id="{53CCEEDA-425A-BF42-903C-7AB16682F789}"/>
                </a:ext>
              </a:extLst>
            </p:cNvPr>
            <p:cNvSpPr/>
            <p:nvPr/>
          </p:nvSpPr>
          <p:spPr>
            <a:xfrm flipV="1">
              <a:off x="661041" y="5938421"/>
              <a:ext cx="106509" cy="106509"/>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17" name="テキスト ボックス 16">
            <a:extLst>
              <a:ext uri="{FF2B5EF4-FFF2-40B4-BE49-F238E27FC236}">
                <a16:creationId xmlns:a16="http://schemas.microsoft.com/office/drawing/2014/main" id="{B4764197-E0FC-7F4E-A650-E2F3D974BC00}"/>
              </a:ext>
            </a:extLst>
          </p:cNvPr>
          <p:cNvSpPr txBox="1"/>
          <p:nvPr/>
        </p:nvSpPr>
        <p:spPr>
          <a:xfrm>
            <a:off x="3775125" y="6105853"/>
            <a:ext cx="1569660" cy="369332"/>
          </a:xfrm>
          <a:prstGeom prst="rect">
            <a:avLst/>
          </a:prstGeom>
          <a:noFill/>
        </p:spPr>
        <p:txBody>
          <a:bodyPr wrap="none" rtlCol="0">
            <a:spAutoFit/>
          </a:bodyPr>
          <a:lstStyle/>
          <a:p>
            <a:pPr algn="ctr"/>
            <a:r>
              <a:rPr kumimoji="1" lang="ja-JP" altLang="en-US">
                <a:latin typeface="Meiryo" panose="020B0604030504040204" pitchFamily="34" charset="-128"/>
                <a:ea typeface="Meiryo" panose="020B0604030504040204" pitchFamily="34" charset="-128"/>
              </a:rPr>
              <a:t>継続的な改善</a:t>
            </a:r>
          </a:p>
        </p:txBody>
      </p:sp>
      <p:sp>
        <p:nvSpPr>
          <p:cNvPr id="228" name="U ターン矢印 227">
            <a:extLst>
              <a:ext uri="{FF2B5EF4-FFF2-40B4-BE49-F238E27FC236}">
                <a16:creationId xmlns:a16="http://schemas.microsoft.com/office/drawing/2014/main" id="{58BDBFC4-FBB6-4741-97EB-9B656EFFEB51}"/>
              </a:ext>
            </a:extLst>
          </p:cNvPr>
          <p:cNvSpPr/>
          <p:nvPr/>
        </p:nvSpPr>
        <p:spPr>
          <a:xfrm rot="5400000">
            <a:off x="7288425" y="3305223"/>
            <a:ext cx="850738" cy="2495433"/>
          </a:xfrm>
          <a:prstGeom prst="uturnArrow">
            <a:avLst>
              <a:gd name="adj1" fmla="val 25000"/>
              <a:gd name="adj2" fmla="val 25000"/>
              <a:gd name="adj3" fmla="val 25000"/>
              <a:gd name="adj4" fmla="val 43750"/>
              <a:gd name="adj5" fmla="val 75000"/>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9" name="U ターン矢印 228">
            <a:extLst>
              <a:ext uri="{FF2B5EF4-FFF2-40B4-BE49-F238E27FC236}">
                <a16:creationId xmlns:a16="http://schemas.microsoft.com/office/drawing/2014/main" id="{B9E95BDD-4F05-6446-854A-67B323580A1A}"/>
              </a:ext>
            </a:extLst>
          </p:cNvPr>
          <p:cNvSpPr/>
          <p:nvPr/>
        </p:nvSpPr>
        <p:spPr>
          <a:xfrm rot="16200000">
            <a:off x="5388074" y="3197123"/>
            <a:ext cx="850738" cy="2495432"/>
          </a:xfrm>
          <a:prstGeom prst="uturnArrow">
            <a:avLst>
              <a:gd name="adj1" fmla="val 25000"/>
              <a:gd name="adj2" fmla="val 25000"/>
              <a:gd name="adj3" fmla="val 25000"/>
              <a:gd name="adj4" fmla="val 43750"/>
              <a:gd name="adj5" fmla="val 75000"/>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0" name="テキスト ボックス 229">
            <a:extLst>
              <a:ext uri="{FF2B5EF4-FFF2-40B4-BE49-F238E27FC236}">
                <a16:creationId xmlns:a16="http://schemas.microsoft.com/office/drawing/2014/main" id="{A8E0E882-CDDD-A643-98A2-7EBD5E88F3A3}"/>
              </a:ext>
            </a:extLst>
          </p:cNvPr>
          <p:cNvSpPr txBox="1"/>
          <p:nvPr/>
        </p:nvSpPr>
        <p:spPr>
          <a:xfrm>
            <a:off x="4965598" y="4323473"/>
            <a:ext cx="705797" cy="461665"/>
          </a:xfrm>
          <a:prstGeom prst="rect">
            <a:avLst/>
          </a:prstGeom>
          <a:noFill/>
        </p:spPr>
        <p:txBody>
          <a:bodyPr wrap="square" rtlCol="0">
            <a:spAutoFit/>
          </a:bodyPr>
          <a:lstStyle/>
          <a:p>
            <a:pPr algn="r"/>
            <a:r>
              <a:rPr kumimoji="1" lang="en-US" altLang="ja-JP" sz="2400" dirty="0">
                <a:solidFill>
                  <a:schemeClr val="accent6">
                    <a:lumMod val="50000"/>
                  </a:schemeClr>
                </a:solidFill>
                <a:latin typeface="Meiryo" panose="020B0604030504040204" pitchFamily="34" charset="-128"/>
                <a:ea typeface="Meiryo" panose="020B0604030504040204" pitchFamily="34" charset="-128"/>
              </a:rPr>
              <a:t>CI</a:t>
            </a:r>
            <a:endParaRPr kumimoji="1" lang="ja-JP" altLang="en-US" sz="800">
              <a:solidFill>
                <a:schemeClr val="accent6">
                  <a:lumMod val="50000"/>
                </a:schemeClr>
              </a:solidFill>
              <a:latin typeface="Meiryo" panose="020B0604030504040204" pitchFamily="34" charset="-128"/>
              <a:ea typeface="Meiryo" panose="020B0604030504040204" pitchFamily="34" charset="-128"/>
            </a:endParaRPr>
          </a:p>
        </p:txBody>
      </p:sp>
      <p:sp>
        <p:nvSpPr>
          <p:cNvPr id="231" name="テキスト ボックス 230">
            <a:extLst>
              <a:ext uri="{FF2B5EF4-FFF2-40B4-BE49-F238E27FC236}">
                <a16:creationId xmlns:a16="http://schemas.microsoft.com/office/drawing/2014/main" id="{1BACD796-6267-8B41-A0D6-D0CF18AF6131}"/>
              </a:ext>
            </a:extLst>
          </p:cNvPr>
          <p:cNvSpPr txBox="1"/>
          <p:nvPr/>
        </p:nvSpPr>
        <p:spPr>
          <a:xfrm>
            <a:off x="7114390" y="4351710"/>
            <a:ext cx="850507" cy="338554"/>
          </a:xfrm>
          <a:prstGeom prst="rect">
            <a:avLst/>
          </a:prstGeom>
          <a:noFill/>
        </p:spPr>
        <p:txBody>
          <a:bodyPr wrap="square" rtlCol="0">
            <a:spAutoFit/>
          </a:bodyPr>
          <a:lstStyle/>
          <a:p>
            <a:pPr algn="r"/>
            <a:r>
              <a:rPr lang="en-US" altLang="ja-JP" sz="800" dirty="0">
                <a:solidFill>
                  <a:schemeClr val="accent4">
                    <a:lumMod val="75000"/>
                  </a:schemeClr>
                </a:solidFill>
                <a:latin typeface="Meiryo" panose="020B0604030504040204" pitchFamily="34" charset="-128"/>
                <a:ea typeface="Meiryo" panose="020B0604030504040204" pitchFamily="34" charset="-128"/>
              </a:rPr>
              <a:t>Continuous</a:t>
            </a:r>
          </a:p>
          <a:p>
            <a:pPr algn="r"/>
            <a:r>
              <a:rPr lang="en-US" altLang="ja-JP" sz="800" dirty="0">
                <a:solidFill>
                  <a:schemeClr val="accent4">
                    <a:lumMod val="75000"/>
                  </a:schemeClr>
                </a:solidFill>
                <a:latin typeface="Meiryo" panose="020B0604030504040204" pitchFamily="34" charset="-128"/>
                <a:ea typeface="Meiryo" panose="020B0604030504040204" pitchFamily="34" charset="-128"/>
              </a:rPr>
              <a:t>Delivery</a:t>
            </a:r>
            <a:endParaRPr kumimoji="1" lang="ja-JP" altLang="en-US" sz="800">
              <a:solidFill>
                <a:schemeClr val="accent4">
                  <a:lumMod val="75000"/>
                </a:schemeClr>
              </a:solidFill>
              <a:latin typeface="Meiryo" panose="020B0604030504040204" pitchFamily="34" charset="-128"/>
              <a:ea typeface="Meiryo" panose="020B0604030504040204" pitchFamily="34" charset="-128"/>
            </a:endParaRPr>
          </a:p>
        </p:txBody>
      </p:sp>
      <p:sp>
        <p:nvSpPr>
          <p:cNvPr id="232" name="テキスト ボックス 231">
            <a:extLst>
              <a:ext uri="{FF2B5EF4-FFF2-40B4-BE49-F238E27FC236}">
                <a16:creationId xmlns:a16="http://schemas.microsoft.com/office/drawing/2014/main" id="{EF78BB95-BA05-8044-9DE6-509944892390}"/>
              </a:ext>
            </a:extLst>
          </p:cNvPr>
          <p:cNvSpPr txBox="1"/>
          <p:nvPr/>
        </p:nvSpPr>
        <p:spPr>
          <a:xfrm>
            <a:off x="5505861" y="4346747"/>
            <a:ext cx="856835" cy="338554"/>
          </a:xfrm>
          <a:prstGeom prst="rect">
            <a:avLst/>
          </a:prstGeom>
          <a:noFill/>
        </p:spPr>
        <p:txBody>
          <a:bodyPr wrap="square" rtlCol="0">
            <a:spAutoFit/>
          </a:bodyPr>
          <a:lstStyle/>
          <a:p>
            <a:r>
              <a:rPr lang="en-US" altLang="ja-JP" sz="800" dirty="0">
                <a:solidFill>
                  <a:schemeClr val="accent6">
                    <a:lumMod val="50000"/>
                  </a:schemeClr>
                </a:solidFill>
                <a:latin typeface="Meiryo" panose="020B0604030504040204" pitchFamily="34" charset="-128"/>
                <a:ea typeface="Meiryo" panose="020B0604030504040204" pitchFamily="34" charset="-128"/>
              </a:rPr>
              <a:t>Continuous </a:t>
            </a:r>
          </a:p>
          <a:p>
            <a:r>
              <a:rPr lang="en-US" altLang="ja-JP" sz="800" dirty="0">
                <a:solidFill>
                  <a:schemeClr val="accent6">
                    <a:lumMod val="50000"/>
                  </a:schemeClr>
                </a:solidFill>
                <a:latin typeface="Meiryo" panose="020B0604030504040204" pitchFamily="34" charset="-128"/>
                <a:ea typeface="Meiryo" panose="020B0604030504040204" pitchFamily="34" charset="-128"/>
              </a:rPr>
              <a:t>Integration</a:t>
            </a:r>
            <a:endParaRPr kumimoji="1" lang="ja-JP" altLang="en-US" sz="800">
              <a:solidFill>
                <a:schemeClr val="accent6">
                  <a:lumMod val="50000"/>
                </a:schemeClr>
              </a:solidFill>
              <a:latin typeface="Meiryo" panose="020B0604030504040204" pitchFamily="34" charset="-128"/>
              <a:ea typeface="Meiryo" panose="020B0604030504040204" pitchFamily="34" charset="-128"/>
            </a:endParaRPr>
          </a:p>
        </p:txBody>
      </p:sp>
      <p:sp>
        <p:nvSpPr>
          <p:cNvPr id="233" name="テキスト ボックス 232">
            <a:extLst>
              <a:ext uri="{FF2B5EF4-FFF2-40B4-BE49-F238E27FC236}">
                <a16:creationId xmlns:a16="http://schemas.microsoft.com/office/drawing/2014/main" id="{69A69027-B53F-2B41-A2A5-ACE02895B479}"/>
              </a:ext>
            </a:extLst>
          </p:cNvPr>
          <p:cNvSpPr txBox="1"/>
          <p:nvPr/>
        </p:nvSpPr>
        <p:spPr>
          <a:xfrm>
            <a:off x="7777507" y="4318902"/>
            <a:ext cx="683790" cy="461665"/>
          </a:xfrm>
          <a:prstGeom prst="rect">
            <a:avLst/>
          </a:prstGeom>
          <a:noFill/>
        </p:spPr>
        <p:txBody>
          <a:bodyPr wrap="square" rtlCol="0">
            <a:spAutoFit/>
          </a:bodyPr>
          <a:lstStyle/>
          <a:p>
            <a:pPr algn="r"/>
            <a:r>
              <a:rPr kumimoji="1" lang="en-US" altLang="ja-JP" sz="2400" dirty="0">
                <a:solidFill>
                  <a:schemeClr val="accent4">
                    <a:lumMod val="75000"/>
                  </a:schemeClr>
                </a:solidFill>
                <a:latin typeface="Meiryo" panose="020B0604030504040204" pitchFamily="34" charset="-128"/>
                <a:ea typeface="Meiryo" panose="020B0604030504040204" pitchFamily="34" charset="-128"/>
              </a:rPr>
              <a:t>CD</a:t>
            </a:r>
          </a:p>
        </p:txBody>
      </p:sp>
    </p:spTree>
    <p:extLst>
      <p:ext uri="{BB962C8B-B14F-4D97-AF65-F5344CB8AC3E}">
        <p14:creationId xmlns:p14="http://schemas.microsoft.com/office/powerpoint/2010/main" val="1505757830"/>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グループ化 6">
            <a:extLst>
              <a:ext uri="{FF2B5EF4-FFF2-40B4-BE49-F238E27FC236}">
                <a16:creationId xmlns:a16="http://schemas.microsoft.com/office/drawing/2014/main" id="{FF92E462-2CE0-0DBB-7CE9-9B5CEC467D68}"/>
              </a:ext>
            </a:extLst>
          </p:cNvPr>
          <p:cNvGrpSpPr/>
          <p:nvPr/>
        </p:nvGrpSpPr>
        <p:grpSpPr>
          <a:xfrm>
            <a:off x="3985247" y="1141775"/>
            <a:ext cx="1892368" cy="5234571"/>
            <a:chOff x="5960709" y="1141775"/>
            <a:chExt cx="1892368" cy="5234571"/>
          </a:xfrm>
        </p:grpSpPr>
        <p:sp>
          <p:nvSpPr>
            <p:cNvPr id="5" name="正方形/長方形 4">
              <a:extLst>
                <a:ext uri="{FF2B5EF4-FFF2-40B4-BE49-F238E27FC236}">
                  <a16:creationId xmlns:a16="http://schemas.microsoft.com/office/drawing/2014/main" id="{6BF43CC5-2C0B-AA45-AB9C-6593772A3027}"/>
                </a:ext>
              </a:extLst>
            </p:cNvPr>
            <p:cNvSpPr/>
            <p:nvPr/>
          </p:nvSpPr>
          <p:spPr>
            <a:xfrm>
              <a:off x="5960709" y="1141775"/>
              <a:ext cx="1887478" cy="5234571"/>
            </a:xfrm>
            <a:prstGeom prst="rect">
              <a:avLst/>
            </a:prstGeom>
            <a:solidFill>
              <a:schemeClr val="accent6">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 name="ホームベース 13">
              <a:extLst>
                <a:ext uri="{FF2B5EF4-FFF2-40B4-BE49-F238E27FC236}">
                  <a16:creationId xmlns:a16="http://schemas.microsoft.com/office/drawing/2014/main" id="{35BE93A9-325F-EF46-9F96-8663E014B2E0}"/>
                </a:ext>
              </a:extLst>
            </p:cNvPr>
            <p:cNvSpPr/>
            <p:nvPr/>
          </p:nvSpPr>
          <p:spPr>
            <a:xfrm>
              <a:off x="6021831" y="2185755"/>
              <a:ext cx="1831246" cy="870379"/>
            </a:xfrm>
            <a:prstGeom prst="homePlate">
              <a:avLst>
                <a:gd name="adj" fmla="val 33216"/>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25" name="図 24" descr="レゴのおもちゃ&#10;&#10;低い精度で自動的に生成された説明">
              <a:extLst>
                <a:ext uri="{FF2B5EF4-FFF2-40B4-BE49-F238E27FC236}">
                  <a16:creationId xmlns:a16="http://schemas.microsoft.com/office/drawing/2014/main" id="{9DD2FF6F-6910-3947-BB50-05DD9C360BD4}"/>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6093833" y="2528020"/>
              <a:ext cx="508570" cy="508570"/>
            </a:xfrm>
            <a:prstGeom prst="rect">
              <a:avLst/>
            </a:prstGeom>
            <a:effectLst>
              <a:outerShdw blurRad="50800" dist="38100" dir="2700000" algn="tl" rotWithShape="0">
                <a:prstClr val="black">
                  <a:alpha val="40000"/>
                </a:prstClr>
              </a:outerShdw>
            </a:effectLst>
          </p:spPr>
        </p:pic>
        <p:pic>
          <p:nvPicPr>
            <p:cNvPr id="26" name="図 25" descr="レゴのおもちゃ&#10;&#10;低い精度で自動的に生成された説明">
              <a:extLst>
                <a:ext uri="{FF2B5EF4-FFF2-40B4-BE49-F238E27FC236}">
                  <a16:creationId xmlns:a16="http://schemas.microsoft.com/office/drawing/2014/main" id="{A30B77E4-9C32-FB4B-B511-55E91A6BDAE8}"/>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6631757" y="2528020"/>
              <a:ext cx="508570" cy="508570"/>
            </a:xfrm>
            <a:prstGeom prst="rect">
              <a:avLst/>
            </a:prstGeom>
            <a:effectLst>
              <a:outerShdw blurRad="50800" dist="38100" dir="2700000" algn="tl" rotWithShape="0">
                <a:prstClr val="black">
                  <a:alpha val="40000"/>
                </a:prstClr>
              </a:outerShdw>
            </a:effectLst>
          </p:spPr>
        </p:pic>
        <p:pic>
          <p:nvPicPr>
            <p:cNvPr id="27" name="図 26" descr="レゴのおもちゃ&#10;&#10;低い精度で自動的に生成された説明">
              <a:extLst>
                <a:ext uri="{FF2B5EF4-FFF2-40B4-BE49-F238E27FC236}">
                  <a16:creationId xmlns:a16="http://schemas.microsoft.com/office/drawing/2014/main" id="{C0A8A090-BE5C-3A4B-BB06-7B950F68A5D0}"/>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7169681" y="2528020"/>
              <a:ext cx="508570" cy="508570"/>
            </a:xfrm>
            <a:prstGeom prst="rect">
              <a:avLst/>
            </a:prstGeom>
            <a:effectLst>
              <a:outerShdw blurRad="50800" dist="38100" dir="2700000" algn="tl" rotWithShape="0">
                <a:prstClr val="black">
                  <a:alpha val="40000"/>
                </a:prstClr>
              </a:outerShdw>
            </a:effectLst>
          </p:spPr>
        </p:pic>
        <p:sp>
          <p:nvSpPr>
            <p:cNvPr id="36" name="テキスト ボックス 35">
              <a:extLst>
                <a:ext uri="{FF2B5EF4-FFF2-40B4-BE49-F238E27FC236}">
                  <a16:creationId xmlns:a16="http://schemas.microsoft.com/office/drawing/2014/main" id="{943D0603-F596-E74B-B457-7E095F1CA336}"/>
                </a:ext>
              </a:extLst>
            </p:cNvPr>
            <p:cNvSpPr txBox="1"/>
            <p:nvPr/>
          </p:nvSpPr>
          <p:spPr>
            <a:xfrm>
              <a:off x="6365554" y="1316293"/>
              <a:ext cx="1111202" cy="646331"/>
            </a:xfrm>
            <a:prstGeom prst="rect">
              <a:avLst/>
            </a:prstGeom>
            <a:noFill/>
          </p:spPr>
          <p:txBody>
            <a:bodyPr wrap="none" rtlCol="0">
              <a:spAutoFit/>
            </a:bodyPr>
            <a:lstStyle/>
            <a:p>
              <a:pPr algn="ctr"/>
              <a:r>
                <a:rPr kumimoji="1" lang="ja-JP" altLang="en-US" sz="3600" b="1">
                  <a:solidFill>
                    <a:schemeClr val="accent6">
                      <a:lumMod val="50000"/>
                    </a:schemeClr>
                  </a:solidFill>
                </a:rPr>
                <a:t>運用</a:t>
              </a:r>
            </a:p>
          </p:txBody>
        </p:sp>
        <p:sp>
          <p:nvSpPr>
            <p:cNvPr id="39" name="テキスト ボックス 38">
              <a:extLst>
                <a:ext uri="{FF2B5EF4-FFF2-40B4-BE49-F238E27FC236}">
                  <a16:creationId xmlns:a16="http://schemas.microsoft.com/office/drawing/2014/main" id="{E06C3869-154B-EA4E-9DC5-0980E4E77C4C}"/>
                </a:ext>
              </a:extLst>
            </p:cNvPr>
            <p:cNvSpPr txBox="1"/>
            <p:nvPr/>
          </p:nvSpPr>
          <p:spPr>
            <a:xfrm>
              <a:off x="6165332" y="2247169"/>
              <a:ext cx="1441420" cy="307777"/>
            </a:xfrm>
            <a:prstGeom prst="rect">
              <a:avLst/>
            </a:prstGeom>
            <a:noFill/>
          </p:spPr>
          <p:txBody>
            <a:bodyPr wrap="none" rtlCol="0">
              <a:spAutoFit/>
            </a:bodyPr>
            <a:lstStyle/>
            <a:p>
              <a:pPr algn="ctr"/>
              <a:r>
                <a:rPr kumimoji="1" lang="ja-JP" altLang="en-US" sz="1400" b="1">
                  <a:solidFill>
                    <a:schemeClr val="bg1"/>
                  </a:solidFill>
                  <a:latin typeface="Meiryo" panose="020B0604030504040204" pitchFamily="34" charset="-128"/>
                  <a:ea typeface="Meiryo" panose="020B0604030504040204" pitchFamily="34" charset="-128"/>
                </a:rPr>
                <a:t>運用エンジニア</a:t>
              </a:r>
            </a:p>
          </p:txBody>
        </p:sp>
      </p:grpSp>
      <p:grpSp>
        <p:nvGrpSpPr>
          <p:cNvPr id="6" name="グループ化 5">
            <a:extLst>
              <a:ext uri="{FF2B5EF4-FFF2-40B4-BE49-F238E27FC236}">
                <a16:creationId xmlns:a16="http://schemas.microsoft.com/office/drawing/2014/main" id="{375ADED7-FD3D-3317-638D-3EEF9F13C438}"/>
              </a:ext>
            </a:extLst>
          </p:cNvPr>
          <p:cNvGrpSpPr/>
          <p:nvPr/>
        </p:nvGrpSpPr>
        <p:grpSpPr>
          <a:xfrm>
            <a:off x="5974067" y="1141775"/>
            <a:ext cx="1887478" cy="5234571"/>
            <a:chOff x="3994993" y="1141775"/>
            <a:chExt cx="1887478" cy="5234571"/>
          </a:xfrm>
        </p:grpSpPr>
        <p:sp>
          <p:nvSpPr>
            <p:cNvPr id="4" name="正方形/長方形 3">
              <a:extLst>
                <a:ext uri="{FF2B5EF4-FFF2-40B4-BE49-F238E27FC236}">
                  <a16:creationId xmlns:a16="http://schemas.microsoft.com/office/drawing/2014/main" id="{1C7AA875-8480-8A46-A408-582E6D15299E}"/>
                </a:ext>
              </a:extLst>
            </p:cNvPr>
            <p:cNvSpPr/>
            <p:nvPr/>
          </p:nvSpPr>
          <p:spPr>
            <a:xfrm>
              <a:off x="3994993" y="1141775"/>
              <a:ext cx="1887478" cy="5234571"/>
            </a:xfrm>
            <a:prstGeom prst="rect">
              <a:avLst/>
            </a:prstGeom>
            <a:solidFill>
              <a:schemeClr val="tx2">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ホームベース 12">
              <a:extLst>
                <a:ext uri="{FF2B5EF4-FFF2-40B4-BE49-F238E27FC236}">
                  <a16:creationId xmlns:a16="http://schemas.microsoft.com/office/drawing/2014/main" id="{13BA89C5-B768-984B-97EB-F1F0AD86A489}"/>
                </a:ext>
              </a:extLst>
            </p:cNvPr>
            <p:cNvSpPr/>
            <p:nvPr/>
          </p:nvSpPr>
          <p:spPr>
            <a:xfrm>
              <a:off x="4051225" y="2175975"/>
              <a:ext cx="1831246" cy="870379"/>
            </a:xfrm>
            <a:prstGeom prst="homePlate">
              <a:avLst>
                <a:gd name="adj" fmla="val 33216"/>
              </a:avLst>
            </a:prstGeom>
            <a:solidFill>
              <a:schemeClr val="tx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22" name="図 21" descr="レゴのおもちゃ&#10;&#10;低い精度で自動的に生成された説明">
              <a:extLst>
                <a:ext uri="{FF2B5EF4-FFF2-40B4-BE49-F238E27FC236}">
                  <a16:creationId xmlns:a16="http://schemas.microsoft.com/office/drawing/2014/main" id="{981F8F03-45C3-064C-A610-F9EEDB323B96}"/>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4152567" y="2537800"/>
              <a:ext cx="508570" cy="508570"/>
            </a:xfrm>
            <a:prstGeom prst="rect">
              <a:avLst/>
            </a:prstGeom>
            <a:effectLst>
              <a:outerShdw blurRad="50800" dist="38100" dir="2700000" algn="tl" rotWithShape="0">
                <a:prstClr val="black">
                  <a:alpha val="40000"/>
                </a:prstClr>
              </a:outerShdw>
            </a:effectLst>
          </p:spPr>
        </p:pic>
        <p:pic>
          <p:nvPicPr>
            <p:cNvPr id="23" name="図 22" descr="レゴのおもちゃ&#10;&#10;低い精度で自動的に生成された説明">
              <a:extLst>
                <a:ext uri="{FF2B5EF4-FFF2-40B4-BE49-F238E27FC236}">
                  <a16:creationId xmlns:a16="http://schemas.microsoft.com/office/drawing/2014/main" id="{E0CF135D-F7D7-B34F-8F95-EDF0CC1015EB}"/>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4690491" y="2537800"/>
              <a:ext cx="508570" cy="508570"/>
            </a:xfrm>
            <a:prstGeom prst="rect">
              <a:avLst/>
            </a:prstGeom>
            <a:effectLst>
              <a:outerShdw blurRad="50800" dist="38100" dir="2700000" algn="tl" rotWithShape="0">
                <a:prstClr val="black">
                  <a:alpha val="40000"/>
                </a:prstClr>
              </a:outerShdw>
            </a:effectLst>
          </p:spPr>
        </p:pic>
        <p:pic>
          <p:nvPicPr>
            <p:cNvPr id="24" name="図 23" descr="レゴのおもちゃ&#10;&#10;低い精度で自動的に生成された説明">
              <a:extLst>
                <a:ext uri="{FF2B5EF4-FFF2-40B4-BE49-F238E27FC236}">
                  <a16:creationId xmlns:a16="http://schemas.microsoft.com/office/drawing/2014/main" id="{E3D82A64-20BE-9C47-B54A-EE6658F14161}"/>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5228415" y="2537800"/>
              <a:ext cx="508570" cy="508570"/>
            </a:xfrm>
            <a:prstGeom prst="rect">
              <a:avLst/>
            </a:prstGeom>
            <a:effectLst>
              <a:outerShdw blurRad="50800" dist="38100" dir="2700000" algn="tl" rotWithShape="0">
                <a:prstClr val="black">
                  <a:alpha val="40000"/>
                </a:prstClr>
              </a:outerShdw>
            </a:effectLst>
          </p:spPr>
        </p:pic>
        <p:sp>
          <p:nvSpPr>
            <p:cNvPr id="35" name="テキスト ボックス 34">
              <a:extLst>
                <a:ext uri="{FF2B5EF4-FFF2-40B4-BE49-F238E27FC236}">
                  <a16:creationId xmlns:a16="http://schemas.microsoft.com/office/drawing/2014/main" id="{F1839A93-05FB-AB4A-BE65-7EE5CB73F119}"/>
                </a:ext>
              </a:extLst>
            </p:cNvPr>
            <p:cNvSpPr txBox="1"/>
            <p:nvPr/>
          </p:nvSpPr>
          <p:spPr>
            <a:xfrm>
              <a:off x="4304893" y="1311384"/>
              <a:ext cx="1111202" cy="646331"/>
            </a:xfrm>
            <a:prstGeom prst="rect">
              <a:avLst/>
            </a:prstGeom>
            <a:noFill/>
          </p:spPr>
          <p:txBody>
            <a:bodyPr wrap="none" rtlCol="0">
              <a:spAutoFit/>
            </a:bodyPr>
            <a:lstStyle/>
            <a:p>
              <a:pPr algn="ctr"/>
              <a:r>
                <a:rPr kumimoji="1" lang="ja-JP" altLang="en-US" sz="3600" b="1">
                  <a:solidFill>
                    <a:schemeClr val="tx2"/>
                  </a:solidFill>
                </a:rPr>
                <a:t>保守</a:t>
              </a:r>
            </a:p>
          </p:txBody>
        </p:sp>
        <p:sp>
          <p:nvSpPr>
            <p:cNvPr id="38" name="テキスト ボックス 37">
              <a:extLst>
                <a:ext uri="{FF2B5EF4-FFF2-40B4-BE49-F238E27FC236}">
                  <a16:creationId xmlns:a16="http://schemas.microsoft.com/office/drawing/2014/main" id="{B07D1E08-8069-3840-B56D-BAE535BCCDDE}"/>
                </a:ext>
              </a:extLst>
            </p:cNvPr>
            <p:cNvSpPr txBox="1"/>
            <p:nvPr/>
          </p:nvSpPr>
          <p:spPr>
            <a:xfrm>
              <a:off x="4139785" y="2245910"/>
              <a:ext cx="1441421" cy="307777"/>
            </a:xfrm>
            <a:prstGeom prst="rect">
              <a:avLst/>
            </a:prstGeom>
            <a:noFill/>
          </p:spPr>
          <p:txBody>
            <a:bodyPr wrap="none" rtlCol="0">
              <a:spAutoFit/>
            </a:bodyPr>
            <a:lstStyle/>
            <a:p>
              <a:pPr algn="ctr"/>
              <a:r>
                <a:rPr kumimoji="1" lang="ja-JP" altLang="en-US" sz="1400" b="1">
                  <a:solidFill>
                    <a:schemeClr val="bg1"/>
                  </a:solidFill>
                  <a:latin typeface="Meiryo" panose="020B0604030504040204" pitchFamily="34" charset="-128"/>
                  <a:ea typeface="Meiryo" panose="020B0604030504040204" pitchFamily="34" charset="-128"/>
                </a:rPr>
                <a:t>保守エンジニア</a:t>
              </a:r>
            </a:p>
          </p:txBody>
        </p:sp>
      </p:grpSp>
      <p:sp>
        <p:nvSpPr>
          <p:cNvPr id="3" name="正方形/長方形 2">
            <a:extLst>
              <a:ext uri="{FF2B5EF4-FFF2-40B4-BE49-F238E27FC236}">
                <a16:creationId xmlns:a16="http://schemas.microsoft.com/office/drawing/2014/main" id="{1BE966CF-4DAB-B241-B5AB-8214E2A659CE}"/>
              </a:ext>
            </a:extLst>
          </p:cNvPr>
          <p:cNvSpPr/>
          <p:nvPr/>
        </p:nvSpPr>
        <p:spPr>
          <a:xfrm>
            <a:off x="2029277" y="1141775"/>
            <a:ext cx="1887478" cy="5234571"/>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 name="正方形/長方形 31">
            <a:extLst>
              <a:ext uri="{FF2B5EF4-FFF2-40B4-BE49-F238E27FC236}">
                <a16:creationId xmlns:a16="http://schemas.microsoft.com/office/drawing/2014/main" id="{771EA1BC-DB49-7349-84AF-835958F86F9E}"/>
              </a:ext>
            </a:extLst>
          </p:cNvPr>
          <p:cNvSpPr/>
          <p:nvPr/>
        </p:nvSpPr>
        <p:spPr>
          <a:xfrm>
            <a:off x="2085509" y="3618477"/>
            <a:ext cx="5728449" cy="1232240"/>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 name="正方形/長方形 32">
            <a:extLst>
              <a:ext uri="{FF2B5EF4-FFF2-40B4-BE49-F238E27FC236}">
                <a16:creationId xmlns:a16="http://schemas.microsoft.com/office/drawing/2014/main" id="{BC606571-4DD3-AC46-9ECA-98E075D5BF2D}"/>
              </a:ext>
            </a:extLst>
          </p:cNvPr>
          <p:cNvSpPr/>
          <p:nvPr/>
        </p:nvSpPr>
        <p:spPr>
          <a:xfrm>
            <a:off x="2085508" y="4995673"/>
            <a:ext cx="5728449" cy="1232240"/>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31" name="Picture 6" descr="devops">
            <a:extLst>
              <a:ext uri="{FF2B5EF4-FFF2-40B4-BE49-F238E27FC236}">
                <a16:creationId xmlns:a16="http://schemas.microsoft.com/office/drawing/2014/main" id="{EB19A608-02B9-B040-A7DE-D1B88775F161}"/>
              </a:ext>
            </a:extLst>
          </p:cNvP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2748116" y="3744330"/>
            <a:ext cx="4381231" cy="2284172"/>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2" name="タイトル 1">
            <a:extLst>
              <a:ext uri="{FF2B5EF4-FFF2-40B4-BE49-F238E27FC236}">
                <a16:creationId xmlns:a16="http://schemas.microsoft.com/office/drawing/2014/main" id="{14E146D9-7C1B-4544-8FAC-72D46ECB6860}"/>
              </a:ext>
            </a:extLst>
          </p:cNvPr>
          <p:cNvSpPr>
            <a:spLocks noGrp="1"/>
          </p:cNvSpPr>
          <p:nvPr>
            <p:ph type="title"/>
          </p:nvPr>
        </p:nvSpPr>
        <p:spPr/>
        <p:txBody>
          <a:bodyPr/>
          <a:lstStyle/>
          <a:p>
            <a:r>
              <a:rPr kumimoji="1" lang="en-US" altLang="ja-JP" dirty="0"/>
              <a:t>DevOps</a:t>
            </a:r>
            <a:r>
              <a:rPr kumimoji="1" lang="ja-JP" altLang="en-US"/>
              <a:t>とエンジニア</a:t>
            </a:r>
          </a:p>
        </p:txBody>
      </p:sp>
      <p:sp>
        <p:nvSpPr>
          <p:cNvPr id="12" name="ホームベース 11">
            <a:extLst>
              <a:ext uri="{FF2B5EF4-FFF2-40B4-BE49-F238E27FC236}">
                <a16:creationId xmlns:a16="http://schemas.microsoft.com/office/drawing/2014/main" id="{734BF887-8770-2645-9DB7-15AEDC367D66}"/>
              </a:ext>
            </a:extLst>
          </p:cNvPr>
          <p:cNvSpPr/>
          <p:nvPr/>
        </p:nvSpPr>
        <p:spPr>
          <a:xfrm>
            <a:off x="2085509" y="2175975"/>
            <a:ext cx="1831246" cy="870379"/>
          </a:xfrm>
          <a:prstGeom prst="homePlate">
            <a:avLst>
              <a:gd name="adj" fmla="val 33216"/>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5" name="Picture 4" descr="チームでプログラミングをしているイラスト">
            <a:extLst>
              <a:ext uri="{FF2B5EF4-FFF2-40B4-BE49-F238E27FC236}">
                <a16:creationId xmlns:a16="http://schemas.microsoft.com/office/drawing/2014/main" id="{617EF834-1EA3-2C45-A7FD-F0DB47EFE2E4}"/>
              </a:ext>
            </a:extLst>
          </p:cNvPr>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2196565" y="3885136"/>
            <a:ext cx="683260" cy="683260"/>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17" name="図 16" descr="レゴのおもちゃ&#10;&#10;低い精度で自動的に生成された説明">
            <a:extLst>
              <a:ext uri="{FF2B5EF4-FFF2-40B4-BE49-F238E27FC236}">
                <a16:creationId xmlns:a16="http://schemas.microsoft.com/office/drawing/2014/main" id="{C9B4B4DC-52E9-8745-A3F8-07E96E66C96C}"/>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166130" y="2537800"/>
            <a:ext cx="508570" cy="508570"/>
          </a:xfrm>
          <a:prstGeom prst="rect">
            <a:avLst/>
          </a:prstGeom>
          <a:effectLst>
            <a:outerShdw blurRad="50800" dist="38100" dir="2700000" algn="tl" rotWithShape="0">
              <a:prstClr val="black">
                <a:alpha val="40000"/>
              </a:prstClr>
            </a:outerShdw>
          </a:effectLst>
        </p:spPr>
      </p:pic>
      <p:pic>
        <p:nvPicPr>
          <p:cNvPr id="20" name="図 19" descr="レゴのおもちゃ&#10;&#10;低い精度で自動的に生成された説明">
            <a:extLst>
              <a:ext uri="{FF2B5EF4-FFF2-40B4-BE49-F238E27FC236}">
                <a16:creationId xmlns:a16="http://schemas.microsoft.com/office/drawing/2014/main" id="{61939C28-7C57-F341-BBC5-01357E703D85}"/>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704054" y="2537800"/>
            <a:ext cx="508570" cy="508570"/>
          </a:xfrm>
          <a:prstGeom prst="rect">
            <a:avLst/>
          </a:prstGeom>
          <a:effectLst>
            <a:outerShdw blurRad="50800" dist="38100" dir="2700000" algn="tl" rotWithShape="0">
              <a:prstClr val="black">
                <a:alpha val="40000"/>
              </a:prstClr>
            </a:outerShdw>
          </a:effectLst>
        </p:spPr>
      </p:pic>
      <p:pic>
        <p:nvPicPr>
          <p:cNvPr id="21" name="図 20" descr="レゴのおもちゃ&#10;&#10;低い精度で自動的に生成された説明">
            <a:extLst>
              <a:ext uri="{FF2B5EF4-FFF2-40B4-BE49-F238E27FC236}">
                <a16:creationId xmlns:a16="http://schemas.microsoft.com/office/drawing/2014/main" id="{C41ECFB7-8FCA-3646-9437-AC427CB995BE}"/>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3241978" y="2537800"/>
            <a:ext cx="508570" cy="508570"/>
          </a:xfrm>
          <a:prstGeom prst="rect">
            <a:avLst/>
          </a:prstGeom>
          <a:effectLst>
            <a:outerShdw blurRad="50800" dist="38100" dir="2700000" algn="tl" rotWithShape="0">
              <a:prstClr val="black">
                <a:alpha val="40000"/>
              </a:prstClr>
            </a:outerShdw>
          </a:effectLst>
        </p:spPr>
      </p:pic>
      <p:pic>
        <p:nvPicPr>
          <p:cNvPr id="28" name="図 27" descr="グラフィカル ユーザー インターフェイス が含まれている画像&#10;&#10;自動的に生成された説明">
            <a:extLst>
              <a:ext uri="{FF2B5EF4-FFF2-40B4-BE49-F238E27FC236}">
                <a16:creationId xmlns:a16="http://schemas.microsoft.com/office/drawing/2014/main" id="{D7929202-D0D7-3C47-8257-AC6B7A246729}"/>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2254390" y="5461954"/>
            <a:ext cx="567611" cy="454089"/>
          </a:xfrm>
          <a:prstGeom prst="rect">
            <a:avLst/>
          </a:prstGeom>
          <a:effectLst>
            <a:outerShdw blurRad="50800" dist="38100" dir="2700000" algn="tl" rotWithShape="0">
              <a:prstClr val="black">
                <a:alpha val="40000"/>
              </a:prstClr>
            </a:outerShdw>
          </a:effectLst>
        </p:spPr>
      </p:pic>
      <p:pic>
        <p:nvPicPr>
          <p:cNvPr id="29" name="図 28" descr="グラフィカル ユーザー インターフェイス が含まれている画像&#10;&#10;自動的に生成された説明">
            <a:extLst>
              <a:ext uri="{FF2B5EF4-FFF2-40B4-BE49-F238E27FC236}">
                <a16:creationId xmlns:a16="http://schemas.microsoft.com/office/drawing/2014/main" id="{56253D06-02D4-0F47-80E4-A9C9807713CB}"/>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7094596" y="3885136"/>
            <a:ext cx="567611" cy="454089"/>
          </a:xfrm>
          <a:prstGeom prst="rect">
            <a:avLst/>
          </a:prstGeom>
          <a:effectLst>
            <a:outerShdw blurRad="50800" dist="38100" dir="2700000" algn="tl" rotWithShape="0">
              <a:prstClr val="black">
                <a:alpha val="40000"/>
              </a:prstClr>
            </a:outerShdw>
          </a:effectLst>
        </p:spPr>
      </p:pic>
      <p:pic>
        <p:nvPicPr>
          <p:cNvPr id="30" name="Picture 4" descr="チームでプログラミングをしているイラスト">
            <a:extLst>
              <a:ext uri="{FF2B5EF4-FFF2-40B4-BE49-F238E27FC236}">
                <a16:creationId xmlns:a16="http://schemas.microsoft.com/office/drawing/2014/main" id="{F44230BD-6DA2-1746-B256-2AFC50972B8B}"/>
              </a:ext>
            </a:extLst>
          </p:cNvPr>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7036771" y="5232783"/>
            <a:ext cx="683260" cy="683260"/>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34" name="テキスト ボックス 33">
            <a:extLst>
              <a:ext uri="{FF2B5EF4-FFF2-40B4-BE49-F238E27FC236}">
                <a16:creationId xmlns:a16="http://schemas.microsoft.com/office/drawing/2014/main" id="{2B84E483-8067-C244-8B7C-A7E7208EDF20}"/>
              </a:ext>
            </a:extLst>
          </p:cNvPr>
          <p:cNvSpPr txBox="1"/>
          <p:nvPr/>
        </p:nvSpPr>
        <p:spPr>
          <a:xfrm>
            <a:off x="2417415" y="1306513"/>
            <a:ext cx="1111202" cy="646331"/>
          </a:xfrm>
          <a:prstGeom prst="rect">
            <a:avLst/>
          </a:prstGeom>
          <a:noFill/>
        </p:spPr>
        <p:txBody>
          <a:bodyPr wrap="none" rtlCol="0">
            <a:spAutoFit/>
          </a:bodyPr>
          <a:lstStyle/>
          <a:p>
            <a:pPr algn="ctr"/>
            <a:r>
              <a:rPr kumimoji="1" lang="ja-JP" altLang="en-US" sz="3600" b="1">
                <a:solidFill>
                  <a:schemeClr val="accent3">
                    <a:lumMod val="75000"/>
                  </a:schemeClr>
                </a:solidFill>
              </a:rPr>
              <a:t>開発</a:t>
            </a:r>
          </a:p>
        </p:txBody>
      </p:sp>
      <p:sp>
        <p:nvSpPr>
          <p:cNvPr id="37" name="テキスト ボックス 36">
            <a:extLst>
              <a:ext uri="{FF2B5EF4-FFF2-40B4-BE49-F238E27FC236}">
                <a16:creationId xmlns:a16="http://schemas.microsoft.com/office/drawing/2014/main" id="{06443115-413A-1042-8979-E1016136AE91}"/>
              </a:ext>
            </a:extLst>
          </p:cNvPr>
          <p:cNvSpPr txBox="1"/>
          <p:nvPr/>
        </p:nvSpPr>
        <p:spPr>
          <a:xfrm>
            <a:off x="2167344" y="2245910"/>
            <a:ext cx="1441421" cy="307777"/>
          </a:xfrm>
          <a:prstGeom prst="rect">
            <a:avLst/>
          </a:prstGeom>
          <a:noFill/>
        </p:spPr>
        <p:txBody>
          <a:bodyPr wrap="none" rtlCol="0">
            <a:spAutoFit/>
          </a:bodyPr>
          <a:lstStyle/>
          <a:p>
            <a:pPr algn="ctr"/>
            <a:r>
              <a:rPr kumimoji="1" lang="ja-JP" altLang="en-US" sz="1400" b="1">
                <a:solidFill>
                  <a:schemeClr val="bg1"/>
                </a:solidFill>
                <a:latin typeface="Meiryo" panose="020B0604030504040204" pitchFamily="34" charset="-128"/>
                <a:ea typeface="Meiryo" panose="020B0604030504040204" pitchFamily="34" charset="-128"/>
              </a:rPr>
              <a:t>開発エンジニア</a:t>
            </a:r>
          </a:p>
        </p:txBody>
      </p:sp>
      <p:sp>
        <p:nvSpPr>
          <p:cNvPr id="40" name="テキスト ボックス 39">
            <a:extLst>
              <a:ext uri="{FF2B5EF4-FFF2-40B4-BE49-F238E27FC236}">
                <a16:creationId xmlns:a16="http://schemas.microsoft.com/office/drawing/2014/main" id="{4C5F57DA-EDA1-B941-A144-56D5D9CF4282}"/>
              </a:ext>
            </a:extLst>
          </p:cNvPr>
          <p:cNvSpPr txBox="1"/>
          <p:nvPr/>
        </p:nvSpPr>
        <p:spPr>
          <a:xfrm>
            <a:off x="4130319" y="3688158"/>
            <a:ext cx="1620958" cy="307777"/>
          </a:xfrm>
          <a:prstGeom prst="rect">
            <a:avLst/>
          </a:prstGeom>
          <a:noFill/>
        </p:spPr>
        <p:txBody>
          <a:bodyPr wrap="none" rtlCol="0">
            <a:spAutoFit/>
          </a:bodyPr>
          <a:lstStyle/>
          <a:p>
            <a:pPr algn="ctr"/>
            <a:r>
              <a:rPr kumimoji="1" lang="ja-JP" altLang="en-US" sz="1400" b="1">
                <a:solidFill>
                  <a:schemeClr val="bg1"/>
                </a:solidFill>
                <a:latin typeface="Meiryo" panose="020B0604030504040204" pitchFamily="34" charset="-128"/>
                <a:ea typeface="Meiryo" panose="020B0604030504040204" pitchFamily="34" charset="-128"/>
              </a:rPr>
              <a:t>開発系エンジニア</a:t>
            </a:r>
          </a:p>
        </p:txBody>
      </p:sp>
      <p:sp>
        <p:nvSpPr>
          <p:cNvPr id="41" name="テキスト ボックス 40">
            <a:extLst>
              <a:ext uri="{FF2B5EF4-FFF2-40B4-BE49-F238E27FC236}">
                <a16:creationId xmlns:a16="http://schemas.microsoft.com/office/drawing/2014/main" id="{609A8DF6-AA1D-9845-8870-26BFF5EA43E3}"/>
              </a:ext>
            </a:extLst>
          </p:cNvPr>
          <p:cNvSpPr txBox="1"/>
          <p:nvPr/>
        </p:nvSpPr>
        <p:spPr>
          <a:xfrm>
            <a:off x="4108124" y="5762154"/>
            <a:ext cx="1648207" cy="461665"/>
          </a:xfrm>
          <a:prstGeom prst="rect">
            <a:avLst/>
          </a:prstGeom>
          <a:noFill/>
        </p:spPr>
        <p:txBody>
          <a:bodyPr wrap="none" rtlCol="0">
            <a:spAutoFit/>
          </a:bodyPr>
          <a:lstStyle/>
          <a:p>
            <a:pPr algn="ctr"/>
            <a:r>
              <a:rPr kumimoji="1" lang="en-US" altLang="ja-JP" sz="1400" b="1" dirty="0">
                <a:solidFill>
                  <a:schemeClr val="bg1"/>
                </a:solidFill>
                <a:latin typeface="Meiryo" panose="020B0604030504040204" pitchFamily="34" charset="-128"/>
                <a:ea typeface="Meiryo" panose="020B0604030504040204" pitchFamily="34" charset="-128"/>
              </a:rPr>
              <a:t>SRE</a:t>
            </a:r>
          </a:p>
          <a:p>
            <a:pPr algn="ctr"/>
            <a:r>
              <a:rPr lang="en-US" altLang="ja-JP" sz="1000" dirty="0">
                <a:solidFill>
                  <a:schemeClr val="bg1"/>
                </a:solidFill>
                <a:latin typeface="Meiryo" panose="020B0604030504040204" pitchFamily="34" charset="-128"/>
                <a:ea typeface="Meiryo" panose="020B0604030504040204" pitchFamily="34" charset="-128"/>
              </a:rPr>
              <a:t>Site Reliability Engineer</a:t>
            </a:r>
            <a:endParaRPr kumimoji="1" lang="ja-JP" altLang="en-US" sz="1000">
              <a:solidFill>
                <a:schemeClr val="bg1"/>
              </a:solidFill>
              <a:latin typeface="Meiryo" panose="020B0604030504040204" pitchFamily="34" charset="-128"/>
              <a:ea typeface="Meiryo" panose="020B0604030504040204" pitchFamily="34" charset="-128"/>
            </a:endParaRPr>
          </a:p>
        </p:txBody>
      </p:sp>
      <p:sp>
        <p:nvSpPr>
          <p:cNvPr id="42" name="テキスト ボックス 41">
            <a:extLst>
              <a:ext uri="{FF2B5EF4-FFF2-40B4-BE49-F238E27FC236}">
                <a16:creationId xmlns:a16="http://schemas.microsoft.com/office/drawing/2014/main" id="{570CA584-0004-B947-A17B-72292BF56EF9}"/>
              </a:ext>
            </a:extLst>
          </p:cNvPr>
          <p:cNvSpPr txBox="1"/>
          <p:nvPr/>
        </p:nvSpPr>
        <p:spPr>
          <a:xfrm>
            <a:off x="608362" y="2297778"/>
            <a:ext cx="1338828" cy="646331"/>
          </a:xfrm>
          <a:prstGeom prst="rect">
            <a:avLst/>
          </a:prstGeom>
          <a:noFill/>
        </p:spPr>
        <p:txBody>
          <a:bodyPr wrap="none" rtlCol="0">
            <a:spAutoFit/>
          </a:bodyPr>
          <a:lstStyle/>
          <a:p>
            <a:r>
              <a:rPr kumimoji="1" lang="ja-JP" altLang="en-US">
                <a:solidFill>
                  <a:schemeClr val="tx1">
                    <a:lumMod val="50000"/>
                    <a:lumOff val="50000"/>
                  </a:schemeClr>
                </a:solidFill>
                <a:latin typeface="Meiryo" panose="020B0604030504040204" pitchFamily="34" charset="-128"/>
                <a:ea typeface="Meiryo" panose="020B0604030504040204" pitchFamily="34" charset="-128"/>
              </a:rPr>
              <a:t>従来までの</a:t>
            </a:r>
            <a:endParaRPr kumimoji="1" lang="en-US" altLang="ja-JP" dirty="0">
              <a:solidFill>
                <a:schemeClr val="tx1">
                  <a:lumMod val="50000"/>
                  <a:lumOff val="50000"/>
                </a:schemeClr>
              </a:solidFill>
              <a:latin typeface="Meiryo" panose="020B0604030504040204" pitchFamily="34" charset="-128"/>
              <a:ea typeface="Meiryo" panose="020B0604030504040204" pitchFamily="34" charset="-128"/>
            </a:endParaRPr>
          </a:p>
          <a:p>
            <a:r>
              <a:rPr kumimoji="1" lang="ja-JP" altLang="en-US">
                <a:solidFill>
                  <a:schemeClr val="tx1">
                    <a:lumMod val="50000"/>
                    <a:lumOff val="50000"/>
                  </a:schemeClr>
                </a:solidFill>
                <a:latin typeface="Meiryo" panose="020B0604030504040204" pitchFamily="34" charset="-128"/>
                <a:ea typeface="Meiryo" panose="020B0604030504040204" pitchFamily="34" charset="-128"/>
              </a:rPr>
              <a:t>考え方</a:t>
            </a:r>
          </a:p>
        </p:txBody>
      </p:sp>
      <p:sp>
        <p:nvSpPr>
          <p:cNvPr id="43" name="テキスト ボックス 42">
            <a:extLst>
              <a:ext uri="{FF2B5EF4-FFF2-40B4-BE49-F238E27FC236}">
                <a16:creationId xmlns:a16="http://schemas.microsoft.com/office/drawing/2014/main" id="{D0E0C08E-C8CD-0341-9CA9-8757B2FCB863}"/>
              </a:ext>
            </a:extLst>
          </p:cNvPr>
          <p:cNvSpPr txBox="1"/>
          <p:nvPr/>
        </p:nvSpPr>
        <p:spPr>
          <a:xfrm>
            <a:off x="608362" y="4672507"/>
            <a:ext cx="1338828" cy="646331"/>
          </a:xfrm>
          <a:prstGeom prst="rect">
            <a:avLst/>
          </a:prstGeom>
          <a:noFill/>
        </p:spPr>
        <p:txBody>
          <a:bodyPr wrap="none" rtlCol="0">
            <a:spAutoFit/>
          </a:bodyPr>
          <a:lstStyle/>
          <a:p>
            <a:r>
              <a:rPr kumimoji="1" lang="ja-JP" altLang="en-US">
                <a:latin typeface="Meiryo" panose="020B0604030504040204" pitchFamily="34" charset="-128"/>
                <a:ea typeface="Meiryo" panose="020B0604030504040204" pitchFamily="34" charset="-128"/>
              </a:rPr>
              <a:t>これからの</a:t>
            </a:r>
            <a:endParaRPr kumimoji="1" lang="en-US" altLang="ja-JP" dirty="0">
              <a:latin typeface="Meiryo" panose="020B0604030504040204" pitchFamily="34" charset="-128"/>
              <a:ea typeface="Meiryo" panose="020B0604030504040204" pitchFamily="34" charset="-128"/>
            </a:endParaRPr>
          </a:p>
          <a:p>
            <a:r>
              <a:rPr kumimoji="1" lang="ja-JP" altLang="en-US">
                <a:latin typeface="Meiryo" panose="020B0604030504040204" pitchFamily="34" charset="-128"/>
                <a:ea typeface="Meiryo" panose="020B0604030504040204" pitchFamily="34" charset="-128"/>
              </a:rPr>
              <a:t>考え方</a:t>
            </a:r>
          </a:p>
        </p:txBody>
      </p:sp>
    </p:spTree>
    <p:extLst>
      <p:ext uri="{BB962C8B-B14F-4D97-AF65-F5344CB8AC3E}">
        <p14:creationId xmlns:p14="http://schemas.microsoft.com/office/powerpoint/2010/main" val="2361091290"/>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975B81-CF3D-9C45-FE17-E11E4106FEA6}"/>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C76A3261-261B-BE57-5A9F-DA93BCC80733}"/>
              </a:ext>
            </a:extLst>
          </p:cNvPr>
          <p:cNvSpPr>
            <a:spLocks noGrp="1"/>
          </p:cNvSpPr>
          <p:nvPr>
            <p:ph type="title"/>
          </p:nvPr>
        </p:nvSpPr>
        <p:spPr/>
        <p:txBody>
          <a:bodyPr/>
          <a:lstStyle/>
          <a:p>
            <a:r>
              <a:rPr kumimoji="1" lang="en-US" altLang="ja-JP" dirty="0"/>
              <a:t>AIOps</a:t>
            </a:r>
            <a:r>
              <a:rPr kumimoji="1" lang="ja-JP" altLang="en-US"/>
              <a:t>：</a:t>
            </a:r>
            <a:r>
              <a:rPr kumimoji="1" lang="en-US" altLang="ja-JP" dirty="0"/>
              <a:t>AI</a:t>
            </a:r>
            <a:r>
              <a:rPr kumimoji="1" lang="ja-JP" altLang="en-US"/>
              <a:t>を使った</a:t>
            </a:r>
            <a:r>
              <a:rPr kumimoji="1" lang="en-US" altLang="ja-JP" dirty="0"/>
              <a:t>IT</a:t>
            </a:r>
            <a:r>
              <a:rPr kumimoji="1" lang="ja-JP" altLang="en-US"/>
              <a:t>システムの運用</a:t>
            </a:r>
          </a:p>
        </p:txBody>
      </p:sp>
      <p:grpSp>
        <p:nvGrpSpPr>
          <p:cNvPr id="7" name="グループ化 6">
            <a:extLst>
              <a:ext uri="{FF2B5EF4-FFF2-40B4-BE49-F238E27FC236}">
                <a16:creationId xmlns:a16="http://schemas.microsoft.com/office/drawing/2014/main" id="{5EE37041-BEA2-AEC2-84C9-6506E7E6866C}"/>
              </a:ext>
            </a:extLst>
          </p:cNvPr>
          <p:cNvGrpSpPr/>
          <p:nvPr/>
        </p:nvGrpSpPr>
        <p:grpSpPr>
          <a:xfrm>
            <a:off x="2694987" y="1729042"/>
            <a:ext cx="3754026" cy="3755389"/>
            <a:chOff x="2710148" y="1656618"/>
            <a:chExt cx="3754026" cy="3755389"/>
          </a:xfrm>
        </p:grpSpPr>
        <p:sp>
          <p:nvSpPr>
            <p:cNvPr id="4" name="パイ 3">
              <a:extLst>
                <a:ext uri="{FF2B5EF4-FFF2-40B4-BE49-F238E27FC236}">
                  <a16:creationId xmlns:a16="http://schemas.microsoft.com/office/drawing/2014/main" id="{0A6D1062-8F60-924D-CDE7-C7D43CE82072}"/>
                </a:ext>
              </a:extLst>
            </p:cNvPr>
            <p:cNvSpPr/>
            <p:nvPr/>
          </p:nvSpPr>
          <p:spPr>
            <a:xfrm rot="2692449">
              <a:off x="2758361" y="1754407"/>
              <a:ext cx="3657600" cy="3657600"/>
            </a:xfrm>
            <a:prstGeom prst="pie">
              <a:avLst>
                <a:gd name="adj1" fmla="val 20414259"/>
                <a:gd name="adj2" fmla="val 6448521"/>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パイ 4">
              <a:extLst>
                <a:ext uri="{FF2B5EF4-FFF2-40B4-BE49-F238E27FC236}">
                  <a16:creationId xmlns:a16="http://schemas.microsoft.com/office/drawing/2014/main" id="{58BC052D-B7BD-0665-AC6F-837C1D73F73B}"/>
                </a:ext>
              </a:extLst>
            </p:cNvPr>
            <p:cNvSpPr/>
            <p:nvPr/>
          </p:nvSpPr>
          <p:spPr>
            <a:xfrm rot="8650221">
              <a:off x="2710148" y="1656618"/>
              <a:ext cx="3657600" cy="3657600"/>
            </a:xfrm>
            <a:prstGeom prst="pie">
              <a:avLst>
                <a:gd name="adj1" fmla="val 486790"/>
                <a:gd name="adj2" fmla="val 7514869"/>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パイ 5">
              <a:extLst>
                <a:ext uri="{FF2B5EF4-FFF2-40B4-BE49-F238E27FC236}">
                  <a16:creationId xmlns:a16="http://schemas.microsoft.com/office/drawing/2014/main" id="{EA270766-531F-A45E-C4E6-D276CE5557EA}"/>
                </a:ext>
              </a:extLst>
            </p:cNvPr>
            <p:cNvSpPr/>
            <p:nvPr/>
          </p:nvSpPr>
          <p:spPr>
            <a:xfrm rot="16200000">
              <a:off x="2806574" y="1656619"/>
              <a:ext cx="3657600" cy="3657600"/>
            </a:xfrm>
            <a:prstGeom prst="pie">
              <a:avLst>
                <a:gd name="adj1" fmla="val 21565795"/>
                <a:gd name="adj2" fmla="val 6925670"/>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9" name="テキスト ボックス 8">
            <a:extLst>
              <a:ext uri="{FF2B5EF4-FFF2-40B4-BE49-F238E27FC236}">
                <a16:creationId xmlns:a16="http://schemas.microsoft.com/office/drawing/2014/main" id="{B5569B15-5F00-457D-A42F-C8EFB7A498D4}"/>
              </a:ext>
            </a:extLst>
          </p:cNvPr>
          <p:cNvSpPr txBox="1"/>
          <p:nvPr/>
        </p:nvSpPr>
        <p:spPr>
          <a:xfrm>
            <a:off x="3005751" y="2688832"/>
            <a:ext cx="1566249" cy="830997"/>
          </a:xfrm>
          <a:prstGeom prst="rect">
            <a:avLst/>
          </a:prstGeom>
          <a:noFill/>
        </p:spPr>
        <p:txBody>
          <a:bodyPr wrap="square">
            <a:spAutoFit/>
          </a:bodyPr>
          <a:lstStyle/>
          <a:p>
            <a:pPr algn="l"/>
            <a:r>
              <a:rPr lang="ja-JP" altLang="en-US" sz="1600" b="1" i="0">
                <a:solidFill>
                  <a:schemeClr val="bg1"/>
                </a:solidFill>
                <a:effectLst/>
                <a:latin typeface="Meiryo" panose="020B0604030504040204" pitchFamily="34" charset="-128"/>
                <a:ea typeface="Meiryo" panose="020B0604030504040204" pitchFamily="34" charset="-128"/>
              </a:rPr>
              <a:t>高度な</a:t>
            </a:r>
            <a:endParaRPr lang="en-US" altLang="ja-JP" sz="1600" b="1" i="0" dirty="0">
              <a:solidFill>
                <a:schemeClr val="bg1"/>
              </a:solidFill>
              <a:effectLst/>
              <a:latin typeface="Meiryo" panose="020B0604030504040204" pitchFamily="34" charset="-128"/>
              <a:ea typeface="Meiryo" panose="020B0604030504040204" pitchFamily="34" charset="-128"/>
            </a:endParaRPr>
          </a:p>
          <a:p>
            <a:pPr algn="l"/>
            <a:r>
              <a:rPr lang="en" altLang="ja-JP" sz="1600" b="1" i="0" dirty="0">
                <a:solidFill>
                  <a:schemeClr val="bg1"/>
                </a:solidFill>
                <a:effectLst/>
                <a:latin typeface="Meiryo" panose="020B0604030504040204" pitchFamily="34" charset="-128"/>
                <a:ea typeface="Meiryo" panose="020B0604030504040204" pitchFamily="34" charset="-128"/>
              </a:rPr>
              <a:t>IT</a:t>
            </a:r>
            <a:r>
              <a:rPr lang="ja-JP" altLang="en-US" sz="1600" b="1" i="0">
                <a:solidFill>
                  <a:schemeClr val="bg1"/>
                </a:solidFill>
                <a:effectLst/>
                <a:latin typeface="Meiryo" panose="020B0604030504040204" pitchFamily="34" charset="-128"/>
                <a:ea typeface="Meiryo" panose="020B0604030504040204" pitchFamily="34" charset="-128"/>
              </a:rPr>
              <a:t>運用監視</a:t>
            </a:r>
            <a:endParaRPr lang="en-US" altLang="ja-JP" sz="1600" b="1" i="0" dirty="0">
              <a:solidFill>
                <a:schemeClr val="bg1"/>
              </a:solidFill>
              <a:effectLst/>
              <a:latin typeface="Meiryo" panose="020B0604030504040204" pitchFamily="34" charset="-128"/>
              <a:ea typeface="Meiryo" panose="020B0604030504040204" pitchFamily="34" charset="-128"/>
            </a:endParaRPr>
          </a:p>
          <a:p>
            <a:pPr algn="l"/>
            <a:r>
              <a:rPr lang="ja-JP" altLang="en-US" sz="1600" b="1" i="0">
                <a:solidFill>
                  <a:schemeClr val="bg1"/>
                </a:solidFill>
                <a:effectLst/>
                <a:latin typeface="Meiryo" panose="020B0604030504040204" pitchFamily="34" charset="-128"/>
                <a:ea typeface="Meiryo" panose="020B0604030504040204" pitchFamily="34" charset="-128"/>
              </a:rPr>
              <a:t>の実現</a:t>
            </a:r>
            <a:endParaRPr lang="en-US" altLang="ja-JP" sz="1600" b="1" i="0" dirty="0">
              <a:solidFill>
                <a:schemeClr val="bg1"/>
              </a:solidFill>
              <a:effectLst/>
              <a:latin typeface="Meiryo" panose="020B0604030504040204" pitchFamily="34" charset="-128"/>
              <a:ea typeface="Meiryo" panose="020B0604030504040204" pitchFamily="34" charset="-128"/>
            </a:endParaRPr>
          </a:p>
        </p:txBody>
      </p:sp>
      <p:sp>
        <p:nvSpPr>
          <p:cNvPr id="11" name="テキスト ボックス 10">
            <a:extLst>
              <a:ext uri="{FF2B5EF4-FFF2-40B4-BE49-F238E27FC236}">
                <a16:creationId xmlns:a16="http://schemas.microsoft.com/office/drawing/2014/main" id="{03CAD1D0-F8A2-EF2D-B60A-6DA2FC5BDAD3}"/>
              </a:ext>
            </a:extLst>
          </p:cNvPr>
          <p:cNvSpPr txBox="1"/>
          <p:nvPr/>
        </p:nvSpPr>
        <p:spPr>
          <a:xfrm>
            <a:off x="4620212" y="2697885"/>
            <a:ext cx="1566249" cy="830997"/>
          </a:xfrm>
          <a:prstGeom prst="rect">
            <a:avLst/>
          </a:prstGeom>
          <a:noFill/>
        </p:spPr>
        <p:txBody>
          <a:bodyPr wrap="square">
            <a:spAutoFit/>
          </a:bodyPr>
          <a:lstStyle>
            <a:defPPr>
              <a:defRPr lang="ja-JP"/>
            </a:defPPr>
            <a:lvl1pPr>
              <a:defRPr b="1" i="0">
                <a:solidFill>
                  <a:schemeClr val="bg1"/>
                </a:solidFill>
                <a:effectLst/>
                <a:latin typeface="Meiryo" panose="020B0604030504040204" pitchFamily="34" charset="-128"/>
                <a:ea typeface="Meiryo" panose="020B0604030504040204" pitchFamily="34" charset="-128"/>
              </a:defRPr>
            </a:lvl1pPr>
          </a:lstStyle>
          <a:p>
            <a:pPr algn="r"/>
            <a:r>
              <a:rPr lang="ja-JP" altLang="en-US" sz="1600"/>
              <a:t>関係者間の</a:t>
            </a:r>
            <a:endParaRPr lang="en-US" altLang="ja-JP" sz="1600" dirty="0"/>
          </a:p>
          <a:p>
            <a:pPr algn="r"/>
            <a:r>
              <a:rPr lang="ja-JP" altLang="en-US" sz="1600"/>
              <a:t>積極的な関与</a:t>
            </a:r>
            <a:endParaRPr lang="en-US" altLang="ja-JP" sz="1600" dirty="0"/>
          </a:p>
          <a:p>
            <a:pPr algn="r"/>
            <a:r>
              <a:rPr lang="ja-JP" altLang="en-US" sz="1600"/>
              <a:t>と協働</a:t>
            </a:r>
          </a:p>
        </p:txBody>
      </p:sp>
      <p:sp>
        <p:nvSpPr>
          <p:cNvPr id="13" name="テキスト ボックス 12">
            <a:extLst>
              <a:ext uri="{FF2B5EF4-FFF2-40B4-BE49-F238E27FC236}">
                <a16:creationId xmlns:a16="http://schemas.microsoft.com/office/drawing/2014/main" id="{C8974CAD-885E-F6D1-B004-B794A36CB3F1}"/>
              </a:ext>
            </a:extLst>
          </p:cNvPr>
          <p:cNvSpPr txBox="1"/>
          <p:nvPr/>
        </p:nvSpPr>
        <p:spPr>
          <a:xfrm>
            <a:off x="3238877" y="4593660"/>
            <a:ext cx="2666245" cy="584775"/>
          </a:xfrm>
          <a:prstGeom prst="rect">
            <a:avLst/>
          </a:prstGeom>
          <a:noFill/>
        </p:spPr>
        <p:txBody>
          <a:bodyPr wrap="square">
            <a:spAutoFit/>
          </a:bodyPr>
          <a:lstStyle/>
          <a:p>
            <a:pPr algn="ctr"/>
            <a:r>
              <a:rPr lang="en" altLang="ja-JP" sz="1600" b="1" i="0" dirty="0">
                <a:solidFill>
                  <a:schemeClr val="bg1"/>
                </a:solidFill>
                <a:effectLst/>
                <a:latin typeface="Meiryo" panose="020B0604030504040204" pitchFamily="34" charset="-128"/>
                <a:ea typeface="Meiryo" panose="020B0604030504040204" pitchFamily="34" charset="-128"/>
              </a:rPr>
              <a:t>IT</a:t>
            </a:r>
            <a:r>
              <a:rPr lang="ja-JP" altLang="en-US" sz="1600" b="1" i="0">
                <a:solidFill>
                  <a:schemeClr val="bg1"/>
                </a:solidFill>
                <a:effectLst/>
                <a:latin typeface="Meiryo" panose="020B0604030504040204" pitchFamily="34" charset="-128"/>
                <a:ea typeface="Meiryo" panose="020B0604030504040204" pitchFamily="34" charset="-128"/>
              </a:rPr>
              <a:t>運用の自動化による</a:t>
            </a:r>
            <a:endParaRPr lang="en-US" altLang="ja-JP" sz="1600" b="1" i="0" dirty="0">
              <a:solidFill>
                <a:schemeClr val="bg1"/>
              </a:solidFill>
              <a:effectLst/>
              <a:latin typeface="Meiryo" panose="020B0604030504040204" pitchFamily="34" charset="-128"/>
              <a:ea typeface="Meiryo" panose="020B0604030504040204" pitchFamily="34" charset="-128"/>
            </a:endParaRPr>
          </a:p>
          <a:p>
            <a:pPr algn="ctr"/>
            <a:r>
              <a:rPr lang="ja-JP" altLang="en-US" sz="1600" b="1" i="0">
                <a:solidFill>
                  <a:schemeClr val="bg1"/>
                </a:solidFill>
                <a:effectLst/>
                <a:latin typeface="Meiryo" panose="020B0604030504040204" pitchFamily="34" charset="-128"/>
                <a:ea typeface="Meiryo" panose="020B0604030504040204" pitchFamily="34" charset="-128"/>
              </a:rPr>
              <a:t>効率化と迅速化</a:t>
            </a:r>
          </a:p>
        </p:txBody>
      </p:sp>
      <p:sp>
        <p:nvSpPr>
          <p:cNvPr id="15" name="テキスト ボックス 14">
            <a:extLst>
              <a:ext uri="{FF2B5EF4-FFF2-40B4-BE49-F238E27FC236}">
                <a16:creationId xmlns:a16="http://schemas.microsoft.com/office/drawing/2014/main" id="{46FD6FFB-EFEF-E92B-3F23-6B0CBB6FDCD0}"/>
              </a:ext>
            </a:extLst>
          </p:cNvPr>
          <p:cNvSpPr txBox="1"/>
          <p:nvPr/>
        </p:nvSpPr>
        <p:spPr>
          <a:xfrm>
            <a:off x="3572722" y="4258028"/>
            <a:ext cx="1998553" cy="369332"/>
          </a:xfrm>
          <a:prstGeom prst="rect">
            <a:avLst/>
          </a:prstGeom>
          <a:noFill/>
        </p:spPr>
        <p:txBody>
          <a:bodyPr wrap="square">
            <a:spAutoFit/>
          </a:bodyPr>
          <a:lstStyle/>
          <a:p>
            <a:pPr algn="ctr"/>
            <a:r>
              <a:rPr lang="en" altLang="ja-JP" b="1" i="0" dirty="0">
                <a:solidFill>
                  <a:schemeClr val="bg1"/>
                </a:solidFill>
                <a:effectLst/>
                <a:latin typeface="Meiryo" panose="020B0604030504040204" pitchFamily="34" charset="-128"/>
                <a:ea typeface="Meiryo" panose="020B0604030504040204" pitchFamily="34" charset="-128"/>
              </a:rPr>
              <a:t>Automating</a:t>
            </a:r>
          </a:p>
        </p:txBody>
      </p:sp>
      <p:sp>
        <p:nvSpPr>
          <p:cNvPr id="16" name="テキスト ボックス 15">
            <a:extLst>
              <a:ext uri="{FF2B5EF4-FFF2-40B4-BE49-F238E27FC236}">
                <a16:creationId xmlns:a16="http://schemas.microsoft.com/office/drawing/2014/main" id="{53A44F0E-17BE-6E96-66F5-DA4FBE65F6DB}"/>
              </a:ext>
            </a:extLst>
          </p:cNvPr>
          <p:cNvSpPr txBox="1"/>
          <p:nvPr/>
        </p:nvSpPr>
        <p:spPr>
          <a:xfrm>
            <a:off x="3005752" y="2399901"/>
            <a:ext cx="1548360" cy="369332"/>
          </a:xfrm>
          <a:prstGeom prst="rect">
            <a:avLst/>
          </a:prstGeom>
          <a:noFill/>
        </p:spPr>
        <p:txBody>
          <a:bodyPr wrap="square">
            <a:spAutoFit/>
          </a:bodyPr>
          <a:lstStyle/>
          <a:p>
            <a:r>
              <a:rPr lang="en" altLang="ja-JP" b="1" i="0" dirty="0">
                <a:solidFill>
                  <a:schemeClr val="bg1"/>
                </a:solidFill>
                <a:effectLst/>
                <a:latin typeface="Meiryo" panose="020B0604030504040204" pitchFamily="34" charset="-128"/>
                <a:ea typeface="Meiryo" panose="020B0604030504040204" pitchFamily="34" charset="-128"/>
              </a:rPr>
              <a:t>Monitoring</a:t>
            </a:r>
          </a:p>
        </p:txBody>
      </p:sp>
      <p:sp>
        <p:nvSpPr>
          <p:cNvPr id="17" name="テキスト ボックス 16">
            <a:extLst>
              <a:ext uri="{FF2B5EF4-FFF2-40B4-BE49-F238E27FC236}">
                <a16:creationId xmlns:a16="http://schemas.microsoft.com/office/drawing/2014/main" id="{2B719D97-ACE5-2A57-93CD-C6DD6A324EB3}"/>
              </a:ext>
            </a:extLst>
          </p:cNvPr>
          <p:cNvSpPr txBox="1"/>
          <p:nvPr/>
        </p:nvSpPr>
        <p:spPr>
          <a:xfrm>
            <a:off x="4638102" y="2408954"/>
            <a:ext cx="1548360" cy="369332"/>
          </a:xfrm>
          <a:prstGeom prst="rect">
            <a:avLst/>
          </a:prstGeom>
          <a:noFill/>
        </p:spPr>
        <p:txBody>
          <a:bodyPr wrap="square">
            <a:spAutoFit/>
          </a:bodyPr>
          <a:lstStyle/>
          <a:p>
            <a:pPr algn="r"/>
            <a:r>
              <a:rPr lang="en" altLang="ja-JP" b="1" i="0" dirty="0">
                <a:solidFill>
                  <a:schemeClr val="bg1"/>
                </a:solidFill>
                <a:effectLst/>
                <a:latin typeface="Meiryo" panose="020B0604030504040204" pitchFamily="34" charset="-128"/>
                <a:ea typeface="Meiryo" panose="020B0604030504040204" pitchFamily="34" charset="-128"/>
              </a:rPr>
              <a:t>Engaging</a:t>
            </a:r>
          </a:p>
        </p:txBody>
      </p:sp>
      <p:sp>
        <p:nvSpPr>
          <p:cNvPr id="22" name="右矢印 21">
            <a:extLst>
              <a:ext uri="{FF2B5EF4-FFF2-40B4-BE49-F238E27FC236}">
                <a16:creationId xmlns:a16="http://schemas.microsoft.com/office/drawing/2014/main" id="{CAF31A76-8294-660C-52E5-2B6A0921B59D}"/>
              </a:ext>
            </a:extLst>
          </p:cNvPr>
          <p:cNvSpPr/>
          <p:nvPr/>
        </p:nvSpPr>
        <p:spPr>
          <a:xfrm>
            <a:off x="4382077" y="2562865"/>
            <a:ext cx="410171" cy="700186"/>
          </a:xfrm>
          <a:prstGeom prst="right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右矢印 22">
            <a:extLst>
              <a:ext uri="{FF2B5EF4-FFF2-40B4-BE49-F238E27FC236}">
                <a16:creationId xmlns:a16="http://schemas.microsoft.com/office/drawing/2014/main" id="{D26E781A-0595-9BF8-6D8E-9AA9AB28197F}"/>
              </a:ext>
            </a:extLst>
          </p:cNvPr>
          <p:cNvSpPr/>
          <p:nvPr/>
        </p:nvSpPr>
        <p:spPr>
          <a:xfrm rot="7018849">
            <a:off x="5198250" y="3612573"/>
            <a:ext cx="410171" cy="700186"/>
          </a:xfrm>
          <a:prstGeom prst="right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 name="右矢印 23">
            <a:extLst>
              <a:ext uri="{FF2B5EF4-FFF2-40B4-BE49-F238E27FC236}">
                <a16:creationId xmlns:a16="http://schemas.microsoft.com/office/drawing/2014/main" id="{2A99B0AD-4055-C0D5-312A-1070A2428D50}"/>
              </a:ext>
            </a:extLst>
          </p:cNvPr>
          <p:cNvSpPr/>
          <p:nvPr/>
        </p:nvSpPr>
        <p:spPr>
          <a:xfrm rot="14581151" flipV="1">
            <a:off x="3632002" y="3636893"/>
            <a:ext cx="410171" cy="700186"/>
          </a:xfrm>
          <a:prstGeom prst="right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33" name="グループ化 32">
            <a:extLst>
              <a:ext uri="{FF2B5EF4-FFF2-40B4-BE49-F238E27FC236}">
                <a16:creationId xmlns:a16="http://schemas.microsoft.com/office/drawing/2014/main" id="{E8423177-669C-F314-0DEB-9231A0A087DF}"/>
              </a:ext>
            </a:extLst>
          </p:cNvPr>
          <p:cNvGrpSpPr/>
          <p:nvPr/>
        </p:nvGrpSpPr>
        <p:grpSpPr>
          <a:xfrm>
            <a:off x="4206330" y="3280248"/>
            <a:ext cx="751386" cy="853410"/>
            <a:chOff x="7341000" y="2715623"/>
            <a:chExt cx="1256186" cy="1426753"/>
          </a:xfrm>
        </p:grpSpPr>
        <p:sp>
          <p:nvSpPr>
            <p:cNvPr id="32" name="正方形/長方形 31">
              <a:extLst>
                <a:ext uri="{FF2B5EF4-FFF2-40B4-BE49-F238E27FC236}">
                  <a16:creationId xmlns:a16="http://schemas.microsoft.com/office/drawing/2014/main" id="{538CE284-3AEF-520B-E193-68FE21B6A9D4}"/>
                </a:ext>
              </a:extLst>
            </p:cNvPr>
            <p:cNvSpPr/>
            <p:nvPr/>
          </p:nvSpPr>
          <p:spPr>
            <a:xfrm>
              <a:off x="7541536" y="2978590"/>
              <a:ext cx="760491" cy="514083"/>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31" name="図 30" descr="アイコン&#10;&#10;自動的に生成された説明">
              <a:extLst>
                <a:ext uri="{FF2B5EF4-FFF2-40B4-BE49-F238E27FC236}">
                  <a16:creationId xmlns:a16="http://schemas.microsoft.com/office/drawing/2014/main" id="{FC8191B5-CA87-4C26-053C-30A3F4DA2E48}"/>
                </a:ext>
              </a:extLst>
            </p:cNvPr>
            <p:cNvPicPr>
              <a:picLocks noChangeAspect="1"/>
            </p:cNvPicPr>
            <p:nvPr/>
          </p:nvPicPr>
          <p:blipFill>
            <a:blip r:embed="rId2"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7341000" y="2715623"/>
              <a:ext cx="1256186" cy="1426753"/>
            </a:xfrm>
            <a:prstGeom prst="rect">
              <a:avLst/>
            </a:prstGeom>
            <a:effectLst>
              <a:outerShdw blurRad="50800" dist="38100" dir="2700000" algn="tl" rotWithShape="0">
                <a:prstClr val="black">
                  <a:alpha val="40000"/>
                </a:prstClr>
              </a:outerShdw>
            </a:effectLst>
          </p:spPr>
        </p:pic>
      </p:grpSp>
      <p:sp>
        <p:nvSpPr>
          <p:cNvPr id="35" name="テキスト ボックス 34">
            <a:extLst>
              <a:ext uri="{FF2B5EF4-FFF2-40B4-BE49-F238E27FC236}">
                <a16:creationId xmlns:a16="http://schemas.microsoft.com/office/drawing/2014/main" id="{F0563E40-FF86-E6C3-3BB4-8F639775A568}"/>
              </a:ext>
            </a:extLst>
          </p:cNvPr>
          <p:cNvSpPr txBox="1"/>
          <p:nvPr/>
        </p:nvSpPr>
        <p:spPr>
          <a:xfrm>
            <a:off x="262473" y="818780"/>
            <a:ext cx="8619050" cy="707886"/>
          </a:xfrm>
          <a:prstGeom prst="rect">
            <a:avLst/>
          </a:prstGeom>
          <a:noFill/>
        </p:spPr>
        <p:txBody>
          <a:bodyPr wrap="square">
            <a:spAutoFit/>
          </a:bodyPr>
          <a:lstStyle/>
          <a:p>
            <a:pPr algn="ctr"/>
            <a:r>
              <a:rPr lang="en" altLang="ja-JP" sz="2400" b="1" i="0" dirty="0">
                <a:effectLst/>
                <a:latin typeface="Meiryo" panose="020B0604030504040204" pitchFamily="34" charset="-128"/>
                <a:ea typeface="Meiryo" panose="020B0604030504040204" pitchFamily="34" charset="-128"/>
              </a:rPr>
              <a:t>AIOps</a:t>
            </a:r>
            <a:r>
              <a:rPr lang="ja-JP" altLang="en-US" sz="2400" b="0" i="0">
                <a:effectLst/>
                <a:latin typeface="Meiryo" panose="020B0604030504040204" pitchFamily="34" charset="-128"/>
                <a:ea typeface="Meiryo" panose="020B0604030504040204" pitchFamily="34" charset="-128"/>
              </a:rPr>
              <a:t>（</a:t>
            </a:r>
            <a:r>
              <a:rPr lang="en" altLang="ja-JP" sz="2400" b="1" i="0" dirty="0">
                <a:effectLst/>
                <a:latin typeface="Meiryo" panose="020B0604030504040204" pitchFamily="34" charset="-128"/>
                <a:ea typeface="Meiryo" panose="020B0604030504040204" pitchFamily="34" charset="-128"/>
              </a:rPr>
              <a:t>Artificial Intelligence for IT Operations</a:t>
            </a:r>
            <a:r>
              <a:rPr lang="ja-JP" altLang="en-US" sz="2400" b="1" i="0">
                <a:effectLst/>
                <a:latin typeface="Meiryo" panose="020B0604030504040204" pitchFamily="34" charset="-128"/>
                <a:ea typeface="Meiryo" panose="020B0604030504040204" pitchFamily="34" charset="-128"/>
              </a:rPr>
              <a:t>）</a:t>
            </a:r>
            <a:endParaRPr lang="en-US" altLang="ja-JP" sz="2400" b="0" i="0" dirty="0">
              <a:effectLst/>
              <a:latin typeface="Meiryo" panose="020B0604030504040204" pitchFamily="34" charset="-128"/>
              <a:ea typeface="Meiryo" panose="020B0604030504040204" pitchFamily="34" charset="-128"/>
            </a:endParaRPr>
          </a:p>
          <a:p>
            <a:pPr algn="ctr"/>
            <a:r>
              <a:rPr lang="ja-JP" altLang="en-US" sz="1600" b="0" i="0">
                <a:effectLst/>
                <a:latin typeface="Meiryo" panose="020B0604030504040204" pitchFamily="34" charset="-128"/>
                <a:ea typeface="Meiryo" panose="020B0604030504040204" pitchFamily="34" charset="-128"/>
              </a:rPr>
              <a:t>機械学習</a:t>
            </a:r>
            <a:r>
              <a:rPr lang="en-US" altLang="ja-JP" sz="1600" b="0" i="0" dirty="0">
                <a:effectLst/>
                <a:latin typeface="Meiryo" panose="020B0604030504040204" pitchFamily="34" charset="-128"/>
                <a:ea typeface="Meiryo" panose="020B0604030504040204" pitchFamily="34" charset="-128"/>
              </a:rPr>
              <a:t>/AI</a:t>
            </a:r>
            <a:r>
              <a:rPr lang="ja-JP" altLang="en-US" sz="1600" b="0" i="0">
                <a:effectLst/>
                <a:latin typeface="Meiryo" panose="020B0604030504040204" pitchFamily="34" charset="-128"/>
                <a:ea typeface="Meiryo" panose="020B0604030504040204" pitchFamily="34" charset="-128"/>
              </a:rPr>
              <a:t>を</a:t>
            </a:r>
            <a:r>
              <a:rPr lang="en" altLang="ja-JP" sz="1600" b="0" i="0" dirty="0">
                <a:effectLst/>
                <a:latin typeface="Meiryo" panose="020B0604030504040204" pitchFamily="34" charset="-128"/>
                <a:ea typeface="Meiryo" panose="020B0604030504040204" pitchFamily="34" charset="-128"/>
              </a:rPr>
              <a:t>IT</a:t>
            </a:r>
            <a:r>
              <a:rPr lang="ja-JP" altLang="en-US" sz="1600" b="0" i="0">
                <a:effectLst/>
                <a:latin typeface="Meiryo" panose="020B0604030504040204" pitchFamily="34" charset="-128"/>
                <a:ea typeface="Meiryo" panose="020B0604030504040204" pitchFamily="34" charset="-128"/>
              </a:rPr>
              <a:t>運用に活用することで</a:t>
            </a:r>
            <a:r>
              <a:rPr lang="en" altLang="ja-JP" sz="1600" b="0" i="0" dirty="0">
                <a:effectLst/>
                <a:latin typeface="Meiryo" panose="020B0604030504040204" pitchFamily="34" charset="-128"/>
                <a:ea typeface="Meiryo" panose="020B0604030504040204" pitchFamily="34" charset="-128"/>
              </a:rPr>
              <a:t>IT</a:t>
            </a:r>
            <a:r>
              <a:rPr lang="ja-JP" altLang="en-US" sz="1600" b="0" i="0">
                <a:effectLst/>
                <a:latin typeface="Meiryo" panose="020B0604030504040204" pitchFamily="34" charset="-128"/>
                <a:ea typeface="Meiryo" panose="020B0604030504040204" pitchFamily="34" charset="-128"/>
              </a:rPr>
              <a:t>インフラの運用効率化と自動化を目指す概念</a:t>
            </a:r>
            <a:endParaRPr lang="ja-JP" altLang="en-US" sz="1600">
              <a:latin typeface="Meiryo" panose="020B0604030504040204" pitchFamily="34" charset="-128"/>
              <a:ea typeface="Meiryo" panose="020B0604030504040204" pitchFamily="34" charset="-128"/>
            </a:endParaRPr>
          </a:p>
        </p:txBody>
      </p:sp>
      <p:sp>
        <p:nvSpPr>
          <p:cNvPr id="8" name="テキスト ボックス 7">
            <a:extLst>
              <a:ext uri="{FF2B5EF4-FFF2-40B4-BE49-F238E27FC236}">
                <a16:creationId xmlns:a16="http://schemas.microsoft.com/office/drawing/2014/main" id="{B2B09608-3AAE-C89E-AE50-38B45965CD4B}"/>
              </a:ext>
            </a:extLst>
          </p:cNvPr>
          <p:cNvSpPr txBox="1"/>
          <p:nvPr/>
        </p:nvSpPr>
        <p:spPr>
          <a:xfrm>
            <a:off x="437010" y="1728164"/>
            <a:ext cx="2190651" cy="2400657"/>
          </a:xfrm>
          <a:prstGeom prst="rect">
            <a:avLst/>
          </a:prstGeom>
          <a:noFill/>
        </p:spPr>
        <p:txBody>
          <a:bodyPr wrap="square">
            <a:spAutoFit/>
          </a:bodyPr>
          <a:lstStyle/>
          <a:p>
            <a:pPr algn="l"/>
            <a:r>
              <a:rPr lang="ja-JP" altLang="en-US" sz="1400" b="1" i="0">
                <a:solidFill>
                  <a:schemeClr val="accent3">
                    <a:lumMod val="50000"/>
                  </a:schemeClr>
                </a:solidFill>
                <a:effectLst/>
                <a:latin typeface="Meiryo" panose="020B0604030504040204" pitchFamily="34" charset="-128"/>
                <a:ea typeface="Meiryo" panose="020B0604030504040204" pitchFamily="34" charset="-128"/>
              </a:rPr>
              <a:t>目的</a:t>
            </a:r>
            <a:r>
              <a:rPr lang="en-US" altLang="ja-JP" sz="1400" b="1" i="0" dirty="0">
                <a:solidFill>
                  <a:schemeClr val="accent3">
                    <a:lumMod val="50000"/>
                  </a:schemeClr>
                </a:solidFill>
                <a:effectLst/>
                <a:latin typeface="Meiryo" panose="020B0604030504040204" pitchFamily="34" charset="-128"/>
                <a:ea typeface="Meiryo" panose="020B0604030504040204" pitchFamily="34" charset="-128"/>
              </a:rPr>
              <a:t>:</a:t>
            </a:r>
            <a:r>
              <a:rPr lang="ja-JP" altLang="en-US" sz="1400" b="0" i="0">
                <a:solidFill>
                  <a:schemeClr val="accent3">
                    <a:lumMod val="50000"/>
                  </a:schemeClr>
                </a:solidFill>
                <a:effectLst/>
                <a:latin typeface="Meiryo" panose="020B0604030504040204" pitchFamily="34" charset="-128"/>
                <a:ea typeface="Meiryo" panose="020B0604030504040204" pitchFamily="34" charset="-128"/>
              </a:rPr>
              <a:t> </a:t>
            </a:r>
            <a:r>
              <a:rPr lang="en" altLang="ja-JP" sz="1200" b="0" i="0" dirty="0">
                <a:solidFill>
                  <a:schemeClr val="accent3">
                    <a:lumMod val="50000"/>
                  </a:schemeClr>
                </a:solidFill>
                <a:effectLst/>
                <a:latin typeface="Meiryo" panose="020B0604030504040204" pitchFamily="34" charset="-128"/>
                <a:ea typeface="Meiryo" panose="020B0604030504040204" pitchFamily="34" charset="-128"/>
              </a:rPr>
              <a:t>IT</a:t>
            </a:r>
            <a:r>
              <a:rPr lang="ja-JP" altLang="en-US" sz="1200" b="0" i="0">
                <a:solidFill>
                  <a:schemeClr val="accent3">
                    <a:lumMod val="50000"/>
                  </a:schemeClr>
                </a:solidFill>
                <a:effectLst/>
                <a:latin typeface="Meiryo" panose="020B0604030504040204" pitchFamily="34" charset="-128"/>
                <a:ea typeface="Meiryo" panose="020B0604030504040204" pitchFamily="34" charset="-128"/>
              </a:rPr>
              <a:t>インフラ全体の健全性を監視し、潜在的な問題を早期に検知すること</a:t>
            </a:r>
          </a:p>
          <a:p>
            <a:pPr algn="l"/>
            <a:r>
              <a:rPr lang="ja-JP" altLang="en-US" sz="1400" b="1" i="0">
                <a:solidFill>
                  <a:schemeClr val="accent3">
                    <a:lumMod val="50000"/>
                  </a:schemeClr>
                </a:solidFill>
                <a:effectLst/>
                <a:latin typeface="Meiryo" panose="020B0604030504040204" pitchFamily="34" charset="-128"/>
                <a:ea typeface="Meiryo" panose="020B0604030504040204" pitchFamily="34" charset="-128"/>
              </a:rPr>
              <a:t>概要</a:t>
            </a:r>
            <a:r>
              <a:rPr lang="en-US" altLang="ja-JP" sz="1400" b="1" i="0" dirty="0">
                <a:solidFill>
                  <a:schemeClr val="accent3">
                    <a:lumMod val="50000"/>
                  </a:schemeClr>
                </a:solidFill>
                <a:effectLst/>
                <a:latin typeface="Meiryo" panose="020B0604030504040204" pitchFamily="34" charset="-128"/>
                <a:ea typeface="Meiryo" panose="020B0604030504040204" pitchFamily="34" charset="-128"/>
              </a:rPr>
              <a:t>:</a:t>
            </a:r>
            <a:r>
              <a:rPr lang="ja-JP" altLang="en-US" sz="1400" b="0" i="0">
                <a:solidFill>
                  <a:schemeClr val="accent3">
                    <a:lumMod val="50000"/>
                  </a:schemeClr>
                </a:solidFill>
                <a:effectLst/>
                <a:latin typeface="Meiryo" panose="020B0604030504040204" pitchFamily="34" charset="-128"/>
                <a:ea typeface="Meiryo" panose="020B0604030504040204" pitchFamily="34" charset="-128"/>
              </a:rPr>
              <a:t> </a:t>
            </a:r>
            <a:r>
              <a:rPr lang="ja-JP" altLang="en-US" sz="1200" b="0" i="0">
                <a:solidFill>
                  <a:schemeClr val="accent3">
                    <a:lumMod val="50000"/>
                  </a:schemeClr>
                </a:solidFill>
                <a:effectLst/>
                <a:latin typeface="Meiryo" panose="020B0604030504040204" pitchFamily="34" charset="-128"/>
                <a:ea typeface="Meiryo" panose="020B0604030504040204" pitchFamily="34" charset="-128"/>
              </a:rPr>
              <a:t>ログ、メトリック、イベントなどのデータを収集・分析することで、異常な兆候を発見する</a:t>
            </a:r>
          </a:p>
          <a:p>
            <a:pPr algn="l"/>
            <a:r>
              <a:rPr lang="ja-JP" altLang="en-US" sz="1400" b="1" i="0">
                <a:solidFill>
                  <a:schemeClr val="accent3">
                    <a:lumMod val="50000"/>
                  </a:schemeClr>
                </a:solidFill>
                <a:effectLst/>
                <a:latin typeface="Meiryo" panose="020B0604030504040204" pitchFamily="34" charset="-128"/>
                <a:ea typeface="Meiryo" panose="020B0604030504040204" pitchFamily="34" charset="-128"/>
              </a:rPr>
              <a:t>作業内容</a:t>
            </a:r>
            <a:r>
              <a:rPr lang="en-US" altLang="ja-JP" sz="1400" b="1" i="0" dirty="0">
                <a:solidFill>
                  <a:schemeClr val="accent3">
                    <a:lumMod val="50000"/>
                  </a:schemeClr>
                </a:solidFill>
                <a:effectLst/>
                <a:latin typeface="Meiryo" panose="020B0604030504040204" pitchFamily="34" charset="-128"/>
                <a:ea typeface="Meiryo" panose="020B0604030504040204" pitchFamily="34" charset="-128"/>
              </a:rPr>
              <a:t>:</a:t>
            </a:r>
            <a:endParaRPr lang="ja-JP" altLang="en-US" sz="1400" b="0" i="0">
              <a:solidFill>
                <a:schemeClr val="accent3">
                  <a:lumMod val="50000"/>
                </a:schemeClr>
              </a:solidFill>
              <a:effectLst/>
              <a:latin typeface="Meiryo" panose="020B0604030504040204" pitchFamily="34" charset="-128"/>
              <a:ea typeface="Meiryo" panose="020B0604030504040204" pitchFamily="34" charset="-128"/>
            </a:endParaRPr>
          </a:p>
          <a:p>
            <a:pPr marL="171450" indent="-171450" algn="l">
              <a:buFont typeface="Wingdings" pitchFamily="2" charset="2"/>
              <a:buChar char="l"/>
            </a:pPr>
            <a:r>
              <a:rPr lang="ja-JP" altLang="en-US" sz="1200" b="0" i="0">
                <a:solidFill>
                  <a:schemeClr val="accent3">
                    <a:lumMod val="50000"/>
                  </a:schemeClr>
                </a:solidFill>
                <a:effectLst/>
                <a:latin typeface="Meiryo" panose="020B0604030504040204" pitchFamily="34" charset="-128"/>
                <a:ea typeface="Meiryo" panose="020B0604030504040204" pitchFamily="34" charset="-128"/>
              </a:rPr>
              <a:t>各種監視ツール導入・運用</a:t>
            </a:r>
          </a:p>
          <a:p>
            <a:pPr marL="171450" indent="-171450" algn="l">
              <a:buFont typeface="Wingdings" pitchFamily="2" charset="2"/>
              <a:buChar char="l"/>
            </a:pPr>
            <a:r>
              <a:rPr lang="ja-JP" altLang="en-US" sz="1200" b="0" i="0">
                <a:solidFill>
                  <a:schemeClr val="accent3">
                    <a:lumMod val="50000"/>
                  </a:schemeClr>
                </a:solidFill>
                <a:effectLst/>
                <a:latin typeface="Meiryo" panose="020B0604030504040204" pitchFamily="34" charset="-128"/>
                <a:ea typeface="Meiryo" panose="020B0604030504040204" pitchFamily="34" charset="-128"/>
              </a:rPr>
              <a:t>データ収集・分析</a:t>
            </a:r>
          </a:p>
          <a:p>
            <a:pPr marL="171450" indent="-171450" algn="l">
              <a:buFont typeface="Wingdings" pitchFamily="2" charset="2"/>
              <a:buChar char="l"/>
            </a:pPr>
            <a:r>
              <a:rPr lang="ja-JP" altLang="en-US" sz="1200" b="0" i="0">
                <a:solidFill>
                  <a:schemeClr val="accent3">
                    <a:lumMod val="50000"/>
                  </a:schemeClr>
                </a:solidFill>
                <a:effectLst/>
                <a:latin typeface="Meiryo" panose="020B0604030504040204" pitchFamily="34" charset="-128"/>
                <a:ea typeface="Meiryo" panose="020B0604030504040204" pitchFamily="34" charset="-128"/>
              </a:rPr>
              <a:t>異常検知</a:t>
            </a:r>
          </a:p>
          <a:p>
            <a:pPr marL="171450" indent="-171450" algn="l">
              <a:buFont typeface="Wingdings" pitchFamily="2" charset="2"/>
              <a:buChar char="l"/>
            </a:pPr>
            <a:r>
              <a:rPr lang="ja-JP" altLang="en-US" sz="1200" b="0" i="0">
                <a:solidFill>
                  <a:schemeClr val="accent3">
                    <a:lumMod val="50000"/>
                  </a:schemeClr>
                </a:solidFill>
                <a:effectLst/>
                <a:latin typeface="Meiryo" panose="020B0604030504040204" pitchFamily="34" charset="-128"/>
                <a:ea typeface="Meiryo" panose="020B0604030504040204" pitchFamily="34" charset="-128"/>
              </a:rPr>
              <a:t>アラート通知　など</a:t>
            </a:r>
          </a:p>
        </p:txBody>
      </p:sp>
      <p:sp>
        <p:nvSpPr>
          <p:cNvPr id="12" name="テキスト ボックス 11">
            <a:extLst>
              <a:ext uri="{FF2B5EF4-FFF2-40B4-BE49-F238E27FC236}">
                <a16:creationId xmlns:a16="http://schemas.microsoft.com/office/drawing/2014/main" id="{AEAC5827-0452-8CEE-6D4D-39BE6F7A1DF8}"/>
              </a:ext>
            </a:extLst>
          </p:cNvPr>
          <p:cNvSpPr txBox="1"/>
          <p:nvPr/>
        </p:nvSpPr>
        <p:spPr>
          <a:xfrm>
            <a:off x="6564549" y="1751876"/>
            <a:ext cx="2241244" cy="2215991"/>
          </a:xfrm>
          <a:prstGeom prst="rect">
            <a:avLst/>
          </a:prstGeom>
          <a:noFill/>
        </p:spPr>
        <p:txBody>
          <a:bodyPr wrap="square">
            <a:spAutoFit/>
          </a:bodyPr>
          <a:lstStyle/>
          <a:p>
            <a:r>
              <a:rPr lang="ja-JP" altLang="en-US" sz="1400" b="1" i="0">
                <a:solidFill>
                  <a:srgbClr val="0070C0"/>
                </a:solidFill>
                <a:effectLst/>
                <a:latin typeface="Meiryo" panose="020B0604030504040204" pitchFamily="34" charset="-128"/>
                <a:ea typeface="Meiryo" panose="020B0604030504040204" pitchFamily="34" charset="-128"/>
              </a:rPr>
              <a:t>目的</a:t>
            </a:r>
            <a:r>
              <a:rPr lang="en-US" altLang="ja-JP" sz="1400" b="1" i="0" dirty="0">
                <a:solidFill>
                  <a:srgbClr val="0070C0"/>
                </a:solidFill>
                <a:effectLst/>
                <a:latin typeface="Meiryo" panose="020B0604030504040204" pitchFamily="34" charset="-128"/>
                <a:ea typeface="Meiryo" panose="020B0604030504040204" pitchFamily="34" charset="-128"/>
              </a:rPr>
              <a:t>:</a:t>
            </a:r>
            <a:r>
              <a:rPr lang="ja-JP" altLang="en-US" sz="1400" b="0" i="0">
                <a:solidFill>
                  <a:srgbClr val="0070C0"/>
                </a:solidFill>
                <a:effectLst/>
                <a:latin typeface="Meiryo" panose="020B0604030504040204" pitchFamily="34" charset="-128"/>
                <a:ea typeface="Meiryo" panose="020B0604030504040204" pitchFamily="34" charset="-128"/>
              </a:rPr>
              <a:t> </a:t>
            </a:r>
            <a:r>
              <a:rPr lang="ja-JP" altLang="en-US" sz="1200" b="0" i="0">
                <a:solidFill>
                  <a:srgbClr val="0070C0"/>
                </a:solidFill>
                <a:effectLst/>
                <a:latin typeface="Meiryo" panose="020B0604030504040204" pitchFamily="34" charset="-128"/>
                <a:ea typeface="Meiryo" panose="020B0604030504040204" pitchFamily="34" charset="-128"/>
              </a:rPr>
              <a:t>問題発生時に関係者間で迅速かつ効果的にコミュニケーションを取ること</a:t>
            </a:r>
          </a:p>
          <a:p>
            <a:r>
              <a:rPr lang="ja-JP" altLang="en-US" sz="1400" b="1" i="0">
                <a:solidFill>
                  <a:srgbClr val="0070C0"/>
                </a:solidFill>
                <a:effectLst/>
                <a:latin typeface="Meiryo" panose="020B0604030504040204" pitchFamily="34" charset="-128"/>
                <a:ea typeface="Meiryo" panose="020B0604030504040204" pitchFamily="34" charset="-128"/>
              </a:rPr>
              <a:t>概要</a:t>
            </a:r>
            <a:r>
              <a:rPr lang="en-US" altLang="ja-JP" sz="1400" b="1" i="0" dirty="0">
                <a:solidFill>
                  <a:srgbClr val="0070C0"/>
                </a:solidFill>
                <a:effectLst/>
                <a:latin typeface="Meiryo" panose="020B0604030504040204" pitchFamily="34" charset="-128"/>
                <a:ea typeface="Meiryo" panose="020B0604030504040204" pitchFamily="34" charset="-128"/>
              </a:rPr>
              <a:t>:</a:t>
            </a:r>
            <a:r>
              <a:rPr lang="ja-JP" altLang="en-US" sz="1400" b="0" i="0">
                <a:solidFill>
                  <a:srgbClr val="0070C0"/>
                </a:solidFill>
                <a:effectLst/>
                <a:latin typeface="Meiryo" panose="020B0604030504040204" pitchFamily="34" charset="-128"/>
                <a:ea typeface="Meiryo" panose="020B0604030504040204" pitchFamily="34" charset="-128"/>
              </a:rPr>
              <a:t> </a:t>
            </a:r>
            <a:r>
              <a:rPr lang="en" altLang="ja-JP" sz="1200" b="0" i="0" dirty="0">
                <a:solidFill>
                  <a:srgbClr val="0070C0"/>
                </a:solidFill>
                <a:effectLst/>
                <a:latin typeface="Meiryo" panose="020B0604030504040204" pitchFamily="34" charset="-128"/>
                <a:ea typeface="Meiryo" panose="020B0604030504040204" pitchFamily="34" charset="-128"/>
              </a:rPr>
              <a:t>AIOps</a:t>
            </a:r>
            <a:r>
              <a:rPr lang="ja-JP" altLang="en-US" sz="1200" b="0" i="0">
                <a:solidFill>
                  <a:srgbClr val="0070C0"/>
                </a:solidFill>
                <a:effectLst/>
                <a:latin typeface="Meiryo" panose="020B0604030504040204" pitchFamily="34" charset="-128"/>
                <a:ea typeface="Meiryo" panose="020B0604030504040204" pitchFamily="34" charset="-128"/>
              </a:rPr>
              <a:t>ツールを活用し、問題の根本原因を特定し、解決策を検討・実行する</a:t>
            </a:r>
          </a:p>
          <a:p>
            <a:r>
              <a:rPr lang="ja-JP" altLang="en-US" sz="1400" b="1" i="0">
                <a:solidFill>
                  <a:srgbClr val="0070C0"/>
                </a:solidFill>
                <a:effectLst/>
                <a:latin typeface="Meiryo" panose="020B0604030504040204" pitchFamily="34" charset="-128"/>
                <a:ea typeface="Meiryo" panose="020B0604030504040204" pitchFamily="34" charset="-128"/>
              </a:rPr>
              <a:t>作業内容</a:t>
            </a:r>
            <a:r>
              <a:rPr lang="en-US" altLang="ja-JP" sz="1400" b="1" i="0" dirty="0">
                <a:solidFill>
                  <a:srgbClr val="0070C0"/>
                </a:solidFill>
                <a:effectLst/>
                <a:latin typeface="Meiryo" panose="020B0604030504040204" pitchFamily="34" charset="-128"/>
                <a:ea typeface="Meiryo" panose="020B0604030504040204" pitchFamily="34" charset="-128"/>
              </a:rPr>
              <a:t>:</a:t>
            </a:r>
            <a:endParaRPr lang="ja-JP" altLang="en-US" sz="1400" b="0" i="0">
              <a:solidFill>
                <a:srgbClr val="0070C0"/>
              </a:solidFill>
              <a:effectLst/>
              <a:latin typeface="Meiryo" panose="020B0604030504040204" pitchFamily="34" charset="-128"/>
              <a:ea typeface="Meiryo" panose="020B0604030504040204" pitchFamily="34" charset="-128"/>
            </a:endParaRPr>
          </a:p>
          <a:p>
            <a:pPr marL="171450" indent="-171450">
              <a:buFont typeface="Wingdings" pitchFamily="2" charset="2"/>
              <a:buChar char="l"/>
            </a:pPr>
            <a:r>
              <a:rPr lang="ja-JP" altLang="en-US" sz="1200" b="0" i="0">
                <a:solidFill>
                  <a:srgbClr val="0070C0"/>
                </a:solidFill>
                <a:effectLst/>
                <a:latin typeface="Meiryo" panose="020B0604030504040204" pitchFamily="34" charset="-128"/>
                <a:ea typeface="Meiryo" panose="020B0604030504040204" pitchFamily="34" charset="-128"/>
              </a:rPr>
              <a:t>問題のエスカレーション</a:t>
            </a:r>
          </a:p>
          <a:p>
            <a:pPr marL="171450" indent="-171450">
              <a:buFont typeface="Wingdings" pitchFamily="2" charset="2"/>
              <a:buChar char="l"/>
            </a:pPr>
            <a:r>
              <a:rPr lang="ja-JP" altLang="en-US" sz="1200" b="0" i="0">
                <a:solidFill>
                  <a:srgbClr val="0070C0"/>
                </a:solidFill>
                <a:effectLst/>
                <a:latin typeface="Meiryo" panose="020B0604030504040204" pitchFamily="34" charset="-128"/>
                <a:ea typeface="Meiryo" panose="020B0604030504040204" pitchFamily="34" charset="-128"/>
              </a:rPr>
              <a:t>関係者への情報共有</a:t>
            </a:r>
          </a:p>
          <a:p>
            <a:pPr marL="171450" indent="-171450">
              <a:buFont typeface="Wingdings" pitchFamily="2" charset="2"/>
              <a:buChar char="l"/>
            </a:pPr>
            <a:r>
              <a:rPr lang="ja-JP" altLang="en-US" sz="1200" b="0" i="0">
                <a:solidFill>
                  <a:srgbClr val="0070C0"/>
                </a:solidFill>
                <a:effectLst/>
                <a:latin typeface="Meiryo" panose="020B0604030504040204" pitchFamily="34" charset="-128"/>
                <a:ea typeface="Meiryo" panose="020B0604030504040204" pitchFamily="34" charset="-128"/>
              </a:rPr>
              <a:t>解決策の検討・実行</a:t>
            </a:r>
          </a:p>
          <a:p>
            <a:pPr marL="171450" indent="-171450">
              <a:buFont typeface="Wingdings" pitchFamily="2" charset="2"/>
              <a:buChar char="l"/>
            </a:pPr>
            <a:r>
              <a:rPr lang="ja-JP" altLang="en-US" sz="1200" b="0" i="0">
                <a:solidFill>
                  <a:srgbClr val="0070C0"/>
                </a:solidFill>
                <a:effectLst/>
                <a:latin typeface="Meiryo" panose="020B0604030504040204" pitchFamily="34" charset="-128"/>
                <a:ea typeface="Meiryo" panose="020B0604030504040204" pitchFamily="34" charset="-128"/>
              </a:rPr>
              <a:t>状況の報告</a:t>
            </a:r>
          </a:p>
        </p:txBody>
      </p:sp>
      <p:sp>
        <p:nvSpPr>
          <p:cNvPr id="20" name="テキスト ボックス 19">
            <a:extLst>
              <a:ext uri="{FF2B5EF4-FFF2-40B4-BE49-F238E27FC236}">
                <a16:creationId xmlns:a16="http://schemas.microsoft.com/office/drawing/2014/main" id="{14FEA4B6-0C5E-69C0-8210-0DF4065F2B3B}"/>
              </a:ext>
            </a:extLst>
          </p:cNvPr>
          <p:cNvSpPr txBox="1"/>
          <p:nvPr/>
        </p:nvSpPr>
        <p:spPr>
          <a:xfrm>
            <a:off x="1231703" y="5601750"/>
            <a:ext cx="6700640" cy="923330"/>
          </a:xfrm>
          <a:prstGeom prst="rect">
            <a:avLst/>
          </a:prstGeom>
          <a:noFill/>
        </p:spPr>
        <p:txBody>
          <a:bodyPr wrap="square">
            <a:spAutoFit/>
          </a:bodyPr>
          <a:lstStyle/>
          <a:p>
            <a:pPr algn="l"/>
            <a:r>
              <a:rPr lang="ja-JP" altLang="en-US" sz="1400" b="1" i="0">
                <a:solidFill>
                  <a:srgbClr val="7030A0"/>
                </a:solidFill>
                <a:effectLst/>
                <a:latin typeface="Meiryo" panose="020B0604030504040204" pitchFamily="34" charset="-128"/>
                <a:ea typeface="Meiryo" panose="020B0604030504040204" pitchFamily="34" charset="-128"/>
              </a:rPr>
              <a:t>目的</a:t>
            </a:r>
            <a:r>
              <a:rPr lang="en-US" altLang="ja-JP" sz="1400" b="1" i="0" dirty="0">
                <a:solidFill>
                  <a:srgbClr val="7030A0"/>
                </a:solidFill>
                <a:effectLst/>
                <a:latin typeface="Meiryo" panose="020B0604030504040204" pitchFamily="34" charset="-128"/>
                <a:ea typeface="Meiryo" panose="020B0604030504040204" pitchFamily="34" charset="-128"/>
              </a:rPr>
              <a:t>:</a:t>
            </a:r>
            <a:r>
              <a:rPr lang="ja-JP" altLang="en-US" sz="1400" b="0" i="0">
                <a:solidFill>
                  <a:srgbClr val="7030A0"/>
                </a:solidFill>
                <a:effectLst/>
                <a:latin typeface="Meiryo" panose="020B0604030504040204" pitchFamily="34" charset="-128"/>
                <a:ea typeface="Meiryo" panose="020B0604030504040204" pitchFamily="34" charset="-128"/>
              </a:rPr>
              <a:t> </a:t>
            </a:r>
            <a:r>
              <a:rPr lang="en-US" altLang="ja-JP" sz="1200" b="0" i="0" dirty="0">
                <a:solidFill>
                  <a:srgbClr val="7030A0"/>
                </a:solidFill>
                <a:effectLst/>
                <a:latin typeface="Meiryo" panose="020B0604030504040204" pitchFamily="34" charset="-128"/>
                <a:ea typeface="Meiryo" panose="020B0604030504040204" pitchFamily="34" charset="-128"/>
              </a:rPr>
              <a:t>IT</a:t>
            </a:r>
            <a:r>
              <a:rPr lang="ja-JP" altLang="en-US" sz="1200" b="0" i="0">
                <a:solidFill>
                  <a:srgbClr val="7030A0"/>
                </a:solidFill>
                <a:effectLst/>
                <a:latin typeface="Meiryo" panose="020B0604030504040204" pitchFamily="34" charset="-128"/>
                <a:ea typeface="Meiryo" panose="020B0604030504040204" pitchFamily="34" charset="-128"/>
              </a:rPr>
              <a:t>運用に関わる作業を自動化し、</a:t>
            </a:r>
            <a:r>
              <a:rPr lang="en" altLang="ja-JP" sz="1200" b="0" i="0" dirty="0">
                <a:solidFill>
                  <a:srgbClr val="7030A0"/>
                </a:solidFill>
                <a:effectLst/>
                <a:latin typeface="Meiryo" panose="020B0604030504040204" pitchFamily="34" charset="-128"/>
                <a:ea typeface="Meiryo" panose="020B0604030504040204" pitchFamily="34" charset="-128"/>
              </a:rPr>
              <a:t>IT</a:t>
            </a:r>
            <a:r>
              <a:rPr lang="ja-JP" altLang="en-US" sz="1200" b="0" i="0">
                <a:solidFill>
                  <a:srgbClr val="7030A0"/>
                </a:solidFill>
                <a:effectLst/>
                <a:latin typeface="Meiryo" panose="020B0604030504040204" pitchFamily="34" charset="-128"/>
                <a:ea typeface="Meiryo" panose="020B0604030504040204" pitchFamily="34" charset="-128"/>
              </a:rPr>
              <a:t>運用の効率化を実現すること</a:t>
            </a:r>
          </a:p>
          <a:p>
            <a:pPr algn="l"/>
            <a:r>
              <a:rPr lang="ja-JP" altLang="en-US" sz="1400" b="1" i="0">
                <a:solidFill>
                  <a:srgbClr val="7030A0"/>
                </a:solidFill>
                <a:effectLst/>
                <a:latin typeface="Meiryo" panose="020B0604030504040204" pitchFamily="34" charset="-128"/>
                <a:ea typeface="Meiryo" panose="020B0604030504040204" pitchFamily="34" charset="-128"/>
              </a:rPr>
              <a:t>概要</a:t>
            </a:r>
            <a:r>
              <a:rPr lang="en-US" altLang="ja-JP" sz="1400" b="1" i="0" dirty="0">
                <a:solidFill>
                  <a:srgbClr val="7030A0"/>
                </a:solidFill>
                <a:effectLst/>
                <a:latin typeface="Meiryo" panose="020B0604030504040204" pitchFamily="34" charset="-128"/>
                <a:ea typeface="Meiryo" panose="020B0604030504040204" pitchFamily="34" charset="-128"/>
              </a:rPr>
              <a:t>:</a:t>
            </a:r>
            <a:r>
              <a:rPr lang="ja-JP" altLang="en-US" sz="1400" b="0" i="0">
                <a:solidFill>
                  <a:srgbClr val="7030A0"/>
                </a:solidFill>
                <a:effectLst/>
                <a:latin typeface="Meiryo" panose="020B0604030504040204" pitchFamily="34" charset="-128"/>
                <a:ea typeface="Meiryo" panose="020B0604030504040204" pitchFamily="34" charset="-128"/>
              </a:rPr>
              <a:t> </a:t>
            </a:r>
            <a:r>
              <a:rPr lang="ja-JP" altLang="en-US" sz="1200" b="0" i="0">
                <a:solidFill>
                  <a:srgbClr val="7030A0"/>
                </a:solidFill>
                <a:effectLst/>
                <a:latin typeface="Meiryo" panose="020B0604030504040204" pitchFamily="34" charset="-128"/>
                <a:ea typeface="Meiryo" panose="020B0604030504040204" pitchFamily="34" charset="-128"/>
              </a:rPr>
              <a:t>機械学習や自動化ツールを活用し、問題解決までの時間を短縮する</a:t>
            </a:r>
          </a:p>
          <a:p>
            <a:pPr algn="l"/>
            <a:r>
              <a:rPr lang="ja-JP" altLang="en-US" sz="1400" b="1" i="0">
                <a:solidFill>
                  <a:srgbClr val="7030A0"/>
                </a:solidFill>
                <a:effectLst/>
                <a:latin typeface="Meiryo" panose="020B0604030504040204" pitchFamily="34" charset="-128"/>
                <a:ea typeface="Meiryo" panose="020B0604030504040204" pitchFamily="34" charset="-128"/>
              </a:rPr>
              <a:t>作業内容</a:t>
            </a:r>
            <a:r>
              <a:rPr lang="en-US" altLang="ja-JP" sz="1400" b="1" i="0" dirty="0">
                <a:solidFill>
                  <a:srgbClr val="7030A0"/>
                </a:solidFill>
                <a:effectLst/>
                <a:latin typeface="Meiryo" panose="020B0604030504040204" pitchFamily="34" charset="-128"/>
                <a:ea typeface="Meiryo" panose="020B0604030504040204" pitchFamily="34" charset="-128"/>
              </a:rPr>
              <a:t>:</a:t>
            </a:r>
            <a:endParaRPr lang="ja-JP" altLang="en-US" sz="1400" b="0" i="0">
              <a:solidFill>
                <a:srgbClr val="7030A0"/>
              </a:solidFill>
              <a:effectLst/>
              <a:latin typeface="Meiryo" panose="020B0604030504040204" pitchFamily="34" charset="-128"/>
              <a:ea typeface="Meiryo" panose="020B0604030504040204" pitchFamily="34" charset="-128"/>
            </a:endParaRPr>
          </a:p>
          <a:p>
            <a:pPr marL="171450" indent="-171450" algn="l">
              <a:buFont typeface="Wingdings" pitchFamily="2" charset="2"/>
              <a:buChar char="l"/>
            </a:pPr>
            <a:r>
              <a:rPr lang="ja-JP" altLang="en-US" sz="1200" b="0" i="0">
                <a:solidFill>
                  <a:srgbClr val="7030A0"/>
                </a:solidFill>
                <a:effectLst/>
                <a:latin typeface="Meiryo" panose="020B0604030504040204" pitchFamily="34" charset="-128"/>
                <a:ea typeface="Meiryo" panose="020B0604030504040204" pitchFamily="34" charset="-128"/>
              </a:rPr>
              <a:t>自動化ツールの導入・運用</a:t>
            </a:r>
            <a:r>
              <a:rPr lang="en-US" altLang="ja-JP" sz="1200" b="0" i="0" dirty="0">
                <a:solidFill>
                  <a:srgbClr val="7030A0"/>
                </a:solidFill>
                <a:effectLst/>
                <a:latin typeface="Meiryo" panose="020B0604030504040204" pitchFamily="34" charset="-128"/>
                <a:ea typeface="Meiryo" panose="020B0604030504040204" pitchFamily="34" charset="-128"/>
              </a:rPr>
              <a:t> </a:t>
            </a:r>
            <a:r>
              <a:rPr lang="ja-JP" altLang="en-US" sz="1200" b="0" i="0">
                <a:solidFill>
                  <a:srgbClr val="7030A0"/>
                </a:solidFill>
                <a:effectLst/>
                <a:latin typeface="Meiryo" panose="020B0604030504040204" pitchFamily="34" charset="-128"/>
                <a:ea typeface="Meiryo" panose="020B0604030504040204" pitchFamily="34" charset="-128"/>
              </a:rPr>
              <a:t>●自動化対象業務の選定</a:t>
            </a:r>
            <a:r>
              <a:rPr lang="en-US" altLang="ja-JP" sz="1200" b="0" i="0" dirty="0">
                <a:solidFill>
                  <a:srgbClr val="7030A0"/>
                </a:solidFill>
                <a:effectLst/>
                <a:latin typeface="Meiryo" panose="020B0604030504040204" pitchFamily="34" charset="-128"/>
                <a:ea typeface="Meiryo" panose="020B0604030504040204" pitchFamily="34" charset="-128"/>
              </a:rPr>
              <a:t> </a:t>
            </a:r>
            <a:r>
              <a:rPr lang="ja-JP" altLang="en-US" sz="1200" b="0" i="0">
                <a:solidFill>
                  <a:srgbClr val="7030A0"/>
                </a:solidFill>
                <a:effectLst/>
                <a:latin typeface="Meiryo" panose="020B0604030504040204" pitchFamily="34" charset="-128"/>
                <a:ea typeface="Meiryo" panose="020B0604030504040204" pitchFamily="34" charset="-128"/>
              </a:rPr>
              <a:t>●自動化シナリオの作成</a:t>
            </a:r>
            <a:r>
              <a:rPr lang="en-US" altLang="ja-JP" sz="1200" b="0" i="0" dirty="0">
                <a:solidFill>
                  <a:srgbClr val="7030A0"/>
                </a:solidFill>
                <a:effectLst/>
                <a:latin typeface="Meiryo" panose="020B0604030504040204" pitchFamily="34" charset="-128"/>
                <a:ea typeface="Meiryo" panose="020B0604030504040204" pitchFamily="34" charset="-128"/>
              </a:rPr>
              <a:t> </a:t>
            </a:r>
            <a:r>
              <a:rPr lang="ja-JP" altLang="en-US" sz="1200" b="0" i="0">
                <a:solidFill>
                  <a:srgbClr val="7030A0"/>
                </a:solidFill>
                <a:effectLst/>
                <a:latin typeface="Meiryo" panose="020B0604030504040204" pitchFamily="34" charset="-128"/>
                <a:ea typeface="Meiryo" panose="020B0604030504040204" pitchFamily="34" charset="-128"/>
              </a:rPr>
              <a:t>●自動化実行</a:t>
            </a:r>
          </a:p>
        </p:txBody>
      </p:sp>
    </p:spTree>
    <p:extLst>
      <p:ext uri="{BB962C8B-B14F-4D97-AF65-F5344CB8AC3E}">
        <p14:creationId xmlns:p14="http://schemas.microsoft.com/office/powerpoint/2010/main" val="425420386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正方形/長方形 24">
            <a:extLst>
              <a:ext uri="{FF2B5EF4-FFF2-40B4-BE49-F238E27FC236}">
                <a16:creationId xmlns:a16="http://schemas.microsoft.com/office/drawing/2014/main" id="{36A3DCDB-4D57-C34B-94F7-502F26238F54}"/>
              </a:ext>
            </a:extLst>
          </p:cNvPr>
          <p:cNvSpPr/>
          <p:nvPr/>
        </p:nvSpPr>
        <p:spPr>
          <a:xfrm>
            <a:off x="3076579" y="810048"/>
            <a:ext cx="2990841" cy="5781552"/>
          </a:xfrm>
          <a:prstGeom prst="rect">
            <a:avLst/>
          </a:prstGeom>
          <a:solidFill>
            <a:schemeClr val="accent2">
              <a:lumMod val="20000"/>
              <a:lumOff val="80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B1689FEF-081B-7B4E-BE65-26A9046CCC91}"/>
              </a:ext>
            </a:extLst>
          </p:cNvPr>
          <p:cNvSpPr>
            <a:spLocks noGrp="1"/>
          </p:cNvSpPr>
          <p:nvPr>
            <p:ph type="title"/>
          </p:nvPr>
        </p:nvSpPr>
        <p:spPr/>
        <p:txBody>
          <a:bodyPr/>
          <a:lstStyle/>
          <a:p>
            <a:r>
              <a:rPr kumimoji="1" lang="ja-JP" altLang="en-US"/>
              <a:t>データと</a:t>
            </a:r>
            <a:r>
              <a:rPr kumimoji="1" lang="en-US" altLang="ja-JP" dirty="0"/>
              <a:t>UX</a:t>
            </a:r>
            <a:r>
              <a:rPr kumimoji="1" lang="ja-JP" altLang="en-US"/>
              <a:t>とサービスの関係</a:t>
            </a:r>
          </a:p>
        </p:txBody>
      </p:sp>
      <p:sp>
        <p:nvSpPr>
          <p:cNvPr id="6" name="円柱 5">
            <a:extLst>
              <a:ext uri="{FF2B5EF4-FFF2-40B4-BE49-F238E27FC236}">
                <a16:creationId xmlns:a16="http://schemas.microsoft.com/office/drawing/2014/main" id="{031D8C37-4FEA-544E-92B5-97615D3D7F0D}"/>
              </a:ext>
            </a:extLst>
          </p:cNvPr>
          <p:cNvSpPr/>
          <p:nvPr/>
        </p:nvSpPr>
        <p:spPr>
          <a:xfrm>
            <a:off x="828967" y="3152430"/>
            <a:ext cx="1214664" cy="1311879"/>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7" name="テキスト ボックス 6">
            <a:extLst>
              <a:ext uri="{FF2B5EF4-FFF2-40B4-BE49-F238E27FC236}">
                <a16:creationId xmlns:a16="http://schemas.microsoft.com/office/drawing/2014/main" id="{B26E1472-3BB4-BD49-960E-8B1715CCB999}"/>
              </a:ext>
            </a:extLst>
          </p:cNvPr>
          <p:cNvSpPr txBox="1"/>
          <p:nvPr/>
        </p:nvSpPr>
        <p:spPr>
          <a:xfrm>
            <a:off x="875889" y="3743636"/>
            <a:ext cx="1120819" cy="369332"/>
          </a:xfrm>
          <a:prstGeom prst="rect">
            <a:avLst/>
          </a:prstGeom>
          <a:noFill/>
        </p:spPr>
        <p:txBody>
          <a:bodyPr wrap="square" rtlCol="0">
            <a:spAutoFit/>
          </a:bodyPr>
          <a:lstStyle/>
          <a:p>
            <a:pPr algn="ctr"/>
            <a:r>
              <a:rPr kumimoji="1" lang="ja-JP" altLang="en-US" b="1">
                <a:solidFill>
                  <a:schemeClr val="bg1"/>
                </a:solidFill>
                <a:latin typeface="Meiryo" panose="020B0604030504040204" pitchFamily="34" charset="-128"/>
                <a:ea typeface="Meiryo" panose="020B0604030504040204" pitchFamily="34" charset="-128"/>
              </a:rPr>
              <a:t>データ</a:t>
            </a:r>
          </a:p>
        </p:txBody>
      </p:sp>
      <p:sp>
        <p:nvSpPr>
          <p:cNvPr id="9" name="テキスト ボックス 8">
            <a:extLst>
              <a:ext uri="{FF2B5EF4-FFF2-40B4-BE49-F238E27FC236}">
                <a16:creationId xmlns:a16="http://schemas.microsoft.com/office/drawing/2014/main" id="{FDCADF77-3FD8-CE4B-8085-60B4F7955F6F}"/>
              </a:ext>
            </a:extLst>
          </p:cNvPr>
          <p:cNvSpPr txBox="1"/>
          <p:nvPr/>
        </p:nvSpPr>
        <p:spPr>
          <a:xfrm>
            <a:off x="3618956" y="3945914"/>
            <a:ext cx="1909497" cy="830997"/>
          </a:xfrm>
          <a:prstGeom prst="rect">
            <a:avLst/>
          </a:prstGeom>
          <a:noFill/>
        </p:spPr>
        <p:txBody>
          <a:bodyPr wrap="none" rtlCol="0">
            <a:spAutoFit/>
          </a:bodyPr>
          <a:lstStyle/>
          <a:p>
            <a:pPr marL="285750" indent="-285750">
              <a:buFont typeface="Wingdings" pitchFamily="2" charset="2"/>
              <a:buChar char="Ø"/>
            </a:pPr>
            <a:r>
              <a:rPr kumimoji="1" lang="ja-JP" altLang="en-US" sz="1600">
                <a:solidFill>
                  <a:schemeClr val="accent6">
                    <a:lumMod val="75000"/>
                  </a:schemeClr>
                </a:solidFill>
                <a:latin typeface="Meiryo" panose="020B0604030504040204" pitchFamily="34" charset="-128"/>
                <a:ea typeface="Meiryo" panose="020B0604030504040204" pitchFamily="34" charset="-128"/>
              </a:rPr>
              <a:t>とても便利</a:t>
            </a:r>
            <a:endParaRPr kumimoji="1" lang="en-US" altLang="ja-JP" sz="1600" dirty="0">
              <a:solidFill>
                <a:schemeClr val="accent6">
                  <a:lumMod val="75000"/>
                </a:schemeClr>
              </a:solidFill>
              <a:latin typeface="Meiryo" panose="020B0604030504040204" pitchFamily="34" charset="-128"/>
              <a:ea typeface="Meiryo" panose="020B0604030504040204" pitchFamily="34" charset="-128"/>
            </a:endParaRPr>
          </a:p>
          <a:p>
            <a:pPr marL="285750" indent="-285750">
              <a:buFont typeface="Wingdings" pitchFamily="2" charset="2"/>
              <a:buChar char="Ø"/>
            </a:pPr>
            <a:r>
              <a:rPr lang="ja-JP" altLang="en-US" sz="1600">
                <a:solidFill>
                  <a:schemeClr val="accent6">
                    <a:lumMod val="75000"/>
                  </a:schemeClr>
                </a:solidFill>
                <a:latin typeface="Meiryo" panose="020B0604030504040204" pitchFamily="34" charset="-128"/>
                <a:ea typeface="Meiryo" panose="020B0604030504040204" pitchFamily="34" charset="-128"/>
              </a:rPr>
              <a:t>もっと使いたい</a:t>
            </a:r>
            <a:endParaRPr lang="en-US" altLang="ja-JP" sz="1600" dirty="0">
              <a:solidFill>
                <a:schemeClr val="accent6">
                  <a:lumMod val="75000"/>
                </a:schemeClr>
              </a:solidFill>
              <a:latin typeface="Meiryo" panose="020B0604030504040204" pitchFamily="34" charset="-128"/>
              <a:ea typeface="Meiryo" panose="020B0604030504040204" pitchFamily="34" charset="-128"/>
            </a:endParaRPr>
          </a:p>
          <a:p>
            <a:pPr marL="285750" indent="-285750">
              <a:buFont typeface="Wingdings" pitchFamily="2" charset="2"/>
              <a:buChar char="Ø"/>
            </a:pPr>
            <a:r>
              <a:rPr kumimoji="1" lang="ja-JP" altLang="en-US" sz="1600">
                <a:solidFill>
                  <a:schemeClr val="accent6">
                    <a:lumMod val="75000"/>
                  </a:schemeClr>
                </a:solidFill>
                <a:latin typeface="Meiryo" panose="020B0604030504040204" pitchFamily="34" charset="-128"/>
                <a:ea typeface="Meiryo" panose="020B0604030504040204" pitchFamily="34" charset="-128"/>
              </a:rPr>
              <a:t>感動した　など</a:t>
            </a:r>
          </a:p>
        </p:txBody>
      </p:sp>
      <p:sp>
        <p:nvSpPr>
          <p:cNvPr id="10" name="テキスト ボックス 9">
            <a:extLst>
              <a:ext uri="{FF2B5EF4-FFF2-40B4-BE49-F238E27FC236}">
                <a16:creationId xmlns:a16="http://schemas.microsoft.com/office/drawing/2014/main" id="{CD497355-F4BC-B04E-8D31-DD357F847BB4}"/>
              </a:ext>
            </a:extLst>
          </p:cNvPr>
          <p:cNvSpPr txBox="1"/>
          <p:nvPr/>
        </p:nvSpPr>
        <p:spPr>
          <a:xfrm>
            <a:off x="3874740" y="2734648"/>
            <a:ext cx="1428596" cy="923330"/>
          </a:xfrm>
          <a:prstGeom prst="rect">
            <a:avLst/>
          </a:prstGeom>
          <a:noFill/>
        </p:spPr>
        <p:txBody>
          <a:bodyPr wrap="none" rtlCol="0">
            <a:spAutoFit/>
          </a:bodyPr>
          <a:lstStyle/>
          <a:p>
            <a:r>
              <a:rPr kumimoji="1" lang="en-US" altLang="ja-JP" sz="5400" dirty="0">
                <a:solidFill>
                  <a:schemeClr val="accent6">
                    <a:lumMod val="75000"/>
                  </a:schemeClr>
                </a:solidFill>
                <a:effectLst>
                  <a:outerShdw blurRad="50800" dist="38100" dir="2700000" algn="tl" rotWithShape="0">
                    <a:prstClr val="black">
                      <a:alpha val="40000"/>
                    </a:prstClr>
                  </a:outerShdw>
                </a:effectLst>
                <a:latin typeface="Hiragino Kaku Gothic Std W8" panose="020B0800000000000000" pitchFamily="34" charset="-128"/>
                <a:ea typeface="Hiragino Kaku Gothic Std W8" panose="020B0800000000000000" pitchFamily="34" charset="-128"/>
                <a:cs typeface="Baloo Bhai" panose="03080902040302020200" pitchFamily="66" charset="0"/>
              </a:rPr>
              <a:t>UX</a:t>
            </a:r>
            <a:endParaRPr kumimoji="1" lang="ja-JP" altLang="en-US" sz="5400">
              <a:solidFill>
                <a:schemeClr val="accent6">
                  <a:lumMod val="75000"/>
                </a:schemeClr>
              </a:solidFill>
              <a:effectLst>
                <a:outerShdw blurRad="50800" dist="38100" dir="2700000" algn="tl" rotWithShape="0">
                  <a:prstClr val="black">
                    <a:alpha val="40000"/>
                  </a:prstClr>
                </a:outerShdw>
              </a:effectLst>
              <a:latin typeface="Hiragino Kaku Gothic Std W8" panose="020B0800000000000000" pitchFamily="34" charset="-128"/>
              <a:ea typeface="Hiragino Kaku Gothic Std W8" panose="020B0800000000000000" pitchFamily="34" charset="-128"/>
              <a:cs typeface="Baloo Bhai" panose="03080902040302020200" pitchFamily="66" charset="0"/>
            </a:endParaRPr>
          </a:p>
        </p:txBody>
      </p:sp>
      <p:sp>
        <p:nvSpPr>
          <p:cNvPr id="11" name="テキスト ボックス 10">
            <a:extLst>
              <a:ext uri="{FF2B5EF4-FFF2-40B4-BE49-F238E27FC236}">
                <a16:creationId xmlns:a16="http://schemas.microsoft.com/office/drawing/2014/main" id="{6107D243-0033-9A49-9952-A837F8822280}"/>
              </a:ext>
            </a:extLst>
          </p:cNvPr>
          <p:cNvSpPr txBox="1"/>
          <p:nvPr/>
        </p:nvSpPr>
        <p:spPr>
          <a:xfrm>
            <a:off x="3983743" y="3556911"/>
            <a:ext cx="1210589" cy="400110"/>
          </a:xfrm>
          <a:prstGeom prst="rect">
            <a:avLst/>
          </a:prstGeom>
          <a:noFill/>
        </p:spPr>
        <p:txBody>
          <a:bodyPr wrap="none" rtlCol="0">
            <a:spAutoFit/>
          </a:bodyPr>
          <a:lstStyle/>
          <a:p>
            <a:pPr algn="ctr"/>
            <a:r>
              <a:rPr kumimoji="1" lang="ja-JP" altLang="en-US" sz="2000">
                <a:solidFill>
                  <a:schemeClr val="accent6">
                    <a:lumMod val="75000"/>
                  </a:schemeClr>
                </a:solidFill>
                <a:latin typeface="Meiryo" panose="020B0604030504040204" pitchFamily="34" charset="-128"/>
                <a:ea typeface="Meiryo" panose="020B0604030504040204" pitchFamily="34" charset="-128"/>
              </a:rPr>
              <a:t>体験価値</a:t>
            </a:r>
          </a:p>
        </p:txBody>
      </p:sp>
      <p:sp>
        <p:nvSpPr>
          <p:cNvPr id="12" name="右矢印 11">
            <a:extLst>
              <a:ext uri="{FF2B5EF4-FFF2-40B4-BE49-F238E27FC236}">
                <a16:creationId xmlns:a16="http://schemas.microsoft.com/office/drawing/2014/main" id="{8E160B60-D138-4249-BB69-5142B46BC1EC}"/>
              </a:ext>
            </a:extLst>
          </p:cNvPr>
          <p:cNvSpPr/>
          <p:nvPr/>
        </p:nvSpPr>
        <p:spPr>
          <a:xfrm>
            <a:off x="2509172" y="3380310"/>
            <a:ext cx="761268" cy="830997"/>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 name="テキスト ボックス 14">
            <a:extLst>
              <a:ext uri="{FF2B5EF4-FFF2-40B4-BE49-F238E27FC236}">
                <a16:creationId xmlns:a16="http://schemas.microsoft.com/office/drawing/2014/main" id="{F12AC107-E793-7940-AE72-D87606D806CB}"/>
              </a:ext>
            </a:extLst>
          </p:cNvPr>
          <p:cNvSpPr txBox="1"/>
          <p:nvPr/>
        </p:nvSpPr>
        <p:spPr>
          <a:xfrm>
            <a:off x="6591471" y="2837520"/>
            <a:ext cx="1967205" cy="830997"/>
          </a:xfrm>
          <a:prstGeom prst="rect">
            <a:avLst/>
          </a:prstGeom>
          <a:noFill/>
        </p:spPr>
        <p:txBody>
          <a:bodyPr wrap="none" rtlCol="0">
            <a:spAutoFit/>
          </a:bodyPr>
          <a:lstStyle/>
          <a:p>
            <a:pPr marL="342900" indent="-342900">
              <a:buFont typeface="Wingdings" pitchFamily="2" charset="2"/>
              <a:buChar char="ü"/>
            </a:pPr>
            <a:r>
              <a:rPr kumimoji="1" lang="ja-JP" altLang="en-US" sz="1600">
                <a:solidFill>
                  <a:schemeClr val="accent6">
                    <a:lumMod val="75000"/>
                  </a:schemeClr>
                </a:solidFill>
                <a:latin typeface="Meiryo" panose="020B0604030504040204" pitchFamily="34" charset="-128"/>
                <a:ea typeface="Meiryo" panose="020B0604030504040204" pitchFamily="34" charset="-128"/>
              </a:rPr>
              <a:t>ファンを増やす</a:t>
            </a:r>
            <a:endParaRPr kumimoji="1" lang="en-US" altLang="ja-JP" sz="1600" dirty="0">
              <a:solidFill>
                <a:schemeClr val="accent6">
                  <a:lumMod val="75000"/>
                </a:schemeClr>
              </a:solidFill>
              <a:latin typeface="Meiryo" panose="020B0604030504040204" pitchFamily="34" charset="-128"/>
              <a:ea typeface="Meiryo" panose="020B0604030504040204" pitchFamily="34" charset="-128"/>
            </a:endParaRPr>
          </a:p>
          <a:p>
            <a:pPr marL="342900" indent="-342900">
              <a:buFont typeface="Wingdings" pitchFamily="2" charset="2"/>
              <a:buChar char="ü"/>
            </a:pPr>
            <a:r>
              <a:rPr lang="ja-JP" altLang="en-US" sz="1600">
                <a:solidFill>
                  <a:schemeClr val="accent6">
                    <a:lumMod val="75000"/>
                  </a:schemeClr>
                </a:solidFill>
                <a:latin typeface="Meiryo" panose="020B0604030504040204" pitchFamily="34" charset="-128"/>
                <a:ea typeface="Meiryo" panose="020B0604030504040204" pitchFamily="34" charset="-128"/>
              </a:rPr>
              <a:t>信頼を高める</a:t>
            </a:r>
            <a:endParaRPr lang="en-US" altLang="ja-JP" sz="1600" dirty="0">
              <a:solidFill>
                <a:schemeClr val="accent6">
                  <a:lumMod val="75000"/>
                </a:schemeClr>
              </a:solidFill>
              <a:latin typeface="Meiryo" panose="020B0604030504040204" pitchFamily="34" charset="-128"/>
              <a:ea typeface="Meiryo" panose="020B0604030504040204" pitchFamily="34" charset="-128"/>
            </a:endParaRPr>
          </a:p>
          <a:p>
            <a:pPr marL="342900" indent="-342900">
              <a:buFont typeface="Wingdings" pitchFamily="2" charset="2"/>
              <a:buChar char="ü"/>
            </a:pPr>
            <a:r>
              <a:rPr kumimoji="1" lang="ja-JP" altLang="en-US" sz="1600">
                <a:solidFill>
                  <a:schemeClr val="accent6">
                    <a:lumMod val="75000"/>
                  </a:schemeClr>
                </a:solidFill>
                <a:latin typeface="Meiryo" panose="020B0604030504040204" pitchFamily="34" charset="-128"/>
                <a:ea typeface="Meiryo" panose="020B0604030504040204" pitchFamily="34" charset="-128"/>
              </a:rPr>
              <a:t>リピートさせる</a:t>
            </a:r>
          </a:p>
        </p:txBody>
      </p:sp>
      <p:sp>
        <p:nvSpPr>
          <p:cNvPr id="14" name="曲折矢印 13">
            <a:extLst>
              <a:ext uri="{FF2B5EF4-FFF2-40B4-BE49-F238E27FC236}">
                <a16:creationId xmlns:a16="http://schemas.microsoft.com/office/drawing/2014/main" id="{4093C3FA-16EC-744E-90C2-66DAEB025C3E}"/>
              </a:ext>
            </a:extLst>
          </p:cNvPr>
          <p:cNvSpPr/>
          <p:nvPr/>
        </p:nvSpPr>
        <p:spPr>
          <a:xfrm flipH="1">
            <a:off x="5811532" y="1378823"/>
            <a:ext cx="2161275" cy="1311880"/>
          </a:xfrm>
          <a:prstGeom prst="bentArrow">
            <a:avLst>
              <a:gd name="adj1" fmla="val 35381"/>
              <a:gd name="adj2" fmla="val 33651"/>
              <a:gd name="adj3" fmla="val 25000"/>
              <a:gd name="adj4" fmla="val 43750"/>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 name="テキスト ボックス 18">
            <a:extLst>
              <a:ext uri="{FF2B5EF4-FFF2-40B4-BE49-F238E27FC236}">
                <a16:creationId xmlns:a16="http://schemas.microsoft.com/office/drawing/2014/main" id="{0DA47EDC-BC68-2447-B3AD-B1C46B23A68A}"/>
              </a:ext>
            </a:extLst>
          </p:cNvPr>
          <p:cNvSpPr txBox="1"/>
          <p:nvPr/>
        </p:nvSpPr>
        <p:spPr>
          <a:xfrm>
            <a:off x="3673457" y="2224457"/>
            <a:ext cx="1800493" cy="307777"/>
          </a:xfrm>
          <a:prstGeom prst="rect">
            <a:avLst/>
          </a:prstGeom>
          <a:noFill/>
        </p:spPr>
        <p:txBody>
          <a:bodyPr wrap="none" rtlCol="0">
            <a:spAutoFit/>
          </a:bodyPr>
          <a:lstStyle/>
          <a:p>
            <a:pPr algn="ctr"/>
            <a:r>
              <a:rPr kumimoji="1" lang="ja-JP" altLang="en-US" sz="1400">
                <a:solidFill>
                  <a:srgbClr val="0070C0"/>
                </a:solidFill>
                <a:latin typeface="Meiryo" panose="020B0604030504040204" pitchFamily="34" charset="-128"/>
                <a:ea typeface="Meiryo" panose="020B0604030504040204" pitchFamily="34" charset="-128"/>
              </a:rPr>
              <a:t>ビジネス機会の創出</a:t>
            </a:r>
          </a:p>
        </p:txBody>
      </p:sp>
      <p:sp>
        <p:nvSpPr>
          <p:cNvPr id="20" name="曲折矢印 19">
            <a:extLst>
              <a:ext uri="{FF2B5EF4-FFF2-40B4-BE49-F238E27FC236}">
                <a16:creationId xmlns:a16="http://schemas.microsoft.com/office/drawing/2014/main" id="{E0F5BFB0-D1DB-B446-9B20-911196E39DDE}"/>
              </a:ext>
            </a:extLst>
          </p:cNvPr>
          <p:cNvSpPr/>
          <p:nvPr/>
        </p:nvSpPr>
        <p:spPr>
          <a:xfrm rot="16200000" flipH="1">
            <a:off x="1413540" y="1148896"/>
            <a:ext cx="1281980" cy="2189751"/>
          </a:xfrm>
          <a:prstGeom prst="bentArrow">
            <a:avLst>
              <a:gd name="adj1" fmla="val 35381"/>
              <a:gd name="adj2" fmla="val 33651"/>
              <a:gd name="adj3" fmla="val 25000"/>
              <a:gd name="adj4" fmla="val 43750"/>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18" name="グループ化 17">
            <a:extLst>
              <a:ext uri="{FF2B5EF4-FFF2-40B4-BE49-F238E27FC236}">
                <a16:creationId xmlns:a16="http://schemas.microsoft.com/office/drawing/2014/main" id="{44820723-382B-A040-A16C-F969AAD8C204}"/>
              </a:ext>
            </a:extLst>
          </p:cNvPr>
          <p:cNvGrpSpPr/>
          <p:nvPr/>
        </p:nvGrpSpPr>
        <p:grpSpPr>
          <a:xfrm rot="10800000">
            <a:off x="1134230" y="4729661"/>
            <a:ext cx="7045080" cy="1434349"/>
            <a:chOff x="751839" y="4207065"/>
            <a:chExt cx="7045080" cy="1434349"/>
          </a:xfrm>
        </p:grpSpPr>
        <p:sp>
          <p:nvSpPr>
            <p:cNvPr id="21" name="曲折矢印 20">
              <a:extLst>
                <a:ext uri="{FF2B5EF4-FFF2-40B4-BE49-F238E27FC236}">
                  <a16:creationId xmlns:a16="http://schemas.microsoft.com/office/drawing/2014/main" id="{731D3079-B410-5446-9C45-7900E9EBDF19}"/>
                </a:ext>
              </a:extLst>
            </p:cNvPr>
            <p:cNvSpPr/>
            <p:nvPr/>
          </p:nvSpPr>
          <p:spPr>
            <a:xfrm flipH="1">
              <a:off x="5635644" y="4207065"/>
              <a:ext cx="2161275" cy="1311880"/>
            </a:xfrm>
            <a:prstGeom prst="bentArrow">
              <a:avLst>
                <a:gd name="adj1" fmla="val 35381"/>
                <a:gd name="adj2" fmla="val 33651"/>
                <a:gd name="adj3" fmla="val 25000"/>
                <a:gd name="adj4" fmla="val 43750"/>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曲折矢印 21">
              <a:extLst>
                <a:ext uri="{FF2B5EF4-FFF2-40B4-BE49-F238E27FC236}">
                  <a16:creationId xmlns:a16="http://schemas.microsoft.com/office/drawing/2014/main" id="{7C1DCD6C-7D5A-B74E-873F-7CD4F99EC880}"/>
                </a:ext>
              </a:extLst>
            </p:cNvPr>
            <p:cNvSpPr/>
            <p:nvPr/>
          </p:nvSpPr>
          <p:spPr>
            <a:xfrm rot="16200000" flipH="1">
              <a:off x="1205725" y="3905548"/>
              <a:ext cx="1281980" cy="2189751"/>
            </a:xfrm>
            <a:prstGeom prst="bentArrow">
              <a:avLst>
                <a:gd name="adj1" fmla="val 35381"/>
                <a:gd name="adj2" fmla="val 33651"/>
                <a:gd name="adj3" fmla="val 25000"/>
                <a:gd name="adj4" fmla="val 43750"/>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23" name="テキスト ボックス 22">
            <a:extLst>
              <a:ext uri="{FF2B5EF4-FFF2-40B4-BE49-F238E27FC236}">
                <a16:creationId xmlns:a16="http://schemas.microsoft.com/office/drawing/2014/main" id="{5E64E67E-44CF-0A49-82DD-7FADF01099D3}"/>
              </a:ext>
            </a:extLst>
          </p:cNvPr>
          <p:cNvSpPr txBox="1"/>
          <p:nvPr/>
        </p:nvSpPr>
        <p:spPr>
          <a:xfrm>
            <a:off x="3232065" y="5913822"/>
            <a:ext cx="2698175" cy="523220"/>
          </a:xfrm>
          <a:prstGeom prst="rect">
            <a:avLst/>
          </a:prstGeom>
          <a:noFill/>
        </p:spPr>
        <p:txBody>
          <a:bodyPr wrap="none" rtlCol="0">
            <a:spAutoFit/>
          </a:bodyPr>
          <a:lstStyle/>
          <a:p>
            <a:r>
              <a:rPr kumimoji="1" lang="ja-JP" altLang="en-US" sz="1400">
                <a:solidFill>
                  <a:schemeClr val="accent3">
                    <a:lumMod val="75000"/>
                  </a:schemeClr>
                </a:solidFill>
                <a:latin typeface="Meiryo" panose="020B0604030504040204" pitchFamily="34" charset="-128"/>
                <a:ea typeface="Meiryo" panose="020B0604030504040204" pitchFamily="34" charset="-128"/>
              </a:rPr>
              <a:t>アップデート・改善</a:t>
            </a:r>
            <a:r>
              <a:rPr lang="ja-JP" altLang="en-US" sz="1400">
                <a:solidFill>
                  <a:schemeClr val="accent3">
                    <a:lumMod val="75000"/>
                  </a:schemeClr>
                </a:solidFill>
                <a:latin typeface="Meiryo" panose="020B0604030504040204" pitchFamily="34" charset="-128"/>
                <a:ea typeface="Meiryo" panose="020B0604030504040204" pitchFamily="34" charset="-128"/>
              </a:rPr>
              <a:t>を繰り返し</a:t>
            </a:r>
            <a:endParaRPr lang="en-US" altLang="ja-JP" sz="1400" dirty="0">
              <a:solidFill>
                <a:schemeClr val="accent3">
                  <a:lumMod val="75000"/>
                </a:schemeClr>
              </a:solidFill>
              <a:latin typeface="Meiryo" panose="020B0604030504040204" pitchFamily="34" charset="-128"/>
              <a:ea typeface="Meiryo" panose="020B0604030504040204" pitchFamily="34" charset="-128"/>
            </a:endParaRPr>
          </a:p>
          <a:p>
            <a:r>
              <a:rPr kumimoji="1" lang="ja-JP" altLang="en-US" sz="1400">
                <a:solidFill>
                  <a:schemeClr val="accent3">
                    <a:lumMod val="75000"/>
                  </a:schemeClr>
                </a:solidFill>
                <a:latin typeface="Meiryo" panose="020B0604030504040204" pitchFamily="34" charset="-128"/>
                <a:ea typeface="Meiryo" panose="020B0604030504040204" pitchFamily="34" charset="-128"/>
              </a:rPr>
              <a:t>体験価値を維持・向上し続ける</a:t>
            </a:r>
          </a:p>
        </p:txBody>
      </p:sp>
      <p:sp>
        <p:nvSpPr>
          <p:cNvPr id="26" name="テキスト ボックス 25">
            <a:extLst>
              <a:ext uri="{FF2B5EF4-FFF2-40B4-BE49-F238E27FC236}">
                <a16:creationId xmlns:a16="http://schemas.microsoft.com/office/drawing/2014/main" id="{BF768504-5405-5643-9270-355636857D8B}"/>
              </a:ext>
            </a:extLst>
          </p:cNvPr>
          <p:cNvSpPr txBox="1"/>
          <p:nvPr/>
        </p:nvSpPr>
        <p:spPr>
          <a:xfrm>
            <a:off x="3864114" y="913652"/>
            <a:ext cx="1415772" cy="461665"/>
          </a:xfrm>
          <a:prstGeom prst="rect">
            <a:avLst/>
          </a:prstGeom>
          <a:noFill/>
        </p:spPr>
        <p:txBody>
          <a:bodyPr wrap="none" rtlCol="0">
            <a:spAutoFit/>
          </a:bodyPr>
          <a:lstStyle/>
          <a:p>
            <a:pPr algn="ctr"/>
            <a:r>
              <a:rPr kumimoji="1" lang="ja-JP" altLang="en-US" sz="2400" b="1">
                <a:solidFill>
                  <a:srgbClr val="0432FF"/>
                </a:solidFill>
                <a:latin typeface="Meiryo" panose="020B0604030504040204" pitchFamily="34" charset="-128"/>
                <a:ea typeface="Meiryo" panose="020B0604030504040204" pitchFamily="34" charset="-128"/>
              </a:rPr>
              <a:t>サービス</a:t>
            </a:r>
          </a:p>
        </p:txBody>
      </p:sp>
      <p:sp>
        <p:nvSpPr>
          <p:cNvPr id="29" name="右矢印 28">
            <a:extLst>
              <a:ext uri="{FF2B5EF4-FFF2-40B4-BE49-F238E27FC236}">
                <a16:creationId xmlns:a16="http://schemas.microsoft.com/office/drawing/2014/main" id="{09D52413-DC35-7245-A73E-5EAA30CC00B5}"/>
              </a:ext>
            </a:extLst>
          </p:cNvPr>
          <p:cNvSpPr/>
          <p:nvPr/>
        </p:nvSpPr>
        <p:spPr>
          <a:xfrm>
            <a:off x="5809946" y="3380456"/>
            <a:ext cx="761268" cy="830997"/>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 name="テキスト ボックス 2">
            <a:extLst>
              <a:ext uri="{FF2B5EF4-FFF2-40B4-BE49-F238E27FC236}">
                <a16:creationId xmlns:a16="http://schemas.microsoft.com/office/drawing/2014/main" id="{562F04A7-4558-AC22-4BA7-65A3F173BECD}"/>
              </a:ext>
            </a:extLst>
          </p:cNvPr>
          <p:cNvSpPr txBox="1"/>
          <p:nvPr/>
        </p:nvSpPr>
        <p:spPr>
          <a:xfrm>
            <a:off x="197807" y="898559"/>
            <a:ext cx="2852063" cy="584775"/>
          </a:xfrm>
          <a:prstGeom prst="rect">
            <a:avLst/>
          </a:prstGeom>
          <a:noFill/>
        </p:spPr>
        <p:txBody>
          <a:bodyPr wrap="none" rtlCol="0">
            <a:spAutoFit/>
          </a:bodyPr>
          <a:lstStyle/>
          <a:p>
            <a:r>
              <a:rPr kumimoji="1" lang="ja-JP" altLang="en-US" sz="1600">
                <a:latin typeface="Meiryo" panose="020B0604030504040204" pitchFamily="34" charset="-128"/>
                <a:ea typeface="Meiryo" panose="020B0604030504040204" pitchFamily="34" charset="-128"/>
              </a:rPr>
              <a:t>ビジネスの主役が</a:t>
            </a:r>
            <a:endParaRPr kumimoji="1" lang="en-US" altLang="ja-JP" sz="1600" dirty="0">
              <a:latin typeface="Meiryo" panose="020B0604030504040204" pitchFamily="34" charset="-128"/>
              <a:ea typeface="Meiryo" panose="020B0604030504040204" pitchFamily="34" charset="-128"/>
            </a:endParaRPr>
          </a:p>
          <a:p>
            <a:r>
              <a:rPr lang="ja-JP" altLang="en-US" sz="1600" b="1">
                <a:latin typeface="Meiryo" panose="020B0604030504040204" pitchFamily="34" charset="-128"/>
                <a:ea typeface="Meiryo" panose="020B0604030504040204" pitchFamily="34" charset="-128"/>
              </a:rPr>
              <a:t>モノからサービスへ</a:t>
            </a:r>
            <a:r>
              <a:rPr lang="ja-JP" altLang="en-US" sz="1600">
                <a:latin typeface="Meiryo" panose="020B0604030504040204" pitchFamily="34" charset="-128"/>
                <a:ea typeface="Meiryo" panose="020B0604030504040204" pitchFamily="34" charset="-128"/>
              </a:rPr>
              <a:t>とシフト</a:t>
            </a:r>
            <a:endParaRPr kumimoji="1" lang="ja-JP" altLang="en-US" sz="1600">
              <a:latin typeface="Meiryo" panose="020B0604030504040204" pitchFamily="34" charset="-128"/>
              <a:ea typeface="Meiryo" panose="020B0604030504040204" pitchFamily="34" charset="-128"/>
            </a:endParaRPr>
          </a:p>
        </p:txBody>
      </p:sp>
      <p:grpSp>
        <p:nvGrpSpPr>
          <p:cNvPr id="30" name="グループ化 29">
            <a:extLst>
              <a:ext uri="{FF2B5EF4-FFF2-40B4-BE49-F238E27FC236}">
                <a16:creationId xmlns:a16="http://schemas.microsoft.com/office/drawing/2014/main" id="{825F103E-1561-9422-E804-4058BCD84E72}"/>
              </a:ext>
            </a:extLst>
          </p:cNvPr>
          <p:cNvGrpSpPr/>
          <p:nvPr/>
        </p:nvGrpSpPr>
        <p:grpSpPr>
          <a:xfrm>
            <a:off x="4063873" y="4808861"/>
            <a:ext cx="2160696" cy="576038"/>
            <a:chOff x="2640598" y="4766095"/>
            <a:chExt cx="2160696" cy="576038"/>
          </a:xfrm>
        </p:grpSpPr>
        <p:sp>
          <p:nvSpPr>
            <p:cNvPr id="13" name="四角形吹き出し 12">
              <a:extLst>
                <a:ext uri="{FF2B5EF4-FFF2-40B4-BE49-F238E27FC236}">
                  <a16:creationId xmlns:a16="http://schemas.microsoft.com/office/drawing/2014/main" id="{F7AEF3C3-F386-7D9E-B79B-357DC8F73A94}"/>
                </a:ext>
              </a:extLst>
            </p:cNvPr>
            <p:cNvSpPr/>
            <p:nvPr/>
          </p:nvSpPr>
          <p:spPr>
            <a:xfrm>
              <a:off x="2640598" y="4766095"/>
              <a:ext cx="2123391" cy="557089"/>
            </a:xfrm>
            <a:prstGeom prst="wedgeRectCallout">
              <a:avLst>
                <a:gd name="adj1" fmla="val 8527"/>
                <a:gd name="adj2" fmla="val 97672"/>
              </a:avLst>
            </a:prstGeom>
            <a:solidFill>
              <a:srgbClr val="E46C0A">
                <a:alpha val="78039"/>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27" name="テキスト ボックス 26">
              <a:extLst>
                <a:ext uri="{FF2B5EF4-FFF2-40B4-BE49-F238E27FC236}">
                  <a16:creationId xmlns:a16="http://schemas.microsoft.com/office/drawing/2014/main" id="{3607DA36-6EBD-B4AA-0D24-F81E54074B8F}"/>
                </a:ext>
              </a:extLst>
            </p:cNvPr>
            <p:cNvSpPr txBox="1"/>
            <p:nvPr/>
          </p:nvSpPr>
          <p:spPr>
            <a:xfrm>
              <a:off x="2641728" y="4818913"/>
              <a:ext cx="2159566" cy="523220"/>
            </a:xfrm>
            <a:prstGeom prst="rect">
              <a:avLst/>
            </a:prstGeom>
            <a:noFill/>
          </p:spPr>
          <p:txBody>
            <a:bodyPr wrap="none" rtlCol="0">
              <a:spAutoFit/>
            </a:bodyPr>
            <a:lstStyle/>
            <a:p>
              <a:r>
                <a:rPr kumimoji="1" lang="ja-JP" altLang="en-US" sz="1400">
                  <a:solidFill>
                    <a:schemeClr val="bg1"/>
                  </a:solidFill>
                  <a:latin typeface="Meiryo" panose="020B0604030504040204" pitchFamily="34" charset="-128"/>
                  <a:ea typeface="Meiryo" panose="020B0604030504040204" pitchFamily="34" charset="-128"/>
                </a:rPr>
                <a:t>圧倒的スピードなくして</a:t>
              </a:r>
              <a:endParaRPr kumimoji="1" lang="en-US" altLang="ja-JP" sz="1400" dirty="0">
                <a:solidFill>
                  <a:schemeClr val="bg1"/>
                </a:solidFill>
                <a:latin typeface="Meiryo" panose="020B0604030504040204" pitchFamily="34" charset="-128"/>
                <a:ea typeface="Meiryo" panose="020B0604030504040204" pitchFamily="34" charset="-128"/>
              </a:endParaRPr>
            </a:p>
            <a:p>
              <a:r>
                <a:rPr lang="ja-JP" altLang="en-US" sz="1400">
                  <a:solidFill>
                    <a:schemeClr val="bg1"/>
                  </a:solidFill>
                  <a:latin typeface="Meiryo" panose="020B0604030504040204" pitchFamily="34" charset="-128"/>
                  <a:ea typeface="Meiryo" panose="020B0604030504040204" pitchFamily="34" charset="-128"/>
                </a:rPr>
                <a:t>競争力を維持できない！</a:t>
              </a:r>
              <a:endParaRPr kumimoji="1" lang="ja-JP" altLang="en-US" sz="1400">
                <a:solidFill>
                  <a:schemeClr val="bg1"/>
                </a:solidFill>
                <a:latin typeface="Meiryo" panose="020B0604030504040204" pitchFamily="34" charset="-128"/>
                <a:ea typeface="Meiryo" panose="020B0604030504040204" pitchFamily="34" charset="-128"/>
              </a:endParaRPr>
            </a:p>
          </p:txBody>
        </p:sp>
      </p:grpSp>
      <p:sp>
        <p:nvSpPr>
          <p:cNvPr id="32" name="テキスト ボックス 31">
            <a:extLst>
              <a:ext uri="{FF2B5EF4-FFF2-40B4-BE49-F238E27FC236}">
                <a16:creationId xmlns:a16="http://schemas.microsoft.com/office/drawing/2014/main" id="{0B4B5883-EA92-D9ED-46EE-42EF9C70CED6}"/>
              </a:ext>
            </a:extLst>
          </p:cNvPr>
          <p:cNvSpPr txBox="1"/>
          <p:nvPr/>
        </p:nvSpPr>
        <p:spPr>
          <a:xfrm>
            <a:off x="3219279" y="5526512"/>
            <a:ext cx="2031326" cy="461665"/>
          </a:xfrm>
          <a:prstGeom prst="rect">
            <a:avLst/>
          </a:prstGeom>
          <a:noFill/>
        </p:spPr>
        <p:txBody>
          <a:bodyPr wrap="none" rtlCol="0">
            <a:spAutoFit/>
          </a:bodyPr>
          <a:lstStyle/>
          <a:p>
            <a:pPr algn="ctr"/>
            <a:r>
              <a:rPr kumimoji="1" lang="ja-JP" altLang="en-US" sz="2400" b="1">
                <a:solidFill>
                  <a:schemeClr val="accent3">
                    <a:lumMod val="75000"/>
                  </a:schemeClr>
                </a:solidFill>
                <a:latin typeface="Meiryo" panose="020B0604030504040204" pitchFamily="34" charset="-128"/>
                <a:ea typeface="Meiryo" panose="020B0604030504040204" pitchFamily="34" charset="-128"/>
              </a:rPr>
              <a:t>ソフトウェア</a:t>
            </a:r>
          </a:p>
        </p:txBody>
      </p:sp>
      <p:sp>
        <p:nvSpPr>
          <p:cNvPr id="33" name="テキスト ボックス 32">
            <a:extLst>
              <a:ext uri="{FF2B5EF4-FFF2-40B4-BE49-F238E27FC236}">
                <a16:creationId xmlns:a16="http://schemas.microsoft.com/office/drawing/2014/main" id="{4DF2EABA-CA34-5238-F275-A40146B3858F}"/>
              </a:ext>
            </a:extLst>
          </p:cNvPr>
          <p:cNvSpPr txBox="1"/>
          <p:nvPr/>
        </p:nvSpPr>
        <p:spPr>
          <a:xfrm>
            <a:off x="197806" y="6091541"/>
            <a:ext cx="2852063" cy="584775"/>
          </a:xfrm>
          <a:prstGeom prst="rect">
            <a:avLst/>
          </a:prstGeom>
          <a:noFill/>
        </p:spPr>
        <p:txBody>
          <a:bodyPr wrap="none" rtlCol="0">
            <a:spAutoFit/>
          </a:bodyPr>
          <a:lstStyle/>
          <a:p>
            <a:r>
              <a:rPr lang="ja-JP" altLang="en-US" sz="1600">
                <a:latin typeface="Meiryo" panose="020B0604030504040204" pitchFamily="34" charset="-128"/>
                <a:ea typeface="Meiryo" panose="020B0604030504040204" pitchFamily="34" charset="-128"/>
              </a:rPr>
              <a:t>モノとサービスでは</a:t>
            </a:r>
          </a:p>
          <a:p>
            <a:r>
              <a:rPr kumimoji="1" lang="ja-JP" altLang="en-US" sz="1600" b="1">
                <a:latin typeface="Meiryo" panose="020B0604030504040204" pitchFamily="34" charset="-128"/>
                <a:ea typeface="Meiryo" panose="020B0604030504040204" pitchFamily="34" charset="-128"/>
              </a:rPr>
              <a:t>時間の常識</a:t>
            </a:r>
            <a:r>
              <a:rPr kumimoji="1" lang="ja-JP" altLang="en-US" sz="1600">
                <a:latin typeface="Meiryo" panose="020B0604030504040204" pitchFamily="34" charset="-128"/>
                <a:ea typeface="Meiryo" panose="020B0604030504040204" pitchFamily="34" charset="-128"/>
              </a:rPr>
              <a:t>が変わってしまう</a:t>
            </a:r>
            <a:endParaRPr kumimoji="1" lang="en-US" altLang="ja-JP" sz="1600" dirty="0">
              <a:latin typeface="Meiryo" panose="020B0604030504040204" pitchFamily="34" charset="-128"/>
              <a:ea typeface="Meiryo" panose="020B0604030504040204" pitchFamily="34" charset="-128"/>
            </a:endParaRPr>
          </a:p>
        </p:txBody>
      </p:sp>
      <p:grpSp>
        <p:nvGrpSpPr>
          <p:cNvPr id="34" name="グループ化 33">
            <a:extLst>
              <a:ext uri="{FF2B5EF4-FFF2-40B4-BE49-F238E27FC236}">
                <a16:creationId xmlns:a16="http://schemas.microsoft.com/office/drawing/2014/main" id="{995A2A27-1F89-3FF5-A4A3-EC1203FA3171}"/>
              </a:ext>
            </a:extLst>
          </p:cNvPr>
          <p:cNvGrpSpPr/>
          <p:nvPr/>
        </p:nvGrpSpPr>
        <p:grpSpPr>
          <a:xfrm>
            <a:off x="231872" y="5203855"/>
            <a:ext cx="1859836" cy="561011"/>
            <a:chOff x="2904153" y="4766095"/>
            <a:chExt cx="1859836" cy="561011"/>
          </a:xfrm>
        </p:grpSpPr>
        <p:sp>
          <p:nvSpPr>
            <p:cNvPr id="35" name="四角形吹き出し 34">
              <a:extLst>
                <a:ext uri="{FF2B5EF4-FFF2-40B4-BE49-F238E27FC236}">
                  <a16:creationId xmlns:a16="http://schemas.microsoft.com/office/drawing/2014/main" id="{70F81E67-1BCB-FB08-6112-1774952550EC}"/>
                </a:ext>
              </a:extLst>
            </p:cNvPr>
            <p:cNvSpPr/>
            <p:nvPr/>
          </p:nvSpPr>
          <p:spPr>
            <a:xfrm>
              <a:off x="2904153" y="4766095"/>
              <a:ext cx="1859836" cy="557089"/>
            </a:xfrm>
            <a:prstGeom prst="wedgeRectCallout">
              <a:avLst>
                <a:gd name="adj1" fmla="val -14300"/>
                <a:gd name="adj2" fmla="val 101582"/>
              </a:avLst>
            </a:prstGeom>
            <a:solidFill>
              <a:srgbClr val="00B050">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36" name="テキスト ボックス 35">
              <a:extLst>
                <a:ext uri="{FF2B5EF4-FFF2-40B4-BE49-F238E27FC236}">
                  <a16:creationId xmlns:a16="http://schemas.microsoft.com/office/drawing/2014/main" id="{2C7A0485-12A6-B9F8-BC21-04CACDD34A13}"/>
                </a:ext>
              </a:extLst>
            </p:cNvPr>
            <p:cNvSpPr txBox="1"/>
            <p:nvPr/>
          </p:nvSpPr>
          <p:spPr>
            <a:xfrm>
              <a:off x="2963496" y="4803886"/>
              <a:ext cx="1800493" cy="523220"/>
            </a:xfrm>
            <a:prstGeom prst="rect">
              <a:avLst/>
            </a:prstGeom>
            <a:noFill/>
          </p:spPr>
          <p:txBody>
            <a:bodyPr wrap="none" rtlCol="0">
              <a:spAutoFit/>
            </a:bodyPr>
            <a:lstStyle/>
            <a:p>
              <a:r>
                <a:rPr kumimoji="1" lang="ja-JP" altLang="en-US" sz="1400">
                  <a:solidFill>
                    <a:schemeClr val="bg1"/>
                  </a:solidFill>
                  <a:latin typeface="Meiryo" panose="020B0604030504040204" pitchFamily="34" charset="-128"/>
                  <a:ea typeface="Meiryo" panose="020B0604030504040204" pitchFamily="34" charset="-128"/>
                </a:rPr>
                <a:t>ビジネスのリリース</a:t>
              </a:r>
              <a:endParaRPr kumimoji="1" lang="en-US" altLang="ja-JP" sz="1400" dirty="0">
                <a:solidFill>
                  <a:schemeClr val="bg1"/>
                </a:solidFill>
                <a:latin typeface="Meiryo" panose="020B0604030504040204" pitchFamily="34" charset="-128"/>
                <a:ea typeface="Meiryo" panose="020B0604030504040204" pitchFamily="34" charset="-128"/>
              </a:endParaRPr>
            </a:p>
            <a:p>
              <a:r>
                <a:rPr lang="ja-JP" altLang="en-US" sz="1400">
                  <a:solidFill>
                    <a:schemeClr val="bg1"/>
                  </a:solidFill>
                  <a:latin typeface="Meiryo" panose="020B0604030504040204" pitchFamily="34" charset="-128"/>
                  <a:ea typeface="Meiryo" panose="020B0604030504040204" pitchFamily="34" charset="-128"/>
                </a:rPr>
                <a:t>改善・変更の頻度</a:t>
              </a:r>
              <a:endParaRPr kumimoji="1" lang="ja-JP" altLang="en-US" sz="1400">
                <a:solidFill>
                  <a:schemeClr val="bg1"/>
                </a:solidFill>
                <a:latin typeface="Meiryo" panose="020B0604030504040204" pitchFamily="34" charset="-128"/>
                <a:ea typeface="Meiryo" panose="020B0604030504040204" pitchFamily="34" charset="-128"/>
              </a:endParaRPr>
            </a:p>
          </p:txBody>
        </p:sp>
      </p:grpSp>
      <p:sp>
        <p:nvSpPr>
          <p:cNvPr id="38" name="テキスト ボックス 37">
            <a:extLst>
              <a:ext uri="{FF2B5EF4-FFF2-40B4-BE49-F238E27FC236}">
                <a16:creationId xmlns:a16="http://schemas.microsoft.com/office/drawing/2014/main" id="{0CE609DD-640A-C59F-D00B-C3B8D723664C}"/>
              </a:ext>
            </a:extLst>
          </p:cNvPr>
          <p:cNvSpPr txBox="1"/>
          <p:nvPr/>
        </p:nvSpPr>
        <p:spPr>
          <a:xfrm>
            <a:off x="6110753" y="898559"/>
            <a:ext cx="2852063" cy="584775"/>
          </a:xfrm>
          <a:prstGeom prst="rect">
            <a:avLst/>
          </a:prstGeom>
          <a:noFill/>
        </p:spPr>
        <p:txBody>
          <a:bodyPr wrap="none" rtlCol="0">
            <a:spAutoFit/>
          </a:bodyPr>
          <a:lstStyle/>
          <a:p>
            <a:pPr algn="r"/>
            <a:r>
              <a:rPr kumimoji="1" lang="ja-JP" altLang="en-US" sz="1600" b="1">
                <a:latin typeface="Meiryo" panose="020B0604030504040204" pitchFamily="34" charset="-128"/>
                <a:ea typeface="Meiryo" panose="020B0604030504040204" pitchFamily="34" charset="-128"/>
              </a:rPr>
              <a:t>所有を前提</a:t>
            </a:r>
            <a:r>
              <a:rPr kumimoji="1" lang="ja-JP" altLang="en-US" sz="1600">
                <a:latin typeface="Meiryo" panose="020B0604030504040204" pitchFamily="34" charset="-128"/>
                <a:ea typeface="Meiryo" panose="020B0604030504040204" pitchFamily="34" charset="-128"/>
              </a:rPr>
              <a:t>とすることから</a:t>
            </a:r>
            <a:endParaRPr kumimoji="1" lang="en-US" altLang="ja-JP" sz="1600" dirty="0">
              <a:latin typeface="Meiryo" panose="020B0604030504040204" pitchFamily="34" charset="-128"/>
              <a:ea typeface="Meiryo" panose="020B0604030504040204" pitchFamily="34" charset="-128"/>
            </a:endParaRPr>
          </a:p>
          <a:p>
            <a:pPr algn="r"/>
            <a:r>
              <a:rPr lang="ja-JP" altLang="en-US" sz="1600" b="1">
                <a:latin typeface="Meiryo" panose="020B0604030504040204" pitchFamily="34" charset="-128"/>
                <a:ea typeface="Meiryo" panose="020B0604030504040204" pitchFamily="34" charset="-128"/>
              </a:rPr>
              <a:t>所有しないことが前提</a:t>
            </a:r>
            <a:r>
              <a:rPr lang="ja-JP" altLang="en-US" sz="1600">
                <a:latin typeface="Meiryo" panose="020B0604030504040204" pitchFamily="34" charset="-128"/>
                <a:ea typeface="Meiryo" panose="020B0604030504040204" pitchFamily="34" charset="-128"/>
              </a:rPr>
              <a:t>となる</a:t>
            </a:r>
            <a:endParaRPr kumimoji="1" lang="en-US" altLang="ja-JP" sz="1600" dirty="0">
              <a:latin typeface="Meiryo" panose="020B0604030504040204" pitchFamily="34" charset="-128"/>
              <a:ea typeface="Meiryo" panose="020B0604030504040204" pitchFamily="34" charset="-128"/>
            </a:endParaRPr>
          </a:p>
        </p:txBody>
      </p:sp>
      <p:grpSp>
        <p:nvGrpSpPr>
          <p:cNvPr id="40" name="グループ化 39">
            <a:extLst>
              <a:ext uri="{FF2B5EF4-FFF2-40B4-BE49-F238E27FC236}">
                <a16:creationId xmlns:a16="http://schemas.microsoft.com/office/drawing/2014/main" id="{95CC2BCD-1F31-158B-7E3E-B5837860B0C4}"/>
              </a:ext>
            </a:extLst>
          </p:cNvPr>
          <p:cNvGrpSpPr/>
          <p:nvPr/>
        </p:nvGrpSpPr>
        <p:grpSpPr>
          <a:xfrm>
            <a:off x="7059159" y="1656804"/>
            <a:ext cx="1859836" cy="561011"/>
            <a:chOff x="2904153" y="4766095"/>
            <a:chExt cx="1859836" cy="561011"/>
          </a:xfrm>
        </p:grpSpPr>
        <p:sp>
          <p:nvSpPr>
            <p:cNvPr id="41" name="四角形吹き出し 40">
              <a:extLst>
                <a:ext uri="{FF2B5EF4-FFF2-40B4-BE49-F238E27FC236}">
                  <a16:creationId xmlns:a16="http://schemas.microsoft.com/office/drawing/2014/main" id="{520F40AF-82D4-8598-F250-D73676ABD7CA}"/>
                </a:ext>
              </a:extLst>
            </p:cNvPr>
            <p:cNvSpPr/>
            <p:nvPr/>
          </p:nvSpPr>
          <p:spPr>
            <a:xfrm>
              <a:off x="2904153" y="4766095"/>
              <a:ext cx="1859836" cy="557089"/>
            </a:xfrm>
            <a:prstGeom prst="wedgeRectCallout">
              <a:avLst>
                <a:gd name="adj1" fmla="val -3374"/>
                <a:gd name="adj2" fmla="val -91216"/>
              </a:avLst>
            </a:prstGeom>
            <a:solidFill>
              <a:srgbClr val="002060">
                <a:alpha val="7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42" name="テキスト ボックス 41">
              <a:extLst>
                <a:ext uri="{FF2B5EF4-FFF2-40B4-BE49-F238E27FC236}">
                  <a16:creationId xmlns:a16="http://schemas.microsoft.com/office/drawing/2014/main" id="{C9C32BF6-FAA1-507C-2104-A13FE0FB2B52}"/>
                </a:ext>
              </a:extLst>
            </p:cNvPr>
            <p:cNvSpPr txBox="1"/>
            <p:nvPr/>
          </p:nvSpPr>
          <p:spPr>
            <a:xfrm>
              <a:off x="2963496" y="4803886"/>
              <a:ext cx="1800493" cy="523220"/>
            </a:xfrm>
            <a:prstGeom prst="rect">
              <a:avLst/>
            </a:prstGeom>
            <a:noFill/>
          </p:spPr>
          <p:txBody>
            <a:bodyPr wrap="none" rtlCol="0">
              <a:spAutoFit/>
            </a:bodyPr>
            <a:lstStyle/>
            <a:p>
              <a:r>
                <a:rPr kumimoji="1" lang="ja-JP" altLang="en-US" sz="1400">
                  <a:solidFill>
                    <a:schemeClr val="bg1"/>
                  </a:solidFill>
                  <a:latin typeface="Meiryo" panose="020B0604030504040204" pitchFamily="34" charset="-128"/>
                  <a:ea typeface="Meiryo" panose="020B0604030504040204" pitchFamily="34" charset="-128"/>
                </a:rPr>
                <a:t>体験価値が</a:t>
              </a:r>
              <a:endParaRPr kumimoji="1" lang="en-US" altLang="ja-JP" sz="1400" dirty="0">
                <a:solidFill>
                  <a:schemeClr val="bg1"/>
                </a:solidFill>
                <a:latin typeface="Meiryo" panose="020B0604030504040204" pitchFamily="34" charset="-128"/>
                <a:ea typeface="Meiryo" panose="020B0604030504040204" pitchFamily="34" charset="-128"/>
              </a:endParaRPr>
            </a:p>
            <a:p>
              <a:r>
                <a:rPr lang="ja-JP" altLang="en-US" sz="1400">
                  <a:solidFill>
                    <a:schemeClr val="bg1"/>
                  </a:solidFill>
                  <a:latin typeface="Meiryo" panose="020B0604030504040204" pitchFamily="34" charset="-128"/>
                  <a:ea typeface="Meiryo" panose="020B0604030504040204" pitchFamily="34" charset="-128"/>
                </a:rPr>
                <a:t>ビジネス価値になる</a:t>
              </a:r>
              <a:endParaRPr kumimoji="1" lang="ja-JP" altLang="en-US" sz="1400">
                <a:solidFill>
                  <a:schemeClr val="bg1"/>
                </a:solidFill>
                <a:latin typeface="Meiryo" panose="020B0604030504040204" pitchFamily="34" charset="-128"/>
                <a:ea typeface="Meiryo" panose="020B0604030504040204" pitchFamily="34" charset="-128"/>
              </a:endParaRPr>
            </a:p>
          </p:txBody>
        </p:sp>
      </p:grpSp>
      <p:sp>
        <p:nvSpPr>
          <p:cNvPr id="43" name="テキスト ボックス 42">
            <a:extLst>
              <a:ext uri="{FF2B5EF4-FFF2-40B4-BE49-F238E27FC236}">
                <a16:creationId xmlns:a16="http://schemas.microsoft.com/office/drawing/2014/main" id="{67F6D3FD-48E6-690D-F13D-8C7367CCC98B}"/>
              </a:ext>
            </a:extLst>
          </p:cNvPr>
          <p:cNvSpPr txBox="1"/>
          <p:nvPr/>
        </p:nvSpPr>
        <p:spPr>
          <a:xfrm>
            <a:off x="6318698" y="6091540"/>
            <a:ext cx="2646878" cy="584775"/>
          </a:xfrm>
          <a:prstGeom prst="rect">
            <a:avLst/>
          </a:prstGeom>
          <a:noFill/>
        </p:spPr>
        <p:txBody>
          <a:bodyPr wrap="none" rtlCol="0">
            <a:spAutoFit/>
          </a:bodyPr>
          <a:lstStyle/>
          <a:p>
            <a:pPr algn="r"/>
            <a:r>
              <a:rPr kumimoji="1" lang="ja-JP" altLang="en-US" sz="1600" b="1">
                <a:latin typeface="Meiryo" panose="020B0604030504040204" pitchFamily="34" charset="-128"/>
                <a:ea typeface="Meiryo" panose="020B0604030504040204" pitchFamily="34" charset="-128"/>
              </a:rPr>
              <a:t>アジャイル開発やクラウド</a:t>
            </a:r>
            <a:endParaRPr kumimoji="1" lang="en-US" altLang="ja-JP" sz="1600" b="1" dirty="0">
              <a:latin typeface="Meiryo" panose="020B0604030504040204" pitchFamily="34" charset="-128"/>
              <a:ea typeface="Meiryo" panose="020B0604030504040204" pitchFamily="34" charset="-128"/>
            </a:endParaRPr>
          </a:p>
          <a:p>
            <a:pPr algn="r"/>
            <a:r>
              <a:rPr lang="ja-JP" altLang="en-US" sz="1600">
                <a:latin typeface="Meiryo" panose="020B0604030504040204" pitchFamily="34" charset="-128"/>
                <a:ea typeface="Meiryo" panose="020B0604030504040204" pitchFamily="34" charset="-128"/>
              </a:rPr>
              <a:t>などの</a:t>
            </a:r>
            <a:r>
              <a:rPr lang="ja-JP" altLang="en-US" sz="1600" b="1">
                <a:latin typeface="Meiryo" panose="020B0604030504040204" pitchFamily="34" charset="-128"/>
                <a:ea typeface="Meiryo" panose="020B0604030504040204" pitchFamily="34" charset="-128"/>
              </a:rPr>
              <a:t>必然性</a:t>
            </a:r>
            <a:r>
              <a:rPr lang="ja-JP" altLang="en-US" sz="1600">
                <a:latin typeface="Meiryo" panose="020B0604030504040204" pitchFamily="34" charset="-128"/>
                <a:ea typeface="Meiryo" panose="020B0604030504040204" pitchFamily="34" charset="-128"/>
              </a:rPr>
              <a:t>が生じる</a:t>
            </a:r>
            <a:endParaRPr kumimoji="1" lang="en-US" altLang="ja-JP" sz="1600" dirty="0">
              <a:latin typeface="Meiryo" panose="020B0604030504040204" pitchFamily="34" charset="-128"/>
              <a:ea typeface="Meiryo" panose="020B0604030504040204" pitchFamily="34" charset="-128"/>
            </a:endParaRPr>
          </a:p>
        </p:txBody>
      </p:sp>
      <p:pic>
        <p:nvPicPr>
          <p:cNvPr id="8" name="図 7">
            <a:extLst>
              <a:ext uri="{FF2B5EF4-FFF2-40B4-BE49-F238E27FC236}">
                <a16:creationId xmlns:a16="http://schemas.microsoft.com/office/drawing/2014/main" id="{7314A4C3-035C-1A54-D3EB-226AD98BDAE1}"/>
              </a:ext>
            </a:extLst>
          </p:cNvPr>
          <p:cNvPicPr>
            <a:picLocks noChangeAspect="1"/>
          </p:cNvPicPr>
          <p:nvPr/>
        </p:nvPicPr>
        <p:blipFill>
          <a:blip r:embed="rId2">
            <a:clrChange>
              <a:clrFrom>
                <a:srgbClr val="FEFEFE"/>
              </a:clrFrom>
              <a:clrTo>
                <a:srgbClr val="FEFEFE">
                  <a:alpha val="0"/>
                </a:srgbClr>
              </a:clrTo>
            </a:clrChange>
          </a:blip>
          <a:stretch>
            <a:fillRect/>
          </a:stretch>
        </p:blipFill>
        <p:spPr>
          <a:xfrm>
            <a:off x="6835788" y="3351681"/>
            <a:ext cx="1604199" cy="1604199"/>
          </a:xfrm>
          <a:prstGeom prst="rect">
            <a:avLst/>
          </a:prstGeom>
          <a:effectLst>
            <a:outerShdw blurRad="50800" dist="38100" dir="2700000" algn="tl" rotWithShape="0">
              <a:prstClr val="black">
                <a:alpha val="40000"/>
              </a:prstClr>
            </a:outerShdw>
          </a:effectLst>
        </p:spPr>
      </p:pic>
      <p:pic>
        <p:nvPicPr>
          <p:cNvPr id="28" name="図 27">
            <a:extLst>
              <a:ext uri="{FF2B5EF4-FFF2-40B4-BE49-F238E27FC236}">
                <a16:creationId xmlns:a16="http://schemas.microsoft.com/office/drawing/2014/main" id="{7ECCC302-008B-ACC1-B22E-662DC323B120}"/>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563765" y="1265364"/>
            <a:ext cx="941104" cy="941104"/>
          </a:xfrm>
          <a:prstGeom prst="rect">
            <a:avLst/>
          </a:prstGeom>
          <a:effectLst>
            <a:outerShdw blurRad="50800" dist="38100" dir="2700000" algn="tl" rotWithShape="0">
              <a:prstClr val="black">
                <a:alpha val="40000"/>
              </a:prstClr>
            </a:outerShdw>
          </a:effectLst>
        </p:spPr>
      </p:pic>
      <p:pic>
        <p:nvPicPr>
          <p:cNvPr id="31" name="図 30">
            <a:extLst>
              <a:ext uri="{FF2B5EF4-FFF2-40B4-BE49-F238E27FC236}">
                <a16:creationId xmlns:a16="http://schemas.microsoft.com/office/drawing/2014/main" id="{2EEA75A6-4188-A80A-81CC-05F3937D6BAA}"/>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673457" y="1149106"/>
            <a:ext cx="1079190" cy="107919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6118836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500" fill="hold"/>
                                        <p:tgtEl>
                                          <p:spTgt spid="38"/>
                                        </p:tgtEl>
                                        <p:attrNameLst>
                                          <p:attrName>ppt_w</p:attrName>
                                        </p:attrNameLst>
                                      </p:cBhvr>
                                      <p:tavLst>
                                        <p:tav tm="0">
                                          <p:val>
                                            <p:fltVal val="0"/>
                                          </p:val>
                                        </p:tav>
                                        <p:tav tm="100000">
                                          <p:val>
                                            <p:strVal val="#ppt_w"/>
                                          </p:val>
                                        </p:tav>
                                      </p:tavLst>
                                    </p:anim>
                                    <p:anim calcmode="lin" valueType="num">
                                      <p:cBhvr>
                                        <p:cTn id="8" dur="500" fill="hold"/>
                                        <p:tgtEl>
                                          <p:spTgt spid="38"/>
                                        </p:tgtEl>
                                        <p:attrNameLst>
                                          <p:attrName>ppt_h</p:attrName>
                                        </p:attrNameLst>
                                      </p:cBhvr>
                                      <p:tavLst>
                                        <p:tav tm="0">
                                          <p:val>
                                            <p:fltVal val="0"/>
                                          </p:val>
                                        </p:tav>
                                        <p:tav tm="100000">
                                          <p:val>
                                            <p:strVal val="#ppt_h"/>
                                          </p:val>
                                        </p:tav>
                                      </p:tavLst>
                                    </p:anim>
                                    <p:animEffect transition="in" filter="fade">
                                      <p:cBhvr>
                                        <p:cTn id="9" dur="500"/>
                                        <p:tgtEl>
                                          <p:spTgt spid="38"/>
                                        </p:tgtEl>
                                      </p:cBhvr>
                                    </p:animEffect>
                                  </p:childTnLst>
                                </p:cTn>
                              </p:par>
                            </p:childTnLst>
                          </p:cTn>
                        </p:par>
                        <p:par>
                          <p:cTn id="10" fill="hold">
                            <p:stCondLst>
                              <p:cond delay="500"/>
                            </p:stCondLst>
                            <p:childTnLst>
                              <p:par>
                                <p:cTn id="11" presetID="22" presetClass="entr" presetSubtype="1" fill="hold" nodeType="afterEffect">
                                  <p:stCondLst>
                                    <p:cond delay="0"/>
                                  </p:stCondLst>
                                  <p:childTnLst>
                                    <p:set>
                                      <p:cBhvr>
                                        <p:cTn id="12" dur="1" fill="hold">
                                          <p:stCondLst>
                                            <p:cond delay="0"/>
                                          </p:stCondLst>
                                        </p:cTn>
                                        <p:tgtEl>
                                          <p:spTgt spid="40"/>
                                        </p:tgtEl>
                                        <p:attrNameLst>
                                          <p:attrName>style.visibility</p:attrName>
                                        </p:attrNameLst>
                                      </p:cBhvr>
                                      <p:to>
                                        <p:strVal val="visible"/>
                                      </p:to>
                                    </p:set>
                                    <p:animEffect transition="in" filter="wipe(up)">
                                      <p:cBhvr>
                                        <p:cTn id="13" dur="500"/>
                                        <p:tgtEl>
                                          <p:spTgt spid="40"/>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ipe(left)">
                                      <p:cBhvr>
                                        <p:cTn id="18" dur="500"/>
                                        <p:tgtEl>
                                          <p:spTgt spid="33"/>
                                        </p:tgtEl>
                                      </p:cBhvr>
                                    </p:animEffect>
                                  </p:childTnLst>
                                </p:cTn>
                              </p:par>
                              <p:par>
                                <p:cTn id="19" presetID="22" presetClass="entr" presetSubtype="4" fill="hold" nodeType="with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wipe(down)">
                                      <p:cBhvr>
                                        <p:cTn id="21" dur="500"/>
                                        <p:tgtEl>
                                          <p:spTgt spid="3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wipe(down)">
                                      <p:cBhvr>
                                        <p:cTn id="26" dur="500"/>
                                        <p:tgtEl>
                                          <p:spTgt spid="30"/>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43"/>
                                        </p:tgtEl>
                                        <p:attrNameLst>
                                          <p:attrName>style.visibility</p:attrName>
                                        </p:attrNameLst>
                                      </p:cBhvr>
                                      <p:to>
                                        <p:strVal val="visible"/>
                                      </p:to>
                                    </p:set>
                                    <p:anim calcmode="lin" valueType="num">
                                      <p:cBhvr>
                                        <p:cTn id="31" dur="500" fill="hold"/>
                                        <p:tgtEl>
                                          <p:spTgt spid="43"/>
                                        </p:tgtEl>
                                        <p:attrNameLst>
                                          <p:attrName>ppt_w</p:attrName>
                                        </p:attrNameLst>
                                      </p:cBhvr>
                                      <p:tavLst>
                                        <p:tav tm="0">
                                          <p:val>
                                            <p:fltVal val="0"/>
                                          </p:val>
                                        </p:tav>
                                        <p:tav tm="100000">
                                          <p:val>
                                            <p:strVal val="#ppt_w"/>
                                          </p:val>
                                        </p:tav>
                                      </p:tavLst>
                                    </p:anim>
                                    <p:anim calcmode="lin" valueType="num">
                                      <p:cBhvr>
                                        <p:cTn id="32" dur="500" fill="hold"/>
                                        <p:tgtEl>
                                          <p:spTgt spid="43"/>
                                        </p:tgtEl>
                                        <p:attrNameLst>
                                          <p:attrName>ppt_h</p:attrName>
                                        </p:attrNameLst>
                                      </p:cBhvr>
                                      <p:tavLst>
                                        <p:tav tm="0">
                                          <p:val>
                                            <p:fltVal val="0"/>
                                          </p:val>
                                        </p:tav>
                                        <p:tav tm="100000">
                                          <p:val>
                                            <p:strVal val="#ppt_h"/>
                                          </p:val>
                                        </p:tav>
                                      </p:tavLst>
                                    </p:anim>
                                    <p:animEffect transition="in" filter="fade">
                                      <p:cBhvr>
                                        <p:cTn id="33"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8" grpId="0"/>
      <p:bldP spid="43"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B8DD07-BCBA-B684-DA4C-077161080FAB}"/>
            </a:ext>
          </a:extLst>
        </p:cNvPr>
        <p:cNvGrpSpPr/>
        <p:nvPr/>
      </p:nvGrpSpPr>
      <p:grpSpPr>
        <a:xfrm>
          <a:off x="0" y="0"/>
          <a:ext cx="0" cy="0"/>
          <a:chOff x="0" y="0"/>
          <a:chExt cx="0" cy="0"/>
        </a:xfrm>
      </p:grpSpPr>
      <p:sp>
        <p:nvSpPr>
          <p:cNvPr id="52" name="タイトル 51">
            <a:extLst>
              <a:ext uri="{FF2B5EF4-FFF2-40B4-BE49-F238E27FC236}">
                <a16:creationId xmlns:a16="http://schemas.microsoft.com/office/drawing/2014/main" id="{BE5A0021-2CC0-2561-6AC7-394DA6986CAA}"/>
              </a:ext>
            </a:extLst>
          </p:cNvPr>
          <p:cNvSpPr>
            <a:spLocks noGrp="1"/>
          </p:cNvSpPr>
          <p:nvPr>
            <p:ph type="title"/>
          </p:nvPr>
        </p:nvSpPr>
        <p:spPr/>
        <p:txBody>
          <a:bodyPr/>
          <a:lstStyle/>
          <a:p>
            <a:r>
              <a:rPr lang="ja-JP" altLang="en-US"/>
              <a:t>参考：</a:t>
            </a:r>
            <a:r>
              <a:rPr lang="en-US" altLang="ja-JP" dirty="0"/>
              <a:t>Modern IT</a:t>
            </a:r>
            <a:r>
              <a:rPr lang="ja-JP" altLang="en-US"/>
              <a:t>の特徴</a:t>
            </a:r>
          </a:p>
        </p:txBody>
      </p:sp>
      <p:graphicFrame>
        <p:nvGraphicFramePr>
          <p:cNvPr id="53" name="表 52">
            <a:extLst>
              <a:ext uri="{FF2B5EF4-FFF2-40B4-BE49-F238E27FC236}">
                <a16:creationId xmlns:a16="http://schemas.microsoft.com/office/drawing/2014/main" id="{C4FB7AE4-BFA1-58C7-18B5-5143BFEB75C1}"/>
              </a:ext>
            </a:extLst>
          </p:cNvPr>
          <p:cNvGraphicFramePr>
            <a:graphicFrameLocks noGrp="1"/>
          </p:cNvGraphicFramePr>
          <p:nvPr/>
        </p:nvGraphicFramePr>
        <p:xfrm>
          <a:off x="522515" y="744215"/>
          <a:ext cx="8098970" cy="5904464"/>
        </p:xfrm>
        <a:graphic>
          <a:graphicData uri="http://schemas.openxmlformats.org/drawingml/2006/table">
            <a:tbl>
              <a:tblPr>
                <a:tableStyleId>{5C22544A-7EE6-4342-B048-85BDC9FD1C3A}</a:tableStyleId>
              </a:tblPr>
              <a:tblGrid>
                <a:gridCol w="1481466">
                  <a:extLst>
                    <a:ext uri="{9D8B030D-6E8A-4147-A177-3AD203B41FA5}">
                      <a16:colId xmlns:a16="http://schemas.microsoft.com/office/drawing/2014/main" val="1743900112"/>
                    </a:ext>
                  </a:extLst>
                </a:gridCol>
                <a:gridCol w="3308752">
                  <a:extLst>
                    <a:ext uri="{9D8B030D-6E8A-4147-A177-3AD203B41FA5}">
                      <a16:colId xmlns:a16="http://schemas.microsoft.com/office/drawing/2014/main" val="1437458345"/>
                    </a:ext>
                  </a:extLst>
                </a:gridCol>
                <a:gridCol w="3308752">
                  <a:extLst>
                    <a:ext uri="{9D8B030D-6E8A-4147-A177-3AD203B41FA5}">
                      <a16:colId xmlns:a16="http://schemas.microsoft.com/office/drawing/2014/main" val="701415010"/>
                    </a:ext>
                  </a:extLst>
                </a:gridCol>
              </a:tblGrid>
              <a:tr h="261919">
                <a:tc>
                  <a:txBody>
                    <a:bodyPr/>
                    <a:lstStyle/>
                    <a:p>
                      <a:pPr algn="ctr" fontAlgn="ctr"/>
                      <a:endParaRPr lang="ja-JP" altLang="en-US" sz="8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noFill/>
                  </a:tcPr>
                </a:tc>
                <a:tc>
                  <a:txBody>
                    <a:bodyPr/>
                    <a:lstStyle/>
                    <a:p>
                      <a:pPr algn="ctr" fontAlgn="ctr"/>
                      <a:r>
                        <a:rPr lang="en" sz="1200" u="none" strike="noStrike" dirty="0">
                          <a:solidFill>
                            <a:schemeClr val="bg1"/>
                          </a:solidFill>
                          <a:effectLst/>
                          <a:latin typeface="Meiryo" panose="020B0604030504040204" pitchFamily="34" charset="-128"/>
                          <a:ea typeface="Meiryo" panose="020B0604030504040204" pitchFamily="34" charset="-128"/>
                        </a:rPr>
                        <a:t>Legacy IT</a:t>
                      </a:r>
                      <a:endParaRPr lang="en" sz="1200" b="1" i="0" u="none" strike="noStrike" dirty="0">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75000"/>
                      </a:schemeClr>
                    </a:solidFill>
                  </a:tcPr>
                </a:tc>
                <a:tc>
                  <a:txBody>
                    <a:bodyPr/>
                    <a:lstStyle/>
                    <a:p>
                      <a:pPr algn="ctr" fontAlgn="ctr"/>
                      <a:r>
                        <a:rPr lang="en" sz="1200" u="none" strike="noStrike" dirty="0">
                          <a:solidFill>
                            <a:schemeClr val="bg1"/>
                          </a:solidFill>
                          <a:effectLst/>
                          <a:latin typeface="Meiryo" panose="020B0604030504040204" pitchFamily="34" charset="-128"/>
                          <a:ea typeface="Meiryo" panose="020B0604030504040204" pitchFamily="34" charset="-128"/>
                        </a:rPr>
                        <a:t>Modern IT</a:t>
                      </a:r>
                      <a:endParaRPr lang="en" sz="1200" b="1" i="0" u="none" strike="noStrike" dirty="0">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rgbClr val="0070C0"/>
                    </a:solidFill>
                  </a:tcPr>
                </a:tc>
                <a:extLst>
                  <a:ext uri="{0D108BD9-81ED-4DB2-BD59-A6C34878D82A}">
                    <a16:rowId xmlns:a16="http://schemas.microsoft.com/office/drawing/2014/main" val="1658359430"/>
                  </a:ext>
                </a:extLst>
              </a:tr>
              <a:tr h="128724">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目的</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仕様書通り、</a:t>
                      </a:r>
                      <a:r>
                        <a:rPr lang="en" sz="600" u="none" strike="noStrike" dirty="0">
                          <a:effectLst/>
                          <a:latin typeface="Meiryo" panose="020B0604030504040204" pitchFamily="34" charset="-128"/>
                          <a:ea typeface="Meiryo" panose="020B0604030504040204" pitchFamily="34" charset="-128"/>
                        </a:rPr>
                        <a:t>QCD</a:t>
                      </a:r>
                      <a:r>
                        <a:rPr lang="ja-JP" altLang="en-US" sz="600" u="none" strike="noStrike">
                          <a:effectLst/>
                          <a:latin typeface="Meiryo" panose="020B0604030504040204" pitchFamily="34" charset="-128"/>
                          <a:ea typeface="Meiryo" panose="020B0604030504040204" pitchFamily="34" charset="-128"/>
                        </a:rPr>
                        <a:t>を守って</a:t>
                      </a:r>
                      <a:r>
                        <a:rPr lang="en" sz="600" u="none" strike="noStrike" dirty="0">
                          <a:effectLst/>
                          <a:latin typeface="Meiryo" panose="020B0604030504040204" pitchFamily="34" charset="-128"/>
                          <a:ea typeface="Meiryo" panose="020B0604030504040204" pitchFamily="34" charset="-128"/>
                        </a:rPr>
                        <a:t>IT</a:t>
                      </a:r>
                      <a:r>
                        <a:rPr lang="ja-JP" altLang="en-US" sz="600" u="none" strike="noStrike">
                          <a:effectLst/>
                          <a:latin typeface="Meiryo" panose="020B0604030504040204" pitchFamily="34" charset="-128"/>
                          <a:ea typeface="Meiryo" panose="020B0604030504040204" pitchFamily="34" charset="-128"/>
                        </a:rPr>
                        <a:t>システム完成させて納品する</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業務の成果に貢献するために、現場の要請に対してジャストインタイムで</a:t>
                      </a:r>
                      <a:r>
                        <a:rPr lang="en" sz="600" u="none" strike="noStrike" dirty="0">
                          <a:effectLst/>
                          <a:latin typeface="Meiryo" panose="020B0604030504040204" pitchFamily="34" charset="-128"/>
                          <a:ea typeface="Meiryo" panose="020B0604030504040204" pitchFamily="34" charset="-128"/>
                        </a:rPr>
                        <a:t>IT</a:t>
                      </a:r>
                      <a:r>
                        <a:rPr lang="ja-JP" altLang="en-US" sz="600" u="none" strike="noStrike">
                          <a:effectLst/>
                          <a:latin typeface="Meiryo" panose="020B0604030504040204" pitchFamily="34" charset="-128"/>
                          <a:ea typeface="Meiryo" panose="020B0604030504040204" pitchFamily="34" charset="-128"/>
                        </a:rPr>
                        <a:t>サービスを提供する</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3809248028"/>
                  </a:ext>
                </a:extLst>
              </a:tr>
              <a:tr h="128724">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開発思想</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テイラー主義（大量ロット生産の概念適用）</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トヨタ（</a:t>
                      </a:r>
                      <a:r>
                        <a:rPr lang="en" sz="600" u="none" strike="noStrike" dirty="0">
                          <a:effectLst/>
                          <a:latin typeface="Meiryo" panose="020B0604030504040204" pitchFamily="34" charset="-128"/>
                          <a:ea typeface="Meiryo" panose="020B0604030504040204" pitchFamily="34" charset="-128"/>
                        </a:rPr>
                        <a:t>TPS/</a:t>
                      </a:r>
                      <a:r>
                        <a:rPr lang="ja-JP" altLang="en-US" sz="600" u="none" strike="noStrike">
                          <a:effectLst/>
                          <a:latin typeface="Meiryo" panose="020B0604030504040204" pitchFamily="34" charset="-128"/>
                          <a:ea typeface="Meiryo" panose="020B0604030504040204" pitchFamily="34" charset="-128"/>
                        </a:rPr>
                        <a:t>リーン）主義（</a:t>
                      </a:r>
                      <a:r>
                        <a:rPr lang="en" sz="600" u="none" strike="noStrike" dirty="0">
                          <a:effectLst/>
                          <a:latin typeface="Meiryo" panose="020B0604030504040204" pitchFamily="34" charset="-128"/>
                          <a:ea typeface="Meiryo" panose="020B0604030504040204" pitchFamily="34" charset="-128"/>
                        </a:rPr>
                        <a:t>JIT</a:t>
                      </a:r>
                      <a:r>
                        <a:rPr lang="ja-JP" altLang="en-US" sz="600" u="none" strike="noStrike">
                          <a:effectLst/>
                          <a:latin typeface="Meiryo" panose="020B0604030504040204" pitchFamily="34" charset="-128"/>
                          <a:ea typeface="Meiryo" panose="020B0604030504040204" pitchFamily="34" charset="-128"/>
                        </a:rPr>
                        <a:t>での一個流し生産の概念適用）</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1817338539"/>
                  </a:ext>
                </a:extLst>
              </a:tr>
              <a:tr h="128724">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適用される主な開発手法</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ウォーターフォール開発　他</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アジャイル開発　他</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693809724"/>
                  </a:ext>
                </a:extLst>
              </a:tr>
              <a:tr h="128724">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開発スタイル</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工事（仕様書の内容を細分化し、</a:t>
                      </a:r>
                      <a:r>
                        <a:rPr lang="en" sz="600" u="none" strike="noStrike">
                          <a:effectLst/>
                          <a:latin typeface="Meiryo" panose="020B0604030504040204" pitchFamily="34" charset="-128"/>
                          <a:ea typeface="Meiryo" panose="020B0604030504040204" pitchFamily="34" charset="-128"/>
                        </a:rPr>
                        <a:t>PM</a:t>
                      </a:r>
                      <a:r>
                        <a:rPr lang="ja-JP" altLang="en-US" sz="600" u="none" strike="noStrike">
                          <a:effectLst/>
                          <a:latin typeface="Meiryo" panose="020B0604030504040204" pitchFamily="34" charset="-128"/>
                          <a:ea typeface="Meiryo" panose="020B0604030504040204" pitchFamily="34" charset="-128"/>
                        </a:rPr>
                        <a:t>が管理監督して、手分けして全体を仕上げる）</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設計（ユーザーのニーズに応じて、ひとり／チームが自律的に全体を仕上げる）</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3616679051"/>
                  </a:ext>
                </a:extLst>
              </a:tr>
              <a:tr h="128724">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テスト方法</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マニュアル・テスト</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自動テスト（テスト駆動開発／テストファースト）</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3228547362"/>
                  </a:ext>
                </a:extLst>
              </a:tr>
              <a:tr h="227927">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運用スタイル</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開発完了時点が最終機能。劣化や陳腐化を遅らせるための保守（修繕）作業。トラブルの影響範囲は大きく、安定稼働は絶対で、システム停止は最悪の事態</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開発終了後も、継続して機能を向上、カイゼンし続ける。問題があったら直ちに改修、短時間で復旧、影響範囲を局限化（マイクロサービス化）</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1505956323"/>
                  </a:ext>
                </a:extLst>
              </a:tr>
              <a:tr h="341886">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運用エンジニアの業務</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問い合わせ窓口業務・定められたオペレーションを繰り返す定常業務・トラブルに対応する障害対応業務・インフラに関する管理業務（構成管理やキャパシティー管理）など</a:t>
                      </a:r>
                      <a:br>
                        <a:rPr lang="ja-JP" altLang="en-US" sz="600" u="none" strike="noStrike">
                          <a:effectLst/>
                          <a:latin typeface="Meiryo" panose="020B0604030504040204" pitchFamily="34" charset="-128"/>
                          <a:ea typeface="Meiryo" panose="020B0604030504040204" pitchFamily="34" charset="-128"/>
                        </a:rPr>
                      </a:br>
                      <a:r>
                        <a:rPr lang="ja-JP" altLang="en-US" sz="600" u="none" strike="noStrike">
                          <a:effectLst/>
                          <a:latin typeface="Meiryo" panose="020B0604030504040204" pitchFamily="34" charset="-128"/>
                          <a:ea typeface="Meiryo" panose="020B0604030504040204" pitchFamily="34" charset="-128"/>
                        </a:rPr>
                        <a:t>＊オペレーターとしての役割</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変更への即応性や信頼性の高いシステム基盤を設計・運用管理の自動化</a:t>
                      </a:r>
                      <a:r>
                        <a:rPr lang="en-US" altLang="ja-JP" sz="600" u="none" strike="noStrike" dirty="0">
                          <a:effectLst/>
                          <a:latin typeface="Meiryo" panose="020B0604030504040204" pitchFamily="34" charset="-128"/>
                          <a:ea typeface="Meiryo" panose="020B0604030504040204" pitchFamily="34" charset="-128"/>
                        </a:rPr>
                        <a:t>/</a:t>
                      </a:r>
                      <a:r>
                        <a:rPr lang="ja-JP" altLang="en-US" sz="600" u="none" strike="noStrike">
                          <a:effectLst/>
                          <a:latin typeface="Meiryo" panose="020B0604030504040204" pitchFamily="34" charset="-128"/>
                          <a:ea typeface="Meiryo" panose="020B0604030504040204" pitchFamily="34" charset="-128"/>
                        </a:rPr>
                        <a:t>自律化の仕組みを設計と構築・開発者が利用しやすい標準化されたポリシーやルールの整備　など</a:t>
                      </a:r>
                      <a:br>
                        <a:rPr lang="ja-JP" altLang="en-US" sz="600" u="none" strike="noStrike">
                          <a:effectLst/>
                          <a:latin typeface="Meiryo" panose="020B0604030504040204" pitchFamily="34" charset="-128"/>
                          <a:ea typeface="Meiryo" panose="020B0604030504040204" pitchFamily="34" charset="-128"/>
                        </a:rPr>
                      </a:br>
                      <a:r>
                        <a:rPr lang="ja-JP" altLang="en-US" sz="600" u="none" strike="noStrike">
                          <a:effectLst/>
                          <a:latin typeface="Meiryo" panose="020B0604030504040204" pitchFamily="34" charset="-128"/>
                          <a:ea typeface="Meiryo" panose="020B0604030504040204" pitchFamily="34" charset="-128"/>
                        </a:rPr>
                        <a:t>＊</a:t>
                      </a:r>
                      <a:r>
                        <a:rPr lang="en" sz="600" u="none" strike="noStrike" dirty="0" err="1">
                          <a:effectLst/>
                          <a:latin typeface="Meiryo" panose="020B0604030504040204" pitchFamily="34" charset="-128"/>
                          <a:ea typeface="Meiryo" panose="020B0604030504040204" pitchFamily="34" charset="-128"/>
                        </a:rPr>
                        <a:t>SRE（Site</a:t>
                      </a:r>
                      <a:r>
                        <a:rPr lang="en" sz="600" u="none" strike="noStrike" dirty="0">
                          <a:effectLst/>
                          <a:latin typeface="Meiryo" panose="020B0604030504040204" pitchFamily="34" charset="-128"/>
                          <a:ea typeface="Meiryo" panose="020B0604030504040204" pitchFamily="34" charset="-128"/>
                        </a:rPr>
                        <a:t> Reliability Engineering）</a:t>
                      </a:r>
                      <a:r>
                        <a:rPr lang="ja-JP" altLang="en-US" sz="600" u="none" strike="noStrike">
                          <a:effectLst/>
                          <a:latin typeface="Meiryo" panose="020B0604030504040204" pitchFamily="34" charset="-128"/>
                          <a:ea typeface="Meiryo" panose="020B0604030504040204" pitchFamily="34" charset="-128"/>
                        </a:rPr>
                        <a:t>としての役割拡大</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3975679009"/>
                  </a:ext>
                </a:extLst>
              </a:tr>
              <a:tr h="253356">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フォローアップ</a:t>
                      </a:r>
                      <a:br>
                        <a:rPr lang="ja-JP" altLang="en-US" sz="800" u="none" strike="noStrike">
                          <a:solidFill>
                            <a:schemeClr val="bg1"/>
                          </a:solidFill>
                          <a:effectLst/>
                          <a:latin typeface="Meiryo" panose="020B0604030504040204" pitchFamily="34" charset="-128"/>
                          <a:ea typeface="Meiryo" panose="020B0604030504040204" pitchFamily="34" charset="-128"/>
                        </a:rPr>
                      </a:br>
                      <a:r>
                        <a:rPr lang="ja-JP" altLang="en-US" sz="800" u="none" strike="noStrike">
                          <a:solidFill>
                            <a:schemeClr val="bg1"/>
                          </a:solidFill>
                          <a:effectLst/>
                          <a:latin typeface="Meiryo" panose="020B0604030504040204" pitchFamily="34" charset="-128"/>
                          <a:ea typeface="Meiryo" panose="020B0604030504040204" pitchFamily="34" charset="-128"/>
                        </a:rPr>
                        <a:t>サービス</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保守サービスや</a:t>
                      </a:r>
                      <a:r>
                        <a:rPr lang="en" sz="600" u="none" strike="noStrike" dirty="0" err="1">
                          <a:effectLst/>
                          <a:latin typeface="Meiryo" panose="020B0604030504040204" pitchFamily="34" charset="-128"/>
                          <a:ea typeface="Meiryo" panose="020B0604030504040204" pitchFamily="34" charset="-128"/>
                        </a:rPr>
                        <a:t>Technial</a:t>
                      </a:r>
                      <a:r>
                        <a:rPr lang="en" sz="600" u="none" strike="noStrike" dirty="0">
                          <a:effectLst/>
                          <a:latin typeface="Meiryo" panose="020B0604030504040204" pitchFamily="34" charset="-128"/>
                          <a:ea typeface="Meiryo" panose="020B0604030504040204" pitchFamily="34" charset="-128"/>
                        </a:rPr>
                        <a:t> Account Manager</a:t>
                      </a:r>
                      <a:r>
                        <a:rPr lang="ja-JP" altLang="en-US" sz="600" u="none" strike="noStrike">
                          <a:effectLst/>
                          <a:latin typeface="Meiryo" panose="020B0604030504040204" pitchFamily="34" charset="-128"/>
                          <a:ea typeface="Meiryo" panose="020B0604030504040204" pitchFamily="34" charset="-128"/>
                        </a:rPr>
                        <a:t>サービス（受動的・障害やトラブル対応や</a:t>
                      </a:r>
                      <a:r>
                        <a:rPr lang="en" sz="600" u="none" strike="noStrike" dirty="0">
                          <a:effectLst/>
                          <a:latin typeface="Meiryo" panose="020B0604030504040204" pitchFamily="34" charset="-128"/>
                          <a:ea typeface="Meiryo" panose="020B0604030504040204" pitchFamily="34" charset="-128"/>
                        </a:rPr>
                        <a:t>QA</a:t>
                      </a:r>
                      <a:r>
                        <a:rPr lang="ja-JP" altLang="en-US" sz="600" u="none" strike="noStrike">
                          <a:effectLst/>
                          <a:latin typeface="Meiryo" panose="020B0604030504040204" pitchFamily="34" charset="-128"/>
                          <a:ea typeface="Meiryo" panose="020B0604030504040204" pitchFamily="34" charset="-128"/>
                        </a:rPr>
                        <a:t>など）</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en" sz="600" u="none" strike="noStrike" dirty="0">
                          <a:effectLst/>
                          <a:latin typeface="Meiryo" panose="020B0604030504040204" pitchFamily="34" charset="-128"/>
                          <a:ea typeface="Meiryo" panose="020B0604030504040204" pitchFamily="34" charset="-128"/>
                        </a:rPr>
                        <a:t>Customer Service Manager</a:t>
                      </a:r>
                      <a:r>
                        <a:rPr lang="ja-JP" altLang="en-US" sz="600" u="none" strike="noStrike">
                          <a:effectLst/>
                          <a:latin typeface="Meiryo" panose="020B0604030504040204" pitchFamily="34" charset="-128"/>
                          <a:ea typeface="Meiryo" panose="020B0604030504040204" pitchFamily="34" charset="-128"/>
                        </a:rPr>
                        <a:t>サービス（能動的・利活用コンサルや業務コンサルなど）</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3933264897"/>
                  </a:ext>
                </a:extLst>
              </a:tr>
              <a:tr h="227927">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開発と運用の関係</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開発運用の役割分離　開発できたら安定稼働に問題がないかを十分に時間をかけてテストしてから本番環境へ移行</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en" sz="600" u="none" strike="noStrike" dirty="0">
                          <a:effectLst/>
                          <a:latin typeface="Meiryo" panose="020B0604030504040204" pitchFamily="34" charset="-128"/>
                          <a:ea typeface="Meiryo" panose="020B0604030504040204" pitchFamily="34" charset="-128"/>
                        </a:rPr>
                        <a:t>DevOps（</a:t>
                      </a:r>
                      <a:r>
                        <a:rPr lang="ja-JP" altLang="en-US" sz="600" u="none" strike="noStrike">
                          <a:effectLst/>
                          <a:latin typeface="Meiryo" panose="020B0604030504040204" pitchFamily="34" charset="-128"/>
                          <a:ea typeface="Meiryo" panose="020B0604030504040204" pitchFamily="34" charset="-128"/>
                        </a:rPr>
                        <a:t>開発と運用の協調・協力体制） 開発できたら即本番移行、それでも安定稼働を実現できるシステム環境作りを重視</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4226582438"/>
                  </a:ext>
                </a:extLst>
              </a:tr>
              <a:tr h="128724">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契約形態</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受託請負、準委任、派遣など</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定額準委任、コンサルティング、顧問、プロフィット・シェアやレベニュー・シェアなど</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2783313975"/>
                  </a:ext>
                </a:extLst>
              </a:tr>
              <a:tr h="253356">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プロダクトやサービス</a:t>
                      </a:r>
                      <a:br>
                        <a:rPr lang="en-US" altLang="ja-JP" sz="800" u="none" strike="noStrike" dirty="0">
                          <a:solidFill>
                            <a:schemeClr val="bg1"/>
                          </a:solidFill>
                          <a:effectLst/>
                          <a:latin typeface="Meiryo" panose="020B0604030504040204" pitchFamily="34" charset="-128"/>
                          <a:ea typeface="Meiryo" panose="020B0604030504040204" pitchFamily="34" charset="-128"/>
                        </a:rPr>
                      </a:br>
                      <a:r>
                        <a:rPr lang="ja-JP" altLang="en-US" sz="800" u="none" strike="noStrike">
                          <a:solidFill>
                            <a:schemeClr val="bg1"/>
                          </a:solidFill>
                          <a:effectLst/>
                          <a:latin typeface="Meiryo" panose="020B0604030504040204" pitchFamily="34" charset="-128"/>
                          <a:ea typeface="Meiryo" panose="020B0604030504040204" pitchFamily="34" charset="-128"/>
                        </a:rPr>
                        <a:t>お金のもらい方</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en" sz="600" u="none" strike="noStrike" dirty="0">
                          <a:effectLst/>
                          <a:latin typeface="Meiryo" panose="020B0604030504040204" pitchFamily="34" charset="-128"/>
                          <a:ea typeface="Meiryo" panose="020B0604030504040204" pitchFamily="34" charset="-128"/>
                        </a:rPr>
                        <a:t>SW</a:t>
                      </a:r>
                      <a:r>
                        <a:rPr lang="ja-JP" altLang="en-US" sz="600" u="none" strike="noStrike">
                          <a:effectLst/>
                          <a:latin typeface="Meiryo" panose="020B0604030504040204" pitchFamily="34" charset="-128"/>
                          <a:ea typeface="Meiryo" panose="020B0604030504040204" pitchFamily="34" charset="-128"/>
                        </a:rPr>
                        <a:t>ライセンス </a:t>
                      </a:r>
                      <a:r>
                        <a:rPr lang="en" sz="600" u="none" strike="noStrike" dirty="0">
                          <a:effectLst/>
                          <a:latin typeface="Meiryo" panose="020B0604030504040204" pitchFamily="34" charset="-128"/>
                          <a:ea typeface="Meiryo" panose="020B0604030504040204" pitchFamily="34" charset="-128"/>
                        </a:rPr>
                        <a:t>or HW</a:t>
                      </a:r>
                      <a:r>
                        <a:rPr lang="ja-JP" altLang="en-US" sz="600" u="none" strike="noStrike">
                          <a:effectLst/>
                          <a:latin typeface="Meiryo" panose="020B0604030504040204" pitchFamily="34" charset="-128"/>
                          <a:ea typeface="Meiryo" panose="020B0604030504040204" pitchFamily="34" charset="-128"/>
                        </a:rPr>
                        <a:t>購入費用＋保守費用</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サブスクリプション </a:t>
                      </a:r>
                      <a:r>
                        <a:rPr lang="en" sz="600" u="none" strike="noStrike" dirty="0">
                          <a:effectLst/>
                          <a:latin typeface="Meiryo" panose="020B0604030504040204" pitchFamily="34" charset="-128"/>
                          <a:ea typeface="Meiryo" panose="020B0604030504040204" pitchFamily="34" charset="-128"/>
                        </a:rPr>
                        <a:t>or </a:t>
                      </a:r>
                      <a:r>
                        <a:rPr lang="ja-JP" altLang="en-US" sz="600" u="none" strike="noStrike">
                          <a:effectLst/>
                          <a:latin typeface="Meiryo" panose="020B0604030504040204" pitchFamily="34" charset="-128"/>
                          <a:ea typeface="Meiryo" panose="020B0604030504040204" pitchFamily="34" charset="-128"/>
                        </a:rPr>
                        <a:t>月額従量課金</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2451130563"/>
                  </a:ext>
                </a:extLst>
              </a:tr>
              <a:tr h="128724">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提供価値</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工数提供</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顧客のビジネスの成果（但し、金額算定の手段として工数を使う）</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823156047"/>
                  </a:ext>
                </a:extLst>
              </a:tr>
              <a:tr h="128724">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業績評価基準</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稼働率と売上金額</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顧客満足と利益額</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2253897596"/>
                  </a:ext>
                </a:extLst>
              </a:tr>
              <a:tr h="128724">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予算の考え方</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コスト／減価償却した範囲での投資（実質経費）</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投資／ビジネス･ニーズに応じて投資</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524946263"/>
                  </a:ext>
                </a:extLst>
              </a:tr>
              <a:tr h="128724">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収益の考え方</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少しでも安くが正義（常に削減圧力がかかり続けるので、工数は増えても利益は上げにくい）</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投資対効果が正義（事業の成果が上がれば投資は拡大し売上や利益は拡大する）</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532733745"/>
                  </a:ext>
                </a:extLst>
              </a:tr>
              <a:tr h="128724">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求められるスキル</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専門分野のエンジニア</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フルスタック･エンジニア</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1190074511"/>
                  </a:ext>
                </a:extLst>
              </a:tr>
              <a:tr h="128724">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エンジニアの評価</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稼働率と稼働時間（工数を増やす）</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生産性とスキル（スキルを伸ばす）</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4034162350"/>
                  </a:ext>
                </a:extLst>
              </a:tr>
              <a:tr h="128724">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基本テクノロジー</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物理マシン、仮想化、構造化プログラミング</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コンテナ、サーバーレス、マイクロサービス</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782017090"/>
                  </a:ext>
                </a:extLst>
              </a:tr>
              <a:tr h="253356">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テクノロジー</a:t>
                      </a:r>
                      <a:br>
                        <a:rPr lang="ja-JP" altLang="en-US" sz="800" u="none" strike="noStrike">
                          <a:solidFill>
                            <a:schemeClr val="bg1"/>
                          </a:solidFill>
                          <a:effectLst/>
                          <a:latin typeface="Meiryo" panose="020B0604030504040204" pitchFamily="34" charset="-128"/>
                          <a:ea typeface="Meiryo" panose="020B0604030504040204" pitchFamily="34" charset="-128"/>
                        </a:rPr>
                      </a:br>
                      <a:r>
                        <a:rPr lang="ja-JP" altLang="en-US" sz="800" u="none" strike="noStrike">
                          <a:solidFill>
                            <a:schemeClr val="bg1"/>
                          </a:solidFill>
                          <a:effectLst/>
                          <a:latin typeface="Meiryo" panose="020B0604030504040204" pitchFamily="34" charset="-128"/>
                          <a:ea typeface="Meiryo" panose="020B0604030504040204" pitchFamily="34" charset="-128"/>
                        </a:rPr>
                        <a:t>リフレッシュ期間</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en-US" altLang="ja-JP" sz="600" u="none" strike="noStrike" dirty="0">
                          <a:effectLst/>
                          <a:latin typeface="Meiryo" panose="020B0604030504040204" pitchFamily="34" charset="-128"/>
                          <a:ea typeface="Meiryo" panose="020B0604030504040204" pitchFamily="34" charset="-128"/>
                        </a:rPr>
                        <a:t>4-5</a:t>
                      </a:r>
                      <a:r>
                        <a:rPr lang="ja-JP" altLang="en-US" sz="600" u="none" strike="noStrike">
                          <a:effectLst/>
                          <a:latin typeface="Meiryo" panose="020B0604030504040204" pitchFamily="34" charset="-128"/>
                          <a:ea typeface="Meiryo" panose="020B0604030504040204" pitchFamily="34" charset="-128"/>
                        </a:rPr>
                        <a:t>年または永遠</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en-US" altLang="ja-JP" sz="600" u="none" strike="noStrike" dirty="0">
                          <a:effectLst/>
                          <a:latin typeface="Meiryo" panose="020B0604030504040204" pitchFamily="34" charset="-128"/>
                          <a:ea typeface="Meiryo" panose="020B0604030504040204" pitchFamily="34" charset="-128"/>
                        </a:rPr>
                        <a:t>1-2</a:t>
                      </a:r>
                      <a:r>
                        <a:rPr lang="ja-JP" altLang="en-US" sz="600" u="none" strike="noStrike">
                          <a:effectLst/>
                          <a:latin typeface="Meiryo" panose="020B0604030504040204" pitchFamily="34" charset="-128"/>
                          <a:ea typeface="Meiryo" panose="020B0604030504040204" pitchFamily="34" charset="-128"/>
                        </a:rPr>
                        <a:t>年または半年</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999013977"/>
                  </a:ext>
                </a:extLst>
              </a:tr>
              <a:tr h="128724">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組織</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ヒエラルキー</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フラット</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1565243653"/>
                  </a:ext>
                </a:extLst>
              </a:tr>
              <a:tr h="128724">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事務手続き</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紙の書類と捺印（オンラインで処理しても印刷して捺印しなければならないことも多い）</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オンライン（大幅に権限委譲しているので報告のみで済むことも多い）</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844380942"/>
                  </a:ext>
                </a:extLst>
              </a:tr>
              <a:tr h="128724">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使用するツール</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en" sz="600" u="none" strike="noStrike" dirty="0" err="1">
                          <a:effectLst/>
                          <a:latin typeface="Meiryo" panose="020B0604030504040204" pitchFamily="34" charset="-128"/>
                          <a:ea typeface="Meiryo" panose="020B0604030504040204" pitchFamily="34" charset="-128"/>
                        </a:rPr>
                        <a:t>Excel、MS</a:t>
                      </a:r>
                      <a:r>
                        <a:rPr lang="en" sz="600" u="none" strike="noStrike" dirty="0">
                          <a:effectLst/>
                          <a:latin typeface="Meiryo" panose="020B0604030504040204" pitchFamily="34" charset="-128"/>
                          <a:ea typeface="Meiryo" panose="020B0604030504040204" pitchFamily="34" charset="-128"/>
                        </a:rPr>
                        <a:t> Project、</a:t>
                      </a:r>
                      <a:r>
                        <a:rPr lang="ja-JP" altLang="en-US" sz="600" u="none" strike="noStrike">
                          <a:effectLst/>
                          <a:latin typeface="Meiryo" panose="020B0604030504040204" pitchFamily="34" charset="-128"/>
                          <a:ea typeface="Meiryo" panose="020B0604030504040204" pitchFamily="34" charset="-128"/>
                        </a:rPr>
                        <a:t>ファイルサーバー、電子メール</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en" sz="600" u="none" strike="noStrike">
                          <a:effectLst/>
                          <a:latin typeface="Meiryo" panose="020B0604030504040204" pitchFamily="34" charset="-128"/>
                          <a:ea typeface="Meiryo" panose="020B0604030504040204" pitchFamily="34" charset="-128"/>
                        </a:rPr>
                        <a:t>GitHub、Atlacian Cofuluence、JIRA、Slack</a:t>
                      </a:r>
                      <a:endParaRPr lang="en"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3872476241"/>
                  </a:ext>
                </a:extLst>
              </a:tr>
              <a:tr h="128724">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情報共有</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日報</a:t>
                      </a:r>
                      <a:r>
                        <a:rPr lang="en-US" altLang="ja-JP" sz="600" u="none" strike="noStrike" dirty="0">
                          <a:effectLst/>
                          <a:latin typeface="Meiryo" panose="020B0604030504040204" pitchFamily="34" charset="-128"/>
                          <a:ea typeface="Meiryo" panose="020B0604030504040204" pitchFamily="34" charset="-128"/>
                        </a:rPr>
                        <a:t>&amp;</a:t>
                      </a:r>
                      <a:r>
                        <a:rPr lang="ja-JP" altLang="en-US" sz="600" u="none" strike="noStrike">
                          <a:effectLst/>
                          <a:latin typeface="Meiryo" panose="020B0604030504040204" pitchFamily="34" charset="-128"/>
                          <a:ea typeface="Meiryo" panose="020B0604030504040204" pitchFamily="34" charset="-128"/>
                        </a:rPr>
                        <a:t>週報、形式的な進捗会議と会議終了後の実質的な議論</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朝会でのスタンドアップミーティング、振り返り、</a:t>
                      </a:r>
                      <a:r>
                        <a:rPr lang="en" sz="600" u="none" strike="noStrike">
                          <a:effectLst/>
                          <a:latin typeface="Meiryo" panose="020B0604030504040204" pitchFamily="34" charset="-128"/>
                          <a:ea typeface="Meiryo" panose="020B0604030504040204" pitchFamily="34" charset="-128"/>
                        </a:rPr>
                        <a:t>KPT</a:t>
                      </a:r>
                      <a:endParaRPr lang="en"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281941195"/>
                  </a:ext>
                </a:extLst>
              </a:tr>
              <a:tr h="253356">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クラウド･サービス</a:t>
                      </a:r>
                      <a:br>
                        <a:rPr lang="ja-JP" altLang="en-US" sz="800" u="none" strike="noStrike">
                          <a:solidFill>
                            <a:schemeClr val="bg1"/>
                          </a:solidFill>
                          <a:effectLst/>
                          <a:latin typeface="Meiryo" panose="020B0604030504040204" pitchFamily="34" charset="-128"/>
                          <a:ea typeface="Meiryo" panose="020B0604030504040204" pitchFamily="34" charset="-128"/>
                        </a:rPr>
                      </a:br>
                      <a:r>
                        <a:rPr lang="ja-JP" altLang="en-US" sz="800" u="none" strike="noStrike">
                          <a:solidFill>
                            <a:schemeClr val="bg1"/>
                          </a:solidFill>
                          <a:effectLst/>
                          <a:latin typeface="Meiryo" panose="020B0604030504040204" pitchFamily="34" charset="-128"/>
                          <a:ea typeface="Meiryo" panose="020B0604030504040204" pitchFamily="34" charset="-128"/>
                        </a:rPr>
                        <a:t>の利用</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使えるクラウドサービスがプロキシーで制限されている（抜け穴はある／ダブルスタンダード）</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使えるクラウド･サービスに制限はない</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1545543731"/>
                  </a:ext>
                </a:extLst>
              </a:tr>
              <a:tr h="128724">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社内情報へのアクセス</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原則非公開</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原則公開</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2376696383"/>
                  </a:ext>
                </a:extLst>
              </a:tr>
              <a:tr h="128724">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作業用の</a:t>
                      </a:r>
                      <a:r>
                        <a:rPr lang="en" sz="800" u="none" strike="noStrike" dirty="0">
                          <a:solidFill>
                            <a:schemeClr val="bg1"/>
                          </a:solidFill>
                          <a:effectLst/>
                          <a:latin typeface="Meiryo" panose="020B0604030504040204" pitchFamily="34" charset="-128"/>
                          <a:ea typeface="Meiryo" panose="020B0604030504040204" pitchFamily="34" charset="-128"/>
                        </a:rPr>
                        <a:t>PC</a:t>
                      </a:r>
                      <a:endParaRPr lang="en" sz="800" b="0" i="0" u="none" strike="noStrike" dirty="0">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会社の提供するロースペック</a:t>
                      </a:r>
                      <a:r>
                        <a:rPr lang="en" sz="600" u="none" strike="noStrike" dirty="0">
                          <a:effectLst/>
                          <a:latin typeface="Meiryo" panose="020B0604030504040204" pitchFamily="34" charset="-128"/>
                          <a:ea typeface="Meiryo" panose="020B0604030504040204" pitchFamily="34" charset="-128"/>
                        </a:rPr>
                        <a:t>PC</a:t>
                      </a:r>
                      <a:r>
                        <a:rPr lang="ja-JP" altLang="en-US" sz="600" u="none" strike="noStrike">
                          <a:effectLst/>
                          <a:latin typeface="Meiryo" panose="020B0604030504040204" pitchFamily="34" charset="-128"/>
                          <a:ea typeface="Meiryo" panose="020B0604030504040204" pitchFamily="34" charset="-128"/>
                        </a:rPr>
                        <a:t>と</a:t>
                      </a:r>
                      <a:r>
                        <a:rPr lang="en" sz="600" u="none" strike="noStrike" dirty="0" err="1">
                          <a:effectLst/>
                          <a:latin typeface="Meiryo" panose="020B0604030504040204" pitchFamily="34" charset="-128"/>
                          <a:ea typeface="Meiryo" panose="020B0604030504040204" pitchFamily="34" charset="-128"/>
                        </a:rPr>
                        <a:t>DaaS</a:t>
                      </a:r>
                      <a:endParaRPr lang="en" sz="600" b="0" i="0" u="none" strike="noStrike" dirty="0">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自分の好きなハイスペック</a:t>
                      </a:r>
                      <a:r>
                        <a:rPr lang="en" sz="600" u="none" strike="noStrike">
                          <a:effectLst/>
                          <a:latin typeface="Meiryo" panose="020B0604030504040204" pitchFamily="34" charset="-128"/>
                          <a:ea typeface="Meiryo" panose="020B0604030504040204" pitchFamily="34" charset="-128"/>
                        </a:rPr>
                        <a:t>PC</a:t>
                      </a:r>
                      <a:r>
                        <a:rPr lang="ja-JP" altLang="en-US" sz="600" u="none" strike="noStrike">
                          <a:effectLst/>
                          <a:latin typeface="Meiryo" panose="020B0604030504040204" pitchFamily="34" charset="-128"/>
                          <a:ea typeface="Meiryo" panose="020B0604030504040204" pitchFamily="34" charset="-128"/>
                        </a:rPr>
                        <a:t>と</a:t>
                      </a:r>
                      <a:r>
                        <a:rPr lang="en" sz="600" u="none" strike="noStrike">
                          <a:effectLst/>
                          <a:latin typeface="Meiryo" panose="020B0604030504040204" pitchFamily="34" charset="-128"/>
                          <a:ea typeface="Meiryo" panose="020B0604030504040204" pitchFamily="34" charset="-128"/>
                        </a:rPr>
                        <a:t>BYOD</a:t>
                      </a:r>
                      <a:endParaRPr lang="en"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2404854153"/>
                  </a:ext>
                </a:extLst>
              </a:tr>
              <a:tr h="128724">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作業場所</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自社のオフィスまたは客先内の指定場所／机</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自分のパフォーマンスを最も発揮できる場所</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1364870993"/>
                  </a:ext>
                </a:extLst>
              </a:tr>
              <a:tr h="191040">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オフィス</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狭い机がきっちり並べられたオフィス、フリーアドレスとは名ばかりの指定席</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ゆったりとしたスペースにカオスな空間、気分に応じて好きな場所（ぴかぴかで新しいとは限らない）</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1461927249"/>
                  </a:ext>
                </a:extLst>
              </a:tr>
              <a:tr h="227927">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社外での講演や発表</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社外での講演や発表は原則制限、申請や承認きが必要で手間がかかる、あるいは、手続きが明文化されていない、または知られてない</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社外での講演や発表は原則自由、むしろ奨励される</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4116683146"/>
                  </a:ext>
                </a:extLst>
              </a:tr>
              <a:tr h="227927">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社外の研修</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社外の研修に参加するには申請や承認が必要。手間がかかるので、休暇を取って自腹で参加。</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社外の研修に参加することは奨励。予算の範囲で自分で自由に選択。あるいは会社が紹介。自発的に勉強会に参加。</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1557281193"/>
                  </a:ext>
                </a:extLst>
              </a:tr>
              <a:tr h="253356">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プレゼンテーション</a:t>
                      </a:r>
                      <a:br>
                        <a:rPr lang="ja-JP" altLang="en-US" sz="800" u="none" strike="noStrike">
                          <a:solidFill>
                            <a:schemeClr val="bg1"/>
                          </a:solidFill>
                          <a:effectLst/>
                          <a:latin typeface="Meiryo" panose="020B0604030504040204" pitchFamily="34" charset="-128"/>
                          <a:ea typeface="Meiryo" panose="020B0604030504040204" pitchFamily="34" charset="-128"/>
                        </a:rPr>
                      </a:br>
                      <a:r>
                        <a:rPr lang="ja-JP" altLang="en-US" sz="800" u="none" strike="noStrike">
                          <a:solidFill>
                            <a:schemeClr val="bg1"/>
                          </a:solidFill>
                          <a:effectLst/>
                          <a:latin typeface="Meiryo" panose="020B0604030504040204" pitchFamily="34" charset="-128"/>
                          <a:ea typeface="Meiryo" panose="020B0604030504040204" pitchFamily="34" charset="-128"/>
                        </a:rPr>
                        <a:t>スタイル</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パワーポイント</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現物によるデモ</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3663575814"/>
                  </a:ext>
                </a:extLst>
              </a:tr>
              <a:tr h="227927">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スキルアップの方法</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会社が開催する研修、および現場での経験</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コミュニティや自主的勉強会、および現場での経験</a:t>
                      </a:r>
                      <a:br>
                        <a:rPr lang="ja-JP" altLang="en-US" sz="600" u="none" strike="noStrike">
                          <a:effectLst/>
                          <a:latin typeface="Meiryo" panose="020B0604030504040204" pitchFamily="34" charset="-128"/>
                          <a:ea typeface="Meiryo" panose="020B0604030504040204" pitchFamily="34" charset="-128"/>
                        </a:rPr>
                      </a:br>
                      <a:r>
                        <a:rPr lang="ja-JP" altLang="en-US" sz="600" u="none" strike="noStrike">
                          <a:effectLst/>
                          <a:latin typeface="Meiryo" panose="020B0604030504040204" pitchFamily="34" charset="-128"/>
                          <a:ea typeface="Meiryo" panose="020B0604030504040204" pitchFamily="34" charset="-128"/>
                        </a:rPr>
                        <a:t>企業や個人のテックブログ、技術の公式ドキュメント、</a:t>
                      </a:r>
                      <a:r>
                        <a:rPr lang="en" sz="600" u="none" strike="noStrike" dirty="0" err="1">
                          <a:effectLst/>
                          <a:latin typeface="Meiryo" panose="020B0604030504040204" pitchFamily="34" charset="-128"/>
                          <a:ea typeface="Meiryo" panose="020B0604030504040204" pitchFamily="34" charset="-128"/>
                        </a:rPr>
                        <a:t>qiita</a:t>
                      </a:r>
                      <a:r>
                        <a:rPr lang="en" sz="600" u="none" strike="noStrike" dirty="0">
                          <a:effectLst/>
                          <a:latin typeface="Meiryo" panose="020B0604030504040204" pitchFamily="34" charset="-128"/>
                          <a:ea typeface="Meiryo" panose="020B0604030504040204" pitchFamily="34" charset="-128"/>
                        </a:rPr>
                        <a:t>、</a:t>
                      </a:r>
                      <a:r>
                        <a:rPr lang="ja-JP" altLang="en-US" sz="600" u="none" strike="noStrike">
                          <a:effectLst/>
                          <a:latin typeface="Meiryo" panose="020B0604030504040204" pitchFamily="34" charset="-128"/>
                          <a:ea typeface="Meiryo" panose="020B0604030504040204" pitchFamily="34" charset="-128"/>
                        </a:rPr>
                        <a:t>および</a:t>
                      </a:r>
                      <a:r>
                        <a:rPr lang="en" sz="600" u="none" strike="noStrike" dirty="0">
                          <a:effectLst/>
                          <a:latin typeface="Meiryo" panose="020B0604030504040204" pitchFamily="34" charset="-128"/>
                          <a:ea typeface="Meiryo" panose="020B0604030504040204" pitchFamily="34" charset="-128"/>
                        </a:rPr>
                        <a:t>SNS</a:t>
                      </a:r>
                      <a:r>
                        <a:rPr lang="ja-JP" altLang="en-US" sz="600" u="none" strike="noStrike">
                          <a:effectLst/>
                          <a:latin typeface="Meiryo" panose="020B0604030504040204" pitchFamily="34" charset="-128"/>
                          <a:ea typeface="Meiryo" panose="020B0604030504040204" pitchFamily="34" charset="-128"/>
                        </a:rPr>
                        <a:t>での情報収集</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2407845971"/>
                  </a:ext>
                </a:extLst>
              </a:tr>
              <a:tr h="128724">
                <a:tc>
                  <a:txBody>
                    <a:bodyPr/>
                    <a:lstStyle/>
                    <a:p>
                      <a:pPr algn="ctr" fontAlgn="ctr"/>
                      <a:r>
                        <a:rPr lang="ja-JP" altLang="en-US" sz="800" u="none" strike="noStrike">
                          <a:solidFill>
                            <a:schemeClr val="bg1"/>
                          </a:solidFill>
                          <a:effectLst/>
                          <a:latin typeface="Meiryo" panose="020B0604030504040204" pitchFamily="34" charset="-128"/>
                          <a:ea typeface="Meiryo" panose="020B0604030504040204" pitchFamily="34" charset="-128"/>
                        </a:rPr>
                        <a:t>服装</a:t>
                      </a:r>
                      <a:endParaRPr lang="ja-JP" altLang="en-US" sz="800" b="0" i="0" u="none" strike="noStrike">
                        <a:solidFill>
                          <a:schemeClr val="bg1"/>
                        </a:solidFill>
                        <a:effectLst/>
                        <a:latin typeface="Meiryo" panose="020B0604030504040204" pitchFamily="34" charset="-128"/>
                        <a:ea typeface="Meiryo" panose="020B0604030504040204" pitchFamily="34" charset="-128"/>
                      </a:endParaRPr>
                    </a:p>
                  </a:txBody>
                  <a:tcPr marL="4002" marR="4002" marT="4002" marB="0" anchor="ctr">
                    <a:solidFill>
                      <a:schemeClr val="tx1">
                        <a:lumMod val="50000"/>
                        <a:lumOff val="50000"/>
                      </a:schemeClr>
                    </a:solidFill>
                  </a:tcPr>
                </a:tc>
                <a:tc>
                  <a:txBody>
                    <a:bodyPr/>
                    <a:lstStyle/>
                    <a:p>
                      <a:pPr algn="l" fontAlgn="ctr"/>
                      <a:r>
                        <a:rPr lang="ja-JP" altLang="en-US" sz="600" u="none" strike="noStrike">
                          <a:effectLst/>
                          <a:latin typeface="Meiryo" panose="020B0604030504040204" pitchFamily="34" charset="-128"/>
                          <a:ea typeface="Meiryo" panose="020B0604030504040204" pitchFamily="34" charset="-128"/>
                        </a:rPr>
                        <a:t>スーツとネクタイ</a:t>
                      </a:r>
                      <a:endParaRPr lang="ja-JP" altLang="en-US" sz="600" b="0" i="0" u="none" strike="noStrike">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3">
                        <a:lumMod val="20000"/>
                        <a:lumOff val="80000"/>
                      </a:schemeClr>
                    </a:solidFill>
                  </a:tcPr>
                </a:tc>
                <a:tc>
                  <a:txBody>
                    <a:bodyPr/>
                    <a:lstStyle/>
                    <a:p>
                      <a:pPr algn="l" fontAlgn="ctr"/>
                      <a:r>
                        <a:rPr lang="en" sz="600" u="none" strike="noStrike" dirty="0">
                          <a:effectLst/>
                          <a:latin typeface="Meiryo" panose="020B0604030504040204" pitchFamily="34" charset="-128"/>
                          <a:ea typeface="Meiryo" panose="020B0604030504040204" pitchFamily="34" charset="-128"/>
                        </a:rPr>
                        <a:t>T</a:t>
                      </a:r>
                      <a:r>
                        <a:rPr lang="ja-JP" altLang="en-US" sz="600" u="none" strike="noStrike">
                          <a:effectLst/>
                          <a:latin typeface="Meiryo" panose="020B0604030504040204" pitchFamily="34" charset="-128"/>
                          <a:ea typeface="Meiryo" panose="020B0604030504040204" pitchFamily="34" charset="-128"/>
                        </a:rPr>
                        <a:t>シャツとジーンズ（</a:t>
                      </a:r>
                      <a:r>
                        <a:rPr lang="en" sz="600" u="none" strike="noStrike" dirty="0">
                          <a:effectLst/>
                          <a:latin typeface="Meiryo" panose="020B0604030504040204" pitchFamily="34" charset="-128"/>
                          <a:ea typeface="Meiryo" panose="020B0604030504040204" pitchFamily="34" charset="-128"/>
                        </a:rPr>
                        <a:t>TPO）</a:t>
                      </a:r>
                      <a:endParaRPr lang="en" sz="600" b="0" i="0" u="none" strike="noStrike" dirty="0">
                        <a:solidFill>
                          <a:srgbClr val="000000"/>
                        </a:solidFill>
                        <a:effectLst/>
                        <a:latin typeface="Meiryo" panose="020B0604030504040204" pitchFamily="34" charset="-128"/>
                        <a:ea typeface="Meiryo" panose="020B0604030504040204" pitchFamily="34" charset="-128"/>
                      </a:endParaRPr>
                    </a:p>
                  </a:txBody>
                  <a:tcPr marL="4002" marR="4002" marT="4002" marB="0" anchor="ctr">
                    <a:solidFill>
                      <a:schemeClr val="accent5">
                        <a:lumMod val="20000"/>
                        <a:lumOff val="80000"/>
                      </a:schemeClr>
                    </a:solidFill>
                  </a:tcPr>
                </a:tc>
                <a:extLst>
                  <a:ext uri="{0D108BD9-81ED-4DB2-BD59-A6C34878D82A}">
                    <a16:rowId xmlns:a16="http://schemas.microsoft.com/office/drawing/2014/main" val="159038368"/>
                  </a:ext>
                </a:extLst>
              </a:tr>
            </a:tbl>
          </a:graphicData>
        </a:graphic>
      </p:graphicFrame>
    </p:spTree>
    <p:extLst>
      <p:ext uri="{BB962C8B-B14F-4D97-AF65-F5344CB8AC3E}">
        <p14:creationId xmlns:p14="http://schemas.microsoft.com/office/powerpoint/2010/main" val="3594287447"/>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D0FA72-6BB7-B1A1-68AD-91E8D9E6257F}"/>
            </a:ext>
          </a:extLst>
        </p:cNvPr>
        <p:cNvGrpSpPr/>
        <p:nvPr/>
      </p:nvGrpSpPr>
      <p:grpSpPr>
        <a:xfrm>
          <a:off x="0" y="0"/>
          <a:ext cx="0" cy="0"/>
          <a:chOff x="0" y="0"/>
          <a:chExt cx="0" cy="0"/>
        </a:xfrm>
      </p:grpSpPr>
      <p:sp>
        <p:nvSpPr>
          <p:cNvPr id="2" name="正方形/長方形 1">
            <a:extLst>
              <a:ext uri="{FF2B5EF4-FFF2-40B4-BE49-F238E27FC236}">
                <a16:creationId xmlns:a16="http://schemas.microsoft.com/office/drawing/2014/main" id="{5792AB9A-4E4D-6012-683B-201BDD7A088F}"/>
              </a:ext>
            </a:extLst>
          </p:cNvPr>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a:solidFill>
                  <a:srgbClr val="FFFFFF"/>
                </a:solidFill>
                <a:latin typeface="Meiryo" panose="020B0604030504040204" pitchFamily="34" charset="-128"/>
                <a:ea typeface="Meiryo" panose="020B0604030504040204" pitchFamily="34" charset="-128"/>
                <a:cs typeface="Arial"/>
              </a:rPr>
              <a:t>業界動向と今後の戦略</a:t>
            </a:r>
            <a:endParaRPr lang="ja-JP" altLang="en-US" sz="2400" dirty="0">
              <a:solidFill>
                <a:srgbClr val="FFFFFF"/>
              </a:solidFill>
              <a:effectLst/>
              <a:latin typeface="Meiryo" panose="020B0604030504040204" pitchFamily="34" charset="-128"/>
              <a:ea typeface="Meiryo" panose="020B0604030504040204" pitchFamily="34" charset="-128"/>
              <a:cs typeface="Arial"/>
            </a:endParaRPr>
          </a:p>
        </p:txBody>
      </p:sp>
      <p:sp>
        <p:nvSpPr>
          <p:cNvPr id="6" name="正方形/長方形 5">
            <a:extLst>
              <a:ext uri="{FF2B5EF4-FFF2-40B4-BE49-F238E27FC236}">
                <a16:creationId xmlns:a16="http://schemas.microsoft.com/office/drawing/2014/main" id="{73C721FE-2348-9459-E126-054DEDB7368C}"/>
              </a:ext>
            </a:extLst>
          </p:cNvPr>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3042819360"/>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B07D30-8010-245A-AAB4-BD2C9B90C35A}"/>
            </a:ext>
          </a:extLst>
        </p:cNvPr>
        <p:cNvGrpSpPr/>
        <p:nvPr/>
      </p:nvGrpSpPr>
      <p:grpSpPr>
        <a:xfrm>
          <a:off x="0" y="0"/>
          <a:ext cx="0" cy="0"/>
          <a:chOff x="0" y="0"/>
          <a:chExt cx="0" cy="0"/>
        </a:xfrm>
      </p:grpSpPr>
      <p:grpSp>
        <p:nvGrpSpPr>
          <p:cNvPr id="73" name="グループ化 72">
            <a:extLst>
              <a:ext uri="{FF2B5EF4-FFF2-40B4-BE49-F238E27FC236}">
                <a16:creationId xmlns:a16="http://schemas.microsoft.com/office/drawing/2014/main" id="{A9C1160A-27E8-EDB7-3FFB-A10A0F0F0D29}"/>
              </a:ext>
            </a:extLst>
          </p:cNvPr>
          <p:cNvGrpSpPr/>
          <p:nvPr/>
        </p:nvGrpSpPr>
        <p:grpSpPr>
          <a:xfrm>
            <a:off x="230400" y="2642877"/>
            <a:ext cx="5555720" cy="3117299"/>
            <a:chOff x="230400" y="2642877"/>
            <a:chExt cx="5555720" cy="3117299"/>
          </a:xfrm>
        </p:grpSpPr>
        <p:sp>
          <p:nvSpPr>
            <p:cNvPr id="13" name="正方形/長方形 12">
              <a:extLst>
                <a:ext uri="{FF2B5EF4-FFF2-40B4-BE49-F238E27FC236}">
                  <a16:creationId xmlns:a16="http://schemas.microsoft.com/office/drawing/2014/main" id="{97F53382-9BFC-3679-45F8-FDCAAE8D393C}"/>
                </a:ext>
              </a:extLst>
            </p:cNvPr>
            <p:cNvSpPr/>
            <p:nvPr/>
          </p:nvSpPr>
          <p:spPr>
            <a:xfrm rot="16200000">
              <a:off x="1449610" y="1423667"/>
              <a:ext cx="3117299" cy="5555720"/>
            </a:xfrm>
            <a:prstGeom prst="rect">
              <a:avLst/>
            </a:prstGeom>
            <a:solidFill>
              <a:schemeClr val="accent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テキスト ボックス 9">
              <a:extLst>
                <a:ext uri="{FF2B5EF4-FFF2-40B4-BE49-F238E27FC236}">
                  <a16:creationId xmlns:a16="http://schemas.microsoft.com/office/drawing/2014/main" id="{B90441E9-1FEC-B360-26FA-52DA7430A92C}"/>
                </a:ext>
              </a:extLst>
            </p:cNvPr>
            <p:cNvSpPr txBox="1"/>
            <p:nvPr/>
          </p:nvSpPr>
          <p:spPr>
            <a:xfrm>
              <a:off x="284427" y="2995364"/>
              <a:ext cx="430887" cy="2349361"/>
            </a:xfrm>
            <a:prstGeom prst="rect">
              <a:avLst/>
            </a:prstGeom>
            <a:noFill/>
          </p:spPr>
          <p:txBody>
            <a:bodyPr vert="eaVert" wrap="none" rtlCol="0">
              <a:spAutoFit/>
            </a:bodyPr>
            <a:lstStyle/>
            <a:p>
              <a:pPr algn="ctr"/>
              <a:r>
                <a:rPr kumimoji="1" lang="ja-JP" altLang="en-US" sz="1600" b="1">
                  <a:solidFill>
                    <a:schemeClr val="bg1"/>
                  </a:solidFill>
                  <a:latin typeface="Meiryo" panose="020B0604030504040204" pitchFamily="34" charset="-128"/>
                  <a:ea typeface="Meiryo" panose="020B0604030504040204" pitchFamily="34" charset="-128"/>
                </a:rPr>
                <a:t>通信／ネットワーク製品</a:t>
              </a:r>
            </a:p>
          </p:txBody>
        </p:sp>
        <p:sp>
          <p:nvSpPr>
            <p:cNvPr id="47" name="テキスト ボックス 46">
              <a:extLst>
                <a:ext uri="{FF2B5EF4-FFF2-40B4-BE49-F238E27FC236}">
                  <a16:creationId xmlns:a16="http://schemas.microsoft.com/office/drawing/2014/main" id="{EA29E91B-CFAD-F33D-6D40-47E344056B6A}"/>
                </a:ext>
              </a:extLst>
            </p:cNvPr>
            <p:cNvSpPr txBox="1"/>
            <p:nvPr/>
          </p:nvSpPr>
          <p:spPr>
            <a:xfrm>
              <a:off x="593965" y="3129951"/>
              <a:ext cx="553998" cy="2080185"/>
            </a:xfrm>
            <a:prstGeom prst="rect">
              <a:avLst/>
            </a:prstGeom>
            <a:noFill/>
          </p:spPr>
          <p:txBody>
            <a:bodyPr vert="eaVert" wrap="none" rtlCol="0">
              <a:spAutoFit/>
            </a:bodyPr>
            <a:lstStyle/>
            <a:p>
              <a:pPr algn="ctr"/>
              <a:r>
                <a:rPr kumimoji="1" lang="en-US" altLang="ja-JP" sz="1200" dirty="0">
                  <a:solidFill>
                    <a:schemeClr val="bg1"/>
                  </a:solidFill>
                  <a:latin typeface="Meiryo" panose="020B0604030504040204" pitchFamily="34" charset="-128"/>
                  <a:ea typeface="Meiryo" panose="020B0604030504040204" pitchFamily="34" charset="-128"/>
                </a:rPr>
                <a:t>CISCO,Juniper,Alledtelesys</a:t>
              </a:r>
            </a:p>
            <a:p>
              <a:pPr algn="ctr"/>
              <a:r>
                <a:rPr lang="en-US" altLang="ja-JP" sz="1200" dirty="0">
                  <a:solidFill>
                    <a:schemeClr val="bg1"/>
                  </a:solidFill>
                  <a:latin typeface="Meiryo" panose="020B0604030504040204" pitchFamily="34" charset="-128"/>
                  <a:ea typeface="Meiryo" panose="020B0604030504040204" pitchFamily="34" charset="-128"/>
                </a:rPr>
                <a:t>NOKIA,NEC</a:t>
              </a:r>
              <a:r>
                <a:rPr lang="ja-JP" altLang="en-US" sz="1200" dirty="0">
                  <a:solidFill>
                    <a:schemeClr val="bg1"/>
                  </a:solidFill>
                  <a:latin typeface="Meiryo" panose="020B0604030504040204" pitchFamily="34" charset="-128"/>
                  <a:ea typeface="Meiryo" panose="020B0604030504040204" pitchFamily="34" charset="-128"/>
                </a:rPr>
                <a:t>など</a:t>
              </a:r>
              <a:endParaRPr kumimoji="1" lang="en-US" altLang="ja-JP" sz="1200" dirty="0">
                <a:solidFill>
                  <a:schemeClr val="bg1"/>
                </a:solidFill>
                <a:latin typeface="Meiryo" panose="020B0604030504040204" pitchFamily="34" charset="-128"/>
                <a:ea typeface="Meiryo" panose="020B0604030504040204" pitchFamily="34" charset="-128"/>
              </a:endParaRPr>
            </a:p>
          </p:txBody>
        </p:sp>
      </p:grpSp>
      <p:grpSp>
        <p:nvGrpSpPr>
          <p:cNvPr id="72" name="グループ化 71">
            <a:extLst>
              <a:ext uri="{FF2B5EF4-FFF2-40B4-BE49-F238E27FC236}">
                <a16:creationId xmlns:a16="http://schemas.microsoft.com/office/drawing/2014/main" id="{046E2AEE-35C6-45A3-9F69-8510783B761E}"/>
              </a:ext>
            </a:extLst>
          </p:cNvPr>
          <p:cNvGrpSpPr/>
          <p:nvPr/>
        </p:nvGrpSpPr>
        <p:grpSpPr>
          <a:xfrm>
            <a:off x="1977031" y="924560"/>
            <a:ext cx="3117299" cy="5546725"/>
            <a:chOff x="1977031" y="924560"/>
            <a:chExt cx="3117299" cy="5546725"/>
          </a:xfrm>
        </p:grpSpPr>
        <p:sp>
          <p:nvSpPr>
            <p:cNvPr id="12" name="正方形/長方形 11">
              <a:extLst>
                <a:ext uri="{FF2B5EF4-FFF2-40B4-BE49-F238E27FC236}">
                  <a16:creationId xmlns:a16="http://schemas.microsoft.com/office/drawing/2014/main" id="{B597DDA9-AA4C-3EC4-A045-9DFCC0B52B23}"/>
                </a:ext>
              </a:extLst>
            </p:cNvPr>
            <p:cNvSpPr/>
            <p:nvPr/>
          </p:nvSpPr>
          <p:spPr>
            <a:xfrm>
              <a:off x="1977031" y="924560"/>
              <a:ext cx="3117299" cy="5546725"/>
            </a:xfrm>
            <a:prstGeom prst="rect">
              <a:avLst/>
            </a:prstGeom>
            <a:solidFill>
              <a:srgbClr val="FF93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 name="テキスト ボックス 14">
              <a:extLst>
                <a:ext uri="{FF2B5EF4-FFF2-40B4-BE49-F238E27FC236}">
                  <a16:creationId xmlns:a16="http://schemas.microsoft.com/office/drawing/2014/main" id="{9ED2456E-84AD-059D-2B67-782ACA7AA4AA}"/>
                </a:ext>
              </a:extLst>
            </p:cNvPr>
            <p:cNvSpPr txBox="1"/>
            <p:nvPr/>
          </p:nvSpPr>
          <p:spPr>
            <a:xfrm>
              <a:off x="2027379" y="1008009"/>
              <a:ext cx="3057248" cy="338554"/>
            </a:xfrm>
            <a:prstGeom prst="rect">
              <a:avLst/>
            </a:prstGeom>
            <a:noFill/>
          </p:spPr>
          <p:txBody>
            <a:bodyPr wrap="none" rtlCol="0">
              <a:spAutoFit/>
            </a:bodyPr>
            <a:lstStyle/>
            <a:p>
              <a:pPr algn="ctr"/>
              <a:r>
                <a:rPr kumimoji="1" lang="ja-JP" altLang="en-US" sz="1600" b="1">
                  <a:solidFill>
                    <a:schemeClr val="bg1"/>
                  </a:solidFill>
                  <a:latin typeface="Meiryo" panose="020B0604030504040204" pitchFamily="34" charset="-128"/>
                  <a:ea typeface="Meiryo" panose="020B0604030504040204" pitchFamily="34" charset="-128"/>
                </a:rPr>
                <a:t>通信／ネットワーク</a:t>
              </a:r>
              <a:r>
                <a:rPr lang="ja-JP" altLang="en-US" sz="1600" b="1">
                  <a:solidFill>
                    <a:schemeClr val="bg1"/>
                  </a:solidFill>
                  <a:latin typeface="Meiryo" panose="020B0604030504040204" pitchFamily="34" charset="-128"/>
                  <a:ea typeface="Meiryo" panose="020B0604030504040204" pitchFamily="34" charset="-128"/>
                </a:rPr>
                <a:t>・キャリア</a:t>
              </a:r>
              <a:endParaRPr kumimoji="1" lang="ja-JP" altLang="en-US" sz="1600" b="1">
                <a:solidFill>
                  <a:schemeClr val="bg1"/>
                </a:solidFill>
                <a:latin typeface="Meiryo" panose="020B0604030504040204" pitchFamily="34" charset="-128"/>
                <a:ea typeface="Meiryo" panose="020B0604030504040204" pitchFamily="34" charset="-128"/>
              </a:endParaRPr>
            </a:p>
          </p:txBody>
        </p:sp>
        <p:sp>
          <p:nvSpPr>
            <p:cNvPr id="42" name="テキスト ボックス 41">
              <a:extLst>
                <a:ext uri="{FF2B5EF4-FFF2-40B4-BE49-F238E27FC236}">
                  <a16:creationId xmlns:a16="http://schemas.microsoft.com/office/drawing/2014/main" id="{1131BA89-39B3-237F-C2F5-16DAF72F3D58}"/>
                </a:ext>
              </a:extLst>
            </p:cNvPr>
            <p:cNvSpPr txBox="1"/>
            <p:nvPr/>
          </p:nvSpPr>
          <p:spPr>
            <a:xfrm>
              <a:off x="2508156" y="1349483"/>
              <a:ext cx="2155013" cy="523220"/>
            </a:xfrm>
            <a:prstGeom prst="rect">
              <a:avLst/>
            </a:prstGeom>
            <a:noFill/>
          </p:spPr>
          <p:txBody>
            <a:bodyPr wrap="none" rtlCol="0">
              <a:spAutoFit/>
            </a:bodyPr>
            <a:lstStyle/>
            <a:p>
              <a:pPr algn="ctr"/>
              <a:r>
                <a:rPr kumimoji="1" lang="en-US" altLang="ja-JP" sz="1400" dirty="0">
                  <a:solidFill>
                    <a:schemeClr val="bg1"/>
                  </a:solidFill>
                  <a:latin typeface="Meiryo" panose="020B0604030504040204" pitchFamily="34" charset="-128"/>
                  <a:ea typeface="Meiryo" panose="020B0604030504040204" pitchFamily="34" charset="-128"/>
                </a:rPr>
                <a:t>NTT</a:t>
              </a:r>
              <a:r>
                <a:rPr kumimoji="1" lang="ja-JP" altLang="en-US" sz="1400" dirty="0">
                  <a:solidFill>
                    <a:schemeClr val="bg1"/>
                  </a:solidFill>
                  <a:latin typeface="Meiryo" panose="020B0604030504040204" pitchFamily="34" charset="-128"/>
                  <a:ea typeface="Meiryo" panose="020B0604030504040204" pitchFamily="34" charset="-128"/>
                </a:rPr>
                <a:t>や</a:t>
              </a:r>
              <a:r>
                <a:rPr lang="en-US" altLang="ja-JP" sz="1400" dirty="0">
                  <a:solidFill>
                    <a:schemeClr val="bg1"/>
                  </a:solidFill>
                  <a:latin typeface="Meiryo" panose="020B0604030504040204" pitchFamily="34" charset="-128"/>
                  <a:ea typeface="Meiryo" panose="020B0604030504040204" pitchFamily="34" charset="-128"/>
                </a:rPr>
                <a:t>KDDI</a:t>
              </a:r>
              <a:r>
                <a:rPr lang="ja-JP" altLang="en-US" sz="1400" dirty="0">
                  <a:solidFill>
                    <a:schemeClr val="bg1"/>
                  </a:solidFill>
                  <a:latin typeface="Meiryo" panose="020B0604030504040204" pitchFamily="34" charset="-128"/>
                  <a:ea typeface="Meiryo" panose="020B0604030504040204" pitchFamily="34" charset="-128"/>
                </a:rPr>
                <a:t>、</a:t>
              </a:r>
              <a:r>
                <a:rPr lang="en-US" altLang="ja-JP" sz="1400" dirty="0">
                  <a:solidFill>
                    <a:schemeClr val="bg1"/>
                  </a:solidFill>
                  <a:latin typeface="Meiryo" panose="020B0604030504040204" pitchFamily="34" charset="-128"/>
                  <a:ea typeface="Meiryo" panose="020B0604030504040204" pitchFamily="34" charset="-128"/>
                </a:rPr>
                <a:t>SoftBank</a:t>
              </a:r>
            </a:p>
            <a:p>
              <a:pPr algn="ctr"/>
              <a:r>
                <a:rPr lang="en-US" altLang="ja-JP" sz="1400" dirty="0">
                  <a:solidFill>
                    <a:schemeClr val="bg1"/>
                  </a:solidFill>
                  <a:latin typeface="Meiryo" panose="020B0604030504040204" pitchFamily="34" charset="-128"/>
                  <a:ea typeface="Meiryo" panose="020B0604030504040204" pitchFamily="34" charset="-128"/>
                </a:rPr>
                <a:t>AT&amp;T,Verizon</a:t>
              </a:r>
              <a:r>
                <a:rPr lang="ja-JP" altLang="en-US" sz="1400" dirty="0">
                  <a:solidFill>
                    <a:schemeClr val="bg1"/>
                  </a:solidFill>
                  <a:latin typeface="Meiryo" panose="020B0604030504040204" pitchFamily="34" charset="-128"/>
                  <a:ea typeface="Meiryo" panose="020B0604030504040204" pitchFamily="34" charset="-128"/>
                </a:rPr>
                <a:t>など</a:t>
              </a:r>
              <a:endParaRPr kumimoji="1" lang="ja-JP" altLang="en-US" sz="1400" dirty="0">
                <a:solidFill>
                  <a:schemeClr val="bg1"/>
                </a:solidFill>
                <a:latin typeface="Meiryo" panose="020B0604030504040204" pitchFamily="34" charset="-128"/>
                <a:ea typeface="Meiryo" panose="020B0604030504040204" pitchFamily="34" charset="-128"/>
              </a:endParaRPr>
            </a:p>
          </p:txBody>
        </p:sp>
      </p:grpSp>
      <p:sp>
        <p:nvSpPr>
          <p:cNvPr id="2" name="タイトル 1">
            <a:extLst>
              <a:ext uri="{FF2B5EF4-FFF2-40B4-BE49-F238E27FC236}">
                <a16:creationId xmlns:a16="http://schemas.microsoft.com/office/drawing/2014/main" id="{82678467-346B-CA36-61CC-332C7EA91315}"/>
              </a:ext>
            </a:extLst>
          </p:cNvPr>
          <p:cNvSpPr>
            <a:spLocks noGrp="1"/>
          </p:cNvSpPr>
          <p:nvPr>
            <p:ph type="title"/>
          </p:nvPr>
        </p:nvSpPr>
        <p:spPr/>
        <p:txBody>
          <a:bodyPr/>
          <a:lstStyle/>
          <a:p>
            <a:r>
              <a:rPr kumimoji="1" lang="en-US" altLang="ja-JP" dirty="0"/>
              <a:t>IT</a:t>
            </a:r>
            <a:r>
              <a:rPr kumimoji="1" lang="ja-JP" altLang="en-US"/>
              <a:t>業界／</a:t>
            </a:r>
            <a:r>
              <a:rPr kumimoji="1" lang="en-US" altLang="ja-JP" dirty="0"/>
              <a:t>IT</a:t>
            </a:r>
            <a:r>
              <a:rPr kumimoji="1" lang="ja-JP" altLang="en-US"/>
              <a:t>企業の全体像</a:t>
            </a:r>
          </a:p>
        </p:txBody>
      </p:sp>
      <p:grpSp>
        <p:nvGrpSpPr>
          <p:cNvPr id="7" name="グループ化 6">
            <a:extLst>
              <a:ext uri="{FF2B5EF4-FFF2-40B4-BE49-F238E27FC236}">
                <a16:creationId xmlns:a16="http://schemas.microsoft.com/office/drawing/2014/main" id="{1800F5B6-1CB5-2909-B42F-2898E77D06AE}"/>
              </a:ext>
            </a:extLst>
          </p:cNvPr>
          <p:cNvGrpSpPr/>
          <p:nvPr/>
        </p:nvGrpSpPr>
        <p:grpSpPr>
          <a:xfrm rot="8098660">
            <a:off x="1270000" y="1945005"/>
            <a:ext cx="4531360" cy="4531360"/>
            <a:chOff x="2306320" y="1355725"/>
            <a:chExt cx="4531360" cy="4531360"/>
          </a:xfrm>
        </p:grpSpPr>
        <p:sp>
          <p:nvSpPr>
            <p:cNvPr id="3" name="パイ 2">
              <a:extLst>
                <a:ext uri="{FF2B5EF4-FFF2-40B4-BE49-F238E27FC236}">
                  <a16:creationId xmlns:a16="http://schemas.microsoft.com/office/drawing/2014/main" id="{712108DD-7E85-2CD3-76BD-7244638740F9}"/>
                </a:ext>
              </a:extLst>
            </p:cNvPr>
            <p:cNvSpPr/>
            <p:nvPr/>
          </p:nvSpPr>
          <p:spPr>
            <a:xfrm>
              <a:off x="2306320" y="1355725"/>
              <a:ext cx="4531360" cy="4531360"/>
            </a:xfrm>
            <a:prstGeom prst="pie">
              <a:avLst>
                <a:gd name="adj1" fmla="val 0"/>
                <a:gd name="adj2" fmla="val 5409694"/>
              </a:avLst>
            </a:prstGeom>
            <a:solidFill>
              <a:srgbClr val="953735"/>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パイ 3">
              <a:extLst>
                <a:ext uri="{FF2B5EF4-FFF2-40B4-BE49-F238E27FC236}">
                  <a16:creationId xmlns:a16="http://schemas.microsoft.com/office/drawing/2014/main" id="{585B21CC-5989-8143-2D0C-0B55D0AD52CF}"/>
                </a:ext>
              </a:extLst>
            </p:cNvPr>
            <p:cNvSpPr/>
            <p:nvPr/>
          </p:nvSpPr>
          <p:spPr>
            <a:xfrm rot="16200000">
              <a:off x="2306320" y="1355725"/>
              <a:ext cx="4531360" cy="4531360"/>
            </a:xfrm>
            <a:prstGeom prst="pie">
              <a:avLst>
                <a:gd name="adj1" fmla="val 0"/>
                <a:gd name="adj2" fmla="val 5409694"/>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パイ 4">
              <a:extLst>
                <a:ext uri="{FF2B5EF4-FFF2-40B4-BE49-F238E27FC236}">
                  <a16:creationId xmlns:a16="http://schemas.microsoft.com/office/drawing/2014/main" id="{B52C8D09-4AB3-DA6B-B3CC-DA6CEC213983}"/>
                </a:ext>
              </a:extLst>
            </p:cNvPr>
            <p:cNvSpPr/>
            <p:nvPr/>
          </p:nvSpPr>
          <p:spPr>
            <a:xfrm rot="10800000">
              <a:off x="2306320" y="1355725"/>
              <a:ext cx="4531360" cy="4531360"/>
            </a:xfrm>
            <a:prstGeom prst="pie">
              <a:avLst>
                <a:gd name="adj1" fmla="val 0"/>
                <a:gd name="adj2" fmla="val 5409694"/>
              </a:avLst>
            </a:prstGeom>
            <a:solidFill>
              <a:srgbClr val="7030A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パイ 5">
              <a:extLst>
                <a:ext uri="{FF2B5EF4-FFF2-40B4-BE49-F238E27FC236}">
                  <a16:creationId xmlns:a16="http://schemas.microsoft.com/office/drawing/2014/main" id="{48A175AE-A173-F311-27AF-0268037CA231}"/>
                </a:ext>
              </a:extLst>
            </p:cNvPr>
            <p:cNvSpPr/>
            <p:nvPr/>
          </p:nvSpPr>
          <p:spPr>
            <a:xfrm rot="5400000">
              <a:off x="2306320" y="1355725"/>
              <a:ext cx="4531360" cy="4531360"/>
            </a:xfrm>
            <a:prstGeom prst="pie">
              <a:avLst>
                <a:gd name="adj1" fmla="val 0"/>
                <a:gd name="adj2" fmla="val 5409694"/>
              </a:avLst>
            </a:prstGeom>
            <a:solidFill>
              <a:srgbClr val="0070C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8" name="テキスト ボックス 7">
            <a:extLst>
              <a:ext uri="{FF2B5EF4-FFF2-40B4-BE49-F238E27FC236}">
                <a16:creationId xmlns:a16="http://schemas.microsoft.com/office/drawing/2014/main" id="{41648184-1A22-4916-E2F3-4BAE7A414FDF}"/>
              </a:ext>
            </a:extLst>
          </p:cNvPr>
          <p:cNvSpPr txBox="1"/>
          <p:nvPr/>
        </p:nvSpPr>
        <p:spPr>
          <a:xfrm>
            <a:off x="2314833" y="2312719"/>
            <a:ext cx="2441694" cy="338554"/>
          </a:xfrm>
          <a:prstGeom prst="rect">
            <a:avLst/>
          </a:prstGeom>
          <a:noFill/>
        </p:spPr>
        <p:txBody>
          <a:bodyPr wrap="none" rtlCol="0">
            <a:spAutoFit/>
          </a:bodyPr>
          <a:lstStyle/>
          <a:p>
            <a:pPr algn="ctr"/>
            <a:r>
              <a:rPr kumimoji="1" lang="ja-JP" altLang="en-US" sz="1600" b="1">
                <a:solidFill>
                  <a:schemeClr val="bg1"/>
                </a:solidFill>
                <a:latin typeface="Meiryo" panose="020B0604030504040204" pitchFamily="34" charset="-128"/>
                <a:ea typeface="Meiryo" panose="020B0604030504040204" pitchFamily="34" charset="-128"/>
              </a:rPr>
              <a:t>インターネット</a:t>
            </a:r>
            <a:r>
              <a:rPr lang="ja-JP" altLang="en-US" sz="1600" b="1">
                <a:solidFill>
                  <a:schemeClr val="bg1"/>
                </a:solidFill>
                <a:latin typeface="Meiryo" panose="020B0604030504040204" pitchFamily="34" charset="-128"/>
                <a:ea typeface="Meiryo" panose="020B0604030504040204" pitchFamily="34" charset="-128"/>
              </a:rPr>
              <a:t>サービス</a:t>
            </a:r>
            <a:endParaRPr kumimoji="1" lang="ja-JP" altLang="en-US" sz="1600" b="1">
              <a:solidFill>
                <a:schemeClr val="bg1"/>
              </a:solidFill>
              <a:latin typeface="Meiryo" panose="020B0604030504040204" pitchFamily="34" charset="-128"/>
              <a:ea typeface="Meiryo" panose="020B0604030504040204" pitchFamily="34" charset="-128"/>
            </a:endParaRPr>
          </a:p>
        </p:txBody>
      </p:sp>
      <p:sp>
        <p:nvSpPr>
          <p:cNvPr id="9" name="テキスト ボックス 8">
            <a:extLst>
              <a:ext uri="{FF2B5EF4-FFF2-40B4-BE49-F238E27FC236}">
                <a16:creationId xmlns:a16="http://schemas.microsoft.com/office/drawing/2014/main" id="{4B4CA7DB-19AC-0B2F-B17E-9541CE0DD4BE}"/>
              </a:ext>
            </a:extLst>
          </p:cNvPr>
          <p:cNvSpPr txBox="1"/>
          <p:nvPr/>
        </p:nvSpPr>
        <p:spPr>
          <a:xfrm>
            <a:off x="2417425" y="5877657"/>
            <a:ext cx="2236510" cy="338554"/>
          </a:xfrm>
          <a:prstGeom prst="rect">
            <a:avLst/>
          </a:prstGeom>
          <a:noFill/>
        </p:spPr>
        <p:txBody>
          <a:bodyPr wrap="none" rtlCol="0">
            <a:spAutoFit/>
          </a:bodyPr>
          <a:lstStyle/>
          <a:p>
            <a:pPr algn="ctr"/>
            <a:r>
              <a:rPr kumimoji="1" lang="ja-JP" altLang="en-US" sz="1600" b="1">
                <a:solidFill>
                  <a:schemeClr val="bg1"/>
                </a:solidFill>
                <a:latin typeface="Meiryo" panose="020B0604030504040204" pitchFamily="34" charset="-128"/>
                <a:ea typeface="Meiryo" panose="020B0604030504040204" pitchFamily="34" charset="-128"/>
              </a:rPr>
              <a:t>ソフトウェア</a:t>
            </a:r>
            <a:r>
              <a:rPr lang="ja-JP" altLang="en-US" sz="1600" b="1">
                <a:solidFill>
                  <a:schemeClr val="bg1"/>
                </a:solidFill>
                <a:latin typeface="Meiryo" panose="020B0604030504040204" pitchFamily="34" charset="-128"/>
                <a:ea typeface="Meiryo" panose="020B0604030504040204" pitchFamily="34" charset="-128"/>
              </a:rPr>
              <a:t>サービス</a:t>
            </a:r>
            <a:endParaRPr kumimoji="1" lang="ja-JP" altLang="en-US" sz="1600" b="1">
              <a:solidFill>
                <a:schemeClr val="bg1"/>
              </a:solidFill>
              <a:latin typeface="Meiryo" panose="020B0604030504040204" pitchFamily="34" charset="-128"/>
              <a:ea typeface="Meiryo" panose="020B0604030504040204" pitchFamily="34" charset="-128"/>
            </a:endParaRPr>
          </a:p>
        </p:txBody>
      </p:sp>
      <p:sp>
        <p:nvSpPr>
          <p:cNvPr id="11" name="テキスト ボックス 10">
            <a:extLst>
              <a:ext uri="{FF2B5EF4-FFF2-40B4-BE49-F238E27FC236}">
                <a16:creationId xmlns:a16="http://schemas.microsoft.com/office/drawing/2014/main" id="{37A01B49-8C7F-133B-9874-87B1361A00AE}"/>
              </a:ext>
            </a:extLst>
          </p:cNvPr>
          <p:cNvSpPr txBox="1"/>
          <p:nvPr/>
        </p:nvSpPr>
        <p:spPr>
          <a:xfrm>
            <a:off x="5094330" y="3303141"/>
            <a:ext cx="430887" cy="1733808"/>
          </a:xfrm>
          <a:prstGeom prst="rect">
            <a:avLst/>
          </a:prstGeom>
          <a:noFill/>
        </p:spPr>
        <p:txBody>
          <a:bodyPr vert="eaVert" wrap="none" rtlCol="0">
            <a:spAutoFit/>
          </a:bodyPr>
          <a:lstStyle/>
          <a:p>
            <a:pPr algn="ctr"/>
            <a:r>
              <a:rPr kumimoji="1" lang="ja-JP" altLang="en-US" sz="1600" b="1">
                <a:solidFill>
                  <a:schemeClr val="bg1"/>
                </a:solidFill>
                <a:latin typeface="Meiryo" panose="020B0604030504040204" pitchFamily="34" charset="-128"/>
                <a:ea typeface="Meiryo" panose="020B0604030504040204" pitchFamily="34" charset="-128"/>
              </a:rPr>
              <a:t>ソフトウェア</a:t>
            </a:r>
            <a:r>
              <a:rPr lang="ja-JP" altLang="en-US" sz="1600" b="1">
                <a:solidFill>
                  <a:schemeClr val="bg1"/>
                </a:solidFill>
                <a:latin typeface="Meiryo" panose="020B0604030504040204" pitchFamily="34" charset="-128"/>
                <a:ea typeface="Meiryo" panose="020B0604030504040204" pitchFamily="34" charset="-128"/>
              </a:rPr>
              <a:t>製品</a:t>
            </a:r>
            <a:endParaRPr kumimoji="1" lang="ja-JP" altLang="en-US" sz="1600" b="1">
              <a:solidFill>
                <a:schemeClr val="bg1"/>
              </a:solidFill>
              <a:latin typeface="Meiryo" panose="020B0604030504040204" pitchFamily="34" charset="-128"/>
              <a:ea typeface="Meiryo" panose="020B0604030504040204" pitchFamily="34" charset="-128"/>
            </a:endParaRPr>
          </a:p>
        </p:txBody>
      </p:sp>
      <p:sp>
        <p:nvSpPr>
          <p:cNvPr id="16" name="テキスト ボックス 15">
            <a:extLst>
              <a:ext uri="{FF2B5EF4-FFF2-40B4-BE49-F238E27FC236}">
                <a16:creationId xmlns:a16="http://schemas.microsoft.com/office/drawing/2014/main" id="{0A1F5A58-E802-91AE-AE8E-9D03E4C73A6B}"/>
              </a:ext>
            </a:extLst>
          </p:cNvPr>
          <p:cNvSpPr txBox="1"/>
          <p:nvPr/>
        </p:nvSpPr>
        <p:spPr>
          <a:xfrm>
            <a:off x="1485846" y="3343781"/>
            <a:ext cx="430887" cy="1733808"/>
          </a:xfrm>
          <a:prstGeom prst="rect">
            <a:avLst/>
          </a:prstGeom>
          <a:noFill/>
        </p:spPr>
        <p:txBody>
          <a:bodyPr vert="eaVert" wrap="none" rtlCol="0">
            <a:spAutoFit/>
          </a:bodyPr>
          <a:lstStyle/>
          <a:p>
            <a:pPr algn="ctr"/>
            <a:r>
              <a:rPr kumimoji="1" lang="ja-JP" altLang="en-US" sz="1600" b="1">
                <a:solidFill>
                  <a:schemeClr val="bg1"/>
                </a:solidFill>
                <a:latin typeface="Meiryo" panose="020B0604030504040204" pitchFamily="34" charset="-128"/>
                <a:ea typeface="Meiryo" panose="020B0604030504040204" pitchFamily="34" charset="-128"/>
              </a:rPr>
              <a:t>ハードウェア</a:t>
            </a:r>
            <a:r>
              <a:rPr lang="ja-JP" altLang="en-US" sz="1600" b="1">
                <a:solidFill>
                  <a:schemeClr val="bg1"/>
                </a:solidFill>
                <a:latin typeface="Meiryo" panose="020B0604030504040204" pitchFamily="34" charset="-128"/>
                <a:ea typeface="Meiryo" panose="020B0604030504040204" pitchFamily="34" charset="-128"/>
              </a:rPr>
              <a:t>製品</a:t>
            </a:r>
            <a:endParaRPr kumimoji="1" lang="ja-JP" altLang="en-US" sz="1600" b="1">
              <a:solidFill>
                <a:schemeClr val="bg1"/>
              </a:solidFill>
              <a:latin typeface="Meiryo" panose="020B0604030504040204" pitchFamily="34" charset="-128"/>
              <a:ea typeface="Meiryo" panose="020B0604030504040204" pitchFamily="34" charset="-128"/>
            </a:endParaRPr>
          </a:p>
        </p:txBody>
      </p:sp>
      <p:sp>
        <p:nvSpPr>
          <p:cNvPr id="32" name="テキスト ボックス 31">
            <a:extLst>
              <a:ext uri="{FF2B5EF4-FFF2-40B4-BE49-F238E27FC236}">
                <a16:creationId xmlns:a16="http://schemas.microsoft.com/office/drawing/2014/main" id="{97CE0301-91F8-BCCE-2056-15D94643EC64}"/>
              </a:ext>
            </a:extLst>
          </p:cNvPr>
          <p:cNvSpPr txBox="1"/>
          <p:nvPr/>
        </p:nvSpPr>
        <p:spPr>
          <a:xfrm>
            <a:off x="2811661" y="3721247"/>
            <a:ext cx="1484701" cy="1077218"/>
          </a:xfrm>
          <a:prstGeom prst="rect">
            <a:avLst/>
          </a:prstGeom>
          <a:noFill/>
        </p:spPr>
        <p:txBody>
          <a:bodyPr wrap="none" rtlCol="0">
            <a:spAutoFit/>
          </a:bodyPr>
          <a:lstStyle/>
          <a:p>
            <a:pPr algn="ctr"/>
            <a:r>
              <a:rPr kumimoji="1" lang="en-US" altLang="ja-JP" sz="3200" b="1" dirty="0">
                <a:solidFill>
                  <a:schemeClr val="bg1"/>
                </a:solidFill>
                <a:latin typeface="Meiryo" panose="020B0604030504040204" pitchFamily="34" charset="-128"/>
                <a:ea typeface="Meiryo" panose="020B0604030504040204" pitchFamily="34" charset="-128"/>
              </a:rPr>
              <a:t>IT</a:t>
            </a:r>
            <a:r>
              <a:rPr kumimoji="1" lang="ja-JP" altLang="en-US" sz="3200" b="1">
                <a:solidFill>
                  <a:schemeClr val="bg1"/>
                </a:solidFill>
                <a:latin typeface="Meiryo" panose="020B0604030504040204" pitchFamily="34" charset="-128"/>
                <a:ea typeface="Meiryo" panose="020B0604030504040204" pitchFamily="34" charset="-128"/>
              </a:rPr>
              <a:t>業界</a:t>
            </a:r>
            <a:endParaRPr kumimoji="1" lang="en-US" altLang="ja-JP" sz="3200" b="1" dirty="0">
              <a:solidFill>
                <a:schemeClr val="bg1"/>
              </a:solidFill>
              <a:latin typeface="Meiryo" panose="020B0604030504040204" pitchFamily="34" charset="-128"/>
              <a:ea typeface="Meiryo" panose="020B0604030504040204" pitchFamily="34" charset="-128"/>
            </a:endParaRPr>
          </a:p>
          <a:p>
            <a:pPr algn="ctr"/>
            <a:r>
              <a:rPr lang="en-US" altLang="ja-JP" sz="3200" b="1" dirty="0">
                <a:solidFill>
                  <a:schemeClr val="bg1"/>
                </a:solidFill>
                <a:latin typeface="Meiryo" panose="020B0604030504040204" pitchFamily="34" charset="-128"/>
                <a:ea typeface="Meiryo" panose="020B0604030504040204" pitchFamily="34" charset="-128"/>
              </a:rPr>
              <a:t>IT</a:t>
            </a:r>
            <a:r>
              <a:rPr lang="ja-JP" altLang="en-US" sz="3200" b="1">
                <a:solidFill>
                  <a:schemeClr val="bg1"/>
                </a:solidFill>
                <a:latin typeface="Meiryo" panose="020B0604030504040204" pitchFamily="34" charset="-128"/>
                <a:ea typeface="Meiryo" panose="020B0604030504040204" pitchFamily="34" charset="-128"/>
              </a:rPr>
              <a:t>企業</a:t>
            </a:r>
            <a:endParaRPr kumimoji="1" lang="ja-JP" altLang="en-US" sz="3200" b="1">
              <a:solidFill>
                <a:schemeClr val="bg1"/>
              </a:solidFill>
              <a:latin typeface="Meiryo" panose="020B0604030504040204" pitchFamily="34" charset="-128"/>
              <a:ea typeface="Meiryo" panose="020B0604030504040204" pitchFamily="34" charset="-128"/>
            </a:endParaRPr>
          </a:p>
        </p:txBody>
      </p:sp>
      <p:sp>
        <p:nvSpPr>
          <p:cNvPr id="43" name="テキスト ボックス 42">
            <a:extLst>
              <a:ext uri="{FF2B5EF4-FFF2-40B4-BE49-F238E27FC236}">
                <a16:creationId xmlns:a16="http://schemas.microsoft.com/office/drawing/2014/main" id="{EC276396-79E6-DD6C-FF83-718518FE1158}"/>
              </a:ext>
            </a:extLst>
          </p:cNvPr>
          <p:cNvSpPr txBox="1"/>
          <p:nvPr/>
        </p:nvSpPr>
        <p:spPr>
          <a:xfrm>
            <a:off x="2171462" y="5344725"/>
            <a:ext cx="2828403" cy="461665"/>
          </a:xfrm>
          <a:prstGeom prst="rect">
            <a:avLst/>
          </a:prstGeom>
          <a:noFill/>
        </p:spPr>
        <p:txBody>
          <a:bodyPr wrap="none" rtlCol="0">
            <a:spAutoFit/>
          </a:bodyPr>
          <a:lstStyle/>
          <a:p>
            <a:pPr algn="ctr"/>
            <a:r>
              <a:rPr kumimoji="1" lang="en-US" altLang="ja-JP" sz="1200" dirty="0">
                <a:solidFill>
                  <a:schemeClr val="bg1"/>
                </a:solidFill>
                <a:latin typeface="Meiryo" panose="020B0604030504040204" pitchFamily="34" charset="-128"/>
                <a:ea typeface="Meiryo" panose="020B0604030504040204" pitchFamily="34" charset="-128"/>
              </a:rPr>
              <a:t>NTT</a:t>
            </a:r>
            <a:r>
              <a:rPr kumimoji="1" lang="ja-JP" altLang="en-US" sz="1200" dirty="0">
                <a:solidFill>
                  <a:schemeClr val="bg1"/>
                </a:solidFill>
                <a:latin typeface="Meiryo" panose="020B0604030504040204" pitchFamily="34" charset="-128"/>
                <a:ea typeface="Meiryo" panose="020B0604030504040204" pitchFamily="34" charset="-128"/>
              </a:rPr>
              <a:t>データ</a:t>
            </a:r>
            <a:r>
              <a:rPr kumimoji="1" lang="en-US" altLang="ja-JP" sz="1200" dirty="0">
                <a:solidFill>
                  <a:schemeClr val="bg1"/>
                </a:solidFill>
                <a:latin typeface="Meiryo" panose="020B0604030504040204" pitchFamily="34" charset="-128"/>
                <a:ea typeface="Meiryo" panose="020B0604030504040204" pitchFamily="34" charset="-128"/>
              </a:rPr>
              <a:t>,Biprogy</a:t>
            </a:r>
            <a:r>
              <a:rPr lang="en-US" altLang="ja-JP" sz="1200" dirty="0">
                <a:solidFill>
                  <a:schemeClr val="bg1"/>
                </a:solidFill>
                <a:latin typeface="Meiryo" panose="020B0604030504040204" pitchFamily="34" charset="-128"/>
                <a:ea typeface="Meiryo" panose="020B0604030504040204" pitchFamily="34" charset="-128"/>
              </a:rPr>
              <a:t>,</a:t>
            </a:r>
            <a:r>
              <a:rPr kumimoji="1" lang="en-US" altLang="ja-JP" sz="1200" dirty="0">
                <a:solidFill>
                  <a:schemeClr val="bg1"/>
                </a:solidFill>
                <a:latin typeface="Meiryo" panose="020B0604030504040204" pitchFamily="34" charset="-128"/>
                <a:ea typeface="Meiryo" panose="020B0604030504040204" pitchFamily="34" charset="-128"/>
              </a:rPr>
              <a:t>SCSK</a:t>
            </a:r>
            <a:br>
              <a:rPr kumimoji="1" lang="en-US" altLang="ja-JP" sz="1200" dirty="0">
                <a:solidFill>
                  <a:schemeClr val="bg1"/>
                </a:solidFill>
                <a:latin typeface="Meiryo" panose="020B0604030504040204" pitchFamily="34" charset="-128"/>
                <a:ea typeface="Meiryo" panose="020B0604030504040204" pitchFamily="34" charset="-128"/>
              </a:rPr>
            </a:br>
            <a:r>
              <a:rPr kumimoji="1" lang="en-US" altLang="ja-JP" sz="1200" dirty="0">
                <a:solidFill>
                  <a:schemeClr val="bg1"/>
                </a:solidFill>
                <a:latin typeface="Meiryo" panose="020B0604030504040204" pitchFamily="34" charset="-128"/>
                <a:ea typeface="Meiryo" panose="020B0604030504040204" pitchFamily="34" charset="-128"/>
              </a:rPr>
              <a:t>NSSOL,NRI,CTC,</a:t>
            </a:r>
            <a:r>
              <a:rPr kumimoji="1" lang="ja-JP" altLang="en-US" sz="1200" dirty="0">
                <a:solidFill>
                  <a:schemeClr val="bg1"/>
                </a:solidFill>
                <a:latin typeface="Meiryo" panose="020B0604030504040204" pitchFamily="34" charset="-128"/>
                <a:ea typeface="Meiryo" panose="020B0604030504040204" pitchFamily="34" charset="-128"/>
              </a:rPr>
              <a:t>アクセンチュア</a:t>
            </a:r>
            <a:r>
              <a:rPr lang="ja-JP" altLang="en-US" sz="1200" dirty="0">
                <a:solidFill>
                  <a:schemeClr val="bg1"/>
                </a:solidFill>
                <a:latin typeface="Meiryo" panose="020B0604030504040204" pitchFamily="34" charset="-128"/>
                <a:ea typeface="Meiryo" panose="020B0604030504040204" pitchFamily="34" charset="-128"/>
              </a:rPr>
              <a:t>など</a:t>
            </a:r>
            <a:endParaRPr kumimoji="1" lang="ja-JP" altLang="en-US" sz="1200" dirty="0">
              <a:solidFill>
                <a:schemeClr val="bg1"/>
              </a:solidFill>
              <a:latin typeface="Meiryo" panose="020B0604030504040204" pitchFamily="34" charset="-128"/>
              <a:ea typeface="Meiryo" panose="020B0604030504040204" pitchFamily="34" charset="-128"/>
            </a:endParaRPr>
          </a:p>
        </p:txBody>
      </p:sp>
      <p:sp>
        <p:nvSpPr>
          <p:cNvPr id="44" name="テキスト ボックス 43">
            <a:extLst>
              <a:ext uri="{FF2B5EF4-FFF2-40B4-BE49-F238E27FC236}">
                <a16:creationId xmlns:a16="http://schemas.microsoft.com/office/drawing/2014/main" id="{9A4EEE5C-428A-B252-C610-3478A5829FC3}"/>
              </a:ext>
            </a:extLst>
          </p:cNvPr>
          <p:cNvSpPr txBox="1"/>
          <p:nvPr/>
        </p:nvSpPr>
        <p:spPr>
          <a:xfrm>
            <a:off x="2322106" y="2645829"/>
            <a:ext cx="2468369" cy="461665"/>
          </a:xfrm>
          <a:prstGeom prst="rect">
            <a:avLst/>
          </a:prstGeom>
          <a:noFill/>
        </p:spPr>
        <p:txBody>
          <a:bodyPr wrap="none" rtlCol="0">
            <a:spAutoFit/>
          </a:bodyPr>
          <a:lstStyle/>
          <a:p>
            <a:pPr algn="ctr"/>
            <a:r>
              <a:rPr kumimoji="1" lang="ja-JP" altLang="en-US" sz="1200" dirty="0">
                <a:solidFill>
                  <a:schemeClr val="bg1"/>
                </a:solidFill>
                <a:latin typeface="Meiryo" panose="020B0604030504040204" pitchFamily="34" charset="-128"/>
                <a:ea typeface="Meiryo" panose="020B0604030504040204" pitchFamily="34" charset="-128"/>
              </a:rPr>
              <a:t>楽天</a:t>
            </a:r>
            <a:r>
              <a:rPr kumimoji="1" lang="en-US" altLang="ja-JP" sz="1200" dirty="0">
                <a:solidFill>
                  <a:schemeClr val="bg1"/>
                </a:solidFill>
                <a:latin typeface="Meiryo" panose="020B0604030504040204" pitchFamily="34" charset="-128"/>
                <a:ea typeface="Meiryo" panose="020B0604030504040204" pitchFamily="34" charset="-128"/>
              </a:rPr>
              <a:t>,DeNA</a:t>
            </a:r>
            <a:r>
              <a:rPr lang="en-US" altLang="ja-JP" sz="1200" dirty="0">
                <a:solidFill>
                  <a:schemeClr val="bg1"/>
                </a:solidFill>
                <a:latin typeface="Meiryo" panose="020B0604030504040204" pitchFamily="34" charset="-128"/>
                <a:ea typeface="Meiryo" panose="020B0604030504040204" pitchFamily="34" charset="-128"/>
              </a:rPr>
              <a:t>,</a:t>
            </a:r>
            <a:r>
              <a:rPr kumimoji="1" lang="en-US" altLang="ja-JP" sz="1200" dirty="0">
                <a:solidFill>
                  <a:schemeClr val="bg1"/>
                </a:solidFill>
                <a:latin typeface="Meiryo" panose="020B0604030504040204" pitchFamily="34" charset="-128"/>
                <a:ea typeface="Meiryo" panose="020B0604030504040204" pitchFamily="34" charset="-128"/>
              </a:rPr>
              <a:t>Google,Salesforce</a:t>
            </a:r>
          </a:p>
          <a:p>
            <a:pPr algn="ctr"/>
            <a:r>
              <a:rPr lang="en-US" altLang="ja-JP" sz="1200" dirty="0">
                <a:solidFill>
                  <a:schemeClr val="bg1"/>
                </a:solidFill>
                <a:latin typeface="Meiryo" panose="020B0604030504040204" pitchFamily="34" charset="-128"/>
                <a:ea typeface="Meiryo" panose="020B0604030504040204" pitchFamily="34" charset="-128"/>
              </a:rPr>
              <a:t>AWS,IIJ,Yahoo,LINE,GREE</a:t>
            </a:r>
            <a:r>
              <a:rPr lang="ja-JP" altLang="en-US" sz="1200" dirty="0">
                <a:solidFill>
                  <a:schemeClr val="bg1"/>
                </a:solidFill>
                <a:latin typeface="Meiryo" panose="020B0604030504040204" pitchFamily="34" charset="-128"/>
                <a:ea typeface="Meiryo" panose="020B0604030504040204" pitchFamily="34" charset="-128"/>
              </a:rPr>
              <a:t>など</a:t>
            </a:r>
            <a:endParaRPr kumimoji="1" lang="ja-JP" altLang="en-US" sz="1200" dirty="0">
              <a:solidFill>
                <a:schemeClr val="bg1"/>
              </a:solidFill>
              <a:latin typeface="Meiryo" panose="020B0604030504040204" pitchFamily="34" charset="-128"/>
              <a:ea typeface="Meiryo" panose="020B0604030504040204" pitchFamily="34" charset="-128"/>
            </a:endParaRPr>
          </a:p>
        </p:txBody>
      </p:sp>
      <p:sp>
        <p:nvSpPr>
          <p:cNvPr id="45" name="テキスト ボックス 44">
            <a:extLst>
              <a:ext uri="{FF2B5EF4-FFF2-40B4-BE49-F238E27FC236}">
                <a16:creationId xmlns:a16="http://schemas.microsoft.com/office/drawing/2014/main" id="{61B5BF96-8C49-F488-2E67-114AA7EB235B}"/>
              </a:ext>
            </a:extLst>
          </p:cNvPr>
          <p:cNvSpPr txBox="1"/>
          <p:nvPr/>
        </p:nvSpPr>
        <p:spPr>
          <a:xfrm>
            <a:off x="1963830" y="3429000"/>
            <a:ext cx="553998" cy="1607748"/>
          </a:xfrm>
          <a:prstGeom prst="rect">
            <a:avLst/>
          </a:prstGeom>
          <a:noFill/>
        </p:spPr>
        <p:txBody>
          <a:bodyPr vert="eaVert" wrap="none" rtlCol="0">
            <a:spAutoFit/>
          </a:bodyPr>
          <a:lstStyle/>
          <a:p>
            <a:pPr algn="ctr"/>
            <a:r>
              <a:rPr kumimoji="1" lang="en-US" altLang="ja-JP" sz="1200" dirty="0">
                <a:solidFill>
                  <a:schemeClr val="bg1"/>
                </a:solidFill>
                <a:latin typeface="Meiryo" panose="020B0604030504040204" pitchFamily="34" charset="-128"/>
                <a:ea typeface="Meiryo" panose="020B0604030504040204" pitchFamily="34" charset="-128"/>
              </a:rPr>
              <a:t>HP,Dell,Lenovo,NEC</a:t>
            </a:r>
          </a:p>
          <a:p>
            <a:pPr algn="ctr"/>
            <a:r>
              <a:rPr lang="en-US" altLang="ja-JP" sz="1200" dirty="0">
                <a:solidFill>
                  <a:schemeClr val="bg1"/>
                </a:solidFill>
                <a:latin typeface="Meiryo" panose="020B0604030504040204" pitchFamily="34" charset="-128"/>
                <a:ea typeface="Meiryo" panose="020B0604030504040204" pitchFamily="34" charset="-128"/>
              </a:rPr>
              <a:t>Panasonic,ASUS</a:t>
            </a:r>
            <a:r>
              <a:rPr lang="ja-JP" altLang="en-US" sz="1200" dirty="0">
                <a:solidFill>
                  <a:schemeClr val="bg1"/>
                </a:solidFill>
                <a:latin typeface="Meiryo" panose="020B0604030504040204" pitchFamily="34" charset="-128"/>
                <a:ea typeface="Meiryo" panose="020B0604030504040204" pitchFamily="34" charset="-128"/>
              </a:rPr>
              <a:t>など</a:t>
            </a:r>
            <a:endParaRPr kumimoji="1" lang="en-US" altLang="ja-JP" sz="1200" dirty="0">
              <a:solidFill>
                <a:schemeClr val="bg1"/>
              </a:solidFill>
              <a:latin typeface="Meiryo" panose="020B0604030504040204" pitchFamily="34" charset="-128"/>
              <a:ea typeface="Meiryo" panose="020B0604030504040204" pitchFamily="34" charset="-128"/>
            </a:endParaRPr>
          </a:p>
        </p:txBody>
      </p:sp>
      <p:sp>
        <p:nvSpPr>
          <p:cNvPr id="46" name="テキスト ボックス 45">
            <a:extLst>
              <a:ext uri="{FF2B5EF4-FFF2-40B4-BE49-F238E27FC236}">
                <a16:creationId xmlns:a16="http://schemas.microsoft.com/office/drawing/2014/main" id="{6063E38B-7906-B63E-E7D8-A0C8C331548F}"/>
              </a:ext>
            </a:extLst>
          </p:cNvPr>
          <p:cNvSpPr txBox="1"/>
          <p:nvPr/>
        </p:nvSpPr>
        <p:spPr>
          <a:xfrm>
            <a:off x="4599058" y="3399052"/>
            <a:ext cx="553998" cy="1623265"/>
          </a:xfrm>
          <a:prstGeom prst="rect">
            <a:avLst/>
          </a:prstGeom>
          <a:noFill/>
        </p:spPr>
        <p:txBody>
          <a:bodyPr vert="eaVert" wrap="none" rtlCol="0">
            <a:spAutoFit/>
          </a:bodyPr>
          <a:lstStyle/>
          <a:p>
            <a:pPr algn="ctr"/>
            <a:r>
              <a:rPr kumimoji="1" lang="en-US" altLang="ja-JP" sz="1200" dirty="0">
                <a:solidFill>
                  <a:schemeClr val="bg1"/>
                </a:solidFill>
                <a:latin typeface="Meiryo" panose="020B0604030504040204" pitchFamily="34" charset="-128"/>
                <a:ea typeface="Meiryo" panose="020B0604030504040204" pitchFamily="34" charset="-128"/>
              </a:rPr>
              <a:t>Oracle,SAP,Microsoft</a:t>
            </a:r>
          </a:p>
          <a:p>
            <a:pPr algn="ctr"/>
            <a:r>
              <a:rPr lang="en-US" altLang="ja-JP" sz="1200" dirty="0">
                <a:solidFill>
                  <a:schemeClr val="bg1"/>
                </a:solidFill>
                <a:latin typeface="Meiryo" panose="020B0604030504040204" pitchFamily="34" charset="-128"/>
                <a:ea typeface="Meiryo" panose="020B0604030504040204" pitchFamily="34" charset="-128"/>
              </a:rPr>
              <a:t>AutoCAD,Intuit</a:t>
            </a:r>
            <a:r>
              <a:rPr lang="ja-JP" altLang="en-US" sz="1200" dirty="0">
                <a:solidFill>
                  <a:schemeClr val="bg1"/>
                </a:solidFill>
                <a:latin typeface="Meiryo" panose="020B0604030504040204" pitchFamily="34" charset="-128"/>
                <a:ea typeface="Meiryo" panose="020B0604030504040204" pitchFamily="34" charset="-128"/>
              </a:rPr>
              <a:t>など</a:t>
            </a:r>
            <a:endParaRPr kumimoji="1" lang="en-US" altLang="ja-JP" sz="1200" dirty="0">
              <a:solidFill>
                <a:schemeClr val="bg1"/>
              </a:solidFill>
              <a:latin typeface="Meiryo" panose="020B0604030504040204" pitchFamily="34" charset="-128"/>
              <a:ea typeface="Meiryo" panose="020B0604030504040204" pitchFamily="34" charset="-128"/>
            </a:endParaRPr>
          </a:p>
        </p:txBody>
      </p:sp>
      <p:sp>
        <p:nvSpPr>
          <p:cNvPr id="62" name="テキスト ボックス 61">
            <a:extLst>
              <a:ext uri="{FF2B5EF4-FFF2-40B4-BE49-F238E27FC236}">
                <a16:creationId xmlns:a16="http://schemas.microsoft.com/office/drawing/2014/main" id="{F7FDDE74-14BA-EC43-FE84-698A15AAC5A9}"/>
              </a:ext>
            </a:extLst>
          </p:cNvPr>
          <p:cNvSpPr txBox="1"/>
          <p:nvPr/>
        </p:nvSpPr>
        <p:spPr>
          <a:xfrm>
            <a:off x="5876316" y="4406386"/>
            <a:ext cx="3182443" cy="2031325"/>
          </a:xfrm>
          <a:prstGeom prst="rect">
            <a:avLst/>
          </a:prstGeom>
          <a:noFill/>
        </p:spPr>
        <p:txBody>
          <a:bodyPr wrap="square" rtlCol="0">
            <a:spAutoFit/>
          </a:bodyPr>
          <a:lstStyle/>
          <a:p>
            <a:pPr algn="ctr"/>
            <a:r>
              <a:rPr lang="ja-JP" altLang="en-US" b="1" dirty="0">
                <a:solidFill>
                  <a:schemeClr val="accent3">
                    <a:lumMod val="50000"/>
                  </a:schemeClr>
                </a:solidFill>
                <a:latin typeface="Meiryo" panose="020B0604030504040204" pitchFamily="34" charset="-128"/>
                <a:ea typeface="Meiryo" panose="020B0604030504040204" pitchFamily="34" charset="-128"/>
              </a:rPr>
              <a:t>ソフトウェアサービス事業者</a:t>
            </a:r>
            <a:endParaRPr lang="en-US" altLang="ja-JP" b="1" dirty="0">
              <a:solidFill>
                <a:schemeClr val="accent3">
                  <a:lumMod val="50000"/>
                </a:schemeClr>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lang="ja-JP" altLang="en-US" sz="1200" b="1" dirty="0">
                <a:solidFill>
                  <a:schemeClr val="accent3">
                    <a:lumMod val="50000"/>
                  </a:schemeClr>
                </a:solidFill>
                <a:latin typeface="Meiryo" panose="020B0604030504040204" pitchFamily="34" charset="-128"/>
                <a:ea typeface="Meiryo" panose="020B0604030504040204" pitchFamily="34" charset="-128"/>
              </a:rPr>
              <a:t>他社の</a:t>
            </a:r>
            <a:r>
              <a:rPr lang="ja-JP" altLang="en-US" sz="1200" dirty="0">
                <a:solidFill>
                  <a:schemeClr val="accent3">
                    <a:lumMod val="50000"/>
                  </a:schemeClr>
                </a:solidFill>
                <a:latin typeface="Meiryo" panose="020B0604030504040204" pitchFamily="34" charset="-128"/>
                <a:ea typeface="Meiryo" panose="020B0604030504040204" pitchFamily="34" charset="-128"/>
              </a:rPr>
              <a:t>インターネットサービス（クラウド）やソフトウェア／ハードウェア</a:t>
            </a:r>
            <a:r>
              <a:rPr lang="ja-JP" altLang="en-US" sz="1200" b="1" dirty="0">
                <a:solidFill>
                  <a:schemeClr val="accent3">
                    <a:lumMod val="50000"/>
                  </a:schemeClr>
                </a:solidFill>
                <a:latin typeface="Meiryo" panose="020B0604030504040204" pitchFamily="34" charset="-128"/>
                <a:ea typeface="Meiryo" panose="020B0604030504040204" pitchFamily="34" charset="-128"/>
              </a:rPr>
              <a:t>製品を利用</a:t>
            </a:r>
            <a:r>
              <a:rPr lang="ja-JP" altLang="en-US" sz="1200" dirty="0">
                <a:solidFill>
                  <a:schemeClr val="accent3">
                    <a:lumMod val="50000"/>
                  </a:schemeClr>
                </a:solidFill>
                <a:latin typeface="Meiryo" panose="020B0604030504040204" pitchFamily="34" charset="-128"/>
                <a:ea typeface="Meiryo" panose="020B0604030504040204" pitchFamily="34" charset="-128"/>
              </a:rPr>
              <a:t>し、</a:t>
            </a:r>
            <a:r>
              <a:rPr lang="ja-JP" altLang="en-US" sz="1200" b="1" dirty="0">
                <a:solidFill>
                  <a:schemeClr val="accent3">
                    <a:lumMod val="50000"/>
                  </a:schemeClr>
                </a:solidFill>
                <a:latin typeface="Meiryo" panose="020B0604030504040204" pitchFamily="34" charset="-128"/>
                <a:ea typeface="Meiryo" panose="020B0604030504040204" pitchFamily="34" charset="-128"/>
              </a:rPr>
              <a:t>システム開発や運用などの仕事を作っている</a:t>
            </a:r>
            <a:r>
              <a:rPr lang="ja-JP" altLang="en-US" sz="1200" dirty="0">
                <a:solidFill>
                  <a:schemeClr val="accent3">
                    <a:lumMod val="50000"/>
                  </a:schemeClr>
                </a:solidFill>
                <a:latin typeface="Meiryo" panose="020B0604030504040204" pitchFamily="34" charset="-128"/>
                <a:ea typeface="Meiryo" panose="020B0604030504040204" pitchFamily="34" charset="-128"/>
              </a:rPr>
              <a:t>ことが多い。</a:t>
            </a:r>
            <a:endParaRPr lang="en-US" altLang="ja-JP" sz="1200" dirty="0">
              <a:solidFill>
                <a:schemeClr val="accent3">
                  <a:lumMod val="50000"/>
                </a:schemeClr>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lang="ja-JP" altLang="en-US" sz="1200" dirty="0">
                <a:solidFill>
                  <a:schemeClr val="accent3">
                    <a:lumMod val="50000"/>
                  </a:schemeClr>
                </a:solidFill>
                <a:latin typeface="Meiryo" panose="020B0604030504040204" pitchFamily="34" charset="-128"/>
                <a:ea typeface="Meiryo" panose="020B0604030504040204" pitchFamily="34" charset="-128"/>
              </a:rPr>
              <a:t>インターネットサービスやソフトウェア製品の比重を高める傾向にある。</a:t>
            </a:r>
            <a:endParaRPr lang="en-US" altLang="ja-JP" sz="1200" dirty="0">
              <a:solidFill>
                <a:schemeClr val="accent3">
                  <a:lumMod val="50000"/>
                </a:schemeClr>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lang="ja-JP" altLang="en-US" sz="1200" dirty="0">
                <a:solidFill>
                  <a:schemeClr val="accent3">
                    <a:lumMod val="50000"/>
                  </a:schemeClr>
                </a:solidFill>
                <a:latin typeface="Meiryo" panose="020B0604030504040204" pitchFamily="34" charset="-128"/>
                <a:ea typeface="Meiryo" panose="020B0604030504040204" pitchFamily="34" charset="-128"/>
              </a:rPr>
              <a:t>クラウドや</a:t>
            </a:r>
            <a:r>
              <a:rPr lang="en-US" altLang="ja-JP" sz="1200" dirty="0">
                <a:solidFill>
                  <a:schemeClr val="accent3">
                    <a:lumMod val="50000"/>
                  </a:schemeClr>
                </a:solidFill>
                <a:latin typeface="Meiryo" panose="020B0604030504040204" pitchFamily="34" charset="-128"/>
                <a:ea typeface="Meiryo" panose="020B0604030504040204" pitchFamily="34" charset="-128"/>
              </a:rPr>
              <a:t>AI</a:t>
            </a:r>
            <a:r>
              <a:rPr lang="ja-JP" altLang="en-US" sz="1200" dirty="0">
                <a:solidFill>
                  <a:schemeClr val="accent3">
                    <a:lumMod val="50000"/>
                  </a:schemeClr>
                </a:solidFill>
                <a:latin typeface="Meiryo" panose="020B0604030504040204" pitchFamily="34" charset="-128"/>
                <a:ea typeface="Meiryo" panose="020B0604030504040204" pitchFamily="34" charset="-128"/>
              </a:rPr>
              <a:t>にできることが増え、開発や運用などの工数が減少するとされ、事業内容の変革を迫られている。</a:t>
            </a:r>
            <a:endParaRPr lang="en-US" altLang="ja-JP" sz="1200" dirty="0">
              <a:solidFill>
                <a:schemeClr val="accent3">
                  <a:lumMod val="50000"/>
                </a:schemeClr>
              </a:solidFill>
              <a:latin typeface="Meiryo" panose="020B0604030504040204" pitchFamily="34" charset="-128"/>
              <a:ea typeface="Meiryo" panose="020B0604030504040204" pitchFamily="34" charset="-128"/>
            </a:endParaRPr>
          </a:p>
        </p:txBody>
      </p:sp>
      <p:sp>
        <p:nvSpPr>
          <p:cNvPr id="64" name="テキスト ボックス 63">
            <a:extLst>
              <a:ext uri="{FF2B5EF4-FFF2-40B4-BE49-F238E27FC236}">
                <a16:creationId xmlns:a16="http://schemas.microsoft.com/office/drawing/2014/main" id="{47602CBD-38F6-BCAA-0195-17349F03C1D3}"/>
              </a:ext>
            </a:extLst>
          </p:cNvPr>
          <p:cNvSpPr txBox="1"/>
          <p:nvPr/>
        </p:nvSpPr>
        <p:spPr>
          <a:xfrm>
            <a:off x="5207372" y="970251"/>
            <a:ext cx="3851387" cy="1569660"/>
          </a:xfrm>
          <a:prstGeom prst="rect">
            <a:avLst/>
          </a:prstGeom>
          <a:noFill/>
        </p:spPr>
        <p:txBody>
          <a:bodyPr wrap="square">
            <a:spAutoFit/>
          </a:bodyPr>
          <a:lstStyle/>
          <a:p>
            <a:pPr marL="285750" indent="-285750">
              <a:buFont typeface="Wingdings" pitchFamily="2" charset="2"/>
              <a:buChar char="Ø"/>
            </a:pPr>
            <a:r>
              <a:rPr kumimoji="1" lang="ja-JP" altLang="en-US" sz="1200" dirty="0">
                <a:latin typeface="Meiryo" panose="020B0604030504040204" pitchFamily="34" charset="-128"/>
                <a:ea typeface="Meiryo" panose="020B0604030504040204" pitchFamily="34" charset="-128"/>
              </a:rPr>
              <a:t>ひとつの企業／グループで</a:t>
            </a:r>
            <a:r>
              <a:rPr lang="ja-JP" altLang="en-US" sz="1200" dirty="0">
                <a:latin typeface="Meiryo" panose="020B0604030504040204" pitchFamily="34" charset="-128"/>
                <a:ea typeface="Meiryo" panose="020B0604030504040204" pitchFamily="34" charset="-128"/>
              </a:rPr>
              <a:t>複数の事業領域をカバーする場合が多い。</a:t>
            </a:r>
            <a:endParaRPr lang="en-US" altLang="ja-JP" sz="1200" dirty="0">
              <a:latin typeface="Meiryo" panose="020B0604030504040204" pitchFamily="34" charset="-128"/>
              <a:ea typeface="Meiryo" panose="020B0604030504040204" pitchFamily="34" charset="-128"/>
            </a:endParaRPr>
          </a:p>
          <a:p>
            <a:pPr marL="285750" indent="-285750">
              <a:buFont typeface="Wingdings" pitchFamily="2" charset="2"/>
              <a:buChar char="Ø"/>
            </a:pPr>
            <a:r>
              <a:rPr lang="ja-JP" altLang="en-US" sz="1200" dirty="0">
                <a:latin typeface="Meiryo" panose="020B0604030504040204" pitchFamily="34" charset="-128"/>
                <a:ea typeface="Meiryo" panose="020B0604030504040204" pitchFamily="34" charset="-128"/>
              </a:rPr>
              <a:t>ハードウェア製品とソフトウェア製品を明確に区分することは難しい。</a:t>
            </a:r>
            <a:endParaRPr lang="en-US" altLang="ja-JP" sz="1200" dirty="0">
              <a:latin typeface="Meiryo" panose="020B0604030504040204" pitchFamily="34" charset="-128"/>
              <a:ea typeface="Meiryo" panose="020B0604030504040204" pitchFamily="34" charset="-128"/>
            </a:endParaRPr>
          </a:p>
          <a:p>
            <a:pPr marL="285750" indent="-285750">
              <a:buFont typeface="Wingdings" pitchFamily="2" charset="2"/>
              <a:buChar char="Ø"/>
            </a:pPr>
            <a:r>
              <a:rPr lang="ja-JP" altLang="en-US" sz="1200" dirty="0">
                <a:latin typeface="Meiryo" panose="020B0604030504040204" pitchFamily="34" charset="-128"/>
                <a:ea typeface="Meiryo" panose="020B0604030504040204" pitchFamily="34" charset="-128"/>
              </a:rPr>
              <a:t>法律や規制の制約がある</a:t>
            </a:r>
            <a:r>
              <a:rPr lang="ja-JP" altLang="en-US" sz="1200" b="1" dirty="0">
                <a:latin typeface="Meiryo" panose="020B0604030504040204" pitchFamily="34" charset="-128"/>
                <a:ea typeface="Meiryo" panose="020B0604030504040204" pitchFamily="34" charset="-128"/>
              </a:rPr>
              <a:t>通信／ネットワーク・キャリア</a:t>
            </a:r>
            <a:r>
              <a:rPr lang="ja-JP" altLang="en-US" sz="1200" dirty="0">
                <a:latin typeface="Meiryo" panose="020B0604030504040204" pitchFamily="34" charset="-128"/>
                <a:ea typeface="Meiryo" panose="020B0604030504040204" pitchFamily="34" charset="-128"/>
              </a:rPr>
              <a:t>とユーザー企業への個別対応が求められる</a:t>
            </a:r>
            <a:r>
              <a:rPr lang="ja-JP" altLang="en-US" sz="1200" b="1" dirty="0">
                <a:latin typeface="Meiryo" panose="020B0604030504040204" pitchFamily="34" charset="-128"/>
                <a:ea typeface="Meiryo" panose="020B0604030504040204" pitchFamily="34" charset="-128"/>
              </a:rPr>
              <a:t>ソフトウェアサービス</a:t>
            </a:r>
            <a:r>
              <a:rPr lang="ja-JP" altLang="en-US" sz="1200" dirty="0">
                <a:latin typeface="Meiryo" panose="020B0604030504040204" pitchFamily="34" charset="-128"/>
                <a:ea typeface="Meiryo" panose="020B0604030504040204" pitchFamily="34" charset="-128"/>
              </a:rPr>
              <a:t>は、</a:t>
            </a:r>
            <a:r>
              <a:rPr lang="ja-JP" altLang="en-US" sz="1200" b="1" dirty="0">
                <a:latin typeface="Meiryo" panose="020B0604030504040204" pitchFamily="34" charset="-128"/>
                <a:ea typeface="Meiryo" panose="020B0604030504040204" pitchFamily="34" charset="-128"/>
              </a:rPr>
              <a:t>日本企業</a:t>
            </a:r>
            <a:r>
              <a:rPr lang="ja-JP" altLang="en-US" sz="1200" dirty="0">
                <a:latin typeface="Meiryo" panose="020B0604030504040204" pitchFamily="34" charset="-128"/>
                <a:ea typeface="Meiryo" panose="020B0604030504040204" pitchFamily="34" charset="-128"/>
              </a:rPr>
              <a:t>が優勢。</a:t>
            </a:r>
            <a:r>
              <a:rPr lang="ja-JP" altLang="en-US" sz="1200" b="1" dirty="0">
                <a:latin typeface="Meiryo" panose="020B0604030504040204" pitchFamily="34" charset="-128"/>
                <a:ea typeface="Meiryo" panose="020B0604030504040204" pitchFamily="34" charset="-128"/>
              </a:rPr>
              <a:t>それ以外は海外企業</a:t>
            </a:r>
            <a:r>
              <a:rPr lang="ja-JP" altLang="en-US" sz="1200" dirty="0">
                <a:latin typeface="Meiryo" panose="020B0604030504040204" pitchFamily="34" charset="-128"/>
                <a:ea typeface="Meiryo" panose="020B0604030504040204" pitchFamily="34" charset="-128"/>
              </a:rPr>
              <a:t>が圧倒的なシェアを持つ。</a:t>
            </a:r>
            <a:endParaRPr lang="en-US" altLang="ja-JP" sz="1200" dirty="0">
              <a:latin typeface="Meiryo" panose="020B0604030504040204" pitchFamily="34" charset="-128"/>
              <a:ea typeface="Meiryo" panose="020B0604030504040204" pitchFamily="34" charset="-128"/>
            </a:endParaRPr>
          </a:p>
        </p:txBody>
      </p:sp>
      <p:grpSp>
        <p:nvGrpSpPr>
          <p:cNvPr id="71" name="グループ化 70">
            <a:extLst>
              <a:ext uri="{FF2B5EF4-FFF2-40B4-BE49-F238E27FC236}">
                <a16:creationId xmlns:a16="http://schemas.microsoft.com/office/drawing/2014/main" id="{84D59793-F8FB-8D20-B0F2-A193503E6448}"/>
              </a:ext>
            </a:extLst>
          </p:cNvPr>
          <p:cNvGrpSpPr/>
          <p:nvPr/>
        </p:nvGrpSpPr>
        <p:grpSpPr>
          <a:xfrm>
            <a:off x="5988759" y="2995364"/>
            <a:ext cx="2924842" cy="1052113"/>
            <a:chOff x="5988759" y="2995364"/>
            <a:chExt cx="2924842" cy="1052113"/>
          </a:xfrm>
        </p:grpSpPr>
        <p:sp>
          <p:nvSpPr>
            <p:cNvPr id="70" name="右矢印 69">
              <a:extLst>
                <a:ext uri="{FF2B5EF4-FFF2-40B4-BE49-F238E27FC236}">
                  <a16:creationId xmlns:a16="http://schemas.microsoft.com/office/drawing/2014/main" id="{DB0FDCB9-2F5D-4CE1-2F25-427E41151F39}"/>
                </a:ext>
              </a:extLst>
            </p:cNvPr>
            <p:cNvSpPr/>
            <p:nvPr/>
          </p:nvSpPr>
          <p:spPr>
            <a:xfrm>
              <a:off x="6012085" y="2995364"/>
              <a:ext cx="2901516" cy="1052113"/>
            </a:xfrm>
            <a:prstGeom prst="rightArrow">
              <a:avLst>
                <a:gd name="adj1" fmla="val 73569"/>
                <a:gd name="adj2" fmla="val 50000"/>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9" name="テキスト ボックス 68">
              <a:extLst>
                <a:ext uri="{FF2B5EF4-FFF2-40B4-BE49-F238E27FC236}">
                  <a16:creationId xmlns:a16="http://schemas.microsoft.com/office/drawing/2014/main" id="{CE6873B7-F8AF-3023-BFFE-840AFFFB56EF}"/>
                </a:ext>
              </a:extLst>
            </p:cNvPr>
            <p:cNvSpPr txBox="1"/>
            <p:nvPr/>
          </p:nvSpPr>
          <p:spPr>
            <a:xfrm>
              <a:off x="5988759" y="3262384"/>
              <a:ext cx="2664512" cy="584775"/>
            </a:xfrm>
            <a:prstGeom prst="rect">
              <a:avLst/>
            </a:prstGeom>
            <a:noFill/>
          </p:spPr>
          <p:txBody>
            <a:bodyPr wrap="none" rtlCol="0">
              <a:spAutoFit/>
            </a:bodyPr>
            <a:lstStyle/>
            <a:p>
              <a:pPr algn="r"/>
              <a:r>
                <a:rPr lang="ja-JP" altLang="en-US" sz="1600" b="1">
                  <a:solidFill>
                    <a:schemeClr val="bg1"/>
                  </a:solidFill>
                  <a:latin typeface="Meiryo" panose="020B0604030504040204" pitchFamily="34" charset="-128"/>
                  <a:ea typeface="Meiryo" panose="020B0604030504040204" pitchFamily="34" charset="-128"/>
                </a:rPr>
                <a:t>クラウド</a:t>
              </a:r>
              <a:r>
                <a:rPr lang="en-US" altLang="ja-JP" sz="1600" b="1" dirty="0">
                  <a:solidFill>
                    <a:schemeClr val="bg1"/>
                  </a:solidFill>
                  <a:latin typeface="Meiryo" panose="020B0604030504040204" pitchFamily="34" charset="-128"/>
                  <a:ea typeface="Meiryo" panose="020B0604030504040204" pitchFamily="34" charset="-128"/>
                </a:rPr>
                <a:t>×AI</a:t>
              </a:r>
              <a:r>
                <a:rPr lang="ja-JP" altLang="en-US" sz="1600" b="1">
                  <a:solidFill>
                    <a:schemeClr val="bg1"/>
                  </a:solidFill>
                  <a:latin typeface="Meiryo" panose="020B0604030504040204" pitchFamily="34" charset="-128"/>
                  <a:ea typeface="Meiryo" panose="020B0604030504040204" pitchFamily="34" charset="-128"/>
                </a:rPr>
                <a:t>の発展と普及</a:t>
              </a:r>
              <a:endParaRPr lang="en-US" altLang="ja-JP" sz="1600" b="1" dirty="0">
                <a:solidFill>
                  <a:schemeClr val="bg1"/>
                </a:solidFill>
                <a:latin typeface="Meiryo" panose="020B0604030504040204" pitchFamily="34" charset="-128"/>
                <a:ea typeface="Meiryo" panose="020B0604030504040204" pitchFamily="34" charset="-128"/>
              </a:endParaRPr>
            </a:p>
            <a:p>
              <a:pPr algn="r"/>
              <a:r>
                <a:rPr lang="ja-JP" altLang="en-US" sz="1600" b="1">
                  <a:solidFill>
                    <a:schemeClr val="bg1"/>
                  </a:solidFill>
                  <a:latin typeface="Meiryo" panose="020B0604030504040204" pitchFamily="34" charset="-128"/>
                  <a:ea typeface="Meiryo" panose="020B0604030504040204" pitchFamily="34" charset="-128"/>
                </a:rPr>
                <a:t>で工数（人的作業）が消失</a:t>
              </a:r>
              <a:endParaRPr kumimoji="1" lang="ja-JP" altLang="en-US" sz="1600" b="1">
                <a:solidFill>
                  <a:schemeClr val="bg1"/>
                </a:solidFill>
                <a:latin typeface="Meiryo" panose="020B0604030504040204" pitchFamily="34" charset="-128"/>
                <a:ea typeface="Meiryo" panose="020B0604030504040204" pitchFamily="34" charset="-128"/>
              </a:endParaRPr>
            </a:p>
          </p:txBody>
        </p:sp>
      </p:grpSp>
      <p:pic>
        <p:nvPicPr>
          <p:cNvPr id="14" name="図 13" descr="図形, 円&#10;&#10;自動的に生成された説明">
            <a:extLst>
              <a:ext uri="{FF2B5EF4-FFF2-40B4-BE49-F238E27FC236}">
                <a16:creationId xmlns:a16="http://schemas.microsoft.com/office/drawing/2014/main" id="{6B5D5CE0-9455-5F43-42F8-99FD2AD8FD07}"/>
              </a:ext>
            </a:extLst>
          </p:cNvPr>
          <p:cNvPicPr>
            <a:picLocks noChangeAspect="1"/>
          </p:cNvPicPr>
          <p:nvPr/>
        </p:nvPicPr>
        <p:blipFill>
          <a:blip r:embed="rId2"/>
          <a:stretch>
            <a:fillRect/>
          </a:stretch>
        </p:blipFill>
        <p:spPr>
          <a:xfrm rot="633654">
            <a:off x="2912019" y="4526627"/>
            <a:ext cx="1995075" cy="1854722"/>
          </a:xfrm>
          <a:prstGeom prst="rect">
            <a:avLst/>
          </a:prstGeom>
        </p:spPr>
      </p:pic>
    </p:spTree>
    <p:extLst>
      <p:ext uri="{BB962C8B-B14F-4D97-AF65-F5344CB8AC3E}">
        <p14:creationId xmlns:p14="http://schemas.microsoft.com/office/powerpoint/2010/main" val="2042622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72"/>
                                        </p:tgtEl>
                                        <p:attrNameLst>
                                          <p:attrName>style.visibility</p:attrName>
                                        </p:attrNameLst>
                                      </p:cBhvr>
                                      <p:to>
                                        <p:strVal val="visible"/>
                                      </p:to>
                                    </p:set>
                                    <p:anim calcmode="lin" valueType="num">
                                      <p:cBhvr>
                                        <p:cTn id="7" dur="500" fill="hold"/>
                                        <p:tgtEl>
                                          <p:spTgt spid="72"/>
                                        </p:tgtEl>
                                        <p:attrNameLst>
                                          <p:attrName>ppt_w</p:attrName>
                                        </p:attrNameLst>
                                      </p:cBhvr>
                                      <p:tavLst>
                                        <p:tav tm="0">
                                          <p:val>
                                            <p:fltVal val="0"/>
                                          </p:val>
                                        </p:tav>
                                        <p:tav tm="100000">
                                          <p:val>
                                            <p:strVal val="#ppt_w"/>
                                          </p:val>
                                        </p:tav>
                                      </p:tavLst>
                                    </p:anim>
                                    <p:anim calcmode="lin" valueType="num">
                                      <p:cBhvr>
                                        <p:cTn id="8" dur="500" fill="hold"/>
                                        <p:tgtEl>
                                          <p:spTgt spid="72"/>
                                        </p:tgtEl>
                                        <p:attrNameLst>
                                          <p:attrName>ppt_h</p:attrName>
                                        </p:attrNameLst>
                                      </p:cBhvr>
                                      <p:tavLst>
                                        <p:tav tm="0">
                                          <p:val>
                                            <p:fltVal val="0"/>
                                          </p:val>
                                        </p:tav>
                                        <p:tav tm="100000">
                                          <p:val>
                                            <p:strVal val="#ppt_h"/>
                                          </p:val>
                                        </p:tav>
                                      </p:tavLst>
                                    </p:anim>
                                    <p:animEffect transition="in" filter="fade">
                                      <p:cBhvr>
                                        <p:cTn id="9" dur="500"/>
                                        <p:tgtEl>
                                          <p:spTgt spid="72"/>
                                        </p:tgtEl>
                                      </p:cBhvr>
                                    </p:animEffect>
                                  </p:childTnLst>
                                </p:cTn>
                              </p:par>
                              <p:par>
                                <p:cTn id="10" presetID="53" presetClass="entr" presetSubtype="16" fill="hold" nodeType="withEffect">
                                  <p:stCondLst>
                                    <p:cond delay="0"/>
                                  </p:stCondLst>
                                  <p:childTnLst>
                                    <p:set>
                                      <p:cBhvr>
                                        <p:cTn id="11" dur="1" fill="hold">
                                          <p:stCondLst>
                                            <p:cond delay="0"/>
                                          </p:stCondLst>
                                        </p:cTn>
                                        <p:tgtEl>
                                          <p:spTgt spid="73"/>
                                        </p:tgtEl>
                                        <p:attrNameLst>
                                          <p:attrName>style.visibility</p:attrName>
                                        </p:attrNameLst>
                                      </p:cBhvr>
                                      <p:to>
                                        <p:strVal val="visible"/>
                                      </p:to>
                                    </p:set>
                                    <p:anim calcmode="lin" valueType="num">
                                      <p:cBhvr>
                                        <p:cTn id="12" dur="500" fill="hold"/>
                                        <p:tgtEl>
                                          <p:spTgt spid="73"/>
                                        </p:tgtEl>
                                        <p:attrNameLst>
                                          <p:attrName>ppt_w</p:attrName>
                                        </p:attrNameLst>
                                      </p:cBhvr>
                                      <p:tavLst>
                                        <p:tav tm="0">
                                          <p:val>
                                            <p:fltVal val="0"/>
                                          </p:val>
                                        </p:tav>
                                        <p:tav tm="100000">
                                          <p:val>
                                            <p:strVal val="#ppt_w"/>
                                          </p:val>
                                        </p:tav>
                                      </p:tavLst>
                                    </p:anim>
                                    <p:anim calcmode="lin" valueType="num">
                                      <p:cBhvr>
                                        <p:cTn id="13" dur="500" fill="hold"/>
                                        <p:tgtEl>
                                          <p:spTgt spid="73"/>
                                        </p:tgtEl>
                                        <p:attrNameLst>
                                          <p:attrName>ppt_h</p:attrName>
                                        </p:attrNameLst>
                                      </p:cBhvr>
                                      <p:tavLst>
                                        <p:tav tm="0">
                                          <p:val>
                                            <p:fltVal val="0"/>
                                          </p:val>
                                        </p:tav>
                                        <p:tav tm="100000">
                                          <p:val>
                                            <p:strVal val="#ppt_h"/>
                                          </p:val>
                                        </p:tav>
                                      </p:tavLst>
                                    </p:anim>
                                    <p:animEffect transition="in" filter="fade">
                                      <p:cBhvr>
                                        <p:cTn id="14" dur="500"/>
                                        <p:tgtEl>
                                          <p:spTgt spid="73"/>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64"/>
                                        </p:tgtEl>
                                        <p:attrNameLst>
                                          <p:attrName>style.visibility</p:attrName>
                                        </p:attrNameLst>
                                      </p:cBhvr>
                                      <p:to>
                                        <p:strVal val="visible"/>
                                      </p:to>
                                    </p:set>
                                    <p:animEffect transition="in" filter="wipe(left)">
                                      <p:cBhvr>
                                        <p:cTn id="19" dur="500"/>
                                        <p:tgtEl>
                                          <p:spTgt spid="64"/>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wipe(left)">
                                      <p:cBhvr>
                                        <p:cTn id="24" dur="500"/>
                                        <p:tgtEl>
                                          <p:spTgt spid="6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71"/>
                                        </p:tgtEl>
                                        <p:attrNameLst>
                                          <p:attrName>style.visibility</p:attrName>
                                        </p:attrNameLst>
                                      </p:cBhvr>
                                      <p:to>
                                        <p:strVal val="visible"/>
                                      </p:to>
                                    </p:set>
                                    <p:animEffect transition="in" filter="wipe(left)">
                                      <p:cBhvr>
                                        <p:cTn id="29" dur="500"/>
                                        <p:tgtEl>
                                          <p:spTgt spid="71"/>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1" fill="hold" nodeType="click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wipe(up)">
                                      <p:cBhvr>
                                        <p:cTn id="3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64" grpId="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459B65-CA6F-30DA-154F-4D23F4352CDC}"/>
            </a:ext>
          </a:extLst>
        </p:cNvPr>
        <p:cNvGrpSpPr/>
        <p:nvPr/>
      </p:nvGrpSpPr>
      <p:grpSpPr>
        <a:xfrm>
          <a:off x="0" y="0"/>
          <a:ext cx="0" cy="0"/>
          <a:chOff x="0" y="0"/>
          <a:chExt cx="0" cy="0"/>
        </a:xfrm>
      </p:grpSpPr>
      <p:sp>
        <p:nvSpPr>
          <p:cNvPr id="13" name="正方形/長方形 12">
            <a:extLst>
              <a:ext uri="{FF2B5EF4-FFF2-40B4-BE49-F238E27FC236}">
                <a16:creationId xmlns:a16="http://schemas.microsoft.com/office/drawing/2014/main" id="{E78D259E-A079-33C2-343D-75A2C77D38D1}"/>
              </a:ext>
            </a:extLst>
          </p:cNvPr>
          <p:cNvSpPr/>
          <p:nvPr/>
        </p:nvSpPr>
        <p:spPr>
          <a:xfrm rot="16200000">
            <a:off x="1449610" y="1423667"/>
            <a:ext cx="3117299" cy="5555720"/>
          </a:xfrm>
          <a:prstGeom prst="rect">
            <a:avLst/>
          </a:prstGeom>
          <a:solidFill>
            <a:schemeClr val="accent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正方形/長方形 11">
            <a:extLst>
              <a:ext uri="{FF2B5EF4-FFF2-40B4-BE49-F238E27FC236}">
                <a16:creationId xmlns:a16="http://schemas.microsoft.com/office/drawing/2014/main" id="{A7E174BA-3577-9FDA-526A-202D3A3DB756}"/>
              </a:ext>
            </a:extLst>
          </p:cNvPr>
          <p:cNvSpPr/>
          <p:nvPr/>
        </p:nvSpPr>
        <p:spPr>
          <a:xfrm>
            <a:off x="1977031" y="924560"/>
            <a:ext cx="3117299" cy="5546725"/>
          </a:xfrm>
          <a:prstGeom prst="rect">
            <a:avLst/>
          </a:prstGeom>
          <a:solidFill>
            <a:srgbClr val="FF93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A6F40622-A410-4926-99AC-746E9CE8080E}"/>
              </a:ext>
            </a:extLst>
          </p:cNvPr>
          <p:cNvSpPr>
            <a:spLocks noGrp="1"/>
          </p:cNvSpPr>
          <p:nvPr>
            <p:ph type="title"/>
          </p:nvPr>
        </p:nvSpPr>
        <p:spPr/>
        <p:txBody>
          <a:bodyPr/>
          <a:lstStyle/>
          <a:p>
            <a:r>
              <a:rPr kumimoji="1" lang="en-US" altLang="ja-JP" dirty="0"/>
              <a:t>IT</a:t>
            </a:r>
            <a:r>
              <a:rPr kumimoji="1" lang="ja-JP" altLang="en-US"/>
              <a:t>業界／</a:t>
            </a:r>
            <a:r>
              <a:rPr kumimoji="1" lang="en-US" altLang="ja-JP" dirty="0"/>
              <a:t>IT</a:t>
            </a:r>
            <a:r>
              <a:rPr kumimoji="1" lang="ja-JP" altLang="en-US"/>
              <a:t>企業とユーザー企業の内製化</a:t>
            </a:r>
          </a:p>
        </p:txBody>
      </p:sp>
      <p:grpSp>
        <p:nvGrpSpPr>
          <p:cNvPr id="7" name="グループ化 6">
            <a:extLst>
              <a:ext uri="{FF2B5EF4-FFF2-40B4-BE49-F238E27FC236}">
                <a16:creationId xmlns:a16="http://schemas.microsoft.com/office/drawing/2014/main" id="{EE6BD674-0A5F-02D2-7431-8E34E248A01C}"/>
              </a:ext>
            </a:extLst>
          </p:cNvPr>
          <p:cNvGrpSpPr/>
          <p:nvPr/>
        </p:nvGrpSpPr>
        <p:grpSpPr>
          <a:xfrm rot="8098660">
            <a:off x="1270000" y="1945005"/>
            <a:ext cx="4531360" cy="4531360"/>
            <a:chOff x="2306320" y="1355725"/>
            <a:chExt cx="4531360" cy="4531360"/>
          </a:xfrm>
        </p:grpSpPr>
        <p:sp>
          <p:nvSpPr>
            <p:cNvPr id="3" name="パイ 2">
              <a:extLst>
                <a:ext uri="{FF2B5EF4-FFF2-40B4-BE49-F238E27FC236}">
                  <a16:creationId xmlns:a16="http://schemas.microsoft.com/office/drawing/2014/main" id="{B8D9923E-0F20-9CDD-01AC-6B25C8D2E469}"/>
                </a:ext>
              </a:extLst>
            </p:cNvPr>
            <p:cNvSpPr/>
            <p:nvPr/>
          </p:nvSpPr>
          <p:spPr>
            <a:xfrm>
              <a:off x="2306320" y="1355725"/>
              <a:ext cx="4531360" cy="4531360"/>
            </a:xfrm>
            <a:prstGeom prst="pie">
              <a:avLst>
                <a:gd name="adj1" fmla="val 0"/>
                <a:gd name="adj2" fmla="val 5409694"/>
              </a:avLst>
            </a:prstGeom>
            <a:solidFill>
              <a:srgbClr val="953735"/>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パイ 3">
              <a:extLst>
                <a:ext uri="{FF2B5EF4-FFF2-40B4-BE49-F238E27FC236}">
                  <a16:creationId xmlns:a16="http://schemas.microsoft.com/office/drawing/2014/main" id="{12CFBF88-E8DC-358F-7033-D8D78ADA9DB8}"/>
                </a:ext>
              </a:extLst>
            </p:cNvPr>
            <p:cNvSpPr/>
            <p:nvPr/>
          </p:nvSpPr>
          <p:spPr>
            <a:xfrm rot="16200000">
              <a:off x="2306320" y="1355725"/>
              <a:ext cx="4531360" cy="4531360"/>
            </a:xfrm>
            <a:prstGeom prst="pie">
              <a:avLst>
                <a:gd name="adj1" fmla="val 0"/>
                <a:gd name="adj2" fmla="val 5409694"/>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パイ 4">
              <a:extLst>
                <a:ext uri="{FF2B5EF4-FFF2-40B4-BE49-F238E27FC236}">
                  <a16:creationId xmlns:a16="http://schemas.microsoft.com/office/drawing/2014/main" id="{2F59F340-4037-7BF6-C1A2-C9419EAB07FC}"/>
                </a:ext>
              </a:extLst>
            </p:cNvPr>
            <p:cNvSpPr/>
            <p:nvPr/>
          </p:nvSpPr>
          <p:spPr>
            <a:xfrm rot="10800000">
              <a:off x="2306320" y="1355725"/>
              <a:ext cx="4531360" cy="4531360"/>
            </a:xfrm>
            <a:prstGeom prst="pie">
              <a:avLst>
                <a:gd name="adj1" fmla="val 0"/>
                <a:gd name="adj2" fmla="val 5409694"/>
              </a:avLst>
            </a:prstGeom>
            <a:solidFill>
              <a:srgbClr val="7030A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パイ 5">
              <a:extLst>
                <a:ext uri="{FF2B5EF4-FFF2-40B4-BE49-F238E27FC236}">
                  <a16:creationId xmlns:a16="http://schemas.microsoft.com/office/drawing/2014/main" id="{4559AC0C-67C9-9727-E33A-7118BD0FF751}"/>
                </a:ext>
              </a:extLst>
            </p:cNvPr>
            <p:cNvSpPr/>
            <p:nvPr/>
          </p:nvSpPr>
          <p:spPr>
            <a:xfrm rot="5400000">
              <a:off x="2306320" y="1355725"/>
              <a:ext cx="4531360" cy="4531360"/>
            </a:xfrm>
            <a:prstGeom prst="pie">
              <a:avLst>
                <a:gd name="adj1" fmla="val 0"/>
                <a:gd name="adj2" fmla="val 5409694"/>
              </a:avLst>
            </a:prstGeom>
            <a:solidFill>
              <a:srgbClr val="0070C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8" name="テキスト ボックス 7">
            <a:extLst>
              <a:ext uri="{FF2B5EF4-FFF2-40B4-BE49-F238E27FC236}">
                <a16:creationId xmlns:a16="http://schemas.microsoft.com/office/drawing/2014/main" id="{3B5A3E6E-65A6-3EF6-3919-294FD698AC27}"/>
              </a:ext>
            </a:extLst>
          </p:cNvPr>
          <p:cNvSpPr txBox="1"/>
          <p:nvPr/>
        </p:nvSpPr>
        <p:spPr>
          <a:xfrm>
            <a:off x="2314833" y="2312719"/>
            <a:ext cx="2441694" cy="338554"/>
          </a:xfrm>
          <a:prstGeom prst="rect">
            <a:avLst/>
          </a:prstGeom>
          <a:noFill/>
        </p:spPr>
        <p:txBody>
          <a:bodyPr wrap="none" rtlCol="0">
            <a:spAutoFit/>
          </a:bodyPr>
          <a:lstStyle/>
          <a:p>
            <a:pPr algn="ctr"/>
            <a:r>
              <a:rPr kumimoji="1" lang="ja-JP" altLang="en-US" sz="1600" b="1">
                <a:solidFill>
                  <a:schemeClr val="bg1"/>
                </a:solidFill>
                <a:latin typeface="Meiryo" panose="020B0604030504040204" pitchFamily="34" charset="-128"/>
                <a:ea typeface="Meiryo" panose="020B0604030504040204" pitchFamily="34" charset="-128"/>
              </a:rPr>
              <a:t>インターネット</a:t>
            </a:r>
            <a:r>
              <a:rPr lang="ja-JP" altLang="en-US" sz="1600" b="1">
                <a:solidFill>
                  <a:schemeClr val="bg1"/>
                </a:solidFill>
                <a:latin typeface="Meiryo" panose="020B0604030504040204" pitchFamily="34" charset="-128"/>
                <a:ea typeface="Meiryo" panose="020B0604030504040204" pitchFamily="34" charset="-128"/>
              </a:rPr>
              <a:t>サービス</a:t>
            </a:r>
            <a:endParaRPr kumimoji="1" lang="ja-JP" altLang="en-US" sz="1600" b="1">
              <a:solidFill>
                <a:schemeClr val="bg1"/>
              </a:solidFill>
              <a:latin typeface="Meiryo" panose="020B0604030504040204" pitchFamily="34" charset="-128"/>
              <a:ea typeface="Meiryo" panose="020B0604030504040204" pitchFamily="34" charset="-128"/>
            </a:endParaRPr>
          </a:p>
        </p:txBody>
      </p:sp>
      <p:sp>
        <p:nvSpPr>
          <p:cNvPr id="9" name="テキスト ボックス 8">
            <a:extLst>
              <a:ext uri="{FF2B5EF4-FFF2-40B4-BE49-F238E27FC236}">
                <a16:creationId xmlns:a16="http://schemas.microsoft.com/office/drawing/2014/main" id="{D9B14883-F611-0580-B728-8B3B637DC8A3}"/>
              </a:ext>
            </a:extLst>
          </p:cNvPr>
          <p:cNvSpPr txBox="1"/>
          <p:nvPr/>
        </p:nvSpPr>
        <p:spPr>
          <a:xfrm>
            <a:off x="2417425" y="5877657"/>
            <a:ext cx="2236510" cy="338554"/>
          </a:xfrm>
          <a:prstGeom prst="rect">
            <a:avLst/>
          </a:prstGeom>
          <a:noFill/>
        </p:spPr>
        <p:txBody>
          <a:bodyPr wrap="none" rtlCol="0">
            <a:spAutoFit/>
          </a:bodyPr>
          <a:lstStyle/>
          <a:p>
            <a:pPr algn="ctr"/>
            <a:r>
              <a:rPr kumimoji="1" lang="ja-JP" altLang="en-US" sz="1600" b="1">
                <a:solidFill>
                  <a:schemeClr val="bg1"/>
                </a:solidFill>
                <a:latin typeface="Meiryo" panose="020B0604030504040204" pitchFamily="34" charset="-128"/>
                <a:ea typeface="Meiryo" panose="020B0604030504040204" pitchFamily="34" charset="-128"/>
              </a:rPr>
              <a:t>ソフトウェア</a:t>
            </a:r>
            <a:r>
              <a:rPr lang="ja-JP" altLang="en-US" sz="1600" b="1">
                <a:solidFill>
                  <a:schemeClr val="bg1"/>
                </a:solidFill>
                <a:latin typeface="Meiryo" panose="020B0604030504040204" pitchFamily="34" charset="-128"/>
                <a:ea typeface="Meiryo" panose="020B0604030504040204" pitchFamily="34" charset="-128"/>
              </a:rPr>
              <a:t>サービス</a:t>
            </a:r>
            <a:endParaRPr kumimoji="1" lang="ja-JP" altLang="en-US" sz="1600" b="1">
              <a:solidFill>
                <a:schemeClr val="bg1"/>
              </a:solidFill>
              <a:latin typeface="Meiryo" panose="020B0604030504040204" pitchFamily="34" charset="-128"/>
              <a:ea typeface="Meiryo" panose="020B0604030504040204" pitchFamily="34" charset="-128"/>
            </a:endParaRPr>
          </a:p>
        </p:txBody>
      </p:sp>
      <p:sp>
        <p:nvSpPr>
          <p:cNvPr id="10" name="テキスト ボックス 9">
            <a:extLst>
              <a:ext uri="{FF2B5EF4-FFF2-40B4-BE49-F238E27FC236}">
                <a16:creationId xmlns:a16="http://schemas.microsoft.com/office/drawing/2014/main" id="{A090F0A6-3765-8422-8086-01F6FBC6683B}"/>
              </a:ext>
            </a:extLst>
          </p:cNvPr>
          <p:cNvSpPr txBox="1"/>
          <p:nvPr/>
        </p:nvSpPr>
        <p:spPr>
          <a:xfrm>
            <a:off x="284427" y="2995364"/>
            <a:ext cx="430887" cy="2349361"/>
          </a:xfrm>
          <a:prstGeom prst="rect">
            <a:avLst/>
          </a:prstGeom>
          <a:noFill/>
        </p:spPr>
        <p:txBody>
          <a:bodyPr vert="eaVert" wrap="none" rtlCol="0">
            <a:spAutoFit/>
          </a:bodyPr>
          <a:lstStyle/>
          <a:p>
            <a:pPr algn="ctr"/>
            <a:r>
              <a:rPr kumimoji="1" lang="ja-JP" altLang="en-US" sz="1600" b="1">
                <a:solidFill>
                  <a:schemeClr val="bg1"/>
                </a:solidFill>
                <a:latin typeface="Meiryo" panose="020B0604030504040204" pitchFamily="34" charset="-128"/>
                <a:ea typeface="Meiryo" panose="020B0604030504040204" pitchFamily="34" charset="-128"/>
              </a:rPr>
              <a:t>通信／ネットワーク製品</a:t>
            </a:r>
          </a:p>
        </p:txBody>
      </p:sp>
      <p:sp>
        <p:nvSpPr>
          <p:cNvPr id="11" name="テキスト ボックス 10">
            <a:extLst>
              <a:ext uri="{FF2B5EF4-FFF2-40B4-BE49-F238E27FC236}">
                <a16:creationId xmlns:a16="http://schemas.microsoft.com/office/drawing/2014/main" id="{5EFBA3F5-CB8D-9F03-3932-699E92FBBB1C}"/>
              </a:ext>
            </a:extLst>
          </p:cNvPr>
          <p:cNvSpPr txBox="1"/>
          <p:nvPr/>
        </p:nvSpPr>
        <p:spPr>
          <a:xfrm>
            <a:off x="5094330" y="3303141"/>
            <a:ext cx="430887" cy="1733808"/>
          </a:xfrm>
          <a:prstGeom prst="rect">
            <a:avLst/>
          </a:prstGeom>
          <a:noFill/>
        </p:spPr>
        <p:txBody>
          <a:bodyPr vert="eaVert" wrap="none" rtlCol="0">
            <a:spAutoFit/>
          </a:bodyPr>
          <a:lstStyle/>
          <a:p>
            <a:pPr algn="ctr"/>
            <a:r>
              <a:rPr kumimoji="1" lang="ja-JP" altLang="en-US" sz="1600" b="1">
                <a:solidFill>
                  <a:schemeClr val="bg1"/>
                </a:solidFill>
                <a:latin typeface="Meiryo" panose="020B0604030504040204" pitchFamily="34" charset="-128"/>
                <a:ea typeface="Meiryo" panose="020B0604030504040204" pitchFamily="34" charset="-128"/>
              </a:rPr>
              <a:t>ソフトウェア</a:t>
            </a:r>
            <a:r>
              <a:rPr lang="ja-JP" altLang="en-US" sz="1600" b="1">
                <a:solidFill>
                  <a:schemeClr val="bg1"/>
                </a:solidFill>
                <a:latin typeface="Meiryo" panose="020B0604030504040204" pitchFamily="34" charset="-128"/>
                <a:ea typeface="Meiryo" panose="020B0604030504040204" pitchFamily="34" charset="-128"/>
              </a:rPr>
              <a:t>製品</a:t>
            </a:r>
            <a:endParaRPr kumimoji="1" lang="ja-JP" altLang="en-US" sz="1600" b="1">
              <a:solidFill>
                <a:schemeClr val="bg1"/>
              </a:solidFill>
              <a:latin typeface="Meiryo" panose="020B0604030504040204" pitchFamily="34" charset="-128"/>
              <a:ea typeface="Meiryo" panose="020B0604030504040204" pitchFamily="34" charset="-128"/>
            </a:endParaRPr>
          </a:p>
        </p:txBody>
      </p:sp>
      <p:sp>
        <p:nvSpPr>
          <p:cNvPr id="15" name="テキスト ボックス 14">
            <a:extLst>
              <a:ext uri="{FF2B5EF4-FFF2-40B4-BE49-F238E27FC236}">
                <a16:creationId xmlns:a16="http://schemas.microsoft.com/office/drawing/2014/main" id="{B2A327DB-532B-E9FD-41BF-8EA53FCD0D10}"/>
              </a:ext>
            </a:extLst>
          </p:cNvPr>
          <p:cNvSpPr txBox="1"/>
          <p:nvPr/>
        </p:nvSpPr>
        <p:spPr>
          <a:xfrm>
            <a:off x="2027379" y="1008009"/>
            <a:ext cx="3057248" cy="338554"/>
          </a:xfrm>
          <a:prstGeom prst="rect">
            <a:avLst/>
          </a:prstGeom>
          <a:noFill/>
        </p:spPr>
        <p:txBody>
          <a:bodyPr wrap="none" rtlCol="0">
            <a:spAutoFit/>
          </a:bodyPr>
          <a:lstStyle/>
          <a:p>
            <a:pPr algn="ctr"/>
            <a:r>
              <a:rPr kumimoji="1" lang="ja-JP" altLang="en-US" sz="1600" b="1">
                <a:solidFill>
                  <a:schemeClr val="bg1"/>
                </a:solidFill>
                <a:latin typeface="Meiryo" panose="020B0604030504040204" pitchFamily="34" charset="-128"/>
                <a:ea typeface="Meiryo" panose="020B0604030504040204" pitchFamily="34" charset="-128"/>
              </a:rPr>
              <a:t>通信／ネットワーク</a:t>
            </a:r>
            <a:r>
              <a:rPr lang="ja-JP" altLang="en-US" sz="1600" b="1">
                <a:solidFill>
                  <a:schemeClr val="bg1"/>
                </a:solidFill>
                <a:latin typeface="Meiryo" panose="020B0604030504040204" pitchFamily="34" charset="-128"/>
                <a:ea typeface="Meiryo" panose="020B0604030504040204" pitchFamily="34" charset="-128"/>
              </a:rPr>
              <a:t>・キャリア</a:t>
            </a:r>
            <a:endParaRPr kumimoji="1" lang="ja-JP" altLang="en-US" sz="1600" b="1">
              <a:solidFill>
                <a:schemeClr val="bg1"/>
              </a:solidFill>
              <a:latin typeface="Meiryo" panose="020B0604030504040204" pitchFamily="34" charset="-128"/>
              <a:ea typeface="Meiryo" panose="020B0604030504040204" pitchFamily="34" charset="-128"/>
            </a:endParaRPr>
          </a:p>
        </p:txBody>
      </p:sp>
      <p:sp>
        <p:nvSpPr>
          <p:cNvPr id="16" name="テキスト ボックス 15">
            <a:extLst>
              <a:ext uri="{FF2B5EF4-FFF2-40B4-BE49-F238E27FC236}">
                <a16:creationId xmlns:a16="http://schemas.microsoft.com/office/drawing/2014/main" id="{A16F1EA3-FFF2-9DB9-F5FE-5E33F76F7769}"/>
              </a:ext>
            </a:extLst>
          </p:cNvPr>
          <p:cNvSpPr txBox="1"/>
          <p:nvPr/>
        </p:nvSpPr>
        <p:spPr>
          <a:xfrm>
            <a:off x="1485846" y="3343781"/>
            <a:ext cx="430887" cy="1733808"/>
          </a:xfrm>
          <a:prstGeom prst="rect">
            <a:avLst/>
          </a:prstGeom>
          <a:noFill/>
        </p:spPr>
        <p:txBody>
          <a:bodyPr vert="eaVert" wrap="none" rtlCol="0">
            <a:spAutoFit/>
          </a:bodyPr>
          <a:lstStyle/>
          <a:p>
            <a:pPr algn="ctr"/>
            <a:r>
              <a:rPr kumimoji="1" lang="ja-JP" altLang="en-US" sz="1600" b="1">
                <a:solidFill>
                  <a:schemeClr val="bg1"/>
                </a:solidFill>
                <a:latin typeface="Meiryo" panose="020B0604030504040204" pitchFamily="34" charset="-128"/>
                <a:ea typeface="Meiryo" panose="020B0604030504040204" pitchFamily="34" charset="-128"/>
              </a:rPr>
              <a:t>ハードウェア</a:t>
            </a:r>
            <a:r>
              <a:rPr lang="ja-JP" altLang="en-US" sz="1600" b="1">
                <a:solidFill>
                  <a:schemeClr val="bg1"/>
                </a:solidFill>
                <a:latin typeface="Meiryo" panose="020B0604030504040204" pitchFamily="34" charset="-128"/>
                <a:ea typeface="Meiryo" panose="020B0604030504040204" pitchFamily="34" charset="-128"/>
              </a:rPr>
              <a:t>製品</a:t>
            </a:r>
            <a:endParaRPr kumimoji="1" lang="ja-JP" altLang="en-US" sz="1600" b="1">
              <a:solidFill>
                <a:schemeClr val="bg1"/>
              </a:solidFill>
              <a:latin typeface="Meiryo" panose="020B0604030504040204" pitchFamily="34" charset="-128"/>
              <a:ea typeface="Meiryo" panose="020B0604030504040204" pitchFamily="34" charset="-128"/>
            </a:endParaRPr>
          </a:p>
        </p:txBody>
      </p:sp>
      <p:sp>
        <p:nvSpPr>
          <p:cNvPr id="32" name="テキスト ボックス 31">
            <a:extLst>
              <a:ext uri="{FF2B5EF4-FFF2-40B4-BE49-F238E27FC236}">
                <a16:creationId xmlns:a16="http://schemas.microsoft.com/office/drawing/2014/main" id="{116317DD-A9F5-4A21-121E-827EA67BB41B}"/>
              </a:ext>
            </a:extLst>
          </p:cNvPr>
          <p:cNvSpPr txBox="1"/>
          <p:nvPr/>
        </p:nvSpPr>
        <p:spPr>
          <a:xfrm>
            <a:off x="2811661" y="3721247"/>
            <a:ext cx="1484701" cy="1077218"/>
          </a:xfrm>
          <a:prstGeom prst="rect">
            <a:avLst/>
          </a:prstGeom>
          <a:noFill/>
        </p:spPr>
        <p:txBody>
          <a:bodyPr wrap="none" rtlCol="0">
            <a:spAutoFit/>
          </a:bodyPr>
          <a:lstStyle/>
          <a:p>
            <a:pPr algn="ctr"/>
            <a:r>
              <a:rPr kumimoji="1" lang="en-US" altLang="ja-JP" sz="3200" b="1" dirty="0">
                <a:solidFill>
                  <a:schemeClr val="bg1"/>
                </a:solidFill>
                <a:latin typeface="Meiryo" panose="020B0604030504040204" pitchFamily="34" charset="-128"/>
                <a:ea typeface="Meiryo" panose="020B0604030504040204" pitchFamily="34" charset="-128"/>
              </a:rPr>
              <a:t>IT</a:t>
            </a:r>
            <a:r>
              <a:rPr kumimoji="1" lang="ja-JP" altLang="en-US" sz="3200" b="1">
                <a:solidFill>
                  <a:schemeClr val="bg1"/>
                </a:solidFill>
                <a:latin typeface="Meiryo" panose="020B0604030504040204" pitchFamily="34" charset="-128"/>
                <a:ea typeface="Meiryo" panose="020B0604030504040204" pitchFamily="34" charset="-128"/>
              </a:rPr>
              <a:t>業界</a:t>
            </a:r>
            <a:endParaRPr kumimoji="1" lang="en-US" altLang="ja-JP" sz="3200" b="1" dirty="0">
              <a:solidFill>
                <a:schemeClr val="bg1"/>
              </a:solidFill>
              <a:latin typeface="Meiryo" panose="020B0604030504040204" pitchFamily="34" charset="-128"/>
              <a:ea typeface="Meiryo" panose="020B0604030504040204" pitchFamily="34" charset="-128"/>
            </a:endParaRPr>
          </a:p>
          <a:p>
            <a:pPr algn="ctr"/>
            <a:r>
              <a:rPr lang="en-US" altLang="ja-JP" sz="3200" b="1" dirty="0">
                <a:solidFill>
                  <a:schemeClr val="bg1"/>
                </a:solidFill>
                <a:latin typeface="Meiryo" panose="020B0604030504040204" pitchFamily="34" charset="-128"/>
                <a:ea typeface="Meiryo" panose="020B0604030504040204" pitchFamily="34" charset="-128"/>
              </a:rPr>
              <a:t>IT</a:t>
            </a:r>
            <a:r>
              <a:rPr lang="ja-JP" altLang="en-US" sz="3200" b="1">
                <a:solidFill>
                  <a:schemeClr val="bg1"/>
                </a:solidFill>
                <a:latin typeface="Meiryo" panose="020B0604030504040204" pitchFamily="34" charset="-128"/>
                <a:ea typeface="Meiryo" panose="020B0604030504040204" pitchFamily="34" charset="-128"/>
              </a:rPr>
              <a:t>企業</a:t>
            </a:r>
            <a:endParaRPr kumimoji="1" lang="ja-JP" altLang="en-US" sz="3200" b="1">
              <a:solidFill>
                <a:schemeClr val="bg1"/>
              </a:solidFill>
              <a:latin typeface="Meiryo" panose="020B0604030504040204" pitchFamily="34" charset="-128"/>
              <a:ea typeface="Meiryo" panose="020B0604030504040204" pitchFamily="34" charset="-128"/>
            </a:endParaRPr>
          </a:p>
        </p:txBody>
      </p:sp>
      <p:sp>
        <p:nvSpPr>
          <p:cNvPr id="42" name="テキスト ボックス 41">
            <a:extLst>
              <a:ext uri="{FF2B5EF4-FFF2-40B4-BE49-F238E27FC236}">
                <a16:creationId xmlns:a16="http://schemas.microsoft.com/office/drawing/2014/main" id="{86FAD4DF-4D24-0EE4-AA94-591EFAC82130}"/>
              </a:ext>
            </a:extLst>
          </p:cNvPr>
          <p:cNvSpPr txBox="1"/>
          <p:nvPr/>
        </p:nvSpPr>
        <p:spPr>
          <a:xfrm>
            <a:off x="2508156" y="1349483"/>
            <a:ext cx="2155013" cy="523220"/>
          </a:xfrm>
          <a:prstGeom prst="rect">
            <a:avLst/>
          </a:prstGeom>
          <a:noFill/>
        </p:spPr>
        <p:txBody>
          <a:bodyPr wrap="none" rtlCol="0">
            <a:spAutoFit/>
          </a:bodyPr>
          <a:lstStyle/>
          <a:p>
            <a:pPr algn="ctr"/>
            <a:r>
              <a:rPr kumimoji="1" lang="en-US" altLang="ja-JP" sz="1400" dirty="0">
                <a:solidFill>
                  <a:schemeClr val="bg1"/>
                </a:solidFill>
                <a:latin typeface="Meiryo" panose="020B0604030504040204" pitchFamily="34" charset="-128"/>
                <a:ea typeface="Meiryo" panose="020B0604030504040204" pitchFamily="34" charset="-128"/>
              </a:rPr>
              <a:t>NTT</a:t>
            </a:r>
            <a:r>
              <a:rPr kumimoji="1" lang="ja-JP" altLang="en-US" sz="1400" dirty="0">
                <a:solidFill>
                  <a:schemeClr val="bg1"/>
                </a:solidFill>
                <a:latin typeface="Meiryo" panose="020B0604030504040204" pitchFamily="34" charset="-128"/>
                <a:ea typeface="Meiryo" panose="020B0604030504040204" pitchFamily="34" charset="-128"/>
              </a:rPr>
              <a:t>や</a:t>
            </a:r>
            <a:r>
              <a:rPr lang="en-US" altLang="ja-JP" sz="1400" dirty="0">
                <a:solidFill>
                  <a:schemeClr val="bg1"/>
                </a:solidFill>
                <a:latin typeface="Meiryo" panose="020B0604030504040204" pitchFamily="34" charset="-128"/>
                <a:ea typeface="Meiryo" panose="020B0604030504040204" pitchFamily="34" charset="-128"/>
              </a:rPr>
              <a:t>KDDI</a:t>
            </a:r>
            <a:r>
              <a:rPr lang="ja-JP" altLang="en-US" sz="1400" dirty="0">
                <a:solidFill>
                  <a:schemeClr val="bg1"/>
                </a:solidFill>
                <a:latin typeface="Meiryo" panose="020B0604030504040204" pitchFamily="34" charset="-128"/>
                <a:ea typeface="Meiryo" panose="020B0604030504040204" pitchFamily="34" charset="-128"/>
              </a:rPr>
              <a:t>、</a:t>
            </a:r>
            <a:r>
              <a:rPr lang="en-US" altLang="ja-JP" sz="1400" dirty="0">
                <a:solidFill>
                  <a:schemeClr val="bg1"/>
                </a:solidFill>
                <a:latin typeface="Meiryo" panose="020B0604030504040204" pitchFamily="34" charset="-128"/>
                <a:ea typeface="Meiryo" panose="020B0604030504040204" pitchFamily="34" charset="-128"/>
              </a:rPr>
              <a:t>SoftBank</a:t>
            </a:r>
          </a:p>
          <a:p>
            <a:pPr algn="ctr"/>
            <a:r>
              <a:rPr lang="en-US" altLang="ja-JP" sz="1400" dirty="0">
                <a:solidFill>
                  <a:schemeClr val="bg1"/>
                </a:solidFill>
                <a:latin typeface="Meiryo" panose="020B0604030504040204" pitchFamily="34" charset="-128"/>
                <a:ea typeface="Meiryo" panose="020B0604030504040204" pitchFamily="34" charset="-128"/>
              </a:rPr>
              <a:t>AT&amp;T,Verizon</a:t>
            </a:r>
            <a:r>
              <a:rPr lang="ja-JP" altLang="en-US" sz="1400" dirty="0">
                <a:solidFill>
                  <a:schemeClr val="bg1"/>
                </a:solidFill>
                <a:latin typeface="Meiryo" panose="020B0604030504040204" pitchFamily="34" charset="-128"/>
                <a:ea typeface="Meiryo" panose="020B0604030504040204" pitchFamily="34" charset="-128"/>
              </a:rPr>
              <a:t>など</a:t>
            </a:r>
            <a:endParaRPr kumimoji="1" lang="ja-JP" altLang="en-US" sz="1400" dirty="0">
              <a:solidFill>
                <a:schemeClr val="bg1"/>
              </a:solidFill>
              <a:latin typeface="Meiryo" panose="020B0604030504040204" pitchFamily="34" charset="-128"/>
              <a:ea typeface="Meiryo" panose="020B0604030504040204" pitchFamily="34" charset="-128"/>
            </a:endParaRPr>
          </a:p>
        </p:txBody>
      </p:sp>
      <p:sp>
        <p:nvSpPr>
          <p:cNvPr id="43" name="テキスト ボックス 42">
            <a:extLst>
              <a:ext uri="{FF2B5EF4-FFF2-40B4-BE49-F238E27FC236}">
                <a16:creationId xmlns:a16="http://schemas.microsoft.com/office/drawing/2014/main" id="{F648C910-9EFA-D2AA-0073-8E5156AEBA5D}"/>
              </a:ext>
            </a:extLst>
          </p:cNvPr>
          <p:cNvSpPr txBox="1"/>
          <p:nvPr/>
        </p:nvSpPr>
        <p:spPr>
          <a:xfrm>
            <a:off x="2574071" y="5344725"/>
            <a:ext cx="2023183" cy="461665"/>
          </a:xfrm>
          <a:prstGeom prst="rect">
            <a:avLst/>
          </a:prstGeom>
          <a:noFill/>
        </p:spPr>
        <p:txBody>
          <a:bodyPr wrap="none" rtlCol="0">
            <a:spAutoFit/>
          </a:bodyPr>
          <a:lstStyle/>
          <a:p>
            <a:pPr algn="ctr"/>
            <a:r>
              <a:rPr kumimoji="1" lang="en-US" altLang="ja-JP" sz="1200" dirty="0">
                <a:solidFill>
                  <a:schemeClr val="bg1"/>
                </a:solidFill>
                <a:latin typeface="Meiryo" panose="020B0604030504040204" pitchFamily="34" charset="-128"/>
                <a:ea typeface="Meiryo" panose="020B0604030504040204" pitchFamily="34" charset="-128"/>
              </a:rPr>
              <a:t>NTT</a:t>
            </a:r>
            <a:r>
              <a:rPr kumimoji="1" lang="ja-JP" altLang="en-US" sz="1200" dirty="0">
                <a:solidFill>
                  <a:schemeClr val="bg1"/>
                </a:solidFill>
                <a:latin typeface="Meiryo" panose="020B0604030504040204" pitchFamily="34" charset="-128"/>
                <a:ea typeface="Meiryo" panose="020B0604030504040204" pitchFamily="34" charset="-128"/>
              </a:rPr>
              <a:t>データ</a:t>
            </a:r>
            <a:r>
              <a:rPr kumimoji="1" lang="en-US" altLang="ja-JP" sz="1200" dirty="0">
                <a:solidFill>
                  <a:schemeClr val="bg1"/>
                </a:solidFill>
                <a:latin typeface="Meiryo" panose="020B0604030504040204" pitchFamily="34" charset="-128"/>
                <a:ea typeface="Meiryo" panose="020B0604030504040204" pitchFamily="34" charset="-128"/>
              </a:rPr>
              <a:t>,Biprogy</a:t>
            </a:r>
            <a:r>
              <a:rPr lang="en-US" altLang="ja-JP" sz="1200" dirty="0">
                <a:solidFill>
                  <a:schemeClr val="bg1"/>
                </a:solidFill>
                <a:latin typeface="Meiryo" panose="020B0604030504040204" pitchFamily="34" charset="-128"/>
                <a:ea typeface="Meiryo" panose="020B0604030504040204" pitchFamily="34" charset="-128"/>
              </a:rPr>
              <a:t>,</a:t>
            </a:r>
            <a:r>
              <a:rPr kumimoji="1" lang="en-US" altLang="ja-JP" sz="1200" dirty="0">
                <a:solidFill>
                  <a:schemeClr val="bg1"/>
                </a:solidFill>
                <a:latin typeface="Meiryo" panose="020B0604030504040204" pitchFamily="34" charset="-128"/>
                <a:ea typeface="Meiryo" panose="020B0604030504040204" pitchFamily="34" charset="-128"/>
              </a:rPr>
              <a:t>SCSK</a:t>
            </a:r>
            <a:br>
              <a:rPr kumimoji="1" lang="en-US" altLang="ja-JP" sz="1200" dirty="0">
                <a:solidFill>
                  <a:schemeClr val="bg1"/>
                </a:solidFill>
                <a:latin typeface="Meiryo" panose="020B0604030504040204" pitchFamily="34" charset="-128"/>
                <a:ea typeface="Meiryo" panose="020B0604030504040204" pitchFamily="34" charset="-128"/>
              </a:rPr>
            </a:br>
            <a:r>
              <a:rPr kumimoji="1" lang="en-US" altLang="ja-JP" sz="1200" dirty="0">
                <a:solidFill>
                  <a:schemeClr val="bg1"/>
                </a:solidFill>
                <a:latin typeface="Meiryo" panose="020B0604030504040204" pitchFamily="34" charset="-128"/>
                <a:ea typeface="Meiryo" panose="020B0604030504040204" pitchFamily="34" charset="-128"/>
              </a:rPr>
              <a:t>NSSOL,NRI,CTC</a:t>
            </a:r>
            <a:r>
              <a:rPr lang="ja-JP" altLang="en-US" sz="1200" dirty="0">
                <a:solidFill>
                  <a:schemeClr val="bg1"/>
                </a:solidFill>
                <a:latin typeface="Meiryo" panose="020B0604030504040204" pitchFamily="34" charset="-128"/>
                <a:ea typeface="Meiryo" panose="020B0604030504040204" pitchFamily="34" charset="-128"/>
              </a:rPr>
              <a:t>など</a:t>
            </a:r>
            <a:endParaRPr kumimoji="1" lang="ja-JP" altLang="en-US" sz="1200" dirty="0">
              <a:solidFill>
                <a:schemeClr val="bg1"/>
              </a:solidFill>
              <a:latin typeface="Meiryo" panose="020B0604030504040204" pitchFamily="34" charset="-128"/>
              <a:ea typeface="Meiryo" panose="020B0604030504040204" pitchFamily="34" charset="-128"/>
            </a:endParaRPr>
          </a:p>
        </p:txBody>
      </p:sp>
      <p:sp>
        <p:nvSpPr>
          <p:cNvPr id="44" name="テキスト ボックス 43">
            <a:extLst>
              <a:ext uri="{FF2B5EF4-FFF2-40B4-BE49-F238E27FC236}">
                <a16:creationId xmlns:a16="http://schemas.microsoft.com/office/drawing/2014/main" id="{6FF924C7-72BC-5FE3-45CC-6802722EEE6A}"/>
              </a:ext>
            </a:extLst>
          </p:cNvPr>
          <p:cNvSpPr txBox="1"/>
          <p:nvPr/>
        </p:nvSpPr>
        <p:spPr>
          <a:xfrm>
            <a:off x="2377923" y="2645829"/>
            <a:ext cx="2356735" cy="461665"/>
          </a:xfrm>
          <a:prstGeom prst="rect">
            <a:avLst/>
          </a:prstGeom>
          <a:noFill/>
        </p:spPr>
        <p:txBody>
          <a:bodyPr wrap="none" rtlCol="0">
            <a:spAutoFit/>
          </a:bodyPr>
          <a:lstStyle/>
          <a:p>
            <a:pPr algn="ctr"/>
            <a:r>
              <a:rPr kumimoji="1" lang="ja-JP" altLang="en-US" sz="1200" dirty="0">
                <a:solidFill>
                  <a:schemeClr val="bg1"/>
                </a:solidFill>
                <a:latin typeface="Meiryo" panose="020B0604030504040204" pitchFamily="34" charset="-128"/>
                <a:ea typeface="Meiryo" panose="020B0604030504040204" pitchFamily="34" charset="-128"/>
              </a:rPr>
              <a:t>楽天</a:t>
            </a:r>
            <a:r>
              <a:rPr kumimoji="1" lang="en-US" altLang="ja-JP" sz="1200" dirty="0">
                <a:solidFill>
                  <a:schemeClr val="bg1"/>
                </a:solidFill>
                <a:latin typeface="Meiryo" panose="020B0604030504040204" pitchFamily="34" charset="-128"/>
                <a:ea typeface="Meiryo" panose="020B0604030504040204" pitchFamily="34" charset="-128"/>
              </a:rPr>
              <a:t>,DeNA</a:t>
            </a:r>
            <a:r>
              <a:rPr lang="en-US" altLang="ja-JP" sz="1200" dirty="0">
                <a:solidFill>
                  <a:schemeClr val="bg1"/>
                </a:solidFill>
                <a:latin typeface="Meiryo" panose="020B0604030504040204" pitchFamily="34" charset="-128"/>
                <a:ea typeface="Meiryo" panose="020B0604030504040204" pitchFamily="34" charset="-128"/>
              </a:rPr>
              <a:t>,</a:t>
            </a:r>
            <a:r>
              <a:rPr kumimoji="1" lang="en-US" altLang="ja-JP" sz="1200" dirty="0">
                <a:solidFill>
                  <a:schemeClr val="bg1"/>
                </a:solidFill>
                <a:latin typeface="Meiryo" panose="020B0604030504040204" pitchFamily="34" charset="-128"/>
                <a:ea typeface="Meiryo" panose="020B0604030504040204" pitchFamily="34" charset="-128"/>
              </a:rPr>
              <a:t>Google,Salesforce</a:t>
            </a:r>
          </a:p>
          <a:p>
            <a:pPr algn="ctr"/>
            <a:r>
              <a:rPr lang="en-US" altLang="ja-JP" sz="1200" dirty="0">
                <a:solidFill>
                  <a:schemeClr val="bg1"/>
                </a:solidFill>
                <a:latin typeface="Meiryo" panose="020B0604030504040204" pitchFamily="34" charset="-128"/>
                <a:ea typeface="Meiryo" panose="020B0604030504040204" pitchFamily="34" charset="-128"/>
              </a:rPr>
              <a:t>Yahoo,LINE,GREE</a:t>
            </a:r>
            <a:r>
              <a:rPr lang="ja-JP" altLang="en-US" sz="1200" dirty="0">
                <a:solidFill>
                  <a:schemeClr val="bg1"/>
                </a:solidFill>
                <a:latin typeface="Meiryo" panose="020B0604030504040204" pitchFamily="34" charset="-128"/>
                <a:ea typeface="Meiryo" panose="020B0604030504040204" pitchFamily="34" charset="-128"/>
              </a:rPr>
              <a:t>など</a:t>
            </a:r>
            <a:endParaRPr kumimoji="1" lang="ja-JP" altLang="en-US" sz="1200" dirty="0">
              <a:solidFill>
                <a:schemeClr val="bg1"/>
              </a:solidFill>
              <a:latin typeface="Meiryo" panose="020B0604030504040204" pitchFamily="34" charset="-128"/>
              <a:ea typeface="Meiryo" panose="020B0604030504040204" pitchFamily="34" charset="-128"/>
            </a:endParaRPr>
          </a:p>
        </p:txBody>
      </p:sp>
      <p:sp>
        <p:nvSpPr>
          <p:cNvPr id="45" name="テキスト ボックス 44">
            <a:extLst>
              <a:ext uri="{FF2B5EF4-FFF2-40B4-BE49-F238E27FC236}">
                <a16:creationId xmlns:a16="http://schemas.microsoft.com/office/drawing/2014/main" id="{6966D3B6-BD9E-0BA8-3A8B-D70350B846E6}"/>
              </a:ext>
            </a:extLst>
          </p:cNvPr>
          <p:cNvSpPr txBox="1"/>
          <p:nvPr/>
        </p:nvSpPr>
        <p:spPr>
          <a:xfrm>
            <a:off x="1963830" y="3429000"/>
            <a:ext cx="553998" cy="1607748"/>
          </a:xfrm>
          <a:prstGeom prst="rect">
            <a:avLst/>
          </a:prstGeom>
          <a:noFill/>
        </p:spPr>
        <p:txBody>
          <a:bodyPr vert="eaVert" wrap="none" rtlCol="0">
            <a:spAutoFit/>
          </a:bodyPr>
          <a:lstStyle/>
          <a:p>
            <a:pPr algn="ctr"/>
            <a:r>
              <a:rPr kumimoji="1" lang="en-US" altLang="ja-JP" sz="1200" dirty="0">
                <a:solidFill>
                  <a:schemeClr val="bg1"/>
                </a:solidFill>
                <a:latin typeface="Meiryo" panose="020B0604030504040204" pitchFamily="34" charset="-128"/>
                <a:ea typeface="Meiryo" panose="020B0604030504040204" pitchFamily="34" charset="-128"/>
              </a:rPr>
              <a:t>HP,Dell,Lenovo,NEC</a:t>
            </a:r>
          </a:p>
          <a:p>
            <a:pPr algn="ctr"/>
            <a:r>
              <a:rPr lang="en-US" altLang="ja-JP" sz="1200" dirty="0">
                <a:solidFill>
                  <a:schemeClr val="bg1"/>
                </a:solidFill>
                <a:latin typeface="Meiryo" panose="020B0604030504040204" pitchFamily="34" charset="-128"/>
                <a:ea typeface="Meiryo" panose="020B0604030504040204" pitchFamily="34" charset="-128"/>
              </a:rPr>
              <a:t>Panasonic,ASUS</a:t>
            </a:r>
            <a:r>
              <a:rPr lang="ja-JP" altLang="en-US" sz="1200" dirty="0">
                <a:solidFill>
                  <a:schemeClr val="bg1"/>
                </a:solidFill>
                <a:latin typeface="Meiryo" panose="020B0604030504040204" pitchFamily="34" charset="-128"/>
                <a:ea typeface="Meiryo" panose="020B0604030504040204" pitchFamily="34" charset="-128"/>
              </a:rPr>
              <a:t>など</a:t>
            </a:r>
            <a:endParaRPr kumimoji="1" lang="en-US" altLang="ja-JP" sz="1200" dirty="0">
              <a:solidFill>
                <a:schemeClr val="bg1"/>
              </a:solidFill>
              <a:latin typeface="Meiryo" panose="020B0604030504040204" pitchFamily="34" charset="-128"/>
              <a:ea typeface="Meiryo" panose="020B0604030504040204" pitchFamily="34" charset="-128"/>
            </a:endParaRPr>
          </a:p>
        </p:txBody>
      </p:sp>
      <p:sp>
        <p:nvSpPr>
          <p:cNvPr id="46" name="テキスト ボックス 45">
            <a:extLst>
              <a:ext uri="{FF2B5EF4-FFF2-40B4-BE49-F238E27FC236}">
                <a16:creationId xmlns:a16="http://schemas.microsoft.com/office/drawing/2014/main" id="{98CA6D94-4458-15D4-0747-9C6D6ECE1EC7}"/>
              </a:ext>
            </a:extLst>
          </p:cNvPr>
          <p:cNvSpPr txBox="1"/>
          <p:nvPr/>
        </p:nvSpPr>
        <p:spPr>
          <a:xfrm>
            <a:off x="4599058" y="3399052"/>
            <a:ext cx="553998" cy="1623265"/>
          </a:xfrm>
          <a:prstGeom prst="rect">
            <a:avLst/>
          </a:prstGeom>
          <a:noFill/>
        </p:spPr>
        <p:txBody>
          <a:bodyPr vert="eaVert" wrap="none" rtlCol="0">
            <a:spAutoFit/>
          </a:bodyPr>
          <a:lstStyle/>
          <a:p>
            <a:pPr algn="ctr"/>
            <a:r>
              <a:rPr kumimoji="1" lang="en-US" altLang="ja-JP" sz="1200" dirty="0">
                <a:solidFill>
                  <a:schemeClr val="bg1"/>
                </a:solidFill>
                <a:latin typeface="Meiryo" panose="020B0604030504040204" pitchFamily="34" charset="-128"/>
                <a:ea typeface="Meiryo" panose="020B0604030504040204" pitchFamily="34" charset="-128"/>
              </a:rPr>
              <a:t>Oracle,SAP,Microsoft</a:t>
            </a:r>
          </a:p>
          <a:p>
            <a:pPr algn="ctr"/>
            <a:r>
              <a:rPr lang="en-US" altLang="ja-JP" sz="1200" dirty="0">
                <a:solidFill>
                  <a:schemeClr val="bg1"/>
                </a:solidFill>
                <a:latin typeface="Meiryo" panose="020B0604030504040204" pitchFamily="34" charset="-128"/>
                <a:ea typeface="Meiryo" panose="020B0604030504040204" pitchFamily="34" charset="-128"/>
              </a:rPr>
              <a:t>AutoCAD,Intuit</a:t>
            </a:r>
            <a:r>
              <a:rPr lang="ja-JP" altLang="en-US" sz="1200" dirty="0">
                <a:solidFill>
                  <a:schemeClr val="bg1"/>
                </a:solidFill>
                <a:latin typeface="Meiryo" panose="020B0604030504040204" pitchFamily="34" charset="-128"/>
                <a:ea typeface="Meiryo" panose="020B0604030504040204" pitchFamily="34" charset="-128"/>
              </a:rPr>
              <a:t>など</a:t>
            </a:r>
            <a:endParaRPr kumimoji="1" lang="en-US" altLang="ja-JP" sz="1200" dirty="0">
              <a:solidFill>
                <a:schemeClr val="bg1"/>
              </a:solidFill>
              <a:latin typeface="Meiryo" panose="020B0604030504040204" pitchFamily="34" charset="-128"/>
              <a:ea typeface="Meiryo" panose="020B0604030504040204" pitchFamily="34" charset="-128"/>
            </a:endParaRPr>
          </a:p>
        </p:txBody>
      </p:sp>
      <p:sp>
        <p:nvSpPr>
          <p:cNvPr id="47" name="テキスト ボックス 46">
            <a:extLst>
              <a:ext uri="{FF2B5EF4-FFF2-40B4-BE49-F238E27FC236}">
                <a16:creationId xmlns:a16="http://schemas.microsoft.com/office/drawing/2014/main" id="{0703DEC9-D762-37CA-B718-5FAC1BD3310C}"/>
              </a:ext>
            </a:extLst>
          </p:cNvPr>
          <p:cNvSpPr txBox="1"/>
          <p:nvPr/>
        </p:nvSpPr>
        <p:spPr>
          <a:xfrm>
            <a:off x="593965" y="3129951"/>
            <a:ext cx="553998" cy="2080185"/>
          </a:xfrm>
          <a:prstGeom prst="rect">
            <a:avLst/>
          </a:prstGeom>
          <a:noFill/>
        </p:spPr>
        <p:txBody>
          <a:bodyPr vert="eaVert" wrap="none" rtlCol="0">
            <a:spAutoFit/>
          </a:bodyPr>
          <a:lstStyle/>
          <a:p>
            <a:pPr algn="ctr"/>
            <a:r>
              <a:rPr kumimoji="1" lang="en-US" altLang="ja-JP" sz="1200" dirty="0">
                <a:solidFill>
                  <a:schemeClr val="bg1"/>
                </a:solidFill>
                <a:latin typeface="Meiryo" panose="020B0604030504040204" pitchFamily="34" charset="-128"/>
                <a:ea typeface="Meiryo" panose="020B0604030504040204" pitchFamily="34" charset="-128"/>
              </a:rPr>
              <a:t>CISCO,Juniper,Alledtelesys</a:t>
            </a:r>
          </a:p>
          <a:p>
            <a:pPr algn="ctr"/>
            <a:r>
              <a:rPr lang="en-US" altLang="ja-JP" sz="1200" dirty="0">
                <a:solidFill>
                  <a:schemeClr val="bg1"/>
                </a:solidFill>
                <a:latin typeface="Meiryo" panose="020B0604030504040204" pitchFamily="34" charset="-128"/>
                <a:ea typeface="Meiryo" panose="020B0604030504040204" pitchFamily="34" charset="-128"/>
              </a:rPr>
              <a:t>NOKIA,NEC</a:t>
            </a:r>
            <a:r>
              <a:rPr lang="ja-JP" altLang="en-US" sz="1200" dirty="0">
                <a:solidFill>
                  <a:schemeClr val="bg1"/>
                </a:solidFill>
                <a:latin typeface="Meiryo" panose="020B0604030504040204" pitchFamily="34" charset="-128"/>
                <a:ea typeface="Meiryo" panose="020B0604030504040204" pitchFamily="34" charset="-128"/>
              </a:rPr>
              <a:t>など</a:t>
            </a:r>
            <a:endParaRPr kumimoji="1" lang="en-US" altLang="ja-JP" sz="1200" dirty="0">
              <a:solidFill>
                <a:schemeClr val="bg1"/>
              </a:solidFill>
              <a:latin typeface="Meiryo" panose="020B0604030504040204" pitchFamily="34" charset="-128"/>
              <a:ea typeface="Meiryo" panose="020B0604030504040204" pitchFamily="34" charset="-128"/>
            </a:endParaRPr>
          </a:p>
        </p:txBody>
      </p:sp>
      <p:sp>
        <p:nvSpPr>
          <p:cNvPr id="49" name="テキスト ボックス 48">
            <a:extLst>
              <a:ext uri="{FF2B5EF4-FFF2-40B4-BE49-F238E27FC236}">
                <a16:creationId xmlns:a16="http://schemas.microsoft.com/office/drawing/2014/main" id="{8D2E4145-B0AE-4434-025D-7F370F88F0E5}"/>
              </a:ext>
            </a:extLst>
          </p:cNvPr>
          <p:cNvSpPr txBox="1"/>
          <p:nvPr/>
        </p:nvSpPr>
        <p:spPr>
          <a:xfrm>
            <a:off x="295776" y="1120186"/>
            <a:ext cx="1620957" cy="738664"/>
          </a:xfrm>
          <a:prstGeom prst="rect">
            <a:avLst/>
          </a:prstGeom>
          <a:noFill/>
        </p:spPr>
        <p:txBody>
          <a:bodyPr wrap="none" rtlCol="0">
            <a:spAutoFit/>
          </a:bodyPr>
          <a:lstStyle/>
          <a:p>
            <a:r>
              <a:rPr kumimoji="1" lang="ja-JP" altLang="en-US" sz="1400">
                <a:solidFill>
                  <a:schemeClr val="bg1"/>
                </a:solidFill>
                <a:latin typeface="Meiryo" panose="020B0604030504040204" pitchFamily="34" charset="-128"/>
                <a:ea typeface="Meiryo" panose="020B0604030504040204" pitchFamily="34" charset="-128"/>
              </a:rPr>
              <a:t>一社で複数分野の</a:t>
            </a:r>
            <a:endParaRPr kumimoji="1" lang="en-US" altLang="ja-JP" sz="1400" dirty="0">
              <a:solidFill>
                <a:schemeClr val="bg1"/>
              </a:solidFill>
              <a:latin typeface="Meiryo" panose="020B0604030504040204" pitchFamily="34" charset="-128"/>
              <a:ea typeface="Meiryo" panose="020B0604030504040204" pitchFamily="34" charset="-128"/>
            </a:endParaRPr>
          </a:p>
          <a:p>
            <a:r>
              <a:rPr kumimoji="1" lang="ja-JP" altLang="en-US" sz="1400">
                <a:solidFill>
                  <a:schemeClr val="bg1"/>
                </a:solidFill>
                <a:latin typeface="Meiryo" panose="020B0604030504040204" pitchFamily="34" charset="-128"/>
                <a:ea typeface="Meiryo" panose="020B0604030504040204" pitchFamily="34" charset="-128"/>
              </a:rPr>
              <a:t>事業を手がける</a:t>
            </a:r>
            <a:endParaRPr kumimoji="1" lang="en-US" altLang="ja-JP" sz="1400" dirty="0">
              <a:solidFill>
                <a:schemeClr val="bg1"/>
              </a:solidFill>
              <a:latin typeface="Meiryo" panose="020B0604030504040204" pitchFamily="34" charset="-128"/>
              <a:ea typeface="Meiryo" panose="020B0604030504040204" pitchFamily="34" charset="-128"/>
            </a:endParaRPr>
          </a:p>
          <a:p>
            <a:r>
              <a:rPr kumimoji="1" lang="ja-JP" altLang="en-US" sz="1400">
                <a:solidFill>
                  <a:schemeClr val="bg1"/>
                </a:solidFill>
                <a:latin typeface="Meiryo" panose="020B0604030504040204" pitchFamily="34" charset="-128"/>
                <a:ea typeface="Meiryo" panose="020B0604030504040204" pitchFamily="34" charset="-128"/>
              </a:rPr>
              <a:t>企業も多い</a:t>
            </a:r>
          </a:p>
        </p:txBody>
      </p:sp>
      <p:grpSp>
        <p:nvGrpSpPr>
          <p:cNvPr id="14" name="グループ化 13">
            <a:extLst>
              <a:ext uri="{FF2B5EF4-FFF2-40B4-BE49-F238E27FC236}">
                <a16:creationId xmlns:a16="http://schemas.microsoft.com/office/drawing/2014/main" id="{3D4C4A93-26D4-D881-8140-EECB390F3414}"/>
              </a:ext>
            </a:extLst>
          </p:cNvPr>
          <p:cNvGrpSpPr/>
          <p:nvPr/>
        </p:nvGrpSpPr>
        <p:grpSpPr>
          <a:xfrm>
            <a:off x="6993616" y="967227"/>
            <a:ext cx="1750369" cy="5540746"/>
            <a:chOff x="6993616" y="967227"/>
            <a:chExt cx="1750369" cy="5540746"/>
          </a:xfrm>
        </p:grpSpPr>
        <p:grpSp>
          <p:nvGrpSpPr>
            <p:cNvPr id="17" name="グループ化 16">
              <a:extLst>
                <a:ext uri="{FF2B5EF4-FFF2-40B4-BE49-F238E27FC236}">
                  <a16:creationId xmlns:a16="http://schemas.microsoft.com/office/drawing/2014/main" id="{1EE923E1-9127-24FC-F9F4-C1D13FB27DA4}"/>
                </a:ext>
              </a:extLst>
            </p:cNvPr>
            <p:cNvGrpSpPr/>
            <p:nvPr/>
          </p:nvGrpSpPr>
          <p:grpSpPr>
            <a:xfrm rot="8098660">
              <a:off x="6993616" y="967227"/>
              <a:ext cx="1740667" cy="1740667"/>
              <a:chOff x="2306320" y="1355725"/>
              <a:chExt cx="4531360" cy="4531360"/>
            </a:xfrm>
          </p:grpSpPr>
          <p:sp>
            <p:nvSpPr>
              <p:cNvPr id="18" name="パイ 17">
                <a:extLst>
                  <a:ext uri="{FF2B5EF4-FFF2-40B4-BE49-F238E27FC236}">
                    <a16:creationId xmlns:a16="http://schemas.microsoft.com/office/drawing/2014/main" id="{FA049DE6-8EDA-B464-8844-90B87B8F0A59}"/>
                  </a:ext>
                </a:extLst>
              </p:cNvPr>
              <p:cNvSpPr/>
              <p:nvPr/>
            </p:nvSpPr>
            <p:spPr>
              <a:xfrm>
                <a:off x="2306320" y="1355725"/>
                <a:ext cx="4531360" cy="4531360"/>
              </a:xfrm>
              <a:prstGeom prst="pie">
                <a:avLst>
                  <a:gd name="adj1" fmla="val 0"/>
                  <a:gd name="adj2" fmla="val 5409694"/>
                </a:avLst>
              </a:prstGeom>
              <a:solidFill>
                <a:srgbClr val="953735"/>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 name="パイ 18">
                <a:extLst>
                  <a:ext uri="{FF2B5EF4-FFF2-40B4-BE49-F238E27FC236}">
                    <a16:creationId xmlns:a16="http://schemas.microsoft.com/office/drawing/2014/main" id="{8D7800A9-35BA-5A80-D0E3-50F9A48635C8}"/>
                  </a:ext>
                </a:extLst>
              </p:cNvPr>
              <p:cNvSpPr/>
              <p:nvPr/>
            </p:nvSpPr>
            <p:spPr>
              <a:xfrm rot="16200000">
                <a:off x="2306320" y="1355725"/>
                <a:ext cx="4531360" cy="4531360"/>
              </a:xfrm>
              <a:prstGeom prst="pie">
                <a:avLst>
                  <a:gd name="adj1" fmla="val 0"/>
                  <a:gd name="adj2" fmla="val 5409694"/>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パイ 19">
                <a:extLst>
                  <a:ext uri="{FF2B5EF4-FFF2-40B4-BE49-F238E27FC236}">
                    <a16:creationId xmlns:a16="http://schemas.microsoft.com/office/drawing/2014/main" id="{9D02A877-68A2-8246-EA28-E044AF7E0506}"/>
                  </a:ext>
                </a:extLst>
              </p:cNvPr>
              <p:cNvSpPr/>
              <p:nvPr/>
            </p:nvSpPr>
            <p:spPr>
              <a:xfrm rot="10800000">
                <a:off x="2306320" y="1355725"/>
                <a:ext cx="4531360" cy="4531360"/>
              </a:xfrm>
              <a:prstGeom prst="pie">
                <a:avLst>
                  <a:gd name="adj1" fmla="val 0"/>
                  <a:gd name="adj2" fmla="val 5409694"/>
                </a:avLst>
              </a:prstGeom>
              <a:solidFill>
                <a:srgbClr val="7030A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パイ 20">
                <a:extLst>
                  <a:ext uri="{FF2B5EF4-FFF2-40B4-BE49-F238E27FC236}">
                    <a16:creationId xmlns:a16="http://schemas.microsoft.com/office/drawing/2014/main" id="{4863D41A-3632-5091-7E6F-ECCDB19FDBBF}"/>
                  </a:ext>
                </a:extLst>
              </p:cNvPr>
              <p:cNvSpPr/>
              <p:nvPr/>
            </p:nvSpPr>
            <p:spPr>
              <a:xfrm rot="5400000">
                <a:off x="2306320" y="1355725"/>
                <a:ext cx="4531360" cy="4531360"/>
              </a:xfrm>
              <a:prstGeom prst="pie">
                <a:avLst>
                  <a:gd name="adj1" fmla="val 0"/>
                  <a:gd name="adj2" fmla="val 5409694"/>
                </a:avLst>
              </a:prstGeom>
              <a:solidFill>
                <a:srgbClr val="0070C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2" name="グループ化 21">
              <a:extLst>
                <a:ext uri="{FF2B5EF4-FFF2-40B4-BE49-F238E27FC236}">
                  <a16:creationId xmlns:a16="http://schemas.microsoft.com/office/drawing/2014/main" id="{F0E3B02E-C030-44B1-57D2-E37EB5ABF5C2}"/>
                </a:ext>
              </a:extLst>
            </p:cNvPr>
            <p:cNvGrpSpPr/>
            <p:nvPr/>
          </p:nvGrpSpPr>
          <p:grpSpPr>
            <a:xfrm rot="8098660">
              <a:off x="7003318" y="2867267"/>
              <a:ext cx="1740667" cy="1740667"/>
              <a:chOff x="2306320" y="1355725"/>
              <a:chExt cx="4531360" cy="4531360"/>
            </a:xfrm>
          </p:grpSpPr>
          <p:sp>
            <p:nvSpPr>
              <p:cNvPr id="23" name="パイ 22">
                <a:extLst>
                  <a:ext uri="{FF2B5EF4-FFF2-40B4-BE49-F238E27FC236}">
                    <a16:creationId xmlns:a16="http://schemas.microsoft.com/office/drawing/2014/main" id="{EE152A9C-1F7B-9D68-294F-8D784C510888}"/>
                  </a:ext>
                </a:extLst>
              </p:cNvPr>
              <p:cNvSpPr/>
              <p:nvPr/>
            </p:nvSpPr>
            <p:spPr>
              <a:xfrm>
                <a:off x="2306320" y="1355725"/>
                <a:ext cx="4531360" cy="4531360"/>
              </a:xfrm>
              <a:prstGeom prst="pie">
                <a:avLst>
                  <a:gd name="adj1" fmla="val 0"/>
                  <a:gd name="adj2" fmla="val 5409694"/>
                </a:avLst>
              </a:prstGeom>
              <a:solidFill>
                <a:srgbClr val="953735"/>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 name="パイ 23">
                <a:extLst>
                  <a:ext uri="{FF2B5EF4-FFF2-40B4-BE49-F238E27FC236}">
                    <a16:creationId xmlns:a16="http://schemas.microsoft.com/office/drawing/2014/main" id="{2DF4D8FB-EAEB-A59D-6C51-7670EE61835F}"/>
                  </a:ext>
                </a:extLst>
              </p:cNvPr>
              <p:cNvSpPr/>
              <p:nvPr/>
            </p:nvSpPr>
            <p:spPr>
              <a:xfrm rot="16200000">
                <a:off x="2306320" y="1355725"/>
                <a:ext cx="4531360" cy="4531360"/>
              </a:xfrm>
              <a:prstGeom prst="pie">
                <a:avLst>
                  <a:gd name="adj1" fmla="val 0"/>
                  <a:gd name="adj2" fmla="val 5409694"/>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パイ 24">
                <a:extLst>
                  <a:ext uri="{FF2B5EF4-FFF2-40B4-BE49-F238E27FC236}">
                    <a16:creationId xmlns:a16="http://schemas.microsoft.com/office/drawing/2014/main" id="{6842A406-1683-721A-507C-698095E95E91}"/>
                  </a:ext>
                </a:extLst>
              </p:cNvPr>
              <p:cNvSpPr/>
              <p:nvPr/>
            </p:nvSpPr>
            <p:spPr>
              <a:xfrm rot="10800000">
                <a:off x="2306320" y="1355725"/>
                <a:ext cx="4531360" cy="4531360"/>
              </a:xfrm>
              <a:prstGeom prst="pie">
                <a:avLst>
                  <a:gd name="adj1" fmla="val 0"/>
                  <a:gd name="adj2" fmla="val 5409694"/>
                </a:avLst>
              </a:prstGeom>
              <a:solidFill>
                <a:srgbClr val="7030A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 name="パイ 25">
                <a:extLst>
                  <a:ext uri="{FF2B5EF4-FFF2-40B4-BE49-F238E27FC236}">
                    <a16:creationId xmlns:a16="http://schemas.microsoft.com/office/drawing/2014/main" id="{1C72F7EE-FA8D-AD47-0832-ABD526337DAB}"/>
                  </a:ext>
                </a:extLst>
              </p:cNvPr>
              <p:cNvSpPr/>
              <p:nvPr/>
            </p:nvSpPr>
            <p:spPr>
              <a:xfrm rot="5400000">
                <a:off x="2306320" y="1355725"/>
                <a:ext cx="4531360" cy="4531360"/>
              </a:xfrm>
              <a:prstGeom prst="pie">
                <a:avLst>
                  <a:gd name="adj1" fmla="val 0"/>
                  <a:gd name="adj2" fmla="val 5409694"/>
                </a:avLst>
              </a:prstGeom>
              <a:solidFill>
                <a:srgbClr val="0070C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7" name="グループ化 26">
              <a:extLst>
                <a:ext uri="{FF2B5EF4-FFF2-40B4-BE49-F238E27FC236}">
                  <a16:creationId xmlns:a16="http://schemas.microsoft.com/office/drawing/2014/main" id="{53FEB1DB-5FEA-3A3E-EF06-A803B8FDC24D}"/>
                </a:ext>
              </a:extLst>
            </p:cNvPr>
            <p:cNvGrpSpPr/>
            <p:nvPr/>
          </p:nvGrpSpPr>
          <p:grpSpPr>
            <a:xfrm rot="8098660">
              <a:off x="7003318" y="4767306"/>
              <a:ext cx="1740667" cy="1740667"/>
              <a:chOff x="2306320" y="1355725"/>
              <a:chExt cx="4531360" cy="4531360"/>
            </a:xfrm>
          </p:grpSpPr>
          <p:sp>
            <p:nvSpPr>
              <p:cNvPr id="28" name="パイ 27">
                <a:extLst>
                  <a:ext uri="{FF2B5EF4-FFF2-40B4-BE49-F238E27FC236}">
                    <a16:creationId xmlns:a16="http://schemas.microsoft.com/office/drawing/2014/main" id="{C0DF16A0-B6F5-ABA3-B1DA-FAC7CFEA270F}"/>
                  </a:ext>
                </a:extLst>
              </p:cNvPr>
              <p:cNvSpPr/>
              <p:nvPr/>
            </p:nvSpPr>
            <p:spPr>
              <a:xfrm>
                <a:off x="2306320" y="1355725"/>
                <a:ext cx="4531360" cy="4531360"/>
              </a:xfrm>
              <a:prstGeom prst="pie">
                <a:avLst>
                  <a:gd name="adj1" fmla="val 0"/>
                  <a:gd name="adj2" fmla="val 5409694"/>
                </a:avLst>
              </a:prstGeom>
              <a:solidFill>
                <a:srgbClr val="953735"/>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パイ 28">
                <a:extLst>
                  <a:ext uri="{FF2B5EF4-FFF2-40B4-BE49-F238E27FC236}">
                    <a16:creationId xmlns:a16="http://schemas.microsoft.com/office/drawing/2014/main" id="{15265203-396E-B6C5-48D3-7F76A9F4FD79}"/>
                  </a:ext>
                </a:extLst>
              </p:cNvPr>
              <p:cNvSpPr/>
              <p:nvPr/>
            </p:nvSpPr>
            <p:spPr>
              <a:xfrm rot="16200000">
                <a:off x="2306320" y="1355725"/>
                <a:ext cx="4531360" cy="4531360"/>
              </a:xfrm>
              <a:prstGeom prst="pie">
                <a:avLst>
                  <a:gd name="adj1" fmla="val 0"/>
                  <a:gd name="adj2" fmla="val 5409694"/>
                </a:avLst>
              </a:prstGeom>
              <a:solidFill>
                <a:schemeClr val="accent3">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 name="パイ 29">
                <a:extLst>
                  <a:ext uri="{FF2B5EF4-FFF2-40B4-BE49-F238E27FC236}">
                    <a16:creationId xmlns:a16="http://schemas.microsoft.com/office/drawing/2014/main" id="{E78B0F1F-3359-7F5F-1240-1B379C653B7B}"/>
                  </a:ext>
                </a:extLst>
              </p:cNvPr>
              <p:cNvSpPr/>
              <p:nvPr/>
            </p:nvSpPr>
            <p:spPr>
              <a:xfrm rot="10800000">
                <a:off x="2306320" y="1355725"/>
                <a:ext cx="4531360" cy="4531360"/>
              </a:xfrm>
              <a:prstGeom prst="pie">
                <a:avLst>
                  <a:gd name="adj1" fmla="val 0"/>
                  <a:gd name="adj2" fmla="val 5409694"/>
                </a:avLst>
              </a:prstGeom>
              <a:solidFill>
                <a:srgbClr val="7030A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 name="パイ 30">
                <a:extLst>
                  <a:ext uri="{FF2B5EF4-FFF2-40B4-BE49-F238E27FC236}">
                    <a16:creationId xmlns:a16="http://schemas.microsoft.com/office/drawing/2014/main" id="{CD6590C8-26B6-19F8-BE61-2D25A8F68B9C}"/>
                  </a:ext>
                </a:extLst>
              </p:cNvPr>
              <p:cNvSpPr/>
              <p:nvPr/>
            </p:nvSpPr>
            <p:spPr>
              <a:xfrm rot="5400000">
                <a:off x="2306320" y="1355725"/>
                <a:ext cx="4531360" cy="4531360"/>
              </a:xfrm>
              <a:prstGeom prst="pie">
                <a:avLst>
                  <a:gd name="adj1" fmla="val 0"/>
                  <a:gd name="adj2" fmla="val 5409694"/>
                </a:avLst>
              </a:prstGeom>
              <a:solidFill>
                <a:srgbClr val="0070C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33" name="テキスト ボックス 32">
              <a:extLst>
                <a:ext uri="{FF2B5EF4-FFF2-40B4-BE49-F238E27FC236}">
                  <a16:creationId xmlns:a16="http://schemas.microsoft.com/office/drawing/2014/main" id="{7DE79B4A-CF11-FAD2-98C5-AA29B865E944}"/>
                </a:ext>
              </a:extLst>
            </p:cNvPr>
            <p:cNvSpPr txBox="1"/>
            <p:nvPr/>
          </p:nvSpPr>
          <p:spPr>
            <a:xfrm>
              <a:off x="7499494" y="1516760"/>
              <a:ext cx="800219" cy="646331"/>
            </a:xfrm>
            <a:prstGeom prst="rect">
              <a:avLst/>
            </a:prstGeom>
            <a:noFill/>
          </p:spPr>
          <p:txBody>
            <a:bodyPr wrap="none" rtlCol="0">
              <a:spAutoFit/>
            </a:bodyPr>
            <a:lstStyle/>
            <a:p>
              <a:pPr algn="ctr"/>
              <a:r>
                <a:rPr kumimoji="1" lang="ja-JP" altLang="en-US" sz="1200" b="1">
                  <a:solidFill>
                    <a:schemeClr val="bg1"/>
                  </a:solidFill>
                  <a:latin typeface="Meiryo" panose="020B0604030504040204" pitchFamily="34" charset="-128"/>
                  <a:ea typeface="Meiryo" panose="020B0604030504040204" pitchFamily="34" charset="-128"/>
                </a:rPr>
                <a:t>ユーザー</a:t>
              </a:r>
              <a:endParaRPr kumimoji="1" lang="en-US" altLang="ja-JP" sz="1200" b="1" dirty="0">
                <a:solidFill>
                  <a:schemeClr val="bg1"/>
                </a:solidFill>
                <a:latin typeface="Meiryo" panose="020B0604030504040204" pitchFamily="34" charset="-128"/>
                <a:ea typeface="Meiryo" panose="020B0604030504040204" pitchFamily="34" charset="-128"/>
              </a:endParaRPr>
            </a:p>
            <a:p>
              <a:pPr algn="ctr"/>
              <a:r>
                <a:rPr lang="ja-JP" altLang="en-US" sz="2400" b="1">
                  <a:solidFill>
                    <a:schemeClr val="bg1"/>
                  </a:solidFill>
                  <a:latin typeface="Meiryo" panose="020B0604030504040204" pitchFamily="34" charset="-128"/>
                  <a:ea typeface="Meiryo" panose="020B0604030504040204" pitchFamily="34" charset="-128"/>
                </a:rPr>
                <a:t>企業</a:t>
              </a:r>
              <a:endParaRPr kumimoji="1" lang="ja-JP" altLang="en-US" sz="2400" b="1">
                <a:solidFill>
                  <a:schemeClr val="bg1"/>
                </a:solidFill>
                <a:latin typeface="Meiryo" panose="020B0604030504040204" pitchFamily="34" charset="-128"/>
                <a:ea typeface="Meiryo" panose="020B0604030504040204" pitchFamily="34" charset="-128"/>
              </a:endParaRPr>
            </a:p>
          </p:txBody>
        </p:sp>
        <p:sp>
          <p:nvSpPr>
            <p:cNvPr id="34" name="テキスト ボックス 33">
              <a:extLst>
                <a:ext uri="{FF2B5EF4-FFF2-40B4-BE49-F238E27FC236}">
                  <a16:creationId xmlns:a16="http://schemas.microsoft.com/office/drawing/2014/main" id="{0A4DCCBD-5674-AA26-9F09-FF819183CE41}"/>
                </a:ext>
              </a:extLst>
            </p:cNvPr>
            <p:cNvSpPr txBox="1"/>
            <p:nvPr/>
          </p:nvSpPr>
          <p:spPr>
            <a:xfrm>
              <a:off x="7512675" y="3429000"/>
              <a:ext cx="800219" cy="646331"/>
            </a:xfrm>
            <a:prstGeom prst="rect">
              <a:avLst/>
            </a:prstGeom>
            <a:noFill/>
          </p:spPr>
          <p:txBody>
            <a:bodyPr wrap="none" rtlCol="0">
              <a:spAutoFit/>
            </a:bodyPr>
            <a:lstStyle/>
            <a:p>
              <a:pPr algn="ctr"/>
              <a:r>
                <a:rPr kumimoji="1" lang="ja-JP" altLang="en-US" sz="1200" b="1">
                  <a:solidFill>
                    <a:schemeClr val="bg1"/>
                  </a:solidFill>
                  <a:latin typeface="Meiryo" panose="020B0604030504040204" pitchFamily="34" charset="-128"/>
                  <a:ea typeface="Meiryo" panose="020B0604030504040204" pitchFamily="34" charset="-128"/>
                </a:rPr>
                <a:t>ユーザー</a:t>
              </a:r>
              <a:endParaRPr kumimoji="1" lang="en-US" altLang="ja-JP" sz="1200" b="1" dirty="0">
                <a:solidFill>
                  <a:schemeClr val="bg1"/>
                </a:solidFill>
                <a:latin typeface="Meiryo" panose="020B0604030504040204" pitchFamily="34" charset="-128"/>
                <a:ea typeface="Meiryo" panose="020B0604030504040204" pitchFamily="34" charset="-128"/>
              </a:endParaRPr>
            </a:p>
            <a:p>
              <a:pPr algn="ctr"/>
              <a:r>
                <a:rPr lang="ja-JP" altLang="en-US" sz="2400" b="1">
                  <a:solidFill>
                    <a:schemeClr val="bg1"/>
                  </a:solidFill>
                  <a:latin typeface="Meiryo" panose="020B0604030504040204" pitchFamily="34" charset="-128"/>
                  <a:ea typeface="Meiryo" panose="020B0604030504040204" pitchFamily="34" charset="-128"/>
                </a:rPr>
                <a:t>企業</a:t>
              </a:r>
              <a:endParaRPr kumimoji="1" lang="ja-JP" altLang="en-US" sz="2400" b="1">
                <a:solidFill>
                  <a:schemeClr val="bg1"/>
                </a:solidFill>
                <a:latin typeface="Meiryo" panose="020B0604030504040204" pitchFamily="34" charset="-128"/>
                <a:ea typeface="Meiryo" panose="020B0604030504040204" pitchFamily="34" charset="-128"/>
              </a:endParaRPr>
            </a:p>
          </p:txBody>
        </p:sp>
        <p:sp>
          <p:nvSpPr>
            <p:cNvPr id="35" name="テキスト ボックス 34">
              <a:extLst>
                <a:ext uri="{FF2B5EF4-FFF2-40B4-BE49-F238E27FC236}">
                  <a16:creationId xmlns:a16="http://schemas.microsoft.com/office/drawing/2014/main" id="{06D04A17-2000-15C1-47F8-2DA32398AD7F}"/>
                </a:ext>
              </a:extLst>
            </p:cNvPr>
            <p:cNvSpPr txBox="1"/>
            <p:nvPr/>
          </p:nvSpPr>
          <p:spPr>
            <a:xfrm>
              <a:off x="7473541" y="5329039"/>
              <a:ext cx="800219" cy="646331"/>
            </a:xfrm>
            <a:prstGeom prst="rect">
              <a:avLst/>
            </a:prstGeom>
            <a:noFill/>
          </p:spPr>
          <p:txBody>
            <a:bodyPr wrap="none" rtlCol="0">
              <a:spAutoFit/>
            </a:bodyPr>
            <a:lstStyle/>
            <a:p>
              <a:pPr algn="ctr"/>
              <a:r>
                <a:rPr kumimoji="1" lang="ja-JP" altLang="en-US" sz="1200" b="1">
                  <a:solidFill>
                    <a:schemeClr val="bg1"/>
                  </a:solidFill>
                  <a:latin typeface="Meiryo" panose="020B0604030504040204" pitchFamily="34" charset="-128"/>
                  <a:ea typeface="Meiryo" panose="020B0604030504040204" pitchFamily="34" charset="-128"/>
                </a:rPr>
                <a:t>ユーザー</a:t>
              </a:r>
              <a:endParaRPr kumimoji="1" lang="en-US" altLang="ja-JP" sz="1200" b="1" dirty="0">
                <a:solidFill>
                  <a:schemeClr val="bg1"/>
                </a:solidFill>
                <a:latin typeface="Meiryo" panose="020B0604030504040204" pitchFamily="34" charset="-128"/>
                <a:ea typeface="Meiryo" panose="020B0604030504040204" pitchFamily="34" charset="-128"/>
              </a:endParaRPr>
            </a:p>
            <a:p>
              <a:pPr algn="ctr"/>
              <a:r>
                <a:rPr lang="ja-JP" altLang="en-US" sz="2400" b="1">
                  <a:solidFill>
                    <a:schemeClr val="bg1"/>
                  </a:solidFill>
                  <a:latin typeface="Meiryo" panose="020B0604030504040204" pitchFamily="34" charset="-128"/>
                  <a:ea typeface="Meiryo" panose="020B0604030504040204" pitchFamily="34" charset="-128"/>
                </a:rPr>
                <a:t>企業</a:t>
              </a:r>
              <a:endParaRPr kumimoji="1" lang="ja-JP" altLang="en-US" sz="2400" b="1">
                <a:solidFill>
                  <a:schemeClr val="bg1"/>
                </a:solidFill>
                <a:latin typeface="Meiryo" panose="020B0604030504040204" pitchFamily="34" charset="-128"/>
                <a:ea typeface="Meiryo" panose="020B0604030504040204" pitchFamily="34" charset="-128"/>
              </a:endParaRPr>
            </a:p>
          </p:txBody>
        </p:sp>
      </p:grpSp>
      <p:grpSp>
        <p:nvGrpSpPr>
          <p:cNvPr id="37" name="グループ化 36">
            <a:extLst>
              <a:ext uri="{FF2B5EF4-FFF2-40B4-BE49-F238E27FC236}">
                <a16:creationId xmlns:a16="http://schemas.microsoft.com/office/drawing/2014/main" id="{0F8C288A-B608-505F-C1FC-B323E494B51A}"/>
              </a:ext>
            </a:extLst>
          </p:cNvPr>
          <p:cNvGrpSpPr/>
          <p:nvPr/>
        </p:nvGrpSpPr>
        <p:grpSpPr>
          <a:xfrm>
            <a:off x="5592842" y="2753105"/>
            <a:ext cx="1729234" cy="2818297"/>
            <a:chOff x="5592842" y="2753105"/>
            <a:chExt cx="1729234" cy="2818297"/>
          </a:xfrm>
        </p:grpSpPr>
        <p:sp>
          <p:nvSpPr>
            <p:cNvPr id="36" name="上矢印 35">
              <a:extLst>
                <a:ext uri="{FF2B5EF4-FFF2-40B4-BE49-F238E27FC236}">
                  <a16:creationId xmlns:a16="http://schemas.microsoft.com/office/drawing/2014/main" id="{7B6E65C4-62BC-E4EF-92B3-0824AD9F62E9}"/>
                </a:ext>
              </a:extLst>
            </p:cNvPr>
            <p:cNvSpPr/>
            <p:nvPr/>
          </p:nvSpPr>
          <p:spPr>
            <a:xfrm rot="2720569">
              <a:off x="6056957" y="2288990"/>
              <a:ext cx="801004" cy="1729234"/>
            </a:xfrm>
            <a:custGeom>
              <a:avLst/>
              <a:gdLst>
                <a:gd name="connsiteX0" fmla="*/ 0 w 1707130"/>
                <a:gd name="connsiteY0" fmla="*/ 853565 h 4155951"/>
                <a:gd name="connsiteX1" fmla="*/ 853565 w 1707130"/>
                <a:gd name="connsiteY1" fmla="*/ 0 h 4155951"/>
                <a:gd name="connsiteX2" fmla="*/ 1707130 w 1707130"/>
                <a:gd name="connsiteY2" fmla="*/ 853565 h 4155951"/>
                <a:gd name="connsiteX3" fmla="*/ 1280348 w 1707130"/>
                <a:gd name="connsiteY3" fmla="*/ 853565 h 4155951"/>
                <a:gd name="connsiteX4" fmla="*/ 1280348 w 1707130"/>
                <a:gd name="connsiteY4" fmla="*/ 4155951 h 4155951"/>
                <a:gd name="connsiteX5" fmla="*/ 426783 w 1707130"/>
                <a:gd name="connsiteY5" fmla="*/ 4155951 h 4155951"/>
                <a:gd name="connsiteX6" fmla="*/ 426783 w 1707130"/>
                <a:gd name="connsiteY6" fmla="*/ 853565 h 4155951"/>
                <a:gd name="connsiteX7" fmla="*/ 0 w 1707130"/>
                <a:gd name="connsiteY7" fmla="*/ 853565 h 4155951"/>
                <a:gd name="connsiteX0" fmla="*/ 0 w 1707130"/>
                <a:gd name="connsiteY0" fmla="*/ 853565 h 4227071"/>
                <a:gd name="connsiteX1" fmla="*/ 853565 w 1707130"/>
                <a:gd name="connsiteY1" fmla="*/ 0 h 4227071"/>
                <a:gd name="connsiteX2" fmla="*/ 1707130 w 1707130"/>
                <a:gd name="connsiteY2" fmla="*/ 853565 h 4227071"/>
                <a:gd name="connsiteX3" fmla="*/ 1280348 w 1707130"/>
                <a:gd name="connsiteY3" fmla="*/ 853565 h 4227071"/>
                <a:gd name="connsiteX4" fmla="*/ 1280348 w 1707130"/>
                <a:gd name="connsiteY4" fmla="*/ 4155951 h 4227071"/>
                <a:gd name="connsiteX5" fmla="*/ 853503 w 1707130"/>
                <a:gd name="connsiteY5" fmla="*/ 4227071 h 4227071"/>
                <a:gd name="connsiteX6" fmla="*/ 426783 w 1707130"/>
                <a:gd name="connsiteY6" fmla="*/ 853565 h 4227071"/>
                <a:gd name="connsiteX7" fmla="*/ 0 w 1707130"/>
                <a:gd name="connsiteY7" fmla="*/ 853565 h 4227071"/>
                <a:gd name="connsiteX0" fmla="*/ 0 w 1707130"/>
                <a:gd name="connsiteY0" fmla="*/ 853565 h 4247391"/>
                <a:gd name="connsiteX1" fmla="*/ 853565 w 1707130"/>
                <a:gd name="connsiteY1" fmla="*/ 0 h 4247391"/>
                <a:gd name="connsiteX2" fmla="*/ 1707130 w 1707130"/>
                <a:gd name="connsiteY2" fmla="*/ 853565 h 4247391"/>
                <a:gd name="connsiteX3" fmla="*/ 1280348 w 1707130"/>
                <a:gd name="connsiteY3" fmla="*/ 853565 h 4247391"/>
                <a:gd name="connsiteX4" fmla="*/ 873948 w 1707130"/>
                <a:gd name="connsiteY4" fmla="*/ 4247391 h 4247391"/>
                <a:gd name="connsiteX5" fmla="*/ 853503 w 1707130"/>
                <a:gd name="connsiteY5" fmla="*/ 4227071 h 4247391"/>
                <a:gd name="connsiteX6" fmla="*/ 426783 w 1707130"/>
                <a:gd name="connsiteY6" fmla="*/ 853565 h 4247391"/>
                <a:gd name="connsiteX7" fmla="*/ 0 w 1707130"/>
                <a:gd name="connsiteY7" fmla="*/ 853565 h 4247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7130" h="4247391">
                  <a:moveTo>
                    <a:pt x="0" y="853565"/>
                  </a:moveTo>
                  <a:lnTo>
                    <a:pt x="853565" y="0"/>
                  </a:lnTo>
                  <a:lnTo>
                    <a:pt x="1707130" y="853565"/>
                  </a:lnTo>
                  <a:lnTo>
                    <a:pt x="1280348" y="853565"/>
                  </a:lnTo>
                  <a:lnTo>
                    <a:pt x="873948" y="4247391"/>
                  </a:lnTo>
                  <a:lnTo>
                    <a:pt x="853503" y="4227071"/>
                  </a:lnTo>
                  <a:lnTo>
                    <a:pt x="426783" y="853565"/>
                  </a:lnTo>
                  <a:lnTo>
                    <a:pt x="0" y="853565"/>
                  </a:lnTo>
                  <a:close/>
                </a:path>
              </a:pathLst>
            </a:custGeom>
            <a:solidFill>
              <a:schemeClr val="accent5">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 name="上矢印 35">
              <a:extLst>
                <a:ext uri="{FF2B5EF4-FFF2-40B4-BE49-F238E27FC236}">
                  <a16:creationId xmlns:a16="http://schemas.microsoft.com/office/drawing/2014/main" id="{A4A1D1A0-D323-3CDA-EE31-38BC02E8E247}"/>
                </a:ext>
              </a:extLst>
            </p:cNvPr>
            <p:cNvSpPr/>
            <p:nvPr/>
          </p:nvSpPr>
          <p:spPr>
            <a:xfrm rot="8208256">
              <a:off x="5978648" y="4036948"/>
              <a:ext cx="801004" cy="1534454"/>
            </a:xfrm>
            <a:custGeom>
              <a:avLst/>
              <a:gdLst>
                <a:gd name="connsiteX0" fmla="*/ 0 w 1707130"/>
                <a:gd name="connsiteY0" fmla="*/ 853565 h 4155951"/>
                <a:gd name="connsiteX1" fmla="*/ 853565 w 1707130"/>
                <a:gd name="connsiteY1" fmla="*/ 0 h 4155951"/>
                <a:gd name="connsiteX2" fmla="*/ 1707130 w 1707130"/>
                <a:gd name="connsiteY2" fmla="*/ 853565 h 4155951"/>
                <a:gd name="connsiteX3" fmla="*/ 1280348 w 1707130"/>
                <a:gd name="connsiteY3" fmla="*/ 853565 h 4155951"/>
                <a:gd name="connsiteX4" fmla="*/ 1280348 w 1707130"/>
                <a:gd name="connsiteY4" fmla="*/ 4155951 h 4155951"/>
                <a:gd name="connsiteX5" fmla="*/ 426783 w 1707130"/>
                <a:gd name="connsiteY5" fmla="*/ 4155951 h 4155951"/>
                <a:gd name="connsiteX6" fmla="*/ 426783 w 1707130"/>
                <a:gd name="connsiteY6" fmla="*/ 853565 h 4155951"/>
                <a:gd name="connsiteX7" fmla="*/ 0 w 1707130"/>
                <a:gd name="connsiteY7" fmla="*/ 853565 h 4155951"/>
                <a:gd name="connsiteX0" fmla="*/ 0 w 1707130"/>
                <a:gd name="connsiteY0" fmla="*/ 853565 h 4227071"/>
                <a:gd name="connsiteX1" fmla="*/ 853565 w 1707130"/>
                <a:gd name="connsiteY1" fmla="*/ 0 h 4227071"/>
                <a:gd name="connsiteX2" fmla="*/ 1707130 w 1707130"/>
                <a:gd name="connsiteY2" fmla="*/ 853565 h 4227071"/>
                <a:gd name="connsiteX3" fmla="*/ 1280348 w 1707130"/>
                <a:gd name="connsiteY3" fmla="*/ 853565 h 4227071"/>
                <a:gd name="connsiteX4" fmla="*/ 1280348 w 1707130"/>
                <a:gd name="connsiteY4" fmla="*/ 4155951 h 4227071"/>
                <a:gd name="connsiteX5" fmla="*/ 853503 w 1707130"/>
                <a:gd name="connsiteY5" fmla="*/ 4227071 h 4227071"/>
                <a:gd name="connsiteX6" fmla="*/ 426783 w 1707130"/>
                <a:gd name="connsiteY6" fmla="*/ 853565 h 4227071"/>
                <a:gd name="connsiteX7" fmla="*/ 0 w 1707130"/>
                <a:gd name="connsiteY7" fmla="*/ 853565 h 4227071"/>
                <a:gd name="connsiteX0" fmla="*/ 0 w 1707130"/>
                <a:gd name="connsiteY0" fmla="*/ 853565 h 4247391"/>
                <a:gd name="connsiteX1" fmla="*/ 853565 w 1707130"/>
                <a:gd name="connsiteY1" fmla="*/ 0 h 4247391"/>
                <a:gd name="connsiteX2" fmla="*/ 1707130 w 1707130"/>
                <a:gd name="connsiteY2" fmla="*/ 853565 h 4247391"/>
                <a:gd name="connsiteX3" fmla="*/ 1280348 w 1707130"/>
                <a:gd name="connsiteY3" fmla="*/ 853565 h 4247391"/>
                <a:gd name="connsiteX4" fmla="*/ 873948 w 1707130"/>
                <a:gd name="connsiteY4" fmla="*/ 4247391 h 4247391"/>
                <a:gd name="connsiteX5" fmla="*/ 853503 w 1707130"/>
                <a:gd name="connsiteY5" fmla="*/ 4227071 h 4247391"/>
                <a:gd name="connsiteX6" fmla="*/ 426783 w 1707130"/>
                <a:gd name="connsiteY6" fmla="*/ 853565 h 4247391"/>
                <a:gd name="connsiteX7" fmla="*/ 0 w 1707130"/>
                <a:gd name="connsiteY7" fmla="*/ 853565 h 4247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7130" h="4247391">
                  <a:moveTo>
                    <a:pt x="0" y="853565"/>
                  </a:moveTo>
                  <a:lnTo>
                    <a:pt x="853565" y="0"/>
                  </a:lnTo>
                  <a:lnTo>
                    <a:pt x="1707130" y="853565"/>
                  </a:lnTo>
                  <a:lnTo>
                    <a:pt x="1280348" y="853565"/>
                  </a:lnTo>
                  <a:lnTo>
                    <a:pt x="873948" y="4247391"/>
                  </a:lnTo>
                  <a:lnTo>
                    <a:pt x="853503" y="4227071"/>
                  </a:lnTo>
                  <a:lnTo>
                    <a:pt x="426783" y="853565"/>
                  </a:lnTo>
                  <a:lnTo>
                    <a:pt x="0" y="853565"/>
                  </a:lnTo>
                  <a:close/>
                </a:path>
              </a:pathLst>
            </a:custGeom>
            <a:solidFill>
              <a:schemeClr val="accent5">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9" name="上矢印 35">
              <a:extLst>
                <a:ext uri="{FF2B5EF4-FFF2-40B4-BE49-F238E27FC236}">
                  <a16:creationId xmlns:a16="http://schemas.microsoft.com/office/drawing/2014/main" id="{E93CEDC9-5FF8-FFFE-C31E-7EA149B361FD}"/>
                </a:ext>
              </a:extLst>
            </p:cNvPr>
            <p:cNvSpPr/>
            <p:nvPr/>
          </p:nvSpPr>
          <p:spPr>
            <a:xfrm rot="4505655">
              <a:off x="5961191" y="3391103"/>
              <a:ext cx="801004" cy="1094699"/>
            </a:xfrm>
            <a:custGeom>
              <a:avLst/>
              <a:gdLst>
                <a:gd name="connsiteX0" fmla="*/ 0 w 1707130"/>
                <a:gd name="connsiteY0" fmla="*/ 853565 h 4155951"/>
                <a:gd name="connsiteX1" fmla="*/ 853565 w 1707130"/>
                <a:gd name="connsiteY1" fmla="*/ 0 h 4155951"/>
                <a:gd name="connsiteX2" fmla="*/ 1707130 w 1707130"/>
                <a:gd name="connsiteY2" fmla="*/ 853565 h 4155951"/>
                <a:gd name="connsiteX3" fmla="*/ 1280348 w 1707130"/>
                <a:gd name="connsiteY3" fmla="*/ 853565 h 4155951"/>
                <a:gd name="connsiteX4" fmla="*/ 1280348 w 1707130"/>
                <a:gd name="connsiteY4" fmla="*/ 4155951 h 4155951"/>
                <a:gd name="connsiteX5" fmla="*/ 426783 w 1707130"/>
                <a:gd name="connsiteY5" fmla="*/ 4155951 h 4155951"/>
                <a:gd name="connsiteX6" fmla="*/ 426783 w 1707130"/>
                <a:gd name="connsiteY6" fmla="*/ 853565 h 4155951"/>
                <a:gd name="connsiteX7" fmla="*/ 0 w 1707130"/>
                <a:gd name="connsiteY7" fmla="*/ 853565 h 4155951"/>
                <a:gd name="connsiteX0" fmla="*/ 0 w 1707130"/>
                <a:gd name="connsiteY0" fmla="*/ 853565 h 4227071"/>
                <a:gd name="connsiteX1" fmla="*/ 853565 w 1707130"/>
                <a:gd name="connsiteY1" fmla="*/ 0 h 4227071"/>
                <a:gd name="connsiteX2" fmla="*/ 1707130 w 1707130"/>
                <a:gd name="connsiteY2" fmla="*/ 853565 h 4227071"/>
                <a:gd name="connsiteX3" fmla="*/ 1280348 w 1707130"/>
                <a:gd name="connsiteY3" fmla="*/ 853565 h 4227071"/>
                <a:gd name="connsiteX4" fmla="*/ 1280348 w 1707130"/>
                <a:gd name="connsiteY4" fmla="*/ 4155951 h 4227071"/>
                <a:gd name="connsiteX5" fmla="*/ 853503 w 1707130"/>
                <a:gd name="connsiteY5" fmla="*/ 4227071 h 4227071"/>
                <a:gd name="connsiteX6" fmla="*/ 426783 w 1707130"/>
                <a:gd name="connsiteY6" fmla="*/ 853565 h 4227071"/>
                <a:gd name="connsiteX7" fmla="*/ 0 w 1707130"/>
                <a:gd name="connsiteY7" fmla="*/ 853565 h 4227071"/>
                <a:gd name="connsiteX0" fmla="*/ 0 w 1707130"/>
                <a:gd name="connsiteY0" fmla="*/ 853565 h 4247391"/>
                <a:gd name="connsiteX1" fmla="*/ 853565 w 1707130"/>
                <a:gd name="connsiteY1" fmla="*/ 0 h 4247391"/>
                <a:gd name="connsiteX2" fmla="*/ 1707130 w 1707130"/>
                <a:gd name="connsiteY2" fmla="*/ 853565 h 4247391"/>
                <a:gd name="connsiteX3" fmla="*/ 1280348 w 1707130"/>
                <a:gd name="connsiteY3" fmla="*/ 853565 h 4247391"/>
                <a:gd name="connsiteX4" fmla="*/ 873948 w 1707130"/>
                <a:gd name="connsiteY4" fmla="*/ 4247391 h 4247391"/>
                <a:gd name="connsiteX5" fmla="*/ 853503 w 1707130"/>
                <a:gd name="connsiteY5" fmla="*/ 4227071 h 4247391"/>
                <a:gd name="connsiteX6" fmla="*/ 426783 w 1707130"/>
                <a:gd name="connsiteY6" fmla="*/ 853565 h 4247391"/>
                <a:gd name="connsiteX7" fmla="*/ 0 w 1707130"/>
                <a:gd name="connsiteY7" fmla="*/ 853565 h 4247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7130" h="4247391">
                  <a:moveTo>
                    <a:pt x="0" y="853565"/>
                  </a:moveTo>
                  <a:lnTo>
                    <a:pt x="853565" y="0"/>
                  </a:lnTo>
                  <a:lnTo>
                    <a:pt x="1707130" y="853565"/>
                  </a:lnTo>
                  <a:lnTo>
                    <a:pt x="1280348" y="853565"/>
                  </a:lnTo>
                  <a:lnTo>
                    <a:pt x="873948" y="4247391"/>
                  </a:lnTo>
                  <a:lnTo>
                    <a:pt x="853503" y="4227071"/>
                  </a:lnTo>
                  <a:lnTo>
                    <a:pt x="426783" y="853565"/>
                  </a:lnTo>
                  <a:lnTo>
                    <a:pt x="0" y="853565"/>
                  </a:lnTo>
                  <a:close/>
                </a:path>
              </a:pathLst>
            </a:custGeom>
            <a:solidFill>
              <a:schemeClr val="accent5">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 name="テキスト ボックス 40">
              <a:extLst>
                <a:ext uri="{FF2B5EF4-FFF2-40B4-BE49-F238E27FC236}">
                  <a16:creationId xmlns:a16="http://schemas.microsoft.com/office/drawing/2014/main" id="{C34EAC90-45F7-A684-8278-B371879C9AC8}"/>
                </a:ext>
              </a:extLst>
            </p:cNvPr>
            <p:cNvSpPr txBox="1"/>
            <p:nvPr/>
          </p:nvSpPr>
          <p:spPr>
            <a:xfrm>
              <a:off x="6043972" y="3384482"/>
              <a:ext cx="677108" cy="1323439"/>
            </a:xfrm>
            <a:prstGeom prst="rect">
              <a:avLst/>
            </a:prstGeom>
            <a:noFill/>
          </p:spPr>
          <p:txBody>
            <a:bodyPr vert="eaVert" wrap="none" rtlCol="0">
              <a:spAutoFit/>
            </a:bodyPr>
            <a:lstStyle/>
            <a:p>
              <a:pPr algn="ctr"/>
              <a:r>
                <a:rPr kumimoji="1" lang="ja-JP" altLang="en-US" sz="3200">
                  <a:solidFill>
                    <a:srgbClr val="0432FF"/>
                  </a:solidFill>
                  <a:effectLst>
                    <a:outerShdw blurRad="50800" dist="38100" dir="2700000" algn="tl" rotWithShape="0">
                      <a:prstClr val="black">
                        <a:alpha val="40000"/>
                      </a:prstClr>
                    </a:outerShdw>
                  </a:effectLst>
                </a:rPr>
                <a:t>内製化</a:t>
              </a:r>
            </a:p>
          </p:txBody>
        </p:sp>
      </p:grpSp>
    </p:spTree>
    <p:extLst>
      <p:ext uri="{BB962C8B-B14F-4D97-AF65-F5344CB8AC3E}">
        <p14:creationId xmlns:p14="http://schemas.microsoft.com/office/powerpoint/2010/main" val="21973782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wipe(left)">
                                      <p:cBhvr>
                                        <p:cTn id="11"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8728957-C714-073F-F060-CAF95FC5CD2F}"/>
            </a:ext>
          </a:extLst>
        </p:cNvPr>
        <p:cNvGrpSpPr/>
        <p:nvPr/>
      </p:nvGrpSpPr>
      <p:grpSpPr>
        <a:xfrm>
          <a:off x="0" y="0"/>
          <a:ext cx="0" cy="0"/>
          <a:chOff x="0" y="0"/>
          <a:chExt cx="0" cy="0"/>
        </a:xfrm>
      </p:grpSpPr>
      <p:sp>
        <p:nvSpPr>
          <p:cNvPr id="6" name="正方形/長方形 5">
            <a:extLst>
              <a:ext uri="{FF2B5EF4-FFF2-40B4-BE49-F238E27FC236}">
                <a16:creationId xmlns:a16="http://schemas.microsoft.com/office/drawing/2014/main" id="{2BE80962-D0C8-95DC-6398-86D659DC88AC}"/>
              </a:ext>
            </a:extLst>
          </p:cNvPr>
          <p:cNvSpPr/>
          <p:nvPr/>
        </p:nvSpPr>
        <p:spPr>
          <a:xfrm>
            <a:off x="877450" y="1045658"/>
            <a:ext cx="8039749" cy="1598192"/>
          </a:xfrm>
          <a:prstGeom prst="rect">
            <a:avLst/>
          </a:prstGeom>
          <a:solidFill>
            <a:srgbClr val="0432FF">
              <a:alpha val="49020"/>
            </a:srgb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正方形/長方形 6">
            <a:extLst>
              <a:ext uri="{FF2B5EF4-FFF2-40B4-BE49-F238E27FC236}">
                <a16:creationId xmlns:a16="http://schemas.microsoft.com/office/drawing/2014/main" id="{90D939F9-F7BD-30C8-1233-16B5291B926D}"/>
              </a:ext>
            </a:extLst>
          </p:cNvPr>
          <p:cNvSpPr/>
          <p:nvPr/>
        </p:nvSpPr>
        <p:spPr>
          <a:xfrm>
            <a:off x="873850" y="2643850"/>
            <a:ext cx="8039749" cy="1598192"/>
          </a:xfrm>
          <a:prstGeom prst="rect">
            <a:avLst/>
          </a:prstGeom>
          <a:solidFill>
            <a:srgbClr val="0070C0">
              <a:alpha val="50980"/>
            </a:srgb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正方形/長方形 7">
            <a:extLst>
              <a:ext uri="{FF2B5EF4-FFF2-40B4-BE49-F238E27FC236}">
                <a16:creationId xmlns:a16="http://schemas.microsoft.com/office/drawing/2014/main" id="{3EBE75BA-E3BF-792D-0C30-A9D6914BABC7}"/>
              </a:ext>
            </a:extLst>
          </p:cNvPr>
          <p:cNvSpPr/>
          <p:nvPr/>
        </p:nvSpPr>
        <p:spPr>
          <a:xfrm>
            <a:off x="873850" y="4238635"/>
            <a:ext cx="8039749" cy="1598192"/>
          </a:xfrm>
          <a:prstGeom prst="rect">
            <a:avLst/>
          </a:prstGeom>
          <a:solidFill>
            <a:schemeClr val="tx2">
              <a:lumMod val="40000"/>
              <a:lumOff val="60000"/>
              <a:alpha val="5098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D5E6A1A1-3EBD-B231-0804-8CBCF7778847}"/>
              </a:ext>
            </a:extLst>
          </p:cNvPr>
          <p:cNvSpPr>
            <a:spLocks noGrp="1"/>
          </p:cNvSpPr>
          <p:nvPr>
            <p:ph type="title"/>
          </p:nvPr>
        </p:nvSpPr>
        <p:spPr/>
        <p:txBody>
          <a:bodyPr/>
          <a:lstStyle/>
          <a:p>
            <a:r>
              <a:rPr kumimoji="1" lang="ja-JP" altLang="en-US"/>
              <a:t>ソフトウェアサービスの事業構造</a:t>
            </a:r>
          </a:p>
        </p:txBody>
      </p:sp>
      <p:sp>
        <p:nvSpPr>
          <p:cNvPr id="3" name="直角三角形 2">
            <a:extLst>
              <a:ext uri="{FF2B5EF4-FFF2-40B4-BE49-F238E27FC236}">
                <a16:creationId xmlns:a16="http://schemas.microsoft.com/office/drawing/2014/main" id="{5956ECE8-D054-AD03-2FE5-27B6002A060A}"/>
              </a:ext>
            </a:extLst>
          </p:cNvPr>
          <p:cNvSpPr/>
          <p:nvPr/>
        </p:nvSpPr>
        <p:spPr>
          <a:xfrm>
            <a:off x="879251" y="1045659"/>
            <a:ext cx="4341600" cy="4794574"/>
          </a:xfrm>
          <a:prstGeom prst="rtTriangle">
            <a:avLst/>
          </a:prstGeom>
          <a:solidFill>
            <a:schemeClr val="tx2">
              <a:lumMod val="40000"/>
              <a:lumOff val="60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直角三角形 3">
            <a:extLst>
              <a:ext uri="{FF2B5EF4-FFF2-40B4-BE49-F238E27FC236}">
                <a16:creationId xmlns:a16="http://schemas.microsoft.com/office/drawing/2014/main" id="{08A3F464-F589-3882-798A-E02BC6457FF2}"/>
              </a:ext>
            </a:extLst>
          </p:cNvPr>
          <p:cNvSpPr/>
          <p:nvPr/>
        </p:nvSpPr>
        <p:spPr>
          <a:xfrm>
            <a:off x="879251" y="1045659"/>
            <a:ext cx="2879088" cy="3196380"/>
          </a:xfrm>
          <a:prstGeom prst="rtTriangle">
            <a:avLst/>
          </a:prstGeom>
          <a:solidFill>
            <a:srgbClr val="0070C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直角三角形 4">
            <a:extLst>
              <a:ext uri="{FF2B5EF4-FFF2-40B4-BE49-F238E27FC236}">
                <a16:creationId xmlns:a16="http://schemas.microsoft.com/office/drawing/2014/main" id="{E2D3E67A-2664-5969-64E0-AED30406638E}"/>
              </a:ext>
            </a:extLst>
          </p:cNvPr>
          <p:cNvSpPr/>
          <p:nvPr/>
        </p:nvSpPr>
        <p:spPr>
          <a:xfrm>
            <a:off x="879252" y="1045660"/>
            <a:ext cx="1445494" cy="1598189"/>
          </a:xfrm>
          <a:prstGeom prst="rtTriangle">
            <a:avLst/>
          </a:prstGeom>
          <a:solidFill>
            <a:srgbClr val="7030A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上矢印 9">
            <a:extLst>
              <a:ext uri="{FF2B5EF4-FFF2-40B4-BE49-F238E27FC236}">
                <a16:creationId xmlns:a16="http://schemas.microsoft.com/office/drawing/2014/main" id="{E2DD5822-79C5-1118-C6C0-434349F06D15}"/>
              </a:ext>
            </a:extLst>
          </p:cNvPr>
          <p:cNvSpPr/>
          <p:nvPr/>
        </p:nvSpPr>
        <p:spPr>
          <a:xfrm>
            <a:off x="271217" y="1045659"/>
            <a:ext cx="537041" cy="4794574"/>
          </a:xfrm>
          <a:prstGeom prst="upArrow">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 name="右矢印 10">
            <a:extLst>
              <a:ext uri="{FF2B5EF4-FFF2-40B4-BE49-F238E27FC236}">
                <a16:creationId xmlns:a16="http://schemas.microsoft.com/office/drawing/2014/main" id="{A2A63B09-396E-B61A-8CF0-AF5DEB5A8D2B}"/>
              </a:ext>
            </a:extLst>
          </p:cNvPr>
          <p:cNvSpPr/>
          <p:nvPr/>
        </p:nvSpPr>
        <p:spPr>
          <a:xfrm>
            <a:off x="873851" y="5947550"/>
            <a:ext cx="4347000" cy="530737"/>
          </a:xfrm>
          <a:prstGeom prst="rightArrow">
            <a:avLst>
              <a:gd name="adj1" fmla="val 57547"/>
              <a:gd name="adj2" fmla="val 50000"/>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テキスト ボックス 12">
            <a:extLst>
              <a:ext uri="{FF2B5EF4-FFF2-40B4-BE49-F238E27FC236}">
                <a16:creationId xmlns:a16="http://schemas.microsoft.com/office/drawing/2014/main" id="{BD96DC52-3281-BA95-7C4D-17CA2C747F6B}"/>
              </a:ext>
            </a:extLst>
          </p:cNvPr>
          <p:cNvSpPr txBox="1"/>
          <p:nvPr/>
        </p:nvSpPr>
        <p:spPr>
          <a:xfrm>
            <a:off x="2057336" y="6092397"/>
            <a:ext cx="1980030" cy="307777"/>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工数（人的作業負担）</a:t>
            </a:r>
          </a:p>
        </p:txBody>
      </p:sp>
      <p:sp>
        <p:nvSpPr>
          <p:cNvPr id="14" name="テキスト ボックス 13">
            <a:extLst>
              <a:ext uri="{FF2B5EF4-FFF2-40B4-BE49-F238E27FC236}">
                <a16:creationId xmlns:a16="http://schemas.microsoft.com/office/drawing/2014/main" id="{0F691FC6-3F23-3B92-ED3F-DECDD6B6073A}"/>
              </a:ext>
            </a:extLst>
          </p:cNvPr>
          <p:cNvSpPr txBox="1"/>
          <p:nvPr/>
        </p:nvSpPr>
        <p:spPr>
          <a:xfrm>
            <a:off x="339682" y="2729088"/>
            <a:ext cx="400110" cy="1349087"/>
          </a:xfrm>
          <a:prstGeom prst="rect">
            <a:avLst/>
          </a:prstGeom>
          <a:noFill/>
        </p:spPr>
        <p:txBody>
          <a:bodyPr vert="eaVert"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専門性・技術力</a:t>
            </a:r>
          </a:p>
        </p:txBody>
      </p:sp>
      <p:sp>
        <p:nvSpPr>
          <p:cNvPr id="15" name="テキスト ボックス 14">
            <a:extLst>
              <a:ext uri="{FF2B5EF4-FFF2-40B4-BE49-F238E27FC236}">
                <a16:creationId xmlns:a16="http://schemas.microsoft.com/office/drawing/2014/main" id="{31EBA79A-14C2-4945-F762-808C257880A5}"/>
              </a:ext>
            </a:extLst>
          </p:cNvPr>
          <p:cNvSpPr txBox="1"/>
          <p:nvPr/>
        </p:nvSpPr>
        <p:spPr>
          <a:xfrm>
            <a:off x="1016186" y="1125771"/>
            <a:ext cx="1723550" cy="461665"/>
          </a:xfrm>
          <a:prstGeom prst="rect">
            <a:avLst/>
          </a:prstGeom>
          <a:noFill/>
          <a:effectLst/>
        </p:spPr>
        <p:txBody>
          <a:bodyPr wrap="none" rtlCol="0">
            <a:spAutoFit/>
          </a:bodyPr>
          <a:lstStyle/>
          <a:p>
            <a:r>
              <a:rPr kumimoji="1" lang="ja-JP" altLang="en-US" sz="2400" b="1">
                <a:solidFill>
                  <a:schemeClr val="bg1"/>
                </a:solidFill>
                <a:latin typeface="Meiryo" panose="020B0604030504040204" pitchFamily="34" charset="-128"/>
                <a:ea typeface="Meiryo" panose="020B0604030504040204" pitchFamily="34" charset="-128"/>
              </a:rPr>
              <a:t>企画・計画</a:t>
            </a:r>
          </a:p>
        </p:txBody>
      </p:sp>
      <p:sp>
        <p:nvSpPr>
          <p:cNvPr id="16" name="テキスト ボックス 15">
            <a:extLst>
              <a:ext uri="{FF2B5EF4-FFF2-40B4-BE49-F238E27FC236}">
                <a16:creationId xmlns:a16="http://schemas.microsoft.com/office/drawing/2014/main" id="{822FCD47-FC3C-92AA-C3A6-A4621651E1FF}"/>
              </a:ext>
            </a:extLst>
          </p:cNvPr>
          <p:cNvSpPr txBox="1"/>
          <p:nvPr/>
        </p:nvSpPr>
        <p:spPr>
          <a:xfrm>
            <a:off x="1016186" y="2710572"/>
            <a:ext cx="1723549" cy="461665"/>
          </a:xfrm>
          <a:prstGeom prst="rect">
            <a:avLst/>
          </a:prstGeom>
          <a:noFill/>
          <a:effectLst/>
        </p:spPr>
        <p:txBody>
          <a:bodyPr wrap="none" rtlCol="0">
            <a:spAutoFit/>
          </a:bodyPr>
          <a:lstStyle/>
          <a:p>
            <a:r>
              <a:rPr kumimoji="1" lang="ja-JP" altLang="en-US" sz="2400" b="1">
                <a:solidFill>
                  <a:schemeClr val="bg1"/>
                </a:solidFill>
                <a:latin typeface="Meiryo" panose="020B0604030504040204" pitchFamily="34" charset="-128"/>
                <a:ea typeface="Meiryo" panose="020B0604030504040204" pitchFamily="34" charset="-128"/>
              </a:rPr>
              <a:t>開発・構築</a:t>
            </a:r>
          </a:p>
        </p:txBody>
      </p:sp>
      <p:sp>
        <p:nvSpPr>
          <p:cNvPr id="17" name="テキスト ボックス 16">
            <a:extLst>
              <a:ext uri="{FF2B5EF4-FFF2-40B4-BE49-F238E27FC236}">
                <a16:creationId xmlns:a16="http://schemas.microsoft.com/office/drawing/2014/main" id="{1E687170-EEA7-4130-9BE9-CE49ABEE5FC5}"/>
              </a:ext>
            </a:extLst>
          </p:cNvPr>
          <p:cNvSpPr txBox="1"/>
          <p:nvPr/>
        </p:nvSpPr>
        <p:spPr>
          <a:xfrm>
            <a:off x="1005143" y="4308762"/>
            <a:ext cx="1723549" cy="461665"/>
          </a:xfrm>
          <a:prstGeom prst="rect">
            <a:avLst/>
          </a:prstGeom>
          <a:noFill/>
          <a:effectLst/>
        </p:spPr>
        <p:txBody>
          <a:bodyPr wrap="none" rtlCol="0">
            <a:spAutoFit/>
          </a:bodyPr>
          <a:lstStyle/>
          <a:p>
            <a:r>
              <a:rPr kumimoji="1" lang="ja-JP" altLang="en-US" sz="2400" b="1">
                <a:solidFill>
                  <a:schemeClr val="bg1"/>
                </a:solidFill>
                <a:latin typeface="Meiryo" panose="020B0604030504040204" pitchFamily="34" charset="-128"/>
                <a:ea typeface="Meiryo" panose="020B0604030504040204" pitchFamily="34" charset="-128"/>
              </a:rPr>
              <a:t>運用・管理</a:t>
            </a:r>
          </a:p>
        </p:txBody>
      </p:sp>
      <p:sp>
        <p:nvSpPr>
          <p:cNvPr id="18" name="テキスト ボックス 17">
            <a:extLst>
              <a:ext uri="{FF2B5EF4-FFF2-40B4-BE49-F238E27FC236}">
                <a16:creationId xmlns:a16="http://schemas.microsoft.com/office/drawing/2014/main" id="{7B6E8012-5CF9-037B-F6FF-67D91FDEEA27}"/>
              </a:ext>
            </a:extLst>
          </p:cNvPr>
          <p:cNvSpPr txBox="1"/>
          <p:nvPr/>
        </p:nvSpPr>
        <p:spPr>
          <a:xfrm>
            <a:off x="1016186" y="1565668"/>
            <a:ext cx="1800493" cy="923330"/>
          </a:xfrm>
          <a:prstGeom prst="rect">
            <a:avLst/>
          </a:prstGeom>
          <a:noFill/>
          <a:effectLst/>
        </p:spPr>
        <p:txBody>
          <a:bodyPr wrap="none" rtlCol="0">
            <a:spAutoFit/>
          </a:bodyPr>
          <a:lstStyle/>
          <a:p>
            <a:r>
              <a:rPr kumimoji="1" lang="ja-JP" altLang="en-US">
                <a:solidFill>
                  <a:schemeClr val="bg1"/>
                </a:solidFill>
                <a:latin typeface="Meiryo" panose="020B0604030504040204" pitchFamily="34" charset="-128"/>
                <a:ea typeface="Meiryo" panose="020B0604030504040204" pitchFamily="34" charset="-128"/>
              </a:rPr>
              <a:t>事業課題の設定</a:t>
            </a:r>
            <a:endParaRPr kumimoji="1" lang="en-US" altLang="ja-JP" dirty="0">
              <a:solidFill>
                <a:schemeClr val="bg1"/>
              </a:solidFill>
              <a:latin typeface="Meiryo" panose="020B0604030504040204" pitchFamily="34" charset="-128"/>
              <a:ea typeface="Meiryo" panose="020B0604030504040204" pitchFamily="34" charset="-128"/>
            </a:endParaRPr>
          </a:p>
          <a:p>
            <a:r>
              <a:rPr lang="ja-JP" altLang="en-US">
                <a:solidFill>
                  <a:schemeClr val="bg1"/>
                </a:solidFill>
                <a:latin typeface="Meiryo" panose="020B0604030504040204" pitchFamily="34" charset="-128"/>
                <a:ea typeface="Meiryo" panose="020B0604030504040204" pitchFamily="34" charset="-128"/>
              </a:rPr>
              <a:t>解決策の策定</a:t>
            </a:r>
            <a:endParaRPr lang="en-US" altLang="ja-JP" dirty="0">
              <a:solidFill>
                <a:schemeClr val="bg1"/>
              </a:solidFill>
              <a:latin typeface="Meiryo" panose="020B0604030504040204" pitchFamily="34" charset="-128"/>
              <a:ea typeface="Meiryo" panose="020B0604030504040204" pitchFamily="34" charset="-128"/>
            </a:endParaRPr>
          </a:p>
          <a:p>
            <a:r>
              <a:rPr kumimoji="1" lang="ja-JP" altLang="en-US">
                <a:solidFill>
                  <a:schemeClr val="bg1"/>
                </a:solidFill>
                <a:latin typeface="Meiryo" panose="020B0604030504040204" pitchFamily="34" charset="-128"/>
                <a:ea typeface="Meiryo" panose="020B0604030504040204" pitchFamily="34" charset="-128"/>
              </a:rPr>
              <a:t>戦略の立案</a:t>
            </a:r>
          </a:p>
        </p:txBody>
      </p:sp>
      <p:sp>
        <p:nvSpPr>
          <p:cNvPr id="19" name="テキスト ボックス 18">
            <a:extLst>
              <a:ext uri="{FF2B5EF4-FFF2-40B4-BE49-F238E27FC236}">
                <a16:creationId xmlns:a16="http://schemas.microsoft.com/office/drawing/2014/main" id="{CB9B5E01-BF7F-75FD-88CD-88706441AD68}"/>
              </a:ext>
            </a:extLst>
          </p:cNvPr>
          <p:cNvSpPr txBox="1"/>
          <p:nvPr/>
        </p:nvSpPr>
        <p:spPr>
          <a:xfrm>
            <a:off x="1016186" y="3178844"/>
            <a:ext cx="3877985" cy="923330"/>
          </a:xfrm>
          <a:prstGeom prst="rect">
            <a:avLst/>
          </a:prstGeom>
          <a:noFill/>
          <a:effectLst/>
        </p:spPr>
        <p:txBody>
          <a:bodyPr wrap="none" rtlCol="0">
            <a:spAutoFit/>
          </a:bodyPr>
          <a:lstStyle/>
          <a:p>
            <a:r>
              <a:rPr kumimoji="1" lang="ja-JP" altLang="en-US">
                <a:solidFill>
                  <a:schemeClr val="bg1"/>
                </a:solidFill>
                <a:latin typeface="Meiryo" panose="020B0604030504040204" pitchFamily="34" charset="-128"/>
                <a:ea typeface="Meiryo" panose="020B0604030504040204" pitchFamily="34" charset="-128"/>
              </a:rPr>
              <a:t>システム設計</a:t>
            </a:r>
            <a:endParaRPr kumimoji="1" lang="en-US" altLang="ja-JP" dirty="0">
              <a:solidFill>
                <a:schemeClr val="bg1"/>
              </a:solidFill>
              <a:latin typeface="Meiryo" panose="020B0604030504040204" pitchFamily="34" charset="-128"/>
              <a:ea typeface="Meiryo" panose="020B0604030504040204" pitchFamily="34" charset="-128"/>
            </a:endParaRPr>
          </a:p>
          <a:p>
            <a:r>
              <a:rPr lang="ja-JP" altLang="en-US">
                <a:solidFill>
                  <a:schemeClr val="bg1"/>
                </a:solidFill>
                <a:latin typeface="Meiryo" panose="020B0604030504040204" pitchFamily="34" charset="-128"/>
                <a:ea typeface="Meiryo" panose="020B0604030504040204" pitchFamily="34" charset="-128"/>
              </a:rPr>
              <a:t>製品やサービスの選定</a:t>
            </a:r>
            <a:endParaRPr lang="en-US" altLang="ja-JP" dirty="0">
              <a:solidFill>
                <a:schemeClr val="bg1"/>
              </a:solidFill>
              <a:latin typeface="Meiryo" panose="020B0604030504040204" pitchFamily="34" charset="-128"/>
              <a:ea typeface="Meiryo" panose="020B0604030504040204" pitchFamily="34" charset="-128"/>
            </a:endParaRPr>
          </a:p>
          <a:p>
            <a:r>
              <a:rPr kumimoji="1" lang="ja-JP" altLang="en-US">
                <a:solidFill>
                  <a:schemeClr val="bg1"/>
                </a:solidFill>
                <a:latin typeface="Meiryo" panose="020B0604030504040204" pitchFamily="34" charset="-128"/>
                <a:ea typeface="Meiryo" panose="020B0604030504040204" pitchFamily="34" charset="-128"/>
              </a:rPr>
              <a:t>システム開発・製品サービスの導入</a:t>
            </a:r>
          </a:p>
        </p:txBody>
      </p:sp>
      <p:sp>
        <p:nvSpPr>
          <p:cNvPr id="20" name="テキスト ボックス 19">
            <a:extLst>
              <a:ext uri="{FF2B5EF4-FFF2-40B4-BE49-F238E27FC236}">
                <a16:creationId xmlns:a16="http://schemas.microsoft.com/office/drawing/2014/main" id="{1BA15BDF-5AE9-C983-9929-3D6DB0FEF1F2}"/>
              </a:ext>
            </a:extLst>
          </p:cNvPr>
          <p:cNvSpPr txBox="1"/>
          <p:nvPr/>
        </p:nvSpPr>
        <p:spPr>
          <a:xfrm>
            <a:off x="1005143" y="4770427"/>
            <a:ext cx="2262221" cy="923330"/>
          </a:xfrm>
          <a:prstGeom prst="rect">
            <a:avLst/>
          </a:prstGeom>
          <a:noFill/>
          <a:effectLst/>
        </p:spPr>
        <p:txBody>
          <a:bodyPr wrap="none" rtlCol="0">
            <a:spAutoFit/>
          </a:bodyPr>
          <a:lstStyle/>
          <a:p>
            <a:r>
              <a:rPr kumimoji="1" lang="ja-JP" altLang="en-US">
                <a:solidFill>
                  <a:schemeClr val="bg1"/>
                </a:solidFill>
                <a:latin typeface="Meiryo" panose="020B0604030504040204" pitchFamily="34" charset="-128"/>
                <a:ea typeface="Meiryo" panose="020B0604030504040204" pitchFamily="34" charset="-128"/>
              </a:rPr>
              <a:t>システムの安定稼働</a:t>
            </a:r>
            <a:endParaRPr kumimoji="1" lang="en-US" altLang="ja-JP" dirty="0">
              <a:solidFill>
                <a:schemeClr val="bg1"/>
              </a:solidFill>
              <a:latin typeface="Meiryo" panose="020B0604030504040204" pitchFamily="34" charset="-128"/>
              <a:ea typeface="Meiryo" panose="020B0604030504040204" pitchFamily="34" charset="-128"/>
            </a:endParaRPr>
          </a:p>
          <a:p>
            <a:r>
              <a:rPr lang="ja-JP" altLang="en-US">
                <a:solidFill>
                  <a:schemeClr val="bg1"/>
                </a:solidFill>
                <a:latin typeface="Meiryo" panose="020B0604030504040204" pitchFamily="34" charset="-128"/>
                <a:ea typeface="Meiryo" panose="020B0604030504040204" pitchFamily="34" charset="-128"/>
              </a:rPr>
              <a:t>トラブルへの対応</a:t>
            </a:r>
            <a:endParaRPr lang="en-US" altLang="ja-JP" dirty="0">
              <a:solidFill>
                <a:schemeClr val="bg1"/>
              </a:solidFill>
              <a:latin typeface="Meiryo" panose="020B0604030504040204" pitchFamily="34" charset="-128"/>
              <a:ea typeface="Meiryo" panose="020B0604030504040204" pitchFamily="34" charset="-128"/>
            </a:endParaRPr>
          </a:p>
          <a:p>
            <a:r>
              <a:rPr kumimoji="1" lang="ja-JP" altLang="en-US">
                <a:solidFill>
                  <a:schemeClr val="bg1"/>
                </a:solidFill>
                <a:latin typeface="Meiryo" panose="020B0604030504040204" pitchFamily="34" charset="-128"/>
                <a:ea typeface="Meiryo" panose="020B0604030504040204" pitchFamily="34" charset="-128"/>
              </a:rPr>
              <a:t>システムの改善</a:t>
            </a:r>
          </a:p>
        </p:txBody>
      </p:sp>
      <p:sp>
        <p:nvSpPr>
          <p:cNvPr id="27" name="テキスト ボックス 26">
            <a:extLst>
              <a:ext uri="{FF2B5EF4-FFF2-40B4-BE49-F238E27FC236}">
                <a16:creationId xmlns:a16="http://schemas.microsoft.com/office/drawing/2014/main" id="{8E10FDD3-2FAA-DF0F-CAEE-315CDF08DE87}"/>
              </a:ext>
            </a:extLst>
          </p:cNvPr>
          <p:cNvSpPr txBox="1"/>
          <p:nvPr/>
        </p:nvSpPr>
        <p:spPr>
          <a:xfrm>
            <a:off x="5757923" y="5910732"/>
            <a:ext cx="2512226" cy="646331"/>
          </a:xfrm>
          <a:prstGeom prst="rect">
            <a:avLst/>
          </a:prstGeom>
          <a:noFill/>
        </p:spPr>
        <p:txBody>
          <a:bodyPr wrap="none" rtlCol="0">
            <a:spAutoFit/>
          </a:bodyPr>
          <a:lstStyle/>
          <a:p>
            <a:r>
              <a:rPr kumimoji="1" lang="ja-JP" altLang="en-US" b="1">
                <a:solidFill>
                  <a:srgbClr val="C00000"/>
                </a:solidFill>
                <a:latin typeface="Meiryo" panose="020B0604030504040204" pitchFamily="34" charset="-128"/>
                <a:ea typeface="Meiryo" panose="020B0604030504040204" pitchFamily="34" charset="-128"/>
              </a:rPr>
              <a:t>クラウド</a:t>
            </a:r>
            <a:r>
              <a:rPr kumimoji="1" lang="en-US" altLang="ja-JP" b="1" dirty="0">
                <a:solidFill>
                  <a:srgbClr val="C00000"/>
                </a:solidFill>
                <a:latin typeface="Meiryo" panose="020B0604030504040204" pitchFamily="34" charset="-128"/>
                <a:ea typeface="Meiryo" panose="020B0604030504040204" pitchFamily="34" charset="-128"/>
              </a:rPr>
              <a:t>×AI</a:t>
            </a:r>
            <a:r>
              <a:rPr lang="ja-JP" altLang="en-US" b="1">
                <a:solidFill>
                  <a:srgbClr val="C00000"/>
                </a:solidFill>
                <a:latin typeface="Meiryo" panose="020B0604030504040204" pitchFamily="34" charset="-128"/>
                <a:ea typeface="Meiryo" panose="020B0604030504040204" pitchFamily="34" charset="-128"/>
              </a:rPr>
              <a:t>が代替し</a:t>
            </a:r>
            <a:endParaRPr lang="en-US" altLang="ja-JP" b="1" dirty="0">
              <a:solidFill>
                <a:srgbClr val="C00000"/>
              </a:solidFill>
              <a:latin typeface="Meiryo" panose="020B0604030504040204" pitchFamily="34" charset="-128"/>
              <a:ea typeface="Meiryo" panose="020B0604030504040204" pitchFamily="34" charset="-128"/>
            </a:endParaRPr>
          </a:p>
          <a:p>
            <a:r>
              <a:rPr lang="ja-JP" altLang="en-US" b="1">
                <a:solidFill>
                  <a:srgbClr val="C00000"/>
                </a:solidFill>
                <a:latin typeface="Meiryo" panose="020B0604030504040204" pitchFamily="34" charset="-128"/>
                <a:ea typeface="Meiryo" panose="020B0604030504040204" pitchFamily="34" charset="-128"/>
              </a:rPr>
              <a:t>工数需要を減少させる</a:t>
            </a:r>
            <a:endParaRPr kumimoji="1" lang="ja-JP" altLang="en-US" b="1">
              <a:solidFill>
                <a:srgbClr val="C00000"/>
              </a:solidFill>
              <a:latin typeface="Meiryo" panose="020B0604030504040204" pitchFamily="34" charset="-128"/>
              <a:ea typeface="Meiryo" panose="020B0604030504040204" pitchFamily="34" charset="-128"/>
            </a:endParaRPr>
          </a:p>
        </p:txBody>
      </p:sp>
      <p:sp>
        <p:nvSpPr>
          <p:cNvPr id="9" name="角丸四角形 8">
            <a:extLst>
              <a:ext uri="{FF2B5EF4-FFF2-40B4-BE49-F238E27FC236}">
                <a16:creationId xmlns:a16="http://schemas.microsoft.com/office/drawing/2014/main" id="{F9B71598-F058-06C2-9A3A-4501DEE9766E}"/>
              </a:ext>
            </a:extLst>
          </p:cNvPr>
          <p:cNvSpPr/>
          <p:nvPr/>
        </p:nvSpPr>
        <p:spPr>
          <a:xfrm>
            <a:off x="5220851" y="3773977"/>
            <a:ext cx="2342322" cy="1839620"/>
          </a:xfrm>
          <a:prstGeom prst="roundRect">
            <a:avLst>
              <a:gd name="adj" fmla="val 10261"/>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 name="テキスト ボックス 25">
            <a:extLst>
              <a:ext uri="{FF2B5EF4-FFF2-40B4-BE49-F238E27FC236}">
                <a16:creationId xmlns:a16="http://schemas.microsoft.com/office/drawing/2014/main" id="{D83AE687-D1D9-84DF-517E-6AACF31EA6B8}"/>
              </a:ext>
            </a:extLst>
          </p:cNvPr>
          <p:cNvSpPr txBox="1"/>
          <p:nvPr/>
        </p:nvSpPr>
        <p:spPr>
          <a:xfrm>
            <a:off x="5227503" y="3951276"/>
            <a:ext cx="2336920" cy="1485022"/>
          </a:xfrm>
          <a:prstGeom prst="rect">
            <a:avLst/>
          </a:prstGeom>
          <a:noFill/>
        </p:spPr>
        <p:txBody>
          <a:bodyPr wrap="square">
            <a:spAutoFit/>
          </a:bodyPr>
          <a:lstStyle/>
          <a:p>
            <a:pPr algn="ctr"/>
            <a:r>
              <a:rPr lang="en" altLang="ja-JP" sz="1400" b="1" i="0" dirty="0">
                <a:solidFill>
                  <a:schemeClr val="bg1"/>
                </a:solidFill>
                <a:effectLst/>
                <a:latin typeface="Meiryo" panose="020B0604030504040204" pitchFamily="34" charset="-128"/>
                <a:ea typeface="Meiryo" panose="020B0604030504040204" pitchFamily="34" charset="-128"/>
              </a:rPr>
              <a:t>SES</a:t>
            </a:r>
            <a:endParaRPr lang="en-US" altLang="ja-JP" sz="1400" b="1" dirty="0">
              <a:solidFill>
                <a:schemeClr val="bg1"/>
              </a:solidFill>
              <a:latin typeface="Meiryo" panose="020B0604030504040204" pitchFamily="34" charset="-128"/>
              <a:ea typeface="Meiryo" panose="020B0604030504040204" pitchFamily="34" charset="-128"/>
            </a:endParaRPr>
          </a:p>
          <a:p>
            <a:pPr algn="ctr"/>
            <a:r>
              <a:rPr lang="en" altLang="ja-JP" sz="1000" b="0" i="0" dirty="0">
                <a:solidFill>
                  <a:schemeClr val="bg1"/>
                </a:solidFill>
                <a:effectLst/>
                <a:latin typeface="Meiryo" panose="020B0604030504040204" pitchFamily="34" charset="-128"/>
                <a:ea typeface="Meiryo" panose="020B0604030504040204" pitchFamily="34" charset="-128"/>
              </a:rPr>
              <a:t>System Engineering Service</a:t>
            </a:r>
            <a:endParaRPr lang="en-US" altLang="ja-JP" sz="1000" b="0" i="0" dirty="0">
              <a:solidFill>
                <a:schemeClr val="bg1"/>
              </a:solidFill>
              <a:effectLst/>
              <a:latin typeface="Meiryo" panose="020B0604030504040204" pitchFamily="34" charset="-128"/>
              <a:ea typeface="Meiryo" panose="020B0604030504040204" pitchFamily="34" charset="-128"/>
            </a:endParaRPr>
          </a:p>
          <a:p>
            <a:pPr algn="l"/>
            <a:endParaRPr lang="en-US" altLang="ja-JP" sz="1200" b="0" i="0" dirty="0">
              <a:solidFill>
                <a:schemeClr val="bg1"/>
              </a:solidFill>
              <a:effectLst/>
              <a:latin typeface="Meiryo" panose="020B0604030504040204" pitchFamily="34" charset="-128"/>
              <a:ea typeface="Meiryo" panose="020B0604030504040204" pitchFamily="34" charset="-128"/>
            </a:endParaRPr>
          </a:p>
          <a:p>
            <a:pPr marL="171450" indent="-171450" algn="l">
              <a:buFont typeface="Wingdings" pitchFamily="2" charset="2"/>
              <a:buChar char="l"/>
            </a:pPr>
            <a:r>
              <a:rPr lang="ja-JP" altLang="en-US" sz="1050" b="0" i="0">
                <a:solidFill>
                  <a:schemeClr val="bg1"/>
                </a:solidFill>
                <a:effectLst/>
                <a:latin typeface="Meiryo" panose="020B0604030504040204" pitchFamily="34" charset="-128"/>
                <a:ea typeface="Meiryo" panose="020B0604030504040204" pitchFamily="34" charset="-128"/>
              </a:rPr>
              <a:t>顧客にエンジニアの技術力や専門スキルを提供するサービス</a:t>
            </a:r>
            <a:endParaRPr lang="en-US" altLang="ja-JP" sz="1050" b="0" i="0" dirty="0">
              <a:solidFill>
                <a:schemeClr val="bg1"/>
              </a:solidFill>
              <a:effectLst/>
              <a:latin typeface="Meiryo" panose="020B0604030504040204" pitchFamily="34" charset="-128"/>
              <a:ea typeface="Meiryo" panose="020B0604030504040204" pitchFamily="34" charset="-128"/>
            </a:endParaRPr>
          </a:p>
          <a:p>
            <a:pPr marL="171450" indent="-171450" algn="l">
              <a:buFont typeface="Wingdings" pitchFamily="2" charset="2"/>
              <a:buChar char="l"/>
            </a:pPr>
            <a:r>
              <a:rPr lang="ja-JP" altLang="en-US" sz="1050" b="0" i="0">
                <a:solidFill>
                  <a:schemeClr val="bg1"/>
                </a:solidFill>
                <a:effectLst/>
                <a:latin typeface="Meiryo" panose="020B0604030504040204" pitchFamily="34" charset="-128"/>
                <a:ea typeface="Meiryo" panose="020B0604030504040204" pitchFamily="34" charset="-128"/>
              </a:rPr>
              <a:t>顧客から発注されたシステムを開発して納品するのではなく、システム開発、運用・保守など</a:t>
            </a:r>
            <a:endParaRPr lang="ja-JP" altLang="en-US" sz="1050">
              <a:solidFill>
                <a:schemeClr val="bg1"/>
              </a:solidFill>
              <a:latin typeface="Meiryo" panose="020B0604030504040204" pitchFamily="34" charset="-128"/>
              <a:ea typeface="Meiryo" panose="020B0604030504040204" pitchFamily="34" charset="-128"/>
            </a:endParaRPr>
          </a:p>
        </p:txBody>
      </p:sp>
      <p:sp>
        <p:nvSpPr>
          <p:cNvPr id="36" name="角丸四角形 35">
            <a:extLst>
              <a:ext uri="{FF2B5EF4-FFF2-40B4-BE49-F238E27FC236}">
                <a16:creationId xmlns:a16="http://schemas.microsoft.com/office/drawing/2014/main" id="{81092947-E831-2DE0-D5B8-2711B9A78BC5}"/>
              </a:ext>
            </a:extLst>
          </p:cNvPr>
          <p:cNvSpPr/>
          <p:nvPr/>
        </p:nvSpPr>
        <p:spPr>
          <a:xfrm>
            <a:off x="5220301" y="1181884"/>
            <a:ext cx="2342322" cy="1417965"/>
          </a:xfrm>
          <a:prstGeom prst="roundRect">
            <a:avLst>
              <a:gd name="adj" fmla="val 10243"/>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 name="角丸四角形 36">
            <a:extLst>
              <a:ext uri="{FF2B5EF4-FFF2-40B4-BE49-F238E27FC236}">
                <a16:creationId xmlns:a16="http://schemas.microsoft.com/office/drawing/2014/main" id="{8FA5965D-FBA9-D887-67A2-0E5DCB4A1130}"/>
              </a:ext>
            </a:extLst>
          </p:cNvPr>
          <p:cNvSpPr/>
          <p:nvPr/>
        </p:nvSpPr>
        <p:spPr>
          <a:xfrm>
            <a:off x="5220301" y="2673754"/>
            <a:ext cx="2342322" cy="1036494"/>
          </a:xfrm>
          <a:prstGeom prst="round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 name="テキスト ボックス 37">
            <a:extLst>
              <a:ext uri="{FF2B5EF4-FFF2-40B4-BE49-F238E27FC236}">
                <a16:creationId xmlns:a16="http://schemas.microsoft.com/office/drawing/2014/main" id="{CE2DAA72-23DB-E3F8-C64E-79C34CC943FB}"/>
              </a:ext>
            </a:extLst>
          </p:cNvPr>
          <p:cNvSpPr txBox="1"/>
          <p:nvPr/>
        </p:nvSpPr>
        <p:spPr>
          <a:xfrm>
            <a:off x="5220301" y="1450975"/>
            <a:ext cx="2336920" cy="884858"/>
          </a:xfrm>
          <a:prstGeom prst="rect">
            <a:avLst/>
          </a:prstGeom>
          <a:noFill/>
        </p:spPr>
        <p:txBody>
          <a:bodyPr wrap="square">
            <a:spAutoFit/>
          </a:bodyPr>
          <a:lstStyle/>
          <a:p>
            <a:pPr algn="ctr"/>
            <a:r>
              <a:rPr lang="ja-JP" altLang="en-US" sz="1200" b="1" i="0">
                <a:solidFill>
                  <a:schemeClr val="bg1"/>
                </a:solidFill>
                <a:effectLst/>
                <a:latin typeface="Meiryo" panose="020B0604030504040204" pitchFamily="34" charset="-128"/>
                <a:ea typeface="Meiryo" panose="020B0604030504040204" pitchFamily="34" charset="-128"/>
              </a:rPr>
              <a:t>ビジネス・コンサルティング</a:t>
            </a:r>
            <a:endParaRPr lang="en-US" altLang="ja-JP" sz="1200" b="1" i="0" dirty="0">
              <a:solidFill>
                <a:schemeClr val="bg1"/>
              </a:solidFill>
              <a:effectLst/>
              <a:latin typeface="Meiryo" panose="020B0604030504040204" pitchFamily="34" charset="-128"/>
              <a:ea typeface="Meiryo" panose="020B0604030504040204" pitchFamily="34" charset="-128"/>
            </a:endParaRPr>
          </a:p>
          <a:p>
            <a:pPr algn="ctr"/>
            <a:endParaRPr lang="en-US" altLang="ja-JP" sz="800" dirty="0">
              <a:solidFill>
                <a:schemeClr val="bg1"/>
              </a:solidFill>
              <a:latin typeface="Meiryo" panose="020B0604030504040204" pitchFamily="34" charset="-128"/>
              <a:ea typeface="Meiryo" panose="020B0604030504040204" pitchFamily="34" charset="-128"/>
            </a:endParaRPr>
          </a:p>
          <a:p>
            <a:pPr algn="ctr"/>
            <a:r>
              <a:rPr lang="ja-JP" altLang="en-US" sz="1050">
                <a:solidFill>
                  <a:schemeClr val="bg1"/>
                </a:solidFill>
                <a:latin typeface="Meiryo" panose="020B0604030504040204" pitchFamily="34" charset="-128"/>
                <a:ea typeface="Meiryo" panose="020B0604030504040204" pitchFamily="34" charset="-128"/>
              </a:rPr>
              <a:t>事業戦略策定や組織変革、業務プロセスの設計など、事業課題を解決するための専門的なアドバイスを行う</a:t>
            </a:r>
          </a:p>
        </p:txBody>
      </p:sp>
      <p:sp>
        <p:nvSpPr>
          <p:cNvPr id="39" name="テキスト ボックス 38">
            <a:extLst>
              <a:ext uri="{FF2B5EF4-FFF2-40B4-BE49-F238E27FC236}">
                <a16:creationId xmlns:a16="http://schemas.microsoft.com/office/drawing/2014/main" id="{3241C2FC-9897-B854-1280-5CF58369AD21}"/>
              </a:ext>
            </a:extLst>
          </p:cNvPr>
          <p:cNvSpPr txBox="1"/>
          <p:nvPr/>
        </p:nvSpPr>
        <p:spPr>
          <a:xfrm>
            <a:off x="5227503" y="2815214"/>
            <a:ext cx="2336920" cy="884858"/>
          </a:xfrm>
          <a:prstGeom prst="rect">
            <a:avLst/>
          </a:prstGeom>
          <a:noFill/>
        </p:spPr>
        <p:txBody>
          <a:bodyPr wrap="square">
            <a:spAutoFit/>
          </a:bodyPr>
          <a:lstStyle/>
          <a:p>
            <a:pPr algn="ctr"/>
            <a:r>
              <a:rPr lang="ja-JP" altLang="en-US" sz="1200" b="1" i="0">
                <a:solidFill>
                  <a:schemeClr val="bg1"/>
                </a:solidFill>
                <a:effectLst/>
                <a:latin typeface="Meiryo" panose="020B0604030504040204" pitchFamily="34" charset="-128"/>
                <a:ea typeface="Meiryo" panose="020B0604030504040204" pitchFamily="34" charset="-128"/>
              </a:rPr>
              <a:t>システム・コンサルティング</a:t>
            </a:r>
            <a:endParaRPr lang="en-US" altLang="ja-JP" sz="800" dirty="0">
              <a:solidFill>
                <a:schemeClr val="bg1"/>
              </a:solidFill>
              <a:latin typeface="Meiryo" panose="020B0604030504040204" pitchFamily="34" charset="-128"/>
              <a:ea typeface="Meiryo" panose="020B0604030504040204" pitchFamily="34" charset="-128"/>
            </a:endParaRPr>
          </a:p>
          <a:p>
            <a:pPr algn="ctr"/>
            <a:endParaRPr lang="en-US" altLang="ja-JP" sz="800" dirty="0">
              <a:solidFill>
                <a:schemeClr val="bg1"/>
              </a:solidFill>
              <a:latin typeface="Meiryo" panose="020B0604030504040204" pitchFamily="34" charset="-128"/>
              <a:ea typeface="Meiryo" panose="020B0604030504040204" pitchFamily="34" charset="-128"/>
            </a:endParaRPr>
          </a:p>
          <a:p>
            <a:pPr algn="ctr"/>
            <a:r>
              <a:rPr lang="ja-JP" altLang="en-US" sz="1050">
                <a:solidFill>
                  <a:schemeClr val="bg1"/>
                </a:solidFill>
                <a:latin typeface="Meiryo" panose="020B0604030504040204" pitchFamily="34" charset="-128"/>
                <a:ea typeface="Meiryo" panose="020B0604030504040204" pitchFamily="34" charset="-128"/>
              </a:rPr>
              <a:t>システムの要件定義や仕様作成、技術やツールの選定など、技術的な設計や専門的なアドバイスを行う</a:t>
            </a:r>
          </a:p>
        </p:txBody>
      </p:sp>
      <p:grpSp>
        <p:nvGrpSpPr>
          <p:cNvPr id="45" name="グループ化 44">
            <a:extLst>
              <a:ext uri="{FF2B5EF4-FFF2-40B4-BE49-F238E27FC236}">
                <a16:creationId xmlns:a16="http://schemas.microsoft.com/office/drawing/2014/main" id="{362C4B58-94B4-E84F-79AC-213FB716BBA7}"/>
              </a:ext>
            </a:extLst>
          </p:cNvPr>
          <p:cNvGrpSpPr/>
          <p:nvPr/>
        </p:nvGrpSpPr>
        <p:grpSpPr>
          <a:xfrm>
            <a:off x="7630015" y="1181884"/>
            <a:ext cx="1174303" cy="4431713"/>
            <a:chOff x="7630015" y="1181884"/>
            <a:chExt cx="1174303" cy="4431713"/>
          </a:xfrm>
        </p:grpSpPr>
        <p:grpSp>
          <p:nvGrpSpPr>
            <p:cNvPr id="42" name="グループ化 41">
              <a:extLst>
                <a:ext uri="{FF2B5EF4-FFF2-40B4-BE49-F238E27FC236}">
                  <a16:creationId xmlns:a16="http://schemas.microsoft.com/office/drawing/2014/main" id="{9C190A07-C009-C705-6532-B5E2FC9C23E4}"/>
                </a:ext>
              </a:extLst>
            </p:cNvPr>
            <p:cNvGrpSpPr/>
            <p:nvPr/>
          </p:nvGrpSpPr>
          <p:grpSpPr>
            <a:xfrm>
              <a:off x="7630015" y="1181884"/>
              <a:ext cx="1174303" cy="4431713"/>
              <a:chOff x="7630015" y="1181884"/>
              <a:chExt cx="1174303" cy="4431713"/>
            </a:xfrm>
          </p:grpSpPr>
          <p:sp>
            <p:nvSpPr>
              <p:cNvPr id="40" name="三角形 39">
                <a:extLst>
                  <a:ext uri="{FF2B5EF4-FFF2-40B4-BE49-F238E27FC236}">
                    <a16:creationId xmlns:a16="http://schemas.microsoft.com/office/drawing/2014/main" id="{5CF5DA8F-1CD4-14FA-6F8C-673FC1FD411C}"/>
                  </a:ext>
                </a:extLst>
              </p:cNvPr>
              <p:cNvSpPr/>
              <p:nvPr/>
            </p:nvSpPr>
            <p:spPr>
              <a:xfrm>
                <a:off x="7630015" y="1181884"/>
                <a:ext cx="1174303" cy="4431713"/>
              </a:xfrm>
              <a:prstGeom prst="triangle">
                <a:avLst/>
              </a:prstGeom>
              <a:gradFill flip="none" rotWithShape="1">
                <a:gsLst>
                  <a:gs pos="15000">
                    <a:schemeClr val="accent2">
                      <a:lumMod val="20000"/>
                      <a:lumOff val="80000"/>
                    </a:schemeClr>
                  </a:gs>
                  <a:gs pos="49000">
                    <a:schemeClr val="accent2">
                      <a:lumMod val="60000"/>
                      <a:lumOff val="40000"/>
                    </a:schemeClr>
                  </a:gs>
                  <a:gs pos="74000">
                    <a:srgbClr val="FF0000"/>
                  </a:gs>
                </a:gsLst>
                <a:lin ang="5400000" scaled="1"/>
                <a:tileRect/>
              </a:gra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 name="テキスト ボックス 40">
                <a:extLst>
                  <a:ext uri="{FF2B5EF4-FFF2-40B4-BE49-F238E27FC236}">
                    <a16:creationId xmlns:a16="http://schemas.microsoft.com/office/drawing/2014/main" id="{7C88404F-4CE2-7F50-53B9-BEEA812E48E5}"/>
                  </a:ext>
                </a:extLst>
              </p:cNvPr>
              <p:cNvSpPr txBox="1"/>
              <p:nvPr/>
            </p:nvSpPr>
            <p:spPr>
              <a:xfrm>
                <a:off x="8054660" y="3002301"/>
                <a:ext cx="369332" cy="2062423"/>
              </a:xfrm>
              <a:prstGeom prst="rect">
                <a:avLst/>
              </a:prstGeom>
              <a:noFill/>
            </p:spPr>
            <p:txBody>
              <a:bodyPr vert="eaVert"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クラウド</a:t>
                </a:r>
                <a:r>
                  <a:rPr kumimoji="1" lang="en-US" altLang="ja-JP" sz="1200" dirty="0">
                    <a:solidFill>
                      <a:schemeClr val="bg1"/>
                    </a:solidFill>
                    <a:latin typeface="Meiryo" panose="020B0604030504040204" pitchFamily="34" charset="-128"/>
                    <a:ea typeface="Meiryo" panose="020B0604030504040204" pitchFamily="34" charset="-128"/>
                  </a:rPr>
                  <a:t>×</a:t>
                </a:r>
                <a:r>
                  <a:rPr kumimoji="1" lang="ja-JP" altLang="en-US" sz="1200">
                    <a:solidFill>
                      <a:schemeClr val="bg1"/>
                    </a:solidFill>
                    <a:latin typeface="Meiryo" panose="020B0604030504040204" pitchFamily="34" charset="-128"/>
                    <a:ea typeface="Meiryo" panose="020B0604030504040204" pitchFamily="34" charset="-128"/>
                  </a:rPr>
                  <a:t>ＡＩ</a:t>
                </a:r>
                <a:r>
                  <a:rPr lang="ja-JP" altLang="en-US" sz="1200">
                    <a:solidFill>
                      <a:schemeClr val="bg1"/>
                    </a:solidFill>
                    <a:latin typeface="Meiryo" panose="020B0604030504040204" pitchFamily="34" charset="-128"/>
                    <a:ea typeface="Meiryo" panose="020B0604030504040204" pitchFamily="34" charset="-128"/>
                  </a:rPr>
                  <a:t>による代替度</a:t>
                </a:r>
                <a:endParaRPr kumimoji="1" lang="ja-JP" altLang="en-US" sz="1200">
                  <a:solidFill>
                    <a:schemeClr val="bg1"/>
                  </a:solidFill>
                  <a:latin typeface="Meiryo" panose="020B0604030504040204" pitchFamily="34" charset="-128"/>
                  <a:ea typeface="Meiryo" panose="020B0604030504040204" pitchFamily="34" charset="-128"/>
                </a:endParaRPr>
              </a:p>
            </p:txBody>
          </p:sp>
        </p:grpSp>
        <p:sp>
          <p:nvSpPr>
            <p:cNvPr id="43" name="テキスト ボックス 42">
              <a:extLst>
                <a:ext uri="{FF2B5EF4-FFF2-40B4-BE49-F238E27FC236}">
                  <a16:creationId xmlns:a16="http://schemas.microsoft.com/office/drawing/2014/main" id="{2B0E257C-B72E-FFA5-C42F-AF520AF2D736}"/>
                </a:ext>
              </a:extLst>
            </p:cNvPr>
            <p:cNvSpPr txBox="1"/>
            <p:nvPr/>
          </p:nvSpPr>
          <p:spPr>
            <a:xfrm>
              <a:off x="8065843" y="5334006"/>
              <a:ext cx="338554" cy="276999"/>
            </a:xfrm>
            <a:prstGeom prst="rect">
              <a:avLst/>
            </a:prstGeom>
            <a:noFill/>
          </p:spPr>
          <p:txBody>
            <a:bodyPr wrap="none" rtlCol="0">
              <a:spAutoFit/>
            </a:bodyPr>
            <a:lstStyle/>
            <a:p>
              <a:pPr algn="ctr"/>
              <a:r>
                <a:rPr kumimoji="1" lang="ja-JP" altLang="en-US" sz="1200" b="1">
                  <a:solidFill>
                    <a:schemeClr val="bg1"/>
                  </a:solidFill>
                  <a:latin typeface="Meiryo" panose="020B0604030504040204" pitchFamily="34" charset="-128"/>
                  <a:ea typeface="Meiryo" panose="020B0604030504040204" pitchFamily="34" charset="-128"/>
                </a:rPr>
                <a:t>高</a:t>
              </a:r>
            </a:p>
          </p:txBody>
        </p:sp>
        <p:sp>
          <p:nvSpPr>
            <p:cNvPr id="44" name="テキスト ボックス 43">
              <a:extLst>
                <a:ext uri="{FF2B5EF4-FFF2-40B4-BE49-F238E27FC236}">
                  <a16:creationId xmlns:a16="http://schemas.microsoft.com/office/drawing/2014/main" id="{8B72CBAD-601D-C99F-2492-0EC2DC266A1D}"/>
                </a:ext>
              </a:extLst>
            </p:cNvPr>
            <p:cNvSpPr txBox="1"/>
            <p:nvPr/>
          </p:nvSpPr>
          <p:spPr>
            <a:xfrm>
              <a:off x="8047889" y="1867588"/>
              <a:ext cx="338554" cy="276999"/>
            </a:xfrm>
            <a:prstGeom prst="rect">
              <a:avLst/>
            </a:prstGeom>
            <a:noFill/>
          </p:spPr>
          <p:txBody>
            <a:bodyPr wrap="none" rtlCol="0">
              <a:spAutoFit/>
            </a:bodyPr>
            <a:lstStyle/>
            <a:p>
              <a:pPr algn="ctr"/>
              <a:r>
                <a:rPr kumimoji="1" lang="ja-JP" altLang="en-US" sz="1200">
                  <a:solidFill>
                    <a:srgbClr val="FF0000"/>
                  </a:solidFill>
                  <a:latin typeface="Meiryo" panose="020B0604030504040204" pitchFamily="34" charset="-128"/>
                  <a:ea typeface="Meiryo" panose="020B0604030504040204" pitchFamily="34" charset="-128"/>
                </a:rPr>
                <a:t>低</a:t>
              </a:r>
            </a:p>
          </p:txBody>
        </p:sp>
      </p:grpSp>
    </p:spTree>
    <p:extLst>
      <p:ext uri="{BB962C8B-B14F-4D97-AF65-F5344CB8AC3E}">
        <p14:creationId xmlns:p14="http://schemas.microsoft.com/office/powerpoint/2010/main" val="1753095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down)">
                                      <p:cBhvr>
                                        <p:cTn id="7"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3106CD9-22CA-B938-4407-7E95C3FD71FB}"/>
            </a:ext>
          </a:extLst>
        </p:cNvPr>
        <p:cNvGrpSpPr/>
        <p:nvPr/>
      </p:nvGrpSpPr>
      <p:grpSpPr>
        <a:xfrm>
          <a:off x="0" y="0"/>
          <a:ext cx="0" cy="0"/>
          <a:chOff x="0" y="0"/>
          <a:chExt cx="0" cy="0"/>
        </a:xfrm>
      </p:grpSpPr>
      <p:sp>
        <p:nvSpPr>
          <p:cNvPr id="6" name="正方形/長方形 5">
            <a:extLst>
              <a:ext uri="{FF2B5EF4-FFF2-40B4-BE49-F238E27FC236}">
                <a16:creationId xmlns:a16="http://schemas.microsoft.com/office/drawing/2014/main" id="{79B25887-C4C9-3F08-8318-688CFBE1153D}"/>
              </a:ext>
            </a:extLst>
          </p:cNvPr>
          <p:cNvSpPr/>
          <p:nvPr/>
        </p:nvSpPr>
        <p:spPr>
          <a:xfrm>
            <a:off x="877450" y="1045658"/>
            <a:ext cx="8039749" cy="1598192"/>
          </a:xfrm>
          <a:prstGeom prst="rect">
            <a:avLst/>
          </a:prstGeom>
          <a:solidFill>
            <a:srgbClr val="0432FF">
              <a:alpha val="49020"/>
            </a:srgb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正方形/長方形 6">
            <a:extLst>
              <a:ext uri="{FF2B5EF4-FFF2-40B4-BE49-F238E27FC236}">
                <a16:creationId xmlns:a16="http://schemas.microsoft.com/office/drawing/2014/main" id="{95A7ADC2-F474-9EC9-7CFB-CEE33B5EC5DF}"/>
              </a:ext>
            </a:extLst>
          </p:cNvPr>
          <p:cNvSpPr/>
          <p:nvPr/>
        </p:nvSpPr>
        <p:spPr>
          <a:xfrm>
            <a:off x="873850" y="2643850"/>
            <a:ext cx="8039749" cy="1598192"/>
          </a:xfrm>
          <a:prstGeom prst="rect">
            <a:avLst/>
          </a:prstGeom>
          <a:solidFill>
            <a:srgbClr val="0070C0">
              <a:alpha val="50980"/>
            </a:srgb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正方形/長方形 7">
            <a:extLst>
              <a:ext uri="{FF2B5EF4-FFF2-40B4-BE49-F238E27FC236}">
                <a16:creationId xmlns:a16="http://schemas.microsoft.com/office/drawing/2014/main" id="{7BEC5A8C-E82A-767D-510F-C85CC494DBA7}"/>
              </a:ext>
            </a:extLst>
          </p:cNvPr>
          <p:cNvSpPr/>
          <p:nvPr/>
        </p:nvSpPr>
        <p:spPr>
          <a:xfrm>
            <a:off x="873850" y="4238635"/>
            <a:ext cx="8039749" cy="1598192"/>
          </a:xfrm>
          <a:prstGeom prst="rect">
            <a:avLst/>
          </a:prstGeom>
          <a:solidFill>
            <a:schemeClr val="tx2">
              <a:lumMod val="40000"/>
              <a:lumOff val="60000"/>
              <a:alpha val="5098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2DF15510-9661-7CC5-825C-3D985DF8B088}"/>
              </a:ext>
            </a:extLst>
          </p:cNvPr>
          <p:cNvSpPr>
            <a:spLocks noGrp="1"/>
          </p:cNvSpPr>
          <p:nvPr>
            <p:ph type="title"/>
          </p:nvPr>
        </p:nvSpPr>
        <p:spPr/>
        <p:txBody>
          <a:bodyPr/>
          <a:lstStyle/>
          <a:p>
            <a:r>
              <a:rPr kumimoji="1" lang="ja-JP" altLang="en-US"/>
              <a:t>ソフトウェアサービスの事業転換の方向</a:t>
            </a:r>
          </a:p>
        </p:txBody>
      </p:sp>
      <p:sp>
        <p:nvSpPr>
          <p:cNvPr id="3" name="直角三角形 2">
            <a:extLst>
              <a:ext uri="{FF2B5EF4-FFF2-40B4-BE49-F238E27FC236}">
                <a16:creationId xmlns:a16="http://schemas.microsoft.com/office/drawing/2014/main" id="{F8AB966D-C7E3-550C-2F65-DADC4D1B9823}"/>
              </a:ext>
            </a:extLst>
          </p:cNvPr>
          <p:cNvSpPr/>
          <p:nvPr/>
        </p:nvSpPr>
        <p:spPr>
          <a:xfrm>
            <a:off x="879251" y="1045659"/>
            <a:ext cx="4341600" cy="4794574"/>
          </a:xfrm>
          <a:prstGeom prst="rtTriangle">
            <a:avLst/>
          </a:prstGeom>
          <a:solidFill>
            <a:schemeClr val="tx2">
              <a:lumMod val="40000"/>
              <a:lumOff val="60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直角三角形 3">
            <a:extLst>
              <a:ext uri="{FF2B5EF4-FFF2-40B4-BE49-F238E27FC236}">
                <a16:creationId xmlns:a16="http://schemas.microsoft.com/office/drawing/2014/main" id="{98D7FA8F-A654-EDB6-A085-797D6C09C64A}"/>
              </a:ext>
            </a:extLst>
          </p:cNvPr>
          <p:cNvSpPr/>
          <p:nvPr/>
        </p:nvSpPr>
        <p:spPr>
          <a:xfrm>
            <a:off x="879251" y="1045659"/>
            <a:ext cx="2879088" cy="3196380"/>
          </a:xfrm>
          <a:prstGeom prst="rtTriangle">
            <a:avLst/>
          </a:prstGeom>
          <a:solidFill>
            <a:srgbClr val="0070C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直角三角形 4">
            <a:extLst>
              <a:ext uri="{FF2B5EF4-FFF2-40B4-BE49-F238E27FC236}">
                <a16:creationId xmlns:a16="http://schemas.microsoft.com/office/drawing/2014/main" id="{04AB570B-9AF1-B629-51BF-039D66AD7CDA}"/>
              </a:ext>
            </a:extLst>
          </p:cNvPr>
          <p:cNvSpPr/>
          <p:nvPr/>
        </p:nvSpPr>
        <p:spPr>
          <a:xfrm>
            <a:off x="879252" y="1045660"/>
            <a:ext cx="1445494" cy="1598189"/>
          </a:xfrm>
          <a:prstGeom prst="rtTriangle">
            <a:avLst/>
          </a:prstGeom>
          <a:solidFill>
            <a:srgbClr val="7030A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上矢印 9">
            <a:extLst>
              <a:ext uri="{FF2B5EF4-FFF2-40B4-BE49-F238E27FC236}">
                <a16:creationId xmlns:a16="http://schemas.microsoft.com/office/drawing/2014/main" id="{AE9A0020-F98F-41C9-F102-92845F1739AF}"/>
              </a:ext>
            </a:extLst>
          </p:cNvPr>
          <p:cNvSpPr/>
          <p:nvPr/>
        </p:nvSpPr>
        <p:spPr>
          <a:xfrm>
            <a:off x="271217" y="1045659"/>
            <a:ext cx="537041" cy="4794574"/>
          </a:xfrm>
          <a:prstGeom prst="upArrow">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 name="右矢印 10">
            <a:extLst>
              <a:ext uri="{FF2B5EF4-FFF2-40B4-BE49-F238E27FC236}">
                <a16:creationId xmlns:a16="http://schemas.microsoft.com/office/drawing/2014/main" id="{37F227A9-0AB0-4217-A2AB-94E0910C8A24}"/>
              </a:ext>
            </a:extLst>
          </p:cNvPr>
          <p:cNvSpPr/>
          <p:nvPr/>
        </p:nvSpPr>
        <p:spPr>
          <a:xfrm>
            <a:off x="873851" y="5947550"/>
            <a:ext cx="4347000" cy="530737"/>
          </a:xfrm>
          <a:prstGeom prst="rightArrow">
            <a:avLst>
              <a:gd name="adj1" fmla="val 57547"/>
              <a:gd name="adj2" fmla="val 50000"/>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テキスト ボックス 12">
            <a:extLst>
              <a:ext uri="{FF2B5EF4-FFF2-40B4-BE49-F238E27FC236}">
                <a16:creationId xmlns:a16="http://schemas.microsoft.com/office/drawing/2014/main" id="{CD195BC9-41AD-53FA-576D-C3CD42BED6E6}"/>
              </a:ext>
            </a:extLst>
          </p:cNvPr>
          <p:cNvSpPr txBox="1"/>
          <p:nvPr/>
        </p:nvSpPr>
        <p:spPr>
          <a:xfrm>
            <a:off x="2057336" y="6092397"/>
            <a:ext cx="1980030" cy="307777"/>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工数（人的作業負担）</a:t>
            </a:r>
          </a:p>
        </p:txBody>
      </p:sp>
      <p:sp>
        <p:nvSpPr>
          <p:cNvPr id="14" name="テキスト ボックス 13">
            <a:extLst>
              <a:ext uri="{FF2B5EF4-FFF2-40B4-BE49-F238E27FC236}">
                <a16:creationId xmlns:a16="http://schemas.microsoft.com/office/drawing/2014/main" id="{8EF65F20-63AA-4639-A053-A2EBC60614CD}"/>
              </a:ext>
            </a:extLst>
          </p:cNvPr>
          <p:cNvSpPr txBox="1"/>
          <p:nvPr/>
        </p:nvSpPr>
        <p:spPr>
          <a:xfrm>
            <a:off x="339682" y="2729088"/>
            <a:ext cx="400110" cy="1349087"/>
          </a:xfrm>
          <a:prstGeom prst="rect">
            <a:avLst/>
          </a:prstGeom>
          <a:noFill/>
        </p:spPr>
        <p:txBody>
          <a:bodyPr vert="eaVert"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専門性・技術力</a:t>
            </a:r>
          </a:p>
        </p:txBody>
      </p:sp>
      <p:sp>
        <p:nvSpPr>
          <p:cNvPr id="15" name="テキスト ボックス 14">
            <a:extLst>
              <a:ext uri="{FF2B5EF4-FFF2-40B4-BE49-F238E27FC236}">
                <a16:creationId xmlns:a16="http://schemas.microsoft.com/office/drawing/2014/main" id="{7F4696DD-B804-6949-05C8-A0C20C026E55}"/>
              </a:ext>
            </a:extLst>
          </p:cNvPr>
          <p:cNvSpPr txBox="1"/>
          <p:nvPr/>
        </p:nvSpPr>
        <p:spPr>
          <a:xfrm>
            <a:off x="1016186" y="1125771"/>
            <a:ext cx="1723550" cy="461665"/>
          </a:xfrm>
          <a:prstGeom prst="rect">
            <a:avLst/>
          </a:prstGeom>
          <a:noFill/>
          <a:effectLst/>
        </p:spPr>
        <p:txBody>
          <a:bodyPr wrap="none" rtlCol="0">
            <a:spAutoFit/>
          </a:bodyPr>
          <a:lstStyle/>
          <a:p>
            <a:r>
              <a:rPr kumimoji="1" lang="ja-JP" altLang="en-US" sz="2400" b="1">
                <a:solidFill>
                  <a:schemeClr val="bg1"/>
                </a:solidFill>
                <a:latin typeface="Meiryo" panose="020B0604030504040204" pitchFamily="34" charset="-128"/>
                <a:ea typeface="Meiryo" panose="020B0604030504040204" pitchFamily="34" charset="-128"/>
              </a:rPr>
              <a:t>企画・計画</a:t>
            </a:r>
          </a:p>
        </p:txBody>
      </p:sp>
      <p:sp>
        <p:nvSpPr>
          <p:cNvPr id="16" name="テキスト ボックス 15">
            <a:extLst>
              <a:ext uri="{FF2B5EF4-FFF2-40B4-BE49-F238E27FC236}">
                <a16:creationId xmlns:a16="http://schemas.microsoft.com/office/drawing/2014/main" id="{1C50890E-D36E-CE40-6BFC-B849FCDAC241}"/>
              </a:ext>
            </a:extLst>
          </p:cNvPr>
          <p:cNvSpPr txBox="1"/>
          <p:nvPr/>
        </p:nvSpPr>
        <p:spPr>
          <a:xfrm>
            <a:off x="1016186" y="2710572"/>
            <a:ext cx="1723549" cy="461665"/>
          </a:xfrm>
          <a:prstGeom prst="rect">
            <a:avLst/>
          </a:prstGeom>
          <a:noFill/>
          <a:effectLst/>
        </p:spPr>
        <p:txBody>
          <a:bodyPr wrap="none" rtlCol="0">
            <a:spAutoFit/>
          </a:bodyPr>
          <a:lstStyle/>
          <a:p>
            <a:r>
              <a:rPr kumimoji="1" lang="ja-JP" altLang="en-US" sz="2400" b="1">
                <a:solidFill>
                  <a:schemeClr val="bg1"/>
                </a:solidFill>
                <a:latin typeface="Meiryo" panose="020B0604030504040204" pitchFamily="34" charset="-128"/>
                <a:ea typeface="Meiryo" panose="020B0604030504040204" pitchFamily="34" charset="-128"/>
              </a:rPr>
              <a:t>開発・構築</a:t>
            </a:r>
          </a:p>
        </p:txBody>
      </p:sp>
      <p:sp>
        <p:nvSpPr>
          <p:cNvPr id="17" name="テキスト ボックス 16">
            <a:extLst>
              <a:ext uri="{FF2B5EF4-FFF2-40B4-BE49-F238E27FC236}">
                <a16:creationId xmlns:a16="http://schemas.microsoft.com/office/drawing/2014/main" id="{10E0BDFE-C99D-1D34-C256-8D175175789E}"/>
              </a:ext>
            </a:extLst>
          </p:cNvPr>
          <p:cNvSpPr txBox="1"/>
          <p:nvPr/>
        </p:nvSpPr>
        <p:spPr>
          <a:xfrm>
            <a:off x="1005143" y="4308762"/>
            <a:ext cx="1723549" cy="461665"/>
          </a:xfrm>
          <a:prstGeom prst="rect">
            <a:avLst/>
          </a:prstGeom>
          <a:noFill/>
          <a:effectLst/>
        </p:spPr>
        <p:txBody>
          <a:bodyPr wrap="none" rtlCol="0">
            <a:spAutoFit/>
          </a:bodyPr>
          <a:lstStyle/>
          <a:p>
            <a:r>
              <a:rPr kumimoji="1" lang="ja-JP" altLang="en-US" sz="2400" b="1">
                <a:solidFill>
                  <a:schemeClr val="bg1"/>
                </a:solidFill>
                <a:latin typeface="Meiryo" panose="020B0604030504040204" pitchFamily="34" charset="-128"/>
                <a:ea typeface="Meiryo" panose="020B0604030504040204" pitchFamily="34" charset="-128"/>
              </a:rPr>
              <a:t>運用・管理</a:t>
            </a:r>
          </a:p>
        </p:txBody>
      </p:sp>
      <p:sp>
        <p:nvSpPr>
          <p:cNvPr id="18" name="テキスト ボックス 17">
            <a:extLst>
              <a:ext uri="{FF2B5EF4-FFF2-40B4-BE49-F238E27FC236}">
                <a16:creationId xmlns:a16="http://schemas.microsoft.com/office/drawing/2014/main" id="{EFA06563-EF00-BBD2-8D3F-41CCAD32017D}"/>
              </a:ext>
            </a:extLst>
          </p:cNvPr>
          <p:cNvSpPr txBox="1"/>
          <p:nvPr/>
        </p:nvSpPr>
        <p:spPr>
          <a:xfrm>
            <a:off x="1016186" y="1565668"/>
            <a:ext cx="1800493" cy="923330"/>
          </a:xfrm>
          <a:prstGeom prst="rect">
            <a:avLst/>
          </a:prstGeom>
          <a:noFill/>
          <a:effectLst/>
        </p:spPr>
        <p:txBody>
          <a:bodyPr wrap="none" rtlCol="0">
            <a:spAutoFit/>
          </a:bodyPr>
          <a:lstStyle/>
          <a:p>
            <a:r>
              <a:rPr kumimoji="1" lang="ja-JP" altLang="en-US">
                <a:solidFill>
                  <a:schemeClr val="bg1"/>
                </a:solidFill>
                <a:latin typeface="Meiryo" panose="020B0604030504040204" pitchFamily="34" charset="-128"/>
                <a:ea typeface="Meiryo" panose="020B0604030504040204" pitchFamily="34" charset="-128"/>
              </a:rPr>
              <a:t>事業課題の設定</a:t>
            </a:r>
            <a:endParaRPr kumimoji="1" lang="en-US" altLang="ja-JP" dirty="0">
              <a:solidFill>
                <a:schemeClr val="bg1"/>
              </a:solidFill>
              <a:latin typeface="Meiryo" panose="020B0604030504040204" pitchFamily="34" charset="-128"/>
              <a:ea typeface="Meiryo" panose="020B0604030504040204" pitchFamily="34" charset="-128"/>
            </a:endParaRPr>
          </a:p>
          <a:p>
            <a:r>
              <a:rPr lang="ja-JP" altLang="en-US">
                <a:solidFill>
                  <a:schemeClr val="bg1"/>
                </a:solidFill>
                <a:latin typeface="Meiryo" panose="020B0604030504040204" pitchFamily="34" charset="-128"/>
                <a:ea typeface="Meiryo" panose="020B0604030504040204" pitchFamily="34" charset="-128"/>
              </a:rPr>
              <a:t>解決策の策定</a:t>
            </a:r>
            <a:endParaRPr lang="en-US" altLang="ja-JP" dirty="0">
              <a:solidFill>
                <a:schemeClr val="bg1"/>
              </a:solidFill>
              <a:latin typeface="Meiryo" panose="020B0604030504040204" pitchFamily="34" charset="-128"/>
              <a:ea typeface="Meiryo" panose="020B0604030504040204" pitchFamily="34" charset="-128"/>
            </a:endParaRPr>
          </a:p>
          <a:p>
            <a:r>
              <a:rPr kumimoji="1" lang="ja-JP" altLang="en-US">
                <a:solidFill>
                  <a:schemeClr val="bg1"/>
                </a:solidFill>
                <a:latin typeface="Meiryo" panose="020B0604030504040204" pitchFamily="34" charset="-128"/>
                <a:ea typeface="Meiryo" panose="020B0604030504040204" pitchFamily="34" charset="-128"/>
              </a:rPr>
              <a:t>戦略の立案</a:t>
            </a:r>
          </a:p>
        </p:txBody>
      </p:sp>
      <p:sp>
        <p:nvSpPr>
          <p:cNvPr id="19" name="テキスト ボックス 18">
            <a:extLst>
              <a:ext uri="{FF2B5EF4-FFF2-40B4-BE49-F238E27FC236}">
                <a16:creationId xmlns:a16="http://schemas.microsoft.com/office/drawing/2014/main" id="{4DEA41FB-C87A-45AD-A3E0-B750CF2AB312}"/>
              </a:ext>
            </a:extLst>
          </p:cNvPr>
          <p:cNvSpPr txBox="1"/>
          <p:nvPr/>
        </p:nvSpPr>
        <p:spPr>
          <a:xfrm>
            <a:off x="1016186" y="3178844"/>
            <a:ext cx="3877985" cy="923330"/>
          </a:xfrm>
          <a:prstGeom prst="rect">
            <a:avLst/>
          </a:prstGeom>
          <a:noFill/>
          <a:effectLst/>
        </p:spPr>
        <p:txBody>
          <a:bodyPr wrap="none" rtlCol="0">
            <a:spAutoFit/>
          </a:bodyPr>
          <a:lstStyle/>
          <a:p>
            <a:r>
              <a:rPr kumimoji="1" lang="ja-JP" altLang="en-US">
                <a:solidFill>
                  <a:schemeClr val="bg1"/>
                </a:solidFill>
                <a:latin typeface="Meiryo" panose="020B0604030504040204" pitchFamily="34" charset="-128"/>
                <a:ea typeface="Meiryo" panose="020B0604030504040204" pitchFamily="34" charset="-128"/>
              </a:rPr>
              <a:t>システム設計</a:t>
            </a:r>
            <a:endParaRPr kumimoji="1" lang="en-US" altLang="ja-JP" dirty="0">
              <a:solidFill>
                <a:schemeClr val="bg1"/>
              </a:solidFill>
              <a:latin typeface="Meiryo" panose="020B0604030504040204" pitchFamily="34" charset="-128"/>
              <a:ea typeface="Meiryo" panose="020B0604030504040204" pitchFamily="34" charset="-128"/>
            </a:endParaRPr>
          </a:p>
          <a:p>
            <a:r>
              <a:rPr lang="ja-JP" altLang="en-US">
                <a:solidFill>
                  <a:schemeClr val="bg1"/>
                </a:solidFill>
                <a:latin typeface="Meiryo" panose="020B0604030504040204" pitchFamily="34" charset="-128"/>
                <a:ea typeface="Meiryo" panose="020B0604030504040204" pitchFamily="34" charset="-128"/>
              </a:rPr>
              <a:t>製品やサービスの選定</a:t>
            </a:r>
            <a:endParaRPr lang="en-US" altLang="ja-JP" dirty="0">
              <a:solidFill>
                <a:schemeClr val="bg1"/>
              </a:solidFill>
              <a:latin typeface="Meiryo" panose="020B0604030504040204" pitchFamily="34" charset="-128"/>
              <a:ea typeface="Meiryo" panose="020B0604030504040204" pitchFamily="34" charset="-128"/>
            </a:endParaRPr>
          </a:p>
          <a:p>
            <a:r>
              <a:rPr kumimoji="1" lang="ja-JP" altLang="en-US">
                <a:solidFill>
                  <a:schemeClr val="bg1"/>
                </a:solidFill>
                <a:latin typeface="Meiryo" panose="020B0604030504040204" pitchFamily="34" charset="-128"/>
                <a:ea typeface="Meiryo" panose="020B0604030504040204" pitchFamily="34" charset="-128"/>
              </a:rPr>
              <a:t>システム開発・製品サービスの導入</a:t>
            </a:r>
          </a:p>
        </p:txBody>
      </p:sp>
      <p:sp>
        <p:nvSpPr>
          <p:cNvPr id="20" name="テキスト ボックス 19">
            <a:extLst>
              <a:ext uri="{FF2B5EF4-FFF2-40B4-BE49-F238E27FC236}">
                <a16:creationId xmlns:a16="http://schemas.microsoft.com/office/drawing/2014/main" id="{F854EA24-5D96-2B93-DFFF-026A0B6CE2F0}"/>
              </a:ext>
            </a:extLst>
          </p:cNvPr>
          <p:cNvSpPr txBox="1"/>
          <p:nvPr/>
        </p:nvSpPr>
        <p:spPr>
          <a:xfrm>
            <a:off x="1005143" y="4770427"/>
            <a:ext cx="2262221" cy="923330"/>
          </a:xfrm>
          <a:prstGeom prst="rect">
            <a:avLst/>
          </a:prstGeom>
          <a:noFill/>
          <a:effectLst/>
        </p:spPr>
        <p:txBody>
          <a:bodyPr wrap="none" rtlCol="0">
            <a:spAutoFit/>
          </a:bodyPr>
          <a:lstStyle/>
          <a:p>
            <a:r>
              <a:rPr kumimoji="1" lang="ja-JP" altLang="en-US">
                <a:solidFill>
                  <a:schemeClr val="bg1"/>
                </a:solidFill>
                <a:latin typeface="Meiryo" panose="020B0604030504040204" pitchFamily="34" charset="-128"/>
                <a:ea typeface="Meiryo" panose="020B0604030504040204" pitchFamily="34" charset="-128"/>
              </a:rPr>
              <a:t>システムの安定稼働</a:t>
            </a:r>
            <a:endParaRPr kumimoji="1" lang="en-US" altLang="ja-JP" dirty="0">
              <a:solidFill>
                <a:schemeClr val="bg1"/>
              </a:solidFill>
              <a:latin typeface="Meiryo" panose="020B0604030504040204" pitchFamily="34" charset="-128"/>
              <a:ea typeface="Meiryo" panose="020B0604030504040204" pitchFamily="34" charset="-128"/>
            </a:endParaRPr>
          </a:p>
          <a:p>
            <a:r>
              <a:rPr lang="ja-JP" altLang="en-US">
                <a:solidFill>
                  <a:schemeClr val="bg1"/>
                </a:solidFill>
                <a:latin typeface="Meiryo" panose="020B0604030504040204" pitchFamily="34" charset="-128"/>
                <a:ea typeface="Meiryo" panose="020B0604030504040204" pitchFamily="34" charset="-128"/>
              </a:rPr>
              <a:t>トラブルへの対応</a:t>
            </a:r>
            <a:endParaRPr lang="en-US" altLang="ja-JP" dirty="0">
              <a:solidFill>
                <a:schemeClr val="bg1"/>
              </a:solidFill>
              <a:latin typeface="Meiryo" panose="020B0604030504040204" pitchFamily="34" charset="-128"/>
              <a:ea typeface="Meiryo" panose="020B0604030504040204" pitchFamily="34" charset="-128"/>
            </a:endParaRPr>
          </a:p>
          <a:p>
            <a:r>
              <a:rPr kumimoji="1" lang="ja-JP" altLang="en-US">
                <a:solidFill>
                  <a:schemeClr val="bg1"/>
                </a:solidFill>
                <a:latin typeface="Meiryo" panose="020B0604030504040204" pitchFamily="34" charset="-128"/>
                <a:ea typeface="Meiryo" panose="020B0604030504040204" pitchFamily="34" charset="-128"/>
              </a:rPr>
              <a:t>システムの改善</a:t>
            </a:r>
          </a:p>
        </p:txBody>
      </p:sp>
      <p:sp>
        <p:nvSpPr>
          <p:cNvPr id="21" name="角丸四角形 20">
            <a:extLst>
              <a:ext uri="{FF2B5EF4-FFF2-40B4-BE49-F238E27FC236}">
                <a16:creationId xmlns:a16="http://schemas.microsoft.com/office/drawing/2014/main" id="{24D62600-056E-5133-F37C-8775491D9213}"/>
              </a:ext>
            </a:extLst>
          </p:cNvPr>
          <p:cNvSpPr/>
          <p:nvPr/>
        </p:nvSpPr>
        <p:spPr>
          <a:xfrm>
            <a:off x="5337700" y="3344646"/>
            <a:ext cx="1387035" cy="2411234"/>
          </a:xfrm>
          <a:prstGeom prst="round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テキスト ボックス 24">
            <a:extLst>
              <a:ext uri="{FF2B5EF4-FFF2-40B4-BE49-F238E27FC236}">
                <a16:creationId xmlns:a16="http://schemas.microsoft.com/office/drawing/2014/main" id="{36DBBEE2-E16D-F52C-EEC3-81F0B1E3362A}"/>
              </a:ext>
            </a:extLst>
          </p:cNvPr>
          <p:cNvSpPr txBox="1"/>
          <p:nvPr/>
        </p:nvSpPr>
        <p:spPr>
          <a:xfrm>
            <a:off x="5361803" y="4211009"/>
            <a:ext cx="1338828" cy="553998"/>
          </a:xfrm>
          <a:prstGeom prst="rect">
            <a:avLst/>
          </a:prstGeom>
          <a:noFill/>
        </p:spPr>
        <p:txBody>
          <a:bodyPr wrap="none" rtlCol="0">
            <a:spAutoFit/>
          </a:bodyPr>
          <a:lstStyle/>
          <a:p>
            <a:pPr algn="ctr"/>
            <a:r>
              <a:rPr lang="ja-JP" altLang="en-US">
                <a:solidFill>
                  <a:schemeClr val="bg1"/>
                </a:solidFill>
                <a:latin typeface="Meiryo" panose="020B0604030504040204" pitchFamily="34" charset="-128"/>
                <a:ea typeface="Meiryo" panose="020B0604030504040204" pitchFamily="34" charset="-128"/>
              </a:rPr>
              <a:t>工数需要＋</a:t>
            </a:r>
            <a:endParaRPr lang="en-US" altLang="ja-JP" dirty="0">
              <a:solidFill>
                <a:schemeClr val="bg1"/>
              </a:solidFill>
              <a:latin typeface="Meiryo" panose="020B0604030504040204" pitchFamily="34" charset="-128"/>
              <a:ea typeface="Meiryo" panose="020B0604030504040204" pitchFamily="34" charset="-128"/>
            </a:endParaRPr>
          </a:p>
          <a:p>
            <a:pPr algn="ctr"/>
            <a:r>
              <a:rPr kumimoji="1" lang="ja-JP" altLang="en-US" sz="1200">
                <a:solidFill>
                  <a:schemeClr val="bg1"/>
                </a:solidFill>
                <a:latin typeface="Meiryo" panose="020B0604030504040204" pitchFamily="34" charset="-128"/>
                <a:ea typeface="Meiryo" panose="020B0604030504040204" pitchFamily="34" charset="-128"/>
              </a:rPr>
              <a:t>製品・サービス</a:t>
            </a:r>
          </a:p>
        </p:txBody>
      </p:sp>
      <p:sp>
        <p:nvSpPr>
          <p:cNvPr id="28" name="テキスト ボックス 27">
            <a:extLst>
              <a:ext uri="{FF2B5EF4-FFF2-40B4-BE49-F238E27FC236}">
                <a16:creationId xmlns:a16="http://schemas.microsoft.com/office/drawing/2014/main" id="{4B79B28D-E062-6BB9-0518-CEF0E91F066A}"/>
              </a:ext>
            </a:extLst>
          </p:cNvPr>
          <p:cNvSpPr txBox="1"/>
          <p:nvPr/>
        </p:nvSpPr>
        <p:spPr>
          <a:xfrm>
            <a:off x="5485366" y="4938642"/>
            <a:ext cx="1107996" cy="646331"/>
          </a:xfrm>
          <a:prstGeom prst="rect">
            <a:avLst/>
          </a:prstGeom>
          <a:noFill/>
        </p:spPr>
        <p:txBody>
          <a:bodyPr wrap="none" rtlCol="0">
            <a:spAutoFit/>
          </a:bodyPr>
          <a:lstStyle/>
          <a:p>
            <a:pPr algn="ctr"/>
            <a:r>
              <a:rPr lang="ja-JP" altLang="en-US" b="1">
                <a:solidFill>
                  <a:schemeClr val="bg1"/>
                </a:solidFill>
                <a:latin typeface="Meiryo" panose="020B0604030504040204" pitchFamily="34" charset="-128"/>
                <a:ea typeface="Meiryo" panose="020B0604030504040204" pitchFamily="34" charset="-128"/>
              </a:rPr>
              <a:t>人海戦術</a:t>
            </a:r>
            <a:endParaRPr lang="en-US" altLang="ja-JP" b="1" dirty="0">
              <a:solidFill>
                <a:schemeClr val="bg1"/>
              </a:solidFill>
              <a:latin typeface="Meiryo" panose="020B0604030504040204" pitchFamily="34" charset="-128"/>
              <a:ea typeface="Meiryo" panose="020B0604030504040204" pitchFamily="34" charset="-128"/>
            </a:endParaRPr>
          </a:p>
          <a:p>
            <a:pPr algn="ctr"/>
            <a:r>
              <a:rPr kumimoji="1" lang="ja-JP" altLang="en-US" b="1">
                <a:solidFill>
                  <a:schemeClr val="bg1"/>
                </a:solidFill>
                <a:latin typeface="Meiryo" panose="020B0604030504040204" pitchFamily="34" charset="-128"/>
                <a:ea typeface="Meiryo" panose="020B0604030504040204" pitchFamily="34" charset="-128"/>
              </a:rPr>
              <a:t>価格抑制</a:t>
            </a:r>
          </a:p>
        </p:txBody>
      </p:sp>
      <p:sp>
        <p:nvSpPr>
          <p:cNvPr id="27" name="テキスト ボックス 26">
            <a:extLst>
              <a:ext uri="{FF2B5EF4-FFF2-40B4-BE49-F238E27FC236}">
                <a16:creationId xmlns:a16="http://schemas.microsoft.com/office/drawing/2014/main" id="{15E73991-555E-3509-DCAC-6E4DA6500AE3}"/>
              </a:ext>
            </a:extLst>
          </p:cNvPr>
          <p:cNvSpPr txBox="1"/>
          <p:nvPr/>
        </p:nvSpPr>
        <p:spPr>
          <a:xfrm>
            <a:off x="5757923" y="5910732"/>
            <a:ext cx="2512226" cy="646331"/>
          </a:xfrm>
          <a:prstGeom prst="rect">
            <a:avLst/>
          </a:prstGeom>
          <a:noFill/>
        </p:spPr>
        <p:txBody>
          <a:bodyPr wrap="none" rtlCol="0">
            <a:spAutoFit/>
          </a:bodyPr>
          <a:lstStyle/>
          <a:p>
            <a:r>
              <a:rPr kumimoji="1" lang="ja-JP" altLang="en-US" b="1">
                <a:solidFill>
                  <a:srgbClr val="C00000"/>
                </a:solidFill>
                <a:latin typeface="Meiryo" panose="020B0604030504040204" pitchFamily="34" charset="-128"/>
                <a:ea typeface="Meiryo" panose="020B0604030504040204" pitchFamily="34" charset="-128"/>
              </a:rPr>
              <a:t>クラウド</a:t>
            </a:r>
            <a:r>
              <a:rPr kumimoji="1" lang="en-US" altLang="ja-JP" b="1" dirty="0">
                <a:solidFill>
                  <a:srgbClr val="C00000"/>
                </a:solidFill>
                <a:latin typeface="Meiryo" panose="020B0604030504040204" pitchFamily="34" charset="-128"/>
                <a:ea typeface="Meiryo" panose="020B0604030504040204" pitchFamily="34" charset="-128"/>
              </a:rPr>
              <a:t>×AI</a:t>
            </a:r>
            <a:r>
              <a:rPr lang="ja-JP" altLang="en-US" b="1">
                <a:solidFill>
                  <a:srgbClr val="C00000"/>
                </a:solidFill>
                <a:latin typeface="Meiryo" panose="020B0604030504040204" pitchFamily="34" charset="-128"/>
                <a:ea typeface="Meiryo" panose="020B0604030504040204" pitchFamily="34" charset="-128"/>
              </a:rPr>
              <a:t>が代替し</a:t>
            </a:r>
            <a:endParaRPr lang="en-US" altLang="ja-JP" b="1" dirty="0">
              <a:solidFill>
                <a:srgbClr val="C00000"/>
              </a:solidFill>
              <a:latin typeface="Meiryo" panose="020B0604030504040204" pitchFamily="34" charset="-128"/>
              <a:ea typeface="Meiryo" panose="020B0604030504040204" pitchFamily="34" charset="-128"/>
            </a:endParaRPr>
          </a:p>
          <a:p>
            <a:r>
              <a:rPr lang="ja-JP" altLang="en-US" b="1">
                <a:solidFill>
                  <a:srgbClr val="C00000"/>
                </a:solidFill>
                <a:latin typeface="Meiryo" panose="020B0604030504040204" pitchFamily="34" charset="-128"/>
                <a:ea typeface="Meiryo" panose="020B0604030504040204" pitchFamily="34" charset="-128"/>
              </a:rPr>
              <a:t>工数需要を減少させる</a:t>
            </a:r>
            <a:endParaRPr kumimoji="1" lang="ja-JP" altLang="en-US" b="1">
              <a:solidFill>
                <a:srgbClr val="C00000"/>
              </a:solidFill>
              <a:latin typeface="Meiryo" panose="020B0604030504040204" pitchFamily="34" charset="-128"/>
              <a:ea typeface="Meiryo" panose="020B0604030504040204" pitchFamily="34" charset="-128"/>
            </a:endParaRPr>
          </a:p>
        </p:txBody>
      </p:sp>
      <p:grpSp>
        <p:nvGrpSpPr>
          <p:cNvPr id="9" name="グループ化 8">
            <a:extLst>
              <a:ext uri="{FF2B5EF4-FFF2-40B4-BE49-F238E27FC236}">
                <a16:creationId xmlns:a16="http://schemas.microsoft.com/office/drawing/2014/main" id="{8A63ED44-CAA4-3040-DFA2-B5E3F2C729FE}"/>
              </a:ext>
            </a:extLst>
          </p:cNvPr>
          <p:cNvGrpSpPr/>
          <p:nvPr/>
        </p:nvGrpSpPr>
        <p:grpSpPr>
          <a:xfrm>
            <a:off x="6842637" y="2798702"/>
            <a:ext cx="1765142" cy="2957178"/>
            <a:chOff x="6842637" y="2798702"/>
            <a:chExt cx="1765142" cy="2957178"/>
          </a:xfrm>
        </p:grpSpPr>
        <p:sp>
          <p:nvSpPr>
            <p:cNvPr id="30" name="角丸四角形 29">
              <a:extLst>
                <a:ext uri="{FF2B5EF4-FFF2-40B4-BE49-F238E27FC236}">
                  <a16:creationId xmlns:a16="http://schemas.microsoft.com/office/drawing/2014/main" id="{98F5CBD0-94B5-E2A8-DC34-1428797B7C6F}"/>
                </a:ext>
              </a:extLst>
            </p:cNvPr>
            <p:cNvSpPr/>
            <p:nvPr/>
          </p:nvSpPr>
          <p:spPr>
            <a:xfrm>
              <a:off x="7220744" y="2798702"/>
              <a:ext cx="1387035" cy="2957178"/>
            </a:xfrm>
            <a:prstGeom prst="roundRect">
              <a:avLst/>
            </a:prstGeom>
            <a:solidFill>
              <a:srgbClr val="7F3C05"/>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 name="テキスト ボックス 30">
              <a:extLst>
                <a:ext uri="{FF2B5EF4-FFF2-40B4-BE49-F238E27FC236}">
                  <a16:creationId xmlns:a16="http://schemas.microsoft.com/office/drawing/2014/main" id="{52067B63-4C95-074B-50E3-D64ED5718D23}"/>
                </a:ext>
              </a:extLst>
            </p:cNvPr>
            <p:cNvSpPr txBox="1"/>
            <p:nvPr/>
          </p:nvSpPr>
          <p:spPr>
            <a:xfrm>
              <a:off x="7388414" y="3496799"/>
              <a:ext cx="1107996" cy="646331"/>
            </a:xfrm>
            <a:prstGeom prst="rect">
              <a:avLst/>
            </a:prstGeom>
            <a:noFill/>
          </p:spPr>
          <p:txBody>
            <a:bodyPr wrap="none" rtlCol="0">
              <a:spAutoFit/>
            </a:bodyPr>
            <a:lstStyle/>
            <a:p>
              <a:pPr algn="ctr"/>
              <a:r>
                <a:rPr lang="ja-JP" altLang="en-US">
                  <a:solidFill>
                    <a:schemeClr val="bg1"/>
                  </a:solidFill>
                  <a:latin typeface="Meiryo" panose="020B0604030504040204" pitchFamily="34" charset="-128"/>
                  <a:ea typeface="Meiryo" panose="020B0604030504040204" pitchFamily="34" charset="-128"/>
                </a:rPr>
                <a:t>製品</a:t>
              </a:r>
              <a:endParaRPr lang="en-US" altLang="ja-JP" dirty="0">
                <a:solidFill>
                  <a:schemeClr val="bg1"/>
                </a:solidFill>
                <a:latin typeface="Meiryo" panose="020B0604030504040204" pitchFamily="34" charset="-128"/>
                <a:ea typeface="Meiryo" panose="020B0604030504040204" pitchFamily="34" charset="-128"/>
              </a:endParaRPr>
            </a:p>
            <a:p>
              <a:pPr algn="ctr"/>
              <a:r>
                <a:rPr lang="ja-JP" altLang="en-US">
                  <a:solidFill>
                    <a:schemeClr val="bg1"/>
                  </a:solidFill>
                  <a:latin typeface="Meiryo" panose="020B0604030504040204" pitchFamily="34" charset="-128"/>
                  <a:ea typeface="Meiryo" panose="020B0604030504040204" pitchFamily="34" charset="-128"/>
                </a:rPr>
                <a:t>サービス</a:t>
              </a:r>
              <a:endParaRPr lang="en-US" altLang="ja-JP" dirty="0">
                <a:solidFill>
                  <a:schemeClr val="bg1"/>
                </a:solidFill>
                <a:latin typeface="Meiryo" panose="020B0604030504040204" pitchFamily="34" charset="-128"/>
                <a:ea typeface="Meiryo" panose="020B0604030504040204" pitchFamily="34" charset="-128"/>
              </a:endParaRPr>
            </a:p>
          </p:txBody>
        </p:sp>
        <p:sp>
          <p:nvSpPr>
            <p:cNvPr id="32" name="テキスト ボックス 31">
              <a:extLst>
                <a:ext uri="{FF2B5EF4-FFF2-40B4-BE49-F238E27FC236}">
                  <a16:creationId xmlns:a16="http://schemas.microsoft.com/office/drawing/2014/main" id="{9F1F6B7D-6567-7FB0-1C75-37B30B096E66}"/>
                </a:ext>
              </a:extLst>
            </p:cNvPr>
            <p:cNvSpPr txBox="1"/>
            <p:nvPr/>
          </p:nvSpPr>
          <p:spPr>
            <a:xfrm>
              <a:off x="7388414" y="4432933"/>
              <a:ext cx="1107996" cy="646331"/>
            </a:xfrm>
            <a:prstGeom prst="rect">
              <a:avLst/>
            </a:prstGeom>
            <a:noFill/>
          </p:spPr>
          <p:txBody>
            <a:bodyPr wrap="none" rtlCol="0">
              <a:spAutoFit/>
            </a:bodyPr>
            <a:lstStyle/>
            <a:p>
              <a:pPr algn="ctr"/>
              <a:r>
                <a:rPr lang="ja-JP" altLang="en-US" b="1">
                  <a:solidFill>
                    <a:schemeClr val="bg1"/>
                  </a:solidFill>
                  <a:latin typeface="Meiryo" panose="020B0604030504040204" pitchFamily="34" charset="-128"/>
                  <a:ea typeface="Meiryo" panose="020B0604030504040204" pitchFamily="34" charset="-128"/>
                </a:rPr>
                <a:t>規模拡大</a:t>
              </a:r>
              <a:endParaRPr lang="en-US" altLang="ja-JP" b="1" dirty="0">
                <a:solidFill>
                  <a:schemeClr val="bg1"/>
                </a:solidFill>
                <a:latin typeface="Meiryo" panose="020B0604030504040204" pitchFamily="34" charset="-128"/>
                <a:ea typeface="Meiryo" panose="020B0604030504040204" pitchFamily="34" charset="-128"/>
              </a:endParaRPr>
            </a:p>
            <a:p>
              <a:pPr algn="ctr"/>
              <a:r>
                <a:rPr kumimoji="1" lang="ja-JP" altLang="en-US" b="1">
                  <a:solidFill>
                    <a:schemeClr val="bg1"/>
                  </a:solidFill>
                  <a:latin typeface="Meiryo" panose="020B0604030504040204" pitchFamily="34" charset="-128"/>
                  <a:ea typeface="Meiryo" panose="020B0604030504040204" pitchFamily="34" charset="-128"/>
                </a:rPr>
                <a:t>独自性</a:t>
              </a:r>
            </a:p>
          </p:txBody>
        </p:sp>
        <p:sp>
          <p:nvSpPr>
            <p:cNvPr id="33" name="右矢印 32">
              <a:extLst>
                <a:ext uri="{FF2B5EF4-FFF2-40B4-BE49-F238E27FC236}">
                  <a16:creationId xmlns:a16="http://schemas.microsoft.com/office/drawing/2014/main" id="{FC19916B-B48C-F0FE-F37A-21D2C6C56DEF}"/>
                </a:ext>
              </a:extLst>
            </p:cNvPr>
            <p:cNvSpPr/>
            <p:nvPr/>
          </p:nvSpPr>
          <p:spPr>
            <a:xfrm>
              <a:off x="6842637" y="4048565"/>
              <a:ext cx="309966" cy="520393"/>
            </a:xfrm>
            <a:prstGeom prst="rightArrow">
              <a:avLst/>
            </a:prstGeom>
            <a:solidFill>
              <a:srgbClr val="FF7E79"/>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2" name="グループ化 11">
            <a:extLst>
              <a:ext uri="{FF2B5EF4-FFF2-40B4-BE49-F238E27FC236}">
                <a16:creationId xmlns:a16="http://schemas.microsoft.com/office/drawing/2014/main" id="{BDB1EDC1-A658-D881-A637-1728C222B16F}"/>
              </a:ext>
            </a:extLst>
          </p:cNvPr>
          <p:cNvGrpSpPr/>
          <p:nvPr/>
        </p:nvGrpSpPr>
        <p:grpSpPr>
          <a:xfrm>
            <a:off x="5343317" y="1106973"/>
            <a:ext cx="1387035" cy="2096961"/>
            <a:chOff x="5343317" y="1106973"/>
            <a:chExt cx="1387035" cy="2096961"/>
          </a:xfrm>
        </p:grpSpPr>
        <p:sp>
          <p:nvSpPr>
            <p:cNvPr id="23" name="角丸四角形 22">
              <a:extLst>
                <a:ext uri="{FF2B5EF4-FFF2-40B4-BE49-F238E27FC236}">
                  <a16:creationId xmlns:a16="http://schemas.microsoft.com/office/drawing/2014/main" id="{47046749-0C45-376F-1B70-D467F2A36C69}"/>
                </a:ext>
              </a:extLst>
            </p:cNvPr>
            <p:cNvSpPr/>
            <p:nvPr/>
          </p:nvSpPr>
          <p:spPr>
            <a:xfrm>
              <a:off x="5343317" y="1106973"/>
              <a:ext cx="1387035" cy="1702593"/>
            </a:xfrm>
            <a:prstGeom prst="round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 name="テキスト ボックス 23">
              <a:extLst>
                <a:ext uri="{FF2B5EF4-FFF2-40B4-BE49-F238E27FC236}">
                  <a16:creationId xmlns:a16="http://schemas.microsoft.com/office/drawing/2014/main" id="{1F060F99-4AD9-8DA5-6C3B-6FE73B219AE5}"/>
                </a:ext>
              </a:extLst>
            </p:cNvPr>
            <p:cNvSpPr txBox="1"/>
            <p:nvPr/>
          </p:nvSpPr>
          <p:spPr>
            <a:xfrm>
              <a:off x="5612817" y="1260162"/>
              <a:ext cx="877163" cy="646331"/>
            </a:xfrm>
            <a:prstGeom prst="rect">
              <a:avLst/>
            </a:prstGeom>
            <a:noFill/>
          </p:spPr>
          <p:txBody>
            <a:bodyPr wrap="none" rtlCol="0">
              <a:spAutoFit/>
            </a:bodyPr>
            <a:lstStyle/>
            <a:p>
              <a:pPr algn="ctr"/>
              <a:r>
                <a:rPr kumimoji="1" lang="ja-JP" altLang="en-US">
                  <a:solidFill>
                    <a:schemeClr val="bg1"/>
                  </a:solidFill>
                  <a:latin typeface="Meiryo" panose="020B0604030504040204" pitchFamily="34" charset="-128"/>
                  <a:ea typeface="Meiryo" panose="020B0604030504040204" pitchFamily="34" charset="-128"/>
                </a:rPr>
                <a:t>技術力</a:t>
              </a:r>
              <a:endParaRPr kumimoji="1" lang="en-US" altLang="ja-JP" dirty="0">
                <a:solidFill>
                  <a:schemeClr val="bg1"/>
                </a:solidFill>
                <a:latin typeface="Meiryo" panose="020B0604030504040204" pitchFamily="34" charset="-128"/>
                <a:ea typeface="Meiryo" panose="020B0604030504040204" pitchFamily="34" charset="-128"/>
              </a:endParaRPr>
            </a:p>
            <a:p>
              <a:pPr algn="ctr"/>
              <a:r>
                <a:rPr lang="ja-JP" altLang="en-US">
                  <a:solidFill>
                    <a:schemeClr val="bg1"/>
                  </a:solidFill>
                  <a:latin typeface="Meiryo" panose="020B0604030504040204" pitchFamily="34" charset="-128"/>
                  <a:ea typeface="Meiryo" panose="020B0604030504040204" pitchFamily="34" charset="-128"/>
                </a:rPr>
                <a:t>専門性</a:t>
              </a:r>
              <a:endParaRPr lang="en-US" altLang="ja-JP" sz="1400" dirty="0">
                <a:solidFill>
                  <a:schemeClr val="bg1"/>
                </a:solidFill>
                <a:latin typeface="Meiryo" panose="020B0604030504040204" pitchFamily="34" charset="-128"/>
                <a:ea typeface="Meiryo" panose="020B0604030504040204" pitchFamily="34" charset="-128"/>
              </a:endParaRPr>
            </a:p>
          </p:txBody>
        </p:sp>
        <p:sp>
          <p:nvSpPr>
            <p:cNvPr id="29" name="テキスト ボックス 28">
              <a:extLst>
                <a:ext uri="{FF2B5EF4-FFF2-40B4-BE49-F238E27FC236}">
                  <a16:creationId xmlns:a16="http://schemas.microsoft.com/office/drawing/2014/main" id="{EA67A21E-96D1-F1E3-C2E4-44273B173359}"/>
                </a:ext>
              </a:extLst>
            </p:cNvPr>
            <p:cNvSpPr txBox="1"/>
            <p:nvPr/>
          </p:nvSpPr>
          <p:spPr>
            <a:xfrm>
              <a:off x="5497401" y="2014703"/>
              <a:ext cx="1107996" cy="646331"/>
            </a:xfrm>
            <a:prstGeom prst="rect">
              <a:avLst/>
            </a:prstGeom>
            <a:noFill/>
          </p:spPr>
          <p:txBody>
            <a:bodyPr wrap="none" rtlCol="0">
              <a:spAutoFit/>
            </a:bodyPr>
            <a:lstStyle/>
            <a:p>
              <a:pPr algn="ctr"/>
              <a:r>
                <a:rPr lang="ja-JP" altLang="en-US" b="1">
                  <a:solidFill>
                    <a:schemeClr val="bg1"/>
                  </a:solidFill>
                  <a:latin typeface="Meiryo" panose="020B0604030504040204" pitchFamily="34" charset="-128"/>
                  <a:ea typeface="Meiryo" panose="020B0604030504040204" pitchFamily="34" charset="-128"/>
                </a:rPr>
                <a:t>少数精鋭</a:t>
              </a:r>
              <a:endParaRPr lang="en-US" altLang="ja-JP" b="1" dirty="0">
                <a:solidFill>
                  <a:schemeClr val="bg1"/>
                </a:solidFill>
                <a:latin typeface="Meiryo" panose="020B0604030504040204" pitchFamily="34" charset="-128"/>
                <a:ea typeface="Meiryo" panose="020B0604030504040204" pitchFamily="34" charset="-128"/>
              </a:endParaRPr>
            </a:p>
            <a:p>
              <a:pPr algn="ctr"/>
              <a:r>
                <a:rPr kumimoji="1" lang="ja-JP" altLang="en-US" b="1">
                  <a:solidFill>
                    <a:schemeClr val="bg1"/>
                  </a:solidFill>
                  <a:latin typeface="Meiryo" panose="020B0604030504040204" pitchFamily="34" charset="-128"/>
                  <a:ea typeface="Meiryo" panose="020B0604030504040204" pitchFamily="34" charset="-128"/>
                </a:rPr>
                <a:t>高額提供</a:t>
              </a:r>
            </a:p>
          </p:txBody>
        </p:sp>
        <p:sp>
          <p:nvSpPr>
            <p:cNvPr id="34" name="右矢印 33">
              <a:extLst>
                <a:ext uri="{FF2B5EF4-FFF2-40B4-BE49-F238E27FC236}">
                  <a16:creationId xmlns:a16="http://schemas.microsoft.com/office/drawing/2014/main" id="{76691878-5BBE-0F29-8EAB-453AF9D7AA43}"/>
                </a:ext>
              </a:extLst>
            </p:cNvPr>
            <p:cNvSpPr/>
            <p:nvPr/>
          </p:nvSpPr>
          <p:spPr>
            <a:xfrm rot="16200000">
              <a:off x="5863137" y="2788754"/>
              <a:ext cx="309966" cy="520393"/>
            </a:xfrm>
            <a:prstGeom prst="rightArrow">
              <a:avLst/>
            </a:prstGeom>
            <a:solidFill>
              <a:srgbClr val="FF7E79"/>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35" name="テキスト ボックス 34">
            <a:extLst>
              <a:ext uri="{FF2B5EF4-FFF2-40B4-BE49-F238E27FC236}">
                <a16:creationId xmlns:a16="http://schemas.microsoft.com/office/drawing/2014/main" id="{C1583036-D5B6-8E2A-48B4-58A542B816AC}"/>
              </a:ext>
            </a:extLst>
          </p:cNvPr>
          <p:cNvSpPr txBox="1"/>
          <p:nvPr/>
        </p:nvSpPr>
        <p:spPr>
          <a:xfrm>
            <a:off x="5328000" y="3528523"/>
            <a:ext cx="1415772" cy="461665"/>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現在の</a:t>
            </a:r>
            <a:endParaRPr kumimoji="1" lang="en-US" altLang="ja-JP" sz="1200" dirty="0">
              <a:solidFill>
                <a:schemeClr val="bg1"/>
              </a:solidFill>
              <a:latin typeface="Meiryo" panose="020B0604030504040204" pitchFamily="34" charset="-128"/>
              <a:ea typeface="Meiryo" panose="020B0604030504040204" pitchFamily="34" charset="-128"/>
            </a:endParaRPr>
          </a:p>
          <a:p>
            <a:pPr algn="ctr"/>
            <a:r>
              <a:rPr lang="ja-JP" altLang="en-US" sz="1200">
                <a:solidFill>
                  <a:schemeClr val="bg1"/>
                </a:solidFill>
                <a:latin typeface="Meiryo" panose="020B0604030504040204" pitchFamily="34" charset="-128"/>
                <a:ea typeface="Meiryo" panose="020B0604030504040204" pitchFamily="34" charset="-128"/>
              </a:rPr>
              <a:t>ボリュームゾーン</a:t>
            </a:r>
            <a:endParaRPr kumimoji="1" lang="ja-JP" altLang="en-US" sz="1200">
              <a:solidFill>
                <a:schemeClr val="bg1"/>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4085906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ppt_w</p:attrName>
                                        </p:attrNameLst>
                                      </p:cBhvr>
                                      <p:tavLst>
                                        <p:tav tm="0">
                                          <p:val>
                                            <p:fltVal val="0"/>
                                          </p:val>
                                        </p:tav>
                                        <p:tav tm="100000">
                                          <p:val>
                                            <p:strVal val="#ppt_w"/>
                                          </p:val>
                                        </p:tav>
                                      </p:tavLst>
                                    </p:anim>
                                    <p:anim calcmode="lin" valueType="num">
                                      <p:cBhvr>
                                        <p:cTn id="8" dur="500" fill="hold"/>
                                        <p:tgtEl>
                                          <p:spTgt spid="27"/>
                                        </p:tgtEl>
                                        <p:attrNameLst>
                                          <p:attrName>ppt_h</p:attrName>
                                        </p:attrNameLst>
                                      </p:cBhvr>
                                      <p:tavLst>
                                        <p:tav tm="0">
                                          <p:val>
                                            <p:fltVal val="0"/>
                                          </p:val>
                                        </p:tav>
                                        <p:tav tm="100000">
                                          <p:val>
                                            <p:strVal val="#ppt_h"/>
                                          </p:val>
                                        </p:tav>
                                      </p:tavLst>
                                    </p:anim>
                                    <p:animEffect transition="in" filter="fade">
                                      <p:cBhvr>
                                        <p:cTn id="9" dur="500"/>
                                        <p:tgtEl>
                                          <p:spTgt spid="27"/>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wipe(down)">
                                      <p:cBhvr>
                                        <p:cTn id="14" dur="500"/>
                                        <p:tgtEl>
                                          <p:spTgt spid="12"/>
                                        </p:tgtEl>
                                      </p:cBhvr>
                                    </p:animEffect>
                                  </p:childTnLst>
                                </p:cTn>
                              </p:par>
                              <p:par>
                                <p:cTn id="15" presetID="22" presetClass="entr" presetSubtype="8"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left)">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11CFCD1-2307-7879-AC02-869F3FAD13C9}"/>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6AEAF8EA-4BB6-7DBD-A4F9-EC4EBCBE7A6A}"/>
              </a:ext>
            </a:extLst>
          </p:cNvPr>
          <p:cNvSpPr>
            <a:spLocks noGrp="1"/>
          </p:cNvSpPr>
          <p:nvPr>
            <p:ph type="title"/>
          </p:nvPr>
        </p:nvSpPr>
        <p:spPr/>
        <p:txBody>
          <a:bodyPr/>
          <a:lstStyle/>
          <a:p>
            <a:r>
              <a:rPr kumimoji="1" lang="ja-JP" altLang="en-US" dirty="0"/>
              <a:t>ソフトウェアサービスに求められる俊敏性</a:t>
            </a:r>
          </a:p>
        </p:txBody>
      </p:sp>
      <p:sp>
        <p:nvSpPr>
          <p:cNvPr id="40" name="ホームベース 39">
            <a:extLst>
              <a:ext uri="{FF2B5EF4-FFF2-40B4-BE49-F238E27FC236}">
                <a16:creationId xmlns:a16="http://schemas.microsoft.com/office/drawing/2014/main" id="{017F4E52-D083-4B81-70A1-C3BB87E456AA}"/>
              </a:ext>
            </a:extLst>
          </p:cNvPr>
          <p:cNvSpPr/>
          <p:nvPr/>
        </p:nvSpPr>
        <p:spPr>
          <a:xfrm>
            <a:off x="5834037" y="1495587"/>
            <a:ext cx="2873646" cy="503695"/>
          </a:xfrm>
          <a:prstGeom prst="homePlate">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 name="ホームベース 40">
            <a:extLst>
              <a:ext uri="{FF2B5EF4-FFF2-40B4-BE49-F238E27FC236}">
                <a16:creationId xmlns:a16="http://schemas.microsoft.com/office/drawing/2014/main" id="{0A2EFC17-82B2-FD01-FE92-C05819D90B9E}"/>
              </a:ext>
            </a:extLst>
          </p:cNvPr>
          <p:cNvSpPr/>
          <p:nvPr/>
        </p:nvSpPr>
        <p:spPr>
          <a:xfrm>
            <a:off x="3036285" y="1495587"/>
            <a:ext cx="3062298" cy="503695"/>
          </a:xfrm>
          <a:prstGeom prst="homePlat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 name="ホームベース 41">
            <a:extLst>
              <a:ext uri="{FF2B5EF4-FFF2-40B4-BE49-F238E27FC236}">
                <a16:creationId xmlns:a16="http://schemas.microsoft.com/office/drawing/2014/main" id="{AAE41B24-50CF-93FB-1CE4-D7EC769B6AAA}"/>
              </a:ext>
            </a:extLst>
          </p:cNvPr>
          <p:cNvSpPr/>
          <p:nvPr/>
        </p:nvSpPr>
        <p:spPr>
          <a:xfrm>
            <a:off x="419398" y="1495588"/>
            <a:ext cx="2873646" cy="503695"/>
          </a:xfrm>
          <a:prstGeom prst="homePlate">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 name="テキスト ボックス 43">
            <a:extLst>
              <a:ext uri="{FF2B5EF4-FFF2-40B4-BE49-F238E27FC236}">
                <a16:creationId xmlns:a16="http://schemas.microsoft.com/office/drawing/2014/main" id="{3FC398C8-8454-8AC7-D084-BC9CD599BD6D}"/>
              </a:ext>
            </a:extLst>
          </p:cNvPr>
          <p:cNvSpPr txBox="1"/>
          <p:nvPr/>
        </p:nvSpPr>
        <p:spPr>
          <a:xfrm>
            <a:off x="1156332" y="1586015"/>
            <a:ext cx="1338828" cy="369332"/>
          </a:xfrm>
          <a:prstGeom prst="rect">
            <a:avLst/>
          </a:prstGeom>
          <a:noFill/>
        </p:spPr>
        <p:txBody>
          <a:bodyPr wrap="none" rtlCol="0">
            <a:spAutoFit/>
          </a:bodyPr>
          <a:lstStyle/>
          <a:p>
            <a:pPr algn="ctr"/>
            <a:r>
              <a:rPr kumimoji="1" lang="ja-JP" altLang="en-US">
                <a:solidFill>
                  <a:schemeClr val="bg1"/>
                </a:solidFill>
                <a:latin typeface="Meiryo" panose="020B0604030504040204" pitchFamily="34" charset="-128"/>
                <a:ea typeface="Meiryo" panose="020B0604030504040204" pitchFamily="34" charset="-128"/>
              </a:rPr>
              <a:t>企画・計画</a:t>
            </a:r>
          </a:p>
        </p:txBody>
      </p:sp>
      <p:sp>
        <p:nvSpPr>
          <p:cNvPr id="45" name="テキスト ボックス 44">
            <a:extLst>
              <a:ext uri="{FF2B5EF4-FFF2-40B4-BE49-F238E27FC236}">
                <a16:creationId xmlns:a16="http://schemas.microsoft.com/office/drawing/2014/main" id="{23BC2F01-57CF-147F-EB0C-2DE3FB09AB78}"/>
              </a:ext>
            </a:extLst>
          </p:cNvPr>
          <p:cNvSpPr txBox="1"/>
          <p:nvPr/>
        </p:nvSpPr>
        <p:spPr>
          <a:xfrm>
            <a:off x="3902587" y="1562768"/>
            <a:ext cx="1338828" cy="369332"/>
          </a:xfrm>
          <a:prstGeom prst="rect">
            <a:avLst/>
          </a:prstGeom>
          <a:noFill/>
        </p:spPr>
        <p:txBody>
          <a:bodyPr wrap="none" rtlCol="0">
            <a:spAutoFit/>
          </a:bodyPr>
          <a:lstStyle/>
          <a:p>
            <a:pPr algn="ctr"/>
            <a:r>
              <a:rPr kumimoji="1" lang="ja-JP" altLang="en-US">
                <a:solidFill>
                  <a:schemeClr val="bg1"/>
                </a:solidFill>
                <a:latin typeface="Meiryo" panose="020B0604030504040204" pitchFamily="34" charset="-128"/>
                <a:ea typeface="Meiryo" panose="020B0604030504040204" pitchFamily="34" charset="-128"/>
              </a:rPr>
              <a:t>開発・構築</a:t>
            </a:r>
          </a:p>
        </p:txBody>
      </p:sp>
      <p:sp>
        <p:nvSpPr>
          <p:cNvPr id="46" name="テキスト ボックス 45">
            <a:extLst>
              <a:ext uri="{FF2B5EF4-FFF2-40B4-BE49-F238E27FC236}">
                <a16:creationId xmlns:a16="http://schemas.microsoft.com/office/drawing/2014/main" id="{0DEBB911-8025-4070-31B0-999EAD07ACA4}"/>
              </a:ext>
            </a:extLst>
          </p:cNvPr>
          <p:cNvSpPr txBox="1"/>
          <p:nvPr/>
        </p:nvSpPr>
        <p:spPr>
          <a:xfrm>
            <a:off x="6552799" y="1593765"/>
            <a:ext cx="1338828" cy="369332"/>
          </a:xfrm>
          <a:prstGeom prst="rect">
            <a:avLst/>
          </a:prstGeom>
          <a:noFill/>
        </p:spPr>
        <p:txBody>
          <a:bodyPr wrap="none" rtlCol="0">
            <a:spAutoFit/>
          </a:bodyPr>
          <a:lstStyle/>
          <a:p>
            <a:pPr algn="ctr"/>
            <a:r>
              <a:rPr kumimoji="1" lang="ja-JP" altLang="en-US">
                <a:solidFill>
                  <a:schemeClr val="bg1"/>
                </a:solidFill>
                <a:latin typeface="Meiryo" panose="020B0604030504040204" pitchFamily="34" charset="-128"/>
                <a:ea typeface="Meiryo" panose="020B0604030504040204" pitchFamily="34" charset="-128"/>
              </a:rPr>
              <a:t>運用・管理</a:t>
            </a:r>
          </a:p>
        </p:txBody>
      </p:sp>
      <p:sp>
        <p:nvSpPr>
          <p:cNvPr id="47" name="テキスト ボックス 46">
            <a:extLst>
              <a:ext uri="{FF2B5EF4-FFF2-40B4-BE49-F238E27FC236}">
                <a16:creationId xmlns:a16="http://schemas.microsoft.com/office/drawing/2014/main" id="{C3FCCC64-71A6-D613-B8AD-186A6F51E155}"/>
              </a:ext>
            </a:extLst>
          </p:cNvPr>
          <p:cNvSpPr txBox="1"/>
          <p:nvPr/>
        </p:nvSpPr>
        <p:spPr>
          <a:xfrm>
            <a:off x="4015597" y="1082453"/>
            <a:ext cx="1112805" cy="400110"/>
          </a:xfrm>
          <a:prstGeom prst="rect">
            <a:avLst/>
          </a:prstGeom>
          <a:noFill/>
        </p:spPr>
        <p:txBody>
          <a:bodyPr wrap="none" rtlCol="0">
            <a:spAutoFit/>
          </a:bodyPr>
          <a:lstStyle/>
          <a:p>
            <a:pPr algn="ctr"/>
            <a:r>
              <a:rPr kumimoji="1" lang="en-US" altLang="ja-JP" sz="2000" dirty="0">
                <a:latin typeface="Meiryo" panose="020B0604030504040204" pitchFamily="34" charset="-128"/>
                <a:ea typeface="Meiryo" panose="020B0604030504040204" pitchFamily="34" charset="-128"/>
              </a:rPr>
              <a:t>5</a:t>
            </a:r>
            <a:r>
              <a:rPr kumimoji="1" lang="ja-JP" altLang="en-US" sz="2000">
                <a:latin typeface="Meiryo" panose="020B0604030504040204" pitchFamily="34" charset="-128"/>
                <a:ea typeface="Meiryo" panose="020B0604030504040204" pitchFamily="34" charset="-128"/>
              </a:rPr>
              <a:t>年間</a:t>
            </a:r>
            <a:r>
              <a:rPr kumimoji="1" lang="en-US" altLang="ja-JP" sz="2000" dirty="0">
                <a:latin typeface="Meiryo" panose="020B0604030504040204" pitchFamily="34" charset="-128"/>
                <a:ea typeface="Meiryo" panose="020B0604030504040204" pitchFamily="34" charset="-128"/>
              </a:rPr>
              <a:t>〜</a:t>
            </a:r>
            <a:endParaRPr kumimoji="1" lang="ja-JP" altLang="en-US" sz="2000">
              <a:latin typeface="Meiryo" panose="020B0604030504040204" pitchFamily="34" charset="-128"/>
              <a:ea typeface="Meiryo" panose="020B0604030504040204" pitchFamily="34" charset="-128"/>
            </a:endParaRPr>
          </a:p>
        </p:txBody>
      </p:sp>
      <p:sp>
        <p:nvSpPr>
          <p:cNvPr id="51" name="テキスト ボックス 50">
            <a:extLst>
              <a:ext uri="{FF2B5EF4-FFF2-40B4-BE49-F238E27FC236}">
                <a16:creationId xmlns:a16="http://schemas.microsoft.com/office/drawing/2014/main" id="{8A2EA54C-9837-35C6-FF91-122B773B2767}"/>
              </a:ext>
            </a:extLst>
          </p:cNvPr>
          <p:cNvSpPr txBox="1"/>
          <p:nvPr/>
        </p:nvSpPr>
        <p:spPr>
          <a:xfrm>
            <a:off x="1085677" y="2079102"/>
            <a:ext cx="6955751" cy="338554"/>
          </a:xfrm>
          <a:prstGeom prst="rect">
            <a:avLst/>
          </a:prstGeom>
          <a:noFill/>
        </p:spPr>
        <p:txBody>
          <a:bodyPr wrap="none" rtlCol="0">
            <a:spAutoFit/>
          </a:bodyPr>
          <a:lstStyle/>
          <a:p>
            <a:pPr algn="ctr"/>
            <a:r>
              <a:rPr kumimoji="1" lang="ja-JP" altLang="en-US" sz="1600">
                <a:solidFill>
                  <a:schemeClr val="tx1">
                    <a:lumMod val="85000"/>
                    <a:lumOff val="15000"/>
                  </a:schemeClr>
                </a:solidFill>
                <a:latin typeface="Meiryo" panose="020B0604030504040204" pitchFamily="34" charset="-128"/>
                <a:ea typeface="Meiryo" panose="020B0604030504040204" pitchFamily="34" charset="-128"/>
              </a:rPr>
              <a:t>ウォーターフォール開発・開発と運用の分離・自社所有・パッケージなど</a:t>
            </a:r>
          </a:p>
        </p:txBody>
      </p:sp>
      <p:grpSp>
        <p:nvGrpSpPr>
          <p:cNvPr id="17" name="グループ化 16">
            <a:extLst>
              <a:ext uri="{FF2B5EF4-FFF2-40B4-BE49-F238E27FC236}">
                <a16:creationId xmlns:a16="http://schemas.microsoft.com/office/drawing/2014/main" id="{6249B587-7DFC-D22B-D5F1-0F64EC2E03E8}"/>
              </a:ext>
            </a:extLst>
          </p:cNvPr>
          <p:cNvGrpSpPr/>
          <p:nvPr/>
        </p:nvGrpSpPr>
        <p:grpSpPr>
          <a:xfrm>
            <a:off x="419398" y="4081800"/>
            <a:ext cx="8288285" cy="2164238"/>
            <a:chOff x="419398" y="4081800"/>
            <a:chExt cx="8288285" cy="2164238"/>
          </a:xfrm>
        </p:grpSpPr>
        <p:grpSp>
          <p:nvGrpSpPr>
            <p:cNvPr id="6" name="グループ化 5">
              <a:extLst>
                <a:ext uri="{FF2B5EF4-FFF2-40B4-BE49-F238E27FC236}">
                  <a16:creationId xmlns:a16="http://schemas.microsoft.com/office/drawing/2014/main" id="{9BF2D1B0-C7E3-1B60-BB9E-13E518FCE6DA}"/>
                </a:ext>
              </a:extLst>
            </p:cNvPr>
            <p:cNvGrpSpPr/>
            <p:nvPr/>
          </p:nvGrpSpPr>
          <p:grpSpPr>
            <a:xfrm rot="16200000">
              <a:off x="483708" y="4463261"/>
              <a:ext cx="654559" cy="783178"/>
              <a:chOff x="1523999" y="3057217"/>
              <a:chExt cx="1082299" cy="1168238"/>
            </a:xfrm>
          </p:grpSpPr>
          <p:sp>
            <p:nvSpPr>
              <p:cNvPr id="4" name="U ターン矢印 3">
                <a:extLst>
                  <a:ext uri="{FF2B5EF4-FFF2-40B4-BE49-F238E27FC236}">
                    <a16:creationId xmlns:a16="http://schemas.microsoft.com/office/drawing/2014/main" id="{27BB53AE-95D9-7499-5E02-EA7EA2C5CB49}"/>
                  </a:ext>
                </a:extLst>
              </p:cNvPr>
              <p:cNvSpPr/>
              <p:nvPr/>
            </p:nvSpPr>
            <p:spPr>
              <a:xfrm>
                <a:off x="1580827" y="3057217"/>
                <a:ext cx="1025471" cy="584119"/>
              </a:xfrm>
              <a:prstGeom prst="uturnArrow">
                <a:avLst>
                  <a:gd name="adj1" fmla="val 25437"/>
                  <a:gd name="adj2" fmla="val 25000"/>
                  <a:gd name="adj3" fmla="val 25000"/>
                  <a:gd name="adj4" fmla="val 43750"/>
                  <a:gd name="adj5" fmla="val 100000"/>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7030A0"/>
                  </a:solidFill>
                  <a:latin typeface="ＭＳ Ｐゴシック"/>
                  <a:ea typeface="ＭＳ Ｐゴシック"/>
                  <a:cs typeface="ＭＳ Ｐゴシック"/>
                </a:endParaRPr>
              </a:p>
            </p:txBody>
          </p:sp>
          <p:sp>
            <p:nvSpPr>
              <p:cNvPr id="5" name="U ターン矢印 4">
                <a:extLst>
                  <a:ext uri="{FF2B5EF4-FFF2-40B4-BE49-F238E27FC236}">
                    <a16:creationId xmlns:a16="http://schemas.microsoft.com/office/drawing/2014/main" id="{58AC6228-0489-FCB4-0E3F-6B5ACCB142E1}"/>
                  </a:ext>
                </a:extLst>
              </p:cNvPr>
              <p:cNvSpPr/>
              <p:nvPr/>
            </p:nvSpPr>
            <p:spPr>
              <a:xfrm rot="10800000">
                <a:off x="1523999" y="3641336"/>
                <a:ext cx="1025471" cy="584119"/>
              </a:xfrm>
              <a:prstGeom prst="uturnArrow">
                <a:avLst>
                  <a:gd name="adj1" fmla="val 25437"/>
                  <a:gd name="adj2" fmla="val 25000"/>
                  <a:gd name="adj3" fmla="val 25000"/>
                  <a:gd name="adj4" fmla="val 43750"/>
                  <a:gd name="adj5" fmla="val 100000"/>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7" name="グループ化 6">
              <a:extLst>
                <a:ext uri="{FF2B5EF4-FFF2-40B4-BE49-F238E27FC236}">
                  <a16:creationId xmlns:a16="http://schemas.microsoft.com/office/drawing/2014/main" id="{746C6A6C-18D4-11E1-5B2B-38DB74BD2ECE}"/>
                </a:ext>
              </a:extLst>
            </p:cNvPr>
            <p:cNvGrpSpPr/>
            <p:nvPr/>
          </p:nvGrpSpPr>
          <p:grpSpPr>
            <a:xfrm rot="16200000">
              <a:off x="1325828" y="4463261"/>
              <a:ext cx="654557" cy="783178"/>
              <a:chOff x="1523999" y="3057217"/>
              <a:chExt cx="1082299" cy="1168238"/>
            </a:xfrm>
          </p:grpSpPr>
          <p:sp>
            <p:nvSpPr>
              <p:cNvPr id="8" name="U ターン矢印 7">
                <a:extLst>
                  <a:ext uri="{FF2B5EF4-FFF2-40B4-BE49-F238E27FC236}">
                    <a16:creationId xmlns:a16="http://schemas.microsoft.com/office/drawing/2014/main" id="{7CE52F13-470E-5F2C-8CA0-9B655E751C51}"/>
                  </a:ext>
                </a:extLst>
              </p:cNvPr>
              <p:cNvSpPr/>
              <p:nvPr/>
            </p:nvSpPr>
            <p:spPr>
              <a:xfrm>
                <a:off x="1580827" y="3057217"/>
                <a:ext cx="1025471" cy="584119"/>
              </a:xfrm>
              <a:prstGeom prst="uturnArrow">
                <a:avLst>
                  <a:gd name="adj1" fmla="val 25437"/>
                  <a:gd name="adj2" fmla="val 25000"/>
                  <a:gd name="adj3" fmla="val 25000"/>
                  <a:gd name="adj4" fmla="val 43750"/>
                  <a:gd name="adj5" fmla="val 100000"/>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7030A0"/>
                  </a:solidFill>
                  <a:latin typeface="ＭＳ Ｐゴシック"/>
                  <a:ea typeface="ＭＳ Ｐゴシック"/>
                  <a:cs typeface="ＭＳ Ｐゴシック"/>
                </a:endParaRPr>
              </a:p>
            </p:txBody>
          </p:sp>
          <p:sp>
            <p:nvSpPr>
              <p:cNvPr id="9" name="U ターン矢印 8">
                <a:extLst>
                  <a:ext uri="{FF2B5EF4-FFF2-40B4-BE49-F238E27FC236}">
                    <a16:creationId xmlns:a16="http://schemas.microsoft.com/office/drawing/2014/main" id="{A48E884A-4400-DB72-F0CE-DD517EDDA56D}"/>
                  </a:ext>
                </a:extLst>
              </p:cNvPr>
              <p:cNvSpPr/>
              <p:nvPr/>
            </p:nvSpPr>
            <p:spPr>
              <a:xfrm rot="10800000">
                <a:off x="1523999" y="3641336"/>
                <a:ext cx="1025471" cy="584119"/>
              </a:xfrm>
              <a:prstGeom prst="uturnArrow">
                <a:avLst>
                  <a:gd name="adj1" fmla="val 25437"/>
                  <a:gd name="adj2" fmla="val 25000"/>
                  <a:gd name="adj3" fmla="val 25000"/>
                  <a:gd name="adj4" fmla="val 43750"/>
                  <a:gd name="adj5" fmla="val 100000"/>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0" name="グループ化 9">
              <a:extLst>
                <a:ext uri="{FF2B5EF4-FFF2-40B4-BE49-F238E27FC236}">
                  <a16:creationId xmlns:a16="http://schemas.microsoft.com/office/drawing/2014/main" id="{B2E80510-E2CE-C527-459B-83B1F81F5C8E}"/>
                </a:ext>
              </a:extLst>
            </p:cNvPr>
            <p:cNvGrpSpPr/>
            <p:nvPr/>
          </p:nvGrpSpPr>
          <p:grpSpPr>
            <a:xfrm rot="16200000">
              <a:off x="2167881" y="4459804"/>
              <a:ext cx="654559" cy="783178"/>
              <a:chOff x="1523999" y="3057217"/>
              <a:chExt cx="1082299" cy="1168238"/>
            </a:xfrm>
          </p:grpSpPr>
          <p:sp>
            <p:nvSpPr>
              <p:cNvPr id="11" name="U ターン矢印 10">
                <a:extLst>
                  <a:ext uri="{FF2B5EF4-FFF2-40B4-BE49-F238E27FC236}">
                    <a16:creationId xmlns:a16="http://schemas.microsoft.com/office/drawing/2014/main" id="{AC12EAC0-5A9F-09C3-FA6B-80F80DF2668D}"/>
                  </a:ext>
                </a:extLst>
              </p:cNvPr>
              <p:cNvSpPr/>
              <p:nvPr/>
            </p:nvSpPr>
            <p:spPr>
              <a:xfrm>
                <a:off x="1580827" y="3057217"/>
                <a:ext cx="1025471" cy="584119"/>
              </a:xfrm>
              <a:prstGeom prst="uturnArrow">
                <a:avLst>
                  <a:gd name="adj1" fmla="val 25437"/>
                  <a:gd name="adj2" fmla="val 25000"/>
                  <a:gd name="adj3" fmla="val 25000"/>
                  <a:gd name="adj4" fmla="val 43750"/>
                  <a:gd name="adj5" fmla="val 100000"/>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7030A0"/>
                  </a:solidFill>
                  <a:latin typeface="ＭＳ Ｐゴシック"/>
                  <a:ea typeface="ＭＳ Ｐゴシック"/>
                  <a:cs typeface="ＭＳ Ｐゴシック"/>
                </a:endParaRPr>
              </a:p>
            </p:txBody>
          </p:sp>
          <p:sp>
            <p:nvSpPr>
              <p:cNvPr id="12" name="U ターン矢印 11">
                <a:extLst>
                  <a:ext uri="{FF2B5EF4-FFF2-40B4-BE49-F238E27FC236}">
                    <a16:creationId xmlns:a16="http://schemas.microsoft.com/office/drawing/2014/main" id="{0FEA5BD8-B2CE-27A6-C9CD-EFB5D34607D2}"/>
                  </a:ext>
                </a:extLst>
              </p:cNvPr>
              <p:cNvSpPr/>
              <p:nvPr/>
            </p:nvSpPr>
            <p:spPr>
              <a:xfrm rot="10800000">
                <a:off x="1523999" y="3641336"/>
                <a:ext cx="1025471" cy="584119"/>
              </a:xfrm>
              <a:prstGeom prst="uturnArrow">
                <a:avLst>
                  <a:gd name="adj1" fmla="val 25437"/>
                  <a:gd name="adj2" fmla="val 25000"/>
                  <a:gd name="adj3" fmla="val 25000"/>
                  <a:gd name="adj4" fmla="val 43750"/>
                  <a:gd name="adj5" fmla="val 100000"/>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3" name="グループ化 12">
              <a:extLst>
                <a:ext uri="{FF2B5EF4-FFF2-40B4-BE49-F238E27FC236}">
                  <a16:creationId xmlns:a16="http://schemas.microsoft.com/office/drawing/2014/main" id="{0D443C16-09BA-4EFE-C8E8-8886E202B546}"/>
                </a:ext>
              </a:extLst>
            </p:cNvPr>
            <p:cNvGrpSpPr/>
            <p:nvPr/>
          </p:nvGrpSpPr>
          <p:grpSpPr>
            <a:xfrm rot="16200000">
              <a:off x="2995233" y="4459803"/>
              <a:ext cx="654559" cy="783178"/>
              <a:chOff x="1523999" y="3057217"/>
              <a:chExt cx="1082299" cy="1168238"/>
            </a:xfrm>
          </p:grpSpPr>
          <p:sp>
            <p:nvSpPr>
              <p:cNvPr id="14" name="U ターン矢印 13">
                <a:extLst>
                  <a:ext uri="{FF2B5EF4-FFF2-40B4-BE49-F238E27FC236}">
                    <a16:creationId xmlns:a16="http://schemas.microsoft.com/office/drawing/2014/main" id="{79B6FDA9-D506-927B-4C0D-737A29E3B8B8}"/>
                  </a:ext>
                </a:extLst>
              </p:cNvPr>
              <p:cNvSpPr/>
              <p:nvPr/>
            </p:nvSpPr>
            <p:spPr>
              <a:xfrm>
                <a:off x="1580827" y="3057217"/>
                <a:ext cx="1025471" cy="584119"/>
              </a:xfrm>
              <a:prstGeom prst="uturnArrow">
                <a:avLst>
                  <a:gd name="adj1" fmla="val 25437"/>
                  <a:gd name="adj2" fmla="val 25000"/>
                  <a:gd name="adj3" fmla="val 25000"/>
                  <a:gd name="adj4" fmla="val 43750"/>
                  <a:gd name="adj5" fmla="val 100000"/>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7030A0"/>
                  </a:solidFill>
                  <a:latin typeface="ＭＳ Ｐゴシック"/>
                  <a:ea typeface="ＭＳ Ｐゴシック"/>
                  <a:cs typeface="ＭＳ Ｐゴシック"/>
                </a:endParaRPr>
              </a:p>
            </p:txBody>
          </p:sp>
          <p:sp>
            <p:nvSpPr>
              <p:cNvPr id="15" name="U ターン矢印 14">
                <a:extLst>
                  <a:ext uri="{FF2B5EF4-FFF2-40B4-BE49-F238E27FC236}">
                    <a16:creationId xmlns:a16="http://schemas.microsoft.com/office/drawing/2014/main" id="{51368A12-4CE7-D9EA-37B7-105141104F9F}"/>
                  </a:ext>
                </a:extLst>
              </p:cNvPr>
              <p:cNvSpPr/>
              <p:nvPr/>
            </p:nvSpPr>
            <p:spPr>
              <a:xfrm rot="10800000">
                <a:off x="1523999" y="3641336"/>
                <a:ext cx="1025471" cy="584119"/>
              </a:xfrm>
              <a:prstGeom prst="uturnArrow">
                <a:avLst>
                  <a:gd name="adj1" fmla="val 25437"/>
                  <a:gd name="adj2" fmla="val 25000"/>
                  <a:gd name="adj3" fmla="val 25000"/>
                  <a:gd name="adj4" fmla="val 43750"/>
                  <a:gd name="adj5" fmla="val 100000"/>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2" name="グループ化 21">
              <a:extLst>
                <a:ext uri="{FF2B5EF4-FFF2-40B4-BE49-F238E27FC236}">
                  <a16:creationId xmlns:a16="http://schemas.microsoft.com/office/drawing/2014/main" id="{EB4CEF5F-DEE9-A11D-E87F-0C3B5C354784}"/>
                </a:ext>
              </a:extLst>
            </p:cNvPr>
            <p:cNvGrpSpPr/>
            <p:nvPr/>
          </p:nvGrpSpPr>
          <p:grpSpPr>
            <a:xfrm rot="16200000">
              <a:off x="3822585" y="4459803"/>
              <a:ext cx="654559" cy="783178"/>
              <a:chOff x="1523999" y="3057217"/>
              <a:chExt cx="1082299" cy="1168238"/>
            </a:xfrm>
          </p:grpSpPr>
          <p:sp>
            <p:nvSpPr>
              <p:cNvPr id="23" name="U ターン矢印 22">
                <a:extLst>
                  <a:ext uri="{FF2B5EF4-FFF2-40B4-BE49-F238E27FC236}">
                    <a16:creationId xmlns:a16="http://schemas.microsoft.com/office/drawing/2014/main" id="{42ABC35C-4F24-131D-3DFA-99E14D35C4EC}"/>
                  </a:ext>
                </a:extLst>
              </p:cNvPr>
              <p:cNvSpPr/>
              <p:nvPr/>
            </p:nvSpPr>
            <p:spPr>
              <a:xfrm>
                <a:off x="1580827" y="3057217"/>
                <a:ext cx="1025471" cy="584119"/>
              </a:xfrm>
              <a:prstGeom prst="uturnArrow">
                <a:avLst>
                  <a:gd name="adj1" fmla="val 25437"/>
                  <a:gd name="adj2" fmla="val 25000"/>
                  <a:gd name="adj3" fmla="val 25000"/>
                  <a:gd name="adj4" fmla="val 43750"/>
                  <a:gd name="adj5" fmla="val 100000"/>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7030A0"/>
                  </a:solidFill>
                  <a:latin typeface="ＭＳ Ｐゴシック"/>
                  <a:ea typeface="ＭＳ Ｐゴシック"/>
                  <a:cs typeface="ＭＳ Ｐゴシック"/>
                </a:endParaRPr>
              </a:p>
            </p:txBody>
          </p:sp>
          <p:sp>
            <p:nvSpPr>
              <p:cNvPr id="24" name="U ターン矢印 23">
                <a:extLst>
                  <a:ext uri="{FF2B5EF4-FFF2-40B4-BE49-F238E27FC236}">
                    <a16:creationId xmlns:a16="http://schemas.microsoft.com/office/drawing/2014/main" id="{E395BD4E-CA23-16FB-DF90-AA11C8C32A82}"/>
                  </a:ext>
                </a:extLst>
              </p:cNvPr>
              <p:cNvSpPr/>
              <p:nvPr/>
            </p:nvSpPr>
            <p:spPr>
              <a:xfrm rot="10800000">
                <a:off x="1523999" y="3641336"/>
                <a:ext cx="1025471" cy="584119"/>
              </a:xfrm>
              <a:prstGeom prst="uturnArrow">
                <a:avLst>
                  <a:gd name="adj1" fmla="val 25437"/>
                  <a:gd name="adj2" fmla="val 25000"/>
                  <a:gd name="adj3" fmla="val 25000"/>
                  <a:gd name="adj4" fmla="val 43750"/>
                  <a:gd name="adj5" fmla="val 100000"/>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5" name="グループ化 24">
              <a:extLst>
                <a:ext uri="{FF2B5EF4-FFF2-40B4-BE49-F238E27FC236}">
                  <a16:creationId xmlns:a16="http://schemas.microsoft.com/office/drawing/2014/main" id="{1EADC058-C712-4DAC-B949-E67A6F451BDD}"/>
                </a:ext>
              </a:extLst>
            </p:cNvPr>
            <p:cNvGrpSpPr/>
            <p:nvPr/>
          </p:nvGrpSpPr>
          <p:grpSpPr>
            <a:xfrm rot="16200000">
              <a:off x="4664705" y="4459803"/>
              <a:ext cx="654557" cy="783178"/>
              <a:chOff x="1523999" y="3057217"/>
              <a:chExt cx="1082299" cy="1168238"/>
            </a:xfrm>
          </p:grpSpPr>
          <p:sp>
            <p:nvSpPr>
              <p:cNvPr id="26" name="U ターン矢印 25">
                <a:extLst>
                  <a:ext uri="{FF2B5EF4-FFF2-40B4-BE49-F238E27FC236}">
                    <a16:creationId xmlns:a16="http://schemas.microsoft.com/office/drawing/2014/main" id="{1E51E4DD-035E-4A46-9125-1971B1891693}"/>
                  </a:ext>
                </a:extLst>
              </p:cNvPr>
              <p:cNvSpPr/>
              <p:nvPr/>
            </p:nvSpPr>
            <p:spPr>
              <a:xfrm>
                <a:off x="1580827" y="3057217"/>
                <a:ext cx="1025471" cy="584119"/>
              </a:xfrm>
              <a:prstGeom prst="uturnArrow">
                <a:avLst>
                  <a:gd name="adj1" fmla="val 25437"/>
                  <a:gd name="adj2" fmla="val 25000"/>
                  <a:gd name="adj3" fmla="val 25000"/>
                  <a:gd name="adj4" fmla="val 43750"/>
                  <a:gd name="adj5" fmla="val 100000"/>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7030A0"/>
                  </a:solidFill>
                  <a:latin typeface="ＭＳ Ｐゴシック"/>
                  <a:ea typeface="ＭＳ Ｐゴシック"/>
                  <a:cs typeface="ＭＳ Ｐゴシック"/>
                </a:endParaRPr>
              </a:p>
            </p:txBody>
          </p:sp>
          <p:sp>
            <p:nvSpPr>
              <p:cNvPr id="27" name="U ターン矢印 26">
                <a:extLst>
                  <a:ext uri="{FF2B5EF4-FFF2-40B4-BE49-F238E27FC236}">
                    <a16:creationId xmlns:a16="http://schemas.microsoft.com/office/drawing/2014/main" id="{335FD18B-DEB8-E71A-7B33-4836D1D3CE99}"/>
                  </a:ext>
                </a:extLst>
              </p:cNvPr>
              <p:cNvSpPr/>
              <p:nvPr/>
            </p:nvSpPr>
            <p:spPr>
              <a:xfrm rot="10800000">
                <a:off x="1523999" y="3641336"/>
                <a:ext cx="1025471" cy="584119"/>
              </a:xfrm>
              <a:prstGeom prst="uturnArrow">
                <a:avLst>
                  <a:gd name="adj1" fmla="val 25437"/>
                  <a:gd name="adj2" fmla="val 25000"/>
                  <a:gd name="adj3" fmla="val 25000"/>
                  <a:gd name="adj4" fmla="val 43750"/>
                  <a:gd name="adj5" fmla="val 100000"/>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8" name="グループ化 27">
              <a:extLst>
                <a:ext uri="{FF2B5EF4-FFF2-40B4-BE49-F238E27FC236}">
                  <a16:creationId xmlns:a16="http://schemas.microsoft.com/office/drawing/2014/main" id="{73A9FFFD-1007-6FC6-8A1D-0CEC7BBFC932}"/>
                </a:ext>
              </a:extLst>
            </p:cNvPr>
            <p:cNvGrpSpPr/>
            <p:nvPr/>
          </p:nvGrpSpPr>
          <p:grpSpPr>
            <a:xfrm rot="16200000">
              <a:off x="5506758" y="4456346"/>
              <a:ext cx="654559" cy="783178"/>
              <a:chOff x="1523999" y="3057217"/>
              <a:chExt cx="1082299" cy="1168238"/>
            </a:xfrm>
          </p:grpSpPr>
          <p:sp>
            <p:nvSpPr>
              <p:cNvPr id="29" name="U ターン矢印 28">
                <a:extLst>
                  <a:ext uri="{FF2B5EF4-FFF2-40B4-BE49-F238E27FC236}">
                    <a16:creationId xmlns:a16="http://schemas.microsoft.com/office/drawing/2014/main" id="{5FBA0466-4D1E-2A57-1C54-962F3A1F4176}"/>
                  </a:ext>
                </a:extLst>
              </p:cNvPr>
              <p:cNvSpPr/>
              <p:nvPr/>
            </p:nvSpPr>
            <p:spPr>
              <a:xfrm>
                <a:off x="1580827" y="3057217"/>
                <a:ext cx="1025471" cy="584119"/>
              </a:xfrm>
              <a:prstGeom prst="uturnArrow">
                <a:avLst>
                  <a:gd name="adj1" fmla="val 25437"/>
                  <a:gd name="adj2" fmla="val 25000"/>
                  <a:gd name="adj3" fmla="val 25000"/>
                  <a:gd name="adj4" fmla="val 43750"/>
                  <a:gd name="adj5" fmla="val 100000"/>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b="1" dirty="0">
                  <a:solidFill>
                    <a:srgbClr val="7030A0"/>
                  </a:solidFill>
                  <a:latin typeface="ＭＳ Ｐゴシック"/>
                  <a:ea typeface="ＭＳ Ｐゴシック"/>
                  <a:cs typeface="ＭＳ Ｐゴシック"/>
                </a:endParaRPr>
              </a:p>
            </p:txBody>
          </p:sp>
          <p:sp>
            <p:nvSpPr>
              <p:cNvPr id="30" name="U ターン矢印 29">
                <a:extLst>
                  <a:ext uri="{FF2B5EF4-FFF2-40B4-BE49-F238E27FC236}">
                    <a16:creationId xmlns:a16="http://schemas.microsoft.com/office/drawing/2014/main" id="{6D88777B-B1BB-2AD0-1809-81EFF98F514D}"/>
                  </a:ext>
                </a:extLst>
              </p:cNvPr>
              <p:cNvSpPr/>
              <p:nvPr/>
            </p:nvSpPr>
            <p:spPr>
              <a:xfrm rot="10800000">
                <a:off x="1523999" y="3641336"/>
                <a:ext cx="1025471" cy="584119"/>
              </a:xfrm>
              <a:prstGeom prst="uturnArrow">
                <a:avLst>
                  <a:gd name="adj1" fmla="val 25437"/>
                  <a:gd name="adj2" fmla="val 25000"/>
                  <a:gd name="adj3" fmla="val 25000"/>
                  <a:gd name="adj4" fmla="val 43750"/>
                  <a:gd name="adj5" fmla="val 100000"/>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b="1" dirty="0">
                  <a:solidFill>
                    <a:srgbClr val="FFFFFF"/>
                  </a:solidFill>
                  <a:latin typeface="ＭＳ Ｐゴシック"/>
                  <a:ea typeface="ＭＳ Ｐゴシック"/>
                  <a:cs typeface="ＭＳ Ｐゴシック"/>
                </a:endParaRPr>
              </a:p>
            </p:txBody>
          </p:sp>
        </p:grpSp>
        <p:grpSp>
          <p:nvGrpSpPr>
            <p:cNvPr id="31" name="グループ化 30">
              <a:extLst>
                <a:ext uri="{FF2B5EF4-FFF2-40B4-BE49-F238E27FC236}">
                  <a16:creationId xmlns:a16="http://schemas.microsoft.com/office/drawing/2014/main" id="{9E9AE9A4-F7B6-B357-FA0D-7E01CF62EA1F}"/>
                </a:ext>
              </a:extLst>
            </p:cNvPr>
            <p:cNvGrpSpPr/>
            <p:nvPr/>
          </p:nvGrpSpPr>
          <p:grpSpPr>
            <a:xfrm rot="16200000">
              <a:off x="6334110" y="4456345"/>
              <a:ext cx="654559" cy="783178"/>
              <a:chOff x="1523999" y="3057217"/>
              <a:chExt cx="1082299" cy="1168238"/>
            </a:xfrm>
          </p:grpSpPr>
          <p:sp>
            <p:nvSpPr>
              <p:cNvPr id="32" name="U ターン矢印 31">
                <a:extLst>
                  <a:ext uri="{FF2B5EF4-FFF2-40B4-BE49-F238E27FC236}">
                    <a16:creationId xmlns:a16="http://schemas.microsoft.com/office/drawing/2014/main" id="{5DFD8C21-C494-5099-53A5-A1E07EADCC28}"/>
                  </a:ext>
                </a:extLst>
              </p:cNvPr>
              <p:cNvSpPr/>
              <p:nvPr/>
            </p:nvSpPr>
            <p:spPr>
              <a:xfrm>
                <a:off x="1580827" y="3057217"/>
                <a:ext cx="1025471" cy="584119"/>
              </a:xfrm>
              <a:prstGeom prst="uturnArrow">
                <a:avLst>
                  <a:gd name="adj1" fmla="val 25437"/>
                  <a:gd name="adj2" fmla="val 25000"/>
                  <a:gd name="adj3" fmla="val 25000"/>
                  <a:gd name="adj4" fmla="val 43750"/>
                  <a:gd name="adj5" fmla="val 100000"/>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b="1" dirty="0">
                  <a:solidFill>
                    <a:srgbClr val="7030A0"/>
                  </a:solidFill>
                  <a:latin typeface="ＭＳ Ｐゴシック"/>
                  <a:ea typeface="ＭＳ Ｐゴシック"/>
                  <a:cs typeface="ＭＳ Ｐゴシック"/>
                </a:endParaRPr>
              </a:p>
            </p:txBody>
          </p:sp>
          <p:sp>
            <p:nvSpPr>
              <p:cNvPr id="33" name="U ターン矢印 32">
                <a:extLst>
                  <a:ext uri="{FF2B5EF4-FFF2-40B4-BE49-F238E27FC236}">
                    <a16:creationId xmlns:a16="http://schemas.microsoft.com/office/drawing/2014/main" id="{BF1F3058-90DA-8C29-A854-2B28B96F4A43}"/>
                  </a:ext>
                </a:extLst>
              </p:cNvPr>
              <p:cNvSpPr/>
              <p:nvPr/>
            </p:nvSpPr>
            <p:spPr>
              <a:xfrm rot="10800000">
                <a:off x="1523999" y="3641336"/>
                <a:ext cx="1025471" cy="584119"/>
              </a:xfrm>
              <a:prstGeom prst="uturnArrow">
                <a:avLst>
                  <a:gd name="adj1" fmla="val 25437"/>
                  <a:gd name="adj2" fmla="val 25000"/>
                  <a:gd name="adj3" fmla="val 25000"/>
                  <a:gd name="adj4" fmla="val 43750"/>
                  <a:gd name="adj5" fmla="val 100000"/>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b="1" dirty="0">
                  <a:solidFill>
                    <a:srgbClr val="FFFFFF"/>
                  </a:solidFill>
                  <a:latin typeface="ＭＳ Ｐゴシック"/>
                  <a:ea typeface="ＭＳ Ｐゴシック"/>
                  <a:cs typeface="ＭＳ Ｐゴシック"/>
                </a:endParaRPr>
              </a:p>
            </p:txBody>
          </p:sp>
        </p:grpSp>
        <p:grpSp>
          <p:nvGrpSpPr>
            <p:cNvPr id="34" name="グループ化 33">
              <a:extLst>
                <a:ext uri="{FF2B5EF4-FFF2-40B4-BE49-F238E27FC236}">
                  <a16:creationId xmlns:a16="http://schemas.microsoft.com/office/drawing/2014/main" id="{D9EA4D3C-3C2F-A675-B6E1-0E965DA59638}"/>
                </a:ext>
              </a:extLst>
            </p:cNvPr>
            <p:cNvGrpSpPr/>
            <p:nvPr/>
          </p:nvGrpSpPr>
          <p:grpSpPr>
            <a:xfrm rot="16200000">
              <a:off x="7161462" y="4456344"/>
              <a:ext cx="654559" cy="783178"/>
              <a:chOff x="1523999" y="3057217"/>
              <a:chExt cx="1082299" cy="1168238"/>
            </a:xfrm>
          </p:grpSpPr>
          <p:sp>
            <p:nvSpPr>
              <p:cNvPr id="35" name="U ターン矢印 34">
                <a:extLst>
                  <a:ext uri="{FF2B5EF4-FFF2-40B4-BE49-F238E27FC236}">
                    <a16:creationId xmlns:a16="http://schemas.microsoft.com/office/drawing/2014/main" id="{DB4DA206-EE43-1987-53D2-DC36928C2F5D}"/>
                  </a:ext>
                </a:extLst>
              </p:cNvPr>
              <p:cNvSpPr/>
              <p:nvPr/>
            </p:nvSpPr>
            <p:spPr>
              <a:xfrm>
                <a:off x="1580827" y="3057217"/>
                <a:ext cx="1025471" cy="584119"/>
              </a:xfrm>
              <a:prstGeom prst="uturnArrow">
                <a:avLst>
                  <a:gd name="adj1" fmla="val 25437"/>
                  <a:gd name="adj2" fmla="val 25000"/>
                  <a:gd name="adj3" fmla="val 25000"/>
                  <a:gd name="adj4" fmla="val 43750"/>
                  <a:gd name="adj5" fmla="val 100000"/>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7030A0"/>
                  </a:solidFill>
                  <a:latin typeface="ＭＳ Ｐゴシック"/>
                  <a:ea typeface="ＭＳ Ｐゴシック"/>
                  <a:cs typeface="ＭＳ Ｐゴシック"/>
                </a:endParaRPr>
              </a:p>
            </p:txBody>
          </p:sp>
          <p:sp>
            <p:nvSpPr>
              <p:cNvPr id="36" name="U ターン矢印 35">
                <a:extLst>
                  <a:ext uri="{FF2B5EF4-FFF2-40B4-BE49-F238E27FC236}">
                    <a16:creationId xmlns:a16="http://schemas.microsoft.com/office/drawing/2014/main" id="{3C18BFFC-DD52-6A97-3575-5EC4C55796AD}"/>
                  </a:ext>
                </a:extLst>
              </p:cNvPr>
              <p:cNvSpPr/>
              <p:nvPr/>
            </p:nvSpPr>
            <p:spPr>
              <a:xfrm rot="10800000">
                <a:off x="1523999" y="3641336"/>
                <a:ext cx="1025471" cy="584119"/>
              </a:xfrm>
              <a:prstGeom prst="uturnArrow">
                <a:avLst>
                  <a:gd name="adj1" fmla="val 25437"/>
                  <a:gd name="adj2" fmla="val 25000"/>
                  <a:gd name="adj3" fmla="val 25000"/>
                  <a:gd name="adj4" fmla="val 43750"/>
                  <a:gd name="adj5" fmla="val 100000"/>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7" name="グループ化 36">
              <a:extLst>
                <a:ext uri="{FF2B5EF4-FFF2-40B4-BE49-F238E27FC236}">
                  <a16:creationId xmlns:a16="http://schemas.microsoft.com/office/drawing/2014/main" id="{473160CA-98B6-7073-67D5-F7E4B272623E}"/>
                </a:ext>
              </a:extLst>
            </p:cNvPr>
            <p:cNvGrpSpPr/>
            <p:nvPr/>
          </p:nvGrpSpPr>
          <p:grpSpPr>
            <a:xfrm rot="16200000">
              <a:off x="7988814" y="4456343"/>
              <a:ext cx="654559" cy="783178"/>
              <a:chOff x="1523999" y="3057217"/>
              <a:chExt cx="1082299" cy="1168238"/>
            </a:xfrm>
          </p:grpSpPr>
          <p:sp>
            <p:nvSpPr>
              <p:cNvPr id="38" name="U ターン矢印 37">
                <a:extLst>
                  <a:ext uri="{FF2B5EF4-FFF2-40B4-BE49-F238E27FC236}">
                    <a16:creationId xmlns:a16="http://schemas.microsoft.com/office/drawing/2014/main" id="{D4FA5745-6CCF-6C53-DE41-6F8125760437}"/>
                  </a:ext>
                </a:extLst>
              </p:cNvPr>
              <p:cNvSpPr/>
              <p:nvPr/>
            </p:nvSpPr>
            <p:spPr>
              <a:xfrm>
                <a:off x="1580827" y="3057217"/>
                <a:ext cx="1025471" cy="584119"/>
              </a:xfrm>
              <a:prstGeom prst="uturnArrow">
                <a:avLst>
                  <a:gd name="adj1" fmla="val 25437"/>
                  <a:gd name="adj2" fmla="val 25000"/>
                  <a:gd name="adj3" fmla="val 25000"/>
                  <a:gd name="adj4" fmla="val 43750"/>
                  <a:gd name="adj5" fmla="val 100000"/>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7030A0"/>
                  </a:solidFill>
                  <a:latin typeface="ＭＳ Ｐゴシック"/>
                  <a:ea typeface="ＭＳ Ｐゴシック"/>
                  <a:cs typeface="ＭＳ Ｐゴシック"/>
                </a:endParaRPr>
              </a:p>
            </p:txBody>
          </p:sp>
          <p:sp>
            <p:nvSpPr>
              <p:cNvPr id="39" name="U ターン矢印 38">
                <a:extLst>
                  <a:ext uri="{FF2B5EF4-FFF2-40B4-BE49-F238E27FC236}">
                    <a16:creationId xmlns:a16="http://schemas.microsoft.com/office/drawing/2014/main" id="{91BD4383-A0C7-19FD-8941-EDE2BA07A141}"/>
                  </a:ext>
                </a:extLst>
              </p:cNvPr>
              <p:cNvSpPr/>
              <p:nvPr/>
            </p:nvSpPr>
            <p:spPr>
              <a:xfrm rot="10800000">
                <a:off x="1523999" y="3641336"/>
                <a:ext cx="1025471" cy="584119"/>
              </a:xfrm>
              <a:prstGeom prst="uturnArrow">
                <a:avLst>
                  <a:gd name="adj1" fmla="val 25437"/>
                  <a:gd name="adj2" fmla="val 25000"/>
                  <a:gd name="adj3" fmla="val 25000"/>
                  <a:gd name="adj4" fmla="val 43750"/>
                  <a:gd name="adj5" fmla="val 100000"/>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43" name="ホームベース 42">
              <a:extLst>
                <a:ext uri="{FF2B5EF4-FFF2-40B4-BE49-F238E27FC236}">
                  <a16:creationId xmlns:a16="http://schemas.microsoft.com/office/drawing/2014/main" id="{1A2D8DD4-1FC3-A61D-7E86-962A7CC1790F}"/>
                </a:ext>
              </a:extLst>
            </p:cNvPr>
            <p:cNvSpPr/>
            <p:nvPr/>
          </p:nvSpPr>
          <p:spPr>
            <a:xfrm>
              <a:off x="419398" y="5308171"/>
              <a:ext cx="8288285" cy="503695"/>
            </a:xfrm>
            <a:prstGeom prst="homePlate">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8" name="テキスト ボックス 47">
              <a:extLst>
                <a:ext uri="{FF2B5EF4-FFF2-40B4-BE49-F238E27FC236}">
                  <a16:creationId xmlns:a16="http://schemas.microsoft.com/office/drawing/2014/main" id="{F9FC1787-065B-7F24-7724-B8F8A3FFD33E}"/>
                </a:ext>
              </a:extLst>
            </p:cNvPr>
            <p:cNvSpPr txBox="1"/>
            <p:nvPr/>
          </p:nvSpPr>
          <p:spPr>
            <a:xfrm>
              <a:off x="1156332" y="5403789"/>
              <a:ext cx="6865469" cy="369332"/>
            </a:xfrm>
            <a:prstGeom prst="rect">
              <a:avLst/>
            </a:prstGeom>
            <a:noFill/>
          </p:spPr>
          <p:txBody>
            <a:bodyPr wrap="none" rtlCol="0">
              <a:spAutoFit/>
            </a:bodyPr>
            <a:lstStyle/>
            <a:p>
              <a:pPr algn="ctr"/>
              <a:r>
                <a:rPr kumimoji="1" lang="ja-JP" altLang="en-US">
                  <a:solidFill>
                    <a:schemeClr val="bg1"/>
                  </a:solidFill>
                  <a:latin typeface="Meiryo" panose="020B0604030504040204" pitchFamily="34" charset="-128"/>
                  <a:ea typeface="Meiryo" panose="020B0604030504040204" pitchFamily="34" charset="-128"/>
                </a:rPr>
                <a:t>運用・管理環境の</a:t>
              </a:r>
              <a:r>
                <a:rPr lang="ja-JP" altLang="en-US">
                  <a:solidFill>
                    <a:schemeClr val="bg1"/>
                  </a:solidFill>
                  <a:latin typeface="Meiryo" panose="020B0604030504040204" pitchFamily="34" charset="-128"/>
                  <a:ea typeface="Meiryo" panose="020B0604030504040204" pitchFamily="34" charset="-128"/>
                </a:rPr>
                <a:t>継続的</a:t>
              </a:r>
              <a:r>
                <a:rPr kumimoji="1" lang="ja-JP" altLang="en-US">
                  <a:solidFill>
                    <a:schemeClr val="bg1"/>
                  </a:solidFill>
                  <a:latin typeface="Meiryo" panose="020B0604030504040204" pitchFamily="34" charset="-128"/>
                  <a:ea typeface="Meiryo" panose="020B0604030504040204" pitchFamily="34" charset="-128"/>
                </a:rPr>
                <a:t>改善（</a:t>
              </a:r>
              <a:r>
                <a:rPr kumimoji="1" lang="en-US" altLang="ja-JP" dirty="0">
                  <a:solidFill>
                    <a:schemeClr val="bg1"/>
                  </a:solidFill>
                  <a:latin typeface="Meiryo" panose="020B0604030504040204" pitchFamily="34" charset="-128"/>
                  <a:ea typeface="Meiryo" panose="020B0604030504040204" pitchFamily="34" charset="-128"/>
                </a:rPr>
                <a:t>Site Reliability Engineering</a:t>
              </a:r>
              <a:r>
                <a:rPr kumimoji="1" lang="ja-JP" altLang="en-US">
                  <a:solidFill>
                    <a:schemeClr val="bg1"/>
                  </a:solidFill>
                  <a:latin typeface="Meiryo" panose="020B0604030504040204" pitchFamily="34" charset="-128"/>
                  <a:ea typeface="Meiryo" panose="020B0604030504040204" pitchFamily="34" charset="-128"/>
                </a:rPr>
                <a:t>）</a:t>
              </a:r>
            </a:p>
          </p:txBody>
        </p:sp>
        <p:sp>
          <p:nvSpPr>
            <p:cNvPr id="49" name="テキスト ボックス 48">
              <a:extLst>
                <a:ext uri="{FF2B5EF4-FFF2-40B4-BE49-F238E27FC236}">
                  <a16:creationId xmlns:a16="http://schemas.microsoft.com/office/drawing/2014/main" id="{A86A8954-8D51-8903-677D-73D9906BB1D4}"/>
                </a:ext>
              </a:extLst>
            </p:cNvPr>
            <p:cNvSpPr txBox="1"/>
            <p:nvPr/>
          </p:nvSpPr>
          <p:spPr>
            <a:xfrm>
              <a:off x="3581985" y="4081800"/>
              <a:ext cx="1980029" cy="400110"/>
            </a:xfrm>
            <a:prstGeom prst="rect">
              <a:avLst/>
            </a:prstGeom>
            <a:noFill/>
          </p:spPr>
          <p:txBody>
            <a:bodyPr wrap="none" rtlCol="0">
              <a:spAutoFit/>
            </a:bodyPr>
            <a:lstStyle/>
            <a:p>
              <a:pPr algn="ctr"/>
              <a:r>
                <a:rPr kumimoji="1" lang="ja-JP" altLang="en-US" sz="2000">
                  <a:solidFill>
                    <a:srgbClr val="0432FF"/>
                  </a:solidFill>
                  <a:latin typeface="Meiryo" panose="020B0604030504040204" pitchFamily="34" charset="-128"/>
                  <a:ea typeface="Meiryo" panose="020B0604030504040204" pitchFamily="34" charset="-128"/>
                </a:rPr>
                <a:t>数週間</a:t>
              </a:r>
              <a:r>
                <a:rPr kumimoji="1" lang="en-US" altLang="ja-JP" sz="2000" dirty="0">
                  <a:solidFill>
                    <a:srgbClr val="0432FF"/>
                  </a:solidFill>
                  <a:latin typeface="Meiryo" panose="020B0604030504040204" pitchFamily="34" charset="-128"/>
                  <a:ea typeface="Meiryo" panose="020B0604030504040204" pitchFamily="34" charset="-128"/>
                </a:rPr>
                <a:t>〜</a:t>
              </a:r>
              <a:r>
                <a:rPr kumimoji="1" lang="ja-JP" altLang="en-US" sz="2000">
                  <a:solidFill>
                    <a:srgbClr val="0432FF"/>
                  </a:solidFill>
                  <a:latin typeface="Meiryo" panose="020B0604030504040204" pitchFamily="34" charset="-128"/>
                  <a:ea typeface="Meiryo" panose="020B0604030504040204" pitchFamily="34" charset="-128"/>
                </a:rPr>
                <a:t>数ヶ月</a:t>
              </a:r>
            </a:p>
          </p:txBody>
        </p:sp>
        <p:sp>
          <p:nvSpPr>
            <p:cNvPr id="50" name="テキスト ボックス 49">
              <a:extLst>
                <a:ext uri="{FF2B5EF4-FFF2-40B4-BE49-F238E27FC236}">
                  <a16:creationId xmlns:a16="http://schemas.microsoft.com/office/drawing/2014/main" id="{8279B1FB-18A1-1318-77AD-47A613E558F1}"/>
                </a:ext>
              </a:extLst>
            </p:cNvPr>
            <p:cNvSpPr txBox="1"/>
            <p:nvPr/>
          </p:nvSpPr>
          <p:spPr>
            <a:xfrm>
              <a:off x="810394" y="5907484"/>
              <a:ext cx="7523213" cy="338554"/>
            </a:xfrm>
            <a:prstGeom prst="rect">
              <a:avLst/>
            </a:prstGeom>
            <a:noFill/>
          </p:spPr>
          <p:txBody>
            <a:bodyPr wrap="none" rtlCol="0">
              <a:spAutoFit/>
            </a:bodyPr>
            <a:lstStyle/>
            <a:p>
              <a:pPr algn="ctr"/>
              <a:r>
                <a:rPr kumimoji="1" lang="ja-JP" altLang="en-US" sz="1600">
                  <a:solidFill>
                    <a:srgbClr val="0432FF"/>
                  </a:solidFill>
                  <a:latin typeface="Meiryo" panose="020B0604030504040204" pitchFamily="34" charset="-128"/>
                  <a:ea typeface="Meiryo" panose="020B0604030504040204" pitchFamily="34" charset="-128"/>
                </a:rPr>
                <a:t>アジャイル開発・</a:t>
              </a:r>
              <a:r>
                <a:rPr kumimoji="1" lang="en-US" altLang="ja-JP" sz="1600" dirty="0">
                  <a:solidFill>
                    <a:srgbClr val="0432FF"/>
                  </a:solidFill>
                  <a:latin typeface="Meiryo" panose="020B0604030504040204" pitchFamily="34" charset="-128"/>
                  <a:ea typeface="Meiryo" panose="020B0604030504040204" pitchFamily="34" charset="-128"/>
                </a:rPr>
                <a:t>DevOps</a:t>
              </a:r>
              <a:r>
                <a:rPr kumimoji="1" lang="ja-JP" altLang="en-US" sz="1600">
                  <a:solidFill>
                    <a:srgbClr val="0432FF"/>
                  </a:solidFill>
                  <a:latin typeface="Meiryo" panose="020B0604030504040204" pitchFamily="34" charset="-128"/>
                  <a:ea typeface="Meiryo" panose="020B0604030504040204" pitchFamily="34" charset="-128"/>
                </a:rPr>
                <a:t>・クラウドネイティブ・サーバーレス・コンテナなど</a:t>
              </a:r>
            </a:p>
          </p:txBody>
        </p:sp>
      </p:grpSp>
      <p:grpSp>
        <p:nvGrpSpPr>
          <p:cNvPr id="16" name="グループ化 15">
            <a:extLst>
              <a:ext uri="{FF2B5EF4-FFF2-40B4-BE49-F238E27FC236}">
                <a16:creationId xmlns:a16="http://schemas.microsoft.com/office/drawing/2014/main" id="{0BC51831-6DBD-EA53-BBDF-6986EBE00FD3}"/>
              </a:ext>
            </a:extLst>
          </p:cNvPr>
          <p:cNvGrpSpPr/>
          <p:nvPr/>
        </p:nvGrpSpPr>
        <p:grpSpPr>
          <a:xfrm>
            <a:off x="2715474" y="2498385"/>
            <a:ext cx="3696132" cy="1485105"/>
            <a:chOff x="2715474" y="2498385"/>
            <a:chExt cx="3696132" cy="1485105"/>
          </a:xfrm>
        </p:grpSpPr>
        <p:sp>
          <p:nvSpPr>
            <p:cNvPr id="52" name="下矢印 51">
              <a:extLst>
                <a:ext uri="{FF2B5EF4-FFF2-40B4-BE49-F238E27FC236}">
                  <a16:creationId xmlns:a16="http://schemas.microsoft.com/office/drawing/2014/main" id="{92B28415-92AE-B6D6-6C74-98A04D383A33}"/>
                </a:ext>
              </a:extLst>
            </p:cNvPr>
            <p:cNvSpPr/>
            <p:nvPr/>
          </p:nvSpPr>
          <p:spPr>
            <a:xfrm>
              <a:off x="2715474" y="2498385"/>
              <a:ext cx="3696132" cy="1485105"/>
            </a:xfrm>
            <a:prstGeom prst="downArrow">
              <a:avLst>
                <a:gd name="adj1" fmla="val 65934"/>
                <a:gd name="adj2" fmla="val 50000"/>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3" name="テキスト ボックス 52">
              <a:extLst>
                <a:ext uri="{FF2B5EF4-FFF2-40B4-BE49-F238E27FC236}">
                  <a16:creationId xmlns:a16="http://schemas.microsoft.com/office/drawing/2014/main" id="{137E668C-DAF6-895A-239A-1369DD66589A}"/>
                </a:ext>
              </a:extLst>
            </p:cNvPr>
            <p:cNvSpPr txBox="1"/>
            <p:nvPr/>
          </p:nvSpPr>
          <p:spPr>
            <a:xfrm>
              <a:off x="3559543" y="2764172"/>
              <a:ext cx="2031325" cy="646331"/>
            </a:xfrm>
            <a:prstGeom prst="rect">
              <a:avLst/>
            </a:prstGeom>
            <a:noFill/>
          </p:spPr>
          <p:txBody>
            <a:bodyPr wrap="none" rtlCol="0">
              <a:spAutoFit/>
            </a:bodyPr>
            <a:lstStyle/>
            <a:p>
              <a:pPr algn="ctr"/>
              <a:r>
                <a:rPr kumimoji="1" lang="ja-JP" altLang="en-US">
                  <a:solidFill>
                    <a:schemeClr val="bg1"/>
                  </a:solidFill>
                  <a:latin typeface="Meiryo" panose="020B0604030504040204" pitchFamily="34" charset="-128"/>
                  <a:ea typeface="Meiryo" panose="020B0604030504040204" pitchFamily="34" charset="-128"/>
                </a:rPr>
                <a:t>予測できない未来</a:t>
              </a:r>
              <a:endParaRPr kumimoji="1" lang="en-US" altLang="ja-JP" dirty="0">
                <a:solidFill>
                  <a:schemeClr val="bg1"/>
                </a:solidFill>
                <a:latin typeface="Meiryo" panose="020B0604030504040204" pitchFamily="34" charset="-128"/>
                <a:ea typeface="Meiryo" panose="020B0604030504040204" pitchFamily="34" charset="-128"/>
              </a:endParaRPr>
            </a:p>
            <a:p>
              <a:pPr algn="ctr"/>
              <a:r>
                <a:rPr lang="ja-JP" altLang="en-US">
                  <a:solidFill>
                    <a:schemeClr val="bg1"/>
                  </a:solidFill>
                  <a:latin typeface="Meiryo" panose="020B0604030504040204" pitchFamily="34" charset="-128"/>
                  <a:ea typeface="Meiryo" panose="020B0604030504040204" pitchFamily="34" charset="-128"/>
                </a:rPr>
                <a:t>速まる変化の速度</a:t>
              </a:r>
              <a:endParaRPr kumimoji="1" lang="ja-JP" altLang="en-US">
                <a:solidFill>
                  <a:schemeClr val="bg1"/>
                </a:solidFill>
                <a:latin typeface="Meiryo" panose="020B0604030504040204" pitchFamily="34" charset="-128"/>
                <a:ea typeface="Meiryo" panose="020B0604030504040204" pitchFamily="34" charset="-128"/>
              </a:endParaRPr>
            </a:p>
          </p:txBody>
        </p:sp>
      </p:grpSp>
      <p:grpSp>
        <p:nvGrpSpPr>
          <p:cNvPr id="20" name="グループ化 19">
            <a:extLst>
              <a:ext uri="{FF2B5EF4-FFF2-40B4-BE49-F238E27FC236}">
                <a16:creationId xmlns:a16="http://schemas.microsoft.com/office/drawing/2014/main" id="{7C58FADC-B2F7-BC2B-3263-1893F93F45F1}"/>
              </a:ext>
            </a:extLst>
          </p:cNvPr>
          <p:cNvGrpSpPr/>
          <p:nvPr/>
        </p:nvGrpSpPr>
        <p:grpSpPr>
          <a:xfrm>
            <a:off x="6809873" y="3238360"/>
            <a:ext cx="1834815" cy="893105"/>
            <a:chOff x="6809873" y="3238360"/>
            <a:chExt cx="1834815" cy="893105"/>
          </a:xfrm>
        </p:grpSpPr>
        <p:sp>
          <p:nvSpPr>
            <p:cNvPr id="18" name="四角形吹き出し 17">
              <a:extLst>
                <a:ext uri="{FF2B5EF4-FFF2-40B4-BE49-F238E27FC236}">
                  <a16:creationId xmlns:a16="http://schemas.microsoft.com/office/drawing/2014/main" id="{EED36F50-3923-5CA8-C63F-5A1AAC4F046B}"/>
                </a:ext>
              </a:extLst>
            </p:cNvPr>
            <p:cNvSpPr/>
            <p:nvPr/>
          </p:nvSpPr>
          <p:spPr>
            <a:xfrm>
              <a:off x="6809873" y="3238360"/>
              <a:ext cx="1834815" cy="893105"/>
            </a:xfrm>
            <a:prstGeom prst="wedgeRectCallout">
              <a:avLst>
                <a:gd name="adj1" fmla="val -82643"/>
                <a:gd name="adj2" fmla="val 74625"/>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 name="テキスト ボックス 18">
              <a:extLst>
                <a:ext uri="{FF2B5EF4-FFF2-40B4-BE49-F238E27FC236}">
                  <a16:creationId xmlns:a16="http://schemas.microsoft.com/office/drawing/2014/main" id="{25353450-930E-1DAD-3381-C3357BC156B1}"/>
                </a:ext>
              </a:extLst>
            </p:cNvPr>
            <p:cNvSpPr txBox="1"/>
            <p:nvPr/>
          </p:nvSpPr>
          <p:spPr>
            <a:xfrm>
              <a:off x="6857184" y="3312359"/>
              <a:ext cx="1753348" cy="769441"/>
            </a:xfrm>
            <a:prstGeom prst="rect">
              <a:avLst/>
            </a:prstGeom>
            <a:noFill/>
          </p:spPr>
          <p:txBody>
            <a:bodyPr wrap="square" rtlCol="0">
              <a:spAutoFit/>
            </a:bodyPr>
            <a:lstStyle/>
            <a:p>
              <a:pPr algn="ctr"/>
              <a:r>
                <a:rPr kumimoji="1" lang="en-US" altLang="ja-JP" sz="1600" b="1" dirty="0">
                  <a:solidFill>
                    <a:schemeClr val="bg1"/>
                  </a:solidFill>
                  <a:latin typeface="Meiryo" panose="020B0604030504040204" pitchFamily="34" charset="-128"/>
                  <a:ea typeface="Meiryo" panose="020B0604030504040204" pitchFamily="34" charset="-128"/>
                </a:rPr>
                <a:t>EOL</a:t>
              </a:r>
              <a:r>
                <a:rPr kumimoji="1" lang="ja-JP" altLang="en-US" sz="1600">
                  <a:solidFill>
                    <a:schemeClr val="bg1"/>
                  </a:solidFill>
                  <a:latin typeface="Meiryo" panose="020B0604030504040204" pitchFamily="34" charset="-128"/>
                  <a:ea typeface="Meiryo" panose="020B0604030504040204" pitchFamily="34" charset="-128"/>
                </a:rPr>
                <a:t>を</a:t>
              </a:r>
              <a:r>
                <a:rPr lang="ja-JP" altLang="en-US" sz="1600">
                  <a:solidFill>
                    <a:schemeClr val="bg1"/>
                  </a:solidFill>
                  <a:latin typeface="Meiryo" panose="020B0604030504040204" pitchFamily="34" charset="-128"/>
                  <a:ea typeface="Meiryo" panose="020B0604030504040204" pitchFamily="34" charset="-128"/>
                </a:rPr>
                <a:t>前提に</a:t>
              </a:r>
              <a:endParaRPr lang="en-US" altLang="ja-JP" sz="1600" dirty="0">
                <a:solidFill>
                  <a:schemeClr val="bg1"/>
                </a:solidFill>
                <a:latin typeface="Meiryo" panose="020B0604030504040204" pitchFamily="34" charset="-128"/>
                <a:ea typeface="Meiryo" panose="020B0604030504040204" pitchFamily="34" charset="-128"/>
              </a:endParaRPr>
            </a:p>
            <a:p>
              <a:pPr algn="ctr"/>
              <a:r>
                <a:rPr lang="en-US" altLang="ja-JP" sz="1600" dirty="0">
                  <a:solidFill>
                    <a:schemeClr val="bg1"/>
                  </a:solidFill>
                  <a:latin typeface="Meiryo" panose="020B0604030504040204" pitchFamily="34" charset="-128"/>
                  <a:ea typeface="Meiryo" panose="020B0604030504040204" pitchFamily="34" charset="-128"/>
                </a:rPr>
                <a:t>QCD</a:t>
              </a:r>
              <a:r>
                <a:rPr lang="ja-JP" altLang="en-US" sz="1600">
                  <a:solidFill>
                    <a:schemeClr val="bg1"/>
                  </a:solidFill>
                  <a:latin typeface="Meiryo" panose="020B0604030504040204" pitchFamily="34" charset="-128"/>
                  <a:ea typeface="Meiryo" panose="020B0604030504040204" pitchFamily="34" charset="-128"/>
                </a:rPr>
                <a:t>を設定</a:t>
              </a:r>
              <a:endParaRPr lang="en-US" altLang="ja-JP" sz="1600" dirty="0">
                <a:solidFill>
                  <a:schemeClr val="bg1"/>
                </a:solidFill>
                <a:latin typeface="Meiryo" panose="020B0604030504040204" pitchFamily="34" charset="-128"/>
                <a:ea typeface="Meiryo" panose="020B0604030504040204" pitchFamily="34" charset="-128"/>
              </a:endParaRPr>
            </a:p>
            <a:p>
              <a:pPr algn="ctr"/>
              <a:r>
                <a:rPr lang="en-US" altLang="ja-JP" sz="1200" dirty="0">
                  <a:solidFill>
                    <a:schemeClr val="bg1"/>
                  </a:solidFill>
                  <a:latin typeface="Meiryo" panose="020B0604030504040204" pitchFamily="34" charset="-128"/>
                  <a:ea typeface="Meiryo" panose="020B0604030504040204" pitchFamily="34" charset="-128"/>
                </a:rPr>
                <a:t>EOL: End of Life</a:t>
              </a:r>
            </a:p>
          </p:txBody>
        </p:sp>
      </p:grpSp>
    </p:spTree>
    <p:extLst>
      <p:ext uri="{BB962C8B-B14F-4D97-AF65-F5344CB8AC3E}">
        <p14:creationId xmlns:p14="http://schemas.microsoft.com/office/powerpoint/2010/main" val="1381129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up)">
                                      <p:cBhvr>
                                        <p:cTn id="7" dur="500"/>
                                        <p:tgtEl>
                                          <p:spTgt spid="16"/>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500" fill="hold"/>
                                        <p:tgtEl>
                                          <p:spTgt spid="17"/>
                                        </p:tgtEl>
                                        <p:attrNameLst>
                                          <p:attrName>ppt_w</p:attrName>
                                        </p:attrNameLst>
                                      </p:cBhvr>
                                      <p:tavLst>
                                        <p:tav tm="0">
                                          <p:val>
                                            <p:fltVal val="0"/>
                                          </p:val>
                                        </p:tav>
                                        <p:tav tm="100000">
                                          <p:val>
                                            <p:strVal val="#ppt_w"/>
                                          </p:val>
                                        </p:tav>
                                      </p:tavLst>
                                    </p:anim>
                                    <p:anim calcmode="lin" valueType="num">
                                      <p:cBhvr>
                                        <p:cTn id="12" dur="500" fill="hold"/>
                                        <p:tgtEl>
                                          <p:spTgt spid="17"/>
                                        </p:tgtEl>
                                        <p:attrNameLst>
                                          <p:attrName>ppt_h</p:attrName>
                                        </p:attrNameLst>
                                      </p:cBhvr>
                                      <p:tavLst>
                                        <p:tav tm="0">
                                          <p:val>
                                            <p:fltVal val="0"/>
                                          </p:val>
                                        </p:tav>
                                        <p:tav tm="100000">
                                          <p:val>
                                            <p:strVal val="#ppt_h"/>
                                          </p:val>
                                        </p:tav>
                                      </p:tavLst>
                                    </p:anim>
                                    <p:animEffect transition="in" filter="fade">
                                      <p:cBhvr>
                                        <p:cTn id="13" dur="500"/>
                                        <p:tgtEl>
                                          <p:spTgt spid="17"/>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down)">
                                      <p:cBhvr>
                                        <p:cTn id="1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DBFF73-D44B-DB77-B437-39F1AEE6D6AD}"/>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7A257CDC-55C8-7903-2A3D-ADDDFB41F662}"/>
              </a:ext>
            </a:extLst>
          </p:cNvPr>
          <p:cNvSpPr>
            <a:spLocks noGrp="1"/>
          </p:cNvSpPr>
          <p:nvPr>
            <p:ph type="title"/>
          </p:nvPr>
        </p:nvSpPr>
        <p:spPr/>
        <p:txBody>
          <a:bodyPr/>
          <a:lstStyle/>
          <a:p>
            <a:r>
              <a:rPr lang="ja-JP" altLang="en-US" dirty="0"/>
              <a:t>ソフトウェア</a:t>
            </a:r>
            <a:r>
              <a:rPr kumimoji="1" lang="ja-JP" altLang="en-US" dirty="0"/>
              <a:t>サービスの目指すべき方向</a:t>
            </a:r>
          </a:p>
        </p:txBody>
      </p:sp>
      <p:sp>
        <p:nvSpPr>
          <p:cNvPr id="3" name="テキスト ボックス 2">
            <a:extLst>
              <a:ext uri="{FF2B5EF4-FFF2-40B4-BE49-F238E27FC236}">
                <a16:creationId xmlns:a16="http://schemas.microsoft.com/office/drawing/2014/main" id="{5016EA9A-2573-7279-A9F9-58E343F9EF18}"/>
              </a:ext>
            </a:extLst>
          </p:cNvPr>
          <p:cNvSpPr txBox="1"/>
          <p:nvPr/>
        </p:nvSpPr>
        <p:spPr>
          <a:xfrm>
            <a:off x="295827" y="1194095"/>
            <a:ext cx="8552341" cy="1292662"/>
          </a:xfrm>
          <a:prstGeom prst="rect">
            <a:avLst/>
          </a:prstGeom>
          <a:noFill/>
        </p:spPr>
        <p:txBody>
          <a:bodyPr wrap="none" rtlCol="0">
            <a:spAutoFit/>
          </a:bodyPr>
          <a:lstStyle/>
          <a:p>
            <a:r>
              <a:rPr kumimoji="1" lang="ja-JP" altLang="en-US" sz="2400" b="1">
                <a:solidFill>
                  <a:schemeClr val="accent3">
                    <a:lumMod val="50000"/>
                  </a:schemeClr>
                </a:solidFill>
                <a:latin typeface="Meiryo" panose="020B0604030504040204" pitchFamily="34" charset="-128"/>
                <a:ea typeface="Meiryo" panose="020B0604030504040204" pitchFamily="34" charset="-128"/>
              </a:rPr>
              <a:t>工数（</a:t>
            </a:r>
            <a:r>
              <a:rPr kumimoji="1" lang="en-US" altLang="ja-JP" sz="2400" b="1" dirty="0">
                <a:solidFill>
                  <a:schemeClr val="accent3">
                    <a:lumMod val="50000"/>
                  </a:schemeClr>
                </a:solidFill>
                <a:latin typeface="Meiryo" panose="020B0604030504040204" pitchFamily="34" charset="-128"/>
                <a:ea typeface="Meiryo" panose="020B0604030504040204" pitchFamily="34" charset="-128"/>
              </a:rPr>
              <a:t>+</a:t>
            </a:r>
            <a:r>
              <a:rPr kumimoji="1" lang="ja-JP" altLang="en-US" sz="2400" b="1">
                <a:solidFill>
                  <a:schemeClr val="accent3">
                    <a:lumMod val="50000"/>
                  </a:schemeClr>
                </a:solidFill>
                <a:latin typeface="Meiryo" panose="020B0604030504040204" pitchFamily="34" charset="-128"/>
                <a:ea typeface="Meiryo" panose="020B0604030504040204" pitchFamily="34" charset="-128"/>
              </a:rPr>
              <a:t>製品やサービス）提供主体の収益構造からの転換</a:t>
            </a:r>
            <a:endParaRPr kumimoji="1" lang="en-US" altLang="ja-JP" sz="2400" b="1" dirty="0">
              <a:solidFill>
                <a:schemeClr val="accent3">
                  <a:lumMod val="50000"/>
                </a:schemeClr>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lang="ja-JP" altLang="en-US" b="1">
                <a:solidFill>
                  <a:schemeClr val="accent3">
                    <a:lumMod val="50000"/>
                  </a:schemeClr>
                </a:solidFill>
                <a:latin typeface="Meiryo" panose="020B0604030504040204" pitchFamily="34" charset="-128"/>
                <a:ea typeface="Meiryo" panose="020B0604030504040204" pitchFamily="34" charset="-128"/>
              </a:rPr>
              <a:t>工数</a:t>
            </a:r>
            <a:r>
              <a:rPr lang="ja-JP" altLang="en-US">
                <a:solidFill>
                  <a:schemeClr val="accent3">
                    <a:lumMod val="50000"/>
                  </a:schemeClr>
                </a:solidFill>
                <a:latin typeface="Meiryo" panose="020B0604030504040204" pitchFamily="34" charset="-128"/>
                <a:ea typeface="Meiryo" panose="020B0604030504040204" pitchFamily="34" charset="-128"/>
              </a:rPr>
              <a:t>＝労働力の規模から、</a:t>
            </a:r>
            <a:r>
              <a:rPr lang="ja-JP" altLang="en-US" b="1">
                <a:solidFill>
                  <a:schemeClr val="accent3">
                    <a:lumMod val="50000"/>
                  </a:schemeClr>
                </a:solidFill>
                <a:latin typeface="Meiryo" panose="020B0604030504040204" pitchFamily="34" charset="-128"/>
                <a:ea typeface="Meiryo" panose="020B0604030504040204" pitchFamily="34" charset="-128"/>
              </a:rPr>
              <a:t>技術力</a:t>
            </a:r>
            <a:r>
              <a:rPr lang="ja-JP" altLang="en-US">
                <a:solidFill>
                  <a:schemeClr val="accent3">
                    <a:lumMod val="50000"/>
                  </a:schemeClr>
                </a:solidFill>
                <a:latin typeface="Meiryo" panose="020B0604030504040204" pitchFamily="34" charset="-128"/>
                <a:ea typeface="Meiryo" panose="020B0604030504040204" pitchFamily="34" charset="-128"/>
              </a:rPr>
              <a:t>＝高い専門性とスピードへと売り物を変える</a:t>
            </a:r>
            <a:endParaRPr lang="en-US" altLang="ja-JP" dirty="0">
              <a:solidFill>
                <a:schemeClr val="accent3">
                  <a:lumMod val="50000"/>
                </a:schemeClr>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kumimoji="1" lang="ja-JP" altLang="en-US">
                <a:solidFill>
                  <a:schemeClr val="accent3">
                    <a:lumMod val="50000"/>
                  </a:schemeClr>
                </a:solidFill>
                <a:latin typeface="Meiryo" panose="020B0604030504040204" pitchFamily="34" charset="-128"/>
                <a:ea typeface="Meiryo" panose="020B0604030504040204" pitchFamily="34" charset="-128"/>
              </a:rPr>
              <a:t>インターネットサービス（</a:t>
            </a:r>
            <a:r>
              <a:rPr kumimoji="1" lang="en-US" altLang="ja-JP" dirty="0">
                <a:solidFill>
                  <a:schemeClr val="accent3">
                    <a:lumMod val="50000"/>
                  </a:schemeClr>
                </a:solidFill>
                <a:latin typeface="Meiryo" panose="020B0604030504040204" pitchFamily="34" charset="-128"/>
                <a:ea typeface="Meiryo" panose="020B0604030504040204" pitchFamily="34" charset="-128"/>
              </a:rPr>
              <a:t>+</a:t>
            </a:r>
            <a:r>
              <a:rPr lang="ja-JP" altLang="en-US">
                <a:solidFill>
                  <a:schemeClr val="accent3">
                    <a:lumMod val="50000"/>
                  </a:schemeClr>
                </a:solidFill>
                <a:latin typeface="Meiryo" panose="020B0604030504040204" pitchFamily="34" charset="-128"/>
                <a:ea typeface="Meiryo" panose="020B0604030504040204" pitchFamily="34" charset="-128"/>
              </a:rPr>
              <a:t>ソフトウェア製品</a:t>
            </a:r>
            <a:r>
              <a:rPr kumimoji="1" lang="ja-JP" altLang="en-US">
                <a:solidFill>
                  <a:schemeClr val="accent3">
                    <a:lumMod val="50000"/>
                  </a:schemeClr>
                </a:solidFill>
                <a:latin typeface="Meiryo" panose="020B0604030504040204" pitchFamily="34" charset="-128"/>
                <a:ea typeface="Meiryo" panose="020B0604030504040204" pitchFamily="34" charset="-128"/>
              </a:rPr>
              <a:t>）による収益の拡大を図る</a:t>
            </a:r>
            <a:endParaRPr kumimoji="1" lang="en-US" altLang="ja-JP" dirty="0">
              <a:solidFill>
                <a:schemeClr val="accent3">
                  <a:lumMod val="50000"/>
                </a:schemeClr>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lang="ja-JP" altLang="en-US" b="1">
                <a:solidFill>
                  <a:schemeClr val="accent3">
                    <a:lumMod val="50000"/>
                  </a:schemeClr>
                </a:solidFill>
                <a:latin typeface="Meiryo" panose="020B0604030504040204" pitchFamily="34" charset="-128"/>
                <a:ea typeface="Meiryo" panose="020B0604030504040204" pitchFamily="34" charset="-128"/>
              </a:rPr>
              <a:t>ユーザー企業の内製化を支援</a:t>
            </a:r>
            <a:r>
              <a:rPr lang="ja-JP" altLang="en-US">
                <a:solidFill>
                  <a:schemeClr val="accent3">
                    <a:lumMod val="50000"/>
                  </a:schemeClr>
                </a:solidFill>
                <a:latin typeface="Meiryo" panose="020B0604030504040204" pitchFamily="34" charset="-128"/>
                <a:ea typeface="Meiryo" panose="020B0604030504040204" pitchFamily="34" charset="-128"/>
              </a:rPr>
              <a:t>する　など</a:t>
            </a:r>
            <a:endParaRPr lang="en-US" altLang="ja-JP" dirty="0">
              <a:solidFill>
                <a:schemeClr val="accent3">
                  <a:lumMod val="50000"/>
                </a:schemeClr>
              </a:solidFill>
              <a:latin typeface="Meiryo" panose="020B0604030504040204" pitchFamily="34" charset="-128"/>
              <a:ea typeface="Meiryo" panose="020B0604030504040204" pitchFamily="34" charset="-128"/>
            </a:endParaRPr>
          </a:p>
        </p:txBody>
      </p:sp>
      <p:grpSp>
        <p:nvGrpSpPr>
          <p:cNvPr id="8" name="グループ化 7">
            <a:extLst>
              <a:ext uri="{FF2B5EF4-FFF2-40B4-BE49-F238E27FC236}">
                <a16:creationId xmlns:a16="http://schemas.microsoft.com/office/drawing/2014/main" id="{7DD93131-CD63-FF7C-A29C-A79035FF01F7}"/>
              </a:ext>
            </a:extLst>
          </p:cNvPr>
          <p:cNvGrpSpPr/>
          <p:nvPr/>
        </p:nvGrpSpPr>
        <p:grpSpPr>
          <a:xfrm>
            <a:off x="295827" y="2478285"/>
            <a:ext cx="8090676" cy="1972160"/>
            <a:chOff x="295827" y="2478285"/>
            <a:chExt cx="8090676" cy="1972160"/>
          </a:xfrm>
        </p:grpSpPr>
        <p:sp>
          <p:nvSpPr>
            <p:cNvPr id="4" name="テキスト ボックス 3">
              <a:extLst>
                <a:ext uri="{FF2B5EF4-FFF2-40B4-BE49-F238E27FC236}">
                  <a16:creationId xmlns:a16="http://schemas.microsoft.com/office/drawing/2014/main" id="{A824CAE9-0B81-0B6E-23F8-BCCC4D6079A8}"/>
                </a:ext>
              </a:extLst>
            </p:cNvPr>
            <p:cNvSpPr txBox="1"/>
            <p:nvPr/>
          </p:nvSpPr>
          <p:spPr>
            <a:xfrm>
              <a:off x="295827" y="3157783"/>
              <a:ext cx="8090676" cy="1292662"/>
            </a:xfrm>
            <a:prstGeom prst="rect">
              <a:avLst/>
            </a:prstGeom>
            <a:noFill/>
          </p:spPr>
          <p:txBody>
            <a:bodyPr wrap="none" rtlCol="0">
              <a:spAutoFit/>
            </a:bodyPr>
            <a:lstStyle/>
            <a:p>
              <a:r>
                <a:rPr kumimoji="1" lang="ja-JP" altLang="en-US" sz="2400" b="1">
                  <a:solidFill>
                    <a:srgbClr val="0070C0"/>
                  </a:solidFill>
                  <a:latin typeface="Meiryo" panose="020B0604030504040204" pitchFamily="34" charset="-128"/>
                  <a:ea typeface="Meiryo" panose="020B0604030504040204" pitchFamily="34" charset="-128"/>
                </a:rPr>
                <a:t>事業構造の転換に必要な取り組み</a:t>
              </a:r>
              <a:endParaRPr kumimoji="1" lang="en-US" altLang="ja-JP" sz="2400" b="1" dirty="0">
                <a:solidFill>
                  <a:srgbClr val="0070C0"/>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lang="ja-JP" altLang="en-US">
                  <a:solidFill>
                    <a:srgbClr val="0070C0"/>
                  </a:solidFill>
                  <a:latin typeface="Meiryo" panose="020B0604030504040204" pitchFamily="34" charset="-128"/>
                  <a:ea typeface="Meiryo" panose="020B0604030504040204" pitchFamily="34" charset="-128"/>
                </a:rPr>
                <a:t>圧倒的な技術力を持つ専門人材／集団の育成と組織・報酬制度を改革する</a:t>
              </a:r>
              <a:endParaRPr lang="en-US" altLang="ja-JP" dirty="0">
                <a:solidFill>
                  <a:srgbClr val="0070C0"/>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lang="ja-JP" altLang="en-US">
                  <a:solidFill>
                    <a:srgbClr val="0070C0"/>
                  </a:solidFill>
                  <a:latin typeface="Meiryo" panose="020B0604030504040204" pitchFamily="34" charset="-128"/>
                  <a:ea typeface="Meiryo" panose="020B0604030504040204" pitchFamily="34" charset="-128"/>
                </a:rPr>
                <a:t>技術力を使いこなすためのフレームワークやメソドロジーを整備する</a:t>
              </a:r>
              <a:endParaRPr lang="en-US" altLang="ja-JP" dirty="0">
                <a:solidFill>
                  <a:srgbClr val="0070C0"/>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lang="en-US" altLang="ja-JP" b="1" dirty="0">
                  <a:solidFill>
                    <a:srgbClr val="0070C0"/>
                  </a:solidFill>
                  <a:latin typeface="Meiryo" panose="020B0604030504040204" pitchFamily="34" charset="-128"/>
                  <a:ea typeface="Meiryo" panose="020B0604030504040204" pitchFamily="34" charset="-128"/>
                </a:rPr>
                <a:t>IT×</a:t>
              </a:r>
              <a:r>
                <a:rPr lang="ja-JP" altLang="en-US" b="1">
                  <a:solidFill>
                    <a:srgbClr val="0070C0"/>
                  </a:solidFill>
                  <a:latin typeface="Meiryo" panose="020B0604030504040204" pitchFamily="34" charset="-128"/>
                  <a:ea typeface="Meiryo" panose="020B0604030504040204" pitchFamily="34" charset="-128"/>
                </a:rPr>
                <a:t>ビジネス人材</a:t>
              </a:r>
              <a:r>
                <a:rPr lang="ja-JP" altLang="en-US">
                  <a:solidFill>
                    <a:srgbClr val="0070C0"/>
                  </a:solidFill>
                  <a:latin typeface="Meiryo" panose="020B0604030504040204" pitchFamily="34" charset="-128"/>
                  <a:ea typeface="Meiryo" panose="020B0604030504040204" pitchFamily="34" charset="-128"/>
                </a:rPr>
                <a:t>を育成する　など</a:t>
              </a:r>
              <a:endParaRPr lang="en-US" altLang="ja-JP" dirty="0">
                <a:solidFill>
                  <a:srgbClr val="0070C0"/>
                </a:solidFill>
                <a:latin typeface="Meiryo" panose="020B0604030504040204" pitchFamily="34" charset="-128"/>
                <a:ea typeface="Meiryo" panose="020B0604030504040204" pitchFamily="34" charset="-128"/>
              </a:endParaRPr>
            </a:p>
          </p:txBody>
        </p:sp>
        <p:sp>
          <p:nvSpPr>
            <p:cNvPr id="6" name="下矢印 5">
              <a:extLst>
                <a:ext uri="{FF2B5EF4-FFF2-40B4-BE49-F238E27FC236}">
                  <a16:creationId xmlns:a16="http://schemas.microsoft.com/office/drawing/2014/main" id="{0E600A30-4130-BA0A-8C59-CBC95E978A7D}"/>
                </a:ext>
              </a:extLst>
            </p:cNvPr>
            <p:cNvSpPr/>
            <p:nvPr/>
          </p:nvSpPr>
          <p:spPr>
            <a:xfrm>
              <a:off x="4037307" y="2478285"/>
              <a:ext cx="1069383" cy="512888"/>
            </a:xfrm>
            <a:prstGeom prst="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9" name="グループ化 8">
            <a:extLst>
              <a:ext uri="{FF2B5EF4-FFF2-40B4-BE49-F238E27FC236}">
                <a16:creationId xmlns:a16="http://schemas.microsoft.com/office/drawing/2014/main" id="{505AFF3E-CB4A-1DDE-813B-642F1F932C12}"/>
              </a:ext>
            </a:extLst>
          </p:cNvPr>
          <p:cNvGrpSpPr/>
          <p:nvPr/>
        </p:nvGrpSpPr>
        <p:grpSpPr>
          <a:xfrm>
            <a:off x="295827" y="4450445"/>
            <a:ext cx="8552341" cy="1518239"/>
            <a:chOff x="295827" y="4450445"/>
            <a:chExt cx="8552341" cy="1518239"/>
          </a:xfrm>
        </p:grpSpPr>
        <p:sp>
          <p:nvSpPr>
            <p:cNvPr id="5" name="テキスト ボックス 4">
              <a:extLst>
                <a:ext uri="{FF2B5EF4-FFF2-40B4-BE49-F238E27FC236}">
                  <a16:creationId xmlns:a16="http://schemas.microsoft.com/office/drawing/2014/main" id="{879E57F5-DADE-365E-A2CE-21365A677647}"/>
                </a:ext>
              </a:extLst>
            </p:cNvPr>
            <p:cNvSpPr txBox="1"/>
            <p:nvPr/>
          </p:nvSpPr>
          <p:spPr>
            <a:xfrm>
              <a:off x="295827" y="5137687"/>
              <a:ext cx="8552341" cy="830997"/>
            </a:xfrm>
            <a:prstGeom prst="rect">
              <a:avLst/>
            </a:prstGeom>
            <a:noFill/>
          </p:spPr>
          <p:txBody>
            <a:bodyPr wrap="square" rtlCol="0">
              <a:spAutoFit/>
            </a:bodyPr>
            <a:lstStyle/>
            <a:p>
              <a:r>
                <a:rPr kumimoji="1" lang="ja-JP" altLang="en-US" sz="2400" b="1">
                  <a:solidFill>
                    <a:srgbClr val="0432FF"/>
                  </a:solidFill>
                  <a:latin typeface="Meiryo" panose="020B0604030504040204" pitchFamily="34" charset="-128"/>
                  <a:ea typeface="Meiryo" panose="020B0604030504040204" pitchFamily="34" charset="-128"/>
                </a:rPr>
                <a:t>システム・ソリューション</a:t>
              </a:r>
              <a:r>
                <a:rPr kumimoji="1" lang="ja-JP" altLang="en-US" sz="2400">
                  <a:solidFill>
                    <a:srgbClr val="0432FF"/>
                  </a:solidFill>
                  <a:latin typeface="Meiryo" panose="020B0604030504040204" pitchFamily="34" charset="-128"/>
                  <a:ea typeface="Meiryo" panose="020B0604030504040204" pitchFamily="34" charset="-128"/>
                </a:rPr>
                <a:t>を提供する企業</a:t>
              </a:r>
              <a:r>
                <a:rPr lang="ja-JP" altLang="en-US" sz="2400">
                  <a:solidFill>
                    <a:srgbClr val="0432FF"/>
                  </a:solidFill>
                  <a:latin typeface="Meiryo" panose="020B0604030504040204" pitchFamily="34" charset="-128"/>
                  <a:ea typeface="Meiryo" panose="020B0604030504040204" pitchFamily="34" charset="-128"/>
                </a:rPr>
                <a:t>から、</a:t>
              </a:r>
              <a:endParaRPr lang="en-US" altLang="ja-JP" sz="2400" dirty="0">
                <a:solidFill>
                  <a:srgbClr val="0432FF"/>
                </a:solidFill>
                <a:latin typeface="Meiryo" panose="020B0604030504040204" pitchFamily="34" charset="-128"/>
                <a:ea typeface="Meiryo" panose="020B0604030504040204" pitchFamily="34" charset="-128"/>
              </a:endParaRPr>
            </a:p>
            <a:p>
              <a:pPr algn="r"/>
              <a:r>
                <a:rPr lang="ja-JP" altLang="en-US" sz="2400" b="1">
                  <a:solidFill>
                    <a:srgbClr val="0432FF"/>
                  </a:solidFill>
                  <a:latin typeface="Meiryo" panose="020B0604030504040204" pitchFamily="34" charset="-128"/>
                  <a:ea typeface="Meiryo" panose="020B0604030504040204" pitchFamily="34" charset="-128"/>
                </a:rPr>
                <a:t>ビジネス・ソリューション</a:t>
              </a:r>
              <a:r>
                <a:rPr lang="ja-JP" altLang="en-US" sz="2400">
                  <a:solidFill>
                    <a:srgbClr val="0432FF"/>
                  </a:solidFill>
                  <a:latin typeface="Meiryo" panose="020B0604030504040204" pitchFamily="34" charset="-128"/>
                  <a:ea typeface="Meiryo" panose="020B0604030504040204" pitchFamily="34" charset="-128"/>
                </a:rPr>
                <a:t>を提供する企業に作り変える</a:t>
              </a:r>
              <a:endParaRPr lang="en-US" altLang="ja-JP" dirty="0">
                <a:solidFill>
                  <a:srgbClr val="0432FF"/>
                </a:solidFill>
                <a:latin typeface="Meiryo" panose="020B0604030504040204" pitchFamily="34" charset="-128"/>
                <a:ea typeface="Meiryo" panose="020B0604030504040204" pitchFamily="34" charset="-128"/>
              </a:endParaRPr>
            </a:p>
          </p:txBody>
        </p:sp>
        <p:sp>
          <p:nvSpPr>
            <p:cNvPr id="7" name="下矢印 6">
              <a:extLst>
                <a:ext uri="{FF2B5EF4-FFF2-40B4-BE49-F238E27FC236}">
                  <a16:creationId xmlns:a16="http://schemas.microsoft.com/office/drawing/2014/main" id="{EA2F59C7-D2BB-B393-F003-7FA743DE07E3}"/>
                </a:ext>
              </a:extLst>
            </p:cNvPr>
            <p:cNvSpPr/>
            <p:nvPr/>
          </p:nvSpPr>
          <p:spPr>
            <a:xfrm>
              <a:off x="4037308" y="4450445"/>
              <a:ext cx="1069383" cy="512888"/>
            </a:xfrm>
            <a:prstGeom prst="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Tree>
    <p:extLst>
      <p:ext uri="{BB962C8B-B14F-4D97-AF65-F5344CB8AC3E}">
        <p14:creationId xmlns:p14="http://schemas.microsoft.com/office/powerpoint/2010/main" val="3904576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up)">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830355" y="2775338"/>
            <a:ext cx="7499634"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2800">
                <a:solidFill>
                  <a:srgbClr val="FFFFFF"/>
                </a:solidFill>
                <a:effectLst/>
                <a:latin typeface="Meiryo" panose="020B0604030504040204" pitchFamily="34" charset="-128"/>
                <a:ea typeface="Meiryo" panose="020B0604030504040204" pitchFamily="34" charset="-128"/>
                <a:cs typeface="Arial"/>
              </a:rPr>
              <a:t>いま求められる人材</a:t>
            </a:r>
            <a:endParaRPr lang="en-US" altLang="ja-JP" sz="2800" dirty="0">
              <a:solidFill>
                <a:srgbClr val="FFFFFF"/>
              </a:solidFill>
              <a:effectLst/>
              <a:latin typeface="Meiryo" panose="020B0604030504040204" pitchFamily="34" charset="-128"/>
              <a:ea typeface="Meiryo" panose="020B0604030504040204" pitchFamily="34" charset="-128"/>
              <a:cs typeface="Arial"/>
            </a:endParaRPr>
          </a:p>
        </p:txBody>
      </p:sp>
      <p:sp>
        <p:nvSpPr>
          <p:cNvPr id="7" name="正方形/長方形 6"/>
          <p:cNvSpPr/>
          <p:nvPr/>
        </p:nvSpPr>
        <p:spPr>
          <a:xfrm>
            <a:off x="830354" y="2775338"/>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2883827703"/>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 name="正方形/長方形 3">
            <a:extLst>
              <a:ext uri="{FF2B5EF4-FFF2-40B4-BE49-F238E27FC236}">
                <a16:creationId xmlns:a16="http://schemas.microsoft.com/office/drawing/2014/main" id="{191E87DC-25C0-F883-FEDA-7F76CDCD20E4}"/>
              </a:ext>
            </a:extLst>
          </p:cNvPr>
          <p:cNvSpPr/>
          <p:nvPr/>
        </p:nvSpPr>
        <p:spPr>
          <a:xfrm>
            <a:off x="446567" y="1542211"/>
            <a:ext cx="8250866" cy="4237075"/>
          </a:xfrm>
          <a:prstGeom prst="rect">
            <a:avLst/>
          </a:prstGeom>
          <a:gradFill flip="none" rotWithShape="1">
            <a:gsLst>
              <a:gs pos="29000">
                <a:srgbClr val="0070C0"/>
              </a:gs>
              <a:gs pos="42000">
                <a:schemeClr val="accent1">
                  <a:lumMod val="60000"/>
                  <a:lumOff val="40000"/>
                </a:schemeClr>
              </a:gs>
              <a:gs pos="49000">
                <a:schemeClr val="accent3">
                  <a:lumMod val="75000"/>
                </a:schemeClr>
              </a:gs>
            </a:gsLst>
            <a:lin ang="6600000" scaled="0"/>
            <a:tileRect/>
          </a:gra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角丸四角形 5">
            <a:extLst>
              <a:ext uri="{FF2B5EF4-FFF2-40B4-BE49-F238E27FC236}">
                <a16:creationId xmlns:a16="http://schemas.microsoft.com/office/drawing/2014/main" id="{CC8F2724-9EA6-88E3-9837-45B497C40265}"/>
              </a:ext>
            </a:extLst>
          </p:cNvPr>
          <p:cNvSpPr/>
          <p:nvPr/>
        </p:nvSpPr>
        <p:spPr>
          <a:xfrm>
            <a:off x="680482" y="4669649"/>
            <a:ext cx="1532417" cy="659219"/>
          </a:xfrm>
          <a:prstGeom prst="round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7" name="角丸四角形 6">
            <a:extLst>
              <a:ext uri="{FF2B5EF4-FFF2-40B4-BE49-F238E27FC236}">
                <a16:creationId xmlns:a16="http://schemas.microsoft.com/office/drawing/2014/main" id="{FDB879E7-BA58-F963-02B2-D889C6F3F508}"/>
              </a:ext>
            </a:extLst>
          </p:cNvPr>
          <p:cNvSpPr/>
          <p:nvPr/>
        </p:nvSpPr>
        <p:spPr>
          <a:xfrm>
            <a:off x="680482" y="3789102"/>
            <a:ext cx="1532417" cy="659219"/>
          </a:xfrm>
          <a:prstGeom prst="round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8" name="角丸四角形 7">
            <a:extLst>
              <a:ext uri="{FF2B5EF4-FFF2-40B4-BE49-F238E27FC236}">
                <a16:creationId xmlns:a16="http://schemas.microsoft.com/office/drawing/2014/main" id="{89A96C26-A7D6-AF96-472F-94AD557A264A}"/>
              </a:ext>
            </a:extLst>
          </p:cNvPr>
          <p:cNvSpPr/>
          <p:nvPr/>
        </p:nvSpPr>
        <p:spPr>
          <a:xfrm>
            <a:off x="680482" y="2937243"/>
            <a:ext cx="1532417" cy="659219"/>
          </a:xfrm>
          <a:prstGeom prst="round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9" name="角丸四角形 8">
            <a:extLst>
              <a:ext uri="{FF2B5EF4-FFF2-40B4-BE49-F238E27FC236}">
                <a16:creationId xmlns:a16="http://schemas.microsoft.com/office/drawing/2014/main" id="{850BA94B-CA07-D9DC-5B89-21F7F4533741}"/>
              </a:ext>
            </a:extLst>
          </p:cNvPr>
          <p:cNvSpPr/>
          <p:nvPr/>
        </p:nvSpPr>
        <p:spPr>
          <a:xfrm>
            <a:off x="2484694" y="4266314"/>
            <a:ext cx="1532417" cy="659219"/>
          </a:xfrm>
          <a:prstGeom prst="round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角丸四角形 9">
            <a:extLst>
              <a:ext uri="{FF2B5EF4-FFF2-40B4-BE49-F238E27FC236}">
                <a16:creationId xmlns:a16="http://schemas.microsoft.com/office/drawing/2014/main" id="{2166319D-5EA6-10FD-5CC3-E67E8C8A2BE8}"/>
              </a:ext>
            </a:extLst>
          </p:cNvPr>
          <p:cNvSpPr/>
          <p:nvPr/>
        </p:nvSpPr>
        <p:spPr>
          <a:xfrm>
            <a:off x="2484695" y="3399760"/>
            <a:ext cx="1532417" cy="659219"/>
          </a:xfrm>
          <a:prstGeom prst="round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 name="角丸四角形 10">
            <a:extLst>
              <a:ext uri="{FF2B5EF4-FFF2-40B4-BE49-F238E27FC236}">
                <a16:creationId xmlns:a16="http://schemas.microsoft.com/office/drawing/2014/main" id="{621FB1A3-0A7E-C18A-D1C0-5B345E957204}"/>
              </a:ext>
            </a:extLst>
          </p:cNvPr>
          <p:cNvSpPr/>
          <p:nvPr/>
        </p:nvSpPr>
        <p:spPr>
          <a:xfrm>
            <a:off x="2484696" y="2533206"/>
            <a:ext cx="1532417" cy="659219"/>
          </a:xfrm>
          <a:prstGeom prst="round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角丸四角形 11">
            <a:extLst>
              <a:ext uri="{FF2B5EF4-FFF2-40B4-BE49-F238E27FC236}">
                <a16:creationId xmlns:a16="http://schemas.microsoft.com/office/drawing/2014/main" id="{5EFA4332-73EA-2F3E-D7FC-2BD7EFBA56D8}"/>
              </a:ext>
            </a:extLst>
          </p:cNvPr>
          <p:cNvSpPr/>
          <p:nvPr/>
        </p:nvSpPr>
        <p:spPr>
          <a:xfrm>
            <a:off x="4288908" y="3793164"/>
            <a:ext cx="1532417" cy="659219"/>
          </a:xfrm>
          <a:prstGeom prst="round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テキスト ボックス 15">
            <a:extLst>
              <a:ext uri="{FF2B5EF4-FFF2-40B4-BE49-F238E27FC236}">
                <a16:creationId xmlns:a16="http://schemas.microsoft.com/office/drawing/2014/main" id="{03050BD9-DBA6-299D-4168-65DCC5FB22BF}"/>
              </a:ext>
            </a:extLst>
          </p:cNvPr>
          <p:cNvSpPr txBox="1"/>
          <p:nvPr/>
        </p:nvSpPr>
        <p:spPr>
          <a:xfrm>
            <a:off x="680482" y="4001770"/>
            <a:ext cx="1532414" cy="338554"/>
          </a:xfrm>
          <a:prstGeom prst="rect">
            <a:avLst/>
          </a:prstGeom>
          <a:noFill/>
        </p:spPr>
        <p:txBody>
          <a:bodyPr wrap="square" rtlCol="0">
            <a:spAutoFit/>
          </a:bodyPr>
          <a:lstStyle/>
          <a:p>
            <a:pPr algn="ctr"/>
            <a:r>
              <a:rPr kumimoji="1" lang="ja-JP" altLang="en-US" sz="1600" b="1">
                <a:solidFill>
                  <a:schemeClr val="bg1"/>
                </a:solidFill>
                <a:latin typeface="Meiryo" panose="020B0604030504040204" pitchFamily="34" charset="-128"/>
                <a:ea typeface="Meiryo" panose="020B0604030504040204" pitchFamily="34" charset="-128"/>
              </a:rPr>
              <a:t>夢</a:t>
            </a:r>
            <a:r>
              <a:rPr lang="ja-JP" altLang="en-US" sz="1600" b="1">
                <a:solidFill>
                  <a:schemeClr val="bg1"/>
                </a:solidFill>
                <a:latin typeface="Meiryo" panose="020B0604030504040204" pitchFamily="34" charset="-128"/>
                <a:ea typeface="Meiryo" panose="020B0604030504040204" pitchFamily="34" charset="-128"/>
              </a:rPr>
              <a:t>・</a:t>
            </a:r>
            <a:r>
              <a:rPr kumimoji="1" lang="ja-JP" altLang="en-US" sz="1600" b="1">
                <a:solidFill>
                  <a:schemeClr val="bg1"/>
                </a:solidFill>
                <a:latin typeface="Meiryo" panose="020B0604030504040204" pitchFamily="34" charset="-128"/>
                <a:ea typeface="Meiryo" panose="020B0604030504040204" pitchFamily="34" charset="-128"/>
              </a:rPr>
              <a:t>理想</a:t>
            </a:r>
          </a:p>
        </p:txBody>
      </p:sp>
      <p:sp>
        <p:nvSpPr>
          <p:cNvPr id="13" name="角丸四角形 12">
            <a:extLst>
              <a:ext uri="{FF2B5EF4-FFF2-40B4-BE49-F238E27FC236}">
                <a16:creationId xmlns:a16="http://schemas.microsoft.com/office/drawing/2014/main" id="{0A6E5A9C-E3DD-F228-481E-C99E344AE275}"/>
              </a:ext>
            </a:extLst>
          </p:cNvPr>
          <p:cNvSpPr/>
          <p:nvPr/>
        </p:nvSpPr>
        <p:spPr>
          <a:xfrm>
            <a:off x="4288908" y="2937243"/>
            <a:ext cx="1532417" cy="659219"/>
          </a:xfrm>
          <a:prstGeom prst="round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 name="角丸四角形 13">
            <a:extLst>
              <a:ext uri="{FF2B5EF4-FFF2-40B4-BE49-F238E27FC236}">
                <a16:creationId xmlns:a16="http://schemas.microsoft.com/office/drawing/2014/main" id="{BAE2B8A7-D0B7-3308-8401-9E96F8DB0C39}"/>
              </a:ext>
            </a:extLst>
          </p:cNvPr>
          <p:cNvSpPr/>
          <p:nvPr/>
        </p:nvSpPr>
        <p:spPr>
          <a:xfrm>
            <a:off x="4274289" y="2060055"/>
            <a:ext cx="1532417" cy="659219"/>
          </a:xfrm>
          <a:prstGeom prst="round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 name="テキスト ボックス 14">
            <a:extLst>
              <a:ext uri="{FF2B5EF4-FFF2-40B4-BE49-F238E27FC236}">
                <a16:creationId xmlns:a16="http://schemas.microsoft.com/office/drawing/2014/main" id="{A36B050A-57DC-2CDD-3161-AA0262DD005E}"/>
              </a:ext>
            </a:extLst>
          </p:cNvPr>
          <p:cNvSpPr txBox="1"/>
          <p:nvPr/>
        </p:nvSpPr>
        <p:spPr>
          <a:xfrm>
            <a:off x="680482" y="4867754"/>
            <a:ext cx="1532415" cy="338554"/>
          </a:xfrm>
          <a:prstGeom prst="rect">
            <a:avLst/>
          </a:prstGeom>
          <a:noFill/>
        </p:spPr>
        <p:txBody>
          <a:bodyPr wrap="square" rtlCol="0">
            <a:spAutoFit/>
          </a:bodyPr>
          <a:lstStyle/>
          <a:p>
            <a:pPr algn="ctr"/>
            <a:r>
              <a:rPr kumimoji="1" lang="ja-JP" altLang="en-US" sz="1600" b="1">
                <a:solidFill>
                  <a:schemeClr val="bg1"/>
                </a:solidFill>
                <a:latin typeface="Meiryo" panose="020B0604030504040204" pitchFamily="34" charset="-128"/>
                <a:ea typeface="Meiryo" panose="020B0604030504040204" pitchFamily="34" charset="-128"/>
              </a:rPr>
              <a:t>思想</a:t>
            </a:r>
            <a:r>
              <a:rPr lang="ja-JP" altLang="en-US" sz="1600" b="1">
                <a:solidFill>
                  <a:schemeClr val="bg1"/>
                </a:solidFill>
                <a:latin typeface="Meiryo" panose="020B0604030504040204" pitchFamily="34" charset="-128"/>
                <a:ea typeface="Meiryo" panose="020B0604030504040204" pitchFamily="34" charset="-128"/>
              </a:rPr>
              <a:t>・</a:t>
            </a:r>
            <a:r>
              <a:rPr kumimoji="1" lang="ja-JP" altLang="en-US" sz="1600" b="1">
                <a:solidFill>
                  <a:schemeClr val="bg1"/>
                </a:solidFill>
                <a:latin typeface="Meiryo" panose="020B0604030504040204" pitchFamily="34" charset="-128"/>
                <a:ea typeface="Meiryo" panose="020B0604030504040204" pitchFamily="34" charset="-128"/>
              </a:rPr>
              <a:t>価値観</a:t>
            </a:r>
          </a:p>
        </p:txBody>
      </p:sp>
      <p:sp>
        <p:nvSpPr>
          <p:cNvPr id="17" name="テキスト ボックス 16">
            <a:extLst>
              <a:ext uri="{FF2B5EF4-FFF2-40B4-BE49-F238E27FC236}">
                <a16:creationId xmlns:a16="http://schemas.microsoft.com/office/drawing/2014/main" id="{2707CFA5-4435-03B0-2019-4D23E53F37A8}"/>
              </a:ext>
            </a:extLst>
          </p:cNvPr>
          <p:cNvSpPr txBox="1"/>
          <p:nvPr/>
        </p:nvSpPr>
        <p:spPr>
          <a:xfrm>
            <a:off x="664533" y="3129900"/>
            <a:ext cx="1532414" cy="338554"/>
          </a:xfrm>
          <a:prstGeom prst="rect">
            <a:avLst/>
          </a:prstGeom>
          <a:noFill/>
        </p:spPr>
        <p:txBody>
          <a:bodyPr wrap="square" rtlCol="0">
            <a:spAutoFit/>
          </a:bodyPr>
          <a:lstStyle/>
          <a:p>
            <a:pPr algn="ctr"/>
            <a:r>
              <a:rPr kumimoji="1" lang="ja-JP" altLang="en-US" sz="1600" b="1">
                <a:solidFill>
                  <a:schemeClr val="bg1"/>
                </a:solidFill>
                <a:latin typeface="Meiryo" panose="020B0604030504040204" pitchFamily="34" charset="-128"/>
                <a:ea typeface="Meiryo" panose="020B0604030504040204" pitchFamily="34" charset="-128"/>
              </a:rPr>
              <a:t>情熱・好奇心</a:t>
            </a:r>
          </a:p>
        </p:txBody>
      </p:sp>
      <p:sp>
        <p:nvSpPr>
          <p:cNvPr id="18" name="テキスト ボックス 17">
            <a:extLst>
              <a:ext uri="{FF2B5EF4-FFF2-40B4-BE49-F238E27FC236}">
                <a16:creationId xmlns:a16="http://schemas.microsoft.com/office/drawing/2014/main" id="{208CA559-12C6-B9FB-3745-E1484E1DF4EC}"/>
              </a:ext>
            </a:extLst>
          </p:cNvPr>
          <p:cNvSpPr txBox="1"/>
          <p:nvPr/>
        </p:nvSpPr>
        <p:spPr>
          <a:xfrm>
            <a:off x="2484694" y="2729421"/>
            <a:ext cx="1532414" cy="338554"/>
          </a:xfrm>
          <a:prstGeom prst="rect">
            <a:avLst/>
          </a:prstGeom>
          <a:noFill/>
        </p:spPr>
        <p:txBody>
          <a:bodyPr wrap="square" rtlCol="0">
            <a:spAutoFit/>
          </a:bodyPr>
          <a:lstStyle/>
          <a:p>
            <a:pPr algn="ctr"/>
            <a:r>
              <a:rPr kumimoji="1" lang="ja-JP" altLang="en-US" sz="1600" b="1">
                <a:solidFill>
                  <a:schemeClr val="bg1"/>
                </a:solidFill>
                <a:latin typeface="Meiryo" panose="020B0604030504040204" pitchFamily="34" charset="-128"/>
                <a:ea typeface="Meiryo" panose="020B0604030504040204" pitchFamily="34" charset="-128"/>
              </a:rPr>
              <a:t>知識</a:t>
            </a:r>
          </a:p>
        </p:txBody>
      </p:sp>
      <p:sp>
        <p:nvSpPr>
          <p:cNvPr id="19" name="テキスト ボックス 18">
            <a:extLst>
              <a:ext uri="{FF2B5EF4-FFF2-40B4-BE49-F238E27FC236}">
                <a16:creationId xmlns:a16="http://schemas.microsoft.com/office/drawing/2014/main" id="{04B56217-D59A-2DF7-BED3-2DB58A806112}"/>
              </a:ext>
            </a:extLst>
          </p:cNvPr>
          <p:cNvSpPr txBox="1"/>
          <p:nvPr/>
        </p:nvSpPr>
        <p:spPr>
          <a:xfrm>
            <a:off x="2485027" y="3596462"/>
            <a:ext cx="1532414" cy="338554"/>
          </a:xfrm>
          <a:prstGeom prst="rect">
            <a:avLst/>
          </a:prstGeom>
          <a:noFill/>
        </p:spPr>
        <p:txBody>
          <a:bodyPr wrap="square" rtlCol="0">
            <a:spAutoFit/>
          </a:bodyPr>
          <a:lstStyle/>
          <a:p>
            <a:pPr algn="ctr"/>
            <a:r>
              <a:rPr kumimoji="1" lang="ja-JP" altLang="en-US" sz="1600" b="1">
                <a:solidFill>
                  <a:schemeClr val="bg1"/>
                </a:solidFill>
                <a:latin typeface="Meiryo" panose="020B0604030504040204" pitchFamily="34" charset="-128"/>
                <a:ea typeface="Meiryo" panose="020B0604030504040204" pitchFamily="34" charset="-128"/>
              </a:rPr>
              <a:t>スキル</a:t>
            </a:r>
          </a:p>
        </p:txBody>
      </p:sp>
      <p:sp>
        <p:nvSpPr>
          <p:cNvPr id="20" name="テキスト ボックス 19">
            <a:extLst>
              <a:ext uri="{FF2B5EF4-FFF2-40B4-BE49-F238E27FC236}">
                <a16:creationId xmlns:a16="http://schemas.microsoft.com/office/drawing/2014/main" id="{F5F88808-C7CC-259B-7DAD-6BC174210192}"/>
              </a:ext>
            </a:extLst>
          </p:cNvPr>
          <p:cNvSpPr txBox="1"/>
          <p:nvPr/>
        </p:nvSpPr>
        <p:spPr>
          <a:xfrm>
            <a:off x="2484366" y="4448321"/>
            <a:ext cx="1532414" cy="338554"/>
          </a:xfrm>
          <a:prstGeom prst="rect">
            <a:avLst/>
          </a:prstGeom>
          <a:noFill/>
        </p:spPr>
        <p:txBody>
          <a:bodyPr wrap="square" rtlCol="0">
            <a:spAutoFit/>
          </a:bodyPr>
          <a:lstStyle/>
          <a:p>
            <a:pPr algn="ctr"/>
            <a:r>
              <a:rPr kumimoji="1" lang="ja-JP" altLang="en-US" sz="1600" b="1">
                <a:solidFill>
                  <a:schemeClr val="bg1"/>
                </a:solidFill>
                <a:latin typeface="Meiryo" panose="020B0604030504040204" pitchFamily="34" charset="-128"/>
                <a:ea typeface="Meiryo" panose="020B0604030504040204" pitchFamily="34" charset="-128"/>
              </a:rPr>
              <a:t>人間関係</a:t>
            </a:r>
          </a:p>
        </p:txBody>
      </p:sp>
      <p:sp>
        <p:nvSpPr>
          <p:cNvPr id="21" name="テキスト ボックス 20">
            <a:extLst>
              <a:ext uri="{FF2B5EF4-FFF2-40B4-BE49-F238E27FC236}">
                <a16:creationId xmlns:a16="http://schemas.microsoft.com/office/drawing/2014/main" id="{1B6E5AB5-07C2-7EE9-09DA-2ED881918F16}"/>
              </a:ext>
            </a:extLst>
          </p:cNvPr>
          <p:cNvSpPr txBox="1"/>
          <p:nvPr/>
        </p:nvSpPr>
        <p:spPr>
          <a:xfrm>
            <a:off x="4264654" y="2236335"/>
            <a:ext cx="1532414" cy="338554"/>
          </a:xfrm>
          <a:prstGeom prst="rect">
            <a:avLst/>
          </a:prstGeom>
          <a:noFill/>
        </p:spPr>
        <p:txBody>
          <a:bodyPr wrap="square" rtlCol="0">
            <a:spAutoFit/>
          </a:bodyPr>
          <a:lstStyle/>
          <a:p>
            <a:pPr algn="ctr"/>
            <a:r>
              <a:rPr kumimoji="1" lang="ja-JP" altLang="en-US" sz="1600" b="1">
                <a:solidFill>
                  <a:schemeClr val="bg1"/>
                </a:solidFill>
                <a:latin typeface="Meiryo" panose="020B0604030504040204" pitchFamily="34" charset="-128"/>
                <a:ea typeface="Meiryo" panose="020B0604030504040204" pitchFamily="34" charset="-128"/>
              </a:rPr>
              <a:t>作業</a:t>
            </a:r>
          </a:p>
        </p:txBody>
      </p:sp>
      <p:sp>
        <p:nvSpPr>
          <p:cNvPr id="22" name="テキスト ボックス 21">
            <a:extLst>
              <a:ext uri="{FF2B5EF4-FFF2-40B4-BE49-F238E27FC236}">
                <a16:creationId xmlns:a16="http://schemas.microsoft.com/office/drawing/2014/main" id="{3615D4D6-4B3B-FCFA-5BB8-D651FC77B4DC}"/>
              </a:ext>
            </a:extLst>
          </p:cNvPr>
          <p:cNvSpPr txBox="1"/>
          <p:nvPr/>
        </p:nvSpPr>
        <p:spPr>
          <a:xfrm>
            <a:off x="4288911" y="3104700"/>
            <a:ext cx="1532414" cy="338554"/>
          </a:xfrm>
          <a:prstGeom prst="rect">
            <a:avLst/>
          </a:prstGeom>
          <a:noFill/>
        </p:spPr>
        <p:txBody>
          <a:bodyPr wrap="square" rtlCol="0">
            <a:spAutoFit/>
          </a:bodyPr>
          <a:lstStyle/>
          <a:p>
            <a:pPr algn="ctr"/>
            <a:r>
              <a:rPr kumimoji="1" lang="ja-JP" altLang="en-US" sz="1600" b="1">
                <a:solidFill>
                  <a:schemeClr val="bg1"/>
                </a:solidFill>
                <a:latin typeface="Meiryo" panose="020B0604030504040204" pitchFamily="34" charset="-128"/>
                <a:ea typeface="Meiryo" panose="020B0604030504040204" pitchFamily="34" charset="-128"/>
              </a:rPr>
              <a:t>施策・計画</a:t>
            </a:r>
          </a:p>
        </p:txBody>
      </p:sp>
      <p:sp>
        <p:nvSpPr>
          <p:cNvPr id="23" name="テキスト ボックス 22">
            <a:extLst>
              <a:ext uri="{FF2B5EF4-FFF2-40B4-BE49-F238E27FC236}">
                <a16:creationId xmlns:a16="http://schemas.microsoft.com/office/drawing/2014/main" id="{25D37550-D8C4-3C0B-2B8F-30ADDB0C4EC0}"/>
              </a:ext>
            </a:extLst>
          </p:cNvPr>
          <p:cNvSpPr txBox="1"/>
          <p:nvPr/>
        </p:nvSpPr>
        <p:spPr>
          <a:xfrm>
            <a:off x="4288911" y="3965094"/>
            <a:ext cx="1532414" cy="338554"/>
          </a:xfrm>
          <a:prstGeom prst="rect">
            <a:avLst/>
          </a:prstGeom>
          <a:noFill/>
        </p:spPr>
        <p:txBody>
          <a:bodyPr wrap="square" rtlCol="0">
            <a:spAutoFit/>
          </a:bodyPr>
          <a:lstStyle/>
          <a:p>
            <a:pPr algn="ctr"/>
            <a:r>
              <a:rPr kumimoji="1" lang="ja-JP" altLang="en-US" sz="1600" b="1">
                <a:solidFill>
                  <a:schemeClr val="bg1"/>
                </a:solidFill>
                <a:latin typeface="Meiryo" panose="020B0604030504040204" pitchFamily="34" charset="-128"/>
                <a:ea typeface="Meiryo" panose="020B0604030504040204" pitchFamily="34" charset="-128"/>
              </a:rPr>
              <a:t>戦略・企画</a:t>
            </a:r>
          </a:p>
        </p:txBody>
      </p:sp>
      <p:sp>
        <p:nvSpPr>
          <p:cNvPr id="25" name="テキスト ボックス 24">
            <a:extLst>
              <a:ext uri="{FF2B5EF4-FFF2-40B4-BE49-F238E27FC236}">
                <a16:creationId xmlns:a16="http://schemas.microsoft.com/office/drawing/2014/main" id="{364ECF95-7D38-7749-FFA4-509DEC3C6E60}"/>
              </a:ext>
            </a:extLst>
          </p:cNvPr>
          <p:cNvSpPr txBox="1"/>
          <p:nvPr/>
        </p:nvSpPr>
        <p:spPr>
          <a:xfrm>
            <a:off x="2686955" y="5256395"/>
            <a:ext cx="1127233" cy="461665"/>
          </a:xfrm>
          <a:prstGeom prst="rect">
            <a:avLst/>
          </a:prstGeom>
          <a:noFill/>
        </p:spPr>
        <p:txBody>
          <a:bodyPr wrap="none" rtlCol="0">
            <a:spAutoFit/>
          </a:bodyPr>
          <a:lstStyle/>
          <a:p>
            <a:pPr algn="ctr"/>
            <a:r>
              <a:rPr kumimoji="1" lang="ja-JP" altLang="en-US" sz="2400" b="1">
                <a:solidFill>
                  <a:schemeClr val="bg1"/>
                </a:solidFill>
                <a:latin typeface="Meiryo" panose="020B0604030504040204" pitchFamily="34" charset="-128"/>
                <a:ea typeface="Meiryo" panose="020B0604030504040204" pitchFamily="34" charset="-128"/>
              </a:rPr>
              <a:t>人間力</a:t>
            </a:r>
          </a:p>
        </p:txBody>
      </p:sp>
      <p:sp>
        <p:nvSpPr>
          <p:cNvPr id="26" name="テキスト ボックス 25">
            <a:extLst>
              <a:ext uri="{FF2B5EF4-FFF2-40B4-BE49-F238E27FC236}">
                <a16:creationId xmlns:a16="http://schemas.microsoft.com/office/drawing/2014/main" id="{33C5A46E-4BFF-FFF6-5B30-BC4100A9EF95}"/>
              </a:ext>
            </a:extLst>
          </p:cNvPr>
          <p:cNvSpPr txBox="1"/>
          <p:nvPr/>
        </p:nvSpPr>
        <p:spPr>
          <a:xfrm>
            <a:off x="2696574" y="1760540"/>
            <a:ext cx="1107996" cy="461665"/>
          </a:xfrm>
          <a:prstGeom prst="rect">
            <a:avLst/>
          </a:prstGeom>
          <a:noFill/>
        </p:spPr>
        <p:txBody>
          <a:bodyPr wrap="none" rtlCol="0">
            <a:spAutoFit/>
          </a:bodyPr>
          <a:lstStyle/>
          <a:p>
            <a:pPr algn="ctr"/>
            <a:r>
              <a:rPr kumimoji="1" lang="ja-JP" altLang="en-US" sz="2400" b="1">
                <a:solidFill>
                  <a:schemeClr val="bg1"/>
                </a:solidFill>
                <a:latin typeface="Meiryo" panose="020B0604030504040204" pitchFamily="34" charset="-128"/>
                <a:ea typeface="Meiryo" panose="020B0604030504040204" pitchFamily="34" charset="-128"/>
              </a:rPr>
              <a:t>技術力</a:t>
            </a:r>
          </a:p>
        </p:txBody>
      </p:sp>
      <p:sp>
        <p:nvSpPr>
          <p:cNvPr id="27" name="正方形/長方形 26">
            <a:extLst>
              <a:ext uri="{FF2B5EF4-FFF2-40B4-BE49-F238E27FC236}">
                <a16:creationId xmlns:a16="http://schemas.microsoft.com/office/drawing/2014/main" id="{41B56234-0FC2-E859-9591-B725F344F0F1}"/>
              </a:ext>
            </a:extLst>
          </p:cNvPr>
          <p:cNvSpPr/>
          <p:nvPr/>
        </p:nvSpPr>
        <p:spPr>
          <a:xfrm>
            <a:off x="446567" y="5917798"/>
            <a:ext cx="8250866" cy="595424"/>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 name="正方形/長方形 27">
            <a:extLst>
              <a:ext uri="{FF2B5EF4-FFF2-40B4-BE49-F238E27FC236}">
                <a16:creationId xmlns:a16="http://schemas.microsoft.com/office/drawing/2014/main" id="{0E9F9AB8-EACB-697D-7FE6-236C313F8E48}"/>
              </a:ext>
            </a:extLst>
          </p:cNvPr>
          <p:cNvSpPr/>
          <p:nvPr/>
        </p:nvSpPr>
        <p:spPr>
          <a:xfrm>
            <a:off x="446567" y="826017"/>
            <a:ext cx="8250866" cy="595424"/>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テキスト ボックス 28">
            <a:extLst>
              <a:ext uri="{FF2B5EF4-FFF2-40B4-BE49-F238E27FC236}">
                <a16:creationId xmlns:a16="http://schemas.microsoft.com/office/drawing/2014/main" id="{399BCDEE-AF23-0370-B256-F945BCC154D8}"/>
              </a:ext>
            </a:extLst>
          </p:cNvPr>
          <p:cNvSpPr txBox="1"/>
          <p:nvPr/>
        </p:nvSpPr>
        <p:spPr>
          <a:xfrm>
            <a:off x="1165997" y="6048922"/>
            <a:ext cx="4185761" cy="461665"/>
          </a:xfrm>
          <a:prstGeom prst="rect">
            <a:avLst/>
          </a:prstGeom>
          <a:noFill/>
        </p:spPr>
        <p:txBody>
          <a:bodyPr wrap="none" rtlCol="0">
            <a:spAutoFit/>
          </a:bodyPr>
          <a:lstStyle/>
          <a:p>
            <a:pPr algn="ctr"/>
            <a:r>
              <a:rPr kumimoji="1" lang="ja-JP" altLang="en-US" sz="2400" b="1">
                <a:solidFill>
                  <a:schemeClr val="bg1"/>
                </a:solidFill>
                <a:latin typeface="Meiryo" panose="020B0604030504040204" pitchFamily="34" charset="-128"/>
                <a:ea typeface="Meiryo" panose="020B0604030504040204" pitchFamily="34" charset="-128"/>
              </a:rPr>
              <a:t>身体を持つ人間の体験の蓄積</a:t>
            </a:r>
          </a:p>
        </p:txBody>
      </p:sp>
      <p:sp>
        <p:nvSpPr>
          <p:cNvPr id="30" name="テキスト ボックス 29">
            <a:extLst>
              <a:ext uri="{FF2B5EF4-FFF2-40B4-BE49-F238E27FC236}">
                <a16:creationId xmlns:a16="http://schemas.microsoft.com/office/drawing/2014/main" id="{82ADB010-ECA3-35EF-9F3A-73A54977AA10}"/>
              </a:ext>
            </a:extLst>
          </p:cNvPr>
          <p:cNvSpPr txBox="1"/>
          <p:nvPr/>
        </p:nvSpPr>
        <p:spPr>
          <a:xfrm>
            <a:off x="1927134" y="960322"/>
            <a:ext cx="2646878" cy="461665"/>
          </a:xfrm>
          <a:prstGeom prst="rect">
            <a:avLst/>
          </a:prstGeom>
          <a:noFill/>
        </p:spPr>
        <p:txBody>
          <a:bodyPr wrap="none" rtlCol="0">
            <a:spAutoFit/>
          </a:bodyPr>
          <a:lstStyle/>
          <a:p>
            <a:pPr algn="ctr"/>
            <a:r>
              <a:rPr kumimoji="1" lang="ja-JP" altLang="en-US" sz="2400" b="1">
                <a:solidFill>
                  <a:schemeClr val="bg1"/>
                </a:solidFill>
                <a:latin typeface="Meiryo" panose="020B0604030504040204" pitchFamily="34" charset="-128"/>
                <a:ea typeface="Meiryo" panose="020B0604030504040204" pitchFamily="34" charset="-128"/>
              </a:rPr>
              <a:t>技術の発展と進化</a:t>
            </a:r>
          </a:p>
        </p:txBody>
      </p:sp>
      <p:pic>
        <p:nvPicPr>
          <p:cNvPr id="33" name="図 32" descr="図形&#10;&#10;低い精度で自動的に生成された説明">
            <a:extLst>
              <a:ext uri="{FF2B5EF4-FFF2-40B4-BE49-F238E27FC236}">
                <a16:creationId xmlns:a16="http://schemas.microsoft.com/office/drawing/2014/main" id="{7ADA0600-4DA0-3BB7-1589-F61E977D33BB}"/>
              </a:ext>
            </a:extLst>
          </p:cNvPr>
          <p:cNvPicPr>
            <a:picLocks noChangeAspect="1"/>
          </p:cNvPicPr>
          <p:nvPr/>
        </p:nvPicPr>
        <p:blipFill>
          <a:blip r:embed="rId2"/>
          <a:stretch>
            <a:fillRect/>
          </a:stretch>
        </p:blipFill>
        <p:spPr>
          <a:xfrm>
            <a:off x="6550140" y="1853901"/>
            <a:ext cx="1764520" cy="3069196"/>
          </a:xfrm>
          <a:prstGeom prst="rect">
            <a:avLst/>
          </a:prstGeom>
          <a:effectLst>
            <a:outerShdw blurRad="50800" dist="38100" dir="2700000" algn="tl" rotWithShape="0">
              <a:schemeClr val="bg1">
                <a:alpha val="40000"/>
              </a:schemeClr>
            </a:outerShdw>
          </a:effectLst>
        </p:spPr>
      </p:pic>
      <p:sp>
        <p:nvSpPr>
          <p:cNvPr id="31" name="テキスト ボックス 30">
            <a:extLst>
              <a:ext uri="{FF2B5EF4-FFF2-40B4-BE49-F238E27FC236}">
                <a16:creationId xmlns:a16="http://schemas.microsoft.com/office/drawing/2014/main" id="{A8780058-91E0-5E56-450E-B513969B4DCD}"/>
              </a:ext>
            </a:extLst>
          </p:cNvPr>
          <p:cNvSpPr txBox="1"/>
          <p:nvPr/>
        </p:nvSpPr>
        <p:spPr>
          <a:xfrm>
            <a:off x="6631546" y="5028026"/>
            <a:ext cx="1569660" cy="646331"/>
          </a:xfrm>
          <a:prstGeom prst="rect">
            <a:avLst/>
          </a:prstGeom>
          <a:noFill/>
        </p:spPr>
        <p:txBody>
          <a:bodyPr wrap="none" rtlCol="0">
            <a:spAutoFit/>
          </a:bodyPr>
          <a:lstStyle/>
          <a:p>
            <a:pPr algn="ctr"/>
            <a:r>
              <a:rPr lang="ja-JP" altLang="en-US" b="1">
                <a:solidFill>
                  <a:schemeClr val="bg1"/>
                </a:solidFill>
                <a:latin typeface="Meiryo" panose="020B0604030504040204" pitchFamily="34" charset="-128"/>
                <a:ea typeface="Meiryo" panose="020B0604030504040204" pitchFamily="34" charset="-128"/>
              </a:rPr>
              <a:t>クリエイター</a:t>
            </a:r>
          </a:p>
          <a:p>
            <a:pPr algn="ctr"/>
            <a:r>
              <a:rPr kumimoji="1" lang="ja-JP" altLang="en-US">
                <a:solidFill>
                  <a:schemeClr val="bg1"/>
                </a:solidFill>
                <a:latin typeface="Meiryo" panose="020B0604030504040204" pitchFamily="34" charset="-128"/>
                <a:ea typeface="Meiryo" panose="020B0604030504040204" pitchFamily="34" charset="-128"/>
              </a:rPr>
              <a:t>価値の創作者</a:t>
            </a:r>
            <a:endParaRPr kumimoji="1" lang="en-US" altLang="ja-JP" dirty="0">
              <a:solidFill>
                <a:schemeClr val="bg1"/>
              </a:solidFill>
              <a:latin typeface="Meiryo" panose="020B0604030504040204" pitchFamily="34" charset="-128"/>
              <a:ea typeface="Meiryo" panose="020B0604030504040204" pitchFamily="34" charset="-128"/>
            </a:endParaRPr>
          </a:p>
        </p:txBody>
      </p:sp>
      <p:sp>
        <p:nvSpPr>
          <p:cNvPr id="34" name="タイトル 33">
            <a:extLst>
              <a:ext uri="{FF2B5EF4-FFF2-40B4-BE49-F238E27FC236}">
                <a16:creationId xmlns:a16="http://schemas.microsoft.com/office/drawing/2014/main" id="{460FD667-5DAD-680F-5FC6-92C56F1A735C}"/>
              </a:ext>
            </a:extLst>
          </p:cNvPr>
          <p:cNvSpPr>
            <a:spLocks noGrp="1"/>
          </p:cNvSpPr>
          <p:nvPr>
            <p:ph type="title"/>
          </p:nvPr>
        </p:nvSpPr>
        <p:spPr/>
        <p:txBody>
          <a:bodyPr/>
          <a:lstStyle/>
          <a:p>
            <a:r>
              <a:rPr lang="ja-JP" altLang="en-US"/>
              <a:t>求められる人材はクリエイター</a:t>
            </a:r>
          </a:p>
        </p:txBody>
      </p:sp>
    </p:spTree>
    <p:extLst>
      <p:ext uri="{BB962C8B-B14F-4D97-AF65-F5344CB8AC3E}">
        <p14:creationId xmlns:p14="http://schemas.microsoft.com/office/powerpoint/2010/main" val="313425043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正方形/長方形 28">
            <a:extLst>
              <a:ext uri="{FF2B5EF4-FFF2-40B4-BE49-F238E27FC236}">
                <a16:creationId xmlns:a16="http://schemas.microsoft.com/office/drawing/2014/main" id="{AA7F62A2-0E3E-D146-9171-3DDE8057AFD7}"/>
              </a:ext>
            </a:extLst>
          </p:cNvPr>
          <p:cNvSpPr/>
          <p:nvPr/>
        </p:nvSpPr>
        <p:spPr>
          <a:xfrm>
            <a:off x="323270" y="819582"/>
            <a:ext cx="8502075" cy="5768252"/>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 name="正方形/長方形 29">
            <a:extLst>
              <a:ext uri="{FF2B5EF4-FFF2-40B4-BE49-F238E27FC236}">
                <a16:creationId xmlns:a16="http://schemas.microsoft.com/office/drawing/2014/main" id="{4F425C63-F796-FA41-9056-4619D346B104}"/>
              </a:ext>
            </a:extLst>
          </p:cNvPr>
          <p:cNvSpPr/>
          <p:nvPr/>
        </p:nvSpPr>
        <p:spPr>
          <a:xfrm>
            <a:off x="1676400" y="1717398"/>
            <a:ext cx="5796730" cy="4227082"/>
          </a:xfrm>
          <a:prstGeom prst="rect">
            <a:avLst/>
          </a:prstGeom>
          <a:solidFill>
            <a:schemeClr val="accent6">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 name="正方形/長方形 25">
            <a:extLst>
              <a:ext uri="{FF2B5EF4-FFF2-40B4-BE49-F238E27FC236}">
                <a16:creationId xmlns:a16="http://schemas.microsoft.com/office/drawing/2014/main" id="{E4420DF9-499D-434A-BB86-EECDE5C8AE10}"/>
              </a:ext>
            </a:extLst>
          </p:cNvPr>
          <p:cNvSpPr/>
          <p:nvPr/>
        </p:nvSpPr>
        <p:spPr>
          <a:xfrm>
            <a:off x="4754236" y="2078173"/>
            <a:ext cx="2244437" cy="3664528"/>
          </a:xfrm>
          <a:prstGeom prst="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正方形/長方形 6">
            <a:extLst>
              <a:ext uri="{FF2B5EF4-FFF2-40B4-BE49-F238E27FC236}">
                <a16:creationId xmlns:a16="http://schemas.microsoft.com/office/drawing/2014/main" id="{E501CE60-F324-EA4F-8F30-81511DD428E3}"/>
              </a:ext>
            </a:extLst>
          </p:cNvPr>
          <p:cNvSpPr/>
          <p:nvPr/>
        </p:nvSpPr>
        <p:spPr>
          <a:xfrm>
            <a:off x="2142833" y="2078173"/>
            <a:ext cx="2244437" cy="3664528"/>
          </a:xfrm>
          <a:prstGeom prst="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Title 1">
            <a:extLst>
              <a:ext uri="{FF2B5EF4-FFF2-40B4-BE49-F238E27FC236}">
                <a16:creationId xmlns:a16="http://schemas.microsoft.com/office/drawing/2014/main" id="{73069994-519C-4EBE-A803-68443505D2E6}"/>
              </a:ext>
            </a:extLst>
          </p:cNvPr>
          <p:cNvSpPr>
            <a:spLocks noGrp="1"/>
          </p:cNvSpPr>
          <p:nvPr>
            <p:ph type="title"/>
          </p:nvPr>
        </p:nvSpPr>
        <p:spPr>
          <a:xfrm>
            <a:off x="230400" y="266400"/>
            <a:ext cx="8686800" cy="416221"/>
          </a:xfrm>
        </p:spPr>
        <p:txBody>
          <a:bodyPr/>
          <a:lstStyle/>
          <a:p>
            <a:r>
              <a:rPr kumimoji="1" lang="en-US" dirty="0"/>
              <a:t>平安保険のデジタル戦略</a:t>
            </a:r>
          </a:p>
        </p:txBody>
      </p:sp>
      <p:pic>
        <p:nvPicPr>
          <p:cNvPr id="1026" name="Picture 2" descr="平安好医生-在线健康咨询及健康管理">
            <a:extLst>
              <a:ext uri="{FF2B5EF4-FFF2-40B4-BE49-F238E27FC236}">
                <a16:creationId xmlns:a16="http://schemas.microsoft.com/office/drawing/2014/main" id="{A243ABE6-C877-7A49-A208-EA8465E929FF}"/>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304472" y="2242996"/>
            <a:ext cx="1921164" cy="445361"/>
          </a:xfrm>
          <a:prstGeom prst="rect">
            <a:avLst/>
          </a:prstGeom>
          <a:noFill/>
          <a:extLst>
            <a:ext uri="{909E8E84-426E-40DD-AFC4-6F175D3DCCD1}">
              <a14:hiddenFill xmlns:a14="http://schemas.microsoft.com/office/drawing/2010/main">
                <a:solidFill>
                  <a:srgbClr val="FFFFFF"/>
                </a:solidFill>
              </a14:hiddenFill>
            </a:ext>
          </a:extLst>
        </p:spPr>
      </p:pic>
      <p:sp>
        <p:nvSpPr>
          <p:cNvPr id="5" name="正方形/長方形 4">
            <a:extLst>
              <a:ext uri="{FF2B5EF4-FFF2-40B4-BE49-F238E27FC236}">
                <a16:creationId xmlns:a16="http://schemas.microsoft.com/office/drawing/2014/main" id="{F32AC4DA-D67B-9543-BEE3-2C8E342485A1}"/>
              </a:ext>
            </a:extLst>
          </p:cNvPr>
          <p:cNvSpPr/>
          <p:nvPr/>
        </p:nvSpPr>
        <p:spPr>
          <a:xfrm>
            <a:off x="2304471" y="2829783"/>
            <a:ext cx="1921163" cy="2831544"/>
          </a:xfrm>
          <a:prstGeom prst="rect">
            <a:avLst/>
          </a:prstGeom>
        </p:spPr>
        <p:txBody>
          <a:bodyPr wrap="square">
            <a:spAutoFit/>
          </a:bodyPr>
          <a:lstStyle/>
          <a:p>
            <a:pPr lvl="0" algn="just"/>
            <a:r>
              <a:rPr lang="ja-JP" altLang="ja-JP" b="1" kern="100">
                <a:latin typeface="Meiryo" panose="020B0604030504040204" pitchFamily="34" charset="-128"/>
                <a:ea typeface="Meiryo" panose="020B0604030504040204" pitchFamily="34" charset="-128"/>
                <a:cs typeface="Times New Roman" panose="02020603050405020304" pitchFamily="18" charset="0"/>
              </a:rPr>
              <a:t>快速問診</a:t>
            </a:r>
            <a:endParaRPr lang="en-US" altLang="ja-JP" b="1" kern="100" dirty="0">
              <a:latin typeface="Meiryo" panose="020B0604030504040204" pitchFamily="34" charset="-128"/>
              <a:ea typeface="Meiryo" panose="020B0604030504040204" pitchFamily="34" charset="-128"/>
              <a:cs typeface="Times New Roman" panose="02020603050405020304" pitchFamily="18" charset="0"/>
            </a:endParaRPr>
          </a:p>
          <a:p>
            <a:pPr lvl="0" algn="just"/>
            <a:r>
              <a:rPr lang="ja-JP" altLang="ja-JP" sz="800" kern="100">
                <a:latin typeface="Meiryo" panose="020B0604030504040204" pitchFamily="34" charset="-128"/>
                <a:ea typeface="Meiryo" panose="020B0604030504040204" pitchFamily="34" charset="-128"/>
                <a:cs typeface="Times New Roman" panose="02020603050405020304" pitchFamily="18" charset="0"/>
              </a:rPr>
              <a:t>オンライン（チャット）で医師と直接問診できる機能。病院に行くべきか、行くならばどの診療科に行けばいいのかを尋ねることができる。</a:t>
            </a:r>
          </a:p>
          <a:p>
            <a:pPr lvl="0" algn="just"/>
            <a:r>
              <a:rPr lang="ja-JP" altLang="ja-JP" b="1" kern="100">
                <a:latin typeface="Meiryo" panose="020B0604030504040204" pitchFamily="34" charset="-128"/>
                <a:ea typeface="Meiryo" panose="020B0604030504040204" pitchFamily="34" charset="-128"/>
                <a:cs typeface="Times New Roman" panose="02020603050405020304" pitchFamily="18" charset="0"/>
              </a:rPr>
              <a:t>探医生</a:t>
            </a:r>
            <a:endParaRPr lang="en-US" altLang="ja-JP" b="1" kern="100" dirty="0">
              <a:latin typeface="Meiryo" panose="020B0604030504040204" pitchFamily="34" charset="-128"/>
              <a:ea typeface="Meiryo" panose="020B0604030504040204" pitchFamily="34" charset="-128"/>
              <a:cs typeface="Times New Roman" panose="02020603050405020304" pitchFamily="18" charset="0"/>
            </a:endParaRPr>
          </a:p>
          <a:p>
            <a:pPr lvl="0" algn="just"/>
            <a:r>
              <a:rPr lang="ja-JP" altLang="ja-JP" sz="800" kern="100">
                <a:latin typeface="Meiryo" panose="020B0604030504040204" pitchFamily="34" charset="-128"/>
                <a:ea typeface="Meiryo" panose="020B0604030504040204" pitchFamily="34" charset="-128"/>
                <a:cs typeface="Times New Roman" panose="02020603050405020304" pitchFamily="18" charset="0"/>
              </a:rPr>
              <a:t>クチコミの評価を見ながら、医師を選び受診を予約できる機能。</a:t>
            </a:r>
          </a:p>
          <a:p>
            <a:pPr lvl="0" algn="just"/>
            <a:r>
              <a:rPr lang="ja-JP" altLang="ja-JP" b="1" kern="100">
                <a:latin typeface="Meiryo" panose="020B0604030504040204" pitchFamily="34" charset="-128"/>
                <a:ea typeface="Meiryo" panose="020B0604030504040204" pitchFamily="34" charset="-128"/>
                <a:cs typeface="Times New Roman" panose="02020603050405020304" pitchFamily="18" charset="0"/>
              </a:rPr>
              <a:t>閃電購薬</a:t>
            </a:r>
            <a:endParaRPr lang="en-US" altLang="ja-JP" b="1" kern="100" dirty="0">
              <a:latin typeface="Meiryo" panose="020B0604030504040204" pitchFamily="34" charset="-128"/>
              <a:ea typeface="Meiryo" panose="020B0604030504040204" pitchFamily="34" charset="-128"/>
              <a:cs typeface="Times New Roman" panose="02020603050405020304" pitchFamily="18" charset="0"/>
            </a:endParaRPr>
          </a:p>
          <a:p>
            <a:pPr lvl="0" algn="just"/>
            <a:r>
              <a:rPr lang="ja-JP" altLang="ja-JP" sz="800" kern="100">
                <a:latin typeface="Meiryo" panose="020B0604030504040204" pitchFamily="34" charset="-128"/>
                <a:ea typeface="Meiryo" panose="020B0604030504040204" pitchFamily="34" charset="-128"/>
                <a:cs typeface="Times New Roman" panose="02020603050405020304" pitchFamily="18" charset="0"/>
              </a:rPr>
              <a:t>処方薬のオンライン販売の機能。</a:t>
            </a:r>
          </a:p>
          <a:p>
            <a:pPr lvl="0" algn="just"/>
            <a:r>
              <a:rPr lang="ja-JP" altLang="ja-JP" b="1" kern="100">
                <a:latin typeface="Meiryo" panose="020B0604030504040204" pitchFamily="34" charset="-128"/>
                <a:ea typeface="Meiryo" panose="020B0604030504040204" pitchFamily="34" charset="-128"/>
                <a:cs typeface="Times New Roman" panose="02020603050405020304" pitchFamily="18" charset="0"/>
              </a:rPr>
              <a:t>健康商城</a:t>
            </a:r>
            <a:endParaRPr lang="en-US" altLang="ja-JP" b="1" kern="100" dirty="0">
              <a:latin typeface="Meiryo" panose="020B0604030504040204" pitchFamily="34" charset="-128"/>
              <a:ea typeface="Meiryo" panose="020B0604030504040204" pitchFamily="34" charset="-128"/>
              <a:cs typeface="Times New Roman" panose="02020603050405020304" pitchFamily="18" charset="0"/>
            </a:endParaRPr>
          </a:p>
          <a:p>
            <a:pPr lvl="0" algn="just"/>
            <a:r>
              <a:rPr lang="ja-JP" altLang="ja-JP" sz="800" kern="100">
                <a:latin typeface="Meiryo" panose="020B0604030504040204" pitchFamily="34" charset="-128"/>
                <a:ea typeface="Meiryo" panose="020B0604030504040204" pitchFamily="34" charset="-128"/>
                <a:cs typeface="Times New Roman" panose="02020603050405020304" pitchFamily="18" charset="0"/>
              </a:rPr>
              <a:t>サプリや処方不要の漢方薬のオンライン販売の機能。</a:t>
            </a:r>
          </a:p>
          <a:p>
            <a:pPr lvl="0" algn="just"/>
            <a:r>
              <a:rPr lang="ja-JP" altLang="ja-JP" b="1" kern="100">
                <a:latin typeface="Meiryo" panose="020B0604030504040204" pitchFamily="34" charset="-128"/>
                <a:ea typeface="Meiryo" panose="020B0604030504040204" pitchFamily="34" charset="-128"/>
                <a:cs typeface="Times New Roman" panose="02020603050405020304" pitchFamily="18" charset="0"/>
              </a:rPr>
              <a:t>健康頭條</a:t>
            </a:r>
            <a:endParaRPr lang="en-US" altLang="ja-JP" b="1" kern="100" dirty="0">
              <a:latin typeface="Meiryo" panose="020B0604030504040204" pitchFamily="34" charset="-128"/>
              <a:ea typeface="Meiryo" panose="020B0604030504040204" pitchFamily="34" charset="-128"/>
              <a:cs typeface="Times New Roman" panose="02020603050405020304" pitchFamily="18" charset="0"/>
            </a:endParaRPr>
          </a:p>
          <a:p>
            <a:pPr lvl="0" algn="just"/>
            <a:r>
              <a:rPr lang="ja-JP" altLang="ja-JP" sz="800" kern="100">
                <a:latin typeface="Meiryo" panose="020B0604030504040204" pitchFamily="34" charset="-128"/>
                <a:ea typeface="Meiryo" panose="020B0604030504040204" pitchFamily="34" charset="-128"/>
                <a:cs typeface="Times New Roman" panose="02020603050405020304" pitchFamily="18" charset="0"/>
              </a:rPr>
              <a:t>健康に関する様々な情報を確認できる機能。</a:t>
            </a:r>
          </a:p>
        </p:txBody>
      </p:sp>
      <p:sp>
        <p:nvSpPr>
          <p:cNvPr id="8" name="円柱 7">
            <a:extLst>
              <a:ext uri="{FF2B5EF4-FFF2-40B4-BE49-F238E27FC236}">
                <a16:creationId xmlns:a16="http://schemas.microsoft.com/office/drawing/2014/main" id="{D0FF53CD-E270-B54D-BD18-258382EF5F7E}"/>
              </a:ext>
            </a:extLst>
          </p:cNvPr>
          <p:cNvSpPr/>
          <p:nvPr/>
        </p:nvSpPr>
        <p:spPr>
          <a:xfrm>
            <a:off x="4944415" y="2237151"/>
            <a:ext cx="1812037" cy="1669473"/>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テキスト ボックス 8">
            <a:extLst>
              <a:ext uri="{FF2B5EF4-FFF2-40B4-BE49-F238E27FC236}">
                <a16:creationId xmlns:a16="http://schemas.microsoft.com/office/drawing/2014/main" id="{5F1EF9FD-809F-E64D-B44B-F4127FD12183}"/>
              </a:ext>
            </a:extLst>
          </p:cNvPr>
          <p:cNvSpPr txBox="1"/>
          <p:nvPr/>
        </p:nvSpPr>
        <p:spPr>
          <a:xfrm>
            <a:off x="5047464" y="2826042"/>
            <a:ext cx="1657980" cy="830997"/>
          </a:xfrm>
          <a:prstGeom prst="rect">
            <a:avLst/>
          </a:prstGeom>
          <a:noFill/>
        </p:spPr>
        <p:txBody>
          <a:bodyPr wrap="square" rtlCol="0">
            <a:spAutoFit/>
          </a:bodyPr>
          <a:lstStyle/>
          <a:p>
            <a:r>
              <a:rPr kumimoji="1" lang="ja-JP" altLang="en-US" sz="1200">
                <a:solidFill>
                  <a:schemeClr val="bg1"/>
                </a:solidFill>
                <a:latin typeface="Meiryo" panose="020B0604030504040204" pitchFamily="34" charset="-128"/>
                <a:ea typeface="Meiryo" panose="020B0604030504040204" pitchFamily="34" charset="-128"/>
              </a:rPr>
              <a:t>行動データ</a:t>
            </a:r>
            <a:r>
              <a:rPr lang="ja-JP" altLang="en-US" sz="1200">
                <a:solidFill>
                  <a:schemeClr val="bg1"/>
                </a:solidFill>
                <a:latin typeface="Meiryo" panose="020B0604030504040204" pitchFamily="34" charset="-128"/>
                <a:ea typeface="Meiryo" panose="020B0604030504040204" pitchFamily="34" charset="-128"/>
              </a:rPr>
              <a:t>、</a:t>
            </a:r>
            <a:r>
              <a:rPr kumimoji="1" lang="ja-JP" altLang="en-US" sz="1200">
                <a:solidFill>
                  <a:schemeClr val="bg1"/>
                </a:solidFill>
                <a:latin typeface="Meiryo" panose="020B0604030504040204" pitchFamily="34" charset="-128"/>
                <a:ea typeface="Meiryo" panose="020B0604030504040204" pitchFamily="34" charset="-128"/>
              </a:rPr>
              <a:t>アクセス履歴</a:t>
            </a:r>
            <a:r>
              <a:rPr lang="ja-JP" altLang="en-US" sz="1200">
                <a:solidFill>
                  <a:schemeClr val="bg1"/>
                </a:solidFill>
                <a:latin typeface="Meiryo" panose="020B0604030504040204" pitchFamily="34" charset="-128"/>
                <a:ea typeface="Meiryo" panose="020B0604030504040204" pitchFamily="34" charset="-128"/>
              </a:rPr>
              <a:t>などの健康や医療についてのタイムリーな個人データ</a:t>
            </a:r>
            <a:endParaRPr lang="en-US" altLang="ja-JP" sz="1200" dirty="0">
              <a:solidFill>
                <a:schemeClr val="bg1"/>
              </a:solidFill>
              <a:latin typeface="Meiryo" panose="020B0604030504040204" pitchFamily="34" charset="-128"/>
              <a:ea typeface="Meiryo" panose="020B0604030504040204" pitchFamily="34" charset="-128"/>
            </a:endParaRPr>
          </a:p>
        </p:txBody>
      </p:sp>
      <p:sp>
        <p:nvSpPr>
          <p:cNvPr id="15" name="テキスト ボックス 14">
            <a:extLst>
              <a:ext uri="{FF2B5EF4-FFF2-40B4-BE49-F238E27FC236}">
                <a16:creationId xmlns:a16="http://schemas.microsoft.com/office/drawing/2014/main" id="{C5069F8A-EEC9-1B4F-94FF-BEB27E330F29}"/>
              </a:ext>
            </a:extLst>
          </p:cNvPr>
          <p:cNvSpPr txBox="1"/>
          <p:nvPr/>
        </p:nvSpPr>
        <p:spPr>
          <a:xfrm>
            <a:off x="4944415" y="2290613"/>
            <a:ext cx="1795038" cy="369332"/>
          </a:xfrm>
          <a:prstGeom prst="rect">
            <a:avLst/>
          </a:prstGeom>
          <a:noFill/>
        </p:spPr>
        <p:txBody>
          <a:bodyPr wrap="square" rtlCol="0">
            <a:spAutoFit/>
          </a:bodyPr>
          <a:lstStyle/>
          <a:p>
            <a:pPr algn="ctr"/>
            <a:r>
              <a:rPr lang="ja-JP" altLang="en-US" b="1">
                <a:solidFill>
                  <a:schemeClr val="bg1"/>
                </a:solidFill>
                <a:latin typeface="Meiryo" panose="020B0604030504040204" pitchFamily="34" charset="-128"/>
                <a:ea typeface="Meiryo" panose="020B0604030504040204" pitchFamily="34" charset="-128"/>
              </a:rPr>
              <a:t>データ</a:t>
            </a:r>
            <a:endParaRPr lang="en-US" altLang="ja-JP" b="1" dirty="0">
              <a:solidFill>
                <a:schemeClr val="bg1"/>
              </a:solidFill>
              <a:latin typeface="Meiryo" panose="020B0604030504040204" pitchFamily="34" charset="-128"/>
              <a:ea typeface="Meiryo" panose="020B0604030504040204" pitchFamily="34" charset="-128"/>
            </a:endParaRPr>
          </a:p>
        </p:txBody>
      </p:sp>
      <p:sp>
        <p:nvSpPr>
          <p:cNvPr id="11" name="正方形/長方形 10">
            <a:extLst>
              <a:ext uri="{FF2B5EF4-FFF2-40B4-BE49-F238E27FC236}">
                <a16:creationId xmlns:a16="http://schemas.microsoft.com/office/drawing/2014/main" id="{F600E7F9-EBEA-9A47-88A7-22CBFA38C77A}"/>
              </a:ext>
            </a:extLst>
          </p:cNvPr>
          <p:cNvSpPr/>
          <p:nvPr/>
        </p:nvSpPr>
        <p:spPr>
          <a:xfrm>
            <a:off x="4944415" y="4447301"/>
            <a:ext cx="1810802" cy="1104957"/>
          </a:xfrm>
          <a:prstGeom prst="rect">
            <a:avLst/>
          </a:prstGeom>
          <a:solidFill>
            <a:schemeClr val="tx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 name="テキスト ボックス 16">
            <a:extLst>
              <a:ext uri="{FF2B5EF4-FFF2-40B4-BE49-F238E27FC236}">
                <a16:creationId xmlns:a16="http://schemas.microsoft.com/office/drawing/2014/main" id="{5606FDC0-A76F-8242-8DB9-40D1A48DEC9C}"/>
              </a:ext>
            </a:extLst>
          </p:cNvPr>
          <p:cNvSpPr txBox="1"/>
          <p:nvPr/>
        </p:nvSpPr>
        <p:spPr>
          <a:xfrm>
            <a:off x="4971053" y="4967701"/>
            <a:ext cx="1810802" cy="523220"/>
          </a:xfrm>
          <a:prstGeom prst="rect">
            <a:avLst/>
          </a:prstGeom>
          <a:noFill/>
        </p:spPr>
        <p:txBody>
          <a:bodyPr wrap="square" rtlCol="0">
            <a:spAutoFit/>
          </a:bodyPr>
          <a:lstStyle/>
          <a:p>
            <a:pPr marL="285750" indent="-285750">
              <a:buFont typeface="Wingdings" pitchFamily="2" charset="2"/>
              <a:buChar char="Ø"/>
            </a:pPr>
            <a:r>
              <a:rPr kumimoji="1" lang="ja-JP" altLang="en-US" sz="1400">
                <a:solidFill>
                  <a:schemeClr val="bg1"/>
                </a:solidFill>
                <a:latin typeface="Meiryo" panose="020B0604030504040204" pitchFamily="34" charset="-128"/>
                <a:ea typeface="Meiryo" panose="020B0604030504040204" pitchFamily="34" charset="-128"/>
              </a:rPr>
              <a:t>いまの状況</a:t>
            </a:r>
            <a:endParaRPr kumimoji="1" lang="en-US" altLang="ja-JP" sz="1400" dirty="0">
              <a:solidFill>
                <a:schemeClr val="bg1"/>
              </a:solidFill>
              <a:latin typeface="Meiryo" panose="020B0604030504040204" pitchFamily="34" charset="-128"/>
              <a:ea typeface="Meiryo" panose="020B0604030504040204" pitchFamily="34" charset="-128"/>
            </a:endParaRPr>
          </a:p>
          <a:p>
            <a:pPr marL="285750" indent="-285750">
              <a:buFont typeface="Wingdings" pitchFamily="2" charset="2"/>
              <a:buChar char="Ø"/>
            </a:pPr>
            <a:r>
              <a:rPr lang="ja-JP" altLang="en-US" sz="1400">
                <a:solidFill>
                  <a:schemeClr val="bg1"/>
                </a:solidFill>
                <a:latin typeface="Meiryo" panose="020B0604030504040204" pitchFamily="34" charset="-128"/>
                <a:ea typeface="Meiryo" panose="020B0604030504040204" pitchFamily="34" charset="-128"/>
              </a:rPr>
              <a:t>適切な保険商品</a:t>
            </a:r>
            <a:endParaRPr lang="en-US" altLang="ja-JP" sz="1400" dirty="0">
              <a:solidFill>
                <a:schemeClr val="bg1"/>
              </a:solidFill>
              <a:latin typeface="Meiryo" panose="020B0604030504040204" pitchFamily="34" charset="-128"/>
              <a:ea typeface="Meiryo" panose="020B0604030504040204" pitchFamily="34" charset="-128"/>
            </a:endParaRPr>
          </a:p>
        </p:txBody>
      </p:sp>
      <p:sp>
        <p:nvSpPr>
          <p:cNvPr id="18" name="テキスト ボックス 17">
            <a:extLst>
              <a:ext uri="{FF2B5EF4-FFF2-40B4-BE49-F238E27FC236}">
                <a16:creationId xmlns:a16="http://schemas.microsoft.com/office/drawing/2014/main" id="{D312D5E8-4F00-1048-9688-A3FE58D721BA}"/>
              </a:ext>
            </a:extLst>
          </p:cNvPr>
          <p:cNvSpPr txBox="1"/>
          <p:nvPr/>
        </p:nvSpPr>
        <p:spPr>
          <a:xfrm>
            <a:off x="4930871" y="4635284"/>
            <a:ext cx="1898079" cy="369332"/>
          </a:xfrm>
          <a:prstGeom prst="rect">
            <a:avLst/>
          </a:prstGeom>
          <a:noFill/>
        </p:spPr>
        <p:txBody>
          <a:bodyPr wrap="square" rtlCol="0">
            <a:spAutoFit/>
          </a:bodyPr>
          <a:lstStyle/>
          <a:p>
            <a:pPr algn="ctr"/>
            <a:r>
              <a:rPr lang="ja-JP" altLang="en-US" b="1">
                <a:solidFill>
                  <a:schemeClr val="bg1"/>
                </a:solidFill>
                <a:latin typeface="Meiryo" panose="020B0604030504040204" pitchFamily="34" charset="-128"/>
                <a:ea typeface="Meiryo" panose="020B0604030504040204" pitchFamily="34" charset="-128"/>
              </a:rPr>
              <a:t>活動支援</a:t>
            </a:r>
            <a:endParaRPr lang="en-US" altLang="ja-JP" b="1" dirty="0">
              <a:solidFill>
                <a:schemeClr val="bg1"/>
              </a:solidFill>
              <a:latin typeface="Meiryo" panose="020B0604030504040204" pitchFamily="34" charset="-128"/>
              <a:ea typeface="Meiryo" panose="020B0604030504040204" pitchFamily="34" charset="-128"/>
            </a:endParaRPr>
          </a:p>
        </p:txBody>
      </p:sp>
      <p:sp>
        <p:nvSpPr>
          <p:cNvPr id="22" name="右矢印 21">
            <a:extLst>
              <a:ext uri="{FF2B5EF4-FFF2-40B4-BE49-F238E27FC236}">
                <a16:creationId xmlns:a16="http://schemas.microsoft.com/office/drawing/2014/main" id="{FE2E92C7-D7C1-BE40-9806-70A75E0A04E5}"/>
              </a:ext>
            </a:extLst>
          </p:cNvPr>
          <p:cNvSpPr/>
          <p:nvPr/>
        </p:nvSpPr>
        <p:spPr>
          <a:xfrm>
            <a:off x="4219041" y="3321444"/>
            <a:ext cx="902811" cy="814952"/>
          </a:xfrm>
          <a:prstGeom prst="right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右矢印 22">
            <a:extLst>
              <a:ext uri="{FF2B5EF4-FFF2-40B4-BE49-F238E27FC236}">
                <a16:creationId xmlns:a16="http://schemas.microsoft.com/office/drawing/2014/main" id="{F3FAE7F3-57C3-F049-BF6B-896A99ACE8BF}"/>
              </a:ext>
            </a:extLst>
          </p:cNvPr>
          <p:cNvSpPr/>
          <p:nvPr/>
        </p:nvSpPr>
        <p:spPr>
          <a:xfrm rot="5400000">
            <a:off x="5457815" y="3940954"/>
            <a:ext cx="791729" cy="513524"/>
          </a:xfrm>
          <a:prstGeom prst="rightArrow">
            <a:avLst>
              <a:gd name="adj1" fmla="val 50000"/>
              <a:gd name="adj2" fmla="val 46552"/>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U ターン矢印 15">
            <a:extLst>
              <a:ext uri="{FF2B5EF4-FFF2-40B4-BE49-F238E27FC236}">
                <a16:creationId xmlns:a16="http://schemas.microsoft.com/office/drawing/2014/main" id="{7391D1EF-A69C-7042-91A8-F7BACC1F1B3E}"/>
              </a:ext>
            </a:extLst>
          </p:cNvPr>
          <p:cNvSpPr/>
          <p:nvPr/>
        </p:nvSpPr>
        <p:spPr>
          <a:xfrm flipH="1">
            <a:off x="746877" y="1174963"/>
            <a:ext cx="7674179" cy="1777411"/>
          </a:xfrm>
          <a:prstGeom prst="uturnArrow">
            <a:avLst>
              <a:gd name="adj1" fmla="val 22413"/>
              <a:gd name="adj2" fmla="val 21086"/>
              <a:gd name="adj3" fmla="val 31080"/>
              <a:gd name="adj4" fmla="val 43750"/>
              <a:gd name="adj5" fmla="val 100000"/>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U ターン矢印 26">
            <a:extLst>
              <a:ext uri="{FF2B5EF4-FFF2-40B4-BE49-F238E27FC236}">
                <a16:creationId xmlns:a16="http://schemas.microsoft.com/office/drawing/2014/main" id="{ED594FCA-F481-C84F-AD00-5AF3C270A779}"/>
              </a:ext>
            </a:extLst>
          </p:cNvPr>
          <p:cNvSpPr/>
          <p:nvPr/>
        </p:nvSpPr>
        <p:spPr>
          <a:xfrm rot="10800000" flipH="1">
            <a:off x="917146" y="4559399"/>
            <a:ext cx="7674179" cy="1928295"/>
          </a:xfrm>
          <a:prstGeom prst="uturnArrow">
            <a:avLst>
              <a:gd name="adj1" fmla="val 20899"/>
              <a:gd name="adj2" fmla="val 18815"/>
              <a:gd name="adj3" fmla="val 31453"/>
              <a:gd name="adj4" fmla="val 43750"/>
              <a:gd name="adj5" fmla="val 100000"/>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 name="テキスト ボックス 18">
            <a:extLst>
              <a:ext uri="{FF2B5EF4-FFF2-40B4-BE49-F238E27FC236}">
                <a16:creationId xmlns:a16="http://schemas.microsoft.com/office/drawing/2014/main" id="{1BA01554-4E4A-2B43-800F-5D7A7EC0740B}"/>
              </a:ext>
            </a:extLst>
          </p:cNvPr>
          <p:cNvSpPr txBox="1"/>
          <p:nvPr/>
        </p:nvSpPr>
        <p:spPr>
          <a:xfrm>
            <a:off x="1914862" y="1227076"/>
            <a:ext cx="5314276" cy="338554"/>
          </a:xfrm>
          <a:prstGeom prst="rect">
            <a:avLst/>
          </a:prstGeom>
          <a:noFill/>
        </p:spPr>
        <p:txBody>
          <a:bodyPr wrap="none" rtlCol="0">
            <a:spAutoFit/>
          </a:bodyPr>
          <a:lstStyle/>
          <a:p>
            <a:pPr algn="ctr"/>
            <a:r>
              <a:rPr kumimoji="1" lang="ja-JP" altLang="en-US" sz="1600">
                <a:solidFill>
                  <a:schemeClr val="bg1"/>
                </a:solidFill>
                <a:latin typeface="Meiryo" panose="020B0604030504040204" pitchFamily="34" charset="-128"/>
                <a:ea typeface="Meiryo" panose="020B0604030504040204" pitchFamily="34" charset="-128"/>
              </a:rPr>
              <a:t>状況に応じたタイムリーな応対・的確な保険商品の提案</a:t>
            </a:r>
          </a:p>
        </p:txBody>
      </p:sp>
      <p:sp>
        <p:nvSpPr>
          <p:cNvPr id="32" name="テキスト ボックス 31">
            <a:extLst>
              <a:ext uri="{FF2B5EF4-FFF2-40B4-BE49-F238E27FC236}">
                <a16:creationId xmlns:a16="http://schemas.microsoft.com/office/drawing/2014/main" id="{BF7EC4F1-06D5-AD47-A597-D58B51DA899D}"/>
              </a:ext>
            </a:extLst>
          </p:cNvPr>
          <p:cNvSpPr txBox="1"/>
          <p:nvPr/>
        </p:nvSpPr>
        <p:spPr>
          <a:xfrm>
            <a:off x="3556337" y="6152988"/>
            <a:ext cx="2031325" cy="338554"/>
          </a:xfrm>
          <a:prstGeom prst="rect">
            <a:avLst/>
          </a:prstGeom>
          <a:noFill/>
        </p:spPr>
        <p:txBody>
          <a:bodyPr wrap="none" rtlCol="0">
            <a:spAutoFit/>
          </a:bodyPr>
          <a:lstStyle/>
          <a:p>
            <a:pPr algn="ctr"/>
            <a:r>
              <a:rPr kumimoji="1" lang="ja-JP" altLang="en-US" sz="1600">
                <a:solidFill>
                  <a:schemeClr val="bg1"/>
                </a:solidFill>
                <a:latin typeface="Meiryo" panose="020B0604030504040204" pitchFamily="34" charset="-128"/>
                <a:ea typeface="Meiryo" panose="020B0604030504040204" pitchFamily="34" charset="-128"/>
              </a:rPr>
              <a:t>感動・信頼・ファン</a:t>
            </a:r>
          </a:p>
        </p:txBody>
      </p:sp>
      <p:sp>
        <p:nvSpPr>
          <p:cNvPr id="33" name="テキスト ボックス 32">
            <a:extLst>
              <a:ext uri="{FF2B5EF4-FFF2-40B4-BE49-F238E27FC236}">
                <a16:creationId xmlns:a16="http://schemas.microsoft.com/office/drawing/2014/main" id="{F76A1218-0E6A-214C-B06D-DA4EDEBC9E09}"/>
              </a:ext>
            </a:extLst>
          </p:cNvPr>
          <p:cNvSpPr txBox="1"/>
          <p:nvPr/>
        </p:nvSpPr>
        <p:spPr>
          <a:xfrm>
            <a:off x="2371923" y="878201"/>
            <a:ext cx="4400154" cy="307777"/>
          </a:xfrm>
          <a:prstGeom prst="rect">
            <a:avLst/>
          </a:prstGeom>
          <a:noFill/>
        </p:spPr>
        <p:txBody>
          <a:bodyPr wrap="square" rtlCol="0">
            <a:spAutoFit/>
          </a:bodyPr>
          <a:lstStyle/>
          <a:p>
            <a:pPr algn="ctr"/>
            <a:r>
              <a:rPr lang="ja-JP" altLang="en-US" sz="1400" b="1">
                <a:solidFill>
                  <a:schemeClr val="accent3">
                    <a:lumMod val="75000"/>
                  </a:schemeClr>
                </a:solidFill>
                <a:latin typeface="Meiryo" panose="020B0604030504040204" pitchFamily="34" charset="-128"/>
                <a:ea typeface="Meiryo" panose="020B0604030504040204" pitchFamily="34" charset="-128"/>
              </a:rPr>
              <a:t>ハイタッチ（</a:t>
            </a:r>
            <a:r>
              <a:rPr lang="en-US" altLang="ja-JP" sz="1400" b="1" dirty="0">
                <a:solidFill>
                  <a:schemeClr val="accent3">
                    <a:lumMod val="75000"/>
                  </a:schemeClr>
                </a:solidFill>
                <a:latin typeface="Meiryo" panose="020B0604030504040204" pitchFamily="34" charset="-128"/>
                <a:ea typeface="Meiryo" panose="020B0604030504040204" pitchFamily="34" charset="-128"/>
              </a:rPr>
              <a:t>1</a:t>
            </a:r>
            <a:r>
              <a:rPr lang="ja-JP" altLang="en-US" sz="1400" b="1">
                <a:solidFill>
                  <a:schemeClr val="accent3">
                    <a:lumMod val="75000"/>
                  </a:schemeClr>
                </a:solidFill>
                <a:latin typeface="Meiryo" panose="020B0604030504040204" pitchFamily="34" charset="-128"/>
                <a:ea typeface="Meiryo" panose="020B0604030504040204" pitchFamily="34" charset="-128"/>
              </a:rPr>
              <a:t>対</a:t>
            </a:r>
            <a:r>
              <a:rPr lang="en-US" altLang="ja-JP" sz="1400" b="1" dirty="0">
                <a:solidFill>
                  <a:schemeClr val="accent3">
                    <a:lumMod val="75000"/>
                  </a:schemeClr>
                </a:solidFill>
                <a:latin typeface="Meiryo" panose="020B0604030504040204" pitchFamily="34" charset="-128"/>
                <a:ea typeface="Meiryo" panose="020B0604030504040204" pitchFamily="34" charset="-128"/>
              </a:rPr>
              <a:t>1</a:t>
            </a:r>
            <a:r>
              <a:rPr lang="ja-JP" altLang="en-US" sz="1400" b="1">
                <a:solidFill>
                  <a:schemeClr val="accent3">
                    <a:lumMod val="75000"/>
                  </a:schemeClr>
                </a:solidFill>
                <a:latin typeface="Meiryo" panose="020B0604030504040204" pitchFamily="34" charset="-128"/>
                <a:ea typeface="Meiryo" panose="020B0604030504040204" pitchFamily="34" charset="-128"/>
              </a:rPr>
              <a:t>：丁寧な顧客個別の対応）</a:t>
            </a:r>
            <a:endParaRPr lang="en-US" altLang="ja-JP" sz="1400" b="1" dirty="0">
              <a:solidFill>
                <a:schemeClr val="accent3">
                  <a:lumMod val="75000"/>
                </a:schemeClr>
              </a:solidFill>
              <a:latin typeface="Meiryo" panose="020B0604030504040204" pitchFamily="34" charset="-128"/>
              <a:ea typeface="Meiryo" panose="020B0604030504040204" pitchFamily="34" charset="-128"/>
            </a:endParaRPr>
          </a:p>
        </p:txBody>
      </p:sp>
      <p:sp>
        <p:nvSpPr>
          <p:cNvPr id="34" name="テキスト ボックス 33">
            <a:extLst>
              <a:ext uri="{FF2B5EF4-FFF2-40B4-BE49-F238E27FC236}">
                <a16:creationId xmlns:a16="http://schemas.microsoft.com/office/drawing/2014/main" id="{1D2B4A39-42BE-374C-B59F-632A9734E653}"/>
              </a:ext>
            </a:extLst>
          </p:cNvPr>
          <p:cNvSpPr txBox="1"/>
          <p:nvPr/>
        </p:nvSpPr>
        <p:spPr>
          <a:xfrm>
            <a:off x="2180386" y="1787566"/>
            <a:ext cx="4769708" cy="307777"/>
          </a:xfrm>
          <a:prstGeom prst="rect">
            <a:avLst/>
          </a:prstGeom>
          <a:noFill/>
        </p:spPr>
        <p:txBody>
          <a:bodyPr wrap="square" rtlCol="0">
            <a:spAutoFit/>
          </a:bodyPr>
          <a:lstStyle/>
          <a:p>
            <a:pPr algn="ctr"/>
            <a:r>
              <a:rPr lang="ja-JP" altLang="en-US" sz="1400" b="1">
                <a:solidFill>
                  <a:schemeClr val="accent2">
                    <a:lumMod val="75000"/>
                  </a:schemeClr>
                </a:solidFill>
                <a:latin typeface="Meiryo" panose="020B0604030504040204" pitchFamily="34" charset="-128"/>
                <a:ea typeface="Meiryo" panose="020B0604030504040204" pitchFamily="34" charset="-128"/>
              </a:rPr>
              <a:t>デジタルタッチ（</a:t>
            </a:r>
            <a:r>
              <a:rPr lang="en-US" altLang="ja-JP" sz="1400" b="1" dirty="0">
                <a:solidFill>
                  <a:schemeClr val="accent2">
                    <a:lumMod val="75000"/>
                  </a:schemeClr>
                </a:solidFill>
                <a:latin typeface="Meiryo" panose="020B0604030504040204" pitchFamily="34" charset="-128"/>
                <a:ea typeface="Meiryo" panose="020B0604030504040204" pitchFamily="34" charset="-128"/>
              </a:rPr>
              <a:t>1</a:t>
            </a:r>
            <a:r>
              <a:rPr lang="ja-JP" altLang="en-US" sz="1400" b="1">
                <a:solidFill>
                  <a:schemeClr val="accent2">
                    <a:lumMod val="75000"/>
                  </a:schemeClr>
                </a:solidFill>
                <a:latin typeface="Meiryo" panose="020B0604030504040204" pitchFamily="34" charset="-128"/>
                <a:ea typeface="Meiryo" panose="020B0604030504040204" pitchFamily="34" charset="-128"/>
              </a:rPr>
              <a:t>対多：効率よく顧客の裾野を拡大）</a:t>
            </a:r>
            <a:endParaRPr lang="en-US" altLang="ja-JP" sz="1400" b="1" dirty="0">
              <a:solidFill>
                <a:schemeClr val="accent2">
                  <a:lumMod val="75000"/>
                </a:schemeClr>
              </a:solidFill>
              <a:latin typeface="Meiryo" panose="020B0604030504040204" pitchFamily="34" charset="-128"/>
              <a:ea typeface="Meiryo" panose="020B0604030504040204" pitchFamily="34" charset="-128"/>
            </a:endParaRPr>
          </a:p>
        </p:txBody>
      </p:sp>
      <p:sp>
        <p:nvSpPr>
          <p:cNvPr id="20" name="左右矢印 19">
            <a:extLst>
              <a:ext uri="{FF2B5EF4-FFF2-40B4-BE49-F238E27FC236}">
                <a16:creationId xmlns:a16="http://schemas.microsoft.com/office/drawing/2014/main" id="{E67463C6-5A3A-5045-AD66-F8C58108A473}"/>
              </a:ext>
            </a:extLst>
          </p:cNvPr>
          <p:cNvSpPr/>
          <p:nvPr/>
        </p:nvSpPr>
        <p:spPr>
          <a:xfrm>
            <a:off x="1482408" y="3315438"/>
            <a:ext cx="838403" cy="817617"/>
          </a:xfrm>
          <a:prstGeom prst="leftRightArrow">
            <a:avLst>
              <a:gd name="adj1" fmla="val 50000"/>
              <a:gd name="adj2" fmla="val 34750"/>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6">
                  <a:lumMod val="75000"/>
                </a:schemeClr>
              </a:solidFill>
              <a:latin typeface="ＭＳ Ｐゴシック"/>
              <a:ea typeface="ＭＳ Ｐゴシック"/>
              <a:cs typeface="ＭＳ Ｐゴシック"/>
            </a:endParaRPr>
          </a:p>
        </p:txBody>
      </p:sp>
      <p:sp>
        <p:nvSpPr>
          <p:cNvPr id="36" name="テキスト ボックス 35">
            <a:extLst>
              <a:ext uri="{FF2B5EF4-FFF2-40B4-BE49-F238E27FC236}">
                <a16:creationId xmlns:a16="http://schemas.microsoft.com/office/drawing/2014/main" id="{3852AF2C-5356-5D49-AEC6-88D7524AD18F}"/>
              </a:ext>
            </a:extLst>
          </p:cNvPr>
          <p:cNvSpPr txBox="1"/>
          <p:nvPr/>
        </p:nvSpPr>
        <p:spPr>
          <a:xfrm>
            <a:off x="1458211" y="3634866"/>
            <a:ext cx="902811" cy="215444"/>
          </a:xfrm>
          <a:prstGeom prst="rect">
            <a:avLst/>
          </a:prstGeom>
          <a:noFill/>
        </p:spPr>
        <p:txBody>
          <a:bodyPr wrap="none" rtlCol="0">
            <a:spAutoFit/>
          </a:bodyPr>
          <a:lstStyle/>
          <a:p>
            <a:pPr algn="ctr"/>
            <a:r>
              <a:rPr kumimoji="1" lang="ja-JP" altLang="en-US" sz="800">
                <a:solidFill>
                  <a:schemeClr val="bg1"/>
                </a:solidFill>
                <a:latin typeface="Meiryo" panose="020B0604030504040204" pitchFamily="34" charset="-128"/>
                <a:ea typeface="Meiryo" panose="020B0604030504040204" pitchFamily="34" charset="-128"/>
              </a:rPr>
              <a:t>圧倒的な</a:t>
            </a:r>
            <a:r>
              <a:rPr lang="ja-JP" altLang="en-US" sz="800">
                <a:solidFill>
                  <a:schemeClr val="bg1"/>
                </a:solidFill>
                <a:latin typeface="Meiryo" panose="020B0604030504040204" pitchFamily="34" charset="-128"/>
                <a:ea typeface="Meiryo" panose="020B0604030504040204" pitchFamily="34" charset="-128"/>
              </a:rPr>
              <a:t>利便性</a:t>
            </a:r>
            <a:endParaRPr kumimoji="1" lang="ja-JP" altLang="en-US" sz="800">
              <a:solidFill>
                <a:schemeClr val="bg1"/>
              </a:solidFill>
              <a:latin typeface="Meiryo" panose="020B0604030504040204" pitchFamily="34" charset="-128"/>
              <a:ea typeface="Meiryo" panose="020B0604030504040204" pitchFamily="34" charset="-128"/>
            </a:endParaRPr>
          </a:p>
        </p:txBody>
      </p:sp>
      <p:sp>
        <p:nvSpPr>
          <p:cNvPr id="39" name="テキスト ボックス 38">
            <a:extLst>
              <a:ext uri="{FF2B5EF4-FFF2-40B4-BE49-F238E27FC236}">
                <a16:creationId xmlns:a16="http://schemas.microsoft.com/office/drawing/2014/main" id="{A8E86764-337A-0D4F-AE45-8AC256B12C3A}"/>
              </a:ext>
            </a:extLst>
          </p:cNvPr>
          <p:cNvSpPr txBox="1"/>
          <p:nvPr/>
        </p:nvSpPr>
        <p:spPr>
          <a:xfrm>
            <a:off x="6703468" y="4145104"/>
            <a:ext cx="1261884" cy="415498"/>
          </a:xfrm>
          <a:prstGeom prst="rect">
            <a:avLst/>
          </a:prstGeom>
          <a:noFill/>
        </p:spPr>
        <p:txBody>
          <a:bodyPr wrap="none" rtlCol="0">
            <a:spAutoFit/>
          </a:bodyPr>
          <a:lstStyle/>
          <a:p>
            <a:pPr algn="ctr"/>
            <a:r>
              <a:rPr kumimoji="1" lang="ja-JP" altLang="en-US" sz="1050">
                <a:solidFill>
                  <a:schemeClr val="accent6">
                    <a:lumMod val="50000"/>
                  </a:schemeClr>
                </a:solidFill>
                <a:latin typeface="Meiryo" panose="020B0604030504040204" pitchFamily="34" charset="-128"/>
                <a:ea typeface="Meiryo" panose="020B0604030504040204" pitchFamily="34" charset="-128"/>
              </a:rPr>
              <a:t>的確なタイミング</a:t>
            </a:r>
            <a:endParaRPr kumimoji="1" lang="en-US" altLang="ja-JP" sz="1050" dirty="0">
              <a:solidFill>
                <a:schemeClr val="accent6">
                  <a:lumMod val="50000"/>
                </a:schemeClr>
              </a:solidFill>
              <a:latin typeface="Meiryo" panose="020B0604030504040204" pitchFamily="34" charset="-128"/>
              <a:ea typeface="Meiryo" panose="020B0604030504040204" pitchFamily="34" charset="-128"/>
            </a:endParaRPr>
          </a:p>
          <a:p>
            <a:pPr algn="ctr"/>
            <a:r>
              <a:rPr lang="ja-JP" altLang="en-US" sz="1050">
                <a:solidFill>
                  <a:schemeClr val="accent6">
                    <a:lumMod val="50000"/>
                  </a:schemeClr>
                </a:solidFill>
                <a:latin typeface="Meiryo" panose="020B0604030504040204" pitchFamily="34" charset="-128"/>
                <a:ea typeface="Meiryo" panose="020B0604030504040204" pitchFamily="34" charset="-128"/>
              </a:rPr>
              <a:t>顧客に関する情報</a:t>
            </a:r>
            <a:endParaRPr kumimoji="1" lang="ja-JP" altLang="en-US" sz="1050">
              <a:solidFill>
                <a:schemeClr val="accent6">
                  <a:lumMod val="50000"/>
                </a:schemeClr>
              </a:solidFill>
              <a:latin typeface="Meiryo" panose="020B0604030504040204" pitchFamily="34" charset="-128"/>
              <a:ea typeface="Meiryo" panose="020B0604030504040204" pitchFamily="34" charset="-128"/>
            </a:endParaRPr>
          </a:p>
        </p:txBody>
      </p:sp>
      <p:sp>
        <p:nvSpPr>
          <p:cNvPr id="31" name="曲折矢印 30">
            <a:extLst>
              <a:ext uri="{FF2B5EF4-FFF2-40B4-BE49-F238E27FC236}">
                <a16:creationId xmlns:a16="http://schemas.microsoft.com/office/drawing/2014/main" id="{24315BEC-611F-7A41-B2E5-64CAC6226EAC}"/>
              </a:ext>
            </a:extLst>
          </p:cNvPr>
          <p:cNvSpPr/>
          <p:nvPr/>
        </p:nvSpPr>
        <p:spPr>
          <a:xfrm>
            <a:off x="6417216" y="3724132"/>
            <a:ext cx="1422880" cy="835268"/>
          </a:xfrm>
          <a:prstGeom prst="bentArrow">
            <a:avLst>
              <a:gd name="adj1" fmla="val 24270"/>
              <a:gd name="adj2" fmla="val 25000"/>
              <a:gd name="adj3" fmla="val 25000"/>
              <a:gd name="adj4" fmla="val 43750"/>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2" name="図 1">
            <a:extLst>
              <a:ext uri="{FF2B5EF4-FFF2-40B4-BE49-F238E27FC236}">
                <a16:creationId xmlns:a16="http://schemas.microsoft.com/office/drawing/2014/main" id="{DBCB3C33-E358-4248-93B6-799735C1D217}"/>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284814" y="2913704"/>
            <a:ext cx="1657768" cy="1657768"/>
          </a:xfrm>
          <a:prstGeom prst="rect">
            <a:avLst/>
          </a:prstGeom>
          <a:effectLst>
            <a:outerShdw blurRad="50800" dist="38100" dir="2700000" algn="tl" rotWithShape="0">
              <a:prstClr val="black">
                <a:alpha val="40000"/>
              </a:prstClr>
            </a:outerShdw>
          </a:effectLst>
        </p:spPr>
      </p:pic>
      <p:pic>
        <p:nvPicPr>
          <p:cNvPr id="35" name="図 34">
            <a:extLst>
              <a:ext uri="{FF2B5EF4-FFF2-40B4-BE49-F238E27FC236}">
                <a16:creationId xmlns:a16="http://schemas.microsoft.com/office/drawing/2014/main" id="{6E52E74D-5AF0-0C4D-8748-46750EB5A8D6}"/>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7799978" y="3438679"/>
            <a:ext cx="969200" cy="969200"/>
          </a:xfrm>
          <a:prstGeom prst="rect">
            <a:avLst/>
          </a:prstGeom>
          <a:effectLst>
            <a:outerShdw blurRad="50800" dist="38100" dir="2700000" algn="tl" rotWithShape="0">
              <a:prstClr val="black">
                <a:alpha val="40000"/>
              </a:prstClr>
            </a:outerShdw>
          </a:effectLst>
        </p:spPr>
      </p:pic>
      <p:sp>
        <p:nvSpPr>
          <p:cNvPr id="3" name="四角形吹き出し 2">
            <a:extLst>
              <a:ext uri="{FF2B5EF4-FFF2-40B4-BE49-F238E27FC236}">
                <a16:creationId xmlns:a16="http://schemas.microsoft.com/office/drawing/2014/main" id="{EB2D34FA-BAC6-65FC-02C5-16C2B45FABF9}"/>
              </a:ext>
            </a:extLst>
          </p:cNvPr>
          <p:cNvSpPr/>
          <p:nvPr/>
        </p:nvSpPr>
        <p:spPr>
          <a:xfrm>
            <a:off x="3636041" y="2748409"/>
            <a:ext cx="1164900" cy="244652"/>
          </a:xfrm>
          <a:prstGeom prst="wedgeRectCallout">
            <a:avLst>
              <a:gd name="adj1" fmla="val 5054"/>
              <a:gd name="adj2" fmla="val -141389"/>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a:solidFill>
                  <a:srgbClr val="FFFFFF"/>
                </a:solidFill>
                <a:latin typeface="ＭＳ Ｐゴシック"/>
                <a:ea typeface="ＭＳ Ｐゴシック"/>
                <a:cs typeface="ＭＳ Ｐゴシック"/>
              </a:rPr>
              <a:t>Good Doctor</a:t>
            </a:r>
            <a:endParaRPr kumimoji="1" lang="ja-JP" altLang="en-US" sz="1200" dirty="0">
              <a:solidFill>
                <a:srgbClr val="FFFFFF"/>
              </a:solidFill>
              <a:latin typeface="ＭＳ Ｐゴシック"/>
              <a:ea typeface="ＭＳ Ｐゴシック"/>
              <a:cs typeface="ＭＳ Ｐゴシック"/>
            </a:endParaRPr>
          </a:p>
        </p:txBody>
      </p:sp>
      <p:cxnSp>
        <p:nvCxnSpPr>
          <p:cNvPr id="6" name="直線コネクタ 5">
            <a:extLst>
              <a:ext uri="{FF2B5EF4-FFF2-40B4-BE49-F238E27FC236}">
                <a16:creationId xmlns:a16="http://schemas.microsoft.com/office/drawing/2014/main" id="{1CE9C0D2-3011-31EA-0A66-59E5458A1B5E}"/>
              </a:ext>
            </a:extLst>
          </p:cNvPr>
          <p:cNvCxnSpPr>
            <a:cxnSpLocks/>
          </p:cNvCxnSpPr>
          <p:nvPr/>
        </p:nvCxnSpPr>
        <p:spPr>
          <a:xfrm>
            <a:off x="3413437" y="2514182"/>
            <a:ext cx="828163" cy="6317"/>
          </a:xfrm>
          <a:prstGeom prst="line">
            <a:avLst/>
          </a:prstGeom>
          <a:ln>
            <a:solidFill>
              <a:srgbClr val="7030A0"/>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28661006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BA673FE3-28CE-3B01-BF14-1A943F966797}"/>
              </a:ext>
            </a:extLst>
          </p:cNvPr>
          <p:cNvSpPr>
            <a:spLocks noGrp="1"/>
          </p:cNvSpPr>
          <p:nvPr>
            <p:ph type="title"/>
          </p:nvPr>
        </p:nvSpPr>
        <p:spPr/>
        <p:txBody>
          <a:bodyPr/>
          <a:lstStyle/>
          <a:p>
            <a:r>
              <a:rPr kumimoji="1" lang="ja-JP" altLang="en-US"/>
              <a:t>参考：サービス・デザイン</a:t>
            </a:r>
          </a:p>
        </p:txBody>
      </p:sp>
      <p:pic>
        <p:nvPicPr>
          <p:cNvPr id="1026" name="Picture 2">
            <a:hlinkClick r:id="rId2"/>
            <a:extLst>
              <a:ext uri="{FF2B5EF4-FFF2-40B4-BE49-F238E27FC236}">
                <a16:creationId xmlns:a16="http://schemas.microsoft.com/office/drawing/2014/main" id="{7CAB276A-7E8E-2476-E0B3-B223ADC95B4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42007" y="1243177"/>
            <a:ext cx="3209784" cy="453442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028" name="Picture 4">
            <a:hlinkClick r:id="rId4"/>
            <a:extLst>
              <a:ext uri="{FF2B5EF4-FFF2-40B4-BE49-F238E27FC236}">
                <a16:creationId xmlns:a16="http://schemas.microsoft.com/office/drawing/2014/main" id="{640CE47E-0DEB-5B96-F607-48BEA385308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61041" y="2777616"/>
            <a:ext cx="3740952" cy="2999984"/>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7" name="テキスト ボックス 6">
            <a:extLst>
              <a:ext uri="{FF2B5EF4-FFF2-40B4-BE49-F238E27FC236}">
                <a16:creationId xmlns:a16="http://schemas.microsoft.com/office/drawing/2014/main" id="{FA88B290-EDC7-6428-E3C6-221944A5999F}"/>
              </a:ext>
            </a:extLst>
          </p:cNvPr>
          <p:cNvSpPr txBox="1"/>
          <p:nvPr/>
        </p:nvSpPr>
        <p:spPr>
          <a:xfrm>
            <a:off x="842007" y="5939894"/>
            <a:ext cx="3209784" cy="523220"/>
          </a:xfrm>
          <a:prstGeom prst="rect">
            <a:avLst/>
          </a:prstGeom>
          <a:noFill/>
        </p:spPr>
        <p:txBody>
          <a:bodyPr wrap="square">
            <a:spAutoFit/>
          </a:bodyPr>
          <a:lstStyle/>
          <a:p>
            <a:r>
              <a:rPr lang="ja-JP" altLang="en-US" sz="1400" b="0" i="0">
                <a:solidFill>
                  <a:srgbClr val="333333"/>
                </a:solidFill>
                <a:effectLst/>
                <a:latin typeface="Meiryo" panose="020B0604030504040204" pitchFamily="34" charset="-128"/>
                <a:ea typeface="Meiryo" panose="020B0604030504040204" pitchFamily="34" charset="-128"/>
              </a:rPr>
              <a:t>サービスデザインの基礎から理解を深めたいと思っている方におすすめ</a:t>
            </a:r>
            <a:endParaRPr lang="ja-JP" altLang="en-US" sz="1400">
              <a:latin typeface="Meiryo" panose="020B0604030504040204" pitchFamily="34" charset="-128"/>
              <a:ea typeface="Meiryo" panose="020B0604030504040204" pitchFamily="34" charset="-128"/>
            </a:endParaRPr>
          </a:p>
        </p:txBody>
      </p:sp>
      <p:sp>
        <p:nvSpPr>
          <p:cNvPr id="9" name="テキスト ボックス 8">
            <a:extLst>
              <a:ext uri="{FF2B5EF4-FFF2-40B4-BE49-F238E27FC236}">
                <a16:creationId xmlns:a16="http://schemas.microsoft.com/office/drawing/2014/main" id="{CA3BA08D-CE40-72E0-4318-8490193F1497}"/>
              </a:ext>
            </a:extLst>
          </p:cNvPr>
          <p:cNvSpPr txBox="1"/>
          <p:nvPr/>
        </p:nvSpPr>
        <p:spPr>
          <a:xfrm>
            <a:off x="4572000" y="5939894"/>
            <a:ext cx="3729993" cy="523220"/>
          </a:xfrm>
          <a:prstGeom prst="rect">
            <a:avLst/>
          </a:prstGeom>
          <a:noFill/>
        </p:spPr>
        <p:txBody>
          <a:bodyPr wrap="square">
            <a:spAutoFit/>
          </a:bodyPr>
          <a:lstStyle>
            <a:defPPr>
              <a:defRPr lang="ja-JP"/>
            </a:defPPr>
            <a:lvl1pPr>
              <a:defRPr sz="1400" b="0" i="0">
                <a:solidFill>
                  <a:srgbClr val="333333"/>
                </a:solidFill>
                <a:effectLst/>
                <a:latin typeface="Meiryo" panose="020B0604030504040204" pitchFamily="34" charset="-128"/>
                <a:ea typeface="Meiryo" panose="020B0604030504040204" pitchFamily="34" charset="-128"/>
              </a:defRPr>
            </a:lvl1pPr>
          </a:lstStyle>
          <a:p>
            <a:r>
              <a:rPr lang="ja-JP" altLang="en-US"/>
              <a:t>実践に焦点を当てた</a:t>
            </a:r>
            <a:r>
              <a:rPr lang="en" altLang="ja-JP" dirty="0"/>
              <a:t>This is Service Design Thinking</a:t>
            </a:r>
            <a:r>
              <a:rPr lang="ja-JP" altLang="en-US"/>
              <a:t>の続編</a:t>
            </a:r>
          </a:p>
        </p:txBody>
      </p:sp>
      <p:sp>
        <p:nvSpPr>
          <p:cNvPr id="11" name="テキスト ボックス 10">
            <a:extLst>
              <a:ext uri="{FF2B5EF4-FFF2-40B4-BE49-F238E27FC236}">
                <a16:creationId xmlns:a16="http://schemas.microsoft.com/office/drawing/2014/main" id="{CA1CEA47-B2FE-85C7-10A8-937438C58EBA}"/>
              </a:ext>
            </a:extLst>
          </p:cNvPr>
          <p:cNvSpPr txBox="1"/>
          <p:nvPr/>
        </p:nvSpPr>
        <p:spPr>
          <a:xfrm>
            <a:off x="4561041" y="1080400"/>
            <a:ext cx="3800082" cy="1631216"/>
          </a:xfrm>
          <a:prstGeom prst="rect">
            <a:avLst/>
          </a:prstGeom>
          <a:noFill/>
        </p:spPr>
        <p:txBody>
          <a:bodyPr wrap="square">
            <a:spAutoFit/>
          </a:bodyPr>
          <a:lstStyle/>
          <a:p>
            <a:pPr algn="l"/>
            <a:r>
              <a:rPr lang="ja-JP" altLang="en-US" sz="1050" b="0" i="0">
                <a:solidFill>
                  <a:srgbClr val="222222"/>
                </a:solidFill>
                <a:effectLst/>
                <a:latin typeface="Meiryo" panose="020B0604030504040204" pitchFamily="34" charset="-128"/>
                <a:ea typeface="Meiryo" panose="020B0604030504040204" pitchFamily="34" charset="-128"/>
              </a:rPr>
              <a:t>サービスデザインは、商品・サービスの価値を顧客視点で創造し、継続して提供できる組織や仕組みを構築していくこと。</a:t>
            </a:r>
            <a:endParaRPr lang="en-US" altLang="ja-JP" sz="1050" b="0" i="0" dirty="0">
              <a:solidFill>
                <a:srgbClr val="222222"/>
              </a:solidFill>
              <a:effectLst/>
              <a:latin typeface="Meiryo" panose="020B0604030504040204" pitchFamily="34" charset="-128"/>
              <a:ea typeface="Meiryo" panose="020B0604030504040204" pitchFamily="34" charset="-128"/>
            </a:endParaRPr>
          </a:p>
          <a:p>
            <a:pPr algn="l"/>
            <a:endParaRPr lang="en-US" altLang="ja-JP" sz="800" b="0" i="0" dirty="0">
              <a:solidFill>
                <a:srgbClr val="222222"/>
              </a:solidFill>
              <a:effectLst/>
              <a:latin typeface="Meiryo" panose="020B0604030504040204" pitchFamily="34" charset="-128"/>
              <a:ea typeface="Meiryo" panose="020B0604030504040204" pitchFamily="34" charset="-128"/>
            </a:endParaRPr>
          </a:p>
          <a:p>
            <a:pPr algn="l"/>
            <a:r>
              <a:rPr lang="ja-JP" altLang="en-US" sz="1050" b="1" i="0">
                <a:solidFill>
                  <a:srgbClr val="222222"/>
                </a:solidFill>
                <a:effectLst/>
                <a:latin typeface="Meiryo" panose="020B0604030504040204" pitchFamily="34" charset="-128"/>
                <a:ea typeface="Meiryo" panose="020B0604030504040204" pitchFamily="34" charset="-128"/>
              </a:rPr>
              <a:t>「顧客体験のみならず、顧客体験を継続的に実現するための組織と仕組みをデザインすることで新たな価値を創出するための⽅法論」</a:t>
            </a:r>
            <a:endParaRPr lang="en-US" altLang="ja-JP" sz="1050" b="1" i="0" dirty="0">
              <a:solidFill>
                <a:srgbClr val="222222"/>
              </a:solidFill>
              <a:effectLst/>
              <a:latin typeface="Meiryo" panose="020B0604030504040204" pitchFamily="34" charset="-128"/>
              <a:ea typeface="Meiryo" panose="020B0604030504040204" pitchFamily="34" charset="-128"/>
            </a:endParaRPr>
          </a:p>
          <a:p>
            <a:pPr algn="l"/>
            <a:endParaRPr lang="ja-JP" altLang="en-US" sz="800" b="1" i="0">
              <a:solidFill>
                <a:srgbClr val="222222"/>
              </a:solidFill>
              <a:effectLst/>
              <a:latin typeface="Meiryo" panose="020B0604030504040204" pitchFamily="34" charset="-128"/>
              <a:ea typeface="Meiryo" panose="020B0604030504040204" pitchFamily="34" charset="-128"/>
            </a:endParaRPr>
          </a:p>
          <a:p>
            <a:pPr algn="l"/>
            <a:r>
              <a:rPr lang="ja-JP" altLang="en-US" sz="1050" b="0" i="0">
                <a:solidFill>
                  <a:srgbClr val="222222"/>
                </a:solidFill>
                <a:effectLst/>
                <a:latin typeface="Meiryo" panose="020B0604030504040204" pitchFamily="34" charset="-128"/>
                <a:ea typeface="Meiryo" panose="020B0604030504040204" pitchFamily="34" charset="-128"/>
              </a:rPr>
              <a:t>サービスデザインは単に顧客体験だけではなく、企業の体制や、現場で働く従業員、社内のオペレーションなどもデザインの対象となる。</a:t>
            </a:r>
          </a:p>
        </p:txBody>
      </p:sp>
    </p:spTree>
    <p:extLst>
      <p:ext uri="{BB962C8B-B14F-4D97-AF65-F5344CB8AC3E}">
        <p14:creationId xmlns:p14="http://schemas.microsoft.com/office/powerpoint/2010/main" val="1070899531"/>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4507E45F-99DD-944D-85ED-C49E65AAEC48}"/>
              </a:ext>
            </a:extLst>
          </p:cNvPr>
          <p:cNvSpPr>
            <a:spLocks noGrp="1"/>
          </p:cNvSpPr>
          <p:nvPr>
            <p:ph type="title"/>
          </p:nvPr>
        </p:nvSpPr>
        <p:spPr/>
        <p:txBody>
          <a:bodyPr/>
          <a:lstStyle/>
          <a:p>
            <a:r>
              <a:rPr kumimoji="1" lang="ja-JP" altLang="en-US"/>
              <a:t>「社会的価値」とは何か</a:t>
            </a:r>
          </a:p>
        </p:txBody>
      </p:sp>
      <p:sp>
        <p:nvSpPr>
          <p:cNvPr id="4" name="正方形/長方形 3">
            <a:extLst>
              <a:ext uri="{FF2B5EF4-FFF2-40B4-BE49-F238E27FC236}">
                <a16:creationId xmlns:a16="http://schemas.microsoft.com/office/drawing/2014/main" id="{3C7756C3-7D8B-2E4A-B93E-5B0BC77B6F93}"/>
              </a:ext>
            </a:extLst>
          </p:cNvPr>
          <p:cNvSpPr/>
          <p:nvPr/>
        </p:nvSpPr>
        <p:spPr>
          <a:xfrm>
            <a:off x="611551" y="797537"/>
            <a:ext cx="3527100" cy="1352420"/>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テキスト ボックス 7">
            <a:extLst>
              <a:ext uri="{FF2B5EF4-FFF2-40B4-BE49-F238E27FC236}">
                <a16:creationId xmlns:a16="http://schemas.microsoft.com/office/drawing/2014/main" id="{A20BF67B-E041-3E49-AE1E-47B9651B0B8F}"/>
              </a:ext>
            </a:extLst>
          </p:cNvPr>
          <p:cNvSpPr txBox="1"/>
          <p:nvPr/>
        </p:nvSpPr>
        <p:spPr>
          <a:xfrm>
            <a:off x="673427" y="952197"/>
            <a:ext cx="1980029" cy="523220"/>
          </a:xfrm>
          <a:prstGeom prst="rect">
            <a:avLst/>
          </a:prstGeom>
          <a:noFill/>
        </p:spPr>
        <p:txBody>
          <a:bodyPr wrap="none" rtlCol="0">
            <a:spAutoFit/>
          </a:bodyPr>
          <a:lstStyle/>
          <a:p>
            <a:r>
              <a:rPr lang="ja-JP" altLang="en-US" sz="2800" b="1">
                <a:solidFill>
                  <a:schemeClr val="bg1"/>
                </a:solidFill>
                <a:latin typeface="Meiryo" panose="020B0604030504040204" pitchFamily="34" charset="-128"/>
                <a:ea typeface="Meiryo" panose="020B0604030504040204" pitchFamily="34" charset="-128"/>
              </a:rPr>
              <a:t>社会的価値</a:t>
            </a:r>
            <a:endParaRPr kumimoji="1" lang="ja-JP" altLang="en-US" sz="2800" b="1">
              <a:solidFill>
                <a:schemeClr val="bg1"/>
              </a:solidFill>
              <a:latin typeface="Meiryo" panose="020B0604030504040204" pitchFamily="34" charset="-128"/>
              <a:ea typeface="Meiryo" panose="020B0604030504040204" pitchFamily="34" charset="-128"/>
            </a:endParaRPr>
          </a:p>
        </p:txBody>
      </p:sp>
      <p:sp>
        <p:nvSpPr>
          <p:cNvPr id="9" name="テキスト ボックス 8">
            <a:extLst>
              <a:ext uri="{FF2B5EF4-FFF2-40B4-BE49-F238E27FC236}">
                <a16:creationId xmlns:a16="http://schemas.microsoft.com/office/drawing/2014/main" id="{47AF47CF-9032-014E-A021-822597E65F06}"/>
              </a:ext>
            </a:extLst>
          </p:cNvPr>
          <p:cNvSpPr txBox="1"/>
          <p:nvPr/>
        </p:nvSpPr>
        <p:spPr>
          <a:xfrm>
            <a:off x="729243" y="1475417"/>
            <a:ext cx="3185487" cy="646331"/>
          </a:xfrm>
          <a:prstGeom prst="rect">
            <a:avLst/>
          </a:prstGeom>
          <a:noFill/>
        </p:spPr>
        <p:txBody>
          <a:bodyPr wrap="none" rtlCol="0">
            <a:spAutoFit/>
          </a:bodyPr>
          <a:lstStyle/>
          <a:p>
            <a:r>
              <a:rPr kumimoji="1" lang="ja-JP" altLang="en-US">
                <a:solidFill>
                  <a:schemeClr val="bg1"/>
                </a:solidFill>
                <a:latin typeface="Meiryo" panose="020B0604030504040204" pitchFamily="34" charset="-128"/>
                <a:ea typeface="Meiryo" panose="020B0604030504040204" pitchFamily="34" charset="-128"/>
              </a:rPr>
              <a:t>会社や地域の文脈に依存せず</a:t>
            </a:r>
            <a:endParaRPr kumimoji="1" lang="en-US" altLang="ja-JP" dirty="0">
              <a:solidFill>
                <a:schemeClr val="bg1"/>
              </a:solidFill>
              <a:latin typeface="Meiryo" panose="020B0604030504040204" pitchFamily="34" charset="-128"/>
              <a:ea typeface="Meiryo" panose="020B0604030504040204" pitchFamily="34" charset="-128"/>
            </a:endParaRPr>
          </a:p>
          <a:p>
            <a:r>
              <a:rPr lang="ja-JP" altLang="en-US">
                <a:solidFill>
                  <a:schemeClr val="bg1"/>
                </a:solidFill>
                <a:latin typeface="Meiryo" panose="020B0604030504040204" pitchFamily="34" charset="-128"/>
                <a:ea typeface="Meiryo" panose="020B0604030504040204" pitchFamily="34" charset="-128"/>
              </a:rPr>
              <a:t>広く社会に求められる存在</a:t>
            </a:r>
            <a:endParaRPr kumimoji="1" lang="ja-JP" altLang="en-US">
              <a:solidFill>
                <a:schemeClr val="bg1"/>
              </a:solidFill>
              <a:latin typeface="Meiryo" panose="020B0604030504040204" pitchFamily="34" charset="-128"/>
              <a:ea typeface="Meiryo" panose="020B0604030504040204" pitchFamily="34" charset="-128"/>
            </a:endParaRPr>
          </a:p>
        </p:txBody>
      </p:sp>
      <p:grpSp>
        <p:nvGrpSpPr>
          <p:cNvPr id="36" name="グループ化 35">
            <a:extLst>
              <a:ext uri="{FF2B5EF4-FFF2-40B4-BE49-F238E27FC236}">
                <a16:creationId xmlns:a16="http://schemas.microsoft.com/office/drawing/2014/main" id="{DCCE2254-EE34-B644-99F5-BF624727F0F1}"/>
              </a:ext>
            </a:extLst>
          </p:cNvPr>
          <p:cNvGrpSpPr/>
          <p:nvPr/>
        </p:nvGrpSpPr>
        <p:grpSpPr>
          <a:xfrm>
            <a:off x="4151408" y="797537"/>
            <a:ext cx="4381475" cy="1352420"/>
            <a:chOff x="4151408" y="875357"/>
            <a:chExt cx="4381475" cy="1352420"/>
          </a:xfrm>
        </p:grpSpPr>
        <p:grpSp>
          <p:nvGrpSpPr>
            <p:cNvPr id="3" name="グループ化 2">
              <a:extLst>
                <a:ext uri="{FF2B5EF4-FFF2-40B4-BE49-F238E27FC236}">
                  <a16:creationId xmlns:a16="http://schemas.microsoft.com/office/drawing/2014/main" id="{39AA96CA-2B3D-F149-81DB-4F07316E6F81}"/>
                </a:ext>
              </a:extLst>
            </p:cNvPr>
            <p:cNvGrpSpPr/>
            <p:nvPr/>
          </p:nvGrpSpPr>
          <p:grpSpPr>
            <a:xfrm>
              <a:off x="5005783" y="875357"/>
              <a:ext cx="3527100" cy="1352420"/>
              <a:chOff x="5026622" y="1170774"/>
              <a:chExt cx="3527100" cy="1352420"/>
            </a:xfrm>
          </p:grpSpPr>
          <p:sp>
            <p:nvSpPr>
              <p:cNvPr id="5" name="正方形/長方形 4">
                <a:extLst>
                  <a:ext uri="{FF2B5EF4-FFF2-40B4-BE49-F238E27FC236}">
                    <a16:creationId xmlns:a16="http://schemas.microsoft.com/office/drawing/2014/main" id="{826FC444-DB33-D74F-8902-29D2989B93ED}"/>
                  </a:ext>
                </a:extLst>
              </p:cNvPr>
              <p:cNvSpPr/>
              <p:nvPr/>
            </p:nvSpPr>
            <p:spPr>
              <a:xfrm>
                <a:off x="5026622" y="1170774"/>
                <a:ext cx="3527100" cy="1352420"/>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テキスト ボックス 9">
                <a:extLst>
                  <a:ext uri="{FF2B5EF4-FFF2-40B4-BE49-F238E27FC236}">
                    <a16:creationId xmlns:a16="http://schemas.microsoft.com/office/drawing/2014/main" id="{34DCBB89-9D2A-1A4C-B818-FE90C96DAD11}"/>
                  </a:ext>
                </a:extLst>
              </p:cNvPr>
              <p:cNvSpPr txBox="1"/>
              <p:nvPr/>
            </p:nvSpPr>
            <p:spPr>
              <a:xfrm>
                <a:off x="5143389" y="1365873"/>
                <a:ext cx="954107" cy="1015663"/>
              </a:xfrm>
              <a:prstGeom prst="rect">
                <a:avLst/>
              </a:prstGeom>
              <a:noFill/>
            </p:spPr>
            <p:txBody>
              <a:bodyPr wrap="none" rtlCol="0">
                <a:spAutoFit/>
              </a:bodyPr>
              <a:lstStyle/>
              <a:p>
                <a:r>
                  <a:rPr kumimoji="1" lang="ja-JP" altLang="en-US" sz="2000" b="1">
                    <a:solidFill>
                      <a:schemeClr val="bg1"/>
                    </a:solidFill>
                    <a:latin typeface="Meiryo" panose="020B0604030504040204" pitchFamily="34" charset="-128"/>
                    <a:ea typeface="Meiryo" panose="020B0604030504040204" pitchFamily="34" charset="-128"/>
                  </a:rPr>
                  <a:t>移動力</a:t>
                </a:r>
                <a:endParaRPr kumimoji="1" lang="en-US" altLang="ja-JP" sz="2000" b="1" dirty="0">
                  <a:solidFill>
                    <a:schemeClr val="bg1"/>
                  </a:solidFill>
                  <a:latin typeface="Meiryo" panose="020B0604030504040204" pitchFamily="34" charset="-128"/>
                  <a:ea typeface="Meiryo" panose="020B0604030504040204" pitchFamily="34" charset="-128"/>
                </a:endParaRPr>
              </a:p>
              <a:p>
                <a:r>
                  <a:rPr lang="ja-JP" altLang="en-US" sz="2000" b="1">
                    <a:solidFill>
                      <a:schemeClr val="bg1"/>
                    </a:solidFill>
                    <a:latin typeface="Meiryo" panose="020B0604030504040204" pitchFamily="34" charset="-128"/>
                    <a:ea typeface="Meiryo" panose="020B0604030504040204" pitchFamily="34" charset="-128"/>
                  </a:rPr>
                  <a:t>客観力</a:t>
                </a:r>
                <a:endParaRPr lang="en-US" altLang="ja-JP" sz="2000" b="1" dirty="0">
                  <a:solidFill>
                    <a:schemeClr val="bg1"/>
                  </a:solidFill>
                  <a:latin typeface="Meiryo" panose="020B0604030504040204" pitchFamily="34" charset="-128"/>
                  <a:ea typeface="Meiryo" panose="020B0604030504040204" pitchFamily="34" charset="-128"/>
                </a:endParaRPr>
              </a:p>
              <a:p>
                <a:r>
                  <a:rPr kumimoji="1" lang="ja-JP" altLang="en-US" sz="2000" b="1">
                    <a:solidFill>
                      <a:schemeClr val="bg1"/>
                    </a:solidFill>
                    <a:latin typeface="Meiryo" panose="020B0604030504040204" pitchFamily="34" charset="-128"/>
                    <a:ea typeface="Meiryo" panose="020B0604030504040204" pitchFamily="34" charset="-128"/>
                  </a:rPr>
                  <a:t>発言力</a:t>
                </a:r>
              </a:p>
            </p:txBody>
          </p:sp>
          <p:sp>
            <p:nvSpPr>
              <p:cNvPr id="11" name="テキスト ボックス 10">
                <a:extLst>
                  <a:ext uri="{FF2B5EF4-FFF2-40B4-BE49-F238E27FC236}">
                    <a16:creationId xmlns:a16="http://schemas.microsoft.com/office/drawing/2014/main" id="{80BCCFD8-F2FA-7A47-881F-87F3D8866315}"/>
                  </a:ext>
                </a:extLst>
              </p:cNvPr>
              <p:cNvSpPr txBox="1"/>
              <p:nvPr/>
            </p:nvSpPr>
            <p:spPr>
              <a:xfrm>
                <a:off x="6021871" y="1368489"/>
                <a:ext cx="2441694" cy="338554"/>
              </a:xfrm>
              <a:prstGeom prst="rect">
                <a:avLst/>
              </a:prstGeom>
              <a:noFill/>
            </p:spPr>
            <p:txBody>
              <a:bodyPr wrap="none" rtlCol="0">
                <a:spAutoFit/>
              </a:bodyPr>
              <a:lstStyle/>
              <a:p>
                <a:r>
                  <a:rPr kumimoji="1" lang="ja-JP" altLang="en-US" sz="1600">
                    <a:solidFill>
                      <a:schemeClr val="bg1"/>
                    </a:solidFill>
                    <a:latin typeface="Meiryo" panose="020B0604030504040204" pitchFamily="34" charset="-128"/>
                    <a:ea typeface="Meiryo" panose="020B0604030504040204" pitchFamily="34" charset="-128"/>
                  </a:rPr>
                  <a:t>どこに行っても通用する</a:t>
                </a:r>
                <a:endParaRPr lang="en-US" altLang="ja-JP" sz="1600" dirty="0">
                  <a:solidFill>
                    <a:schemeClr val="bg1"/>
                  </a:solidFill>
                  <a:latin typeface="Meiryo" panose="020B0604030504040204" pitchFamily="34" charset="-128"/>
                  <a:ea typeface="Meiryo" panose="020B0604030504040204" pitchFamily="34" charset="-128"/>
                </a:endParaRPr>
              </a:p>
            </p:txBody>
          </p:sp>
          <p:sp>
            <p:nvSpPr>
              <p:cNvPr id="12" name="テキスト ボックス 11">
                <a:extLst>
                  <a:ext uri="{FF2B5EF4-FFF2-40B4-BE49-F238E27FC236}">
                    <a16:creationId xmlns:a16="http://schemas.microsoft.com/office/drawing/2014/main" id="{61ADABF7-B788-864A-803C-3B0D1E59C3ED}"/>
                  </a:ext>
                </a:extLst>
              </p:cNvPr>
              <p:cNvSpPr txBox="1"/>
              <p:nvPr/>
            </p:nvSpPr>
            <p:spPr>
              <a:xfrm>
                <a:off x="6021871" y="1695268"/>
                <a:ext cx="2441694" cy="338554"/>
              </a:xfrm>
              <a:prstGeom prst="rect">
                <a:avLst/>
              </a:prstGeom>
              <a:noFill/>
            </p:spPr>
            <p:txBody>
              <a:bodyPr wrap="none" rtlCol="0">
                <a:spAutoFit/>
              </a:bodyPr>
              <a:lstStyle/>
              <a:p>
                <a:r>
                  <a:rPr lang="ja-JP" altLang="en-US" sz="1600">
                    <a:solidFill>
                      <a:schemeClr val="bg1"/>
                    </a:solidFill>
                    <a:latin typeface="Meiryo" panose="020B0604030504040204" pitchFamily="34" charset="-128"/>
                    <a:ea typeface="Meiryo" panose="020B0604030504040204" pitchFamily="34" charset="-128"/>
                  </a:rPr>
                  <a:t>社会的評価を知っている</a:t>
                </a:r>
                <a:endParaRPr lang="en-US" altLang="ja-JP" sz="1600" dirty="0">
                  <a:solidFill>
                    <a:schemeClr val="bg1"/>
                  </a:solidFill>
                  <a:latin typeface="Meiryo" panose="020B0604030504040204" pitchFamily="34" charset="-128"/>
                  <a:ea typeface="Meiryo" panose="020B0604030504040204" pitchFamily="34" charset="-128"/>
                </a:endParaRPr>
              </a:p>
            </p:txBody>
          </p:sp>
          <p:sp>
            <p:nvSpPr>
              <p:cNvPr id="13" name="テキスト ボックス 12">
                <a:extLst>
                  <a:ext uri="{FF2B5EF4-FFF2-40B4-BE49-F238E27FC236}">
                    <a16:creationId xmlns:a16="http://schemas.microsoft.com/office/drawing/2014/main" id="{4FADACC6-E117-D947-9D3E-7419346B5D4B}"/>
                  </a:ext>
                </a:extLst>
              </p:cNvPr>
              <p:cNvSpPr txBox="1"/>
              <p:nvPr/>
            </p:nvSpPr>
            <p:spPr>
              <a:xfrm>
                <a:off x="6021871" y="2006156"/>
                <a:ext cx="2441694" cy="338554"/>
              </a:xfrm>
              <a:prstGeom prst="rect">
                <a:avLst/>
              </a:prstGeom>
              <a:noFill/>
            </p:spPr>
            <p:txBody>
              <a:bodyPr wrap="none" rtlCol="0">
                <a:spAutoFit/>
              </a:bodyPr>
              <a:lstStyle/>
              <a:p>
                <a:r>
                  <a:rPr lang="ja-JP" altLang="en-US" sz="1600">
                    <a:solidFill>
                      <a:schemeClr val="bg1"/>
                    </a:solidFill>
                    <a:latin typeface="Meiryo" panose="020B0604030504040204" pitchFamily="34" charset="-128"/>
                    <a:ea typeface="Meiryo" panose="020B0604030504040204" pitchFamily="34" charset="-128"/>
                  </a:rPr>
                  <a:t>自分の言葉で人を動かす</a:t>
                </a:r>
                <a:endParaRPr lang="en-US" altLang="ja-JP" sz="1600" dirty="0">
                  <a:solidFill>
                    <a:schemeClr val="bg1"/>
                  </a:solidFill>
                  <a:latin typeface="Meiryo" panose="020B0604030504040204" pitchFamily="34" charset="-128"/>
                  <a:ea typeface="Meiryo" panose="020B0604030504040204" pitchFamily="34" charset="-128"/>
                </a:endParaRPr>
              </a:p>
            </p:txBody>
          </p:sp>
        </p:grpSp>
        <p:sp>
          <p:nvSpPr>
            <p:cNvPr id="18" name="等号 17">
              <a:extLst>
                <a:ext uri="{FF2B5EF4-FFF2-40B4-BE49-F238E27FC236}">
                  <a16:creationId xmlns:a16="http://schemas.microsoft.com/office/drawing/2014/main" id="{B5F67754-172D-374D-9E09-A527423A4998}"/>
                </a:ext>
              </a:extLst>
            </p:cNvPr>
            <p:cNvSpPr/>
            <p:nvPr/>
          </p:nvSpPr>
          <p:spPr>
            <a:xfrm>
              <a:off x="4151408" y="1156831"/>
              <a:ext cx="867132" cy="838773"/>
            </a:xfrm>
            <a:prstGeom prst="mathEqual">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7" name="グループ化 36">
            <a:extLst>
              <a:ext uri="{FF2B5EF4-FFF2-40B4-BE49-F238E27FC236}">
                <a16:creationId xmlns:a16="http://schemas.microsoft.com/office/drawing/2014/main" id="{4303E535-ADF6-7949-9596-064BA563082E}"/>
              </a:ext>
            </a:extLst>
          </p:cNvPr>
          <p:cNvGrpSpPr/>
          <p:nvPr/>
        </p:nvGrpSpPr>
        <p:grpSpPr>
          <a:xfrm>
            <a:off x="603597" y="2342693"/>
            <a:ext cx="7929286" cy="1355448"/>
            <a:chOff x="604888" y="2747294"/>
            <a:chExt cx="7929286" cy="1355448"/>
          </a:xfrm>
        </p:grpSpPr>
        <p:sp>
          <p:nvSpPr>
            <p:cNvPr id="6" name="正方形/長方形 5">
              <a:extLst>
                <a:ext uri="{FF2B5EF4-FFF2-40B4-BE49-F238E27FC236}">
                  <a16:creationId xmlns:a16="http://schemas.microsoft.com/office/drawing/2014/main" id="{F9746F0F-6415-144F-AB07-BEC6D6584BE8}"/>
                </a:ext>
              </a:extLst>
            </p:cNvPr>
            <p:cNvSpPr/>
            <p:nvPr/>
          </p:nvSpPr>
          <p:spPr>
            <a:xfrm>
              <a:off x="604888" y="2747294"/>
              <a:ext cx="3527100" cy="1352420"/>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正方形/長方形 6">
              <a:extLst>
                <a:ext uri="{FF2B5EF4-FFF2-40B4-BE49-F238E27FC236}">
                  <a16:creationId xmlns:a16="http://schemas.microsoft.com/office/drawing/2014/main" id="{441782FB-0E7B-E94E-81CD-87F8A9D075ED}"/>
                </a:ext>
              </a:extLst>
            </p:cNvPr>
            <p:cNvSpPr/>
            <p:nvPr/>
          </p:nvSpPr>
          <p:spPr>
            <a:xfrm>
              <a:off x="5007074" y="2750322"/>
              <a:ext cx="3527100" cy="1352420"/>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 name="テキスト ボックス 13">
              <a:extLst>
                <a:ext uri="{FF2B5EF4-FFF2-40B4-BE49-F238E27FC236}">
                  <a16:creationId xmlns:a16="http://schemas.microsoft.com/office/drawing/2014/main" id="{A3BE6AD4-AC5A-E04B-A376-359BBA972BDC}"/>
                </a:ext>
              </a:extLst>
            </p:cNvPr>
            <p:cNvSpPr txBox="1"/>
            <p:nvPr/>
          </p:nvSpPr>
          <p:spPr>
            <a:xfrm>
              <a:off x="694266" y="2888905"/>
              <a:ext cx="1980029" cy="523220"/>
            </a:xfrm>
            <a:prstGeom prst="rect">
              <a:avLst/>
            </a:prstGeom>
            <a:noFill/>
          </p:spPr>
          <p:txBody>
            <a:bodyPr wrap="none" rtlCol="0">
              <a:spAutoFit/>
            </a:bodyPr>
            <a:lstStyle/>
            <a:p>
              <a:r>
                <a:rPr lang="ja-JP" altLang="en-US" sz="2800" b="1">
                  <a:solidFill>
                    <a:schemeClr val="bg1"/>
                  </a:solidFill>
                  <a:latin typeface="Meiryo" panose="020B0604030504040204" pitchFamily="34" charset="-128"/>
                  <a:ea typeface="Meiryo" panose="020B0604030504040204" pitchFamily="34" charset="-128"/>
                </a:rPr>
                <a:t>個人的資産</a:t>
              </a:r>
              <a:endParaRPr kumimoji="1" lang="ja-JP" altLang="en-US" sz="2800" b="1">
                <a:solidFill>
                  <a:schemeClr val="bg1"/>
                </a:solidFill>
                <a:latin typeface="Meiryo" panose="020B0604030504040204" pitchFamily="34" charset="-128"/>
                <a:ea typeface="Meiryo" panose="020B0604030504040204" pitchFamily="34" charset="-128"/>
              </a:endParaRPr>
            </a:p>
          </p:txBody>
        </p:sp>
        <p:sp>
          <p:nvSpPr>
            <p:cNvPr id="15" name="テキスト ボックス 14">
              <a:extLst>
                <a:ext uri="{FF2B5EF4-FFF2-40B4-BE49-F238E27FC236}">
                  <a16:creationId xmlns:a16="http://schemas.microsoft.com/office/drawing/2014/main" id="{5328AE80-6703-6E43-9725-BC65D71D35C3}"/>
                </a:ext>
              </a:extLst>
            </p:cNvPr>
            <p:cNvSpPr txBox="1"/>
            <p:nvPr/>
          </p:nvSpPr>
          <p:spPr>
            <a:xfrm>
              <a:off x="745738" y="3414213"/>
              <a:ext cx="2954655" cy="646331"/>
            </a:xfrm>
            <a:prstGeom prst="rect">
              <a:avLst/>
            </a:prstGeom>
            <a:noFill/>
          </p:spPr>
          <p:txBody>
            <a:bodyPr wrap="none" rtlCol="0">
              <a:spAutoFit/>
            </a:bodyPr>
            <a:lstStyle/>
            <a:p>
              <a:r>
                <a:rPr kumimoji="1" lang="ja-JP" altLang="en-US">
                  <a:solidFill>
                    <a:schemeClr val="bg1"/>
                  </a:solidFill>
                  <a:latin typeface="Meiryo" panose="020B0604030504040204" pitchFamily="34" charset="-128"/>
                  <a:ea typeface="Meiryo" panose="020B0604030504040204" pitchFamily="34" charset="-128"/>
                </a:rPr>
                <a:t>労働市場で高く評価される</a:t>
              </a:r>
              <a:endParaRPr kumimoji="1" lang="en-US" altLang="ja-JP" dirty="0">
                <a:solidFill>
                  <a:schemeClr val="bg1"/>
                </a:solidFill>
                <a:latin typeface="Meiryo" panose="020B0604030504040204" pitchFamily="34" charset="-128"/>
                <a:ea typeface="Meiryo" panose="020B0604030504040204" pitchFamily="34" charset="-128"/>
              </a:endParaRPr>
            </a:p>
            <a:p>
              <a:r>
                <a:rPr lang="ja-JP" altLang="en-US">
                  <a:solidFill>
                    <a:schemeClr val="bg1"/>
                  </a:solidFill>
                  <a:latin typeface="Meiryo" panose="020B0604030504040204" pitchFamily="34" charset="-128"/>
                  <a:ea typeface="Meiryo" panose="020B0604030504040204" pitchFamily="34" charset="-128"/>
                </a:rPr>
                <a:t>知識やスキル</a:t>
              </a:r>
              <a:endParaRPr kumimoji="1" lang="ja-JP" altLang="en-US">
                <a:solidFill>
                  <a:schemeClr val="bg1"/>
                </a:solidFill>
                <a:latin typeface="Meiryo" panose="020B0604030504040204" pitchFamily="34" charset="-128"/>
                <a:ea typeface="Meiryo" panose="020B0604030504040204" pitchFamily="34" charset="-128"/>
              </a:endParaRPr>
            </a:p>
          </p:txBody>
        </p:sp>
        <p:sp>
          <p:nvSpPr>
            <p:cNvPr id="16" name="テキスト ボックス 15">
              <a:extLst>
                <a:ext uri="{FF2B5EF4-FFF2-40B4-BE49-F238E27FC236}">
                  <a16:creationId xmlns:a16="http://schemas.microsoft.com/office/drawing/2014/main" id="{0C7A96DF-C511-9B4B-8E13-C306D8A28FE3}"/>
                </a:ext>
              </a:extLst>
            </p:cNvPr>
            <p:cNvSpPr txBox="1"/>
            <p:nvPr/>
          </p:nvSpPr>
          <p:spPr>
            <a:xfrm>
              <a:off x="6469705" y="2888905"/>
              <a:ext cx="1980029" cy="523220"/>
            </a:xfrm>
            <a:prstGeom prst="rect">
              <a:avLst/>
            </a:prstGeom>
            <a:noFill/>
          </p:spPr>
          <p:txBody>
            <a:bodyPr wrap="none" rtlCol="0">
              <a:spAutoFit/>
            </a:bodyPr>
            <a:lstStyle/>
            <a:p>
              <a:pPr algn="r"/>
              <a:r>
                <a:rPr lang="ja-JP" altLang="en-US" sz="2800" b="1">
                  <a:solidFill>
                    <a:schemeClr val="bg1"/>
                  </a:solidFill>
                  <a:latin typeface="Meiryo" panose="020B0604030504040204" pitchFamily="34" charset="-128"/>
                  <a:ea typeface="Meiryo" panose="020B0604030504040204" pitchFamily="34" charset="-128"/>
                </a:rPr>
                <a:t>社会的資産</a:t>
              </a:r>
              <a:endParaRPr kumimoji="1" lang="ja-JP" altLang="en-US" sz="2800" b="1">
                <a:solidFill>
                  <a:schemeClr val="bg1"/>
                </a:solidFill>
                <a:latin typeface="Meiryo" panose="020B0604030504040204" pitchFamily="34" charset="-128"/>
                <a:ea typeface="Meiryo" panose="020B0604030504040204" pitchFamily="34" charset="-128"/>
              </a:endParaRPr>
            </a:p>
          </p:txBody>
        </p:sp>
        <p:sp>
          <p:nvSpPr>
            <p:cNvPr id="17" name="テキスト ボックス 16">
              <a:extLst>
                <a:ext uri="{FF2B5EF4-FFF2-40B4-BE49-F238E27FC236}">
                  <a16:creationId xmlns:a16="http://schemas.microsoft.com/office/drawing/2014/main" id="{79EA446B-CBA0-4842-B4C1-DE2E61E5C123}"/>
                </a:ext>
              </a:extLst>
            </p:cNvPr>
            <p:cNvSpPr txBox="1"/>
            <p:nvPr/>
          </p:nvSpPr>
          <p:spPr>
            <a:xfrm>
              <a:off x="5264247" y="3412125"/>
              <a:ext cx="3185487" cy="646331"/>
            </a:xfrm>
            <a:prstGeom prst="rect">
              <a:avLst/>
            </a:prstGeom>
            <a:noFill/>
          </p:spPr>
          <p:txBody>
            <a:bodyPr wrap="none" rtlCol="0">
              <a:spAutoFit/>
            </a:bodyPr>
            <a:lstStyle/>
            <a:p>
              <a:pPr algn="r"/>
              <a:r>
                <a:rPr kumimoji="1" lang="ja-JP" altLang="en-US">
                  <a:solidFill>
                    <a:schemeClr val="bg1"/>
                  </a:solidFill>
                  <a:latin typeface="Meiryo" panose="020B0604030504040204" pitchFamily="34" charset="-128"/>
                  <a:ea typeface="Meiryo" panose="020B0604030504040204" pitchFamily="34" charset="-128"/>
                </a:rPr>
                <a:t>あの人なら任せられるという</a:t>
              </a:r>
              <a:endParaRPr kumimoji="1" lang="en-US" altLang="ja-JP" dirty="0">
                <a:solidFill>
                  <a:schemeClr val="bg1"/>
                </a:solidFill>
                <a:latin typeface="Meiryo" panose="020B0604030504040204" pitchFamily="34" charset="-128"/>
                <a:ea typeface="Meiryo" panose="020B0604030504040204" pitchFamily="34" charset="-128"/>
              </a:endParaRPr>
            </a:p>
            <a:p>
              <a:pPr algn="r"/>
              <a:r>
                <a:rPr lang="ja-JP" altLang="en-US">
                  <a:solidFill>
                    <a:schemeClr val="bg1"/>
                  </a:solidFill>
                  <a:latin typeface="Meiryo" panose="020B0604030504040204" pitchFamily="34" charset="-128"/>
                  <a:ea typeface="Meiryo" panose="020B0604030504040204" pitchFamily="34" charset="-128"/>
                </a:rPr>
                <a:t>社会的信頼と認知（人脈）</a:t>
              </a:r>
              <a:endParaRPr kumimoji="1" lang="ja-JP" altLang="en-US">
                <a:solidFill>
                  <a:schemeClr val="bg1"/>
                </a:solidFill>
                <a:latin typeface="Meiryo" panose="020B0604030504040204" pitchFamily="34" charset="-128"/>
                <a:ea typeface="Meiryo" panose="020B0604030504040204" pitchFamily="34" charset="-128"/>
              </a:endParaRPr>
            </a:p>
          </p:txBody>
        </p:sp>
        <p:sp>
          <p:nvSpPr>
            <p:cNvPr id="19" name="乗算記号 18">
              <a:extLst>
                <a:ext uri="{FF2B5EF4-FFF2-40B4-BE49-F238E27FC236}">
                  <a16:creationId xmlns:a16="http://schemas.microsoft.com/office/drawing/2014/main" id="{D78ADD50-149C-DE4E-B7BA-87A1FCC77F43}"/>
                </a:ext>
              </a:extLst>
            </p:cNvPr>
            <p:cNvSpPr/>
            <p:nvPr/>
          </p:nvSpPr>
          <p:spPr>
            <a:xfrm>
              <a:off x="4087391" y="3004921"/>
              <a:ext cx="986051" cy="838773"/>
            </a:xfrm>
            <a:prstGeom prst="mathMultiply">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9" name="グループ化 38">
            <a:extLst>
              <a:ext uri="{FF2B5EF4-FFF2-40B4-BE49-F238E27FC236}">
                <a16:creationId xmlns:a16="http://schemas.microsoft.com/office/drawing/2014/main" id="{84AF960B-7874-6A48-ABB2-9F9A8DD71FD2}"/>
              </a:ext>
            </a:extLst>
          </p:cNvPr>
          <p:cNvGrpSpPr/>
          <p:nvPr/>
        </p:nvGrpSpPr>
        <p:grpSpPr>
          <a:xfrm>
            <a:off x="537234" y="3903962"/>
            <a:ext cx="8066950" cy="2452626"/>
            <a:chOff x="538265" y="4550077"/>
            <a:chExt cx="8066950" cy="1947625"/>
          </a:xfrm>
        </p:grpSpPr>
        <p:sp>
          <p:nvSpPr>
            <p:cNvPr id="34" name="正方形/長方形 33">
              <a:extLst>
                <a:ext uri="{FF2B5EF4-FFF2-40B4-BE49-F238E27FC236}">
                  <a16:creationId xmlns:a16="http://schemas.microsoft.com/office/drawing/2014/main" id="{ADAF2E2A-A6AB-044B-A2B1-19D78D5F7A1D}"/>
                </a:ext>
              </a:extLst>
            </p:cNvPr>
            <p:cNvSpPr/>
            <p:nvPr/>
          </p:nvSpPr>
          <p:spPr>
            <a:xfrm>
              <a:off x="538265" y="4550077"/>
              <a:ext cx="8066950" cy="1938613"/>
            </a:xfrm>
            <a:prstGeom prst="rect">
              <a:avLst/>
            </a:prstGeom>
            <a:solidFill>
              <a:schemeClr val="accent5">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 name="テキスト ボックス 23">
              <a:extLst>
                <a:ext uri="{FF2B5EF4-FFF2-40B4-BE49-F238E27FC236}">
                  <a16:creationId xmlns:a16="http://schemas.microsoft.com/office/drawing/2014/main" id="{0B03E46D-202B-9A4E-8D02-584674CEF5FC}"/>
                </a:ext>
              </a:extLst>
            </p:cNvPr>
            <p:cNvSpPr txBox="1"/>
            <p:nvPr/>
          </p:nvSpPr>
          <p:spPr>
            <a:xfrm>
              <a:off x="3761261" y="5974482"/>
              <a:ext cx="1620957" cy="523220"/>
            </a:xfrm>
            <a:prstGeom prst="rect">
              <a:avLst/>
            </a:prstGeom>
            <a:noFill/>
          </p:spPr>
          <p:txBody>
            <a:bodyPr wrap="none" rtlCol="0">
              <a:spAutoFit/>
            </a:bodyPr>
            <a:lstStyle/>
            <a:p>
              <a:r>
                <a:rPr lang="ja-JP" altLang="en-US" sz="2800" b="1">
                  <a:solidFill>
                    <a:schemeClr val="bg1"/>
                  </a:solidFill>
                  <a:latin typeface="Meiryo" panose="020B0604030504040204" pitchFamily="34" charset="-128"/>
                  <a:ea typeface="Meiryo" panose="020B0604030504040204" pitchFamily="34" charset="-128"/>
                </a:rPr>
                <a:t>実践する</a:t>
              </a:r>
              <a:endParaRPr kumimoji="1" lang="ja-JP" altLang="en-US" sz="2800" b="1">
                <a:solidFill>
                  <a:schemeClr val="bg1"/>
                </a:solidFill>
                <a:latin typeface="Meiryo" panose="020B0604030504040204" pitchFamily="34" charset="-128"/>
                <a:ea typeface="Meiryo" panose="020B0604030504040204" pitchFamily="34" charset="-128"/>
              </a:endParaRPr>
            </a:p>
          </p:txBody>
        </p:sp>
      </p:grpSp>
      <p:grpSp>
        <p:nvGrpSpPr>
          <p:cNvPr id="44" name="グループ化 43">
            <a:extLst>
              <a:ext uri="{FF2B5EF4-FFF2-40B4-BE49-F238E27FC236}">
                <a16:creationId xmlns:a16="http://schemas.microsoft.com/office/drawing/2014/main" id="{9B110596-9F74-664E-980D-4866A8FEE420}"/>
              </a:ext>
            </a:extLst>
          </p:cNvPr>
          <p:cNvGrpSpPr/>
          <p:nvPr/>
        </p:nvGrpSpPr>
        <p:grpSpPr>
          <a:xfrm>
            <a:off x="600573" y="3787924"/>
            <a:ext cx="7935732" cy="1541802"/>
            <a:chOff x="600573" y="3787924"/>
            <a:chExt cx="7935732" cy="1541802"/>
          </a:xfrm>
        </p:grpSpPr>
        <p:grpSp>
          <p:nvGrpSpPr>
            <p:cNvPr id="38" name="グループ化 37">
              <a:extLst>
                <a:ext uri="{FF2B5EF4-FFF2-40B4-BE49-F238E27FC236}">
                  <a16:creationId xmlns:a16="http://schemas.microsoft.com/office/drawing/2014/main" id="{6319453B-AA41-1E40-BB0B-DE138CC5113A}"/>
                </a:ext>
              </a:extLst>
            </p:cNvPr>
            <p:cNvGrpSpPr/>
            <p:nvPr/>
          </p:nvGrpSpPr>
          <p:grpSpPr>
            <a:xfrm>
              <a:off x="600573" y="3971878"/>
              <a:ext cx="7935732" cy="1357848"/>
              <a:chOff x="601604" y="4617992"/>
              <a:chExt cx="7935732" cy="1357848"/>
            </a:xfrm>
          </p:grpSpPr>
          <p:sp>
            <p:nvSpPr>
              <p:cNvPr id="23" name="正方形/長方形 22">
                <a:extLst>
                  <a:ext uri="{FF2B5EF4-FFF2-40B4-BE49-F238E27FC236}">
                    <a16:creationId xmlns:a16="http://schemas.microsoft.com/office/drawing/2014/main" id="{0854F79B-EE12-624F-9008-E62AF0FA9C9E}"/>
                  </a:ext>
                </a:extLst>
              </p:cNvPr>
              <p:cNvSpPr/>
              <p:nvPr/>
            </p:nvSpPr>
            <p:spPr>
              <a:xfrm>
                <a:off x="601604" y="4617992"/>
                <a:ext cx="3527100" cy="1352420"/>
              </a:xfrm>
              <a:prstGeom prst="rect">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正方形/長方形 24">
                <a:extLst>
                  <a:ext uri="{FF2B5EF4-FFF2-40B4-BE49-F238E27FC236}">
                    <a16:creationId xmlns:a16="http://schemas.microsoft.com/office/drawing/2014/main" id="{C62EEE03-EAFC-8D4D-855E-7A2F493CE594}"/>
                  </a:ext>
                </a:extLst>
              </p:cNvPr>
              <p:cNvSpPr/>
              <p:nvPr/>
            </p:nvSpPr>
            <p:spPr>
              <a:xfrm>
                <a:off x="5010236" y="4623420"/>
                <a:ext cx="3527100" cy="1352420"/>
              </a:xfrm>
              <a:prstGeom prst="rect">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 name="テキスト ボックス 25">
                <a:extLst>
                  <a:ext uri="{FF2B5EF4-FFF2-40B4-BE49-F238E27FC236}">
                    <a16:creationId xmlns:a16="http://schemas.microsoft.com/office/drawing/2014/main" id="{7704137B-30EF-9E49-826A-4CABD94638C2}"/>
                  </a:ext>
                </a:extLst>
              </p:cNvPr>
              <p:cNvSpPr txBox="1"/>
              <p:nvPr/>
            </p:nvSpPr>
            <p:spPr>
              <a:xfrm>
                <a:off x="7561533" y="4755591"/>
                <a:ext cx="902811" cy="523220"/>
              </a:xfrm>
              <a:prstGeom prst="rect">
                <a:avLst/>
              </a:prstGeom>
              <a:noFill/>
            </p:spPr>
            <p:txBody>
              <a:bodyPr wrap="none" rtlCol="0">
                <a:spAutoFit/>
              </a:bodyPr>
              <a:lstStyle/>
              <a:p>
                <a:r>
                  <a:rPr lang="ja-JP" altLang="en-US" sz="2800" b="1">
                    <a:solidFill>
                      <a:schemeClr val="bg1"/>
                    </a:solidFill>
                    <a:latin typeface="Meiryo" panose="020B0604030504040204" pitchFamily="34" charset="-128"/>
                    <a:ea typeface="Meiryo" panose="020B0604030504040204" pitchFamily="34" charset="-128"/>
                  </a:rPr>
                  <a:t>学ぶ</a:t>
                </a:r>
                <a:endParaRPr kumimoji="1" lang="ja-JP" altLang="en-US" sz="2800" b="1">
                  <a:solidFill>
                    <a:schemeClr val="bg1"/>
                  </a:solidFill>
                  <a:latin typeface="Meiryo" panose="020B0604030504040204" pitchFamily="34" charset="-128"/>
                  <a:ea typeface="Meiryo" panose="020B0604030504040204" pitchFamily="34" charset="-128"/>
                </a:endParaRPr>
              </a:p>
            </p:txBody>
          </p:sp>
          <p:sp>
            <p:nvSpPr>
              <p:cNvPr id="27" name="テキスト ボックス 26">
                <a:extLst>
                  <a:ext uri="{FF2B5EF4-FFF2-40B4-BE49-F238E27FC236}">
                    <a16:creationId xmlns:a16="http://schemas.microsoft.com/office/drawing/2014/main" id="{0CC29B15-F34D-CB42-8548-835FABD35888}"/>
                  </a:ext>
                </a:extLst>
              </p:cNvPr>
              <p:cNvSpPr txBox="1"/>
              <p:nvPr/>
            </p:nvSpPr>
            <p:spPr>
              <a:xfrm>
                <a:off x="711631" y="5274443"/>
                <a:ext cx="2518638" cy="307777"/>
              </a:xfrm>
              <a:prstGeom prst="rect">
                <a:avLst/>
              </a:prstGeom>
              <a:noFill/>
            </p:spPr>
            <p:txBody>
              <a:bodyPr wrap="none" rtlCol="0">
                <a:spAutoFit/>
              </a:bodyPr>
              <a:lstStyle/>
              <a:p>
                <a:r>
                  <a:rPr lang="ja-JP" altLang="en-US" sz="1400">
                    <a:solidFill>
                      <a:schemeClr val="bg1"/>
                    </a:solidFill>
                    <a:latin typeface="Meiryo" panose="020B0604030504040204" pitchFamily="34" charset="-128"/>
                    <a:ea typeface="Meiryo" panose="020B0604030504040204" pitchFamily="34" charset="-128"/>
                  </a:rPr>
                  <a:t>テーマは</a:t>
                </a:r>
                <a:r>
                  <a:rPr lang="ja-JP" altLang="en-US" sz="1400" b="1">
                    <a:solidFill>
                      <a:schemeClr val="bg1"/>
                    </a:solidFill>
                    <a:latin typeface="Meiryo" panose="020B0604030504040204" pitchFamily="34" charset="-128"/>
                    <a:ea typeface="Meiryo" panose="020B0604030504040204" pitchFamily="34" charset="-128"/>
                  </a:rPr>
                  <a:t>他者が与えてくれる</a:t>
                </a:r>
                <a:endParaRPr kumimoji="1" lang="ja-JP" altLang="en-US" sz="1400" b="1">
                  <a:solidFill>
                    <a:schemeClr val="bg1"/>
                  </a:solidFill>
                  <a:latin typeface="Meiryo" panose="020B0604030504040204" pitchFamily="34" charset="-128"/>
                  <a:ea typeface="Meiryo" panose="020B0604030504040204" pitchFamily="34" charset="-128"/>
                </a:endParaRPr>
              </a:p>
            </p:txBody>
          </p:sp>
          <p:sp>
            <p:nvSpPr>
              <p:cNvPr id="28" name="テキスト ボックス 27">
                <a:extLst>
                  <a:ext uri="{FF2B5EF4-FFF2-40B4-BE49-F238E27FC236}">
                    <a16:creationId xmlns:a16="http://schemas.microsoft.com/office/drawing/2014/main" id="{44316502-1026-5D47-826F-C929B0601EB8}"/>
                  </a:ext>
                </a:extLst>
              </p:cNvPr>
              <p:cNvSpPr txBox="1"/>
              <p:nvPr/>
            </p:nvSpPr>
            <p:spPr>
              <a:xfrm>
                <a:off x="3089014" y="5270966"/>
                <a:ext cx="1082348" cy="307777"/>
              </a:xfrm>
              <a:prstGeom prst="rect">
                <a:avLst/>
              </a:prstGeom>
              <a:noFill/>
            </p:spPr>
            <p:txBody>
              <a:bodyPr wrap="none" rtlCol="0">
                <a:spAutoFit/>
              </a:bodyPr>
              <a:lstStyle/>
              <a:p>
                <a:r>
                  <a:rPr lang="ja-JP" altLang="en-US" sz="1400">
                    <a:solidFill>
                      <a:schemeClr val="bg1"/>
                    </a:solidFill>
                    <a:latin typeface="Meiryo" panose="020B0604030504040204" pitchFamily="34" charset="-128"/>
                    <a:ea typeface="Meiryo" panose="020B0604030504040204" pitchFamily="34" charset="-128"/>
                  </a:rPr>
                  <a:t>答えは</a:t>
                </a:r>
                <a:r>
                  <a:rPr lang="ja-JP" altLang="en-US" sz="1400" b="1">
                    <a:solidFill>
                      <a:schemeClr val="bg1"/>
                    </a:solidFill>
                    <a:latin typeface="Meiryo" panose="020B0604030504040204" pitchFamily="34" charset="-128"/>
                    <a:ea typeface="Meiryo" panose="020B0604030504040204" pitchFamily="34" charset="-128"/>
                  </a:rPr>
                  <a:t>ある</a:t>
                </a:r>
                <a:endParaRPr kumimoji="1" lang="ja-JP" altLang="en-US" sz="1400" b="1">
                  <a:solidFill>
                    <a:schemeClr val="bg1"/>
                  </a:solidFill>
                  <a:latin typeface="Meiryo" panose="020B0604030504040204" pitchFamily="34" charset="-128"/>
                  <a:ea typeface="Meiryo" panose="020B0604030504040204" pitchFamily="34" charset="-128"/>
                </a:endParaRPr>
              </a:p>
            </p:txBody>
          </p:sp>
          <p:sp>
            <p:nvSpPr>
              <p:cNvPr id="29" name="テキスト ボックス 28">
                <a:extLst>
                  <a:ext uri="{FF2B5EF4-FFF2-40B4-BE49-F238E27FC236}">
                    <a16:creationId xmlns:a16="http://schemas.microsoft.com/office/drawing/2014/main" id="{FB8EDAD4-9789-054D-8848-247B6A6FCEB8}"/>
                  </a:ext>
                </a:extLst>
              </p:cNvPr>
              <p:cNvSpPr txBox="1"/>
              <p:nvPr/>
            </p:nvSpPr>
            <p:spPr>
              <a:xfrm>
                <a:off x="5124526" y="5270964"/>
                <a:ext cx="2159566" cy="307777"/>
              </a:xfrm>
              <a:prstGeom prst="rect">
                <a:avLst/>
              </a:prstGeom>
              <a:noFill/>
            </p:spPr>
            <p:txBody>
              <a:bodyPr wrap="none" rtlCol="0">
                <a:spAutoFit/>
              </a:bodyPr>
              <a:lstStyle/>
              <a:p>
                <a:pPr algn="r"/>
                <a:r>
                  <a:rPr lang="ja-JP" altLang="en-US" sz="1400">
                    <a:solidFill>
                      <a:schemeClr val="bg1"/>
                    </a:solidFill>
                    <a:latin typeface="Meiryo" panose="020B0604030504040204" pitchFamily="34" charset="-128"/>
                    <a:ea typeface="Meiryo" panose="020B0604030504040204" pitchFamily="34" charset="-128"/>
                  </a:rPr>
                  <a:t>テーマは</a:t>
                </a:r>
                <a:r>
                  <a:rPr lang="ja-JP" altLang="en-US" sz="1400" b="1">
                    <a:solidFill>
                      <a:schemeClr val="bg1"/>
                    </a:solidFill>
                    <a:latin typeface="Meiryo" panose="020B0604030504040204" pitchFamily="34" charset="-128"/>
                    <a:ea typeface="Meiryo" panose="020B0604030504040204" pitchFamily="34" charset="-128"/>
                  </a:rPr>
                  <a:t>自分で見つける</a:t>
                </a:r>
                <a:endParaRPr kumimoji="1" lang="ja-JP" altLang="en-US" sz="1400" b="1">
                  <a:solidFill>
                    <a:schemeClr val="bg1"/>
                  </a:solidFill>
                  <a:latin typeface="Meiryo" panose="020B0604030504040204" pitchFamily="34" charset="-128"/>
                  <a:ea typeface="Meiryo" panose="020B0604030504040204" pitchFamily="34" charset="-128"/>
                </a:endParaRPr>
              </a:p>
            </p:txBody>
          </p:sp>
          <p:sp>
            <p:nvSpPr>
              <p:cNvPr id="30" name="テキスト ボックス 29">
                <a:extLst>
                  <a:ext uri="{FF2B5EF4-FFF2-40B4-BE49-F238E27FC236}">
                    <a16:creationId xmlns:a16="http://schemas.microsoft.com/office/drawing/2014/main" id="{D862F660-E3D2-3A46-8FAE-D2D6EE767847}"/>
                  </a:ext>
                </a:extLst>
              </p:cNvPr>
              <p:cNvSpPr txBox="1"/>
              <p:nvPr/>
            </p:nvSpPr>
            <p:spPr>
              <a:xfrm>
                <a:off x="7381996" y="5270964"/>
                <a:ext cx="1082348" cy="307777"/>
              </a:xfrm>
              <a:prstGeom prst="rect">
                <a:avLst/>
              </a:prstGeom>
              <a:noFill/>
            </p:spPr>
            <p:txBody>
              <a:bodyPr wrap="none" rtlCol="0">
                <a:spAutoFit/>
              </a:bodyPr>
              <a:lstStyle/>
              <a:p>
                <a:pPr algn="r"/>
                <a:r>
                  <a:rPr lang="ja-JP" altLang="en-US" sz="1400">
                    <a:solidFill>
                      <a:schemeClr val="bg1"/>
                    </a:solidFill>
                    <a:latin typeface="Meiryo" panose="020B0604030504040204" pitchFamily="34" charset="-128"/>
                    <a:ea typeface="Meiryo" panose="020B0604030504040204" pitchFamily="34" charset="-128"/>
                  </a:rPr>
                  <a:t>答えを</a:t>
                </a:r>
                <a:r>
                  <a:rPr lang="ja-JP" altLang="en-US" sz="1400" b="1">
                    <a:solidFill>
                      <a:schemeClr val="bg1"/>
                    </a:solidFill>
                    <a:latin typeface="Meiryo" panose="020B0604030504040204" pitchFamily="34" charset="-128"/>
                    <a:ea typeface="Meiryo" panose="020B0604030504040204" pitchFamily="34" charset="-128"/>
                  </a:rPr>
                  <a:t>創る</a:t>
                </a:r>
                <a:endParaRPr kumimoji="1" lang="ja-JP" altLang="en-US" sz="1400" b="1">
                  <a:solidFill>
                    <a:schemeClr val="bg1"/>
                  </a:solidFill>
                  <a:latin typeface="Meiryo" panose="020B0604030504040204" pitchFamily="34" charset="-128"/>
                  <a:ea typeface="Meiryo" panose="020B0604030504040204" pitchFamily="34" charset="-128"/>
                </a:endParaRPr>
              </a:p>
            </p:txBody>
          </p:sp>
          <p:sp>
            <p:nvSpPr>
              <p:cNvPr id="31" name="テキスト ボックス 30">
                <a:extLst>
                  <a:ext uri="{FF2B5EF4-FFF2-40B4-BE49-F238E27FC236}">
                    <a16:creationId xmlns:a16="http://schemas.microsoft.com/office/drawing/2014/main" id="{827046A1-1ED4-014D-9C5D-F9AA4E299193}"/>
                  </a:ext>
                </a:extLst>
              </p:cNvPr>
              <p:cNvSpPr txBox="1"/>
              <p:nvPr/>
            </p:nvSpPr>
            <p:spPr>
              <a:xfrm>
                <a:off x="2517694" y="5521062"/>
                <a:ext cx="1620957" cy="307777"/>
              </a:xfrm>
              <a:prstGeom prst="rect">
                <a:avLst/>
              </a:prstGeom>
              <a:noFill/>
            </p:spPr>
            <p:txBody>
              <a:bodyPr wrap="none" rtlCol="0">
                <a:spAutoFit/>
              </a:bodyPr>
              <a:lstStyle/>
              <a:p>
                <a:pPr algn="r"/>
                <a:r>
                  <a:rPr lang="ja-JP" altLang="en-US" sz="1400" b="1">
                    <a:solidFill>
                      <a:schemeClr val="bg1"/>
                    </a:solidFill>
                    <a:latin typeface="Meiryo" panose="020B0604030504040204" pitchFamily="34" charset="-128"/>
                    <a:ea typeface="Meiryo" panose="020B0604030504040204" pitchFamily="34" charset="-128"/>
                  </a:rPr>
                  <a:t>試験の結果</a:t>
                </a:r>
                <a:r>
                  <a:rPr lang="ja-JP" altLang="en-US" sz="1400">
                    <a:solidFill>
                      <a:schemeClr val="bg1"/>
                    </a:solidFill>
                    <a:latin typeface="Meiryo" panose="020B0604030504040204" pitchFamily="34" charset="-128"/>
                    <a:ea typeface="Meiryo" panose="020B0604030504040204" pitchFamily="34" charset="-128"/>
                  </a:rPr>
                  <a:t>で</a:t>
                </a:r>
                <a:r>
                  <a:rPr kumimoji="1" lang="ja-JP" altLang="en-US" sz="1400">
                    <a:solidFill>
                      <a:schemeClr val="bg1"/>
                    </a:solidFill>
                    <a:latin typeface="Meiryo" panose="020B0604030504040204" pitchFamily="34" charset="-128"/>
                    <a:ea typeface="Meiryo" panose="020B0604030504040204" pitchFamily="34" charset="-128"/>
                  </a:rPr>
                  <a:t>評価</a:t>
                </a:r>
              </a:p>
            </p:txBody>
          </p:sp>
          <p:sp>
            <p:nvSpPr>
              <p:cNvPr id="32" name="テキスト ボックス 31">
                <a:extLst>
                  <a:ext uri="{FF2B5EF4-FFF2-40B4-BE49-F238E27FC236}">
                    <a16:creationId xmlns:a16="http://schemas.microsoft.com/office/drawing/2014/main" id="{C1136606-FA31-D04C-8658-7ACA8E7C254D}"/>
                  </a:ext>
                </a:extLst>
              </p:cNvPr>
              <p:cNvSpPr txBox="1"/>
              <p:nvPr/>
            </p:nvSpPr>
            <p:spPr>
              <a:xfrm>
                <a:off x="5241391" y="5520376"/>
                <a:ext cx="3236784" cy="307777"/>
              </a:xfrm>
              <a:prstGeom prst="rect">
                <a:avLst/>
              </a:prstGeom>
              <a:noFill/>
            </p:spPr>
            <p:txBody>
              <a:bodyPr wrap="none" rtlCol="0">
                <a:spAutoFit/>
              </a:bodyPr>
              <a:lstStyle/>
              <a:p>
                <a:r>
                  <a:rPr lang="ja-JP" altLang="en-US" sz="1400" b="1">
                    <a:solidFill>
                      <a:schemeClr val="bg1"/>
                    </a:solidFill>
                    <a:latin typeface="Meiryo" panose="020B0604030504040204" pitchFamily="34" charset="-128"/>
                    <a:ea typeface="Meiryo" panose="020B0604030504040204" pitchFamily="34" charset="-128"/>
                  </a:rPr>
                  <a:t>学ぶこと自体が楽しいかどうか</a:t>
                </a:r>
                <a:r>
                  <a:rPr lang="ja-JP" altLang="en-US" sz="1400">
                    <a:solidFill>
                      <a:schemeClr val="bg1"/>
                    </a:solidFill>
                    <a:latin typeface="Meiryo" panose="020B0604030504040204" pitchFamily="34" charset="-128"/>
                    <a:ea typeface="Meiryo" panose="020B0604030504040204" pitchFamily="34" charset="-128"/>
                  </a:rPr>
                  <a:t>で</a:t>
                </a:r>
                <a:r>
                  <a:rPr kumimoji="1" lang="ja-JP" altLang="en-US" sz="1400">
                    <a:solidFill>
                      <a:schemeClr val="bg1"/>
                    </a:solidFill>
                    <a:latin typeface="Meiryo" panose="020B0604030504040204" pitchFamily="34" charset="-128"/>
                    <a:ea typeface="Meiryo" panose="020B0604030504040204" pitchFamily="34" charset="-128"/>
                  </a:rPr>
                  <a:t>評価</a:t>
                </a:r>
              </a:p>
            </p:txBody>
          </p:sp>
          <p:sp>
            <p:nvSpPr>
              <p:cNvPr id="33" name="環状矢印 32">
                <a:extLst>
                  <a:ext uri="{FF2B5EF4-FFF2-40B4-BE49-F238E27FC236}">
                    <a16:creationId xmlns:a16="http://schemas.microsoft.com/office/drawing/2014/main" id="{A75AD8EF-9D5F-7B44-B023-F7DC6585B957}"/>
                  </a:ext>
                </a:extLst>
              </p:cNvPr>
              <p:cNvSpPr/>
              <p:nvPr/>
            </p:nvSpPr>
            <p:spPr>
              <a:xfrm rot="10800000" flipH="1">
                <a:off x="4103422" y="4835187"/>
                <a:ext cx="938536" cy="887247"/>
              </a:xfrm>
              <a:prstGeom prst="circularArrow">
                <a:avLst>
                  <a:gd name="adj1" fmla="val 17374"/>
                  <a:gd name="adj2" fmla="val 1021881"/>
                  <a:gd name="adj3" fmla="val 3741105"/>
                  <a:gd name="adj4" fmla="val 5620986"/>
                  <a:gd name="adj5" fmla="val 17827"/>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 name="テキスト ボックス 34">
                <a:extLst>
                  <a:ext uri="{FF2B5EF4-FFF2-40B4-BE49-F238E27FC236}">
                    <a16:creationId xmlns:a16="http://schemas.microsoft.com/office/drawing/2014/main" id="{C9D96A98-6B74-0345-92B7-04264AD31FBD}"/>
                  </a:ext>
                </a:extLst>
              </p:cNvPr>
              <p:cNvSpPr txBox="1"/>
              <p:nvPr/>
            </p:nvSpPr>
            <p:spPr>
              <a:xfrm>
                <a:off x="694266" y="4755591"/>
                <a:ext cx="1620957" cy="523220"/>
              </a:xfrm>
              <a:prstGeom prst="rect">
                <a:avLst/>
              </a:prstGeom>
              <a:noFill/>
            </p:spPr>
            <p:txBody>
              <a:bodyPr wrap="none" rtlCol="0">
                <a:spAutoFit/>
              </a:bodyPr>
              <a:lstStyle/>
              <a:p>
                <a:r>
                  <a:rPr lang="ja-JP" altLang="en-US" sz="2800" b="1">
                    <a:solidFill>
                      <a:schemeClr val="bg1"/>
                    </a:solidFill>
                    <a:latin typeface="Meiryo" panose="020B0604030504040204" pitchFamily="34" charset="-128"/>
                    <a:ea typeface="Meiryo" panose="020B0604030504040204" pitchFamily="34" charset="-128"/>
                  </a:rPr>
                  <a:t>勉強する</a:t>
                </a:r>
                <a:endParaRPr kumimoji="1" lang="ja-JP" altLang="en-US" sz="2800" b="1">
                  <a:solidFill>
                    <a:schemeClr val="bg1"/>
                  </a:solidFill>
                  <a:latin typeface="Meiryo" panose="020B0604030504040204" pitchFamily="34" charset="-128"/>
                  <a:ea typeface="Meiryo" panose="020B0604030504040204" pitchFamily="34" charset="-128"/>
                </a:endParaRPr>
              </a:p>
            </p:txBody>
          </p:sp>
        </p:grpSp>
        <p:pic>
          <p:nvPicPr>
            <p:cNvPr id="41" name="図 40">
              <a:extLst>
                <a:ext uri="{FF2B5EF4-FFF2-40B4-BE49-F238E27FC236}">
                  <a16:creationId xmlns:a16="http://schemas.microsoft.com/office/drawing/2014/main" id="{3B364414-A0C0-CB41-A5F0-A756E8171562}"/>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3300292" y="3787924"/>
              <a:ext cx="757501" cy="757501"/>
            </a:xfrm>
            <a:prstGeom prst="rect">
              <a:avLst/>
            </a:prstGeom>
          </p:spPr>
        </p:pic>
        <p:pic>
          <p:nvPicPr>
            <p:cNvPr id="42" name="図 41">
              <a:extLst>
                <a:ext uri="{FF2B5EF4-FFF2-40B4-BE49-F238E27FC236}">
                  <a16:creationId xmlns:a16="http://schemas.microsoft.com/office/drawing/2014/main" id="{CF023253-FF6E-A64C-8910-B30AA82B30DA}"/>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5085524" y="3792451"/>
              <a:ext cx="557996" cy="727031"/>
            </a:xfrm>
            <a:prstGeom prst="rect">
              <a:avLst/>
            </a:prstGeom>
          </p:spPr>
        </p:pic>
      </p:grpSp>
      <p:pic>
        <p:nvPicPr>
          <p:cNvPr id="43" name="図 42">
            <a:extLst>
              <a:ext uri="{FF2B5EF4-FFF2-40B4-BE49-F238E27FC236}">
                <a16:creationId xmlns:a16="http://schemas.microsoft.com/office/drawing/2014/main" id="{FD245516-3090-4140-9F49-041078D0F38C}"/>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1232703" y="5045900"/>
            <a:ext cx="1355275" cy="1451043"/>
          </a:xfrm>
          <a:prstGeom prst="rect">
            <a:avLst/>
          </a:prstGeom>
        </p:spPr>
      </p:pic>
      <p:pic>
        <p:nvPicPr>
          <p:cNvPr id="40" name="図 39">
            <a:extLst>
              <a:ext uri="{FF2B5EF4-FFF2-40B4-BE49-F238E27FC236}">
                <a16:creationId xmlns:a16="http://schemas.microsoft.com/office/drawing/2014/main" id="{EE676BEB-2A3D-FD4B-9190-23CA9EC1CAA8}"/>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6668061" y="5102069"/>
            <a:ext cx="1425808" cy="1448991"/>
          </a:xfrm>
          <a:prstGeom prst="rect">
            <a:avLst/>
          </a:prstGeom>
        </p:spPr>
      </p:pic>
    </p:spTree>
    <p:extLst>
      <p:ext uri="{BB962C8B-B14F-4D97-AF65-F5344CB8AC3E}">
        <p14:creationId xmlns:p14="http://schemas.microsoft.com/office/powerpoint/2010/main" val="3578336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500"/>
                                        <p:tgtEl>
                                          <p:spTgt spid="36"/>
                                        </p:tgtEl>
                                        <p:attrNameLst>
                                          <p:attrName>ppt_x</p:attrName>
                                        </p:attrNameLst>
                                      </p:cBhvr>
                                      <p:tavLst>
                                        <p:tav tm="0">
                                          <p:val>
                                            <p:strVal val="#ppt_x-#ppt_w*1.125000"/>
                                          </p:val>
                                        </p:tav>
                                        <p:tav tm="100000">
                                          <p:val>
                                            <p:strVal val="#ppt_x"/>
                                          </p:val>
                                        </p:tav>
                                      </p:tavLst>
                                    </p:anim>
                                    <p:animEffect transition="in" filter="wipe(right)">
                                      <p:cBhvr>
                                        <p:cTn id="8" dur="500"/>
                                        <p:tgtEl>
                                          <p:spTgt spid="36"/>
                                        </p:tgtEl>
                                      </p:cBhvr>
                                    </p:animEffect>
                                  </p:childTnLst>
                                </p:cTn>
                              </p:par>
                            </p:childTnLst>
                          </p:cTn>
                        </p:par>
                      </p:childTnLst>
                    </p:cTn>
                  </p:par>
                  <p:par>
                    <p:cTn id="9" fill="hold">
                      <p:stCondLst>
                        <p:cond delay="indefinite"/>
                      </p:stCondLst>
                      <p:childTnLst>
                        <p:par>
                          <p:cTn id="10" fill="hold">
                            <p:stCondLst>
                              <p:cond delay="0"/>
                            </p:stCondLst>
                            <p:childTnLst>
                              <p:par>
                                <p:cTn id="11" presetID="16" presetClass="entr" presetSubtype="37" fill="hold" nodeType="clickEffect">
                                  <p:stCondLst>
                                    <p:cond delay="0"/>
                                  </p:stCondLst>
                                  <p:childTnLst>
                                    <p:set>
                                      <p:cBhvr>
                                        <p:cTn id="12" dur="1" fill="hold">
                                          <p:stCondLst>
                                            <p:cond delay="0"/>
                                          </p:stCondLst>
                                        </p:cTn>
                                        <p:tgtEl>
                                          <p:spTgt spid="37"/>
                                        </p:tgtEl>
                                        <p:attrNameLst>
                                          <p:attrName>style.visibility</p:attrName>
                                        </p:attrNameLst>
                                      </p:cBhvr>
                                      <p:to>
                                        <p:strVal val="visible"/>
                                      </p:to>
                                    </p:set>
                                    <p:animEffect transition="in" filter="barn(outVertical)">
                                      <p:cBhvr>
                                        <p:cTn id="13" dur="500"/>
                                        <p:tgtEl>
                                          <p:spTgt spid="37"/>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44"/>
                                        </p:tgtEl>
                                        <p:attrNameLst>
                                          <p:attrName>style.visibility</p:attrName>
                                        </p:attrNameLst>
                                      </p:cBhvr>
                                      <p:to>
                                        <p:strVal val="visible"/>
                                      </p:to>
                                    </p:set>
                                    <p:anim calcmode="lin" valueType="num">
                                      <p:cBhvr>
                                        <p:cTn id="18" dur="500" fill="hold"/>
                                        <p:tgtEl>
                                          <p:spTgt spid="44"/>
                                        </p:tgtEl>
                                        <p:attrNameLst>
                                          <p:attrName>ppt_w</p:attrName>
                                        </p:attrNameLst>
                                      </p:cBhvr>
                                      <p:tavLst>
                                        <p:tav tm="0">
                                          <p:val>
                                            <p:fltVal val="0"/>
                                          </p:val>
                                        </p:tav>
                                        <p:tav tm="100000">
                                          <p:val>
                                            <p:strVal val="#ppt_w"/>
                                          </p:val>
                                        </p:tav>
                                      </p:tavLst>
                                    </p:anim>
                                    <p:anim calcmode="lin" valueType="num">
                                      <p:cBhvr>
                                        <p:cTn id="19" dur="500" fill="hold"/>
                                        <p:tgtEl>
                                          <p:spTgt spid="44"/>
                                        </p:tgtEl>
                                        <p:attrNameLst>
                                          <p:attrName>ppt_h</p:attrName>
                                        </p:attrNameLst>
                                      </p:cBhvr>
                                      <p:tavLst>
                                        <p:tav tm="0">
                                          <p:val>
                                            <p:fltVal val="0"/>
                                          </p:val>
                                        </p:tav>
                                        <p:tav tm="100000">
                                          <p:val>
                                            <p:strVal val="#ppt_h"/>
                                          </p:val>
                                        </p:tav>
                                      </p:tavLst>
                                    </p:anim>
                                    <p:animEffect transition="in" filter="fade">
                                      <p:cBhvr>
                                        <p:cTn id="20" dur="500"/>
                                        <p:tgtEl>
                                          <p:spTgt spid="44"/>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nodeType="click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fltVal val="0"/>
                                          </p:val>
                                        </p:tav>
                                        <p:tav tm="100000">
                                          <p:val>
                                            <p:strVal val="#ppt_h"/>
                                          </p:val>
                                        </p:tav>
                                      </p:tavLst>
                                    </p:anim>
                                    <p:animEffect transition="in" filter="fade">
                                      <p:cBhvr>
                                        <p:cTn id="27" dur="500"/>
                                        <p:tgtEl>
                                          <p:spTgt spid="39"/>
                                        </p:tgtEl>
                                      </p:cBhvr>
                                    </p:animEffect>
                                  </p:childTnLst>
                                </p:cTn>
                              </p:par>
                              <p:par>
                                <p:cTn id="28" presetID="53" presetClass="entr" presetSubtype="16" fill="hold" nodeType="withEffect">
                                  <p:stCondLst>
                                    <p:cond delay="0"/>
                                  </p:stCondLst>
                                  <p:childTnLst>
                                    <p:set>
                                      <p:cBhvr>
                                        <p:cTn id="29" dur="1" fill="hold">
                                          <p:stCondLst>
                                            <p:cond delay="0"/>
                                          </p:stCondLst>
                                        </p:cTn>
                                        <p:tgtEl>
                                          <p:spTgt spid="40"/>
                                        </p:tgtEl>
                                        <p:attrNameLst>
                                          <p:attrName>style.visibility</p:attrName>
                                        </p:attrNameLst>
                                      </p:cBhvr>
                                      <p:to>
                                        <p:strVal val="visible"/>
                                      </p:to>
                                    </p:set>
                                    <p:anim calcmode="lin" valueType="num">
                                      <p:cBhvr>
                                        <p:cTn id="30" dur="500" fill="hold"/>
                                        <p:tgtEl>
                                          <p:spTgt spid="40"/>
                                        </p:tgtEl>
                                        <p:attrNameLst>
                                          <p:attrName>ppt_w</p:attrName>
                                        </p:attrNameLst>
                                      </p:cBhvr>
                                      <p:tavLst>
                                        <p:tav tm="0">
                                          <p:val>
                                            <p:fltVal val="0"/>
                                          </p:val>
                                        </p:tav>
                                        <p:tav tm="100000">
                                          <p:val>
                                            <p:strVal val="#ppt_w"/>
                                          </p:val>
                                        </p:tav>
                                      </p:tavLst>
                                    </p:anim>
                                    <p:anim calcmode="lin" valueType="num">
                                      <p:cBhvr>
                                        <p:cTn id="31" dur="500" fill="hold"/>
                                        <p:tgtEl>
                                          <p:spTgt spid="40"/>
                                        </p:tgtEl>
                                        <p:attrNameLst>
                                          <p:attrName>ppt_h</p:attrName>
                                        </p:attrNameLst>
                                      </p:cBhvr>
                                      <p:tavLst>
                                        <p:tav tm="0">
                                          <p:val>
                                            <p:fltVal val="0"/>
                                          </p:val>
                                        </p:tav>
                                        <p:tav tm="100000">
                                          <p:val>
                                            <p:strVal val="#ppt_h"/>
                                          </p:val>
                                        </p:tav>
                                      </p:tavLst>
                                    </p:anim>
                                    <p:animEffect transition="in" filter="fade">
                                      <p:cBhvr>
                                        <p:cTn id="32" dur="500"/>
                                        <p:tgtEl>
                                          <p:spTgt spid="40"/>
                                        </p:tgtEl>
                                      </p:cBhvr>
                                    </p:animEffect>
                                  </p:childTnLst>
                                </p:cTn>
                              </p:par>
                              <p:par>
                                <p:cTn id="33" presetID="53" presetClass="entr" presetSubtype="16" fill="hold" nodeType="withEffect">
                                  <p:stCondLst>
                                    <p:cond delay="0"/>
                                  </p:stCondLst>
                                  <p:childTnLst>
                                    <p:set>
                                      <p:cBhvr>
                                        <p:cTn id="34" dur="1" fill="hold">
                                          <p:stCondLst>
                                            <p:cond delay="0"/>
                                          </p:stCondLst>
                                        </p:cTn>
                                        <p:tgtEl>
                                          <p:spTgt spid="43"/>
                                        </p:tgtEl>
                                        <p:attrNameLst>
                                          <p:attrName>style.visibility</p:attrName>
                                        </p:attrNameLst>
                                      </p:cBhvr>
                                      <p:to>
                                        <p:strVal val="visible"/>
                                      </p:to>
                                    </p:set>
                                    <p:anim calcmode="lin" valueType="num">
                                      <p:cBhvr>
                                        <p:cTn id="35" dur="500" fill="hold"/>
                                        <p:tgtEl>
                                          <p:spTgt spid="43"/>
                                        </p:tgtEl>
                                        <p:attrNameLst>
                                          <p:attrName>ppt_w</p:attrName>
                                        </p:attrNameLst>
                                      </p:cBhvr>
                                      <p:tavLst>
                                        <p:tav tm="0">
                                          <p:val>
                                            <p:fltVal val="0"/>
                                          </p:val>
                                        </p:tav>
                                        <p:tav tm="100000">
                                          <p:val>
                                            <p:strVal val="#ppt_w"/>
                                          </p:val>
                                        </p:tav>
                                      </p:tavLst>
                                    </p:anim>
                                    <p:anim calcmode="lin" valueType="num">
                                      <p:cBhvr>
                                        <p:cTn id="36" dur="500" fill="hold"/>
                                        <p:tgtEl>
                                          <p:spTgt spid="43"/>
                                        </p:tgtEl>
                                        <p:attrNameLst>
                                          <p:attrName>ppt_h</p:attrName>
                                        </p:attrNameLst>
                                      </p:cBhvr>
                                      <p:tavLst>
                                        <p:tav tm="0">
                                          <p:val>
                                            <p:fltVal val="0"/>
                                          </p:val>
                                        </p:tav>
                                        <p:tav tm="100000">
                                          <p:val>
                                            <p:strVal val="#ppt_h"/>
                                          </p:val>
                                        </p:tav>
                                      </p:tavLst>
                                    </p:anim>
                                    <p:animEffect transition="in" filter="fade">
                                      <p:cBhvr>
                                        <p:cTn id="3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C7446988-BD8A-B849-996B-C3F68B0EDB6F}"/>
              </a:ext>
            </a:extLst>
          </p:cNvPr>
          <p:cNvSpPr/>
          <p:nvPr/>
        </p:nvSpPr>
        <p:spPr>
          <a:xfrm>
            <a:off x="615820" y="951724"/>
            <a:ext cx="5411755" cy="5509250"/>
          </a:xfrm>
          <a:prstGeom prst="rect">
            <a:avLst/>
          </a:prstGeom>
          <a:solidFill>
            <a:schemeClr val="accent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570DED48-AA87-BF42-8EF2-0509CD2C9650}"/>
              </a:ext>
            </a:extLst>
          </p:cNvPr>
          <p:cNvSpPr>
            <a:spLocks noGrp="1"/>
          </p:cNvSpPr>
          <p:nvPr>
            <p:ph type="title"/>
          </p:nvPr>
        </p:nvSpPr>
        <p:spPr/>
        <p:txBody>
          <a:bodyPr/>
          <a:lstStyle/>
          <a:p>
            <a:r>
              <a:rPr lang="ja-JP" altLang="en-US"/>
              <a:t>学ぶべき領域</a:t>
            </a:r>
            <a:endParaRPr kumimoji="1" lang="ja-JP" altLang="en-US"/>
          </a:p>
        </p:txBody>
      </p:sp>
      <p:sp>
        <p:nvSpPr>
          <p:cNvPr id="3" name="正方形/長方形 2">
            <a:extLst>
              <a:ext uri="{FF2B5EF4-FFF2-40B4-BE49-F238E27FC236}">
                <a16:creationId xmlns:a16="http://schemas.microsoft.com/office/drawing/2014/main" id="{973FA149-299A-B74F-9088-8BD099F252D8}"/>
              </a:ext>
            </a:extLst>
          </p:cNvPr>
          <p:cNvSpPr/>
          <p:nvPr/>
        </p:nvSpPr>
        <p:spPr>
          <a:xfrm>
            <a:off x="777552" y="4214981"/>
            <a:ext cx="5100734" cy="2245991"/>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フローチャート: 手作業 3">
            <a:extLst>
              <a:ext uri="{FF2B5EF4-FFF2-40B4-BE49-F238E27FC236}">
                <a16:creationId xmlns:a16="http://schemas.microsoft.com/office/drawing/2014/main" id="{E00C5249-9587-BF46-A929-7DEF71D5A1F0}"/>
              </a:ext>
            </a:extLst>
          </p:cNvPr>
          <p:cNvSpPr/>
          <p:nvPr/>
        </p:nvSpPr>
        <p:spPr>
          <a:xfrm rot="10800000">
            <a:off x="777549" y="5668122"/>
            <a:ext cx="5144277" cy="792849"/>
          </a:xfrm>
          <a:prstGeom prst="flowChartManualOperation">
            <a:avLst/>
          </a:prstGeom>
          <a:solidFill>
            <a:srgbClr val="17375E"/>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正方形/長方形 4">
            <a:extLst>
              <a:ext uri="{FF2B5EF4-FFF2-40B4-BE49-F238E27FC236}">
                <a16:creationId xmlns:a16="http://schemas.microsoft.com/office/drawing/2014/main" id="{858234C6-820D-8F49-84B3-C9DF5E145D30}"/>
              </a:ext>
            </a:extLst>
          </p:cNvPr>
          <p:cNvSpPr/>
          <p:nvPr/>
        </p:nvSpPr>
        <p:spPr>
          <a:xfrm>
            <a:off x="768330" y="1824938"/>
            <a:ext cx="5100734" cy="1758398"/>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角丸四角形 6">
            <a:extLst>
              <a:ext uri="{FF2B5EF4-FFF2-40B4-BE49-F238E27FC236}">
                <a16:creationId xmlns:a16="http://schemas.microsoft.com/office/drawing/2014/main" id="{3DFBF789-9100-F743-8205-E86AE8EA548C}"/>
              </a:ext>
            </a:extLst>
          </p:cNvPr>
          <p:cNvSpPr/>
          <p:nvPr/>
        </p:nvSpPr>
        <p:spPr>
          <a:xfrm>
            <a:off x="777549" y="3520325"/>
            <a:ext cx="5100737" cy="764335"/>
          </a:xfrm>
          <a:prstGeom prst="roundRect">
            <a:avLst>
              <a:gd name="adj" fmla="val 50000"/>
            </a:avLst>
          </a:prstGeom>
          <a:solidFill>
            <a:srgbClr val="E46C0A">
              <a:alpha val="65882"/>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テキスト ボックス 7">
            <a:extLst>
              <a:ext uri="{FF2B5EF4-FFF2-40B4-BE49-F238E27FC236}">
                <a16:creationId xmlns:a16="http://schemas.microsoft.com/office/drawing/2014/main" id="{EC7D900A-E7C6-9448-A7E7-64864455DD03}"/>
              </a:ext>
            </a:extLst>
          </p:cNvPr>
          <p:cNvSpPr txBox="1"/>
          <p:nvPr/>
        </p:nvSpPr>
        <p:spPr>
          <a:xfrm>
            <a:off x="2767699" y="5758446"/>
            <a:ext cx="1107996" cy="369332"/>
          </a:xfrm>
          <a:prstGeom prst="rect">
            <a:avLst/>
          </a:prstGeom>
          <a:noFill/>
        </p:spPr>
        <p:txBody>
          <a:bodyPr wrap="none" rtlCol="0">
            <a:spAutoFit/>
          </a:bodyPr>
          <a:lstStyle/>
          <a:p>
            <a:pPr algn="ctr"/>
            <a:r>
              <a:rPr kumimoji="1" lang="ja-JP" altLang="en-US" b="1">
                <a:solidFill>
                  <a:schemeClr val="bg1"/>
                </a:solidFill>
                <a:latin typeface="Meiryo" panose="020B0604030504040204" pitchFamily="34" charset="-128"/>
                <a:ea typeface="Meiryo" panose="020B0604030504040204" pitchFamily="34" charset="-128"/>
              </a:rPr>
              <a:t>基礎科学</a:t>
            </a:r>
          </a:p>
        </p:txBody>
      </p:sp>
      <p:sp>
        <p:nvSpPr>
          <p:cNvPr id="9" name="テキスト ボックス 8">
            <a:extLst>
              <a:ext uri="{FF2B5EF4-FFF2-40B4-BE49-F238E27FC236}">
                <a16:creationId xmlns:a16="http://schemas.microsoft.com/office/drawing/2014/main" id="{91AD6DAD-2F4C-9146-814D-94D9BD26760D}"/>
              </a:ext>
            </a:extLst>
          </p:cNvPr>
          <p:cNvSpPr txBox="1"/>
          <p:nvPr/>
        </p:nvSpPr>
        <p:spPr>
          <a:xfrm>
            <a:off x="2180137" y="6143513"/>
            <a:ext cx="2339102" cy="307777"/>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数学・統計学・物理学など</a:t>
            </a:r>
          </a:p>
        </p:txBody>
      </p:sp>
      <p:sp>
        <p:nvSpPr>
          <p:cNvPr id="10" name="テキスト ボックス 9">
            <a:extLst>
              <a:ext uri="{FF2B5EF4-FFF2-40B4-BE49-F238E27FC236}">
                <a16:creationId xmlns:a16="http://schemas.microsoft.com/office/drawing/2014/main" id="{5CB7EB8B-D494-7D46-9D31-D207CCF2FAAF}"/>
              </a:ext>
            </a:extLst>
          </p:cNvPr>
          <p:cNvSpPr txBox="1"/>
          <p:nvPr/>
        </p:nvSpPr>
        <p:spPr>
          <a:xfrm>
            <a:off x="1844368" y="4414099"/>
            <a:ext cx="2954655" cy="369332"/>
          </a:xfrm>
          <a:prstGeom prst="rect">
            <a:avLst/>
          </a:prstGeom>
          <a:noFill/>
        </p:spPr>
        <p:txBody>
          <a:bodyPr wrap="none" rtlCol="0">
            <a:spAutoFit/>
          </a:bodyPr>
          <a:lstStyle/>
          <a:p>
            <a:pPr algn="ctr"/>
            <a:r>
              <a:rPr kumimoji="1" lang="ja-JP" altLang="en-US" b="1">
                <a:solidFill>
                  <a:schemeClr val="bg1"/>
                </a:solidFill>
                <a:latin typeface="Meiryo" panose="020B0604030504040204" pitchFamily="34" charset="-128"/>
                <a:ea typeface="Meiryo" panose="020B0604030504040204" pitchFamily="34" charset="-128"/>
              </a:rPr>
              <a:t>コンピュータ・サイエンス</a:t>
            </a:r>
          </a:p>
        </p:txBody>
      </p:sp>
      <p:sp>
        <p:nvSpPr>
          <p:cNvPr id="14" name="三角形 13">
            <a:extLst>
              <a:ext uri="{FF2B5EF4-FFF2-40B4-BE49-F238E27FC236}">
                <a16:creationId xmlns:a16="http://schemas.microsoft.com/office/drawing/2014/main" id="{0CFABD7A-E2BA-8240-A162-68319D50D558}"/>
              </a:ext>
            </a:extLst>
          </p:cNvPr>
          <p:cNvSpPr/>
          <p:nvPr/>
        </p:nvSpPr>
        <p:spPr>
          <a:xfrm>
            <a:off x="2539490" y="5027051"/>
            <a:ext cx="1620394" cy="552384"/>
          </a:xfrm>
          <a:prstGeom prst="triangle">
            <a:avLst>
              <a:gd name="adj" fmla="val 49797"/>
            </a:avLst>
          </a:prstGeom>
          <a:noFill/>
          <a:ln>
            <a:solidFill>
              <a:schemeClr val="tx2">
                <a:lumMod val="20000"/>
                <a:lumOff val="80000"/>
              </a:schemeClr>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 name="テキスト ボックス 10">
            <a:extLst>
              <a:ext uri="{FF2B5EF4-FFF2-40B4-BE49-F238E27FC236}">
                <a16:creationId xmlns:a16="http://schemas.microsoft.com/office/drawing/2014/main" id="{19340026-85B2-564B-96A4-67B8C729E235}"/>
              </a:ext>
            </a:extLst>
          </p:cNvPr>
          <p:cNvSpPr txBox="1"/>
          <p:nvPr/>
        </p:nvSpPr>
        <p:spPr>
          <a:xfrm>
            <a:off x="2090368" y="4783431"/>
            <a:ext cx="2518638" cy="307777"/>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コミュニケーション（通信）</a:t>
            </a:r>
          </a:p>
        </p:txBody>
      </p:sp>
      <p:sp>
        <p:nvSpPr>
          <p:cNvPr id="12" name="テキスト ボックス 11">
            <a:extLst>
              <a:ext uri="{FF2B5EF4-FFF2-40B4-BE49-F238E27FC236}">
                <a16:creationId xmlns:a16="http://schemas.microsoft.com/office/drawing/2014/main" id="{8FDA517F-72DB-444F-B6E5-653593489489}"/>
              </a:ext>
            </a:extLst>
          </p:cNvPr>
          <p:cNvSpPr txBox="1"/>
          <p:nvPr/>
        </p:nvSpPr>
        <p:spPr>
          <a:xfrm>
            <a:off x="1318037" y="5390755"/>
            <a:ext cx="1261885" cy="307777"/>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ハードウェア</a:t>
            </a:r>
          </a:p>
        </p:txBody>
      </p:sp>
      <p:sp>
        <p:nvSpPr>
          <p:cNvPr id="13" name="テキスト ボックス 12">
            <a:extLst>
              <a:ext uri="{FF2B5EF4-FFF2-40B4-BE49-F238E27FC236}">
                <a16:creationId xmlns:a16="http://schemas.microsoft.com/office/drawing/2014/main" id="{917C9959-F9A7-DE4F-9CF0-2A0084F1F597}"/>
              </a:ext>
            </a:extLst>
          </p:cNvPr>
          <p:cNvSpPr txBox="1"/>
          <p:nvPr/>
        </p:nvSpPr>
        <p:spPr>
          <a:xfrm>
            <a:off x="4119452" y="5391871"/>
            <a:ext cx="1261885" cy="307777"/>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ソフトウェア</a:t>
            </a:r>
          </a:p>
        </p:txBody>
      </p:sp>
      <p:sp>
        <p:nvSpPr>
          <p:cNvPr id="15" name="テキスト ボックス 14">
            <a:extLst>
              <a:ext uri="{FF2B5EF4-FFF2-40B4-BE49-F238E27FC236}">
                <a16:creationId xmlns:a16="http://schemas.microsoft.com/office/drawing/2014/main" id="{60C53304-152E-CC4B-BD3D-411320A0BD8D}"/>
              </a:ext>
            </a:extLst>
          </p:cNvPr>
          <p:cNvSpPr txBox="1"/>
          <p:nvPr/>
        </p:nvSpPr>
        <p:spPr>
          <a:xfrm>
            <a:off x="2334024" y="3583337"/>
            <a:ext cx="2031326" cy="369332"/>
          </a:xfrm>
          <a:prstGeom prst="rect">
            <a:avLst/>
          </a:prstGeom>
          <a:noFill/>
        </p:spPr>
        <p:txBody>
          <a:bodyPr wrap="none" rtlCol="0">
            <a:spAutoFit/>
          </a:bodyPr>
          <a:lstStyle/>
          <a:p>
            <a:pPr algn="ctr"/>
            <a:r>
              <a:rPr kumimoji="1" lang="ja-JP" altLang="en-US" b="1">
                <a:solidFill>
                  <a:schemeClr val="bg1"/>
                </a:solidFill>
                <a:latin typeface="Meiryo" panose="020B0604030504040204" pitchFamily="34" charset="-128"/>
                <a:ea typeface="Meiryo" panose="020B0604030504040204" pitchFamily="34" charset="-128"/>
              </a:rPr>
              <a:t>ビジネス・スキル</a:t>
            </a:r>
          </a:p>
        </p:txBody>
      </p:sp>
      <p:sp>
        <p:nvSpPr>
          <p:cNvPr id="16" name="テキスト ボックス 15">
            <a:extLst>
              <a:ext uri="{FF2B5EF4-FFF2-40B4-BE49-F238E27FC236}">
                <a16:creationId xmlns:a16="http://schemas.microsoft.com/office/drawing/2014/main" id="{DDDB8E0C-0D0E-0643-B815-301EB97AF6C5}"/>
              </a:ext>
            </a:extLst>
          </p:cNvPr>
          <p:cNvSpPr txBox="1"/>
          <p:nvPr/>
        </p:nvSpPr>
        <p:spPr>
          <a:xfrm>
            <a:off x="968266" y="3943970"/>
            <a:ext cx="4762842" cy="253916"/>
          </a:xfrm>
          <a:prstGeom prst="rect">
            <a:avLst/>
          </a:prstGeom>
          <a:noFill/>
        </p:spPr>
        <p:txBody>
          <a:bodyPr wrap="none" rtlCol="0">
            <a:spAutoFit/>
          </a:bodyPr>
          <a:lstStyle/>
          <a:p>
            <a:pPr algn="ctr"/>
            <a:r>
              <a:rPr lang="ja-JP" altLang="en-US" sz="1050">
                <a:solidFill>
                  <a:schemeClr val="bg1"/>
                </a:solidFill>
                <a:latin typeface="Meiryo" panose="020B0604030504040204" pitchFamily="34" charset="-128"/>
                <a:ea typeface="Meiryo" panose="020B0604030504040204" pitchFamily="34" charset="-128"/>
              </a:rPr>
              <a:t>語学・ファシリテーション・プレゼンテーション・ロジカルシンキングなど</a:t>
            </a:r>
            <a:endParaRPr kumimoji="1" lang="ja-JP" altLang="en-US" sz="1050">
              <a:solidFill>
                <a:schemeClr val="bg1"/>
              </a:solidFill>
              <a:latin typeface="Meiryo" panose="020B0604030504040204" pitchFamily="34" charset="-128"/>
              <a:ea typeface="Meiryo" panose="020B0604030504040204" pitchFamily="34" charset="-128"/>
            </a:endParaRPr>
          </a:p>
        </p:txBody>
      </p:sp>
      <p:sp>
        <p:nvSpPr>
          <p:cNvPr id="17" name="テキスト ボックス 16">
            <a:extLst>
              <a:ext uri="{FF2B5EF4-FFF2-40B4-BE49-F238E27FC236}">
                <a16:creationId xmlns:a16="http://schemas.microsoft.com/office/drawing/2014/main" id="{B9971123-5FAE-7542-A7AA-ED76E44258D7}"/>
              </a:ext>
            </a:extLst>
          </p:cNvPr>
          <p:cNvSpPr txBox="1"/>
          <p:nvPr/>
        </p:nvSpPr>
        <p:spPr>
          <a:xfrm>
            <a:off x="2527534" y="1902751"/>
            <a:ext cx="1569660" cy="369332"/>
          </a:xfrm>
          <a:prstGeom prst="rect">
            <a:avLst/>
          </a:prstGeom>
          <a:noFill/>
        </p:spPr>
        <p:txBody>
          <a:bodyPr wrap="none" rtlCol="0">
            <a:spAutoFit/>
          </a:bodyPr>
          <a:lstStyle/>
          <a:p>
            <a:pPr algn="ctr"/>
            <a:r>
              <a:rPr kumimoji="1" lang="ja-JP" altLang="en-US" b="1">
                <a:solidFill>
                  <a:schemeClr val="bg1"/>
                </a:solidFill>
                <a:latin typeface="Meiryo" panose="020B0604030504040204" pitchFamily="34" charset="-128"/>
                <a:ea typeface="Meiryo" panose="020B0604030504040204" pitchFamily="34" charset="-128"/>
              </a:rPr>
              <a:t>ビジネス知識</a:t>
            </a:r>
          </a:p>
        </p:txBody>
      </p:sp>
      <p:sp>
        <p:nvSpPr>
          <p:cNvPr id="18" name="テキスト ボックス 17">
            <a:extLst>
              <a:ext uri="{FF2B5EF4-FFF2-40B4-BE49-F238E27FC236}">
                <a16:creationId xmlns:a16="http://schemas.microsoft.com/office/drawing/2014/main" id="{B55410CD-9834-774C-BCFA-42436250485B}"/>
              </a:ext>
            </a:extLst>
          </p:cNvPr>
          <p:cNvSpPr txBox="1"/>
          <p:nvPr/>
        </p:nvSpPr>
        <p:spPr>
          <a:xfrm>
            <a:off x="1882839" y="2254032"/>
            <a:ext cx="2877711" cy="307777"/>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経営・マーケティング・会計など</a:t>
            </a:r>
          </a:p>
        </p:txBody>
      </p:sp>
      <p:sp>
        <p:nvSpPr>
          <p:cNvPr id="20" name="正方形/長方形 19">
            <a:extLst>
              <a:ext uri="{FF2B5EF4-FFF2-40B4-BE49-F238E27FC236}">
                <a16:creationId xmlns:a16="http://schemas.microsoft.com/office/drawing/2014/main" id="{10C02108-97CB-7843-9178-72D8E07AC890}"/>
              </a:ext>
            </a:extLst>
          </p:cNvPr>
          <p:cNvSpPr/>
          <p:nvPr/>
        </p:nvSpPr>
        <p:spPr>
          <a:xfrm>
            <a:off x="946009" y="2581383"/>
            <a:ext cx="1481823" cy="857962"/>
          </a:xfrm>
          <a:prstGeom prst="rect">
            <a:avLst/>
          </a:prstGeom>
          <a:solidFill>
            <a:schemeClr val="accent3">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正方形/長方形 20">
            <a:extLst>
              <a:ext uri="{FF2B5EF4-FFF2-40B4-BE49-F238E27FC236}">
                <a16:creationId xmlns:a16="http://schemas.microsoft.com/office/drawing/2014/main" id="{AC829928-9492-2043-B0B9-1B69BFE56E64}"/>
              </a:ext>
            </a:extLst>
          </p:cNvPr>
          <p:cNvSpPr/>
          <p:nvPr/>
        </p:nvSpPr>
        <p:spPr>
          <a:xfrm>
            <a:off x="4196897" y="2581383"/>
            <a:ext cx="1481823" cy="857962"/>
          </a:xfrm>
          <a:prstGeom prst="rect">
            <a:avLst/>
          </a:prstGeom>
          <a:solidFill>
            <a:schemeClr val="accent3">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 name="正方形/長方形 25">
            <a:extLst>
              <a:ext uri="{FF2B5EF4-FFF2-40B4-BE49-F238E27FC236}">
                <a16:creationId xmlns:a16="http://schemas.microsoft.com/office/drawing/2014/main" id="{7ACB7954-D910-E142-955E-D0696F14CAE4}"/>
              </a:ext>
            </a:extLst>
          </p:cNvPr>
          <p:cNvSpPr/>
          <p:nvPr/>
        </p:nvSpPr>
        <p:spPr>
          <a:xfrm>
            <a:off x="2571453" y="2586732"/>
            <a:ext cx="1481823" cy="857962"/>
          </a:xfrm>
          <a:prstGeom prst="rect">
            <a:avLst/>
          </a:prstGeom>
          <a:solidFill>
            <a:schemeClr val="accent3">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テキスト ボックス 26">
            <a:extLst>
              <a:ext uri="{FF2B5EF4-FFF2-40B4-BE49-F238E27FC236}">
                <a16:creationId xmlns:a16="http://schemas.microsoft.com/office/drawing/2014/main" id="{7E978ADD-8C4E-2346-B15E-BA698B2FCC06}"/>
              </a:ext>
            </a:extLst>
          </p:cNvPr>
          <p:cNvSpPr txBox="1"/>
          <p:nvPr/>
        </p:nvSpPr>
        <p:spPr>
          <a:xfrm>
            <a:off x="2780521" y="2604075"/>
            <a:ext cx="1082348" cy="307777"/>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業界・業種</a:t>
            </a:r>
          </a:p>
        </p:txBody>
      </p:sp>
      <p:sp>
        <p:nvSpPr>
          <p:cNvPr id="28" name="正方形/長方形 27">
            <a:extLst>
              <a:ext uri="{FF2B5EF4-FFF2-40B4-BE49-F238E27FC236}">
                <a16:creationId xmlns:a16="http://schemas.microsoft.com/office/drawing/2014/main" id="{9DF261F1-95C7-F342-944F-813A109B5887}"/>
              </a:ext>
            </a:extLst>
          </p:cNvPr>
          <p:cNvSpPr/>
          <p:nvPr/>
        </p:nvSpPr>
        <p:spPr>
          <a:xfrm>
            <a:off x="2644356" y="2881566"/>
            <a:ext cx="409865" cy="235432"/>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正方形/長方形 28">
            <a:extLst>
              <a:ext uri="{FF2B5EF4-FFF2-40B4-BE49-F238E27FC236}">
                <a16:creationId xmlns:a16="http://schemas.microsoft.com/office/drawing/2014/main" id="{ECA836C4-DA39-CD4E-BC29-6351C261B7BA}"/>
              </a:ext>
            </a:extLst>
          </p:cNvPr>
          <p:cNvSpPr/>
          <p:nvPr/>
        </p:nvSpPr>
        <p:spPr>
          <a:xfrm>
            <a:off x="3127124" y="2881566"/>
            <a:ext cx="409865" cy="235432"/>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 name="正方形/長方形 29">
            <a:extLst>
              <a:ext uri="{FF2B5EF4-FFF2-40B4-BE49-F238E27FC236}">
                <a16:creationId xmlns:a16="http://schemas.microsoft.com/office/drawing/2014/main" id="{809AA144-3499-9E4B-9D35-0DF58A45939D}"/>
              </a:ext>
            </a:extLst>
          </p:cNvPr>
          <p:cNvSpPr/>
          <p:nvPr/>
        </p:nvSpPr>
        <p:spPr>
          <a:xfrm>
            <a:off x="3617752" y="2881566"/>
            <a:ext cx="409865" cy="235432"/>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 name="テキスト ボックス 30">
            <a:extLst>
              <a:ext uri="{FF2B5EF4-FFF2-40B4-BE49-F238E27FC236}">
                <a16:creationId xmlns:a16="http://schemas.microsoft.com/office/drawing/2014/main" id="{0F6A62D9-A261-0547-A9A9-6E2395946611}"/>
              </a:ext>
            </a:extLst>
          </p:cNvPr>
          <p:cNvSpPr txBox="1"/>
          <p:nvPr/>
        </p:nvSpPr>
        <p:spPr>
          <a:xfrm>
            <a:off x="2443126" y="2893306"/>
            <a:ext cx="1800493" cy="253916"/>
          </a:xfrm>
          <a:prstGeom prst="rect">
            <a:avLst/>
          </a:prstGeom>
          <a:noFill/>
        </p:spPr>
        <p:txBody>
          <a:bodyPr wrap="none" rtlCol="0">
            <a:spAutoFit/>
          </a:bodyPr>
          <a:lstStyle/>
          <a:p>
            <a:pPr algn="ctr"/>
            <a:r>
              <a:rPr lang="ja-JP" altLang="en-US" sz="1050">
                <a:solidFill>
                  <a:schemeClr val="bg1"/>
                </a:solidFill>
                <a:latin typeface="Meiryo" panose="020B0604030504040204" pitchFamily="34" charset="-128"/>
                <a:ea typeface="Meiryo" panose="020B0604030504040204" pitchFamily="34" charset="-128"/>
              </a:rPr>
              <a:t>業種・業態に特化した業務</a:t>
            </a:r>
            <a:endParaRPr kumimoji="1" lang="ja-JP" altLang="en-US" sz="1050">
              <a:solidFill>
                <a:schemeClr val="bg1"/>
              </a:solidFill>
              <a:latin typeface="Meiryo" panose="020B0604030504040204" pitchFamily="34" charset="-128"/>
              <a:ea typeface="Meiryo" panose="020B0604030504040204" pitchFamily="34" charset="-128"/>
            </a:endParaRPr>
          </a:p>
        </p:txBody>
      </p:sp>
      <p:sp>
        <p:nvSpPr>
          <p:cNvPr id="32" name="正方形/長方形 31">
            <a:extLst>
              <a:ext uri="{FF2B5EF4-FFF2-40B4-BE49-F238E27FC236}">
                <a16:creationId xmlns:a16="http://schemas.microsoft.com/office/drawing/2014/main" id="{24F004D4-D71D-0C46-85AD-601048A13103}"/>
              </a:ext>
            </a:extLst>
          </p:cNvPr>
          <p:cNvSpPr/>
          <p:nvPr/>
        </p:nvSpPr>
        <p:spPr>
          <a:xfrm>
            <a:off x="1008624" y="2881566"/>
            <a:ext cx="409865" cy="235432"/>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 name="正方形/長方形 32">
            <a:extLst>
              <a:ext uri="{FF2B5EF4-FFF2-40B4-BE49-F238E27FC236}">
                <a16:creationId xmlns:a16="http://schemas.microsoft.com/office/drawing/2014/main" id="{8F1E16B8-BEFF-6F4D-AF3A-FCAF617B5028}"/>
              </a:ext>
            </a:extLst>
          </p:cNvPr>
          <p:cNvSpPr/>
          <p:nvPr/>
        </p:nvSpPr>
        <p:spPr>
          <a:xfrm>
            <a:off x="1491392" y="2881566"/>
            <a:ext cx="409865" cy="235432"/>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4" name="正方形/長方形 33">
            <a:extLst>
              <a:ext uri="{FF2B5EF4-FFF2-40B4-BE49-F238E27FC236}">
                <a16:creationId xmlns:a16="http://schemas.microsoft.com/office/drawing/2014/main" id="{6128DBBD-FEB3-524E-8CB4-F90E46388E45}"/>
              </a:ext>
            </a:extLst>
          </p:cNvPr>
          <p:cNvSpPr/>
          <p:nvPr/>
        </p:nvSpPr>
        <p:spPr>
          <a:xfrm>
            <a:off x="1982020" y="2881566"/>
            <a:ext cx="409865" cy="235432"/>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 name="正方形/長方形 34">
            <a:extLst>
              <a:ext uri="{FF2B5EF4-FFF2-40B4-BE49-F238E27FC236}">
                <a16:creationId xmlns:a16="http://schemas.microsoft.com/office/drawing/2014/main" id="{BD5F27D1-2935-414E-9C14-EC2C326EB505}"/>
              </a:ext>
            </a:extLst>
          </p:cNvPr>
          <p:cNvSpPr/>
          <p:nvPr/>
        </p:nvSpPr>
        <p:spPr>
          <a:xfrm>
            <a:off x="4259059" y="2881566"/>
            <a:ext cx="409865" cy="235432"/>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 name="正方形/長方形 35">
            <a:extLst>
              <a:ext uri="{FF2B5EF4-FFF2-40B4-BE49-F238E27FC236}">
                <a16:creationId xmlns:a16="http://schemas.microsoft.com/office/drawing/2014/main" id="{81E3B56D-497C-3243-B268-C6C571B6BE5B}"/>
              </a:ext>
            </a:extLst>
          </p:cNvPr>
          <p:cNvSpPr/>
          <p:nvPr/>
        </p:nvSpPr>
        <p:spPr>
          <a:xfrm>
            <a:off x="4741827" y="2881566"/>
            <a:ext cx="409865" cy="235432"/>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 name="正方形/長方形 36">
            <a:extLst>
              <a:ext uri="{FF2B5EF4-FFF2-40B4-BE49-F238E27FC236}">
                <a16:creationId xmlns:a16="http://schemas.microsoft.com/office/drawing/2014/main" id="{135E4911-995E-7342-B46F-5819965F0CAD}"/>
              </a:ext>
            </a:extLst>
          </p:cNvPr>
          <p:cNvSpPr/>
          <p:nvPr/>
        </p:nvSpPr>
        <p:spPr>
          <a:xfrm>
            <a:off x="5232455" y="2881566"/>
            <a:ext cx="409865" cy="235432"/>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 name="正方形/長方形 37">
            <a:extLst>
              <a:ext uri="{FF2B5EF4-FFF2-40B4-BE49-F238E27FC236}">
                <a16:creationId xmlns:a16="http://schemas.microsoft.com/office/drawing/2014/main" id="{07781AFB-99D9-7447-A1FF-5F7C85366A27}"/>
              </a:ext>
            </a:extLst>
          </p:cNvPr>
          <p:cNvSpPr/>
          <p:nvPr/>
        </p:nvSpPr>
        <p:spPr>
          <a:xfrm>
            <a:off x="1008623" y="3173232"/>
            <a:ext cx="4633697" cy="235432"/>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9" name="テキスト ボックス 38">
            <a:extLst>
              <a:ext uri="{FF2B5EF4-FFF2-40B4-BE49-F238E27FC236}">
                <a16:creationId xmlns:a16="http://schemas.microsoft.com/office/drawing/2014/main" id="{6700786D-E638-BA4F-AF90-5CAF02F4F2EE}"/>
              </a:ext>
            </a:extLst>
          </p:cNvPr>
          <p:cNvSpPr txBox="1"/>
          <p:nvPr/>
        </p:nvSpPr>
        <p:spPr>
          <a:xfrm>
            <a:off x="2443121" y="3174138"/>
            <a:ext cx="1800493" cy="253916"/>
          </a:xfrm>
          <a:prstGeom prst="rect">
            <a:avLst/>
          </a:prstGeom>
          <a:noFill/>
        </p:spPr>
        <p:txBody>
          <a:bodyPr wrap="none" rtlCol="0">
            <a:spAutoFit/>
          </a:bodyPr>
          <a:lstStyle/>
          <a:p>
            <a:pPr algn="ctr"/>
            <a:r>
              <a:rPr lang="ja-JP" altLang="en-US" sz="1050">
                <a:solidFill>
                  <a:schemeClr val="bg1"/>
                </a:solidFill>
                <a:latin typeface="Meiryo" panose="020B0604030504040204" pitchFamily="34" charset="-128"/>
                <a:ea typeface="Meiryo" panose="020B0604030504040204" pitchFamily="34" charset="-128"/>
              </a:rPr>
              <a:t>業界・業種に共通した業務</a:t>
            </a:r>
            <a:endParaRPr kumimoji="1" lang="ja-JP" altLang="en-US" sz="1050">
              <a:solidFill>
                <a:schemeClr val="bg1"/>
              </a:solidFill>
              <a:latin typeface="Meiryo" panose="020B0604030504040204" pitchFamily="34" charset="-128"/>
              <a:ea typeface="Meiryo" panose="020B0604030504040204" pitchFamily="34" charset="-128"/>
            </a:endParaRPr>
          </a:p>
        </p:txBody>
      </p:sp>
      <p:sp>
        <p:nvSpPr>
          <p:cNvPr id="40" name="テキスト ボックス 39">
            <a:extLst>
              <a:ext uri="{FF2B5EF4-FFF2-40B4-BE49-F238E27FC236}">
                <a16:creationId xmlns:a16="http://schemas.microsoft.com/office/drawing/2014/main" id="{89B71CF0-E0EF-DB47-ABDB-1766FE9640B3}"/>
              </a:ext>
            </a:extLst>
          </p:cNvPr>
          <p:cNvSpPr txBox="1"/>
          <p:nvPr/>
        </p:nvSpPr>
        <p:spPr>
          <a:xfrm>
            <a:off x="2989199" y="1056547"/>
            <a:ext cx="646331" cy="369332"/>
          </a:xfrm>
          <a:prstGeom prst="rect">
            <a:avLst/>
          </a:prstGeom>
          <a:noFill/>
        </p:spPr>
        <p:txBody>
          <a:bodyPr wrap="none" rtlCol="0">
            <a:spAutoFit/>
          </a:bodyPr>
          <a:lstStyle/>
          <a:p>
            <a:pPr algn="ctr"/>
            <a:r>
              <a:rPr kumimoji="1" lang="ja-JP" altLang="en-US" b="1">
                <a:solidFill>
                  <a:schemeClr val="bg1"/>
                </a:solidFill>
                <a:latin typeface="Meiryo" panose="020B0604030504040204" pitchFamily="34" charset="-128"/>
                <a:ea typeface="Meiryo" panose="020B0604030504040204" pitchFamily="34" charset="-128"/>
              </a:rPr>
              <a:t>教養</a:t>
            </a:r>
          </a:p>
        </p:txBody>
      </p:sp>
      <p:sp>
        <p:nvSpPr>
          <p:cNvPr id="41" name="テキスト ボックス 40">
            <a:extLst>
              <a:ext uri="{FF2B5EF4-FFF2-40B4-BE49-F238E27FC236}">
                <a16:creationId xmlns:a16="http://schemas.microsoft.com/office/drawing/2014/main" id="{1AAF6E3A-86DA-184D-9AC5-08CE754E366D}"/>
              </a:ext>
            </a:extLst>
          </p:cNvPr>
          <p:cNvSpPr txBox="1"/>
          <p:nvPr/>
        </p:nvSpPr>
        <p:spPr>
          <a:xfrm>
            <a:off x="1613541" y="1407828"/>
            <a:ext cx="3416320" cy="307777"/>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政治・経済・芸術・哲学などの社会常識</a:t>
            </a:r>
          </a:p>
        </p:txBody>
      </p:sp>
      <p:sp>
        <p:nvSpPr>
          <p:cNvPr id="42" name="正方形/長方形 41">
            <a:extLst>
              <a:ext uri="{FF2B5EF4-FFF2-40B4-BE49-F238E27FC236}">
                <a16:creationId xmlns:a16="http://schemas.microsoft.com/office/drawing/2014/main" id="{E7CDBA79-1AFA-C146-ABB9-261504DF02A4}"/>
              </a:ext>
            </a:extLst>
          </p:cNvPr>
          <p:cNvSpPr/>
          <p:nvPr/>
        </p:nvSpPr>
        <p:spPr>
          <a:xfrm>
            <a:off x="6189304" y="951724"/>
            <a:ext cx="2341292" cy="5509250"/>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 name="三角形 45">
            <a:extLst>
              <a:ext uri="{FF2B5EF4-FFF2-40B4-BE49-F238E27FC236}">
                <a16:creationId xmlns:a16="http://schemas.microsoft.com/office/drawing/2014/main" id="{133F116C-B44A-664E-9E5B-A5DA24542A56}"/>
              </a:ext>
            </a:extLst>
          </p:cNvPr>
          <p:cNvSpPr/>
          <p:nvPr/>
        </p:nvSpPr>
        <p:spPr>
          <a:xfrm rot="5400000">
            <a:off x="4389712" y="2753988"/>
            <a:ext cx="5504742" cy="1909227"/>
          </a:xfrm>
          <a:prstGeom prst="triangle">
            <a:avLst/>
          </a:prstGeom>
          <a:solidFill>
            <a:schemeClr val="accent4"/>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7" name="テキスト ボックス 46">
            <a:extLst>
              <a:ext uri="{FF2B5EF4-FFF2-40B4-BE49-F238E27FC236}">
                <a16:creationId xmlns:a16="http://schemas.microsoft.com/office/drawing/2014/main" id="{21845B4B-DB55-224E-9E8F-A887EF5195F9}"/>
              </a:ext>
            </a:extLst>
          </p:cNvPr>
          <p:cNvSpPr txBox="1"/>
          <p:nvPr/>
        </p:nvSpPr>
        <p:spPr>
          <a:xfrm>
            <a:off x="6261038" y="3312790"/>
            <a:ext cx="1569660" cy="646331"/>
          </a:xfrm>
          <a:prstGeom prst="rect">
            <a:avLst/>
          </a:prstGeom>
          <a:noFill/>
        </p:spPr>
        <p:txBody>
          <a:bodyPr wrap="none" rtlCol="0">
            <a:spAutoFit/>
          </a:bodyPr>
          <a:lstStyle/>
          <a:p>
            <a:r>
              <a:rPr kumimoji="1" lang="ja-JP" altLang="en-US">
                <a:solidFill>
                  <a:schemeClr val="bg1"/>
                </a:solidFill>
                <a:latin typeface="Meiryo" panose="020B0604030504040204" pitchFamily="34" charset="-128"/>
                <a:ea typeface="Meiryo" panose="020B0604030504040204" pitchFamily="34" charset="-128"/>
              </a:rPr>
              <a:t>継続的</a:t>
            </a:r>
            <a:endParaRPr kumimoji="1" lang="en-US" altLang="ja-JP" dirty="0">
              <a:solidFill>
                <a:schemeClr val="bg1"/>
              </a:solidFill>
              <a:latin typeface="Meiryo" panose="020B0604030504040204" pitchFamily="34" charset="-128"/>
              <a:ea typeface="Meiryo" panose="020B0604030504040204" pitchFamily="34" charset="-128"/>
            </a:endParaRPr>
          </a:p>
          <a:p>
            <a:r>
              <a:rPr kumimoji="1" lang="ja-JP" altLang="en-US">
                <a:solidFill>
                  <a:schemeClr val="bg1"/>
                </a:solidFill>
                <a:latin typeface="Meiryo" panose="020B0604030504040204" pitchFamily="34" charset="-128"/>
                <a:ea typeface="Meiryo" panose="020B0604030504040204" pitchFamily="34" charset="-128"/>
              </a:rPr>
              <a:t>アップデート</a:t>
            </a:r>
          </a:p>
        </p:txBody>
      </p:sp>
      <p:sp>
        <p:nvSpPr>
          <p:cNvPr id="48" name="テキスト ボックス 47">
            <a:extLst>
              <a:ext uri="{FF2B5EF4-FFF2-40B4-BE49-F238E27FC236}">
                <a16:creationId xmlns:a16="http://schemas.microsoft.com/office/drawing/2014/main" id="{5F2FEBAC-AE9B-2D43-B096-4E4352B8E5C1}"/>
              </a:ext>
            </a:extLst>
          </p:cNvPr>
          <p:cNvSpPr txBox="1"/>
          <p:nvPr/>
        </p:nvSpPr>
        <p:spPr>
          <a:xfrm>
            <a:off x="6727687" y="1165014"/>
            <a:ext cx="1800493" cy="646331"/>
          </a:xfrm>
          <a:prstGeom prst="rect">
            <a:avLst/>
          </a:prstGeom>
          <a:noFill/>
        </p:spPr>
        <p:txBody>
          <a:bodyPr wrap="none" rtlCol="0">
            <a:spAutoFit/>
          </a:bodyPr>
          <a:lstStyle/>
          <a:p>
            <a:r>
              <a:rPr kumimoji="1" lang="ja-JP" altLang="en-US">
                <a:solidFill>
                  <a:schemeClr val="bg1"/>
                </a:solidFill>
                <a:latin typeface="Meiryo" panose="020B0604030504040204" pitchFamily="34" charset="-128"/>
                <a:ea typeface="Meiryo" panose="020B0604030504040204" pitchFamily="34" charset="-128"/>
              </a:rPr>
              <a:t>蓄積と</a:t>
            </a:r>
            <a:endParaRPr kumimoji="1" lang="en-US" altLang="ja-JP" dirty="0">
              <a:solidFill>
                <a:schemeClr val="bg1"/>
              </a:solidFill>
              <a:latin typeface="Meiryo" panose="020B0604030504040204" pitchFamily="34" charset="-128"/>
              <a:ea typeface="Meiryo" panose="020B0604030504040204" pitchFamily="34" charset="-128"/>
            </a:endParaRPr>
          </a:p>
          <a:p>
            <a:r>
              <a:rPr kumimoji="1" lang="ja-JP" altLang="en-US">
                <a:solidFill>
                  <a:schemeClr val="bg1"/>
                </a:solidFill>
                <a:latin typeface="Meiryo" panose="020B0604030504040204" pitchFamily="34" charset="-128"/>
                <a:ea typeface="Meiryo" panose="020B0604030504040204" pitchFamily="34" charset="-128"/>
              </a:rPr>
              <a:t>対象範囲の拡張</a:t>
            </a:r>
          </a:p>
        </p:txBody>
      </p:sp>
      <p:pic>
        <p:nvPicPr>
          <p:cNvPr id="49" name="図 48" descr="図形, 円&#10;&#10;自動的に生成された説明">
            <a:extLst>
              <a:ext uri="{FF2B5EF4-FFF2-40B4-BE49-F238E27FC236}">
                <a16:creationId xmlns:a16="http://schemas.microsoft.com/office/drawing/2014/main" id="{9D10E034-9A65-B72C-677F-879505C86CA3}"/>
              </a:ext>
            </a:extLst>
          </p:cNvPr>
          <p:cNvPicPr>
            <a:picLocks noChangeAspect="1"/>
          </p:cNvPicPr>
          <p:nvPr/>
        </p:nvPicPr>
        <p:blipFill>
          <a:blip r:embed="rId2"/>
          <a:stretch>
            <a:fillRect/>
          </a:stretch>
        </p:blipFill>
        <p:spPr>
          <a:xfrm>
            <a:off x="2365751" y="4906206"/>
            <a:ext cx="1986927" cy="1744113"/>
          </a:xfrm>
          <a:prstGeom prst="rect">
            <a:avLst/>
          </a:prstGeom>
        </p:spPr>
      </p:pic>
      <p:pic>
        <p:nvPicPr>
          <p:cNvPr id="50" name="図 49" descr="図形, 円&#10;&#10;自動的に生成された説明">
            <a:extLst>
              <a:ext uri="{FF2B5EF4-FFF2-40B4-BE49-F238E27FC236}">
                <a16:creationId xmlns:a16="http://schemas.microsoft.com/office/drawing/2014/main" id="{77F84D11-97FF-D0E0-8FB3-F38CE983E179}"/>
              </a:ext>
            </a:extLst>
          </p:cNvPr>
          <p:cNvPicPr>
            <a:picLocks noChangeAspect="1"/>
          </p:cNvPicPr>
          <p:nvPr/>
        </p:nvPicPr>
        <p:blipFill>
          <a:blip r:embed="rId2"/>
          <a:stretch>
            <a:fillRect/>
          </a:stretch>
        </p:blipFill>
        <p:spPr>
          <a:xfrm>
            <a:off x="2282423" y="586883"/>
            <a:ext cx="1986927" cy="1744113"/>
          </a:xfrm>
          <a:prstGeom prst="rect">
            <a:avLst/>
          </a:prstGeom>
        </p:spPr>
      </p:pic>
      <p:pic>
        <p:nvPicPr>
          <p:cNvPr id="51" name="図 50" descr="図形, 円&#10;&#10;自動的に生成された説明">
            <a:extLst>
              <a:ext uri="{FF2B5EF4-FFF2-40B4-BE49-F238E27FC236}">
                <a16:creationId xmlns:a16="http://schemas.microsoft.com/office/drawing/2014/main" id="{AD6320D1-AC89-AAF3-51BA-531344B651D3}"/>
              </a:ext>
            </a:extLst>
          </p:cNvPr>
          <p:cNvPicPr>
            <a:picLocks noChangeAspect="1"/>
          </p:cNvPicPr>
          <p:nvPr/>
        </p:nvPicPr>
        <p:blipFill>
          <a:blip r:embed="rId2"/>
          <a:stretch>
            <a:fillRect/>
          </a:stretch>
        </p:blipFill>
        <p:spPr>
          <a:xfrm>
            <a:off x="5891002" y="2895946"/>
            <a:ext cx="1986927" cy="1744113"/>
          </a:xfrm>
          <a:prstGeom prst="rect">
            <a:avLst/>
          </a:prstGeom>
        </p:spPr>
      </p:pic>
      <p:grpSp>
        <p:nvGrpSpPr>
          <p:cNvPr id="54" name="グループ化 53">
            <a:extLst>
              <a:ext uri="{FF2B5EF4-FFF2-40B4-BE49-F238E27FC236}">
                <a16:creationId xmlns:a16="http://schemas.microsoft.com/office/drawing/2014/main" id="{A9DE02AB-1588-D16A-B245-95827A0A2B4A}"/>
              </a:ext>
            </a:extLst>
          </p:cNvPr>
          <p:cNvGrpSpPr/>
          <p:nvPr/>
        </p:nvGrpSpPr>
        <p:grpSpPr>
          <a:xfrm>
            <a:off x="193210" y="791954"/>
            <a:ext cx="1986927" cy="1026989"/>
            <a:chOff x="193210" y="791954"/>
            <a:chExt cx="1986927" cy="1026989"/>
          </a:xfrm>
        </p:grpSpPr>
        <p:sp>
          <p:nvSpPr>
            <p:cNvPr id="52" name="雲形吹き出し 51">
              <a:extLst>
                <a:ext uri="{FF2B5EF4-FFF2-40B4-BE49-F238E27FC236}">
                  <a16:creationId xmlns:a16="http://schemas.microsoft.com/office/drawing/2014/main" id="{D04F5103-8063-8F7B-483D-4F9D31F508CD}"/>
                </a:ext>
              </a:extLst>
            </p:cNvPr>
            <p:cNvSpPr/>
            <p:nvPr/>
          </p:nvSpPr>
          <p:spPr>
            <a:xfrm>
              <a:off x="193210" y="791954"/>
              <a:ext cx="1986927" cy="1026989"/>
            </a:xfrm>
            <a:prstGeom prst="cloudCallout">
              <a:avLst>
                <a:gd name="adj1" fmla="val 64678"/>
                <a:gd name="adj2" fmla="val -2905"/>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3" name="テキスト ボックス 52">
              <a:extLst>
                <a:ext uri="{FF2B5EF4-FFF2-40B4-BE49-F238E27FC236}">
                  <a16:creationId xmlns:a16="http://schemas.microsoft.com/office/drawing/2014/main" id="{75153F14-F6FD-704E-0EB8-3179775129BC}"/>
                </a:ext>
              </a:extLst>
            </p:cNvPr>
            <p:cNvSpPr txBox="1"/>
            <p:nvPr/>
          </p:nvSpPr>
          <p:spPr>
            <a:xfrm>
              <a:off x="394671" y="1089737"/>
              <a:ext cx="1723549" cy="461665"/>
            </a:xfrm>
            <a:prstGeom prst="rect">
              <a:avLst/>
            </a:prstGeom>
            <a:noFill/>
          </p:spPr>
          <p:txBody>
            <a:bodyPr wrap="none" rtlCol="0">
              <a:spAutoFit/>
            </a:bodyPr>
            <a:lstStyle/>
            <a:p>
              <a:r>
                <a:rPr kumimoji="1" lang="ja-JP" altLang="en-US" sz="1200">
                  <a:solidFill>
                    <a:schemeClr val="bg1"/>
                  </a:solidFill>
                  <a:latin typeface="Meiryo" panose="020B0604030504040204" pitchFamily="34" charset="-128"/>
                  <a:ea typeface="Meiryo" panose="020B0604030504040204" pitchFamily="34" charset="-128"/>
                </a:rPr>
                <a:t>好きとか、興味がある</a:t>
              </a:r>
              <a:endParaRPr kumimoji="1" lang="en-US" altLang="ja-JP" sz="1200" dirty="0">
                <a:solidFill>
                  <a:schemeClr val="bg1"/>
                </a:solidFill>
                <a:latin typeface="Meiryo" panose="020B0604030504040204" pitchFamily="34" charset="-128"/>
                <a:ea typeface="Meiryo" panose="020B0604030504040204" pitchFamily="34" charset="-128"/>
              </a:endParaRPr>
            </a:p>
            <a:p>
              <a:r>
                <a:rPr kumimoji="1" lang="ja-JP" altLang="en-US" sz="1200">
                  <a:solidFill>
                    <a:schemeClr val="bg1"/>
                  </a:solidFill>
                  <a:latin typeface="Meiryo" panose="020B0604030504040204" pitchFamily="34" charset="-128"/>
                  <a:ea typeface="Meiryo" panose="020B0604030504040204" pitchFamily="34" charset="-128"/>
                </a:rPr>
                <a:t>しか長続きしない</a:t>
              </a:r>
            </a:p>
          </p:txBody>
        </p:sp>
      </p:grpSp>
    </p:spTree>
    <p:extLst>
      <p:ext uri="{BB962C8B-B14F-4D97-AF65-F5344CB8AC3E}">
        <p14:creationId xmlns:p14="http://schemas.microsoft.com/office/powerpoint/2010/main" val="3331961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up)">
                                      <p:cBhvr>
                                        <p:cTn id="7" dur="500"/>
                                        <p:tgtEl>
                                          <p:spTgt spid="4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50"/>
                                        </p:tgtEl>
                                        <p:attrNameLst>
                                          <p:attrName>style.visibility</p:attrName>
                                        </p:attrNameLst>
                                      </p:cBhvr>
                                      <p:to>
                                        <p:strVal val="visible"/>
                                      </p:to>
                                    </p:set>
                                    <p:animEffect transition="in" filter="wipe(up)">
                                      <p:cBhvr>
                                        <p:cTn id="12" dur="500"/>
                                        <p:tgtEl>
                                          <p:spTgt spid="5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54"/>
                                        </p:tgtEl>
                                        <p:attrNameLst>
                                          <p:attrName>style.visibility</p:attrName>
                                        </p:attrNameLst>
                                      </p:cBhvr>
                                      <p:to>
                                        <p:strVal val="visible"/>
                                      </p:to>
                                    </p:set>
                                    <p:animEffect transition="in" filter="wipe(right)">
                                      <p:cBhvr>
                                        <p:cTn id="17" dur="500"/>
                                        <p:tgtEl>
                                          <p:spTgt spid="5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51"/>
                                        </p:tgtEl>
                                        <p:attrNameLst>
                                          <p:attrName>style.visibility</p:attrName>
                                        </p:attrNameLst>
                                      </p:cBhvr>
                                      <p:to>
                                        <p:strVal val="visible"/>
                                      </p:to>
                                    </p:set>
                                    <p:animEffect transition="in" filter="wipe(up)">
                                      <p:cBhvr>
                                        <p:cTn id="22"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CA43B8CD-C57C-30B0-653A-5D602F8F3D04}"/>
              </a:ext>
            </a:extLst>
          </p:cNvPr>
          <p:cNvSpPr>
            <a:spLocks noGrp="1"/>
          </p:cNvSpPr>
          <p:nvPr>
            <p:ph type="title"/>
          </p:nvPr>
        </p:nvSpPr>
        <p:spPr/>
        <p:txBody>
          <a:bodyPr/>
          <a:lstStyle/>
          <a:p>
            <a:r>
              <a:rPr kumimoji="1" lang="ja-JP" altLang="en-US"/>
              <a:t>深く掘れば、広くなる</a:t>
            </a:r>
            <a:r>
              <a:rPr lang="ja-JP" altLang="en-US"/>
              <a:t>？</a:t>
            </a:r>
            <a:endParaRPr kumimoji="1" lang="ja-JP" altLang="en-US"/>
          </a:p>
        </p:txBody>
      </p:sp>
      <p:grpSp>
        <p:nvGrpSpPr>
          <p:cNvPr id="8" name="グループ化 7">
            <a:extLst>
              <a:ext uri="{FF2B5EF4-FFF2-40B4-BE49-F238E27FC236}">
                <a16:creationId xmlns:a16="http://schemas.microsoft.com/office/drawing/2014/main" id="{F62212CF-A3C8-0B6F-7B46-BEED8421B95C}"/>
              </a:ext>
            </a:extLst>
          </p:cNvPr>
          <p:cNvGrpSpPr/>
          <p:nvPr/>
        </p:nvGrpSpPr>
        <p:grpSpPr>
          <a:xfrm>
            <a:off x="1609554" y="1932890"/>
            <a:ext cx="1719175" cy="2489383"/>
            <a:chOff x="1609554" y="1932890"/>
            <a:chExt cx="1719175" cy="2489383"/>
          </a:xfrm>
        </p:grpSpPr>
        <p:sp>
          <p:nvSpPr>
            <p:cNvPr id="5" name="三角形 4">
              <a:extLst>
                <a:ext uri="{FF2B5EF4-FFF2-40B4-BE49-F238E27FC236}">
                  <a16:creationId xmlns:a16="http://schemas.microsoft.com/office/drawing/2014/main" id="{4A8FFF3B-5AC4-859D-32B3-9DEBE0FD3488}"/>
                </a:ext>
              </a:extLst>
            </p:cNvPr>
            <p:cNvSpPr/>
            <p:nvPr/>
          </p:nvSpPr>
          <p:spPr>
            <a:xfrm rot="10800000">
              <a:off x="1609554" y="3518567"/>
              <a:ext cx="1475872" cy="903706"/>
            </a:xfrm>
            <a:prstGeom prst="triangle">
              <a:avLst/>
            </a:prstGeom>
            <a:gradFill>
              <a:gsLst>
                <a:gs pos="32000">
                  <a:srgbClr val="984807"/>
                </a:gs>
                <a:gs pos="100000">
                  <a:schemeClr val="accent6">
                    <a:lumMod val="20000"/>
                    <a:lumOff val="80000"/>
                  </a:schemeClr>
                </a:gs>
              </a:gsLst>
              <a:lin ang="5400000" scaled="0"/>
            </a:gra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sz="1200" dirty="0">
                <a:solidFill>
                  <a:srgbClr val="FFFFFF"/>
                </a:solidFill>
                <a:latin typeface="ＭＳ Ｐゴシック"/>
                <a:ea typeface="ＭＳ Ｐゴシック"/>
              </a:endParaRPr>
            </a:p>
          </p:txBody>
        </p:sp>
        <p:sp>
          <p:nvSpPr>
            <p:cNvPr id="4" name="円/楕円 3">
              <a:extLst>
                <a:ext uri="{FF2B5EF4-FFF2-40B4-BE49-F238E27FC236}">
                  <a16:creationId xmlns:a16="http://schemas.microsoft.com/office/drawing/2014/main" id="{A4A7CA8C-64B1-F099-1CF1-D659245C1CDE}"/>
                </a:ext>
              </a:extLst>
            </p:cNvPr>
            <p:cNvSpPr/>
            <p:nvPr/>
          </p:nvSpPr>
          <p:spPr>
            <a:xfrm>
              <a:off x="1609558" y="3181683"/>
              <a:ext cx="1475874" cy="604253"/>
            </a:xfrm>
            <a:prstGeom prst="ellipse">
              <a:avLst/>
            </a:prstGeom>
            <a:gradFill>
              <a:gsLst>
                <a:gs pos="0">
                  <a:schemeClr val="bg2"/>
                </a:gs>
                <a:gs pos="73000">
                  <a:schemeClr val="bg2">
                    <a:lumMod val="75000"/>
                  </a:schemeClr>
                </a:gs>
                <a:gs pos="81000">
                  <a:schemeClr val="bg2">
                    <a:lumMod val="75000"/>
                  </a:schemeClr>
                </a:gs>
                <a:gs pos="99000">
                  <a:schemeClr val="bg2">
                    <a:lumMod val="50000"/>
                  </a:schemeClr>
                </a:gs>
              </a:gsLst>
              <a:lin ang="5400000" scaled="1"/>
            </a:gra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0" name="図 9">
              <a:extLst>
                <a:ext uri="{FF2B5EF4-FFF2-40B4-BE49-F238E27FC236}">
                  <a16:creationId xmlns:a16="http://schemas.microsoft.com/office/drawing/2014/main" id="{AE187322-B9E8-A3F0-98B6-F4E1F746C567}"/>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1852856" y="1932890"/>
              <a:ext cx="1475873" cy="1929246"/>
            </a:xfrm>
            <a:prstGeom prst="rect">
              <a:avLst/>
            </a:prstGeom>
          </p:spPr>
        </p:pic>
      </p:grpSp>
      <p:grpSp>
        <p:nvGrpSpPr>
          <p:cNvPr id="9" name="グループ化 8">
            <a:extLst>
              <a:ext uri="{FF2B5EF4-FFF2-40B4-BE49-F238E27FC236}">
                <a16:creationId xmlns:a16="http://schemas.microsoft.com/office/drawing/2014/main" id="{68B8377A-C939-4F00-E742-BE550F33C559}"/>
              </a:ext>
            </a:extLst>
          </p:cNvPr>
          <p:cNvGrpSpPr/>
          <p:nvPr/>
        </p:nvGrpSpPr>
        <p:grpSpPr>
          <a:xfrm>
            <a:off x="4898184" y="1932890"/>
            <a:ext cx="3427667" cy="3986828"/>
            <a:chOff x="4898184" y="1932890"/>
            <a:chExt cx="3427667" cy="3986828"/>
          </a:xfrm>
        </p:grpSpPr>
        <p:sp>
          <p:nvSpPr>
            <p:cNvPr id="6" name="三角形 5">
              <a:extLst>
                <a:ext uri="{FF2B5EF4-FFF2-40B4-BE49-F238E27FC236}">
                  <a16:creationId xmlns:a16="http://schemas.microsoft.com/office/drawing/2014/main" id="{3F35ABBC-9CAB-B82F-1AA1-BBCE9D065293}"/>
                </a:ext>
              </a:extLst>
            </p:cNvPr>
            <p:cNvSpPr/>
            <p:nvPr/>
          </p:nvSpPr>
          <p:spPr>
            <a:xfrm rot="10800000">
              <a:off x="4898184" y="3413103"/>
              <a:ext cx="3427653" cy="2506615"/>
            </a:xfrm>
            <a:prstGeom prst="triangle">
              <a:avLst/>
            </a:prstGeom>
            <a:gradFill>
              <a:gsLst>
                <a:gs pos="32000">
                  <a:srgbClr val="984807"/>
                </a:gs>
                <a:gs pos="100000">
                  <a:schemeClr val="accent6">
                    <a:lumMod val="20000"/>
                    <a:lumOff val="80000"/>
                  </a:schemeClr>
                </a:gs>
              </a:gsLst>
              <a:lin ang="5400000" scaled="0"/>
            </a:gra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円/楕円 6">
              <a:extLst>
                <a:ext uri="{FF2B5EF4-FFF2-40B4-BE49-F238E27FC236}">
                  <a16:creationId xmlns:a16="http://schemas.microsoft.com/office/drawing/2014/main" id="{0FF5EFBE-CE3F-CB53-FC49-8246E318EEDF}"/>
                </a:ext>
              </a:extLst>
            </p:cNvPr>
            <p:cNvSpPr/>
            <p:nvPr/>
          </p:nvSpPr>
          <p:spPr>
            <a:xfrm>
              <a:off x="4898193" y="2478686"/>
              <a:ext cx="3427658" cy="1676020"/>
            </a:xfrm>
            <a:prstGeom prst="ellipse">
              <a:avLst/>
            </a:prstGeom>
            <a:gradFill>
              <a:gsLst>
                <a:gs pos="0">
                  <a:schemeClr val="bg2"/>
                </a:gs>
                <a:gs pos="73000">
                  <a:schemeClr val="bg2">
                    <a:lumMod val="75000"/>
                  </a:schemeClr>
                </a:gs>
                <a:gs pos="81000">
                  <a:schemeClr val="bg2">
                    <a:lumMod val="75000"/>
                  </a:schemeClr>
                </a:gs>
                <a:gs pos="99000">
                  <a:schemeClr val="bg2">
                    <a:lumMod val="50000"/>
                  </a:schemeClr>
                </a:gs>
              </a:gsLst>
              <a:lin ang="5400000" scaled="1"/>
            </a:gra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sz="1200" dirty="0">
                <a:solidFill>
                  <a:srgbClr val="FFFFFF"/>
                </a:solidFill>
                <a:latin typeface="ＭＳ Ｐゴシック"/>
                <a:ea typeface="ＭＳ Ｐゴシック"/>
              </a:endParaRPr>
            </a:p>
          </p:txBody>
        </p:sp>
        <p:pic>
          <p:nvPicPr>
            <p:cNvPr id="11" name="図 10">
              <a:extLst>
                <a:ext uri="{FF2B5EF4-FFF2-40B4-BE49-F238E27FC236}">
                  <a16:creationId xmlns:a16="http://schemas.microsoft.com/office/drawing/2014/main" id="{C6710973-0A6A-2838-F105-AF30337D354F}"/>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6058569" y="1932890"/>
              <a:ext cx="1475873" cy="1929246"/>
            </a:xfrm>
            <a:prstGeom prst="rect">
              <a:avLst/>
            </a:prstGeom>
          </p:spPr>
        </p:pic>
      </p:grpSp>
      <p:sp>
        <p:nvSpPr>
          <p:cNvPr id="12" name="テキスト ボックス 11">
            <a:extLst>
              <a:ext uri="{FF2B5EF4-FFF2-40B4-BE49-F238E27FC236}">
                <a16:creationId xmlns:a16="http://schemas.microsoft.com/office/drawing/2014/main" id="{C65AE692-16E0-60BA-D991-83FCCB8D9491}"/>
              </a:ext>
            </a:extLst>
          </p:cNvPr>
          <p:cNvSpPr txBox="1"/>
          <p:nvPr/>
        </p:nvSpPr>
        <p:spPr>
          <a:xfrm>
            <a:off x="1555789" y="1123107"/>
            <a:ext cx="6032421" cy="461665"/>
          </a:xfrm>
          <a:prstGeom prst="rect">
            <a:avLst/>
          </a:prstGeom>
          <a:noFill/>
        </p:spPr>
        <p:txBody>
          <a:bodyPr wrap="none" rtlCol="0">
            <a:spAutoFit/>
          </a:bodyPr>
          <a:lstStyle/>
          <a:p>
            <a:pPr algn="ctr"/>
            <a:r>
              <a:rPr kumimoji="1" lang="ja-JP" altLang="en-US" sz="2400">
                <a:solidFill>
                  <a:srgbClr val="0070C0"/>
                </a:solidFill>
                <a:latin typeface="Meiryo" panose="020B0604030504040204" pitchFamily="34" charset="-128"/>
                <a:ea typeface="Meiryo" panose="020B0604030504040204" pitchFamily="34" charset="-128"/>
              </a:rPr>
              <a:t>浅い穴の間口は狭く</a:t>
            </a:r>
            <a:r>
              <a:rPr lang="ja-JP" altLang="en-US" sz="2400">
                <a:solidFill>
                  <a:srgbClr val="0070C0"/>
                </a:solidFill>
                <a:latin typeface="Meiryo" panose="020B0604030504040204" pitchFamily="34" charset="-128"/>
                <a:ea typeface="Meiryo" panose="020B0604030504040204" pitchFamily="34" charset="-128"/>
              </a:rPr>
              <a:t>、深い穴の間口は広い</a:t>
            </a:r>
            <a:endParaRPr kumimoji="1" lang="ja-JP" altLang="en-US" sz="2400">
              <a:solidFill>
                <a:srgbClr val="0070C0"/>
              </a:solidFill>
              <a:latin typeface="Meiryo" panose="020B0604030504040204" pitchFamily="34" charset="-128"/>
              <a:ea typeface="Meiryo" panose="020B0604030504040204" pitchFamily="34" charset="-128"/>
            </a:endParaRPr>
          </a:p>
        </p:txBody>
      </p:sp>
      <p:sp>
        <p:nvSpPr>
          <p:cNvPr id="13" name="テキスト ボックス 12">
            <a:extLst>
              <a:ext uri="{FF2B5EF4-FFF2-40B4-BE49-F238E27FC236}">
                <a16:creationId xmlns:a16="http://schemas.microsoft.com/office/drawing/2014/main" id="{B75C28EB-5EE8-ED8A-1680-6FDAE11B31D0}"/>
              </a:ext>
            </a:extLst>
          </p:cNvPr>
          <p:cNvSpPr txBox="1"/>
          <p:nvPr/>
        </p:nvSpPr>
        <p:spPr>
          <a:xfrm>
            <a:off x="1555789" y="5088722"/>
            <a:ext cx="3570208" cy="830997"/>
          </a:xfrm>
          <a:prstGeom prst="rect">
            <a:avLst/>
          </a:prstGeom>
          <a:noFill/>
        </p:spPr>
        <p:txBody>
          <a:bodyPr wrap="none" rtlCol="0">
            <a:spAutoFit/>
          </a:bodyPr>
          <a:lstStyle/>
          <a:p>
            <a:r>
              <a:rPr kumimoji="1" lang="ja-JP" altLang="en-US" sz="2400">
                <a:solidFill>
                  <a:schemeClr val="accent6">
                    <a:lumMod val="75000"/>
                  </a:schemeClr>
                </a:solidFill>
                <a:latin typeface="Meiryo" panose="020B0604030504040204" pitchFamily="34" charset="-128"/>
                <a:ea typeface="Meiryo" panose="020B0604030504040204" pitchFamily="34" charset="-128"/>
              </a:rPr>
              <a:t>専門性を高めるほどに</a:t>
            </a:r>
            <a:endParaRPr kumimoji="1" lang="en-US" altLang="ja-JP" sz="2400" dirty="0">
              <a:solidFill>
                <a:schemeClr val="accent6">
                  <a:lumMod val="75000"/>
                </a:schemeClr>
              </a:solidFill>
              <a:latin typeface="Meiryo" panose="020B0604030504040204" pitchFamily="34" charset="-128"/>
              <a:ea typeface="Meiryo" panose="020B0604030504040204" pitchFamily="34" charset="-128"/>
            </a:endParaRPr>
          </a:p>
          <a:p>
            <a:r>
              <a:rPr lang="ja-JP" altLang="en-US" sz="2400">
                <a:solidFill>
                  <a:schemeClr val="accent6">
                    <a:lumMod val="75000"/>
                  </a:schemeClr>
                </a:solidFill>
                <a:latin typeface="Meiryo" panose="020B0604030504040204" pitchFamily="34" charset="-128"/>
                <a:ea typeface="Meiryo" panose="020B0604030504040204" pitchFamily="34" charset="-128"/>
              </a:rPr>
              <a:t>幅広い情報が必要になる</a:t>
            </a:r>
            <a:endParaRPr kumimoji="1" lang="ja-JP" altLang="en-US" sz="2400">
              <a:solidFill>
                <a:schemeClr val="accent6">
                  <a:lumMod val="75000"/>
                </a:schemeClr>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1552243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p:tgtEl>
                                          <p:spTgt spid="9"/>
                                        </p:tgtEl>
                                        <p:attrNameLst>
                                          <p:attrName>ppt_x</p:attrName>
                                        </p:attrNameLst>
                                      </p:cBhvr>
                                      <p:tavLst>
                                        <p:tav tm="0">
                                          <p:val>
                                            <p:strVal val="#ppt_x-#ppt_w*1.125000"/>
                                          </p:val>
                                        </p:tav>
                                        <p:tav tm="100000">
                                          <p:val>
                                            <p:strVal val="#ppt_x"/>
                                          </p:val>
                                        </p:tav>
                                      </p:tavLst>
                                    </p:anim>
                                    <p:animEffect transition="in" filter="wipe(right)">
                                      <p:cBhvr>
                                        <p:cTn id="8" dur="500"/>
                                        <p:tgtEl>
                                          <p:spTgt spid="9"/>
                                        </p:tgtEl>
                                      </p:cBhvr>
                                    </p:animEffect>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p:cTn id="13" dur="500" fill="hold"/>
                                        <p:tgtEl>
                                          <p:spTgt spid="12"/>
                                        </p:tgtEl>
                                        <p:attrNameLst>
                                          <p:attrName>ppt_w</p:attrName>
                                        </p:attrNameLst>
                                      </p:cBhvr>
                                      <p:tavLst>
                                        <p:tav tm="0">
                                          <p:val>
                                            <p:fltVal val="0"/>
                                          </p:val>
                                        </p:tav>
                                        <p:tav tm="100000">
                                          <p:val>
                                            <p:strVal val="#ppt_w"/>
                                          </p:val>
                                        </p:tav>
                                      </p:tavLst>
                                    </p:anim>
                                    <p:anim calcmode="lin" valueType="num">
                                      <p:cBhvr>
                                        <p:cTn id="14" dur="500" fill="hold"/>
                                        <p:tgtEl>
                                          <p:spTgt spid="12"/>
                                        </p:tgtEl>
                                        <p:attrNameLst>
                                          <p:attrName>ppt_h</p:attrName>
                                        </p:attrNameLst>
                                      </p:cBhvr>
                                      <p:tavLst>
                                        <p:tav tm="0">
                                          <p:val>
                                            <p:fltVal val="0"/>
                                          </p:val>
                                        </p:tav>
                                        <p:tav tm="100000">
                                          <p:val>
                                            <p:strVal val="#ppt_h"/>
                                          </p:val>
                                        </p:tav>
                                      </p:tavLst>
                                    </p:anim>
                                    <p:animEffect transition="in" filter="fade">
                                      <p:cBhvr>
                                        <p:cTn id="15" dur="500"/>
                                        <p:tgtEl>
                                          <p:spTgt spid="12"/>
                                        </p:tgtEl>
                                      </p:cBhvr>
                                    </p:animEffect>
                                  </p:childTnLst>
                                </p:cTn>
                              </p:par>
                            </p:childTnLst>
                          </p:cTn>
                        </p:par>
                        <p:par>
                          <p:cTn id="16" fill="hold">
                            <p:stCondLst>
                              <p:cond delay="500"/>
                            </p:stCondLst>
                            <p:childTnLst>
                              <p:par>
                                <p:cTn id="17" presetID="22" presetClass="entr" presetSubtype="8"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left)">
                                      <p:cBhvr>
                                        <p:cTn id="19"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CA43B8CD-C57C-30B0-653A-5D602F8F3D04}"/>
              </a:ext>
            </a:extLst>
          </p:cNvPr>
          <p:cNvSpPr>
            <a:spLocks noGrp="1"/>
          </p:cNvSpPr>
          <p:nvPr>
            <p:ph type="title"/>
          </p:nvPr>
        </p:nvSpPr>
        <p:spPr/>
        <p:txBody>
          <a:bodyPr/>
          <a:lstStyle/>
          <a:p>
            <a:r>
              <a:rPr lang="en-US" altLang="ja-JP" dirty="0"/>
              <a:t>Specialist</a:t>
            </a:r>
            <a:r>
              <a:rPr lang="ja-JP" altLang="en-US"/>
              <a:t>を極めれば、</a:t>
            </a:r>
            <a:r>
              <a:rPr lang="en-US" altLang="ja-JP" dirty="0"/>
              <a:t>Generalist</a:t>
            </a:r>
            <a:r>
              <a:rPr lang="ja-JP" altLang="en-US"/>
              <a:t>になれる</a:t>
            </a:r>
            <a:endParaRPr kumimoji="1" lang="ja-JP" altLang="en-US"/>
          </a:p>
        </p:txBody>
      </p:sp>
      <p:sp>
        <p:nvSpPr>
          <p:cNvPr id="6" name="三角形 5">
            <a:extLst>
              <a:ext uri="{FF2B5EF4-FFF2-40B4-BE49-F238E27FC236}">
                <a16:creationId xmlns:a16="http://schemas.microsoft.com/office/drawing/2014/main" id="{3F35ABBC-9CAB-B82F-1AA1-BBCE9D065293}"/>
              </a:ext>
            </a:extLst>
          </p:cNvPr>
          <p:cNvSpPr/>
          <p:nvPr/>
        </p:nvSpPr>
        <p:spPr>
          <a:xfrm rot="10800000">
            <a:off x="4898184" y="3413103"/>
            <a:ext cx="3427653" cy="2506615"/>
          </a:xfrm>
          <a:prstGeom prst="triangle">
            <a:avLst/>
          </a:prstGeom>
          <a:gradFill>
            <a:gsLst>
              <a:gs pos="32000">
                <a:srgbClr val="984807"/>
              </a:gs>
              <a:gs pos="100000">
                <a:schemeClr val="accent6">
                  <a:lumMod val="20000"/>
                  <a:lumOff val="80000"/>
                </a:schemeClr>
              </a:gs>
            </a:gsLst>
            <a:lin ang="5400000" scaled="0"/>
          </a:gra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円/楕円 6">
            <a:extLst>
              <a:ext uri="{FF2B5EF4-FFF2-40B4-BE49-F238E27FC236}">
                <a16:creationId xmlns:a16="http://schemas.microsoft.com/office/drawing/2014/main" id="{0FF5EFBE-CE3F-CB53-FC49-8246E318EEDF}"/>
              </a:ext>
            </a:extLst>
          </p:cNvPr>
          <p:cNvSpPr/>
          <p:nvPr/>
        </p:nvSpPr>
        <p:spPr>
          <a:xfrm>
            <a:off x="4898193" y="2478686"/>
            <a:ext cx="3427658" cy="1676020"/>
          </a:xfrm>
          <a:prstGeom prst="ellipse">
            <a:avLst/>
          </a:prstGeom>
          <a:gradFill>
            <a:gsLst>
              <a:gs pos="0">
                <a:schemeClr val="bg2"/>
              </a:gs>
              <a:gs pos="73000">
                <a:schemeClr val="bg2">
                  <a:lumMod val="75000"/>
                </a:schemeClr>
              </a:gs>
              <a:gs pos="81000">
                <a:schemeClr val="bg2">
                  <a:lumMod val="75000"/>
                </a:schemeClr>
              </a:gs>
              <a:gs pos="99000">
                <a:schemeClr val="bg2">
                  <a:lumMod val="50000"/>
                </a:schemeClr>
              </a:gs>
            </a:gsLst>
            <a:lin ang="5400000" scaled="1"/>
          </a:gra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sz="1200" dirty="0">
              <a:solidFill>
                <a:srgbClr val="FFFFFF"/>
              </a:solidFill>
              <a:latin typeface="ＭＳ Ｐゴシック"/>
              <a:ea typeface="ＭＳ Ｐゴシック"/>
            </a:endParaRPr>
          </a:p>
        </p:txBody>
      </p:sp>
      <p:pic>
        <p:nvPicPr>
          <p:cNvPr id="11" name="図 10">
            <a:extLst>
              <a:ext uri="{FF2B5EF4-FFF2-40B4-BE49-F238E27FC236}">
                <a16:creationId xmlns:a16="http://schemas.microsoft.com/office/drawing/2014/main" id="{C6710973-0A6A-2838-F105-AF30337D354F}"/>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6058569" y="1932890"/>
            <a:ext cx="1475873" cy="1929246"/>
          </a:xfrm>
          <a:prstGeom prst="rect">
            <a:avLst/>
          </a:prstGeom>
        </p:spPr>
      </p:pic>
      <p:sp>
        <p:nvSpPr>
          <p:cNvPr id="16" name="三角形 15">
            <a:extLst>
              <a:ext uri="{FF2B5EF4-FFF2-40B4-BE49-F238E27FC236}">
                <a16:creationId xmlns:a16="http://schemas.microsoft.com/office/drawing/2014/main" id="{02EB4564-F9DA-6DBA-1A88-10E158A1C827}"/>
              </a:ext>
            </a:extLst>
          </p:cNvPr>
          <p:cNvSpPr/>
          <p:nvPr/>
        </p:nvSpPr>
        <p:spPr>
          <a:xfrm rot="10800000">
            <a:off x="818155" y="3413103"/>
            <a:ext cx="3427653" cy="2506615"/>
          </a:xfrm>
          <a:prstGeom prst="triangle">
            <a:avLst/>
          </a:prstGeom>
          <a:gradFill>
            <a:gsLst>
              <a:gs pos="32000">
                <a:srgbClr val="984807"/>
              </a:gs>
              <a:gs pos="100000">
                <a:schemeClr val="accent6">
                  <a:lumMod val="20000"/>
                  <a:lumOff val="80000"/>
                </a:schemeClr>
              </a:gs>
            </a:gsLst>
            <a:lin ang="5400000" scaled="0"/>
          </a:gra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 name="円/楕円 16">
            <a:extLst>
              <a:ext uri="{FF2B5EF4-FFF2-40B4-BE49-F238E27FC236}">
                <a16:creationId xmlns:a16="http://schemas.microsoft.com/office/drawing/2014/main" id="{0463AD7F-92FF-0E2C-13BA-7D45D5891426}"/>
              </a:ext>
            </a:extLst>
          </p:cNvPr>
          <p:cNvSpPr/>
          <p:nvPr/>
        </p:nvSpPr>
        <p:spPr>
          <a:xfrm>
            <a:off x="818164" y="2478686"/>
            <a:ext cx="3427658" cy="1676020"/>
          </a:xfrm>
          <a:prstGeom prst="ellipse">
            <a:avLst/>
          </a:prstGeom>
          <a:gradFill>
            <a:gsLst>
              <a:gs pos="0">
                <a:schemeClr val="bg2"/>
              </a:gs>
              <a:gs pos="73000">
                <a:schemeClr val="bg2">
                  <a:lumMod val="75000"/>
                </a:schemeClr>
              </a:gs>
              <a:gs pos="81000">
                <a:schemeClr val="bg2">
                  <a:lumMod val="75000"/>
                </a:schemeClr>
              </a:gs>
              <a:gs pos="99000">
                <a:schemeClr val="bg2">
                  <a:lumMod val="50000"/>
                </a:schemeClr>
              </a:gs>
            </a:gsLst>
            <a:lin ang="5400000" scaled="1"/>
          </a:gra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sz="1200" dirty="0">
              <a:solidFill>
                <a:srgbClr val="FFFFFF"/>
              </a:solidFill>
              <a:latin typeface="ＭＳ Ｐゴシック"/>
              <a:ea typeface="ＭＳ Ｐゴシック"/>
            </a:endParaRPr>
          </a:p>
        </p:txBody>
      </p:sp>
      <p:pic>
        <p:nvPicPr>
          <p:cNvPr id="18" name="図 17">
            <a:extLst>
              <a:ext uri="{FF2B5EF4-FFF2-40B4-BE49-F238E27FC236}">
                <a16:creationId xmlns:a16="http://schemas.microsoft.com/office/drawing/2014/main" id="{F47E18B7-1CC4-D0BF-91D2-C10071F9ED6C}"/>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1978540" y="1932890"/>
            <a:ext cx="1475873" cy="1929246"/>
          </a:xfrm>
          <a:prstGeom prst="rect">
            <a:avLst/>
          </a:prstGeom>
        </p:spPr>
      </p:pic>
      <p:grpSp>
        <p:nvGrpSpPr>
          <p:cNvPr id="19" name="グループ化 18">
            <a:extLst>
              <a:ext uri="{FF2B5EF4-FFF2-40B4-BE49-F238E27FC236}">
                <a16:creationId xmlns:a16="http://schemas.microsoft.com/office/drawing/2014/main" id="{409962A4-454B-E4D9-EA00-E187224F8348}"/>
              </a:ext>
            </a:extLst>
          </p:cNvPr>
          <p:cNvGrpSpPr/>
          <p:nvPr/>
        </p:nvGrpSpPr>
        <p:grpSpPr>
          <a:xfrm>
            <a:off x="3828724" y="779761"/>
            <a:ext cx="1719175" cy="2489383"/>
            <a:chOff x="1609554" y="1932890"/>
            <a:chExt cx="1719175" cy="2489383"/>
          </a:xfrm>
        </p:grpSpPr>
        <p:sp>
          <p:nvSpPr>
            <p:cNvPr id="20" name="三角形 19">
              <a:extLst>
                <a:ext uri="{FF2B5EF4-FFF2-40B4-BE49-F238E27FC236}">
                  <a16:creationId xmlns:a16="http://schemas.microsoft.com/office/drawing/2014/main" id="{458930E2-51DC-E7B5-AF1E-9E96C7F2B7DF}"/>
                </a:ext>
              </a:extLst>
            </p:cNvPr>
            <p:cNvSpPr/>
            <p:nvPr/>
          </p:nvSpPr>
          <p:spPr>
            <a:xfrm rot="10800000">
              <a:off x="1609554" y="3518567"/>
              <a:ext cx="1475872" cy="903706"/>
            </a:xfrm>
            <a:prstGeom prst="triangle">
              <a:avLst/>
            </a:prstGeom>
            <a:gradFill>
              <a:gsLst>
                <a:gs pos="32000">
                  <a:srgbClr val="984807"/>
                </a:gs>
                <a:gs pos="100000">
                  <a:schemeClr val="accent6">
                    <a:lumMod val="20000"/>
                    <a:lumOff val="80000"/>
                  </a:schemeClr>
                </a:gs>
              </a:gsLst>
              <a:lin ang="5400000" scaled="0"/>
            </a:gra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sz="1200" dirty="0">
                <a:solidFill>
                  <a:srgbClr val="FFFFFF"/>
                </a:solidFill>
                <a:latin typeface="ＭＳ Ｐゴシック"/>
                <a:ea typeface="ＭＳ Ｐゴシック"/>
              </a:endParaRPr>
            </a:p>
          </p:txBody>
        </p:sp>
        <p:sp>
          <p:nvSpPr>
            <p:cNvPr id="21" name="円/楕円 20">
              <a:extLst>
                <a:ext uri="{FF2B5EF4-FFF2-40B4-BE49-F238E27FC236}">
                  <a16:creationId xmlns:a16="http://schemas.microsoft.com/office/drawing/2014/main" id="{06B3FBA7-F7B6-50B7-BB65-AE148B872755}"/>
                </a:ext>
              </a:extLst>
            </p:cNvPr>
            <p:cNvSpPr/>
            <p:nvPr/>
          </p:nvSpPr>
          <p:spPr>
            <a:xfrm>
              <a:off x="1609558" y="3181683"/>
              <a:ext cx="1475874" cy="604253"/>
            </a:xfrm>
            <a:prstGeom prst="ellipse">
              <a:avLst/>
            </a:prstGeom>
            <a:gradFill>
              <a:gsLst>
                <a:gs pos="0">
                  <a:schemeClr val="bg2"/>
                </a:gs>
                <a:gs pos="73000">
                  <a:schemeClr val="bg2">
                    <a:lumMod val="75000"/>
                  </a:schemeClr>
                </a:gs>
                <a:gs pos="81000">
                  <a:schemeClr val="bg2">
                    <a:lumMod val="75000"/>
                  </a:schemeClr>
                </a:gs>
                <a:gs pos="99000">
                  <a:schemeClr val="bg2">
                    <a:lumMod val="50000"/>
                  </a:schemeClr>
                </a:gs>
              </a:gsLst>
              <a:lin ang="5400000" scaled="1"/>
            </a:gra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22" name="図 21">
              <a:extLst>
                <a:ext uri="{FF2B5EF4-FFF2-40B4-BE49-F238E27FC236}">
                  <a16:creationId xmlns:a16="http://schemas.microsoft.com/office/drawing/2014/main" id="{77DA2847-C998-687B-A5F4-A8BE92A04123}"/>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1852856" y="1932890"/>
              <a:ext cx="1475873" cy="1929246"/>
            </a:xfrm>
            <a:prstGeom prst="rect">
              <a:avLst/>
            </a:prstGeom>
          </p:spPr>
        </p:pic>
      </p:grpSp>
      <p:grpSp>
        <p:nvGrpSpPr>
          <p:cNvPr id="23" name="グループ化 22">
            <a:extLst>
              <a:ext uri="{FF2B5EF4-FFF2-40B4-BE49-F238E27FC236}">
                <a16:creationId xmlns:a16="http://schemas.microsoft.com/office/drawing/2014/main" id="{19D52B72-EB5E-AB24-A1F3-C92D749D787D}"/>
              </a:ext>
            </a:extLst>
          </p:cNvPr>
          <p:cNvGrpSpPr/>
          <p:nvPr/>
        </p:nvGrpSpPr>
        <p:grpSpPr>
          <a:xfrm>
            <a:off x="3807749" y="3699032"/>
            <a:ext cx="1719175" cy="2489383"/>
            <a:chOff x="1609554" y="1932890"/>
            <a:chExt cx="1719175" cy="2489383"/>
          </a:xfrm>
        </p:grpSpPr>
        <p:sp>
          <p:nvSpPr>
            <p:cNvPr id="24" name="三角形 23">
              <a:extLst>
                <a:ext uri="{FF2B5EF4-FFF2-40B4-BE49-F238E27FC236}">
                  <a16:creationId xmlns:a16="http://schemas.microsoft.com/office/drawing/2014/main" id="{64958429-B044-6CF4-03DD-6A26CD7596C3}"/>
                </a:ext>
              </a:extLst>
            </p:cNvPr>
            <p:cNvSpPr/>
            <p:nvPr/>
          </p:nvSpPr>
          <p:spPr>
            <a:xfrm rot="10800000">
              <a:off x="1609554" y="3518567"/>
              <a:ext cx="1475872" cy="903706"/>
            </a:xfrm>
            <a:prstGeom prst="triangle">
              <a:avLst/>
            </a:prstGeom>
            <a:gradFill>
              <a:gsLst>
                <a:gs pos="32000">
                  <a:srgbClr val="984807"/>
                </a:gs>
                <a:gs pos="100000">
                  <a:schemeClr val="accent6">
                    <a:lumMod val="20000"/>
                    <a:lumOff val="80000"/>
                  </a:schemeClr>
                </a:gs>
              </a:gsLst>
              <a:lin ang="5400000" scaled="0"/>
            </a:gra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sz="1200" dirty="0">
                <a:solidFill>
                  <a:srgbClr val="FFFFFF"/>
                </a:solidFill>
                <a:latin typeface="ＭＳ Ｐゴシック"/>
                <a:ea typeface="ＭＳ Ｐゴシック"/>
              </a:endParaRPr>
            </a:p>
          </p:txBody>
        </p:sp>
        <p:sp>
          <p:nvSpPr>
            <p:cNvPr id="25" name="円/楕円 24">
              <a:extLst>
                <a:ext uri="{FF2B5EF4-FFF2-40B4-BE49-F238E27FC236}">
                  <a16:creationId xmlns:a16="http://schemas.microsoft.com/office/drawing/2014/main" id="{C7DAA5A0-ACDD-D43C-ED2E-399D9017EE1D}"/>
                </a:ext>
              </a:extLst>
            </p:cNvPr>
            <p:cNvSpPr/>
            <p:nvPr/>
          </p:nvSpPr>
          <p:spPr>
            <a:xfrm>
              <a:off x="1609558" y="3181683"/>
              <a:ext cx="1475874" cy="604253"/>
            </a:xfrm>
            <a:prstGeom prst="ellipse">
              <a:avLst/>
            </a:prstGeom>
            <a:gradFill>
              <a:gsLst>
                <a:gs pos="0">
                  <a:schemeClr val="bg2"/>
                </a:gs>
                <a:gs pos="73000">
                  <a:schemeClr val="bg2">
                    <a:lumMod val="75000"/>
                  </a:schemeClr>
                </a:gs>
                <a:gs pos="81000">
                  <a:schemeClr val="bg2">
                    <a:lumMod val="75000"/>
                  </a:schemeClr>
                </a:gs>
                <a:gs pos="99000">
                  <a:schemeClr val="bg2">
                    <a:lumMod val="50000"/>
                  </a:schemeClr>
                </a:gs>
              </a:gsLst>
              <a:lin ang="5400000" scaled="1"/>
            </a:gra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26" name="図 25">
              <a:extLst>
                <a:ext uri="{FF2B5EF4-FFF2-40B4-BE49-F238E27FC236}">
                  <a16:creationId xmlns:a16="http://schemas.microsoft.com/office/drawing/2014/main" id="{34CDD881-8F05-7EFA-B951-6CD95F96F717}"/>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1852856" y="1932890"/>
              <a:ext cx="1475873" cy="1929246"/>
            </a:xfrm>
            <a:prstGeom prst="rect">
              <a:avLst/>
            </a:prstGeom>
          </p:spPr>
        </p:pic>
      </p:grpSp>
      <p:grpSp>
        <p:nvGrpSpPr>
          <p:cNvPr id="27" name="グループ化 26">
            <a:extLst>
              <a:ext uri="{FF2B5EF4-FFF2-40B4-BE49-F238E27FC236}">
                <a16:creationId xmlns:a16="http://schemas.microsoft.com/office/drawing/2014/main" id="{9632F748-AD84-90E2-E67F-D6D0F589649C}"/>
              </a:ext>
            </a:extLst>
          </p:cNvPr>
          <p:cNvGrpSpPr/>
          <p:nvPr/>
        </p:nvGrpSpPr>
        <p:grpSpPr>
          <a:xfrm>
            <a:off x="518196" y="566309"/>
            <a:ext cx="1719175" cy="2489383"/>
            <a:chOff x="1609554" y="1932890"/>
            <a:chExt cx="1719175" cy="2489383"/>
          </a:xfrm>
        </p:grpSpPr>
        <p:sp>
          <p:nvSpPr>
            <p:cNvPr id="28" name="三角形 27">
              <a:extLst>
                <a:ext uri="{FF2B5EF4-FFF2-40B4-BE49-F238E27FC236}">
                  <a16:creationId xmlns:a16="http://schemas.microsoft.com/office/drawing/2014/main" id="{63956BE3-E269-4A04-C883-6B3AE5F6994A}"/>
                </a:ext>
              </a:extLst>
            </p:cNvPr>
            <p:cNvSpPr/>
            <p:nvPr/>
          </p:nvSpPr>
          <p:spPr>
            <a:xfrm rot="10800000">
              <a:off x="1609554" y="3518567"/>
              <a:ext cx="1475872" cy="903706"/>
            </a:xfrm>
            <a:prstGeom prst="triangle">
              <a:avLst/>
            </a:prstGeom>
            <a:gradFill>
              <a:gsLst>
                <a:gs pos="32000">
                  <a:srgbClr val="984807"/>
                </a:gs>
                <a:gs pos="100000">
                  <a:schemeClr val="accent6">
                    <a:lumMod val="20000"/>
                    <a:lumOff val="80000"/>
                  </a:schemeClr>
                </a:gs>
              </a:gsLst>
              <a:lin ang="5400000" scaled="0"/>
            </a:gra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sz="1200" dirty="0">
                <a:solidFill>
                  <a:srgbClr val="FFFFFF"/>
                </a:solidFill>
                <a:latin typeface="ＭＳ Ｐゴシック"/>
                <a:ea typeface="ＭＳ Ｐゴシック"/>
              </a:endParaRPr>
            </a:p>
          </p:txBody>
        </p:sp>
        <p:sp>
          <p:nvSpPr>
            <p:cNvPr id="29" name="円/楕円 28">
              <a:extLst>
                <a:ext uri="{FF2B5EF4-FFF2-40B4-BE49-F238E27FC236}">
                  <a16:creationId xmlns:a16="http://schemas.microsoft.com/office/drawing/2014/main" id="{D0AB71D9-C0CE-3598-D7E1-684AE5530D6D}"/>
                </a:ext>
              </a:extLst>
            </p:cNvPr>
            <p:cNvSpPr/>
            <p:nvPr/>
          </p:nvSpPr>
          <p:spPr>
            <a:xfrm>
              <a:off x="1609558" y="3181683"/>
              <a:ext cx="1475874" cy="604253"/>
            </a:xfrm>
            <a:prstGeom prst="ellipse">
              <a:avLst/>
            </a:prstGeom>
            <a:gradFill>
              <a:gsLst>
                <a:gs pos="0">
                  <a:schemeClr val="bg2"/>
                </a:gs>
                <a:gs pos="73000">
                  <a:schemeClr val="bg2">
                    <a:lumMod val="75000"/>
                  </a:schemeClr>
                </a:gs>
                <a:gs pos="81000">
                  <a:schemeClr val="bg2">
                    <a:lumMod val="75000"/>
                  </a:schemeClr>
                </a:gs>
                <a:gs pos="99000">
                  <a:schemeClr val="bg2">
                    <a:lumMod val="50000"/>
                  </a:schemeClr>
                </a:gs>
              </a:gsLst>
              <a:lin ang="5400000" scaled="1"/>
            </a:gra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30" name="図 29">
              <a:extLst>
                <a:ext uri="{FF2B5EF4-FFF2-40B4-BE49-F238E27FC236}">
                  <a16:creationId xmlns:a16="http://schemas.microsoft.com/office/drawing/2014/main" id="{8A5F2E8A-5102-BBDB-6325-A85C479D1B92}"/>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1852856" y="1932890"/>
              <a:ext cx="1475873" cy="1929246"/>
            </a:xfrm>
            <a:prstGeom prst="rect">
              <a:avLst/>
            </a:prstGeom>
          </p:spPr>
        </p:pic>
      </p:grpSp>
      <p:grpSp>
        <p:nvGrpSpPr>
          <p:cNvPr id="31" name="グループ化 30">
            <a:extLst>
              <a:ext uri="{FF2B5EF4-FFF2-40B4-BE49-F238E27FC236}">
                <a16:creationId xmlns:a16="http://schemas.microsoft.com/office/drawing/2014/main" id="{AF8D4A36-D3C7-7299-9387-EE8781760B6F}"/>
              </a:ext>
            </a:extLst>
          </p:cNvPr>
          <p:cNvGrpSpPr/>
          <p:nvPr/>
        </p:nvGrpSpPr>
        <p:grpSpPr>
          <a:xfrm>
            <a:off x="7185524" y="566309"/>
            <a:ext cx="1719175" cy="2489383"/>
            <a:chOff x="1609554" y="1932890"/>
            <a:chExt cx="1719175" cy="2489383"/>
          </a:xfrm>
        </p:grpSpPr>
        <p:sp>
          <p:nvSpPr>
            <p:cNvPr id="32" name="三角形 31">
              <a:extLst>
                <a:ext uri="{FF2B5EF4-FFF2-40B4-BE49-F238E27FC236}">
                  <a16:creationId xmlns:a16="http://schemas.microsoft.com/office/drawing/2014/main" id="{F403E841-9CC1-7189-A90E-EC7410A75B77}"/>
                </a:ext>
              </a:extLst>
            </p:cNvPr>
            <p:cNvSpPr/>
            <p:nvPr/>
          </p:nvSpPr>
          <p:spPr>
            <a:xfrm rot="10800000">
              <a:off x="1609554" y="3518567"/>
              <a:ext cx="1475872" cy="903706"/>
            </a:xfrm>
            <a:prstGeom prst="triangle">
              <a:avLst/>
            </a:prstGeom>
            <a:gradFill>
              <a:gsLst>
                <a:gs pos="32000">
                  <a:srgbClr val="984807"/>
                </a:gs>
                <a:gs pos="100000">
                  <a:schemeClr val="accent6">
                    <a:lumMod val="20000"/>
                    <a:lumOff val="80000"/>
                  </a:schemeClr>
                </a:gs>
              </a:gsLst>
              <a:lin ang="5400000" scaled="0"/>
            </a:gra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sz="1200" dirty="0">
                <a:solidFill>
                  <a:srgbClr val="FFFFFF"/>
                </a:solidFill>
                <a:latin typeface="ＭＳ Ｐゴシック"/>
                <a:ea typeface="ＭＳ Ｐゴシック"/>
              </a:endParaRPr>
            </a:p>
          </p:txBody>
        </p:sp>
        <p:sp>
          <p:nvSpPr>
            <p:cNvPr id="33" name="円/楕円 32">
              <a:extLst>
                <a:ext uri="{FF2B5EF4-FFF2-40B4-BE49-F238E27FC236}">
                  <a16:creationId xmlns:a16="http://schemas.microsoft.com/office/drawing/2014/main" id="{857D89C5-F8F8-96ED-2BB9-C6E4FA725294}"/>
                </a:ext>
              </a:extLst>
            </p:cNvPr>
            <p:cNvSpPr/>
            <p:nvPr/>
          </p:nvSpPr>
          <p:spPr>
            <a:xfrm>
              <a:off x="1609558" y="3181683"/>
              <a:ext cx="1475874" cy="604253"/>
            </a:xfrm>
            <a:prstGeom prst="ellipse">
              <a:avLst/>
            </a:prstGeom>
            <a:gradFill>
              <a:gsLst>
                <a:gs pos="0">
                  <a:schemeClr val="bg2"/>
                </a:gs>
                <a:gs pos="73000">
                  <a:schemeClr val="bg2">
                    <a:lumMod val="75000"/>
                  </a:schemeClr>
                </a:gs>
                <a:gs pos="81000">
                  <a:schemeClr val="bg2">
                    <a:lumMod val="75000"/>
                  </a:schemeClr>
                </a:gs>
                <a:gs pos="99000">
                  <a:schemeClr val="bg2">
                    <a:lumMod val="50000"/>
                  </a:schemeClr>
                </a:gs>
              </a:gsLst>
              <a:lin ang="5400000" scaled="1"/>
            </a:gra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34" name="図 33">
              <a:extLst>
                <a:ext uri="{FF2B5EF4-FFF2-40B4-BE49-F238E27FC236}">
                  <a16:creationId xmlns:a16="http://schemas.microsoft.com/office/drawing/2014/main" id="{BE3F511F-39F2-40AA-F7CE-80C975E393DD}"/>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1852856" y="1932890"/>
              <a:ext cx="1475873" cy="1929246"/>
            </a:xfrm>
            <a:prstGeom prst="rect">
              <a:avLst/>
            </a:prstGeom>
          </p:spPr>
        </p:pic>
      </p:grpSp>
      <p:grpSp>
        <p:nvGrpSpPr>
          <p:cNvPr id="35" name="グループ化 34">
            <a:extLst>
              <a:ext uri="{FF2B5EF4-FFF2-40B4-BE49-F238E27FC236}">
                <a16:creationId xmlns:a16="http://schemas.microsoft.com/office/drawing/2014/main" id="{614B3BD5-A53C-EAE7-294B-EB549BB9229D}"/>
              </a:ext>
            </a:extLst>
          </p:cNvPr>
          <p:cNvGrpSpPr/>
          <p:nvPr/>
        </p:nvGrpSpPr>
        <p:grpSpPr>
          <a:xfrm>
            <a:off x="639846" y="3953384"/>
            <a:ext cx="1719175" cy="2489383"/>
            <a:chOff x="1609554" y="1932890"/>
            <a:chExt cx="1719175" cy="2489383"/>
          </a:xfrm>
        </p:grpSpPr>
        <p:sp>
          <p:nvSpPr>
            <p:cNvPr id="36" name="三角形 35">
              <a:extLst>
                <a:ext uri="{FF2B5EF4-FFF2-40B4-BE49-F238E27FC236}">
                  <a16:creationId xmlns:a16="http://schemas.microsoft.com/office/drawing/2014/main" id="{D4871AEF-6B2C-EC84-CEFF-7566E5D32AB6}"/>
                </a:ext>
              </a:extLst>
            </p:cNvPr>
            <p:cNvSpPr/>
            <p:nvPr/>
          </p:nvSpPr>
          <p:spPr>
            <a:xfrm rot="10800000">
              <a:off x="1609554" y="3518567"/>
              <a:ext cx="1475872" cy="903706"/>
            </a:xfrm>
            <a:prstGeom prst="triangle">
              <a:avLst/>
            </a:prstGeom>
            <a:gradFill>
              <a:gsLst>
                <a:gs pos="32000">
                  <a:srgbClr val="984807"/>
                </a:gs>
                <a:gs pos="100000">
                  <a:schemeClr val="accent6">
                    <a:lumMod val="20000"/>
                    <a:lumOff val="80000"/>
                  </a:schemeClr>
                </a:gs>
              </a:gsLst>
              <a:lin ang="5400000" scaled="0"/>
            </a:gra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sz="1200" dirty="0">
                <a:solidFill>
                  <a:srgbClr val="FFFFFF"/>
                </a:solidFill>
                <a:latin typeface="ＭＳ Ｐゴシック"/>
                <a:ea typeface="ＭＳ Ｐゴシック"/>
              </a:endParaRPr>
            </a:p>
          </p:txBody>
        </p:sp>
        <p:sp>
          <p:nvSpPr>
            <p:cNvPr id="37" name="円/楕円 36">
              <a:extLst>
                <a:ext uri="{FF2B5EF4-FFF2-40B4-BE49-F238E27FC236}">
                  <a16:creationId xmlns:a16="http://schemas.microsoft.com/office/drawing/2014/main" id="{FC387BA7-BC24-7384-70A2-1BF6FF215DB2}"/>
                </a:ext>
              </a:extLst>
            </p:cNvPr>
            <p:cNvSpPr/>
            <p:nvPr/>
          </p:nvSpPr>
          <p:spPr>
            <a:xfrm>
              <a:off x="1609558" y="3181683"/>
              <a:ext cx="1475874" cy="604253"/>
            </a:xfrm>
            <a:prstGeom prst="ellipse">
              <a:avLst/>
            </a:prstGeom>
            <a:gradFill>
              <a:gsLst>
                <a:gs pos="0">
                  <a:schemeClr val="bg2"/>
                </a:gs>
                <a:gs pos="73000">
                  <a:schemeClr val="bg2">
                    <a:lumMod val="75000"/>
                  </a:schemeClr>
                </a:gs>
                <a:gs pos="81000">
                  <a:schemeClr val="bg2">
                    <a:lumMod val="75000"/>
                  </a:schemeClr>
                </a:gs>
                <a:gs pos="99000">
                  <a:schemeClr val="bg2">
                    <a:lumMod val="50000"/>
                  </a:schemeClr>
                </a:gs>
              </a:gsLst>
              <a:lin ang="5400000" scaled="1"/>
            </a:gra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38" name="図 37">
              <a:extLst>
                <a:ext uri="{FF2B5EF4-FFF2-40B4-BE49-F238E27FC236}">
                  <a16:creationId xmlns:a16="http://schemas.microsoft.com/office/drawing/2014/main" id="{0768DE55-5753-5EEA-690C-8579A2D82B34}"/>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1852856" y="1932890"/>
              <a:ext cx="1475873" cy="1929246"/>
            </a:xfrm>
            <a:prstGeom prst="rect">
              <a:avLst/>
            </a:prstGeom>
          </p:spPr>
        </p:pic>
      </p:grpSp>
      <p:grpSp>
        <p:nvGrpSpPr>
          <p:cNvPr id="39" name="グループ化 38">
            <a:extLst>
              <a:ext uri="{FF2B5EF4-FFF2-40B4-BE49-F238E27FC236}">
                <a16:creationId xmlns:a16="http://schemas.microsoft.com/office/drawing/2014/main" id="{056110D6-AEB6-F667-B367-ACA24E73B581}"/>
              </a:ext>
            </a:extLst>
          </p:cNvPr>
          <p:cNvGrpSpPr/>
          <p:nvPr/>
        </p:nvGrpSpPr>
        <p:grpSpPr>
          <a:xfrm>
            <a:off x="6942221" y="3957679"/>
            <a:ext cx="1719175" cy="2489383"/>
            <a:chOff x="1609554" y="1932890"/>
            <a:chExt cx="1719175" cy="2489383"/>
          </a:xfrm>
        </p:grpSpPr>
        <p:sp>
          <p:nvSpPr>
            <p:cNvPr id="40" name="三角形 39">
              <a:extLst>
                <a:ext uri="{FF2B5EF4-FFF2-40B4-BE49-F238E27FC236}">
                  <a16:creationId xmlns:a16="http://schemas.microsoft.com/office/drawing/2014/main" id="{060F0FB3-73E1-F454-3B4F-0F9CB4B0A795}"/>
                </a:ext>
              </a:extLst>
            </p:cNvPr>
            <p:cNvSpPr/>
            <p:nvPr/>
          </p:nvSpPr>
          <p:spPr>
            <a:xfrm rot="10800000">
              <a:off x="1609554" y="3518567"/>
              <a:ext cx="1475872" cy="903706"/>
            </a:xfrm>
            <a:prstGeom prst="triangle">
              <a:avLst/>
            </a:prstGeom>
            <a:gradFill>
              <a:gsLst>
                <a:gs pos="32000">
                  <a:srgbClr val="984807"/>
                </a:gs>
                <a:gs pos="100000">
                  <a:schemeClr val="accent6">
                    <a:lumMod val="20000"/>
                    <a:lumOff val="80000"/>
                  </a:schemeClr>
                </a:gs>
              </a:gsLst>
              <a:lin ang="5400000" scaled="0"/>
            </a:gra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sz="1200" dirty="0">
                <a:solidFill>
                  <a:srgbClr val="FFFFFF"/>
                </a:solidFill>
                <a:latin typeface="ＭＳ Ｐゴシック"/>
                <a:ea typeface="ＭＳ Ｐゴシック"/>
              </a:endParaRPr>
            </a:p>
          </p:txBody>
        </p:sp>
        <p:sp>
          <p:nvSpPr>
            <p:cNvPr id="41" name="円/楕円 40">
              <a:extLst>
                <a:ext uri="{FF2B5EF4-FFF2-40B4-BE49-F238E27FC236}">
                  <a16:creationId xmlns:a16="http://schemas.microsoft.com/office/drawing/2014/main" id="{F70AA43C-AC0A-F0F8-0C35-DADA4EEC66D3}"/>
                </a:ext>
              </a:extLst>
            </p:cNvPr>
            <p:cNvSpPr/>
            <p:nvPr/>
          </p:nvSpPr>
          <p:spPr>
            <a:xfrm>
              <a:off x="1609558" y="3181683"/>
              <a:ext cx="1475874" cy="604253"/>
            </a:xfrm>
            <a:prstGeom prst="ellipse">
              <a:avLst/>
            </a:prstGeom>
            <a:gradFill>
              <a:gsLst>
                <a:gs pos="0">
                  <a:schemeClr val="bg2"/>
                </a:gs>
                <a:gs pos="73000">
                  <a:schemeClr val="bg2">
                    <a:lumMod val="75000"/>
                  </a:schemeClr>
                </a:gs>
                <a:gs pos="81000">
                  <a:schemeClr val="bg2">
                    <a:lumMod val="75000"/>
                  </a:schemeClr>
                </a:gs>
                <a:gs pos="99000">
                  <a:schemeClr val="bg2">
                    <a:lumMod val="50000"/>
                  </a:schemeClr>
                </a:gs>
              </a:gsLst>
              <a:lin ang="5400000" scaled="1"/>
            </a:gra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42" name="図 41">
              <a:extLst>
                <a:ext uri="{FF2B5EF4-FFF2-40B4-BE49-F238E27FC236}">
                  <a16:creationId xmlns:a16="http://schemas.microsoft.com/office/drawing/2014/main" id="{2BC9BE07-353A-5077-C02B-4F4095148D07}"/>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1852856" y="1932890"/>
              <a:ext cx="1475873" cy="1929246"/>
            </a:xfrm>
            <a:prstGeom prst="rect">
              <a:avLst/>
            </a:prstGeom>
          </p:spPr>
        </p:pic>
      </p:grpSp>
    </p:spTree>
    <p:extLst>
      <p:ext uri="{BB962C8B-B14F-4D97-AF65-F5344CB8AC3E}">
        <p14:creationId xmlns:p14="http://schemas.microsoft.com/office/powerpoint/2010/main" val="383268805"/>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正方形/長方形 72">
            <a:extLst>
              <a:ext uri="{FF2B5EF4-FFF2-40B4-BE49-F238E27FC236}">
                <a16:creationId xmlns:a16="http://schemas.microsoft.com/office/drawing/2014/main" id="{19A8579C-EBC5-65F2-7A76-F513539FD04C}"/>
              </a:ext>
            </a:extLst>
          </p:cNvPr>
          <p:cNvSpPr/>
          <p:nvPr/>
        </p:nvSpPr>
        <p:spPr>
          <a:xfrm>
            <a:off x="137838" y="1948347"/>
            <a:ext cx="8851990" cy="1888512"/>
          </a:xfrm>
          <a:prstGeom prst="rect">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4" name="正方形/長方形 73">
            <a:extLst>
              <a:ext uri="{FF2B5EF4-FFF2-40B4-BE49-F238E27FC236}">
                <a16:creationId xmlns:a16="http://schemas.microsoft.com/office/drawing/2014/main" id="{7F7E71B3-CC64-7E89-8892-8CA2FC4C6CBB}"/>
              </a:ext>
            </a:extLst>
          </p:cNvPr>
          <p:cNvSpPr/>
          <p:nvPr/>
        </p:nvSpPr>
        <p:spPr>
          <a:xfrm>
            <a:off x="137838" y="994144"/>
            <a:ext cx="8851990" cy="877602"/>
          </a:xfrm>
          <a:prstGeom prst="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BF5C6BB6-A763-E771-16EC-227A045F03D0}"/>
              </a:ext>
            </a:extLst>
          </p:cNvPr>
          <p:cNvSpPr>
            <a:spLocks noGrp="1"/>
          </p:cNvSpPr>
          <p:nvPr>
            <p:ph type="title"/>
          </p:nvPr>
        </p:nvSpPr>
        <p:spPr/>
        <p:txBody>
          <a:bodyPr/>
          <a:lstStyle/>
          <a:p>
            <a:r>
              <a:rPr kumimoji="1" lang="ja-JP" altLang="en-US"/>
              <a:t>使える知識とは</a:t>
            </a:r>
          </a:p>
        </p:txBody>
      </p:sp>
      <p:pic>
        <p:nvPicPr>
          <p:cNvPr id="3" name="図 2" descr="図形&#10;&#10;低い精度で自動的に生成された説明">
            <a:extLst>
              <a:ext uri="{FF2B5EF4-FFF2-40B4-BE49-F238E27FC236}">
                <a16:creationId xmlns:a16="http://schemas.microsoft.com/office/drawing/2014/main" id="{B66535B3-0F1C-B85D-9D0E-9C88B007F240}"/>
              </a:ext>
            </a:extLst>
          </p:cNvPr>
          <p:cNvPicPr>
            <a:picLocks noChangeAspect="1"/>
          </p:cNvPicPr>
          <p:nvPr/>
        </p:nvPicPr>
        <p:blipFill>
          <a:blip r:embed="rId3"/>
          <a:stretch>
            <a:fillRect/>
          </a:stretch>
        </p:blipFill>
        <p:spPr>
          <a:xfrm>
            <a:off x="2504483" y="5801986"/>
            <a:ext cx="417730" cy="726598"/>
          </a:xfrm>
          <a:prstGeom prst="rect">
            <a:avLst/>
          </a:prstGeom>
          <a:effectLst>
            <a:outerShdw blurRad="50800" dist="38100" dir="2700000" algn="tl" rotWithShape="0">
              <a:schemeClr val="bg1">
                <a:alpha val="40000"/>
              </a:schemeClr>
            </a:outerShdw>
          </a:effectLst>
        </p:spPr>
      </p:pic>
      <p:pic>
        <p:nvPicPr>
          <p:cNvPr id="4" name="図 3" descr="図形&#10;&#10;低い精度で自動的に生成された説明">
            <a:extLst>
              <a:ext uri="{FF2B5EF4-FFF2-40B4-BE49-F238E27FC236}">
                <a16:creationId xmlns:a16="http://schemas.microsoft.com/office/drawing/2014/main" id="{E5518382-4B41-5FAB-9532-8408EB48DFAC}"/>
              </a:ext>
            </a:extLst>
          </p:cNvPr>
          <p:cNvPicPr>
            <a:picLocks noChangeAspect="1"/>
          </p:cNvPicPr>
          <p:nvPr/>
        </p:nvPicPr>
        <p:blipFill>
          <a:blip r:embed="rId3"/>
          <a:stretch>
            <a:fillRect/>
          </a:stretch>
        </p:blipFill>
        <p:spPr>
          <a:xfrm>
            <a:off x="2922213" y="5809276"/>
            <a:ext cx="417730" cy="726598"/>
          </a:xfrm>
          <a:prstGeom prst="rect">
            <a:avLst/>
          </a:prstGeom>
          <a:effectLst>
            <a:outerShdw blurRad="50800" dist="38100" dir="2700000" algn="tl" rotWithShape="0">
              <a:schemeClr val="bg1">
                <a:alpha val="40000"/>
              </a:schemeClr>
            </a:outerShdw>
          </a:effectLst>
        </p:spPr>
      </p:pic>
      <p:pic>
        <p:nvPicPr>
          <p:cNvPr id="5" name="図 4" descr="図形&#10;&#10;低い精度で自動的に生成された説明">
            <a:extLst>
              <a:ext uri="{FF2B5EF4-FFF2-40B4-BE49-F238E27FC236}">
                <a16:creationId xmlns:a16="http://schemas.microsoft.com/office/drawing/2014/main" id="{EBCDADA9-B527-89A8-F433-7F47392AB871}"/>
              </a:ext>
            </a:extLst>
          </p:cNvPr>
          <p:cNvPicPr>
            <a:picLocks noChangeAspect="1"/>
          </p:cNvPicPr>
          <p:nvPr/>
        </p:nvPicPr>
        <p:blipFill>
          <a:blip r:embed="rId3"/>
          <a:stretch>
            <a:fillRect/>
          </a:stretch>
        </p:blipFill>
        <p:spPr>
          <a:xfrm>
            <a:off x="3339943" y="5809276"/>
            <a:ext cx="417730" cy="726598"/>
          </a:xfrm>
          <a:prstGeom prst="rect">
            <a:avLst/>
          </a:prstGeom>
          <a:effectLst>
            <a:outerShdw blurRad="50800" dist="38100" dir="2700000" algn="tl" rotWithShape="0">
              <a:schemeClr val="bg1">
                <a:alpha val="40000"/>
              </a:schemeClr>
            </a:outerShdw>
          </a:effectLst>
        </p:spPr>
      </p:pic>
      <p:pic>
        <p:nvPicPr>
          <p:cNvPr id="6" name="図 5" descr="図形&#10;&#10;低い精度で自動的に生成された説明">
            <a:extLst>
              <a:ext uri="{FF2B5EF4-FFF2-40B4-BE49-F238E27FC236}">
                <a16:creationId xmlns:a16="http://schemas.microsoft.com/office/drawing/2014/main" id="{AB406932-7F63-810E-D323-9A1F60FA04A1}"/>
              </a:ext>
            </a:extLst>
          </p:cNvPr>
          <p:cNvPicPr>
            <a:picLocks noChangeAspect="1"/>
          </p:cNvPicPr>
          <p:nvPr/>
        </p:nvPicPr>
        <p:blipFill>
          <a:blip r:embed="rId3"/>
          <a:stretch>
            <a:fillRect/>
          </a:stretch>
        </p:blipFill>
        <p:spPr>
          <a:xfrm>
            <a:off x="3757673" y="5809276"/>
            <a:ext cx="417730" cy="726598"/>
          </a:xfrm>
          <a:prstGeom prst="rect">
            <a:avLst/>
          </a:prstGeom>
          <a:effectLst>
            <a:outerShdw blurRad="50800" dist="38100" dir="2700000" algn="tl" rotWithShape="0">
              <a:schemeClr val="bg1">
                <a:alpha val="40000"/>
              </a:schemeClr>
            </a:outerShdw>
          </a:effectLst>
        </p:spPr>
      </p:pic>
      <p:pic>
        <p:nvPicPr>
          <p:cNvPr id="7" name="図 6" descr="図形&#10;&#10;低い精度で自動的に生成された説明">
            <a:extLst>
              <a:ext uri="{FF2B5EF4-FFF2-40B4-BE49-F238E27FC236}">
                <a16:creationId xmlns:a16="http://schemas.microsoft.com/office/drawing/2014/main" id="{4922FB00-8DD7-5130-3431-D9C89236C747}"/>
              </a:ext>
            </a:extLst>
          </p:cNvPr>
          <p:cNvPicPr>
            <a:picLocks noChangeAspect="1"/>
          </p:cNvPicPr>
          <p:nvPr/>
        </p:nvPicPr>
        <p:blipFill>
          <a:blip r:embed="rId3"/>
          <a:stretch>
            <a:fillRect/>
          </a:stretch>
        </p:blipFill>
        <p:spPr>
          <a:xfrm>
            <a:off x="4175403" y="5816566"/>
            <a:ext cx="417730" cy="726598"/>
          </a:xfrm>
          <a:prstGeom prst="rect">
            <a:avLst/>
          </a:prstGeom>
          <a:effectLst>
            <a:outerShdw blurRad="50800" dist="38100" dir="2700000" algn="tl" rotWithShape="0">
              <a:schemeClr val="bg1">
                <a:alpha val="40000"/>
              </a:schemeClr>
            </a:outerShdw>
          </a:effectLst>
        </p:spPr>
      </p:pic>
      <p:pic>
        <p:nvPicPr>
          <p:cNvPr id="8" name="図 7" descr="図形&#10;&#10;低い精度で自動的に生成された説明">
            <a:extLst>
              <a:ext uri="{FF2B5EF4-FFF2-40B4-BE49-F238E27FC236}">
                <a16:creationId xmlns:a16="http://schemas.microsoft.com/office/drawing/2014/main" id="{E9BE34C7-7CF5-BB26-8D31-69B6819E19CB}"/>
              </a:ext>
            </a:extLst>
          </p:cNvPr>
          <p:cNvPicPr>
            <a:picLocks noChangeAspect="1"/>
          </p:cNvPicPr>
          <p:nvPr/>
        </p:nvPicPr>
        <p:blipFill>
          <a:blip r:embed="rId3"/>
          <a:stretch>
            <a:fillRect/>
          </a:stretch>
        </p:blipFill>
        <p:spPr>
          <a:xfrm>
            <a:off x="4593133" y="5816566"/>
            <a:ext cx="417730" cy="726598"/>
          </a:xfrm>
          <a:prstGeom prst="rect">
            <a:avLst/>
          </a:prstGeom>
          <a:effectLst>
            <a:outerShdw blurRad="50800" dist="38100" dir="2700000" algn="tl" rotWithShape="0">
              <a:schemeClr val="bg1">
                <a:alpha val="40000"/>
              </a:schemeClr>
            </a:outerShdw>
          </a:effectLst>
        </p:spPr>
      </p:pic>
      <p:pic>
        <p:nvPicPr>
          <p:cNvPr id="9" name="図 8" descr="図形&#10;&#10;低い精度で自動的に生成された説明">
            <a:extLst>
              <a:ext uri="{FF2B5EF4-FFF2-40B4-BE49-F238E27FC236}">
                <a16:creationId xmlns:a16="http://schemas.microsoft.com/office/drawing/2014/main" id="{14F54023-3922-7BFB-FF25-FE3A714D1E8C}"/>
              </a:ext>
            </a:extLst>
          </p:cNvPr>
          <p:cNvPicPr>
            <a:picLocks noChangeAspect="1"/>
          </p:cNvPicPr>
          <p:nvPr/>
        </p:nvPicPr>
        <p:blipFill>
          <a:blip r:embed="rId3"/>
          <a:stretch>
            <a:fillRect/>
          </a:stretch>
        </p:blipFill>
        <p:spPr>
          <a:xfrm>
            <a:off x="5010863" y="5816566"/>
            <a:ext cx="417730" cy="726598"/>
          </a:xfrm>
          <a:prstGeom prst="rect">
            <a:avLst/>
          </a:prstGeom>
          <a:effectLst>
            <a:outerShdw blurRad="50800" dist="38100" dir="2700000" algn="tl" rotWithShape="0">
              <a:schemeClr val="bg1">
                <a:alpha val="40000"/>
              </a:schemeClr>
            </a:outerShdw>
          </a:effectLst>
        </p:spPr>
      </p:pic>
      <p:pic>
        <p:nvPicPr>
          <p:cNvPr id="10" name="図 9" descr="図形&#10;&#10;低い精度で自動的に生成された説明">
            <a:extLst>
              <a:ext uri="{FF2B5EF4-FFF2-40B4-BE49-F238E27FC236}">
                <a16:creationId xmlns:a16="http://schemas.microsoft.com/office/drawing/2014/main" id="{31F80805-076C-8831-5435-B693A35E6DE6}"/>
              </a:ext>
            </a:extLst>
          </p:cNvPr>
          <p:cNvPicPr>
            <a:picLocks noChangeAspect="1"/>
          </p:cNvPicPr>
          <p:nvPr/>
        </p:nvPicPr>
        <p:blipFill>
          <a:blip r:embed="rId3"/>
          <a:stretch>
            <a:fillRect/>
          </a:stretch>
        </p:blipFill>
        <p:spPr>
          <a:xfrm>
            <a:off x="5428593" y="5823856"/>
            <a:ext cx="417730" cy="726598"/>
          </a:xfrm>
          <a:prstGeom prst="rect">
            <a:avLst/>
          </a:prstGeom>
          <a:effectLst>
            <a:outerShdw blurRad="50800" dist="38100" dir="2700000" algn="tl" rotWithShape="0">
              <a:schemeClr val="bg1">
                <a:alpha val="40000"/>
              </a:schemeClr>
            </a:outerShdw>
          </a:effectLst>
        </p:spPr>
      </p:pic>
      <p:pic>
        <p:nvPicPr>
          <p:cNvPr id="11" name="図 10" descr="図形&#10;&#10;低い精度で自動的に生成された説明">
            <a:extLst>
              <a:ext uri="{FF2B5EF4-FFF2-40B4-BE49-F238E27FC236}">
                <a16:creationId xmlns:a16="http://schemas.microsoft.com/office/drawing/2014/main" id="{1E839720-3C34-75A6-878A-5665F88E9B2A}"/>
              </a:ext>
            </a:extLst>
          </p:cNvPr>
          <p:cNvPicPr>
            <a:picLocks noChangeAspect="1"/>
          </p:cNvPicPr>
          <p:nvPr/>
        </p:nvPicPr>
        <p:blipFill>
          <a:blip r:embed="rId3"/>
          <a:stretch>
            <a:fillRect/>
          </a:stretch>
        </p:blipFill>
        <p:spPr>
          <a:xfrm>
            <a:off x="5846323" y="5823856"/>
            <a:ext cx="417730" cy="726598"/>
          </a:xfrm>
          <a:prstGeom prst="rect">
            <a:avLst/>
          </a:prstGeom>
          <a:effectLst>
            <a:outerShdw blurRad="50800" dist="38100" dir="2700000" algn="tl" rotWithShape="0">
              <a:schemeClr val="bg1">
                <a:alpha val="40000"/>
              </a:schemeClr>
            </a:outerShdw>
          </a:effectLst>
        </p:spPr>
      </p:pic>
      <p:pic>
        <p:nvPicPr>
          <p:cNvPr id="12" name="図 11" descr="図形&#10;&#10;低い精度で自動的に生成された説明">
            <a:extLst>
              <a:ext uri="{FF2B5EF4-FFF2-40B4-BE49-F238E27FC236}">
                <a16:creationId xmlns:a16="http://schemas.microsoft.com/office/drawing/2014/main" id="{424E1503-1811-1128-70FC-58136E1691ED}"/>
              </a:ext>
            </a:extLst>
          </p:cNvPr>
          <p:cNvPicPr>
            <a:picLocks noChangeAspect="1"/>
          </p:cNvPicPr>
          <p:nvPr/>
        </p:nvPicPr>
        <p:blipFill>
          <a:blip r:embed="rId3"/>
          <a:stretch>
            <a:fillRect/>
          </a:stretch>
        </p:blipFill>
        <p:spPr>
          <a:xfrm>
            <a:off x="6264053" y="5823856"/>
            <a:ext cx="417730" cy="726598"/>
          </a:xfrm>
          <a:prstGeom prst="rect">
            <a:avLst/>
          </a:prstGeom>
          <a:effectLst>
            <a:outerShdw blurRad="50800" dist="38100" dir="2700000" algn="tl" rotWithShape="0">
              <a:schemeClr val="bg1">
                <a:alpha val="40000"/>
              </a:schemeClr>
            </a:outerShdw>
          </a:effectLst>
        </p:spPr>
      </p:pic>
      <p:pic>
        <p:nvPicPr>
          <p:cNvPr id="13" name="図 12" descr="図形&#10;&#10;低い精度で自動的に生成された説明">
            <a:extLst>
              <a:ext uri="{FF2B5EF4-FFF2-40B4-BE49-F238E27FC236}">
                <a16:creationId xmlns:a16="http://schemas.microsoft.com/office/drawing/2014/main" id="{8670E31E-94C2-2C83-74FC-708793ABED65}"/>
              </a:ext>
            </a:extLst>
          </p:cNvPr>
          <p:cNvPicPr>
            <a:picLocks noChangeAspect="1"/>
          </p:cNvPicPr>
          <p:nvPr/>
        </p:nvPicPr>
        <p:blipFill>
          <a:blip r:embed="rId3"/>
          <a:stretch>
            <a:fillRect/>
          </a:stretch>
        </p:blipFill>
        <p:spPr>
          <a:xfrm>
            <a:off x="6681783" y="5831146"/>
            <a:ext cx="417730" cy="726598"/>
          </a:xfrm>
          <a:prstGeom prst="rect">
            <a:avLst/>
          </a:prstGeom>
          <a:effectLst>
            <a:outerShdw blurRad="50800" dist="38100" dir="2700000" algn="tl" rotWithShape="0">
              <a:schemeClr val="bg1">
                <a:alpha val="40000"/>
              </a:schemeClr>
            </a:outerShdw>
          </a:effectLst>
        </p:spPr>
      </p:pic>
      <p:pic>
        <p:nvPicPr>
          <p:cNvPr id="14" name="図 13" descr="図形&#10;&#10;低い精度で自動的に生成された説明">
            <a:extLst>
              <a:ext uri="{FF2B5EF4-FFF2-40B4-BE49-F238E27FC236}">
                <a16:creationId xmlns:a16="http://schemas.microsoft.com/office/drawing/2014/main" id="{7AEEB5C6-1401-45CB-7C7D-3CB5AE1660C3}"/>
              </a:ext>
            </a:extLst>
          </p:cNvPr>
          <p:cNvPicPr>
            <a:picLocks noChangeAspect="1"/>
          </p:cNvPicPr>
          <p:nvPr/>
        </p:nvPicPr>
        <p:blipFill>
          <a:blip r:embed="rId3"/>
          <a:stretch>
            <a:fillRect/>
          </a:stretch>
        </p:blipFill>
        <p:spPr>
          <a:xfrm>
            <a:off x="7099513" y="5831146"/>
            <a:ext cx="417730" cy="726598"/>
          </a:xfrm>
          <a:prstGeom prst="rect">
            <a:avLst/>
          </a:prstGeom>
          <a:effectLst>
            <a:outerShdw blurRad="50800" dist="38100" dir="2700000" algn="tl" rotWithShape="0">
              <a:schemeClr val="bg1">
                <a:alpha val="40000"/>
              </a:schemeClr>
            </a:outerShdw>
          </a:effectLst>
        </p:spPr>
      </p:pic>
      <p:pic>
        <p:nvPicPr>
          <p:cNvPr id="15" name="図 14" descr="図形&#10;&#10;低い精度で自動的に生成された説明">
            <a:extLst>
              <a:ext uri="{FF2B5EF4-FFF2-40B4-BE49-F238E27FC236}">
                <a16:creationId xmlns:a16="http://schemas.microsoft.com/office/drawing/2014/main" id="{6D90D91B-B627-0CCA-FE68-EC8FE363BCF2}"/>
              </a:ext>
            </a:extLst>
          </p:cNvPr>
          <p:cNvPicPr>
            <a:picLocks noChangeAspect="1"/>
          </p:cNvPicPr>
          <p:nvPr/>
        </p:nvPicPr>
        <p:blipFill>
          <a:blip r:embed="rId3"/>
          <a:stretch>
            <a:fillRect/>
          </a:stretch>
        </p:blipFill>
        <p:spPr>
          <a:xfrm>
            <a:off x="1251293" y="5794696"/>
            <a:ext cx="417730" cy="726598"/>
          </a:xfrm>
          <a:prstGeom prst="rect">
            <a:avLst/>
          </a:prstGeom>
          <a:effectLst>
            <a:outerShdw blurRad="50800" dist="38100" dir="2700000" algn="tl" rotWithShape="0">
              <a:schemeClr val="bg1">
                <a:alpha val="40000"/>
              </a:schemeClr>
            </a:outerShdw>
          </a:effectLst>
        </p:spPr>
      </p:pic>
      <p:pic>
        <p:nvPicPr>
          <p:cNvPr id="16" name="図 15" descr="図形&#10;&#10;低い精度で自動的に生成された説明">
            <a:extLst>
              <a:ext uri="{FF2B5EF4-FFF2-40B4-BE49-F238E27FC236}">
                <a16:creationId xmlns:a16="http://schemas.microsoft.com/office/drawing/2014/main" id="{F49C883B-CEC3-526F-F065-C2B37191483F}"/>
              </a:ext>
            </a:extLst>
          </p:cNvPr>
          <p:cNvPicPr>
            <a:picLocks noChangeAspect="1"/>
          </p:cNvPicPr>
          <p:nvPr/>
        </p:nvPicPr>
        <p:blipFill>
          <a:blip r:embed="rId3"/>
          <a:stretch>
            <a:fillRect/>
          </a:stretch>
        </p:blipFill>
        <p:spPr>
          <a:xfrm>
            <a:off x="1669023" y="5801986"/>
            <a:ext cx="417730" cy="726598"/>
          </a:xfrm>
          <a:prstGeom prst="rect">
            <a:avLst/>
          </a:prstGeom>
          <a:effectLst>
            <a:outerShdw blurRad="50800" dist="38100" dir="2700000" algn="tl" rotWithShape="0">
              <a:schemeClr val="bg1">
                <a:alpha val="40000"/>
              </a:schemeClr>
            </a:outerShdw>
          </a:effectLst>
        </p:spPr>
      </p:pic>
      <p:pic>
        <p:nvPicPr>
          <p:cNvPr id="17" name="図 16" descr="図形&#10;&#10;低い精度で自動的に生成された説明">
            <a:extLst>
              <a:ext uri="{FF2B5EF4-FFF2-40B4-BE49-F238E27FC236}">
                <a16:creationId xmlns:a16="http://schemas.microsoft.com/office/drawing/2014/main" id="{011F8455-E2F2-60FE-34AD-CA1599FFBF10}"/>
              </a:ext>
            </a:extLst>
          </p:cNvPr>
          <p:cNvPicPr>
            <a:picLocks noChangeAspect="1"/>
          </p:cNvPicPr>
          <p:nvPr/>
        </p:nvPicPr>
        <p:blipFill>
          <a:blip r:embed="rId3"/>
          <a:stretch>
            <a:fillRect/>
          </a:stretch>
        </p:blipFill>
        <p:spPr>
          <a:xfrm>
            <a:off x="2086753" y="5801986"/>
            <a:ext cx="417730" cy="726598"/>
          </a:xfrm>
          <a:prstGeom prst="rect">
            <a:avLst/>
          </a:prstGeom>
          <a:effectLst>
            <a:outerShdw blurRad="50800" dist="38100" dir="2700000" algn="tl" rotWithShape="0">
              <a:schemeClr val="bg1">
                <a:alpha val="40000"/>
              </a:schemeClr>
            </a:outerShdw>
          </a:effectLst>
        </p:spPr>
      </p:pic>
      <p:pic>
        <p:nvPicPr>
          <p:cNvPr id="18" name="図 17" descr="図形&#10;&#10;低い精度で自動的に生成された説明">
            <a:extLst>
              <a:ext uri="{FF2B5EF4-FFF2-40B4-BE49-F238E27FC236}">
                <a16:creationId xmlns:a16="http://schemas.microsoft.com/office/drawing/2014/main" id="{B19070DB-A6B5-E8E3-EA19-CB4A456F35A5}"/>
              </a:ext>
            </a:extLst>
          </p:cNvPr>
          <p:cNvPicPr>
            <a:picLocks noChangeAspect="1"/>
          </p:cNvPicPr>
          <p:nvPr/>
        </p:nvPicPr>
        <p:blipFill>
          <a:blip r:embed="rId3"/>
          <a:stretch>
            <a:fillRect/>
          </a:stretch>
        </p:blipFill>
        <p:spPr>
          <a:xfrm>
            <a:off x="2504483" y="4880494"/>
            <a:ext cx="417730" cy="726598"/>
          </a:xfrm>
          <a:prstGeom prst="rect">
            <a:avLst/>
          </a:prstGeom>
          <a:effectLst>
            <a:outerShdw blurRad="50800" dist="38100" dir="2700000" algn="tl" rotWithShape="0">
              <a:schemeClr val="bg1">
                <a:alpha val="40000"/>
              </a:schemeClr>
            </a:outerShdw>
          </a:effectLst>
        </p:spPr>
      </p:pic>
      <p:pic>
        <p:nvPicPr>
          <p:cNvPr id="19" name="図 18" descr="図形&#10;&#10;低い精度で自動的に生成された説明">
            <a:extLst>
              <a:ext uri="{FF2B5EF4-FFF2-40B4-BE49-F238E27FC236}">
                <a16:creationId xmlns:a16="http://schemas.microsoft.com/office/drawing/2014/main" id="{7A94AACF-4080-FF36-A25B-858D34882254}"/>
              </a:ext>
            </a:extLst>
          </p:cNvPr>
          <p:cNvPicPr>
            <a:picLocks noChangeAspect="1"/>
          </p:cNvPicPr>
          <p:nvPr/>
        </p:nvPicPr>
        <p:blipFill>
          <a:blip r:embed="rId3"/>
          <a:stretch>
            <a:fillRect/>
          </a:stretch>
        </p:blipFill>
        <p:spPr>
          <a:xfrm>
            <a:off x="2922213" y="4887784"/>
            <a:ext cx="417730" cy="726598"/>
          </a:xfrm>
          <a:prstGeom prst="rect">
            <a:avLst/>
          </a:prstGeom>
          <a:effectLst>
            <a:outerShdw blurRad="50800" dist="38100" dir="2700000" algn="tl" rotWithShape="0">
              <a:schemeClr val="bg1">
                <a:alpha val="40000"/>
              </a:schemeClr>
            </a:outerShdw>
          </a:effectLst>
        </p:spPr>
      </p:pic>
      <p:pic>
        <p:nvPicPr>
          <p:cNvPr id="20" name="図 19" descr="図形&#10;&#10;低い精度で自動的に生成された説明">
            <a:extLst>
              <a:ext uri="{FF2B5EF4-FFF2-40B4-BE49-F238E27FC236}">
                <a16:creationId xmlns:a16="http://schemas.microsoft.com/office/drawing/2014/main" id="{EC066492-637F-C1DB-75F8-8CE81C585CB1}"/>
              </a:ext>
            </a:extLst>
          </p:cNvPr>
          <p:cNvPicPr>
            <a:picLocks noChangeAspect="1"/>
          </p:cNvPicPr>
          <p:nvPr/>
        </p:nvPicPr>
        <p:blipFill>
          <a:blip r:embed="rId3"/>
          <a:stretch>
            <a:fillRect/>
          </a:stretch>
        </p:blipFill>
        <p:spPr>
          <a:xfrm>
            <a:off x="3339943" y="4887784"/>
            <a:ext cx="417730" cy="726598"/>
          </a:xfrm>
          <a:prstGeom prst="rect">
            <a:avLst/>
          </a:prstGeom>
          <a:effectLst>
            <a:outerShdw blurRad="50800" dist="38100" dir="2700000" algn="tl" rotWithShape="0">
              <a:schemeClr val="bg1">
                <a:alpha val="40000"/>
              </a:schemeClr>
            </a:outerShdw>
          </a:effectLst>
        </p:spPr>
      </p:pic>
      <p:pic>
        <p:nvPicPr>
          <p:cNvPr id="21" name="図 20" descr="図形&#10;&#10;低い精度で自動的に生成された説明">
            <a:extLst>
              <a:ext uri="{FF2B5EF4-FFF2-40B4-BE49-F238E27FC236}">
                <a16:creationId xmlns:a16="http://schemas.microsoft.com/office/drawing/2014/main" id="{C296C888-790C-4017-2BA9-D0813237C8C9}"/>
              </a:ext>
            </a:extLst>
          </p:cNvPr>
          <p:cNvPicPr>
            <a:picLocks noChangeAspect="1"/>
          </p:cNvPicPr>
          <p:nvPr/>
        </p:nvPicPr>
        <p:blipFill>
          <a:blip r:embed="rId3"/>
          <a:stretch>
            <a:fillRect/>
          </a:stretch>
        </p:blipFill>
        <p:spPr>
          <a:xfrm>
            <a:off x="3757673" y="4887784"/>
            <a:ext cx="417730" cy="726598"/>
          </a:xfrm>
          <a:prstGeom prst="rect">
            <a:avLst/>
          </a:prstGeom>
          <a:effectLst>
            <a:outerShdw blurRad="50800" dist="38100" dir="2700000" algn="tl" rotWithShape="0">
              <a:schemeClr val="bg1">
                <a:alpha val="40000"/>
              </a:schemeClr>
            </a:outerShdw>
          </a:effectLst>
        </p:spPr>
      </p:pic>
      <p:pic>
        <p:nvPicPr>
          <p:cNvPr id="22" name="図 21" descr="図形&#10;&#10;低い精度で自動的に生成された説明">
            <a:extLst>
              <a:ext uri="{FF2B5EF4-FFF2-40B4-BE49-F238E27FC236}">
                <a16:creationId xmlns:a16="http://schemas.microsoft.com/office/drawing/2014/main" id="{C6618AF4-6B38-0E2F-41F5-92F13CAF0808}"/>
              </a:ext>
            </a:extLst>
          </p:cNvPr>
          <p:cNvPicPr>
            <a:picLocks noChangeAspect="1"/>
          </p:cNvPicPr>
          <p:nvPr/>
        </p:nvPicPr>
        <p:blipFill>
          <a:blip r:embed="rId3"/>
          <a:stretch>
            <a:fillRect/>
          </a:stretch>
        </p:blipFill>
        <p:spPr>
          <a:xfrm>
            <a:off x="4175403" y="4895074"/>
            <a:ext cx="417730" cy="726598"/>
          </a:xfrm>
          <a:prstGeom prst="rect">
            <a:avLst/>
          </a:prstGeom>
          <a:effectLst>
            <a:outerShdw blurRad="50800" dist="38100" dir="2700000" algn="tl" rotWithShape="0">
              <a:schemeClr val="bg1">
                <a:alpha val="40000"/>
              </a:schemeClr>
            </a:outerShdw>
          </a:effectLst>
        </p:spPr>
      </p:pic>
      <p:pic>
        <p:nvPicPr>
          <p:cNvPr id="23" name="図 22" descr="図形&#10;&#10;低い精度で自動的に生成された説明">
            <a:extLst>
              <a:ext uri="{FF2B5EF4-FFF2-40B4-BE49-F238E27FC236}">
                <a16:creationId xmlns:a16="http://schemas.microsoft.com/office/drawing/2014/main" id="{CE1DC5B3-401B-6847-7A5E-C9E85027FD74}"/>
              </a:ext>
            </a:extLst>
          </p:cNvPr>
          <p:cNvPicPr>
            <a:picLocks noChangeAspect="1"/>
          </p:cNvPicPr>
          <p:nvPr/>
        </p:nvPicPr>
        <p:blipFill>
          <a:blip r:embed="rId3"/>
          <a:stretch>
            <a:fillRect/>
          </a:stretch>
        </p:blipFill>
        <p:spPr>
          <a:xfrm>
            <a:off x="4593133" y="4895074"/>
            <a:ext cx="417730" cy="726598"/>
          </a:xfrm>
          <a:prstGeom prst="rect">
            <a:avLst/>
          </a:prstGeom>
          <a:effectLst>
            <a:outerShdw blurRad="50800" dist="38100" dir="2700000" algn="tl" rotWithShape="0">
              <a:schemeClr val="bg1">
                <a:alpha val="40000"/>
              </a:schemeClr>
            </a:outerShdw>
          </a:effectLst>
        </p:spPr>
      </p:pic>
      <p:pic>
        <p:nvPicPr>
          <p:cNvPr id="24" name="図 23" descr="図形&#10;&#10;低い精度で自動的に生成された説明">
            <a:extLst>
              <a:ext uri="{FF2B5EF4-FFF2-40B4-BE49-F238E27FC236}">
                <a16:creationId xmlns:a16="http://schemas.microsoft.com/office/drawing/2014/main" id="{6B1D56F8-666D-DC6A-C5BA-28B5A855E557}"/>
              </a:ext>
            </a:extLst>
          </p:cNvPr>
          <p:cNvPicPr>
            <a:picLocks noChangeAspect="1"/>
          </p:cNvPicPr>
          <p:nvPr/>
        </p:nvPicPr>
        <p:blipFill>
          <a:blip r:embed="rId3"/>
          <a:stretch>
            <a:fillRect/>
          </a:stretch>
        </p:blipFill>
        <p:spPr>
          <a:xfrm>
            <a:off x="5010863" y="4895074"/>
            <a:ext cx="417730" cy="726598"/>
          </a:xfrm>
          <a:prstGeom prst="rect">
            <a:avLst/>
          </a:prstGeom>
          <a:effectLst>
            <a:outerShdw blurRad="50800" dist="38100" dir="2700000" algn="tl" rotWithShape="0">
              <a:schemeClr val="bg1">
                <a:alpha val="40000"/>
              </a:schemeClr>
            </a:outerShdw>
          </a:effectLst>
        </p:spPr>
      </p:pic>
      <p:pic>
        <p:nvPicPr>
          <p:cNvPr id="25" name="図 24" descr="図形&#10;&#10;低い精度で自動的に生成された説明">
            <a:extLst>
              <a:ext uri="{FF2B5EF4-FFF2-40B4-BE49-F238E27FC236}">
                <a16:creationId xmlns:a16="http://schemas.microsoft.com/office/drawing/2014/main" id="{73970D6A-6A9D-2EA5-0CC0-D36B57B97972}"/>
              </a:ext>
            </a:extLst>
          </p:cNvPr>
          <p:cNvPicPr>
            <a:picLocks noChangeAspect="1"/>
          </p:cNvPicPr>
          <p:nvPr/>
        </p:nvPicPr>
        <p:blipFill>
          <a:blip r:embed="rId3"/>
          <a:stretch>
            <a:fillRect/>
          </a:stretch>
        </p:blipFill>
        <p:spPr>
          <a:xfrm>
            <a:off x="5428593" y="4902364"/>
            <a:ext cx="417730" cy="726598"/>
          </a:xfrm>
          <a:prstGeom prst="rect">
            <a:avLst/>
          </a:prstGeom>
          <a:effectLst>
            <a:outerShdw blurRad="50800" dist="38100" dir="2700000" algn="tl" rotWithShape="0">
              <a:schemeClr val="bg1">
                <a:alpha val="40000"/>
              </a:schemeClr>
            </a:outerShdw>
          </a:effectLst>
        </p:spPr>
      </p:pic>
      <p:pic>
        <p:nvPicPr>
          <p:cNvPr id="26" name="図 25" descr="図形&#10;&#10;低い精度で自動的に生成された説明">
            <a:extLst>
              <a:ext uri="{FF2B5EF4-FFF2-40B4-BE49-F238E27FC236}">
                <a16:creationId xmlns:a16="http://schemas.microsoft.com/office/drawing/2014/main" id="{7AC70EB3-B3AD-5208-E75D-F5F1B144E1AC}"/>
              </a:ext>
            </a:extLst>
          </p:cNvPr>
          <p:cNvPicPr>
            <a:picLocks noChangeAspect="1"/>
          </p:cNvPicPr>
          <p:nvPr/>
        </p:nvPicPr>
        <p:blipFill>
          <a:blip r:embed="rId3"/>
          <a:stretch>
            <a:fillRect/>
          </a:stretch>
        </p:blipFill>
        <p:spPr>
          <a:xfrm>
            <a:off x="5846323" y="4902364"/>
            <a:ext cx="417730" cy="726598"/>
          </a:xfrm>
          <a:prstGeom prst="rect">
            <a:avLst/>
          </a:prstGeom>
          <a:effectLst>
            <a:outerShdw blurRad="50800" dist="38100" dir="2700000" algn="tl" rotWithShape="0">
              <a:schemeClr val="bg1">
                <a:alpha val="40000"/>
              </a:schemeClr>
            </a:outerShdw>
          </a:effectLst>
        </p:spPr>
      </p:pic>
      <p:pic>
        <p:nvPicPr>
          <p:cNvPr id="27" name="図 26" descr="図形&#10;&#10;低い精度で自動的に生成された説明">
            <a:extLst>
              <a:ext uri="{FF2B5EF4-FFF2-40B4-BE49-F238E27FC236}">
                <a16:creationId xmlns:a16="http://schemas.microsoft.com/office/drawing/2014/main" id="{DDC01747-E86C-6103-A1AC-683AB1BD9DDD}"/>
              </a:ext>
            </a:extLst>
          </p:cNvPr>
          <p:cNvPicPr>
            <a:picLocks noChangeAspect="1"/>
          </p:cNvPicPr>
          <p:nvPr/>
        </p:nvPicPr>
        <p:blipFill>
          <a:blip r:embed="rId3"/>
          <a:stretch>
            <a:fillRect/>
          </a:stretch>
        </p:blipFill>
        <p:spPr>
          <a:xfrm>
            <a:off x="6264053" y="4902364"/>
            <a:ext cx="417730" cy="726598"/>
          </a:xfrm>
          <a:prstGeom prst="rect">
            <a:avLst/>
          </a:prstGeom>
          <a:effectLst>
            <a:outerShdw blurRad="50800" dist="38100" dir="2700000" algn="tl" rotWithShape="0">
              <a:schemeClr val="bg1">
                <a:alpha val="40000"/>
              </a:schemeClr>
            </a:outerShdw>
          </a:effectLst>
        </p:spPr>
      </p:pic>
      <p:pic>
        <p:nvPicPr>
          <p:cNvPr id="28" name="図 27" descr="図形&#10;&#10;低い精度で自動的に生成された説明">
            <a:extLst>
              <a:ext uri="{FF2B5EF4-FFF2-40B4-BE49-F238E27FC236}">
                <a16:creationId xmlns:a16="http://schemas.microsoft.com/office/drawing/2014/main" id="{F73E8BAC-4986-E306-BAC4-7E18719F5AF4}"/>
              </a:ext>
            </a:extLst>
          </p:cNvPr>
          <p:cNvPicPr>
            <a:picLocks noChangeAspect="1"/>
          </p:cNvPicPr>
          <p:nvPr/>
        </p:nvPicPr>
        <p:blipFill>
          <a:blip r:embed="rId3"/>
          <a:stretch>
            <a:fillRect/>
          </a:stretch>
        </p:blipFill>
        <p:spPr>
          <a:xfrm>
            <a:off x="6681783" y="4909654"/>
            <a:ext cx="417730" cy="726598"/>
          </a:xfrm>
          <a:prstGeom prst="rect">
            <a:avLst/>
          </a:prstGeom>
          <a:effectLst>
            <a:outerShdw blurRad="50800" dist="38100" dir="2700000" algn="tl" rotWithShape="0">
              <a:schemeClr val="bg1">
                <a:alpha val="40000"/>
              </a:schemeClr>
            </a:outerShdw>
          </a:effectLst>
        </p:spPr>
      </p:pic>
      <p:pic>
        <p:nvPicPr>
          <p:cNvPr id="31" name="図 30" descr="図形&#10;&#10;低い精度で自動的に生成された説明">
            <a:extLst>
              <a:ext uri="{FF2B5EF4-FFF2-40B4-BE49-F238E27FC236}">
                <a16:creationId xmlns:a16="http://schemas.microsoft.com/office/drawing/2014/main" id="{1998BFF7-C216-697F-712E-82FCF6C03A07}"/>
              </a:ext>
            </a:extLst>
          </p:cNvPr>
          <p:cNvPicPr>
            <a:picLocks noChangeAspect="1"/>
          </p:cNvPicPr>
          <p:nvPr/>
        </p:nvPicPr>
        <p:blipFill>
          <a:blip r:embed="rId3"/>
          <a:stretch>
            <a:fillRect/>
          </a:stretch>
        </p:blipFill>
        <p:spPr>
          <a:xfrm>
            <a:off x="1669023" y="4880494"/>
            <a:ext cx="417730" cy="726598"/>
          </a:xfrm>
          <a:prstGeom prst="rect">
            <a:avLst/>
          </a:prstGeom>
          <a:effectLst>
            <a:outerShdw blurRad="50800" dist="38100" dir="2700000" algn="tl" rotWithShape="0">
              <a:schemeClr val="bg1">
                <a:alpha val="40000"/>
              </a:schemeClr>
            </a:outerShdw>
          </a:effectLst>
        </p:spPr>
      </p:pic>
      <p:pic>
        <p:nvPicPr>
          <p:cNvPr id="32" name="図 31" descr="図形&#10;&#10;低い精度で自動的に生成された説明">
            <a:extLst>
              <a:ext uri="{FF2B5EF4-FFF2-40B4-BE49-F238E27FC236}">
                <a16:creationId xmlns:a16="http://schemas.microsoft.com/office/drawing/2014/main" id="{A7BCE028-195C-D802-A6FA-DB87408C5B57}"/>
              </a:ext>
            </a:extLst>
          </p:cNvPr>
          <p:cNvPicPr>
            <a:picLocks noChangeAspect="1"/>
          </p:cNvPicPr>
          <p:nvPr/>
        </p:nvPicPr>
        <p:blipFill>
          <a:blip r:embed="rId3"/>
          <a:stretch>
            <a:fillRect/>
          </a:stretch>
        </p:blipFill>
        <p:spPr>
          <a:xfrm>
            <a:off x="2086753" y="4880494"/>
            <a:ext cx="417730" cy="726598"/>
          </a:xfrm>
          <a:prstGeom prst="rect">
            <a:avLst/>
          </a:prstGeom>
          <a:effectLst>
            <a:outerShdw blurRad="50800" dist="38100" dir="2700000" algn="tl" rotWithShape="0">
              <a:schemeClr val="bg1">
                <a:alpha val="40000"/>
              </a:schemeClr>
            </a:outerShdw>
          </a:effectLst>
        </p:spPr>
      </p:pic>
      <p:pic>
        <p:nvPicPr>
          <p:cNvPr id="33" name="図 32" descr="図形&#10;&#10;低い精度で自動的に生成された説明">
            <a:extLst>
              <a:ext uri="{FF2B5EF4-FFF2-40B4-BE49-F238E27FC236}">
                <a16:creationId xmlns:a16="http://schemas.microsoft.com/office/drawing/2014/main" id="{D3030F59-CD37-4E65-9258-BC591656553B}"/>
              </a:ext>
            </a:extLst>
          </p:cNvPr>
          <p:cNvPicPr>
            <a:picLocks noChangeAspect="1"/>
          </p:cNvPicPr>
          <p:nvPr/>
        </p:nvPicPr>
        <p:blipFill>
          <a:blip r:embed="rId3"/>
          <a:stretch>
            <a:fillRect/>
          </a:stretch>
        </p:blipFill>
        <p:spPr>
          <a:xfrm>
            <a:off x="2504483" y="3931876"/>
            <a:ext cx="417730" cy="726598"/>
          </a:xfrm>
          <a:prstGeom prst="rect">
            <a:avLst/>
          </a:prstGeom>
          <a:effectLst>
            <a:outerShdw blurRad="50800" dist="38100" dir="2700000" algn="tl" rotWithShape="0">
              <a:schemeClr val="bg1">
                <a:alpha val="40000"/>
              </a:schemeClr>
            </a:outerShdw>
          </a:effectLst>
        </p:spPr>
      </p:pic>
      <p:pic>
        <p:nvPicPr>
          <p:cNvPr id="34" name="図 33" descr="図形&#10;&#10;低い精度で自動的に生成された説明">
            <a:extLst>
              <a:ext uri="{FF2B5EF4-FFF2-40B4-BE49-F238E27FC236}">
                <a16:creationId xmlns:a16="http://schemas.microsoft.com/office/drawing/2014/main" id="{0B9D52D6-BC77-476D-BA04-F338A607A7E7}"/>
              </a:ext>
            </a:extLst>
          </p:cNvPr>
          <p:cNvPicPr>
            <a:picLocks noChangeAspect="1"/>
          </p:cNvPicPr>
          <p:nvPr/>
        </p:nvPicPr>
        <p:blipFill>
          <a:blip r:embed="rId3"/>
          <a:stretch>
            <a:fillRect/>
          </a:stretch>
        </p:blipFill>
        <p:spPr>
          <a:xfrm>
            <a:off x="2922213" y="3939166"/>
            <a:ext cx="417730" cy="726598"/>
          </a:xfrm>
          <a:prstGeom prst="rect">
            <a:avLst/>
          </a:prstGeom>
          <a:effectLst>
            <a:outerShdw blurRad="50800" dist="38100" dir="2700000" algn="tl" rotWithShape="0">
              <a:schemeClr val="bg1">
                <a:alpha val="40000"/>
              </a:schemeClr>
            </a:outerShdw>
          </a:effectLst>
        </p:spPr>
      </p:pic>
      <p:pic>
        <p:nvPicPr>
          <p:cNvPr id="35" name="図 34" descr="図形&#10;&#10;低い精度で自動的に生成された説明">
            <a:extLst>
              <a:ext uri="{FF2B5EF4-FFF2-40B4-BE49-F238E27FC236}">
                <a16:creationId xmlns:a16="http://schemas.microsoft.com/office/drawing/2014/main" id="{F35FA29D-5EB2-1EF4-2DC7-BC99D881F534}"/>
              </a:ext>
            </a:extLst>
          </p:cNvPr>
          <p:cNvPicPr>
            <a:picLocks noChangeAspect="1"/>
          </p:cNvPicPr>
          <p:nvPr/>
        </p:nvPicPr>
        <p:blipFill>
          <a:blip r:embed="rId3"/>
          <a:stretch>
            <a:fillRect/>
          </a:stretch>
        </p:blipFill>
        <p:spPr>
          <a:xfrm>
            <a:off x="3339943" y="3939166"/>
            <a:ext cx="417730" cy="726598"/>
          </a:xfrm>
          <a:prstGeom prst="rect">
            <a:avLst/>
          </a:prstGeom>
          <a:effectLst>
            <a:outerShdw blurRad="50800" dist="38100" dir="2700000" algn="tl" rotWithShape="0">
              <a:schemeClr val="bg1">
                <a:alpha val="40000"/>
              </a:schemeClr>
            </a:outerShdw>
          </a:effectLst>
        </p:spPr>
      </p:pic>
      <p:pic>
        <p:nvPicPr>
          <p:cNvPr id="36" name="図 35" descr="図形&#10;&#10;低い精度で自動的に生成された説明">
            <a:extLst>
              <a:ext uri="{FF2B5EF4-FFF2-40B4-BE49-F238E27FC236}">
                <a16:creationId xmlns:a16="http://schemas.microsoft.com/office/drawing/2014/main" id="{7DD67635-BA11-B534-B33A-8978B05BBECD}"/>
              </a:ext>
            </a:extLst>
          </p:cNvPr>
          <p:cNvPicPr>
            <a:picLocks noChangeAspect="1"/>
          </p:cNvPicPr>
          <p:nvPr/>
        </p:nvPicPr>
        <p:blipFill>
          <a:blip r:embed="rId3"/>
          <a:stretch>
            <a:fillRect/>
          </a:stretch>
        </p:blipFill>
        <p:spPr>
          <a:xfrm>
            <a:off x="3757673" y="3939166"/>
            <a:ext cx="417730" cy="726598"/>
          </a:xfrm>
          <a:prstGeom prst="rect">
            <a:avLst/>
          </a:prstGeom>
          <a:effectLst>
            <a:outerShdw blurRad="50800" dist="38100" dir="2700000" algn="tl" rotWithShape="0">
              <a:schemeClr val="bg1">
                <a:alpha val="40000"/>
              </a:schemeClr>
            </a:outerShdw>
          </a:effectLst>
        </p:spPr>
      </p:pic>
      <p:pic>
        <p:nvPicPr>
          <p:cNvPr id="37" name="図 36" descr="図形&#10;&#10;低い精度で自動的に生成された説明">
            <a:extLst>
              <a:ext uri="{FF2B5EF4-FFF2-40B4-BE49-F238E27FC236}">
                <a16:creationId xmlns:a16="http://schemas.microsoft.com/office/drawing/2014/main" id="{C1E7F118-D517-4EFB-EE9D-C603DE3C165B}"/>
              </a:ext>
            </a:extLst>
          </p:cNvPr>
          <p:cNvPicPr>
            <a:picLocks noChangeAspect="1"/>
          </p:cNvPicPr>
          <p:nvPr/>
        </p:nvPicPr>
        <p:blipFill>
          <a:blip r:embed="rId3"/>
          <a:stretch>
            <a:fillRect/>
          </a:stretch>
        </p:blipFill>
        <p:spPr>
          <a:xfrm>
            <a:off x="4175403" y="3946456"/>
            <a:ext cx="417730" cy="726598"/>
          </a:xfrm>
          <a:prstGeom prst="rect">
            <a:avLst/>
          </a:prstGeom>
          <a:effectLst>
            <a:outerShdw blurRad="50800" dist="38100" dir="2700000" algn="tl" rotWithShape="0">
              <a:schemeClr val="bg1">
                <a:alpha val="40000"/>
              </a:schemeClr>
            </a:outerShdw>
          </a:effectLst>
        </p:spPr>
      </p:pic>
      <p:pic>
        <p:nvPicPr>
          <p:cNvPr id="38" name="図 37" descr="図形&#10;&#10;低い精度で自動的に生成された説明">
            <a:extLst>
              <a:ext uri="{FF2B5EF4-FFF2-40B4-BE49-F238E27FC236}">
                <a16:creationId xmlns:a16="http://schemas.microsoft.com/office/drawing/2014/main" id="{99EFC223-7F90-0669-7E46-AA229F1348AF}"/>
              </a:ext>
            </a:extLst>
          </p:cNvPr>
          <p:cNvPicPr>
            <a:picLocks noChangeAspect="1"/>
          </p:cNvPicPr>
          <p:nvPr/>
        </p:nvPicPr>
        <p:blipFill>
          <a:blip r:embed="rId3"/>
          <a:stretch>
            <a:fillRect/>
          </a:stretch>
        </p:blipFill>
        <p:spPr>
          <a:xfrm>
            <a:off x="4593133" y="3946456"/>
            <a:ext cx="417730" cy="726598"/>
          </a:xfrm>
          <a:prstGeom prst="rect">
            <a:avLst/>
          </a:prstGeom>
          <a:effectLst>
            <a:outerShdw blurRad="50800" dist="38100" dir="2700000" algn="tl" rotWithShape="0">
              <a:schemeClr val="bg1">
                <a:alpha val="40000"/>
              </a:schemeClr>
            </a:outerShdw>
          </a:effectLst>
        </p:spPr>
      </p:pic>
      <p:pic>
        <p:nvPicPr>
          <p:cNvPr id="39" name="図 38" descr="図形&#10;&#10;低い精度で自動的に生成された説明">
            <a:extLst>
              <a:ext uri="{FF2B5EF4-FFF2-40B4-BE49-F238E27FC236}">
                <a16:creationId xmlns:a16="http://schemas.microsoft.com/office/drawing/2014/main" id="{0F20959B-73B3-0980-F246-A1F730946C92}"/>
              </a:ext>
            </a:extLst>
          </p:cNvPr>
          <p:cNvPicPr>
            <a:picLocks noChangeAspect="1"/>
          </p:cNvPicPr>
          <p:nvPr/>
        </p:nvPicPr>
        <p:blipFill>
          <a:blip r:embed="rId3"/>
          <a:stretch>
            <a:fillRect/>
          </a:stretch>
        </p:blipFill>
        <p:spPr>
          <a:xfrm>
            <a:off x="5010863" y="3946456"/>
            <a:ext cx="417730" cy="726598"/>
          </a:xfrm>
          <a:prstGeom prst="rect">
            <a:avLst/>
          </a:prstGeom>
          <a:effectLst>
            <a:outerShdw blurRad="50800" dist="38100" dir="2700000" algn="tl" rotWithShape="0">
              <a:schemeClr val="bg1">
                <a:alpha val="40000"/>
              </a:schemeClr>
            </a:outerShdw>
          </a:effectLst>
        </p:spPr>
      </p:pic>
      <p:pic>
        <p:nvPicPr>
          <p:cNvPr id="40" name="図 39" descr="図形&#10;&#10;低い精度で自動的に生成された説明">
            <a:extLst>
              <a:ext uri="{FF2B5EF4-FFF2-40B4-BE49-F238E27FC236}">
                <a16:creationId xmlns:a16="http://schemas.microsoft.com/office/drawing/2014/main" id="{624FC17E-32D5-9115-239B-5E95D2411E52}"/>
              </a:ext>
            </a:extLst>
          </p:cNvPr>
          <p:cNvPicPr>
            <a:picLocks noChangeAspect="1"/>
          </p:cNvPicPr>
          <p:nvPr/>
        </p:nvPicPr>
        <p:blipFill>
          <a:blip r:embed="rId3"/>
          <a:stretch>
            <a:fillRect/>
          </a:stretch>
        </p:blipFill>
        <p:spPr>
          <a:xfrm>
            <a:off x="5428593" y="3953746"/>
            <a:ext cx="417730" cy="726598"/>
          </a:xfrm>
          <a:prstGeom prst="rect">
            <a:avLst/>
          </a:prstGeom>
          <a:effectLst>
            <a:outerShdw blurRad="50800" dist="38100" dir="2700000" algn="tl" rotWithShape="0">
              <a:schemeClr val="bg1">
                <a:alpha val="40000"/>
              </a:schemeClr>
            </a:outerShdw>
          </a:effectLst>
        </p:spPr>
      </p:pic>
      <p:pic>
        <p:nvPicPr>
          <p:cNvPr id="41" name="図 40" descr="図形&#10;&#10;低い精度で自動的に生成された説明">
            <a:extLst>
              <a:ext uri="{FF2B5EF4-FFF2-40B4-BE49-F238E27FC236}">
                <a16:creationId xmlns:a16="http://schemas.microsoft.com/office/drawing/2014/main" id="{59C1EA91-5406-0694-E3A9-02CE22E7DA20}"/>
              </a:ext>
            </a:extLst>
          </p:cNvPr>
          <p:cNvPicPr>
            <a:picLocks noChangeAspect="1"/>
          </p:cNvPicPr>
          <p:nvPr/>
        </p:nvPicPr>
        <p:blipFill>
          <a:blip r:embed="rId3"/>
          <a:stretch>
            <a:fillRect/>
          </a:stretch>
        </p:blipFill>
        <p:spPr>
          <a:xfrm>
            <a:off x="5846323" y="3953746"/>
            <a:ext cx="417730" cy="726598"/>
          </a:xfrm>
          <a:prstGeom prst="rect">
            <a:avLst/>
          </a:prstGeom>
          <a:effectLst>
            <a:outerShdw blurRad="50800" dist="38100" dir="2700000" algn="tl" rotWithShape="0">
              <a:schemeClr val="bg1">
                <a:alpha val="40000"/>
              </a:schemeClr>
            </a:outerShdw>
          </a:effectLst>
        </p:spPr>
      </p:pic>
      <p:pic>
        <p:nvPicPr>
          <p:cNvPr id="48" name="図 47" descr="図形&#10;&#10;低い精度で自動的に生成された説明">
            <a:extLst>
              <a:ext uri="{FF2B5EF4-FFF2-40B4-BE49-F238E27FC236}">
                <a16:creationId xmlns:a16="http://schemas.microsoft.com/office/drawing/2014/main" id="{F6E81FF7-ECE7-7B4C-2B3C-9464BC7CAD78}"/>
              </a:ext>
            </a:extLst>
          </p:cNvPr>
          <p:cNvPicPr>
            <a:picLocks noChangeAspect="1"/>
          </p:cNvPicPr>
          <p:nvPr/>
        </p:nvPicPr>
        <p:blipFill>
          <a:blip r:embed="rId3"/>
          <a:stretch>
            <a:fillRect/>
          </a:stretch>
        </p:blipFill>
        <p:spPr>
          <a:xfrm>
            <a:off x="3339943" y="2984977"/>
            <a:ext cx="417730" cy="726598"/>
          </a:xfrm>
          <a:prstGeom prst="rect">
            <a:avLst/>
          </a:prstGeom>
          <a:effectLst>
            <a:outerShdw blurRad="50800" dist="38100" dir="2700000" algn="tl" rotWithShape="0">
              <a:schemeClr val="bg1">
                <a:alpha val="40000"/>
              </a:schemeClr>
            </a:outerShdw>
          </a:effectLst>
        </p:spPr>
      </p:pic>
      <p:pic>
        <p:nvPicPr>
          <p:cNvPr id="49" name="図 48" descr="図形&#10;&#10;低い精度で自動的に生成された説明">
            <a:extLst>
              <a:ext uri="{FF2B5EF4-FFF2-40B4-BE49-F238E27FC236}">
                <a16:creationId xmlns:a16="http://schemas.microsoft.com/office/drawing/2014/main" id="{2635ED3C-8C31-6301-9478-AFED7A9798E1}"/>
              </a:ext>
            </a:extLst>
          </p:cNvPr>
          <p:cNvPicPr>
            <a:picLocks noChangeAspect="1"/>
          </p:cNvPicPr>
          <p:nvPr/>
        </p:nvPicPr>
        <p:blipFill>
          <a:blip r:embed="rId3"/>
          <a:stretch>
            <a:fillRect/>
          </a:stretch>
        </p:blipFill>
        <p:spPr>
          <a:xfrm>
            <a:off x="3757673" y="2984977"/>
            <a:ext cx="417730" cy="726598"/>
          </a:xfrm>
          <a:prstGeom prst="rect">
            <a:avLst/>
          </a:prstGeom>
          <a:effectLst>
            <a:outerShdw blurRad="50800" dist="38100" dir="2700000" algn="tl" rotWithShape="0">
              <a:schemeClr val="bg1">
                <a:alpha val="40000"/>
              </a:schemeClr>
            </a:outerShdw>
          </a:effectLst>
        </p:spPr>
      </p:pic>
      <p:pic>
        <p:nvPicPr>
          <p:cNvPr id="50" name="図 49" descr="図形&#10;&#10;低い精度で自動的に生成された説明">
            <a:extLst>
              <a:ext uri="{FF2B5EF4-FFF2-40B4-BE49-F238E27FC236}">
                <a16:creationId xmlns:a16="http://schemas.microsoft.com/office/drawing/2014/main" id="{EBCC8E82-F857-D20A-351D-450CB92E00AC}"/>
              </a:ext>
            </a:extLst>
          </p:cNvPr>
          <p:cNvPicPr>
            <a:picLocks noChangeAspect="1"/>
          </p:cNvPicPr>
          <p:nvPr/>
        </p:nvPicPr>
        <p:blipFill>
          <a:blip r:embed="rId3"/>
          <a:stretch>
            <a:fillRect/>
          </a:stretch>
        </p:blipFill>
        <p:spPr>
          <a:xfrm>
            <a:off x="4175403" y="2992267"/>
            <a:ext cx="417730" cy="726598"/>
          </a:xfrm>
          <a:prstGeom prst="rect">
            <a:avLst/>
          </a:prstGeom>
          <a:effectLst>
            <a:outerShdw blurRad="50800" dist="38100" dir="2700000" algn="tl" rotWithShape="0">
              <a:schemeClr val="bg1">
                <a:alpha val="40000"/>
              </a:schemeClr>
            </a:outerShdw>
          </a:effectLst>
        </p:spPr>
      </p:pic>
      <p:pic>
        <p:nvPicPr>
          <p:cNvPr id="51" name="図 50" descr="図形&#10;&#10;低い精度で自動的に生成された説明">
            <a:extLst>
              <a:ext uri="{FF2B5EF4-FFF2-40B4-BE49-F238E27FC236}">
                <a16:creationId xmlns:a16="http://schemas.microsoft.com/office/drawing/2014/main" id="{D8191BF0-6D20-6A96-E399-B6AD90EB00DB}"/>
              </a:ext>
            </a:extLst>
          </p:cNvPr>
          <p:cNvPicPr>
            <a:picLocks noChangeAspect="1"/>
          </p:cNvPicPr>
          <p:nvPr/>
        </p:nvPicPr>
        <p:blipFill>
          <a:blip r:embed="rId3"/>
          <a:stretch>
            <a:fillRect/>
          </a:stretch>
        </p:blipFill>
        <p:spPr>
          <a:xfrm>
            <a:off x="4593133" y="2992267"/>
            <a:ext cx="417730" cy="726598"/>
          </a:xfrm>
          <a:prstGeom prst="rect">
            <a:avLst/>
          </a:prstGeom>
          <a:effectLst>
            <a:outerShdw blurRad="50800" dist="38100" dir="2700000" algn="tl" rotWithShape="0">
              <a:schemeClr val="bg1">
                <a:alpha val="40000"/>
              </a:schemeClr>
            </a:outerShdw>
          </a:effectLst>
        </p:spPr>
      </p:pic>
      <p:pic>
        <p:nvPicPr>
          <p:cNvPr id="52" name="図 51" descr="図形&#10;&#10;低い精度で自動的に生成された説明">
            <a:extLst>
              <a:ext uri="{FF2B5EF4-FFF2-40B4-BE49-F238E27FC236}">
                <a16:creationId xmlns:a16="http://schemas.microsoft.com/office/drawing/2014/main" id="{0A7024B6-006A-792C-1682-B62FC2F31BCE}"/>
              </a:ext>
            </a:extLst>
          </p:cNvPr>
          <p:cNvPicPr>
            <a:picLocks noChangeAspect="1"/>
          </p:cNvPicPr>
          <p:nvPr/>
        </p:nvPicPr>
        <p:blipFill>
          <a:blip r:embed="rId3"/>
          <a:stretch>
            <a:fillRect/>
          </a:stretch>
        </p:blipFill>
        <p:spPr>
          <a:xfrm>
            <a:off x="5010863" y="2992267"/>
            <a:ext cx="417730" cy="726598"/>
          </a:xfrm>
          <a:prstGeom prst="rect">
            <a:avLst/>
          </a:prstGeom>
          <a:effectLst>
            <a:outerShdw blurRad="50800" dist="38100" dir="2700000" algn="tl" rotWithShape="0">
              <a:schemeClr val="bg1">
                <a:alpha val="40000"/>
              </a:schemeClr>
            </a:outerShdw>
          </a:effectLst>
        </p:spPr>
      </p:pic>
      <p:pic>
        <p:nvPicPr>
          <p:cNvPr id="56" name="図 55" descr="図形&#10;&#10;低い精度で自動的に生成された説明">
            <a:extLst>
              <a:ext uri="{FF2B5EF4-FFF2-40B4-BE49-F238E27FC236}">
                <a16:creationId xmlns:a16="http://schemas.microsoft.com/office/drawing/2014/main" id="{D5E74C22-2592-7247-6673-A83F589B7AC2}"/>
              </a:ext>
            </a:extLst>
          </p:cNvPr>
          <p:cNvPicPr>
            <a:picLocks noChangeAspect="1"/>
          </p:cNvPicPr>
          <p:nvPr/>
        </p:nvPicPr>
        <p:blipFill>
          <a:blip r:embed="rId3"/>
          <a:stretch>
            <a:fillRect/>
          </a:stretch>
        </p:blipFill>
        <p:spPr>
          <a:xfrm>
            <a:off x="3757673" y="2030788"/>
            <a:ext cx="417730" cy="726598"/>
          </a:xfrm>
          <a:prstGeom prst="rect">
            <a:avLst/>
          </a:prstGeom>
          <a:effectLst>
            <a:outerShdw blurRad="50800" dist="38100" dir="2700000" algn="tl" rotWithShape="0">
              <a:schemeClr val="bg1">
                <a:alpha val="40000"/>
              </a:schemeClr>
            </a:outerShdw>
          </a:effectLst>
        </p:spPr>
      </p:pic>
      <p:pic>
        <p:nvPicPr>
          <p:cNvPr id="57" name="図 56" descr="図形&#10;&#10;低い精度で自動的に生成された説明">
            <a:extLst>
              <a:ext uri="{FF2B5EF4-FFF2-40B4-BE49-F238E27FC236}">
                <a16:creationId xmlns:a16="http://schemas.microsoft.com/office/drawing/2014/main" id="{9DFCCE2C-390D-FC54-499B-EB42407B043E}"/>
              </a:ext>
            </a:extLst>
          </p:cNvPr>
          <p:cNvPicPr>
            <a:picLocks noChangeAspect="1"/>
          </p:cNvPicPr>
          <p:nvPr/>
        </p:nvPicPr>
        <p:blipFill>
          <a:blip r:embed="rId3"/>
          <a:stretch>
            <a:fillRect/>
          </a:stretch>
        </p:blipFill>
        <p:spPr>
          <a:xfrm>
            <a:off x="4175403" y="2038078"/>
            <a:ext cx="417730" cy="726598"/>
          </a:xfrm>
          <a:prstGeom prst="rect">
            <a:avLst/>
          </a:prstGeom>
          <a:effectLst>
            <a:outerShdw blurRad="50800" dist="38100" dir="2700000" algn="tl" rotWithShape="0">
              <a:schemeClr val="bg1">
                <a:alpha val="40000"/>
              </a:schemeClr>
            </a:outerShdw>
          </a:effectLst>
        </p:spPr>
      </p:pic>
      <p:pic>
        <p:nvPicPr>
          <p:cNvPr id="58" name="図 57" descr="図形&#10;&#10;低い精度で自動的に生成された説明">
            <a:extLst>
              <a:ext uri="{FF2B5EF4-FFF2-40B4-BE49-F238E27FC236}">
                <a16:creationId xmlns:a16="http://schemas.microsoft.com/office/drawing/2014/main" id="{5DC49865-D6D6-FB7B-B28D-1219BE058A8C}"/>
              </a:ext>
            </a:extLst>
          </p:cNvPr>
          <p:cNvPicPr>
            <a:picLocks noChangeAspect="1"/>
          </p:cNvPicPr>
          <p:nvPr/>
        </p:nvPicPr>
        <p:blipFill>
          <a:blip r:embed="rId3"/>
          <a:stretch>
            <a:fillRect/>
          </a:stretch>
        </p:blipFill>
        <p:spPr>
          <a:xfrm>
            <a:off x="4593133" y="2038078"/>
            <a:ext cx="417730" cy="726598"/>
          </a:xfrm>
          <a:prstGeom prst="rect">
            <a:avLst/>
          </a:prstGeom>
          <a:effectLst>
            <a:outerShdw blurRad="50800" dist="38100" dir="2700000" algn="tl" rotWithShape="0">
              <a:schemeClr val="bg1">
                <a:alpha val="40000"/>
              </a:schemeClr>
            </a:outerShdw>
          </a:effectLst>
        </p:spPr>
      </p:pic>
      <p:pic>
        <p:nvPicPr>
          <p:cNvPr id="60" name="図 59" descr="図形&#10;&#10;低い精度で自動的に生成された説明">
            <a:extLst>
              <a:ext uri="{FF2B5EF4-FFF2-40B4-BE49-F238E27FC236}">
                <a16:creationId xmlns:a16="http://schemas.microsoft.com/office/drawing/2014/main" id="{69859C4A-694B-27C9-8A1D-9C822662B83F}"/>
              </a:ext>
            </a:extLst>
          </p:cNvPr>
          <p:cNvPicPr>
            <a:picLocks noChangeAspect="1"/>
          </p:cNvPicPr>
          <p:nvPr/>
        </p:nvPicPr>
        <p:blipFill>
          <a:blip r:embed="rId3"/>
          <a:stretch>
            <a:fillRect/>
          </a:stretch>
        </p:blipFill>
        <p:spPr>
          <a:xfrm>
            <a:off x="4175403" y="1084555"/>
            <a:ext cx="417730" cy="726598"/>
          </a:xfrm>
          <a:prstGeom prst="rect">
            <a:avLst/>
          </a:prstGeom>
          <a:effectLst>
            <a:outerShdw blurRad="50800" dist="38100" dir="2700000" algn="tl" rotWithShape="0">
              <a:schemeClr val="bg1">
                <a:alpha val="40000"/>
              </a:schemeClr>
            </a:outerShdw>
          </a:effectLst>
        </p:spPr>
      </p:pic>
      <p:sp>
        <p:nvSpPr>
          <p:cNvPr id="61" name="テキスト ボックス 60">
            <a:extLst>
              <a:ext uri="{FF2B5EF4-FFF2-40B4-BE49-F238E27FC236}">
                <a16:creationId xmlns:a16="http://schemas.microsoft.com/office/drawing/2014/main" id="{DBDEE422-859B-F86B-8AEA-360D171AF7E6}"/>
              </a:ext>
            </a:extLst>
          </p:cNvPr>
          <p:cNvSpPr txBox="1"/>
          <p:nvPr/>
        </p:nvSpPr>
        <p:spPr>
          <a:xfrm>
            <a:off x="260503" y="5011343"/>
            <a:ext cx="902811" cy="523220"/>
          </a:xfrm>
          <a:prstGeom prst="rect">
            <a:avLst/>
          </a:prstGeom>
          <a:noFill/>
        </p:spPr>
        <p:txBody>
          <a:bodyPr wrap="none" rtlCol="0">
            <a:spAutoFit/>
          </a:bodyPr>
          <a:lstStyle/>
          <a:p>
            <a:r>
              <a:rPr kumimoji="1" lang="ja-JP" altLang="en-US" sz="2800" b="1">
                <a:latin typeface="Meiryo" panose="020B0604030504040204" pitchFamily="34" charset="-128"/>
                <a:ea typeface="Meiryo" panose="020B0604030504040204" pitchFamily="34" charset="-128"/>
              </a:rPr>
              <a:t>驚く</a:t>
            </a:r>
          </a:p>
        </p:txBody>
      </p:sp>
      <p:sp>
        <p:nvSpPr>
          <p:cNvPr id="62" name="テキスト ボックス 61">
            <a:extLst>
              <a:ext uri="{FF2B5EF4-FFF2-40B4-BE49-F238E27FC236}">
                <a16:creationId xmlns:a16="http://schemas.microsoft.com/office/drawing/2014/main" id="{530A27A4-DE4A-F547-A650-ECFFB7F5BBA1}"/>
              </a:ext>
            </a:extLst>
          </p:cNvPr>
          <p:cNvSpPr txBox="1"/>
          <p:nvPr/>
        </p:nvSpPr>
        <p:spPr>
          <a:xfrm>
            <a:off x="260503" y="5938895"/>
            <a:ext cx="902811" cy="523220"/>
          </a:xfrm>
          <a:prstGeom prst="rect">
            <a:avLst/>
          </a:prstGeom>
          <a:noFill/>
        </p:spPr>
        <p:txBody>
          <a:bodyPr wrap="none" rtlCol="0">
            <a:spAutoFit/>
          </a:bodyPr>
          <a:lstStyle/>
          <a:p>
            <a:r>
              <a:rPr kumimoji="1" lang="ja-JP" altLang="en-US" sz="2800" b="1">
                <a:latin typeface="Meiryo" panose="020B0604030504040204" pitchFamily="34" charset="-128"/>
                <a:ea typeface="Meiryo" panose="020B0604030504040204" pitchFamily="34" charset="-128"/>
              </a:rPr>
              <a:t>知る</a:t>
            </a:r>
          </a:p>
        </p:txBody>
      </p:sp>
      <p:sp>
        <p:nvSpPr>
          <p:cNvPr id="63" name="テキスト ボックス 62">
            <a:extLst>
              <a:ext uri="{FF2B5EF4-FFF2-40B4-BE49-F238E27FC236}">
                <a16:creationId xmlns:a16="http://schemas.microsoft.com/office/drawing/2014/main" id="{0AA36FC6-E5FC-CB78-7E35-F2F37105442E}"/>
              </a:ext>
            </a:extLst>
          </p:cNvPr>
          <p:cNvSpPr txBox="1"/>
          <p:nvPr/>
        </p:nvSpPr>
        <p:spPr>
          <a:xfrm>
            <a:off x="260503" y="3086666"/>
            <a:ext cx="1620957" cy="523220"/>
          </a:xfrm>
          <a:prstGeom prst="rect">
            <a:avLst/>
          </a:prstGeom>
          <a:noFill/>
        </p:spPr>
        <p:txBody>
          <a:bodyPr wrap="none" rtlCol="0">
            <a:spAutoFit/>
          </a:bodyPr>
          <a:lstStyle/>
          <a:p>
            <a:r>
              <a:rPr kumimoji="1" lang="ja-JP" altLang="en-US" sz="2800" b="1">
                <a:latin typeface="Meiryo" panose="020B0604030504040204" pitchFamily="34" charset="-128"/>
                <a:ea typeface="Meiryo" panose="020B0604030504040204" pitchFamily="34" charset="-128"/>
              </a:rPr>
              <a:t>体感する</a:t>
            </a:r>
          </a:p>
        </p:txBody>
      </p:sp>
      <p:sp>
        <p:nvSpPr>
          <p:cNvPr id="64" name="テキスト ボックス 63">
            <a:extLst>
              <a:ext uri="{FF2B5EF4-FFF2-40B4-BE49-F238E27FC236}">
                <a16:creationId xmlns:a16="http://schemas.microsoft.com/office/drawing/2014/main" id="{6E1EBC73-3F26-C2CF-7EAB-B6D708517C8A}"/>
              </a:ext>
            </a:extLst>
          </p:cNvPr>
          <p:cNvSpPr txBox="1"/>
          <p:nvPr/>
        </p:nvSpPr>
        <p:spPr>
          <a:xfrm>
            <a:off x="260503" y="4055435"/>
            <a:ext cx="1261884" cy="523220"/>
          </a:xfrm>
          <a:prstGeom prst="rect">
            <a:avLst/>
          </a:prstGeom>
          <a:noFill/>
        </p:spPr>
        <p:txBody>
          <a:bodyPr wrap="none" rtlCol="0">
            <a:spAutoFit/>
          </a:bodyPr>
          <a:lstStyle/>
          <a:p>
            <a:r>
              <a:rPr kumimoji="1" lang="ja-JP" altLang="en-US" sz="2800" b="1">
                <a:latin typeface="Meiryo" panose="020B0604030504040204" pitchFamily="34" charset="-128"/>
                <a:ea typeface="Meiryo" panose="020B0604030504040204" pitchFamily="34" charset="-128"/>
              </a:rPr>
              <a:t>調べる</a:t>
            </a:r>
          </a:p>
        </p:txBody>
      </p:sp>
      <p:sp>
        <p:nvSpPr>
          <p:cNvPr id="65" name="テキスト ボックス 64">
            <a:extLst>
              <a:ext uri="{FF2B5EF4-FFF2-40B4-BE49-F238E27FC236}">
                <a16:creationId xmlns:a16="http://schemas.microsoft.com/office/drawing/2014/main" id="{625A7F73-700D-2AC5-D29D-8AF3685CC647}"/>
              </a:ext>
            </a:extLst>
          </p:cNvPr>
          <p:cNvSpPr txBox="1"/>
          <p:nvPr/>
        </p:nvSpPr>
        <p:spPr>
          <a:xfrm>
            <a:off x="260503" y="2132477"/>
            <a:ext cx="1261884" cy="523220"/>
          </a:xfrm>
          <a:prstGeom prst="rect">
            <a:avLst/>
          </a:prstGeom>
          <a:noFill/>
        </p:spPr>
        <p:txBody>
          <a:bodyPr wrap="none" rtlCol="0">
            <a:spAutoFit/>
          </a:bodyPr>
          <a:lstStyle/>
          <a:p>
            <a:r>
              <a:rPr kumimoji="1" lang="ja-JP" altLang="en-US" sz="2800" b="1">
                <a:latin typeface="Meiryo" panose="020B0604030504040204" pitchFamily="34" charset="-128"/>
                <a:ea typeface="Meiryo" panose="020B0604030504040204" pitchFamily="34" charset="-128"/>
              </a:rPr>
              <a:t>伝える</a:t>
            </a:r>
          </a:p>
        </p:txBody>
      </p:sp>
      <p:sp>
        <p:nvSpPr>
          <p:cNvPr id="66" name="テキスト ボックス 65">
            <a:extLst>
              <a:ext uri="{FF2B5EF4-FFF2-40B4-BE49-F238E27FC236}">
                <a16:creationId xmlns:a16="http://schemas.microsoft.com/office/drawing/2014/main" id="{DEE9CB2B-F7B9-F1E7-DA0A-2A862B48AB05}"/>
              </a:ext>
            </a:extLst>
          </p:cNvPr>
          <p:cNvSpPr txBox="1"/>
          <p:nvPr/>
        </p:nvSpPr>
        <p:spPr>
          <a:xfrm>
            <a:off x="260503" y="1185520"/>
            <a:ext cx="2339102" cy="523220"/>
          </a:xfrm>
          <a:prstGeom prst="rect">
            <a:avLst/>
          </a:prstGeom>
          <a:noFill/>
        </p:spPr>
        <p:txBody>
          <a:bodyPr wrap="none" rtlCol="0">
            <a:spAutoFit/>
          </a:bodyPr>
          <a:lstStyle/>
          <a:p>
            <a:r>
              <a:rPr kumimoji="1" lang="ja-JP" altLang="en-US" sz="2800" b="1">
                <a:latin typeface="Meiryo" panose="020B0604030504040204" pitchFamily="34" charset="-128"/>
                <a:ea typeface="Meiryo" panose="020B0604030504040204" pitchFamily="34" charset="-128"/>
              </a:rPr>
              <a:t>使う・活かす</a:t>
            </a:r>
          </a:p>
        </p:txBody>
      </p:sp>
      <p:sp>
        <p:nvSpPr>
          <p:cNvPr id="67" name="テキスト ボックス 66">
            <a:extLst>
              <a:ext uri="{FF2B5EF4-FFF2-40B4-BE49-F238E27FC236}">
                <a16:creationId xmlns:a16="http://schemas.microsoft.com/office/drawing/2014/main" id="{652D03A7-9836-AB6B-9807-6A85EB8DE364}"/>
              </a:ext>
            </a:extLst>
          </p:cNvPr>
          <p:cNvSpPr txBox="1"/>
          <p:nvPr/>
        </p:nvSpPr>
        <p:spPr>
          <a:xfrm>
            <a:off x="7557493" y="5939506"/>
            <a:ext cx="1326004" cy="523220"/>
          </a:xfrm>
          <a:prstGeom prst="rect">
            <a:avLst/>
          </a:prstGeom>
          <a:noFill/>
        </p:spPr>
        <p:txBody>
          <a:bodyPr wrap="none" rtlCol="0">
            <a:spAutoFit/>
          </a:bodyPr>
          <a:lstStyle/>
          <a:p>
            <a:pPr algn="r"/>
            <a:r>
              <a:rPr kumimoji="1" lang="en-US" altLang="ja-JP" sz="2800" b="1" dirty="0">
                <a:latin typeface="Meiryo" panose="020B0604030504040204" pitchFamily="34" charset="-128"/>
                <a:ea typeface="Meiryo" panose="020B0604030504040204" pitchFamily="34" charset="-128"/>
              </a:rPr>
              <a:t>100%</a:t>
            </a:r>
            <a:endParaRPr kumimoji="1" lang="ja-JP" altLang="en-US" sz="2800" b="1">
              <a:latin typeface="Meiryo" panose="020B0604030504040204" pitchFamily="34" charset="-128"/>
              <a:ea typeface="Meiryo" panose="020B0604030504040204" pitchFamily="34" charset="-128"/>
            </a:endParaRPr>
          </a:p>
        </p:txBody>
      </p:sp>
      <p:sp>
        <p:nvSpPr>
          <p:cNvPr id="68" name="テキスト ボックス 67">
            <a:extLst>
              <a:ext uri="{FF2B5EF4-FFF2-40B4-BE49-F238E27FC236}">
                <a16:creationId xmlns:a16="http://schemas.microsoft.com/office/drawing/2014/main" id="{892E1535-D243-DBE7-72A9-8E8C1132590B}"/>
              </a:ext>
            </a:extLst>
          </p:cNvPr>
          <p:cNvSpPr txBox="1"/>
          <p:nvPr/>
        </p:nvSpPr>
        <p:spPr>
          <a:xfrm>
            <a:off x="7801149" y="5045296"/>
            <a:ext cx="1082348" cy="523220"/>
          </a:xfrm>
          <a:prstGeom prst="rect">
            <a:avLst/>
          </a:prstGeom>
          <a:noFill/>
        </p:spPr>
        <p:txBody>
          <a:bodyPr wrap="none" rtlCol="0">
            <a:spAutoFit/>
          </a:bodyPr>
          <a:lstStyle/>
          <a:p>
            <a:pPr algn="r"/>
            <a:r>
              <a:rPr kumimoji="1" lang="en-US" altLang="ja-JP" sz="2800" b="1" dirty="0">
                <a:latin typeface="Meiryo" panose="020B0604030504040204" pitchFamily="34" charset="-128"/>
                <a:ea typeface="Meiryo" panose="020B0604030504040204" pitchFamily="34" charset="-128"/>
              </a:rPr>
              <a:t>90%</a:t>
            </a:r>
            <a:endParaRPr kumimoji="1" lang="ja-JP" altLang="en-US" sz="2800" b="1">
              <a:latin typeface="Meiryo" panose="020B0604030504040204" pitchFamily="34" charset="-128"/>
              <a:ea typeface="Meiryo" panose="020B0604030504040204" pitchFamily="34" charset="-128"/>
            </a:endParaRPr>
          </a:p>
        </p:txBody>
      </p:sp>
      <p:sp>
        <p:nvSpPr>
          <p:cNvPr id="69" name="テキスト ボックス 68">
            <a:extLst>
              <a:ext uri="{FF2B5EF4-FFF2-40B4-BE49-F238E27FC236}">
                <a16:creationId xmlns:a16="http://schemas.microsoft.com/office/drawing/2014/main" id="{78DE9E08-A30F-2865-16D5-1C01EA23313D}"/>
              </a:ext>
            </a:extLst>
          </p:cNvPr>
          <p:cNvSpPr txBox="1"/>
          <p:nvPr/>
        </p:nvSpPr>
        <p:spPr>
          <a:xfrm>
            <a:off x="7795832" y="4077730"/>
            <a:ext cx="1082349" cy="523220"/>
          </a:xfrm>
          <a:prstGeom prst="rect">
            <a:avLst/>
          </a:prstGeom>
          <a:noFill/>
        </p:spPr>
        <p:txBody>
          <a:bodyPr wrap="none" rtlCol="0">
            <a:spAutoFit/>
          </a:bodyPr>
          <a:lstStyle/>
          <a:p>
            <a:pPr algn="r"/>
            <a:r>
              <a:rPr kumimoji="1" lang="en-US" altLang="ja-JP" sz="2800" b="1" dirty="0">
                <a:latin typeface="Meiryo" panose="020B0604030504040204" pitchFamily="34" charset="-128"/>
                <a:ea typeface="Meiryo" panose="020B0604030504040204" pitchFamily="34" charset="-128"/>
              </a:rPr>
              <a:t>60%</a:t>
            </a:r>
            <a:endParaRPr kumimoji="1" lang="ja-JP" altLang="en-US" sz="2800" b="1">
              <a:latin typeface="Meiryo" panose="020B0604030504040204" pitchFamily="34" charset="-128"/>
              <a:ea typeface="Meiryo" panose="020B0604030504040204" pitchFamily="34" charset="-128"/>
            </a:endParaRPr>
          </a:p>
        </p:txBody>
      </p:sp>
      <p:sp>
        <p:nvSpPr>
          <p:cNvPr id="70" name="テキスト ボックス 69">
            <a:extLst>
              <a:ext uri="{FF2B5EF4-FFF2-40B4-BE49-F238E27FC236}">
                <a16:creationId xmlns:a16="http://schemas.microsoft.com/office/drawing/2014/main" id="{D8966851-5A7E-DD97-25A8-A3F81A51641B}"/>
              </a:ext>
            </a:extLst>
          </p:cNvPr>
          <p:cNvSpPr txBox="1"/>
          <p:nvPr/>
        </p:nvSpPr>
        <p:spPr>
          <a:xfrm>
            <a:off x="7774567" y="3088899"/>
            <a:ext cx="1082349" cy="523220"/>
          </a:xfrm>
          <a:prstGeom prst="rect">
            <a:avLst/>
          </a:prstGeom>
          <a:noFill/>
        </p:spPr>
        <p:txBody>
          <a:bodyPr wrap="none" rtlCol="0">
            <a:spAutoFit/>
          </a:bodyPr>
          <a:lstStyle/>
          <a:p>
            <a:pPr algn="r"/>
            <a:r>
              <a:rPr kumimoji="1" lang="en-US" altLang="ja-JP" sz="2800" b="1" dirty="0">
                <a:latin typeface="Meiryo" panose="020B0604030504040204" pitchFamily="34" charset="-128"/>
                <a:ea typeface="Meiryo" panose="020B0604030504040204" pitchFamily="34" charset="-128"/>
              </a:rPr>
              <a:t>30%</a:t>
            </a:r>
            <a:endParaRPr kumimoji="1" lang="ja-JP" altLang="en-US" sz="2800" b="1">
              <a:latin typeface="Meiryo" panose="020B0604030504040204" pitchFamily="34" charset="-128"/>
              <a:ea typeface="Meiryo" panose="020B0604030504040204" pitchFamily="34" charset="-128"/>
            </a:endParaRPr>
          </a:p>
        </p:txBody>
      </p:sp>
      <p:sp>
        <p:nvSpPr>
          <p:cNvPr id="71" name="テキスト ボックス 70">
            <a:extLst>
              <a:ext uri="{FF2B5EF4-FFF2-40B4-BE49-F238E27FC236}">
                <a16:creationId xmlns:a16="http://schemas.microsoft.com/office/drawing/2014/main" id="{D1381F3B-B143-C36C-5854-E96E1F8EBF82}"/>
              </a:ext>
            </a:extLst>
          </p:cNvPr>
          <p:cNvSpPr txBox="1"/>
          <p:nvPr/>
        </p:nvSpPr>
        <p:spPr>
          <a:xfrm>
            <a:off x="7758618" y="2121333"/>
            <a:ext cx="1082349" cy="523220"/>
          </a:xfrm>
          <a:prstGeom prst="rect">
            <a:avLst/>
          </a:prstGeom>
          <a:noFill/>
        </p:spPr>
        <p:txBody>
          <a:bodyPr wrap="none" rtlCol="0">
            <a:spAutoFit/>
          </a:bodyPr>
          <a:lstStyle/>
          <a:p>
            <a:pPr algn="r"/>
            <a:r>
              <a:rPr lang="en-US" altLang="ja-JP" sz="2800" b="1" dirty="0">
                <a:latin typeface="Meiryo" panose="020B0604030504040204" pitchFamily="34" charset="-128"/>
                <a:ea typeface="Meiryo" panose="020B0604030504040204" pitchFamily="34" charset="-128"/>
              </a:rPr>
              <a:t>15</a:t>
            </a:r>
            <a:r>
              <a:rPr kumimoji="1" lang="en-US" altLang="ja-JP" sz="2800" b="1" dirty="0">
                <a:latin typeface="Meiryo" panose="020B0604030504040204" pitchFamily="34" charset="-128"/>
                <a:ea typeface="Meiryo" panose="020B0604030504040204" pitchFamily="34" charset="-128"/>
              </a:rPr>
              <a:t>%</a:t>
            </a:r>
            <a:endParaRPr kumimoji="1" lang="ja-JP" altLang="en-US" sz="2800" b="1">
              <a:latin typeface="Meiryo" panose="020B0604030504040204" pitchFamily="34" charset="-128"/>
              <a:ea typeface="Meiryo" panose="020B0604030504040204" pitchFamily="34" charset="-128"/>
            </a:endParaRPr>
          </a:p>
        </p:txBody>
      </p:sp>
      <p:sp>
        <p:nvSpPr>
          <p:cNvPr id="72" name="テキスト ボックス 71">
            <a:extLst>
              <a:ext uri="{FF2B5EF4-FFF2-40B4-BE49-F238E27FC236}">
                <a16:creationId xmlns:a16="http://schemas.microsoft.com/office/drawing/2014/main" id="{57A9451E-6A30-F227-8667-5A4F89F5917C}"/>
              </a:ext>
            </a:extLst>
          </p:cNvPr>
          <p:cNvSpPr txBox="1"/>
          <p:nvPr/>
        </p:nvSpPr>
        <p:spPr>
          <a:xfrm>
            <a:off x="8018225" y="1175033"/>
            <a:ext cx="838691" cy="523220"/>
          </a:xfrm>
          <a:prstGeom prst="rect">
            <a:avLst/>
          </a:prstGeom>
          <a:noFill/>
        </p:spPr>
        <p:txBody>
          <a:bodyPr wrap="none" rtlCol="0">
            <a:spAutoFit/>
          </a:bodyPr>
          <a:lstStyle/>
          <a:p>
            <a:pPr algn="r"/>
            <a:r>
              <a:rPr lang="en-US" altLang="ja-JP" sz="2800" b="1" dirty="0">
                <a:latin typeface="Meiryo" panose="020B0604030504040204" pitchFamily="34" charset="-128"/>
                <a:ea typeface="Meiryo" panose="020B0604030504040204" pitchFamily="34" charset="-128"/>
              </a:rPr>
              <a:t>5</a:t>
            </a:r>
            <a:r>
              <a:rPr kumimoji="1" lang="en-US" altLang="ja-JP" sz="2800" b="1" dirty="0">
                <a:latin typeface="Meiryo" panose="020B0604030504040204" pitchFamily="34" charset="-128"/>
                <a:ea typeface="Meiryo" panose="020B0604030504040204" pitchFamily="34" charset="-128"/>
              </a:rPr>
              <a:t>%</a:t>
            </a:r>
            <a:endParaRPr kumimoji="1" lang="ja-JP" altLang="en-US" sz="2800" b="1">
              <a:latin typeface="Meiryo" panose="020B0604030504040204" pitchFamily="34" charset="-128"/>
              <a:ea typeface="Meiryo" panose="020B0604030504040204" pitchFamily="34" charset="-128"/>
            </a:endParaRPr>
          </a:p>
        </p:txBody>
      </p:sp>
      <p:sp>
        <p:nvSpPr>
          <p:cNvPr id="76" name="テキスト ボックス 75">
            <a:extLst>
              <a:ext uri="{FF2B5EF4-FFF2-40B4-BE49-F238E27FC236}">
                <a16:creationId xmlns:a16="http://schemas.microsoft.com/office/drawing/2014/main" id="{85DBE0EE-02A8-C961-3284-86AD68607C69}"/>
              </a:ext>
            </a:extLst>
          </p:cNvPr>
          <p:cNvSpPr txBox="1"/>
          <p:nvPr/>
        </p:nvSpPr>
        <p:spPr>
          <a:xfrm>
            <a:off x="6124558" y="2666671"/>
            <a:ext cx="1723549" cy="400110"/>
          </a:xfrm>
          <a:prstGeom prst="rect">
            <a:avLst/>
          </a:prstGeom>
          <a:noFill/>
        </p:spPr>
        <p:txBody>
          <a:bodyPr wrap="none" rtlCol="0">
            <a:spAutoFit/>
          </a:bodyPr>
          <a:lstStyle/>
          <a:p>
            <a:pPr algn="r"/>
            <a:r>
              <a:rPr kumimoji="1" lang="ja-JP" altLang="en-US" sz="2000" b="1">
                <a:solidFill>
                  <a:schemeClr val="accent6">
                    <a:lumMod val="75000"/>
                  </a:schemeClr>
                </a:solidFill>
                <a:latin typeface="Meiryo" panose="020B0604030504040204" pitchFamily="34" charset="-128"/>
                <a:ea typeface="Meiryo" panose="020B0604030504040204" pitchFamily="34" charset="-128"/>
              </a:rPr>
              <a:t>知ってます！</a:t>
            </a:r>
          </a:p>
        </p:txBody>
      </p:sp>
      <p:sp>
        <p:nvSpPr>
          <p:cNvPr id="77" name="テキスト ボックス 76">
            <a:extLst>
              <a:ext uri="{FF2B5EF4-FFF2-40B4-BE49-F238E27FC236}">
                <a16:creationId xmlns:a16="http://schemas.microsoft.com/office/drawing/2014/main" id="{D3A703BF-056C-DEA0-B26F-6B40BAAE905D}"/>
              </a:ext>
            </a:extLst>
          </p:cNvPr>
          <p:cNvSpPr txBox="1"/>
          <p:nvPr/>
        </p:nvSpPr>
        <p:spPr>
          <a:xfrm>
            <a:off x="4767057" y="1261689"/>
            <a:ext cx="3005951" cy="400110"/>
          </a:xfrm>
          <a:prstGeom prst="rect">
            <a:avLst/>
          </a:prstGeom>
          <a:noFill/>
        </p:spPr>
        <p:txBody>
          <a:bodyPr wrap="none" rtlCol="0">
            <a:spAutoFit/>
          </a:bodyPr>
          <a:lstStyle/>
          <a:p>
            <a:pPr algn="r"/>
            <a:r>
              <a:rPr kumimoji="1" lang="ja-JP" altLang="en-US" sz="2000" b="1">
                <a:solidFill>
                  <a:srgbClr val="0432FF"/>
                </a:solidFill>
                <a:latin typeface="Meiryo" panose="020B0604030504040204" pitchFamily="34" charset="-128"/>
                <a:ea typeface="Meiryo" panose="020B0604030504040204" pitchFamily="34" charset="-128"/>
              </a:rPr>
              <a:t>こうすればいいですよ！</a:t>
            </a:r>
          </a:p>
        </p:txBody>
      </p:sp>
      <p:grpSp>
        <p:nvGrpSpPr>
          <p:cNvPr id="80" name="グループ化 79">
            <a:extLst>
              <a:ext uri="{FF2B5EF4-FFF2-40B4-BE49-F238E27FC236}">
                <a16:creationId xmlns:a16="http://schemas.microsoft.com/office/drawing/2014/main" id="{C0869220-46E9-046E-73C1-783E0EA26883}"/>
              </a:ext>
            </a:extLst>
          </p:cNvPr>
          <p:cNvGrpSpPr/>
          <p:nvPr/>
        </p:nvGrpSpPr>
        <p:grpSpPr>
          <a:xfrm>
            <a:off x="2887038" y="774087"/>
            <a:ext cx="1076003" cy="996657"/>
            <a:chOff x="3046228" y="806540"/>
            <a:chExt cx="1076003" cy="996657"/>
          </a:xfrm>
        </p:grpSpPr>
        <p:sp>
          <p:nvSpPr>
            <p:cNvPr id="78" name="爆発 1 77">
              <a:extLst>
                <a:ext uri="{FF2B5EF4-FFF2-40B4-BE49-F238E27FC236}">
                  <a16:creationId xmlns:a16="http://schemas.microsoft.com/office/drawing/2014/main" id="{0E532BCB-1D6A-1B8D-183C-EA2905902BC8}"/>
                </a:ext>
              </a:extLst>
            </p:cNvPr>
            <p:cNvSpPr/>
            <p:nvPr/>
          </p:nvSpPr>
          <p:spPr>
            <a:xfrm>
              <a:off x="3046228" y="806540"/>
              <a:ext cx="1076003" cy="996657"/>
            </a:xfrm>
            <a:prstGeom prst="irregularSeal1">
              <a:avLst/>
            </a:prstGeom>
            <a:solidFill>
              <a:srgbClr val="FFFF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9" name="テキスト ボックス 78">
              <a:extLst>
                <a:ext uri="{FF2B5EF4-FFF2-40B4-BE49-F238E27FC236}">
                  <a16:creationId xmlns:a16="http://schemas.microsoft.com/office/drawing/2014/main" id="{2C7462A0-9520-BD10-3529-33581A540466}"/>
                </a:ext>
              </a:extLst>
            </p:cNvPr>
            <p:cNvSpPr txBox="1"/>
            <p:nvPr/>
          </p:nvSpPr>
          <p:spPr>
            <a:xfrm>
              <a:off x="3298537" y="1084555"/>
              <a:ext cx="588623" cy="469359"/>
            </a:xfrm>
            <a:prstGeom prst="rect">
              <a:avLst/>
            </a:prstGeom>
            <a:noFill/>
          </p:spPr>
          <p:txBody>
            <a:bodyPr wrap="none" rtlCol="0">
              <a:spAutoFit/>
            </a:bodyPr>
            <a:lstStyle/>
            <a:p>
              <a:pPr algn="ctr"/>
              <a:r>
                <a:rPr kumimoji="1" lang="ja-JP" altLang="en-US" sz="1000" b="1">
                  <a:solidFill>
                    <a:srgbClr val="0432FF"/>
                  </a:solidFill>
                  <a:latin typeface="Meiryo" panose="020B0604030504040204" pitchFamily="34" charset="-128"/>
                  <a:ea typeface="Meiryo" panose="020B0604030504040204" pitchFamily="34" charset="-128"/>
                </a:rPr>
                <a:t>使える</a:t>
              </a:r>
              <a:endParaRPr kumimoji="1" lang="en-US" altLang="ja-JP" sz="1000" b="1" dirty="0">
                <a:solidFill>
                  <a:srgbClr val="0432FF"/>
                </a:solidFill>
                <a:latin typeface="Meiryo" panose="020B0604030504040204" pitchFamily="34" charset="-128"/>
                <a:ea typeface="Meiryo" panose="020B0604030504040204" pitchFamily="34" charset="-128"/>
              </a:endParaRPr>
            </a:p>
            <a:p>
              <a:pPr algn="ctr"/>
              <a:r>
                <a:rPr kumimoji="1" lang="ja-JP" altLang="en-US" sz="1400" b="1">
                  <a:solidFill>
                    <a:srgbClr val="0432FF"/>
                  </a:solidFill>
                  <a:latin typeface="Meiryo" panose="020B0604030504040204" pitchFamily="34" charset="-128"/>
                  <a:ea typeface="Meiryo" panose="020B0604030504040204" pitchFamily="34" charset="-128"/>
                </a:rPr>
                <a:t>知識</a:t>
              </a:r>
            </a:p>
          </p:txBody>
        </p:sp>
      </p:grpSp>
    </p:spTree>
    <p:extLst>
      <p:ext uri="{BB962C8B-B14F-4D97-AF65-F5344CB8AC3E}">
        <p14:creationId xmlns:p14="http://schemas.microsoft.com/office/powerpoint/2010/main" val="3852491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3"/>
                                        </p:tgtEl>
                                        <p:attrNameLst>
                                          <p:attrName>style.visibility</p:attrName>
                                        </p:attrNameLst>
                                      </p:cBhvr>
                                      <p:to>
                                        <p:strVal val="visible"/>
                                      </p:to>
                                    </p:set>
                                    <p:anim calcmode="lin" valueType="num">
                                      <p:cBhvr>
                                        <p:cTn id="7" dur="500" fill="hold"/>
                                        <p:tgtEl>
                                          <p:spTgt spid="73"/>
                                        </p:tgtEl>
                                        <p:attrNameLst>
                                          <p:attrName>ppt_w</p:attrName>
                                        </p:attrNameLst>
                                      </p:cBhvr>
                                      <p:tavLst>
                                        <p:tav tm="0">
                                          <p:val>
                                            <p:fltVal val="0"/>
                                          </p:val>
                                        </p:tav>
                                        <p:tav tm="100000">
                                          <p:val>
                                            <p:strVal val="#ppt_w"/>
                                          </p:val>
                                        </p:tav>
                                      </p:tavLst>
                                    </p:anim>
                                    <p:anim calcmode="lin" valueType="num">
                                      <p:cBhvr>
                                        <p:cTn id="8" dur="500" fill="hold"/>
                                        <p:tgtEl>
                                          <p:spTgt spid="73"/>
                                        </p:tgtEl>
                                        <p:attrNameLst>
                                          <p:attrName>ppt_h</p:attrName>
                                        </p:attrNameLst>
                                      </p:cBhvr>
                                      <p:tavLst>
                                        <p:tav tm="0">
                                          <p:val>
                                            <p:fltVal val="0"/>
                                          </p:val>
                                        </p:tav>
                                        <p:tav tm="100000">
                                          <p:val>
                                            <p:strVal val="#ppt_h"/>
                                          </p:val>
                                        </p:tav>
                                      </p:tavLst>
                                    </p:anim>
                                    <p:animEffect transition="in" filter="fade">
                                      <p:cBhvr>
                                        <p:cTn id="9" dur="500"/>
                                        <p:tgtEl>
                                          <p:spTgt spid="7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6"/>
                                        </p:tgtEl>
                                        <p:attrNameLst>
                                          <p:attrName>style.visibility</p:attrName>
                                        </p:attrNameLst>
                                      </p:cBhvr>
                                      <p:to>
                                        <p:strVal val="visible"/>
                                      </p:to>
                                    </p:set>
                                    <p:anim calcmode="lin" valueType="num">
                                      <p:cBhvr>
                                        <p:cTn id="12" dur="500" fill="hold"/>
                                        <p:tgtEl>
                                          <p:spTgt spid="76"/>
                                        </p:tgtEl>
                                        <p:attrNameLst>
                                          <p:attrName>ppt_w</p:attrName>
                                        </p:attrNameLst>
                                      </p:cBhvr>
                                      <p:tavLst>
                                        <p:tav tm="0">
                                          <p:val>
                                            <p:fltVal val="0"/>
                                          </p:val>
                                        </p:tav>
                                        <p:tav tm="100000">
                                          <p:val>
                                            <p:strVal val="#ppt_w"/>
                                          </p:val>
                                        </p:tav>
                                      </p:tavLst>
                                    </p:anim>
                                    <p:anim calcmode="lin" valueType="num">
                                      <p:cBhvr>
                                        <p:cTn id="13" dur="500" fill="hold"/>
                                        <p:tgtEl>
                                          <p:spTgt spid="76"/>
                                        </p:tgtEl>
                                        <p:attrNameLst>
                                          <p:attrName>ppt_h</p:attrName>
                                        </p:attrNameLst>
                                      </p:cBhvr>
                                      <p:tavLst>
                                        <p:tav tm="0">
                                          <p:val>
                                            <p:fltVal val="0"/>
                                          </p:val>
                                        </p:tav>
                                        <p:tav tm="100000">
                                          <p:val>
                                            <p:strVal val="#ppt_h"/>
                                          </p:val>
                                        </p:tav>
                                      </p:tavLst>
                                    </p:anim>
                                    <p:animEffect transition="in" filter="fade">
                                      <p:cBhvr>
                                        <p:cTn id="14" dur="500"/>
                                        <p:tgtEl>
                                          <p:spTgt spid="76"/>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77"/>
                                        </p:tgtEl>
                                        <p:attrNameLst>
                                          <p:attrName>style.visibility</p:attrName>
                                        </p:attrNameLst>
                                      </p:cBhvr>
                                      <p:to>
                                        <p:strVal val="visible"/>
                                      </p:to>
                                    </p:set>
                                    <p:anim calcmode="lin" valueType="num">
                                      <p:cBhvr>
                                        <p:cTn id="19" dur="500" fill="hold"/>
                                        <p:tgtEl>
                                          <p:spTgt spid="77"/>
                                        </p:tgtEl>
                                        <p:attrNameLst>
                                          <p:attrName>ppt_w</p:attrName>
                                        </p:attrNameLst>
                                      </p:cBhvr>
                                      <p:tavLst>
                                        <p:tav tm="0">
                                          <p:val>
                                            <p:fltVal val="0"/>
                                          </p:val>
                                        </p:tav>
                                        <p:tav tm="100000">
                                          <p:val>
                                            <p:strVal val="#ppt_w"/>
                                          </p:val>
                                        </p:tav>
                                      </p:tavLst>
                                    </p:anim>
                                    <p:anim calcmode="lin" valueType="num">
                                      <p:cBhvr>
                                        <p:cTn id="20" dur="500" fill="hold"/>
                                        <p:tgtEl>
                                          <p:spTgt spid="77"/>
                                        </p:tgtEl>
                                        <p:attrNameLst>
                                          <p:attrName>ppt_h</p:attrName>
                                        </p:attrNameLst>
                                      </p:cBhvr>
                                      <p:tavLst>
                                        <p:tav tm="0">
                                          <p:val>
                                            <p:fltVal val="0"/>
                                          </p:val>
                                        </p:tav>
                                        <p:tav tm="100000">
                                          <p:val>
                                            <p:strVal val="#ppt_h"/>
                                          </p:val>
                                        </p:tav>
                                      </p:tavLst>
                                    </p:anim>
                                    <p:animEffect transition="in" filter="fade">
                                      <p:cBhvr>
                                        <p:cTn id="21" dur="500"/>
                                        <p:tgtEl>
                                          <p:spTgt spid="77"/>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74"/>
                                        </p:tgtEl>
                                        <p:attrNameLst>
                                          <p:attrName>style.visibility</p:attrName>
                                        </p:attrNameLst>
                                      </p:cBhvr>
                                      <p:to>
                                        <p:strVal val="visible"/>
                                      </p:to>
                                    </p:set>
                                    <p:anim calcmode="lin" valueType="num">
                                      <p:cBhvr>
                                        <p:cTn id="24" dur="500" fill="hold"/>
                                        <p:tgtEl>
                                          <p:spTgt spid="74"/>
                                        </p:tgtEl>
                                        <p:attrNameLst>
                                          <p:attrName>ppt_w</p:attrName>
                                        </p:attrNameLst>
                                      </p:cBhvr>
                                      <p:tavLst>
                                        <p:tav tm="0">
                                          <p:val>
                                            <p:fltVal val="0"/>
                                          </p:val>
                                        </p:tav>
                                        <p:tav tm="100000">
                                          <p:val>
                                            <p:strVal val="#ppt_w"/>
                                          </p:val>
                                        </p:tav>
                                      </p:tavLst>
                                    </p:anim>
                                    <p:anim calcmode="lin" valueType="num">
                                      <p:cBhvr>
                                        <p:cTn id="25" dur="500" fill="hold"/>
                                        <p:tgtEl>
                                          <p:spTgt spid="74"/>
                                        </p:tgtEl>
                                        <p:attrNameLst>
                                          <p:attrName>ppt_h</p:attrName>
                                        </p:attrNameLst>
                                      </p:cBhvr>
                                      <p:tavLst>
                                        <p:tav tm="0">
                                          <p:val>
                                            <p:fltVal val="0"/>
                                          </p:val>
                                        </p:tav>
                                        <p:tav tm="100000">
                                          <p:val>
                                            <p:strVal val="#ppt_h"/>
                                          </p:val>
                                        </p:tav>
                                      </p:tavLst>
                                    </p:anim>
                                    <p:animEffect transition="in" filter="fade">
                                      <p:cBhvr>
                                        <p:cTn id="26" dur="500"/>
                                        <p:tgtEl>
                                          <p:spTgt spid="74"/>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nodeType="clickEffect">
                                  <p:stCondLst>
                                    <p:cond delay="0"/>
                                  </p:stCondLst>
                                  <p:childTnLst>
                                    <p:set>
                                      <p:cBhvr>
                                        <p:cTn id="30" dur="1" fill="hold">
                                          <p:stCondLst>
                                            <p:cond delay="0"/>
                                          </p:stCondLst>
                                        </p:cTn>
                                        <p:tgtEl>
                                          <p:spTgt spid="80"/>
                                        </p:tgtEl>
                                        <p:attrNameLst>
                                          <p:attrName>style.visibility</p:attrName>
                                        </p:attrNameLst>
                                      </p:cBhvr>
                                      <p:to>
                                        <p:strVal val="visible"/>
                                      </p:to>
                                    </p:set>
                                    <p:anim calcmode="lin" valueType="num">
                                      <p:cBhvr>
                                        <p:cTn id="31" dur="500" fill="hold"/>
                                        <p:tgtEl>
                                          <p:spTgt spid="80"/>
                                        </p:tgtEl>
                                        <p:attrNameLst>
                                          <p:attrName>ppt_w</p:attrName>
                                        </p:attrNameLst>
                                      </p:cBhvr>
                                      <p:tavLst>
                                        <p:tav tm="0">
                                          <p:val>
                                            <p:fltVal val="0"/>
                                          </p:val>
                                        </p:tav>
                                        <p:tav tm="100000">
                                          <p:val>
                                            <p:strVal val="#ppt_w"/>
                                          </p:val>
                                        </p:tav>
                                      </p:tavLst>
                                    </p:anim>
                                    <p:anim calcmode="lin" valueType="num">
                                      <p:cBhvr>
                                        <p:cTn id="32" dur="500" fill="hold"/>
                                        <p:tgtEl>
                                          <p:spTgt spid="80"/>
                                        </p:tgtEl>
                                        <p:attrNameLst>
                                          <p:attrName>ppt_h</p:attrName>
                                        </p:attrNameLst>
                                      </p:cBhvr>
                                      <p:tavLst>
                                        <p:tav tm="0">
                                          <p:val>
                                            <p:fltVal val="0"/>
                                          </p:val>
                                        </p:tav>
                                        <p:tav tm="100000">
                                          <p:val>
                                            <p:strVal val="#ppt_h"/>
                                          </p:val>
                                        </p:tav>
                                      </p:tavLst>
                                    </p:anim>
                                    <p:animEffect transition="in" filter="fade">
                                      <p:cBhvr>
                                        <p:cTn id="3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P spid="74" grpId="0" animBg="1"/>
      <p:bldP spid="76" grpId="0"/>
      <p:bldP spid="77" grpId="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82A60717-F137-1A48-807A-D56701216774}"/>
              </a:ext>
            </a:extLst>
          </p:cNvPr>
          <p:cNvSpPr>
            <a:spLocks noGrp="1"/>
          </p:cNvSpPr>
          <p:nvPr>
            <p:ph type="title"/>
          </p:nvPr>
        </p:nvSpPr>
        <p:spPr/>
        <p:txBody>
          <a:bodyPr/>
          <a:lstStyle/>
          <a:p>
            <a:r>
              <a:rPr kumimoji="1" lang="ja-JP" altLang="en-US"/>
              <a:t>成長の方程式と</a:t>
            </a:r>
            <a:r>
              <a:rPr kumimoji="1" lang="en-US" altLang="ja-JP" dirty="0"/>
              <a:t>3</a:t>
            </a:r>
            <a:r>
              <a:rPr kumimoji="1" lang="ja-JP" altLang="en-US"/>
              <a:t>つの原則</a:t>
            </a:r>
          </a:p>
        </p:txBody>
      </p:sp>
      <p:sp>
        <p:nvSpPr>
          <p:cNvPr id="5" name="テキスト ボックス 4">
            <a:extLst>
              <a:ext uri="{FF2B5EF4-FFF2-40B4-BE49-F238E27FC236}">
                <a16:creationId xmlns:a16="http://schemas.microsoft.com/office/drawing/2014/main" id="{FFC9173F-84DD-42ED-0329-E6AEDF07CF52}"/>
              </a:ext>
            </a:extLst>
          </p:cNvPr>
          <p:cNvSpPr txBox="1"/>
          <p:nvPr/>
        </p:nvSpPr>
        <p:spPr>
          <a:xfrm>
            <a:off x="401977" y="878766"/>
            <a:ext cx="8340043" cy="1754326"/>
          </a:xfrm>
          <a:prstGeom prst="rect">
            <a:avLst/>
          </a:prstGeom>
          <a:noFill/>
        </p:spPr>
        <p:txBody>
          <a:bodyPr wrap="square" rtlCol="0">
            <a:spAutoFit/>
          </a:bodyPr>
          <a:lstStyle/>
          <a:p>
            <a:pPr marL="342900" indent="-342900">
              <a:buFont typeface="Wingdings" pitchFamily="2" charset="2"/>
              <a:buChar char="ü"/>
            </a:pPr>
            <a:r>
              <a:rPr lang="ja-JP" altLang="en-US" sz="2400">
                <a:latin typeface="Meiryo" panose="020B0604030504040204" pitchFamily="34" charset="-128"/>
                <a:ea typeface="Meiryo" panose="020B0604030504040204" pitchFamily="34" charset="-128"/>
              </a:rPr>
              <a:t>要領よく知識やスキルを身につけたい。</a:t>
            </a:r>
            <a:endParaRPr lang="en-US" altLang="ja-JP" sz="2400" dirty="0">
              <a:latin typeface="Meiryo" panose="020B0604030504040204" pitchFamily="34" charset="-128"/>
              <a:ea typeface="Meiryo" panose="020B0604030504040204" pitchFamily="34" charset="-128"/>
            </a:endParaRPr>
          </a:p>
          <a:p>
            <a:pPr marL="342900" indent="-342900">
              <a:buFont typeface="Wingdings" pitchFamily="2" charset="2"/>
              <a:buChar char="ü"/>
            </a:pPr>
            <a:r>
              <a:rPr kumimoji="1" lang="ja-JP" altLang="en-US" sz="2400">
                <a:latin typeface="Meiryo" panose="020B0604030504040204" pitchFamily="34" charset="-128"/>
                <a:ea typeface="Meiryo" panose="020B0604030504040204" pitchFamily="34" charset="-128"/>
              </a:rPr>
              <a:t>早く一人前になって、仕事を任されるようになりたい。</a:t>
            </a:r>
            <a:endParaRPr kumimoji="1" lang="en-US" altLang="ja-JP" sz="2400" dirty="0">
              <a:latin typeface="Meiryo" panose="020B0604030504040204" pitchFamily="34" charset="-128"/>
              <a:ea typeface="Meiryo" panose="020B0604030504040204" pitchFamily="34" charset="-128"/>
            </a:endParaRPr>
          </a:p>
          <a:p>
            <a:pPr marL="342900" indent="-342900">
              <a:buFont typeface="Wingdings" pitchFamily="2" charset="2"/>
              <a:buChar char="ü"/>
            </a:pPr>
            <a:r>
              <a:rPr lang="ja-JP" altLang="en-US" sz="2400">
                <a:latin typeface="Meiryo" panose="020B0604030504040204" pitchFamily="34" charset="-128"/>
                <a:ea typeface="Meiryo" panose="020B0604030504040204" pitchFamily="34" charset="-128"/>
              </a:rPr>
              <a:t>評価されるための仕事の仕方を身につけたい。</a:t>
            </a:r>
            <a:endParaRPr kumimoji="1" lang="en-US" altLang="ja-JP" sz="2400" dirty="0">
              <a:latin typeface="Meiryo" panose="020B0604030504040204" pitchFamily="34" charset="-128"/>
              <a:ea typeface="Meiryo" panose="020B0604030504040204" pitchFamily="34" charset="-128"/>
            </a:endParaRPr>
          </a:p>
          <a:p>
            <a:endParaRPr lang="en-US" altLang="ja-JP" dirty="0">
              <a:latin typeface="Meiryo" panose="020B0604030504040204" pitchFamily="34" charset="-128"/>
              <a:ea typeface="Meiryo" panose="020B0604030504040204" pitchFamily="34" charset="-128"/>
            </a:endParaRPr>
          </a:p>
          <a:p>
            <a:pPr algn="ctr"/>
            <a:r>
              <a:rPr kumimoji="1" lang="ja-JP" altLang="en-US">
                <a:latin typeface="Meiryo" panose="020B0604030504040204" pitchFamily="34" charset="-128"/>
                <a:ea typeface="Meiryo" panose="020B0604030504040204" pitchFamily="34" charset="-128"/>
              </a:rPr>
              <a:t>気持ちはよく分かりますが、誰もが、次の方程式に従わなくてはなりません。</a:t>
            </a:r>
          </a:p>
        </p:txBody>
      </p:sp>
      <p:sp>
        <p:nvSpPr>
          <p:cNvPr id="6" name="テキスト ボックス 5">
            <a:extLst>
              <a:ext uri="{FF2B5EF4-FFF2-40B4-BE49-F238E27FC236}">
                <a16:creationId xmlns:a16="http://schemas.microsoft.com/office/drawing/2014/main" id="{B6ED74EB-313F-502D-178D-3FC14514E8A6}"/>
              </a:ext>
            </a:extLst>
          </p:cNvPr>
          <p:cNvSpPr txBox="1"/>
          <p:nvPr/>
        </p:nvSpPr>
        <p:spPr>
          <a:xfrm>
            <a:off x="728638" y="2875202"/>
            <a:ext cx="7686720" cy="923330"/>
          </a:xfrm>
          <a:prstGeom prst="rect">
            <a:avLst/>
          </a:prstGeom>
          <a:noFill/>
        </p:spPr>
        <p:txBody>
          <a:bodyPr wrap="none" rtlCol="0">
            <a:spAutoFit/>
          </a:bodyPr>
          <a:lstStyle/>
          <a:p>
            <a:pPr algn="ctr"/>
            <a:r>
              <a:rPr kumimoji="1" lang="ja-JP" altLang="en-US" sz="5400" b="1">
                <a:solidFill>
                  <a:schemeClr val="accent6">
                    <a:lumMod val="75000"/>
                  </a:schemeClr>
                </a:solidFill>
                <a:latin typeface="Meiryo" panose="020B0604030504040204" pitchFamily="34" charset="-128"/>
                <a:ea typeface="Meiryo" panose="020B0604030504040204" pitchFamily="34" charset="-128"/>
              </a:rPr>
              <a:t>成長＝体験の密度</a:t>
            </a:r>
            <a:r>
              <a:rPr kumimoji="1" lang="en-US" altLang="ja-JP" sz="5400" b="1" dirty="0">
                <a:solidFill>
                  <a:schemeClr val="accent6">
                    <a:lumMod val="75000"/>
                  </a:schemeClr>
                </a:solidFill>
                <a:latin typeface="Meiryo" panose="020B0604030504040204" pitchFamily="34" charset="-128"/>
                <a:ea typeface="Meiryo" panose="020B0604030504040204" pitchFamily="34" charset="-128"/>
              </a:rPr>
              <a:t>×</a:t>
            </a:r>
            <a:r>
              <a:rPr kumimoji="1" lang="ja-JP" altLang="en-US" sz="5400" b="1">
                <a:solidFill>
                  <a:schemeClr val="accent6">
                    <a:lumMod val="75000"/>
                  </a:schemeClr>
                </a:solidFill>
                <a:latin typeface="Meiryo" panose="020B0604030504040204" pitchFamily="34" charset="-128"/>
                <a:ea typeface="Meiryo" panose="020B0604030504040204" pitchFamily="34" charset="-128"/>
              </a:rPr>
              <a:t>時間</a:t>
            </a:r>
          </a:p>
        </p:txBody>
      </p:sp>
      <p:sp>
        <p:nvSpPr>
          <p:cNvPr id="8" name="テキスト ボックス 7">
            <a:extLst>
              <a:ext uri="{FF2B5EF4-FFF2-40B4-BE49-F238E27FC236}">
                <a16:creationId xmlns:a16="http://schemas.microsoft.com/office/drawing/2014/main" id="{B023C599-6076-E012-8AA5-1C5AB5E9D695}"/>
              </a:ext>
            </a:extLst>
          </p:cNvPr>
          <p:cNvSpPr txBox="1"/>
          <p:nvPr/>
        </p:nvSpPr>
        <p:spPr>
          <a:xfrm>
            <a:off x="275890" y="3960815"/>
            <a:ext cx="8592213" cy="1200329"/>
          </a:xfrm>
          <a:prstGeom prst="rect">
            <a:avLst/>
          </a:prstGeom>
          <a:noFill/>
        </p:spPr>
        <p:txBody>
          <a:bodyPr wrap="square" rtlCol="0">
            <a:spAutoFit/>
          </a:bodyPr>
          <a:lstStyle/>
          <a:p>
            <a:pPr marL="342900" indent="-342900">
              <a:buFont typeface="Wingdings" pitchFamily="2" charset="2"/>
              <a:buChar char="Ø"/>
            </a:pPr>
            <a:r>
              <a:rPr kumimoji="1" lang="ja-JP" altLang="en-US" sz="2400">
                <a:latin typeface="Meiryo" panose="020B0604030504040204" pitchFamily="34" charset="-128"/>
                <a:ea typeface="Meiryo" panose="020B0604030504040204" pitchFamily="34" charset="-128"/>
              </a:rPr>
              <a:t>時計を早回しにはできません。だから、</a:t>
            </a:r>
            <a:endParaRPr kumimoji="1" lang="en-US" altLang="ja-JP" sz="2400" dirty="0">
              <a:latin typeface="Meiryo" panose="020B0604030504040204" pitchFamily="34" charset="-128"/>
              <a:ea typeface="Meiryo" panose="020B0604030504040204" pitchFamily="34" charset="-128"/>
            </a:endParaRPr>
          </a:p>
          <a:p>
            <a:pPr marL="342900" indent="-342900">
              <a:buFont typeface="Wingdings" pitchFamily="2" charset="2"/>
              <a:buChar char="Ø"/>
            </a:pPr>
            <a:r>
              <a:rPr kumimoji="1" lang="ja-JP" altLang="en-US" sz="2400">
                <a:latin typeface="Meiryo" panose="020B0604030504040204" pitchFamily="34" charset="-128"/>
                <a:ea typeface="Meiryo" panose="020B0604030504040204" pitchFamily="34" charset="-128"/>
              </a:rPr>
              <a:t>成長したければ、</a:t>
            </a:r>
            <a:r>
              <a:rPr kumimoji="1" lang="ja-JP" altLang="en-US" sz="2400" b="1" u="sng">
                <a:solidFill>
                  <a:schemeClr val="accent6">
                    <a:lumMod val="75000"/>
                  </a:schemeClr>
                </a:solidFill>
                <a:latin typeface="Meiryo" panose="020B0604030504040204" pitchFamily="34" charset="-128"/>
                <a:ea typeface="Meiryo" panose="020B0604030504040204" pitchFamily="34" charset="-128"/>
              </a:rPr>
              <a:t>体験の密度</a:t>
            </a:r>
            <a:r>
              <a:rPr kumimoji="1" lang="ja-JP" altLang="en-US" sz="2400">
                <a:latin typeface="Meiryo" panose="020B0604030504040204" pitchFamily="34" charset="-128"/>
                <a:ea typeface="Meiryo" panose="020B0604030504040204" pitchFamily="34" charset="-128"/>
              </a:rPr>
              <a:t>を高めるしかありません。</a:t>
            </a:r>
            <a:endParaRPr kumimoji="1" lang="en-US" altLang="ja-JP" sz="2400" dirty="0">
              <a:latin typeface="Meiryo" panose="020B0604030504040204" pitchFamily="34" charset="-128"/>
              <a:ea typeface="Meiryo" panose="020B0604030504040204" pitchFamily="34" charset="-128"/>
            </a:endParaRPr>
          </a:p>
          <a:p>
            <a:pPr marL="342900" indent="-342900">
              <a:buFont typeface="Wingdings" pitchFamily="2" charset="2"/>
              <a:buChar char="Ø"/>
            </a:pPr>
            <a:r>
              <a:rPr kumimoji="1" lang="ja-JP" altLang="en-US" sz="2400">
                <a:latin typeface="Meiryo" panose="020B0604030504040204" pitchFamily="34" charset="-128"/>
                <a:ea typeface="Meiryo" panose="020B0604030504040204" pitchFamily="34" charset="-128"/>
              </a:rPr>
              <a:t>そのための</a:t>
            </a:r>
            <a:r>
              <a:rPr kumimoji="1" lang="en-US" altLang="ja-JP" sz="2400" b="1" dirty="0">
                <a:solidFill>
                  <a:schemeClr val="accent6">
                    <a:lumMod val="75000"/>
                  </a:schemeClr>
                </a:solidFill>
                <a:latin typeface="Meiryo" panose="020B0604030504040204" pitchFamily="34" charset="-128"/>
                <a:ea typeface="Meiryo" panose="020B0604030504040204" pitchFamily="34" charset="-128"/>
              </a:rPr>
              <a:t>3</a:t>
            </a:r>
            <a:r>
              <a:rPr kumimoji="1" lang="ja-JP" altLang="en-US" sz="2400" b="1">
                <a:solidFill>
                  <a:schemeClr val="accent6">
                    <a:lumMod val="75000"/>
                  </a:schemeClr>
                </a:solidFill>
                <a:latin typeface="Meiryo" panose="020B0604030504040204" pitchFamily="34" charset="-128"/>
                <a:ea typeface="Meiryo" panose="020B0604030504040204" pitchFamily="34" charset="-128"/>
              </a:rPr>
              <a:t>つの原則</a:t>
            </a:r>
            <a:r>
              <a:rPr kumimoji="1" lang="ja-JP" altLang="en-US" sz="2400">
                <a:latin typeface="Meiryo" panose="020B0604030504040204" pitchFamily="34" charset="-128"/>
                <a:ea typeface="Meiryo" panose="020B0604030504040204" pitchFamily="34" charset="-128"/>
              </a:rPr>
              <a:t>とは</a:t>
            </a:r>
            <a:r>
              <a:rPr lang="ja-JP" altLang="en-US" sz="2400">
                <a:latin typeface="Meiryo" panose="020B0604030504040204" pitchFamily="34" charset="-128"/>
                <a:ea typeface="Meiryo" panose="020B0604030504040204" pitchFamily="34" charset="-128"/>
              </a:rPr>
              <a:t>・・・</a:t>
            </a:r>
            <a:endParaRPr kumimoji="1" lang="ja-JP" altLang="en-US" sz="2400">
              <a:latin typeface="Meiryo" panose="020B0604030504040204" pitchFamily="34" charset="-128"/>
              <a:ea typeface="Meiryo" panose="020B0604030504040204" pitchFamily="34" charset="-128"/>
            </a:endParaRPr>
          </a:p>
        </p:txBody>
      </p:sp>
      <p:sp>
        <p:nvSpPr>
          <p:cNvPr id="7" name="テキスト ボックス 6">
            <a:extLst>
              <a:ext uri="{FF2B5EF4-FFF2-40B4-BE49-F238E27FC236}">
                <a16:creationId xmlns:a16="http://schemas.microsoft.com/office/drawing/2014/main" id="{D7C34DDE-44CA-6B16-0D32-3CA8B6944258}"/>
              </a:ext>
            </a:extLst>
          </p:cNvPr>
          <p:cNvSpPr txBox="1"/>
          <p:nvPr/>
        </p:nvSpPr>
        <p:spPr>
          <a:xfrm>
            <a:off x="275890" y="5495787"/>
            <a:ext cx="2984326" cy="830997"/>
          </a:xfrm>
          <a:prstGeom prst="rect">
            <a:avLst/>
          </a:prstGeom>
          <a:noFill/>
        </p:spPr>
        <p:txBody>
          <a:bodyPr wrap="square">
            <a:spAutoFit/>
          </a:bodyPr>
          <a:lstStyle/>
          <a:p>
            <a:pPr algn="ctr"/>
            <a:r>
              <a:rPr lang="ja-JP" altLang="en-US" sz="2800">
                <a:solidFill>
                  <a:schemeClr val="accent6">
                    <a:lumMod val="75000"/>
                  </a:schemeClr>
                </a:solidFill>
                <a:latin typeface="Meiryo" panose="020B0604030504040204" pitchFamily="34" charset="-128"/>
                <a:ea typeface="Meiryo" panose="020B0604030504040204" pitchFamily="34" charset="-128"/>
              </a:rPr>
              <a:t>原則</a:t>
            </a:r>
            <a:r>
              <a:rPr lang="en-US" altLang="ja-JP" sz="2800" dirty="0">
                <a:solidFill>
                  <a:schemeClr val="accent6">
                    <a:lumMod val="75000"/>
                  </a:schemeClr>
                </a:solidFill>
                <a:latin typeface="Meiryo" panose="020B0604030504040204" pitchFamily="34" charset="-128"/>
                <a:ea typeface="Meiryo" panose="020B0604030504040204" pitchFamily="34" charset="-128"/>
              </a:rPr>
              <a:t>1</a:t>
            </a:r>
          </a:p>
          <a:p>
            <a:pPr algn="ctr"/>
            <a:r>
              <a:rPr lang="en-US" altLang="ja-JP" sz="2000" b="1" dirty="0">
                <a:solidFill>
                  <a:schemeClr val="accent6">
                    <a:lumMod val="75000"/>
                  </a:schemeClr>
                </a:solidFill>
                <a:latin typeface="Meiryo" panose="020B0604030504040204" pitchFamily="34" charset="-128"/>
                <a:ea typeface="Meiryo" panose="020B0604030504040204" pitchFamily="34" charset="-128"/>
              </a:rPr>
              <a:t>”Must</a:t>
            </a:r>
            <a:r>
              <a:rPr lang="ja-JP" altLang="en-US" sz="2000" b="1">
                <a:solidFill>
                  <a:schemeClr val="accent6">
                    <a:lumMod val="75000"/>
                  </a:schemeClr>
                </a:solidFill>
                <a:latin typeface="Meiryo" panose="020B0604030504040204" pitchFamily="34" charset="-128"/>
                <a:ea typeface="Meiryo" panose="020B0604030504040204" pitchFamily="34" charset="-128"/>
              </a:rPr>
              <a:t>・</a:t>
            </a:r>
            <a:r>
              <a:rPr lang="en-US" altLang="ja-JP" sz="2000" b="1" dirty="0">
                <a:solidFill>
                  <a:schemeClr val="accent6">
                    <a:lumMod val="75000"/>
                  </a:schemeClr>
                </a:solidFill>
                <a:latin typeface="Meiryo" panose="020B0604030504040204" pitchFamily="34" charset="-128"/>
                <a:ea typeface="Meiryo" panose="020B0604030504040204" pitchFamily="34" charset="-128"/>
              </a:rPr>
              <a:t>Can</a:t>
            </a:r>
            <a:r>
              <a:rPr lang="ja-JP" altLang="en-US" sz="2000" b="1">
                <a:solidFill>
                  <a:schemeClr val="accent6">
                    <a:lumMod val="75000"/>
                  </a:schemeClr>
                </a:solidFill>
                <a:latin typeface="Meiryo" panose="020B0604030504040204" pitchFamily="34" charset="-128"/>
                <a:ea typeface="Meiryo" panose="020B0604030504040204" pitchFamily="34" charset="-128"/>
              </a:rPr>
              <a:t>・</a:t>
            </a:r>
            <a:r>
              <a:rPr lang="en-US" altLang="ja-JP" sz="2000" b="1" dirty="0">
                <a:solidFill>
                  <a:schemeClr val="accent6">
                    <a:lumMod val="75000"/>
                  </a:schemeClr>
                </a:solidFill>
                <a:latin typeface="Meiryo" panose="020B0604030504040204" pitchFamily="34" charset="-128"/>
                <a:ea typeface="Meiryo" panose="020B0604030504040204" pitchFamily="34" charset="-128"/>
              </a:rPr>
              <a:t>Will”</a:t>
            </a:r>
            <a:endParaRPr lang="ja-JP" altLang="en-US" sz="2000" b="1">
              <a:solidFill>
                <a:schemeClr val="accent6">
                  <a:lumMod val="75000"/>
                </a:schemeClr>
              </a:solidFill>
              <a:latin typeface="Meiryo" panose="020B0604030504040204" pitchFamily="34" charset="-128"/>
              <a:ea typeface="Meiryo" panose="020B0604030504040204" pitchFamily="34" charset="-128"/>
            </a:endParaRPr>
          </a:p>
        </p:txBody>
      </p:sp>
      <p:sp>
        <p:nvSpPr>
          <p:cNvPr id="10" name="テキスト ボックス 9">
            <a:extLst>
              <a:ext uri="{FF2B5EF4-FFF2-40B4-BE49-F238E27FC236}">
                <a16:creationId xmlns:a16="http://schemas.microsoft.com/office/drawing/2014/main" id="{628F595D-3BF0-2071-0ED2-D1F0EAD993F1}"/>
              </a:ext>
            </a:extLst>
          </p:cNvPr>
          <p:cNvSpPr txBox="1"/>
          <p:nvPr/>
        </p:nvSpPr>
        <p:spPr>
          <a:xfrm>
            <a:off x="3079833" y="5495787"/>
            <a:ext cx="2984326" cy="830997"/>
          </a:xfrm>
          <a:prstGeom prst="rect">
            <a:avLst/>
          </a:prstGeom>
          <a:noFill/>
        </p:spPr>
        <p:txBody>
          <a:bodyPr wrap="square">
            <a:spAutoFit/>
          </a:bodyPr>
          <a:lstStyle/>
          <a:p>
            <a:pPr algn="ctr"/>
            <a:r>
              <a:rPr lang="ja-JP" altLang="en-US" sz="2800">
                <a:solidFill>
                  <a:schemeClr val="accent6">
                    <a:lumMod val="75000"/>
                  </a:schemeClr>
                </a:solidFill>
                <a:latin typeface="Meiryo" panose="020B0604030504040204" pitchFamily="34" charset="-128"/>
                <a:ea typeface="Meiryo" panose="020B0604030504040204" pitchFamily="34" charset="-128"/>
              </a:rPr>
              <a:t>原則</a:t>
            </a:r>
            <a:r>
              <a:rPr lang="en-US" altLang="ja-JP" sz="2800" dirty="0">
                <a:solidFill>
                  <a:schemeClr val="accent6">
                    <a:lumMod val="75000"/>
                  </a:schemeClr>
                </a:solidFill>
                <a:latin typeface="Meiryo" panose="020B0604030504040204" pitchFamily="34" charset="-128"/>
                <a:ea typeface="Meiryo" panose="020B0604030504040204" pitchFamily="34" charset="-128"/>
              </a:rPr>
              <a:t>2</a:t>
            </a:r>
          </a:p>
          <a:p>
            <a:pPr algn="ctr"/>
            <a:r>
              <a:rPr lang="en-US" altLang="ja-JP" sz="2000" b="1" dirty="0">
                <a:solidFill>
                  <a:schemeClr val="accent6">
                    <a:lumMod val="75000"/>
                  </a:schemeClr>
                </a:solidFill>
                <a:latin typeface="Meiryo" panose="020B0604030504040204" pitchFamily="34" charset="-128"/>
                <a:ea typeface="Meiryo" panose="020B0604030504040204" pitchFamily="34" charset="-128"/>
              </a:rPr>
              <a:t>”</a:t>
            </a:r>
            <a:r>
              <a:rPr lang="ja-JP" altLang="en-US" sz="2000" b="1">
                <a:solidFill>
                  <a:schemeClr val="accent6">
                    <a:lumMod val="75000"/>
                  </a:schemeClr>
                </a:solidFill>
                <a:latin typeface="Meiryo" panose="020B0604030504040204" pitchFamily="34" charset="-128"/>
                <a:ea typeface="Meiryo" panose="020B0604030504040204" pitchFamily="34" charset="-128"/>
              </a:rPr>
              <a:t>自律した個人</a:t>
            </a:r>
            <a:r>
              <a:rPr lang="en-US" altLang="ja-JP" sz="2000" b="1" dirty="0">
                <a:solidFill>
                  <a:schemeClr val="accent6">
                    <a:lumMod val="75000"/>
                  </a:schemeClr>
                </a:solidFill>
                <a:latin typeface="Meiryo" panose="020B0604030504040204" pitchFamily="34" charset="-128"/>
                <a:ea typeface="Meiryo" panose="020B0604030504040204" pitchFamily="34" charset="-128"/>
              </a:rPr>
              <a:t>”</a:t>
            </a:r>
            <a:endParaRPr lang="ja-JP" altLang="en-US" sz="2000" b="1">
              <a:solidFill>
                <a:schemeClr val="accent6">
                  <a:lumMod val="75000"/>
                </a:schemeClr>
              </a:solidFill>
              <a:latin typeface="Meiryo" panose="020B0604030504040204" pitchFamily="34" charset="-128"/>
              <a:ea typeface="Meiryo" panose="020B0604030504040204" pitchFamily="34" charset="-128"/>
            </a:endParaRPr>
          </a:p>
        </p:txBody>
      </p:sp>
      <p:sp>
        <p:nvSpPr>
          <p:cNvPr id="12" name="テキスト ボックス 11">
            <a:extLst>
              <a:ext uri="{FF2B5EF4-FFF2-40B4-BE49-F238E27FC236}">
                <a16:creationId xmlns:a16="http://schemas.microsoft.com/office/drawing/2014/main" id="{E16E71DA-3B5B-6710-23BF-0AFA37303EC7}"/>
              </a:ext>
            </a:extLst>
          </p:cNvPr>
          <p:cNvSpPr txBox="1"/>
          <p:nvPr/>
        </p:nvSpPr>
        <p:spPr>
          <a:xfrm>
            <a:off x="5883780" y="5495786"/>
            <a:ext cx="2984326" cy="830997"/>
          </a:xfrm>
          <a:prstGeom prst="rect">
            <a:avLst/>
          </a:prstGeom>
          <a:noFill/>
        </p:spPr>
        <p:txBody>
          <a:bodyPr wrap="square">
            <a:spAutoFit/>
          </a:bodyPr>
          <a:lstStyle/>
          <a:p>
            <a:pPr algn="ctr"/>
            <a:r>
              <a:rPr lang="ja-JP" altLang="en-US" sz="2800">
                <a:solidFill>
                  <a:schemeClr val="accent6">
                    <a:lumMod val="75000"/>
                  </a:schemeClr>
                </a:solidFill>
                <a:latin typeface="Meiryo" panose="020B0604030504040204" pitchFamily="34" charset="-128"/>
                <a:ea typeface="Meiryo" panose="020B0604030504040204" pitchFamily="34" charset="-128"/>
              </a:rPr>
              <a:t>原則</a:t>
            </a:r>
            <a:r>
              <a:rPr lang="en-US" altLang="ja-JP" sz="2800" dirty="0">
                <a:solidFill>
                  <a:schemeClr val="accent6">
                    <a:lumMod val="75000"/>
                  </a:schemeClr>
                </a:solidFill>
                <a:latin typeface="Meiryo" panose="020B0604030504040204" pitchFamily="34" charset="-128"/>
                <a:ea typeface="Meiryo" panose="020B0604030504040204" pitchFamily="34" charset="-128"/>
              </a:rPr>
              <a:t>3</a:t>
            </a:r>
          </a:p>
          <a:p>
            <a:pPr algn="ctr"/>
            <a:r>
              <a:rPr lang="en-US" altLang="ja-JP" sz="2000" b="1" dirty="0">
                <a:solidFill>
                  <a:schemeClr val="accent6">
                    <a:lumMod val="75000"/>
                  </a:schemeClr>
                </a:solidFill>
                <a:latin typeface="Meiryo" panose="020B0604030504040204" pitchFamily="34" charset="-128"/>
                <a:ea typeface="Meiryo" panose="020B0604030504040204" pitchFamily="34" charset="-128"/>
              </a:rPr>
              <a:t>”Try and Learn”</a:t>
            </a:r>
            <a:endParaRPr lang="ja-JP" altLang="en-US" sz="2000" b="1">
              <a:solidFill>
                <a:schemeClr val="accent6">
                  <a:lumMod val="75000"/>
                </a:schemeClr>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41948261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8">
                                            <p:txEl>
                                              <p:pRg st="0" end="0"/>
                                            </p:txEl>
                                          </p:spTgt>
                                        </p:tgtEl>
                                        <p:attrNameLst>
                                          <p:attrName>style.visibility</p:attrName>
                                        </p:attrNameLst>
                                      </p:cBhvr>
                                      <p:to>
                                        <p:strVal val="visible"/>
                                      </p:to>
                                    </p:set>
                                    <p:animEffect transition="in" filter="wipe(left)">
                                      <p:cBhvr>
                                        <p:cTn id="14" dur="500"/>
                                        <p:tgtEl>
                                          <p:spTgt spid="8">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8">
                                            <p:txEl>
                                              <p:pRg st="1" end="1"/>
                                            </p:txEl>
                                          </p:spTgt>
                                        </p:tgtEl>
                                        <p:attrNameLst>
                                          <p:attrName>style.visibility</p:attrName>
                                        </p:attrNameLst>
                                      </p:cBhvr>
                                      <p:to>
                                        <p:strVal val="visible"/>
                                      </p:to>
                                    </p:set>
                                    <p:animEffect transition="in" filter="wipe(left)">
                                      <p:cBhvr>
                                        <p:cTn id="19" dur="500"/>
                                        <p:tgtEl>
                                          <p:spTgt spid="8">
                                            <p:txEl>
                                              <p:pRg st="1" end="1"/>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8">
                                            <p:txEl>
                                              <p:pRg st="2" end="2"/>
                                            </p:txEl>
                                          </p:spTgt>
                                        </p:tgtEl>
                                        <p:attrNameLst>
                                          <p:attrName>style.visibility</p:attrName>
                                        </p:attrNameLst>
                                      </p:cBhvr>
                                      <p:to>
                                        <p:strVal val="visible"/>
                                      </p:to>
                                    </p:set>
                                    <p:animEffect transition="in" filter="wipe(left)">
                                      <p:cBhvr>
                                        <p:cTn id="24" dur="500"/>
                                        <p:tgtEl>
                                          <p:spTgt spid="8">
                                            <p:txEl>
                                              <p:pRg st="2" end="2"/>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childTnLst>
                          </p:cTn>
                        </p:par>
                        <p:par>
                          <p:cTn id="32" fill="hold">
                            <p:stCondLst>
                              <p:cond delay="500"/>
                            </p:stCondLst>
                            <p:childTnLst>
                              <p:par>
                                <p:cTn id="33" presetID="53" presetClass="entr" presetSubtype="16"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p:cTn id="35" dur="500" fill="hold"/>
                                        <p:tgtEl>
                                          <p:spTgt spid="10"/>
                                        </p:tgtEl>
                                        <p:attrNameLst>
                                          <p:attrName>ppt_w</p:attrName>
                                        </p:attrNameLst>
                                      </p:cBhvr>
                                      <p:tavLst>
                                        <p:tav tm="0">
                                          <p:val>
                                            <p:fltVal val="0"/>
                                          </p:val>
                                        </p:tav>
                                        <p:tav tm="100000">
                                          <p:val>
                                            <p:strVal val="#ppt_w"/>
                                          </p:val>
                                        </p:tav>
                                      </p:tavLst>
                                    </p:anim>
                                    <p:anim calcmode="lin" valueType="num">
                                      <p:cBhvr>
                                        <p:cTn id="36" dur="500" fill="hold"/>
                                        <p:tgtEl>
                                          <p:spTgt spid="10"/>
                                        </p:tgtEl>
                                        <p:attrNameLst>
                                          <p:attrName>ppt_h</p:attrName>
                                        </p:attrNameLst>
                                      </p:cBhvr>
                                      <p:tavLst>
                                        <p:tav tm="0">
                                          <p:val>
                                            <p:fltVal val="0"/>
                                          </p:val>
                                        </p:tav>
                                        <p:tav tm="100000">
                                          <p:val>
                                            <p:strVal val="#ppt_h"/>
                                          </p:val>
                                        </p:tav>
                                      </p:tavLst>
                                    </p:anim>
                                    <p:animEffect transition="in" filter="fade">
                                      <p:cBhvr>
                                        <p:cTn id="37" dur="500"/>
                                        <p:tgtEl>
                                          <p:spTgt spid="10"/>
                                        </p:tgtEl>
                                      </p:cBhvr>
                                    </p:animEffect>
                                  </p:childTnLst>
                                </p:cTn>
                              </p:par>
                            </p:childTnLst>
                          </p:cTn>
                        </p:par>
                        <p:par>
                          <p:cTn id="38" fill="hold">
                            <p:stCondLst>
                              <p:cond delay="1000"/>
                            </p:stCondLst>
                            <p:childTnLst>
                              <p:par>
                                <p:cTn id="39" presetID="53" presetClass="entr" presetSubtype="16" fill="hold" grpId="0" nodeType="after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p:cTn id="41" dur="500" fill="hold"/>
                                        <p:tgtEl>
                                          <p:spTgt spid="12"/>
                                        </p:tgtEl>
                                        <p:attrNameLst>
                                          <p:attrName>ppt_w</p:attrName>
                                        </p:attrNameLst>
                                      </p:cBhvr>
                                      <p:tavLst>
                                        <p:tav tm="0">
                                          <p:val>
                                            <p:fltVal val="0"/>
                                          </p:val>
                                        </p:tav>
                                        <p:tav tm="100000">
                                          <p:val>
                                            <p:strVal val="#ppt_w"/>
                                          </p:val>
                                        </p:tav>
                                      </p:tavLst>
                                    </p:anim>
                                    <p:anim calcmode="lin" valueType="num">
                                      <p:cBhvr>
                                        <p:cTn id="42" dur="500" fill="hold"/>
                                        <p:tgtEl>
                                          <p:spTgt spid="12"/>
                                        </p:tgtEl>
                                        <p:attrNameLst>
                                          <p:attrName>ppt_h</p:attrName>
                                        </p:attrNameLst>
                                      </p:cBhvr>
                                      <p:tavLst>
                                        <p:tav tm="0">
                                          <p:val>
                                            <p:fltVal val="0"/>
                                          </p:val>
                                        </p:tav>
                                        <p:tav tm="100000">
                                          <p:val>
                                            <p:strVal val="#ppt_h"/>
                                          </p:val>
                                        </p:tav>
                                      </p:tavLst>
                                    </p:anim>
                                    <p:animEffect transition="in" filter="fade">
                                      <p:cBhvr>
                                        <p:cTn id="4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build="p"/>
      <p:bldP spid="7" grpId="0"/>
      <p:bldP spid="10" grpId="0"/>
      <p:bldP spid="12" grpId="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82A60717-F137-1A48-807A-D56701216774}"/>
              </a:ext>
            </a:extLst>
          </p:cNvPr>
          <p:cNvSpPr>
            <a:spLocks noGrp="1"/>
          </p:cNvSpPr>
          <p:nvPr>
            <p:ph type="title"/>
          </p:nvPr>
        </p:nvSpPr>
        <p:spPr/>
        <p:txBody>
          <a:bodyPr/>
          <a:lstStyle/>
          <a:p>
            <a:r>
              <a:rPr lang="ja-JP" altLang="en-US"/>
              <a:t>原則</a:t>
            </a:r>
            <a:r>
              <a:rPr lang="en-US" altLang="ja-JP" dirty="0"/>
              <a:t>1</a:t>
            </a:r>
            <a:r>
              <a:rPr lang="ja-JP" altLang="en-US"/>
              <a:t>：</a:t>
            </a:r>
            <a:r>
              <a:rPr lang="en-US" altLang="ja-JP" dirty="0"/>
              <a:t>”Must</a:t>
            </a:r>
            <a:r>
              <a:rPr lang="ja-JP" altLang="en-US"/>
              <a:t>・</a:t>
            </a:r>
            <a:r>
              <a:rPr lang="en-US" altLang="ja-JP" dirty="0"/>
              <a:t>Can</a:t>
            </a:r>
            <a:r>
              <a:rPr lang="ja-JP" altLang="en-US"/>
              <a:t>・</a:t>
            </a:r>
            <a:r>
              <a:rPr lang="en-US" altLang="ja-JP" dirty="0"/>
              <a:t>Will”</a:t>
            </a:r>
            <a:r>
              <a:rPr lang="ja-JP" altLang="en-US"/>
              <a:t>の原則</a:t>
            </a:r>
            <a:endParaRPr kumimoji="1" lang="ja-JP" altLang="en-US"/>
          </a:p>
        </p:txBody>
      </p:sp>
      <p:sp>
        <p:nvSpPr>
          <p:cNvPr id="4" name="テキスト ボックス 3">
            <a:extLst>
              <a:ext uri="{FF2B5EF4-FFF2-40B4-BE49-F238E27FC236}">
                <a16:creationId xmlns:a16="http://schemas.microsoft.com/office/drawing/2014/main" id="{E45E31AE-9C10-65D0-15E7-9BCAA166502F}"/>
              </a:ext>
            </a:extLst>
          </p:cNvPr>
          <p:cNvSpPr txBox="1"/>
          <p:nvPr/>
        </p:nvSpPr>
        <p:spPr>
          <a:xfrm>
            <a:off x="275893" y="1182231"/>
            <a:ext cx="8592213" cy="2246769"/>
          </a:xfrm>
          <a:prstGeom prst="rect">
            <a:avLst/>
          </a:prstGeom>
          <a:noFill/>
        </p:spPr>
        <p:txBody>
          <a:bodyPr wrap="square">
            <a:spAutoFit/>
          </a:bodyPr>
          <a:lstStyle/>
          <a:p>
            <a:pPr>
              <a:lnSpc>
                <a:spcPct val="150000"/>
              </a:lnSpc>
            </a:pPr>
            <a:r>
              <a:rPr lang="en" altLang="ja-JP" sz="3200" b="1" dirty="0">
                <a:solidFill>
                  <a:srgbClr val="0070C0"/>
                </a:solidFill>
                <a:latin typeface="Meiryo" panose="020B0604030504040204" pitchFamily="34" charset="-128"/>
                <a:ea typeface="Meiryo" panose="020B0604030504040204" pitchFamily="34" charset="-128"/>
              </a:rPr>
              <a:t>Must</a:t>
            </a:r>
            <a:r>
              <a:rPr lang="ja-JP" altLang="en-US" sz="3200">
                <a:solidFill>
                  <a:srgbClr val="0070C0"/>
                </a:solidFill>
                <a:latin typeface="Meiryo" panose="020B0604030504040204" pitchFamily="34" charset="-128"/>
                <a:ea typeface="Meiryo" panose="020B0604030504040204" pitchFamily="34" charset="-128"/>
              </a:rPr>
              <a:t>：</a:t>
            </a:r>
            <a:r>
              <a:rPr lang="ja-JP" altLang="en-US" sz="3200" b="1" i="0" u="sng">
                <a:solidFill>
                  <a:srgbClr val="0070C0"/>
                </a:solidFill>
                <a:effectLst/>
                <a:latin typeface="Meiryo" panose="020B0604030504040204" pitchFamily="34" charset="-128"/>
                <a:ea typeface="Meiryo" panose="020B0604030504040204" pitchFamily="34" charset="-128"/>
              </a:rPr>
              <a:t>やるべき</a:t>
            </a:r>
            <a:r>
              <a:rPr lang="ja-JP" altLang="en-US" sz="2400" b="0" i="0">
                <a:solidFill>
                  <a:srgbClr val="0070C0"/>
                </a:solidFill>
                <a:effectLst/>
                <a:latin typeface="Meiryo" panose="020B0604030504040204" pitchFamily="34" charset="-128"/>
                <a:ea typeface="Meiryo" panose="020B0604030504040204" pitchFamily="34" charset="-128"/>
              </a:rPr>
              <a:t>こと</a:t>
            </a:r>
            <a:r>
              <a:rPr lang="ja-JP" altLang="en-US" sz="2400" b="0" i="0">
                <a:solidFill>
                  <a:srgbClr val="050505"/>
                </a:solidFill>
                <a:effectLst/>
                <a:latin typeface="Meiryo" panose="020B0604030504040204" pitchFamily="34" charset="-128"/>
                <a:ea typeface="Meiryo" panose="020B0604030504040204" pitchFamily="34" charset="-128"/>
              </a:rPr>
              <a:t>をやり続けてください。</a:t>
            </a:r>
            <a:r>
              <a:rPr lang="ja-JP" altLang="en-US" b="0" i="0">
                <a:solidFill>
                  <a:srgbClr val="050505"/>
                </a:solidFill>
                <a:effectLst/>
                <a:latin typeface="Meiryo" panose="020B0604030504040204" pitchFamily="34" charset="-128"/>
                <a:ea typeface="Meiryo" panose="020B0604030504040204" pitchFamily="34" charset="-128"/>
              </a:rPr>
              <a:t>そうすれば、</a:t>
            </a:r>
            <a:endParaRPr lang="en-US" altLang="ja-JP" b="0" i="0" dirty="0">
              <a:solidFill>
                <a:srgbClr val="050505"/>
              </a:solidFill>
              <a:effectLst/>
              <a:latin typeface="Meiryo" panose="020B0604030504040204" pitchFamily="34" charset="-128"/>
              <a:ea typeface="Meiryo" panose="020B0604030504040204" pitchFamily="34" charset="-128"/>
            </a:endParaRPr>
          </a:p>
          <a:p>
            <a:pPr>
              <a:lnSpc>
                <a:spcPct val="150000"/>
              </a:lnSpc>
            </a:pPr>
            <a:r>
              <a:rPr lang="en" altLang="ja-JP" sz="3200" b="1" dirty="0">
                <a:solidFill>
                  <a:srgbClr val="0070C0"/>
                </a:solidFill>
                <a:latin typeface="Meiryo" panose="020B0604030504040204" pitchFamily="34" charset="-128"/>
                <a:ea typeface="Meiryo" panose="020B0604030504040204" pitchFamily="34" charset="-128"/>
              </a:rPr>
              <a:t>Can</a:t>
            </a:r>
            <a:r>
              <a:rPr lang="en" altLang="ja-JP" sz="3200" dirty="0">
                <a:solidFill>
                  <a:srgbClr val="0070C0"/>
                </a:solidFill>
                <a:latin typeface="Meiryo" panose="020B0604030504040204" pitchFamily="34" charset="-128"/>
                <a:ea typeface="Meiryo" panose="020B0604030504040204" pitchFamily="34" charset="-128"/>
              </a:rPr>
              <a:t>	 </a:t>
            </a:r>
            <a:r>
              <a:rPr lang="ja-JP" altLang="en-US" sz="3200">
                <a:solidFill>
                  <a:srgbClr val="0070C0"/>
                </a:solidFill>
                <a:latin typeface="Meiryo" panose="020B0604030504040204" pitchFamily="34" charset="-128"/>
                <a:ea typeface="Meiryo" panose="020B0604030504040204" pitchFamily="34" charset="-128"/>
              </a:rPr>
              <a:t>：</a:t>
            </a:r>
            <a:r>
              <a:rPr lang="ja-JP" altLang="en-US" sz="3200" b="1" i="0" u="sng">
                <a:solidFill>
                  <a:srgbClr val="0070C0"/>
                </a:solidFill>
                <a:effectLst/>
                <a:latin typeface="Meiryo" panose="020B0604030504040204" pitchFamily="34" charset="-128"/>
                <a:ea typeface="Meiryo" panose="020B0604030504040204" pitchFamily="34" charset="-128"/>
              </a:rPr>
              <a:t>やれる</a:t>
            </a:r>
            <a:r>
              <a:rPr lang="ja-JP" altLang="en-US" sz="2400" b="0" i="0">
                <a:solidFill>
                  <a:srgbClr val="0070C0"/>
                </a:solidFill>
                <a:effectLst/>
                <a:latin typeface="Meiryo" panose="020B0604030504040204" pitchFamily="34" charset="-128"/>
                <a:ea typeface="Meiryo" panose="020B0604030504040204" pitchFamily="34" charset="-128"/>
              </a:rPr>
              <a:t>こと</a:t>
            </a:r>
            <a:r>
              <a:rPr lang="ja-JP" altLang="en-US" sz="2400" b="0" i="0">
                <a:solidFill>
                  <a:srgbClr val="050505"/>
                </a:solidFill>
                <a:effectLst/>
                <a:latin typeface="Meiryo" panose="020B0604030504040204" pitchFamily="34" charset="-128"/>
                <a:ea typeface="Meiryo" panose="020B0604030504040204" pitchFamily="34" charset="-128"/>
              </a:rPr>
              <a:t>が増え、</a:t>
            </a:r>
            <a:endParaRPr lang="en-US" altLang="ja-JP" sz="2400" b="0" i="0" dirty="0">
              <a:solidFill>
                <a:srgbClr val="050505"/>
              </a:solidFill>
              <a:effectLst/>
              <a:latin typeface="Meiryo" panose="020B0604030504040204" pitchFamily="34" charset="-128"/>
              <a:ea typeface="Meiryo" panose="020B0604030504040204" pitchFamily="34" charset="-128"/>
            </a:endParaRPr>
          </a:p>
          <a:p>
            <a:pPr>
              <a:lnSpc>
                <a:spcPct val="150000"/>
              </a:lnSpc>
            </a:pPr>
            <a:r>
              <a:rPr lang="en" altLang="ja-JP" sz="3200" b="1" dirty="0">
                <a:solidFill>
                  <a:srgbClr val="0070C0"/>
                </a:solidFill>
                <a:latin typeface="Meiryo" panose="020B0604030504040204" pitchFamily="34" charset="-128"/>
                <a:ea typeface="Meiryo" panose="020B0604030504040204" pitchFamily="34" charset="-128"/>
              </a:rPr>
              <a:t>Will	 </a:t>
            </a:r>
            <a:r>
              <a:rPr lang="ja-JP" altLang="en-US" sz="3200" b="1">
                <a:solidFill>
                  <a:srgbClr val="0070C0"/>
                </a:solidFill>
                <a:latin typeface="Meiryo" panose="020B0604030504040204" pitchFamily="34" charset="-128"/>
                <a:ea typeface="Meiryo" panose="020B0604030504040204" pitchFamily="34" charset="-128"/>
              </a:rPr>
              <a:t>：</a:t>
            </a:r>
            <a:r>
              <a:rPr lang="ja-JP" altLang="en-US" sz="3200" b="1" i="0" u="sng">
                <a:solidFill>
                  <a:srgbClr val="0070C0"/>
                </a:solidFill>
                <a:effectLst/>
                <a:latin typeface="Meiryo" panose="020B0604030504040204" pitchFamily="34" charset="-128"/>
                <a:ea typeface="Meiryo" panose="020B0604030504040204" pitchFamily="34" charset="-128"/>
              </a:rPr>
              <a:t>やりたい</a:t>
            </a:r>
            <a:r>
              <a:rPr lang="ja-JP" altLang="en-US" sz="2400" b="0" i="0">
                <a:solidFill>
                  <a:srgbClr val="0070C0"/>
                </a:solidFill>
                <a:effectLst/>
                <a:latin typeface="Meiryo" panose="020B0604030504040204" pitchFamily="34" charset="-128"/>
                <a:ea typeface="Meiryo" panose="020B0604030504040204" pitchFamily="34" charset="-128"/>
              </a:rPr>
              <a:t>こと</a:t>
            </a:r>
            <a:r>
              <a:rPr lang="ja-JP" altLang="en-US" sz="2400" b="0" i="0">
                <a:solidFill>
                  <a:srgbClr val="050505"/>
                </a:solidFill>
                <a:effectLst/>
                <a:latin typeface="Meiryo" panose="020B0604030504040204" pitchFamily="34" charset="-128"/>
                <a:ea typeface="Meiryo" panose="020B0604030504040204" pitchFamily="34" charset="-128"/>
              </a:rPr>
              <a:t>が見つかるかもしれません。</a:t>
            </a:r>
            <a:endParaRPr lang="en-US" altLang="ja-JP" b="0" i="0" dirty="0">
              <a:solidFill>
                <a:srgbClr val="050505"/>
              </a:solidFill>
              <a:effectLst/>
              <a:latin typeface="Meiryo" panose="020B0604030504040204" pitchFamily="34" charset="-128"/>
              <a:ea typeface="Meiryo" panose="020B0604030504040204" pitchFamily="34" charset="-128"/>
            </a:endParaRPr>
          </a:p>
        </p:txBody>
      </p:sp>
      <p:sp>
        <p:nvSpPr>
          <p:cNvPr id="10" name="テキスト ボックス 9">
            <a:extLst>
              <a:ext uri="{FF2B5EF4-FFF2-40B4-BE49-F238E27FC236}">
                <a16:creationId xmlns:a16="http://schemas.microsoft.com/office/drawing/2014/main" id="{4300B572-1258-EB30-DA85-32E587E2098F}"/>
              </a:ext>
            </a:extLst>
          </p:cNvPr>
          <p:cNvSpPr txBox="1"/>
          <p:nvPr/>
        </p:nvSpPr>
        <p:spPr>
          <a:xfrm>
            <a:off x="324986" y="3928610"/>
            <a:ext cx="8494025" cy="1785104"/>
          </a:xfrm>
          <a:prstGeom prst="rect">
            <a:avLst/>
          </a:prstGeom>
          <a:noFill/>
        </p:spPr>
        <p:txBody>
          <a:bodyPr wrap="square">
            <a:spAutoFit/>
          </a:bodyPr>
          <a:lstStyle/>
          <a:p>
            <a:pPr>
              <a:spcAft>
                <a:spcPts val="1200"/>
              </a:spcAft>
            </a:pPr>
            <a:r>
              <a:rPr lang="ja-JP" altLang="en-US" b="1">
                <a:solidFill>
                  <a:srgbClr val="0070C0"/>
                </a:solidFill>
                <a:latin typeface="Meiryo" panose="020B0604030504040204" pitchFamily="34" charset="-128"/>
                <a:ea typeface="Meiryo" panose="020B0604030504040204" pitchFamily="34" charset="-128"/>
              </a:rPr>
              <a:t>やるべきこと</a:t>
            </a:r>
            <a:r>
              <a:rPr lang="ja-JP" altLang="en-US">
                <a:solidFill>
                  <a:srgbClr val="050505"/>
                </a:solidFill>
                <a:latin typeface="Meiryo" panose="020B0604030504040204" pitchFamily="34" charset="-128"/>
                <a:ea typeface="Meiryo" panose="020B0604030504040204" pitchFamily="34" charset="-128"/>
              </a:rPr>
              <a:t>とは、</a:t>
            </a:r>
            <a:r>
              <a:rPr lang="ja-JP" altLang="en-US" b="1">
                <a:solidFill>
                  <a:srgbClr val="0070C0"/>
                </a:solidFill>
                <a:latin typeface="Meiryo" panose="020B0604030504040204" pitchFamily="34" charset="-128"/>
                <a:ea typeface="Meiryo" panose="020B0604030504040204" pitchFamily="34" charset="-128"/>
              </a:rPr>
              <a:t>あなたに与えられた責任や仕事</a:t>
            </a:r>
            <a:r>
              <a:rPr lang="ja-JP" altLang="en-US">
                <a:solidFill>
                  <a:srgbClr val="050505"/>
                </a:solidFill>
                <a:latin typeface="Meiryo" panose="020B0604030504040204" pitchFamily="34" charset="-128"/>
                <a:ea typeface="Meiryo" panose="020B0604030504040204" pitchFamily="34" charset="-128"/>
              </a:rPr>
              <a:t>のことです。</a:t>
            </a:r>
            <a:r>
              <a:rPr lang="ja-JP" altLang="en-US" b="1">
                <a:solidFill>
                  <a:srgbClr val="0070C0"/>
                </a:solidFill>
                <a:latin typeface="Meiryo" panose="020B0604030504040204" pitchFamily="34" charset="-128"/>
                <a:ea typeface="Meiryo" panose="020B0604030504040204" pitchFamily="34" charset="-128"/>
              </a:rPr>
              <a:t>やるべきこと</a:t>
            </a:r>
            <a:r>
              <a:rPr lang="ja-JP" altLang="en-US">
                <a:solidFill>
                  <a:srgbClr val="050505"/>
                </a:solidFill>
                <a:latin typeface="Meiryo" panose="020B0604030504040204" pitchFamily="34" charset="-128"/>
                <a:ea typeface="Meiryo" panose="020B0604030504040204" pitchFamily="34" charset="-128"/>
              </a:rPr>
              <a:t>に最善を尽くせば、自ずと関連する知識やスキルが、幅広く必要になります。</a:t>
            </a:r>
            <a:endParaRPr lang="en-US" altLang="ja-JP" dirty="0">
              <a:solidFill>
                <a:srgbClr val="050505"/>
              </a:solidFill>
              <a:latin typeface="Meiryo" panose="020B0604030504040204" pitchFamily="34" charset="-128"/>
              <a:ea typeface="Meiryo" panose="020B0604030504040204" pitchFamily="34" charset="-128"/>
            </a:endParaRPr>
          </a:p>
          <a:p>
            <a:pPr>
              <a:spcAft>
                <a:spcPts val="1200"/>
              </a:spcAft>
            </a:pPr>
            <a:r>
              <a:rPr lang="ja-JP" altLang="en-US">
                <a:solidFill>
                  <a:srgbClr val="050505"/>
                </a:solidFill>
                <a:latin typeface="Meiryo" panose="020B0604030504040204" pitchFamily="34" charset="-128"/>
                <a:ea typeface="Meiryo" panose="020B0604030504040204" pitchFamily="34" charset="-128"/>
              </a:rPr>
              <a:t>結果として、あなたに</a:t>
            </a:r>
            <a:r>
              <a:rPr lang="ja-JP" altLang="en-US" b="1">
                <a:solidFill>
                  <a:srgbClr val="0070C0"/>
                </a:solidFill>
                <a:latin typeface="Meiryo" panose="020B0604030504040204" pitchFamily="34" charset="-128"/>
                <a:ea typeface="Meiryo" panose="020B0604030504040204" pitchFamily="34" charset="-128"/>
              </a:rPr>
              <a:t>やれることが増えていきます</a:t>
            </a:r>
            <a:r>
              <a:rPr lang="ja-JP" altLang="en-US">
                <a:solidFill>
                  <a:srgbClr val="050505"/>
                </a:solidFill>
                <a:latin typeface="Meiryo" panose="020B0604030504040204" pitchFamily="34" charset="-128"/>
                <a:ea typeface="Meiryo" panose="020B0604030504040204" pitchFamily="34" charset="-128"/>
              </a:rPr>
              <a:t>。</a:t>
            </a:r>
            <a:endParaRPr lang="en-US" altLang="ja-JP" dirty="0">
              <a:solidFill>
                <a:srgbClr val="050505"/>
              </a:solidFill>
              <a:latin typeface="Meiryo" panose="020B0604030504040204" pitchFamily="34" charset="-128"/>
              <a:ea typeface="Meiryo" panose="020B0604030504040204" pitchFamily="34" charset="-128"/>
            </a:endParaRPr>
          </a:p>
          <a:p>
            <a:pPr>
              <a:spcAft>
                <a:spcPts val="1200"/>
              </a:spcAft>
            </a:pPr>
            <a:r>
              <a:rPr lang="ja-JP" altLang="en-US">
                <a:solidFill>
                  <a:srgbClr val="050505"/>
                </a:solidFill>
                <a:latin typeface="Meiryo" panose="020B0604030504040204" pitchFamily="34" charset="-128"/>
                <a:ea typeface="Meiryo" panose="020B0604030504040204" pitchFamily="34" charset="-128"/>
              </a:rPr>
              <a:t>やれることが増えれば、</a:t>
            </a:r>
            <a:r>
              <a:rPr lang="ja-JP" altLang="en-US" b="1">
                <a:solidFill>
                  <a:srgbClr val="0070C0"/>
                </a:solidFill>
                <a:latin typeface="Meiryo" panose="020B0604030504040204" pitchFamily="34" charset="-128"/>
                <a:ea typeface="Meiryo" panose="020B0604030504040204" pitchFamily="34" charset="-128"/>
              </a:rPr>
              <a:t>やりたいことが向こうからやって来ます</a:t>
            </a:r>
            <a:r>
              <a:rPr lang="ja-JP" altLang="en-US">
                <a:solidFill>
                  <a:srgbClr val="050505"/>
                </a:solidFill>
                <a:latin typeface="Meiryo" panose="020B0604030504040204" pitchFamily="34" charset="-128"/>
                <a:ea typeface="Meiryo" panose="020B0604030504040204" pitchFamily="34" charset="-128"/>
              </a:rPr>
              <a:t>。それを見逃さないために、</a:t>
            </a:r>
            <a:r>
              <a:rPr lang="ja-JP" altLang="en-US" b="1">
                <a:solidFill>
                  <a:schemeClr val="accent6">
                    <a:lumMod val="75000"/>
                  </a:schemeClr>
                </a:solidFill>
                <a:latin typeface="Meiryo" panose="020B0604030504040204" pitchFamily="34" charset="-128"/>
                <a:ea typeface="Meiryo" panose="020B0604030504040204" pitchFamily="34" charset="-128"/>
              </a:rPr>
              <a:t>常に好奇心を持ち、チャレンジし続けてください</a:t>
            </a:r>
            <a:r>
              <a:rPr lang="ja-JP" altLang="en-US">
                <a:solidFill>
                  <a:srgbClr val="050505"/>
                </a:solidFill>
                <a:latin typeface="Meiryo" panose="020B0604030504040204" pitchFamily="34" charset="-128"/>
                <a:ea typeface="Meiryo" panose="020B0604030504040204" pitchFamily="34" charset="-128"/>
              </a:rPr>
              <a:t>。</a:t>
            </a:r>
            <a:endParaRPr lang="en-US" altLang="ja-JP" b="0" i="0" dirty="0">
              <a:solidFill>
                <a:srgbClr val="050505"/>
              </a:solidFill>
              <a:effectLst/>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32599717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82A60717-F137-1A48-807A-D56701216774}"/>
              </a:ext>
            </a:extLst>
          </p:cNvPr>
          <p:cNvSpPr>
            <a:spLocks noGrp="1"/>
          </p:cNvSpPr>
          <p:nvPr>
            <p:ph type="title"/>
          </p:nvPr>
        </p:nvSpPr>
        <p:spPr/>
        <p:txBody>
          <a:bodyPr/>
          <a:lstStyle/>
          <a:p>
            <a:r>
              <a:rPr lang="ja-JP" altLang="en-US"/>
              <a:t>原則</a:t>
            </a:r>
            <a:r>
              <a:rPr lang="en-US" altLang="ja-JP" dirty="0"/>
              <a:t>2</a:t>
            </a:r>
            <a:r>
              <a:rPr lang="ja-JP" altLang="en-US"/>
              <a:t>：</a:t>
            </a:r>
            <a:r>
              <a:rPr lang="en-US" altLang="ja-JP" dirty="0"/>
              <a:t>”</a:t>
            </a:r>
            <a:r>
              <a:rPr lang="ja-JP" altLang="en-US"/>
              <a:t>自律した個人</a:t>
            </a:r>
            <a:r>
              <a:rPr lang="en-US" altLang="ja-JP" dirty="0"/>
              <a:t>”</a:t>
            </a:r>
            <a:r>
              <a:rPr lang="ja-JP" altLang="en-US"/>
              <a:t>の原則</a:t>
            </a:r>
            <a:endParaRPr kumimoji="1" lang="ja-JP" altLang="en-US"/>
          </a:p>
        </p:txBody>
      </p:sp>
      <p:sp>
        <p:nvSpPr>
          <p:cNvPr id="4" name="正方形/長方形 3">
            <a:extLst>
              <a:ext uri="{FF2B5EF4-FFF2-40B4-BE49-F238E27FC236}">
                <a16:creationId xmlns:a16="http://schemas.microsoft.com/office/drawing/2014/main" id="{7279D9E9-714C-8B46-8196-225100597349}"/>
              </a:ext>
            </a:extLst>
          </p:cNvPr>
          <p:cNvSpPr/>
          <p:nvPr/>
        </p:nvSpPr>
        <p:spPr>
          <a:xfrm>
            <a:off x="371014" y="1576497"/>
            <a:ext cx="8401971" cy="3600986"/>
          </a:xfrm>
          <a:prstGeom prst="rect">
            <a:avLst/>
          </a:prstGeom>
        </p:spPr>
        <p:txBody>
          <a:bodyPr wrap="square">
            <a:spAutoFit/>
          </a:bodyPr>
          <a:lstStyle/>
          <a:p>
            <a:pPr algn="just"/>
            <a:r>
              <a:rPr lang="ja-JP" altLang="ja-JP" sz="2400" kern="100">
                <a:latin typeface="Meiryo" panose="020B0604030504040204" pitchFamily="34" charset="-128"/>
                <a:ea typeface="Meiryo" panose="020B0604030504040204" pitchFamily="34" charset="-128"/>
                <a:cs typeface="Times New Roman" panose="02020603050405020304" pitchFamily="18" charset="0"/>
              </a:rPr>
              <a:t>会社や組織、上司に言われなくても、</a:t>
            </a:r>
            <a:r>
              <a:rPr lang="ja-JP" altLang="en-US" sz="2400" kern="100">
                <a:latin typeface="Meiryo" panose="020B0604030504040204" pitchFamily="34" charset="-128"/>
                <a:ea typeface="Meiryo" panose="020B0604030504040204" pitchFamily="34" charset="-128"/>
                <a:cs typeface="Times New Roman" panose="02020603050405020304" pitchFamily="18" charset="0"/>
              </a:rPr>
              <a:t>以下を</a:t>
            </a:r>
            <a:r>
              <a:rPr lang="ja-JP" altLang="ja-JP" sz="2400" kern="100">
                <a:latin typeface="Meiryo" panose="020B0604030504040204" pitchFamily="34" charset="-128"/>
                <a:ea typeface="Meiryo" panose="020B0604030504040204" pitchFamily="34" charset="-128"/>
                <a:cs typeface="Times New Roman" panose="02020603050405020304" pitchFamily="18" charset="0"/>
              </a:rPr>
              <a:t>自分で実践し、</a:t>
            </a:r>
            <a:r>
              <a:rPr lang="ja-JP" altLang="ja-JP" sz="2400" b="1" kern="100">
                <a:solidFill>
                  <a:schemeClr val="accent6">
                    <a:lumMod val="75000"/>
                  </a:schemeClr>
                </a:solidFill>
                <a:latin typeface="Meiryo" panose="020B0604030504040204" pitchFamily="34" charset="-128"/>
                <a:ea typeface="Meiryo" panose="020B0604030504040204" pitchFamily="34" charset="-128"/>
                <a:cs typeface="Times New Roman" panose="02020603050405020304" pitchFamily="18" charset="0"/>
              </a:rPr>
              <a:t>自分で育って</a:t>
            </a:r>
            <a:r>
              <a:rPr lang="ja-JP" altLang="en-US" sz="2400" b="1" kern="100">
                <a:solidFill>
                  <a:schemeClr val="accent6">
                    <a:lumMod val="75000"/>
                  </a:schemeClr>
                </a:solidFill>
                <a:latin typeface="Meiryo" panose="020B0604030504040204" pitchFamily="34" charset="-128"/>
                <a:ea typeface="Meiryo" panose="020B0604030504040204" pitchFamily="34" charset="-128"/>
                <a:cs typeface="Times New Roman" panose="02020603050405020304" pitchFamily="18" charset="0"/>
              </a:rPr>
              <a:t>ゆく習慣</a:t>
            </a:r>
            <a:r>
              <a:rPr lang="ja-JP" altLang="en-US" sz="2400" kern="100">
                <a:latin typeface="Meiryo" panose="020B0604030504040204" pitchFamily="34" charset="-128"/>
                <a:ea typeface="Meiryo" panose="020B0604030504040204" pitchFamily="34" charset="-128"/>
                <a:cs typeface="Times New Roman" panose="02020603050405020304" pitchFamily="18" charset="0"/>
              </a:rPr>
              <a:t>を身につける</a:t>
            </a:r>
            <a:r>
              <a:rPr lang="ja-JP" altLang="ja-JP" sz="2400" kern="100">
                <a:latin typeface="Meiryo" panose="020B0604030504040204" pitchFamily="34" charset="-128"/>
                <a:ea typeface="Meiryo" panose="020B0604030504040204" pitchFamily="34" charset="-128"/>
                <a:cs typeface="Times New Roman" panose="02020603050405020304" pitchFamily="18" charset="0"/>
              </a:rPr>
              <a:t>。</a:t>
            </a:r>
          </a:p>
          <a:p>
            <a:pPr algn="just"/>
            <a:r>
              <a:rPr lang="en-US" altLang="ja-JP" sz="2000" kern="100" dirty="0">
                <a:latin typeface="Meiryo" panose="020B0604030504040204" pitchFamily="34" charset="-128"/>
                <a:ea typeface="Meiryo" panose="020B0604030504040204" pitchFamily="34" charset="-128"/>
                <a:cs typeface="Times New Roman" panose="02020603050405020304" pitchFamily="18" charset="0"/>
              </a:rPr>
              <a:t> </a:t>
            </a:r>
            <a:endParaRPr lang="ja-JP" altLang="ja-JP" sz="2000" kern="100">
              <a:latin typeface="Meiryo" panose="020B0604030504040204" pitchFamily="34" charset="-128"/>
              <a:ea typeface="Meiryo" panose="020B0604030504040204" pitchFamily="34" charset="-128"/>
              <a:cs typeface="Times New Roman" panose="02020603050405020304" pitchFamily="18" charset="0"/>
            </a:endParaRPr>
          </a:p>
          <a:p>
            <a:pPr marL="342900" lvl="0" indent="-342900" algn="just">
              <a:spcAft>
                <a:spcPts val="1200"/>
              </a:spcAft>
              <a:buFont typeface="Wingdings" pitchFamily="2" charset="2"/>
              <a:buChar char=""/>
            </a:pPr>
            <a:r>
              <a:rPr lang="ja-JP" altLang="ja-JP" sz="2000" kern="100">
                <a:latin typeface="Meiryo" panose="020B0604030504040204" pitchFamily="34" charset="-128"/>
                <a:ea typeface="Meiryo" panose="020B0604030504040204" pitchFamily="34" charset="-128"/>
                <a:cs typeface="Times New Roman" panose="02020603050405020304" pitchFamily="18" charset="0"/>
              </a:rPr>
              <a:t>自らが目指す</a:t>
            </a:r>
            <a:r>
              <a:rPr lang="ja-JP" altLang="ja-JP" sz="2000" b="1" kern="100">
                <a:solidFill>
                  <a:srgbClr val="0070C0"/>
                </a:solidFill>
                <a:latin typeface="Meiryo" panose="020B0604030504040204" pitchFamily="34" charset="-128"/>
                <a:ea typeface="Meiryo" panose="020B0604030504040204" pitchFamily="34" charset="-128"/>
                <a:cs typeface="Times New Roman" panose="02020603050405020304" pitchFamily="18" charset="0"/>
              </a:rPr>
              <a:t>未来の自分を描く</a:t>
            </a:r>
            <a:r>
              <a:rPr lang="ja-JP" altLang="ja-JP" sz="2000" kern="100">
                <a:latin typeface="Meiryo" panose="020B0604030504040204" pitchFamily="34" charset="-128"/>
                <a:ea typeface="Meiryo" panose="020B0604030504040204" pitchFamily="34" charset="-128"/>
                <a:cs typeface="Times New Roman" panose="02020603050405020304" pitchFamily="18" charset="0"/>
              </a:rPr>
              <a:t>。</a:t>
            </a:r>
          </a:p>
          <a:p>
            <a:pPr marL="342900" lvl="0" indent="-342900" algn="just">
              <a:spcAft>
                <a:spcPts val="1200"/>
              </a:spcAft>
              <a:buFont typeface="Wingdings" pitchFamily="2" charset="2"/>
              <a:buChar char=""/>
            </a:pPr>
            <a:r>
              <a:rPr lang="ja-JP" altLang="ja-JP" sz="2000" kern="100">
                <a:latin typeface="Meiryo" panose="020B0604030504040204" pitchFamily="34" charset="-128"/>
                <a:ea typeface="Meiryo" panose="020B0604030504040204" pitchFamily="34" charset="-128"/>
                <a:cs typeface="Times New Roman" panose="02020603050405020304" pitchFamily="18" charset="0"/>
              </a:rPr>
              <a:t>それに向かって、</a:t>
            </a:r>
            <a:r>
              <a:rPr lang="ja-JP" altLang="ja-JP" sz="2000" b="1" kern="100">
                <a:solidFill>
                  <a:srgbClr val="0070C0"/>
                </a:solidFill>
                <a:latin typeface="Meiryo" panose="020B0604030504040204" pitchFamily="34" charset="-128"/>
                <a:ea typeface="Meiryo" panose="020B0604030504040204" pitchFamily="34" charset="-128"/>
                <a:cs typeface="Times New Roman" panose="02020603050405020304" pitchFamily="18" charset="0"/>
              </a:rPr>
              <a:t>オープンな場も含めて学び、切磋琢磨</a:t>
            </a:r>
            <a:r>
              <a:rPr lang="ja-JP" altLang="ja-JP" sz="2000" kern="100">
                <a:latin typeface="Meiryo" panose="020B0604030504040204" pitchFamily="34" charset="-128"/>
                <a:ea typeface="Meiryo" panose="020B0604030504040204" pitchFamily="34" charset="-128"/>
                <a:cs typeface="Times New Roman" panose="02020603050405020304" pitchFamily="18" charset="0"/>
              </a:rPr>
              <a:t>する。</a:t>
            </a:r>
          </a:p>
          <a:p>
            <a:pPr marL="342900" lvl="0" indent="-342900" algn="just">
              <a:spcAft>
                <a:spcPts val="1200"/>
              </a:spcAft>
              <a:buFont typeface="Wingdings" pitchFamily="2" charset="2"/>
              <a:buChar char=""/>
            </a:pPr>
            <a:r>
              <a:rPr lang="ja-JP" altLang="ja-JP" sz="2000" kern="100">
                <a:latin typeface="Meiryo" panose="020B0604030504040204" pitchFamily="34" charset="-128"/>
                <a:ea typeface="Meiryo" panose="020B0604030504040204" pitchFamily="34" charset="-128"/>
                <a:cs typeface="Times New Roman" panose="02020603050405020304" pitchFamily="18" charset="0"/>
              </a:rPr>
              <a:t>それを</a:t>
            </a:r>
            <a:r>
              <a:rPr lang="ja-JP" altLang="en-US" sz="2000" b="1" kern="100">
                <a:solidFill>
                  <a:srgbClr val="0070C0"/>
                </a:solidFill>
                <a:latin typeface="Meiryo" panose="020B0604030504040204" pitchFamily="34" charset="-128"/>
                <a:ea typeface="Meiryo" panose="020B0604030504040204" pitchFamily="34" charset="-128"/>
                <a:cs typeface="Times New Roman" panose="02020603050405020304" pitchFamily="18" charset="0"/>
              </a:rPr>
              <a:t>いまやっている仕事</a:t>
            </a:r>
            <a:r>
              <a:rPr lang="ja-JP" altLang="ja-JP" sz="2000" b="1" kern="100">
                <a:solidFill>
                  <a:srgbClr val="0070C0"/>
                </a:solidFill>
                <a:latin typeface="Meiryo" panose="020B0604030504040204" pitchFamily="34" charset="-128"/>
                <a:ea typeface="Meiryo" panose="020B0604030504040204" pitchFamily="34" charset="-128"/>
                <a:cs typeface="Times New Roman" panose="02020603050405020304" pitchFamily="18" charset="0"/>
              </a:rPr>
              <a:t>に活かして成果を出す</a:t>
            </a:r>
            <a:r>
              <a:rPr lang="ja-JP" altLang="ja-JP" sz="2000" kern="100">
                <a:latin typeface="Meiryo" panose="020B0604030504040204" pitchFamily="34" charset="-128"/>
                <a:ea typeface="Meiryo" panose="020B0604030504040204" pitchFamily="34" charset="-128"/>
                <a:cs typeface="Times New Roman" panose="02020603050405020304" pitchFamily="18" charset="0"/>
              </a:rPr>
              <a:t>。</a:t>
            </a:r>
          </a:p>
          <a:p>
            <a:pPr marL="342900" lvl="0" indent="-342900" algn="just">
              <a:spcAft>
                <a:spcPts val="1200"/>
              </a:spcAft>
              <a:buFont typeface="Wingdings" pitchFamily="2" charset="2"/>
              <a:buChar char=""/>
            </a:pPr>
            <a:r>
              <a:rPr lang="ja-JP" altLang="ja-JP" sz="2000" kern="100">
                <a:latin typeface="Meiryo" panose="020B0604030504040204" pitchFamily="34" charset="-128"/>
                <a:ea typeface="Meiryo" panose="020B0604030504040204" pitchFamily="34" charset="-128"/>
                <a:cs typeface="Times New Roman" panose="02020603050405020304" pitchFamily="18" charset="0"/>
              </a:rPr>
              <a:t>その成果が認められて、</a:t>
            </a:r>
            <a:r>
              <a:rPr lang="ja-JP" altLang="ja-JP" sz="2000" b="1" kern="100">
                <a:solidFill>
                  <a:srgbClr val="0070C0"/>
                </a:solidFill>
                <a:latin typeface="Meiryo" panose="020B0604030504040204" pitchFamily="34" charset="-128"/>
                <a:ea typeface="Meiryo" panose="020B0604030504040204" pitchFamily="34" charset="-128"/>
                <a:cs typeface="Times New Roman" panose="02020603050405020304" pitchFamily="18" charset="0"/>
              </a:rPr>
              <a:t>得意分野として新たな仕事を（社内であれ社外であれ）得る</a:t>
            </a:r>
            <a:r>
              <a:rPr lang="ja-JP" altLang="ja-JP" sz="2000" kern="100">
                <a:latin typeface="Meiryo" panose="020B0604030504040204" pitchFamily="34" charset="-128"/>
                <a:ea typeface="Meiryo" panose="020B0604030504040204" pitchFamily="34" charset="-128"/>
                <a:cs typeface="Times New Roman" panose="02020603050405020304" pitchFamily="18" charset="0"/>
              </a:rPr>
              <a:t>ことができる。</a:t>
            </a:r>
          </a:p>
          <a:p>
            <a:pPr marL="342900" lvl="0" indent="-342900" algn="just">
              <a:spcAft>
                <a:spcPts val="1200"/>
              </a:spcAft>
              <a:buFont typeface="Wingdings" pitchFamily="2" charset="2"/>
              <a:buChar char=""/>
            </a:pPr>
            <a:r>
              <a:rPr lang="ja-JP" altLang="ja-JP" sz="2000" kern="100">
                <a:latin typeface="Meiryo" panose="020B0604030504040204" pitchFamily="34" charset="-128"/>
                <a:ea typeface="Meiryo" panose="020B0604030504040204" pitchFamily="34" charset="-128"/>
                <a:cs typeface="Times New Roman" panose="02020603050405020304" pitchFamily="18" charset="0"/>
              </a:rPr>
              <a:t>そんな</a:t>
            </a:r>
            <a:r>
              <a:rPr lang="ja-JP" altLang="ja-JP" sz="2000" b="1" kern="100">
                <a:solidFill>
                  <a:srgbClr val="0070C0"/>
                </a:solidFill>
                <a:latin typeface="Meiryo" panose="020B0604030504040204" pitchFamily="34" charset="-128"/>
                <a:ea typeface="Meiryo" panose="020B0604030504040204" pitchFamily="34" charset="-128"/>
                <a:cs typeface="Times New Roman" panose="02020603050405020304" pitchFamily="18" charset="0"/>
              </a:rPr>
              <a:t>実践を通じて</a:t>
            </a:r>
            <a:r>
              <a:rPr lang="ja-JP" altLang="ja-JP" sz="2000" kern="100">
                <a:latin typeface="Meiryo" panose="020B0604030504040204" pitchFamily="34" charset="-128"/>
                <a:ea typeface="Meiryo" panose="020B0604030504040204" pitchFamily="34" charset="-128"/>
                <a:cs typeface="Times New Roman" panose="02020603050405020304" pitchFamily="18" charset="0"/>
              </a:rPr>
              <a:t>更に</a:t>
            </a:r>
            <a:r>
              <a:rPr lang="ja-JP" altLang="en-US" sz="2000" kern="100">
                <a:latin typeface="Meiryo" panose="020B0604030504040204" pitchFamily="34" charset="-128"/>
                <a:ea typeface="Meiryo" panose="020B0604030504040204" pitchFamily="34" charset="-128"/>
                <a:cs typeface="Times New Roman" panose="02020603050405020304" pitchFamily="18" charset="0"/>
              </a:rPr>
              <a:t>スキル</a:t>
            </a:r>
            <a:r>
              <a:rPr lang="ja-JP" altLang="ja-JP" sz="2000" kern="100">
                <a:latin typeface="Meiryo" panose="020B0604030504040204" pitchFamily="34" charset="-128"/>
                <a:ea typeface="Meiryo" panose="020B0604030504040204" pitchFamily="34" charset="-128"/>
                <a:cs typeface="Times New Roman" panose="02020603050405020304" pitchFamily="18" charset="0"/>
              </a:rPr>
              <a:t>が磨かれる。</a:t>
            </a:r>
          </a:p>
        </p:txBody>
      </p:sp>
    </p:spTree>
    <p:extLst>
      <p:ext uri="{BB962C8B-B14F-4D97-AF65-F5344CB8AC3E}">
        <p14:creationId xmlns:p14="http://schemas.microsoft.com/office/powerpoint/2010/main" val="3091042112"/>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DCA37D-68EC-AB24-7C36-ABC763161C53}"/>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347BA5C6-FB5D-D147-700B-A04632303B2B}"/>
              </a:ext>
            </a:extLst>
          </p:cNvPr>
          <p:cNvSpPr>
            <a:spLocks noGrp="1"/>
          </p:cNvSpPr>
          <p:nvPr>
            <p:ph type="title"/>
          </p:nvPr>
        </p:nvSpPr>
        <p:spPr/>
        <p:txBody>
          <a:bodyPr/>
          <a:lstStyle/>
          <a:p>
            <a:r>
              <a:rPr lang="ja-JP" altLang="en-US"/>
              <a:t>原則</a:t>
            </a:r>
            <a:r>
              <a:rPr lang="en-US" altLang="ja-JP" dirty="0"/>
              <a:t>3</a:t>
            </a:r>
            <a:r>
              <a:rPr lang="ja-JP" altLang="en-US"/>
              <a:t>：</a:t>
            </a:r>
            <a:r>
              <a:rPr lang="en-US" altLang="ja-JP" dirty="0"/>
              <a:t>”Try and Learn”</a:t>
            </a:r>
            <a:r>
              <a:rPr lang="ja-JP" altLang="en-US"/>
              <a:t>の原則</a:t>
            </a:r>
            <a:endParaRPr kumimoji="1" lang="ja-JP" altLang="en-US"/>
          </a:p>
        </p:txBody>
      </p:sp>
      <p:sp>
        <p:nvSpPr>
          <p:cNvPr id="4" name="正方形/長方形 3">
            <a:extLst>
              <a:ext uri="{FF2B5EF4-FFF2-40B4-BE49-F238E27FC236}">
                <a16:creationId xmlns:a16="http://schemas.microsoft.com/office/drawing/2014/main" id="{E4EE6D00-7A23-DA6D-9DE7-812FC9587F1D}"/>
              </a:ext>
            </a:extLst>
          </p:cNvPr>
          <p:cNvSpPr/>
          <p:nvPr/>
        </p:nvSpPr>
        <p:spPr>
          <a:xfrm>
            <a:off x="595735" y="1108553"/>
            <a:ext cx="7952530" cy="1569660"/>
          </a:xfrm>
          <a:prstGeom prst="rect">
            <a:avLst/>
          </a:prstGeom>
        </p:spPr>
        <p:txBody>
          <a:bodyPr wrap="square">
            <a:spAutoFit/>
          </a:bodyPr>
          <a:lstStyle/>
          <a:p>
            <a:pPr marL="342900" indent="-342900" algn="just">
              <a:buFont typeface="Wingdings" pitchFamily="2" charset="2"/>
              <a:buChar char="ü"/>
            </a:pPr>
            <a:r>
              <a:rPr lang="ja-JP" altLang="en-US" sz="3200" kern="100">
                <a:latin typeface="Meiryo" panose="020B0604030504040204" pitchFamily="34" charset="-128"/>
                <a:ea typeface="Meiryo" panose="020B0604030504040204" pitchFamily="34" charset="-128"/>
                <a:cs typeface="Times New Roman" panose="02020603050405020304" pitchFamily="18" charset="0"/>
              </a:rPr>
              <a:t>自分の知識や経験は砂粒だ。</a:t>
            </a:r>
            <a:endParaRPr lang="en-US" altLang="ja-JP" sz="3200" kern="100" dirty="0">
              <a:latin typeface="Meiryo" panose="020B0604030504040204" pitchFamily="34" charset="-128"/>
              <a:ea typeface="Meiryo" panose="020B0604030504040204" pitchFamily="34" charset="-128"/>
              <a:cs typeface="Times New Roman" panose="02020603050405020304" pitchFamily="18" charset="0"/>
            </a:endParaRPr>
          </a:p>
          <a:p>
            <a:pPr marL="342900" indent="-342900" algn="just">
              <a:buFont typeface="Wingdings" pitchFamily="2" charset="2"/>
              <a:buChar char="ü"/>
            </a:pPr>
            <a:r>
              <a:rPr lang="ja-JP" altLang="en-US" sz="3200" kern="100">
                <a:latin typeface="Meiryo" panose="020B0604030504040204" pitchFamily="34" charset="-128"/>
                <a:ea typeface="Meiryo" panose="020B0604030504040204" pitchFamily="34" charset="-128"/>
                <a:cs typeface="Times New Roman" panose="02020603050405020304" pitchFamily="18" charset="0"/>
              </a:rPr>
              <a:t>未来は誰も分からない。</a:t>
            </a:r>
            <a:endParaRPr lang="en-US" altLang="ja-JP" sz="3200" kern="100" dirty="0">
              <a:latin typeface="Meiryo" panose="020B0604030504040204" pitchFamily="34" charset="-128"/>
              <a:ea typeface="Meiryo" panose="020B0604030504040204" pitchFamily="34" charset="-128"/>
              <a:cs typeface="Times New Roman" panose="02020603050405020304" pitchFamily="18" charset="0"/>
            </a:endParaRPr>
          </a:p>
          <a:p>
            <a:pPr marL="342900" indent="-342900" algn="just">
              <a:buFont typeface="Wingdings" pitchFamily="2" charset="2"/>
              <a:buChar char="ü"/>
            </a:pPr>
            <a:r>
              <a:rPr lang="ja-JP" altLang="en-US" sz="3200" kern="100">
                <a:latin typeface="Meiryo" panose="020B0604030504040204" pitchFamily="34" charset="-128"/>
                <a:ea typeface="Meiryo" panose="020B0604030504040204" pitchFamily="34" charset="-128"/>
                <a:cs typeface="Times New Roman" panose="02020603050405020304" pitchFamily="18" charset="0"/>
              </a:rPr>
              <a:t>予め用意された正解ない。</a:t>
            </a:r>
            <a:endParaRPr lang="en-US" altLang="ja-JP" sz="3200" kern="100" dirty="0">
              <a:latin typeface="Meiryo" panose="020B0604030504040204" pitchFamily="34" charset="-128"/>
              <a:ea typeface="Meiryo" panose="020B0604030504040204" pitchFamily="34" charset="-128"/>
              <a:cs typeface="Times New Roman" panose="02020603050405020304" pitchFamily="18" charset="0"/>
            </a:endParaRPr>
          </a:p>
        </p:txBody>
      </p:sp>
      <p:pic>
        <p:nvPicPr>
          <p:cNvPr id="5" name="図 4" descr="図形&#10;&#10;低い精度で自動的に生成された説明">
            <a:extLst>
              <a:ext uri="{FF2B5EF4-FFF2-40B4-BE49-F238E27FC236}">
                <a16:creationId xmlns:a16="http://schemas.microsoft.com/office/drawing/2014/main" id="{632E5C6F-4554-A182-134B-4519B9EAED64}"/>
              </a:ext>
            </a:extLst>
          </p:cNvPr>
          <p:cNvPicPr>
            <a:picLocks noChangeAspect="1"/>
          </p:cNvPicPr>
          <p:nvPr/>
        </p:nvPicPr>
        <p:blipFill>
          <a:blip r:embed="rId2"/>
          <a:stretch>
            <a:fillRect/>
          </a:stretch>
        </p:blipFill>
        <p:spPr>
          <a:xfrm>
            <a:off x="6950359" y="1108553"/>
            <a:ext cx="1218752" cy="2572920"/>
          </a:xfrm>
          <a:prstGeom prst="rect">
            <a:avLst/>
          </a:prstGeom>
        </p:spPr>
      </p:pic>
      <p:pic>
        <p:nvPicPr>
          <p:cNvPr id="7" name="図 6" descr="図形 が含まれている画像&#10;&#10;自動的に生成された説明">
            <a:extLst>
              <a:ext uri="{FF2B5EF4-FFF2-40B4-BE49-F238E27FC236}">
                <a16:creationId xmlns:a16="http://schemas.microsoft.com/office/drawing/2014/main" id="{A34E4F5C-8098-FE07-7012-88BCE08E52F4}"/>
              </a:ext>
            </a:extLst>
          </p:cNvPr>
          <p:cNvPicPr>
            <a:picLocks noChangeAspect="1"/>
          </p:cNvPicPr>
          <p:nvPr/>
        </p:nvPicPr>
        <p:blipFill>
          <a:blip r:embed="rId3"/>
          <a:stretch>
            <a:fillRect/>
          </a:stretch>
        </p:blipFill>
        <p:spPr>
          <a:xfrm>
            <a:off x="631172" y="4215008"/>
            <a:ext cx="1348438" cy="1158657"/>
          </a:xfrm>
          <a:prstGeom prst="rect">
            <a:avLst/>
          </a:prstGeom>
        </p:spPr>
      </p:pic>
      <p:sp>
        <p:nvSpPr>
          <p:cNvPr id="8" name="テキスト ボックス 7">
            <a:extLst>
              <a:ext uri="{FF2B5EF4-FFF2-40B4-BE49-F238E27FC236}">
                <a16:creationId xmlns:a16="http://schemas.microsoft.com/office/drawing/2014/main" id="{0A6AA86F-0B7E-ABDE-B7DB-C749C29C4878}"/>
              </a:ext>
            </a:extLst>
          </p:cNvPr>
          <p:cNvSpPr txBox="1"/>
          <p:nvPr/>
        </p:nvSpPr>
        <p:spPr>
          <a:xfrm>
            <a:off x="631172" y="3198214"/>
            <a:ext cx="7160935" cy="584775"/>
          </a:xfrm>
          <a:prstGeom prst="rect">
            <a:avLst/>
          </a:prstGeom>
          <a:noFill/>
        </p:spPr>
        <p:txBody>
          <a:bodyPr wrap="none" rtlCol="0">
            <a:spAutoFit/>
          </a:bodyPr>
          <a:lstStyle/>
          <a:p>
            <a:r>
              <a:rPr kumimoji="1" lang="ja-JP" altLang="en-US" sz="3200" b="1">
                <a:solidFill>
                  <a:srgbClr val="FF0000"/>
                </a:solidFill>
                <a:latin typeface="Meiryo" panose="020B0604030504040204" pitchFamily="34" charset="-128"/>
                <a:ea typeface="Meiryo" panose="020B0604030504040204" pitchFamily="34" charset="-128"/>
              </a:rPr>
              <a:t>考えても絶対の正解は見つからない。</a:t>
            </a:r>
          </a:p>
        </p:txBody>
      </p:sp>
      <p:sp>
        <p:nvSpPr>
          <p:cNvPr id="9" name="正方形/長方形 8">
            <a:extLst>
              <a:ext uri="{FF2B5EF4-FFF2-40B4-BE49-F238E27FC236}">
                <a16:creationId xmlns:a16="http://schemas.microsoft.com/office/drawing/2014/main" id="{2E0BD71D-1CF3-EA01-3283-44AB6D0F70DF}"/>
              </a:ext>
            </a:extLst>
          </p:cNvPr>
          <p:cNvSpPr/>
          <p:nvPr/>
        </p:nvSpPr>
        <p:spPr>
          <a:xfrm>
            <a:off x="2099134" y="4215008"/>
            <a:ext cx="6449131" cy="1384995"/>
          </a:xfrm>
          <a:prstGeom prst="rect">
            <a:avLst/>
          </a:prstGeom>
        </p:spPr>
        <p:txBody>
          <a:bodyPr wrap="square">
            <a:spAutoFit/>
          </a:bodyPr>
          <a:lstStyle/>
          <a:p>
            <a:pPr marL="342900" indent="-342900" fontAlgn="base">
              <a:buFont typeface="Wingdings" pitchFamily="2" charset="2"/>
              <a:buChar char="ü"/>
            </a:pPr>
            <a:r>
              <a:rPr lang="ja-JP" altLang="en-US" sz="2800" b="1">
                <a:solidFill>
                  <a:srgbClr val="0070C0"/>
                </a:solidFill>
                <a:latin typeface="Meiryo" panose="020B0604030504040204" pitchFamily="34" charset="-128"/>
                <a:ea typeface="Meiryo" panose="020B0604030504040204" pitchFamily="34" charset="-128"/>
              </a:rPr>
              <a:t>自分で考えて、答え（仮説）創る。</a:t>
            </a:r>
          </a:p>
          <a:p>
            <a:pPr marL="342900" indent="-342900" fontAlgn="base">
              <a:buFont typeface="Wingdings" pitchFamily="2" charset="2"/>
              <a:buChar char="ü"/>
            </a:pPr>
            <a:r>
              <a:rPr lang="ja-JP" altLang="en-US" sz="2800" b="1">
                <a:solidFill>
                  <a:srgbClr val="0070C0"/>
                </a:solidFill>
                <a:latin typeface="Meiryo" panose="020B0604030504040204" pitchFamily="34" charset="-128"/>
                <a:ea typeface="Meiryo" panose="020B0604030504040204" pitchFamily="34" charset="-128"/>
              </a:rPr>
              <a:t>直ちに実践して、結果を確認する。</a:t>
            </a:r>
            <a:endParaRPr lang="en-US" altLang="ja-JP" sz="2800" b="1" dirty="0">
              <a:solidFill>
                <a:srgbClr val="0070C0"/>
              </a:solidFill>
              <a:latin typeface="Meiryo" panose="020B0604030504040204" pitchFamily="34" charset="-128"/>
              <a:ea typeface="Meiryo" panose="020B0604030504040204" pitchFamily="34" charset="-128"/>
            </a:endParaRPr>
          </a:p>
          <a:p>
            <a:pPr marL="342900" indent="-342900" fontAlgn="base">
              <a:buFont typeface="Wingdings" pitchFamily="2" charset="2"/>
              <a:buChar char="ü"/>
            </a:pPr>
            <a:r>
              <a:rPr lang="ja-JP" altLang="en-US" sz="2800" b="1">
                <a:solidFill>
                  <a:srgbClr val="0070C0"/>
                </a:solidFill>
                <a:latin typeface="Meiryo" panose="020B0604030504040204" pitchFamily="34" charset="-128"/>
                <a:ea typeface="Meiryo" panose="020B0604030504040204" pitchFamily="34" charset="-128"/>
              </a:rPr>
              <a:t>結果から改善し、仮説を更新する。</a:t>
            </a:r>
            <a:endParaRPr lang="ja-JP" altLang="en-US" sz="2800" b="1" i="0">
              <a:solidFill>
                <a:srgbClr val="0070C0"/>
              </a:solidFill>
              <a:effectLst/>
              <a:latin typeface="Meiryo" panose="020B0604030504040204" pitchFamily="34" charset="-128"/>
              <a:ea typeface="Meiryo" panose="020B0604030504040204" pitchFamily="34" charset="-128"/>
            </a:endParaRPr>
          </a:p>
        </p:txBody>
      </p:sp>
      <p:sp>
        <p:nvSpPr>
          <p:cNvPr id="10" name="テキスト ボックス 9">
            <a:extLst>
              <a:ext uri="{FF2B5EF4-FFF2-40B4-BE49-F238E27FC236}">
                <a16:creationId xmlns:a16="http://schemas.microsoft.com/office/drawing/2014/main" id="{D5160304-E540-4E08-E7BD-E5F750A0213D}"/>
              </a:ext>
            </a:extLst>
          </p:cNvPr>
          <p:cNvSpPr txBox="1"/>
          <p:nvPr/>
        </p:nvSpPr>
        <p:spPr>
          <a:xfrm>
            <a:off x="595735" y="5803035"/>
            <a:ext cx="7969426" cy="492443"/>
          </a:xfrm>
          <a:prstGeom prst="rect">
            <a:avLst/>
          </a:prstGeom>
          <a:noFill/>
        </p:spPr>
        <p:txBody>
          <a:bodyPr wrap="none" rtlCol="0">
            <a:spAutoFit/>
          </a:bodyPr>
          <a:lstStyle/>
          <a:p>
            <a:r>
              <a:rPr kumimoji="1" lang="en-US" altLang="ja-JP" sz="2600" b="1" dirty="0">
                <a:solidFill>
                  <a:schemeClr val="accent6">
                    <a:lumMod val="75000"/>
                  </a:schemeClr>
                </a:solidFill>
                <a:latin typeface="Meiryo" panose="020B0604030504040204" pitchFamily="34" charset="-128"/>
                <a:ea typeface="Meiryo" panose="020B0604030504040204" pitchFamily="34" charset="-128"/>
              </a:rPr>
              <a:t>“Try and Learn”</a:t>
            </a:r>
            <a:r>
              <a:rPr kumimoji="1" lang="ja-JP" altLang="en-US" sz="2600">
                <a:solidFill>
                  <a:schemeClr val="accent6">
                    <a:lumMod val="75000"/>
                  </a:schemeClr>
                </a:solidFill>
                <a:latin typeface="Meiryo" panose="020B0604030504040204" pitchFamily="34" charset="-128"/>
                <a:ea typeface="Meiryo" panose="020B0604030504040204" pitchFamily="34" charset="-128"/>
              </a:rPr>
              <a:t>を繰り返し</a:t>
            </a:r>
            <a:r>
              <a:rPr kumimoji="1" lang="ja-JP" altLang="en-US" sz="2600" b="1" u="sng">
                <a:solidFill>
                  <a:schemeClr val="accent6">
                    <a:lumMod val="75000"/>
                  </a:schemeClr>
                </a:solidFill>
                <a:latin typeface="Meiryo" panose="020B0604030504040204" pitchFamily="34" charset="-128"/>
                <a:ea typeface="Meiryo" panose="020B0604030504040204" pitchFamily="34" charset="-128"/>
              </a:rPr>
              <a:t>自分の正解</a:t>
            </a:r>
            <a:r>
              <a:rPr kumimoji="1" lang="ja-JP" altLang="en-US" sz="2600">
                <a:solidFill>
                  <a:schemeClr val="accent6">
                    <a:lumMod val="75000"/>
                  </a:schemeClr>
                </a:solidFill>
                <a:latin typeface="Meiryo" panose="020B0604030504040204" pitchFamily="34" charset="-128"/>
                <a:ea typeface="Meiryo" panose="020B0604030504040204" pitchFamily="34" charset="-128"/>
              </a:rPr>
              <a:t>を見つける</a:t>
            </a:r>
          </a:p>
        </p:txBody>
      </p:sp>
      <p:grpSp>
        <p:nvGrpSpPr>
          <p:cNvPr id="11" name="グループ化 10">
            <a:extLst>
              <a:ext uri="{FF2B5EF4-FFF2-40B4-BE49-F238E27FC236}">
                <a16:creationId xmlns:a16="http://schemas.microsoft.com/office/drawing/2014/main" id="{DDEBCFAF-EDC4-30C4-7832-BA051CB05F6A}"/>
              </a:ext>
            </a:extLst>
          </p:cNvPr>
          <p:cNvGrpSpPr/>
          <p:nvPr/>
        </p:nvGrpSpPr>
        <p:grpSpPr>
          <a:xfrm>
            <a:off x="2525485" y="2591994"/>
            <a:ext cx="3293560" cy="584775"/>
            <a:chOff x="2525485" y="2591994"/>
            <a:chExt cx="3293560" cy="584775"/>
          </a:xfrm>
        </p:grpSpPr>
        <p:sp>
          <p:nvSpPr>
            <p:cNvPr id="3" name="角丸四角形吹き出し 2">
              <a:extLst>
                <a:ext uri="{FF2B5EF4-FFF2-40B4-BE49-F238E27FC236}">
                  <a16:creationId xmlns:a16="http://schemas.microsoft.com/office/drawing/2014/main" id="{EAF9160E-120A-B71F-5FE3-CF4E84D4F917}"/>
                </a:ext>
              </a:extLst>
            </p:cNvPr>
            <p:cNvSpPr/>
            <p:nvPr/>
          </p:nvSpPr>
          <p:spPr>
            <a:xfrm>
              <a:off x="2525485" y="2591994"/>
              <a:ext cx="3236784" cy="584775"/>
            </a:xfrm>
            <a:prstGeom prst="wedgeRoundRectCallout">
              <a:avLst>
                <a:gd name="adj1" fmla="val -86587"/>
                <a:gd name="adj2" fmla="val 64311"/>
                <a:gd name="adj3" fmla="val 16667"/>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テキスト ボックス 5">
              <a:extLst>
                <a:ext uri="{FF2B5EF4-FFF2-40B4-BE49-F238E27FC236}">
                  <a16:creationId xmlns:a16="http://schemas.microsoft.com/office/drawing/2014/main" id="{E11F6718-B87B-1569-248E-EC6A24341CE7}"/>
                </a:ext>
              </a:extLst>
            </p:cNvPr>
            <p:cNvSpPr txBox="1"/>
            <p:nvPr/>
          </p:nvSpPr>
          <p:spPr>
            <a:xfrm>
              <a:off x="2582261" y="2653549"/>
              <a:ext cx="3236784" cy="523220"/>
            </a:xfrm>
            <a:prstGeom prst="rect">
              <a:avLst/>
            </a:prstGeom>
            <a:noFill/>
          </p:spPr>
          <p:txBody>
            <a:bodyPr wrap="none" rtlCol="0">
              <a:spAutoFit/>
            </a:bodyPr>
            <a:lstStyle/>
            <a:p>
              <a:r>
                <a:rPr kumimoji="1" lang="ja-JP" altLang="en-US" sz="1400">
                  <a:solidFill>
                    <a:schemeClr val="bg1"/>
                  </a:solidFill>
                  <a:latin typeface="Meiryo" panose="020B0604030504040204" pitchFamily="34" charset="-128"/>
                  <a:ea typeface="Meiryo" panose="020B0604030504040204" pitchFamily="34" charset="-128"/>
                </a:rPr>
                <a:t>考えるな！</a:t>
              </a:r>
              <a:r>
                <a:rPr lang="ja-JP" altLang="en-US" sz="1400">
                  <a:solidFill>
                    <a:schemeClr val="bg1"/>
                  </a:solidFill>
                  <a:latin typeface="Meiryo" panose="020B0604030504040204" pitchFamily="34" charset="-128"/>
                  <a:ea typeface="Meiryo" panose="020B0604030504040204" pitchFamily="34" charset="-128"/>
                </a:rPr>
                <a:t>ということではない。</a:t>
              </a:r>
              <a:endParaRPr lang="en-US" altLang="ja-JP" sz="1400" dirty="0">
                <a:solidFill>
                  <a:schemeClr val="bg1"/>
                </a:solidFill>
                <a:latin typeface="Meiryo" panose="020B0604030504040204" pitchFamily="34" charset="-128"/>
                <a:ea typeface="Meiryo" panose="020B0604030504040204" pitchFamily="34" charset="-128"/>
              </a:endParaRPr>
            </a:p>
            <a:p>
              <a:r>
                <a:rPr kumimoji="1" lang="ja-JP" altLang="en-US" sz="1400">
                  <a:solidFill>
                    <a:schemeClr val="bg1"/>
                  </a:solidFill>
                  <a:latin typeface="Meiryo" panose="020B0604030504040204" pitchFamily="34" charset="-128"/>
                  <a:ea typeface="Meiryo" panose="020B0604030504040204" pitchFamily="34" charset="-128"/>
                </a:rPr>
                <a:t>考えたことが正解である保証はない。</a:t>
              </a:r>
            </a:p>
          </p:txBody>
        </p:sp>
      </p:grpSp>
    </p:spTree>
    <p:extLst>
      <p:ext uri="{BB962C8B-B14F-4D97-AF65-F5344CB8AC3E}">
        <p14:creationId xmlns:p14="http://schemas.microsoft.com/office/powerpoint/2010/main" val="2563315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down)">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itle 1">
            <a:extLst>
              <a:ext uri="{FF2B5EF4-FFF2-40B4-BE49-F238E27FC236}">
                <a16:creationId xmlns:a16="http://schemas.microsoft.com/office/drawing/2014/main" id="{06291CD7-6686-6FFE-CE5B-EC0FAF6189FB}"/>
              </a:ext>
            </a:extLst>
          </p:cNvPr>
          <p:cNvSpPr>
            <a:spLocks noGrp="1"/>
          </p:cNvSpPr>
          <p:nvPr>
            <p:ph type="title"/>
          </p:nvPr>
        </p:nvSpPr>
        <p:spPr>
          <a:xfrm>
            <a:off x="230400" y="266400"/>
            <a:ext cx="8686800" cy="416221"/>
          </a:xfrm>
        </p:spPr>
        <p:txBody>
          <a:bodyPr/>
          <a:lstStyle/>
          <a:p>
            <a:r>
              <a:rPr lang="en-US" dirty="0" err="1"/>
              <a:t>プロとは何か</a:t>
            </a:r>
            <a:endParaRPr lang="en-US" dirty="0"/>
          </a:p>
        </p:txBody>
      </p:sp>
      <p:pic>
        <p:nvPicPr>
          <p:cNvPr id="3" name="図 2">
            <a:extLst>
              <a:ext uri="{FF2B5EF4-FFF2-40B4-BE49-F238E27FC236}">
                <a16:creationId xmlns:a16="http://schemas.microsoft.com/office/drawing/2014/main" id="{0BD6F3F0-5A3E-C3CC-D3FE-B20013AD36C5}"/>
              </a:ext>
            </a:extLst>
          </p:cNvPr>
          <p:cNvPicPr>
            <a:picLocks noChangeAspect="1"/>
          </p:cNvPicPr>
          <p:nvPr/>
        </p:nvPicPr>
        <p:blipFill>
          <a:blip r:embed="rId2"/>
          <a:stretch>
            <a:fillRect/>
          </a:stretch>
        </p:blipFill>
        <p:spPr>
          <a:xfrm>
            <a:off x="3632428" y="976975"/>
            <a:ext cx="1840601" cy="2103544"/>
          </a:xfrm>
          <a:prstGeom prst="rect">
            <a:avLst/>
          </a:prstGeom>
          <a:ln>
            <a:noFill/>
          </a:ln>
          <a:effectLst>
            <a:softEdge rad="112500"/>
          </a:effectLst>
        </p:spPr>
      </p:pic>
      <p:pic>
        <p:nvPicPr>
          <p:cNvPr id="4" name="図 3">
            <a:extLst>
              <a:ext uri="{FF2B5EF4-FFF2-40B4-BE49-F238E27FC236}">
                <a16:creationId xmlns:a16="http://schemas.microsoft.com/office/drawing/2014/main" id="{1A7FDF10-E486-C0C0-9234-65DE03D9C994}"/>
              </a:ext>
            </a:extLst>
          </p:cNvPr>
          <p:cNvPicPr>
            <a:picLocks noChangeAspect="1"/>
          </p:cNvPicPr>
          <p:nvPr/>
        </p:nvPicPr>
        <p:blipFill>
          <a:blip r:embed="rId3"/>
          <a:stretch>
            <a:fillRect/>
          </a:stretch>
        </p:blipFill>
        <p:spPr>
          <a:xfrm>
            <a:off x="1233982" y="976975"/>
            <a:ext cx="1568863" cy="2103544"/>
          </a:xfrm>
          <a:prstGeom prst="rect">
            <a:avLst/>
          </a:prstGeom>
          <a:ln>
            <a:noFill/>
          </a:ln>
          <a:effectLst>
            <a:softEdge rad="112500"/>
          </a:effectLst>
        </p:spPr>
      </p:pic>
      <p:pic>
        <p:nvPicPr>
          <p:cNvPr id="5" name="図 4">
            <a:extLst>
              <a:ext uri="{FF2B5EF4-FFF2-40B4-BE49-F238E27FC236}">
                <a16:creationId xmlns:a16="http://schemas.microsoft.com/office/drawing/2014/main" id="{E9016225-6029-A294-D3C5-4981B97A3518}"/>
              </a:ext>
            </a:extLst>
          </p:cNvPr>
          <p:cNvPicPr>
            <a:picLocks noChangeAspect="1"/>
          </p:cNvPicPr>
          <p:nvPr/>
        </p:nvPicPr>
        <p:blipFill>
          <a:blip r:embed="rId4"/>
          <a:stretch>
            <a:fillRect/>
          </a:stretch>
        </p:blipFill>
        <p:spPr>
          <a:xfrm>
            <a:off x="6302612" y="976976"/>
            <a:ext cx="1684511" cy="2103543"/>
          </a:xfrm>
          <a:prstGeom prst="rect">
            <a:avLst/>
          </a:prstGeom>
          <a:ln>
            <a:noFill/>
          </a:ln>
          <a:effectLst>
            <a:softEdge rad="112500"/>
          </a:effectLst>
        </p:spPr>
      </p:pic>
      <p:pic>
        <p:nvPicPr>
          <p:cNvPr id="6" name="図 5">
            <a:extLst>
              <a:ext uri="{FF2B5EF4-FFF2-40B4-BE49-F238E27FC236}">
                <a16:creationId xmlns:a16="http://schemas.microsoft.com/office/drawing/2014/main" id="{7566C1C5-72BF-62FC-0C21-F0CCCAD77296}"/>
              </a:ext>
            </a:extLst>
          </p:cNvPr>
          <p:cNvPicPr>
            <a:picLocks noChangeAspect="1"/>
          </p:cNvPicPr>
          <p:nvPr/>
        </p:nvPicPr>
        <p:blipFill>
          <a:blip r:embed="rId5"/>
          <a:stretch>
            <a:fillRect/>
          </a:stretch>
        </p:blipFill>
        <p:spPr>
          <a:xfrm>
            <a:off x="3633693" y="4065476"/>
            <a:ext cx="1884932" cy="2403288"/>
          </a:xfrm>
          <a:prstGeom prst="rect">
            <a:avLst/>
          </a:prstGeom>
          <a:ln>
            <a:noFill/>
          </a:ln>
          <a:effectLst>
            <a:softEdge rad="112500"/>
          </a:effectLst>
        </p:spPr>
      </p:pic>
      <p:pic>
        <p:nvPicPr>
          <p:cNvPr id="7" name="図 6">
            <a:extLst>
              <a:ext uri="{FF2B5EF4-FFF2-40B4-BE49-F238E27FC236}">
                <a16:creationId xmlns:a16="http://schemas.microsoft.com/office/drawing/2014/main" id="{6A00A476-EEFF-2993-3B10-B38BE0618229}"/>
              </a:ext>
            </a:extLst>
          </p:cNvPr>
          <p:cNvPicPr>
            <a:picLocks noChangeAspect="1"/>
          </p:cNvPicPr>
          <p:nvPr/>
        </p:nvPicPr>
        <p:blipFill>
          <a:blip r:embed="rId6"/>
          <a:stretch>
            <a:fillRect/>
          </a:stretch>
        </p:blipFill>
        <p:spPr>
          <a:xfrm>
            <a:off x="1196236" y="4065476"/>
            <a:ext cx="1739468" cy="2301448"/>
          </a:xfrm>
          <a:prstGeom prst="rect">
            <a:avLst/>
          </a:prstGeom>
          <a:ln>
            <a:noFill/>
          </a:ln>
          <a:effectLst>
            <a:softEdge rad="112500"/>
          </a:effectLst>
        </p:spPr>
      </p:pic>
      <p:pic>
        <p:nvPicPr>
          <p:cNvPr id="8" name="図 7">
            <a:extLst>
              <a:ext uri="{FF2B5EF4-FFF2-40B4-BE49-F238E27FC236}">
                <a16:creationId xmlns:a16="http://schemas.microsoft.com/office/drawing/2014/main" id="{3FACD73E-36B8-CEC8-F30C-20C5E45B8A58}"/>
              </a:ext>
            </a:extLst>
          </p:cNvPr>
          <p:cNvPicPr>
            <a:picLocks noChangeAspect="1"/>
          </p:cNvPicPr>
          <p:nvPr/>
        </p:nvPicPr>
        <p:blipFill>
          <a:blip r:embed="rId7"/>
          <a:stretch>
            <a:fillRect/>
          </a:stretch>
        </p:blipFill>
        <p:spPr>
          <a:xfrm>
            <a:off x="6206279" y="4113436"/>
            <a:ext cx="1806728" cy="2228297"/>
          </a:xfrm>
          <a:prstGeom prst="rect">
            <a:avLst/>
          </a:prstGeom>
          <a:ln>
            <a:noFill/>
          </a:ln>
          <a:effectLst>
            <a:softEdge rad="112500"/>
          </a:effectLst>
        </p:spPr>
      </p:pic>
      <p:sp>
        <p:nvSpPr>
          <p:cNvPr id="9" name="テキスト ボックス 8">
            <a:extLst>
              <a:ext uri="{FF2B5EF4-FFF2-40B4-BE49-F238E27FC236}">
                <a16:creationId xmlns:a16="http://schemas.microsoft.com/office/drawing/2014/main" id="{D6183D3D-299D-EC94-122C-27BAEEBA65B7}"/>
              </a:ext>
            </a:extLst>
          </p:cNvPr>
          <p:cNvSpPr txBox="1"/>
          <p:nvPr/>
        </p:nvSpPr>
        <p:spPr>
          <a:xfrm>
            <a:off x="940236" y="3080519"/>
            <a:ext cx="7263528" cy="907941"/>
          </a:xfrm>
          <a:prstGeom prst="rect">
            <a:avLst/>
          </a:prstGeom>
          <a:noFill/>
        </p:spPr>
        <p:txBody>
          <a:bodyPr wrap="none" rtlCol="0">
            <a:spAutoFit/>
          </a:bodyPr>
          <a:lstStyle/>
          <a:p>
            <a:pPr algn="ctr" defTabSz="443484">
              <a:spcAft>
                <a:spcPts val="600"/>
              </a:spcAft>
            </a:pPr>
            <a:r>
              <a:rPr kumimoji="1" lang="ja-JP" altLang="en-US" sz="2400" kern="1200">
                <a:solidFill>
                  <a:schemeClr val="tx1"/>
                </a:solidFill>
                <a:latin typeface="YuMincho +36p Kana Medium" panose="02020500000000000000" pitchFamily="18" charset="-128"/>
                <a:ea typeface="YuMincho +36p Kana Medium" panose="02020500000000000000" pitchFamily="18" charset="-128"/>
              </a:rPr>
              <a:t>一流あるいはプロと言われる人たちは、</a:t>
            </a:r>
            <a:endParaRPr kumimoji="1" lang="en-US" altLang="ja-JP" sz="2400" kern="1200" dirty="0">
              <a:solidFill>
                <a:schemeClr val="tx1"/>
              </a:solidFill>
              <a:latin typeface="YuMincho +36p Kana Medium" panose="02020500000000000000" pitchFamily="18" charset="-128"/>
              <a:ea typeface="YuMincho +36p Kana Medium" panose="02020500000000000000" pitchFamily="18" charset="-128"/>
            </a:endParaRPr>
          </a:p>
          <a:p>
            <a:pPr algn="ctr" defTabSz="443484">
              <a:spcAft>
                <a:spcPts val="600"/>
              </a:spcAft>
            </a:pPr>
            <a:r>
              <a:rPr kumimoji="1" lang="ja-JP" altLang="en-US" sz="2400" kern="1200">
                <a:solidFill>
                  <a:schemeClr val="tx1"/>
                </a:solidFill>
                <a:latin typeface="YuMincho +36p Kana Medium" panose="02020500000000000000" pitchFamily="18" charset="-128"/>
                <a:ea typeface="YuMincho +36p Kana Medium" panose="02020500000000000000" pitchFamily="18" charset="-128"/>
              </a:rPr>
              <a:t>自分で正解を作り続け、</a:t>
            </a:r>
            <a:r>
              <a:rPr lang="ja-JP" altLang="en-US" sz="2400">
                <a:latin typeface="YuMincho +36p Kana Medium" panose="02020500000000000000" pitchFamily="18" charset="-128"/>
                <a:ea typeface="YuMincho +36p Kana Medium" panose="02020500000000000000" pitchFamily="18" charset="-128"/>
              </a:rPr>
              <a:t>それに従い行動した人たち</a:t>
            </a:r>
            <a:endParaRPr kumimoji="1" lang="ja-JP" altLang="en-US" sz="2400">
              <a:latin typeface="YuMincho +36p Kana Medium" panose="02020500000000000000" pitchFamily="18" charset="-128"/>
              <a:ea typeface="YuMincho +36p Kana Medium" panose="02020500000000000000" pitchFamily="18" charset="-128"/>
            </a:endParaRPr>
          </a:p>
        </p:txBody>
      </p:sp>
    </p:spTree>
    <p:extLst>
      <p:ext uri="{BB962C8B-B14F-4D97-AF65-F5344CB8AC3E}">
        <p14:creationId xmlns:p14="http://schemas.microsoft.com/office/powerpoint/2010/main" val="181991815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descr="テキスト, 手紙&#10;&#10;自動的に生成された説明">
            <a:extLst>
              <a:ext uri="{FF2B5EF4-FFF2-40B4-BE49-F238E27FC236}">
                <a16:creationId xmlns:a16="http://schemas.microsoft.com/office/drawing/2014/main" id="{0059D80B-7D8D-A2A3-8568-CAB96DBB662F}"/>
              </a:ext>
            </a:extLst>
          </p:cNvPr>
          <p:cNvPicPr>
            <a:picLocks noChangeAspect="1"/>
          </p:cNvPicPr>
          <p:nvPr/>
        </p:nvPicPr>
        <p:blipFill>
          <a:blip r:embed="rId2"/>
          <a:stretch>
            <a:fillRect/>
          </a:stretch>
        </p:blipFill>
        <p:spPr>
          <a:xfrm>
            <a:off x="4939721" y="1671890"/>
            <a:ext cx="3928065" cy="4669391"/>
          </a:xfrm>
          <a:prstGeom prst="rect">
            <a:avLst/>
          </a:prstGeom>
          <a:ln>
            <a:noFill/>
          </a:ln>
          <a:effectLst>
            <a:outerShdw blurRad="292100" dist="139700" dir="2700000" algn="tl" rotWithShape="0">
              <a:srgbClr val="333333">
                <a:alpha val="65000"/>
              </a:srgbClr>
            </a:outerShdw>
          </a:effectLst>
        </p:spPr>
      </p:pic>
      <p:sp>
        <p:nvSpPr>
          <p:cNvPr id="13" name="ホームベース 12">
            <a:extLst>
              <a:ext uri="{FF2B5EF4-FFF2-40B4-BE49-F238E27FC236}">
                <a16:creationId xmlns:a16="http://schemas.microsoft.com/office/drawing/2014/main" id="{EAF87171-54D7-11AF-50F4-44D923723DA0}"/>
              </a:ext>
            </a:extLst>
          </p:cNvPr>
          <p:cNvSpPr/>
          <p:nvPr/>
        </p:nvSpPr>
        <p:spPr>
          <a:xfrm>
            <a:off x="302409" y="1819257"/>
            <a:ext cx="4740321" cy="1937013"/>
          </a:xfrm>
          <a:prstGeom prst="homePlate">
            <a:avLst>
              <a:gd name="adj" fmla="val 23087"/>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 name="ホームベース 13">
            <a:extLst>
              <a:ext uri="{FF2B5EF4-FFF2-40B4-BE49-F238E27FC236}">
                <a16:creationId xmlns:a16="http://schemas.microsoft.com/office/drawing/2014/main" id="{254C77DE-30DD-520C-F1C9-79E4EF9C79C8}"/>
              </a:ext>
            </a:extLst>
          </p:cNvPr>
          <p:cNvSpPr/>
          <p:nvPr/>
        </p:nvSpPr>
        <p:spPr>
          <a:xfrm>
            <a:off x="302409" y="4231129"/>
            <a:ext cx="4740321" cy="1937013"/>
          </a:xfrm>
          <a:prstGeom prst="homePlate">
            <a:avLst>
              <a:gd name="adj" fmla="val 23615"/>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82BE8CB9-577C-05DA-D771-6F1F76066813}"/>
              </a:ext>
            </a:extLst>
          </p:cNvPr>
          <p:cNvSpPr>
            <a:spLocks noGrp="1"/>
          </p:cNvSpPr>
          <p:nvPr>
            <p:ph type="title"/>
          </p:nvPr>
        </p:nvSpPr>
        <p:spPr/>
        <p:txBody>
          <a:bodyPr/>
          <a:lstStyle/>
          <a:p>
            <a:r>
              <a:rPr lang="ja-JP" altLang="en-US" dirty="0">
                <a:latin typeface="Meiryo" panose="020B0604030504040204" pitchFamily="34" charset="-128"/>
                <a:ea typeface="Meiryo" panose="020B0604030504040204" pitchFamily="34" charset="-128"/>
              </a:rPr>
              <a:t>ソフトウェアが世界を呑み込む時代</a:t>
            </a:r>
            <a:endParaRPr kumimoji="1" lang="ja-JP" altLang="en-US" dirty="0"/>
          </a:p>
        </p:txBody>
      </p:sp>
      <p:sp>
        <p:nvSpPr>
          <p:cNvPr id="6" name="テキスト ボックス 5">
            <a:extLst>
              <a:ext uri="{FF2B5EF4-FFF2-40B4-BE49-F238E27FC236}">
                <a16:creationId xmlns:a16="http://schemas.microsoft.com/office/drawing/2014/main" id="{D33A6EE4-313A-C837-4688-08BF32F6F037}"/>
              </a:ext>
            </a:extLst>
          </p:cNvPr>
          <p:cNvSpPr txBox="1"/>
          <p:nvPr/>
        </p:nvSpPr>
        <p:spPr>
          <a:xfrm>
            <a:off x="302409" y="2085457"/>
            <a:ext cx="4357527" cy="1415772"/>
          </a:xfrm>
          <a:prstGeom prst="rect">
            <a:avLst/>
          </a:prstGeom>
          <a:noFill/>
        </p:spPr>
        <p:txBody>
          <a:bodyPr wrap="square">
            <a:spAutoFit/>
          </a:bodyPr>
          <a:lstStyle/>
          <a:p>
            <a:r>
              <a:rPr lang="ja-JP" altLang="en-US" sz="2000" dirty="0">
                <a:solidFill>
                  <a:schemeClr val="bg1"/>
                </a:solidFill>
                <a:latin typeface="Meiryo" panose="020B0604030504040204" pitchFamily="34" charset="-128"/>
                <a:ea typeface="Meiryo" panose="020B0604030504040204" pitchFamily="34" charset="-128"/>
              </a:rPr>
              <a:t>Software is eating the world, </a:t>
            </a:r>
            <a:endParaRPr lang="en-US" altLang="ja-JP" sz="2000" dirty="0">
              <a:solidFill>
                <a:schemeClr val="bg1"/>
              </a:solidFill>
              <a:latin typeface="Meiryo" panose="020B0604030504040204" pitchFamily="34" charset="-128"/>
              <a:ea typeface="Meiryo" panose="020B0604030504040204" pitchFamily="34" charset="-128"/>
            </a:endParaRPr>
          </a:p>
          <a:p>
            <a:r>
              <a:rPr lang="ja-JP" altLang="en-US" sz="2000" b="1" u="sng" dirty="0">
                <a:solidFill>
                  <a:schemeClr val="bg1"/>
                </a:solidFill>
                <a:latin typeface="Meiryo" panose="020B0604030504040204" pitchFamily="34" charset="-128"/>
                <a:ea typeface="Meiryo" panose="020B0604030504040204" pitchFamily="34" charset="-128"/>
              </a:rPr>
              <a:t>in all sectors</a:t>
            </a:r>
            <a:endParaRPr lang="en-US" altLang="ja-JP" sz="2000" b="1" u="sng" dirty="0">
              <a:solidFill>
                <a:schemeClr val="bg1"/>
              </a:solidFill>
              <a:latin typeface="Meiryo" panose="020B0604030504040204" pitchFamily="34" charset="-128"/>
              <a:ea typeface="Meiryo" panose="020B0604030504040204" pitchFamily="34" charset="-128"/>
            </a:endParaRPr>
          </a:p>
          <a:p>
            <a:endParaRPr lang="en-US" altLang="ja-JP" sz="1000" dirty="0">
              <a:solidFill>
                <a:schemeClr val="bg1"/>
              </a:solidFill>
              <a:highlight>
                <a:srgbClr val="FFFF00"/>
              </a:highlight>
              <a:latin typeface="Meiryo" panose="020B0604030504040204" pitchFamily="34" charset="-128"/>
              <a:ea typeface="Meiryo" panose="020B0604030504040204" pitchFamily="34" charset="-128"/>
            </a:endParaRPr>
          </a:p>
          <a:p>
            <a:r>
              <a:rPr lang="ja-JP" altLang="en-US" b="1" u="sng" dirty="0">
                <a:solidFill>
                  <a:schemeClr val="bg1"/>
                </a:solidFill>
                <a:latin typeface="Meiryo" panose="020B0604030504040204" pitchFamily="34" charset="-128"/>
                <a:ea typeface="Meiryo" panose="020B0604030504040204" pitchFamily="34" charset="-128"/>
              </a:rPr>
              <a:t>全ての分野で</a:t>
            </a:r>
            <a:r>
              <a:rPr lang="ja-JP" altLang="en-US" dirty="0">
                <a:solidFill>
                  <a:schemeClr val="bg1"/>
                </a:solidFill>
                <a:latin typeface="Meiryo" panose="020B0604030504040204" pitchFamily="34" charset="-128"/>
                <a:ea typeface="Meiryo" panose="020B0604030504040204" pitchFamily="34" charset="-128"/>
              </a:rPr>
              <a:t>、ソフトウェアが世界を呑み込む</a:t>
            </a:r>
          </a:p>
        </p:txBody>
      </p:sp>
      <p:sp>
        <p:nvSpPr>
          <p:cNvPr id="8" name="テキスト ボックス 7">
            <a:extLst>
              <a:ext uri="{FF2B5EF4-FFF2-40B4-BE49-F238E27FC236}">
                <a16:creationId xmlns:a16="http://schemas.microsoft.com/office/drawing/2014/main" id="{B6EDA72E-53DE-F2C1-28C7-64B39786DF33}"/>
              </a:ext>
            </a:extLst>
          </p:cNvPr>
          <p:cNvSpPr txBox="1"/>
          <p:nvPr/>
        </p:nvSpPr>
        <p:spPr>
          <a:xfrm>
            <a:off x="395267" y="4328466"/>
            <a:ext cx="4301181" cy="1723549"/>
          </a:xfrm>
          <a:prstGeom prst="rect">
            <a:avLst/>
          </a:prstGeom>
          <a:noFill/>
        </p:spPr>
        <p:txBody>
          <a:bodyPr wrap="square">
            <a:spAutoFit/>
          </a:bodyPr>
          <a:lstStyle/>
          <a:p>
            <a:r>
              <a:rPr lang="ja-JP" altLang="en-US" sz="2000">
                <a:solidFill>
                  <a:schemeClr val="bg1"/>
                </a:solidFill>
                <a:latin typeface="Meiryo" panose="020B0604030504040204" pitchFamily="34" charset="-128"/>
                <a:ea typeface="Meiryo" panose="020B0604030504040204" pitchFamily="34" charset="-128"/>
              </a:rPr>
              <a:t>In the future</a:t>
            </a:r>
            <a:r>
              <a:rPr lang="en-US" altLang="ja-JP" sz="2000" dirty="0">
                <a:solidFill>
                  <a:schemeClr val="bg1"/>
                </a:solidFill>
                <a:latin typeface="Meiryo" panose="020B0604030504040204" pitchFamily="34" charset="-128"/>
                <a:ea typeface="Meiryo" panose="020B0604030504040204" pitchFamily="34" charset="-128"/>
              </a:rPr>
              <a:t>,</a:t>
            </a:r>
            <a:endParaRPr lang="ja-JP" altLang="en-US" sz="2000">
              <a:solidFill>
                <a:schemeClr val="bg1"/>
              </a:solidFill>
              <a:latin typeface="Meiryo" panose="020B0604030504040204" pitchFamily="34" charset="-128"/>
              <a:ea typeface="Meiryo" panose="020B0604030504040204" pitchFamily="34" charset="-128"/>
            </a:endParaRPr>
          </a:p>
          <a:p>
            <a:r>
              <a:rPr lang="ja-JP" altLang="en-US" sz="2000" b="1" u="sng">
                <a:solidFill>
                  <a:schemeClr val="bg1"/>
                </a:solidFill>
                <a:latin typeface="Meiryo" panose="020B0604030504040204" pitchFamily="34" charset="-128"/>
                <a:ea typeface="Meiryo" panose="020B0604030504040204" pitchFamily="34" charset="-128"/>
              </a:rPr>
              <a:t>every company </a:t>
            </a:r>
            <a:r>
              <a:rPr lang="ja-JP" altLang="en-US" sz="2000">
                <a:solidFill>
                  <a:schemeClr val="bg1"/>
                </a:solidFill>
                <a:latin typeface="Meiryo" panose="020B0604030504040204" pitchFamily="34" charset="-128"/>
                <a:ea typeface="Meiryo" panose="020B0604030504040204" pitchFamily="34" charset="-128"/>
              </a:rPr>
              <a:t>will become software company</a:t>
            </a:r>
            <a:endParaRPr lang="en-US" altLang="ja-JP" sz="2000" dirty="0">
              <a:solidFill>
                <a:schemeClr val="bg1"/>
              </a:solidFill>
              <a:latin typeface="Meiryo" panose="020B0604030504040204" pitchFamily="34" charset="-128"/>
              <a:ea typeface="Meiryo" panose="020B0604030504040204" pitchFamily="34" charset="-128"/>
            </a:endParaRPr>
          </a:p>
          <a:p>
            <a:endParaRPr lang="en-US" altLang="ja-JP" sz="1000" dirty="0">
              <a:solidFill>
                <a:schemeClr val="bg1"/>
              </a:solidFill>
              <a:latin typeface="Meiryo" panose="020B0604030504040204" pitchFamily="34" charset="-128"/>
              <a:ea typeface="Meiryo" panose="020B0604030504040204" pitchFamily="34" charset="-128"/>
            </a:endParaRPr>
          </a:p>
          <a:p>
            <a:r>
              <a:rPr lang="ja-JP" altLang="en-US">
                <a:solidFill>
                  <a:schemeClr val="bg1"/>
                </a:solidFill>
                <a:latin typeface="Meiryo" panose="020B0604030504040204" pitchFamily="34" charset="-128"/>
                <a:ea typeface="Meiryo" panose="020B0604030504040204" pitchFamily="34" charset="-128"/>
              </a:rPr>
              <a:t>これからの時代は</a:t>
            </a:r>
          </a:p>
          <a:p>
            <a:r>
              <a:rPr lang="ja-JP" altLang="en-US" b="1" u="sng">
                <a:solidFill>
                  <a:schemeClr val="bg1"/>
                </a:solidFill>
                <a:latin typeface="Meiryo" panose="020B0604030504040204" pitchFamily="34" charset="-128"/>
                <a:ea typeface="Meiryo" panose="020B0604030504040204" pitchFamily="34" charset="-128"/>
              </a:rPr>
              <a:t>すべての会社が</a:t>
            </a:r>
            <a:r>
              <a:rPr lang="ja-JP" altLang="en-US">
                <a:solidFill>
                  <a:schemeClr val="bg1"/>
                </a:solidFill>
                <a:latin typeface="Meiryo" panose="020B0604030504040204" pitchFamily="34" charset="-128"/>
                <a:ea typeface="Meiryo" panose="020B0604030504040204" pitchFamily="34" charset="-128"/>
              </a:rPr>
              <a:t>ソフトウェア会社になる</a:t>
            </a:r>
          </a:p>
        </p:txBody>
      </p:sp>
      <p:sp>
        <p:nvSpPr>
          <p:cNvPr id="12" name="テキスト ボックス 11">
            <a:extLst>
              <a:ext uri="{FF2B5EF4-FFF2-40B4-BE49-F238E27FC236}">
                <a16:creationId xmlns:a16="http://schemas.microsoft.com/office/drawing/2014/main" id="{CB13594C-CF51-59AC-DF32-A9EB4AB58BED}"/>
              </a:ext>
            </a:extLst>
          </p:cNvPr>
          <p:cNvSpPr txBox="1"/>
          <p:nvPr/>
        </p:nvSpPr>
        <p:spPr>
          <a:xfrm>
            <a:off x="262650" y="843164"/>
            <a:ext cx="8545676" cy="800219"/>
          </a:xfrm>
          <a:prstGeom prst="rect">
            <a:avLst/>
          </a:prstGeom>
          <a:noFill/>
        </p:spPr>
        <p:txBody>
          <a:bodyPr wrap="square">
            <a:spAutoFit/>
          </a:bodyPr>
          <a:lstStyle/>
          <a:p>
            <a:r>
              <a:rPr lang="ja-JP" altLang="en-US" sz="1400" b="1">
                <a:latin typeface="Meiryo" panose="020B0604030504040204" pitchFamily="34" charset="-128"/>
                <a:ea typeface="Meiryo" panose="020B0604030504040204" pitchFamily="34" charset="-128"/>
              </a:rPr>
              <a:t>マーク・ローウェル・アンドリーセン</a:t>
            </a:r>
            <a:r>
              <a:rPr lang="ja-JP" altLang="en-US" sz="1400">
                <a:latin typeface="Meiryo" panose="020B0604030504040204" pitchFamily="34" charset="-128"/>
                <a:ea typeface="Meiryo" panose="020B0604030504040204" pitchFamily="34" charset="-128"/>
              </a:rPr>
              <a:t>（Marc Lowell Andreessen, 1971年7月9日 - ）</a:t>
            </a:r>
            <a:endParaRPr lang="en-US" altLang="ja-JP" sz="1400" dirty="0">
              <a:latin typeface="Meiryo" panose="020B0604030504040204" pitchFamily="34" charset="-128"/>
              <a:ea typeface="Meiryo" panose="020B0604030504040204" pitchFamily="34" charset="-128"/>
            </a:endParaRPr>
          </a:p>
          <a:p>
            <a:endParaRPr lang="en-US" altLang="ja-JP" sz="800" dirty="0">
              <a:latin typeface="Meiryo" panose="020B0604030504040204" pitchFamily="34" charset="-128"/>
              <a:ea typeface="Meiryo" panose="020B0604030504040204" pitchFamily="34" charset="-128"/>
            </a:endParaRPr>
          </a:p>
          <a:p>
            <a:r>
              <a:rPr lang="ja-JP" altLang="en-US" sz="1200">
                <a:latin typeface="Meiryo" panose="020B0604030504040204" pitchFamily="34" charset="-128"/>
                <a:ea typeface="Meiryo" panose="020B0604030504040204" pitchFamily="34" charset="-128"/>
              </a:rPr>
              <a:t>アメリカ合衆国のソフトウェア開発者、投資家。ウェブブラウザのNCSA MosaicやNetscape Navigatorを開発した。世界的に有名なベンチャーキャピタル会社のアンドリーセン・ホロウィッツの共同創業者。</a:t>
            </a:r>
          </a:p>
        </p:txBody>
      </p:sp>
    </p:spTree>
    <p:extLst>
      <p:ext uri="{BB962C8B-B14F-4D97-AF65-F5344CB8AC3E}">
        <p14:creationId xmlns:p14="http://schemas.microsoft.com/office/powerpoint/2010/main" val="2297293324"/>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a:extLst>
              <a:ext uri="{FF2B5EF4-FFF2-40B4-BE49-F238E27FC236}">
                <a16:creationId xmlns:a16="http://schemas.microsoft.com/office/drawing/2014/main" id="{7ACD4BE1-B37A-974D-8EB4-B003A591A20C}"/>
              </a:ext>
            </a:extLst>
          </p:cNvPr>
          <p:cNvSpPr/>
          <p:nvPr/>
        </p:nvSpPr>
        <p:spPr>
          <a:xfrm>
            <a:off x="1" y="3228570"/>
            <a:ext cx="9143999" cy="707886"/>
          </a:xfrm>
          <a:prstGeom prst="rect">
            <a:avLst/>
          </a:prstGeom>
        </p:spPr>
        <p:txBody>
          <a:bodyPr wrap="square">
            <a:spAutoFit/>
          </a:bodyPr>
          <a:lstStyle/>
          <a:p>
            <a:pPr algn="ctr"/>
            <a:r>
              <a:rPr lang="ja-JP" altLang="en-US" sz="4000" b="1">
                <a:solidFill>
                  <a:srgbClr val="0070C0"/>
                </a:solidFill>
                <a:latin typeface="Meiryo" panose="020B0604030504040204" pitchFamily="34" charset="-128"/>
                <a:ea typeface="Meiryo" panose="020B0604030504040204" pitchFamily="34" charset="-128"/>
              </a:rPr>
              <a:t>「変身資産」を積み上げる</a:t>
            </a:r>
            <a:endParaRPr lang="en-US" altLang="ja-JP" sz="4000" b="1" dirty="0">
              <a:solidFill>
                <a:srgbClr val="0070C0"/>
              </a:solidFill>
              <a:latin typeface="Meiryo" panose="020B0604030504040204" pitchFamily="34" charset="-128"/>
              <a:ea typeface="Meiryo" panose="020B0604030504040204" pitchFamily="34" charset="-128"/>
            </a:endParaRPr>
          </a:p>
        </p:txBody>
      </p:sp>
      <p:sp>
        <p:nvSpPr>
          <p:cNvPr id="4" name="テキスト ボックス 3">
            <a:extLst>
              <a:ext uri="{FF2B5EF4-FFF2-40B4-BE49-F238E27FC236}">
                <a16:creationId xmlns:a16="http://schemas.microsoft.com/office/drawing/2014/main" id="{910673DB-9AD5-3241-9E48-D9B824CBA31B}"/>
              </a:ext>
            </a:extLst>
          </p:cNvPr>
          <p:cNvSpPr txBox="1"/>
          <p:nvPr/>
        </p:nvSpPr>
        <p:spPr>
          <a:xfrm>
            <a:off x="982420" y="1227288"/>
            <a:ext cx="1723550" cy="707886"/>
          </a:xfrm>
          <a:prstGeom prst="rect">
            <a:avLst/>
          </a:prstGeom>
          <a:noFill/>
        </p:spPr>
        <p:txBody>
          <a:bodyPr wrap="none" rtlCol="0">
            <a:spAutoFit/>
          </a:bodyPr>
          <a:lstStyle/>
          <a:p>
            <a:pPr algn="ctr"/>
            <a:r>
              <a:rPr lang="ja-JP" altLang="en-US" sz="4000" b="1">
                <a:solidFill>
                  <a:schemeClr val="tx1">
                    <a:lumMod val="50000"/>
                    <a:lumOff val="50000"/>
                  </a:schemeClr>
                </a:solidFill>
                <a:latin typeface="Meiryo" panose="020B0604030504040204" pitchFamily="34" charset="-128"/>
                <a:ea typeface="Meiryo" panose="020B0604030504040204" pitchFamily="34" charset="-128"/>
              </a:rPr>
              <a:t>独学力</a:t>
            </a:r>
            <a:endParaRPr kumimoji="1" lang="en-US" altLang="ja-JP" sz="4000" dirty="0">
              <a:solidFill>
                <a:schemeClr val="tx1">
                  <a:lumMod val="50000"/>
                  <a:lumOff val="50000"/>
                </a:schemeClr>
              </a:solidFill>
              <a:latin typeface="Meiryo" panose="020B0604030504040204" pitchFamily="34" charset="-128"/>
              <a:ea typeface="Meiryo" panose="020B0604030504040204" pitchFamily="34" charset="-128"/>
            </a:endParaRPr>
          </a:p>
        </p:txBody>
      </p:sp>
      <p:sp>
        <p:nvSpPr>
          <p:cNvPr id="2" name="タイトル 1">
            <a:extLst>
              <a:ext uri="{FF2B5EF4-FFF2-40B4-BE49-F238E27FC236}">
                <a16:creationId xmlns:a16="http://schemas.microsoft.com/office/drawing/2014/main" id="{82709EF0-027E-3A4B-AA06-3E15BB28D79C}"/>
              </a:ext>
            </a:extLst>
          </p:cNvPr>
          <p:cNvSpPr>
            <a:spLocks noGrp="1"/>
          </p:cNvSpPr>
          <p:nvPr>
            <p:ph type="title"/>
          </p:nvPr>
        </p:nvSpPr>
        <p:spPr/>
        <p:txBody>
          <a:bodyPr/>
          <a:lstStyle/>
          <a:p>
            <a:r>
              <a:rPr kumimoji="1" lang="ja-JP" altLang="en-US"/>
              <a:t>学び続ける大切さ、それを支える学びの力</a:t>
            </a:r>
          </a:p>
        </p:txBody>
      </p:sp>
      <p:sp>
        <p:nvSpPr>
          <p:cNvPr id="9" name="テキスト ボックス 8">
            <a:extLst>
              <a:ext uri="{FF2B5EF4-FFF2-40B4-BE49-F238E27FC236}">
                <a16:creationId xmlns:a16="http://schemas.microsoft.com/office/drawing/2014/main" id="{50274C70-7723-AA4F-B951-3513173546D1}"/>
              </a:ext>
            </a:extLst>
          </p:cNvPr>
          <p:cNvSpPr txBox="1"/>
          <p:nvPr/>
        </p:nvSpPr>
        <p:spPr>
          <a:xfrm>
            <a:off x="5991193" y="1227288"/>
            <a:ext cx="2749472" cy="707886"/>
          </a:xfrm>
          <a:prstGeom prst="rect">
            <a:avLst/>
          </a:prstGeom>
          <a:noFill/>
        </p:spPr>
        <p:txBody>
          <a:bodyPr wrap="none" rtlCol="0">
            <a:spAutoFit/>
          </a:bodyPr>
          <a:lstStyle/>
          <a:p>
            <a:pPr algn="ctr"/>
            <a:r>
              <a:rPr lang="ja-JP" altLang="en-US" sz="4000" b="1">
                <a:solidFill>
                  <a:schemeClr val="tx1">
                    <a:lumMod val="50000"/>
                    <a:lumOff val="50000"/>
                  </a:schemeClr>
                </a:solidFill>
                <a:latin typeface="Meiryo" panose="020B0604030504040204" pitchFamily="34" charset="-128"/>
                <a:ea typeface="Meiryo" panose="020B0604030504040204" pitchFamily="34" charset="-128"/>
              </a:rPr>
              <a:t>つながり力</a:t>
            </a:r>
            <a:endParaRPr kumimoji="1" lang="en-US" altLang="ja-JP" sz="4000" dirty="0">
              <a:solidFill>
                <a:schemeClr val="tx1">
                  <a:lumMod val="50000"/>
                  <a:lumOff val="50000"/>
                </a:schemeClr>
              </a:solidFill>
              <a:latin typeface="Meiryo" panose="020B0604030504040204" pitchFamily="34" charset="-128"/>
              <a:ea typeface="Meiryo" panose="020B0604030504040204" pitchFamily="34" charset="-128"/>
            </a:endParaRPr>
          </a:p>
        </p:txBody>
      </p:sp>
      <p:sp>
        <p:nvSpPr>
          <p:cNvPr id="10" name="テキスト ボックス 9">
            <a:extLst>
              <a:ext uri="{FF2B5EF4-FFF2-40B4-BE49-F238E27FC236}">
                <a16:creationId xmlns:a16="http://schemas.microsoft.com/office/drawing/2014/main" id="{F85B8644-993A-A640-8F99-48478DB491B4}"/>
              </a:ext>
            </a:extLst>
          </p:cNvPr>
          <p:cNvSpPr txBox="1"/>
          <p:nvPr/>
        </p:nvSpPr>
        <p:spPr>
          <a:xfrm>
            <a:off x="2215799" y="5065365"/>
            <a:ext cx="3775394" cy="707886"/>
          </a:xfrm>
          <a:prstGeom prst="rect">
            <a:avLst/>
          </a:prstGeom>
          <a:noFill/>
        </p:spPr>
        <p:txBody>
          <a:bodyPr wrap="none" rtlCol="0">
            <a:spAutoFit/>
          </a:bodyPr>
          <a:lstStyle/>
          <a:p>
            <a:pPr algn="ctr"/>
            <a:r>
              <a:rPr lang="ja-JP" altLang="en-US" sz="4000" b="1">
                <a:solidFill>
                  <a:schemeClr val="tx1">
                    <a:lumMod val="50000"/>
                    <a:lumOff val="50000"/>
                  </a:schemeClr>
                </a:solidFill>
                <a:latin typeface="Meiryo" panose="020B0604030504040204" pitchFamily="34" charset="-128"/>
                <a:ea typeface="Meiryo" panose="020B0604030504040204" pitchFamily="34" charset="-128"/>
              </a:rPr>
              <a:t>アウトプット力</a:t>
            </a:r>
            <a:endParaRPr kumimoji="1" lang="en-US" altLang="ja-JP" sz="4000" dirty="0">
              <a:solidFill>
                <a:schemeClr val="tx1">
                  <a:lumMod val="50000"/>
                  <a:lumOff val="50000"/>
                </a:schemeClr>
              </a:solidFill>
              <a:latin typeface="Meiryo" panose="020B0604030504040204" pitchFamily="34" charset="-128"/>
              <a:ea typeface="Meiryo" panose="020B0604030504040204" pitchFamily="34" charset="-128"/>
            </a:endParaRPr>
          </a:p>
        </p:txBody>
      </p:sp>
      <p:sp>
        <p:nvSpPr>
          <p:cNvPr id="11" name="テキスト ボックス 10">
            <a:extLst>
              <a:ext uri="{FF2B5EF4-FFF2-40B4-BE49-F238E27FC236}">
                <a16:creationId xmlns:a16="http://schemas.microsoft.com/office/drawing/2014/main" id="{6AB474AC-CB7D-D948-A206-9D5D9887C8FC}"/>
              </a:ext>
            </a:extLst>
          </p:cNvPr>
          <p:cNvSpPr txBox="1"/>
          <p:nvPr/>
        </p:nvSpPr>
        <p:spPr>
          <a:xfrm>
            <a:off x="5991193" y="1821821"/>
            <a:ext cx="2339102" cy="577081"/>
          </a:xfrm>
          <a:prstGeom prst="rect">
            <a:avLst/>
          </a:prstGeom>
          <a:noFill/>
        </p:spPr>
        <p:txBody>
          <a:bodyPr wrap="none" rtlCol="0">
            <a:spAutoFit/>
          </a:bodyPr>
          <a:lstStyle/>
          <a:p>
            <a:r>
              <a:rPr kumimoji="1" lang="ja-JP" altLang="en-US" sz="1050" dirty="0">
                <a:solidFill>
                  <a:srgbClr val="0070C0"/>
                </a:solidFill>
                <a:latin typeface="Meiryo" charset="-128"/>
                <a:ea typeface="Meiryo" charset="-128"/>
                <a:cs typeface="Meiryo" charset="-128"/>
              </a:rPr>
              <a:t>多様な価値観やロールモデルの発見</a:t>
            </a:r>
            <a:endParaRPr lang="en-US" altLang="ja-JP" sz="1050" dirty="0">
              <a:solidFill>
                <a:srgbClr val="0070C0"/>
              </a:solidFill>
              <a:latin typeface="Meiryo" charset="-128"/>
              <a:ea typeface="Meiryo" charset="-128"/>
              <a:cs typeface="Meiryo" charset="-128"/>
            </a:endParaRPr>
          </a:p>
          <a:p>
            <a:r>
              <a:rPr lang="ja-JP" altLang="en-US" sz="1050" dirty="0">
                <a:solidFill>
                  <a:srgbClr val="0070C0"/>
                </a:solidFill>
                <a:latin typeface="Meiryo" charset="-128"/>
                <a:ea typeface="Meiryo" charset="-128"/>
                <a:cs typeface="Meiryo" charset="-128"/>
              </a:rPr>
              <a:t>ビジネス・チャネルの開拓</a:t>
            </a:r>
            <a:endParaRPr lang="en-US" altLang="ja-JP" sz="1050" dirty="0">
              <a:solidFill>
                <a:srgbClr val="0070C0"/>
              </a:solidFill>
              <a:latin typeface="Meiryo" charset="-128"/>
              <a:ea typeface="Meiryo" charset="-128"/>
              <a:cs typeface="Meiryo" charset="-128"/>
            </a:endParaRPr>
          </a:p>
          <a:p>
            <a:r>
              <a:rPr kumimoji="1" lang="ja-JP" altLang="en-US" sz="1050" dirty="0">
                <a:solidFill>
                  <a:srgbClr val="0070C0"/>
                </a:solidFill>
                <a:latin typeface="Meiryo" charset="-128"/>
                <a:ea typeface="Meiryo" charset="-128"/>
                <a:cs typeface="Meiryo" charset="-128"/>
              </a:rPr>
              <a:t>共感と深い学び</a:t>
            </a:r>
            <a:endParaRPr kumimoji="1" lang="en-US" altLang="ja-JP" sz="1050" dirty="0">
              <a:solidFill>
                <a:srgbClr val="0070C0"/>
              </a:solidFill>
              <a:latin typeface="Meiryo" charset="-128"/>
              <a:ea typeface="Meiryo" charset="-128"/>
              <a:cs typeface="Meiryo" charset="-128"/>
            </a:endParaRPr>
          </a:p>
        </p:txBody>
      </p:sp>
      <p:sp>
        <p:nvSpPr>
          <p:cNvPr id="12" name="テキスト ボックス 11">
            <a:extLst>
              <a:ext uri="{FF2B5EF4-FFF2-40B4-BE49-F238E27FC236}">
                <a16:creationId xmlns:a16="http://schemas.microsoft.com/office/drawing/2014/main" id="{2C0C7C0A-FC76-2343-9C32-FE954FE00052}"/>
              </a:ext>
            </a:extLst>
          </p:cNvPr>
          <p:cNvSpPr txBox="1"/>
          <p:nvPr/>
        </p:nvSpPr>
        <p:spPr>
          <a:xfrm>
            <a:off x="478438" y="1821822"/>
            <a:ext cx="1935145" cy="577081"/>
          </a:xfrm>
          <a:prstGeom prst="rect">
            <a:avLst/>
          </a:prstGeom>
          <a:noFill/>
        </p:spPr>
        <p:txBody>
          <a:bodyPr wrap="none" rtlCol="0">
            <a:spAutoFit/>
          </a:bodyPr>
          <a:lstStyle/>
          <a:p>
            <a:pPr algn="r"/>
            <a:r>
              <a:rPr kumimoji="1" lang="ja-JP" altLang="en-US" sz="1050" dirty="0">
                <a:solidFill>
                  <a:srgbClr val="0070C0"/>
                </a:solidFill>
                <a:latin typeface="Meiryo" charset="-128"/>
                <a:ea typeface="Meiryo" charset="-128"/>
                <a:cs typeface="Meiryo" charset="-128"/>
              </a:rPr>
              <a:t>陳腐化するスキルの新陳代謝</a:t>
            </a:r>
            <a:endParaRPr kumimoji="1" lang="en-US" altLang="ja-JP" sz="1050" dirty="0">
              <a:solidFill>
                <a:srgbClr val="0070C0"/>
              </a:solidFill>
              <a:latin typeface="Meiryo" charset="-128"/>
              <a:ea typeface="Meiryo" charset="-128"/>
              <a:cs typeface="Meiryo" charset="-128"/>
            </a:endParaRPr>
          </a:p>
          <a:p>
            <a:pPr algn="r"/>
            <a:r>
              <a:rPr lang="ja-JP" altLang="en-US" sz="1050" dirty="0">
                <a:solidFill>
                  <a:srgbClr val="0070C0"/>
                </a:solidFill>
                <a:latin typeface="Meiryo" charset="-128"/>
                <a:ea typeface="Meiryo" charset="-128"/>
                <a:cs typeface="Meiryo" charset="-128"/>
              </a:rPr>
              <a:t>直感力の育成</a:t>
            </a:r>
            <a:endParaRPr lang="en-US" altLang="ja-JP" sz="1050" dirty="0">
              <a:solidFill>
                <a:srgbClr val="0070C0"/>
              </a:solidFill>
              <a:latin typeface="Meiryo" charset="-128"/>
              <a:ea typeface="Meiryo" charset="-128"/>
              <a:cs typeface="Meiryo" charset="-128"/>
            </a:endParaRPr>
          </a:p>
          <a:p>
            <a:pPr algn="r"/>
            <a:r>
              <a:rPr kumimoji="1" lang="ja-JP" altLang="en-US" sz="1050" dirty="0">
                <a:solidFill>
                  <a:srgbClr val="0070C0"/>
                </a:solidFill>
                <a:latin typeface="Meiryo" charset="-128"/>
                <a:ea typeface="Meiryo" charset="-128"/>
                <a:cs typeface="Meiryo" charset="-128"/>
              </a:rPr>
              <a:t>客観性と論理性の醸成</a:t>
            </a:r>
            <a:endParaRPr kumimoji="1" lang="en-US" altLang="ja-JP" sz="1050" dirty="0">
              <a:solidFill>
                <a:srgbClr val="0070C0"/>
              </a:solidFill>
              <a:latin typeface="Meiryo" charset="-128"/>
              <a:ea typeface="Meiryo" charset="-128"/>
              <a:cs typeface="Meiryo" charset="-128"/>
            </a:endParaRPr>
          </a:p>
        </p:txBody>
      </p:sp>
      <p:sp>
        <p:nvSpPr>
          <p:cNvPr id="13" name="テキスト ボックス 12">
            <a:extLst>
              <a:ext uri="{FF2B5EF4-FFF2-40B4-BE49-F238E27FC236}">
                <a16:creationId xmlns:a16="http://schemas.microsoft.com/office/drawing/2014/main" id="{8C9B6F03-6695-2F45-9B4F-54C188906537}"/>
              </a:ext>
            </a:extLst>
          </p:cNvPr>
          <p:cNvSpPr txBox="1"/>
          <p:nvPr/>
        </p:nvSpPr>
        <p:spPr>
          <a:xfrm>
            <a:off x="4274519" y="5611815"/>
            <a:ext cx="1665841" cy="577081"/>
          </a:xfrm>
          <a:prstGeom prst="rect">
            <a:avLst/>
          </a:prstGeom>
          <a:noFill/>
        </p:spPr>
        <p:txBody>
          <a:bodyPr wrap="none" rtlCol="0">
            <a:spAutoFit/>
          </a:bodyPr>
          <a:lstStyle/>
          <a:p>
            <a:pPr algn="r"/>
            <a:r>
              <a:rPr kumimoji="1" lang="ja-JP" altLang="en-US" sz="1050" dirty="0">
                <a:solidFill>
                  <a:srgbClr val="0070C0"/>
                </a:solidFill>
                <a:latin typeface="Meiryo" charset="-128"/>
                <a:ea typeface="Meiryo" charset="-128"/>
                <a:cs typeface="Meiryo" charset="-128"/>
              </a:rPr>
              <a:t>インプットの増大</a:t>
            </a:r>
            <a:endParaRPr kumimoji="1" lang="en-US" altLang="ja-JP" sz="1050" dirty="0">
              <a:solidFill>
                <a:srgbClr val="0070C0"/>
              </a:solidFill>
              <a:latin typeface="Meiryo" charset="-128"/>
              <a:ea typeface="Meiryo" charset="-128"/>
              <a:cs typeface="Meiryo" charset="-128"/>
            </a:endParaRPr>
          </a:p>
          <a:p>
            <a:pPr algn="r"/>
            <a:r>
              <a:rPr lang="ja-JP" altLang="en-US" sz="1050" dirty="0">
                <a:solidFill>
                  <a:srgbClr val="0070C0"/>
                </a:solidFill>
                <a:latin typeface="Meiryo" charset="-128"/>
                <a:ea typeface="Meiryo" charset="-128"/>
                <a:cs typeface="Meiryo" charset="-128"/>
              </a:rPr>
              <a:t>人脈の拡大</a:t>
            </a:r>
            <a:endParaRPr lang="en-US" altLang="ja-JP" sz="1050" dirty="0">
              <a:solidFill>
                <a:srgbClr val="0070C0"/>
              </a:solidFill>
              <a:latin typeface="Meiryo" charset="-128"/>
              <a:ea typeface="Meiryo" charset="-128"/>
              <a:cs typeface="Meiryo" charset="-128"/>
            </a:endParaRPr>
          </a:p>
          <a:p>
            <a:pPr algn="r"/>
            <a:r>
              <a:rPr kumimoji="1" lang="ja-JP" altLang="en-US" sz="1050">
                <a:solidFill>
                  <a:srgbClr val="0070C0"/>
                </a:solidFill>
                <a:latin typeface="Meiryo" charset="-128"/>
                <a:ea typeface="Meiryo" charset="-128"/>
                <a:cs typeface="Meiryo" charset="-128"/>
              </a:rPr>
              <a:t>ストーリー化</a:t>
            </a:r>
            <a:r>
              <a:rPr kumimoji="1" lang="ja-JP" altLang="en-US" sz="1050" dirty="0">
                <a:solidFill>
                  <a:srgbClr val="0070C0"/>
                </a:solidFill>
                <a:latin typeface="Meiryo" charset="-128"/>
                <a:ea typeface="Meiryo" charset="-128"/>
                <a:cs typeface="Meiryo" charset="-128"/>
              </a:rPr>
              <a:t>能力の強化</a:t>
            </a:r>
            <a:endParaRPr kumimoji="1" lang="en-US" altLang="ja-JP" sz="1050" dirty="0">
              <a:solidFill>
                <a:srgbClr val="0070C0"/>
              </a:solidFill>
              <a:latin typeface="Meiryo" charset="-128"/>
              <a:ea typeface="Meiryo" charset="-128"/>
              <a:cs typeface="Meiryo" charset="-128"/>
            </a:endParaRPr>
          </a:p>
        </p:txBody>
      </p:sp>
      <p:sp>
        <p:nvSpPr>
          <p:cNvPr id="15" name="テキスト ボックス 14">
            <a:extLst>
              <a:ext uri="{FF2B5EF4-FFF2-40B4-BE49-F238E27FC236}">
                <a16:creationId xmlns:a16="http://schemas.microsoft.com/office/drawing/2014/main" id="{FDC29515-70EF-6749-A333-32A28DB77218}"/>
              </a:ext>
            </a:extLst>
          </p:cNvPr>
          <p:cNvSpPr txBox="1"/>
          <p:nvPr/>
        </p:nvSpPr>
        <p:spPr>
          <a:xfrm>
            <a:off x="1607086" y="3824025"/>
            <a:ext cx="5929828" cy="338554"/>
          </a:xfrm>
          <a:prstGeom prst="rect">
            <a:avLst/>
          </a:prstGeom>
          <a:noFill/>
        </p:spPr>
        <p:txBody>
          <a:bodyPr wrap="none" rtlCol="0">
            <a:spAutoFit/>
          </a:bodyPr>
          <a:lstStyle/>
          <a:p>
            <a:pPr algn="ctr"/>
            <a:r>
              <a:rPr kumimoji="1" lang="ja-JP" altLang="en-US" sz="1600">
                <a:solidFill>
                  <a:srgbClr val="0070C0"/>
                </a:solidFill>
                <a:latin typeface="Meiryo" charset="-128"/>
                <a:ea typeface="Meiryo" charset="-128"/>
                <a:cs typeface="Meiryo" charset="-128"/>
              </a:rPr>
              <a:t>経験の蓄積に頼った「ベテラン」の不良資産化が加速する時代</a:t>
            </a:r>
            <a:endParaRPr kumimoji="1" lang="en-US" altLang="ja-JP" sz="1600" dirty="0">
              <a:solidFill>
                <a:srgbClr val="0070C0"/>
              </a:solidFill>
              <a:latin typeface="Meiryo" charset="-128"/>
              <a:ea typeface="Meiryo" charset="-128"/>
              <a:cs typeface="Meiryo" charset="-128"/>
            </a:endParaRPr>
          </a:p>
        </p:txBody>
      </p:sp>
      <p:pic>
        <p:nvPicPr>
          <p:cNvPr id="16" name="図 15">
            <a:extLst>
              <a:ext uri="{FF2B5EF4-FFF2-40B4-BE49-F238E27FC236}">
                <a16:creationId xmlns:a16="http://schemas.microsoft.com/office/drawing/2014/main" id="{3A7A5C32-EAA0-EA4F-826A-4E1BB800E713}"/>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2342329" y="1167714"/>
            <a:ext cx="1416876" cy="1250393"/>
          </a:xfrm>
          <a:prstGeom prst="rect">
            <a:avLst/>
          </a:prstGeom>
        </p:spPr>
      </p:pic>
      <p:pic>
        <p:nvPicPr>
          <p:cNvPr id="17" name="図 16">
            <a:extLst>
              <a:ext uri="{FF2B5EF4-FFF2-40B4-BE49-F238E27FC236}">
                <a16:creationId xmlns:a16="http://schemas.microsoft.com/office/drawing/2014/main" id="{7D56D9C1-0F84-9841-9D6F-7139DE2B1048}"/>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473327" y="1061488"/>
            <a:ext cx="1623152" cy="1385089"/>
          </a:xfrm>
          <a:prstGeom prst="rect">
            <a:avLst/>
          </a:prstGeom>
        </p:spPr>
      </p:pic>
      <p:pic>
        <p:nvPicPr>
          <p:cNvPr id="18" name="図 17">
            <a:extLst>
              <a:ext uri="{FF2B5EF4-FFF2-40B4-BE49-F238E27FC236}">
                <a16:creationId xmlns:a16="http://schemas.microsoft.com/office/drawing/2014/main" id="{711CCB2A-52EE-9C41-A495-B372DA69BE79}"/>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5991193" y="4984288"/>
            <a:ext cx="1195574" cy="1204608"/>
          </a:xfrm>
          <a:prstGeom prst="rect">
            <a:avLst/>
          </a:prstGeom>
        </p:spPr>
      </p:pic>
    </p:spTree>
    <p:extLst>
      <p:ext uri="{BB962C8B-B14F-4D97-AF65-F5344CB8AC3E}">
        <p14:creationId xmlns:p14="http://schemas.microsoft.com/office/powerpoint/2010/main" val="485232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fltVal val="0"/>
                                          </p:val>
                                        </p:tav>
                                        <p:tav tm="100000">
                                          <p:val>
                                            <p:strVal val="#ppt_w"/>
                                          </p:val>
                                        </p:tav>
                                      </p:tavLst>
                                    </p:anim>
                                    <p:anim calcmode="lin" valueType="num">
                                      <p:cBhvr>
                                        <p:cTn id="13" dur="500" fill="hold"/>
                                        <p:tgtEl>
                                          <p:spTgt spid="12"/>
                                        </p:tgtEl>
                                        <p:attrNameLst>
                                          <p:attrName>ppt_h</p:attrName>
                                        </p:attrNameLst>
                                      </p:cBhvr>
                                      <p:tavLst>
                                        <p:tav tm="0">
                                          <p:val>
                                            <p:fltVal val="0"/>
                                          </p:val>
                                        </p:tav>
                                        <p:tav tm="100000">
                                          <p:val>
                                            <p:strVal val="#ppt_h"/>
                                          </p:val>
                                        </p:tav>
                                      </p:tavLst>
                                    </p:anim>
                                    <p:animEffect transition="in" filter="fade">
                                      <p:cBhvr>
                                        <p:cTn id="14" dur="500"/>
                                        <p:tgtEl>
                                          <p:spTgt spid="12"/>
                                        </p:tgtEl>
                                      </p:cBhvr>
                                    </p:animEffect>
                                  </p:childTnLst>
                                </p:cTn>
                              </p:par>
                              <p:par>
                                <p:cTn id="15" presetID="53" presetClass="entr" presetSubtype="16" fill="hold" nodeType="with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p:cTn id="24" dur="500" fill="hold"/>
                                        <p:tgtEl>
                                          <p:spTgt spid="9"/>
                                        </p:tgtEl>
                                        <p:attrNameLst>
                                          <p:attrName>ppt_w</p:attrName>
                                        </p:attrNameLst>
                                      </p:cBhvr>
                                      <p:tavLst>
                                        <p:tav tm="0">
                                          <p:val>
                                            <p:fltVal val="0"/>
                                          </p:val>
                                        </p:tav>
                                        <p:tav tm="100000">
                                          <p:val>
                                            <p:strVal val="#ppt_w"/>
                                          </p:val>
                                        </p:tav>
                                      </p:tavLst>
                                    </p:anim>
                                    <p:anim calcmode="lin" valueType="num">
                                      <p:cBhvr>
                                        <p:cTn id="25" dur="500" fill="hold"/>
                                        <p:tgtEl>
                                          <p:spTgt spid="9"/>
                                        </p:tgtEl>
                                        <p:attrNameLst>
                                          <p:attrName>ppt_h</p:attrName>
                                        </p:attrNameLst>
                                      </p:cBhvr>
                                      <p:tavLst>
                                        <p:tav tm="0">
                                          <p:val>
                                            <p:fltVal val="0"/>
                                          </p:val>
                                        </p:tav>
                                        <p:tav tm="100000">
                                          <p:val>
                                            <p:strVal val="#ppt_h"/>
                                          </p:val>
                                        </p:tav>
                                      </p:tavLst>
                                    </p:anim>
                                    <p:animEffect transition="in" filter="fade">
                                      <p:cBhvr>
                                        <p:cTn id="26" dur="500"/>
                                        <p:tgtEl>
                                          <p:spTgt spid="9"/>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1"/>
                                        </p:tgtEl>
                                        <p:attrNameLst>
                                          <p:attrName>style.visibility</p:attrName>
                                        </p:attrNameLst>
                                      </p:cBhvr>
                                      <p:to>
                                        <p:strVal val="visible"/>
                                      </p:to>
                                    </p:set>
                                    <p:anim calcmode="lin" valueType="num">
                                      <p:cBhvr>
                                        <p:cTn id="29" dur="500" fill="hold"/>
                                        <p:tgtEl>
                                          <p:spTgt spid="11"/>
                                        </p:tgtEl>
                                        <p:attrNameLst>
                                          <p:attrName>ppt_w</p:attrName>
                                        </p:attrNameLst>
                                      </p:cBhvr>
                                      <p:tavLst>
                                        <p:tav tm="0">
                                          <p:val>
                                            <p:fltVal val="0"/>
                                          </p:val>
                                        </p:tav>
                                        <p:tav tm="100000">
                                          <p:val>
                                            <p:strVal val="#ppt_w"/>
                                          </p:val>
                                        </p:tav>
                                      </p:tavLst>
                                    </p:anim>
                                    <p:anim calcmode="lin" valueType="num">
                                      <p:cBhvr>
                                        <p:cTn id="30" dur="500" fill="hold"/>
                                        <p:tgtEl>
                                          <p:spTgt spid="11"/>
                                        </p:tgtEl>
                                        <p:attrNameLst>
                                          <p:attrName>ppt_h</p:attrName>
                                        </p:attrNameLst>
                                      </p:cBhvr>
                                      <p:tavLst>
                                        <p:tav tm="0">
                                          <p:val>
                                            <p:fltVal val="0"/>
                                          </p:val>
                                        </p:tav>
                                        <p:tav tm="100000">
                                          <p:val>
                                            <p:strVal val="#ppt_h"/>
                                          </p:val>
                                        </p:tav>
                                      </p:tavLst>
                                    </p:anim>
                                    <p:animEffect transition="in" filter="fade">
                                      <p:cBhvr>
                                        <p:cTn id="31" dur="500"/>
                                        <p:tgtEl>
                                          <p:spTgt spid="11"/>
                                        </p:tgtEl>
                                      </p:cBhvr>
                                    </p:animEffect>
                                  </p:childTnLst>
                                </p:cTn>
                              </p:par>
                              <p:par>
                                <p:cTn id="32" presetID="53" presetClass="entr" presetSubtype="16" fill="hold" nodeType="with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childTnLst>
                    </p:cTn>
                  </p:par>
                  <p:par>
                    <p:cTn id="37" fill="hold">
                      <p:stCondLst>
                        <p:cond delay="indefinite"/>
                      </p:stCondLst>
                      <p:childTnLst>
                        <p:par>
                          <p:cTn id="38" fill="hold">
                            <p:stCondLst>
                              <p:cond delay="0"/>
                            </p:stCondLst>
                            <p:childTnLst>
                              <p:par>
                                <p:cTn id="39" presetID="53" presetClass="entr" presetSubtype="16" fill="hold" grpId="0" nodeType="click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ppt_w</p:attrName>
                                        </p:attrNameLst>
                                      </p:cBhvr>
                                      <p:tavLst>
                                        <p:tav tm="0">
                                          <p:val>
                                            <p:fltVal val="0"/>
                                          </p:val>
                                        </p:tav>
                                        <p:tav tm="100000">
                                          <p:val>
                                            <p:strVal val="#ppt_w"/>
                                          </p:val>
                                        </p:tav>
                                      </p:tavLst>
                                    </p:anim>
                                    <p:anim calcmode="lin" valueType="num">
                                      <p:cBhvr>
                                        <p:cTn id="42" dur="500" fill="hold"/>
                                        <p:tgtEl>
                                          <p:spTgt spid="10"/>
                                        </p:tgtEl>
                                        <p:attrNameLst>
                                          <p:attrName>ppt_h</p:attrName>
                                        </p:attrNameLst>
                                      </p:cBhvr>
                                      <p:tavLst>
                                        <p:tav tm="0">
                                          <p:val>
                                            <p:fltVal val="0"/>
                                          </p:val>
                                        </p:tav>
                                        <p:tav tm="100000">
                                          <p:val>
                                            <p:strVal val="#ppt_h"/>
                                          </p:val>
                                        </p:tav>
                                      </p:tavLst>
                                    </p:anim>
                                    <p:animEffect transition="in" filter="fade">
                                      <p:cBhvr>
                                        <p:cTn id="43" dur="500"/>
                                        <p:tgtEl>
                                          <p:spTgt spid="10"/>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500" fill="hold"/>
                                        <p:tgtEl>
                                          <p:spTgt spid="13"/>
                                        </p:tgtEl>
                                        <p:attrNameLst>
                                          <p:attrName>ppt_w</p:attrName>
                                        </p:attrNameLst>
                                      </p:cBhvr>
                                      <p:tavLst>
                                        <p:tav tm="0">
                                          <p:val>
                                            <p:fltVal val="0"/>
                                          </p:val>
                                        </p:tav>
                                        <p:tav tm="100000">
                                          <p:val>
                                            <p:strVal val="#ppt_w"/>
                                          </p:val>
                                        </p:tav>
                                      </p:tavLst>
                                    </p:anim>
                                    <p:anim calcmode="lin" valueType="num">
                                      <p:cBhvr>
                                        <p:cTn id="47" dur="500" fill="hold"/>
                                        <p:tgtEl>
                                          <p:spTgt spid="13"/>
                                        </p:tgtEl>
                                        <p:attrNameLst>
                                          <p:attrName>ppt_h</p:attrName>
                                        </p:attrNameLst>
                                      </p:cBhvr>
                                      <p:tavLst>
                                        <p:tav tm="0">
                                          <p:val>
                                            <p:fltVal val="0"/>
                                          </p:val>
                                        </p:tav>
                                        <p:tav tm="100000">
                                          <p:val>
                                            <p:strVal val="#ppt_h"/>
                                          </p:val>
                                        </p:tav>
                                      </p:tavLst>
                                    </p:anim>
                                    <p:animEffect transition="in" filter="fade">
                                      <p:cBhvr>
                                        <p:cTn id="48" dur="500"/>
                                        <p:tgtEl>
                                          <p:spTgt spid="13"/>
                                        </p:tgtEl>
                                      </p:cBhvr>
                                    </p:animEffect>
                                  </p:childTnLst>
                                </p:cTn>
                              </p:par>
                              <p:par>
                                <p:cTn id="49" presetID="53" presetClass="entr" presetSubtype="16" fill="hold" nodeType="with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10" grpId="0"/>
      <p:bldP spid="11" grpId="0"/>
      <p:bldP spid="12" grpId="0"/>
      <p:bldP spid="13" grpId="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a:extLst>
              <a:ext uri="{FF2B5EF4-FFF2-40B4-BE49-F238E27FC236}">
                <a16:creationId xmlns:a16="http://schemas.microsoft.com/office/drawing/2014/main" id="{7ACD4BE1-B37A-974D-8EB4-B003A591A20C}"/>
              </a:ext>
            </a:extLst>
          </p:cNvPr>
          <p:cNvSpPr/>
          <p:nvPr/>
        </p:nvSpPr>
        <p:spPr>
          <a:xfrm>
            <a:off x="1" y="3073777"/>
            <a:ext cx="9143999" cy="707886"/>
          </a:xfrm>
          <a:prstGeom prst="rect">
            <a:avLst/>
          </a:prstGeom>
        </p:spPr>
        <p:txBody>
          <a:bodyPr wrap="square">
            <a:spAutoFit/>
          </a:bodyPr>
          <a:lstStyle/>
          <a:p>
            <a:pPr algn="ctr"/>
            <a:r>
              <a:rPr lang="ja-JP" altLang="en-US" sz="4000" b="1">
                <a:solidFill>
                  <a:srgbClr val="0070C0"/>
                </a:solidFill>
                <a:latin typeface="Meiryo" panose="020B0604030504040204" pitchFamily="34" charset="-128"/>
                <a:ea typeface="Meiryo" panose="020B0604030504040204" pitchFamily="34" charset="-128"/>
              </a:rPr>
              <a:t>「時間」を作る</a:t>
            </a:r>
            <a:endParaRPr lang="en-US" altLang="ja-JP" sz="4000" b="1" dirty="0">
              <a:solidFill>
                <a:srgbClr val="0070C0"/>
              </a:solidFill>
              <a:latin typeface="Meiryo" panose="020B0604030504040204" pitchFamily="34" charset="-128"/>
              <a:ea typeface="Meiryo" panose="020B0604030504040204" pitchFamily="34" charset="-128"/>
            </a:endParaRPr>
          </a:p>
        </p:txBody>
      </p:sp>
      <p:sp>
        <p:nvSpPr>
          <p:cNvPr id="2" name="タイトル 1">
            <a:extLst>
              <a:ext uri="{FF2B5EF4-FFF2-40B4-BE49-F238E27FC236}">
                <a16:creationId xmlns:a16="http://schemas.microsoft.com/office/drawing/2014/main" id="{82709EF0-027E-3A4B-AA06-3E15BB28D79C}"/>
              </a:ext>
            </a:extLst>
          </p:cNvPr>
          <p:cNvSpPr>
            <a:spLocks noGrp="1"/>
          </p:cNvSpPr>
          <p:nvPr>
            <p:ph type="title"/>
          </p:nvPr>
        </p:nvSpPr>
        <p:spPr/>
        <p:txBody>
          <a:bodyPr/>
          <a:lstStyle/>
          <a:p>
            <a:r>
              <a:rPr kumimoji="1" lang="ja-JP" altLang="en-US"/>
              <a:t>時間を作る</a:t>
            </a:r>
          </a:p>
        </p:txBody>
      </p:sp>
      <p:sp>
        <p:nvSpPr>
          <p:cNvPr id="14" name="テキスト ボックス 13">
            <a:extLst>
              <a:ext uri="{FF2B5EF4-FFF2-40B4-BE49-F238E27FC236}">
                <a16:creationId xmlns:a16="http://schemas.microsoft.com/office/drawing/2014/main" id="{C9E1C9B2-37F2-BB4F-8C9A-333F817936E7}"/>
              </a:ext>
            </a:extLst>
          </p:cNvPr>
          <p:cNvSpPr txBox="1"/>
          <p:nvPr/>
        </p:nvSpPr>
        <p:spPr>
          <a:xfrm>
            <a:off x="2940784" y="3638454"/>
            <a:ext cx="3262432" cy="461665"/>
          </a:xfrm>
          <a:prstGeom prst="rect">
            <a:avLst/>
          </a:prstGeom>
          <a:noFill/>
        </p:spPr>
        <p:txBody>
          <a:bodyPr wrap="none" rtlCol="0">
            <a:spAutoFit/>
          </a:bodyPr>
          <a:lstStyle/>
          <a:p>
            <a:pPr algn="ctr"/>
            <a:r>
              <a:rPr kumimoji="1" lang="ja-JP" altLang="en-US" sz="2400">
                <a:solidFill>
                  <a:srgbClr val="0070C0"/>
                </a:solidFill>
                <a:latin typeface="Meiryo" charset="-128"/>
                <a:ea typeface="Meiryo" charset="-128"/>
                <a:cs typeface="Meiryo" charset="-128"/>
              </a:rPr>
              <a:t>朝のゴールデンタイム</a:t>
            </a:r>
            <a:endParaRPr kumimoji="1" lang="en-US" altLang="ja-JP" sz="2400" dirty="0">
              <a:solidFill>
                <a:srgbClr val="0070C0"/>
              </a:solidFill>
              <a:latin typeface="Meiryo" charset="-128"/>
              <a:ea typeface="Meiryo" charset="-128"/>
              <a:cs typeface="Meiryo" charset="-128"/>
            </a:endParaRPr>
          </a:p>
        </p:txBody>
      </p:sp>
      <p:sp>
        <p:nvSpPr>
          <p:cNvPr id="6" name="テキスト ボックス 5">
            <a:extLst>
              <a:ext uri="{FF2B5EF4-FFF2-40B4-BE49-F238E27FC236}">
                <a16:creationId xmlns:a16="http://schemas.microsoft.com/office/drawing/2014/main" id="{5DC070AE-0705-D34B-AFBD-1D3C41AA159B}"/>
              </a:ext>
            </a:extLst>
          </p:cNvPr>
          <p:cNvSpPr txBox="1"/>
          <p:nvPr/>
        </p:nvSpPr>
        <p:spPr>
          <a:xfrm>
            <a:off x="200797" y="1708393"/>
            <a:ext cx="8742405" cy="461665"/>
          </a:xfrm>
          <a:prstGeom prst="rect">
            <a:avLst/>
          </a:prstGeom>
          <a:noFill/>
        </p:spPr>
        <p:txBody>
          <a:bodyPr wrap="square" rtlCol="0">
            <a:spAutoFit/>
          </a:bodyPr>
          <a:lstStyle/>
          <a:p>
            <a:pPr algn="ctr"/>
            <a:r>
              <a:rPr kumimoji="1" lang="ja-JP" altLang="en-US" sz="2400">
                <a:solidFill>
                  <a:schemeClr val="tx1">
                    <a:lumMod val="50000"/>
                    <a:lumOff val="50000"/>
                  </a:schemeClr>
                </a:solidFill>
                <a:latin typeface="Meiryo" panose="020B0604030504040204" pitchFamily="34" charset="-128"/>
                <a:ea typeface="Meiryo" panose="020B0604030504040204" pitchFamily="34" charset="-128"/>
              </a:rPr>
              <a:t>「決心を固めてから行動する」</a:t>
            </a:r>
            <a:r>
              <a:rPr lang="ja-JP" altLang="en-US" sz="2400">
                <a:solidFill>
                  <a:schemeClr val="tx1">
                    <a:lumMod val="50000"/>
                    <a:lumOff val="50000"/>
                  </a:schemeClr>
                </a:solidFill>
                <a:latin typeface="Meiryo" panose="020B0604030504040204" pitchFamily="34" charset="-128"/>
                <a:ea typeface="Meiryo" panose="020B0604030504040204" pitchFamily="34" charset="-128"/>
              </a:rPr>
              <a:t>はうまくいかない！</a:t>
            </a:r>
            <a:endParaRPr kumimoji="1" lang="ja-JP" altLang="en-US" sz="2400">
              <a:solidFill>
                <a:schemeClr val="tx1">
                  <a:lumMod val="50000"/>
                  <a:lumOff val="50000"/>
                </a:schemeClr>
              </a:solidFill>
              <a:latin typeface="Meiryo" panose="020B0604030504040204" pitchFamily="34" charset="-128"/>
              <a:ea typeface="Meiryo" panose="020B0604030504040204" pitchFamily="34" charset="-128"/>
            </a:endParaRPr>
          </a:p>
        </p:txBody>
      </p:sp>
      <p:sp>
        <p:nvSpPr>
          <p:cNvPr id="7" name="乗算記号 6">
            <a:extLst>
              <a:ext uri="{FF2B5EF4-FFF2-40B4-BE49-F238E27FC236}">
                <a16:creationId xmlns:a16="http://schemas.microsoft.com/office/drawing/2014/main" id="{6447B7B9-CB21-6847-A6A8-5E68F39AFB08}"/>
              </a:ext>
            </a:extLst>
          </p:cNvPr>
          <p:cNvSpPr/>
          <p:nvPr/>
        </p:nvSpPr>
        <p:spPr>
          <a:xfrm>
            <a:off x="3512406" y="848460"/>
            <a:ext cx="2119184" cy="2180968"/>
          </a:xfrm>
          <a:prstGeom prst="mathMultiply">
            <a:avLst/>
          </a:prstGeom>
          <a:solidFill>
            <a:srgbClr val="FF0000">
              <a:alpha val="50196"/>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ドーナツ 7">
            <a:extLst>
              <a:ext uri="{FF2B5EF4-FFF2-40B4-BE49-F238E27FC236}">
                <a16:creationId xmlns:a16="http://schemas.microsoft.com/office/drawing/2014/main" id="{1125468B-9E2F-3D4A-AE98-72A8AA0D17B8}"/>
              </a:ext>
            </a:extLst>
          </p:cNvPr>
          <p:cNvSpPr/>
          <p:nvPr/>
        </p:nvSpPr>
        <p:spPr>
          <a:xfrm>
            <a:off x="3805879" y="4346340"/>
            <a:ext cx="1532238" cy="1495168"/>
          </a:xfrm>
          <a:prstGeom prst="donut">
            <a:avLst/>
          </a:prstGeom>
          <a:solidFill>
            <a:srgbClr val="00B0F0">
              <a:alpha val="50196"/>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sz="1200" dirty="0">
              <a:solidFill>
                <a:srgbClr val="FFFFFF"/>
              </a:solidFill>
              <a:latin typeface="ＭＳ Ｐゴシック"/>
              <a:ea typeface="ＭＳ Ｐゴシック"/>
            </a:endParaRPr>
          </a:p>
        </p:txBody>
      </p:sp>
      <p:sp>
        <p:nvSpPr>
          <p:cNvPr id="18" name="テキスト ボックス 17">
            <a:extLst>
              <a:ext uri="{FF2B5EF4-FFF2-40B4-BE49-F238E27FC236}">
                <a16:creationId xmlns:a16="http://schemas.microsoft.com/office/drawing/2014/main" id="{A5BE2782-0E6F-F040-86A7-088ECB01977F}"/>
              </a:ext>
            </a:extLst>
          </p:cNvPr>
          <p:cNvSpPr txBox="1"/>
          <p:nvPr/>
        </p:nvSpPr>
        <p:spPr>
          <a:xfrm>
            <a:off x="200797" y="4832314"/>
            <a:ext cx="8742405" cy="523220"/>
          </a:xfrm>
          <a:prstGeom prst="rect">
            <a:avLst/>
          </a:prstGeom>
          <a:noFill/>
        </p:spPr>
        <p:txBody>
          <a:bodyPr wrap="square" rtlCol="0">
            <a:spAutoFit/>
          </a:bodyPr>
          <a:lstStyle/>
          <a:p>
            <a:pPr algn="ctr"/>
            <a:r>
              <a:rPr kumimoji="1" lang="ja-JP" altLang="en-US" sz="2800">
                <a:solidFill>
                  <a:srgbClr val="0432FF"/>
                </a:solidFill>
                <a:latin typeface="Meiryo" panose="020B0604030504040204" pitchFamily="34" charset="-128"/>
                <a:ea typeface="Meiryo" panose="020B0604030504040204" pitchFamily="34" charset="-128"/>
              </a:rPr>
              <a:t>行動を起こす→習慣になる→決心が固まる</a:t>
            </a:r>
          </a:p>
        </p:txBody>
      </p:sp>
    </p:spTree>
    <p:extLst>
      <p:ext uri="{BB962C8B-B14F-4D97-AF65-F5344CB8AC3E}">
        <p14:creationId xmlns:p14="http://schemas.microsoft.com/office/powerpoint/2010/main" val="3625941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p:cTn id="19" dur="500" fill="hold"/>
                                        <p:tgtEl>
                                          <p:spTgt spid="18"/>
                                        </p:tgtEl>
                                        <p:attrNameLst>
                                          <p:attrName>ppt_w</p:attrName>
                                        </p:attrNameLst>
                                      </p:cBhvr>
                                      <p:tavLst>
                                        <p:tav tm="0">
                                          <p:val>
                                            <p:fltVal val="0"/>
                                          </p:val>
                                        </p:tav>
                                        <p:tav tm="100000">
                                          <p:val>
                                            <p:strVal val="#ppt_w"/>
                                          </p:val>
                                        </p:tav>
                                      </p:tavLst>
                                    </p:anim>
                                    <p:anim calcmode="lin" valueType="num">
                                      <p:cBhvr>
                                        <p:cTn id="20" dur="500" fill="hold"/>
                                        <p:tgtEl>
                                          <p:spTgt spid="18"/>
                                        </p:tgtEl>
                                        <p:attrNameLst>
                                          <p:attrName>ppt_h</p:attrName>
                                        </p:attrNameLst>
                                      </p:cBhvr>
                                      <p:tavLst>
                                        <p:tav tm="0">
                                          <p:val>
                                            <p:fltVal val="0"/>
                                          </p:val>
                                        </p:tav>
                                        <p:tav tm="100000">
                                          <p:val>
                                            <p:strVal val="#ppt_h"/>
                                          </p:val>
                                        </p:tav>
                                      </p:tavLst>
                                    </p:anim>
                                    <p:animEffect transition="in" filter="fade">
                                      <p:cBhvr>
                                        <p:cTn id="21" dur="500"/>
                                        <p:tgtEl>
                                          <p:spTgt spid="18"/>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p:cTn id="26" dur="500" fill="hold"/>
                                        <p:tgtEl>
                                          <p:spTgt spid="8"/>
                                        </p:tgtEl>
                                        <p:attrNameLst>
                                          <p:attrName>ppt_w</p:attrName>
                                        </p:attrNameLst>
                                      </p:cBhvr>
                                      <p:tavLst>
                                        <p:tav tm="0">
                                          <p:val>
                                            <p:fltVal val="0"/>
                                          </p:val>
                                        </p:tav>
                                        <p:tav tm="100000">
                                          <p:val>
                                            <p:strVal val="#ppt_w"/>
                                          </p:val>
                                        </p:tav>
                                      </p:tavLst>
                                    </p:anim>
                                    <p:anim calcmode="lin" valueType="num">
                                      <p:cBhvr>
                                        <p:cTn id="27" dur="500" fill="hold"/>
                                        <p:tgtEl>
                                          <p:spTgt spid="8"/>
                                        </p:tgtEl>
                                        <p:attrNameLst>
                                          <p:attrName>ppt_h</p:attrName>
                                        </p:attrNameLst>
                                      </p:cBhvr>
                                      <p:tavLst>
                                        <p:tav tm="0">
                                          <p:val>
                                            <p:fltVal val="0"/>
                                          </p:val>
                                        </p:tav>
                                        <p:tav tm="100000">
                                          <p:val>
                                            <p:strVal val="#ppt_h"/>
                                          </p:val>
                                        </p:tav>
                                      </p:tavLst>
                                    </p:anim>
                                    <p:animEffect transition="in" filter="fade">
                                      <p:cBhvr>
                                        <p:cTn id="2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 grpId="0" animBg="1"/>
      <p:bldP spid="18" grpId="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CF2298D3-C410-A34B-925A-051B36D0E48A}"/>
              </a:ext>
            </a:extLst>
          </p:cNvPr>
          <p:cNvSpPr>
            <a:spLocks noGrp="1"/>
          </p:cNvSpPr>
          <p:nvPr>
            <p:ph type="title"/>
          </p:nvPr>
        </p:nvSpPr>
        <p:spPr/>
        <p:txBody>
          <a:bodyPr/>
          <a:lstStyle/>
          <a:p>
            <a:r>
              <a:rPr kumimoji="1" lang="ja-JP" altLang="en-US"/>
              <a:t>「やってみなければわからない」とはどういうことか</a:t>
            </a:r>
          </a:p>
        </p:txBody>
      </p:sp>
      <p:pic>
        <p:nvPicPr>
          <p:cNvPr id="4" name="図 3" descr="木 が含まれている画像&#10;&#10;自動的に生成された説明">
            <a:extLst>
              <a:ext uri="{FF2B5EF4-FFF2-40B4-BE49-F238E27FC236}">
                <a16:creationId xmlns:a16="http://schemas.microsoft.com/office/drawing/2014/main" id="{01B4312D-00CC-F34A-A770-EA5B5E862229}"/>
              </a:ext>
            </a:extLst>
          </p:cNvPr>
          <p:cNvPicPr>
            <a:picLocks noChangeAspect="1"/>
          </p:cNvPicPr>
          <p:nvPr/>
        </p:nvPicPr>
        <p:blipFill>
          <a:blip r:embed="rId2"/>
          <a:stretch>
            <a:fillRect/>
          </a:stretch>
        </p:blipFill>
        <p:spPr>
          <a:xfrm>
            <a:off x="448152" y="1021957"/>
            <a:ext cx="2576791" cy="2629379"/>
          </a:xfrm>
          <a:prstGeom prst="rect">
            <a:avLst/>
          </a:prstGeom>
        </p:spPr>
      </p:pic>
      <p:pic>
        <p:nvPicPr>
          <p:cNvPr id="8" name="図 7" descr="花の絵が描かれたcg&#10;&#10;中程度の精度で自動的に生成された説明">
            <a:extLst>
              <a:ext uri="{FF2B5EF4-FFF2-40B4-BE49-F238E27FC236}">
                <a16:creationId xmlns:a16="http://schemas.microsoft.com/office/drawing/2014/main" id="{D313A5A0-D9A3-7348-B81D-4CCA4CCFE8C1}"/>
              </a:ext>
            </a:extLst>
          </p:cNvPr>
          <p:cNvPicPr>
            <a:picLocks noChangeAspect="1"/>
          </p:cNvPicPr>
          <p:nvPr/>
        </p:nvPicPr>
        <p:blipFill>
          <a:blip r:embed="rId3"/>
          <a:stretch>
            <a:fillRect/>
          </a:stretch>
        </p:blipFill>
        <p:spPr>
          <a:xfrm>
            <a:off x="5324849" y="1021957"/>
            <a:ext cx="3370999" cy="2629379"/>
          </a:xfrm>
          <a:prstGeom prst="rect">
            <a:avLst/>
          </a:prstGeom>
        </p:spPr>
      </p:pic>
      <p:pic>
        <p:nvPicPr>
          <p:cNvPr id="1028" name="Picture 4">
            <a:extLst>
              <a:ext uri="{FF2B5EF4-FFF2-40B4-BE49-F238E27FC236}">
                <a16:creationId xmlns:a16="http://schemas.microsoft.com/office/drawing/2014/main" id="{BF69F8B0-F10C-C342-A477-5A111860AB96}"/>
              </a:ext>
            </a:extLst>
          </p:cNvPr>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1114385" y="3856542"/>
            <a:ext cx="2727544" cy="272754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1030" name="Picture 6" descr="色とりどりの花畑の写真を無料ダウンロード（フリー素材） - ぱくたそ">
            <a:extLst>
              <a:ext uri="{FF2B5EF4-FFF2-40B4-BE49-F238E27FC236}">
                <a16:creationId xmlns:a16="http://schemas.microsoft.com/office/drawing/2014/main" id="{5A7A58C5-B6B8-7949-8CBE-E15BA891426E}"/>
              </a:ext>
            </a:extLst>
          </p:cNvPr>
          <p:cNvPicPr>
            <a:picLocks noChangeAspect="1" noChangeArrowheads="1"/>
          </p:cNvPicPr>
          <p:nvPr/>
        </p:nvPicPr>
        <p:blipFill rotWithShape="1">
          <a:blip r:embed="rId5" cstate="print">
            <a:extLst>
              <a:ext uri="{28A0092B-C50C-407E-A947-70E740481C1C}">
                <a14:useLocalDpi xmlns:a14="http://schemas.microsoft.com/office/drawing/2010/main"/>
              </a:ext>
            </a:extLst>
          </a:blip>
          <a:srcRect b="-90"/>
          <a:stretch/>
        </p:blipFill>
        <p:spPr bwMode="auto">
          <a:xfrm>
            <a:off x="5302073" y="3856542"/>
            <a:ext cx="2727544" cy="272754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9" name="右矢印 8">
            <a:extLst>
              <a:ext uri="{FF2B5EF4-FFF2-40B4-BE49-F238E27FC236}">
                <a16:creationId xmlns:a16="http://schemas.microsoft.com/office/drawing/2014/main" id="{5FA86811-978F-D540-B97E-6F1974F6C454}"/>
              </a:ext>
            </a:extLst>
          </p:cNvPr>
          <p:cNvSpPr/>
          <p:nvPr/>
        </p:nvSpPr>
        <p:spPr>
          <a:xfrm>
            <a:off x="3087666" y="2141302"/>
            <a:ext cx="2336104" cy="789139"/>
          </a:xfrm>
          <a:prstGeom prst="rightArrow">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6" name="図 5">
            <a:extLst>
              <a:ext uri="{FF2B5EF4-FFF2-40B4-BE49-F238E27FC236}">
                <a16:creationId xmlns:a16="http://schemas.microsoft.com/office/drawing/2014/main" id="{F7D20BA0-AD1A-F64B-B2DE-1600AEB06F8A}"/>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3796955" y="1897075"/>
            <a:ext cx="1119512" cy="1247367"/>
          </a:xfrm>
          <a:prstGeom prst="rect">
            <a:avLst/>
          </a:prstGeom>
        </p:spPr>
      </p:pic>
      <p:sp>
        <p:nvSpPr>
          <p:cNvPr id="10" name="テキスト ボックス 9">
            <a:extLst>
              <a:ext uri="{FF2B5EF4-FFF2-40B4-BE49-F238E27FC236}">
                <a16:creationId xmlns:a16="http://schemas.microsoft.com/office/drawing/2014/main" id="{68EB6DE7-430F-0145-ADC7-4C58EE55E21B}"/>
              </a:ext>
            </a:extLst>
          </p:cNvPr>
          <p:cNvSpPr txBox="1"/>
          <p:nvPr/>
        </p:nvSpPr>
        <p:spPr>
          <a:xfrm>
            <a:off x="1257310" y="6114281"/>
            <a:ext cx="2441694" cy="338554"/>
          </a:xfrm>
          <a:prstGeom prst="rect">
            <a:avLst/>
          </a:prstGeom>
          <a:noFill/>
        </p:spPr>
        <p:txBody>
          <a:bodyPr wrap="none" rtlCol="0">
            <a:spAutoFit/>
          </a:bodyPr>
          <a:lstStyle/>
          <a:p>
            <a:pPr algn="ctr"/>
            <a:r>
              <a:rPr kumimoji="1" lang="ja-JP" altLang="en-US" sz="16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芋虫の目で見ている世界</a:t>
            </a:r>
          </a:p>
        </p:txBody>
      </p:sp>
      <p:sp>
        <p:nvSpPr>
          <p:cNvPr id="14" name="テキスト ボックス 13">
            <a:extLst>
              <a:ext uri="{FF2B5EF4-FFF2-40B4-BE49-F238E27FC236}">
                <a16:creationId xmlns:a16="http://schemas.microsoft.com/office/drawing/2014/main" id="{F3AC9A8B-3026-824B-8B20-9D3E528B6F12}"/>
              </a:ext>
            </a:extLst>
          </p:cNvPr>
          <p:cNvSpPr txBox="1"/>
          <p:nvPr/>
        </p:nvSpPr>
        <p:spPr>
          <a:xfrm>
            <a:off x="5547590" y="6114281"/>
            <a:ext cx="2236510" cy="338554"/>
          </a:xfrm>
          <a:prstGeom prst="rect">
            <a:avLst/>
          </a:prstGeom>
          <a:noFill/>
        </p:spPr>
        <p:txBody>
          <a:bodyPr wrap="none" rtlCol="0">
            <a:spAutoFit/>
          </a:bodyPr>
          <a:lstStyle/>
          <a:p>
            <a:pPr algn="ctr"/>
            <a:r>
              <a:rPr lang="ja-JP" altLang="en-US" sz="16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蝶</a:t>
            </a:r>
            <a:r>
              <a:rPr kumimoji="1" lang="ja-JP" altLang="en-US" sz="16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の目で見ている世界</a:t>
            </a:r>
          </a:p>
        </p:txBody>
      </p:sp>
      <p:pic>
        <p:nvPicPr>
          <p:cNvPr id="1032" name="Picture 8" descr="プログラマーの男の子のイラスト（将来の夢）">
            <a:extLst>
              <a:ext uri="{FF2B5EF4-FFF2-40B4-BE49-F238E27FC236}">
                <a16:creationId xmlns:a16="http://schemas.microsoft.com/office/drawing/2014/main" id="{2D887A2C-7F65-454C-9A24-994DC924A84B}"/>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7452144" y="3888489"/>
            <a:ext cx="1377895" cy="1377895"/>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1034" name="Picture 10" descr="IT土方のイラスト">
            <a:extLst>
              <a:ext uri="{FF2B5EF4-FFF2-40B4-BE49-F238E27FC236}">
                <a16:creationId xmlns:a16="http://schemas.microsoft.com/office/drawing/2014/main" id="{216D1C89-6BA0-8045-AAA9-77D3FA9CA84A}"/>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313961" y="3856542"/>
            <a:ext cx="1805222" cy="1805222"/>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11" name="テキスト ボックス 10">
            <a:extLst>
              <a:ext uri="{FF2B5EF4-FFF2-40B4-BE49-F238E27FC236}">
                <a16:creationId xmlns:a16="http://schemas.microsoft.com/office/drawing/2014/main" id="{81979CB5-9337-8441-BB6F-3ADC55824F3B}"/>
              </a:ext>
            </a:extLst>
          </p:cNvPr>
          <p:cNvSpPr txBox="1"/>
          <p:nvPr/>
        </p:nvSpPr>
        <p:spPr>
          <a:xfrm>
            <a:off x="3341048" y="1527743"/>
            <a:ext cx="2031326" cy="369332"/>
          </a:xfrm>
          <a:prstGeom prst="rect">
            <a:avLst/>
          </a:prstGeom>
          <a:noFill/>
        </p:spPr>
        <p:txBody>
          <a:bodyPr wrap="none" rtlCol="0">
            <a:spAutoFit/>
          </a:bodyPr>
          <a:lstStyle/>
          <a:p>
            <a:pPr algn="ctr"/>
            <a:r>
              <a:rPr kumimoji="1" lang="ja-JP" altLang="en-US">
                <a:solidFill>
                  <a:schemeClr val="accent3">
                    <a:lumMod val="50000"/>
                  </a:schemeClr>
                </a:solidFill>
                <a:latin typeface="Meiryo" panose="020B0604030504040204" pitchFamily="34" charset="-128"/>
                <a:ea typeface="Meiryo" panose="020B0604030504040204" pitchFamily="34" charset="-128"/>
              </a:rPr>
              <a:t>忍耐と努力の時期</a:t>
            </a:r>
          </a:p>
        </p:txBody>
      </p:sp>
    </p:spTree>
    <p:extLst>
      <p:ext uri="{BB962C8B-B14F-4D97-AF65-F5344CB8AC3E}">
        <p14:creationId xmlns:p14="http://schemas.microsoft.com/office/powerpoint/2010/main" val="1159996012"/>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DC4869-50CB-858C-04D9-B7DA05BF86B7}"/>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1B7C9E36-0242-FB9A-4430-6A20282F7160}"/>
              </a:ext>
            </a:extLst>
          </p:cNvPr>
          <p:cNvSpPr>
            <a:spLocks noGrp="1"/>
          </p:cNvSpPr>
          <p:nvPr>
            <p:ph type="title"/>
          </p:nvPr>
        </p:nvSpPr>
        <p:spPr/>
        <p:txBody>
          <a:bodyPr/>
          <a:lstStyle/>
          <a:p>
            <a:r>
              <a:rPr lang="ja-JP" altLang="en-US" sz="2400"/>
              <a:t>「木こりのジレンマ」に陥ってはいないだろうか？</a:t>
            </a:r>
            <a:endParaRPr kumimoji="1" lang="ja-JP" altLang="en-US"/>
          </a:p>
        </p:txBody>
      </p:sp>
      <p:sp>
        <p:nvSpPr>
          <p:cNvPr id="3" name="正方形/長方形 2">
            <a:extLst>
              <a:ext uri="{FF2B5EF4-FFF2-40B4-BE49-F238E27FC236}">
                <a16:creationId xmlns:a16="http://schemas.microsoft.com/office/drawing/2014/main" id="{7F49644D-224A-7EA9-AE99-51A4CDD9BE7D}"/>
              </a:ext>
            </a:extLst>
          </p:cNvPr>
          <p:cNvSpPr/>
          <p:nvPr/>
        </p:nvSpPr>
        <p:spPr>
          <a:xfrm>
            <a:off x="169606" y="1292692"/>
            <a:ext cx="4933336" cy="4708981"/>
          </a:xfrm>
          <a:prstGeom prst="rect">
            <a:avLst/>
          </a:prstGeom>
        </p:spPr>
        <p:txBody>
          <a:bodyPr wrap="square">
            <a:spAutoFit/>
          </a:bodyPr>
          <a:lstStyle/>
          <a:p>
            <a:r>
              <a:rPr lang="ja-JP" altLang="en-US" sz="2000">
                <a:solidFill>
                  <a:srgbClr val="98490C"/>
                </a:solidFill>
                <a:latin typeface="HGSMinchoE" panose="02020900000000000000" pitchFamily="18" charset="-128"/>
                <a:ea typeface="HGSMinchoE" panose="02020900000000000000" pitchFamily="18" charset="-128"/>
              </a:rPr>
              <a:t>木こりが木を切っていた。</a:t>
            </a:r>
            <a:endParaRPr lang="en-US" altLang="ja-JP" sz="2000" dirty="0">
              <a:solidFill>
                <a:srgbClr val="98490C"/>
              </a:solidFill>
              <a:latin typeface="HGSMinchoE" panose="02020900000000000000" pitchFamily="18" charset="-128"/>
              <a:ea typeface="HGSMinchoE" panose="02020900000000000000" pitchFamily="18" charset="-128"/>
            </a:endParaRPr>
          </a:p>
          <a:p>
            <a:r>
              <a:rPr lang="ja-JP" altLang="en-US" sz="2000">
                <a:solidFill>
                  <a:srgbClr val="98490C"/>
                </a:solidFill>
                <a:latin typeface="HGSMinchoE" panose="02020900000000000000" pitchFamily="18" charset="-128"/>
                <a:ea typeface="HGSMinchoE" panose="02020900000000000000" pitchFamily="18" charset="-128"/>
              </a:rPr>
              <a:t>通りがかった旅人がその様子を眺めていると、斧を振るう勢いの割に、木が切れていないようだった。</a:t>
            </a:r>
            <a:endParaRPr lang="en-US" altLang="ja-JP" sz="2000" dirty="0">
              <a:solidFill>
                <a:srgbClr val="98490C"/>
              </a:solidFill>
              <a:latin typeface="HGSMinchoE" panose="02020900000000000000" pitchFamily="18" charset="-128"/>
              <a:ea typeface="HGSMinchoE" panose="02020900000000000000" pitchFamily="18" charset="-128"/>
            </a:endParaRPr>
          </a:p>
          <a:p>
            <a:r>
              <a:rPr lang="ja-JP" altLang="en-US" sz="2000">
                <a:solidFill>
                  <a:srgbClr val="98490C"/>
                </a:solidFill>
                <a:latin typeface="HGSMinchoE" panose="02020900000000000000" pitchFamily="18" charset="-128"/>
                <a:ea typeface="HGSMinchoE" panose="02020900000000000000" pitchFamily="18" charset="-128"/>
              </a:rPr>
              <a:t>よく見ると木こりの使っている斧が刃こぼれしている。そこで、旅人は言った。</a:t>
            </a:r>
          </a:p>
          <a:p>
            <a:endParaRPr lang="ja-JP" altLang="en-US" sz="2000">
              <a:solidFill>
                <a:srgbClr val="98490C"/>
              </a:solidFill>
              <a:latin typeface="HGSMinchoE" panose="02020900000000000000" pitchFamily="18" charset="-128"/>
              <a:ea typeface="HGSMinchoE" panose="02020900000000000000" pitchFamily="18" charset="-128"/>
            </a:endParaRPr>
          </a:p>
          <a:p>
            <a:r>
              <a:rPr lang="ja-JP" altLang="en-US" sz="2000">
                <a:solidFill>
                  <a:srgbClr val="98490C"/>
                </a:solidFill>
                <a:latin typeface="HGSMinchoE" panose="02020900000000000000" pitchFamily="18" charset="-128"/>
                <a:ea typeface="HGSMinchoE" panose="02020900000000000000" pitchFamily="18" charset="-128"/>
              </a:rPr>
              <a:t>「斧を研いだほうがいいのではないですか？」</a:t>
            </a:r>
          </a:p>
          <a:p>
            <a:endParaRPr lang="ja-JP" altLang="en-US" sz="2000">
              <a:solidFill>
                <a:srgbClr val="98490C"/>
              </a:solidFill>
              <a:latin typeface="HGSMinchoE" panose="02020900000000000000" pitchFamily="18" charset="-128"/>
              <a:ea typeface="HGSMinchoE" panose="02020900000000000000" pitchFamily="18" charset="-128"/>
            </a:endParaRPr>
          </a:p>
          <a:p>
            <a:r>
              <a:rPr lang="ja-JP" altLang="en-US" sz="2000">
                <a:solidFill>
                  <a:srgbClr val="98490C"/>
                </a:solidFill>
                <a:latin typeface="HGSMinchoE" panose="02020900000000000000" pitchFamily="18" charset="-128"/>
                <a:ea typeface="HGSMinchoE" panose="02020900000000000000" pitchFamily="18" charset="-128"/>
              </a:rPr>
              <a:t>すると、木こりはこう答えた。</a:t>
            </a:r>
          </a:p>
          <a:p>
            <a:endParaRPr lang="ja-JP" altLang="en-US" sz="2000">
              <a:solidFill>
                <a:srgbClr val="98490C"/>
              </a:solidFill>
              <a:latin typeface="HGSMinchoE" panose="02020900000000000000" pitchFamily="18" charset="-128"/>
              <a:ea typeface="HGSMinchoE" panose="02020900000000000000" pitchFamily="18" charset="-128"/>
            </a:endParaRPr>
          </a:p>
          <a:p>
            <a:r>
              <a:rPr lang="ja-JP" altLang="en-US" sz="2000">
                <a:solidFill>
                  <a:srgbClr val="98490C"/>
                </a:solidFill>
                <a:latin typeface="HGSMinchoE" panose="02020900000000000000" pitchFamily="18" charset="-128"/>
                <a:ea typeface="HGSMinchoE" panose="02020900000000000000" pitchFamily="18" charset="-128"/>
              </a:rPr>
              <a:t>「そんなことは分かっていますが、木を切るのに忙しくて、斧を研ぐ時間がないんですよ。」</a:t>
            </a:r>
          </a:p>
        </p:txBody>
      </p:sp>
      <p:pic>
        <p:nvPicPr>
          <p:cNvPr id="4" name="図 3">
            <a:extLst>
              <a:ext uri="{FF2B5EF4-FFF2-40B4-BE49-F238E27FC236}">
                <a16:creationId xmlns:a16="http://schemas.microsoft.com/office/drawing/2014/main" id="{C2C7EDE2-583A-EED1-B858-21DB46E21C2A}"/>
              </a:ext>
            </a:extLst>
          </p:cNvPr>
          <p:cNvPicPr>
            <a:picLocks noChangeAspect="1"/>
          </p:cNvPicPr>
          <p:nvPr/>
        </p:nvPicPr>
        <p:blipFill>
          <a:blip r:embed="rId2"/>
          <a:stretch>
            <a:fillRect/>
          </a:stretch>
        </p:blipFill>
        <p:spPr>
          <a:xfrm>
            <a:off x="5198062" y="1312407"/>
            <a:ext cx="3658344" cy="4593255"/>
          </a:xfrm>
          <a:prstGeom prst="rect">
            <a:avLst/>
          </a:prstGeom>
        </p:spPr>
      </p:pic>
    </p:spTree>
    <p:extLst>
      <p:ext uri="{BB962C8B-B14F-4D97-AF65-F5344CB8AC3E}">
        <p14:creationId xmlns:p14="http://schemas.microsoft.com/office/powerpoint/2010/main" val="1451256063"/>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BB1FB3CD-50C2-2626-FB54-6D62AC121693}"/>
              </a:ext>
            </a:extLst>
          </p:cNvPr>
          <p:cNvSpPr>
            <a:spLocks noGrp="1"/>
          </p:cNvSpPr>
          <p:nvPr>
            <p:ph type="title"/>
          </p:nvPr>
        </p:nvSpPr>
        <p:spPr/>
        <p:txBody>
          <a:bodyPr/>
          <a:lstStyle/>
          <a:p>
            <a:r>
              <a:rPr lang="en-US" altLang="ja-JP" b="1" i="0" dirty="0">
                <a:solidFill>
                  <a:srgbClr val="000000"/>
                </a:solidFill>
                <a:effectLst/>
                <a:latin typeface="Arial" panose="020B0604020202020204" pitchFamily="34" charset="0"/>
              </a:rPr>
              <a:t>【</a:t>
            </a:r>
            <a:r>
              <a:rPr lang="ja-JP" altLang="en-US" b="1" i="0">
                <a:solidFill>
                  <a:srgbClr val="000000"/>
                </a:solidFill>
                <a:effectLst/>
                <a:latin typeface="Arial" panose="020B0604020202020204" pitchFamily="34" charset="0"/>
              </a:rPr>
              <a:t>図解</a:t>
            </a:r>
            <a:r>
              <a:rPr lang="en-US" altLang="ja-JP" b="1" i="0" dirty="0">
                <a:solidFill>
                  <a:srgbClr val="000000"/>
                </a:solidFill>
                <a:effectLst/>
                <a:latin typeface="Arial" panose="020B0604020202020204" pitchFamily="34" charset="0"/>
              </a:rPr>
              <a:t>】</a:t>
            </a:r>
            <a:r>
              <a:rPr lang="ja-JP" altLang="en-US" b="1" i="0">
                <a:solidFill>
                  <a:srgbClr val="000000"/>
                </a:solidFill>
                <a:effectLst/>
                <a:latin typeface="Arial" panose="020B0604020202020204" pitchFamily="34" charset="0"/>
              </a:rPr>
              <a:t>コレ一枚でわかる最新</a:t>
            </a:r>
            <a:r>
              <a:rPr lang="en" altLang="ja-JP" b="1" i="0" dirty="0">
                <a:solidFill>
                  <a:srgbClr val="000000"/>
                </a:solidFill>
                <a:effectLst/>
                <a:latin typeface="Arial" panose="020B0604020202020204" pitchFamily="34" charset="0"/>
              </a:rPr>
              <a:t>IT</a:t>
            </a:r>
            <a:r>
              <a:rPr lang="ja-JP" altLang="en-US" b="1" i="0">
                <a:solidFill>
                  <a:srgbClr val="000000"/>
                </a:solidFill>
                <a:effectLst/>
                <a:latin typeface="Arial" panose="020B0604020202020204" pitchFamily="34" charset="0"/>
              </a:rPr>
              <a:t>トレンド 改装新訂</a:t>
            </a:r>
            <a:r>
              <a:rPr lang="en-US" altLang="ja-JP" b="1" i="0" dirty="0">
                <a:solidFill>
                  <a:srgbClr val="000000"/>
                </a:solidFill>
                <a:effectLst/>
                <a:latin typeface="Arial" panose="020B0604020202020204" pitchFamily="34" charset="0"/>
              </a:rPr>
              <a:t>4</a:t>
            </a:r>
            <a:r>
              <a:rPr lang="ja-JP" altLang="en-US" b="1" i="0">
                <a:solidFill>
                  <a:srgbClr val="000000"/>
                </a:solidFill>
                <a:effectLst/>
                <a:latin typeface="Arial" panose="020B0604020202020204" pitchFamily="34" charset="0"/>
              </a:rPr>
              <a:t>版</a:t>
            </a:r>
            <a:endParaRPr kumimoji="1" lang="ja-JP" altLang="en-US"/>
          </a:p>
        </p:txBody>
      </p:sp>
      <p:pic>
        <p:nvPicPr>
          <p:cNvPr id="3" name="図 2">
            <a:extLst>
              <a:ext uri="{FF2B5EF4-FFF2-40B4-BE49-F238E27FC236}">
                <a16:creationId xmlns:a16="http://schemas.microsoft.com/office/drawing/2014/main" id="{D2461B55-B0BB-2BB4-D70B-B22C312A4A6A}"/>
              </a:ext>
            </a:extLst>
          </p:cNvPr>
          <p:cNvPicPr>
            <a:picLocks noChangeAspect="1"/>
          </p:cNvPicPr>
          <p:nvPr/>
        </p:nvPicPr>
        <p:blipFill>
          <a:blip r:embed="rId2"/>
          <a:stretch>
            <a:fillRect/>
          </a:stretch>
        </p:blipFill>
        <p:spPr>
          <a:xfrm>
            <a:off x="260345" y="1031475"/>
            <a:ext cx="3393573" cy="4815735"/>
          </a:xfrm>
          <a:prstGeom prst="rect">
            <a:avLst/>
          </a:prstGeom>
          <a:ln>
            <a:noFill/>
          </a:ln>
          <a:effectLst>
            <a:outerShdw blurRad="292100" dist="139700" dir="2700000" algn="tl" rotWithShape="0">
              <a:srgbClr val="333333">
                <a:alpha val="65000"/>
              </a:srgbClr>
            </a:outerShdw>
          </a:effectLst>
        </p:spPr>
      </p:pic>
      <p:sp>
        <p:nvSpPr>
          <p:cNvPr id="7" name="テキスト ボックス 6">
            <a:extLst>
              <a:ext uri="{FF2B5EF4-FFF2-40B4-BE49-F238E27FC236}">
                <a16:creationId xmlns:a16="http://schemas.microsoft.com/office/drawing/2014/main" id="{05C34D35-D6A3-FEFB-1FF6-2FC5142C9B96}"/>
              </a:ext>
            </a:extLst>
          </p:cNvPr>
          <p:cNvSpPr txBox="1"/>
          <p:nvPr/>
        </p:nvSpPr>
        <p:spPr>
          <a:xfrm>
            <a:off x="3782744" y="5544563"/>
            <a:ext cx="5134456" cy="954107"/>
          </a:xfrm>
          <a:prstGeom prst="rect">
            <a:avLst/>
          </a:prstGeom>
          <a:noFill/>
        </p:spPr>
        <p:txBody>
          <a:bodyPr wrap="square">
            <a:spAutoFit/>
          </a:bodyPr>
          <a:lstStyle/>
          <a:p>
            <a:r>
              <a:rPr lang="ja-JP" altLang="en-US" sz="1400" b="1">
                <a:latin typeface="Meiryo" panose="020B0604030504040204" pitchFamily="34" charset="-128"/>
                <a:ea typeface="Meiryo" panose="020B0604030504040204" pitchFamily="34" charset="-128"/>
              </a:rPr>
              <a:t>【特典1】</a:t>
            </a:r>
            <a:r>
              <a:rPr lang="ja-JP" altLang="en-US" sz="1400">
                <a:latin typeface="Meiryo" panose="020B0604030504040204" pitchFamily="34" charset="-128"/>
                <a:ea typeface="Meiryo" panose="020B0604030504040204" pitchFamily="34" charset="-128"/>
              </a:rPr>
              <a:t>掲載図版は全てPowerPointデータでダウンロード</a:t>
            </a:r>
            <a:endParaRPr lang="en-US" altLang="ja-JP" sz="1400" dirty="0">
              <a:latin typeface="Meiryo" panose="020B0604030504040204" pitchFamily="34" charset="-128"/>
              <a:ea typeface="Meiryo" panose="020B0604030504040204" pitchFamily="34" charset="-128"/>
            </a:endParaRPr>
          </a:p>
          <a:p>
            <a:r>
              <a:rPr lang="en-US" altLang="ja-JP" sz="1400" dirty="0">
                <a:latin typeface="Meiryo" panose="020B0604030504040204" pitchFamily="34" charset="-128"/>
                <a:ea typeface="Meiryo" panose="020B0604030504040204" pitchFamily="34" charset="-128"/>
              </a:rPr>
              <a:t>		</a:t>
            </a:r>
            <a:r>
              <a:rPr lang="ja-JP" altLang="en-US" sz="1400">
                <a:latin typeface="Meiryo" panose="020B0604030504040204" pitchFamily="34" charset="-128"/>
                <a:ea typeface="Meiryo" panose="020B0604030504040204" pitchFamily="34" charset="-128"/>
              </a:rPr>
              <a:t>ロイヤリティフリーで利用できます。</a:t>
            </a:r>
            <a:endParaRPr lang="en-US" altLang="ja-JP" sz="1400" dirty="0">
              <a:latin typeface="Meiryo" panose="020B0604030504040204" pitchFamily="34" charset="-128"/>
              <a:ea typeface="Meiryo" panose="020B0604030504040204" pitchFamily="34" charset="-128"/>
            </a:endParaRPr>
          </a:p>
          <a:p>
            <a:r>
              <a:rPr lang="ja-JP" altLang="en-US" sz="1400" b="1">
                <a:latin typeface="Meiryo" panose="020B0604030504040204" pitchFamily="34" charset="-128"/>
                <a:ea typeface="Meiryo" panose="020B0604030504040204" pitchFamily="34" charset="-128"/>
              </a:rPr>
              <a:t>【特典2】</a:t>
            </a:r>
            <a:r>
              <a:rPr lang="ja-JP" altLang="en-US" sz="1400">
                <a:latin typeface="Meiryo" panose="020B0604030504040204" pitchFamily="34" charset="-128"/>
                <a:ea typeface="Meiryo" panose="020B0604030504040204" pitchFamily="34" charset="-128"/>
              </a:rPr>
              <a:t>ITインフラやシステム開発についての解説も</a:t>
            </a:r>
            <a:endParaRPr lang="en-US" altLang="ja-JP" sz="1400" dirty="0">
              <a:latin typeface="Meiryo" panose="020B0604030504040204" pitchFamily="34" charset="-128"/>
              <a:ea typeface="Meiryo" panose="020B0604030504040204" pitchFamily="34" charset="-128"/>
            </a:endParaRPr>
          </a:p>
          <a:p>
            <a:r>
              <a:rPr lang="en-US" altLang="ja-JP" sz="1400" dirty="0">
                <a:latin typeface="Meiryo" panose="020B0604030504040204" pitchFamily="34" charset="-128"/>
                <a:ea typeface="Meiryo" panose="020B0604030504040204" pitchFamily="34" charset="-128"/>
              </a:rPr>
              <a:t>		</a:t>
            </a:r>
            <a:r>
              <a:rPr lang="ja-JP" altLang="en-US" sz="1400">
                <a:latin typeface="Meiryo" panose="020B0604030504040204" pitchFamily="34" charset="-128"/>
                <a:ea typeface="Meiryo" panose="020B0604030504040204" pitchFamily="34" charset="-128"/>
              </a:rPr>
              <a:t>PDFでダウンロードできます。</a:t>
            </a:r>
          </a:p>
        </p:txBody>
      </p:sp>
      <p:sp>
        <p:nvSpPr>
          <p:cNvPr id="9" name="テキスト ボックス 8">
            <a:extLst>
              <a:ext uri="{FF2B5EF4-FFF2-40B4-BE49-F238E27FC236}">
                <a16:creationId xmlns:a16="http://schemas.microsoft.com/office/drawing/2014/main" id="{FE1076EB-1A06-99F0-5165-883DEEC734A5}"/>
              </a:ext>
            </a:extLst>
          </p:cNvPr>
          <p:cNvSpPr txBox="1"/>
          <p:nvPr/>
        </p:nvSpPr>
        <p:spPr>
          <a:xfrm>
            <a:off x="3911570" y="3130090"/>
            <a:ext cx="5005630" cy="2246769"/>
          </a:xfrm>
          <a:prstGeom prst="rect">
            <a:avLst/>
          </a:prstGeom>
          <a:noFill/>
        </p:spPr>
        <p:txBody>
          <a:bodyPr wrap="square">
            <a:spAutoFit/>
          </a:bodyPr>
          <a:lstStyle/>
          <a:p>
            <a:r>
              <a:rPr lang="ja-JP" altLang="en-US" sz="1400">
                <a:latin typeface="Meiryo" panose="020B0604030504040204" pitchFamily="34" charset="-128"/>
                <a:ea typeface="Meiryo" panose="020B0604030504040204" pitchFamily="34" charset="-128"/>
              </a:rPr>
              <a:t>第１章　コロナ禍が加速した社会の変化とITトレンド</a:t>
            </a:r>
          </a:p>
          <a:p>
            <a:r>
              <a:rPr lang="ja-JP" altLang="en-US" sz="1400">
                <a:latin typeface="Meiryo" panose="020B0604030504040204" pitchFamily="34" charset="-128"/>
                <a:ea typeface="Meiryo" panose="020B0604030504040204" pitchFamily="34" charset="-128"/>
              </a:rPr>
              <a:t>第２章　最新のITを理解するためのデジタルとITの基本</a:t>
            </a:r>
          </a:p>
          <a:p>
            <a:r>
              <a:rPr lang="ja-JP" altLang="en-US" sz="1400">
                <a:latin typeface="Meiryo" panose="020B0604030504040204" pitchFamily="34" charset="-128"/>
                <a:ea typeface="Meiryo" panose="020B0604030504040204" pitchFamily="34" charset="-128"/>
              </a:rPr>
              <a:t>第３章　ビジネスに変革を迫る</a:t>
            </a:r>
            <a:r>
              <a:rPr lang="en-US" altLang="ja-JP" sz="1400" dirty="0">
                <a:latin typeface="Meiryo" panose="020B0604030504040204" pitchFamily="34" charset="-128"/>
                <a:ea typeface="Meiryo" panose="020B0604030504040204" pitchFamily="34" charset="-128"/>
              </a:rPr>
              <a:t>DX</a:t>
            </a:r>
            <a:endParaRPr lang="ja-JP" altLang="en-US" sz="1400">
              <a:latin typeface="Meiryo" panose="020B0604030504040204" pitchFamily="34" charset="-128"/>
              <a:ea typeface="Meiryo" panose="020B0604030504040204" pitchFamily="34" charset="-128"/>
            </a:endParaRPr>
          </a:p>
          <a:p>
            <a:r>
              <a:rPr lang="ja-JP" altLang="en-US" sz="1400">
                <a:latin typeface="Meiryo" panose="020B0604030504040204" pitchFamily="34" charset="-128"/>
                <a:ea typeface="Meiryo" panose="020B0604030504040204" pitchFamily="34" charset="-128"/>
              </a:rPr>
              <a:t>第４章　DXを支えるITインフラストラクチャー</a:t>
            </a:r>
          </a:p>
          <a:p>
            <a:r>
              <a:rPr lang="ja-JP" altLang="en-US" sz="1400">
                <a:latin typeface="Meiryo" panose="020B0604030504040204" pitchFamily="34" charset="-128"/>
                <a:ea typeface="Meiryo" panose="020B0604030504040204" pitchFamily="34" charset="-128"/>
              </a:rPr>
              <a:t>第５章　コンピューティングの新しい常識となったクラウド</a:t>
            </a:r>
          </a:p>
          <a:p>
            <a:r>
              <a:rPr lang="ja-JP" altLang="en-US" sz="1400">
                <a:latin typeface="Meiryo" panose="020B0604030504040204" pitchFamily="34" charset="-128"/>
                <a:ea typeface="Meiryo" panose="020B0604030504040204" pitchFamily="34" charset="-128"/>
              </a:rPr>
              <a:t>第６章　デジタル前提の社会に適応するセキュリティ</a:t>
            </a:r>
          </a:p>
          <a:p>
            <a:r>
              <a:rPr lang="ja-JP" altLang="en-US" sz="1400">
                <a:latin typeface="Meiryo" panose="020B0604030504040204" pitchFamily="34" charset="-128"/>
                <a:ea typeface="Meiryo" panose="020B0604030504040204" pitchFamily="34" charset="-128"/>
              </a:rPr>
              <a:t>第７章　あらゆるものごとをデータでつなぐIoTと5G</a:t>
            </a:r>
          </a:p>
          <a:p>
            <a:r>
              <a:rPr lang="ja-JP" altLang="en-US" sz="1400">
                <a:latin typeface="Meiryo" panose="020B0604030504040204" pitchFamily="34" charset="-128"/>
                <a:ea typeface="Meiryo" panose="020B0604030504040204" pitchFamily="34" charset="-128"/>
              </a:rPr>
              <a:t>第８章　複雑な社会を理解するためのAIとデータサイエンス</a:t>
            </a:r>
            <a:endParaRPr lang="en-US" altLang="ja-JP" sz="1400" dirty="0">
              <a:latin typeface="Meiryo" panose="020B0604030504040204" pitchFamily="34" charset="-128"/>
              <a:ea typeface="Meiryo" panose="020B0604030504040204" pitchFamily="34" charset="-128"/>
            </a:endParaRPr>
          </a:p>
          <a:p>
            <a:r>
              <a:rPr lang="ja-JP" altLang="en-US" sz="1400">
                <a:latin typeface="Meiryo" panose="020B0604030504040204" pitchFamily="34" charset="-128"/>
                <a:ea typeface="Meiryo" panose="020B0604030504040204" pitchFamily="34" charset="-128"/>
              </a:rPr>
              <a:t>第９章　圧倒的なスピードが求められる開発と運用</a:t>
            </a:r>
          </a:p>
          <a:p>
            <a:r>
              <a:rPr lang="ja-JP" altLang="en-US" sz="1400">
                <a:latin typeface="Meiryo" panose="020B0604030504040204" pitchFamily="34" charset="-128"/>
                <a:ea typeface="Meiryo" panose="020B0604030504040204" pitchFamily="34" charset="-128"/>
              </a:rPr>
              <a:t>第</a:t>
            </a:r>
            <a:r>
              <a:rPr lang="en-US" altLang="ja-JP" sz="1400" dirty="0">
                <a:latin typeface="Meiryo" panose="020B0604030504040204" pitchFamily="34" charset="-128"/>
                <a:ea typeface="Meiryo" panose="020B0604030504040204" pitchFamily="34" charset="-128"/>
              </a:rPr>
              <a:t>10</a:t>
            </a:r>
            <a:r>
              <a:rPr lang="ja-JP" altLang="en-US" sz="1400">
                <a:latin typeface="Meiryo" panose="020B0604030504040204" pitchFamily="34" charset="-128"/>
                <a:ea typeface="Meiryo" panose="020B0604030504040204" pitchFamily="34" charset="-128"/>
              </a:rPr>
              <a:t>章　いま注目しておきたいテクノロジー</a:t>
            </a:r>
          </a:p>
        </p:txBody>
      </p:sp>
      <p:sp>
        <p:nvSpPr>
          <p:cNvPr id="5" name="テキスト ボックス 4">
            <a:extLst>
              <a:ext uri="{FF2B5EF4-FFF2-40B4-BE49-F238E27FC236}">
                <a16:creationId xmlns:a16="http://schemas.microsoft.com/office/drawing/2014/main" id="{8750D43E-E02E-95AF-9589-E79A792E95A1}"/>
              </a:ext>
            </a:extLst>
          </p:cNvPr>
          <p:cNvSpPr txBox="1"/>
          <p:nvPr/>
        </p:nvSpPr>
        <p:spPr>
          <a:xfrm>
            <a:off x="3911570" y="1031475"/>
            <a:ext cx="5005630" cy="400110"/>
          </a:xfrm>
          <a:prstGeom prst="rect">
            <a:avLst/>
          </a:prstGeom>
          <a:noFill/>
        </p:spPr>
        <p:txBody>
          <a:bodyPr wrap="square">
            <a:spAutoFit/>
          </a:bodyPr>
          <a:lstStyle/>
          <a:p>
            <a:pPr algn="l" fontAlgn="base"/>
            <a:r>
              <a:rPr lang="en" altLang="ja-JP" sz="2000" b="1" i="0" dirty="0">
                <a:solidFill>
                  <a:srgbClr val="4B4B4B"/>
                </a:solidFill>
                <a:effectLst/>
                <a:latin typeface="Meiryo" panose="020B0604030504040204" pitchFamily="34" charset="-128"/>
                <a:ea typeface="Meiryo" panose="020B0604030504040204" pitchFamily="34" charset="-128"/>
              </a:rPr>
              <a:t>IT</a:t>
            </a:r>
            <a:r>
              <a:rPr lang="ja-JP" altLang="en-US" sz="2000" b="1" i="0">
                <a:solidFill>
                  <a:srgbClr val="4B4B4B"/>
                </a:solidFill>
                <a:effectLst/>
                <a:latin typeface="Meiryo" panose="020B0604030504040204" pitchFamily="34" charset="-128"/>
                <a:ea typeface="Meiryo" panose="020B0604030504040204" pitchFamily="34" charset="-128"/>
              </a:rPr>
              <a:t>のいまの常識がこの</a:t>
            </a:r>
            <a:r>
              <a:rPr lang="en-US" altLang="ja-JP" sz="2000" b="1" i="0" dirty="0">
                <a:solidFill>
                  <a:srgbClr val="4B4B4B"/>
                </a:solidFill>
                <a:effectLst/>
                <a:latin typeface="Meiryo" panose="020B0604030504040204" pitchFamily="34" charset="-128"/>
                <a:ea typeface="Meiryo" panose="020B0604030504040204" pitchFamily="34" charset="-128"/>
              </a:rPr>
              <a:t>1</a:t>
            </a:r>
            <a:r>
              <a:rPr lang="ja-JP" altLang="en-US" sz="2000" b="1" i="0">
                <a:solidFill>
                  <a:srgbClr val="4B4B4B"/>
                </a:solidFill>
                <a:effectLst/>
                <a:latin typeface="Meiryo" panose="020B0604030504040204" pitchFamily="34" charset="-128"/>
                <a:ea typeface="Meiryo" panose="020B0604030504040204" pitchFamily="34" charset="-128"/>
              </a:rPr>
              <a:t>冊で手に入る</a:t>
            </a:r>
            <a:endParaRPr lang="en-US" altLang="ja-JP" sz="2000" b="1" i="0" dirty="0">
              <a:solidFill>
                <a:srgbClr val="4B4B4B"/>
              </a:solidFill>
              <a:effectLst/>
              <a:latin typeface="Meiryo" panose="020B0604030504040204" pitchFamily="34" charset="-128"/>
              <a:ea typeface="Meiryo" panose="020B0604030504040204" pitchFamily="34" charset="-128"/>
            </a:endParaRPr>
          </a:p>
        </p:txBody>
      </p:sp>
      <p:sp>
        <p:nvSpPr>
          <p:cNvPr id="4" name="テキスト ボックス 3">
            <a:extLst>
              <a:ext uri="{FF2B5EF4-FFF2-40B4-BE49-F238E27FC236}">
                <a16:creationId xmlns:a16="http://schemas.microsoft.com/office/drawing/2014/main" id="{5EF29402-0F33-A7E0-602C-76B0ACE32A13}"/>
              </a:ext>
            </a:extLst>
          </p:cNvPr>
          <p:cNvSpPr txBox="1"/>
          <p:nvPr/>
        </p:nvSpPr>
        <p:spPr>
          <a:xfrm>
            <a:off x="75743" y="6129338"/>
            <a:ext cx="3762775" cy="369332"/>
          </a:xfrm>
          <a:prstGeom prst="rect">
            <a:avLst/>
          </a:prstGeom>
          <a:noFill/>
        </p:spPr>
        <p:txBody>
          <a:bodyPr wrap="square">
            <a:spAutoFit/>
          </a:bodyPr>
          <a:lstStyle/>
          <a:p>
            <a:pPr algn="ctr" fontAlgn="base"/>
            <a:r>
              <a:rPr lang="en-US" altLang="ja-JP" b="1" i="0" dirty="0">
                <a:solidFill>
                  <a:srgbClr val="4B4B4B"/>
                </a:solidFill>
                <a:effectLst/>
                <a:latin typeface="Meiryo" panose="020B0604030504040204" pitchFamily="34" charset="-128"/>
                <a:ea typeface="Meiryo" panose="020B0604030504040204" pitchFamily="34" charset="-128"/>
              </a:rPr>
              <a:t>2022</a:t>
            </a:r>
            <a:r>
              <a:rPr lang="ja-JP" altLang="en-US" b="1" i="0">
                <a:solidFill>
                  <a:srgbClr val="4B4B4B"/>
                </a:solidFill>
                <a:effectLst/>
                <a:latin typeface="Meiryo" panose="020B0604030504040204" pitchFamily="34" charset="-128"/>
                <a:ea typeface="Meiryo" panose="020B0604030504040204" pitchFamily="34" charset="-128"/>
              </a:rPr>
              <a:t>年</a:t>
            </a:r>
            <a:r>
              <a:rPr lang="en-US" altLang="ja-JP" b="1" i="0" dirty="0">
                <a:solidFill>
                  <a:srgbClr val="4B4B4B"/>
                </a:solidFill>
                <a:effectLst/>
                <a:latin typeface="Meiryo" panose="020B0604030504040204" pitchFamily="34" charset="-128"/>
                <a:ea typeface="Meiryo" panose="020B0604030504040204" pitchFamily="34" charset="-128"/>
              </a:rPr>
              <a:t>10</a:t>
            </a:r>
            <a:r>
              <a:rPr lang="ja-JP" altLang="en-US" b="1" i="0">
                <a:solidFill>
                  <a:srgbClr val="4B4B4B"/>
                </a:solidFill>
                <a:effectLst/>
                <a:latin typeface="Meiryo" panose="020B0604030504040204" pitchFamily="34" charset="-128"/>
                <a:ea typeface="Meiryo" panose="020B0604030504040204" pitchFamily="34" charset="-128"/>
              </a:rPr>
              <a:t>月</a:t>
            </a:r>
            <a:r>
              <a:rPr lang="en-US" altLang="ja-JP" b="1" i="0" dirty="0">
                <a:solidFill>
                  <a:srgbClr val="4B4B4B"/>
                </a:solidFill>
                <a:effectLst/>
                <a:latin typeface="Meiryo" panose="020B0604030504040204" pitchFamily="34" charset="-128"/>
                <a:ea typeface="Meiryo" panose="020B0604030504040204" pitchFamily="34" charset="-128"/>
              </a:rPr>
              <a:t>3</a:t>
            </a:r>
            <a:r>
              <a:rPr lang="ja-JP" altLang="en-US" b="1" i="0">
                <a:solidFill>
                  <a:srgbClr val="4B4B4B"/>
                </a:solidFill>
                <a:effectLst/>
                <a:latin typeface="Meiryo" panose="020B0604030504040204" pitchFamily="34" charset="-128"/>
                <a:ea typeface="Meiryo" panose="020B0604030504040204" pitchFamily="34" charset="-128"/>
              </a:rPr>
              <a:t>日発行の最新版</a:t>
            </a:r>
            <a:endParaRPr lang="en-US" altLang="ja-JP" b="1" i="0" dirty="0">
              <a:solidFill>
                <a:srgbClr val="4B4B4B"/>
              </a:solidFill>
              <a:effectLst/>
              <a:latin typeface="Meiryo" panose="020B0604030504040204" pitchFamily="34" charset="-128"/>
              <a:ea typeface="Meiryo" panose="020B0604030504040204" pitchFamily="34" charset="-128"/>
            </a:endParaRPr>
          </a:p>
        </p:txBody>
      </p:sp>
      <p:sp>
        <p:nvSpPr>
          <p:cNvPr id="11" name="テキスト ボックス 10">
            <a:extLst>
              <a:ext uri="{FF2B5EF4-FFF2-40B4-BE49-F238E27FC236}">
                <a16:creationId xmlns:a16="http://schemas.microsoft.com/office/drawing/2014/main" id="{381B6444-442B-709B-A292-81DDDFF8F373}"/>
              </a:ext>
            </a:extLst>
          </p:cNvPr>
          <p:cNvSpPr txBox="1"/>
          <p:nvPr/>
        </p:nvSpPr>
        <p:spPr>
          <a:xfrm>
            <a:off x="3911570" y="1534642"/>
            <a:ext cx="5005630" cy="1384995"/>
          </a:xfrm>
          <a:prstGeom prst="rect">
            <a:avLst/>
          </a:prstGeom>
          <a:noFill/>
        </p:spPr>
        <p:txBody>
          <a:bodyPr wrap="square">
            <a:spAutoFit/>
          </a:bodyPr>
          <a:lstStyle/>
          <a:p>
            <a:pPr marL="342900" lvl="0" indent="-342900" algn="just">
              <a:buFont typeface="Wingdings" pitchFamily="2" charset="2"/>
              <a:buChar char=""/>
            </a:pPr>
            <a:r>
              <a:rPr lang="ja-JP" altLang="ja-JP" sz="1400" kern="100">
                <a:effectLst/>
                <a:latin typeface="Meiryo" panose="020B0604030504040204" pitchFamily="34" charset="-128"/>
                <a:ea typeface="Meiryo" panose="020B0604030504040204" pitchFamily="34" charset="-128"/>
                <a:cs typeface="Times New Roman" panose="02020603050405020304" pitchFamily="18" charset="0"/>
              </a:rPr>
              <a:t>デジタルの重要性、価値や役割について理解できる</a:t>
            </a:r>
          </a:p>
          <a:p>
            <a:pPr marL="342900" lvl="0" indent="-342900" algn="just">
              <a:buFont typeface="Wingdings" pitchFamily="2" charset="2"/>
              <a:buChar char=""/>
            </a:pPr>
            <a:r>
              <a:rPr lang="ja-JP" altLang="ja-JP" sz="1400" kern="100">
                <a:effectLst/>
                <a:latin typeface="Meiryo" panose="020B0604030504040204" pitchFamily="34" charset="-128"/>
                <a:ea typeface="Meiryo" panose="020B0604030504040204" pitchFamily="34" charset="-128"/>
                <a:cs typeface="Times New Roman" panose="02020603050405020304" pitchFamily="18" charset="0"/>
              </a:rPr>
              <a:t>デジタルを業務や事業に活用できる</a:t>
            </a:r>
          </a:p>
          <a:p>
            <a:pPr marL="342900" lvl="0" indent="-342900" algn="just">
              <a:buFont typeface="Wingdings" pitchFamily="2" charset="2"/>
              <a:buChar char=""/>
            </a:pPr>
            <a:r>
              <a:rPr lang="ja-JP" altLang="ja-JP" sz="1400" kern="100">
                <a:effectLst/>
                <a:latin typeface="Meiryo" panose="020B0604030504040204" pitchFamily="34" charset="-128"/>
                <a:ea typeface="Meiryo" panose="020B0604030504040204" pitchFamily="34" charset="-128"/>
                <a:cs typeface="Times New Roman" panose="02020603050405020304" pitchFamily="18" charset="0"/>
              </a:rPr>
              <a:t>デジタルを</a:t>
            </a:r>
            <a:r>
              <a:rPr lang="ja-JP" altLang="en-US" sz="1400" kern="100">
                <a:effectLst/>
                <a:latin typeface="Meiryo" panose="020B0604030504040204" pitchFamily="34" charset="-128"/>
                <a:ea typeface="Meiryo" panose="020B0604030504040204" pitchFamily="34" charset="-128"/>
                <a:cs typeface="Times New Roman" panose="02020603050405020304" pitchFamily="18" charset="0"/>
              </a:rPr>
              <a:t>活かしたビジネスが</a:t>
            </a:r>
            <a:r>
              <a:rPr lang="ja-JP" altLang="ja-JP" sz="1400" kern="100">
                <a:effectLst/>
                <a:latin typeface="Meiryo" panose="020B0604030504040204" pitchFamily="34" charset="-128"/>
                <a:ea typeface="Meiryo" panose="020B0604030504040204" pitchFamily="34" charset="-128"/>
                <a:cs typeface="Times New Roman" panose="02020603050405020304" pitchFamily="18" charset="0"/>
              </a:rPr>
              <a:t>企画</a:t>
            </a:r>
            <a:r>
              <a:rPr lang="ja-JP" altLang="en-US" sz="1400" kern="100">
                <a:latin typeface="Meiryo" panose="020B0604030504040204" pitchFamily="34" charset="-128"/>
                <a:ea typeface="Meiryo" panose="020B0604030504040204" pitchFamily="34" charset="-128"/>
                <a:cs typeface="Times New Roman" panose="02020603050405020304" pitchFamily="18" charset="0"/>
              </a:rPr>
              <a:t>できる</a:t>
            </a:r>
            <a:endParaRPr lang="ja-JP" altLang="ja-JP" sz="1400" kern="100">
              <a:effectLst/>
              <a:latin typeface="Meiryo" panose="020B0604030504040204" pitchFamily="34" charset="-128"/>
              <a:ea typeface="Meiryo" panose="020B0604030504040204" pitchFamily="34" charset="-128"/>
              <a:cs typeface="Times New Roman" panose="02020603050405020304" pitchFamily="18" charset="0"/>
            </a:endParaRPr>
          </a:p>
          <a:p>
            <a:pPr algn="just"/>
            <a:endParaRPr lang="en-US" altLang="ja-JP" sz="1400" kern="100" dirty="0">
              <a:effectLst/>
              <a:latin typeface="Meiryo" panose="020B0604030504040204" pitchFamily="34" charset="-128"/>
              <a:ea typeface="Meiryo" panose="020B0604030504040204" pitchFamily="34" charset="-128"/>
              <a:cs typeface="Times New Roman" panose="02020603050405020304" pitchFamily="18" charset="0"/>
            </a:endParaRPr>
          </a:p>
          <a:p>
            <a:pPr algn="just"/>
            <a:r>
              <a:rPr lang="ja-JP" altLang="ja-JP" sz="1400" kern="100">
                <a:effectLst/>
                <a:latin typeface="Meiryo" panose="020B0604030504040204" pitchFamily="34" charset="-128"/>
                <a:ea typeface="Meiryo" panose="020B0604030504040204" pitchFamily="34" charset="-128"/>
                <a:cs typeface="Times New Roman" panose="02020603050405020304" pitchFamily="18" charset="0"/>
              </a:rPr>
              <a:t>本書は、そんな「デジタル・リテラシー」を、専門知識を持たない方に身につけて</a:t>
            </a:r>
            <a:r>
              <a:rPr lang="ja-JP" altLang="en-US" sz="1400" kern="100">
                <a:effectLst/>
                <a:latin typeface="Meiryo" panose="020B0604030504040204" pitchFamily="34" charset="-128"/>
                <a:ea typeface="Meiryo" panose="020B0604030504040204" pitchFamily="34" charset="-128"/>
                <a:cs typeface="Times New Roman" panose="02020603050405020304" pitchFamily="18" charset="0"/>
              </a:rPr>
              <a:t>いだくための１冊です</a:t>
            </a:r>
            <a:r>
              <a:rPr lang="ja-JP" altLang="ja-JP" sz="1400" kern="100">
                <a:effectLst/>
                <a:latin typeface="Meiryo" panose="020B0604030504040204" pitchFamily="34" charset="-128"/>
                <a:ea typeface="Meiryo" panose="020B0604030504040204" pitchFamily="34" charset="-128"/>
                <a:cs typeface="Times New Roman" panose="02020603050405020304" pitchFamily="18" charset="0"/>
              </a:rPr>
              <a:t>。</a:t>
            </a:r>
          </a:p>
        </p:txBody>
      </p:sp>
      <p:cxnSp>
        <p:nvCxnSpPr>
          <p:cNvPr id="13" name="直線コネクタ 12">
            <a:extLst>
              <a:ext uri="{FF2B5EF4-FFF2-40B4-BE49-F238E27FC236}">
                <a16:creationId xmlns:a16="http://schemas.microsoft.com/office/drawing/2014/main" id="{6B57272E-BD55-1462-633C-832C7D36511D}"/>
              </a:ext>
            </a:extLst>
          </p:cNvPr>
          <p:cNvCxnSpPr>
            <a:cxnSpLocks/>
          </p:cNvCxnSpPr>
          <p:nvPr/>
        </p:nvCxnSpPr>
        <p:spPr>
          <a:xfrm>
            <a:off x="3966000" y="3006725"/>
            <a:ext cx="4951200" cy="0"/>
          </a:xfrm>
          <a:prstGeom prst="line">
            <a:avLst/>
          </a:prstGeom>
          <a:ln>
            <a:solidFill>
              <a:schemeClr val="tx1">
                <a:lumMod val="50000"/>
                <a:lumOff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5" name="直線コネクタ 14">
            <a:extLst>
              <a:ext uri="{FF2B5EF4-FFF2-40B4-BE49-F238E27FC236}">
                <a16:creationId xmlns:a16="http://schemas.microsoft.com/office/drawing/2014/main" id="{69680FF8-C00F-4E12-E424-01CE50E234BB}"/>
              </a:ext>
            </a:extLst>
          </p:cNvPr>
          <p:cNvCxnSpPr>
            <a:cxnSpLocks/>
          </p:cNvCxnSpPr>
          <p:nvPr/>
        </p:nvCxnSpPr>
        <p:spPr>
          <a:xfrm>
            <a:off x="3966000" y="5411783"/>
            <a:ext cx="4951200" cy="0"/>
          </a:xfrm>
          <a:prstGeom prst="line">
            <a:avLst/>
          </a:prstGeom>
          <a:ln>
            <a:solidFill>
              <a:schemeClr val="tx1">
                <a:lumMod val="50000"/>
                <a:lumOff val="50000"/>
              </a:schemeClr>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758089489"/>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6A2E431-7BC4-5D94-22EC-F29253D6AB22}"/>
            </a:ext>
          </a:extLst>
        </p:cNvPr>
        <p:cNvGrpSpPr/>
        <p:nvPr/>
      </p:nvGrpSpPr>
      <p:grpSpPr>
        <a:xfrm>
          <a:off x="0" y="0"/>
          <a:ext cx="0" cy="0"/>
          <a:chOff x="0" y="0"/>
          <a:chExt cx="0" cy="0"/>
        </a:xfrm>
      </p:grpSpPr>
      <p:sp>
        <p:nvSpPr>
          <p:cNvPr id="6" name="正方形/長方形 5">
            <a:extLst>
              <a:ext uri="{FF2B5EF4-FFF2-40B4-BE49-F238E27FC236}">
                <a16:creationId xmlns:a16="http://schemas.microsoft.com/office/drawing/2014/main" id="{962AF6E0-BC65-F51F-74A3-D730F336655A}"/>
              </a:ext>
            </a:extLst>
          </p:cNvPr>
          <p:cNvSpPr/>
          <p:nvPr/>
        </p:nvSpPr>
        <p:spPr>
          <a:xfrm>
            <a:off x="830355" y="2775338"/>
            <a:ext cx="7499634" cy="1307324"/>
          </a:xfrm>
          <a:prstGeom prst="rect">
            <a:avLst/>
          </a:prstGeom>
          <a:solidFill>
            <a:schemeClr val="accent3">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2800">
                <a:solidFill>
                  <a:srgbClr val="FFFFFF"/>
                </a:solidFill>
                <a:effectLst/>
                <a:latin typeface="Meiryo" panose="020B0604030504040204" pitchFamily="34" charset="-128"/>
                <a:ea typeface="Meiryo" panose="020B0604030504040204" pitchFamily="34" charset="-128"/>
                <a:cs typeface="Arial"/>
              </a:rPr>
              <a:t>補足資料・参考資料</a:t>
            </a:r>
            <a:endParaRPr lang="en-US" altLang="ja-JP" sz="2000" dirty="0">
              <a:solidFill>
                <a:srgbClr val="FFFFFF"/>
              </a:solidFill>
              <a:effectLst/>
              <a:latin typeface="Meiryo" panose="020B0604030504040204" pitchFamily="34" charset="-128"/>
              <a:ea typeface="Meiryo" panose="020B0604030504040204" pitchFamily="34" charset="-128"/>
              <a:cs typeface="Arial"/>
            </a:endParaRPr>
          </a:p>
        </p:txBody>
      </p:sp>
      <p:sp>
        <p:nvSpPr>
          <p:cNvPr id="7" name="正方形/長方形 6">
            <a:extLst>
              <a:ext uri="{FF2B5EF4-FFF2-40B4-BE49-F238E27FC236}">
                <a16:creationId xmlns:a16="http://schemas.microsoft.com/office/drawing/2014/main" id="{39100592-0DE3-1608-1A6F-B72D8311099D}"/>
              </a:ext>
            </a:extLst>
          </p:cNvPr>
          <p:cNvSpPr/>
          <p:nvPr/>
        </p:nvSpPr>
        <p:spPr>
          <a:xfrm>
            <a:off x="830354" y="2775338"/>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2607628542"/>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943E8F-B1E5-FD71-52E4-4E76404905E3}"/>
            </a:ext>
          </a:extLst>
        </p:cNvPr>
        <p:cNvGrpSpPr/>
        <p:nvPr/>
      </p:nvGrpSpPr>
      <p:grpSpPr>
        <a:xfrm>
          <a:off x="0" y="0"/>
          <a:ext cx="0" cy="0"/>
          <a:chOff x="0" y="0"/>
          <a:chExt cx="0" cy="0"/>
        </a:xfrm>
      </p:grpSpPr>
      <p:sp>
        <p:nvSpPr>
          <p:cNvPr id="2" name="正方形/長方形 1">
            <a:extLst>
              <a:ext uri="{FF2B5EF4-FFF2-40B4-BE49-F238E27FC236}">
                <a16:creationId xmlns:a16="http://schemas.microsoft.com/office/drawing/2014/main" id="{81D1BE81-CAC4-3001-8950-51E3B207C2C5}"/>
              </a:ext>
            </a:extLst>
          </p:cNvPr>
          <p:cNvSpPr/>
          <p:nvPr/>
        </p:nvSpPr>
        <p:spPr>
          <a:xfrm>
            <a:off x="4655271" y="4376423"/>
            <a:ext cx="4403697" cy="1307324"/>
          </a:xfrm>
          <a:prstGeom prst="rect">
            <a:avLst/>
          </a:prstGeom>
          <a:solidFill>
            <a:schemeClr val="accent3">
              <a:lumMod val="75000"/>
            </a:schemeClr>
          </a:solidFill>
          <a:ln>
            <a:noFill/>
          </a:ln>
        </p:spPr>
        <p:style>
          <a:lnRef idx="2">
            <a:schemeClr val="dk1"/>
          </a:lnRef>
          <a:fillRef idx="1">
            <a:schemeClr val="lt1"/>
          </a:fillRef>
          <a:effectRef idx="0">
            <a:schemeClr val="dk1"/>
          </a:effectRef>
          <a:fontRef idx="minor">
            <a:schemeClr val="dk1"/>
          </a:fontRef>
        </p:style>
        <p:txBody>
          <a:bodyPr lIns="0" rIns="72000" rtlCol="0" anchor="ctr"/>
          <a:lstStyle/>
          <a:p>
            <a:pPr algn="r"/>
            <a:r>
              <a:rPr lang="ja-JP" altLang="en-US" sz="2400">
                <a:solidFill>
                  <a:srgbClr val="FFFFFF"/>
                </a:solidFill>
                <a:latin typeface="Meiryo" panose="020B0604030504040204" pitchFamily="34" charset="-128"/>
                <a:ea typeface="Meiryo" panose="020B0604030504040204" pitchFamily="34" charset="-128"/>
                <a:cs typeface="Arial"/>
              </a:rPr>
              <a:t>インフラストラクチャー</a:t>
            </a:r>
            <a:endParaRPr lang="en-US" altLang="ja-JP" sz="2400" dirty="0">
              <a:solidFill>
                <a:srgbClr val="FFFFFF"/>
              </a:solidFill>
              <a:latin typeface="Meiryo" panose="020B0604030504040204" pitchFamily="34" charset="-128"/>
              <a:ea typeface="Meiryo" panose="020B0604030504040204" pitchFamily="34" charset="-128"/>
              <a:cs typeface="Arial"/>
            </a:endParaRPr>
          </a:p>
          <a:p>
            <a:pPr algn="r"/>
            <a:r>
              <a:rPr lang="ja-JP" altLang="en-US" sz="2400">
                <a:solidFill>
                  <a:srgbClr val="FFFFFF"/>
                </a:solidFill>
                <a:latin typeface="Meiryo" panose="020B0604030504040204" pitchFamily="34" charset="-128"/>
                <a:ea typeface="Meiryo" panose="020B0604030504040204" pitchFamily="34" charset="-128"/>
                <a:cs typeface="Arial"/>
              </a:rPr>
              <a:t>と仮想化</a:t>
            </a:r>
            <a:endParaRPr lang="en-US" altLang="ja-JP" sz="2400" dirty="0">
              <a:solidFill>
                <a:srgbClr val="FFFFFF"/>
              </a:solidFill>
              <a:latin typeface="Meiryo" panose="020B0604030504040204" pitchFamily="34" charset="-128"/>
              <a:ea typeface="Meiryo" panose="020B0604030504040204" pitchFamily="34" charset="-128"/>
              <a:cs typeface="Arial"/>
            </a:endParaRPr>
          </a:p>
        </p:txBody>
      </p:sp>
      <p:sp>
        <p:nvSpPr>
          <p:cNvPr id="6" name="正方形/長方形 5">
            <a:extLst>
              <a:ext uri="{FF2B5EF4-FFF2-40B4-BE49-F238E27FC236}">
                <a16:creationId xmlns:a16="http://schemas.microsoft.com/office/drawing/2014/main" id="{0E2341B1-FDFD-EF6F-2EA2-24D7A66A8423}"/>
              </a:ext>
            </a:extLst>
          </p:cNvPr>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3264967081"/>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067889-8B49-B4CF-47EB-618E95777FA3}"/>
            </a:ext>
          </a:extLst>
        </p:cNvPr>
        <p:cNvGrpSpPr/>
        <p:nvPr/>
      </p:nvGrpSpPr>
      <p:grpSpPr>
        <a:xfrm>
          <a:off x="0" y="0"/>
          <a:ext cx="0" cy="0"/>
          <a:chOff x="0" y="0"/>
          <a:chExt cx="0" cy="0"/>
        </a:xfrm>
      </p:grpSpPr>
      <p:sp>
        <p:nvSpPr>
          <p:cNvPr id="444" name="正方形/長方形 443">
            <a:extLst>
              <a:ext uri="{FF2B5EF4-FFF2-40B4-BE49-F238E27FC236}">
                <a16:creationId xmlns:a16="http://schemas.microsoft.com/office/drawing/2014/main" id="{ECACFCA8-6CF6-607F-895D-E0792DDB04A2}"/>
              </a:ext>
            </a:extLst>
          </p:cNvPr>
          <p:cNvSpPr/>
          <p:nvPr/>
        </p:nvSpPr>
        <p:spPr>
          <a:xfrm>
            <a:off x="226490" y="3845020"/>
            <a:ext cx="4325936" cy="2776472"/>
          </a:xfrm>
          <a:prstGeom prst="rect">
            <a:avLst/>
          </a:prstGeom>
          <a:solidFill>
            <a:srgbClr val="FFC000">
              <a:alpha val="58039"/>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dirty="0">
              <a:solidFill>
                <a:srgbClr val="FFFFFF"/>
              </a:solidFill>
              <a:latin typeface="ＭＳ Ｐゴシック"/>
              <a:ea typeface="ＭＳ Ｐゴシック"/>
              <a:cs typeface="ＭＳ Ｐゴシック"/>
            </a:endParaRPr>
          </a:p>
        </p:txBody>
      </p:sp>
      <p:sp>
        <p:nvSpPr>
          <p:cNvPr id="440" name="正方形/長方形 439">
            <a:extLst>
              <a:ext uri="{FF2B5EF4-FFF2-40B4-BE49-F238E27FC236}">
                <a16:creationId xmlns:a16="http://schemas.microsoft.com/office/drawing/2014/main" id="{7244A195-62BC-9B7D-4538-51654CD3CCB6}"/>
              </a:ext>
            </a:extLst>
          </p:cNvPr>
          <p:cNvSpPr/>
          <p:nvPr/>
        </p:nvSpPr>
        <p:spPr>
          <a:xfrm>
            <a:off x="4572000" y="3845020"/>
            <a:ext cx="4396326" cy="2776472"/>
          </a:xfrm>
          <a:prstGeom prst="rect">
            <a:avLst/>
          </a:prstGeom>
          <a:solidFill>
            <a:schemeClr val="accent5">
              <a:lumMod val="40000"/>
              <a:lumOff val="60000"/>
              <a:alpha val="58039"/>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dirty="0">
              <a:solidFill>
                <a:srgbClr val="FFFFFF"/>
              </a:solidFill>
              <a:latin typeface="ＭＳ Ｐゴシック"/>
              <a:ea typeface="ＭＳ Ｐゴシック"/>
              <a:cs typeface="ＭＳ Ｐゴシック"/>
            </a:endParaRPr>
          </a:p>
        </p:txBody>
      </p:sp>
      <p:sp>
        <p:nvSpPr>
          <p:cNvPr id="6" name="正方形/長方形 5">
            <a:extLst>
              <a:ext uri="{FF2B5EF4-FFF2-40B4-BE49-F238E27FC236}">
                <a16:creationId xmlns:a16="http://schemas.microsoft.com/office/drawing/2014/main" id="{3D73CA4F-1722-C2EE-5E30-6B48E4C3ACB5}"/>
              </a:ext>
            </a:extLst>
          </p:cNvPr>
          <p:cNvSpPr/>
          <p:nvPr/>
        </p:nvSpPr>
        <p:spPr>
          <a:xfrm>
            <a:off x="226490" y="744711"/>
            <a:ext cx="8741836" cy="2776472"/>
          </a:xfrm>
          <a:prstGeom prst="rect">
            <a:avLst/>
          </a:prstGeom>
          <a:solidFill>
            <a:schemeClr val="accent4">
              <a:lumMod val="60000"/>
              <a:lumOff val="40000"/>
              <a:alpha val="58039"/>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4" name="右矢印 63">
            <a:extLst>
              <a:ext uri="{FF2B5EF4-FFF2-40B4-BE49-F238E27FC236}">
                <a16:creationId xmlns:a16="http://schemas.microsoft.com/office/drawing/2014/main" id="{869E9B2A-3BEE-F4C2-936C-44E971E16DF8}"/>
              </a:ext>
            </a:extLst>
          </p:cNvPr>
          <p:cNvSpPr/>
          <p:nvPr/>
        </p:nvSpPr>
        <p:spPr>
          <a:xfrm>
            <a:off x="867064" y="3132047"/>
            <a:ext cx="1290457" cy="235573"/>
          </a:xfrm>
          <a:prstGeom prst="rightArrow">
            <a:avLst/>
          </a:prstGeom>
          <a:solidFill>
            <a:schemeClr val="bg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72CBEC48-C692-2C54-1478-E61B2DEA4934}"/>
              </a:ext>
            </a:extLst>
          </p:cNvPr>
          <p:cNvSpPr>
            <a:spLocks noGrp="1"/>
          </p:cNvSpPr>
          <p:nvPr>
            <p:ph type="title"/>
          </p:nvPr>
        </p:nvSpPr>
        <p:spPr/>
        <p:txBody>
          <a:bodyPr/>
          <a:lstStyle/>
          <a:p>
            <a:r>
              <a:rPr lang="ja-JP" altLang="en-US"/>
              <a:t>システム利用形態</a:t>
            </a:r>
            <a:r>
              <a:rPr kumimoji="1" lang="ja-JP" altLang="en-US"/>
              <a:t>の</a:t>
            </a:r>
            <a:r>
              <a:rPr kumimoji="1" lang="ja-JP" altLang="en-US" dirty="0"/>
              <a:t>歴史的変遷</a:t>
            </a:r>
          </a:p>
        </p:txBody>
      </p:sp>
      <p:sp>
        <p:nvSpPr>
          <p:cNvPr id="5" name="正方形/長方形 4">
            <a:extLst>
              <a:ext uri="{FF2B5EF4-FFF2-40B4-BE49-F238E27FC236}">
                <a16:creationId xmlns:a16="http://schemas.microsoft.com/office/drawing/2014/main" id="{CC22E3FF-DDFC-F001-1822-F81C9413A65C}"/>
              </a:ext>
            </a:extLst>
          </p:cNvPr>
          <p:cNvSpPr/>
          <p:nvPr/>
        </p:nvSpPr>
        <p:spPr>
          <a:xfrm>
            <a:off x="3393676" y="1317242"/>
            <a:ext cx="2382252" cy="1155032"/>
          </a:xfrm>
          <a:prstGeom prst="rect">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正方形/長方形 7">
            <a:extLst>
              <a:ext uri="{FF2B5EF4-FFF2-40B4-BE49-F238E27FC236}">
                <a16:creationId xmlns:a16="http://schemas.microsoft.com/office/drawing/2014/main" id="{6C893501-CF39-5BC2-A9E4-4C9820B02F35}"/>
              </a:ext>
            </a:extLst>
          </p:cNvPr>
          <p:cNvSpPr/>
          <p:nvPr/>
        </p:nvSpPr>
        <p:spPr>
          <a:xfrm>
            <a:off x="451185" y="1333109"/>
            <a:ext cx="2382252" cy="1155032"/>
          </a:xfrm>
          <a:prstGeom prst="rect">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正方形/長方形 9">
            <a:extLst>
              <a:ext uri="{FF2B5EF4-FFF2-40B4-BE49-F238E27FC236}">
                <a16:creationId xmlns:a16="http://schemas.microsoft.com/office/drawing/2014/main" id="{FF5C8D41-6E92-8561-92D3-F9952DADE6D4}"/>
              </a:ext>
            </a:extLst>
          </p:cNvPr>
          <p:cNvSpPr/>
          <p:nvPr/>
        </p:nvSpPr>
        <p:spPr>
          <a:xfrm>
            <a:off x="3501960" y="2075232"/>
            <a:ext cx="2153653" cy="262857"/>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a:solidFill>
                  <a:srgbClr val="FFFFFF"/>
                </a:solidFill>
                <a:latin typeface="ＭＳ Ｐゴシック"/>
                <a:ea typeface="ＭＳ Ｐゴシック"/>
                <a:cs typeface="ＭＳ Ｐゴシック"/>
              </a:rPr>
              <a:t>OS</a:t>
            </a:r>
            <a:endParaRPr kumimoji="1" lang="ja-JP" altLang="en-US" sz="1200" dirty="0">
              <a:solidFill>
                <a:srgbClr val="FFFFFF"/>
              </a:solidFill>
              <a:latin typeface="ＭＳ Ｐゴシック"/>
              <a:ea typeface="ＭＳ Ｐゴシック"/>
              <a:cs typeface="ＭＳ Ｐゴシック"/>
            </a:endParaRPr>
          </a:p>
        </p:txBody>
      </p:sp>
      <p:sp>
        <p:nvSpPr>
          <p:cNvPr id="12" name="正方形/長方形 11">
            <a:extLst>
              <a:ext uri="{FF2B5EF4-FFF2-40B4-BE49-F238E27FC236}">
                <a16:creationId xmlns:a16="http://schemas.microsoft.com/office/drawing/2014/main" id="{92D587B0-565F-89FF-67D5-92C1958ABD80}"/>
              </a:ext>
            </a:extLst>
          </p:cNvPr>
          <p:cNvSpPr/>
          <p:nvPr/>
        </p:nvSpPr>
        <p:spPr>
          <a:xfrm>
            <a:off x="3507974" y="1515688"/>
            <a:ext cx="586541" cy="463292"/>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a:solidFill>
                  <a:srgbClr val="FFFFFF"/>
                </a:solidFill>
                <a:latin typeface="ＭＳ Ｐゴシック"/>
                <a:ea typeface="ＭＳ Ｐゴシック"/>
                <a:cs typeface="ＭＳ Ｐゴシック"/>
              </a:rPr>
              <a:t>AP</a:t>
            </a:r>
            <a:endParaRPr kumimoji="1" lang="ja-JP" altLang="en-US" sz="1200" dirty="0">
              <a:solidFill>
                <a:srgbClr val="FFFFFF"/>
              </a:solidFill>
              <a:latin typeface="ＭＳ Ｐゴシック"/>
              <a:ea typeface="ＭＳ Ｐゴシック"/>
              <a:cs typeface="ＭＳ Ｐゴシック"/>
            </a:endParaRPr>
          </a:p>
        </p:txBody>
      </p:sp>
      <p:sp>
        <p:nvSpPr>
          <p:cNvPr id="13" name="正方形/長方形 12">
            <a:extLst>
              <a:ext uri="{FF2B5EF4-FFF2-40B4-BE49-F238E27FC236}">
                <a16:creationId xmlns:a16="http://schemas.microsoft.com/office/drawing/2014/main" id="{E64C0D5A-C9FB-C149-28D3-2F69FAFAA838}"/>
              </a:ext>
            </a:extLst>
          </p:cNvPr>
          <p:cNvSpPr/>
          <p:nvPr/>
        </p:nvSpPr>
        <p:spPr>
          <a:xfrm>
            <a:off x="4285515" y="1515688"/>
            <a:ext cx="586541" cy="463292"/>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a:solidFill>
                  <a:srgbClr val="FFFFFF"/>
                </a:solidFill>
                <a:latin typeface="ＭＳ Ｐゴシック"/>
                <a:ea typeface="ＭＳ Ｐゴシック"/>
                <a:cs typeface="ＭＳ Ｐゴシック"/>
              </a:rPr>
              <a:t>AP</a:t>
            </a:r>
            <a:endParaRPr kumimoji="1" lang="ja-JP" altLang="en-US" sz="1200" dirty="0">
              <a:solidFill>
                <a:srgbClr val="FFFFFF"/>
              </a:solidFill>
              <a:latin typeface="ＭＳ Ｐゴシック"/>
              <a:ea typeface="ＭＳ Ｐゴシック"/>
              <a:cs typeface="ＭＳ Ｐゴシック"/>
            </a:endParaRPr>
          </a:p>
        </p:txBody>
      </p:sp>
      <p:sp>
        <p:nvSpPr>
          <p:cNvPr id="14" name="正方形/長方形 13">
            <a:extLst>
              <a:ext uri="{FF2B5EF4-FFF2-40B4-BE49-F238E27FC236}">
                <a16:creationId xmlns:a16="http://schemas.microsoft.com/office/drawing/2014/main" id="{81227F98-42A5-B68E-EE72-0BC0DA738B22}"/>
              </a:ext>
            </a:extLst>
          </p:cNvPr>
          <p:cNvSpPr/>
          <p:nvPr/>
        </p:nvSpPr>
        <p:spPr>
          <a:xfrm>
            <a:off x="5069072" y="1515688"/>
            <a:ext cx="586541" cy="463292"/>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a:solidFill>
                  <a:srgbClr val="FFFFFF"/>
                </a:solidFill>
                <a:latin typeface="ＭＳ Ｐゴシック"/>
                <a:ea typeface="ＭＳ Ｐゴシック"/>
                <a:cs typeface="ＭＳ Ｐゴシック"/>
              </a:rPr>
              <a:t>AP</a:t>
            </a:r>
            <a:endParaRPr kumimoji="1" lang="ja-JP" altLang="en-US" sz="1200" dirty="0">
              <a:solidFill>
                <a:srgbClr val="FFFFFF"/>
              </a:solidFill>
              <a:latin typeface="ＭＳ Ｐゴシック"/>
              <a:ea typeface="ＭＳ Ｐゴシック"/>
              <a:cs typeface="ＭＳ Ｐゴシック"/>
            </a:endParaRPr>
          </a:p>
        </p:txBody>
      </p:sp>
      <p:sp>
        <p:nvSpPr>
          <p:cNvPr id="15" name="正方形/長方形 14">
            <a:extLst>
              <a:ext uri="{FF2B5EF4-FFF2-40B4-BE49-F238E27FC236}">
                <a16:creationId xmlns:a16="http://schemas.microsoft.com/office/drawing/2014/main" id="{652EA468-21CD-58C8-01D3-46CEE0B9449F}"/>
              </a:ext>
            </a:extLst>
          </p:cNvPr>
          <p:cNvSpPr/>
          <p:nvPr/>
        </p:nvSpPr>
        <p:spPr>
          <a:xfrm>
            <a:off x="559469" y="1519446"/>
            <a:ext cx="586541" cy="817808"/>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a:solidFill>
                  <a:srgbClr val="FFFFFF"/>
                </a:solidFill>
                <a:latin typeface="ＭＳ Ｐゴシック"/>
                <a:ea typeface="ＭＳ Ｐゴシック"/>
                <a:cs typeface="ＭＳ Ｐゴシック"/>
              </a:rPr>
              <a:t>AP</a:t>
            </a:r>
          </a:p>
          <a:p>
            <a:pPr algn="ctr"/>
            <a:endParaRPr kumimoji="1" lang="en-US" altLang="ja-JP" sz="1200" dirty="0">
              <a:solidFill>
                <a:srgbClr val="FFFFFF"/>
              </a:solidFill>
              <a:latin typeface="ＭＳ Ｐゴシック"/>
              <a:ea typeface="ＭＳ Ｐゴシック"/>
              <a:cs typeface="ＭＳ Ｐゴシック"/>
            </a:endParaRPr>
          </a:p>
          <a:p>
            <a:pPr algn="ctr"/>
            <a:endParaRPr kumimoji="1" lang="ja-JP" altLang="en-US" sz="1200" dirty="0">
              <a:solidFill>
                <a:srgbClr val="FFFFFF"/>
              </a:solidFill>
              <a:latin typeface="ＭＳ Ｐゴシック"/>
              <a:ea typeface="ＭＳ Ｐゴシック"/>
              <a:cs typeface="ＭＳ Ｐゴシック"/>
            </a:endParaRPr>
          </a:p>
        </p:txBody>
      </p:sp>
      <p:sp>
        <p:nvSpPr>
          <p:cNvPr id="16" name="正方形/長方形 15">
            <a:extLst>
              <a:ext uri="{FF2B5EF4-FFF2-40B4-BE49-F238E27FC236}">
                <a16:creationId xmlns:a16="http://schemas.microsoft.com/office/drawing/2014/main" id="{8D9A6782-D582-5E13-C79A-064481D00D8F}"/>
              </a:ext>
            </a:extLst>
          </p:cNvPr>
          <p:cNvSpPr/>
          <p:nvPr/>
        </p:nvSpPr>
        <p:spPr>
          <a:xfrm>
            <a:off x="1337010" y="1519446"/>
            <a:ext cx="586541" cy="817808"/>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a:solidFill>
                  <a:srgbClr val="FFFFFF"/>
                </a:solidFill>
                <a:latin typeface="ＭＳ Ｐゴシック"/>
                <a:ea typeface="ＭＳ Ｐゴシック"/>
                <a:cs typeface="ＭＳ Ｐゴシック"/>
              </a:rPr>
              <a:t>AP</a:t>
            </a:r>
          </a:p>
          <a:p>
            <a:pPr algn="ctr"/>
            <a:endParaRPr kumimoji="1" lang="en-US" altLang="ja-JP" sz="1200" dirty="0">
              <a:solidFill>
                <a:srgbClr val="FFFFFF"/>
              </a:solidFill>
              <a:latin typeface="ＭＳ Ｐゴシック"/>
              <a:ea typeface="ＭＳ Ｐゴシック"/>
              <a:cs typeface="ＭＳ Ｐゴシック"/>
            </a:endParaRPr>
          </a:p>
          <a:p>
            <a:pPr algn="ctr"/>
            <a:endParaRPr kumimoji="1" lang="ja-JP" altLang="en-US" sz="1200" dirty="0">
              <a:solidFill>
                <a:srgbClr val="FFFFFF"/>
              </a:solidFill>
              <a:latin typeface="ＭＳ Ｐゴシック"/>
              <a:ea typeface="ＭＳ Ｐゴシック"/>
              <a:cs typeface="ＭＳ Ｐゴシック"/>
            </a:endParaRPr>
          </a:p>
        </p:txBody>
      </p:sp>
      <p:sp>
        <p:nvSpPr>
          <p:cNvPr id="17" name="正方形/長方形 16">
            <a:extLst>
              <a:ext uri="{FF2B5EF4-FFF2-40B4-BE49-F238E27FC236}">
                <a16:creationId xmlns:a16="http://schemas.microsoft.com/office/drawing/2014/main" id="{7D7C51D4-E886-6B7D-626B-4FB54EE0C0FA}"/>
              </a:ext>
            </a:extLst>
          </p:cNvPr>
          <p:cNvSpPr/>
          <p:nvPr/>
        </p:nvSpPr>
        <p:spPr>
          <a:xfrm>
            <a:off x="2120567" y="1519446"/>
            <a:ext cx="586541" cy="817808"/>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a:solidFill>
                  <a:srgbClr val="FFFFFF"/>
                </a:solidFill>
                <a:latin typeface="ＭＳ Ｐゴシック"/>
                <a:ea typeface="ＭＳ Ｐゴシック"/>
                <a:cs typeface="ＭＳ Ｐゴシック"/>
              </a:rPr>
              <a:t>AP</a:t>
            </a:r>
          </a:p>
          <a:p>
            <a:pPr algn="ctr"/>
            <a:endParaRPr kumimoji="1" lang="en-US" altLang="ja-JP" sz="1200" dirty="0">
              <a:solidFill>
                <a:srgbClr val="FFFFFF"/>
              </a:solidFill>
              <a:latin typeface="ＭＳ Ｐゴシック"/>
              <a:ea typeface="ＭＳ Ｐゴシック"/>
              <a:cs typeface="ＭＳ Ｐゴシック"/>
            </a:endParaRPr>
          </a:p>
          <a:p>
            <a:pPr algn="ctr"/>
            <a:endParaRPr kumimoji="1" lang="ja-JP" altLang="en-US" sz="1200" dirty="0">
              <a:solidFill>
                <a:srgbClr val="FFFFFF"/>
              </a:solidFill>
              <a:latin typeface="ＭＳ Ｐゴシック"/>
              <a:ea typeface="ＭＳ Ｐゴシック"/>
              <a:cs typeface="ＭＳ Ｐゴシック"/>
            </a:endParaRPr>
          </a:p>
        </p:txBody>
      </p:sp>
      <p:grpSp>
        <p:nvGrpSpPr>
          <p:cNvPr id="26" name="図形グループ 25">
            <a:extLst>
              <a:ext uri="{FF2B5EF4-FFF2-40B4-BE49-F238E27FC236}">
                <a16:creationId xmlns:a16="http://schemas.microsoft.com/office/drawing/2014/main" id="{E03442C8-23D5-3AEA-5CA2-4FE7B54517A1}"/>
              </a:ext>
            </a:extLst>
          </p:cNvPr>
          <p:cNvGrpSpPr/>
          <p:nvPr/>
        </p:nvGrpSpPr>
        <p:grpSpPr>
          <a:xfrm>
            <a:off x="3501960" y="2976326"/>
            <a:ext cx="398531" cy="455164"/>
            <a:chOff x="565484" y="2886304"/>
            <a:chExt cx="398531" cy="455164"/>
          </a:xfrm>
        </p:grpSpPr>
        <p:grpSp>
          <p:nvGrpSpPr>
            <p:cNvPr id="18" name="図形グループ 17">
              <a:extLst>
                <a:ext uri="{FF2B5EF4-FFF2-40B4-BE49-F238E27FC236}">
                  <a16:creationId xmlns:a16="http://schemas.microsoft.com/office/drawing/2014/main" id="{05A236FB-D5E5-CE6D-F516-1E26A42A32C0}"/>
                </a:ext>
              </a:extLst>
            </p:cNvPr>
            <p:cNvGrpSpPr/>
            <p:nvPr/>
          </p:nvGrpSpPr>
          <p:grpSpPr>
            <a:xfrm>
              <a:off x="565484" y="2886304"/>
              <a:ext cx="398531" cy="387786"/>
              <a:chOff x="758730" y="3198675"/>
              <a:chExt cx="702795" cy="688305"/>
            </a:xfrm>
          </p:grpSpPr>
          <p:sp>
            <p:nvSpPr>
              <p:cNvPr id="20" name="角丸四角形 19">
                <a:extLst>
                  <a:ext uri="{FF2B5EF4-FFF2-40B4-BE49-F238E27FC236}">
                    <a16:creationId xmlns:a16="http://schemas.microsoft.com/office/drawing/2014/main" id="{2C7BE16D-8F07-750D-017B-AF4369A6D7C3}"/>
                  </a:ext>
                </a:extLst>
              </p:cNvPr>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角丸四角形 20">
                <a:extLst>
                  <a:ext uri="{FF2B5EF4-FFF2-40B4-BE49-F238E27FC236}">
                    <a16:creationId xmlns:a16="http://schemas.microsoft.com/office/drawing/2014/main" id="{32DA7398-C4D0-FC8B-5805-B4AA133A08FD}"/>
                  </a:ext>
                </a:extLst>
              </p:cNvPr>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台形 21">
                <a:extLst>
                  <a:ext uri="{FF2B5EF4-FFF2-40B4-BE49-F238E27FC236}">
                    <a16:creationId xmlns:a16="http://schemas.microsoft.com/office/drawing/2014/main" id="{FEB187C7-2991-1402-B5D1-1E4DD58ACB57}"/>
                  </a:ext>
                </a:extLst>
              </p:cNvPr>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3" name="図形グループ 22">
              <a:extLst>
                <a:ext uri="{FF2B5EF4-FFF2-40B4-BE49-F238E27FC236}">
                  <a16:creationId xmlns:a16="http://schemas.microsoft.com/office/drawing/2014/main" id="{B7406C13-5CED-0264-2B21-40C43F399667}"/>
                </a:ext>
              </a:extLst>
            </p:cNvPr>
            <p:cNvGrpSpPr/>
            <p:nvPr/>
          </p:nvGrpSpPr>
          <p:grpSpPr>
            <a:xfrm>
              <a:off x="695604" y="2996289"/>
              <a:ext cx="150692" cy="345179"/>
              <a:chOff x="1946324" y="4125162"/>
              <a:chExt cx="969964" cy="2007872"/>
            </a:xfrm>
          </p:grpSpPr>
          <p:sp>
            <p:nvSpPr>
              <p:cNvPr id="24" name="円/楕円 23">
                <a:extLst>
                  <a:ext uri="{FF2B5EF4-FFF2-40B4-BE49-F238E27FC236}">
                    <a16:creationId xmlns:a16="http://schemas.microsoft.com/office/drawing/2014/main" id="{876F7900-DA05-5FE0-0660-08AAA228EFC5}"/>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フローチャート: 論理積ゲート 24">
                <a:extLst>
                  <a:ext uri="{FF2B5EF4-FFF2-40B4-BE49-F238E27FC236}">
                    <a16:creationId xmlns:a16="http://schemas.microsoft.com/office/drawing/2014/main" id="{7695D79D-AA5E-FED3-4030-F132804BE615}"/>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grpSp>
        <p:nvGrpSpPr>
          <p:cNvPr id="27" name="図形グループ 26">
            <a:extLst>
              <a:ext uri="{FF2B5EF4-FFF2-40B4-BE49-F238E27FC236}">
                <a16:creationId xmlns:a16="http://schemas.microsoft.com/office/drawing/2014/main" id="{945FD210-9E54-006F-35E4-481479C92FE3}"/>
              </a:ext>
            </a:extLst>
          </p:cNvPr>
          <p:cNvGrpSpPr/>
          <p:nvPr/>
        </p:nvGrpSpPr>
        <p:grpSpPr>
          <a:xfrm>
            <a:off x="4392294" y="2975823"/>
            <a:ext cx="398531" cy="455164"/>
            <a:chOff x="565484" y="2886304"/>
            <a:chExt cx="398531" cy="455164"/>
          </a:xfrm>
        </p:grpSpPr>
        <p:grpSp>
          <p:nvGrpSpPr>
            <p:cNvPr id="28" name="図形グループ 27">
              <a:extLst>
                <a:ext uri="{FF2B5EF4-FFF2-40B4-BE49-F238E27FC236}">
                  <a16:creationId xmlns:a16="http://schemas.microsoft.com/office/drawing/2014/main" id="{0DA282D0-158C-A2D2-9EDA-C19B413E1E2A}"/>
                </a:ext>
              </a:extLst>
            </p:cNvPr>
            <p:cNvGrpSpPr/>
            <p:nvPr/>
          </p:nvGrpSpPr>
          <p:grpSpPr>
            <a:xfrm>
              <a:off x="565484" y="2886304"/>
              <a:ext cx="398531" cy="387786"/>
              <a:chOff x="758730" y="3198675"/>
              <a:chExt cx="702795" cy="688305"/>
            </a:xfrm>
          </p:grpSpPr>
          <p:sp>
            <p:nvSpPr>
              <p:cNvPr id="32" name="角丸四角形 31">
                <a:extLst>
                  <a:ext uri="{FF2B5EF4-FFF2-40B4-BE49-F238E27FC236}">
                    <a16:creationId xmlns:a16="http://schemas.microsoft.com/office/drawing/2014/main" id="{25A2E9C2-E622-342C-CFE4-AD1FCB3F27E7}"/>
                  </a:ext>
                </a:extLst>
              </p:cNvPr>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 name="角丸四角形 32">
                <a:extLst>
                  <a:ext uri="{FF2B5EF4-FFF2-40B4-BE49-F238E27FC236}">
                    <a16:creationId xmlns:a16="http://schemas.microsoft.com/office/drawing/2014/main" id="{7F759991-DB7B-C95A-B546-731CBC8D4E83}"/>
                  </a:ext>
                </a:extLst>
              </p:cNvPr>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4" name="台形 33">
                <a:extLst>
                  <a:ext uri="{FF2B5EF4-FFF2-40B4-BE49-F238E27FC236}">
                    <a16:creationId xmlns:a16="http://schemas.microsoft.com/office/drawing/2014/main" id="{8EE7DCCB-4B36-8F6C-CB3D-9F919B20EEE5}"/>
                  </a:ext>
                </a:extLst>
              </p:cNvPr>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9" name="図形グループ 28">
              <a:extLst>
                <a:ext uri="{FF2B5EF4-FFF2-40B4-BE49-F238E27FC236}">
                  <a16:creationId xmlns:a16="http://schemas.microsoft.com/office/drawing/2014/main" id="{7B23A417-8E71-53F6-9909-D56FA8D54BB2}"/>
                </a:ext>
              </a:extLst>
            </p:cNvPr>
            <p:cNvGrpSpPr/>
            <p:nvPr/>
          </p:nvGrpSpPr>
          <p:grpSpPr>
            <a:xfrm>
              <a:off x="695604" y="2996289"/>
              <a:ext cx="150692" cy="345179"/>
              <a:chOff x="1946324" y="4125162"/>
              <a:chExt cx="969964" cy="2007872"/>
            </a:xfrm>
          </p:grpSpPr>
          <p:sp>
            <p:nvSpPr>
              <p:cNvPr id="30" name="円/楕円 29">
                <a:extLst>
                  <a:ext uri="{FF2B5EF4-FFF2-40B4-BE49-F238E27FC236}">
                    <a16:creationId xmlns:a16="http://schemas.microsoft.com/office/drawing/2014/main" id="{E4D7FE6B-ECE8-B01D-5036-AB5485CE2502}"/>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 name="フローチャート: 論理積ゲート 30">
                <a:extLst>
                  <a:ext uri="{FF2B5EF4-FFF2-40B4-BE49-F238E27FC236}">
                    <a16:creationId xmlns:a16="http://schemas.microsoft.com/office/drawing/2014/main" id="{47294D89-D5CC-34F4-5677-E097DF964DD3}"/>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grpSp>
        <p:nvGrpSpPr>
          <p:cNvPr id="35" name="図形グループ 34">
            <a:extLst>
              <a:ext uri="{FF2B5EF4-FFF2-40B4-BE49-F238E27FC236}">
                <a16:creationId xmlns:a16="http://schemas.microsoft.com/office/drawing/2014/main" id="{0FC65D4F-18D9-A0CA-E35F-1FCF940FE0EE}"/>
              </a:ext>
            </a:extLst>
          </p:cNvPr>
          <p:cNvGrpSpPr/>
          <p:nvPr/>
        </p:nvGrpSpPr>
        <p:grpSpPr>
          <a:xfrm>
            <a:off x="5251068" y="2976326"/>
            <a:ext cx="398531" cy="455164"/>
            <a:chOff x="565484" y="2886304"/>
            <a:chExt cx="398531" cy="455164"/>
          </a:xfrm>
        </p:grpSpPr>
        <p:grpSp>
          <p:nvGrpSpPr>
            <p:cNvPr id="36" name="図形グループ 35">
              <a:extLst>
                <a:ext uri="{FF2B5EF4-FFF2-40B4-BE49-F238E27FC236}">
                  <a16:creationId xmlns:a16="http://schemas.microsoft.com/office/drawing/2014/main" id="{F15E03D6-BC2B-CE18-EA21-ECA0CB682BD8}"/>
                </a:ext>
              </a:extLst>
            </p:cNvPr>
            <p:cNvGrpSpPr/>
            <p:nvPr/>
          </p:nvGrpSpPr>
          <p:grpSpPr>
            <a:xfrm>
              <a:off x="565484" y="2886304"/>
              <a:ext cx="398531" cy="387786"/>
              <a:chOff x="758730" y="3198675"/>
              <a:chExt cx="702795" cy="688305"/>
            </a:xfrm>
          </p:grpSpPr>
          <p:sp>
            <p:nvSpPr>
              <p:cNvPr id="40" name="角丸四角形 39">
                <a:extLst>
                  <a:ext uri="{FF2B5EF4-FFF2-40B4-BE49-F238E27FC236}">
                    <a16:creationId xmlns:a16="http://schemas.microsoft.com/office/drawing/2014/main" id="{06D44FD8-5A0E-73CD-ECE1-9C8B5B8BC9DD}"/>
                  </a:ext>
                </a:extLst>
              </p:cNvPr>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 name="角丸四角形 40">
                <a:extLst>
                  <a:ext uri="{FF2B5EF4-FFF2-40B4-BE49-F238E27FC236}">
                    <a16:creationId xmlns:a16="http://schemas.microsoft.com/office/drawing/2014/main" id="{01ADBCE5-B53D-BA6A-3648-A9275F9F33BA}"/>
                  </a:ext>
                </a:extLst>
              </p:cNvPr>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 name="台形 41">
                <a:extLst>
                  <a:ext uri="{FF2B5EF4-FFF2-40B4-BE49-F238E27FC236}">
                    <a16:creationId xmlns:a16="http://schemas.microsoft.com/office/drawing/2014/main" id="{1333D08B-A7DC-6007-4B17-127A663EF4BF}"/>
                  </a:ext>
                </a:extLst>
              </p:cNvPr>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7" name="図形グループ 36">
              <a:extLst>
                <a:ext uri="{FF2B5EF4-FFF2-40B4-BE49-F238E27FC236}">
                  <a16:creationId xmlns:a16="http://schemas.microsoft.com/office/drawing/2014/main" id="{93A92119-33EC-3817-E23C-5056485F8E6D}"/>
                </a:ext>
              </a:extLst>
            </p:cNvPr>
            <p:cNvGrpSpPr/>
            <p:nvPr/>
          </p:nvGrpSpPr>
          <p:grpSpPr>
            <a:xfrm>
              <a:off x="695604" y="2996289"/>
              <a:ext cx="150692" cy="345179"/>
              <a:chOff x="1946324" y="4125162"/>
              <a:chExt cx="969964" cy="2007872"/>
            </a:xfrm>
          </p:grpSpPr>
          <p:sp>
            <p:nvSpPr>
              <p:cNvPr id="38" name="円/楕円 37">
                <a:extLst>
                  <a:ext uri="{FF2B5EF4-FFF2-40B4-BE49-F238E27FC236}">
                    <a16:creationId xmlns:a16="http://schemas.microsoft.com/office/drawing/2014/main" id="{32E9F4BE-7845-CB92-F0ED-42B2775D0206}"/>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9" name="フローチャート: 論理積ゲート 38">
                <a:extLst>
                  <a:ext uri="{FF2B5EF4-FFF2-40B4-BE49-F238E27FC236}">
                    <a16:creationId xmlns:a16="http://schemas.microsoft.com/office/drawing/2014/main" id="{9777EFA8-E821-8137-3725-319A7BA984F5}"/>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grpSp>
        <p:nvGrpSpPr>
          <p:cNvPr id="45" name="図形グループ 44">
            <a:extLst>
              <a:ext uri="{FF2B5EF4-FFF2-40B4-BE49-F238E27FC236}">
                <a16:creationId xmlns:a16="http://schemas.microsoft.com/office/drawing/2014/main" id="{C1CF8BE0-149E-5DA6-B6DA-DCC9395F9CC2}"/>
              </a:ext>
            </a:extLst>
          </p:cNvPr>
          <p:cNvGrpSpPr/>
          <p:nvPr/>
        </p:nvGrpSpPr>
        <p:grpSpPr>
          <a:xfrm>
            <a:off x="694101" y="3036524"/>
            <a:ext cx="150692" cy="345179"/>
            <a:chOff x="1946324" y="4125162"/>
            <a:chExt cx="969964" cy="2007872"/>
          </a:xfrm>
        </p:grpSpPr>
        <p:sp>
          <p:nvSpPr>
            <p:cNvPr id="46" name="円/楕円 45">
              <a:extLst>
                <a:ext uri="{FF2B5EF4-FFF2-40B4-BE49-F238E27FC236}">
                  <a16:creationId xmlns:a16="http://schemas.microsoft.com/office/drawing/2014/main" id="{10C9F77B-020D-BEE5-A737-D0F4F537C253}"/>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7" name="フローチャート: 論理積ゲート 46">
              <a:extLst>
                <a:ext uri="{FF2B5EF4-FFF2-40B4-BE49-F238E27FC236}">
                  <a16:creationId xmlns:a16="http://schemas.microsoft.com/office/drawing/2014/main" id="{80D679FE-513C-6AC5-4A71-D491C27D7434}"/>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51" name="図形グループ 50">
            <a:extLst>
              <a:ext uri="{FF2B5EF4-FFF2-40B4-BE49-F238E27FC236}">
                <a16:creationId xmlns:a16="http://schemas.microsoft.com/office/drawing/2014/main" id="{11C9C15A-B9A1-8D75-5B9C-0D2990A08A14}"/>
              </a:ext>
            </a:extLst>
          </p:cNvPr>
          <p:cNvGrpSpPr/>
          <p:nvPr/>
        </p:nvGrpSpPr>
        <p:grpSpPr>
          <a:xfrm>
            <a:off x="1186318" y="3036524"/>
            <a:ext cx="150692" cy="345179"/>
            <a:chOff x="1946324" y="4125162"/>
            <a:chExt cx="969964" cy="2007872"/>
          </a:xfrm>
        </p:grpSpPr>
        <p:sp>
          <p:nvSpPr>
            <p:cNvPr id="52" name="円/楕円 51">
              <a:extLst>
                <a:ext uri="{FF2B5EF4-FFF2-40B4-BE49-F238E27FC236}">
                  <a16:creationId xmlns:a16="http://schemas.microsoft.com/office/drawing/2014/main" id="{6A561164-B1E4-440B-4A4D-B65E855647DF}"/>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3" name="フローチャート: 論理積ゲート 52">
              <a:extLst>
                <a:ext uri="{FF2B5EF4-FFF2-40B4-BE49-F238E27FC236}">
                  <a16:creationId xmlns:a16="http://schemas.microsoft.com/office/drawing/2014/main" id="{24E45678-F1A4-39DE-FC50-BF663C1C8B7E}"/>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54" name="図形グループ 53">
            <a:extLst>
              <a:ext uri="{FF2B5EF4-FFF2-40B4-BE49-F238E27FC236}">
                <a16:creationId xmlns:a16="http://schemas.microsoft.com/office/drawing/2014/main" id="{1DB2D267-07EF-FF5D-36C6-383AD0239061}"/>
              </a:ext>
            </a:extLst>
          </p:cNvPr>
          <p:cNvGrpSpPr/>
          <p:nvPr/>
        </p:nvGrpSpPr>
        <p:grpSpPr>
          <a:xfrm>
            <a:off x="1655595" y="3036524"/>
            <a:ext cx="150692" cy="345179"/>
            <a:chOff x="1946324" y="4125162"/>
            <a:chExt cx="969964" cy="2007872"/>
          </a:xfrm>
        </p:grpSpPr>
        <p:sp>
          <p:nvSpPr>
            <p:cNvPr id="55" name="円/楕円 54">
              <a:extLst>
                <a:ext uri="{FF2B5EF4-FFF2-40B4-BE49-F238E27FC236}">
                  <a16:creationId xmlns:a16="http://schemas.microsoft.com/office/drawing/2014/main" id="{B3974711-34A0-F430-EDD6-12B25696514E}"/>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6" name="フローチャート: 論理積ゲート 55">
              <a:extLst>
                <a:ext uri="{FF2B5EF4-FFF2-40B4-BE49-F238E27FC236}">
                  <a16:creationId xmlns:a16="http://schemas.microsoft.com/office/drawing/2014/main" id="{B31FD5EF-8A8B-F028-6171-B3B743E444BB}"/>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57" name="フローチャート: 複数書類 56">
            <a:extLst>
              <a:ext uri="{FF2B5EF4-FFF2-40B4-BE49-F238E27FC236}">
                <a16:creationId xmlns:a16="http://schemas.microsoft.com/office/drawing/2014/main" id="{613CA18A-EE03-E271-9853-6B8957E8681C}"/>
              </a:ext>
            </a:extLst>
          </p:cNvPr>
          <p:cNvSpPr/>
          <p:nvPr/>
        </p:nvSpPr>
        <p:spPr>
          <a:xfrm>
            <a:off x="2194277" y="3036523"/>
            <a:ext cx="512831" cy="400800"/>
          </a:xfrm>
          <a:prstGeom prst="flowChartMultidocument">
            <a:avLst/>
          </a:prstGeom>
          <a:solidFill>
            <a:srgbClr val="FFFBD2"/>
          </a:solidFill>
          <a:ln>
            <a:solidFill>
              <a:schemeClr val="bg1">
                <a:lumMod val="8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8" name="フローチャート: カード 57">
            <a:extLst>
              <a:ext uri="{FF2B5EF4-FFF2-40B4-BE49-F238E27FC236}">
                <a16:creationId xmlns:a16="http://schemas.microsoft.com/office/drawing/2014/main" id="{348C563E-ACC3-0FDB-0009-B8E3DB3DF00F}"/>
              </a:ext>
            </a:extLst>
          </p:cNvPr>
          <p:cNvSpPr/>
          <p:nvPr/>
        </p:nvSpPr>
        <p:spPr>
          <a:xfrm>
            <a:off x="760219" y="3268881"/>
            <a:ext cx="292320" cy="168442"/>
          </a:xfrm>
          <a:prstGeom prst="flowChartPunchedCard">
            <a:avLst/>
          </a:prstGeom>
          <a:solidFill>
            <a:schemeClr val="accent6">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400" dirty="0">
              <a:solidFill>
                <a:srgbClr val="FFFFFF"/>
              </a:solidFill>
              <a:latin typeface="ＭＳ Ｐゴシック"/>
              <a:ea typeface="ＭＳ Ｐゴシック"/>
              <a:cs typeface="ＭＳ Ｐゴシック"/>
            </a:endParaRPr>
          </a:p>
        </p:txBody>
      </p:sp>
      <p:sp>
        <p:nvSpPr>
          <p:cNvPr id="59" name="フローチャート: カード 58">
            <a:extLst>
              <a:ext uri="{FF2B5EF4-FFF2-40B4-BE49-F238E27FC236}">
                <a16:creationId xmlns:a16="http://schemas.microsoft.com/office/drawing/2014/main" id="{DE1B5E9E-FEE2-4FD5-3838-B613EEF8F73A}"/>
              </a:ext>
            </a:extLst>
          </p:cNvPr>
          <p:cNvSpPr/>
          <p:nvPr/>
        </p:nvSpPr>
        <p:spPr>
          <a:xfrm>
            <a:off x="1238685" y="3268881"/>
            <a:ext cx="292320" cy="168442"/>
          </a:xfrm>
          <a:prstGeom prst="flowChartPunchedCard">
            <a:avLst/>
          </a:prstGeom>
          <a:solidFill>
            <a:schemeClr val="accent6">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0" name="フローチャート: カード 59">
            <a:extLst>
              <a:ext uri="{FF2B5EF4-FFF2-40B4-BE49-F238E27FC236}">
                <a16:creationId xmlns:a16="http://schemas.microsoft.com/office/drawing/2014/main" id="{008F1045-D1D0-73D0-00DF-3E8DE7782796}"/>
              </a:ext>
            </a:extLst>
          </p:cNvPr>
          <p:cNvSpPr/>
          <p:nvPr/>
        </p:nvSpPr>
        <p:spPr>
          <a:xfrm>
            <a:off x="1718503" y="3268881"/>
            <a:ext cx="292320" cy="168442"/>
          </a:xfrm>
          <a:prstGeom prst="flowChartPunchedCard">
            <a:avLst/>
          </a:prstGeom>
          <a:solidFill>
            <a:schemeClr val="accent6">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1" name="四角形吹き出し 60">
            <a:extLst>
              <a:ext uri="{FF2B5EF4-FFF2-40B4-BE49-F238E27FC236}">
                <a16:creationId xmlns:a16="http://schemas.microsoft.com/office/drawing/2014/main" id="{DA043781-B5FC-0ECC-AC0F-59186906DF0C}"/>
              </a:ext>
            </a:extLst>
          </p:cNvPr>
          <p:cNvSpPr/>
          <p:nvPr/>
        </p:nvSpPr>
        <p:spPr>
          <a:xfrm>
            <a:off x="853312" y="2911080"/>
            <a:ext cx="185475" cy="158289"/>
          </a:xfrm>
          <a:prstGeom prst="wedgeRectCallout">
            <a:avLst>
              <a:gd name="adj1" fmla="val -58249"/>
              <a:gd name="adj2" fmla="val 76092"/>
            </a:avLst>
          </a:prstGeom>
          <a:solidFill>
            <a:schemeClr val="accent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a:solidFill>
                  <a:srgbClr val="FFFFFF"/>
                </a:solidFill>
                <a:latin typeface="ＭＳ Ｐゴシック"/>
                <a:ea typeface="ＭＳ Ｐゴシック"/>
                <a:cs typeface="ＭＳ Ｐゴシック"/>
              </a:rPr>
              <a:t>3</a:t>
            </a:r>
            <a:endParaRPr kumimoji="1" lang="ja-JP" altLang="en-US" sz="800" dirty="0">
              <a:solidFill>
                <a:srgbClr val="FFFFFF"/>
              </a:solidFill>
              <a:latin typeface="ＭＳ Ｐゴシック"/>
              <a:ea typeface="ＭＳ Ｐゴシック"/>
              <a:cs typeface="ＭＳ Ｐゴシック"/>
            </a:endParaRPr>
          </a:p>
        </p:txBody>
      </p:sp>
      <p:sp>
        <p:nvSpPr>
          <p:cNvPr id="62" name="四角形吹き出し 61">
            <a:extLst>
              <a:ext uri="{FF2B5EF4-FFF2-40B4-BE49-F238E27FC236}">
                <a16:creationId xmlns:a16="http://schemas.microsoft.com/office/drawing/2014/main" id="{0879E243-24EE-5A68-24C4-BA234924BCE7}"/>
              </a:ext>
            </a:extLst>
          </p:cNvPr>
          <p:cNvSpPr/>
          <p:nvPr/>
        </p:nvSpPr>
        <p:spPr>
          <a:xfrm>
            <a:off x="1340651" y="2911079"/>
            <a:ext cx="185475" cy="158289"/>
          </a:xfrm>
          <a:prstGeom prst="wedgeRectCallout">
            <a:avLst>
              <a:gd name="adj1" fmla="val -58249"/>
              <a:gd name="adj2" fmla="val 76092"/>
            </a:avLst>
          </a:prstGeom>
          <a:solidFill>
            <a:schemeClr val="accent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a:solidFill>
                  <a:srgbClr val="FFFFFF"/>
                </a:solidFill>
                <a:latin typeface="ＭＳ Ｐゴシック"/>
                <a:ea typeface="ＭＳ Ｐゴシック"/>
                <a:cs typeface="ＭＳ Ｐゴシック"/>
              </a:rPr>
              <a:t>2</a:t>
            </a:r>
            <a:endParaRPr kumimoji="1" lang="ja-JP" altLang="en-US" sz="800" dirty="0">
              <a:solidFill>
                <a:srgbClr val="FFFFFF"/>
              </a:solidFill>
              <a:latin typeface="ＭＳ Ｐゴシック"/>
              <a:ea typeface="ＭＳ Ｐゴシック"/>
              <a:cs typeface="ＭＳ Ｐゴシック"/>
            </a:endParaRPr>
          </a:p>
        </p:txBody>
      </p:sp>
      <p:sp>
        <p:nvSpPr>
          <p:cNvPr id="63" name="四角形吹き出し 62">
            <a:extLst>
              <a:ext uri="{FF2B5EF4-FFF2-40B4-BE49-F238E27FC236}">
                <a16:creationId xmlns:a16="http://schemas.microsoft.com/office/drawing/2014/main" id="{1CC69042-6725-EBD0-A72A-116C1B8EB31A}"/>
              </a:ext>
            </a:extLst>
          </p:cNvPr>
          <p:cNvSpPr/>
          <p:nvPr/>
        </p:nvSpPr>
        <p:spPr>
          <a:xfrm>
            <a:off x="1812595" y="2911079"/>
            <a:ext cx="185475" cy="158289"/>
          </a:xfrm>
          <a:prstGeom prst="wedgeRectCallout">
            <a:avLst>
              <a:gd name="adj1" fmla="val -58249"/>
              <a:gd name="adj2" fmla="val 76092"/>
            </a:avLst>
          </a:prstGeom>
          <a:solidFill>
            <a:schemeClr val="accent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a:solidFill>
                  <a:srgbClr val="FFFFFF"/>
                </a:solidFill>
                <a:latin typeface="ＭＳ Ｐゴシック"/>
                <a:ea typeface="ＭＳ Ｐゴシック"/>
                <a:cs typeface="ＭＳ Ｐゴシック"/>
              </a:rPr>
              <a:t>1</a:t>
            </a:r>
            <a:endParaRPr kumimoji="1" lang="ja-JP" altLang="en-US" sz="800" dirty="0">
              <a:solidFill>
                <a:srgbClr val="FFFFFF"/>
              </a:solidFill>
              <a:latin typeface="ＭＳ Ｐゴシック"/>
              <a:ea typeface="ＭＳ Ｐゴシック"/>
              <a:cs typeface="ＭＳ Ｐゴシック"/>
            </a:endParaRPr>
          </a:p>
        </p:txBody>
      </p:sp>
      <p:sp>
        <p:nvSpPr>
          <p:cNvPr id="65" name="環状矢印 64">
            <a:extLst>
              <a:ext uri="{FF2B5EF4-FFF2-40B4-BE49-F238E27FC236}">
                <a16:creationId xmlns:a16="http://schemas.microsoft.com/office/drawing/2014/main" id="{CF4ADDFC-7568-3080-3FA5-A2631CCDC290}"/>
              </a:ext>
            </a:extLst>
          </p:cNvPr>
          <p:cNvSpPr/>
          <p:nvPr/>
        </p:nvSpPr>
        <p:spPr>
          <a:xfrm>
            <a:off x="1903191" y="2261633"/>
            <a:ext cx="638129" cy="1324177"/>
          </a:xfrm>
          <a:prstGeom prst="circularArrow">
            <a:avLst>
              <a:gd name="adj1" fmla="val 12500"/>
              <a:gd name="adj2" fmla="val 1142319"/>
              <a:gd name="adj3" fmla="val 20457681"/>
              <a:gd name="adj4" fmla="val 12788449"/>
              <a:gd name="adj5" fmla="val 12500"/>
            </a:avLst>
          </a:prstGeom>
          <a:solidFill>
            <a:schemeClr val="accent5">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7" name="直線コネクタ 66">
            <a:extLst>
              <a:ext uri="{FF2B5EF4-FFF2-40B4-BE49-F238E27FC236}">
                <a16:creationId xmlns:a16="http://schemas.microsoft.com/office/drawing/2014/main" id="{93EA5BD2-3FD3-09E1-7000-834B6E1FED65}"/>
              </a:ext>
            </a:extLst>
          </p:cNvPr>
          <p:cNvCxnSpPr>
            <a:stCxn id="5" idx="2"/>
            <a:endCxn id="20" idx="0"/>
          </p:cNvCxnSpPr>
          <p:nvPr/>
        </p:nvCxnSpPr>
        <p:spPr>
          <a:xfrm flipH="1">
            <a:off x="3692985" y="2472274"/>
            <a:ext cx="891817" cy="504052"/>
          </a:xfrm>
          <a:prstGeom prst="line">
            <a:avLst/>
          </a:prstGeom>
        </p:spPr>
        <p:style>
          <a:lnRef idx="2">
            <a:schemeClr val="accent1"/>
          </a:lnRef>
          <a:fillRef idx="0">
            <a:schemeClr val="accent1"/>
          </a:fillRef>
          <a:effectRef idx="1">
            <a:schemeClr val="accent1"/>
          </a:effectRef>
          <a:fontRef idx="minor">
            <a:schemeClr val="tx1"/>
          </a:fontRef>
        </p:style>
      </p:cxnSp>
      <p:cxnSp>
        <p:nvCxnSpPr>
          <p:cNvPr id="68" name="直線コネクタ 67">
            <a:extLst>
              <a:ext uri="{FF2B5EF4-FFF2-40B4-BE49-F238E27FC236}">
                <a16:creationId xmlns:a16="http://schemas.microsoft.com/office/drawing/2014/main" id="{7C150054-C312-8619-6FE9-3A8647478A1E}"/>
              </a:ext>
            </a:extLst>
          </p:cNvPr>
          <p:cNvCxnSpPr>
            <a:stCxn id="5" idx="2"/>
            <a:endCxn id="32" idx="0"/>
          </p:cNvCxnSpPr>
          <p:nvPr/>
        </p:nvCxnSpPr>
        <p:spPr>
          <a:xfrm flipH="1">
            <a:off x="4583319" y="2472274"/>
            <a:ext cx="1483" cy="503549"/>
          </a:xfrm>
          <a:prstGeom prst="line">
            <a:avLst/>
          </a:prstGeom>
        </p:spPr>
        <p:style>
          <a:lnRef idx="2">
            <a:schemeClr val="accent1"/>
          </a:lnRef>
          <a:fillRef idx="0">
            <a:schemeClr val="accent1"/>
          </a:fillRef>
          <a:effectRef idx="1">
            <a:schemeClr val="accent1"/>
          </a:effectRef>
          <a:fontRef idx="minor">
            <a:schemeClr val="tx1"/>
          </a:fontRef>
        </p:style>
      </p:cxnSp>
      <p:cxnSp>
        <p:nvCxnSpPr>
          <p:cNvPr id="72" name="直線コネクタ 71">
            <a:extLst>
              <a:ext uri="{FF2B5EF4-FFF2-40B4-BE49-F238E27FC236}">
                <a16:creationId xmlns:a16="http://schemas.microsoft.com/office/drawing/2014/main" id="{813BE080-2787-0FC6-FD8F-889F4C7D5B41}"/>
              </a:ext>
            </a:extLst>
          </p:cNvPr>
          <p:cNvCxnSpPr>
            <a:stCxn id="5" idx="2"/>
            <a:endCxn id="40" idx="0"/>
          </p:cNvCxnSpPr>
          <p:nvPr/>
        </p:nvCxnSpPr>
        <p:spPr>
          <a:xfrm>
            <a:off x="4584802" y="2472274"/>
            <a:ext cx="857291" cy="504052"/>
          </a:xfrm>
          <a:prstGeom prst="line">
            <a:avLst/>
          </a:prstGeom>
        </p:spPr>
        <p:style>
          <a:lnRef idx="2">
            <a:schemeClr val="accent1"/>
          </a:lnRef>
          <a:fillRef idx="0">
            <a:schemeClr val="accent1"/>
          </a:fillRef>
          <a:effectRef idx="1">
            <a:schemeClr val="accent1"/>
          </a:effectRef>
          <a:fontRef idx="minor">
            <a:schemeClr val="tx1"/>
          </a:fontRef>
        </p:style>
      </p:cxnSp>
      <p:sp>
        <p:nvSpPr>
          <p:cNvPr id="258" name="下矢印 257">
            <a:extLst>
              <a:ext uri="{FF2B5EF4-FFF2-40B4-BE49-F238E27FC236}">
                <a16:creationId xmlns:a16="http://schemas.microsoft.com/office/drawing/2014/main" id="{93019D9B-2F72-AB6B-948D-11710FE25D38}"/>
              </a:ext>
            </a:extLst>
          </p:cNvPr>
          <p:cNvSpPr/>
          <p:nvPr/>
        </p:nvSpPr>
        <p:spPr>
          <a:xfrm rot="16200000">
            <a:off x="2797004" y="1801118"/>
            <a:ext cx="683538" cy="312689"/>
          </a:xfrm>
          <a:prstGeom prst="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1" name="下矢印 260">
            <a:extLst>
              <a:ext uri="{FF2B5EF4-FFF2-40B4-BE49-F238E27FC236}">
                <a16:creationId xmlns:a16="http://schemas.microsoft.com/office/drawing/2014/main" id="{3C36D1C1-21B1-5C2A-1E9D-2C2FB7458AF9}"/>
              </a:ext>
            </a:extLst>
          </p:cNvPr>
          <p:cNvSpPr/>
          <p:nvPr/>
        </p:nvSpPr>
        <p:spPr>
          <a:xfrm rot="16200000">
            <a:off x="5739495" y="1801251"/>
            <a:ext cx="683538" cy="312689"/>
          </a:xfrm>
          <a:prstGeom prst="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3" name="テキスト ボックス 262">
            <a:extLst>
              <a:ext uri="{FF2B5EF4-FFF2-40B4-BE49-F238E27FC236}">
                <a16:creationId xmlns:a16="http://schemas.microsoft.com/office/drawing/2014/main" id="{46B275F8-204E-40B0-B47F-6C2349316B4A}"/>
              </a:ext>
            </a:extLst>
          </p:cNvPr>
          <p:cNvSpPr txBox="1"/>
          <p:nvPr/>
        </p:nvSpPr>
        <p:spPr>
          <a:xfrm>
            <a:off x="344059" y="1074236"/>
            <a:ext cx="1646605" cy="276999"/>
          </a:xfrm>
          <a:prstGeom prst="rect">
            <a:avLst/>
          </a:prstGeom>
          <a:noFill/>
        </p:spPr>
        <p:txBody>
          <a:bodyPr wrap="none" rtlCol="0">
            <a:spAutoFit/>
          </a:bodyPr>
          <a:lstStyle/>
          <a:p>
            <a:r>
              <a:rPr kumimoji="1" lang="en-US" altLang="ja-JP" sz="1200" dirty="0">
                <a:solidFill>
                  <a:srgbClr val="002060"/>
                </a:solidFill>
                <a:latin typeface="Meiryo" charset="-128"/>
                <a:ea typeface="Meiryo" charset="-128"/>
                <a:cs typeface="Meiryo" charset="-128"/>
              </a:rPr>
              <a:t>1950</a:t>
            </a:r>
            <a:r>
              <a:rPr kumimoji="1" lang="ja-JP" altLang="en-US" sz="1200" dirty="0">
                <a:solidFill>
                  <a:srgbClr val="002060"/>
                </a:solidFill>
                <a:latin typeface="Meiryo" charset="-128"/>
                <a:ea typeface="Meiryo" charset="-128"/>
                <a:cs typeface="Meiryo" charset="-128"/>
              </a:rPr>
              <a:t>年代</a:t>
            </a:r>
            <a:r>
              <a:rPr kumimoji="1" lang="en-US" altLang="ja-JP" sz="1200" dirty="0">
                <a:solidFill>
                  <a:srgbClr val="002060"/>
                </a:solidFill>
                <a:latin typeface="Meiryo" charset="-128"/>
                <a:ea typeface="Meiryo" charset="-128"/>
                <a:cs typeface="Meiryo" charset="-128"/>
              </a:rPr>
              <a:t>〜</a:t>
            </a:r>
            <a:r>
              <a:rPr kumimoji="1" lang="ja-JP" altLang="en-US" sz="1200" dirty="0">
                <a:solidFill>
                  <a:srgbClr val="002060"/>
                </a:solidFill>
                <a:latin typeface="Meiryo" charset="-128"/>
                <a:ea typeface="Meiryo" charset="-128"/>
                <a:cs typeface="Meiryo" charset="-128"/>
              </a:rPr>
              <a:t>／バッチ</a:t>
            </a:r>
          </a:p>
        </p:txBody>
      </p:sp>
      <p:sp>
        <p:nvSpPr>
          <p:cNvPr id="264" name="テキスト ボックス 263">
            <a:extLst>
              <a:ext uri="{FF2B5EF4-FFF2-40B4-BE49-F238E27FC236}">
                <a16:creationId xmlns:a16="http://schemas.microsoft.com/office/drawing/2014/main" id="{D192ECF1-CFB0-0535-BF25-48BA301D8B0F}"/>
              </a:ext>
            </a:extLst>
          </p:cNvPr>
          <p:cNvSpPr txBox="1"/>
          <p:nvPr/>
        </p:nvSpPr>
        <p:spPr>
          <a:xfrm>
            <a:off x="3280535" y="1074236"/>
            <a:ext cx="2569934" cy="276999"/>
          </a:xfrm>
          <a:prstGeom prst="rect">
            <a:avLst/>
          </a:prstGeom>
          <a:noFill/>
        </p:spPr>
        <p:txBody>
          <a:bodyPr wrap="none" rtlCol="0">
            <a:spAutoFit/>
          </a:bodyPr>
          <a:lstStyle/>
          <a:p>
            <a:r>
              <a:rPr kumimoji="1" lang="en-US" altLang="ja-JP" sz="1200" dirty="0">
                <a:solidFill>
                  <a:srgbClr val="002060"/>
                </a:solidFill>
                <a:latin typeface="Meiryo" charset="-128"/>
                <a:ea typeface="Meiryo" charset="-128"/>
                <a:cs typeface="Meiryo" charset="-128"/>
              </a:rPr>
              <a:t>1960</a:t>
            </a:r>
            <a:r>
              <a:rPr kumimoji="1" lang="ja-JP" altLang="en-US" sz="1200" dirty="0">
                <a:solidFill>
                  <a:srgbClr val="002060"/>
                </a:solidFill>
                <a:latin typeface="Meiryo" charset="-128"/>
                <a:ea typeface="Meiryo" charset="-128"/>
                <a:cs typeface="Meiryo" charset="-128"/>
              </a:rPr>
              <a:t>年代</a:t>
            </a:r>
            <a:r>
              <a:rPr kumimoji="1" lang="en-US" altLang="ja-JP" sz="1200" dirty="0">
                <a:solidFill>
                  <a:srgbClr val="002060"/>
                </a:solidFill>
                <a:latin typeface="Meiryo" charset="-128"/>
                <a:ea typeface="Meiryo" charset="-128"/>
                <a:cs typeface="Meiryo" charset="-128"/>
              </a:rPr>
              <a:t>〜</a:t>
            </a:r>
            <a:r>
              <a:rPr kumimoji="1" lang="ja-JP" altLang="en-US" sz="1200" dirty="0">
                <a:solidFill>
                  <a:srgbClr val="002060"/>
                </a:solidFill>
                <a:latin typeface="Meiryo" charset="-128"/>
                <a:ea typeface="Meiryo" charset="-128"/>
                <a:cs typeface="Meiryo" charset="-128"/>
              </a:rPr>
              <a:t>／タイムシェアリング</a:t>
            </a:r>
          </a:p>
        </p:txBody>
      </p:sp>
      <p:sp>
        <p:nvSpPr>
          <p:cNvPr id="269" name="テキスト ボックス 268">
            <a:extLst>
              <a:ext uri="{FF2B5EF4-FFF2-40B4-BE49-F238E27FC236}">
                <a16:creationId xmlns:a16="http://schemas.microsoft.com/office/drawing/2014/main" id="{4EB1E2A7-CC91-E6C2-4412-C2DF8DC591B4}"/>
              </a:ext>
            </a:extLst>
          </p:cNvPr>
          <p:cNvSpPr txBox="1"/>
          <p:nvPr/>
        </p:nvSpPr>
        <p:spPr>
          <a:xfrm>
            <a:off x="349190" y="2502783"/>
            <a:ext cx="992579" cy="230832"/>
          </a:xfrm>
          <a:prstGeom prst="rect">
            <a:avLst/>
          </a:prstGeom>
          <a:noFill/>
        </p:spPr>
        <p:txBody>
          <a:bodyPr wrap="none" rtlCol="0">
            <a:spAutoFit/>
          </a:bodyPr>
          <a:lstStyle/>
          <a:p>
            <a:r>
              <a:rPr kumimoji="1" lang="ja-JP" altLang="en-US" sz="900">
                <a:solidFill>
                  <a:srgbClr val="002060"/>
                </a:solidFill>
                <a:latin typeface="Meiryo" charset="-128"/>
                <a:ea typeface="Meiryo" charset="-128"/>
                <a:cs typeface="Meiryo" charset="-128"/>
              </a:rPr>
              <a:t>メインフレーム</a:t>
            </a:r>
            <a:endParaRPr kumimoji="1" lang="ja-JP" altLang="en-US" sz="900" dirty="0">
              <a:solidFill>
                <a:srgbClr val="002060"/>
              </a:solidFill>
              <a:latin typeface="Meiryo" charset="-128"/>
              <a:ea typeface="Meiryo" charset="-128"/>
              <a:cs typeface="Meiryo" charset="-128"/>
            </a:endParaRPr>
          </a:p>
        </p:txBody>
      </p:sp>
      <p:sp>
        <p:nvSpPr>
          <p:cNvPr id="270" name="テキスト ボックス 269">
            <a:extLst>
              <a:ext uri="{FF2B5EF4-FFF2-40B4-BE49-F238E27FC236}">
                <a16:creationId xmlns:a16="http://schemas.microsoft.com/office/drawing/2014/main" id="{BEBA9770-28AC-AB40-8156-4244420AFF18}"/>
              </a:ext>
            </a:extLst>
          </p:cNvPr>
          <p:cNvSpPr txBox="1"/>
          <p:nvPr/>
        </p:nvSpPr>
        <p:spPr>
          <a:xfrm>
            <a:off x="3292510" y="2480598"/>
            <a:ext cx="992579" cy="369332"/>
          </a:xfrm>
          <a:prstGeom prst="rect">
            <a:avLst/>
          </a:prstGeom>
          <a:noFill/>
        </p:spPr>
        <p:txBody>
          <a:bodyPr wrap="none" rtlCol="0">
            <a:spAutoFit/>
          </a:bodyPr>
          <a:lstStyle/>
          <a:p>
            <a:r>
              <a:rPr kumimoji="1" lang="ja-JP" altLang="en-US" sz="900" dirty="0">
                <a:solidFill>
                  <a:srgbClr val="002060"/>
                </a:solidFill>
                <a:latin typeface="Meiryo" charset="-128"/>
                <a:ea typeface="Meiryo" charset="-128"/>
                <a:cs typeface="Meiryo" charset="-128"/>
              </a:rPr>
              <a:t>メインフレーム</a:t>
            </a:r>
            <a:endParaRPr kumimoji="1" lang="en-US" altLang="ja-JP" sz="900" dirty="0">
              <a:solidFill>
                <a:srgbClr val="002060"/>
              </a:solidFill>
              <a:latin typeface="Meiryo" charset="-128"/>
              <a:ea typeface="Meiryo" charset="-128"/>
              <a:cs typeface="Meiryo" charset="-128"/>
            </a:endParaRPr>
          </a:p>
          <a:p>
            <a:r>
              <a:rPr lang="ja-JP" altLang="en-US" sz="900" dirty="0">
                <a:solidFill>
                  <a:srgbClr val="002060"/>
                </a:solidFill>
                <a:latin typeface="Meiryo" charset="-128"/>
                <a:ea typeface="Meiryo" charset="-128"/>
                <a:cs typeface="Meiryo" charset="-128"/>
              </a:rPr>
              <a:t>ミニコン</a:t>
            </a:r>
            <a:endParaRPr kumimoji="1" lang="ja-JP" altLang="en-US" sz="900" dirty="0">
              <a:solidFill>
                <a:srgbClr val="002060"/>
              </a:solidFill>
              <a:latin typeface="Meiryo" charset="-128"/>
              <a:ea typeface="Meiryo" charset="-128"/>
              <a:cs typeface="Meiryo" charset="-128"/>
            </a:endParaRPr>
          </a:p>
        </p:txBody>
      </p:sp>
      <p:sp>
        <p:nvSpPr>
          <p:cNvPr id="255" name="正方形/長方形 254">
            <a:extLst>
              <a:ext uri="{FF2B5EF4-FFF2-40B4-BE49-F238E27FC236}">
                <a16:creationId xmlns:a16="http://schemas.microsoft.com/office/drawing/2014/main" id="{F9F59355-117C-DD6E-FF35-CEA0A5C19B75}"/>
              </a:ext>
            </a:extLst>
          </p:cNvPr>
          <p:cNvSpPr/>
          <p:nvPr/>
        </p:nvSpPr>
        <p:spPr>
          <a:xfrm>
            <a:off x="6363695" y="1317242"/>
            <a:ext cx="2382252" cy="1155032"/>
          </a:xfrm>
          <a:prstGeom prst="rect">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6" name="正方形/長方形 255">
            <a:extLst>
              <a:ext uri="{FF2B5EF4-FFF2-40B4-BE49-F238E27FC236}">
                <a16:creationId xmlns:a16="http://schemas.microsoft.com/office/drawing/2014/main" id="{B6DC1E5C-1693-F565-1FBA-6E773AEF4E13}"/>
              </a:ext>
            </a:extLst>
          </p:cNvPr>
          <p:cNvSpPr/>
          <p:nvPr/>
        </p:nvSpPr>
        <p:spPr>
          <a:xfrm>
            <a:off x="6472632" y="1515185"/>
            <a:ext cx="586125" cy="863068"/>
          </a:xfrm>
          <a:prstGeom prst="rect">
            <a:avLst/>
          </a:prstGeom>
          <a:solidFill>
            <a:schemeClr val="bg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7" name="正方形/長方形 256">
            <a:extLst>
              <a:ext uri="{FF2B5EF4-FFF2-40B4-BE49-F238E27FC236}">
                <a16:creationId xmlns:a16="http://schemas.microsoft.com/office/drawing/2014/main" id="{41E3169F-3789-0340-A21A-1E95F0E7601B}"/>
              </a:ext>
            </a:extLst>
          </p:cNvPr>
          <p:cNvSpPr/>
          <p:nvPr/>
        </p:nvSpPr>
        <p:spPr>
          <a:xfrm>
            <a:off x="7258545" y="1511629"/>
            <a:ext cx="586125" cy="863068"/>
          </a:xfrm>
          <a:prstGeom prst="rect">
            <a:avLst/>
          </a:prstGeom>
          <a:solidFill>
            <a:schemeClr val="bg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4" name="正方形/長方形 273">
            <a:extLst>
              <a:ext uri="{FF2B5EF4-FFF2-40B4-BE49-F238E27FC236}">
                <a16:creationId xmlns:a16="http://schemas.microsoft.com/office/drawing/2014/main" id="{CBE97D88-FDD5-79B5-B845-9C720466D156}"/>
              </a:ext>
            </a:extLst>
          </p:cNvPr>
          <p:cNvSpPr/>
          <p:nvPr/>
        </p:nvSpPr>
        <p:spPr>
          <a:xfrm>
            <a:off x="8033314" y="1515185"/>
            <a:ext cx="586125" cy="863068"/>
          </a:xfrm>
          <a:prstGeom prst="rect">
            <a:avLst/>
          </a:prstGeom>
          <a:solidFill>
            <a:schemeClr val="bg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6" name="正方形/長方形 275">
            <a:extLst>
              <a:ext uri="{FF2B5EF4-FFF2-40B4-BE49-F238E27FC236}">
                <a16:creationId xmlns:a16="http://schemas.microsoft.com/office/drawing/2014/main" id="{A3CA3EE9-4F4A-442A-E67F-6C9089A53087}"/>
              </a:ext>
            </a:extLst>
          </p:cNvPr>
          <p:cNvSpPr/>
          <p:nvPr/>
        </p:nvSpPr>
        <p:spPr>
          <a:xfrm>
            <a:off x="6502546" y="1877801"/>
            <a:ext cx="520469" cy="21561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000" dirty="0">
                <a:solidFill>
                  <a:srgbClr val="FFFFFF"/>
                </a:solidFill>
                <a:latin typeface="ＭＳ Ｐゴシック"/>
                <a:ea typeface="ＭＳ Ｐゴシック"/>
                <a:cs typeface="ＭＳ Ｐゴシック"/>
              </a:rPr>
              <a:t>OS</a:t>
            </a:r>
            <a:endParaRPr kumimoji="1" lang="ja-JP" altLang="en-US" sz="1000" dirty="0">
              <a:solidFill>
                <a:srgbClr val="FFFFFF"/>
              </a:solidFill>
              <a:latin typeface="ＭＳ Ｐゴシック"/>
              <a:ea typeface="ＭＳ Ｐゴシック"/>
              <a:cs typeface="ＭＳ Ｐゴシック"/>
            </a:endParaRPr>
          </a:p>
        </p:txBody>
      </p:sp>
      <p:sp>
        <p:nvSpPr>
          <p:cNvPr id="277" name="正方形/長方形 276">
            <a:extLst>
              <a:ext uri="{FF2B5EF4-FFF2-40B4-BE49-F238E27FC236}">
                <a16:creationId xmlns:a16="http://schemas.microsoft.com/office/drawing/2014/main" id="{F5395A4B-2E3C-62F5-652A-D611B9C8D833}"/>
              </a:ext>
            </a:extLst>
          </p:cNvPr>
          <p:cNvSpPr/>
          <p:nvPr/>
        </p:nvSpPr>
        <p:spPr>
          <a:xfrm>
            <a:off x="6502547" y="1624744"/>
            <a:ext cx="520468" cy="215201"/>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000" dirty="0">
                <a:solidFill>
                  <a:srgbClr val="FFFFFF"/>
                </a:solidFill>
                <a:latin typeface="ＭＳ Ｐゴシック"/>
                <a:ea typeface="ＭＳ Ｐゴシック"/>
                <a:cs typeface="ＭＳ Ｐゴシック"/>
              </a:rPr>
              <a:t>AP</a:t>
            </a:r>
            <a:endParaRPr kumimoji="1" lang="ja-JP" altLang="en-US" sz="1000" dirty="0">
              <a:solidFill>
                <a:srgbClr val="FFFFFF"/>
              </a:solidFill>
              <a:latin typeface="ＭＳ Ｐゴシック"/>
              <a:ea typeface="ＭＳ Ｐゴシック"/>
              <a:cs typeface="ＭＳ Ｐゴシック"/>
            </a:endParaRPr>
          </a:p>
        </p:txBody>
      </p:sp>
      <p:sp>
        <p:nvSpPr>
          <p:cNvPr id="278" name="正方形/長方形 277">
            <a:extLst>
              <a:ext uri="{FF2B5EF4-FFF2-40B4-BE49-F238E27FC236}">
                <a16:creationId xmlns:a16="http://schemas.microsoft.com/office/drawing/2014/main" id="{ED69AF19-0AD9-B428-50FD-5A04880A0AF0}"/>
              </a:ext>
            </a:extLst>
          </p:cNvPr>
          <p:cNvSpPr/>
          <p:nvPr/>
        </p:nvSpPr>
        <p:spPr>
          <a:xfrm>
            <a:off x="7290831" y="1624744"/>
            <a:ext cx="512676" cy="215201"/>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000" dirty="0">
                <a:solidFill>
                  <a:srgbClr val="FFFFFF"/>
                </a:solidFill>
                <a:latin typeface="ＭＳ Ｐゴシック"/>
                <a:ea typeface="ＭＳ Ｐゴシック"/>
                <a:cs typeface="ＭＳ Ｐゴシック"/>
              </a:rPr>
              <a:t>AP</a:t>
            </a:r>
            <a:endParaRPr kumimoji="1" lang="ja-JP" altLang="en-US" sz="1000" dirty="0">
              <a:solidFill>
                <a:srgbClr val="FFFFFF"/>
              </a:solidFill>
              <a:latin typeface="ＭＳ Ｐゴシック"/>
              <a:ea typeface="ＭＳ Ｐゴシック"/>
              <a:cs typeface="ＭＳ Ｐゴシック"/>
            </a:endParaRPr>
          </a:p>
        </p:txBody>
      </p:sp>
      <p:sp>
        <p:nvSpPr>
          <p:cNvPr id="279" name="正方形/長方形 278">
            <a:extLst>
              <a:ext uri="{FF2B5EF4-FFF2-40B4-BE49-F238E27FC236}">
                <a16:creationId xmlns:a16="http://schemas.microsoft.com/office/drawing/2014/main" id="{DE381FE0-0098-4C8B-54EA-53E5878FB740}"/>
              </a:ext>
            </a:extLst>
          </p:cNvPr>
          <p:cNvSpPr/>
          <p:nvPr/>
        </p:nvSpPr>
        <p:spPr>
          <a:xfrm>
            <a:off x="8071322" y="1624744"/>
            <a:ext cx="501723" cy="215201"/>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000" dirty="0">
                <a:solidFill>
                  <a:srgbClr val="FFFFFF"/>
                </a:solidFill>
                <a:latin typeface="ＭＳ Ｐゴシック"/>
                <a:ea typeface="ＭＳ Ｐゴシック"/>
                <a:cs typeface="ＭＳ Ｐゴシック"/>
              </a:rPr>
              <a:t>AP</a:t>
            </a:r>
            <a:endParaRPr kumimoji="1" lang="ja-JP" altLang="en-US" sz="1000" dirty="0">
              <a:solidFill>
                <a:srgbClr val="FFFFFF"/>
              </a:solidFill>
              <a:latin typeface="ＭＳ Ｐゴシック"/>
              <a:ea typeface="ＭＳ Ｐゴシック"/>
              <a:cs typeface="ＭＳ Ｐゴシック"/>
            </a:endParaRPr>
          </a:p>
        </p:txBody>
      </p:sp>
      <p:grpSp>
        <p:nvGrpSpPr>
          <p:cNvPr id="280" name="図形グループ 182">
            <a:extLst>
              <a:ext uri="{FF2B5EF4-FFF2-40B4-BE49-F238E27FC236}">
                <a16:creationId xmlns:a16="http://schemas.microsoft.com/office/drawing/2014/main" id="{DD7924CE-A15F-2775-73C8-75AF22735E64}"/>
              </a:ext>
            </a:extLst>
          </p:cNvPr>
          <p:cNvGrpSpPr/>
          <p:nvPr/>
        </p:nvGrpSpPr>
        <p:grpSpPr>
          <a:xfrm>
            <a:off x="6472218" y="2975823"/>
            <a:ext cx="398531" cy="455164"/>
            <a:chOff x="565484" y="2886304"/>
            <a:chExt cx="398531" cy="455164"/>
          </a:xfrm>
        </p:grpSpPr>
        <p:grpSp>
          <p:nvGrpSpPr>
            <p:cNvPr id="281" name="図形グループ 183">
              <a:extLst>
                <a:ext uri="{FF2B5EF4-FFF2-40B4-BE49-F238E27FC236}">
                  <a16:creationId xmlns:a16="http://schemas.microsoft.com/office/drawing/2014/main" id="{F6EDB2B0-0E58-8984-2061-BD740F068C51}"/>
                </a:ext>
              </a:extLst>
            </p:cNvPr>
            <p:cNvGrpSpPr/>
            <p:nvPr/>
          </p:nvGrpSpPr>
          <p:grpSpPr>
            <a:xfrm>
              <a:off x="565484" y="2886304"/>
              <a:ext cx="398531" cy="387786"/>
              <a:chOff x="758730" y="3198675"/>
              <a:chExt cx="702795" cy="688305"/>
            </a:xfrm>
          </p:grpSpPr>
          <p:sp>
            <p:nvSpPr>
              <p:cNvPr id="285" name="角丸四角形 284">
                <a:extLst>
                  <a:ext uri="{FF2B5EF4-FFF2-40B4-BE49-F238E27FC236}">
                    <a16:creationId xmlns:a16="http://schemas.microsoft.com/office/drawing/2014/main" id="{F9807891-5096-9BC3-F110-4136D0FAE995}"/>
                  </a:ext>
                </a:extLst>
              </p:cNvPr>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6" name="角丸四角形 285">
                <a:extLst>
                  <a:ext uri="{FF2B5EF4-FFF2-40B4-BE49-F238E27FC236}">
                    <a16:creationId xmlns:a16="http://schemas.microsoft.com/office/drawing/2014/main" id="{8F652C43-BB01-26B0-7978-C8EC4867CA15}"/>
                  </a:ext>
                </a:extLst>
              </p:cNvPr>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7" name="台形 286">
                <a:extLst>
                  <a:ext uri="{FF2B5EF4-FFF2-40B4-BE49-F238E27FC236}">
                    <a16:creationId xmlns:a16="http://schemas.microsoft.com/office/drawing/2014/main" id="{59E50E23-3329-597E-0DC0-27086B2C6DAD}"/>
                  </a:ext>
                </a:extLst>
              </p:cNvPr>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82" name="図形グループ 184">
              <a:extLst>
                <a:ext uri="{FF2B5EF4-FFF2-40B4-BE49-F238E27FC236}">
                  <a16:creationId xmlns:a16="http://schemas.microsoft.com/office/drawing/2014/main" id="{50E1E8CC-8904-C53B-58C3-5DA52D7BA220}"/>
                </a:ext>
              </a:extLst>
            </p:cNvPr>
            <p:cNvGrpSpPr/>
            <p:nvPr/>
          </p:nvGrpSpPr>
          <p:grpSpPr>
            <a:xfrm>
              <a:off x="695604" y="2996289"/>
              <a:ext cx="150692" cy="345179"/>
              <a:chOff x="1946324" y="4125162"/>
              <a:chExt cx="969964" cy="2007872"/>
            </a:xfrm>
          </p:grpSpPr>
          <p:sp>
            <p:nvSpPr>
              <p:cNvPr id="283" name="円/楕円 282">
                <a:extLst>
                  <a:ext uri="{FF2B5EF4-FFF2-40B4-BE49-F238E27FC236}">
                    <a16:creationId xmlns:a16="http://schemas.microsoft.com/office/drawing/2014/main" id="{BCF485BE-6E15-FA3F-5AF6-528891B4B914}"/>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4" name="フローチャート: 論理積ゲート 283">
                <a:extLst>
                  <a:ext uri="{FF2B5EF4-FFF2-40B4-BE49-F238E27FC236}">
                    <a16:creationId xmlns:a16="http://schemas.microsoft.com/office/drawing/2014/main" id="{87E5FA6C-C6DB-EEC3-5BA5-28707AE1CA85}"/>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grpSp>
        <p:nvGrpSpPr>
          <p:cNvPr id="288" name="図形グループ 190">
            <a:extLst>
              <a:ext uri="{FF2B5EF4-FFF2-40B4-BE49-F238E27FC236}">
                <a16:creationId xmlns:a16="http://schemas.microsoft.com/office/drawing/2014/main" id="{E053F70C-C8DA-CED6-69AD-75781D6DBBE1}"/>
              </a:ext>
            </a:extLst>
          </p:cNvPr>
          <p:cNvGrpSpPr/>
          <p:nvPr/>
        </p:nvGrpSpPr>
        <p:grpSpPr>
          <a:xfrm>
            <a:off x="7367447" y="2990223"/>
            <a:ext cx="398531" cy="455164"/>
            <a:chOff x="565484" y="2886304"/>
            <a:chExt cx="398531" cy="455164"/>
          </a:xfrm>
        </p:grpSpPr>
        <p:grpSp>
          <p:nvGrpSpPr>
            <p:cNvPr id="289" name="図形グループ 191">
              <a:extLst>
                <a:ext uri="{FF2B5EF4-FFF2-40B4-BE49-F238E27FC236}">
                  <a16:creationId xmlns:a16="http://schemas.microsoft.com/office/drawing/2014/main" id="{41EA30EF-F519-EE3A-015B-311D8DEB3BDA}"/>
                </a:ext>
              </a:extLst>
            </p:cNvPr>
            <p:cNvGrpSpPr/>
            <p:nvPr/>
          </p:nvGrpSpPr>
          <p:grpSpPr>
            <a:xfrm>
              <a:off x="565484" y="2886304"/>
              <a:ext cx="398531" cy="387786"/>
              <a:chOff x="758730" y="3198675"/>
              <a:chExt cx="702795" cy="688305"/>
            </a:xfrm>
          </p:grpSpPr>
          <p:sp>
            <p:nvSpPr>
              <p:cNvPr id="293" name="角丸四角形 292">
                <a:extLst>
                  <a:ext uri="{FF2B5EF4-FFF2-40B4-BE49-F238E27FC236}">
                    <a16:creationId xmlns:a16="http://schemas.microsoft.com/office/drawing/2014/main" id="{FD3E53B1-EC13-C394-994C-23018A780241}"/>
                  </a:ext>
                </a:extLst>
              </p:cNvPr>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4" name="角丸四角形 293">
                <a:extLst>
                  <a:ext uri="{FF2B5EF4-FFF2-40B4-BE49-F238E27FC236}">
                    <a16:creationId xmlns:a16="http://schemas.microsoft.com/office/drawing/2014/main" id="{2039F133-5560-3DC1-A2F6-984578D55568}"/>
                  </a:ext>
                </a:extLst>
              </p:cNvPr>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5" name="台形 294">
                <a:extLst>
                  <a:ext uri="{FF2B5EF4-FFF2-40B4-BE49-F238E27FC236}">
                    <a16:creationId xmlns:a16="http://schemas.microsoft.com/office/drawing/2014/main" id="{AB1502CE-7739-CB1A-4C12-989538AF60B3}"/>
                  </a:ext>
                </a:extLst>
              </p:cNvPr>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90" name="図形グループ 192">
              <a:extLst>
                <a:ext uri="{FF2B5EF4-FFF2-40B4-BE49-F238E27FC236}">
                  <a16:creationId xmlns:a16="http://schemas.microsoft.com/office/drawing/2014/main" id="{7B03A8FD-D25A-898C-F3C9-B118CFFFDFE9}"/>
                </a:ext>
              </a:extLst>
            </p:cNvPr>
            <p:cNvGrpSpPr/>
            <p:nvPr/>
          </p:nvGrpSpPr>
          <p:grpSpPr>
            <a:xfrm>
              <a:off x="695604" y="2996289"/>
              <a:ext cx="150692" cy="345179"/>
              <a:chOff x="1946324" y="4125162"/>
              <a:chExt cx="969964" cy="2007872"/>
            </a:xfrm>
          </p:grpSpPr>
          <p:sp>
            <p:nvSpPr>
              <p:cNvPr id="291" name="円/楕円 290">
                <a:extLst>
                  <a:ext uri="{FF2B5EF4-FFF2-40B4-BE49-F238E27FC236}">
                    <a16:creationId xmlns:a16="http://schemas.microsoft.com/office/drawing/2014/main" id="{9EE1CE11-99A0-DB08-8597-1B64A2A2D583}"/>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2" name="フローチャート: 論理積ゲート 291">
                <a:extLst>
                  <a:ext uri="{FF2B5EF4-FFF2-40B4-BE49-F238E27FC236}">
                    <a16:creationId xmlns:a16="http://schemas.microsoft.com/office/drawing/2014/main" id="{A1B7EF99-610A-37C4-8BDE-FAA9F241888F}"/>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grpSp>
        <p:nvGrpSpPr>
          <p:cNvPr id="296" name="図形グループ 198">
            <a:extLst>
              <a:ext uri="{FF2B5EF4-FFF2-40B4-BE49-F238E27FC236}">
                <a16:creationId xmlns:a16="http://schemas.microsoft.com/office/drawing/2014/main" id="{C54CAE77-A153-D3FF-1E94-82987C2F0450}"/>
              </a:ext>
            </a:extLst>
          </p:cNvPr>
          <p:cNvGrpSpPr/>
          <p:nvPr/>
        </p:nvGrpSpPr>
        <p:grpSpPr>
          <a:xfrm>
            <a:off x="8221326" y="2975823"/>
            <a:ext cx="398531" cy="455164"/>
            <a:chOff x="565484" y="2886304"/>
            <a:chExt cx="398531" cy="455164"/>
          </a:xfrm>
        </p:grpSpPr>
        <p:grpSp>
          <p:nvGrpSpPr>
            <p:cNvPr id="297" name="図形グループ 199">
              <a:extLst>
                <a:ext uri="{FF2B5EF4-FFF2-40B4-BE49-F238E27FC236}">
                  <a16:creationId xmlns:a16="http://schemas.microsoft.com/office/drawing/2014/main" id="{AE5C45B1-BB70-EF24-3C40-FC1555FA0ED3}"/>
                </a:ext>
              </a:extLst>
            </p:cNvPr>
            <p:cNvGrpSpPr/>
            <p:nvPr/>
          </p:nvGrpSpPr>
          <p:grpSpPr>
            <a:xfrm>
              <a:off x="565484" y="2886304"/>
              <a:ext cx="398531" cy="387786"/>
              <a:chOff x="758730" y="3198675"/>
              <a:chExt cx="702795" cy="688305"/>
            </a:xfrm>
          </p:grpSpPr>
          <p:sp>
            <p:nvSpPr>
              <p:cNvPr id="301" name="角丸四角形 300">
                <a:extLst>
                  <a:ext uri="{FF2B5EF4-FFF2-40B4-BE49-F238E27FC236}">
                    <a16:creationId xmlns:a16="http://schemas.microsoft.com/office/drawing/2014/main" id="{40168A0D-1878-3FCA-0718-FAC3C8B22966}"/>
                  </a:ext>
                </a:extLst>
              </p:cNvPr>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2" name="角丸四角形 301">
                <a:extLst>
                  <a:ext uri="{FF2B5EF4-FFF2-40B4-BE49-F238E27FC236}">
                    <a16:creationId xmlns:a16="http://schemas.microsoft.com/office/drawing/2014/main" id="{CEB53B7A-FF38-67DB-D0F2-B47757F6C545}"/>
                  </a:ext>
                </a:extLst>
              </p:cNvPr>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3" name="台形 302">
                <a:extLst>
                  <a:ext uri="{FF2B5EF4-FFF2-40B4-BE49-F238E27FC236}">
                    <a16:creationId xmlns:a16="http://schemas.microsoft.com/office/drawing/2014/main" id="{583DE81B-2964-7A5B-B37F-A2A9767C987F}"/>
                  </a:ext>
                </a:extLst>
              </p:cNvPr>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98" name="図形グループ 200">
              <a:extLst>
                <a:ext uri="{FF2B5EF4-FFF2-40B4-BE49-F238E27FC236}">
                  <a16:creationId xmlns:a16="http://schemas.microsoft.com/office/drawing/2014/main" id="{E64918DD-2784-CDC3-0D87-86E4D318D379}"/>
                </a:ext>
              </a:extLst>
            </p:cNvPr>
            <p:cNvGrpSpPr/>
            <p:nvPr/>
          </p:nvGrpSpPr>
          <p:grpSpPr>
            <a:xfrm>
              <a:off x="695604" y="2996289"/>
              <a:ext cx="150692" cy="345179"/>
              <a:chOff x="1946324" y="4125162"/>
              <a:chExt cx="969964" cy="2007872"/>
            </a:xfrm>
          </p:grpSpPr>
          <p:sp>
            <p:nvSpPr>
              <p:cNvPr id="299" name="円/楕円 298">
                <a:extLst>
                  <a:ext uri="{FF2B5EF4-FFF2-40B4-BE49-F238E27FC236}">
                    <a16:creationId xmlns:a16="http://schemas.microsoft.com/office/drawing/2014/main" id="{0FFCC314-B88C-2940-0D2A-6FC96E6BCE96}"/>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0" name="フローチャート: 論理積ゲート 299">
                <a:extLst>
                  <a:ext uri="{FF2B5EF4-FFF2-40B4-BE49-F238E27FC236}">
                    <a16:creationId xmlns:a16="http://schemas.microsoft.com/office/drawing/2014/main" id="{161C66EF-DD94-DFED-0852-A1B65F80E9CA}"/>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cxnSp>
        <p:nvCxnSpPr>
          <p:cNvPr id="304" name="直線コネクタ 303">
            <a:extLst>
              <a:ext uri="{FF2B5EF4-FFF2-40B4-BE49-F238E27FC236}">
                <a16:creationId xmlns:a16="http://schemas.microsoft.com/office/drawing/2014/main" id="{EC99BD92-E763-44B2-BB3F-244E3A286E43}"/>
              </a:ext>
            </a:extLst>
          </p:cNvPr>
          <p:cNvCxnSpPr>
            <a:stCxn id="255" idx="2"/>
            <a:endCxn id="285" idx="0"/>
          </p:cNvCxnSpPr>
          <p:nvPr/>
        </p:nvCxnSpPr>
        <p:spPr>
          <a:xfrm flipH="1">
            <a:off x="6663243" y="2472274"/>
            <a:ext cx="891578" cy="503549"/>
          </a:xfrm>
          <a:prstGeom prst="line">
            <a:avLst/>
          </a:prstGeom>
        </p:spPr>
        <p:style>
          <a:lnRef idx="2">
            <a:schemeClr val="accent1"/>
          </a:lnRef>
          <a:fillRef idx="0">
            <a:schemeClr val="accent1"/>
          </a:fillRef>
          <a:effectRef idx="1">
            <a:schemeClr val="accent1"/>
          </a:effectRef>
          <a:fontRef idx="minor">
            <a:schemeClr val="tx1"/>
          </a:fontRef>
        </p:style>
      </p:cxnSp>
      <p:cxnSp>
        <p:nvCxnSpPr>
          <p:cNvPr id="305" name="直線コネクタ 304">
            <a:extLst>
              <a:ext uri="{FF2B5EF4-FFF2-40B4-BE49-F238E27FC236}">
                <a16:creationId xmlns:a16="http://schemas.microsoft.com/office/drawing/2014/main" id="{A964259B-2BF5-1563-0497-96038DC4543A}"/>
              </a:ext>
            </a:extLst>
          </p:cNvPr>
          <p:cNvCxnSpPr>
            <a:stCxn id="255" idx="2"/>
            <a:endCxn id="293" idx="0"/>
          </p:cNvCxnSpPr>
          <p:nvPr/>
        </p:nvCxnSpPr>
        <p:spPr>
          <a:xfrm>
            <a:off x="7554821" y="2472274"/>
            <a:ext cx="3651" cy="517949"/>
          </a:xfrm>
          <a:prstGeom prst="line">
            <a:avLst/>
          </a:prstGeom>
        </p:spPr>
        <p:style>
          <a:lnRef idx="2">
            <a:schemeClr val="accent1"/>
          </a:lnRef>
          <a:fillRef idx="0">
            <a:schemeClr val="accent1"/>
          </a:fillRef>
          <a:effectRef idx="1">
            <a:schemeClr val="accent1"/>
          </a:effectRef>
          <a:fontRef idx="minor">
            <a:schemeClr val="tx1"/>
          </a:fontRef>
        </p:style>
      </p:cxnSp>
      <p:cxnSp>
        <p:nvCxnSpPr>
          <p:cNvPr id="306" name="直線コネクタ 305">
            <a:extLst>
              <a:ext uri="{FF2B5EF4-FFF2-40B4-BE49-F238E27FC236}">
                <a16:creationId xmlns:a16="http://schemas.microsoft.com/office/drawing/2014/main" id="{27B80D1A-27E6-FB39-8F82-958C3C8B1048}"/>
              </a:ext>
            </a:extLst>
          </p:cNvPr>
          <p:cNvCxnSpPr>
            <a:stCxn id="255" idx="2"/>
            <a:endCxn id="301" idx="0"/>
          </p:cNvCxnSpPr>
          <p:nvPr/>
        </p:nvCxnSpPr>
        <p:spPr>
          <a:xfrm>
            <a:off x="7554821" y="2472274"/>
            <a:ext cx="857530" cy="503549"/>
          </a:xfrm>
          <a:prstGeom prst="line">
            <a:avLst/>
          </a:prstGeom>
        </p:spPr>
        <p:style>
          <a:lnRef idx="2">
            <a:schemeClr val="accent1"/>
          </a:lnRef>
          <a:fillRef idx="0">
            <a:schemeClr val="accent1"/>
          </a:fillRef>
          <a:effectRef idx="1">
            <a:schemeClr val="accent1"/>
          </a:effectRef>
          <a:fontRef idx="minor">
            <a:schemeClr val="tx1"/>
          </a:fontRef>
        </p:style>
      </p:cxnSp>
      <p:sp>
        <p:nvSpPr>
          <p:cNvPr id="307" name="正方形/長方形 306">
            <a:extLst>
              <a:ext uri="{FF2B5EF4-FFF2-40B4-BE49-F238E27FC236}">
                <a16:creationId xmlns:a16="http://schemas.microsoft.com/office/drawing/2014/main" id="{D5E6B87F-5B78-8A7F-6892-42FC8BD6CD41}"/>
              </a:ext>
            </a:extLst>
          </p:cNvPr>
          <p:cNvSpPr/>
          <p:nvPr/>
        </p:nvSpPr>
        <p:spPr>
          <a:xfrm>
            <a:off x="7291372" y="1874800"/>
            <a:ext cx="520469" cy="21561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000" dirty="0">
                <a:solidFill>
                  <a:srgbClr val="FFFFFF"/>
                </a:solidFill>
                <a:latin typeface="ＭＳ Ｐゴシック"/>
                <a:ea typeface="ＭＳ Ｐゴシック"/>
                <a:cs typeface="ＭＳ Ｐゴシック"/>
              </a:rPr>
              <a:t>OS</a:t>
            </a:r>
            <a:endParaRPr kumimoji="1" lang="ja-JP" altLang="en-US" sz="1000" dirty="0">
              <a:solidFill>
                <a:srgbClr val="FFFFFF"/>
              </a:solidFill>
              <a:latin typeface="ＭＳ Ｐゴシック"/>
              <a:ea typeface="ＭＳ Ｐゴシック"/>
              <a:cs typeface="ＭＳ Ｐゴシック"/>
            </a:endParaRPr>
          </a:p>
        </p:txBody>
      </p:sp>
      <p:sp>
        <p:nvSpPr>
          <p:cNvPr id="308" name="正方形/長方形 307">
            <a:extLst>
              <a:ext uri="{FF2B5EF4-FFF2-40B4-BE49-F238E27FC236}">
                <a16:creationId xmlns:a16="http://schemas.microsoft.com/office/drawing/2014/main" id="{864E6189-849D-977A-2DE3-ACC130F4905F}"/>
              </a:ext>
            </a:extLst>
          </p:cNvPr>
          <p:cNvSpPr/>
          <p:nvPr/>
        </p:nvSpPr>
        <p:spPr>
          <a:xfrm>
            <a:off x="8067882" y="1877801"/>
            <a:ext cx="520469" cy="21561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000" dirty="0">
                <a:solidFill>
                  <a:srgbClr val="FFFFFF"/>
                </a:solidFill>
                <a:latin typeface="ＭＳ Ｐゴシック"/>
                <a:ea typeface="ＭＳ Ｐゴシック"/>
                <a:cs typeface="ＭＳ Ｐゴシック"/>
              </a:rPr>
              <a:t>OS</a:t>
            </a:r>
            <a:endParaRPr kumimoji="1" lang="ja-JP" altLang="en-US" sz="1000" dirty="0">
              <a:solidFill>
                <a:srgbClr val="FFFFFF"/>
              </a:solidFill>
              <a:latin typeface="ＭＳ Ｐゴシック"/>
              <a:ea typeface="ＭＳ Ｐゴシック"/>
              <a:cs typeface="ＭＳ Ｐゴシック"/>
            </a:endParaRPr>
          </a:p>
        </p:txBody>
      </p:sp>
      <p:sp>
        <p:nvSpPr>
          <p:cNvPr id="309" name="テキスト ボックス 308">
            <a:extLst>
              <a:ext uri="{FF2B5EF4-FFF2-40B4-BE49-F238E27FC236}">
                <a16:creationId xmlns:a16="http://schemas.microsoft.com/office/drawing/2014/main" id="{50F69CC3-58FA-4E5F-B912-546220082E69}"/>
              </a:ext>
            </a:extLst>
          </p:cNvPr>
          <p:cNvSpPr txBox="1"/>
          <p:nvPr/>
        </p:nvSpPr>
        <p:spPr>
          <a:xfrm>
            <a:off x="6569930" y="2115076"/>
            <a:ext cx="402674" cy="276999"/>
          </a:xfrm>
          <a:prstGeom prst="rect">
            <a:avLst/>
          </a:prstGeom>
          <a:noFill/>
        </p:spPr>
        <p:txBody>
          <a:bodyPr wrap="none" rtlCol="0">
            <a:spAutoFit/>
          </a:bodyPr>
          <a:lstStyle/>
          <a:p>
            <a:pPr algn="ctr"/>
            <a:r>
              <a:rPr kumimoji="1" lang="en-US" altLang="ja-JP" sz="1200" dirty="0">
                <a:solidFill>
                  <a:schemeClr val="bg1"/>
                </a:solidFill>
              </a:rPr>
              <a:t>VM</a:t>
            </a:r>
            <a:endParaRPr kumimoji="1" lang="ja-JP" altLang="en-US" sz="1200" dirty="0">
              <a:solidFill>
                <a:schemeClr val="bg1"/>
              </a:solidFill>
            </a:endParaRPr>
          </a:p>
        </p:txBody>
      </p:sp>
      <p:sp>
        <p:nvSpPr>
          <p:cNvPr id="310" name="テキスト ボックス 309">
            <a:extLst>
              <a:ext uri="{FF2B5EF4-FFF2-40B4-BE49-F238E27FC236}">
                <a16:creationId xmlns:a16="http://schemas.microsoft.com/office/drawing/2014/main" id="{AE4E2061-D4A7-09DE-3784-29F24874E589}"/>
              </a:ext>
            </a:extLst>
          </p:cNvPr>
          <p:cNvSpPr txBox="1"/>
          <p:nvPr/>
        </p:nvSpPr>
        <p:spPr>
          <a:xfrm>
            <a:off x="7343763" y="2102767"/>
            <a:ext cx="402674" cy="276999"/>
          </a:xfrm>
          <a:prstGeom prst="rect">
            <a:avLst/>
          </a:prstGeom>
          <a:noFill/>
        </p:spPr>
        <p:txBody>
          <a:bodyPr wrap="none" rtlCol="0">
            <a:spAutoFit/>
          </a:bodyPr>
          <a:lstStyle/>
          <a:p>
            <a:pPr algn="ctr"/>
            <a:r>
              <a:rPr kumimoji="1" lang="en-US" altLang="ja-JP" sz="1200" dirty="0">
                <a:solidFill>
                  <a:schemeClr val="bg1"/>
                </a:solidFill>
              </a:rPr>
              <a:t>VM</a:t>
            </a:r>
            <a:endParaRPr kumimoji="1" lang="ja-JP" altLang="en-US" sz="1200" dirty="0">
              <a:solidFill>
                <a:schemeClr val="bg1"/>
              </a:solidFill>
            </a:endParaRPr>
          </a:p>
        </p:txBody>
      </p:sp>
      <p:sp>
        <p:nvSpPr>
          <p:cNvPr id="311" name="テキスト ボックス 310">
            <a:extLst>
              <a:ext uri="{FF2B5EF4-FFF2-40B4-BE49-F238E27FC236}">
                <a16:creationId xmlns:a16="http://schemas.microsoft.com/office/drawing/2014/main" id="{D524BBDF-4F60-827D-A180-1B846909CD67}"/>
              </a:ext>
            </a:extLst>
          </p:cNvPr>
          <p:cNvSpPr txBox="1"/>
          <p:nvPr/>
        </p:nvSpPr>
        <p:spPr>
          <a:xfrm>
            <a:off x="8128046" y="2114403"/>
            <a:ext cx="402674" cy="276999"/>
          </a:xfrm>
          <a:prstGeom prst="rect">
            <a:avLst/>
          </a:prstGeom>
          <a:noFill/>
        </p:spPr>
        <p:txBody>
          <a:bodyPr wrap="none" rtlCol="0">
            <a:spAutoFit/>
          </a:bodyPr>
          <a:lstStyle/>
          <a:p>
            <a:pPr algn="ctr"/>
            <a:r>
              <a:rPr kumimoji="1" lang="en-US" altLang="ja-JP" sz="1200" dirty="0">
                <a:solidFill>
                  <a:schemeClr val="bg1"/>
                </a:solidFill>
              </a:rPr>
              <a:t>VM</a:t>
            </a:r>
            <a:endParaRPr kumimoji="1" lang="ja-JP" altLang="en-US" sz="1200" dirty="0">
              <a:solidFill>
                <a:schemeClr val="bg1"/>
              </a:solidFill>
            </a:endParaRPr>
          </a:p>
        </p:txBody>
      </p:sp>
      <p:sp>
        <p:nvSpPr>
          <p:cNvPr id="312" name="テキスト ボックス 311">
            <a:extLst>
              <a:ext uri="{FF2B5EF4-FFF2-40B4-BE49-F238E27FC236}">
                <a16:creationId xmlns:a16="http://schemas.microsoft.com/office/drawing/2014/main" id="{30E4676B-DD27-4616-92F5-ADA9C7BC6958}"/>
              </a:ext>
            </a:extLst>
          </p:cNvPr>
          <p:cNvSpPr txBox="1"/>
          <p:nvPr/>
        </p:nvSpPr>
        <p:spPr>
          <a:xfrm>
            <a:off x="6244503" y="1070927"/>
            <a:ext cx="2723823" cy="276999"/>
          </a:xfrm>
          <a:prstGeom prst="rect">
            <a:avLst/>
          </a:prstGeom>
          <a:noFill/>
        </p:spPr>
        <p:txBody>
          <a:bodyPr wrap="none" rtlCol="0">
            <a:spAutoFit/>
          </a:bodyPr>
          <a:lstStyle/>
          <a:p>
            <a:r>
              <a:rPr kumimoji="1" lang="en-US" altLang="ja-JP" sz="1200" dirty="0">
                <a:solidFill>
                  <a:srgbClr val="002060"/>
                </a:solidFill>
                <a:latin typeface="Meiryo" charset="-128"/>
                <a:ea typeface="Meiryo" charset="-128"/>
                <a:cs typeface="Meiryo" charset="-128"/>
              </a:rPr>
              <a:t>1970</a:t>
            </a:r>
            <a:r>
              <a:rPr kumimoji="1" lang="ja-JP" altLang="en-US" sz="1200" dirty="0">
                <a:solidFill>
                  <a:srgbClr val="002060"/>
                </a:solidFill>
                <a:latin typeface="Meiryo" charset="-128"/>
                <a:ea typeface="Meiryo" charset="-128"/>
                <a:cs typeface="Meiryo" charset="-128"/>
              </a:rPr>
              <a:t>年代</a:t>
            </a:r>
            <a:r>
              <a:rPr kumimoji="1" lang="en-US" altLang="ja-JP" sz="1200" dirty="0">
                <a:solidFill>
                  <a:srgbClr val="002060"/>
                </a:solidFill>
                <a:latin typeface="Meiryo" charset="-128"/>
                <a:ea typeface="Meiryo" charset="-128"/>
                <a:cs typeface="Meiryo" charset="-128"/>
              </a:rPr>
              <a:t>〜</a:t>
            </a:r>
            <a:r>
              <a:rPr kumimoji="1" lang="ja-JP" altLang="en-US" sz="1200" dirty="0">
                <a:solidFill>
                  <a:srgbClr val="002060"/>
                </a:solidFill>
                <a:latin typeface="Meiryo" charset="-128"/>
                <a:ea typeface="Meiryo" charset="-128"/>
                <a:cs typeface="Meiryo" charset="-128"/>
              </a:rPr>
              <a:t>／</a:t>
            </a:r>
            <a:r>
              <a:rPr lang="ja-JP" altLang="en-US" sz="1200" dirty="0">
                <a:solidFill>
                  <a:srgbClr val="002060"/>
                </a:solidFill>
                <a:latin typeface="Meiryo" charset="-128"/>
                <a:ea typeface="Meiryo" charset="-128"/>
                <a:cs typeface="Meiryo" charset="-128"/>
              </a:rPr>
              <a:t>仮想化（仮想マシン）</a:t>
            </a:r>
            <a:endParaRPr kumimoji="1" lang="ja-JP" altLang="en-US" sz="1200" dirty="0">
              <a:solidFill>
                <a:srgbClr val="002060"/>
              </a:solidFill>
              <a:latin typeface="Meiryo" charset="-128"/>
              <a:ea typeface="Meiryo" charset="-128"/>
              <a:cs typeface="Meiryo" charset="-128"/>
            </a:endParaRPr>
          </a:p>
        </p:txBody>
      </p:sp>
      <p:sp>
        <p:nvSpPr>
          <p:cNvPr id="313" name="テキスト ボックス 312">
            <a:extLst>
              <a:ext uri="{FF2B5EF4-FFF2-40B4-BE49-F238E27FC236}">
                <a16:creationId xmlns:a16="http://schemas.microsoft.com/office/drawing/2014/main" id="{B633FB39-7A57-E48B-ECC0-8D5251F0B76E}"/>
              </a:ext>
            </a:extLst>
          </p:cNvPr>
          <p:cNvSpPr txBox="1"/>
          <p:nvPr/>
        </p:nvSpPr>
        <p:spPr>
          <a:xfrm>
            <a:off x="6244503" y="2480598"/>
            <a:ext cx="992579" cy="369332"/>
          </a:xfrm>
          <a:prstGeom prst="rect">
            <a:avLst/>
          </a:prstGeom>
          <a:noFill/>
        </p:spPr>
        <p:txBody>
          <a:bodyPr wrap="none" rtlCol="0">
            <a:spAutoFit/>
          </a:bodyPr>
          <a:lstStyle/>
          <a:p>
            <a:r>
              <a:rPr kumimoji="1" lang="ja-JP" altLang="en-US" sz="900" dirty="0">
                <a:solidFill>
                  <a:srgbClr val="002060"/>
                </a:solidFill>
                <a:latin typeface="Meiryo" charset="-128"/>
                <a:ea typeface="Meiryo" charset="-128"/>
                <a:cs typeface="Meiryo" charset="-128"/>
              </a:rPr>
              <a:t>メインフレーム</a:t>
            </a:r>
            <a:endParaRPr kumimoji="1" lang="en-US" altLang="ja-JP" sz="900" dirty="0">
              <a:solidFill>
                <a:srgbClr val="002060"/>
              </a:solidFill>
              <a:latin typeface="Meiryo" charset="-128"/>
              <a:ea typeface="Meiryo" charset="-128"/>
              <a:cs typeface="Meiryo" charset="-128"/>
            </a:endParaRPr>
          </a:p>
          <a:p>
            <a:r>
              <a:rPr lang="ja-JP" altLang="en-US" sz="900" dirty="0">
                <a:solidFill>
                  <a:srgbClr val="002060"/>
                </a:solidFill>
                <a:latin typeface="Meiryo" charset="-128"/>
                <a:ea typeface="Meiryo" charset="-128"/>
                <a:cs typeface="Meiryo" charset="-128"/>
              </a:rPr>
              <a:t>ミニコン</a:t>
            </a:r>
            <a:endParaRPr lang="en-US" altLang="ja-JP" sz="900" dirty="0">
              <a:solidFill>
                <a:srgbClr val="002060"/>
              </a:solidFill>
              <a:latin typeface="Meiryo" charset="-128"/>
              <a:ea typeface="Meiryo" charset="-128"/>
              <a:cs typeface="Meiryo" charset="-128"/>
            </a:endParaRPr>
          </a:p>
        </p:txBody>
      </p:sp>
      <p:sp>
        <p:nvSpPr>
          <p:cNvPr id="314" name="正方形/長方形 313">
            <a:extLst>
              <a:ext uri="{FF2B5EF4-FFF2-40B4-BE49-F238E27FC236}">
                <a16:creationId xmlns:a16="http://schemas.microsoft.com/office/drawing/2014/main" id="{C5B89D24-D2E9-D171-BF7B-417E7DC56BC2}"/>
              </a:ext>
            </a:extLst>
          </p:cNvPr>
          <p:cNvSpPr/>
          <p:nvPr/>
        </p:nvSpPr>
        <p:spPr>
          <a:xfrm>
            <a:off x="6363695" y="4150142"/>
            <a:ext cx="750674" cy="1147332"/>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5" name="正方形/長方形 314">
            <a:extLst>
              <a:ext uri="{FF2B5EF4-FFF2-40B4-BE49-F238E27FC236}">
                <a16:creationId xmlns:a16="http://schemas.microsoft.com/office/drawing/2014/main" id="{FAC067F3-A9F2-342B-F6B8-68F60D42EDCA}"/>
              </a:ext>
            </a:extLst>
          </p:cNvPr>
          <p:cNvSpPr/>
          <p:nvPr/>
        </p:nvSpPr>
        <p:spPr>
          <a:xfrm>
            <a:off x="7184800" y="4146527"/>
            <a:ext cx="750674" cy="1147332"/>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6" name="正方形/長方形 315">
            <a:extLst>
              <a:ext uri="{FF2B5EF4-FFF2-40B4-BE49-F238E27FC236}">
                <a16:creationId xmlns:a16="http://schemas.microsoft.com/office/drawing/2014/main" id="{8A3F68DF-135D-9355-4256-62AFC248CDB9}"/>
              </a:ext>
            </a:extLst>
          </p:cNvPr>
          <p:cNvSpPr/>
          <p:nvPr/>
        </p:nvSpPr>
        <p:spPr>
          <a:xfrm>
            <a:off x="7995273" y="4150142"/>
            <a:ext cx="750674" cy="1147332"/>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7" name="正方形/長方形 316">
            <a:extLst>
              <a:ext uri="{FF2B5EF4-FFF2-40B4-BE49-F238E27FC236}">
                <a16:creationId xmlns:a16="http://schemas.microsoft.com/office/drawing/2014/main" id="{49B80E53-4280-294A-0BEC-12D46A3C3F32}"/>
              </a:ext>
            </a:extLst>
          </p:cNvPr>
          <p:cNvSpPr/>
          <p:nvPr/>
        </p:nvSpPr>
        <p:spPr>
          <a:xfrm>
            <a:off x="6402398" y="4888698"/>
            <a:ext cx="689505" cy="26512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000" dirty="0">
                <a:solidFill>
                  <a:srgbClr val="FFFFFF"/>
                </a:solidFill>
                <a:latin typeface="ＭＳ Ｐゴシック"/>
                <a:ea typeface="ＭＳ Ｐゴシック"/>
                <a:cs typeface="ＭＳ Ｐゴシック"/>
              </a:rPr>
              <a:t>OS</a:t>
            </a:r>
            <a:endParaRPr kumimoji="1" lang="ja-JP" altLang="en-US" sz="1000" dirty="0">
              <a:solidFill>
                <a:srgbClr val="FFFFFF"/>
              </a:solidFill>
              <a:latin typeface="ＭＳ Ｐゴシック"/>
              <a:ea typeface="ＭＳ Ｐゴシック"/>
              <a:cs typeface="ＭＳ Ｐゴシック"/>
            </a:endParaRPr>
          </a:p>
        </p:txBody>
      </p:sp>
      <p:sp>
        <p:nvSpPr>
          <p:cNvPr id="318" name="正方形/長方形 317">
            <a:extLst>
              <a:ext uri="{FF2B5EF4-FFF2-40B4-BE49-F238E27FC236}">
                <a16:creationId xmlns:a16="http://schemas.microsoft.com/office/drawing/2014/main" id="{B23C714A-CEE9-8A96-9073-D1C0108A8075}"/>
              </a:ext>
            </a:extLst>
          </p:cNvPr>
          <p:cNvSpPr/>
          <p:nvPr/>
        </p:nvSpPr>
        <p:spPr>
          <a:xfrm>
            <a:off x="6399077" y="4336479"/>
            <a:ext cx="692826" cy="465871"/>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000" dirty="0">
                <a:solidFill>
                  <a:srgbClr val="FFFFFF"/>
                </a:solidFill>
                <a:latin typeface="ＭＳ Ｐゴシック"/>
                <a:ea typeface="ＭＳ Ｐゴシック"/>
                <a:cs typeface="ＭＳ Ｐゴシック"/>
              </a:rPr>
              <a:t>AP</a:t>
            </a:r>
            <a:endParaRPr kumimoji="1" lang="ja-JP" altLang="en-US" sz="1000" dirty="0">
              <a:solidFill>
                <a:srgbClr val="FFFFFF"/>
              </a:solidFill>
              <a:latin typeface="ＭＳ Ｐゴシック"/>
              <a:ea typeface="ＭＳ Ｐゴシック"/>
              <a:cs typeface="ＭＳ Ｐゴシック"/>
            </a:endParaRPr>
          </a:p>
        </p:txBody>
      </p:sp>
      <p:sp>
        <p:nvSpPr>
          <p:cNvPr id="319" name="正方形/長方形 318">
            <a:extLst>
              <a:ext uri="{FF2B5EF4-FFF2-40B4-BE49-F238E27FC236}">
                <a16:creationId xmlns:a16="http://schemas.microsoft.com/office/drawing/2014/main" id="{CE50FA77-EDDA-9E52-2125-8EAEA4ACD237}"/>
              </a:ext>
            </a:extLst>
          </p:cNvPr>
          <p:cNvSpPr/>
          <p:nvPr/>
        </p:nvSpPr>
        <p:spPr>
          <a:xfrm>
            <a:off x="7220176" y="4336248"/>
            <a:ext cx="682453" cy="465871"/>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000" dirty="0">
                <a:solidFill>
                  <a:srgbClr val="FFFFFF"/>
                </a:solidFill>
                <a:latin typeface="ＭＳ Ｐゴシック"/>
                <a:ea typeface="ＭＳ Ｐゴシック"/>
                <a:cs typeface="ＭＳ Ｐゴシック"/>
              </a:rPr>
              <a:t>AP</a:t>
            </a:r>
            <a:endParaRPr kumimoji="1" lang="ja-JP" altLang="en-US" sz="1000" dirty="0">
              <a:solidFill>
                <a:srgbClr val="FFFFFF"/>
              </a:solidFill>
              <a:latin typeface="ＭＳ Ｐゴシック"/>
              <a:ea typeface="ＭＳ Ｐゴシック"/>
              <a:cs typeface="ＭＳ Ｐゴシック"/>
            </a:endParaRPr>
          </a:p>
        </p:txBody>
      </p:sp>
      <p:sp>
        <p:nvSpPr>
          <p:cNvPr id="320" name="正方形/長方形 319">
            <a:extLst>
              <a:ext uri="{FF2B5EF4-FFF2-40B4-BE49-F238E27FC236}">
                <a16:creationId xmlns:a16="http://schemas.microsoft.com/office/drawing/2014/main" id="{6C4AECE0-E99D-EB03-8B7E-34A2DFB58441}"/>
              </a:ext>
            </a:extLst>
          </p:cNvPr>
          <p:cNvSpPr/>
          <p:nvPr/>
        </p:nvSpPr>
        <p:spPr>
          <a:xfrm>
            <a:off x="8043749" y="4336479"/>
            <a:ext cx="667873" cy="465871"/>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000" dirty="0">
                <a:solidFill>
                  <a:srgbClr val="FFFFFF"/>
                </a:solidFill>
                <a:latin typeface="ＭＳ Ｐゴシック"/>
                <a:ea typeface="ＭＳ Ｐゴシック"/>
                <a:cs typeface="ＭＳ Ｐゴシック"/>
              </a:rPr>
              <a:t>AP</a:t>
            </a:r>
            <a:endParaRPr kumimoji="1" lang="ja-JP" altLang="en-US" sz="1000" dirty="0">
              <a:solidFill>
                <a:srgbClr val="FFFFFF"/>
              </a:solidFill>
              <a:latin typeface="ＭＳ Ｐゴシック"/>
              <a:ea typeface="ＭＳ Ｐゴシック"/>
              <a:cs typeface="ＭＳ Ｐゴシック"/>
            </a:endParaRPr>
          </a:p>
        </p:txBody>
      </p:sp>
      <p:grpSp>
        <p:nvGrpSpPr>
          <p:cNvPr id="321" name="図形グループ 139">
            <a:extLst>
              <a:ext uri="{FF2B5EF4-FFF2-40B4-BE49-F238E27FC236}">
                <a16:creationId xmlns:a16="http://schemas.microsoft.com/office/drawing/2014/main" id="{B5274411-CAB9-D1A9-BF20-647C81FAB598}"/>
              </a:ext>
            </a:extLst>
          </p:cNvPr>
          <p:cNvGrpSpPr/>
          <p:nvPr/>
        </p:nvGrpSpPr>
        <p:grpSpPr>
          <a:xfrm>
            <a:off x="6472217" y="5804936"/>
            <a:ext cx="398531" cy="455164"/>
            <a:chOff x="565484" y="2886304"/>
            <a:chExt cx="398531" cy="455164"/>
          </a:xfrm>
        </p:grpSpPr>
        <p:grpSp>
          <p:nvGrpSpPr>
            <p:cNvPr id="322" name="図形グループ 140">
              <a:extLst>
                <a:ext uri="{FF2B5EF4-FFF2-40B4-BE49-F238E27FC236}">
                  <a16:creationId xmlns:a16="http://schemas.microsoft.com/office/drawing/2014/main" id="{839EC3C4-B148-7DB1-F3CA-007728F3B5C0}"/>
                </a:ext>
              </a:extLst>
            </p:cNvPr>
            <p:cNvGrpSpPr/>
            <p:nvPr/>
          </p:nvGrpSpPr>
          <p:grpSpPr>
            <a:xfrm>
              <a:off x="565484" y="2886304"/>
              <a:ext cx="398531" cy="387786"/>
              <a:chOff x="758730" y="3198675"/>
              <a:chExt cx="702795" cy="688305"/>
            </a:xfrm>
          </p:grpSpPr>
          <p:sp>
            <p:nvSpPr>
              <p:cNvPr id="326" name="角丸四角形 325">
                <a:extLst>
                  <a:ext uri="{FF2B5EF4-FFF2-40B4-BE49-F238E27FC236}">
                    <a16:creationId xmlns:a16="http://schemas.microsoft.com/office/drawing/2014/main" id="{C45CE742-995D-E71E-D56B-9ED14AA0A6B2}"/>
                  </a:ext>
                </a:extLst>
              </p:cNvPr>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7" name="角丸四角形 326">
                <a:extLst>
                  <a:ext uri="{FF2B5EF4-FFF2-40B4-BE49-F238E27FC236}">
                    <a16:creationId xmlns:a16="http://schemas.microsoft.com/office/drawing/2014/main" id="{08E1D6C7-2254-EB70-41BB-30A92A589A5A}"/>
                  </a:ext>
                </a:extLst>
              </p:cNvPr>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8" name="台形 327">
                <a:extLst>
                  <a:ext uri="{FF2B5EF4-FFF2-40B4-BE49-F238E27FC236}">
                    <a16:creationId xmlns:a16="http://schemas.microsoft.com/office/drawing/2014/main" id="{145AC56A-847E-6D66-0DD7-F3F019C43C4C}"/>
                  </a:ext>
                </a:extLst>
              </p:cNvPr>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23" name="図形グループ 141">
              <a:extLst>
                <a:ext uri="{FF2B5EF4-FFF2-40B4-BE49-F238E27FC236}">
                  <a16:creationId xmlns:a16="http://schemas.microsoft.com/office/drawing/2014/main" id="{A6460578-D425-B1E9-6C16-D103CEC7069A}"/>
                </a:ext>
              </a:extLst>
            </p:cNvPr>
            <p:cNvGrpSpPr/>
            <p:nvPr/>
          </p:nvGrpSpPr>
          <p:grpSpPr>
            <a:xfrm>
              <a:off x="695604" y="2996289"/>
              <a:ext cx="150692" cy="345179"/>
              <a:chOff x="1946324" y="4125162"/>
              <a:chExt cx="969964" cy="2007872"/>
            </a:xfrm>
          </p:grpSpPr>
          <p:sp>
            <p:nvSpPr>
              <p:cNvPr id="324" name="円/楕円 323">
                <a:extLst>
                  <a:ext uri="{FF2B5EF4-FFF2-40B4-BE49-F238E27FC236}">
                    <a16:creationId xmlns:a16="http://schemas.microsoft.com/office/drawing/2014/main" id="{644006CF-FADE-7C7B-F7FF-317C6B5AAF9C}"/>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5" name="フローチャート: 論理積ゲート 324">
                <a:extLst>
                  <a:ext uri="{FF2B5EF4-FFF2-40B4-BE49-F238E27FC236}">
                    <a16:creationId xmlns:a16="http://schemas.microsoft.com/office/drawing/2014/main" id="{220D2CEE-06E7-AAB4-CE41-BA91E5E49B16}"/>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grpSp>
        <p:nvGrpSpPr>
          <p:cNvPr id="329" name="図形グループ 147">
            <a:extLst>
              <a:ext uri="{FF2B5EF4-FFF2-40B4-BE49-F238E27FC236}">
                <a16:creationId xmlns:a16="http://schemas.microsoft.com/office/drawing/2014/main" id="{8AE62316-D86E-9BC0-CCC0-BB57E064C339}"/>
              </a:ext>
            </a:extLst>
          </p:cNvPr>
          <p:cNvGrpSpPr/>
          <p:nvPr/>
        </p:nvGrpSpPr>
        <p:grpSpPr>
          <a:xfrm>
            <a:off x="7368814" y="5804433"/>
            <a:ext cx="398531" cy="455164"/>
            <a:chOff x="565484" y="2886304"/>
            <a:chExt cx="398531" cy="455164"/>
          </a:xfrm>
        </p:grpSpPr>
        <p:grpSp>
          <p:nvGrpSpPr>
            <p:cNvPr id="330" name="図形グループ 148">
              <a:extLst>
                <a:ext uri="{FF2B5EF4-FFF2-40B4-BE49-F238E27FC236}">
                  <a16:creationId xmlns:a16="http://schemas.microsoft.com/office/drawing/2014/main" id="{2F6E7531-A9D8-5F66-F9D7-78AF0D9B7FE6}"/>
                </a:ext>
              </a:extLst>
            </p:cNvPr>
            <p:cNvGrpSpPr/>
            <p:nvPr/>
          </p:nvGrpSpPr>
          <p:grpSpPr>
            <a:xfrm>
              <a:off x="565484" y="2886304"/>
              <a:ext cx="398531" cy="387786"/>
              <a:chOff x="758730" y="3198675"/>
              <a:chExt cx="702795" cy="688305"/>
            </a:xfrm>
          </p:grpSpPr>
          <p:sp>
            <p:nvSpPr>
              <p:cNvPr id="334" name="角丸四角形 333">
                <a:extLst>
                  <a:ext uri="{FF2B5EF4-FFF2-40B4-BE49-F238E27FC236}">
                    <a16:creationId xmlns:a16="http://schemas.microsoft.com/office/drawing/2014/main" id="{D262171F-5F27-B8EE-D4FD-CB42F5480819}"/>
                  </a:ext>
                </a:extLst>
              </p:cNvPr>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5" name="角丸四角形 334">
                <a:extLst>
                  <a:ext uri="{FF2B5EF4-FFF2-40B4-BE49-F238E27FC236}">
                    <a16:creationId xmlns:a16="http://schemas.microsoft.com/office/drawing/2014/main" id="{ECA47DAA-38EF-9E7D-BF9F-446C710F4F90}"/>
                  </a:ext>
                </a:extLst>
              </p:cNvPr>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6" name="台形 335">
                <a:extLst>
                  <a:ext uri="{FF2B5EF4-FFF2-40B4-BE49-F238E27FC236}">
                    <a16:creationId xmlns:a16="http://schemas.microsoft.com/office/drawing/2014/main" id="{319DEF6E-3002-A82C-4310-EC43CE815AAA}"/>
                  </a:ext>
                </a:extLst>
              </p:cNvPr>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31" name="図形グループ 149">
              <a:extLst>
                <a:ext uri="{FF2B5EF4-FFF2-40B4-BE49-F238E27FC236}">
                  <a16:creationId xmlns:a16="http://schemas.microsoft.com/office/drawing/2014/main" id="{46CA8B02-273C-6159-9524-DCFE6720567E}"/>
                </a:ext>
              </a:extLst>
            </p:cNvPr>
            <p:cNvGrpSpPr/>
            <p:nvPr/>
          </p:nvGrpSpPr>
          <p:grpSpPr>
            <a:xfrm>
              <a:off x="695604" y="2996289"/>
              <a:ext cx="150692" cy="345179"/>
              <a:chOff x="1946324" y="4125162"/>
              <a:chExt cx="969964" cy="2007872"/>
            </a:xfrm>
          </p:grpSpPr>
          <p:sp>
            <p:nvSpPr>
              <p:cNvPr id="332" name="円/楕円 331">
                <a:extLst>
                  <a:ext uri="{FF2B5EF4-FFF2-40B4-BE49-F238E27FC236}">
                    <a16:creationId xmlns:a16="http://schemas.microsoft.com/office/drawing/2014/main" id="{DEC99F0B-4CC2-1F43-9F16-4A7BEFCA196F}"/>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3" name="フローチャート: 論理積ゲート 332">
                <a:extLst>
                  <a:ext uri="{FF2B5EF4-FFF2-40B4-BE49-F238E27FC236}">
                    <a16:creationId xmlns:a16="http://schemas.microsoft.com/office/drawing/2014/main" id="{D0F42B32-D1D0-F9B6-A585-1743B0427035}"/>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grpSp>
        <p:nvGrpSpPr>
          <p:cNvPr id="337" name="図形グループ 155">
            <a:extLst>
              <a:ext uri="{FF2B5EF4-FFF2-40B4-BE49-F238E27FC236}">
                <a16:creationId xmlns:a16="http://schemas.microsoft.com/office/drawing/2014/main" id="{C25F5AF5-3339-4825-BB69-82667BFB1D2B}"/>
              </a:ext>
            </a:extLst>
          </p:cNvPr>
          <p:cNvGrpSpPr/>
          <p:nvPr/>
        </p:nvGrpSpPr>
        <p:grpSpPr>
          <a:xfrm>
            <a:off x="8221325" y="5804936"/>
            <a:ext cx="398531" cy="455164"/>
            <a:chOff x="565484" y="2886304"/>
            <a:chExt cx="398531" cy="455164"/>
          </a:xfrm>
        </p:grpSpPr>
        <p:grpSp>
          <p:nvGrpSpPr>
            <p:cNvPr id="338" name="図形グループ 156">
              <a:extLst>
                <a:ext uri="{FF2B5EF4-FFF2-40B4-BE49-F238E27FC236}">
                  <a16:creationId xmlns:a16="http://schemas.microsoft.com/office/drawing/2014/main" id="{108B607C-7280-5B88-B6C1-2E52E96685D5}"/>
                </a:ext>
              </a:extLst>
            </p:cNvPr>
            <p:cNvGrpSpPr/>
            <p:nvPr/>
          </p:nvGrpSpPr>
          <p:grpSpPr>
            <a:xfrm>
              <a:off x="565484" y="2886304"/>
              <a:ext cx="398531" cy="387786"/>
              <a:chOff x="758730" y="3198675"/>
              <a:chExt cx="702795" cy="688305"/>
            </a:xfrm>
          </p:grpSpPr>
          <p:sp>
            <p:nvSpPr>
              <p:cNvPr id="342" name="角丸四角形 341">
                <a:extLst>
                  <a:ext uri="{FF2B5EF4-FFF2-40B4-BE49-F238E27FC236}">
                    <a16:creationId xmlns:a16="http://schemas.microsoft.com/office/drawing/2014/main" id="{4587BC37-8E78-4681-D8FB-C8AC2966019E}"/>
                  </a:ext>
                </a:extLst>
              </p:cNvPr>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43" name="角丸四角形 342">
                <a:extLst>
                  <a:ext uri="{FF2B5EF4-FFF2-40B4-BE49-F238E27FC236}">
                    <a16:creationId xmlns:a16="http://schemas.microsoft.com/office/drawing/2014/main" id="{C4908C4D-285F-5E27-C6A2-85CC5C86A607}"/>
                  </a:ext>
                </a:extLst>
              </p:cNvPr>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44" name="台形 343">
                <a:extLst>
                  <a:ext uri="{FF2B5EF4-FFF2-40B4-BE49-F238E27FC236}">
                    <a16:creationId xmlns:a16="http://schemas.microsoft.com/office/drawing/2014/main" id="{FAAE9063-4FB6-E0CE-7BC4-E168D9928B2B}"/>
                  </a:ext>
                </a:extLst>
              </p:cNvPr>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39" name="図形グループ 157">
              <a:extLst>
                <a:ext uri="{FF2B5EF4-FFF2-40B4-BE49-F238E27FC236}">
                  <a16:creationId xmlns:a16="http://schemas.microsoft.com/office/drawing/2014/main" id="{C3453A3A-DE76-66AF-4E71-8240148AA250}"/>
                </a:ext>
              </a:extLst>
            </p:cNvPr>
            <p:cNvGrpSpPr/>
            <p:nvPr/>
          </p:nvGrpSpPr>
          <p:grpSpPr>
            <a:xfrm>
              <a:off x="695604" y="2996289"/>
              <a:ext cx="150692" cy="345179"/>
              <a:chOff x="1946324" y="4125162"/>
              <a:chExt cx="969964" cy="2007872"/>
            </a:xfrm>
          </p:grpSpPr>
          <p:sp>
            <p:nvSpPr>
              <p:cNvPr id="340" name="円/楕円 339">
                <a:extLst>
                  <a:ext uri="{FF2B5EF4-FFF2-40B4-BE49-F238E27FC236}">
                    <a16:creationId xmlns:a16="http://schemas.microsoft.com/office/drawing/2014/main" id="{FCAE7579-8FA9-FF0B-8F75-3CFCAE9BF547}"/>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41" name="フローチャート: 論理積ゲート 340">
                <a:extLst>
                  <a:ext uri="{FF2B5EF4-FFF2-40B4-BE49-F238E27FC236}">
                    <a16:creationId xmlns:a16="http://schemas.microsoft.com/office/drawing/2014/main" id="{ABC7ACCF-C32A-FEFD-DE04-845A71193F59}"/>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cxnSp>
        <p:nvCxnSpPr>
          <p:cNvPr id="345" name="直線コネクタ 344">
            <a:extLst>
              <a:ext uri="{FF2B5EF4-FFF2-40B4-BE49-F238E27FC236}">
                <a16:creationId xmlns:a16="http://schemas.microsoft.com/office/drawing/2014/main" id="{02E8F965-CA30-F2EE-D5ED-85B385AE204D}"/>
              </a:ext>
            </a:extLst>
          </p:cNvPr>
          <p:cNvCxnSpPr>
            <a:stCxn id="314" idx="2"/>
            <a:endCxn id="326" idx="0"/>
          </p:cNvCxnSpPr>
          <p:nvPr/>
        </p:nvCxnSpPr>
        <p:spPr>
          <a:xfrm flipH="1">
            <a:off x="6663242" y="5297474"/>
            <a:ext cx="75790" cy="507462"/>
          </a:xfrm>
          <a:prstGeom prst="line">
            <a:avLst/>
          </a:prstGeom>
        </p:spPr>
        <p:style>
          <a:lnRef idx="2">
            <a:schemeClr val="accent1"/>
          </a:lnRef>
          <a:fillRef idx="0">
            <a:schemeClr val="accent1"/>
          </a:fillRef>
          <a:effectRef idx="1">
            <a:schemeClr val="accent1"/>
          </a:effectRef>
          <a:fontRef idx="minor">
            <a:schemeClr val="tx1"/>
          </a:fontRef>
        </p:style>
      </p:cxnSp>
      <p:cxnSp>
        <p:nvCxnSpPr>
          <p:cNvPr id="346" name="直線コネクタ 345">
            <a:extLst>
              <a:ext uri="{FF2B5EF4-FFF2-40B4-BE49-F238E27FC236}">
                <a16:creationId xmlns:a16="http://schemas.microsoft.com/office/drawing/2014/main" id="{AE07662D-B799-1173-C73C-2CB11037B76A}"/>
              </a:ext>
            </a:extLst>
          </p:cNvPr>
          <p:cNvCxnSpPr>
            <a:cxnSpLocks/>
            <a:stCxn id="315" idx="2"/>
            <a:endCxn id="334" idx="0"/>
          </p:cNvCxnSpPr>
          <p:nvPr/>
        </p:nvCxnSpPr>
        <p:spPr>
          <a:xfrm flipH="1">
            <a:off x="7559839" y="5293859"/>
            <a:ext cx="298" cy="510574"/>
          </a:xfrm>
          <a:prstGeom prst="line">
            <a:avLst/>
          </a:prstGeom>
        </p:spPr>
        <p:style>
          <a:lnRef idx="2">
            <a:schemeClr val="accent1"/>
          </a:lnRef>
          <a:fillRef idx="0">
            <a:schemeClr val="accent1"/>
          </a:fillRef>
          <a:effectRef idx="1">
            <a:schemeClr val="accent1"/>
          </a:effectRef>
          <a:fontRef idx="minor">
            <a:schemeClr val="tx1"/>
          </a:fontRef>
        </p:style>
      </p:cxnSp>
      <p:cxnSp>
        <p:nvCxnSpPr>
          <p:cNvPr id="347" name="直線コネクタ 346">
            <a:extLst>
              <a:ext uri="{FF2B5EF4-FFF2-40B4-BE49-F238E27FC236}">
                <a16:creationId xmlns:a16="http://schemas.microsoft.com/office/drawing/2014/main" id="{238595ED-534D-EBD5-8D1F-216931721C4B}"/>
              </a:ext>
            </a:extLst>
          </p:cNvPr>
          <p:cNvCxnSpPr>
            <a:stCxn id="316" idx="2"/>
            <a:endCxn id="342" idx="0"/>
          </p:cNvCxnSpPr>
          <p:nvPr/>
        </p:nvCxnSpPr>
        <p:spPr>
          <a:xfrm>
            <a:off x="8370610" y="5297474"/>
            <a:ext cx="41740" cy="507462"/>
          </a:xfrm>
          <a:prstGeom prst="line">
            <a:avLst/>
          </a:prstGeom>
        </p:spPr>
        <p:style>
          <a:lnRef idx="2">
            <a:schemeClr val="accent1"/>
          </a:lnRef>
          <a:fillRef idx="0">
            <a:schemeClr val="accent1"/>
          </a:fillRef>
          <a:effectRef idx="1">
            <a:schemeClr val="accent1"/>
          </a:effectRef>
          <a:fontRef idx="minor">
            <a:schemeClr val="tx1"/>
          </a:fontRef>
        </p:style>
      </p:cxnSp>
      <p:sp>
        <p:nvSpPr>
          <p:cNvPr id="348" name="正方形/長方形 347">
            <a:extLst>
              <a:ext uri="{FF2B5EF4-FFF2-40B4-BE49-F238E27FC236}">
                <a16:creationId xmlns:a16="http://schemas.microsoft.com/office/drawing/2014/main" id="{D7F2F00C-FB65-C8C1-4B4F-E6F5A5B1CC26}"/>
              </a:ext>
            </a:extLst>
          </p:cNvPr>
          <p:cNvSpPr/>
          <p:nvPr/>
        </p:nvSpPr>
        <p:spPr>
          <a:xfrm>
            <a:off x="7221961" y="4885466"/>
            <a:ext cx="689505" cy="26512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000" dirty="0">
                <a:solidFill>
                  <a:srgbClr val="FFFFFF"/>
                </a:solidFill>
                <a:latin typeface="ＭＳ Ｐゴシック"/>
                <a:ea typeface="ＭＳ Ｐゴシック"/>
                <a:cs typeface="ＭＳ Ｐゴシック"/>
              </a:rPr>
              <a:t>OS</a:t>
            </a:r>
            <a:endParaRPr kumimoji="1" lang="ja-JP" altLang="en-US" sz="1000" dirty="0">
              <a:solidFill>
                <a:srgbClr val="FFFFFF"/>
              </a:solidFill>
              <a:latin typeface="ＭＳ Ｐゴシック"/>
              <a:ea typeface="ＭＳ Ｐゴシック"/>
              <a:cs typeface="ＭＳ Ｐゴシック"/>
            </a:endParaRPr>
          </a:p>
        </p:txBody>
      </p:sp>
      <p:sp>
        <p:nvSpPr>
          <p:cNvPr id="349" name="正方形/長方形 348">
            <a:extLst>
              <a:ext uri="{FF2B5EF4-FFF2-40B4-BE49-F238E27FC236}">
                <a16:creationId xmlns:a16="http://schemas.microsoft.com/office/drawing/2014/main" id="{7EEB82B7-6743-42F0-BBBF-E5F078CBCBB9}"/>
              </a:ext>
            </a:extLst>
          </p:cNvPr>
          <p:cNvSpPr/>
          <p:nvPr/>
        </p:nvSpPr>
        <p:spPr>
          <a:xfrm>
            <a:off x="8038630" y="4888698"/>
            <a:ext cx="689505" cy="26512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000" dirty="0">
                <a:solidFill>
                  <a:srgbClr val="FFFFFF"/>
                </a:solidFill>
                <a:latin typeface="ＭＳ Ｐゴシック"/>
                <a:ea typeface="ＭＳ Ｐゴシック"/>
                <a:cs typeface="ＭＳ Ｐゴシック"/>
              </a:rPr>
              <a:t>OS</a:t>
            </a:r>
            <a:endParaRPr kumimoji="1" lang="ja-JP" altLang="en-US" sz="1000" dirty="0">
              <a:solidFill>
                <a:srgbClr val="FFFFFF"/>
              </a:solidFill>
              <a:latin typeface="ＭＳ Ｐゴシック"/>
              <a:ea typeface="ＭＳ Ｐゴシック"/>
              <a:cs typeface="ＭＳ Ｐゴシック"/>
            </a:endParaRPr>
          </a:p>
        </p:txBody>
      </p:sp>
      <p:sp>
        <p:nvSpPr>
          <p:cNvPr id="350" name="テキスト ボックス 349">
            <a:extLst>
              <a:ext uri="{FF2B5EF4-FFF2-40B4-BE49-F238E27FC236}">
                <a16:creationId xmlns:a16="http://schemas.microsoft.com/office/drawing/2014/main" id="{30B06971-4B84-FCEA-1288-1D6EF4F16B74}"/>
              </a:ext>
            </a:extLst>
          </p:cNvPr>
          <p:cNvSpPr txBox="1"/>
          <p:nvPr/>
        </p:nvSpPr>
        <p:spPr>
          <a:xfrm>
            <a:off x="6249819" y="3891269"/>
            <a:ext cx="1646605" cy="276999"/>
          </a:xfrm>
          <a:prstGeom prst="rect">
            <a:avLst/>
          </a:prstGeom>
          <a:noFill/>
        </p:spPr>
        <p:txBody>
          <a:bodyPr wrap="none" rtlCol="0">
            <a:spAutoFit/>
          </a:bodyPr>
          <a:lstStyle/>
          <a:p>
            <a:r>
              <a:rPr kumimoji="1" lang="en-US" altLang="ja-JP" sz="1200" dirty="0">
                <a:solidFill>
                  <a:srgbClr val="002060"/>
                </a:solidFill>
                <a:latin typeface="Meiryo" charset="-128"/>
                <a:ea typeface="Meiryo" charset="-128"/>
                <a:cs typeface="Meiryo" charset="-128"/>
              </a:rPr>
              <a:t>1980</a:t>
            </a:r>
            <a:r>
              <a:rPr kumimoji="1" lang="ja-JP" altLang="en-US" sz="1200" dirty="0">
                <a:solidFill>
                  <a:srgbClr val="002060"/>
                </a:solidFill>
                <a:latin typeface="Meiryo" charset="-128"/>
                <a:ea typeface="Meiryo" charset="-128"/>
                <a:cs typeface="Meiryo" charset="-128"/>
              </a:rPr>
              <a:t>年代</a:t>
            </a:r>
            <a:r>
              <a:rPr kumimoji="1" lang="en-US" altLang="ja-JP" sz="1200" dirty="0">
                <a:solidFill>
                  <a:srgbClr val="002060"/>
                </a:solidFill>
                <a:latin typeface="Meiryo" charset="-128"/>
                <a:ea typeface="Meiryo" charset="-128"/>
                <a:cs typeface="Meiryo" charset="-128"/>
              </a:rPr>
              <a:t>〜</a:t>
            </a:r>
            <a:r>
              <a:rPr kumimoji="1" lang="ja-JP" altLang="en-US" sz="1200" dirty="0">
                <a:solidFill>
                  <a:srgbClr val="002060"/>
                </a:solidFill>
                <a:latin typeface="Meiryo" charset="-128"/>
                <a:ea typeface="Meiryo" charset="-128"/>
                <a:cs typeface="Meiryo" charset="-128"/>
              </a:rPr>
              <a:t>／</a:t>
            </a:r>
            <a:r>
              <a:rPr lang="ja-JP" altLang="en-US" sz="1200" dirty="0">
                <a:solidFill>
                  <a:srgbClr val="002060"/>
                </a:solidFill>
                <a:latin typeface="Meiryo" charset="-128"/>
                <a:ea typeface="Meiryo" charset="-128"/>
                <a:cs typeface="Meiryo" charset="-128"/>
              </a:rPr>
              <a:t>分散化</a:t>
            </a:r>
            <a:endParaRPr kumimoji="1" lang="ja-JP" altLang="en-US" sz="1200" dirty="0">
              <a:solidFill>
                <a:srgbClr val="002060"/>
              </a:solidFill>
              <a:latin typeface="Meiryo" charset="-128"/>
              <a:ea typeface="Meiryo" charset="-128"/>
              <a:cs typeface="Meiryo" charset="-128"/>
            </a:endParaRPr>
          </a:p>
        </p:txBody>
      </p:sp>
      <p:sp>
        <p:nvSpPr>
          <p:cNvPr id="351" name="テキスト ボックス 350">
            <a:extLst>
              <a:ext uri="{FF2B5EF4-FFF2-40B4-BE49-F238E27FC236}">
                <a16:creationId xmlns:a16="http://schemas.microsoft.com/office/drawing/2014/main" id="{49A704C0-F9A4-48DD-2E20-B3E0C33E1D34}"/>
              </a:ext>
            </a:extLst>
          </p:cNvPr>
          <p:cNvSpPr txBox="1"/>
          <p:nvPr/>
        </p:nvSpPr>
        <p:spPr>
          <a:xfrm>
            <a:off x="6709340" y="5328052"/>
            <a:ext cx="792205" cy="369332"/>
          </a:xfrm>
          <a:prstGeom prst="rect">
            <a:avLst/>
          </a:prstGeom>
          <a:noFill/>
        </p:spPr>
        <p:txBody>
          <a:bodyPr wrap="none" rtlCol="0">
            <a:spAutoFit/>
          </a:bodyPr>
          <a:lstStyle/>
          <a:p>
            <a:r>
              <a:rPr lang="ja-JP" altLang="en-US" sz="900" dirty="0">
                <a:solidFill>
                  <a:srgbClr val="002060"/>
                </a:solidFill>
                <a:latin typeface="Meiryo" charset="-128"/>
                <a:ea typeface="Meiryo" charset="-128"/>
                <a:cs typeface="Meiryo" charset="-128"/>
              </a:rPr>
              <a:t>ミニコン</a:t>
            </a:r>
            <a:endParaRPr lang="en-US" altLang="ja-JP" sz="900" dirty="0">
              <a:solidFill>
                <a:srgbClr val="002060"/>
              </a:solidFill>
              <a:latin typeface="Meiryo" charset="-128"/>
              <a:ea typeface="Meiryo" charset="-128"/>
              <a:cs typeface="Meiryo" charset="-128"/>
            </a:endParaRPr>
          </a:p>
          <a:p>
            <a:r>
              <a:rPr lang="en-US" altLang="ja-JP" sz="900" dirty="0">
                <a:solidFill>
                  <a:srgbClr val="002060"/>
                </a:solidFill>
                <a:latin typeface="Meiryo" charset="-128"/>
                <a:ea typeface="Meiryo" charset="-128"/>
                <a:cs typeface="Meiryo" charset="-128"/>
              </a:rPr>
              <a:t>PC</a:t>
            </a:r>
            <a:r>
              <a:rPr lang="ja-JP" altLang="en-US" sz="900" dirty="0">
                <a:solidFill>
                  <a:srgbClr val="002060"/>
                </a:solidFill>
                <a:latin typeface="Meiryo" charset="-128"/>
                <a:ea typeface="Meiryo" charset="-128"/>
                <a:cs typeface="Meiryo" charset="-128"/>
              </a:rPr>
              <a:t>サーバー</a:t>
            </a:r>
            <a:endParaRPr lang="en-US" altLang="ja-JP" sz="900" dirty="0">
              <a:solidFill>
                <a:srgbClr val="002060"/>
              </a:solidFill>
              <a:latin typeface="Meiryo" charset="-128"/>
              <a:ea typeface="Meiryo" charset="-128"/>
              <a:cs typeface="Meiryo" charset="-128"/>
            </a:endParaRPr>
          </a:p>
        </p:txBody>
      </p:sp>
      <p:sp>
        <p:nvSpPr>
          <p:cNvPr id="352" name="正方形/長方形 351">
            <a:extLst>
              <a:ext uri="{FF2B5EF4-FFF2-40B4-BE49-F238E27FC236}">
                <a16:creationId xmlns:a16="http://schemas.microsoft.com/office/drawing/2014/main" id="{332F7517-BF54-5F69-77F5-3FDBACD3805E}"/>
              </a:ext>
            </a:extLst>
          </p:cNvPr>
          <p:cNvSpPr/>
          <p:nvPr/>
        </p:nvSpPr>
        <p:spPr>
          <a:xfrm>
            <a:off x="3379112" y="4147319"/>
            <a:ext cx="2382252" cy="1155032"/>
          </a:xfrm>
          <a:prstGeom prst="rect">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3" name="正方形/長方形 352">
            <a:extLst>
              <a:ext uri="{FF2B5EF4-FFF2-40B4-BE49-F238E27FC236}">
                <a16:creationId xmlns:a16="http://schemas.microsoft.com/office/drawing/2014/main" id="{EF64E7D3-BD2E-7E56-4AF8-9B29E4623153}"/>
              </a:ext>
            </a:extLst>
          </p:cNvPr>
          <p:cNvSpPr/>
          <p:nvPr/>
        </p:nvSpPr>
        <p:spPr>
          <a:xfrm>
            <a:off x="3488049" y="4345262"/>
            <a:ext cx="586125" cy="863068"/>
          </a:xfrm>
          <a:prstGeom prst="rect">
            <a:avLst/>
          </a:prstGeom>
          <a:solidFill>
            <a:schemeClr val="bg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4" name="正方形/長方形 353">
            <a:extLst>
              <a:ext uri="{FF2B5EF4-FFF2-40B4-BE49-F238E27FC236}">
                <a16:creationId xmlns:a16="http://schemas.microsoft.com/office/drawing/2014/main" id="{4C8D898A-7E5F-7862-7E4F-643381FA7B2B}"/>
              </a:ext>
            </a:extLst>
          </p:cNvPr>
          <p:cNvSpPr/>
          <p:nvPr/>
        </p:nvSpPr>
        <p:spPr>
          <a:xfrm>
            <a:off x="4273962" y="4341706"/>
            <a:ext cx="586125" cy="863068"/>
          </a:xfrm>
          <a:prstGeom prst="rect">
            <a:avLst/>
          </a:prstGeom>
          <a:solidFill>
            <a:schemeClr val="bg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5" name="正方形/長方形 354">
            <a:extLst>
              <a:ext uri="{FF2B5EF4-FFF2-40B4-BE49-F238E27FC236}">
                <a16:creationId xmlns:a16="http://schemas.microsoft.com/office/drawing/2014/main" id="{7DE2BEAF-97E8-E422-8BE9-5493446DA29B}"/>
              </a:ext>
            </a:extLst>
          </p:cNvPr>
          <p:cNvSpPr/>
          <p:nvPr/>
        </p:nvSpPr>
        <p:spPr>
          <a:xfrm>
            <a:off x="5048731" y="4345262"/>
            <a:ext cx="586125" cy="863068"/>
          </a:xfrm>
          <a:prstGeom prst="rect">
            <a:avLst/>
          </a:prstGeom>
          <a:solidFill>
            <a:schemeClr val="bg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6" name="正方形/長方形 355">
            <a:extLst>
              <a:ext uri="{FF2B5EF4-FFF2-40B4-BE49-F238E27FC236}">
                <a16:creationId xmlns:a16="http://schemas.microsoft.com/office/drawing/2014/main" id="{DA1B3A10-211A-94E8-B5DC-5889CA729A47}"/>
              </a:ext>
            </a:extLst>
          </p:cNvPr>
          <p:cNvSpPr/>
          <p:nvPr/>
        </p:nvSpPr>
        <p:spPr>
          <a:xfrm>
            <a:off x="3517963" y="4707878"/>
            <a:ext cx="520469" cy="21561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000" dirty="0">
                <a:solidFill>
                  <a:srgbClr val="FFFFFF"/>
                </a:solidFill>
                <a:latin typeface="ＭＳ Ｐゴシック"/>
                <a:ea typeface="ＭＳ Ｐゴシック"/>
                <a:cs typeface="ＭＳ Ｐゴシック"/>
              </a:rPr>
              <a:t>OS</a:t>
            </a:r>
            <a:endParaRPr kumimoji="1" lang="ja-JP" altLang="en-US" sz="1000" dirty="0">
              <a:solidFill>
                <a:srgbClr val="FFFFFF"/>
              </a:solidFill>
              <a:latin typeface="ＭＳ Ｐゴシック"/>
              <a:ea typeface="ＭＳ Ｐゴシック"/>
              <a:cs typeface="ＭＳ Ｐゴシック"/>
            </a:endParaRPr>
          </a:p>
        </p:txBody>
      </p:sp>
      <p:sp>
        <p:nvSpPr>
          <p:cNvPr id="357" name="正方形/長方形 356">
            <a:extLst>
              <a:ext uri="{FF2B5EF4-FFF2-40B4-BE49-F238E27FC236}">
                <a16:creationId xmlns:a16="http://schemas.microsoft.com/office/drawing/2014/main" id="{52310E49-5E50-1C12-167A-90F4517F9D5C}"/>
              </a:ext>
            </a:extLst>
          </p:cNvPr>
          <p:cNvSpPr/>
          <p:nvPr/>
        </p:nvSpPr>
        <p:spPr>
          <a:xfrm>
            <a:off x="3517964" y="4454821"/>
            <a:ext cx="520468" cy="215201"/>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000" dirty="0">
                <a:solidFill>
                  <a:srgbClr val="FFFFFF"/>
                </a:solidFill>
                <a:latin typeface="ＭＳ Ｐゴシック"/>
                <a:ea typeface="ＭＳ Ｐゴシック"/>
                <a:cs typeface="ＭＳ Ｐゴシック"/>
              </a:rPr>
              <a:t>AP</a:t>
            </a:r>
            <a:endParaRPr kumimoji="1" lang="ja-JP" altLang="en-US" sz="1000" dirty="0">
              <a:solidFill>
                <a:srgbClr val="FFFFFF"/>
              </a:solidFill>
              <a:latin typeface="ＭＳ Ｐゴシック"/>
              <a:ea typeface="ＭＳ Ｐゴシック"/>
              <a:cs typeface="ＭＳ Ｐゴシック"/>
            </a:endParaRPr>
          </a:p>
        </p:txBody>
      </p:sp>
      <p:sp>
        <p:nvSpPr>
          <p:cNvPr id="358" name="正方形/長方形 357">
            <a:extLst>
              <a:ext uri="{FF2B5EF4-FFF2-40B4-BE49-F238E27FC236}">
                <a16:creationId xmlns:a16="http://schemas.microsoft.com/office/drawing/2014/main" id="{41331183-27F1-16FE-982F-9AEC761EA850}"/>
              </a:ext>
            </a:extLst>
          </p:cNvPr>
          <p:cNvSpPr/>
          <p:nvPr/>
        </p:nvSpPr>
        <p:spPr>
          <a:xfrm>
            <a:off x="4306248" y="4454821"/>
            <a:ext cx="512676" cy="215201"/>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000" dirty="0">
                <a:solidFill>
                  <a:srgbClr val="FFFFFF"/>
                </a:solidFill>
                <a:latin typeface="ＭＳ Ｐゴシック"/>
                <a:ea typeface="ＭＳ Ｐゴシック"/>
                <a:cs typeface="ＭＳ Ｐゴシック"/>
              </a:rPr>
              <a:t>AP</a:t>
            </a:r>
            <a:endParaRPr kumimoji="1" lang="ja-JP" altLang="en-US" sz="1000" dirty="0">
              <a:solidFill>
                <a:srgbClr val="FFFFFF"/>
              </a:solidFill>
              <a:latin typeface="ＭＳ Ｐゴシック"/>
              <a:ea typeface="ＭＳ Ｐゴシック"/>
              <a:cs typeface="ＭＳ Ｐゴシック"/>
            </a:endParaRPr>
          </a:p>
        </p:txBody>
      </p:sp>
      <p:sp>
        <p:nvSpPr>
          <p:cNvPr id="359" name="正方形/長方形 358">
            <a:extLst>
              <a:ext uri="{FF2B5EF4-FFF2-40B4-BE49-F238E27FC236}">
                <a16:creationId xmlns:a16="http://schemas.microsoft.com/office/drawing/2014/main" id="{6A9244EC-E6A8-E64E-64CC-66E55ECCBBFA}"/>
              </a:ext>
            </a:extLst>
          </p:cNvPr>
          <p:cNvSpPr/>
          <p:nvPr/>
        </p:nvSpPr>
        <p:spPr>
          <a:xfrm>
            <a:off x="5086739" y="4454821"/>
            <a:ext cx="501723" cy="215201"/>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000" dirty="0">
                <a:solidFill>
                  <a:srgbClr val="FFFFFF"/>
                </a:solidFill>
                <a:latin typeface="ＭＳ Ｐゴシック"/>
                <a:ea typeface="ＭＳ Ｐゴシック"/>
                <a:cs typeface="ＭＳ Ｐゴシック"/>
              </a:rPr>
              <a:t>AP</a:t>
            </a:r>
            <a:endParaRPr kumimoji="1" lang="ja-JP" altLang="en-US" sz="1000" dirty="0">
              <a:solidFill>
                <a:srgbClr val="FFFFFF"/>
              </a:solidFill>
              <a:latin typeface="ＭＳ Ｐゴシック"/>
              <a:ea typeface="ＭＳ Ｐゴシック"/>
              <a:cs typeface="ＭＳ Ｐゴシック"/>
            </a:endParaRPr>
          </a:p>
        </p:txBody>
      </p:sp>
      <p:grpSp>
        <p:nvGrpSpPr>
          <p:cNvPr id="360" name="図形グループ 78">
            <a:extLst>
              <a:ext uri="{FF2B5EF4-FFF2-40B4-BE49-F238E27FC236}">
                <a16:creationId xmlns:a16="http://schemas.microsoft.com/office/drawing/2014/main" id="{D9ACB296-F926-3ECB-94C9-A063854BC61B}"/>
              </a:ext>
            </a:extLst>
          </p:cNvPr>
          <p:cNvGrpSpPr/>
          <p:nvPr/>
        </p:nvGrpSpPr>
        <p:grpSpPr>
          <a:xfrm>
            <a:off x="3487635" y="5805900"/>
            <a:ext cx="398531" cy="455164"/>
            <a:chOff x="565484" y="2886304"/>
            <a:chExt cx="398531" cy="455164"/>
          </a:xfrm>
        </p:grpSpPr>
        <p:grpSp>
          <p:nvGrpSpPr>
            <p:cNvPr id="361" name="図形グループ 79">
              <a:extLst>
                <a:ext uri="{FF2B5EF4-FFF2-40B4-BE49-F238E27FC236}">
                  <a16:creationId xmlns:a16="http://schemas.microsoft.com/office/drawing/2014/main" id="{76106CEB-48AF-33D7-D1B2-418E753AC0D6}"/>
                </a:ext>
              </a:extLst>
            </p:cNvPr>
            <p:cNvGrpSpPr/>
            <p:nvPr/>
          </p:nvGrpSpPr>
          <p:grpSpPr>
            <a:xfrm>
              <a:off x="565484" y="2886304"/>
              <a:ext cx="398531" cy="387786"/>
              <a:chOff x="758730" y="3198675"/>
              <a:chExt cx="702795" cy="688305"/>
            </a:xfrm>
          </p:grpSpPr>
          <p:sp>
            <p:nvSpPr>
              <p:cNvPr id="365" name="角丸四角形 364">
                <a:extLst>
                  <a:ext uri="{FF2B5EF4-FFF2-40B4-BE49-F238E27FC236}">
                    <a16:creationId xmlns:a16="http://schemas.microsoft.com/office/drawing/2014/main" id="{A28E1D22-CC74-BDFC-8B78-390C8345BA3D}"/>
                  </a:ext>
                </a:extLst>
              </p:cNvPr>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6" name="角丸四角形 365">
                <a:extLst>
                  <a:ext uri="{FF2B5EF4-FFF2-40B4-BE49-F238E27FC236}">
                    <a16:creationId xmlns:a16="http://schemas.microsoft.com/office/drawing/2014/main" id="{9C81B606-0B6F-2AC5-BEBB-E8DD9BC2DE42}"/>
                  </a:ext>
                </a:extLst>
              </p:cNvPr>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7" name="台形 366">
                <a:extLst>
                  <a:ext uri="{FF2B5EF4-FFF2-40B4-BE49-F238E27FC236}">
                    <a16:creationId xmlns:a16="http://schemas.microsoft.com/office/drawing/2014/main" id="{64939E60-A49A-BF8C-805C-6ECC9859BECE}"/>
                  </a:ext>
                </a:extLst>
              </p:cNvPr>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62" name="図形グループ 80">
              <a:extLst>
                <a:ext uri="{FF2B5EF4-FFF2-40B4-BE49-F238E27FC236}">
                  <a16:creationId xmlns:a16="http://schemas.microsoft.com/office/drawing/2014/main" id="{76D81AEE-1081-83BB-7FBA-B5D5FEC5D9DA}"/>
                </a:ext>
              </a:extLst>
            </p:cNvPr>
            <p:cNvGrpSpPr/>
            <p:nvPr/>
          </p:nvGrpSpPr>
          <p:grpSpPr>
            <a:xfrm>
              <a:off x="695604" y="2996289"/>
              <a:ext cx="150692" cy="345179"/>
              <a:chOff x="1946324" y="4125162"/>
              <a:chExt cx="969964" cy="2007872"/>
            </a:xfrm>
          </p:grpSpPr>
          <p:sp>
            <p:nvSpPr>
              <p:cNvPr id="363" name="円/楕円 362">
                <a:extLst>
                  <a:ext uri="{FF2B5EF4-FFF2-40B4-BE49-F238E27FC236}">
                    <a16:creationId xmlns:a16="http://schemas.microsoft.com/office/drawing/2014/main" id="{C2B20A04-6977-C7E1-2A70-096013870036}"/>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4" name="フローチャート: 論理積ゲート 363">
                <a:extLst>
                  <a:ext uri="{FF2B5EF4-FFF2-40B4-BE49-F238E27FC236}">
                    <a16:creationId xmlns:a16="http://schemas.microsoft.com/office/drawing/2014/main" id="{7E098322-A71F-EFEA-F032-D1E1628A6349}"/>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grpSp>
        <p:nvGrpSpPr>
          <p:cNvPr id="368" name="図形グループ 86">
            <a:extLst>
              <a:ext uri="{FF2B5EF4-FFF2-40B4-BE49-F238E27FC236}">
                <a16:creationId xmlns:a16="http://schemas.microsoft.com/office/drawing/2014/main" id="{0E2DB5F6-29B8-EE93-C036-6F0FD4FA9BBD}"/>
              </a:ext>
            </a:extLst>
          </p:cNvPr>
          <p:cNvGrpSpPr/>
          <p:nvPr/>
        </p:nvGrpSpPr>
        <p:grpSpPr>
          <a:xfrm>
            <a:off x="4377969" y="5805397"/>
            <a:ext cx="398531" cy="455164"/>
            <a:chOff x="565484" y="2886304"/>
            <a:chExt cx="398531" cy="455164"/>
          </a:xfrm>
        </p:grpSpPr>
        <p:grpSp>
          <p:nvGrpSpPr>
            <p:cNvPr id="369" name="図形グループ 87">
              <a:extLst>
                <a:ext uri="{FF2B5EF4-FFF2-40B4-BE49-F238E27FC236}">
                  <a16:creationId xmlns:a16="http://schemas.microsoft.com/office/drawing/2014/main" id="{2FB2FADD-9B08-8161-1B65-03BFB0CDB730}"/>
                </a:ext>
              </a:extLst>
            </p:cNvPr>
            <p:cNvGrpSpPr/>
            <p:nvPr/>
          </p:nvGrpSpPr>
          <p:grpSpPr>
            <a:xfrm>
              <a:off x="565484" y="2886304"/>
              <a:ext cx="398531" cy="387786"/>
              <a:chOff x="758730" y="3198675"/>
              <a:chExt cx="702795" cy="688305"/>
            </a:xfrm>
          </p:grpSpPr>
          <p:sp>
            <p:nvSpPr>
              <p:cNvPr id="373" name="角丸四角形 372">
                <a:extLst>
                  <a:ext uri="{FF2B5EF4-FFF2-40B4-BE49-F238E27FC236}">
                    <a16:creationId xmlns:a16="http://schemas.microsoft.com/office/drawing/2014/main" id="{B5F2A7DE-5BB3-CBB6-AB91-5839B7DEF845}"/>
                  </a:ext>
                </a:extLst>
              </p:cNvPr>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4" name="角丸四角形 373">
                <a:extLst>
                  <a:ext uri="{FF2B5EF4-FFF2-40B4-BE49-F238E27FC236}">
                    <a16:creationId xmlns:a16="http://schemas.microsoft.com/office/drawing/2014/main" id="{B81E052B-16CC-2283-A32A-CF58EA60B136}"/>
                  </a:ext>
                </a:extLst>
              </p:cNvPr>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5" name="台形 374">
                <a:extLst>
                  <a:ext uri="{FF2B5EF4-FFF2-40B4-BE49-F238E27FC236}">
                    <a16:creationId xmlns:a16="http://schemas.microsoft.com/office/drawing/2014/main" id="{37430C12-2CA3-F29D-7E2A-C4BC714A0359}"/>
                  </a:ext>
                </a:extLst>
              </p:cNvPr>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70" name="図形グループ 88">
              <a:extLst>
                <a:ext uri="{FF2B5EF4-FFF2-40B4-BE49-F238E27FC236}">
                  <a16:creationId xmlns:a16="http://schemas.microsoft.com/office/drawing/2014/main" id="{27D7359F-2B59-5DF0-6F78-E08066621D0C}"/>
                </a:ext>
              </a:extLst>
            </p:cNvPr>
            <p:cNvGrpSpPr/>
            <p:nvPr/>
          </p:nvGrpSpPr>
          <p:grpSpPr>
            <a:xfrm>
              <a:off x="695604" y="2996289"/>
              <a:ext cx="150692" cy="345179"/>
              <a:chOff x="1946324" y="4125162"/>
              <a:chExt cx="969964" cy="2007872"/>
            </a:xfrm>
          </p:grpSpPr>
          <p:sp>
            <p:nvSpPr>
              <p:cNvPr id="371" name="円/楕円 370">
                <a:extLst>
                  <a:ext uri="{FF2B5EF4-FFF2-40B4-BE49-F238E27FC236}">
                    <a16:creationId xmlns:a16="http://schemas.microsoft.com/office/drawing/2014/main" id="{C5AEA1A4-1602-132A-CB87-9BB381AF215B}"/>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2" name="フローチャート: 論理積ゲート 371">
                <a:extLst>
                  <a:ext uri="{FF2B5EF4-FFF2-40B4-BE49-F238E27FC236}">
                    <a16:creationId xmlns:a16="http://schemas.microsoft.com/office/drawing/2014/main" id="{C2C8A4AE-47C3-894A-5F5D-6FA229CF2416}"/>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grpSp>
        <p:nvGrpSpPr>
          <p:cNvPr id="376" name="図形グループ 94">
            <a:extLst>
              <a:ext uri="{FF2B5EF4-FFF2-40B4-BE49-F238E27FC236}">
                <a16:creationId xmlns:a16="http://schemas.microsoft.com/office/drawing/2014/main" id="{DA9D29E3-37E4-14A0-0D75-7074355FE363}"/>
              </a:ext>
            </a:extLst>
          </p:cNvPr>
          <p:cNvGrpSpPr/>
          <p:nvPr/>
        </p:nvGrpSpPr>
        <p:grpSpPr>
          <a:xfrm>
            <a:off x="5236743" y="5805900"/>
            <a:ext cx="398531" cy="455164"/>
            <a:chOff x="565484" y="2886304"/>
            <a:chExt cx="398531" cy="455164"/>
          </a:xfrm>
        </p:grpSpPr>
        <p:grpSp>
          <p:nvGrpSpPr>
            <p:cNvPr id="377" name="図形グループ 95">
              <a:extLst>
                <a:ext uri="{FF2B5EF4-FFF2-40B4-BE49-F238E27FC236}">
                  <a16:creationId xmlns:a16="http://schemas.microsoft.com/office/drawing/2014/main" id="{F547FFE8-A592-F17A-4617-689D7B0925F5}"/>
                </a:ext>
              </a:extLst>
            </p:cNvPr>
            <p:cNvGrpSpPr/>
            <p:nvPr/>
          </p:nvGrpSpPr>
          <p:grpSpPr>
            <a:xfrm>
              <a:off x="565484" y="2886304"/>
              <a:ext cx="398531" cy="387786"/>
              <a:chOff x="758730" y="3198675"/>
              <a:chExt cx="702795" cy="688305"/>
            </a:xfrm>
          </p:grpSpPr>
          <p:sp>
            <p:nvSpPr>
              <p:cNvPr id="381" name="角丸四角形 380">
                <a:extLst>
                  <a:ext uri="{FF2B5EF4-FFF2-40B4-BE49-F238E27FC236}">
                    <a16:creationId xmlns:a16="http://schemas.microsoft.com/office/drawing/2014/main" id="{E5BE3C56-6A1A-B54E-2419-8CBCB5F93AEA}"/>
                  </a:ext>
                </a:extLst>
              </p:cNvPr>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2" name="角丸四角形 381">
                <a:extLst>
                  <a:ext uri="{FF2B5EF4-FFF2-40B4-BE49-F238E27FC236}">
                    <a16:creationId xmlns:a16="http://schemas.microsoft.com/office/drawing/2014/main" id="{57B1C8B1-93AB-66F2-5D1D-EAAC5F5C9AA2}"/>
                  </a:ext>
                </a:extLst>
              </p:cNvPr>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3" name="台形 382">
                <a:extLst>
                  <a:ext uri="{FF2B5EF4-FFF2-40B4-BE49-F238E27FC236}">
                    <a16:creationId xmlns:a16="http://schemas.microsoft.com/office/drawing/2014/main" id="{6F4F9A94-FD35-F4BD-0CDD-65557654D334}"/>
                  </a:ext>
                </a:extLst>
              </p:cNvPr>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78" name="図形グループ 96">
              <a:extLst>
                <a:ext uri="{FF2B5EF4-FFF2-40B4-BE49-F238E27FC236}">
                  <a16:creationId xmlns:a16="http://schemas.microsoft.com/office/drawing/2014/main" id="{82058FC3-D550-8CE3-6F14-E99FD64B256C}"/>
                </a:ext>
              </a:extLst>
            </p:cNvPr>
            <p:cNvGrpSpPr/>
            <p:nvPr/>
          </p:nvGrpSpPr>
          <p:grpSpPr>
            <a:xfrm>
              <a:off x="695604" y="2996289"/>
              <a:ext cx="150692" cy="345179"/>
              <a:chOff x="1946324" y="4125162"/>
              <a:chExt cx="969964" cy="2007872"/>
            </a:xfrm>
          </p:grpSpPr>
          <p:sp>
            <p:nvSpPr>
              <p:cNvPr id="379" name="円/楕円 378">
                <a:extLst>
                  <a:ext uri="{FF2B5EF4-FFF2-40B4-BE49-F238E27FC236}">
                    <a16:creationId xmlns:a16="http://schemas.microsoft.com/office/drawing/2014/main" id="{EC31B66E-77B1-EE36-2FAC-4CF6B7258F3F}"/>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0" name="フローチャート: 論理積ゲート 379">
                <a:extLst>
                  <a:ext uri="{FF2B5EF4-FFF2-40B4-BE49-F238E27FC236}">
                    <a16:creationId xmlns:a16="http://schemas.microsoft.com/office/drawing/2014/main" id="{B9978DAF-F810-A932-E9A9-05C9824E7623}"/>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cxnSp>
        <p:nvCxnSpPr>
          <p:cNvPr id="384" name="直線コネクタ 383">
            <a:extLst>
              <a:ext uri="{FF2B5EF4-FFF2-40B4-BE49-F238E27FC236}">
                <a16:creationId xmlns:a16="http://schemas.microsoft.com/office/drawing/2014/main" id="{A832E0D3-797F-3AB5-EAF0-D592B7134FE1}"/>
              </a:ext>
            </a:extLst>
          </p:cNvPr>
          <p:cNvCxnSpPr>
            <a:stCxn id="352" idx="2"/>
            <a:endCxn id="365" idx="0"/>
          </p:cNvCxnSpPr>
          <p:nvPr/>
        </p:nvCxnSpPr>
        <p:spPr>
          <a:xfrm flipH="1">
            <a:off x="3678660" y="5302351"/>
            <a:ext cx="891578" cy="503549"/>
          </a:xfrm>
          <a:prstGeom prst="line">
            <a:avLst/>
          </a:prstGeom>
        </p:spPr>
        <p:style>
          <a:lnRef idx="2">
            <a:schemeClr val="accent1"/>
          </a:lnRef>
          <a:fillRef idx="0">
            <a:schemeClr val="accent1"/>
          </a:fillRef>
          <a:effectRef idx="1">
            <a:schemeClr val="accent1"/>
          </a:effectRef>
          <a:fontRef idx="minor">
            <a:schemeClr val="tx1"/>
          </a:fontRef>
        </p:style>
      </p:cxnSp>
      <p:cxnSp>
        <p:nvCxnSpPr>
          <p:cNvPr id="385" name="直線コネクタ 384">
            <a:extLst>
              <a:ext uri="{FF2B5EF4-FFF2-40B4-BE49-F238E27FC236}">
                <a16:creationId xmlns:a16="http://schemas.microsoft.com/office/drawing/2014/main" id="{5F1F1EEB-596A-E140-8592-168928581DC1}"/>
              </a:ext>
            </a:extLst>
          </p:cNvPr>
          <p:cNvCxnSpPr>
            <a:stCxn id="352" idx="2"/>
            <a:endCxn id="373" idx="0"/>
          </p:cNvCxnSpPr>
          <p:nvPr/>
        </p:nvCxnSpPr>
        <p:spPr>
          <a:xfrm flipH="1">
            <a:off x="4568994" y="5302351"/>
            <a:ext cx="1244" cy="503046"/>
          </a:xfrm>
          <a:prstGeom prst="line">
            <a:avLst/>
          </a:prstGeom>
        </p:spPr>
        <p:style>
          <a:lnRef idx="2">
            <a:schemeClr val="accent1"/>
          </a:lnRef>
          <a:fillRef idx="0">
            <a:schemeClr val="accent1"/>
          </a:fillRef>
          <a:effectRef idx="1">
            <a:schemeClr val="accent1"/>
          </a:effectRef>
          <a:fontRef idx="minor">
            <a:schemeClr val="tx1"/>
          </a:fontRef>
        </p:style>
      </p:cxnSp>
      <p:cxnSp>
        <p:nvCxnSpPr>
          <p:cNvPr id="386" name="直線コネクタ 385">
            <a:extLst>
              <a:ext uri="{FF2B5EF4-FFF2-40B4-BE49-F238E27FC236}">
                <a16:creationId xmlns:a16="http://schemas.microsoft.com/office/drawing/2014/main" id="{1780C9AB-369D-33CB-7DBB-0C3913887D80}"/>
              </a:ext>
            </a:extLst>
          </p:cNvPr>
          <p:cNvCxnSpPr>
            <a:stCxn id="352" idx="2"/>
            <a:endCxn id="381" idx="0"/>
          </p:cNvCxnSpPr>
          <p:nvPr/>
        </p:nvCxnSpPr>
        <p:spPr>
          <a:xfrm>
            <a:off x="4570238" y="5302351"/>
            <a:ext cx="857530" cy="503549"/>
          </a:xfrm>
          <a:prstGeom prst="line">
            <a:avLst/>
          </a:prstGeom>
        </p:spPr>
        <p:style>
          <a:lnRef idx="2">
            <a:schemeClr val="accent1"/>
          </a:lnRef>
          <a:fillRef idx="0">
            <a:schemeClr val="accent1"/>
          </a:fillRef>
          <a:effectRef idx="1">
            <a:schemeClr val="accent1"/>
          </a:effectRef>
          <a:fontRef idx="minor">
            <a:schemeClr val="tx1"/>
          </a:fontRef>
        </p:style>
      </p:cxnSp>
      <p:sp>
        <p:nvSpPr>
          <p:cNvPr id="387" name="正方形/長方形 386">
            <a:extLst>
              <a:ext uri="{FF2B5EF4-FFF2-40B4-BE49-F238E27FC236}">
                <a16:creationId xmlns:a16="http://schemas.microsoft.com/office/drawing/2014/main" id="{14FF9EF2-0372-118E-FEA7-F6A4BBB71BD0}"/>
              </a:ext>
            </a:extLst>
          </p:cNvPr>
          <p:cNvSpPr/>
          <p:nvPr/>
        </p:nvSpPr>
        <p:spPr>
          <a:xfrm>
            <a:off x="4306789" y="4704877"/>
            <a:ext cx="520469" cy="21561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000" dirty="0">
                <a:solidFill>
                  <a:srgbClr val="FFFFFF"/>
                </a:solidFill>
                <a:latin typeface="ＭＳ Ｐゴシック"/>
                <a:ea typeface="ＭＳ Ｐゴシック"/>
                <a:cs typeface="ＭＳ Ｐゴシック"/>
              </a:rPr>
              <a:t>OS</a:t>
            </a:r>
            <a:endParaRPr kumimoji="1" lang="ja-JP" altLang="en-US" sz="1000" dirty="0">
              <a:solidFill>
                <a:srgbClr val="FFFFFF"/>
              </a:solidFill>
              <a:latin typeface="ＭＳ Ｐゴシック"/>
              <a:ea typeface="ＭＳ Ｐゴシック"/>
              <a:cs typeface="ＭＳ Ｐゴシック"/>
            </a:endParaRPr>
          </a:p>
        </p:txBody>
      </p:sp>
      <p:sp>
        <p:nvSpPr>
          <p:cNvPr id="388" name="正方形/長方形 387">
            <a:extLst>
              <a:ext uri="{FF2B5EF4-FFF2-40B4-BE49-F238E27FC236}">
                <a16:creationId xmlns:a16="http://schemas.microsoft.com/office/drawing/2014/main" id="{7308AFCB-5849-D3BF-3137-EE1BB7718CA4}"/>
              </a:ext>
            </a:extLst>
          </p:cNvPr>
          <p:cNvSpPr/>
          <p:nvPr/>
        </p:nvSpPr>
        <p:spPr>
          <a:xfrm>
            <a:off x="5083299" y="4707878"/>
            <a:ext cx="520469" cy="21561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000" dirty="0">
                <a:solidFill>
                  <a:srgbClr val="FFFFFF"/>
                </a:solidFill>
                <a:latin typeface="ＭＳ Ｐゴシック"/>
                <a:ea typeface="ＭＳ Ｐゴシック"/>
                <a:cs typeface="ＭＳ Ｐゴシック"/>
              </a:rPr>
              <a:t>OS</a:t>
            </a:r>
            <a:endParaRPr kumimoji="1" lang="ja-JP" altLang="en-US" sz="1000" dirty="0">
              <a:solidFill>
                <a:srgbClr val="FFFFFF"/>
              </a:solidFill>
              <a:latin typeface="ＭＳ Ｐゴシック"/>
              <a:ea typeface="ＭＳ Ｐゴシック"/>
              <a:cs typeface="ＭＳ Ｐゴシック"/>
            </a:endParaRPr>
          </a:p>
        </p:txBody>
      </p:sp>
      <p:sp>
        <p:nvSpPr>
          <p:cNvPr id="389" name="テキスト ボックス 388">
            <a:extLst>
              <a:ext uri="{FF2B5EF4-FFF2-40B4-BE49-F238E27FC236}">
                <a16:creationId xmlns:a16="http://schemas.microsoft.com/office/drawing/2014/main" id="{AA604EA0-70B2-DD70-254A-1FCBD37E627F}"/>
              </a:ext>
            </a:extLst>
          </p:cNvPr>
          <p:cNvSpPr txBox="1"/>
          <p:nvPr/>
        </p:nvSpPr>
        <p:spPr>
          <a:xfrm>
            <a:off x="3585347" y="4945153"/>
            <a:ext cx="402674" cy="276999"/>
          </a:xfrm>
          <a:prstGeom prst="rect">
            <a:avLst/>
          </a:prstGeom>
          <a:noFill/>
        </p:spPr>
        <p:txBody>
          <a:bodyPr wrap="none" rtlCol="0">
            <a:spAutoFit/>
          </a:bodyPr>
          <a:lstStyle/>
          <a:p>
            <a:pPr algn="ctr"/>
            <a:r>
              <a:rPr kumimoji="1" lang="en-US" altLang="ja-JP" sz="1200" dirty="0">
                <a:solidFill>
                  <a:schemeClr val="bg1"/>
                </a:solidFill>
              </a:rPr>
              <a:t>VM</a:t>
            </a:r>
            <a:endParaRPr kumimoji="1" lang="ja-JP" altLang="en-US" sz="1200" dirty="0">
              <a:solidFill>
                <a:schemeClr val="bg1"/>
              </a:solidFill>
            </a:endParaRPr>
          </a:p>
        </p:txBody>
      </p:sp>
      <p:sp>
        <p:nvSpPr>
          <p:cNvPr id="390" name="テキスト ボックス 389">
            <a:extLst>
              <a:ext uri="{FF2B5EF4-FFF2-40B4-BE49-F238E27FC236}">
                <a16:creationId xmlns:a16="http://schemas.microsoft.com/office/drawing/2014/main" id="{2EDF5464-FAC3-7188-169D-BAD3B352B0F2}"/>
              </a:ext>
            </a:extLst>
          </p:cNvPr>
          <p:cNvSpPr txBox="1"/>
          <p:nvPr/>
        </p:nvSpPr>
        <p:spPr>
          <a:xfrm>
            <a:off x="4359180" y="4932844"/>
            <a:ext cx="402674" cy="276999"/>
          </a:xfrm>
          <a:prstGeom prst="rect">
            <a:avLst/>
          </a:prstGeom>
          <a:noFill/>
        </p:spPr>
        <p:txBody>
          <a:bodyPr wrap="none" rtlCol="0">
            <a:spAutoFit/>
          </a:bodyPr>
          <a:lstStyle/>
          <a:p>
            <a:pPr algn="ctr"/>
            <a:r>
              <a:rPr kumimoji="1" lang="en-US" altLang="ja-JP" sz="1200" dirty="0">
                <a:solidFill>
                  <a:schemeClr val="bg1"/>
                </a:solidFill>
              </a:rPr>
              <a:t>VM</a:t>
            </a:r>
            <a:endParaRPr kumimoji="1" lang="ja-JP" altLang="en-US" sz="1200" dirty="0">
              <a:solidFill>
                <a:schemeClr val="bg1"/>
              </a:solidFill>
            </a:endParaRPr>
          </a:p>
        </p:txBody>
      </p:sp>
      <p:sp>
        <p:nvSpPr>
          <p:cNvPr id="391" name="テキスト ボックス 390">
            <a:extLst>
              <a:ext uri="{FF2B5EF4-FFF2-40B4-BE49-F238E27FC236}">
                <a16:creationId xmlns:a16="http://schemas.microsoft.com/office/drawing/2014/main" id="{AF8C0079-9216-9397-36AA-B0A0CB58AE55}"/>
              </a:ext>
            </a:extLst>
          </p:cNvPr>
          <p:cNvSpPr txBox="1"/>
          <p:nvPr/>
        </p:nvSpPr>
        <p:spPr>
          <a:xfrm>
            <a:off x="5143463" y="4944480"/>
            <a:ext cx="402674" cy="276999"/>
          </a:xfrm>
          <a:prstGeom prst="rect">
            <a:avLst/>
          </a:prstGeom>
          <a:noFill/>
        </p:spPr>
        <p:txBody>
          <a:bodyPr wrap="none" rtlCol="0">
            <a:spAutoFit/>
          </a:bodyPr>
          <a:lstStyle/>
          <a:p>
            <a:pPr algn="ctr"/>
            <a:r>
              <a:rPr kumimoji="1" lang="en-US" altLang="ja-JP" sz="1200" dirty="0">
                <a:solidFill>
                  <a:schemeClr val="bg1"/>
                </a:solidFill>
              </a:rPr>
              <a:t>VM</a:t>
            </a:r>
            <a:endParaRPr kumimoji="1" lang="ja-JP" altLang="en-US" sz="1200" dirty="0">
              <a:solidFill>
                <a:schemeClr val="bg1"/>
              </a:solidFill>
            </a:endParaRPr>
          </a:p>
        </p:txBody>
      </p:sp>
      <p:sp>
        <p:nvSpPr>
          <p:cNvPr id="392" name="テキスト ボックス 391">
            <a:extLst>
              <a:ext uri="{FF2B5EF4-FFF2-40B4-BE49-F238E27FC236}">
                <a16:creationId xmlns:a16="http://schemas.microsoft.com/office/drawing/2014/main" id="{B2C3A9E9-1EF8-DAE5-DC48-FB9736A48C48}"/>
              </a:ext>
            </a:extLst>
          </p:cNvPr>
          <p:cNvSpPr txBox="1"/>
          <p:nvPr/>
        </p:nvSpPr>
        <p:spPr>
          <a:xfrm>
            <a:off x="3262122" y="3891269"/>
            <a:ext cx="2723823" cy="276999"/>
          </a:xfrm>
          <a:prstGeom prst="rect">
            <a:avLst/>
          </a:prstGeom>
          <a:noFill/>
        </p:spPr>
        <p:txBody>
          <a:bodyPr wrap="none" rtlCol="0">
            <a:spAutoFit/>
          </a:bodyPr>
          <a:lstStyle/>
          <a:p>
            <a:r>
              <a:rPr lang="en-US" altLang="ja-JP" sz="1200" dirty="0">
                <a:solidFill>
                  <a:srgbClr val="002060"/>
                </a:solidFill>
                <a:latin typeface="Meiryo" charset="-128"/>
                <a:ea typeface="Meiryo" charset="-128"/>
                <a:cs typeface="Meiryo" charset="-128"/>
              </a:rPr>
              <a:t>200</a:t>
            </a:r>
            <a:r>
              <a:rPr kumimoji="1" lang="en-US" altLang="ja-JP" sz="1200" dirty="0">
                <a:solidFill>
                  <a:srgbClr val="002060"/>
                </a:solidFill>
                <a:latin typeface="Meiryo" charset="-128"/>
                <a:ea typeface="Meiryo" charset="-128"/>
                <a:cs typeface="Meiryo" charset="-128"/>
              </a:rPr>
              <a:t>0</a:t>
            </a:r>
            <a:r>
              <a:rPr kumimoji="1" lang="ja-JP" altLang="en-US" sz="1200" dirty="0">
                <a:solidFill>
                  <a:srgbClr val="002060"/>
                </a:solidFill>
                <a:latin typeface="Meiryo" charset="-128"/>
                <a:ea typeface="Meiryo" charset="-128"/>
                <a:cs typeface="Meiryo" charset="-128"/>
              </a:rPr>
              <a:t>年代</a:t>
            </a:r>
            <a:r>
              <a:rPr kumimoji="1" lang="en-US" altLang="ja-JP" sz="1200" dirty="0">
                <a:solidFill>
                  <a:srgbClr val="002060"/>
                </a:solidFill>
                <a:latin typeface="Meiryo" charset="-128"/>
                <a:ea typeface="Meiryo" charset="-128"/>
                <a:cs typeface="Meiryo" charset="-128"/>
              </a:rPr>
              <a:t>〜</a:t>
            </a:r>
            <a:r>
              <a:rPr kumimoji="1" lang="ja-JP" altLang="en-US" sz="1200" dirty="0">
                <a:solidFill>
                  <a:srgbClr val="002060"/>
                </a:solidFill>
                <a:latin typeface="Meiryo" charset="-128"/>
                <a:ea typeface="Meiryo" charset="-128"/>
                <a:cs typeface="Meiryo" charset="-128"/>
              </a:rPr>
              <a:t>／</a:t>
            </a:r>
            <a:r>
              <a:rPr lang="ja-JP" altLang="en-US" sz="1200" dirty="0">
                <a:solidFill>
                  <a:srgbClr val="002060"/>
                </a:solidFill>
                <a:latin typeface="Meiryo" charset="-128"/>
                <a:ea typeface="Meiryo" charset="-128"/>
                <a:cs typeface="Meiryo" charset="-128"/>
              </a:rPr>
              <a:t>仮想化（仮想マシン）</a:t>
            </a:r>
            <a:endParaRPr kumimoji="1" lang="ja-JP" altLang="en-US" sz="1200" dirty="0">
              <a:solidFill>
                <a:srgbClr val="002060"/>
              </a:solidFill>
              <a:latin typeface="Meiryo" charset="-128"/>
              <a:ea typeface="Meiryo" charset="-128"/>
              <a:cs typeface="Meiryo" charset="-128"/>
            </a:endParaRPr>
          </a:p>
        </p:txBody>
      </p:sp>
      <p:sp>
        <p:nvSpPr>
          <p:cNvPr id="393" name="テキスト ボックス 392">
            <a:extLst>
              <a:ext uri="{FF2B5EF4-FFF2-40B4-BE49-F238E27FC236}">
                <a16:creationId xmlns:a16="http://schemas.microsoft.com/office/drawing/2014/main" id="{E0F58742-1597-5C53-328D-2FE987637396}"/>
              </a:ext>
            </a:extLst>
          </p:cNvPr>
          <p:cNvSpPr txBox="1"/>
          <p:nvPr/>
        </p:nvSpPr>
        <p:spPr>
          <a:xfrm>
            <a:off x="3264834" y="5310767"/>
            <a:ext cx="792205" cy="507831"/>
          </a:xfrm>
          <a:prstGeom prst="rect">
            <a:avLst/>
          </a:prstGeom>
          <a:noFill/>
        </p:spPr>
        <p:txBody>
          <a:bodyPr wrap="none" rtlCol="0">
            <a:spAutoFit/>
          </a:bodyPr>
          <a:lstStyle/>
          <a:p>
            <a:r>
              <a:rPr lang="en-US" altLang="ja-JP" sz="900" dirty="0">
                <a:solidFill>
                  <a:srgbClr val="002060"/>
                </a:solidFill>
                <a:latin typeface="Meiryo" charset="-128"/>
                <a:ea typeface="Meiryo" charset="-128"/>
                <a:cs typeface="Meiryo" charset="-128"/>
              </a:rPr>
              <a:t>PC</a:t>
            </a:r>
            <a:r>
              <a:rPr lang="ja-JP" altLang="en-US" sz="900" dirty="0">
                <a:solidFill>
                  <a:srgbClr val="002060"/>
                </a:solidFill>
                <a:latin typeface="Meiryo" charset="-128"/>
                <a:ea typeface="Meiryo" charset="-128"/>
                <a:cs typeface="Meiryo" charset="-128"/>
              </a:rPr>
              <a:t>サーバー</a:t>
            </a:r>
            <a:endParaRPr lang="en-US" altLang="ja-JP" sz="900" dirty="0">
              <a:solidFill>
                <a:srgbClr val="002060"/>
              </a:solidFill>
              <a:latin typeface="Meiryo" charset="-128"/>
              <a:ea typeface="Meiryo" charset="-128"/>
              <a:cs typeface="Meiryo" charset="-128"/>
            </a:endParaRPr>
          </a:p>
          <a:p>
            <a:r>
              <a:rPr lang="ja-JP" altLang="en-US" sz="900" dirty="0">
                <a:solidFill>
                  <a:srgbClr val="002060"/>
                </a:solidFill>
                <a:latin typeface="Meiryo" charset="-128"/>
                <a:ea typeface="Meiryo" charset="-128"/>
                <a:cs typeface="Meiryo" charset="-128"/>
              </a:rPr>
              <a:t>クラウド</a:t>
            </a:r>
            <a:endParaRPr lang="en-US" altLang="ja-JP" sz="900" dirty="0">
              <a:solidFill>
                <a:srgbClr val="002060"/>
              </a:solidFill>
              <a:latin typeface="Meiryo" charset="-128"/>
              <a:ea typeface="Meiryo" charset="-128"/>
              <a:cs typeface="Meiryo" charset="-128"/>
            </a:endParaRPr>
          </a:p>
          <a:p>
            <a:r>
              <a:rPr lang="en-US" altLang="ja-JP" sz="900" dirty="0">
                <a:solidFill>
                  <a:srgbClr val="002060"/>
                </a:solidFill>
                <a:latin typeface="Meiryo" charset="-128"/>
                <a:ea typeface="Meiryo" charset="-128"/>
                <a:cs typeface="Meiryo" charset="-128"/>
              </a:rPr>
              <a:t>(IaaS)</a:t>
            </a:r>
          </a:p>
        </p:txBody>
      </p:sp>
      <p:sp>
        <p:nvSpPr>
          <p:cNvPr id="394" name="正方形/長方形 393">
            <a:extLst>
              <a:ext uri="{FF2B5EF4-FFF2-40B4-BE49-F238E27FC236}">
                <a16:creationId xmlns:a16="http://schemas.microsoft.com/office/drawing/2014/main" id="{966E112F-6C8F-A940-F796-762B2BEDF9CF}"/>
              </a:ext>
            </a:extLst>
          </p:cNvPr>
          <p:cNvSpPr/>
          <p:nvPr/>
        </p:nvSpPr>
        <p:spPr>
          <a:xfrm>
            <a:off x="455265" y="4147319"/>
            <a:ext cx="2382252" cy="1155032"/>
          </a:xfrm>
          <a:prstGeom prst="rect">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95" name="正方形/長方形 394">
            <a:extLst>
              <a:ext uri="{FF2B5EF4-FFF2-40B4-BE49-F238E27FC236}">
                <a16:creationId xmlns:a16="http://schemas.microsoft.com/office/drawing/2014/main" id="{7C263786-223D-55D7-D6F4-0F148511B0A5}"/>
              </a:ext>
            </a:extLst>
          </p:cNvPr>
          <p:cNvSpPr/>
          <p:nvPr/>
        </p:nvSpPr>
        <p:spPr>
          <a:xfrm>
            <a:off x="556505" y="4910808"/>
            <a:ext cx="2153653" cy="262857"/>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a:solidFill>
                  <a:srgbClr val="FFFFFF"/>
                </a:solidFill>
                <a:latin typeface="ＭＳ Ｐゴシック"/>
                <a:ea typeface="ＭＳ Ｐゴシック"/>
                <a:cs typeface="ＭＳ Ｐゴシック"/>
              </a:rPr>
              <a:t>OS</a:t>
            </a:r>
            <a:endParaRPr kumimoji="1" lang="ja-JP" altLang="en-US" sz="1200" dirty="0">
              <a:solidFill>
                <a:srgbClr val="FFFFFF"/>
              </a:solidFill>
              <a:latin typeface="ＭＳ Ｐゴシック"/>
              <a:ea typeface="ＭＳ Ｐゴシック"/>
              <a:cs typeface="ＭＳ Ｐゴシック"/>
            </a:endParaRPr>
          </a:p>
        </p:txBody>
      </p:sp>
      <p:sp>
        <p:nvSpPr>
          <p:cNvPr id="396" name="正方形/長方形 395">
            <a:extLst>
              <a:ext uri="{FF2B5EF4-FFF2-40B4-BE49-F238E27FC236}">
                <a16:creationId xmlns:a16="http://schemas.microsoft.com/office/drawing/2014/main" id="{70C4D8BC-2B64-586D-228F-59AD349A0829}"/>
              </a:ext>
            </a:extLst>
          </p:cNvPr>
          <p:cNvSpPr/>
          <p:nvPr/>
        </p:nvSpPr>
        <p:spPr>
          <a:xfrm>
            <a:off x="547718" y="4343642"/>
            <a:ext cx="692826" cy="512128"/>
          </a:xfrm>
          <a:prstGeom prst="rect">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ＭＳ Ｐゴシック"/>
              <a:ea typeface="ＭＳ Ｐゴシック"/>
              <a:cs typeface="ＭＳ Ｐゴシック"/>
            </a:endParaRPr>
          </a:p>
        </p:txBody>
      </p:sp>
      <p:sp>
        <p:nvSpPr>
          <p:cNvPr id="397" name="正方形/長方形 396">
            <a:extLst>
              <a:ext uri="{FF2B5EF4-FFF2-40B4-BE49-F238E27FC236}">
                <a16:creationId xmlns:a16="http://schemas.microsoft.com/office/drawing/2014/main" id="{6DB5A4C2-BFDE-4505-8EED-DCD8493A3009}"/>
              </a:ext>
            </a:extLst>
          </p:cNvPr>
          <p:cNvSpPr/>
          <p:nvPr/>
        </p:nvSpPr>
        <p:spPr>
          <a:xfrm>
            <a:off x="2017332" y="4349813"/>
            <a:ext cx="692826" cy="512128"/>
          </a:xfrm>
          <a:prstGeom prst="rect">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ＭＳ Ｐゴシック"/>
              <a:ea typeface="ＭＳ Ｐゴシック"/>
              <a:cs typeface="ＭＳ Ｐゴシック"/>
            </a:endParaRPr>
          </a:p>
        </p:txBody>
      </p:sp>
      <p:sp>
        <p:nvSpPr>
          <p:cNvPr id="398" name="正方形/長方形 397">
            <a:extLst>
              <a:ext uri="{FF2B5EF4-FFF2-40B4-BE49-F238E27FC236}">
                <a16:creationId xmlns:a16="http://schemas.microsoft.com/office/drawing/2014/main" id="{D46488EE-5D40-EA56-3019-2D516B028356}"/>
              </a:ext>
            </a:extLst>
          </p:cNvPr>
          <p:cNvSpPr/>
          <p:nvPr/>
        </p:nvSpPr>
        <p:spPr>
          <a:xfrm>
            <a:off x="1286918" y="4349813"/>
            <a:ext cx="692826" cy="512128"/>
          </a:xfrm>
          <a:prstGeom prst="rect">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ＭＳ Ｐゴシック"/>
              <a:ea typeface="ＭＳ Ｐゴシック"/>
              <a:cs typeface="ＭＳ Ｐゴシック"/>
            </a:endParaRPr>
          </a:p>
        </p:txBody>
      </p:sp>
      <p:sp>
        <p:nvSpPr>
          <p:cNvPr id="399" name="正方形/長方形 398">
            <a:extLst>
              <a:ext uri="{FF2B5EF4-FFF2-40B4-BE49-F238E27FC236}">
                <a16:creationId xmlns:a16="http://schemas.microsoft.com/office/drawing/2014/main" id="{DDDA8B85-D049-FB9F-60D0-C1832D41A288}"/>
              </a:ext>
            </a:extLst>
          </p:cNvPr>
          <p:cNvSpPr/>
          <p:nvPr/>
        </p:nvSpPr>
        <p:spPr>
          <a:xfrm>
            <a:off x="646608" y="4382703"/>
            <a:ext cx="501723" cy="146554"/>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a:solidFill>
                  <a:srgbClr val="FFFFFF"/>
                </a:solidFill>
                <a:latin typeface="ＭＳ Ｐゴシック"/>
                <a:ea typeface="ＭＳ Ｐゴシック"/>
                <a:cs typeface="ＭＳ Ｐゴシック"/>
              </a:rPr>
              <a:t>AP</a:t>
            </a:r>
            <a:endParaRPr kumimoji="1" lang="ja-JP" altLang="en-US" sz="800" dirty="0">
              <a:solidFill>
                <a:srgbClr val="FFFFFF"/>
              </a:solidFill>
              <a:latin typeface="ＭＳ Ｐゴシック"/>
              <a:ea typeface="ＭＳ Ｐゴシック"/>
              <a:cs typeface="ＭＳ Ｐゴシック"/>
            </a:endParaRPr>
          </a:p>
        </p:txBody>
      </p:sp>
      <p:sp>
        <p:nvSpPr>
          <p:cNvPr id="400" name="正方形/長方形 399">
            <a:extLst>
              <a:ext uri="{FF2B5EF4-FFF2-40B4-BE49-F238E27FC236}">
                <a16:creationId xmlns:a16="http://schemas.microsoft.com/office/drawing/2014/main" id="{C0607DEC-BF42-AA2C-D09B-B204FA465413}"/>
              </a:ext>
            </a:extLst>
          </p:cNvPr>
          <p:cNvSpPr/>
          <p:nvPr/>
        </p:nvSpPr>
        <p:spPr>
          <a:xfrm>
            <a:off x="645219" y="4548522"/>
            <a:ext cx="520469" cy="146835"/>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a:solidFill>
                  <a:srgbClr val="FFFFFF"/>
                </a:solidFill>
                <a:latin typeface="ＭＳ Ｐゴシック"/>
                <a:ea typeface="ＭＳ Ｐゴシック"/>
                <a:cs typeface="ＭＳ Ｐゴシック"/>
              </a:rPr>
              <a:t>設定</a:t>
            </a:r>
            <a:endParaRPr kumimoji="1" lang="ja-JP" altLang="en-US" sz="800" dirty="0">
              <a:solidFill>
                <a:srgbClr val="FFFFFF"/>
              </a:solidFill>
              <a:latin typeface="ＭＳ Ｐゴシック"/>
              <a:ea typeface="ＭＳ Ｐゴシック"/>
              <a:cs typeface="ＭＳ Ｐゴシック"/>
            </a:endParaRPr>
          </a:p>
        </p:txBody>
      </p:sp>
      <p:sp>
        <p:nvSpPr>
          <p:cNvPr id="401" name="正方形/長方形 400">
            <a:extLst>
              <a:ext uri="{FF2B5EF4-FFF2-40B4-BE49-F238E27FC236}">
                <a16:creationId xmlns:a16="http://schemas.microsoft.com/office/drawing/2014/main" id="{73C437D4-578D-4CE0-911A-5FED7AA9274B}"/>
              </a:ext>
            </a:extLst>
          </p:cNvPr>
          <p:cNvSpPr/>
          <p:nvPr/>
        </p:nvSpPr>
        <p:spPr>
          <a:xfrm>
            <a:off x="1388250" y="4383757"/>
            <a:ext cx="501723" cy="146554"/>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a:solidFill>
                  <a:srgbClr val="FFFFFF"/>
                </a:solidFill>
                <a:latin typeface="ＭＳ Ｐゴシック"/>
                <a:ea typeface="ＭＳ Ｐゴシック"/>
                <a:cs typeface="ＭＳ Ｐゴシック"/>
              </a:rPr>
              <a:t>AP</a:t>
            </a:r>
            <a:endParaRPr kumimoji="1" lang="ja-JP" altLang="en-US" sz="800" dirty="0">
              <a:solidFill>
                <a:srgbClr val="FFFFFF"/>
              </a:solidFill>
              <a:latin typeface="ＭＳ Ｐゴシック"/>
              <a:ea typeface="ＭＳ Ｐゴシック"/>
              <a:cs typeface="ＭＳ Ｐゴシック"/>
            </a:endParaRPr>
          </a:p>
        </p:txBody>
      </p:sp>
      <p:sp>
        <p:nvSpPr>
          <p:cNvPr id="402" name="正方形/長方形 401">
            <a:extLst>
              <a:ext uri="{FF2B5EF4-FFF2-40B4-BE49-F238E27FC236}">
                <a16:creationId xmlns:a16="http://schemas.microsoft.com/office/drawing/2014/main" id="{D2570BC2-389F-1033-D430-B89296C5AED4}"/>
              </a:ext>
            </a:extLst>
          </p:cNvPr>
          <p:cNvSpPr/>
          <p:nvPr/>
        </p:nvSpPr>
        <p:spPr>
          <a:xfrm>
            <a:off x="1386861" y="4549576"/>
            <a:ext cx="520469" cy="146835"/>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a:solidFill>
                  <a:srgbClr val="FFFFFF"/>
                </a:solidFill>
                <a:latin typeface="ＭＳ Ｐゴシック"/>
                <a:ea typeface="ＭＳ Ｐゴシック"/>
                <a:cs typeface="ＭＳ Ｐゴシック"/>
              </a:rPr>
              <a:t>設定</a:t>
            </a:r>
            <a:endParaRPr kumimoji="1" lang="ja-JP" altLang="en-US" sz="800" dirty="0">
              <a:solidFill>
                <a:srgbClr val="FFFFFF"/>
              </a:solidFill>
              <a:latin typeface="ＭＳ Ｐゴシック"/>
              <a:ea typeface="ＭＳ Ｐゴシック"/>
              <a:cs typeface="ＭＳ Ｐゴシック"/>
            </a:endParaRPr>
          </a:p>
        </p:txBody>
      </p:sp>
      <p:sp>
        <p:nvSpPr>
          <p:cNvPr id="403" name="正方形/長方形 402">
            <a:extLst>
              <a:ext uri="{FF2B5EF4-FFF2-40B4-BE49-F238E27FC236}">
                <a16:creationId xmlns:a16="http://schemas.microsoft.com/office/drawing/2014/main" id="{8AD3F059-CA02-B467-8F02-C2330A9EC18F}"/>
              </a:ext>
            </a:extLst>
          </p:cNvPr>
          <p:cNvSpPr/>
          <p:nvPr/>
        </p:nvSpPr>
        <p:spPr>
          <a:xfrm>
            <a:off x="2112988" y="4383757"/>
            <a:ext cx="501723" cy="146554"/>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a:solidFill>
                  <a:srgbClr val="FFFFFF"/>
                </a:solidFill>
                <a:latin typeface="ＭＳ Ｐゴシック"/>
                <a:ea typeface="ＭＳ Ｐゴシック"/>
                <a:cs typeface="ＭＳ Ｐゴシック"/>
              </a:rPr>
              <a:t>AP</a:t>
            </a:r>
            <a:endParaRPr kumimoji="1" lang="ja-JP" altLang="en-US" sz="800" dirty="0">
              <a:solidFill>
                <a:srgbClr val="FFFFFF"/>
              </a:solidFill>
              <a:latin typeface="ＭＳ Ｐゴシック"/>
              <a:ea typeface="ＭＳ Ｐゴシック"/>
              <a:cs typeface="ＭＳ Ｐゴシック"/>
            </a:endParaRPr>
          </a:p>
        </p:txBody>
      </p:sp>
      <p:sp>
        <p:nvSpPr>
          <p:cNvPr id="404" name="正方形/長方形 403">
            <a:extLst>
              <a:ext uri="{FF2B5EF4-FFF2-40B4-BE49-F238E27FC236}">
                <a16:creationId xmlns:a16="http://schemas.microsoft.com/office/drawing/2014/main" id="{D856527F-7B6F-4113-01CC-05F3EC4BDE8A}"/>
              </a:ext>
            </a:extLst>
          </p:cNvPr>
          <p:cNvSpPr/>
          <p:nvPr/>
        </p:nvSpPr>
        <p:spPr>
          <a:xfrm>
            <a:off x="2111599" y="4549576"/>
            <a:ext cx="520469" cy="146835"/>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800">
                <a:solidFill>
                  <a:srgbClr val="FFFFFF"/>
                </a:solidFill>
                <a:latin typeface="ＭＳ Ｐゴシック"/>
                <a:ea typeface="ＭＳ Ｐゴシック"/>
                <a:cs typeface="ＭＳ Ｐゴシック"/>
              </a:rPr>
              <a:t>設定</a:t>
            </a:r>
            <a:endParaRPr kumimoji="1" lang="ja-JP" altLang="en-US" sz="800" dirty="0">
              <a:solidFill>
                <a:srgbClr val="FFFFFF"/>
              </a:solidFill>
              <a:latin typeface="ＭＳ Ｐゴシック"/>
              <a:ea typeface="ＭＳ Ｐゴシック"/>
              <a:cs typeface="ＭＳ Ｐゴシック"/>
            </a:endParaRPr>
          </a:p>
        </p:txBody>
      </p:sp>
      <p:sp>
        <p:nvSpPr>
          <p:cNvPr id="405" name="テキスト ボックス 404">
            <a:extLst>
              <a:ext uri="{FF2B5EF4-FFF2-40B4-BE49-F238E27FC236}">
                <a16:creationId xmlns:a16="http://schemas.microsoft.com/office/drawing/2014/main" id="{36917C33-63D0-962F-D769-99ACE3D98283}"/>
              </a:ext>
            </a:extLst>
          </p:cNvPr>
          <p:cNvSpPr txBox="1"/>
          <p:nvPr/>
        </p:nvSpPr>
        <p:spPr>
          <a:xfrm>
            <a:off x="552060" y="4666012"/>
            <a:ext cx="695048" cy="246221"/>
          </a:xfrm>
          <a:prstGeom prst="rect">
            <a:avLst/>
          </a:prstGeom>
          <a:noFill/>
        </p:spPr>
        <p:txBody>
          <a:bodyPr wrap="square" rtlCol="0">
            <a:spAutoFit/>
          </a:bodyPr>
          <a:lstStyle/>
          <a:p>
            <a:pPr algn="ctr"/>
            <a:r>
              <a:rPr kumimoji="1" lang="ja-JP" altLang="en-US" sz="1000">
                <a:solidFill>
                  <a:schemeClr val="accent6">
                    <a:lumMod val="50000"/>
                  </a:schemeClr>
                </a:solidFill>
              </a:rPr>
              <a:t>コンテナ</a:t>
            </a:r>
          </a:p>
        </p:txBody>
      </p:sp>
      <p:sp>
        <p:nvSpPr>
          <p:cNvPr id="406" name="テキスト ボックス 405">
            <a:extLst>
              <a:ext uri="{FF2B5EF4-FFF2-40B4-BE49-F238E27FC236}">
                <a16:creationId xmlns:a16="http://schemas.microsoft.com/office/drawing/2014/main" id="{15585176-9C7E-BE49-E135-CE43416F1EC8}"/>
              </a:ext>
            </a:extLst>
          </p:cNvPr>
          <p:cNvSpPr txBox="1"/>
          <p:nvPr/>
        </p:nvSpPr>
        <p:spPr>
          <a:xfrm>
            <a:off x="1284696" y="4666012"/>
            <a:ext cx="695048" cy="246221"/>
          </a:xfrm>
          <a:prstGeom prst="rect">
            <a:avLst/>
          </a:prstGeom>
          <a:noFill/>
        </p:spPr>
        <p:txBody>
          <a:bodyPr wrap="square" rtlCol="0">
            <a:spAutoFit/>
          </a:bodyPr>
          <a:lstStyle/>
          <a:p>
            <a:pPr algn="ctr"/>
            <a:r>
              <a:rPr kumimoji="1" lang="ja-JP" altLang="en-US" sz="1000">
                <a:solidFill>
                  <a:schemeClr val="accent6">
                    <a:lumMod val="50000"/>
                  </a:schemeClr>
                </a:solidFill>
              </a:rPr>
              <a:t>コンテナ</a:t>
            </a:r>
          </a:p>
        </p:txBody>
      </p:sp>
      <p:sp>
        <p:nvSpPr>
          <p:cNvPr id="407" name="テキスト ボックス 406">
            <a:extLst>
              <a:ext uri="{FF2B5EF4-FFF2-40B4-BE49-F238E27FC236}">
                <a16:creationId xmlns:a16="http://schemas.microsoft.com/office/drawing/2014/main" id="{EF89D0A5-C7D3-9EBF-87A1-06EC1DC66E42}"/>
              </a:ext>
            </a:extLst>
          </p:cNvPr>
          <p:cNvSpPr txBox="1"/>
          <p:nvPr/>
        </p:nvSpPr>
        <p:spPr>
          <a:xfrm>
            <a:off x="2024309" y="4664563"/>
            <a:ext cx="695048" cy="246221"/>
          </a:xfrm>
          <a:prstGeom prst="rect">
            <a:avLst/>
          </a:prstGeom>
          <a:noFill/>
        </p:spPr>
        <p:txBody>
          <a:bodyPr wrap="square" rtlCol="0">
            <a:spAutoFit/>
          </a:bodyPr>
          <a:lstStyle/>
          <a:p>
            <a:pPr algn="ctr"/>
            <a:r>
              <a:rPr kumimoji="1" lang="ja-JP" altLang="en-US" sz="1000">
                <a:solidFill>
                  <a:schemeClr val="accent6">
                    <a:lumMod val="50000"/>
                  </a:schemeClr>
                </a:solidFill>
              </a:rPr>
              <a:t>コンテナ</a:t>
            </a:r>
          </a:p>
        </p:txBody>
      </p:sp>
      <p:grpSp>
        <p:nvGrpSpPr>
          <p:cNvPr id="408" name="図形グループ 227">
            <a:extLst>
              <a:ext uri="{FF2B5EF4-FFF2-40B4-BE49-F238E27FC236}">
                <a16:creationId xmlns:a16="http://schemas.microsoft.com/office/drawing/2014/main" id="{9076C8C5-FAD0-1116-B64E-E974301316C7}"/>
              </a:ext>
            </a:extLst>
          </p:cNvPr>
          <p:cNvGrpSpPr/>
          <p:nvPr/>
        </p:nvGrpSpPr>
        <p:grpSpPr>
          <a:xfrm>
            <a:off x="553771" y="5799173"/>
            <a:ext cx="398531" cy="455164"/>
            <a:chOff x="565484" y="2886304"/>
            <a:chExt cx="398531" cy="455164"/>
          </a:xfrm>
        </p:grpSpPr>
        <p:grpSp>
          <p:nvGrpSpPr>
            <p:cNvPr id="409" name="図形グループ 228">
              <a:extLst>
                <a:ext uri="{FF2B5EF4-FFF2-40B4-BE49-F238E27FC236}">
                  <a16:creationId xmlns:a16="http://schemas.microsoft.com/office/drawing/2014/main" id="{79AAF1D4-8F99-756C-780D-FA81BCC1A8BC}"/>
                </a:ext>
              </a:extLst>
            </p:cNvPr>
            <p:cNvGrpSpPr/>
            <p:nvPr/>
          </p:nvGrpSpPr>
          <p:grpSpPr>
            <a:xfrm>
              <a:off x="565484" y="2886304"/>
              <a:ext cx="398531" cy="387786"/>
              <a:chOff x="758730" y="3198675"/>
              <a:chExt cx="702795" cy="688305"/>
            </a:xfrm>
          </p:grpSpPr>
          <p:sp>
            <p:nvSpPr>
              <p:cNvPr id="413" name="角丸四角形 412">
                <a:extLst>
                  <a:ext uri="{FF2B5EF4-FFF2-40B4-BE49-F238E27FC236}">
                    <a16:creationId xmlns:a16="http://schemas.microsoft.com/office/drawing/2014/main" id="{735DD741-78C9-8223-EE98-5E323D124AE9}"/>
                  </a:ext>
                </a:extLst>
              </p:cNvPr>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4" name="角丸四角形 413">
                <a:extLst>
                  <a:ext uri="{FF2B5EF4-FFF2-40B4-BE49-F238E27FC236}">
                    <a16:creationId xmlns:a16="http://schemas.microsoft.com/office/drawing/2014/main" id="{BFDB1684-1859-8813-2EC0-45A0CC8E9B4F}"/>
                  </a:ext>
                </a:extLst>
              </p:cNvPr>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5" name="台形 414">
                <a:extLst>
                  <a:ext uri="{FF2B5EF4-FFF2-40B4-BE49-F238E27FC236}">
                    <a16:creationId xmlns:a16="http://schemas.microsoft.com/office/drawing/2014/main" id="{DE4821C6-4EF3-2A28-6127-6EE1D3AAC0C0}"/>
                  </a:ext>
                </a:extLst>
              </p:cNvPr>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10" name="図形グループ 229">
              <a:extLst>
                <a:ext uri="{FF2B5EF4-FFF2-40B4-BE49-F238E27FC236}">
                  <a16:creationId xmlns:a16="http://schemas.microsoft.com/office/drawing/2014/main" id="{2FC2D5C1-969B-FAA0-FA86-F6FACE34D83B}"/>
                </a:ext>
              </a:extLst>
            </p:cNvPr>
            <p:cNvGrpSpPr/>
            <p:nvPr/>
          </p:nvGrpSpPr>
          <p:grpSpPr>
            <a:xfrm>
              <a:off x="695604" y="2996289"/>
              <a:ext cx="150692" cy="345179"/>
              <a:chOff x="1946324" y="4125162"/>
              <a:chExt cx="969964" cy="2007872"/>
            </a:xfrm>
          </p:grpSpPr>
          <p:sp>
            <p:nvSpPr>
              <p:cNvPr id="411" name="円/楕円 410">
                <a:extLst>
                  <a:ext uri="{FF2B5EF4-FFF2-40B4-BE49-F238E27FC236}">
                    <a16:creationId xmlns:a16="http://schemas.microsoft.com/office/drawing/2014/main" id="{2D979936-A6CC-C0C0-66F5-70DBBF30806A}"/>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2" name="フローチャート: 論理積ゲート 411">
                <a:extLst>
                  <a:ext uri="{FF2B5EF4-FFF2-40B4-BE49-F238E27FC236}">
                    <a16:creationId xmlns:a16="http://schemas.microsoft.com/office/drawing/2014/main" id="{DB54E839-BC83-0682-AF40-E6EF8FA6EDFD}"/>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grpSp>
        <p:nvGrpSpPr>
          <p:cNvPr id="416" name="図形グループ 235">
            <a:extLst>
              <a:ext uri="{FF2B5EF4-FFF2-40B4-BE49-F238E27FC236}">
                <a16:creationId xmlns:a16="http://schemas.microsoft.com/office/drawing/2014/main" id="{3FAA235C-98FD-7E5D-36C7-9633B0DB468C}"/>
              </a:ext>
            </a:extLst>
          </p:cNvPr>
          <p:cNvGrpSpPr/>
          <p:nvPr/>
        </p:nvGrpSpPr>
        <p:grpSpPr>
          <a:xfrm>
            <a:off x="1425316" y="5798670"/>
            <a:ext cx="398531" cy="455164"/>
            <a:chOff x="565484" y="2886304"/>
            <a:chExt cx="398531" cy="455164"/>
          </a:xfrm>
        </p:grpSpPr>
        <p:grpSp>
          <p:nvGrpSpPr>
            <p:cNvPr id="417" name="図形グループ 236">
              <a:extLst>
                <a:ext uri="{FF2B5EF4-FFF2-40B4-BE49-F238E27FC236}">
                  <a16:creationId xmlns:a16="http://schemas.microsoft.com/office/drawing/2014/main" id="{286AD779-1B8E-4FC1-A7BC-E26D1A47A332}"/>
                </a:ext>
              </a:extLst>
            </p:cNvPr>
            <p:cNvGrpSpPr/>
            <p:nvPr/>
          </p:nvGrpSpPr>
          <p:grpSpPr>
            <a:xfrm>
              <a:off x="565484" y="2886304"/>
              <a:ext cx="398531" cy="387786"/>
              <a:chOff x="758730" y="3198675"/>
              <a:chExt cx="702795" cy="688305"/>
            </a:xfrm>
          </p:grpSpPr>
          <p:sp>
            <p:nvSpPr>
              <p:cNvPr id="421" name="角丸四角形 420">
                <a:extLst>
                  <a:ext uri="{FF2B5EF4-FFF2-40B4-BE49-F238E27FC236}">
                    <a16:creationId xmlns:a16="http://schemas.microsoft.com/office/drawing/2014/main" id="{2518E67F-0D9E-2562-0AD4-6D182C1F2029}"/>
                  </a:ext>
                </a:extLst>
              </p:cNvPr>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2" name="角丸四角形 421">
                <a:extLst>
                  <a:ext uri="{FF2B5EF4-FFF2-40B4-BE49-F238E27FC236}">
                    <a16:creationId xmlns:a16="http://schemas.microsoft.com/office/drawing/2014/main" id="{67926404-E35F-590F-D9DC-F0B39D94BC04}"/>
                  </a:ext>
                </a:extLst>
              </p:cNvPr>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3" name="台形 422">
                <a:extLst>
                  <a:ext uri="{FF2B5EF4-FFF2-40B4-BE49-F238E27FC236}">
                    <a16:creationId xmlns:a16="http://schemas.microsoft.com/office/drawing/2014/main" id="{3E124780-B823-5B6E-2B81-DC43150F2748}"/>
                  </a:ext>
                </a:extLst>
              </p:cNvPr>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18" name="図形グループ 237">
              <a:extLst>
                <a:ext uri="{FF2B5EF4-FFF2-40B4-BE49-F238E27FC236}">
                  <a16:creationId xmlns:a16="http://schemas.microsoft.com/office/drawing/2014/main" id="{C87F2C0E-287C-4952-FF80-E3B5F748089C}"/>
                </a:ext>
              </a:extLst>
            </p:cNvPr>
            <p:cNvGrpSpPr/>
            <p:nvPr/>
          </p:nvGrpSpPr>
          <p:grpSpPr>
            <a:xfrm>
              <a:off x="695604" y="2996289"/>
              <a:ext cx="150692" cy="345179"/>
              <a:chOff x="1946324" y="4125162"/>
              <a:chExt cx="969964" cy="2007872"/>
            </a:xfrm>
          </p:grpSpPr>
          <p:sp>
            <p:nvSpPr>
              <p:cNvPr id="419" name="円/楕円 418">
                <a:extLst>
                  <a:ext uri="{FF2B5EF4-FFF2-40B4-BE49-F238E27FC236}">
                    <a16:creationId xmlns:a16="http://schemas.microsoft.com/office/drawing/2014/main" id="{68D7395E-8C32-920B-8C7E-0D30FF8C1D59}"/>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0" name="フローチャート: 論理積ゲート 419">
                <a:extLst>
                  <a:ext uri="{FF2B5EF4-FFF2-40B4-BE49-F238E27FC236}">
                    <a16:creationId xmlns:a16="http://schemas.microsoft.com/office/drawing/2014/main" id="{2806998A-3699-ED1C-922A-7868AF6C05EA}"/>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grpSp>
        <p:nvGrpSpPr>
          <p:cNvPr id="424" name="図形グループ 243">
            <a:extLst>
              <a:ext uri="{FF2B5EF4-FFF2-40B4-BE49-F238E27FC236}">
                <a16:creationId xmlns:a16="http://schemas.microsoft.com/office/drawing/2014/main" id="{7E792D3E-A1A1-BEA9-244A-DC631F6AAE25}"/>
              </a:ext>
            </a:extLst>
          </p:cNvPr>
          <p:cNvGrpSpPr/>
          <p:nvPr/>
        </p:nvGrpSpPr>
        <p:grpSpPr>
          <a:xfrm>
            <a:off x="2302879" y="5799173"/>
            <a:ext cx="398531" cy="455164"/>
            <a:chOff x="565484" y="2886304"/>
            <a:chExt cx="398531" cy="455164"/>
          </a:xfrm>
        </p:grpSpPr>
        <p:grpSp>
          <p:nvGrpSpPr>
            <p:cNvPr id="425" name="図形グループ 244">
              <a:extLst>
                <a:ext uri="{FF2B5EF4-FFF2-40B4-BE49-F238E27FC236}">
                  <a16:creationId xmlns:a16="http://schemas.microsoft.com/office/drawing/2014/main" id="{F9D1E364-9B5C-B2A4-141C-5D207D23D139}"/>
                </a:ext>
              </a:extLst>
            </p:cNvPr>
            <p:cNvGrpSpPr/>
            <p:nvPr/>
          </p:nvGrpSpPr>
          <p:grpSpPr>
            <a:xfrm>
              <a:off x="565484" y="2886304"/>
              <a:ext cx="398531" cy="387786"/>
              <a:chOff x="758730" y="3198675"/>
              <a:chExt cx="702795" cy="688305"/>
            </a:xfrm>
          </p:grpSpPr>
          <p:sp>
            <p:nvSpPr>
              <p:cNvPr id="429" name="角丸四角形 428">
                <a:extLst>
                  <a:ext uri="{FF2B5EF4-FFF2-40B4-BE49-F238E27FC236}">
                    <a16:creationId xmlns:a16="http://schemas.microsoft.com/office/drawing/2014/main" id="{9689B8FD-2D26-A85D-4C0C-1AF5C9FF9D46}"/>
                  </a:ext>
                </a:extLst>
              </p:cNvPr>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0" name="角丸四角形 429">
                <a:extLst>
                  <a:ext uri="{FF2B5EF4-FFF2-40B4-BE49-F238E27FC236}">
                    <a16:creationId xmlns:a16="http://schemas.microsoft.com/office/drawing/2014/main" id="{6416EC6D-8692-B408-B4D8-50306A67449C}"/>
                  </a:ext>
                </a:extLst>
              </p:cNvPr>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1" name="台形 430">
                <a:extLst>
                  <a:ext uri="{FF2B5EF4-FFF2-40B4-BE49-F238E27FC236}">
                    <a16:creationId xmlns:a16="http://schemas.microsoft.com/office/drawing/2014/main" id="{74D2469F-37A3-2132-8BCF-26D2B6021B14}"/>
                  </a:ext>
                </a:extLst>
              </p:cNvPr>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26" name="図形グループ 245">
              <a:extLst>
                <a:ext uri="{FF2B5EF4-FFF2-40B4-BE49-F238E27FC236}">
                  <a16:creationId xmlns:a16="http://schemas.microsoft.com/office/drawing/2014/main" id="{AD5D44E2-00FF-8E54-29C2-01E79883F87C}"/>
                </a:ext>
              </a:extLst>
            </p:cNvPr>
            <p:cNvGrpSpPr/>
            <p:nvPr/>
          </p:nvGrpSpPr>
          <p:grpSpPr>
            <a:xfrm>
              <a:off x="695604" y="2996289"/>
              <a:ext cx="150692" cy="345179"/>
              <a:chOff x="1946324" y="4125162"/>
              <a:chExt cx="969964" cy="2007872"/>
            </a:xfrm>
          </p:grpSpPr>
          <p:sp>
            <p:nvSpPr>
              <p:cNvPr id="427" name="円/楕円 426">
                <a:extLst>
                  <a:ext uri="{FF2B5EF4-FFF2-40B4-BE49-F238E27FC236}">
                    <a16:creationId xmlns:a16="http://schemas.microsoft.com/office/drawing/2014/main" id="{9323EB4F-591D-840D-8360-FD9124C72A77}"/>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8" name="フローチャート: 論理積ゲート 427">
                <a:extLst>
                  <a:ext uri="{FF2B5EF4-FFF2-40B4-BE49-F238E27FC236}">
                    <a16:creationId xmlns:a16="http://schemas.microsoft.com/office/drawing/2014/main" id="{3B00C9CA-1449-7079-8B26-39D04D984D58}"/>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cxnSp>
        <p:nvCxnSpPr>
          <p:cNvPr id="432" name="直線コネクタ 431">
            <a:extLst>
              <a:ext uri="{FF2B5EF4-FFF2-40B4-BE49-F238E27FC236}">
                <a16:creationId xmlns:a16="http://schemas.microsoft.com/office/drawing/2014/main" id="{CF36679C-3136-8EE0-7C8B-F15B3911F456}"/>
              </a:ext>
            </a:extLst>
          </p:cNvPr>
          <p:cNvCxnSpPr>
            <a:stCxn id="394" idx="2"/>
            <a:endCxn id="413" idx="0"/>
          </p:cNvCxnSpPr>
          <p:nvPr/>
        </p:nvCxnSpPr>
        <p:spPr>
          <a:xfrm flipH="1">
            <a:off x="744796" y="5302351"/>
            <a:ext cx="901595" cy="496822"/>
          </a:xfrm>
          <a:prstGeom prst="line">
            <a:avLst/>
          </a:prstGeom>
        </p:spPr>
        <p:style>
          <a:lnRef idx="2">
            <a:schemeClr val="accent1"/>
          </a:lnRef>
          <a:fillRef idx="0">
            <a:schemeClr val="accent1"/>
          </a:fillRef>
          <a:effectRef idx="1">
            <a:schemeClr val="accent1"/>
          </a:effectRef>
          <a:fontRef idx="minor">
            <a:schemeClr val="tx1"/>
          </a:fontRef>
        </p:style>
      </p:cxnSp>
      <p:cxnSp>
        <p:nvCxnSpPr>
          <p:cNvPr id="433" name="直線コネクタ 432">
            <a:extLst>
              <a:ext uri="{FF2B5EF4-FFF2-40B4-BE49-F238E27FC236}">
                <a16:creationId xmlns:a16="http://schemas.microsoft.com/office/drawing/2014/main" id="{0EE1A3C1-A851-5E14-4ABC-30AF8CFFBC92}"/>
              </a:ext>
            </a:extLst>
          </p:cNvPr>
          <p:cNvCxnSpPr>
            <a:stCxn id="394" idx="2"/>
            <a:endCxn id="421" idx="0"/>
          </p:cNvCxnSpPr>
          <p:nvPr/>
        </p:nvCxnSpPr>
        <p:spPr>
          <a:xfrm flipH="1">
            <a:off x="1616341" y="5302351"/>
            <a:ext cx="30050" cy="496319"/>
          </a:xfrm>
          <a:prstGeom prst="line">
            <a:avLst/>
          </a:prstGeom>
        </p:spPr>
        <p:style>
          <a:lnRef idx="2">
            <a:schemeClr val="accent1"/>
          </a:lnRef>
          <a:fillRef idx="0">
            <a:schemeClr val="accent1"/>
          </a:fillRef>
          <a:effectRef idx="1">
            <a:schemeClr val="accent1"/>
          </a:effectRef>
          <a:fontRef idx="minor">
            <a:schemeClr val="tx1"/>
          </a:fontRef>
        </p:style>
      </p:cxnSp>
      <p:cxnSp>
        <p:nvCxnSpPr>
          <p:cNvPr id="434" name="直線コネクタ 433">
            <a:extLst>
              <a:ext uri="{FF2B5EF4-FFF2-40B4-BE49-F238E27FC236}">
                <a16:creationId xmlns:a16="http://schemas.microsoft.com/office/drawing/2014/main" id="{0744D20F-26A7-BFFD-57F3-0F20BCE9CFC1}"/>
              </a:ext>
            </a:extLst>
          </p:cNvPr>
          <p:cNvCxnSpPr>
            <a:stCxn id="394" idx="2"/>
            <a:endCxn id="429" idx="0"/>
          </p:cNvCxnSpPr>
          <p:nvPr/>
        </p:nvCxnSpPr>
        <p:spPr>
          <a:xfrm>
            <a:off x="1646391" y="5302351"/>
            <a:ext cx="847513" cy="496822"/>
          </a:xfrm>
          <a:prstGeom prst="line">
            <a:avLst/>
          </a:prstGeom>
        </p:spPr>
        <p:style>
          <a:lnRef idx="2">
            <a:schemeClr val="accent1"/>
          </a:lnRef>
          <a:fillRef idx="0">
            <a:schemeClr val="accent1"/>
          </a:fillRef>
          <a:effectRef idx="1">
            <a:schemeClr val="accent1"/>
          </a:effectRef>
          <a:fontRef idx="minor">
            <a:schemeClr val="tx1"/>
          </a:fontRef>
        </p:style>
      </p:cxnSp>
      <p:sp>
        <p:nvSpPr>
          <p:cNvPr id="435" name="テキスト ボックス 434">
            <a:extLst>
              <a:ext uri="{FF2B5EF4-FFF2-40B4-BE49-F238E27FC236}">
                <a16:creationId xmlns:a16="http://schemas.microsoft.com/office/drawing/2014/main" id="{B7287BAE-F77C-77D3-B89E-03705A4E6827}"/>
              </a:ext>
            </a:extLst>
          </p:cNvPr>
          <p:cNvSpPr txBox="1"/>
          <p:nvPr/>
        </p:nvSpPr>
        <p:spPr>
          <a:xfrm>
            <a:off x="340987" y="3939882"/>
            <a:ext cx="1492716" cy="276999"/>
          </a:xfrm>
          <a:prstGeom prst="rect">
            <a:avLst/>
          </a:prstGeom>
          <a:noFill/>
        </p:spPr>
        <p:txBody>
          <a:bodyPr wrap="none" rtlCol="0">
            <a:spAutoFit/>
          </a:bodyPr>
          <a:lstStyle/>
          <a:p>
            <a:r>
              <a:rPr kumimoji="1" lang="en-US" altLang="ja-JP" sz="1200" dirty="0">
                <a:solidFill>
                  <a:srgbClr val="002060"/>
                </a:solidFill>
                <a:latin typeface="Meiryo" charset="-128"/>
                <a:ea typeface="Meiryo" charset="-128"/>
                <a:cs typeface="Meiryo" charset="-128"/>
              </a:rPr>
              <a:t>2015〜</a:t>
            </a:r>
            <a:r>
              <a:rPr kumimoji="1" lang="ja-JP" altLang="en-US" sz="1200" dirty="0">
                <a:solidFill>
                  <a:srgbClr val="002060"/>
                </a:solidFill>
                <a:latin typeface="Meiryo" charset="-128"/>
                <a:ea typeface="Meiryo" charset="-128"/>
                <a:cs typeface="Meiryo" charset="-128"/>
              </a:rPr>
              <a:t>／</a:t>
            </a:r>
            <a:r>
              <a:rPr lang="ja-JP" altLang="en-US" sz="1200" dirty="0">
                <a:solidFill>
                  <a:srgbClr val="002060"/>
                </a:solidFill>
                <a:latin typeface="Meiryo" charset="-128"/>
                <a:ea typeface="Meiryo" charset="-128"/>
                <a:cs typeface="Meiryo" charset="-128"/>
              </a:rPr>
              <a:t>コンテナ</a:t>
            </a:r>
            <a:endParaRPr kumimoji="1" lang="ja-JP" altLang="en-US" sz="1200" dirty="0">
              <a:solidFill>
                <a:srgbClr val="002060"/>
              </a:solidFill>
              <a:latin typeface="Meiryo" charset="-128"/>
              <a:ea typeface="Meiryo" charset="-128"/>
              <a:cs typeface="Meiryo" charset="-128"/>
            </a:endParaRPr>
          </a:p>
        </p:txBody>
      </p:sp>
      <p:sp>
        <p:nvSpPr>
          <p:cNvPr id="436" name="テキスト ボックス 435">
            <a:extLst>
              <a:ext uri="{FF2B5EF4-FFF2-40B4-BE49-F238E27FC236}">
                <a16:creationId xmlns:a16="http://schemas.microsoft.com/office/drawing/2014/main" id="{95E82C10-82E7-8E7D-027A-62BD48F3A6E5}"/>
              </a:ext>
            </a:extLst>
          </p:cNvPr>
          <p:cNvSpPr txBox="1"/>
          <p:nvPr/>
        </p:nvSpPr>
        <p:spPr>
          <a:xfrm>
            <a:off x="340987" y="5360779"/>
            <a:ext cx="792205" cy="507831"/>
          </a:xfrm>
          <a:prstGeom prst="rect">
            <a:avLst/>
          </a:prstGeom>
          <a:noFill/>
        </p:spPr>
        <p:txBody>
          <a:bodyPr wrap="none" rtlCol="0">
            <a:spAutoFit/>
          </a:bodyPr>
          <a:lstStyle/>
          <a:p>
            <a:r>
              <a:rPr lang="en-US" altLang="ja-JP" sz="900" dirty="0">
                <a:solidFill>
                  <a:srgbClr val="002060"/>
                </a:solidFill>
                <a:latin typeface="Meiryo" charset="-128"/>
                <a:ea typeface="Meiryo" charset="-128"/>
                <a:cs typeface="Meiryo" charset="-128"/>
              </a:rPr>
              <a:t>PC</a:t>
            </a:r>
            <a:r>
              <a:rPr lang="ja-JP" altLang="en-US" sz="900" dirty="0">
                <a:solidFill>
                  <a:srgbClr val="002060"/>
                </a:solidFill>
                <a:latin typeface="Meiryo" charset="-128"/>
                <a:ea typeface="Meiryo" charset="-128"/>
                <a:cs typeface="Meiryo" charset="-128"/>
              </a:rPr>
              <a:t>サーバー</a:t>
            </a:r>
            <a:endParaRPr lang="en-US" altLang="ja-JP" sz="900" dirty="0">
              <a:solidFill>
                <a:srgbClr val="002060"/>
              </a:solidFill>
              <a:latin typeface="Meiryo" charset="-128"/>
              <a:ea typeface="Meiryo" charset="-128"/>
              <a:cs typeface="Meiryo" charset="-128"/>
            </a:endParaRPr>
          </a:p>
          <a:p>
            <a:r>
              <a:rPr lang="ja-JP" altLang="en-US" sz="900" dirty="0">
                <a:solidFill>
                  <a:srgbClr val="002060"/>
                </a:solidFill>
                <a:latin typeface="Meiryo" charset="-128"/>
                <a:ea typeface="Meiryo" charset="-128"/>
                <a:cs typeface="Meiryo" charset="-128"/>
              </a:rPr>
              <a:t>クラウド</a:t>
            </a:r>
            <a:endParaRPr lang="en-US" altLang="ja-JP" sz="900" dirty="0">
              <a:solidFill>
                <a:srgbClr val="002060"/>
              </a:solidFill>
              <a:latin typeface="Meiryo" charset="-128"/>
              <a:ea typeface="Meiryo" charset="-128"/>
              <a:cs typeface="Meiryo" charset="-128"/>
            </a:endParaRPr>
          </a:p>
          <a:p>
            <a:r>
              <a:rPr lang="en-US" altLang="ja-JP" sz="900" dirty="0">
                <a:solidFill>
                  <a:srgbClr val="002060"/>
                </a:solidFill>
                <a:latin typeface="Meiryo" charset="-128"/>
                <a:ea typeface="Meiryo" charset="-128"/>
                <a:cs typeface="Meiryo" charset="-128"/>
              </a:rPr>
              <a:t>(PaaS)</a:t>
            </a:r>
          </a:p>
        </p:txBody>
      </p:sp>
      <p:sp>
        <p:nvSpPr>
          <p:cNvPr id="437" name="下矢印 436">
            <a:extLst>
              <a:ext uri="{FF2B5EF4-FFF2-40B4-BE49-F238E27FC236}">
                <a16:creationId xmlns:a16="http://schemas.microsoft.com/office/drawing/2014/main" id="{A1CCB13F-3040-D85C-7113-CC0F67CC2EBA}"/>
              </a:ext>
            </a:extLst>
          </p:cNvPr>
          <p:cNvSpPr/>
          <p:nvPr/>
        </p:nvSpPr>
        <p:spPr>
          <a:xfrm rot="5400000" flipH="1">
            <a:off x="2794397" y="4583106"/>
            <a:ext cx="683538" cy="312689"/>
          </a:xfrm>
          <a:prstGeom prst="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8" name="下矢印 437">
            <a:extLst>
              <a:ext uri="{FF2B5EF4-FFF2-40B4-BE49-F238E27FC236}">
                <a16:creationId xmlns:a16="http://schemas.microsoft.com/office/drawing/2014/main" id="{BC6B9E22-37B6-AE9B-9D09-A26F8EB6833F}"/>
              </a:ext>
            </a:extLst>
          </p:cNvPr>
          <p:cNvSpPr/>
          <p:nvPr/>
        </p:nvSpPr>
        <p:spPr>
          <a:xfrm rot="5400000" flipH="1">
            <a:off x="5736888" y="4583239"/>
            <a:ext cx="683538" cy="312689"/>
          </a:xfrm>
          <a:prstGeom prst="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9" name="下矢印 438">
            <a:extLst>
              <a:ext uri="{FF2B5EF4-FFF2-40B4-BE49-F238E27FC236}">
                <a16:creationId xmlns:a16="http://schemas.microsoft.com/office/drawing/2014/main" id="{7FECD938-0BDC-48A3-EE92-E679F894D6EB}"/>
              </a:ext>
            </a:extLst>
          </p:cNvPr>
          <p:cNvSpPr/>
          <p:nvPr/>
        </p:nvSpPr>
        <p:spPr>
          <a:xfrm>
            <a:off x="7233302" y="3506311"/>
            <a:ext cx="683538" cy="396509"/>
          </a:xfrm>
          <a:prstGeom prst="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1" name="テキスト ボックス 440">
            <a:extLst>
              <a:ext uri="{FF2B5EF4-FFF2-40B4-BE49-F238E27FC236}">
                <a16:creationId xmlns:a16="http://schemas.microsoft.com/office/drawing/2014/main" id="{42DE86E2-1F7A-9390-C6D0-8D8391DB965D}"/>
              </a:ext>
            </a:extLst>
          </p:cNvPr>
          <p:cNvSpPr txBox="1"/>
          <p:nvPr/>
        </p:nvSpPr>
        <p:spPr>
          <a:xfrm>
            <a:off x="3327304" y="757921"/>
            <a:ext cx="2492990" cy="369332"/>
          </a:xfrm>
          <a:prstGeom prst="rect">
            <a:avLst/>
          </a:prstGeom>
          <a:noFill/>
        </p:spPr>
        <p:txBody>
          <a:bodyPr wrap="none" rtlCol="0">
            <a:spAutoFit/>
          </a:bodyPr>
          <a:lstStyle/>
          <a:p>
            <a:pPr algn="ctr"/>
            <a:r>
              <a:rPr kumimoji="1" lang="ja-JP" altLang="en-US" b="1">
                <a:solidFill>
                  <a:srgbClr val="002060"/>
                </a:solidFill>
                <a:latin typeface="Meiryo" panose="020B0604030504040204" pitchFamily="34" charset="-128"/>
                <a:ea typeface="Meiryo" panose="020B0604030504040204" pitchFamily="34" charset="-128"/>
                <a:cs typeface="Meiryo" charset="-128"/>
              </a:rPr>
              <a:t>メインフレームの時代</a:t>
            </a:r>
            <a:endParaRPr kumimoji="1" lang="ja-JP" altLang="en-US" b="1" dirty="0">
              <a:solidFill>
                <a:srgbClr val="002060"/>
              </a:solidFill>
              <a:latin typeface="Meiryo" panose="020B0604030504040204" pitchFamily="34" charset="-128"/>
              <a:ea typeface="Meiryo" panose="020B0604030504040204" pitchFamily="34" charset="-128"/>
              <a:cs typeface="Meiryo" charset="-128"/>
            </a:endParaRPr>
          </a:p>
        </p:txBody>
      </p:sp>
      <p:sp>
        <p:nvSpPr>
          <p:cNvPr id="442" name="テキスト ボックス 441">
            <a:extLst>
              <a:ext uri="{FF2B5EF4-FFF2-40B4-BE49-F238E27FC236}">
                <a16:creationId xmlns:a16="http://schemas.microsoft.com/office/drawing/2014/main" id="{3A17CFA8-0433-4A0F-BD55-AB0449149EF9}"/>
              </a:ext>
            </a:extLst>
          </p:cNvPr>
          <p:cNvSpPr txBox="1"/>
          <p:nvPr/>
        </p:nvSpPr>
        <p:spPr>
          <a:xfrm>
            <a:off x="5495276" y="6336150"/>
            <a:ext cx="2954655" cy="369332"/>
          </a:xfrm>
          <a:prstGeom prst="rect">
            <a:avLst/>
          </a:prstGeom>
          <a:noFill/>
        </p:spPr>
        <p:txBody>
          <a:bodyPr wrap="none" rtlCol="0">
            <a:spAutoFit/>
          </a:bodyPr>
          <a:lstStyle/>
          <a:p>
            <a:pPr algn="ctr"/>
            <a:r>
              <a:rPr kumimoji="1" lang="ja-JP" altLang="en-US" b="1">
                <a:solidFill>
                  <a:srgbClr val="002060"/>
                </a:solidFill>
                <a:latin typeface="Meiryo" panose="020B0604030504040204" pitchFamily="34" charset="-128"/>
                <a:ea typeface="Meiryo" panose="020B0604030504040204" pitchFamily="34" charset="-128"/>
                <a:cs typeface="Meiryo" charset="-128"/>
              </a:rPr>
              <a:t>オープン・システムの時代</a:t>
            </a:r>
            <a:endParaRPr kumimoji="1" lang="ja-JP" altLang="en-US" b="1" dirty="0">
              <a:solidFill>
                <a:srgbClr val="002060"/>
              </a:solidFill>
              <a:latin typeface="Meiryo" panose="020B0604030504040204" pitchFamily="34" charset="-128"/>
              <a:ea typeface="Meiryo" panose="020B0604030504040204" pitchFamily="34" charset="-128"/>
              <a:cs typeface="Meiryo" charset="-128"/>
            </a:endParaRPr>
          </a:p>
        </p:txBody>
      </p:sp>
      <p:sp>
        <p:nvSpPr>
          <p:cNvPr id="445" name="テキスト ボックス 444">
            <a:extLst>
              <a:ext uri="{FF2B5EF4-FFF2-40B4-BE49-F238E27FC236}">
                <a16:creationId xmlns:a16="http://schemas.microsoft.com/office/drawing/2014/main" id="{8E9CECE1-63E9-CE41-6971-93AF1C31D78B}"/>
              </a:ext>
            </a:extLst>
          </p:cNvPr>
          <p:cNvSpPr txBox="1"/>
          <p:nvPr/>
        </p:nvSpPr>
        <p:spPr>
          <a:xfrm>
            <a:off x="1513590" y="6332359"/>
            <a:ext cx="1800494" cy="369332"/>
          </a:xfrm>
          <a:prstGeom prst="rect">
            <a:avLst/>
          </a:prstGeom>
          <a:noFill/>
        </p:spPr>
        <p:txBody>
          <a:bodyPr wrap="none" rtlCol="0">
            <a:spAutoFit/>
          </a:bodyPr>
          <a:lstStyle/>
          <a:p>
            <a:pPr algn="ctr"/>
            <a:r>
              <a:rPr kumimoji="1" lang="ja-JP" altLang="en-US" b="1">
                <a:solidFill>
                  <a:srgbClr val="002060"/>
                </a:solidFill>
                <a:latin typeface="Meiryo" panose="020B0604030504040204" pitchFamily="34" charset="-128"/>
                <a:ea typeface="Meiryo" panose="020B0604030504040204" pitchFamily="34" charset="-128"/>
                <a:cs typeface="Meiryo" charset="-128"/>
              </a:rPr>
              <a:t>クラウドの時代</a:t>
            </a:r>
            <a:endParaRPr kumimoji="1" lang="ja-JP" altLang="en-US" b="1" dirty="0">
              <a:solidFill>
                <a:srgbClr val="002060"/>
              </a:solidFill>
              <a:latin typeface="Meiryo" panose="020B0604030504040204" pitchFamily="34" charset="-128"/>
              <a:ea typeface="Meiryo" panose="020B0604030504040204" pitchFamily="34" charset="-128"/>
              <a:cs typeface="Meiryo" charset="-128"/>
            </a:endParaRPr>
          </a:p>
        </p:txBody>
      </p:sp>
      <p:sp>
        <p:nvSpPr>
          <p:cNvPr id="4" name="正方形/長方形 3">
            <a:extLst>
              <a:ext uri="{FF2B5EF4-FFF2-40B4-BE49-F238E27FC236}">
                <a16:creationId xmlns:a16="http://schemas.microsoft.com/office/drawing/2014/main" id="{95C05FE4-685A-249F-E0D5-7852B3F3F385}"/>
              </a:ext>
            </a:extLst>
          </p:cNvPr>
          <p:cNvSpPr/>
          <p:nvPr/>
        </p:nvSpPr>
        <p:spPr>
          <a:xfrm>
            <a:off x="581012" y="1891153"/>
            <a:ext cx="552180" cy="392489"/>
          </a:xfrm>
          <a:prstGeom prst="rect">
            <a:avLst/>
          </a:prstGeom>
          <a:solidFill>
            <a:schemeClr val="tx2">
              <a:lumMod val="50000"/>
              <a:alpha val="52157"/>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600" dirty="0">
                <a:solidFill>
                  <a:srgbClr val="FFFFFF"/>
                </a:solidFill>
                <a:latin typeface="Meiryo" panose="020B0604030504040204" pitchFamily="34" charset="-128"/>
                <a:ea typeface="Meiryo" panose="020B0604030504040204" pitchFamily="34" charset="-128"/>
                <a:cs typeface="ＭＳ Ｐゴシック"/>
              </a:rPr>
              <a:t>OS</a:t>
            </a:r>
            <a:r>
              <a:rPr lang="ja-JP" altLang="en-US" sz="600">
                <a:solidFill>
                  <a:srgbClr val="FFFFFF"/>
                </a:solidFill>
                <a:latin typeface="Meiryo" panose="020B0604030504040204" pitchFamily="34" charset="-128"/>
                <a:ea typeface="Meiryo" panose="020B0604030504040204" pitchFamily="34" charset="-128"/>
                <a:cs typeface="ＭＳ Ｐゴシック"/>
              </a:rPr>
              <a:t>的機能</a:t>
            </a:r>
            <a:endParaRPr kumimoji="1" lang="ja-JP" altLang="en-US" sz="600" dirty="0">
              <a:solidFill>
                <a:srgbClr val="FFFFFF"/>
              </a:solidFill>
              <a:latin typeface="Meiryo" panose="020B0604030504040204" pitchFamily="34" charset="-128"/>
              <a:ea typeface="Meiryo" panose="020B0604030504040204" pitchFamily="34" charset="-128"/>
              <a:cs typeface="ＭＳ Ｐゴシック"/>
            </a:endParaRPr>
          </a:p>
        </p:txBody>
      </p:sp>
      <p:sp>
        <p:nvSpPr>
          <p:cNvPr id="240" name="正方形/長方形 239">
            <a:extLst>
              <a:ext uri="{FF2B5EF4-FFF2-40B4-BE49-F238E27FC236}">
                <a16:creationId xmlns:a16="http://schemas.microsoft.com/office/drawing/2014/main" id="{1C58038E-14B5-B85A-532D-2761BCA832B6}"/>
              </a:ext>
            </a:extLst>
          </p:cNvPr>
          <p:cNvSpPr/>
          <p:nvPr/>
        </p:nvSpPr>
        <p:spPr>
          <a:xfrm>
            <a:off x="1363021" y="1952067"/>
            <a:ext cx="552180" cy="194224"/>
          </a:xfrm>
          <a:prstGeom prst="rect">
            <a:avLst/>
          </a:prstGeom>
          <a:solidFill>
            <a:srgbClr val="0432FF">
              <a:alpha val="52157"/>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600" dirty="0">
                <a:solidFill>
                  <a:srgbClr val="FFFFFF"/>
                </a:solidFill>
                <a:latin typeface="Meiryo" panose="020B0604030504040204" pitchFamily="34" charset="-128"/>
                <a:ea typeface="Meiryo" panose="020B0604030504040204" pitchFamily="34" charset="-128"/>
                <a:cs typeface="ＭＳ Ｐゴシック"/>
              </a:rPr>
              <a:t>OS</a:t>
            </a:r>
            <a:r>
              <a:rPr lang="ja-JP" altLang="en-US" sz="600">
                <a:solidFill>
                  <a:srgbClr val="FFFFFF"/>
                </a:solidFill>
                <a:latin typeface="Meiryo" panose="020B0604030504040204" pitchFamily="34" charset="-128"/>
                <a:ea typeface="Meiryo" panose="020B0604030504040204" pitchFamily="34" charset="-128"/>
                <a:cs typeface="ＭＳ Ｐゴシック"/>
              </a:rPr>
              <a:t>的機能</a:t>
            </a:r>
            <a:endParaRPr kumimoji="1" lang="ja-JP" altLang="en-US" sz="600" dirty="0">
              <a:solidFill>
                <a:srgbClr val="FFFFFF"/>
              </a:solidFill>
              <a:latin typeface="Meiryo" panose="020B0604030504040204" pitchFamily="34" charset="-128"/>
              <a:ea typeface="Meiryo" panose="020B0604030504040204" pitchFamily="34" charset="-128"/>
              <a:cs typeface="ＭＳ Ｐゴシック"/>
            </a:endParaRPr>
          </a:p>
        </p:txBody>
      </p:sp>
      <p:sp>
        <p:nvSpPr>
          <p:cNvPr id="241" name="正方形/長方形 240">
            <a:extLst>
              <a:ext uri="{FF2B5EF4-FFF2-40B4-BE49-F238E27FC236}">
                <a16:creationId xmlns:a16="http://schemas.microsoft.com/office/drawing/2014/main" id="{FA6E9032-4990-EF67-1274-2AB90FDD7931}"/>
              </a:ext>
            </a:extLst>
          </p:cNvPr>
          <p:cNvSpPr/>
          <p:nvPr/>
        </p:nvSpPr>
        <p:spPr>
          <a:xfrm>
            <a:off x="2148246" y="2075847"/>
            <a:ext cx="552180" cy="211173"/>
          </a:xfrm>
          <a:prstGeom prst="rect">
            <a:avLst/>
          </a:prstGeom>
          <a:solidFill>
            <a:srgbClr val="0070C0">
              <a:alpha val="52157"/>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600" dirty="0">
                <a:solidFill>
                  <a:srgbClr val="FFFFFF"/>
                </a:solidFill>
                <a:latin typeface="Meiryo" panose="020B0604030504040204" pitchFamily="34" charset="-128"/>
                <a:ea typeface="Meiryo" panose="020B0604030504040204" pitchFamily="34" charset="-128"/>
                <a:cs typeface="ＭＳ Ｐゴシック"/>
              </a:rPr>
              <a:t>OS</a:t>
            </a:r>
            <a:r>
              <a:rPr lang="ja-JP" altLang="en-US" sz="600">
                <a:solidFill>
                  <a:srgbClr val="FFFFFF"/>
                </a:solidFill>
                <a:latin typeface="Meiryo" panose="020B0604030504040204" pitchFamily="34" charset="-128"/>
                <a:ea typeface="Meiryo" panose="020B0604030504040204" pitchFamily="34" charset="-128"/>
                <a:cs typeface="ＭＳ Ｐゴシック"/>
              </a:rPr>
              <a:t>的機能</a:t>
            </a:r>
            <a:endParaRPr kumimoji="1" lang="ja-JP" altLang="en-US" sz="600" dirty="0">
              <a:solidFill>
                <a:srgbClr val="FFFFFF"/>
              </a:solidFill>
              <a:latin typeface="Meiryo" panose="020B0604030504040204" pitchFamily="34" charset="-128"/>
              <a:ea typeface="Meiryo" panose="020B0604030504040204" pitchFamily="34" charset="-128"/>
              <a:cs typeface="ＭＳ Ｐゴシック"/>
            </a:endParaRPr>
          </a:p>
        </p:txBody>
      </p:sp>
    </p:spTree>
    <p:extLst>
      <p:ext uri="{BB962C8B-B14F-4D97-AF65-F5344CB8AC3E}">
        <p14:creationId xmlns:p14="http://schemas.microsoft.com/office/powerpoint/2010/main" val="2841527482"/>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7AF4686-D54C-1255-5291-423714B6671C}"/>
            </a:ext>
          </a:extLst>
        </p:cNvPr>
        <p:cNvGrpSpPr/>
        <p:nvPr/>
      </p:nvGrpSpPr>
      <p:grpSpPr>
        <a:xfrm>
          <a:off x="0" y="0"/>
          <a:ext cx="0" cy="0"/>
          <a:chOff x="0" y="0"/>
          <a:chExt cx="0" cy="0"/>
        </a:xfrm>
      </p:grpSpPr>
      <p:sp>
        <p:nvSpPr>
          <p:cNvPr id="157" name="正方形/長方形 156">
            <a:extLst>
              <a:ext uri="{FF2B5EF4-FFF2-40B4-BE49-F238E27FC236}">
                <a16:creationId xmlns:a16="http://schemas.microsoft.com/office/drawing/2014/main" id="{935A3900-4E42-5124-94E2-5D74B39A0B2F}"/>
              </a:ext>
            </a:extLst>
          </p:cNvPr>
          <p:cNvSpPr/>
          <p:nvPr/>
        </p:nvSpPr>
        <p:spPr>
          <a:xfrm>
            <a:off x="5971897" y="2508517"/>
            <a:ext cx="2963763" cy="3046938"/>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58" name="正方形/長方形 157">
            <a:extLst>
              <a:ext uri="{FF2B5EF4-FFF2-40B4-BE49-F238E27FC236}">
                <a16:creationId xmlns:a16="http://schemas.microsoft.com/office/drawing/2014/main" id="{1821B254-FECC-2A23-5026-83344B21E383}"/>
              </a:ext>
            </a:extLst>
          </p:cNvPr>
          <p:cNvSpPr/>
          <p:nvPr/>
        </p:nvSpPr>
        <p:spPr>
          <a:xfrm>
            <a:off x="6015306" y="2347496"/>
            <a:ext cx="2872031" cy="2311698"/>
          </a:xfrm>
          <a:prstGeom prst="rect">
            <a:avLst/>
          </a:prstGeom>
          <a:solidFill>
            <a:schemeClr val="accent5"/>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93" name="正方形/長方形 192">
            <a:extLst>
              <a:ext uri="{FF2B5EF4-FFF2-40B4-BE49-F238E27FC236}">
                <a16:creationId xmlns:a16="http://schemas.microsoft.com/office/drawing/2014/main" id="{E1FF8E96-AD8B-C444-564B-ADF1A01BC892}"/>
              </a:ext>
            </a:extLst>
          </p:cNvPr>
          <p:cNvSpPr/>
          <p:nvPr/>
        </p:nvSpPr>
        <p:spPr>
          <a:xfrm>
            <a:off x="6063629" y="2345706"/>
            <a:ext cx="2780125" cy="1840112"/>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2" name="タイトル 1">
            <a:extLst>
              <a:ext uri="{FF2B5EF4-FFF2-40B4-BE49-F238E27FC236}">
                <a16:creationId xmlns:a16="http://schemas.microsoft.com/office/drawing/2014/main" id="{8B5FDD84-83A6-FBE0-4A04-9481864C351C}"/>
              </a:ext>
            </a:extLst>
          </p:cNvPr>
          <p:cNvSpPr>
            <a:spLocks noGrp="1"/>
          </p:cNvSpPr>
          <p:nvPr>
            <p:ph type="title"/>
          </p:nvPr>
        </p:nvSpPr>
        <p:spPr/>
        <p:txBody>
          <a:bodyPr/>
          <a:lstStyle/>
          <a:p>
            <a:r>
              <a:rPr lang="ja-JP" altLang="en-US"/>
              <a:t>物理システム・仮想化・コンテナの比較</a:t>
            </a:r>
            <a:endParaRPr lang="ja-JP" altLang="en-US" dirty="0"/>
          </a:p>
        </p:txBody>
      </p:sp>
      <p:sp>
        <p:nvSpPr>
          <p:cNvPr id="6" name="正方形/長方形 5">
            <a:extLst>
              <a:ext uri="{FF2B5EF4-FFF2-40B4-BE49-F238E27FC236}">
                <a16:creationId xmlns:a16="http://schemas.microsoft.com/office/drawing/2014/main" id="{FBC15903-7AF6-51C2-2ECD-551ADB6AFB9C}"/>
              </a:ext>
            </a:extLst>
          </p:cNvPr>
          <p:cNvSpPr/>
          <p:nvPr/>
        </p:nvSpPr>
        <p:spPr>
          <a:xfrm>
            <a:off x="185544" y="2276963"/>
            <a:ext cx="883684" cy="3281986"/>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7" name="正方形/長方形 6">
            <a:extLst>
              <a:ext uri="{FF2B5EF4-FFF2-40B4-BE49-F238E27FC236}">
                <a16:creationId xmlns:a16="http://schemas.microsoft.com/office/drawing/2014/main" id="{0D6D8B80-8C0E-A12D-59F4-7C1E1276532B}"/>
              </a:ext>
            </a:extLst>
          </p:cNvPr>
          <p:cNvSpPr/>
          <p:nvPr/>
        </p:nvSpPr>
        <p:spPr>
          <a:xfrm>
            <a:off x="261741" y="3371088"/>
            <a:ext cx="758703" cy="386628"/>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0" name="テキスト ボックス 9">
            <a:extLst>
              <a:ext uri="{FF2B5EF4-FFF2-40B4-BE49-F238E27FC236}">
                <a16:creationId xmlns:a16="http://schemas.microsoft.com/office/drawing/2014/main" id="{C526A684-049C-81BB-4A9F-81702F78D5A7}"/>
              </a:ext>
            </a:extLst>
          </p:cNvPr>
          <p:cNvSpPr txBox="1"/>
          <p:nvPr/>
        </p:nvSpPr>
        <p:spPr>
          <a:xfrm>
            <a:off x="185544" y="5251258"/>
            <a:ext cx="883225" cy="307777"/>
          </a:xfrm>
          <a:prstGeom prst="rect">
            <a:avLst/>
          </a:prstGeom>
          <a:noFill/>
          <a:ln>
            <a:noFill/>
          </a:ln>
        </p:spPr>
        <p:txBody>
          <a:bodyPr wrap="square" rtlCol="0">
            <a:spAutoFit/>
          </a:bodyPr>
          <a:lstStyle/>
          <a:p>
            <a:pPr algn="ctr"/>
            <a:r>
              <a:rPr kumimoji="1" lang="ja-JP" altLang="en-US" sz="800" b="1">
                <a:solidFill>
                  <a:srgbClr val="FFFFFF"/>
                </a:solidFill>
                <a:latin typeface="Meiryo" panose="020B0604030504040204" pitchFamily="34" charset="-128"/>
                <a:ea typeface="Meiryo" panose="020B0604030504040204" pitchFamily="34" charset="-128"/>
              </a:rPr>
              <a:t>物理サーバー</a:t>
            </a:r>
            <a:endParaRPr kumimoji="1" lang="en-US" altLang="ja-JP" sz="800" b="1" dirty="0">
              <a:solidFill>
                <a:srgbClr val="FFFFFF"/>
              </a:solidFill>
              <a:latin typeface="Meiryo" panose="020B0604030504040204" pitchFamily="34" charset="-128"/>
              <a:ea typeface="Meiryo" panose="020B0604030504040204" pitchFamily="34" charset="-128"/>
            </a:endParaRPr>
          </a:p>
          <a:p>
            <a:pPr algn="ctr"/>
            <a:r>
              <a:rPr lang="ja-JP" altLang="en-US" sz="600">
                <a:solidFill>
                  <a:srgbClr val="FFFFFF"/>
                </a:solidFill>
                <a:latin typeface="Meiryo" panose="020B0604030504040204" pitchFamily="34" charset="-128"/>
                <a:ea typeface="Meiryo" panose="020B0604030504040204" pitchFamily="34" charset="-128"/>
              </a:rPr>
              <a:t>（ハードウェア）</a:t>
            </a:r>
            <a:endParaRPr kumimoji="1" lang="ja-JP" altLang="en-US" sz="600" dirty="0">
              <a:solidFill>
                <a:srgbClr val="FFFFFF"/>
              </a:solidFill>
              <a:latin typeface="Meiryo" panose="020B0604030504040204" pitchFamily="34" charset="-128"/>
              <a:ea typeface="Meiryo" panose="020B0604030504040204" pitchFamily="34" charset="-128"/>
            </a:endParaRPr>
          </a:p>
        </p:txBody>
      </p:sp>
      <p:sp>
        <p:nvSpPr>
          <p:cNvPr id="16" name="正方形/長方形 15">
            <a:extLst>
              <a:ext uri="{FF2B5EF4-FFF2-40B4-BE49-F238E27FC236}">
                <a16:creationId xmlns:a16="http://schemas.microsoft.com/office/drawing/2014/main" id="{68FAFC4C-2D97-5409-2391-9FAC90822980}"/>
              </a:ext>
            </a:extLst>
          </p:cNvPr>
          <p:cNvSpPr/>
          <p:nvPr/>
        </p:nvSpPr>
        <p:spPr>
          <a:xfrm>
            <a:off x="261741" y="2870593"/>
            <a:ext cx="758703" cy="386628"/>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700">
                <a:solidFill>
                  <a:srgbClr val="FFFFFF"/>
                </a:solidFill>
                <a:latin typeface="Meiryo" panose="020B0604030504040204" pitchFamily="34" charset="-128"/>
                <a:ea typeface="Meiryo" panose="020B0604030504040204" pitchFamily="34" charset="-128"/>
                <a:cs typeface="ＭＳ Ｐゴシック"/>
              </a:rPr>
              <a:t>ミドルウェア</a:t>
            </a:r>
            <a:endParaRPr kumimoji="1" lang="ja-JP" altLang="en-US" sz="7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7" name="正方形/長方形 16">
            <a:extLst>
              <a:ext uri="{FF2B5EF4-FFF2-40B4-BE49-F238E27FC236}">
                <a16:creationId xmlns:a16="http://schemas.microsoft.com/office/drawing/2014/main" id="{5BC92824-21B9-F686-92C9-9AC56E59847D}"/>
              </a:ext>
            </a:extLst>
          </p:cNvPr>
          <p:cNvSpPr/>
          <p:nvPr/>
        </p:nvSpPr>
        <p:spPr>
          <a:xfrm>
            <a:off x="261741" y="2370098"/>
            <a:ext cx="758703" cy="386628"/>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a:solidFill>
                  <a:srgbClr val="FFFFFF"/>
                </a:solidFill>
                <a:latin typeface="Meiryo" panose="020B0604030504040204" pitchFamily="34" charset="-128"/>
                <a:ea typeface="Meiryo" panose="020B0604030504040204" pitchFamily="34" charset="-128"/>
                <a:cs typeface="ＭＳ Ｐゴシック"/>
              </a:rPr>
              <a:t>アプリ</a:t>
            </a:r>
          </a:p>
        </p:txBody>
      </p:sp>
      <p:sp>
        <p:nvSpPr>
          <p:cNvPr id="18" name="正方形/長方形 17">
            <a:extLst>
              <a:ext uri="{FF2B5EF4-FFF2-40B4-BE49-F238E27FC236}">
                <a16:creationId xmlns:a16="http://schemas.microsoft.com/office/drawing/2014/main" id="{B6D3207F-4E5C-BA9E-FE7F-D70949AD3AF1}"/>
              </a:ext>
            </a:extLst>
          </p:cNvPr>
          <p:cNvSpPr/>
          <p:nvPr/>
        </p:nvSpPr>
        <p:spPr>
          <a:xfrm>
            <a:off x="1096887" y="2276963"/>
            <a:ext cx="883684" cy="3281986"/>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9" name="正方形/長方形 18">
            <a:extLst>
              <a:ext uri="{FF2B5EF4-FFF2-40B4-BE49-F238E27FC236}">
                <a16:creationId xmlns:a16="http://schemas.microsoft.com/office/drawing/2014/main" id="{2B44CF31-D064-9E23-F43A-6EB707D95810}"/>
              </a:ext>
            </a:extLst>
          </p:cNvPr>
          <p:cNvSpPr/>
          <p:nvPr/>
        </p:nvSpPr>
        <p:spPr>
          <a:xfrm>
            <a:off x="1154593" y="3367267"/>
            <a:ext cx="771605" cy="386628"/>
          </a:xfrm>
          <a:prstGeom prst="rect">
            <a:avLst/>
          </a:prstGeom>
          <a:solidFill>
            <a:schemeClr val="accent5"/>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22" name="正方形/長方形 21">
            <a:extLst>
              <a:ext uri="{FF2B5EF4-FFF2-40B4-BE49-F238E27FC236}">
                <a16:creationId xmlns:a16="http://schemas.microsoft.com/office/drawing/2014/main" id="{70585B92-8637-78DF-1488-525DD904770A}"/>
              </a:ext>
            </a:extLst>
          </p:cNvPr>
          <p:cNvSpPr/>
          <p:nvPr/>
        </p:nvSpPr>
        <p:spPr>
          <a:xfrm>
            <a:off x="1155941" y="2370098"/>
            <a:ext cx="771605" cy="386628"/>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a:solidFill>
                  <a:srgbClr val="FFFFFF"/>
                </a:solidFill>
                <a:latin typeface="Meiryo" panose="020B0604030504040204" pitchFamily="34" charset="-128"/>
                <a:ea typeface="Meiryo" panose="020B0604030504040204" pitchFamily="34" charset="-128"/>
                <a:cs typeface="ＭＳ Ｐゴシック"/>
              </a:rPr>
              <a:t>アプリ</a:t>
            </a:r>
          </a:p>
        </p:txBody>
      </p:sp>
      <p:sp>
        <p:nvSpPr>
          <p:cNvPr id="23" name="正方形/長方形 22">
            <a:extLst>
              <a:ext uri="{FF2B5EF4-FFF2-40B4-BE49-F238E27FC236}">
                <a16:creationId xmlns:a16="http://schemas.microsoft.com/office/drawing/2014/main" id="{8C5F2F27-3BA9-482B-C111-939FA218CFB0}"/>
              </a:ext>
            </a:extLst>
          </p:cNvPr>
          <p:cNvSpPr/>
          <p:nvPr/>
        </p:nvSpPr>
        <p:spPr>
          <a:xfrm>
            <a:off x="2008689" y="2275259"/>
            <a:ext cx="883684" cy="3281986"/>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24" name="正方形/長方形 23">
            <a:extLst>
              <a:ext uri="{FF2B5EF4-FFF2-40B4-BE49-F238E27FC236}">
                <a16:creationId xmlns:a16="http://schemas.microsoft.com/office/drawing/2014/main" id="{3D6F03C5-8C6D-1A00-C372-D9F9893BFDAE}"/>
              </a:ext>
            </a:extLst>
          </p:cNvPr>
          <p:cNvSpPr/>
          <p:nvPr/>
        </p:nvSpPr>
        <p:spPr>
          <a:xfrm>
            <a:off x="2061695" y="3363130"/>
            <a:ext cx="771605" cy="386628"/>
          </a:xfrm>
          <a:prstGeom prst="rect">
            <a:avLst/>
          </a:prstGeom>
          <a:solidFill>
            <a:schemeClr val="tx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27" name="正方形/長方形 26">
            <a:extLst>
              <a:ext uri="{FF2B5EF4-FFF2-40B4-BE49-F238E27FC236}">
                <a16:creationId xmlns:a16="http://schemas.microsoft.com/office/drawing/2014/main" id="{F49C6D48-D417-9054-E4D0-EF9E72FB8A52}"/>
              </a:ext>
            </a:extLst>
          </p:cNvPr>
          <p:cNvSpPr/>
          <p:nvPr/>
        </p:nvSpPr>
        <p:spPr>
          <a:xfrm>
            <a:off x="2064492" y="2368544"/>
            <a:ext cx="771605" cy="386628"/>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a:solidFill>
                  <a:srgbClr val="FFFFFF"/>
                </a:solidFill>
                <a:latin typeface="Meiryo" panose="020B0604030504040204" pitchFamily="34" charset="-128"/>
                <a:ea typeface="Meiryo" panose="020B0604030504040204" pitchFamily="34" charset="-128"/>
                <a:cs typeface="ＭＳ Ｐゴシック"/>
              </a:rPr>
              <a:t>アプリ</a:t>
            </a:r>
          </a:p>
        </p:txBody>
      </p:sp>
      <p:sp>
        <p:nvSpPr>
          <p:cNvPr id="56" name="正方形/長方形 55">
            <a:extLst>
              <a:ext uri="{FF2B5EF4-FFF2-40B4-BE49-F238E27FC236}">
                <a16:creationId xmlns:a16="http://schemas.microsoft.com/office/drawing/2014/main" id="{057C1ED4-F769-9EF4-7E1E-2F0E2D890F8D}"/>
              </a:ext>
            </a:extLst>
          </p:cNvPr>
          <p:cNvSpPr/>
          <p:nvPr/>
        </p:nvSpPr>
        <p:spPr>
          <a:xfrm>
            <a:off x="2951517" y="2508517"/>
            <a:ext cx="2963763" cy="3046938"/>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79" name="正方形/長方形 78">
            <a:extLst>
              <a:ext uri="{FF2B5EF4-FFF2-40B4-BE49-F238E27FC236}">
                <a16:creationId xmlns:a16="http://schemas.microsoft.com/office/drawing/2014/main" id="{D1F81429-9250-D3D2-F6E0-4F7B15D1A10F}"/>
              </a:ext>
            </a:extLst>
          </p:cNvPr>
          <p:cNvSpPr/>
          <p:nvPr/>
        </p:nvSpPr>
        <p:spPr>
          <a:xfrm>
            <a:off x="2994926" y="2347496"/>
            <a:ext cx="2872031" cy="2311698"/>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80" name="正方形/長方形 79">
            <a:extLst>
              <a:ext uri="{FF2B5EF4-FFF2-40B4-BE49-F238E27FC236}">
                <a16:creationId xmlns:a16="http://schemas.microsoft.com/office/drawing/2014/main" id="{89A1F2A2-90E5-11F8-51F9-0680808D5AD0}"/>
              </a:ext>
            </a:extLst>
          </p:cNvPr>
          <p:cNvSpPr/>
          <p:nvPr/>
        </p:nvSpPr>
        <p:spPr>
          <a:xfrm>
            <a:off x="3065763" y="2275148"/>
            <a:ext cx="883684" cy="2164234"/>
          </a:xfrm>
          <a:prstGeom prst="rect">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83" name="テキスト ボックス 82">
            <a:extLst>
              <a:ext uri="{FF2B5EF4-FFF2-40B4-BE49-F238E27FC236}">
                <a16:creationId xmlns:a16="http://schemas.microsoft.com/office/drawing/2014/main" id="{14C29343-28E3-6734-0312-DD1F4651359C}"/>
              </a:ext>
            </a:extLst>
          </p:cNvPr>
          <p:cNvSpPr txBox="1"/>
          <p:nvPr/>
        </p:nvSpPr>
        <p:spPr>
          <a:xfrm>
            <a:off x="3866452" y="4453272"/>
            <a:ext cx="1136015" cy="215444"/>
          </a:xfrm>
          <a:prstGeom prst="rect">
            <a:avLst/>
          </a:prstGeom>
          <a:noFill/>
        </p:spPr>
        <p:txBody>
          <a:bodyPr wrap="square" rtlCol="0">
            <a:spAutoFit/>
          </a:bodyPr>
          <a:lstStyle/>
          <a:p>
            <a:pPr algn="ctr"/>
            <a:r>
              <a:rPr kumimoji="1" lang="ja-JP" altLang="en-US" sz="800" dirty="0">
                <a:solidFill>
                  <a:srgbClr val="FFFFFF"/>
                </a:solidFill>
                <a:latin typeface="Meiryo" panose="020B0604030504040204" pitchFamily="34" charset="-128"/>
                <a:ea typeface="Meiryo" panose="020B0604030504040204" pitchFamily="34" charset="-128"/>
              </a:rPr>
              <a:t>ハイパーバイザー</a:t>
            </a:r>
          </a:p>
        </p:txBody>
      </p:sp>
      <p:sp>
        <p:nvSpPr>
          <p:cNvPr id="84" name="テキスト ボックス 83">
            <a:extLst>
              <a:ext uri="{FF2B5EF4-FFF2-40B4-BE49-F238E27FC236}">
                <a16:creationId xmlns:a16="http://schemas.microsoft.com/office/drawing/2014/main" id="{266C59C4-84E7-96EF-89C0-45D959224AA4}"/>
              </a:ext>
            </a:extLst>
          </p:cNvPr>
          <p:cNvSpPr txBox="1"/>
          <p:nvPr/>
        </p:nvSpPr>
        <p:spPr>
          <a:xfrm>
            <a:off x="3070235" y="4215266"/>
            <a:ext cx="883684" cy="215444"/>
          </a:xfrm>
          <a:prstGeom prst="rect">
            <a:avLst/>
          </a:prstGeom>
          <a:noFill/>
          <a:ln>
            <a:noFill/>
          </a:ln>
        </p:spPr>
        <p:txBody>
          <a:bodyPr wrap="square" rtlCol="0">
            <a:spAutoFit/>
          </a:bodyPr>
          <a:lstStyle/>
          <a:p>
            <a:pPr algn="ctr"/>
            <a:r>
              <a:rPr kumimoji="1" lang="ja-JP" altLang="en-US" sz="800" b="1" dirty="0">
                <a:solidFill>
                  <a:srgbClr val="FFFFFF"/>
                </a:solidFill>
                <a:latin typeface="Meiryo" panose="020B0604030504040204" pitchFamily="34" charset="-128"/>
                <a:ea typeface="Meiryo" panose="020B0604030504040204" pitchFamily="34" charset="-128"/>
              </a:rPr>
              <a:t>仮想サーバー</a:t>
            </a:r>
          </a:p>
        </p:txBody>
      </p:sp>
      <p:sp>
        <p:nvSpPr>
          <p:cNvPr id="87" name="正方形/長方形 86">
            <a:extLst>
              <a:ext uri="{FF2B5EF4-FFF2-40B4-BE49-F238E27FC236}">
                <a16:creationId xmlns:a16="http://schemas.microsoft.com/office/drawing/2014/main" id="{F4FA9EC9-C7EB-5FAE-0D42-8F21A0B9D88F}"/>
              </a:ext>
            </a:extLst>
          </p:cNvPr>
          <p:cNvSpPr/>
          <p:nvPr/>
        </p:nvSpPr>
        <p:spPr>
          <a:xfrm>
            <a:off x="3993526" y="2275148"/>
            <a:ext cx="883684" cy="2164234"/>
          </a:xfrm>
          <a:prstGeom prst="rect">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89" name="テキスト ボックス 88">
            <a:extLst>
              <a:ext uri="{FF2B5EF4-FFF2-40B4-BE49-F238E27FC236}">
                <a16:creationId xmlns:a16="http://schemas.microsoft.com/office/drawing/2014/main" id="{BECCF706-0F30-4551-6B9D-7FAA45F6F821}"/>
              </a:ext>
            </a:extLst>
          </p:cNvPr>
          <p:cNvSpPr txBox="1"/>
          <p:nvPr/>
        </p:nvSpPr>
        <p:spPr>
          <a:xfrm>
            <a:off x="3989054" y="4213498"/>
            <a:ext cx="883684" cy="215444"/>
          </a:xfrm>
          <a:prstGeom prst="rect">
            <a:avLst/>
          </a:prstGeom>
          <a:noFill/>
          <a:ln>
            <a:noFill/>
          </a:ln>
        </p:spPr>
        <p:txBody>
          <a:bodyPr wrap="square" rtlCol="0">
            <a:spAutoFit/>
          </a:bodyPr>
          <a:lstStyle/>
          <a:p>
            <a:pPr algn="ctr"/>
            <a:r>
              <a:rPr kumimoji="1" lang="ja-JP" altLang="en-US" sz="800" b="1" dirty="0">
                <a:solidFill>
                  <a:srgbClr val="FFFFFF"/>
                </a:solidFill>
                <a:latin typeface="Meiryo" panose="020B0604030504040204" pitchFamily="34" charset="-128"/>
                <a:ea typeface="Meiryo" panose="020B0604030504040204" pitchFamily="34" charset="-128"/>
              </a:rPr>
              <a:t>仮想サーバー</a:t>
            </a:r>
          </a:p>
        </p:txBody>
      </p:sp>
      <p:sp>
        <p:nvSpPr>
          <p:cNvPr id="92" name="正方形/長方形 91">
            <a:extLst>
              <a:ext uri="{FF2B5EF4-FFF2-40B4-BE49-F238E27FC236}">
                <a16:creationId xmlns:a16="http://schemas.microsoft.com/office/drawing/2014/main" id="{125A72B7-6FBA-4E69-14CC-CC8618DD30F3}"/>
              </a:ext>
            </a:extLst>
          </p:cNvPr>
          <p:cNvSpPr/>
          <p:nvPr/>
        </p:nvSpPr>
        <p:spPr>
          <a:xfrm>
            <a:off x="4921999" y="2275148"/>
            <a:ext cx="883684" cy="2164234"/>
          </a:xfrm>
          <a:prstGeom prst="rect">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94" name="テキスト ボックス 93">
            <a:extLst>
              <a:ext uri="{FF2B5EF4-FFF2-40B4-BE49-F238E27FC236}">
                <a16:creationId xmlns:a16="http://schemas.microsoft.com/office/drawing/2014/main" id="{5B197676-5E13-5AC7-36C8-2F9A1E0BBBF6}"/>
              </a:ext>
            </a:extLst>
          </p:cNvPr>
          <p:cNvSpPr txBox="1"/>
          <p:nvPr/>
        </p:nvSpPr>
        <p:spPr>
          <a:xfrm>
            <a:off x="4934202" y="4213498"/>
            <a:ext cx="880727" cy="215444"/>
          </a:xfrm>
          <a:prstGeom prst="rect">
            <a:avLst/>
          </a:prstGeom>
          <a:noFill/>
          <a:ln>
            <a:noFill/>
          </a:ln>
        </p:spPr>
        <p:txBody>
          <a:bodyPr wrap="square" rtlCol="0">
            <a:spAutoFit/>
          </a:bodyPr>
          <a:lstStyle/>
          <a:p>
            <a:pPr algn="ctr"/>
            <a:r>
              <a:rPr kumimoji="1" lang="ja-JP" altLang="en-US" sz="800" b="1" dirty="0">
                <a:solidFill>
                  <a:srgbClr val="FFFFFF"/>
                </a:solidFill>
                <a:latin typeface="Meiryo" panose="020B0604030504040204" pitchFamily="34" charset="-128"/>
                <a:ea typeface="Meiryo" panose="020B0604030504040204" pitchFamily="34" charset="-128"/>
              </a:rPr>
              <a:t>仮想サーバー</a:t>
            </a:r>
          </a:p>
        </p:txBody>
      </p:sp>
      <p:sp>
        <p:nvSpPr>
          <p:cNvPr id="117" name="フローチャート: 磁気ディスク 116">
            <a:extLst>
              <a:ext uri="{FF2B5EF4-FFF2-40B4-BE49-F238E27FC236}">
                <a16:creationId xmlns:a16="http://schemas.microsoft.com/office/drawing/2014/main" id="{D9FDD101-C777-6B03-DDE9-552FAA75648F}"/>
              </a:ext>
            </a:extLst>
          </p:cNvPr>
          <p:cNvSpPr/>
          <p:nvPr/>
        </p:nvSpPr>
        <p:spPr>
          <a:xfrm>
            <a:off x="707016" y="4738582"/>
            <a:ext cx="299314" cy="362760"/>
          </a:xfrm>
          <a:prstGeom prst="flowChartMagneticDisk">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18" name="正方形/長方形 117">
            <a:extLst>
              <a:ext uri="{FF2B5EF4-FFF2-40B4-BE49-F238E27FC236}">
                <a16:creationId xmlns:a16="http://schemas.microsoft.com/office/drawing/2014/main" id="{140F36A9-4912-5584-A603-573BACD49C66}"/>
              </a:ext>
            </a:extLst>
          </p:cNvPr>
          <p:cNvSpPr/>
          <p:nvPr/>
        </p:nvSpPr>
        <p:spPr>
          <a:xfrm>
            <a:off x="275806" y="4929016"/>
            <a:ext cx="372359" cy="166720"/>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19" name="正方形/長方形 118">
            <a:extLst>
              <a:ext uri="{FF2B5EF4-FFF2-40B4-BE49-F238E27FC236}">
                <a16:creationId xmlns:a16="http://schemas.microsoft.com/office/drawing/2014/main" id="{93209E8C-CEAF-5141-06EC-3E0BDD8B22F3}"/>
              </a:ext>
            </a:extLst>
          </p:cNvPr>
          <p:cNvSpPr/>
          <p:nvPr/>
        </p:nvSpPr>
        <p:spPr>
          <a:xfrm>
            <a:off x="275806" y="4732976"/>
            <a:ext cx="372359" cy="166720"/>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1" name="テキスト ボックス 10">
            <a:extLst>
              <a:ext uri="{FF2B5EF4-FFF2-40B4-BE49-F238E27FC236}">
                <a16:creationId xmlns:a16="http://schemas.microsoft.com/office/drawing/2014/main" id="{6F7898B1-6B6E-8EFA-67F9-A22F0E6BBCBA}"/>
              </a:ext>
            </a:extLst>
          </p:cNvPr>
          <p:cNvSpPr txBox="1"/>
          <p:nvPr/>
        </p:nvSpPr>
        <p:spPr>
          <a:xfrm>
            <a:off x="178398" y="1919231"/>
            <a:ext cx="2706828" cy="338554"/>
          </a:xfrm>
          <a:prstGeom prst="rect">
            <a:avLst/>
          </a:prstGeom>
          <a:noFill/>
        </p:spPr>
        <p:txBody>
          <a:bodyPr wrap="square" rtlCol="0">
            <a:spAutoFit/>
          </a:bodyPr>
          <a:lstStyle/>
          <a:p>
            <a:pPr algn="ctr"/>
            <a:r>
              <a:rPr kumimoji="1" lang="ja-JP" altLang="en-US" sz="1600" dirty="0">
                <a:solidFill>
                  <a:srgbClr val="0000FF"/>
                </a:solidFill>
                <a:latin typeface="Meiryo" panose="020B0604030504040204" pitchFamily="34" charset="-128"/>
                <a:ea typeface="Meiryo" panose="020B0604030504040204" pitchFamily="34" charset="-128"/>
              </a:rPr>
              <a:t>物理システム</a:t>
            </a:r>
          </a:p>
        </p:txBody>
      </p:sp>
      <p:sp>
        <p:nvSpPr>
          <p:cNvPr id="128" name="テキスト ボックス 127">
            <a:extLst>
              <a:ext uri="{FF2B5EF4-FFF2-40B4-BE49-F238E27FC236}">
                <a16:creationId xmlns:a16="http://schemas.microsoft.com/office/drawing/2014/main" id="{71DFF4DE-13E7-0F06-090B-83066992DE13}"/>
              </a:ext>
            </a:extLst>
          </p:cNvPr>
          <p:cNvSpPr txBox="1"/>
          <p:nvPr/>
        </p:nvSpPr>
        <p:spPr>
          <a:xfrm>
            <a:off x="2927206" y="1917441"/>
            <a:ext cx="3014507" cy="338554"/>
          </a:xfrm>
          <a:prstGeom prst="rect">
            <a:avLst/>
          </a:prstGeom>
          <a:noFill/>
        </p:spPr>
        <p:txBody>
          <a:bodyPr wrap="square" rtlCol="0">
            <a:spAutoFit/>
          </a:bodyPr>
          <a:lstStyle/>
          <a:p>
            <a:pPr algn="ctr"/>
            <a:r>
              <a:rPr kumimoji="1" lang="ja-JP" altLang="en-US" sz="1600">
                <a:solidFill>
                  <a:srgbClr val="0000FF"/>
                </a:solidFill>
                <a:latin typeface="Meiryo" panose="020B0604030504040204" pitchFamily="34" charset="-128"/>
                <a:ea typeface="Meiryo" panose="020B0604030504040204" pitchFamily="34" charset="-128"/>
              </a:rPr>
              <a:t>仮想化されたシステム</a:t>
            </a:r>
            <a:endParaRPr kumimoji="1" lang="ja-JP" altLang="en-US" sz="1600" dirty="0">
              <a:solidFill>
                <a:srgbClr val="0000FF"/>
              </a:solidFill>
              <a:latin typeface="Meiryo" panose="020B0604030504040204" pitchFamily="34" charset="-128"/>
              <a:ea typeface="Meiryo" panose="020B0604030504040204" pitchFamily="34" charset="-128"/>
            </a:endParaRPr>
          </a:p>
        </p:txBody>
      </p:sp>
      <p:sp>
        <p:nvSpPr>
          <p:cNvPr id="62" name="正方形/長方形 61">
            <a:extLst>
              <a:ext uri="{FF2B5EF4-FFF2-40B4-BE49-F238E27FC236}">
                <a16:creationId xmlns:a16="http://schemas.microsoft.com/office/drawing/2014/main" id="{4319DF3E-42DC-4EF4-17E7-3874996CB438}"/>
              </a:ext>
            </a:extLst>
          </p:cNvPr>
          <p:cNvSpPr/>
          <p:nvPr/>
        </p:nvSpPr>
        <p:spPr>
          <a:xfrm>
            <a:off x="1155716" y="2874433"/>
            <a:ext cx="758703" cy="386628"/>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700">
                <a:solidFill>
                  <a:srgbClr val="FFFFFF"/>
                </a:solidFill>
                <a:latin typeface="Meiryo" panose="020B0604030504040204" pitchFamily="34" charset="-128"/>
                <a:ea typeface="Meiryo" panose="020B0604030504040204" pitchFamily="34" charset="-128"/>
                <a:cs typeface="ＭＳ Ｐゴシック"/>
              </a:rPr>
              <a:t>ミドルウェア</a:t>
            </a:r>
            <a:endParaRPr kumimoji="1" lang="ja-JP" altLang="en-US" sz="700" dirty="0">
              <a:solidFill>
                <a:srgbClr val="FFFFFF"/>
              </a:solidFill>
              <a:latin typeface="Meiryo" panose="020B0604030504040204" pitchFamily="34" charset="-128"/>
              <a:ea typeface="Meiryo" panose="020B0604030504040204" pitchFamily="34" charset="-128"/>
              <a:cs typeface="ＭＳ Ｐゴシック"/>
            </a:endParaRPr>
          </a:p>
        </p:txBody>
      </p:sp>
      <p:sp>
        <p:nvSpPr>
          <p:cNvPr id="63" name="正方形/長方形 62">
            <a:extLst>
              <a:ext uri="{FF2B5EF4-FFF2-40B4-BE49-F238E27FC236}">
                <a16:creationId xmlns:a16="http://schemas.microsoft.com/office/drawing/2014/main" id="{B7386887-59E4-AEDF-4BAB-E74A7CE23A21}"/>
              </a:ext>
            </a:extLst>
          </p:cNvPr>
          <p:cNvSpPr/>
          <p:nvPr/>
        </p:nvSpPr>
        <p:spPr>
          <a:xfrm>
            <a:off x="2061470" y="2874711"/>
            <a:ext cx="758703" cy="386628"/>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700">
                <a:solidFill>
                  <a:srgbClr val="FFFFFF"/>
                </a:solidFill>
                <a:latin typeface="Meiryo" panose="020B0604030504040204" pitchFamily="34" charset="-128"/>
                <a:ea typeface="Meiryo" panose="020B0604030504040204" pitchFamily="34" charset="-128"/>
                <a:cs typeface="ＭＳ Ｐゴシック"/>
              </a:rPr>
              <a:t>ミドルウェア</a:t>
            </a:r>
            <a:endParaRPr kumimoji="1" lang="ja-JP" altLang="en-US" sz="700" dirty="0">
              <a:solidFill>
                <a:srgbClr val="FFFFFF"/>
              </a:solidFill>
              <a:latin typeface="Meiryo" panose="020B0604030504040204" pitchFamily="34" charset="-128"/>
              <a:ea typeface="Meiryo" panose="020B0604030504040204" pitchFamily="34" charset="-128"/>
              <a:cs typeface="ＭＳ Ｐゴシック"/>
            </a:endParaRPr>
          </a:p>
        </p:txBody>
      </p:sp>
      <p:sp>
        <p:nvSpPr>
          <p:cNvPr id="65" name="テキスト ボックス 64">
            <a:extLst>
              <a:ext uri="{FF2B5EF4-FFF2-40B4-BE49-F238E27FC236}">
                <a16:creationId xmlns:a16="http://schemas.microsoft.com/office/drawing/2014/main" id="{BE1B79AC-3A86-68EE-D0ED-BF896FA9FCC7}"/>
              </a:ext>
            </a:extLst>
          </p:cNvPr>
          <p:cNvSpPr txBox="1"/>
          <p:nvPr/>
        </p:nvSpPr>
        <p:spPr>
          <a:xfrm>
            <a:off x="1130198" y="5251258"/>
            <a:ext cx="883225" cy="307777"/>
          </a:xfrm>
          <a:prstGeom prst="rect">
            <a:avLst/>
          </a:prstGeom>
          <a:noFill/>
          <a:ln>
            <a:noFill/>
          </a:ln>
        </p:spPr>
        <p:txBody>
          <a:bodyPr wrap="square" rtlCol="0">
            <a:spAutoFit/>
          </a:bodyPr>
          <a:lstStyle/>
          <a:p>
            <a:pPr algn="ctr"/>
            <a:r>
              <a:rPr kumimoji="1" lang="ja-JP" altLang="en-US" sz="800" b="1">
                <a:solidFill>
                  <a:srgbClr val="FFFFFF"/>
                </a:solidFill>
                <a:latin typeface="Meiryo" panose="020B0604030504040204" pitchFamily="34" charset="-128"/>
                <a:ea typeface="Meiryo" panose="020B0604030504040204" pitchFamily="34" charset="-128"/>
              </a:rPr>
              <a:t>物理サーバー</a:t>
            </a:r>
            <a:endParaRPr kumimoji="1" lang="en-US" altLang="ja-JP" sz="800" b="1" dirty="0">
              <a:solidFill>
                <a:srgbClr val="FFFFFF"/>
              </a:solidFill>
              <a:latin typeface="Meiryo" panose="020B0604030504040204" pitchFamily="34" charset="-128"/>
              <a:ea typeface="Meiryo" panose="020B0604030504040204" pitchFamily="34" charset="-128"/>
            </a:endParaRPr>
          </a:p>
          <a:p>
            <a:pPr algn="ctr"/>
            <a:r>
              <a:rPr lang="ja-JP" altLang="en-US" sz="600">
                <a:solidFill>
                  <a:srgbClr val="FFFFFF"/>
                </a:solidFill>
                <a:latin typeface="Meiryo" panose="020B0604030504040204" pitchFamily="34" charset="-128"/>
                <a:ea typeface="Meiryo" panose="020B0604030504040204" pitchFamily="34" charset="-128"/>
              </a:rPr>
              <a:t>（ハードウェア）</a:t>
            </a:r>
            <a:endParaRPr kumimoji="1" lang="ja-JP" altLang="en-US" sz="600" dirty="0">
              <a:solidFill>
                <a:srgbClr val="FFFFFF"/>
              </a:solidFill>
              <a:latin typeface="Meiryo" panose="020B0604030504040204" pitchFamily="34" charset="-128"/>
              <a:ea typeface="Meiryo" panose="020B0604030504040204" pitchFamily="34" charset="-128"/>
            </a:endParaRPr>
          </a:p>
        </p:txBody>
      </p:sp>
      <p:sp>
        <p:nvSpPr>
          <p:cNvPr id="66" name="テキスト ボックス 65">
            <a:extLst>
              <a:ext uri="{FF2B5EF4-FFF2-40B4-BE49-F238E27FC236}">
                <a16:creationId xmlns:a16="http://schemas.microsoft.com/office/drawing/2014/main" id="{C3188FDB-611C-29C3-7FE3-76D1AEC069F8}"/>
              </a:ext>
            </a:extLst>
          </p:cNvPr>
          <p:cNvSpPr txBox="1"/>
          <p:nvPr/>
        </p:nvSpPr>
        <p:spPr>
          <a:xfrm>
            <a:off x="2039011" y="5251258"/>
            <a:ext cx="883225" cy="307777"/>
          </a:xfrm>
          <a:prstGeom prst="rect">
            <a:avLst/>
          </a:prstGeom>
          <a:noFill/>
          <a:ln>
            <a:noFill/>
          </a:ln>
        </p:spPr>
        <p:txBody>
          <a:bodyPr wrap="square" rtlCol="0">
            <a:spAutoFit/>
          </a:bodyPr>
          <a:lstStyle/>
          <a:p>
            <a:pPr algn="ctr"/>
            <a:r>
              <a:rPr kumimoji="1" lang="ja-JP" altLang="en-US" sz="800" b="1">
                <a:solidFill>
                  <a:srgbClr val="FFFFFF"/>
                </a:solidFill>
                <a:latin typeface="Meiryo" panose="020B0604030504040204" pitchFamily="34" charset="-128"/>
                <a:ea typeface="Meiryo" panose="020B0604030504040204" pitchFamily="34" charset="-128"/>
              </a:rPr>
              <a:t>物理サーバー</a:t>
            </a:r>
            <a:endParaRPr kumimoji="1" lang="en-US" altLang="ja-JP" sz="800" b="1" dirty="0">
              <a:solidFill>
                <a:srgbClr val="FFFFFF"/>
              </a:solidFill>
              <a:latin typeface="Meiryo" panose="020B0604030504040204" pitchFamily="34" charset="-128"/>
              <a:ea typeface="Meiryo" panose="020B0604030504040204" pitchFamily="34" charset="-128"/>
            </a:endParaRPr>
          </a:p>
          <a:p>
            <a:pPr algn="ctr"/>
            <a:r>
              <a:rPr lang="ja-JP" altLang="en-US" sz="600">
                <a:solidFill>
                  <a:srgbClr val="FFFFFF"/>
                </a:solidFill>
                <a:latin typeface="Meiryo" panose="020B0604030504040204" pitchFamily="34" charset="-128"/>
                <a:ea typeface="Meiryo" panose="020B0604030504040204" pitchFamily="34" charset="-128"/>
              </a:rPr>
              <a:t>（ハードウェア）</a:t>
            </a:r>
            <a:endParaRPr kumimoji="1" lang="ja-JP" altLang="en-US" sz="600" dirty="0">
              <a:solidFill>
                <a:srgbClr val="FFFFFF"/>
              </a:solidFill>
              <a:latin typeface="Meiryo" panose="020B0604030504040204" pitchFamily="34" charset="-128"/>
              <a:ea typeface="Meiryo" panose="020B0604030504040204" pitchFamily="34" charset="-128"/>
            </a:endParaRPr>
          </a:p>
        </p:txBody>
      </p:sp>
      <p:sp>
        <p:nvSpPr>
          <p:cNvPr id="3" name="正方形/長方形 2">
            <a:extLst>
              <a:ext uri="{FF2B5EF4-FFF2-40B4-BE49-F238E27FC236}">
                <a16:creationId xmlns:a16="http://schemas.microsoft.com/office/drawing/2014/main" id="{B6D620B3-BE7D-1A18-09FF-2594BDD2AD94}"/>
              </a:ext>
            </a:extLst>
          </p:cNvPr>
          <p:cNvSpPr/>
          <p:nvPr/>
        </p:nvSpPr>
        <p:spPr>
          <a:xfrm>
            <a:off x="567635" y="5109111"/>
            <a:ext cx="569387" cy="184666"/>
          </a:xfrm>
          <a:prstGeom prst="rect">
            <a:avLst/>
          </a:prstGeom>
        </p:spPr>
        <p:txBody>
          <a:bodyPr wrap="none">
            <a:spAutoFit/>
          </a:bodyPr>
          <a:lstStyle/>
          <a:p>
            <a:pPr algn="ctr"/>
            <a:r>
              <a:rPr lang="ja-JP" altLang="en-US" sz="600">
                <a:solidFill>
                  <a:srgbClr val="FFFFFF"/>
                </a:solidFill>
                <a:latin typeface="Meiryo" panose="020B0604030504040204" pitchFamily="34" charset="-128"/>
                <a:ea typeface="Meiryo" panose="020B0604030504040204" pitchFamily="34" charset="-128"/>
                <a:cs typeface="ＭＳ Ｐゴシック"/>
              </a:rPr>
              <a:t>ストレージ</a:t>
            </a:r>
            <a:endParaRPr lang="ja-JP" altLang="en-US" sz="600" dirty="0">
              <a:solidFill>
                <a:srgbClr val="FFFFFF"/>
              </a:solidFill>
              <a:latin typeface="Meiryo" panose="020B0604030504040204" pitchFamily="34" charset="-128"/>
              <a:ea typeface="Meiryo" panose="020B0604030504040204" pitchFamily="34" charset="-128"/>
              <a:cs typeface="ＭＳ Ｐゴシック"/>
            </a:endParaRPr>
          </a:p>
        </p:txBody>
      </p:sp>
      <p:sp>
        <p:nvSpPr>
          <p:cNvPr id="68" name="正方形/長方形 67">
            <a:extLst>
              <a:ext uri="{FF2B5EF4-FFF2-40B4-BE49-F238E27FC236}">
                <a16:creationId xmlns:a16="http://schemas.microsoft.com/office/drawing/2014/main" id="{F60F389C-C477-8295-4868-AB7FE3471CE6}"/>
              </a:ext>
            </a:extLst>
          </p:cNvPr>
          <p:cNvSpPr/>
          <p:nvPr/>
        </p:nvSpPr>
        <p:spPr>
          <a:xfrm>
            <a:off x="258554" y="4917608"/>
            <a:ext cx="389851" cy="215444"/>
          </a:xfrm>
          <a:prstGeom prst="rect">
            <a:avLst/>
          </a:prstGeom>
        </p:spPr>
        <p:txBody>
          <a:bodyPr wrap="none">
            <a:spAutoFit/>
          </a:bodyPr>
          <a:lstStyle/>
          <a:p>
            <a:pPr algn="ctr"/>
            <a:r>
              <a:rPr lang="en-US" altLang="ja-JP" sz="800" dirty="0">
                <a:solidFill>
                  <a:srgbClr val="FFFFFF"/>
                </a:solidFill>
                <a:latin typeface="Meiryo" panose="020B0604030504040204" pitchFamily="34" charset="-128"/>
                <a:ea typeface="Meiryo" panose="020B0604030504040204" pitchFamily="34" charset="-128"/>
                <a:cs typeface="ＭＳ Ｐゴシック"/>
              </a:rPr>
              <a:t>CPU</a:t>
            </a:r>
            <a:endParaRPr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69" name="正方形/長方形 68">
            <a:extLst>
              <a:ext uri="{FF2B5EF4-FFF2-40B4-BE49-F238E27FC236}">
                <a16:creationId xmlns:a16="http://schemas.microsoft.com/office/drawing/2014/main" id="{E2DEC482-41B9-0F58-371F-BD611B217DDC}"/>
              </a:ext>
            </a:extLst>
          </p:cNvPr>
          <p:cNvSpPr/>
          <p:nvPr/>
        </p:nvSpPr>
        <p:spPr>
          <a:xfrm>
            <a:off x="225043" y="4722387"/>
            <a:ext cx="492444" cy="215444"/>
          </a:xfrm>
          <a:prstGeom prst="rect">
            <a:avLst/>
          </a:prstGeom>
        </p:spPr>
        <p:txBody>
          <a:bodyPr wrap="none">
            <a:spAutoFit/>
          </a:bodyPr>
          <a:lstStyle/>
          <a:p>
            <a:pPr algn="ctr"/>
            <a:r>
              <a:rPr lang="ja-JP" altLang="en-US" sz="800">
                <a:solidFill>
                  <a:srgbClr val="FFFFFF"/>
                </a:solidFill>
                <a:latin typeface="Meiryo" panose="020B0604030504040204" pitchFamily="34" charset="-128"/>
                <a:ea typeface="Meiryo" panose="020B0604030504040204" pitchFamily="34" charset="-128"/>
                <a:cs typeface="ＭＳ Ｐゴシック"/>
              </a:rPr>
              <a:t>メモリ</a:t>
            </a:r>
            <a:endParaRPr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70" name="フローチャート: 磁気ディスク 69">
            <a:extLst>
              <a:ext uri="{FF2B5EF4-FFF2-40B4-BE49-F238E27FC236}">
                <a16:creationId xmlns:a16="http://schemas.microsoft.com/office/drawing/2014/main" id="{A7223059-22FF-EA72-FCFC-1DC75BDDF90A}"/>
              </a:ext>
            </a:extLst>
          </p:cNvPr>
          <p:cNvSpPr/>
          <p:nvPr/>
        </p:nvSpPr>
        <p:spPr>
          <a:xfrm>
            <a:off x="1622184" y="4736228"/>
            <a:ext cx="299314" cy="362760"/>
          </a:xfrm>
          <a:prstGeom prst="flowChartMagneticDisk">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71" name="正方形/長方形 70">
            <a:extLst>
              <a:ext uri="{FF2B5EF4-FFF2-40B4-BE49-F238E27FC236}">
                <a16:creationId xmlns:a16="http://schemas.microsoft.com/office/drawing/2014/main" id="{1EBC2CE6-406F-3F01-8F76-D7172D4132CD}"/>
              </a:ext>
            </a:extLst>
          </p:cNvPr>
          <p:cNvSpPr/>
          <p:nvPr/>
        </p:nvSpPr>
        <p:spPr>
          <a:xfrm>
            <a:off x="1190974" y="4926662"/>
            <a:ext cx="372359" cy="166720"/>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72" name="正方形/長方形 71">
            <a:extLst>
              <a:ext uri="{FF2B5EF4-FFF2-40B4-BE49-F238E27FC236}">
                <a16:creationId xmlns:a16="http://schemas.microsoft.com/office/drawing/2014/main" id="{12E14396-103F-0CF7-90AC-A97FA7AEC2BD}"/>
              </a:ext>
            </a:extLst>
          </p:cNvPr>
          <p:cNvSpPr/>
          <p:nvPr/>
        </p:nvSpPr>
        <p:spPr>
          <a:xfrm>
            <a:off x="1190974" y="4730622"/>
            <a:ext cx="372359" cy="166720"/>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73" name="正方形/長方形 72">
            <a:extLst>
              <a:ext uri="{FF2B5EF4-FFF2-40B4-BE49-F238E27FC236}">
                <a16:creationId xmlns:a16="http://schemas.microsoft.com/office/drawing/2014/main" id="{C2E4E87B-578B-55AF-DF8B-8EA9F579C1AE}"/>
              </a:ext>
            </a:extLst>
          </p:cNvPr>
          <p:cNvSpPr/>
          <p:nvPr/>
        </p:nvSpPr>
        <p:spPr>
          <a:xfrm>
            <a:off x="1482803" y="5106757"/>
            <a:ext cx="569387" cy="184666"/>
          </a:xfrm>
          <a:prstGeom prst="rect">
            <a:avLst/>
          </a:prstGeom>
        </p:spPr>
        <p:txBody>
          <a:bodyPr wrap="none">
            <a:spAutoFit/>
          </a:bodyPr>
          <a:lstStyle/>
          <a:p>
            <a:pPr algn="ctr"/>
            <a:r>
              <a:rPr lang="ja-JP" altLang="en-US" sz="600">
                <a:solidFill>
                  <a:srgbClr val="FFFFFF"/>
                </a:solidFill>
                <a:latin typeface="Meiryo" panose="020B0604030504040204" pitchFamily="34" charset="-128"/>
                <a:ea typeface="Meiryo" panose="020B0604030504040204" pitchFamily="34" charset="-128"/>
                <a:cs typeface="ＭＳ Ｐゴシック"/>
              </a:rPr>
              <a:t>ストレージ</a:t>
            </a:r>
            <a:endParaRPr lang="ja-JP" altLang="en-US" sz="600" dirty="0">
              <a:solidFill>
                <a:srgbClr val="FFFFFF"/>
              </a:solidFill>
              <a:latin typeface="Meiryo" panose="020B0604030504040204" pitchFamily="34" charset="-128"/>
              <a:ea typeface="Meiryo" panose="020B0604030504040204" pitchFamily="34" charset="-128"/>
              <a:cs typeface="ＭＳ Ｐゴシック"/>
            </a:endParaRPr>
          </a:p>
        </p:txBody>
      </p:sp>
      <p:sp>
        <p:nvSpPr>
          <p:cNvPr id="74" name="正方形/長方形 73">
            <a:extLst>
              <a:ext uri="{FF2B5EF4-FFF2-40B4-BE49-F238E27FC236}">
                <a16:creationId xmlns:a16="http://schemas.microsoft.com/office/drawing/2014/main" id="{8A5BF257-BCBD-C141-4EDA-108E344464B7}"/>
              </a:ext>
            </a:extLst>
          </p:cNvPr>
          <p:cNvSpPr/>
          <p:nvPr/>
        </p:nvSpPr>
        <p:spPr>
          <a:xfrm>
            <a:off x="1173722" y="4915254"/>
            <a:ext cx="389851" cy="215444"/>
          </a:xfrm>
          <a:prstGeom prst="rect">
            <a:avLst/>
          </a:prstGeom>
        </p:spPr>
        <p:txBody>
          <a:bodyPr wrap="none">
            <a:spAutoFit/>
          </a:bodyPr>
          <a:lstStyle/>
          <a:p>
            <a:pPr algn="ctr"/>
            <a:r>
              <a:rPr lang="en-US" altLang="ja-JP" sz="800" dirty="0">
                <a:solidFill>
                  <a:srgbClr val="FFFFFF"/>
                </a:solidFill>
                <a:latin typeface="Meiryo" panose="020B0604030504040204" pitchFamily="34" charset="-128"/>
                <a:ea typeface="Meiryo" panose="020B0604030504040204" pitchFamily="34" charset="-128"/>
                <a:cs typeface="ＭＳ Ｐゴシック"/>
              </a:rPr>
              <a:t>CPU</a:t>
            </a:r>
            <a:endParaRPr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75" name="正方形/長方形 74">
            <a:extLst>
              <a:ext uri="{FF2B5EF4-FFF2-40B4-BE49-F238E27FC236}">
                <a16:creationId xmlns:a16="http://schemas.microsoft.com/office/drawing/2014/main" id="{4AE13158-080C-B891-437F-3D969CC453A3}"/>
              </a:ext>
            </a:extLst>
          </p:cNvPr>
          <p:cNvSpPr/>
          <p:nvPr/>
        </p:nvSpPr>
        <p:spPr>
          <a:xfrm>
            <a:off x="1140211" y="4720033"/>
            <a:ext cx="492444" cy="215444"/>
          </a:xfrm>
          <a:prstGeom prst="rect">
            <a:avLst/>
          </a:prstGeom>
        </p:spPr>
        <p:txBody>
          <a:bodyPr wrap="none">
            <a:spAutoFit/>
          </a:bodyPr>
          <a:lstStyle/>
          <a:p>
            <a:pPr algn="ctr"/>
            <a:r>
              <a:rPr lang="ja-JP" altLang="en-US" sz="800">
                <a:solidFill>
                  <a:srgbClr val="FFFFFF"/>
                </a:solidFill>
                <a:latin typeface="Meiryo" panose="020B0604030504040204" pitchFamily="34" charset="-128"/>
                <a:ea typeface="Meiryo" panose="020B0604030504040204" pitchFamily="34" charset="-128"/>
                <a:cs typeface="ＭＳ Ｐゴシック"/>
              </a:rPr>
              <a:t>メモリ</a:t>
            </a:r>
            <a:endParaRPr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76" name="フローチャート: 磁気ディスク 75">
            <a:extLst>
              <a:ext uri="{FF2B5EF4-FFF2-40B4-BE49-F238E27FC236}">
                <a16:creationId xmlns:a16="http://schemas.microsoft.com/office/drawing/2014/main" id="{EB28B20C-A726-0200-D7EE-B714376B2B95}"/>
              </a:ext>
            </a:extLst>
          </p:cNvPr>
          <p:cNvSpPr/>
          <p:nvPr/>
        </p:nvSpPr>
        <p:spPr>
          <a:xfrm>
            <a:off x="2533986" y="4743997"/>
            <a:ext cx="299314" cy="362760"/>
          </a:xfrm>
          <a:prstGeom prst="flowChartMagneticDisk">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77" name="正方形/長方形 76">
            <a:extLst>
              <a:ext uri="{FF2B5EF4-FFF2-40B4-BE49-F238E27FC236}">
                <a16:creationId xmlns:a16="http://schemas.microsoft.com/office/drawing/2014/main" id="{0CF8BE57-0076-D073-A5A6-1E351C08E79E}"/>
              </a:ext>
            </a:extLst>
          </p:cNvPr>
          <p:cNvSpPr/>
          <p:nvPr/>
        </p:nvSpPr>
        <p:spPr>
          <a:xfrm>
            <a:off x="2102776" y="4934431"/>
            <a:ext cx="372359" cy="166720"/>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78" name="正方形/長方形 77">
            <a:extLst>
              <a:ext uri="{FF2B5EF4-FFF2-40B4-BE49-F238E27FC236}">
                <a16:creationId xmlns:a16="http://schemas.microsoft.com/office/drawing/2014/main" id="{FBA512CB-28EA-91F2-B1B8-4E69A10010CB}"/>
              </a:ext>
            </a:extLst>
          </p:cNvPr>
          <p:cNvSpPr/>
          <p:nvPr/>
        </p:nvSpPr>
        <p:spPr>
          <a:xfrm>
            <a:off x="2102776" y="4738391"/>
            <a:ext cx="372359" cy="166720"/>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97" name="正方形/長方形 96">
            <a:extLst>
              <a:ext uri="{FF2B5EF4-FFF2-40B4-BE49-F238E27FC236}">
                <a16:creationId xmlns:a16="http://schemas.microsoft.com/office/drawing/2014/main" id="{CADF0F89-D8E8-893E-3581-93424AD530C7}"/>
              </a:ext>
            </a:extLst>
          </p:cNvPr>
          <p:cNvSpPr/>
          <p:nvPr/>
        </p:nvSpPr>
        <p:spPr>
          <a:xfrm>
            <a:off x="2394605" y="5114526"/>
            <a:ext cx="569387" cy="184666"/>
          </a:xfrm>
          <a:prstGeom prst="rect">
            <a:avLst/>
          </a:prstGeom>
        </p:spPr>
        <p:txBody>
          <a:bodyPr wrap="none">
            <a:spAutoFit/>
          </a:bodyPr>
          <a:lstStyle/>
          <a:p>
            <a:pPr algn="ctr"/>
            <a:r>
              <a:rPr lang="ja-JP" altLang="en-US" sz="600">
                <a:solidFill>
                  <a:srgbClr val="FFFFFF"/>
                </a:solidFill>
                <a:latin typeface="Meiryo" panose="020B0604030504040204" pitchFamily="34" charset="-128"/>
                <a:ea typeface="Meiryo" panose="020B0604030504040204" pitchFamily="34" charset="-128"/>
                <a:cs typeface="ＭＳ Ｐゴシック"/>
              </a:rPr>
              <a:t>ストレージ</a:t>
            </a:r>
            <a:endParaRPr lang="ja-JP" altLang="en-US" sz="600" dirty="0">
              <a:solidFill>
                <a:srgbClr val="FFFFFF"/>
              </a:solidFill>
              <a:latin typeface="Meiryo" panose="020B0604030504040204" pitchFamily="34" charset="-128"/>
              <a:ea typeface="Meiryo" panose="020B0604030504040204" pitchFamily="34" charset="-128"/>
              <a:cs typeface="ＭＳ Ｐゴシック"/>
            </a:endParaRPr>
          </a:p>
        </p:txBody>
      </p:sp>
      <p:sp>
        <p:nvSpPr>
          <p:cNvPr id="98" name="正方形/長方形 97">
            <a:extLst>
              <a:ext uri="{FF2B5EF4-FFF2-40B4-BE49-F238E27FC236}">
                <a16:creationId xmlns:a16="http://schemas.microsoft.com/office/drawing/2014/main" id="{47621525-F556-31AC-D330-3B4F85CFCC4B}"/>
              </a:ext>
            </a:extLst>
          </p:cNvPr>
          <p:cNvSpPr/>
          <p:nvPr/>
        </p:nvSpPr>
        <p:spPr>
          <a:xfrm>
            <a:off x="2085524" y="4923023"/>
            <a:ext cx="389851" cy="215444"/>
          </a:xfrm>
          <a:prstGeom prst="rect">
            <a:avLst/>
          </a:prstGeom>
        </p:spPr>
        <p:txBody>
          <a:bodyPr wrap="none">
            <a:spAutoFit/>
          </a:bodyPr>
          <a:lstStyle/>
          <a:p>
            <a:pPr algn="ctr"/>
            <a:r>
              <a:rPr lang="en-US" altLang="ja-JP" sz="800" dirty="0">
                <a:solidFill>
                  <a:srgbClr val="FFFFFF"/>
                </a:solidFill>
                <a:latin typeface="Meiryo" panose="020B0604030504040204" pitchFamily="34" charset="-128"/>
                <a:ea typeface="Meiryo" panose="020B0604030504040204" pitchFamily="34" charset="-128"/>
                <a:cs typeface="ＭＳ Ｐゴシック"/>
              </a:rPr>
              <a:t>CPU</a:t>
            </a:r>
            <a:endParaRPr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99" name="正方形/長方形 98">
            <a:extLst>
              <a:ext uri="{FF2B5EF4-FFF2-40B4-BE49-F238E27FC236}">
                <a16:creationId xmlns:a16="http://schemas.microsoft.com/office/drawing/2014/main" id="{E3939775-FCFC-70C1-053E-AF715B95D424}"/>
              </a:ext>
            </a:extLst>
          </p:cNvPr>
          <p:cNvSpPr/>
          <p:nvPr/>
        </p:nvSpPr>
        <p:spPr>
          <a:xfrm>
            <a:off x="2052013" y="4727802"/>
            <a:ext cx="492444" cy="215444"/>
          </a:xfrm>
          <a:prstGeom prst="rect">
            <a:avLst/>
          </a:prstGeom>
        </p:spPr>
        <p:txBody>
          <a:bodyPr wrap="none">
            <a:spAutoFit/>
          </a:bodyPr>
          <a:lstStyle/>
          <a:p>
            <a:pPr algn="ctr"/>
            <a:r>
              <a:rPr lang="ja-JP" altLang="en-US" sz="800">
                <a:solidFill>
                  <a:srgbClr val="FFFFFF"/>
                </a:solidFill>
                <a:latin typeface="Meiryo" panose="020B0604030504040204" pitchFamily="34" charset="-128"/>
                <a:ea typeface="Meiryo" panose="020B0604030504040204" pitchFamily="34" charset="-128"/>
                <a:cs typeface="ＭＳ Ｐゴシック"/>
              </a:rPr>
              <a:t>メモリ</a:t>
            </a:r>
            <a:endParaRPr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00" name="テキスト ボックス 99">
            <a:extLst>
              <a:ext uri="{FF2B5EF4-FFF2-40B4-BE49-F238E27FC236}">
                <a16:creationId xmlns:a16="http://schemas.microsoft.com/office/drawing/2014/main" id="{267A70AA-3C74-CB99-134D-3E64CE42D83B}"/>
              </a:ext>
            </a:extLst>
          </p:cNvPr>
          <p:cNvSpPr txBox="1"/>
          <p:nvPr/>
        </p:nvSpPr>
        <p:spPr>
          <a:xfrm>
            <a:off x="3992847" y="5249468"/>
            <a:ext cx="883225" cy="307777"/>
          </a:xfrm>
          <a:prstGeom prst="rect">
            <a:avLst/>
          </a:prstGeom>
          <a:noFill/>
          <a:ln>
            <a:noFill/>
          </a:ln>
        </p:spPr>
        <p:txBody>
          <a:bodyPr wrap="square" rtlCol="0">
            <a:spAutoFit/>
          </a:bodyPr>
          <a:lstStyle/>
          <a:p>
            <a:pPr algn="ctr"/>
            <a:r>
              <a:rPr kumimoji="1" lang="ja-JP" altLang="en-US" sz="800" b="1">
                <a:solidFill>
                  <a:srgbClr val="FFFFFF"/>
                </a:solidFill>
                <a:latin typeface="Meiryo" panose="020B0604030504040204" pitchFamily="34" charset="-128"/>
                <a:ea typeface="Meiryo" panose="020B0604030504040204" pitchFamily="34" charset="-128"/>
              </a:rPr>
              <a:t>物理サーバー</a:t>
            </a:r>
            <a:endParaRPr kumimoji="1" lang="en-US" altLang="ja-JP" sz="800" b="1" dirty="0">
              <a:solidFill>
                <a:srgbClr val="FFFFFF"/>
              </a:solidFill>
              <a:latin typeface="Meiryo" panose="020B0604030504040204" pitchFamily="34" charset="-128"/>
              <a:ea typeface="Meiryo" panose="020B0604030504040204" pitchFamily="34" charset="-128"/>
            </a:endParaRPr>
          </a:p>
          <a:p>
            <a:pPr algn="ctr"/>
            <a:r>
              <a:rPr lang="ja-JP" altLang="en-US" sz="600">
                <a:solidFill>
                  <a:srgbClr val="FFFFFF"/>
                </a:solidFill>
                <a:latin typeface="Meiryo" panose="020B0604030504040204" pitchFamily="34" charset="-128"/>
                <a:ea typeface="Meiryo" panose="020B0604030504040204" pitchFamily="34" charset="-128"/>
              </a:rPr>
              <a:t>（ハードウェア）</a:t>
            </a:r>
            <a:endParaRPr kumimoji="1" lang="ja-JP" altLang="en-US" sz="600" dirty="0">
              <a:solidFill>
                <a:srgbClr val="FFFFFF"/>
              </a:solidFill>
              <a:latin typeface="Meiryo" panose="020B0604030504040204" pitchFamily="34" charset="-128"/>
              <a:ea typeface="Meiryo" panose="020B0604030504040204" pitchFamily="34" charset="-128"/>
            </a:endParaRPr>
          </a:p>
        </p:txBody>
      </p:sp>
      <p:sp>
        <p:nvSpPr>
          <p:cNvPr id="101" name="フローチャート: 磁気ディスク 100">
            <a:extLst>
              <a:ext uri="{FF2B5EF4-FFF2-40B4-BE49-F238E27FC236}">
                <a16:creationId xmlns:a16="http://schemas.microsoft.com/office/drawing/2014/main" id="{21749066-1E62-CFC2-E00C-D349D9285352}"/>
              </a:ext>
            </a:extLst>
          </p:cNvPr>
          <p:cNvSpPr/>
          <p:nvPr/>
        </p:nvSpPr>
        <p:spPr>
          <a:xfrm>
            <a:off x="3731840" y="4739853"/>
            <a:ext cx="299314" cy="362760"/>
          </a:xfrm>
          <a:prstGeom prst="flowChartMagneticDisk">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02" name="正方形/長方形 101">
            <a:extLst>
              <a:ext uri="{FF2B5EF4-FFF2-40B4-BE49-F238E27FC236}">
                <a16:creationId xmlns:a16="http://schemas.microsoft.com/office/drawing/2014/main" id="{03A98E24-0A55-CC7C-9393-BB0239D700AD}"/>
              </a:ext>
            </a:extLst>
          </p:cNvPr>
          <p:cNvSpPr/>
          <p:nvPr/>
        </p:nvSpPr>
        <p:spPr>
          <a:xfrm>
            <a:off x="3293713" y="4930287"/>
            <a:ext cx="372359" cy="166720"/>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29" name="正方形/長方形 128">
            <a:extLst>
              <a:ext uri="{FF2B5EF4-FFF2-40B4-BE49-F238E27FC236}">
                <a16:creationId xmlns:a16="http://schemas.microsoft.com/office/drawing/2014/main" id="{B77FD752-33E6-D35B-9799-B42C321120E3}"/>
              </a:ext>
            </a:extLst>
          </p:cNvPr>
          <p:cNvSpPr/>
          <p:nvPr/>
        </p:nvSpPr>
        <p:spPr>
          <a:xfrm>
            <a:off x="3293713" y="4734247"/>
            <a:ext cx="372359" cy="166720"/>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33" name="フローチャート: 磁気ディスク 132">
            <a:extLst>
              <a:ext uri="{FF2B5EF4-FFF2-40B4-BE49-F238E27FC236}">
                <a16:creationId xmlns:a16="http://schemas.microsoft.com/office/drawing/2014/main" id="{DB27F3D1-3FF7-F644-29FA-BCE19B66C3F2}"/>
              </a:ext>
            </a:extLst>
          </p:cNvPr>
          <p:cNvSpPr/>
          <p:nvPr/>
        </p:nvSpPr>
        <p:spPr>
          <a:xfrm>
            <a:off x="4092036" y="4739853"/>
            <a:ext cx="299314" cy="362760"/>
          </a:xfrm>
          <a:prstGeom prst="flowChartMagneticDisk">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34" name="フローチャート: 磁気ディスク 133">
            <a:extLst>
              <a:ext uri="{FF2B5EF4-FFF2-40B4-BE49-F238E27FC236}">
                <a16:creationId xmlns:a16="http://schemas.microsoft.com/office/drawing/2014/main" id="{0EF1B92B-1ABD-C640-F7F5-A6E97844FCFF}"/>
              </a:ext>
            </a:extLst>
          </p:cNvPr>
          <p:cNvSpPr/>
          <p:nvPr/>
        </p:nvSpPr>
        <p:spPr>
          <a:xfrm>
            <a:off x="4457119" y="4736601"/>
            <a:ext cx="299314" cy="362760"/>
          </a:xfrm>
          <a:prstGeom prst="flowChartMagneticDisk">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35" name="フローチャート: 磁気ディスク 134">
            <a:extLst>
              <a:ext uri="{FF2B5EF4-FFF2-40B4-BE49-F238E27FC236}">
                <a16:creationId xmlns:a16="http://schemas.microsoft.com/office/drawing/2014/main" id="{49D74A7A-4AC6-4A1A-BCB9-A58123982900}"/>
              </a:ext>
            </a:extLst>
          </p:cNvPr>
          <p:cNvSpPr/>
          <p:nvPr/>
        </p:nvSpPr>
        <p:spPr>
          <a:xfrm>
            <a:off x="4813425" y="4739853"/>
            <a:ext cx="299314" cy="362760"/>
          </a:xfrm>
          <a:prstGeom prst="flowChartMagneticDisk">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36" name="フローチャート: 磁気ディスク 135">
            <a:extLst>
              <a:ext uri="{FF2B5EF4-FFF2-40B4-BE49-F238E27FC236}">
                <a16:creationId xmlns:a16="http://schemas.microsoft.com/office/drawing/2014/main" id="{678E8CBB-B68D-3C0F-8A3E-7FE805A1BB4A}"/>
              </a:ext>
            </a:extLst>
          </p:cNvPr>
          <p:cNvSpPr/>
          <p:nvPr/>
        </p:nvSpPr>
        <p:spPr>
          <a:xfrm>
            <a:off x="5169731" y="4736601"/>
            <a:ext cx="299314" cy="362760"/>
          </a:xfrm>
          <a:prstGeom prst="flowChartMagneticDisk">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37" name="正方形/長方形 136">
            <a:extLst>
              <a:ext uri="{FF2B5EF4-FFF2-40B4-BE49-F238E27FC236}">
                <a16:creationId xmlns:a16="http://schemas.microsoft.com/office/drawing/2014/main" id="{1C4F39C7-E078-A6C3-1991-0D44A73A0E5B}"/>
              </a:ext>
            </a:extLst>
          </p:cNvPr>
          <p:cNvSpPr/>
          <p:nvPr/>
        </p:nvSpPr>
        <p:spPr>
          <a:xfrm>
            <a:off x="3128253" y="3367744"/>
            <a:ext cx="758703" cy="386628"/>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38" name="正方形/長方形 137">
            <a:extLst>
              <a:ext uri="{FF2B5EF4-FFF2-40B4-BE49-F238E27FC236}">
                <a16:creationId xmlns:a16="http://schemas.microsoft.com/office/drawing/2014/main" id="{29100C62-550B-60F5-DB8C-33E57454DB79}"/>
              </a:ext>
            </a:extLst>
          </p:cNvPr>
          <p:cNvSpPr/>
          <p:nvPr/>
        </p:nvSpPr>
        <p:spPr>
          <a:xfrm>
            <a:off x="3128253" y="2867249"/>
            <a:ext cx="758703" cy="386628"/>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700">
                <a:solidFill>
                  <a:srgbClr val="FFFFFF"/>
                </a:solidFill>
                <a:latin typeface="Meiryo" panose="020B0604030504040204" pitchFamily="34" charset="-128"/>
                <a:ea typeface="Meiryo" panose="020B0604030504040204" pitchFamily="34" charset="-128"/>
                <a:cs typeface="ＭＳ Ｐゴシック"/>
              </a:rPr>
              <a:t>ミドルウェア</a:t>
            </a:r>
            <a:endParaRPr kumimoji="1" lang="ja-JP" altLang="en-US" sz="7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39" name="正方形/長方形 138">
            <a:extLst>
              <a:ext uri="{FF2B5EF4-FFF2-40B4-BE49-F238E27FC236}">
                <a16:creationId xmlns:a16="http://schemas.microsoft.com/office/drawing/2014/main" id="{DCE98712-5596-7DED-2703-D68BA5189652}"/>
              </a:ext>
            </a:extLst>
          </p:cNvPr>
          <p:cNvSpPr/>
          <p:nvPr/>
        </p:nvSpPr>
        <p:spPr>
          <a:xfrm>
            <a:off x="3128253" y="2366754"/>
            <a:ext cx="758703" cy="386628"/>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a:solidFill>
                  <a:srgbClr val="FFFFFF"/>
                </a:solidFill>
                <a:latin typeface="Meiryo" panose="020B0604030504040204" pitchFamily="34" charset="-128"/>
                <a:ea typeface="Meiryo" panose="020B0604030504040204" pitchFamily="34" charset="-128"/>
                <a:cs typeface="ＭＳ Ｐゴシック"/>
              </a:rPr>
              <a:t>アプリ</a:t>
            </a:r>
          </a:p>
        </p:txBody>
      </p:sp>
      <p:sp>
        <p:nvSpPr>
          <p:cNvPr id="140" name="正方形/長方形 139">
            <a:extLst>
              <a:ext uri="{FF2B5EF4-FFF2-40B4-BE49-F238E27FC236}">
                <a16:creationId xmlns:a16="http://schemas.microsoft.com/office/drawing/2014/main" id="{2DD96219-3027-E35A-5418-F1190766D99B}"/>
              </a:ext>
            </a:extLst>
          </p:cNvPr>
          <p:cNvSpPr/>
          <p:nvPr/>
        </p:nvSpPr>
        <p:spPr>
          <a:xfrm>
            <a:off x="4049100" y="3365477"/>
            <a:ext cx="771605" cy="386628"/>
          </a:xfrm>
          <a:prstGeom prst="rect">
            <a:avLst/>
          </a:prstGeom>
          <a:solidFill>
            <a:schemeClr val="accent5"/>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41" name="正方形/長方形 140">
            <a:extLst>
              <a:ext uri="{FF2B5EF4-FFF2-40B4-BE49-F238E27FC236}">
                <a16:creationId xmlns:a16="http://schemas.microsoft.com/office/drawing/2014/main" id="{6176B537-7F75-F3E3-8227-55EFABD7B538}"/>
              </a:ext>
            </a:extLst>
          </p:cNvPr>
          <p:cNvSpPr/>
          <p:nvPr/>
        </p:nvSpPr>
        <p:spPr>
          <a:xfrm>
            <a:off x="4050448" y="2368308"/>
            <a:ext cx="771605" cy="386628"/>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a:solidFill>
                  <a:srgbClr val="FFFFFF"/>
                </a:solidFill>
                <a:latin typeface="Meiryo" panose="020B0604030504040204" pitchFamily="34" charset="-128"/>
                <a:ea typeface="Meiryo" panose="020B0604030504040204" pitchFamily="34" charset="-128"/>
                <a:cs typeface="ＭＳ Ｐゴシック"/>
              </a:rPr>
              <a:t>アプリ</a:t>
            </a:r>
          </a:p>
        </p:txBody>
      </p:sp>
      <p:sp>
        <p:nvSpPr>
          <p:cNvPr id="142" name="正方形/長方形 141">
            <a:extLst>
              <a:ext uri="{FF2B5EF4-FFF2-40B4-BE49-F238E27FC236}">
                <a16:creationId xmlns:a16="http://schemas.microsoft.com/office/drawing/2014/main" id="{4146430B-D926-4AC2-C9A4-007214ADA780}"/>
              </a:ext>
            </a:extLst>
          </p:cNvPr>
          <p:cNvSpPr/>
          <p:nvPr/>
        </p:nvSpPr>
        <p:spPr>
          <a:xfrm>
            <a:off x="4979187" y="3362894"/>
            <a:ext cx="771605" cy="386628"/>
          </a:xfrm>
          <a:prstGeom prst="rect">
            <a:avLst/>
          </a:prstGeom>
          <a:solidFill>
            <a:schemeClr val="tx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43" name="正方形/長方形 142">
            <a:extLst>
              <a:ext uri="{FF2B5EF4-FFF2-40B4-BE49-F238E27FC236}">
                <a16:creationId xmlns:a16="http://schemas.microsoft.com/office/drawing/2014/main" id="{930A0D09-50EC-49E5-4CB4-A58B833D3341}"/>
              </a:ext>
            </a:extLst>
          </p:cNvPr>
          <p:cNvSpPr/>
          <p:nvPr/>
        </p:nvSpPr>
        <p:spPr>
          <a:xfrm>
            <a:off x="4981984" y="2368308"/>
            <a:ext cx="771605" cy="386628"/>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a:solidFill>
                  <a:srgbClr val="FFFFFF"/>
                </a:solidFill>
                <a:latin typeface="Meiryo" panose="020B0604030504040204" pitchFamily="34" charset="-128"/>
                <a:ea typeface="Meiryo" panose="020B0604030504040204" pitchFamily="34" charset="-128"/>
                <a:cs typeface="ＭＳ Ｐゴシック"/>
              </a:rPr>
              <a:t>アプリ</a:t>
            </a:r>
          </a:p>
        </p:txBody>
      </p:sp>
      <p:sp>
        <p:nvSpPr>
          <p:cNvPr id="144" name="正方形/長方形 143">
            <a:extLst>
              <a:ext uri="{FF2B5EF4-FFF2-40B4-BE49-F238E27FC236}">
                <a16:creationId xmlns:a16="http://schemas.microsoft.com/office/drawing/2014/main" id="{456E3D79-D81A-DAA4-16A9-65C608410600}"/>
              </a:ext>
            </a:extLst>
          </p:cNvPr>
          <p:cNvSpPr/>
          <p:nvPr/>
        </p:nvSpPr>
        <p:spPr>
          <a:xfrm>
            <a:off x="4050223" y="2872643"/>
            <a:ext cx="758703" cy="386628"/>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700">
                <a:solidFill>
                  <a:srgbClr val="FFFFFF"/>
                </a:solidFill>
                <a:latin typeface="Meiryo" panose="020B0604030504040204" pitchFamily="34" charset="-128"/>
                <a:ea typeface="Meiryo" panose="020B0604030504040204" pitchFamily="34" charset="-128"/>
                <a:cs typeface="ＭＳ Ｐゴシック"/>
              </a:rPr>
              <a:t>ミドルウェア</a:t>
            </a:r>
            <a:endParaRPr kumimoji="1" lang="ja-JP" altLang="en-US" sz="7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45" name="正方形/長方形 144">
            <a:extLst>
              <a:ext uri="{FF2B5EF4-FFF2-40B4-BE49-F238E27FC236}">
                <a16:creationId xmlns:a16="http://schemas.microsoft.com/office/drawing/2014/main" id="{7BDB0835-0C0A-38FA-1B64-D83F8E3422D0}"/>
              </a:ext>
            </a:extLst>
          </p:cNvPr>
          <p:cNvSpPr/>
          <p:nvPr/>
        </p:nvSpPr>
        <p:spPr>
          <a:xfrm>
            <a:off x="4978962" y="2874475"/>
            <a:ext cx="758703" cy="386628"/>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700">
                <a:solidFill>
                  <a:srgbClr val="FFFFFF"/>
                </a:solidFill>
                <a:latin typeface="Meiryo" panose="020B0604030504040204" pitchFamily="34" charset="-128"/>
                <a:ea typeface="Meiryo" panose="020B0604030504040204" pitchFamily="34" charset="-128"/>
                <a:cs typeface="ＭＳ Ｐゴシック"/>
              </a:rPr>
              <a:t>ミドルウェア</a:t>
            </a:r>
            <a:endParaRPr kumimoji="1" lang="ja-JP" altLang="en-US" sz="7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46" name="フローチャート: 磁気ディスク 145">
            <a:extLst>
              <a:ext uri="{FF2B5EF4-FFF2-40B4-BE49-F238E27FC236}">
                <a16:creationId xmlns:a16="http://schemas.microsoft.com/office/drawing/2014/main" id="{5869A8E1-0F4F-BC8E-8A45-A5A32CA50CC4}"/>
              </a:ext>
            </a:extLst>
          </p:cNvPr>
          <p:cNvSpPr/>
          <p:nvPr/>
        </p:nvSpPr>
        <p:spPr>
          <a:xfrm>
            <a:off x="3586996" y="3811419"/>
            <a:ext cx="299314" cy="362760"/>
          </a:xfrm>
          <a:prstGeom prst="flowChartMagneticDisk">
            <a:avLst/>
          </a:prstGeom>
          <a:solidFill>
            <a:srgbClr val="3366FF"/>
          </a:solidFill>
          <a:ln w="12700" cmpd="sng">
            <a:solidFill>
              <a:srgbClr val="FFFFFF"/>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47" name="正方形/長方形 146">
            <a:extLst>
              <a:ext uri="{FF2B5EF4-FFF2-40B4-BE49-F238E27FC236}">
                <a16:creationId xmlns:a16="http://schemas.microsoft.com/office/drawing/2014/main" id="{629731EB-536E-6976-0505-0673E27395F1}"/>
              </a:ext>
            </a:extLst>
          </p:cNvPr>
          <p:cNvSpPr/>
          <p:nvPr/>
        </p:nvSpPr>
        <p:spPr>
          <a:xfrm>
            <a:off x="3155786" y="4001853"/>
            <a:ext cx="372359" cy="166720"/>
          </a:xfrm>
          <a:prstGeom prst="rect">
            <a:avLst/>
          </a:prstGeom>
          <a:solidFill>
            <a:srgbClr val="3366FF"/>
          </a:solidFill>
          <a:ln w="12700" cmpd="sng">
            <a:solidFill>
              <a:srgbClr val="FFFFFF"/>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48" name="正方形/長方形 147">
            <a:extLst>
              <a:ext uri="{FF2B5EF4-FFF2-40B4-BE49-F238E27FC236}">
                <a16:creationId xmlns:a16="http://schemas.microsoft.com/office/drawing/2014/main" id="{2222D5DC-5391-BA8D-45B7-91486E3300A6}"/>
              </a:ext>
            </a:extLst>
          </p:cNvPr>
          <p:cNvSpPr/>
          <p:nvPr/>
        </p:nvSpPr>
        <p:spPr>
          <a:xfrm>
            <a:off x="3155786" y="3805813"/>
            <a:ext cx="372359" cy="166720"/>
          </a:xfrm>
          <a:prstGeom prst="rect">
            <a:avLst/>
          </a:prstGeom>
          <a:solidFill>
            <a:srgbClr val="3366FF"/>
          </a:solidFill>
          <a:ln w="12700" cmpd="sng">
            <a:solidFill>
              <a:srgbClr val="FFFFFF"/>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51" name="フローチャート: 磁気ディスク 150">
            <a:extLst>
              <a:ext uri="{FF2B5EF4-FFF2-40B4-BE49-F238E27FC236}">
                <a16:creationId xmlns:a16="http://schemas.microsoft.com/office/drawing/2014/main" id="{AD133522-454B-D6DC-F8ED-B15A8C452BC1}"/>
              </a:ext>
            </a:extLst>
          </p:cNvPr>
          <p:cNvSpPr/>
          <p:nvPr/>
        </p:nvSpPr>
        <p:spPr>
          <a:xfrm>
            <a:off x="4486655" y="3819990"/>
            <a:ext cx="299314" cy="362760"/>
          </a:xfrm>
          <a:prstGeom prst="flowChartMagneticDisk">
            <a:avLst/>
          </a:prstGeom>
          <a:solidFill>
            <a:srgbClr val="3366FF"/>
          </a:solidFill>
          <a:ln w="12700" cmpd="sng">
            <a:solidFill>
              <a:srgbClr val="FFFFFF"/>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52" name="正方形/長方形 151">
            <a:extLst>
              <a:ext uri="{FF2B5EF4-FFF2-40B4-BE49-F238E27FC236}">
                <a16:creationId xmlns:a16="http://schemas.microsoft.com/office/drawing/2014/main" id="{BBD959E3-0DA2-FD5A-A770-6A12A5BC94C1}"/>
              </a:ext>
            </a:extLst>
          </p:cNvPr>
          <p:cNvSpPr/>
          <p:nvPr/>
        </p:nvSpPr>
        <p:spPr>
          <a:xfrm>
            <a:off x="4055445" y="4010424"/>
            <a:ext cx="372359" cy="166720"/>
          </a:xfrm>
          <a:prstGeom prst="rect">
            <a:avLst/>
          </a:prstGeom>
          <a:solidFill>
            <a:srgbClr val="3366FF"/>
          </a:solidFill>
          <a:ln w="12700" cmpd="sng">
            <a:solidFill>
              <a:srgbClr val="FFFFFF"/>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53" name="正方形/長方形 152">
            <a:extLst>
              <a:ext uri="{FF2B5EF4-FFF2-40B4-BE49-F238E27FC236}">
                <a16:creationId xmlns:a16="http://schemas.microsoft.com/office/drawing/2014/main" id="{CC391507-92A7-0C2D-5794-C1BAC7ECE2C5}"/>
              </a:ext>
            </a:extLst>
          </p:cNvPr>
          <p:cNvSpPr/>
          <p:nvPr/>
        </p:nvSpPr>
        <p:spPr>
          <a:xfrm>
            <a:off x="4055445" y="3814384"/>
            <a:ext cx="372359" cy="166720"/>
          </a:xfrm>
          <a:prstGeom prst="rect">
            <a:avLst/>
          </a:prstGeom>
          <a:solidFill>
            <a:srgbClr val="3366FF"/>
          </a:solidFill>
          <a:ln w="12700" cmpd="sng">
            <a:solidFill>
              <a:srgbClr val="FFFFFF"/>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54" name="フローチャート: 磁気ディスク 153">
            <a:extLst>
              <a:ext uri="{FF2B5EF4-FFF2-40B4-BE49-F238E27FC236}">
                <a16:creationId xmlns:a16="http://schemas.microsoft.com/office/drawing/2014/main" id="{74FCC8CF-92D6-05D4-F3D2-095B3AE4E549}"/>
              </a:ext>
            </a:extLst>
          </p:cNvPr>
          <p:cNvSpPr/>
          <p:nvPr/>
        </p:nvSpPr>
        <p:spPr>
          <a:xfrm>
            <a:off x="5429240" y="3827675"/>
            <a:ext cx="299314" cy="362760"/>
          </a:xfrm>
          <a:prstGeom prst="flowChartMagneticDisk">
            <a:avLst/>
          </a:prstGeom>
          <a:solidFill>
            <a:srgbClr val="3366FF"/>
          </a:solidFill>
          <a:ln w="12700" cmpd="sng">
            <a:solidFill>
              <a:srgbClr val="FFFFFF"/>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55" name="正方形/長方形 154">
            <a:extLst>
              <a:ext uri="{FF2B5EF4-FFF2-40B4-BE49-F238E27FC236}">
                <a16:creationId xmlns:a16="http://schemas.microsoft.com/office/drawing/2014/main" id="{5347DC94-8A64-7A81-542E-C62163A2938F}"/>
              </a:ext>
            </a:extLst>
          </p:cNvPr>
          <p:cNvSpPr/>
          <p:nvPr/>
        </p:nvSpPr>
        <p:spPr>
          <a:xfrm>
            <a:off x="4998030" y="4018109"/>
            <a:ext cx="372359" cy="166720"/>
          </a:xfrm>
          <a:prstGeom prst="rect">
            <a:avLst/>
          </a:prstGeom>
          <a:solidFill>
            <a:srgbClr val="3366FF"/>
          </a:solidFill>
          <a:ln w="12700" cmpd="sng">
            <a:solidFill>
              <a:srgbClr val="FFFFFF"/>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56" name="正方形/長方形 155">
            <a:extLst>
              <a:ext uri="{FF2B5EF4-FFF2-40B4-BE49-F238E27FC236}">
                <a16:creationId xmlns:a16="http://schemas.microsoft.com/office/drawing/2014/main" id="{B3BD58D6-73C7-655D-C9E5-9B846B4C7594}"/>
              </a:ext>
            </a:extLst>
          </p:cNvPr>
          <p:cNvSpPr/>
          <p:nvPr/>
        </p:nvSpPr>
        <p:spPr>
          <a:xfrm>
            <a:off x="4998030" y="3822069"/>
            <a:ext cx="372359" cy="166720"/>
          </a:xfrm>
          <a:prstGeom prst="rect">
            <a:avLst/>
          </a:prstGeom>
          <a:solidFill>
            <a:srgbClr val="3366FF"/>
          </a:solidFill>
          <a:ln w="12700" cmpd="sng">
            <a:solidFill>
              <a:srgbClr val="FFFFFF"/>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59" name="正方形/長方形 158">
            <a:extLst>
              <a:ext uri="{FF2B5EF4-FFF2-40B4-BE49-F238E27FC236}">
                <a16:creationId xmlns:a16="http://schemas.microsoft.com/office/drawing/2014/main" id="{797A6611-1F74-FD2B-51AC-33FBC8767764}"/>
              </a:ext>
            </a:extLst>
          </p:cNvPr>
          <p:cNvSpPr/>
          <p:nvPr/>
        </p:nvSpPr>
        <p:spPr>
          <a:xfrm>
            <a:off x="6086143" y="2275148"/>
            <a:ext cx="883684" cy="1463942"/>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60" name="テキスト ボックス 159">
            <a:extLst>
              <a:ext uri="{FF2B5EF4-FFF2-40B4-BE49-F238E27FC236}">
                <a16:creationId xmlns:a16="http://schemas.microsoft.com/office/drawing/2014/main" id="{B87BBB33-C2BD-DC41-07B2-B24CB6F641E4}"/>
              </a:ext>
            </a:extLst>
          </p:cNvPr>
          <p:cNvSpPr txBox="1"/>
          <p:nvPr/>
        </p:nvSpPr>
        <p:spPr>
          <a:xfrm>
            <a:off x="6878295" y="4414143"/>
            <a:ext cx="1136015" cy="276999"/>
          </a:xfrm>
          <a:prstGeom prst="rect">
            <a:avLst/>
          </a:prstGeom>
          <a:noFill/>
        </p:spPr>
        <p:txBody>
          <a:bodyPr wrap="square" rtlCol="0">
            <a:spAutoFit/>
          </a:bodyPr>
          <a:lstStyle/>
          <a:p>
            <a:pPr algn="ctr"/>
            <a:r>
              <a:rPr kumimoji="1" lang="en-US" altLang="ja-JP" sz="1200" dirty="0">
                <a:solidFill>
                  <a:srgbClr val="FFFFFF"/>
                </a:solidFill>
                <a:latin typeface="Meiryo" panose="020B0604030504040204" pitchFamily="34" charset="-128"/>
                <a:ea typeface="Meiryo" panose="020B0604030504040204" pitchFamily="34" charset="-128"/>
              </a:rPr>
              <a:t>OS</a:t>
            </a:r>
            <a:endParaRPr kumimoji="1" lang="ja-JP" altLang="en-US" sz="1200" dirty="0">
              <a:solidFill>
                <a:srgbClr val="FFFFFF"/>
              </a:solidFill>
              <a:latin typeface="Meiryo" panose="020B0604030504040204" pitchFamily="34" charset="-128"/>
              <a:ea typeface="Meiryo" panose="020B0604030504040204" pitchFamily="34" charset="-128"/>
            </a:endParaRPr>
          </a:p>
        </p:txBody>
      </p:sp>
      <p:sp>
        <p:nvSpPr>
          <p:cNvPr id="162" name="正方形/長方形 161">
            <a:extLst>
              <a:ext uri="{FF2B5EF4-FFF2-40B4-BE49-F238E27FC236}">
                <a16:creationId xmlns:a16="http://schemas.microsoft.com/office/drawing/2014/main" id="{26A40AEC-0553-4586-4AC7-4E9C25F4803F}"/>
              </a:ext>
            </a:extLst>
          </p:cNvPr>
          <p:cNvSpPr/>
          <p:nvPr/>
        </p:nvSpPr>
        <p:spPr>
          <a:xfrm>
            <a:off x="7013906" y="2275148"/>
            <a:ext cx="883684" cy="1463942"/>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64" name="正方形/長方形 163">
            <a:extLst>
              <a:ext uri="{FF2B5EF4-FFF2-40B4-BE49-F238E27FC236}">
                <a16:creationId xmlns:a16="http://schemas.microsoft.com/office/drawing/2014/main" id="{50007C97-CDF7-F20B-C638-CC0D3E64200A}"/>
              </a:ext>
            </a:extLst>
          </p:cNvPr>
          <p:cNvSpPr/>
          <p:nvPr/>
        </p:nvSpPr>
        <p:spPr>
          <a:xfrm>
            <a:off x="7942379" y="2275148"/>
            <a:ext cx="883684" cy="1463942"/>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66" name="テキスト ボックス 165">
            <a:extLst>
              <a:ext uri="{FF2B5EF4-FFF2-40B4-BE49-F238E27FC236}">
                <a16:creationId xmlns:a16="http://schemas.microsoft.com/office/drawing/2014/main" id="{1A05328F-C48E-3892-94CF-62D0E0379AB3}"/>
              </a:ext>
            </a:extLst>
          </p:cNvPr>
          <p:cNvSpPr txBox="1"/>
          <p:nvPr/>
        </p:nvSpPr>
        <p:spPr>
          <a:xfrm>
            <a:off x="5947586" y="1917441"/>
            <a:ext cx="3014507" cy="338554"/>
          </a:xfrm>
          <a:prstGeom prst="rect">
            <a:avLst/>
          </a:prstGeom>
          <a:noFill/>
        </p:spPr>
        <p:txBody>
          <a:bodyPr wrap="square" rtlCol="0">
            <a:spAutoFit/>
          </a:bodyPr>
          <a:lstStyle/>
          <a:p>
            <a:pPr algn="ctr"/>
            <a:r>
              <a:rPr kumimoji="1" lang="ja-JP" altLang="en-US" sz="1600">
                <a:solidFill>
                  <a:srgbClr val="0000FF"/>
                </a:solidFill>
                <a:latin typeface="Meiryo" panose="020B0604030504040204" pitchFamily="34" charset="-128"/>
                <a:ea typeface="Meiryo" panose="020B0604030504040204" pitchFamily="34" charset="-128"/>
              </a:rPr>
              <a:t>コンテナ・システム</a:t>
            </a:r>
            <a:endParaRPr kumimoji="1" lang="ja-JP" altLang="en-US" sz="1600" dirty="0">
              <a:solidFill>
                <a:srgbClr val="0000FF"/>
              </a:solidFill>
              <a:latin typeface="Meiryo" panose="020B0604030504040204" pitchFamily="34" charset="-128"/>
              <a:ea typeface="Meiryo" panose="020B0604030504040204" pitchFamily="34" charset="-128"/>
            </a:endParaRPr>
          </a:p>
        </p:txBody>
      </p:sp>
      <p:sp>
        <p:nvSpPr>
          <p:cNvPr id="167" name="テキスト ボックス 166">
            <a:extLst>
              <a:ext uri="{FF2B5EF4-FFF2-40B4-BE49-F238E27FC236}">
                <a16:creationId xmlns:a16="http://schemas.microsoft.com/office/drawing/2014/main" id="{EFB92D47-F5AF-EEF2-DB95-86E469CBC792}"/>
              </a:ext>
            </a:extLst>
          </p:cNvPr>
          <p:cNvSpPr txBox="1"/>
          <p:nvPr/>
        </p:nvSpPr>
        <p:spPr>
          <a:xfrm>
            <a:off x="7013227" y="5249468"/>
            <a:ext cx="883225" cy="307777"/>
          </a:xfrm>
          <a:prstGeom prst="rect">
            <a:avLst/>
          </a:prstGeom>
          <a:noFill/>
          <a:ln>
            <a:noFill/>
          </a:ln>
        </p:spPr>
        <p:txBody>
          <a:bodyPr wrap="square" rtlCol="0">
            <a:spAutoFit/>
          </a:bodyPr>
          <a:lstStyle/>
          <a:p>
            <a:pPr algn="ctr"/>
            <a:r>
              <a:rPr kumimoji="1" lang="ja-JP" altLang="en-US" sz="800" b="1">
                <a:solidFill>
                  <a:srgbClr val="FFFFFF"/>
                </a:solidFill>
                <a:latin typeface="Meiryo" panose="020B0604030504040204" pitchFamily="34" charset="-128"/>
                <a:ea typeface="Meiryo" panose="020B0604030504040204" pitchFamily="34" charset="-128"/>
              </a:rPr>
              <a:t>物理サーバー</a:t>
            </a:r>
            <a:endParaRPr kumimoji="1" lang="en-US" altLang="ja-JP" sz="800" b="1" dirty="0">
              <a:solidFill>
                <a:srgbClr val="FFFFFF"/>
              </a:solidFill>
              <a:latin typeface="Meiryo" panose="020B0604030504040204" pitchFamily="34" charset="-128"/>
              <a:ea typeface="Meiryo" panose="020B0604030504040204" pitchFamily="34" charset="-128"/>
            </a:endParaRPr>
          </a:p>
          <a:p>
            <a:pPr algn="ctr"/>
            <a:r>
              <a:rPr lang="ja-JP" altLang="en-US" sz="600">
                <a:solidFill>
                  <a:srgbClr val="FFFFFF"/>
                </a:solidFill>
                <a:latin typeface="Meiryo" panose="020B0604030504040204" pitchFamily="34" charset="-128"/>
                <a:ea typeface="Meiryo" panose="020B0604030504040204" pitchFamily="34" charset="-128"/>
              </a:rPr>
              <a:t>（ハードウェア）</a:t>
            </a:r>
            <a:endParaRPr kumimoji="1" lang="ja-JP" altLang="en-US" sz="600" dirty="0">
              <a:solidFill>
                <a:srgbClr val="FFFFFF"/>
              </a:solidFill>
              <a:latin typeface="Meiryo" panose="020B0604030504040204" pitchFamily="34" charset="-128"/>
              <a:ea typeface="Meiryo" panose="020B0604030504040204" pitchFamily="34" charset="-128"/>
            </a:endParaRPr>
          </a:p>
        </p:txBody>
      </p:sp>
      <p:sp>
        <p:nvSpPr>
          <p:cNvPr id="168" name="フローチャート: 磁気ディスク 167">
            <a:extLst>
              <a:ext uri="{FF2B5EF4-FFF2-40B4-BE49-F238E27FC236}">
                <a16:creationId xmlns:a16="http://schemas.microsoft.com/office/drawing/2014/main" id="{8CFE8F50-FDA0-4A97-1A5F-8C25FF798AAE}"/>
              </a:ext>
            </a:extLst>
          </p:cNvPr>
          <p:cNvSpPr/>
          <p:nvPr/>
        </p:nvSpPr>
        <p:spPr>
          <a:xfrm>
            <a:off x="6752220" y="4739853"/>
            <a:ext cx="299314" cy="362760"/>
          </a:xfrm>
          <a:prstGeom prst="flowChartMagneticDisk">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69" name="正方形/長方形 168">
            <a:extLst>
              <a:ext uri="{FF2B5EF4-FFF2-40B4-BE49-F238E27FC236}">
                <a16:creationId xmlns:a16="http://schemas.microsoft.com/office/drawing/2014/main" id="{1980B56C-7AD5-12E7-FE5C-974AA8FD0194}"/>
              </a:ext>
            </a:extLst>
          </p:cNvPr>
          <p:cNvSpPr/>
          <p:nvPr/>
        </p:nvSpPr>
        <p:spPr>
          <a:xfrm>
            <a:off x="6314093" y="4930287"/>
            <a:ext cx="372359" cy="166720"/>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70" name="正方形/長方形 169">
            <a:extLst>
              <a:ext uri="{FF2B5EF4-FFF2-40B4-BE49-F238E27FC236}">
                <a16:creationId xmlns:a16="http://schemas.microsoft.com/office/drawing/2014/main" id="{F0E41B4D-63A9-8C12-5CCC-3ADE9E06387D}"/>
              </a:ext>
            </a:extLst>
          </p:cNvPr>
          <p:cNvSpPr/>
          <p:nvPr/>
        </p:nvSpPr>
        <p:spPr>
          <a:xfrm>
            <a:off x="6314093" y="4734247"/>
            <a:ext cx="372359" cy="166720"/>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71" name="フローチャート: 磁気ディスク 170">
            <a:extLst>
              <a:ext uri="{FF2B5EF4-FFF2-40B4-BE49-F238E27FC236}">
                <a16:creationId xmlns:a16="http://schemas.microsoft.com/office/drawing/2014/main" id="{A3D0DACA-1F89-1ACD-6433-DC4469E25AF5}"/>
              </a:ext>
            </a:extLst>
          </p:cNvPr>
          <p:cNvSpPr/>
          <p:nvPr/>
        </p:nvSpPr>
        <p:spPr>
          <a:xfrm>
            <a:off x="7112416" y="4739853"/>
            <a:ext cx="299314" cy="362760"/>
          </a:xfrm>
          <a:prstGeom prst="flowChartMagneticDisk">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72" name="フローチャート: 磁気ディスク 171">
            <a:extLst>
              <a:ext uri="{FF2B5EF4-FFF2-40B4-BE49-F238E27FC236}">
                <a16:creationId xmlns:a16="http://schemas.microsoft.com/office/drawing/2014/main" id="{AC8A90ED-6AAE-F572-D5B3-F14E98FA2919}"/>
              </a:ext>
            </a:extLst>
          </p:cNvPr>
          <p:cNvSpPr/>
          <p:nvPr/>
        </p:nvSpPr>
        <p:spPr>
          <a:xfrm>
            <a:off x="7477499" y="4736601"/>
            <a:ext cx="299314" cy="362760"/>
          </a:xfrm>
          <a:prstGeom prst="flowChartMagneticDisk">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73" name="フローチャート: 磁気ディスク 172">
            <a:extLst>
              <a:ext uri="{FF2B5EF4-FFF2-40B4-BE49-F238E27FC236}">
                <a16:creationId xmlns:a16="http://schemas.microsoft.com/office/drawing/2014/main" id="{B38E4E64-C6C1-7B37-675F-5BD0A84F8764}"/>
              </a:ext>
            </a:extLst>
          </p:cNvPr>
          <p:cNvSpPr/>
          <p:nvPr/>
        </p:nvSpPr>
        <p:spPr>
          <a:xfrm>
            <a:off x="7833805" y="4739853"/>
            <a:ext cx="299314" cy="362760"/>
          </a:xfrm>
          <a:prstGeom prst="flowChartMagneticDisk">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74" name="フローチャート: 磁気ディスク 173">
            <a:extLst>
              <a:ext uri="{FF2B5EF4-FFF2-40B4-BE49-F238E27FC236}">
                <a16:creationId xmlns:a16="http://schemas.microsoft.com/office/drawing/2014/main" id="{233CDAE3-1248-A6E4-8B40-696B4748B780}"/>
              </a:ext>
            </a:extLst>
          </p:cNvPr>
          <p:cNvSpPr/>
          <p:nvPr/>
        </p:nvSpPr>
        <p:spPr>
          <a:xfrm>
            <a:off x="8190111" y="4736601"/>
            <a:ext cx="299314" cy="362760"/>
          </a:xfrm>
          <a:prstGeom prst="flowChartMagneticDisk">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76" name="正方形/長方形 175">
            <a:extLst>
              <a:ext uri="{FF2B5EF4-FFF2-40B4-BE49-F238E27FC236}">
                <a16:creationId xmlns:a16="http://schemas.microsoft.com/office/drawing/2014/main" id="{762169E8-9C2F-9DEA-F388-3E8EF2BFA371}"/>
              </a:ext>
            </a:extLst>
          </p:cNvPr>
          <p:cNvSpPr/>
          <p:nvPr/>
        </p:nvSpPr>
        <p:spPr>
          <a:xfrm>
            <a:off x="6148633" y="2867249"/>
            <a:ext cx="758703" cy="386628"/>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700">
                <a:solidFill>
                  <a:srgbClr val="FFFFFF"/>
                </a:solidFill>
                <a:latin typeface="Meiryo" panose="020B0604030504040204" pitchFamily="34" charset="-128"/>
                <a:ea typeface="Meiryo" panose="020B0604030504040204" pitchFamily="34" charset="-128"/>
                <a:cs typeface="ＭＳ Ｐゴシック"/>
              </a:rPr>
              <a:t>ミドルウェア</a:t>
            </a:r>
            <a:endParaRPr kumimoji="1" lang="ja-JP" altLang="en-US" sz="7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77" name="正方形/長方形 176">
            <a:extLst>
              <a:ext uri="{FF2B5EF4-FFF2-40B4-BE49-F238E27FC236}">
                <a16:creationId xmlns:a16="http://schemas.microsoft.com/office/drawing/2014/main" id="{6207CA99-9D64-97E6-40BA-5DB26B0A189F}"/>
              </a:ext>
            </a:extLst>
          </p:cNvPr>
          <p:cNvSpPr/>
          <p:nvPr/>
        </p:nvSpPr>
        <p:spPr>
          <a:xfrm>
            <a:off x="6148633" y="2366754"/>
            <a:ext cx="758703" cy="386628"/>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a:solidFill>
                  <a:srgbClr val="FFFFFF"/>
                </a:solidFill>
                <a:latin typeface="Meiryo" panose="020B0604030504040204" pitchFamily="34" charset="-128"/>
                <a:ea typeface="Meiryo" panose="020B0604030504040204" pitchFamily="34" charset="-128"/>
                <a:cs typeface="ＭＳ Ｐゴシック"/>
              </a:rPr>
              <a:t>アプリ</a:t>
            </a:r>
          </a:p>
        </p:txBody>
      </p:sp>
      <p:sp>
        <p:nvSpPr>
          <p:cNvPr id="179" name="正方形/長方形 178">
            <a:extLst>
              <a:ext uri="{FF2B5EF4-FFF2-40B4-BE49-F238E27FC236}">
                <a16:creationId xmlns:a16="http://schemas.microsoft.com/office/drawing/2014/main" id="{4F428E4B-BDE1-F7FB-25A9-D8B849EBA2D4}"/>
              </a:ext>
            </a:extLst>
          </p:cNvPr>
          <p:cNvSpPr/>
          <p:nvPr/>
        </p:nvSpPr>
        <p:spPr>
          <a:xfrm>
            <a:off x="7070828" y="2368308"/>
            <a:ext cx="771605" cy="386628"/>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a:solidFill>
                  <a:srgbClr val="FFFFFF"/>
                </a:solidFill>
                <a:latin typeface="Meiryo" panose="020B0604030504040204" pitchFamily="34" charset="-128"/>
                <a:ea typeface="Meiryo" panose="020B0604030504040204" pitchFamily="34" charset="-128"/>
                <a:cs typeface="ＭＳ Ｐゴシック"/>
              </a:rPr>
              <a:t>アプリ</a:t>
            </a:r>
          </a:p>
        </p:txBody>
      </p:sp>
      <p:sp>
        <p:nvSpPr>
          <p:cNvPr id="181" name="正方形/長方形 180">
            <a:extLst>
              <a:ext uri="{FF2B5EF4-FFF2-40B4-BE49-F238E27FC236}">
                <a16:creationId xmlns:a16="http://schemas.microsoft.com/office/drawing/2014/main" id="{561FF8CC-B6AC-4857-074A-09AFC3EAB1A3}"/>
              </a:ext>
            </a:extLst>
          </p:cNvPr>
          <p:cNvSpPr/>
          <p:nvPr/>
        </p:nvSpPr>
        <p:spPr>
          <a:xfrm>
            <a:off x="8002364" y="2368308"/>
            <a:ext cx="771605" cy="386628"/>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a:solidFill>
                  <a:srgbClr val="FFFFFF"/>
                </a:solidFill>
                <a:latin typeface="Meiryo" panose="020B0604030504040204" pitchFamily="34" charset="-128"/>
                <a:ea typeface="Meiryo" panose="020B0604030504040204" pitchFamily="34" charset="-128"/>
                <a:cs typeface="ＭＳ Ｐゴシック"/>
              </a:rPr>
              <a:t>アプリ</a:t>
            </a:r>
          </a:p>
        </p:txBody>
      </p:sp>
      <p:sp>
        <p:nvSpPr>
          <p:cNvPr id="182" name="正方形/長方形 181">
            <a:extLst>
              <a:ext uri="{FF2B5EF4-FFF2-40B4-BE49-F238E27FC236}">
                <a16:creationId xmlns:a16="http://schemas.microsoft.com/office/drawing/2014/main" id="{CC41D505-73DB-AD40-0B9C-30A055CAD2B0}"/>
              </a:ext>
            </a:extLst>
          </p:cNvPr>
          <p:cNvSpPr/>
          <p:nvPr/>
        </p:nvSpPr>
        <p:spPr>
          <a:xfrm>
            <a:off x="7070603" y="2872643"/>
            <a:ext cx="758703" cy="386628"/>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700">
                <a:solidFill>
                  <a:srgbClr val="FFFFFF"/>
                </a:solidFill>
                <a:latin typeface="Meiryo" panose="020B0604030504040204" pitchFamily="34" charset="-128"/>
                <a:ea typeface="Meiryo" panose="020B0604030504040204" pitchFamily="34" charset="-128"/>
                <a:cs typeface="ＭＳ Ｐゴシック"/>
              </a:rPr>
              <a:t>ミドルウェア</a:t>
            </a:r>
            <a:endParaRPr kumimoji="1" lang="ja-JP" altLang="en-US" sz="7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83" name="正方形/長方形 182">
            <a:extLst>
              <a:ext uri="{FF2B5EF4-FFF2-40B4-BE49-F238E27FC236}">
                <a16:creationId xmlns:a16="http://schemas.microsoft.com/office/drawing/2014/main" id="{40469070-DD44-7401-C11A-F1FFC5C0E10E}"/>
              </a:ext>
            </a:extLst>
          </p:cNvPr>
          <p:cNvSpPr/>
          <p:nvPr/>
        </p:nvSpPr>
        <p:spPr>
          <a:xfrm>
            <a:off x="7999342" y="2874475"/>
            <a:ext cx="758703" cy="386628"/>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700">
                <a:solidFill>
                  <a:srgbClr val="FFFFFF"/>
                </a:solidFill>
                <a:latin typeface="Meiryo" panose="020B0604030504040204" pitchFamily="34" charset="-128"/>
                <a:ea typeface="Meiryo" panose="020B0604030504040204" pitchFamily="34" charset="-128"/>
                <a:cs typeface="ＭＳ Ｐゴシック"/>
              </a:rPr>
              <a:t>ミドルウェア</a:t>
            </a:r>
            <a:endParaRPr kumimoji="1" lang="ja-JP" altLang="en-US" sz="7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94" name="正方形/長方形 193">
            <a:extLst>
              <a:ext uri="{FF2B5EF4-FFF2-40B4-BE49-F238E27FC236}">
                <a16:creationId xmlns:a16="http://schemas.microsoft.com/office/drawing/2014/main" id="{79CB0C4F-63E4-524A-FE74-93DE182F7225}"/>
              </a:ext>
            </a:extLst>
          </p:cNvPr>
          <p:cNvSpPr/>
          <p:nvPr/>
        </p:nvSpPr>
        <p:spPr>
          <a:xfrm>
            <a:off x="6143015" y="3323642"/>
            <a:ext cx="758704" cy="182757"/>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500">
                <a:solidFill>
                  <a:srgbClr val="FFFFFF"/>
                </a:solidFill>
                <a:latin typeface="Meiryo" charset="-128"/>
                <a:ea typeface="Meiryo" charset="-128"/>
                <a:cs typeface="Meiryo" charset="-128"/>
              </a:rPr>
              <a:t>ライブラリ</a:t>
            </a:r>
            <a:endParaRPr kumimoji="1" lang="en-US" altLang="ja-JP" sz="500" dirty="0">
              <a:solidFill>
                <a:srgbClr val="FFFFFF"/>
              </a:solidFill>
              <a:latin typeface="Meiryo" charset="-128"/>
              <a:ea typeface="Meiryo" charset="-128"/>
              <a:cs typeface="Meiryo" charset="-128"/>
            </a:endParaRPr>
          </a:p>
        </p:txBody>
      </p:sp>
      <p:sp>
        <p:nvSpPr>
          <p:cNvPr id="197" name="正方形/長方形 196">
            <a:extLst>
              <a:ext uri="{FF2B5EF4-FFF2-40B4-BE49-F238E27FC236}">
                <a16:creationId xmlns:a16="http://schemas.microsoft.com/office/drawing/2014/main" id="{7B20C2EF-B374-0449-C19F-ADAB11145D89}"/>
              </a:ext>
            </a:extLst>
          </p:cNvPr>
          <p:cNvSpPr/>
          <p:nvPr/>
        </p:nvSpPr>
        <p:spPr>
          <a:xfrm>
            <a:off x="7066951" y="3323641"/>
            <a:ext cx="758704" cy="182757"/>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500">
                <a:solidFill>
                  <a:srgbClr val="FFFFFF"/>
                </a:solidFill>
                <a:latin typeface="Meiryo" charset="-128"/>
                <a:ea typeface="Meiryo" charset="-128"/>
                <a:cs typeface="Meiryo" charset="-128"/>
              </a:rPr>
              <a:t>ライブラリ</a:t>
            </a:r>
            <a:endParaRPr kumimoji="1" lang="en-US" altLang="ja-JP" sz="500" dirty="0">
              <a:solidFill>
                <a:srgbClr val="FFFFFF"/>
              </a:solidFill>
              <a:latin typeface="Meiryo" charset="-128"/>
              <a:ea typeface="Meiryo" charset="-128"/>
              <a:cs typeface="Meiryo" charset="-128"/>
            </a:endParaRPr>
          </a:p>
        </p:txBody>
      </p:sp>
      <p:sp>
        <p:nvSpPr>
          <p:cNvPr id="198" name="正方形/長方形 197">
            <a:extLst>
              <a:ext uri="{FF2B5EF4-FFF2-40B4-BE49-F238E27FC236}">
                <a16:creationId xmlns:a16="http://schemas.microsoft.com/office/drawing/2014/main" id="{9408F700-0110-029B-E85D-29241DE6B673}"/>
              </a:ext>
            </a:extLst>
          </p:cNvPr>
          <p:cNvSpPr/>
          <p:nvPr/>
        </p:nvSpPr>
        <p:spPr>
          <a:xfrm>
            <a:off x="7999341" y="3311487"/>
            <a:ext cx="758704" cy="182757"/>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500">
                <a:solidFill>
                  <a:srgbClr val="FFFFFF"/>
                </a:solidFill>
                <a:latin typeface="Meiryo" charset="-128"/>
                <a:ea typeface="Meiryo" charset="-128"/>
                <a:cs typeface="Meiryo" charset="-128"/>
              </a:rPr>
              <a:t>ライブラリ</a:t>
            </a:r>
            <a:endParaRPr kumimoji="1" lang="en-US" altLang="ja-JP" sz="500" dirty="0">
              <a:solidFill>
                <a:srgbClr val="FFFFFF"/>
              </a:solidFill>
              <a:latin typeface="Meiryo" charset="-128"/>
              <a:ea typeface="Meiryo" charset="-128"/>
              <a:cs typeface="Meiryo" charset="-128"/>
            </a:endParaRPr>
          </a:p>
        </p:txBody>
      </p:sp>
      <p:sp>
        <p:nvSpPr>
          <p:cNvPr id="200" name="テキスト ボックス 199">
            <a:extLst>
              <a:ext uri="{FF2B5EF4-FFF2-40B4-BE49-F238E27FC236}">
                <a16:creationId xmlns:a16="http://schemas.microsoft.com/office/drawing/2014/main" id="{3E337C5A-588D-82AC-F035-7AABBE8ADEDA}"/>
              </a:ext>
            </a:extLst>
          </p:cNvPr>
          <p:cNvSpPr txBox="1"/>
          <p:nvPr/>
        </p:nvSpPr>
        <p:spPr>
          <a:xfrm>
            <a:off x="6558646" y="3812242"/>
            <a:ext cx="1803457" cy="400110"/>
          </a:xfrm>
          <a:prstGeom prst="rect">
            <a:avLst/>
          </a:prstGeom>
          <a:noFill/>
        </p:spPr>
        <p:txBody>
          <a:bodyPr wrap="square" rtlCol="0">
            <a:spAutoFit/>
          </a:bodyPr>
          <a:lstStyle/>
          <a:p>
            <a:pPr algn="ctr"/>
            <a:r>
              <a:rPr lang="ja-JP" altLang="en-US" sz="1200">
                <a:solidFill>
                  <a:srgbClr val="FFFFFF"/>
                </a:solidFill>
                <a:latin typeface="Meiryo" panose="020B0604030504040204" pitchFamily="34" charset="-128"/>
                <a:ea typeface="Meiryo" panose="020B0604030504040204" pitchFamily="34" charset="-128"/>
              </a:rPr>
              <a:t>コンテナ・エンジン</a:t>
            </a:r>
            <a:endParaRPr lang="en-US" altLang="ja-JP" sz="1200" dirty="0">
              <a:solidFill>
                <a:srgbClr val="FFFFFF"/>
              </a:solidFill>
              <a:latin typeface="Meiryo" panose="020B0604030504040204" pitchFamily="34" charset="-128"/>
              <a:ea typeface="Meiryo" panose="020B0604030504040204" pitchFamily="34" charset="-128"/>
            </a:endParaRPr>
          </a:p>
          <a:p>
            <a:pPr algn="ctr"/>
            <a:r>
              <a:rPr kumimoji="1" lang="ja-JP" altLang="en-US" sz="800">
                <a:solidFill>
                  <a:srgbClr val="FFFFFF"/>
                </a:solidFill>
                <a:latin typeface="Meiryo" panose="020B0604030504040204" pitchFamily="34" charset="-128"/>
                <a:ea typeface="Meiryo" panose="020B0604030504040204" pitchFamily="34" charset="-128"/>
              </a:rPr>
              <a:t>（コンテナ管理システム）</a:t>
            </a:r>
            <a:endParaRPr kumimoji="1" lang="en-US" altLang="ja-JP" sz="800" dirty="0">
              <a:solidFill>
                <a:srgbClr val="FFFFFF"/>
              </a:solidFill>
              <a:latin typeface="Meiryo" panose="020B0604030504040204" pitchFamily="34" charset="-128"/>
              <a:ea typeface="Meiryo" panose="020B0604030504040204" pitchFamily="34" charset="-128"/>
            </a:endParaRPr>
          </a:p>
        </p:txBody>
      </p:sp>
      <p:sp>
        <p:nvSpPr>
          <p:cNvPr id="201" name="テキスト ボックス 200">
            <a:extLst>
              <a:ext uri="{FF2B5EF4-FFF2-40B4-BE49-F238E27FC236}">
                <a16:creationId xmlns:a16="http://schemas.microsoft.com/office/drawing/2014/main" id="{0FEBE804-3F7D-E6EF-CB75-801C93036716}"/>
              </a:ext>
            </a:extLst>
          </p:cNvPr>
          <p:cNvSpPr txBox="1"/>
          <p:nvPr/>
        </p:nvSpPr>
        <p:spPr>
          <a:xfrm>
            <a:off x="6098889" y="3538347"/>
            <a:ext cx="876914" cy="215444"/>
          </a:xfrm>
          <a:prstGeom prst="rect">
            <a:avLst/>
          </a:prstGeom>
          <a:noFill/>
        </p:spPr>
        <p:txBody>
          <a:bodyPr wrap="square" rtlCol="0">
            <a:spAutoFit/>
          </a:bodyPr>
          <a:lstStyle/>
          <a:p>
            <a:pPr algn="ctr"/>
            <a:r>
              <a:rPr kumimoji="1" lang="ja-JP" altLang="en-US" sz="800" b="1">
                <a:solidFill>
                  <a:srgbClr val="FFFFFF"/>
                </a:solidFill>
                <a:latin typeface="Meiryo" panose="020B0604030504040204" pitchFamily="34" charset="-128"/>
                <a:ea typeface="Meiryo" panose="020B0604030504040204" pitchFamily="34" charset="-128"/>
              </a:rPr>
              <a:t>コンテナ</a:t>
            </a:r>
            <a:endParaRPr kumimoji="1" lang="ja-JP" altLang="en-US" sz="800" b="1" dirty="0">
              <a:solidFill>
                <a:srgbClr val="FFFFFF"/>
              </a:solidFill>
              <a:latin typeface="Meiryo" panose="020B0604030504040204" pitchFamily="34" charset="-128"/>
              <a:ea typeface="Meiryo" panose="020B0604030504040204" pitchFamily="34" charset="-128"/>
            </a:endParaRPr>
          </a:p>
        </p:txBody>
      </p:sp>
      <p:sp>
        <p:nvSpPr>
          <p:cNvPr id="202" name="テキスト ボックス 201">
            <a:extLst>
              <a:ext uri="{FF2B5EF4-FFF2-40B4-BE49-F238E27FC236}">
                <a16:creationId xmlns:a16="http://schemas.microsoft.com/office/drawing/2014/main" id="{F7FC1F88-C6FC-8E54-97C5-E3488201F053}"/>
              </a:ext>
            </a:extLst>
          </p:cNvPr>
          <p:cNvSpPr txBox="1"/>
          <p:nvPr/>
        </p:nvSpPr>
        <p:spPr>
          <a:xfrm>
            <a:off x="7028227" y="3538347"/>
            <a:ext cx="864297" cy="215444"/>
          </a:xfrm>
          <a:prstGeom prst="rect">
            <a:avLst/>
          </a:prstGeom>
          <a:noFill/>
        </p:spPr>
        <p:txBody>
          <a:bodyPr wrap="square" rtlCol="0">
            <a:spAutoFit/>
          </a:bodyPr>
          <a:lstStyle/>
          <a:p>
            <a:pPr algn="ctr"/>
            <a:r>
              <a:rPr kumimoji="1" lang="ja-JP" altLang="en-US" sz="800" b="1">
                <a:solidFill>
                  <a:srgbClr val="FFFFFF"/>
                </a:solidFill>
                <a:latin typeface="Meiryo" panose="020B0604030504040204" pitchFamily="34" charset="-128"/>
                <a:ea typeface="Meiryo" panose="020B0604030504040204" pitchFamily="34" charset="-128"/>
              </a:rPr>
              <a:t>コンテナ</a:t>
            </a:r>
            <a:endParaRPr kumimoji="1" lang="ja-JP" altLang="en-US" sz="800" b="1" dirty="0">
              <a:solidFill>
                <a:srgbClr val="FFFFFF"/>
              </a:solidFill>
              <a:latin typeface="Meiryo" panose="020B0604030504040204" pitchFamily="34" charset="-128"/>
              <a:ea typeface="Meiryo" panose="020B0604030504040204" pitchFamily="34" charset="-128"/>
            </a:endParaRPr>
          </a:p>
        </p:txBody>
      </p:sp>
      <p:sp>
        <p:nvSpPr>
          <p:cNvPr id="203" name="テキスト ボックス 202">
            <a:extLst>
              <a:ext uri="{FF2B5EF4-FFF2-40B4-BE49-F238E27FC236}">
                <a16:creationId xmlns:a16="http://schemas.microsoft.com/office/drawing/2014/main" id="{D19D8273-39F4-A708-3C55-106E0F892938}"/>
              </a:ext>
            </a:extLst>
          </p:cNvPr>
          <p:cNvSpPr txBox="1"/>
          <p:nvPr/>
        </p:nvSpPr>
        <p:spPr>
          <a:xfrm>
            <a:off x="7953230" y="3538347"/>
            <a:ext cx="864297" cy="215444"/>
          </a:xfrm>
          <a:prstGeom prst="rect">
            <a:avLst/>
          </a:prstGeom>
          <a:noFill/>
        </p:spPr>
        <p:txBody>
          <a:bodyPr wrap="square" rtlCol="0">
            <a:spAutoFit/>
          </a:bodyPr>
          <a:lstStyle/>
          <a:p>
            <a:pPr algn="ctr"/>
            <a:r>
              <a:rPr kumimoji="1" lang="ja-JP" altLang="en-US" sz="800" b="1">
                <a:solidFill>
                  <a:srgbClr val="FFFFFF"/>
                </a:solidFill>
                <a:latin typeface="Meiryo" panose="020B0604030504040204" pitchFamily="34" charset="-128"/>
                <a:ea typeface="Meiryo" panose="020B0604030504040204" pitchFamily="34" charset="-128"/>
              </a:rPr>
              <a:t>コンテナ</a:t>
            </a:r>
            <a:endParaRPr kumimoji="1" lang="ja-JP" altLang="en-US" sz="800" b="1" dirty="0">
              <a:solidFill>
                <a:srgbClr val="FFFFFF"/>
              </a:solidFill>
              <a:latin typeface="Meiryo" panose="020B0604030504040204" pitchFamily="34" charset="-128"/>
              <a:ea typeface="Meiryo" panose="020B0604030504040204" pitchFamily="34" charset="-128"/>
            </a:endParaRPr>
          </a:p>
        </p:txBody>
      </p:sp>
      <p:sp>
        <p:nvSpPr>
          <p:cNvPr id="5" name="正方形/長方形 4">
            <a:extLst>
              <a:ext uri="{FF2B5EF4-FFF2-40B4-BE49-F238E27FC236}">
                <a16:creationId xmlns:a16="http://schemas.microsoft.com/office/drawing/2014/main" id="{DFAACD3F-E9B4-2B43-E0D0-AB10077263FD}"/>
              </a:ext>
            </a:extLst>
          </p:cNvPr>
          <p:cNvSpPr/>
          <p:nvPr/>
        </p:nvSpPr>
        <p:spPr>
          <a:xfrm>
            <a:off x="6146174" y="4253699"/>
            <a:ext cx="2615031" cy="144016"/>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4" name="テキスト ボックス 203">
            <a:extLst>
              <a:ext uri="{FF2B5EF4-FFF2-40B4-BE49-F238E27FC236}">
                <a16:creationId xmlns:a16="http://schemas.microsoft.com/office/drawing/2014/main" id="{93F0CBBB-8B63-0710-E597-FD6720A63881}"/>
              </a:ext>
            </a:extLst>
          </p:cNvPr>
          <p:cNvSpPr txBox="1"/>
          <p:nvPr/>
        </p:nvSpPr>
        <p:spPr>
          <a:xfrm>
            <a:off x="6581921" y="4228203"/>
            <a:ext cx="1803457" cy="215444"/>
          </a:xfrm>
          <a:prstGeom prst="rect">
            <a:avLst/>
          </a:prstGeom>
          <a:noFill/>
        </p:spPr>
        <p:txBody>
          <a:bodyPr wrap="square" rtlCol="0">
            <a:spAutoFit/>
          </a:bodyPr>
          <a:lstStyle/>
          <a:p>
            <a:pPr algn="ctr"/>
            <a:r>
              <a:rPr kumimoji="1" lang="ja-JP" altLang="en-US" sz="800">
                <a:solidFill>
                  <a:srgbClr val="FFFFFF"/>
                </a:solidFill>
                <a:latin typeface="Meiryo" panose="020B0604030504040204" pitchFamily="34" charset="-128"/>
                <a:ea typeface="Meiryo" panose="020B0604030504040204" pitchFamily="34" charset="-128"/>
              </a:rPr>
              <a:t>カーネル</a:t>
            </a:r>
            <a:endParaRPr kumimoji="1" lang="ja-JP" altLang="en-US" sz="800" dirty="0">
              <a:solidFill>
                <a:srgbClr val="FFFFFF"/>
              </a:solidFill>
              <a:latin typeface="Meiryo" panose="020B0604030504040204" pitchFamily="34" charset="-128"/>
              <a:ea typeface="Meiryo" panose="020B0604030504040204" pitchFamily="34" charset="-128"/>
            </a:endParaRPr>
          </a:p>
        </p:txBody>
      </p:sp>
      <p:sp>
        <p:nvSpPr>
          <p:cNvPr id="205" name="正方形/長方形 204">
            <a:extLst>
              <a:ext uri="{FF2B5EF4-FFF2-40B4-BE49-F238E27FC236}">
                <a16:creationId xmlns:a16="http://schemas.microsoft.com/office/drawing/2014/main" id="{22EFA049-B5B2-3216-0A92-136D4F65C700}"/>
              </a:ext>
            </a:extLst>
          </p:cNvPr>
          <p:cNvSpPr/>
          <p:nvPr/>
        </p:nvSpPr>
        <p:spPr>
          <a:xfrm>
            <a:off x="286260" y="3404011"/>
            <a:ext cx="708655" cy="98263"/>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Meiryo" charset="-128"/>
              <a:ea typeface="Meiryo" charset="-128"/>
              <a:cs typeface="Meiryo" charset="-128"/>
            </a:endParaRPr>
          </a:p>
        </p:txBody>
      </p:sp>
      <p:sp>
        <p:nvSpPr>
          <p:cNvPr id="206" name="正方形/長方形 205">
            <a:extLst>
              <a:ext uri="{FF2B5EF4-FFF2-40B4-BE49-F238E27FC236}">
                <a16:creationId xmlns:a16="http://schemas.microsoft.com/office/drawing/2014/main" id="{F1151D2E-95BD-5E4A-02DC-1535CCF2E595}"/>
              </a:ext>
            </a:extLst>
          </p:cNvPr>
          <p:cNvSpPr/>
          <p:nvPr/>
        </p:nvSpPr>
        <p:spPr>
          <a:xfrm>
            <a:off x="289229" y="3607573"/>
            <a:ext cx="702718" cy="106556"/>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9" name="正方形/長方形 208">
            <a:extLst>
              <a:ext uri="{FF2B5EF4-FFF2-40B4-BE49-F238E27FC236}">
                <a16:creationId xmlns:a16="http://schemas.microsoft.com/office/drawing/2014/main" id="{542821EF-D4F0-22E0-C3BA-67023DC864CC}"/>
              </a:ext>
            </a:extLst>
          </p:cNvPr>
          <p:cNvSpPr/>
          <p:nvPr/>
        </p:nvSpPr>
        <p:spPr>
          <a:xfrm>
            <a:off x="2095034" y="3397825"/>
            <a:ext cx="708655" cy="98263"/>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Meiryo" charset="-128"/>
              <a:ea typeface="Meiryo" charset="-128"/>
              <a:cs typeface="Meiryo" charset="-128"/>
            </a:endParaRPr>
          </a:p>
        </p:txBody>
      </p:sp>
      <p:sp>
        <p:nvSpPr>
          <p:cNvPr id="210" name="正方形/長方形 209">
            <a:extLst>
              <a:ext uri="{FF2B5EF4-FFF2-40B4-BE49-F238E27FC236}">
                <a16:creationId xmlns:a16="http://schemas.microsoft.com/office/drawing/2014/main" id="{0C2E1FD2-AFCE-F4DC-0E60-BC21009D6509}"/>
              </a:ext>
            </a:extLst>
          </p:cNvPr>
          <p:cNvSpPr/>
          <p:nvPr/>
        </p:nvSpPr>
        <p:spPr>
          <a:xfrm>
            <a:off x="2098003" y="3601387"/>
            <a:ext cx="702718" cy="106556"/>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1" name="正方形/長方形 210">
            <a:extLst>
              <a:ext uri="{FF2B5EF4-FFF2-40B4-BE49-F238E27FC236}">
                <a16:creationId xmlns:a16="http://schemas.microsoft.com/office/drawing/2014/main" id="{73DE2696-CC3E-C0D3-3892-B2144084E7AD}"/>
              </a:ext>
            </a:extLst>
          </p:cNvPr>
          <p:cNvSpPr/>
          <p:nvPr/>
        </p:nvSpPr>
        <p:spPr>
          <a:xfrm>
            <a:off x="5019926" y="3395981"/>
            <a:ext cx="708655" cy="98263"/>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Meiryo" charset="-128"/>
              <a:ea typeface="Meiryo" charset="-128"/>
              <a:cs typeface="Meiryo" charset="-128"/>
            </a:endParaRPr>
          </a:p>
        </p:txBody>
      </p:sp>
      <p:sp>
        <p:nvSpPr>
          <p:cNvPr id="212" name="正方形/長方形 211">
            <a:extLst>
              <a:ext uri="{FF2B5EF4-FFF2-40B4-BE49-F238E27FC236}">
                <a16:creationId xmlns:a16="http://schemas.microsoft.com/office/drawing/2014/main" id="{61B12162-ABA0-DCB6-F260-A69AE1F2A060}"/>
              </a:ext>
            </a:extLst>
          </p:cNvPr>
          <p:cNvSpPr/>
          <p:nvPr/>
        </p:nvSpPr>
        <p:spPr>
          <a:xfrm>
            <a:off x="5022895" y="3599543"/>
            <a:ext cx="702718" cy="106556"/>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3" name="正方形/長方形 212">
            <a:extLst>
              <a:ext uri="{FF2B5EF4-FFF2-40B4-BE49-F238E27FC236}">
                <a16:creationId xmlns:a16="http://schemas.microsoft.com/office/drawing/2014/main" id="{D408DADD-549A-541B-30DA-9E47EFB2C089}"/>
              </a:ext>
            </a:extLst>
          </p:cNvPr>
          <p:cNvSpPr/>
          <p:nvPr/>
        </p:nvSpPr>
        <p:spPr>
          <a:xfrm>
            <a:off x="4080411" y="3390600"/>
            <a:ext cx="708655" cy="98263"/>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Meiryo" charset="-128"/>
              <a:ea typeface="Meiryo" charset="-128"/>
              <a:cs typeface="Meiryo" charset="-128"/>
            </a:endParaRPr>
          </a:p>
        </p:txBody>
      </p:sp>
      <p:sp>
        <p:nvSpPr>
          <p:cNvPr id="214" name="正方形/長方形 213">
            <a:extLst>
              <a:ext uri="{FF2B5EF4-FFF2-40B4-BE49-F238E27FC236}">
                <a16:creationId xmlns:a16="http://schemas.microsoft.com/office/drawing/2014/main" id="{07C83E2B-A028-1AF9-398A-14F8227B3880}"/>
              </a:ext>
            </a:extLst>
          </p:cNvPr>
          <p:cNvSpPr/>
          <p:nvPr/>
        </p:nvSpPr>
        <p:spPr>
          <a:xfrm>
            <a:off x="4083380" y="3594162"/>
            <a:ext cx="702718" cy="106556"/>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5" name="正方形/長方形 214">
            <a:extLst>
              <a:ext uri="{FF2B5EF4-FFF2-40B4-BE49-F238E27FC236}">
                <a16:creationId xmlns:a16="http://schemas.microsoft.com/office/drawing/2014/main" id="{DE5C24E0-B3F8-84DE-A7EF-2FA58928ACEF}"/>
              </a:ext>
            </a:extLst>
          </p:cNvPr>
          <p:cNvSpPr/>
          <p:nvPr/>
        </p:nvSpPr>
        <p:spPr>
          <a:xfrm>
            <a:off x="3160765" y="3394355"/>
            <a:ext cx="708655" cy="98263"/>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Meiryo" charset="-128"/>
              <a:ea typeface="Meiryo" charset="-128"/>
              <a:cs typeface="Meiryo" charset="-128"/>
            </a:endParaRPr>
          </a:p>
        </p:txBody>
      </p:sp>
      <p:sp>
        <p:nvSpPr>
          <p:cNvPr id="216" name="正方形/長方形 215">
            <a:extLst>
              <a:ext uri="{FF2B5EF4-FFF2-40B4-BE49-F238E27FC236}">
                <a16:creationId xmlns:a16="http://schemas.microsoft.com/office/drawing/2014/main" id="{77A17036-790F-31A2-5DEB-DC06EFBC200C}"/>
              </a:ext>
            </a:extLst>
          </p:cNvPr>
          <p:cNvSpPr/>
          <p:nvPr/>
        </p:nvSpPr>
        <p:spPr>
          <a:xfrm>
            <a:off x="3163734" y="3597917"/>
            <a:ext cx="702718" cy="106556"/>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7" name="正方形/長方形 216">
            <a:extLst>
              <a:ext uri="{FF2B5EF4-FFF2-40B4-BE49-F238E27FC236}">
                <a16:creationId xmlns:a16="http://schemas.microsoft.com/office/drawing/2014/main" id="{AE0FC485-5E03-9690-52A8-29C3D958C37D}"/>
              </a:ext>
            </a:extLst>
          </p:cNvPr>
          <p:cNvSpPr/>
          <p:nvPr/>
        </p:nvSpPr>
        <p:spPr>
          <a:xfrm>
            <a:off x="1184810" y="3406450"/>
            <a:ext cx="708655" cy="98263"/>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Meiryo" charset="-128"/>
              <a:ea typeface="Meiryo" charset="-128"/>
              <a:cs typeface="Meiryo" charset="-128"/>
            </a:endParaRPr>
          </a:p>
        </p:txBody>
      </p:sp>
      <p:sp>
        <p:nvSpPr>
          <p:cNvPr id="218" name="正方形/長方形 217">
            <a:extLst>
              <a:ext uri="{FF2B5EF4-FFF2-40B4-BE49-F238E27FC236}">
                <a16:creationId xmlns:a16="http://schemas.microsoft.com/office/drawing/2014/main" id="{4B526049-73C5-A53E-8883-14E6A42C0FC1}"/>
              </a:ext>
            </a:extLst>
          </p:cNvPr>
          <p:cNvSpPr/>
          <p:nvPr/>
        </p:nvSpPr>
        <p:spPr>
          <a:xfrm>
            <a:off x="1187779" y="3610012"/>
            <a:ext cx="702718" cy="106556"/>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2" name="テキスト ボックス 221">
            <a:extLst>
              <a:ext uri="{FF2B5EF4-FFF2-40B4-BE49-F238E27FC236}">
                <a16:creationId xmlns:a16="http://schemas.microsoft.com/office/drawing/2014/main" id="{DEEDA5BC-AD75-AA87-AD34-5B1AE550740B}"/>
              </a:ext>
            </a:extLst>
          </p:cNvPr>
          <p:cNvSpPr txBox="1"/>
          <p:nvPr/>
        </p:nvSpPr>
        <p:spPr>
          <a:xfrm>
            <a:off x="2074546" y="3426591"/>
            <a:ext cx="745627" cy="276999"/>
          </a:xfrm>
          <a:prstGeom prst="rect">
            <a:avLst/>
          </a:prstGeom>
          <a:noFill/>
        </p:spPr>
        <p:txBody>
          <a:bodyPr wrap="square" rtlCol="0">
            <a:spAutoFit/>
          </a:bodyPr>
          <a:lstStyle/>
          <a:p>
            <a:pPr algn="ctr"/>
            <a:r>
              <a:rPr kumimoji="1" lang="en-US" altLang="ja-JP" sz="1200" dirty="0">
                <a:solidFill>
                  <a:srgbClr val="FFFFFF"/>
                </a:solidFill>
                <a:latin typeface="Meiryo" panose="020B0604030504040204" pitchFamily="34" charset="-128"/>
                <a:ea typeface="Meiryo" panose="020B0604030504040204" pitchFamily="34" charset="-128"/>
              </a:rPr>
              <a:t>OS</a:t>
            </a:r>
            <a:endParaRPr kumimoji="1" lang="ja-JP" altLang="en-US" sz="1200" dirty="0">
              <a:solidFill>
                <a:srgbClr val="FFFFFF"/>
              </a:solidFill>
              <a:latin typeface="Meiryo" panose="020B0604030504040204" pitchFamily="34" charset="-128"/>
              <a:ea typeface="Meiryo" panose="020B0604030504040204" pitchFamily="34" charset="-128"/>
            </a:endParaRPr>
          </a:p>
        </p:txBody>
      </p:sp>
      <p:sp>
        <p:nvSpPr>
          <p:cNvPr id="223" name="テキスト ボックス 222">
            <a:extLst>
              <a:ext uri="{FF2B5EF4-FFF2-40B4-BE49-F238E27FC236}">
                <a16:creationId xmlns:a16="http://schemas.microsoft.com/office/drawing/2014/main" id="{E78C1C56-49CE-99BA-B24E-0244B1AD24D4}"/>
              </a:ext>
            </a:extLst>
          </p:cNvPr>
          <p:cNvSpPr txBox="1"/>
          <p:nvPr/>
        </p:nvSpPr>
        <p:spPr>
          <a:xfrm>
            <a:off x="1165102" y="3436378"/>
            <a:ext cx="745627" cy="276999"/>
          </a:xfrm>
          <a:prstGeom prst="rect">
            <a:avLst/>
          </a:prstGeom>
          <a:noFill/>
        </p:spPr>
        <p:txBody>
          <a:bodyPr wrap="square" rtlCol="0">
            <a:spAutoFit/>
          </a:bodyPr>
          <a:lstStyle/>
          <a:p>
            <a:pPr algn="ctr"/>
            <a:r>
              <a:rPr kumimoji="1" lang="en-US" altLang="ja-JP" sz="1200" dirty="0">
                <a:solidFill>
                  <a:srgbClr val="FFFFFF"/>
                </a:solidFill>
                <a:latin typeface="Meiryo" panose="020B0604030504040204" pitchFamily="34" charset="-128"/>
                <a:ea typeface="Meiryo" panose="020B0604030504040204" pitchFamily="34" charset="-128"/>
              </a:rPr>
              <a:t>OS</a:t>
            </a:r>
            <a:endParaRPr kumimoji="1" lang="ja-JP" altLang="en-US" sz="1200" dirty="0">
              <a:solidFill>
                <a:srgbClr val="FFFFFF"/>
              </a:solidFill>
              <a:latin typeface="Meiryo" panose="020B0604030504040204" pitchFamily="34" charset="-128"/>
              <a:ea typeface="Meiryo" panose="020B0604030504040204" pitchFamily="34" charset="-128"/>
            </a:endParaRPr>
          </a:p>
        </p:txBody>
      </p:sp>
      <p:sp>
        <p:nvSpPr>
          <p:cNvPr id="224" name="テキスト ボックス 223">
            <a:extLst>
              <a:ext uri="{FF2B5EF4-FFF2-40B4-BE49-F238E27FC236}">
                <a16:creationId xmlns:a16="http://schemas.microsoft.com/office/drawing/2014/main" id="{CB4577A0-5531-FAC1-E214-25BF5B277FB8}"/>
              </a:ext>
            </a:extLst>
          </p:cNvPr>
          <p:cNvSpPr txBox="1"/>
          <p:nvPr/>
        </p:nvSpPr>
        <p:spPr>
          <a:xfrm>
            <a:off x="265950" y="3439731"/>
            <a:ext cx="745627" cy="276999"/>
          </a:xfrm>
          <a:prstGeom prst="rect">
            <a:avLst/>
          </a:prstGeom>
          <a:noFill/>
        </p:spPr>
        <p:txBody>
          <a:bodyPr wrap="square" rtlCol="0">
            <a:spAutoFit/>
          </a:bodyPr>
          <a:lstStyle/>
          <a:p>
            <a:pPr algn="ctr"/>
            <a:r>
              <a:rPr kumimoji="1" lang="en-US" altLang="ja-JP" sz="1200" dirty="0">
                <a:solidFill>
                  <a:srgbClr val="FFFFFF"/>
                </a:solidFill>
                <a:latin typeface="Meiryo" panose="020B0604030504040204" pitchFamily="34" charset="-128"/>
                <a:ea typeface="Meiryo" panose="020B0604030504040204" pitchFamily="34" charset="-128"/>
              </a:rPr>
              <a:t>OS</a:t>
            </a:r>
            <a:endParaRPr kumimoji="1" lang="ja-JP" altLang="en-US" sz="1200" dirty="0">
              <a:solidFill>
                <a:srgbClr val="FFFFFF"/>
              </a:solidFill>
              <a:latin typeface="Meiryo" panose="020B0604030504040204" pitchFamily="34" charset="-128"/>
              <a:ea typeface="Meiryo" panose="020B0604030504040204" pitchFamily="34" charset="-128"/>
            </a:endParaRPr>
          </a:p>
        </p:txBody>
      </p:sp>
      <p:sp>
        <p:nvSpPr>
          <p:cNvPr id="225" name="テキスト ボックス 224">
            <a:extLst>
              <a:ext uri="{FF2B5EF4-FFF2-40B4-BE49-F238E27FC236}">
                <a16:creationId xmlns:a16="http://schemas.microsoft.com/office/drawing/2014/main" id="{DF32D3AA-786D-13C0-FD3E-C4F69F608E52}"/>
              </a:ext>
            </a:extLst>
          </p:cNvPr>
          <p:cNvSpPr txBox="1"/>
          <p:nvPr/>
        </p:nvSpPr>
        <p:spPr>
          <a:xfrm>
            <a:off x="4992038" y="3423719"/>
            <a:ext cx="745627" cy="276999"/>
          </a:xfrm>
          <a:prstGeom prst="rect">
            <a:avLst/>
          </a:prstGeom>
          <a:noFill/>
        </p:spPr>
        <p:txBody>
          <a:bodyPr wrap="square" rtlCol="0">
            <a:spAutoFit/>
          </a:bodyPr>
          <a:lstStyle/>
          <a:p>
            <a:pPr algn="ctr"/>
            <a:r>
              <a:rPr kumimoji="1" lang="en-US" altLang="ja-JP" sz="1200" dirty="0">
                <a:solidFill>
                  <a:srgbClr val="FFFFFF"/>
                </a:solidFill>
                <a:latin typeface="Meiryo" panose="020B0604030504040204" pitchFamily="34" charset="-128"/>
                <a:ea typeface="Meiryo" panose="020B0604030504040204" pitchFamily="34" charset="-128"/>
              </a:rPr>
              <a:t>OS</a:t>
            </a:r>
            <a:endParaRPr kumimoji="1" lang="ja-JP" altLang="en-US" sz="1200" dirty="0">
              <a:solidFill>
                <a:srgbClr val="FFFFFF"/>
              </a:solidFill>
              <a:latin typeface="Meiryo" panose="020B0604030504040204" pitchFamily="34" charset="-128"/>
              <a:ea typeface="Meiryo" panose="020B0604030504040204" pitchFamily="34" charset="-128"/>
            </a:endParaRPr>
          </a:p>
        </p:txBody>
      </p:sp>
      <p:sp>
        <p:nvSpPr>
          <p:cNvPr id="226" name="テキスト ボックス 225">
            <a:extLst>
              <a:ext uri="{FF2B5EF4-FFF2-40B4-BE49-F238E27FC236}">
                <a16:creationId xmlns:a16="http://schemas.microsoft.com/office/drawing/2014/main" id="{58B40DA0-E503-BAA8-387C-677CA08DA9CD}"/>
              </a:ext>
            </a:extLst>
          </p:cNvPr>
          <p:cNvSpPr txBox="1"/>
          <p:nvPr/>
        </p:nvSpPr>
        <p:spPr>
          <a:xfrm>
            <a:off x="4071081" y="3429170"/>
            <a:ext cx="745627" cy="276999"/>
          </a:xfrm>
          <a:prstGeom prst="rect">
            <a:avLst/>
          </a:prstGeom>
          <a:noFill/>
        </p:spPr>
        <p:txBody>
          <a:bodyPr wrap="square" rtlCol="0">
            <a:spAutoFit/>
          </a:bodyPr>
          <a:lstStyle/>
          <a:p>
            <a:pPr algn="ctr"/>
            <a:r>
              <a:rPr kumimoji="1" lang="en-US" altLang="ja-JP" sz="1200" dirty="0">
                <a:solidFill>
                  <a:srgbClr val="FFFFFF"/>
                </a:solidFill>
                <a:latin typeface="Meiryo" panose="020B0604030504040204" pitchFamily="34" charset="-128"/>
                <a:ea typeface="Meiryo" panose="020B0604030504040204" pitchFamily="34" charset="-128"/>
              </a:rPr>
              <a:t>OS</a:t>
            </a:r>
            <a:endParaRPr kumimoji="1" lang="ja-JP" altLang="en-US" sz="1200" dirty="0">
              <a:solidFill>
                <a:srgbClr val="FFFFFF"/>
              </a:solidFill>
              <a:latin typeface="Meiryo" panose="020B0604030504040204" pitchFamily="34" charset="-128"/>
              <a:ea typeface="Meiryo" panose="020B0604030504040204" pitchFamily="34" charset="-128"/>
            </a:endParaRPr>
          </a:p>
        </p:txBody>
      </p:sp>
      <p:sp>
        <p:nvSpPr>
          <p:cNvPr id="227" name="テキスト ボックス 226">
            <a:extLst>
              <a:ext uri="{FF2B5EF4-FFF2-40B4-BE49-F238E27FC236}">
                <a16:creationId xmlns:a16="http://schemas.microsoft.com/office/drawing/2014/main" id="{8B6D8F32-316A-0D39-0769-A6B648EC51C2}"/>
              </a:ext>
            </a:extLst>
          </p:cNvPr>
          <p:cNvSpPr txBox="1"/>
          <p:nvPr/>
        </p:nvSpPr>
        <p:spPr>
          <a:xfrm>
            <a:off x="3131844" y="3429171"/>
            <a:ext cx="745627" cy="276999"/>
          </a:xfrm>
          <a:prstGeom prst="rect">
            <a:avLst/>
          </a:prstGeom>
          <a:noFill/>
        </p:spPr>
        <p:txBody>
          <a:bodyPr wrap="square" rtlCol="0">
            <a:spAutoFit/>
          </a:bodyPr>
          <a:lstStyle/>
          <a:p>
            <a:pPr algn="ctr"/>
            <a:r>
              <a:rPr kumimoji="1" lang="en-US" altLang="ja-JP" sz="1200" dirty="0">
                <a:solidFill>
                  <a:srgbClr val="FFFFFF"/>
                </a:solidFill>
                <a:latin typeface="Meiryo" panose="020B0604030504040204" pitchFamily="34" charset="-128"/>
                <a:ea typeface="Meiryo" panose="020B0604030504040204" pitchFamily="34" charset="-128"/>
              </a:rPr>
              <a:t>OS</a:t>
            </a:r>
            <a:endParaRPr kumimoji="1" lang="ja-JP" altLang="en-US" sz="1200" dirty="0">
              <a:solidFill>
                <a:srgbClr val="FFFFFF"/>
              </a:solidFill>
              <a:latin typeface="Meiryo" panose="020B0604030504040204" pitchFamily="34" charset="-128"/>
              <a:ea typeface="Meiryo" panose="020B0604030504040204" pitchFamily="34" charset="-128"/>
            </a:endParaRPr>
          </a:p>
        </p:txBody>
      </p:sp>
      <p:sp>
        <p:nvSpPr>
          <p:cNvPr id="4" name="テキスト ボックス 3">
            <a:extLst>
              <a:ext uri="{FF2B5EF4-FFF2-40B4-BE49-F238E27FC236}">
                <a16:creationId xmlns:a16="http://schemas.microsoft.com/office/drawing/2014/main" id="{8F8A2E06-3CE6-6752-C4D6-87B189545B47}"/>
              </a:ext>
            </a:extLst>
          </p:cNvPr>
          <p:cNvSpPr txBox="1"/>
          <p:nvPr/>
        </p:nvSpPr>
        <p:spPr>
          <a:xfrm>
            <a:off x="4370623" y="1313562"/>
            <a:ext cx="1441420" cy="523220"/>
          </a:xfrm>
          <a:prstGeom prst="rect">
            <a:avLst/>
          </a:prstGeom>
          <a:noFill/>
        </p:spPr>
        <p:txBody>
          <a:bodyPr wrap="none" rtlCol="0">
            <a:spAutoFit/>
          </a:bodyPr>
          <a:lstStyle/>
          <a:p>
            <a:r>
              <a:rPr kumimoji="1" lang="en-US" altLang="ja-JP" sz="1400" dirty="0">
                <a:solidFill>
                  <a:srgbClr val="0070C0"/>
                </a:solidFill>
                <a:latin typeface="Meiryo" panose="020B0604030504040204" pitchFamily="34" charset="-128"/>
                <a:ea typeface="Meiryo" panose="020B0604030504040204" pitchFamily="34" charset="-128"/>
              </a:rPr>
              <a:t>1</a:t>
            </a:r>
            <a:r>
              <a:rPr kumimoji="1" lang="ja-JP" altLang="en-US" sz="1400">
                <a:solidFill>
                  <a:srgbClr val="0070C0"/>
                </a:solidFill>
                <a:latin typeface="Meiryo" panose="020B0604030504040204" pitchFamily="34" charset="-128"/>
                <a:ea typeface="Meiryo" panose="020B0604030504040204" pitchFamily="34" charset="-128"/>
              </a:rPr>
              <a:t>つの</a:t>
            </a:r>
            <a:r>
              <a:rPr kumimoji="1" lang="ja-JP" altLang="en-US" sz="1400" b="1">
                <a:solidFill>
                  <a:srgbClr val="0070C0"/>
                </a:solidFill>
                <a:latin typeface="Meiryo" panose="020B0604030504040204" pitchFamily="34" charset="-128"/>
                <a:ea typeface="Meiryo" panose="020B0604030504040204" pitchFamily="34" charset="-128"/>
              </a:rPr>
              <a:t>サーバー</a:t>
            </a:r>
            <a:endParaRPr kumimoji="1" lang="en-US" altLang="ja-JP" sz="1400" b="1" dirty="0">
              <a:solidFill>
                <a:srgbClr val="0070C0"/>
              </a:solidFill>
              <a:latin typeface="Meiryo" panose="020B0604030504040204" pitchFamily="34" charset="-128"/>
              <a:ea typeface="Meiryo" panose="020B0604030504040204" pitchFamily="34" charset="-128"/>
            </a:endParaRPr>
          </a:p>
          <a:p>
            <a:r>
              <a:rPr kumimoji="1" lang="ja-JP" altLang="en-US" sz="1400">
                <a:solidFill>
                  <a:srgbClr val="0070C0"/>
                </a:solidFill>
                <a:latin typeface="Meiryo" panose="020B0604030504040204" pitchFamily="34" charset="-128"/>
                <a:ea typeface="Meiryo" panose="020B0604030504040204" pitchFamily="34" charset="-128"/>
              </a:rPr>
              <a:t>として振る舞う</a:t>
            </a:r>
          </a:p>
        </p:txBody>
      </p:sp>
      <p:sp>
        <p:nvSpPr>
          <p:cNvPr id="123" name="テキスト ボックス 122">
            <a:extLst>
              <a:ext uri="{FF2B5EF4-FFF2-40B4-BE49-F238E27FC236}">
                <a16:creationId xmlns:a16="http://schemas.microsoft.com/office/drawing/2014/main" id="{2F377C1E-9F63-6CA8-991C-3ACC7E38BFD9}"/>
              </a:ext>
            </a:extLst>
          </p:cNvPr>
          <p:cNvSpPr txBox="1"/>
          <p:nvPr/>
        </p:nvSpPr>
        <p:spPr>
          <a:xfrm>
            <a:off x="7376107" y="1313562"/>
            <a:ext cx="1441420" cy="523220"/>
          </a:xfrm>
          <a:prstGeom prst="rect">
            <a:avLst/>
          </a:prstGeom>
          <a:noFill/>
        </p:spPr>
        <p:txBody>
          <a:bodyPr wrap="none" rtlCol="0">
            <a:spAutoFit/>
          </a:bodyPr>
          <a:lstStyle/>
          <a:p>
            <a:r>
              <a:rPr kumimoji="1" lang="en-US" altLang="ja-JP" sz="1400" dirty="0">
                <a:solidFill>
                  <a:srgbClr val="C00000"/>
                </a:solidFill>
                <a:latin typeface="Meiryo" panose="020B0604030504040204" pitchFamily="34" charset="-128"/>
                <a:ea typeface="Meiryo" panose="020B0604030504040204" pitchFamily="34" charset="-128"/>
              </a:rPr>
              <a:t>1</a:t>
            </a:r>
            <a:r>
              <a:rPr kumimoji="1" lang="ja-JP" altLang="en-US" sz="1400">
                <a:solidFill>
                  <a:srgbClr val="C00000"/>
                </a:solidFill>
                <a:latin typeface="Meiryo" panose="020B0604030504040204" pitchFamily="34" charset="-128"/>
                <a:ea typeface="Meiryo" panose="020B0604030504040204" pitchFamily="34" charset="-128"/>
              </a:rPr>
              <a:t>つの</a:t>
            </a:r>
            <a:r>
              <a:rPr kumimoji="1" lang="ja-JP" altLang="en-US" sz="1400" b="1">
                <a:solidFill>
                  <a:srgbClr val="C00000"/>
                </a:solidFill>
                <a:latin typeface="Meiryo" panose="020B0604030504040204" pitchFamily="34" charset="-128"/>
                <a:ea typeface="Meiryo" panose="020B0604030504040204" pitchFamily="34" charset="-128"/>
              </a:rPr>
              <a:t>プロセス</a:t>
            </a:r>
            <a:endParaRPr kumimoji="1" lang="en-US" altLang="ja-JP" sz="1400" b="1" dirty="0">
              <a:solidFill>
                <a:srgbClr val="C00000"/>
              </a:solidFill>
              <a:latin typeface="Meiryo" panose="020B0604030504040204" pitchFamily="34" charset="-128"/>
              <a:ea typeface="Meiryo" panose="020B0604030504040204" pitchFamily="34" charset="-128"/>
            </a:endParaRPr>
          </a:p>
          <a:p>
            <a:r>
              <a:rPr kumimoji="1" lang="ja-JP" altLang="en-US" sz="1400">
                <a:solidFill>
                  <a:srgbClr val="C00000"/>
                </a:solidFill>
                <a:latin typeface="Meiryo" panose="020B0604030504040204" pitchFamily="34" charset="-128"/>
                <a:ea typeface="Meiryo" panose="020B0604030504040204" pitchFamily="34" charset="-128"/>
              </a:rPr>
              <a:t>として振る舞う</a:t>
            </a:r>
          </a:p>
        </p:txBody>
      </p:sp>
      <p:cxnSp>
        <p:nvCxnSpPr>
          <p:cNvPr id="13" name="曲線コネクタ 12">
            <a:extLst>
              <a:ext uri="{FF2B5EF4-FFF2-40B4-BE49-F238E27FC236}">
                <a16:creationId xmlns:a16="http://schemas.microsoft.com/office/drawing/2014/main" id="{4B9669BF-B8D1-0378-DD33-44CC7E077223}"/>
              </a:ext>
            </a:extLst>
          </p:cNvPr>
          <p:cNvCxnSpPr>
            <a:cxnSpLocks/>
          </p:cNvCxnSpPr>
          <p:nvPr/>
        </p:nvCxnSpPr>
        <p:spPr>
          <a:xfrm flipH="1">
            <a:off x="5502299" y="1559820"/>
            <a:ext cx="233146" cy="723520"/>
          </a:xfrm>
          <a:prstGeom prst="curvedConnector4">
            <a:avLst>
              <a:gd name="adj1" fmla="val -98050"/>
              <a:gd name="adj2" fmla="val 68079"/>
            </a:avLst>
          </a:prstGeom>
          <a:ln>
            <a:tailEnd type="triangle"/>
          </a:ln>
          <a:effectLst/>
        </p:spPr>
        <p:style>
          <a:lnRef idx="2">
            <a:schemeClr val="accent1"/>
          </a:lnRef>
          <a:fillRef idx="0">
            <a:schemeClr val="accent1"/>
          </a:fillRef>
          <a:effectRef idx="1">
            <a:schemeClr val="accent1"/>
          </a:effectRef>
          <a:fontRef idx="minor">
            <a:schemeClr val="tx1"/>
          </a:fontRef>
        </p:style>
      </p:cxnSp>
      <p:cxnSp>
        <p:nvCxnSpPr>
          <p:cNvPr id="130" name="曲線コネクタ 129">
            <a:extLst>
              <a:ext uri="{FF2B5EF4-FFF2-40B4-BE49-F238E27FC236}">
                <a16:creationId xmlns:a16="http://schemas.microsoft.com/office/drawing/2014/main" id="{CC50F799-2073-FBBE-08A8-F18C2708842A}"/>
              </a:ext>
            </a:extLst>
          </p:cNvPr>
          <p:cNvCxnSpPr>
            <a:cxnSpLocks/>
          </p:cNvCxnSpPr>
          <p:nvPr/>
        </p:nvCxnSpPr>
        <p:spPr>
          <a:xfrm flipH="1">
            <a:off x="8475536" y="1559820"/>
            <a:ext cx="233146" cy="723520"/>
          </a:xfrm>
          <a:prstGeom prst="curvedConnector4">
            <a:avLst>
              <a:gd name="adj1" fmla="val -98050"/>
              <a:gd name="adj2" fmla="val 68079"/>
            </a:avLst>
          </a:prstGeom>
          <a:ln>
            <a:solidFill>
              <a:srgbClr val="C00000"/>
            </a:solidFill>
            <a:tailEnd type="triangle"/>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738169205"/>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93F56F-F25E-5D7E-6BB6-8683D5657DFE}"/>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8FE37800-1B63-0741-FB30-02E840ED9876}"/>
              </a:ext>
            </a:extLst>
          </p:cNvPr>
          <p:cNvSpPr>
            <a:spLocks noGrp="1"/>
          </p:cNvSpPr>
          <p:nvPr>
            <p:ph type="title"/>
          </p:nvPr>
        </p:nvSpPr>
        <p:spPr/>
        <p:txBody>
          <a:bodyPr/>
          <a:lstStyle/>
          <a:p>
            <a:r>
              <a:rPr lang="ja-JP" altLang="en-US" dirty="0"/>
              <a:t>仮想マシンとコンテナの稼働効率</a:t>
            </a:r>
          </a:p>
        </p:txBody>
      </p:sp>
      <p:sp>
        <p:nvSpPr>
          <p:cNvPr id="4" name="正方形/長方形 3">
            <a:extLst>
              <a:ext uri="{FF2B5EF4-FFF2-40B4-BE49-F238E27FC236}">
                <a16:creationId xmlns:a16="http://schemas.microsoft.com/office/drawing/2014/main" id="{9C80D8F6-B8E7-A7C9-6CD0-7EDAA224AB55}"/>
              </a:ext>
            </a:extLst>
          </p:cNvPr>
          <p:cNvSpPr/>
          <p:nvPr/>
        </p:nvSpPr>
        <p:spPr>
          <a:xfrm>
            <a:off x="457200" y="5586254"/>
            <a:ext cx="3754760" cy="771592"/>
          </a:xfrm>
          <a:prstGeom prst="rect">
            <a:avLst/>
          </a:prstGeom>
          <a:solidFill>
            <a:schemeClr val="accent3">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Meiryo" charset="-128"/>
                <a:ea typeface="Meiryo" charset="-128"/>
                <a:cs typeface="Meiryo" charset="-128"/>
              </a:rPr>
              <a:t>ハードウェア</a:t>
            </a:r>
          </a:p>
        </p:txBody>
      </p:sp>
      <p:sp>
        <p:nvSpPr>
          <p:cNvPr id="5" name="正方形/長方形 4">
            <a:extLst>
              <a:ext uri="{FF2B5EF4-FFF2-40B4-BE49-F238E27FC236}">
                <a16:creationId xmlns:a16="http://schemas.microsoft.com/office/drawing/2014/main" id="{E4B3EC2D-F6EB-5F60-69FF-48B0A15E9D9A}"/>
              </a:ext>
            </a:extLst>
          </p:cNvPr>
          <p:cNvSpPr/>
          <p:nvPr/>
        </p:nvSpPr>
        <p:spPr>
          <a:xfrm>
            <a:off x="457200" y="3930457"/>
            <a:ext cx="1162469" cy="1569524"/>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Meiryo" charset="-128"/>
                <a:ea typeface="Meiryo" charset="-128"/>
                <a:cs typeface="Meiryo" charset="-128"/>
              </a:rPr>
              <a:t>仮想マシン</a:t>
            </a:r>
          </a:p>
        </p:txBody>
      </p:sp>
      <p:sp>
        <p:nvSpPr>
          <p:cNvPr id="6" name="正方形/長方形 5">
            <a:extLst>
              <a:ext uri="{FF2B5EF4-FFF2-40B4-BE49-F238E27FC236}">
                <a16:creationId xmlns:a16="http://schemas.microsoft.com/office/drawing/2014/main" id="{894A5AA6-1046-604B-8517-739AD04B0DC7}"/>
              </a:ext>
            </a:extLst>
          </p:cNvPr>
          <p:cNvSpPr/>
          <p:nvPr/>
        </p:nvSpPr>
        <p:spPr>
          <a:xfrm>
            <a:off x="449664" y="1896874"/>
            <a:ext cx="1162469" cy="557674"/>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Meiryo" charset="-128"/>
                <a:ea typeface="Meiryo" charset="-128"/>
                <a:cs typeface="Meiryo" charset="-128"/>
              </a:rPr>
              <a:t>ミドルウェア</a:t>
            </a:r>
          </a:p>
        </p:txBody>
      </p:sp>
      <p:sp>
        <p:nvSpPr>
          <p:cNvPr id="8" name="正方形/長方形 7">
            <a:extLst>
              <a:ext uri="{FF2B5EF4-FFF2-40B4-BE49-F238E27FC236}">
                <a16:creationId xmlns:a16="http://schemas.microsoft.com/office/drawing/2014/main" id="{FAF1EE3A-33CF-5CBB-C541-8E73A16CDCE3}"/>
              </a:ext>
            </a:extLst>
          </p:cNvPr>
          <p:cNvSpPr/>
          <p:nvPr/>
        </p:nvSpPr>
        <p:spPr>
          <a:xfrm>
            <a:off x="449664" y="2554422"/>
            <a:ext cx="1162469" cy="1289762"/>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200" dirty="0">
                <a:solidFill>
                  <a:srgbClr val="FFFFFF"/>
                </a:solidFill>
                <a:latin typeface="Meiryo" charset="-128"/>
                <a:ea typeface="Meiryo" charset="-128"/>
                <a:cs typeface="Meiryo" charset="-128"/>
              </a:rPr>
              <a:t>OS</a:t>
            </a:r>
            <a:endParaRPr kumimoji="1" lang="ja-JP" altLang="en-US" sz="1200" dirty="0">
              <a:solidFill>
                <a:srgbClr val="FFFFFF"/>
              </a:solidFill>
              <a:latin typeface="Meiryo" charset="-128"/>
              <a:ea typeface="Meiryo" charset="-128"/>
              <a:cs typeface="Meiryo" charset="-128"/>
            </a:endParaRPr>
          </a:p>
        </p:txBody>
      </p:sp>
      <p:sp>
        <p:nvSpPr>
          <p:cNvPr id="9" name="正方形/長方形 8">
            <a:extLst>
              <a:ext uri="{FF2B5EF4-FFF2-40B4-BE49-F238E27FC236}">
                <a16:creationId xmlns:a16="http://schemas.microsoft.com/office/drawing/2014/main" id="{0C17C10E-9D7A-E90E-5C74-488218AAB8D4}"/>
              </a:ext>
            </a:extLst>
          </p:cNvPr>
          <p:cNvSpPr/>
          <p:nvPr/>
        </p:nvSpPr>
        <p:spPr>
          <a:xfrm>
            <a:off x="3049491" y="3930457"/>
            <a:ext cx="1162469" cy="1569524"/>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Meiryo" charset="-128"/>
                <a:ea typeface="Meiryo" charset="-128"/>
                <a:cs typeface="Meiryo" charset="-128"/>
              </a:rPr>
              <a:t>仮想マシン</a:t>
            </a:r>
          </a:p>
        </p:txBody>
      </p:sp>
      <p:sp>
        <p:nvSpPr>
          <p:cNvPr id="10" name="正方形/長方形 9">
            <a:extLst>
              <a:ext uri="{FF2B5EF4-FFF2-40B4-BE49-F238E27FC236}">
                <a16:creationId xmlns:a16="http://schemas.microsoft.com/office/drawing/2014/main" id="{3E4BEFFF-405F-6CD1-0C62-4D0F98C2D0AF}"/>
              </a:ext>
            </a:extLst>
          </p:cNvPr>
          <p:cNvSpPr/>
          <p:nvPr/>
        </p:nvSpPr>
        <p:spPr>
          <a:xfrm>
            <a:off x="3041952" y="2554422"/>
            <a:ext cx="1162469" cy="1289762"/>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200" dirty="0">
                <a:solidFill>
                  <a:srgbClr val="FFFFFF"/>
                </a:solidFill>
                <a:latin typeface="Meiryo" charset="-128"/>
                <a:ea typeface="Meiryo" charset="-128"/>
                <a:cs typeface="Meiryo" charset="-128"/>
              </a:rPr>
              <a:t>OS</a:t>
            </a:r>
            <a:endParaRPr kumimoji="1" lang="ja-JP" altLang="en-US" sz="1200" dirty="0">
              <a:solidFill>
                <a:srgbClr val="FFFFFF"/>
              </a:solidFill>
              <a:latin typeface="Meiryo" charset="-128"/>
              <a:ea typeface="Meiryo" charset="-128"/>
              <a:cs typeface="Meiryo" charset="-128"/>
            </a:endParaRPr>
          </a:p>
        </p:txBody>
      </p:sp>
      <p:sp>
        <p:nvSpPr>
          <p:cNvPr id="11" name="正方形/長方形 10">
            <a:extLst>
              <a:ext uri="{FF2B5EF4-FFF2-40B4-BE49-F238E27FC236}">
                <a16:creationId xmlns:a16="http://schemas.microsoft.com/office/drawing/2014/main" id="{9BD9C602-908C-2D98-F54A-9B3975028E61}"/>
              </a:ext>
            </a:extLst>
          </p:cNvPr>
          <p:cNvSpPr/>
          <p:nvPr/>
        </p:nvSpPr>
        <p:spPr>
          <a:xfrm>
            <a:off x="1748817" y="3930457"/>
            <a:ext cx="1162469" cy="1569524"/>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Meiryo" charset="-128"/>
                <a:ea typeface="Meiryo" charset="-128"/>
                <a:cs typeface="Meiryo" charset="-128"/>
              </a:rPr>
              <a:t>仮想マシン</a:t>
            </a:r>
          </a:p>
        </p:txBody>
      </p:sp>
      <p:sp>
        <p:nvSpPr>
          <p:cNvPr id="12" name="正方形/長方形 11">
            <a:extLst>
              <a:ext uri="{FF2B5EF4-FFF2-40B4-BE49-F238E27FC236}">
                <a16:creationId xmlns:a16="http://schemas.microsoft.com/office/drawing/2014/main" id="{F8128CDF-302F-0540-BA4F-AFD28FA91504}"/>
              </a:ext>
            </a:extLst>
          </p:cNvPr>
          <p:cNvSpPr/>
          <p:nvPr/>
        </p:nvSpPr>
        <p:spPr>
          <a:xfrm>
            <a:off x="1741278" y="2554422"/>
            <a:ext cx="1162469" cy="1289762"/>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200" dirty="0">
                <a:solidFill>
                  <a:srgbClr val="FFFFFF"/>
                </a:solidFill>
                <a:latin typeface="Meiryo" charset="-128"/>
                <a:ea typeface="Meiryo" charset="-128"/>
                <a:cs typeface="Meiryo" charset="-128"/>
              </a:rPr>
              <a:t>OS</a:t>
            </a:r>
            <a:endParaRPr kumimoji="1" lang="ja-JP" altLang="en-US" sz="1200" dirty="0">
              <a:solidFill>
                <a:srgbClr val="FFFFFF"/>
              </a:solidFill>
              <a:latin typeface="Meiryo" charset="-128"/>
              <a:ea typeface="Meiryo" charset="-128"/>
              <a:cs typeface="Meiryo" charset="-128"/>
            </a:endParaRPr>
          </a:p>
        </p:txBody>
      </p:sp>
      <p:sp>
        <p:nvSpPr>
          <p:cNvPr id="13" name="正方形/長方形 12">
            <a:extLst>
              <a:ext uri="{FF2B5EF4-FFF2-40B4-BE49-F238E27FC236}">
                <a16:creationId xmlns:a16="http://schemas.microsoft.com/office/drawing/2014/main" id="{7737425E-5BCD-6B80-25B5-F7F294365CF1}"/>
              </a:ext>
            </a:extLst>
          </p:cNvPr>
          <p:cNvSpPr/>
          <p:nvPr/>
        </p:nvSpPr>
        <p:spPr>
          <a:xfrm>
            <a:off x="1736883" y="1896874"/>
            <a:ext cx="1162469" cy="557674"/>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Meiryo" charset="-128"/>
                <a:ea typeface="Meiryo" charset="-128"/>
                <a:cs typeface="Meiryo" charset="-128"/>
              </a:rPr>
              <a:t>ミドルウェア</a:t>
            </a:r>
          </a:p>
        </p:txBody>
      </p:sp>
      <p:sp>
        <p:nvSpPr>
          <p:cNvPr id="15" name="正方形/長方形 14">
            <a:extLst>
              <a:ext uri="{FF2B5EF4-FFF2-40B4-BE49-F238E27FC236}">
                <a16:creationId xmlns:a16="http://schemas.microsoft.com/office/drawing/2014/main" id="{B04F17FC-821E-76AE-6853-15794D8B6E94}"/>
              </a:ext>
            </a:extLst>
          </p:cNvPr>
          <p:cNvSpPr/>
          <p:nvPr/>
        </p:nvSpPr>
        <p:spPr>
          <a:xfrm>
            <a:off x="3041952" y="1896874"/>
            <a:ext cx="1162469" cy="557674"/>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Meiryo" charset="-128"/>
                <a:ea typeface="Meiryo" charset="-128"/>
                <a:cs typeface="Meiryo" charset="-128"/>
              </a:rPr>
              <a:t>ミドルウェア</a:t>
            </a:r>
          </a:p>
        </p:txBody>
      </p:sp>
      <p:sp>
        <p:nvSpPr>
          <p:cNvPr id="17" name="正方形/長方形 16">
            <a:extLst>
              <a:ext uri="{FF2B5EF4-FFF2-40B4-BE49-F238E27FC236}">
                <a16:creationId xmlns:a16="http://schemas.microsoft.com/office/drawing/2014/main" id="{8BE34B2B-0FAC-1E0A-A6B3-6A4D83A48CEB}"/>
              </a:ext>
            </a:extLst>
          </p:cNvPr>
          <p:cNvSpPr/>
          <p:nvPr/>
        </p:nvSpPr>
        <p:spPr>
          <a:xfrm>
            <a:off x="4936567" y="5586254"/>
            <a:ext cx="3754760" cy="771592"/>
          </a:xfrm>
          <a:prstGeom prst="rect">
            <a:avLst/>
          </a:prstGeom>
          <a:solidFill>
            <a:schemeClr val="accent3">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Meiryo" charset="-128"/>
                <a:ea typeface="Meiryo" charset="-128"/>
                <a:cs typeface="Meiryo" charset="-128"/>
              </a:rPr>
              <a:t>ハードウェア</a:t>
            </a:r>
          </a:p>
        </p:txBody>
      </p:sp>
      <p:sp>
        <p:nvSpPr>
          <p:cNvPr id="21" name="正方形/長方形 20">
            <a:extLst>
              <a:ext uri="{FF2B5EF4-FFF2-40B4-BE49-F238E27FC236}">
                <a16:creationId xmlns:a16="http://schemas.microsoft.com/office/drawing/2014/main" id="{1ADF707C-B932-8F50-F8C2-BA775CF981C9}"/>
              </a:ext>
            </a:extLst>
          </p:cNvPr>
          <p:cNvSpPr/>
          <p:nvPr/>
        </p:nvSpPr>
        <p:spPr>
          <a:xfrm>
            <a:off x="4936567" y="4722158"/>
            <a:ext cx="3754757" cy="777822"/>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200" dirty="0">
                <a:solidFill>
                  <a:srgbClr val="FFFFFF"/>
                </a:solidFill>
                <a:latin typeface="Meiryo" charset="-128"/>
                <a:ea typeface="Meiryo" charset="-128"/>
                <a:cs typeface="Meiryo" charset="-128"/>
              </a:rPr>
              <a:t>OS</a:t>
            </a:r>
          </a:p>
          <a:p>
            <a:pPr algn="ctr"/>
            <a:endParaRPr kumimoji="1" lang="ja-JP" altLang="en-US" sz="1200" dirty="0">
              <a:solidFill>
                <a:srgbClr val="FFFFFF"/>
              </a:solidFill>
              <a:latin typeface="Meiryo" charset="-128"/>
              <a:ea typeface="Meiryo" charset="-128"/>
              <a:cs typeface="Meiryo" charset="-128"/>
            </a:endParaRPr>
          </a:p>
        </p:txBody>
      </p:sp>
      <p:sp>
        <p:nvSpPr>
          <p:cNvPr id="30" name="正方形/長方形 29">
            <a:extLst>
              <a:ext uri="{FF2B5EF4-FFF2-40B4-BE49-F238E27FC236}">
                <a16:creationId xmlns:a16="http://schemas.microsoft.com/office/drawing/2014/main" id="{88E7E98E-74A7-DF5C-2BD7-5484DE29C682}"/>
              </a:ext>
            </a:extLst>
          </p:cNvPr>
          <p:cNvSpPr/>
          <p:nvPr/>
        </p:nvSpPr>
        <p:spPr>
          <a:xfrm>
            <a:off x="4936567" y="4284600"/>
            <a:ext cx="3754757" cy="36555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a:solidFill>
                  <a:srgbClr val="FFFFFF"/>
                </a:solidFill>
                <a:latin typeface="Meiryo" charset="-128"/>
                <a:ea typeface="Meiryo" charset="-128"/>
                <a:cs typeface="Meiryo" charset="-128"/>
              </a:rPr>
              <a:t>コンテナ・エンジン</a:t>
            </a:r>
            <a:endParaRPr kumimoji="1" lang="ja-JP" altLang="en-US" sz="1200" dirty="0">
              <a:solidFill>
                <a:srgbClr val="FFFFFF"/>
              </a:solidFill>
              <a:latin typeface="Meiryo" charset="-128"/>
              <a:ea typeface="Meiryo" charset="-128"/>
              <a:cs typeface="Meiryo" charset="-128"/>
            </a:endParaRPr>
          </a:p>
        </p:txBody>
      </p:sp>
      <p:sp>
        <p:nvSpPr>
          <p:cNvPr id="34" name="正方形/長方形 33">
            <a:extLst>
              <a:ext uri="{FF2B5EF4-FFF2-40B4-BE49-F238E27FC236}">
                <a16:creationId xmlns:a16="http://schemas.microsoft.com/office/drawing/2014/main" id="{AD767DC3-B7C0-1AA1-FE6E-9367845C9FBE}"/>
              </a:ext>
            </a:extLst>
          </p:cNvPr>
          <p:cNvSpPr/>
          <p:nvPr/>
        </p:nvSpPr>
        <p:spPr>
          <a:xfrm>
            <a:off x="5004048" y="5249606"/>
            <a:ext cx="3600400" cy="166450"/>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000" dirty="0">
                <a:solidFill>
                  <a:srgbClr val="FFFFFF"/>
                </a:solidFill>
                <a:latin typeface="Meiryo" charset="-128"/>
                <a:ea typeface="Meiryo" charset="-128"/>
                <a:cs typeface="Meiryo" charset="-128"/>
              </a:rPr>
              <a:t>カーネル</a:t>
            </a:r>
          </a:p>
        </p:txBody>
      </p:sp>
      <p:grpSp>
        <p:nvGrpSpPr>
          <p:cNvPr id="91" name="図形グループ 90">
            <a:extLst>
              <a:ext uri="{FF2B5EF4-FFF2-40B4-BE49-F238E27FC236}">
                <a16:creationId xmlns:a16="http://schemas.microsoft.com/office/drawing/2014/main" id="{8EEAF1F6-FB3B-A7FD-4939-F1B7921A50E9}"/>
              </a:ext>
            </a:extLst>
          </p:cNvPr>
          <p:cNvGrpSpPr/>
          <p:nvPr/>
        </p:nvGrpSpPr>
        <p:grpSpPr>
          <a:xfrm>
            <a:off x="4930412" y="1414645"/>
            <a:ext cx="715550" cy="904465"/>
            <a:chOff x="4936567" y="2924944"/>
            <a:chExt cx="715550" cy="904465"/>
          </a:xfrm>
        </p:grpSpPr>
        <p:sp>
          <p:nvSpPr>
            <p:cNvPr id="92" name="正方形/長方形 91">
              <a:extLst>
                <a:ext uri="{FF2B5EF4-FFF2-40B4-BE49-F238E27FC236}">
                  <a16:creationId xmlns:a16="http://schemas.microsoft.com/office/drawing/2014/main" id="{7C8C04DD-8FC9-7DB3-796A-5D028FB270F8}"/>
                </a:ext>
              </a:extLst>
            </p:cNvPr>
            <p:cNvSpPr/>
            <p:nvPr/>
          </p:nvSpPr>
          <p:spPr>
            <a:xfrm>
              <a:off x="4938660" y="2924944"/>
              <a:ext cx="713457" cy="90446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93" name="正方形/長方形 92">
              <a:extLst>
                <a:ext uri="{FF2B5EF4-FFF2-40B4-BE49-F238E27FC236}">
                  <a16:creationId xmlns:a16="http://schemas.microsoft.com/office/drawing/2014/main" id="{31A0C627-27E6-8A54-0C8B-5806CA3C2AAB}"/>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94" name="正方形/長方形 93">
              <a:extLst>
                <a:ext uri="{FF2B5EF4-FFF2-40B4-BE49-F238E27FC236}">
                  <a16:creationId xmlns:a16="http://schemas.microsoft.com/office/drawing/2014/main" id="{4A15C39A-6D97-1927-B02D-2CD7ADBA5484}"/>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eiryo" charset="-128"/>
                  <a:ea typeface="Meiryo" charset="-128"/>
                  <a:cs typeface="Meiryo" charset="-128"/>
                </a:rPr>
                <a:t>アプリ</a:t>
              </a:r>
              <a:endParaRPr kumimoji="1" lang="ja-JP" altLang="en-US" sz="600" dirty="0">
                <a:solidFill>
                  <a:srgbClr val="FFFFFF"/>
                </a:solidFill>
                <a:latin typeface="Meiryo" charset="-128"/>
                <a:ea typeface="Meiryo" charset="-128"/>
                <a:cs typeface="Meiryo" charset="-128"/>
              </a:endParaRPr>
            </a:p>
          </p:txBody>
        </p:sp>
        <p:sp>
          <p:nvSpPr>
            <p:cNvPr id="95" name="正方形/長方形 94">
              <a:extLst>
                <a:ext uri="{FF2B5EF4-FFF2-40B4-BE49-F238E27FC236}">
                  <a16:creationId xmlns:a16="http://schemas.microsoft.com/office/drawing/2014/main" id="{F1BD7318-DC03-BECC-F5C1-BBF0E3511E32}"/>
                </a:ext>
              </a:extLst>
            </p:cNvPr>
            <p:cNvSpPr/>
            <p:nvPr/>
          </p:nvSpPr>
          <p:spPr>
            <a:xfrm>
              <a:off x="4973618" y="3563408"/>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96" name="テキスト ボックス 95">
              <a:extLst>
                <a:ext uri="{FF2B5EF4-FFF2-40B4-BE49-F238E27FC236}">
                  <a16:creationId xmlns:a16="http://schemas.microsoft.com/office/drawing/2014/main" id="{5CA3FD02-FDC6-341D-9880-85FBA27B5B8E}"/>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grpSp>
        <p:nvGrpSpPr>
          <p:cNvPr id="97" name="図形グループ 96">
            <a:extLst>
              <a:ext uri="{FF2B5EF4-FFF2-40B4-BE49-F238E27FC236}">
                <a16:creationId xmlns:a16="http://schemas.microsoft.com/office/drawing/2014/main" id="{CA471A09-F592-70DA-CBFF-CCB7B95D1DB2}"/>
              </a:ext>
            </a:extLst>
          </p:cNvPr>
          <p:cNvGrpSpPr/>
          <p:nvPr/>
        </p:nvGrpSpPr>
        <p:grpSpPr>
          <a:xfrm>
            <a:off x="7208201" y="1413603"/>
            <a:ext cx="715550" cy="904465"/>
            <a:chOff x="4936567" y="2924944"/>
            <a:chExt cx="715550" cy="904465"/>
          </a:xfrm>
        </p:grpSpPr>
        <p:sp>
          <p:nvSpPr>
            <p:cNvPr id="98" name="正方形/長方形 97">
              <a:extLst>
                <a:ext uri="{FF2B5EF4-FFF2-40B4-BE49-F238E27FC236}">
                  <a16:creationId xmlns:a16="http://schemas.microsoft.com/office/drawing/2014/main" id="{15881790-1341-99AF-53A7-E234390B9799}"/>
                </a:ext>
              </a:extLst>
            </p:cNvPr>
            <p:cNvSpPr/>
            <p:nvPr/>
          </p:nvSpPr>
          <p:spPr>
            <a:xfrm>
              <a:off x="4938660" y="2924944"/>
              <a:ext cx="713457" cy="90446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99" name="正方形/長方形 98">
              <a:extLst>
                <a:ext uri="{FF2B5EF4-FFF2-40B4-BE49-F238E27FC236}">
                  <a16:creationId xmlns:a16="http://schemas.microsoft.com/office/drawing/2014/main" id="{B9963CC8-39C4-EB3A-AF6C-4A20D812FE7D}"/>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100" name="正方形/長方形 99">
              <a:extLst>
                <a:ext uri="{FF2B5EF4-FFF2-40B4-BE49-F238E27FC236}">
                  <a16:creationId xmlns:a16="http://schemas.microsoft.com/office/drawing/2014/main" id="{3A41B67C-1304-CE61-CF02-75FDB21C27D5}"/>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eiryo" charset="-128"/>
                  <a:ea typeface="Meiryo" charset="-128"/>
                  <a:cs typeface="Meiryo" charset="-128"/>
                </a:rPr>
                <a:t>アプリ</a:t>
              </a:r>
              <a:endParaRPr kumimoji="1" lang="ja-JP" altLang="en-US" sz="600" dirty="0">
                <a:solidFill>
                  <a:srgbClr val="FFFFFF"/>
                </a:solidFill>
                <a:latin typeface="Meiryo" charset="-128"/>
                <a:ea typeface="Meiryo" charset="-128"/>
                <a:cs typeface="Meiryo" charset="-128"/>
              </a:endParaRPr>
            </a:p>
          </p:txBody>
        </p:sp>
        <p:sp>
          <p:nvSpPr>
            <p:cNvPr id="101" name="正方形/長方形 100">
              <a:extLst>
                <a:ext uri="{FF2B5EF4-FFF2-40B4-BE49-F238E27FC236}">
                  <a16:creationId xmlns:a16="http://schemas.microsoft.com/office/drawing/2014/main" id="{4F3314D7-2DE9-C91F-47C1-7DB3A2AE3A81}"/>
                </a:ext>
              </a:extLst>
            </p:cNvPr>
            <p:cNvSpPr/>
            <p:nvPr/>
          </p:nvSpPr>
          <p:spPr>
            <a:xfrm>
              <a:off x="4973618" y="3563408"/>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102" name="テキスト ボックス 101">
              <a:extLst>
                <a:ext uri="{FF2B5EF4-FFF2-40B4-BE49-F238E27FC236}">
                  <a16:creationId xmlns:a16="http://schemas.microsoft.com/office/drawing/2014/main" id="{10C3DD18-AC54-D8B2-A57C-456EA3582BB2}"/>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grpSp>
        <p:nvGrpSpPr>
          <p:cNvPr id="103" name="図形グループ 102">
            <a:extLst>
              <a:ext uri="{FF2B5EF4-FFF2-40B4-BE49-F238E27FC236}">
                <a16:creationId xmlns:a16="http://schemas.microsoft.com/office/drawing/2014/main" id="{EF0C413B-9EE0-6A63-6A4B-660512299983}"/>
              </a:ext>
            </a:extLst>
          </p:cNvPr>
          <p:cNvGrpSpPr/>
          <p:nvPr/>
        </p:nvGrpSpPr>
        <p:grpSpPr>
          <a:xfrm>
            <a:off x="5687545" y="1413603"/>
            <a:ext cx="715550" cy="904465"/>
            <a:chOff x="4936567" y="2924944"/>
            <a:chExt cx="715550" cy="904465"/>
          </a:xfrm>
        </p:grpSpPr>
        <p:sp>
          <p:nvSpPr>
            <p:cNvPr id="104" name="正方形/長方形 103">
              <a:extLst>
                <a:ext uri="{FF2B5EF4-FFF2-40B4-BE49-F238E27FC236}">
                  <a16:creationId xmlns:a16="http://schemas.microsoft.com/office/drawing/2014/main" id="{547FAD04-F74B-53FD-6492-97834BD5BFEC}"/>
                </a:ext>
              </a:extLst>
            </p:cNvPr>
            <p:cNvSpPr/>
            <p:nvPr/>
          </p:nvSpPr>
          <p:spPr>
            <a:xfrm>
              <a:off x="4938660" y="2924944"/>
              <a:ext cx="713457" cy="90446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105" name="正方形/長方形 104">
              <a:extLst>
                <a:ext uri="{FF2B5EF4-FFF2-40B4-BE49-F238E27FC236}">
                  <a16:creationId xmlns:a16="http://schemas.microsoft.com/office/drawing/2014/main" id="{E518F32F-F90A-6F4F-A8E3-1A6ED4B5300A}"/>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106" name="正方形/長方形 105">
              <a:extLst>
                <a:ext uri="{FF2B5EF4-FFF2-40B4-BE49-F238E27FC236}">
                  <a16:creationId xmlns:a16="http://schemas.microsoft.com/office/drawing/2014/main" id="{467F2B7F-1E1D-B2CB-D27C-E9020D75C450}"/>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eiryo" charset="-128"/>
                  <a:ea typeface="Meiryo" charset="-128"/>
                  <a:cs typeface="Meiryo" charset="-128"/>
                </a:rPr>
                <a:t>アプリ</a:t>
              </a:r>
            </a:p>
          </p:txBody>
        </p:sp>
        <p:sp>
          <p:nvSpPr>
            <p:cNvPr id="107" name="正方形/長方形 106">
              <a:extLst>
                <a:ext uri="{FF2B5EF4-FFF2-40B4-BE49-F238E27FC236}">
                  <a16:creationId xmlns:a16="http://schemas.microsoft.com/office/drawing/2014/main" id="{88344B53-BCEB-38A8-3A63-A7E06D16FA80}"/>
                </a:ext>
              </a:extLst>
            </p:cNvPr>
            <p:cNvSpPr/>
            <p:nvPr/>
          </p:nvSpPr>
          <p:spPr>
            <a:xfrm>
              <a:off x="4973618" y="3563408"/>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108" name="テキスト ボックス 107">
              <a:extLst>
                <a:ext uri="{FF2B5EF4-FFF2-40B4-BE49-F238E27FC236}">
                  <a16:creationId xmlns:a16="http://schemas.microsoft.com/office/drawing/2014/main" id="{19AB2C92-78E5-44BC-C8AE-98CFEB6E7831}"/>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grpSp>
        <p:nvGrpSpPr>
          <p:cNvPr id="109" name="図形グループ 108">
            <a:extLst>
              <a:ext uri="{FF2B5EF4-FFF2-40B4-BE49-F238E27FC236}">
                <a16:creationId xmlns:a16="http://schemas.microsoft.com/office/drawing/2014/main" id="{3B955ED1-E789-5AC9-7013-D6C4D92C26DB}"/>
              </a:ext>
            </a:extLst>
          </p:cNvPr>
          <p:cNvGrpSpPr/>
          <p:nvPr/>
        </p:nvGrpSpPr>
        <p:grpSpPr>
          <a:xfrm>
            <a:off x="7969930" y="1412776"/>
            <a:ext cx="715550" cy="904465"/>
            <a:chOff x="4936567" y="2924944"/>
            <a:chExt cx="715550" cy="904465"/>
          </a:xfrm>
        </p:grpSpPr>
        <p:sp>
          <p:nvSpPr>
            <p:cNvPr id="110" name="正方形/長方形 109">
              <a:extLst>
                <a:ext uri="{FF2B5EF4-FFF2-40B4-BE49-F238E27FC236}">
                  <a16:creationId xmlns:a16="http://schemas.microsoft.com/office/drawing/2014/main" id="{B966A59B-ABAC-7247-2FE2-9D6E8319F95F}"/>
                </a:ext>
              </a:extLst>
            </p:cNvPr>
            <p:cNvSpPr/>
            <p:nvPr/>
          </p:nvSpPr>
          <p:spPr>
            <a:xfrm>
              <a:off x="4938660" y="2924944"/>
              <a:ext cx="713457" cy="90446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111" name="正方形/長方形 110">
              <a:extLst>
                <a:ext uri="{FF2B5EF4-FFF2-40B4-BE49-F238E27FC236}">
                  <a16:creationId xmlns:a16="http://schemas.microsoft.com/office/drawing/2014/main" id="{10F9641B-22C5-AAB6-F0B5-E8F41B413BDE}"/>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112" name="正方形/長方形 111">
              <a:extLst>
                <a:ext uri="{FF2B5EF4-FFF2-40B4-BE49-F238E27FC236}">
                  <a16:creationId xmlns:a16="http://schemas.microsoft.com/office/drawing/2014/main" id="{58BEEFF2-71A6-8966-B8E3-9D8E30EB87E9}"/>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eiryo" charset="-128"/>
                  <a:ea typeface="Meiryo" charset="-128"/>
                  <a:cs typeface="Meiryo" charset="-128"/>
                </a:rPr>
                <a:t>アプリ</a:t>
              </a:r>
              <a:endParaRPr kumimoji="1" lang="ja-JP" altLang="en-US" sz="600" dirty="0">
                <a:solidFill>
                  <a:srgbClr val="FFFFFF"/>
                </a:solidFill>
                <a:latin typeface="Meiryo" charset="-128"/>
                <a:ea typeface="Meiryo" charset="-128"/>
                <a:cs typeface="Meiryo" charset="-128"/>
              </a:endParaRPr>
            </a:p>
          </p:txBody>
        </p:sp>
        <p:sp>
          <p:nvSpPr>
            <p:cNvPr id="113" name="正方形/長方形 112">
              <a:extLst>
                <a:ext uri="{FF2B5EF4-FFF2-40B4-BE49-F238E27FC236}">
                  <a16:creationId xmlns:a16="http://schemas.microsoft.com/office/drawing/2014/main" id="{E61FD5ED-AE04-61A6-A870-BB11303B2E79}"/>
                </a:ext>
              </a:extLst>
            </p:cNvPr>
            <p:cNvSpPr/>
            <p:nvPr/>
          </p:nvSpPr>
          <p:spPr>
            <a:xfrm>
              <a:off x="4973618" y="3563408"/>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114" name="テキスト ボックス 113">
              <a:extLst>
                <a:ext uri="{FF2B5EF4-FFF2-40B4-BE49-F238E27FC236}">
                  <a16:creationId xmlns:a16="http://schemas.microsoft.com/office/drawing/2014/main" id="{FD30CE7B-546F-1B45-AC16-062C39EEE710}"/>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grpSp>
        <p:nvGrpSpPr>
          <p:cNvPr id="115" name="図形グループ 114">
            <a:extLst>
              <a:ext uri="{FF2B5EF4-FFF2-40B4-BE49-F238E27FC236}">
                <a16:creationId xmlns:a16="http://schemas.microsoft.com/office/drawing/2014/main" id="{A17BC4BF-AFF3-D792-4D24-3AF2A7E74792}"/>
              </a:ext>
            </a:extLst>
          </p:cNvPr>
          <p:cNvGrpSpPr/>
          <p:nvPr/>
        </p:nvGrpSpPr>
        <p:grpSpPr>
          <a:xfrm>
            <a:off x="6446471" y="1413603"/>
            <a:ext cx="715550" cy="904465"/>
            <a:chOff x="4936567" y="2924944"/>
            <a:chExt cx="715550" cy="904465"/>
          </a:xfrm>
        </p:grpSpPr>
        <p:sp>
          <p:nvSpPr>
            <p:cNvPr id="116" name="正方形/長方形 115">
              <a:extLst>
                <a:ext uri="{FF2B5EF4-FFF2-40B4-BE49-F238E27FC236}">
                  <a16:creationId xmlns:a16="http://schemas.microsoft.com/office/drawing/2014/main" id="{099778A5-4127-E30F-D23F-7D3206F06307}"/>
                </a:ext>
              </a:extLst>
            </p:cNvPr>
            <p:cNvSpPr/>
            <p:nvPr/>
          </p:nvSpPr>
          <p:spPr>
            <a:xfrm>
              <a:off x="4938660" y="2924944"/>
              <a:ext cx="713457" cy="90446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117" name="正方形/長方形 116">
              <a:extLst>
                <a:ext uri="{FF2B5EF4-FFF2-40B4-BE49-F238E27FC236}">
                  <a16:creationId xmlns:a16="http://schemas.microsoft.com/office/drawing/2014/main" id="{0A7650CC-C9AA-2F42-CFF2-9675BC1C4EA1}"/>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118" name="正方形/長方形 117">
              <a:extLst>
                <a:ext uri="{FF2B5EF4-FFF2-40B4-BE49-F238E27FC236}">
                  <a16:creationId xmlns:a16="http://schemas.microsoft.com/office/drawing/2014/main" id="{94BBD94F-1149-F4F6-91D3-C4B56569E4FB}"/>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eiryo" charset="-128"/>
                  <a:ea typeface="Meiryo" charset="-128"/>
                  <a:cs typeface="Meiryo" charset="-128"/>
                </a:rPr>
                <a:t>アプリ</a:t>
              </a:r>
              <a:endParaRPr kumimoji="1" lang="ja-JP" altLang="en-US" sz="600" dirty="0">
                <a:solidFill>
                  <a:srgbClr val="FFFFFF"/>
                </a:solidFill>
                <a:latin typeface="Meiryo" charset="-128"/>
                <a:ea typeface="Meiryo" charset="-128"/>
                <a:cs typeface="Meiryo" charset="-128"/>
              </a:endParaRPr>
            </a:p>
          </p:txBody>
        </p:sp>
        <p:sp>
          <p:nvSpPr>
            <p:cNvPr id="119" name="正方形/長方形 118">
              <a:extLst>
                <a:ext uri="{FF2B5EF4-FFF2-40B4-BE49-F238E27FC236}">
                  <a16:creationId xmlns:a16="http://schemas.microsoft.com/office/drawing/2014/main" id="{E482B8B2-D8D1-0898-F8A4-BE50DD43F34F}"/>
                </a:ext>
              </a:extLst>
            </p:cNvPr>
            <p:cNvSpPr/>
            <p:nvPr/>
          </p:nvSpPr>
          <p:spPr>
            <a:xfrm>
              <a:off x="4973618" y="3563408"/>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120" name="テキスト ボックス 119">
              <a:extLst>
                <a:ext uri="{FF2B5EF4-FFF2-40B4-BE49-F238E27FC236}">
                  <a16:creationId xmlns:a16="http://schemas.microsoft.com/office/drawing/2014/main" id="{F0F27BB9-8C95-B7E2-3E69-4FE167D19193}"/>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sp>
        <p:nvSpPr>
          <p:cNvPr id="121" name="正方形/長方形 120">
            <a:extLst>
              <a:ext uri="{FF2B5EF4-FFF2-40B4-BE49-F238E27FC236}">
                <a16:creationId xmlns:a16="http://schemas.microsoft.com/office/drawing/2014/main" id="{7954F0D5-2B27-A0B0-5576-EE03B59F15F0}"/>
              </a:ext>
            </a:extLst>
          </p:cNvPr>
          <p:cNvSpPr/>
          <p:nvPr/>
        </p:nvSpPr>
        <p:spPr>
          <a:xfrm>
            <a:off x="520797" y="3609978"/>
            <a:ext cx="1017180" cy="166450"/>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000" dirty="0">
                <a:solidFill>
                  <a:srgbClr val="FFFFFF"/>
                </a:solidFill>
                <a:latin typeface="Meiryo" charset="-128"/>
                <a:ea typeface="Meiryo" charset="-128"/>
                <a:cs typeface="Meiryo" charset="-128"/>
              </a:rPr>
              <a:t>カーネル</a:t>
            </a:r>
          </a:p>
        </p:txBody>
      </p:sp>
      <p:sp>
        <p:nvSpPr>
          <p:cNvPr id="122" name="正方形/長方形 121">
            <a:extLst>
              <a:ext uri="{FF2B5EF4-FFF2-40B4-BE49-F238E27FC236}">
                <a16:creationId xmlns:a16="http://schemas.microsoft.com/office/drawing/2014/main" id="{DE46338D-78D4-8968-B6FF-A2BE1FA66583}"/>
              </a:ext>
            </a:extLst>
          </p:cNvPr>
          <p:cNvSpPr/>
          <p:nvPr/>
        </p:nvSpPr>
        <p:spPr>
          <a:xfrm>
            <a:off x="1821461" y="3608402"/>
            <a:ext cx="1017180" cy="166450"/>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000" dirty="0">
                <a:solidFill>
                  <a:srgbClr val="FFFFFF"/>
                </a:solidFill>
                <a:latin typeface="Meiryo" charset="-128"/>
                <a:ea typeface="Meiryo" charset="-128"/>
                <a:cs typeface="Meiryo" charset="-128"/>
              </a:rPr>
              <a:t>カーネル</a:t>
            </a:r>
          </a:p>
        </p:txBody>
      </p:sp>
      <p:sp>
        <p:nvSpPr>
          <p:cNvPr id="123" name="正方形/長方形 122">
            <a:extLst>
              <a:ext uri="{FF2B5EF4-FFF2-40B4-BE49-F238E27FC236}">
                <a16:creationId xmlns:a16="http://schemas.microsoft.com/office/drawing/2014/main" id="{5A18562D-D02C-53F3-F97F-8215813258EC}"/>
              </a:ext>
            </a:extLst>
          </p:cNvPr>
          <p:cNvSpPr/>
          <p:nvPr/>
        </p:nvSpPr>
        <p:spPr>
          <a:xfrm>
            <a:off x="3122135" y="3608402"/>
            <a:ext cx="1017180" cy="166450"/>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000" dirty="0">
                <a:solidFill>
                  <a:srgbClr val="FFFFFF"/>
                </a:solidFill>
                <a:latin typeface="Meiryo" charset="-128"/>
                <a:ea typeface="Meiryo" charset="-128"/>
                <a:cs typeface="Meiryo" charset="-128"/>
              </a:rPr>
              <a:t>カーネル</a:t>
            </a:r>
          </a:p>
        </p:txBody>
      </p:sp>
      <p:sp>
        <p:nvSpPr>
          <p:cNvPr id="125" name="正方形/長方形 124">
            <a:extLst>
              <a:ext uri="{FF2B5EF4-FFF2-40B4-BE49-F238E27FC236}">
                <a16:creationId xmlns:a16="http://schemas.microsoft.com/office/drawing/2014/main" id="{25E5721B-45C8-87C0-3AED-F584E1723B3C}"/>
              </a:ext>
            </a:extLst>
          </p:cNvPr>
          <p:cNvSpPr/>
          <p:nvPr/>
        </p:nvSpPr>
        <p:spPr>
          <a:xfrm>
            <a:off x="520797" y="2660428"/>
            <a:ext cx="1017180"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a:solidFill>
                  <a:srgbClr val="FFFFFF"/>
                </a:solidFill>
                <a:latin typeface="+mn-ea"/>
                <a:cs typeface="Meiryo" charset="-128"/>
              </a:rPr>
              <a:t>ライブラリ</a:t>
            </a:r>
            <a:endParaRPr kumimoji="1" lang="en-US" altLang="ja-JP" sz="1000" dirty="0">
              <a:solidFill>
                <a:srgbClr val="FFFFFF"/>
              </a:solidFill>
              <a:latin typeface="+mn-ea"/>
              <a:cs typeface="Meiryo" charset="-128"/>
            </a:endParaRPr>
          </a:p>
        </p:txBody>
      </p:sp>
      <p:sp>
        <p:nvSpPr>
          <p:cNvPr id="126" name="正方形/長方形 125">
            <a:extLst>
              <a:ext uri="{FF2B5EF4-FFF2-40B4-BE49-F238E27FC236}">
                <a16:creationId xmlns:a16="http://schemas.microsoft.com/office/drawing/2014/main" id="{B3F0C569-46C9-4B54-E3AF-2DC2A0BD60CD}"/>
              </a:ext>
            </a:extLst>
          </p:cNvPr>
          <p:cNvSpPr/>
          <p:nvPr/>
        </p:nvSpPr>
        <p:spPr>
          <a:xfrm>
            <a:off x="3112724" y="2660428"/>
            <a:ext cx="1017180"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a:solidFill>
                  <a:srgbClr val="FFFFFF"/>
                </a:solidFill>
                <a:latin typeface="+mn-ea"/>
                <a:cs typeface="Meiryo" charset="-128"/>
              </a:rPr>
              <a:t>ライブラリ</a:t>
            </a:r>
            <a:endParaRPr kumimoji="1" lang="en-US" altLang="ja-JP" sz="1000" dirty="0">
              <a:solidFill>
                <a:srgbClr val="FFFFFF"/>
              </a:solidFill>
              <a:latin typeface="+mn-ea"/>
              <a:cs typeface="Meiryo" charset="-128"/>
            </a:endParaRPr>
          </a:p>
        </p:txBody>
      </p:sp>
      <p:sp>
        <p:nvSpPr>
          <p:cNvPr id="127" name="正方形/長方形 126">
            <a:extLst>
              <a:ext uri="{FF2B5EF4-FFF2-40B4-BE49-F238E27FC236}">
                <a16:creationId xmlns:a16="http://schemas.microsoft.com/office/drawing/2014/main" id="{EC730D02-FA88-13F0-B309-618C08074F32}"/>
              </a:ext>
            </a:extLst>
          </p:cNvPr>
          <p:cNvSpPr/>
          <p:nvPr/>
        </p:nvSpPr>
        <p:spPr>
          <a:xfrm>
            <a:off x="1831628" y="2660428"/>
            <a:ext cx="1017180"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a:solidFill>
                  <a:srgbClr val="FFFFFF"/>
                </a:solidFill>
                <a:latin typeface="+mn-ea"/>
                <a:cs typeface="Meiryo" charset="-128"/>
              </a:rPr>
              <a:t>ライブラリ</a:t>
            </a:r>
            <a:endParaRPr kumimoji="1" lang="en-US" altLang="ja-JP" sz="1000" dirty="0">
              <a:solidFill>
                <a:srgbClr val="FFFFFF"/>
              </a:solidFill>
              <a:latin typeface="+mn-ea"/>
              <a:cs typeface="Meiryo" charset="-128"/>
            </a:endParaRPr>
          </a:p>
        </p:txBody>
      </p:sp>
      <p:sp>
        <p:nvSpPr>
          <p:cNvPr id="129" name="テキスト ボックス 128">
            <a:extLst>
              <a:ext uri="{FF2B5EF4-FFF2-40B4-BE49-F238E27FC236}">
                <a16:creationId xmlns:a16="http://schemas.microsoft.com/office/drawing/2014/main" id="{51C8ACD1-BB53-6007-EDBF-78132084C516}"/>
              </a:ext>
            </a:extLst>
          </p:cNvPr>
          <p:cNvSpPr txBox="1"/>
          <p:nvPr/>
        </p:nvSpPr>
        <p:spPr>
          <a:xfrm>
            <a:off x="6269857" y="949665"/>
            <a:ext cx="1107997" cy="369332"/>
          </a:xfrm>
          <a:prstGeom prst="rect">
            <a:avLst/>
          </a:prstGeom>
          <a:noFill/>
        </p:spPr>
        <p:txBody>
          <a:bodyPr wrap="none" rtlCol="0">
            <a:spAutoFit/>
          </a:bodyPr>
          <a:lstStyle/>
          <a:p>
            <a:pPr algn="ctr"/>
            <a:r>
              <a:rPr lang="ja-JP" altLang="en-US">
                <a:solidFill>
                  <a:schemeClr val="accent6">
                    <a:lumMod val="75000"/>
                  </a:schemeClr>
                </a:solidFill>
                <a:latin typeface="Meiryo" charset="-128"/>
                <a:ea typeface="Meiryo" charset="-128"/>
                <a:cs typeface="Meiryo" charset="-128"/>
              </a:rPr>
              <a:t>コンテナ</a:t>
            </a:r>
            <a:endParaRPr kumimoji="1" lang="ja-JP" altLang="en-US" dirty="0">
              <a:solidFill>
                <a:schemeClr val="accent6">
                  <a:lumMod val="75000"/>
                </a:schemeClr>
              </a:solidFill>
              <a:latin typeface="Meiryo" charset="-128"/>
              <a:ea typeface="Meiryo" charset="-128"/>
              <a:cs typeface="Meiryo" charset="-128"/>
            </a:endParaRPr>
          </a:p>
        </p:txBody>
      </p:sp>
      <p:sp>
        <p:nvSpPr>
          <p:cNvPr id="130" name="テキスト ボックス 129">
            <a:extLst>
              <a:ext uri="{FF2B5EF4-FFF2-40B4-BE49-F238E27FC236}">
                <a16:creationId xmlns:a16="http://schemas.microsoft.com/office/drawing/2014/main" id="{D7476DD3-34C5-2DCF-1574-4D16990C7B4F}"/>
              </a:ext>
            </a:extLst>
          </p:cNvPr>
          <p:cNvSpPr txBox="1"/>
          <p:nvPr/>
        </p:nvSpPr>
        <p:spPr>
          <a:xfrm>
            <a:off x="1670803" y="949884"/>
            <a:ext cx="1338829" cy="369332"/>
          </a:xfrm>
          <a:prstGeom prst="rect">
            <a:avLst/>
          </a:prstGeom>
          <a:noFill/>
        </p:spPr>
        <p:txBody>
          <a:bodyPr wrap="none" rtlCol="0">
            <a:spAutoFit/>
          </a:bodyPr>
          <a:lstStyle/>
          <a:p>
            <a:pPr algn="ctr"/>
            <a:r>
              <a:rPr lang="ja-JP" altLang="en-US">
                <a:solidFill>
                  <a:srgbClr val="009051"/>
                </a:solidFill>
                <a:latin typeface="Meiryo" charset="-128"/>
                <a:ea typeface="Meiryo" charset="-128"/>
                <a:cs typeface="Meiryo" charset="-128"/>
              </a:rPr>
              <a:t>仮想マシン</a:t>
            </a:r>
            <a:endParaRPr kumimoji="1" lang="ja-JP" altLang="en-US">
              <a:solidFill>
                <a:srgbClr val="009051"/>
              </a:solidFill>
              <a:latin typeface="Meiryo" charset="-128"/>
              <a:ea typeface="Meiryo" charset="-128"/>
              <a:cs typeface="Meiryo" charset="-128"/>
            </a:endParaRPr>
          </a:p>
        </p:txBody>
      </p:sp>
      <p:grpSp>
        <p:nvGrpSpPr>
          <p:cNvPr id="124" name="グループ化 123">
            <a:extLst>
              <a:ext uri="{FF2B5EF4-FFF2-40B4-BE49-F238E27FC236}">
                <a16:creationId xmlns:a16="http://schemas.microsoft.com/office/drawing/2014/main" id="{58FE4CE5-0C70-F839-532D-DA8F599FF488}"/>
              </a:ext>
            </a:extLst>
          </p:cNvPr>
          <p:cNvGrpSpPr/>
          <p:nvPr/>
        </p:nvGrpSpPr>
        <p:grpSpPr>
          <a:xfrm>
            <a:off x="369019" y="1424483"/>
            <a:ext cx="1338829" cy="386628"/>
            <a:chOff x="893721" y="2049997"/>
            <a:chExt cx="1058302" cy="386628"/>
          </a:xfrm>
        </p:grpSpPr>
        <p:sp>
          <p:nvSpPr>
            <p:cNvPr id="128" name="正方形/長方形 127">
              <a:extLst>
                <a:ext uri="{FF2B5EF4-FFF2-40B4-BE49-F238E27FC236}">
                  <a16:creationId xmlns:a16="http://schemas.microsoft.com/office/drawing/2014/main" id="{F8106DEA-A884-FF08-9BEB-C5D7A0B4E4A5}"/>
                </a:ext>
              </a:extLst>
            </p:cNvPr>
            <p:cNvSpPr/>
            <p:nvPr/>
          </p:nvSpPr>
          <p:spPr>
            <a:xfrm>
              <a:off x="960963" y="2049997"/>
              <a:ext cx="285592" cy="386628"/>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1" name="正方形/長方形 130">
              <a:extLst>
                <a:ext uri="{FF2B5EF4-FFF2-40B4-BE49-F238E27FC236}">
                  <a16:creationId xmlns:a16="http://schemas.microsoft.com/office/drawing/2014/main" id="{58FAE387-0C7F-A360-6094-47683CDF71D2}"/>
                </a:ext>
              </a:extLst>
            </p:cNvPr>
            <p:cNvSpPr/>
            <p:nvPr/>
          </p:nvSpPr>
          <p:spPr>
            <a:xfrm>
              <a:off x="1274636" y="2049997"/>
              <a:ext cx="285592" cy="386628"/>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2" name="正方形/長方形 131">
              <a:extLst>
                <a:ext uri="{FF2B5EF4-FFF2-40B4-BE49-F238E27FC236}">
                  <a16:creationId xmlns:a16="http://schemas.microsoft.com/office/drawing/2014/main" id="{0C8B356A-C598-6AB7-D527-B0D9376E64B5}"/>
                </a:ext>
              </a:extLst>
            </p:cNvPr>
            <p:cNvSpPr/>
            <p:nvPr/>
          </p:nvSpPr>
          <p:spPr>
            <a:xfrm>
              <a:off x="1592223" y="2049997"/>
              <a:ext cx="285592" cy="386628"/>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3" name="正方形/長方形 132">
              <a:extLst>
                <a:ext uri="{FF2B5EF4-FFF2-40B4-BE49-F238E27FC236}">
                  <a16:creationId xmlns:a16="http://schemas.microsoft.com/office/drawing/2014/main" id="{E2E4E78E-311F-148F-830C-C7DBD5CAAA5F}"/>
                </a:ext>
              </a:extLst>
            </p:cNvPr>
            <p:cNvSpPr/>
            <p:nvPr/>
          </p:nvSpPr>
          <p:spPr>
            <a:xfrm>
              <a:off x="893721" y="2121069"/>
              <a:ext cx="1058302" cy="246221"/>
            </a:xfrm>
            <a:prstGeom prst="rect">
              <a:avLst/>
            </a:prstGeom>
          </p:spPr>
          <p:txBody>
            <a:bodyPr wrap="none">
              <a:spAutoFit/>
            </a:bodyPr>
            <a:lstStyle/>
            <a:p>
              <a:pPr algn="ctr"/>
              <a:r>
                <a:rPr lang="ja-JP" altLang="en-US" sz="1000">
                  <a:solidFill>
                    <a:srgbClr val="FFFFFF"/>
                  </a:solidFill>
                  <a:latin typeface="ＭＳ Ｐゴシック"/>
                  <a:ea typeface="ＭＳ Ｐゴシック"/>
                  <a:cs typeface="ＭＳ Ｐゴシック"/>
                </a:rPr>
                <a:t>アプリケーション</a:t>
              </a:r>
              <a:endParaRPr lang="ja-JP" altLang="en-US" sz="1000" dirty="0">
                <a:solidFill>
                  <a:srgbClr val="FFFFFF"/>
                </a:solidFill>
                <a:latin typeface="ＭＳ Ｐゴシック"/>
                <a:ea typeface="ＭＳ Ｐゴシック"/>
                <a:cs typeface="ＭＳ Ｐゴシック"/>
              </a:endParaRPr>
            </a:p>
          </p:txBody>
        </p:sp>
      </p:grpSp>
      <p:grpSp>
        <p:nvGrpSpPr>
          <p:cNvPr id="144" name="グループ化 143">
            <a:extLst>
              <a:ext uri="{FF2B5EF4-FFF2-40B4-BE49-F238E27FC236}">
                <a16:creationId xmlns:a16="http://schemas.microsoft.com/office/drawing/2014/main" id="{70E7DCB7-F653-40A6-21D3-2B43EC7F7F11}"/>
              </a:ext>
            </a:extLst>
          </p:cNvPr>
          <p:cNvGrpSpPr/>
          <p:nvPr/>
        </p:nvGrpSpPr>
        <p:grpSpPr>
          <a:xfrm>
            <a:off x="1658558" y="1424483"/>
            <a:ext cx="1338829" cy="386628"/>
            <a:chOff x="893721" y="2049997"/>
            <a:chExt cx="1058302" cy="386628"/>
          </a:xfrm>
        </p:grpSpPr>
        <p:sp>
          <p:nvSpPr>
            <p:cNvPr id="145" name="正方形/長方形 144">
              <a:extLst>
                <a:ext uri="{FF2B5EF4-FFF2-40B4-BE49-F238E27FC236}">
                  <a16:creationId xmlns:a16="http://schemas.microsoft.com/office/drawing/2014/main" id="{004A7C46-B2C7-945D-B24F-5BD0736AD599}"/>
                </a:ext>
              </a:extLst>
            </p:cNvPr>
            <p:cNvSpPr/>
            <p:nvPr/>
          </p:nvSpPr>
          <p:spPr>
            <a:xfrm>
              <a:off x="960963" y="2049997"/>
              <a:ext cx="285592" cy="386628"/>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6" name="正方形/長方形 145">
              <a:extLst>
                <a:ext uri="{FF2B5EF4-FFF2-40B4-BE49-F238E27FC236}">
                  <a16:creationId xmlns:a16="http://schemas.microsoft.com/office/drawing/2014/main" id="{61A48343-4AD7-FCBF-0F71-1B536F37B6D8}"/>
                </a:ext>
              </a:extLst>
            </p:cNvPr>
            <p:cNvSpPr/>
            <p:nvPr/>
          </p:nvSpPr>
          <p:spPr>
            <a:xfrm>
              <a:off x="1274636" y="2049997"/>
              <a:ext cx="285592" cy="386628"/>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7" name="正方形/長方形 146">
              <a:extLst>
                <a:ext uri="{FF2B5EF4-FFF2-40B4-BE49-F238E27FC236}">
                  <a16:creationId xmlns:a16="http://schemas.microsoft.com/office/drawing/2014/main" id="{A36A6E54-3DC8-7200-CFCD-80630FF1C72F}"/>
                </a:ext>
              </a:extLst>
            </p:cNvPr>
            <p:cNvSpPr/>
            <p:nvPr/>
          </p:nvSpPr>
          <p:spPr>
            <a:xfrm>
              <a:off x="1592223" y="2049997"/>
              <a:ext cx="285592" cy="386628"/>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8" name="正方形/長方形 147">
              <a:extLst>
                <a:ext uri="{FF2B5EF4-FFF2-40B4-BE49-F238E27FC236}">
                  <a16:creationId xmlns:a16="http://schemas.microsoft.com/office/drawing/2014/main" id="{3C8EF58E-C349-CCD1-9067-D07C48FDB672}"/>
                </a:ext>
              </a:extLst>
            </p:cNvPr>
            <p:cNvSpPr/>
            <p:nvPr/>
          </p:nvSpPr>
          <p:spPr>
            <a:xfrm>
              <a:off x="893721" y="2121069"/>
              <a:ext cx="1058302" cy="246221"/>
            </a:xfrm>
            <a:prstGeom prst="rect">
              <a:avLst/>
            </a:prstGeom>
          </p:spPr>
          <p:txBody>
            <a:bodyPr wrap="none">
              <a:spAutoFit/>
            </a:bodyPr>
            <a:lstStyle/>
            <a:p>
              <a:pPr algn="ctr"/>
              <a:r>
                <a:rPr lang="ja-JP" altLang="en-US" sz="1000">
                  <a:solidFill>
                    <a:srgbClr val="FFFFFF"/>
                  </a:solidFill>
                  <a:latin typeface="ＭＳ Ｐゴシック"/>
                  <a:ea typeface="ＭＳ Ｐゴシック"/>
                  <a:cs typeface="ＭＳ Ｐゴシック"/>
                </a:rPr>
                <a:t>アプリケーション</a:t>
              </a:r>
              <a:endParaRPr lang="ja-JP" altLang="en-US" sz="1000" dirty="0">
                <a:solidFill>
                  <a:srgbClr val="FFFFFF"/>
                </a:solidFill>
                <a:latin typeface="ＭＳ Ｐゴシック"/>
                <a:ea typeface="ＭＳ Ｐゴシック"/>
                <a:cs typeface="ＭＳ Ｐゴシック"/>
              </a:endParaRPr>
            </a:p>
          </p:txBody>
        </p:sp>
      </p:grpSp>
      <p:grpSp>
        <p:nvGrpSpPr>
          <p:cNvPr id="149" name="グループ化 148">
            <a:extLst>
              <a:ext uri="{FF2B5EF4-FFF2-40B4-BE49-F238E27FC236}">
                <a16:creationId xmlns:a16="http://schemas.microsoft.com/office/drawing/2014/main" id="{5F811AA8-FB7D-DF5C-E5F1-FB631F71F912}"/>
              </a:ext>
            </a:extLst>
          </p:cNvPr>
          <p:cNvGrpSpPr/>
          <p:nvPr/>
        </p:nvGrpSpPr>
        <p:grpSpPr>
          <a:xfrm>
            <a:off x="2963727" y="1424483"/>
            <a:ext cx="1338829" cy="386628"/>
            <a:chOff x="893721" y="2049997"/>
            <a:chExt cx="1058302" cy="386628"/>
          </a:xfrm>
        </p:grpSpPr>
        <p:sp>
          <p:nvSpPr>
            <p:cNvPr id="150" name="正方形/長方形 149">
              <a:extLst>
                <a:ext uri="{FF2B5EF4-FFF2-40B4-BE49-F238E27FC236}">
                  <a16:creationId xmlns:a16="http://schemas.microsoft.com/office/drawing/2014/main" id="{8EB23196-EADE-8607-0A3C-DFA7A7401C2C}"/>
                </a:ext>
              </a:extLst>
            </p:cNvPr>
            <p:cNvSpPr/>
            <p:nvPr/>
          </p:nvSpPr>
          <p:spPr>
            <a:xfrm>
              <a:off x="960963" y="2049997"/>
              <a:ext cx="285592" cy="386628"/>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1" name="正方形/長方形 150">
              <a:extLst>
                <a:ext uri="{FF2B5EF4-FFF2-40B4-BE49-F238E27FC236}">
                  <a16:creationId xmlns:a16="http://schemas.microsoft.com/office/drawing/2014/main" id="{B684313F-F710-8F29-055D-13ECF7F0AF92}"/>
                </a:ext>
              </a:extLst>
            </p:cNvPr>
            <p:cNvSpPr/>
            <p:nvPr/>
          </p:nvSpPr>
          <p:spPr>
            <a:xfrm>
              <a:off x="1274636" y="2049997"/>
              <a:ext cx="285592" cy="386628"/>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2" name="正方形/長方形 151">
              <a:extLst>
                <a:ext uri="{FF2B5EF4-FFF2-40B4-BE49-F238E27FC236}">
                  <a16:creationId xmlns:a16="http://schemas.microsoft.com/office/drawing/2014/main" id="{2DB2A5A9-91F3-2344-508E-400851429FEA}"/>
                </a:ext>
              </a:extLst>
            </p:cNvPr>
            <p:cNvSpPr/>
            <p:nvPr/>
          </p:nvSpPr>
          <p:spPr>
            <a:xfrm>
              <a:off x="1592223" y="2049997"/>
              <a:ext cx="285592" cy="386628"/>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3" name="正方形/長方形 152">
              <a:extLst>
                <a:ext uri="{FF2B5EF4-FFF2-40B4-BE49-F238E27FC236}">
                  <a16:creationId xmlns:a16="http://schemas.microsoft.com/office/drawing/2014/main" id="{8F976D7F-B811-3616-EB25-14F6529AEC65}"/>
                </a:ext>
              </a:extLst>
            </p:cNvPr>
            <p:cNvSpPr/>
            <p:nvPr/>
          </p:nvSpPr>
          <p:spPr>
            <a:xfrm>
              <a:off x="893721" y="2121069"/>
              <a:ext cx="1058302" cy="246221"/>
            </a:xfrm>
            <a:prstGeom prst="rect">
              <a:avLst/>
            </a:prstGeom>
          </p:spPr>
          <p:txBody>
            <a:bodyPr wrap="none">
              <a:spAutoFit/>
            </a:bodyPr>
            <a:lstStyle/>
            <a:p>
              <a:pPr algn="ctr"/>
              <a:r>
                <a:rPr lang="ja-JP" altLang="en-US" sz="1000">
                  <a:solidFill>
                    <a:srgbClr val="FFFFFF"/>
                  </a:solidFill>
                  <a:latin typeface="ＭＳ Ｐゴシック"/>
                  <a:ea typeface="ＭＳ Ｐゴシック"/>
                  <a:cs typeface="ＭＳ Ｐゴシック"/>
                </a:rPr>
                <a:t>アプリケーション</a:t>
              </a:r>
              <a:endParaRPr lang="ja-JP" altLang="en-US" sz="1000" dirty="0">
                <a:solidFill>
                  <a:srgbClr val="FFFFFF"/>
                </a:solidFill>
                <a:latin typeface="ＭＳ Ｐゴシック"/>
                <a:ea typeface="ＭＳ Ｐゴシック"/>
                <a:cs typeface="ＭＳ Ｐゴシック"/>
              </a:endParaRPr>
            </a:p>
          </p:txBody>
        </p:sp>
      </p:grpSp>
      <p:grpSp>
        <p:nvGrpSpPr>
          <p:cNvPr id="154" name="図形グループ 90">
            <a:extLst>
              <a:ext uri="{FF2B5EF4-FFF2-40B4-BE49-F238E27FC236}">
                <a16:creationId xmlns:a16="http://schemas.microsoft.com/office/drawing/2014/main" id="{01F12221-557E-1F09-DC3B-58E7654BC43C}"/>
              </a:ext>
            </a:extLst>
          </p:cNvPr>
          <p:cNvGrpSpPr/>
          <p:nvPr/>
        </p:nvGrpSpPr>
        <p:grpSpPr>
          <a:xfrm>
            <a:off x="4930412" y="2352991"/>
            <a:ext cx="715550" cy="904465"/>
            <a:chOff x="4936567" y="2924944"/>
            <a:chExt cx="715550" cy="904465"/>
          </a:xfrm>
        </p:grpSpPr>
        <p:sp>
          <p:nvSpPr>
            <p:cNvPr id="155" name="正方形/長方形 154">
              <a:extLst>
                <a:ext uri="{FF2B5EF4-FFF2-40B4-BE49-F238E27FC236}">
                  <a16:creationId xmlns:a16="http://schemas.microsoft.com/office/drawing/2014/main" id="{E6F1A5A8-8A8F-DD69-642C-9A006183A0EE}"/>
                </a:ext>
              </a:extLst>
            </p:cNvPr>
            <p:cNvSpPr/>
            <p:nvPr/>
          </p:nvSpPr>
          <p:spPr>
            <a:xfrm>
              <a:off x="4938660" y="2924944"/>
              <a:ext cx="713457" cy="90446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156" name="正方形/長方形 155">
              <a:extLst>
                <a:ext uri="{FF2B5EF4-FFF2-40B4-BE49-F238E27FC236}">
                  <a16:creationId xmlns:a16="http://schemas.microsoft.com/office/drawing/2014/main" id="{957DC54A-8E5A-995F-1C65-A41576E8F734}"/>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157" name="正方形/長方形 156">
              <a:extLst>
                <a:ext uri="{FF2B5EF4-FFF2-40B4-BE49-F238E27FC236}">
                  <a16:creationId xmlns:a16="http://schemas.microsoft.com/office/drawing/2014/main" id="{5147FB70-A1E7-B36F-A58E-BCA4ACCFFC82}"/>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eiryo" charset="-128"/>
                  <a:ea typeface="Meiryo" charset="-128"/>
                  <a:cs typeface="Meiryo" charset="-128"/>
                </a:rPr>
                <a:t>アプリ</a:t>
              </a:r>
              <a:endParaRPr kumimoji="1" lang="ja-JP" altLang="en-US" sz="600" dirty="0">
                <a:solidFill>
                  <a:srgbClr val="FFFFFF"/>
                </a:solidFill>
                <a:latin typeface="Meiryo" charset="-128"/>
                <a:ea typeface="Meiryo" charset="-128"/>
                <a:cs typeface="Meiryo" charset="-128"/>
              </a:endParaRPr>
            </a:p>
          </p:txBody>
        </p:sp>
        <p:sp>
          <p:nvSpPr>
            <p:cNvPr id="158" name="正方形/長方形 157">
              <a:extLst>
                <a:ext uri="{FF2B5EF4-FFF2-40B4-BE49-F238E27FC236}">
                  <a16:creationId xmlns:a16="http://schemas.microsoft.com/office/drawing/2014/main" id="{B972DD5D-C46C-03AC-91F4-C358B093DAD3}"/>
                </a:ext>
              </a:extLst>
            </p:cNvPr>
            <p:cNvSpPr/>
            <p:nvPr/>
          </p:nvSpPr>
          <p:spPr>
            <a:xfrm>
              <a:off x="4973618" y="3563408"/>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159" name="テキスト ボックス 158">
              <a:extLst>
                <a:ext uri="{FF2B5EF4-FFF2-40B4-BE49-F238E27FC236}">
                  <a16:creationId xmlns:a16="http://schemas.microsoft.com/office/drawing/2014/main" id="{9A92E72B-1460-418C-89C2-E9087FC3E9A9}"/>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grpSp>
        <p:nvGrpSpPr>
          <p:cNvPr id="160" name="図形グループ 96">
            <a:extLst>
              <a:ext uri="{FF2B5EF4-FFF2-40B4-BE49-F238E27FC236}">
                <a16:creationId xmlns:a16="http://schemas.microsoft.com/office/drawing/2014/main" id="{630286F4-C4EC-C35A-79D2-5613D8E481B2}"/>
              </a:ext>
            </a:extLst>
          </p:cNvPr>
          <p:cNvGrpSpPr/>
          <p:nvPr/>
        </p:nvGrpSpPr>
        <p:grpSpPr>
          <a:xfrm>
            <a:off x="7208201" y="2351949"/>
            <a:ext cx="715550" cy="904465"/>
            <a:chOff x="4936567" y="2924944"/>
            <a:chExt cx="715550" cy="904465"/>
          </a:xfrm>
        </p:grpSpPr>
        <p:sp>
          <p:nvSpPr>
            <p:cNvPr id="161" name="正方形/長方形 160">
              <a:extLst>
                <a:ext uri="{FF2B5EF4-FFF2-40B4-BE49-F238E27FC236}">
                  <a16:creationId xmlns:a16="http://schemas.microsoft.com/office/drawing/2014/main" id="{2BD345AA-4C35-152A-B876-CED51B535591}"/>
                </a:ext>
              </a:extLst>
            </p:cNvPr>
            <p:cNvSpPr/>
            <p:nvPr/>
          </p:nvSpPr>
          <p:spPr>
            <a:xfrm>
              <a:off x="4938660" y="2924944"/>
              <a:ext cx="713457" cy="90446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162" name="正方形/長方形 161">
              <a:extLst>
                <a:ext uri="{FF2B5EF4-FFF2-40B4-BE49-F238E27FC236}">
                  <a16:creationId xmlns:a16="http://schemas.microsoft.com/office/drawing/2014/main" id="{19516097-B219-3D29-2C0A-9BC2C7220A7E}"/>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163" name="正方形/長方形 162">
              <a:extLst>
                <a:ext uri="{FF2B5EF4-FFF2-40B4-BE49-F238E27FC236}">
                  <a16:creationId xmlns:a16="http://schemas.microsoft.com/office/drawing/2014/main" id="{A9FE16D3-E1ED-F95F-AE49-76AFD3D91963}"/>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eiryo" charset="-128"/>
                  <a:ea typeface="Meiryo" charset="-128"/>
                  <a:cs typeface="Meiryo" charset="-128"/>
                </a:rPr>
                <a:t>アプリ</a:t>
              </a:r>
              <a:endParaRPr kumimoji="1" lang="ja-JP" altLang="en-US" sz="600" dirty="0">
                <a:solidFill>
                  <a:srgbClr val="FFFFFF"/>
                </a:solidFill>
                <a:latin typeface="Meiryo" charset="-128"/>
                <a:ea typeface="Meiryo" charset="-128"/>
                <a:cs typeface="Meiryo" charset="-128"/>
              </a:endParaRPr>
            </a:p>
          </p:txBody>
        </p:sp>
        <p:sp>
          <p:nvSpPr>
            <p:cNvPr id="164" name="正方形/長方形 163">
              <a:extLst>
                <a:ext uri="{FF2B5EF4-FFF2-40B4-BE49-F238E27FC236}">
                  <a16:creationId xmlns:a16="http://schemas.microsoft.com/office/drawing/2014/main" id="{4ABB9EC1-D104-D6C7-D4D1-1CE8DC211A75}"/>
                </a:ext>
              </a:extLst>
            </p:cNvPr>
            <p:cNvSpPr/>
            <p:nvPr/>
          </p:nvSpPr>
          <p:spPr>
            <a:xfrm>
              <a:off x="4973618" y="3563408"/>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165" name="テキスト ボックス 164">
              <a:extLst>
                <a:ext uri="{FF2B5EF4-FFF2-40B4-BE49-F238E27FC236}">
                  <a16:creationId xmlns:a16="http://schemas.microsoft.com/office/drawing/2014/main" id="{37B4F20F-3AD1-0D52-4347-6BE3DD29C9F3}"/>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grpSp>
        <p:nvGrpSpPr>
          <p:cNvPr id="166" name="図形グループ 102">
            <a:extLst>
              <a:ext uri="{FF2B5EF4-FFF2-40B4-BE49-F238E27FC236}">
                <a16:creationId xmlns:a16="http://schemas.microsoft.com/office/drawing/2014/main" id="{D383B66C-55CE-E4AF-EAB5-BDD20F331EDE}"/>
              </a:ext>
            </a:extLst>
          </p:cNvPr>
          <p:cNvGrpSpPr/>
          <p:nvPr/>
        </p:nvGrpSpPr>
        <p:grpSpPr>
          <a:xfrm>
            <a:off x="5687545" y="2351949"/>
            <a:ext cx="715550" cy="904465"/>
            <a:chOff x="4936567" y="2924944"/>
            <a:chExt cx="715550" cy="904465"/>
          </a:xfrm>
        </p:grpSpPr>
        <p:sp>
          <p:nvSpPr>
            <p:cNvPr id="167" name="正方形/長方形 166">
              <a:extLst>
                <a:ext uri="{FF2B5EF4-FFF2-40B4-BE49-F238E27FC236}">
                  <a16:creationId xmlns:a16="http://schemas.microsoft.com/office/drawing/2014/main" id="{36730731-5DA5-D0DF-6C87-16F7F30C9FDE}"/>
                </a:ext>
              </a:extLst>
            </p:cNvPr>
            <p:cNvSpPr/>
            <p:nvPr/>
          </p:nvSpPr>
          <p:spPr>
            <a:xfrm>
              <a:off x="4938660" y="2924944"/>
              <a:ext cx="713457" cy="90446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168" name="正方形/長方形 167">
              <a:extLst>
                <a:ext uri="{FF2B5EF4-FFF2-40B4-BE49-F238E27FC236}">
                  <a16:creationId xmlns:a16="http://schemas.microsoft.com/office/drawing/2014/main" id="{925F7B1E-45C4-33C5-0CE0-453692165056}"/>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169" name="正方形/長方形 168">
              <a:extLst>
                <a:ext uri="{FF2B5EF4-FFF2-40B4-BE49-F238E27FC236}">
                  <a16:creationId xmlns:a16="http://schemas.microsoft.com/office/drawing/2014/main" id="{BC2D482F-999B-25D2-7511-A115C43998B9}"/>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eiryo" charset="-128"/>
                  <a:ea typeface="Meiryo" charset="-128"/>
                  <a:cs typeface="Meiryo" charset="-128"/>
                </a:rPr>
                <a:t>アプリ</a:t>
              </a:r>
            </a:p>
          </p:txBody>
        </p:sp>
        <p:sp>
          <p:nvSpPr>
            <p:cNvPr id="170" name="正方形/長方形 169">
              <a:extLst>
                <a:ext uri="{FF2B5EF4-FFF2-40B4-BE49-F238E27FC236}">
                  <a16:creationId xmlns:a16="http://schemas.microsoft.com/office/drawing/2014/main" id="{EDD00EBB-2B21-DAF4-83AB-945C441219B6}"/>
                </a:ext>
              </a:extLst>
            </p:cNvPr>
            <p:cNvSpPr/>
            <p:nvPr/>
          </p:nvSpPr>
          <p:spPr>
            <a:xfrm>
              <a:off x="4973618" y="3563408"/>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171" name="テキスト ボックス 170">
              <a:extLst>
                <a:ext uri="{FF2B5EF4-FFF2-40B4-BE49-F238E27FC236}">
                  <a16:creationId xmlns:a16="http://schemas.microsoft.com/office/drawing/2014/main" id="{B95B2C94-3A85-85B2-0B2B-DC1CD1E91E59}"/>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grpSp>
        <p:nvGrpSpPr>
          <p:cNvPr id="172" name="図形グループ 108">
            <a:extLst>
              <a:ext uri="{FF2B5EF4-FFF2-40B4-BE49-F238E27FC236}">
                <a16:creationId xmlns:a16="http://schemas.microsoft.com/office/drawing/2014/main" id="{2CF2EEBD-6931-F07F-8A3D-99F9CC204C9C}"/>
              </a:ext>
            </a:extLst>
          </p:cNvPr>
          <p:cNvGrpSpPr/>
          <p:nvPr/>
        </p:nvGrpSpPr>
        <p:grpSpPr>
          <a:xfrm>
            <a:off x="7969930" y="2351122"/>
            <a:ext cx="715550" cy="904465"/>
            <a:chOff x="4936567" y="2924944"/>
            <a:chExt cx="715550" cy="904465"/>
          </a:xfrm>
        </p:grpSpPr>
        <p:sp>
          <p:nvSpPr>
            <p:cNvPr id="173" name="正方形/長方形 172">
              <a:extLst>
                <a:ext uri="{FF2B5EF4-FFF2-40B4-BE49-F238E27FC236}">
                  <a16:creationId xmlns:a16="http://schemas.microsoft.com/office/drawing/2014/main" id="{27CC270E-7EEA-0A78-A753-8BA0762D598B}"/>
                </a:ext>
              </a:extLst>
            </p:cNvPr>
            <p:cNvSpPr/>
            <p:nvPr/>
          </p:nvSpPr>
          <p:spPr>
            <a:xfrm>
              <a:off x="4938660" y="2924944"/>
              <a:ext cx="713457" cy="90446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174" name="正方形/長方形 173">
              <a:extLst>
                <a:ext uri="{FF2B5EF4-FFF2-40B4-BE49-F238E27FC236}">
                  <a16:creationId xmlns:a16="http://schemas.microsoft.com/office/drawing/2014/main" id="{FB5B3965-D467-8321-44ED-889479B3B5BA}"/>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175" name="正方形/長方形 174">
              <a:extLst>
                <a:ext uri="{FF2B5EF4-FFF2-40B4-BE49-F238E27FC236}">
                  <a16:creationId xmlns:a16="http://schemas.microsoft.com/office/drawing/2014/main" id="{CE010E30-F38B-92A5-AB32-DC68E44262FA}"/>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eiryo" charset="-128"/>
                  <a:ea typeface="Meiryo" charset="-128"/>
                  <a:cs typeface="Meiryo" charset="-128"/>
                </a:rPr>
                <a:t>アプリ</a:t>
              </a:r>
              <a:endParaRPr kumimoji="1" lang="ja-JP" altLang="en-US" sz="600" dirty="0">
                <a:solidFill>
                  <a:srgbClr val="FFFFFF"/>
                </a:solidFill>
                <a:latin typeface="Meiryo" charset="-128"/>
                <a:ea typeface="Meiryo" charset="-128"/>
                <a:cs typeface="Meiryo" charset="-128"/>
              </a:endParaRPr>
            </a:p>
          </p:txBody>
        </p:sp>
        <p:sp>
          <p:nvSpPr>
            <p:cNvPr id="176" name="正方形/長方形 175">
              <a:extLst>
                <a:ext uri="{FF2B5EF4-FFF2-40B4-BE49-F238E27FC236}">
                  <a16:creationId xmlns:a16="http://schemas.microsoft.com/office/drawing/2014/main" id="{E0D3D722-0ABC-D589-1838-A9A6F38E15C6}"/>
                </a:ext>
              </a:extLst>
            </p:cNvPr>
            <p:cNvSpPr/>
            <p:nvPr/>
          </p:nvSpPr>
          <p:spPr>
            <a:xfrm>
              <a:off x="4973618" y="3563408"/>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177" name="テキスト ボックス 176">
              <a:extLst>
                <a:ext uri="{FF2B5EF4-FFF2-40B4-BE49-F238E27FC236}">
                  <a16:creationId xmlns:a16="http://schemas.microsoft.com/office/drawing/2014/main" id="{B8A6B185-41FE-CF12-AE3F-9E1C6B531A69}"/>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grpSp>
        <p:nvGrpSpPr>
          <p:cNvPr id="178" name="図形グループ 114">
            <a:extLst>
              <a:ext uri="{FF2B5EF4-FFF2-40B4-BE49-F238E27FC236}">
                <a16:creationId xmlns:a16="http://schemas.microsoft.com/office/drawing/2014/main" id="{12A94E79-2FA3-5BBD-49C1-6916BE51A429}"/>
              </a:ext>
            </a:extLst>
          </p:cNvPr>
          <p:cNvGrpSpPr/>
          <p:nvPr/>
        </p:nvGrpSpPr>
        <p:grpSpPr>
          <a:xfrm>
            <a:off x="6446471" y="2351949"/>
            <a:ext cx="715550" cy="904465"/>
            <a:chOff x="4936567" y="2924944"/>
            <a:chExt cx="715550" cy="904465"/>
          </a:xfrm>
        </p:grpSpPr>
        <p:sp>
          <p:nvSpPr>
            <p:cNvPr id="179" name="正方形/長方形 178">
              <a:extLst>
                <a:ext uri="{FF2B5EF4-FFF2-40B4-BE49-F238E27FC236}">
                  <a16:creationId xmlns:a16="http://schemas.microsoft.com/office/drawing/2014/main" id="{7E028B7B-A92A-43EF-E38D-EFA8B97E362C}"/>
                </a:ext>
              </a:extLst>
            </p:cNvPr>
            <p:cNvSpPr/>
            <p:nvPr/>
          </p:nvSpPr>
          <p:spPr>
            <a:xfrm>
              <a:off x="4938660" y="2924944"/>
              <a:ext cx="713457" cy="90446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180" name="正方形/長方形 179">
              <a:extLst>
                <a:ext uri="{FF2B5EF4-FFF2-40B4-BE49-F238E27FC236}">
                  <a16:creationId xmlns:a16="http://schemas.microsoft.com/office/drawing/2014/main" id="{9561DBE1-DFC2-E11A-FE9F-4565A7C70DA2}"/>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181" name="正方形/長方形 180">
              <a:extLst>
                <a:ext uri="{FF2B5EF4-FFF2-40B4-BE49-F238E27FC236}">
                  <a16:creationId xmlns:a16="http://schemas.microsoft.com/office/drawing/2014/main" id="{18B798CE-8DF5-9069-A144-209F92C903BA}"/>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eiryo" charset="-128"/>
                  <a:ea typeface="Meiryo" charset="-128"/>
                  <a:cs typeface="Meiryo" charset="-128"/>
                </a:rPr>
                <a:t>アプリ</a:t>
              </a:r>
              <a:endParaRPr kumimoji="1" lang="ja-JP" altLang="en-US" sz="600" dirty="0">
                <a:solidFill>
                  <a:srgbClr val="FFFFFF"/>
                </a:solidFill>
                <a:latin typeface="Meiryo" charset="-128"/>
                <a:ea typeface="Meiryo" charset="-128"/>
                <a:cs typeface="Meiryo" charset="-128"/>
              </a:endParaRPr>
            </a:p>
          </p:txBody>
        </p:sp>
        <p:sp>
          <p:nvSpPr>
            <p:cNvPr id="182" name="正方形/長方形 181">
              <a:extLst>
                <a:ext uri="{FF2B5EF4-FFF2-40B4-BE49-F238E27FC236}">
                  <a16:creationId xmlns:a16="http://schemas.microsoft.com/office/drawing/2014/main" id="{2371AA57-0520-6EB6-8BF5-2E7A0A299F9E}"/>
                </a:ext>
              </a:extLst>
            </p:cNvPr>
            <p:cNvSpPr/>
            <p:nvPr/>
          </p:nvSpPr>
          <p:spPr>
            <a:xfrm>
              <a:off x="4973618" y="3563408"/>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183" name="テキスト ボックス 182">
              <a:extLst>
                <a:ext uri="{FF2B5EF4-FFF2-40B4-BE49-F238E27FC236}">
                  <a16:creationId xmlns:a16="http://schemas.microsoft.com/office/drawing/2014/main" id="{EAE7A956-EF6F-7CA3-2A9D-887DBCB0674E}"/>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grpSp>
        <p:nvGrpSpPr>
          <p:cNvPr id="184" name="図形グループ 90">
            <a:extLst>
              <a:ext uri="{FF2B5EF4-FFF2-40B4-BE49-F238E27FC236}">
                <a16:creationId xmlns:a16="http://schemas.microsoft.com/office/drawing/2014/main" id="{1818C4E6-E453-B1FB-7873-9B467DACA0EA}"/>
              </a:ext>
            </a:extLst>
          </p:cNvPr>
          <p:cNvGrpSpPr/>
          <p:nvPr/>
        </p:nvGrpSpPr>
        <p:grpSpPr>
          <a:xfrm>
            <a:off x="4930411" y="3301141"/>
            <a:ext cx="715550" cy="904465"/>
            <a:chOff x="4936567" y="2924944"/>
            <a:chExt cx="715550" cy="904465"/>
          </a:xfrm>
        </p:grpSpPr>
        <p:sp>
          <p:nvSpPr>
            <p:cNvPr id="185" name="正方形/長方形 184">
              <a:extLst>
                <a:ext uri="{FF2B5EF4-FFF2-40B4-BE49-F238E27FC236}">
                  <a16:creationId xmlns:a16="http://schemas.microsoft.com/office/drawing/2014/main" id="{068C272E-008B-9DEF-5FCE-A672078C6AC4}"/>
                </a:ext>
              </a:extLst>
            </p:cNvPr>
            <p:cNvSpPr/>
            <p:nvPr/>
          </p:nvSpPr>
          <p:spPr>
            <a:xfrm>
              <a:off x="4938660" y="2924944"/>
              <a:ext cx="713457" cy="90446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186" name="正方形/長方形 185">
              <a:extLst>
                <a:ext uri="{FF2B5EF4-FFF2-40B4-BE49-F238E27FC236}">
                  <a16:creationId xmlns:a16="http://schemas.microsoft.com/office/drawing/2014/main" id="{E2AC9CE9-8F60-985B-7B88-80809A23D923}"/>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187" name="正方形/長方形 186">
              <a:extLst>
                <a:ext uri="{FF2B5EF4-FFF2-40B4-BE49-F238E27FC236}">
                  <a16:creationId xmlns:a16="http://schemas.microsoft.com/office/drawing/2014/main" id="{8D6081ED-7FDD-D6B6-D548-EFDB3E617BEE}"/>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eiryo" charset="-128"/>
                  <a:ea typeface="Meiryo" charset="-128"/>
                  <a:cs typeface="Meiryo" charset="-128"/>
                </a:rPr>
                <a:t>アプリ</a:t>
              </a:r>
              <a:endParaRPr kumimoji="1" lang="ja-JP" altLang="en-US" sz="600" dirty="0">
                <a:solidFill>
                  <a:srgbClr val="FFFFFF"/>
                </a:solidFill>
                <a:latin typeface="Meiryo" charset="-128"/>
                <a:ea typeface="Meiryo" charset="-128"/>
                <a:cs typeface="Meiryo" charset="-128"/>
              </a:endParaRPr>
            </a:p>
          </p:txBody>
        </p:sp>
        <p:sp>
          <p:nvSpPr>
            <p:cNvPr id="188" name="正方形/長方形 187">
              <a:extLst>
                <a:ext uri="{FF2B5EF4-FFF2-40B4-BE49-F238E27FC236}">
                  <a16:creationId xmlns:a16="http://schemas.microsoft.com/office/drawing/2014/main" id="{FFE7AC9F-FB38-5D87-DFD2-19A9A3BFAF21}"/>
                </a:ext>
              </a:extLst>
            </p:cNvPr>
            <p:cNvSpPr/>
            <p:nvPr/>
          </p:nvSpPr>
          <p:spPr>
            <a:xfrm>
              <a:off x="4973618" y="3563408"/>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189" name="テキスト ボックス 188">
              <a:extLst>
                <a:ext uri="{FF2B5EF4-FFF2-40B4-BE49-F238E27FC236}">
                  <a16:creationId xmlns:a16="http://schemas.microsoft.com/office/drawing/2014/main" id="{BE4B2247-8CD5-10A6-AE5E-8250FE1F1339}"/>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grpSp>
        <p:nvGrpSpPr>
          <p:cNvPr id="190" name="図形グループ 96">
            <a:extLst>
              <a:ext uri="{FF2B5EF4-FFF2-40B4-BE49-F238E27FC236}">
                <a16:creationId xmlns:a16="http://schemas.microsoft.com/office/drawing/2014/main" id="{C5E001C7-E6E3-BA97-71AE-9379E885D700}"/>
              </a:ext>
            </a:extLst>
          </p:cNvPr>
          <p:cNvGrpSpPr/>
          <p:nvPr/>
        </p:nvGrpSpPr>
        <p:grpSpPr>
          <a:xfrm>
            <a:off x="7208200" y="3300099"/>
            <a:ext cx="715550" cy="904465"/>
            <a:chOff x="4936567" y="2924944"/>
            <a:chExt cx="715550" cy="904465"/>
          </a:xfrm>
        </p:grpSpPr>
        <p:sp>
          <p:nvSpPr>
            <p:cNvPr id="191" name="正方形/長方形 190">
              <a:extLst>
                <a:ext uri="{FF2B5EF4-FFF2-40B4-BE49-F238E27FC236}">
                  <a16:creationId xmlns:a16="http://schemas.microsoft.com/office/drawing/2014/main" id="{8DB2872F-94F0-025D-ECFD-274103640819}"/>
                </a:ext>
              </a:extLst>
            </p:cNvPr>
            <p:cNvSpPr/>
            <p:nvPr/>
          </p:nvSpPr>
          <p:spPr>
            <a:xfrm>
              <a:off x="4938660" y="2924944"/>
              <a:ext cx="713457" cy="90446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192" name="正方形/長方形 191">
              <a:extLst>
                <a:ext uri="{FF2B5EF4-FFF2-40B4-BE49-F238E27FC236}">
                  <a16:creationId xmlns:a16="http://schemas.microsoft.com/office/drawing/2014/main" id="{325B6BE5-D88D-8D1C-6AFA-508177ADEFAC}"/>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193" name="正方形/長方形 192">
              <a:extLst>
                <a:ext uri="{FF2B5EF4-FFF2-40B4-BE49-F238E27FC236}">
                  <a16:creationId xmlns:a16="http://schemas.microsoft.com/office/drawing/2014/main" id="{F63CE786-5165-A5A5-4989-32997ED081B3}"/>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eiryo" charset="-128"/>
                  <a:ea typeface="Meiryo" charset="-128"/>
                  <a:cs typeface="Meiryo" charset="-128"/>
                </a:rPr>
                <a:t>アプリ</a:t>
              </a:r>
              <a:endParaRPr kumimoji="1" lang="ja-JP" altLang="en-US" sz="600" dirty="0">
                <a:solidFill>
                  <a:srgbClr val="FFFFFF"/>
                </a:solidFill>
                <a:latin typeface="Meiryo" charset="-128"/>
                <a:ea typeface="Meiryo" charset="-128"/>
                <a:cs typeface="Meiryo" charset="-128"/>
              </a:endParaRPr>
            </a:p>
          </p:txBody>
        </p:sp>
        <p:sp>
          <p:nvSpPr>
            <p:cNvPr id="194" name="正方形/長方形 193">
              <a:extLst>
                <a:ext uri="{FF2B5EF4-FFF2-40B4-BE49-F238E27FC236}">
                  <a16:creationId xmlns:a16="http://schemas.microsoft.com/office/drawing/2014/main" id="{3D105370-A399-4743-06F5-7551E3D71335}"/>
                </a:ext>
              </a:extLst>
            </p:cNvPr>
            <p:cNvSpPr/>
            <p:nvPr/>
          </p:nvSpPr>
          <p:spPr>
            <a:xfrm>
              <a:off x="4973618" y="3563408"/>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195" name="テキスト ボックス 194">
              <a:extLst>
                <a:ext uri="{FF2B5EF4-FFF2-40B4-BE49-F238E27FC236}">
                  <a16:creationId xmlns:a16="http://schemas.microsoft.com/office/drawing/2014/main" id="{2C9E26FE-0A14-F98E-563A-5806F9ED92F3}"/>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grpSp>
        <p:nvGrpSpPr>
          <p:cNvPr id="196" name="図形グループ 102">
            <a:extLst>
              <a:ext uri="{FF2B5EF4-FFF2-40B4-BE49-F238E27FC236}">
                <a16:creationId xmlns:a16="http://schemas.microsoft.com/office/drawing/2014/main" id="{868215D8-9E1A-5E15-0A7E-3FA2822B4281}"/>
              </a:ext>
            </a:extLst>
          </p:cNvPr>
          <p:cNvGrpSpPr/>
          <p:nvPr/>
        </p:nvGrpSpPr>
        <p:grpSpPr>
          <a:xfrm>
            <a:off x="5687544" y="3300099"/>
            <a:ext cx="715550" cy="904465"/>
            <a:chOff x="4936567" y="2924944"/>
            <a:chExt cx="715550" cy="904465"/>
          </a:xfrm>
        </p:grpSpPr>
        <p:sp>
          <p:nvSpPr>
            <p:cNvPr id="197" name="正方形/長方形 196">
              <a:extLst>
                <a:ext uri="{FF2B5EF4-FFF2-40B4-BE49-F238E27FC236}">
                  <a16:creationId xmlns:a16="http://schemas.microsoft.com/office/drawing/2014/main" id="{E02101BA-3D2E-6341-557C-A699B9FDA91E}"/>
                </a:ext>
              </a:extLst>
            </p:cNvPr>
            <p:cNvSpPr/>
            <p:nvPr/>
          </p:nvSpPr>
          <p:spPr>
            <a:xfrm>
              <a:off x="4938660" y="2924944"/>
              <a:ext cx="713457" cy="90446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198" name="正方形/長方形 197">
              <a:extLst>
                <a:ext uri="{FF2B5EF4-FFF2-40B4-BE49-F238E27FC236}">
                  <a16:creationId xmlns:a16="http://schemas.microsoft.com/office/drawing/2014/main" id="{61E9E138-51D5-7902-CCEF-98CC0A221AD7}"/>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199" name="正方形/長方形 198">
              <a:extLst>
                <a:ext uri="{FF2B5EF4-FFF2-40B4-BE49-F238E27FC236}">
                  <a16:creationId xmlns:a16="http://schemas.microsoft.com/office/drawing/2014/main" id="{86D68E6F-41F9-EDD4-E978-6D216476E40B}"/>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eiryo" charset="-128"/>
                  <a:ea typeface="Meiryo" charset="-128"/>
                  <a:cs typeface="Meiryo" charset="-128"/>
                </a:rPr>
                <a:t>アプリ</a:t>
              </a:r>
            </a:p>
          </p:txBody>
        </p:sp>
        <p:sp>
          <p:nvSpPr>
            <p:cNvPr id="200" name="正方形/長方形 199">
              <a:extLst>
                <a:ext uri="{FF2B5EF4-FFF2-40B4-BE49-F238E27FC236}">
                  <a16:creationId xmlns:a16="http://schemas.microsoft.com/office/drawing/2014/main" id="{9099B00B-D274-F36C-592B-BABBCBA69D55}"/>
                </a:ext>
              </a:extLst>
            </p:cNvPr>
            <p:cNvSpPr/>
            <p:nvPr/>
          </p:nvSpPr>
          <p:spPr>
            <a:xfrm>
              <a:off x="4973618" y="3563408"/>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201" name="テキスト ボックス 200">
              <a:extLst>
                <a:ext uri="{FF2B5EF4-FFF2-40B4-BE49-F238E27FC236}">
                  <a16:creationId xmlns:a16="http://schemas.microsoft.com/office/drawing/2014/main" id="{6727F9AB-ECA4-B031-28C4-8BE95E75EA60}"/>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grpSp>
        <p:nvGrpSpPr>
          <p:cNvPr id="202" name="図形グループ 108">
            <a:extLst>
              <a:ext uri="{FF2B5EF4-FFF2-40B4-BE49-F238E27FC236}">
                <a16:creationId xmlns:a16="http://schemas.microsoft.com/office/drawing/2014/main" id="{73E2540F-9306-AC60-96B2-0642003AB7E1}"/>
              </a:ext>
            </a:extLst>
          </p:cNvPr>
          <p:cNvGrpSpPr/>
          <p:nvPr/>
        </p:nvGrpSpPr>
        <p:grpSpPr>
          <a:xfrm>
            <a:off x="7969929" y="3299272"/>
            <a:ext cx="715550" cy="904465"/>
            <a:chOff x="4936567" y="2924944"/>
            <a:chExt cx="715550" cy="904465"/>
          </a:xfrm>
        </p:grpSpPr>
        <p:sp>
          <p:nvSpPr>
            <p:cNvPr id="203" name="正方形/長方形 202">
              <a:extLst>
                <a:ext uri="{FF2B5EF4-FFF2-40B4-BE49-F238E27FC236}">
                  <a16:creationId xmlns:a16="http://schemas.microsoft.com/office/drawing/2014/main" id="{76336D67-C2F9-4913-6A50-BE54B975E227}"/>
                </a:ext>
              </a:extLst>
            </p:cNvPr>
            <p:cNvSpPr/>
            <p:nvPr/>
          </p:nvSpPr>
          <p:spPr>
            <a:xfrm>
              <a:off x="4938660" y="2924944"/>
              <a:ext cx="713457" cy="90446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204" name="正方形/長方形 203">
              <a:extLst>
                <a:ext uri="{FF2B5EF4-FFF2-40B4-BE49-F238E27FC236}">
                  <a16:creationId xmlns:a16="http://schemas.microsoft.com/office/drawing/2014/main" id="{7BC3FD97-BB85-1A2C-7616-296548167508}"/>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205" name="正方形/長方形 204">
              <a:extLst>
                <a:ext uri="{FF2B5EF4-FFF2-40B4-BE49-F238E27FC236}">
                  <a16:creationId xmlns:a16="http://schemas.microsoft.com/office/drawing/2014/main" id="{BD095AD0-12DD-9B60-DB39-FF59877E544C}"/>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eiryo" charset="-128"/>
                  <a:ea typeface="Meiryo" charset="-128"/>
                  <a:cs typeface="Meiryo" charset="-128"/>
                </a:rPr>
                <a:t>アプリ</a:t>
              </a:r>
              <a:endParaRPr kumimoji="1" lang="ja-JP" altLang="en-US" sz="600" dirty="0">
                <a:solidFill>
                  <a:srgbClr val="FFFFFF"/>
                </a:solidFill>
                <a:latin typeface="Meiryo" charset="-128"/>
                <a:ea typeface="Meiryo" charset="-128"/>
                <a:cs typeface="Meiryo" charset="-128"/>
              </a:endParaRPr>
            </a:p>
          </p:txBody>
        </p:sp>
        <p:sp>
          <p:nvSpPr>
            <p:cNvPr id="206" name="正方形/長方形 205">
              <a:extLst>
                <a:ext uri="{FF2B5EF4-FFF2-40B4-BE49-F238E27FC236}">
                  <a16:creationId xmlns:a16="http://schemas.microsoft.com/office/drawing/2014/main" id="{A9CA69A2-E021-4B05-7002-CB28A8E83B22}"/>
                </a:ext>
              </a:extLst>
            </p:cNvPr>
            <p:cNvSpPr/>
            <p:nvPr/>
          </p:nvSpPr>
          <p:spPr>
            <a:xfrm>
              <a:off x="4973618" y="3563408"/>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207" name="テキスト ボックス 206">
              <a:extLst>
                <a:ext uri="{FF2B5EF4-FFF2-40B4-BE49-F238E27FC236}">
                  <a16:creationId xmlns:a16="http://schemas.microsoft.com/office/drawing/2014/main" id="{1AADA019-165F-1870-E384-88F71FB0DA0E}"/>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grpSp>
        <p:nvGrpSpPr>
          <p:cNvPr id="208" name="図形グループ 114">
            <a:extLst>
              <a:ext uri="{FF2B5EF4-FFF2-40B4-BE49-F238E27FC236}">
                <a16:creationId xmlns:a16="http://schemas.microsoft.com/office/drawing/2014/main" id="{1EBCC59D-3395-3D7E-0F3D-6084D52705E5}"/>
              </a:ext>
            </a:extLst>
          </p:cNvPr>
          <p:cNvGrpSpPr/>
          <p:nvPr/>
        </p:nvGrpSpPr>
        <p:grpSpPr>
          <a:xfrm>
            <a:off x="6446470" y="3300099"/>
            <a:ext cx="715550" cy="904465"/>
            <a:chOff x="4936567" y="2924944"/>
            <a:chExt cx="715550" cy="904465"/>
          </a:xfrm>
        </p:grpSpPr>
        <p:sp>
          <p:nvSpPr>
            <p:cNvPr id="209" name="正方形/長方形 208">
              <a:extLst>
                <a:ext uri="{FF2B5EF4-FFF2-40B4-BE49-F238E27FC236}">
                  <a16:creationId xmlns:a16="http://schemas.microsoft.com/office/drawing/2014/main" id="{B53F77F9-21B6-2A6B-A3EB-EA7E7FD0FA29}"/>
                </a:ext>
              </a:extLst>
            </p:cNvPr>
            <p:cNvSpPr/>
            <p:nvPr/>
          </p:nvSpPr>
          <p:spPr>
            <a:xfrm>
              <a:off x="4938660" y="2924944"/>
              <a:ext cx="713457" cy="90446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210" name="正方形/長方形 209">
              <a:extLst>
                <a:ext uri="{FF2B5EF4-FFF2-40B4-BE49-F238E27FC236}">
                  <a16:creationId xmlns:a16="http://schemas.microsoft.com/office/drawing/2014/main" id="{DB968AC5-B1B6-FFC3-A237-4A011925A4B6}"/>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211" name="正方形/長方形 210">
              <a:extLst>
                <a:ext uri="{FF2B5EF4-FFF2-40B4-BE49-F238E27FC236}">
                  <a16:creationId xmlns:a16="http://schemas.microsoft.com/office/drawing/2014/main" id="{03B2F43D-1F1B-6B31-F630-9397FC70768A}"/>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eiryo" charset="-128"/>
                  <a:ea typeface="Meiryo" charset="-128"/>
                  <a:cs typeface="Meiryo" charset="-128"/>
                </a:rPr>
                <a:t>アプリ</a:t>
              </a:r>
              <a:endParaRPr kumimoji="1" lang="ja-JP" altLang="en-US" sz="600" dirty="0">
                <a:solidFill>
                  <a:srgbClr val="FFFFFF"/>
                </a:solidFill>
                <a:latin typeface="Meiryo" charset="-128"/>
                <a:ea typeface="Meiryo" charset="-128"/>
                <a:cs typeface="Meiryo" charset="-128"/>
              </a:endParaRPr>
            </a:p>
          </p:txBody>
        </p:sp>
        <p:sp>
          <p:nvSpPr>
            <p:cNvPr id="212" name="正方形/長方形 211">
              <a:extLst>
                <a:ext uri="{FF2B5EF4-FFF2-40B4-BE49-F238E27FC236}">
                  <a16:creationId xmlns:a16="http://schemas.microsoft.com/office/drawing/2014/main" id="{220928D5-16F9-B1CF-CC01-0A37A265B65A}"/>
                </a:ext>
              </a:extLst>
            </p:cNvPr>
            <p:cNvSpPr/>
            <p:nvPr/>
          </p:nvSpPr>
          <p:spPr>
            <a:xfrm>
              <a:off x="4973618" y="3563408"/>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213" name="テキスト ボックス 212">
              <a:extLst>
                <a:ext uri="{FF2B5EF4-FFF2-40B4-BE49-F238E27FC236}">
                  <a16:creationId xmlns:a16="http://schemas.microsoft.com/office/drawing/2014/main" id="{A3A53859-021D-44FF-959C-7A4FB287FB1A}"/>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grpSp>
        <p:nvGrpSpPr>
          <p:cNvPr id="7" name="グループ化 6">
            <a:extLst>
              <a:ext uri="{FF2B5EF4-FFF2-40B4-BE49-F238E27FC236}">
                <a16:creationId xmlns:a16="http://schemas.microsoft.com/office/drawing/2014/main" id="{5AABFAF2-60FE-84BD-C1A7-F61A21EFF486}"/>
              </a:ext>
            </a:extLst>
          </p:cNvPr>
          <p:cNvGrpSpPr/>
          <p:nvPr/>
        </p:nvGrpSpPr>
        <p:grpSpPr>
          <a:xfrm>
            <a:off x="3341586" y="4405505"/>
            <a:ext cx="2220686" cy="655200"/>
            <a:chOff x="3331772" y="3904411"/>
            <a:chExt cx="2220686" cy="655200"/>
          </a:xfrm>
        </p:grpSpPr>
        <p:sp>
          <p:nvSpPr>
            <p:cNvPr id="3" name="四角形吹き出し 2">
              <a:extLst>
                <a:ext uri="{FF2B5EF4-FFF2-40B4-BE49-F238E27FC236}">
                  <a16:creationId xmlns:a16="http://schemas.microsoft.com/office/drawing/2014/main" id="{E8B488C3-5805-3F9E-E434-5DA5190ABAF6}"/>
                </a:ext>
              </a:extLst>
            </p:cNvPr>
            <p:cNvSpPr/>
            <p:nvPr/>
          </p:nvSpPr>
          <p:spPr>
            <a:xfrm>
              <a:off x="3331772" y="3904411"/>
              <a:ext cx="2220686" cy="637876"/>
            </a:xfrm>
            <a:prstGeom prst="wedgeRectCallout">
              <a:avLst>
                <a:gd name="adj1" fmla="val 64461"/>
                <a:gd name="adj2" fmla="val 51237"/>
              </a:avLst>
            </a:prstGeom>
            <a:solidFill>
              <a:srgbClr val="C00000">
                <a:alpha val="63137"/>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4" name="テキスト ボックス 133">
              <a:extLst>
                <a:ext uri="{FF2B5EF4-FFF2-40B4-BE49-F238E27FC236}">
                  <a16:creationId xmlns:a16="http://schemas.microsoft.com/office/drawing/2014/main" id="{EE1EC239-CA26-FE0C-FCBE-DAE3CC44F0E7}"/>
                </a:ext>
              </a:extLst>
            </p:cNvPr>
            <p:cNvSpPr txBox="1"/>
            <p:nvPr/>
          </p:nvSpPr>
          <p:spPr>
            <a:xfrm>
              <a:off x="3421657" y="3944058"/>
              <a:ext cx="2050561" cy="615553"/>
            </a:xfrm>
            <a:prstGeom prst="rect">
              <a:avLst/>
            </a:prstGeom>
            <a:noFill/>
          </p:spPr>
          <p:txBody>
            <a:bodyPr wrap="none" rtlCol="0">
              <a:spAutoFit/>
            </a:bodyPr>
            <a:lstStyle/>
            <a:p>
              <a:pPr algn="ctr"/>
              <a:r>
                <a:rPr kumimoji="1" lang="ja-JP" altLang="en-US" sz="1400" b="1">
                  <a:solidFill>
                    <a:schemeClr val="bg1"/>
                  </a:solidFill>
                  <a:latin typeface="Meiryo" panose="020B0604030504040204" pitchFamily="34" charset="-128"/>
                  <a:ea typeface="Meiryo" panose="020B0604030504040204" pitchFamily="34" charset="-128"/>
                </a:rPr>
                <a:t>仮想マシンと</a:t>
              </a:r>
              <a:r>
                <a:rPr kumimoji="1" lang="en-US" altLang="ja-JP" sz="1400" b="1" dirty="0">
                  <a:solidFill>
                    <a:schemeClr val="bg1"/>
                  </a:solidFill>
                  <a:latin typeface="Meiryo" panose="020B0604030504040204" pitchFamily="34" charset="-128"/>
                  <a:ea typeface="Meiryo" panose="020B0604030504040204" pitchFamily="34" charset="-128"/>
                </a:rPr>
                <a:t>OS</a:t>
              </a:r>
              <a:r>
                <a:rPr kumimoji="1" lang="ja-JP" altLang="en-US" sz="1400" b="1">
                  <a:solidFill>
                    <a:schemeClr val="bg1"/>
                  </a:solidFill>
                  <a:latin typeface="Meiryo" panose="020B0604030504040204" pitchFamily="34" charset="-128"/>
                  <a:ea typeface="Meiryo" panose="020B0604030504040204" pitchFamily="34" charset="-128"/>
                </a:rPr>
                <a:t>が不要</a:t>
              </a:r>
              <a:endParaRPr kumimoji="1" lang="en-US" altLang="ja-JP" sz="1400" b="1" dirty="0">
                <a:solidFill>
                  <a:schemeClr val="bg1"/>
                </a:solidFill>
                <a:latin typeface="Meiryo" panose="020B0604030504040204" pitchFamily="34" charset="-128"/>
                <a:ea typeface="Meiryo" panose="020B0604030504040204" pitchFamily="34" charset="-128"/>
              </a:endParaRPr>
            </a:p>
            <a:p>
              <a:pPr algn="ctr"/>
              <a:r>
                <a:rPr kumimoji="1" lang="ja-JP" altLang="en-US" sz="1000">
                  <a:solidFill>
                    <a:schemeClr val="bg1"/>
                  </a:solidFill>
                  <a:latin typeface="Meiryo" panose="020B0604030504040204" pitchFamily="34" charset="-128"/>
                  <a:ea typeface="Meiryo" panose="020B0604030504040204" pitchFamily="34" charset="-128"/>
                </a:rPr>
                <a:t>システムの起動が速く</a:t>
              </a:r>
              <a:endParaRPr kumimoji="1" lang="en-US" altLang="ja-JP" sz="1000" dirty="0">
                <a:solidFill>
                  <a:schemeClr val="bg1"/>
                </a:solidFill>
                <a:latin typeface="Meiryo" panose="020B0604030504040204" pitchFamily="34" charset="-128"/>
                <a:ea typeface="Meiryo" panose="020B0604030504040204" pitchFamily="34" charset="-128"/>
              </a:endParaRPr>
            </a:p>
            <a:p>
              <a:pPr algn="ctr"/>
              <a:r>
                <a:rPr kumimoji="1" lang="ja-JP" altLang="en-US" sz="1000">
                  <a:solidFill>
                    <a:schemeClr val="bg1"/>
                  </a:solidFill>
                  <a:latin typeface="Meiryo" panose="020B0604030504040204" pitchFamily="34" charset="-128"/>
                  <a:ea typeface="Meiryo" panose="020B0604030504040204" pitchFamily="34" charset="-128"/>
                </a:rPr>
                <a:t>システム資源の消費が少ない</a:t>
              </a:r>
            </a:p>
          </p:txBody>
        </p:sp>
      </p:grpSp>
    </p:spTree>
    <p:extLst>
      <p:ext uri="{BB962C8B-B14F-4D97-AF65-F5344CB8AC3E}">
        <p14:creationId xmlns:p14="http://schemas.microsoft.com/office/powerpoint/2010/main" val="3502171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 name="上矢印 98">
            <a:extLst>
              <a:ext uri="{FF2B5EF4-FFF2-40B4-BE49-F238E27FC236}">
                <a16:creationId xmlns:a16="http://schemas.microsoft.com/office/drawing/2014/main" id="{4CB481F7-F3CC-D39F-5924-16BEA89534EB}"/>
              </a:ext>
            </a:extLst>
          </p:cNvPr>
          <p:cNvSpPr/>
          <p:nvPr/>
        </p:nvSpPr>
        <p:spPr>
          <a:xfrm>
            <a:off x="352396" y="3057927"/>
            <a:ext cx="1782934" cy="1843312"/>
          </a:xfrm>
          <a:prstGeom prst="upArrow">
            <a:avLst>
              <a:gd name="adj1" fmla="val 73090"/>
              <a:gd name="adj2" fmla="val 27490"/>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7030A0"/>
              </a:solidFill>
              <a:latin typeface="ＭＳ Ｐゴシック"/>
              <a:ea typeface="ＭＳ Ｐゴシック"/>
              <a:cs typeface="ＭＳ Ｐゴシック"/>
            </a:endParaRPr>
          </a:p>
        </p:txBody>
      </p:sp>
      <p:sp>
        <p:nvSpPr>
          <p:cNvPr id="97" name="正方形/長方形 96">
            <a:extLst>
              <a:ext uri="{FF2B5EF4-FFF2-40B4-BE49-F238E27FC236}">
                <a16:creationId xmlns:a16="http://schemas.microsoft.com/office/drawing/2014/main" id="{7C7D2BCB-68CA-54CE-D185-D10DB93D0AF2}"/>
              </a:ext>
            </a:extLst>
          </p:cNvPr>
          <p:cNvSpPr/>
          <p:nvPr/>
        </p:nvSpPr>
        <p:spPr>
          <a:xfrm>
            <a:off x="2417933" y="3990129"/>
            <a:ext cx="4618199" cy="1763474"/>
          </a:xfrm>
          <a:prstGeom prst="rect">
            <a:avLst/>
          </a:prstGeom>
          <a:solidFill>
            <a:schemeClr val="accent3"/>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6" name="正方形/長方形 95">
            <a:extLst>
              <a:ext uri="{FF2B5EF4-FFF2-40B4-BE49-F238E27FC236}">
                <a16:creationId xmlns:a16="http://schemas.microsoft.com/office/drawing/2014/main" id="{8A1A1867-9F0B-C4EB-6013-EF1BA1D7C729}"/>
              </a:ext>
            </a:extLst>
          </p:cNvPr>
          <p:cNvSpPr/>
          <p:nvPr/>
        </p:nvSpPr>
        <p:spPr>
          <a:xfrm>
            <a:off x="2411996" y="2232581"/>
            <a:ext cx="4618199" cy="1763474"/>
          </a:xfrm>
          <a:prstGeom prst="rect">
            <a:avLst/>
          </a:prstGeom>
          <a:solidFill>
            <a:schemeClr val="accent2">
              <a:lumMod val="60000"/>
              <a:lumOff val="40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33948384-F761-B28C-AC84-47CF39129A5F}"/>
              </a:ext>
            </a:extLst>
          </p:cNvPr>
          <p:cNvSpPr>
            <a:spLocks noGrp="1"/>
          </p:cNvSpPr>
          <p:nvPr>
            <p:ph type="title"/>
          </p:nvPr>
        </p:nvSpPr>
        <p:spPr/>
        <p:txBody>
          <a:bodyPr/>
          <a:lstStyle/>
          <a:p>
            <a:r>
              <a:rPr kumimoji="1" lang="ja-JP" altLang="en-US" dirty="0"/>
              <a:t>ソフトウェアで世界を再構築</a:t>
            </a:r>
          </a:p>
        </p:txBody>
      </p:sp>
      <p:sp>
        <p:nvSpPr>
          <p:cNvPr id="56" name="円/楕円 55">
            <a:extLst>
              <a:ext uri="{FF2B5EF4-FFF2-40B4-BE49-F238E27FC236}">
                <a16:creationId xmlns:a16="http://schemas.microsoft.com/office/drawing/2014/main" id="{F1832F7B-341A-8F51-4D1A-7BE6C9640158}"/>
              </a:ext>
            </a:extLst>
          </p:cNvPr>
          <p:cNvSpPr/>
          <p:nvPr/>
        </p:nvSpPr>
        <p:spPr>
          <a:xfrm>
            <a:off x="2412036" y="5243030"/>
            <a:ext cx="4618624" cy="974493"/>
          </a:xfrm>
          <a:prstGeom prst="ellipse">
            <a:avLst/>
          </a:prstGeom>
          <a:solidFill>
            <a:schemeClr val="accent3">
              <a:lumMod val="75000"/>
            </a:schemeClr>
          </a:solidFill>
          <a:ln>
            <a:noFill/>
          </a:ln>
          <a:effectLst>
            <a:outerShdw blurRad="157654" dist="133170" dir="5640000" algn="tl" rotWithShape="0">
              <a:prstClr val="black">
                <a:alpha val="86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7" name="円/楕円 56">
            <a:extLst>
              <a:ext uri="{FF2B5EF4-FFF2-40B4-BE49-F238E27FC236}">
                <a16:creationId xmlns:a16="http://schemas.microsoft.com/office/drawing/2014/main" id="{1A2CBB60-6A77-7A8E-FAA1-3A3E1BB8B480}"/>
              </a:ext>
            </a:extLst>
          </p:cNvPr>
          <p:cNvSpPr/>
          <p:nvPr/>
        </p:nvSpPr>
        <p:spPr>
          <a:xfrm>
            <a:off x="2412036" y="3491419"/>
            <a:ext cx="4618624" cy="974493"/>
          </a:xfrm>
          <a:prstGeom prst="ellipse">
            <a:avLst/>
          </a:prstGeom>
          <a:solidFill>
            <a:srgbClr val="C00000"/>
          </a:solidFill>
          <a:ln>
            <a:noFill/>
          </a:ln>
          <a:effectLst>
            <a:outerShdw blurRad="157654" dist="133170" dir="5640000" algn="tl" rotWithShape="0">
              <a:prstClr val="black">
                <a:alpha val="86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8" name="円/楕円 57">
            <a:extLst>
              <a:ext uri="{FF2B5EF4-FFF2-40B4-BE49-F238E27FC236}">
                <a16:creationId xmlns:a16="http://schemas.microsoft.com/office/drawing/2014/main" id="{A84E62DB-45E2-CAD1-EEF0-C6C38E8BDD62}"/>
              </a:ext>
            </a:extLst>
          </p:cNvPr>
          <p:cNvSpPr/>
          <p:nvPr/>
        </p:nvSpPr>
        <p:spPr>
          <a:xfrm>
            <a:off x="2412036" y="1739808"/>
            <a:ext cx="4618624" cy="974493"/>
          </a:xfrm>
          <a:prstGeom prst="ellipse">
            <a:avLst/>
          </a:prstGeom>
          <a:solidFill>
            <a:srgbClr val="0070C0"/>
          </a:solidFill>
          <a:ln>
            <a:noFill/>
          </a:ln>
          <a:effectLst>
            <a:outerShdw blurRad="157654" dist="133170" dir="5640000" algn="tl" rotWithShape="0">
              <a:prstClr val="black">
                <a:alpha val="86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0" name="テキスト ボックス 59">
            <a:extLst>
              <a:ext uri="{FF2B5EF4-FFF2-40B4-BE49-F238E27FC236}">
                <a16:creationId xmlns:a16="http://schemas.microsoft.com/office/drawing/2014/main" id="{95B9847F-4A17-05B8-ED53-FBD8632416C6}"/>
              </a:ext>
            </a:extLst>
          </p:cNvPr>
          <p:cNvSpPr txBox="1"/>
          <p:nvPr/>
        </p:nvSpPr>
        <p:spPr>
          <a:xfrm>
            <a:off x="3044505" y="5452908"/>
            <a:ext cx="954107" cy="646331"/>
          </a:xfrm>
          <a:prstGeom prst="rect">
            <a:avLst/>
          </a:prstGeom>
          <a:noFill/>
        </p:spPr>
        <p:txBody>
          <a:bodyPr wrap="none" rtlCol="0">
            <a:spAutoFit/>
          </a:bodyPr>
          <a:lstStyle/>
          <a:p>
            <a:r>
              <a:rPr lang="ja-JP" altLang="en-US" sz="20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リアル</a:t>
            </a:r>
            <a:endParaRPr lang="en-US" altLang="ja-JP" sz="20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r>
              <a:rPr lang="en-US" altLang="ja-JP" sz="16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Real</a:t>
            </a:r>
            <a:endParaRPr kumimoji="1" lang="ja-JP" altLang="en-US" sz="16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61" name="テキスト ボックス 60">
            <a:extLst>
              <a:ext uri="{FF2B5EF4-FFF2-40B4-BE49-F238E27FC236}">
                <a16:creationId xmlns:a16="http://schemas.microsoft.com/office/drawing/2014/main" id="{804F8E4F-D0CE-3226-8DA6-B43C2FE3264F}"/>
              </a:ext>
            </a:extLst>
          </p:cNvPr>
          <p:cNvSpPr txBox="1"/>
          <p:nvPr/>
        </p:nvSpPr>
        <p:spPr>
          <a:xfrm>
            <a:off x="4768009" y="5390095"/>
            <a:ext cx="1620957" cy="738664"/>
          </a:xfrm>
          <a:prstGeom prst="rect">
            <a:avLst/>
          </a:prstGeom>
          <a:noFill/>
        </p:spPr>
        <p:txBody>
          <a:bodyPr wrap="none" rtlCol="0">
            <a:spAutoFit/>
          </a:bodyPr>
          <a:lstStyle/>
          <a:p>
            <a:pPr algn="r"/>
            <a:r>
              <a:rPr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現実の物理法則に</a:t>
            </a:r>
            <a:endParaRPr lang="en-US" altLang="ja-JP" sz="14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r"/>
            <a:r>
              <a:rPr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支配された</a:t>
            </a:r>
            <a:endParaRPr lang="en-US" altLang="ja-JP" sz="14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r"/>
            <a:r>
              <a:rPr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実際の世界世界</a:t>
            </a:r>
            <a:endParaRPr kumimoji="1"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62" name="テキスト ボックス 61">
            <a:extLst>
              <a:ext uri="{FF2B5EF4-FFF2-40B4-BE49-F238E27FC236}">
                <a16:creationId xmlns:a16="http://schemas.microsoft.com/office/drawing/2014/main" id="{9A4235A9-3A20-090A-9487-AB6962113DFD}"/>
              </a:ext>
            </a:extLst>
          </p:cNvPr>
          <p:cNvSpPr txBox="1"/>
          <p:nvPr/>
        </p:nvSpPr>
        <p:spPr>
          <a:xfrm>
            <a:off x="3044505" y="3687423"/>
            <a:ext cx="1980029" cy="646331"/>
          </a:xfrm>
          <a:prstGeom prst="rect">
            <a:avLst/>
          </a:prstGeom>
          <a:noFill/>
        </p:spPr>
        <p:txBody>
          <a:bodyPr wrap="none" rtlCol="0">
            <a:spAutoFit/>
          </a:bodyPr>
          <a:lstStyle/>
          <a:p>
            <a:r>
              <a:rPr lang="ja-JP" altLang="en-US" sz="20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デジタルツイン</a:t>
            </a:r>
            <a:endParaRPr lang="en-US" altLang="ja-JP" sz="20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r>
              <a:rPr lang="en-US" altLang="ja-JP" sz="16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Digital Twin</a:t>
            </a:r>
          </a:p>
        </p:txBody>
      </p:sp>
      <p:sp>
        <p:nvSpPr>
          <p:cNvPr id="63" name="テキスト ボックス 62">
            <a:extLst>
              <a:ext uri="{FF2B5EF4-FFF2-40B4-BE49-F238E27FC236}">
                <a16:creationId xmlns:a16="http://schemas.microsoft.com/office/drawing/2014/main" id="{C736DD6C-039F-6FAB-D137-E72181174401}"/>
              </a:ext>
            </a:extLst>
          </p:cNvPr>
          <p:cNvSpPr txBox="1"/>
          <p:nvPr/>
        </p:nvSpPr>
        <p:spPr>
          <a:xfrm>
            <a:off x="4947547" y="3627869"/>
            <a:ext cx="1441420" cy="738664"/>
          </a:xfrm>
          <a:prstGeom prst="rect">
            <a:avLst/>
          </a:prstGeom>
          <a:noFill/>
        </p:spPr>
        <p:txBody>
          <a:bodyPr wrap="none" rtlCol="0">
            <a:spAutoFit/>
          </a:bodyPr>
          <a:lstStyle/>
          <a:p>
            <a:pPr algn="r"/>
            <a:r>
              <a:rPr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リアル／現実を</a:t>
            </a:r>
            <a:endParaRPr lang="en-US" altLang="ja-JP" sz="14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r"/>
            <a:r>
              <a:rPr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忠実に再現した</a:t>
            </a:r>
            <a:endParaRPr lang="en-US" altLang="ja-JP" sz="14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r"/>
            <a:r>
              <a:rPr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デジタルコピー</a:t>
            </a:r>
            <a:endParaRPr kumimoji="1"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64" name="テキスト ボックス 63">
            <a:extLst>
              <a:ext uri="{FF2B5EF4-FFF2-40B4-BE49-F238E27FC236}">
                <a16:creationId xmlns:a16="http://schemas.microsoft.com/office/drawing/2014/main" id="{BAF80199-CF16-D299-299E-B3637C2761E4}"/>
              </a:ext>
            </a:extLst>
          </p:cNvPr>
          <p:cNvSpPr txBox="1"/>
          <p:nvPr/>
        </p:nvSpPr>
        <p:spPr>
          <a:xfrm>
            <a:off x="3044505" y="1919449"/>
            <a:ext cx="1467068" cy="646331"/>
          </a:xfrm>
          <a:prstGeom prst="rect">
            <a:avLst/>
          </a:prstGeom>
          <a:noFill/>
        </p:spPr>
        <p:txBody>
          <a:bodyPr wrap="none" rtlCol="0">
            <a:spAutoFit/>
          </a:bodyPr>
          <a:lstStyle/>
          <a:p>
            <a:r>
              <a:rPr lang="ja-JP" altLang="en-US" sz="20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バーチャル</a:t>
            </a:r>
            <a:endParaRPr lang="en-US" altLang="ja-JP" sz="20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r>
              <a:rPr lang="en-US" altLang="ja-JP" sz="16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Virtual</a:t>
            </a:r>
            <a:endParaRPr kumimoji="1" lang="ja-JP" altLang="en-US" sz="16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65" name="テキスト ボックス 64">
            <a:extLst>
              <a:ext uri="{FF2B5EF4-FFF2-40B4-BE49-F238E27FC236}">
                <a16:creationId xmlns:a16="http://schemas.microsoft.com/office/drawing/2014/main" id="{04D3B418-E30C-8EC8-D061-263F4C82B55B}"/>
              </a:ext>
            </a:extLst>
          </p:cNvPr>
          <p:cNvSpPr txBox="1"/>
          <p:nvPr/>
        </p:nvSpPr>
        <p:spPr>
          <a:xfrm>
            <a:off x="4768009" y="1901221"/>
            <a:ext cx="1620957" cy="738664"/>
          </a:xfrm>
          <a:prstGeom prst="rect">
            <a:avLst/>
          </a:prstGeom>
          <a:noFill/>
        </p:spPr>
        <p:txBody>
          <a:bodyPr wrap="none" rtlCol="0">
            <a:spAutoFit/>
          </a:bodyPr>
          <a:lstStyle/>
          <a:p>
            <a:pPr algn="r"/>
            <a:r>
              <a:rPr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リアルと同様の</a:t>
            </a:r>
            <a:endParaRPr lang="en-US" altLang="ja-JP" sz="14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r"/>
            <a:r>
              <a:rPr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体験ができる</a:t>
            </a:r>
            <a:endParaRPr lang="en-US" altLang="ja-JP" sz="14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r"/>
            <a:r>
              <a:rPr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最適化された世界</a:t>
            </a:r>
            <a:endParaRPr kumimoji="1"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grpSp>
        <p:nvGrpSpPr>
          <p:cNvPr id="66" name="グループ化 65">
            <a:extLst>
              <a:ext uri="{FF2B5EF4-FFF2-40B4-BE49-F238E27FC236}">
                <a16:creationId xmlns:a16="http://schemas.microsoft.com/office/drawing/2014/main" id="{C3668A77-DE83-F794-A27F-FD809C6CC3B2}"/>
              </a:ext>
            </a:extLst>
          </p:cNvPr>
          <p:cNvGrpSpPr/>
          <p:nvPr/>
        </p:nvGrpSpPr>
        <p:grpSpPr>
          <a:xfrm>
            <a:off x="2429850" y="1261745"/>
            <a:ext cx="3654235" cy="356358"/>
            <a:chOff x="1535413" y="1129949"/>
            <a:chExt cx="3654235" cy="356358"/>
          </a:xfrm>
        </p:grpSpPr>
        <p:sp>
          <p:nvSpPr>
            <p:cNvPr id="67" name="四角形吹き出し 66">
              <a:extLst>
                <a:ext uri="{FF2B5EF4-FFF2-40B4-BE49-F238E27FC236}">
                  <a16:creationId xmlns:a16="http://schemas.microsoft.com/office/drawing/2014/main" id="{55D94453-C7C1-955D-807B-FFDAAF0D5EF3}"/>
                </a:ext>
              </a:extLst>
            </p:cNvPr>
            <p:cNvSpPr/>
            <p:nvPr/>
          </p:nvSpPr>
          <p:spPr>
            <a:xfrm>
              <a:off x="1535413" y="1129949"/>
              <a:ext cx="3654235" cy="356358"/>
            </a:xfrm>
            <a:prstGeom prst="wedgeRectCallout">
              <a:avLst>
                <a:gd name="adj1" fmla="val -14731"/>
                <a:gd name="adj2" fmla="val 129723"/>
              </a:avLst>
            </a:prstGeom>
            <a:solidFill>
              <a:schemeClr val="tx2"/>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8" name="テキスト ボックス 67">
              <a:extLst>
                <a:ext uri="{FF2B5EF4-FFF2-40B4-BE49-F238E27FC236}">
                  <a16:creationId xmlns:a16="http://schemas.microsoft.com/office/drawing/2014/main" id="{E35DF722-2790-EECE-C1FA-C8AD1EC038EE}"/>
                </a:ext>
              </a:extLst>
            </p:cNvPr>
            <p:cNvSpPr txBox="1"/>
            <p:nvPr/>
          </p:nvSpPr>
          <p:spPr>
            <a:xfrm>
              <a:off x="1638661" y="1167780"/>
              <a:ext cx="3447739" cy="307777"/>
            </a:xfrm>
            <a:prstGeom prst="rect">
              <a:avLst/>
            </a:prstGeom>
            <a:noFill/>
            <a:ln>
              <a:noFill/>
            </a:ln>
          </p:spPr>
          <p:txBody>
            <a:bodyPr wrap="none" rtlCol="0">
              <a:spAutoFit/>
            </a:bodyPr>
            <a:lstStyle/>
            <a:p>
              <a:pPr algn="ctr"/>
              <a:r>
                <a:rPr kumimoji="1" lang="en-US" altLang="ja-JP" sz="1400" dirty="0">
                  <a:solidFill>
                    <a:schemeClr val="bg1"/>
                  </a:solidFill>
                  <a:latin typeface="Meiryo" panose="020B0604030504040204" pitchFamily="34" charset="-128"/>
                  <a:ea typeface="Meiryo" panose="020B0604030504040204" pitchFamily="34" charset="-128"/>
                </a:rPr>
                <a:t>Virtual〜</a:t>
              </a:r>
              <a:r>
                <a:rPr kumimoji="1" lang="ja-JP" altLang="en-US" sz="1400">
                  <a:solidFill>
                    <a:schemeClr val="bg1"/>
                  </a:solidFill>
                  <a:latin typeface="Meiryo" panose="020B0604030504040204" pitchFamily="34" charset="-128"/>
                  <a:ea typeface="Meiryo" panose="020B0604030504040204" pitchFamily="34" charset="-128"/>
                </a:rPr>
                <a:t>：本物ではないが本物と同じ</a:t>
              </a:r>
              <a:r>
                <a:rPr kumimoji="1" lang="en-US" altLang="ja-JP" sz="1400" dirty="0">
                  <a:solidFill>
                    <a:schemeClr val="bg1"/>
                  </a:solidFill>
                  <a:latin typeface="Meiryo" panose="020B0604030504040204" pitchFamily="34" charset="-128"/>
                  <a:ea typeface="Meiryo" panose="020B0604030504040204" pitchFamily="34" charset="-128"/>
                </a:rPr>
                <a:t>〜</a:t>
              </a:r>
            </a:p>
          </p:txBody>
        </p:sp>
      </p:grpSp>
      <p:sp>
        <p:nvSpPr>
          <p:cNvPr id="69" name="テキスト ボックス 68">
            <a:extLst>
              <a:ext uri="{FF2B5EF4-FFF2-40B4-BE49-F238E27FC236}">
                <a16:creationId xmlns:a16="http://schemas.microsoft.com/office/drawing/2014/main" id="{27F060E0-609A-EBB1-D7F8-954236E958FA}"/>
              </a:ext>
            </a:extLst>
          </p:cNvPr>
          <p:cNvSpPr txBox="1"/>
          <p:nvPr/>
        </p:nvSpPr>
        <p:spPr>
          <a:xfrm>
            <a:off x="2641311" y="2910305"/>
            <a:ext cx="4180345" cy="523220"/>
          </a:xfrm>
          <a:prstGeom prst="rect">
            <a:avLst/>
          </a:prstGeom>
          <a:noFill/>
        </p:spPr>
        <p:txBody>
          <a:bodyPr wrap="square" rtlCol="0">
            <a:spAutoFit/>
          </a:bodyPr>
          <a:lstStyle/>
          <a:p>
            <a:pPr algn="ctr"/>
            <a:r>
              <a:rPr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膨大な現実世界の情報を削減／圧縮／抽象化して</a:t>
            </a:r>
            <a:endParaRPr lang="en-US" altLang="ja-JP" sz="14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kumimoji="1"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効率化・最適化・利便性</a:t>
            </a:r>
            <a:r>
              <a:rPr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の</a:t>
            </a:r>
            <a:r>
              <a:rPr kumimoji="1"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向上を実現する</a:t>
            </a:r>
          </a:p>
        </p:txBody>
      </p:sp>
      <p:pic>
        <p:nvPicPr>
          <p:cNvPr id="70" name="図 69">
            <a:extLst>
              <a:ext uri="{FF2B5EF4-FFF2-40B4-BE49-F238E27FC236}">
                <a16:creationId xmlns:a16="http://schemas.microsoft.com/office/drawing/2014/main" id="{97AB8B39-5734-9A9F-7216-D6F914049DFA}"/>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17763" y="5727385"/>
            <a:ext cx="262308" cy="262308"/>
          </a:xfrm>
          <a:prstGeom prst="rect">
            <a:avLst/>
          </a:prstGeom>
        </p:spPr>
      </p:pic>
      <p:pic>
        <p:nvPicPr>
          <p:cNvPr id="71" name="図 70">
            <a:extLst>
              <a:ext uri="{FF2B5EF4-FFF2-40B4-BE49-F238E27FC236}">
                <a16:creationId xmlns:a16="http://schemas.microsoft.com/office/drawing/2014/main" id="{D65A62BA-EC2B-AE0A-ADFA-9C6673647883}"/>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35801" y="5499995"/>
            <a:ext cx="262308" cy="262308"/>
          </a:xfrm>
          <a:prstGeom prst="rect">
            <a:avLst/>
          </a:prstGeom>
        </p:spPr>
      </p:pic>
      <p:pic>
        <p:nvPicPr>
          <p:cNvPr id="72" name="図 71">
            <a:extLst>
              <a:ext uri="{FF2B5EF4-FFF2-40B4-BE49-F238E27FC236}">
                <a16:creationId xmlns:a16="http://schemas.microsoft.com/office/drawing/2014/main" id="{D34BE2C2-FB9E-25BB-524B-89E0842739D4}"/>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662439" y="5729420"/>
            <a:ext cx="262308" cy="262308"/>
          </a:xfrm>
          <a:prstGeom prst="rect">
            <a:avLst/>
          </a:prstGeom>
        </p:spPr>
      </p:pic>
      <p:pic>
        <p:nvPicPr>
          <p:cNvPr id="73" name="図 72">
            <a:extLst>
              <a:ext uri="{FF2B5EF4-FFF2-40B4-BE49-F238E27FC236}">
                <a16:creationId xmlns:a16="http://schemas.microsoft.com/office/drawing/2014/main" id="{20859B35-ED91-6905-AD49-8F429D34A1F7}"/>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889778" y="5722488"/>
            <a:ext cx="288550" cy="288550"/>
          </a:xfrm>
          <a:prstGeom prst="rect">
            <a:avLst/>
          </a:prstGeom>
        </p:spPr>
      </p:pic>
      <p:pic>
        <p:nvPicPr>
          <p:cNvPr id="74" name="図 73">
            <a:extLst>
              <a:ext uri="{FF2B5EF4-FFF2-40B4-BE49-F238E27FC236}">
                <a16:creationId xmlns:a16="http://schemas.microsoft.com/office/drawing/2014/main" id="{CB9C9D79-B525-9108-5386-9A5EF643E1BB}"/>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081101" y="5547085"/>
            <a:ext cx="272588" cy="272588"/>
          </a:xfrm>
          <a:prstGeom prst="rect">
            <a:avLst/>
          </a:prstGeom>
        </p:spPr>
      </p:pic>
      <p:pic>
        <p:nvPicPr>
          <p:cNvPr id="75" name="図 74">
            <a:extLst>
              <a:ext uri="{FF2B5EF4-FFF2-40B4-BE49-F238E27FC236}">
                <a16:creationId xmlns:a16="http://schemas.microsoft.com/office/drawing/2014/main" id="{DC522222-EE64-95DF-C7D7-7DEE8F5CDDC3}"/>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233956" y="5734751"/>
            <a:ext cx="288550" cy="288550"/>
          </a:xfrm>
          <a:prstGeom prst="rect">
            <a:avLst/>
          </a:prstGeom>
        </p:spPr>
      </p:pic>
      <p:pic>
        <p:nvPicPr>
          <p:cNvPr id="76" name="図 75">
            <a:extLst>
              <a:ext uri="{FF2B5EF4-FFF2-40B4-BE49-F238E27FC236}">
                <a16:creationId xmlns:a16="http://schemas.microsoft.com/office/drawing/2014/main" id="{2B843D71-1764-E546-B1B6-04D78AA62B5C}"/>
              </a:ext>
            </a:extLst>
          </p:cNvPr>
          <p:cNvPicPr>
            <a:picLocks noChangeAspect="1"/>
          </p:cNvPicPr>
          <p:nvPr/>
        </p:nvPicPr>
        <p:blipFill>
          <a:blip r:embed="rId6"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1436157" y="5731868"/>
            <a:ext cx="238418" cy="238418"/>
          </a:xfrm>
          <a:prstGeom prst="rect">
            <a:avLst/>
          </a:prstGeom>
        </p:spPr>
      </p:pic>
      <p:pic>
        <p:nvPicPr>
          <p:cNvPr id="77" name="図 76">
            <a:extLst>
              <a:ext uri="{FF2B5EF4-FFF2-40B4-BE49-F238E27FC236}">
                <a16:creationId xmlns:a16="http://schemas.microsoft.com/office/drawing/2014/main" id="{B40BEC00-28C4-BD80-C266-A9DE2716EBDD}"/>
              </a:ext>
            </a:extLst>
          </p:cNvPr>
          <p:cNvPicPr>
            <a:picLocks noChangeAspect="1"/>
          </p:cNvPicPr>
          <p:nvPr/>
        </p:nvPicPr>
        <p:blipFill>
          <a:blip r:embed="rId7"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1101788" y="5754996"/>
            <a:ext cx="207086" cy="207086"/>
          </a:xfrm>
          <a:prstGeom prst="rect">
            <a:avLst/>
          </a:prstGeom>
        </p:spPr>
      </p:pic>
      <p:pic>
        <p:nvPicPr>
          <p:cNvPr id="78" name="図 77">
            <a:extLst>
              <a:ext uri="{FF2B5EF4-FFF2-40B4-BE49-F238E27FC236}">
                <a16:creationId xmlns:a16="http://schemas.microsoft.com/office/drawing/2014/main" id="{0FA81961-F3DA-F9B8-6051-016A4323E790}"/>
              </a:ext>
            </a:extLst>
          </p:cNvPr>
          <p:cNvPicPr>
            <a:picLocks noChangeAspect="1"/>
          </p:cNvPicPr>
          <p:nvPr/>
        </p:nvPicPr>
        <p:blipFill>
          <a:blip r:embed="rId8"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1297560" y="5531831"/>
            <a:ext cx="238419" cy="238419"/>
          </a:xfrm>
          <a:prstGeom prst="rect">
            <a:avLst/>
          </a:prstGeom>
        </p:spPr>
      </p:pic>
      <p:sp>
        <p:nvSpPr>
          <p:cNvPr id="79" name="テキスト ボックス 78">
            <a:extLst>
              <a:ext uri="{FF2B5EF4-FFF2-40B4-BE49-F238E27FC236}">
                <a16:creationId xmlns:a16="http://schemas.microsoft.com/office/drawing/2014/main" id="{0441EB6C-9516-46EE-4D4B-D53920F6D988}"/>
              </a:ext>
            </a:extLst>
          </p:cNvPr>
          <p:cNvSpPr txBox="1"/>
          <p:nvPr/>
        </p:nvSpPr>
        <p:spPr>
          <a:xfrm>
            <a:off x="1635312" y="5212377"/>
            <a:ext cx="364202" cy="200055"/>
          </a:xfrm>
          <a:prstGeom prst="rect">
            <a:avLst/>
          </a:prstGeom>
          <a:noFill/>
        </p:spPr>
        <p:txBody>
          <a:bodyPr wrap="none" rtlCol="0">
            <a:spAutoFit/>
          </a:bodyPr>
          <a:lstStyle/>
          <a:p>
            <a:pPr algn="ctr"/>
            <a:r>
              <a:rPr kumimoji="1" lang="ja-JP" altLang="en-US" sz="700">
                <a:solidFill>
                  <a:schemeClr val="accent3">
                    <a:lumMod val="75000"/>
                  </a:schemeClr>
                </a:solidFill>
                <a:latin typeface="Meiryo" panose="020B0604030504040204" pitchFamily="34" charset="-128"/>
                <a:ea typeface="Meiryo" panose="020B0604030504040204" pitchFamily="34" charset="-128"/>
              </a:rPr>
              <a:t>店舗</a:t>
            </a:r>
          </a:p>
        </p:txBody>
      </p:sp>
      <p:sp>
        <p:nvSpPr>
          <p:cNvPr id="80" name="テキスト ボックス 79">
            <a:extLst>
              <a:ext uri="{FF2B5EF4-FFF2-40B4-BE49-F238E27FC236}">
                <a16:creationId xmlns:a16="http://schemas.microsoft.com/office/drawing/2014/main" id="{0C221A98-B3F3-A572-C40C-13F5BBA63DEA}"/>
              </a:ext>
            </a:extLst>
          </p:cNvPr>
          <p:cNvSpPr txBox="1"/>
          <p:nvPr/>
        </p:nvSpPr>
        <p:spPr>
          <a:xfrm>
            <a:off x="267880" y="5161441"/>
            <a:ext cx="813043" cy="307777"/>
          </a:xfrm>
          <a:prstGeom prst="rect">
            <a:avLst/>
          </a:prstGeom>
          <a:noFill/>
        </p:spPr>
        <p:txBody>
          <a:bodyPr wrap="none" rtlCol="0">
            <a:spAutoFit/>
          </a:bodyPr>
          <a:lstStyle/>
          <a:p>
            <a:pPr algn="ctr"/>
            <a:r>
              <a:rPr kumimoji="1" lang="ja-JP" altLang="en-US" sz="700">
                <a:solidFill>
                  <a:schemeClr val="accent3">
                    <a:lumMod val="75000"/>
                  </a:schemeClr>
                </a:solidFill>
                <a:latin typeface="Meiryo" panose="020B0604030504040204" pitchFamily="34" charset="-128"/>
                <a:ea typeface="Meiryo" panose="020B0604030504040204" pitchFamily="34" charset="-128"/>
              </a:rPr>
              <a:t>自社所有</a:t>
            </a:r>
            <a:endParaRPr kumimoji="1" lang="en-US" altLang="ja-JP" sz="700" dirty="0">
              <a:solidFill>
                <a:schemeClr val="accent3">
                  <a:lumMod val="75000"/>
                </a:schemeClr>
              </a:solidFill>
              <a:latin typeface="Meiryo" panose="020B0604030504040204" pitchFamily="34" charset="-128"/>
              <a:ea typeface="Meiryo" panose="020B0604030504040204" pitchFamily="34" charset="-128"/>
            </a:endParaRPr>
          </a:p>
          <a:p>
            <a:pPr algn="ctr"/>
            <a:r>
              <a:rPr kumimoji="1" lang="ja-JP" altLang="en-US" sz="700">
                <a:solidFill>
                  <a:schemeClr val="accent3">
                    <a:lumMod val="75000"/>
                  </a:schemeClr>
                </a:solidFill>
                <a:latin typeface="Meiryo" panose="020B0604030504040204" pitchFamily="34" charset="-128"/>
                <a:ea typeface="Meiryo" panose="020B0604030504040204" pitchFamily="34" charset="-128"/>
              </a:rPr>
              <a:t>コンピューター</a:t>
            </a:r>
          </a:p>
        </p:txBody>
      </p:sp>
      <p:sp>
        <p:nvSpPr>
          <p:cNvPr id="81" name="テキスト ボックス 80">
            <a:extLst>
              <a:ext uri="{FF2B5EF4-FFF2-40B4-BE49-F238E27FC236}">
                <a16:creationId xmlns:a16="http://schemas.microsoft.com/office/drawing/2014/main" id="{2007ECF3-1B78-31B5-818A-44CE84DD7D7C}"/>
              </a:ext>
            </a:extLst>
          </p:cNvPr>
          <p:cNvSpPr txBox="1"/>
          <p:nvPr/>
        </p:nvSpPr>
        <p:spPr>
          <a:xfrm>
            <a:off x="1019737" y="5161441"/>
            <a:ext cx="543739" cy="307777"/>
          </a:xfrm>
          <a:prstGeom prst="rect">
            <a:avLst/>
          </a:prstGeom>
          <a:noFill/>
        </p:spPr>
        <p:txBody>
          <a:bodyPr wrap="none" rtlCol="0">
            <a:spAutoFit/>
          </a:bodyPr>
          <a:lstStyle/>
          <a:p>
            <a:pPr algn="ctr"/>
            <a:r>
              <a:rPr kumimoji="1" lang="ja-JP" altLang="en-US" sz="700">
                <a:solidFill>
                  <a:schemeClr val="accent3">
                    <a:lumMod val="75000"/>
                  </a:schemeClr>
                </a:solidFill>
                <a:latin typeface="Meiryo" panose="020B0604030504040204" pitchFamily="34" charset="-128"/>
                <a:ea typeface="Meiryo" panose="020B0604030504040204" pitchFamily="34" charset="-128"/>
              </a:rPr>
              <a:t>個人所有</a:t>
            </a:r>
            <a:endParaRPr kumimoji="1" lang="en-US" altLang="ja-JP" sz="700" dirty="0">
              <a:solidFill>
                <a:schemeClr val="accent3">
                  <a:lumMod val="75000"/>
                </a:schemeClr>
              </a:solidFill>
              <a:latin typeface="Meiryo" panose="020B0604030504040204" pitchFamily="34" charset="-128"/>
              <a:ea typeface="Meiryo" panose="020B0604030504040204" pitchFamily="34" charset="-128"/>
            </a:endParaRPr>
          </a:p>
          <a:p>
            <a:pPr algn="ctr"/>
            <a:r>
              <a:rPr kumimoji="1" lang="ja-JP" altLang="en-US" sz="700">
                <a:solidFill>
                  <a:schemeClr val="accent3">
                    <a:lumMod val="75000"/>
                  </a:schemeClr>
                </a:solidFill>
                <a:latin typeface="Meiryo" panose="020B0604030504040204" pitchFamily="34" charset="-128"/>
                <a:ea typeface="Meiryo" panose="020B0604030504040204" pitchFamily="34" charset="-128"/>
              </a:rPr>
              <a:t>自家用車</a:t>
            </a:r>
          </a:p>
        </p:txBody>
      </p:sp>
      <p:pic>
        <p:nvPicPr>
          <p:cNvPr id="82" name="図 81">
            <a:extLst>
              <a:ext uri="{FF2B5EF4-FFF2-40B4-BE49-F238E27FC236}">
                <a16:creationId xmlns:a16="http://schemas.microsoft.com/office/drawing/2014/main" id="{D07069BB-E289-9981-7A3E-9CA0AE0B4808}"/>
              </a:ext>
            </a:extLst>
          </p:cNvPr>
          <p:cNvPicPr>
            <a:picLocks noChangeAspect="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533908" y="5492302"/>
            <a:ext cx="577080" cy="577080"/>
          </a:xfrm>
          <a:prstGeom prst="rect">
            <a:avLst/>
          </a:prstGeom>
        </p:spPr>
      </p:pic>
      <p:pic>
        <p:nvPicPr>
          <p:cNvPr id="83" name="図 82">
            <a:extLst>
              <a:ext uri="{FF2B5EF4-FFF2-40B4-BE49-F238E27FC236}">
                <a16:creationId xmlns:a16="http://schemas.microsoft.com/office/drawing/2014/main" id="{75BCD931-CD8F-2C7F-5F6B-02BAEF48B1C7}"/>
              </a:ext>
            </a:extLst>
          </p:cNvPr>
          <p:cNvPicPr>
            <a:picLocks noChangeAspect="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71607" y="2134038"/>
            <a:ext cx="648727" cy="648727"/>
          </a:xfrm>
          <a:prstGeom prst="rect">
            <a:avLst/>
          </a:prstGeom>
        </p:spPr>
      </p:pic>
      <p:sp>
        <p:nvSpPr>
          <p:cNvPr id="84" name="円/楕円 83">
            <a:extLst>
              <a:ext uri="{FF2B5EF4-FFF2-40B4-BE49-F238E27FC236}">
                <a16:creationId xmlns:a16="http://schemas.microsoft.com/office/drawing/2014/main" id="{C4135ADC-BF5B-7809-4505-BAD49511FB14}"/>
              </a:ext>
            </a:extLst>
          </p:cNvPr>
          <p:cNvSpPr/>
          <p:nvPr/>
        </p:nvSpPr>
        <p:spPr>
          <a:xfrm>
            <a:off x="953795" y="2179579"/>
            <a:ext cx="566472" cy="480856"/>
          </a:xfrm>
          <a:prstGeom prst="ellipse">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3">
                  <a:lumMod val="75000"/>
                </a:schemeClr>
              </a:solidFill>
              <a:latin typeface="ＭＳ Ｐゴシック"/>
              <a:ea typeface="ＭＳ Ｐゴシック"/>
              <a:cs typeface="ＭＳ Ｐゴシック"/>
            </a:endParaRPr>
          </a:p>
        </p:txBody>
      </p:sp>
      <p:pic>
        <p:nvPicPr>
          <p:cNvPr id="85" name="図 84">
            <a:extLst>
              <a:ext uri="{FF2B5EF4-FFF2-40B4-BE49-F238E27FC236}">
                <a16:creationId xmlns:a16="http://schemas.microsoft.com/office/drawing/2014/main" id="{37B86B9B-54FC-32C3-D5BE-B9E0F5D58A22}"/>
              </a:ext>
            </a:extLst>
          </p:cNvPr>
          <p:cNvPicPr>
            <a:picLocks noChangeAspect="1"/>
          </p:cNvPicPr>
          <p:nvPr/>
        </p:nvPicPr>
        <p:blipFill>
          <a:blip r:embed="rId11"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963901" y="2333906"/>
            <a:ext cx="301924" cy="301924"/>
          </a:xfrm>
          <a:prstGeom prst="rect">
            <a:avLst/>
          </a:prstGeom>
        </p:spPr>
      </p:pic>
      <p:pic>
        <p:nvPicPr>
          <p:cNvPr id="86" name="図 85">
            <a:extLst>
              <a:ext uri="{FF2B5EF4-FFF2-40B4-BE49-F238E27FC236}">
                <a16:creationId xmlns:a16="http://schemas.microsoft.com/office/drawing/2014/main" id="{7A0DFA94-7C2C-E2D9-24C7-37C7944313A0}"/>
              </a:ext>
            </a:extLst>
          </p:cNvPr>
          <p:cNvPicPr>
            <a:picLocks noChangeAspect="1"/>
          </p:cNvPicPr>
          <p:nvPr/>
        </p:nvPicPr>
        <p:blipFill>
          <a:blip r:embed="rId1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097374" y="2162739"/>
            <a:ext cx="285222" cy="285222"/>
          </a:xfrm>
          <a:prstGeom prst="rect">
            <a:avLst/>
          </a:prstGeom>
        </p:spPr>
      </p:pic>
      <p:pic>
        <p:nvPicPr>
          <p:cNvPr id="87" name="図 86">
            <a:extLst>
              <a:ext uri="{FF2B5EF4-FFF2-40B4-BE49-F238E27FC236}">
                <a16:creationId xmlns:a16="http://schemas.microsoft.com/office/drawing/2014/main" id="{B008F47C-BAF4-455B-BF84-1351717C6E01}"/>
              </a:ext>
            </a:extLst>
          </p:cNvPr>
          <p:cNvPicPr>
            <a:picLocks noChangeAspect="1"/>
          </p:cNvPicPr>
          <p:nvPr/>
        </p:nvPicPr>
        <p:blipFill>
          <a:blip r:embed="rId1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224746" y="2328066"/>
            <a:ext cx="301924" cy="301924"/>
          </a:xfrm>
          <a:prstGeom prst="rect">
            <a:avLst/>
          </a:prstGeom>
        </p:spPr>
      </p:pic>
      <p:pic>
        <p:nvPicPr>
          <p:cNvPr id="88" name="図 87">
            <a:extLst>
              <a:ext uri="{FF2B5EF4-FFF2-40B4-BE49-F238E27FC236}">
                <a16:creationId xmlns:a16="http://schemas.microsoft.com/office/drawing/2014/main" id="{B60F60BA-9F5C-4BE3-6D0E-79C497AB86CB}"/>
              </a:ext>
            </a:extLst>
          </p:cNvPr>
          <p:cNvPicPr>
            <a:picLocks noChangeAspect="1"/>
          </p:cNvPicPr>
          <p:nvPr/>
        </p:nvPicPr>
        <p:blipFill>
          <a:blip r:embed="rId6"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1115275" y="2572973"/>
            <a:ext cx="238418" cy="238418"/>
          </a:xfrm>
          <a:prstGeom prst="rect">
            <a:avLst/>
          </a:prstGeom>
        </p:spPr>
      </p:pic>
      <p:pic>
        <p:nvPicPr>
          <p:cNvPr id="89" name="図 88">
            <a:extLst>
              <a:ext uri="{FF2B5EF4-FFF2-40B4-BE49-F238E27FC236}">
                <a16:creationId xmlns:a16="http://schemas.microsoft.com/office/drawing/2014/main" id="{D836017A-FDF9-7C2D-7ACF-4740EED3C48B}"/>
              </a:ext>
            </a:extLst>
          </p:cNvPr>
          <p:cNvPicPr>
            <a:picLocks noChangeAspect="1"/>
          </p:cNvPicPr>
          <p:nvPr/>
        </p:nvPicPr>
        <p:blipFill>
          <a:blip r:embed="rId14"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1314030" y="2585055"/>
            <a:ext cx="216135" cy="216135"/>
          </a:xfrm>
          <a:prstGeom prst="rect">
            <a:avLst/>
          </a:prstGeom>
        </p:spPr>
      </p:pic>
      <p:pic>
        <p:nvPicPr>
          <p:cNvPr id="90" name="図 89">
            <a:extLst>
              <a:ext uri="{FF2B5EF4-FFF2-40B4-BE49-F238E27FC236}">
                <a16:creationId xmlns:a16="http://schemas.microsoft.com/office/drawing/2014/main" id="{D0D01FCD-A2E7-2335-2736-1A18CC2B7692}"/>
              </a:ext>
            </a:extLst>
          </p:cNvPr>
          <p:cNvPicPr>
            <a:picLocks noChangeAspect="1"/>
          </p:cNvPicPr>
          <p:nvPr/>
        </p:nvPicPr>
        <p:blipFill>
          <a:blip r:embed="rId15"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925137" y="2579236"/>
            <a:ext cx="223056" cy="223056"/>
          </a:xfrm>
          <a:prstGeom prst="rect">
            <a:avLst/>
          </a:prstGeom>
        </p:spPr>
      </p:pic>
      <p:sp>
        <p:nvSpPr>
          <p:cNvPr id="91" name="テキスト ボックス 90">
            <a:extLst>
              <a:ext uri="{FF2B5EF4-FFF2-40B4-BE49-F238E27FC236}">
                <a16:creationId xmlns:a16="http://schemas.microsoft.com/office/drawing/2014/main" id="{1EEF47B5-F5B5-DD1A-93E8-1EE041E5B35A}"/>
              </a:ext>
            </a:extLst>
          </p:cNvPr>
          <p:cNvSpPr txBox="1"/>
          <p:nvPr/>
        </p:nvSpPr>
        <p:spPr>
          <a:xfrm>
            <a:off x="324100" y="1959767"/>
            <a:ext cx="543739" cy="200055"/>
          </a:xfrm>
          <a:prstGeom prst="rect">
            <a:avLst/>
          </a:prstGeom>
          <a:noFill/>
        </p:spPr>
        <p:txBody>
          <a:bodyPr wrap="none" rtlCol="0">
            <a:spAutoFit/>
          </a:bodyPr>
          <a:lstStyle/>
          <a:p>
            <a:pPr algn="ctr"/>
            <a:r>
              <a:rPr kumimoji="1" lang="ja-JP" altLang="en-US" sz="700">
                <a:solidFill>
                  <a:srgbClr val="0070C0"/>
                </a:solidFill>
                <a:latin typeface="Meiryo" panose="020B0604030504040204" pitchFamily="34" charset="-128"/>
                <a:ea typeface="Meiryo" panose="020B0604030504040204" pitchFamily="34" charset="-128"/>
              </a:rPr>
              <a:t>クラウド</a:t>
            </a:r>
          </a:p>
        </p:txBody>
      </p:sp>
      <p:sp>
        <p:nvSpPr>
          <p:cNvPr id="92" name="テキスト ボックス 91">
            <a:extLst>
              <a:ext uri="{FF2B5EF4-FFF2-40B4-BE49-F238E27FC236}">
                <a16:creationId xmlns:a16="http://schemas.microsoft.com/office/drawing/2014/main" id="{5470C064-9A6F-F2E3-F703-63B81B6DC72F}"/>
              </a:ext>
            </a:extLst>
          </p:cNvPr>
          <p:cNvSpPr txBox="1"/>
          <p:nvPr/>
        </p:nvSpPr>
        <p:spPr>
          <a:xfrm>
            <a:off x="776866" y="1957511"/>
            <a:ext cx="902811" cy="200055"/>
          </a:xfrm>
          <a:prstGeom prst="rect">
            <a:avLst/>
          </a:prstGeom>
          <a:noFill/>
        </p:spPr>
        <p:txBody>
          <a:bodyPr wrap="none" rtlCol="0">
            <a:spAutoFit/>
          </a:bodyPr>
          <a:lstStyle/>
          <a:p>
            <a:pPr algn="ctr"/>
            <a:r>
              <a:rPr kumimoji="1" lang="ja-JP" altLang="en-US" sz="700">
                <a:solidFill>
                  <a:srgbClr val="0070C0"/>
                </a:solidFill>
                <a:latin typeface="Meiryo" panose="020B0604030504040204" pitchFamily="34" charset="-128"/>
                <a:ea typeface="Meiryo" panose="020B0604030504040204" pitchFamily="34" charset="-128"/>
              </a:rPr>
              <a:t>カーシェアリング</a:t>
            </a:r>
          </a:p>
        </p:txBody>
      </p:sp>
      <p:pic>
        <p:nvPicPr>
          <p:cNvPr id="93" name="図 92">
            <a:extLst>
              <a:ext uri="{FF2B5EF4-FFF2-40B4-BE49-F238E27FC236}">
                <a16:creationId xmlns:a16="http://schemas.microsoft.com/office/drawing/2014/main" id="{A48CB3C8-BC47-2969-4D09-F56DDB33D6E9}"/>
              </a:ext>
            </a:extLst>
          </p:cNvPr>
          <p:cNvPicPr>
            <a:picLocks noChangeAspect="1"/>
          </p:cNvPicPr>
          <p:nvPr/>
        </p:nvPicPr>
        <p:blipFill>
          <a:blip r:embed="rId1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586714" y="2193450"/>
            <a:ext cx="570929" cy="570929"/>
          </a:xfrm>
          <a:prstGeom prst="rect">
            <a:avLst/>
          </a:prstGeom>
        </p:spPr>
      </p:pic>
      <p:sp>
        <p:nvSpPr>
          <p:cNvPr id="94" name="テキスト ボックス 93">
            <a:extLst>
              <a:ext uri="{FF2B5EF4-FFF2-40B4-BE49-F238E27FC236}">
                <a16:creationId xmlns:a16="http://schemas.microsoft.com/office/drawing/2014/main" id="{C59C8312-6567-3A15-7B1F-7E2B4F7FC5CD}"/>
              </a:ext>
            </a:extLst>
          </p:cNvPr>
          <p:cNvSpPr txBox="1"/>
          <p:nvPr/>
        </p:nvSpPr>
        <p:spPr>
          <a:xfrm>
            <a:off x="1577108" y="1951741"/>
            <a:ext cx="633507" cy="307777"/>
          </a:xfrm>
          <a:prstGeom prst="rect">
            <a:avLst/>
          </a:prstGeom>
          <a:noFill/>
        </p:spPr>
        <p:txBody>
          <a:bodyPr wrap="none" rtlCol="0">
            <a:spAutoFit/>
          </a:bodyPr>
          <a:lstStyle/>
          <a:p>
            <a:pPr algn="ctr"/>
            <a:r>
              <a:rPr lang="ja-JP" altLang="en-US" sz="700">
                <a:solidFill>
                  <a:srgbClr val="0070C0"/>
                </a:solidFill>
                <a:latin typeface="Meiryo" panose="020B0604030504040204" pitchFamily="34" charset="-128"/>
                <a:ea typeface="Meiryo" panose="020B0604030504040204" pitchFamily="34" charset="-128"/>
              </a:rPr>
              <a:t>オンライン</a:t>
            </a:r>
            <a:endParaRPr lang="en-US" altLang="ja-JP" sz="700" dirty="0">
              <a:solidFill>
                <a:srgbClr val="0070C0"/>
              </a:solidFill>
              <a:latin typeface="Meiryo" panose="020B0604030504040204" pitchFamily="34" charset="-128"/>
              <a:ea typeface="Meiryo" panose="020B0604030504040204" pitchFamily="34" charset="-128"/>
            </a:endParaRPr>
          </a:p>
          <a:p>
            <a:pPr algn="ctr"/>
            <a:r>
              <a:rPr lang="ja-JP" altLang="en-US" sz="700">
                <a:solidFill>
                  <a:srgbClr val="0070C0"/>
                </a:solidFill>
                <a:latin typeface="Meiryo" panose="020B0604030504040204" pitchFamily="34" charset="-128"/>
                <a:ea typeface="Meiryo" panose="020B0604030504040204" pitchFamily="34" charset="-128"/>
              </a:rPr>
              <a:t>ショップ</a:t>
            </a:r>
            <a:endParaRPr kumimoji="1" lang="ja-JP" altLang="en-US" sz="700">
              <a:solidFill>
                <a:srgbClr val="0070C0"/>
              </a:solidFill>
              <a:latin typeface="Meiryo" panose="020B0604030504040204" pitchFamily="34" charset="-128"/>
              <a:ea typeface="Meiryo" panose="020B0604030504040204" pitchFamily="34" charset="-128"/>
            </a:endParaRPr>
          </a:p>
        </p:txBody>
      </p:sp>
      <p:sp>
        <p:nvSpPr>
          <p:cNvPr id="98" name="テキスト ボックス 97">
            <a:extLst>
              <a:ext uri="{FF2B5EF4-FFF2-40B4-BE49-F238E27FC236}">
                <a16:creationId xmlns:a16="http://schemas.microsoft.com/office/drawing/2014/main" id="{76BFD7DE-11F9-0B78-8529-4A074EACC953}"/>
              </a:ext>
            </a:extLst>
          </p:cNvPr>
          <p:cNvSpPr txBox="1"/>
          <p:nvPr/>
        </p:nvSpPr>
        <p:spPr>
          <a:xfrm>
            <a:off x="2632923" y="4675790"/>
            <a:ext cx="4180345" cy="523220"/>
          </a:xfrm>
          <a:prstGeom prst="rect">
            <a:avLst/>
          </a:prstGeom>
          <a:noFill/>
        </p:spPr>
        <p:txBody>
          <a:bodyPr wrap="square" rtlCol="0">
            <a:spAutoFit/>
          </a:bodyPr>
          <a:lstStyle/>
          <a:p>
            <a:pPr algn="ctr"/>
            <a:r>
              <a:rPr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リアル／現実世界のあらゆるものごとやできごと</a:t>
            </a:r>
            <a:endParaRPr lang="en-US" altLang="ja-JP" sz="14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をデジタル・データに置き換える</a:t>
            </a:r>
            <a:endParaRPr kumimoji="1"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101" name="テキスト ボックス 100">
            <a:extLst>
              <a:ext uri="{FF2B5EF4-FFF2-40B4-BE49-F238E27FC236}">
                <a16:creationId xmlns:a16="http://schemas.microsoft.com/office/drawing/2014/main" id="{F8C830CD-EB74-A660-92DC-BA847020D379}"/>
              </a:ext>
            </a:extLst>
          </p:cNvPr>
          <p:cNvSpPr txBox="1"/>
          <p:nvPr/>
        </p:nvSpPr>
        <p:spPr>
          <a:xfrm>
            <a:off x="346924" y="3874090"/>
            <a:ext cx="1764574" cy="492443"/>
          </a:xfrm>
          <a:prstGeom prst="rect">
            <a:avLst/>
          </a:prstGeom>
          <a:noFill/>
        </p:spPr>
        <p:txBody>
          <a:bodyPr wrap="square">
            <a:spAutoFit/>
          </a:bodyPr>
          <a:lstStyle/>
          <a:p>
            <a:pPr algn="ctr"/>
            <a:r>
              <a:rPr kumimoji="1" lang="ja-JP" altLang="en-US" sz="1200" b="1" dirty="0">
                <a:solidFill>
                  <a:schemeClr val="bg1"/>
                </a:solidFill>
                <a:latin typeface="Meiryo" panose="020B0604030504040204" pitchFamily="34" charset="-128"/>
                <a:ea typeface="Meiryo" panose="020B0604030504040204" pitchFamily="34" charset="-128"/>
              </a:rPr>
              <a:t>ソフトウェアで</a:t>
            </a:r>
            <a:endParaRPr kumimoji="1" lang="en-US" altLang="ja-JP" sz="1200" b="1" dirty="0">
              <a:solidFill>
                <a:schemeClr val="bg1"/>
              </a:solidFill>
              <a:latin typeface="Meiryo" panose="020B0604030504040204" pitchFamily="34" charset="-128"/>
              <a:ea typeface="Meiryo" panose="020B0604030504040204" pitchFamily="34" charset="-128"/>
            </a:endParaRPr>
          </a:p>
          <a:p>
            <a:pPr algn="ctr"/>
            <a:r>
              <a:rPr kumimoji="1" lang="ja-JP" altLang="en-US" sz="1400" b="1" dirty="0">
                <a:solidFill>
                  <a:schemeClr val="bg1"/>
                </a:solidFill>
                <a:latin typeface="Meiryo" panose="020B0604030504040204" pitchFamily="34" charset="-128"/>
                <a:ea typeface="Meiryo" panose="020B0604030504040204" pitchFamily="34" charset="-128"/>
              </a:rPr>
              <a:t>世界を再構築</a:t>
            </a:r>
            <a:endParaRPr lang="ja-JP" altLang="en-US" sz="1400" b="1" dirty="0">
              <a:solidFill>
                <a:schemeClr val="bg1"/>
              </a:solidFill>
              <a:latin typeface="Meiryo" panose="020B0604030504040204" pitchFamily="34" charset="-128"/>
              <a:ea typeface="Meiryo" panose="020B0604030504040204" pitchFamily="34" charset="-128"/>
            </a:endParaRPr>
          </a:p>
        </p:txBody>
      </p:sp>
      <p:grpSp>
        <p:nvGrpSpPr>
          <p:cNvPr id="102" name="グループ化 101">
            <a:extLst>
              <a:ext uri="{FF2B5EF4-FFF2-40B4-BE49-F238E27FC236}">
                <a16:creationId xmlns:a16="http://schemas.microsoft.com/office/drawing/2014/main" id="{745F163B-0034-5568-2992-35E14517796C}"/>
              </a:ext>
            </a:extLst>
          </p:cNvPr>
          <p:cNvGrpSpPr/>
          <p:nvPr/>
        </p:nvGrpSpPr>
        <p:grpSpPr>
          <a:xfrm>
            <a:off x="7363800" y="3491419"/>
            <a:ext cx="1452282" cy="974493"/>
            <a:chOff x="7357864" y="3366721"/>
            <a:chExt cx="1452282" cy="974493"/>
          </a:xfrm>
        </p:grpSpPr>
        <p:sp>
          <p:nvSpPr>
            <p:cNvPr id="103" name="正方形/長方形 102">
              <a:extLst>
                <a:ext uri="{FF2B5EF4-FFF2-40B4-BE49-F238E27FC236}">
                  <a16:creationId xmlns:a16="http://schemas.microsoft.com/office/drawing/2014/main" id="{4C3A6DA9-5D5B-AE87-9656-4214BB2A3758}"/>
                </a:ext>
              </a:extLst>
            </p:cNvPr>
            <p:cNvSpPr/>
            <p:nvPr/>
          </p:nvSpPr>
          <p:spPr>
            <a:xfrm>
              <a:off x="7357864" y="3366721"/>
              <a:ext cx="1452282" cy="974493"/>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4" name="テキスト ボックス 103">
              <a:extLst>
                <a:ext uri="{FF2B5EF4-FFF2-40B4-BE49-F238E27FC236}">
                  <a16:creationId xmlns:a16="http://schemas.microsoft.com/office/drawing/2014/main" id="{DB8CCF4A-1C66-4AF3-7425-BB11C362894C}"/>
                </a:ext>
              </a:extLst>
            </p:cNvPr>
            <p:cNvSpPr txBox="1"/>
            <p:nvPr/>
          </p:nvSpPr>
          <p:spPr>
            <a:xfrm>
              <a:off x="7702670" y="3449932"/>
              <a:ext cx="800219" cy="830997"/>
            </a:xfrm>
            <a:prstGeom prst="rect">
              <a:avLst/>
            </a:prstGeom>
            <a:noFill/>
          </p:spPr>
          <p:txBody>
            <a:bodyPr wrap="none" rtlCol="0">
              <a:spAutoFit/>
            </a:bodyPr>
            <a:lstStyle/>
            <a:p>
              <a:pPr algn="ctr"/>
              <a:r>
                <a:rPr kumimoji="1" lang="ja-JP" altLang="en-US" sz="1600">
                  <a:solidFill>
                    <a:schemeClr val="bg1"/>
                  </a:solidFill>
                  <a:latin typeface="Meiryo" panose="020B0604030504040204" pitchFamily="34" charset="-128"/>
                  <a:ea typeface="Meiryo" panose="020B0604030504040204" pitchFamily="34" charset="-128"/>
                </a:rPr>
                <a:t>再解釈</a:t>
              </a:r>
              <a:endParaRPr kumimoji="1" lang="en-US" altLang="ja-JP" sz="1600" dirty="0">
                <a:solidFill>
                  <a:schemeClr val="bg1"/>
                </a:solidFill>
                <a:latin typeface="Meiryo" panose="020B0604030504040204" pitchFamily="34" charset="-128"/>
                <a:ea typeface="Meiryo" panose="020B0604030504040204" pitchFamily="34" charset="-128"/>
              </a:endParaRPr>
            </a:p>
            <a:p>
              <a:pPr algn="ctr"/>
              <a:r>
                <a:rPr lang="ja-JP" altLang="en-US" sz="1600">
                  <a:solidFill>
                    <a:schemeClr val="bg1"/>
                  </a:solidFill>
                  <a:latin typeface="Meiryo" panose="020B0604030504040204" pitchFamily="34" charset="-128"/>
                  <a:ea typeface="Meiryo" panose="020B0604030504040204" pitchFamily="34" charset="-128"/>
                </a:rPr>
                <a:t>最適化</a:t>
              </a:r>
              <a:endParaRPr lang="en-US" altLang="ja-JP" sz="1600" dirty="0">
                <a:solidFill>
                  <a:schemeClr val="bg1"/>
                </a:solidFill>
                <a:latin typeface="Meiryo" panose="020B0604030504040204" pitchFamily="34" charset="-128"/>
                <a:ea typeface="Meiryo" panose="020B0604030504040204" pitchFamily="34" charset="-128"/>
              </a:endParaRPr>
            </a:p>
            <a:p>
              <a:pPr algn="ctr"/>
              <a:r>
                <a:rPr kumimoji="1" lang="ja-JP" altLang="en-US" sz="1600">
                  <a:solidFill>
                    <a:schemeClr val="bg1"/>
                  </a:solidFill>
                  <a:latin typeface="Meiryo" panose="020B0604030504040204" pitchFamily="34" charset="-128"/>
                  <a:ea typeface="Meiryo" panose="020B0604030504040204" pitchFamily="34" charset="-128"/>
                </a:rPr>
                <a:t>再構成</a:t>
              </a:r>
            </a:p>
          </p:txBody>
        </p:sp>
      </p:grpSp>
      <p:grpSp>
        <p:nvGrpSpPr>
          <p:cNvPr id="105" name="グループ化 104">
            <a:extLst>
              <a:ext uri="{FF2B5EF4-FFF2-40B4-BE49-F238E27FC236}">
                <a16:creationId xmlns:a16="http://schemas.microsoft.com/office/drawing/2014/main" id="{B905F639-B5FC-EC1A-A1EE-69D4C66CF5F7}"/>
              </a:ext>
            </a:extLst>
          </p:cNvPr>
          <p:cNvGrpSpPr/>
          <p:nvPr/>
        </p:nvGrpSpPr>
        <p:grpSpPr>
          <a:xfrm>
            <a:off x="7367688" y="5243029"/>
            <a:ext cx="1452282" cy="974493"/>
            <a:chOff x="7361752" y="5118331"/>
            <a:chExt cx="1452282" cy="974493"/>
          </a:xfrm>
        </p:grpSpPr>
        <p:sp>
          <p:nvSpPr>
            <p:cNvPr id="106" name="フローチャート: 磁気ディスク 105">
              <a:extLst>
                <a:ext uri="{FF2B5EF4-FFF2-40B4-BE49-F238E27FC236}">
                  <a16:creationId xmlns:a16="http://schemas.microsoft.com/office/drawing/2014/main" id="{CE11A8B2-803E-F127-36AF-3B2CBE6C425C}"/>
                </a:ext>
              </a:extLst>
            </p:cNvPr>
            <p:cNvSpPr/>
            <p:nvPr/>
          </p:nvSpPr>
          <p:spPr>
            <a:xfrm>
              <a:off x="7361752" y="5118331"/>
              <a:ext cx="1452282" cy="974493"/>
            </a:xfrm>
            <a:prstGeom prst="flowChartMagneticDisk">
              <a:avLst/>
            </a:prstGeom>
            <a:solidFill>
              <a:schemeClr val="accent3">
                <a:lumMod val="75000"/>
              </a:schemeClr>
            </a:solidFill>
            <a:ln>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7" name="テキスト ボックス 106">
              <a:extLst>
                <a:ext uri="{FF2B5EF4-FFF2-40B4-BE49-F238E27FC236}">
                  <a16:creationId xmlns:a16="http://schemas.microsoft.com/office/drawing/2014/main" id="{B9E28391-83A5-5352-3B0C-48D05E9EFFB5}"/>
                </a:ext>
              </a:extLst>
            </p:cNvPr>
            <p:cNvSpPr txBox="1"/>
            <p:nvPr/>
          </p:nvSpPr>
          <p:spPr>
            <a:xfrm>
              <a:off x="7480457" y="5503310"/>
              <a:ext cx="1261885" cy="461665"/>
            </a:xfrm>
            <a:prstGeom prst="rect">
              <a:avLst/>
            </a:prstGeom>
            <a:noFill/>
          </p:spPr>
          <p:txBody>
            <a:bodyPr wrap="none" rtlCol="0">
              <a:spAutoFit/>
            </a:bodyPr>
            <a:lstStyle/>
            <a:p>
              <a:pPr algn="ctr"/>
              <a:r>
                <a:rPr lang="ja-JP" altLang="en-US" sz="1200">
                  <a:solidFill>
                    <a:schemeClr val="bg1"/>
                  </a:solidFill>
                  <a:latin typeface="Meiryo" panose="020B0604030504040204" pitchFamily="34" charset="-128"/>
                  <a:ea typeface="Meiryo" panose="020B0604030504040204" pitchFamily="34" charset="-128"/>
                </a:rPr>
                <a:t>リアルタイムな</a:t>
              </a:r>
              <a:endParaRPr lang="en-US" altLang="ja-JP" sz="1200" dirty="0">
                <a:solidFill>
                  <a:schemeClr val="bg1"/>
                </a:solidFill>
                <a:latin typeface="Meiryo" panose="020B0604030504040204" pitchFamily="34" charset="-128"/>
                <a:ea typeface="Meiryo" panose="020B0604030504040204" pitchFamily="34" charset="-128"/>
              </a:endParaRPr>
            </a:p>
            <a:p>
              <a:pPr algn="ctr"/>
              <a:r>
                <a:rPr lang="ja-JP" altLang="en-US" sz="1200">
                  <a:solidFill>
                    <a:schemeClr val="bg1"/>
                  </a:solidFill>
                  <a:latin typeface="Meiryo" panose="020B0604030504040204" pitchFamily="34" charset="-128"/>
                  <a:ea typeface="Meiryo" panose="020B0604030504040204" pitchFamily="34" charset="-128"/>
                </a:rPr>
                <a:t>現実世界の事実</a:t>
              </a:r>
              <a:endParaRPr kumimoji="1" lang="ja-JP" altLang="en-US" sz="1200">
                <a:solidFill>
                  <a:schemeClr val="bg1"/>
                </a:solidFill>
                <a:latin typeface="Meiryo" panose="020B0604030504040204" pitchFamily="34" charset="-128"/>
                <a:ea typeface="Meiryo" panose="020B0604030504040204" pitchFamily="34" charset="-128"/>
              </a:endParaRPr>
            </a:p>
          </p:txBody>
        </p:sp>
        <p:sp>
          <p:nvSpPr>
            <p:cNvPr id="108" name="テキスト ボックス 107">
              <a:extLst>
                <a:ext uri="{FF2B5EF4-FFF2-40B4-BE49-F238E27FC236}">
                  <a16:creationId xmlns:a16="http://schemas.microsoft.com/office/drawing/2014/main" id="{13C48AF4-44C6-CAA3-192D-385ADB590CF1}"/>
                </a:ext>
              </a:extLst>
            </p:cNvPr>
            <p:cNvSpPr txBox="1"/>
            <p:nvPr/>
          </p:nvSpPr>
          <p:spPr>
            <a:xfrm>
              <a:off x="7634345" y="5141119"/>
              <a:ext cx="973828" cy="338554"/>
            </a:xfrm>
            <a:prstGeom prst="rect">
              <a:avLst/>
            </a:prstGeom>
            <a:noFill/>
          </p:spPr>
          <p:txBody>
            <a:bodyPr wrap="square">
              <a:spAutoFit/>
            </a:bodyPr>
            <a:lstStyle/>
            <a:p>
              <a:pPr algn="ctr"/>
              <a:r>
                <a:rPr kumimoji="1" lang="ja-JP" altLang="en-US" sz="1600" b="1">
                  <a:solidFill>
                    <a:schemeClr val="bg1"/>
                  </a:solidFill>
                  <a:latin typeface="Meiryo" panose="020B0604030504040204" pitchFamily="34" charset="-128"/>
                  <a:ea typeface="Meiryo" panose="020B0604030504040204" pitchFamily="34" charset="-128"/>
                </a:rPr>
                <a:t>データ</a:t>
              </a:r>
              <a:endParaRPr kumimoji="1" lang="en-US" altLang="ja-JP" sz="1600" b="1" dirty="0">
                <a:solidFill>
                  <a:schemeClr val="bg1"/>
                </a:solidFill>
                <a:latin typeface="Meiryo" panose="020B0604030504040204" pitchFamily="34" charset="-128"/>
                <a:ea typeface="Meiryo" panose="020B0604030504040204" pitchFamily="34" charset="-128"/>
              </a:endParaRPr>
            </a:p>
          </p:txBody>
        </p:sp>
      </p:grpSp>
      <p:grpSp>
        <p:nvGrpSpPr>
          <p:cNvPr id="109" name="グループ化 108">
            <a:extLst>
              <a:ext uri="{FF2B5EF4-FFF2-40B4-BE49-F238E27FC236}">
                <a16:creationId xmlns:a16="http://schemas.microsoft.com/office/drawing/2014/main" id="{B42BBE50-18CD-2D43-3BC2-74160507B5DF}"/>
              </a:ext>
            </a:extLst>
          </p:cNvPr>
          <p:cNvGrpSpPr/>
          <p:nvPr/>
        </p:nvGrpSpPr>
        <p:grpSpPr>
          <a:xfrm>
            <a:off x="7361640" y="1739808"/>
            <a:ext cx="1452282" cy="974493"/>
            <a:chOff x="7355704" y="1615110"/>
            <a:chExt cx="1452282" cy="974493"/>
          </a:xfrm>
        </p:grpSpPr>
        <p:sp>
          <p:nvSpPr>
            <p:cNvPr id="110" name="正方形/長方形 109">
              <a:extLst>
                <a:ext uri="{FF2B5EF4-FFF2-40B4-BE49-F238E27FC236}">
                  <a16:creationId xmlns:a16="http://schemas.microsoft.com/office/drawing/2014/main" id="{C9F4FF3F-A463-2D96-2A4E-0DD8BC7E36EE}"/>
                </a:ext>
              </a:extLst>
            </p:cNvPr>
            <p:cNvSpPr/>
            <p:nvPr/>
          </p:nvSpPr>
          <p:spPr>
            <a:xfrm>
              <a:off x="7355704" y="1615110"/>
              <a:ext cx="1452282" cy="97449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1" name="テキスト ボックス 110">
              <a:extLst>
                <a:ext uri="{FF2B5EF4-FFF2-40B4-BE49-F238E27FC236}">
                  <a16:creationId xmlns:a16="http://schemas.microsoft.com/office/drawing/2014/main" id="{1D86EDE5-CE3A-30D5-BFD9-21DCDB7D538F}"/>
                </a:ext>
              </a:extLst>
            </p:cNvPr>
            <p:cNvSpPr txBox="1"/>
            <p:nvPr/>
          </p:nvSpPr>
          <p:spPr>
            <a:xfrm>
              <a:off x="7497486" y="1844371"/>
              <a:ext cx="1210588" cy="584775"/>
            </a:xfrm>
            <a:prstGeom prst="rect">
              <a:avLst/>
            </a:prstGeom>
            <a:noFill/>
          </p:spPr>
          <p:txBody>
            <a:bodyPr wrap="none" rtlCol="0">
              <a:spAutoFit/>
            </a:bodyPr>
            <a:lstStyle/>
            <a:p>
              <a:pPr algn="ctr"/>
              <a:r>
                <a:rPr kumimoji="1" lang="ja-JP" altLang="en-US" sz="1600">
                  <a:solidFill>
                    <a:schemeClr val="bg1"/>
                  </a:solidFill>
                  <a:latin typeface="Meiryo" panose="020B0604030504040204" pitchFamily="34" charset="-128"/>
                  <a:ea typeface="Meiryo" panose="020B0604030504040204" pitchFamily="34" charset="-128"/>
                </a:rPr>
                <a:t>実質的な</a:t>
              </a:r>
              <a:endParaRPr kumimoji="1" lang="en-US" altLang="ja-JP" sz="1600" dirty="0">
                <a:solidFill>
                  <a:schemeClr val="bg1"/>
                </a:solidFill>
                <a:latin typeface="Meiryo" panose="020B0604030504040204" pitchFamily="34" charset="-128"/>
                <a:ea typeface="Meiryo" panose="020B0604030504040204" pitchFamily="34" charset="-128"/>
              </a:endParaRPr>
            </a:p>
            <a:p>
              <a:pPr algn="ctr"/>
              <a:r>
                <a:rPr kumimoji="1" lang="ja-JP" altLang="en-US" sz="1600">
                  <a:solidFill>
                    <a:schemeClr val="bg1"/>
                  </a:solidFill>
                  <a:latin typeface="Meiryo" panose="020B0604030504040204" pitchFamily="34" charset="-128"/>
                  <a:ea typeface="Meiryo" panose="020B0604030504040204" pitchFamily="34" charset="-128"/>
                </a:rPr>
                <a:t>価値</a:t>
              </a:r>
              <a:r>
                <a:rPr lang="ja-JP" altLang="en-US" sz="1600">
                  <a:solidFill>
                    <a:schemeClr val="bg1"/>
                  </a:solidFill>
                  <a:latin typeface="Meiryo" panose="020B0604030504040204" pitchFamily="34" charset="-128"/>
                  <a:ea typeface="Meiryo" panose="020B0604030504040204" pitchFamily="34" charset="-128"/>
                </a:rPr>
                <a:t>を得る</a:t>
              </a:r>
              <a:endParaRPr kumimoji="1" lang="ja-JP" altLang="en-US" sz="1600">
                <a:solidFill>
                  <a:schemeClr val="bg1"/>
                </a:solidFill>
                <a:latin typeface="Meiryo" panose="020B0604030504040204" pitchFamily="34" charset="-128"/>
                <a:ea typeface="Meiryo" panose="020B0604030504040204" pitchFamily="34" charset="-128"/>
              </a:endParaRPr>
            </a:p>
          </p:txBody>
        </p:sp>
      </p:grpSp>
      <p:sp>
        <p:nvSpPr>
          <p:cNvPr id="112" name="テキスト ボックス 111">
            <a:extLst>
              <a:ext uri="{FF2B5EF4-FFF2-40B4-BE49-F238E27FC236}">
                <a16:creationId xmlns:a16="http://schemas.microsoft.com/office/drawing/2014/main" id="{3B7F26D1-B024-F6D3-D38D-C51ED5155E98}"/>
              </a:ext>
            </a:extLst>
          </p:cNvPr>
          <p:cNvSpPr txBox="1"/>
          <p:nvPr/>
        </p:nvSpPr>
        <p:spPr>
          <a:xfrm>
            <a:off x="7316717" y="1208072"/>
            <a:ext cx="1620957" cy="523220"/>
          </a:xfrm>
          <a:prstGeom prst="rect">
            <a:avLst/>
          </a:prstGeom>
          <a:noFill/>
        </p:spPr>
        <p:txBody>
          <a:bodyPr wrap="none" rtlCol="0">
            <a:spAutoFit/>
          </a:bodyPr>
          <a:lstStyle/>
          <a:p>
            <a:r>
              <a:rPr kumimoji="1" lang="ja-JP" altLang="en-US" sz="1400">
                <a:solidFill>
                  <a:srgbClr val="0070C0"/>
                </a:solidFill>
                <a:latin typeface="Meiryo" panose="020B0604030504040204" pitchFamily="34" charset="-128"/>
                <a:ea typeface="Meiryo" panose="020B0604030504040204" pitchFamily="34" charset="-128"/>
              </a:rPr>
              <a:t>コスパ</a:t>
            </a:r>
            <a:r>
              <a:rPr lang="ja-JP" altLang="en-US" sz="1400">
                <a:solidFill>
                  <a:srgbClr val="0070C0"/>
                </a:solidFill>
                <a:latin typeface="Meiryo" panose="020B0604030504040204" pitchFamily="34" charset="-128"/>
                <a:ea typeface="Meiryo" panose="020B0604030504040204" pitchFamily="34" charset="-128"/>
              </a:rPr>
              <a:t>、利便性、</a:t>
            </a:r>
            <a:endParaRPr lang="en-US" altLang="ja-JP" sz="1400" dirty="0">
              <a:solidFill>
                <a:srgbClr val="0070C0"/>
              </a:solidFill>
              <a:latin typeface="Meiryo" panose="020B0604030504040204" pitchFamily="34" charset="-128"/>
              <a:ea typeface="Meiryo" panose="020B0604030504040204" pitchFamily="34" charset="-128"/>
            </a:endParaRPr>
          </a:p>
          <a:p>
            <a:r>
              <a:rPr kumimoji="1" lang="ja-JP" altLang="en-US" sz="1400">
                <a:solidFill>
                  <a:srgbClr val="0070C0"/>
                </a:solidFill>
                <a:latin typeface="Meiryo" panose="020B0604030504040204" pitchFamily="34" charset="-128"/>
                <a:ea typeface="Meiryo" panose="020B0604030504040204" pitchFamily="34" charset="-128"/>
              </a:rPr>
              <a:t>省エネなどを実現</a:t>
            </a:r>
          </a:p>
        </p:txBody>
      </p:sp>
      <p:sp>
        <p:nvSpPr>
          <p:cNvPr id="113" name="テキスト ボックス 112">
            <a:extLst>
              <a:ext uri="{FF2B5EF4-FFF2-40B4-BE49-F238E27FC236}">
                <a16:creationId xmlns:a16="http://schemas.microsoft.com/office/drawing/2014/main" id="{9F30EFA2-C9AB-1A3F-4F5E-6DDF54B7D615}"/>
              </a:ext>
            </a:extLst>
          </p:cNvPr>
          <p:cNvSpPr txBox="1"/>
          <p:nvPr/>
        </p:nvSpPr>
        <p:spPr>
          <a:xfrm>
            <a:off x="7238124" y="1177258"/>
            <a:ext cx="1741182" cy="500137"/>
          </a:xfrm>
          <a:prstGeom prst="rect">
            <a:avLst/>
          </a:prstGeom>
          <a:solidFill>
            <a:schemeClr val="bg1"/>
          </a:solidFill>
        </p:spPr>
        <p:txBody>
          <a:bodyPr wrap="none" rtlCol="0">
            <a:spAutoFit/>
          </a:bodyPr>
          <a:lstStyle/>
          <a:p>
            <a:pPr algn="ctr"/>
            <a:r>
              <a:rPr kumimoji="1" lang="en-US" altLang="ja-JP" sz="1600" dirty="0">
                <a:solidFill>
                  <a:srgbClr val="0432FF"/>
                </a:solidFill>
                <a:latin typeface="Meiryo" panose="020B0604030504040204" pitchFamily="34" charset="-128"/>
                <a:ea typeface="Meiryo" panose="020B0604030504040204" pitchFamily="34" charset="-128"/>
              </a:rPr>
              <a:t>SDGs</a:t>
            </a:r>
            <a:r>
              <a:rPr kumimoji="1" lang="ja-JP" altLang="en-US" sz="1600">
                <a:solidFill>
                  <a:srgbClr val="0432FF"/>
                </a:solidFill>
                <a:latin typeface="Meiryo" panose="020B0604030504040204" pitchFamily="34" charset="-128"/>
                <a:ea typeface="Meiryo" panose="020B0604030504040204" pitchFamily="34" charset="-128"/>
              </a:rPr>
              <a:t>、</a:t>
            </a:r>
            <a:r>
              <a:rPr kumimoji="1" lang="en-US" altLang="ja-JP" sz="1600" dirty="0">
                <a:solidFill>
                  <a:srgbClr val="0432FF"/>
                </a:solidFill>
                <a:latin typeface="Meiryo" panose="020B0604030504040204" pitchFamily="34" charset="-128"/>
                <a:ea typeface="Meiryo" panose="020B0604030504040204" pitchFamily="34" charset="-128"/>
              </a:rPr>
              <a:t>ESG</a:t>
            </a:r>
            <a:r>
              <a:rPr kumimoji="1" lang="ja-JP" altLang="en-US" sz="1600">
                <a:solidFill>
                  <a:srgbClr val="0432FF"/>
                </a:solidFill>
                <a:latin typeface="Meiryo" panose="020B0604030504040204" pitchFamily="34" charset="-128"/>
                <a:ea typeface="Meiryo" panose="020B0604030504040204" pitchFamily="34" charset="-128"/>
              </a:rPr>
              <a:t>投資</a:t>
            </a:r>
            <a:endParaRPr kumimoji="1" lang="en-US" altLang="ja-JP" sz="1600" dirty="0">
              <a:solidFill>
                <a:srgbClr val="0432FF"/>
              </a:solidFill>
              <a:latin typeface="Meiryo" panose="020B0604030504040204" pitchFamily="34" charset="-128"/>
              <a:ea typeface="Meiryo" panose="020B0604030504040204" pitchFamily="34" charset="-128"/>
            </a:endParaRPr>
          </a:p>
          <a:p>
            <a:pPr algn="ctr"/>
            <a:r>
              <a:rPr kumimoji="1" lang="ja-JP" altLang="en-US" sz="1050">
                <a:solidFill>
                  <a:srgbClr val="0432FF"/>
                </a:solidFill>
                <a:latin typeface="Meiryo" panose="020B0604030504040204" pitchFamily="34" charset="-128"/>
                <a:ea typeface="Meiryo" panose="020B0604030504040204" pitchFamily="34" charset="-128"/>
              </a:rPr>
              <a:t>サスティナビリティなど</a:t>
            </a:r>
          </a:p>
        </p:txBody>
      </p:sp>
      <p:sp>
        <p:nvSpPr>
          <p:cNvPr id="114" name="上矢印 113">
            <a:extLst>
              <a:ext uri="{FF2B5EF4-FFF2-40B4-BE49-F238E27FC236}">
                <a16:creationId xmlns:a16="http://schemas.microsoft.com/office/drawing/2014/main" id="{6AFB6ADD-EA01-5257-AF86-7DA640CF9E5D}"/>
              </a:ext>
            </a:extLst>
          </p:cNvPr>
          <p:cNvSpPr/>
          <p:nvPr/>
        </p:nvSpPr>
        <p:spPr>
          <a:xfrm>
            <a:off x="2453768" y="2494767"/>
            <a:ext cx="195425" cy="1426129"/>
          </a:xfrm>
          <a:prstGeom prst="upArrow">
            <a:avLst/>
          </a:prstGeom>
          <a:solidFill>
            <a:srgbClr val="FFFFFF">
              <a:alpha val="63137"/>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5" name="上矢印 114">
            <a:extLst>
              <a:ext uri="{FF2B5EF4-FFF2-40B4-BE49-F238E27FC236}">
                <a16:creationId xmlns:a16="http://schemas.microsoft.com/office/drawing/2014/main" id="{6E115407-5891-FB7A-660C-E33EF72F7941}"/>
              </a:ext>
            </a:extLst>
          </p:cNvPr>
          <p:cNvSpPr/>
          <p:nvPr/>
        </p:nvSpPr>
        <p:spPr>
          <a:xfrm>
            <a:off x="2460670" y="4252315"/>
            <a:ext cx="195425" cy="1426129"/>
          </a:xfrm>
          <a:prstGeom prst="upArrow">
            <a:avLst/>
          </a:prstGeom>
          <a:solidFill>
            <a:srgbClr val="FFFFFF">
              <a:alpha val="63137"/>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6" name="上矢印 115">
            <a:extLst>
              <a:ext uri="{FF2B5EF4-FFF2-40B4-BE49-F238E27FC236}">
                <a16:creationId xmlns:a16="http://schemas.microsoft.com/office/drawing/2014/main" id="{D34E532D-B06E-0B0D-0795-9E2D196E5951}"/>
              </a:ext>
            </a:extLst>
          </p:cNvPr>
          <p:cNvSpPr/>
          <p:nvPr/>
        </p:nvSpPr>
        <p:spPr>
          <a:xfrm>
            <a:off x="6776014" y="2502685"/>
            <a:ext cx="195425" cy="1426129"/>
          </a:xfrm>
          <a:prstGeom prst="upArrow">
            <a:avLst/>
          </a:prstGeom>
          <a:solidFill>
            <a:srgbClr val="FFFFFF">
              <a:alpha val="63137"/>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7" name="上矢印 116">
            <a:extLst>
              <a:ext uri="{FF2B5EF4-FFF2-40B4-BE49-F238E27FC236}">
                <a16:creationId xmlns:a16="http://schemas.microsoft.com/office/drawing/2014/main" id="{EF2C6C74-3649-04B6-6D2D-DB2F45C3B995}"/>
              </a:ext>
            </a:extLst>
          </p:cNvPr>
          <p:cNvSpPr/>
          <p:nvPr/>
        </p:nvSpPr>
        <p:spPr>
          <a:xfrm>
            <a:off x="6782916" y="4260233"/>
            <a:ext cx="195425" cy="1426129"/>
          </a:xfrm>
          <a:prstGeom prst="upArrow">
            <a:avLst/>
          </a:prstGeom>
          <a:solidFill>
            <a:srgbClr val="FFFFFF">
              <a:alpha val="63137"/>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751366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down)">
                                      <p:cBhvr>
                                        <p:cTn id="7" dur="500"/>
                                        <p:tgtEl>
                                          <p:spTgt spid="66"/>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8" fill="hold" nodeType="clickEffect">
                                  <p:stCondLst>
                                    <p:cond delay="0"/>
                                  </p:stCondLst>
                                  <p:childTnLst>
                                    <p:set>
                                      <p:cBhvr>
                                        <p:cTn id="11" dur="1" fill="hold">
                                          <p:stCondLst>
                                            <p:cond delay="0"/>
                                          </p:stCondLst>
                                        </p:cTn>
                                        <p:tgtEl>
                                          <p:spTgt spid="105"/>
                                        </p:tgtEl>
                                        <p:attrNameLst>
                                          <p:attrName>style.visibility</p:attrName>
                                        </p:attrNameLst>
                                      </p:cBhvr>
                                      <p:to>
                                        <p:strVal val="visible"/>
                                      </p:to>
                                    </p:set>
                                    <p:anim calcmode="lin" valueType="num">
                                      <p:cBhvr additive="base">
                                        <p:cTn id="12" dur="500"/>
                                        <p:tgtEl>
                                          <p:spTgt spid="105"/>
                                        </p:tgtEl>
                                        <p:attrNameLst>
                                          <p:attrName>ppt_x</p:attrName>
                                        </p:attrNameLst>
                                      </p:cBhvr>
                                      <p:tavLst>
                                        <p:tav tm="0">
                                          <p:val>
                                            <p:strVal val="#ppt_x-#ppt_w*1.125000"/>
                                          </p:val>
                                        </p:tav>
                                        <p:tav tm="100000">
                                          <p:val>
                                            <p:strVal val="#ppt_x"/>
                                          </p:val>
                                        </p:tav>
                                      </p:tavLst>
                                    </p:anim>
                                    <p:animEffect transition="in" filter="wipe(right)">
                                      <p:cBhvr>
                                        <p:cTn id="13" dur="500"/>
                                        <p:tgtEl>
                                          <p:spTgt spid="105"/>
                                        </p:tgtEl>
                                      </p:cBhvr>
                                    </p:animEffect>
                                  </p:childTnLst>
                                </p:cTn>
                              </p:par>
                            </p:childTnLst>
                          </p:cTn>
                        </p:par>
                      </p:childTnLst>
                    </p:cTn>
                  </p:par>
                  <p:par>
                    <p:cTn id="14" fill="hold">
                      <p:stCondLst>
                        <p:cond delay="indefinite"/>
                      </p:stCondLst>
                      <p:childTnLst>
                        <p:par>
                          <p:cTn id="15" fill="hold">
                            <p:stCondLst>
                              <p:cond delay="0"/>
                            </p:stCondLst>
                            <p:childTnLst>
                              <p:par>
                                <p:cTn id="16" presetID="12" presetClass="entr" presetSubtype="8" fill="hold" nodeType="clickEffect">
                                  <p:stCondLst>
                                    <p:cond delay="0"/>
                                  </p:stCondLst>
                                  <p:childTnLst>
                                    <p:set>
                                      <p:cBhvr>
                                        <p:cTn id="17" dur="1" fill="hold">
                                          <p:stCondLst>
                                            <p:cond delay="0"/>
                                          </p:stCondLst>
                                        </p:cTn>
                                        <p:tgtEl>
                                          <p:spTgt spid="102"/>
                                        </p:tgtEl>
                                        <p:attrNameLst>
                                          <p:attrName>style.visibility</p:attrName>
                                        </p:attrNameLst>
                                      </p:cBhvr>
                                      <p:to>
                                        <p:strVal val="visible"/>
                                      </p:to>
                                    </p:set>
                                    <p:anim calcmode="lin" valueType="num">
                                      <p:cBhvr additive="base">
                                        <p:cTn id="18" dur="500"/>
                                        <p:tgtEl>
                                          <p:spTgt spid="102"/>
                                        </p:tgtEl>
                                        <p:attrNameLst>
                                          <p:attrName>ppt_x</p:attrName>
                                        </p:attrNameLst>
                                      </p:cBhvr>
                                      <p:tavLst>
                                        <p:tav tm="0">
                                          <p:val>
                                            <p:strVal val="#ppt_x-#ppt_w*1.125000"/>
                                          </p:val>
                                        </p:tav>
                                        <p:tav tm="100000">
                                          <p:val>
                                            <p:strVal val="#ppt_x"/>
                                          </p:val>
                                        </p:tav>
                                      </p:tavLst>
                                    </p:anim>
                                    <p:animEffect transition="in" filter="wipe(right)">
                                      <p:cBhvr>
                                        <p:cTn id="19" dur="500"/>
                                        <p:tgtEl>
                                          <p:spTgt spid="102"/>
                                        </p:tgtEl>
                                      </p:cBhvr>
                                    </p:animEffect>
                                  </p:childTnLst>
                                </p:cTn>
                              </p:par>
                            </p:childTnLst>
                          </p:cTn>
                        </p:par>
                      </p:childTnLst>
                    </p:cTn>
                  </p:par>
                  <p:par>
                    <p:cTn id="20" fill="hold">
                      <p:stCondLst>
                        <p:cond delay="indefinite"/>
                      </p:stCondLst>
                      <p:childTnLst>
                        <p:par>
                          <p:cTn id="21" fill="hold">
                            <p:stCondLst>
                              <p:cond delay="0"/>
                            </p:stCondLst>
                            <p:childTnLst>
                              <p:par>
                                <p:cTn id="22" presetID="12" presetClass="entr" presetSubtype="8" fill="hold" nodeType="clickEffect">
                                  <p:stCondLst>
                                    <p:cond delay="0"/>
                                  </p:stCondLst>
                                  <p:childTnLst>
                                    <p:set>
                                      <p:cBhvr>
                                        <p:cTn id="23" dur="1" fill="hold">
                                          <p:stCondLst>
                                            <p:cond delay="0"/>
                                          </p:stCondLst>
                                        </p:cTn>
                                        <p:tgtEl>
                                          <p:spTgt spid="109"/>
                                        </p:tgtEl>
                                        <p:attrNameLst>
                                          <p:attrName>style.visibility</p:attrName>
                                        </p:attrNameLst>
                                      </p:cBhvr>
                                      <p:to>
                                        <p:strVal val="visible"/>
                                      </p:to>
                                    </p:set>
                                    <p:anim calcmode="lin" valueType="num">
                                      <p:cBhvr additive="base">
                                        <p:cTn id="24" dur="500"/>
                                        <p:tgtEl>
                                          <p:spTgt spid="109"/>
                                        </p:tgtEl>
                                        <p:attrNameLst>
                                          <p:attrName>ppt_x</p:attrName>
                                        </p:attrNameLst>
                                      </p:cBhvr>
                                      <p:tavLst>
                                        <p:tav tm="0">
                                          <p:val>
                                            <p:strVal val="#ppt_x-#ppt_w*1.125000"/>
                                          </p:val>
                                        </p:tav>
                                        <p:tav tm="100000">
                                          <p:val>
                                            <p:strVal val="#ppt_x"/>
                                          </p:val>
                                        </p:tav>
                                      </p:tavLst>
                                    </p:anim>
                                    <p:animEffect transition="in" filter="wipe(right)">
                                      <p:cBhvr>
                                        <p:cTn id="25" dur="500"/>
                                        <p:tgtEl>
                                          <p:spTgt spid="109"/>
                                        </p:tgtEl>
                                      </p:cBhvr>
                                    </p:animEffect>
                                  </p:childTnLst>
                                </p:cTn>
                              </p:par>
                            </p:childTnLst>
                          </p:cTn>
                        </p:par>
                      </p:childTnLst>
                    </p:cTn>
                  </p:par>
                  <p:par>
                    <p:cTn id="26" fill="hold">
                      <p:stCondLst>
                        <p:cond delay="indefinite"/>
                      </p:stCondLst>
                      <p:childTnLst>
                        <p:par>
                          <p:cTn id="27" fill="hold">
                            <p:stCondLst>
                              <p:cond delay="0"/>
                            </p:stCondLst>
                            <p:childTnLst>
                              <p:par>
                                <p:cTn id="28" presetID="12" presetClass="entr" presetSubtype="4" fill="hold" grpId="0" nodeType="clickEffect">
                                  <p:stCondLst>
                                    <p:cond delay="0"/>
                                  </p:stCondLst>
                                  <p:childTnLst>
                                    <p:set>
                                      <p:cBhvr>
                                        <p:cTn id="29" dur="1" fill="hold">
                                          <p:stCondLst>
                                            <p:cond delay="0"/>
                                          </p:stCondLst>
                                        </p:cTn>
                                        <p:tgtEl>
                                          <p:spTgt spid="112"/>
                                        </p:tgtEl>
                                        <p:attrNameLst>
                                          <p:attrName>style.visibility</p:attrName>
                                        </p:attrNameLst>
                                      </p:cBhvr>
                                      <p:to>
                                        <p:strVal val="visible"/>
                                      </p:to>
                                    </p:set>
                                    <p:anim calcmode="lin" valueType="num">
                                      <p:cBhvr additive="base">
                                        <p:cTn id="30" dur="500"/>
                                        <p:tgtEl>
                                          <p:spTgt spid="112"/>
                                        </p:tgtEl>
                                        <p:attrNameLst>
                                          <p:attrName>ppt_y</p:attrName>
                                        </p:attrNameLst>
                                      </p:cBhvr>
                                      <p:tavLst>
                                        <p:tav tm="0">
                                          <p:val>
                                            <p:strVal val="#ppt_y+#ppt_h*1.125000"/>
                                          </p:val>
                                        </p:tav>
                                        <p:tav tm="100000">
                                          <p:val>
                                            <p:strVal val="#ppt_y"/>
                                          </p:val>
                                        </p:tav>
                                      </p:tavLst>
                                    </p:anim>
                                    <p:animEffect transition="in" filter="wipe(up)">
                                      <p:cBhvr>
                                        <p:cTn id="31" dur="500"/>
                                        <p:tgtEl>
                                          <p:spTgt spid="112"/>
                                        </p:tgtEl>
                                      </p:cBhvr>
                                    </p:animEffect>
                                  </p:childTnLst>
                                </p:cTn>
                              </p:par>
                            </p:childTnLst>
                          </p:cTn>
                        </p:par>
                      </p:childTnLst>
                    </p:cTn>
                  </p:par>
                  <p:par>
                    <p:cTn id="32" fill="hold">
                      <p:stCondLst>
                        <p:cond delay="indefinite"/>
                      </p:stCondLst>
                      <p:childTnLst>
                        <p:par>
                          <p:cTn id="33" fill="hold">
                            <p:stCondLst>
                              <p:cond delay="0"/>
                            </p:stCondLst>
                            <p:childTnLst>
                              <p:par>
                                <p:cTn id="34" presetID="14" presetClass="entr" presetSubtype="10" fill="hold" grpId="0" nodeType="clickEffect">
                                  <p:stCondLst>
                                    <p:cond delay="0"/>
                                  </p:stCondLst>
                                  <p:childTnLst>
                                    <p:set>
                                      <p:cBhvr>
                                        <p:cTn id="35" dur="1" fill="hold">
                                          <p:stCondLst>
                                            <p:cond delay="0"/>
                                          </p:stCondLst>
                                        </p:cTn>
                                        <p:tgtEl>
                                          <p:spTgt spid="113"/>
                                        </p:tgtEl>
                                        <p:attrNameLst>
                                          <p:attrName>style.visibility</p:attrName>
                                        </p:attrNameLst>
                                      </p:cBhvr>
                                      <p:to>
                                        <p:strVal val="visible"/>
                                      </p:to>
                                    </p:set>
                                    <p:animEffect transition="in" filter="randombar(horizontal)">
                                      <p:cBhvr>
                                        <p:cTn id="36" dur="5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p:bldP spid="113" grpId="0" animBg="1"/>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31DFEC4-D452-2D9B-0DEF-D647A3F3B0BC}"/>
            </a:ext>
          </a:extLst>
        </p:cNvPr>
        <p:cNvGrpSpPr/>
        <p:nvPr/>
      </p:nvGrpSpPr>
      <p:grpSpPr>
        <a:xfrm>
          <a:off x="0" y="0"/>
          <a:ext cx="0" cy="0"/>
          <a:chOff x="0" y="0"/>
          <a:chExt cx="0" cy="0"/>
        </a:xfrm>
      </p:grpSpPr>
      <p:sp>
        <p:nvSpPr>
          <p:cNvPr id="167" name="正方形/長方形 166">
            <a:extLst>
              <a:ext uri="{FF2B5EF4-FFF2-40B4-BE49-F238E27FC236}">
                <a16:creationId xmlns:a16="http://schemas.microsoft.com/office/drawing/2014/main" id="{E0228AA6-87EB-E7A3-3FD7-514ABB754909}"/>
              </a:ext>
            </a:extLst>
          </p:cNvPr>
          <p:cNvSpPr/>
          <p:nvPr/>
        </p:nvSpPr>
        <p:spPr>
          <a:xfrm>
            <a:off x="213934" y="4130484"/>
            <a:ext cx="8686800" cy="705258"/>
          </a:xfrm>
          <a:prstGeom prst="rect">
            <a:avLst/>
          </a:prstGeom>
          <a:solidFill>
            <a:schemeClr val="accent6">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grpSp>
        <p:nvGrpSpPr>
          <p:cNvPr id="169" name="図形グループ 90">
            <a:extLst>
              <a:ext uri="{FF2B5EF4-FFF2-40B4-BE49-F238E27FC236}">
                <a16:creationId xmlns:a16="http://schemas.microsoft.com/office/drawing/2014/main" id="{AB18FB0A-3E97-8393-EAFC-6DADF63EA0A5}"/>
              </a:ext>
            </a:extLst>
          </p:cNvPr>
          <p:cNvGrpSpPr/>
          <p:nvPr/>
        </p:nvGrpSpPr>
        <p:grpSpPr>
          <a:xfrm>
            <a:off x="4930412" y="1414645"/>
            <a:ext cx="715550" cy="904465"/>
            <a:chOff x="4936567" y="2924944"/>
            <a:chExt cx="715550" cy="904465"/>
          </a:xfrm>
        </p:grpSpPr>
        <p:sp>
          <p:nvSpPr>
            <p:cNvPr id="170" name="正方形/長方形 169">
              <a:extLst>
                <a:ext uri="{FF2B5EF4-FFF2-40B4-BE49-F238E27FC236}">
                  <a16:creationId xmlns:a16="http://schemas.microsoft.com/office/drawing/2014/main" id="{BA2284B7-B63D-7840-A21D-1E6026A4D32B}"/>
                </a:ext>
              </a:extLst>
            </p:cNvPr>
            <p:cNvSpPr/>
            <p:nvPr/>
          </p:nvSpPr>
          <p:spPr>
            <a:xfrm>
              <a:off x="4938660" y="2924944"/>
              <a:ext cx="713457" cy="904465"/>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171" name="正方形/長方形 170">
              <a:extLst>
                <a:ext uri="{FF2B5EF4-FFF2-40B4-BE49-F238E27FC236}">
                  <a16:creationId xmlns:a16="http://schemas.microsoft.com/office/drawing/2014/main" id="{B08FCC5C-9740-0371-95F5-AD9DF5EB09EA}"/>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172" name="正方形/長方形 171">
              <a:extLst>
                <a:ext uri="{FF2B5EF4-FFF2-40B4-BE49-F238E27FC236}">
                  <a16:creationId xmlns:a16="http://schemas.microsoft.com/office/drawing/2014/main" id="{671B4262-B26E-2639-1710-06DD057E09AE}"/>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eiryo" charset="-128"/>
                  <a:ea typeface="Meiryo" charset="-128"/>
                  <a:cs typeface="Meiryo" charset="-128"/>
                </a:rPr>
                <a:t>アプリ</a:t>
              </a:r>
              <a:endParaRPr kumimoji="1" lang="ja-JP" altLang="en-US" sz="600" dirty="0">
                <a:solidFill>
                  <a:srgbClr val="FFFFFF"/>
                </a:solidFill>
                <a:latin typeface="Meiryo" charset="-128"/>
                <a:ea typeface="Meiryo" charset="-128"/>
                <a:cs typeface="Meiryo" charset="-128"/>
              </a:endParaRPr>
            </a:p>
          </p:txBody>
        </p:sp>
        <p:sp>
          <p:nvSpPr>
            <p:cNvPr id="173" name="正方形/長方形 172">
              <a:extLst>
                <a:ext uri="{FF2B5EF4-FFF2-40B4-BE49-F238E27FC236}">
                  <a16:creationId xmlns:a16="http://schemas.microsoft.com/office/drawing/2014/main" id="{56F5CA3B-0593-13A8-9A10-F8EAF9312CA9}"/>
                </a:ext>
              </a:extLst>
            </p:cNvPr>
            <p:cNvSpPr/>
            <p:nvPr/>
          </p:nvSpPr>
          <p:spPr>
            <a:xfrm>
              <a:off x="4973618" y="3603163"/>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174" name="テキスト ボックス 173">
              <a:extLst>
                <a:ext uri="{FF2B5EF4-FFF2-40B4-BE49-F238E27FC236}">
                  <a16:creationId xmlns:a16="http://schemas.microsoft.com/office/drawing/2014/main" id="{BF3FEB96-AF03-8FFE-BED3-41D7D24420DE}"/>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grpSp>
        <p:nvGrpSpPr>
          <p:cNvPr id="175" name="図形グループ 96">
            <a:extLst>
              <a:ext uri="{FF2B5EF4-FFF2-40B4-BE49-F238E27FC236}">
                <a16:creationId xmlns:a16="http://schemas.microsoft.com/office/drawing/2014/main" id="{C59ADC42-C98C-D771-F9F3-E7D9A78EECA5}"/>
              </a:ext>
            </a:extLst>
          </p:cNvPr>
          <p:cNvGrpSpPr/>
          <p:nvPr/>
        </p:nvGrpSpPr>
        <p:grpSpPr>
          <a:xfrm>
            <a:off x="7208201" y="1413603"/>
            <a:ext cx="715550" cy="904465"/>
            <a:chOff x="4936567" y="2924944"/>
            <a:chExt cx="715550" cy="904465"/>
          </a:xfrm>
        </p:grpSpPr>
        <p:sp>
          <p:nvSpPr>
            <p:cNvPr id="176" name="正方形/長方形 175">
              <a:extLst>
                <a:ext uri="{FF2B5EF4-FFF2-40B4-BE49-F238E27FC236}">
                  <a16:creationId xmlns:a16="http://schemas.microsoft.com/office/drawing/2014/main" id="{BE87337E-341C-2D3A-9C5B-B1879420537B}"/>
                </a:ext>
              </a:extLst>
            </p:cNvPr>
            <p:cNvSpPr/>
            <p:nvPr/>
          </p:nvSpPr>
          <p:spPr>
            <a:xfrm>
              <a:off x="4938660" y="2924944"/>
              <a:ext cx="713457" cy="90446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177" name="正方形/長方形 176">
              <a:extLst>
                <a:ext uri="{FF2B5EF4-FFF2-40B4-BE49-F238E27FC236}">
                  <a16:creationId xmlns:a16="http://schemas.microsoft.com/office/drawing/2014/main" id="{99F30D0C-389F-1A61-6A46-3C1ABF129B38}"/>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178" name="正方形/長方形 177">
              <a:extLst>
                <a:ext uri="{FF2B5EF4-FFF2-40B4-BE49-F238E27FC236}">
                  <a16:creationId xmlns:a16="http://schemas.microsoft.com/office/drawing/2014/main" id="{6A0017D5-164C-2523-D413-943955494E9E}"/>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eiryo" charset="-128"/>
                  <a:ea typeface="Meiryo" charset="-128"/>
                  <a:cs typeface="Meiryo" charset="-128"/>
                </a:rPr>
                <a:t>アプリ</a:t>
              </a:r>
              <a:endParaRPr kumimoji="1" lang="ja-JP" altLang="en-US" sz="600" dirty="0">
                <a:solidFill>
                  <a:srgbClr val="FFFFFF"/>
                </a:solidFill>
                <a:latin typeface="Meiryo" charset="-128"/>
                <a:ea typeface="Meiryo" charset="-128"/>
                <a:cs typeface="Meiryo" charset="-128"/>
              </a:endParaRPr>
            </a:p>
          </p:txBody>
        </p:sp>
        <p:sp>
          <p:nvSpPr>
            <p:cNvPr id="179" name="正方形/長方形 178">
              <a:extLst>
                <a:ext uri="{FF2B5EF4-FFF2-40B4-BE49-F238E27FC236}">
                  <a16:creationId xmlns:a16="http://schemas.microsoft.com/office/drawing/2014/main" id="{62CCCD3D-CC19-DAE7-0799-BC20197E2EA8}"/>
                </a:ext>
              </a:extLst>
            </p:cNvPr>
            <p:cNvSpPr/>
            <p:nvPr/>
          </p:nvSpPr>
          <p:spPr>
            <a:xfrm>
              <a:off x="4973618" y="3563408"/>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180" name="テキスト ボックス 179">
              <a:extLst>
                <a:ext uri="{FF2B5EF4-FFF2-40B4-BE49-F238E27FC236}">
                  <a16:creationId xmlns:a16="http://schemas.microsoft.com/office/drawing/2014/main" id="{96953542-C030-1256-3600-501FA0F19FEE}"/>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grpSp>
        <p:nvGrpSpPr>
          <p:cNvPr id="181" name="図形グループ 102">
            <a:extLst>
              <a:ext uri="{FF2B5EF4-FFF2-40B4-BE49-F238E27FC236}">
                <a16:creationId xmlns:a16="http://schemas.microsoft.com/office/drawing/2014/main" id="{FFBB49A7-99BF-913F-01E2-8E2D98059582}"/>
              </a:ext>
            </a:extLst>
          </p:cNvPr>
          <p:cNvGrpSpPr/>
          <p:nvPr/>
        </p:nvGrpSpPr>
        <p:grpSpPr>
          <a:xfrm>
            <a:off x="5687545" y="1413603"/>
            <a:ext cx="715550" cy="904465"/>
            <a:chOff x="4936567" y="2924944"/>
            <a:chExt cx="715550" cy="904465"/>
          </a:xfrm>
        </p:grpSpPr>
        <p:sp>
          <p:nvSpPr>
            <p:cNvPr id="182" name="正方形/長方形 181">
              <a:extLst>
                <a:ext uri="{FF2B5EF4-FFF2-40B4-BE49-F238E27FC236}">
                  <a16:creationId xmlns:a16="http://schemas.microsoft.com/office/drawing/2014/main" id="{B49D8B10-A2FB-5FCB-D5B1-9213BAE397F2}"/>
                </a:ext>
              </a:extLst>
            </p:cNvPr>
            <p:cNvSpPr/>
            <p:nvPr/>
          </p:nvSpPr>
          <p:spPr>
            <a:xfrm>
              <a:off x="4938660" y="2924944"/>
              <a:ext cx="713457" cy="90446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183" name="正方形/長方形 182">
              <a:extLst>
                <a:ext uri="{FF2B5EF4-FFF2-40B4-BE49-F238E27FC236}">
                  <a16:creationId xmlns:a16="http://schemas.microsoft.com/office/drawing/2014/main" id="{A46D0C78-06F2-EB83-55A5-A20E9DE1A53B}"/>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184" name="正方形/長方形 183">
              <a:extLst>
                <a:ext uri="{FF2B5EF4-FFF2-40B4-BE49-F238E27FC236}">
                  <a16:creationId xmlns:a16="http://schemas.microsoft.com/office/drawing/2014/main" id="{F3D25B44-0348-8806-AF57-854D2A3878F4}"/>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eiryo" charset="-128"/>
                  <a:ea typeface="Meiryo" charset="-128"/>
                  <a:cs typeface="Meiryo" charset="-128"/>
                </a:rPr>
                <a:t>アプリ</a:t>
              </a:r>
            </a:p>
          </p:txBody>
        </p:sp>
        <p:sp>
          <p:nvSpPr>
            <p:cNvPr id="185" name="正方形/長方形 184">
              <a:extLst>
                <a:ext uri="{FF2B5EF4-FFF2-40B4-BE49-F238E27FC236}">
                  <a16:creationId xmlns:a16="http://schemas.microsoft.com/office/drawing/2014/main" id="{5DD5A168-14D4-A9F6-22D3-F3671E818123}"/>
                </a:ext>
              </a:extLst>
            </p:cNvPr>
            <p:cNvSpPr/>
            <p:nvPr/>
          </p:nvSpPr>
          <p:spPr>
            <a:xfrm>
              <a:off x="4973618" y="3603163"/>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186" name="テキスト ボックス 185">
              <a:extLst>
                <a:ext uri="{FF2B5EF4-FFF2-40B4-BE49-F238E27FC236}">
                  <a16:creationId xmlns:a16="http://schemas.microsoft.com/office/drawing/2014/main" id="{EE5C13F1-93F9-7D02-6C69-1BAC0B51C30D}"/>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grpSp>
        <p:nvGrpSpPr>
          <p:cNvPr id="187" name="図形グループ 108">
            <a:extLst>
              <a:ext uri="{FF2B5EF4-FFF2-40B4-BE49-F238E27FC236}">
                <a16:creationId xmlns:a16="http://schemas.microsoft.com/office/drawing/2014/main" id="{C67069FC-8A14-A277-01AA-4603AA8997B7}"/>
              </a:ext>
            </a:extLst>
          </p:cNvPr>
          <p:cNvGrpSpPr/>
          <p:nvPr/>
        </p:nvGrpSpPr>
        <p:grpSpPr>
          <a:xfrm>
            <a:off x="7969930" y="1412776"/>
            <a:ext cx="715550" cy="904465"/>
            <a:chOff x="4936567" y="2924944"/>
            <a:chExt cx="715550" cy="904465"/>
          </a:xfrm>
        </p:grpSpPr>
        <p:sp>
          <p:nvSpPr>
            <p:cNvPr id="188" name="正方形/長方形 187">
              <a:extLst>
                <a:ext uri="{FF2B5EF4-FFF2-40B4-BE49-F238E27FC236}">
                  <a16:creationId xmlns:a16="http://schemas.microsoft.com/office/drawing/2014/main" id="{71095F1B-E95B-13D1-23BA-A40A65137042}"/>
                </a:ext>
              </a:extLst>
            </p:cNvPr>
            <p:cNvSpPr/>
            <p:nvPr/>
          </p:nvSpPr>
          <p:spPr>
            <a:xfrm>
              <a:off x="4938660" y="2924944"/>
              <a:ext cx="713457" cy="90446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189" name="正方形/長方形 188">
              <a:extLst>
                <a:ext uri="{FF2B5EF4-FFF2-40B4-BE49-F238E27FC236}">
                  <a16:creationId xmlns:a16="http://schemas.microsoft.com/office/drawing/2014/main" id="{2D954FE9-1DED-6655-FEA2-76EB4224F5AF}"/>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190" name="正方形/長方形 189">
              <a:extLst>
                <a:ext uri="{FF2B5EF4-FFF2-40B4-BE49-F238E27FC236}">
                  <a16:creationId xmlns:a16="http://schemas.microsoft.com/office/drawing/2014/main" id="{881F99B2-0487-B156-80A8-AC387839387A}"/>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eiryo" charset="-128"/>
                  <a:ea typeface="Meiryo" charset="-128"/>
                  <a:cs typeface="Meiryo" charset="-128"/>
                </a:rPr>
                <a:t>アプリ</a:t>
              </a:r>
              <a:endParaRPr kumimoji="1" lang="ja-JP" altLang="en-US" sz="600" dirty="0">
                <a:solidFill>
                  <a:srgbClr val="FFFFFF"/>
                </a:solidFill>
                <a:latin typeface="Meiryo" charset="-128"/>
                <a:ea typeface="Meiryo" charset="-128"/>
                <a:cs typeface="Meiryo" charset="-128"/>
              </a:endParaRPr>
            </a:p>
          </p:txBody>
        </p:sp>
        <p:sp>
          <p:nvSpPr>
            <p:cNvPr id="191" name="正方形/長方形 190">
              <a:extLst>
                <a:ext uri="{FF2B5EF4-FFF2-40B4-BE49-F238E27FC236}">
                  <a16:creationId xmlns:a16="http://schemas.microsoft.com/office/drawing/2014/main" id="{302E3A95-7F03-0995-DE8A-307BB91654D1}"/>
                </a:ext>
              </a:extLst>
            </p:cNvPr>
            <p:cNvSpPr/>
            <p:nvPr/>
          </p:nvSpPr>
          <p:spPr>
            <a:xfrm>
              <a:off x="4973618" y="3563408"/>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192" name="テキスト ボックス 191">
              <a:extLst>
                <a:ext uri="{FF2B5EF4-FFF2-40B4-BE49-F238E27FC236}">
                  <a16:creationId xmlns:a16="http://schemas.microsoft.com/office/drawing/2014/main" id="{84282A51-AC4B-308D-6946-DA7BA13D63F1}"/>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grpSp>
        <p:nvGrpSpPr>
          <p:cNvPr id="193" name="図形グループ 114">
            <a:extLst>
              <a:ext uri="{FF2B5EF4-FFF2-40B4-BE49-F238E27FC236}">
                <a16:creationId xmlns:a16="http://schemas.microsoft.com/office/drawing/2014/main" id="{2B26C137-A4C5-A1AC-5940-DB3BCAE6D3FD}"/>
              </a:ext>
            </a:extLst>
          </p:cNvPr>
          <p:cNvGrpSpPr/>
          <p:nvPr/>
        </p:nvGrpSpPr>
        <p:grpSpPr>
          <a:xfrm>
            <a:off x="6446471" y="1413603"/>
            <a:ext cx="715550" cy="904465"/>
            <a:chOff x="4936567" y="2924944"/>
            <a:chExt cx="715550" cy="904465"/>
          </a:xfrm>
        </p:grpSpPr>
        <p:sp>
          <p:nvSpPr>
            <p:cNvPr id="194" name="正方形/長方形 193">
              <a:extLst>
                <a:ext uri="{FF2B5EF4-FFF2-40B4-BE49-F238E27FC236}">
                  <a16:creationId xmlns:a16="http://schemas.microsoft.com/office/drawing/2014/main" id="{42FF450C-D574-94C9-1321-A1CF84CB815A}"/>
                </a:ext>
              </a:extLst>
            </p:cNvPr>
            <p:cNvSpPr/>
            <p:nvPr/>
          </p:nvSpPr>
          <p:spPr>
            <a:xfrm>
              <a:off x="4938660" y="2924944"/>
              <a:ext cx="713457" cy="90446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195" name="正方形/長方形 194">
              <a:extLst>
                <a:ext uri="{FF2B5EF4-FFF2-40B4-BE49-F238E27FC236}">
                  <a16:creationId xmlns:a16="http://schemas.microsoft.com/office/drawing/2014/main" id="{037A9B40-67E4-10B7-86BD-C64E32EFCD23}"/>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196" name="正方形/長方形 195">
              <a:extLst>
                <a:ext uri="{FF2B5EF4-FFF2-40B4-BE49-F238E27FC236}">
                  <a16:creationId xmlns:a16="http://schemas.microsoft.com/office/drawing/2014/main" id="{19E527CB-921A-67E9-8506-B6E7BD04C9E8}"/>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eiryo" charset="-128"/>
                  <a:ea typeface="Meiryo" charset="-128"/>
                  <a:cs typeface="Meiryo" charset="-128"/>
                </a:rPr>
                <a:t>アプリ</a:t>
              </a:r>
              <a:endParaRPr kumimoji="1" lang="ja-JP" altLang="en-US" sz="600" dirty="0">
                <a:solidFill>
                  <a:srgbClr val="FFFFFF"/>
                </a:solidFill>
                <a:latin typeface="Meiryo" charset="-128"/>
                <a:ea typeface="Meiryo" charset="-128"/>
                <a:cs typeface="Meiryo" charset="-128"/>
              </a:endParaRPr>
            </a:p>
          </p:txBody>
        </p:sp>
        <p:sp>
          <p:nvSpPr>
            <p:cNvPr id="197" name="正方形/長方形 196">
              <a:extLst>
                <a:ext uri="{FF2B5EF4-FFF2-40B4-BE49-F238E27FC236}">
                  <a16:creationId xmlns:a16="http://schemas.microsoft.com/office/drawing/2014/main" id="{12E81D39-F8A0-2185-0CFE-0C7E927490D5}"/>
                </a:ext>
              </a:extLst>
            </p:cNvPr>
            <p:cNvSpPr/>
            <p:nvPr/>
          </p:nvSpPr>
          <p:spPr>
            <a:xfrm>
              <a:off x="4973618" y="3563408"/>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198" name="テキスト ボックス 197">
              <a:extLst>
                <a:ext uri="{FF2B5EF4-FFF2-40B4-BE49-F238E27FC236}">
                  <a16:creationId xmlns:a16="http://schemas.microsoft.com/office/drawing/2014/main" id="{16543F2D-903C-E2D0-128E-89D81D074066}"/>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grpSp>
        <p:nvGrpSpPr>
          <p:cNvPr id="199" name="図形グループ 90">
            <a:extLst>
              <a:ext uri="{FF2B5EF4-FFF2-40B4-BE49-F238E27FC236}">
                <a16:creationId xmlns:a16="http://schemas.microsoft.com/office/drawing/2014/main" id="{1E3DABF8-E018-0BF6-2B08-6B0D55DB97F6}"/>
              </a:ext>
            </a:extLst>
          </p:cNvPr>
          <p:cNvGrpSpPr/>
          <p:nvPr/>
        </p:nvGrpSpPr>
        <p:grpSpPr>
          <a:xfrm>
            <a:off x="4930412" y="2352991"/>
            <a:ext cx="715550" cy="904465"/>
            <a:chOff x="4936567" y="2924944"/>
            <a:chExt cx="715550" cy="904465"/>
          </a:xfrm>
        </p:grpSpPr>
        <p:sp>
          <p:nvSpPr>
            <p:cNvPr id="200" name="正方形/長方形 199">
              <a:extLst>
                <a:ext uri="{FF2B5EF4-FFF2-40B4-BE49-F238E27FC236}">
                  <a16:creationId xmlns:a16="http://schemas.microsoft.com/office/drawing/2014/main" id="{C903D8E4-774C-A4EF-29BA-453A75E0E265}"/>
                </a:ext>
              </a:extLst>
            </p:cNvPr>
            <p:cNvSpPr/>
            <p:nvPr/>
          </p:nvSpPr>
          <p:spPr>
            <a:xfrm>
              <a:off x="4938660" y="2924944"/>
              <a:ext cx="713457" cy="90446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201" name="正方形/長方形 200">
              <a:extLst>
                <a:ext uri="{FF2B5EF4-FFF2-40B4-BE49-F238E27FC236}">
                  <a16:creationId xmlns:a16="http://schemas.microsoft.com/office/drawing/2014/main" id="{33A881AF-1DFD-ECB6-EFDA-C0CE44A1DAB1}"/>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202" name="正方形/長方形 201">
              <a:extLst>
                <a:ext uri="{FF2B5EF4-FFF2-40B4-BE49-F238E27FC236}">
                  <a16:creationId xmlns:a16="http://schemas.microsoft.com/office/drawing/2014/main" id="{880BAFBD-556E-37BF-71D7-E85FD2B0C413}"/>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eiryo" charset="-128"/>
                  <a:ea typeface="Meiryo" charset="-128"/>
                  <a:cs typeface="Meiryo" charset="-128"/>
                </a:rPr>
                <a:t>アプリ</a:t>
              </a:r>
              <a:endParaRPr kumimoji="1" lang="ja-JP" altLang="en-US" sz="600" dirty="0">
                <a:solidFill>
                  <a:srgbClr val="FFFFFF"/>
                </a:solidFill>
                <a:latin typeface="Meiryo" charset="-128"/>
                <a:ea typeface="Meiryo" charset="-128"/>
                <a:cs typeface="Meiryo" charset="-128"/>
              </a:endParaRPr>
            </a:p>
          </p:txBody>
        </p:sp>
        <p:sp>
          <p:nvSpPr>
            <p:cNvPr id="203" name="正方形/長方形 202">
              <a:extLst>
                <a:ext uri="{FF2B5EF4-FFF2-40B4-BE49-F238E27FC236}">
                  <a16:creationId xmlns:a16="http://schemas.microsoft.com/office/drawing/2014/main" id="{71DE6967-13C9-C7B4-C1DA-FEDCC25CBF8B}"/>
                </a:ext>
              </a:extLst>
            </p:cNvPr>
            <p:cNvSpPr/>
            <p:nvPr/>
          </p:nvSpPr>
          <p:spPr>
            <a:xfrm>
              <a:off x="4973618" y="3563408"/>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204" name="テキスト ボックス 203">
              <a:extLst>
                <a:ext uri="{FF2B5EF4-FFF2-40B4-BE49-F238E27FC236}">
                  <a16:creationId xmlns:a16="http://schemas.microsoft.com/office/drawing/2014/main" id="{2E71C358-2A93-CC60-7DAD-9D7F451A94E0}"/>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grpSp>
        <p:nvGrpSpPr>
          <p:cNvPr id="205" name="図形グループ 96">
            <a:extLst>
              <a:ext uri="{FF2B5EF4-FFF2-40B4-BE49-F238E27FC236}">
                <a16:creationId xmlns:a16="http://schemas.microsoft.com/office/drawing/2014/main" id="{E0475DFD-D9B6-D73D-B3A4-600DA527CBC5}"/>
              </a:ext>
            </a:extLst>
          </p:cNvPr>
          <p:cNvGrpSpPr/>
          <p:nvPr/>
        </p:nvGrpSpPr>
        <p:grpSpPr>
          <a:xfrm>
            <a:off x="7208201" y="2351949"/>
            <a:ext cx="715550" cy="904465"/>
            <a:chOff x="4936567" y="2924944"/>
            <a:chExt cx="715550" cy="904465"/>
          </a:xfrm>
        </p:grpSpPr>
        <p:sp>
          <p:nvSpPr>
            <p:cNvPr id="206" name="正方形/長方形 205">
              <a:extLst>
                <a:ext uri="{FF2B5EF4-FFF2-40B4-BE49-F238E27FC236}">
                  <a16:creationId xmlns:a16="http://schemas.microsoft.com/office/drawing/2014/main" id="{2FAD99B6-EA50-AF99-F9DE-9417014CD561}"/>
                </a:ext>
              </a:extLst>
            </p:cNvPr>
            <p:cNvSpPr/>
            <p:nvPr/>
          </p:nvSpPr>
          <p:spPr>
            <a:xfrm>
              <a:off x="4938660" y="2924944"/>
              <a:ext cx="713457" cy="90446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207" name="正方形/長方形 206">
              <a:extLst>
                <a:ext uri="{FF2B5EF4-FFF2-40B4-BE49-F238E27FC236}">
                  <a16:creationId xmlns:a16="http://schemas.microsoft.com/office/drawing/2014/main" id="{A293FA71-5CF7-33C7-E8E7-7E8AC064A813}"/>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208" name="正方形/長方形 207">
              <a:extLst>
                <a:ext uri="{FF2B5EF4-FFF2-40B4-BE49-F238E27FC236}">
                  <a16:creationId xmlns:a16="http://schemas.microsoft.com/office/drawing/2014/main" id="{C2DF7937-0C60-2EC9-FD9C-B15963E570C5}"/>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eiryo" charset="-128"/>
                  <a:ea typeface="Meiryo" charset="-128"/>
                  <a:cs typeface="Meiryo" charset="-128"/>
                </a:rPr>
                <a:t>アプリ</a:t>
              </a:r>
              <a:endParaRPr kumimoji="1" lang="ja-JP" altLang="en-US" sz="600" dirty="0">
                <a:solidFill>
                  <a:srgbClr val="FFFFFF"/>
                </a:solidFill>
                <a:latin typeface="Meiryo" charset="-128"/>
                <a:ea typeface="Meiryo" charset="-128"/>
                <a:cs typeface="Meiryo" charset="-128"/>
              </a:endParaRPr>
            </a:p>
          </p:txBody>
        </p:sp>
        <p:sp>
          <p:nvSpPr>
            <p:cNvPr id="209" name="正方形/長方形 208">
              <a:extLst>
                <a:ext uri="{FF2B5EF4-FFF2-40B4-BE49-F238E27FC236}">
                  <a16:creationId xmlns:a16="http://schemas.microsoft.com/office/drawing/2014/main" id="{34A52ADF-20C1-E76A-CBB4-C7653E45BEF6}"/>
                </a:ext>
              </a:extLst>
            </p:cNvPr>
            <p:cNvSpPr/>
            <p:nvPr/>
          </p:nvSpPr>
          <p:spPr>
            <a:xfrm>
              <a:off x="4973618" y="3563408"/>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210" name="テキスト ボックス 209">
              <a:extLst>
                <a:ext uri="{FF2B5EF4-FFF2-40B4-BE49-F238E27FC236}">
                  <a16:creationId xmlns:a16="http://schemas.microsoft.com/office/drawing/2014/main" id="{3FA090E3-108B-911A-D07C-943C8243E163}"/>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grpSp>
        <p:nvGrpSpPr>
          <p:cNvPr id="211" name="図形グループ 102">
            <a:extLst>
              <a:ext uri="{FF2B5EF4-FFF2-40B4-BE49-F238E27FC236}">
                <a16:creationId xmlns:a16="http://schemas.microsoft.com/office/drawing/2014/main" id="{4DBD6E31-928F-B0C2-5898-19989A665E67}"/>
              </a:ext>
            </a:extLst>
          </p:cNvPr>
          <p:cNvGrpSpPr/>
          <p:nvPr/>
        </p:nvGrpSpPr>
        <p:grpSpPr>
          <a:xfrm>
            <a:off x="5687545" y="2351949"/>
            <a:ext cx="715550" cy="904465"/>
            <a:chOff x="4936567" y="2924944"/>
            <a:chExt cx="715550" cy="904465"/>
          </a:xfrm>
        </p:grpSpPr>
        <p:sp>
          <p:nvSpPr>
            <p:cNvPr id="212" name="正方形/長方形 211">
              <a:extLst>
                <a:ext uri="{FF2B5EF4-FFF2-40B4-BE49-F238E27FC236}">
                  <a16:creationId xmlns:a16="http://schemas.microsoft.com/office/drawing/2014/main" id="{FC5A1FA5-EC4C-17FD-EA36-8B1FA8299A3F}"/>
                </a:ext>
              </a:extLst>
            </p:cNvPr>
            <p:cNvSpPr/>
            <p:nvPr/>
          </p:nvSpPr>
          <p:spPr>
            <a:xfrm>
              <a:off x="4938660" y="2924944"/>
              <a:ext cx="713457" cy="90446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213" name="正方形/長方形 212">
              <a:extLst>
                <a:ext uri="{FF2B5EF4-FFF2-40B4-BE49-F238E27FC236}">
                  <a16:creationId xmlns:a16="http://schemas.microsoft.com/office/drawing/2014/main" id="{8443CC02-ADA9-8F7E-E108-9BE9AEA558DE}"/>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214" name="正方形/長方形 213">
              <a:extLst>
                <a:ext uri="{FF2B5EF4-FFF2-40B4-BE49-F238E27FC236}">
                  <a16:creationId xmlns:a16="http://schemas.microsoft.com/office/drawing/2014/main" id="{7741843A-F959-EF0B-9ECC-D7353F45C729}"/>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eiryo" charset="-128"/>
                  <a:ea typeface="Meiryo" charset="-128"/>
                  <a:cs typeface="Meiryo" charset="-128"/>
                </a:rPr>
                <a:t>アプリ</a:t>
              </a:r>
            </a:p>
          </p:txBody>
        </p:sp>
        <p:sp>
          <p:nvSpPr>
            <p:cNvPr id="215" name="正方形/長方形 214">
              <a:extLst>
                <a:ext uri="{FF2B5EF4-FFF2-40B4-BE49-F238E27FC236}">
                  <a16:creationId xmlns:a16="http://schemas.microsoft.com/office/drawing/2014/main" id="{2895ADF2-9B50-25AF-8998-39A15B60B3E1}"/>
                </a:ext>
              </a:extLst>
            </p:cNvPr>
            <p:cNvSpPr/>
            <p:nvPr/>
          </p:nvSpPr>
          <p:spPr>
            <a:xfrm>
              <a:off x="4973618" y="3563408"/>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216" name="テキスト ボックス 215">
              <a:extLst>
                <a:ext uri="{FF2B5EF4-FFF2-40B4-BE49-F238E27FC236}">
                  <a16:creationId xmlns:a16="http://schemas.microsoft.com/office/drawing/2014/main" id="{89FD18E5-E755-3044-A100-50AE292B691F}"/>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grpSp>
        <p:nvGrpSpPr>
          <p:cNvPr id="217" name="図形グループ 108">
            <a:extLst>
              <a:ext uri="{FF2B5EF4-FFF2-40B4-BE49-F238E27FC236}">
                <a16:creationId xmlns:a16="http://schemas.microsoft.com/office/drawing/2014/main" id="{5B84AF41-6716-3F3E-EDEB-0E387EFE3F71}"/>
              </a:ext>
            </a:extLst>
          </p:cNvPr>
          <p:cNvGrpSpPr/>
          <p:nvPr/>
        </p:nvGrpSpPr>
        <p:grpSpPr>
          <a:xfrm>
            <a:off x="7969930" y="2351122"/>
            <a:ext cx="715550" cy="904465"/>
            <a:chOff x="4936567" y="2924944"/>
            <a:chExt cx="715550" cy="904465"/>
          </a:xfrm>
        </p:grpSpPr>
        <p:sp>
          <p:nvSpPr>
            <p:cNvPr id="218" name="正方形/長方形 217">
              <a:extLst>
                <a:ext uri="{FF2B5EF4-FFF2-40B4-BE49-F238E27FC236}">
                  <a16:creationId xmlns:a16="http://schemas.microsoft.com/office/drawing/2014/main" id="{6D54FE2D-0F25-A1AD-832F-BB932498D1D0}"/>
                </a:ext>
              </a:extLst>
            </p:cNvPr>
            <p:cNvSpPr/>
            <p:nvPr/>
          </p:nvSpPr>
          <p:spPr>
            <a:xfrm>
              <a:off x="4938660" y="2924944"/>
              <a:ext cx="713457" cy="90446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219" name="正方形/長方形 218">
              <a:extLst>
                <a:ext uri="{FF2B5EF4-FFF2-40B4-BE49-F238E27FC236}">
                  <a16:creationId xmlns:a16="http://schemas.microsoft.com/office/drawing/2014/main" id="{138338DB-3231-D22A-23A3-1617E4558857}"/>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220" name="正方形/長方形 219">
              <a:extLst>
                <a:ext uri="{FF2B5EF4-FFF2-40B4-BE49-F238E27FC236}">
                  <a16:creationId xmlns:a16="http://schemas.microsoft.com/office/drawing/2014/main" id="{102D2749-721F-7AF4-8FAB-51405029EC55}"/>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eiryo" charset="-128"/>
                  <a:ea typeface="Meiryo" charset="-128"/>
                  <a:cs typeface="Meiryo" charset="-128"/>
                </a:rPr>
                <a:t>アプリ</a:t>
              </a:r>
              <a:endParaRPr kumimoji="1" lang="ja-JP" altLang="en-US" sz="600" dirty="0">
                <a:solidFill>
                  <a:srgbClr val="FFFFFF"/>
                </a:solidFill>
                <a:latin typeface="Meiryo" charset="-128"/>
                <a:ea typeface="Meiryo" charset="-128"/>
                <a:cs typeface="Meiryo" charset="-128"/>
              </a:endParaRPr>
            </a:p>
          </p:txBody>
        </p:sp>
        <p:sp>
          <p:nvSpPr>
            <p:cNvPr id="221" name="正方形/長方形 220">
              <a:extLst>
                <a:ext uri="{FF2B5EF4-FFF2-40B4-BE49-F238E27FC236}">
                  <a16:creationId xmlns:a16="http://schemas.microsoft.com/office/drawing/2014/main" id="{3773FA6D-D3D3-3B90-F982-88D12AC4E9E8}"/>
                </a:ext>
              </a:extLst>
            </p:cNvPr>
            <p:cNvSpPr/>
            <p:nvPr/>
          </p:nvSpPr>
          <p:spPr>
            <a:xfrm>
              <a:off x="4973618" y="3563408"/>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222" name="テキスト ボックス 221">
              <a:extLst>
                <a:ext uri="{FF2B5EF4-FFF2-40B4-BE49-F238E27FC236}">
                  <a16:creationId xmlns:a16="http://schemas.microsoft.com/office/drawing/2014/main" id="{121AF674-DD52-8FB2-18F9-359A320B349A}"/>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grpSp>
        <p:nvGrpSpPr>
          <p:cNvPr id="223" name="図形グループ 114">
            <a:extLst>
              <a:ext uri="{FF2B5EF4-FFF2-40B4-BE49-F238E27FC236}">
                <a16:creationId xmlns:a16="http://schemas.microsoft.com/office/drawing/2014/main" id="{71B1EA51-0101-F2D7-F3B8-704F7EA0CCDA}"/>
              </a:ext>
            </a:extLst>
          </p:cNvPr>
          <p:cNvGrpSpPr/>
          <p:nvPr/>
        </p:nvGrpSpPr>
        <p:grpSpPr>
          <a:xfrm>
            <a:off x="6446471" y="2351949"/>
            <a:ext cx="715550" cy="904465"/>
            <a:chOff x="4936567" y="2924944"/>
            <a:chExt cx="715550" cy="904465"/>
          </a:xfrm>
        </p:grpSpPr>
        <p:sp>
          <p:nvSpPr>
            <p:cNvPr id="224" name="正方形/長方形 223">
              <a:extLst>
                <a:ext uri="{FF2B5EF4-FFF2-40B4-BE49-F238E27FC236}">
                  <a16:creationId xmlns:a16="http://schemas.microsoft.com/office/drawing/2014/main" id="{37D14464-81A4-3117-1FF2-F0F991B85397}"/>
                </a:ext>
              </a:extLst>
            </p:cNvPr>
            <p:cNvSpPr/>
            <p:nvPr/>
          </p:nvSpPr>
          <p:spPr>
            <a:xfrm>
              <a:off x="4938660" y="2924944"/>
              <a:ext cx="713457" cy="904465"/>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225" name="正方形/長方形 224">
              <a:extLst>
                <a:ext uri="{FF2B5EF4-FFF2-40B4-BE49-F238E27FC236}">
                  <a16:creationId xmlns:a16="http://schemas.microsoft.com/office/drawing/2014/main" id="{D4DA6D8B-A3DD-A607-D75F-AB1874A878CC}"/>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226" name="正方形/長方形 225">
              <a:extLst>
                <a:ext uri="{FF2B5EF4-FFF2-40B4-BE49-F238E27FC236}">
                  <a16:creationId xmlns:a16="http://schemas.microsoft.com/office/drawing/2014/main" id="{32EF5CBC-1F7F-D7CA-C6B4-7FA8505517FA}"/>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eiryo" charset="-128"/>
                  <a:ea typeface="Meiryo" charset="-128"/>
                  <a:cs typeface="Meiryo" charset="-128"/>
                </a:rPr>
                <a:t>アプリ</a:t>
              </a:r>
              <a:endParaRPr kumimoji="1" lang="ja-JP" altLang="en-US" sz="600" dirty="0">
                <a:solidFill>
                  <a:srgbClr val="FFFFFF"/>
                </a:solidFill>
                <a:latin typeface="Meiryo" charset="-128"/>
                <a:ea typeface="Meiryo" charset="-128"/>
                <a:cs typeface="Meiryo" charset="-128"/>
              </a:endParaRPr>
            </a:p>
          </p:txBody>
        </p:sp>
        <p:sp>
          <p:nvSpPr>
            <p:cNvPr id="227" name="正方形/長方形 226">
              <a:extLst>
                <a:ext uri="{FF2B5EF4-FFF2-40B4-BE49-F238E27FC236}">
                  <a16:creationId xmlns:a16="http://schemas.microsoft.com/office/drawing/2014/main" id="{86F3AB2B-C647-6E4D-B66D-5D5655B6A07B}"/>
                </a:ext>
              </a:extLst>
            </p:cNvPr>
            <p:cNvSpPr/>
            <p:nvPr/>
          </p:nvSpPr>
          <p:spPr>
            <a:xfrm>
              <a:off x="4973618" y="3563408"/>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228" name="テキスト ボックス 227">
              <a:extLst>
                <a:ext uri="{FF2B5EF4-FFF2-40B4-BE49-F238E27FC236}">
                  <a16:creationId xmlns:a16="http://schemas.microsoft.com/office/drawing/2014/main" id="{066FF937-BD5D-AEF2-A110-BF623C366183}"/>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grpSp>
        <p:nvGrpSpPr>
          <p:cNvPr id="229" name="図形グループ 90">
            <a:extLst>
              <a:ext uri="{FF2B5EF4-FFF2-40B4-BE49-F238E27FC236}">
                <a16:creationId xmlns:a16="http://schemas.microsoft.com/office/drawing/2014/main" id="{782FE30D-A8A1-8591-13A5-8E1CDAA30851}"/>
              </a:ext>
            </a:extLst>
          </p:cNvPr>
          <p:cNvGrpSpPr/>
          <p:nvPr/>
        </p:nvGrpSpPr>
        <p:grpSpPr>
          <a:xfrm>
            <a:off x="4930411" y="3301141"/>
            <a:ext cx="715550" cy="904465"/>
            <a:chOff x="4936567" y="2924944"/>
            <a:chExt cx="715550" cy="904465"/>
          </a:xfrm>
        </p:grpSpPr>
        <p:sp>
          <p:nvSpPr>
            <p:cNvPr id="230" name="正方形/長方形 229">
              <a:extLst>
                <a:ext uri="{FF2B5EF4-FFF2-40B4-BE49-F238E27FC236}">
                  <a16:creationId xmlns:a16="http://schemas.microsoft.com/office/drawing/2014/main" id="{D153CD62-223C-6733-7667-41E10EB34A61}"/>
                </a:ext>
              </a:extLst>
            </p:cNvPr>
            <p:cNvSpPr/>
            <p:nvPr/>
          </p:nvSpPr>
          <p:spPr>
            <a:xfrm>
              <a:off x="4938660" y="2924944"/>
              <a:ext cx="713457" cy="904465"/>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231" name="正方形/長方形 230">
              <a:extLst>
                <a:ext uri="{FF2B5EF4-FFF2-40B4-BE49-F238E27FC236}">
                  <a16:creationId xmlns:a16="http://schemas.microsoft.com/office/drawing/2014/main" id="{96C89398-A2EB-5876-0DC1-12D927288D08}"/>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232" name="正方形/長方形 231">
              <a:extLst>
                <a:ext uri="{FF2B5EF4-FFF2-40B4-BE49-F238E27FC236}">
                  <a16:creationId xmlns:a16="http://schemas.microsoft.com/office/drawing/2014/main" id="{37DBF807-F844-22C7-0129-F7BA56A6D48D}"/>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eiryo" charset="-128"/>
                  <a:ea typeface="Meiryo" charset="-128"/>
                  <a:cs typeface="Meiryo" charset="-128"/>
                </a:rPr>
                <a:t>アプリ</a:t>
              </a:r>
              <a:endParaRPr kumimoji="1" lang="ja-JP" altLang="en-US" sz="600" dirty="0">
                <a:solidFill>
                  <a:srgbClr val="FFFFFF"/>
                </a:solidFill>
                <a:latin typeface="Meiryo" charset="-128"/>
                <a:ea typeface="Meiryo" charset="-128"/>
                <a:cs typeface="Meiryo" charset="-128"/>
              </a:endParaRPr>
            </a:p>
          </p:txBody>
        </p:sp>
        <p:sp>
          <p:nvSpPr>
            <p:cNvPr id="233" name="正方形/長方形 232">
              <a:extLst>
                <a:ext uri="{FF2B5EF4-FFF2-40B4-BE49-F238E27FC236}">
                  <a16:creationId xmlns:a16="http://schemas.microsoft.com/office/drawing/2014/main" id="{42F46649-0463-5BCC-8EEC-925F1D3CD0BE}"/>
                </a:ext>
              </a:extLst>
            </p:cNvPr>
            <p:cNvSpPr/>
            <p:nvPr/>
          </p:nvSpPr>
          <p:spPr>
            <a:xfrm>
              <a:off x="4973618" y="3563408"/>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234" name="テキスト ボックス 233">
              <a:extLst>
                <a:ext uri="{FF2B5EF4-FFF2-40B4-BE49-F238E27FC236}">
                  <a16:creationId xmlns:a16="http://schemas.microsoft.com/office/drawing/2014/main" id="{3909C529-1DFC-43E4-7113-94169656754B}"/>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grpSp>
        <p:nvGrpSpPr>
          <p:cNvPr id="235" name="図形グループ 96">
            <a:extLst>
              <a:ext uri="{FF2B5EF4-FFF2-40B4-BE49-F238E27FC236}">
                <a16:creationId xmlns:a16="http://schemas.microsoft.com/office/drawing/2014/main" id="{DBE878DB-2A75-8439-485C-B4C5175DFB5F}"/>
              </a:ext>
            </a:extLst>
          </p:cNvPr>
          <p:cNvGrpSpPr/>
          <p:nvPr/>
        </p:nvGrpSpPr>
        <p:grpSpPr>
          <a:xfrm>
            <a:off x="7208200" y="3300099"/>
            <a:ext cx="715550" cy="904465"/>
            <a:chOff x="4936567" y="2924944"/>
            <a:chExt cx="715550" cy="904465"/>
          </a:xfrm>
        </p:grpSpPr>
        <p:sp>
          <p:nvSpPr>
            <p:cNvPr id="236" name="正方形/長方形 235">
              <a:extLst>
                <a:ext uri="{FF2B5EF4-FFF2-40B4-BE49-F238E27FC236}">
                  <a16:creationId xmlns:a16="http://schemas.microsoft.com/office/drawing/2014/main" id="{F212F7D3-9C74-A1DF-D870-5D92FED1F4F1}"/>
                </a:ext>
              </a:extLst>
            </p:cNvPr>
            <p:cNvSpPr/>
            <p:nvPr/>
          </p:nvSpPr>
          <p:spPr>
            <a:xfrm>
              <a:off x="4938660" y="2924944"/>
              <a:ext cx="713457" cy="90446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237" name="正方形/長方形 236">
              <a:extLst>
                <a:ext uri="{FF2B5EF4-FFF2-40B4-BE49-F238E27FC236}">
                  <a16:creationId xmlns:a16="http://schemas.microsoft.com/office/drawing/2014/main" id="{62F37E81-0945-D9FC-7B23-01B1CFCC1C30}"/>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238" name="正方形/長方形 237">
              <a:extLst>
                <a:ext uri="{FF2B5EF4-FFF2-40B4-BE49-F238E27FC236}">
                  <a16:creationId xmlns:a16="http://schemas.microsoft.com/office/drawing/2014/main" id="{6D6C012C-DCB1-04C3-C424-9C6A108D07C8}"/>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eiryo" charset="-128"/>
                  <a:ea typeface="Meiryo" charset="-128"/>
                  <a:cs typeface="Meiryo" charset="-128"/>
                </a:rPr>
                <a:t>アプリ</a:t>
              </a:r>
              <a:endParaRPr kumimoji="1" lang="ja-JP" altLang="en-US" sz="600" dirty="0">
                <a:solidFill>
                  <a:srgbClr val="FFFFFF"/>
                </a:solidFill>
                <a:latin typeface="Meiryo" charset="-128"/>
                <a:ea typeface="Meiryo" charset="-128"/>
                <a:cs typeface="Meiryo" charset="-128"/>
              </a:endParaRPr>
            </a:p>
          </p:txBody>
        </p:sp>
        <p:sp>
          <p:nvSpPr>
            <p:cNvPr id="239" name="正方形/長方形 238">
              <a:extLst>
                <a:ext uri="{FF2B5EF4-FFF2-40B4-BE49-F238E27FC236}">
                  <a16:creationId xmlns:a16="http://schemas.microsoft.com/office/drawing/2014/main" id="{32DF649A-D03C-D2B5-E5AC-FC0CCC332110}"/>
                </a:ext>
              </a:extLst>
            </p:cNvPr>
            <p:cNvSpPr/>
            <p:nvPr/>
          </p:nvSpPr>
          <p:spPr>
            <a:xfrm>
              <a:off x="4973618" y="3563408"/>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240" name="テキスト ボックス 239">
              <a:extLst>
                <a:ext uri="{FF2B5EF4-FFF2-40B4-BE49-F238E27FC236}">
                  <a16:creationId xmlns:a16="http://schemas.microsoft.com/office/drawing/2014/main" id="{ECD92D5A-122C-D3B4-DB52-040F1E370BEA}"/>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grpSp>
        <p:nvGrpSpPr>
          <p:cNvPr id="241" name="図形グループ 102">
            <a:extLst>
              <a:ext uri="{FF2B5EF4-FFF2-40B4-BE49-F238E27FC236}">
                <a16:creationId xmlns:a16="http://schemas.microsoft.com/office/drawing/2014/main" id="{66F92750-A202-DA61-E0AD-3D8618E12FD9}"/>
              </a:ext>
            </a:extLst>
          </p:cNvPr>
          <p:cNvGrpSpPr/>
          <p:nvPr/>
        </p:nvGrpSpPr>
        <p:grpSpPr>
          <a:xfrm>
            <a:off x="5687544" y="3300099"/>
            <a:ext cx="715550" cy="904465"/>
            <a:chOff x="4936567" y="2924944"/>
            <a:chExt cx="715550" cy="904465"/>
          </a:xfrm>
        </p:grpSpPr>
        <p:sp>
          <p:nvSpPr>
            <p:cNvPr id="242" name="正方形/長方形 241">
              <a:extLst>
                <a:ext uri="{FF2B5EF4-FFF2-40B4-BE49-F238E27FC236}">
                  <a16:creationId xmlns:a16="http://schemas.microsoft.com/office/drawing/2014/main" id="{858AF092-5997-5426-EBD0-01D41F5B3303}"/>
                </a:ext>
              </a:extLst>
            </p:cNvPr>
            <p:cNvSpPr/>
            <p:nvPr/>
          </p:nvSpPr>
          <p:spPr>
            <a:xfrm>
              <a:off x="4938660" y="2924944"/>
              <a:ext cx="713457" cy="90446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243" name="正方形/長方形 242">
              <a:extLst>
                <a:ext uri="{FF2B5EF4-FFF2-40B4-BE49-F238E27FC236}">
                  <a16:creationId xmlns:a16="http://schemas.microsoft.com/office/drawing/2014/main" id="{AE267494-3BC3-1C2D-BFF6-746AB4DCAB75}"/>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244" name="正方形/長方形 243">
              <a:extLst>
                <a:ext uri="{FF2B5EF4-FFF2-40B4-BE49-F238E27FC236}">
                  <a16:creationId xmlns:a16="http://schemas.microsoft.com/office/drawing/2014/main" id="{670D4EFD-FA8F-41D4-6366-FCD65E737113}"/>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eiryo" charset="-128"/>
                  <a:ea typeface="Meiryo" charset="-128"/>
                  <a:cs typeface="Meiryo" charset="-128"/>
                </a:rPr>
                <a:t>アプリ</a:t>
              </a:r>
            </a:p>
          </p:txBody>
        </p:sp>
        <p:sp>
          <p:nvSpPr>
            <p:cNvPr id="245" name="正方形/長方形 244">
              <a:extLst>
                <a:ext uri="{FF2B5EF4-FFF2-40B4-BE49-F238E27FC236}">
                  <a16:creationId xmlns:a16="http://schemas.microsoft.com/office/drawing/2014/main" id="{BEABA863-0E88-3DFB-FAC1-DDFD74B035BB}"/>
                </a:ext>
              </a:extLst>
            </p:cNvPr>
            <p:cNvSpPr/>
            <p:nvPr/>
          </p:nvSpPr>
          <p:spPr>
            <a:xfrm>
              <a:off x="4973618" y="3563408"/>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246" name="テキスト ボックス 245">
              <a:extLst>
                <a:ext uri="{FF2B5EF4-FFF2-40B4-BE49-F238E27FC236}">
                  <a16:creationId xmlns:a16="http://schemas.microsoft.com/office/drawing/2014/main" id="{DB330519-3273-AEED-306C-C9EDE2B60722}"/>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grpSp>
        <p:nvGrpSpPr>
          <p:cNvPr id="247" name="図形グループ 108">
            <a:extLst>
              <a:ext uri="{FF2B5EF4-FFF2-40B4-BE49-F238E27FC236}">
                <a16:creationId xmlns:a16="http://schemas.microsoft.com/office/drawing/2014/main" id="{AE9C58C7-2258-5704-B510-5E465CC6C357}"/>
              </a:ext>
            </a:extLst>
          </p:cNvPr>
          <p:cNvGrpSpPr/>
          <p:nvPr/>
        </p:nvGrpSpPr>
        <p:grpSpPr>
          <a:xfrm>
            <a:off x="7969929" y="3299272"/>
            <a:ext cx="715550" cy="904465"/>
            <a:chOff x="4936567" y="2924944"/>
            <a:chExt cx="715550" cy="904465"/>
          </a:xfrm>
        </p:grpSpPr>
        <p:sp>
          <p:nvSpPr>
            <p:cNvPr id="248" name="正方形/長方形 247">
              <a:extLst>
                <a:ext uri="{FF2B5EF4-FFF2-40B4-BE49-F238E27FC236}">
                  <a16:creationId xmlns:a16="http://schemas.microsoft.com/office/drawing/2014/main" id="{90ECA1E6-F7EA-1A8B-096C-386347261B8D}"/>
                </a:ext>
              </a:extLst>
            </p:cNvPr>
            <p:cNvSpPr/>
            <p:nvPr/>
          </p:nvSpPr>
          <p:spPr>
            <a:xfrm>
              <a:off x="4938660" y="2924944"/>
              <a:ext cx="713457" cy="90446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249" name="正方形/長方形 248">
              <a:extLst>
                <a:ext uri="{FF2B5EF4-FFF2-40B4-BE49-F238E27FC236}">
                  <a16:creationId xmlns:a16="http://schemas.microsoft.com/office/drawing/2014/main" id="{D9E69C89-2E8C-4026-6416-C1E3E4DDE908}"/>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250" name="正方形/長方形 249">
              <a:extLst>
                <a:ext uri="{FF2B5EF4-FFF2-40B4-BE49-F238E27FC236}">
                  <a16:creationId xmlns:a16="http://schemas.microsoft.com/office/drawing/2014/main" id="{856C2C31-06BE-2721-8666-6761FD99B216}"/>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eiryo" charset="-128"/>
                  <a:ea typeface="Meiryo" charset="-128"/>
                  <a:cs typeface="Meiryo" charset="-128"/>
                </a:rPr>
                <a:t>アプリ</a:t>
              </a:r>
              <a:endParaRPr kumimoji="1" lang="ja-JP" altLang="en-US" sz="600" dirty="0">
                <a:solidFill>
                  <a:srgbClr val="FFFFFF"/>
                </a:solidFill>
                <a:latin typeface="Meiryo" charset="-128"/>
                <a:ea typeface="Meiryo" charset="-128"/>
                <a:cs typeface="Meiryo" charset="-128"/>
              </a:endParaRPr>
            </a:p>
          </p:txBody>
        </p:sp>
        <p:sp>
          <p:nvSpPr>
            <p:cNvPr id="251" name="正方形/長方形 250">
              <a:extLst>
                <a:ext uri="{FF2B5EF4-FFF2-40B4-BE49-F238E27FC236}">
                  <a16:creationId xmlns:a16="http://schemas.microsoft.com/office/drawing/2014/main" id="{4B264CA4-B650-33FA-7C5A-60895C0395C1}"/>
                </a:ext>
              </a:extLst>
            </p:cNvPr>
            <p:cNvSpPr/>
            <p:nvPr/>
          </p:nvSpPr>
          <p:spPr>
            <a:xfrm>
              <a:off x="4973618" y="3563408"/>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252" name="テキスト ボックス 251">
              <a:extLst>
                <a:ext uri="{FF2B5EF4-FFF2-40B4-BE49-F238E27FC236}">
                  <a16:creationId xmlns:a16="http://schemas.microsoft.com/office/drawing/2014/main" id="{8301AF46-899D-1E00-7CCE-9639EA3618B9}"/>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grpSp>
        <p:nvGrpSpPr>
          <p:cNvPr id="253" name="図形グループ 114">
            <a:extLst>
              <a:ext uri="{FF2B5EF4-FFF2-40B4-BE49-F238E27FC236}">
                <a16:creationId xmlns:a16="http://schemas.microsoft.com/office/drawing/2014/main" id="{EF87A830-4BF4-659B-6133-F5F61773CF4E}"/>
              </a:ext>
            </a:extLst>
          </p:cNvPr>
          <p:cNvGrpSpPr/>
          <p:nvPr/>
        </p:nvGrpSpPr>
        <p:grpSpPr>
          <a:xfrm>
            <a:off x="6446470" y="3300099"/>
            <a:ext cx="715550" cy="904465"/>
            <a:chOff x="4936567" y="2924944"/>
            <a:chExt cx="715550" cy="904465"/>
          </a:xfrm>
        </p:grpSpPr>
        <p:sp>
          <p:nvSpPr>
            <p:cNvPr id="254" name="正方形/長方形 253">
              <a:extLst>
                <a:ext uri="{FF2B5EF4-FFF2-40B4-BE49-F238E27FC236}">
                  <a16:creationId xmlns:a16="http://schemas.microsoft.com/office/drawing/2014/main" id="{FF7CA4F4-BE98-06B8-BC0D-AFFBD8614A0F}"/>
                </a:ext>
              </a:extLst>
            </p:cNvPr>
            <p:cNvSpPr/>
            <p:nvPr/>
          </p:nvSpPr>
          <p:spPr>
            <a:xfrm>
              <a:off x="4938660" y="2924944"/>
              <a:ext cx="713457" cy="90446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255" name="正方形/長方形 254">
              <a:extLst>
                <a:ext uri="{FF2B5EF4-FFF2-40B4-BE49-F238E27FC236}">
                  <a16:creationId xmlns:a16="http://schemas.microsoft.com/office/drawing/2014/main" id="{DF1D119F-EFF3-2D22-C332-0DF7DCDB25BD}"/>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256" name="正方形/長方形 255">
              <a:extLst>
                <a:ext uri="{FF2B5EF4-FFF2-40B4-BE49-F238E27FC236}">
                  <a16:creationId xmlns:a16="http://schemas.microsoft.com/office/drawing/2014/main" id="{E85EE121-AD9D-8B09-447B-A3D596BAC080}"/>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eiryo" charset="-128"/>
                  <a:ea typeface="Meiryo" charset="-128"/>
                  <a:cs typeface="Meiryo" charset="-128"/>
                </a:rPr>
                <a:t>アプリ</a:t>
              </a:r>
              <a:endParaRPr kumimoji="1" lang="ja-JP" altLang="en-US" sz="600" dirty="0">
                <a:solidFill>
                  <a:srgbClr val="FFFFFF"/>
                </a:solidFill>
                <a:latin typeface="Meiryo" charset="-128"/>
                <a:ea typeface="Meiryo" charset="-128"/>
                <a:cs typeface="Meiryo" charset="-128"/>
              </a:endParaRPr>
            </a:p>
          </p:txBody>
        </p:sp>
        <p:sp>
          <p:nvSpPr>
            <p:cNvPr id="257" name="正方形/長方形 256">
              <a:extLst>
                <a:ext uri="{FF2B5EF4-FFF2-40B4-BE49-F238E27FC236}">
                  <a16:creationId xmlns:a16="http://schemas.microsoft.com/office/drawing/2014/main" id="{39BD1B5A-D248-0056-EBAB-C05488A423B4}"/>
                </a:ext>
              </a:extLst>
            </p:cNvPr>
            <p:cNvSpPr/>
            <p:nvPr/>
          </p:nvSpPr>
          <p:spPr>
            <a:xfrm>
              <a:off x="4973618" y="3563408"/>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258" name="テキスト ボックス 257">
              <a:extLst>
                <a:ext uri="{FF2B5EF4-FFF2-40B4-BE49-F238E27FC236}">
                  <a16:creationId xmlns:a16="http://schemas.microsoft.com/office/drawing/2014/main" id="{406E527B-5089-14C1-57DB-2A93BA3FC8A4}"/>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sp>
        <p:nvSpPr>
          <p:cNvPr id="2" name="タイトル 1">
            <a:extLst>
              <a:ext uri="{FF2B5EF4-FFF2-40B4-BE49-F238E27FC236}">
                <a16:creationId xmlns:a16="http://schemas.microsoft.com/office/drawing/2014/main" id="{304B2DDB-047A-D520-F834-BD982A4AF569}"/>
              </a:ext>
            </a:extLst>
          </p:cNvPr>
          <p:cNvSpPr>
            <a:spLocks noGrp="1"/>
          </p:cNvSpPr>
          <p:nvPr>
            <p:ph type="title"/>
          </p:nvPr>
        </p:nvSpPr>
        <p:spPr/>
        <p:txBody>
          <a:bodyPr/>
          <a:lstStyle/>
          <a:p>
            <a:r>
              <a:rPr kumimoji="1" lang="ja-JP" altLang="en-US"/>
              <a:t>コンテナのモビリティ</a:t>
            </a:r>
            <a:endParaRPr kumimoji="1" lang="ja-JP" altLang="en-US" dirty="0"/>
          </a:p>
        </p:txBody>
      </p:sp>
      <p:sp>
        <p:nvSpPr>
          <p:cNvPr id="17" name="正方形/長方形 16">
            <a:extLst>
              <a:ext uri="{FF2B5EF4-FFF2-40B4-BE49-F238E27FC236}">
                <a16:creationId xmlns:a16="http://schemas.microsoft.com/office/drawing/2014/main" id="{F90B0850-C7E7-9F59-C40A-C067D2A5D1AF}"/>
              </a:ext>
            </a:extLst>
          </p:cNvPr>
          <p:cNvSpPr/>
          <p:nvPr/>
        </p:nvSpPr>
        <p:spPr>
          <a:xfrm>
            <a:off x="4936567" y="5586254"/>
            <a:ext cx="3754760" cy="771592"/>
          </a:xfrm>
          <a:prstGeom prst="rect">
            <a:avLst/>
          </a:prstGeom>
          <a:solidFill>
            <a:schemeClr val="accent3">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Meiryo" charset="-128"/>
                <a:ea typeface="Meiryo" charset="-128"/>
                <a:cs typeface="Meiryo" charset="-128"/>
              </a:rPr>
              <a:t>ハードウェア</a:t>
            </a:r>
          </a:p>
        </p:txBody>
      </p:sp>
      <p:sp>
        <p:nvSpPr>
          <p:cNvPr id="21" name="正方形/長方形 20">
            <a:extLst>
              <a:ext uri="{FF2B5EF4-FFF2-40B4-BE49-F238E27FC236}">
                <a16:creationId xmlns:a16="http://schemas.microsoft.com/office/drawing/2014/main" id="{032BE70D-849F-DB22-9E99-A46023E0D6AA}"/>
              </a:ext>
            </a:extLst>
          </p:cNvPr>
          <p:cNvSpPr/>
          <p:nvPr/>
        </p:nvSpPr>
        <p:spPr>
          <a:xfrm>
            <a:off x="4936567" y="4722158"/>
            <a:ext cx="3754757" cy="777822"/>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200" dirty="0">
                <a:solidFill>
                  <a:srgbClr val="FFFFFF"/>
                </a:solidFill>
                <a:latin typeface="Meiryo" charset="-128"/>
                <a:ea typeface="Meiryo" charset="-128"/>
                <a:cs typeface="Meiryo" charset="-128"/>
              </a:rPr>
              <a:t>OS</a:t>
            </a:r>
          </a:p>
          <a:p>
            <a:pPr algn="ctr"/>
            <a:endParaRPr kumimoji="1" lang="ja-JP" altLang="en-US" sz="1200" dirty="0">
              <a:solidFill>
                <a:srgbClr val="FFFFFF"/>
              </a:solidFill>
              <a:latin typeface="Meiryo" charset="-128"/>
              <a:ea typeface="Meiryo" charset="-128"/>
              <a:cs typeface="Meiryo" charset="-128"/>
            </a:endParaRPr>
          </a:p>
        </p:txBody>
      </p:sp>
      <p:sp>
        <p:nvSpPr>
          <p:cNvPr id="30" name="正方形/長方形 29">
            <a:extLst>
              <a:ext uri="{FF2B5EF4-FFF2-40B4-BE49-F238E27FC236}">
                <a16:creationId xmlns:a16="http://schemas.microsoft.com/office/drawing/2014/main" id="{F66F62DA-608F-2C3C-A631-8921C150248E}"/>
              </a:ext>
            </a:extLst>
          </p:cNvPr>
          <p:cNvSpPr/>
          <p:nvPr/>
        </p:nvSpPr>
        <p:spPr>
          <a:xfrm>
            <a:off x="4936567" y="4284600"/>
            <a:ext cx="3754757" cy="36555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a:solidFill>
                  <a:srgbClr val="FFFFFF"/>
                </a:solidFill>
                <a:latin typeface="Meiryo" charset="-128"/>
                <a:ea typeface="Meiryo" charset="-128"/>
                <a:cs typeface="Meiryo" charset="-128"/>
              </a:rPr>
              <a:t>コンテナ・エンジン</a:t>
            </a:r>
            <a:endParaRPr kumimoji="1" lang="ja-JP" altLang="en-US" sz="1200" dirty="0">
              <a:solidFill>
                <a:srgbClr val="FFFFFF"/>
              </a:solidFill>
              <a:latin typeface="Meiryo" charset="-128"/>
              <a:ea typeface="Meiryo" charset="-128"/>
              <a:cs typeface="Meiryo" charset="-128"/>
            </a:endParaRPr>
          </a:p>
        </p:txBody>
      </p:sp>
      <p:sp>
        <p:nvSpPr>
          <p:cNvPr id="34" name="正方形/長方形 33">
            <a:extLst>
              <a:ext uri="{FF2B5EF4-FFF2-40B4-BE49-F238E27FC236}">
                <a16:creationId xmlns:a16="http://schemas.microsoft.com/office/drawing/2014/main" id="{374A7597-F9AC-EFE4-0391-03BE846AD97C}"/>
              </a:ext>
            </a:extLst>
          </p:cNvPr>
          <p:cNvSpPr/>
          <p:nvPr/>
        </p:nvSpPr>
        <p:spPr>
          <a:xfrm>
            <a:off x="5004048" y="5249606"/>
            <a:ext cx="3600400" cy="166450"/>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000" dirty="0">
                <a:solidFill>
                  <a:srgbClr val="FFFFFF"/>
                </a:solidFill>
                <a:latin typeface="Meiryo" charset="-128"/>
                <a:ea typeface="Meiryo" charset="-128"/>
                <a:cs typeface="Meiryo" charset="-128"/>
              </a:rPr>
              <a:t>カーネル</a:t>
            </a:r>
          </a:p>
        </p:txBody>
      </p:sp>
      <p:sp>
        <p:nvSpPr>
          <p:cNvPr id="129" name="テキスト ボックス 128">
            <a:extLst>
              <a:ext uri="{FF2B5EF4-FFF2-40B4-BE49-F238E27FC236}">
                <a16:creationId xmlns:a16="http://schemas.microsoft.com/office/drawing/2014/main" id="{D546420E-9C3C-C029-20E4-A98A0EC03D89}"/>
              </a:ext>
            </a:extLst>
          </p:cNvPr>
          <p:cNvSpPr txBox="1"/>
          <p:nvPr/>
        </p:nvSpPr>
        <p:spPr>
          <a:xfrm>
            <a:off x="5231114" y="949665"/>
            <a:ext cx="3185487" cy="369332"/>
          </a:xfrm>
          <a:prstGeom prst="rect">
            <a:avLst/>
          </a:prstGeom>
          <a:noFill/>
        </p:spPr>
        <p:txBody>
          <a:bodyPr wrap="none" rtlCol="0">
            <a:spAutoFit/>
          </a:bodyPr>
          <a:lstStyle/>
          <a:p>
            <a:pPr algn="ctr"/>
            <a:r>
              <a:rPr kumimoji="1" lang="ja-JP" altLang="en-US">
                <a:solidFill>
                  <a:schemeClr val="accent4">
                    <a:lumMod val="75000"/>
                  </a:schemeClr>
                </a:solidFill>
                <a:latin typeface="Meiryo" charset="-128"/>
                <a:ea typeface="Meiryo" charset="-128"/>
                <a:cs typeface="Meiryo" charset="-128"/>
              </a:rPr>
              <a:t>いま使っているシステム環境</a:t>
            </a:r>
            <a:endParaRPr kumimoji="1" lang="ja-JP" altLang="en-US" dirty="0">
              <a:solidFill>
                <a:schemeClr val="accent4">
                  <a:lumMod val="75000"/>
                </a:schemeClr>
              </a:solidFill>
              <a:latin typeface="Meiryo" charset="-128"/>
              <a:ea typeface="Meiryo" charset="-128"/>
              <a:cs typeface="Meiryo" charset="-128"/>
            </a:endParaRPr>
          </a:p>
        </p:txBody>
      </p:sp>
      <p:sp>
        <p:nvSpPr>
          <p:cNvPr id="124" name="スライド番号プレースホルダー 2">
            <a:extLst>
              <a:ext uri="{FF2B5EF4-FFF2-40B4-BE49-F238E27FC236}">
                <a16:creationId xmlns:a16="http://schemas.microsoft.com/office/drawing/2014/main" id="{8D3C203B-DA7F-BC42-9D21-1490B96391BE}"/>
              </a:ext>
            </a:extLst>
          </p:cNvPr>
          <p:cNvSpPr txBox="1">
            <a:spLocks/>
          </p:cNvSpPr>
          <p:nvPr/>
        </p:nvSpPr>
        <p:spPr>
          <a:xfrm>
            <a:off x="2448356" y="6651702"/>
            <a:ext cx="2133600" cy="217800"/>
          </a:xfrm>
          <a:prstGeom prst="rect">
            <a:avLst/>
          </a:prstGeom>
        </p:spPr>
        <p:txBody>
          <a:bodyPr vert="horz" lIns="91440" tIns="45720" rIns="91440" bIns="45720" rtlCol="0" anchor="ctr"/>
          <a:lstStyle>
            <a:defPPr>
              <a:defRPr lang="ja-JP"/>
            </a:defPPr>
            <a:lvl1pPr marL="0" algn="r" defTabSz="457200" rtl="0" eaLnBrk="1" latinLnBrk="0" hangingPunct="1">
              <a:defRPr kumimoji="1" sz="1000" kern="1200">
                <a:solidFill>
                  <a:schemeClr val="bg1"/>
                </a:solidFill>
                <a:latin typeface="American Typewriter"/>
                <a:ea typeface="+mn-ea"/>
                <a:cs typeface="American Typewriter"/>
              </a:defRPr>
            </a:lvl1pPr>
            <a:lvl2pPr marL="457200" algn="l" defTabSz="457200" rtl="0" eaLnBrk="1" latinLnBrk="0" hangingPunct="1">
              <a:defRPr kumimoji="1" sz="1800" kern="1200">
                <a:solidFill>
                  <a:schemeClr val="tx1"/>
                </a:solidFill>
                <a:latin typeface="+mn-lt"/>
                <a:ea typeface="+mn-ea"/>
                <a:cs typeface="+mn-cs"/>
              </a:defRPr>
            </a:lvl2pPr>
            <a:lvl3pPr marL="914400" algn="l" defTabSz="457200" rtl="0" eaLnBrk="1" latinLnBrk="0" hangingPunct="1">
              <a:defRPr kumimoji="1" sz="1800" kern="1200">
                <a:solidFill>
                  <a:schemeClr val="tx1"/>
                </a:solidFill>
                <a:latin typeface="+mn-lt"/>
                <a:ea typeface="+mn-ea"/>
                <a:cs typeface="+mn-cs"/>
              </a:defRPr>
            </a:lvl3pPr>
            <a:lvl4pPr marL="1371600" algn="l" defTabSz="457200" rtl="0" eaLnBrk="1" latinLnBrk="0" hangingPunct="1">
              <a:defRPr kumimoji="1" sz="1800" kern="1200">
                <a:solidFill>
                  <a:schemeClr val="tx1"/>
                </a:solidFill>
                <a:latin typeface="+mn-lt"/>
                <a:ea typeface="+mn-ea"/>
                <a:cs typeface="+mn-cs"/>
              </a:defRPr>
            </a:lvl4pPr>
            <a:lvl5pPr marL="1828800" algn="l" defTabSz="457200" rtl="0" eaLnBrk="1" latinLnBrk="0" hangingPunct="1">
              <a:defRPr kumimoji="1" sz="1800" kern="1200">
                <a:solidFill>
                  <a:schemeClr val="tx1"/>
                </a:solidFill>
                <a:latin typeface="+mn-lt"/>
                <a:ea typeface="+mn-ea"/>
                <a:cs typeface="+mn-cs"/>
              </a:defRPr>
            </a:lvl5pPr>
            <a:lvl6pPr marL="2286000" algn="l" defTabSz="457200" rtl="0" eaLnBrk="1" latinLnBrk="0" hangingPunct="1">
              <a:defRPr kumimoji="1" sz="1800" kern="1200">
                <a:solidFill>
                  <a:schemeClr val="tx1"/>
                </a:solidFill>
                <a:latin typeface="+mn-lt"/>
                <a:ea typeface="+mn-ea"/>
                <a:cs typeface="+mn-cs"/>
              </a:defRPr>
            </a:lvl6pPr>
            <a:lvl7pPr marL="2743200" algn="l" defTabSz="457200" rtl="0" eaLnBrk="1" latinLnBrk="0" hangingPunct="1">
              <a:defRPr kumimoji="1" sz="1800" kern="1200">
                <a:solidFill>
                  <a:schemeClr val="tx1"/>
                </a:solidFill>
                <a:latin typeface="+mn-lt"/>
                <a:ea typeface="+mn-ea"/>
                <a:cs typeface="+mn-cs"/>
              </a:defRPr>
            </a:lvl7pPr>
            <a:lvl8pPr marL="3200400" algn="l" defTabSz="457200" rtl="0" eaLnBrk="1" latinLnBrk="0" hangingPunct="1">
              <a:defRPr kumimoji="1" sz="1800" kern="1200">
                <a:solidFill>
                  <a:schemeClr val="tx1"/>
                </a:solidFill>
                <a:latin typeface="+mn-lt"/>
                <a:ea typeface="+mn-ea"/>
                <a:cs typeface="+mn-cs"/>
              </a:defRPr>
            </a:lvl8pPr>
            <a:lvl9pPr marL="3657600" algn="l" defTabSz="457200" rtl="0" eaLnBrk="1" latinLnBrk="0" hangingPunct="1">
              <a:defRPr kumimoji="1" sz="1800" kern="1200">
                <a:solidFill>
                  <a:schemeClr val="tx1"/>
                </a:solidFill>
                <a:latin typeface="+mn-lt"/>
                <a:ea typeface="+mn-ea"/>
                <a:cs typeface="+mn-cs"/>
              </a:defRPr>
            </a:lvl9pPr>
          </a:lstStyle>
          <a:p>
            <a:fld id="{8FF8CC5D-A65D-5946-99B5-645367A967AD}" type="slidenum">
              <a:rPr lang="ja-JP" altLang="en-US" smtClean="0"/>
              <a:pPr/>
              <a:t>220</a:t>
            </a:fld>
            <a:endParaRPr lang="ja-JP" altLang="en-US"/>
          </a:p>
        </p:txBody>
      </p:sp>
      <p:sp>
        <p:nvSpPr>
          <p:cNvPr id="128" name="正方形/長方形 127">
            <a:extLst>
              <a:ext uri="{FF2B5EF4-FFF2-40B4-BE49-F238E27FC236}">
                <a16:creationId xmlns:a16="http://schemas.microsoft.com/office/drawing/2014/main" id="{FB22A3E5-0A56-5D3B-E05A-03BEEC9E5731}"/>
              </a:ext>
            </a:extLst>
          </p:cNvPr>
          <p:cNvSpPr/>
          <p:nvPr/>
        </p:nvSpPr>
        <p:spPr>
          <a:xfrm>
            <a:off x="452677" y="5586254"/>
            <a:ext cx="1198324" cy="771592"/>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Meiryo" charset="-128"/>
                <a:ea typeface="Meiryo" charset="-128"/>
                <a:cs typeface="Meiryo" charset="-128"/>
              </a:rPr>
              <a:t>ハードウェア</a:t>
            </a:r>
          </a:p>
        </p:txBody>
      </p:sp>
      <p:sp>
        <p:nvSpPr>
          <p:cNvPr id="131" name="正方形/長方形 130">
            <a:extLst>
              <a:ext uri="{FF2B5EF4-FFF2-40B4-BE49-F238E27FC236}">
                <a16:creationId xmlns:a16="http://schemas.microsoft.com/office/drawing/2014/main" id="{42F25EB4-E7B9-9292-5460-F7D7243B3CE9}"/>
              </a:ext>
            </a:extLst>
          </p:cNvPr>
          <p:cNvSpPr/>
          <p:nvPr/>
        </p:nvSpPr>
        <p:spPr>
          <a:xfrm>
            <a:off x="452677" y="4722158"/>
            <a:ext cx="1198323" cy="777822"/>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200" dirty="0">
                <a:solidFill>
                  <a:srgbClr val="FFFFFF"/>
                </a:solidFill>
                <a:latin typeface="Meiryo" charset="-128"/>
                <a:ea typeface="Meiryo" charset="-128"/>
                <a:cs typeface="Meiryo" charset="-128"/>
              </a:rPr>
              <a:t>OS</a:t>
            </a:r>
          </a:p>
          <a:p>
            <a:pPr algn="ctr"/>
            <a:endParaRPr kumimoji="1" lang="ja-JP" altLang="en-US" sz="1200" dirty="0">
              <a:solidFill>
                <a:srgbClr val="FFFFFF"/>
              </a:solidFill>
              <a:latin typeface="Meiryo" charset="-128"/>
              <a:ea typeface="Meiryo" charset="-128"/>
              <a:cs typeface="Meiryo" charset="-128"/>
            </a:endParaRPr>
          </a:p>
        </p:txBody>
      </p:sp>
      <p:sp>
        <p:nvSpPr>
          <p:cNvPr id="132" name="正方形/長方形 131">
            <a:extLst>
              <a:ext uri="{FF2B5EF4-FFF2-40B4-BE49-F238E27FC236}">
                <a16:creationId xmlns:a16="http://schemas.microsoft.com/office/drawing/2014/main" id="{1850DEEC-DBDB-68CC-7F48-514E8E5B0AD4}"/>
              </a:ext>
            </a:extLst>
          </p:cNvPr>
          <p:cNvSpPr/>
          <p:nvPr/>
        </p:nvSpPr>
        <p:spPr>
          <a:xfrm>
            <a:off x="452677" y="4284600"/>
            <a:ext cx="1198323" cy="36555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000">
                <a:solidFill>
                  <a:srgbClr val="FFFFFF"/>
                </a:solidFill>
                <a:latin typeface="Meiryo" charset="-128"/>
                <a:ea typeface="Meiryo" charset="-128"/>
                <a:cs typeface="Meiryo" charset="-128"/>
              </a:rPr>
              <a:t>コンテナ</a:t>
            </a:r>
            <a:endParaRPr lang="en-US" altLang="ja-JP" sz="1000" dirty="0">
              <a:solidFill>
                <a:srgbClr val="FFFFFF"/>
              </a:solidFill>
              <a:latin typeface="Meiryo" charset="-128"/>
              <a:ea typeface="Meiryo" charset="-128"/>
              <a:cs typeface="Meiryo" charset="-128"/>
            </a:endParaRPr>
          </a:p>
          <a:p>
            <a:pPr algn="ctr"/>
            <a:r>
              <a:rPr lang="ja-JP" altLang="en-US" sz="1000">
                <a:solidFill>
                  <a:srgbClr val="FFFFFF"/>
                </a:solidFill>
                <a:latin typeface="Meiryo" charset="-128"/>
                <a:ea typeface="Meiryo" charset="-128"/>
                <a:cs typeface="Meiryo" charset="-128"/>
              </a:rPr>
              <a:t>管理機能</a:t>
            </a:r>
            <a:endParaRPr kumimoji="1" lang="ja-JP" altLang="en-US" sz="1000" dirty="0">
              <a:solidFill>
                <a:srgbClr val="FFFFFF"/>
              </a:solidFill>
              <a:latin typeface="Meiryo" charset="-128"/>
              <a:ea typeface="Meiryo" charset="-128"/>
              <a:cs typeface="Meiryo" charset="-128"/>
            </a:endParaRPr>
          </a:p>
        </p:txBody>
      </p:sp>
      <p:sp>
        <p:nvSpPr>
          <p:cNvPr id="133" name="正方形/長方形 132">
            <a:extLst>
              <a:ext uri="{FF2B5EF4-FFF2-40B4-BE49-F238E27FC236}">
                <a16:creationId xmlns:a16="http://schemas.microsoft.com/office/drawing/2014/main" id="{C3A8D7FB-B959-153D-70EB-876B3E70BD7D}"/>
              </a:ext>
            </a:extLst>
          </p:cNvPr>
          <p:cNvSpPr/>
          <p:nvPr/>
        </p:nvSpPr>
        <p:spPr>
          <a:xfrm>
            <a:off x="520158" y="5249606"/>
            <a:ext cx="1054642" cy="166450"/>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000" dirty="0">
                <a:solidFill>
                  <a:srgbClr val="FFFFFF"/>
                </a:solidFill>
                <a:latin typeface="Meiryo" charset="-128"/>
                <a:ea typeface="Meiryo" charset="-128"/>
                <a:cs typeface="Meiryo" charset="-128"/>
              </a:rPr>
              <a:t>カーネル</a:t>
            </a:r>
          </a:p>
        </p:txBody>
      </p:sp>
      <p:sp>
        <p:nvSpPr>
          <p:cNvPr id="134" name="正方形/長方形 133">
            <a:extLst>
              <a:ext uri="{FF2B5EF4-FFF2-40B4-BE49-F238E27FC236}">
                <a16:creationId xmlns:a16="http://schemas.microsoft.com/office/drawing/2014/main" id="{6F600B5A-AC39-DCE9-CB13-AFE7F4015309}"/>
              </a:ext>
            </a:extLst>
          </p:cNvPr>
          <p:cNvSpPr/>
          <p:nvPr/>
        </p:nvSpPr>
        <p:spPr>
          <a:xfrm>
            <a:off x="1729169" y="5586254"/>
            <a:ext cx="1198324" cy="771592"/>
          </a:xfrm>
          <a:prstGeom prst="rect">
            <a:avLst/>
          </a:prstGeom>
          <a:solidFill>
            <a:srgbClr val="00905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Meiryo" charset="-128"/>
                <a:ea typeface="Meiryo" charset="-128"/>
                <a:cs typeface="Meiryo" charset="-128"/>
              </a:rPr>
              <a:t>ハードウェア</a:t>
            </a:r>
          </a:p>
        </p:txBody>
      </p:sp>
      <p:sp>
        <p:nvSpPr>
          <p:cNvPr id="135" name="正方形/長方形 134">
            <a:extLst>
              <a:ext uri="{FF2B5EF4-FFF2-40B4-BE49-F238E27FC236}">
                <a16:creationId xmlns:a16="http://schemas.microsoft.com/office/drawing/2014/main" id="{4B58D980-3046-69BD-9295-488DEC3D4D22}"/>
              </a:ext>
            </a:extLst>
          </p:cNvPr>
          <p:cNvSpPr/>
          <p:nvPr/>
        </p:nvSpPr>
        <p:spPr>
          <a:xfrm>
            <a:off x="1729169" y="4722158"/>
            <a:ext cx="1198323" cy="777822"/>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200" dirty="0">
                <a:solidFill>
                  <a:srgbClr val="FFFFFF"/>
                </a:solidFill>
                <a:latin typeface="Meiryo" charset="-128"/>
                <a:ea typeface="Meiryo" charset="-128"/>
                <a:cs typeface="Meiryo" charset="-128"/>
              </a:rPr>
              <a:t>OS</a:t>
            </a:r>
          </a:p>
          <a:p>
            <a:pPr algn="ctr"/>
            <a:endParaRPr kumimoji="1" lang="ja-JP" altLang="en-US" sz="1200" dirty="0">
              <a:solidFill>
                <a:srgbClr val="FFFFFF"/>
              </a:solidFill>
              <a:latin typeface="Meiryo" charset="-128"/>
              <a:ea typeface="Meiryo" charset="-128"/>
              <a:cs typeface="Meiryo" charset="-128"/>
            </a:endParaRPr>
          </a:p>
        </p:txBody>
      </p:sp>
      <p:sp>
        <p:nvSpPr>
          <p:cNvPr id="136" name="正方形/長方形 135">
            <a:extLst>
              <a:ext uri="{FF2B5EF4-FFF2-40B4-BE49-F238E27FC236}">
                <a16:creationId xmlns:a16="http://schemas.microsoft.com/office/drawing/2014/main" id="{E01632E8-DB37-D63B-310F-C79B0D2ED9BF}"/>
              </a:ext>
            </a:extLst>
          </p:cNvPr>
          <p:cNvSpPr/>
          <p:nvPr/>
        </p:nvSpPr>
        <p:spPr>
          <a:xfrm>
            <a:off x="1729169" y="4284600"/>
            <a:ext cx="1198323" cy="36555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000">
                <a:solidFill>
                  <a:srgbClr val="FFFFFF"/>
                </a:solidFill>
                <a:latin typeface="Meiryo" charset="-128"/>
                <a:ea typeface="Meiryo" charset="-128"/>
                <a:cs typeface="Meiryo" charset="-128"/>
              </a:rPr>
              <a:t>コンテナ</a:t>
            </a:r>
            <a:endParaRPr lang="en-US" altLang="ja-JP" sz="1000" dirty="0">
              <a:solidFill>
                <a:srgbClr val="FFFFFF"/>
              </a:solidFill>
              <a:latin typeface="Meiryo" charset="-128"/>
              <a:ea typeface="Meiryo" charset="-128"/>
              <a:cs typeface="Meiryo" charset="-128"/>
            </a:endParaRPr>
          </a:p>
          <a:p>
            <a:pPr algn="ctr"/>
            <a:r>
              <a:rPr lang="ja-JP" altLang="en-US" sz="1000">
                <a:solidFill>
                  <a:srgbClr val="FFFFFF"/>
                </a:solidFill>
                <a:latin typeface="Meiryo" charset="-128"/>
                <a:ea typeface="Meiryo" charset="-128"/>
                <a:cs typeface="Meiryo" charset="-128"/>
              </a:rPr>
              <a:t>管理機能</a:t>
            </a:r>
            <a:endParaRPr kumimoji="1" lang="ja-JP" altLang="en-US" sz="1000" dirty="0">
              <a:solidFill>
                <a:srgbClr val="FFFFFF"/>
              </a:solidFill>
              <a:latin typeface="Meiryo" charset="-128"/>
              <a:ea typeface="Meiryo" charset="-128"/>
              <a:cs typeface="Meiryo" charset="-128"/>
            </a:endParaRPr>
          </a:p>
        </p:txBody>
      </p:sp>
      <p:sp>
        <p:nvSpPr>
          <p:cNvPr id="137" name="正方形/長方形 136">
            <a:extLst>
              <a:ext uri="{FF2B5EF4-FFF2-40B4-BE49-F238E27FC236}">
                <a16:creationId xmlns:a16="http://schemas.microsoft.com/office/drawing/2014/main" id="{8367D741-13D6-7156-4497-4218E3C7F6E0}"/>
              </a:ext>
            </a:extLst>
          </p:cNvPr>
          <p:cNvSpPr/>
          <p:nvPr/>
        </p:nvSpPr>
        <p:spPr>
          <a:xfrm>
            <a:off x="1796650" y="5249606"/>
            <a:ext cx="1054642" cy="166450"/>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000" dirty="0">
                <a:solidFill>
                  <a:srgbClr val="FFFFFF"/>
                </a:solidFill>
                <a:latin typeface="Meiryo" charset="-128"/>
                <a:ea typeface="Meiryo" charset="-128"/>
                <a:cs typeface="Meiryo" charset="-128"/>
              </a:rPr>
              <a:t>カーネル</a:t>
            </a:r>
          </a:p>
        </p:txBody>
      </p:sp>
      <p:sp>
        <p:nvSpPr>
          <p:cNvPr id="138" name="正方形/長方形 137">
            <a:extLst>
              <a:ext uri="{FF2B5EF4-FFF2-40B4-BE49-F238E27FC236}">
                <a16:creationId xmlns:a16="http://schemas.microsoft.com/office/drawing/2014/main" id="{FD726819-C41E-9FD0-670A-A92E0B8AB536}"/>
              </a:ext>
            </a:extLst>
          </p:cNvPr>
          <p:cNvSpPr/>
          <p:nvPr/>
        </p:nvSpPr>
        <p:spPr>
          <a:xfrm>
            <a:off x="3009111" y="5586254"/>
            <a:ext cx="1198324" cy="771592"/>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Meiryo" charset="-128"/>
                <a:ea typeface="Meiryo" charset="-128"/>
                <a:cs typeface="Meiryo" charset="-128"/>
              </a:rPr>
              <a:t>ハードウェア</a:t>
            </a:r>
          </a:p>
        </p:txBody>
      </p:sp>
      <p:sp>
        <p:nvSpPr>
          <p:cNvPr id="139" name="正方形/長方形 138">
            <a:extLst>
              <a:ext uri="{FF2B5EF4-FFF2-40B4-BE49-F238E27FC236}">
                <a16:creationId xmlns:a16="http://schemas.microsoft.com/office/drawing/2014/main" id="{2E8940C2-8DF5-F9EE-95AF-FAFDDCDCF5E7}"/>
              </a:ext>
            </a:extLst>
          </p:cNvPr>
          <p:cNvSpPr/>
          <p:nvPr/>
        </p:nvSpPr>
        <p:spPr>
          <a:xfrm>
            <a:off x="3009111" y="4722158"/>
            <a:ext cx="1198323" cy="777822"/>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200" dirty="0">
                <a:solidFill>
                  <a:srgbClr val="FFFFFF"/>
                </a:solidFill>
                <a:latin typeface="Meiryo" charset="-128"/>
                <a:ea typeface="Meiryo" charset="-128"/>
                <a:cs typeface="Meiryo" charset="-128"/>
              </a:rPr>
              <a:t>OS</a:t>
            </a:r>
          </a:p>
          <a:p>
            <a:pPr algn="ctr"/>
            <a:endParaRPr kumimoji="1" lang="ja-JP" altLang="en-US" sz="1200" dirty="0">
              <a:solidFill>
                <a:srgbClr val="FFFFFF"/>
              </a:solidFill>
              <a:latin typeface="Meiryo" charset="-128"/>
              <a:ea typeface="Meiryo" charset="-128"/>
              <a:cs typeface="Meiryo" charset="-128"/>
            </a:endParaRPr>
          </a:p>
        </p:txBody>
      </p:sp>
      <p:sp>
        <p:nvSpPr>
          <p:cNvPr id="140" name="正方形/長方形 139">
            <a:extLst>
              <a:ext uri="{FF2B5EF4-FFF2-40B4-BE49-F238E27FC236}">
                <a16:creationId xmlns:a16="http://schemas.microsoft.com/office/drawing/2014/main" id="{F1EC02DA-8D1D-E4B1-90C6-1D2D34EF2D4E}"/>
              </a:ext>
            </a:extLst>
          </p:cNvPr>
          <p:cNvSpPr/>
          <p:nvPr/>
        </p:nvSpPr>
        <p:spPr>
          <a:xfrm>
            <a:off x="3009111" y="4284600"/>
            <a:ext cx="1198323" cy="36555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000">
                <a:solidFill>
                  <a:srgbClr val="FFFFFF"/>
                </a:solidFill>
                <a:latin typeface="Meiryo" charset="-128"/>
                <a:ea typeface="Meiryo" charset="-128"/>
                <a:cs typeface="Meiryo" charset="-128"/>
              </a:rPr>
              <a:t>コンテナ</a:t>
            </a:r>
            <a:endParaRPr lang="en-US" altLang="ja-JP" sz="1000" dirty="0">
              <a:solidFill>
                <a:srgbClr val="FFFFFF"/>
              </a:solidFill>
              <a:latin typeface="Meiryo" charset="-128"/>
              <a:ea typeface="Meiryo" charset="-128"/>
              <a:cs typeface="Meiryo" charset="-128"/>
            </a:endParaRPr>
          </a:p>
          <a:p>
            <a:pPr algn="ctr"/>
            <a:r>
              <a:rPr lang="ja-JP" altLang="en-US" sz="1000">
                <a:solidFill>
                  <a:srgbClr val="FFFFFF"/>
                </a:solidFill>
                <a:latin typeface="Meiryo" charset="-128"/>
                <a:ea typeface="Meiryo" charset="-128"/>
                <a:cs typeface="Meiryo" charset="-128"/>
              </a:rPr>
              <a:t>管理機能</a:t>
            </a:r>
            <a:endParaRPr kumimoji="1" lang="ja-JP" altLang="en-US" sz="1000" dirty="0">
              <a:solidFill>
                <a:srgbClr val="FFFFFF"/>
              </a:solidFill>
              <a:latin typeface="Meiryo" charset="-128"/>
              <a:ea typeface="Meiryo" charset="-128"/>
              <a:cs typeface="Meiryo" charset="-128"/>
            </a:endParaRPr>
          </a:p>
        </p:txBody>
      </p:sp>
      <p:sp>
        <p:nvSpPr>
          <p:cNvPr id="141" name="正方形/長方形 140">
            <a:extLst>
              <a:ext uri="{FF2B5EF4-FFF2-40B4-BE49-F238E27FC236}">
                <a16:creationId xmlns:a16="http://schemas.microsoft.com/office/drawing/2014/main" id="{BC207757-D059-7C2C-2B98-B4EEB3EA175E}"/>
              </a:ext>
            </a:extLst>
          </p:cNvPr>
          <p:cNvSpPr/>
          <p:nvPr/>
        </p:nvSpPr>
        <p:spPr>
          <a:xfrm>
            <a:off x="3076592" y="5249606"/>
            <a:ext cx="1054642" cy="166450"/>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000" dirty="0">
                <a:solidFill>
                  <a:srgbClr val="FFFFFF"/>
                </a:solidFill>
                <a:latin typeface="Meiryo" charset="-128"/>
                <a:ea typeface="Meiryo" charset="-128"/>
                <a:cs typeface="Meiryo" charset="-128"/>
              </a:rPr>
              <a:t>カーネル</a:t>
            </a:r>
          </a:p>
        </p:txBody>
      </p:sp>
      <p:grpSp>
        <p:nvGrpSpPr>
          <p:cNvPr id="142" name="図形グループ 90">
            <a:extLst>
              <a:ext uri="{FF2B5EF4-FFF2-40B4-BE49-F238E27FC236}">
                <a16:creationId xmlns:a16="http://schemas.microsoft.com/office/drawing/2014/main" id="{4B14C109-F2BF-732B-4244-61AF0905F2B3}"/>
              </a:ext>
            </a:extLst>
          </p:cNvPr>
          <p:cNvGrpSpPr/>
          <p:nvPr/>
        </p:nvGrpSpPr>
        <p:grpSpPr>
          <a:xfrm>
            <a:off x="451545" y="3302712"/>
            <a:ext cx="715550" cy="904465"/>
            <a:chOff x="4936567" y="2924944"/>
            <a:chExt cx="715550" cy="904465"/>
          </a:xfrm>
        </p:grpSpPr>
        <p:sp>
          <p:nvSpPr>
            <p:cNvPr id="143" name="正方形/長方形 142">
              <a:extLst>
                <a:ext uri="{FF2B5EF4-FFF2-40B4-BE49-F238E27FC236}">
                  <a16:creationId xmlns:a16="http://schemas.microsoft.com/office/drawing/2014/main" id="{CCBFA54E-833C-043D-9D4C-B318BE4F7409}"/>
                </a:ext>
              </a:extLst>
            </p:cNvPr>
            <p:cNvSpPr/>
            <p:nvPr/>
          </p:nvSpPr>
          <p:spPr>
            <a:xfrm>
              <a:off x="4938660" y="2924944"/>
              <a:ext cx="713457" cy="90446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144" name="正方形/長方形 143">
              <a:extLst>
                <a:ext uri="{FF2B5EF4-FFF2-40B4-BE49-F238E27FC236}">
                  <a16:creationId xmlns:a16="http://schemas.microsoft.com/office/drawing/2014/main" id="{82E7F481-EE7C-2DAC-FB08-41DFE2D0A520}"/>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145" name="正方形/長方形 144">
              <a:extLst>
                <a:ext uri="{FF2B5EF4-FFF2-40B4-BE49-F238E27FC236}">
                  <a16:creationId xmlns:a16="http://schemas.microsoft.com/office/drawing/2014/main" id="{0A54FACC-006D-8AD0-5E19-8052A53400BB}"/>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eiryo" charset="-128"/>
                  <a:ea typeface="Meiryo" charset="-128"/>
                  <a:cs typeface="Meiryo" charset="-128"/>
                </a:rPr>
                <a:t>アプリ</a:t>
              </a:r>
              <a:endParaRPr kumimoji="1" lang="ja-JP" altLang="en-US" sz="600" dirty="0">
                <a:solidFill>
                  <a:srgbClr val="FFFFFF"/>
                </a:solidFill>
                <a:latin typeface="Meiryo" charset="-128"/>
                <a:ea typeface="Meiryo" charset="-128"/>
                <a:cs typeface="Meiryo" charset="-128"/>
              </a:endParaRPr>
            </a:p>
          </p:txBody>
        </p:sp>
        <p:sp>
          <p:nvSpPr>
            <p:cNvPr id="146" name="正方形/長方形 145">
              <a:extLst>
                <a:ext uri="{FF2B5EF4-FFF2-40B4-BE49-F238E27FC236}">
                  <a16:creationId xmlns:a16="http://schemas.microsoft.com/office/drawing/2014/main" id="{74A08106-33EE-7282-5A5B-6DD9D9ED76FB}"/>
                </a:ext>
              </a:extLst>
            </p:cNvPr>
            <p:cNvSpPr/>
            <p:nvPr/>
          </p:nvSpPr>
          <p:spPr>
            <a:xfrm>
              <a:off x="4973618" y="3563408"/>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147" name="テキスト ボックス 146">
              <a:extLst>
                <a:ext uri="{FF2B5EF4-FFF2-40B4-BE49-F238E27FC236}">
                  <a16:creationId xmlns:a16="http://schemas.microsoft.com/office/drawing/2014/main" id="{669C71B0-59B9-4DF7-D93B-6F8C1865F2F4}"/>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grpSp>
        <p:nvGrpSpPr>
          <p:cNvPr id="148" name="図形グループ 90">
            <a:extLst>
              <a:ext uri="{FF2B5EF4-FFF2-40B4-BE49-F238E27FC236}">
                <a16:creationId xmlns:a16="http://schemas.microsoft.com/office/drawing/2014/main" id="{17D04E4C-1792-9306-4AF3-4E8078CD001F}"/>
              </a:ext>
            </a:extLst>
          </p:cNvPr>
          <p:cNvGrpSpPr/>
          <p:nvPr/>
        </p:nvGrpSpPr>
        <p:grpSpPr>
          <a:xfrm>
            <a:off x="1746945" y="3302712"/>
            <a:ext cx="715550" cy="904465"/>
            <a:chOff x="4936567" y="2924944"/>
            <a:chExt cx="715550" cy="904465"/>
          </a:xfrm>
        </p:grpSpPr>
        <p:sp>
          <p:nvSpPr>
            <p:cNvPr id="149" name="正方形/長方形 148">
              <a:extLst>
                <a:ext uri="{FF2B5EF4-FFF2-40B4-BE49-F238E27FC236}">
                  <a16:creationId xmlns:a16="http://schemas.microsoft.com/office/drawing/2014/main" id="{DCC4144F-823D-4ED5-8279-2B318679AAEE}"/>
                </a:ext>
              </a:extLst>
            </p:cNvPr>
            <p:cNvSpPr/>
            <p:nvPr/>
          </p:nvSpPr>
          <p:spPr>
            <a:xfrm>
              <a:off x="4938660" y="2924944"/>
              <a:ext cx="713457" cy="90446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150" name="正方形/長方形 149">
              <a:extLst>
                <a:ext uri="{FF2B5EF4-FFF2-40B4-BE49-F238E27FC236}">
                  <a16:creationId xmlns:a16="http://schemas.microsoft.com/office/drawing/2014/main" id="{3CD2B208-A3CD-E852-B44D-EF4FDC70C3D1}"/>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151" name="正方形/長方形 150">
              <a:extLst>
                <a:ext uri="{FF2B5EF4-FFF2-40B4-BE49-F238E27FC236}">
                  <a16:creationId xmlns:a16="http://schemas.microsoft.com/office/drawing/2014/main" id="{9F9D7B79-953C-EC11-64CE-312A3A2C5005}"/>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eiryo" charset="-128"/>
                  <a:ea typeface="Meiryo" charset="-128"/>
                  <a:cs typeface="Meiryo" charset="-128"/>
                </a:rPr>
                <a:t>アプリ</a:t>
              </a:r>
              <a:endParaRPr kumimoji="1" lang="ja-JP" altLang="en-US" sz="600" dirty="0">
                <a:solidFill>
                  <a:srgbClr val="FFFFFF"/>
                </a:solidFill>
                <a:latin typeface="Meiryo" charset="-128"/>
                <a:ea typeface="Meiryo" charset="-128"/>
                <a:cs typeface="Meiryo" charset="-128"/>
              </a:endParaRPr>
            </a:p>
          </p:txBody>
        </p:sp>
        <p:sp>
          <p:nvSpPr>
            <p:cNvPr id="152" name="正方形/長方形 151">
              <a:extLst>
                <a:ext uri="{FF2B5EF4-FFF2-40B4-BE49-F238E27FC236}">
                  <a16:creationId xmlns:a16="http://schemas.microsoft.com/office/drawing/2014/main" id="{8B72FB85-37FA-1EBD-72A5-D37A08CD98F9}"/>
                </a:ext>
              </a:extLst>
            </p:cNvPr>
            <p:cNvSpPr/>
            <p:nvPr/>
          </p:nvSpPr>
          <p:spPr>
            <a:xfrm>
              <a:off x="4973618" y="3563408"/>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153" name="テキスト ボックス 152">
              <a:extLst>
                <a:ext uri="{FF2B5EF4-FFF2-40B4-BE49-F238E27FC236}">
                  <a16:creationId xmlns:a16="http://schemas.microsoft.com/office/drawing/2014/main" id="{0056DF65-7C96-4175-5154-D425E3EADE50}"/>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grpSp>
        <p:nvGrpSpPr>
          <p:cNvPr id="154" name="図形グループ 90">
            <a:extLst>
              <a:ext uri="{FF2B5EF4-FFF2-40B4-BE49-F238E27FC236}">
                <a16:creationId xmlns:a16="http://schemas.microsoft.com/office/drawing/2014/main" id="{25ED6B00-88B1-1068-7835-8CD694ED48F0}"/>
              </a:ext>
            </a:extLst>
          </p:cNvPr>
          <p:cNvGrpSpPr/>
          <p:nvPr/>
        </p:nvGrpSpPr>
        <p:grpSpPr>
          <a:xfrm>
            <a:off x="3009111" y="3302712"/>
            <a:ext cx="715550" cy="904465"/>
            <a:chOff x="4936567" y="2924944"/>
            <a:chExt cx="715550" cy="904465"/>
          </a:xfrm>
        </p:grpSpPr>
        <p:sp>
          <p:nvSpPr>
            <p:cNvPr id="155" name="正方形/長方形 154">
              <a:extLst>
                <a:ext uri="{FF2B5EF4-FFF2-40B4-BE49-F238E27FC236}">
                  <a16:creationId xmlns:a16="http://schemas.microsoft.com/office/drawing/2014/main" id="{27F2102D-AE99-EA23-8496-362A175BC62C}"/>
                </a:ext>
              </a:extLst>
            </p:cNvPr>
            <p:cNvSpPr/>
            <p:nvPr/>
          </p:nvSpPr>
          <p:spPr>
            <a:xfrm>
              <a:off x="4938660" y="2924944"/>
              <a:ext cx="713457" cy="90446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Meiryo" charset="-128"/>
              </a:endParaRPr>
            </a:p>
          </p:txBody>
        </p:sp>
        <p:sp>
          <p:nvSpPr>
            <p:cNvPr id="156" name="正方形/長方形 155">
              <a:extLst>
                <a:ext uri="{FF2B5EF4-FFF2-40B4-BE49-F238E27FC236}">
                  <a16:creationId xmlns:a16="http://schemas.microsoft.com/office/drawing/2014/main" id="{A073EFAE-4271-4C92-1FB6-ED0DDB97A73E}"/>
                </a:ext>
              </a:extLst>
            </p:cNvPr>
            <p:cNvSpPr/>
            <p:nvPr/>
          </p:nvSpPr>
          <p:spPr>
            <a:xfrm>
              <a:off x="4973617" y="3325383"/>
              <a:ext cx="643545" cy="21015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a:solidFill>
                    <a:srgbClr val="FFFFFF"/>
                  </a:solidFill>
                  <a:latin typeface="+mn-ea"/>
                  <a:cs typeface="Meiryo" charset="-128"/>
                </a:rPr>
                <a:t>ミドルウェア</a:t>
              </a:r>
            </a:p>
          </p:txBody>
        </p:sp>
        <p:sp>
          <p:nvSpPr>
            <p:cNvPr id="157" name="正方形/長方形 156">
              <a:extLst>
                <a:ext uri="{FF2B5EF4-FFF2-40B4-BE49-F238E27FC236}">
                  <a16:creationId xmlns:a16="http://schemas.microsoft.com/office/drawing/2014/main" id="{408F8112-BEC0-3349-ED4C-B87D57B71AFF}"/>
                </a:ext>
              </a:extLst>
            </p:cNvPr>
            <p:cNvSpPr/>
            <p:nvPr/>
          </p:nvSpPr>
          <p:spPr>
            <a:xfrm>
              <a:off x="4975713" y="3104773"/>
              <a:ext cx="641449" cy="20667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eiryo" charset="-128"/>
                  <a:ea typeface="Meiryo" charset="-128"/>
                  <a:cs typeface="Meiryo" charset="-128"/>
                </a:rPr>
                <a:t>アプリ</a:t>
              </a:r>
              <a:endParaRPr kumimoji="1" lang="ja-JP" altLang="en-US" sz="600" dirty="0">
                <a:solidFill>
                  <a:srgbClr val="FFFFFF"/>
                </a:solidFill>
                <a:latin typeface="Meiryo" charset="-128"/>
                <a:ea typeface="Meiryo" charset="-128"/>
                <a:cs typeface="Meiryo" charset="-128"/>
              </a:endParaRPr>
            </a:p>
          </p:txBody>
        </p:sp>
        <p:sp>
          <p:nvSpPr>
            <p:cNvPr id="158" name="正方形/長方形 157">
              <a:extLst>
                <a:ext uri="{FF2B5EF4-FFF2-40B4-BE49-F238E27FC236}">
                  <a16:creationId xmlns:a16="http://schemas.microsoft.com/office/drawing/2014/main" id="{A8CAC82A-8AE2-D947-EF48-95941B1150CF}"/>
                </a:ext>
              </a:extLst>
            </p:cNvPr>
            <p:cNvSpPr/>
            <p:nvPr/>
          </p:nvSpPr>
          <p:spPr>
            <a:xfrm>
              <a:off x="4973618" y="3563408"/>
              <a:ext cx="643545" cy="21159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mn-ea"/>
                  <a:cs typeface="Meiryo" charset="-128"/>
                </a:rPr>
                <a:t>ライブラリ</a:t>
              </a:r>
              <a:endParaRPr kumimoji="1" lang="en-US" altLang="ja-JP" sz="600" dirty="0">
                <a:solidFill>
                  <a:srgbClr val="FFFFFF"/>
                </a:solidFill>
                <a:latin typeface="+mn-ea"/>
                <a:cs typeface="Meiryo" charset="-128"/>
              </a:endParaRPr>
            </a:p>
          </p:txBody>
        </p:sp>
        <p:sp>
          <p:nvSpPr>
            <p:cNvPr id="159" name="テキスト ボックス 158">
              <a:extLst>
                <a:ext uri="{FF2B5EF4-FFF2-40B4-BE49-F238E27FC236}">
                  <a16:creationId xmlns:a16="http://schemas.microsoft.com/office/drawing/2014/main" id="{863C37EA-4F5F-1602-AF04-7DEBE21E3659}"/>
                </a:ext>
              </a:extLst>
            </p:cNvPr>
            <p:cNvSpPr txBox="1"/>
            <p:nvPr/>
          </p:nvSpPr>
          <p:spPr>
            <a:xfrm>
              <a:off x="4936567" y="2934628"/>
              <a:ext cx="715549" cy="215444"/>
            </a:xfrm>
            <a:prstGeom prst="rect">
              <a:avLst/>
            </a:prstGeom>
            <a:noFill/>
          </p:spPr>
          <p:txBody>
            <a:bodyPr wrap="square" rtlCol="0">
              <a:spAutoFit/>
            </a:bodyPr>
            <a:lstStyle/>
            <a:p>
              <a:pPr algn="ctr"/>
              <a:r>
                <a:rPr kumimoji="1" lang="ja-JP" altLang="en-US" sz="800">
                  <a:solidFill>
                    <a:schemeClr val="bg1"/>
                  </a:solidFill>
                  <a:latin typeface="Meiryo" charset="-128"/>
                  <a:ea typeface="Meiryo" charset="-128"/>
                  <a:cs typeface="Meiryo" charset="-128"/>
                </a:rPr>
                <a:t>コンテナ</a:t>
              </a:r>
            </a:p>
          </p:txBody>
        </p:sp>
      </p:grpSp>
      <p:cxnSp>
        <p:nvCxnSpPr>
          <p:cNvPr id="22" name="曲線コネクタ 21">
            <a:extLst>
              <a:ext uri="{FF2B5EF4-FFF2-40B4-BE49-F238E27FC236}">
                <a16:creationId xmlns:a16="http://schemas.microsoft.com/office/drawing/2014/main" id="{6FF57D58-5286-40B0-AFAF-EEA839B30716}"/>
              </a:ext>
            </a:extLst>
          </p:cNvPr>
          <p:cNvCxnSpPr>
            <a:cxnSpLocks/>
            <a:endCxn id="147" idx="0"/>
          </p:cNvCxnSpPr>
          <p:nvPr/>
        </p:nvCxnSpPr>
        <p:spPr>
          <a:xfrm rot="10800000" flipV="1">
            <a:off x="809321" y="1866878"/>
            <a:ext cx="4123185" cy="1445518"/>
          </a:xfrm>
          <a:prstGeom prst="curvedConnector2">
            <a:avLst/>
          </a:prstGeom>
          <a:ln w="38100">
            <a:solidFill>
              <a:schemeClr val="accent6"/>
            </a:solidFill>
            <a:prstDash val="sysDot"/>
            <a:tailEnd type="triangle"/>
          </a:ln>
        </p:spPr>
        <p:style>
          <a:lnRef idx="2">
            <a:schemeClr val="accent1"/>
          </a:lnRef>
          <a:fillRef idx="0">
            <a:schemeClr val="accent1"/>
          </a:fillRef>
          <a:effectRef idx="1">
            <a:schemeClr val="accent1"/>
          </a:effectRef>
          <a:fontRef idx="minor">
            <a:schemeClr val="tx1"/>
          </a:fontRef>
        </p:style>
      </p:cxnSp>
      <p:cxnSp>
        <p:nvCxnSpPr>
          <p:cNvPr id="160" name="曲線コネクタ 159">
            <a:extLst>
              <a:ext uri="{FF2B5EF4-FFF2-40B4-BE49-F238E27FC236}">
                <a16:creationId xmlns:a16="http://schemas.microsoft.com/office/drawing/2014/main" id="{8C9D5B1B-AD0C-E5F1-BFA5-5E353FC6AAE8}"/>
              </a:ext>
            </a:extLst>
          </p:cNvPr>
          <p:cNvCxnSpPr>
            <a:cxnSpLocks/>
            <a:endCxn id="153" idx="0"/>
          </p:cNvCxnSpPr>
          <p:nvPr/>
        </p:nvCxnSpPr>
        <p:spPr>
          <a:xfrm rot="10800000" flipV="1">
            <a:off x="2104720" y="2789804"/>
            <a:ext cx="4351082" cy="522591"/>
          </a:xfrm>
          <a:prstGeom prst="curvedConnector2">
            <a:avLst/>
          </a:prstGeom>
          <a:ln w="38100">
            <a:solidFill>
              <a:schemeClr val="accent6"/>
            </a:solidFill>
            <a:prstDash val="sysDot"/>
            <a:tailEnd type="triangle"/>
          </a:ln>
        </p:spPr>
        <p:style>
          <a:lnRef idx="2">
            <a:schemeClr val="accent1"/>
          </a:lnRef>
          <a:fillRef idx="0">
            <a:schemeClr val="accent1"/>
          </a:fillRef>
          <a:effectRef idx="1">
            <a:schemeClr val="accent1"/>
          </a:effectRef>
          <a:fontRef idx="minor">
            <a:schemeClr val="tx1"/>
          </a:fontRef>
        </p:style>
      </p:cxnSp>
      <p:cxnSp>
        <p:nvCxnSpPr>
          <p:cNvPr id="161" name="曲線コネクタ 160">
            <a:extLst>
              <a:ext uri="{FF2B5EF4-FFF2-40B4-BE49-F238E27FC236}">
                <a16:creationId xmlns:a16="http://schemas.microsoft.com/office/drawing/2014/main" id="{857FDCB9-A856-F02B-6D30-8874CA513E3C}"/>
              </a:ext>
            </a:extLst>
          </p:cNvPr>
          <p:cNvCxnSpPr>
            <a:cxnSpLocks/>
            <a:endCxn id="159" idx="0"/>
          </p:cNvCxnSpPr>
          <p:nvPr/>
        </p:nvCxnSpPr>
        <p:spPr>
          <a:xfrm rot="10800000">
            <a:off x="3366887" y="3312396"/>
            <a:ext cx="1565621" cy="433698"/>
          </a:xfrm>
          <a:prstGeom prst="curvedConnector4">
            <a:avLst>
              <a:gd name="adj1" fmla="val 38574"/>
              <a:gd name="adj2" fmla="val 152709"/>
            </a:avLst>
          </a:prstGeom>
          <a:ln w="38100">
            <a:solidFill>
              <a:schemeClr val="accent6"/>
            </a:solidFill>
            <a:prstDash val="sysDot"/>
            <a:tailEnd type="triangle"/>
          </a:ln>
        </p:spPr>
        <p:style>
          <a:lnRef idx="2">
            <a:schemeClr val="accent1"/>
          </a:lnRef>
          <a:fillRef idx="0">
            <a:schemeClr val="accent1"/>
          </a:fillRef>
          <a:effectRef idx="1">
            <a:schemeClr val="accent1"/>
          </a:effectRef>
          <a:fontRef idx="minor">
            <a:schemeClr val="tx1"/>
          </a:fontRef>
        </p:style>
      </p:cxnSp>
      <p:sp>
        <p:nvSpPr>
          <p:cNvPr id="164" name="テキスト ボックス 163">
            <a:extLst>
              <a:ext uri="{FF2B5EF4-FFF2-40B4-BE49-F238E27FC236}">
                <a16:creationId xmlns:a16="http://schemas.microsoft.com/office/drawing/2014/main" id="{6428F426-A2C3-DF88-7F27-0A61E62A9CBC}"/>
              </a:ext>
            </a:extLst>
          </p:cNvPr>
          <p:cNvSpPr txBox="1"/>
          <p:nvPr/>
        </p:nvSpPr>
        <p:spPr>
          <a:xfrm>
            <a:off x="420909" y="1447476"/>
            <a:ext cx="4083169" cy="338554"/>
          </a:xfrm>
          <a:prstGeom prst="rect">
            <a:avLst/>
          </a:prstGeom>
          <a:noFill/>
        </p:spPr>
        <p:txBody>
          <a:bodyPr wrap="none" rtlCol="0">
            <a:spAutoFit/>
          </a:bodyPr>
          <a:lstStyle/>
          <a:p>
            <a:r>
              <a:rPr kumimoji="1" lang="ja-JP" altLang="en-US" sz="1600">
                <a:solidFill>
                  <a:schemeClr val="accent6">
                    <a:lumMod val="75000"/>
                  </a:schemeClr>
                </a:solidFill>
                <a:latin typeface="Meiryo" panose="020B0604030504040204" pitchFamily="34" charset="-128"/>
                <a:ea typeface="Meiryo" panose="020B0604030504040204" pitchFamily="34" charset="-128"/>
              </a:rPr>
              <a:t>コンテナ・レベルで稼働は保証されている</a:t>
            </a:r>
            <a:endParaRPr kumimoji="1" lang="en-US" altLang="ja-JP" sz="1600" dirty="0">
              <a:solidFill>
                <a:schemeClr val="accent6">
                  <a:lumMod val="75000"/>
                </a:schemeClr>
              </a:solidFill>
              <a:latin typeface="Meiryo" panose="020B0604030504040204" pitchFamily="34" charset="-128"/>
              <a:ea typeface="Meiryo" panose="020B0604030504040204" pitchFamily="34" charset="-128"/>
            </a:endParaRPr>
          </a:p>
        </p:txBody>
      </p:sp>
      <p:sp>
        <p:nvSpPr>
          <p:cNvPr id="165" name="等号 164">
            <a:extLst>
              <a:ext uri="{FF2B5EF4-FFF2-40B4-BE49-F238E27FC236}">
                <a16:creationId xmlns:a16="http://schemas.microsoft.com/office/drawing/2014/main" id="{4EBD85F7-5EAD-37B6-399E-949E71600E36}"/>
              </a:ext>
            </a:extLst>
          </p:cNvPr>
          <p:cNvSpPr/>
          <p:nvPr/>
        </p:nvSpPr>
        <p:spPr>
          <a:xfrm>
            <a:off x="4373121" y="4286509"/>
            <a:ext cx="397758" cy="385220"/>
          </a:xfrm>
          <a:prstGeom prst="mathEqual">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6" name="テキスト ボックス 165">
            <a:extLst>
              <a:ext uri="{FF2B5EF4-FFF2-40B4-BE49-F238E27FC236}">
                <a16:creationId xmlns:a16="http://schemas.microsoft.com/office/drawing/2014/main" id="{DFC0C27B-279E-A6E8-1873-D8585A7F0234}"/>
              </a:ext>
            </a:extLst>
          </p:cNvPr>
          <p:cNvSpPr txBox="1"/>
          <p:nvPr/>
        </p:nvSpPr>
        <p:spPr>
          <a:xfrm>
            <a:off x="1301253" y="949665"/>
            <a:ext cx="2031325" cy="369332"/>
          </a:xfrm>
          <a:prstGeom prst="rect">
            <a:avLst/>
          </a:prstGeom>
          <a:noFill/>
        </p:spPr>
        <p:txBody>
          <a:bodyPr wrap="none" rtlCol="0">
            <a:spAutoFit/>
          </a:bodyPr>
          <a:lstStyle/>
          <a:p>
            <a:pPr algn="ctr"/>
            <a:r>
              <a:rPr lang="ja-JP" altLang="en-US">
                <a:solidFill>
                  <a:srgbClr val="376092"/>
                </a:solidFill>
                <a:latin typeface="Meiryo" charset="-128"/>
                <a:ea typeface="Meiryo" charset="-128"/>
                <a:cs typeface="Meiryo" charset="-128"/>
              </a:rPr>
              <a:t>他のシステム環境</a:t>
            </a:r>
            <a:endParaRPr kumimoji="1" lang="ja-JP" altLang="en-US" dirty="0">
              <a:solidFill>
                <a:srgbClr val="376092"/>
              </a:solidFill>
              <a:latin typeface="Meiryo" charset="-128"/>
              <a:ea typeface="Meiryo" charset="-128"/>
              <a:cs typeface="Meiryo" charset="-128"/>
            </a:endParaRPr>
          </a:p>
        </p:txBody>
      </p:sp>
      <p:sp>
        <p:nvSpPr>
          <p:cNvPr id="4" name="左矢印 3">
            <a:extLst>
              <a:ext uri="{FF2B5EF4-FFF2-40B4-BE49-F238E27FC236}">
                <a16:creationId xmlns:a16="http://schemas.microsoft.com/office/drawing/2014/main" id="{47089485-B550-7804-8413-62E65D0C5CBE}"/>
              </a:ext>
            </a:extLst>
          </p:cNvPr>
          <p:cNvSpPr/>
          <p:nvPr/>
        </p:nvSpPr>
        <p:spPr>
          <a:xfrm>
            <a:off x="4185002" y="957472"/>
            <a:ext cx="760028" cy="369332"/>
          </a:xfrm>
          <a:prstGeom prst="lef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不等号 4">
            <a:extLst>
              <a:ext uri="{FF2B5EF4-FFF2-40B4-BE49-F238E27FC236}">
                <a16:creationId xmlns:a16="http://schemas.microsoft.com/office/drawing/2014/main" id="{A64A13E5-0438-0F8B-858A-C39582E015EA}"/>
              </a:ext>
            </a:extLst>
          </p:cNvPr>
          <p:cNvSpPr/>
          <p:nvPr/>
        </p:nvSpPr>
        <p:spPr>
          <a:xfrm>
            <a:off x="4383077" y="4911748"/>
            <a:ext cx="397757" cy="379652"/>
          </a:xfrm>
          <a:prstGeom prst="mathNotEqual">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8" name="不等号 167">
            <a:extLst>
              <a:ext uri="{FF2B5EF4-FFF2-40B4-BE49-F238E27FC236}">
                <a16:creationId xmlns:a16="http://schemas.microsoft.com/office/drawing/2014/main" id="{78B7D66E-DF72-5CCE-5F3F-A6868F8F8357}"/>
              </a:ext>
            </a:extLst>
          </p:cNvPr>
          <p:cNvSpPr/>
          <p:nvPr/>
        </p:nvSpPr>
        <p:spPr>
          <a:xfrm>
            <a:off x="4383077" y="5767878"/>
            <a:ext cx="397757" cy="379652"/>
          </a:xfrm>
          <a:prstGeom prst="mathNotEqual">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3585819448"/>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1583E94-7FDE-A8CC-1DAE-B4CDDFE66E7D}"/>
            </a:ext>
          </a:extLst>
        </p:cNvPr>
        <p:cNvGrpSpPr/>
        <p:nvPr/>
      </p:nvGrpSpPr>
      <p:grpSpPr>
        <a:xfrm>
          <a:off x="0" y="0"/>
          <a:ext cx="0" cy="0"/>
          <a:chOff x="0" y="0"/>
          <a:chExt cx="0" cy="0"/>
        </a:xfrm>
      </p:grpSpPr>
      <p:sp>
        <p:nvSpPr>
          <p:cNvPr id="66" name="正方形/長方形 65">
            <a:extLst>
              <a:ext uri="{FF2B5EF4-FFF2-40B4-BE49-F238E27FC236}">
                <a16:creationId xmlns:a16="http://schemas.microsoft.com/office/drawing/2014/main" id="{4F396AF1-3226-8EA0-6813-342C8B3A3C59}"/>
              </a:ext>
            </a:extLst>
          </p:cNvPr>
          <p:cNvSpPr/>
          <p:nvPr/>
        </p:nvSpPr>
        <p:spPr>
          <a:xfrm flipH="1">
            <a:off x="5794269" y="1881132"/>
            <a:ext cx="2335427" cy="3163329"/>
          </a:xfrm>
          <a:prstGeom prst="rect">
            <a:avLst/>
          </a:prstGeom>
          <a:solidFill>
            <a:schemeClr val="tx2">
              <a:lumMod val="40000"/>
              <a:lumOff val="60000"/>
            </a:schemeClr>
          </a:solidFill>
          <a:ln w="12700">
            <a:solidFill>
              <a:schemeClr val="accent1">
                <a:lumMod val="20000"/>
                <a:lumOff val="8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7" name="正方形/長方形 66">
            <a:extLst>
              <a:ext uri="{FF2B5EF4-FFF2-40B4-BE49-F238E27FC236}">
                <a16:creationId xmlns:a16="http://schemas.microsoft.com/office/drawing/2014/main" id="{DC7C9A7E-5764-E77A-6BBA-0E5803D93EE9}"/>
              </a:ext>
            </a:extLst>
          </p:cNvPr>
          <p:cNvSpPr/>
          <p:nvPr/>
        </p:nvSpPr>
        <p:spPr>
          <a:xfrm flipH="1">
            <a:off x="5865893" y="1965771"/>
            <a:ext cx="2335427" cy="3163329"/>
          </a:xfrm>
          <a:prstGeom prst="rect">
            <a:avLst/>
          </a:prstGeom>
          <a:solidFill>
            <a:schemeClr val="tx2">
              <a:lumMod val="40000"/>
              <a:lumOff val="60000"/>
            </a:schemeClr>
          </a:solidFill>
          <a:ln w="12700">
            <a:solidFill>
              <a:schemeClr val="accent1">
                <a:lumMod val="20000"/>
                <a:lumOff val="8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8" name="正方形/長方形 67">
            <a:extLst>
              <a:ext uri="{FF2B5EF4-FFF2-40B4-BE49-F238E27FC236}">
                <a16:creationId xmlns:a16="http://schemas.microsoft.com/office/drawing/2014/main" id="{4EC5DDFE-5346-58A6-7091-E553E5D39FF0}"/>
              </a:ext>
            </a:extLst>
          </p:cNvPr>
          <p:cNvSpPr/>
          <p:nvPr/>
        </p:nvSpPr>
        <p:spPr>
          <a:xfrm flipH="1">
            <a:off x="5937517" y="2050409"/>
            <a:ext cx="2335427" cy="3163329"/>
          </a:xfrm>
          <a:prstGeom prst="rect">
            <a:avLst/>
          </a:prstGeom>
          <a:solidFill>
            <a:schemeClr val="tx2">
              <a:lumMod val="40000"/>
              <a:lumOff val="60000"/>
            </a:schemeClr>
          </a:solidFill>
          <a:ln w="12700">
            <a:solidFill>
              <a:schemeClr val="accent1">
                <a:lumMod val="20000"/>
                <a:lumOff val="8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7" name="正方形/長方形 76">
            <a:extLst>
              <a:ext uri="{FF2B5EF4-FFF2-40B4-BE49-F238E27FC236}">
                <a16:creationId xmlns:a16="http://schemas.microsoft.com/office/drawing/2014/main" id="{B836E0A3-EF02-076F-F70B-974E8C4873C7}"/>
              </a:ext>
            </a:extLst>
          </p:cNvPr>
          <p:cNvSpPr/>
          <p:nvPr/>
        </p:nvSpPr>
        <p:spPr>
          <a:xfrm flipH="1">
            <a:off x="6011013" y="2135048"/>
            <a:ext cx="2335427" cy="3163329"/>
          </a:xfrm>
          <a:prstGeom prst="rect">
            <a:avLst/>
          </a:prstGeom>
          <a:solidFill>
            <a:schemeClr val="tx2">
              <a:lumMod val="40000"/>
              <a:lumOff val="60000"/>
            </a:schemeClr>
          </a:solidFill>
          <a:ln w="12700">
            <a:solidFill>
              <a:schemeClr val="accent1">
                <a:lumMod val="20000"/>
                <a:lumOff val="8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8" name="正方形/長方形 77">
            <a:extLst>
              <a:ext uri="{FF2B5EF4-FFF2-40B4-BE49-F238E27FC236}">
                <a16:creationId xmlns:a16="http://schemas.microsoft.com/office/drawing/2014/main" id="{CA24DE9B-B7A7-E19E-1E7F-DB60307B7662}"/>
              </a:ext>
            </a:extLst>
          </p:cNvPr>
          <p:cNvSpPr/>
          <p:nvPr/>
        </p:nvSpPr>
        <p:spPr>
          <a:xfrm flipH="1">
            <a:off x="6087535" y="2219687"/>
            <a:ext cx="2335427" cy="3163329"/>
          </a:xfrm>
          <a:prstGeom prst="rect">
            <a:avLst/>
          </a:prstGeom>
          <a:solidFill>
            <a:schemeClr val="tx2">
              <a:lumMod val="40000"/>
              <a:lumOff val="60000"/>
            </a:schemeClr>
          </a:solidFill>
          <a:ln w="12700">
            <a:solidFill>
              <a:schemeClr val="accent1">
                <a:lumMod val="20000"/>
                <a:lumOff val="8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9" name="正方形/長方形 78">
            <a:extLst>
              <a:ext uri="{FF2B5EF4-FFF2-40B4-BE49-F238E27FC236}">
                <a16:creationId xmlns:a16="http://schemas.microsoft.com/office/drawing/2014/main" id="{071B9C8B-A314-84A0-1C0D-439B520AA9BA}"/>
              </a:ext>
            </a:extLst>
          </p:cNvPr>
          <p:cNvSpPr/>
          <p:nvPr/>
        </p:nvSpPr>
        <p:spPr>
          <a:xfrm flipH="1">
            <a:off x="6157287" y="2297700"/>
            <a:ext cx="2335427" cy="3163329"/>
          </a:xfrm>
          <a:prstGeom prst="rect">
            <a:avLst/>
          </a:prstGeom>
          <a:solidFill>
            <a:schemeClr val="tx2">
              <a:lumMod val="40000"/>
              <a:lumOff val="60000"/>
            </a:schemeClr>
          </a:solidFill>
          <a:ln w="12700">
            <a:solidFill>
              <a:schemeClr val="accent1">
                <a:lumMod val="20000"/>
                <a:lumOff val="8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0" name="正方形/長方形 79">
            <a:extLst>
              <a:ext uri="{FF2B5EF4-FFF2-40B4-BE49-F238E27FC236}">
                <a16:creationId xmlns:a16="http://schemas.microsoft.com/office/drawing/2014/main" id="{96BB9D70-E1CC-D843-555E-A80ADFEDC0C5}"/>
              </a:ext>
            </a:extLst>
          </p:cNvPr>
          <p:cNvSpPr/>
          <p:nvPr/>
        </p:nvSpPr>
        <p:spPr>
          <a:xfrm flipH="1">
            <a:off x="6230146" y="2388964"/>
            <a:ext cx="2335427" cy="3163329"/>
          </a:xfrm>
          <a:prstGeom prst="rect">
            <a:avLst/>
          </a:prstGeom>
          <a:solidFill>
            <a:schemeClr val="tx2">
              <a:lumMod val="40000"/>
              <a:lumOff val="60000"/>
            </a:schemeClr>
          </a:solidFill>
          <a:ln w="12700">
            <a:solidFill>
              <a:schemeClr val="accent1">
                <a:lumMod val="20000"/>
                <a:lumOff val="8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1" name="正方形/長方形 80">
            <a:extLst>
              <a:ext uri="{FF2B5EF4-FFF2-40B4-BE49-F238E27FC236}">
                <a16:creationId xmlns:a16="http://schemas.microsoft.com/office/drawing/2014/main" id="{E8411747-E203-4829-2CBC-A33B753E3E29}"/>
              </a:ext>
            </a:extLst>
          </p:cNvPr>
          <p:cNvSpPr/>
          <p:nvPr/>
        </p:nvSpPr>
        <p:spPr>
          <a:xfrm flipH="1">
            <a:off x="6304279" y="2500107"/>
            <a:ext cx="2335427" cy="3163329"/>
          </a:xfrm>
          <a:prstGeom prst="rect">
            <a:avLst/>
          </a:prstGeom>
          <a:solidFill>
            <a:schemeClr val="tx2">
              <a:lumMod val="40000"/>
              <a:lumOff val="60000"/>
            </a:schemeClr>
          </a:solidFill>
          <a:ln w="12700">
            <a:solidFill>
              <a:schemeClr val="accent1">
                <a:lumMod val="20000"/>
                <a:lumOff val="8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0" name="正方形/長方形 59">
            <a:extLst>
              <a:ext uri="{FF2B5EF4-FFF2-40B4-BE49-F238E27FC236}">
                <a16:creationId xmlns:a16="http://schemas.microsoft.com/office/drawing/2014/main" id="{EA441737-8A58-9B22-64A0-215E5CB853F3}"/>
              </a:ext>
            </a:extLst>
          </p:cNvPr>
          <p:cNvSpPr/>
          <p:nvPr/>
        </p:nvSpPr>
        <p:spPr>
          <a:xfrm>
            <a:off x="1019890" y="1875377"/>
            <a:ext cx="2335427" cy="3163329"/>
          </a:xfrm>
          <a:prstGeom prst="rect">
            <a:avLst/>
          </a:prstGeom>
          <a:solidFill>
            <a:schemeClr val="accent2">
              <a:lumMod val="60000"/>
              <a:lumOff val="40000"/>
            </a:schemeClr>
          </a:solidFill>
          <a:ln w="12700">
            <a:solidFill>
              <a:schemeClr val="accent2">
                <a:lumMod val="20000"/>
                <a:lumOff val="8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2" name="正方形/長方形 61">
            <a:extLst>
              <a:ext uri="{FF2B5EF4-FFF2-40B4-BE49-F238E27FC236}">
                <a16:creationId xmlns:a16="http://schemas.microsoft.com/office/drawing/2014/main" id="{9146B1BF-89BE-1E2E-EB40-32FB69B8D35E}"/>
              </a:ext>
            </a:extLst>
          </p:cNvPr>
          <p:cNvSpPr/>
          <p:nvPr/>
        </p:nvSpPr>
        <p:spPr>
          <a:xfrm>
            <a:off x="948266" y="1960016"/>
            <a:ext cx="2335427" cy="3163329"/>
          </a:xfrm>
          <a:prstGeom prst="rect">
            <a:avLst/>
          </a:prstGeom>
          <a:solidFill>
            <a:schemeClr val="accent2">
              <a:lumMod val="60000"/>
              <a:lumOff val="40000"/>
            </a:schemeClr>
          </a:solidFill>
          <a:ln w="12700">
            <a:solidFill>
              <a:schemeClr val="accent2">
                <a:lumMod val="20000"/>
                <a:lumOff val="8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3" name="正方形/長方形 62">
            <a:extLst>
              <a:ext uri="{FF2B5EF4-FFF2-40B4-BE49-F238E27FC236}">
                <a16:creationId xmlns:a16="http://schemas.microsoft.com/office/drawing/2014/main" id="{805B74C9-C194-6619-DC7D-C091F87DC458}"/>
              </a:ext>
            </a:extLst>
          </p:cNvPr>
          <p:cNvSpPr/>
          <p:nvPr/>
        </p:nvSpPr>
        <p:spPr>
          <a:xfrm>
            <a:off x="876642" y="2044654"/>
            <a:ext cx="2335427" cy="3163329"/>
          </a:xfrm>
          <a:prstGeom prst="rect">
            <a:avLst/>
          </a:prstGeom>
          <a:solidFill>
            <a:schemeClr val="accent2">
              <a:lumMod val="60000"/>
              <a:lumOff val="40000"/>
            </a:schemeClr>
          </a:solidFill>
          <a:ln w="12700">
            <a:solidFill>
              <a:schemeClr val="accent2">
                <a:lumMod val="20000"/>
                <a:lumOff val="8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5" name="正方形/長方形 64">
            <a:extLst>
              <a:ext uri="{FF2B5EF4-FFF2-40B4-BE49-F238E27FC236}">
                <a16:creationId xmlns:a16="http://schemas.microsoft.com/office/drawing/2014/main" id="{593D2AE4-0E82-590C-86A8-96049242CE14}"/>
              </a:ext>
            </a:extLst>
          </p:cNvPr>
          <p:cNvSpPr/>
          <p:nvPr/>
        </p:nvSpPr>
        <p:spPr>
          <a:xfrm>
            <a:off x="803146" y="2129293"/>
            <a:ext cx="2335427" cy="3163329"/>
          </a:xfrm>
          <a:prstGeom prst="rect">
            <a:avLst/>
          </a:prstGeom>
          <a:solidFill>
            <a:schemeClr val="accent2">
              <a:lumMod val="60000"/>
              <a:lumOff val="40000"/>
            </a:schemeClr>
          </a:solidFill>
          <a:ln w="12700">
            <a:solidFill>
              <a:schemeClr val="accent2">
                <a:lumMod val="20000"/>
                <a:lumOff val="8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8" name="正方形/長方形 57">
            <a:extLst>
              <a:ext uri="{FF2B5EF4-FFF2-40B4-BE49-F238E27FC236}">
                <a16:creationId xmlns:a16="http://schemas.microsoft.com/office/drawing/2014/main" id="{5F2BD328-F6D9-BCE4-0FCC-9B003B099B1D}"/>
              </a:ext>
            </a:extLst>
          </p:cNvPr>
          <p:cNvSpPr/>
          <p:nvPr/>
        </p:nvSpPr>
        <p:spPr>
          <a:xfrm>
            <a:off x="726624" y="2213932"/>
            <a:ext cx="2335427" cy="3163329"/>
          </a:xfrm>
          <a:prstGeom prst="rect">
            <a:avLst/>
          </a:prstGeom>
          <a:solidFill>
            <a:schemeClr val="accent2">
              <a:lumMod val="60000"/>
              <a:lumOff val="40000"/>
            </a:schemeClr>
          </a:solidFill>
          <a:ln w="12700">
            <a:solidFill>
              <a:schemeClr val="accent2">
                <a:lumMod val="20000"/>
                <a:lumOff val="8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9" name="正方形/長方形 58">
            <a:extLst>
              <a:ext uri="{FF2B5EF4-FFF2-40B4-BE49-F238E27FC236}">
                <a16:creationId xmlns:a16="http://schemas.microsoft.com/office/drawing/2014/main" id="{C738B7F2-F8AD-234E-ACA3-304827C199C5}"/>
              </a:ext>
            </a:extLst>
          </p:cNvPr>
          <p:cNvSpPr/>
          <p:nvPr/>
        </p:nvSpPr>
        <p:spPr>
          <a:xfrm>
            <a:off x="656872" y="2291945"/>
            <a:ext cx="2335427" cy="3163329"/>
          </a:xfrm>
          <a:prstGeom prst="rect">
            <a:avLst/>
          </a:prstGeom>
          <a:solidFill>
            <a:schemeClr val="accent2">
              <a:lumMod val="60000"/>
              <a:lumOff val="40000"/>
            </a:schemeClr>
          </a:solidFill>
          <a:ln w="12700">
            <a:solidFill>
              <a:schemeClr val="accent2">
                <a:lumMod val="20000"/>
                <a:lumOff val="8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7" name="正方形/長方形 56">
            <a:extLst>
              <a:ext uri="{FF2B5EF4-FFF2-40B4-BE49-F238E27FC236}">
                <a16:creationId xmlns:a16="http://schemas.microsoft.com/office/drawing/2014/main" id="{BC4E61D3-501E-2FC5-7A96-CBDE82C005E5}"/>
              </a:ext>
            </a:extLst>
          </p:cNvPr>
          <p:cNvSpPr/>
          <p:nvPr/>
        </p:nvSpPr>
        <p:spPr>
          <a:xfrm>
            <a:off x="584013" y="2383209"/>
            <a:ext cx="2335427" cy="3163329"/>
          </a:xfrm>
          <a:prstGeom prst="rect">
            <a:avLst/>
          </a:prstGeom>
          <a:solidFill>
            <a:schemeClr val="accent2">
              <a:lumMod val="60000"/>
              <a:lumOff val="40000"/>
            </a:schemeClr>
          </a:solidFill>
          <a:ln w="12700">
            <a:solidFill>
              <a:schemeClr val="accent2">
                <a:lumMod val="20000"/>
                <a:lumOff val="8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6" name="正方形/長方形 55">
            <a:extLst>
              <a:ext uri="{FF2B5EF4-FFF2-40B4-BE49-F238E27FC236}">
                <a16:creationId xmlns:a16="http://schemas.microsoft.com/office/drawing/2014/main" id="{641516C2-17F4-4993-EBAF-6E462AC2F7C4}"/>
              </a:ext>
            </a:extLst>
          </p:cNvPr>
          <p:cNvSpPr/>
          <p:nvPr/>
        </p:nvSpPr>
        <p:spPr>
          <a:xfrm>
            <a:off x="509880" y="2494352"/>
            <a:ext cx="2335427" cy="3163329"/>
          </a:xfrm>
          <a:prstGeom prst="rect">
            <a:avLst/>
          </a:prstGeom>
          <a:solidFill>
            <a:schemeClr val="accent2">
              <a:lumMod val="60000"/>
              <a:lumOff val="40000"/>
            </a:schemeClr>
          </a:solidFill>
          <a:ln w="12700">
            <a:solidFill>
              <a:schemeClr val="accent2">
                <a:lumMod val="20000"/>
                <a:lumOff val="8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4" name="正方形/長方形 83">
            <a:extLst>
              <a:ext uri="{FF2B5EF4-FFF2-40B4-BE49-F238E27FC236}">
                <a16:creationId xmlns:a16="http://schemas.microsoft.com/office/drawing/2014/main" id="{3116F63F-A5F7-5565-B836-095EF4F32C37}"/>
              </a:ext>
            </a:extLst>
          </p:cNvPr>
          <p:cNvSpPr/>
          <p:nvPr/>
        </p:nvSpPr>
        <p:spPr>
          <a:xfrm>
            <a:off x="3415818" y="2638625"/>
            <a:ext cx="2335427" cy="3163329"/>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2" name="正方形/長方形 81">
            <a:extLst>
              <a:ext uri="{FF2B5EF4-FFF2-40B4-BE49-F238E27FC236}">
                <a16:creationId xmlns:a16="http://schemas.microsoft.com/office/drawing/2014/main" id="{4EC51D9C-E13D-7058-76C2-170742027F82}"/>
              </a:ext>
            </a:extLst>
          </p:cNvPr>
          <p:cNvSpPr/>
          <p:nvPr/>
        </p:nvSpPr>
        <p:spPr>
          <a:xfrm>
            <a:off x="6387626" y="2638625"/>
            <a:ext cx="2335427" cy="3163329"/>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正方形/長方形 3">
            <a:extLst>
              <a:ext uri="{FF2B5EF4-FFF2-40B4-BE49-F238E27FC236}">
                <a16:creationId xmlns:a16="http://schemas.microsoft.com/office/drawing/2014/main" id="{381A0364-F958-2E70-A46C-FF68C51793B6}"/>
              </a:ext>
            </a:extLst>
          </p:cNvPr>
          <p:cNvSpPr/>
          <p:nvPr/>
        </p:nvSpPr>
        <p:spPr>
          <a:xfrm>
            <a:off x="434827" y="2638625"/>
            <a:ext cx="2335427" cy="3163329"/>
          </a:xfrm>
          <a:prstGeom prst="rect">
            <a:avLst/>
          </a:prstGeom>
          <a:solidFill>
            <a:schemeClr val="accent2">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5" name="タイトル 44">
            <a:extLst>
              <a:ext uri="{FF2B5EF4-FFF2-40B4-BE49-F238E27FC236}">
                <a16:creationId xmlns:a16="http://schemas.microsoft.com/office/drawing/2014/main" id="{98B89BB0-84AC-25AD-86FF-AD97E8889EBA}"/>
              </a:ext>
            </a:extLst>
          </p:cNvPr>
          <p:cNvSpPr>
            <a:spLocks noGrp="1"/>
          </p:cNvSpPr>
          <p:nvPr>
            <p:ph type="title"/>
          </p:nvPr>
        </p:nvSpPr>
        <p:spPr/>
        <p:txBody>
          <a:bodyPr/>
          <a:lstStyle/>
          <a:p>
            <a:r>
              <a:rPr lang="ja-JP" altLang="en-US"/>
              <a:t>コンテナとハイブリッド・クラウド／マルチ・クラウド</a:t>
            </a:r>
            <a:endParaRPr kumimoji="1" lang="ja-JP" altLang="en-US" dirty="0"/>
          </a:p>
        </p:txBody>
      </p:sp>
      <p:sp>
        <p:nvSpPr>
          <p:cNvPr id="33" name="正方形/長方形 32">
            <a:extLst>
              <a:ext uri="{FF2B5EF4-FFF2-40B4-BE49-F238E27FC236}">
                <a16:creationId xmlns:a16="http://schemas.microsoft.com/office/drawing/2014/main" id="{FFAE87B4-4546-578A-9291-CC5CACF002F3}"/>
              </a:ext>
            </a:extLst>
          </p:cNvPr>
          <p:cNvSpPr/>
          <p:nvPr/>
        </p:nvSpPr>
        <p:spPr>
          <a:xfrm>
            <a:off x="6572280" y="4354677"/>
            <a:ext cx="1953584" cy="243967"/>
          </a:xfrm>
          <a:prstGeom prst="rect">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メイリオ"/>
                <a:ea typeface="メイリオ"/>
                <a:cs typeface="メイリオ"/>
              </a:rPr>
              <a:t>コンテナ管理</a:t>
            </a:r>
          </a:p>
        </p:txBody>
      </p:sp>
      <p:sp>
        <p:nvSpPr>
          <p:cNvPr id="53" name="正方形/長方形 52">
            <a:extLst>
              <a:ext uri="{FF2B5EF4-FFF2-40B4-BE49-F238E27FC236}">
                <a16:creationId xmlns:a16="http://schemas.microsoft.com/office/drawing/2014/main" id="{BF0D805C-BEB0-53F3-7CFC-CBA97B1BB1B2}"/>
              </a:ext>
            </a:extLst>
          </p:cNvPr>
          <p:cNvSpPr/>
          <p:nvPr/>
        </p:nvSpPr>
        <p:spPr>
          <a:xfrm>
            <a:off x="3590055" y="4347915"/>
            <a:ext cx="1953584" cy="243967"/>
          </a:xfrm>
          <a:prstGeom prst="rect">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メイリオ"/>
                <a:ea typeface="メイリオ"/>
                <a:cs typeface="メイリオ"/>
              </a:rPr>
              <a:t>コンテナ管理</a:t>
            </a:r>
          </a:p>
        </p:txBody>
      </p:sp>
      <p:sp>
        <p:nvSpPr>
          <p:cNvPr id="61" name="正方形/長方形 60">
            <a:extLst>
              <a:ext uri="{FF2B5EF4-FFF2-40B4-BE49-F238E27FC236}">
                <a16:creationId xmlns:a16="http://schemas.microsoft.com/office/drawing/2014/main" id="{5C028D67-15B5-DAB6-43E3-14FF6086FD66}"/>
              </a:ext>
            </a:extLst>
          </p:cNvPr>
          <p:cNvSpPr/>
          <p:nvPr/>
        </p:nvSpPr>
        <p:spPr>
          <a:xfrm>
            <a:off x="632673" y="4354265"/>
            <a:ext cx="1953584" cy="243967"/>
          </a:xfrm>
          <a:prstGeom prst="rect">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メイリオ"/>
                <a:ea typeface="メイリオ"/>
                <a:cs typeface="メイリオ"/>
              </a:rPr>
              <a:t>コンテナ管理</a:t>
            </a:r>
          </a:p>
        </p:txBody>
      </p:sp>
      <p:sp>
        <p:nvSpPr>
          <p:cNvPr id="15" name="テキスト ボックス 14">
            <a:extLst>
              <a:ext uri="{FF2B5EF4-FFF2-40B4-BE49-F238E27FC236}">
                <a16:creationId xmlns:a16="http://schemas.microsoft.com/office/drawing/2014/main" id="{49C112BF-3C15-581F-3FA4-975F0F792631}"/>
              </a:ext>
            </a:extLst>
          </p:cNvPr>
          <p:cNvSpPr txBox="1"/>
          <p:nvPr/>
        </p:nvSpPr>
        <p:spPr>
          <a:xfrm>
            <a:off x="6686000" y="5385387"/>
            <a:ext cx="1738681" cy="338554"/>
          </a:xfrm>
          <a:prstGeom prst="rect">
            <a:avLst/>
          </a:prstGeom>
          <a:noFill/>
        </p:spPr>
        <p:txBody>
          <a:bodyPr wrap="none" rtlCol="0">
            <a:spAutoFit/>
          </a:bodyPr>
          <a:lstStyle/>
          <a:p>
            <a:pPr algn="ctr"/>
            <a:r>
              <a:rPr kumimoji="1" lang="en-US" altLang="ja-JP" sz="1600" dirty="0">
                <a:solidFill>
                  <a:srgbClr val="0070C0"/>
                </a:solidFill>
                <a:latin typeface="Meiryo" charset="-128"/>
                <a:ea typeface="Meiryo" charset="-128"/>
                <a:cs typeface="Meiryo" charset="-128"/>
              </a:rPr>
              <a:t>Microsoft Azure</a:t>
            </a:r>
            <a:endParaRPr kumimoji="1" lang="ja-JP" altLang="en-US" sz="1600">
              <a:solidFill>
                <a:srgbClr val="0070C0"/>
              </a:solidFill>
              <a:latin typeface="Meiryo" charset="-128"/>
              <a:ea typeface="Meiryo" charset="-128"/>
              <a:cs typeface="Meiryo" charset="-128"/>
            </a:endParaRPr>
          </a:p>
        </p:txBody>
      </p:sp>
      <p:sp>
        <p:nvSpPr>
          <p:cNvPr id="69" name="テキスト ボックス 68">
            <a:extLst>
              <a:ext uri="{FF2B5EF4-FFF2-40B4-BE49-F238E27FC236}">
                <a16:creationId xmlns:a16="http://schemas.microsoft.com/office/drawing/2014/main" id="{E42A81BA-D29F-1C76-CDE9-0A40312A131E}"/>
              </a:ext>
            </a:extLst>
          </p:cNvPr>
          <p:cNvSpPr txBox="1"/>
          <p:nvPr/>
        </p:nvSpPr>
        <p:spPr>
          <a:xfrm>
            <a:off x="3671626" y="5385387"/>
            <a:ext cx="1826141" cy="338554"/>
          </a:xfrm>
          <a:prstGeom prst="rect">
            <a:avLst/>
          </a:prstGeom>
          <a:noFill/>
        </p:spPr>
        <p:txBody>
          <a:bodyPr wrap="none" rtlCol="0">
            <a:spAutoFit/>
          </a:bodyPr>
          <a:lstStyle/>
          <a:p>
            <a:pPr algn="ctr"/>
            <a:r>
              <a:rPr kumimoji="1" lang="ja-JP" altLang="en-US" sz="1600">
                <a:solidFill>
                  <a:srgbClr val="009051"/>
                </a:solidFill>
                <a:latin typeface="Meiryo" charset="-128"/>
                <a:ea typeface="Meiryo" charset="-128"/>
                <a:cs typeface="Meiryo" charset="-128"/>
              </a:rPr>
              <a:t>自社所有システム</a:t>
            </a:r>
            <a:endParaRPr kumimoji="1" lang="ja-JP" altLang="en-US" sz="1600" dirty="0">
              <a:solidFill>
                <a:srgbClr val="009051"/>
              </a:solidFill>
              <a:latin typeface="Meiryo" charset="-128"/>
              <a:ea typeface="Meiryo" charset="-128"/>
              <a:cs typeface="Meiryo" charset="-128"/>
            </a:endParaRPr>
          </a:p>
        </p:txBody>
      </p:sp>
      <p:sp>
        <p:nvSpPr>
          <p:cNvPr id="70" name="テキスト ボックス 69">
            <a:extLst>
              <a:ext uri="{FF2B5EF4-FFF2-40B4-BE49-F238E27FC236}">
                <a16:creationId xmlns:a16="http://schemas.microsoft.com/office/drawing/2014/main" id="{3620D4E6-AF8E-085C-7D04-633F8C4370FC}"/>
              </a:ext>
            </a:extLst>
          </p:cNvPr>
          <p:cNvSpPr txBox="1"/>
          <p:nvPr/>
        </p:nvSpPr>
        <p:spPr>
          <a:xfrm>
            <a:off x="1270379" y="5385387"/>
            <a:ext cx="654218" cy="338554"/>
          </a:xfrm>
          <a:prstGeom prst="rect">
            <a:avLst/>
          </a:prstGeom>
          <a:noFill/>
        </p:spPr>
        <p:txBody>
          <a:bodyPr wrap="none" rtlCol="0">
            <a:spAutoFit/>
          </a:bodyPr>
          <a:lstStyle/>
          <a:p>
            <a:pPr algn="ctr"/>
            <a:r>
              <a:rPr kumimoji="1" lang="en-US" altLang="ja-JP" sz="1600" dirty="0">
                <a:solidFill>
                  <a:schemeClr val="accent6">
                    <a:lumMod val="50000"/>
                  </a:schemeClr>
                </a:solidFill>
                <a:latin typeface="Meiryo" charset="-128"/>
                <a:ea typeface="Meiryo" charset="-128"/>
                <a:cs typeface="Meiryo" charset="-128"/>
              </a:rPr>
              <a:t>AWS</a:t>
            </a:r>
            <a:endParaRPr kumimoji="1" lang="ja-JP" altLang="en-US" sz="1600" dirty="0">
              <a:solidFill>
                <a:schemeClr val="accent6">
                  <a:lumMod val="50000"/>
                </a:schemeClr>
              </a:solidFill>
              <a:latin typeface="Meiryo" charset="-128"/>
              <a:ea typeface="Meiryo" charset="-128"/>
              <a:cs typeface="Meiryo" charset="-128"/>
            </a:endParaRPr>
          </a:p>
        </p:txBody>
      </p:sp>
      <p:grpSp>
        <p:nvGrpSpPr>
          <p:cNvPr id="40" name="グループ化 39">
            <a:extLst>
              <a:ext uri="{FF2B5EF4-FFF2-40B4-BE49-F238E27FC236}">
                <a16:creationId xmlns:a16="http://schemas.microsoft.com/office/drawing/2014/main" id="{C668C0A0-5052-E0F6-F838-C056791B716E}"/>
              </a:ext>
            </a:extLst>
          </p:cNvPr>
          <p:cNvGrpSpPr/>
          <p:nvPr/>
        </p:nvGrpSpPr>
        <p:grpSpPr>
          <a:xfrm>
            <a:off x="3490871" y="2994571"/>
            <a:ext cx="2148528" cy="1256294"/>
            <a:chOff x="437280" y="2836691"/>
            <a:chExt cx="2148528" cy="1256294"/>
          </a:xfrm>
        </p:grpSpPr>
        <p:sp>
          <p:nvSpPr>
            <p:cNvPr id="41" name="正方形/長方形 40">
              <a:extLst>
                <a:ext uri="{FF2B5EF4-FFF2-40B4-BE49-F238E27FC236}">
                  <a16:creationId xmlns:a16="http://schemas.microsoft.com/office/drawing/2014/main" id="{F9364689-EEC8-A494-E145-095B3FE75749}"/>
                </a:ext>
              </a:extLst>
            </p:cNvPr>
            <p:cNvSpPr/>
            <p:nvPr/>
          </p:nvSpPr>
          <p:spPr>
            <a:xfrm>
              <a:off x="437280" y="2836691"/>
              <a:ext cx="2148528" cy="1256294"/>
            </a:xfrm>
            <a:prstGeom prst="rect">
              <a:avLst/>
            </a:prstGeom>
            <a:solidFill>
              <a:schemeClr val="accent6">
                <a:lumMod val="20000"/>
                <a:lumOff val="80000"/>
              </a:schemeClr>
            </a:solidFill>
            <a:ln>
              <a:solidFill>
                <a:schemeClr val="accent6">
                  <a:lumMod val="50000"/>
                </a:schemeClr>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 name="正方形/長方形 41">
              <a:extLst>
                <a:ext uri="{FF2B5EF4-FFF2-40B4-BE49-F238E27FC236}">
                  <a16:creationId xmlns:a16="http://schemas.microsoft.com/office/drawing/2014/main" id="{D86B26EE-1E53-790F-8C4B-E52E0B39319D}"/>
                </a:ext>
              </a:extLst>
            </p:cNvPr>
            <p:cNvSpPr/>
            <p:nvPr/>
          </p:nvSpPr>
          <p:spPr>
            <a:xfrm>
              <a:off x="541617" y="3174781"/>
              <a:ext cx="1953584" cy="413415"/>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rgbClr val="FFFFFF"/>
                  </a:solidFill>
                  <a:latin typeface="メイリオ"/>
                  <a:ea typeface="メイリオ"/>
                  <a:cs typeface="メイリオ"/>
                </a:rPr>
                <a:t>アプリケーション</a:t>
              </a:r>
            </a:p>
          </p:txBody>
        </p:sp>
        <p:sp>
          <p:nvSpPr>
            <p:cNvPr id="43" name="正方形/長方形 42">
              <a:extLst>
                <a:ext uri="{FF2B5EF4-FFF2-40B4-BE49-F238E27FC236}">
                  <a16:creationId xmlns:a16="http://schemas.microsoft.com/office/drawing/2014/main" id="{1B51C232-3FBE-1141-EFD8-5D6BB7C4135A}"/>
                </a:ext>
              </a:extLst>
            </p:cNvPr>
            <p:cNvSpPr/>
            <p:nvPr/>
          </p:nvSpPr>
          <p:spPr>
            <a:xfrm>
              <a:off x="541617" y="3614404"/>
              <a:ext cx="1953584" cy="413415"/>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メイリオ"/>
                  <a:ea typeface="メイリオ"/>
                  <a:cs typeface="メイリオ"/>
                </a:rPr>
                <a:t>開発・実行環境</a:t>
              </a:r>
              <a:endParaRPr kumimoji="1" lang="en-US" altLang="ja-JP" sz="1200" dirty="0">
                <a:solidFill>
                  <a:srgbClr val="FFFFFF"/>
                </a:solidFill>
                <a:latin typeface="メイリオ"/>
                <a:ea typeface="メイリオ"/>
                <a:cs typeface="メイリオ"/>
              </a:endParaRPr>
            </a:p>
            <a:p>
              <a:pPr algn="ctr"/>
              <a:r>
                <a:rPr kumimoji="1" lang="ja-JP" altLang="en-US" sz="1200" dirty="0">
                  <a:solidFill>
                    <a:srgbClr val="FFFFFF"/>
                  </a:solidFill>
                  <a:latin typeface="メイリオ"/>
                  <a:ea typeface="メイリオ"/>
                  <a:cs typeface="メイリオ"/>
                </a:rPr>
                <a:t>ミドルウェア</a:t>
              </a:r>
              <a:endParaRPr kumimoji="1" lang="en-US" altLang="ja-JP" sz="1200" dirty="0">
                <a:solidFill>
                  <a:srgbClr val="FFFFFF"/>
                </a:solidFill>
                <a:latin typeface="メイリオ"/>
                <a:ea typeface="メイリオ"/>
                <a:cs typeface="メイリオ"/>
              </a:endParaRPr>
            </a:p>
          </p:txBody>
        </p:sp>
        <p:sp>
          <p:nvSpPr>
            <p:cNvPr id="44" name="テキスト ボックス 43">
              <a:extLst>
                <a:ext uri="{FF2B5EF4-FFF2-40B4-BE49-F238E27FC236}">
                  <a16:creationId xmlns:a16="http://schemas.microsoft.com/office/drawing/2014/main" id="{3C7BC760-D694-C9EB-3362-72B186DE0027}"/>
                </a:ext>
              </a:extLst>
            </p:cNvPr>
            <p:cNvSpPr txBox="1"/>
            <p:nvPr/>
          </p:nvSpPr>
          <p:spPr>
            <a:xfrm>
              <a:off x="447369" y="2876213"/>
              <a:ext cx="2138439" cy="276999"/>
            </a:xfrm>
            <a:prstGeom prst="rect">
              <a:avLst/>
            </a:prstGeom>
            <a:noFill/>
          </p:spPr>
          <p:txBody>
            <a:bodyPr wrap="square" rtlCol="0">
              <a:spAutoFit/>
            </a:bodyPr>
            <a:lstStyle/>
            <a:p>
              <a:pPr algn="ctr"/>
              <a:r>
                <a:rPr kumimoji="1" lang="ja-JP" altLang="en-US" sz="1200" dirty="0">
                  <a:solidFill>
                    <a:srgbClr val="800000"/>
                  </a:solidFill>
                  <a:latin typeface="メイリオ"/>
                  <a:ea typeface="メイリオ"/>
                  <a:cs typeface="メイリオ"/>
                </a:rPr>
                <a:t>コンテナ</a:t>
              </a:r>
            </a:p>
          </p:txBody>
        </p:sp>
      </p:grpSp>
      <p:grpSp>
        <p:nvGrpSpPr>
          <p:cNvPr id="46" name="グループ化 45">
            <a:extLst>
              <a:ext uri="{FF2B5EF4-FFF2-40B4-BE49-F238E27FC236}">
                <a16:creationId xmlns:a16="http://schemas.microsoft.com/office/drawing/2014/main" id="{3E87BEC0-C53A-24AE-A0AC-EDB8FE280523}"/>
              </a:ext>
            </a:extLst>
          </p:cNvPr>
          <p:cNvGrpSpPr/>
          <p:nvPr/>
        </p:nvGrpSpPr>
        <p:grpSpPr>
          <a:xfrm>
            <a:off x="3490871" y="2990612"/>
            <a:ext cx="2148528" cy="1256294"/>
            <a:chOff x="437280" y="2836691"/>
            <a:chExt cx="2148528" cy="1256294"/>
          </a:xfrm>
        </p:grpSpPr>
        <p:sp>
          <p:nvSpPr>
            <p:cNvPr id="47" name="正方形/長方形 46">
              <a:extLst>
                <a:ext uri="{FF2B5EF4-FFF2-40B4-BE49-F238E27FC236}">
                  <a16:creationId xmlns:a16="http://schemas.microsoft.com/office/drawing/2014/main" id="{D9789D4A-33A9-AB26-8694-E2A1B2D047D9}"/>
                </a:ext>
              </a:extLst>
            </p:cNvPr>
            <p:cNvSpPr/>
            <p:nvPr/>
          </p:nvSpPr>
          <p:spPr>
            <a:xfrm>
              <a:off x="437280" y="2836691"/>
              <a:ext cx="2148528" cy="1256294"/>
            </a:xfrm>
            <a:prstGeom prst="rect">
              <a:avLst/>
            </a:prstGeom>
            <a:solidFill>
              <a:schemeClr val="accent6">
                <a:lumMod val="20000"/>
                <a:lumOff val="80000"/>
              </a:schemeClr>
            </a:solidFill>
            <a:ln>
              <a:solidFill>
                <a:schemeClr val="accent6">
                  <a:lumMod val="50000"/>
                </a:schemeClr>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8" name="正方形/長方形 47">
              <a:extLst>
                <a:ext uri="{FF2B5EF4-FFF2-40B4-BE49-F238E27FC236}">
                  <a16:creationId xmlns:a16="http://schemas.microsoft.com/office/drawing/2014/main" id="{940C7F57-9DFC-E7E1-057F-96F70369AE5F}"/>
                </a:ext>
              </a:extLst>
            </p:cNvPr>
            <p:cNvSpPr/>
            <p:nvPr/>
          </p:nvSpPr>
          <p:spPr>
            <a:xfrm>
              <a:off x="541617" y="3174781"/>
              <a:ext cx="1953584" cy="413415"/>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rgbClr val="FFFFFF"/>
                  </a:solidFill>
                  <a:latin typeface="メイリオ"/>
                  <a:ea typeface="メイリオ"/>
                  <a:cs typeface="メイリオ"/>
                </a:rPr>
                <a:t>アプリケーション</a:t>
              </a:r>
            </a:p>
          </p:txBody>
        </p:sp>
        <p:sp>
          <p:nvSpPr>
            <p:cNvPr id="49" name="正方形/長方形 48">
              <a:extLst>
                <a:ext uri="{FF2B5EF4-FFF2-40B4-BE49-F238E27FC236}">
                  <a16:creationId xmlns:a16="http://schemas.microsoft.com/office/drawing/2014/main" id="{C93FCAB8-B1CD-4204-A3F2-128CACDBD04C}"/>
                </a:ext>
              </a:extLst>
            </p:cNvPr>
            <p:cNvSpPr/>
            <p:nvPr/>
          </p:nvSpPr>
          <p:spPr>
            <a:xfrm>
              <a:off x="541617" y="3614404"/>
              <a:ext cx="1953584" cy="413415"/>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メイリオ"/>
                  <a:ea typeface="メイリオ"/>
                  <a:cs typeface="メイリオ"/>
                </a:rPr>
                <a:t>開発・実行環境</a:t>
              </a:r>
              <a:endParaRPr kumimoji="1" lang="en-US" altLang="ja-JP" sz="1200" dirty="0">
                <a:solidFill>
                  <a:srgbClr val="FFFFFF"/>
                </a:solidFill>
                <a:latin typeface="メイリオ"/>
                <a:ea typeface="メイリオ"/>
                <a:cs typeface="メイリオ"/>
              </a:endParaRPr>
            </a:p>
            <a:p>
              <a:pPr algn="ctr"/>
              <a:r>
                <a:rPr kumimoji="1" lang="ja-JP" altLang="en-US" sz="1200" dirty="0">
                  <a:solidFill>
                    <a:srgbClr val="FFFFFF"/>
                  </a:solidFill>
                  <a:latin typeface="メイリオ"/>
                  <a:ea typeface="メイリオ"/>
                  <a:cs typeface="メイリオ"/>
                </a:rPr>
                <a:t>ミドルウェア</a:t>
              </a:r>
              <a:endParaRPr kumimoji="1" lang="en-US" altLang="ja-JP" sz="1200" dirty="0">
                <a:solidFill>
                  <a:srgbClr val="FFFFFF"/>
                </a:solidFill>
                <a:latin typeface="メイリオ"/>
                <a:ea typeface="メイリオ"/>
                <a:cs typeface="メイリオ"/>
              </a:endParaRPr>
            </a:p>
          </p:txBody>
        </p:sp>
        <p:sp>
          <p:nvSpPr>
            <p:cNvPr id="50" name="テキスト ボックス 49">
              <a:extLst>
                <a:ext uri="{FF2B5EF4-FFF2-40B4-BE49-F238E27FC236}">
                  <a16:creationId xmlns:a16="http://schemas.microsoft.com/office/drawing/2014/main" id="{2B0DBD30-126B-BA63-3341-1777F44FF8D3}"/>
                </a:ext>
              </a:extLst>
            </p:cNvPr>
            <p:cNvSpPr txBox="1"/>
            <p:nvPr/>
          </p:nvSpPr>
          <p:spPr>
            <a:xfrm>
              <a:off x="447369" y="2876213"/>
              <a:ext cx="2138439" cy="276999"/>
            </a:xfrm>
            <a:prstGeom prst="rect">
              <a:avLst/>
            </a:prstGeom>
            <a:noFill/>
          </p:spPr>
          <p:txBody>
            <a:bodyPr wrap="square" rtlCol="0">
              <a:spAutoFit/>
            </a:bodyPr>
            <a:lstStyle/>
            <a:p>
              <a:pPr algn="ctr"/>
              <a:r>
                <a:rPr kumimoji="1" lang="ja-JP" altLang="en-US" sz="1200" dirty="0">
                  <a:solidFill>
                    <a:srgbClr val="800000"/>
                  </a:solidFill>
                  <a:latin typeface="メイリオ"/>
                  <a:ea typeface="メイリオ"/>
                  <a:cs typeface="メイリオ"/>
                </a:rPr>
                <a:t>コンテナ</a:t>
              </a:r>
            </a:p>
          </p:txBody>
        </p:sp>
      </p:grpSp>
      <p:grpSp>
        <p:nvGrpSpPr>
          <p:cNvPr id="54" name="グループ化 53">
            <a:extLst>
              <a:ext uri="{FF2B5EF4-FFF2-40B4-BE49-F238E27FC236}">
                <a16:creationId xmlns:a16="http://schemas.microsoft.com/office/drawing/2014/main" id="{72BB1874-793D-2E71-3852-99B35AF03D25}"/>
              </a:ext>
            </a:extLst>
          </p:cNvPr>
          <p:cNvGrpSpPr/>
          <p:nvPr/>
        </p:nvGrpSpPr>
        <p:grpSpPr>
          <a:xfrm>
            <a:off x="3490871" y="2986653"/>
            <a:ext cx="2148528" cy="1256294"/>
            <a:chOff x="437280" y="2836691"/>
            <a:chExt cx="2148528" cy="1256294"/>
          </a:xfrm>
        </p:grpSpPr>
        <p:sp>
          <p:nvSpPr>
            <p:cNvPr id="64" name="正方形/長方形 63">
              <a:extLst>
                <a:ext uri="{FF2B5EF4-FFF2-40B4-BE49-F238E27FC236}">
                  <a16:creationId xmlns:a16="http://schemas.microsoft.com/office/drawing/2014/main" id="{F355108D-090E-1DE7-08F5-8ABF11A2A9B9}"/>
                </a:ext>
              </a:extLst>
            </p:cNvPr>
            <p:cNvSpPr/>
            <p:nvPr/>
          </p:nvSpPr>
          <p:spPr>
            <a:xfrm>
              <a:off x="437280" y="2836691"/>
              <a:ext cx="2148528" cy="1256294"/>
            </a:xfrm>
            <a:prstGeom prst="rect">
              <a:avLst/>
            </a:prstGeom>
            <a:solidFill>
              <a:schemeClr val="accent6">
                <a:lumMod val="20000"/>
                <a:lumOff val="80000"/>
              </a:schemeClr>
            </a:solidFill>
            <a:ln>
              <a:solidFill>
                <a:schemeClr val="accent6">
                  <a:lumMod val="50000"/>
                </a:schemeClr>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4" name="正方形/長方形 73">
              <a:extLst>
                <a:ext uri="{FF2B5EF4-FFF2-40B4-BE49-F238E27FC236}">
                  <a16:creationId xmlns:a16="http://schemas.microsoft.com/office/drawing/2014/main" id="{393A2D51-9166-E19F-E69F-D3DB5A55603A}"/>
                </a:ext>
              </a:extLst>
            </p:cNvPr>
            <p:cNvSpPr/>
            <p:nvPr/>
          </p:nvSpPr>
          <p:spPr>
            <a:xfrm>
              <a:off x="541617" y="3174781"/>
              <a:ext cx="1953584" cy="413415"/>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rgbClr val="FFFFFF"/>
                  </a:solidFill>
                  <a:latin typeface="メイリオ"/>
                  <a:ea typeface="メイリオ"/>
                  <a:cs typeface="メイリオ"/>
                </a:rPr>
                <a:t>アプリケーション</a:t>
              </a:r>
            </a:p>
          </p:txBody>
        </p:sp>
        <p:sp>
          <p:nvSpPr>
            <p:cNvPr id="75" name="正方形/長方形 74">
              <a:extLst>
                <a:ext uri="{FF2B5EF4-FFF2-40B4-BE49-F238E27FC236}">
                  <a16:creationId xmlns:a16="http://schemas.microsoft.com/office/drawing/2014/main" id="{F8A1FE2F-999D-8F4C-B96B-D2CE56B60AA4}"/>
                </a:ext>
              </a:extLst>
            </p:cNvPr>
            <p:cNvSpPr/>
            <p:nvPr/>
          </p:nvSpPr>
          <p:spPr>
            <a:xfrm>
              <a:off x="541617" y="3614404"/>
              <a:ext cx="1953584" cy="413415"/>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メイリオ"/>
                  <a:ea typeface="メイリオ"/>
                  <a:cs typeface="メイリオ"/>
                </a:rPr>
                <a:t>開発・実行環境</a:t>
              </a:r>
              <a:endParaRPr kumimoji="1" lang="en-US" altLang="ja-JP" sz="1200" dirty="0">
                <a:solidFill>
                  <a:srgbClr val="FFFFFF"/>
                </a:solidFill>
                <a:latin typeface="メイリオ"/>
                <a:ea typeface="メイリオ"/>
                <a:cs typeface="メイリオ"/>
              </a:endParaRPr>
            </a:p>
            <a:p>
              <a:pPr algn="ctr"/>
              <a:r>
                <a:rPr kumimoji="1" lang="ja-JP" altLang="en-US" sz="1200" dirty="0">
                  <a:solidFill>
                    <a:srgbClr val="FFFFFF"/>
                  </a:solidFill>
                  <a:latin typeface="メイリオ"/>
                  <a:ea typeface="メイリオ"/>
                  <a:cs typeface="メイリオ"/>
                </a:rPr>
                <a:t>ミドルウェア</a:t>
              </a:r>
              <a:endParaRPr kumimoji="1" lang="en-US" altLang="ja-JP" sz="1200" dirty="0">
                <a:solidFill>
                  <a:srgbClr val="FFFFFF"/>
                </a:solidFill>
                <a:latin typeface="メイリオ"/>
                <a:ea typeface="メイリオ"/>
                <a:cs typeface="メイリオ"/>
              </a:endParaRPr>
            </a:p>
          </p:txBody>
        </p:sp>
        <p:sp>
          <p:nvSpPr>
            <p:cNvPr id="76" name="テキスト ボックス 75">
              <a:extLst>
                <a:ext uri="{FF2B5EF4-FFF2-40B4-BE49-F238E27FC236}">
                  <a16:creationId xmlns:a16="http://schemas.microsoft.com/office/drawing/2014/main" id="{4C0A1835-4BC7-45A7-917F-FB9800EB3FCB}"/>
                </a:ext>
              </a:extLst>
            </p:cNvPr>
            <p:cNvSpPr txBox="1"/>
            <p:nvPr/>
          </p:nvSpPr>
          <p:spPr>
            <a:xfrm>
              <a:off x="447369" y="2876213"/>
              <a:ext cx="2138439" cy="276999"/>
            </a:xfrm>
            <a:prstGeom prst="rect">
              <a:avLst/>
            </a:prstGeom>
            <a:noFill/>
          </p:spPr>
          <p:txBody>
            <a:bodyPr wrap="square" rtlCol="0">
              <a:spAutoFit/>
            </a:bodyPr>
            <a:lstStyle/>
            <a:p>
              <a:pPr algn="ctr"/>
              <a:r>
                <a:rPr kumimoji="1" lang="ja-JP" altLang="en-US" sz="1200" dirty="0">
                  <a:solidFill>
                    <a:srgbClr val="800000"/>
                  </a:solidFill>
                  <a:latin typeface="メイリオ"/>
                  <a:ea typeface="メイリオ"/>
                  <a:cs typeface="メイリオ"/>
                </a:rPr>
                <a:t>コンテナ</a:t>
              </a:r>
            </a:p>
          </p:txBody>
        </p:sp>
      </p:grpSp>
      <p:sp>
        <p:nvSpPr>
          <p:cNvPr id="51" name="正方形/長方形 50">
            <a:extLst>
              <a:ext uri="{FF2B5EF4-FFF2-40B4-BE49-F238E27FC236}">
                <a16:creationId xmlns:a16="http://schemas.microsoft.com/office/drawing/2014/main" id="{4A9EDFA7-952F-7F10-BD2C-0E80D7C41110}"/>
              </a:ext>
            </a:extLst>
          </p:cNvPr>
          <p:cNvSpPr/>
          <p:nvPr/>
        </p:nvSpPr>
        <p:spPr>
          <a:xfrm>
            <a:off x="632673" y="4627550"/>
            <a:ext cx="1953584" cy="633557"/>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a:solidFill>
                  <a:srgbClr val="FFFFFF"/>
                </a:solidFill>
                <a:latin typeface="メイリオ"/>
                <a:ea typeface="メイリオ"/>
                <a:cs typeface="メイリオ"/>
              </a:rPr>
              <a:t>サーバー</a:t>
            </a:r>
            <a:endParaRPr kumimoji="1" lang="ja-JP" altLang="en-US" sz="1200" dirty="0">
              <a:solidFill>
                <a:srgbClr val="FFFFFF"/>
              </a:solidFill>
              <a:latin typeface="メイリオ"/>
              <a:ea typeface="メイリオ"/>
              <a:cs typeface="メイリオ"/>
            </a:endParaRPr>
          </a:p>
        </p:txBody>
      </p:sp>
      <p:sp>
        <p:nvSpPr>
          <p:cNvPr id="52" name="正方形/長方形 51">
            <a:extLst>
              <a:ext uri="{FF2B5EF4-FFF2-40B4-BE49-F238E27FC236}">
                <a16:creationId xmlns:a16="http://schemas.microsoft.com/office/drawing/2014/main" id="{0D429D34-A7CC-E592-17FE-F36AD8F07465}"/>
              </a:ext>
            </a:extLst>
          </p:cNvPr>
          <p:cNvSpPr/>
          <p:nvPr/>
        </p:nvSpPr>
        <p:spPr>
          <a:xfrm>
            <a:off x="3595208" y="4627550"/>
            <a:ext cx="1953584" cy="633557"/>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a:solidFill>
                  <a:srgbClr val="FFFFFF"/>
                </a:solidFill>
                <a:latin typeface="メイリオ"/>
                <a:ea typeface="メイリオ"/>
                <a:cs typeface="メイリオ"/>
              </a:rPr>
              <a:t>サーバー</a:t>
            </a:r>
            <a:endParaRPr kumimoji="1" lang="ja-JP" altLang="en-US" sz="1200" dirty="0">
              <a:solidFill>
                <a:srgbClr val="FFFFFF"/>
              </a:solidFill>
              <a:latin typeface="メイリオ"/>
              <a:ea typeface="メイリオ"/>
              <a:cs typeface="メイリオ"/>
            </a:endParaRPr>
          </a:p>
        </p:txBody>
      </p:sp>
      <p:sp>
        <p:nvSpPr>
          <p:cNvPr id="55" name="正方形/長方形 54">
            <a:extLst>
              <a:ext uri="{FF2B5EF4-FFF2-40B4-BE49-F238E27FC236}">
                <a16:creationId xmlns:a16="http://schemas.microsoft.com/office/drawing/2014/main" id="{838F1611-23D2-8D8F-0451-A5E99E141CCE}"/>
              </a:ext>
            </a:extLst>
          </p:cNvPr>
          <p:cNvSpPr/>
          <p:nvPr/>
        </p:nvSpPr>
        <p:spPr>
          <a:xfrm>
            <a:off x="6578547" y="4647564"/>
            <a:ext cx="1953584" cy="633557"/>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a:solidFill>
                  <a:srgbClr val="FFFFFF"/>
                </a:solidFill>
                <a:latin typeface="メイリオ"/>
                <a:ea typeface="メイリオ"/>
                <a:cs typeface="メイリオ"/>
              </a:rPr>
              <a:t>サーバー</a:t>
            </a:r>
            <a:endParaRPr kumimoji="1" lang="ja-JP" altLang="en-US" sz="1200" dirty="0">
              <a:solidFill>
                <a:srgbClr val="FFFFFF"/>
              </a:solidFill>
              <a:latin typeface="メイリオ"/>
              <a:ea typeface="メイリオ"/>
              <a:cs typeface="メイリオ"/>
            </a:endParaRPr>
          </a:p>
        </p:txBody>
      </p:sp>
      <p:sp>
        <p:nvSpPr>
          <p:cNvPr id="3" name="テキスト ボックス 2">
            <a:extLst>
              <a:ext uri="{FF2B5EF4-FFF2-40B4-BE49-F238E27FC236}">
                <a16:creationId xmlns:a16="http://schemas.microsoft.com/office/drawing/2014/main" id="{69BAC44B-4E23-AFAF-50DF-44344A98CECC}"/>
              </a:ext>
            </a:extLst>
          </p:cNvPr>
          <p:cNvSpPr txBox="1"/>
          <p:nvPr/>
        </p:nvSpPr>
        <p:spPr>
          <a:xfrm>
            <a:off x="632460" y="1120740"/>
            <a:ext cx="7879080" cy="461665"/>
          </a:xfrm>
          <a:prstGeom prst="rect">
            <a:avLst/>
          </a:prstGeom>
          <a:noFill/>
        </p:spPr>
        <p:txBody>
          <a:bodyPr wrap="none" rtlCol="0">
            <a:spAutoFit/>
          </a:bodyPr>
          <a:lstStyle/>
          <a:p>
            <a:pPr algn="ctr"/>
            <a:r>
              <a:rPr kumimoji="1" lang="ja-JP" altLang="en-US" sz="2400">
                <a:latin typeface="Meiryo" panose="020B0604030504040204" pitchFamily="34" charset="-128"/>
                <a:ea typeface="Meiryo" panose="020B0604030504040204" pitchFamily="34" charset="-128"/>
              </a:rPr>
              <a:t>実行環境をスケールアウトさせて処理能力を拡大できる</a:t>
            </a:r>
          </a:p>
        </p:txBody>
      </p:sp>
    </p:spTree>
    <p:extLst>
      <p:ext uri="{BB962C8B-B14F-4D97-AF65-F5344CB8AC3E}">
        <p14:creationId xmlns:p14="http://schemas.microsoft.com/office/powerpoint/2010/main" val="30160462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1.94444E-6 3.7037E-6 L -0.32274 0.00324 " pathEditMode="relative" rAng="0" ptsTypes="AA">
                                      <p:cBhvr>
                                        <p:cTn id="6" dur="2000" fill="hold"/>
                                        <p:tgtEl>
                                          <p:spTgt spid="46"/>
                                        </p:tgtEl>
                                        <p:attrNameLst>
                                          <p:attrName>ppt_x</p:attrName>
                                          <p:attrName>ppt_y</p:attrName>
                                        </p:attrNameLst>
                                      </p:cBhvr>
                                      <p:rCtr x="-16146" y="162"/>
                                    </p:animMotion>
                                  </p:childTnLst>
                                </p:cTn>
                              </p:par>
                            </p:childTnLst>
                          </p:cTn>
                        </p:par>
                        <p:par>
                          <p:cTn id="7" fill="hold">
                            <p:stCondLst>
                              <p:cond delay="2000"/>
                            </p:stCondLst>
                            <p:childTnLst>
                              <p:par>
                                <p:cTn id="8" presetID="0" presetClass="path" presetSubtype="0" accel="50000" decel="50000" fill="hold" nodeType="afterEffect">
                                  <p:stCondLst>
                                    <p:cond delay="0"/>
                                  </p:stCondLst>
                                  <p:childTnLst>
                                    <p:animMotion origin="layout" path="M -1.94444E-6 0.0007 L 0.32535 -0.00069 " pathEditMode="relative" rAng="0" ptsTypes="AA">
                                      <p:cBhvr>
                                        <p:cTn id="9" dur="2000" fill="hold"/>
                                        <p:tgtEl>
                                          <p:spTgt spid="54"/>
                                        </p:tgtEl>
                                        <p:attrNameLst>
                                          <p:attrName>ppt_x</p:attrName>
                                          <p:attrName>ppt_y</p:attrName>
                                        </p:attrNameLst>
                                      </p:cBhvr>
                                      <p:rCtr x="16267" y="-69"/>
                                    </p:animMotion>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6"/>
                                        </p:tgtEl>
                                        <p:attrNameLst>
                                          <p:attrName>style.visibility</p:attrName>
                                        </p:attrNameLst>
                                      </p:cBhvr>
                                      <p:to>
                                        <p:strVal val="visible"/>
                                      </p:to>
                                    </p:set>
                                    <p:anim calcmode="lin" valueType="num">
                                      <p:cBhvr>
                                        <p:cTn id="14" dur="500" fill="hold"/>
                                        <p:tgtEl>
                                          <p:spTgt spid="56"/>
                                        </p:tgtEl>
                                        <p:attrNameLst>
                                          <p:attrName>ppt_w</p:attrName>
                                        </p:attrNameLst>
                                      </p:cBhvr>
                                      <p:tavLst>
                                        <p:tav tm="0">
                                          <p:val>
                                            <p:fltVal val="0"/>
                                          </p:val>
                                        </p:tav>
                                        <p:tav tm="100000">
                                          <p:val>
                                            <p:strVal val="#ppt_w"/>
                                          </p:val>
                                        </p:tav>
                                      </p:tavLst>
                                    </p:anim>
                                    <p:anim calcmode="lin" valueType="num">
                                      <p:cBhvr>
                                        <p:cTn id="15" dur="500" fill="hold"/>
                                        <p:tgtEl>
                                          <p:spTgt spid="56"/>
                                        </p:tgtEl>
                                        <p:attrNameLst>
                                          <p:attrName>ppt_h</p:attrName>
                                        </p:attrNameLst>
                                      </p:cBhvr>
                                      <p:tavLst>
                                        <p:tav tm="0">
                                          <p:val>
                                            <p:fltVal val="0"/>
                                          </p:val>
                                        </p:tav>
                                        <p:tav tm="100000">
                                          <p:val>
                                            <p:strVal val="#ppt_h"/>
                                          </p:val>
                                        </p:tav>
                                      </p:tavLst>
                                    </p:anim>
                                    <p:animEffect transition="in" filter="fade">
                                      <p:cBhvr>
                                        <p:cTn id="16" dur="500"/>
                                        <p:tgtEl>
                                          <p:spTgt spid="56"/>
                                        </p:tgtEl>
                                      </p:cBhvr>
                                    </p:animEffect>
                                  </p:childTnLst>
                                </p:cTn>
                              </p:par>
                            </p:childTnLst>
                          </p:cTn>
                        </p:par>
                        <p:par>
                          <p:cTn id="17" fill="hold">
                            <p:stCondLst>
                              <p:cond delay="500"/>
                            </p:stCondLst>
                            <p:childTnLst>
                              <p:par>
                                <p:cTn id="18" presetID="53" presetClass="entr" presetSubtype="16" fill="hold" grpId="0" nodeType="afterEffect">
                                  <p:stCondLst>
                                    <p:cond delay="0"/>
                                  </p:stCondLst>
                                  <p:childTnLst>
                                    <p:set>
                                      <p:cBhvr>
                                        <p:cTn id="19" dur="1" fill="hold">
                                          <p:stCondLst>
                                            <p:cond delay="0"/>
                                          </p:stCondLst>
                                        </p:cTn>
                                        <p:tgtEl>
                                          <p:spTgt spid="57"/>
                                        </p:tgtEl>
                                        <p:attrNameLst>
                                          <p:attrName>style.visibility</p:attrName>
                                        </p:attrNameLst>
                                      </p:cBhvr>
                                      <p:to>
                                        <p:strVal val="visible"/>
                                      </p:to>
                                    </p:set>
                                    <p:anim calcmode="lin" valueType="num">
                                      <p:cBhvr>
                                        <p:cTn id="20" dur="500" fill="hold"/>
                                        <p:tgtEl>
                                          <p:spTgt spid="57"/>
                                        </p:tgtEl>
                                        <p:attrNameLst>
                                          <p:attrName>ppt_w</p:attrName>
                                        </p:attrNameLst>
                                      </p:cBhvr>
                                      <p:tavLst>
                                        <p:tav tm="0">
                                          <p:val>
                                            <p:fltVal val="0"/>
                                          </p:val>
                                        </p:tav>
                                        <p:tav tm="100000">
                                          <p:val>
                                            <p:strVal val="#ppt_w"/>
                                          </p:val>
                                        </p:tav>
                                      </p:tavLst>
                                    </p:anim>
                                    <p:anim calcmode="lin" valueType="num">
                                      <p:cBhvr>
                                        <p:cTn id="21" dur="500" fill="hold"/>
                                        <p:tgtEl>
                                          <p:spTgt spid="57"/>
                                        </p:tgtEl>
                                        <p:attrNameLst>
                                          <p:attrName>ppt_h</p:attrName>
                                        </p:attrNameLst>
                                      </p:cBhvr>
                                      <p:tavLst>
                                        <p:tav tm="0">
                                          <p:val>
                                            <p:fltVal val="0"/>
                                          </p:val>
                                        </p:tav>
                                        <p:tav tm="100000">
                                          <p:val>
                                            <p:strVal val="#ppt_h"/>
                                          </p:val>
                                        </p:tav>
                                      </p:tavLst>
                                    </p:anim>
                                    <p:animEffect transition="in" filter="fade">
                                      <p:cBhvr>
                                        <p:cTn id="22" dur="500"/>
                                        <p:tgtEl>
                                          <p:spTgt spid="57"/>
                                        </p:tgtEl>
                                      </p:cBhvr>
                                    </p:animEffect>
                                  </p:childTnLst>
                                </p:cTn>
                              </p:par>
                            </p:childTnLst>
                          </p:cTn>
                        </p:par>
                        <p:par>
                          <p:cTn id="23" fill="hold">
                            <p:stCondLst>
                              <p:cond delay="1000"/>
                            </p:stCondLst>
                            <p:childTnLst>
                              <p:par>
                                <p:cTn id="24" presetID="53" presetClass="entr" presetSubtype="16" fill="hold" grpId="0" nodeType="afterEffect">
                                  <p:stCondLst>
                                    <p:cond delay="0"/>
                                  </p:stCondLst>
                                  <p:childTnLst>
                                    <p:set>
                                      <p:cBhvr>
                                        <p:cTn id="25" dur="1" fill="hold">
                                          <p:stCondLst>
                                            <p:cond delay="0"/>
                                          </p:stCondLst>
                                        </p:cTn>
                                        <p:tgtEl>
                                          <p:spTgt spid="59"/>
                                        </p:tgtEl>
                                        <p:attrNameLst>
                                          <p:attrName>style.visibility</p:attrName>
                                        </p:attrNameLst>
                                      </p:cBhvr>
                                      <p:to>
                                        <p:strVal val="visible"/>
                                      </p:to>
                                    </p:set>
                                    <p:anim calcmode="lin" valueType="num">
                                      <p:cBhvr>
                                        <p:cTn id="26" dur="500" fill="hold"/>
                                        <p:tgtEl>
                                          <p:spTgt spid="59"/>
                                        </p:tgtEl>
                                        <p:attrNameLst>
                                          <p:attrName>ppt_w</p:attrName>
                                        </p:attrNameLst>
                                      </p:cBhvr>
                                      <p:tavLst>
                                        <p:tav tm="0">
                                          <p:val>
                                            <p:fltVal val="0"/>
                                          </p:val>
                                        </p:tav>
                                        <p:tav tm="100000">
                                          <p:val>
                                            <p:strVal val="#ppt_w"/>
                                          </p:val>
                                        </p:tav>
                                      </p:tavLst>
                                    </p:anim>
                                    <p:anim calcmode="lin" valueType="num">
                                      <p:cBhvr>
                                        <p:cTn id="27" dur="500" fill="hold"/>
                                        <p:tgtEl>
                                          <p:spTgt spid="59"/>
                                        </p:tgtEl>
                                        <p:attrNameLst>
                                          <p:attrName>ppt_h</p:attrName>
                                        </p:attrNameLst>
                                      </p:cBhvr>
                                      <p:tavLst>
                                        <p:tav tm="0">
                                          <p:val>
                                            <p:fltVal val="0"/>
                                          </p:val>
                                        </p:tav>
                                        <p:tav tm="100000">
                                          <p:val>
                                            <p:strVal val="#ppt_h"/>
                                          </p:val>
                                        </p:tav>
                                      </p:tavLst>
                                    </p:anim>
                                    <p:animEffect transition="in" filter="fade">
                                      <p:cBhvr>
                                        <p:cTn id="28" dur="500"/>
                                        <p:tgtEl>
                                          <p:spTgt spid="59"/>
                                        </p:tgtEl>
                                      </p:cBhvr>
                                    </p:animEffect>
                                  </p:childTnLst>
                                </p:cTn>
                              </p:par>
                            </p:childTnLst>
                          </p:cTn>
                        </p:par>
                        <p:par>
                          <p:cTn id="29" fill="hold">
                            <p:stCondLst>
                              <p:cond delay="1500"/>
                            </p:stCondLst>
                            <p:childTnLst>
                              <p:par>
                                <p:cTn id="30" presetID="53" presetClass="entr" presetSubtype="16" fill="hold" grpId="0" nodeType="afterEffect">
                                  <p:stCondLst>
                                    <p:cond delay="0"/>
                                  </p:stCondLst>
                                  <p:childTnLst>
                                    <p:set>
                                      <p:cBhvr>
                                        <p:cTn id="31" dur="1" fill="hold">
                                          <p:stCondLst>
                                            <p:cond delay="0"/>
                                          </p:stCondLst>
                                        </p:cTn>
                                        <p:tgtEl>
                                          <p:spTgt spid="58"/>
                                        </p:tgtEl>
                                        <p:attrNameLst>
                                          <p:attrName>style.visibility</p:attrName>
                                        </p:attrNameLst>
                                      </p:cBhvr>
                                      <p:to>
                                        <p:strVal val="visible"/>
                                      </p:to>
                                    </p:set>
                                    <p:anim calcmode="lin" valueType="num">
                                      <p:cBhvr>
                                        <p:cTn id="32" dur="500" fill="hold"/>
                                        <p:tgtEl>
                                          <p:spTgt spid="58"/>
                                        </p:tgtEl>
                                        <p:attrNameLst>
                                          <p:attrName>ppt_w</p:attrName>
                                        </p:attrNameLst>
                                      </p:cBhvr>
                                      <p:tavLst>
                                        <p:tav tm="0">
                                          <p:val>
                                            <p:fltVal val="0"/>
                                          </p:val>
                                        </p:tav>
                                        <p:tav tm="100000">
                                          <p:val>
                                            <p:strVal val="#ppt_w"/>
                                          </p:val>
                                        </p:tav>
                                      </p:tavLst>
                                    </p:anim>
                                    <p:anim calcmode="lin" valueType="num">
                                      <p:cBhvr>
                                        <p:cTn id="33" dur="500" fill="hold"/>
                                        <p:tgtEl>
                                          <p:spTgt spid="58"/>
                                        </p:tgtEl>
                                        <p:attrNameLst>
                                          <p:attrName>ppt_h</p:attrName>
                                        </p:attrNameLst>
                                      </p:cBhvr>
                                      <p:tavLst>
                                        <p:tav tm="0">
                                          <p:val>
                                            <p:fltVal val="0"/>
                                          </p:val>
                                        </p:tav>
                                        <p:tav tm="100000">
                                          <p:val>
                                            <p:strVal val="#ppt_h"/>
                                          </p:val>
                                        </p:tav>
                                      </p:tavLst>
                                    </p:anim>
                                    <p:animEffect transition="in" filter="fade">
                                      <p:cBhvr>
                                        <p:cTn id="34" dur="500"/>
                                        <p:tgtEl>
                                          <p:spTgt spid="58"/>
                                        </p:tgtEl>
                                      </p:cBhvr>
                                    </p:animEffect>
                                  </p:childTnLst>
                                </p:cTn>
                              </p:par>
                            </p:childTnLst>
                          </p:cTn>
                        </p:par>
                        <p:par>
                          <p:cTn id="35" fill="hold">
                            <p:stCondLst>
                              <p:cond delay="2000"/>
                            </p:stCondLst>
                            <p:childTnLst>
                              <p:par>
                                <p:cTn id="36" presetID="53" presetClass="entr" presetSubtype="16" fill="hold" grpId="0" nodeType="afterEffect">
                                  <p:stCondLst>
                                    <p:cond delay="0"/>
                                  </p:stCondLst>
                                  <p:childTnLst>
                                    <p:set>
                                      <p:cBhvr>
                                        <p:cTn id="37" dur="1" fill="hold">
                                          <p:stCondLst>
                                            <p:cond delay="0"/>
                                          </p:stCondLst>
                                        </p:cTn>
                                        <p:tgtEl>
                                          <p:spTgt spid="65"/>
                                        </p:tgtEl>
                                        <p:attrNameLst>
                                          <p:attrName>style.visibility</p:attrName>
                                        </p:attrNameLst>
                                      </p:cBhvr>
                                      <p:to>
                                        <p:strVal val="visible"/>
                                      </p:to>
                                    </p:set>
                                    <p:anim calcmode="lin" valueType="num">
                                      <p:cBhvr>
                                        <p:cTn id="38" dur="500" fill="hold"/>
                                        <p:tgtEl>
                                          <p:spTgt spid="65"/>
                                        </p:tgtEl>
                                        <p:attrNameLst>
                                          <p:attrName>ppt_w</p:attrName>
                                        </p:attrNameLst>
                                      </p:cBhvr>
                                      <p:tavLst>
                                        <p:tav tm="0">
                                          <p:val>
                                            <p:fltVal val="0"/>
                                          </p:val>
                                        </p:tav>
                                        <p:tav tm="100000">
                                          <p:val>
                                            <p:strVal val="#ppt_w"/>
                                          </p:val>
                                        </p:tav>
                                      </p:tavLst>
                                    </p:anim>
                                    <p:anim calcmode="lin" valueType="num">
                                      <p:cBhvr>
                                        <p:cTn id="39" dur="500" fill="hold"/>
                                        <p:tgtEl>
                                          <p:spTgt spid="65"/>
                                        </p:tgtEl>
                                        <p:attrNameLst>
                                          <p:attrName>ppt_h</p:attrName>
                                        </p:attrNameLst>
                                      </p:cBhvr>
                                      <p:tavLst>
                                        <p:tav tm="0">
                                          <p:val>
                                            <p:fltVal val="0"/>
                                          </p:val>
                                        </p:tav>
                                        <p:tav tm="100000">
                                          <p:val>
                                            <p:strVal val="#ppt_h"/>
                                          </p:val>
                                        </p:tav>
                                      </p:tavLst>
                                    </p:anim>
                                    <p:animEffect transition="in" filter="fade">
                                      <p:cBhvr>
                                        <p:cTn id="40" dur="500"/>
                                        <p:tgtEl>
                                          <p:spTgt spid="65"/>
                                        </p:tgtEl>
                                      </p:cBhvr>
                                    </p:animEffect>
                                  </p:childTnLst>
                                </p:cTn>
                              </p:par>
                            </p:childTnLst>
                          </p:cTn>
                        </p:par>
                        <p:par>
                          <p:cTn id="41" fill="hold">
                            <p:stCondLst>
                              <p:cond delay="2500"/>
                            </p:stCondLst>
                            <p:childTnLst>
                              <p:par>
                                <p:cTn id="42" presetID="53" presetClass="entr" presetSubtype="16" fill="hold" grpId="0" nodeType="afterEffect">
                                  <p:stCondLst>
                                    <p:cond delay="0"/>
                                  </p:stCondLst>
                                  <p:childTnLst>
                                    <p:set>
                                      <p:cBhvr>
                                        <p:cTn id="43" dur="1" fill="hold">
                                          <p:stCondLst>
                                            <p:cond delay="0"/>
                                          </p:stCondLst>
                                        </p:cTn>
                                        <p:tgtEl>
                                          <p:spTgt spid="63"/>
                                        </p:tgtEl>
                                        <p:attrNameLst>
                                          <p:attrName>style.visibility</p:attrName>
                                        </p:attrNameLst>
                                      </p:cBhvr>
                                      <p:to>
                                        <p:strVal val="visible"/>
                                      </p:to>
                                    </p:set>
                                    <p:anim calcmode="lin" valueType="num">
                                      <p:cBhvr>
                                        <p:cTn id="44" dur="500" fill="hold"/>
                                        <p:tgtEl>
                                          <p:spTgt spid="63"/>
                                        </p:tgtEl>
                                        <p:attrNameLst>
                                          <p:attrName>ppt_w</p:attrName>
                                        </p:attrNameLst>
                                      </p:cBhvr>
                                      <p:tavLst>
                                        <p:tav tm="0">
                                          <p:val>
                                            <p:fltVal val="0"/>
                                          </p:val>
                                        </p:tav>
                                        <p:tav tm="100000">
                                          <p:val>
                                            <p:strVal val="#ppt_w"/>
                                          </p:val>
                                        </p:tav>
                                      </p:tavLst>
                                    </p:anim>
                                    <p:anim calcmode="lin" valueType="num">
                                      <p:cBhvr>
                                        <p:cTn id="45" dur="500" fill="hold"/>
                                        <p:tgtEl>
                                          <p:spTgt spid="63"/>
                                        </p:tgtEl>
                                        <p:attrNameLst>
                                          <p:attrName>ppt_h</p:attrName>
                                        </p:attrNameLst>
                                      </p:cBhvr>
                                      <p:tavLst>
                                        <p:tav tm="0">
                                          <p:val>
                                            <p:fltVal val="0"/>
                                          </p:val>
                                        </p:tav>
                                        <p:tav tm="100000">
                                          <p:val>
                                            <p:strVal val="#ppt_h"/>
                                          </p:val>
                                        </p:tav>
                                      </p:tavLst>
                                    </p:anim>
                                    <p:animEffect transition="in" filter="fade">
                                      <p:cBhvr>
                                        <p:cTn id="46" dur="500"/>
                                        <p:tgtEl>
                                          <p:spTgt spid="63"/>
                                        </p:tgtEl>
                                      </p:cBhvr>
                                    </p:animEffect>
                                  </p:childTnLst>
                                </p:cTn>
                              </p:par>
                            </p:childTnLst>
                          </p:cTn>
                        </p:par>
                        <p:par>
                          <p:cTn id="47" fill="hold">
                            <p:stCondLst>
                              <p:cond delay="3000"/>
                            </p:stCondLst>
                            <p:childTnLst>
                              <p:par>
                                <p:cTn id="48" presetID="53" presetClass="entr" presetSubtype="16" fill="hold" grpId="0" nodeType="afterEffect">
                                  <p:stCondLst>
                                    <p:cond delay="0"/>
                                  </p:stCondLst>
                                  <p:childTnLst>
                                    <p:set>
                                      <p:cBhvr>
                                        <p:cTn id="49" dur="1" fill="hold">
                                          <p:stCondLst>
                                            <p:cond delay="0"/>
                                          </p:stCondLst>
                                        </p:cTn>
                                        <p:tgtEl>
                                          <p:spTgt spid="62"/>
                                        </p:tgtEl>
                                        <p:attrNameLst>
                                          <p:attrName>style.visibility</p:attrName>
                                        </p:attrNameLst>
                                      </p:cBhvr>
                                      <p:to>
                                        <p:strVal val="visible"/>
                                      </p:to>
                                    </p:set>
                                    <p:anim calcmode="lin" valueType="num">
                                      <p:cBhvr>
                                        <p:cTn id="50" dur="500" fill="hold"/>
                                        <p:tgtEl>
                                          <p:spTgt spid="62"/>
                                        </p:tgtEl>
                                        <p:attrNameLst>
                                          <p:attrName>ppt_w</p:attrName>
                                        </p:attrNameLst>
                                      </p:cBhvr>
                                      <p:tavLst>
                                        <p:tav tm="0">
                                          <p:val>
                                            <p:fltVal val="0"/>
                                          </p:val>
                                        </p:tav>
                                        <p:tav tm="100000">
                                          <p:val>
                                            <p:strVal val="#ppt_w"/>
                                          </p:val>
                                        </p:tav>
                                      </p:tavLst>
                                    </p:anim>
                                    <p:anim calcmode="lin" valueType="num">
                                      <p:cBhvr>
                                        <p:cTn id="51" dur="500" fill="hold"/>
                                        <p:tgtEl>
                                          <p:spTgt spid="62"/>
                                        </p:tgtEl>
                                        <p:attrNameLst>
                                          <p:attrName>ppt_h</p:attrName>
                                        </p:attrNameLst>
                                      </p:cBhvr>
                                      <p:tavLst>
                                        <p:tav tm="0">
                                          <p:val>
                                            <p:fltVal val="0"/>
                                          </p:val>
                                        </p:tav>
                                        <p:tav tm="100000">
                                          <p:val>
                                            <p:strVal val="#ppt_h"/>
                                          </p:val>
                                        </p:tav>
                                      </p:tavLst>
                                    </p:anim>
                                    <p:animEffect transition="in" filter="fade">
                                      <p:cBhvr>
                                        <p:cTn id="52" dur="500"/>
                                        <p:tgtEl>
                                          <p:spTgt spid="62"/>
                                        </p:tgtEl>
                                      </p:cBhvr>
                                    </p:animEffect>
                                  </p:childTnLst>
                                </p:cTn>
                              </p:par>
                            </p:childTnLst>
                          </p:cTn>
                        </p:par>
                        <p:par>
                          <p:cTn id="53" fill="hold">
                            <p:stCondLst>
                              <p:cond delay="3500"/>
                            </p:stCondLst>
                            <p:childTnLst>
                              <p:par>
                                <p:cTn id="54" presetID="53" presetClass="entr" presetSubtype="16" fill="hold" grpId="0" nodeType="afterEffect">
                                  <p:stCondLst>
                                    <p:cond delay="0"/>
                                  </p:stCondLst>
                                  <p:childTnLst>
                                    <p:set>
                                      <p:cBhvr>
                                        <p:cTn id="55" dur="1" fill="hold">
                                          <p:stCondLst>
                                            <p:cond delay="0"/>
                                          </p:stCondLst>
                                        </p:cTn>
                                        <p:tgtEl>
                                          <p:spTgt spid="60"/>
                                        </p:tgtEl>
                                        <p:attrNameLst>
                                          <p:attrName>style.visibility</p:attrName>
                                        </p:attrNameLst>
                                      </p:cBhvr>
                                      <p:to>
                                        <p:strVal val="visible"/>
                                      </p:to>
                                    </p:set>
                                    <p:anim calcmode="lin" valueType="num">
                                      <p:cBhvr>
                                        <p:cTn id="56" dur="500" fill="hold"/>
                                        <p:tgtEl>
                                          <p:spTgt spid="60"/>
                                        </p:tgtEl>
                                        <p:attrNameLst>
                                          <p:attrName>ppt_w</p:attrName>
                                        </p:attrNameLst>
                                      </p:cBhvr>
                                      <p:tavLst>
                                        <p:tav tm="0">
                                          <p:val>
                                            <p:fltVal val="0"/>
                                          </p:val>
                                        </p:tav>
                                        <p:tav tm="100000">
                                          <p:val>
                                            <p:strVal val="#ppt_w"/>
                                          </p:val>
                                        </p:tav>
                                      </p:tavLst>
                                    </p:anim>
                                    <p:anim calcmode="lin" valueType="num">
                                      <p:cBhvr>
                                        <p:cTn id="57" dur="500" fill="hold"/>
                                        <p:tgtEl>
                                          <p:spTgt spid="60"/>
                                        </p:tgtEl>
                                        <p:attrNameLst>
                                          <p:attrName>ppt_h</p:attrName>
                                        </p:attrNameLst>
                                      </p:cBhvr>
                                      <p:tavLst>
                                        <p:tav tm="0">
                                          <p:val>
                                            <p:fltVal val="0"/>
                                          </p:val>
                                        </p:tav>
                                        <p:tav tm="100000">
                                          <p:val>
                                            <p:strVal val="#ppt_h"/>
                                          </p:val>
                                        </p:tav>
                                      </p:tavLst>
                                    </p:anim>
                                    <p:animEffect transition="in" filter="fade">
                                      <p:cBhvr>
                                        <p:cTn id="58" dur="500"/>
                                        <p:tgtEl>
                                          <p:spTgt spid="60"/>
                                        </p:tgtEl>
                                      </p:cBhvr>
                                    </p:animEffect>
                                  </p:childTnLst>
                                </p:cTn>
                              </p:par>
                            </p:childTnLst>
                          </p:cTn>
                        </p:par>
                        <p:par>
                          <p:cTn id="59" fill="hold">
                            <p:stCondLst>
                              <p:cond delay="4000"/>
                            </p:stCondLst>
                            <p:childTnLst>
                              <p:par>
                                <p:cTn id="60" presetID="53" presetClass="entr" presetSubtype="16" fill="hold" grpId="0" nodeType="afterEffect">
                                  <p:stCondLst>
                                    <p:cond delay="0"/>
                                  </p:stCondLst>
                                  <p:childTnLst>
                                    <p:set>
                                      <p:cBhvr>
                                        <p:cTn id="61" dur="1" fill="hold">
                                          <p:stCondLst>
                                            <p:cond delay="0"/>
                                          </p:stCondLst>
                                        </p:cTn>
                                        <p:tgtEl>
                                          <p:spTgt spid="81"/>
                                        </p:tgtEl>
                                        <p:attrNameLst>
                                          <p:attrName>style.visibility</p:attrName>
                                        </p:attrNameLst>
                                      </p:cBhvr>
                                      <p:to>
                                        <p:strVal val="visible"/>
                                      </p:to>
                                    </p:set>
                                    <p:anim calcmode="lin" valueType="num">
                                      <p:cBhvr>
                                        <p:cTn id="62" dur="500" fill="hold"/>
                                        <p:tgtEl>
                                          <p:spTgt spid="81"/>
                                        </p:tgtEl>
                                        <p:attrNameLst>
                                          <p:attrName>ppt_w</p:attrName>
                                        </p:attrNameLst>
                                      </p:cBhvr>
                                      <p:tavLst>
                                        <p:tav tm="0">
                                          <p:val>
                                            <p:fltVal val="0"/>
                                          </p:val>
                                        </p:tav>
                                        <p:tav tm="100000">
                                          <p:val>
                                            <p:strVal val="#ppt_w"/>
                                          </p:val>
                                        </p:tav>
                                      </p:tavLst>
                                    </p:anim>
                                    <p:anim calcmode="lin" valueType="num">
                                      <p:cBhvr>
                                        <p:cTn id="63" dur="500" fill="hold"/>
                                        <p:tgtEl>
                                          <p:spTgt spid="81"/>
                                        </p:tgtEl>
                                        <p:attrNameLst>
                                          <p:attrName>ppt_h</p:attrName>
                                        </p:attrNameLst>
                                      </p:cBhvr>
                                      <p:tavLst>
                                        <p:tav tm="0">
                                          <p:val>
                                            <p:fltVal val="0"/>
                                          </p:val>
                                        </p:tav>
                                        <p:tav tm="100000">
                                          <p:val>
                                            <p:strVal val="#ppt_h"/>
                                          </p:val>
                                        </p:tav>
                                      </p:tavLst>
                                    </p:anim>
                                    <p:animEffect transition="in" filter="fade">
                                      <p:cBhvr>
                                        <p:cTn id="64" dur="500"/>
                                        <p:tgtEl>
                                          <p:spTgt spid="81"/>
                                        </p:tgtEl>
                                      </p:cBhvr>
                                    </p:animEffect>
                                  </p:childTnLst>
                                </p:cTn>
                              </p:par>
                            </p:childTnLst>
                          </p:cTn>
                        </p:par>
                        <p:par>
                          <p:cTn id="65" fill="hold">
                            <p:stCondLst>
                              <p:cond delay="4500"/>
                            </p:stCondLst>
                            <p:childTnLst>
                              <p:par>
                                <p:cTn id="66" presetID="53" presetClass="entr" presetSubtype="16" fill="hold" grpId="0" nodeType="afterEffect">
                                  <p:stCondLst>
                                    <p:cond delay="0"/>
                                  </p:stCondLst>
                                  <p:childTnLst>
                                    <p:set>
                                      <p:cBhvr>
                                        <p:cTn id="67" dur="1" fill="hold">
                                          <p:stCondLst>
                                            <p:cond delay="0"/>
                                          </p:stCondLst>
                                        </p:cTn>
                                        <p:tgtEl>
                                          <p:spTgt spid="80"/>
                                        </p:tgtEl>
                                        <p:attrNameLst>
                                          <p:attrName>style.visibility</p:attrName>
                                        </p:attrNameLst>
                                      </p:cBhvr>
                                      <p:to>
                                        <p:strVal val="visible"/>
                                      </p:to>
                                    </p:set>
                                    <p:anim calcmode="lin" valueType="num">
                                      <p:cBhvr>
                                        <p:cTn id="68" dur="500" fill="hold"/>
                                        <p:tgtEl>
                                          <p:spTgt spid="80"/>
                                        </p:tgtEl>
                                        <p:attrNameLst>
                                          <p:attrName>ppt_w</p:attrName>
                                        </p:attrNameLst>
                                      </p:cBhvr>
                                      <p:tavLst>
                                        <p:tav tm="0">
                                          <p:val>
                                            <p:fltVal val="0"/>
                                          </p:val>
                                        </p:tav>
                                        <p:tav tm="100000">
                                          <p:val>
                                            <p:strVal val="#ppt_w"/>
                                          </p:val>
                                        </p:tav>
                                      </p:tavLst>
                                    </p:anim>
                                    <p:anim calcmode="lin" valueType="num">
                                      <p:cBhvr>
                                        <p:cTn id="69" dur="500" fill="hold"/>
                                        <p:tgtEl>
                                          <p:spTgt spid="80"/>
                                        </p:tgtEl>
                                        <p:attrNameLst>
                                          <p:attrName>ppt_h</p:attrName>
                                        </p:attrNameLst>
                                      </p:cBhvr>
                                      <p:tavLst>
                                        <p:tav tm="0">
                                          <p:val>
                                            <p:fltVal val="0"/>
                                          </p:val>
                                        </p:tav>
                                        <p:tav tm="100000">
                                          <p:val>
                                            <p:strVal val="#ppt_h"/>
                                          </p:val>
                                        </p:tav>
                                      </p:tavLst>
                                    </p:anim>
                                    <p:animEffect transition="in" filter="fade">
                                      <p:cBhvr>
                                        <p:cTn id="70" dur="500"/>
                                        <p:tgtEl>
                                          <p:spTgt spid="80"/>
                                        </p:tgtEl>
                                      </p:cBhvr>
                                    </p:animEffect>
                                  </p:childTnLst>
                                </p:cTn>
                              </p:par>
                            </p:childTnLst>
                          </p:cTn>
                        </p:par>
                        <p:par>
                          <p:cTn id="71" fill="hold">
                            <p:stCondLst>
                              <p:cond delay="5000"/>
                            </p:stCondLst>
                            <p:childTnLst>
                              <p:par>
                                <p:cTn id="72" presetID="53" presetClass="entr" presetSubtype="16" fill="hold" grpId="0" nodeType="afterEffect">
                                  <p:stCondLst>
                                    <p:cond delay="0"/>
                                  </p:stCondLst>
                                  <p:childTnLst>
                                    <p:set>
                                      <p:cBhvr>
                                        <p:cTn id="73" dur="1" fill="hold">
                                          <p:stCondLst>
                                            <p:cond delay="0"/>
                                          </p:stCondLst>
                                        </p:cTn>
                                        <p:tgtEl>
                                          <p:spTgt spid="79"/>
                                        </p:tgtEl>
                                        <p:attrNameLst>
                                          <p:attrName>style.visibility</p:attrName>
                                        </p:attrNameLst>
                                      </p:cBhvr>
                                      <p:to>
                                        <p:strVal val="visible"/>
                                      </p:to>
                                    </p:set>
                                    <p:anim calcmode="lin" valueType="num">
                                      <p:cBhvr>
                                        <p:cTn id="74" dur="500" fill="hold"/>
                                        <p:tgtEl>
                                          <p:spTgt spid="79"/>
                                        </p:tgtEl>
                                        <p:attrNameLst>
                                          <p:attrName>ppt_w</p:attrName>
                                        </p:attrNameLst>
                                      </p:cBhvr>
                                      <p:tavLst>
                                        <p:tav tm="0">
                                          <p:val>
                                            <p:fltVal val="0"/>
                                          </p:val>
                                        </p:tav>
                                        <p:tav tm="100000">
                                          <p:val>
                                            <p:strVal val="#ppt_w"/>
                                          </p:val>
                                        </p:tav>
                                      </p:tavLst>
                                    </p:anim>
                                    <p:anim calcmode="lin" valueType="num">
                                      <p:cBhvr>
                                        <p:cTn id="75" dur="500" fill="hold"/>
                                        <p:tgtEl>
                                          <p:spTgt spid="79"/>
                                        </p:tgtEl>
                                        <p:attrNameLst>
                                          <p:attrName>ppt_h</p:attrName>
                                        </p:attrNameLst>
                                      </p:cBhvr>
                                      <p:tavLst>
                                        <p:tav tm="0">
                                          <p:val>
                                            <p:fltVal val="0"/>
                                          </p:val>
                                        </p:tav>
                                        <p:tav tm="100000">
                                          <p:val>
                                            <p:strVal val="#ppt_h"/>
                                          </p:val>
                                        </p:tav>
                                      </p:tavLst>
                                    </p:anim>
                                    <p:animEffect transition="in" filter="fade">
                                      <p:cBhvr>
                                        <p:cTn id="76" dur="500"/>
                                        <p:tgtEl>
                                          <p:spTgt spid="79"/>
                                        </p:tgtEl>
                                      </p:cBhvr>
                                    </p:animEffect>
                                  </p:childTnLst>
                                </p:cTn>
                              </p:par>
                            </p:childTnLst>
                          </p:cTn>
                        </p:par>
                        <p:par>
                          <p:cTn id="77" fill="hold">
                            <p:stCondLst>
                              <p:cond delay="5500"/>
                            </p:stCondLst>
                            <p:childTnLst>
                              <p:par>
                                <p:cTn id="78" presetID="53" presetClass="entr" presetSubtype="16" fill="hold" grpId="0" nodeType="afterEffect">
                                  <p:stCondLst>
                                    <p:cond delay="0"/>
                                  </p:stCondLst>
                                  <p:childTnLst>
                                    <p:set>
                                      <p:cBhvr>
                                        <p:cTn id="79" dur="1" fill="hold">
                                          <p:stCondLst>
                                            <p:cond delay="0"/>
                                          </p:stCondLst>
                                        </p:cTn>
                                        <p:tgtEl>
                                          <p:spTgt spid="78"/>
                                        </p:tgtEl>
                                        <p:attrNameLst>
                                          <p:attrName>style.visibility</p:attrName>
                                        </p:attrNameLst>
                                      </p:cBhvr>
                                      <p:to>
                                        <p:strVal val="visible"/>
                                      </p:to>
                                    </p:set>
                                    <p:anim calcmode="lin" valueType="num">
                                      <p:cBhvr>
                                        <p:cTn id="80" dur="500" fill="hold"/>
                                        <p:tgtEl>
                                          <p:spTgt spid="78"/>
                                        </p:tgtEl>
                                        <p:attrNameLst>
                                          <p:attrName>ppt_w</p:attrName>
                                        </p:attrNameLst>
                                      </p:cBhvr>
                                      <p:tavLst>
                                        <p:tav tm="0">
                                          <p:val>
                                            <p:fltVal val="0"/>
                                          </p:val>
                                        </p:tav>
                                        <p:tav tm="100000">
                                          <p:val>
                                            <p:strVal val="#ppt_w"/>
                                          </p:val>
                                        </p:tav>
                                      </p:tavLst>
                                    </p:anim>
                                    <p:anim calcmode="lin" valueType="num">
                                      <p:cBhvr>
                                        <p:cTn id="81" dur="500" fill="hold"/>
                                        <p:tgtEl>
                                          <p:spTgt spid="78"/>
                                        </p:tgtEl>
                                        <p:attrNameLst>
                                          <p:attrName>ppt_h</p:attrName>
                                        </p:attrNameLst>
                                      </p:cBhvr>
                                      <p:tavLst>
                                        <p:tav tm="0">
                                          <p:val>
                                            <p:fltVal val="0"/>
                                          </p:val>
                                        </p:tav>
                                        <p:tav tm="100000">
                                          <p:val>
                                            <p:strVal val="#ppt_h"/>
                                          </p:val>
                                        </p:tav>
                                      </p:tavLst>
                                    </p:anim>
                                    <p:animEffect transition="in" filter="fade">
                                      <p:cBhvr>
                                        <p:cTn id="82" dur="500"/>
                                        <p:tgtEl>
                                          <p:spTgt spid="78"/>
                                        </p:tgtEl>
                                      </p:cBhvr>
                                    </p:animEffect>
                                  </p:childTnLst>
                                </p:cTn>
                              </p:par>
                            </p:childTnLst>
                          </p:cTn>
                        </p:par>
                        <p:par>
                          <p:cTn id="83" fill="hold">
                            <p:stCondLst>
                              <p:cond delay="6000"/>
                            </p:stCondLst>
                            <p:childTnLst>
                              <p:par>
                                <p:cTn id="84" presetID="53" presetClass="entr" presetSubtype="16" fill="hold" grpId="0" nodeType="afterEffect">
                                  <p:stCondLst>
                                    <p:cond delay="0"/>
                                  </p:stCondLst>
                                  <p:childTnLst>
                                    <p:set>
                                      <p:cBhvr>
                                        <p:cTn id="85" dur="1" fill="hold">
                                          <p:stCondLst>
                                            <p:cond delay="0"/>
                                          </p:stCondLst>
                                        </p:cTn>
                                        <p:tgtEl>
                                          <p:spTgt spid="77"/>
                                        </p:tgtEl>
                                        <p:attrNameLst>
                                          <p:attrName>style.visibility</p:attrName>
                                        </p:attrNameLst>
                                      </p:cBhvr>
                                      <p:to>
                                        <p:strVal val="visible"/>
                                      </p:to>
                                    </p:set>
                                    <p:anim calcmode="lin" valueType="num">
                                      <p:cBhvr>
                                        <p:cTn id="86" dur="500" fill="hold"/>
                                        <p:tgtEl>
                                          <p:spTgt spid="77"/>
                                        </p:tgtEl>
                                        <p:attrNameLst>
                                          <p:attrName>ppt_w</p:attrName>
                                        </p:attrNameLst>
                                      </p:cBhvr>
                                      <p:tavLst>
                                        <p:tav tm="0">
                                          <p:val>
                                            <p:fltVal val="0"/>
                                          </p:val>
                                        </p:tav>
                                        <p:tav tm="100000">
                                          <p:val>
                                            <p:strVal val="#ppt_w"/>
                                          </p:val>
                                        </p:tav>
                                      </p:tavLst>
                                    </p:anim>
                                    <p:anim calcmode="lin" valueType="num">
                                      <p:cBhvr>
                                        <p:cTn id="87" dur="500" fill="hold"/>
                                        <p:tgtEl>
                                          <p:spTgt spid="77"/>
                                        </p:tgtEl>
                                        <p:attrNameLst>
                                          <p:attrName>ppt_h</p:attrName>
                                        </p:attrNameLst>
                                      </p:cBhvr>
                                      <p:tavLst>
                                        <p:tav tm="0">
                                          <p:val>
                                            <p:fltVal val="0"/>
                                          </p:val>
                                        </p:tav>
                                        <p:tav tm="100000">
                                          <p:val>
                                            <p:strVal val="#ppt_h"/>
                                          </p:val>
                                        </p:tav>
                                      </p:tavLst>
                                    </p:anim>
                                    <p:animEffect transition="in" filter="fade">
                                      <p:cBhvr>
                                        <p:cTn id="88" dur="500"/>
                                        <p:tgtEl>
                                          <p:spTgt spid="7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68"/>
                                        </p:tgtEl>
                                        <p:attrNameLst>
                                          <p:attrName>style.visibility</p:attrName>
                                        </p:attrNameLst>
                                      </p:cBhvr>
                                      <p:to>
                                        <p:strVal val="visible"/>
                                      </p:to>
                                    </p:set>
                                    <p:anim calcmode="lin" valueType="num">
                                      <p:cBhvr>
                                        <p:cTn id="92" dur="500" fill="hold"/>
                                        <p:tgtEl>
                                          <p:spTgt spid="68"/>
                                        </p:tgtEl>
                                        <p:attrNameLst>
                                          <p:attrName>ppt_w</p:attrName>
                                        </p:attrNameLst>
                                      </p:cBhvr>
                                      <p:tavLst>
                                        <p:tav tm="0">
                                          <p:val>
                                            <p:fltVal val="0"/>
                                          </p:val>
                                        </p:tav>
                                        <p:tav tm="100000">
                                          <p:val>
                                            <p:strVal val="#ppt_w"/>
                                          </p:val>
                                        </p:tav>
                                      </p:tavLst>
                                    </p:anim>
                                    <p:anim calcmode="lin" valueType="num">
                                      <p:cBhvr>
                                        <p:cTn id="93" dur="500" fill="hold"/>
                                        <p:tgtEl>
                                          <p:spTgt spid="68"/>
                                        </p:tgtEl>
                                        <p:attrNameLst>
                                          <p:attrName>ppt_h</p:attrName>
                                        </p:attrNameLst>
                                      </p:cBhvr>
                                      <p:tavLst>
                                        <p:tav tm="0">
                                          <p:val>
                                            <p:fltVal val="0"/>
                                          </p:val>
                                        </p:tav>
                                        <p:tav tm="100000">
                                          <p:val>
                                            <p:strVal val="#ppt_h"/>
                                          </p:val>
                                        </p:tav>
                                      </p:tavLst>
                                    </p:anim>
                                    <p:animEffect transition="in" filter="fade">
                                      <p:cBhvr>
                                        <p:cTn id="94" dur="500"/>
                                        <p:tgtEl>
                                          <p:spTgt spid="68"/>
                                        </p:tgtEl>
                                      </p:cBhvr>
                                    </p:animEffect>
                                  </p:childTnLst>
                                </p:cTn>
                              </p:par>
                            </p:childTnLst>
                          </p:cTn>
                        </p:par>
                        <p:par>
                          <p:cTn id="95" fill="hold">
                            <p:stCondLst>
                              <p:cond delay="7000"/>
                            </p:stCondLst>
                            <p:childTnLst>
                              <p:par>
                                <p:cTn id="96" presetID="53" presetClass="entr" presetSubtype="16" fill="hold" grpId="0" nodeType="afterEffect">
                                  <p:stCondLst>
                                    <p:cond delay="0"/>
                                  </p:stCondLst>
                                  <p:childTnLst>
                                    <p:set>
                                      <p:cBhvr>
                                        <p:cTn id="97" dur="1" fill="hold">
                                          <p:stCondLst>
                                            <p:cond delay="0"/>
                                          </p:stCondLst>
                                        </p:cTn>
                                        <p:tgtEl>
                                          <p:spTgt spid="67"/>
                                        </p:tgtEl>
                                        <p:attrNameLst>
                                          <p:attrName>style.visibility</p:attrName>
                                        </p:attrNameLst>
                                      </p:cBhvr>
                                      <p:to>
                                        <p:strVal val="visible"/>
                                      </p:to>
                                    </p:set>
                                    <p:anim calcmode="lin" valueType="num">
                                      <p:cBhvr>
                                        <p:cTn id="98" dur="500" fill="hold"/>
                                        <p:tgtEl>
                                          <p:spTgt spid="67"/>
                                        </p:tgtEl>
                                        <p:attrNameLst>
                                          <p:attrName>ppt_w</p:attrName>
                                        </p:attrNameLst>
                                      </p:cBhvr>
                                      <p:tavLst>
                                        <p:tav tm="0">
                                          <p:val>
                                            <p:fltVal val="0"/>
                                          </p:val>
                                        </p:tav>
                                        <p:tav tm="100000">
                                          <p:val>
                                            <p:strVal val="#ppt_w"/>
                                          </p:val>
                                        </p:tav>
                                      </p:tavLst>
                                    </p:anim>
                                    <p:anim calcmode="lin" valueType="num">
                                      <p:cBhvr>
                                        <p:cTn id="99" dur="500" fill="hold"/>
                                        <p:tgtEl>
                                          <p:spTgt spid="67"/>
                                        </p:tgtEl>
                                        <p:attrNameLst>
                                          <p:attrName>ppt_h</p:attrName>
                                        </p:attrNameLst>
                                      </p:cBhvr>
                                      <p:tavLst>
                                        <p:tav tm="0">
                                          <p:val>
                                            <p:fltVal val="0"/>
                                          </p:val>
                                        </p:tav>
                                        <p:tav tm="100000">
                                          <p:val>
                                            <p:strVal val="#ppt_h"/>
                                          </p:val>
                                        </p:tav>
                                      </p:tavLst>
                                    </p:anim>
                                    <p:animEffect transition="in" filter="fade">
                                      <p:cBhvr>
                                        <p:cTn id="100" dur="500"/>
                                        <p:tgtEl>
                                          <p:spTgt spid="67"/>
                                        </p:tgtEl>
                                      </p:cBhvr>
                                    </p:animEffect>
                                  </p:childTnLst>
                                </p:cTn>
                              </p:par>
                            </p:childTnLst>
                          </p:cTn>
                        </p:par>
                        <p:par>
                          <p:cTn id="101" fill="hold">
                            <p:stCondLst>
                              <p:cond delay="7500"/>
                            </p:stCondLst>
                            <p:childTnLst>
                              <p:par>
                                <p:cTn id="102" presetID="53" presetClass="entr" presetSubtype="16" fill="hold" grpId="0" nodeType="afterEffect">
                                  <p:stCondLst>
                                    <p:cond delay="0"/>
                                  </p:stCondLst>
                                  <p:childTnLst>
                                    <p:set>
                                      <p:cBhvr>
                                        <p:cTn id="103" dur="1" fill="hold">
                                          <p:stCondLst>
                                            <p:cond delay="0"/>
                                          </p:stCondLst>
                                        </p:cTn>
                                        <p:tgtEl>
                                          <p:spTgt spid="66"/>
                                        </p:tgtEl>
                                        <p:attrNameLst>
                                          <p:attrName>style.visibility</p:attrName>
                                        </p:attrNameLst>
                                      </p:cBhvr>
                                      <p:to>
                                        <p:strVal val="visible"/>
                                      </p:to>
                                    </p:set>
                                    <p:anim calcmode="lin" valueType="num">
                                      <p:cBhvr>
                                        <p:cTn id="104" dur="500" fill="hold"/>
                                        <p:tgtEl>
                                          <p:spTgt spid="66"/>
                                        </p:tgtEl>
                                        <p:attrNameLst>
                                          <p:attrName>ppt_w</p:attrName>
                                        </p:attrNameLst>
                                      </p:cBhvr>
                                      <p:tavLst>
                                        <p:tav tm="0">
                                          <p:val>
                                            <p:fltVal val="0"/>
                                          </p:val>
                                        </p:tav>
                                        <p:tav tm="100000">
                                          <p:val>
                                            <p:strVal val="#ppt_w"/>
                                          </p:val>
                                        </p:tav>
                                      </p:tavLst>
                                    </p:anim>
                                    <p:anim calcmode="lin" valueType="num">
                                      <p:cBhvr>
                                        <p:cTn id="105" dur="500" fill="hold"/>
                                        <p:tgtEl>
                                          <p:spTgt spid="66"/>
                                        </p:tgtEl>
                                        <p:attrNameLst>
                                          <p:attrName>ppt_h</p:attrName>
                                        </p:attrNameLst>
                                      </p:cBhvr>
                                      <p:tavLst>
                                        <p:tav tm="0">
                                          <p:val>
                                            <p:fltVal val="0"/>
                                          </p:val>
                                        </p:tav>
                                        <p:tav tm="100000">
                                          <p:val>
                                            <p:strVal val="#ppt_h"/>
                                          </p:val>
                                        </p:tav>
                                      </p:tavLst>
                                    </p:anim>
                                    <p:animEffect transition="in" filter="fade">
                                      <p:cBhvr>
                                        <p:cTn id="106" dur="500"/>
                                        <p:tgtEl>
                                          <p:spTgt spid="66"/>
                                        </p:tgtEl>
                                      </p:cBhvr>
                                    </p:animEffect>
                                  </p:childTnLst>
                                </p:cTn>
                              </p:par>
                            </p:childTnLst>
                          </p:cTn>
                        </p:par>
                        <p:par>
                          <p:cTn id="107" fill="hold">
                            <p:stCondLst>
                              <p:cond delay="8000"/>
                            </p:stCondLst>
                            <p:childTnLst>
                              <p:par>
                                <p:cTn id="108" presetID="53" presetClass="entr" presetSubtype="16" fill="hold" grpId="0" nodeType="afterEffect">
                                  <p:stCondLst>
                                    <p:cond delay="0"/>
                                  </p:stCondLst>
                                  <p:childTnLst>
                                    <p:set>
                                      <p:cBhvr>
                                        <p:cTn id="109" dur="1" fill="hold">
                                          <p:stCondLst>
                                            <p:cond delay="0"/>
                                          </p:stCondLst>
                                        </p:cTn>
                                        <p:tgtEl>
                                          <p:spTgt spid="3"/>
                                        </p:tgtEl>
                                        <p:attrNameLst>
                                          <p:attrName>style.visibility</p:attrName>
                                        </p:attrNameLst>
                                      </p:cBhvr>
                                      <p:to>
                                        <p:strVal val="visible"/>
                                      </p:to>
                                    </p:set>
                                    <p:anim calcmode="lin" valueType="num">
                                      <p:cBhvr>
                                        <p:cTn id="110" dur="500" fill="hold"/>
                                        <p:tgtEl>
                                          <p:spTgt spid="3"/>
                                        </p:tgtEl>
                                        <p:attrNameLst>
                                          <p:attrName>ppt_w</p:attrName>
                                        </p:attrNameLst>
                                      </p:cBhvr>
                                      <p:tavLst>
                                        <p:tav tm="0">
                                          <p:val>
                                            <p:fltVal val="0"/>
                                          </p:val>
                                        </p:tav>
                                        <p:tav tm="100000">
                                          <p:val>
                                            <p:strVal val="#ppt_w"/>
                                          </p:val>
                                        </p:tav>
                                      </p:tavLst>
                                    </p:anim>
                                    <p:anim calcmode="lin" valueType="num">
                                      <p:cBhvr>
                                        <p:cTn id="111" dur="500" fill="hold"/>
                                        <p:tgtEl>
                                          <p:spTgt spid="3"/>
                                        </p:tgtEl>
                                        <p:attrNameLst>
                                          <p:attrName>ppt_h</p:attrName>
                                        </p:attrNameLst>
                                      </p:cBhvr>
                                      <p:tavLst>
                                        <p:tav tm="0">
                                          <p:val>
                                            <p:fltVal val="0"/>
                                          </p:val>
                                        </p:tav>
                                        <p:tav tm="100000">
                                          <p:val>
                                            <p:strVal val="#ppt_h"/>
                                          </p:val>
                                        </p:tav>
                                      </p:tavLst>
                                    </p:anim>
                                    <p:animEffect transition="in" filter="fade">
                                      <p:cBhvr>
                                        <p:cTn id="112" dur="500"/>
                                        <p:tgtEl>
                                          <p:spTgt spid="3"/>
                                        </p:tgtEl>
                                      </p:cBhvr>
                                    </p:animEffect>
                                  </p:childTnLst>
                                </p:cTn>
                              </p:par>
                            </p:childTnLst>
                          </p:cTn>
                        </p:par>
                      </p:childTnLst>
                    </p:cTn>
                  </p:par>
                  <p:par>
                    <p:cTn id="113" fill="hold">
                      <p:stCondLst>
                        <p:cond delay="indefinite"/>
                      </p:stCondLst>
                      <p:childTnLst>
                        <p:par>
                          <p:cTn id="114" fill="hold">
                            <p:stCondLst>
                              <p:cond delay="0"/>
                            </p:stCondLst>
                            <p:childTnLst>
                              <p:par>
                                <p:cTn id="115" presetID="53" presetClass="exit" presetSubtype="32" fill="hold" grpId="1" nodeType="clickEffect">
                                  <p:stCondLst>
                                    <p:cond delay="0"/>
                                  </p:stCondLst>
                                  <p:childTnLst>
                                    <p:anim calcmode="lin" valueType="num">
                                      <p:cBhvr>
                                        <p:cTn id="116" dur="500"/>
                                        <p:tgtEl>
                                          <p:spTgt spid="60"/>
                                        </p:tgtEl>
                                        <p:attrNameLst>
                                          <p:attrName>ppt_w</p:attrName>
                                        </p:attrNameLst>
                                      </p:cBhvr>
                                      <p:tavLst>
                                        <p:tav tm="0">
                                          <p:val>
                                            <p:strVal val="ppt_w"/>
                                          </p:val>
                                        </p:tav>
                                        <p:tav tm="100000">
                                          <p:val>
                                            <p:fltVal val="0"/>
                                          </p:val>
                                        </p:tav>
                                      </p:tavLst>
                                    </p:anim>
                                    <p:anim calcmode="lin" valueType="num">
                                      <p:cBhvr>
                                        <p:cTn id="117" dur="500"/>
                                        <p:tgtEl>
                                          <p:spTgt spid="60"/>
                                        </p:tgtEl>
                                        <p:attrNameLst>
                                          <p:attrName>ppt_h</p:attrName>
                                        </p:attrNameLst>
                                      </p:cBhvr>
                                      <p:tavLst>
                                        <p:tav tm="0">
                                          <p:val>
                                            <p:strVal val="ppt_h"/>
                                          </p:val>
                                        </p:tav>
                                        <p:tav tm="100000">
                                          <p:val>
                                            <p:fltVal val="0"/>
                                          </p:val>
                                        </p:tav>
                                      </p:tavLst>
                                    </p:anim>
                                    <p:animEffect transition="out" filter="fade">
                                      <p:cBhvr>
                                        <p:cTn id="118" dur="500"/>
                                        <p:tgtEl>
                                          <p:spTgt spid="60"/>
                                        </p:tgtEl>
                                      </p:cBhvr>
                                    </p:animEffect>
                                    <p:set>
                                      <p:cBhvr>
                                        <p:cTn id="119" dur="1" fill="hold">
                                          <p:stCondLst>
                                            <p:cond delay="499"/>
                                          </p:stCondLst>
                                        </p:cTn>
                                        <p:tgtEl>
                                          <p:spTgt spid="60"/>
                                        </p:tgtEl>
                                        <p:attrNameLst>
                                          <p:attrName>style.visibility</p:attrName>
                                        </p:attrNameLst>
                                      </p:cBhvr>
                                      <p:to>
                                        <p:strVal val="hidden"/>
                                      </p:to>
                                    </p:set>
                                  </p:childTnLst>
                                </p:cTn>
                              </p:par>
                              <p:par>
                                <p:cTn id="120" presetID="53" presetClass="exit" presetSubtype="32" fill="hold" grpId="1" nodeType="withEffect">
                                  <p:stCondLst>
                                    <p:cond delay="0"/>
                                  </p:stCondLst>
                                  <p:childTnLst>
                                    <p:anim calcmode="lin" valueType="num">
                                      <p:cBhvr>
                                        <p:cTn id="121" dur="500"/>
                                        <p:tgtEl>
                                          <p:spTgt spid="62"/>
                                        </p:tgtEl>
                                        <p:attrNameLst>
                                          <p:attrName>ppt_w</p:attrName>
                                        </p:attrNameLst>
                                      </p:cBhvr>
                                      <p:tavLst>
                                        <p:tav tm="0">
                                          <p:val>
                                            <p:strVal val="ppt_w"/>
                                          </p:val>
                                        </p:tav>
                                        <p:tav tm="100000">
                                          <p:val>
                                            <p:fltVal val="0"/>
                                          </p:val>
                                        </p:tav>
                                      </p:tavLst>
                                    </p:anim>
                                    <p:anim calcmode="lin" valueType="num">
                                      <p:cBhvr>
                                        <p:cTn id="122" dur="500"/>
                                        <p:tgtEl>
                                          <p:spTgt spid="62"/>
                                        </p:tgtEl>
                                        <p:attrNameLst>
                                          <p:attrName>ppt_h</p:attrName>
                                        </p:attrNameLst>
                                      </p:cBhvr>
                                      <p:tavLst>
                                        <p:tav tm="0">
                                          <p:val>
                                            <p:strVal val="ppt_h"/>
                                          </p:val>
                                        </p:tav>
                                        <p:tav tm="100000">
                                          <p:val>
                                            <p:fltVal val="0"/>
                                          </p:val>
                                        </p:tav>
                                      </p:tavLst>
                                    </p:anim>
                                    <p:animEffect transition="out" filter="fade">
                                      <p:cBhvr>
                                        <p:cTn id="123" dur="500"/>
                                        <p:tgtEl>
                                          <p:spTgt spid="62"/>
                                        </p:tgtEl>
                                      </p:cBhvr>
                                    </p:animEffect>
                                    <p:set>
                                      <p:cBhvr>
                                        <p:cTn id="124" dur="1" fill="hold">
                                          <p:stCondLst>
                                            <p:cond delay="499"/>
                                          </p:stCondLst>
                                        </p:cTn>
                                        <p:tgtEl>
                                          <p:spTgt spid="62"/>
                                        </p:tgtEl>
                                        <p:attrNameLst>
                                          <p:attrName>style.visibility</p:attrName>
                                        </p:attrNameLst>
                                      </p:cBhvr>
                                      <p:to>
                                        <p:strVal val="hidden"/>
                                      </p:to>
                                    </p:set>
                                  </p:childTnLst>
                                </p:cTn>
                              </p:par>
                              <p:par>
                                <p:cTn id="125" presetID="53" presetClass="exit" presetSubtype="32" fill="hold" grpId="1" nodeType="withEffect">
                                  <p:stCondLst>
                                    <p:cond delay="0"/>
                                  </p:stCondLst>
                                  <p:childTnLst>
                                    <p:anim calcmode="lin" valueType="num">
                                      <p:cBhvr>
                                        <p:cTn id="126" dur="500"/>
                                        <p:tgtEl>
                                          <p:spTgt spid="63"/>
                                        </p:tgtEl>
                                        <p:attrNameLst>
                                          <p:attrName>ppt_w</p:attrName>
                                        </p:attrNameLst>
                                      </p:cBhvr>
                                      <p:tavLst>
                                        <p:tav tm="0">
                                          <p:val>
                                            <p:strVal val="ppt_w"/>
                                          </p:val>
                                        </p:tav>
                                        <p:tav tm="100000">
                                          <p:val>
                                            <p:fltVal val="0"/>
                                          </p:val>
                                        </p:tav>
                                      </p:tavLst>
                                    </p:anim>
                                    <p:anim calcmode="lin" valueType="num">
                                      <p:cBhvr>
                                        <p:cTn id="127" dur="500"/>
                                        <p:tgtEl>
                                          <p:spTgt spid="63"/>
                                        </p:tgtEl>
                                        <p:attrNameLst>
                                          <p:attrName>ppt_h</p:attrName>
                                        </p:attrNameLst>
                                      </p:cBhvr>
                                      <p:tavLst>
                                        <p:tav tm="0">
                                          <p:val>
                                            <p:strVal val="ppt_h"/>
                                          </p:val>
                                        </p:tav>
                                        <p:tav tm="100000">
                                          <p:val>
                                            <p:fltVal val="0"/>
                                          </p:val>
                                        </p:tav>
                                      </p:tavLst>
                                    </p:anim>
                                    <p:animEffect transition="out" filter="fade">
                                      <p:cBhvr>
                                        <p:cTn id="128" dur="500"/>
                                        <p:tgtEl>
                                          <p:spTgt spid="63"/>
                                        </p:tgtEl>
                                      </p:cBhvr>
                                    </p:animEffect>
                                    <p:set>
                                      <p:cBhvr>
                                        <p:cTn id="129" dur="1" fill="hold">
                                          <p:stCondLst>
                                            <p:cond delay="499"/>
                                          </p:stCondLst>
                                        </p:cTn>
                                        <p:tgtEl>
                                          <p:spTgt spid="63"/>
                                        </p:tgtEl>
                                        <p:attrNameLst>
                                          <p:attrName>style.visibility</p:attrName>
                                        </p:attrNameLst>
                                      </p:cBhvr>
                                      <p:to>
                                        <p:strVal val="hidden"/>
                                      </p:to>
                                    </p:set>
                                  </p:childTnLst>
                                </p:cTn>
                              </p:par>
                              <p:par>
                                <p:cTn id="130" presetID="53" presetClass="exit" presetSubtype="32" fill="hold" grpId="1" nodeType="withEffect">
                                  <p:stCondLst>
                                    <p:cond delay="0"/>
                                  </p:stCondLst>
                                  <p:childTnLst>
                                    <p:anim calcmode="lin" valueType="num">
                                      <p:cBhvr>
                                        <p:cTn id="131" dur="500"/>
                                        <p:tgtEl>
                                          <p:spTgt spid="65"/>
                                        </p:tgtEl>
                                        <p:attrNameLst>
                                          <p:attrName>ppt_w</p:attrName>
                                        </p:attrNameLst>
                                      </p:cBhvr>
                                      <p:tavLst>
                                        <p:tav tm="0">
                                          <p:val>
                                            <p:strVal val="ppt_w"/>
                                          </p:val>
                                        </p:tav>
                                        <p:tav tm="100000">
                                          <p:val>
                                            <p:fltVal val="0"/>
                                          </p:val>
                                        </p:tav>
                                      </p:tavLst>
                                    </p:anim>
                                    <p:anim calcmode="lin" valueType="num">
                                      <p:cBhvr>
                                        <p:cTn id="132" dur="500"/>
                                        <p:tgtEl>
                                          <p:spTgt spid="65"/>
                                        </p:tgtEl>
                                        <p:attrNameLst>
                                          <p:attrName>ppt_h</p:attrName>
                                        </p:attrNameLst>
                                      </p:cBhvr>
                                      <p:tavLst>
                                        <p:tav tm="0">
                                          <p:val>
                                            <p:strVal val="ppt_h"/>
                                          </p:val>
                                        </p:tav>
                                        <p:tav tm="100000">
                                          <p:val>
                                            <p:fltVal val="0"/>
                                          </p:val>
                                        </p:tav>
                                      </p:tavLst>
                                    </p:anim>
                                    <p:animEffect transition="out" filter="fade">
                                      <p:cBhvr>
                                        <p:cTn id="133" dur="500"/>
                                        <p:tgtEl>
                                          <p:spTgt spid="65"/>
                                        </p:tgtEl>
                                      </p:cBhvr>
                                    </p:animEffect>
                                    <p:set>
                                      <p:cBhvr>
                                        <p:cTn id="134" dur="1" fill="hold">
                                          <p:stCondLst>
                                            <p:cond delay="499"/>
                                          </p:stCondLst>
                                        </p:cTn>
                                        <p:tgtEl>
                                          <p:spTgt spid="65"/>
                                        </p:tgtEl>
                                        <p:attrNameLst>
                                          <p:attrName>style.visibility</p:attrName>
                                        </p:attrNameLst>
                                      </p:cBhvr>
                                      <p:to>
                                        <p:strVal val="hidden"/>
                                      </p:to>
                                    </p:set>
                                  </p:childTnLst>
                                </p:cTn>
                              </p:par>
                              <p:par>
                                <p:cTn id="135" presetID="53" presetClass="exit" presetSubtype="32" fill="hold" grpId="1" nodeType="withEffect">
                                  <p:stCondLst>
                                    <p:cond delay="0"/>
                                  </p:stCondLst>
                                  <p:childTnLst>
                                    <p:anim calcmode="lin" valueType="num">
                                      <p:cBhvr>
                                        <p:cTn id="136" dur="500"/>
                                        <p:tgtEl>
                                          <p:spTgt spid="58"/>
                                        </p:tgtEl>
                                        <p:attrNameLst>
                                          <p:attrName>ppt_w</p:attrName>
                                        </p:attrNameLst>
                                      </p:cBhvr>
                                      <p:tavLst>
                                        <p:tav tm="0">
                                          <p:val>
                                            <p:strVal val="ppt_w"/>
                                          </p:val>
                                        </p:tav>
                                        <p:tav tm="100000">
                                          <p:val>
                                            <p:fltVal val="0"/>
                                          </p:val>
                                        </p:tav>
                                      </p:tavLst>
                                    </p:anim>
                                    <p:anim calcmode="lin" valueType="num">
                                      <p:cBhvr>
                                        <p:cTn id="137" dur="500"/>
                                        <p:tgtEl>
                                          <p:spTgt spid="58"/>
                                        </p:tgtEl>
                                        <p:attrNameLst>
                                          <p:attrName>ppt_h</p:attrName>
                                        </p:attrNameLst>
                                      </p:cBhvr>
                                      <p:tavLst>
                                        <p:tav tm="0">
                                          <p:val>
                                            <p:strVal val="ppt_h"/>
                                          </p:val>
                                        </p:tav>
                                        <p:tav tm="100000">
                                          <p:val>
                                            <p:fltVal val="0"/>
                                          </p:val>
                                        </p:tav>
                                      </p:tavLst>
                                    </p:anim>
                                    <p:animEffect transition="out" filter="fade">
                                      <p:cBhvr>
                                        <p:cTn id="138" dur="500"/>
                                        <p:tgtEl>
                                          <p:spTgt spid="58"/>
                                        </p:tgtEl>
                                      </p:cBhvr>
                                    </p:animEffect>
                                    <p:set>
                                      <p:cBhvr>
                                        <p:cTn id="139" dur="1" fill="hold">
                                          <p:stCondLst>
                                            <p:cond delay="499"/>
                                          </p:stCondLst>
                                        </p:cTn>
                                        <p:tgtEl>
                                          <p:spTgt spid="58"/>
                                        </p:tgtEl>
                                        <p:attrNameLst>
                                          <p:attrName>style.visibility</p:attrName>
                                        </p:attrNameLst>
                                      </p:cBhvr>
                                      <p:to>
                                        <p:strVal val="hidden"/>
                                      </p:to>
                                    </p:set>
                                  </p:childTnLst>
                                </p:cTn>
                              </p:par>
                              <p:par>
                                <p:cTn id="140" presetID="53" presetClass="exit" presetSubtype="32" fill="hold" grpId="1" nodeType="withEffect">
                                  <p:stCondLst>
                                    <p:cond delay="0"/>
                                  </p:stCondLst>
                                  <p:childTnLst>
                                    <p:anim calcmode="lin" valueType="num">
                                      <p:cBhvr>
                                        <p:cTn id="141" dur="500"/>
                                        <p:tgtEl>
                                          <p:spTgt spid="59"/>
                                        </p:tgtEl>
                                        <p:attrNameLst>
                                          <p:attrName>ppt_w</p:attrName>
                                        </p:attrNameLst>
                                      </p:cBhvr>
                                      <p:tavLst>
                                        <p:tav tm="0">
                                          <p:val>
                                            <p:strVal val="ppt_w"/>
                                          </p:val>
                                        </p:tav>
                                        <p:tav tm="100000">
                                          <p:val>
                                            <p:fltVal val="0"/>
                                          </p:val>
                                        </p:tav>
                                      </p:tavLst>
                                    </p:anim>
                                    <p:anim calcmode="lin" valueType="num">
                                      <p:cBhvr>
                                        <p:cTn id="142" dur="500"/>
                                        <p:tgtEl>
                                          <p:spTgt spid="59"/>
                                        </p:tgtEl>
                                        <p:attrNameLst>
                                          <p:attrName>ppt_h</p:attrName>
                                        </p:attrNameLst>
                                      </p:cBhvr>
                                      <p:tavLst>
                                        <p:tav tm="0">
                                          <p:val>
                                            <p:strVal val="ppt_h"/>
                                          </p:val>
                                        </p:tav>
                                        <p:tav tm="100000">
                                          <p:val>
                                            <p:fltVal val="0"/>
                                          </p:val>
                                        </p:tav>
                                      </p:tavLst>
                                    </p:anim>
                                    <p:animEffect transition="out" filter="fade">
                                      <p:cBhvr>
                                        <p:cTn id="143" dur="500"/>
                                        <p:tgtEl>
                                          <p:spTgt spid="59"/>
                                        </p:tgtEl>
                                      </p:cBhvr>
                                    </p:animEffect>
                                    <p:set>
                                      <p:cBhvr>
                                        <p:cTn id="144" dur="1" fill="hold">
                                          <p:stCondLst>
                                            <p:cond delay="499"/>
                                          </p:stCondLst>
                                        </p:cTn>
                                        <p:tgtEl>
                                          <p:spTgt spid="59"/>
                                        </p:tgtEl>
                                        <p:attrNameLst>
                                          <p:attrName>style.visibility</p:attrName>
                                        </p:attrNameLst>
                                      </p:cBhvr>
                                      <p:to>
                                        <p:strVal val="hidden"/>
                                      </p:to>
                                    </p:set>
                                  </p:childTnLst>
                                </p:cTn>
                              </p:par>
                              <p:par>
                                <p:cTn id="145" presetID="53" presetClass="exit" presetSubtype="32" fill="hold" grpId="1" nodeType="withEffect">
                                  <p:stCondLst>
                                    <p:cond delay="0"/>
                                  </p:stCondLst>
                                  <p:childTnLst>
                                    <p:anim calcmode="lin" valueType="num">
                                      <p:cBhvr>
                                        <p:cTn id="146" dur="500"/>
                                        <p:tgtEl>
                                          <p:spTgt spid="57"/>
                                        </p:tgtEl>
                                        <p:attrNameLst>
                                          <p:attrName>ppt_w</p:attrName>
                                        </p:attrNameLst>
                                      </p:cBhvr>
                                      <p:tavLst>
                                        <p:tav tm="0">
                                          <p:val>
                                            <p:strVal val="ppt_w"/>
                                          </p:val>
                                        </p:tav>
                                        <p:tav tm="100000">
                                          <p:val>
                                            <p:fltVal val="0"/>
                                          </p:val>
                                        </p:tav>
                                      </p:tavLst>
                                    </p:anim>
                                    <p:anim calcmode="lin" valueType="num">
                                      <p:cBhvr>
                                        <p:cTn id="147" dur="500"/>
                                        <p:tgtEl>
                                          <p:spTgt spid="57"/>
                                        </p:tgtEl>
                                        <p:attrNameLst>
                                          <p:attrName>ppt_h</p:attrName>
                                        </p:attrNameLst>
                                      </p:cBhvr>
                                      <p:tavLst>
                                        <p:tav tm="0">
                                          <p:val>
                                            <p:strVal val="ppt_h"/>
                                          </p:val>
                                        </p:tav>
                                        <p:tav tm="100000">
                                          <p:val>
                                            <p:fltVal val="0"/>
                                          </p:val>
                                        </p:tav>
                                      </p:tavLst>
                                    </p:anim>
                                    <p:animEffect transition="out" filter="fade">
                                      <p:cBhvr>
                                        <p:cTn id="148" dur="500"/>
                                        <p:tgtEl>
                                          <p:spTgt spid="57"/>
                                        </p:tgtEl>
                                      </p:cBhvr>
                                    </p:animEffect>
                                    <p:set>
                                      <p:cBhvr>
                                        <p:cTn id="149" dur="1" fill="hold">
                                          <p:stCondLst>
                                            <p:cond delay="499"/>
                                          </p:stCondLst>
                                        </p:cTn>
                                        <p:tgtEl>
                                          <p:spTgt spid="57"/>
                                        </p:tgtEl>
                                        <p:attrNameLst>
                                          <p:attrName>style.visibility</p:attrName>
                                        </p:attrNameLst>
                                      </p:cBhvr>
                                      <p:to>
                                        <p:strVal val="hidden"/>
                                      </p:to>
                                    </p:set>
                                  </p:childTnLst>
                                </p:cTn>
                              </p:par>
                              <p:par>
                                <p:cTn id="150" presetID="53" presetClass="exit" presetSubtype="32" fill="hold" grpId="1" nodeType="withEffect">
                                  <p:stCondLst>
                                    <p:cond delay="0"/>
                                  </p:stCondLst>
                                  <p:childTnLst>
                                    <p:anim calcmode="lin" valueType="num">
                                      <p:cBhvr>
                                        <p:cTn id="151" dur="500"/>
                                        <p:tgtEl>
                                          <p:spTgt spid="56"/>
                                        </p:tgtEl>
                                        <p:attrNameLst>
                                          <p:attrName>ppt_w</p:attrName>
                                        </p:attrNameLst>
                                      </p:cBhvr>
                                      <p:tavLst>
                                        <p:tav tm="0">
                                          <p:val>
                                            <p:strVal val="ppt_w"/>
                                          </p:val>
                                        </p:tav>
                                        <p:tav tm="100000">
                                          <p:val>
                                            <p:fltVal val="0"/>
                                          </p:val>
                                        </p:tav>
                                      </p:tavLst>
                                    </p:anim>
                                    <p:anim calcmode="lin" valueType="num">
                                      <p:cBhvr>
                                        <p:cTn id="152" dur="500"/>
                                        <p:tgtEl>
                                          <p:spTgt spid="56"/>
                                        </p:tgtEl>
                                        <p:attrNameLst>
                                          <p:attrName>ppt_h</p:attrName>
                                        </p:attrNameLst>
                                      </p:cBhvr>
                                      <p:tavLst>
                                        <p:tav tm="0">
                                          <p:val>
                                            <p:strVal val="ppt_h"/>
                                          </p:val>
                                        </p:tav>
                                        <p:tav tm="100000">
                                          <p:val>
                                            <p:fltVal val="0"/>
                                          </p:val>
                                        </p:tav>
                                      </p:tavLst>
                                    </p:anim>
                                    <p:animEffect transition="out" filter="fade">
                                      <p:cBhvr>
                                        <p:cTn id="153" dur="500"/>
                                        <p:tgtEl>
                                          <p:spTgt spid="56"/>
                                        </p:tgtEl>
                                      </p:cBhvr>
                                    </p:animEffect>
                                    <p:set>
                                      <p:cBhvr>
                                        <p:cTn id="154" dur="1" fill="hold">
                                          <p:stCondLst>
                                            <p:cond delay="499"/>
                                          </p:stCondLst>
                                        </p:cTn>
                                        <p:tgtEl>
                                          <p:spTgt spid="56"/>
                                        </p:tgtEl>
                                        <p:attrNameLst>
                                          <p:attrName>style.visibility</p:attrName>
                                        </p:attrNameLst>
                                      </p:cBhvr>
                                      <p:to>
                                        <p:strVal val="hidden"/>
                                      </p:to>
                                    </p:set>
                                  </p:childTnLst>
                                </p:cTn>
                              </p:par>
                              <p:par>
                                <p:cTn id="155" presetID="53" presetClass="exit" presetSubtype="32" fill="hold" grpId="1" nodeType="withEffect">
                                  <p:stCondLst>
                                    <p:cond delay="0"/>
                                  </p:stCondLst>
                                  <p:childTnLst>
                                    <p:anim calcmode="lin" valueType="num">
                                      <p:cBhvr>
                                        <p:cTn id="156" dur="500"/>
                                        <p:tgtEl>
                                          <p:spTgt spid="66"/>
                                        </p:tgtEl>
                                        <p:attrNameLst>
                                          <p:attrName>ppt_w</p:attrName>
                                        </p:attrNameLst>
                                      </p:cBhvr>
                                      <p:tavLst>
                                        <p:tav tm="0">
                                          <p:val>
                                            <p:strVal val="ppt_w"/>
                                          </p:val>
                                        </p:tav>
                                        <p:tav tm="100000">
                                          <p:val>
                                            <p:fltVal val="0"/>
                                          </p:val>
                                        </p:tav>
                                      </p:tavLst>
                                    </p:anim>
                                    <p:anim calcmode="lin" valueType="num">
                                      <p:cBhvr>
                                        <p:cTn id="157" dur="500"/>
                                        <p:tgtEl>
                                          <p:spTgt spid="66"/>
                                        </p:tgtEl>
                                        <p:attrNameLst>
                                          <p:attrName>ppt_h</p:attrName>
                                        </p:attrNameLst>
                                      </p:cBhvr>
                                      <p:tavLst>
                                        <p:tav tm="0">
                                          <p:val>
                                            <p:strVal val="ppt_h"/>
                                          </p:val>
                                        </p:tav>
                                        <p:tav tm="100000">
                                          <p:val>
                                            <p:fltVal val="0"/>
                                          </p:val>
                                        </p:tav>
                                      </p:tavLst>
                                    </p:anim>
                                    <p:animEffect transition="out" filter="fade">
                                      <p:cBhvr>
                                        <p:cTn id="158" dur="500"/>
                                        <p:tgtEl>
                                          <p:spTgt spid="66"/>
                                        </p:tgtEl>
                                      </p:cBhvr>
                                    </p:animEffect>
                                    <p:set>
                                      <p:cBhvr>
                                        <p:cTn id="159" dur="1" fill="hold">
                                          <p:stCondLst>
                                            <p:cond delay="499"/>
                                          </p:stCondLst>
                                        </p:cTn>
                                        <p:tgtEl>
                                          <p:spTgt spid="66"/>
                                        </p:tgtEl>
                                        <p:attrNameLst>
                                          <p:attrName>style.visibility</p:attrName>
                                        </p:attrNameLst>
                                      </p:cBhvr>
                                      <p:to>
                                        <p:strVal val="hidden"/>
                                      </p:to>
                                    </p:set>
                                  </p:childTnLst>
                                </p:cTn>
                              </p:par>
                              <p:par>
                                <p:cTn id="160" presetID="53" presetClass="exit" presetSubtype="32" fill="hold" grpId="1" nodeType="withEffect">
                                  <p:stCondLst>
                                    <p:cond delay="0"/>
                                  </p:stCondLst>
                                  <p:childTnLst>
                                    <p:anim calcmode="lin" valueType="num">
                                      <p:cBhvr>
                                        <p:cTn id="161" dur="500"/>
                                        <p:tgtEl>
                                          <p:spTgt spid="67"/>
                                        </p:tgtEl>
                                        <p:attrNameLst>
                                          <p:attrName>ppt_w</p:attrName>
                                        </p:attrNameLst>
                                      </p:cBhvr>
                                      <p:tavLst>
                                        <p:tav tm="0">
                                          <p:val>
                                            <p:strVal val="ppt_w"/>
                                          </p:val>
                                        </p:tav>
                                        <p:tav tm="100000">
                                          <p:val>
                                            <p:fltVal val="0"/>
                                          </p:val>
                                        </p:tav>
                                      </p:tavLst>
                                    </p:anim>
                                    <p:anim calcmode="lin" valueType="num">
                                      <p:cBhvr>
                                        <p:cTn id="162" dur="500"/>
                                        <p:tgtEl>
                                          <p:spTgt spid="67"/>
                                        </p:tgtEl>
                                        <p:attrNameLst>
                                          <p:attrName>ppt_h</p:attrName>
                                        </p:attrNameLst>
                                      </p:cBhvr>
                                      <p:tavLst>
                                        <p:tav tm="0">
                                          <p:val>
                                            <p:strVal val="ppt_h"/>
                                          </p:val>
                                        </p:tav>
                                        <p:tav tm="100000">
                                          <p:val>
                                            <p:fltVal val="0"/>
                                          </p:val>
                                        </p:tav>
                                      </p:tavLst>
                                    </p:anim>
                                    <p:animEffect transition="out" filter="fade">
                                      <p:cBhvr>
                                        <p:cTn id="163" dur="500"/>
                                        <p:tgtEl>
                                          <p:spTgt spid="67"/>
                                        </p:tgtEl>
                                      </p:cBhvr>
                                    </p:animEffect>
                                    <p:set>
                                      <p:cBhvr>
                                        <p:cTn id="164" dur="1" fill="hold">
                                          <p:stCondLst>
                                            <p:cond delay="499"/>
                                          </p:stCondLst>
                                        </p:cTn>
                                        <p:tgtEl>
                                          <p:spTgt spid="67"/>
                                        </p:tgtEl>
                                        <p:attrNameLst>
                                          <p:attrName>style.visibility</p:attrName>
                                        </p:attrNameLst>
                                      </p:cBhvr>
                                      <p:to>
                                        <p:strVal val="hidden"/>
                                      </p:to>
                                    </p:set>
                                  </p:childTnLst>
                                </p:cTn>
                              </p:par>
                              <p:par>
                                <p:cTn id="165" presetID="53" presetClass="exit" presetSubtype="32" fill="hold" grpId="1" nodeType="withEffect">
                                  <p:stCondLst>
                                    <p:cond delay="0"/>
                                  </p:stCondLst>
                                  <p:childTnLst>
                                    <p:anim calcmode="lin" valueType="num">
                                      <p:cBhvr>
                                        <p:cTn id="166" dur="500"/>
                                        <p:tgtEl>
                                          <p:spTgt spid="68"/>
                                        </p:tgtEl>
                                        <p:attrNameLst>
                                          <p:attrName>ppt_w</p:attrName>
                                        </p:attrNameLst>
                                      </p:cBhvr>
                                      <p:tavLst>
                                        <p:tav tm="0">
                                          <p:val>
                                            <p:strVal val="ppt_w"/>
                                          </p:val>
                                        </p:tav>
                                        <p:tav tm="100000">
                                          <p:val>
                                            <p:fltVal val="0"/>
                                          </p:val>
                                        </p:tav>
                                      </p:tavLst>
                                    </p:anim>
                                    <p:anim calcmode="lin" valueType="num">
                                      <p:cBhvr>
                                        <p:cTn id="167" dur="500"/>
                                        <p:tgtEl>
                                          <p:spTgt spid="68"/>
                                        </p:tgtEl>
                                        <p:attrNameLst>
                                          <p:attrName>ppt_h</p:attrName>
                                        </p:attrNameLst>
                                      </p:cBhvr>
                                      <p:tavLst>
                                        <p:tav tm="0">
                                          <p:val>
                                            <p:strVal val="ppt_h"/>
                                          </p:val>
                                        </p:tav>
                                        <p:tav tm="100000">
                                          <p:val>
                                            <p:fltVal val="0"/>
                                          </p:val>
                                        </p:tav>
                                      </p:tavLst>
                                    </p:anim>
                                    <p:animEffect transition="out" filter="fade">
                                      <p:cBhvr>
                                        <p:cTn id="168" dur="500"/>
                                        <p:tgtEl>
                                          <p:spTgt spid="68"/>
                                        </p:tgtEl>
                                      </p:cBhvr>
                                    </p:animEffect>
                                    <p:set>
                                      <p:cBhvr>
                                        <p:cTn id="169" dur="1" fill="hold">
                                          <p:stCondLst>
                                            <p:cond delay="499"/>
                                          </p:stCondLst>
                                        </p:cTn>
                                        <p:tgtEl>
                                          <p:spTgt spid="68"/>
                                        </p:tgtEl>
                                        <p:attrNameLst>
                                          <p:attrName>style.visibility</p:attrName>
                                        </p:attrNameLst>
                                      </p:cBhvr>
                                      <p:to>
                                        <p:strVal val="hidden"/>
                                      </p:to>
                                    </p:set>
                                  </p:childTnLst>
                                </p:cTn>
                              </p:par>
                              <p:par>
                                <p:cTn id="170" presetID="53" presetClass="exit" presetSubtype="32" fill="hold" grpId="1" nodeType="withEffect">
                                  <p:stCondLst>
                                    <p:cond delay="0"/>
                                  </p:stCondLst>
                                  <p:childTnLst>
                                    <p:anim calcmode="lin" valueType="num">
                                      <p:cBhvr>
                                        <p:cTn id="171" dur="500"/>
                                        <p:tgtEl>
                                          <p:spTgt spid="77"/>
                                        </p:tgtEl>
                                        <p:attrNameLst>
                                          <p:attrName>ppt_w</p:attrName>
                                        </p:attrNameLst>
                                      </p:cBhvr>
                                      <p:tavLst>
                                        <p:tav tm="0">
                                          <p:val>
                                            <p:strVal val="ppt_w"/>
                                          </p:val>
                                        </p:tav>
                                        <p:tav tm="100000">
                                          <p:val>
                                            <p:fltVal val="0"/>
                                          </p:val>
                                        </p:tav>
                                      </p:tavLst>
                                    </p:anim>
                                    <p:anim calcmode="lin" valueType="num">
                                      <p:cBhvr>
                                        <p:cTn id="172" dur="500"/>
                                        <p:tgtEl>
                                          <p:spTgt spid="77"/>
                                        </p:tgtEl>
                                        <p:attrNameLst>
                                          <p:attrName>ppt_h</p:attrName>
                                        </p:attrNameLst>
                                      </p:cBhvr>
                                      <p:tavLst>
                                        <p:tav tm="0">
                                          <p:val>
                                            <p:strVal val="ppt_h"/>
                                          </p:val>
                                        </p:tav>
                                        <p:tav tm="100000">
                                          <p:val>
                                            <p:fltVal val="0"/>
                                          </p:val>
                                        </p:tav>
                                      </p:tavLst>
                                    </p:anim>
                                    <p:animEffect transition="out" filter="fade">
                                      <p:cBhvr>
                                        <p:cTn id="173" dur="500"/>
                                        <p:tgtEl>
                                          <p:spTgt spid="77"/>
                                        </p:tgtEl>
                                      </p:cBhvr>
                                    </p:animEffect>
                                    <p:set>
                                      <p:cBhvr>
                                        <p:cTn id="174" dur="1" fill="hold">
                                          <p:stCondLst>
                                            <p:cond delay="499"/>
                                          </p:stCondLst>
                                        </p:cTn>
                                        <p:tgtEl>
                                          <p:spTgt spid="77"/>
                                        </p:tgtEl>
                                        <p:attrNameLst>
                                          <p:attrName>style.visibility</p:attrName>
                                        </p:attrNameLst>
                                      </p:cBhvr>
                                      <p:to>
                                        <p:strVal val="hidden"/>
                                      </p:to>
                                    </p:set>
                                  </p:childTnLst>
                                </p:cTn>
                              </p:par>
                              <p:par>
                                <p:cTn id="175" presetID="53" presetClass="exit" presetSubtype="32" fill="hold" grpId="1" nodeType="withEffect">
                                  <p:stCondLst>
                                    <p:cond delay="0"/>
                                  </p:stCondLst>
                                  <p:childTnLst>
                                    <p:anim calcmode="lin" valueType="num">
                                      <p:cBhvr>
                                        <p:cTn id="176" dur="500"/>
                                        <p:tgtEl>
                                          <p:spTgt spid="78"/>
                                        </p:tgtEl>
                                        <p:attrNameLst>
                                          <p:attrName>ppt_w</p:attrName>
                                        </p:attrNameLst>
                                      </p:cBhvr>
                                      <p:tavLst>
                                        <p:tav tm="0">
                                          <p:val>
                                            <p:strVal val="ppt_w"/>
                                          </p:val>
                                        </p:tav>
                                        <p:tav tm="100000">
                                          <p:val>
                                            <p:fltVal val="0"/>
                                          </p:val>
                                        </p:tav>
                                      </p:tavLst>
                                    </p:anim>
                                    <p:anim calcmode="lin" valueType="num">
                                      <p:cBhvr>
                                        <p:cTn id="177" dur="500"/>
                                        <p:tgtEl>
                                          <p:spTgt spid="78"/>
                                        </p:tgtEl>
                                        <p:attrNameLst>
                                          <p:attrName>ppt_h</p:attrName>
                                        </p:attrNameLst>
                                      </p:cBhvr>
                                      <p:tavLst>
                                        <p:tav tm="0">
                                          <p:val>
                                            <p:strVal val="ppt_h"/>
                                          </p:val>
                                        </p:tav>
                                        <p:tav tm="100000">
                                          <p:val>
                                            <p:fltVal val="0"/>
                                          </p:val>
                                        </p:tav>
                                      </p:tavLst>
                                    </p:anim>
                                    <p:animEffect transition="out" filter="fade">
                                      <p:cBhvr>
                                        <p:cTn id="178" dur="500"/>
                                        <p:tgtEl>
                                          <p:spTgt spid="78"/>
                                        </p:tgtEl>
                                      </p:cBhvr>
                                    </p:animEffect>
                                    <p:set>
                                      <p:cBhvr>
                                        <p:cTn id="179" dur="1" fill="hold">
                                          <p:stCondLst>
                                            <p:cond delay="499"/>
                                          </p:stCondLst>
                                        </p:cTn>
                                        <p:tgtEl>
                                          <p:spTgt spid="78"/>
                                        </p:tgtEl>
                                        <p:attrNameLst>
                                          <p:attrName>style.visibility</p:attrName>
                                        </p:attrNameLst>
                                      </p:cBhvr>
                                      <p:to>
                                        <p:strVal val="hidden"/>
                                      </p:to>
                                    </p:set>
                                  </p:childTnLst>
                                </p:cTn>
                              </p:par>
                              <p:par>
                                <p:cTn id="180" presetID="53" presetClass="exit" presetSubtype="32" fill="hold" grpId="1" nodeType="withEffect">
                                  <p:stCondLst>
                                    <p:cond delay="0"/>
                                  </p:stCondLst>
                                  <p:childTnLst>
                                    <p:anim calcmode="lin" valueType="num">
                                      <p:cBhvr>
                                        <p:cTn id="181" dur="500"/>
                                        <p:tgtEl>
                                          <p:spTgt spid="79"/>
                                        </p:tgtEl>
                                        <p:attrNameLst>
                                          <p:attrName>ppt_w</p:attrName>
                                        </p:attrNameLst>
                                      </p:cBhvr>
                                      <p:tavLst>
                                        <p:tav tm="0">
                                          <p:val>
                                            <p:strVal val="ppt_w"/>
                                          </p:val>
                                        </p:tav>
                                        <p:tav tm="100000">
                                          <p:val>
                                            <p:fltVal val="0"/>
                                          </p:val>
                                        </p:tav>
                                      </p:tavLst>
                                    </p:anim>
                                    <p:anim calcmode="lin" valueType="num">
                                      <p:cBhvr>
                                        <p:cTn id="182" dur="500"/>
                                        <p:tgtEl>
                                          <p:spTgt spid="79"/>
                                        </p:tgtEl>
                                        <p:attrNameLst>
                                          <p:attrName>ppt_h</p:attrName>
                                        </p:attrNameLst>
                                      </p:cBhvr>
                                      <p:tavLst>
                                        <p:tav tm="0">
                                          <p:val>
                                            <p:strVal val="ppt_h"/>
                                          </p:val>
                                        </p:tav>
                                        <p:tav tm="100000">
                                          <p:val>
                                            <p:fltVal val="0"/>
                                          </p:val>
                                        </p:tav>
                                      </p:tavLst>
                                    </p:anim>
                                    <p:animEffect transition="out" filter="fade">
                                      <p:cBhvr>
                                        <p:cTn id="183" dur="500"/>
                                        <p:tgtEl>
                                          <p:spTgt spid="79"/>
                                        </p:tgtEl>
                                      </p:cBhvr>
                                    </p:animEffect>
                                    <p:set>
                                      <p:cBhvr>
                                        <p:cTn id="184" dur="1" fill="hold">
                                          <p:stCondLst>
                                            <p:cond delay="499"/>
                                          </p:stCondLst>
                                        </p:cTn>
                                        <p:tgtEl>
                                          <p:spTgt spid="79"/>
                                        </p:tgtEl>
                                        <p:attrNameLst>
                                          <p:attrName>style.visibility</p:attrName>
                                        </p:attrNameLst>
                                      </p:cBhvr>
                                      <p:to>
                                        <p:strVal val="hidden"/>
                                      </p:to>
                                    </p:set>
                                  </p:childTnLst>
                                </p:cTn>
                              </p:par>
                              <p:par>
                                <p:cTn id="185" presetID="53" presetClass="exit" presetSubtype="32" fill="hold" grpId="1" nodeType="withEffect">
                                  <p:stCondLst>
                                    <p:cond delay="0"/>
                                  </p:stCondLst>
                                  <p:childTnLst>
                                    <p:anim calcmode="lin" valueType="num">
                                      <p:cBhvr>
                                        <p:cTn id="186" dur="500"/>
                                        <p:tgtEl>
                                          <p:spTgt spid="80"/>
                                        </p:tgtEl>
                                        <p:attrNameLst>
                                          <p:attrName>ppt_w</p:attrName>
                                        </p:attrNameLst>
                                      </p:cBhvr>
                                      <p:tavLst>
                                        <p:tav tm="0">
                                          <p:val>
                                            <p:strVal val="ppt_w"/>
                                          </p:val>
                                        </p:tav>
                                        <p:tav tm="100000">
                                          <p:val>
                                            <p:fltVal val="0"/>
                                          </p:val>
                                        </p:tav>
                                      </p:tavLst>
                                    </p:anim>
                                    <p:anim calcmode="lin" valueType="num">
                                      <p:cBhvr>
                                        <p:cTn id="187" dur="500"/>
                                        <p:tgtEl>
                                          <p:spTgt spid="80"/>
                                        </p:tgtEl>
                                        <p:attrNameLst>
                                          <p:attrName>ppt_h</p:attrName>
                                        </p:attrNameLst>
                                      </p:cBhvr>
                                      <p:tavLst>
                                        <p:tav tm="0">
                                          <p:val>
                                            <p:strVal val="ppt_h"/>
                                          </p:val>
                                        </p:tav>
                                        <p:tav tm="100000">
                                          <p:val>
                                            <p:fltVal val="0"/>
                                          </p:val>
                                        </p:tav>
                                      </p:tavLst>
                                    </p:anim>
                                    <p:animEffect transition="out" filter="fade">
                                      <p:cBhvr>
                                        <p:cTn id="188" dur="500"/>
                                        <p:tgtEl>
                                          <p:spTgt spid="80"/>
                                        </p:tgtEl>
                                      </p:cBhvr>
                                    </p:animEffect>
                                    <p:set>
                                      <p:cBhvr>
                                        <p:cTn id="189" dur="1" fill="hold">
                                          <p:stCondLst>
                                            <p:cond delay="499"/>
                                          </p:stCondLst>
                                        </p:cTn>
                                        <p:tgtEl>
                                          <p:spTgt spid="80"/>
                                        </p:tgtEl>
                                        <p:attrNameLst>
                                          <p:attrName>style.visibility</p:attrName>
                                        </p:attrNameLst>
                                      </p:cBhvr>
                                      <p:to>
                                        <p:strVal val="hidden"/>
                                      </p:to>
                                    </p:set>
                                  </p:childTnLst>
                                </p:cTn>
                              </p:par>
                              <p:par>
                                <p:cTn id="190" presetID="53" presetClass="exit" presetSubtype="32" fill="hold" grpId="1" nodeType="withEffect">
                                  <p:stCondLst>
                                    <p:cond delay="0"/>
                                  </p:stCondLst>
                                  <p:childTnLst>
                                    <p:anim calcmode="lin" valueType="num">
                                      <p:cBhvr>
                                        <p:cTn id="191" dur="500"/>
                                        <p:tgtEl>
                                          <p:spTgt spid="81"/>
                                        </p:tgtEl>
                                        <p:attrNameLst>
                                          <p:attrName>ppt_w</p:attrName>
                                        </p:attrNameLst>
                                      </p:cBhvr>
                                      <p:tavLst>
                                        <p:tav tm="0">
                                          <p:val>
                                            <p:strVal val="ppt_w"/>
                                          </p:val>
                                        </p:tav>
                                        <p:tav tm="100000">
                                          <p:val>
                                            <p:fltVal val="0"/>
                                          </p:val>
                                        </p:tav>
                                      </p:tavLst>
                                    </p:anim>
                                    <p:anim calcmode="lin" valueType="num">
                                      <p:cBhvr>
                                        <p:cTn id="192" dur="500"/>
                                        <p:tgtEl>
                                          <p:spTgt spid="81"/>
                                        </p:tgtEl>
                                        <p:attrNameLst>
                                          <p:attrName>ppt_h</p:attrName>
                                        </p:attrNameLst>
                                      </p:cBhvr>
                                      <p:tavLst>
                                        <p:tav tm="0">
                                          <p:val>
                                            <p:strVal val="ppt_h"/>
                                          </p:val>
                                        </p:tav>
                                        <p:tav tm="100000">
                                          <p:val>
                                            <p:fltVal val="0"/>
                                          </p:val>
                                        </p:tav>
                                      </p:tavLst>
                                    </p:anim>
                                    <p:animEffect transition="out" filter="fade">
                                      <p:cBhvr>
                                        <p:cTn id="193" dur="500"/>
                                        <p:tgtEl>
                                          <p:spTgt spid="81"/>
                                        </p:tgtEl>
                                      </p:cBhvr>
                                    </p:animEffect>
                                    <p:set>
                                      <p:cBhvr>
                                        <p:cTn id="194" dur="1" fill="hold">
                                          <p:stCondLst>
                                            <p:cond delay="499"/>
                                          </p:stCondLst>
                                        </p:cTn>
                                        <p:tgtEl>
                                          <p:spTgt spid="81"/>
                                        </p:tgtEl>
                                        <p:attrNameLst>
                                          <p:attrName>style.visibility</p:attrName>
                                        </p:attrNameLst>
                                      </p:cBhvr>
                                      <p:to>
                                        <p:strVal val="hidden"/>
                                      </p:to>
                                    </p:set>
                                  </p:childTnLst>
                                </p:cTn>
                              </p:par>
                            </p:childTnLst>
                          </p:cTn>
                        </p:par>
                        <p:par>
                          <p:cTn id="195" fill="hold">
                            <p:stCondLst>
                              <p:cond delay="500"/>
                            </p:stCondLst>
                            <p:childTnLst>
                              <p:par>
                                <p:cTn id="196" presetID="1" presetClass="exit" presetSubtype="0" fill="hold" nodeType="afterEffect">
                                  <p:stCondLst>
                                    <p:cond delay="0"/>
                                  </p:stCondLst>
                                  <p:childTnLst>
                                    <p:set>
                                      <p:cBhvr>
                                        <p:cTn id="197" dur="1" fill="hold">
                                          <p:stCondLst>
                                            <p:cond delay="0"/>
                                          </p:stCondLst>
                                        </p:cTn>
                                        <p:tgtEl>
                                          <p:spTgt spid="40"/>
                                        </p:tgtEl>
                                        <p:attrNameLst>
                                          <p:attrName>style.visibility</p:attrName>
                                        </p:attrNameLst>
                                      </p:cBhvr>
                                      <p:to>
                                        <p:strVal val="hidden"/>
                                      </p:to>
                                    </p:set>
                                  </p:childTnLst>
                                </p:cTn>
                              </p:par>
                              <p:par>
                                <p:cTn id="198" presetID="1" presetClass="exit" presetSubtype="0" fill="hold" nodeType="withEffect">
                                  <p:stCondLst>
                                    <p:cond delay="0"/>
                                  </p:stCondLst>
                                  <p:childTnLst>
                                    <p:set>
                                      <p:cBhvr>
                                        <p:cTn id="199" dur="1" fill="hold">
                                          <p:stCondLst>
                                            <p:cond delay="0"/>
                                          </p:stCondLst>
                                        </p:cTn>
                                        <p:tgtEl>
                                          <p:spTgt spid="46"/>
                                        </p:tgtEl>
                                        <p:attrNameLst>
                                          <p:attrName>style.visibility</p:attrName>
                                        </p:attrNameLst>
                                      </p:cBhvr>
                                      <p:to>
                                        <p:strVal val="hidden"/>
                                      </p:to>
                                    </p:set>
                                  </p:childTnLst>
                                </p:cTn>
                              </p:par>
                              <p:par>
                                <p:cTn id="200" presetID="1" presetClass="exit" presetSubtype="0" fill="hold" nodeType="withEffect">
                                  <p:stCondLst>
                                    <p:cond delay="0"/>
                                  </p:stCondLst>
                                  <p:childTnLst>
                                    <p:set>
                                      <p:cBhvr>
                                        <p:cTn id="201" dur="1" fill="hold">
                                          <p:stCondLst>
                                            <p:cond delay="0"/>
                                          </p:stCondLst>
                                        </p:cTn>
                                        <p:tgtEl>
                                          <p:spTgt spid="5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6" grpId="1" animBg="1"/>
      <p:bldP spid="67" grpId="0" animBg="1"/>
      <p:bldP spid="67" grpId="1" animBg="1"/>
      <p:bldP spid="68" grpId="0" animBg="1"/>
      <p:bldP spid="68" grpId="1" animBg="1"/>
      <p:bldP spid="77" grpId="0" animBg="1"/>
      <p:bldP spid="77" grpId="1" animBg="1"/>
      <p:bldP spid="78" grpId="0" animBg="1"/>
      <p:bldP spid="78" grpId="1" animBg="1"/>
      <p:bldP spid="79" grpId="0" animBg="1"/>
      <p:bldP spid="79" grpId="1" animBg="1"/>
      <p:bldP spid="80" grpId="0" animBg="1"/>
      <p:bldP spid="80" grpId="1" animBg="1"/>
      <p:bldP spid="81" grpId="0" animBg="1"/>
      <p:bldP spid="81" grpId="1" animBg="1"/>
      <p:bldP spid="60" grpId="0" animBg="1"/>
      <p:bldP spid="60" grpId="1" animBg="1"/>
      <p:bldP spid="62" grpId="0" animBg="1"/>
      <p:bldP spid="62" grpId="1" animBg="1"/>
      <p:bldP spid="63" grpId="0" animBg="1"/>
      <p:bldP spid="63" grpId="1" animBg="1"/>
      <p:bldP spid="65" grpId="0" animBg="1"/>
      <p:bldP spid="65" grpId="1" animBg="1"/>
      <p:bldP spid="58" grpId="0" animBg="1"/>
      <p:bldP spid="58" grpId="1" animBg="1"/>
      <p:bldP spid="59" grpId="0" animBg="1"/>
      <p:bldP spid="59" grpId="1" animBg="1"/>
      <p:bldP spid="57" grpId="0" animBg="1"/>
      <p:bldP spid="57" grpId="1" animBg="1"/>
      <p:bldP spid="56" grpId="0" animBg="1"/>
      <p:bldP spid="56" grpId="1" animBg="1"/>
      <p:bldP spid="3" grpId="0"/>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E83C79-0956-354B-3483-142622785085}"/>
            </a:ext>
          </a:extLst>
        </p:cNvPr>
        <p:cNvGrpSpPr/>
        <p:nvPr/>
      </p:nvGrpSpPr>
      <p:grpSpPr>
        <a:xfrm>
          <a:off x="0" y="0"/>
          <a:ext cx="0" cy="0"/>
          <a:chOff x="0" y="0"/>
          <a:chExt cx="0" cy="0"/>
        </a:xfrm>
      </p:grpSpPr>
      <p:sp>
        <p:nvSpPr>
          <p:cNvPr id="83" name="正方形/長方形 82">
            <a:extLst>
              <a:ext uri="{FF2B5EF4-FFF2-40B4-BE49-F238E27FC236}">
                <a16:creationId xmlns:a16="http://schemas.microsoft.com/office/drawing/2014/main" id="{0DF8601A-BA63-2A07-FD12-369867CA9D01}"/>
              </a:ext>
            </a:extLst>
          </p:cNvPr>
          <p:cNvSpPr/>
          <p:nvPr/>
        </p:nvSpPr>
        <p:spPr>
          <a:xfrm>
            <a:off x="1418001" y="3795400"/>
            <a:ext cx="2608454" cy="2685922"/>
          </a:xfrm>
          <a:prstGeom prst="rect">
            <a:avLst/>
          </a:prstGeom>
          <a:solidFill>
            <a:srgbClr val="CCFFCC"/>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正方形/長方形 26">
            <a:extLst>
              <a:ext uri="{FF2B5EF4-FFF2-40B4-BE49-F238E27FC236}">
                <a16:creationId xmlns:a16="http://schemas.microsoft.com/office/drawing/2014/main" id="{936F080F-3DA1-C899-B697-B6CFE34EA8B6}"/>
              </a:ext>
            </a:extLst>
          </p:cNvPr>
          <p:cNvSpPr/>
          <p:nvPr/>
        </p:nvSpPr>
        <p:spPr>
          <a:xfrm>
            <a:off x="1559304" y="3871446"/>
            <a:ext cx="1100797" cy="132637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正方形/長方形 8">
            <a:extLst>
              <a:ext uri="{FF2B5EF4-FFF2-40B4-BE49-F238E27FC236}">
                <a16:creationId xmlns:a16="http://schemas.microsoft.com/office/drawing/2014/main" id="{9B109E12-386A-BC2C-BAE0-C6ED80729C6A}"/>
              </a:ext>
            </a:extLst>
          </p:cNvPr>
          <p:cNvSpPr/>
          <p:nvPr/>
        </p:nvSpPr>
        <p:spPr>
          <a:xfrm>
            <a:off x="918664" y="1225826"/>
            <a:ext cx="1772465" cy="2000901"/>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938EDCE6-02A1-77DD-03EE-2D96E825FE63}"/>
              </a:ext>
            </a:extLst>
          </p:cNvPr>
          <p:cNvSpPr>
            <a:spLocks noGrp="1"/>
          </p:cNvSpPr>
          <p:nvPr>
            <p:ph type="title"/>
          </p:nvPr>
        </p:nvSpPr>
        <p:spPr/>
        <p:txBody>
          <a:bodyPr/>
          <a:lstStyle/>
          <a:p>
            <a:r>
              <a:rPr lang="ja-JP" altLang="en-US"/>
              <a:t>参考：デスクトップ</a:t>
            </a:r>
            <a:r>
              <a:rPr lang="ja-JP" altLang="en-US" dirty="0"/>
              <a:t>仮想化とアプリケーション仮想化</a:t>
            </a:r>
            <a:endParaRPr kumimoji="1" lang="ja-JP" altLang="en-US" dirty="0"/>
          </a:p>
        </p:txBody>
      </p:sp>
      <p:sp>
        <p:nvSpPr>
          <p:cNvPr id="8" name="角丸四角形 7">
            <a:extLst>
              <a:ext uri="{FF2B5EF4-FFF2-40B4-BE49-F238E27FC236}">
                <a16:creationId xmlns:a16="http://schemas.microsoft.com/office/drawing/2014/main" id="{D76028B9-1174-CC0D-13B3-304DCF3C250C}"/>
              </a:ext>
            </a:extLst>
          </p:cNvPr>
          <p:cNvSpPr/>
          <p:nvPr/>
        </p:nvSpPr>
        <p:spPr>
          <a:xfrm>
            <a:off x="885170" y="3290499"/>
            <a:ext cx="7382387" cy="450850"/>
          </a:xfrm>
          <a:prstGeom prst="roundRect">
            <a:avLst/>
          </a:prstGeom>
          <a:solidFill>
            <a:schemeClr val="tx2">
              <a:lumMod val="60000"/>
              <a:lumOff val="40000"/>
              <a:alpha val="59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dirty="0">
                <a:solidFill>
                  <a:srgbClr val="FFFFFF"/>
                </a:solidFill>
                <a:latin typeface="ＭＳ Ｐゴシック"/>
                <a:ea typeface="ＭＳ Ｐゴシック"/>
                <a:cs typeface="ＭＳ Ｐゴシック"/>
              </a:rPr>
              <a:t>ネットワーク</a:t>
            </a:r>
          </a:p>
        </p:txBody>
      </p:sp>
      <p:sp>
        <p:nvSpPr>
          <p:cNvPr id="22" name="正方形/長方形 21">
            <a:extLst>
              <a:ext uri="{FF2B5EF4-FFF2-40B4-BE49-F238E27FC236}">
                <a16:creationId xmlns:a16="http://schemas.microsoft.com/office/drawing/2014/main" id="{6F551FB7-75F9-FDE5-FB9F-4D2D3192F370}"/>
              </a:ext>
            </a:extLst>
          </p:cNvPr>
          <p:cNvSpPr/>
          <p:nvPr/>
        </p:nvSpPr>
        <p:spPr>
          <a:xfrm>
            <a:off x="1052771" y="1499527"/>
            <a:ext cx="1525153" cy="262724"/>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入出力操作</a:t>
            </a:r>
          </a:p>
        </p:txBody>
      </p:sp>
      <p:sp>
        <p:nvSpPr>
          <p:cNvPr id="23" name="正方形/長方形 22">
            <a:extLst>
              <a:ext uri="{FF2B5EF4-FFF2-40B4-BE49-F238E27FC236}">
                <a16:creationId xmlns:a16="http://schemas.microsoft.com/office/drawing/2014/main" id="{437DC0AE-8796-5FF4-55CF-34CB4C38858F}"/>
              </a:ext>
            </a:extLst>
          </p:cNvPr>
          <p:cNvSpPr/>
          <p:nvPr/>
        </p:nvSpPr>
        <p:spPr>
          <a:xfrm>
            <a:off x="1040746" y="2895461"/>
            <a:ext cx="1561600" cy="248716"/>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通信</a:t>
            </a:r>
          </a:p>
        </p:txBody>
      </p:sp>
      <p:sp>
        <p:nvSpPr>
          <p:cNvPr id="74" name="テキスト ボックス 73">
            <a:extLst>
              <a:ext uri="{FF2B5EF4-FFF2-40B4-BE49-F238E27FC236}">
                <a16:creationId xmlns:a16="http://schemas.microsoft.com/office/drawing/2014/main" id="{6BBC55FF-4607-F6A2-78A9-4EBE10419EC1}"/>
              </a:ext>
            </a:extLst>
          </p:cNvPr>
          <p:cNvSpPr txBox="1"/>
          <p:nvPr/>
        </p:nvSpPr>
        <p:spPr>
          <a:xfrm>
            <a:off x="1194728" y="1214682"/>
            <a:ext cx="1243474" cy="307777"/>
          </a:xfrm>
          <a:prstGeom prst="rect">
            <a:avLst/>
          </a:prstGeom>
          <a:noFill/>
        </p:spPr>
        <p:txBody>
          <a:bodyPr wrap="none" rtlCol="0">
            <a:spAutoFit/>
          </a:bodyPr>
          <a:lstStyle/>
          <a:p>
            <a:r>
              <a:rPr kumimoji="1" lang="ja-JP" altLang="en-US" sz="1400" dirty="0">
                <a:solidFill>
                  <a:srgbClr val="0000FF"/>
                </a:solidFill>
              </a:rPr>
              <a:t>クライアント</a:t>
            </a:r>
            <a:r>
              <a:rPr kumimoji="1" lang="en-US" altLang="ja-JP" sz="1400" dirty="0">
                <a:solidFill>
                  <a:srgbClr val="0000FF"/>
                </a:solidFill>
              </a:rPr>
              <a:t>PC</a:t>
            </a:r>
            <a:endParaRPr kumimoji="1" lang="ja-JP" altLang="en-US" sz="1400" dirty="0">
              <a:solidFill>
                <a:srgbClr val="0000FF"/>
              </a:solidFill>
            </a:endParaRPr>
          </a:p>
        </p:txBody>
      </p:sp>
      <p:sp>
        <p:nvSpPr>
          <p:cNvPr id="63" name="正方形/長方形 62">
            <a:extLst>
              <a:ext uri="{FF2B5EF4-FFF2-40B4-BE49-F238E27FC236}">
                <a16:creationId xmlns:a16="http://schemas.microsoft.com/office/drawing/2014/main" id="{50F9A650-3B9F-D8A3-F044-955A64EAD3DD}"/>
              </a:ext>
            </a:extLst>
          </p:cNvPr>
          <p:cNvSpPr/>
          <p:nvPr/>
        </p:nvSpPr>
        <p:spPr>
          <a:xfrm>
            <a:off x="1052771" y="1813853"/>
            <a:ext cx="1538922" cy="1019175"/>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4" name="正方形/長方形 63">
            <a:extLst>
              <a:ext uri="{FF2B5EF4-FFF2-40B4-BE49-F238E27FC236}">
                <a16:creationId xmlns:a16="http://schemas.microsoft.com/office/drawing/2014/main" id="{296E63CB-8D0F-E21A-37C5-2525D21DCBCA}"/>
              </a:ext>
            </a:extLst>
          </p:cNvPr>
          <p:cNvSpPr/>
          <p:nvPr/>
        </p:nvSpPr>
        <p:spPr>
          <a:xfrm>
            <a:off x="1120399" y="2101469"/>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文書作成</a:t>
            </a:r>
          </a:p>
        </p:txBody>
      </p:sp>
      <p:sp>
        <p:nvSpPr>
          <p:cNvPr id="65" name="正方形/長方形 64">
            <a:extLst>
              <a:ext uri="{FF2B5EF4-FFF2-40B4-BE49-F238E27FC236}">
                <a16:creationId xmlns:a16="http://schemas.microsoft.com/office/drawing/2014/main" id="{BCC34901-723D-BFEE-FB36-6766249A0A25}"/>
              </a:ext>
            </a:extLst>
          </p:cNvPr>
          <p:cNvSpPr/>
          <p:nvPr/>
        </p:nvSpPr>
        <p:spPr>
          <a:xfrm>
            <a:off x="1850649" y="2101469"/>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表計算</a:t>
            </a:r>
          </a:p>
        </p:txBody>
      </p:sp>
      <p:sp>
        <p:nvSpPr>
          <p:cNvPr id="75" name="正方形/長方形 74">
            <a:extLst>
              <a:ext uri="{FF2B5EF4-FFF2-40B4-BE49-F238E27FC236}">
                <a16:creationId xmlns:a16="http://schemas.microsoft.com/office/drawing/2014/main" id="{105F3507-263A-4DBA-F9EA-24AC0759ECE2}"/>
              </a:ext>
            </a:extLst>
          </p:cNvPr>
          <p:cNvSpPr/>
          <p:nvPr/>
        </p:nvSpPr>
        <p:spPr>
          <a:xfrm>
            <a:off x="1120399" y="2463419"/>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プレゼン</a:t>
            </a:r>
          </a:p>
        </p:txBody>
      </p:sp>
      <p:sp>
        <p:nvSpPr>
          <p:cNvPr id="76" name="正方形/長方形 75">
            <a:extLst>
              <a:ext uri="{FF2B5EF4-FFF2-40B4-BE49-F238E27FC236}">
                <a16:creationId xmlns:a16="http://schemas.microsoft.com/office/drawing/2014/main" id="{52F183B5-DCDC-DF22-CE41-FC188B5B3635}"/>
              </a:ext>
            </a:extLst>
          </p:cNvPr>
          <p:cNvSpPr/>
          <p:nvPr/>
        </p:nvSpPr>
        <p:spPr>
          <a:xfrm>
            <a:off x="1850649" y="2463419"/>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a:t>
            </a:r>
          </a:p>
        </p:txBody>
      </p:sp>
      <p:sp>
        <p:nvSpPr>
          <p:cNvPr id="77" name="テキスト ボックス 76">
            <a:extLst>
              <a:ext uri="{FF2B5EF4-FFF2-40B4-BE49-F238E27FC236}">
                <a16:creationId xmlns:a16="http://schemas.microsoft.com/office/drawing/2014/main" id="{C694F285-D9DF-7239-39AC-0AFDEB0BE494}"/>
              </a:ext>
            </a:extLst>
          </p:cNvPr>
          <p:cNvSpPr txBox="1"/>
          <p:nvPr/>
        </p:nvSpPr>
        <p:spPr>
          <a:xfrm>
            <a:off x="1063424" y="1813853"/>
            <a:ext cx="1538922" cy="276999"/>
          </a:xfrm>
          <a:prstGeom prst="rect">
            <a:avLst/>
          </a:prstGeom>
          <a:noFill/>
        </p:spPr>
        <p:txBody>
          <a:bodyPr wrap="square" rtlCol="0">
            <a:spAutoFit/>
          </a:bodyPr>
          <a:lstStyle/>
          <a:p>
            <a:pPr algn="ctr"/>
            <a:r>
              <a:rPr kumimoji="1" lang="ja-JP" altLang="en-US" sz="1200" dirty="0">
                <a:solidFill>
                  <a:srgbClr val="FFFFFF"/>
                </a:solidFill>
              </a:rPr>
              <a:t>デスクトップ画面</a:t>
            </a:r>
          </a:p>
        </p:txBody>
      </p:sp>
      <p:cxnSp>
        <p:nvCxnSpPr>
          <p:cNvPr id="53" name="直線矢印コネクタ 52">
            <a:extLst>
              <a:ext uri="{FF2B5EF4-FFF2-40B4-BE49-F238E27FC236}">
                <a16:creationId xmlns:a16="http://schemas.microsoft.com/office/drawing/2014/main" id="{897DB5F8-44F8-661A-66FD-FE123EACC29D}"/>
              </a:ext>
            </a:extLst>
          </p:cNvPr>
          <p:cNvCxnSpPr/>
          <p:nvPr/>
        </p:nvCxnSpPr>
        <p:spPr>
          <a:xfrm>
            <a:off x="2534543" y="2780919"/>
            <a:ext cx="65150" cy="1341150"/>
          </a:xfrm>
          <a:prstGeom prst="straightConnector1">
            <a:avLst/>
          </a:prstGeom>
          <a:ln w="12700" cmpd="sng">
            <a:solidFill>
              <a:schemeClr val="bg1"/>
            </a:solidFill>
            <a:prstDash val="sysDash"/>
            <a:headEnd type="arrow"/>
            <a:tailEnd type="none"/>
          </a:ln>
        </p:spPr>
        <p:style>
          <a:lnRef idx="2">
            <a:schemeClr val="accent1"/>
          </a:lnRef>
          <a:fillRef idx="0">
            <a:schemeClr val="accent1"/>
          </a:fillRef>
          <a:effectRef idx="1">
            <a:schemeClr val="accent1"/>
          </a:effectRef>
          <a:fontRef idx="minor">
            <a:schemeClr val="tx1"/>
          </a:fontRef>
        </p:style>
      </p:cxnSp>
      <p:cxnSp>
        <p:nvCxnSpPr>
          <p:cNvPr id="55" name="直線矢印コネクタ 54">
            <a:extLst>
              <a:ext uri="{FF2B5EF4-FFF2-40B4-BE49-F238E27FC236}">
                <a16:creationId xmlns:a16="http://schemas.microsoft.com/office/drawing/2014/main" id="{EF73F9B6-1F7D-FFA9-B5F5-B9400B99DA00}"/>
              </a:ext>
            </a:extLst>
          </p:cNvPr>
          <p:cNvCxnSpPr/>
          <p:nvPr/>
        </p:nvCxnSpPr>
        <p:spPr>
          <a:xfrm>
            <a:off x="1120399" y="2780919"/>
            <a:ext cx="531375" cy="1344248"/>
          </a:xfrm>
          <a:prstGeom prst="straightConnector1">
            <a:avLst/>
          </a:prstGeom>
          <a:ln w="12700" cmpd="sng">
            <a:solidFill>
              <a:schemeClr val="bg1"/>
            </a:solidFill>
            <a:prstDash val="sysDash"/>
            <a:headEnd type="arrow"/>
            <a:tailEnd type="none"/>
          </a:ln>
        </p:spPr>
        <p:style>
          <a:lnRef idx="2">
            <a:schemeClr val="accent1"/>
          </a:lnRef>
          <a:fillRef idx="0">
            <a:schemeClr val="accent1"/>
          </a:fillRef>
          <a:effectRef idx="1">
            <a:schemeClr val="accent1"/>
          </a:effectRef>
          <a:fontRef idx="minor">
            <a:schemeClr val="tx1"/>
          </a:fontRef>
        </p:style>
      </p:cxnSp>
      <p:sp>
        <p:nvSpPr>
          <p:cNvPr id="84" name="正方形/長方形 83">
            <a:extLst>
              <a:ext uri="{FF2B5EF4-FFF2-40B4-BE49-F238E27FC236}">
                <a16:creationId xmlns:a16="http://schemas.microsoft.com/office/drawing/2014/main" id="{622BEF9A-49A8-BE30-379B-D9730B963284}"/>
              </a:ext>
            </a:extLst>
          </p:cNvPr>
          <p:cNvSpPr/>
          <p:nvPr/>
        </p:nvSpPr>
        <p:spPr>
          <a:xfrm>
            <a:off x="3303209" y="5630078"/>
            <a:ext cx="585059" cy="527395"/>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メモリー</a:t>
            </a:r>
          </a:p>
        </p:txBody>
      </p:sp>
      <p:sp>
        <p:nvSpPr>
          <p:cNvPr id="85" name="円柱 84">
            <a:extLst>
              <a:ext uri="{FF2B5EF4-FFF2-40B4-BE49-F238E27FC236}">
                <a16:creationId xmlns:a16="http://schemas.microsoft.com/office/drawing/2014/main" id="{665A662D-F805-1C6E-7803-D108181270AD}"/>
              </a:ext>
            </a:extLst>
          </p:cNvPr>
          <p:cNvSpPr/>
          <p:nvPr/>
        </p:nvSpPr>
        <p:spPr>
          <a:xfrm>
            <a:off x="1559304" y="5630078"/>
            <a:ext cx="836687" cy="527395"/>
          </a:xfrm>
          <a:prstGeom prst="can">
            <a:avLst/>
          </a:prstGeom>
          <a:solidFill>
            <a:srgbClr val="984807"/>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ストレージ</a:t>
            </a:r>
          </a:p>
        </p:txBody>
      </p:sp>
      <p:sp>
        <p:nvSpPr>
          <p:cNvPr id="58" name="正方形/長方形 57">
            <a:extLst>
              <a:ext uri="{FF2B5EF4-FFF2-40B4-BE49-F238E27FC236}">
                <a16:creationId xmlns:a16="http://schemas.microsoft.com/office/drawing/2014/main" id="{E8F56384-A793-93E2-5DC3-9CA77DA5ABEF}"/>
              </a:ext>
            </a:extLst>
          </p:cNvPr>
          <p:cNvSpPr/>
          <p:nvPr/>
        </p:nvSpPr>
        <p:spPr>
          <a:xfrm>
            <a:off x="1559304" y="5254605"/>
            <a:ext cx="2328964" cy="250125"/>
          </a:xfrm>
          <a:prstGeom prst="rect">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ja-JP" altLang="en-US" sz="1400" dirty="0">
                <a:solidFill>
                  <a:srgbClr val="FFFFFF"/>
                </a:solidFill>
                <a:latin typeface="ＭＳ Ｐゴシック"/>
                <a:ea typeface="ＭＳ Ｐゴシック"/>
                <a:cs typeface="ＭＳ Ｐゴシック"/>
              </a:rPr>
              <a:t>ハイパーバイザー</a:t>
            </a:r>
          </a:p>
        </p:txBody>
      </p:sp>
      <p:sp>
        <p:nvSpPr>
          <p:cNvPr id="56" name="正方形/長方形 55">
            <a:extLst>
              <a:ext uri="{FF2B5EF4-FFF2-40B4-BE49-F238E27FC236}">
                <a16:creationId xmlns:a16="http://schemas.microsoft.com/office/drawing/2014/main" id="{4E84B163-F857-549B-1568-6E2A48D1BAD5}"/>
              </a:ext>
            </a:extLst>
          </p:cNvPr>
          <p:cNvSpPr/>
          <p:nvPr/>
        </p:nvSpPr>
        <p:spPr>
          <a:xfrm>
            <a:off x="1640843" y="4879955"/>
            <a:ext cx="958850" cy="250125"/>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en-US" altLang="ja-JP" sz="800" dirty="0">
                <a:solidFill>
                  <a:srgbClr val="FFFFFF"/>
                </a:solidFill>
                <a:latin typeface="ＭＳ Ｐゴシック"/>
                <a:ea typeface="ＭＳ Ｐゴシック"/>
                <a:cs typeface="ＭＳ Ｐゴシック"/>
              </a:rPr>
              <a:t>PC</a:t>
            </a:r>
            <a:r>
              <a:rPr kumimoji="1" lang="ja-JP" altLang="en-US" sz="800" dirty="0">
                <a:solidFill>
                  <a:srgbClr val="FFFFFF"/>
                </a:solidFill>
                <a:latin typeface="ＭＳ Ｐゴシック"/>
                <a:ea typeface="ＭＳ Ｐゴシック"/>
                <a:cs typeface="ＭＳ Ｐゴシック"/>
              </a:rPr>
              <a:t>用</a:t>
            </a:r>
            <a:r>
              <a:rPr kumimoji="1" lang="en-US" altLang="ja-JP" sz="800" dirty="0">
                <a:solidFill>
                  <a:srgbClr val="FFFFFF"/>
                </a:solidFill>
                <a:latin typeface="ＭＳ Ｐゴシック"/>
                <a:ea typeface="ＭＳ Ｐゴシック"/>
                <a:cs typeface="ＭＳ Ｐゴシック"/>
              </a:rPr>
              <a:t>OS</a:t>
            </a:r>
          </a:p>
          <a:p>
            <a:pPr algn="ctr"/>
            <a:r>
              <a:rPr kumimoji="1" lang="ja-JP" altLang="en-US" sz="800" dirty="0">
                <a:solidFill>
                  <a:srgbClr val="FFFFFF"/>
                </a:solidFill>
                <a:latin typeface="ＭＳ Ｐゴシック"/>
                <a:ea typeface="ＭＳ Ｐゴシック"/>
                <a:cs typeface="ＭＳ Ｐゴシック"/>
              </a:rPr>
              <a:t>（</a:t>
            </a:r>
            <a:r>
              <a:rPr kumimoji="1" lang="en-US" altLang="ja-JP" sz="800" dirty="0">
                <a:solidFill>
                  <a:srgbClr val="FFFFFF"/>
                </a:solidFill>
                <a:latin typeface="ＭＳ Ｐゴシック"/>
                <a:ea typeface="ＭＳ Ｐゴシック"/>
                <a:cs typeface="ＭＳ Ｐゴシック"/>
              </a:rPr>
              <a:t>Windows7</a:t>
            </a:r>
            <a:r>
              <a:rPr kumimoji="1" lang="ja-JP" altLang="en-US" sz="800" dirty="0">
                <a:solidFill>
                  <a:srgbClr val="FFFFFF"/>
                </a:solidFill>
                <a:latin typeface="ＭＳ Ｐゴシック"/>
                <a:ea typeface="ＭＳ Ｐゴシック"/>
                <a:cs typeface="ＭＳ Ｐゴシック"/>
              </a:rPr>
              <a:t>など）</a:t>
            </a:r>
          </a:p>
        </p:txBody>
      </p:sp>
      <p:sp>
        <p:nvSpPr>
          <p:cNvPr id="57" name="正方形/長方形 56">
            <a:extLst>
              <a:ext uri="{FF2B5EF4-FFF2-40B4-BE49-F238E27FC236}">
                <a16:creationId xmlns:a16="http://schemas.microsoft.com/office/drawing/2014/main" id="{25920D77-A1E6-5452-CD94-3E41D9343D2F}"/>
              </a:ext>
            </a:extLst>
          </p:cNvPr>
          <p:cNvSpPr/>
          <p:nvPr/>
        </p:nvSpPr>
        <p:spPr>
          <a:xfrm>
            <a:off x="2491517" y="5630078"/>
            <a:ext cx="748410" cy="527395"/>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プロセッサー</a:t>
            </a:r>
          </a:p>
        </p:txBody>
      </p:sp>
      <p:sp>
        <p:nvSpPr>
          <p:cNvPr id="67" name="正方形/長方形 66">
            <a:extLst>
              <a:ext uri="{FF2B5EF4-FFF2-40B4-BE49-F238E27FC236}">
                <a16:creationId xmlns:a16="http://schemas.microsoft.com/office/drawing/2014/main" id="{D4A60FCD-F12A-0AC5-9AFB-752A9FD24F00}"/>
              </a:ext>
            </a:extLst>
          </p:cNvPr>
          <p:cNvSpPr/>
          <p:nvPr/>
        </p:nvSpPr>
        <p:spPr>
          <a:xfrm>
            <a:off x="1651774" y="4122069"/>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文書作成</a:t>
            </a:r>
          </a:p>
        </p:txBody>
      </p:sp>
      <p:sp>
        <p:nvSpPr>
          <p:cNvPr id="78" name="正方形/長方形 77">
            <a:extLst>
              <a:ext uri="{FF2B5EF4-FFF2-40B4-BE49-F238E27FC236}">
                <a16:creationId xmlns:a16="http://schemas.microsoft.com/office/drawing/2014/main" id="{A6B69F53-92DC-963C-30EA-C17A81CD22DD}"/>
              </a:ext>
            </a:extLst>
          </p:cNvPr>
          <p:cNvSpPr/>
          <p:nvPr/>
        </p:nvSpPr>
        <p:spPr>
          <a:xfrm>
            <a:off x="2176208" y="4122069"/>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表</a:t>
            </a:r>
            <a:endParaRPr kumimoji="1" lang="en-US" altLang="ja-JP" sz="800" dirty="0">
              <a:solidFill>
                <a:srgbClr val="FFFFFF"/>
              </a:solidFill>
              <a:latin typeface="ＭＳ Ｐゴシック"/>
              <a:ea typeface="ＭＳ Ｐゴシック"/>
              <a:cs typeface="ＭＳ Ｐゴシック"/>
            </a:endParaRPr>
          </a:p>
          <a:p>
            <a:pPr algn="ctr"/>
            <a:r>
              <a:rPr kumimoji="1" lang="ja-JP" altLang="en-US" sz="800" dirty="0">
                <a:solidFill>
                  <a:srgbClr val="FFFFFF"/>
                </a:solidFill>
                <a:latin typeface="ＭＳ Ｐゴシック"/>
                <a:ea typeface="ＭＳ Ｐゴシック"/>
                <a:cs typeface="ＭＳ Ｐゴシック"/>
              </a:rPr>
              <a:t>計算</a:t>
            </a:r>
          </a:p>
        </p:txBody>
      </p:sp>
      <p:sp>
        <p:nvSpPr>
          <p:cNvPr id="79" name="正方形/長方形 78">
            <a:extLst>
              <a:ext uri="{FF2B5EF4-FFF2-40B4-BE49-F238E27FC236}">
                <a16:creationId xmlns:a16="http://schemas.microsoft.com/office/drawing/2014/main" id="{CE1452E0-726E-CE4F-236C-141C469E39C7}"/>
              </a:ext>
            </a:extLst>
          </p:cNvPr>
          <p:cNvSpPr/>
          <p:nvPr/>
        </p:nvSpPr>
        <p:spPr>
          <a:xfrm>
            <a:off x="1651774" y="4484019"/>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プレゼン</a:t>
            </a:r>
          </a:p>
        </p:txBody>
      </p:sp>
      <p:sp>
        <p:nvSpPr>
          <p:cNvPr id="82" name="正方形/長方形 81">
            <a:extLst>
              <a:ext uri="{FF2B5EF4-FFF2-40B4-BE49-F238E27FC236}">
                <a16:creationId xmlns:a16="http://schemas.microsoft.com/office/drawing/2014/main" id="{8AC0C4F6-1F28-7EA3-45E4-A014E7EBF2E8}"/>
              </a:ext>
            </a:extLst>
          </p:cNvPr>
          <p:cNvSpPr/>
          <p:nvPr/>
        </p:nvSpPr>
        <p:spPr>
          <a:xfrm>
            <a:off x="2176208" y="4484019"/>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a:t>
            </a:r>
          </a:p>
        </p:txBody>
      </p:sp>
      <p:grpSp>
        <p:nvGrpSpPr>
          <p:cNvPr id="19" name="図形グループ 18">
            <a:extLst>
              <a:ext uri="{FF2B5EF4-FFF2-40B4-BE49-F238E27FC236}">
                <a16:creationId xmlns:a16="http://schemas.microsoft.com/office/drawing/2014/main" id="{5D740B5D-8113-3E56-0E41-59101400AF10}"/>
              </a:ext>
            </a:extLst>
          </p:cNvPr>
          <p:cNvGrpSpPr/>
          <p:nvPr/>
        </p:nvGrpSpPr>
        <p:grpSpPr>
          <a:xfrm>
            <a:off x="805362" y="1131809"/>
            <a:ext cx="494818" cy="531668"/>
            <a:chOff x="2667295" y="1059799"/>
            <a:chExt cx="681672" cy="722281"/>
          </a:xfrm>
        </p:grpSpPr>
        <p:sp>
          <p:nvSpPr>
            <p:cNvPr id="12" name="角丸四角形 11">
              <a:extLst>
                <a:ext uri="{FF2B5EF4-FFF2-40B4-BE49-F238E27FC236}">
                  <a16:creationId xmlns:a16="http://schemas.microsoft.com/office/drawing/2014/main" id="{98ECE15D-E4ED-B964-9698-D6ED46291D57}"/>
                </a:ext>
              </a:extLst>
            </p:cNvPr>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4" name="図 3">
              <a:extLst>
                <a:ext uri="{FF2B5EF4-FFF2-40B4-BE49-F238E27FC236}">
                  <a16:creationId xmlns:a16="http://schemas.microsoft.com/office/drawing/2014/main" id="{D192CD5D-958C-26FC-F043-9CF896690054}"/>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67295" y="1059799"/>
              <a:ext cx="681672" cy="722281"/>
            </a:xfrm>
            <a:prstGeom prst="rect">
              <a:avLst/>
            </a:prstGeom>
          </p:spPr>
        </p:pic>
      </p:grpSp>
      <p:sp>
        <p:nvSpPr>
          <p:cNvPr id="95" name="正方形/長方形 94">
            <a:extLst>
              <a:ext uri="{FF2B5EF4-FFF2-40B4-BE49-F238E27FC236}">
                <a16:creationId xmlns:a16="http://schemas.microsoft.com/office/drawing/2014/main" id="{862B13BB-69DB-C9B0-0F4B-8ECF7B1FFDFB}"/>
              </a:ext>
            </a:extLst>
          </p:cNvPr>
          <p:cNvSpPr/>
          <p:nvPr/>
        </p:nvSpPr>
        <p:spPr>
          <a:xfrm>
            <a:off x="4685769" y="1225826"/>
            <a:ext cx="1772465" cy="2000901"/>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6" name="正方形/長方形 95">
            <a:extLst>
              <a:ext uri="{FF2B5EF4-FFF2-40B4-BE49-F238E27FC236}">
                <a16:creationId xmlns:a16="http://schemas.microsoft.com/office/drawing/2014/main" id="{48ADDDDC-FE1D-F5FB-BA92-BF9C1B6637E3}"/>
              </a:ext>
            </a:extLst>
          </p:cNvPr>
          <p:cNvSpPr/>
          <p:nvPr/>
        </p:nvSpPr>
        <p:spPr>
          <a:xfrm>
            <a:off x="4819876" y="1499527"/>
            <a:ext cx="1525153" cy="262724"/>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入出力操作</a:t>
            </a:r>
          </a:p>
        </p:txBody>
      </p:sp>
      <p:sp>
        <p:nvSpPr>
          <p:cNvPr id="97" name="正方形/長方形 96">
            <a:extLst>
              <a:ext uri="{FF2B5EF4-FFF2-40B4-BE49-F238E27FC236}">
                <a16:creationId xmlns:a16="http://schemas.microsoft.com/office/drawing/2014/main" id="{2C16F02F-4425-ABD3-2078-95F0CB02184F}"/>
              </a:ext>
            </a:extLst>
          </p:cNvPr>
          <p:cNvSpPr/>
          <p:nvPr/>
        </p:nvSpPr>
        <p:spPr>
          <a:xfrm>
            <a:off x="4807851" y="2895461"/>
            <a:ext cx="1561600" cy="248716"/>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通信</a:t>
            </a:r>
          </a:p>
        </p:txBody>
      </p:sp>
      <p:sp>
        <p:nvSpPr>
          <p:cNvPr id="98" name="テキスト ボックス 97">
            <a:extLst>
              <a:ext uri="{FF2B5EF4-FFF2-40B4-BE49-F238E27FC236}">
                <a16:creationId xmlns:a16="http://schemas.microsoft.com/office/drawing/2014/main" id="{19830A5F-2EB4-EFAD-F955-A9C36AD94E9A}"/>
              </a:ext>
            </a:extLst>
          </p:cNvPr>
          <p:cNvSpPr txBox="1"/>
          <p:nvPr/>
        </p:nvSpPr>
        <p:spPr>
          <a:xfrm>
            <a:off x="4961833" y="1214682"/>
            <a:ext cx="1243474" cy="307777"/>
          </a:xfrm>
          <a:prstGeom prst="rect">
            <a:avLst/>
          </a:prstGeom>
          <a:noFill/>
        </p:spPr>
        <p:txBody>
          <a:bodyPr wrap="none" rtlCol="0">
            <a:spAutoFit/>
          </a:bodyPr>
          <a:lstStyle/>
          <a:p>
            <a:r>
              <a:rPr lang="ja-JP" altLang="en-US" sz="1400" dirty="0">
                <a:solidFill>
                  <a:srgbClr val="0000FF"/>
                </a:solidFill>
              </a:rPr>
              <a:t>クライアント</a:t>
            </a:r>
            <a:r>
              <a:rPr lang="en-US" altLang="ja-JP" sz="1400" dirty="0">
                <a:solidFill>
                  <a:srgbClr val="0000FF"/>
                </a:solidFill>
              </a:rPr>
              <a:t>PC</a:t>
            </a:r>
          </a:p>
        </p:txBody>
      </p:sp>
      <p:sp>
        <p:nvSpPr>
          <p:cNvPr id="99" name="正方形/長方形 98">
            <a:extLst>
              <a:ext uri="{FF2B5EF4-FFF2-40B4-BE49-F238E27FC236}">
                <a16:creationId xmlns:a16="http://schemas.microsoft.com/office/drawing/2014/main" id="{F8B29197-7FF5-17DF-3E67-D72DE1EA7EDA}"/>
              </a:ext>
            </a:extLst>
          </p:cNvPr>
          <p:cNvSpPr/>
          <p:nvPr/>
        </p:nvSpPr>
        <p:spPr>
          <a:xfrm>
            <a:off x="4819876" y="1813853"/>
            <a:ext cx="1538922" cy="1019175"/>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0" name="正方形/長方形 99">
            <a:extLst>
              <a:ext uri="{FF2B5EF4-FFF2-40B4-BE49-F238E27FC236}">
                <a16:creationId xmlns:a16="http://schemas.microsoft.com/office/drawing/2014/main" id="{3B381796-4A33-C5C3-B40E-C37203B0F210}"/>
              </a:ext>
            </a:extLst>
          </p:cNvPr>
          <p:cNvSpPr/>
          <p:nvPr/>
        </p:nvSpPr>
        <p:spPr>
          <a:xfrm>
            <a:off x="5229451" y="2260219"/>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文書作成</a:t>
            </a:r>
          </a:p>
        </p:txBody>
      </p:sp>
      <p:sp>
        <p:nvSpPr>
          <p:cNvPr id="104" name="テキスト ボックス 103">
            <a:extLst>
              <a:ext uri="{FF2B5EF4-FFF2-40B4-BE49-F238E27FC236}">
                <a16:creationId xmlns:a16="http://schemas.microsoft.com/office/drawing/2014/main" id="{FEEB9774-3486-48A0-0F37-C006175EE453}"/>
              </a:ext>
            </a:extLst>
          </p:cNvPr>
          <p:cNvSpPr txBox="1"/>
          <p:nvPr/>
        </p:nvSpPr>
        <p:spPr>
          <a:xfrm>
            <a:off x="4830529" y="1813853"/>
            <a:ext cx="1538922" cy="276999"/>
          </a:xfrm>
          <a:prstGeom prst="rect">
            <a:avLst/>
          </a:prstGeom>
          <a:noFill/>
        </p:spPr>
        <p:txBody>
          <a:bodyPr wrap="square" rtlCol="0">
            <a:spAutoFit/>
          </a:bodyPr>
          <a:lstStyle/>
          <a:p>
            <a:pPr algn="ctr"/>
            <a:r>
              <a:rPr kumimoji="1" lang="ja-JP" altLang="en-US" sz="1200" dirty="0">
                <a:solidFill>
                  <a:srgbClr val="FFFFFF"/>
                </a:solidFill>
              </a:rPr>
              <a:t>画面表示</a:t>
            </a:r>
          </a:p>
        </p:txBody>
      </p:sp>
      <p:sp>
        <p:nvSpPr>
          <p:cNvPr id="110" name="テキスト ボックス 109">
            <a:extLst>
              <a:ext uri="{FF2B5EF4-FFF2-40B4-BE49-F238E27FC236}">
                <a16:creationId xmlns:a16="http://schemas.microsoft.com/office/drawing/2014/main" id="{8183D984-C83A-B8E4-1906-1F035C7D95A4}"/>
              </a:ext>
            </a:extLst>
          </p:cNvPr>
          <p:cNvSpPr txBox="1"/>
          <p:nvPr/>
        </p:nvSpPr>
        <p:spPr>
          <a:xfrm>
            <a:off x="1759299" y="3846046"/>
            <a:ext cx="732217" cy="307777"/>
          </a:xfrm>
          <a:prstGeom prst="rect">
            <a:avLst/>
          </a:prstGeom>
          <a:noFill/>
        </p:spPr>
        <p:txBody>
          <a:bodyPr wrap="none" rtlCol="0">
            <a:spAutoFit/>
          </a:bodyPr>
          <a:lstStyle/>
          <a:p>
            <a:r>
              <a:rPr kumimoji="1" lang="ja-JP" altLang="en-US" sz="1400" dirty="0">
                <a:solidFill>
                  <a:schemeClr val="bg1"/>
                </a:solidFill>
              </a:rPr>
              <a:t>仮想</a:t>
            </a:r>
            <a:r>
              <a:rPr kumimoji="1" lang="en-US" altLang="ja-JP" sz="1400" dirty="0">
                <a:solidFill>
                  <a:schemeClr val="bg1"/>
                </a:solidFill>
              </a:rPr>
              <a:t>PC</a:t>
            </a:r>
            <a:endParaRPr kumimoji="1" lang="ja-JP" altLang="en-US" sz="1400" dirty="0">
              <a:solidFill>
                <a:schemeClr val="bg1"/>
              </a:solidFill>
            </a:endParaRPr>
          </a:p>
        </p:txBody>
      </p:sp>
      <p:sp>
        <p:nvSpPr>
          <p:cNvPr id="113" name="テキスト ボックス 112">
            <a:extLst>
              <a:ext uri="{FF2B5EF4-FFF2-40B4-BE49-F238E27FC236}">
                <a16:creationId xmlns:a16="http://schemas.microsoft.com/office/drawing/2014/main" id="{EA67F7B4-BB0B-6BBF-A0E1-71B3245EB7B2}"/>
              </a:ext>
            </a:extLst>
          </p:cNvPr>
          <p:cNvSpPr txBox="1"/>
          <p:nvPr/>
        </p:nvSpPr>
        <p:spPr>
          <a:xfrm>
            <a:off x="2272386" y="6173545"/>
            <a:ext cx="888785" cy="307777"/>
          </a:xfrm>
          <a:prstGeom prst="rect">
            <a:avLst/>
          </a:prstGeom>
          <a:noFill/>
        </p:spPr>
        <p:txBody>
          <a:bodyPr wrap="none" rtlCol="0">
            <a:spAutoFit/>
          </a:bodyPr>
          <a:lstStyle/>
          <a:p>
            <a:r>
              <a:rPr lang="ja-JP" altLang="en-US" sz="1400" dirty="0">
                <a:solidFill>
                  <a:srgbClr val="0000FF"/>
                </a:solidFill>
              </a:rPr>
              <a:t>サーバー</a:t>
            </a:r>
            <a:endParaRPr kumimoji="1" lang="en-US" altLang="ja-JP" sz="1400" dirty="0">
              <a:solidFill>
                <a:srgbClr val="0000FF"/>
              </a:solidFill>
            </a:endParaRPr>
          </a:p>
        </p:txBody>
      </p:sp>
      <p:sp>
        <p:nvSpPr>
          <p:cNvPr id="81" name="正方形/長方形 80">
            <a:extLst>
              <a:ext uri="{FF2B5EF4-FFF2-40B4-BE49-F238E27FC236}">
                <a16:creationId xmlns:a16="http://schemas.microsoft.com/office/drawing/2014/main" id="{F328D823-9203-4A45-EC35-F7498B9F699C}"/>
              </a:ext>
            </a:extLst>
          </p:cNvPr>
          <p:cNvSpPr/>
          <p:nvPr/>
        </p:nvSpPr>
        <p:spPr>
          <a:xfrm>
            <a:off x="2762071" y="3871446"/>
            <a:ext cx="1100797" cy="132637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3" name="正方形/長方形 92">
            <a:extLst>
              <a:ext uri="{FF2B5EF4-FFF2-40B4-BE49-F238E27FC236}">
                <a16:creationId xmlns:a16="http://schemas.microsoft.com/office/drawing/2014/main" id="{8DE48A7B-5255-401B-945B-89925B723A0D}"/>
              </a:ext>
            </a:extLst>
          </p:cNvPr>
          <p:cNvSpPr/>
          <p:nvPr/>
        </p:nvSpPr>
        <p:spPr>
          <a:xfrm>
            <a:off x="2843610" y="4879955"/>
            <a:ext cx="958850" cy="250125"/>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en-US" altLang="ja-JP" sz="800" dirty="0">
                <a:solidFill>
                  <a:srgbClr val="FFFFFF"/>
                </a:solidFill>
                <a:latin typeface="ＭＳ Ｐゴシック"/>
                <a:ea typeface="ＭＳ Ｐゴシック"/>
                <a:cs typeface="ＭＳ Ｐゴシック"/>
              </a:rPr>
              <a:t>PC</a:t>
            </a:r>
            <a:r>
              <a:rPr kumimoji="1" lang="ja-JP" altLang="en-US" sz="800" dirty="0">
                <a:solidFill>
                  <a:srgbClr val="FFFFFF"/>
                </a:solidFill>
                <a:latin typeface="ＭＳ Ｐゴシック"/>
                <a:ea typeface="ＭＳ Ｐゴシック"/>
                <a:cs typeface="ＭＳ Ｐゴシック"/>
              </a:rPr>
              <a:t>用</a:t>
            </a:r>
            <a:r>
              <a:rPr kumimoji="1" lang="en-US" altLang="ja-JP" sz="800" dirty="0">
                <a:solidFill>
                  <a:srgbClr val="FFFFFF"/>
                </a:solidFill>
                <a:latin typeface="ＭＳ Ｐゴシック"/>
                <a:ea typeface="ＭＳ Ｐゴシック"/>
                <a:cs typeface="ＭＳ Ｐゴシック"/>
              </a:rPr>
              <a:t>OS</a:t>
            </a:r>
          </a:p>
          <a:p>
            <a:pPr algn="ctr"/>
            <a:r>
              <a:rPr kumimoji="1" lang="ja-JP" altLang="en-US" sz="800" dirty="0">
                <a:solidFill>
                  <a:srgbClr val="FFFFFF"/>
                </a:solidFill>
                <a:latin typeface="ＭＳ Ｐゴシック"/>
                <a:ea typeface="ＭＳ Ｐゴシック"/>
                <a:cs typeface="ＭＳ Ｐゴシック"/>
              </a:rPr>
              <a:t>（</a:t>
            </a:r>
            <a:r>
              <a:rPr kumimoji="1" lang="en-US" altLang="ja-JP" sz="800" dirty="0">
                <a:solidFill>
                  <a:srgbClr val="FFFFFF"/>
                </a:solidFill>
                <a:latin typeface="ＭＳ Ｐゴシック"/>
                <a:ea typeface="ＭＳ Ｐゴシック"/>
                <a:cs typeface="ＭＳ Ｐゴシック"/>
              </a:rPr>
              <a:t>Windows7</a:t>
            </a:r>
            <a:r>
              <a:rPr kumimoji="1" lang="ja-JP" altLang="en-US" sz="800" dirty="0">
                <a:solidFill>
                  <a:srgbClr val="FFFFFF"/>
                </a:solidFill>
                <a:latin typeface="ＭＳ Ｐゴシック"/>
                <a:ea typeface="ＭＳ Ｐゴシック"/>
                <a:cs typeface="ＭＳ Ｐゴシック"/>
              </a:rPr>
              <a:t>など）</a:t>
            </a:r>
          </a:p>
        </p:txBody>
      </p:sp>
      <p:sp>
        <p:nvSpPr>
          <p:cNvPr id="128" name="正方形/長方形 127">
            <a:extLst>
              <a:ext uri="{FF2B5EF4-FFF2-40B4-BE49-F238E27FC236}">
                <a16:creationId xmlns:a16="http://schemas.microsoft.com/office/drawing/2014/main" id="{16001849-976B-E3CE-8BE9-499BF5EF3B87}"/>
              </a:ext>
            </a:extLst>
          </p:cNvPr>
          <p:cNvSpPr/>
          <p:nvPr/>
        </p:nvSpPr>
        <p:spPr>
          <a:xfrm>
            <a:off x="2854541" y="4122069"/>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文書作成</a:t>
            </a:r>
          </a:p>
        </p:txBody>
      </p:sp>
      <p:sp>
        <p:nvSpPr>
          <p:cNvPr id="130" name="正方形/長方形 129">
            <a:extLst>
              <a:ext uri="{FF2B5EF4-FFF2-40B4-BE49-F238E27FC236}">
                <a16:creationId xmlns:a16="http://schemas.microsoft.com/office/drawing/2014/main" id="{989BD4C6-94C9-8C25-15C7-D5B43241412A}"/>
              </a:ext>
            </a:extLst>
          </p:cNvPr>
          <p:cNvSpPr/>
          <p:nvPr/>
        </p:nvSpPr>
        <p:spPr>
          <a:xfrm>
            <a:off x="3378975" y="4122069"/>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表</a:t>
            </a:r>
            <a:endParaRPr kumimoji="1" lang="en-US" altLang="ja-JP" sz="800" dirty="0">
              <a:solidFill>
                <a:srgbClr val="FFFFFF"/>
              </a:solidFill>
              <a:latin typeface="ＭＳ Ｐゴシック"/>
              <a:ea typeface="ＭＳ Ｐゴシック"/>
              <a:cs typeface="ＭＳ Ｐゴシック"/>
            </a:endParaRPr>
          </a:p>
          <a:p>
            <a:pPr algn="ctr"/>
            <a:r>
              <a:rPr kumimoji="1" lang="ja-JP" altLang="en-US" sz="800" dirty="0">
                <a:solidFill>
                  <a:srgbClr val="FFFFFF"/>
                </a:solidFill>
                <a:latin typeface="ＭＳ Ｐゴシック"/>
                <a:ea typeface="ＭＳ Ｐゴシック"/>
                <a:cs typeface="ＭＳ Ｐゴシック"/>
              </a:rPr>
              <a:t>計算</a:t>
            </a:r>
          </a:p>
        </p:txBody>
      </p:sp>
      <p:sp>
        <p:nvSpPr>
          <p:cNvPr id="133" name="正方形/長方形 132">
            <a:extLst>
              <a:ext uri="{FF2B5EF4-FFF2-40B4-BE49-F238E27FC236}">
                <a16:creationId xmlns:a16="http://schemas.microsoft.com/office/drawing/2014/main" id="{C4BA4C84-A64C-F192-2D7D-4582A519BA43}"/>
              </a:ext>
            </a:extLst>
          </p:cNvPr>
          <p:cNvSpPr/>
          <p:nvPr/>
        </p:nvSpPr>
        <p:spPr>
          <a:xfrm>
            <a:off x="2854541" y="4484019"/>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プレゼン</a:t>
            </a:r>
          </a:p>
        </p:txBody>
      </p:sp>
      <p:sp>
        <p:nvSpPr>
          <p:cNvPr id="134" name="正方形/長方形 133">
            <a:extLst>
              <a:ext uri="{FF2B5EF4-FFF2-40B4-BE49-F238E27FC236}">
                <a16:creationId xmlns:a16="http://schemas.microsoft.com/office/drawing/2014/main" id="{81D75E17-6FF5-6486-73C0-57A596C3263E}"/>
              </a:ext>
            </a:extLst>
          </p:cNvPr>
          <p:cNvSpPr/>
          <p:nvPr/>
        </p:nvSpPr>
        <p:spPr>
          <a:xfrm>
            <a:off x="3378975" y="4484019"/>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a:t>
            </a:r>
          </a:p>
        </p:txBody>
      </p:sp>
      <p:sp>
        <p:nvSpPr>
          <p:cNvPr id="135" name="テキスト ボックス 134">
            <a:extLst>
              <a:ext uri="{FF2B5EF4-FFF2-40B4-BE49-F238E27FC236}">
                <a16:creationId xmlns:a16="http://schemas.microsoft.com/office/drawing/2014/main" id="{7E68A6E1-5F10-8125-1DDF-287D9AFBA251}"/>
              </a:ext>
            </a:extLst>
          </p:cNvPr>
          <p:cNvSpPr txBox="1"/>
          <p:nvPr/>
        </p:nvSpPr>
        <p:spPr>
          <a:xfrm>
            <a:off x="2962066" y="3846046"/>
            <a:ext cx="732217" cy="307777"/>
          </a:xfrm>
          <a:prstGeom prst="rect">
            <a:avLst/>
          </a:prstGeom>
          <a:noFill/>
        </p:spPr>
        <p:txBody>
          <a:bodyPr wrap="none" rtlCol="0">
            <a:spAutoFit/>
          </a:bodyPr>
          <a:lstStyle/>
          <a:p>
            <a:r>
              <a:rPr kumimoji="1" lang="ja-JP" altLang="en-US" sz="1400" dirty="0">
                <a:solidFill>
                  <a:schemeClr val="bg1"/>
                </a:solidFill>
              </a:rPr>
              <a:t>仮想</a:t>
            </a:r>
            <a:r>
              <a:rPr kumimoji="1" lang="en-US" altLang="ja-JP" sz="1400" dirty="0">
                <a:solidFill>
                  <a:schemeClr val="bg1"/>
                </a:solidFill>
              </a:rPr>
              <a:t>PC</a:t>
            </a:r>
            <a:endParaRPr kumimoji="1" lang="ja-JP" altLang="en-US" sz="1400" dirty="0">
              <a:solidFill>
                <a:schemeClr val="bg1"/>
              </a:solidFill>
            </a:endParaRPr>
          </a:p>
        </p:txBody>
      </p:sp>
      <p:sp>
        <p:nvSpPr>
          <p:cNvPr id="156" name="正方形/長方形 155">
            <a:extLst>
              <a:ext uri="{FF2B5EF4-FFF2-40B4-BE49-F238E27FC236}">
                <a16:creationId xmlns:a16="http://schemas.microsoft.com/office/drawing/2014/main" id="{4965959C-9D02-7662-29D1-FCE7C17C98C9}"/>
              </a:ext>
            </a:extLst>
          </p:cNvPr>
          <p:cNvSpPr/>
          <p:nvPr/>
        </p:nvSpPr>
        <p:spPr>
          <a:xfrm>
            <a:off x="5168002" y="3798498"/>
            <a:ext cx="2608454" cy="2685922"/>
          </a:xfrm>
          <a:prstGeom prst="rect">
            <a:avLst/>
          </a:prstGeom>
          <a:solidFill>
            <a:srgbClr val="CCFFCC"/>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8" name="正方形/長方形 157">
            <a:extLst>
              <a:ext uri="{FF2B5EF4-FFF2-40B4-BE49-F238E27FC236}">
                <a16:creationId xmlns:a16="http://schemas.microsoft.com/office/drawing/2014/main" id="{8E1B189E-B03C-FDA2-78F7-18554A8449D7}"/>
              </a:ext>
            </a:extLst>
          </p:cNvPr>
          <p:cNvSpPr/>
          <p:nvPr/>
        </p:nvSpPr>
        <p:spPr>
          <a:xfrm>
            <a:off x="7053210" y="5633176"/>
            <a:ext cx="585059" cy="527395"/>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メモリー</a:t>
            </a:r>
          </a:p>
        </p:txBody>
      </p:sp>
      <p:sp>
        <p:nvSpPr>
          <p:cNvPr id="159" name="円柱 158">
            <a:extLst>
              <a:ext uri="{FF2B5EF4-FFF2-40B4-BE49-F238E27FC236}">
                <a16:creationId xmlns:a16="http://schemas.microsoft.com/office/drawing/2014/main" id="{FC32229E-A9E2-5836-30AD-2C0C148F0545}"/>
              </a:ext>
            </a:extLst>
          </p:cNvPr>
          <p:cNvSpPr/>
          <p:nvPr/>
        </p:nvSpPr>
        <p:spPr>
          <a:xfrm>
            <a:off x="5309305" y="5633176"/>
            <a:ext cx="836687" cy="527395"/>
          </a:xfrm>
          <a:prstGeom prst="can">
            <a:avLst/>
          </a:prstGeom>
          <a:solidFill>
            <a:srgbClr val="984807"/>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ストレージ</a:t>
            </a:r>
          </a:p>
        </p:txBody>
      </p:sp>
      <p:sp>
        <p:nvSpPr>
          <p:cNvPr id="160" name="正方形/長方形 159">
            <a:extLst>
              <a:ext uri="{FF2B5EF4-FFF2-40B4-BE49-F238E27FC236}">
                <a16:creationId xmlns:a16="http://schemas.microsoft.com/office/drawing/2014/main" id="{75FF9694-3E9F-AB20-5EC1-E6A5869929BE}"/>
              </a:ext>
            </a:extLst>
          </p:cNvPr>
          <p:cNvSpPr/>
          <p:nvPr/>
        </p:nvSpPr>
        <p:spPr>
          <a:xfrm>
            <a:off x="5309305" y="4935291"/>
            <a:ext cx="2328964" cy="572537"/>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en-US" altLang="ja-JP" sz="1400" dirty="0">
                <a:solidFill>
                  <a:srgbClr val="FFFFFF"/>
                </a:solidFill>
                <a:latin typeface="ＭＳ Ｐゴシック"/>
                <a:ea typeface="ＭＳ Ｐゴシック"/>
                <a:cs typeface="ＭＳ Ｐゴシック"/>
              </a:rPr>
              <a:t>OS</a:t>
            </a:r>
            <a:endParaRPr kumimoji="1" lang="ja-JP" altLang="en-US" sz="1400" dirty="0">
              <a:solidFill>
                <a:srgbClr val="FFFFFF"/>
              </a:solidFill>
              <a:latin typeface="ＭＳ Ｐゴシック"/>
              <a:ea typeface="ＭＳ Ｐゴシック"/>
              <a:cs typeface="ＭＳ Ｐゴシック"/>
            </a:endParaRPr>
          </a:p>
        </p:txBody>
      </p:sp>
      <p:sp>
        <p:nvSpPr>
          <p:cNvPr id="162" name="正方形/長方形 161">
            <a:extLst>
              <a:ext uri="{FF2B5EF4-FFF2-40B4-BE49-F238E27FC236}">
                <a16:creationId xmlns:a16="http://schemas.microsoft.com/office/drawing/2014/main" id="{0FDF760A-194A-C3D1-35F6-67F5671C68E7}"/>
              </a:ext>
            </a:extLst>
          </p:cNvPr>
          <p:cNvSpPr/>
          <p:nvPr/>
        </p:nvSpPr>
        <p:spPr>
          <a:xfrm>
            <a:off x="6241518" y="5633176"/>
            <a:ext cx="748410" cy="527395"/>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プロセッサー</a:t>
            </a:r>
          </a:p>
        </p:txBody>
      </p:sp>
      <p:sp>
        <p:nvSpPr>
          <p:cNvPr id="168" name="テキスト ボックス 167">
            <a:extLst>
              <a:ext uri="{FF2B5EF4-FFF2-40B4-BE49-F238E27FC236}">
                <a16:creationId xmlns:a16="http://schemas.microsoft.com/office/drawing/2014/main" id="{2672A751-E261-A615-FEB7-919AB667A04E}"/>
              </a:ext>
            </a:extLst>
          </p:cNvPr>
          <p:cNvSpPr txBox="1"/>
          <p:nvPr/>
        </p:nvSpPr>
        <p:spPr>
          <a:xfrm>
            <a:off x="6022387" y="6176643"/>
            <a:ext cx="888785" cy="307777"/>
          </a:xfrm>
          <a:prstGeom prst="rect">
            <a:avLst/>
          </a:prstGeom>
          <a:noFill/>
        </p:spPr>
        <p:txBody>
          <a:bodyPr wrap="none" rtlCol="0">
            <a:spAutoFit/>
          </a:bodyPr>
          <a:lstStyle/>
          <a:p>
            <a:r>
              <a:rPr lang="ja-JP" altLang="en-US" sz="1400" dirty="0">
                <a:solidFill>
                  <a:srgbClr val="0000FF"/>
                </a:solidFill>
              </a:rPr>
              <a:t>サーバー</a:t>
            </a:r>
            <a:endParaRPr kumimoji="1" lang="en-US" altLang="ja-JP" sz="1400" dirty="0">
              <a:solidFill>
                <a:srgbClr val="0000FF"/>
              </a:solidFill>
            </a:endParaRPr>
          </a:p>
        </p:txBody>
      </p:sp>
      <p:sp>
        <p:nvSpPr>
          <p:cNvPr id="176" name="正方形/長方形 175">
            <a:extLst>
              <a:ext uri="{FF2B5EF4-FFF2-40B4-BE49-F238E27FC236}">
                <a16:creationId xmlns:a16="http://schemas.microsoft.com/office/drawing/2014/main" id="{A098C467-EDE0-6218-BCEF-245CC12CBC3B}"/>
              </a:ext>
            </a:extLst>
          </p:cNvPr>
          <p:cNvSpPr/>
          <p:nvPr/>
        </p:nvSpPr>
        <p:spPr>
          <a:xfrm>
            <a:off x="5309959" y="4300292"/>
            <a:ext cx="2328964" cy="582762"/>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ja-JP" altLang="en-US" sz="1400" dirty="0">
                <a:solidFill>
                  <a:srgbClr val="FFFFFF"/>
                </a:solidFill>
                <a:latin typeface="ＭＳ Ｐゴシック"/>
                <a:ea typeface="ＭＳ Ｐゴシック"/>
                <a:cs typeface="ＭＳ Ｐゴシック"/>
              </a:rPr>
              <a:t>ターミナル・モニター</a:t>
            </a:r>
          </a:p>
        </p:txBody>
      </p:sp>
      <p:sp>
        <p:nvSpPr>
          <p:cNvPr id="177" name="正方形/長方形 176">
            <a:extLst>
              <a:ext uri="{FF2B5EF4-FFF2-40B4-BE49-F238E27FC236}">
                <a16:creationId xmlns:a16="http://schemas.microsoft.com/office/drawing/2014/main" id="{648A4A58-88B0-2E10-E875-45C81729019B}"/>
              </a:ext>
            </a:extLst>
          </p:cNvPr>
          <p:cNvSpPr/>
          <p:nvPr/>
        </p:nvSpPr>
        <p:spPr>
          <a:xfrm>
            <a:off x="5344300" y="4125167"/>
            <a:ext cx="54870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文書</a:t>
            </a:r>
            <a:endParaRPr kumimoji="1" lang="en-US" altLang="ja-JP" sz="800" dirty="0">
              <a:solidFill>
                <a:srgbClr val="FFFFFF"/>
              </a:solidFill>
              <a:latin typeface="ＭＳ Ｐゴシック"/>
              <a:ea typeface="ＭＳ Ｐゴシック"/>
              <a:cs typeface="ＭＳ Ｐゴシック"/>
            </a:endParaRPr>
          </a:p>
          <a:p>
            <a:pPr algn="ctr"/>
            <a:r>
              <a:rPr kumimoji="1" lang="ja-JP" altLang="en-US" sz="800" dirty="0">
                <a:solidFill>
                  <a:srgbClr val="FFFFFF"/>
                </a:solidFill>
                <a:latin typeface="ＭＳ Ｐゴシック"/>
                <a:ea typeface="ＭＳ Ｐゴシック"/>
                <a:cs typeface="ＭＳ Ｐゴシック"/>
              </a:rPr>
              <a:t>作成</a:t>
            </a:r>
          </a:p>
        </p:txBody>
      </p:sp>
      <p:sp>
        <p:nvSpPr>
          <p:cNvPr id="178" name="正方形/長方形 177">
            <a:extLst>
              <a:ext uri="{FF2B5EF4-FFF2-40B4-BE49-F238E27FC236}">
                <a16:creationId xmlns:a16="http://schemas.microsoft.com/office/drawing/2014/main" id="{208CCFEF-0B2A-5C8D-56B7-A3067E73DCA7}"/>
              </a:ext>
            </a:extLst>
          </p:cNvPr>
          <p:cNvSpPr/>
          <p:nvPr/>
        </p:nvSpPr>
        <p:spPr>
          <a:xfrm>
            <a:off x="5919524" y="4125167"/>
            <a:ext cx="54870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表</a:t>
            </a:r>
            <a:endParaRPr kumimoji="1" lang="en-US" altLang="ja-JP" sz="800" dirty="0">
              <a:solidFill>
                <a:srgbClr val="FFFFFF"/>
              </a:solidFill>
              <a:latin typeface="ＭＳ Ｐゴシック"/>
              <a:ea typeface="ＭＳ Ｐゴシック"/>
              <a:cs typeface="ＭＳ Ｐゴシック"/>
            </a:endParaRPr>
          </a:p>
          <a:p>
            <a:pPr algn="ctr"/>
            <a:r>
              <a:rPr kumimoji="1" lang="ja-JP" altLang="en-US" sz="800" dirty="0">
                <a:solidFill>
                  <a:srgbClr val="FFFFFF"/>
                </a:solidFill>
                <a:latin typeface="ＭＳ Ｐゴシック"/>
                <a:ea typeface="ＭＳ Ｐゴシック"/>
                <a:cs typeface="ＭＳ Ｐゴシック"/>
              </a:rPr>
              <a:t>計算</a:t>
            </a:r>
          </a:p>
        </p:txBody>
      </p:sp>
      <p:sp>
        <p:nvSpPr>
          <p:cNvPr id="179" name="正方形/長方形 178">
            <a:extLst>
              <a:ext uri="{FF2B5EF4-FFF2-40B4-BE49-F238E27FC236}">
                <a16:creationId xmlns:a16="http://schemas.microsoft.com/office/drawing/2014/main" id="{4DFF8869-36DF-D647-9851-3DE86FD40871}"/>
              </a:ext>
            </a:extLst>
          </p:cNvPr>
          <p:cNvSpPr/>
          <p:nvPr/>
        </p:nvSpPr>
        <p:spPr>
          <a:xfrm>
            <a:off x="6504505" y="4125167"/>
            <a:ext cx="54870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プレゼン</a:t>
            </a:r>
          </a:p>
        </p:txBody>
      </p:sp>
      <p:sp>
        <p:nvSpPr>
          <p:cNvPr id="180" name="正方形/長方形 179">
            <a:extLst>
              <a:ext uri="{FF2B5EF4-FFF2-40B4-BE49-F238E27FC236}">
                <a16:creationId xmlns:a16="http://schemas.microsoft.com/office/drawing/2014/main" id="{2A69E488-54CB-D0C7-857E-90FC4A6D5E0B}"/>
              </a:ext>
            </a:extLst>
          </p:cNvPr>
          <p:cNvSpPr/>
          <p:nvPr/>
        </p:nvSpPr>
        <p:spPr>
          <a:xfrm>
            <a:off x="7089564" y="4125167"/>
            <a:ext cx="54870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a:t>
            </a:r>
          </a:p>
        </p:txBody>
      </p:sp>
      <p:sp>
        <p:nvSpPr>
          <p:cNvPr id="183" name="正方形/長方形 182">
            <a:extLst>
              <a:ext uri="{FF2B5EF4-FFF2-40B4-BE49-F238E27FC236}">
                <a16:creationId xmlns:a16="http://schemas.microsoft.com/office/drawing/2014/main" id="{C9D444EE-0233-BEA5-827D-0A81E671027F}"/>
              </a:ext>
            </a:extLst>
          </p:cNvPr>
          <p:cNvSpPr/>
          <p:nvPr/>
        </p:nvSpPr>
        <p:spPr>
          <a:xfrm>
            <a:off x="2722228" y="1225826"/>
            <a:ext cx="1772465" cy="2000901"/>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4" name="正方形/長方形 183">
            <a:extLst>
              <a:ext uri="{FF2B5EF4-FFF2-40B4-BE49-F238E27FC236}">
                <a16:creationId xmlns:a16="http://schemas.microsoft.com/office/drawing/2014/main" id="{4F93EB3C-85C5-4981-C3BB-4F5AF4F2A07A}"/>
              </a:ext>
            </a:extLst>
          </p:cNvPr>
          <p:cNvSpPr/>
          <p:nvPr/>
        </p:nvSpPr>
        <p:spPr>
          <a:xfrm>
            <a:off x="2856335" y="1499527"/>
            <a:ext cx="1525153" cy="262724"/>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入出力操作</a:t>
            </a:r>
          </a:p>
        </p:txBody>
      </p:sp>
      <p:sp>
        <p:nvSpPr>
          <p:cNvPr id="185" name="正方形/長方形 184">
            <a:extLst>
              <a:ext uri="{FF2B5EF4-FFF2-40B4-BE49-F238E27FC236}">
                <a16:creationId xmlns:a16="http://schemas.microsoft.com/office/drawing/2014/main" id="{59B0051B-D349-D1CC-A8A8-EF63E152615D}"/>
              </a:ext>
            </a:extLst>
          </p:cNvPr>
          <p:cNvSpPr/>
          <p:nvPr/>
        </p:nvSpPr>
        <p:spPr>
          <a:xfrm>
            <a:off x="2844310" y="2895461"/>
            <a:ext cx="1561600" cy="248716"/>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通信</a:t>
            </a:r>
          </a:p>
        </p:txBody>
      </p:sp>
      <p:sp>
        <p:nvSpPr>
          <p:cNvPr id="186" name="テキスト ボックス 185">
            <a:extLst>
              <a:ext uri="{FF2B5EF4-FFF2-40B4-BE49-F238E27FC236}">
                <a16:creationId xmlns:a16="http://schemas.microsoft.com/office/drawing/2014/main" id="{D4DFF9C5-B36B-471E-E294-032CABBE120F}"/>
              </a:ext>
            </a:extLst>
          </p:cNvPr>
          <p:cNvSpPr txBox="1"/>
          <p:nvPr/>
        </p:nvSpPr>
        <p:spPr>
          <a:xfrm>
            <a:off x="2998292" y="1214682"/>
            <a:ext cx="1243474" cy="307777"/>
          </a:xfrm>
          <a:prstGeom prst="rect">
            <a:avLst/>
          </a:prstGeom>
          <a:noFill/>
        </p:spPr>
        <p:txBody>
          <a:bodyPr wrap="none" rtlCol="0">
            <a:spAutoFit/>
          </a:bodyPr>
          <a:lstStyle/>
          <a:p>
            <a:r>
              <a:rPr kumimoji="1" lang="ja-JP" altLang="en-US" sz="1400" dirty="0">
                <a:solidFill>
                  <a:srgbClr val="0000FF"/>
                </a:solidFill>
              </a:rPr>
              <a:t>クライアント</a:t>
            </a:r>
            <a:r>
              <a:rPr kumimoji="1" lang="en-US" altLang="ja-JP" sz="1400" dirty="0">
                <a:solidFill>
                  <a:srgbClr val="0000FF"/>
                </a:solidFill>
              </a:rPr>
              <a:t>PC</a:t>
            </a:r>
            <a:endParaRPr kumimoji="1" lang="ja-JP" altLang="en-US" sz="1400" dirty="0">
              <a:solidFill>
                <a:srgbClr val="0000FF"/>
              </a:solidFill>
            </a:endParaRPr>
          </a:p>
        </p:txBody>
      </p:sp>
      <p:sp>
        <p:nvSpPr>
          <p:cNvPr id="187" name="正方形/長方形 186">
            <a:extLst>
              <a:ext uri="{FF2B5EF4-FFF2-40B4-BE49-F238E27FC236}">
                <a16:creationId xmlns:a16="http://schemas.microsoft.com/office/drawing/2014/main" id="{DE096233-4C14-0D01-603C-B21F25C96C90}"/>
              </a:ext>
            </a:extLst>
          </p:cNvPr>
          <p:cNvSpPr/>
          <p:nvPr/>
        </p:nvSpPr>
        <p:spPr>
          <a:xfrm>
            <a:off x="2856335" y="1813853"/>
            <a:ext cx="1538922" cy="1019175"/>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8" name="正方形/長方形 187">
            <a:extLst>
              <a:ext uri="{FF2B5EF4-FFF2-40B4-BE49-F238E27FC236}">
                <a16:creationId xmlns:a16="http://schemas.microsoft.com/office/drawing/2014/main" id="{ECE92B15-8E03-FEB1-C9E8-7F3F08CD628A}"/>
              </a:ext>
            </a:extLst>
          </p:cNvPr>
          <p:cNvSpPr/>
          <p:nvPr/>
        </p:nvSpPr>
        <p:spPr>
          <a:xfrm>
            <a:off x="2923963" y="2101469"/>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文書作成</a:t>
            </a:r>
          </a:p>
        </p:txBody>
      </p:sp>
      <p:sp>
        <p:nvSpPr>
          <p:cNvPr id="189" name="正方形/長方形 188">
            <a:extLst>
              <a:ext uri="{FF2B5EF4-FFF2-40B4-BE49-F238E27FC236}">
                <a16:creationId xmlns:a16="http://schemas.microsoft.com/office/drawing/2014/main" id="{4C04595D-5AF6-5FFC-25EB-79DFE865071F}"/>
              </a:ext>
            </a:extLst>
          </p:cNvPr>
          <p:cNvSpPr/>
          <p:nvPr/>
        </p:nvSpPr>
        <p:spPr>
          <a:xfrm>
            <a:off x="3654213" y="2101469"/>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表計算</a:t>
            </a:r>
          </a:p>
        </p:txBody>
      </p:sp>
      <p:sp>
        <p:nvSpPr>
          <p:cNvPr id="190" name="正方形/長方形 189">
            <a:extLst>
              <a:ext uri="{FF2B5EF4-FFF2-40B4-BE49-F238E27FC236}">
                <a16:creationId xmlns:a16="http://schemas.microsoft.com/office/drawing/2014/main" id="{B0379C7F-CE94-2DC5-F607-819558C252F6}"/>
              </a:ext>
            </a:extLst>
          </p:cNvPr>
          <p:cNvSpPr/>
          <p:nvPr/>
        </p:nvSpPr>
        <p:spPr>
          <a:xfrm>
            <a:off x="2923963" y="2463419"/>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プレゼン</a:t>
            </a:r>
          </a:p>
        </p:txBody>
      </p:sp>
      <p:sp>
        <p:nvSpPr>
          <p:cNvPr id="191" name="正方形/長方形 190">
            <a:extLst>
              <a:ext uri="{FF2B5EF4-FFF2-40B4-BE49-F238E27FC236}">
                <a16:creationId xmlns:a16="http://schemas.microsoft.com/office/drawing/2014/main" id="{2C19C805-2BF5-F864-5E35-28E5692C3AEA}"/>
              </a:ext>
            </a:extLst>
          </p:cNvPr>
          <p:cNvSpPr/>
          <p:nvPr/>
        </p:nvSpPr>
        <p:spPr>
          <a:xfrm>
            <a:off x="3654213" y="2463419"/>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a:t>
            </a:r>
          </a:p>
        </p:txBody>
      </p:sp>
      <p:sp>
        <p:nvSpPr>
          <p:cNvPr id="192" name="テキスト ボックス 191">
            <a:extLst>
              <a:ext uri="{FF2B5EF4-FFF2-40B4-BE49-F238E27FC236}">
                <a16:creationId xmlns:a16="http://schemas.microsoft.com/office/drawing/2014/main" id="{C7D34CBF-5A59-4838-7A31-44FE31DBC5ED}"/>
              </a:ext>
            </a:extLst>
          </p:cNvPr>
          <p:cNvSpPr txBox="1"/>
          <p:nvPr/>
        </p:nvSpPr>
        <p:spPr>
          <a:xfrm>
            <a:off x="2866988" y="1813853"/>
            <a:ext cx="1538922" cy="276999"/>
          </a:xfrm>
          <a:prstGeom prst="rect">
            <a:avLst/>
          </a:prstGeom>
          <a:noFill/>
        </p:spPr>
        <p:txBody>
          <a:bodyPr wrap="square" rtlCol="0">
            <a:spAutoFit/>
          </a:bodyPr>
          <a:lstStyle/>
          <a:p>
            <a:pPr algn="ctr"/>
            <a:r>
              <a:rPr kumimoji="1" lang="ja-JP" altLang="en-US" sz="1200" dirty="0">
                <a:solidFill>
                  <a:srgbClr val="FFFFFF"/>
                </a:solidFill>
              </a:rPr>
              <a:t>デスクトップ画面</a:t>
            </a:r>
          </a:p>
        </p:txBody>
      </p:sp>
      <p:sp>
        <p:nvSpPr>
          <p:cNvPr id="193" name="正方形/長方形 192">
            <a:extLst>
              <a:ext uri="{FF2B5EF4-FFF2-40B4-BE49-F238E27FC236}">
                <a16:creationId xmlns:a16="http://schemas.microsoft.com/office/drawing/2014/main" id="{9840F173-898D-4425-184F-80FEE09857D7}"/>
              </a:ext>
            </a:extLst>
          </p:cNvPr>
          <p:cNvSpPr/>
          <p:nvPr/>
        </p:nvSpPr>
        <p:spPr>
          <a:xfrm>
            <a:off x="6495093" y="1236970"/>
            <a:ext cx="1772465" cy="2000901"/>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4" name="正方形/長方形 193">
            <a:extLst>
              <a:ext uri="{FF2B5EF4-FFF2-40B4-BE49-F238E27FC236}">
                <a16:creationId xmlns:a16="http://schemas.microsoft.com/office/drawing/2014/main" id="{8E447BA2-835B-4C82-5F83-AED9E43007AA}"/>
              </a:ext>
            </a:extLst>
          </p:cNvPr>
          <p:cNvSpPr/>
          <p:nvPr/>
        </p:nvSpPr>
        <p:spPr>
          <a:xfrm>
            <a:off x="6629200" y="1510671"/>
            <a:ext cx="1525153" cy="262724"/>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入出力操作</a:t>
            </a:r>
          </a:p>
        </p:txBody>
      </p:sp>
      <p:sp>
        <p:nvSpPr>
          <p:cNvPr id="195" name="正方形/長方形 194">
            <a:extLst>
              <a:ext uri="{FF2B5EF4-FFF2-40B4-BE49-F238E27FC236}">
                <a16:creationId xmlns:a16="http://schemas.microsoft.com/office/drawing/2014/main" id="{2DB63202-4369-333F-FD7D-1AB9A78A3C14}"/>
              </a:ext>
            </a:extLst>
          </p:cNvPr>
          <p:cNvSpPr/>
          <p:nvPr/>
        </p:nvSpPr>
        <p:spPr>
          <a:xfrm>
            <a:off x="6617175" y="2906605"/>
            <a:ext cx="1561600" cy="248716"/>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通信</a:t>
            </a:r>
          </a:p>
        </p:txBody>
      </p:sp>
      <p:sp>
        <p:nvSpPr>
          <p:cNvPr id="196" name="テキスト ボックス 195">
            <a:extLst>
              <a:ext uri="{FF2B5EF4-FFF2-40B4-BE49-F238E27FC236}">
                <a16:creationId xmlns:a16="http://schemas.microsoft.com/office/drawing/2014/main" id="{7A807B7D-F032-E0AF-465B-2D16AFBD0D85}"/>
              </a:ext>
            </a:extLst>
          </p:cNvPr>
          <p:cNvSpPr txBox="1"/>
          <p:nvPr/>
        </p:nvSpPr>
        <p:spPr>
          <a:xfrm>
            <a:off x="6771157" y="1225826"/>
            <a:ext cx="1243474" cy="307777"/>
          </a:xfrm>
          <a:prstGeom prst="rect">
            <a:avLst/>
          </a:prstGeom>
          <a:noFill/>
        </p:spPr>
        <p:txBody>
          <a:bodyPr wrap="none" rtlCol="0">
            <a:spAutoFit/>
          </a:bodyPr>
          <a:lstStyle/>
          <a:p>
            <a:r>
              <a:rPr lang="ja-JP" altLang="en-US" sz="1400" dirty="0">
                <a:solidFill>
                  <a:srgbClr val="0000FF"/>
                </a:solidFill>
              </a:rPr>
              <a:t>クライアント</a:t>
            </a:r>
            <a:r>
              <a:rPr lang="en-US" altLang="ja-JP" sz="1400" dirty="0">
                <a:solidFill>
                  <a:srgbClr val="0000FF"/>
                </a:solidFill>
              </a:rPr>
              <a:t>PC</a:t>
            </a:r>
          </a:p>
        </p:txBody>
      </p:sp>
      <p:sp>
        <p:nvSpPr>
          <p:cNvPr id="197" name="正方形/長方形 196">
            <a:extLst>
              <a:ext uri="{FF2B5EF4-FFF2-40B4-BE49-F238E27FC236}">
                <a16:creationId xmlns:a16="http://schemas.microsoft.com/office/drawing/2014/main" id="{7841E8F8-5E3E-B955-0447-F3288B7B6EAB}"/>
              </a:ext>
            </a:extLst>
          </p:cNvPr>
          <p:cNvSpPr/>
          <p:nvPr/>
        </p:nvSpPr>
        <p:spPr>
          <a:xfrm>
            <a:off x="6629200" y="1824997"/>
            <a:ext cx="1538922" cy="1019175"/>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8" name="正方形/長方形 197">
            <a:extLst>
              <a:ext uri="{FF2B5EF4-FFF2-40B4-BE49-F238E27FC236}">
                <a16:creationId xmlns:a16="http://schemas.microsoft.com/office/drawing/2014/main" id="{C655CF3D-BF87-A0DA-1437-EDB2C1568FE3}"/>
              </a:ext>
            </a:extLst>
          </p:cNvPr>
          <p:cNvSpPr/>
          <p:nvPr/>
        </p:nvSpPr>
        <p:spPr>
          <a:xfrm>
            <a:off x="7038775" y="2271363"/>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文書作成</a:t>
            </a:r>
          </a:p>
        </p:txBody>
      </p:sp>
      <p:sp>
        <p:nvSpPr>
          <p:cNvPr id="199" name="テキスト ボックス 198">
            <a:extLst>
              <a:ext uri="{FF2B5EF4-FFF2-40B4-BE49-F238E27FC236}">
                <a16:creationId xmlns:a16="http://schemas.microsoft.com/office/drawing/2014/main" id="{36DA92BB-062C-1C92-462C-46927CC5ED96}"/>
              </a:ext>
            </a:extLst>
          </p:cNvPr>
          <p:cNvSpPr txBox="1"/>
          <p:nvPr/>
        </p:nvSpPr>
        <p:spPr>
          <a:xfrm>
            <a:off x="6639853" y="1824997"/>
            <a:ext cx="1538922" cy="276999"/>
          </a:xfrm>
          <a:prstGeom prst="rect">
            <a:avLst/>
          </a:prstGeom>
          <a:noFill/>
        </p:spPr>
        <p:txBody>
          <a:bodyPr wrap="square" rtlCol="0">
            <a:spAutoFit/>
          </a:bodyPr>
          <a:lstStyle/>
          <a:p>
            <a:pPr algn="ctr"/>
            <a:r>
              <a:rPr kumimoji="1" lang="ja-JP" altLang="en-US" sz="1200" dirty="0">
                <a:solidFill>
                  <a:srgbClr val="FFFFFF"/>
                </a:solidFill>
              </a:rPr>
              <a:t>画面表示</a:t>
            </a:r>
          </a:p>
        </p:txBody>
      </p:sp>
      <p:cxnSp>
        <p:nvCxnSpPr>
          <p:cNvPr id="200" name="直線矢印コネクタ 199">
            <a:extLst>
              <a:ext uri="{FF2B5EF4-FFF2-40B4-BE49-F238E27FC236}">
                <a16:creationId xmlns:a16="http://schemas.microsoft.com/office/drawing/2014/main" id="{44D8C0F7-E3A7-40FD-25AE-F6D11C45C2A9}"/>
              </a:ext>
            </a:extLst>
          </p:cNvPr>
          <p:cNvCxnSpPr/>
          <p:nvPr/>
        </p:nvCxnSpPr>
        <p:spPr>
          <a:xfrm flipH="1">
            <a:off x="3802460" y="2780919"/>
            <a:ext cx="535648" cy="1344248"/>
          </a:xfrm>
          <a:prstGeom prst="straightConnector1">
            <a:avLst/>
          </a:prstGeom>
          <a:ln w="12700" cmpd="sng">
            <a:solidFill>
              <a:schemeClr val="bg1"/>
            </a:solidFill>
            <a:prstDash val="sysDash"/>
            <a:headEnd type="arrow"/>
            <a:tailEnd type="none"/>
          </a:ln>
        </p:spPr>
        <p:style>
          <a:lnRef idx="2">
            <a:schemeClr val="accent1"/>
          </a:lnRef>
          <a:fillRef idx="0">
            <a:schemeClr val="accent1"/>
          </a:fillRef>
          <a:effectRef idx="1">
            <a:schemeClr val="accent1"/>
          </a:effectRef>
          <a:fontRef idx="minor">
            <a:schemeClr val="tx1"/>
          </a:fontRef>
        </p:style>
      </p:cxnSp>
      <p:cxnSp>
        <p:nvCxnSpPr>
          <p:cNvPr id="201" name="直線矢印コネクタ 200">
            <a:extLst>
              <a:ext uri="{FF2B5EF4-FFF2-40B4-BE49-F238E27FC236}">
                <a16:creationId xmlns:a16="http://schemas.microsoft.com/office/drawing/2014/main" id="{625B2471-E967-A186-C0CF-324546AB31A5}"/>
              </a:ext>
            </a:extLst>
          </p:cNvPr>
          <p:cNvCxnSpPr/>
          <p:nvPr/>
        </p:nvCxnSpPr>
        <p:spPr>
          <a:xfrm flipH="1">
            <a:off x="2856335" y="2833028"/>
            <a:ext cx="67628" cy="1289041"/>
          </a:xfrm>
          <a:prstGeom prst="straightConnector1">
            <a:avLst/>
          </a:prstGeom>
          <a:ln w="12700" cmpd="sng">
            <a:solidFill>
              <a:schemeClr val="bg1"/>
            </a:solidFill>
            <a:prstDash val="sysDash"/>
            <a:headEnd type="arrow"/>
            <a:tailEnd type="none"/>
          </a:ln>
        </p:spPr>
        <p:style>
          <a:lnRef idx="2">
            <a:schemeClr val="accent1"/>
          </a:lnRef>
          <a:fillRef idx="0">
            <a:schemeClr val="accent1"/>
          </a:fillRef>
          <a:effectRef idx="1">
            <a:schemeClr val="accent1"/>
          </a:effectRef>
          <a:fontRef idx="minor">
            <a:schemeClr val="tx1"/>
          </a:fontRef>
        </p:style>
      </p:cxnSp>
      <p:cxnSp>
        <p:nvCxnSpPr>
          <p:cNvPr id="202" name="直線矢印コネクタ 201">
            <a:extLst>
              <a:ext uri="{FF2B5EF4-FFF2-40B4-BE49-F238E27FC236}">
                <a16:creationId xmlns:a16="http://schemas.microsoft.com/office/drawing/2014/main" id="{952CB3E3-C226-04B0-3B15-2210C1FB12DD}"/>
              </a:ext>
            </a:extLst>
          </p:cNvPr>
          <p:cNvCxnSpPr/>
          <p:nvPr/>
        </p:nvCxnSpPr>
        <p:spPr>
          <a:xfrm flipH="1">
            <a:off x="5344300" y="2577719"/>
            <a:ext cx="1694475" cy="1576104"/>
          </a:xfrm>
          <a:prstGeom prst="straightConnector1">
            <a:avLst/>
          </a:prstGeom>
          <a:ln w="12700" cmpd="sng">
            <a:solidFill>
              <a:schemeClr val="bg1">
                <a:lumMod val="75000"/>
              </a:schemeClr>
            </a:solidFill>
            <a:prstDash val="sysDash"/>
            <a:headEnd type="arrow"/>
            <a:tailEnd type="none"/>
          </a:ln>
        </p:spPr>
        <p:style>
          <a:lnRef idx="2">
            <a:schemeClr val="accent1"/>
          </a:lnRef>
          <a:fillRef idx="0">
            <a:schemeClr val="accent1"/>
          </a:fillRef>
          <a:effectRef idx="1">
            <a:schemeClr val="accent1"/>
          </a:effectRef>
          <a:fontRef idx="minor">
            <a:schemeClr val="tx1"/>
          </a:fontRef>
        </p:style>
      </p:cxnSp>
      <p:cxnSp>
        <p:nvCxnSpPr>
          <p:cNvPr id="203" name="直線矢印コネクタ 202">
            <a:extLst>
              <a:ext uri="{FF2B5EF4-FFF2-40B4-BE49-F238E27FC236}">
                <a16:creationId xmlns:a16="http://schemas.microsoft.com/office/drawing/2014/main" id="{F22A0D72-361F-A263-AF10-3F7AAFA51F3A}"/>
              </a:ext>
            </a:extLst>
          </p:cNvPr>
          <p:cNvCxnSpPr/>
          <p:nvPr/>
        </p:nvCxnSpPr>
        <p:spPr>
          <a:xfrm flipH="1">
            <a:off x="5893005" y="2588863"/>
            <a:ext cx="1829664" cy="1536304"/>
          </a:xfrm>
          <a:prstGeom prst="straightConnector1">
            <a:avLst/>
          </a:prstGeom>
          <a:ln w="12700" cmpd="sng">
            <a:solidFill>
              <a:schemeClr val="bg1">
                <a:lumMod val="75000"/>
              </a:schemeClr>
            </a:solidFill>
            <a:prstDash val="sysDash"/>
            <a:headEnd type="arrow"/>
            <a:tailEnd type="none"/>
          </a:ln>
        </p:spPr>
        <p:style>
          <a:lnRef idx="2">
            <a:schemeClr val="accent1"/>
          </a:lnRef>
          <a:fillRef idx="0">
            <a:schemeClr val="accent1"/>
          </a:fillRef>
          <a:effectRef idx="1">
            <a:schemeClr val="accent1"/>
          </a:effectRef>
          <a:fontRef idx="minor">
            <a:schemeClr val="tx1"/>
          </a:fontRef>
        </p:style>
      </p:cxnSp>
      <p:cxnSp>
        <p:nvCxnSpPr>
          <p:cNvPr id="182" name="直線矢印コネクタ 181">
            <a:extLst>
              <a:ext uri="{FF2B5EF4-FFF2-40B4-BE49-F238E27FC236}">
                <a16:creationId xmlns:a16="http://schemas.microsoft.com/office/drawing/2014/main" id="{A8803488-8177-F03B-A5B2-A6B15C29CB51}"/>
              </a:ext>
            </a:extLst>
          </p:cNvPr>
          <p:cNvCxnSpPr/>
          <p:nvPr/>
        </p:nvCxnSpPr>
        <p:spPr>
          <a:xfrm>
            <a:off x="5229451" y="2577719"/>
            <a:ext cx="114849" cy="1544350"/>
          </a:xfrm>
          <a:prstGeom prst="straightConnector1">
            <a:avLst/>
          </a:prstGeom>
          <a:ln w="12700" cmpd="sng">
            <a:solidFill>
              <a:schemeClr val="bg1"/>
            </a:solidFill>
            <a:prstDash val="sysDash"/>
            <a:headEnd type="arrow"/>
            <a:tailEnd type="none"/>
          </a:ln>
        </p:spPr>
        <p:style>
          <a:lnRef idx="2">
            <a:schemeClr val="accent1"/>
          </a:lnRef>
          <a:fillRef idx="0">
            <a:schemeClr val="accent1"/>
          </a:fillRef>
          <a:effectRef idx="1">
            <a:schemeClr val="accent1"/>
          </a:effectRef>
          <a:fontRef idx="minor">
            <a:schemeClr val="tx1"/>
          </a:fontRef>
        </p:style>
      </p:cxnSp>
      <p:cxnSp>
        <p:nvCxnSpPr>
          <p:cNvPr id="181" name="直線矢印コネクタ 180">
            <a:extLst>
              <a:ext uri="{FF2B5EF4-FFF2-40B4-BE49-F238E27FC236}">
                <a16:creationId xmlns:a16="http://schemas.microsoft.com/office/drawing/2014/main" id="{CA8BE4A5-DBAC-EF4D-1068-61FCA30D7C43}"/>
              </a:ext>
            </a:extLst>
          </p:cNvPr>
          <p:cNvCxnSpPr/>
          <p:nvPr/>
        </p:nvCxnSpPr>
        <p:spPr>
          <a:xfrm flipH="1">
            <a:off x="5893005" y="2577719"/>
            <a:ext cx="26519" cy="1547448"/>
          </a:xfrm>
          <a:prstGeom prst="straightConnector1">
            <a:avLst/>
          </a:prstGeom>
          <a:ln w="12700" cmpd="sng">
            <a:solidFill>
              <a:schemeClr val="bg1"/>
            </a:solidFill>
            <a:prstDash val="sysDash"/>
            <a:headEnd type="arrow"/>
            <a:tailEnd type="none"/>
          </a:ln>
        </p:spPr>
        <p:style>
          <a:lnRef idx="2">
            <a:schemeClr val="accent1"/>
          </a:lnRef>
          <a:fillRef idx="0">
            <a:schemeClr val="accent1"/>
          </a:fillRef>
          <a:effectRef idx="1">
            <a:schemeClr val="accent1"/>
          </a:effectRef>
          <a:fontRef idx="minor">
            <a:schemeClr val="tx1"/>
          </a:fontRef>
        </p:style>
      </p:cxnSp>
      <p:grpSp>
        <p:nvGrpSpPr>
          <p:cNvPr id="206" name="図形グループ 205">
            <a:extLst>
              <a:ext uri="{FF2B5EF4-FFF2-40B4-BE49-F238E27FC236}">
                <a16:creationId xmlns:a16="http://schemas.microsoft.com/office/drawing/2014/main" id="{58839495-963C-4BEB-A854-2842A443E979}"/>
              </a:ext>
            </a:extLst>
          </p:cNvPr>
          <p:cNvGrpSpPr/>
          <p:nvPr/>
        </p:nvGrpSpPr>
        <p:grpSpPr>
          <a:xfrm>
            <a:off x="2608926" y="1131809"/>
            <a:ext cx="494818" cy="531668"/>
            <a:chOff x="2667295" y="1059799"/>
            <a:chExt cx="681672" cy="722281"/>
          </a:xfrm>
        </p:grpSpPr>
        <p:sp>
          <p:nvSpPr>
            <p:cNvPr id="207" name="角丸四角形 206">
              <a:extLst>
                <a:ext uri="{FF2B5EF4-FFF2-40B4-BE49-F238E27FC236}">
                  <a16:creationId xmlns:a16="http://schemas.microsoft.com/office/drawing/2014/main" id="{9E1839A2-E0BD-6FEC-1A6E-94F91C5AC976}"/>
                </a:ext>
              </a:extLst>
            </p:cNvPr>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208" name="図 207">
              <a:extLst>
                <a:ext uri="{FF2B5EF4-FFF2-40B4-BE49-F238E27FC236}">
                  <a16:creationId xmlns:a16="http://schemas.microsoft.com/office/drawing/2014/main" id="{B19FCAB8-B976-8FD1-0AE0-83C1491B2220}"/>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67295" y="1059799"/>
              <a:ext cx="681672" cy="722281"/>
            </a:xfrm>
            <a:prstGeom prst="rect">
              <a:avLst/>
            </a:prstGeom>
          </p:spPr>
        </p:pic>
      </p:grpSp>
      <p:grpSp>
        <p:nvGrpSpPr>
          <p:cNvPr id="209" name="図形グループ 208">
            <a:extLst>
              <a:ext uri="{FF2B5EF4-FFF2-40B4-BE49-F238E27FC236}">
                <a16:creationId xmlns:a16="http://schemas.microsoft.com/office/drawing/2014/main" id="{5B530A9D-3A5D-90FE-EA93-06100878C31E}"/>
              </a:ext>
            </a:extLst>
          </p:cNvPr>
          <p:cNvGrpSpPr/>
          <p:nvPr/>
        </p:nvGrpSpPr>
        <p:grpSpPr>
          <a:xfrm>
            <a:off x="4572467" y="1131809"/>
            <a:ext cx="494818" cy="531668"/>
            <a:chOff x="2667295" y="1059799"/>
            <a:chExt cx="681672" cy="722281"/>
          </a:xfrm>
        </p:grpSpPr>
        <p:sp>
          <p:nvSpPr>
            <p:cNvPr id="210" name="角丸四角形 209">
              <a:extLst>
                <a:ext uri="{FF2B5EF4-FFF2-40B4-BE49-F238E27FC236}">
                  <a16:creationId xmlns:a16="http://schemas.microsoft.com/office/drawing/2014/main" id="{ACF30951-B952-3E03-A757-41873E883E92}"/>
                </a:ext>
              </a:extLst>
            </p:cNvPr>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211" name="図 210">
              <a:extLst>
                <a:ext uri="{FF2B5EF4-FFF2-40B4-BE49-F238E27FC236}">
                  <a16:creationId xmlns:a16="http://schemas.microsoft.com/office/drawing/2014/main" id="{E005B158-5042-6C3B-2F7E-FD423A30AF9F}"/>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67295" y="1059799"/>
              <a:ext cx="681672" cy="722281"/>
            </a:xfrm>
            <a:prstGeom prst="rect">
              <a:avLst/>
            </a:prstGeom>
          </p:spPr>
        </p:pic>
      </p:grpSp>
      <p:grpSp>
        <p:nvGrpSpPr>
          <p:cNvPr id="212" name="図形グループ 211">
            <a:extLst>
              <a:ext uri="{FF2B5EF4-FFF2-40B4-BE49-F238E27FC236}">
                <a16:creationId xmlns:a16="http://schemas.microsoft.com/office/drawing/2014/main" id="{9449553D-DC5F-E487-34F0-861543336010}"/>
              </a:ext>
            </a:extLst>
          </p:cNvPr>
          <p:cNvGrpSpPr/>
          <p:nvPr/>
        </p:nvGrpSpPr>
        <p:grpSpPr>
          <a:xfrm>
            <a:off x="6377848" y="1131809"/>
            <a:ext cx="494818" cy="531668"/>
            <a:chOff x="2667295" y="1059799"/>
            <a:chExt cx="681672" cy="722281"/>
          </a:xfrm>
        </p:grpSpPr>
        <p:sp>
          <p:nvSpPr>
            <p:cNvPr id="213" name="角丸四角形 212">
              <a:extLst>
                <a:ext uri="{FF2B5EF4-FFF2-40B4-BE49-F238E27FC236}">
                  <a16:creationId xmlns:a16="http://schemas.microsoft.com/office/drawing/2014/main" id="{95C4D91C-04EA-B377-8322-9E4A3336747C}"/>
                </a:ext>
              </a:extLst>
            </p:cNvPr>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214" name="図 213">
              <a:extLst>
                <a:ext uri="{FF2B5EF4-FFF2-40B4-BE49-F238E27FC236}">
                  <a16:creationId xmlns:a16="http://schemas.microsoft.com/office/drawing/2014/main" id="{2165D906-F4B9-F71A-3248-40BDE3D8A5FB}"/>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67295" y="1059799"/>
              <a:ext cx="681672" cy="722281"/>
            </a:xfrm>
            <a:prstGeom prst="rect">
              <a:avLst/>
            </a:prstGeom>
          </p:spPr>
        </p:pic>
      </p:grpSp>
      <p:sp>
        <p:nvSpPr>
          <p:cNvPr id="215" name="正方形/長方形 214">
            <a:extLst>
              <a:ext uri="{FF2B5EF4-FFF2-40B4-BE49-F238E27FC236}">
                <a16:creationId xmlns:a16="http://schemas.microsoft.com/office/drawing/2014/main" id="{34F71B9C-EC05-2364-46E3-3289A0E8128A}"/>
              </a:ext>
            </a:extLst>
          </p:cNvPr>
          <p:cNvSpPr/>
          <p:nvPr/>
        </p:nvSpPr>
        <p:spPr>
          <a:xfrm>
            <a:off x="1560829" y="782810"/>
            <a:ext cx="2286000" cy="400110"/>
          </a:xfrm>
          <a:prstGeom prst="rect">
            <a:avLst/>
          </a:prstGeom>
        </p:spPr>
        <p:txBody>
          <a:bodyPr>
            <a:spAutoFit/>
          </a:bodyPr>
          <a:lstStyle/>
          <a:p>
            <a:pPr lvl="0">
              <a:spcBef>
                <a:spcPct val="0"/>
              </a:spcBef>
            </a:pPr>
            <a:r>
              <a:rPr lang="ja-JP" altLang="en-US" sz="2000" dirty="0">
                <a:solidFill>
                  <a:srgbClr val="7F7F7F"/>
                </a:solidFill>
                <a:cs typeface="+mj-cs"/>
              </a:rPr>
              <a:t>デスクトップ仮想化</a:t>
            </a:r>
          </a:p>
        </p:txBody>
      </p:sp>
      <p:sp>
        <p:nvSpPr>
          <p:cNvPr id="216" name="正方形/長方形 215">
            <a:extLst>
              <a:ext uri="{FF2B5EF4-FFF2-40B4-BE49-F238E27FC236}">
                <a16:creationId xmlns:a16="http://schemas.microsoft.com/office/drawing/2014/main" id="{47B14BC6-7E88-5EAE-56AE-E6777A460508}"/>
              </a:ext>
            </a:extLst>
          </p:cNvPr>
          <p:cNvSpPr/>
          <p:nvPr/>
        </p:nvSpPr>
        <p:spPr>
          <a:xfrm>
            <a:off x="4938943" y="782810"/>
            <a:ext cx="3058572" cy="400110"/>
          </a:xfrm>
          <a:prstGeom prst="rect">
            <a:avLst/>
          </a:prstGeom>
        </p:spPr>
        <p:txBody>
          <a:bodyPr wrap="square">
            <a:spAutoFit/>
          </a:bodyPr>
          <a:lstStyle/>
          <a:p>
            <a:pPr lvl="0" algn="ctr">
              <a:spcBef>
                <a:spcPct val="0"/>
              </a:spcBef>
            </a:pPr>
            <a:r>
              <a:rPr lang="ja-JP" altLang="en-US" sz="2000" dirty="0">
                <a:solidFill>
                  <a:srgbClr val="7F7F7F"/>
                </a:solidFill>
              </a:rPr>
              <a:t>アプリケーション仮想化</a:t>
            </a:r>
          </a:p>
        </p:txBody>
      </p:sp>
    </p:spTree>
    <p:extLst>
      <p:ext uri="{BB962C8B-B14F-4D97-AF65-F5344CB8AC3E}">
        <p14:creationId xmlns:p14="http://schemas.microsoft.com/office/powerpoint/2010/main" val="543587002"/>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5A35862-47F5-8435-265F-635A3584D550}"/>
            </a:ext>
          </a:extLst>
        </p:cNvPr>
        <p:cNvGrpSpPr/>
        <p:nvPr/>
      </p:nvGrpSpPr>
      <p:grpSpPr>
        <a:xfrm>
          <a:off x="0" y="0"/>
          <a:ext cx="0" cy="0"/>
          <a:chOff x="0" y="0"/>
          <a:chExt cx="0" cy="0"/>
        </a:xfrm>
      </p:grpSpPr>
      <p:sp>
        <p:nvSpPr>
          <p:cNvPr id="83" name="正方形/長方形 82">
            <a:extLst>
              <a:ext uri="{FF2B5EF4-FFF2-40B4-BE49-F238E27FC236}">
                <a16:creationId xmlns:a16="http://schemas.microsoft.com/office/drawing/2014/main" id="{9FFBB8FA-CB99-DF21-2D03-C34EC8C1C732}"/>
              </a:ext>
            </a:extLst>
          </p:cNvPr>
          <p:cNvSpPr/>
          <p:nvPr/>
        </p:nvSpPr>
        <p:spPr>
          <a:xfrm>
            <a:off x="1059858" y="3645649"/>
            <a:ext cx="3683592" cy="2780459"/>
          </a:xfrm>
          <a:prstGeom prst="rect">
            <a:avLst/>
          </a:prstGeom>
          <a:solidFill>
            <a:srgbClr val="CCFFCC"/>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正方形/長方形 26">
            <a:extLst>
              <a:ext uri="{FF2B5EF4-FFF2-40B4-BE49-F238E27FC236}">
                <a16:creationId xmlns:a16="http://schemas.microsoft.com/office/drawing/2014/main" id="{4F35B646-0D58-523C-238E-361FE2F360D5}"/>
              </a:ext>
            </a:extLst>
          </p:cNvPr>
          <p:cNvSpPr/>
          <p:nvPr/>
        </p:nvSpPr>
        <p:spPr>
          <a:xfrm>
            <a:off x="1226561" y="3816233"/>
            <a:ext cx="1100797" cy="132637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1" name="正方形/長方形 60">
            <a:extLst>
              <a:ext uri="{FF2B5EF4-FFF2-40B4-BE49-F238E27FC236}">
                <a16:creationId xmlns:a16="http://schemas.microsoft.com/office/drawing/2014/main" id="{7E3FC5AD-4920-FE68-7237-C8EC8D31821E}"/>
              </a:ext>
            </a:extLst>
          </p:cNvPr>
          <p:cNvSpPr/>
          <p:nvPr/>
        </p:nvSpPr>
        <p:spPr>
          <a:xfrm>
            <a:off x="2391228" y="3816233"/>
            <a:ext cx="1100797" cy="132637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2" name="正方形/長方形 61">
            <a:extLst>
              <a:ext uri="{FF2B5EF4-FFF2-40B4-BE49-F238E27FC236}">
                <a16:creationId xmlns:a16="http://schemas.microsoft.com/office/drawing/2014/main" id="{32ED4049-23E5-6DED-C79F-751E91CABF12}"/>
              </a:ext>
            </a:extLst>
          </p:cNvPr>
          <p:cNvSpPr/>
          <p:nvPr/>
        </p:nvSpPr>
        <p:spPr>
          <a:xfrm>
            <a:off x="3555524" y="3816233"/>
            <a:ext cx="1100797" cy="132637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正方形/長方形 8">
            <a:extLst>
              <a:ext uri="{FF2B5EF4-FFF2-40B4-BE49-F238E27FC236}">
                <a16:creationId xmlns:a16="http://schemas.microsoft.com/office/drawing/2014/main" id="{F189FBEA-9ABD-59C3-2908-721B267CAEEF}"/>
              </a:ext>
            </a:extLst>
          </p:cNvPr>
          <p:cNvSpPr/>
          <p:nvPr/>
        </p:nvSpPr>
        <p:spPr>
          <a:xfrm>
            <a:off x="1072335" y="1015258"/>
            <a:ext cx="1772465" cy="2000901"/>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5DB69452-E14B-ADB2-076E-1D1EBF43D7CC}"/>
              </a:ext>
            </a:extLst>
          </p:cNvPr>
          <p:cNvSpPr>
            <a:spLocks noGrp="1"/>
          </p:cNvSpPr>
          <p:nvPr>
            <p:ph type="title"/>
          </p:nvPr>
        </p:nvSpPr>
        <p:spPr/>
        <p:txBody>
          <a:bodyPr/>
          <a:lstStyle/>
          <a:p>
            <a:r>
              <a:rPr lang="ja-JP" altLang="en-US"/>
              <a:t>参考：シンクライアント</a:t>
            </a:r>
            <a:endParaRPr lang="ja-JP" altLang="en-US" dirty="0"/>
          </a:p>
        </p:txBody>
      </p:sp>
      <p:sp>
        <p:nvSpPr>
          <p:cNvPr id="8" name="角丸四角形 7">
            <a:extLst>
              <a:ext uri="{FF2B5EF4-FFF2-40B4-BE49-F238E27FC236}">
                <a16:creationId xmlns:a16="http://schemas.microsoft.com/office/drawing/2014/main" id="{7D7D3C97-6088-6BB8-910B-22966D19F2B8}"/>
              </a:ext>
            </a:extLst>
          </p:cNvPr>
          <p:cNvSpPr/>
          <p:nvPr/>
        </p:nvSpPr>
        <p:spPr>
          <a:xfrm>
            <a:off x="1059858" y="3105059"/>
            <a:ext cx="3683592" cy="450850"/>
          </a:xfrm>
          <a:prstGeom prst="roundRect">
            <a:avLst/>
          </a:prstGeom>
          <a:solidFill>
            <a:schemeClr val="tx2">
              <a:lumMod val="60000"/>
              <a:lumOff val="40000"/>
              <a:alpha val="59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dirty="0">
                <a:solidFill>
                  <a:srgbClr val="FFFFFF"/>
                </a:solidFill>
                <a:latin typeface="ＭＳ Ｐゴシック"/>
                <a:ea typeface="ＭＳ Ｐゴシック"/>
                <a:cs typeface="ＭＳ Ｐゴシック"/>
              </a:rPr>
              <a:t>ネットワーク</a:t>
            </a:r>
          </a:p>
        </p:txBody>
      </p:sp>
      <p:sp>
        <p:nvSpPr>
          <p:cNvPr id="22" name="正方形/長方形 21">
            <a:extLst>
              <a:ext uri="{FF2B5EF4-FFF2-40B4-BE49-F238E27FC236}">
                <a16:creationId xmlns:a16="http://schemas.microsoft.com/office/drawing/2014/main" id="{5FE8C47A-04F7-3A69-48E0-AADE354566CF}"/>
              </a:ext>
            </a:extLst>
          </p:cNvPr>
          <p:cNvSpPr/>
          <p:nvPr/>
        </p:nvSpPr>
        <p:spPr>
          <a:xfrm>
            <a:off x="1206442" y="1288959"/>
            <a:ext cx="1525153" cy="262724"/>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入出力操作</a:t>
            </a:r>
          </a:p>
        </p:txBody>
      </p:sp>
      <p:sp>
        <p:nvSpPr>
          <p:cNvPr id="23" name="正方形/長方形 22">
            <a:extLst>
              <a:ext uri="{FF2B5EF4-FFF2-40B4-BE49-F238E27FC236}">
                <a16:creationId xmlns:a16="http://schemas.microsoft.com/office/drawing/2014/main" id="{0D5B1F75-5881-7282-C23E-7F527CF6A77D}"/>
              </a:ext>
            </a:extLst>
          </p:cNvPr>
          <p:cNvSpPr/>
          <p:nvPr/>
        </p:nvSpPr>
        <p:spPr>
          <a:xfrm>
            <a:off x="1194417" y="2684893"/>
            <a:ext cx="1561600" cy="248716"/>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通信</a:t>
            </a:r>
          </a:p>
        </p:txBody>
      </p:sp>
      <p:sp>
        <p:nvSpPr>
          <p:cNvPr id="74" name="テキスト ボックス 73">
            <a:extLst>
              <a:ext uri="{FF2B5EF4-FFF2-40B4-BE49-F238E27FC236}">
                <a16:creationId xmlns:a16="http://schemas.microsoft.com/office/drawing/2014/main" id="{50451137-9C01-E0D0-BFDB-739ABE8F3559}"/>
              </a:ext>
            </a:extLst>
          </p:cNvPr>
          <p:cNvSpPr txBox="1"/>
          <p:nvPr/>
        </p:nvSpPr>
        <p:spPr>
          <a:xfrm>
            <a:off x="1261098" y="1015258"/>
            <a:ext cx="1393731" cy="307777"/>
          </a:xfrm>
          <a:prstGeom prst="rect">
            <a:avLst/>
          </a:prstGeom>
          <a:noFill/>
        </p:spPr>
        <p:txBody>
          <a:bodyPr wrap="none" rtlCol="0">
            <a:spAutoFit/>
          </a:bodyPr>
          <a:lstStyle/>
          <a:p>
            <a:r>
              <a:rPr kumimoji="1" lang="ja-JP" altLang="en-US" sz="1400" dirty="0">
                <a:solidFill>
                  <a:srgbClr val="0000FF"/>
                </a:solidFill>
              </a:rPr>
              <a:t>シンクライアント</a:t>
            </a:r>
          </a:p>
        </p:txBody>
      </p:sp>
      <p:sp>
        <p:nvSpPr>
          <p:cNvPr id="63" name="正方形/長方形 62">
            <a:extLst>
              <a:ext uri="{FF2B5EF4-FFF2-40B4-BE49-F238E27FC236}">
                <a16:creationId xmlns:a16="http://schemas.microsoft.com/office/drawing/2014/main" id="{D1D1852A-6042-6F4E-006B-F1E7C744DCBB}"/>
              </a:ext>
            </a:extLst>
          </p:cNvPr>
          <p:cNvSpPr/>
          <p:nvPr/>
        </p:nvSpPr>
        <p:spPr>
          <a:xfrm>
            <a:off x="1206442" y="1603285"/>
            <a:ext cx="1538922" cy="1019175"/>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4" name="正方形/長方形 63">
            <a:extLst>
              <a:ext uri="{FF2B5EF4-FFF2-40B4-BE49-F238E27FC236}">
                <a16:creationId xmlns:a16="http://schemas.microsoft.com/office/drawing/2014/main" id="{52693A41-6353-3091-2ED6-D37BBDB3CA40}"/>
              </a:ext>
            </a:extLst>
          </p:cNvPr>
          <p:cNvSpPr/>
          <p:nvPr/>
        </p:nvSpPr>
        <p:spPr>
          <a:xfrm>
            <a:off x="1274070" y="1890901"/>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文書作成</a:t>
            </a:r>
          </a:p>
        </p:txBody>
      </p:sp>
      <p:sp>
        <p:nvSpPr>
          <p:cNvPr id="65" name="正方形/長方形 64">
            <a:extLst>
              <a:ext uri="{FF2B5EF4-FFF2-40B4-BE49-F238E27FC236}">
                <a16:creationId xmlns:a16="http://schemas.microsoft.com/office/drawing/2014/main" id="{D584D7DE-F475-9867-8C9B-89BC68C649FC}"/>
              </a:ext>
            </a:extLst>
          </p:cNvPr>
          <p:cNvSpPr/>
          <p:nvPr/>
        </p:nvSpPr>
        <p:spPr>
          <a:xfrm>
            <a:off x="2004320" y="1890901"/>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表計算</a:t>
            </a:r>
          </a:p>
        </p:txBody>
      </p:sp>
      <p:sp>
        <p:nvSpPr>
          <p:cNvPr id="75" name="正方形/長方形 74">
            <a:extLst>
              <a:ext uri="{FF2B5EF4-FFF2-40B4-BE49-F238E27FC236}">
                <a16:creationId xmlns:a16="http://schemas.microsoft.com/office/drawing/2014/main" id="{B9603359-888A-988D-71D4-E89319CA3EA8}"/>
              </a:ext>
            </a:extLst>
          </p:cNvPr>
          <p:cNvSpPr/>
          <p:nvPr/>
        </p:nvSpPr>
        <p:spPr>
          <a:xfrm>
            <a:off x="1274070" y="2252851"/>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プレゼン</a:t>
            </a:r>
          </a:p>
        </p:txBody>
      </p:sp>
      <p:sp>
        <p:nvSpPr>
          <p:cNvPr id="76" name="正方形/長方形 75">
            <a:extLst>
              <a:ext uri="{FF2B5EF4-FFF2-40B4-BE49-F238E27FC236}">
                <a16:creationId xmlns:a16="http://schemas.microsoft.com/office/drawing/2014/main" id="{423D30A0-5308-051E-2475-CAA38981EE48}"/>
              </a:ext>
            </a:extLst>
          </p:cNvPr>
          <p:cNvSpPr/>
          <p:nvPr/>
        </p:nvSpPr>
        <p:spPr>
          <a:xfrm>
            <a:off x="2004320" y="2252851"/>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a:t>
            </a:r>
          </a:p>
        </p:txBody>
      </p:sp>
      <p:sp>
        <p:nvSpPr>
          <p:cNvPr id="77" name="テキスト ボックス 76">
            <a:extLst>
              <a:ext uri="{FF2B5EF4-FFF2-40B4-BE49-F238E27FC236}">
                <a16:creationId xmlns:a16="http://schemas.microsoft.com/office/drawing/2014/main" id="{6700BE44-B5B3-91F5-7C02-BA6F01E1D12B}"/>
              </a:ext>
            </a:extLst>
          </p:cNvPr>
          <p:cNvSpPr txBox="1"/>
          <p:nvPr/>
        </p:nvSpPr>
        <p:spPr>
          <a:xfrm>
            <a:off x="1217095" y="1603285"/>
            <a:ext cx="1538922" cy="276999"/>
          </a:xfrm>
          <a:prstGeom prst="rect">
            <a:avLst/>
          </a:prstGeom>
          <a:noFill/>
        </p:spPr>
        <p:txBody>
          <a:bodyPr wrap="square" rtlCol="0">
            <a:spAutoFit/>
          </a:bodyPr>
          <a:lstStyle/>
          <a:p>
            <a:pPr algn="ctr"/>
            <a:r>
              <a:rPr kumimoji="1" lang="ja-JP" altLang="en-US" sz="1200" dirty="0">
                <a:solidFill>
                  <a:srgbClr val="FFFFFF"/>
                </a:solidFill>
              </a:rPr>
              <a:t>画面表示</a:t>
            </a:r>
          </a:p>
        </p:txBody>
      </p:sp>
      <p:cxnSp>
        <p:nvCxnSpPr>
          <p:cNvPr id="53" name="直線矢印コネクタ 52">
            <a:extLst>
              <a:ext uri="{FF2B5EF4-FFF2-40B4-BE49-F238E27FC236}">
                <a16:creationId xmlns:a16="http://schemas.microsoft.com/office/drawing/2014/main" id="{00543673-B250-3BDA-31E0-765280218A98}"/>
              </a:ext>
            </a:extLst>
          </p:cNvPr>
          <p:cNvCxnSpPr/>
          <p:nvPr/>
        </p:nvCxnSpPr>
        <p:spPr>
          <a:xfrm flipH="1">
            <a:off x="2266950" y="2570351"/>
            <a:ext cx="421264" cy="1464756"/>
          </a:xfrm>
          <a:prstGeom prst="straightConnector1">
            <a:avLst/>
          </a:prstGeom>
          <a:ln w="12700" cmpd="sng">
            <a:solidFill>
              <a:schemeClr val="bg1"/>
            </a:solidFill>
            <a:prstDash val="sysDash"/>
            <a:headEnd type="arrow"/>
            <a:tailEnd type="none"/>
          </a:ln>
        </p:spPr>
        <p:style>
          <a:lnRef idx="2">
            <a:schemeClr val="accent1"/>
          </a:lnRef>
          <a:fillRef idx="0">
            <a:schemeClr val="accent1"/>
          </a:fillRef>
          <a:effectRef idx="1">
            <a:schemeClr val="accent1"/>
          </a:effectRef>
          <a:fontRef idx="minor">
            <a:schemeClr val="tx1"/>
          </a:fontRef>
        </p:style>
      </p:cxnSp>
      <p:cxnSp>
        <p:nvCxnSpPr>
          <p:cNvPr id="55" name="直線矢印コネクタ 54">
            <a:extLst>
              <a:ext uri="{FF2B5EF4-FFF2-40B4-BE49-F238E27FC236}">
                <a16:creationId xmlns:a16="http://schemas.microsoft.com/office/drawing/2014/main" id="{53A3A8CB-142F-7AF6-F97D-F17A3968513D}"/>
              </a:ext>
            </a:extLst>
          </p:cNvPr>
          <p:cNvCxnSpPr/>
          <p:nvPr/>
        </p:nvCxnSpPr>
        <p:spPr>
          <a:xfrm>
            <a:off x="1274070" y="2622460"/>
            <a:ext cx="44962" cy="1412647"/>
          </a:xfrm>
          <a:prstGeom prst="straightConnector1">
            <a:avLst/>
          </a:prstGeom>
          <a:ln w="12700" cmpd="sng">
            <a:solidFill>
              <a:schemeClr val="bg1"/>
            </a:solidFill>
            <a:prstDash val="sysDash"/>
            <a:headEnd type="arrow"/>
            <a:tailEnd type="none"/>
          </a:ln>
        </p:spPr>
        <p:style>
          <a:lnRef idx="2">
            <a:schemeClr val="accent1"/>
          </a:lnRef>
          <a:fillRef idx="0">
            <a:schemeClr val="accent1"/>
          </a:fillRef>
          <a:effectRef idx="1">
            <a:schemeClr val="accent1"/>
          </a:effectRef>
          <a:fontRef idx="minor">
            <a:schemeClr val="tx1"/>
          </a:fontRef>
        </p:style>
      </p:cxnSp>
      <p:sp>
        <p:nvSpPr>
          <p:cNvPr id="84" name="正方形/長方形 83">
            <a:extLst>
              <a:ext uri="{FF2B5EF4-FFF2-40B4-BE49-F238E27FC236}">
                <a16:creationId xmlns:a16="http://schemas.microsoft.com/office/drawing/2014/main" id="{4D514508-E413-EF1C-C42C-7378B51A6A6F}"/>
              </a:ext>
            </a:extLst>
          </p:cNvPr>
          <p:cNvSpPr/>
          <p:nvPr/>
        </p:nvSpPr>
        <p:spPr>
          <a:xfrm>
            <a:off x="2391228" y="5524409"/>
            <a:ext cx="1100797" cy="551888"/>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メモリー</a:t>
            </a:r>
          </a:p>
        </p:txBody>
      </p:sp>
      <p:sp>
        <p:nvSpPr>
          <p:cNvPr id="85" name="円柱 84">
            <a:extLst>
              <a:ext uri="{FF2B5EF4-FFF2-40B4-BE49-F238E27FC236}">
                <a16:creationId xmlns:a16="http://schemas.microsoft.com/office/drawing/2014/main" id="{CB63BEC8-C633-7AAC-120E-04447A8E1D52}"/>
              </a:ext>
            </a:extLst>
          </p:cNvPr>
          <p:cNvSpPr/>
          <p:nvPr/>
        </p:nvSpPr>
        <p:spPr>
          <a:xfrm>
            <a:off x="1226561" y="5550372"/>
            <a:ext cx="1100797" cy="551888"/>
          </a:xfrm>
          <a:prstGeom prst="can">
            <a:avLst/>
          </a:prstGeom>
          <a:solidFill>
            <a:srgbClr val="984807"/>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ストレージ</a:t>
            </a:r>
          </a:p>
        </p:txBody>
      </p:sp>
      <p:sp>
        <p:nvSpPr>
          <p:cNvPr id="58" name="正方形/長方形 57">
            <a:extLst>
              <a:ext uri="{FF2B5EF4-FFF2-40B4-BE49-F238E27FC236}">
                <a16:creationId xmlns:a16="http://schemas.microsoft.com/office/drawing/2014/main" id="{35A1C451-4344-3C9F-38B2-AA109BD9AB5B}"/>
              </a:ext>
            </a:extLst>
          </p:cNvPr>
          <p:cNvSpPr/>
          <p:nvPr/>
        </p:nvSpPr>
        <p:spPr>
          <a:xfrm>
            <a:off x="1226561" y="5199392"/>
            <a:ext cx="3429760" cy="250125"/>
          </a:xfrm>
          <a:prstGeom prst="rect">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ja-JP" altLang="en-US" sz="1400" dirty="0">
                <a:solidFill>
                  <a:srgbClr val="FFFFFF"/>
                </a:solidFill>
                <a:latin typeface="ＭＳ Ｐゴシック"/>
                <a:ea typeface="ＭＳ Ｐゴシック"/>
                <a:cs typeface="ＭＳ Ｐゴシック"/>
              </a:rPr>
              <a:t>ハイパーバイザー</a:t>
            </a:r>
          </a:p>
        </p:txBody>
      </p:sp>
      <p:sp>
        <p:nvSpPr>
          <p:cNvPr id="56" name="正方形/長方形 55">
            <a:extLst>
              <a:ext uri="{FF2B5EF4-FFF2-40B4-BE49-F238E27FC236}">
                <a16:creationId xmlns:a16="http://schemas.microsoft.com/office/drawing/2014/main" id="{EFA2877B-EFF7-5E41-3FB8-ADFE17C574C2}"/>
              </a:ext>
            </a:extLst>
          </p:cNvPr>
          <p:cNvSpPr/>
          <p:nvPr/>
        </p:nvSpPr>
        <p:spPr>
          <a:xfrm>
            <a:off x="1308100" y="4824742"/>
            <a:ext cx="958850" cy="250125"/>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en-US" altLang="ja-JP" sz="800" dirty="0">
                <a:solidFill>
                  <a:srgbClr val="FFFFFF"/>
                </a:solidFill>
                <a:latin typeface="ＭＳ Ｐゴシック"/>
                <a:ea typeface="ＭＳ Ｐゴシック"/>
                <a:cs typeface="ＭＳ Ｐゴシック"/>
              </a:rPr>
              <a:t>PC</a:t>
            </a:r>
            <a:r>
              <a:rPr kumimoji="1" lang="ja-JP" altLang="en-US" sz="800" dirty="0">
                <a:solidFill>
                  <a:srgbClr val="FFFFFF"/>
                </a:solidFill>
                <a:latin typeface="ＭＳ Ｐゴシック"/>
                <a:ea typeface="ＭＳ Ｐゴシック"/>
                <a:cs typeface="ＭＳ Ｐゴシック"/>
              </a:rPr>
              <a:t>用</a:t>
            </a:r>
            <a:r>
              <a:rPr kumimoji="1" lang="en-US" altLang="ja-JP" sz="800" dirty="0">
                <a:solidFill>
                  <a:srgbClr val="FFFFFF"/>
                </a:solidFill>
                <a:latin typeface="ＭＳ Ｐゴシック"/>
                <a:ea typeface="ＭＳ Ｐゴシック"/>
                <a:cs typeface="ＭＳ Ｐゴシック"/>
              </a:rPr>
              <a:t>OS</a:t>
            </a:r>
          </a:p>
          <a:p>
            <a:pPr algn="ctr"/>
            <a:r>
              <a:rPr kumimoji="1" lang="ja-JP" altLang="en-US" sz="800" dirty="0">
                <a:solidFill>
                  <a:srgbClr val="FFFFFF"/>
                </a:solidFill>
                <a:latin typeface="ＭＳ Ｐゴシック"/>
                <a:ea typeface="ＭＳ Ｐゴシック"/>
                <a:cs typeface="ＭＳ Ｐゴシック"/>
              </a:rPr>
              <a:t>（</a:t>
            </a:r>
            <a:r>
              <a:rPr kumimoji="1" lang="en-US" altLang="ja-JP" sz="800" dirty="0">
                <a:solidFill>
                  <a:srgbClr val="FFFFFF"/>
                </a:solidFill>
                <a:latin typeface="ＭＳ Ｐゴシック"/>
                <a:ea typeface="ＭＳ Ｐゴシック"/>
                <a:cs typeface="ＭＳ Ｐゴシック"/>
              </a:rPr>
              <a:t>Windows7</a:t>
            </a:r>
            <a:r>
              <a:rPr kumimoji="1" lang="ja-JP" altLang="en-US" sz="800" dirty="0">
                <a:solidFill>
                  <a:srgbClr val="FFFFFF"/>
                </a:solidFill>
                <a:latin typeface="ＭＳ Ｐゴシック"/>
                <a:ea typeface="ＭＳ Ｐゴシック"/>
                <a:cs typeface="ＭＳ Ｐゴシック"/>
              </a:rPr>
              <a:t>など）</a:t>
            </a:r>
          </a:p>
        </p:txBody>
      </p:sp>
      <p:sp>
        <p:nvSpPr>
          <p:cNvPr id="57" name="正方形/長方形 56">
            <a:extLst>
              <a:ext uri="{FF2B5EF4-FFF2-40B4-BE49-F238E27FC236}">
                <a16:creationId xmlns:a16="http://schemas.microsoft.com/office/drawing/2014/main" id="{C933675C-EC4F-80FF-017C-016FA8DD728F}"/>
              </a:ext>
            </a:extLst>
          </p:cNvPr>
          <p:cNvSpPr/>
          <p:nvPr/>
        </p:nvSpPr>
        <p:spPr>
          <a:xfrm>
            <a:off x="3555525" y="5525879"/>
            <a:ext cx="1100797" cy="551888"/>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プロセッサー</a:t>
            </a:r>
          </a:p>
        </p:txBody>
      </p:sp>
      <p:sp>
        <p:nvSpPr>
          <p:cNvPr id="59" name="正方形/長方形 58">
            <a:extLst>
              <a:ext uri="{FF2B5EF4-FFF2-40B4-BE49-F238E27FC236}">
                <a16:creationId xmlns:a16="http://schemas.microsoft.com/office/drawing/2014/main" id="{CF542C63-195A-7245-7ED9-BE3AD0C2875F}"/>
              </a:ext>
            </a:extLst>
          </p:cNvPr>
          <p:cNvSpPr/>
          <p:nvPr/>
        </p:nvSpPr>
        <p:spPr>
          <a:xfrm>
            <a:off x="3637063" y="4824742"/>
            <a:ext cx="958850" cy="250125"/>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en-US" altLang="ja-JP" sz="800" dirty="0">
                <a:solidFill>
                  <a:srgbClr val="FFFFFF"/>
                </a:solidFill>
                <a:latin typeface="ＭＳ Ｐゴシック"/>
                <a:ea typeface="ＭＳ Ｐゴシック"/>
                <a:cs typeface="ＭＳ Ｐゴシック"/>
              </a:rPr>
              <a:t>PC</a:t>
            </a:r>
            <a:r>
              <a:rPr kumimoji="1" lang="ja-JP" altLang="en-US" sz="800" dirty="0">
                <a:solidFill>
                  <a:srgbClr val="FFFFFF"/>
                </a:solidFill>
                <a:latin typeface="ＭＳ Ｐゴシック"/>
                <a:ea typeface="ＭＳ Ｐゴシック"/>
                <a:cs typeface="ＭＳ Ｐゴシック"/>
              </a:rPr>
              <a:t>用</a:t>
            </a:r>
            <a:r>
              <a:rPr kumimoji="1" lang="en-US" altLang="ja-JP" sz="800" dirty="0">
                <a:solidFill>
                  <a:srgbClr val="FFFFFF"/>
                </a:solidFill>
                <a:latin typeface="ＭＳ Ｐゴシック"/>
                <a:ea typeface="ＭＳ Ｐゴシック"/>
                <a:cs typeface="ＭＳ Ｐゴシック"/>
              </a:rPr>
              <a:t>OS</a:t>
            </a:r>
          </a:p>
          <a:p>
            <a:pPr algn="ctr"/>
            <a:r>
              <a:rPr kumimoji="1" lang="ja-JP" altLang="en-US" sz="800" dirty="0">
                <a:solidFill>
                  <a:srgbClr val="FFFFFF"/>
                </a:solidFill>
                <a:latin typeface="ＭＳ Ｐゴシック"/>
                <a:ea typeface="ＭＳ Ｐゴシック"/>
                <a:cs typeface="ＭＳ Ｐゴシック"/>
              </a:rPr>
              <a:t>（</a:t>
            </a:r>
            <a:r>
              <a:rPr kumimoji="1" lang="en-US" altLang="ja-JP" sz="800" dirty="0">
                <a:solidFill>
                  <a:srgbClr val="FFFFFF"/>
                </a:solidFill>
                <a:latin typeface="ＭＳ Ｐゴシック"/>
                <a:ea typeface="ＭＳ Ｐゴシック"/>
                <a:cs typeface="ＭＳ Ｐゴシック"/>
              </a:rPr>
              <a:t>Windows7</a:t>
            </a:r>
            <a:r>
              <a:rPr kumimoji="1" lang="ja-JP" altLang="en-US" sz="800" dirty="0">
                <a:solidFill>
                  <a:srgbClr val="FFFFFF"/>
                </a:solidFill>
                <a:latin typeface="ＭＳ Ｐゴシック"/>
                <a:ea typeface="ＭＳ Ｐゴシック"/>
                <a:cs typeface="ＭＳ Ｐゴシック"/>
              </a:rPr>
              <a:t>など）</a:t>
            </a:r>
          </a:p>
        </p:txBody>
      </p:sp>
      <p:sp>
        <p:nvSpPr>
          <p:cNvPr id="60" name="正方形/長方形 59">
            <a:extLst>
              <a:ext uri="{FF2B5EF4-FFF2-40B4-BE49-F238E27FC236}">
                <a16:creationId xmlns:a16="http://schemas.microsoft.com/office/drawing/2014/main" id="{B612E301-DF84-9326-EF88-CD514B390667}"/>
              </a:ext>
            </a:extLst>
          </p:cNvPr>
          <p:cNvSpPr/>
          <p:nvPr/>
        </p:nvSpPr>
        <p:spPr>
          <a:xfrm>
            <a:off x="2472766" y="4824742"/>
            <a:ext cx="958850" cy="250125"/>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en-US" altLang="ja-JP" sz="800" dirty="0">
                <a:solidFill>
                  <a:srgbClr val="FFFFFF"/>
                </a:solidFill>
                <a:latin typeface="ＭＳ Ｐゴシック"/>
                <a:ea typeface="ＭＳ Ｐゴシック"/>
                <a:cs typeface="ＭＳ Ｐゴシック"/>
              </a:rPr>
              <a:t>PC</a:t>
            </a:r>
            <a:r>
              <a:rPr kumimoji="1" lang="ja-JP" altLang="en-US" sz="800" dirty="0">
                <a:solidFill>
                  <a:srgbClr val="FFFFFF"/>
                </a:solidFill>
                <a:latin typeface="ＭＳ Ｐゴシック"/>
                <a:ea typeface="ＭＳ Ｐゴシック"/>
                <a:cs typeface="ＭＳ Ｐゴシック"/>
              </a:rPr>
              <a:t>用</a:t>
            </a:r>
            <a:r>
              <a:rPr kumimoji="1" lang="en-US" altLang="ja-JP" sz="800" dirty="0">
                <a:solidFill>
                  <a:srgbClr val="FFFFFF"/>
                </a:solidFill>
                <a:latin typeface="ＭＳ Ｐゴシック"/>
                <a:ea typeface="ＭＳ Ｐゴシック"/>
                <a:cs typeface="ＭＳ Ｐゴシック"/>
              </a:rPr>
              <a:t>OS</a:t>
            </a:r>
          </a:p>
          <a:p>
            <a:pPr algn="ctr"/>
            <a:r>
              <a:rPr kumimoji="1" lang="ja-JP" altLang="en-US" sz="800" dirty="0">
                <a:solidFill>
                  <a:srgbClr val="FFFFFF"/>
                </a:solidFill>
                <a:latin typeface="ＭＳ Ｐゴシック"/>
                <a:ea typeface="ＭＳ Ｐゴシック"/>
                <a:cs typeface="ＭＳ Ｐゴシック"/>
              </a:rPr>
              <a:t>（</a:t>
            </a:r>
            <a:r>
              <a:rPr kumimoji="1" lang="en-US" altLang="ja-JP" sz="800" dirty="0">
                <a:solidFill>
                  <a:srgbClr val="FFFFFF"/>
                </a:solidFill>
                <a:latin typeface="ＭＳ Ｐゴシック"/>
                <a:ea typeface="ＭＳ Ｐゴシック"/>
                <a:cs typeface="ＭＳ Ｐゴシック"/>
              </a:rPr>
              <a:t>Windows7</a:t>
            </a:r>
            <a:r>
              <a:rPr kumimoji="1" lang="ja-JP" altLang="en-US" sz="800" dirty="0">
                <a:solidFill>
                  <a:srgbClr val="FFFFFF"/>
                </a:solidFill>
                <a:latin typeface="ＭＳ Ｐゴシック"/>
                <a:ea typeface="ＭＳ Ｐゴシック"/>
                <a:cs typeface="ＭＳ Ｐゴシック"/>
              </a:rPr>
              <a:t>など）</a:t>
            </a:r>
          </a:p>
        </p:txBody>
      </p:sp>
      <p:sp>
        <p:nvSpPr>
          <p:cNvPr id="67" name="正方形/長方形 66">
            <a:extLst>
              <a:ext uri="{FF2B5EF4-FFF2-40B4-BE49-F238E27FC236}">
                <a16:creationId xmlns:a16="http://schemas.microsoft.com/office/drawing/2014/main" id="{5A042136-2A60-7FD7-DF38-9CA47F9D0DE1}"/>
              </a:ext>
            </a:extLst>
          </p:cNvPr>
          <p:cNvSpPr/>
          <p:nvPr/>
        </p:nvSpPr>
        <p:spPr>
          <a:xfrm>
            <a:off x="1319031" y="4066856"/>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文書作成</a:t>
            </a:r>
          </a:p>
        </p:txBody>
      </p:sp>
      <p:sp>
        <p:nvSpPr>
          <p:cNvPr id="78" name="正方形/長方形 77">
            <a:extLst>
              <a:ext uri="{FF2B5EF4-FFF2-40B4-BE49-F238E27FC236}">
                <a16:creationId xmlns:a16="http://schemas.microsoft.com/office/drawing/2014/main" id="{4AAD7BC4-5E09-B5CD-64F0-229CF40F3C5A}"/>
              </a:ext>
            </a:extLst>
          </p:cNvPr>
          <p:cNvSpPr/>
          <p:nvPr/>
        </p:nvSpPr>
        <p:spPr>
          <a:xfrm>
            <a:off x="1843465" y="4066856"/>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表</a:t>
            </a:r>
            <a:endParaRPr kumimoji="1" lang="en-US" altLang="ja-JP" sz="800" dirty="0">
              <a:solidFill>
                <a:srgbClr val="FFFFFF"/>
              </a:solidFill>
              <a:latin typeface="ＭＳ Ｐゴシック"/>
              <a:ea typeface="ＭＳ Ｐゴシック"/>
              <a:cs typeface="ＭＳ Ｐゴシック"/>
            </a:endParaRPr>
          </a:p>
          <a:p>
            <a:pPr algn="ctr"/>
            <a:r>
              <a:rPr kumimoji="1" lang="ja-JP" altLang="en-US" sz="800" dirty="0">
                <a:solidFill>
                  <a:srgbClr val="FFFFFF"/>
                </a:solidFill>
                <a:latin typeface="ＭＳ Ｐゴシック"/>
                <a:ea typeface="ＭＳ Ｐゴシック"/>
                <a:cs typeface="ＭＳ Ｐゴシック"/>
              </a:rPr>
              <a:t>計算</a:t>
            </a:r>
          </a:p>
        </p:txBody>
      </p:sp>
      <p:sp>
        <p:nvSpPr>
          <p:cNvPr id="79" name="正方形/長方形 78">
            <a:extLst>
              <a:ext uri="{FF2B5EF4-FFF2-40B4-BE49-F238E27FC236}">
                <a16:creationId xmlns:a16="http://schemas.microsoft.com/office/drawing/2014/main" id="{81632282-47AA-8600-C4D4-2397438E92CE}"/>
              </a:ext>
            </a:extLst>
          </p:cNvPr>
          <p:cNvSpPr/>
          <p:nvPr/>
        </p:nvSpPr>
        <p:spPr>
          <a:xfrm>
            <a:off x="1319031" y="4428806"/>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プレゼン</a:t>
            </a:r>
          </a:p>
        </p:txBody>
      </p:sp>
      <p:sp>
        <p:nvSpPr>
          <p:cNvPr id="82" name="正方形/長方形 81">
            <a:extLst>
              <a:ext uri="{FF2B5EF4-FFF2-40B4-BE49-F238E27FC236}">
                <a16:creationId xmlns:a16="http://schemas.microsoft.com/office/drawing/2014/main" id="{6012FB04-D9F0-BE57-DBE0-708484624DC8}"/>
              </a:ext>
            </a:extLst>
          </p:cNvPr>
          <p:cNvSpPr/>
          <p:nvPr/>
        </p:nvSpPr>
        <p:spPr>
          <a:xfrm>
            <a:off x="1843465" y="4428806"/>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a:t>
            </a:r>
          </a:p>
        </p:txBody>
      </p:sp>
      <p:sp>
        <p:nvSpPr>
          <p:cNvPr id="86" name="正方形/長方形 85">
            <a:extLst>
              <a:ext uri="{FF2B5EF4-FFF2-40B4-BE49-F238E27FC236}">
                <a16:creationId xmlns:a16="http://schemas.microsoft.com/office/drawing/2014/main" id="{DF59903A-BA01-F7C8-23AD-6E730D770A41}"/>
              </a:ext>
            </a:extLst>
          </p:cNvPr>
          <p:cNvSpPr/>
          <p:nvPr/>
        </p:nvSpPr>
        <p:spPr>
          <a:xfrm>
            <a:off x="2483697" y="4066856"/>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文書作成</a:t>
            </a:r>
          </a:p>
        </p:txBody>
      </p:sp>
      <p:sp>
        <p:nvSpPr>
          <p:cNvPr id="87" name="正方形/長方形 86">
            <a:extLst>
              <a:ext uri="{FF2B5EF4-FFF2-40B4-BE49-F238E27FC236}">
                <a16:creationId xmlns:a16="http://schemas.microsoft.com/office/drawing/2014/main" id="{6C890EB8-D2DF-86BC-405C-748117B9AB45}"/>
              </a:ext>
            </a:extLst>
          </p:cNvPr>
          <p:cNvSpPr/>
          <p:nvPr/>
        </p:nvSpPr>
        <p:spPr>
          <a:xfrm>
            <a:off x="3008131" y="4066856"/>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表</a:t>
            </a:r>
            <a:endParaRPr kumimoji="1" lang="en-US" altLang="ja-JP" sz="800" dirty="0">
              <a:solidFill>
                <a:srgbClr val="FFFFFF"/>
              </a:solidFill>
              <a:latin typeface="ＭＳ Ｐゴシック"/>
              <a:ea typeface="ＭＳ Ｐゴシック"/>
              <a:cs typeface="ＭＳ Ｐゴシック"/>
            </a:endParaRPr>
          </a:p>
          <a:p>
            <a:pPr algn="ctr"/>
            <a:r>
              <a:rPr kumimoji="1" lang="ja-JP" altLang="en-US" sz="800" dirty="0">
                <a:solidFill>
                  <a:srgbClr val="FFFFFF"/>
                </a:solidFill>
                <a:latin typeface="ＭＳ Ｐゴシック"/>
                <a:ea typeface="ＭＳ Ｐゴシック"/>
                <a:cs typeface="ＭＳ Ｐゴシック"/>
              </a:rPr>
              <a:t>計算</a:t>
            </a:r>
          </a:p>
        </p:txBody>
      </p:sp>
      <p:sp>
        <p:nvSpPr>
          <p:cNvPr id="88" name="正方形/長方形 87">
            <a:extLst>
              <a:ext uri="{FF2B5EF4-FFF2-40B4-BE49-F238E27FC236}">
                <a16:creationId xmlns:a16="http://schemas.microsoft.com/office/drawing/2014/main" id="{667958FB-4091-BD92-BC3B-7C5BEE0A73E6}"/>
              </a:ext>
            </a:extLst>
          </p:cNvPr>
          <p:cNvSpPr/>
          <p:nvPr/>
        </p:nvSpPr>
        <p:spPr>
          <a:xfrm>
            <a:off x="2483697" y="4428806"/>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プレゼン</a:t>
            </a:r>
          </a:p>
        </p:txBody>
      </p:sp>
      <p:sp>
        <p:nvSpPr>
          <p:cNvPr id="89" name="正方形/長方形 88">
            <a:extLst>
              <a:ext uri="{FF2B5EF4-FFF2-40B4-BE49-F238E27FC236}">
                <a16:creationId xmlns:a16="http://schemas.microsoft.com/office/drawing/2014/main" id="{6BBB35A5-3D2A-4F15-1261-CD43F9A815C6}"/>
              </a:ext>
            </a:extLst>
          </p:cNvPr>
          <p:cNvSpPr/>
          <p:nvPr/>
        </p:nvSpPr>
        <p:spPr>
          <a:xfrm>
            <a:off x="3008131" y="4428806"/>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a:t>
            </a:r>
          </a:p>
        </p:txBody>
      </p:sp>
      <p:sp>
        <p:nvSpPr>
          <p:cNvPr id="90" name="正方形/長方形 89">
            <a:extLst>
              <a:ext uri="{FF2B5EF4-FFF2-40B4-BE49-F238E27FC236}">
                <a16:creationId xmlns:a16="http://schemas.microsoft.com/office/drawing/2014/main" id="{9F5D449D-BB57-AE1B-7814-74377584644C}"/>
              </a:ext>
            </a:extLst>
          </p:cNvPr>
          <p:cNvSpPr/>
          <p:nvPr/>
        </p:nvSpPr>
        <p:spPr>
          <a:xfrm>
            <a:off x="3637063" y="4066856"/>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文書作成</a:t>
            </a:r>
          </a:p>
        </p:txBody>
      </p:sp>
      <p:sp>
        <p:nvSpPr>
          <p:cNvPr id="91" name="正方形/長方形 90">
            <a:extLst>
              <a:ext uri="{FF2B5EF4-FFF2-40B4-BE49-F238E27FC236}">
                <a16:creationId xmlns:a16="http://schemas.microsoft.com/office/drawing/2014/main" id="{D53BF4BF-20CE-182B-ECA2-7AC40EFBC4D0}"/>
              </a:ext>
            </a:extLst>
          </p:cNvPr>
          <p:cNvSpPr/>
          <p:nvPr/>
        </p:nvSpPr>
        <p:spPr>
          <a:xfrm>
            <a:off x="4161497" y="4066856"/>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表</a:t>
            </a:r>
            <a:endParaRPr kumimoji="1" lang="en-US" altLang="ja-JP" sz="800" dirty="0">
              <a:solidFill>
                <a:srgbClr val="FFFFFF"/>
              </a:solidFill>
              <a:latin typeface="ＭＳ Ｐゴシック"/>
              <a:ea typeface="ＭＳ Ｐゴシック"/>
              <a:cs typeface="ＭＳ Ｐゴシック"/>
            </a:endParaRPr>
          </a:p>
          <a:p>
            <a:pPr algn="ctr"/>
            <a:r>
              <a:rPr kumimoji="1" lang="ja-JP" altLang="en-US" sz="800" dirty="0">
                <a:solidFill>
                  <a:srgbClr val="FFFFFF"/>
                </a:solidFill>
                <a:latin typeface="ＭＳ Ｐゴシック"/>
                <a:ea typeface="ＭＳ Ｐゴシック"/>
                <a:cs typeface="ＭＳ Ｐゴシック"/>
              </a:rPr>
              <a:t>計算</a:t>
            </a:r>
          </a:p>
        </p:txBody>
      </p:sp>
      <p:sp>
        <p:nvSpPr>
          <p:cNvPr id="92" name="正方形/長方形 91">
            <a:extLst>
              <a:ext uri="{FF2B5EF4-FFF2-40B4-BE49-F238E27FC236}">
                <a16:creationId xmlns:a16="http://schemas.microsoft.com/office/drawing/2014/main" id="{C58EE08F-F46F-EFBE-54B2-3B2B63507FBB}"/>
              </a:ext>
            </a:extLst>
          </p:cNvPr>
          <p:cNvSpPr/>
          <p:nvPr/>
        </p:nvSpPr>
        <p:spPr>
          <a:xfrm>
            <a:off x="3637063" y="4428806"/>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プレゼン</a:t>
            </a:r>
          </a:p>
        </p:txBody>
      </p:sp>
      <p:sp>
        <p:nvSpPr>
          <p:cNvPr id="94" name="正方形/長方形 93">
            <a:extLst>
              <a:ext uri="{FF2B5EF4-FFF2-40B4-BE49-F238E27FC236}">
                <a16:creationId xmlns:a16="http://schemas.microsoft.com/office/drawing/2014/main" id="{63431563-9565-B5D5-E505-091726AEE768}"/>
              </a:ext>
            </a:extLst>
          </p:cNvPr>
          <p:cNvSpPr/>
          <p:nvPr/>
        </p:nvSpPr>
        <p:spPr>
          <a:xfrm>
            <a:off x="4161497" y="4428806"/>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a:t>
            </a:r>
          </a:p>
        </p:txBody>
      </p:sp>
      <p:grpSp>
        <p:nvGrpSpPr>
          <p:cNvPr id="19" name="図形グループ 18">
            <a:extLst>
              <a:ext uri="{FF2B5EF4-FFF2-40B4-BE49-F238E27FC236}">
                <a16:creationId xmlns:a16="http://schemas.microsoft.com/office/drawing/2014/main" id="{443FE82F-D444-B78A-8F39-37E93C6BA532}"/>
              </a:ext>
            </a:extLst>
          </p:cNvPr>
          <p:cNvGrpSpPr/>
          <p:nvPr/>
        </p:nvGrpSpPr>
        <p:grpSpPr>
          <a:xfrm>
            <a:off x="624659" y="1158003"/>
            <a:ext cx="681672" cy="722281"/>
            <a:chOff x="2667295" y="1059799"/>
            <a:chExt cx="681672" cy="722281"/>
          </a:xfrm>
        </p:grpSpPr>
        <p:sp>
          <p:nvSpPr>
            <p:cNvPr id="12" name="角丸四角形 11">
              <a:extLst>
                <a:ext uri="{FF2B5EF4-FFF2-40B4-BE49-F238E27FC236}">
                  <a16:creationId xmlns:a16="http://schemas.microsoft.com/office/drawing/2014/main" id="{C1F49D2F-FB68-88CE-1FA3-23811626C8AC}"/>
                </a:ext>
              </a:extLst>
            </p:cNvPr>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4" name="図 3">
              <a:extLst>
                <a:ext uri="{FF2B5EF4-FFF2-40B4-BE49-F238E27FC236}">
                  <a16:creationId xmlns:a16="http://schemas.microsoft.com/office/drawing/2014/main" id="{B50E6BCF-2F54-99CF-4D1C-6893B9528F75}"/>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67295" y="1059799"/>
              <a:ext cx="681672" cy="722281"/>
            </a:xfrm>
            <a:prstGeom prst="rect">
              <a:avLst/>
            </a:prstGeom>
          </p:spPr>
        </p:pic>
      </p:grpSp>
      <p:sp>
        <p:nvSpPr>
          <p:cNvPr id="95" name="正方形/長方形 94">
            <a:extLst>
              <a:ext uri="{FF2B5EF4-FFF2-40B4-BE49-F238E27FC236}">
                <a16:creationId xmlns:a16="http://schemas.microsoft.com/office/drawing/2014/main" id="{68843D1B-A90B-C792-D237-520A4E7D900E}"/>
              </a:ext>
            </a:extLst>
          </p:cNvPr>
          <p:cNvSpPr/>
          <p:nvPr/>
        </p:nvSpPr>
        <p:spPr>
          <a:xfrm>
            <a:off x="2970985" y="1015258"/>
            <a:ext cx="1772465" cy="2000901"/>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6" name="正方形/長方形 95">
            <a:extLst>
              <a:ext uri="{FF2B5EF4-FFF2-40B4-BE49-F238E27FC236}">
                <a16:creationId xmlns:a16="http://schemas.microsoft.com/office/drawing/2014/main" id="{98BA102E-94FD-3B82-5F99-AA24ABE384AA}"/>
              </a:ext>
            </a:extLst>
          </p:cNvPr>
          <p:cNvSpPr/>
          <p:nvPr/>
        </p:nvSpPr>
        <p:spPr>
          <a:xfrm>
            <a:off x="3105092" y="1288959"/>
            <a:ext cx="1525153" cy="262724"/>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入出力操作</a:t>
            </a:r>
          </a:p>
        </p:txBody>
      </p:sp>
      <p:sp>
        <p:nvSpPr>
          <p:cNvPr id="97" name="正方形/長方形 96">
            <a:extLst>
              <a:ext uri="{FF2B5EF4-FFF2-40B4-BE49-F238E27FC236}">
                <a16:creationId xmlns:a16="http://schemas.microsoft.com/office/drawing/2014/main" id="{68B4171E-ABC8-96DE-8B8C-95CCD194AF57}"/>
              </a:ext>
            </a:extLst>
          </p:cNvPr>
          <p:cNvSpPr/>
          <p:nvPr/>
        </p:nvSpPr>
        <p:spPr>
          <a:xfrm>
            <a:off x="3093067" y="2684893"/>
            <a:ext cx="1561600" cy="248716"/>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通信</a:t>
            </a:r>
          </a:p>
        </p:txBody>
      </p:sp>
      <p:sp>
        <p:nvSpPr>
          <p:cNvPr id="98" name="テキスト ボックス 97">
            <a:extLst>
              <a:ext uri="{FF2B5EF4-FFF2-40B4-BE49-F238E27FC236}">
                <a16:creationId xmlns:a16="http://schemas.microsoft.com/office/drawing/2014/main" id="{FA79ED33-DD44-2F99-C8ED-5FC48A47ECE6}"/>
              </a:ext>
            </a:extLst>
          </p:cNvPr>
          <p:cNvSpPr txBox="1"/>
          <p:nvPr/>
        </p:nvSpPr>
        <p:spPr>
          <a:xfrm>
            <a:off x="3159748" y="1015258"/>
            <a:ext cx="1393731" cy="307777"/>
          </a:xfrm>
          <a:prstGeom prst="rect">
            <a:avLst/>
          </a:prstGeom>
          <a:noFill/>
        </p:spPr>
        <p:txBody>
          <a:bodyPr wrap="none" rtlCol="0">
            <a:spAutoFit/>
          </a:bodyPr>
          <a:lstStyle/>
          <a:p>
            <a:r>
              <a:rPr kumimoji="1" lang="ja-JP" altLang="en-US" sz="1400" dirty="0">
                <a:solidFill>
                  <a:srgbClr val="0000FF"/>
                </a:solidFill>
              </a:rPr>
              <a:t>シンクライアント</a:t>
            </a:r>
          </a:p>
        </p:txBody>
      </p:sp>
      <p:sp>
        <p:nvSpPr>
          <p:cNvPr id="99" name="正方形/長方形 98">
            <a:extLst>
              <a:ext uri="{FF2B5EF4-FFF2-40B4-BE49-F238E27FC236}">
                <a16:creationId xmlns:a16="http://schemas.microsoft.com/office/drawing/2014/main" id="{64A86C93-A84D-8D2C-FA70-FF18D750F3DB}"/>
              </a:ext>
            </a:extLst>
          </p:cNvPr>
          <p:cNvSpPr/>
          <p:nvPr/>
        </p:nvSpPr>
        <p:spPr>
          <a:xfrm>
            <a:off x="3105092" y="1603285"/>
            <a:ext cx="1538922" cy="1019175"/>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0" name="正方形/長方形 99">
            <a:extLst>
              <a:ext uri="{FF2B5EF4-FFF2-40B4-BE49-F238E27FC236}">
                <a16:creationId xmlns:a16="http://schemas.microsoft.com/office/drawing/2014/main" id="{002E22B0-BD74-5448-1B33-CBD2F8266903}"/>
              </a:ext>
            </a:extLst>
          </p:cNvPr>
          <p:cNvSpPr/>
          <p:nvPr/>
        </p:nvSpPr>
        <p:spPr>
          <a:xfrm>
            <a:off x="3172720" y="1890901"/>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文書作成</a:t>
            </a:r>
          </a:p>
        </p:txBody>
      </p:sp>
      <p:sp>
        <p:nvSpPr>
          <p:cNvPr id="101" name="正方形/長方形 100">
            <a:extLst>
              <a:ext uri="{FF2B5EF4-FFF2-40B4-BE49-F238E27FC236}">
                <a16:creationId xmlns:a16="http://schemas.microsoft.com/office/drawing/2014/main" id="{8B74BC29-7BE6-C53F-98D4-B2A7D66F5DB2}"/>
              </a:ext>
            </a:extLst>
          </p:cNvPr>
          <p:cNvSpPr/>
          <p:nvPr/>
        </p:nvSpPr>
        <p:spPr>
          <a:xfrm>
            <a:off x="3902970" y="1890901"/>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表計算</a:t>
            </a:r>
          </a:p>
        </p:txBody>
      </p:sp>
      <p:sp>
        <p:nvSpPr>
          <p:cNvPr id="102" name="正方形/長方形 101">
            <a:extLst>
              <a:ext uri="{FF2B5EF4-FFF2-40B4-BE49-F238E27FC236}">
                <a16:creationId xmlns:a16="http://schemas.microsoft.com/office/drawing/2014/main" id="{6F388537-85FF-1A4E-3361-E70D1A61488E}"/>
              </a:ext>
            </a:extLst>
          </p:cNvPr>
          <p:cNvSpPr/>
          <p:nvPr/>
        </p:nvSpPr>
        <p:spPr>
          <a:xfrm>
            <a:off x="3172720" y="2252851"/>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プレゼン</a:t>
            </a:r>
          </a:p>
        </p:txBody>
      </p:sp>
      <p:sp>
        <p:nvSpPr>
          <p:cNvPr id="103" name="正方形/長方形 102">
            <a:extLst>
              <a:ext uri="{FF2B5EF4-FFF2-40B4-BE49-F238E27FC236}">
                <a16:creationId xmlns:a16="http://schemas.microsoft.com/office/drawing/2014/main" id="{9E29171C-A3B8-1436-5C45-AE27A0F57CEC}"/>
              </a:ext>
            </a:extLst>
          </p:cNvPr>
          <p:cNvSpPr/>
          <p:nvPr/>
        </p:nvSpPr>
        <p:spPr>
          <a:xfrm>
            <a:off x="3902970" y="2252851"/>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a:t>
            </a:r>
          </a:p>
        </p:txBody>
      </p:sp>
      <p:sp>
        <p:nvSpPr>
          <p:cNvPr id="104" name="テキスト ボックス 103">
            <a:extLst>
              <a:ext uri="{FF2B5EF4-FFF2-40B4-BE49-F238E27FC236}">
                <a16:creationId xmlns:a16="http://schemas.microsoft.com/office/drawing/2014/main" id="{6D01E68D-092F-E32D-5387-C35C0679ED87}"/>
              </a:ext>
            </a:extLst>
          </p:cNvPr>
          <p:cNvSpPr txBox="1"/>
          <p:nvPr/>
        </p:nvSpPr>
        <p:spPr>
          <a:xfrm>
            <a:off x="3115745" y="1603285"/>
            <a:ext cx="1538922" cy="276999"/>
          </a:xfrm>
          <a:prstGeom prst="rect">
            <a:avLst/>
          </a:prstGeom>
          <a:noFill/>
        </p:spPr>
        <p:txBody>
          <a:bodyPr wrap="square" rtlCol="0">
            <a:spAutoFit/>
          </a:bodyPr>
          <a:lstStyle/>
          <a:p>
            <a:pPr algn="ctr"/>
            <a:r>
              <a:rPr kumimoji="1" lang="ja-JP" altLang="en-US" sz="1200" dirty="0">
                <a:solidFill>
                  <a:srgbClr val="FFFFFF"/>
                </a:solidFill>
              </a:rPr>
              <a:t>画面表示</a:t>
            </a:r>
          </a:p>
        </p:txBody>
      </p:sp>
      <p:grpSp>
        <p:nvGrpSpPr>
          <p:cNvPr id="105" name="図形グループ 104">
            <a:extLst>
              <a:ext uri="{FF2B5EF4-FFF2-40B4-BE49-F238E27FC236}">
                <a16:creationId xmlns:a16="http://schemas.microsoft.com/office/drawing/2014/main" id="{D59CDE5F-6B19-567F-2C32-ED3EE3BBE43D}"/>
              </a:ext>
            </a:extLst>
          </p:cNvPr>
          <p:cNvGrpSpPr/>
          <p:nvPr/>
        </p:nvGrpSpPr>
        <p:grpSpPr>
          <a:xfrm>
            <a:off x="4540879" y="1154027"/>
            <a:ext cx="681672" cy="722281"/>
            <a:chOff x="2667295" y="1059799"/>
            <a:chExt cx="681672" cy="722281"/>
          </a:xfrm>
        </p:grpSpPr>
        <p:sp>
          <p:nvSpPr>
            <p:cNvPr id="106" name="角丸四角形 105">
              <a:extLst>
                <a:ext uri="{FF2B5EF4-FFF2-40B4-BE49-F238E27FC236}">
                  <a16:creationId xmlns:a16="http://schemas.microsoft.com/office/drawing/2014/main" id="{FC127827-91FD-12C1-9B9A-02E0E3CA8BA7}"/>
                </a:ext>
              </a:extLst>
            </p:cNvPr>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107" name="図 106">
              <a:extLst>
                <a:ext uri="{FF2B5EF4-FFF2-40B4-BE49-F238E27FC236}">
                  <a16:creationId xmlns:a16="http://schemas.microsoft.com/office/drawing/2014/main" id="{51ACFEEE-EE66-15B5-EE01-67FD5AE6A235}"/>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67295" y="1059799"/>
              <a:ext cx="681672" cy="722281"/>
            </a:xfrm>
            <a:prstGeom prst="rect">
              <a:avLst/>
            </a:prstGeom>
          </p:spPr>
        </p:pic>
      </p:grpSp>
      <p:cxnSp>
        <p:nvCxnSpPr>
          <p:cNvPr id="108" name="直線矢印コネクタ 107">
            <a:extLst>
              <a:ext uri="{FF2B5EF4-FFF2-40B4-BE49-F238E27FC236}">
                <a16:creationId xmlns:a16="http://schemas.microsoft.com/office/drawing/2014/main" id="{AD3B2D80-53AF-54DA-CB89-F17141B33897}"/>
              </a:ext>
            </a:extLst>
          </p:cNvPr>
          <p:cNvCxnSpPr/>
          <p:nvPr/>
        </p:nvCxnSpPr>
        <p:spPr>
          <a:xfrm flipH="1">
            <a:off x="2500025" y="2570351"/>
            <a:ext cx="659723" cy="1464756"/>
          </a:xfrm>
          <a:prstGeom prst="straightConnector1">
            <a:avLst/>
          </a:prstGeom>
          <a:ln w="12700" cmpd="sng">
            <a:solidFill>
              <a:schemeClr val="bg1"/>
            </a:solidFill>
            <a:prstDash val="sysDash"/>
            <a:headEnd type="arrow"/>
            <a:tailEnd type="none"/>
          </a:ln>
        </p:spPr>
        <p:style>
          <a:lnRef idx="2">
            <a:schemeClr val="accent1"/>
          </a:lnRef>
          <a:fillRef idx="0">
            <a:schemeClr val="accent1"/>
          </a:fillRef>
          <a:effectRef idx="1">
            <a:schemeClr val="accent1"/>
          </a:effectRef>
          <a:fontRef idx="minor">
            <a:schemeClr val="tx1"/>
          </a:fontRef>
        </p:style>
      </p:cxnSp>
      <p:cxnSp>
        <p:nvCxnSpPr>
          <p:cNvPr id="109" name="直線矢印コネクタ 108">
            <a:extLst>
              <a:ext uri="{FF2B5EF4-FFF2-40B4-BE49-F238E27FC236}">
                <a16:creationId xmlns:a16="http://schemas.microsoft.com/office/drawing/2014/main" id="{FABBC994-A07F-F44B-7072-46F022AF2C98}"/>
              </a:ext>
            </a:extLst>
          </p:cNvPr>
          <p:cNvCxnSpPr/>
          <p:nvPr/>
        </p:nvCxnSpPr>
        <p:spPr>
          <a:xfrm flipH="1">
            <a:off x="3429848" y="2570351"/>
            <a:ext cx="1166065" cy="1464756"/>
          </a:xfrm>
          <a:prstGeom prst="straightConnector1">
            <a:avLst/>
          </a:prstGeom>
          <a:ln w="12700" cmpd="sng">
            <a:solidFill>
              <a:schemeClr val="bg1"/>
            </a:solidFill>
            <a:prstDash val="sysDash"/>
            <a:headEnd type="arrow"/>
            <a:tailEnd type="none"/>
          </a:ln>
        </p:spPr>
        <p:style>
          <a:lnRef idx="2">
            <a:schemeClr val="accent1"/>
          </a:lnRef>
          <a:fillRef idx="0">
            <a:schemeClr val="accent1"/>
          </a:fillRef>
          <a:effectRef idx="1">
            <a:schemeClr val="accent1"/>
          </a:effectRef>
          <a:fontRef idx="minor">
            <a:schemeClr val="tx1"/>
          </a:fontRef>
        </p:style>
      </p:cxnSp>
      <p:sp>
        <p:nvSpPr>
          <p:cNvPr id="110" name="テキスト ボックス 109">
            <a:extLst>
              <a:ext uri="{FF2B5EF4-FFF2-40B4-BE49-F238E27FC236}">
                <a16:creationId xmlns:a16="http://schemas.microsoft.com/office/drawing/2014/main" id="{2C47DDA9-A75E-012E-06F7-6C0721F8F07F}"/>
              </a:ext>
            </a:extLst>
          </p:cNvPr>
          <p:cNvSpPr txBox="1"/>
          <p:nvPr/>
        </p:nvSpPr>
        <p:spPr>
          <a:xfrm>
            <a:off x="1426556" y="3790833"/>
            <a:ext cx="732217" cy="307777"/>
          </a:xfrm>
          <a:prstGeom prst="rect">
            <a:avLst/>
          </a:prstGeom>
          <a:noFill/>
        </p:spPr>
        <p:txBody>
          <a:bodyPr wrap="none" rtlCol="0">
            <a:spAutoFit/>
          </a:bodyPr>
          <a:lstStyle/>
          <a:p>
            <a:r>
              <a:rPr kumimoji="1" lang="ja-JP" altLang="en-US" sz="1400" dirty="0">
                <a:solidFill>
                  <a:schemeClr val="bg1"/>
                </a:solidFill>
              </a:rPr>
              <a:t>仮想</a:t>
            </a:r>
            <a:r>
              <a:rPr kumimoji="1" lang="en-US" altLang="ja-JP" sz="1400" dirty="0">
                <a:solidFill>
                  <a:schemeClr val="bg1"/>
                </a:solidFill>
              </a:rPr>
              <a:t>PC</a:t>
            </a:r>
            <a:endParaRPr kumimoji="1" lang="ja-JP" altLang="en-US" sz="1400" dirty="0">
              <a:solidFill>
                <a:schemeClr val="bg1"/>
              </a:solidFill>
            </a:endParaRPr>
          </a:p>
        </p:txBody>
      </p:sp>
      <p:sp>
        <p:nvSpPr>
          <p:cNvPr id="111" name="テキスト ボックス 110">
            <a:extLst>
              <a:ext uri="{FF2B5EF4-FFF2-40B4-BE49-F238E27FC236}">
                <a16:creationId xmlns:a16="http://schemas.microsoft.com/office/drawing/2014/main" id="{31F41266-0F7F-C072-6B2C-739063653181}"/>
              </a:ext>
            </a:extLst>
          </p:cNvPr>
          <p:cNvSpPr txBox="1"/>
          <p:nvPr/>
        </p:nvSpPr>
        <p:spPr>
          <a:xfrm>
            <a:off x="2591873" y="3790833"/>
            <a:ext cx="732217" cy="307777"/>
          </a:xfrm>
          <a:prstGeom prst="rect">
            <a:avLst/>
          </a:prstGeom>
          <a:noFill/>
        </p:spPr>
        <p:txBody>
          <a:bodyPr wrap="none" rtlCol="0">
            <a:spAutoFit/>
          </a:bodyPr>
          <a:lstStyle/>
          <a:p>
            <a:r>
              <a:rPr kumimoji="1" lang="ja-JP" altLang="en-US" sz="1400" dirty="0">
                <a:solidFill>
                  <a:schemeClr val="bg1"/>
                </a:solidFill>
              </a:rPr>
              <a:t>仮想</a:t>
            </a:r>
            <a:r>
              <a:rPr kumimoji="1" lang="en-US" altLang="ja-JP" sz="1400" dirty="0">
                <a:solidFill>
                  <a:schemeClr val="bg1"/>
                </a:solidFill>
              </a:rPr>
              <a:t>PC</a:t>
            </a:r>
            <a:endParaRPr kumimoji="1" lang="ja-JP" altLang="en-US" sz="1400" dirty="0">
              <a:solidFill>
                <a:schemeClr val="bg1"/>
              </a:solidFill>
            </a:endParaRPr>
          </a:p>
        </p:txBody>
      </p:sp>
      <p:sp>
        <p:nvSpPr>
          <p:cNvPr id="112" name="テキスト ボックス 111">
            <a:extLst>
              <a:ext uri="{FF2B5EF4-FFF2-40B4-BE49-F238E27FC236}">
                <a16:creationId xmlns:a16="http://schemas.microsoft.com/office/drawing/2014/main" id="{AC9D65AB-0289-8E13-3523-32B1B7CF018D}"/>
              </a:ext>
            </a:extLst>
          </p:cNvPr>
          <p:cNvSpPr txBox="1"/>
          <p:nvPr/>
        </p:nvSpPr>
        <p:spPr>
          <a:xfrm>
            <a:off x="3741223" y="3790833"/>
            <a:ext cx="732217" cy="307777"/>
          </a:xfrm>
          <a:prstGeom prst="rect">
            <a:avLst/>
          </a:prstGeom>
          <a:noFill/>
        </p:spPr>
        <p:txBody>
          <a:bodyPr wrap="none" rtlCol="0">
            <a:spAutoFit/>
          </a:bodyPr>
          <a:lstStyle/>
          <a:p>
            <a:r>
              <a:rPr kumimoji="1" lang="ja-JP" altLang="en-US" sz="1400" dirty="0">
                <a:solidFill>
                  <a:schemeClr val="bg1"/>
                </a:solidFill>
              </a:rPr>
              <a:t>仮想</a:t>
            </a:r>
            <a:r>
              <a:rPr kumimoji="1" lang="en-US" altLang="ja-JP" sz="1400" dirty="0">
                <a:solidFill>
                  <a:schemeClr val="bg1"/>
                </a:solidFill>
              </a:rPr>
              <a:t>PC</a:t>
            </a:r>
            <a:endParaRPr kumimoji="1" lang="ja-JP" altLang="en-US" sz="1400" dirty="0">
              <a:solidFill>
                <a:schemeClr val="bg1"/>
              </a:solidFill>
            </a:endParaRPr>
          </a:p>
        </p:txBody>
      </p:sp>
      <p:sp>
        <p:nvSpPr>
          <p:cNvPr id="113" name="テキスト ボックス 112">
            <a:extLst>
              <a:ext uri="{FF2B5EF4-FFF2-40B4-BE49-F238E27FC236}">
                <a16:creationId xmlns:a16="http://schemas.microsoft.com/office/drawing/2014/main" id="{D519A432-2642-52D5-3D75-0F2E59C8A20E}"/>
              </a:ext>
            </a:extLst>
          </p:cNvPr>
          <p:cNvSpPr txBox="1"/>
          <p:nvPr/>
        </p:nvSpPr>
        <p:spPr>
          <a:xfrm>
            <a:off x="2500025" y="6102260"/>
            <a:ext cx="888785" cy="307777"/>
          </a:xfrm>
          <a:prstGeom prst="rect">
            <a:avLst/>
          </a:prstGeom>
          <a:noFill/>
        </p:spPr>
        <p:txBody>
          <a:bodyPr wrap="none" rtlCol="0">
            <a:spAutoFit/>
          </a:bodyPr>
          <a:lstStyle/>
          <a:p>
            <a:r>
              <a:rPr lang="ja-JP" altLang="en-US" sz="1400" dirty="0">
                <a:solidFill>
                  <a:srgbClr val="0000FF"/>
                </a:solidFill>
              </a:rPr>
              <a:t>サーバー</a:t>
            </a:r>
            <a:endParaRPr kumimoji="1" lang="en-US" altLang="ja-JP" sz="1400" dirty="0">
              <a:solidFill>
                <a:srgbClr val="0000FF"/>
              </a:solidFill>
            </a:endParaRPr>
          </a:p>
        </p:txBody>
      </p:sp>
      <p:sp>
        <p:nvSpPr>
          <p:cNvPr id="114" name="正方形/長方形 113">
            <a:extLst>
              <a:ext uri="{FF2B5EF4-FFF2-40B4-BE49-F238E27FC236}">
                <a16:creationId xmlns:a16="http://schemas.microsoft.com/office/drawing/2014/main" id="{C5895C4B-CE72-40D7-A436-344D9939D6E9}"/>
              </a:ext>
            </a:extLst>
          </p:cNvPr>
          <p:cNvSpPr/>
          <p:nvPr/>
        </p:nvSpPr>
        <p:spPr>
          <a:xfrm>
            <a:off x="5766852" y="2477504"/>
            <a:ext cx="2696408" cy="2869998"/>
          </a:xfrm>
          <a:prstGeom prst="rect">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5" name="正方形/長方形 114">
            <a:extLst>
              <a:ext uri="{FF2B5EF4-FFF2-40B4-BE49-F238E27FC236}">
                <a16:creationId xmlns:a16="http://schemas.microsoft.com/office/drawing/2014/main" id="{16635B0A-203E-59E6-E972-4839FAF9953D}"/>
              </a:ext>
            </a:extLst>
          </p:cNvPr>
          <p:cNvSpPr/>
          <p:nvPr/>
        </p:nvSpPr>
        <p:spPr>
          <a:xfrm>
            <a:off x="6790988" y="3456966"/>
            <a:ext cx="1538922" cy="1019175"/>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8" name="円柱 117">
            <a:extLst>
              <a:ext uri="{FF2B5EF4-FFF2-40B4-BE49-F238E27FC236}">
                <a16:creationId xmlns:a16="http://schemas.microsoft.com/office/drawing/2014/main" id="{223D982B-C2B0-785F-D3AB-70635779C1B7}"/>
              </a:ext>
            </a:extLst>
          </p:cNvPr>
          <p:cNvSpPr/>
          <p:nvPr/>
        </p:nvSpPr>
        <p:spPr>
          <a:xfrm>
            <a:off x="5880100" y="3456966"/>
            <a:ext cx="765791" cy="1019175"/>
          </a:xfrm>
          <a:prstGeom prst="can">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50" dirty="0">
                <a:solidFill>
                  <a:srgbClr val="FFFFFF"/>
                </a:solidFill>
                <a:latin typeface="ＭＳ Ｐゴシック"/>
                <a:ea typeface="ＭＳ Ｐゴシック"/>
                <a:cs typeface="ＭＳ Ｐゴシック"/>
              </a:rPr>
              <a:t>ストレージ</a:t>
            </a:r>
          </a:p>
        </p:txBody>
      </p:sp>
      <p:sp>
        <p:nvSpPr>
          <p:cNvPr id="119" name="正方形/長方形 118">
            <a:extLst>
              <a:ext uri="{FF2B5EF4-FFF2-40B4-BE49-F238E27FC236}">
                <a16:creationId xmlns:a16="http://schemas.microsoft.com/office/drawing/2014/main" id="{4D9AD851-B8D1-AD95-9154-6D6A334C3821}"/>
              </a:ext>
            </a:extLst>
          </p:cNvPr>
          <p:cNvSpPr/>
          <p:nvPr/>
        </p:nvSpPr>
        <p:spPr>
          <a:xfrm>
            <a:off x="6858616" y="3504592"/>
            <a:ext cx="683894" cy="317500"/>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文書作成</a:t>
            </a:r>
          </a:p>
        </p:txBody>
      </p:sp>
      <p:sp>
        <p:nvSpPr>
          <p:cNvPr id="120" name="正方形/長方形 119">
            <a:extLst>
              <a:ext uri="{FF2B5EF4-FFF2-40B4-BE49-F238E27FC236}">
                <a16:creationId xmlns:a16="http://schemas.microsoft.com/office/drawing/2014/main" id="{C1B2A9F4-29F7-51B4-5402-CCFAF20B67E2}"/>
              </a:ext>
            </a:extLst>
          </p:cNvPr>
          <p:cNvSpPr/>
          <p:nvPr/>
        </p:nvSpPr>
        <p:spPr>
          <a:xfrm>
            <a:off x="7588866" y="3504592"/>
            <a:ext cx="683894" cy="317500"/>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表計算</a:t>
            </a:r>
          </a:p>
        </p:txBody>
      </p:sp>
      <p:sp>
        <p:nvSpPr>
          <p:cNvPr id="121" name="正方形/長方形 120">
            <a:extLst>
              <a:ext uri="{FF2B5EF4-FFF2-40B4-BE49-F238E27FC236}">
                <a16:creationId xmlns:a16="http://schemas.microsoft.com/office/drawing/2014/main" id="{185F1F6C-F0A9-2F2E-59E9-D3EA6EF5EE5C}"/>
              </a:ext>
            </a:extLst>
          </p:cNvPr>
          <p:cNvSpPr/>
          <p:nvPr/>
        </p:nvSpPr>
        <p:spPr>
          <a:xfrm>
            <a:off x="6858616" y="3866542"/>
            <a:ext cx="683894" cy="317500"/>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プレゼン</a:t>
            </a:r>
          </a:p>
        </p:txBody>
      </p:sp>
      <p:sp>
        <p:nvSpPr>
          <p:cNvPr id="122" name="正方形/長方形 121">
            <a:extLst>
              <a:ext uri="{FF2B5EF4-FFF2-40B4-BE49-F238E27FC236}">
                <a16:creationId xmlns:a16="http://schemas.microsoft.com/office/drawing/2014/main" id="{869F3ABC-12AD-641B-38C6-E7188B741E90}"/>
              </a:ext>
            </a:extLst>
          </p:cNvPr>
          <p:cNvSpPr/>
          <p:nvPr/>
        </p:nvSpPr>
        <p:spPr>
          <a:xfrm>
            <a:off x="7588866" y="3866542"/>
            <a:ext cx="683894" cy="317500"/>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a:t>
            </a:r>
          </a:p>
        </p:txBody>
      </p:sp>
      <p:sp>
        <p:nvSpPr>
          <p:cNvPr id="123" name="正方形/長方形 122">
            <a:extLst>
              <a:ext uri="{FF2B5EF4-FFF2-40B4-BE49-F238E27FC236}">
                <a16:creationId xmlns:a16="http://schemas.microsoft.com/office/drawing/2014/main" id="{A0C10F74-A40C-3FDC-D51D-61D6BECE4E37}"/>
              </a:ext>
            </a:extLst>
          </p:cNvPr>
          <p:cNvSpPr/>
          <p:nvPr/>
        </p:nvSpPr>
        <p:spPr>
          <a:xfrm>
            <a:off x="5880100" y="4933342"/>
            <a:ext cx="2449810" cy="309613"/>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入出力操作</a:t>
            </a:r>
          </a:p>
        </p:txBody>
      </p:sp>
      <p:sp>
        <p:nvSpPr>
          <p:cNvPr id="124" name="正方形/長方形 123">
            <a:extLst>
              <a:ext uri="{FF2B5EF4-FFF2-40B4-BE49-F238E27FC236}">
                <a16:creationId xmlns:a16="http://schemas.microsoft.com/office/drawing/2014/main" id="{C3BE7445-A33D-ABB1-2FB2-6C351E1C77EE}"/>
              </a:ext>
            </a:extLst>
          </p:cNvPr>
          <p:cNvSpPr/>
          <p:nvPr/>
        </p:nvSpPr>
        <p:spPr>
          <a:xfrm>
            <a:off x="5880100" y="2977543"/>
            <a:ext cx="2449810" cy="361950"/>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通信</a:t>
            </a:r>
          </a:p>
        </p:txBody>
      </p:sp>
      <p:sp>
        <p:nvSpPr>
          <p:cNvPr id="125" name="テキスト ボックス 124">
            <a:extLst>
              <a:ext uri="{FF2B5EF4-FFF2-40B4-BE49-F238E27FC236}">
                <a16:creationId xmlns:a16="http://schemas.microsoft.com/office/drawing/2014/main" id="{E1D7A404-EED8-CFB7-A359-6F1F86A9B862}"/>
              </a:ext>
            </a:extLst>
          </p:cNvPr>
          <p:cNvSpPr txBox="1"/>
          <p:nvPr/>
        </p:nvSpPr>
        <p:spPr>
          <a:xfrm>
            <a:off x="6790988" y="4173742"/>
            <a:ext cx="1538922" cy="276999"/>
          </a:xfrm>
          <a:prstGeom prst="rect">
            <a:avLst/>
          </a:prstGeom>
          <a:noFill/>
        </p:spPr>
        <p:txBody>
          <a:bodyPr wrap="square" rtlCol="0">
            <a:spAutoFit/>
          </a:bodyPr>
          <a:lstStyle/>
          <a:p>
            <a:pPr algn="ctr"/>
            <a:r>
              <a:rPr kumimoji="1" lang="ja-JP" altLang="en-US" sz="1200" dirty="0">
                <a:solidFill>
                  <a:srgbClr val="FFFFFF"/>
                </a:solidFill>
              </a:rPr>
              <a:t>アプリケーション</a:t>
            </a:r>
          </a:p>
        </p:txBody>
      </p:sp>
      <p:sp>
        <p:nvSpPr>
          <p:cNvPr id="126" name="上下矢印 125">
            <a:extLst>
              <a:ext uri="{FF2B5EF4-FFF2-40B4-BE49-F238E27FC236}">
                <a16:creationId xmlns:a16="http://schemas.microsoft.com/office/drawing/2014/main" id="{66AFC59A-15DD-656C-CAD3-7D3AFE370B3D}"/>
              </a:ext>
            </a:extLst>
          </p:cNvPr>
          <p:cNvSpPr/>
          <p:nvPr/>
        </p:nvSpPr>
        <p:spPr>
          <a:xfrm>
            <a:off x="7476362" y="4427069"/>
            <a:ext cx="180557" cy="188354"/>
          </a:xfrm>
          <a:prstGeom prst="upDownArrow">
            <a:avLst/>
          </a:prstGeom>
          <a:solidFill>
            <a:srgbClr val="FF6666"/>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7" name="上下矢印 126">
            <a:extLst>
              <a:ext uri="{FF2B5EF4-FFF2-40B4-BE49-F238E27FC236}">
                <a16:creationId xmlns:a16="http://schemas.microsoft.com/office/drawing/2014/main" id="{33349F92-86E5-B7E2-0CE1-1A34979CAC74}"/>
              </a:ext>
            </a:extLst>
          </p:cNvPr>
          <p:cNvSpPr/>
          <p:nvPr/>
        </p:nvSpPr>
        <p:spPr>
          <a:xfrm rot="5400000">
            <a:off x="6610241" y="3885298"/>
            <a:ext cx="180557" cy="252692"/>
          </a:xfrm>
          <a:prstGeom prst="upDownArrow">
            <a:avLst/>
          </a:prstGeom>
          <a:solidFill>
            <a:srgbClr val="FF6666"/>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9" name="テキスト ボックス 128">
            <a:extLst>
              <a:ext uri="{FF2B5EF4-FFF2-40B4-BE49-F238E27FC236}">
                <a16:creationId xmlns:a16="http://schemas.microsoft.com/office/drawing/2014/main" id="{5371439C-6236-FC92-8DBF-32A4DC2CEF70}"/>
              </a:ext>
            </a:extLst>
          </p:cNvPr>
          <p:cNvSpPr txBox="1"/>
          <p:nvPr/>
        </p:nvSpPr>
        <p:spPr>
          <a:xfrm>
            <a:off x="6121359" y="2577048"/>
            <a:ext cx="2214706" cy="307777"/>
          </a:xfrm>
          <a:prstGeom prst="rect">
            <a:avLst/>
          </a:prstGeom>
          <a:noFill/>
        </p:spPr>
        <p:txBody>
          <a:bodyPr wrap="none" rtlCol="0">
            <a:spAutoFit/>
          </a:bodyPr>
          <a:lstStyle/>
          <a:p>
            <a:pPr algn="ctr"/>
            <a:r>
              <a:rPr kumimoji="1" lang="en-US" altLang="ja-JP" sz="1400" dirty="0"/>
              <a:t>PC / Windows</a:t>
            </a:r>
            <a:r>
              <a:rPr lang="ja-JP" altLang="en-US" sz="1400" dirty="0"/>
              <a:t>・</a:t>
            </a:r>
            <a:r>
              <a:rPr lang="en-US" altLang="ja-JP" sz="1400" dirty="0"/>
              <a:t>Mac OS </a:t>
            </a:r>
            <a:r>
              <a:rPr lang="ja-JP" altLang="en-US" sz="1400" dirty="0"/>
              <a:t>など</a:t>
            </a:r>
            <a:endParaRPr kumimoji="1" lang="ja-JP" altLang="en-US" sz="1400" dirty="0"/>
          </a:p>
        </p:txBody>
      </p:sp>
      <p:sp>
        <p:nvSpPr>
          <p:cNvPr id="131" name="正方形/長方形 130">
            <a:extLst>
              <a:ext uri="{FF2B5EF4-FFF2-40B4-BE49-F238E27FC236}">
                <a16:creationId xmlns:a16="http://schemas.microsoft.com/office/drawing/2014/main" id="{55DFBDBA-7DAC-C6DA-59CF-6ED7FDF34CF0}"/>
              </a:ext>
            </a:extLst>
          </p:cNvPr>
          <p:cNvSpPr/>
          <p:nvPr/>
        </p:nvSpPr>
        <p:spPr>
          <a:xfrm>
            <a:off x="5880100" y="4544999"/>
            <a:ext cx="2449810" cy="309613"/>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画面表示</a:t>
            </a:r>
          </a:p>
        </p:txBody>
      </p:sp>
      <p:grpSp>
        <p:nvGrpSpPr>
          <p:cNvPr id="39" name="図形グループ 38">
            <a:extLst>
              <a:ext uri="{FF2B5EF4-FFF2-40B4-BE49-F238E27FC236}">
                <a16:creationId xmlns:a16="http://schemas.microsoft.com/office/drawing/2014/main" id="{787DE732-0D53-4DC6-06FB-647ED35343C7}"/>
              </a:ext>
            </a:extLst>
          </p:cNvPr>
          <p:cNvGrpSpPr/>
          <p:nvPr/>
        </p:nvGrpSpPr>
        <p:grpSpPr>
          <a:xfrm>
            <a:off x="5424012" y="4736822"/>
            <a:ext cx="685680" cy="726528"/>
            <a:chOff x="5733812" y="4202386"/>
            <a:chExt cx="685680" cy="726528"/>
          </a:xfrm>
        </p:grpSpPr>
        <p:sp>
          <p:nvSpPr>
            <p:cNvPr id="116" name="角丸四角形 115">
              <a:extLst>
                <a:ext uri="{FF2B5EF4-FFF2-40B4-BE49-F238E27FC236}">
                  <a16:creationId xmlns:a16="http://schemas.microsoft.com/office/drawing/2014/main" id="{0062DE0F-3265-F3C9-72BA-AA007DEC381C}"/>
                </a:ext>
              </a:extLst>
            </p:cNvPr>
            <p:cNvSpPr/>
            <p:nvPr/>
          </p:nvSpPr>
          <p:spPr>
            <a:xfrm>
              <a:off x="5779552" y="4256037"/>
              <a:ext cx="611822" cy="406400"/>
            </a:xfrm>
            <a:prstGeom prst="roundRect">
              <a:avLst>
                <a:gd name="adj" fmla="val 6877"/>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117" name="図 116">
              <a:extLst>
                <a:ext uri="{FF2B5EF4-FFF2-40B4-BE49-F238E27FC236}">
                  <a16:creationId xmlns:a16="http://schemas.microsoft.com/office/drawing/2014/main" id="{7CAFB8FC-BEB9-413A-5389-2B075A209480}"/>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733812" y="4202386"/>
              <a:ext cx="685680" cy="726528"/>
            </a:xfrm>
            <a:prstGeom prst="rect">
              <a:avLst/>
            </a:prstGeom>
          </p:spPr>
        </p:pic>
      </p:grpSp>
      <p:sp>
        <p:nvSpPr>
          <p:cNvPr id="40" name="角丸四角形吹き出し 39">
            <a:extLst>
              <a:ext uri="{FF2B5EF4-FFF2-40B4-BE49-F238E27FC236}">
                <a16:creationId xmlns:a16="http://schemas.microsoft.com/office/drawing/2014/main" id="{8F956EA4-5473-92E8-F9D9-AE5AE19106E6}"/>
              </a:ext>
            </a:extLst>
          </p:cNvPr>
          <p:cNvSpPr/>
          <p:nvPr/>
        </p:nvSpPr>
        <p:spPr>
          <a:xfrm>
            <a:off x="5766852" y="5651500"/>
            <a:ext cx="2696408" cy="758536"/>
          </a:xfrm>
          <a:prstGeom prst="wedgeRoundRectCallout">
            <a:avLst>
              <a:gd name="adj1" fmla="val -34491"/>
              <a:gd name="adj2" fmla="val -104827"/>
              <a:gd name="adj3" fmla="val 16667"/>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データと</a:t>
            </a:r>
            <a:r>
              <a:rPr lang="ja-JP" altLang="en-US" sz="1200" dirty="0">
                <a:solidFill>
                  <a:srgbClr val="FFFFFF"/>
                </a:solidFill>
                <a:latin typeface="ＭＳ Ｐゴシック"/>
                <a:ea typeface="ＭＳ Ｐゴシック"/>
                <a:cs typeface="ＭＳ Ｐゴシック"/>
              </a:rPr>
              <a:t>プログラムの</a:t>
            </a:r>
            <a:r>
              <a:rPr kumimoji="1" lang="ja-JP" altLang="en-US" sz="1200" dirty="0">
                <a:solidFill>
                  <a:srgbClr val="FFFFFF"/>
                </a:solidFill>
                <a:latin typeface="ＭＳ Ｐゴシック"/>
                <a:ea typeface="ＭＳ Ｐゴシック"/>
                <a:cs typeface="ＭＳ Ｐゴシック"/>
              </a:rPr>
              <a:t>保管</a:t>
            </a:r>
            <a:endParaRPr kumimoji="1" lang="en-US" altLang="ja-JP" sz="1200" dirty="0">
              <a:solidFill>
                <a:srgbClr val="FFFFFF"/>
              </a:solidFill>
              <a:latin typeface="ＭＳ Ｐゴシック"/>
              <a:ea typeface="ＭＳ Ｐゴシック"/>
              <a:cs typeface="ＭＳ Ｐゴシック"/>
            </a:endParaRPr>
          </a:p>
          <a:p>
            <a:pPr algn="ctr"/>
            <a:r>
              <a:rPr lang="ja-JP" altLang="en-US" sz="1200" dirty="0">
                <a:solidFill>
                  <a:srgbClr val="FFFFFF"/>
                </a:solidFill>
                <a:latin typeface="ＭＳ Ｐゴシック"/>
                <a:ea typeface="ＭＳ Ｐゴシック"/>
                <a:cs typeface="ＭＳ Ｐゴシック"/>
              </a:rPr>
              <a:t>プログラムの実行</a:t>
            </a:r>
            <a:endParaRPr lang="en-US" altLang="ja-JP" sz="1200" dirty="0">
              <a:solidFill>
                <a:srgbClr val="FFFFFF"/>
              </a:solidFill>
              <a:latin typeface="ＭＳ Ｐゴシック"/>
              <a:ea typeface="ＭＳ Ｐゴシック"/>
              <a:cs typeface="ＭＳ Ｐゴシック"/>
            </a:endParaRPr>
          </a:p>
          <a:p>
            <a:pPr algn="ctr"/>
            <a:r>
              <a:rPr kumimoji="1" lang="ja-JP" altLang="en-US" sz="1200" dirty="0">
                <a:solidFill>
                  <a:srgbClr val="FFFFFF"/>
                </a:solidFill>
                <a:latin typeface="ＭＳ Ｐゴシック"/>
                <a:ea typeface="ＭＳ Ｐゴシック"/>
                <a:cs typeface="ＭＳ Ｐゴシック"/>
              </a:rPr>
              <a:t>は、</a:t>
            </a:r>
            <a:r>
              <a:rPr kumimoji="1" lang="en-US" altLang="ja-JP" sz="1200" dirty="0">
                <a:solidFill>
                  <a:srgbClr val="FFFFFF"/>
                </a:solidFill>
                <a:latin typeface="ＭＳ Ｐゴシック"/>
                <a:ea typeface="ＭＳ Ｐゴシック"/>
                <a:cs typeface="ＭＳ Ｐゴシック"/>
              </a:rPr>
              <a:t>PC</a:t>
            </a:r>
            <a:r>
              <a:rPr kumimoji="1" lang="ja-JP" altLang="en-US" sz="1200" dirty="0">
                <a:solidFill>
                  <a:srgbClr val="FFFFFF"/>
                </a:solidFill>
                <a:latin typeface="ＭＳ Ｐゴシック"/>
                <a:ea typeface="ＭＳ Ｐゴシック"/>
                <a:cs typeface="ＭＳ Ｐゴシック"/>
              </a:rPr>
              <a:t>内にて処理</a:t>
            </a:r>
          </a:p>
        </p:txBody>
      </p:sp>
      <p:sp>
        <p:nvSpPr>
          <p:cNvPr id="132" name="角丸四角形吹き出し 131">
            <a:extLst>
              <a:ext uri="{FF2B5EF4-FFF2-40B4-BE49-F238E27FC236}">
                <a16:creationId xmlns:a16="http://schemas.microsoft.com/office/drawing/2014/main" id="{216F3944-6EE6-C12A-BDCD-9708FC1EA9CB}"/>
              </a:ext>
            </a:extLst>
          </p:cNvPr>
          <p:cNvSpPr/>
          <p:nvPr/>
        </p:nvSpPr>
        <p:spPr>
          <a:xfrm>
            <a:off x="5766852" y="1013744"/>
            <a:ext cx="2696408" cy="1132555"/>
          </a:xfrm>
          <a:prstGeom prst="wedgeRoundRectCallout">
            <a:avLst>
              <a:gd name="adj1" fmla="val -69345"/>
              <a:gd name="adj2" fmla="val -1353"/>
              <a:gd name="adj3" fmla="val 16667"/>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データと</a:t>
            </a:r>
            <a:r>
              <a:rPr lang="ja-JP" altLang="en-US" sz="1200" dirty="0">
                <a:solidFill>
                  <a:srgbClr val="FFFFFF"/>
                </a:solidFill>
                <a:latin typeface="ＭＳ Ｐゴシック"/>
                <a:ea typeface="ＭＳ Ｐゴシック"/>
                <a:cs typeface="ＭＳ Ｐゴシック"/>
              </a:rPr>
              <a:t>プログラムの</a:t>
            </a:r>
            <a:r>
              <a:rPr kumimoji="1" lang="ja-JP" altLang="en-US" sz="1200" dirty="0">
                <a:solidFill>
                  <a:srgbClr val="FFFFFF"/>
                </a:solidFill>
                <a:latin typeface="ＭＳ Ｐゴシック"/>
                <a:ea typeface="ＭＳ Ｐゴシック"/>
                <a:cs typeface="ＭＳ Ｐゴシック"/>
              </a:rPr>
              <a:t>保管</a:t>
            </a:r>
            <a:endParaRPr kumimoji="1" lang="en-US" altLang="ja-JP" sz="1200" dirty="0">
              <a:solidFill>
                <a:srgbClr val="FFFFFF"/>
              </a:solidFill>
              <a:latin typeface="ＭＳ Ｐゴシック"/>
              <a:ea typeface="ＭＳ Ｐゴシック"/>
              <a:cs typeface="ＭＳ Ｐゴシック"/>
            </a:endParaRPr>
          </a:p>
          <a:p>
            <a:pPr algn="ctr"/>
            <a:r>
              <a:rPr lang="ja-JP" altLang="en-US" sz="1200" dirty="0">
                <a:solidFill>
                  <a:srgbClr val="FFFFFF"/>
                </a:solidFill>
                <a:latin typeface="ＭＳ Ｐゴシック"/>
                <a:ea typeface="ＭＳ Ｐゴシック"/>
                <a:cs typeface="ＭＳ Ｐゴシック"/>
              </a:rPr>
              <a:t>プログラムの実行</a:t>
            </a:r>
            <a:endParaRPr lang="en-US" altLang="ja-JP" sz="1200" dirty="0">
              <a:solidFill>
                <a:srgbClr val="FFFFFF"/>
              </a:solidFill>
              <a:latin typeface="ＭＳ Ｐゴシック"/>
              <a:ea typeface="ＭＳ Ｐゴシック"/>
              <a:cs typeface="ＭＳ Ｐゴシック"/>
            </a:endParaRPr>
          </a:p>
          <a:p>
            <a:pPr algn="ctr"/>
            <a:r>
              <a:rPr kumimoji="1" lang="ja-JP" altLang="en-US" sz="1200" dirty="0">
                <a:solidFill>
                  <a:srgbClr val="FFFFFF"/>
                </a:solidFill>
                <a:latin typeface="ＭＳ Ｐゴシック"/>
                <a:ea typeface="ＭＳ Ｐゴシック"/>
                <a:cs typeface="ＭＳ Ｐゴシック"/>
              </a:rPr>
              <a:t>は、サーバー内にて処理</a:t>
            </a:r>
            <a:endParaRPr kumimoji="1" lang="en-US" altLang="ja-JP" sz="1200" dirty="0">
              <a:solidFill>
                <a:srgbClr val="FFFFFF"/>
              </a:solidFill>
              <a:latin typeface="ＭＳ Ｐゴシック"/>
              <a:ea typeface="ＭＳ Ｐゴシック"/>
              <a:cs typeface="ＭＳ Ｐゴシック"/>
            </a:endParaRPr>
          </a:p>
          <a:p>
            <a:pPr algn="ctr"/>
            <a:r>
              <a:rPr lang="ja-JP" altLang="en-US" sz="1200" dirty="0">
                <a:solidFill>
                  <a:srgbClr val="FFFFFF"/>
                </a:solidFill>
                <a:latin typeface="ＭＳ Ｐゴシック"/>
                <a:ea typeface="ＭＳ Ｐゴシック"/>
                <a:cs typeface="ＭＳ Ｐゴシック"/>
              </a:rPr>
              <a:t>シンクライアントは</a:t>
            </a:r>
            <a:endParaRPr lang="en-US" altLang="ja-JP" sz="1200" dirty="0">
              <a:solidFill>
                <a:srgbClr val="FFFFFF"/>
              </a:solidFill>
              <a:latin typeface="ＭＳ Ｐゴシック"/>
              <a:ea typeface="ＭＳ Ｐゴシック"/>
              <a:cs typeface="ＭＳ Ｐゴシック"/>
            </a:endParaRPr>
          </a:p>
          <a:p>
            <a:pPr algn="ctr"/>
            <a:r>
              <a:rPr lang="ja-JP" altLang="en-US" sz="1200" dirty="0">
                <a:solidFill>
                  <a:srgbClr val="FFFFFF"/>
                </a:solidFill>
                <a:latin typeface="ＭＳ Ｐゴシック"/>
                <a:ea typeface="ＭＳ Ｐゴシック"/>
                <a:cs typeface="ＭＳ Ｐゴシック"/>
              </a:rPr>
              <a:t>画面表示と入出力操作</a:t>
            </a: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3849275874"/>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C767C0F-4A5B-6372-360F-28FEE17808DE}"/>
            </a:ext>
          </a:extLst>
        </p:cNvPr>
        <p:cNvGrpSpPr/>
        <p:nvPr/>
      </p:nvGrpSpPr>
      <p:grpSpPr>
        <a:xfrm>
          <a:off x="0" y="0"/>
          <a:ext cx="0" cy="0"/>
          <a:chOff x="0" y="0"/>
          <a:chExt cx="0" cy="0"/>
        </a:xfrm>
      </p:grpSpPr>
      <p:sp>
        <p:nvSpPr>
          <p:cNvPr id="26" name="正方形/長方形 25">
            <a:extLst>
              <a:ext uri="{FF2B5EF4-FFF2-40B4-BE49-F238E27FC236}">
                <a16:creationId xmlns:a16="http://schemas.microsoft.com/office/drawing/2014/main" id="{79A57ED0-ECEB-ACE9-C340-F62A9641AE3D}"/>
              </a:ext>
            </a:extLst>
          </p:cNvPr>
          <p:cNvSpPr/>
          <p:nvPr/>
        </p:nvSpPr>
        <p:spPr>
          <a:xfrm>
            <a:off x="990600" y="985089"/>
            <a:ext cx="7156450" cy="1805736"/>
          </a:xfrm>
          <a:prstGeom prst="rect">
            <a:avLst/>
          </a:prstGeom>
          <a:solidFill>
            <a:srgbClr val="9999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5" name="正方形/長方形 44">
            <a:extLst>
              <a:ext uri="{FF2B5EF4-FFF2-40B4-BE49-F238E27FC236}">
                <a16:creationId xmlns:a16="http://schemas.microsoft.com/office/drawing/2014/main" id="{0531AF73-0F07-3CCB-F573-522F0CB00D2A}"/>
              </a:ext>
            </a:extLst>
          </p:cNvPr>
          <p:cNvSpPr/>
          <p:nvPr/>
        </p:nvSpPr>
        <p:spPr>
          <a:xfrm>
            <a:off x="5137945" y="1123950"/>
            <a:ext cx="2674415" cy="1506736"/>
          </a:xfrm>
          <a:prstGeom prst="rect">
            <a:avLst/>
          </a:prstGeom>
          <a:solidFill>
            <a:srgbClr val="CCFFCC"/>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正方形/長方形 9">
            <a:extLst>
              <a:ext uri="{FF2B5EF4-FFF2-40B4-BE49-F238E27FC236}">
                <a16:creationId xmlns:a16="http://schemas.microsoft.com/office/drawing/2014/main" id="{DBEEC371-63AC-A600-011A-4C533DA3FAF0}"/>
              </a:ext>
            </a:extLst>
          </p:cNvPr>
          <p:cNvSpPr/>
          <p:nvPr/>
        </p:nvSpPr>
        <p:spPr>
          <a:xfrm>
            <a:off x="990600" y="3658438"/>
            <a:ext cx="3441700" cy="2355011"/>
          </a:xfrm>
          <a:prstGeom prst="rect">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正方形/長方形 17">
            <a:extLst>
              <a:ext uri="{FF2B5EF4-FFF2-40B4-BE49-F238E27FC236}">
                <a16:creationId xmlns:a16="http://schemas.microsoft.com/office/drawing/2014/main" id="{F883E2D6-5886-5B31-BC2B-83556AF107F7}"/>
              </a:ext>
            </a:extLst>
          </p:cNvPr>
          <p:cNvSpPr/>
          <p:nvPr/>
        </p:nvSpPr>
        <p:spPr>
          <a:xfrm>
            <a:off x="1864678" y="4233113"/>
            <a:ext cx="1538922" cy="1019175"/>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正方形/長方形 8">
            <a:extLst>
              <a:ext uri="{FF2B5EF4-FFF2-40B4-BE49-F238E27FC236}">
                <a16:creationId xmlns:a16="http://schemas.microsoft.com/office/drawing/2014/main" id="{8C32BF13-A333-065F-50AF-04B260992E1F}"/>
              </a:ext>
            </a:extLst>
          </p:cNvPr>
          <p:cNvSpPr/>
          <p:nvPr/>
        </p:nvSpPr>
        <p:spPr>
          <a:xfrm>
            <a:off x="4705350" y="3658438"/>
            <a:ext cx="3441700" cy="2355011"/>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角丸四角形 11">
            <a:extLst>
              <a:ext uri="{FF2B5EF4-FFF2-40B4-BE49-F238E27FC236}">
                <a16:creationId xmlns:a16="http://schemas.microsoft.com/office/drawing/2014/main" id="{C5031B91-A1E1-DCC9-A632-5EE7893300A8}"/>
              </a:ext>
            </a:extLst>
          </p:cNvPr>
          <p:cNvSpPr/>
          <p:nvPr/>
        </p:nvSpPr>
        <p:spPr>
          <a:xfrm>
            <a:off x="7700328" y="5583759"/>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11" name="角丸四角形 10">
            <a:extLst>
              <a:ext uri="{FF2B5EF4-FFF2-40B4-BE49-F238E27FC236}">
                <a16:creationId xmlns:a16="http://schemas.microsoft.com/office/drawing/2014/main" id="{7BD02075-3C3B-0DA8-46A2-167A7274C477}"/>
              </a:ext>
            </a:extLst>
          </p:cNvPr>
          <p:cNvSpPr/>
          <p:nvPr/>
        </p:nvSpPr>
        <p:spPr>
          <a:xfrm>
            <a:off x="840542" y="5588839"/>
            <a:ext cx="611822" cy="406400"/>
          </a:xfrm>
          <a:prstGeom prst="roundRect">
            <a:avLst>
              <a:gd name="adj" fmla="val 6877"/>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C9314C76-0E70-0C31-C4BD-2ED220B0BFB1}"/>
              </a:ext>
            </a:extLst>
          </p:cNvPr>
          <p:cNvSpPr>
            <a:spLocks noGrp="1"/>
          </p:cNvSpPr>
          <p:nvPr>
            <p:ph type="title"/>
          </p:nvPr>
        </p:nvSpPr>
        <p:spPr/>
        <p:txBody>
          <a:bodyPr/>
          <a:lstStyle/>
          <a:p>
            <a:r>
              <a:rPr lang="ja-JP" altLang="en-US"/>
              <a:t>参考： </a:t>
            </a:r>
            <a:r>
              <a:rPr lang="en-US" altLang="ja-JP" dirty="0"/>
              <a:t>Chromebook</a:t>
            </a:r>
            <a:endParaRPr lang="ja-JP" altLang="en-US" dirty="0"/>
          </a:p>
        </p:txBody>
      </p:sp>
      <p:pic>
        <p:nvPicPr>
          <p:cNvPr id="4" name="図 3">
            <a:extLst>
              <a:ext uri="{FF2B5EF4-FFF2-40B4-BE49-F238E27FC236}">
                <a16:creationId xmlns:a16="http://schemas.microsoft.com/office/drawing/2014/main" id="{4BB27D3A-7138-FEEA-3D68-F1E0779911BD}"/>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7643178" y="5523849"/>
            <a:ext cx="681672" cy="722281"/>
          </a:xfrm>
          <a:prstGeom prst="rect">
            <a:avLst/>
          </a:prstGeom>
        </p:spPr>
      </p:pic>
      <p:pic>
        <p:nvPicPr>
          <p:cNvPr id="5" name="図 4">
            <a:extLst>
              <a:ext uri="{FF2B5EF4-FFF2-40B4-BE49-F238E27FC236}">
                <a16:creationId xmlns:a16="http://schemas.microsoft.com/office/drawing/2014/main" id="{4F3E6EC3-FFFE-B29A-C2A4-F7D27440D1B9}"/>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808792" y="5519602"/>
            <a:ext cx="685680" cy="726528"/>
          </a:xfrm>
          <a:prstGeom prst="rect">
            <a:avLst/>
          </a:prstGeom>
        </p:spPr>
      </p:pic>
      <p:pic>
        <p:nvPicPr>
          <p:cNvPr id="7" name="図 6" descr="MC900441809.PNG">
            <a:extLst>
              <a:ext uri="{FF2B5EF4-FFF2-40B4-BE49-F238E27FC236}">
                <a16:creationId xmlns:a16="http://schemas.microsoft.com/office/drawing/2014/main" id="{FBD50101-AE40-7D6A-CEB0-25605DEA0A31}"/>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808792" y="420298"/>
            <a:ext cx="1853764" cy="1853764"/>
          </a:xfrm>
          <a:prstGeom prst="rect">
            <a:avLst/>
          </a:prstGeom>
        </p:spPr>
      </p:pic>
      <p:sp>
        <p:nvSpPr>
          <p:cNvPr id="8" name="角丸四角形 7">
            <a:extLst>
              <a:ext uri="{FF2B5EF4-FFF2-40B4-BE49-F238E27FC236}">
                <a16:creationId xmlns:a16="http://schemas.microsoft.com/office/drawing/2014/main" id="{E5B77E94-9FEA-B222-B3FC-890BC16E4AA7}"/>
              </a:ext>
            </a:extLst>
          </p:cNvPr>
          <p:cNvSpPr/>
          <p:nvPr/>
        </p:nvSpPr>
        <p:spPr>
          <a:xfrm>
            <a:off x="990600" y="2867864"/>
            <a:ext cx="7156450" cy="732586"/>
          </a:xfrm>
          <a:prstGeom prst="roundRect">
            <a:avLst/>
          </a:prstGeom>
          <a:solidFill>
            <a:schemeClr val="tx2">
              <a:lumMod val="60000"/>
              <a:lumOff val="40000"/>
              <a:alpha val="59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kumimoji="1" lang="ja-JP" altLang="en-US" dirty="0">
                <a:solidFill>
                  <a:srgbClr val="FFFFFF"/>
                </a:solidFill>
                <a:latin typeface="ＭＳ Ｐゴシック"/>
                <a:ea typeface="ＭＳ Ｐゴシック"/>
                <a:cs typeface="ＭＳ Ｐゴシック"/>
              </a:rPr>
              <a:t>　　　インターネット</a:t>
            </a:r>
          </a:p>
        </p:txBody>
      </p:sp>
      <p:sp>
        <p:nvSpPr>
          <p:cNvPr id="13" name="円柱 12">
            <a:extLst>
              <a:ext uri="{FF2B5EF4-FFF2-40B4-BE49-F238E27FC236}">
                <a16:creationId xmlns:a16="http://schemas.microsoft.com/office/drawing/2014/main" id="{A2D90986-6B82-B86B-7214-2D3377A09AEF}"/>
              </a:ext>
            </a:extLst>
          </p:cNvPr>
          <p:cNvSpPr/>
          <p:nvPr/>
        </p:nvSpPr>
        <p:spPr>
          <a:xfrm>
            <a:off x="1073150" y="4233113"/>
            <a:ext cx="646431" cy="1019175"/>
          </a:xfrm>
          <a:prstGeom prst="can">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データ</a:t>
            </a:r>
          </a:p>
        </p:txBody>
      </p:sp>
      <p:sp>
        <p:nvSpPr>
          <p:cNvPr id="14" name="正方形/長方形 13">
            <a:extLst>
              <a:ext uri="{FF2B5EF4-FFF2-40B4-BE49-F238E27FC236}">
                <a16:creationId xmlns:a16="http://schemas.microsoft.com/office/drawing/2014/main" id="{E4E3C997-8B9E-0850-3264-93701A93C534}"/>
              </a:ext>
            </a:extLst>
          </p:cNvPr>
          <p:cNvSpPr/>
          <p:nvPr/>
        </p:nvSpPr>
        <p:spPr>
          <a:xfrm>
            <a:off x="1932306" y="4280739"/>
            <a:ext cx="683894" cy="317500"/>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文書作成</a:t>
            </a:r>
          </a:p>
        </p:txBody>
      </p:sp>
      <p:sp>
        <p:nvSpPr>
          <p:cNvPr id="15" name="正方形/長方形 14">
            <a:extLst>
              <a:ext uri="{FF2B5EF4-FFF2-40B4-BE49-F238E27FC236}">
                <a16:creationId xmlns:a16="http://schemas.microsoft.com/office/drawing/2014/main" id="{87826627-714B-30CC-814D-D54192668ACB}"/>
              </a:ext>
            </a:extLst>
          </p:cNvPr>
          <p:cNvSpPr/>
          <p:nvPr/>
        </p:nvSpPr>
        <p:spPr>
          <a:xfrm>
            <a:off x="2662556" y="4280739"/>
            <a:ext cx="683894" cy="317500"/>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表計算</a:t>
            </a:r>
          </a:p>
        </p:txBody>
      </p:sp>
      <p:sp>
        <p:nvSpPr>
          <p:cNvPr id="16" name="正方形/長方形 15">
            <a:extLst>
              <a:ext uri="{FF2B5EF4-FFF2-40B4-BE49-F238E27FC236}">
                <a16:creationId xmlns:a16="http://schemas.microsoft.com/office/drawing/2014/main" id="{6B0EF1A1-A590-AF15-6B83-744321D62AC1}"/>
              </a:ext>
            </a:extLst>
          </p:cNvPr>
          <p:cNvSpPr/>
          <p:nvPr/>
        </p:nvSpPr>
        <p:spPr>
          <a:xfrm>
            <a:off x="1932306" y="4642689"/>
            <a:ext cx="683894" cy="317500"/>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プレゼン</a:t>
            </a:r>
          </a:p>
        </p:txBody>
      </p:sp>
      <p:sp>
        <p:nvSpPr>
          <p:cNvPr id="17" name="正方形/長方形 16">
            <a:extLst>
              <a:ext uri="{FF2B5EF4-FFF2-40B4-BE49-F238E27FC236}">
                <a16:creationId xmlns:a16="http://schemas.microsoft.com/office/drawing/2014/main" id="{7DD42351-028C-F220-DBD3-D4634DE05718}"/>
              </a:ext>
            </a:extLst>
          </p:cNvPr>
          <p:cNvSpPr/>
          <p:nvPr/>
        </p:nvSpPr>
        <p:spPr>
          <a:xfrm>
            <a:off x="2662556" y="4642689"/>
            <a:ext cx="683894" cy="317500"/>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a:t>
            </a:r>
          </a:p>
        </p:txBody>
      </p:sp>
      <p:sp>
        <p:nvSpPr>
          <p:cNvPr id="19" name="正方形/長方形 18">
            <a:extLst>
              <a:ext uri="{FF2B5EF4-FFF2-40B4-BE49-F238E27FC236}">
                <a16:creationId xmlns:a16="http://schemas.microsoft.com/office/drawing/2014/main" id="{D3262693-0D44-2693-95AD-60D9F9C5DF78}"/>
              </a:ext>
            </a:extLst>
          </p:cNvPr>
          <p:cNvSpPr/>
          <p:nvPr/>
        </p:nvSpPr>
        <p:spPr>
          <a:xfrm>
            <a:off x="3478689" y="4233113"/>
            <a:ext cx="858361" cy="1019175"/>
          </a:xfrm>
          <a:prstGeom prst="rect">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ブラウザ</a:t>
            </a:r>
          </a:p>
        </p:txBody>
      </p:sp>
      <p:sp>
        <p:nvSpPr>
          <p:cNvPr id="20" name="正方形/長方形 19">
            <a:extLst>
              <a:ext uri="{FF2B5EF4-FFF2-40B4-BE49-F238E27FC236}">
                <a16:creationId xmlns:a16="http://schemas.microsoft.com/office/drawing/2014/main" id="{4792FCA1-1532-9E0C-DDDE-CDC06C86E888}"/>
              </a:ext>
            </a:extLst>
          </p:cNvPr>
          <p:cNvSpPr/>
          <p:nvPr/>
        </p:nvSpPr>
        <p:spPr>
          <a:xfrm>
            <a:off x="1864678" y="5347539"/>
            <a:ext cx="2472372" cy="404078"/>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画面表示・入出力操作</a:t>
            </a:r>
          </a:p>
        </p:txBody>
      </p:sp>
      <p:sp>
        <p:nvSpPr>
          <p:cNvPr id="21" name="正方形/長方形 20">
            <a:extLst>
              <a:ext uri="{FF2B5EF4-FFF2-40B4-BE49-F238E27FC236}">
                <a16:creationId xmlns:a16="http://schemas.microsoft.com/office/drawing/2014/main" id="{95A27EC9-2E10-0818-B72C-EA08E550C287}"/>
              </a:ext>
            </a:extLst>
          </p:cNvPr>
          <p:cNvSpPr/>
          <p:nvPr/>
        </p:nvSpPr>
        <p:spPr>
          <a:xfrm>
            <a:off x="1073150" y="3753690"/>
            <a:ext cx="3263900" cy="361950"/>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通信</a:t>
            </a:r>
          </a:p>
        </p:txBody>
      </p:sp>
      <p:sp>
        <p:nvSpPr>
          <p:cNvPr id="22" name="正方形/長方形 21">
            <a:extLst>
              <a:ext uri="{FF2B5EF4-FFF2-40B4-BE49-F238E27FC236}">
                <a16:creationId xmlns:a16="http://schemas.microsoft.com/office/drawing/2014/main" id="{505B16E4-ECEC-4AEF-3A1E-3DD99E2D90C1}"/>
              </a:ext>
            </a:extLst>
          </p:cNvPr>
          <p:cNvSpPr/>
          <p:nvPr/>
        </p:nvSpPr>
        <p:spPr>
          <a:xfrm>
            <a:off x="4768850" y="5347539"/>
            <a:ext cx="2472372" cy="404078"/>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画面表示・入出力操作</a:t>
            </a:r>
          </a:p>
        </p:txBody>
      </p:sp>
      <p:sp>
        <p:nvSpPr>
          <p:cNvPr id="23" name="正方形/長方形 22">
            <a:extLst>
              <a:ext uri="{FF2B5EF4-FFF2-40B4-BE49-F238E27FC236}">
                <a16:creationId xmlns:a16="http://schemas.microsoft.com/office/drawing/2014/main" id="{ACAA48CB-32CC-938D-E742-C2E62E6A571F}"/>
              </a:ext>
            </a:extLst>
          </p:cNvPr>
          <p:cNvSpPr/>
          <p:nvPr/>
        </p:nvSpPr>
        <p:spPr>
          <a:xfrm>
            <a:off x="4768850" y="3753690"/>
            <a:ext cx="3263900" cy="361950"/>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通信</a:t>
            </a:r>
          </a:p>
        </p:txBody>
      </p:sp>
      <p:sp>
        <p:nvSpPr>
          <p:cNvPr id="24" name="正方形/長方形 23">
            <a:extLst>
              <a:ext uri="{FF2B5EF4-FFF2-40B4-BE49-F238E27FC236}">
                <a16:creationId xmlns:a16="http://schemas.microsoft.com/office/drawing/2014/main" id="{D2546384-5324-D73F-4DCB-E601A7C7E2D9}"/>
              </a:ext>
            </a:extLst>
          </p:cNvPr>
          <p:cNvSpPr/>
          <p:nvPr/>
        </p:nvSpPr>
        <p:spPr>
          <a:xfrm>
            <a:off x="4768850" y="4233113"/>
            <a:ext cx="3263900" cy="1019175"/>
          </a:xfrm>
          <a:prstGeom prst="rect">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テキスト ボックス 24">
            <a:extLst>
              <a:ext uri="{FF2B5EF4-FFF2-40B4-BE49-F238E27FC236}">
                <a16:creationId xmlns:a16="http://schemas.microsoft.com/office/drawing/2014/main" id="{71D1810C-A8B6-3AE5-DD24-E116ADC3C9E0}"/>
              </a:ext>
            </a:extLst>
          </p:cNvPr>
          <p:cNvSpPr txBox="1"/>
          <p:nvPr/>
        </p:nvSpPr>
        <p:spPr>
          <a:xfrm>
            <a:off x="1864678" y="4949889"/>
            <a:ext cx="1538922" cy="276999"/>
          </a:xfrm>
          <a:prstGeom prst="rect">
            <a:avLst/>
          </a:prstGeom>
          <a:noFill/>
        </p:spPr>
        <p:txBody>
          <a:bodyPr wrap="square" rtlCol="0">
            <a:spAutoFit/>
          </a:bodyPr>
          <a:lstStyle/>
          <a:p>
            <a:pPr algn="ctr"/>
            <a:r>
              <a:rPr kumimoji="1" lang="ja-JP" altLang="en-US" sz="1200" dirty="0">
                <a:solidFill>
                  <a:srgbClr val="FFFFFF"/>
                </a:solidFill>
              </a:rPr>
              <a:t>オフィス・アプリ</a:t>
            </a:r>
          </a:p>
        </p:txBody>
      </p:sp>
      <p:sp>
        <p:nvSpPr>
          <p:cNvPr id="27" name="正方形/長方形 26">
            <a:extLst>
              <a:ext uri="{FF2B5EF4-FFF2-40B4-BE49-F238E27FC236}">
                <a16:creationId xmlns:a16="http://schemas.microsoft.com/office/drawing/2014/main" id="{6209B9DD-C7A1-A08E-4C85-88B037A8989A}"/>
              </a:ext>
            </a:extLst>
          </p:cNvPr>
          <p:cNvSpPr/>
          <p:nvPr/>
        </p:nvSpPr>
        <p:spPr>
          <a:xfrm>
            <a:off x="6101397" y="1430286"/>
            <a:ext cx="1538922" cy="1019175"/>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 name="円柱 27">
            <a:extLst>
              <a:ext uri="{FF2B5EF4-FFF2-40B4-BE49-F238E27FC236}">
                <a16:creationId xmlns:a16="http://schemas.microsoft.com/office/drawing/2014/main" id="{B8427772-730F-940E-0732-711B49F41FB1}"/>
              </a:ext>
            </a:extLst>
          </p:cNvPr>
          <p:cNvSpPr/>
          <p:nvPr/>
        </p:nvSpPr>
        <p:spPr>
          <a:xfrm>
            <a:off x="5309869" y="1430286"/>
            <a:ext cx="646431" cy="1019175"/>
          </a:xfrm>
          <a:prstGeom prst="can">
            <a:avLst/>
          </a:prstGeom>
          <a:solidFill>
            <a:srgbClr val="984807"/>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データ</a:t>
            </a:r>
          </a:p>
        </p:txBody>
      </p:sp>
      <p:sp>
        <p:nvSpPr>
          <p:cNvPr id="29" name="正方形/長方形 28">
            <a:extLst>
              <a:ext uri="{FF2B5EF4-FFF2-40B4-BE49-F238E27FC236}">
                <a16:creationId xmlns:a16="http://schemas.microsoft.com/office/drawing/2014/main" id="{DFA3135D-6A9A-67BF-C896-02E5234ED0E3}"/>
              </a:ext>
            </a:extLst>
          </p:cNvPr>
          <p:cNvSpPr/>
          <p:nvPr/>
        </p:nvSpPr>
        <p:spPr>
          <a:xfrm>
            <a:off x="6169025" y="1477912"/>
            <a:ext cx="683894" cy="317500"/>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文書作成</a:t>
            </a:r>
          </a:p>
        </p:txBody>
      </p:sp>
      <p:sp>
        <p:nvSpPr>
          <p:cNvPr id="30" name="正方形/長方形 29">
            <a:extLst>
              <a:ext uri="{FF2B5EF4-FFF2-40B4-BE49-F238E27FC236}">
                <a16:creationId xmlns:a16="http://schemas.microsoft.com/office/drawing/2014/main" id="{F30F6832-B884-0D06-A542-A929851E51D9}"/>
              </a:ext>
            </a:extLst>
          </p:cNvPr>
          <p:cNvSpPr/>
          <p:nvPr/>
        </p:nvSpPr>
        <p:spPr>
          <a:xfrm>
            <a:off x="6899275" y="1477912"/>
            <a:ext cx="683894" cy="317500"/>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表計算</a:t>
            </a:r>
          </a:p>
        </p:txBody>
      </p:sp>
      <p:sp>
        <p:nvSpPr>
          <p:cNvPr id="31" name="正方形/長方形 30">
            <a:extLst>
              <a:ext uri="{FF2B5EF4-FFF2-40B4-BE49-F238E27FC236}">
                <a16:creationId xmlns:a16="http://schemas.microsoft.com/office/drawing/2014/main" id="{E0ECBB0E-1C33-0E01-3F2A-12D46FC97F3E}"/>
              </a:ext>
            </a:extLst>
          </p:cNvPr>
          <p:cNvSpPr/>
          <p:nvPr/>
        </p:nvSpPr>
        <p:spPr>
          <a:xfrm>
            <a:off x="6169025" y="1839862"/>
            <a:ext cx="683894" cy="317500"/>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プレゼン</a:t>
            </a:r>
          </a:p>
        </p:txBody>
      </p:sp>
      <p:sp>
        <p:nvSpPr>
          <p:cNvPr id="32" name="正方形/長方形 31">
            <a:extLst>
              <a:ext uri="{FF2B5EF4-FFF2-40B4-BE49-F238E27FC236}">
                <a16:creationId xmlns:a16="http://schemas.microsoft.com/office/drawing/2014/main" id="{ADC801A6-52E5-778A-9BDE-F89ED474AEDA}"/>
              </a:ext>
            </a:extLst>
          </p:cNvPr>
          <p:cNvSpPr/>
          <p:nvPr/>
        </p:nvSpPr>
        <p:spPr>
          <a:xfrm>
            <a:off x="6899275" y="1839862"/>
            <a:ext cx="683894" cy="317500"/>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a:t>
            </a:r>
          </a:p>
        </p:txBody>
      </p:sp>
      <p:sp>
        <p:nvSpPr>
          <p:cNvPr id="33" name="テキスト ボックス 32">
            <a:extLst>
              <a:ext uri="{FF2B5EF4-FFF2-40B4-BE49-F238E27FC236}">
                <a16:creationId xmlns:a16="http://schemas.microsoft.com/office/drawing/2014/main" id="{46836E95-5CDE-B46F-BAD5-6EB37FA656C3}"/>
              </a:ext>
            </a:extLst>
          </p:cNvPr>
          <p:cNvSpPr txBox="1"/>
          <p:nvPr/>
        </p:nvSpPr>
        <p:spPr>
          <a:xfrm>
            <a:off x="6101397" y="2147062"/>
            <a:ext cx="1538922" cy="276999"/>
          </a:xfrm>
          <a:prstGeom prst="rect">
            <a:avLst/>
          </a:prstGeom>
          <a:noFill/>
        </p:spPr>
        <p:txBody>
          <a:bodyPr wrap="square" rtlCol="0">
            <a:spAutoFit/>
          </a:bodyPr>
          <a:lstStyle/>
          <a:p>
            <a:pPr algn="ctr"/>
            <a:r>
              <a:rPr kumimoji="1" lang="ja-JP" altLang="en-US" sz="1200" dirty="0">
                <a:solidFill>
                  <a:srgbClr val="FFFFFF"/>
                </a:solidFill>
              </a:rPr>
              <a:t>オフィス・アプリ</a:t>
            </a:r>
          </a:p>
        </p:txBody>
      </p:sp>
      <p:sp>
        <p:nvSpPr>
          <p:cNvPr id="34" name="正方形/長方形 33">
            <a:extLst>
              <a:ext uri="{FF2B5EF4-FFF2-40B4-BE49-F238E27FC236}">
                <a16:creationId xmlns:a16="http://schemas.microsoft.com/office/drawing/2014/main" id="{4542C926-3A20-7590-1B12-882A0229E27C}"/>
              </a:ext>
            </a:extLst>
          </p:cNvPr>
          <p:cNvSpPr/>
          <p:nvPr/>
        </p:nvSpPr>
        <p:spPr>
          <a:xfrm>
            <a:off x="1383189" y="1546374"/>
            <a:ext cx="769461" cy="460376"/>
          </a:xfrm>
          <a:prstGeom prst="rect">
            <a:avLst/>
          </a:prstGeom>
          <a:solidFill>
            <a:srgbClr val="0000FF">
              <a:alpha val="68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 name="正方形/長方形 34">
            <a:extLst>
              <a:ext uri="{FF2B5EF4-FFF2-40B4-BE49-F238E27FC236}">
                <a16:creationId xmlns:a16="http://schemas.microsoft.com/office/drawing/2014/main" id="{D3D8B547-6671-7A90-6656-1D026CCAA82C}"/>
              </a:ext>
            </a:extLst>
          </p:cNvPr>
          <p:cNvSpPr/>
          <p:nvPr/>
        </p:nvSpPr>
        <p:spPr>
          <a:xfrm>
            <a:off x="2227739" y="1546374"/>
            <a:ext cx="769461" cy="460376"/>
          </a:xfrm>
          <a:prstGeom prst="rect">
            <a:avLst/>
          </a:prstGeom>
          <a:solidFill>
            <a:srgbClr val="0000FF">
              <a:alpha val="68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 name="正方形/長方形 35">
            <a:extLst>
              <a:ext uri="{FF2B5EF4-FFF2-40B4-BE49-F238E27FC236}">
                <a16:creationId xmlns:a16="http://schemas.microsoft.com/office/drawing/2014/main" id="{FF5D8C64-6004-38C6-2161-E93C218E5A92}"/>
              </a:ext>
            </a:extLst>
          </p:cNvPr>
          <p:cNvSpPr/>
          <p:nvPr/>
        </p:nvSpPr>
        <p:spPr>
          <a:xfrm>
            <a:off x="3078639" y="1546374"/>
            <a:ext cx="769461" cy="460376"/>
          </a:xfrm>
          <a:prstGeom prst="rect">
            <a:avLst/>
          </a:prstGeom>
          <a:solidFill>
            <a:srgbClr val="0000FF">
              <a:alpha val="68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 name="正方形/長方形 36">
            <a:extLst>
              <a:ext uri="{FF2B5EF4-FFF2-40B4-BE49-F238E27FC236}">
                <a16:creationId xmlns:a16="http://schemas.microsoft.com/office/drawing/2014/main" id="{490008BF-FEF3-D14B-F8D7-79DB6AC07285}"/>
              </a:ext>
            </a:extLst>
          </p:cNvPr>
          <p:cNvSpPr/>
          <p:nvPr/>
        </p:nvSpPr>
        <p:spPr>
          <a:xfrm>
            <a:off x="3935889" y="1546374"/>
            <a:ext cx="769461" cy="460376"/>
          </a:xfrm>
          <a:prstGeom prst="rect">
            <a:avLst/>
          </a:prstGeom>
          <a:solidFill>
            <a:srgbClr val="0000FF">
              <a:alpha val="68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 name="正方形/長方形 37">
            <a:extLst>
              <a:ext uri="{FF2B5EF4-FFF2-40B4-BE49-F238E27FC236}">
                <a16:creationId xmlns:a16="http://schemas.microsoft.com/office/drawing/2014/main" id="{E0E1E1AD-6FC2-CFC1-F43E-54CDC2AF0E44}"/>
              </a:ext>
            </a:extLst>
          </p:cNvPr>
          <p:cNvSpPr/>
          <p:nvPr/>
        </p:nvSpPr>
        <p:spPr>
          <a:xfrm>
            <a:off x="1383189" y="2130572"/>
            <a:ext cx="769461" cy="460376"/>
          </a:xfrm>
          <a:prstGeom prst="rect">
            <a:avLst/>
          </a:prstGeom>
          <a:solidFill>
            <a:srgbClr val="0000FF">
              <a:alpha val="68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9" name="正方形/長方形 38">
            <a:extLst>
              <a:ext uri="{FF2B5EF4-FFF2-40B4-BE49-F238E27FC236}">
                <a16:creationId xmlns:a16="http://schemas.microsoft.com/office/drawing/2014/main" id="{5280CD1E-C829-0A5D-1743-EB0BEA45A98A}"/>
              </a:ext>
            </a:extLst>
          </p:cNvPr>
          <p:cNvSpPr/>
          <p:nvPr/>
        </p:nvSpPr>
        <p:spPr>
          <a:xfrm>
            <a:off x="2227739" y="2130572"/>
            <a:ext cx="769461" cy="460376"/>
          </a:xfrm>
          <a:prstGeom prst="rect">
            <a:avLst/>
          </a:prstGeom>
          <a:solidFill>
            <a:srgbClr val="0000FF">
              <a:alpha val="68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 name="正方形/長方形 39">
            <a:extLst>
              <a:ext uri="{FF2B5EF4-FFF2-40B4-BE49-F238E27FC236}">
                <a16:creationId xmlns:a16="http://schemas.microsoft.com/office/drawing/2014/main" id="{5852AF43-C7B9-738E-7402-3E304F56D8D6}"/>
              </a:ext>
            </a:extLst>
          </p:cNvPr>
          <p:cNvSpPr/>
          <p:nvPr/>
        </p:nvSpPr>
        <p:spPr>
          <a:xfrm>
            <a:off x="3078639" y="2130572"/>
            <a:ext cx="769461" cy="460376"/>
          </a:xfrm>
          <a:prstGeom prst="rect">
            <a:avLst/>
          </a:prstGeom>
          <a:solidFill>
            <a:srgbClr val="0000FF">
              <a:alpha val="68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 name="正方形/長方形 40">
            <a:extLst>
              <a:ext uri="{FF2B5EF4-FFF2-40B4-BE49-F238E27FC236}">
                <a16:creationId xmlns:a16="http://schemas.microsoft.com/office/drawing/2014/main" id="{FC3EBBC4-1CBD-4312-B958-61B5F60DBFEC}"/>
              </a:ext>
            </a:extLst>
          </p:cNvPr>
          <p:cNvSpPr/>
          <p:nvPr/>
        </p:nvSpPr>
        <p:spPr>
          <a:xfrm>
            <a:off x="3935889" y="2130572"/>
            <a:ext cx="769461" cy="460376"/>
          </a:xfrm>
          <a:prstGeom prst="rect">
            <a:avLst/>
          </a:prstGeom>
          <a:solidFill>
            <a:srgbClr val="0000FF">
              <a:alpha val="68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 name="テキスト ボックス 41">
            <a:extLst>
              <a:ext uri="{FF2B5EF4-FFF2-40B4-BE49-F238E27FC236}">
                <a16:creationId xmlns:a16="http://schemas.microsoft.com/office/drawing/2014/main" id="{D4FA96F0-7214-8DA4-96AF-4269CBC78DFC}"/>
              </a:ext>
            </a:extLst>
          </p:cNvPr>
          <p:cNvSpPr txBox="1"/>
          <p:nvPr/>
        </p:nvSpPr>
        <p:spPr>
          <a:xfrm>
            <a:off x="1864678" y="1016247"/>
            <a:ext cx="2335495" cy="461665"/>
          </a:xfrm>
          <a:prstGeom prst="rect">
            <a:avLst/>
          </a:prstGeom>
          <a:noFill/>
        </p:spPr>
        <p:txBody>
          <a:bodyPr wrap="none" rtlCol="0">
            <a:spAutoFit/>
          </a:bodyPr>
          <a:lstStyle/>
          <a:p>
            <a:r>
              <a:rPr kumimoji="1" lang="ja-JP" altLang="en-US" sz="2400" dirty="0">
                <a:solidFill>
                  <a:srgbClr val="FFFFFF"/>
                </a:solidFill>
              </a:rPr>
              <a:t>クラウドサービス</a:t>
            </a:r>
          </a:p>
        </p:txBody>
      </p:sp>
      <p:sp>
        <p:nvSpPr>
          <p:cNvPr id="43" name="上下矢印 42">
            <a:extLst>
              <a:ext uri="{FF2B5EF4-FFF2-40B4-BE49-F238E27FC236}">
                <a16:creationId xmlns:a16="http://schemas.microsoft.com/office/drawing/2014/main" id="{699CF649-47FE-520E-52E5-699C400577D8}"/>
              </a:ext>
            </a:extLst>
          </p:cNvPr>
          <p:cNvSpPr/>
          <p:nvPr/>
        </p:nvSpPr>
        <p:spPr>
          <a:xfrm>
            <a:off x="3715545" y="2730500"/>
            <a:ext cx="405605" cy="1613739"/>
          </a:xfrm>
          <a:prstGeom prst="upDownArrow">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 name="上下矢印 43">
            <a:extLst>
              <a:ext uri="{FF2B5EF4-FFF2-40B4-BE49-F238E27FC236}">
                <a16:creationId xmlns:a16="http://schemas.microsoft.com/office/drawing/2014/main" id="{8A4AA58D-B1EF-7D46-975E-2DE497C0ACCA}"/>
              </a:ext>
            </a:extLst>
          </p:cNvPr>
          <p:cNvSpPr/>
          <p:nvPr/>
        </p:nvSpPr>
        <p:spPr>
          <a:xfrm>
            <a:off x="4935142" y="2730500"/>
            <a:ext cx="405605" cy="1613739"/>
          </a:xfrm>
          <a:prstGeom prst="upDownArrow">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 name="テキスト ボックス 45">
            <a:extLst>
              <a:ext uri="{FF2B5EF4-FFF2-40B4-BE49-F238E27FC236}">
                <a16:creationId xmlns:a16="http://schemas.microsoft.com/office/drawing/2014/main" id="{EB31DD21-64A5-58B4-B1D3-08B7278A8EA5}"/>
              </a:ext>
            </a:extLst>
          </p:cNvPr>
          <p:cNvSpPr txBox="1"/>
          <p:nvPr/>
        </p:nvSpPr>
        <p:spPr>
          <a:xfrm>
            <a:off x="5137944" y="1123950"/>
            <a:ext cx="2674415" cy="276999"/>
          </a:xfrm>
          <a:prstGeom prst="rect">
            <a:avLst/>
          </a:prstGeom>
          <a:noFill/>
        </p:spPr>
        <p:txBody>
          <a:bodyPr wrap="square" rtlCol="0">
            <a:spAutoFit/>
          </a:bodyPr>
          <a:lstStyle/>
          <a:p>
            <a:pPr algn="ctr"/>
            <a:r>
              <a:rPr kumimoji="1" lang="en-US" altLang="ja-JP" sz="1200" dirty="0"/>
              <a:t>Google Apps for work</a:t>
            </a:r>
            <a:r>
              <a:rPr kumimoji="1" lang="ja-JP" altLang="en-US" sz="1200" dirty="0"/>
              <a:t>など</a:t>
            </a:r>
          </a:p>
        </p:txBody>
      </p:sp>
      <p:sp>
        <p:nvSpPr>
          <p:cNvPr id="47" name="正方形/長方形 46">
            <a:extLst>
              <a:ext uri="{FF2B5EF4-FFF2-40B4-BE49-F238E27FC236}">
                <a16:creationId xmlns:a16="http://schemas.microsoft.com/office/drawing/2014/main" id="{2EFA791D-CD62-F05D-D068-D9392AF67244}"/>
              </a:ext>
            </a:extLst>
          </p:cNvPr>
          <p:cNvSpPr/>
          <p:nvPr/>
        </p:nvSpPr>
        <p:spPr>
          <a:xfrm>
            <a:off x="4781550" y="4622801"/>
            <a:ext cx="748923" cy="276999"/>
          </a:xfrm>
          <a:prstGeom prst="rect">
            <a:avLst/>
          </a:prstGeom>
        </p:spPr>
        <p:txBody>
          <a:bodyPr wrap="none">
            <a:spAutoFit/>
          </a:bodyPr>
          <a:lstStyle/>
          <a:p>
            <a:pPr lvl="0" algn="ctr"/>
            <a:r>
              <a:rPr lang="ja-JP" altLang="en-US" sz="1200" dirty="0">
                <a:solidFill>
                  <a:srgbClr val="FFFFFF"/>
                </a:solidFill>
                <a:latin typeface="ＭＳ Ｐゴシック"/>
                <a:cs typeface="ＭＳ Ｐゴシック"/>
              </a:rPr>
              <a:t>ブラウザ</a:t>
            </a:r>
          </a:p>
        </p:txBody>
      </p:sp>
      <p:cxnSp>
        <p:nvCxnSpPr>
          <p:cNvPr id="53" name="直線矢印コネクタ 52">
            <a:extLst>
              <a:ext uri="{FF2B5EF4-FFF2-40B4-BE49-F238E27FC236}">
                <a16:creationId xmlns:a16="http://schemas.microsoft.com/office/drawing/2014/main" id="{FBA5EBDA-5CAD-F3EB-98CB-C85F77283324}"/>
              </a:ext>
            </a:extLst>
          </p:cNvPr>
          <p:cNvCxnSpPr/>
          <p:nvPr/>
        </p:nvCxnSpPr>
        <p:spPr>
          <a:xfrm flipV="1">
            <a:off x="7583169" y="2147062"/>
            <a:ext cx="0" cy="2239148"/>
          </a:xfrm>
          <a:prstGeom prst="straightConnector1">
            <a:avLst/>
          </a:prstGeom>
          <a:ln w="12700" cmpd="sng">
            <a:solidFill>
              <a:schemeClr val="bg1"/>
            </a:solidFill>
            <a:prstDash val="sysDash"/>
            <a:headEnd type="arrow"/>
            <a:tailEnd type="none"/>
          </a:ln>
        </p:spPr>
        <p:style>
          <a:lnRef idx="2">
            <a:schemeClr val="accent1"/>
          </a:lnRef>
          <a:fillRef idx="0">
            <a:schemeClr val="accent1"/>
          </a:fillRef>
          <a:effectRef idx="1">
            <a:schemeClr val="accent1"/>
          </a:effectRef>
          <a:fontRef idx="minor">
            <a:schemeClr val="tx1"/>
          </a:fontRef>
        </p:style>
      </p:cxnSp>
      <p:cxnSp>
        <p:nvCxnSpPr>
          <p:cNvPr id="55" name="直線矢印コネクタ 54">
            <a:extLst>
              <a:ext uri="{FF2B5EF4-FFF2-40B4-BE49-F238E27FC236}">
                <a16:creationId xmlns:a16="http://schemas.microsoft.com/office/drawing/2014/main" id="{C538D7B7-C5CF-F405-3539-797BF8CB20F3}"/>
              </a:ext>
            </a:extLst>
          </p:cNvPr>
          <p:cNvCxnSpPr/>
          <p:nvPr/>
        </p:nvCxnSpPr>
        <p:spPr>
          <a:xfrm flipV="1">
            <a:off x="6169025" y="2147062"/>
            <a:ext cx="0" cy="2239148"/>
          </a:xfrm>
          <a:prstGeom prst="straightConnector1">
            <a:avLst/>
          </a:prstGeom>
          <a:ln w="12700" cmpd="sng">
            <a:solidFill>
              <a:schemeClr val="bg1"/>
            </a:solidFill>
            <a:prstDash val="sysDash"/>
            <a:headEnd type="arrow"/>
            <a:tailEnd type="none"/>
          </a:ln>
        </p:spPr>
        <p:style>
          <a:lnRef idx="2">
            <a:schemeClr val="accent1"/>
          </a:lnRef>
          <a:fillRef idx="0">
            <a:schemeClr val="accent1"/>
          </a:fillRef>
          <a:effectRef idx="1">
            <a:schemeClr val="accent1"/>
          </a:effectRef>
          <a:fontRef idx="minor">
            <a:schemeClr val="tx1"/>
          </a:fontRef>
        </p:style>
      </p:cxnSp>
      <p:sp>
        <p:nvSpPr>
          <p:cNvPr id="48" name="正方形/長方形 47">
            <a:extLst>
              <a:ext uri="{FF2B5EF4-FFF2-40B4-BE49-F238E27FC236}">
                <a16:creationId xmlns:a16="http://schemas.microsoft.com/office/drawing/2014/main" id="{6D35D6A3-2EE8-96F3-11AB-5D2497C80F15}"/>
              </a:ext>
            </a:extLst>
          </p:cNvPr>
          <p:cNvSpPr/>
          <p:nvPr/>
        </p:nvSpPr>
        <p:spPr>
          <a:xfrm>
            <a:off x="6169025" y="4373512"/>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文書作成</a:t>
            </a:r>
          </a:p>
        </p:txBody>
      </p:sp>
      <p:sp>
        <p:nvSpPr>
          <p:cNvPr id="49" name="正方形/長方形 48">
            <a:extLst>
              <a:ext uri="{FF2B5EF4-FFF2-40B4-BE49-F238E27FC236}">
                <a16:creationId xmlns:a16="http://schemas.microsoft.com/office/drawing/2014/main" id="{B53496D6-03A0-FA1F-9D83-7DC6D1166788}"/>
              </a:ext>
            </a:extLst>
          </p:cNvPr>
          <p:cNvSpPr/>
          <p:nvPr/>
        </p:nvSpPr>
        <p:spPr>
          <a:xfrm>
            <a:off x="6899275" y="4373512"/>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表計算</a:t>
            </a:r>
          </a:p>
        </p:txBody>
      </p:sp>
      <p:sp>
        <p:nvSpPr>
          <p:cNvPr id="50" name="正方形/長方形 49">
            <a:extLst>
              <a:ext uri="{FF2B5EF4-FFF2-40B4-BE49-F238E27FC236}">
                <a16:creationId xmlns:a16="http://schemas.microsoft.com/office/drawing/2014/main" id="{EE268698-A1A2-8EAF-30ED-FE99521EF5E1}"/>
              </a:ext>
            </a:extLst>
          </p:cNvPr>
          <p:cNvSpPr/>
          <p:nvPr/>
        </p:nvSpPr>
        <p:spPr>
          <a:xfrm>
            <a:off x="6169025" y="4735462"/>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プレゼン</a:t>
            </a:r>
          </a:p>
        </p:txBody>
      </p:sp>
      <p:sp>
        <p:nvSpPr>
          <p:cNvPr id="51" name="正方形/長方形 50">
            <a:extLst>
              <a:ext uri="{FF2B5EF4-FFF2-40B4-BE49-F238E27FC236}">
                <a16:creationId xmlns:a16="http://schemas.microsoft.com/office/drawing/2014/main" id="{6AD9A034-0CE5-8B93-34A0-BDBE299536BB}"/>
              </a:ext>
            </a:extLst>
          </p:cNvPr>
          <p:cNvSpPr/>
          <p:nvPr/>
        </p:nvSpPr>
        <p:spPr>
          <a:xfrm>
            <a:off x="6899275" y="4735462"/>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a:t>
            </a:r>
          </a:p>
        </p:txBody>
      </p:sp>
      <p:sp>
        <p:nvSpPr>
          <p:cNvPr id="66" name="上下矢印 65">
            <a:extLst>
              <a:ext uri="{FF2B5EF4-FFF2-40B4-BE49-F238E27FC236}">
                <a16:creationId xmlns:a16="http://schemas.microsoft.com/office/drawing/2014/main" id="{45CEDD80-9EB2-E3C9-42F4-44BD856A5014}"/>
              </a:ext>
            </a:extLst>
          </p:cNvPr>
          <p:cNvSpPr/>
          <p:nvPr/>
        </p:nvSpPr>
        <p:spPr>
          <a:xfrm>
            <a:off x="5905500" y="5162550"/>
            <a:ext cx="180557" cy="252692"/>
          </a:xfrm>
          <a:prstGeom prst="upDownArrow">
            <a:avLst/>
          </a:prstGeom>
          <a:solidFill>
            <a:srgbClr val="FF6666"/>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7" name="上下矢印 66">
            <a:extLst>
              <a:ext uri="{FF2B5EF4-FFF2-40B4-BE49-F238E27FC236}">
                <a16:creationId xmlns:a16="http://schemas.microsoft.com/office/drawing/2014/main" id="{B15E18E2-5C2F-7101-AE45-B5B3758B0F9E}"/>
              </a:ext>
            </a:extLst>
          </p:cNvPr>
          <p:cNvSpPr/>
          <p:nvPr/>
        </p:nvSpPr>
        <p:spPr>
          <a:xfrm>
            <a:off x="3810685" y="5176978"/>
            <a:ext cx="180557" cy="252692"/>
          </a:xfrm>
          <a:prstGeom prst="upDownArrow">
            <a:avLst/>
          </a:prstGeom>
          <a:solidFill>
            <a:srgbClr val="FF6666"/>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8" name="上下矢印 67">
            <a:extLst>
              <a:ext uri="{FF2B5EF4-FFF2-40B4-BE49-F238E27FC236}">
                <a16:creationId xmlns:a16="http://schemas.microsoft.com/office/drawing/2014/main" id="{F37AE99D-17C6-065D-2083-ADEF90EAFC19}"/>
              </a:ext>
            </a:extLst>
          </p:cNvPr>
          <p:cNvSpPr/>
          <p:nvPr/>
        </p:nvSpPr>
        <p:spPr>
          <a:xfrm>
            <a:off x="2550052" y="5176978"/>
            <a:ext cx="180557" cy="252692"/>
          </a:xfrm>
          <a:prstGeom prst="upDownArrow">
            <a:avLst/>
          </a:prstGeom>
          <a:solidFill>
            <a:srgbClr val="FF6666"/>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9" name="上下矢印 68">
            <a:extLst>
              <a:ext uri="{FF2B5EF4-FFF2-40B4-BE49-F238E27FC236}">
                <a16:creationId xmlns:a16="http://schemas.microsoft.com/office/drawing/2014/main" id="{ADB51637-BB84-2D9A-D072-A21551C3D26B}"/>
              </a:ext>
            </a:extLst>
          </p:cNvPr>
          <p:cNvSpPr/>
          <p:nvPr/>
        </p:nvSpPr>
        <p:spPr>
          <a:xfrm rot="5400000">
            <a:off x="5927000" y="1867704"/>
            <a:ext cx="180557" cy="252692"/>
          </a:xfrm>
          <a:prstGeom prst="upDownArrow">
            <a:avLst/>
          </a:prstGeom>
          <a:solidFill>
            <a:srgbClr val="FF6666"/>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0" name="上下矢印 69">
            <a:extLst>
              <a:ext uri="{FF2B5EF4-FFF2-40B4-BE49-F238E27FC236}">
                <a16:creationId xmlns:a16="http://schemas.microsoft.com/office/drawing/2014/main" id="{3729B280-2460-773D-5C66-CFD1B768A249}"/>
              </a:ext>
            </a:extLst>
          </p:cNvPr>
          <p:cNvSpPr/>
          <p:nvPr/>
        </p:nvSpPr>
        <p:spPr>
          <a:xfrm rot="5400000">
            <a:off x="1683931" y="4661445"/>
            <a:ext cx="180557" cy="252692"/>
          </a:xfrm>
          <a:prstGeom prst="upDownArrow">
            <a:avLst/>
          </a:prstGeom>
          <a:solidFill>
            <a:srgbClr val="FF6666"/>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1" name="上下矢印 70">
            <a:extLst>
              <a:ext uri="{FF2B5EF4-FFF2-40B4-BE49-F238E27FC236}">
                <a16:creationId xmlns:a16="http://schemas.microsoft.com/office/drawing/2014/main" id="{7824B170-7F1C-8EF6-6BD1-F462814310C5}"/>
              </a:ext>
            </a:extLst>
          </p:cNvPr>
          <p:cNvSpPr/>
          <p:nvPr/>
        </p:nvSpPr>
        <p:spPr>
          <a:xfrm rot="5400000">
            <a:off x="1574542" y="5395124"/>
            <a:ext cx="180557" cy="532430"/>
          </a:xfrm>
          <a:prstGeom prst="upDownArrow">
            <a:avLst/>
          </a:prstGeom>
          <a:solidFill>
            <a:srgbClr val="FF6666"/>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2" name="上下矢印 71">
            <a:extLst>
              <a:ext uri="{FF2B5EF4-FFF2-40B4-BE49-F238E27FC236}">
                <a16:creationId xmlns:a16="http://schemas.microsoft.com/office/drawing/2014/main" id="{83ABF74F-0544-5A89-F5D6-B56D5D4304AD}"/>
              </a:ext>
            </a:extLst>
          </p:cNvPr>
          <p:cNvSpPr/>
          <p:nvPr/>
        </p:nvSpPr>
        <p:spPr>
          <a:xfrm rot="5400000">
            <a:off x="7366097" y="5395123"/>
            <a:ext cx="180557" cy="532430"/>
          </a:xfrm>
          <a:prstGeom prst="upDownArrow">
            <a:avLst/>
          </a:prstGeom>
          <a:solidFill>
            <a:srgbClr val="FF6666"/>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3" name="テキスト ボックス 72">
            <a:extLst>
              <a:ext uri="{FF2B5EF4-FFF2-40B4-BE49-F238E27FC236}">
                <a16:creationId xmlns:a16="http://schemas.microsoft.com/office/drawing/2014/main" id="{B1A16D9B-A670-574B-3E3B-AF38687F3337}"/>
              </a:ext>
            </a:extLst>
          </p:cNvPr>
          <p:cNvSpPr txBox="1"/>
          <p:nvPr/>
        </p:nvSpPr>
        <p:spPr>
          <a:xfrm>
            <a:off x="2122344" y="5738918"/>
            <a:ext cx="2214706" cy="307777"/>
          </a:xfrm>
          <a:prstGeom prst="rect">
            <a:avLst/>
          </a:prstGeom>
          <a:noFill/>
        </p:spPr>
        <p:txBody>
          <a:bodyPr wrap="none" rtlCol="0">
            <a:spAutoFit/>
          </a:bodyPr>
          <a:lstStyle/>
          <a:p>
            <a:r>
              <a:rPr kumimoji="1" lang="en-US" altLang="ja-JP" sz="1400" dirty="0"/>
              <a:t>PC / Windows</a:t>
            </a:r>
            <a:r>
              <a:rPr lang="ja-JP" altLang="en-US" sz="1400" dirty="0"/>
              <a:t>・</a:t>
            </a:r>
            <a:r>
              <a:rPr lang="en-US" altLang="ja-JP" sz="1400" dirty="0"/>
              <a:t>Mac OS </a:t>
            </a:r>
            <a:r>
              <a:rPr lang="ja-JP" altLang="en-US" sz="1400" dirty="0"/>
              <a:t>など</a:t>
            </a:r>
            <a:endParaRPr kumimoji="1" lang="ja-JP" altLang="en-US" sz="1400" dirty="0"/>
          </a:p>
        </p:txBody>
      </p:sp>
      <p:sp>
        <p:nvSpPr>
          <p:cNvPr id="74" name="テキスト ボックス 73">
            <a:extLst>
              <a:ext uri="{FF2B5EF4-FFF2-40B4-BE49-F238E27FC236}">
                <a16:creationId xmlns:a16="http://schemas.microsoft.com/office/drawing/2014/main" id="{D8E8E58D-E03E-B815-B1E8-8AB44B7D1C24}"/>
              </a:ext>
            </a:extLst>
          </p:cNvPr>
          <p:cNvSpPr txBox="1"/>
          <p:nvPr/>
        </p:nvSpPr>
        <p:spPr>
          <a:xfrm>
            <a:off x="4740677" y="5738917"/>
            <a:ext cx="2102584" cy="307777"/>
          </a:xfrm>
          <a:prstGeom prst="rect">
            <a:avLst/>
          </a:prstGeom>
          <a:noFill/>
        </p:spPr>
        <p:txBody>
          <a:bodyPr wrap="none" rtlCol="0">
            <a:spAutoFit/>
          </a:bodyPr>
          <a:lstStyle/>
          <a:p>
            <a:r>
              <a:rPr kumimoji="1" lang="en-US" altLang="ja-JP" sz="1400" dirty="0">
                <a:solidFill>
                  <a:srgbClr val="0000FF"/>
                </a:solidFill>
              </a:rPr>
              <a:t>Chromebook</a:t>
            </a:r>
            <a:r>
              <a:rPr lang="en-US" altLang="ja-JP" sz="1400" dirty="0">
                <a:solidFill>
                  <a:srgbClr val="0000FF"/>
                </a:solidFill>
              </a:rPr>
              <a:t> </a:t>
            </a:r>
            <a:r>
              <a:rPr kumimoji="1" lang="en-US" altLang="ja-JP" sz="1400" dirty="0">
                <a:solidFill>
                  <a:srgbClr val="0000FF"/>
                </a:solidFill>
              </a:rPr>
              <a:t>/ Chrome OS </a:t>
            </a:r>
            <a:endParaRPr kumimoji="1" lang="ja-JP" altLang="en-US" sz="1400" dirty="0">
              <a:solidFill>
                <a:srgbClr val="0000FF"/>
              </a:solidFill>
            </a:endParaRPr>
          </a:p>
        </p:txBody>
      </p:sp>
    </p:spTree>
    <p:extLst>
      <p:ext uri="{BB962C8B-B14F-4D97-AF65-F5344CB8AC3E}">
        <p14:creationId xmlns:p14="http://schemas.microsoft.com/office/powerpoint/2010/main" val="2281916513"/>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8F410A8-D6E6-362F-BF1D-4E04C350AE33}"/>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1E5D1F5A-ADBD-E335-1802-930ACB857F14}"/>
              </a:ext>
            </a:extLst>
          </p:cNvPr>
          <p:cNvSpPr>
            <a:spLocks noGrp="1"/>
          </p:cNvSpPr>
          <p:nvPr>
            <p:ph type="title"/>
          </p:nvPr>
        </p:nvSpPr>
        <p:spPr/>
        <p:txBody>
          <a:bodyPr/>
          <a:lstStyle/>
          <a:p>
            <a:r>
              <a:rPr lang="ja-JP" altLang="en-US"/>
              <a:t>参考：クライアント</a:t>
            </a:r>
            <a:r>
              <a:rPr lang="ja-JP" altLang="en-US" dirty="0"/>
              <a:t>仮想化</a:t>
            </a:r>
          </a:p>
        </p:txBody>
      </p:sp>
      <p:sp>
        <p:nvSpPr>
          <p:cNvPr id="4" name="テキスト ボックス 3">
            <a:extLst>
              <a:ext uri="{FF2B5EF4-FFF2-40B4-BE49-F238E27FC236}">
                <a16:creationId xmlns:a16="http://schemas.microsoft.com/office/drawing/2014/main" id="{FD10F04A-8FA4-021A-655E-773BFF61350E}"/>
              </a:ext>
            </a:extLst>
          </p:cNvPr>
          <p:cNvSpPr txBox="1"/>
          <p:nvPr/>
        </p:nvSpPr>
        <p:spPr>
          <a:xfrm>
            <a:off x="1307289" y="902946"/>
            <a:ext cx="2380780" cy="646331"/>
          </a:xfrm>
          <a:prstGeom prst="rect">
            <a:avLst/>
          </a:prstGeom>
          <a:noFill/>
        </p:spPr>
        <p:txBody>
          <a:bodyPr wrap="none" rtlCol="0">
            <a:spAutoFit/>
          </a:bodyPr>
          <a:lstStyle/>
          <a:p>
            <a:pPr algn="ctr">
              <a:spcBef>
                <a:spcPts val="0"/>
              </a:spcBef>
            </a:pPr>
            <a:r>
              <a:rPr kumimoji="1" lang="ja-JP" altLang="en-US" sz="1800" dirty="0">
                <a:solidFill>
                  <a:srgbClr val="0000CC"/>
                </a:solidFill>
                <a:latin typeface="Arial"/>
                <a:ea typeface="HGP創英角ｺﾞｼｯｸUB" pitchFamily="50" charset="-128"/>
                <a:cs typeface="Arial"/>
              </a:rPr>
              <a:t>クライアントの仮想化</a:t>
            </a:r>
          </a:p>
          <a:p>
            <a:pPr algn="ctr">
              <a:spcBef>
                <a:spcPts val="0"/>
              </a:spcBef>
            </a:pPr>
            <a:r>
              <a:rPr kumimoji="1" lang="ja-JP" altLang="en-US" sz="1800" dirty="0">
                <a:solidFill>
                  <a:srgbClr val="0000CC"/>
                </a:solidFill>
                <a:latin typeface="Arial"/>
                <a:ea typeface="HGP創英角ｺﾞｼｯｸUB" pitchFamily="50" charset="-128"/>
                <a:cs typeface="Arial"/>
              </a:rPr>
              <a:t>（アプリケーション方式）</a:t>
            </a:r>
            <a:endParaRPr kumimoji="1" lang="ja-JP" altLang="en-US" sz="1400" dirty="0">
              <a:solidFill>
                <a:srgbClr val="0000CC"/>
              </a:solidFill>
              <a:latin typeface="Arial"/>
              <a:ea typeface="HGP創英角ｺﾞｼｯｸUB" pitchFamily="50" charset="-128"/>
              <a:cs typeface="Arial"/>
            </a:endParaRPr>
          </a:p>
        </p:txBody>
      </p:sp>
      <p:sp>
        <p:nvSpPr>
          <p:cNvPr id="5" name="角丸四角形 4">
            <a:extLst>
              <a:ext uri="{FF2B5EF4-FFF2-40B4-BE49-F238E27FC236}">
                <a16:creationId xmlns:a16="http://schemas.microsoft.com/office/drawing/2014/main" id="{B75F5CDD-6439-B3FE-9064-CD552D36EAA2}"/>
              </a:ext>
            </a:extLst>
          </p:cNvPr>
          <p:cNvSpPr/>
          <p:nvPr/>
        </p:nvSpPr>
        <p:spPr bwMode="auto">
          <a:xfrm>
            <a:off x="1219200" y="1657283"/>
            <a:ext cx="2587625" cy="4732061"/>
          </a:xfrm>
          <a:prstGeom prst="roundRect">
            <a:avLst>
              <a:gd name="adj" fmla="val 0"/>
            </a:avLst>
          </a:prstGeom>
          <a:solidFill>
            <a:srgbClr val="FFFF99"/>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mn-ea"/>
              <a:cs typeface="Arial"/>
            </a:endParaRPr>
          </a:p>
        </p:txBody>
      </p:sp>
      <p:sp>
        <p:nvSpPr>
          <p:cNvPr id="6" name="正方形/長方形 5">
            <a:extLst>
              <a:ext uri="{FF2B5EF4-FFF2-40B4-BE49-F238E27FC236}">
                <a16:creationId xmlns:a16="http://schemas.microsoft.com/office/drawing/2014/main" id="{4335C904-86C6-C49D-3CE1-C4F8D334744C}"/>
              </a:ext>
            </a:extLst>
          </p:cNvPr>
          <p:cNvSpPr/>
          <p:nvPr/>
        </p:nvSpPr>
        <p:spPr bwMode="auto">
          <a:xfrm>
            <a:off x="1371600" y="4179546"/>
            <a:ext cx="1086846" cy="392454"/>
          </a:xfrm>
          <a:prstGeom prst="rect">
            <a:avLst/>
          </a:prstGeom>
          <a:solidFill>
            <a:srgbClr val="FF6600"/>
          </a:solidFill>
          <a:ln>
            <a:noFill/>
            <a:headEnd type="none" w="med" len="med"/>
            <a:tailEnd type="none" w="med" len="me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200" dirty="0">
                <a:solidFill>
                  <a:schemeClr val="bg1"/>
                </a:solidFill>
                <a:latin typeface="+mn-ea"/>
                <a:cs typeface="Arial"/>
              </a:rPr>
              <a:t>仮想化</a:t>
            </a:r>
          </a:p>
          <a:p>
            <a:pPr algn="ctr">
              <a:spcBef>
                <a:spcPts val="0"/>
              </a:spcBef>
            </a:pPr>
            <a:r>
              <a:rPr lang="ja-JP" altLang="en-US" sz="1200" dirty="0">
                <a:solidFill>
                  <a:schemeClr val="bg1"/>
                </a:solidFill>
                <a:latin typeface="+mn-ea"/>
                <a:cs typeface="Arial"/>
              </a:rPr>
              <a:t>ソフトウェア</a:t>
            </a:r>
          </a:p>
        </p:txBody>
      </p:sp>
      <p:sp>
        <p:nvSpPr>
          <p:cNvPr id="7" name="角丸四角形 6">
            <a:extLst>
              <a:ext uri="{FF2B5EF4-FFF2-40B4-BE49-F238E27FC236}">
                <a16:creationId xmlns:a16="http://schemas.microsoft.com/office/drawing/2014/main" id="{D41FD431-ADCA-6BC7-9DBE-CA64B5347172}"/>
              </a:ext>
            </a:extLst>
          </p:cNvPr>
          <p:cNvSpPr/>
          <p:nvPr/>
        </p:nvSpPr>
        <p:spPr bwMode="auto">
          <a:xfrm>
            <a:off x="1371067" y="5133141"/>
            <a:ext cx="2253227" cy="969209"/>
          </a:xfrm>
          <a:prstGeom prst="roundRect">
            <a:avLst>
              <a:gd name="adj" fmla="val 0"/>
            </a:avLst>
          </a:prstGeom>
          <a:solidFill>
            <a:srgbClr val="0000FF"/>
          </a:solidFill>
          <a:ln>
            <a:noFill/>
            <a:headEnd type="none" w="med" len="med"/>
            <a:tailEnd type="none" w="med" len="me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dirty="0">
                <a:latin typeface="+mn-ea"/>
                <a:cs typeface="Arial"/>
              </a:rPr>
              <a:t>ハードウェア</a:t>
            </a:r>
            <a:endParaRPr lang="en-US" altLang="ja-JP" dirty="0">
              <a:latin typeface="+mn-ea"/>
              <a:cs typeface="Arial"/>
            </a:endParaRPr>
          </a:p>
          <a:p>
            <a:pPr algn="ctr"/>
            <a:endParaRPr lang="en-US" altLang="ja-JP" dirty="0">
              <a:latin typeface="+mn-ea"/>
              <a:cs typeface="Arial"/>
            </a:endParaRPr>
          </a:p>
          <a:p>
            <a:pPr algn="ctr"/>
            <a:endParaRPr lang="en-US" altLang="ja-JP" dirty="0">
              <a:latin typeface="+mn-ea"/>
              <a:cs typeface="Arial"/>
            </a:endParaRPr>
          </a:p>
        </p:txBody>
      </p:sp>
      <p:sp>
        <p:nvSpPr>
          <p:cNvPr id="9" name="テキスト ボックス 8">
            <a:extLst>
              <a:ext uri="{FF2B5EF4-FFF2-40B4-BE49-F238E27FC236}">
                <a16:creationId xmlns:a16="http://schemas.microsoft.com/office/drawing/2014/main" id="{85492EEC-7FF4-7FB0-E3D9-F29B8AAB9877}"/>
              </a:ext>
            </a:extLst>
          </p:cNvPr>
          <p:cNvSpPr txBox="1"/>
          <p:nvPr/>
        </p:nvSpPr>
        <p:spPr>
          <a:xfrm>
            <a:off x="1691005" y="1725433"/>
            <a:ext cx="1599416" cy="369332"/>
          </a:xfrm>
          <a:prstGeom prst="rect">
            <a:avLst/>
          </a:prstGeom>
          <a:noFill/>
          <a:ln>
            <a:noFill/>
          </a:ln>
        </p:spPr>
        <p:txBody>
          <a:bodyPr wrap="none" rtlCol="0">
            <a:spAutoFit/>
          </a:bodyPr>
          <a:lstStyle/>
          <a:p>
            <a:pPr algn="ctr"/>
            <a:r>
              <a:rPr kumimoji="1" lang="ja-JP" altLang="en-US" sz="1800" dirty="0">
                <a:solidFill>
                  <a:srgbClr val="0000CC"/>
                </a:solidFill>
                <a:latin typeface="+mn-ea"/>
                <a:cs typeface="Arial"/>
              </a:rPr>
              <a:t>クライアント</a:t>
            </a:r>
            <a:r>
              <a:rPr kumimoji="1" lang="en-US" altLang="ja-JP" sz="1800" dirty="0">
                <a:solidFill>
                  <a:srgbClr val="0000CC"/>
                </a:solidFill>
                <a:latin typeface="+mn-ea"/>
                <a:cs typeface="Arial"/>
              </a:rPr>
              <a:t>PC</a:t>
            </a:r>
            <a:endParaRPr kumimoji="1" lang="ja-JP" altLang="en-US" sz="1800" dirty="0">
              <a:solidFill>
                <a:srgbClr val="0000CC"/>
              </a:solidFill>
              <a:latin typeface="+mn-ea"/>
              <a:cs typeface="Arial"/>
            </a:endParaRPr>
          </a:p>
        </p:txBody>
      </p:sp>
      <p:sp>
        <p:nvSpPr>
          <p:cNvPr id="10" name="正方形/長方形 9">
            <a:extLst>
              <a:ext uri="{FF2B5EF4-FFF2-40B4-BE49-F238E27FC236}">
                <a16:creationId xmlns:a16="http://schemas.microsoft.com/office/drawing/2014/main" id="{9EE19F69-5158-F198-303E-911CB01D9673}"/>
              </a:ext>
            </a:extLst>
          </p:cNvPr>
          <p:cNvSpPr/>
          <p:nvPr/>
        </p:nvSpPr>
        <p:spPr bwMode="auto">
          <a:xfrm>
            <a:off x="1371067" y="4636746"/>
            <a:ext cx="2253227" cy="425774"/>
          </a:xfrm>
          <a:prstGeom prst="rect">
            <a:avLst/>
          </a:prstGeom>
          <a:solidFill>
            <a:schemeClr val="accent1">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lnSpc>
                <a:spcPts val="1400"/>
              </a:lnSpc>
            </a:pPr>
            <a:r>
              <a:rPr lang="ja-JP" altLang="en-US" sz="1400" dirty="0">
                <a:solidFill>
                  <a:schemeClr val="bg1"/>
                </a:solidFill>
                <a:latin typeface="+mn-ea"/>
                <a:cs typeface="Arial"/>
              </a:rPr>
              <a:t>オペレーティング・システム</a:t>
            </a:r>
            <a:endParaRPr lang="en-US" altLang="ja-JP" sz="1400" dirty="0">
              <a:solidFill>
                <a:schemeClr val="bg1"/>
              </a:solidFill>
              <a:latin typeface="+mn-ea"/>
              <a:cs typeface="Arial"/>
            </a:endParaRPr>
          </a:p>
          <a:p>
            <a:pPr algn="ctr">
              <a:lnSpc>
                <a:spcPts val="1400"/>
              </a:lnSpc>
            </a:pPr>
            <a:r>
              <a:rPr lang="ja-JP" altLang="en-US" sz="1000" dirty="0">
                <a:solidFill>
                  <a:schemeClr val="bg1"/>
                </a:solidFill>
                <a:latin typeface="+mn-ea"/>
                <a:cs typeface="Arial"/>
              </a:rPr>
              <a:t>（ホストＯＳ）</a:t>
            </a:r>
          </a:p>
        </p:txBody>
      </p:sp>
      <p:sp>
        <p:nvSpPr>
          <p:cNvPr id="11" name="正方形/長方形 10">
            <a:extLst>
              <a:ext uri="{FF2B5EF4-FFF2-40B4-BE49-F238E27FC236}">
                <a16:creationId xmlns:a16="http://schemas.microsoft.com/office/drawing/2014/main" id="{B6C836B6-21B7-4F95-4EB7-3D593A07547E}"/>
              </a:ext>
            </a:extLst>
          </p:cNvPr>
          <p:cNvSpPr/>
          <p:nvPr/>
        </p:nvSpPr>
        <p:spPr bwMode="auto">
          <a:xfrm>
            <a:off x="2490713" y="2198346"/>
            <a:ext cx="1133581" cy="2373654"/>
          </a:xfrm>
          <a:prstGeom prst="rect">
            <a:avLst/>
          </a:prstGeom>
          <a:ln>
            <a:noFill/>
            <a:headEnd type="none" w="med" len="med"/>
            <a:tailEnd type="none" w="med" len="me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000" dirty="0">
                <a:solidFill>
                  <a:schemeClr val="bg1"/>
                </a:solidFill>
                <a:latin typeface="+mn-ea"/>
                <a:cs typeface="Arial"/>
              </a:rPr>
              <a:t>アプリケーション</a:t>
            </a:r>
          </a:p>
        </p:txBody>
      </p:sp>
      <p:sp>
        <p:nvSpPr>
          <p:cNvPr id="12" name="正方形/長方形 11">
            <a:extLst>
              <a:ext uri="{FF2B5EF4-FFF2-40B4-BE49-F238E27FC236}">
                <a16:creationId xmlns:a16="http://schemas.microsoft.com/office/drawing/2014/main" id="{340E2636-D7EF-E7DA-AAA0-4C7AB8B2CD86}"/>
              </a:ext>
            </a:extLst>
          </p:cNvPr>
          <p:cNvSpPr/>
          <p:nvPr/>
        </p:nvSpPr>
        <p:spPr bwMode="auto">
          <a:xfrm>
            <a:off x="1371067" y="3321050"/>
            <a:ext cx="1079878" cy="457200"/>
          </a:xfrm>
          <a:prstGeom prst="rect">
            <a:avLst/>
          </a:prstGeom>
          <a:solidFill>
            <a:schemeClr val="accent3">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lnSpc>
                <a:spcPts val="1400"/>
              </a:lnSpc>
            </a:pPr>
            <a:r>
              <a:rPr lang="ja-JP" altLang="en-US" sz="1400" dirty="0">
                <a:solidFill>
                  <a:schemeClr val="bg1"/>
                </a:solidFill>
                <a:latin typeface="+mn-ea"/>
                <a:cs typeface="Arial"/>
              </a:rPr>
              <a:t>ＯＳ</a:t>
            </a:r>
            <a:endParaRPr lang="en-US" altLang="ja-JP" sz="1400" dirty="0">
              <a:solidFill>
                <a:schemeClr val="bg1"/>
              </a:solidFill>
              <a:latin typeface="+mn-ea"/>
              <a:cs typeface="Arial"/>
            </a:endParaRPr>
          </a:p>
          <a:p>
            <a:pPr algn="ctr">
              <a:lnSpc>
                <a:spcPts val="1400"/>
              </a:lnSpc>
            </a:pPr>
            <a:r>
              <a:rPr lang="ja-JP" altLang="en-US" sz="800" dirty="0">
                <a:solidFill>
                  <a:schemeClr val="bg1"/>
                </a:solidFill>
                <a:latin typeface="+mn-ea"/>
                <a:cs typeface="Arial"/>
              </a:rPr>
              <a:t>（ゲストＯＳ）</a:t>
            </a:r>
          </a:p>
        </p:txBody>
      </p:sp>
      <p:sp>
        <p:nvSpPr>
          <p:cNvPr id="13" name="正方形/長方形 12">
            <a:extLst>
              <a:ext uri="{FF2B5EF4-FFF2-40B4-BE49-F238E27FC236}">
                <a16:creationId xmlns:a16="http://schemas.microsoft.com/office/drawing/2014/main" id="{6B57FA86-C8B0-03BD-E90E-335E55CA4C16}"/>
              </a:ext>
            </a:extLst>
          </p:cNvPr>
          <p:cNvSpPr/>
          <p:nvPr/>
        </p:nvSpPr>
        <p:spPr bwMode="auto">
          <a:xfrm>
            <a:off x="1371067" y="2198344"/>
            <a:ext cx="1079878" cy="1065556"/>
          </a:xfrm>
          <a:prstGeom prst="rect">
            <a:avLst/>
          </a:prstGeom>
          <a:ln>
            <a:noFill/>
            <a:headEnd type="none" w="med" len="med"/>
            <a:tailEnd type="none" w="med" len="me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000" dirty="0">
                <a:solidFill>
                  <a:schemeClr val="bg1"/>
                </a:solidFill>
                <a:latin typeface="+mn-ea"/>
                <a:cs typeface="Arial"/>
              </a:rPr>
              <a:t>アプリケーション</a:t>
            </a:r>
          </a:p>
        </p:txBody>
      </p:sp>
      <p:sp>
        <p:nvSpPr>
          <p:cNvPr id="15" name="テキスト ボックス 14">
            <a:extLst>
              <a:ext uri="{FF2B5EF4-FFF2-40B4-BE49-F238E27FC236}">
                <a16:creationId xmlns:a16="http://schemas.microsoft.com/office/drawing/2014/main" id="{4A57D432-A186-8B57-7904-890309BC0AD7}"/>
              </a:ext>
            </a:extLst>
          </p:cNvPr>
          <p:cNvSpPr txBox="1"/>
          <p:nvPr/>
        </p:nvSpPr>
        <p:spPr>
          <a:xfrm>
            <a:off x="5366831" y="862723"/>
            <a:ext cx="2486579" cy="646331"/>
          </a:xfrm>
          <a:prstGeom prst="rect">
            <a:avLst/>
          </a:prstGeom>
          <a:noFill/>
        </p:spPr>
        <p:txBody>
          <a:bodyPr wrap="none" rtlCol="0">
            <a:spAutoFit/>
          </a:bodyPr>
          <a:lstStyle/>
          <a:p>
            <a:pPr algn="ctr">
              <a:spcBef>
                <a:spcPts val="0"/>
              </a:spcBef>
            </a:pPr>
            <a:r>
              <a:rPr kumimoji="1" lang="ja-JP" altLang="en-US" sz="1800" dirty="0">
                <a:solidFill>
                  <a:srgbClr val="0000CC"/>
                </a:solidFill>
                <a:latin typeface="Arial"/>
                <a:ea typeface="HGP創英角ｺﾞｼｯｸUB" pitchFamily="50" charset="-128"/>
                <a:cs typeface="Arial"/>
              </a:rPr>
              <a:t>クライアントの仮想化</a:t>
            </a:r>
          </a:p>
          <a:p>
            <a:pPr algn="ctr">
              <a:spcBef>
                <a:spcPts val="0"/>
              </a:spcBef>
            </a:pPr>
            <a:r>
              <a:rPr kumimoji="1" lang="ja-JP" altLang="en-US" sz="1800" dirty="0">
                <a:solidFill>
                  <a:srgbClr val="0000CC"/>
                </a:solidFill>
                <a:latin typeface="Arial"/>
                <a:ea typeface="HGP創英角ｺﾞｼｯｸUB" pitchFamily="50" charset="-128"/>
                <a:cs typeface="Arial"/>
              </a:rPr>
              <a:t>（ハイパーバイザー方式）</a:t>
            </a:r>
            <a:endParaRPr kumimoji="1" lang="ja-JP" altLang="en-US" sz="1400" dirty="0">
              <a:solidFill>
                <a:srgbClr val="0000CC"/>
              </a:solidFill>
              <a:latin typeface="Arial"/>
              <a:ea typeface="HGP創英角ｺﾞｼｯｸUB" pitchFamily="50" charset="-128"/>
              <a:cs typeface="Arial"/>
            </a:endParaRPr>
          </a:p>
        </p:txBody>
      </p:sp>
      <p:sp>
        <p:nvSpPr>
          <p:cNvPr id="16" name="角丸四角形 15">
            <a:extLst>
              <a:ext uri="{FF2B5EF4-FFF2-40B4-BE49-F238E27FC236}">
                <a16:creationId xmlns:a16="http://schemas.microsoft.com/office/drawing/2014/main" id="{39EEF6C6-D502-1373-B843-C198F4846CAB}"/>
              </a:ext>
            </a:extLst>
          </p:cNvPr>
          <p:cNvSpPr/>
          <p:nvPr/>
        </p:nvSpPr>
        <p:spPr bwMode="auto">
          <a:xfrm>
            <a:off x="5331641" y="1617060"/>
            <a:ext cx="2637609" cy="4732061"/>
          </a:xfrm>
          <a:prstGeom prst="roundRect">
            <a:avLst>
              <a:gd name="adj" fmla="val 0"/>
            </a:avLst>
          </a:prstGeom>
          <a:solidFill>
            <a:srgbClr val="FFFF99"/>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mn-ea"/>
              <a:cs typeface="Arial"/>
            </a:endParaRPr>
          </a:p>
        </p:txBody>
      </p:sp>
      <p:sp>
        <p:nvSpPr>
          <p:cNvPr id="17" name="正方形/長方形 16">
            <a:extLst>
              <a:ext uri="{FF2B5EF4-FFF2-40B4-BE49-F238E27FC236}">
                <a16:creationId xmlns:a16="http://schemas.microsoft.com/office/drawing/2014/main" id="{99EB5B74-4F16-B00B-F601-90E19E343B94}"/>
              </a:ext>
            </a:extLst>
          </p:cNvPr>
          <p:cNvSpPr/>
          <p:nvPr/>
        </p:nvSpPr>
        <p:spPr bwMode="auto">
          <a:xfrm>
            <a:off x="5505101" y="4179546"/>
            <a:ext cx="2285999" cy="879158"/>
          </a:xfrm>
          <a:prstGeom prst="rect">
            <a:avLst/>
          </a:prstGeom>
          <a:solidFill>
            <a:srgbClr val="FF6600"/>
          </a:solidFill>
          <a:ln>
            <a:noFill/>
            <a:headEnd type="none" w="med" len="med"/>
            <a:tailEnd type="none" w="med" len="me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400" dirty="0">
                <a:solidFill>
                  <a:schemeClr val="bg1"/>
                </a:solidFill>
                <a:latin typeface="+mn-ea"/>
                <a:cs typeface="Arial"/>
              </a:rPr>
              <a:t>仮想化ソフトウェア</a:t>
            </a:r>
            <a:br>
              <a:rPr lang="en-US" altLang="ja-JP" sz="1400" dirty="0">
                <a:solidFill>
                  <a:schemeClr val="bg1"/>
                </a:solidFill>
                <a:latin typeface="+mn-ea"/>
                <a:cs typeface="Arial"/>
              </a:rPr>
            </a:br>
            <a:r>
              <a:rPr lang="en-US" altLang="ja-JP" sz="1000" dirty="0">
                <a:solidFill>
                  <a:schemeClr val="bg1"/>
                </a:solidFill>
                <a:latin typeface="+mn-ea"/>
                <a:cs typeface="Arial"/>
              </a:rPr>
              <a:t>(</a:t>
            </a:r>
            <a:r>
              <a:rPr lang="ja-JP" altLang="en-US" sz="1000" dirty="0">
                <a:solidFill>
                  <a:schemeClr val="bg1"/>
                </a:solidFill>
                <a:latin typeface="+mn-ea"/>
                <a:cs typeface="Arial"/>
              </a:rPr>
              <a:t>ハイパーバイザー</a:t>
            </a:r>
            <a:r>
              <a:rPr lang="en-US" altLang="ja-JP" sz="1000" dirty="0">
                <a:solidFill>
                  <a:schemeClr val="bg1"/>
                </a:solidFill>
                <a:latin typeface="+mn-ea"/>
                <a:cs typeface="Arial"/>
              </a:rPr>
              <a:t>)</a:t>
            </a:r>
            <a:endParaRPr lang="ja-JP" altLang="en-US" sz="1000" dirty="0">
              <a:solidFill>
                <a:schemeClr val="bg1"/>
              </a:solidFill>
              <a:latin typeface="+mn-ea"/>
              <a:cs typeface="Arial"/>
            </a:endParaRPr>
          </a:p>
        </p:txBody>
      </p:sp>
      <p:sp>
        <p:nvSpPr>
          <p:cNvPr id="18" name="角丸四角形 17">
            <a:extLst>
              <a:ext uri="{FF2B5EF4-FFF2-40B4-BE49-F238E27FC236}">
                <a16:creationId xmlns:a16="http://schemas.microsoft.com/office/drawing/2014/main" id="{707BD4BA-DA42-9382-9312-D9F92AA13C5A}"/>
              </a:ext>
            </a:extLst>
          </p:cNvPr>
          <p:cNvSpPr/>
          <p:nvPr/>
        </p:nvSpPr>
        <p:spPr bwMode="auto">
          <a:xfrm>
            <a:off x="5501665" y="5124664"/>
            <a:ext cx="2274956" cy="971550"/>
          </a:xfrm>
          <a:prstGeom prst="roundRect">
            <a:avLst>
              <a:gd name="adj" fmla="val 0"/>
            </a:avLst>
          </a:prstGeom>
          <a:solidFill>
            <a:srgbClr val="0000FF"/>
          </a:solidFill>
          <a:ln>
            <a:noFill/>
            <a:headEnd type="none" w="med" len="med"/>
            <a:tailEnd type="none" w="med" len="me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dirty="0">
                <a:latin typeface="+mn-ea"/>
                <a:cs typeface="Arial"/>
              </a:rPr>
              <a:t>ハードウェア</a:t>
            </a:r>
            <a:endParaRPr lang="en-US" altLang="ja-JP" dirty="0">
              <a:latin typeface="+mn-ea"/>
              <a:cs typeface="Arial"/>
            </a:endParaRPr>
          </a:p>
          <a:p>
            <a:pPr algn="ctr"/>
            <a:endParaRPr lang="en-US" altLang="ja-JP" dirty="0">
              <a:latin typeface="+mn-ea"/>
              <a:cs typeface="Arial"/>
            </a:endParaRPr>
          </a:p>
          <a:p>
            <a:pPr algn="ctr"/>
            <a:endParaRPr lang="en-US" altLang="ja-JP" dirty="0">
              <a:latin typeface="+mn-ea"/>
              <a:cs typeface="Arial"/>
            </a:endParaRPr>
          </a:p>
        </p:txBody>
      </p:sp>
      <p:sp>
        <p:nvSpPr>
          <p:cNvPr id="20" name="テキスト ボックス 19">
            <a:extLst>
              <a:ext uri="{FF2B5EF4-FFF2-40B4-BE49-F238E27FC236}">
                <a16:creationId xmlns:a16="http://schemas.microsoft.com/office/drawing/2014/main" id="{09A98C7A-1201-BCFA-C762-82B645A3CA9C}"/>
              </a:ext>
            </a:extLst>
          </p:cNvPr>
          <p:cNvSpPr txBox="1"/>
          <p:nvPr/>
        </p:nvSpPr>
        <p:spPr>
          <a:xfrm>
            <a:off x="5829692" y="1685210"/>
            <a:ext cx="1599416" cy="369332"/>
          </a:xfrm>
          <a:prstGeom prst="rect">
            <a:avLst/>
          </a:prstGeom>
          <a:noFill/>
          <a:ln>
            <a:noFill/>
          </a:ln>
        </p:spPr>
        <p:txBody>
          <a:bodyPr wrap="none" rtlCol="0">
            <a:spAutoFit/>
          </a:bodyPr>
          <a:lstStyle/>
          <a:p>
            <a:pPr algn="ctr"/>
            <a:r>
              <a:rPr kumimoji="1" lang="ja-JP" altLang="en-US" sz="1800" dirty="0">
                <a:solidFill>
                  <a:srgbClr val="0000CC"/>
                </a:solidFill>
                <a:latin typeface="+mn-ea"/>
                <a:cs typeface="Arial"/>
              </a:rPr>
              <a:t>クライアント</a:t>
            </a:r>
            <a:r>
              <a:rPr kumimoji="1" lang="en-US" altLang="ja-JP" sz="1800" dirty="0">
                <a:solidFill>
                  <a:srgbClr val="0000CC"/>
                </a:solidFill>
                <a:latin typeface="+mn-ea"/>
                <a:cs typeface="Arial"/>
              </a:rPr>
              <a:t>PC</a:t>
            </a:r>
            <a:endParaRPr kumimoji="1" lang="ja-JP" altLang="en-US" sz="1800" dirty="0">
              <a:solidFill>
                <a:srgbClr val="0000CC"/>
              </a:solidFill>
              <a:latin typeface="+mn-ea"/>
              <a:cs typeface="Arial"/>
            </a:endParaRPr>
          </a:p>
        </p:txBody>
      </p:sp>
      <p:sp>
        <p:nvSpPr>
          <p:cNvPr id="21" name="正方形/長方形 20">
            <a:extLst>
              <a:ext uri="{FF2B5EF4-FFF2-40B4-BE49-F238E27FC236}">
                <a16:creationId xmlns:a16="http://schemas.microsoft.com/office/drawing/2014/main" id="{45A7E807-407C-981D-9E5F-CBBBEFA9FBB4}"/>
              </a:ext>
            </a:extLst>
          </p:cNvPr>
          <p:cNvSpPr/>
          <p:nvPr/>
        </p:nvSpPr>
        <p:spPr bwMode="auto">
          <a:xfrm>
            <a:off x="6686357" y="2198344"/>
            <a:ext cx="1092670" cy="1052854"/>
          </a:xfrm>
          <a:prstGeom prst="rect">
            <a:avLst/>
          </a:prstGeom>
          <a:ln>
            <a:noFill/>
            <a:headEnd type="none" w="med" len="med"/>
            <a:tailEnd type="none" w="med" len="me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000" dirty="0">
                <a:solidFill>
                  <a:schemeClr val="bg1"/>
                </a:solidFill>
                <a:latin typeface="+mn-ea"/>
                <a:cs typeface="Arial"/>
              </a:rPr>
              <a:t>アプリケーション</a:t>
            </a:r>
          </a:p>
        </p:txBody>
      </p:sp>
      <p:sp>
        <p:nvSpPr>
          <p:cNvPr id="22" name="正方形/長方形 21">
            <a:extLst>
              <a:ext uri="{FF2B5EF4-FFF2-40B4-BE49-F238E27FC236}">
                <a16:creationId xmlns:a16="http://schemas.microsoft.com/office/drawing/2014/main" id="{438F4FC5-670A-1DAB-2FD0-5F1FB4C5F0F4}"/>
              </a:ext>
            </a:extLst>
          </p:cNvPr>
          <p:cNvSpPr/>
          <p:nvPr/>
        </p:nvSpPr>
        <p:spPr bwMode="auto">
          <a:xfrm>
            <a:off x="6679874" y="3321050"/>
            <a:ext cx="1096748" cy="464457"/>
          </a:xfrm>
          <a:prstGeom prst="rect">
            <a:avLst/>
          </a:prstGeom>
          <a:solidFill>
            <a:schemeClr val="accent1">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400" dirty="0">
                <a:solidFill>
                  <a:schemeClr val="bg1"/>
                </a:solidFill>
                <a:latin typeface="+mn-ea"/>
                <a:cs typeface="Arial"/>
              </a:rPr>
              <a:t>ＯＳ</a:t>
            </a:r>
          </a:p>
        </p:txBody>
      </p:sp>
      <p:sp>
        <p:nvSpPr>
          <p:cNvPr id="23" name="正方形/長方形 22">
            <a:extLst>
              <a:ext uri="{FF2B5EF4-FFF2-40B4-BE49-F238E27FC236}">
                <a16:creationId xmlns:a16="http://schemas.microsoft.com/office/drawing/2014/main" id="{EC98079E-AC50-CD6C-1932-63C99D9B7E28}"/>
              </a:ext>
            </a:extLst>
          </p:cNvPr>
          <p:cNvSpPr/>
          <p:nvPr/>
        </p:nvSpPr>
        <p:spPr bwMode="auto">
          <a:xfrm>
            <a:off x="5497445" y="2198345"/>
            <a:ext cx="1131955" cy="1065555"/>
          </a:xfrm>
          <a:prstGeom prst="rect">
            <a:avLst/>
          </a:prstGeom>
          <a:ln>
            <a:noFill/>
            <a:headEnd type="none" w="med" len="med"/>
            <a:tailEnd type="none" w="med" len="me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000" dirty="0">
                <a:solidFill>
                  <a:schemeClr val="bg1"/>
                </a:solidFill>
                <a:latin typeface="+mn-ea"/>
                <a:cs typeface="Arial"/>
              </a:rPr>
              <a:t>アプリケーション</a:t>
            </a:r>
          </a:p>
        </p:txBody>
      </p:sp>
      <p:sp>
        <p:nvSpPr>
          <p:cNvPr id="24" name="正方形/長方形 23">
            <a:extLst>
              <a:ext uri="{FF2B5EF4-FFF2-40B4-BE49-F238E27FC236}">
                <a16:creationId xmlns:a16="http://schemas.microsoft.com/office/drawing/2014/main" id="{3CFABBF1-904B-3C49-FFAD-3C5289508F49}"/>
              </a:ext>
            </a:extLst>
          </p:cNvPr>
          <p:cNvSpPr/>
          <p:nvPr/>
        </p:nvSpPr>
        <p:spPr bwMode="auto">
          <a:xfrm>
            <a:off x="5497444" y="3321050"/>
            <a:ext cx="1131956" cy="457200"/>
          </a:xfrm>
          <a:prstGeom prst="rect">
            <a:avLst/>
          </a:prstGeom>
          <a:solidFill>
            <a:schemeClr val="accent1">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400" dirty="0">
                <a:solidFill>
                  <a:schemeClr val="bg1"/>
                </a:solidFill>
                <a:latin typeface="+mn-ea"/>
                <a:cs typeface="Arial"/>
              </a:rPr>
              <a:t>ＯＳ</a:t>
            </a:r>
          </a:p>
        </p:txBody>
      </p:sp>
      <p:sp>
        <p:nvSpPr>
          <p:cNvPr id="25" name="正方形/長方形 24">
            <a:extLst>
              <a:ext uri="{FF2B5EF4-FFF2-40B4-BE49-F238E27FC236}">
                <a16:creationId xmlns:a16="http://schemas.microsoft.com/office/drawing/2014/main" id="{E8B1962A-E4DE-1C35-DE82-45396563AEED}"/>
              </a:ext>
            </a:extLst>
          </p:cNvPr>
          <p:cNvSpPr/>
          <p:nvPr/>
        </p:nvSpPr>
        <p:spPr bwMode="auto">
          <a:xfrm>
            <a:off x="6679874" y="3836646"/>
            <a:ext cx="1096748" cy="289947"/>
          </a:xfrm>
          <a:prstGeom prst="rect">
            <a:avLst/>
          </a:prstGeom>
          <a:solidFill>
            <a:schemeClr val="accent6">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000" dirty="0">
                <a:solidFill>
                  <a:schemeClr val="bg1"/>
                </a:solidFill>
                <a:latin typeface="+mn-ea"/>
                <a:cs typeface="Arial"/>
              </a:rPr>
              <a:t>仮想マシン</a:t>
            </a:r>
          </a:p>
        </p:txBody>
      </p:sp>
      <p:sp>
        <p:nvSpPr>
          <p:cNvPr id="26" name="正方形/長方形 25">
            <a:extLst>
              <a:ext uri="{FF2B5EF4-FFF2-40B4-BE49-F238E27FC236}">
                <a16:creationId xmlns:a16="http://schemas.microsoft.com/office/drawing/2014/main" id="{F989101F-202C-0F77-FBB8-E77B49E85CFA}"/>
              </a:ext>
            </a:extLst>
          </p:cNvPr>
          <p:cNvSpPr/>
          <p:nvPr/>
        </p:nvSpPr>
        <p:spPr bwMode="auto">
          <a:xfrm>
            <a:off x="5501665" y="3836646"/>
            <a:ext cx="1127735" cy="285416"/>
          </a:xfrm>
          <a:prstGeom prst="rect">
            <a:avLst/>
          </a:prstGeom>
          <a:solidFill>
            <a:schemeClr val="accent6">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000" dirty="0">
                <a:solidFill>
                  <a:schemeClr val="bg1"/>
                </a:solidFill>
                <a:latin typeface="+mn-ea"/>
                <a:cs typeface="Arial"/>
              </a:rPr>
              <a:t>仮想マシン</a:t>
            </a:r>
          </a:p>
        </p:txBody>
      </p:sp>
      <p:sp>
        <p:nvSpPr>
          <p:cNvPr id="27" name="正方形/長方形 26">
            <a:extLst>
              <a:ext uri="{FF2B5EF4-FFF2-40B4-BE49-F238E27FC236}">
                <a16:creationId xmlns:a16="http://schemas.microsoft.com/office/drawing/2014/main" id="{48BC579D-613B-D182-B55F-75F447A9DA5E}"/>
              </a:ext>
            </a:extLst>
          </p:cNvPr>
          <p:cNvSpPr/>
          <p:nvPr/>
        </p:nvSpPr>
        <p:spPr bwMode="auto">
          <a:xfrm>
            <a:off x="1371067" y="3829050"/>
            <a:ext cx="1079878" cy="297543"/>
          </a:xfrm>
          <a:prstGeom prst="rect">
            <a:avLst/>
          </a:prstGeom>
          <a:solidFill>
            <a:schemeClr val="accent6">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000" dirty="0">
                <a:solidFill>
                  <a:schemeClr val="bg1"/>
                </a:solidFill>
                <a:latin typeface="+mn-ea"/>
                <a:cs typeface="Arial"/>
              </a:rPr>
              <a:t>仮想マシン</a:t>
            </a:r>
          </a:p>
        </p:txBody>
      </p:sp>
      <p:sp>
        <p:nvSpPr>
          <p:cNvPr id="28" name="フローチャート: 磁気ディスク 27">
            <a:extLst>
              <a:ext uri="{FF2B5EF4-FFF2-40B4-BE49-F238E27FC236}">
                <a16:creationId xmlns:a16="http://schemas.microsoft.com/office/drawing/2014/main" id="{47AE3ADA-0ED0-000D-7711-5D73950A218D}"/>
              </a:ext>
            </a:extLst>
          </p:cNvPr>
          <p:cNvSpPr/>
          <p:nvPr/>
        </p:nvSpPr>
        <p:spPr>
          <a:xfrm>
            <a:off x="2542235" y="5507978"/>
            <a:ext cx="595450" cy="481995"/>
          </a:xfrm>
          <a:prstGeom prst="flowChartMagneticDisk">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9" name="正方形/長方形 28">
            <a:extLst>
              <a:ext uri="{FF2B5EF4-FFF2-40B4-BE49-F238E27FC236}">
                <a16:creationId xmlns:a16="http://schemas.microsoft.com/office/drawing/2014/main" id="{E585BA2A-2EE8-5C70-E302-F370F5CD2FFB}"/>
              </a:ext>
            </a:extLst>
          </p:cNvPr>
          <p:cNvSpPr/>
          <p:nvPr/>
        </p:nvSpPr>
        <p:spPr>
          <a:xfrm>
            <a:off x="1914510" y="5764350"/>
            <a:ext cx="557876" cy="225623"/>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a:solidFill>
                  <a:srgbClr val="FFFFFF"/>
                </a:solidFill>
                <a:latin typeface="ＭＳ Ｐゴシック"/>
                <a:ea typeface="ＭＳ Ｐゴシック"/>
                <a:cs typeface="ＭＳ Ｐゴシック"/>
              </a:rPr>
              <a:t>CPU</a:t>
            </a:r>
            <a:endParaRPr kumimoji="1" lang="ja-JP" altLang="en-US" sz="800" dirty="0">
              <a:solidFill>
                <a:srgbClr val="FFFFFF"/>
              </a:solidFill>
              <a:latin typeface="ＭＳ Ｐゴシック"/>
              <a:ea typeface="ＭＳ Ｐゴシック"/>
              <a:cs typeface="ＭＳ Ｐゴシック"/>
            </a:endParaRPr>
          </a:p>
        </p:txBody>
      </p:sp>
      <p:sp>
        <p:nvSpPr>
          <p:cNvPr id="30" name="正方形/長方形 29">
            <a:extLst>
              <a:ext uri="{FF2B5EF4-FFF2-40B4-BE49-F238E27FC236}">
                <a16:creationId xmlns:a16="http://schemas.microsoft.com/office/drawing/2014/main" id="{7D705E55-A941-F5A4-B166-125E0A6E712C}"/>
              </a:ext>
            </a:extLst>
          </p:cNvPr>
          <p:cNvSpPr/>
          <p:nvPr/>
        </p:nvSpPr>
        <p:spPr>
          <a:xfrm>
            <a:off x="1914510" y="5507977"/>
            <a:ext cx="557876" cy="225623"/>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メモリ</a:t>
            </a:r>
          </a:p>
        </p:txBody>
      </p:sp>
      <p:sp>
        <p:nvSpPr>
          <p:cNvPr id="31" name="フローチャート: 磁気ディスク 30">
            <a:extLst>
              <a:ext uri="{FF2B5EF4-FFF2-40B4-BE49-F238E27FC236}">
                <a16:creationId xmlns:a16="http://schemas.microsoft.com/office/drawing/2014/main" id="{97A0DA45-4B44-00EE-C387-3DC32C540D49}"/>
              </a:ext>
            </a:extLst>
          </p:cNvPr>
          <p:cNvSpPr/>
          <p:nvPr/>
        </p:nvSpPr>
        <p:spPr>
          <a:xfrm>
            <a:off x="6654676" y="5507978"/>
            <a:ext cx="595450" cy="481995"/>
          </a:xfrm>
          <a:prstGeom prst="flowChartMagneticDisk">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2" name="正方形/長方形 31">
            <a:extLst>
              <a:ext uri="{FF2B5EF4-FFF2-40B4-BE49-F238E27FC236}">
                <a16:creationId xmlns:a16="http://schemas.microsoft.com/office/drawing/2014/main" id="{47BCE81A-2D57-E8D4-6F05-456979EB5648}"/>
              </a:ext>
            </a:extLst>
          </p:cNvPr>
          <p:cNvSpPr/>
          <p:nvPr/>
        </p:nvSpPr>
        <p:spPr>
          <a:xfrm>
            <a:off x="6026951" y="5764350"/>
            <a:ext cx="557876" cy="225623"/>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a:solidFill>
                  <a:srgbClr val="FFFFFF"/>
                </a:solidFill>
                <a:latin typeface="ＭＳ Ｐゴシック"/>
                <a:ea typeface="ＭＳ Ｐゴシック"/>
                <a:cs typeface="ＭＳ Ｐゴシック"/>
              </a:rPr>
              <a:t>CPU</a:t>
            </a:r>
            <a:endParaRPr kumimoji="1" lang="ja-JP" altLang="en-US" sz="800" dirty="0">
              <a:solidFill>
                <a:srgbClr val="FFFFFF"/>
              </a:solidFill>
              <a:latin typeface="ＭＳ Ｐゴシック"/>
              <a:ea typeface="ＭＳ Ｐゴシック"/>
              <a:cs typeface="ＭＳ Ｐゴシック"/>
            </a:endParaRPr>
          </a:p>
        </p:txBody>
      </p:sp>
      <p:sp>
        <p:nvSpPr>
          <p:cNvPr id="33" name="正方形/長方形 32">
            <a:extLst>
              <a:ext uri="{FF2B5EF4-FFF2-40B4-BE49-F238E27FC236}">
                <a16:creationId xmlns:a16="http://schemas.microsoft.com/office/drawing/2014/main" id="{2F8B224B-F809-6B27-FCC8-053319E89931}"/>
              </a:ext>
            </a:extLst>
          </p:cNvPr>
          <p:cNvSpPr/>
          <p:nvPr/>
        </p:nvSpPr>
        <p:spPr>
          <a:xfrm>
            <a:off x="6026951" y="5507977"/>
            <a:ext cx="557876" cy="225623"/>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メモリ</a:t>
            </a:r>
          </a:p>
        </p:txBody>
      </p:sp>
    </p:spTree>
    <p:extLst>
      <p:ext uri="{BB962C8B-B14F-4D97-AF65-F5344CB8AC3E}">
        <p14:creationId xmlns:p14="http://schemas.microsoft.com/office/powerpoint/2010/main" val="493304255"/>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DFB7DDD-548D-1DAC-7B28-08A6D2A5ED9D}"/>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FA68ECD1-540E-095D-3103-9B78D772E726}"/>
              </a:ext>
            </a:extLst>
          </p:cNvPr>
          <p:cNvSpPr>
            <a:spLocks noGrp="1"/>
          </p:cNvSpPr>
          <p:nvPr>
            <p:ph type="title"/>
          </p:nvPr>
        </p:nvSpPr>
        <p:spPr/>
        <p:txBody>
          <a:bodyPr/>
          <a:lstStyle/>
          <a:p>
            <a:r>
              <a:rPr lang="ja-JP" altLang="en-US"/>
              <a:t>参考：</a:t>
            </a:r>
            <a:r>
              <a:rPr kumimoji="1" lang="ja-JP" altLang="en-US"/>
              <a:t>ストレージ</a:t>
            </a:r>
            <a:r>
              <a:rPr kumimoji="1" lang="ja-JP" altLang="en-US" dirty="0"/>
              <a:t>仮想化</a:t>
            </a:r>
          </a:p>
        </p:txBody>
      </p:sp>
      <p:sp>
        <p:nvSpPr>
          <p:cNvPr id="5" name="AutoShape 3">
            <a:extLst>
              <a:ext uri="{FF2B5EF4-FFF2-40B4-BE49-F238E27FC236}">
                <a16:creationId xmlns:a16="http://schemas.microsoft.com/office/drawing/2014/main" id="{0608CC3A-4E79-F9AB-0833-FD5D73B63B4D}"/>
              </a:ext>
            </a:extLst>
          </p:cNvPr>
          <p:cNvSpPr>
            <a:spLocks noChangeArrowheads="1"/>
          </p:cNvSpPr>
          <p:nvPr/>
        </p:nvSpPr>
        <p:spPr bwMode="auto">
          <a:xfrm>
            <a:off x="457200" y="1485900"/>
            <a:ext cx="2473834" cy="2086490"/>
          </a:xfrm>
          <a:prstGeom prst="roundRect">
            <a:avLst>
              <a:gd name="adj" fmla="val 0"/>
            </a:avLst>
          </a:prstGeom>
          <a:solidFill>
            <a:schemeClr val="accent6">
              <a:lumMod val="60000"/>
              <a:lumOff val="40000"/>
            </a:schemeClr>
          </a:solidFill>
          <a:ln w="38100" algn="ctr">
            <a:noFill/>
            <a:prstDash val="sysDot"/>
            <a:round/>
            <a:headEnd/>
            <a:tailEnd/>
          </a:ln>
          <a:effectLst>
            <a:outerShdw blurRad="50800" dist="38100" dir="2700000" algn="tl" rotWithShape="0">
              <a:prstClr val="black">
                <a:alpha val="40000"/>
              </a:prstClr>
            </a:outerShdw>
          </a:effectLst>
        </p:spPr>
        <p:txBody>
          <a:bodyPr wrap="none" anchor="ctr"/>
          <a:lstStyle/>
          <a:p>
            <a:endParaRPr lang="ja-JP" altLang="en-US">
              <a:latin typeface="メイリオ"/>
              <a:ea typeface="メイリオ"/>
              <a:cs typeface="メイリオ"/>
            </a:endParaRPr>
          </a:p>
        </p:txBody>
      </p:sp>
      <p:sp>
        <p:nvSpPr>
          <p:cNvPr id="6" name="AutoShape 5">
            <a:extLst>
              <a:ext uri="{FF2B5EF4-FFF2-40B4-BE49-F238E27FC236}">
                <a16:creationId xmlns:a16="http://schemas.microsoft.com/office/drawing/2014/main" id="{DE501953-7D57-5270-3FDD-A492F2439EC7}"/>
              </a:ext>
            </a:extLst>
          </p:cNvPr>
          <p:cNvSpPr>
            <a:spLocks noChangeArrowheads="1"/>
          </p:cNvSpPr>
          <p:nvPr/>
        </p:nvSpPr>
        <p:spPr bwMode="auto">
          <a:xfrm>
            <a:off x="599165" y="2230953"/>
            <a:ext cx="692674" cy="960436"/>
          </a:xfrm>
          <a:prstGeom prst="can">
            <a:avLst>
              <a:gd name="adj" fmla="val 31883"/>
            </a:avLst>
          </a:prstGeom>
          <a:solidFill>
            <a:schemeClr val="tx2">
              <a:lumMod val="40000"/>
              <a:lumOff val="60000"/>
            </a:schemeClr>
          </a:solidFill>
          <a:ln w="12700" cmpd="sng">
            <a:solidFill>
              <a:schemeClr val="bg1"/>
            </a:solidFill>
            <a:round/>
            <a:headEnd/>
            <a:tailEnd/>
          </a:ln>
          <a:effectLst/>
        </p:spPr>
        <p:txBody>
          <a:bodyPr wrap="none" anchor="ctr"/>
          <a:lstStyle/>
          <a:p>
            <a:endParaRPr lang="ja-JP" altLang="en-US" sz="1200">
              <a:latin typeface="メイリオ"/>
              <a:ea typeface="メイリオ"/>
              <a:cs typeface="メイリオ"/>
            </a:endParaRPr>
          </a:p>
        </p:txBody>
      </p:sp>
      <p:sp>
        <p:nvSpPr>
          <p:cNvPr id="7" name="AutoShape 6">
            <a:extLst>
              <a:ext uri="{FF2B5EF4-FFF2-40B4-BE49-F238E27FC236}">
                <a16:creationId xmlns:a16="http://schemas.microsoft.com/office/drawing/2014/main" id="{6A3B00B8-64EE-A4DE-8E85-380163A448F1}"/>
              </a:ext>
            </a:extLst>
          </p:cNvPr>
          <p:cNvSpPr>
            <a:spLocks noChangeArrowheads="1"/>
          </p:cNvSpPr>
          <p:nvPr/>
        </p:nvSpPr>
        <p:spPr bwMode="auto">
          <a:xfrm>
            <a:off x="599165" y="1895990"/>
            <a:ext cx="692674" cy="533400"/>
          </a:xfrm>
          <a:prstGeom prst="can">
            <a:avLst>
              <a:gd name="adj" fmla="val 49403"/>
            </a:avLst>
          </a:prstGeom>
          <a:solidFill>
            <a:srgbClr val="0000FF"/>
          </a:solidFill>
          <a:ln w="12700" cmpd="sng">
            <a:solidFill>
              <a:schemeClr val="bg1"/>
            </a:solidFill>
            <a:round/>
            <a:headEnd/>
            <a:tailEnd/>
          </a:ln>
          <a:effectLst/>
        </p:spPr>
        <p:txBody>
          <a:bodyPr wrap="none" anchor="ctr"/>
          <a:lstStyle/>
          <a:p>
            <a:endParaRPr lang="ja-JP" altLang="en-US" sz="800">
              <a:latin typeface="メイリオ"/>
              <a:ea typeface="メイリオ"/>
              <a:cs typeface="メイリオ"/>
            </a:endParaRPr>
          </a:p>
        </p:txBody>
      </p:sp>
      <p:sp>
        <p:nvSpPr>
          <p:cNvPr id="8" name="Text Box 7">
            <a:extLst>
              <a:ext uri="{FF2B5EF4-FFF2-40B4-BE49-F238E27FC236}">
                <a16:creationId xmlns:a16="http://schemas.microsoft.com/office/drawing/2014/main" id="{943F126D-CD6E-461F-882D-55869F419C0A}"/>
              </a:ext>
            </a:extLst>
          </p:cNvPr>
          <p:cNvSpPr txBox="1">
            <a:spLocks noChangeArrowheads="1"/>
          </p:cNvSpPr>
          <p:nvPr/>
        </p:nvSpPr>
        <p:spPr bwMode="auto">
          <a:xfrm>
            <a:off x="599165" y="2154753"/>
            <a:ext cx="692674" cy="276999"/>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Lst>
        </p:spPr>
        <p:txBody>
          <a:bodyPr wrap="square">
            <a:spAutoFit/>
          </a:bodyPr>
          <a:lstStyle/>
          <a:p>
            <a:pPr algn="ctr"/>
            <a:r>
              <a:rPr lang="en-US" altLang="ja-JP" sz="1200" dirty="0">
                <a:solidFill>
                  <a:schemeClr val="bg1"/>
                </a:solidFill>
                <a:latin typeface="メイリオ"/>
                <a:ea typeface="メイリオ"/>
                <a:cs typeface="メイリオ"/>
              </a:rPr>
              <a:t>2TB</a:t>
            </a:r>
            <a:endParaRPr lang="ja-JP" altLang="en-US" sz="1200" dirty="0">
              <a:solidFill>
                <a:schemeClr val="bg1"/>
              </a:solidFill>
              <a:latin typeface="メイリオ"/>
              <a:ea typeface="メイリオ"/>
              <a:cs typeface="メイリオ"/>
            </a:endParaRPr>
          </a:p>
        </p:txBody>
      </p:sp>
      <p:sp>
        <p:nvSpPr>
          <p:cNvPr id="9" name="Text Box 8">
            <a:extLst>
              <a:ext uri="{FF2B5EF4-FFF2-40B4-BE49-F238E27FC236}">
                <a16:creationId xmlns:a16="http://schemas.microsoft.com/office/drawing/2014/main" id="{0DE3A6CE-C85F-00E9-94E3-C4D8335BCD87}"/>
              </a:ext>
            </a:extLst>
          </p:cNvPr>
          <p:cNvSpPr txBox="1">
            <a:spLocks noChangeArrowheads="1"/>
          </p:cNvSpPr>
          <p:nvPr/>
        </p:nvSpPr>
        <p:spPr bwMode="auto">
          <a:xfrm>
            <a:off x="605515" y="1915040"/>
            <a:ext cx="692674" cy="215444"/>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Lst>
        </p:spPr>
        <p:txBody>
          <a:bodyPr wrap="square">
            <a:spAutoFit/>
          </a:bodyPr>
          <a:lstStyle/>
          <a:p>
            <a:pPr algn="ctr"/>
            <a:r>
              <a:rPr lang="ja-JP" altLang="en-US" sz="800" dirty="0">
                <a:solidFill>
                  <a:schemeClr val="bg1"/>
                </a:solidFill>
                <a:latin typeface="メイリオ"/>
                <a:ea typeface="メイリオ"/>
                <a:cs typeface="メイリオ"/>
              </a:rPr>
              <a:t>実データ</a:t>
            </a:r>
          </a:p>
        </p:txBody>
      </p:sp>
      <p:sp>
        <p:nvSpPr>
          <p:cNvPr id="10" name="AutoShape 9">
            <a:extLst>
              <a:ext uri="{FF2B5EF4-FFF2-40B4-BE49-F238E27FC236}">
                <a16:creationId xmlns:a16="http://schemas.microsoft.com/office/drawing/2014/main" id="{7DED0D04-D701-4B8F-AE50-38DEBC5C2ECF}"/>
              </a:ext>
            </a:extLst>
          </p:cNvPr>
          <p:cNvSpPr>
            <a:spLocks noChangeArrowheads="1"/>
          </p:cNvSpPr>
          <p:nvPr/>
        </p:nvSpPr>
        <p:spPr bwMode="auto">
          <a:xfrm>
            <a:off x="1360750" y="2329218"/>
            <a:ext cx="692674" cy="862171"/>
          </a:xfrm>
          <a:prstGeom prst="can">
            <a:avLst>
              <a:gd name="adj" fmla="val 30966"/>
            </a:avLst>
          </a:prstGeom>
          <a:solidFill>
            <a:schemeClr val="tx2">
              <a:lumMod val="40000"/>
              <a:lumOff val="60000"/>
            </a:schemeClr>
          </a:solidFill>
          <a:ln w="12700" cmpd="sng">
            <a:solidFill>
              <a:schemeClr val="bg1"/>
            </a:solidFill>
            <a:round/>
            <a:headEnd/>
            <a:tailEnd/>
          </a:ln>
          <a:effectLst/>
        </p:spPr>
        <p:txBody>
          <a:bodyPr wrap="none" anchor="ctr"/>
          <a:lstStyle/>
          <a:p>
            <a:endParaRPr lang="ja-JP" altLang="en-US" sz="1200">
              <a:latin typeface="メイリオ"/>
              <a:ea typeface="メイリオ"/>
              <a:cs typeface="メイリオ"/>
            </a:endParaRPr>
          </a:p>
        </p:txBody>
      </p:sp>
      <p:sp>
        <p:nvSpPr>
          <p:cNvPr id="11" name="AutoShape 10">
            <a:extLst>
              <a:ext uri="{FF2B5EF4-FFF2-40B4-BE49-F238E27FC236}">
                <a16:creationId xmlns:a16="http://schemas.microsoft.com/office/drawing/2014/main" id="{CF0F086F-357B-9EC3-8336-E3706BB03F0B}"/>
              </a:ext>
            </a:extLst>
          </p:cNvPr>
          <p:cNvSpPr>
            <a:spLocks noChangeArrowheads="1"/>
          </p:cNvSpPr>
          <p:nvPr/>
        </p:nvSpPr>
        <p:spPr bwMode="auto">
          <a:xfrm>
            <a:off x="1360750" y="1895990"/>
            <a:ext cx="692674" cy="631310"/>
          </a:xfrm>
          <a:prstGeom prst="can">
            <a:avLst>
              <a:gd name="adj" fmla="val 38889"/>
            </a:avLst>
          </a:prstGeom>
          <a:solidFill>
            <a:srgbClr val="0000FF"/>
          </a:solidFill>
          <a:ln w="12700" cmpd="sng">
            <a:solidFill>
              <a:schemeClr val="bg1"/>
            </a:solidFill>
            <a:round/>
            <a:headEnd/>
            <a:tailEnd/>
          </a:ln>
          <a:effectLst/>
        </p:spPr>
        <p:txBody>
          <a:bodyPr wrap="none" anchor="ctr"/>
          <a:lstStyle/>
          <a:p>
            <a:endParaRPr lang="ja-JP" altLang="en-US" sz="800">
              <a:latin typeface="メイリオ"/>
              <a:ea typeface="メイリオ"/>
              <a:cs typeface="メイリオ"/>
            </a:endParaRPr>
          </a:p>
        </p:txBody>
      </p:sp>
      <p:sp>
        <p:nvSpPr>
          <p:cNvPr id="12" name="Text Box 11">
            <a:extLst>
              <a:ext uri="{FF2B5EF4-FFF2-40B4-BE49-F238E27FC236}">
                <a16:creationId xmlns:a16="http://schemas.microsoft.com/office/drawing/2014/main" id="{7C12BBF7-ABBF-8247-BF21-6946EA6D161D}"/>
              </a:ext>
            </a:extLst>
          </p:cNvPr>
          <p:cNvSpPr txBox="1">
            <a:spLocks noChangeArrowheads="1"/>
          </p:cNvSpPr>
          <p:nvPr/>
        </p:nvSpPr>
        <p:spPr bwMode="auto">
          <a:xfrm>
            <a:off x="1366350" y="2154752"/>
            <a:ext cx="658551" cy="276999"/>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Lst>
        </p:spPr>
        <p:txBody>
          <a:bodyPr wrap="square">
            <a:spAutoFit/>
          </a:bodyPr>
          <a:lstStyle/>
          <a:p>
            <a:pPr algn="ctr"/>
            <a:r>
              <a:rPr lang="en-US" altLang="ja-JP" sz="1200" dirty="0">
                <a:solidFill>
                  <a:schemeClr val="bg1"/>
                </a:solidFill>
                <a:latin typeface="メイリオ"/>
                <a:ea typeface="メイリオ"/>
                <a:cs typeface="メイリオ"/>
              </a:rPr>
              <a:t>3TB</a:t>
            </a:r>
            <a:endParaRPr lang="ja-JP" altLang="en-US" sz="1200" dirty="0">
              <a:solidFill>
                <a:schemeClr val="bg1"/>
              </a:solidFill>
              <a:latin typeface="メイリオ"/>
              <a:ea typeface="メイリオ"/>
              <a:cs typeface="メイリオ"/>
            </a:endParaRPr>
          </a:p>
        </p:txBody>
      </p:sp>
      <p:sp>
        <p:nvSpPr>
          <p:cNvPr id="13" name="Text Box 12">
            <a:extLst>
              <a:ext uri="{FF2B5EF4-FFF2-40B4-BE49-F238E27FC236}">
                <a16:creationId xmlns:a16="http://schemas.microsoft.com/office/drawing/2014/main" id="{43D6B548-68A7-5B35-7F64-88C1C4D9041D}"/>
              </a:ext>
            </a:extLst>
          </p:cNvPr>
          <p:cNvSpPr txBox="1">
            <a:spLocks noChangeArrowheads="1"/>
          </p:cNvSpPr>
          <p:nvPr/>
        </p:nvSpPr>
        <p:spPr bwMode="auto">
          <a:xfrm>
            <a:off x="1367100" y="1915040"/>
            <a:ext cx="692674" cy="215444"/>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Lst>
        </p:spPr>
        <p:txBody>
          <a:bodyPr wrap="square">
            <a:spAutoFit/>
          </a:bodyPr>
          <a:lstStyle/>
          <a:p>
            <a:pPr algn="ctr"/>
            <a:r>
              <a:rPr lang="ja-JP" altLang="en-US" sz="800" dirty="0">
                <a:solidFill>
                  <a:schemeClr val="bg1"/>
                </a:solidFill>
                <a:latin typeface="メイリオ"/>
                <a:ea typeface="メイリオ"/>
                <a:cs typeface="メイリオ"/>
              </a:rPr>
              <a:t>実データ</a:t>
            </a:r>
          </a:p>
        </p:txBody>
      </p:sp>
      <p:sp>
        <p:nvSpPr>
          <p:cNvPr id="14" name="AutoShape 13">
            <a:extLst>
              <a:ext uri="{FF2B5EF4-FFF2-40B4-BE49-F238E27FC236}">
                <a16:creationId xmlns:a16="http://schemas.microsoft.com/office/drawing/2014/main" id="{5E9C13E9-BC67-D6CB-9B3B-478FE5683D09}"/>
              </a:ext>
            </a:extLst>
          </p:cNvPr>
          <p:cNvSpPr>
            <a:spLocks noChangeArrowheads="1"/>
          </p:cNvSpPr>
          <p:nvPr/>
        </p:nvSpPr>
        <p:spPr bwMode="auto">
          <a:xfrm>
            <a:off x="2114551" y="2400974"/>
            <a:ext cx="692674" cy="790416"/>
          </a:xfrm>
          <a:prstGeom prst="can">
            <a:avLst>
              <a:gd name="adj" fmla="val 33717"/>
            </a:avLst>
          </a:prstGeom>
          <a:solidFill>
            <a:schemeClr val="tx2">
              <a:lumMod val="40000"/>
              <a:lumOff val="60000"/>
            </a:schemeClr>
          </a:solidFill>
          <a:ln w="12700" cmpd="sng">
            <a:solidFill>
              <a:schemeClr val="bg1"/>
            </a:solidFill>
            <a:round/>
            <a:headEnd/>
            <a:tailEnd/>
          </a:ln>
          <a:effectLst/>
        </p:spPr>
        <p:txBody>
          <a:bodyPr wrap="none" anchor="ctr"/>
          <a:lstStyle/>
          <a:p>
            <a:endParaRPr lang="ja-JP" altLang="en-US" sz="1200">
              <a:latin typeface="メイリオ"/>
              <a:ea typeface="メイリオ"/>
              <a:cs typeface="メイリオ"/>
            </a:endParaRPr>
          </a:p>
        </p:txBody>
      </p:sp>
      <p:sp>
        <p:nvSpPr>
          <p:cNvPr id="15" name="AutoShape 14">
            <a:extLst>
              <a:ext uri="{FF2B5EF4-FFF2-40B4-BE49-F238E27FC236}">
                <a16:creationId xmlns:a16="http://schemas.microsoft.com/office/drawing/2014/main" id="{EF6988AB-5785-BC31-0C96-AF4FA11CA7B2}"/>
              </a:ext>
            </a:extLst>
          </p:cNvPr>
          <p:cNvSpPr>
            <a:spLocks noChangeArrowheads="1"/>
          </p:cNvSpPr>
          <p:nvPr/>
        </p:nvSpPr>
        <p:spPr bwMode="auto">
          <a:xfrm>
            <a:off x="2114551" y="1895990"/>
            <a:ext cx="692674" cy="721798"/>
          </a:xfrm>
          <a:prstGeom prst="can">
            <a:avLst>
              <a:gd name="adj" fmla="val 35288"/>
            </a:avLst>
          </a:prstGeom>
          <a:solidFill>
            <a:srgbClr val="0000FF"/>
          </a:solidFill>
          <a:ln w="12700" cmpd="sng">
            <a:solidFill>
              <a:schemeClr val="bg1"/>
            </a:solidFill>
            <a:round/>
            <a:headEnd/>
            <a:tailEnd/>
          </a:ln>
          <a:effectLst/>
        </p:spPr>
        <p:txBody>
          <a:bodyPr wrap="none" anchor="ctr"/>
          <a:lstStyle/>
          <a:p>
            <a:endParaRPr lang="ja-JP" altLang="en-US" sz="800">
              <a:latin typeface="メイリオ"/>
              <a:ea typeface="メイリオ"/>
              <a:cs typeface="メイリオ"/>
            </a:endParaRPr>
          </a:p>
        </p:txBody>
      </p:sp>
      <p:sp>
        <p:nvSpPr>
          <p:cNvPr id="16" name="Text Box 15">
            <a:extLst>
              <a:ext uri="{FF2B5EF4-FFF2-40B4-BE49-F238E27FC236}">
                <a16:creationId xmlns:a16="http://schemas.microsoft.com/office/drawing/2014/main" id="{F364EC00-B072-1EB1-C4B6-C4800E54DCDD}"/>
              </a:ext>
            </a:extLst>
          </p:cNvPr>
          <p:cNvSpPr txBox="1">
            <a:spLocks noChangeArrowheads="1"/>
          </p:cNvSpPr>
          <p:nvPr/>
        </p:nvSpPr>
        <p:spPr bwMode="auto">
          <a:xfrm>
            <a:off x="2114550" y="2154752"/>
            <a:ext cx="692674" cy="276999"/>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Lst>
        </p:spPr>
        <p:txBody>
          <a:bodyPr wrap="square">
            <a:spAutoFit/>
          </a:bodyPr>
          <a:lstStyle/>
          <a:p>
            <a:pPr algn="ctr"/>
            <a:r>
              <a:rPr lang="en-US" altLang="ja-JP" sz="1200" dirty="0">
                <a:solidFill>
                  <a:schemeClr val="bg1"/>
                </a:solidFill>
                <a:latin typeface="メイリオ"/>
                <a:ea typeface="メイリオ"/>
                <a:cs typeface="メイリオ"/>
              </a:rPr>
              <a:t>5TB</a:t>
            </a:r>
            <a:endParaRPr lang="ja-JP" altLang="en-US" sz="1200" dirty="0">
              <a:solidFill>
                <a:schemeClr val="bg1"/>
              </a:solidFill>
              <a:latin typeface="メイリオ"/>
              <a:ea typeface="メイリオ"/>
              <a:cs typeface="メイリオ"/>
            </a:endParaRPr>
          </a:p>
        </p:txBody>
      </p:sp>
      <p:sp>
        <p:nvSpPr>
          <p:cNvPr id="17" name="Text Box 16">
            <a:extLst>
              <a:ext uri="{FF2B5EF4-FFF2-40B4-BE49-F238E27FC236}">
                <a16:creationId xmlns:a16="http://schemas.microsoft.com/office/drawing/2014/main" id="{D5D3679B-3ADA-7CA9-8CD2-D2FCD52DE8DA}"/>
              </a:ext>
            </a:extLst>
          </p:cNvPr>
          <p:cNvSpPr txBox="1">
            <a:spLocks noChangeArrowheads="1"/>
          </p:cNvSpPr>
          <p:nvPr/>
        </p:nvSpPr>
        <p:spPr bwMode="auto">
          <a:xfrm>
            <a:off x="2120901" y="1915040"/>
            <a:ext cx="692674" cy="215444"/>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Lst>
        </p:spPr>
        <p:txBody>
          <a:bodyPr wrap="square">
            <a:spAutoFit/>
          </a:bodyPr>
          <a:lstStyle/>
          <a:p>
            <a:pPr algn="ctr"/>
            <a:r>
              <a:rPr lang="ja-JP" altLang="en-US" sz="800">
                <a:solidFill>
                  <a:schemeClr val="bg1"/>
                </a:solidFill>
                <a:latin typeface="メイリオ"/>
                <a:ea typeface="メイリオ"/>
                <a:cs typeface="メイリオ"/>
              </a:rPr>
              <a:t>実データ</a:t>
            </a:r>
          </a:p>
        </p:txBody>
      </p:sp>
      <p:sp>
        <p:nvSpPr>
          <p:cNvPr id="19" name="Text Box 18">
            <a:extLst>
              <a:ext uri="{FF2B5EF4-FFF2-40B4-BE49-F238E27FC236}">
                <a16:creationId xmlns:a16="http://schemas.microsoft.com/office/drawing/2014/main" id="{4DCAE168-E68F-5C24-D1A2-B35BEB853C1E}"/>
              </a:ext>
            </a:extLst>
          </p:cNvPr>
          <p:cNvSpPr txBox="1">
            <a:spLocks noChangeArrowheads="1"/>
          </p:cNvSpPr>
          <p:nvPr/>
        </p:nvSpPr>
        <p:spPr bwMode="auto">
          <a:xfrm>
            <a:off x="599165" y="1587876"/>
            <a:ext cx="692674" cy="276999"/>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ja-JP" sz="1200" dirty="0">
                <a:solidFill>
                  <a:srgbClr val="0000FF"/>
                </a:solidFill>
                <a:latin typeface="メイリオ"/>
                <a:ea typeface="メイリオ"/>
                <a:cs typeface="メイリオ"/>
              </a:rPr>
              <a:t>10TB</a:t>
            </a:r>
            <a:endParaRPr lang="ja-JP" altLang="en-US" sz="1200">
              <a:solidFill>
                <a:srgbClr val="0000FF"/>
              </a:solidFill>
              <a:latin typeface="メイリオ"/>
              <a:ea typeface="メイリオ"/>
              <a:cs typeface="メイリオ"/>
            </a:endParaRPr>
          </a:p>
        </p:txBody>
      </p:sp>
      <p:sp>
        <p:nvSpPr>
          <p:cNvPr id="20" name="Text Box 19">
            <a:extLst>
              <a:ext uri="{FF2B5EF4-FFF2-40B4-BE49-F238E27FC236}">
                <a16:creationId xmlns:a16="http://schemas.microsoft.com/office/drawing/2014/main" id="{4599AD67-14F4-C265-B857-07123A8F032D}"/>
              </a:ext>
            </a:extLst>
          </p:cNvPr>
          <p:cNvSpPr txBox="1">
            <a:spLocks noChangeArrowheads="1"/>
          </p:cNvSpPr>
          <p:nvPr/>
        </p:nvSpPr>
        <p:spPr bwMode="auto">
          <a:xfrm>
            <a:off x="1360750" y="1587876"/>
            <a:ext cx="692674" cy="276999"/>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ja-JP" sz="1200" dirty="0">
                <a:solidFill>
                  <a:srgbClr val="0000FF"/>
                </a:solidFill>
                <a:latin typeface="メイリオ"/>
                <a:ea typeface="メイリオ"/>
                <a:cs typeface="メイリオ"/>
              </a:rPr>
              <a:t>10TB</a:t>
            </a:r>
            <a:endParaRPr lang="ja-JP" altLang="en-US" sz="1200">
              <a:solidFill>
                <a:srgbClr val="0000FF"/>
              </a:solidFill>
              <a:latin typeface="メイリオ"/>
              <a:ea typeface="メイリオ"/>
              <a:cs typeface="メイリオ"/>
            </a:endParaRPr>
          </a:p>
        </p:txBody>
      </p:sp>
      <p:sp>
        <p:nvSpPr>
          <p:cNvPr id="21" name="Text Box 20">
            <a:extLst>
              <a:ext uri="{FF2B5EF4-FFF2-40B4-BE49-F238E27FC236}">
                <a16:creationId xmlns:a16="http://schemas.microsoft.com/office/drawing/2014/main" id="{A2BFE1AD-B051-97D6-5046-C615D36D0121}"/>
              </a:ext>
            </a:extLst>
          </p:cNvPr>
          <p:cNvSpPr txBox="1">
            <a:spLocks noChangeArrowheads="1"/>
          </p:cNvSpPr>
          <p:nvPr/>
        </p:nvSpPr>
        <p:spPr bwMode="auto">
          <a:xfrm>
            <a:off x="2133601" y="1587876"/>
            <a:ext cx="692674" cy="276999"/>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ja-JP" sz="1200" dirty="0">
                <a:solidFill>
                  <a:srgbClr val="0000FF"/>
                </a:solidFill>
                <a:latin typeface="メイリオ"/>
                <a:ea typeface="メイリオ"/>
                <a:cs typeface="メイリオ"/>
              </a:rPr>
              <a:t>10TB</a:t>
            </a:r>
            <a:endParaRPr lang="ja-JP" altLang="en-US" sz="1200">
              <a:solidFill>
                <a:srgbClr val="0000FF"/>
              </a:solidFill>
              <a:latin typeface="メイリオ"/>
              <a:ea typeface="メイリオ"/>
              <a:cs typeface="メイリオ"/>
            </a:endParaRPr>
          </a:p>
        </p:txBody>
      </p:sp>
      <p:sp>
        <p:nvSpPr>
          <p:cNvPr id="27" name="Text Box 26">
            <a:extLst>
              <a:ext uri="{FF2B5EF4-FFF2-40B4-BE49-F238E27FC236}">
                <a16:creationId xmlns:a16="http://schemas.microsoft.com/office/drawing/2014/main" id="{7DC2D031-F4E3-A9EE-FE11-FF2B18348A2F}"/>
              </a:ext>
            </a:extLst>
          </p:cNvPr>
          <p:cNvSpPr txBox="1">
            <a:spLocks noChangeArrowheads="1"/>
          </p:cNvSpPr>
          <p:nvPr/>
        </p:nvSpPr>
        <p:spPr bwMode="auto">
          <a:xfrm>
            <a:off x="457200" y="3231633"/>
            <a:ext cx="2473834" cy="338554"/>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ja-JP" altLang="en-US" sz="1600" dirty="0">
                <a:solidFill>
                  <a:srgbClr val="0000FF"/>
                </a:solidFill>
                <a:latin typeface="メイリオ"/>
                <a:ea typeface="メイリオ"/>
                <a:cs typeface="メイリオ"/>
              </a:rPr>
              <a:t>仮想ストレージ</a:t>
            </a:r>
          </a:p>
        </p:txBody>
      </p:sp>
      <p:sp>
        <p:nvSpPr>
          <p:cNvPr id="29" name="Rectangle 28">
            <a:extLst>
              <a:ext uri="{FF2B5EF4-FFF2-40B4-BE49-F238E27FC236}">
                <a16:creationId xmlns:a16="http://schemas.microsoft.com/office/drawing/2014/main" id="{E48E0932-CE39-33F2-3759-E8AEDC412192}"/>
              </a:ext>
            </a:extLst>
          </p:cNvPr>
          <p:cNvSpPr>
            <a:spLocks noChangeArrowheads="1"/>
          </p:cNvSpPr>
          <p:nvPr/>
        </p:nvSpPr>
        <p:spPr bwMode="auto">
          <a:xfrm>
            <a:off x="457200" y="962540"/>
            <a:ext cx="2473834" cy="40011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a:spcBef>
                <a:spcPct val="50000"/>
              </a:spcBef>
            </a:pPr>
            <a:r>
              <a:rPr lang="ja-JP" altLang="en-US" sz="2000" dirty="0">
                <a:solidFill>
                  <a:schemeClr val="tx1">
                    <a:lumMod val="50000"/>
                    <a:lumOff val="50000"/>
                  </a:schemeClr>
                </a:solidFill>
                <a:latin typeface="メイリオ"/>
                <a:ea typeface="メイリオ"/>
                <a:cs typeface="メイリオ"/>
              </a:rPr>
              <a:t>ブロック仮想化</a:t>
            </a:r>
          </a:p>
        </p:txBody>
      </p:sp>
      <p:sp>
        <p:nvSpPr>
          <p:cNvPr id="61" name="AutoShape 3">
            <a:extLst>
              <a:ext uri="{FF2B5EF4-FFF2-40B4-BE49-F238E27FC236}">
                <a16:creationId xmlns:a16="http://schemas.microsoft.com/office/drawing/2014/main" id="{28527C06-2913-81CF-13C5-F486EC9AA6BB}"/>
              </a:ext>
            </a:extLst>
          </p:cNvPr>
          <p:cNvSpPr>
            <a:spLocks noChangeArrowheads="1"/>
          </p:cNvSpPr>
          <p:nvPr/>
        </p:nvSpPr>
        <p:spPr bwMode="auto">
          <a:xfrm>
            <a:off x="457200" y="3793093"/>
            <a:ext cx="2473834" cy="2049463"/>
          </a:xfrm>
          <a:prstGeom prst="roundRect">
            <a:avLst>
              <a:gd name="adj" fmla="val 0"/>
            </a:avLst>
          </a:prstGeom>
          <a:solidFill>
            <a:srgbClr val="CCFFCC"/>
          </a:solidFill>
          <a:ln w="38100" algn="ctr">
            <a:noFill/>
            <a:prstDash val="sysDot"/>
            <a:round/>
            <a:headEnd/>
            <a:tailEnd/>
          </a:ln>
          <a:effectLst>
            <a:outerShdw blurRad="50800" dist="38100" dir="2700000" algn="tl" rotWithShape="0">
              <a:prstClr val="black">
                <a:alpha val="40000"/>
              </a:prstClr>
            </a:outerShdw>
          </a:effectLst>
        </p:spPr>
        <p:txBody>
          <a:bodyPr wrap="none" anchor="ctr"/>
          <a:lstStyle/>
          <a:p>
            <a:endParaRPr lang="ja-JP" altLang="en-US">
              <a:latin typeface="メイリオ"/>
              <a:ea typeface="メイリオ"/>
              <a:cs typeface="メイリオ"/>
            </a:endParaRPr>
          </a:p>
        </p:txBody>
      </p:sp>
      <p:sp>
        <p:nvSpPr>
          <p:cNvPr id="62" name="AutoShape 5">
            <a:extLst>
              <a:ext uri="{FF2B5EF4-FFF2-40B4-BE49-F238E27FC236}">
                <a16:creationId xmlns:a16="http://schemas.microsoft.com/office/drawing/2014/main" id="{A0E0F76C-E696-EE4A-61C6-6EF4338102B7}"/>
              </a:ext>
            </a:extLst>
          </p:cNvPr>
          <p:cNvSpPr>
            <a:spLocks noChangeArrowheads="1"/>
          </p:cNvSpPr>
          <p:nvPr/>
        </p:nvSpPr>
        <p:spPr bwMode="auto">
          <a:xfrm>
            <a:off x="596901" y="4548030"/>
            <a:ext cx="2205793" cy="913526"/>
          </a:xfrm>
          <a:prstGeom prst="can">
            <a:avLst>
              <a:gd name="adj" fmla="val 34502"/>
            </a:avLst>
          </a:prstGeom>
          <a:solidFill>
            <a:schemeClr val="tx2">
              <a:lumMod val="40000"/>
              <a:lumOff val="60000"/>
            </a:schemeClr>
          </a:solidFill>
          <a:ln w="12700" cmpd="sng">
            <a:solidFill>
              <a:schemeClr val="bg1"/>
            </a:solidFill>
            <a:round/>
            <a:headEnd/>
            <a:tailEnd/>
          </a:ln>
          <a:effectLst/>
        </p:spPr>
        <p:txBody>
          <a:bodyPr wrap="none" anchor="ctr"/>
          <a:lstStyle/>
          <a:p>
            <a:endParaRPr lang="ja-JP" altLang="en-US" sz="800">
              <a:latin typeface="メイリオ"/>
              <a:ea typeface="メイリオ"/>
              <a:cs typeface="メイリオ"/>
            </a:endParaRPr>
          </a:p>
        </p:txBody>
      </p:sp>
      <p:sp>
        <p:nvSpPr>
          <p:cNvPr id="63" name="AutoShape 6">
            <a:extLst>
              <a:ext uri="{FF2B5EF4-FFF2-40B4-BE49-F238E27FC236}">
                <a16:creationId xmlns:a16="http://schemas.microsoft.com/office/drawing/2014/main" id="{0125CE57-980C-1569-1525-175E6B5E504B}"/>
              </a:ext>
            </a:extLst>
          </p:cNvPr>
          <p:cNvSpPr>
            <a:spLocks noChangeArrowheads="1"/>
          </p:cNvSpPr>
          <p:nvPr/>
        </p:nvSpPr>
        <p:spPr bwMode="auto">
          <a:xfrm>
            <a:off x="599165" y="4166157"/>
            <a:ext cx="2205794" cy="674688"/>
          </a:xfrm>
          <a:prstGeom prst="can">
            <a:avLst>
              <a:gd name="adj" fmla="val 49403"/>
            </a:avLst>
          </a:prstGeom>
          <a:solidFill>
            <a:srgbClr val="0000FF"/>
          </a:solidFill>
          <a:ln w="12700" cmpd="sng">
            <a:solidFill>
              <a:schemeClr val="bg1"/>
            </a:solidFill>
            <a:round/>
            <a:headEnd/>
            <a:tailEnd/>
          </a:ln>
          <a:effectLst/>
        </p:spPr>
        <p:txBody>
          <a:bodyPr wrap="none" anchor="ctr"/>
          <a:lstStyle/>
          <a:p>
            <a:endParaRPr lang="ja-JP" altLang="en-US" sz="800">
              <a:latin typeface="メイリオ"/>
              <a:ea typeface="メイリオ"/>
              <a:cs typeface="メイリオ"/>
            </a:endParaRPr>
          </a:p>
        </p:txBody>
      </p:sp>
      <p:sp>
        <p:nvSpPr>
          <p:cNvPr id="64" name="Text Box 7">
            <a:extLst>
              <a:ext uri="{FF2B5EF4-FFF2-40B4-BE49-F238E27FC236}">
                <a16:creationId xmlns:a16="http://schemas.microsoft.com/office/drawing/2014/main" id="{6A80CCC0-07D7-684A-7A1E-9EC5D38408C9}"/>
              </a:ext>
            </a:extLst>
          </p:cNvPr>
          <p:cNvSpPr txBox="1">
            <a:spLocks noChangeArrowheads="1"/>
          </p:cNvSpPr>
          <p:nvPr/>
        </p:nvSpPr>
        <p:spPr bwMode="auto">
          <a:xfrm>
            <a:off x="599166" y="4548030"/>
            <a:ext cx="2205794" cy="276999"/>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Lst>
        </p:spPr>
        <p:txBody>
          <a:bodyPr wrap="square">
            <a:spAutoFit/>
          </a:bodyPr>
          <a:lstStyle/>
          <a:p>
            <a:pPr algn="ctr"/>
            <a:r>
              <a:rPr lang="en-US" altLang="ja-JP" sz="1200" dirty="0">
                <a:solidFill>
                  <a:schemeClr val="bg1"/>
                </a:solidFill>
                <a:latin typeface="メイリオ"/>
                <a:ea typeface="メイリオ"/>
                <a:cs typeface="メイリオ"/>
              </a:rPr>
              <a:t>10TB</a:t>
            </a:r>
            <a:endParaRPr lang="ja-JP" altLang="en-US" sz="1200" dirty="0">
              <a:solidFill>
                <a:schemeClr val="bg1"/>
              </a:solidFill>
              <a:latin typeface="メイリオ"/>
              <a:ea typeface="メイリオ"/>
              <a:cs typeface="メイリオ"/>
            </a:endParaRPr>
          </a:p>
        </p:txBody>
      </p:sp>
      <p:sp>
        <p:nvSpPr>
          <p:cNvPr id="65" name="Text Box 8">
            <a:extLst>
              <a:ext uri="{FF2B5EF4-FFF2-40B4-BE49-F238E27FC236}">
                <a16:creationId xmlns:a16="http://schemas.microsoft.com/office/drawing/2014/main" id="{E14EF4EB-1E20-0AFB-3D9C-0D4BFBD56F83}"/>
              </a:ext>
            </a:extLst>
          </p:cNvPr>
          <p:cNvSpPr txBox="1">
            <a:spLocks noChangeArrowheads="1"/>
          </p:cNvSpPr>
          <p:nvPr/>
        </p:nvSpPr>
        <p:spPr bwMode="auto">
          <a:xfrm>
            <a:off x="599165" y="4233964"/>
            <a:ext cx="2205794" cy="215444"/>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Lst>
        </p:spPr>
        <p:txBody>
          <a:bodyPr wrap="square">
            <a:spAutoFit/>
          </a:bodyPr>
          <a:lstStyle/>
          <a:p>
            <a:pPr algn="ctr"/>
            <a:r>
              <a:rPr lang="ja-JP" altLang="en-US" sz="800" dirty="0">
                <a:solidFill>
                  <a:schemeClr val="bg1"/>
                </a:solidFill>
                <a:latin typeface="メイリオ"/>
                <a:ea typeface="メイリオ"/>
                <a:cs typeface="メイリオ"/>
              </a:rPr>
              <a:t>実データ</a:t>
            </a:r>
          </a:p>
        </p:txBody>
      </p:sp>
      <p:sp>
        <p:nvSpPr>
          <p:cNvPr id="75" name="Text Box 19">
            <a:extLst>
              <a:ext uri="{FF2B5EF4-FFF2-40B4-BE49-F238E27FC236}">
                <a16:creationId xmlns:a16="http://schemas.microsoft.com/office/drawing/2014/main" id="{894EA59E-6F5F-BFAA-CC04-81D712DE0E82}"/>
              </a:ext>
            </a:extLst>
          </p:cNvPr>
          <p:cNvSpPr txBox="1">
            <a:spLocks noChangeArrowheads="1"/>
          </p:cNvSpPr>
          <p:nvPr/>
        </p:nvSpPr>
        <p:spPr bwMode="auto">
          <a:xfrm>
            <a:off x="1360750" y="3858043"/>
            <a:ext cx="692674" cy="276999"/>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ja-JP" sz="1200" dirty="0">
                <a:solidFill>
                  <a:srgbClr val="0000FF"/>
                </a:solidFill>
                <a:latin typeface="メイリオ"/>
                <a:ea typeface="メイリオ"/>
                <a:cs typeface="メイリオ"/>
              </a:rPr>
              <a:t>30TB</a:t>
            </a:r>
            <a:endParaRPr lang="ja-JP" altLang="en-US" sz="1200" dirty="0">
              <a:solidFill>
                <a:srgbClr val="0000FF"/>
              </a:solidFill>
              <a:latin typeface="メイリオ"/>
              <a:ea typeface="メイリオ"/>
              <a:cs typeface="メイリオ"/>
            </a:endParaRPr>
          </a:p>
        </p:txBody>
      </p:sp>
      <p:sp>
        <p:nvSpPr>
          <p:cNvPr id="77" name="Text Box 26">
            <a:extLst>
              <a:ext uri="{FF2B5EF4-FFF2-40B4-BE49-F238E27FC236}">
                <a16:creationId xmlns:a16="http://schemas.microsoft.com/office/drawing/2014/main" id="{87636452-1F57-11F0-2A03-25883A46DAC3}"/>
              </a:ext>
            </a:extLst>
          </p:cNvPr>
          <p:cNvSpPr txBox="1">
            <a:spLocks noChangeArrowheads="1"/>
          </p:cNvSpPr>
          <p:nvPr/>
        </p:nvSpPr>
        <p:spPr bwMode="auto">
          <a:xfrm>
            <a:off x="343001" y="5501800"/>
            <a:ext cx="2734741" cy="307777"/>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ja-JP" altLang="en-US" sz="1400" dirty="0">
                <a:solidFill>
                  <a:srgbClr val="0000FF"/>
                </a:solidFill>
                <a:latin typeface="メイリオ"/>
                <a:ea typeface="メイリオ"/>
                <a:cs typeface="メイリオ"/>
              </a:rPr>
              <a:t>ストレージ（ハードウェア）</a:t>
            </a:r>
          </a:p>
        </p:txBody>
      </p:sp>
      <p:sp>
        <p:nvSpPr>
          <p:cNvPr id="78" name="Text Box 15">
            <a:extLst>
              <a:ext uri="{FF2B5EF4-FFF2-40B4-BE49-F238E27FC236}">
                <a16:creationId xmlns:a16="http://schemas.microsoft.com/office/drawing/2014/main" id="{09A844C9-2606-6729-1730-22DBC52CE7C1}"/>
              </a:ext>
            </a:extLst>
          </p:cNvPr>
          <p:cNvSpPr txBox="1">
            <a:spLocks noChangeArrowheads="1"/>
          </p:cNvSpPr>
          <p:nvPr/>
        </p:nvSpPr>
        <p:spPr bwMode="auto">
          <a:xfrm>
            <a:off x="601430" y="2815153"/>
            <a:ext cx="692674" cy="276999"/>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Lst>
        </p:spPr>
        <p:txBody>
          <a:bodyPr wrap="square">
            <a:spAutoFit/>
          </a:bodyPr>
          <a:lstStyle/>
          <a:p>
            <a:pPr algn="ctr"/>
            <a:r>
              <a:rPr lang="en-US" altLang="ja-JP" sz="1200" dirty="0">
                <a:solidFill>
                  <a:schemeClr val="bg1"/>
                </a:solidFill>
                <a:latin typeface="メイリオ"/>
                <a:ea typeface="メイリオ"/>
                <a:cs typeface="メイリオ"/>
              </a:rPr>
              <a:t>8TB</a:t>
            </a:r>
            <a:endParaRPr lang="ja-JP" altLang="en-US" sz="1200" dirty="0">
              <a:solidFill>
                <a:schemeClr val="bg1"/>
              </a:solidFill>
              <a:latin typeface="メイリオ"/>
              <a:ea typeface="メイリオ"/>
              <a:cs typeface="メイリオ"/>
            </a:endParaRPr>
          </a:p>
        </p:txBody>
      </p:sp>
      <p:sp>
        <p:nvSpPr>
          <p:cNvPr id="79" name="Text Box 15">
            <a:extLst>
              <a:ext uri="{FF2B5EF4-FFF2-40B4-BE49-F238E27FC236}">
                <a16:creationId xmlns:a16="http://schemas.microsoft.com/office/drawing/2014/main" id="{69215585-3878-DF85-4B22-D44DA579C4F6}"/>
              </a:ext>
            </a:extLst>
          </p:cNvPr>
          <p:cNvSpPr txBox="1">
            <a:spLocks noChangeArrowheads="1"/>
          </p:cNvSpPr>
          <p:nvPr/>
        </p:nvSpPr>
        <p:spPr bwMode="auto">
          <a:xfrm>
            <a:off x="1363015" y="2810390"/>
            <a:ext cx="692674" cy="276999"/>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Lst>
        </p:spPr>
        <p:txBody>
          <a:bodyPr wrap="square">
            <a:spAutoFit/>
          </a:bodyPr>
          <a:lstStyle/>
          <a:p>
            <a:pPr algn="ctr"/>
            <a:r>
              <a:rPr lang="en-US" altLang="ja-JP" sz="1200" dirty="0">
                <a:solidFill>
                  <a:schemeClr val="bg1"/>
                </a:solidFill>
                <a:latin typeface="メイリオ"/>
                <a:ea typeface="メイリオ"/>
                <a:cs typeface="メイリオ"/>
              </a:rPr>
              <a:t>7TB</a:t>
            </a:r>
            <a:endParaRPr lang="ja-JP" altLang="en-US" sz="1200" dirty="0">
              <a:solidFill>
                <a:schemeClr val="bg1"/>
              </a:solidFill>
              <a:latin typeface="メイリオ"/>
              <a:ea typeface="メイリオ"/>
              <a:cs typeface="メイリオ"/>
            </a:endParaRPr>
          </a:p>
        </p:txBody>
      </p:sp>
      <p:sp>
        <p:nvSpPr>
          <p:cNvPr id="80" name="Text Box 15">
            <a:extLst>
              <a:ext uri="{FF2B5EF4-FFF2-40B4-BE49-F238E27FC236}">
                <a16:creationId xmlns:a16="http://schemas.microsoft.com/office/drawing/2014/main" id="{26BAD2A1-C7CB-A3DF-CDD9-1C61153BB0BE}"/>
              </a:ext>
            </a:extLst>
          </p:cNvPr>
          <p:cNvSpPr txBox="1">
            <a:spLocks noChangeArrowheads="1"/>
          </p:cNvSpPr>
          <p:nvPr/>
        </p:nvSpPr>
        <p:spPr bwMode="auto">
          <a:xfrm>
            <a:off x="2133601" y="2815153"/>
            <a:ext cx="692674" cy="276999"/>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Lst>
        </p:spPr>
        <p:txBody>
          <a:bodyPr wrap="square">
            <a:spAutoFit/>
          </a:bodyPr>
          <a:lstStyle/>
          <a:p>
            <a:pPr algn="ctr"/>
            <a:r>
              <a:rPr lang="en-US" altLang="ja-JP" sz="1200" dirty="0">
                <a:solidFill>
                  <a:schemeClr val="bg1"/>
                </a:solidFill>
                <a:latin typeface="メイリオ"/>
                <a:ea typeface="メイリオ"/>
                <a:cs typeface="メイリオ"/>
              </a:rPr>
              <a:t>5TB</a:t>
            </a:r>
            <a:endParaRPr lang="ja-JP" altLang="en-US" sz="1200" dirty="0">
              <a:solidFill>
                <a:schemeClr val="bg1"/>
              </a:solidFill>
              <a:latin typeface="メイリオ"/>
              <a:ea typeface="メイリオ"/>
              <a:cs typeface="メイリオ"/>
            </a:endParaRPr>
          </a:p>
        </p:txBody>
      </p:sp>
      <p:sp>
        <p:nvSpPr>
          <p:cNvPr id="81" name="Text Box 7">
            <a:extLst>
              <a:ext uri="{FF2B5EF4-FFF2-40B4-BE49-F238E27FC236}">
                <a16:creationId xmlns:a16="http://schemas.microsoft.com/office/drawing/2014/main" id="{592CD284-85EC-3D53-48CC-7CBA47F87261}"/>
              </a:ext>
            </a:extLst>
          </p:cNvPr>
          <p:cNvSpPr txBox="1">
            <a:spLocks noChangeArrowheads="1"/>
          </p:cNvSpPr>
          <p:nvPr/>
        </p:nvSpPr>
        <p:spPr bwMode="auto">
          <a:xfrm>
            <a:off x="596900" y="4980544"/>
            <a:ext cx="2205794" cy="461665"/>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Lst>
        </p:spPr>
        <p:txBody>
          <a:bodyPr wrap="square">
            <a:spAutoFit/>
          </a:bodyPr>
          <a:lstStyle/>
          <a:p>
            <a:pPr algn="ctr"/>
            <a:r>
              <a:rPr lang="ja-JP" altLang="en-US" sz="1200" dirty="0">
                <a:solidFill>
                  <a:schemeClr val="bg1"/>
                </a:solidFill>
                <a:latin typeface="メイリオ"/>
                <a:ea typeface="メイリオ"/>
                <a:cs typeface="メイリオ"/>
              </a:rPr>
              <a:t>未使用領域</a:t>
            </a:r>
            <a:endParaRPr lang="en-US" altLang="ja-JP" sz="1200" dirty="0">
              <a:solidFill>
                <a:schemeClr val="bg1"/>
              </a:solidFill>
              <a:latin typeface="メイリオ"/>
              <a:ea typeface="メイリオ"/>
              <a:cs typeface="メイリオ"/>
            </a:endParaRPr>
          </a:p>
          <a:p>
            <a:pPr algn="ctr"/>
            <a:r>
              <a:rPr lang="en-US" altLang="ja-JP" sz="1200" dirty="0">
                <a:solidFill>
                  <a:schemeClr val="bg1"/>
                </a:solidFill>
                <a:latin typeface="メイリオ"/>
                <a:ea typeface="メイリオ"/>
                <a:cs typeface="メイリオ"/>
              </a:rPr>
              <a:t>20TB</a:t>
            </a:r>
            <a:endParaRPr lang="ja-JP" altLang="en-US" sz="1200" dirty="0">
              <a:solidFill>
                <a:schemeClr val="bg1"/>
              </a:solidFill>
              <a:latin typeface="メイリオ"/>
              <a:ea typeface="メイリオ"/>
              <a:cs typeface="メイリオ"/>
            </a:endParaRPr>
          </a:p>
        </p:txBody>
      </p:sp>
      <p:sp>
        <p:nvSpPr>
          <p:cNvPr id="82" name="Text Box 29">
            <a:extLst>
              <a:ext uri="{FF2B5EF4-FFF2-40B4-BE49-F238E27FC236}">
                <a16:creationId xmlns:a16="http://schemas.microsoft.com/office/drawing/2014/main" id="{159409EB-01D7-BE5B-9592-3284EA5071B6}"/>
              </a:ext>
            </a:extLst>
          </p:cNvPr>
          <p:cNvSpPr txBox="1">
            <a:spLocks noChangeArrowheads="1"/>
          </p:cNvSpPr>
          <p:nvPr/>
        </p:nvSpPr>
        <p:spPr bwMode="auto">
          <a:xfrm>
            <a:off x="457200" y="6007100"/>
            <a:ext cx="2473834" cy="40011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ja-JP" altLang="en-US" sz="2000" dirty="0">
                <a:solidFill>
                  <a:srgbClr val="800000"/>
                </a:solidFill>
                <a:latin typeface="メイリオ"/>
                <a:ea typeface="メイリオ"/>
                <a:cs typeface="メイリオ"/>
              </a:rPr>
              <a:t>ボリュームの仮想化</a:t>
            </a:r>
          </a:p>
        </p:txBody>
      </p:sp>
      <p:sp>
        <p:nvSpPr>
          <p:cNvPr id="184" name="上矢印 183">
            <a:extLst>
              <a:ext uri="{FF2B5EF4-FFF2-40B4-BE49-F238E27FC236}">
                <a16:creationId xmlns:a16="http://schemas.microsoft.com/office/drawing/2014/main" id="{106FFD98-96D1-0857-E310-7D0A89136388}"/>
              </a:ext>
            </a:extLst>
          </p:cNvPr>
          <p:cNvSpPr/>
          <p:nvPr/>
        </p:nvSpPr>
        <p:spPr>
          <a:xfrm>
            <a:off x="1316824" y="3505200"/>
            <a:ext cx="755650" cy="352843"/>
          </a:xfrm>
          <a:prstGeom prst="upArrow">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nvGrpSpPr>
          <p:cNvPr id="3" name="図形グループ 2">
            <a:extLst>
              <a:ext uri="{FF2B5EF4-FFF2-40B4-BE49-F238E27FC236}">
                <a16:creationId xmlns:a16="http://schemas.microsoft.com/office/drawing/2014/main" id="{4CDD4107-1503-B901-BB57-BD57E231031B}"/>
              </a:ext>
            </a:extLst>
          </p:cNvPr>
          <p:cNvGrpSpPr/>
          <p:nvPr/>
        </p:nvGrpSpPr>
        <p:grpSpPr>
          <a:xfrm>
            <a:off x="3077742" y="962540"/>
            <a:ext cx="2947958" cy="5444670"/>
            <a:chOff x="3077742" y="962540"/>
            <a:chExt cx="2947958" cy="5444670"/>
          </a:xfrm>
        </p:grpSpPr>
        <p:sp>
          <p:nvSpPr>
            <p:cNvPr id="83" name="AutoShape 3">
              <a:extLst>
                <a:ext uri="{FF2B5EF4-FFF2-40B4-BE49-F238E27FC236}">
                  <a16:creationId xmlns:a16="http://schemas.microsoft.com/office/drawing/2014/main" id="{7BE777F3-2BD1-A98B-299A-7F4491596814}"/>
                </a:ext>
              </a:extLst>
            </p:cNvPr>
            <p:cNvSpPr>
              <a:spLocks noChangeArrowheads="1"/>
            </p:cNvSpPr>
            <p:nvPr/>
          </p:nvSpPr>
          <p:spPr bwMode="auto">
            <a:xfrm>
              <a:off x="3335083" y="1485900"/>
              <a:ext cx="2473834" cy="2086490"/>
            </a:xfrm>
            <a:prstGeom prst="roundRect">
              <a:avLst>
                <a:gd name="adj" fmla="val 0"/>
              </a:avLst>
            </a:prstGeom>
            <a:solidFill>
              <a:schemeClr val="accent6">
                <a:lumMod val="60000"/>
                <a:lumOff val="40000"/>
              </a:schemeClr>
            </a:solidFill>
            <a:ln w="38100" algn="ctr">
              <a:noFill/>
              <a:prstDash val="sysDot"/>
              <a:round/>
              <a:headEnd/>
              <a:tailEnd/>
            </a:ln>
            <a:effectLst>
              <a:outerShdw blurRad="50800" dist="38100" dir="2700000" algn="tl" rotWithShape="0">
                <a:prstClr val="black">
                  <a:alpha val="40000"/>
                </a:prstClr>
              </a:outerShdw>
            </a:effectLst>
          </p:spPr>
          <p:txBody>
            <a:bodyPr wrap="none" anchor="ctr"/>
            <a:lstStyle/>
            <a:p>
              <a:endParaRPr lang="ja-JP" altLang="en-US">
                <a:latin typeface="メイリオ"/>
                <a:ea typeface="メイリオ"/>
                <a:cs typeface="メイリオ"/>
              </a:endParaRPr>
            </a:p>
          </p:txBody>
        </p:sp>
        <p:sp>
          <p:nvSpPr>
            <p:cNvPr id="96" name="Text Box 18">
              <a:extLst>
                <a:ext uri="{FF2B5EF4-FFF2-40B4-BE49-F238E27FC236}">
                  <a16:creationId xmlns:a16="http://schemas.microsoft.com/office/drawing/2014/main" id="{2BC036DD-D3E9-FDB0-C97A-FF4E629DF934}"/>
                </a:ext>
              </a:extLst>
            </p:cNvPr>
            <p:cNvSpPr txBox="1">
              <a:spLocks noChangeArrowheads="1"/>
            </p:cNvSpPr>
            <p:nvPr/>
          </p:nvSpPr>
          <p:spPr bwMode="auto">
            <a:xfrm>
              <a:off x="3477048" y="1587876"/>
              <a:ext cx="692674" cy="276999"/>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ja-JP" sz="1200" dirty="0">
                  <a:solidFill>
                    <a:srgbClr val="0000FF"/>
                  </a:solidFill>
                  <a:latin typeface="メイリオ"/>
                  <a:ea typeface="メイリオ"/>
                  <a:cs typeface="メイリオ"/>
                </a:rPr>
                <a:t>10TB</a:t>
              </a:r>
              <a:endParaRPr lang="ja-JP" altLang="en-US" sz="1200">
                <a:solidFill>
                  <a:srgbClr val="0000FF"/>
                </a:solidFill>
                <a:latin typeface="メイリオ"/>
                <a:ea typeface="メイリオ"/>
                <a:cs typeface="メイリオ"/>
              </a:endParaRPr>
            </a:p>
          </p:txBody>
        </p:sp>
        <p:sp>
          <p:nvSpPr>
            <p:cNvPr id="97" name="Text Box 19">
              <a:extLst>
                <a:ext uri="{FF2B5EF4-FFF2-40B4-BE49-F238E27FC236}">
                  <a16:creationId xmlns:a16="http://schemas.microsoft.com/office/drawing/2014/main" id="{86D426AD-C5CB-28B0-CCBA-120223241DBE}"/>
                </a:ext>
              </a:extLst>
            </p:cNvPr>
            <p:cNvSpPr txBox="1">
              <a:spLocks noChangeArrowheads="1"/>
            </p:cNvSpPr>
            <p:nvPr/>
          </p:nvSpPr>
          <p:spPr bwMode="auto">
            <a:xfrm>
              <a:off x="4238633" y="1587876"/>
              <a:ext cx="692674" cy="276999"/>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ja-JP" sz="1200" dirty="0">
                  <a:solidFill>
                    <a:srgbClr val="0000FF"/>
                  </a:solidFill>
                  <a:latin typeface="メイリオ"/>
                  <a:ea typeface="メイリオ"/>
                  <a:cs typeface="メイリオ"/>
                </a:rPr>
                <a:t>10TB</a:t>
              </a:r>
              <a:endParaRPr lang="ja-JP" altLang="en-US" sz="1200">
                <a:solidFill>
                  <a:srgbClr val="0000FF"/>
                </a:solidFill>
                <a:latin typeface="メイリオ"/>
                <a:ea typeface="メイリオ"/>
                <a:cs typeface="メイリオ"/>
              </a:endParaRPr>
            </a:p>
          </p:txBody>
        </p:sp>
        <p:sp>
          <p:nvSpPr>
            <p:cNvPr id="98" name="Text Box 20">
              <a:extLst>
                <a:ext uri="{FF2B5EF4-FFF2-40B4-BE49-F238E27FC236}">
                  <a16:creationId xmlns:a16="http://schemas.microsoft.com/office/drawing/2014/main" id="{4BCECEF8-364E-75C4-50AF-49BAB93FF1D0}"/>
                </a:ext>
              </a:extLst>
            </p:cNvPr>
            <p:cNvSpPr txBox="1">
              <a:spLocks noChangeArrowheads="1"/>
            </p:cNvSpPr>
            <p:nvPr/>
          </p:nvSpPr>
          <p:spPr bwMode="auto">
            <a:xfrm>
              <a:off x="5011484" y="1587876"/>
              <a:ext cx="692674" cy="276999"/>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ja-JP" sz="1200" dirty="0">
                  <a:solidFill>
                    <a:srgbClr val="0000FF"/>
                  </a:solidFill>
                  <a:latin typeface="メイリオ"/>
                  <a:ea typeface="メイリオ"/>
                  <a:cs typeface="メイリオ"/>
                </a:rPr>
                <a:t>10TB</a:t>
              </a:r>
              <a:endParaRPr lang="ja-JP" altLang="en-US" sz="1200">
                <a:solidFill>
                  <a:srgbClr val="0000FF"/>
                </a:solidFill>
                <a:latin typeface="メイリオ"/>
                <a:ea typeface="メイリオ"/>
                <a:cs typeface="メイリオ"/>
              </a:endParaRPr>
            </a:p>
          </p:txBody>
        </p:sp>
        <p:sp>
          <p:nvSpPr>
            <p:cNvPr id="99" name="Text Box 26">
              <a:extLst>
                <a:ext uri="{FF2B5EF4-FFF2-40B4-BE49-F238E27FC236}">
                  <a16:creationId xmlns:a16="http://schemas.microsoft.com/office/drawing/2014/main" id="{165350B3-2124-0B9B-1EE1-4B70DC100355}"/>
                </a:ext>
              </a:extLst>
            </p:cNvPr>
            <p:cNvSpPr txBox="1">
              <a:spLocks noChangeArrowheads="1"/>
            </p:cNvSpPr>
            <p:nvPr/>
          </p:nvSpPr>
          <p:spPr bwMode="auto">
            <a:xfrm>
              <a:off x="3335083" y="3231633"/>
              <a:ext cx="2473834" cy="338554"/>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ja-JP" altLang="en-US" sz="1600" dirty="0">
                  <a:solidFill>
                    <a:srgbClr val="0000FF"/>
                  </a:solidFill>
                  <a:latin typeface="メイリオ"/>
                  <a:ea typeface="メイリオ"/>
                  <a:cs typeface="メイリオ"/>
                </a:rPr>
                <a:t>仮想ストレージ</a:t>
              </a:r>
            </a:p>
          </p:txBody>
        </p:sp>
        <p:sp>
          <p:nvSpPr>
            <p:cNvPr id="100" name="Rectangle 28">
              <a:extLst>
                <a:ext uri="{FF2B5EF4-FFF2-40B4-BE49-F238E27FC236}">
                  <a16:creationId xmlns:a16="http://schemas.microsoft.com/office/drawing/2014/main" id="{2D13556B-04B2-6DE0-BD40-461ACA9C1825}"/>
                </a:ext>
              </a:extLst>
            </p:cNvPr>
            <p:cNvSpPr>
              <a:spLocks noChangeArrowheads="1"/>
            </p:cNvSpPr>
            <p:nvPr/>
          </p:nvSpPr>
          <p:spPr bwMode="auto">
            <a:xfrm>
              <a:off x="3077742" y="962540"/>
              <a:ext cx="2947958" cy="40011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a:spcBef>
                  <a:spcPct val="50000"/>
                </a:spcBef>
              </a:pPr>
              <a:r>
                <a:rPr lang="ja-JP" altLang="en-US" sz="2000" dirty="0">
                  <a:solidFill>
                    <a:schemeClr val="tx1">
                      <a:lumMod val="50000"/>
                      <a:lumOff val="50000"/>
                    </a:schemeClr>
                  </a:solidFill>
                  <a:latin typeface="メイリオ"/>
                  <a:ea typeface="メイリオ"/>
                  <a:cs typeface="メイリオ"/>
                </a:rPr>
                <a:t>シンプロビジョニング</a:t>
              </a:r>
            </a:p>
          </p:txBody>
        </p:sp>
        <p:sp>
          <p:nvSpPr>
            <p:cNvPr id="101" name="AutoShape 3">
              <a:extLst>
                <a:ext uri="{FF2B5EF4-FFF2-40B4-BE49-F238E27FC236}">
                  <a16:creationId xmlns:a16="http://schemas.microsoft.com/office/drawing/2014/main" id="{BFD1CD3F-CAE4-E724-EA0B-28686B75FED5}"/>
                </a:ext>
              </a:extLst>
            </p:cNvPr>
            <p:cNvSpPr>
              <a:spLocks noChangeArrowheads="1"/>
            </p:cNvSpPr>
            <p:nvPr/>
          </p:nvSpPr>
          <p:spPr bwMode="auto">
            <a:xfrm>
              <a:off x="3335083" y="3793093"/>
              <a:ext cx="2473834" cy="2049463"/>
            </a:xfrm>
            <a:prstGeom prst="roundRect">
              <a:avLst>
                <a:gd name="adj" fmla="val 0"/>
              </a:avLst>
            </a:prstGeom>
            <a:solidFill>
              <a:schemeClr val="accent5">
                <a:lumMod val="20000"/>
                <a:lumOff val="80000"/>
              </a:schemeClr>
            </a:solidFill>
            <a:ln w="38100" algn="ctr">
              <a:noFill/>
              <a:prstDash val="sysDot"/>
              <a:round/>
              <a:headEnd/>
              <a:tailEnd/>
            </a:ln>
            <a:effectLst>
              <a:outerShdw blurRad="50800" dist="38100" dir="2700000" algn="tl" rotWithShape="0">
                <a:prstClr val="black">
                  <a:alpha val="40000"/>
                </a:prstClr>
              </a:outerShdw>
            </a:effectLst>
          </p:spPr>
          <p:txBody>
            <a:bodyPr wrap="none" anchor="ctr"/>
            <a:lstStyle/>
            <a:p>
              <a:endParaRPr lang="ja-JP" altLang="en-US">
                <a:latin typeface="メイリオ"/>
                <a:ea typeface="メイリオ"/>
                <a:cs typeface="メイリオ"/>
              </a:endParaRPr>
            </a:p>
          </p:txBody>
        </p:sp>
        <p:sp>
          <p:nvSpPr>
            <p:cNvPr id="102" name="AutoShape 5">
              <a:extLst>
                <a:ext uri="{FF2B5EF4-FFF2-40B4-BE49-F238E27FC236}">
                  <a16:creationId xmlns:a16="http://schemas.microsoft.com/office/drawing/2014/main" id="{8D9BD144-2184-93E7-9FA8-859FAE59AFB9}"/>
                </a:ext>
              </a:extLst>
            </p:cNvPr>
            <p:cNvSpPr>
              <a:spLocks noChangeArrowheads="1"/>
            </p:cNvSpPr>
            <p:nvPr/>
          </p:nvSpPr>
          <p:spPr bwMode="auto">
            <a:xfrm>
              <a:off x="3474783" y="4548030"/>
              <a:ext cx="2216675" cy="913526"/>
            </a:xfrm>
            <a:prstGeom prst="can">
              <a:avLst>
                <a:gd name="adj" fmla="val 33564"/>
              </a:avLst>
            </a:prstGeom>
            <a:solidFill>
              <a:srgbClr val="BFBFBF"/>
            </a:solidFill>
            <a:ln w="12700" cmpd="sng">
              <a:solidFill>
                <a:schemeClr val="tx1">
                  <a:lumMod val="65000"/>
                  <a:lumOff val="35000"/>
                </a:schemeClr>
              </a:solidFill>
              <a:prstDash val="sysDash"/>
              <a:round/>
              <a:headEnd/>
              <a:tailEnd/>
            </a:ln>
            <a:effectLst/>
          </p:spPr>
          <p:txBody>
            <a:bodyPr wrap="none" anchor="ctr"/>
            <a:lstStyle/>
            <a:p>
              <a:endParaRPr lang="ja-JP" altLang="en-US" sz="800">
                <a:latin typeface="メイリオ"/>
                <a:ea typeface="メイリオ"/>
                <a:cs typeface="メイリオ"/>
              </a:endParaRPr>
            </a:p>
          </p:txBody>
        </p:sp>
        <p:sp>
          <p:nvSpPr>
            <p:cNvPr id="103" name="AutoShape 6">
              <a:extLst>
                <a:ext uri="{FF2B5EF4-FFF2-40B4-BE49-F238E27FC236}">
                  <a16:creationId xmlns:a16="http://schemas.microsoft.com/office/drawing/2014/main" id="{E5B13288-DA77-38F3-7D4D-689DEB66A36F}"/>
                </a:ext>
              </a:extLst>
            </p:cNvPr>
            <p:cNvSpPr>
              <a:spLocks noChangeArrowheads="1"/>
            </p:cNvSpPr>
            <p:nvPr/>
          </p:nvSpPr>
          <p:spPr bwMode="auto">
            <a:xfrm>
              <a:off x="3477048" y="4166157"/>
              <a:ext cx="2205794" cy="674688"/>
            </a:xfrm>
            <a:prstGeom prst="can">
              <a:avLst>
                <a:gd name="adj" fmla="val 49403"/>
              </a:avLst>
            </a:prstGeom>
            <a:solidFill>
              <a:srgbClr val="0000FF"/>
            </a:solidFill>
            <a:ln w="12700" cmpd="sng">
              <a:solidFill>
                <a:schemeClr val="bg1"/>
              </a:solidFill>
              <a:round/>
              <a:headEnd/>
              <a:tailEnd/>
            </a:ln>
            <a:effectLst/>
          </p:spPr>
          <p:txBody>
            <a:bodyPr wrap="none" anchor="ctr"/>
            <a:lstStyle/>
            <a:p>
              <a:endParaRPr lang="ja-JP" altLang="en-US" sz="800">
                <a:latin typeface="メイリオ"/>
                <a:ea typeface="メイリオ"/>
                <a:cs typeface="メイリオ"/>
              </a:endParaRPr>
            </a:p>
          </p:txBody>
        </p:sp>
        <p:sp>
          <p:nvSpPr>
            <p:cNvPr id="104" name="Text Box 7">
              <a:extLst>
                <a:ext uri="{FF2B5EF4-FFF2-40B4-BE49-F238E27FC236}">
                  <a16:creationId xmlns:a16="http://schemas.microsoft.com/office/drawing/2014/main" id="{C9C1DDBA-F200-11EA-8326-C9B74E2906AD}"/>
                </a:ext>
              </a:extLst>
            </p:cNvPr>
            <p:cNvSpPr txBox="1">
              <a:spLocks noChangeArrowheads="1"/>
            </p:cNvSpPr>
            <p:nvPr/>
          </p:nvSpPr>
          <p:spPr bwMode="auto">
            <a:xfrm>
              <a:off x="3477049" y="4548030"/>
              <a:ext cx="2205794" cy="276999"/>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Lst>
          </p:spPr>
          <p:txBody>
            <a:bodyPr wrap="square">
              <a:spAutoFit/>
            </a:bodyPr>
            <a:lstStyle/>
            <a:p>
              <a:pPr algn="ctr"/>
              <a:r>
                <a:rPr lang="en-US" altLang="ja-JP" sz="1200" dirty="0">
                  <a:solidFill>
                    <a:schemeClr val="bg1"/>
                  </a:solidFill>
                  <a:latin typeface="メイリオ"/>
                  <a:ea typeface="メイリオ"/>
                  <a:cs typeface="メイリオ"/>
                </a:rPr>
                <a:t>10TB</a:t>
              </a:r>
              <a:endParaRPr lang="ja-JP" altLang="en-US" sz="1200" dirty="0">
                <a:solidFill>
                  <a:schemeClr val="bg1"/>
                </a:solidFill>
                <a:latin typeface="メイリオ"/>
                <a:ea typeface="メイリオ"/>
                <a:cs typeface="メイリオ"/>
              </a:endParaRPr>
            </a:p>
          </p:txBody>
        </p:sp>
        <p:sp>
          <p:nvSpPr>
            <p:cNvPr id="105" name="Text Box 8">
              <a:extLst>
                <a:ext uri="{FF2B5EF4-FFF2-40B4-BE49-F238E27FC236}">
                  <a16:creationId xmlns:a16="http://schemas.microsoft.com/office/drawing/2014/main" id="{632459BF-E8C5-949E-E62A-C0ED1E081DBA}"/>
                </a:ext>
              </a:extLst>
            </p:cNvPr>
            <p:cNvSpPr txBox="1">
              <a:spLocks noChangeArrowheads="1"/>
            </p:cNvSpPr>
            <p:nvPr/>
          </p:nvSpPr>
          <p:spPr bwMode="auto">
            <a:xfrm>
              <a:off x="3477048" y="4233964"/>
              <a:ext cx="2205794" cy="215444"/>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Lst>
          </p:spPr>
          <p:txBody>
            <a:bodyPr wrap="square">
              <a:spAutoFit/>
            </a:bodyPr>
            <a:lstStyle/>
            <a:p>
              <a:pPr algn="ctr"/>
              <a:r>
                <a:rPr lang="ja-JP" altLang="en-US" sz="800" dirty="0">
                  <a:solidFill>
                    <a:schemeClr val="bg1"/>
                  </a:solidFill>
                  <a:latin typeface="メイリオ"/>
                  <a:ea typeface="メイリオ"/>
                  <a:cs typeface="メイリオ"/>
                </a:rPr>
                <a:t>実データ</a:t>
              </a:r>
            </a:p>
          </p:txBody>
        </p:sp>
        <p:sp>
          <p:nvSpPr>
            <p:cNvPr id="106" name="Text Box 19">
              <a:extLst>
                <a:ext uri="{FF2B5EF4-FFF2-40B4-BE49-F238E27FC236}">
                  <a16:creationId xmlns:a16="http://schemas.microsoft.com/office/drawing/2014/main" id="{D7E9E789-E90B-C839-1BDD-E7CA89426CFD}"/>
                </a:ext>
              </a:extLst>
            </p:cNvPr>
            <p:cNvSpPr txBox="1">
              <a:spLocks noChangeArrowheads="1"/>
            </p:cNvSpPr>
            <p:nvPr/>
          </p:nvSpPr>
          <p:spPr bwMode="auto">
            <a:xfrm>
              <a:off x="4238633" y="3858043"/>
              <a:ext cx="692674" cy="276999"/>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ja-JP" sz="1200" dirty="0">
                  <a:solidFill>
                    <a:srgbClr val="0000FF"/>
                  </a:solidFill>
                  <a:latin typeface="メイリオ"/>
                  <a:ea typeface="メイリオ"/>
                  <a:cs typeface="メイリオ"/>
                </a:rPr>
                <a:t>30TB</a:t>
              </a:r>
              <a:endParaRPr lang="ja-JP" altLang="en-US" sz="1200" dirty="0">
                <a:solidFill>
                  <a:srgbClr val="0000FF"/>
                </a:solidFill>
                <a:latin typeface="メイリオ"/>
                <a:ea typeface="メイリオ"/>
                <a:cs typeface="メイリオ"/>
              </a:endParaRPr>
            </a:p>
          </p:txBody>
        </p:sp>
        <p:sp>
          <p:nvSpPr>
            <p:cNvPr id="107" name="Text Box 26">
              <a:extLst>
                <a:ext uri="{FF2B5EF4-FFF2-40B4-BE49-F238E27FC236}">
                  <a16:creationId xmlns:a16="http://schemas.microsoft.com/office/drawing/2014/main" id="{0608E469-6B66-3867-902D-D91915020637}"/>
                </a:ext>
              </a:extLst>
            </p:cNvPr>
            <p:cNvSpPr txBox="1">
              <a:spLocks noChangeArrowheads="1"/>
            </p:cNvSpPr>
            <p:nvPr/>
          </p:nvSpPr>
          <p:spPr bwMode="auto">
            <a:xfrm>
              <a:off x="3149600" y="5501800"/>
              <a:ext cx="2876100" cy="307777"/>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ja-JP" altLang="en-US" sz="1400" dirty="0">
                  <a:solidFill>
                    <a:srgbClr val="0000FF"/>
                  </a:solidFill>
                  <a:latin typeface="メイリオ"/>
                  <a:ea typeface="メイリオ"/>
                  <a:cs typeface="メイリオ"/>
                </a:rPr>
                <a:t>ストレージ（ハードウェア）</a:t>
              </a:r>
            </a:p>
          </p:txBody>
        </p:sp>
        <p:sp>
          <p:nvSpPr>
            <p:cNvPr id="111" name="Text Box 7">
              <a:extLst>
                <a:ext uri="{FF2B5EF4-FFF2-40B4-BE49-F238E27FC236}">
                  <a16:creationId xmlns:a16="http://schemas.microsoft.com/office/drawing/2014/main" id="{DBA2B5F9-8FEF-0F70-D0A2-4A81C69D718C}"/>
                </a:ext>
              </a:extLst>
            </p:cNvPr>
            <p:cNvSpPr txBox="1">
              <a:spLocks noChangeArrowheads="1"/>
            </p:cNvSpPr>
            <p:nvPr/>
          </p:nvSpPr>
          <p:spPr bwMode="auto">
            <a:xfrm>
              <a:off x="3474783" y="4980544"/>
              <a:ext cx="2205794" cy="276999"/>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Lst>
          </p:spPr>
          <p:txBody>
            <a:bodyPr wrap="square">
              <a:spAutoFit/>
            </a:bodyPr>
            <a:lstStyle/>
            <a:p>
              <a:pPr algn="ctr"/>
              <a:endParaRPr lang="ja-JP" altLang="en-US" sz="1200" dirty="0">
                <a:solidFill>
                  <a:schemeClr val="bg1"/>
                </a:solidFill>
                <a:latin typeface="メイリオ"/>
                <a:ea typeface="メイリオ"/>
                <a:cs typeface="メイリオ"/>
              </a:endParaRPr>
            </a:p>
          </p:txBody>
        </p:sp>
        <p:sp>
          <p:nvSpPr>
            <p:cNvPr id="112" name="Text Box 29">
              <a:extLst>
                <a:ext uri="{FF2B5EF4-FFF2-40B4-BE49-F238E27FC236}">
                  <a16:creationId xmlns:a16="http://schemas.microsoft.com/office/drawing/2014/main" id="{22BAE0B3-7E1D-0319-B3E1-757DFFC99D16}"/>
                </a:ext>
              </a:extLst>
            </p:cNvPr>
            <p:cNvSpPr txBox="1">
              <a:spLocks noChangeArrowheads="1"/>
            </p:cNvSpPr>
            <p:nvPr/>
          </p:nvSpPr>
          <p:spPr bwMode="auto">
            <a:xfrm>
              <a:off x="3335083" y="6007100"/>
              <a:ext cx="2473834" cy="40011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ja-JP" altLang="en-US" sz="2000" dirty="0">
                  <a:solidFill>
                    <a:srgbClr val="800000"/>
                  </a:solidFill>
                  <a:latin typeface="メイリオ"/>
                  <a:ea typeface="メイリオ"/>
                  <a:cs typeface="メイリオ"/>
                </a:rPr>
                <a:t>容量の仮想化</a:t>
              </a:r>
            </a:p>
          </p:txBody>
        </p:sp>
        <p:sp>
          <p:nvSpPr>
            <p:cNvPr id="113" name="Text Box 7">
              <a:extLst>
                <a:ext uri="{FF2B5EF4-FFF2-40B4-BE49-F238E27FC236}">
                  <a16:creationId xmlns:a16="http://schemas.microsoft.com/office/drawing/2014/main" id="{901E49F8-90AB-3513-1DC4-1605EC38E96D}"/>
                </a:ext>
              </a:extLst>
            </p:cNvPr>
            <p:cNvSpPr txBox="1">
              <a:spLocks noChangeArrowheads="1"/>
            </p:cNvSpPr>
            <p:nvPr/>
          </p:nvSpPr>
          <p:spPr bwMode="auto">
            <a:xfrm>
              <a:off x="3469103" y="4980544"/>
              <a:ext cx="2205794" cy="461665"/>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Lst>
          </p:spPr>
          <p:txBody>
            <a:bodyPr wrap="square">
              <a:spAutoFit/>
            </a:bodyPr>
            <a:lstStyle/>
            <a:p>
              <a:pPr algn="ctr"/>
              <a:r>
                <a:rPr lang="ja-JP" altLang="en-US" sz="1200" dirty="0">
                  <a:solidFill>
                    <a:schemeClr val="bg1"/>
                  </a:solidFill>
                  <a:latin typeface="メイリオ"/>
                  <a:ea typeface="メイリオ"/>
                  <a:cs typeface="メイリオ"/>
                </a:rPr>
                <a:t>未使用領域</a:t>
              </a:r>
              <a:endParaRPr lang="en-US" altLang="ja-JP" sz="1200" dirty="0">
                <a:solidFill>
                  <a:schemeClr val="bg1"/>
                </a:solidFill>
                <a:latin typeface="メイリオ"/>
                <a:ea typeface="メイリオ"/>
                <a:cs typeface="メイリオ"/>
              </a:endParaRPr>
            </a:p>
            <a:p>
              <a:pPr algn="ctr"/>
              <a:r>
                <a:rPr lang="en-US" altLang="ja-JP" sz="1200" dirty="0">
                  <a:solidFill>
                    <a:schemeClr val="bg1"/>
                  </a:solidFill>
                  <a:latin typeface="メイリオ"/>
                  <a:ea typeface="メイリオ"/>
                  <a:cs typeface="メイリオ"/>
                </a:rPr>
                <a:t>0TB</a:t>
              </a:r>
              <a:endParaRPr lang="ja-JP" altLang="en-US" sz="1200" dirty="0">
                <a:solidFill>
                  <a:schemeClr val="bg1"/>
                </a:solidFill>
                <a:latin typeface="メイリオ"/>
                <a:ea typeface="メイリオ"/>
                <a:cs typeface="メイリオ"/>
              </a:endParaRPr>
            </a:p>
          </p:txBody>
        </p:sp>
        <p:sp>
          <p:nvSpPr>
            <p:cNvPr id="114" name="四角形吹き出し 113">
              <a:extLst>
                <a:ext uri="{FF2B5EF4-FFF2-40B4-BE49-F238E27FC236}">
                  <a16:creationId xmlns:a16="http://schemas.microsoft.com/office/drawing/2014/main" id="{58CBB285-F4C1-6031-59D6-D24C98EC498C}"/>
                </a:ext>
              </a:extLst>
            </p:cNvPr>
            <p:cNvSpPr/>
            <p:nvPr/>
          </p:nvSpPr>
          <p:spPr>
            <a:xfrm>
              <a:off x="3149600" y="4889500"/>
              <a:ext cx="882650" cy="425450"/>
            </a:xfrm>
            <a:prstGeom prst="wedgeRectCallout">
              <a:avLst>
                <a:gd name="adj1" fmla="val 66937"/>
                <a:gd name="adj2" fmla="val -30037"/>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a:solidFill>
                    <a:srgbClr val="FFFFFF"/>
                  </a:solidFill>
                  <a:latin typeface="メイリオ"/>
                  <a:ea typeface="メイリオ"/>
                  <a:cs typeface="メイリオ"/>
                </a:rPr>
                <a:t>必要な時に</a:t>
              </a:r>
              <a:endParaRPr kumimoji="1" lang="en-US" altLang="ja-JP" sz="1000" dirty="0">
                <a:solidFill>
                  <a:srgbClr val="FFFFFF"/>
                </a:solidFill>
                <a:latin typeface="メイリオ"/>
                <a:ea typeface="メイリオ"/>
                <a:cs typeface="メイリオ"/>
              </a:endParaRPr>
            </a:p>
            <a:p>
              <a:pPr algn="ctr"/>
              <a:r>
                <a:rPr kumimoji="1" lang="ja-JP" altLang="en-US" sz="1000" dirty="0">
                  <a:solidFill>
                    <a:srgbClr val="FFFFFF"/>
                  </a:solidFill>
                  <a:latin typeface="メイリオ"/>
                  <a:ea typeface="メイリオ"/>
                  <a:cs typeface="メイリオ"/>
                </a:rPr>
                <a:t>追加</a:t>
              </a:r>
            </a:p>
          </p:txBody>
        </p:sp>
        <p:sp>
          <p:nvSpPr>
            <p:cNvPr id="115" name="AutoShape 5">
              <a:extLst>
                <a:ext uri="{FF2B5EF4-FFF2-40B4-BE49-F238E27FC236}">
                  <a16:creationId xmlns:a16="http://schemas.microsoft.com/office/drawing/2014/main" id="{5F93F9A3-5D60-6740-FD8E-F00F01DB935B}"/>
                </a:ext>
              </a:extLst>
            </p:cNvPr>
            <p:cNvSpPr>
              <a:spLocks noChangeArrowheads="1"/>
            </p:cNvSpPr>
            <p:nvPr/>
          </p:nvSpPr>
          <p:spPr bwMode="auto">
            <a:xfrm>
              <a:off x="3469103" y="2230953"/>
              <a:ext cx="692674" cy="960436"/>
            </a:xfrm>
            <a:prstGeom prst="can">
              <a:avLst>
                <a:gd name="adj" fmla="val 31883"/>
              </a:avLst>
            </a:prstGeom>
            <a:solidFill>
              <a:schemeClr val="tx2">
                <a:lumMod val="40000"/>
                <a:lumOff val="60000"/>
              </a:schemeClr>
            </a:solidFill>
            <a:ln w="12700" cmpd="sng">
              <a:solidFill>
                <a:schemeClr val="bg1"/>
              </a:solidFill>
              <a:round/>
              <a:headEnd/>
              <a:tailEnd/>
            </a:ln>
            <a:effectLst/>
          </p:spPr>
          <p:txBody>
            <a:bodyPr wrap="none" anchor="ctr"/>
            <a:lstStyle/>
            <a:p>
              <a:endParaRPr lang="ja-JP" altLang="en-US" sz="1200">
                <a:latin typeface="メイリオ"/>
                <a:ea typeface="メイリオ"/>
                <a:cs typeface="メイリオ"/>
              </a:endParaRPr>
            </a:p>
          </p:txBody>
        </p:sp>
        <p:sp>
          <p:nvSpPr>
            <p:cNvPr id="116" name="AutoShape 6">
              <a:extLst>
                <a:ext uri="{FF2B5EF4-FFF2-40B4-BE49-F238E27FC236}">
                  <a16:creationId xmlns:a16="http://schemas.microsoft.com/office/drawing/2014/main" id="{89C3DD15-1675-2C52-C88B-3FA5CBADA0A1}"/>
                </a:ext>
              </a:extLst>
            </p:cNvPr>
            <p:cNvSpPr>
              <a:spLocks noChangeArrowheads="1"/>
            </p:cNvSpPr>
            <p:nvPr/>
          </p:nvSpPr>
          <p:spPr bwMode="auto">
            <a:xfrm>
              <a:off x="3469103" y="1895990"/>
              <a:ext cx="692674" cy="533400"/>
            </a:xfrm>
            <a:prstGeom prst="can">
              <a:avLst>
                <a:gd name="adj" fmla="val 49403"/>
              </a:avLst>
            </a:prstGeom>
            <a:solidFill>
              <a:srgbClr val="0000FF"/>
            </a:solidFill>
            <a:ln w="12700" cmpd="sng">
              <a:solidFill>
                <a:schemeClr val="bg1"/>
              </a:solidFill>
              <a:round/>
              <a:headEnd/>
              <a:tailEnd/>
            </a:ln>
            <a:effectLst/>
          </p:spPr>
          <p:txBody>
            <a:bodyPr wrap="none" anchor="ctr"/>
            <a:lstStyle/>
            <a:p>
              <a:endParaRPr lang="ja-JP" altLang="en-US" sz="800">
                <a:latin typeface="メイリオ"/>
                <a:ea typeface="メイリオ"/>
                <a:cs typeface="メイリオ"/>
              </a:endParaRPr>
            </a:p>
          </p:txBody>
        </p:sp>
        <p:sp>
          <p:nvSpPr>
            <p:cNvPr id="117" name="Text Box 7">
              <a:extLst>
                <a:ext uri="{FF2B5EF4-FFF2-40B4-BE49-F238E27FC236}">
                  <a16:creationId xmlns:a16="http://schemas.microsoft.com/office/drawing/2014/main" id="{228B32B8-74D8-91A0-CD33-2F07A7C12F0E}"/>
                </a:ext>
              </a:extLst>
            </p:cNvPr>
            <p:cNvSpPr txBox="1">
              <a:spLocks noChangeArrowheads="1"/>
            </p:cNvSpPr>
            <p:nvPr/>
          </p:nvSpPr>
          <p:spPr bwMode="auto">
            <a:xfrm>
              <a:off x="3469103" y="2154753"/>
              <a:ext cx="692674" cy="276999"/>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Lst>
          </p:spPr>
          <p:txBody>
            <a:bodyPr wrap="square">
              <a:spAutoFit/>
            </a:bodyPr>
            <a:lstStyle/>
            <a:p>
              <a:pPr algn="ctr"/>
              <a:r>
                <a:rPr lang="en-US" altLang="ja-JP" sz="1200" dirty="0">
                  <a:solidFill>
                    <a:schemeClr val="bg1"/>
                  </a:solidFill>
                  <a:latin typeface="メイリオ"/>
                  <a:ea typeface="メイリオ"/>
                  <a:cs typeface="メイリオ"/>
                </a:rPr>
                <a:t>2TB</a:t>
              </a:r>
              <a:endParaRPr lang="ja-JP" altLang="en-US" sz="1200" dirty="0">
                <a:solidFill>
                  <a:schemeClr val="bg1"/>
                </a:solidFill>
                <a:latin typeface="メイリオ"/>
                <a:ea typeface="メイリオ"/>
                <a:cs typeface="メイリオ"/>
              </a:endParaRPr>
            </a:p>
          </p:txBody>
        </p:sp>
        <p:sp>
          <p:nvSpPr>
            <p:cNvPr id="118" name="Text Box 8">
              <a:extLst>
                <a:ext uri="{FF2B5EF4-FFF2-40B4-BE49-F238E27FC236}">
                  <a16:creationId xmlns:a16="http://schemas.microsoft.com/office/drawing/2014/main" id="{7D8B6AC9-2594-E7CC-A31F-F51CF443D810}"/>
                </a:ext>
              </a:extLst>
            </p:cNvPr>
            <p:cNvSpPr txBox="1">
              <a:spLocks noChangeArrowheads="1"/>
            </p:cNvSpPr>
            <p:nvPr/>
          </p:nvSpPr>
          <p:spPr bwMode="auto">
            <a:xfrm>
              <a:off x="3475453" y="1915040"/>
              <a:ext cx="692674" cy="215444"/>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Lst>
          </p:spPr>
          <p:txBody>
            <a:bodyPr wrap="square">
              <a:spAutoFit/>
            </a:bodyPr>
            <a:lstStyle/>
            <a:p>
              <a:pPr algn="ctr"/>
              <a:r>
                <a:rPr lang="ja-JP" altLang="en-US" sz="800" dirty="0">
                  <a:solidFill>
                    <a:schemeClr val="bg1"/>
                  </a:solidFill>
                  <a:latin typeface="メイリオ"/>
                  <a:ea typeface="メイリオ"/>
                  <a:cs typeface="メイリオ"/>
                </a:rPr>
                <a:t>実データ</a:t>
              </a:r>
            </a:p>
          </p:txBody>
        </p:sp>
        <p:sp>
          <p:nvSpPr>
            <p:cNvPr id="119" name="AutoShape 9">
              <a:extLst>
                <a:ext uri="{FF2B5EF4-FFF2-40B4-BE49-F238E27FC236}">
                  <a16:creationId xmlns:a16="http://schemas.microsoft.com/office/drawing/2014/main" id="{65FD7C3F-E84C-ACD5-5B74-3D741F0A4C17}"/>
                </a:ext>
              </a:extLst>
            </p:cNvPr>
            <p:cNvSpPr>
              <a:spLocks noChangeArrowheads="1"/>
            </p:cNvSpPr>
            <p:nvPr/>
          </p:nvSpPr>
          <p:spPr bwMode="auto">
            <a:xfrm>
              <a:off x="4230688" y="2329218"/>
              <a:ext cx="692674" cy="862171"/>
            </a:xfrm>
            <a:prstGeom prst="can">
              <a:avLst>
                <a:gd name="adj" fmla="val 30966"/>
              </a:avLst>
            </a:prstGeom>
            <a:solidFill>
              <a:schemeClr val="tx2">
                <a:lumMod val="40000"/>
                <a:lumOff val="60000"/>
              </a:schemeClr>
            </a:solidFill>
            <a:ln w="12700" cmpd="sng">
              <a:solidFill>
                <a:schemeClr val="bg1"/>
              </a:solidFill>
              <a:round/>
              <a:headEnd/>
              <a:tailEnd/>
            </a:ln>
            <a:effectLst/>
          </p:spPr>
          <p:txBody>
            <a:bodyPr wrap="none" anchor="ctr"/>
            <a:lstStyle/>
            <a:p>
              <a:endParaRPr lang="ja-JP" altLang="en-US" sz="1200">
                <a:latin typeface="メイリオ"/>
                <a:ea typeface="メイリオ"/>
                <a:cs typeface="メイリオ"/>
              </a:endParaRPr>
            </a:p>
          </p:txBody>
        </p:sp>
        <p:sp>
          <p:nvSpPr>
            <p:cNvPr id="120" name="AutoShape 10">
              <a:extLst>
                <a:ext uri="{FF2B5EF4-FFF2-40B4-BE49-F238E27FC236}">
                  <a16:creationId xmlns:a16="http://schemas.microsoft.com/office/drawing/2014/main" id="{3BF56021-EADF-F3C0-611A-36157141E14F}"/>
                </a:ext>
              </a:extLst>
            </p:cNvPr>
            <p:cNvSpPr>
              <a:spLocks noChangeArrowheads="1"/>
            </p:cNvSpPr>
            <p:nvPr/>
          </p:nvSpPr>
          <p:spPr bwMode="auto">
            <a:xfrm>
              <a:off x="4230688" y="1895990"/>
              <a:ext cx="692674" cy="631310"/>
            </a:xfrm>
            <a:prstGeom prst="can">
              <a:avLst>
                <a:gd name="adj" fmla="val 38889"/>
              </a:avLst>
            </a:prstGeom>
            <a:solidFill>
              <a:srgbClr val="0000FF"/>
            </a:solidFill>
            <a:ln w="12700" cmpd="sng">
              <a:solidFill>
                <a:schemeClr val="bg1"/>
              </a:solidFill>
              <a:round/>
              <a:headEnd/>
              <a:tailEnd/>
            </a:ln>
            <a:effectLst/>
          </p:spPr>
          <p:txBody>
            <a:bodyPr wrap="none" anchor="ctr"/>
            <a:lstStyle/>
            <a:p>
              <a:endParaRPr lang="ja-JP" altLang="en-US" sz="800">
                <a:latin typeface="メイリオ"/>
                <a:ea typeface="メイリオ"/>
                <a:cs typeface="メイリオ"/>
              </a:endParaRPr>
            </a:p>
          </p:txBody>
        </p:sp>
        <p:sp>
          <p:nvSpPr>
            <p:cNvPr id="121" name="Text Box 11">
              <a:extLst>
                <a:ext uri="{FF2B5EF4-FFF2-40B4-BE49-F238E27FC236}">
                  <a16:creationId xmlns:a16="http://schemas.microsoft.com/office/drawing/2014/main" id="{E5BE72D7-8DF8-2E8C-2CD9-EF6D4BBAB4B6}"/>
                </a:ext>
              </a:extLst>
            </p:cNvPr>
            <p:cNvSpPr txBox="1">
              <a:spLocks noChangeArrowheads="1"/>
            </p:cNvSpPr>
            <p:nvPr/>
          </p:nvSpPr>
          <p:spPr bwMode="auto">
            <a:xfrm>
              <a:off x="4236288" y="2154752"/>
              <a:ext cx="658551" cy="276999"/>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Lst>
          </p:spPr>
          <p:txBody>
            <a:bodyPr wrap="square">
              <a:spAutoFit/>
            </a:bodyPr>
            <a:lstStyle/>
            <a:p>
              <a:pPr algn="ctr"/>
              <a:r>
                <a:rPr lang="en-US" altLang="ja-JP" sz="1200" dirty="0">
                  <a:solidFill>
                    <a:schemeClr val="bg1"/>
                  </a:solidFill>
                  <a:latin typeface="メイリオ"/>
                  <a:ea typeface="メイリオ"/>
                  <a:cs typeface="メイリオ"/>
                </a:rPr>
                <a:t>3TB</a:t>
              </a:r>
              <a:endParaRPr lang="ja-JP" altLang="en-US" sz="1200" dirty="0">
                <a:solidFill>
                  <a:schemeClr val="bg1"/>
                </a:solidFill>
                <a:latin typeface="メイリオ"/>
                <a:ea typeface="メイリオ"/>
                <a:cs typeface="メイリオ"/>
              </a:endParaRPr>
            </a:p>
          </p:txBody>
        </p:sp>
        <p:sp>
          <p:nvSpPr>
            <p:cNvPr id="122" name="Text Box 12">
              <a:extLst>
                <a:ext uri="{FF2B5EF4-FFF2-40B4-BE49-F238E27FC236}">
                  <a16:creationId xmlns:a16="http://schemas.microsoft.com/office/drawing/2014/main" id="{C16C060A-50B6-C425-D2FA-C8AEDBEEDFD9}"/>
                </a:ext>
              </a:extLst>
            </p:cNvPr>
            <p:cNvSpPr txBox="1">
              <a:spLocks noChangeArrowheads="1"/>
            </p:cNvSpPr>
            <p:nvPr/>
          </p:nvSpPr>
          <p:spPr bwMode="auto">
            <a:xfrm>
              <a:off x="4237038" y="1915040"/>
              <a:ext cx="692674" cy="215444"/>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Lst>
          </p:spPr>
          <p:txBody>
            <a:bodyPr wrap="square">
              <a:spAutoFit/>
            </a:bodyPr>
            <a:lstStyle/>
            <a:p>
              <a:pPr algn="ctr"/>
              <a:r>
                <a:rPr lang="ja-JP" altLang="en-US" sz="800" dirty="0">
                  <a:solidFill>
                    <a:schemeClr val="bg1"/>
                  </a:solidFill>
                  <a:latin typeface="メイリオ"/>
                  <a:ea typeface="メイリオ"/>
                  <a:cs typeface="メイリオ"/>
                </a:rPr>
                <a:t>実データ</a:t>
              </a:r>
            </a:p>
          </p:txBody>
        </p:sp>
        <p:sp>
          <p:nvSpPr>
            <p:cNvPr id="123" name="AutoShape 13">
              <a:extLst>
                <a:ext uri="{FF2B5EF4-FFF2-40B4-BE49-F238E27FC236}">
                  <a16:creationId xmlns:a16="http://schemas.microsoft.com/office/drawing/2014/main" id="{255C14B8-F223-C0DA-7A1B-173FF84BDAA3}"/>
                </a:ext>
              </a:extLst>
            </p:cNvPr>
            <p:cNvSpPr>
              <a:spLocks noChangeArrowheads="1"/>
            </p:cNvSpPr>
            <p:nvPr/>
          </p:nvSpPr>
          <p:spPr bwMode="auto">
            <a:xfrm>
              <a:off x="4984489" y="2400974"/>
              <a:ext cx="692674" cy="790416"/>
            </a:xfrm>
            <a:prstGeom prst="can">
              <a:avLst>
                <a:gd name="adj" fmla="val 33717"/>
              </a:avLst>
            </a:prstGeom>
            <a:solidFill>
              <a:schemeClr val="tx2">
                <a:lumMod val="40000"/>
                <a:lumOff val="60000"/>
              </a:schemeClr>
            </a:solidFill>
            <a:ln w="12700" cmpd="sng">
              <a:solidFill>
                <a:schemeClr val="bg1"/>
              </a:solidFill>
              <a:round/>
              <a:headEnd/>
              <a:tailEnd/>
            </a:ln>
            <a:effectLst/>
          </p:spPr>
          <p:txBody>
            <a:bodyPr wrap="none" anchor="ctr"/>
            <a:lstStyle/>
            <a:p>
              <a:endParaRPr lang="ja-JP" altLang="en-US" sz="1200">
                <a:latin typeface="メイリオ"/>
                <a:ea typeface="メイリオ"/>
                <a:cs typeface="メイリオ"/>
              </a:endParaRPr>
            </a:p>
          </p:txBody>
        </p:sp>
        <p:sp>
          <p:nvSpPr>
            <p:cNvPr id="124" name="AutoShape 14">
              <a:extLst>
                <a:ext uri="{FF2B5EF4-FFF2-40B4-BE49-F238E27FC236}">
                  <a16:creationId xmlns:a16="http://schemas.microsoft.com/office/drawing/2014/main" id="{1D332B55-0589-22F6-B54F-66EC32532F83}"/>
                </a:ext>
              </a:extLst>
            </p:cNvPr>
            <p:cNvSpPr>
              <a:spLocks noChangeArrowheads="1"/>
            </p:cNvSpPr>
            <p:nvPr/>
          </p:nvSpPr>
          <p:spPr bwMode="auto">
            <a:xfrm>
              <a:off x="4984489" y="1895990"/>
              <a:ext cx="692674" cy="721798"/>
            </a:xfrm>
            <a:prstGeom prst="can">
              <a:avLst>
                <a:gd name="adj" fmla="val 35288"/>
              </a:avLst>
            </a:prstGeom>
            <a:solidFill>
              <a:srgbClr val="0000FF"/>
            </a:solidFill>
            <a:ln w="12700" cmpd="sng">
              <a:solidFill>
                <a:schemeClr val="bg1"/>
              </a:solidFill>
              <a:round/>
              <a:headEnd/>
              <a:tailEnd/>
            </a:ln>
            <a:effectLst/>
          </p:spPr>
          <p:txBody>
            <a:bodyPr wrap="none" anchor="ctr"/>
            <a:lstStyle/>
            <a:p>
              <a:endParaRPr lang="ja-JP" altLang="en-US" sz="800">
                <a:latin typeface="メイリオ"/>
                <a:ea typeface="メイリオ"/>
                <a:cs typeface="メイリオ"/>
              </a:endParaRPr>
            </a:p>
          </p:txBody>
        </p:sp>
        <p:sp>
          <p:nvSpPr>
            <p:cNvPr id="125" name="Text Box 15">
              <a:extLst>
                <a:ext uri="{FF2B5EF4-FFF2-40B4-BE49-F238E27FC236}">
                  <a16:creationId xmlns:a16="http://schemas.microsoft.com/office/drawing/2014/main" id="{BF20127D-FC0F-26F0-4E9A-BF30D4DE07F0}"/>
                </a:ext>
              </a:extLst>
            </p:cNvPr>
            <p:cNvSpPr txBox="1">
              <a:spLocks noChangeArrowheads="1"/>
            </p:cNvSpPr>
            <p:nvPr/>
          </p:nvSpPr>
          <p:spPr bwMode="auto">
            <a:xfrm>
              <a:off x="4984488" y="2154752"/>
              <a:ext cx="692674" cy="276999"/>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Lst>
          </p:spPr>
          <p:txBody>
            <a:bodyPr wrap="square">
              <a:spAutoFit/>
            </a:bodyPr>
            <a:lstStyle/>
            <a:p>
              <a:pPr algn="ctr"/>
              <a:r>
                <a:rPr lang="en-US" altLang="ja-JP" sz="1200" dirty="0">
                  <a:solidFill>
                    <a:schemeClr val="bg1"/>
                  </a:solidFill>
                  <a:latin typeface="メイリオ"/>
                  <a:ea typeface="メイリオ"/>
                  <a:cs typeface="メイリオ"/>
                </a:rPr>
                <a:t>5TB</a:t>
              </a:r>
              <a:endParaRPr lang="ja-JP" altLang="en-US" sz="1200" dirty="0">
                <a:solidFill>
                  <a:schemeClr val="bg1"/>
                </a:solidFill>
                <a:latin typeface="メイリオ"/>
                <a:ea typeface="メイリオ"/>
                <a:cs typeface="メイリオ"/>
              </a:endParaRPr>
            </a:p>
          </p:txBody>
        </p:sp>
        <p:sp>
          <p:nvSpPr>
            <p:cNvPr id="126" name="Text Box 16">
              <a:extLst>
                <a:ext uri="{FF2B5EF4-FFF2-40B4-BE49-F238E27FC236}">
                  <a16:creationId xmlns:a16="http://schemas.microsoft.com/office/drawing/2014/main" id="{B1CB1BFF-2C7B-5361-1694-9F643638ED40}"/>
                </a:ext>
              </a:extLst>
            </p:cNvPr>
            <p:cNvSpPr txBox="1">
              <a:spLocks noChangeArrowheads="1"/>
            </p:cNvSpPr>
            <p:nvPr/>
          </p:nvSpPr>
          <p:spPr bwMode="auto">
            <a:xfrm>
              <a:off x="4990839" y="1915040"/>
              <a:ext cx="692674" cy="215444"/>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Lst>
          </p:spPr>
          <p:txBody>
            <a:bodyPr wrap="square">
              <a:spAutoFit/>
            </a:bodyPr>
            <a:lstStyle/>
            <a:p>
              <a:pPr algn="ctr"/>
              <a:r>
                <a:rPr lang="ja-JP" altLang="en-US" sz="800">
                  <a:solidFill>
                    <a:schemeClr val="bg1"/>
                  </a:solidFill>
                  <a:latin typeface="メイリオ"/>
                  <a:ea typeface="メイリオ"/>
                  <a:cs typeface="メイリオ"/>
                </a:rPr>
                <a:t>実データ</a:t>
              </a:r>
            </a:p>
          </p:txBody>
        </p:sp>
        <p:sp>
          <p:nvSpPr>
            <p:cNvPr id="127" name="Text Box 15">
              <a:extLst>
                <a:ext uri="{FF2B5EF4-FFF2-40B4-BE49-F238E27FC236}">
                  <a16:creationId xmlns:a16="http://schemas.microsoft.com/office/drawing/2014/main" id="{C710DDA2-0B10-D9C7-ED04-FDC4910FEF6D}"/>
                </a:ext>
              </a:extLst>
            </p:cNvPr>
            <p:cNvSpPr txBox="1">
              <a:spLocks noChangeArrowheads="1"/>
            </p:cNvSpPr>
            <p:nvPr/>
          </p:nvSpPr>
          <p:spPr bwMode="auto">
            <a:xfrm>
              <a:off x="3471368" y="2815153"/>
              <a:ext cx="692674" cy="276999"/>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Lst>
          </p:spPr>
          <p:txBody>
            <a:bodyPr wrap="square">
              <a:spAutoFit/>
            </a:bodyPr>
            <a:lstStyle/>
            <a:p>
              <a:pPr algn="ctr"/>
              <a:r>
                <a:rPr lang="en-US" altLang="ja-JP" sz="1200" dirty="0">
                  <a:solidFill>
                    <a:schemeClr val="bg1"/>
                  </a:solidFill>
                  <a:latin typeface="メイリオ"/>
                  <a:ea typeface="メイリオ"/>
                  <a:cs typeface="メイリオ"/>
                </a:rPr>
                <a:t>8TB</a:t>
              </a:r>
              <a:endParaRPr lang="ja-JP" altLang="en-US" sz="1200" dirty="0">
                <a:solidFill>
                  <a:schemeClr val="bg1"/>
                </a:solidFill>
                <a:latin typeface="メイリオ"/>
                <a:ea typeface="メイリオ"/>
                <a:cs typeface="メイリオ"/>
              </a:endParaRPr>
            </a:p>
          </p:txBody>
        </p:sp>
        <p:sp>
          <p:nvSpPr>
            <p:cNvPr id="128" name="Text Box 15">
              <a:extLst>
                <a:ext uri="{FF2B5EF4-FFF2-40B4-BE49-F238E27FC236}">
                  <a16:creationId xmlns:a16="http://schemas.microsoft.com/office/drawing/2014/main" id="{11ECC4D5-49EC-55EF-C9B7-FA00F6B7B7E9}"/>
                </a:ext>
              </a:extLst>
            </p:cNvPr>
            <p:cNvSpPr txBox="1">
              <a:spLocks noChangeArrowheads="1"/>
            </p:cNvSpPr>
            <p:nvPr/>
          </p:nvSpPr>
          <p:spPr bwMode="auto">
            <a:xfrm>
              <a:off x="4232953" y="2810390"/>
              <a:ext cx="692674" cy="276999"/>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Lst>
          </p:spPr>
          <p:txBody>
            <a:bodyPr wrap="square">
              <a:spAutoFit/>
            </a:bodyPr>
            <a:lstStyle/>
            <a:p>
              <a:pPr algn="ctr"/>
              <a:r>
                <a:rPr lang="en-US" altLang="ja-JP" sz="1200" dirty="0">
                  <a:solidFill>
                    <a:schemeClr val="bg1"/>
                  </a:solidFill>
                  <a:latin typeface="メイリオ"/>
                  <a:ea typeface="メイリオ"/>
                  <a:cs typeface="メイリオ"/>
                </a:rPr>
                <a:t>7TB</a:t>
              </a:r>
              <a:endParaRPr lang="ja-JP" altLang="en-US" sz="1200" dirty="0">
                <a:solidFill>
                  <a:schemeClr val="bg1"/>
                </a:solidFill>
                <a:latin typeface="メイリオ"/>
                <a:ea typeface="メイリオ"/>
                <a:cs typeface="メイリオ"/>
              </a:endParaRPr>
            </a:p>
          </p:txBody>
        </p:sp>
        <p:sp>
          <p:nvSpPr>
            <p:cNvPr id="129" name="Text Box 15">
              <a:extLst>
                <a:ext uri="{FF2B5EF4-FFF2-40B4-BE49-F238E27FC236}">
                  <a16:creationId xmlns:a16="http://schemas.microsoft.com/office/drawing/2014/main" id="{6C8DFF22-3C68-72A4-FC96-07FEE436586A}"/>
                </a:ext>
              </a:extLst>
            </p:cNvPr>
            <p:cNvSpPr txBox="1">
              <a:spLocks noChangeArrowheads="1"/>
            </p:cNvSpPr>
            <p:nvPr/>
          </p:nvSpPr>
          <p:spPr bwMode="auto">
            <a:xfrm>
              <a:off x="4998784" y="2815153"/>
              <a:ext cx="692674" cy="276999"/>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Lst>
          </p:spPr>
          <p:txBody>
            <a:bodyPr wrap="square">
              <a:spAutoFit/>
            </a:bodyPr>
            <a:lstStyle/>
            <a:p>
              <a:pPr algn="ctr"/>
              <a:r>
                <a:rPr lang="en-US" altLang="ja-JP" sz="1200" dirty="0">
                  <a:solidFill>
                    <a:schemeClr val="bg1"/>
                  </a:solidFill>
                  <a:latin typeface="メイリオ"/>
                  <a:ea typeface="メイリオ"/>
                  <a:cs typeface="メイリオ"/>
                </a:rPr>
                <a:t>5TB</a:t>
              </a:r>
              <a:endParaRPr lang="ja-JP" altLang="en-US" sz="1200" dirty="0">
                <a:solidFill>
                  <a:schemeClr val="bg1"/>
                </a:solidFill>
                <a:latin typeface="メイリオ"/>
                <a:ea typeface="メイリオ"/>
                <a:cs typeface="メイリオ"/>
              </a:endParaRPr>
            </a:p>
          </p:txBody>
        </p:sp>
        <p:sp>
          <p:nvSpPr>
            <p:cNvPr id="185" name="上矢印 184">
              <a:extLst>
                <a:ext uri="{FF2B5EF4-FFF2-40B4-BE49-F238E27FC236}">
                  <a16:creationId xmlns:a16="http://schemas.microsoft.com/office/drawing/2014/main" id="{A55C59B2-9B52-8FBC-B1AE-B88FB952BB26}"/>
                </a:ext>
              </a:extLst>
            </p:cNvPr>
            <p:cNvSpPr/>
            <p:nvPr/>
          </p:nvSpPr>
          <p:spPr>
            <a:xfrm>
              <a:off x="4194175" y="3505200"/>
              <a:ext cx="755650" cy="352843"/>
            </a:xfrm>
            <a:prstGeom prst="upArrow">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4" name="図形グループ 3">
            <a:extLst>
              <a:ext uri="{FF2B5EF4-FFF2-40B4-BE49-F238E27FC236}">
                <a16:creationId xmlns:a16="http://schemas.microsoft.com/office/drawing/2014/main" id="{6990E014-C4F7-B881-144B-83B378D5AC95}"/>
              </a:ext>
            </a:extLst>
          </p:cNvPr>
          <p:cNvGrpSpPr/>
          <p:nvPr/>
        </p:nvGrpSpPr>
        <p:grpSpPr>
          <a:xfrm>
            <a:off x="5951826" y="960337"/>
            <a:ext cx="3012561" cy="5444670"/>
            <a:chOff x="5951826" y="960337"/>
            <a:chExt cx="3012561" cy="5444670"/>
          </a:xfrm>
        </p:grpSpPr>
        <p:sp>
          <p:nvSpPr>
            <p:cNvPr id="136" name="AutoShape 3">
              <a:extLst>
                <a:ext uri="{FF2B5EF4-FFF2-40B4-BE49-F238E27FC236}">
                  <a16:creationId xmlns:a16="http://schemas.microsoft.com/office/drawing/2014/main" id="{B0017217-C9F1-7625-90BE-2F1F418FFBA6}"/>
                </a:ext>
              </a:extLst>
            </p:cNvPr>
            <p:cNvSpPr>
              <a:spLocks noChangeArrowheads="1"/>
            </p:cNvSpPr>
            <p:nvPr/>
          </p:nvSpPr>
          <p:spPr bwMode="auto">
            <a:xfrm>
              <a:off x="6224333" y="3790890"/>
              <a:ext cx="2473834" cy="2049463"/>
            </a:xfrm>
            <a:prstGeom prst="roundRect">
              <a:avLst>
                <a:gd name="adj" fmla="val 0"/>
              </a:avLst>
            </a:prstGeom>
            <a:solidFill>
              <a:srgbClr val="E6D6AF"/>
            </a:solidFill>
            <a:ln w="38100" algn="ctr">
              <a:noFill/>
              <a:prstDash val="sysDot"/>
              <a:round/>
              <a:headEnd/>
              <a:tailEnd/>
            </a:ln>
            <a:effectLst>
              <a:outerShdw blurRad="50800" dist="38100" dir="2700000" algn="tl" rotWithShape="0">
                <a:prstClr val="black">
                  <a:alpha val="40000"/>
                </a:prstClr>
              </a:outerShdw>
            </a:effectLst>
          </p:spPr>
          <p:txBody>
            <a:bodyPr wrap="none" anchor="ctr"/>
            <a:lstStyle/>
            <a:p>
              <a:endParaRPr lang="ja-JP" altLang="en-US">
                <a:latin typeface="メイリオ"/>
                <a:ea typeface="メイリオ"/>
                <a:cs typeface="メイリオ"/>
              </a:endParaRPr>
            </a:p>
          </p:txBody>
        </p:sp>
        <p:sp>
          <p:nvSpPr>
            <p:cNvPr id="175" name="AutoShape 13">
              <a:extLst>
                <a:ext uri="{FF2B5EF4-FFF2-40B4-BE49-F238E27FC236}">
                  <a16:creationId xmlns:a16="http://schemas.microsoft.com/office/drawing/2014/main" id="{88CD872C-5C40-9D86-7EB5-66F3C70687F6}"/>
                </a:ext>
              </a:extLst>
            </p:cNvPr>
            <p:cNvSpPr>
              <a:spLocks noChangeArrowheads="1"/>
            </p:cNvSpPr>
            <p:nvPr/>
          </p:nvSpPr>
          <p:spPr bwMode="auto">
            <a:xfrm>
              <a:off x="6393152" y="4134383"/>
              <a:ext cx="2141248" cy="1326514"/>
            </a:xfrm>
            <a:prstGeom prst="can">
              <a:avLst>
                <a:gd name="adj" fmla="val 22707"/>
              </a:avLst>
            </a:prstGeom>
            <a:solidFill>
              <a:schemeClr val="accent5">
                <a:lumMod val="60000"/>
                <a:lumOff val="40000"/>
              </a:schemeClr>
            </a:solidFill>
            <a:ln w="12700" cmpd="sng">
              <a:solidFill>
                <a:schemeClr val="bg1"/>
              </a:solidFill>
              <a:round/>
              <a:headEnd/>
              <a:tailEnd/>
            </a:ln>
            <a:effectLst/>
          </p:spPr>
          <p:txBody>
            <a:bodyPr wrap="none" anchor="ctr"/>
            <a:lstStyle/>
            <a:p>
              <a:endParaRPr lang="ja-JP" altLang="en-US" sz="1200">
                <a:latin typeface="メイリオ"/>
                <a:ea typeface="メイリオ"/>
                <a:cs typeface="メイリオ"/>
              </a:endParaRPr>
            </a:p>
          </p:txBody>
        </p:sp>
        <p:sp>
          <p:nvSpPr>
            <p:cNvPr id="182" name="Rectangle 34">
              <a:extLst>
                <a:ext uri="{FF2B5EF4-FFF2-40B4-BE49-F238E27FC236}">
                  <a16:creationId xmlns:a16="http://schemas.microsoft.com/office/drawing/2014/main" id="{4FCDA59A-A7EE-92B2-A6DF-6F1BB169777B}"/>
                </a:ext>
              </a:extLst>
            </p:cNvPr>
            <p:cNvSpPr>
              <a:spLocks noChangeArrowheads="1"/>
            </p:cNvSpPr>
            <p:nvPr/>
          </p:nvSpPr>
          <p:spPr bwMode="auto">
            <a:xfrm>
              <a:off x="6890790" y="4594445"/>
              <a:ext cx="1154660" cy="663098"/>
            </a:xfrm>
            <a:prstGeom prst="rect">
              <a:avLst/>
            </a:prstGeom>
            <a:solidFill>
              <a:schemeClr val="accent6">
                <a:lumMod val="60000"/>
                <a:lumOff val="40000"/>
              </a:schemeClr>
            </a:solidFill>
            <a:ln w="19050" algn="ctr">
              <a:noFill/>
              <a:miter lim="800000"/>
              <a:headEnd/>
              <a:tailEnd/>
            </a:ln>
            <a:effectLst>
              <a:outerShdw blurRad="50800" dist="38100" dir="2700000" algn="tl" rotWithShape="0">
                <a:prstClr val="black">
                  <a:alpha val="40000"/>
                </a:prstClr>
              </a:outerShdw>
            </a:effectLst>
          </p:spPr>
          <p:txBody>
            <a:bodyPr wrap="none" anchor="ctr"/>
            <a:lstStyle/>
            <a:p>
              <a:endParaRPr lang="ja-JP" altLang="en-US" sz="800">
                <a:latin typeface="メイリオ"/>
                <a:ea typeface="メイリオ"/>
                <a:cs typeface="メイリオ"/>
              </a:endParaRPr>
            </a:p>
          </p:txBody>
        </p:sp>
        <p:sp>
          <p:nvSpPr>
            <p:cNvPr id="130" name="AutoShape 3">
              <a:extLst>
                <a:ext uri="{FF2B5EF4-FFF2-40B4-BE49-F238E27FC236}">
                  <a16:creationId xmlns:a16="http://schemas.microsoft.com/office/drawing/2014/main" id="{7F6A33E2-8D6D-8424-2A9C-0EF0CE21609B}"/>
                </a:ext>
              </a:extLst>
            </p:cNvPr>
            <p:cNvSpPr>
              <a:spLocks noChangeArrowheads="1"/>
            </p:cNvSpPr>
            <p:nvPr/>
          </p:nvSpPr>
          <p:spPr bwMode="auto">
            <a:xfrm>
              <a:off x="6224333" y="1483697"/>
              <a:ext cx="2473834" cy="2086490"/>
            </a:xfrm>
            <a:prstGeom prst="roundRect">
              <a:avLst>
                <a:gd name="adj" fmla="val 0"/>
              </a:avLst>
            </a:prstGeom>
            <a:solidFill>
              <a:schemeClr val="accent4">
                <a:lumMod val="40000"/>
                <a:lumOff val="60000"/>
              </a:schemeClr>
            </a:solidFill>
            <a:ln w="38100" algn="ctr">
              <a:noFill/>
              <a:prstDash val="sysDot"/>
              <a:round/>
              <a:headEnd/>
              <a:tailEnd/>
            </a:ln>
            <a:effectLst>
              <a:outerShdw blurRad="50800" dist="38100" dir="2700000" algn="tl" rotWithShape="0">
                <a:prstClr val="black">
                  <a:alpha val="40000"/>
                </a:prstClr>
              </a:outerShdw>
            </a:effectLst>
          </p:spPr>
          <p:txBody>
            <a:bodyPr wrap="none" anchor="ctr"/>
            <a:lstStyle/>
            <a:p>
              <a:endParaRPr lang="ja-JP" altLang="en-US">
                <a:latin typeface="メイリオ"/>
                <a:ea typeface="メイリオ"/>
                <a:cs typeface="メイリオ"/>
              </a:endParaRPr>
            </a:p>
          </p:txBody>
        </p:sp>
        <p:sp>
          <p:nvSpPr>
            <p:cNvPr id="174" name="AutoShape 13">
              <a:extLst>
                <a:ext uri="{FF2B5EF4-FFF2-40B4-BE49-F238E27FC236}">
                  <a16:creationId xmlns:a16="http://schemas.microsoft.com/office/drawing/2014/main" id="{D53C6729-2FB6-DB55-88E2-04ADBD154DC6}"/>
                </a:ext>
              </a:extLst>
            </p:cNvPr>
            <p:cNvSpPr>
              <a:spLocks noChangeArrowheads="1"/>
            </p:cNvSpPr>
            <p:nvPr/>
          </p:nvSpPr>
          <p:spPr bwMode="auto">
            <a:xfrm>
              <a:off x="6393152" y="1864875"/>
              <a:ext cx="2141248" cy="1326514"/>
            </a:xfrm>
            <a:prstGeom prst="can">
              <a:avLst>
                <a:gd name="adj" fmla="val 22707"/>
              </a:avLst>
            </a:prstGeom>
            <a:solidFill>
              <a:schemeClr val="accent5">
                <a:lumMod val="60000"/>
                <a:lumOff val="40000"/>
              </a:schemeClr>
            </a:solidFill>
            <a:ln w="12700" cmpd="sng">
              <a:solidFill>
                <a:schemeClr val="bg1"/>
              </a:solidFill>
              <a:round/>
              <a:headEnd/>
              <a:tailEnd/>
            </a:ln>
            <a:effectLst/>
          </p:spPr>
          <p:txBody>
            <a:bodyPr wrap="none" anchor="ctr"/>
            <a:lstStyle/>
            <a:p>
              <a:endParaRPr lang="ja-JP" altLang="en-US" sz="1200">
                <a:latin typeface="メイリオ"/>
                <a:ea typeface="メイリオ"/>
                <a:cs typeface="メイリオ"/>
              </a:endParaRPr>
            </a:p>
          </p:txBody>
        </p:sp>
        <p:sp>
          <p:nvSpPr>
            <p:cNvPr id="134" name="Text Box 26">
              <a:extLst>
                <a:ext uri="{FF2B5EF4-FFF2-40B4-BE49-F238E27FC236}">
                  <a16:creationId xmlns:a16="http://schemas.microsoft.com/office/drawing/2014/main" id="{7EF0B82D-9CCC-6824-FCA9-02A057F6E6F2}"/>
                </a:ext>
              </a:extLst>
            </p:cNvPr>
            <p:cNvSpPr txBox="1">
              <a:spLocks noChangeArrowheads="1"/>
            </p:cNvSpPr>
            <p:nvPr/>
          </p:nvSpPr>
          <p:spPr bwMode="auto">
            <a:xfrm>
              <a:off x="6224333" y="3229430"/>
              <a:ext cx="2473834" cy="338554"/>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ja-JP" altLang="en-US" sz="1600" dirty="0">
                  <a:solidFill>
                    <a:srgbClr val="0000FF"/>
                  </a:solidFill>
                  <a:latin typeface="メイリオ"/>
                  <a:ea typeface="メイリオ"/>
                  <a:cs typeface="メイリオ"/>
                </a:rPr>
                <a:t>仮想ストレージ</a:t>
              </a:r>
            </a:p>
          </p:txBody>
        </p:sp>
        <p:sp>
          <p:nvSpPr>
            <p:cNvPr id="135" name="Rectangle 28">
              <a:extLst>
                <a:ext uri="{FF2B5EF4-FFF2-40B4-BE49-F238E27FC236}">
                  <a16:creationId xmlns:a16="http://schemas.microsoft.com/office/drawing/2014/main" id="{2DE024AD-C879-C464-504F-695C6E21C189}"/>
                </a:ext>
              </a:extLst>
            </p:cNvPr>
            <p:cNvSpPr>
              <a:spLocks noChangeArrowheads="1"/>
            </p:cNvSpPr>
            <p:nvPr/>
          </p:nvSpPr>
          <p:spPr bwMode="auto">
            <a:xfrm>
              <a:off x="6224333" y="960337"/>
              <a:ext cx="2473834" cy="40011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a:spcBef>
                  <a:spcPct val="50000"/>
                </a:spcBef>
              </a:pPr>
              <a:r>
                <a:rPr lang="ja-JP" altLang="en-US" sz="2000" dirty="0">
                  <a:solidFill>
                    <a:schemeClr val="tx1">
                      <a:lumMod val="50000"/>
                      <a:lumOff val="50000"/>
                    </a:schemeClr>
                  </a:solidFill>
                  <a:latin typeface="メイリオ"/>
                  <a:ea typeface="メイリオ"/>
                  <a:cs typeface="メイリオ"/>
                </a:rPr>
                <a:t>重複排除</a:t>
              </a:r>
            </a:p>
          </p:txBody>
        </p:sp>
        <p:sp>
          <p:nvSpPr>
            <p:cNvPr id="142" name="Text Box 26">
              <a:extLst>
                <a:ext uri="{FF2B5EF4-FFF2-40B4-BE49-F238E27FC236}">
                  <a16:creationId xmlns:a16="http://schemas.microsoft.com/office/drawing/2014/main" id="{86E6B519-A489-8E27-F594-9181FCD75EA3}"/>
                </a:ext>
              </a:extLst>
            </p:cNvPr>
            <p:cNvSpPr txBox="1">
              <a:spLocks noChangeArrowheads="1"/>
            </p:cNvSpPr>
            <p:nvPr/>
          </p:nvSpPr>
          <p:spPr bwMode="auto">
            <a:xfrm>
              <a:off x="5951826" y="5499597"/>
              <a:ext cx="3012561" cy="307777"/>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ja-JP" altLang="en-US" sz="1400" dirty="0">
                  <a:solidFill>
                    <a:srgbClr val="0000FF"/>
                  </a:solidFill>
                  <a:latin typeface="メイリオ"/>
                  <a:ea typeface="メイリオ"/>
                  <a:cs typeface="メイリオ"/>
                </a:rPr>
                <a:t>ストレージ（ハードウェア）</a:t>
              </a:r>
            </a:p>
          </p:txBody>
        </p:sp>
        <p:sp>
          <p:nvSpPr>
            <p:cNvPr id="144" name="Text Box 29">
              <a:extLst>
                <a:ext uri="{FF2B5EF4-FFF2-40B4-BE49-F238E27FC236}">
                  <a16:creationId xmlns:a16="http://schemas.microsoft.com/office/drawing/2014/main" id="{72C5DBFE-CA51-146E-E05C-E54A5357D747}"/>
                </a:ext>
              </a:extLst>
            </p:cNvPr>
            <p:cNvSpPr txBox="1">
              <a:spLocks noChangeArrowheads="1"/>
            </p:cNvSpPr>
            <p:nvPr/>
          </p:nvSpPr>
          <p:spPr bwMode="auto">
            <a:xfrm>
              <a:off x="6224333" y="6004897"/>
              <a:ext cx="2473834" cy="40011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ja-JP" altLang="en-US" sz="2000" dirty="0">
                  <a:solidFill>
                    <a:srgbClr val="800000"/>
                  </a:solidFill>
                  <a:latin typeface="メイリオ"/>
                  <a:ea typeface="メイリオ"/>
                  <a:cs typeface="メイリオ"/>
                </a:rPr>
                <a:t>データ容量の削減</a:t>
              </a:r>
            </a:p>
          </p:txBody>
        </p:sp>
        <p:sp>
          <p:nvSpPr>
            <p:cNvPr id="162" name="Rectangle 35">
              <a:extLst>
                <a:ext uri="{FF2B5EF4-FFF2-40B4-BE49-F238E27FC236}">
                  <a16:creationId xmlns:a16="http://schemas.microsoft.com/office/drawing/2014/main" id="{BFAC1F40-FD30-F681-0A68-3018904A9F3D}"/>
                </a:ext>
              </a:extLst>
            </p:cNvPr>
            <p:cNvSpPr>
              <a:spLocks noChangeArrowheads="1"/>
            </p:cNvSpPr>
            <p:nvPr/>
          </p:nvSpPr>
          <p:spPr bwMode="auto">
            <a:xfrm>
              <a:off x="7558447" y="2355191"/>
              <a:ext cx="667657" cy="663098"/>
            </a:xfrm>
            <a:prstGeom prst="rect">
              <a:avLst/>
            </a:prstGeom>
            <a:solidFill>
              <a:srgbClr val="CCFF99"/>
            </a:solidFill>
            <a:ln w="19050" algn="ctr">
              <a:noFill/>
              <a:miter lim="800000"/>
              <a:headEnd/>
              <a:tailEnd/>
            </a:ln>
            <a:effectLst>
              <a:outerShdw dist="35921" dir="2700000" algn="ctr" rotWithShape="0">
                <a:schemeClr val="bg1">
                  <a:lumMod val="50000"/>
                </a:schemeClr>
              </a:outerShdw>
            </a:effectLst>
          </p:spPr>
          <p:txBody>
            <a:bodyPr wrap="none" anchor="ctr"/>
            <a:lstStyle/>
            <a:p>
              <a:endParaRPr lang="ja-JP" altLang="en-US" sz="800">
                <a:latin typeface="メイリオ"/>
                <a:ea typeface="メイリオ"/>
                <a:cs typeface="メイリオ"/>
              </a:endParaRPr>
            </a:p>
          </p:txBody>
        </p:sp>
        <p:sp>
          <p:nvSpPr>
            <p:cNvPr id="163" name="Rectangle 34">
              <a:extLst>
                <a:ext uri="{FF2B5EF4-FFF2-40B4-BE49-F238E27FC236}">
                  <a16:creationId xmlns:a16="http://schemas.microsoft.com/office/drawing/2014/main" id="{92D9F60D-8BE9-6572-575A-D05C7A0EA48C}"/>
                </a:ext>
              </a:extLst>
            </p:cNvPr>
            <p:cNvSpPr>
              <a:spLocks noChangeArrowheads="1"/>
            </p:cNvSpPr>
            <p:nvPr/>
          </p:nvSpPr>
          <p:spPr bwMode="auto">
            <a:xfrm>
              <a:off x="6751997" y="2350789"/>
              <a:ext cx="667657" cy="663098"/>
            </a:xfrm>
            <a:prstGeom prst="rect">
              <a:avLst/>
            </a:prstGeom>
            <a:solidFill>
              <a:srgbClr val="FFFF00"/>
            </a:solidFill>
            <a:ln w="19050" algn="ctr">
              <a:noFill/>
              <a:miter lim="800000"/>
              <a:headEnd/>
              <a:tailEnd/>
            </a:ln>
            <a:effectLst>
              <a:outerShdw blurRad="50800" dist="38100" dir="2700000" algn="tl" rotWithShape="0">
                <a:prstClr val="black">
                  <a:alpha val="40000"/>
                </a:prstClr>
              </a:outerShdw>
            </a:effectLst>
          </p:spPr>
          <p:txBody>
            <a:bodyPr wrap="none" anchor="ctr"/>
            <a:lstStyle/>
            <a:p>
              <a:endParaRPr lang="ja-JP" altLang="en-US" sz="800">
                <a:latin typeface="メイリオ"/>
                <a:ea typeface="メイリオ"/>
                <a:cs typeface="メイリオ"/>
              </a:endParaRPr>
            </a:p>
          </p:txBody>
        </p:sp>
        <p:sp>
          <p:nvSpPr>
            <p:cNvPr id="164" name="Rectangle 13">
              <a:extLst>
                <a:ext uri="{FF2B5EF4-FFF2-40B4-BE49-F238E27FC236}">
                  <a16:creationId xmlns:a16="http://schemas.microsoft.com/office/drawing/2014/main" id="{7BC23173-18DA-EC1C-1737-7AD4B79C7AEF}"/>
                </a:ext>
              </a:extLst>
            </p:cNvPr>
            <p:cNvSpPr>
              <a:spLocks noChangeArrowheads="1"/>
            </p:cNvSpPr>
            <p:nvPr/>
          </p:nvSpPr>
          <p:spPr bwMode="auto">
            <a:xfrm>
              <a:off x="7127554" y="2768399"/>
              <a:ext cx="222249" cy="185221"/>
            </a:xfrm>
            <a:prstGeom prst="rect">
              <a:avLst/>
            </a:prstGeom>
            <a:solidFill>
              <a:schemeClr val="accent1"/>
            </a:solidFill>
            <a:ln w="38100" algn="ctr">
              <a:noFill/>
              <a:miter lim="800000"/>
              <a:headEnd/>
              <a:tailEnd/>
            </a:ln>
            <a:effectLst>
              <a:outerShdw blurRad="50800" dist="38100" dir="2700000" algn="tl" rotWithShape="0">
                <a:prstClr val="black">
                  <a:alpha val="40000"/>
                </a:prstClr>
              </a:outerShdw>
            </a:effectLst>
          </p:spPr>
          <p:txBody>
            <a:bodyPr wrap="none" anchor="ctr"/>
            <a:lstStyle/>
            <a:p>
              <a:pPr algn="ctr"/>
              <a:r>
                <a:rPr lang="en-US" altLang="ja-JP" sz="800" dirty="0">
                  <a:solidFill>
                    <a:schemeClr val="bg1"/>
                  </a:solidFill>
                  <a:latin typeface="メイリオ"/>
                  <a:ea typeface="メイリオ"/>
                  <a:cs typeface="メイリオ"/>
                </a:rPr>
                <a:t>D</a:t>
              </a:r>
            </a:p>
          </p:txBody>
        </p:sp>
        <p:sp>
          <p:nvSpPr>
            <p:cNvPr id="165" name="Rectangle 16">
              <a:extLst>
                <a:ext uri="{FF2B5EF4-FFF2-40B4-BE49-F238E27FC236}">
                  <a16:creationId xmlns:a16="http://schemas.microsoft.com/office/drawing/2014/main" id="{9D752905-BC92-9B1C-2A12-3EC62C71D091}"/>
                </a:ext>
              </a:extLst>
            </p:cNvPr>
            <p:cNvSpPr>
              <a:spLocks noChangeArrowheads="1"/>
            </p:cNvSpPr>
            <p:nvPr/>
          </p:nvSpPr>
          <p:spPr bwMode="auto">
            <a:xfrm>
              <a:off x="6828198" y="2553990"/>
              <a:ext cx="222249" cy="185221"/>
            </a:xfrm>
            <a:prstGeom prst="rect">
              <a:avLst/>
            </a:prstGeom>
            <a:solidFill>
              <a:schemeClr val="tx1"/>
            </a:solidFill>
            <a:ln w="38100" algn="ctr">
              <a:noFill/>
              <a:miter lim="800000"/>
              <a:headEnd/>
              <a:tailEnd/>
            </a:ln>
            <a:effectLst>
              <a:outerShdw blurRad="50800" dist="38100" dir="2700000" algn="tl" rotWithShape="0">
                <a:prstClr val="black">
                  <a:alpha val="40000"/>
                </a:prstClr>
              </a:outerShdw>
            </a:effectLst>
          </p:spPr>
          <p:txBody>
            <a:bodyPr wrap="none" anchor="ctr"/>
            <a:lstStyle/>
            <a:p>
              <a:pPr algn="ctr"/>
              <a:r>
                <a:rPr lang="en-US" altLang="ja-JP" sz="800" dirty="0">
                  <a:solidFill>
                    <a:schemeClr val="bg1"/>
                  </a:solidFill>
                  <a:latin typeface="メイリオ"/>
                  <a:ea typeface="メイリオ"/>
                  <a:cs typeface="メイリオ"/>
                </a:rPr>
                <a:t>A</a:t>
              </a:r>
            </a:p>
          </p:txBody>
        </p:sp>
        <p:sp>
          <p:nvSpPr>
            <p:cNvPr id="166" name="Rectangle 17">
              <a:extLst>
                <a:ext uri="{FF2B5EF4-FFF2-40B4-BE49-F238E27FC236}">
                  <a16:creationId xmlns:a16="http://schemas.microsoft.com/office/drawing/2014/main" id="{03B224A1-7A35-368A-C711-20C5A491646D}"/>
                </a:ext>
              </a:extLst>
            </p:cNvPr>
            <p:cNvSpPr>
              <a:spLocks noChangeArrowheads="1"/>
            </p:cNvSpPr>
            <p:nvPr/>
          </p:nvSpPr>
          <p:spPr bwMode="auto">
            <a:xfrm>
              <a:off x="7127554" y="2553990"/>
              <a:ext cx="222249" cy="185221"/>
            </a:xfrm>
            <a:prstGeom prst="rect">
              <a:avLst/>
            </a:prstGeom>
            <a:solidFill>
              <a:srgbClr val="0066FF"/>
            </a:solidFill>
            <a:ln w="38100" algn="ctr">
              <a:noFill/>
              <a:miter lim="800000"/>
              <a:headEnd/>
              <a:tailEnd/>
            </a:ln>
            <a:effectLst>
              <a:outerShdw blurRad="50800" dist="38100" dir="2700000" algn="tl" rotWithShape="0">
                <a:prstClr val="black">
                  <a:alpha val="40000"/>
                </a:prstClr>
              </a:outerShdw>
            </a:effectLst>
          </p:spPr>
          <p:txBody>
            <a:bodyPr wrap="none" anchor="ctr"/>
            <a:lstStyle/>
            <a:p>
              <a:pPr algn="ctr"/>
              <a:r>
                <a:rPr lang="en-US" altLang="ja-JP" sz="800" dirty="0">
                  <a:solidFill>
                    <a:schemeClr val="bg1"/>
                  </a:solidFill>
                  <a:latin typeface="メイリオ"/>
                  <a:ea typeface="メイリオ"/>
                  <a:cs typeface="メイリオ"/>
                </a:rPr>
                <a:t>B</a:t>
              </a:r>
            </a:p>
          </p:txBody>
        </p:sp>
        <p:sp>
          <p:nvSpPr>
            <p:cNvPr id="167" name="Rectangle 25">
              <a:extLst>
                <a:ext uri="{FF2B5EF4-FFF2-40B4-BE49-F238E27FC236}">
                  <a16:creationId xmlns:a16="http://schemas.microsoft.com/office/drawing/2014/main" id="{D6B20C67-46B1-2CEE-3A3F-C4728DF726EC}"/>
                </a:ext>
              </a:extLst>
            </p:cNvPr>
            <p:cNvSpPr>
              <a:spLocks noChangeArrowheads="1"/>
            </p:cNvSpPr>
            <p:nvPr/>
          </p:nvSpPr>
          <p:spPr bwMode="auto">
            <a:xfrm>
              <a:off x="6828198" y="2768399"/>
              <a:ext cx="222249" cy="185221"/>
            </a:xfrm>
            <a:prstGeom prst="rect">
              <a:avLst/>
            </a:prstGeom>
            <a:solidFill>
              <a:srgbClr val="FF9900"/>
            </a:solidFill>
            <a:ln w="38100" algn="ctr">
              <a:noFill/>
              <a:miter lim="800000"/>
              <a:headEnd/>
              <a:tailEnd/>
            </a:ln>
            <a:effectLst>
              <a:outerShdw blurRad="50800" dist="38100" dir="2700000" algn="tl" rotWithShape="0">
                <a:prstClr val="black">
                  <a:alpha val="40000"/>
                </a:prstClr>
              </a:outerShdw>
            </a:effectLst>
          </p:spPr>
          <p:txBody>
            <a:bodyPr wrap="none" anchor="ctr"/>
            <a:lstStyle/>
            <a:p>
              <a:pPr algn="ctr"/>
              <a:r>
                <a:rPr lang="en-US" altLang="ja-JP" sz="800" dirty="0">
                  <a:solidFill>
                    <a:schemeClr val="bg1"/>
                  </a:solidFill>
                  <a:latin typeface="メイリオ"/>
                  <a:ea typeface="メイリオ"/>
                  <a:cs typeface="メイリオ"/>
                </a:rPr>
                <a:t>C</a:t>
              </a:r>
            </a:p>
          </p:txBody>
        </p:sp>
        <p:sp>
          <p:nvSpPr>
            <p:cNvPr id="168" name="Rectangle 26">
              <a:extLst>
                <a:ext uri="{FF2B5EF4-FFF2-40B4-BE49-F238E27FC236}">
                  <a16:creationId xmlns:a16="http://schemas.microsoft.com/office/drawing/2014/main" id="{8586C598-4AE1-E277-04CE-B14D2B0A28B6}"/>
                </a:ext>
              </a:extLst>
            </p:cNvPr>
            <p:cNvSpPr>
              <a:spLocks noChangeArrowheads="1"/>
            </p:cNvSpPr>
            <p:nvPr/>
          </p:nvSpPr>
          <p:spPr bwMode="auto">
            <a:xfrm>
              <a:off x="7634648" y="2768399"/>
              <a:ext cx="222249" cy="185221"/>
            </a:xfrm>
            <a:prstGeom prst="rect">
              <a:avLst/>
            </a:prstGeom>
            <a:solidFill>
              <a:schemeClr val="folHlink"/>
            </a:solidFill>
            <a:ln w="38100" algn="ctr">
              <a:noFill/>
              <a:miter lim="800000"/>
              <a:headEnd/>
              <a:tailEnd/>
            </a:ln>
            <a:effectLst>
              <a:outerShdw blurRad="50800" dist="38100" dir="2700000" algn="tl" rotWithShape="0">
                <a:prstClr val="black">
                  <a:alpha val="40000"/>
                </a:prstClr>
              </a:outerShdw>
            </a:effectLst>
          </p:spPr>
          <p:txBody>
            <a:bodyPr wrap="none" anchor="ctr"/>
            <a:lstStyle/>
            <a:p>
              <a:pPr algn="ctr"/>
              <a:r>
                <a:rPr lang="en-US" altLang="ja-JP" sz="800" dirty="0">
                  <a:solidFill>
                    <a:schemeClr val="bg1"/>
                  </a:solidFill>
                  <a:latin typeface="メイリオ"/>
                  <a:ea typeface="メイリオ"/>
                  <a:cs typeface="メイリオ"/>
                </a:rPr>
                <a:t>E</a:t>
              </a:r>
            </a:p>
          </p:txBody>
        </p:sp>
        <p:sp>
          <p:nvSpPr>
            <p:cNvPr id="169" name="Rectangle 30">
              <a:extLst>
                <a:ext uri="{FF2B5EF4-FFF2-40B4-BE49-F238E27FC236}">
                  <a16:creationId xmlns:a16="http://schemas.microsoft.com/office/drawing/2014/main" id="{1C0AB4BC-C4B5-02B0-4C50-F352D333184A}"/>
                </a:ext>
              </a:extLst>
            </p:cNvPr>
            <p:cNvSpPr>
              <a:spLocks noChangeArrowheads="1"/>
            </p:cNvSpPr>
            <p:nvPr/>
          </p:nvSpPr>
          <p:spPr bwMode="auto">
            <a:xfrm>
              <a:off x="7934004" y="2768399"/>
              <a:ext cx="222249" cy="185221"/>
            </a:xfrm>
            <a:prstGeom prst="rect">
              <a:avLst/>
            </a:prstGeom>
            <a:solidFill>
              <a:srgbClr val="FF0000"/>
            </a:solidFill>
            <a:ln w="38100" algn="ctr">
              <a:noFill/>
              <a:miter lim="800000"/>
              <a:headEnd/>
              <a:tailEnd/>
            </a:ln>
            <a:effectLst>
              <a:outerShdw blurRad="50800" dist="38100" dir="2700000" algn="tl" rotWithShape="0">
                <a:prstClr val="black">
                  <a:alpha val="40000"/>
                </a:prstClr>
              </a:outerShdw>
            </a:effectLst>
          </p:spPr>
          <p:txBody>
            <a:bodyPr wrap="none" anchor="ctr"/>
            <a:lstStyle/>
            <a:p>
              <a:pPr algn="ctr"/>
              <a:r>
                <a:rPr lang="en-US" altLang="ja-JP" sz="800" dirty="0">
                  <a:solidFill>
                    <a:schemeClr val="bg1"/>
                  </a:solidFill>
                  <a:latin typeface="メイリオ"/>
                  <a:ea typeface="メイリオ"/>
                  <a:cs typeface="メイリオ"/>
                </a:rPr>
                <a:t>F</a:t>
              </a:r>
            </a:p>
          </p:txBody>
        </p:sp>
        <p:sp>
          <p:nvSpPr>
            <p:cNvPr id="170" name="Rectangle 31">
              <a:extLst>
                <a:ext uri="{FF2B5EF4-FFF2-40B4-BE49-F238E27FC236}">
                  <a16:creationId xmlns:a16="http://schemas.microsoft.com/office/drawing/2014/main" id="{F0FAF7F7-ADCE-486C-143D-9480A19DA845}"/>
                </a:ext>
              </a:extLst>
            </p:cNvPr>
            <p:cNvSpPr>
              <a:spLocks noChangeArrowheads="1"/>
            </p:cNvSpPr>
            <p:nvPr/>
          </p:nvSpPr>
          <p:spPr bwMode="auto">
            <a:xfrm>
              <a:off x="7634648" y="2548829"/>
              <a:ext cx="222249" cy="185221"/>
            </a:xfrm>
            <a:prstGeom prst="rect">
              <a:avLst/>
            </a:prstGeom>
            <a:solidFill>
              <a:schemeClr val="tx1"/>
            </a:solidFill>
            <a:ln w="38100" algn="ctr">
              <a:noFill/>
              <a:miter lim="800000"/>
              <a:headEnd/>
              <a:tailEnd/>
            </a:ln>
            <a:effectLst>
              <a:outerShdw blurRad="50800" dist="38100" dir="2700000" algn="tl" rotWithShape="0">
                <a:prstClr val="black">
                  <a:alpha val="40000"/>
                </a:prstClr>
              </a:outerShdw>
            </a:effectLst>
          </p:spPr>
          <p:txBody>
            <a:bodyPr wrap="none" anchor="ctr"/>
            <a:lstStyle/>
            <a:p>
              <a:pPr algn="ctr"/>
              <a:r>
                <a:rPr lang="en-US" altLang="ja-JP" sz="800" dirty="0">
                  <a:solidFill>
                    <a:schemeClr val="bg1"/>
                  </a:solidFill>
                  <a:latin typeface="メイリオ"/>
                  <a:ea typeface="メイリオ"/>
                  <a:cs typeface="メイリオ"/>
                </a:rPr>
                <a:t>A</a:t>
              </a:r>
            </a:p>
          </p:txBody>
        </p:sp>
        <p:sp>
          <p:nvSpPr>
            <p:cNvPr id="171" name="Rectangle 32">
              <a:extLst>
                <a:ext uri="{FF2B5EF4-FFF2-40B4-BE49-F238E27FC236}">
                  <a16:creationId xmlns:a16="http://schemas.microsoft.com/office/drawing/2014/main" id="{FAC2B893-DA39-E3D1-9F87-182478C90280}"/>
                </a:ext>
              </a:extLst>
            </p:cNvPr>
            <p:cNvSpPr>
              <a:spLocks noChangeArrowheads="1"/>
            </p:cNvSpPr>
            <p:nvPr/>
          </p:nvSpPr>
          <p:spPr bwMode="auto">
            <a:xfrm>
              <a:off x="7934004" y="2545891"/>
              <a:ext cx="222249" cy="185221"/>
            </a:xfrm>
            <a:prstGeom prst="rect">
              <a:avLst/>
            </a:prstGeom>
            <a:solidFill>
              <a:srgbClr val="0066FF"/>
            </a:solidFill>
            <a:ln w="38100" algn="ctr">
              <a:noFill/>
              <a:miter lim="800000"/>
              <a:headEnd/>
              <a:tailEnd/>
            </a:ln>
            <a:effectLst>
              <a:outerShdw blurRad="50800" dist="38100" dir="2700000" algn="tl" rotWithShape="0">
                <a:prstClr val="black">
                  <a:alpha val="40000"/>
                </a:prstClr>
              </a:outerShdw>
            </a:effectLst>
          </p:spPr>
          <p:txBody>
            <a:bodyPr wrap="none" anchor="ctr"/>
            <a:lstStyle/>
            <a:p>
              <a:pPr algn="ctr"/>
              <a:r>
                <a:rPr lang="en-US" altLang="ja-JP" sz="800" dirty="0">
                  <a:solidFill>
                    <a:schemeClr val="bg1"/>
                  </a:solidFill>
                  <a:latin typeface="メイリオ"/>
                  <a:ea typeface="メイリオ"/>
                  <a:cs typeface="メイリオ"/>
                </a:rPr>
                <a:t>B</a:t>
              </a:r>
            </a:p>
          </p:txBody>
        </p:sp>
        <p:sp>
          <p:nvSpPr>
            <p:cNvPr id="172" name="Text Box 36">
              <a:extLst>
                <a:ext uri="{FF2B5EF4-FFF2-40B4-BE49-F238E27FC236}">
                  <a16:creationId xmlns:a16="http://schemas.microsoft.com/office/drawing/2014/main" id="{B855F3A4-B662-E773-C43E-7800752A9AB1}"/>
                </a:ext>
              </a:extLst>
            </p:cNvPr>
            <p:cNvSpPr txBox="1">
              <a:spLocks noChangeArrowheads="1"/>
            </p:cNvSpPr>
            <p:nvPr/>
          </p:nvSpPr>
          <p:spPr bwMode="auto">
            <a:xfrm>
              <a:off x="7558447" y="2355191"/>
              <a:ext cx="658719" cy="338554"/>
            </a:xfrm>
            <a:prstGeom prst="rect">
              <a:avLst/>
            </a:prstGeom>
            <a:noFill/>
            <a:ln w="38100" algn="ctr">
              <a:noFill/>
              <a:miter lim="800000"/>
              <a:headEnd/>
              <a:tailEnd/>
            </a:ln>
            <a:effectLst>
              <a:outerShdw dist="35921" dir="2700000" algn="ctr" rotWithShape="0">
                <a:schemeClr val="bg2"/>
              </a:outerShdw>
            </a:effectLst>
            <a:extLst>
              <a:ext uri="{909E8E84-426E-40dd-AFC4-6F175D3DCCD1}">
                <a14:hiddenFill xmlns="" xmlns:a14="http://schemas.microsoft.com/office/drawing/2010/main">
                  <a:solidFill>
                    <a:schemeClr val="bg1"/>
                  </a:solidFill>
                </a14:hiddenFill>
              </a:ext>
            </a:extLst>
          </p:spPr>
          <p:txBody>
            <a:bodyPr wrap="square">
              <a:spAutoFit/>
            </a:bodyPr>
            <a:lstStyle/>
            <a:p>
              <a:pPr algn="ctr"/>
              <a:r>
                <a:rPr lang="ja-JP" altLang="en-US" sz="800" dirty="0">
                  <a:solidFill>
                    <a:srgbClr val="3366FF"/>
                  </a:solidFill>
                  <a:latin typeface="メイリオ"/>
                  <a:ea typeface="メイリオ"/>
                  <a:cs typeface="メイリオ"/>
                </a:rPr>
                <a:t>ファイル２</a:t>
              </a:r>
            </a:p>
          </p:txBody>
        </p:sp>
        <p:sp>
          <p:nvSpPr>
            <p:cNvPr id="173" name="Text Box 37">
              <a:extLst>
                <a:ext uri="{FF2B5EF4-FFF2-40B4-BE49-F238E27FC236}">
                  <a16:creationId xmlns:a16="http://schemas.microsoft.com/office/drawing/2014/main" id="{9D02C5FA-8C26-61A5-E9E3-B09E589D8A4F}"/>
                </a:ext>
              </a:extLst>
            </p:cNvPr>
            <p:cNvSpPr txBox="1">
              <a:spLocks noChangeArrowheads="1"/>
            </p:cNvSpPr>
            <p:nvPr/>
          </p:nvSpPr>
          <p:spPr bwMode="auto">
            <a:xfrm>
              <a:off x="6751997" y="2350789"/>
              <a:ext cx="660307" cy="184666"/>
            </a:xfrm>
            <a:prstGeom prst="rect">
              <a:avLst/>
            </a:prstGeom>
            <a:noFill/>
            <a:ln>
              <a:noFill/>
            </a:ln>
            <a:effectLst>
              <a:outerShdw dist="35921" dir="2700000" algn="ctr" rotWithShape="0">
                <a:schemeClr val="bg2"/>
              </a:outerShdw>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38100" algn="ctr">
                  <a:solidFill>
                    <a:srgbClr val="4168A7"/>
                  </a:solidFill>
                  <a:miter lim="800000"/>
                  <a:headEnd/>
                  <a:tailEnd/>
                </a14:hiddenLine>
              </a:ext>
            </a:extLst>
          </p:spPr>
          <p:txBody>
            <a:bodyPr wrap="square">
              <a:spAutoFit/>
            </a:bodyPr>
            <a:lstStyle/>
            <a:p>
              <a:pPr algn="ctr"/>
              <a:r>
                <a:rPr lang="ja-JP" altLang="en-US" sz="600" dirty="0">
                  <a:solidFill>
                    <a:srgbClr val="3366FF"/>
                  </a:solidFill>
                  <a:latin typeface="メイリオ"/>
                  <a:ea typeface="メイリオ"/>
                  <a:cs typeface="メイリオ"/>
                </a:rPr>
                <a:t>ファイル１</a:t>
              </a:r>
            </a:p>
          </p:txBody>
        </p:sp>
        <p:sp>
          <p:nvSpPr>
            <p:cNvPr id="176" name="Rectangle 13">
              <a:extLst>
                <a:ext uri="{FF2B5EF4-FFF2-40B4-BE49-F238E27FC236}">
                  <a16:creationId xmlns:a16="http://schemas.microsoft.com/office/drawing/2014/main" id="{5AA3BCA9-A21F-A1A2-7EE7-750E16B5DE60}"/>
                </a:ext>
              </a:extLst>
            </p:cNvPr>
            <p:cNvSpPr>
              <a:spLocks noChangeArrowheads="1"/>
            </p:cNvSpPr>
            <p:nvPr/>
          </p:nvSpPr>
          <p:spPr bwMode="auto">
            <a:xfrm>
              <a:off x="7059651" y="4980544"/>
              <a:ext cx="222249" cy="185221"/>
            </a:xfrm>
            <a:prstGeom prst="rect">
              <a:avLst/>
            </a:prstGeom>
            <a:solidFill>
              <a:schemeClr val="accent1"/>
            </a:solidFill>
            <a:ln w="38100" algn="ctr">
              <a:noFill/>
              <a:miter lim="800000"/>
              <a:headEnd/>
              <a:tailEnd/>
            </a:ln>
            <a:effectLst>
              <a:outerShdw blurRad="50800" dist="38100" dir="2700000" algn="tl" rotWithShape="0">
                <a:prstClr val="black">
                  <a:alpha val="40000"/>
                </a:prstClr>
              </a:outerShdw>
            </a:effectLst>
          </p:spPr>
          <p:txBody>
            <a:bodyPr wrap="none" anchor="ctr"/>
            <a:lstStyle/>
            <a:p>
              <a:pPr algn="ctr"/>
              <a:r>
                <a:rPr lang="en-US" altLang="ja-JP" sz="800" dirty="0">
                  <a:solidFill>
                    <a:schemeClr val="bg1"/>
                  </a:solidFill>
                  <a:latin typeface="メイリオ"/>
                  <a:ea typeface="メイリオ"/>
                  <a:cs typeface="メイリオ"/>
                </a:rPr>
                <a:t>D</a:t>
              </a:r>
            </a:p>
          </p:txBody>
        </p:sp>
        <p:sp>
          <p:nvSpPr>
            <p:cNvPr id="177" name="Rectangle 16">
              <a:extLst>
                <a:ext uri="{FF2B5EF4-FFF2-40B4-BE49-F238E27FC236}">
                  <a16:creationId xmlns:a16="http://schemas.microsoft.com/office/drawing/2014/main" id="{37F28B22-1CED-60C5-FDAF-D5FDD1C0BDCC}"/>
                </a:ext>
              </a:extLst>
            </p:cNvPr>
            <p:cNvSpPr>
              <a:spLocks noChangeArrowheads="1"/>
            </p:cNvSpPr>
            <p:nvPr/>
          </p:nvSpPr>
          <p:spPr bwMode="auto">
            <a:xfrm>
              <a:off x="7059651" y="4725891"/>
              <a:ext cx="222249" cy="185221"/>
            </a:xfrm>
            <a:prstGeom prst="rect">
              <a:avLst/>
            </a:prstGeom>
            <a:solidFill>
              <a:schemeClr val="tx1"/>
            </a:solidFill>
            <a:ln w="38100" algn="ctr">
              <a:noFill/>
              <a:miter lim="800000"/>
              <a:headEnd/>
              <a:tailEnd/>
            </a:ln>
            <a:effectLst>
              <a:outerShdw blurRad="50800" dist="38100" dir="2700000" algn="tl" rotWithShape="0">
                <a:prstClr val="black">
                  <a:alpha val="40000"/>
                </a:prstClr>
              </a:outerShdw>
            </a:effectLst>
          </p:spPr>
          <p:txBody>
            <a:bodyPr wrap="none" anchor="ctr"/>
            <a:lstStyle/>
            <a:p>
              <a:pPr algn="ctr"/>
              <a:r>
                <a:rPr lang="en-US" altLang="ja-JP" sz="800" dirty="0">
                  <a:solidFill>
                    <a:schemeClr val="bg1"/>
                  </a:solidFill>
                  <a:latin typeface="メイリオ"/>
                  <a:ea typeface="メイリオ"/>
                  <a:cs typeface="メイリオ"/>
                </a:rPr>
                <a:t>A</a:t>
              </a:r>
            </a:p>
          </p:txBody>
        </p:sp>
        <p:sp>
          <p:nvSpPr>
            <p:cNvPr id="178" name="Rectangle 17">
              <a:extLst>
                <a:ext uri="{FF2B5EF4-FFF2-40B4-BE49-F238E27FC236}">
                  <a16:creationId xmlns:a16="http://schemas.microsoft.com/office/drawing/2014/main" id="{74DA6EF0-5D69-BAED-25ED-CE72DBE0642C}"/>
                </a:ext>
              </a:extLst>
            </p:cNvPr>
            <p:cNvSpPr>
              <a:spLocks noChangeArrowheads="1"/>
            </p:cNvSpPr>
            <p:nvPr/>
          </p:nvSpPr>
          <p:spPr bwMode="auto">
            <a:xfrm>
              <a:off x="7359007" y="4725891"/>
              <a:ext cx="222249" cy="185221"/>
            </a:xfrm>
            <a:prstGeom prst="rect">
              <a:avLst/>
            </a:prstGeom>
            <a:solidFill>
              <a:srgbClr val="0066FF"/>
            </a:solidFill>
            <a:ln w="38100" algn="ctr">
              <a:noFill/>
              <a:miter lim="800000"/>
              <a:headEnd/>
              <a:tailEnd/>
            </a:ln>
            <a:effectLst>
              <a:outerShdw blurRad="50800" dist="38100" dir="2700000" algn="tl" rotWithShape="0">
                <a:prstClr val="black">
                  <a:alpha val="40000"/>
                </a:prstClr>
              </a:outerShdw>
            </a:effectLst>
          </p:spPr>
          <p:txBody>
            <a:bodyPr wrap="none" anchor="ctr"/>
            <a:lstStyle/>
            <a:p>
              <a:pPr algn="ctr"/>
              <a:r>
                <a:rPr lang="en-US" altLang="ja-JP" sz="800" dirty="0">
                  <a:solidFill>
                    <a:schemeClr val="bg1"/>
                  </a:solidFill>
                  <a:latin typeface="メイリオ"/>
                  <a:ea typeface="メイリオ"/>
                  <a:cs typeface="メイリオ"/>
                </a:rPr>
                <a:t>B</a:t>
              </a:r>
            </a:p>
          </p:txBody>
        </p:sp>
        <p:sp>
          <p:nvSpPr>
            <p:cNvPr id="179" name="Rectangle 25">
              <a:extLst>
                <a:ext uri="{FF2B5EF4-FFF2-40B4-BE49-F238E27FC236}">
                  <a16:creationId xmlns:a16="http://schemas.microsoft.com/office/drawing/2014/main" id="{B77767B7-C4F7-1D9D-6B38-BB4D0885501A}"/>
                </a:ext>
              </a:extLst>
            </p:cNvPr>
            <p:cNvSpPr>
              <a:spLocks noChangeArrowheads="1"/>
            </p:cNvSpPr>
            <p:nvPr/>
          </p:nvSpPr>
          <p:spPr bwMode="auto">
            <a:xfrm>
              <a:off x="7643757" y="4725891"/>
              <a:ext cx="222249" cy="185221"/>
            </a:xfrm>
            <a:prstGeom prst="rect">
              <a:avLst/>
            </a:prstGeom>
            <a:solidFill>
              <a:srgbClr val="FF9900"/>
            </a:solidFill>
            <a:ln w="38100" algn="ctr">
              <a:noFill/>
              <a:miter lim="800000"/>
              <a:headEnd/>
              <a:tailEnd/>
            </a:ln>
            <a:effectLst>
              <a:outerShdw blurRad="50800" dist="38100" dir="2700000" algn="tl" rotWithShape="0">
                <a:prstClr val="black">
                  <a:alpha val="40000"/>
                </a:prstClr>
              </a:outerShdw>
            </a:effectLst>
          </p:spPr>
          <p:txBody>
            <a:bodyPr wrap="none" anchor="ctr"/>
            <a:lstStyle/>
            <a:p>
              <a:pPr algn="ctr"/>
              <a:r>
                <a:rPr lang="en-US" altLang="ja-JP" sz="800" dirty="0">
                  <a:solidFill>
                    <a:schemeClr val="bg1"/>
                  </a:solidFill>
                  <a:latin typeface="メイリオ"/>
                  <a:ea typeface="メイリオ"/>
                  <a:cs typeface="メイリオ"/>
                </a:rPr>
                <a:t>C</a:t>
              </a:r>
            </a:p>
          </p:txBody>
        </p:sp>
        <p:sp>
          <p:nvSpPr>
            <p:cNvPr id="180" name="Rectangle 26">
              <a:extLst>
                <a:ext uri="{FF2B5EF4-FFF2-40B4-BE49-F238E27FC236}">
                  <a16:creationId xmlns:a16="http://schemas.microsoft.com/office/drawing/2014/main" id="{451F70FD-82B5-E12F-9DAC-D4D80E44115E}"/>
                </a:ext>
              </a:extLst>
            </p:cNvPr>
            <p:cNvSpPr>
              <a:spLocks noChangeArrowheads="1"/>
            </p:cNvSpPr>
            <p:nvPr/>
          </p:nvSpPr>
          <p:spPr bwMode="auto">
            <a:xfrm>
              <a:off x="7359007" y="4980544"/>
              <a:ext cx="222249" cy="185221"/>
            </a:xfrm>
            <a:prstGeom prst="rect">
              <a:avLst/>
            </a:prstGeom>
            <a:solidFill>
              <a:schemeClr val="folHlink"/>
            </a:solidFill>
            <a:ln w="38100" algn="ctr">
              <a:noFill/>
              <a:miter lim="800000"/>
              <a:headEnd/>
              <a:tailEnd/>
            </a:ln>
            <a:effectLst>
              <a:outerShdw blurRad="50800" dist="38100" dir="2700000" algn="tl" rotWithShape="0">
                <a:prstClr val="black">
                  <a:alpha val="40000"/>
                </a:prstClr>
              </a:outerShdw>
            </a:effectLst>
          </p:spPr>
          <p:txBody>
            <a:bodyPr wrap="none" anchor="ctr"/>
            <a:lstStyle/>
            <a:p>
              <a:pPr algn="ctr"/>
              <a:r>
                <a:rPr lang="en-US" altLang="ja-JP" sz="800" dirty="0">
                  <a:solidFill>
                    <a:schemeClr val="bg1"/>
                  </a:solidFill>
                  <a:latin typeface="メイリオ"/>
                  <a:ea typeface="メイリオ"/>
                  <a:cs typeface="メイリオ"/>
                </a:rPr>
                <a:t>E</a:t>
              </a:r>
            </a:p>
          </p:txBody>
        </p:sp>
        <p:sp>
          <p:nvSpPr>
            <p:cNvPr id="181" name="Rectangle 30">
              <a:extLst>
                <a:ext uri="{FF2B5EF4-FFF2-40B4-BE49-F238E27FC236}">
                  <a16:creationId xmlns:a16="http://schemas.microsoft.com/office/drawing/2014/main" id="{3D7C42F4-33FA-CB6D-F51E-89585E2F21D4}"/>
                </a:ext>
              </a:extLst>
            </p:cNvPr>
            <p:cNvSpPr>
              <a:spLocks noChangeArrowheads="1"/>
            </p:cNvSpPr>
            <p:nvPr/>
          </p:nvSpPr>
          <p:spPr bwMode="auto">
            <a:xfrm>
              <a:off x="7643757" y="4980544"/>
              <a:ext cx="222249" cy="185221"/>
            </a:xfrm>
            <a:prstGeom prst="rect">
              <a:avLst/>
            </a:prstGeom>
            <a:solidFill>
              <a:srgbClr val="FF0000"/>
            </a:solidFill>
            <a:ln w="38100" algn="ctr">
              <a:noFill/>
              <a:miter lim="800000"/>
              <a:headEnd/>
              <a:tailEnd/>
            </a:ln>
            <a:effectLst>
              <a:outerShdw blurRad="50800" dist="38100" dir="2700000" algn="tl" rotWithShape="0">
                <a:prstClr val="black">
                  <a:alpha val="40000"/>
                </a:prstClr>
              </a:outerShdw>
            </a:effectLst>
          </p:spPr>
          <p:txBody>
            <a:bodyPr wrap="none" anchor="ctr"/>
            <a:lstStyle/>
            <a:p>
              <a:pPr algn="ctr"/>
              <a:r>
                <a:rPr lang="en-US" altLang="ja-JP" sz="800" dirty="0">
                  <a:solidFill>
                    <a:schemeClr val="bg1"/>
                  </a:solidFill>
                  <a:latin typeface="メイリオ"/>
                  <a:ea typeface="メイリオ"/>
                  <a:cs typeface="メイリオ"/>
                </a:rPr>
                <a:t>F</a:t>
              </a:r>
            </a:p>
          </p:txBody>
        </p:sp>
        <p:sp>
          <p:nvSpPr>
            <p:cNvPr id="183" name="四角形吹き出し 182">
              <a:extLst>
                <a:ext uri="{FF2B5EF4-FFF2-40B4-BE49-F238E27FC236}">
                  <a16:creationId xmlns:a16="http://schemas.microsoft.com/office/drawing/2014/main" id="{CB7C070F-C549-A51D-B35F-DADAF65E1D05}"/>
                </a:ext>
              </a:extLst>
            </p:cNvPr>
            <p:cNvSpPr/>
            <p:nvPr/>
          </p:nvSpPr>
          <p:spPr>
            <a:xfrm>
              <a:off x="5951827" y="4889243"/>
              <a:ext cx="882650" cy="425450"/>
            </a:xfrm>
            <a:prstGeom prst="wedgeRectCallout">
              <a:avLst>
                <a:gd name="adj1" fmla="val 66937"/>
                <a:gd name="adj2" fmla="val -30037"/>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a:solidFill>
                    <a:srgbClr val="FFFFFF"/>
                  </a:solidFill>
                  <a:latin typeface="メイリオ"/>
                  <a:ea typeface="メイリオ"/>
                  <a:cs typeface="メイリオ"/>
                </a:rPr>
                <a:t>重複</a:t>
              </a:r>
              <a:r>
                <a:rPr kumimoji="1" lang="ja-JP" altLang="en-US" sz="1000">
                  <a:solidFill>
                    <a:srgbClr val="FFFFFF"/>
                  </a:solidFill>
                  <a:latin typeface="メイリオ"/>
                  <a:ea typeface="メイリオ"/>
                  <a:cs typeface="メイリオ"/>
                </a:rPr>
                <a:t>データを排除</a:t>
              </a:r>
              <a:endParaRPr kumimoji="1" lang="ja-JP" altLang="en-US" sz="1000" dirty="0">
                <a:solidFill>
                  <a:srgbClr val="FFFFFF"/>
                </a:solidFill>
                <a:latin typeface="メイリオ"/>
                <a:ea typeface="メイリオ"/>
                <a:cs typeface="メイリオ"/>
              </a:endParaRPr>
            </a:p>
          </p:txBody>
        </p:sp>
        <p:sp>
          <p:nvSpPr>
            <p:cNvPr id="186" name="上矢印 185">
              <a:extLst>
                <a:ext uri="{FF2B5EF4-FFF2-40B4-BE49-F238E27FC236}">
                  <a16:creationId xmlns:a16="http://schemas.microsoft.com/office/drawing/2014/main" id="{E2201EC4-673C-23E5-D355-A7E498622EFB}"/>
                </a:ext>
              </a:extLst>
            </p:cNvPr>
            <p:cNvSpPr/>
            <p:nvPr/>
          </p:nvSpPr>
          <p:spPr>
            <a:xfrm>
              <a:off x="7059651" y="3505200"/>
              <a:ext cx="755650" cy="352843"/>
            </a:xfrm>
            <a:prstGeom prst="upArrow">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spTree>
    <p:extLst>
      <p:ext uri="{BB962C8B-B14F-4D97-AF65-F5344CB8AC3E}">
        <p14:creationId xmlns:p14="http://schemas.microsoft.com/office/powerpoint/2010/main" val="1328699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C206067-E283-A3DF-F42C-14BBB55F56EF}"/>
            </a:ext>
          </a:extLst>
        </p:cNvPr>
        <p:cNvGrpSpPr/>
        <p:nvPr/>
      </p:nvGrpSpPr>
      <p:grpSpPr>
        <a:xfrm>
          <a:off x="0" y="0"/>
          <a:ext cx="0" cy="0"/>
          <a:chOff x="0" y="0"/>
          <a:chExt cx="0" cy="0"/>
        </a:xfrm>
      </p:grpSpPr>
      <p:sp>
        <p:nvSpPr>
          <p:cNvPr id="760834" name="Rectangle 2">
            <a:extLst>
              <a:ext uri="{FF2B5EF4-FFF2-40B4-BE49-F238E27FC236}">
                <a16:creationId xmlns:a16="http://schemas.microsoft.com/office/drawing/2014/main" id="{FD09A1CB-F6F7-4CFD-AFC4-779A00903416}"/>
              </a:ext>
            </a:extLst>
          </p:cNvPr>
          <p:cNvSpPr>
            <a:spLocks noGrp="1" noChangeArrowheads="1"/>
          </p:cNvSpPr>
          <p:nvPr>
            <p:ph type="title"/>
          </p:nvPr>
        </p:nvSpPr>
        <p:spPr>
          <a:xfrm>
            <a:off x="230400" y="266400"/>
            <a:ext cx="8686800" cy="416221"/>
          </a:xfrm>
        </p:spPr>
        <p:txBody>
          <a:bodyPr/>
          <a:lstStyle/>
          <a:p>
            <a:r>
              <a:rPr lang="ja-JP" altLang="en-US"/>
              <a:t>参考： </a:t>
            </a:r>
            <a:r>
              <a:rPr lang="en-US" altLang="ja-JP" dirty="0"/>
              <a:t>SDN</a:t>
            </a:r>
            <a:r>
              <a:rPr lang="ja-JP" altLang="en-US" dirty="0"/>
              <a:t>と</a:t>
            </a:r>
            <a:r>
              <a:rPr lang="en-US" altLang="ja-JP" dirty="0"/>
              <a:t>NFV</a:t>
            </a:r>
            <a:endParaRPr lang="ja-JP" altLang="en-US" dirty="0"/>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a:extLst>
              <a:ext uri="{FF2B5EF4-FFF2-40B4-BE49-F238E27FC236}">
                <a16:creationId xmlns:a16="http://schemas.microsoft.com/office/drawing/2014/main" id="{5E9DB32E-BEC6-9733-7EC1-39A0B35B85E9}"/>
              </a:ext>
            </a:extLst>
          </p:cNvPr>
          <p:cNvSpPr>
            <a:spLocks noChangeAspect="1" noChangeArrowheads="1"/>
          </p:cNvSpPr>
          <p:nvPr/>
        </p:nvSpPr>
        <p:spPr bwMode="auto">
          <a:xfrm>
            <a:off x="460375" y="160337"/>
            <a:ext cx="304800" cy="304801"/>
          </a:xfrm>
          <a:prstGeom prst="rect">
            <a:avLst/>
          </a:prstGeom>
          <a:noFill/>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六角形 156">
            <a:extLst>
              <a:ext uri="{FF2B5EF4-FFF2-40B4-BE49-F238E27FC236}">
                <a16:creationId xmlns:a16="http://schemas.microsoft.com/office/drawing/2014/main" id="{64A468C0-6AAB-8946-D43E-0F6B76EC3970}"/>
              </a:ext>
            </a:extLst>
          </p:cNvPr>
          <p:cNvSpPr/>
          <p:nvPr/>
        </p:nvSpPr>
        <p:spPr bwMode="auto">
          <a:xfrm>
            <a:off x="3848100" y="5715000"/>
            <a:ext cx="1486344" cy="228600"/>
          </a:xfrm>
          <a:prstGeom prst="hexagon">
            <a:avLst/>
          </a:prstGeom>
          <a:solidFill>
            <a:schemeClr val="accent3">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800" b="0" i="0" u="none" strike="noStrike" cap="none" normalizeH="0" baseline="0" dirty="0">
                <a:ln>
                  <a:noFill/>
                </a:ln>
                <a:solidFill>
                  <a:srgbClr val="FFFFFF"/>
                </a:solidFill>
                <a:effectLst/>
                <a:latin typeface="Meiryo" charset="-128"/>
                <a:ea typeface="Meiryo" charset="-128"/>
                <a:cs typeface="Meiryo" charset="-128"/>
              </a:rPr>
              <a:t>QoS</a:t>
            </a:r>
            <a:r>
              <a:rPr kumimoji="0" lang="ja-JP" altLang="en-US" sz="800" b="0" i="0" u="none" strike="noStrike" cap="none" normalizeH="0" baseline="0" dirty="0">
                <a:ln>
                  <a:noFill/>
                </a:ln>
                <a:solidFill>
                  <a:srgbClr val="FFFFFF"/>
                </a:solidFill>
                <a:effectLst/>
                <a:latin typeface="Meiryo" charset="-128"/>
                <a:ea typeface="Meiryo" charset="-128"/>
                <a:cs typeface="Meiryo" charset="-128"/>
              </a:rPr>
              <a:t>・セキュリティ</a:t>
            </a:r>
          </a:p>
        </p:txBody>
      </p:sp>
      <p:sp>
        <p:nvSpPr>
          <p:cNvPr id="158" name="六角形 157">
            <a:extLst>
              <a:ext uri="{FF2B5EF4-FFF2-40B4-BE49-F238E27FC236}">
                <a16:creationId xmlns:a16="http://schemas.microsoft.com/office/drawing/2014/main" id="{5CD37173-6790-42FB-2B94-6EA23EC624F9}"/>
              </a:ext>
            </a:extLst>
          </p:cNvPr>
          <p:cNvSpPr/>
          <p:nvPr/>
        </p:nvSpPr>
        <p:spPr bwMode="auto">
          <a:xfrm>
            <a:off x="3848100" y="6019800"/>
            <a:ext cx="1486344" cy="228600"/>
          </a:xfrm>
          <a:prstGeom prst="hexagon">
            <a:avLst/>
          </a:prstGeom>
          <a:solidFill>
            <a:schemeClr val="accent3">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000" b="0" i="0" u="none" strike="noStrike" cap="none" normalizeH="0" baseline="0" dirty="0">
                <a:ln>
                  <a:noFill/>
                </a:ln>
                <a:solidFill>
                  <a:srgbClr val="FFFFFF"/>
                </a:solidFill>
                <a:effectLst/>
                <a:latin typeface="Meiryo" charset="-128"/>
                <a:ea typeface="Meiryo" charset="-128"/>
                <a:cs typeface="Meiryo" charset="-128"/>
              </a:rPr>
              <a:t>機　能</a:t>
            </a:r>
          </a:p>
        </p:txBody>
      </p:sp>
      <p:sp>
        <p:nvSpPr>
          <p:cNvPr id="159" name="六角形 158">
            <a:extLst>
              <a:ext uri="{FF2B5EF4-FFF2-40B4-BE49-F238E27FC236}">
                <a16:creationId xmlns:a16="http://schemas.microsoft.com/office/drawing/2014/main" id="{CFA963DF-D13F-667B-58B8-8A17D63D28FB}"/>
              </a:ext>
            </a:extLst>
          </p:cNvPr>
          <p:cNvSpPr/>
          <p:nvPr/>
        </p:nvSpPr>
        <p:spPr bwMode="auto">
          <a:xfrm>
            <a:off x="3848100" y="6324600"/>
            <a:ext cx="1486344" cy="228600"/>
          </a:xfrm>
          <a:prstGeom prst="hexagon">
            <a:avLst/>
          </a:prstGeom>
          <a:solidFill>
            <a:schemeClr val="accent3">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000" b="0" i="0" u="none" strike="noStrike" cap="none" normalizeH="0" baseline="0" dirty="0">
                <a:ln>
                  <a:noFill/>
                </a:ln>
                <a:solidFill>
                  <a:srgbClr val="FFFFFF"/>
                </a:solidFill>
                <a:effectLst/>
                <a:latin typeface="Meiryo" charset="-128"/>
                <a:ea typeface="Meiryo" charset="-128"/>
                <a:cs typeface="Meiryo" charset="-128"/>
              </a:rPr>
              <a:t>制　御</a:t>
            </a:r>
          </a:p>
        </p:txBody>
      </p:sp>
      <p:sp>
        <p:nvSpPr>
          <p:cNvPr id="161" name="角丸四角形 160">
            <a:extLst>
              <a:ext uri="{FF2B5EF4-FFF2-40B4-BE49-F238E27FC236}">
                <a16:creationId xmlns:a16="http://schemas.microsoft.com/office/drawing/2014/main" id="{36BC5428-C9A4-D5C4-EA4D-EE5CEC516845}"/>
              </a:ext>
            </a:extLst>
          </p:cNvPr>
          <p:cNvSpPr/>
          <p:nvPr/>
        </p:nvSpPr>
        <p:spPr bwMode="auto">
          <a:xfrm>
            <a:off x="457200" y="5715000"/>
            <a:ext cx="3390900" cy="228600"/>
          </a:xfrm>
          <a:prstGeom prst="roundRect">
            <a:avLst>
              <a:gd name="adj" fmla="val 0"/>
            </a:avLst>
          </a:prstGeom>
          <a:ln>
            <a:no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000" b="0" i="0" u="none" strike="noStrike" cap="none" normalizeH="0" baseline="0" dirty="0">
                <a:ln>
                  <a:noFill/>
                </a:ln>
                <a:solidFill>
                  <a:srgbClr val="FFFFFF"/>
                </a:solidFill>
                <a:effectLst/>
                <a:latin typeface="Meiryo" charset="-128"/>
                <a:ea typeface="Meiryo" charset="-128"/>
                <a:cs typeface="Meiryo" charset="-128"/>
              </a:rPr>
              <a:t>パケットの種類に応じて設定</a:t>
            </a:r>
          </a:p>
        </p:txBody>
      </p:sp>
      <p:sp>
        <p:nvSpPr>
          <p:cNvPr id="162" name="角丸四角形 161">
            <a:extLst>
              <a:ext uri="{FF2B5EF4-FFF2-40B4-BE49-F238E27FC236}">
                <a16:creationId xmlns:a16="http://schemas.microsoft.com/office/drawing/2014/main" id="{19064AD1-16E7-1933-6FB1-E2C38A4277C4}"/>
              </a:ext>
            </a:extLst>
          </p:cNvPr>
          <p:cNvSpPr/>
          <p:nvPr/>
        </p:nvSpPr>
        <p:spPr bwMode="auto">
          <a:xfrm>
            <a:off x="457200" y="6019800"/>
            <a:ext cx="3390900" cy="228600"/>
          </a:xfrm>
          <a:prstGeom prst="roundRect">
            <a:avLst>
              <a:gd name="adj" fmla="val 0"/>
            </a:avLst>
          </a:prstGeom>
          <a:ln>
            <a:no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000" b="0" i="0" u="none" strike="noStrike" cap="none" normalizeH="0" baseline="0" dirty="0">
                <a:ln>
                  <a:noFill/>
                </a:ln>
                <a:solidFill>
                  <a:srgbClr val="FFFFFF"/>
                </a:solidFill>
                <a:effectLst/>
                <a:latin typeface="Meiryo" charset="-128"/>
                <a:ea typeface="Meiryo" charset="-128"/>
                <a:cs typeface="Meiryo" charset="-128"/>
              </a:rPr>
              <a:t>物理構成に依存</a:t>
            </a:r>
          </a:p>
        </p:txBody>
      </p:sp>
      <p:sp>
        <p:nvSpPr>
          <p:cNvPr id="163" name="角丸四角形 162">
            <a:extLst>
              <a:ext uri="{FF2B5EF4-FFF2-40B4-BE49-F238E27FC236}">
                <a16:creationId xmlns:a16="http://schemas.microsoft.com/office/drawing/2014/main" id="{425C3C66-E47C-9385-F749-41FDE5AB7D80}"/>
              </a:ext>
            </a:extLst>
          </p:cNvPr>
          <p:cNvSpPr/>
          <p:nvPr/>
        </p:nvSpPr>
        <p:spPr bwMode="auto">
          <a:xfrm>
            <a:off x="457200" y="6324600"/>
            <a:ext cx="3390900" cy="228600"/>
          </a:xfrm>
          <a:prstGeom prst="roundRect">
            <a:avLst>
              <a:gd name="adj" fmla="val 0"/>
            </a:avLst>
          </a:prstGeom>
          <a:ln>
            <a:no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000" b="0" i="0" u="none" strike="noStrike" cap="none" normalizeH="0" baseline="0" dirty="0">
                <a:ln>
                  <a:noFill/>
                </a:ln>
                <a:solidFill>
                  <a:srgbClr val="FFFFFF"/>
                </a:solidFill>
                <a:effectLst/>
                <a:latin typeface="Meiryo" charset="-128"/>
                <a:ea typeface="Meiryo" charset="-128"/>
                <a:cs typeface="Meiryo" charset="-128"/>
              </a:rPr>
              <a:t>機器ごとに個別・手動制御</a:t>
            </a:r>
          </a:p>
        </p:txBody>
      </p:sp>
      <p:grpSp>
        <p:nvGrpSpPr>
          <p:cNvPr id="227" name="図形グループ 226">
            <a:extLst>
              <a:ext uri="{FF2B5EF4-FFF2-40B4-BE49-F238E27FC236}">
                <a16:creationId xmlns:a16="http://schemas.microsoft.com/office/drawing/2014/main" id="{7295BE6D-41B8-734F-7302-A4C362B1992A}"/>
              </a:ext>
            </a:extLst>
          </p:cNvPr>
          <p:cNvGrpSpPr/>
          <p:nvPr/>
        </p:nvGrpSpPr>
        <p:grpSpPr>
          <a:xfrm>
            <a:off x="1339850" y="4229411"/>
            <a:ext cx="2197100" cy="1422400"/>
            <a:chOff x="1397000" y="2749550"/>
            <a:chExt cx="2197100" cy="1422400"/>
          </a:xfrm>
        </p:grpSpPr>
        <p:sp>
          <p:nvSpPr>
            <p:cNvPr id="226" name="円/楕円 225">
              <a:extLst>
                <a:ext uri="{FF2B5EF4-FFF2-40B4-BE49-F238E27FC236}">
                  <a16:creationId xmlns:a16="http://schemas.microsoft.com/office/drawing/2014/main" id="{000163AA-C470-305D-2C18-536AAC6C2855}"/>
                </a:ext>
              </a:extLst>
            </p:cNvPr>
            <p:cNvSpPr/>
            <p:nvPr/>
          </p:nvSpPr>
          <p:spPr>
            <a:xfrm>
              <a:off x="1397000" y="2749550"/>
              <a:ext cx="2197100" cy="1422400"/>
            </a:xfrm>
            <a:prstGeom prst="ellipse">
              <a:avLst/>
            </a:prstGeom>
            <a:solidFill>
              <a:srgbClr val="FFFF66">
                <a:alpha val="40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 name="正方形/長方形 1">
              <a:extLst>
                <a:ext uri="{FF2B5EF4-FFF2-40B4-BE49-F238E27FC236}">
                  <a16:creationId xmlns:a16="http://schemas.microsoft.com/office/drawing/2014/main" id="{D829FFCD-CDD3-0AE1-B5D9-CF19B505BBBB}"/>
                </a:ext>
              </a:extLst>
            </p:cNvPr>
            <p:cNvSpPr/>
            <p:nvPr/>
          </p:nvSpPr>
          <p:spPr>
            <a:xfrm>
              <a:off x="1441450" y="33274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109" name="正方形/長方形 108">
              <a:extLst>
                <a:ext uri="{FF2B5EF4-FFF2-40B4-BE49-F238E27FC236}">
                  <a16:creationId xmlns:a16="http://schemas.microsoft.com/office/drawing/2014/main" id="{E91F24C2-67DE-614E-39B9-DAE2D98AEF04}"/>
                </a:ext>
              </a:extLst>
            </p:cNvPr>
            <p:cNvSpPr/>
            <p:nvPr/>
          </p:nvSpPr>
          <p:spPr>
            <a:xfrm>
              <a:off x="2051050" y="28321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114" name="正方形/長方形 113">
              <a:extLst>
                <a:ext uri="{FF2B5EF4-FFF2-40B4-BE49-F238E27FC236}">
                  <a16:creationId xmlns:a16="http://schemas.microsoft.com/office/drawing/2014/main" id="{0C3F7023-406F-852A-FB1A-8E5A226B84AE}"/>
                </a:ext>
              </a:extLst>
            </p:cNvPr>
            <p:cNvSpPr/>
            <p:nvPr/>
          </p:nvSpPr>
          <p:spPr>
            <a:xfrm>
              <a:off x="2051050" y="38227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115" name="正方形/長方形 114">
              <a:extLst>
                <a:ext uri="{FF2B5EF4-FFF2-40B4-BE49-F238E27FC236}">
                  <a16:creationId xmlns:a16="http://schemas.microsoft.com/office/drawing/2014/main" id="{4AF281EB-95DD-9079-3FB3-3F6CA0CDFE55}"/>
                </a:ext>
              </a:extLst>
            </p:cNvPr>
            <p:cNvSpPr/>
            <p:nvPr/>
          </p:nvSpPr>
          <p:spPr>
            <a:xfrm>
              <a:off x="2622550" y="28321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116" name="正方形/長方形 115">
              <a:extLst>
                <a:ext uri="{FF2B5EF4-FFF2-40B4-BE49-F238E27FC236}">
                  <a16:creationId xmlns:a16="http://schemas.microsoft.com/office/drawing/2014/main" id="{729CD507-3BD1-1A44-5215-1DE5B36FF7D7}"/>
                </a:ext>
              </a:extLst>
            </p:cNvPr>
            <p:cNvSpPr/>
            <p:nvPr/>
          </p:nvSpPr>
          <p:spPr>
            <a:xfrm>
              <a:off x="2622550" y="38227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117" name="正方形/長方形 116">
              <a:extLst>
                <a:ext uri="{FF2B5EF4-FFF2-40B4-BE49-F238E27FC236}">
                  <a16:creationId xmlns:a16="http://schemas.microsoft.com/office/drawing/2014/main" id="{6B62FEC2-9F06-8963-BB9B-DC555E52AA2C}"/>
                </a:ext>
              </a:extLst>
            </p:cNvPr>
            <p:cNvSpPr/>
            <p:nvPr/>
          </p:nvSpPr>
          <p:spPr>
            <a:xfrm>
              <a:off x="3244850" y="33274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118" name="正方形/長方形 117">
              <a:extLst>
                <a:ext uri="{FF2B5EF4-FFF2-40B4-BE49-F238E27FC236}">
                  <a16:creationId xmlns:a16="http://schemas.microsoft.com/office/drawing/2014/main" id="{E2AFB22D-3363-710B-ED5B-0C4363484D01}"/>
                </a:ext>
              </a:extLst>
            </p:cNvPr>
            <p:cNvSpPr/>
            <p:nvPr/>
          </p:nvSpPr>
          <p:spPr>
            <a:xfrm>
              <a:off x="2051050" y="33274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119" name="正方形/長方形 118">
              <a:extLst>
                <a:ext uri="{FF2B5EF4-FFF2-40B4-BE49-F238E27FC236}">
                  <a16:creationId xmlns:a16="http://schemas.microsoft.com/office/drawing/2014/main" id="{39D9EE4A-C5BF-799D-BED3-9552880CAAE9}"/>
                </a:ext>
              </a:extLst>
            </p:cNvPr>
            <p:cNvSpPr/>
            <p:nvPr/>
          </p:nvSpPr>
          <p:spPr>
            <a:xfrm>
              <a:off x="2622550" y="33274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cxnSp>
          <p:nvCxnSpPr>
            <p:cNvPr id="5" name="直線コネクタ 4">
              <a:extLst>
                <a:ext uri="{FF2B5EF4-FFF2-40B4-BE49-F238E27FC236}">
                  <a16:creationId xmlns:a16="http://schemas.microsoft.com/office/drawing/2014/main" id="{B1C36EA7-9787-45BA-7D5F-74BFC1FEEA1F}"/>
                </a:ext>
              </a:extLst>
            </p:cNvPr>
            <p:cNvCxnSpPr>
              <a:stCxn id="109" idx="1"/>
              <a:endCxn id="2" idx="3"/>
            </p:cNvCxnSpPr>
            <p:nvPr/>
          </p:nvCxnSpPr>
          <p:spPr>
            <a:xfrm flipH="1">
              <a:off x="1733550" y="2952750"/>
              <a:ext cx="3175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120" name="直線コネクタ 119">
              <a:extLst>
                <a:ext uri="{FF2B5EF4-FFF2-40B4-BE49-F238E27FC236}">
                  <a16:creationId xmlns:a16="http://schemas.microsoft.com/office/drawing/2014/main" id="{16A478BB-63F3-7456-14D2-5476B66D3268}"/>
                </a:ext>
              </a:extLst>
            </p:cNvPr>
            <p:cNvCxnSpPr>
              <a:stCxn id="114" idx="1"/>
              <a:endCxn id="2" idx="3"/>
            </p:cNvCxnSpPr>
            <p:nvPr/>
          </p:nvCxnSpPr>
          <p:spPr>
            <a:xfrm flipH="1" flipV="1">
              <a:off x="1733550" y="3448050"/>
              <a:ext cx="3175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121" name="直線コネクタ 120">
              <a:extLst>
                <a:ext uri="{FF2B5EF4-FFF2-40B4-BE49-F238E27FC236}">
                  <a16:creationId xmlns:a16="http://schemas.microsoft.com/office/drawing/2014/main" id="{34D62123-57FC-5CE3-0E83-98290255E521}"/>
                </a:ext>
              </a:extLst>
            </p:cNvPr>
            <p:cNvCxnSpPr>
              <a:stCxn id="118" idx="1"/>
              <a:endCxn id="2" idx="3"/>
            </p:cNvCxnSpPr>
            <p:nvPr/>
          </p:nvCxnSpPr>
          <p:spPr>
            <a:xfrm flipH="1">
              <a:off x="1733550" y="3448050"/>
              <a:ext cx="3175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126" name="直線コネクタ 125">
              <a:extLst>
                <a:ext uri="{FF2B5EF4-FFF2-40B4-BE49-F238E27FC236}">
                  <a16:creationId xmlns:a16="http://schemas.microsoft.com/office/drawing/2014/main" id="{2D1943CA-2FC0-1DF8-87E4-E38D11B5FFF2}"/>
                </a:ext>
              </a:extLst>
            </p:cNvPr>
            <p:cNvCxnSpPr>
              <a:stCxn id="109" idx="3"/>
              <a:endCxn id="115" idx="1"/>
            </p:cNvCxnSpPr>
            <p:nvPr/>
          </p:nvCxnSpPr>
          <p:spPr>
            <a:xfrm>
              <a:off x="2343150" y="2952750"/>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131" name="直線コネクタ 130">
              <a:extLst>
                <a:ext uri="{FF2B5EF4-FFF2-40B4-BE49-F238E27FC236}">
                  <a16:creationId xmlns:a16="http://schemas.microsoft.com/office/drawing/2014/main" id="{4EE9FEC3-C7DF-FAFC-191B-6F1321E1D9EE}"/>
                </a:ext>
              </a:extLst>
            </p:cNvPr>
            <p:cNvCxnSpPr>
              <a:stCxn id="118" idx="3"/>
              <a:endCxn id="119" idx="1"/>
            </p:cNvCxnSpPr>
            <p:nvPr/>
          </p:nvCxnSpPr>
          <p:spPr>
            <a:xfrm>
              <a:off x="2343150" y="3448050"/>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132" name="直線コネクタ 131">
              <a:extLst>
                <a:ext uri="{FF2B5EF4-FFF2-40B4-BE49-F238E27FC236}">
                  <a16:creationId xmlns:a16="http://schemas.microsoft.com/office/drawing/2014/main" id="{2F2619E8-4263-6871-FF64-86E8DDE18401}"/>
                </a:ext>
              </a:extLst>
            </p:cNvPr>
            <p:cNvCxnSpPr>
              <a:stCxn id="114" idx="3"/>
              <a:endCxn id="116" idx="1"/>
            </p:cNvCxnSpPr>
            <p:nvPr/>
          </p:nvCxnSpPr>
          <p:spPr>
            <a:xfrm>
              <a:off x="2343150" y="3943350"/>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142" name="直線コネクタ 141">
              <a:extLst>
                <a:ext uri="{FF2B5EF4-FFF2-40B4-BE49-F238E27FC236}">
                  <a16:creationId xmlns:a16="http://schemas.microsoft.com/office/drawing/2014/main" id="{2A89A756-D874-2B4D-C431-F4C6E690AA19}"/>
                </a:ext>
              </a:extLst>
            </p:cNvPr>
            <p:cNvCxnSpPr>
              <a:stCxn id="115" idx="3"/>
              <a:endCxn id="117" idx="1"/>
            </p:cNvCxnSpPr>
            <p:nvPr/>
          </p:nvCxnSpPr>
          <p:spPr>
            <a:xfrm>
              <a:off x="2914650" y="2952750"/>
              <a:ext cx="3302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144" name="直線コネクタ 143">
              <a:extLst>
                <a:ext uri="{FF2B5EF4-FFF2-40B4-BE49-F238E27FC236}">
                  <a16:creationId xmlns:a16="http://schemas.microsoft.com/office/drawing/2014/main" id="{314535E2-A357-EE1F-27DE-8552F3D57E7F}"/>
                </a:ext>
              </a:extLst>
            </p:cNvPr>
            <p:cNvCxnSpPr>
              <a:stCxn id="117" idx="1"/>
              <a:endCxn id="116" idx="3"/>
            </p:cNvCxnSpPr>
            <p:nvPr/>
          </p:nvCxnSpPr>
          <p:spPr>
            <a:xfrm flipH="1">
              <a:off x="2914650" y="3448050"/>
              <a:ext cx="3302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169" name="直線コネクタ 168">
              <a:extLst>
                <a:ext uri="{FF2B5EF4-FFF2-40B4-BE49-F238E27FC236}">
                  <a16:creationId xmlns:a16="http://schemas.microsoft.com/office/drawing/2014/main" id="{816405B6-9B9F-0148-E317-C4D240DBC5C7}"/>
                </a:ext>
              </a:extLst>
            </p:cNvPr>
            <p:cNvCxnSpPr>
              <a:stCxn id="117" idx="1"/>
              <a:endCxn id="119" idx="3"/>
            </p:cNvCxnSpPr>
            <p:nvPr/>
          </p:nvCxnSpPr>
          <p:spPr>
            <a:xfrm flipH="1">
              <a:off x="2914650" y="3448050"/>
              <a:ext cx="3302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grpSp>
      <p:grpSp>
        <p:nvGrpSpPr>
          <p:cNvPr id="197" name="図形グループ 196">
            <a:extLst>
              <a:ext uri="{FF2B5EF4-FFF2-40B4-BE49-F238E27FC236}">
                <a16:creationId xmlns:a16="http://schemas.microsoft.com/office/drawing/2014/main" id="{C04A1A02-FBC6-BA47-FA14-BB6887ADC757}"/>
              </a:ext>
            </a:extLst>
          </p:cNvPr>
          <p:cNvGrpSpPr/>
          <p:nvPr/>
        </p:nvGrpSpPr>
        <p:grpSpPr>
          <a:xfrm>
            <a:off x="1339850" y="2728386"/>
            <a:ext cx="2197100" cy="1422400"/>
            <a:chOff x="1397000" y="2698750"/>
            <a:chExt cx="2197100" cy="1422400"/>
          </a:xfrm>
        </p:grpSpPr>
        <p:sp>
          <p:nvSpPr>
            <p:cNvPr id="198" name="円/楕円 197">
              <a:extLst>
                <a:ext uri="{FF2B5EF4-FFF2-40B4-BE49-F238E27FC236}">
                  <a16:creationId xmlns:a16="http://schemas.microsoft.com/office/drawing/2014/main" id="{C628B17C-BAA6-197E-71A2-711DB598B3D3}"/>
                </a:ext>
              </a:extLst>
            </p:cNvPr>
            <p:cNvSpPr/>
            <p:nvPr/>
          </p:nvSpPr>
          <p:spPr>
            <a:xfrm>
              <a:off x="1397000" y="2698750"/>
              <a:ext cx="2197100" cy="1422400"/>
            </a:xfrm>
            <a:prstGeom prst="ellipse">
              <a:avLst/>
            </a:prstGeom>
            <a:solidFill>
              <a:srgbClr val="008000">
                <a:alpha val="40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00" name="正方形/長方形 199">
              <a:extLst>
                <a:ext uri="{FF2B5EF4-FFF2-40B4-BE49-F238E27FC236}">
                  <a16:creationId xmlns:a16="http://schemas.microsoft.com/office/drawing/2014/main" id="{672380CA-A676-5160-5BA0-A38BF66469DC}"/>
                </a:ext>
              </a:extLst>
            </p:cNvPr>
            <p:cNvSpPr/>
            <p:nvPr/>
          </p:nvSpPr>
          <p:spPr>
            <a:xfrm>
              <a:off x="1441450" y="33274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01" name="正方形/長方形 200">
              <a:extLst>
                <a:ext uri="{FF2B5EF4-FFF2-40B4-BE49-F238E27FC236}">
                  <a16:creationId xmlns:a16="http://schemas.microsoft.com/office/drawing/2014/main" id="{AF2E5DC7-A535-44E9-4413-7BC965BAF6E6}"/>
                </a:ext>
              </a:extLst>
            </p:cNvPr>
            <p:cNvSpPr/>
            <p:nvPr/>
          </p:nvSpPr>
          <p:spPr>
            <a:xfrm>
              <a:off x="2051050" y="28321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02" name="正方形/長方形 201">
              <a:extLst>
                <a:ext uri="{FF2B5EF4-FFF2-40B4-BE49-F238E27FC236}">
                  <a16:creationId xmlns:a16="http://schemas.microsoft.com/office/drawing/2014/main" id="{445286B0-6D1B-1A02-5062-CA8C0035FE2A}"/>
                </a:ext>
              </a:extLst>
            </p:cNvPr>
            <p:cNvSpPr/>
            <p:nvPr/>
          </p:nvSpPr>
          <p:spPr>
            <a:xfrm>
              <a:off x="2051050" y="38227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04" name="正方形/長方形 203">
              <a:extLst>
                <a:ext uri="{FF2B5EF4-FFF2-40B4-BE49-F238E27FC236}">
                  <a16:creationId xmlns:a16="http://schemas.microsoft.com/office/drawing/2014/main" id="{2DC3628D-B6CB-3A27-2AE2-9184A145A50C}"/>
                </a:ext>
              </a:extLst>
            </p:cNvPr>
            <p:cNvSpPr/>
            <p:nvPr/>
          </p:nvSpPr>
          <p:spPr>
            <a:xfrm>
              <a:off x="2622550" y="28321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05" name="正方形/長方形 204">
              <a:extLst>
                <a:ext uri="{FF2B5EF4-FFF2-40B4-BE49-F238E27FC236}">
                  <a16:creationId xmlns:a16="http://schemas.microsoft.com/office/drawing/2014/main" id="{1CAE2D4C-2982-C899-8A76-76F16BEAB6C4}"/>
                </a:ext>
              </a:extLst>
            </p:cNvPr>
            <p:cNvSpPr/>
            <p:nvPr/>
          </p:nvSpPr>
          <p:spPr>
            <a:xfrm>
              <a:off x="2622550" y="38227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06" name="正方形/長方形 205">
              <a:extLst>
                <a:ext uri="{FF2B5EF4-FFF2-40B4-BE49-F238E27FC236}">
                  <a16:creationId xmlns:a16="http://schemas.microsoft.com/office/drawing/2014/main" id="{B9388A19-1B4B-C856-C8DD-8FE8FEF49F30}"/>
                </a:ext>
              </a:extLst>
            </p:cNvPr>
            <p:cNvSpPr/>
            <p:nvPr/>
          </p:nvSpPr>
          <p:spPr>
            <a:xfrm>
              <a:off x="3244850" y="33274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07" name="正方形/長方形 206">
              <a:extLst>
                <a:ext uri="{FF2B5EF4-FFF2-40B4-BE49-F238E27FC236}">
                  <a16:creationId xmlns:a16="http://schemas.microsoft.com/office/drawing/2014/main" id="{0D20E4B0-6A6F-BB96-8EA5-78A58718A8B8}"/>
                </a:ext>
              </a:extLst>
            </p:cNvPr>
            <p:cNvSpPr/>
            <p:nvPr/>
          </p:nvSpPr>
          <p:spPr>
            <a:xfrm>
              <a:off x="2051050" y="33274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08" name="正方形/長方形 207">
              <a:extLst>
                <a:ext uri="{FF2B5EF4-FFF2-40B4-BE49-F238E27FC236}">
                  <a16:creationId xmlns:a16="http://schemas.microsoft.com/office/drawing/2014/main" id="{FF138633-4EDC-8A30-AF7E-2FF705B89714}"/>
                </a:ext>
              </a:extLst>
            </p:cNvPr>
            <p:cNvSpPr/>
            <p:nvPr/>
          </p:nvSpPr>
          <p:spPr>
            <a:xfrm>
              <a:off x="2622550" y="33274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cxnSp>
          <p:nvCxnSpPr>
            <p:cNvPr id="209" name="直線コネクタ 208">
              <a:extLst>
                <a:ext uri="{FF2B5EF4-FFF2-40B4-BE49-F238E27FC236}">
                  <a16:creationId xmlns:a16="http://schemas.microsoft.com/office/drawing/2014/main" id="{2239D6C9-DDDE-ED90-0DD2-BD99BFD4633B}"/>
                </a:ext>
              </a:extLst>
            </p:cNvPr>
            <p:cNvCxnSpPr>
              <a:stCxn id="201" idx="1"/>
              <a:endCxn id="200" idx="3"/>
            </p:cNvCxnSpPr>
            <p:nvPr/>
          </p:nvCxnSpPr>
          <p:spPr>
            <a:xfrm flipH="1">
              <a:off x="1733550" y="2952750"/>
              <a:ext cx="3175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10" name="直線コネクタ 209">
              <a:extLst>
                <a:ext uri="{FF2B5EF4-FFF2-40B4-BE49-F238E27FC236}">
                  <a16:creationId xmlns:a16="http://schemas.microsoft.com/office/drawing/2014/main" id="{E03C79C1-5717-E65E-74D2-EE581E5133CD}"/>
                </a:ext>
              </a:extLst>
            </p:cNvPr>
            <p:cNvCxnSpPr>
              <a:stCxn id="202" idx="1"/>
              <a:endCxn id="200" idx="3"/>
            </p:cNvCxnSpPr>
            <p:nvPr/>
          </p:nvCxnSpPr>
          <p:spPr>
            <a:xfrm flipH="1" flipV="1">
              <a:off x="1733550" y="3448050"/>
              <a:ext cx="3175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11" name="直線コネクタ 210">
              <a:extLst>
                <a:ext uri="{FF2B5EF4-FFF2-40B4-BE49-F238E27FC236}">
                  <a16:creationId xmlns:a16="http://schemas.microsoft.com/office/drawing/2014/main" id="{7B7B9A9A-517D-9DD0-BFB0-1CE087EFF70E}"/>
                </a:ext>
              </a:extLst>
            </p:cNvPr>
            <p:cNvCxnSpPr>
              <a:stCxn id="207" idx="1"/>
              <a:endCxn id="200" idx="3"/>
            </p:cNvCxnSpPr>
            <p:nvPr/>
          </p:nvCxnSpPr>
          <p:spPr>
            <a:xfrm flipH="1">
              <a:off x="1733550" y="3448050"/>
              <a:ext cx="3175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12" name="直線コネクタ 211">
              <a:extLst>
                <a:ext uri="{FF2B5EF4-FFF2-40B4-BE49-F238E27FC236}">
                  <a16:creationId xmlns:a16="http://schemas.microsoft.com/office/drawing/2014/main" id="{72CE0117-5223-801A-25D6-EB7638349C25}"/>
                </a:ext>
              </a:extLst>
            </p:cNvPr>
            <p:cNvCxnSpPr>
              <a:stCxn id="201" idx="3"/>
              <a:endCxn id="204" idx="1"/>
            </p:cNvCxnSpPr>
            <p:nvPr/>
          </p:nvCxnSpPr>
          <p:spPr>
            <a:xfrm>
              <a:off x="2343150" y="2952750"/>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13" name="直線コネクタ 212">
              <a:extLst>
                <a:ext uri="{FF2B5EF4-FFF2-40B4-BE49-F238E27FC236}">
                  <a16:creationId xmlns:a16="http://schemas.microsoft.com/office/drawing/2014/main" id="{E9655CC4-C6C6-794F-492E-66378853E87B}"/>
                </a:ext>
              </a:extLst>
            </p:cNvPr>
            <p:cNvCxnSpPr>
              <a:stCxn id="207" idx="3"/>
              <a:endCxn id="208" idx="1"/>
            </p:cNvCxnSpPr>
            <p:nvPr/>
          </p:nvCxnSpPr>
          <p:spPr>
            <a:xfrm>
              <a:off x="2343150" y="3448050"/>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14" name="直線コネクタ 213">
              <a:extLst>
                <a:ext uri="{FF2B5EF4-FFF2-40B4-BE49-F238E27FC236}">
                  <a16:creationId xmlns:a16="http://schemas.microsoft.com/office/drawing/2014/main" id="{511887E0-3209-A8D0-3ACC-444DFD3E7D23}"/>
                </a:ext>
              </a:extLst>
            </p:cNvPr>
            <p:cNvCxnSpPr>
              <a:stCxn id="202" idx="3"/>
              <a:endCxn id="205" idx="1"/>
            </p:cNvCxnSpPr>
            <p:nvPr/>
          </p:nvCxnSpPr>
          <p:spPr>
            <a:xfrm>
              <a:off x="2343150" y="3943350"/>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15" name="直線コネクタ 214">
              <a:extLst>
                <a:ext uri="{FF2B5EF4-FFF2-40B4-BE49-F238E27FC236}">
                  <a16:creationId xmlns:a16="http://schemas.microsoft.com/office/drawing/2014/main" id="{1D95D6D3-5B18-2A84-D65C-EF86F3104FCF}"/>
                </a:ext>
              </a:extLst>
            </p:cNvPr>
            <p:cNvCxnSpPr>
              <a:stCxn id="204" idx="3"/>
              <a:endCxn id="206" idx="1"/>
            </p:cNvCxnSpPr>
            <p:nvPr/>
          </p:nvCxnSpPr>
          <p:spPr>
            <a:xfrm>
              <a:off x="2914650" y="2952750"/>
              <a:ext cx="3302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16" name="直線コネクタ 215">
              <a:extLst>
                <a:ext uri="{FF2B5EF4-FFF2-40B4-BE49-F238E27FC236}">
                  <a16:creationId xmlns:a16="http://schemas.microsoft.com/office/drawing/2014/main" id="{5532404B-4458-A9E1-F63B-D1D533AF2106}"/>
                </a:ext>
              </a:extLst>
            </p:cNvPr>
            <p:cNvCxnSpPr>
              <a:stCxn id="206" idx="1"/>
              <a:endCxn id="205" idx="3"/>
            </p:cNvCxnSpPr>
            <p:nvPr/>
          </p:nvCxnSpPr>
          <p:spPr>
            <a:xfrm flipH="1">
              <a:off x="2914650" y="3448050"/>
              <a:ext cx="3302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17" name="直線コネクタ 216">
              <a:extLst>
                <a:ext uri="{FF2B5EF4-FFF2-40B4-BE49-F238E27FC236}">
                  <a16:creationId xmlns:a16="http://schemas.microsoft.com/office/drawing/2014/main" id="{6965B0BD-82D2-DC67-FC3E-4C3F7C0498D7}"/>
                </a:ext>
              </a:extLst>
            </p:cNvPr>
            <p:cNvCxnSpPr>
              <a:stCxn id="206" idx="1"/>
              <a:endCxn id="208" idx="3"/>
            </p:cNvCxnSpPr>
            <p:nvPr/>
          </p:nvCxnSpPr>
          <p:spPr>
            <a:xfrm flipH="1">
              <a:off x="2914650" y="3448050"/>
              <a:ext cx="3302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grpSp>
      <p:grpSp>
        <p:nvGrpSpPr>
          <p:cNvPr id="171" name="図形グループ 170">
            <a:extLst>
              <a:ext uri="{FF2B5EF4-FFF2-40B4-BE49-F238E27FC236}">
                <a16:creationId xmlns:a16="http://schemas.microsoft.com/office/drawing/2014/main" id="{A1119E5E-EF69-7B1D-3043-AE31D8E9EC73}"/>
              </a:ext>
            </a:extLst>
          </p:cNvPr>
          <p:cNvGrpSpPr/>
          <p:nvPr/>
        </p:nvGrpSpPr>
        <p:grpSpPr>
          <a:xfrm>
            <a:off x="1339850" y="1204386"/>
            <a:ext cx="2197100" cy="1422400"/>
            <a:chOff x="1397000" y="2749550"/>
            <a:chExt cx="2197100" cy="1422400"/>
          </a:xfrm>
        </p:grpSpPr>
        <p:sp>
          <p:nvSpPr>
            <p:cNvPr id="172" name="円/楕円 171">
              <a:extLst>
                <a:ext uri="{FF2B5EF4-FFF2-40B4-BE49-F238E27FC236}">
                  <a16:creationId xmlns:a16="http://schemas.microsoft.com/office/drawing/2014/main" id="{A7D6D66B-EA49-932A-7BF4-D2AE9A7C41E1}"/>
                </a:ext>
              </a:extLst>
            </p:cNvPr>
            <p:cNvSpPr/>
            <p:nvPr/>
          </p:nvSpPr>
          <p:spPr>
            <a:xfrm>
              <a:off x="1397000" y="2749550"/>
              <a:ext cx="2197100" cy="1422400"/>
            </a:xfrm>
            <a:prstGeom prst="ellipse">
              <a:avLst/>
            </a:prstGeom>
            <a:solidFill>
              <a:srgbClr val="3366FF">
                <a:alpha val="40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173" name="正方形/長方形 172">
              <a:extLst>
                <a:ext uri="{FF2B5EF4-FFF2-40B4-BE49-F238E27FC236}">
                  <a16:creationId xmlns:a16="http://schemas.microsoft.com/office/drawing/2014/main" id="{B87A6280-C7A4-516D-BE30-8BC8DBC682AA}"/>
                </a:ext>
              </a:extLst>
            </p:cNvPr>
            <p:cNvSpPr/>
            <p:nvPr/>
          </p:nvSpPr>
          <p:spPr>
            <a:xfrm>
              <a:off x="1441450" y="33274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174" name="正方形/長方形 173">
              <a:extLst>
                <a:ext uri="{FF2B5EF4-FFF2-40B4-BE49-F238E27FC236}">
                  <a16:creationId xmlns:a16="http://schemas.microsoft.com/office/drawing/2014/main" id="{46927F2A-DF61-D271-59D0-C32C01009F3A}"/>
                </a:ext>
              </a:extLst>
            </p:cNvPr>
            <p:cNvSpPr/>
            <p:nvPr/>
          </p:nvSpPr>
          <p:spPr>
            <a:xfrm>
              <a:off x="2051050" y="28321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178" name="正方形/長方形 177">
              <a:extLst>
                <a:ext uri="{FF2B5EF4-FFF2-40B4-BE49-F238E27FC236}">
                  <a16:creationId xmlns:a16="http://schemas.microsoft.com/office/drawing/2014/main" id="{C6934DAA-343A-6574-F987-81E1021ACA75}"/>
                </a:ext>
              </a:extLst>
            </p:cNvPr>
            <p:cNvSpPr/>
            <p:nvPr/>
          </p:nvSpPr>
          <p:spPr>
            <a:xfrm>
              <a:off x="2051050" y="38227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179" name="正方形/長方形 178">
              <a:extLst>
                <a:ext uri="{FF2B5EF4-FFF2-40B4-BE49-F238E27FC236}">
                  <a16:creationId xmlns:a16="http://schemas.microsoft.com/office/drawing/2014/main" id="{58F706A8-A6F8-4B11-D5C6-A9888D03F1E9}"/>
                </a:ext>
              </a:extLst>
            </p:cNvPr>
            <p:cNvSpPr/>
            <p:nvPr/>
          </p:nvSpPr>
          <p:spPr>
            <a:xfrm>
              <a:off x="2622550" y="28321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180" name="正方形/長方形 179">
              <a:extLst>
                <a:ext uri="{FF2B5EF4-FFF2-40B4-BE49-F238E27FC236}">
                  <a16:creationId xmlns:a16="http://schemas.microsoft.com/office/drawing/2014/main" id="{136FB91A-86B3-2A49-A200-3097AD824375}"/>
                </a:ext>
              </a:extLst>
            </p:cNvPr>
            <p:cNvSpPr/>
            <p:nvPr/>
          </p:nvSpPr>
          <p:spPr>
            <a:xfrm>
              <a:off x="2622550" y="38227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181" name="正方形/長方形 180">
              <a:extLst>
                <a:ext uri="{FF2B5EF4-FFF2-40B4-BE49-F238E27FC236}">
                  <a16:creationId xmlns:a16="http://schemas.microsoft.com/office/drawing/2014/main" id="{DFCBEE76-0920-0BC4-43B3-C55ABFCEF914}"/>
                </a:ext>
              </a:extLst>
            </p:cNvPr>
            <p:cNvSpPr/>
            <p:nvPr/>
          </p:nvSpPr>
          <p:spPr>
            <a:xfrm>
              <a:off x="3244850" y="33274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182" name="正方形/長方形 181">
              <a:extLst>
                <a:ext uri="{FF2B5EF4-FFF2-40B4-BE49-F238E27FC236}">
                  <a16:creationId xmlns:a16="http://schemas.microsoft.com/office/drawing/2014/main" id="{E32BFB51-829D-372D-20FF-32CEFF58C117}"/>
                </a:ext>
              </a:extLst>
            </p:cNvPr>
            <p:cNvSpPr/>
            <p:nvPr/>
          </p:nvSpPr>
          <p:spPr>
            <a:xfrm>
              <a:off x="2051050" y="33274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183" name="正方形/長方形 182">
              <a:extLst>
                <a:ext uri="{FF2B5EF4-FFF2-40B4-BE49-F238E27FC236}">
                  <a16:creationId xmlns:a16="http://schemas.microsoft.com/office/drawing/2014/main" id="{3E877F8E-1C22-F1AD-F693-DA944586D358}"/>
                </a:ext>
              </a:extLst>
            </p:cNvPr>
            <p:cNvSpPr/>
            <p:nvPr/>
          </p:nvSpPr>
          <p:spPr>
            <a:xfrm>
              <a:off x="2622550" y="33274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cxnSp>
          <p:nvCxnSpPr>
            <p:cNvPr id="184" name="直線コネクタ 183">
              <a:extLst>
                <a:ext uri="{FF2B5EF4-FFF2-40B4-BE49-F238E27FC236}">
                  <a16:creationId xmlns:a16="http://schemas.microsoft.com/office/drawing/2014/main" id="{0CBABE38-03A1-3759-A318-FBAF7C80BD6E}"/>
                </a:ext>
              </a:extLst>
            </p:cNvPr>
            <p:cNvCxnSpPr>
              <a:stCxn id="174" idx="1"/>
              <a:endCxn id="173" idx="3"/>
            </p:cNvCxnSpPr>
            <p:nvPr/>
          </p:nvCxnSpPr>
          <p:spPr>
            <a:xfrm flipH="1">
              <a:off x="1733550" y="2952750"/>
              <a:ext cx="3175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185" name="直線コネクタ 184">
              <a:extLst>
                <a:ext uri="{FF2B5EF4-FFF2-40B4-BE49-F238E27FC236}">
                  <a16:creationId xmlns:a16="http://schemas.microsoft.com/office/drawing/2014/main" id="{396AF928-4157-9746-F4D4-2097AE47FE37}"/>
                </a:ext>
              </a:extLst>
            </p:cNvPr>
            <p:cNvCxnSpPr>
              <a:stCxn id="178" idx="1"/>
              <a:endCxn id="173" idx="3"/>
            </p:cNvCxnSpPr>
            <p:nvPr/>
          </p:nvCxnSpPr>
          <p:spPr>
            <a:xfrm flipH="1" flipV="1">
              <a:off x="1733550" y="3448050"/>
              <a:ext cx="3175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186" name="直線コネクタ 185">
              <a:extLst>
                <a:ext uri="{FF2B5EF4-FFF2-40B4-BE49-F238E27FC236}">
                  <a16:creationId xmlns:a16="http://schemas.microsoft.com/office/drawing/2014/main" id="{EE2A79CF-76DB-A338-362C-81EAE3E4E576}"/>
                </a:ext>
              </a:extLst>
            </p:cNvPr>
            <p:cNvCxnSpPr>
              <a:stCxn id="182" idx="1"/>
              <a:endCxn id="173" idx="3"/>
            </p:cNvCxnSpPr>
            <p:nvPr/>
          </p:nvCxnSpPr>
          <p:spPr>
            <a:xfrm flipH="1">
              <a:off x="1733550" y="3448050"/>
              <a:ext cx="3175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187" name="直線コネクタ 186">
              <a:extLst>
                <a:ext uri="{FF2B5EF4-FFF2-40B4-BE49-F238E27FC236}">
                  <a16:creationId xmlns:a16="http://schemas.microsoft.com/office/drawing/2014/main" id="{065DC33C-26DD-0C43-2E69-29035D9E5E0D}"/>
                </a:ext>
              </a:extLst>
            </p:cNvPr>
            <p:cNvCxnSpPr>
              <a:stCxn id="174" idx="3"/>
              <a:endCxn id="179" idx="1"/>
            </p:cNvCxnSpPr>
            <p:nvPr/>
          </p:nvCxnSpPr>
          <p:spPr>
            <a:xfrm>
              <a:off x="2343150" y="2952750"/>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188" name="直線コネクタ 187">
              <a:extLst>
                <a:ext uri="{FF2B5EF4-FFF2-40B4-BE49-F238E27FC236}">
                  <a16:creationId xmlns:a16="http://schemas.microsoft.com/office/drawing/2014/main" id="{17E20611-3814-298E-995E-256AE60A60FD}"/>
                </a:ext>
              </a:extLst>
            </p:cNvPr>
            <p:cNvCxnSpPr>
              <a:stCxn id="182" idx="3"/>
              <a:endCxn id="183" idx="1"/>
            </p:cNvCxnSpPr>
            <p:nvPr/>
          </p:nvCxnSpPr>
          <p:spPr>
            <a:xfrm>
              <a:off x="2343150" y="3448050"/>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189" name="直線コネクタ 188">
              <a:extLst>
                <a:ext uri="{FF2B5EF4-FFF2-40B4-BE49-F238E27FC236}">
                  <a16:creationId xmlns:a16="http://schemas.microsoft.com/office/drawing/2014/main" id="{4D50606F-4B8E-A318-1B67-EDCD4BB14E79}"/>
                </a:ext>
              </a:extLst>
            </p:cNvPr>
            <p:cNvCxnSpPr>
              <a:stCxn id="178" idx="3"/>
              <a:endCxn id="180" idx="1"/>
            </p:cNvCxnSpPr>
            <p:nvPr/>
          </p:nvCxnSpPr>
          <p:spPr>
            <a:xfrm>
              <a:off x="2343150" y="3943350"/>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190" name="直線コネクタ 189">
              <a:extLst>
                <a:ext uri="{FF2B5EF4-FFF2-40B4-BE49-F238E27FC236}">
                  <a16:creationId xmlns:a16="http://schemas.microsoft.com/office/drawing/2014/main" id="{68111217-F7FB-DD69-E5D3-0E1699DA8EDB}"/>
                </a:ext>
              </a:extLst>
            </p:cNvPr>
            <p:cNvCxnSpPr>
              <a:stCxn id="179" idx="3"/>
              <a:endCxn id="181" idx="1"/>
            </p:cNvCxnSpPr>
            <p:nvPr/>
          </p:nvCxnSpPr>
          <p:spPr>
            <a:xfrm>
              <a:off x="2914650" y="2952750"/>
              <a:ext cx="3302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191" name="直線コネクタ 190">
              <a:extLst>
                <a:ext uri="{FF2B5EF4-FFF2-40B4-BE49-F238E27FC236}">
                  <a16:creationId xmlns:a16="http://schemas.microsoft.com/office/drawing/2014/main" id="{F4F6ADC7-F320-A690-3B75-A328996468F1}"/>
                </a:ext>
              </a:extLst>
            </p:cNvPr>
            <p:cNvCxnSpPr>
              <a:stCxn id="181" idx="1"/>
              <a:endCxn id="180" idx="3"/>
            </p:cNvCxnSpPr>
            <p:nvPr/>
          </p:nvCxnSpPr>
          <p:spPr>
            <a:xfrm flipH="1">
              <a:off x="2914650" y="3448050"/>
              <a:ext cx="3302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192" name="直線コネクタ 191">
              <a:extLst>
                <a:ext uri="{FF2B5EF4-FFF2-40B4-BE49-F238E27FC236}">
                  <a16:creationId xmlns:a16="http://schemas.microsoft.com/office/drawing/2014/main" id="{744B5B77-535D-C6EF-9431-2B97EFC863E2}"/>
                </a:ext>
              </a:extLst>
            </p:cNvPr>
            <p:cNvCxnSpPr>
              <a:stCxn id="181" idx="1"/>
              <a:endCxn id="183" idx="3"/>
            </p:cNvCxnSpPr>
            <p:nvPr/>
          </p:nvCxnSpPr>
          <p:spPr>
            <a:xfrm flipH="1">
              <a:off x="2914650" y="3448050"/>
              <a:ext cx="3302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grpSp>
      <p:sp>
        <p:nvSpPr>
          <p:cNvPr id="61" name="ホームベース 60">
            <a:extLst>
              <a:ext uri="{FF2B5EF4-FFF2-40B4-BE49-F238E27FC236}">
                <a16:creationId xmlns:a16="http://schemas.microsoft.com/office/drawing/2014/main" id="{AD72A9E6-C83E-00A4-227B-4B9B7FB4768B}"/>
              </a:ext>
            </a:extLst>
          </p:cNvPr>
          <p:cNvSpPr/>
          <p:nvPr/>
        </p:nvSpPr>
        <p:spPr>
          <a:xfrm>
            <a:off x="457200" y="1651000"/>
            <a:ext cx="882650" cy="514350"/>
          </a:xfrm>
          <a:prstGeom prst="homePlate">
            <a:avLst>
              <a:gd name="adj" fmla="val 26543"/>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物理</a:t>
            </a:r>
            <a:endParaRPr kumimoji="1" lang="en-US" altLang="ja-JP" sz="800" dirty="0">
              <a:solidFill>
                <a:srgbClr val="FFFFFF"/>
              </a:solidFill>
              <a:latin typeface="Meiryo" charset="-128"/>
              <a:ea typeface="Meiryo" charset="-128"/>
              <a:cs typeface="Meiryo" charset="-128"/>
            </a:endParaRPr>
          </a:p>
          <a:p>
            <a:pPr algn="ctr"/>
            <a:r>
              <a:rPr kumimoji="1" lang="ja-JP" altLang="en-US" sz="800" dirty="0">
                <a:solidFill>
                  <a:srgbClr val="FFFFFF"/>
                </a:solidFill>
                <a:latin typeface="Meiryo" charset="-128"/>
                <a:ea typeface="Meiryo" charset="-128"/>
                <a:cs typeface="Meiryo" charset="-128"/>
              </a:rPr>
              <a:t>ネットワーク</a:t>
            </a:r>
            <a:endParaRPr kumimoji="1" lang="en-US" altLang="ja-JP" sz="800" dirty="0">
              <a:solidFill>
                <a:srgbClr val="FFFFFF"/>
              </a:solidFill>
              <a:latin typeface="Meiryo" charset="-128"/>
              <a:ea typeface="Meiryo" charset="-128"/>
              <a:cs typeface="Meiryo" charset="-128"/>
            </a:endParaRPr>
          </a:p>
          <a:p>
            <a:pPr algn="ctr"/>
            <a:r>
              <a:rPr kumimoji="1" lang="en-US" altLang="ja-JP" sz="1200" dirty="0">
                <a:solidFill>
                  <a:srgbClr val="FFFFFF"/>
                </a:solidFill>
                <a:latin typeface="Meiryo" charset="-128"/>
                <a:ea typeface="Meiryo" charset="-128"/>
                <a:cs typeface="Meiryo" charset="-128"/>
              </a:rPr>
              <a:t>A</a:t>
            </a:r>
            <a:endParaRPr kumimoji="1" lang="ja-JP" altLang="en-US" sz="1200" dirty="0">
              <a:solidFill>
                <a:srgbClr val="FFFFFF"/>
              </a:solidFill>
              <a:latin typeface="Meiryo" charset="-128"/>
              <a:ea typeface="Meiryo" charset="-128"/>
              <a:cs typeface="Meiryo" charset="-128"/>
            </a:endParaRPr>
          </a:p>
        </p:txBody>
      </p:sp>
      <p:sp>
        <p:nvSpPr>
          <p:cNvPr id="309" name="ホームベース 308">
            <a:extLst>
              <a:ext uri="{FF2B5EF4-FFF2-40B4-BE49-F238E27FC236}">
                <a16:creationId xmlns:a16="http://schemas.microsoft.com/office/drawing/2014/main" id="{83AE7E79-173F-A1DD-4A7F-BA08319610D0}"/>
              </a:ext>
            </a:extLst>
          </p:cNvPr>
          <p:cNvSpPr/>
          <p:nvPr/>
        </p:nvSpPr>
        <p:spPr>
          <a:xfrm>
            <a:off x="457200" y="3220511"/>
            <a:ext cx="882650" cy="514350"/>
          </a:xfrm>
          <a:prstGeom prst="homePlate">
            <a:avLst>
              <a:gd name="adj" fmla="val 26543"/>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物理</a:t>
            </a:r>
            <a:endParaRPr kumimoji="1" lang="en-US" altLang="ja-JP" sz="800" dirty="0">
              <a:solidFill>
                <a:srgbClr val="FFFFFF"/>
              </a:solidFill>
              <a:latin typeface="Meiryo" charset="-128"/>
              <a:ea typeface="Meiryo" charset="-128"/>
              <a:cs typeface="Meiryo" charset="-128"/>
            </a:endParaRPr>
          </a:p>
          <a:p>
            <a:pPr algn="ctr"/>
            <a:r>
              <a:rPr kumimoji="1" lang="ja-JP" altLang="en-US" sz="800" dirty="0">
                <a:solidFill>
                  <a:srgbClr val="FFFFFF"/>
                </a:solidFill>
                <a:latin typeface="Meiryo" charset="-128"/>
                <a:ea typeface="Meiryo" charset="-128"/>
                <a:cs typeface="Meiryo" charset="-128"/>
              </a:rPr>
              <a:t>ネットワーク</a:t>
            </a:r>
            <a:endParaRPr kumimoji="1" lang="en-US" altLang="ja-JP" sz="800" dirty="0">
              <a:solidFill>
                <a:srgbClr val="FFFFFF"/>
              </a:solidFill>
              <a:latin typeface="Meiryo" charset="-128"/>
              <a:ea typeface="Meiryo" charset="-128"/>
              <a:cs typeface="Meiryo" charset="-128"/>
            </a:endParaRPr>
          </a:p>
          <a:p>
            <a:pPr algn="ctr"/>
            <a:r>
              <a:rPr kumimoji="1" lang="en-US" altLang="ja-JP" sz="1200" dirty="0">
                <a:solidFill>
                  <a:srgbClr val="FFFFFF"/>
                </a:solidFill>
                <a:latin typeface="Meiryo" charset="-128"/>
                <a:ea typeface="Meiryo" charset="-128"/>
                <a:cs typeface="Meiryo" charset="-128"/>
              </a:rPr>
              <a:t>B</a:t>
            </a:r>
            <a:endParaRPr kumimoji="1" lang="ja-JP" altLang="en-US" sz="1200" dirty="0">
              <a:solidFill>
                <a:srgbClr val="FFFFFF"/>
              </a:solidFill>
              <a:latin typeface="Meiryo" charset="-128"/>
              <a:ea typeface="Meiryo" charset="-128"/>
              <a:cs typeface="Meiryo" charset="-128"/>
            </a:endParaRPr>
          </a:p>
        </p:txBody>
      </p:sp>
      <p:sp>
        <p:nvSpPr>
          <p:cNvPr id="310" name="ホームベース 309">
            <a:extLst>
              <a:ext uri="{FF2B5EF4-FFF2-40B4-BE49-F238E27FC236}">
                <a16:creationId xmlns:a16="http://schemas.microsoft.com/office/drawing/2014/main" id="{7BC03434-5F19-2A10-9869-2CFC2292FD2D}"/>
              </a:ext>
            </a:extLst>
          </p:cNvPr>
          <p:cNvSpPr/>
          <p:nvPr/>
        </p:nvSpPr>
        <p:spPr>
          <a:xfrm>
            <a:off x="460375" y="4664386"/>
            <a:ext cx="882650" cy="514350"/>
          </a:xfrm>
          <a:prstGeom prst="homePlate">
            <a:avLst>
              <a:gd name="adj" fmla="val 26543"/>
            </a:avLst>
          </a:prstGeom>
          <a:solidFill>
            <a:srgbClr val="CC99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物理</a:t>
            </a:r>
            <a:endParaRPr kumimoji="1" lang="en-US" altLang="ja-JP" sz="800" dirty="0">
              <a:solidFill>
                <a:srgbClr val="FFFFFF"/>
              </a:solidFill>
              <a:latin typeface="Meiryo" charset="-128"/>
              <a:ea typeface="Meiryo" charset="-128"/>
              <a:cs typeface="Meiryo" charset="-128"/>
            </a:endParaRPr>
          </a:p>
          <a:p>
            <a:pPr algn="ctr"/>
            <a:r>
              <a:rPr kumimoji="1" lang="ja-JP" altLang="en-US" sz="800" dirty="0">
                <a:solidFill>
                  <a:srgbClr val="FFFFFF"/>
                </a:solidFill>
                <a:latin typeface="Meiryo" charset="-128"/>
                <a:ea typeface="Meiryo" charset="-128"/>
                <a:cs typeface="Meiryo" charset="-128"/>
              </a:rPr>
              <a:t>ネットワーク</a:t>
            </a:r>
            <a:endParaRPr kumimoji="1" lang="en-US" altLang="ja-JP" sz="800" dirty="0">
              <a:solidFill>
                <a:srgbClr val="FFFFFF"/>
              </a:solidFill>
              <a:latin typeface="Meiryo" charset="-128"/>
              <a:ea typeface="Meiryo" charset="-128"/>
              <a:cs typeface="Meiryo" charset="-128"/>
            </a:endParaRPr>
          </a:p>
          <a:p>
            <a:pPr algn="ctr"/>
            <a:r>
              <a:rPr kumimoji="1" lang="en-US" altLang="ja-JP" sz="1200" dirty="0">
                <a:solidFill>
                  <a:srgbClr val="FFFFFF"/>
                </a:solidFill>
                <a:latin typeface="Meiryo" charset="-128"/>
                <a:ea typeface="Meiryo" charset="-128"/>
                <a:cs typeface="Meiryo" charset="-128"/>
              </a:rPr>
              <a:t>C</a:t>
            </a:r>
            <a:endParaRPr kumimoji="1" lang="ja-JP" altLang="en-US" sz="1200" dirty="0">
              <a:solidFill>
                <a:srgbClr val="FFFFFF"/>
              </a:solidFill>
              <a:latin typeface="Meiryo" charset="-128"/>
              <a:ea typeface="Meiryo" charset="-128"/>
              <a:cs typeface="Meiryo" charset="-128"/>
            </a:endParaRPr>
          </a:p>
        </p:txBody>
      </p:sp>
      <p:sp>
        <p:nvSpPr>
          <p:cNvPr id="64" name="テキスト ボックス 63">
            <a:extLst>
              <a:ext uri="{FF2B5EF4-FFF2-40B4-BE49-F238E27FC236}">
                <a16:creationId xmlns:a16="http://schemas.microsoft.com/office/drawing/2014/main" id="{3D103E04-35D8-8539-255B-E3E52739CC48}"/>
              </a:ext>
            </a:extLst>
          </p:cNvPr>
          <p:cNvSpPr txBox="1"/>
          <p:nvPr/>
        </p:nvSpPr>
        <p:spPr>
          <a:xfrm>
            <a:off x="1282860" y="820240"/>
            <a:ext cx="2262159" cy="369332"/>
          </a:xfrm>
          <a:prstGeom prst="rect">
            <a:avLst/>
          </a:prstGeom>
          <a:noFill/>
        </p:spPr>
        <p:txBody>
          <a:bodyPr wrap="none" rtlCol="0">
            <a:spAutoFit/>
          </a:bodyPr>
          <a:lstStyle/>
          <a:p>
            <a:pPr algn="ctr"/>
            <a:r>
              <a:rPr kumimoji="1" lang="ja-JP" altLang="en-US" dirty="0">
                <a:solidFill>
                  <a:schemeClr val="tx1">
                    <a:lumMod val="50000"/>
                    <a:lumOff val="50000"/>
                  </a:schemeClr>
                </a:solidFill>
                <a:latin typeface="Meiryo" charset="-128"/>
                <a:ea typeface="Meiryo" charset="-128"/>
                <a:cs typeface="Meiryo" charset="-128"/>
              </a:rPr>
              <a:t>従来のネットワーク</a:t>
            </a:r>
          </a:p>
        </p:txBody>
      </p:sp>
      <p:grpSp>
        <p:nvGrpSpPr>
          <p:cNvPr id="3" name="図形グループ 2">
            <a:extLst>
              <a:ext uri="{FF2B5EF4-FFF2-40B4-BE49-F238E27FC236}">
                <a16:creationId xmlns:a16="http://schemas.microsoft.com/office/drawing/2014/main" id="{650B1A99-AD2E-102F-23B8-9E0974F451B5}"/>
              </a:ext>
            </a:extLst>
          </p:cNvPr>
          <p:cNvGrpSpPr/>
          <p:nvPr/>
        </p:nvGrpSpPr>
        <p:grpSpPr>
          <a:xfrm>
            <a:off x="4508702" y="820240"/>
            <a:ext cx="4266810" cy="5732960"/>
            <a:chOff x="4508702" y="820240"/>
            <a:chExt cx="4266810" cy="5732960"/>
          </a:xfrm>
        </p:grpSpPr>
        <p:sp>
          <p:nvSpPr>
            <p:cNvPr id="165" name="角丸四角形 164">
              <a:extLst>
                <a:ext uri="{FF2B5EF4-FFF2-40B4-BE49-F238E27FC236}">
                  <a16:creationId xmlns:a16="http://schemas.microsoft.com/office/drawing/2014/main" id="{8ABC79AA-5BE1-1254-434C-0A3559D55C97}"/>
                </a:ext>
              </a:extLst>
            </p:cNvPr>
            <p:cNvSpPr/>
            <p:nvPr/>
          </p:nvSpPr>
          <p:spPr bwMode="auto">
            <a:xfrm>
              <a:off x="5352808" y="5715000"/>
              <a:ext cx="3346691" cy="228600"/>
            </a:xfrm>
            <a:prstGeom prst="roundRect">
              <a:avLst>
                <a:gd name="adj" fmla="val 0"/>
              </a:avLst>
            </a:prstGeom>
            <a:solidFill>
              <a:srgbClr val="FF6600"/>
            </a:solidFill>
            <a:ln>
              <a:no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000" b="0" i="0" u="none" strike="noStrike" cap="none" normalizeH="0" baseline="0" dirty="0">
                  <a:ln>
                    <a:noFill/>
                  </a:ln>
                  <a:solidFill>
                    <a:srgbClr val="FFFFFF"/>
                  </a:solidFill>
                  <a:effectLst/>
                  <a:latin typeface="Meiryo" charset="-128"/>
                  <a:ea typeface="Meiryo" charset="-128"/>
                  <a:cs typeface="Meiryo" charset="-128"/>
                </a:rPr>
                <a:t>アプリケーションに応じて設定</a:t>
              </a:r>
            </a:p>
          </p:txBody>
        </p:sp>
        <p:sp>
          <p:nvSpPr>
            <p:cNvPr id="166" name="角丸四角形 165">
              <a:extLst>
                <a:ext uri="{FF2B5EF4-FFF2-40B4-BE49-F238E27FC236}">
                  <a16:creationId xmlns:a16="http://schemas.microsoft.com/office/drawing/2014/main" id="{73CCA8FE-E7CF-F5A9-81CF-E2D9EC0316BE}"/>
                </a:ext>
              </a:extLst>
            </p:cNvPr>
            <p:cNvSpPr/>
            <p:nvPr/>
          </p:nvSpPr>
          <p:spPr bwMode="auto">
            <a:xfrm>
              <a:off x="5352808" y="6019800"/>
              <a:ext cx="3346691" cy="228600"/>
            </a:xfrm>
            <a:prstGeom prst="roundRect">
              <a:avLst>
                <a:gd name="adj" fmla="val 0"/>
              </a:avLst>
            </a:prstGeom>
            <a:solidFill>
              <a:srgbClr val="FF6600"/>
            </a:solidFill>
            <a:ln>
              <a:no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000" b="0" i="0" u="none" strike="noStrike" cap="none" normalizeH="0" baseline="0" dirty="0">
                  <a:ln>
                    <a:noFill/>
                  </a:ln>
                  <a:solidFill>
                    <a:srgbClr val="FFFFFF"/>
                  </a:solidFill>
                  <a:effectLst/>
                  <a:latin typeface="Meiryo" charset="-128"/>
                  <a:ea typeface="Meiryo" charset="-128"/>
                  <a:cs typeface="Meiryo" charset="-128"/>
                </a:rPr>
                <a:t>物理構成に関係なく、ソフトウェア設定で機能を構成</a:t>
              </a:r>
            </a:p>
          </p:txBody>
        </p:sp>
        <p:sp>
          <p:nvSpPr>
            <p:cNvPr id="167" name="角丸四角形 166">
              <a:extLst>
                <a:ext uri="{FF2B5EF4-FFF2-40B4-BE49-F238E27FC236}">
                  <a16:creationId xmlns:a16="http://schemas.microsoft.com/office/drawing/2014/main" id="{A08300FB-9496-0DB8-ACD7-83B8B2470858}"/>
                </a:ext>
              </a:extLst>
            </p:cNvPr>
            <p:cNvSpPr/>
            <p:nvPr/>
          </p:nvSpPr>
          <p:spPr bwMode="auto">
            <a:xfrm>
              <a:off x="5352808" y="6324600"/>
              <a:ext cx="3346691" cy="228600"/>
            </a:xfrm>
            <a:prstGeom prst="roundRect">
              <a:avLst>
                <a:gd name="adj" fmla="val 0"/>
              </a:avLst>
            </a:prstGeom>
            <a:solidFill>
              <a:srgbClr val="FF6600"/>
            </a:solidFill>
            <a:ln>
              <a:no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b="0" i="0" u="none" strike="noStrike" cap="none" normalizeH="0" baseline="0" dirty="0">
                  <a:ln>
                    <a:noFill/>
                  </a:ln>
                  <a:solidFill>
                    <a:srgbClr val="FFFFFF"/>
                  </a:solidFill>
                  <a:effectLst/>
                  <a:latin typeface="Meiryo" charset="-128"/>
                  <a:ea typeface="Meiryo" charset="-128"/>
                  <a:cs typeface="Meiryo" charset="-128"/>
                </a:rPr>
                <a:t>機器全体を集中制御・アプリケーション経由で制御可能</a:t>
              </a:r>
            </a:p>
          </p:txBody>
        </p:sp>
        <p:sp>
          <p:nvSpPr>
            <p:cNvPr id="219" name="円/楕円 218">
              <a:extLst>
                <a:ext uri="{FF2B5EF4-FFF2-40B4-BE49-F238E27FC236}">
                  <a16:creationId xmlns:a16="http://schemas.microsoft.com/office/drawing/2014/main" id="{202DCF2B-D00E-FF52-057C-63A043C7162E}"/>
                </a:ext>
              </a:extLst>
            </p:cNvPr>
            <p:cNvSpPr/>
            <p:nvPr/>
          </p:nvSpPr>
          <p:spPr>
            <a:xfrm>
              <a:off x="5537200" y="2514600"/>
              <a:ext cx="2197100" cy="1422400"/>
            </a:xfrm>
            <a:prstGeom prst="ellipse">
              <a:avLst/>
            </a:prstGeom>
            <a:solidFill>
              <a:srgbClr val="FFFF66">
                <a:alpha val="40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20" name="正方形/長方形 219">
              <a:extLst>
                <a:ext uri="{FF2B5EF4-FFF2-40B4-BE49-F238E27FC236}">
                  <a16:creationId xmlns:a16="http://schemas.microsoft.com/office/drawing/2014/main" id="{46A1E6EE-CC71-EC79-8A2F-AFC0A9167B49}"/>
                </a:ext>
              </a:extLst>
            </p:cNvPr>
            <p:cNvSpPr/>
            <p:nvPr/>
          </p:nvSpPr>
          <p:spPr>
            <a:xfrm>
              <a:off x="5581650" y="3092450"/>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21" name="正方形/長方形 220">
              <a:extLst>
                <a:ext uri="{FF2B5EF4-FFF2-40B4-BE49-F238E27FC236}">
                  <a16:creationId xmlns:a16="http://schemas.microsoft.com/office/drawing/2014/main" id="{8196D718-8A01-2227-BFA6-D6552B48CC91}"/>
                </a:ext>
              </a:extLst>
            </p:cNvPr>
            <p:cNvSpPr/>
            <p:nvPr/>
          </p:nvSpPr>
          <p:spPr>
            <a:xfrm>
              <a:off x="6203950" y="2658536"/>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22" name="正方形/長方形 221">
              <a:extLst>
                <a:ext uri="{FF2B5EF4-FFF2-40B4-BE49-F238E27FC236}">
                  <a16:creationId xmlns:a16="http://schemas.microsoft.com/office/drawing/2014/main" id="{30F23781-F41E-7859-8D10-9A1BB9A724B3}"/>
                </a:ext>
              </a:extLst>
            </p:cNvPr>
            <p:cNvSpPr/>
            <p:nvPr/>
          </p:nvSpPr>
          <p:spPr>
            <a:xfrm>
              <a:off x="6191250" y="3587750"/>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23" name="正方形/長方形 222">
              <a:extLst>
                <a:ext uri="{FF2B5EF4-FFF2-40B4-BE49-F238E27FC236}">
                  <a16:creationId xmlns:a16="http://schemas.microsoft.com/office/drawing/2014/main" id="{A45DD043-6F66-A0A6-A47A-74AEA0568A59}"/>
                </a:ext>
              </a:extLst>
            </p:cNvPr>
            <p:cNvSpPr/>
            <p:nvPr/>
          </p:nvSpPr>
          <p:spPr>
            <a:xfrm>
              <a:off x="6775450" y="2658536"/>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28" name="正方形/長方形 227">
              <a:extLst>
                <a:ext uri="{FF2B5EF4-FFF2-40B4-BE49-F238E27FC236}">
                  <a16:creationId xmlns:a16="http://schemas.microsoft.com/office/drawing/2014/main" id="{47A456C1-E9BB-A2D9-3D09-AA976A67EA1D}"/>
                </a:ext>
              </a:extLst>
            </p:cNvPr>
            <p:cNvSpPr/>
            <p:nvPr/>
          </p:nvSpPr>
          <p:spPr>
            <a:xfrm>
              <a:off x="6762750" y="3587750"/>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29" name="正方形/長方形 228">
              <a:extLst>
                <a:ext uri="{FF2B5EF4-FFF2-40B4-BE49-F238E27FC236}">
                  <a16:creationId xmlns:a16="http://schemas.microsoft.com/office/drawing/2014/main" id="{25707836-589B-853C-789B-0FB34C30CB78}"/>
                </a:ext>
              </a:extLst>
            </p:cNvPr>
            <p:cNvSpPr/>
            <p:nvPr/>
          </p:nvSpPr>
          <p:spPr>
            <a:xfrm>
              <a:off x="7385050" y="3092450"/>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30" name="正方形/長方形 229">
              <a:extLst>
                <a:ext uri="{FF2B5EF4-FFF2-40B4-BE49-F238E27FC236}">
                  <a16:creationId xmlns:a16="http://schemas.microsoft.com/office/drawing/2014/main" id="{750F1E42-0A63-31B1-8B94-7AABE769D8F1}"/>
                </a:ext>
              </a:extLst>
            </p:cNvPr>
            <p:cNvSpPr/>
            <p:nvPr/>
          </p:nvSpPr>
          <p:spPr>
            <a:xfrm>
              <a:off x="6191250" y="3092450"/>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31" name="正方形/長方形 230">
              <a:extLst>
                <a:ext uri="{FF2B5EF4-FFF2-40B4-BE49-F238E27FC236}">
                  <a16:creationId xmlns:a16="http://schemas.microsoft.com/office/drawing/2014/main" id="{176B0EC0-8DB3-9204-7321-28CD87557AA2}"/>
                </a:ext>
              </a:extLst>
            </p:cNvPr>
            <p:cNvSpPr/>
            <p:nvPr/>
          </p:nvSpPr>
          <p:spPr>
            <a:xfrm>
              <a:off x="6762750" y="3092450"/>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cxnSp>
          <p:nvCxnSpPr>
            <p:cNvPr id="232" name="直線コネクタ 231">
              <a:extLst>
                <a:ext uri="{FF2B5EF4-FFF2-40B4-BE49-F238E27FC236}">
                  <a16:creationId xmlns:a16="http://schemas.microsoft.com/office/drawing/2014/main" id="{24C8C9BF-C4F6-90BC-024C-C2508EC6EFAA}"/>
                </a:ext>
              </a:extLst>
            </p:cNvPr>
            <p:cNvCxnSpPr>
              <a:endCxn id="220" idx="3"/>
            </p:cNvCxnSpPr>
            <p:nvPr/>
          </p:nvCxnSpPr>
          <p:spPr>
            <a:xfrm flipH="1">
              <a:off x="5873750" y="2755900"/>
              <a:ext cx="330200" cy="4572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33" name="直線コネクタ 232">
              <a:extLst>
                <a:ext uri="{FF2B5EF4-FFF2-40B4-BE49-F238E27FC236}">
                  <a16:creationId xmlns:a16="http://schemas.microsoft.com/office/drawing/2014/main" id="{DD664F74-0516-739B-3119-3475B048548D}"/>
                </a:ext>
              </a:extLst>
            </p:cNvPr>
            <p:cNvCxnSpPr>
              <a:stCxn id="222" idx="1"/>
              <a:endCxn id="220" idx="3"/>
            </p:cNvCxnSpPr>
            <p:nvPr/>
          </p:nvCxnSpPr>
          <p:spPr>
            <a:xfrm flipH="1" flipV="1">
              <a:off x="5873750" y="3213100"/>
              <a:ext cx="3175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34" name="直線コネクタ 233">
              <a:extLst>
                <a:ext uri="{FF2B5EF4-FFF2-40B4-BE49-F238E27FC236}">
                  <a16:creationId xmlns:a16="http://schemas.microsoft.com/office/drawing/2014/main" id="{A454A383-EDDF-8554-E869-8A3CB945EEA5}"/>
                </a:ext>
              </a:extLst>
            </p:cNvPr>
            <p:cNvCxnSpPr>
              <a:stCxn id="230" idx="1"/>
              <a:endCxn id="220" idx="3"/>
            </p:cNvCxnSpPr>
            <p:nvPr/>
          </p:nvCxnSpPr>
          <p:spPr>
            <a:xfrm flipH="1">
              <a:off x="5873750" y="3213100"/>
              <a:ext cx="3175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35" name="直線コネクタ 234">
              <a:extLst>
                <a:ext uri="{FF2B5EF4-FFF2-40B4-BE49-F238E27FC236}">
                  <a16:creationId xmlns:a16="http://schemas.microsoft.com/office/drawing/2014/main" id="{89B8856F-09CD-E74C-E713-2DFD01F8B046}"/>
                </a:ext>
              </a:extLst>
            </p:cNvPr>
            <p:cNvCxnSpPr/>
            <p:nvPr/>
          </p:nvCxnSpPr>
          <p:spPr>
            <a:xfrm>
              <a:off x="6483350" y="2755900"/>
              <a:ext cx="2921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36" name="直線コネクタ 235">
              <a:extLst>
                <a:ext uri="{FF2B5EF4-FFF2-40B4-BE49-F238E27FC236}">
                  <a16:creationId xmlns:a16="http://schemas.microsoft.com/office/drawing/2014/main" id="{79474355-3657-762E-7A76-CFEB51F676F3}"/>
                </a:ext>
              </a:extLst>
            </p:cNvPr>
            <p:cNvCxnSpPr>
              <a:stCxn id="230" idx="3"/>
              <a:endCxn id="231" idx="1"/>
            </p:cNvCxnSpPr>
            <p:nvPr/>
          </p:nvCxnSpPr>
          <p:spPr>
            <a:xfrm>
              <a:off x="6483350" y="3213100"/>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37" name="直線コネクタ 236">
              <a:extLst>
                <a:ext uri="{FF2B5EF4-FFF2-40B4-BE49-F238E27FC236}">
                  <a16:creationId xmlns:a16="http://schemas.microsoft.com/office/drawing/2014/main" id="{C18AAF84-C76B-5B03-1077-836333816B52}"/>
                </a:ext>
              </a:extLst>
            </p:cNvPr>
            <p:cNvCxnSpPr>
              <a:stCxn id="222" idx="3"/>
              <a:endCxn id="228" idx="1"/>
            </p:cNvCxnSpPr>
            <p:nvPr/>
          </p:nvCxnSpPr>
          <p:spPr>
            <a:xfrm>
              <a:off x="6483350" y="3708400"/>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38" name="直線コネクタ 237">
              <a:extLst>
                <a:ext uri="{FF2B5EF4-FFF2-40B4-BE49-F238E27FC236}">
                  <a16:creationId xmlns:a16="http://schemas.microsoft.com/office/drawing/2014/main" id="{42434F59-FF7B-55D5-DBBE-C4888A541F80}"/>
                </a:ext>
              </a:extLst>
            </p:cNvPr>
            <p:cNvCxnSpPr>
              <a:endCxn id="229" idx="1"/>
            </p:cNvCxnSpPr>
            <p:nvPr/>
          </p:nvCxnSpPr>
          <p:spPr>
            <a:xfrm>
              <a:off x="7054850" y="2755900"/>
              <a:ext cx="330200" cy="4572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39" name="直線コネクタ 238">
              <a:extLst>
                <a:ext uri="{FF2B5EF4-FFF2-40B4-BE49-F238E27FC236}">
                  <a16:creationId xmlns:a16="http://schemas.microsoft.com/office/drawing/2014/main" id="{F5AADAAB-EA0F-B2CA-3AE1-3EEBF9DE0D38}"/>
                </a:ext>
              </a:extLst>
            </p:cNvPr>
            <p:cNvCxnSpPr>
              <a:stCxn id="229" idx="1"/>
              <a:endCxn id="228" idx="3"/>
            </p:cNvCxnSpPr>
            <p:nvPr/>
          </p:nvCxnSpPr>
          <p:spPr>
            <a:xfrm flipH="1">
              <a:off x="7054850" y="3213100"/>
              <a:ext cx="3302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40" name="直線コネクタ 239">
              <a:extLst>
                <a:ext uri="{FF2B5EF4-FFF2-40B4-BE49-F238E27FC236}">
                  <a16:creationId xmlns:a16="http://schemas.microsoft.com/office/drawing/2014/main" id="{45F5E71A-9C35-EF7C-A8BA-55D425EE0362}"/>
                </a:ext>
              </a:extLst>
            </p:cNvPr>
            <p:cNvCxnSpPr>
              <a:stCxn id="229" idx="1"/>
              <a:endCxn id="231" idx="3"/>
            </p:cNvCxnSpPr>
            <p:nvPr/>
          </p:nvCxnSpPr>
          <p:spPr>
            <a:xfrm flipH="1">
              <a:off x="7054850" y="3213100"/>
              <a:ext cx="3302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sp>
          <p:nvSpPr>
            <p:cNvPr id="242" name="円/楕円 241">
              <a:extLst>
                <a:ext uri="{FF2B5EF4-FFF2-40B4-BE49-F238E27FC236}">
                  <a16:creationId xmlns:a16="http://schemas.microsoft.com/office/drawing/2014/main" id="{797FFC16-C981-B290-73CB-64E151DBA41B}"/>
                </a:ext>
              </a:extLst>
            </p:cNvPr>
            <p:cNvSpPr/>
            <p:nvPr/>
          </p:nvSpPr>
          <p:spPr>
            <a:xfrm>
              <a:off x="5549900" y="1873250"/>
              <a:ext cx="2197100" cy="1422400"/>
            </a:xfrm>
            <a:prstGeom prst="ellipse">
              <a:avLst/>
            </a:prstGeom>
            <a:solidFill>
              <a:srgbClr val="008000">
                <a:alpha val="40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43" name="正方形/長方形 242">
              <a:extLst>
                <a:ext uri="{FF2B5EF4-FFF2-40B4-BE49-F238E27FC236}">
                  <a16:creationId xmlns:a16="http://schemas.microsoft.com/office/drawing/2014/main" id="{8B123216-E869-B72C-09BA-44CE67256E64}"/>
                </a:ext>
              </a:extLst>
            </p:cNvPr>
            <p:cNvSpPr/>
            <p:nvPr/>
          </p:nvSpPr>
          <p:spPr>
            <a:xfrm>
              <a:off x="5594350" y="2451100"/>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44" name="正方形/長方形 243">
              <a:extLst>
                <a:ext uri="{FF2B5EF4-FFF2-40B4-BE49-F238E27FC236}">
                  <a16:creationId xmlns:a16="http://schemas.microsoft.com/office/drawing/2014/main" id="{45A68FEC-405C-468E-A7C5-66F71BAFFD01}"/>
                </a:ext>
              </a:extLst>
            </p:cNvPr>
            <p:cNvSpPr/>
            <p:nvPr/>
          </p:nvSpPr>
          <p:spPr>
            <a:xfrm>
              <a:off x="6203950" y="1955800"/>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46" name="正方形/長方形 245">
              <a:extLst>
                <a:ext uri="{FF2B5EF4-FFF2-40B4-BE49-F238E27FC236}">
                  <a16:creationId xmlns:a16="http://schemas.microsoft.com/office/drawing/2014/main" id="{CDF80821-143C-CD5E-7AE1-49C182EFD1E4}"/>
                </a:ext>
              </a:extLst>
            </p:cNvPr>
            <p:cNvSpPr/>
            <p:nvPr/>
          </p:nvSpPr>
          <p:spPr>
            <a:xfrm>
              <a:off x="6191250" y="2851150"/>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47" name="正方形/長方形 246">
              <a:extLst>
                <a:ext uri="{FF2B5EF4-FFF2-40B4-BE49-F238E27FC236}">
                  <a16:creationId xmlns:a16="http://schemas.microsoft.com/office/drawing/2014/main" id="{DDEA083A-F569-C353-7FC7-14AD7363648A}"/>
                </a:ext>
              </a:extLst>
            </p:cNvPr>
            <p:cNvSpPr/>
            <p:nvPr/>
          </p:nvSpPr>
          <p:spPr>
            <a:xfrm>
              <a:off x="6775450" y="1955800"/>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48" name="正方形/長方形 247">
              <a:extLst>
                <a:ext uri="{FF2B5EF4-FFF2-40B4-BE49-F238E27FC236}">
                  <a16:creationId xmlns:a16="http://schemas.microsoft.com/office/drawing/2014/main" id="{07217750-33F7-A97F-332C-00F6B15593F5}"/>
                </a:ext>
              </a:extLst>
            </p:cNvPr>
            <p:cNvSpPr/>
            <p:nvPr/>
          </p:nvSpPr>
          <p:spPr>
            <a:xfrm>
              <a:off x="6762750" y="2851150"/>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49" name="正方形/長方形 248">
              <a:extLst>
                <a:ext uri="{FF2B5EF4-FFF2-40B4-BE49-F238E27FC236}">
                  <a16:creationId xmlns:a16="http://schemas.microsoft.com/office/drawing/2014/main" id="{2AE66833-7331-4B6B-BCAF-47218B1FDDC3}"/>
                </a:ext>
              </a:extLst>
            </p:cNvPr>
            <p:cNvSpPr/>
            <p:nvPr/>
          </p:nvSpPr>
          <p:spPr>
            <a:xfrm>
              <a:off x="7397750" y="2451100"/>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50" name="正方形/長方形 249">
              <a:extLst>
                <a:ext uri="{FF2B5EF4-FFF2-40B4-BE49-F238E27FC236}">
                  <a16:creationId xmlns:a16="http://schemas.microsoft.com/office/drawing/2014/main" id="{14F17052-73FD-10FD-CF1F-930380F5CFB7}"/>
                </a:ext>
              </a:extLst>
            </p:cNvPr>
            <p:cNvSpPr/>
            <p:nvPr/>
          </p:nvSpPr>
          <p:spPr>
            <a:xfrm>
              <a:off x="6203950" y="2451100"/>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54" name="正方形/長方形 253">
              <a:extLst>
                <a:ext uri="{FF2B5EF4-FFF2-40B4-BE49-F238E27FC236}">
                  <a16:creationId xmlns:a16="http://schemas.microsoft.com/office/drawing/2014/main" id="{68A0D609-F532-813B-2034-3FBA49299AFF}"/>
                </a:ext>
              </a:extLst>
            </p:cNvPr>
            <p:cNvSpPr/>
            <p:nvPr/>
          </p:nvSpPr>
          <p:spPr>
            <a:xfrm>
              <a:off x="6775450" y="2451100"/>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cxnSp>
          <p:nvCxnSpPr>
            <p:cNvPr id="255" name="直線コネクタ 254">
              <a:extLst>
                <a:ext uri="{FF2B5EF4-FFF2-40B4-BE49-F238E27FC236}">
                  <a16:creationId xmlns:a16="http://schemas.microsoft.com/office/drawing/2014/main" id="{98AB4CFA-8439-FFA4-04DD-6444F0C95145}"/>
                </a:ext>
              </a:extLst>
            </p:cNvPr>
            <p:cNvCxnSpPr>
              <a:stCxn id="244" idx="1"/>
              <a:endCxn id="243" idx="3"/>
            </p:cNvCxnSpPr>
            <p:nvPr/>
          </p:nvCxnSpPr>
          <p:spPr>
            <a:xfrm flipH="1">
              <a:off x="5886450" y="2076450"/>
              <a:ext cx="3175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56" name="直線コネクタ 255">
              <a:extLst>
                <a:ext uri="{FF2B5EF4-FFF2-40B4-BE49-F238E27FC236}">
                  <a16:creationId xmlns:a16="http://schemas.microsoft.com/office/drawing/2014/main" id="{ED797C11-4A01-4BA1-74E1-13B7B037A539}"/>
                </a:ext>
              </a:extLst>
            </p:cNvPr>
            <p:cNvCxnSpPr>
              <a:stCxn id="246" idx="1"/>
              <a:endCxn id="243" idx="3"/>
            </p:cNvCxnSpPr>
            <p:nvPr/>
          </p:nvCxnSpPr>
          <p:spPr>
            <a:xfrm flipH="1" flipV="1">
              <a:off x="5886450" y="2571750"/>
              <a:ext cx="304800" cy="40005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57" name="直線コネクタ 256">
              <a:extLst>
                <a:ext uri="{FF2B5EF4-FFF2-40B4-BE49-F238E27FC236}">
                  <a16:creationId xmlns:a16="http://schemas.microsoft.com/office/drawing/2014/main" id="{9A3254EE-550E-EE53-02B9-04DA8CA42874}"/>
                </a:ext>
              </a:extLst>
            </p:cNvPr>
            <p:cNvCxnSpPr>
              <a:stCxn id="250" idx="1"/>
              <a:endCxn id="243" idx="3"/>
            </p:cNvCxnSpPr>
            <p:nvPr/>
          </p:nvCxnSpPr>
          <p:spPr>
            <a:xfrm flipH="1">
              <a:off x="5886450" y="2571750"/>
              <a:ext cx="3175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58" name="直線コネクタ 257">
              <a:extLst>
                <a:ext uri="{FF2B5EF4-FFF2-40B4-BE49-F238E27FC236}">
                  <a16:creationId xmlns:a16="http://schemas.microsoft.com/office/drawing/2014/main" id="{C1CA74FA-7F9E-CE56-E4D9-A42D6D0530EC}"/>
                </a:ext>
              </a:extLst>
            </p:cNvPr>
            <p:cNvCxnSpPr>
              <a:stCxn id="244" idx="3"/>
              <a:endCxn id="247" idx="1"/>
            </p:cNvCxnSpPr>
            <p:nvPr/>
          </p:nvCxnSpPr>
          <p:spPr>
            <a:xfrm>
              <a:off x="6496050" y="2076450"/>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59" name="直線コネクタ 258">
              <a:extLst>
                <a:ext uri="{FF2B5EF4-FFF2-40B4-BE49-F238E27FC236}">
                  <a16:creationId xmlns:a16="http://schemas.microsoft.com/office/drawing/2014/main" id="{63CDE7C2-04A0-85EC-6888-BBEA3971A77C}"/>
                </a:ext>
              </a:extLst>
            </p:cNvPr>
            <p:cNvCxnSpPr>
              <a:stCxn id="250" idx="3"/>
              <a:endCxn id="254" idx="1"/>
            </p:cNvCxnSpPr>
            <p:nvPr/>
          </p:nvCxnSpPr>
          <p:spPr>
            <a:xfrm>
              <a:off x="6496050" y="2571750"/>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60" name="直線コネクタ 259">
              <a:extLst>
                <a:ext uri="{FF2B5EF4-FFF2-40B4-BE49-F238E27FC236}">
                  <a16:creationId xmlns:a16="http://schemas.microsoft.com/office/drawing/2014/main" id="{76B11B23-864F-0745-241F-116FBD3FDC84}"/>
                </a:ext>
              </a:extLst>
            </p:cNvPr>
            <p:cNvCxnSpPr/>
            <p:nvPr/>
          </p:nvCxnSpPr>
          <p:spPr>
            <a:xfrm>
              <a:off x="6483350" y="2937936"/>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61" name="直線コネクタ 260">
              <a:extLst>
                <a:ext uri="{FF2B5EF4-FFF2-40B4-BE49-F238E27FC236}">
                  <a16:creationId xmlns:a16="http://schemas.microsoft.com/office/drawing/2014/main" id="{4FB90C4D-6B93-8495-2962-55E58445DA02}"/>
                </a:ext>
              </a:extLst>
            </p:cNvPr>
            <p:cNvCxnSpPr>
              <a:stCxn id="247" idx="3"/>
              <a:endCxn id="249" idx="1"/>
            </p:cNvCxnSpPr>
            <p:nvPr/>
          </p:nvCxnSpPr>
          <p:spPr>
            <a:xfrm>
              <a:off x="7067550" y="2076450"/>
              <a:ext cx="3302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62" name="直線コネクタ 261">
              <a:extLst>
                <a:ext uri="{FF2B5EF4-FFF2-40B4-BE49-F238E27FC236}">
                  <a16:creationId xmlns:a16="http://schemas.microsoft.com/office/drawing/2014/main" id="{392CD588-C880-3960-35A0-2FA55E8DC508}"/>
                </a:ext>
              </a:extLst>
            </p:cNvPr>
            <p:cNvCxnSpPr>
              <a:stCxn id="249" idx="1"/>
              <a:endCxn id="248" idx="3"/>
            </p:cNvCxnSpPr>
            <p:nvPr/>
          </p:nvCxnSpPr>
          <p:spPr>
            <a:xfrm flipH="1">
              <a:off x="7054850" y="2571750"/>
              <a:ext cx="342900" cy="40005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63" name="直線コネクタ 262">
              <a:extLst>
                <a:ext uri="{FF2B5EF4-FFF2-40B4-BE49-F238E27FC236}">
                  <a16:creationId xmlns:a16="http://schemas.microsoft.com/office/drawing/2014/main" id="{37E42718-ADF2-4204-92E6-A59F5EFDF506}"/>
                </a:ext>
              </a:extLst>
            </p:cNvPr>
            <p:cNvCxnSpPr>
              <a:stCxn id="249" idx="1"/>
              <a:endCxn id="254" idx="3"/>
            </p:cNvCxnSpPr>
            <p:nvPr/>
          </p:nvCxnSpPr>
          <p:spPr>
            <a:xfrm flipH="1">
              <a:off x="7067550" y="2571750"/>
              <a:ext cx="3302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sp>
          <p:nvSpPr>
            <p:cNvPr id="265" name="円/楕円 264">
              <a:extLst>
                <a:ext uri="{FF2B5EF4-FFF2-40B4-BE49-F238E27FC236}">
                  <a16:creationId xmlns:a16="http://schemas.microsoft.com/office/drawing/2014/main" id="{2135605E-1848-EDE2-8300-C9278117E0DE}"/>
                </a:ext>
              </a:extLst>
            </p:cNvPr>
            <p:cNvSpPr/>
            <p:nvPr/>
          </p:nvSpPr>
          <p:spPr>
            <a:xfrm>
              <a:off x="5549900" y="1204386"/>
              <a:ext cx="2197100" cy="1422400"/>
            </a:xfrm>
            <a:prstGeom prst="ellipse">
              <a:avLst/>
            </a:prstGeom>
            <a:solidFill>
              <a:srgbClr val="3366FF">
                <a:alpha val="40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66" name="正方形/長方形 265">
              <a:extLst>
                <a:ext uri="{FF2B5EF4-FFF2-40B4-BE49-F238E27FC236}">
                  <a16:creationId xmlns:a16="http://schemas.microsoft.com/office/drawing/2014/main" id="{B33B6277-B0FD-9988-0E12-AD9036956F9E}"/>
                </a:ext>
              </a:extLst>
            </p:cNvPr>
            <p:cNvSpPr/>
            <p:nvPr/>
          </p:nvSpPr>
          <p:spPr>
            <a:xfrm>
              <a:off x="5594350" y="1794938"/>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67" name="正方形/長方形 266">
              <a:extLst>
                <a:ext uri="{FF2B5EF4-FFF2-40B4-BE49-F238E27FC236}">
                  <a16:creationId xmlns:a16="http://schemas.microsoft.com/office/drawing/2014/main" id="{34972819-DBBA-646D-1A4A-F1338DC34913}"/>
                </a:ext>
              </a:extLst>
            </p:cNvPr>
            <p:cNvSpPr/>
            <p:nvPr/>
          </p:nvSpPr>
          <p:spPr>
            <a:xfrm>
              <a:off x="6203950" y="1299638"/>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68" name="正方形/長方形 267">
              <a:extLst>
                <a:ext uri="{FF2B5EF4-FFF2-40B4-BE49-F238E27FC236}">
                  <a16:creationId xmlns:a16="http://schemas.microsoft.com/office/drawing/2014/main" id="{4114957A-5FDF-905B-CD32-8FACD94226A8}"/>
                </a:ext>
              </a:extLst>
            </p:cNvPr>
            <p:cNvSpPr/>
            <p:nvPr/>
          </p:nvSpPr>
          <p:spPr>
            <a:xfrm>
              <a:off x="6203950" y="2290238"/>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69" name="正方形/長方形 268">
              <a:extLst>
                <a:ext uri="{FF2B5EF4-FFF2-40B4-BE49-F238E27FC236}">
                  <a16:creationId xmlns:a16="http://schemas.microsoft.com/office/drawing/2014/main" id="{902F0DB1-9341-3302-38E7-6161BAB38092}"/>
                </a:ext>
              </a:extLst>
            </p:cNvPr>
            <p:cNvSpPr/>
            <p:nvPr/>
          </p:nvSpPr>
          <p:spPr>
            <a:xfrm>
              <a:off x="6775450" y="1299638"/>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70" name="正方形/長方形 269">
              <a:extLst>
                <a:ext uri="{FF2B5EF4-FFF2-40B4-BE49-F238E27FC236}">
                  <a16:creationId xmlns:a16="http://schemas.microsoft.com/office/drawing/2014/main" id="{BE72C603-99D3-8728-9C50-9605755189B4}"/>
                </a:ext>
              </a:extLst>
            </p:cNvPr>
            <p:cNvSpPr/>
            <p:nvPr/>
          </p:nvSpPr>
          <p:spPr>
            <a:xfrm>
              <a:off x="6775450" y="2290238"/>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71" name="正方形/長方形 270">
              <a:extLst>
                <a:ext uri="{FF2B5EF4-FFF2-40B4-BE49-F238E27FC236}">
                  <a16:creationId xmlns:a16="http://schemas.microsoft.com/office/drawing/2014/main" id="{7EAF389C-6A04-3CC6-A848-B996A446A21F}"/>
                </a:ext>
              </a:extLst>
            </p:cNvPr>
            <p:cNvSpPr/>
            <p:nvPr/>
          </p:nvSpPr>
          <p:spPr>
            <a:xfrm>
              <a:off x="7397750" y="1794938"/>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72" name="正方形/長方形 271">
              <a:extLst>
                <a:ext uri="{FF2B5EF4-FFF2-40B4-BE49-F238E27FC236}">
                  <a16:creationId xmlns:a16="http://schemas.microsoft.com/office/drawing/2014/main" id="{04AD5759-C926-57A2-463D-870D6A62034F}"/>
                </a:ext>
              </a:extLst>
            </p:cNvPr>
            <p:cNvSpPr/>
            <p:nvPr/>
          </p:nvSpPr>
          <p:spPr>
            <a:xfrm>
              <a:off x="6203950" y="1794938"/>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73" name="正方形/長方形 272">
              <a:extLst>
                <a:ext uri="{FF2B5EF4-FFF2-40B4-BE49-F238E27FC236}">
                  <a16:creationId xmlns:a16="http://schemas.microsoft.com/office/drawing/2014/main" id="{6642F996-2744-ECED-1C6B-B99D8A118930}"/>
                </a:ext>
              </a:extLst>
            </p:cNvPr>
            <p:cNvSpPr/>
            <p:nvPr/>
          </p:nvSpPr>
          <p:spPr>
            <a:xfrm>
              <a:off x="6775450" y="1794938"/>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cxnSp>
          <p:nvCxnSpPr>
            <p:cNvPr id="274" name="直線コネクタ 273">
              <a:extLst>
                <a:ext uri="{FF2B5EF4-FFF2-40B4-BE49-F238E27FC236}">
                  <a16:creationId xmlns:a16="http://schemas.microsoft.com/office/drawing/2014/main" id="{2AF294B1-A82C-0F5F-481A-AAA0E03CC484}"/>
                </a:ext>
              </a:extLst>
            </p:cNvPr>
            <p:cNvCxnSpPr>
              <a:stCxn id="267" idx="1"/>
              <a:endCxn id="266" idx="3"/>
            </p:cNvCxnSpPr>
            <p:nvPr/>
          </p:nvCxnSpPr>
          <p:spPr>
            <a:xfrm flipH="1">
              <a:off x="5886450" y="1420288"/>
              <a:ext cx="3175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75" name="直線コネクタ 274">
              <a:extLst>
                <a:ext uri="{FF2B5EF4-FFF2-40B4-BE49-F238E27FC236}">
                  <a16:creationId xmlns:a16="http://schemas.microsoft.com/office/drawing/2014/main" id="{EB396A28-AD71-33C9-4F93-F1156CFD46E1}"/>
                </a:ext>
              </a:extLst>
            </p:cNvPr>
            <p:cNvCxnSpPr>
              <a:stCxn id="268" idx="1"/>
              <a:endCxn id="266" idx="3"/>
            </p:cNvCxnSpPr>
            <p:nvPr/>
          </p:nvCxnSpPr>
          <p:spPr>
            <a:xfrm flipH="1" flipV="1">
              <a:off x="5886450" y="1915588"/>
              <a:ext cx="3175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76" name="直線コネクタ 275">
              <a:extLst>
                <a:ext uri="{FF2B5EF4-FFF2-40B4-BE49-F238E27FC236}">
                  <a16:creationId xmlns:a16="http://schemas.microsoft.com/office/drawing/2014/main" id="{88CA98FE-F831-81A5-B200-187CD2A850D7}"/>
                </a:ext>
              </a:extLst>
            </p:cNvPr>
            <p:cNvCxnSpPr>
              <a:stCxn id="272" idx="1"/>
              <a:endCxn id="266" idx="3"/>
            </p:cNvCxnSpPr>
            <p:nvPr/>
          </p:nvCxnSpPr>
          <p:spPr>
            <a:xfrm flipH="1">
              <a:off x="5886450" y="1915588"/>
              <a:ext cx="3175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77" name="直線コネクタ 276">
              <a:extLst>
                <a:ext uri="{FF2B5EF4-FFF2-40B4-BE49-F238E27FC236}">
                  <a16:creationId xmlns:a16="http://schemas.microsoft.com/office/drawing/2014/main" id="{90592834-F60D-E089-994B-C2ADB3CCAA7C}"/>
                </a:ext>
              </a:extLst>
            </p:cNvPr>
            <p:cNvCxnSpPr>
              <a:stCxn id="267" idx="3"/>
              <a:endCxn id="269" idx="1"/>
            </p:cNvCxnSpPr>
            <p:nvPr/>
          </p:nvCxnSpPr>
          <p:spPr>
            <a:xfrm>
              <a:off x="6496050" y="1420288"/>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78" name="直線コネクタ 277">
              <a:extLst>
                <a:ext uri="{FF2B5EF4-FFF2-40B4-BE49-F238E27FC236}">
                  <a16:creationId xmlns:a16="http://schemas.microsoft.com/office/drawing/2014/main" id="{2EEC40BA-DC75-46BE-E513-B8284C71FD3F}"/>
                </a:ext>
              </a:extLst>
            </p:cNvPr>
            <p:cNvCxnSpPr>
              <a:stCxn id="272" idx="3"/>
              <a:endCxn id="273" idx="1"/>
            </p:cNvCxnSpPr>
            <p:nvPr/>
          </p:nvCxnSpPr>
          <p:spPr>
            <a:xfrm>
              <a:off x="6496050" y="1915588"/>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79" name="直線コネクタ 278">
              <a:extLst>
                <a:ext uri="{FF2B5EF4-FFF2-40B4-BE49-F238E27FC236}">
                  <a16:creationId xmlns:a16="http://schemas.microsoft.com/office/drawing/2014/main" id="{513BC2D6-90AF-5C8D-682C-0467BC668A7C}"/>
                </a:ext>
              </a:extLst>
            </p:cNvPr>
            <p:cNvCxnSpPr>
              <a:stCxn id="268" idx="3"/>
              <a:endCxn id="270" idx="1"/>
            </p:cNvCxnSpPr>
            <p:nvPr/>
          </p:nvCxnSpPr>
          <p:spPr>
            <a:xfrm>
              <a:off x="6496050" y="2410888"/>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80" name="直線コネクタ 279">
              <a:extLst>
                <a:ext uri="{FF2B5EF4-FFF2-40B4-BE49-F238E27FC236}">
                  <a16:creationId xmlns:a16="http://schemas.microsoft.com/office/drawing/2014/main" id="{2E94FA69-E635-A0D4-381F-802BF52F0ABD}"/>
                </a:ext>
              </a:extLst>
            </p:cNvPr>
            <p:cNvCxnSpPr>
              <a:stCxn id="269" idx="3"/>
              <a:endCxn id="271" idx="1"/>
            </p:cNvCxnSpPr>
            <p:nvPr/>
          </p:nvCxnSpPr>
          <p:spPr>
            <a:xfrm>
              <a:off x="7067550" y="1420288"/>
              <a:ext cx="3302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81" name="直線コネクタ 280">
              <a:extLst>
                <a:ext uri="{FF2B5EF4-FFF2-40B4-BE49-F238E27FC236}">
                  <a16:creationId xmlns:a16="http://schemas.microsoft.com/office/drawing/2014/main" id="{B6787DF8-F554-7345-C8DF-75E84989102E}"/>
                </a:ext>
              </a:extLst>
            </p:cNvPr>
            <p:cNvCxnSpPr>
              <a:stCxn id="271" idx="1"/>
              <a:endCxn id="270" idx="3"/>
            </p:cNvCxnSpPr>
            <p:nvPr/>
          </p:nvCxnSpPr>
          <p:spPr>
            <a:xfrm flipH="1">
              <a:off x="7067550" y="1915588"/>
              <a:ext cx="3302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82" name="直線コネクタ 281">
              <a:extLst>
                <a:ext uri="{FF2B5EF4-FFF2-40B4-BE49-F238E27FC236}">
                  <a16:creationId xmlns:a16="http://schemas.microsoft.com/office/drawing/2014/main" id="{B0C7571C-578A-6571-B8C1-809AE6E14D83}"/>
                </a:ext>
              </a:extLst>
            </p:cNvPr>
            <p:cNvCxnSpPr>
              <a:stCxn id="271" idx="1"/>
              <a:endCxn id="273" idx="3"/>
            </p:cNvCxnSpPr>
            <p:nvPr/>
          </p:nvCxnSpPr>
          <p:spPr>
            <a:xfrm flipH="1">
              <a:off x="7067550" y="1915588"/>
              <a:ext cx="3302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grpSp>
          <p:nvGrpSpPr>
            <p:cNvPr id="283" name="図形グループ 282">
              <a:extLst>
                <a:ext uri="{FF2B5EF4-FFF2-40B4-BE49-F238E27FC236}">
                  <a16:creationId xmlns:a16="http://schemas.microsoft.com/office/drawing/2014/main" id="{0ACA6EE4-A644-E7E8-E424-8D21E2F8955C}"/>
                </a:ext>
              </a:extLst>
            </p:cNvPr>
            <p:cNvGrpSpPr/>
            <p:nvPr/>
          </p:nvGrpSpPr>
          <p:grpSpPr>
            <a:xfrm>
              <a:off x="5549900" y="4216711"/>
              <a:ext cx="2197100" cy="1422400"/>
              <a:chOff x="1397000" y="2749550"/>
              <a:chExt cx="2197100" cy="1422400"/>
            </a:xfrm>
          </p:grpSpPr>
          <p:sp>
            <p:nvSpPr>
              <p:cNvPr id="284" name="円/楕円 283">
                <a:extLst>
                  <a:ext uri="{FF2B5EF4-FFF2-40B4-BE49-F238E27FC236}">
                    <a16:creationId xmlns:a16="http://schemas.microsoft.com/office/drawing/2014/main" id="{73E864C3-D7E3-618C-ABAE-8483A89F1188}"/>
                  </a:ext>
                </a:extLst>
              </p:cNvPr>
              <p:cNvSpPr/>
              <p:nvPr/>
            </p:nvSpPr>
            <p:spPr>
              <a:xfrm>
                <a:off x="1397000" y="2749550"/>
                <a:ext cx="2197100" cy="1422400"/>
              </a:xfrm>
              <a:prstGeom prst="ellipse">
                <a:avLst/>
              </a:prstGeom>
              <a:solidFill>
                <a:srgbClr val="FF6666">
                  <a:alpha val="40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85" name="正方形/長方形 284">
                <a:extLst>
                  <a:ext uri="{FF2B5EF4-FFF2-40B4-BE49-F238E27FC236}">
                    <a16:creationId xmlns:a16="http://schemas.microsoft.com/office/drawing/2014/main" id="{FB0729B5-0D85-BE35-CB35-1817AC294236}"/>
                  </a:ext>
                </a:extLst>
              </p:cNvPr>
              <p:cNvSpPr/>
              <p:nvPr/>
            </p:nvSpPr>
            <p:spPr>
              <a:xfrm>
                <a:off x="1441450" y="33274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86" name="正方形/長方形 285">
                <a:extLst>
                  <a:ext uri="{FF2B5EF4-FFF2-40B4-BE49-F238E27FC236}">
                    <a16:creationId xmlns:a16="http://schemas.microsoft.com/office/drawing/2014/main" id="{037CE096-865D-BDBE-2C9A-858E480648E3}"/>
                  </a:ext>
                </a:extLst>
              </p:cNvPr>
              <p:cNvSpPr/>
              <p:nvPr/>
            </p:nvSpPr>
            <p:spPr>
              <a:xfrm>
                <a:off x="2051050" y="28321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87" name="正方形/長方形 286">
                <a:extLst>
                  <a:ext uri="{FF2B5EF4-FFF2-40B4-BE49-F238E27FC236}">
                    <a16:creationId xmlns:a16="http://schemas.microsoft.com/office/drawing/2014/main" id="{CDFB1DD9-7681-2E3B-02FD-B6C4B7986843}"/>
                  </a:ext>
                </a:extLst>
              </p:cNvPr>
              <p:cNvSpPr/>
              <p:nvPr/>
            </p:nvSpPr>
            <p:spPr>
              <a:xfrm>
                <a:off x="2051050" y="38227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88" name="正方形/長方形 287">
                <a:extLst>
                  <a:ext uri="{FF2B5EF4-FFF2-40B4-BE49-F238E27FC236}">
                    <a16:creationId xmlns:a16="http://schemas.microsoft.com/office/drawing/2014/main" id="{F26B5326-F4CC-8245-DCED-540133C948D4}"/>
                  </a:ext>
                </a:extLst>
              </p:cNvPr>
              <p:cNvSpPr/>
              <p:nvPr/>
            </p:nvSpPr>
            <p:spPr>
              <a:xfrm>
                <a:off x="2622550" y="28321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89" name="正方形/長方形 288">
                <a:extLst>
                  <a:ext uri="{FF2B5EF4-FFF2-40B4-BE49-F238E27FC236}">
                    <a16:creationId xmlns:a16="http://schemas.microsoft.com/office/drawing/2014/main" id="{3710CAA9-73FC-4BC2-1152-9661EBB82830}"/>
                  </a:ext>
                </a:extLst>
              </p:cNvPr>
              <p:cNvSpPr/>
              <p:nvPr/>
            </p:nvSpPr>
            <p:spPr>
              <a:xfrm>
                <a:off x="2622550" y="38227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90" name="正方形/長方形 289">
                <a:extLst>
                  <a:ext uri="{FF2B5EF4-FFF2-40B4-BE49-F238E27FC236}">
                    <a16:creationId xmlns:a16="http://schemas.microsoft.com/office/drawing/2014/main" id="{DA05DF89-FD01-05B0-59DD-8CA3D9DCEBB5}"/>
                  </a:ext>
                </a:extLst>
              </p:cNvPr>
              <p:cNvSpPr/>
              <p:nvPr/>
            </p:nvSpPr>
            <p:spPr>
              <a:xfrm>
                <a:off x="3244850" y="33274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91" name="正方形/長方形 290">
                <a:extLst>
                  <a:ext uri="{FF2B5EF4-FFF2-40B4-BE49-F238E27FC236}">
                    <a16:creationId xmlns:a16="http://schemas.microsoft.com/office/drawing/2014/main" id="{B0519AD1-D56E-D81B-E126-F82E40BB6314}"/>
                  </a:ext>
                </a:extLst>
              </p:cNvPr>
              <p:cNvSpPr/>
              <p:nvPr/>
            </p:nvSpPr>
            <p:spPr>
              <a:xfrm>
                <a:off x="2051050" y="33274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92" name="正方形/長方形 291">
                <a:extLst>
                  <a:ext uri="{FF2B5EF4-FFF2-40B4-BE49-F238E27FC236}">
                    <a16:creationId xmlns:a16="http://schemas.microsoft.com/office/drawing/2014/main" id="{B6576F71-2131-401F-11B5-3F5069757847}"/>
                  </a:ext>
                </a:extLst>
              </p:cNvPr>
              <p:cNvSpPr/>
              <p:nvPr/>
            </p:nvSpPr>
            <p:spPr>
              <a:xfrm>
                <a:off x="2622550" y="33274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cxnSp>
            <p:nvCxnSpPr>
              <p:cNvPr id="293" name="直線コネクタ 292">
                <a:extLst>
                  <a:ext uri="{FF2B5EF4-FFF2-40B4-BE49-F238E27FC236}">
                    <a16:creationId xmlns:a16="http://schemas.microsoft.com/office/drawing/2014/main" id="{6B3EAC25-E8EB-B93D-D224-3D8D3FAA3D95}"/>
                  </a:ext>
                </a:extLst>
              </p:cNvPr>
              <p:cNvCxnSpPr>
                <a:stCxn id="286" idx="1"/>
                <a:endCxn id="285" idx="3"/>
              </p:cNvCxnSpPr>
              <p:nvPr/>
            </p:nvCxnSpPr>
            <p:spPr>
              <a:xfrm flipH="1">
                <a:off x="1733550" y="2952750"/>
                <a:ext cx="3175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94" name="直線コネクタ 293">
                <a:extLst>
                  <a:ext uri="{FF2B5EF4-FFF2-40B4-BE49-F238E27FC236}">
                    <a16:creationId xmlns:a16="http://schemas.microsoft.com/office/drawing/2014/main" id="{D9D35DEA-8989-D4C5-18C6-019BB9FD1F60}"/>
                  </a:ext>
                </a:extLst>
              </p:cNvPr>
              <p:cNvCxnSpPr>
                <a:stCxn id="287" idx="1"/>
                <a:endCxn id="285" idx="3"/>
              </p:cNvCxnSpPr>
              <p:nvPr/>
            </p:nvCxnSpPr>
            <p:spPr>
              <a:xfrm flipH="1" flipV="1">
                <a:off x="1733550" y="3448050"/>
                <a:ext cx="3175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95" name="直線コネクタ 294">
                <a:extLst>
                  <a:ext uri="{FF2B5EF4-FFF2-40B4-BE49-F238E27FC236}">
                    <a16:creationId xmlns:a16="http://schemas.microsoft.com/office/drawing/2014/main" id="{F02BF23E-C2C0-7208-36AA-2704F34E5EB5}"/>
                  </a:ext>
                </a:extLst>
              </p:cNvPr>
              <p:cNvCxnSpPr>
                <a:stCxn id="291" idx="1"/>
                <a:endCxn id="285" idx="3"/>
              </p:cNvCxnSpPr>
              <p:nvPr/>
            </p:nvCxnSpPr>
            <p:spPr>
              <a:xfrm flipH="1">
                <a:off x="1733550" y="3448050"/>
                <a:ext cx="3175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96" name="直線コネクタ 295">
                <a:extLst>
                  <a:ext uri="{FF2B5EF4-FFF2-40B4-BE49-F238E27FC236}">
                    <a16:creationId xmlns:a16="http://schemas.microsoft.com/office/drawing/2014/main" id="{4C7F61B7-9AAD-B586-6B7A-FF4ADDD2D923}"/>
                  </a:ext>
                </a:extLst>
              </p:cNvPr>
              <p:cNvCxnSpPr>
                <a:stCxn id="286" idx="3"/>
                <a:endCxn id="288" idx="1"/>
              </p:cNvCxnSpPr>
              <p:nvPr/>
            </p:nvCxnSpPr>
            <p:spPr>
              <a:xfrm>
                <a:off x="2343150" y="2952750"/>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97" name="直線コネクタ 296">
                <a:extLst>
                  <a:ext uri="{FF2B5EF4-FFF2-40B4-BE49-F238E27FC236}">
                    <a16:creationId xmlns:a16="http://schemas.microsoft.com/office/drawing/2014/main" id="{E85D58F7-F82B-20C7-28E1-BB5B12C1DD78}"/>
                  </a:ext>
                </a:extLst>
              </p:cNvPr>
              <p:cNvCxnSpPr>
                <a:stCxn id="291" idx="3"/>
                <a:endCxn id="292" idx="1"/>
              </p:cNvCxnSpPr>
              <p:nvPr/>
            </p:nvCxnSpPr>
            <p:spPr>
              <a:xfrm>
                <a:off x="2343150" y="3448050"/>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98" name="直線コネクタ 297">
                <a:extLst>
                  <a:ext uri="{FF2B5EF4-FFF2-40B4-BE49-F238E27FC236}">
                    <a16:creationId xmlns:a16="http://schemas.microsoft.com/office/drawing/2014/main" id="{644EB778-202D-5A75-AA21-462F12C83C26}"/>
                  </a:ext>
                </a:extLst>
              </p:cNvPr>
              <p:cNvCxnSpPr>
                <a:stCxn id="287" idx="3"/>
                <a:endCxn id="289" idx="1"/>
              </p:cNvCxnSpPr>
              <p:nvPr/>
            </p:nvCxnSpPr>
            <p:spPr>
              <a:xfrm>
                <a:off x="2343150" y="3943350"/>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99" name="直線コネクタ 298">
                <a:extLst>
                  <a:ext uri="{FF2B5EF4-FFF2-40B4-BE49-F238E27FC236}">
                    <a16:creationId xmlns:a16="http://schemas.microsoft.com/office/drawing/2014/main" id="{2AA592B5-4425-E69A-191B-9E0FEF59DBEF}"/>
                  </a:ext>
                </a:extLst>
              </p:cNvPr>
              <p:cNvCxnSpPr>
                <a:stCxn id="288" idx="3"/>
                <a:endCxn id="290" idx="1"/>
              </p:cNvCxnSpPr>
              <p:nvPr/>
            </p:nvCxnSpPr>
            <p:spPr>
              <a:xfrm>
                <a:off x="2914650" y="2952750"/>
                <a:ext cx="3302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300" name="直線コネクタ 299">
                <a:extLst>
                  <a:ext uri="{FF2B5EF4-FFF2-40B4-BE49-F238E27FC236}">
                    <a16:creationId xmlns:a16="http://schemas.microsoft.com/office/drawing/2014/main" id="{51FD2774-7D71-E0DF-8D3E-DDF531FDFFB2}"/>
                  </a:ext>
                </a:extLst>
              </p:cNvPr>
              <p:cNvCxnSpPr>
                <a:stCxn id="290" idx="1"/>
                <a:endCxn id="289" idx="3"/>
              </p:cNvCxnSpPr>
              <p:nvPr/>
            </p:nvCxnSpPr>
            <p:spPr>
              <a:xfrm flipH="1">
                <a:off x="2914650" y="3448050"/>
                <a:ext cx="3302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301" name="直線コネクタ 300">
                <a:extLst>
                  <a:ext uri="{FF2B5EF4-FFF2-40B4-BE49-F238E27FC236}">
                    <a16:creationId xmlns:a16="http://schemas.microsoft.com/office/drawing/2014/main" id="{818FD25C-9842-E669-0CD5-FDBE96EDB900}"/>
                  </a:ext>
                </a:extLst>
              </p:cNvPr>
              <p:cNvCxnSpPr>
                <a:stCxn id="290" idx="1"/>
                <a:endCxn id="292" idx="3"/>
              </p:cNvCxnSpPr>
              <p:nvPr/>
            </p:nvCxnSpPr>
            <p:spPr>
              <a:xfrm flipH="1">
                <a:off x="2914650" y="3448050"/>
                <a:ext cx="3302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grpSp>
        <p:grpSp>
          <p:nvGrpSpPr>
            <p:cNvPr id="302" name="図形グループ 301">
              <a:extLst>
                <a:ext uri="{FF2B5EF4-FFF2-40B4-BE49-F238E27FC236}">
                  <a16:creationId xmlns:a16="http://schemas.microsoft.com/office/drawing/2014/main" id="{BF24210E-7C90-EBBE-E09C-BEA1CA6BD152}"/>
                </a:ext>
              </a:extLst>
            </p:cNvPr>
            <p:cNvGrpSpPr/>
            <p:nvPr/>
          </p:nvGrpSpPr>
          <p:grpSpPr>
            <a:xfrm>
              <a:off x="4857991" y="4229411"/>
              <a:ext cx="494818" cy="531668"/>
              <a:chOff x="2667295" y="1059799"/>
              <a:chExt cx="681672" cy="722281"/>
            </a:xfrm>
          </p:grpSpPr>
          <p:sp>
            <p:nvSpPr>
              <p:cNvPr id="303" name="角丸四角形 302">
                <a:extLst>
                  <a:ext uri="{FF2B5EF4-FFF2-40B4-BE49-F238E27FC236}">
                    <a16:creationId xmlns:a16="http://schemas.microsoft.com/office/drawing/2014/main" id="{A9D50653-C102-31F9-391A-ECB56DD26DFC}"/>
                  </a:ext>
                </a:extLst>
              </p:cNvPr>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Meiryo" charset="-128"/>
                  <a:ea typeface="Meiryo" charset="-128"/>
                  <a:cs typeface="Meiryo" charset="-128"/>
                </a:endParaRPr>
              </a:p>
            </p:txBody>
          </p:sp>
          <p:pic>
            <p:nvPicPr>
              <p:cNvPr id="304" name="図 303">
                <a:extLst>
                  <a:ext uri="{FF2B5EF4-FFF2-40B4-BE49-F238E27FC236}">
                    <a16:creationId xmlns:a16="http://schemas.microsoft.com/office/drawing/2014/main" id="{0FA458B6-449D-D4BE-E7FE-4D088300A8A5}"/>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67295" y="1059799"/>
                <a:ext cx="681672" cy="722281"/>
              </a:xfrm>
              <a:prstGeom prst="rect">
                <a:avLst/>
              </a:prstGeom>
            </p:spPr>
          </p:pic>
        </p:grpSp>
        <p:sp>
          <p:nvSpPr>
            <p:cNvPr id="48" name="上矢印 47">
              <a:extLst>
                <a:ext uri="{FF2B5EF4-FFF2-40B4-BE49-F238E27FC236}">
                  <a16:creationId xmlns:a16="http://schemas.microsoft.com/office/drawing/2014/main" id="{F6E783F3-2442-6A23-4D73-FF92BAF9F7E2}"/>
                </a:ext>
              </a:extLst>
            </p:cNvPr>
            <p:cNvSpPr/>
            <p:nvPr/>
          </p:nvSpPr>
          <p:spPr>
            <a:xfrm>
              <a:off x="5886450" y="3867150"/>
              <a:ext cx="1504950" cy="343055"/>
            </a:xfrm>
            <a:prstGeom prst="upArrow">
              <a:avLst>
                <a:gd name="adj1" fmla="val 68333"/>
                <a:gd name="adj2" fmla="val 50000"/>
              </a:avLst>
            </a:prstGeom>
            <a:solidFill>
              <a:srgbClr val="E46C0A"/>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a:solidFill>
                    <a:srgbClr val="FFFFFF"/>
                  </a:solidFill>
                  <a:latin typeface="Meiryo" charset="-128"/>
                  <a:ea typeface="Meiryo" charset="-128"/>
                  <a:cs typeface="Meiryo" charset="-128"/>
                </a:rPr>
                <a:t>仮想化</a:t>
              </a:r>
            </a:p>
          </p:txBody>
        </p:sp>
        <p:sp>
          <p:nvSpPr>
            <p:cNvPr id="311" name="ホームベース 310">
              <a:extLst>
                <a:ext uri="{FF2B5EF4-FFF2-40B4-BE49-F238E27FC236}">
                  <a16:creationId xmlns:a16="http://schemas.microsoft.com/office/drawing/2014/main" id="{3041F825-EC68-FBB8-7155-23257DCC81FC}"/>
                </a:ext>
              </a:extLst>
            </p:cNvPr>
            <p:cNvSpPr/>
            <p:nvPr/>
          </p:nvSpPr>
          <p:spPr>
            <a:xfrm flipH="1">
              <a:off x="7734300" y="1651000"/>
              <a:ext cx="882650" cy="514350"/>
            </a:xfrm>
            <a:prstGeom prst="homePlate">
              <a:avLst>
                <a:gd name="adj" fmla="val 26543"/>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仮想</a:t>
              </a:r>
              <a:endParaRPr kumimoji="1" lang="en-US" altLang="ja-JP" sz="800" dirty="0">
                <a:solidFill>
                  <a:srgbClr val="FFFFFF"/>
                </a:solidFill>
                <a:latin typeface="Meiryo" charset="-128"/>
                <a:ea typeface="Meiryo" charset="-128"/>
                <a:cs typeface="Meiryo" charset="-128"/>
              </a:endParaRPr>
            </a:p>
            <a:p>
              <a:pPr algn="ctr"/>
              <a:r>
                <a:rPr kumimoji="1" lang="ja-JP" altLang="en-US" sz="800" dirty="0">
                  <a:solidFill>
                    <a:srgbClr val="FFFFFF"/>
                  </a:solidFill>
                  <a:latin typeface="Meiryo" charset="-128"/>
                  <a:ea typeface="Meiryo" charset="-128"/>
                  <a:cs typeface="Meiryo" charset="-128"/>
                </a:rPr>
                <a:t>ネットワーク</a:t>
              </a:r>
              <a:endParaRPr kumimoji="1" lang="en-US" altLang="ja-JP" sz="800" dirty="0">
                <a:solidFill>
                  <a:srgbClr val="FFFFFF"/>
                </a:solidFill>
                <a:latin typeface="Meiryo" charset="-128"/>
                <a:ea typeface="Meiryo" charset="-128"/>
                <a:cs typeface="Meiryo" charset="-128"/>
              </a:endParaRPr>
            </a:p>
            <a:p>
              <a:pPr algn="ctr"/>
              <a:r>
                <a:rPr kumimoji="1" lang="en-US" altLang="ja-JP" sz="1200" dirty="0">
                  <a:solidFill>
                    <a:srgbClr val="FFFFFF"/>
                  </a:solidFill>
                  <a:latin typeface="Meiryo" charset="-128"/>
                  <a:ea typeface="Meiryo" charset="-128"/>
                  <a:cs typeface="Meiryo" charset="-128"/>
                </a:rPr>
                <a:t>A</a:t>
              </a:r>
              <a:endParaRPr kumimoji="1" lang="ja-JP" altLang="en-US" sz="1200" dirty="0">
                <a:solidFill>
                  <a:srgbClr val="FFFFFF"/>
                </a:solidFill>
                <a:latin typeface="Meiryo" charset="-128"/>
                <a:ea typeface="Meiryo" charset="-128"/>
                <a:cs typeface="Meiryo" charset="-128"/>
              </a:endParaRPr>
            </a:p>
          </p:txBody>
        </p:sp>
        <p:sp>
          <p:nvSpPr>
            <p:cNvPr id="312" name="ホームベース 311">
              <a:extLst>
                <a:ext uri="{FF2B5EF4-FFF2-40B4-BE49-F238E27FC236}">
                  <a16:creationId xmlns:a16="http://schemas.microsoft.com/office/drawing/2014/main" id="{245EE809-CA6A-4B80-31CC-B319643FC978}"/>
                </a:ext>
              </a:extLst>
            </p:cNvPr>
            <p:cNvSpPr/>
            <p:nvPr/>
          </p:nvSpPr>
          <p:spPr>
            <a:xfrm flipH="1">
              <a:off x="7734300" y="2314575"/>
              <a:ext cx="882650" cy="514350"/>
            </a:xfrm>
            <a:prstGeom prst="homePlate">
              <a:avLst>
                <a:gd name="adj" fmla="val 26543"/>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仮想</a:t>
              </a:r>
              <a:endParaRPr kumimoji="1" lang="en-US" altLang="ja-JP" sz="800" dirty="0">
                <a:solidFill>
                  <a:srgbClr val="FFFFFF"/>
                </a:solidFill>
                <a:latin typeface="Meiryo" charset="-128"/>
                <a:ea typeface="Meiryo" charset="-128"/>
                <a:cs typeface="Meiryo" charset="-128"/>
              </a:endParaRPr>
            </a:p>
            <a:p>
              <a:pPr algn="ctr"/>
              <a:r>
                <a:rPr kumimoji="1" lang="ja-JP" altLang="en-US" sz="800" dirty="0">
                  <a:solidFill>
                    <a:srgbClr val="FFFFFF"/>
                  </a:solidFill>
                  <a:latin typeface="Meiryo" charset="-128"/>
                  <a:ea typeface="Meiryo" charset="-128"/>
                  <a:cs typeface="Meiryo" charset="-128"/>
                </a:rPr>
                <a:t>ネットワーク</a:t>
              </a:r>
              <a:endParaRPr kumimoji="1" lang="en-US" altLang="ja-JP" sz="800" dirty="0">
                <a:solidFill>
                  <a:srgbClr val="FFFFFF"/>
                </a:solidFill>
                <a:latin typeface="Meiryo" charset="-128"/>
                <a:ea typeface="Meiryo" charset="-128"/>
                <a:cs typeface="Meiryo" charset="-128"/>
              </a:endParaRPr>
            </a:p>
            <a:p>
              <a:pPr algn="ctr"/>
              <a:r>
                <a:rPr kumimoji="1" lang="en-US" altLang="ja-JP" sz="1200" dirty="0">
                  <a:solidFill>
                    <a:srgbClr val="FFFFFF"/>
                  </a:solidFill>
                  <a:latin typeface="Meiryo" charset="-128"/>
                  <a:ea typeface="Meiryo" charset="-128"/>
                  <a:cs typeface="Meiryo" charset="-128"/>
                </a:rPr>
                <a:t>B</a:t>
              </a:r>
              <a:endParaRPr kumimoji="1" lang="ja-JP" altLang="en-US" sz="1200" dirty="0">
                <a:solidFill>
                  <a:srgbClr val="FFFFFF"/>
                </a:solidFill>
                <a:latin typeface="Meiryo" charset="-128"/>
                <a:ea typeface="Meiryo" charset="-128"/>
                <a:cs typeface="Meiryo" charset="-128"/>
              </a:endParaRPr>
            </a:p>
          </p:txBody>
        </p:sp>
        <p:sp>
          <p:nvSpPr>
            <p:cNvPr id="313" name="ホームベース 312">
              <a:extLst>
                <a:ext uri="{FF2B5EF4-FFF2-40B4-BE49-F238E27FC236}">
                  <a16:creationId xmlns:a16="http://schemas.microsoft.com/office/drawing/2014/main" id="{30F1365F-905E-76C4-CFAF-291EE344BA32}"/>
                </a:ext>
              </a:extLst>
            </p:cNvPr>
            <p:cNvSpPr/>
            <p:nvPr/>
          </p:nvSpPr>
          <p:spPr>
            <a:xfrm flipH="1">
              <a:off x="7747000" y="2979522"/>
              <a:ext cx="882650" cy="514350"/>
            </a:xfrm>
            <a:prstGeom prst="homePlate">
              <a:avLst>
                <a:gd name="adj" fmla="val 26543"/>
              </a:avLst>
            </a:prstGeom>
            <a:solidFill>
              <a:srgbClr val="CC99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仮想</a:t>
              </a:r>
              <a:endParaRPr kumimoji="1" lang="en-US" altLang="ja-JP" sz="800" dirty="0">
                <a:solidFill>
                  <a:srgbClr val="FFFFFF"/>
                </a:solidFill>
                <a:latin typeface="Meiryo" charset="-128"/>
                <a:ea typeface="Meiryo" charset="-128"/>
                <a:cs typeface="Meiryo" charset="-128"/>
              </a:endParaRPr>
            </a:p>
            <a:p>
              <a:pPr algn="ctr"/>
              <a:r>
                <a:rPr kumimoji="1" lang="ja-JP" altLang="en-US" sz="800" dirty="0">
                  <a:solidFill>
                    <a:srgbClr val="FFFFFF"/>
                  </a:solidFill>
                  <a:latin typeface="Meiryo" charset="-128"/>
                  <a:ea typeface="Meiryo" charset="-128"/>
                  <a:cs typeface="Meiryo" charset="-128"/>
                </a:rPr>
                <a:t>ネットワーク</a:t>
              </a:r>
              <a:endParaRPr kumimoji="1" lang="en-US" altLang="ja-JP" sz="800" dirty="0">
                <a:solidFill>
                  <a:srgbClr val="FFFFFF"/>
                </a:solidFill>
                <a:latin typeface="Meiryo" charset="-128"/>
                <a:ea typeface="Meiryo" charset="-128"/>
                <a:cs typeface="Meiryo" charset="-128"/>
              </a:endParaRPr>
            </a:p>
            <a:p>
              <a:pPr algn="ctr"/>
              <a:r>
                <a:rPr kumimoji="1" lang="en-US" altLang="ja-JP" sz="1200" dirty="0">
                  <a:solidFill>
                    <a:srgbClr val="FFFFFF"/>
                  </a:solidFill>
                  <a:latin typeface="Meiryo" charset="-128"/>
                  <a:ea typeface="Meiryo" charset="-128"/>
                  <a:cs typeface="Meiryo" charset="-128"/>
                </a:rPr>
                <a:t>C</a:t>
              </a:r>
              <a:endParaRPr kumimoji="1" lang="ja-JP" altLang="en-US" sz="1200" dirty="0">
                <a:solidFill>
                  <a:srgbClr val="FFFFFF"/>
                </a:solidFill>
                <a:latin typeface="Meiryo" charset="-128"/>
                <a:ea typeface="Meiryo" charset="-128"/>
                <a:cs typeface="Meiryo" charset="-128"/>
              </a:endParaRPr>
            </a:p>
          </p:txBody>
        </p:sp>
        <p:sp>
          <p:nvSpPr>
            <p:cNvPr id="314" name="ホームベース 313">
              <a:extLst>
                <a:ext uri="{FF2B5EF4-FFF2-40B4-BE49-F238E27FC236}">
                  <a16:creationId xmlns:a16="http://schemas.microsoft.com/office/drawing/2014/main" id="{942958FB-0B81-2F57-B92C-BAFCAEA3CD59}"/>
                </a:ext>
              </a:extLst>
            </p:cNvPr>
            <p:cNvSpPr/>
            <p:nvPr/>
          </p:nvSpPr>
          <p:spPr>
            <a:xfrm flipH="1">
              <a:off x="7759700" y="4658036"/>
              <a:ext cx="882650" cy="514350"/>
            </a:xfrm>
            <a:prstGeom prst="homePlate">
              <a:avLst>
                <a:gd name="adj" fmla="val 26543"/>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Meiryo" charset="-128"/>
                  <a:ea typeface="Meiryo" charset="-128"/>
                  <a:cs typeface="Meiryo" charset="-128"/>
                </a:rPr>
                <a:t>物理</a:t>
              </a:r>
              <a:endParaRPr kumimoji="1" lang="en-US" altLang="ja-JP" sz="1200" dirty="0">
                <a:solidFill>
                  <a:srgbClr val="FFFFFF"/>
                </a:solidFill>
                <a:latin typeface="Meiryo" charset="-128"/>
                <a:ea typeface="Meiryo" charset="-128"/>
                <a:cs typeface="Meiryo" charset="-128"/>
              </a:endParaRPr>
            </a:p>
            <a:p>
              <a:pPr algn="ctr"/>
              <a:r>
                <a:rPr kumimoji="1" lang="ja-JP" altLang="en-US" sz="800" dirty="0">
                  <a:solidFill>
                    <a:srgbClr val="FFFFFF"/>
                  </a:solidFill>
                  <a:latin typeface="Meiryo" charset="-128"/>
                  <a:ea typeface="Meiryo" charset="-128"/>
                  <a:cs typeface="Meiryo" charset="-128"/>
                </a:rPr>
                <a:t>ネットワーク</a:t>
              </a:r>
              <a:endParaRPr kumimoji="1" lang="en-US" altLang="ja-JP" sz="800" dirty="0">
                <a:solidFill>
                  <a:srgbClr val="FFFFFF"/>
                </a:solidFill>
                <a:latin typeface="Meiryo" charset="-128"/>
                <a:ea typeface="Meiryo" charset="-128"/>
                <a:cs typeface="Meiryo" charset="-128"/>
              </a:endParaRPr>
            </a:p>
          </p:txBody>
        </p:sp>
        <p:sp>
          <p:nvSpPr>
            <p:cNvPr id="62" name="右矢印 61">
              <a:extLst>
                <a:ext uri="{FF2B5EF4-FFF2-40B4-BE49-F238E27FC236}">
                  <a16:creationId xmlns:a16="http://schemas.microsoft.com/office/drawing/2014/main" id="{84F37481-B9D6-D97D-94A5-C1CEED60E6DD}"/>
                </a:ext>
              </a:extLst>
            </p:cNvPr>
            <p:cNvSpPr/>
            <p:nvPr/>
          </p:nvSpPr>
          <p:spPr>
            <a:xfrm>
              <a:off x="5403850" y="4305611"/>
              <a:ext cx="577850" cy="352425"/>
            </a:xfrm>
            <a:prstGeom prst="rightArrow">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63" name="テキスト ボックス 62">
              <a:extLst>
                <a:ext uri="{FF2B5EF4-FFF2-40B4-BE49-F238E27FC236}">
                  <a16:creationId xmlns:a16="http://schemas.microsoft.com/office/drawing/2014/main" id="{738642F8-C5D9-6B09-7FB8-AFF12B0BAE9F}"/>
                </a:ext>
              </a:extLst>
            </p:cNvPr>
            <p:cNvSpPr txBox="1"/>
            <p:nvPr/>
          </p:nvSpPr>
          <p:spPr>
            <a:xfrm>
              <a:off x="4666818" y="4742340"/>
              <a:ext cx="800219" cy="276999"/>
            </a:xfrm>
            <a:prstGeom prst="rect">
              <a:avLst/>
            </a:prstGeom>
            <a:noFill/>
          </p:spPr>
          <p:txBody>
            <a:bodyPr wrap="none" rtlCol="0">
              <a:spAutoFit/>
            </a:bodyPr>
            <a:lstStyle/>
            <a:p>
              <a:r>
                <a:rPr lang="ja-JP" altLang="en-US" sz="1200" dirty="0">
                  <a:latin typeface="Meiryo" charset="-128"/>
                  <a:ea typeface="Meiryo" charset="-128"/>
                  <a:cs typeface="Meiryo" charset="-128"/>
                </a:rPr>
                <a:t>集中</a:t>
              </a:r>
              <a:r>
                <a:rPr kumimoji="1" lang="ja-JP" altLang="en-US" sz="1200" dirty="0">
                  <a:latin typeface="Meiryo" charset="-128"/>
                  <a:ea typeface="Meiryo" charset="-128"/>
                  <a:cs typeface="Meiryo" charset="-128"/>
                </a:rPr>
                <a:t>制御</a:t>
              </a:r>
            </a:p>
          </p:txBody>
        </p:sp>
        <p:sp>
          <p:nvSpPr>
            <p:cNvPr id="325" name="テキスト ボックス 324">
              <a:extLst>
                <a:ext uri="{FF2B5EF4-FFF2-40B4-BE49-F238E27FC236}">
                  <a16:creationId xmlns:a16="http://schemas.microsoft.com/office/drawing/2014/main" id="{674FE488-FEDA-ED87-3B24-9E9EA03C4BE9}"/>
                </a:ext>
              </a:extLst>
            </p:cNvPr>
            <p:cNvSpPr txBox="1"/>
            <p:nvPr/>
          </p:nvSpPr>
          <p:spPr>
            <a:xfrm>
              <a:off x="4508702" y="820240"/>
              <a:ext cx="4266810" cy="369332"/>
            </a:xfrm>
            <a:prstGeom prst="rect">
              <a:avLst/>
            </a:prstGeom>
            <a:noFill/>
          </p:spPr>
          <p:txBody>
            <a:bodyPr wrap="none" rtlCol="0">
              <a:spAutoFit/>
            </a:bodyPr>
            <a:lstStyle/>
            <a:p>
              <a:pPr algn="ctr"/>
              <a:r>
                <a:rPr kumimoji="1" lang="en-US" altLang="ja-JP" dirty="0">
                  <a:solidFill>
                    <a:srgbClr val="0000FF"/>
                  </a:solidFill>
                  <a:latin typeface="Meiryo" charset="-128"/>
                  <a:ea typeface="Meiryo" charset="-128"/>
                  <a:cs typeface="Meiryo" charset="-128"/>
                </a:rPr>
                <a:t>SDN(Software Defined Networking) </a:t>
              </a:r>
              <a:endParaRPr kumimoji="1" lang="ja-JP" altLang="en-US" dirty="0">
                <a:solidFill>
                  <a:srgbClr val="0000FF"/>
                </a:solidFill>
                <a:latin typeface="Meiryo" charset="-128"/>
                <a:ea typeface="Meiryo" charset="-128"/>
                <a:cs typeface="Meiryo" charset="-128"/>
              </a:endParaRPr>
            </a:p>
          </p:txBody>
        </p:sp>
      </p:grpSp>
    </p:spTree>
    <p:extLst>
      <p:ext uri="{BB962C8B-B14F-4D97-AF65-F5344CB8AC3E}">
        <p14:creationId xmlns:p14="http://schemas.microsoft.com/office/powerpoint/2010/main" val="527989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8D9DD9-4144-4025-4715-E8A71F3A3851}"/>
            </a:ext>
          </a:extLst>
        </p:cNvPr>
        <p:cNvGrpSpPr/>
        <p:nvPr/>
      </p:nvGrpSpPr>
      <p:grpSpPr>
        <a:xfrm>
          <a:off x="0" y="0"/>
          <a:ext cx="0" cy="0"/>
          <a:chOff x="0" y="0"/>
          <a:chExt cx="0" cy="0"/>
        </a:xfrm>
      </p:grpSpPr>
      <p:sp>
        <p:nvSpPr>
          <p:cNvPr id="2" name="正方形/長方形 1">
            <a:extLst>
              <a:ext uri="{FF2B5EF4-FFF2-40B4-BE49-F238E27FC236}">
                <a16:creationId xmlns:a16="http://schemas.microsoft.com/office/drawing/2014/main" id="{127B2690-9D9E-B32C-CBF0-93F75810FAEC}"/>
              </a:ext>
            </a:extLst>
          </p:cNvPr>
          <p:cNvSpPr/>
          <p:nvPr/>
        </p:nvSpPr>
        <p:spPr>
          <a:xfrm>
            <a:off x="4655271" y="4376423"/>
            <a:ext cx="4403697" cy="1307324"/>
          </a:xfrm>
          <a:prstGeom prst="rect">
            <a:avLst/>
          </a:prstGeom>
          <a:solidFill>
            <a:schemeClr val="accent3">
              <a:lumMod val="75000"/>
            </a:schemeClr>
          </a:solidFill>
          <a:ln>
            <a:noFill/>
          </a:ln>
        </p:spPr>
        <p:style>
          <a:lnRef idx="2">
            <a:schemeClr val="dk1"/>
          </a:lnRef>
          <a:fillRef idx="1">
            <a:schemeClr val="lt1"/>
          </a:fillRef>
          <a:effectRef idx="0">
            <a:schemeClr val="dk1"/>
          </a:effectRef>
          <a:fontRef idx="minor">
            <a:schemeClr val="dk1"/>
          </a:fontRef>
        </p:style>
        <p:txBody>
          <a:bodyPr lIns="0" rIns="72000" rtlCol="0" anchor="ctr"/>
          <a:lstStyle/>
          <a:p>
            <a:pPr algn="r"/>
            <a:r>
              <a:rPr lang="ja-JP" altLang="en-US" sz="2400" dirty="0">
                <a:solidFill>
                  <a:srgbClr val="FFFFFF"/>
                </a:solidFill>
                <a:latin typeface="Meiryo" panose="020B0604030504040204" pitchFamily="34" charset="-128"/>
                <a:ea typeface="Meiryo" panose="020B0604030504040204" pitchFamily="34" charset="-128"/>
                <a:cs typeface="Arial"/>
              </a:rPr>
              <a:t>サイバー</a:t>
            </a:r>
            <a:r>
              <a:rPr lang="ja-JP" altLang="en-US" sz="2400">
                <a:solidFill>
                  <a:srgbClr val="FFFFFF"/>
                </a:solidFill>
                <a:latin typeface="Meiryo" panose="020B0604030504040204" pitchFamily="34" charset="-128"/>
                <a:ea typeface="Meiryo" panose="020B0604030504040204" pitchFamily="34" charset="-128"/>
                <a:cs typeface="Arial"/>
              </a:rPr>
              <a:t>・セキュリティ</a:t>
            </a:r>
            <a:endParaRPr lang="en-US" altLang="ja-JP" sz="2400" dirty="0">
              <a:solidFill>
                <a:srgbClr val="FFFFFF"/>
              </a:solidFill>
              <a:latin typeface="Meiryo" panose="020B0604030504040204" pitchFamily="34" charset="-128"/>
              <a:ea typeface="Meiryo" panose="020B0604030504040204" pitchFamily="34" charset="-128"/>
              <a:cs typeface="Arial"/>
            </a:endParaRPr>
          </a:p>
        </p:txBody>
      </p:sp>
      <p:sp>
        <p:nvSpPr>
          <p:cNvPr id="6" name="正方形/長方形 5">
            <a:extLst>
              <a:ext uri="{FF2B5EF4-FFF2-40B4-BE49-F238E27FC236}">
                <a16:creationId xmlns:a16="http://schemas.microsoft.com/office/drawing/2014/main" id="{785205BE-5F45-0CC4-1D95-77790FE762CB}"/>
              </a:ext>
            </a:extLst>
          </p:cNvPr>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1546454883"/>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FCBC5B2-0D75-766C-5927-8ACAB597C3DA}"/>
            </a:ext>
          </a:extLst>
        </p:cNvPr>
        <p:cNvGrpSpPr/>
        <p:nvPr/>
      </p:nvGrpSpPr>
      <p:grpSpPr>
        <a:xfrm>
          <a:off x="0" y="0"/>
          <a:ext cx="0" cy="0"/>
          <a:chOff x="0" y="0"/>
          <a:chExt cx="0" cy="0"/>
        </a:xfrm>
      </p:grpSpPr>
      <p:sp>
        <p:nvSpPr>
          <p:cNvPr id="14" name="タイトル 13">
            <a:extLst>
              <a:ext uri="{FF2B5EF4-FFF2-40B4-BE49-F238E27FC236}">
                <a16:creationId xmlns:a16="http://schemas.microsoft.com/office/drawing/2014/main" id="{348D1765-5F6E-8A5C-3564-CAC6C8676461}"/>
              </a:ext>
            </a:extLst>
          </p:cNvPr>
          <p:cNvSpPr>
            <a:spLocks noGrp="1"/>
          </p:cNvSpPr>
          <p:nvPr>
            <p:ph type="title"/>
          </p:nvPr>
        </p:nvSpPr>
        <p:spPr/>
        <p:txBody>
          <a:bodyPr/>
          <a:lstStyle/>
          <a:p>
            <a:r>
              <a:rPr kumimoji="1" lang="ja-JP" altLang="en-US"/>
              <a:t>サイバー・セキュリティ対策とは</a:t>
            </a:r>
          </a:p>
        </p:txBody>
      </p:sp>
      <p:sp>
        <p:nvSpPr>
          <p:cNvPr id="13" name="正方形/長方形 12">
            <a:extLst>
              <a:ext uri="{FF2B5EF4-FFF2-40B4-BE49-F238E27FC236}">
                <a16:creationId xmlns:a16="http://schemas.microsoft.com/office/drawing/2014/main" id="{DC1D9358-D54D-4285-9A18-7F78160CC3B3}"/>
              </a:ext>
            </a:extLst>
          </p:cNvPr>
          <p:cNvSpPr/>
          <p:nvPr/>
        </p:nvSpPr>
        <p:spPr>
          <a:xfrm>
            <a:off x="442367" y="1168270"/>
            <a:ext cx="8259265" cy="2062103"/>
          </a:xfrm>
          <a:prstGeom prst="rect">
            <a:avLst/>
          </a:prstGeom>
        </p:spPr>
        <p:txBody>
          <a:bodyPr wrap="square">
            <a:spAutoFit/>
          </a:bodyPr>
          <a:lstStyle/>
          <a:p>
            <a:pPr algn="just">
              <a:spcAft>
                <a:spcPts val="0"/>
              </a:spcAft>
            </a:pPr>
            <a:r>
              <a:rPr lang="ja-JP" altLang="ja-JP" sz="1600" b="1" kern="100">
                <a:solidFill>
                  <a:srgbClr val="0070C0"/>
                </a:solidFill>
                <a:latin typeface="Meiryo" panose="020B0604030504040204" pitchFamily="34" charset="-128"/>
                <a:ea typeface="Meiryo" panose="020B0604030504040204" pitchFamily="34" charset="-128"/>
                <a:cs typeface="Times New Roman" panose="02020603050405020304" pitchFamily="18" charset="0"/>
              </a:rPr>
              <a:t>サイバー・セキュリティ</a:t>
            </a:r>
            <a:r>
              <a:rPr lang="ja-JP" altLang="en-US" sz="1600" b="1" kern="100">
                <a:solidFill>
                  <a:srgbClr val="0070C0"/>
                </a:solidFill>
                <a:latin typeface="Meiryo" panose="020B0604030504040204" pitchFamily="34" charset="-128"/>
                <a:ea typeface="Meiryo" panose="020B0604030504040204" pitchFamily="34" charset="-128"/>
                <a:cs typeface="Times New Roman" panose="02020603050405020304" pitchFamily="18" charset="0"/>
              </a:rPr>
              <a:t>：</a:t>
            </a:r>
            <a:r>
              <a:rPr lang="en-US" altLang="ja-JP" sz="1600" kern="100" dirty="0">
                <a:solidFill>
                  <a:srgbClr val="0070C0"/>
                </a:solidFill>
                <a:latin typeface="Meiryo" panose="020B0604030504040204" pitchFamily="34" charset="-128"/>
                <a:ea typeface="Meiryo" panose="020B0604030504040204" pitchFamily="34" charset="-128"/>
                <a:cs typeface="Times New Roman" panose="02020603050405020304" pitchFamily="18" charset="0"/>
              </a:rPr>
              <a:t>IT</a:t>
            </a:r>
            <a:r>
              <a:rPr lang="ja-JP" altLang="ja-JP" sz="1600" kern="100">
                <a:solidFill>
                  <a:srgbClr val="0070C0"/>
                </a:solidFill>
                <a:latin typeface="Meiryo" panose="020B0604030504040204" pitchFamily="34" charset="-128"/>
                <a:ea typeface="Meiryo" panose="020B0604030504040204" pitchFamily="34" charset="-128"/>
                <a:cs typeface="Times New Roman" panose="02020603050405020304" pitchFamily="18" charset="0"/>
              </a:rPr>
              <a:t>機器やソフトウェア、ネットワークなどのサイバー領域において</a:t>
            </a:r>
            <a:r>
              <a:rPr lang="ja-JP" altLang="en-US" sz="1600" kern="100">
                <a:solidFill>
                  <a:srgbClr val="0070C0"/>
                </a:solidFill>
                <a:latin typeface="Meiryo" panose="020B0604030504040204" pitchFamily="34" charset="-128"/>
                <a:ea typeface="Meiryo" panose="020B0604030504040204" pitchFamily="34" charset="-128"/>
                <a:cs typeface="Times New Roman" panose="02020603050405020304" pitchFamily="18" charset="0"/>
              </a:rPr>
              <a:t>、下記の</a:t>
            </a:r>
            <a:r>
              <a:rPr lang="ja-JP" altLang="ja-JP" sz="1600" kern="100">
                <a:solidFill>
                  <a:srgbClr val="0070C0"/>
                </a:solidFill>
                <a:latin typeface="Meiryo" panose="020B0604030504040204" pitchFamily="34" charset="-128"/>
                <a:ea typeface="Meiryo" panose="020B0604030504040204" pitchFamily="34" charset="-128"/>
                <a:cs typeface="Times New Roman" panose="02020603050405020304" pitchFamily="18" charset="0"/>
              </a:rPr>
              <a:t>「</a:t>
            </a:r>
            <a:r>
              <a:rPr lang="ja-JP" altLang="ja-JP" sz="1600" b="1" kern="100">
                <a:solidFill>
                  <a:srgbClr val="0070C0"/>
                </a:solidFill>
                <a:latin typeface="Meiryo" panose="020B0604030504040204" pitchFamily="34" charset="-128"/>
                <a:ea typeface="Meiryo" panose="020B0604030504040204" pitchFamily="34" charset="-128"/>
                <a:cs typeface="Times New Roman" panose="02020603050405020304" pitchFamily="18" charset="0"/>
              </a:rPr>
              <a:t>情報セキュリティの</a:t>
            </a:r>
            <a:r>
              <a:rPr lang="en-US" altLang="ja-JP" sz="1600" b="1" kern="100" dirty="0">
                <a:solidFill>
                  <a:srgbClr val="0070C0"/>
                </a:solidFill>
                <a:latin typeface="Meiryo" panose="020B0604030504040204" pitchFamily="34" charset="-128"/>
                <a:ea typeface="Meiryo" panose="020B0604030504040204" pitchFamily="34" charset="-128"/>
                <a:cs typeface="Times New Roman" panose="02020603050405020304" pitchFamily="18" charset="0"/>
              </a:rPr>
              <a:t>3</a:t>
            </a:r>
            <a:r>
              <a:rPr lang="ja-JP" altLang="ja-JP" sz="1600" b="1" kern="100">
                <a:solidFill>
                  <a:srgbClr val="0070C0"/>
                </a:solidFill>
                <a:latin typeface="Meiryo" panose="020B0604030504040204" pitchFamily="34" charset="-128"/>
                <a:ea typeface="Meiryo" panose="020B0604030504040204" pitchFamily="34" charset="-128"/>
                <a:cs typeface="Times New Roman" panose="02020603050405020304" pitchFamily="18" charset="0"/>
              </a:rPr>
              <a:t>要件（</a:t>
            </a:r>
            <a:r>
              <a:rPr lang="en-US" altLang="ja-JP" sz="1600" b="1" kern="100" dirty="0">
                <a:solidFill>
                  <a:srgbClr val="0070C0"/>
                </a:solidFill>
                <a:latin typeface="Meiryo" panose="020B0604030504040204" pitchFamily="34" charset="-128"/>
                <a:ea typeface="Meiryo" panose="020B0604030504040204" pitchFamily="34" charset="-128"/>
                <a:cs typeface="Times New Roman" panose="02020603050405020304" pitchFamily="18" charset="0"/>
              </a:rPr>
              <a:t>CIA</a:t>
            </a:r>
            <a:r>
              <a:rPr lang="ja-JP" altLang="ja-JP" sz="1600" b="1" kern="100">
                <a:solidFill>
                  <a:srgbClr val="0070C0"/>
                </a:solidFill>
                <a:latin typeface="Meiryo" panose="020B0604030504040204" pitchFamily="34" charset="-128"/>
                <a:ea typeface="Meiryo" panose="020B0604030504040204" pitchFamily="34" charset="-128"/>
                <a:cs typeface="Times New Roman" panose="02020603050405020304" pitchFamily="18" charset="0"/>
              </a:rPr>
              <a:t>）</a:t>
            </a:r>
            <a:r>
              <a:rPr lang="ja-JP" altLang="ja-JP" sz="1600" kern="100">
                <a:solidFill>
                  <a:srgbClr val="0070C0"/>
                </a:solidFill>
                <a:latin typeface="Meiryo" panose="020B0604030504040204" pitchFamily="34" charset="-128"/>
                <a:ea typeface="Meiryo" panose="020B0604030504040204" pitchFamily="34" charset="-128"/>
                <a:cs typeface="Times New Roman" panose="02020603050405020304" pitchFamily="18" charset="0"/>
              </a:rPr>
              <a:t>」</a:t>
            </a:r>
            <a:r>
              <a:rPr lang="ja-JP" altLang="en-US" sz="1600" kern="100">
                <a:solidFill>
                  <a:srgbClr val="0070C0"/>
                </a:solidFill>
                <a:latin typeface="Meiryo" panose="020B0604030504040204" pitchFamily="34" charset="-128"/>
                <a:ea typeface="Meiryo" panose="020B0604030504040204" pitchFamily="34" charset="-128"/>
                <a:cs typeface="Times New Roman" panose="02020603050405020304" pitchFamily="18" charset="0"/>
              </a:rPr>
              <a:t>を確保すること</a:t>
            </a:r>
            <a:r>
              <a:rPr lang="ja-JP" altLang="ja-JP" sz="1600" kern="100">
                <a:solidFill>
                  <a:srgbClr val="0070C0"/>
                </a:solidFill>
                <a:latin typeface="Meiryo" panose="020B0604030504040204" pitchFamily="34" charset="-128"/>
                <a:ea typeface="Meiryo" panose="020B0604030504040204" pitchFamily="34" charset="-128"/>
                <a:cs typeface="Times New Roman" panose="02020603050405020304" pitchFamily="18" charset="0"/>
              </a:rPr>
              <a:t>。</a:t>
            </a:r>
            <a:endParaRPr lang="en-US" altLang="ja-JP" sz="1600" kern="100" dirty="0">
              <a:solidFill>
                <a:srgbClr val="0070C0"/>
              </a:solidFill>
              <a:latin typeface="Meiryo" panose="020B0604030504040204" pitchFamily="34" charset="-128"/>
              <a:ea typeface="Meiryo" panose="020B0604030504040204" pitchFamily="34" charset="-128"/>
              <a:cs typeface="Times New Roman" panose="02020603050405020304" pitchFamily="18" charset="0"/>
            </a:endParaRPr>
          </a:p>
          <a:p>
            <a:pPr algn="just">
              <a:spcAft>
                <a:spcPts val="0"/>
              </a:spcAft>
            </a:pPr>
            <a:endParaRPr lang="ja-JP" altLang="ja-JP" sz="1600" kern="100">
              <a:solidFill>
                <a:srgbClr val="0070C0"/>
              </a:solidFill>
              <a:latin typeface="Meiryo" panose="020B0604030504040204" pitchFamily="34" charset="-128"/>
              <a:ea typeface="Meiryo" panose="020B0604030504040204" pitchFamily="34" charset="-128"/>
              <a:cs typeface="Times New Roman" panose="02020603050405020304" pitchFamily="18" charset="0"/>
            </a:endParaRPr>
          </a:p>
          <a:p>
            <a:pPr marL="342900" lvl="0" indent="-342900" algn="just">
              <a:spcAft>
                <a:spcPts val="0"/>
              </a:spcAft>
              <a:buFont typeface="Wingdings" pitchFamily="2" charset="2"/>
              <a:buChar char=""/>
            </a:pPr>
            <a:r>
              <a:rPr lang="ja-JP" altLang="ja-JP" sz="1600" b="1" kern="100">
                <a:solidFill>
                  <a:srgbClr val="0070C0"/>
                </a:solidFill>
                <a:latin typeface="Meiryo" panose="020B0604030504040204" pitchFamily="34" charset="-128"/>
                <a:ea typeface="Meiryo" panose="020B0604030504040204" pitchFamily="34" charset="-128"/>
                <a:cs typeface="Times New Roman" panose="02020603050405020304" pitchFamily="18" charset="0"/>
              </a:rPr>
              <a:t>機密性</a:t>
            </a:r>
            <a:r>
              <a:rPr lang="en-US" altLang="ja-JP" sz="1600" b="1" kern="100" dirty="0">
                <a:solidFill>
                  <a:srgbClr val="0070C0"/>
                </a:solidFill>
                <a:latin typeface="Meiryo" panose="020B0604030504040204" pitchFamily="34" charset="-128"/>
                <a:ea typeface="Meiryo" panose="020B0604030504040204" pitchFamily="34" charset="-128"/>
                <a:cs typeface="Times New Roman" panose="02020603050405020304" pitchFamily="18" charset="0"/>
              </a:rPr>
              <a:t> (</a:t>
            </a:r>
            <a:r>
              <a:rPr lang="en-US" altLang="ja-JP" sz="1600" b="1" u="sng" kern="100" dirty="0">
                <a:solidFill>
                  <a:srgbClr val="0070C0"/>
                </a:solidFill>
                <a:latin typeface="Meiryo" panose="020B0604030504040204" pitchFamily="34" charset="-128"/>
                <a:ea typeface="Meiryo" panose="020B0604030504040204" pitchFamily="34" charset="-128"/>
                <a:cs typeface="Times New Roman" panose="02020603050405020304" pitchFamily="18" charset="0"/>
              </a:rPr>
              <a:t>C</a:t>
            </a:r>
            <a:r>
              <a:rPr lang="en-US" altLang="ja-JP" sz="1600" b="1" kern="100" dirty="0">
                <a:solidFill>
                  <a:srgbClr val="0070C0"/>
                </a:solidFill>
                <a:latin typeface="Meiryo" panose="020B0604030504040204" pitchFamily="34" charset="-128"/>
                <a:ea typeface="Meiryo" panose="020B0604030504040204" pitchFamily="34" charset="-128"/>
                <a:cs typeface="Times New Roman" panose="02020603050405020304" pitchFamily="18" charset="0"/>
              </a:rPr>
              <a:t>onfidentiality)</a:t>
            </a:r>
            <a:r>
              <a:rPr lang="en-US" altLang="ja-JP" sz="1600" kern="100" dirty="0">
                <a:solidFill>
                  <a:srgbClr val="0070C0"/>
                </a:solidFill>
                <a:latin typeface="Meiryo" panose="020B0604030504040204" pitchFamily="34" charset="-128"/>
                <a:ea typeface="Meiryo" panose="020B0604030504040204" pitchFamily="34" charset="-128"/>
                <a:cs typeface="Times New Roman" panose="02020603050405020304" pitchFamily="18" charset="0"/>
              </a:rPr>
              <a:t>: </a:t>
            </a:r>
            <a:r>
              <a:rPr lang="ja-JP" altLang="ja-JP" sz="1600" kern="100">
                <a:solidFill>
                  <a:srgbClr val="0070C0"/>
                </a:solidFill>
                <a:latin typeface="Meiryo" panose="020B0604030504040204" pitchFamily="34" charset="-128"/>
                <a:ea typeface="Meiryo" panose="020B0604030504040204" pitchFamily="34" charset="-128"/>
                <a:cs typeface="Times New Roman" panose="02020603050405020304" pitchFamily="18" charset="0"/>
              </a:rPr>
              <a:t>情報へのアクセスを認められた者だけが、その情報にアクセスできる状態を確保すること</a:t>
            </a:r>
          </a:p>
          <a:p>
            <a:pPr marL="342900" lvl="0" indent="-342900" algn="just">
              <a:spcAft>
                <a:spcPts val="0"/>
              </a:spcAft>
              <a:buFont typeface="Wingdings" pitchFamily="2" charset="2"/>
              <a:buChar char=""/>
            </a:pPr>
            <a:r>
              <a:rPr lang="ja-JP" altLang="ja-JP" sz="1600" b="1" kern="100">
                <a:solidFill>
                  <a:srgbClr val="0070C0"/>
                </a:solidFill>
                <a:latin typeface="Meiryo" panose="020B0604030504040204" pitchFamily="34" charset="-128"/>
                <a:ea typeface="Meiryo" panose="020B0604030504040204" pitchFamily="34" charset="-128"/>
                <a:cs typeface="Times New Roman" panose="02020603050405020304" pitchFamily="18" charset="0"/>
              </a:rPr>
              <a:t>完全性</a:t>
            </a:r>
            <a:r>
              <a:rPr lang="en-US" altLang="ja-JP" sz="1600" b="1" kern="100" dirty="0">
                <a:solidFill>
                  <a:srgbClr val="0070C0"/>
                </a:solidFill>
                <a:latin typeface="Meiryo" panose="020B0604030504040204" pitchFamily="34" charset="-128"/>
                <a:ea typeface="Meiryo" panose="020B0604030504040204" pitchFamily="34" charset="-128"/>
                <a:cs typeface="Times New Roman" panose="02020603050405020304" pitchFamily="18" charset="0"/>
              </a:rPr>
              <a:t> (</a:t>
            </a:r>
            <a:r>
              <a:rPr lang="en-US" altLang="ja-JP" sz="1600" b="1" u="sng" kern="100" dirty="0">
                <a:solidFill>
                  <a:srgbClr val="0070C0"/>
                </a:solidFill>
                <a:latin typeface="Meiryo" panose="020B0604030504040204" pitchFamily="34" charset="-128"/>
                <a:ea typeface="Meiryo" panose="020B0604030504040204" pitchFamily="34" charset="-128"/>
                <a:cs typeface="Times New Roman" panose="02020603050405020304" pitchFamily="18" charset="0"/>
              </a:rPr>
              <a:t>I</a:t>
            </a:r>
            <a:r>
              <a:rPr lang="en-US" altLang="ja-JP" sz="1600" b="1" kern="100" dirty="0">
                <a:solidFill>
                  <a:srgbClr val="0070C0"/>
                </a:solidFill>
                <a:latin typeface="Meiryo" panose="020B0604030504040204" pitchFamily="34" charset="-128"/>
                <a:ea typeface="Meiryo" panose="020B0604030504040204" pitchFamily="34" charset="-128"/>
                <a:cs typeface="Times New Roman" panose="02020603050405020304" pitchFamily="18" charset="0"/>
              </a:rPr>
              <a:t>ntegrity)</a:t>
            </a:r>
            <a:r>
              <a:rPr lang="en-US" altLang="ja-JP" sz="1600" kern="100" dirty="0">
                <a:solidFill>
                  <a:srgbClr val="0070C0"/>
                </a:solidFill>
                <a:latin typeface="Meiryo" panose="020B0604030504040204" pitchFamily="34" charset="-128"/>
                <a:ea typeface="Meiryo" panose="020B0604030504040204" pitchFamily="34" charset="-128"/>
                <a:cs typeface="Times New Roman" panose="02020603050405020304" pitchFamily="18" charset="0"/>
              </a:rPr>
              <a:t>: </a:t>
            </a:r>
            <a:r>
              <a:rPr lang="ja-JP" altLang="ja-JP" sz="1600" kern="100">
                <a:solidFill>
                  <a:srgbClr val="0070C0"/>
                </a:solidFill>
                <a:latin typeface="Meiryo" panose="020B0604030504040204" pitchFamily="34" charset="-128"/>
                <a:ea typeface="Meiryo" panose="020B0604030504040204" pitchFamily="34" charset="-128"/>
                <a:cs typeface="Times New Roman" panose="02020603050405020304" pitchFamily="18" charset="0"/>
              </a:rPr>
              <a:t>情報が破壊、改ざん又は消去されていない状態を確保すること</a:t>
            </a:r>
          </a:p>
          <a:p>
            <a:pPr marL="342900" lvl="0" indent="-342900" algn="just">
              <a:spcAft>
                <a:spcPts val="0"/>
              </a:spcAft>
              <a:buFont typeface="Wingdings" pitchFamily="2" charset="2"/>
              <a:buChar char=""/>
            </a:pPr>
            <a:r>
              <a:rPr lang="ja-JP" altLang="ja-JP" sz="1600" b="1" kern="100">
                <a:solidFill>
                  <a:srgbClr val="0070C0"/>
                </a:solidFill>
                <a:latin typeface="Meiryo" panose="020B0604030504040204" pitchFamily="34" charset="-128"/>
                <a:ea typeface="Meiryo" panose="020B0604030504040204" pitchFamily="34" charset="-128"/>
                <a:cs typeface="Times New Roman" panose="02020603050405020304" pitchFamily="18" charset="0"/>
              </a:rPr>
              <a:t>可用性</a:t>
            </a:r>
            <a:r>
              <a:rPr lang="en-US" altLang="ja-JP" sz="1600" b="1" kern="100" dirty="0">
                <a:solidFill>
                  <a:srgbClr val="0070C0"/>
                </a:solidFill>
                <a:latin typeface="Meiryo" panose="020B0604030504040204" pitchFamily="34" charset="-128"/>
                <a:ea typeface="Meiryo" panose="020B0604030504040204" pitchFamily="34" charset="-128"/>
                <a:cs typeface="Times New Roman" panose="02020603050405020304" pitchFamily="18" charset="0"/>
              </a:rPr>
              <a:t> (</a:t>
            </a:r>
            <a:r>
              <a:rPr lang="en-US" altLang="ja-JP" sz="1600" b="1" u="sng" kern="100" dirty="0">
                <a:solidFill>
                  <a:srgbClr val="0070C0"/>
                </a:solidFill>
                <a:latin typeface="Meiryo" panose="020B0604030504040204" pitchFamily="34" charset="-128"/>
                <a:ea typeface="Meiryo" panose="020B0604030504040204" pitchFamily="34" charset="-128"/>
                <a:cs typeface="Times New Roman" panose="02020603050405020304" pitchFamily="18" charset="0"/>
              </a:rPr>
              <a:t>A</a:t>
            </a:r>
            <a:r>
              <a:rPr lang="en-US" altLang="ja-JP" sz="1600" b="1" kern="100" dirty="0">
                <a:solidFill>
                  <a:srgbClr val="0070C0"/>
                </a:solidFill>
                <a:latin typeface="Meiryo" panose="020B0604030504040204" pitchFamily="34" charset="-128"/>
                <a:ea typeface="Meiryo" panose="020B0604030504040204" pitchFamily="34" charset="-128"/>
                <a:cs typeface="Times New Roman" panose="02020603050405020304" pitchFamily="18" charset="0"/>
              </a:rPr>
              <a:t>vailability)</a:t>
            </a:r>
            <a:r>
              <a:rPr lang="en-US" altLang="ja-JP" sz="1600" kern="100" dirty="0">
                <a:solidFill>
                  <a:srgbClr val="0070C0"/>
                </a:solidFill>
                <a:latin typeface="Meiryo" panose="020B0604030504040204" pitchFamily="34" charset="-128"/>
                <a:ea typeface="Meiryo" panose="020B0604030504040204" pitchFamily="34" charset="-128"/>
                <a:cs typeface="Times New Roman" panose="02020603050405020304" pitchFamily="18" charset="0"/>
              </a:rPr>
              <a:t>: </a:t>
            </a:r>
            <a:r>
              <a:rPr lang="ja-JP" altLang="ja-JP" sz="1600" kern="100">
                <a:solidFill>
                  <a:srgbClr val="0070C0"/>
                </a:solidFill>
                <a:latin typeface="Meiryo" panose="020B0604030504040204" pitchFamily="34" charset="-128"/>
                <a:ea typeface="Meiryo" panose="020B0604030504040204" pitchFamily="34" charset="-128"/>
                <a:cs typeface="Times New Roman" panose="02020603050405020304" pitchFamily="18" charset="0"/>
              </a:rPr>
              <a:t>情報へのアクセスを認められた者が、必要時に中断することなく、情報及び関連資産にアクセスできる状態を確保すること</a:t>
            </a:r>
          </a:p>
        </p:txBody>
      </p:sp>
      <p:sp>
        <p:nvSpPr>
          <p:cNvPr id="15" name="正方形/長方形 14">
            <a:extLst>
              <a:ext uri="{FF2B5EF4-FFF2-40B4-BE49-F238E27FC236}">
                <a16:creationId xmlns:a16="http://schemas.microsoft.com/office/drawing/2014/main" id="{CAC4BD67-16E4-56C1-A91A-469709245682}"/>
              </a:ext>
            </a:extLst>
          </p:cNvPr>
          <p:cNvSpPr/>
          <p:nvPr/>
        </p:nvSpPr>
        <p:spPr>
          <a:xfrm>
            <a:off x="4930638" y="5228065"/>
            <a:ext cx="4047942" cy="923330"/>
          </a:xfrm>
          <a:prstGeom prst="rect">
            <a:avLst/>
          </a:prstGeom>
        </p:spPr>
        <p:txBody>
          <a:bodyPr wrap="square">
            <a:spAutoFit/>
          </a:bodyPr>
          <a:lstStyle/>
          <a:p>
            <a:pPr marL="342900" lvl="0" indent="-342900" algn="just">
              <a:spcAft>
                <a:spcPts val="0"/>
              </a:spcAft>
              <a:buFont typeface="Wingdings" pitchFamily="2" charset="2"/>
              <a:buChar char=""/>
            </a:pPr>
            <a:r>
              <a:rPr lang="ja-JP" altLang="ja-JP" kern="100">
                <a:latin typeface="Meiryo" panose="020B0604030504040204" pitchFamily="34" charset="-128"/>
                <a:ea typeface="Meiryo" panose="020B0604030504040204" pitchFamily="34" charset="-128"/>
                <a:cs typeface="Times New Roman" panose="02020603050405020304" pitchFamily="18" charset="0"/>
              </a:rPr>
              <a:t>インシデント発生の抑制</a:t>
            </a:r>
          </a:p>
          <a:p>
            <a:pPr marL="342900" lvl="0" indent="-342900" algn="just">
              <a:spcAft>
                <a:spcPts val="0"/>
              </a:spcAft>
              <a:buFont typeface="Wingdings" pitchFamily="2" charset="2"/>
              <a:buChar char=""/>
            </a:pPr>
            <a:r>
              <a:rPr lang="ja-JP" altLang="ja-JP" kern="100">
                <a:latin typeface="Meiryo" panose="020B0604030504040204" pitchFamily="34" charset="-128"/>
                <a:ea typeface="Meiryo" panose="020B0604030504040204" pitchFamily="34" charset="-128"/>
                <a:cs typeface="Times New Roman" panose="02020603050405020304" pitchFamily="18" charset="0"/>
              </a:rPr>
              <a:t>インシデント</a:t>
            </a:r>
            <a:r>
              <a:rPr lang="ja-JP" altLang="en-US" kern="100">
                <a:latin typeface="Meiryo" panose="020B0604030504040204" pitchFamily="34" charset="-128"/>
                <a:ea typeface="Meiryo" panose="020B0604030504040204" pitchFamily="34" charset="-128"/>
                <a:cs typeface="Times New Roman" panose="02020603050405020304" pitchFamily="18" charset="0"/>
              </a:rPr>
              <a:t>による</a:t>
            </a:r>
            <a:r>
              <a:rPr lang="ja-JP" altLang="ja-JP" kern="100">
                <a:latin typeface="Meiryo" panose="020B0604030504040204" pitchFamily="34" charset="-128"/>
                <a:ea typeface="Meiryo" panose="020B0604030504040204" pitchFamily="34" charset="-128"/>
                <a:cs typeface="Times New Roman" panose="02020603050405020304" pitchFamily="18" charset="0"/>
              </a:rPr>
              <a:t>被害</a:t>
            </a:r>
            <a:r>
              <a:rPr lang="ja-JP" altLang="en-US" kern="100">
                <a:latin typeface="Meiryo" panose="020B0604030504040204" pitchFamily="34" charset="-128"/>
                <a:ea typeface="Meiryo" panose="020B0604030504040204" pitchFamily="34" charset="-128"/>
                <a:cs typeface="Times New Roman" panose="02020603050405020304" pitchFamily="18" charset="0"/>
              </a:rPr>
              <a:t>の</a:t>
            </a:r>
            <a:r>
              <a:rPr lang="ja-JP" altLang="ja-JP" kern="100">
                <a:latin typeface="Meiryo" panose="020B0604030504040204" pitchFamily="34" charset="-128"/>
                <a:ea typeface="Meiryo" panose="020B0604030504040204" pitchFamily="34" charset="-128"/>
                <a:cs typeface="Times New Roman" panose="02020603050405020304" pitchFamily="18" charset="0"/>
              </a:rPr>
              <a:t>最小化</a:t>
            </a:r>
            <a:endParaRPr lang="en-US" altLang="ja-JP" kern="100" dirty="0">
              <a:latin typeface="Meiryo" panose="020B0604030504040204" pitchFamily="34" charset="-128"/>
              <a:ea typeface="Meiryo" panose="020B0604030504040204" pitchFamily="34" charset="-128"/>
              <a:cs typeface="Times New Roman" panose="02020603050405020304" pitchFamily="18" charset="0"/>
            </a:endParaRPr>
          </a:p>
          <a:p>
            <a:pPr marL="342900" lvl="0" indent="-342900" algn="just">
              <a:spcAft>
                <a:spcPts val="0"/>
              </a:spcAft>
              <a:buFont typeface="Wingdings" pitchFamily="2" charset="2"/>
              <a:buChar char=""/>
            </a:pPr>
            <a:r>
              <a:rPr lang="ja-JP" altLang="en-US" kern="100">
                <a:latin typeface="Meiryo" panose="020B0604030504040204" pitchFamily="34" charset="-128"/>
                <a:ea typeface="Meiryo" panose="020B0604030504040204" pitchFamily="34" charset="-128"/>
                <a:cs typeface="Times New Roman" panose="02020603050405020304" pitchFamily="18" charset="0"/>
              </a:rPr>
              <a:t>事業を継続</a:t>
            </a:r>
            <a:endParaRPr lang="ja-JP" altLang="ja-JP" kern="100">
              <a:latin typeface="Meiryo" panose="020B0604030504040204" pitchFamily="34" charset="-128"/>
              <a:ea typeface="Meiryo" panose="020B0604030504040204" pitchFamily="34" charset="-128"/>
              <a:cs typeface="Times New Roman" panose="02020603050405020304" pitchFamily="18" charset="0"/>
            </a:endParaRPr>
          </a:p>
        </p:txBody>
      </p:sp>
      <p:sp>
        <p:nvSpPr>
          <p:cNvPr id="18" name="正方形/長方形 17">
            <a:extLst>
              <a:ext uri="{FF2B5EF4-FFF2-40B4-BE49-F238E27FC236}">
                <a16:creationId xmlns:a16="http://schemas.microsoft.com/office/drawing/2014/main" id="{CB1CC097-9321-EB98-FDB1-DD10A85B8F9D}"/>
              </a:ext>
            </a:extLst>
          </p:cNvPr>
          <p:cNvSpPr/>
          <p:nvPr/>
        </p:nvSpPr>
        <p:spPr>
          <a:xfrm>
            <a:off x="235053" y="5465107"/>
            <a:ext cx="2598753" cy="892552"/>
          </a:xfrm>
          <a:prstGeom prst="rect">
            <a:avLst/>
          </a:prstGeom>
        </p:spPr>
        <p:txBody>
          <a:bodyPr wrap="square">
            <a:spAutoFit/>
          </a:bodyPr>
          <a:lstStyle/>
          <a:p>
            <a:pPr algn="ctr"/>
            <a:r>
              <a:rPr lang="ja-JP" altLang="ja-JP" sz="2400" b="1">
                <a:latin typeface="Meiryo" panose="020B0604030504040204" pitchFamily="34" charset="-128"/>
                <a:ea typeface="Meiryo" panose="020B0604030504040204" pitchFamily="34" charset="-128"/>
                <a:cs typeface="Times New Roman" panose="02020603050405020304" pitchFamily="18" charset="0"/>
              </a:rPr>
              <a:t>インシデント</a:t>
            </a:r>
            <a:endParaRPr lang="en-US" altLang="ja-JP" sz="2400" b="1" dirty="0">
              <a:latin typeface="Meiryo" panose="020B0604030504040204" pitchFamily="34" charset="-128"/>
              <a:ea typeface="Meiryo" panose="020B0604030504040204" pitchFamily="34" charset="-128"/>
              <a:cs typeface="Times New Roman" panose="02020603050405020304" pitchFamily="18" charset="0"/>
            </a:endParaRPr>
          </a:p>
          <a:p>
            <a:pPr algn="ctr"/>
            <a:r>
              <a:rPr lang="ja-JP" altLang="ja-JP" sz="1400">
                <a:latin typeface="Meiryo" panose="020B0604030504040204" pitchFamily="34" charset="-128"/>
                <a:ea typeface="Meiryo" panose="020B0604030504040204" pitchFamily="34" charset="-128"/>
                <a:cs typeface="Times New Roman" panose="02020603050405020304" pitchFamily="18" charset="0"/>
              </a:rPr>
              <a:t>サイバー領域において、</a:t>
            </a:r>
            <a:endParaRPr lang="en-US" altLang="ja-JP" sz="1400" dirty="0">
              <a:latin typeface="Meiryo" panose="020B0604030504040204" pitchFamily="34" charset="-128"/>
              <a:ea typeface="Meiryo" panose="020B0604030504040204" pitchFamily="34" charset="-128"/>
              <a:cs typeface="Times New Roman" panose="02020603050405020304" pitchFamily="18" charset="0"/>
            </a:endParaRPr>
          </a:p>
          <a:p>
            <a:pPr algn="ctr"/>
            <a:r>
              <a:rPr lang="ja-JP" altLang="ja-JP" sz="1400">
                <a:latin typeface="Meiryo" panose="020B0604030504040204" pitchFamily="34" charset="-128"/>
                <a:ea typeface="Meiryo" panose="020B0604030504040204" pitchFamily="34" charset="-128"/>
                <a:cs typeface="Times New Roman" panose="02020603050405020304" pitchFamily="18" charset="0"/>
              </a:rPr>
              <a:t>企業や組織を脅かす行為</a:t>
            </a:r>
            <a:r>
              <a:rPr lang="ja-JP" altLang="ja-JP" sz="1400">
                <a:latin typeface="Meiryo" panose="020B0604030504040204" pitchFamily="34" charset="-128"/>
                <a:ea typeface="Meiryo" panose="020B0604030504040204" pitchFamily="34" charset="-128"/>
              </a:rPr>
              <a:t> </a:t>
            </a:r>
            <a:endParaRPr lang="ja-JP" altLang="en-US" sz="1400">
              <a:latin typeface="Meiryo" panose="020B0604030504040204" pitchFamily="34" charset="-128"/>
              <a:ea typeface="Meiryo" panose="020B0604030504040204" pitchFamily="34" charset="-128"/>
            </a:endParaRPr>
          </a:p>
        </p:txBody>
      </p:sp>
      <p:sp>
        <p:nvSpPr>
          <p:cNvPr id="20" name="テキスト ボックス 19">
            <a:extLst>
              <a:ext uri="{FF2B5EF4-FFF2-40B4-BE49-F238E27FC236}">
                <a16:creationId xmlns:a16="http://schemas.microsoft.com/office/drawing/2014/main" id="{A8E99BE0-A680-EF9F-4316-03391630F805}"/>
              </a:ext>
            </a:extLst>
          </p:cNvPr>
          <p:cNvSpPr txBox="1"/>
          <p:nvPr/>
        </p:nvSpPr>
        <p:spPr>
          <a:xfrm>
            <a:off x="3472020" y="4662113"/>
            <a:ext cx="4852610" cy="523220"/>
          </a:xfrm>
          <a:prstGeom prst="rect">
            <a:avLst/>
          </a:prstGeom>
          <a:noFill/>
        </p:spPr>
        <p:txBody>
          <a:bodyPr wrap="none" rtlCol="0">
            <a:spAutoFit/>
          </a:bodyPr>
          <a:lstStyle/>
          <a:p>
            <a:r>
              <a:rPr kumimoji="1" lang="ja-JP" altLang="en-US" sz="2800" b="1">
                <a:solidFill>
                  <a:srgbClr val="0070C0"/>
                </a:solidFill>
                <a:latin typeface="Meiryo" panose="020B0604030504040204" pitchFamily="34" charset="-128"/>
                <a:ea typeface="Meiryo" panose="020B0604030504040204" pitchFamily="34" charset="-128"/>
              </a:rPr>
              <a:t>サイバー・セキュリティ対策</a:t>
            </a:r>
          </a:p>
        </p:txBody>
      </p:sp>
      <p:sp>
        <p:nvSpPr>
          <p:cNvPr id="21" name="右矢印 20">
            <a:extLst>
              <a:ext uri="{FF2B5EF4-FFF2-40B4-BE49-F238E27FC236}">
                <a16:creationId xmlns:a16="http://schemas.microsoft.com/office/drawing/2014/main" id="{BC00CB49-F584-A68F-7099-6770B17845F5}"/>
              </a:ext>
            </a:extLst>
          </p:cNvPr>
          <p:cNvSpPr/>
          <p:nvPr/>
        </p:nvSpPr>
        <p:spPr>
          <a:xfrm>
            <a:off x="2448215" y="4923723"/>
            <a:ext cx="771181" cy="739480"/>
          </a:xfrm>
          <a:prstGeom prst="rightArrow">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正方形/長方形 21">
            <a:extLst>
              <a:ext uri="{FF2B5EF4-FFF2-40B4-BE49-F238E27FC236}">
                <a16:creationId xmlns:a16="http://schemas.microsoft.com/office/drawing/2014/main" id="{490E095B-DFAF-7741-9740-8D3B2B59167C}"/>
              </a:ext>
            </a:extLst>
          </p:cNvPr>
          <p:cNvSpPr/>
          <p:nvPr/>
        </p:nvSpPr>
        <p:spPr>
          <a:xfrm>
            <a:off x="291946" y="1042938"/>
            <a:ext cx="8560106" cy="2281301"/>
          </a:xfrm>
          <a:prstGeom prst="rect">
            <a:avLst/>
          </a:prstGeom>
          <a:noFill/>
          <a:ln w="38100">
            <a:solidFill>
              <a:srgbClr val="0070C0"/>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三角形 22">
            <a:extLst>
              <a:ext uri="{FF2B5EF4-FFF2-40B4-BE49-F238E27FC236}">
                <a16:creationId xmlns:a16="http://schemas.microsoft.com/office/drawing/2014/main" id="{3700E615-45C4-24CA-F6B3-32D0D8C71AD5}"/>
              </a:ext>
            </a:extLst>
          </p:cNvPr>
          <p:cNvSpPr/>
          <p:nvPr/>
        </p:nvSpPr>
        <p:spPr>
          <a:xfrm flipV="1">
            <a:off x="291947" y="3324237"/>
            <a:ext cx="8560105" cy="1205639"/>
          </a:xfrm>
          <a:prstGeom prst="triangle">
            <a:avLst>
              <a:gd name="adj" fmla="val 73166"/>
            </a:avLst>
          </a:prstGeom>
          <a:solidFill>
            <a:srgbClr val="0070C0"/>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 name="テキスト ボックス 23">
            <a:extLst>
              <a:ext uri="{FF2B5EF4-FFF2-40B4-BE49-F238E27FC236}">
                <a16:creationId xmlns:a16="http://schemas.microsoft.com/office/drawing/2014/main" id="{69B7CA8D-CE85-3139-2EAB-3391425CF589}"/>
              </a:ext>
            </a:extLst>
          </p:cNvPr>
          <p:cNvSpPr txBox="1"/>
          <p:nvPr/>
        </p:nvSpPr>
        <p:spPr>
          <a:xfrm>
            <a:off x="4235049" y="3636648"/>
            <a:ext cx="3326552" cy="369332"/>
          </a:xfrm>
          <a:prstGeom prst="rect">
            <a:avLst/>
          </a:prstGeom>
          <a:noFill/>
        </p:spPr>
        <p:txBody>
          <a:bodyPr wrap="none" rtlCol="0">
            <a:spAutoFit/>
          </a:bodyPr>
          <a:lstStyle/>
          <a:p>
            <a:pPr algn="ctr"/>
            <a:r>
              <a:rPr kumimoji="1" lang="en-US" altLang="ja-JP" b="1" dirty="0">
                <a:solidFill>
                  <a:schemeClr val="bg1"/>
                </a:solidFill>
                <a:latin typeface="Meiryo" panose="020B0604030504040204" pitchFamily="34" charset="-128"/>
                <a:ea typeface="Meiryo" panose="020B0604030504040204" pitchFamily="34" charset="-128"/>
              </a:rPr>
              <a:t>3</a:t>
            </a:r>
            <a:r>
              <a:rPr kumimoji="1" lang="ja-JP" altLang="en-US" b="1">
                <a:solidFill>
                  <a:schemeClr val="bg1"/>
                </a:solidFill>
                <a:latin typeface="Meiryo" panose="020B0604030504040204" pitchFamily="34" charset="-128"/>
                <a:ea typeface="Meiryo" panose="020B0604030504040204" pitchFamily="34" charset="-128"/>
              </a:rPr>
              <a:t>要件（</a:t>
            </a:r>
            <a:r>
              <a:rPr kumimoji="1" lang="en-US" altLang="ja-JP" b="1" dirty="0">
                <a:solidFill>
                  <a:schemeClr val="bg1"/>
                </a:solidFill>
                <a:latin typeface="Meiryo" panose="020B0604030504040204" pitchFamily="34" charset="-128"/>
                <a:ea typeface="Meiryo" panose="020B0604030504040204" pitchFamily="34" charset="-128"/>
              </a:rPr>
              <a:t>CIA</a:t>
            </a:r>
            <a:r>
              <a:rPr kumimoji="1" lang="ja-JP" altLang="en-US" b="1">
                <a:solidFill>
                  <a:schemeClr val="bg1"/>
                </a:solidFill>
                <a:latin typeface="Meiryo" panose="020B0604030504040204" pitchFamily="34" charset="-128"/>
                <a:ea typeface="Meiryo" panose="020B0604030504040204" pitchFamily="34" charset="-128"/>
              </a:rPr>
              <a:t>）を確保する対策</a:t>
            </a:r>
          </a:p>
        </p:txBody>
      </p:sp>
      <p:pic>
        <p:nvPicPr>
          <p:cNvPr id="2" name="図 1">
            <a:extLst>
              <a:ext uri="{FF2B5EF4-FFF2-40B4-BE49-F238E27FC236}">
                <a16:creationId xmlns:a16="http://schemas.microsoft.com/office/drawing/2014/main" id="{2FEAC460-0C3A-BC0C-8B60-DC3DC5B89D14}"/>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93409" y="2823489"/>
            <a:ext cx="3255678" cy="3255678"/>
          </a:xfrm>
          <a:prstGeom prst="rect">
            <a:avLst/>
          </a:prstGeom>
          <a:effectLst/>
        </p:spPr>
      </p:pic>
      <p:pic>
        <p:nvPicPr>
          <p:cNvPr id="3" name="図 2">
            <a:extLst>
              <a:ext uri="{FF2B5EF4-FFF2-40B4-BE49-F238E27FC236}">
                <a16:creationId xmlns:a16="http://schemas.microsoft.com/office/drawing/2014/main" id="{9624E685-C0AA-3A90-B970-2A90F8431675}"/>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3297505" y="4702319"/>
            <a:ext cx="1806437" cy="1806437"/>
          </a:xfrm>
          <a:prstGeom prst="rect">
            <a:avLst/>
          </a:prstGeom>
        </p:spPr>
      </p:pic>
    </p:spTree>
    <p:extLst>
      <p:ext uri="{BB962C8B-B14F-4D97-AF65-F5344CB8AC3E}">
        <p14:creationId xmlns:p14="http://schemas.microsoft.com/office/powerpoint/2010/main" val="371672227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77044821-311B-5E4C-BF90-D25357DB4499}"/>
              </a:ext>
            </a:extLst>
          </p:cNvPr>
          <p:cNvSpPr>
            <a:spLocks noGrp="1"/>
          </p:cNvSpPr>
          <p:nvPr>
            <p:ph type="title"/>
          </p:nvPr>
        </p:nvSpPr>
        <p:spPr/>
        <p:txBody>
          <a:bodyPr/>
          <a:lstStyle/>
          <a:p>
            <a:r>
              <a:rPr kumimoji="1" lang="ja-JP" altLang="en-US"/>
              <a:t>「イノベーション」と「インベンション」の違い</a:t>
            </a:r>
          </a:p>
        </p:txBody>
      </p:sp>
      <p:sp>
        <p:nvSpPr>
          <p:cNvPr id="7" name="テキスト ボックス 6">
            <a:extLst>
              <a:ext uri="{FF2B5EF4-FFF2-40B4-BE49-F238E27FC236}">
                <a16:creationId xmlns:a16="http://schemas.microsoft.com/office/drawing/2014/main" id="{24DD4088-54E5-674D-9B7F-1B305E45C3CD}"/>
              </a:ext>
            </a:extLst>
          </p:cNvPr>
          <p:cNvSpPr txBox="1"/>
          <p:nvPr/>
        </p:nvSpPr>
        <p:spPr>
          <a:xfrm>
            <a:off x="4809328" y="3316841"/>
            <a:ext cx="3343493" cy="2185214"/>
          </a:xfrm>
          <a:prstGeom prst="rect">
            <a:avLst/>
          </a:prstGeom>
          <a:noFill/>
        </p:spPr>
        <p:txBody>
          <a:bodyPr wrap="square" rtlCol="0">
            <a:spAutoFit/>
          </a:bodyPr>
          <a:lstStyle/>
          <a:p>
            <a:pPr algn="ctr"/>
            <a:r>
              <a:rPr lang="ja-JP" altLang="en-US" sz="3200" b="1">
                <a:solidFill>
                  <a:schemeClr val="accent3">
                    <a:lumMod val="50000"/>
                  </a:schemeClr>
                </a:solidFill>
                <a:latin typeface="Meiryo" panose="020B0604030504040204" pitchFamily="34" charset="-128"/>
                <a:ea typeface="Meiryo" panose="020B0604030504040204" pitchFamily="34" charset="-128"/>
              </a:rPr>
              <a:t>インベンション</a:t>
            </a:r>
            <a:r>
              <a:rPr lang="en-US" altLang="ja-JP" sz="3200" dirty="0">
                <a:solidFill>
                  <a:schemeClr val="accent3">
                    <a:lumMod val="50000"/>
                  </a:schemeClr>
                </a:solidFill>
                <a:latin typeface="Meiryo" panose="020B0604030504040204" pitchFamily="34" charset="-128"/>
                <a:ea typeface="Meiryo" panose="020B0604030504040204" pitchFamily="34" charset="-128"/>
              </a:rPr>
              <a:t>Invention</a:t>
            </a:r>
            <a:r>
              <a:rPr lang="ja-JP" altLang="en-US" sz="2400">
                <a:solidFill>
                  <a:schemeClr val="accent3">
                    <a:lumMod val="50000"/>
                  </a:schemeClr>
                </a:solidFill>
                <a:latin typeface="Meiryo" panose="020B0604030504040204" pitchFamily="34" charset="-128"/>
                <a:ea typeface="Meiryo" panose="020B0604030504040204" pitchFamily="34" charset="-128"/>
              </a:rPr>
              <a:t>（発明）</a:t>
            </a:r>
            <a:endParaRPr lang="en-US" altLang="ja-JP" sz="2400" dirty="0">
              <a:solidFill>
                <a:schemeClr val="accent3">
                  <a:lumMod val="50000"/>
                </a:schemeClr>
              </a:solidFill>
              <a:latin typeface="Meiryo" panose="020B0604030504040204" pitchFamily="34" charset="-128"/>
              <a:ea typeface="Meiryo" panose="020B0604030504040204" pitchFamily="34" charset="-128"/>
            </a:endParaRPr>
          </a:p>
          <a:p>
            <a:pPr algn="ctr"/>
            <a:r>
              <a:rPr lang="ja-JP" altLang="en-US">
                <a:solidFill>
                  <a:schemeClr val="accent3">
                    <a:lumMod val="50000"/>
                  </a:schemeClr>
                </a:solidFill>
                <a:latin typeface="Meiryo" panose="020B0604030504040204" pitchFamily="34" charset="-128"/>
                <a:ea typeface="Meiryo" panose="020B0604030504040204" pitchFamily="34" charset="-128"/>
              </a:rPr>
              <a:t>これまでにはなかった</a:t>
            </a:r>
            <a:endParaRPr lang="en-US" altLang="ja-JP" dirty="0">
              <a:solidFill>
                <a:schemeClr val="accent3">
                  <a:lumMod val="50000"/>
                </a:schemeClr>
              </a:solidFill>
              <a:latin typeface="Meiryo" panose="020B0604030504040204" pitchFamily="34" charset="-128"/>
              <a:ea typeface="Meiryo" panose="020B0604030504040204" pitchFamily="34" charset="-128"/>
            </a:endParaRPr>
          </a:p>
          <a:p>
            <a:pPr algn="ctr"/>
            <a:r>
              <a:rPr lang="ja-JP" altLang="en-US">
                <a:solidFill>
                  <a:schemeClr val="accent3">
                    <a:lumMod val="50000"/>
                  </a:schemeClr>
                </a:solidFill>
                <a:latin typeface="Meiryo" panose="020B0604030504040204" pitchFamily="34" charset="-128"/>
                <a:ea typeface="Meiryo" panose="020B0604030504040204" pitchFamily="34" charset="-128"/>
              </a:rPr>
              <a:t>新しい「もの／こと」を創り</a:t>
            </a:r>
            <a:endParaRPr lang="en-US" altLang="ja-JP" dirty="0">
              <a:solidFill>
                <a:schemeClr val="accent3">
                  <a:lumMod val="50000"/>
                </a:schemeClr>
              </a:solidFill>
              <a:latin typeface="Meiryo" panose="020B0604030504040204" pitchFamily="34" charset="-128"/>
              <a:ea typeface="Meiryo" panose="020B0604030504040204" pitchFamily="34" charset="-128"/>
            </a:endParaRPr>
          </a:p>
          <a:p>
            <a:pPr algn="ctr"/>
            <a:r>
              <a:rPr lang="ja-JP" altLang="en-US">
                <a:solidFill>
                  <a:schemeClr val="accent3">
                    <a:lumMod val="50000"/>
                  </a:schemeClr>
                </a:solidFill>
                <a:latin typeface="Meiryo" panose="020B0604030504040204" pitchFamily="34" charset="-128"/>
                <a:ea typeface="Meiryo" panose="020B0604030504040204" pitchFamily="34" charset="-128"/>
              </a:rPr>
              <a:t>新たな価値を産み出すこと</a:t>
            </a:r>
          </a:p>
          <a:p>
            <a:pPr algn="ctr"/>
            <a:endParaRPr kumimoji="1" lang="ja-JP" altLang="en-US">
              <a:solidFill>
                <a:schemeClr val="accent3">
                  <a:lumMod val="50000"/>
                </a:schemeClr>
              </a:solidFill>
              <a:latin typeface="Meiryo" panose="020B0604030504040204" pitchFamily="34" charset="-128"/>
              <a:ea typeface="Meiryo" panose="020B0604030504040204" pitchFamily="34" charset="-128"/>
            </a:endParaRPr>
          </a:p>
        </p:txBody>
      </p:sp>
      <p:sp>
        <p:nvSpPr>
          <p:cNvPr id="8" name="テキスト ボックス 7">
            <a:extLst>
              <a:ext uri="{FF2B5EF4-FFF2-40B4-BE49-F238E27FC236}">
                <a16:creationId xmlns:a16="http://schemas.microsoft.com/office/drawing/2014/main" id="{BD267F3A-3B78-ED4E-BCD4-D162A829C5E5}"/>
              </a:ext>
            </a:extLst>
          </p:cNvPr>
          <p:cNvSpPr txBox="1"/>
          <p:nvPr/>
        </p:nvSpPr>
        <p:spPr>
          <a:xfrm>
            <a:off x="4891732" y="5368066"/>
            <a:ext cx="3185487" cy="800219"/>
          </a:xfrm>
          <a:prstGeom prst="rect">
            <a:avLst/>
          </a:prstGeom>
          <a:noFill/>
        </p:spPr>
        <p:txBody>
          <a:bodyPr wrap="none" rtlCol="0">
            <a:spAutoFit/>
          </a:bodyPr>
          <a:lstStyle/>
          <a:p>
            <a:pPr algn="ctr"/>
            <a:r>
              <a:rPr lang="ja-JP" altLang="en-US" sz="2800" b="1">
                <a:solidFill>
                  <a:schemeClr val="accent3">
                    <a:lumMod val="75000"/>
                  </a:schemeClr>
                </a:solidFill>
                <a:latin typeface="Meiryo" panose="020B0604030504040204" pitchFamily="34" charset="-128"/>
                <a:ea typeface="Meiryo" panose="020B0604030504040204" pitchFamily="34" charset="-128"/>
              </a:rPr>
              <a:t>丁寧な試行錯誤</a:t>
            </a:r>
            <a:endParaRPr lang="en-US" altLang="ja-JP" sz="2800" b="1" dirty="0">
              <a:solidFill>
                <a:schemeClr val="accent3">
                  <a:lumMod val="75000"/>
                </a:schemeClr>
              </a:solidFill>
              <a:latin typeface="Meiryo" panose="020B0604030504040204" pitchFamily="34" charset="-128"/>
              <a:ea typeface="Meiryo" panose="020B0604030504040204" pitchFamily="34" charset="-128"/>
            </a:endParaRPr>
          </a:p>
          <a:p>
            <a:pPr algn="ctr"/>
            <a:r>
              <a:rPr kumimoji="1" lang="ja-JP" altLang="en-US" b="1">
                <a:solidFill>
                  <a:schemeClr val="accent3">
                    <a:lumMod val="75000"/>
                  </a:schemeClr>
                </a:solidFill>
                <a:latin typeface="Meiryo" panose="020B0604030504040204" pitchFamily="34" charset="-128"/>
                <a:ea typeface="Meiryo" panose="020B0604030504040204" pitchFamily="34" charset="-128"/>
              </a:rPr>
              <a:t>知識の蓄積・ひらめき・洞察</a:t>
            </a:r>
          </a:p>
        </p:txBody>
      </p:sp>
      <p:pic>
        <p:nvPicPr>
          <p:cNvPr id="13" name="図 12" descr="アイコン&#10;&#10;自動的に生成された説明">
            <a:extLst>
              <a:ext uri="{FF2B5EF4-FFF2-40B4-BE49-F238E27FC236}">
                <a16:creationId xmlns:a16="http://schemas.microsoft.com/office/drawing/2014/main" id="{D7AB68AE-61CF-5645-BD4E-858F166B80C7}"/>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5477933" y="868111"/>
            <a:ext cx="2130190" cy="2130190"/>
          </a:xfrm>
          <a:prstGeom prst="rect">
            <a:avLst/>
          </a:prstGeom>
          <a:effectLst>
            <a:outerShdw blurRad="50800" dist="38100" dir="2700000" algn="tl" rotWithShape="0">
              <a:prstClr val="black">
                <a:alpha val="40000"/>
              </a:prstClr>
            </a:outerShdw>
          </a:effectLst>
        </p:spPr>
      </p:pic>
      <p:pic>
        <p:nvPicPr>
          <p:cNvPr id="12" name="図 11" descr="図形&#10;&#10;中程度の精度で自動的に生成された説明">
            <a:extLst>
              <a:ext uri="{FF2B5EF4-FFF2-40B4-BE49-F238E27FC236}">
                <a16:creationId xmlns:a16="http://schemas.microsoft.com/office/drawing/2014/main" id="{45FAB37B-EC0A-7E63-3CA4-EC4AF8727BB0}"/>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1566963" y="1119348"/>
            <a:ext cx="1860630" cy="1860630"/>
          </a:xfrm>
          <a:prstGeom prst="rect">
            <a:avLst/>
          </a:prstGeom>
          <a:effectLst>
            <a:outerShdw blurRad="50800" dist="38100" dir="2700000" algn="tl" rotWithShape="0">
              <a:prstClr val="black">
                <a:alpha val="40000"/>
              </a:prstClr>
            </a:outerShdw>
          </a:effectLst>
        </p:spPr>
      </p:pic>
      <p:sp>
        <p:nvSpPr>
          <p:cNvPr id="14" name="テキスト ボックス 13">
            <a:extLst>
              <a:ext uri="{FF2B5EF4-FFF2-40B4-BE49-F238E27FC236}">
                <a16:creationId xmlns:a16="http://schemas.microsoft.com/office/drawing/2014/main" id="{857F9239-82A5-FBFE-D951-0C18D4FEAFB5}"/>
              </a:ext>
            </a:extLst>
          </p:cNvPr>
          <p:cNvSpPr txBox="1"/>
          <p:nvPr/>
        </p:nvSpPr>
        <p:spPr>
          <a:xfrm>
            <a:off x="789118" y="5350247"/>
            <a:ext cx="3416320" cy="800219"/>
          </a:xfrm>
          <a:prstGeom prst="rect">
            <a:avLst/>
          </a:prstGeom>
          <a:noFill/>
        </p:spPr>
        <p:txBody>
          <a:bodyPr wrap="none" rtlCol="0">
            <a:spAutoFit/>
          </a:bodyPr>
          <a:lstStyle/>
          <a:p>
            <a:pPr algn="ctr"/>
            <a:r>
              <a:rPr lang="ja-JP" altLang="en-US" sz="2800" b="1">
                <a:solidFill>
                  <a:srgbClr val="0070C0"/>
                </a:solidFill>
                <a:latin typeface="Meiryo" panose="020B0604030504040204" pitchFamily="34" charset="-128"/>
                <a:ea typeface="Meiryo" panose="020B0604030504040204" pitchFamily="34" charset="-128"/>
              </a:rPr>
              <a:t>高速な試行錯誤</a:t>
            </a:r>
          </a:p>
          <a:p>
            <a:pPr algn="ctr"/>
            <a:r>
              <a:rPr lang="ja-JP" altLang="en-US" b="1">
                <a:solidFill>
                  <a:srgbClr val="0070C0"/>
                </a:solidFill>
                <a:latin typeface="Meiryo" panose="020B0604030504040204" pitchFamily="34" charset="-128"/>
                <a:ea typeface="Meiryo" panose="020B0604030504040204" pitchFamily="34" charset="-128"/>
              </a:rPr>
              <a:t>フィードバックとアップデート</a:t>
            </a:r>
            <a:endParaRPr lang="en-US" altLang="ja-JP" b="1" dirty="0">
              <a:solidFill>
                <a:srgbClr val="0070C0"/>
              </a:solidFill>
              <a:latin typeface="Meiryo" panose="020B0604030504040204" pitchFamily="34" charset="-128"/>
              <a:ea typeface="Meiryo" panose="020B0604030504040204" pitchFamily="34" charset="-128"/>
            </a:endParaRPr>
          </a:p>
        </p:txBody>
      </p:sp>
      <p:sp>
        <p:nvSpPr>
          <p:cNvPr id="15" name="テキスト ボックス 14">
            <a:extLst>
              <a:ext uri="{FF2B5EF4-FFF2-40B4-BE49-F238E27FC236}">
                <a16:creationId xmlns:a16="http://schemas.microsoft.com/office/drawing/2014/main" id="{B8E9DE9D-6F00-19AB-EA64-F44501927D25}"/>
              </a:ext>
            </a:extLst>
          </p:cNvPr>
          <p:cNvSpPr txBox="1"/>
          <p:nvPr/>
        </p:nvSpPr>
        <p:spPr>
          <a:xfrm>
            <a:off x="550047" y="3316841"/>
            <a:ext cx="3894462" cy="1908215"/>
          </a:xfrm>
          <a:prstGeom prst="rect">
            <a:avLst/>
          </a:prstGeom>
          <a:noFill/>
        </p:spPr>
        <p:txBody>
          <a:bodyPr wrap="square" rtlCol="0">
            <a:spAutoFit/>
          </a:bodyPr>
          <a:lstStyle/>
          <a:p>
            <a:pPr algn="ctr"/>
            <a:r>
              <a:rPr kumimoji="1" lang="ja-JP" altLang="en-US" sz="3200" b="1">
                <a:solidFill>
                  <a:srgbClr val="0070C0"/>
                </a:solidFill>
                <a:latin typeface="Meiryo" panose="020B0604030504040204" pitchFamily="34" charset="-128"/>
                <a:ea typeface="Meiryo" panose="020B0604030504040204" pitchFamily="34" charset="-128"/>
              </a:rPr>
              <a:t>イノベーション</a:t>
            </a:r>
            <a:endParaRPr kumimoji="1" lang="en-US" altLang="ja-JP" sz="3200" b="1" dirty="0">
              <a:solidFill>
                <a:srgbClr val="0070C0"/>
              </a:solidFill>
              <a:latin typeface="Meiryo" panose="020B0604030504040204" pitchFamily="34" charset="-128"/>
              <a:ea typeface="Meiryo" panose="020B0604030504040204" pitchFamily="34" charset="-128"/>
            </a:endParaRPr>
          </a:p>
          <a:p>
            <a:pPr algn="ctr"/>
            <a:r>
              <a:rPr lang="en-US" altLang="ja-JP" sz="3200" dirty="0">
                <a:solidFill>
                  <a:srgbClr val="0070C0"/>
                </a:solidFill>
                <a:latin typeface="Meiryo" panose="020B0604030504040204" pitchFamily="34" charset="-128"/>
                <a:ea typeface="Meiryo" panose="020B0604030504040204" pitchFamily="34" charset="-128"/>
              </a:rPr>
              <a:t>Innovation</a:t>
            </a:r>
          </a:p>
          <a:p>
            <a:pPr algn="ctr"/>
            <a:r>
              <a:rPr kumimoji="1" lang="ja-JP" altLang="en-US">
                <a:solidFill>
                  <a:srgbClr val="0070C0"/>
                </a:solidFill>
                <a:latin typeface="Meiryo" panose="020B0604030504040204" pitchFamily="34" charset="-128"/>
                <a:ea typeface="Meiryo" panose="020B0604030504040204" pitchFamily="34" charset="-128"/>
              </a:rPr>
              <a:t>新しい組合せによって</a:t>
            </a:r>
            <a:endParaRPr kumimoji="1" lang="en-US" altLang="ja-JP" dirty="0">
              <a:solidFill>
                <a:srgbClr val="0070C0"/>
              </a:solidFill>
              <a:latin typeface="Meiryo" panose="020B0604030504040204" pitchFamily="34" charset="-128"/>
              <a:ea typeface="Meiryo" panose="020B0604030504040204" pitchFamily="34" charset="-128"/>
            </a:endParaRPr>
          </a:p>
          <a:p>
            <a:pPr algn="ctr"/>
            <a:r>
              <a:rPr kumimoji="1" lang="ja-JP" altLang="en-US">
                <a:solidFill>
                  <a:srgbClr val="0070C0"/>
                </a:solidFill>
                <a:latin typeface="Meiryo" panose="020B0604030504040204" pitchFamily="34" charset="-128"/>
                <a:ea typeface="Meiryo" panose="020B0604030504040204" pitchFamily="34" charset="-128"/>
              </a:rPr>
              <a:t>これまでにない価値を創造し</a:t>
            </a:r>
            <a:endParaRPr kumimoji="1" lang="en-US" altLang="ja-JP" dirty="0">
              <a:solidFill>
                <a:srgbClr val="0070C0"/>
              </a:solidFill>
              <a:latin typeface="Meiryo" panose="020B0604030504040204" pitchFamily="34" charset="-128"/>
              <a:ea typeface="Meiryo" panose="020B0604030504040204" pitchFamily="34" charset="-128"/>
            </a:endParaRPr>
          </a:p>
          <a:p>
            <a:pPr algn="ctr"/>
            <a:r>
              <a:rPr kumimoji="1" lang="ja-JP" altLang="en-US">
                <a:solidFill>
                  <a:srgbClr val="0070C0"/>
                </a:solidFill>
                <a:latin typeface="Meiryo" panose="020B0604030504040204" pitchFamily="34" charset="-128"/>
                <a:ea typeface="Meiryo" panose="020B0604030504040204" pitchFamily="34" charset="-128"/>
              </a:rPr>
              <a:t>不可逆的な行動変容をもたらすこと</a:t>
            </a:r>
          </a:p>
        </p:txBody>
      </p:sp>
    </p:spTree>
    <p:extLst>
      <p:ext uri="{BB962C8B-B14F-4D97-AF65-F5344CB8AC3E}">
        <p14:creationId xmlns:p14="http://schemas.microsoft.com/office/powerpoint/2010/main" val="747760009"/>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9A124F-307A-24F3-D5C6-BCF01C49B66B}"/>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D0FAD4C6-C890-537A-066E-A5C047E82A81}"/>
              </a:ext>
            </a:extLst>
          </p:cNvPr>
          <p:cNvSpPr>
            <a:spLocks noGrp="1"/>
          </p:cNvSpPr>
          <p:nvPr>
            <p:ph type="title"/>
          </p:nvPr>
        </p:nvSpPr>
        <p:spPr/>
        <p:txBody>
          <a:bodyPr/>
          <a:lstStyle/>
          <a:p>
            <a:r>
              <a:rPr kumimoji="1" lang="ja-JP" altLang="en-US"/>
              <a:t>リスク・マネージメントの考え方</a:t>
            </a:r>
            <a:endParaRPr kumimoji="1" lang="ja-JP" altLang="en-US" dirty="0"/>
          </a:p>
        </p:txBody>
      </p:sp>
      <p:sp>
        <p:nvSpPr>
          <p:cNvPr id="4" name="角丸四角形 3">
            <a:extLst>
              <a:ext uri="{FF2B5EF4-FFF2-40B4-BE49-F238E27FC236}">
                <a16:creationId xmlns:a16="http://schemas.microsoft.com/office/drawing/2014/main" id="{3A275B71-EFBD-A0C3-C05C-49161B8AB8FD}"/>
              </a:ext>
            </a:extLst>
          </p:cNvPr>
          <p:cNvSpPr/>
          <p:nvPr/>
        </p:nvSpPr>
        <p:spPr>
          <a:xfrm>
            <a:off x="4228071" y="2799068"/>
            <a:ext cx="1857903" cy="1857803"/>
          </a:xfrm>
          <a:prstGeom prst="roundRect">
            <a:avLst>
              <a:gd name="adj" fmla="val 0"/>
            </a:avLst>
          </a:prstGeom>
          <a:ln>
            <a:solidFill>
              <a:srgbClr val="7030A0"/>
            </a:solidFill>
          </a:ln>
        </p:spPr>
        <p:style>
          <a:lnRef idx="2">
            <a:schemeClr val="accent4"/>
          </a:lnRef>
          <a:fillRef idx="1">
            <a:schemeClr val="lt1"/>
          </a:fillRef>
          <a:effectRef idx="0">
            <a:schemeClr val="accent4"/>
          </a:effectRef>
          <a:fontRef idx="minor">
            <a:schemeClr val="dk1"/>
          </a:fontRef>
        </p:style>
        <p:txBody>
          <a:bodyPr rtlCol="0" anchor="ctr"/>
          <a:lstStyle/>
          <a:p>
            <a:pPr algn="ctr"/>
            <a:endParaRPr kumimoji="1" lang="ja-JP" altLang="en-US" dirty="0">
              <a:latin typeface="Meiryo" charset="-128"/>
              <a:ea typeface="Meiryo" charset="-128"/>
              <a:cs typeface="Meiryo" charset="-128"/>
            </a:endParaRPr>
          </a:p>
        </p:txBody>
      </p:sp>
      <p:sp>
        <p:nvSpPr>
          <p:cNvPr id="5" name="角丸四角形 4">
            <a:extLst>
              <a:ext uri="{FF2B5EF4-FFF2-40B4-BE49-F238E27FC236}">
                <a16:creationId xmlns:a16="http://schemas.microsoft.com/office/drawing/2014/main" id="{56BA97BF-3DAC-16C3-BDFD-14BEA9F25C85}"/>
              </a:ext>
            </a:extLst>
          </p:cNvPr>
          <p:cNvSpPr/>
          <p:nvPr/>
        </p:nvSpPr>
        <p:spPr>
          <a:xfrm>
            <a:off x="1017898" y="1846645"/>
            <a:ext cx="2905632" cy="752528"/>
          </a:xfrm>
          <a:prstGeom prst="roundRect">
            <a:avLst>
              <a:gd name="adj" fmla="val 0"/>
            </a:avLst>
          </a:prstGeom>
          <a:solidFill>
            <a:srgbClr val="C00000"/>
          </a:solidFill>
          <a:ln>
            <a:noFill/>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rtlCol="0" anchor="ctr"/>
          <a:lstStyle/>
          <a:p>
            <a:pPr algn="ctr"/>
            <a:r>
              <a:rPr kumimoji="1" lang="ja-JP" altLang="en-US" dirty="0">
                <a:solidFill>
                  <a:schemeClr val="bg1"/>
                </a:solidFill>
                <a:latin typeface="Meiryo" charset="-128"/>
                <a:ea typeface="Meiryo" charset="-128"/>
                <a:cs typeface="Meiryo" charset="-128"/>
              </a:rPr>
              <a:t>事故の発生</a:t>
            </a:r>
          </a:p>
        </p:txBody>
      </p:sp>
      <p:sp>
        <p:nvSpPr>
          <p:cNvPr id="6" name="角丸四角形 5">
            <a:extLst>
              <a:ext uri="{FF2B5EF4-FFF2-40B4-BE49-F238E27FC236}">
                <a16:creationId xmlns:a16="http://schemas.microsoft.com/office/drawing/2014/main" id="{DF3064E8-B5CB-DDF5-FA82-1148D334DD39}"/>
              </a:ext>
            </a:extLst>
          </p:cNvPr>
          <p:cNvSpPr/>
          <p:nvPr/>
        </p:nvSpPr>
        <p:spPr>
          <a:xfrm>
            <a:off x="4427972" y="1846645"/>
            <a:ext cx="1476746" cy="752528"/>
          </a:xfrm>
          <a:prstGeom prst="roundRect">
            <a:avLst>
              <a:gd name="adj" fmla="val 0"/>
            </a:avLst>
          </a:prstGeom>
          <a:solidFill>
            <a:srgbClr val="C00000"/>
          </a:solidFill>
          <a:ln>
            <a:noFill/>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rtlCol="0" anchor="ctr"/>
          <a:lstStyle/>
          <a:p>
            <a:pPr algn="ctr"/>
            <a:r>
              <a:rPr kumimoji="1" lang="ja-JP" altLang="en-US" dirty="0">
                <a:solidFill>
                  <a:schemeClr val="bg1"/>
                </a:solidFill>
                <a:latin typeface="Meiryo" charset="-128"/>
                <a:ea typeface="Meiryo" charset="-128"/>
                <a:cs typeface="Meiryo" charset="-128"/>
              </a:rPr>
              <a:t>事故の影響</a:t>
            </a:r>
          </a:p>
        </p:txBody>
      </p:sp>
      <p:sp>
        <p:nvSpPr>
          <p:cNvPr id="7" name="角丸四角形 6">
            <a:extLst>
              <a:ext uri="{FF2B5EF4-FFF2-40B4-BE49-F238E27FC236}">
                <a16:creationId xmlns:a16="http://schemas.microsoft.com/office/drawing/2014/main" id="{1D5E3E67-97F0-FA7D-9349-D8387549778D}"/>
              </a:ext>
            </a:extLst>
          </p:cNvPr>
          <p:cNvSpPr/>
          <p:nvPr/>
        </p:nvSpPr>
        <p:spPr>
          <a:xfrm>
            <a:off x="6615124" y="1846645"/>
            <a:ext cx="1437953" cy="752528"/>
          </a:xfrm>
          <a:prstGeom prst="roundRect">
            <a:avLst>
              <a:gd name="adj" fmla="val 0"/>
            </a:avLst>
          </a:prstGeom>
          <a:solidFill>
            <a:srgbClr val="C00000"/>
          </a:solidFill>
          <a:ln>
            <a:noFill/>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rtlCol="0" anchor="ctr"/>
          <a:lstStyle/>
          <a:p>
            <a:pPr algn="ctr"/>
            <a:r>
              <a:rPr lang="ja-JP" altLang="en-US" dirty="0">
                <a:solidFill>
                  <a:schemeClr val="bg1"/>
                </a:solidFill>
                <a:latin typeface="Meiryo" charset="-128"/>
                <a:ea typeface="Meiryo" charset="-128"/>
                <a:cs typeface="Meiryo" charset="-128"/>
              </a:rPr>
              <a:t>受容</a:t>
            </a:r>
            <a:endParaRPr kumimoji="1" lang="ja-JP" altLang="en-US" dirty="0">
              <a:solidFill>
                <a:schemeClr val="bg1"/>
              </a:solidFill>
              <a:latin typeface="Meiryo" charset="-128"/>
              <a:ea typeface="Meiryo" charset="-128"/>
              <a:cs typeface="Meiryo" charset="-128"/>
            </a:endParaRPr>
          </a:p>
        </p:txBody>
      </p:sp>
      <p:cxnSp>
        <p:nvCxnSpPr>
          <p:cNvPr id="8" name="直線矢印コネクタ 7">
            <a:extLst>
              <a:ext uri="{FF2B5EF4-FFF2-40B4-BE49-F238E27FC236}">
                <a16:creationId xmlns:a16="http://schemas.microsoft.com/office/drawing/2014/main" id="{342B3E3B-D457-1FDD-9725-9A44CE335156}"/>
              </a:ext>
            </a:extLst>
          </p:cNvPr>
          <p:cNvCxnSpPr>
            <a:stCxn id="5" idx="3"/>
            <a:endCxn id="6" idx="1"/>
          </p:cNvCxnSpPr>
          <p:nvPr/>
        </p:nvCxnSpPr>
        <p:spPr>
          <a:xfrm>
            <a:off x="3923530" y="2222909"/>
            <a:ext cx="504442" cy="0"/>
          </a:xfrm>
          <a:prstGeom prst="straightConnector1">
            <a:avLst/>
          </a:prstGeom>
          <a:ln>
            <a:solidFill>
              <a:schemeClr val="accent6">
                <a:lumMod val="75000"/>
              </a:schemeClr>
            </a:solidFill>
            <a:tailEnd type="arrow"/>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cxnSp>
      <p:cxnSp>
        <p:nvCxnSpPr>
          <p:cNvPr id="9" name="直線矢印コネクタ 8">
            <a:extLst>
              <a:ext uri="{FF2B5EF4-FFF2-40B4-BE49-F238E27FC236}">
                <a16:creationId xmlns:a16="http://schemas.microsoft.com/office/drawing/2014/main" id="{DB1C154D-248E-CF10-8DA0-C89416C75556}"/>
              </a:ext>
            </a:extLst>
          </p:cNvPr>
          <p:cNvCxnSpPr>
            <a:stCxn id="6" idx="3"/>
          </p:cNvCxnSpPr>
          <p:nvPr/>
        </p:nvCxnSpPr>
        <p:spPr>
          <a:xfrm>
            <a:off x="5904718" y="2222909"/>
            <a:ext cx="710406" cy="0"/>
          </a:xfrm>
          <a:prstGeom prst="straightConnector1">
            <a:avLst/>
          </a:prstGeom>
          <a:ln>
            <a:solidFill>
              <a:schemeClr val="accent6">
                <a:lumMod val="75000"/>
              </a:schemeClr>
            </a:solidFill>
            <a:tailEnd type="arrow"/>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cxnSp>
      <p:sp>
        <p:nvSpPr>
          <p:cNvPr id="10" name="角丸四角形 9">
            <a:extLst>
              <a:ext uri="{FF2B5EF4-FFF2-40B4-BE49-F238E27FC236}">
                <a16:creationId xmlns:a16="http://schemas.microsoft.com/office/drawing/2014/main" id="{F330DB9B-53E0-116E-C9DD-02CB21469B68}"/>
              </a:ext>
            </a:extLst>
          </p:cNvPr>
          <p:cNvSpPr/>
          <p:nvPr/>
        </p:nvSpPr>
        <p:spPr>
          <a:xfrm>
            <a:off x="1017898" y="2896107"/>
            <a:ext cx="1234681" cy="752528"/>
          </a:xfrm>
          <a:prstGeom prst="roundRect">
            <a:avLst>
              <a:gd name="adj" fmla="val 0"/>
            </a:avLst>
          </a:prstGeom>
          <a:solidFill>
            <a:schemeClr val="accent3">
              <a:lumMod val="50000"/>
            </a:schemeClr>
          </a:solidFill>
          <a:ln>
            <a:noFill/>
          </a:ln>
          <a:effectLst>
            <a:outerShdw blurRad="50800" dist="38100" dir="2700000" algn="tl" rotWithShape="0">
              <a:prstClr val="black">
                <a:alpha val="40000"/>
              </a:prstClr>
            </a:outerShdw>
          </a:effectLst>
        </p:spPr>
        <p:style>
          <a:lnRef idx="2">
            <a:schemeClr val="accent3"/>
          </a:lnRef>
          <a:fillRef idx="1">
            <a:schemeClr val="lt1"/>
          </a:fillRef>
          <a:effectRef idx="0">
            <a:schemeClr val="accent3"/>
          </a:effectRef>
          <a:fontRef idx="minor">
            <a:schemeClr val="dk1"/>
          </a:fontRef>
        </p:style>
        <p:txBody>
          <a:bodyPr rtlCol="0" anchor="ctr"/>
          <a:lstStyle/>
          <a:p>
            <a:pPr algn="ctr"/>
            <a:r>
              <a:rPr kumimoji="1" lang="ja-JP" altLang="en-US" dirty="0">
                <a:solidFill>
                  <a:schemeClr val="bg1"/>
                </a:solidFill>
                <a:latin typeface="Meiryo" charset="-128"/>
                <a:ea typeface="Meiryo" charset="-128"/>
                <a:cs typeface="Meiryo" charset="-128"/>
              </a:rPr>
              <a:t>脅威</a:t>
            </a:r>
          </a:p>
        </p:txBody>
      </p:sp>
      <p:sp>
        <p:nvSpPr>
          <p:cNvPr id="11" name="角丸四角形 10">
            <a:extLst>
              <a:ext uri="{FF2B5EF4-FFF2-40B4-BE49-F238E27FC236}">
                <a16:creationId xmlns:a16="http://schemas.microsoft.com/office/drawing/2014/main" id="{9D4232DE-19A2-5AF7-5FF7-888D3831F177}"/>
              </a:ext>
            </a:extLst>
          </p:cNvPr>
          <p:cNvSpPr/>
          <p:nvPr/>
        </p:nvSpPr>
        <p:spPr>
          <a:xfrm>
            <a:off x="2691931" y="2896107"/>
            <a:ext cx="1231599" cy="752528"/>
          </a:xfrm>
          <a:prstGeom prst="roundRect">
            <a:avLst>
              <a:gd name="adj" fmla="val 0"/>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accent3"/>
          </a:lnRef>
          <a:fillRef idx="1">
            <a:schemeClr val="lt1"/>
          </a:fillRef>
          <a:effectRef idx="0">
            <a:schemeClr val="accent3"/>
          </a:effectRef>
          <a:fontRef idx="minor">
            <a:schemeClr val="dk1"/>
          </a:fontRef>
        </p:style>
        <p:txBody>
          <a:bodyPr rtlCol="0" anchor="ctr"/>
          <a:lstStyle/>
          <a:p>
            <a:pPr algn="ctr"/>
            <a:r>
              <a:rPr lang="ja-JP" altLang="en-US">
                <a:solidFill>
                  <a:schemeClr val="bg1"/>
                </a:solidFill>
                <a:latin typeface="Meiryo" charset="-128"/>
                <a:ea typeface="Meiryo" charset="-128"/>
                <a:cs typeface="Meiryo" charset="-128"/>
              </a:rPr>
              <a:t>脆弱</a:t>
            </a:r>
            <a:r>
              <a:rPr kumimoji="1" lang="ja-JP" altLang="en-US">
                <a:solidFill>
                  <a:schemeClr val="bg1"/>
                </a:solidFill>
                <a:latin typeface="Meiryo" charset="-128"/>
                <a:ea typeface="Meiryo" charset="-128"/>
                <a:cs typeface="Meiryo" charset="-128"/>
              </a:rPr>
              <a:t>性</a:t>
            </a:r>
            <a:endParaRPr kumimoji="1" lang="ja-JP" altLang="en-US" dirty="0">
              <a:solidFill>
                <a:schemeClr val="bg1"/>
              </a:solidFill>
              <a:latin typeface="Meiryo" charset="-128"/>
              <a:ea typeface="Meiryo" charset="-128"/>
              <a:cs typeface="Meiryo" charset="-128"/>
            </a:endParaRPr>
          </a:p>
        </p:txBody>
      </p:sp>
      <p:sp>
        <p:nvSpPr>
          <p:cNvPr id="12" name="角丸四角形 11">
            <a:extLst>
              <a:ext uri="{FF2B5EF4-FFF2-40B4-BE49-F238E27FC236}">
                <a16:creationId xmlns:a16="http://schemas.microsoft.com/office/drawing/2014/main" id="{FE51131D-E971-5B29-2DB2-BB41570CCB33}"/>
              </a:ext>
            </a:extLst>
          </p:cNvPr>
          <p:cNvSpPr/>
          <p:nvPr/>
        </p:nvSpPr>
        <p:spPr>
          <a:xfrm>
            <a:off x="4427972" y="2966655"/>
            <a:ext cx="1476746" cy="427977"/>
          </a:xfrm>
          <a:prstGeom prst="roundRect">
            <a:avLst>
              <a:gd name="adj" fmla="val 0"/>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accent4"/>
          </a:lnRef>
          <a:fillRef idx="1">
            <a:schemeClr val="lt1"/>
          </a:fillRef>
          <a:effectRef idx="0">
            <a:schemeClr val="accent4"/>
          </a:effectRef>
          <a:fontRef idx="minor">
            <a:schemeClr val="dk1"/>
          </a:fontRef>
        </p:style>
        <p:txBody>
          <a:bodyPr rtlCol="0" anchor="ctr"/>
          <a:lstStyle/>
          <a:p>
            <a:pPr algn="ctr"/>
            <a:r>
              <a:rPr kumimoji="1" lang="ja-JP" altLang="en-US" dirty="0">
                <a:solidFill>
                  <a:schemeClr val="bg1"/>
                </a:solidFill>
                <a:latin typeface="Meiryo" charset="-128"/>
                <a:ea typeface="Meiryo" charset="-128"/>
                <a:cs typeface="Meiryo" charset="-128"/>
              </a:rPr>
              <a:t>機密性</a:t>
            </a:r>
          </a:p>
        </p:txBody>
      </p:sp>
      <p:sp>
        <p:nvSpPr>
          <p:cNvPr id="13" name="十字形 12">
            <a:extLst>
              <a:ext uri="{FF2B5EF4-FFF2-40B4-BE49-F238E27FC236}">
                <a16:creationId xmlns:a16="http://schemas.microsoft.com/office/drawing/2014/main" id="{7F9A0CDB-C97C-6B13-6F84-B1D7FCFCB32B}"/>
              </a:ext>
            </a:extLst>
          </p:cNvPr>
          <p:cNvSpPr/>
          <p:nvPr/>
        </p:nvSpPr>
        <p:spPr>
          <a:xfrm rot="2700000">
            <a:off x="2288755" y="3071751"/>
            <a:ext cx="364488" cy="360180"/>
          </a:xfrm>
          <a:prstGeom prst="plus">
            <a:avLst>
              <a:gd name="adj" fmla="val 41668"/>
            </a:avLst>
          </a:prstGeom>
          <a:solidFill>
            <a:schemeClr val="accent3">
              <a:lumMod val="50000"/>
            </a:schemeClr>
          </a:solidFill>
          <a:ln>
            <a:noFill/>
          </a:ln>
          <a:effectLst>
            <a:outerShdw blurRad="50800" dist="38100" dir="2700000" algn="tl" rotWithShape="0">
              <a:prstClr val="black">
                <a:alpha val="40000"/>
              </a:prstClr>
            </a:outerShdw>
          </a:effectLst>
        </p:spPr>
        <p:style>
          <a:lnRef idx="2">
            <a:schemeClr val="accent3"/>
          </a:lnRef>
          <a:fillRef idx="1">
            <a:schemeClr val="lt1"/>
          </a:fillRef>
          <a:effectRef idx="0">
            <a:schemeClr val="accent3"/>
          </a:effectRef>
          <a:fontRef idx="minor">
            <a:schemeClr val="dk1"/>
          </a:fontRef>
        </p:style>
        <p:txBody>
          <a:bodyPr rtlCol="0" anchor="ctr"/>
          <a:lstStyle/>
          <a:p>
            <a:pPr algn="ctr"/>
            <a:endParaRPr kumimoji="1" lang="ja-JP" altLang="en-US">
              <a:latin typeface="Meiryo" charset="-128"/>
              <a:ea typeface="Meiryo" charset="-128"/>
              <a:cs typeface="Meiryo" charset="-128"/>
            </a:endParaRPr>
          </a:p>
        </p:txBody>
      </p:sp>
      <p:sp>
        <p:nvSpPr>
          <p:cNvPr id="14" name="角丸四角形 13">
            <a:extLst>
              <a:ext uri="{FF2B5EF4-FFF2-40B4-BE49-F238E27FC236}">
                <a16:creationId xmlns:a16="http://schemas.microsoft.com/office/drawing/2014/main" id="{0CCCC4D8-3620-5A84-1D8C-7444DF9FD801}"/>
              </a:ext>
            </a:extLst>
          </p:cNvPr>
          <p:cNvSpPr/>
          <p:nvPr/>
        </p:nvSpPr>
        <p:spPr>
          <a:xfrm>
            <a:off x="4427972" y="3516952"/>
            <a:ext cx="1476746" cy="427977"/>
          </a:xfrm>
          <a:prstGeom prst="roundRect">
            <a:avLst>
              <a:gd name="adj" fmla="val 0"/>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accent4"/>
          </a:lnRef>
          <a:fillRef idx="1">
            <a:schemeClr val="lt1"/>
          </a:fillRef>
          <a:effectRef idx="0">
            <a:schemeClr val="accent4"/>
          </a:effectRef>
          <a:fontRef idx="minor">
            <a:schemeClr val="dk1"/>
          </a:fontRef>
        </p:style>
        <p:txBody>
          <a:bodyPr rtlCol="0" anchor="ctr"/>
          <a:lstStyle/>
          <a:p>
            <a:pPr algn="ctr"/>
            <a:r>
              <a:rPr kumimoji="1" lang="ja-JP" altLang="en-US" dirty="0">
                <a:solidFill>
                  <a:schemeClr val="bg1"/>
                </a:solidFill>
                <a:latin typeface="Meiryo" charset="-128"/>
                <a:ea typeface="Meiryo" charset="-128"/>
                <a:cs typeface="Meiryo" charset="-128"/>
              </a:rPr>
              <a:t>完全性</a:t>
            </a:r>
          </a:p>
        </p:txBody>
      </p:sp>
      <p:sp>
        <p:nvSpPr>
          <p:cNvPr id="15" name="角丸四角形 14">
            <a:extLst>
              <a:ext uri="{FF2B5EF4-FFF2-40B4-BE49-F238E27FC236}">
                <a16:creationId xmlns:a16="http://schemas.microsoft.com/office/drawing/2014/main" id="{A78B6FA4-971E-9FF8-C47C-D09191A1174F}"/>
              </a:ext>
            </a:extLst>
          </p:cNvPr>
          <p:cNvSpPr/>
          <p:nvPr/>
        </p:nvSpPr>
        <p:spPr>
          <a:xfrm>
            <a:off x="4427972" y="4085329"/>
            <a:ext cx="1476746" cy="427977"/>
          </a:xfrm>
          <a:prstGeom prst="roundRect">
            <a:avLst>
              <a:gd name="adj" fmla="val 0"/>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accent4"/>
          </a:lnRef>
          <a:fillRef idx="1">
            <a:schemeClr val="lt1"/>
          </a:fillRef>
          <a:effectRef idx="0">
            <a:schemeClr val="accent4"/>
          </a:effectRef>
          <a:fontRef idx="minor">
            <a:schemeClr val="dk1"/>
          </a:fontRef>
        </p:style>
        <p:txBody>
          <a:bodyPr rtlCol="0" anchor="ctr"/>
          <a:lstStyle/>
          <a:p>
            <a:pPr algn="ctr"/>
            <a:r>
              <a:rPr kumimoji="1" lang="ja-JP" altLang="en-US" dirty="0">
                <a:solidFill>
                  <a:schemeClr val="bg1"/>
                </a:solidFill>
                <a:latin typeface="Meiryo" charset="-128"/>
                <a:ea typeface="Meiryo" charset="-128"/>
                <a:cs typeface="Meiryo" charset="-128"/>
              </a:rPr>
              <a:t>可用性</a:t>
            </a:r>
          </a:p>
        </p:txBody>
      </p:sp>
      <p:sp>
        <p:nvSpPr>
          <p:cNvPr id="16" name="角丸四角形 15">
            <a:extLst>
              <a:ext uri="{FF2B5EF4-FFF2-40B4-BE49-F238E27FC236}">
                <a16:creationId xmlns:a16="http://schemas.microsoft.com/office/drawing/2014/main" id="{E7F0557B-3A42-8673-F4D0-7C1FAB1E24A2}"/>
              </a:ext>
            </a:extLst>
          </p:cNvPr>
          <p:cNvSpPr/>
          <p:nvPr/>
        </p:nvSpPr>
        <p:spPr>
          <a:xfrm>
            <a:off x="2691931" y="4035022"/>
            <a:ext cx="1231599" cy="551303"/>
          </a:xfrm>
          <a:prstGeom prst="roundRect">
            <a:avLst>
              <a:gd name="adj" fmla="val 0"/>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accent4"/>
          </a:lnRef>
          <a:fillRef idx="1">
            <a:schemeClr val="lt1"/>
          </a:fillRef>
          <a:effectRef idx="0">
            <a:schemeClr val="accent4"/>
          </a:effectRef>
          <a:fontRef idx="minor">
            <a:schemeClr val="dk1"/>
          </a:fontRef>
        </p:style>
        <p:txBody>
          <a:bodyPr rtlCol="0" anchor="ctr"/>
          <a:lstStyle/>
          <a:p>
            <a:pPr algn="ctr"/>
            <a:r>
              <a:rPr kumimoji="1" lang="ja-JP" altLang="en-US" dirty="0">
                <a:solidFill>
                  <a:schemeClr val="bg1"/>
                </a:solidFill>
                <a:latin typeface="Meiryo" charset="-128"/>
                <a:ea typeface="Meiryo" charset="-128"/>
                <a:cs typeface="Meiryo" charset="-128"/>
              </a:rPr>
              <a:t>対策</a:t>
            </a:r>
          </a:p>
        </p:txBody>
      </p:sp>
      <p:cxnSp>
        <p:nvCxnSpPr>
          <p:cNvPr id="17" name="直線矢印コネクタ 16">
            <a:extLst>
              <a:ext uri="{FF2B5EF4-FFF2-40B4-BE49-F238E27FC236}">
                <a16:creationId xmlns:a16="http://schemas.microsoft.com/office/drawing/2014/main" id="{F66DCAA3-FCE8-7CF9-85AF-D58D0D83F946}"/>
              </a:ext>
            </a:extLst>
          </p:cNvPr>
          <p:cNvCxnSpPr/>
          <p:nvPr/>
        </p:nvCxnSpPr>
        <p:spPr>
          <a:xfrm flipV="1">
            <a:off x="3296888" y="3648635"/>
            <a:ext cx="0" cy="386387"/>
          </a:xfrm>
          <a:prstGeom prst="straightConnector1">
            <a:avLst/>
          </a:prstGeom>
          <a:ln>
            <a:solidFill>
              <a:schemeClr val="accent6">
                <a:lumMod val="75000"/>
              </a:schemeClr>
            </a:solidFill>
            <a:tailEnd type="arrow"/>
          </a:ln>
          <a:effectLst>
            <a:outerShdw blurRad="50800" dist="38100" dir="2700000" algn="tl" rotWithShape="0">
              <a:prstClr val="black">
                <a:alpha val="40000"/>
              </a:prstClr>
            </a:outerShdw>
          </a:effectLst>
        </p:spPr>
        <p:style>
          <a:lnRef idx="2">
            <a:schemeClr val="accent4"/>
          </a:lnRef>
          <a:fillRef idx="1">
            <a:schemeClr val="lt1"/>
          </a:fillRef>
          <a:effectRef idx="0">
            <a:schemeClr val="accent4"/>
          </a:effectRef>
          <a:fontRef idx="minor">
            <a:schemeClr val="dk1"/>
          </a:fontRef>
        </p:style>
      </p:cxnSp>
      <p:sp>
        <p:nvSpPr>
          <p:cNvPr id="18" name="角丸四角形 17">
            <a:extLst>
              <a:ext uri="{FF2B5EF4-FFF2-40B4-BE49-F238E27FC236}">
                <a16:creationId xmlns:a16="http://schemas.microsoft.com/office/drawing/2014/main" id="{11D6DEDC-DA3C-2582-2E59-443A989F98F8}"/>
              </a:ext>
            </a:extLst>
          </p:cNvPr>
          <p:cNvSpPr/>
          <p:nvPr/>
        </p:nvSpPr>
        <p:spPr>
          <a:xfrm>
            <a:off x="6615124" y="3516952"/>
            <a:ext cx="1437954" cy="427977"/>
          </a:xfrm>
          <a:prstGeom prst="roundRect">
            <a:avLst>
              <a:gd name="adj" fmla="val 0"/>
            </a:avLst>
          </a:prstGeom>
          <a:solidFill>
            <a:srgbClr val="C0504D"/>
          </a:solidFill>
          <a:ln>
            <a:noFill/>
          </a:ln>
          <a:effectLst>
            <a:outerShdw blurRad="50800" dist="38100" dir="2700000" algn="tl"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algn="ctr"/>
            <a:r>
              <a:rPr kumimoji="1" lang="ja-JP" altLang="en-US" dirty="0">
                <a:solidFill>
                  <a:schemeClr val="bg1"/>
                </a:solidFill>
                <a:latin typeface="Meiryo" charset="-128"/>
                <a:ea typeface="Meiryo" charset="-128"/>
                <a:cs typeface="Meiryo" charset="-128"/>
              </a:rPr>
              <a:t>受容レベル</a:t>
            </a:r>
          </a:p>
        </p:txBody>
      </p:sp>
      <p:cxnSp>
        <p:nvCxnSpPr>
          <p:cNvPr id="20" name="直線矢印コネクタ 19">
            <a:extLst>
              <a:ext uri="{FF2B5EF4-FFF2-40B4-BE49-F238E27FC236}">
                <a16:creationId xmlns:a16="http://schemas.microsoft.com/office/drawing/2014/main" id="{310AE1FA-FA5E-8065-A984-AD4725B51DF4}"/>
              </a:ext>
            </a:extLst>
          </p:cNvPr>
          <p:cNvCxnSpPr/>
          <p:nvPr/>
        </p:nvCxnSpPr>
        <p:spPr>
          <a:xfrm>
            <a:off x="3923530" y="4334190"/>
            <a:ext cx="304541" cy="0"/>
          </a:xfrm>
          <a:prstGeom prst="straightConnector1">
            <a:avLst/>
          </a:prstGeom>
          <a:ln>
            <a:solidFill>
              <a:schemeClr val="accent6">
                <a:lumMod val="75000"/>
              </a:schemeClr>
            </a:solidFill>
            <a:headEnd type="arrow"/>
            <a:tailEnd type="arrow"/>
          </a:ln>
          <a:effectLst>
            <a:outerShdw blurRad="50800" dist="38100" dir="2700000" algn="tl" rotWithShape="0">
              <a:prstClr val="black">
                <a:alpha val="40000"/>
              </a:prstClr>
            </a:outerShdw>
          </a:effectLst>
        </p:spPr>
        <p:style>
          <a:lnRef idx="2">
            <a:schemeClr val="accent4"/>
          </a:lnRef>
          <a:fillRef idx="1">
            <a:schemeClr val="lt1"/>
          </a:fillRef>
          <a:effectRef idx="0">
            <a:schemeClr val="accent4"/>
          </a:effectRef>
          <a:fontRef idx="minor">
            <a:schemeClr val="dk1"/>
          </a:fontRef>
        </p:style>
      </p:cxnSp>
      <p:sp>
        <p:nvSpPr>
          <p:cNvPr id="21" name="角丸四角形 20">
            <a:extLst>
              <a:ext uri="{FF2B5EF4-FFF2-40B4-BE49-F238E27FC236}">
                <a16:creationId xmlns:a16="http://schemas.microsoft.com/office/drawing/2014/main" id="{F7C7A0B9-1702-B4C3-71D5-7CA8B07A2622}"/>
              </a:ext>
            </a:extLst>
          </p:cNvPr>
          <p:cNvSpPr/>
          <p:nvPr/>
        </p:nvSpPr>
        <p:spPr>
          <a:xfrm>
            <a:off x="1017898" y="5562780"/>
            <a:ext cx="7035180" cy="552943"/>
          </a:xfrm>
          <a:prstGeom prst="roundRect">
            <a:avLst>
              <a:gd name="adj" fmla="val 0"/>
            </a:avLst>
          </a:prstGeom>
          <a:solidFill>
            <a:srgbClr val="0432FF"/>
          </a:solidFill>
          <a:ln>
            <a:noFill/>
          </a:ln>
          <a:effectLst>
            <a:outerShdw blurRad="50800" dist="38100" dir="2700000" algn="tl" rotWithShape="0">
              <a:prstClr val="black">
                <a:alpha val="40000"/>
              </a:prstClr>
            </a:outerShdw>
          </a:effectLst>
        </p:spPr>
        <p:style>
          <a:lnRef idx="2">
            <a:schemeClr val="accent5"/>
          </a:lnRef>
          <a:fillRef idx="1">
            <a:schemeClr val="lt1"/>
          </a:fillRef>
          <a:effectRef idx="0">
            <a:schemeClr val="accent5"/>
          </a:effectRef>
          <a:fontRef idx="minor">
            <a:schemeClr val="dk1"/>
          </a:fontRef>
        </p:style>
        <p:txBody>
          <a:bodyPr rtlCol="0" anchor="ctr"/>
          <a:lstStyle/>
          <a:p>
            <a:pPr algn="ctr"/>
            <a:r>
              <a:rPr kumimoji="1" lang="ja-JP" altLang="en-US">
                <a:solidFill>
                  <a:schemeClr val="bg1"/>
                </a:solidFill>
                <a:latin typeface="Meiryo" charset="-128"/>
                <a:ea typeface="Meiryo" charset="-128"/>
                <a:cs typeface="Meiryo" charset="-128"/>
              </a:rPr>
              <a:t>説明責任</a:t>
            </a:r>
            <a:endParaRPr kumimoji="1" lang="ja-JP" altLang="en-US" dirty="0">
              <a:solidFill>
                <a:schemeClr val="bg1"/>
              </a:solidFill>
              <a:latin typeface="Meiryo" charset="-128"/>
              <a:ea typeface="Meiryo" charset="-128"/>
              <a:cs typeface="Meiryo" charset="-128"/>
            </a:endParaRPr>
          </a:p>
        </p:txBody>
      </p:sp>
      <p:sp>
        <p:nvSpPr>
          <p:cNvPr id="22" name="角丸四角形 21">
            <a:extLst>
              <a:ext uri="{FF2B5EF4-FFF2-40B4-BE49-F238E27FC236}">
                <a16:creationId xmlns:a16="http://schemas.microsoft.com/office/drawing/2014/main" id="{20C23A5D-B30F-3217-536C-01A16CFE9278}"/>
              </a:ext>
            </a:extLst>
          </p:cNvPr>
          <p:cNvSpPr/>
          <p:nvPr/>
        </p:nvSpPr>
        <p:spPr>
          <a:xfrm>
            <a:off x="2691931" y="4915546"/>
            <a:ext cx="1231599" cy="448184"/>
          </a:xfrm>
          <a:prstGeom prst="roundRect">
            <a:avLst>
              <a:gd name="adj" fmla="val 0"/>
            </a:avLst>
          </a:prstGeom>
          <a:solidFill>
            <a:srgbClr val="C0504D"/>
          </a:solidFill>
          <a:ln>
            <a:noFill/>
          </a:ln>
          <a:effectLst>
            <a:outerShdw blurRad="50800" dist="38100" dir="2700000" algn="tl"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algn="ctr"/>
            <a:r>
              <a:rPr kumimoji="1" lang="ja-JP" altLang="en-US" dirty="0">
                <a:solidFill>
                  <a:schemeClr val="bg1"/>
                </a:solidFill>
                <a:latin typeface="Meiryo" charset="-128"/>
                <a:ea typeface="Meiryo" charset="-128"/>
                <a:cs typeface="Meiryo" charset="-128"/>
              </a:rPr>
              <a:t>コスト</a:t>
            </a:r>
          </a:p>
        </p:txBody>
      </p:sp>
      <p:sp>
        <p:nvSpPr>
          <p:cNvPr id="23" name="角丸四角形 22">
            <a:extLst>
              <a:ext uri="{FF2B5EF4-FFF2-40B4-BE49-F238E27FC236}">
                <a16:creationId xmlns:a16="http://schemas.microsoft.com/office/drawing/2014/main" id="{A04F9A4D-C326-8B5E-7A69-ADB3E06C2502}"/>
              </a:ext>
            </a:extLst>
          </p:cNvPr>
          <p:cNvSpPr/>
          <p:nvPr/>
        </p:nvSpPr>
        <p:spPr>
          <a:xfrm>
            <a:off x="4496320" y="4915546"/>
            <a:ext cx="1231599" cy="448184"/>
          </a:xfrm>
          <a:prstGeom prst="roundRect">
            <a:avLst>
              <a:gd name="adj" fmla="val 0"/>
            </a:avLst>
          </a:prstGeom>
          <a:solidFill>
            <a:srgbClr val="C0504D"/>
          </a:solidFill>
          <a:ln>
            <a:noFill/>
          </a:ln>
          <a:effectLst>
            <a:outerShdw blurRad="50800" dist="38100" dir="2700000" algn="tl"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algn="ctr"/>
            <a:r>
              <a:rPr kumimoji="1" lang="ja-JP" altLang="en-US" dirty="0">
                <a:solidFill>
                  <a:schemeClr val="bg1"/>
                </a:solidFill>
                <a:latin typeface="Meiryo" charset="-128"/>
                <a:ea typeface="Meiryo" charset="-128"/>
                <a:cs typeface="Meiryo" charset="-128"/>
              </a:rPr>
              <a:t>影響</a:t>
            </a:r>
          </a:p>
        </p:txBody>
      </p:sp>
      <p:cxnSp>
        <p:nvCxnSpPr>
          <p:cNvPr id="24" name="直線矢印コネクタ 23">
            <a:extLst>
              <a:ext uri="{FF2B5EF4-FFF2-40B4-BE49-F238E27FC236}">
                <a16:creationId xmlns:a16="http://schemas.microsoft.com/office/drawing/2014/main" id="{5782573D-E876-C3FA-26DD-6AF953AA98D4}"/>
              </a:ext>
            </a:extLst>
          </p:cNvPr>
          <p:cNvCxnSpPr/>
          <p:nvPr/>
        </p:nvCxnSpPr>
        <p:spPr>
          <a:xfrm>
            <a:off x="3923530" y="5139638"/>
            <a:ext cx="572790" cy="0"/>
          </a:xfrm>
          <a:prstGeom prst="straightConnector1">
            <a:avLst/>
          </a:prstGeom>
          <a:ln>
            <a:solidFill>
              <a:schemeClr val="accent6">
                <a:lumMod val="75000"/>
              </a:schemeClr>
            </a:solidFill>
            <a:headEnd type="arrow"/>
            <a:tailEnd type="arrow"/>
          </a:ln>
          <a:effectLst>
            <a:outerShdw blurRad="50800" dist="38100" dir="2700000" algn="tl" rotWithShape="0">
              <a:prstClr val="black">
                <a:alpha val="40000"/>
              </a:prstClr>
            </a:outerShdw>
          </a:effectLst>
        </p:spPr>
        <p:style>
          <a:lnRef idx="2">
            <a:schemeClr val="accent6"/>
          </a:lnRef>
          <a:fillRef idx="1">
            <a:schemeClr val="lt1"/>
          </a:fillRef>
          <a:effectRef idx="0">
            <a:schemeClr val="accent6"/>
          </a:effectRef>
          <a:fontRef idx="minor">
            <a:schemeClr val="dk1"/>
          </a:fontRef>
        </p:style>
      </p:cxnSp>
      <p:cxnSp>
        <p:nvCxnSpPr>
          <p:cNvPr id="25" name="カギ線コネクタ 24">
            <a:extLst>
              <a:ext uri="{FF2B5EF4-FFF2-40B4-BE49-F238E27FC236}">
                <a16:creationId xmlns:a16="http://schemas.microsoft.com/office/drawing/2014/main" id="{20D3897F-E260-1C8E-0C61-80553CD4C79A}"/>
              </a:ext>
            </a:extLst>
          </p:cNvPr>
          <p:cNvCxnSpPr/>
          <p:nvPr/>
        </p:nvCxnSpPr>
        <p:spPr>
          <a:xfrm flipV="1">
            <a:off x="5727919" y="3944929"/>
            <a:ext cx="1606182" cy="1194709"/>
          </a:xfrm>
          <a:prstGeom prst="bentConnector2">
            <a:avLst/>
          </a:prstGeom>
          <a:ln>
            <a:solidFill>
              <a:schemeClr val="accent6">
                <a:lumMod val="75000"/>
              </a:schemeClr>
            </a:solidFill>
            <a:headEnd type="arrow"/>
            <a:tailEnd type="arrow"/>
          </a:ln>
          <a:effectLst>
            <a:outerShdw blurRad="50800" dist="38100" dir="2700000" algn="tl" rotWithShape="0">
              <a:prstClr val="black">
                <a:alpha val="40000"/>
              </a:prstClr>
            </a:outerShdw>
          </a:effectLst>
        </p:spPr>
        <p:style>
          <a:lnRef idx="2">
            <a:schemeClr val="accent6"/>
          </a:lnRef>
          <a:fillRef idx="1">
            <a:schemeClr val="lt1"/>
          </a:fillRef>
          <a:effectRef idx="0">
            <a:schemeClr val="accent6"/>
          </a:effectRef>
          <a:fontRef idx="minor">
            <a:schemeClr val="dk1"/>
          </a:fontRef>
        </p:style>
      </p:cxnSp>
      <p:cxnSp>
        <p:nvCxnSpPr>
          <p:cNvPr id="506" name="直線矢印コネクタ 505">
            <a:extLst>
              <a:ext uri="{FF2B5EF4-FFF2-40B4-BE49-F238E27FC236}">
                <a16:creationId xmlns:a16="http://schemas.microsoft.com/office/drawing/2014/main" id="{4DEC59D6-8A6C-318D-117D-741E7389523E}"/>
              </a:ext>
            </a:extLst>
          </p:cNvPr>
          <p:cNvCxnSpPr>
            <a:stCxn id="4" idx="3"/>
            <a:endCxn id="18" idx="1"/>
          </p:cNvCxnSpPr>
          <p:nvPr/>
        </p:nvCxnSpPr>
        <p:spPr>
          <a:xfrm>
            <a:off x="6085974" y="3727970"/>
            <a:ext cx="529150" cy="2971"/>
          </a:xfrm>
          <a:prstGeom prst="straightConnector1">
            <a:avLst/>
          </a:prstGeom>
          <a:ln>
            <a:solidFill>
              <a:schemeClr val="accent6">
                <a:lumMod val="75000"/>
              </a:schemeClr>
            </a:solidFill>
            <a:headEnd type="arrow"/>
            <a:tailEnd type="arrow"/>
          </a:ln>
          <a:effectLst>
            <a:outerShdw blurRad="50800" dist="38100" dir="2700000" algn="tl" rotWithShape="0">
              <a:prstClr val="black">
                <a:alpha val="40000"/>
              </a:prstClr>
            </a:outerShdw>
          </a:effectLst>
        </p:spPr>
        <p:style>
          <a:lnRef idx="2">
            <a:schemeClr val="accent4"/>
          </a:lnRef>
          <a:fillRef idx="1">
            <a:schemeClr val="lt1"/>
          </a:fillRef>
          <a:effectRef idx="0">
            <a:schemeClr val="accent4"/>
          </a:effectRef>
          <a:fontRef idx="minor">
            <a:schemeClr val="dk1"/>
          </a:fontRef>
        </p:style>
      </p:cxnSp>
      <p:sp>
        <p:nvSpPr>
          <p:cNvPr id="26" name="テキスト ボックス 25">
            <a:extLst>
              <a:ext uri="{FF2B5EF4-FFF2-40B4-BE49-F238E27FC236}">
                <a16:creationId xmlns:a16="http://schemas.microsoft.com/office/drawing/2014/main" id="{C47EB1B6-8207-73F9-7DD0-734DA34DFDEB}"/>
              </a:ext>
            </a:extLst>
          </p:cNvPr>
          <p:cNvSpPr txBox="1"/>
          <p:nvPr/>
        </p:nvSpPr>
        <p:spPr>
          <a:xfrm>
            <a:off x="293170" y="1002889"/>
            <a:ext cx="8484636" cy="307777"/>
          </a:xfrm>
          <a:prstGeom prst="rect">
            <a:avLst/>
          </a:prstGeom>
          <a:noFill/>
        </p:spPr>
        <p:txBody>
          <a:bodyPr wrap="square">
            <a:spAutoFit/>
          </a:bodyPr>
          <a:lstStyle/>
          <a:p>
            <a:r>
              <a:rPr lang="ja-JP" altLang="en-US" sz="1400">
                <a:latin typeface="Meiryo" panose="020B0604030504040204" pitchFamily="34" charset="-128"/>
                <a:ea typeface="Meiryo" panose="020B0604030504040204" pitchFamily="34" charset="-128"/>
              </a:rPr>
              <a:t>「リスク」とは将来の不確実性、「リスク・マネジメント」とは、不確実な将来を確実にする取り組み</a:t>
            </a:r>
          </a:p>
        </p:txBody>
      </p:sp>
    </p:spTree>
    <p:extLst>
      <p:ext uri="{BB962C8B-B14F-4D97-AF65-F5344CB8AC3E}">
        <p14:creationId xmlns:p14="http://schemas.microsoft.com/office/powerpoint/2010/main" val="3041832766"/>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DDC7B74-A9E5-0A91-D1BA-86E11D867EF7}"/>
            </a:ext>
          </a:extLst>
        </p:cNvPr>
        <p:cNvGrpSpPr/>
        <p:nvPr/>
      </p:nvGrpSpPr>
      <p:grpSpPr>
        <a:xfrm>
          <a:off x="0" y="0"/>
          <a:ext cx="0" cy="0"/>
          <a:chOff x="0" y="0"/>
          <a:chExt cx="0" cy="0"/>
        </a:xfrm>
      </p:grpSpPr>
      <p:sp>
        <p:nvSpPr>
          <p:cNvPr id="30" name="片側の 2 つの角を丸めた四角形 29">
            <a:extLst>
              <a:ext uri="{FF2B5EF4-FFF2-40B4-BE49-F238E27FC236}">
                <a16:creationId xmlns:a16="http://schemas.microsoft.com/office/drawing/2014/main" id="{2D47FAAE-0060-03D6-4032-0EC5AA34A8ED}"/>
              </a:ext>
            </a:extLst>
          </p:cNvPr>
          <p:cNvSpPr/>
          <p:nvPr/>
        </p:nvSpPr>
        <p:spPr>
          <a:xfrm>
            <a:off x="833157" y="846472"/>
            <a:ext cx="7466340" cy="2455008"/>
          </a:xfrm>
          <a:prstGeom prst="round2SameRect">
            <a:avLst>
              <a:gd name="adj1" fmla="val 0"/>
              <a:gd name="adj2" fmla="val 0"/>
            </a:avLst>
          </a:prstGeom>
          <a:solidFill>
            <a:srgbClr val="FFFBD2"/>
          </a:solidFill>
          <a:ln w="19050" cap="flat" cmpd="sng" algn="ctr">
            <a:noFill/>
            <a:prstDash val="solid"/>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a:ln>
                <a:noFill/>
              </a:ln>
              <a:solidFill>
                <a:prstClr val="white"/>
              </a:solidFill>
              <a:effectLst/>
              <a:uLnTx/>
              <a:uFillTx/>
              <a:latin typeface="Impact" panose="020B0806030902050204"/>
              <a:ea typeface="ＭＳ Ｐゴシック" charset="-128"/>
              <a:cs typeface=""/>
            </a:endParaRPr>
          </a:p>
        </p:txBody>
      </p:sp>
      <p:sp>
        <p:nvSpPr>
          <p:cNvPr id="2" name="タイトル 1">
            <a:extLst>
              <a:ext uri="{FF2B5EF4-FFF2-40B4-BE49-F238E27FC236}">
                <a16:creationId xmlns:a16="http://schemas.microsoft.com/office/drawing/2014/main" id="{9BF0BE7D-EF12-77B4-1543-372E2589BE5E}"/>
              </a:ext>
            </a:extLst>
          </p:cNvPr>
          <p:cNvSpPr>
            <a:spLocks noGrp="1"/>
          </p:cNvSpPr>
          <p:nvPr>
            <p:ph type="title"/>
          </p:nvPr>
        </p:nvSpPr>
        <p:spPr/>
        <p:txBody>
          <a:bodyPr/>
          <a:lstStyle/>
          <a:p>
            <a:r>
              <a:rPr kumimoji="1" lang="ja-JP" altLang="en-US"/>
              <a:t>アクセス制御</a:t>
            </a:r>
            <a:endParaRPr kumimoji="1" lang="ja-JP" altLang="en-US" dirty="0"/>
          </a:p>
        </p:txBody>
      </p:sp>
      <p:sp>
        <p:nvSpPr>
          <p:cNvPr id="5" name="片側の 2 つの角を丸めた四角形 4">
            <a:extLst>
              <a:ext uri="{FF2B5EF4-FFF2-40B4-BE49-F238E27FC236}">
                <a16:creationId xmlns:a16="http://schemas.microsoft.com/office/drawing/2014/main" id="{AD28BD06-431F-CF6B-3B9C-148E0EE1DF05}"/>
              </a:ext>
            </a:extLst>
          </p:cNvPr>
          <p:cNvSpPr/>
          <p:nvPr/>
        </p:nvSpPr>
        <p:spPr>
          <a:xfrm>
            <a:off x="833157" y="3435759"/>
            <a:ext cx="7466340" cy="685890"/>
          </a:xfrm>
          <a:prstGeom prst="round2SameRect">
            <a:avLst>
              <a:gd name="adj1" fmla="val 0"/>
              <a:gd name="adj2" fmla="val 0"/>
            </a:avLst>
          </a:prstGeom>
          <a:solidFill>
            <a:schemeClr val="accent6">
              <a:lumMod val="75000"/>
            </a:schemeClr>
          </a:solidFill>
          <a:ln w="19050" cap="flat" cmpd="sng" algn="ctr">
            <a:noFill/>
            <a:prstDash val="solid"/>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a:ln>
                <a:noFill/>
              </a:ln>
              <a:solidFill>
                <a:prstClr val="white"/>
              </a:solidFill>
              <a:effectLst/>
              <a:uLnTx/>
              <a:uFillTx/>
              <a:latin typeface="Impact" panose="020B0806030902050204"/>
              <a:ea typeface="ＭＳ Ｐゴシック" charset="-128"/>
              <a:cs typeface=""/>
            </a:endParaRPr>
          </a:p>
        </p:txBody>
      </p:sp>
      <p:sp>
        <p:nvSpPr>
          <p:cNvPr id="6" name="テキスト ボックス 5">
            <a:extLst>
              <a:ext uri="{FF2B5EF4-FFF2-40B4-BE49-F238E27FC236}">
                <a16:creationId xmlns:a16="http://schemas.microsoft.com/office/drawing/2014/main" id="{89AB477A-003E-B27C-8C69-D30D9F4D7B75}"/>
              </a:ext>
            </a:extLst>
          </p:cNvPr>
          <p:cNvSpPr txBox="1"/>
          <p:nvPr/>
        </p:nvSpPr>
        <p:spPr>
          <a:xfrm>
            <a:off x="1448846" y="2682782"/>
            <a:ext cx="835485" cy="492443"/>
          </a:xfrm>
          <a:prstGeom prst="rect">
            <a:avLst/>
          </a:prstGeom>
          <a:noFill/>
          <a:effectLst>
            <a:outerShdw blurRad="50800" dist="38100" dir="2700000" algn="tl" rotWithShape="0">
              <a:prstClr val="black">
                <a:alpha val="40000"/>
              </a:prstClr>
            </a:outerShdw>
          </a:effectLst>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1800" b="0" i="0" u="none" strike="noStrike" kern="0" cap="none" spc="0" normalizeH="0" baseline="0" noProof="0" dirty="0">
                <a:ln>
                  <a:noFill/>
                </a:ln>
                <a:solidFill>
                  <a:schemeClr val="accent1">
                    <a:lumMod val="75000"/>
                  </a:schemeClr>
                </a:solidFill>
                <a:effectLst/>
                <a:uLnTx/>
                <a:uFillTx/>
                <a:latin typeface="Meiryo" charset="-128"/>
                <a:ea typeface="Meiryo" charset="-128"/>
                <a:cs typeface="Meiryo" charset="-128"/>
              </a:rPr>
              <a:t>識別</a:t>
            </a:r>
            <a:endParaRPr kumimoji="1" lang="en-US" altLang="ja-JP" sz="1800" b="0" i="0" u="none" strike="noStrike" kern="0" cap="none" spc="0" normalizeH="0" baseline="0" noProof="0" dirty="0">
              <a:ln>
                <a:noFill/>
              </a:ln>
              <a:solidFill>
                <a:schemeClr val="accent1">
                  <a:lumMod val="75000"/>
                </a:schemeClr>
              </a:solidFill>
              <a:effectLst/>
              <a:uLnTx/>
              <a:uFillTx/>
              <a:latin typeface="Meiryo" charset="-128"/>
              <a:ea typeface="Meiryo" charset="-128"/>
              <a:cs typeface="Meiryo" charset="-128"/>
            </a:endParaRPr>
          </a:p>
          <a:p>
            <a:pPr lvl="0" algn="ctr" defTabSz="914400">
              <a:defRPr/>
            </a:pPr>
            <a:r>
              <a:rPr lang="en-US" altLang="ja-JP" sz="800" kern="0" dirty="0">
                <a:solidFill>
                  <a:schemeClr val="accent1">
                    <a:lumMod val="75000"/>
                  </a:schemeClr>
                </a:solidFill>
                <a:latin typeface="Meiryo" charset="-128"/>
                <a:ea typeface="Meiryo" charset="-128"/>
                <a:cs typeface="Meiryo" charset="-128"/>
              </a:rPr>
              <a:t>Identification</a:t>
            </a:r>
            <a:endParaRPr kumimoji="1" lang="ja-JP" altLang="en-US" sz="800" b="0" i="0" u="none" strike="noStrike" kern="0" cap="none" spc="0" normalizeH="0" baseline="0" noProof="0" dirty="0">
              <a:ln>
                <a:noFill/>
              </a:ln>
              <a:solidFill>
                <a:schemeClr val="accent1">
                  <a:lumMod val="75000"/>
                </a:schemeClr>
              </a:solidFill>
              <a:effectLst/>
              <a:uLnTx/>
              <a:uFillTx/>
              <a:latin typeface="Meiryo" charset="-128"/>
              <a:ea typeface="Meiryo" charset="-128"/>
              <a:cs typeface="Meiryo" charset="-128"/>
            </a:endParaRPr>
          </a:p>
        </p:txBody>
      </p:sp>
      <p:sp>
        <p:nvSpPr>
          <p:cNvPr id="7" name="テキスト ボックス 6">
            <a:extLst>
              <a:ext uri="{FF2B5EF4-FFF2-40B4-BE49-F238E27FC236}">
                <a16:creationId xmlns:a16="http://schemas.microsoft.com/office/drawing/2014/main" id="{1804517C-93E5-856A-D063-42782CB775E0}"/>
              </a:ext>
            </a:extLst>
          </p:cNvPr>
          <p:cNvSpPr txBox="1"/>
          <p:nvPr/>
        </p:nvSpPr>
        <p:spPr>
          <a:xfrm>
            <a:off x="4118190" y="2682782"/>
            <a:ext cx="907620" cy="492443"/>
          </a:xfrm>
          <a:prstGeom prst="rect">
            <a:avLst/>
          </a:prstGeom>
          <a:noFill/>
          <a:effectLst>
            <a:outerShdw blurRad="50800" dist="38100" dir="2700000" algn="tl" rotWithShape="0">
              <a:prstClr val="black">
                <a:alpha val="40000"/>
              </a:prstClr>
            </a:outerShdw>
          </a:effectLst>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1800" b="0" i="0" u="none" strike="noStrike" kern="0" cap="none" spc="0" normalizeH="0" baseline="0" noProof="0" dirty="0">
                <a:ln>
                  <a:noFill/>
                </a:ln>
                <a:solidFill>
                  <a:schemeClr val="accent1">
                    <a:lumMod val="75000"/>
                  </a:schemeClr>
                </a:solidFill>
                <a:effectLst/>
                <a:uLnTx/>
                <a:uFillTx/>
                <a:latin typeface="Meiryo" charset="-128"/>
                <a:ea typeface="Meiryo" charset="-128"/>
                <a:cs typeface="Meiryo" charset="-128"/>
              </a:rPr>
              <a:t>認証</a:t>
            </a:r>
            <a:endParaRPr kumimoji="1" lang="en-US" altLang="ja-JP" sz="1800" b="0" i="0" u="none" strike="noStrike" kern="0" cap="none" spc="0" normalizeH="0" baseline="0" noProof="0" dirty="0">
              <a:ln>
                <a:noFill/>
              </a:ln>
              <a:solidFill>
                <a:schemeClr val="accent1">
                  <a:lumMod val="75000"/>
                </a:schemeClr>
              </a:solidFill>
              <a:effectLst/>
              <a:uLnTx/>
              <a:uFillTx/>
              <a:latin typeface="Meiryo" charset="-128"/>
              <a:ea typeface="Meiryo" charset="-128"/>
              <a:cs typeface="Meiryo" charset="-128"/>
            </a:endParaRPr>
          </a:p>
          <a:p>
            <a:pPr lvl="0" algn="ctr" defTabSz="914400">
              <a:defRPr/>
            </a:pPr>
            <a:r>
              <a:rPr lang="en-US" altLang="ja-JP" sz="800" kern="0" dirty="0">
                <a:solidFill>
                  <a:schemeClr val="accent1">
                    <a:lumMod val="75000"/>
                  </a:schemeClr>
                </a:solidFill>
                <a:latin typeface="Meiryo" charset="-128"/>
                <a:ea typeface="Meiryo" charset="-128"/>
                <a:cs typeface="Meiryo" charset="-128"/>
              </a:rPr>
              <a:t>Authentication</a:t>
            </a:r>
            <a:endParaRPr kumimoji="1" lang="ja-JP" altLang="en-US" sz="800" b="0" i="0" u="none" strike="noStrike" kern="0" cap="none" spc="0" normalizeH="0" baseline="0" noProof="0" dirty="0">
              <a:ln>
                <a:noFill/>
              </a:ln>
              <a:solidFill>
                <a:schemeClr val="accent1">
                  <a:lumMod val="75000"/>
                </a:schemeClr>
              </a:solidFill>
              <a:effectLst/>
              <a:uLnTx/>
              <a:uFillTx/>
              <a:latin typeface="Meiryo" charset="-128"/>
              <a:ea typeface="Meiryo" charset="-128"/>
              <a:cs typeface="Meiryo" charset="-128"/>
            </a:endParaRPr>
          </a:p>
        </p:txBody>
      </p:sp>
      <p:sp>
        <p:nvSpPr>
          <p:cNvPr id="8" name="テキスト ボックス 7">
            <a:extLst>
              <a:ext uri="{FF2B5EF4-FFF2-40B4-BE49-F238E27FC236}">
                <a16:creationId xmlns:a16="http://schemas.microsoft.com/office/drawing/2014/main" id="{6969F964-DCB8-E8F3-ED30-B5CB0777801B}"/>
              </a:ext>
            </a:extLst>
          </p:cNvPr>
          <p:cNvSpPr txBox="1"/>
          <p:nvPr/>
        </p:nvSpPr>
        <p:spPr>
          <a:xfrm>
            <a:off x="6589434" y="2679311"/>
            <a:ext cx="848309" cy="492443"/>
          </a:xfrm>
          <a:prstGeom prst="rect">
            <a:avLst/>
          </a:prstGeom>
          <a:noFill/>
          <a:effectLst>
            <a:outerShdw blurRad="50800" dist="38100" dir="2700000" algn="tl" rotWithShape="0">
              <a:prstClr val="black">
                <a:alpha val="40000"/>
              </a:prstClr>
            </a:outerShdw>
          </a:effectLst>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1800" b="0" i="0" u="none" strike="noStrike" kern="0" cap="none" spc="0" normalizeH="0" baseline="0" noProof="0" dirty="0">
                <a:ln>
                  <a:noFill/>
                </a:ln>
                <a:solidFill>
                  <a:schemeClr val="accent1">
                    <a:lumMod val="75000"/>
                  </a:schemeClr>
                </a:solidFill>
                <a:effectLst/>
                <a:uLnTx/>
                <a:uFillTx/>
                <a:latin typeface="Meiryo" charset="-128"/>
                <a:ea typeface="Meiryo" charset="-128"/>
                <a:cs typeface="Meiryo" charset="-128"/>
              </a:rPr>
              <a:t>認可</a:t>
            </a:r>
            <a:endParaRPr kumimoji="1" lang="en-US" altLang="ja-JP" sz="1800" b="0" i="0" u="none" strike="noStrike" kern="0" cap="none" spc="0" normalizeH="0" baseline="0" noProof="0" dirty="0">
              <a:ln>
                <a:noFill/>
              </a:ln>
              <a:solidFill>
                <a:schemeClr val="accent1">
                  <a:lumMod val="75000"/>
                </a:schemeClr>
              </a:solidFill>
              <a:effectLst/>
              <a:uLnTx/>
              <a:uFillTx/>
              <a:latin typeface="Meiryo" charset="-128"/>
              <a:ea typeface="Meiryo" charset="-128"/>
              <a:cs typeface="Meiryo" charset="-128"/>
            </a:endParaRPr>
          </a:p>
          <a:p>
            <a:pPr lvl="0" algn="ctr" defTabSz="914400">
              <a:defRPr/>
            </a:pPr>
            <a:r>
              <a:rPr lang="en-US" altLang="ja-JP" sz="800" kern="0" dirty="0">
                <a:solidFill>
                  <a:schemeClr val="accent1">
                    <a:lumMod val="75000"/>
                  </a:schemeClr>
                </a:solidFill>
                <a:latin typeface="Meiryo" charset="-128"/>
                <a:ea typeface="Meiryo" charset="-128"/>
                <a:cs typeface="Meiryo" charset="-128"/>
              </a:rPr>
              <a:t>Authorization</a:t>
            </a:r>
            <a:endParaRPr kumimoji="1" lang="ja-JP" altLang="en-US" sz="800" b="0" i="0" u="none" strike="noStrike" kern="0" cap="none" spc="0" normalizeH="0" baseline="0" noProof="0" dirty="0">
              <a:ln>
                <a:noFill/>
              </a:ln>
              <a:solidFill>
                <a:schemeClr val="accent1">
                  <a:lumMod val="75000"/>
                </a:schemeClr>
              </a:solidFill>
              <a:effectLst/>
              <a:uLnTx/>
              <a:uFillTx/>
              <a:latin typeface="Meiryo" charset="-128"/>
              <a:ea typeface="Meiryo" charset="-128"/>
              <a:cs typeface="Meiryo" charset="-128"/>
            </a:endParaRPr>
          </a:p>
        </p:txBody>
      </p:sp>
      <p:sp>
        <p:nvSpPr>
          <p:cNvPr id="9" name="テキスト ボックス 8">
            <a:extLst>
              <a:ext uri="{FF2B5EF4-FFF2-40B4-BE49-F238E27FC236}">
                <a16:creationId xmlns:a16="http://schemas.microsoft.com/office/drawing/2014/main" id="{B678ECB6-C910-8BCC-DC06-7494B7830413}"/>
              </a:ext>
            </a:extLst>
          </p:cNvPr>
          <p:cNvSpPr txBox="1"/>
          <p:nvPr/>
        </p:nvSpPr>
        <p:spPr>
          <a:xfrm>
            <a:off x="4018002" y="3549901"/>
            <a:ext cx="1107996" cy="492443"/>
          </a:xfrm>
          <a:prstGeom prst="rect">
            <a:avLst/>
          </a:prstGeom>
          <a:noFill/>
          <a:effectLst/>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1800" b="0" i="0" u="none" strike="noStrike" kern="0" cap="none" spc="0" normalizeH="0" baseline="0" noProof="0" dirty="0">
                <a:ln>
                  <a:noFill/>
                </a:ln>
                <a:solidFill>
                  <a:prstClr val="white"/>
                </a:solidFill>
                <a:effectLst/>
                <a:uLnTx/>
                <a:uFillTx/>
                <a:latin typeface="Meiryo" charset="-128"/>
                <a:ea typeface="Meiryo" charset="-128"/>
                <a:cs typeface="Meiryo" charset="-128"/>
              </a:rPr>
              <a:t>説明責任</a:t>
            </a:r>
            <a:endParaRPr kumimoji="1" lang="en-US" altLang="ja-JP" sz="1800" b="0" i="0" u="none" strike="noStrike" kern="0" cap="none" spc="0" normalizeH="0" baseline="0" noProof="0" dirty="0">
              <a:ln>
                <a:noFill/>
              </a:ln>
              <a:solidFill>
                <a:prstClr val="white"/>
              </a:solidFill>
              <a:effectLst/>
              <a:uLnTx/>
              <a:uFillTx/>
              <a:latin typeface="Meiryo" charset="-128"/>
              <a:ea typeface="Meiryo" charset="-128"/>
              <a:cs typeface="Meiryo" charset="-128"/>
            </a:endParaRPr>
          </a:p>
          <a:p>
            <a:pPr marL="0" marR="0" lvl="0" indent="0" algn="ctr" defTabSz="914400" eaLnBrk="1" fontAlgn="auto" latinLnBrk="0" hangingPunct="1">
              <a:lnSpc>
                <a:spcPct val="100000"/>
              </a:lnSpc>
              <a:spcBef>
                <a:spcPts val="0"/>
              </a:spcBef>
              <a:spcAft>
                <a:spcPts val="0"/>
              </a:spcAft>
              <a:buClrTx/>
              <a:buSzTx/>
              <a:buFontTx/>
              <a:buNone/>
              <a:tabLst/>
              <a:defRPr/>
            </a:pPr>
            <a:r>
              <a:rPr lang="en-US" altLang="ja-JP" sz="800" kern="0" dirty="0">
                <a:solidFill>
                  <a:prstClr val="white"/>
                </a:solidFill>
                <a:latin typeface="Meiryo" charset="-128"/>
                <a:ea typeface="Meiryo" charset="-128"/>
                <a:cs typeface="Meiryo" charset="-128"/>
              </a:rPr>
              <a:t>Accountability</a:t>
            </a:r>
            <a:endParaRPr kumimoji="1" lang="ja-JP" altLang="en-US" sz="800" b="0" i="0" u="none" strike="noStrike" kern="0" cap="none" spc="0" normalizeH="0" baseline="0" noProof="0" dirty="0">
              <a:ln>
                <a:noFill/>
              </a:ln>
              <a:solidFill>
                <a:prstClr val="white"/>
              </a:solidFill>
              <a:effectLst/>
              <a:uLnTx/>
              <a:uFillTx/>
              <a:latin typeface="Meiryo" charset="-128"/>
              <a:ea typeface="Meiryo" charset="-128"/>
              <a:cs typeface="Meiryo" charset="-128"/>
            </a:endParaRPr>
          </a:p>
        </p:txBody>
      </p:sp>
      <p:grpSp>
        <p:nvGrpSpPr>
          <p:cNvPr id="10" name="図形グループ 9">
            <a:extLst>
              <a:ext uri="{FF2B5EF4-FFF2-40B4-BE49-F238E27FC236}">
                <a16:creationId xmlns:a16="http://schemas.microsoft.com/office/drawing/2014/main" id="{34E77D41-9915-1423-2443-2F18E1B88524}"/>
              </a:ext>
            </a:extLst>
          </p:cNvPr>
          <p:cNvGrpSpPr/>
          <p:nvPr/>
        </p:nvGrpSpPr>
        <p:grpSpPr>
          <a:xfrm>
            <a:off x="1136670" y="1550160"/>
            <a:ext cx="1459838" cy="1074375"/>
            <a:chOff x="967410" y="1417983"/>
            <a:chExt cx="1868556" cy="1375173"/>
          </a:xfrm>
          <a:solidFill>
            <a:schemeClr val="accent1"/>
          </a:solidFill>
          <a:effectLst>
            <a:outerShdw blurRad="50800" dist="38100" dir="2700000" algn="tl" rotWithShape="0">
              <a:prstClr val="black">
                <a:alpha val="40000"/>
              </a:prstClr>
            </a:outerShdw>
          </a:effectLst>
        </p:grpSpPr>
        <p:sp>
          <p:nvSpPr>
            <p:cNvPr id="24" name="角丸四角形 23">
              <a:extLst>
                <a:ext uri="{FF2B5EF4-FFF2-40B4-BE49-F238E27FC236}">
                  <a16:creationId xmlns:a16="http://schemas.microsoft.com/office/drawing/2014/main" id="{7A36E23D-8AAF-9816-8B49-F25818FA6377}"/>
                </a:ext>
              </a:extLst>
            </p:cNvPr>
            <p:cNvSpPr/>
            <p:nvPr/>
          </p:nvSpPr>
          <p:spPr>
            <a:xfrm>
              <a:off x="967410" y="1417983"/>
              <a:ext cx="1868556" cy="1375173"/>
            </a:xfrm>
            <a:prstGeom prst="roundRect">
              <a:avLst/>
            </a:prstGeom>
            <a:grpFill/>
            <a:ln w="1905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a:ln>
                  <a:noFill/>
                </a:ln>
                <a:solidFill>
                  <a:prstClr val="white"/>
                </a:solidFill>
                <a:effectLst/>
                <a:uLnTx/>
                <a:uFillTx/>
                <a:latin typeface="Impact" panose="020B0806030902050204"/>
                <a:ea typeface="ＭＳ Ｐゴシック" charset="-128"/>
                <a:cs typeface=""/>
              </a:endParaRPr>
            </a:p>
          </p:txBody>
        </p:sp>
        <p:sp>
          <p:nvSpPr>
            <p:cNvPr id="25" name="正方形/長方形 24">
              <a:extLst>
                <a:ext uri="{FF2B5EF4-FFF2-40B4-BE49-F238E27FC236}">
                  <a16:creationId xmlns:a16="http://schemas.microsoft.com/office/drawing/2014/main" id="{E3D8A533-C5D8-F2D2-8517-6656BEC3842E}"/>
                </a:ext>
              </a:extLst>
            </p:cNvPr>
            <p:cNvSpPr/>
            <p:nvPr/>
          </p:nvSpPr>
          <p:spPr>
            <a:xfrm>
              <a:off x="967410" y="1749287"/>
              <a:ext cx="1868556" cy="159026"/>
            </a:xfrm>
            <a:prstGeom prst="rect">
              <a:avLst/>
            </a:prstGeom>
            <a:solidFill>
              <a:schemeClr val="bg1"/>
            </a:solidFill>
            <a:ln w="1905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a:ln>
                  <a:noFill/>
                </a:ln>
                <a:solidFill>
                  <a:prstClr val="white"/>
                </a:solidFill>
                <a:effectLst/>
                <a:uLnTx/>
                <a:uFillTx/>
                <a:latin typeface="Impact" panose="020B0806030902050204"/>
                <a:ea typeface="ＭＳ Ｐゴシック" charset="-128"/>
                <a:cs typeface=""/>
              </a:endParaRPr>
            </a:p>
          </p:txBody>
        </p:sp>
        <p:grpSp>
          <p:nvGrpSpPr>
            <p:cNvPr id="26" name="図形グループ 25">
              <a:extLst>
                <a:ext uri="{FF2B5EF4-FFF2-40B4-BE49-F238E27FC236}">
                  <a16:creationId xmlns:a16="http://schemas.microsoft.com/office/drawing/2014/main" id="{42734EB7-327F-67EA-B7C5-07BBF94A8B8F}"/>
                </a:ext>
              </a:extLst>
            </p:cNvPr>
            <p:cNvGrpSpPr/>
            <p:nvPr/>
          </p:nvGrpSpPr>
          <p:grpSpPr>
            <a:xfrm>
              <a:off x="2266121" y="2037587"/>
              <a:ext cx="353780" cy="546588"/>
              <a:chOff x="4280451" y="1708004"/>
              <a:chExt cx="702366" cy="1085152"/>
            </a:xfrm>
            <a:grpFill/>
          </p:grpSpPr>
          <p:sp>
            <p:nvSpPr>
              <p:cNvPr id="27" name="円/楕円 26">
                <a:extLst>
                  <a:ext uri="{FF2B5EF4-FFF2-40B4-BE49-F238E27FC236}">
                    <a16:creationId xmlns:a16="http://schemas.microsoft.com/office/drawing/2014/main" id="{84F54999-03E0-20F6-2E64-43A40EE4B705}"/>
                  </a:ext>
                </a:extLst>
              </p:cNvPr>
              <p:cNvSpPr/>
              <p:nvPr/>
            </p:nvSpPr>
            <p:spPr>
              <a:xfrm>
                <a:off x="4280451" y="1708004"/>
                <a:ext cx="702365" cy="702365"/>
              </a:xfrm>
              <a:prstGeom prst="ellipse">
                <a:avLst/>
              </a:prstGeom>
              <a:solidFill>
                <a:schemeClr val="bg1"/>
              </a:solidFill>
              <a:ln w="1905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a:ln>
                    <a:noFill/>
                  </a:ln>
                  <a:solidFill>
                    <a:prstClr val="white"/>
                  </a:solidFill>
                  <a:effectLst/>
                  <a:uLnTx/>
                  <a:uFillTx/>
                  <a:latin typeface="Impact" panose="020B0806030902050204"/>
                  <a:ea typeface="ＭＳ Ｐゴシック" charset="-128"/>
                  <a:cs typeface=""/>
                </a:endParaRPr>
              </a:p>
            </p:txBody>
          </p:sp>
          <p:sp>
            <p:nvSpPr>
              <p:cNvPr id="28" name="片側の 2 つの角を丸めた四角形 27">
                <a:extLst>
                  <a:ext uri="{FF2B5EF4-FFF2-40B4-BE49-F238E27FC236}">
                    <a16:creationId xmlns:a16="http://schemas.microsoft.com/office/drawing/2014/main" id="{16703104-13F8-DE8A-7E62-957FF8BD0BA2}"/>
                  </a:ext>
                </a:extLst>
              </p:cNvPr>
              <p:cNvSpPr/>
              <p:nvPr/>
            </p:nvSpPr>
            <p:spPr>
              <a:xfrm>
                <a:off x="4280452" y="2372139"/>
                <a:ext cx="702365" cy="421017"/>
              </a:xfrm>
              <a:prstGeom prst="round2SameRect">
                <a:avLst/>
              </a:prstGeom>
              <a:solidFill>
                <a:schemeClr val="bg1"/>
              </a:solidFill>
              <a:ln w="1905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a:ln>
                    <a:noFill/>
                  </a:ln>
                  <a:solidFill>
                    <a:prstClr val="white"/>
                  </a:solidFill>
                  <a:effectLst/>
                  <a:uLnTx/>
                  <a:uFillTx/>
                  <a:latin typeface="Impact" panose="020B0806030902050204"/>
                  <a:ea typeface="ＭＳ Ｐゴシック" charset="-128"/>
                  <a:cs typeface=""/>
                </a:endParaRPr>
              </a:p>
            </p:txBody>
          </p:sp>
        </p:grpSp>
      </p:grpSp>
      <p:grpSp>
        <p:nvGrpSpPr>
          <p:cNvPr id="11" name="図形グループ 10">
            <a:extLst>
              <a:ext uri="{FF2B5EF4-FFF2-40B4-BE49-F238E27FC236}">
                <a16:creationId xmlns:a16="http://schemas.microsoft.com/office/drawing/2014/main" id="{82C30E05-2C0D-35AA-0729-4ACD5234B2A7}"/>
              </a:ext>
            </a:extLst>
          </p:cNvPr>
          <p:cNvGrpSpPr/>
          <p:nvPr/>
        </p:nvGrpSpPr>
        <p:grpSpPr>
          <a:xfrm rot="18900000">
            <a:off x="4057754" y="1553005"/>
            <a:ext cx="667498" cy="1131610"/>
            <a:chOff x="3918611" y="1417983"/>
            <a:chExt cx="728870" cy="1323884"/>
          </a:xfrm>
          <a:solidFill>
            <a:schemeClr val="accent1"/>
          </a:solidFill>
          <a:effectLst>
            <a:outerShdw blurRad="50800" dist="38100" dir="2700000" algn="tl" rotWithShape="0">
              <a:prstClr val="black">
                <a:alpha val="40000"/>
              </a:prstClr>
            </a:outerShdw>
          </a:effectLst>
        </p:grpSpPr>
        <p:grpSp>
          <p:nvGrpSpPr>
            <p:cNvPr id="19" name="図形グループ 18">
              <a:extLst>
                <a:ext uri="{FF2B5EF4-FFF2-40B4-BE49-F238E27FC236}">
                  <a16:creationId xmlns:a16="http://schemas.microsoft.com/office/drawing/2014/main" id="{969E21D8-6947-54A4-ABA8-3425005205F9}"/>
                </a:ext>
              </a:extLst>
            </p:cNvPr>
            <p:cNvGrpSpPr/>
            <p:nvPr/>
          </p:nvGrpSpPr>
          <p:grpSpPr>
            <a:xfrm>
              <a:off x="3918611" y="1417983"/>
              <a:ext cx="728870" cy="728870"/>
              <a:chOff x="4267200" y="1656522"/>
              <a:chExt cx="940904" cy="940904"/>
            </a:xfrm>
            <a:grpFill/>
          </p:grpSpPr>
          <p:sp>
            <p:nvSpPr>
              <p:cNvPr id="22" name="円/楕円 21">
                <a:extLst>
                  <a:ext uri="{FF2B5EF4-FFF2-40B4-BE49-F238E27FC236}">
                    <a16:creationId xmlns:a16="http://schemas.microsoft.com/office/drawing/2014/main" id="{7DC21FE9-3BA0-577A-3D9A-0F311AE972CB}"/>
                  </a:ext>
                </a:extLst>
              </p:cNvPr>
              <p:cNvSpPr/>
              <p:nvPr/>
            </p:nvSpPr>
            <p:spPr>
              <a:xfrm>
                <a:off x="4267200" y="1656522"/>
                <a:ext cx="940904" cy="940904"/>
              </a:xfrm>
              <a:prstGeom prst="ellipse">
                <a:avLst/>
              </a:prstGeom>
              <a:grpFill/>
              <a:ln w="1905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a:ln>
                    <a:noFill/>
                  </a:ln>
                  <a:solidFill>
                    <a:prstClr val="white"/>
                  </a:solidFill>
                  <a:effectLst/>
                  <a:uLnTx/>
                  <a:uFillTx/>
                  <a:latin typeface="Impact" panose="020B0806030902050204"/>
                  <a:ea typeface="ＭＳ Ｐゴシック" charset="-128"/>
                  <a:cs typeface=""/>
                </a:endParaRPr>
              </a:p>
            </p:txBody>
          </p:sp>
          <p:sp>
            <p:nvSpPr>
              <p:cNvPr id="23" name="円/楕円 22">
                <a:extLst>
                  <a:ext uri="{FF2B5EF4-FFF2-40B4-BE49-F238E27FC236}">
                    <a16:creationId xmlns:a16="http://schemas.microsoft.com/office/drawing/2014/main" id="{36C51A8D-860A-9AFB-025E-F03FDC799C40}"/>
                  </a:ext>
                </a:extLst>
              </p:cNvPr>
              <p:cNvSpPr/>
              <p:nvPr/>
            </p:nvSpPr>
            <p:spPr>
              <a:xfrm>
                <a:off x="4456058" y="1845380"/>
                <a:ext cx="563188" cy="563188"/>
              </a:xfrm>
              <a:prstGeom prst="ellipse">
                <a:avLst/>
              </a:prstGeom>
              <a:solidFill>
                <a:schemeClr val="bg1"/>
              </a:solidFill>
              <a:ln w="1905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a:ln>
                    <a:noFill/>
                  </a:ln>
                  <a:solidFill>
                    <a:prstClr val="white"/>
                  </a:solidFill>
                  <a:effectLst/>
                  <a:uLnTx/>
                  <a:uFillTx/>
                  <a:latin typeface="Impact" panose="020B0806030902050204"/>
                  <a:ea typeface="ＭＳ Ｐゴシック" charset="-128"/>
                  <a:cs typeface=""/>
                </a:endParaRPr>
              </a:p>
            </p:txBody>
          </p:sp>
        </p:grpSp>
        <p:sp>
          <p:nvSpPr>
            <p:cNvPr id="20" name="L 字 19">
              <a:extLst>
                <a:ext uri="{FF2B5EF4-FFF2-40B4-BE49-F238E27FC236}">
                  <a16:creationId xmlns:a16="http://schemas.microsoft.com/office/drawing/2014/main" id="{A57E9EC3-FB22-3ACA-D1FB-27ED64242A25}"/>
                </a:ext>
              </a:extLst>
            </p:cNvPr>
            <p:cNvSpPr/>
            <p:nvPr/>
          </p:nvSpPr>
          <p:spPr>
            <a:xfrm>
              <a:off x="4190280" y="2040865"/>
              <a:ext cx="366506" cy="701002"/>
            </a:xfrm>
            <a:prstGeom prst="corner">
              <a:avLst/>
            </a:prstGeom>
            <a:grpFill/>
            <a:ln w="1905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a:ln>
                  <a:noFill/>
                </a:ln>
                <a:solidFill>
                  <a:prstClr val="white"/>
                </a:solidFill>
                <a:effectLst/>
                <a:uLnTx/>
                <a:uFillTx/>
                <a:latin typeface="Impact" panose="020B0806030902050204"/>
                <a:ea typeface="ＭＳ Ｐゴシック" charset="-128"/>
                <a:cs typeface=""/>
              </a:endParaRPr>
            </a:p>
          </p:txBody>
        </p:sp>
        <p:sp>
          <p:nvSpPr>
            <p:cNvPr id="21" name="正方形/長方形 20">
              <a:extLst>
                <a:ext uri="{FF2B5EF4-FFF2-40B4-BE49-F238E27FC236}">
                  <a16:creationId xmlns:a16="http://schemas.microsoft.com/office/drawing/2014/main" id="{97144149-18B4-8BB8-79F5-3355ED53BF7E}"/>
                </a:ext>
              </a:extLst>
            </p:cNvPr>
            <p:cNvSpPr/>
            <p:nvPr/>
          </p:nvSpPr>
          <p:spPr>
            <a:xfrm>
              <a:off x="4283046" y="2267484"/>
              <a:ext cx="273740" cy="157634"/>
            </a:xfrm>
            <a:prstGeom prst="rect">
              <a:avLst/>
            </a:prstGeom>
            <a:grpFill/>
            <a:ln w="1905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a:ln>
                  <a:noFill/>
                </a:ln>
                <a:solidFill>
                  <a:prstClr val="white"/>
                </a:solidFill>
                <a:effectLst/>
                <a:uLnTx/>
                <a:uFillTx/>
                <a:latin typeface="Impact" panose="020B0806030902050204"/>
                <a:ea typeface="ＭＳ Ｐゴシック" charset="-128"/>
                <a:cs typeface=""/>
              </a:endParaRPr>
            </a:p>
          </p:txBody>
        </p:sp>
      </p:grpSp>
      <p:grpSp>
        <p:nvGrpSpPr>
          <p:cNvPr id="12" name="図形グループ 11">
            <a:extLst>
              <a:ext uri="{FF2B5EF4-FFF2-40B4-BE49-F238E27FC236}">
                <a16:creationId xmlns:a16="http://schemas.microsoft.com/office/drawing/2014/main" id="{D51B732E-3FD3-19DC-9822-F2D2F28D7597}"/>
              </a:ext>
            </a:extLst>
          </p:cNvPr>
          <p:cNvGrpSpPr/>
          <p:nvPr/>
        </p:nvGrpSpPr>
        <p:grpSpPr>
          <a:xfrm>
            <a:off x="6196103" y="1366361"/>
            <a:ext cx="1647665" cy="1212607"/>
            <a:chOff x="6001795" y="1364974"/>
            <a:chExt cx="1868556" cy="1375173"/>
          </a:xfrm>
          <a:solidFill>
            <a:schemeClr val="accent1"/>
          </a:solidFill>
          <a:effectLst>
            <a:outerShdw blurRad="50800" dist="38100" dir="2700000" algn="tl" rotWithShape="0">
              <a:prstClr val="black">
                <a:alpha val="40000"/>
              </a:prstClr>
            </a:outerShdw>
          </a:effectLst>
        </p:grpSpPr>
        <p:sp>
          <p:nvSpPr>
            <p:cNvPr id="17" name="正方形/長方形 16">
              <a:extLst>
                <a:ext uri="{FF2B5EF4-FFF2-40B4-BE49-F238E27FC236}">
                  <a16:creationId xmlns:a16="http://schemas.microsoft.com/office/drawing/2014/main" id="{9A6FF608-4348-4A6B-C94E-C83B1E664248}"/>
                </a:ext>
              </a:extLst>
            </p:cNvPr>
            <p:cNvSpPr/>
            <p:nvPr/>
          </p:nvSpPr>
          <p:spPr>
            <a:xfrm>
              <a:off x="6001795" y="1364974"/>
              <a:ext cx="1868556" cy="1375173"/>
            </a:xfrm>
            <a:prstGeom prst="rect">
              <a:avLst/>
            </a:prstGeom>
            <a:grpFill/>
            <a:ln w="381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a:ln>
                  <a:noFill/>
                </a:ln>
                <a:solidFill>
                  <a:prstClr val="white"/>
                </a:solidFill>
                <a:effectLst/>
                <a:uLnTx/>
                <a:uFillTx/>
                <a:latin typeface="Impact" panose="020B0806030902050204"/>
                <a:ea typeface="ＭＳ Ｐゴシック" charset="-128"/>
                <a:cs typeface=""/>
              </a:endParaRPr>
            </a:p>
          </p:txBody>
        </p:sp>
        <p:sp>
          <p:nvSpPr>
            <p:cNvPr id="18" name="テキスト ボックス 17">
              <a:extLst>
                <a:ext uri="{FF2B5EF4-FFF2-40B4-BE49-F238E27FC236}">
                  <a16:creationId xmlns:a16="http://schemas.microsoft.com/office/drawing/2014/main" id="{3320B3E7-72BA-AA5E-D095-B78474CBE8EF}"/>
                </a:ext>
              </a:extLst>
            </p:cNvPr>
            <p:cNvSpPr txBox="1"/>
            <p:nvPr/>
          </p:nvSpPr>
          <p:spPr>
            <a:xfrm flipH="1">
              <a:off x="6164212" y="1484696"/>
              <a:ext cx="1529327" cy="1151826"/>
            </a:xfrm>
            <a:prstGeom prst="rect">
              <a:avLst/>
            </a:prstGeom>
            <a:grp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2000" b="1" i="0" u="none" strike="noStrike" kern="0" cap="none" spc="0" normalizeH="0" baseline="0" noProof="0" dirty="0">
                  <a:ln>
                    <a:noFill/>
                  </a:ln>
                  <a:solidFill>
                    <a:schemeClr val="bg1"/>
                  </a:solidFill>
                  <a:effectLst/>
                  <a:uLnTx/>
                  <a:uFillTx/>
                  <a:latin typeface="ＭＳ Ｐゴシック" charset="-128"/>
                </a:rPr>
                <a:t>R</a:t>
              </a:r>
              <a:r>
                <a:rPr kumimoji="0" lang="en-US" altLang="ja-JP" sz="2000" b="1" i="0" u="none" strike="noStrike" kern="0" cap="none" spc="0" normalizeH="0" baseline="0" noProof="0" dirty="0">
                  <a:ln>
                    <a:noFill/>
                  </a:ln>
                  <a:solidFill>
                    <a:schemeClr val="bg1"/>
                  </a:solidFill>
                  <a:effectLst/>
                  <a:uLnTx/>
                  <a:uFillTx/>
                  <a:latin typeface="ＭＳ Ｐゴシック" charset="-128"/>
                </a:rPr>
                <a:t> </a:t>
              </a:r>
              <a:r>
                <a:rPr kumimoji="1" lang="en-US" altLang="ja-JP" sz="2000" b="1" i="0" u="none" strike="noStrike" kern="0" cap="none" spc="0" normalizeH="0" baseline="0" noProof="0" dirty="0">
                  <a:ln>
                    <a:noFill/>
                  </a:ln>
                  <a:solidFill>
                    <a:schemeClr val="bg1"/>
                  </a:solidFill>
                  <a:effectLst/>
                  <a:uLnTx/>
                  <a:uFillTx/>
                  <a:latin typeface="ＭＳ Ｐゴシック" charset="-128"/>
                </a:rPr>
                <a:t>------</a:t>
              </a:r>
            </a:p>
            <a:p>
              <a:pPr marL="0" marR="0" lvl="0" indent="0" defTabSz="914400" eaLnBrk="1" fontAlgn="auto" latinLnBrk="0" hangingPunct="1">
                <a:lnSpc>
                  <a:spcPct val="100000"/>
                </a:lnSpc>
                <a:spcBef>
                  <a:spcPts val="0"/>
                </a:spcBef>
                <a:spcAft>
                  <a:spcPts val="0"/>
                </a:spcAft>
                <a:buClrTx/>
                <a:buSzTx/>
                <a:buFontTx/>
                <a:buNone/>
                <a:tabLst/>
                <a:defRPr/>
              </a:pPr>
              <a:r>
                <a:rPr kumimoji="0" lang="en-US" altLang="ja-JP" sz="2000" b="1" i="0" u="none" strike="noStrike" kern="0" cap="none" spc="0" normalizeH="0" baseline="0" noProof="0" dirty="0">
                  <a:ln>
                    <a:noFill/>
                  </a:ln>
                  <a:solidFill>
                    <a:schemeClr val="bg1"/>
                  </a:solidFill>
                  <a:effectLst/>
                  <a:uLnTx/>
                  <a:uFillTx/>
                  <a:latin typeface="ＭＳ Ｐゴシック" charset="-128"/>
                </a:rPr>
                <a:t>W ------</a:t>
              </a:r>
            </a:p>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2000" b="1" i="0" u="none" strike="noStrike" kern="0" cap="none" spc="0" normalizeH="0" baseline="0" noProof="0" dirty="0">
                  <a:ln>
                    <a:noFill/>
                  </a:ln>
                  <a:solidFill>
                    <a:schemeClr val="bg1"/>
                  </a:solidFill>
                  <a:effectLst/>
                  <a:uLnTx/>
                  <a:uFillTx/>
                  <a:latin typeface="ＭＳ Ｐゴシック" charset="-128"/>
                </a:rPr>
                <a:t>X ------</a:t>
              </a:r>
              <a:endParaRPr kumimoji="1" lang="ja-JP" altLang="en-US" sz="2000" b="1" i="0" u="none" strike="noStrike" kern="0" cap="none" spc="0" normalizeH="0" baseline="0" noProof="0" dirty="0">
                <a:ln>
                  <a:noFill/>
                </a:ln>
                <a:solidFill>
                  <a:schemeClr val="bg1"/>
                </a:solidFill>
                <a:effectLst/>
                <a:uLnTx/>
                <a:uFillTx/>
                <a:latin typeface="ＭＳ Ｐゴシック" charset="-128"/>
              </a:endParaRPr>
            </a:p>
          </p:txBody>
        </p:sp>
      </p:grpSp>
      <p:cxnSp>
        <p:nvCxnSpPr>
          <p:cNvPr id="13" name="直線矢印コネクタ 12">
            <a:extLst>
              <a:ext uri="{FF2B5EF4-FFF2-40B4-BE49-F238E27FC236}">
                <a16:creationId xmlns:a16="http://schemas.microsoft.com/office/drawing/2014/main" id="{EF21165F-23BF-E8F9-D60D-868B3406EA41}"/>
              </a:ext>
            </a:extLst>
          </p:cNvPr>
          <p:cNvCxnSpPr/>
          <p:nvPr/>
        </p:nvCxnSpPr>
        <p:spPr>
          <a:xfrm>
            <a:off x="2852881" y="2087347"/>
            <a:ext cx="692207" cy="0"/>
          </a:xfrm>
          <a:prstGeom prst="straightConnector1">
            <a:avLst/>
          </a:prstGeom>
          <a:solidFill>
            <a:schemeClr val="accent1"/>
          </a:solidFill>
          <a:ln w="57150" cap="flat" cmpd="sng" algn="ctr">
            <a:solidFill>
              <a:schemeClr val="accent3">
                <a:lumMod val="75000"/>
              </a:schemeClr>
            </a:solidFill>
            <a:prstDash val="solid"/>
            <a:tailEnd type="triangle"/>
          </a:ln>
          <a:effectLst>
            <a:outerShdw blurRad="50800" dist="38100" dir="2700000" algn="tl" rotWithShape="0">
              <a:prstClr val="black">
                <a:alpha val="40000"/>
              </a:prstClr>
            </a:outerShdw>
          </a:effectLst>
        </p:spPr>
      </p:cxnSp>
      <p:cxnSp>
        <p:nvCxnSpPr>
          <p:cNvPr id="14" name="直線矢印コネクタ 13">
            <a:extLst>
              <a:ext uri="{FF2B5EF4-FFF2-40B4-BE49-F238E27FC236}">
                <a16:creationId xmlns:a16="http://schemas.microsoft.com/office/drawing/2014/main" id="{09635094-9FA4-00DD-6CDF-3076C0FA3489}"/>
              </a:ext>
            </a:extLst>
          </p:cNvPr>
          <p:cNvCxnSpPr/>
          <p:nvPr/>
        </p:nvCxnSpPr>
        <p:spPr>
          <a:xfrm>
            <a:off x="5326880" y="2087347"/>
            <a:ext cx="692207" cy="0"/>
          </a:xfrm>
          <a:prstGeom prst="straightConnector1">
            <a:avLst/>
          </a:prstGeom>
          <a:solidFill>
            <a:schemeClr val="accent1"/>
          </a:solidFill>
          <a:ln w="57150" cap="flat" cmpd="sng" algn="ctr">
            <a:solidFill>
              <a:schemeClr val="accent3">
                <a:lumMod val="75000"/>
              </a:schemeClr>
            </a:solidFill>
            <a:prstDash val="solid"/>
            <a:tailEnd type="triangle"/>
          </a:ln>
          <a:effectLst>
            <a:outerShdw blurRad="50800" dist="38100" dir="2700000" algn="tl" rotWithShape="0">
              <a:prstClr val="black">
                <a:alpha val="40000"/>
              </a:prstClr>
            </a:outerShdw>
          </a:effectLst>
        </p:spPr>
      </p:cxnSp>
      <p:cxnSp>
        <p:nvCxnSpPr>
          <p:cNvPr id="15" name="直線矢印コネクタ 14">
            <a:extLst>
              <a:ext uri="{FF2B5EF4-FFF2-40B4-BE49-F238E27FC236}">
                <a16:creationId xmlns:a16="http://schemas.microsoft.com/office/drawing/2014/main" id="{DC8E1DD9-8744-6C80-B636-B40C5F364684}"/>
              </a:ext>
            </a:extLst>
          </p:cNvPr>
          <p:cNvCxnSpPr/>
          <p:nvPr/>
        </p:nvCxnSpPr>
        <p:spPr>
          <a:xfrm flipH="1">
            <a:off x="3167270" y="2527693"/>
            <a:ext cx="5490" cy="908066"/>
          </a:xfrm>
          <a:prstGeom prst="straightConnector1">
            <a:avLst/>
          </a:prstGeom>
          <a:solidFill>
            <a:schemeClr val="accent1"/>
          </a:solidFill>
          <a:ln w="57150" cap="flat" cmpd="sng" algn="ctr">
            <a:solidFill>
              <a:schemeClr val="accent6">
                <a:lumMod val="75000"/>
              </a:schemeClr>
            </a:solidFill>
            <a:prstDash val="sysDash"/>
            <a:tailEnd type="triangle"/>
          </a:ln>
          <a:effectLst>
            <a:outerShdw blurRad="50800" dist="38100" dir="2700000" algn="tl" rotWithShape="0">
              <a:prstClr val="black">
                <a:alpha val="40000"/>
              </a:prstClr>
            </a:outerShdw>
          </a:effectLst>
        </p:spPr>
      </p:cxnSp>
      <p:cxnSp>
        <p:nvCxnSpPr>
          <p:cNvPr id="16" name="直線矢印コネクタ 15">
            <a:extLst>
              <a:ext uri="{FF2B5EF4-FFF2-40B4-BE49-F238E27FC236}">
                <a16:creationId xmlns:a16="http://schemas.microsoft.com/office/drawing/2014/main" id="{5C6AA94D-CF69-54C1-A912-8648AB23C864}"/>
              </a:ext>
            </a:extLst>
          </p:cNvPr>
          <p:cNvCxnSpPr/>
          <p:nvPr/>
        </p:nvCxnSpPr>
        <p:spPr>
          <a:xfrm flipH="1">
            <a:off x="5645426" y="2578968"/>
            <a:ext cx="6074" cy="856791"/>
          </a:xfrm>
          <a:prstGeom prst="straightConnector1">
            <a:avLst/>
          </a:prstGeom>
          <a:solidFill>
            <a:schemeClr val="accent1"/>
          </a:solidFill>
          <a:ln w="57150" cap="flat" cmpd="sng" algn="ctr">
            <a:solidFill>
              <a:schemeClr val="accent6">
                <a:lumMod val="75000"/>
              </a:schemeClr>
            </a:solidFill>
            <a:prstDash val="sysDash"/>
            <a:tailEnd type="triangle"/>
          </a:ln>
          <a:effectLst>
            <a:outerShdw blurRad="50800" dist="38100" dir="2700000" algn="tl" rotWithShape="0">
              <a:prstClr val="black">
                <a:alpha val="40000"/>
              </a:prstClr>
            </a:outerShdw>
          </a:effectLst>
        </p:spPr>
      </p:cxnSp>
      <p:sp>
        <p:nvSpPr>
          <p:cNvPr id="29" name="テキスト ボックス 28">
            <a:extLst>
              <a:ext uri="{FF2B5EF4-FFF2-40B4-BE49-F238E27FC236}">
                <a16:creationId xmlns:a16="http://schemas.microsoft.com/office/drawing/2014/main" id="{7794884D-EBF9-1DE1-31D0-6FBAEFC54704}"/>
              </a:ext>
            </a:extLst>
          </p:cNvPr>
          <p:cNvSpPr txBox="1"/>
          <p:nvPr/>
        </p:nvSpPr>
        <p:spPr>
          <a:xfrm>
            <a:off x="676354" y="4201130"/>
            <a:ext cx="7791292" cy="2369880"/>
          </a:xfrm>
          <a:prstGeom prst="rect">
            <a:avLst/>
          </a:prstGeom>
          <a:noFill/>
        </p:spPr>
        <p:txBody>
          <a:bodyPr wrap="square" rtlCol="0">
            <a:spAutoFit/>
          </a:bodyPr>
          <a:lstStyle/>
          <a:p>
            <a:pPr>
              <a:lnSpc>
                <a:spcPct val="150000"/>
              </a:lnSpc>
            </a:pPr>
            <a:r>
              <a:rPr lang="ja-JP" altLang="en-US" sz="1600" b="1" dirty="0">
                <a:solidFill>
                  <a:srgbClr val="0070C0"/>
                </a:solidFill>
                <a:latin typeface="Meiryo" charset="-128"/>
                <a:ea typeface="Meiryo" charset="-128"/>
                <a:cs typeface="Meiryo" charset="-128"/>
              </a:rPr>
              <a:t>識別</a:t>
            </a:r>
            <a:r>
              <a:rPr lang="ja-JP" altLang="en-US" sz="1200" dirty="0">
                <a:solidFill>
                  <a:srgbClr val="0070C0"/>
                </a:solidFill>
                <a:latin typeface="Meiryo" charset="-128"/>
                <a:ea typeface="Meiryo" charset="-128"/>
                <a:cs typeface="Meiryo" charset="-128"/>
              </a:rPr>
              <a:t>：ユーザーを識別できるようにそれぞれに固有のユーザーアカウント（</a:t>
            </a:r>
            <a:r>
              <a:rPr lang="en-US" altLang="ja-JP" sz="1200" dirty="0">
                <a:solidFill>
                  <a:srgbClr val="0070C0"/>
                </a:solidFill>
                <a:latin typeface="Meiryo" charset="-128"/>
                <a:ea typeface="Meiryo" charset="-128"/>
                <a:cs typeface="Meiryo" charset="-128"/>
              </a:rPr>
              <a:t>ID</a:t>
            </a:r>
            <a:r>
              <a:rPr lang="ja-JP" altLang="en-US" sz="1200" dirty="0">
                <a:solidFill>
                  <a:srgbClr val="0070C0"/>
                </a:solidFill>
                <a:latin typeface="Meiryo" charset="-128"/>
                <a:ea typeface="Meiryo" charset="-128"/>
                <a:cs typeface="Meiryo" charset="-128"/>
              </a:rPr>
              <a:t>）を割り当てる。例えば社員番号やメールアドレスなど。</a:t>
            </a:r>
            <a:endParaRPr kumimoji="1" lang="ja-JP" altLang="en-US" sz="1200" dirty="0">
              <a:solidFill>
                <a:srgbClr val="0070C0"/>
              </a:solidFill>
              <a:latin typeface="Meiryo" charset="-128"/>
              <a:ea typeface="Meiryo" charset="-128"/>
              <a:cs typeface="Meiryo" charset="-128"/>
            </a:endParaRPr>
          </a:p>
          <a:p>
            <a:pPr>
              <a:lnSpc>
                <a:spcPct val="150000"/>
              </a:lnSpc>
            </a:pPr>
            <a:r>
              <a:rPr lang="ja-JP" altLang="en-US" sz="1600" b="1" dirty="0">
                <a:solidFill>
                  <a:srgbClr val="0070C0"/>
                </a:solidFill>
                <a:latin typeface="Meiryo" charset="-128"/>
                <a:ea typeface="Meiryo" charset="-128"/>
                <a:cs typeface="Meiryo" charset="-128"/>
              </a:rPr>
              <a:t>認証</a:t>
            </a:r>
            <a:r>
              <a:rPr lang="ja-JP" altLang="en-US" sz="1200" dirty="0">
                <a:solidFill>
                  <a:srgbClr val="0070C0"/>
                </a:solidFill>
                <a:latin typeface="Meiryo" charset="-128"/>
                <a:ea typeface="Meiryo" charset="-128"/>
                <a:cs typeface="Meiryo" charset="-128"/>
              </a:rPr>
              <a:t>：そのユーザーが本人であることを確認する。一般的な運用では、そのユーザーしか</a:t>
            </a:r>
            <a:r>
              <a:rPr lang="ja-JP" altLang="en-US" sz="1200">
                <a:solidFill>
                  <a:srgbClr val="0070C0"/>
                </a:solidFill>
                <a:latin typeface="Meiryo" charset="-128"/>
                <a:ea typeface="Meiryo" charset="-128"/>
                <a:cs typeface="Meiryo" charset="-128"/>
              </a:rPr>
              <a:t>知りえないパスワードや本人しか持っていない指紋による認証など。</a:t>
            </a:r>
            <a:endParaRPr lang="en-US" altLang="ja-JP" sz="1200" dirty="0">
              <a:solidFill>
                <a:srgbClr val="0070C0"/>
              </a:solidFill>
              <a:latin typeface="Meiryo" charset="-128"/>
              <a:ea typeface="Meiryo" charset="-128"/>
              <a:cs typeface="Meiryo" charset="-128"/>
            </a:endParaRPr>
          </a:p>
          <a:p>
            <a:pPr>
              <a:lnSpc>
                <a:spcPct val="150000"/>
              </a:lnSpc>
            </a:pPr>
            <a:r>
              <a:rPr lang="ja-JP" altLang="en-US" sz="1600" b="1" dirty="0">
                <a:solidFill>
                  <a:srgbClr val="0070C0"/>
                </a:solidFill>
                <a:latin typeface="Meiryo" charset="-128"/>
                <a:ea typeface="Meiryo" charset="-128"/>
                <a:cs typeface="Meiryo" charset="-128"/>
              </a:rPr>
              <a:t>認可</a:t>
            </a:r>
            <a:r>
              <a:rPr lang="ja-JP" altLang="en-US" sz="1200" dirty="0">
                <a:solidFill>
                  <a:srgbClr val="0070C0"/>
                </a:solidFill>
                <a:latin typeface="Meiryo" charset="-128"/>
                <a:ea typeface="Meiryo" charset="-128"/>
                <a:cs typeface="Meiryo" charset="-128"/>
              </a:rPr>
              <a:t>：そのユーザーの属性に応じてアクセスできる</a:t>
            </a:r>
            <a:r>
              <a:rPr lang="ja-JP" altLang="en-US" sz="1200">
                <a:solidFill>
                  <a:srgbClr val="0070C0"/>
                </a:solidFill>
                <a:latin typeface="Meiryo" charset="-128"/>
                <a:ea typeface="Meiryo" charset="-128"/>
                <a:cs typeface="Meiryo" charset="-128"/>
              </a:rPr>
              <a:t>範囲を制限する</a:t>
            </a:r>
            <a:r>
              <a:rPr lang="ja-JP" altLang="en-US" sz="1200" dirty="0">
                <a:solidFill>
                  <a:srgbClr val="0070C0"/>
                </a:solidFill>
                <a:latin typeface="Meiryo" charset="-128"/>
                <a:ea typeface="Meiryo" charset="-128"/>
                <a:cs typeface="Meiryo" charset="-128"/>
              </a:rPr>
              <a:t>。たとえば、人事部のみアクセスできるファイルやフォルダーには人事部ユーザーだけがアクセスできるよう</a:t>
            </a:r>
            <a:r>
              <a:rPr lang="ja-JP" altLang="en-US" sz="1200">
                <a:solidFill>
                  <a:srgbClr val="0070C0"/>
                </a:solidFill>
                <a:latin typeface="Meiryo" charset="-128"/>
                <a:ea typeface="Meiryo" charset="-128"/>
                <a:cs typeface="Meiryo" charset="-128"/>
              </a:rPr>
              <a:t>にすることなど。</a:t>
            </a:r>
            <a:endParaRPr lang="en-US" altLang="ja-JP" sz="1200" dirty="0">
              <a:solidFill>
                <a:srgbClr val="0070C0"/>
              </a:solidFill>
              <a:latin typeface="Meiryo" charset="-128"/>
              <a:ea typeface="Meiryo" charset="-128"/>
              <a:cs typeface="Meiryo" charset="-128"/>
            </a:endParaRPr>
          </a:p>
          <a:p>
            <a:pPr>
              <a:lnSpc>
                <a:spcPct val="150000"/>
              </a:lnSpc>
            </a:pPr>
            <a:r>
              <a:rPr lang="ja-JP" altLang="en-US" sz="1600" b="1">
                <a:solidFill>
                  <a:srgbClr val="0070C0"/>
                </a:solidFill>
                <a:latin typeface="Meiryo" charset="-128"/>
                <a:ea typeface="Meiryo" charset="-128"/>
                <a:cs typeface="Meiryo" charset="-128"/>
              </a:rPr>
              <a:t>説明責任</a:t>
            </a:r>
            <a:r>
              <a:rPr lang="ja-JP" altLang="en-US" sz="1200">
                <a:solidFill>
                  <a:srgbClr val="0070C0"/>
                </a:solidFill>
                <a:latin typeface="Meiryo" charset="-128"/>
                <a:ea typeface="Meiryo" charset="-128"/>
                <a:cs typeface="Meiryo" charset="-128"/>
              </a:rPr>
              <a:t>：そのユーザーが、上記</a:t>
            </a:r>
            <a:r>
              <a:rPr lang="en-US" altLang="ja-JP" sz="1200" dirty="0">
                <a:solidFill>
                  <a:srgbClr val="0070C0"/>
                </a:solidFill>
                <a:latin typeface="Meiryo" charset="-128"/>
                <a:ea typeface="Meiryo" charset="-128"/>
                <a:cs typeface="Meiryo" charset="-128"/>
              </a:rPr>
              <a:t>3</a:t>
            </a:r>
            <a:r>
              <a:rPr lang="ja-JP" altLang="en-US" sz="1200">
                <a:solidFill>
                  <a:srgbClr val="0070C0"/>
                </a:solidFill>
                <a:latin typeface="Meiryo" charset="-128"/>
                <a:ea typeface="Meiryo" charset="-128"/>
                <a:cs typeface="Meiryo" charset="-128"/>
              </a:rPr>
              <a:t>つのフェーズを適切に実施したことを保証するための記録を取得する。</a:t>
            </a:r>
            <a:endParaRPr lang="en-US" altLang="ja-JP" sz="1200" dirty="0">
              <a:solidFill>
                <a:srgbClr val="0070C0"/>
              </a:solidFill>
              <a:latin typeface="Meiryo" charset="-128"/>
              <a:ea typeface="Meiryo" charset="-128"/>
              <a:cs typeface="Meiryo" charset="-128"/>
            </a:endParaRPr>
          </a:p>
        </p:txBody>
      </p:sp>
      <p:sp>
        <p:nvSpPr>
          <p:cNvPr id="38" name="テキスト ボックス 37">
            <a:extLst>
              <a:ext uri="{FF2B5EF4-FFF2-40B4-BE49-F238E27FC236}">
                <a16:creationId xmlns:a16="http://schemas.microsoft.com/office/drawing/2014/main" id="{4DF21C35-83AB-7885-620A-0E1864EBD58F}"/>
              </a:ext>
            </a:extLst>
          </p:cNvPr>
          <p:cNvSpPr txBox="1"/>
          <p:nvPr/>
        </p:nvSpPr>
        <p:spPr>
          <a:xfrm>
            <a:off x="3858441" y="865644"/>
            <a:ext cx="1415772" cy="461665"/>
          </a:xfrm>
          <a:prstGeom prst="rect">
            <a:avLst/>
          </a:prstGeom>
          <a:noFill/>
          <a:effectLst>
            <a:outerShdw blurRad="50800" dist="38100" dir="2700000" algn="tl" rotWithShape="0">
              <a:prstClr val="black">
                <a:alpha val="40000"/>
              </a:prstClr>
            </a:outerShdw>
          </a:effectLst>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2400" b="1" i="0" u="none" strike="noStrike" kern="0" cap="none" spc="0" normalizeH="0" baseline="0" noProof="0">
                <a:ln>
                  <a:noFill/>
                </a:ln>
                <a:solidFill>
                  <a:schemeClr val="accent1">
                    <a:lumMod val="75000"/>
                  </a:schemeClr>
                </a:solidFill>
                <a:effectLst/>
                <a:uLnTx/>
                <a:uFillTx/>
                <a:latin typeface="Meiryo" charset="-128"/>
                <a:ea typeface="Meiryo" charset="-128"/>
                <a:cs typeface="Meiryo" charset="-128"/>
              </a:rPr>
              <a:t>認証基盤</a:t>
            </a:r>
            <a:endParaRPr kumimoji="1" lang="ja-JP" altLang="en-US" sz="2400" b="1" i="0" u="none" strike="noStrike" kern="0" cap="none" spc="0" normalizeH="0" baseline="0" noProof="0" dirty="0">
              <a:ln>
                <a:noFill/>
              </a:ln>
              <a:solidFill>
                <a:schemeClr val="accent1">
                  <a:lumMod val="75000"/>
                </a:schemeClr>
              </a:solidFill>
              <a:effectLst/>
              <a:uLnTx/>
              <a:uFillTx/>
              <a:latin typeface="Meiryo" charset="-128"/>
              <a:ea typeface="Meiryo" charset="-128"/>
              <a:cs typeface="Meiryo" charset="-128"/>
            </a:endParaRPr>
          </a:p>
        </p:txBody>
      </p:sp>
    </p:spTree>
    <p:extLst>
      <p:ext uri="{BB962C8B-B14F-4D97-AF65-F5344CB8AC3E}">
        <p14:creationId xmlns:p14="http://schemas.microsoft.com/office/powerpoint/2010/main" val="1337041969"/>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3E76AD1-8AD2-E86D-79B6-B57495090CC6}"/>
            </a:ext>
          </a:extLst>
        </p:cNvPr>
        <p:cNvGrpSpPr/>
        <p:nvPr/>
      </p:nvGrpSpPr>
      <p:grpSpPr>
        <a:xfrm>
          <a:off x="0" y="0"/>
          <a:ext cx="0" cy="0"/>
          <a:chOff x="0" y="0"/>
          <a:chExt cx="0" cy="0"/>
        </a:xfrm>
      </p:grpSpPr>
      <p:sp>
        <p:nvSpPr>
          <p:cNvPr id="24" name="正方形/長方形 23">
            <a:extLst>
              <a:ext uri="{FF2B5EF4-FFF2-40B4-BE49-F238E27FC236}">
                <a16:creationId xmlns:a16="http://schemas.microsoft.com/office/drawing/2014/main" id="{B3579922-F9BA-123E-24E8-C45469993F35}"/>
              </a:ext>
            </a:extLst>
          </p:cNvPr>
          <p:cNvSpPr/>
          <p:nvPr/>
        </p:nvSpPr>
        <p:spPr>
          <a:xfrm>
            <a:off x="1344073" y="870861"/>
            <a:ext cx="1957752" cy="5647191"/>
          </a:xfrm>
          <a:prstGeom prst="rect">
            <a:avLst/>
          </a:prstGeom>
          <a:solidFill>
            <a:schemeClr val="accent3">
              <a:lumMod val="75000"/>
              <a:alpha val="84706"/>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正方形/長方形 24">
            <a:extLst>
              <a:ext uri="{FF2B5EF4-FFF2-40B4-BE49-F238E27FC236}">
                <a16:creationId xmlns:a16="http://schemas.microsoft.com/office/drawing/2014/main" id="{04B306D9-A9D3-48D1-C911-8F85470C580D}"/>
              </a:ext>
            </a:extLst>
          </p:cNvPr>
          <p:cNvSpPr/>
          <p:nvPr/>
        </p:nvSpPr>
        <p:spPr>
          <a:xfrm>
            <a:off x="3491755" y="870861"/>
            <a:ext cx="2986845" cy="5647191"/>
          </a:xfrm>
          <a:prstGeom prst="rect">
            <a:avLst/>
          </a:prstGeom>
          <a:solidFill>
            <a:schemeClr val="tx2">
              <a:lumMod val="60000"/>
              <a:lumOff val="40000"/>
              <a:alpha val="79608"/>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正方形/長方形 20">
            <a:extLst>
              <a:ext uri="{FF2B5EF4-FFF2-40B4-BE49-F238E27FC236}">
                <a16:creationId xmlns:a16="http://schemas.microsoft.com/office/drawing/2014/main" id="{8CD461B4-2E4A-D321-3E01-3239C7B67F28}"/>
              </a:ext>
            </a:extLst>
          </p:cNvPr>
          <p:cNvSpPr/>
          <p:nvPr/>
        </p:nvSpPr>
        <p:spPr>
          <a:xfrm>
            <a:off x="202362" y="1483323"/>
            <a:ext cx="6340205" cy="1219268"/>
          </a:xfrm>
          <a:prstGeom prst="rect">
            <a:avLst/>
          </a:prstGeom>
          <a:solidFill>
            <a:schemeClr val="accent6">
              <a:lumMod val="60000"/>
              <a:lumOff val="40000"/>
              <a:alpha val="53333"/>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22" name="正方形/長方形 21">
            <a:extLst>
              <a:ext uri="{FF2B5EF4-FFF2-40B4-BE49-F238E27FC236}">
                <a16:creationId xmlns:a16="http://schemas.microsoft.com/office/drawing/2014/main" id="{486498C1-4C77-E2FE-0649-D66E11A753AE}"/>
              </a:ext>
            </a:extLst>
          </p:cNvPr>
          <p:cNvSpPr/>
          <p:nvPr/>
        </p:nvSpPr>
        <p:spPr>
          <a:xfrm>
            <a:off x="202363" y="2804420"/>
            <a:ext cx="6340205" cy="1399126"/>
          </a:xfrm>
          <a:prstGeom prst="rect">
            <a:avLst/>
          </a:prstGeom>
          <a:solidFill>
            <a:schemeClr val="accent6">
              <a:lumMod val="60000"/>
              <a:lumOff val="40000"/>
              <a:alpha val="53333"/>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正方形/長方形 22">
            <a:extLst>
              <a:ext uri="{FF2B5EF4-FFF2-40B4-BE49-F238E27FC236}">
                <a16:creationId xmlns:a16="http://schemas.microsoft.com/office/drawing/2014/main" id="{E639CE44-7819-4035-C21E-C35BA1EA46DC}"/>
              </a:ext>
            </a:extLst>
          </p:cNvPr>
          <p:cNvSpPr/>
          <p:nvPr/>
        </p:nvSpPr>
        <p:spPr>
          <a:xfrm>
            <a:off x="202362" y="4303326"/>
            <a:ext cx="6340205" cy="2162791"/>
          </a:xfrm>
          <a:prstGeom prst="rect">
            <a:avLst/>
          </a:prstGeom>
          <a:solidFill>
            <a:schemeClr val="accent6">
              <a:lumMod val="60000"/>
              <a:lumOff val="40000"/>
              <a:alpha val="53333"/>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B5DABAB5-4CF3-3B9A-F9E3-DD4FFC5CC616}"/>
              </a:ext>
            </a:extLst>
          </p:cNvPr>
          <p:cNvSpPr>
            <a:spLocks noGrp="1"/>
          </p:cNvSpPr>
          <p:nvPr>
            <p:ph type="title"/>
          </p:nvPr>
        </p:nvSpPr>
        <p:spPr/>
        <p:txBody>
          <a:bodyPr/>
          <a:lstStyle/>
          <a:p>
            <a:r>
              <a:rPr kumimoji="1" lang="ja-JP" altLang="en-US"/>
              <a:t>認証方法と</a:t>
            </a:r>
            <a:r>
              <a:rPr lang="ja-JP" altLang="en-US"/>
              <a:t>多要素認証</a:t>
            </a:r>
            <a:endParaRPr kumimoji="1" lang="ja-JP" altLang="en-US" sz="2000"/>
          </a:p>
        </p:txBody>
      </p:sp>
      <p:sp>
        <p:nvSpPr>
          <p:cNvPr id="6" name="正方形/長方形 5">
            <a:extLst>
              <a:ext uri="{FF2B5EF4-FFF2-40B4-BE49-F238E27FC236}">
                <a16:creationId xmlns:a16="http://schemas.microsoft.com/office/drawing/2014/main" id="{CAB57BAC-52C6-7592-BC86-C7823CEB2B11}"/>
              </a:ext>
            </a:extLst>
          </p:cNvPr>
          <p:cNvSpPr/>
          <p:nvPr/>
        </p:nvSpPr>
        <p:spPr>
          <a:xfrm>
            <a:off x="1643744" y="1821730"/>
            <a:ext cx="1658081" cy="784830"/>
          </a:xfrm>
          <a:prstGeom prst="rect">
            <a:avLst/>
          </a:prstGeom>
        </p:spPr>
        <p:txBody>
          <a:bodyPr wrap="square">
            <a:spAutoFit/>
          </a:bodyPr>
          <a:lstStyle/>
          <a:p>
            <a:r>
              <a:rPr lang="ja-JP" altLang="en-US" sz="2400" b="1">
                <a:solidFill>
                  <a:schemeClr val="bg1"/>
                </a:solidFill>
                <a:latin typeface="Meiryo" panose="020B0604030504040204" pitchFamily="34" charset="-128"/>
                <a:ea typeface="Meiryo" panose="020B0604030504040204" pitchFamily="34" charset="-128"/>
              </a:rPr>
              <a:t>知識</a:t>
            </a:r>
            <a:r>
              <a:rPr lang="ja-JP" altLang="en-US" sz="2400">
                <a:solidFill>
                  <a:schemeClr val="bg1"/>
                </a:solidFill>
                <a:latin typeface="Meiryo" panose="020B0604030504040204" pitchFamily="34" charset="-128"/>
                <a:ea typeface="Meiryo" panose="020B0604030504040204" pitchFamily="34" charset="-128"/>
              </a:rPr>
              <a:t>認証</a:t>
            </a:r>
            <a:br>
              <a:rPr lang="ja-JP" altLang="en-US">
                <a:solidFill>
                  <a:schemeClr val="bg1"/>
                </a:solidFill>
                <a:latin typeface="Meiryo" panose="020B0604030504040204" pitchFamily="34" charset="-128"/>
                <a:ea typeface="Meiryo" panose="020B0604030504040204" pitchFamily="34" charset="-128"/>
              </a:rPr>
            </a:br>
            <a:r>
              <a:rPr lang="en-US" altLang="ja-JP" sz="1200" dirty="0">
                <a:solidFill>
                  <a:schemeClr val="bg1"/>
                </a:solidFill>
                <a:latin typeface="Meiryo" panose="020B0604030504040204" pitchFamily="34" charset="-128"/>
                <a:ea typeface="Meiryo" panose="020B0604030504040204" pitchFamily="34" charset="-128"/>
              </a:rPr>
              <a:t>What you know?</a:t>
            </a:r>
          </a:p>
          <a:p>
            <a:r>
              <a:rPr lang="ja-JP" altLang="en-US" sz="900">
                <a:solidFill>
                  <a:schemeClr val="bg1"/>
                </a:solidFill>
              </a:rPr>
              <a:t>あなたが知っている何か</a:t>
            </a:r>
            <a:endParaRPr lang="en-US" altLang="ja-JP" sz="900" dirty="0">
              <a:solidFill>
                <a:schemeClr val="bg1"/>
              </a:solidFill>
              <a:latin typeface="Meiryo" panose="020B0604030504040204" pitchFamily="34" charset="-128"/>
              <a:ea typeface="Meiryo" panose="020B0604030504040204" pitchFamily="34" charset="-128"/>
            </a:endParaRPr>
          </a:p>
        </p:txBody>
      </p:sp>
      <p:sp>
        <p:nvSpPr>
          <p:cNvPr id="7" name="正方形/長方形 6">
            <a:extLst>
              <a:ext uri="{FF2B5EF4-FFF2-40B4-BE49-F238E27FC236}">
                <a16:creationId xmlns:a16="http://schemas.microsoft.com/office/drawing/2014/main" id="{4563EC85-AB50-2931-6314-0CB68AA6BD0E}"/>
              </a:ext>
            </a:extLst>
          </p:cNvPr>
          <p:cNvSpPr/>
          <p:nvPr/>
        </p:nvSpPr>
        <p:spPr>
          <a:xfrm>
            <a:off x="1643744" y="3119697"/>
            <a:ext cx="1680524" cy="784830"/>
          </a:xfrm>
          <a:prstGeom prst="rect">
            <a:avLst/>
          </a:prstGeom>
        </p:spPr>
        <p:txBody>
          <a:bodyPr wrap="square">
            <a:spAutoFit/>
          </a:bodyPr>
          <a:lstStyle/>
          <a:p>
            <a:r>
              <a:rPr lang="ja-JP" altLang="en-US" sz="2400" b="1">
                <a:solidFill>
                  <a:schemeClr val="bg1"/>
                </a:solidFill>
                <a:latin typeface="Meiryo" panose="020B0604030504040204" pitchFamily="34" charset="-128"/>
                <a:ea typeface="Meiryo" panose="020B0604030504040204" pitchFamily="34" charset="-128"/>
              </a:rPr>
              <a:t>所持</a:t>
            </a:r>
            <a:r>
              <a:rPr lang="ja-JP" altLang="en-US" sz="2400">
                <a:solidFill>
                  <a:schemeClr val="bg1"/>
                </a:solidFill>
                <a:latin typeface="Meiryo" panose="020B0604030504040204" pitchFamily="34" charset="-128"/>
                <a:ea typeface="Meiryo" panose="020B0604030504040204" pitchFamily="34" charset="-128"/>
              </a:rPr>
              <a:t>認証</a:t>
            </a:r>
            <a:br>
              <a:rPr lang="ja-JP" altLang="en-US">
                <a:solidFill>
                  <a:schemeClr val="bg1"/>
                </a:solidFill>
                <a:latin typeface="Meiryo" panose="020B0604030504040204" pitchFamily="34" charset="-128"/>
                <a:ea typeface="Meiryo" panose="020B0604030504040204" pitchFamily="34" charset="-128"/>
              </a:rPr>
            </a:br>
            <a:r>
              <a:rPr lang="en-US" altLang="ja-JP" sz="1200" dirty="0">
                <a:solidFill>
                  <a:schemeClr val="bg1"/>
                </a:solidFill>
                <a:latin typeface="Meiryo" panose="020B0604030504040204" pitchFamily="34" charset="-128"/>
                <a:ea typeface="Meiryo" panose="020B0604030504040204" pitchFamily="34" charset="-128"/>
              </a:rPr>
              <a:t>What you have?</a:t>
            </a:r>
          </a:p>
          <a:p>
            <a:r>
              <a:rPr lang="ja-JP" altLang="en-US" sz="900">
                <a:solidFill>
                  <a:schemeClr val="bg1"/>
                </a:solidFill>
                <a:latin typeface="Meiryo" panose="020B0604030504040204" pitchFamily="34" charset="-128"/>
                <a:ea typeface="Meiryo" panose="020B0604030504040204" pitchFamily="34" charset="-128"/>
              </a:rPr>
              <a:t>あなたの持っている何か</a:t>
            </a:r>
            <a:endParaRPr lang="en-US" altLang="ja-JP" sz="900" dirty="0">
              <a:solidFill>
                <a:schemeClr val="bg1"/>
              </a:solidFill>
              <a:latin typeface="Meiryo" panose="020B0604030504040204" pitchFamily="34" charset="-128"/>
              <a:ea typeface="Meiryo" panose="020B0604030504040204" pitchFamily="34" charset="-128"/>
            </a:endParaRPr>
          </a:p>
        </p:txBody>
      </p:sp>
      <p:sp>
        <p:nvSpPr>
          <p:cNvPr id="8" name="正方形/長方形 7">
            <a:extLst>
              <a:ext uri="{FF2B5EF4-FFF2-40B4-BE49-F238E27FC236}">
                <a16:creationId xmlns:a16="http://schemas.microsoft.com/office/drawing/2014/main" id="{3E18A1F8-1D96-9735-EE24-BA48D5289F7C}"/>
              </a:ext>
            </a:extLst>
          </p:cNvPr>
          <p:cNvSpPr/>
          <p:nvPr/>
        </p:nvSpPr>
        <p:spPr>
          <a:xfrm>
            <a:off x="1643745" y="4641524"/>
            <a:ext cx="1680524" cy="784830"/>
          </a:xfrm>
          <a:prstGeom prst="rect">
            <a:avLst/>
          </a:prstGeom>
        </p:spPr>
        <p:txBody>
          <a:bodyPr wrap="square">
            <a:spAutoFit/>
          </a:bodyPr>
          <a:lstStyle/>
          <a:p>
            <a:r>
              <a:rPr lang="ja-JP" altLang="en-US" sz="2400" b="1">
                <a:solidFill>
                  <a:schemeClr val="bg1"/>
                </a:solidFill>
                <a:latin typeface="Meiryo" panose="020B0604030504040204" pitchFamily="34" charset="-128"/>
                <a:ea typeface="Meiryo" panose="020B0604030504040204" pitchFamily="34" charset="-128"/>
              </a:rPr>
              <a:t>生体</a:t>
            </a:r>
            <a:r>
              <a:rPr lang="ja-JP" altLang="en-US" sz="2400">
                <a:solidFill>
                  <a:schemeClr val="bg1"/>
                </a:solidFill>
                <a:latin typeface="Meiryo" panose="020B0604030504040204" pitchFamily="34" charset="-128"/>
                <a:ea typeface="Meiryo" panose="020B0604030504040204" pitchFamily="34" charset="-128"/>
              </a:rPr>
              <a:t>認証</a:t>
            </a:r>
            <a:br>
              <a:rPr lang="ja-JP" altLang="en-US">
                <a:solidFill>
                  <a:schemeClr val="bg1"/>
                </a:solidFill>
                <a:latin typeface="Meiryo" panose="020B0604030504040204" pitchFamily="34" charset="-128"/>
                <a:ea typeface="Meiryo" panose="020B0604030504040204" pitchFamily="34" charset="-128"/>
              </a:rPr>
            </a:br>
            <a:r>
              <a:rPr lang="en-US" altLang="ja-JP" sz="1200" dirty="0">
                <a:solidFill>
                  <a:schemeClr val="bg1"/>
                </a:solidFill>
                <a:latin typeface="Meiryo" panose="020B0604030504040204" pitchFamily="34" charset="-128"/>
                <a:ea typeface="Meiryo" panose="020B0604030504040204" pitchFamily="34" charset="-128"/>
              </a:rPr>
              <a:t>What you are?</a:t>
            </a:r>
          </a:p>
          <a:p>
            <a:r>
              <a:rPr lang="ja-JP" altLang="en-US" sz="900">
                <a:solidFill>
                  <a:schemeClr val="bg1"/>
                </a:solidFill>
                <a:latin typeface="Meiryo" panose="020B0604030504040204" pitchFamily="34" charset="-128"/>
                <a:ea typeface="Meiryo" panose="020B0604030504040204" pitchFamily="34" charset="-128"/>
              </a:rPr>
              <a:t>あなた自身の何か</a:t>
            </a:r>
            <a:endParaRPr lang="en-US" altLang="ja-JP" sz="900" dirty="0">
              <a:solidFill>
                <a:schemeClr val="bg1"/>
              </a:solidFill>
              <a:latin typeface="Meiryo" panose="020B0604030504040204" pitchFamily="34" charset="-128"/>
              <a:ea typeface="Meiryo" panose="020B0604030504040204" pitchFamily="34" charset="-128"/>
            </a:endParaRPr>
          </a:p>
        </p:txBody>
      </p:sp>
      <p:sp>
        <p:nvSpPr>
          <p:cNvPr id="11" name="正方形/長方形 10">
            <a:extLst>
              <a:ext uri="{FF2B5EF4-FFF2-40B4-BE49-F238E27FC236}">
                <a16:creationId xmlns:a16="http://schemas.microsoft.com/office/drawing/2014/main" id="{3A39F2D3-5E44-F476-1465-C6900024CD42}"/>
              </a:ext>
            </a:extLst>
          </p:cNvPr>
          <p:cNvSpPr/>
          <p:nvPr/>
        </p:nvSpPr>
        <p:spPr>
          <a:xfrm>
            <a:off x="3577493" y="1901808"/>
            <a:ext cx="1907895" cy="307777"/>
          </a:xfrm>
          <a:prstGeom prst="rect">
            <a:avLst/>
          </a:prstGeom>
        </p:spPr>
        <p:txBody>
          <a:bodyPr wrap="none">
            <a:spAutoFit/>
          </a:bodyPr>
          <a:lstStyle/>
          <a:p>
            <a:r>
              <a:rPr lang="en-US" altLang="ja-JP" sz="1400" dirty="0">
                <a:solidFill>
                  <a:schemeClr val="bg1"/>
                </a:solidFill>
                <a:latin typeface="Meiryo" panose="020B0604030504040204" pitchFamily="34" charset="-128"/>
                <a:ea typeface="Meiryo" panose="020B0604030504040204" pitchFamily="34" charset="-128"/>
              </a:rPr>
              <a:t>ID/</a:t>
            </a:r>
            <a:r>
              <a:rPr lang="ja-JP" altLang="en-US" sz="1400">
                <a:solidFill>
                  <a:schemeClr val="bg1"/>
                </a:solidFill>
                <a:latin typeface="Meiryo" panose="020B0604030504040204" pitchFamily="34" charset="-128"/>
                <a:ea typeface="Meiryo" panose="020B0604030504040204" pitchFamily="34" charset="-128"/>
              </a:rPr>
              <a:t>パスワード　など</a:t>
            </a:r>
          </a:p>
        </p:txBody>
      </p:sp>
      <p:sp>
        <p:nvSpPr>
          <p:cNvPr id="13" name="正方形/長方形 12">
            <a:extLst>
              <a:ext uri="{FF2B5EF4-FFF2-40B4-BE49-F238E27FC236}">
                <a16:creationId xmlns:a16="http://schemas.microsoft.com/office/drawing/2014/main" id="{A8E76DA5-7CCB-0547-CB94-981A1D9D0067}"/>
              </a:ext>
            </a:extLst>
          </p:cNvPr>
          <p:cNvSpPr/>
          <p:nvPr/>
        </p:nvSpPr>
        <p:spPr>
          <a:xfrm>
            <a:off x="3555722" y="3151582"/>
            <a:ext cx="2986845" cy="738664"/>
          </a:xfrm>
          <a:prstGeom prst="rect">
            <a:avLst/>
          </a:prstGeom>
        </p:spPr>
        <p:txBody>
          <a:bodyPr wrap="square">
            <a:spAutoFit/>
          </a:bodyPr>
          <a:lstStyle/>
          <a:p>
            <a:r>
              <a:rPr lang="en-US" altLang="ja-JP" sz="1400" dirty="0">
                <a:solidFill>
                  <a:schemeClr val="bg1"/>
                </a:solidFill>
                <a:latin typeface="Meiryo" panose="020B0604030504040204" pitchFamily="34" charset="-128"/>
                <a:ea typeface="Meiryo" panose="020B0604030504040204" pitchFamily="34" charset="-128"/>
              </a:rPr>
              <a:t>IC</a:t>
            </a:r>
            <a:r>
              <a:rPr lang="ja-JP" altLang="en-US" sz="1400">
                <a:solidFill>
                  <a:schemeClr val="bg1"/>
                </a:solidFill>
                <a:latin typeface="Meiryo" panose="020B0604030504040204" pitchFamily="34" charset="-128"/>
                <a:ea typeface="Meiryo" panose="020B0604030504040204" pitchFamily="34" charset="-128"/>
              </a:rPr>
              <a:t>カード</a:t>
            </a:r>
            <a:br>
              <a:rPr lang="ja-JP" altLang="en-US" sz="1400">
                <a:solidFill>
                  <a:schemeClr val="bg1"/>
                </a:solidFill>
                <a:latin typeface="Meiryo" panose="020B0604030504040204" pitchFamily="34" charset="-128"/>
                <a:ea typeface="Meiryo" panose="020B0604030504040204" pitchFamily="34" charset="-128"/>
              </a:rPr>
            </a:br>
            <a:r>
              <a:rPr lang="ja-JP" altLang="en-US" sz="1400">
                <a:solidFill>
                  <a:schemeClr val="bg1"/>
                </a:solidFill>
                <a:latin typeface="Meiryo" panose="020B0604030504040204" pitchFamily="34" charset="-128"/>
                <a:ea typeface="Meiryo" panose="020B0604030504040204" pitchFamily="34" charset="-128"/>
              </a:rPr>
              <a:t>ワンタイムパスワード用トークン</a:t>
            </a:r>
            <a:br>
              <a:rPr lang="ja-JP" altLang="en-US" sz="1400">
                <a:solidFill>
                  <a:schemeClr val="bg1"/>
                </a:solidFill>
                <a:latin typeface="Meiryo" panose="020B0604030504040204" pitchFamily="34" charset="-128"/>
                <a:ea typeface="Meiryo" panose="020B0604030504040204" pitchFamily="34" charset="-128"/>
              </a:rPr>
            </a:br>
            <a:r>
              <a:rPr lang="ja-JP" altLang="en-US" sz="1400">
                <a:solidFill>
                  <a:schemeClr val="bg1"/>
                </a:solidFill>
                <a:latin typeface="Meiryo" panose="020B0604030504040204" pitchFamily="34" charset="-128"/>
                <a:ea typeface="Meiryo" panose="020B0604030504040204" pitchFamily="34" charset="-128"/>
              </a:rPr>
              <a:t>携帯電話（デバイス）認証　など</a:t>
            </a:r>
          </a:p>
        </p:txBody>
      </p:sp>
      <p:sp>
        <p:nvSpPr>
          <p:cNvPr id="14" name="正方形/長方形 13">
            <a:extLst>
              <a:ext uri="{FF2B5EF4-FFF2-40B4-BE49-F238E27FC236}">
                <a16:creationId xmlns:a16="http://schemas.microsoft.com/office/drawing/2014/main" id="{03C5500E-D482-B29D-4056-97E773FB907A}"/>
              </a:ext>
            </a:extLst>
          </p:cNvPr>
          <p:cNvSpPr/>
          <p:nvPr/>
        </p:nvSpPr>
        <p:spPr>
          <a:xfrm>
            <a:off x="3555721" y="4649372"/>
            <a:ext cx="2015941" cy="1384995"/>
          </a:xfrm>
          <a:prstGeom prst="rect">
            <a:avLst/>
          </a:prstGeom>
        </p:spPr>
        <p:txBody>
          <a:bodyPr wrap="square">
            <a:spAutoFit/>
          </a:bodyPr>
          <a:lstStyle/>
          <a:p>
            <a:r>
              <a:rPr lang="ja-JP" altLang="en-US" sz="1400">
                <a:solidFill>
                  <a:schemeClr val="bg1"/>
                </a:solidFill>
                <a:latin typeface="Meiryo" panose="020B0604030504040204" pitchFamily="34" charset="-128"/>
                <a:ea typeface="Meiryo" panose="020B0604030504040204" pitchFamily="34" charset="-128"/>
              </a:rPr>
              <a:t>指紋認証</a:t>
            </a:r>
            <a:br>
              <a:rPr lang="ja-JP" altLang="en-US" sz="1400">
                <a:solidFill>
                  <a:schemeClr val="bg1"/>
                </a:solidFill>
                <a:latin typeface="Meiryo" panose="020B0604030504040204" pitchFamily="34" charset="-128"/>
                <a:ea typeface="Meiryo" panose="020B0604030504040204" pitchFamily="34" charset="-128"/>
              </a:rPr>
            </a:br>
            <a:r>
              <a:rPr lang="ja-JP" altLang="en-US" sz="1400">
                <a:solidFill>
                  <a:schemeClr val="bg1"/>
                </a:solidFill>
                <a:latin typeface="Meiryo" panose="020B0604030504040204" pitchFamily="34" charset="-128"/>
                <a:ea typeface="Meiryo" panose="020B0604030504040204" pitchFamily="34" charset="-128"/>
              </a:rPr>
              <a:t>顔認証</a:t>
            </a:r>
            <a:br>
              <a:rPr lang="ja-JP" altLang="en-US" sz="1400">
                <a:solidFill>
                  <a:schemeClr val="bg1"/>
                </a:solidFill>
                <a:latin typeface="Meiryo" panose="020B0604030504040204" pitchFamily="34" charset="-128"/>
                <a:ea typeface="Meiryo" panose="020B0604030504040204" pitchFamily="34" charset="-128"/>
              </a:rPr>
            </a:br>
            <a:r>
              <a:rPr lang="ja-JP" altLang="en-US" sz="1400">
                <a:solidFill>
                  <a:schemeClr val="bg1"/>
                </a:solidFill>
                <a:latin typeface="Meiryo" panose="020B0604030504040204" pitchFamily="34" charset="-128"/>
                <a:ea typeface="Meiryo" panose="020B0604030504040204" pitchFamily="34" charset="-128"/>
              </a:rPr>
              <a:t>静脈パターン認証</a:t>
            </a:r>
            <a:br>
              <a:rPr lang="ja-JP" altLang="en-US" sz="1400">
                <a:solidFill>
                  <a:schemeClr val="bg1"/>
                </a:solidFill>
                <a:latin typeface="Meiryo" panose="020B0604030504040204" pitchFamily="34" charset="-128"/>
                <a:ea typeface="Meiryo" panose="020B0604030504040204" pitchFamily="34" charset="-128"/>
              </a:rPr>
            </a:br>
            <a:r>
              <a:rPr lang="ja-JP" altLang="en-US" sz="1400">
                <a:solidFill>
                  <a:schemeClr val="bg1"/>
                </a:solidFill>
                <a:latin typeface="Meiryo" panose="020B0604030504040204" pitchFamily="34" charset="-128"/>
                <a:ea typeface="Meiryo" panose="020B0604030504040204" pitchFamily="34" charset="-128"/>
              </a:rPr>
              <a:t>虹彩認証</a:t>
            </a:r>
            <a:br>
              <a:rPr lang="ja-JP" altLang="en-US" sz="1400">
                <a:solidFill>
                  <a:schemeClr val="bg1"/>
                </a:solidFill>
                <a:latin typeface="Meiryo" panose="020B0604030504040204" pitchFamily="34" charset="-128"/>
                <a:ea typeface="Meiryo" panose="020B0604030504040204" pitchFamily="34" charset="-128"/>
              </a:rPr>
            </a:br>
            <a:r>
              <a:rPr lang="ja-JP" altLang="en-US" sz="1400">
                <a:solidFill>
                  <a:schemeClr val="bg1"/>
                </a:solidFill>
                <a:latin typeface="Meiryo" panose="020B0604030504040204" pitchFamily="34" charset="-128"/>
                <a:ea typeface="Meiryo" panose="020B0604030504040204" pitchFamily="34" charset="-128"/>
              </a:rPr>
              <a:t>声紋認証</a:t>
            </a:r>
            <a:br>
              <a:rPr lang="ja-JP" altLang="en-US" sz="1400">
                <a:solidFill>
                  <a:schemeClr val="bg1"/>
                </a:solidFill>
                <a:latin typeface="Meiryo" panose="020B0604030504040204" pitchFamily="34" charset="-128"/>
                <a:ea typeface="Meiryo" panose="020B0604030504040204" pitchFamily="34" charset="-128"/>
              </a:rPr>
            </a:br>
            <a:r>
              <a:rPr lang="ja-JP" altLang="en-US" sz="1400">
                <a:solidFill>
                  <a:schemeClr val="bg1"/>
                </a:solidFill>
                <a:latin typeface="Meiryo" panose="020B0604030504040204" pitchFamily="34" charset="-128"/>
                <a:ea typeface="Meiryo" panose="020B0604030504040204" pitchFamily="34" charset="-128"/>
              </a:rPr>
              <a:t>網膜認証　など</a:t>
            </a:r>
          </a:p>
        </p:txBody>
      </p:sp>
      <p:sp>
        <p:nvSpPr>
          <p:cNvPr id="18" name="正方形/長方形 17">
            <a:extLst>
              <a:ext uri="{FF2B5EF4-FFF2-40B4-BE49-F238E27FC236}">
                <a16:creationId xmlns:a16="http://schemas.microsoft.com/office/drawing/2014/main" id="{5CD65FE9-7B3A-1A3D-76CB-12B31BA2FADE}"/>
              </a:ext>
            </a:extLst>
          </p:cNvPr>
          <p:cNvSpPr/>
          <p:nvPr/>
        </p:nvSpPr>
        <p:spPr>
          <a:xfrm>
            <a:off x="1526888" y="961909"/>
            <a:ext cx="1592122" cy="461665"/>
          </a:xfrm>
          <a:prstGeom prst="rect">
            <a:avLst/>
          </a:prstGeom>
        </p:spPr>
        <p:txBody>
          <a:bodyPr wrap="square">
            <a:spAutoFit/>
          </a:bodyPr>
          <a:lstStyle/>
          <a:p>
            <a:pPr algn="ctr"/>
            <a:r>
              <a:rPr lang="ja-JP" altLang="en-US" sz="2400">
                <a:solidFill>
                  <a:schemeClr val="bg1"/>
                </a:solidFill>
                <a:latin typeface="Meiryo" panose="020B0604030504040204" pitchFamily="34" charset="-128"/>
                <a:ea typeface="Meiryo" panose="020B0604030504040204" pitchFamily="34" charset="-128"/>
              </a:rPr>
              <a:t>認証方式</a:t>
            </a:r>
            <a:endParaRPr lang="en-US" altLang="ja-JP" sz="1200" dirty="0">
              <a:solidFill>
                <a:schemeClr val="bg1"/>
              </a:solidFill>
              <a:latin typeface="Meiryo" panose="020B0604030504040204" pitchFamily="34" charset="-128"/>
              <a:ea typeface="Meiryo" panose="020B0604030504040204" pitchFamily="34" charset="-128"/>
            </a:endParaRPr>
          </a:p>
        </p:txBody>
      </p:sp>
      <p:sp>
        <p:nvSpPr>
          <p:cNvPr id="19" name="正方形/長方形 18">
            <a:extLst>
              <a:ext uri="{FF2B5EF4-FFF2-40B4-BE49-F238E27FC236}">
                <a16:creationId xmlns:a16="http://schemas.microsoft.com/office/drawing/2014/main" id="{979AD7B8-B18B-A0CB-9017-FED5A60FBC60}"/>
              </a:ext>
            </a:extLst>
          </p:cNvPr>
          <p:cNvSpPr/>
          <p:nvPr/>
        </p:nvSpPr>
        <p:spPr>
          <a:xfrm>
            <a:off x="4189116" y="1021658"/>
            <a:ext cx="1592122" cy="461665"/>
          </a:xfrm>
          <a:prstGeom prst="rect">
            <a:avLst/>
          </a:prstGeom>
        </p:spPr>
        <p:txBody>
          <a:bodyPr wrap="square">
            <a:spAutoFit/>
          </a:bodyPr>
          <a:lstStyle/>
          <a:p>
            <a:pPr algn="ctr"/>
            <a:r>
              <a:rPr lang="ja-JP" altLang="en-US" sz="2400">
                <a:solidFill>
                  <a:schemeClr val="bg1"/>
                </a:solidFill>
                <a:latin typeface="Meiryo" panose="020B0604030504040204" pitchFamily="34" charset="-128"/>
                <a:ea typeface="Meiryo" panose="020B0604030504040204" pitchFamily="34" charset="-128"/>
              </a:rPr>
              <a:t>方法例</a:t>
            </a:r>
            <a:endParaRPr lang="en-US" altLang="ja-JP" sz="1200" dirty="0">
              <a:solidFill>
                <a:schemeClr val="bg1"/>
              </a:solidFill>
              <a:latin typeface="Meiryo" panose="020B0604030504040204" pitchFamily="34" charset="-128"/>
              <a:ea typeface="Meiryo" panose="020B0604030504040204" pitchFamily="34" charset="-128"/>
            </a:endParaRPr>
          </a:p>
        </p:txBody>
      </p:sp>
      <p:sp>
        <p:nvSpPr>
          <p:cNvPr id="26" name="テキスト ボックス 25">
            <a:extLst>
              <a:ext uri="{FF2B5EF4-FFF2-40B4-BE49-F238E27FC236}">
                <a16:creationId xmlns:a16="http://schemas.microsoft.com/office/drawing/2014/main" id="{9C125600-CCE3-E6CA-5BAD-9AD3318E2417}"/>
              </a:ext>
            </a:extLst>
          </p:cNvPr>
          <p:cNvSpPr txBox="1"/>
          <p:nvPr/>
        </p:nvSpPr>
        <p:spPr>
          <a:xfrm>
            <a:off x="7208918" y="2192773"/>
            <a:ext cx="1528057" cy="307777"/>
          </a:xfrm>
          <a:prstGeom prst="rect">
            <a:avLst/>
          </a:prstGeom>
          <a:noFill/>
        </p:spPr>
        <p:txBody>
          <a:bodyPr wrap="square" rtlCol="0">
            <a:spAutoFit/>
          </a:bodyPr>
          <a:lstStyle/>
          <a:p>
            <a:pPr algn="ctr"/>
            <a:r>
              <a:rPr kumimoji="1" lang="ja-JP" altLang="en-US" sz="1400">
                <a:latin typeface="Meiryo" panose="020B0604030504040204" pitchFamily="34" charset="-128"/>
                <a:ea typeface="Meiryo" panose="020B0604030504040204" pitchFamily="34" charset="-128"/>
              </a:rPr>
              <a:t>組合せの例</a:t>
            </a:r>
          </a:p>
        </p:txBody>
      </p:sp>
      <p:sp>
        <p:nvSpPr>
          <p:cNvPr id="27" name="テキスト ボックス 26">
            <a:extLst>
              <a:ext uri="{FF2B5EF4-FFF2-40B4-BE49-F238E27FC236}">
                <a16:creationId xmlns:a16="http://schemas.microsoft.com/office/drawing/2014/main" id="{1956C6B5-709F-B896-1DD0-C0FEB3CA609E}"/>
              </a:ext>
            </a:extLst>
          </p:cNvPr>
          <p:cNvSpPr txBox="1"/>
          <p:nvPr/>
        </p:nvSpPr>
        <p:spPr>
          <a:xfrm>
            <a:off x="7613853" y="3704986"/>
            <a:ext cx="755335" cy="369332"/>
          </a:xfrm>
          <a:prstGeom prst="rect">
            <a:avLst/>
          </a:prstGeom>
          <a:noFill/>
        </p:spPr>
        <p:txBody>
          <a:bodyPr wrap="none" rtlCol="0">
            <a:spAutoFit/>
          </a:bodyPr>
          <a:lstStyle/>
          <a:p>
            <a:pPr algn="ctr"/>
            <a:r>
              <a:rPr kumimoji="1" lang="en-US" altLang="ja-JP" dirty="0">
                <a:latin typeface="Meiryo" panose="020B0604030504040204" pitchFamily="34" charset="-128"/>
                <a:ea typeface="Meiryo" panose="020B0604030504040204" pitchFamily="34" charset="-128"/>
              </a:rPr>
              <a:t>1234</a:t>
            </a:r>
            <a:endParaRPr kumimoji="1" lang="ja-JP" altLang="en-US">
              <a:latin typeface="Meiryo" panose="020B0604030504040204" pitchFamily="34" charset="-128"/>
              <a:ea typeface="Meiryo" panose="020B0604030504040204" pitchFamily="34" charset="-128"/>
            </a:endParaRPr>
          </a:p>
        </p:txBody>
      </p:sp>
      <p:sp>
        <p:nvSpPr>
          <p:cNvPr id="31" name="テキスト ボックス 30">
            <a:extLst>
              <a:ext uri="{FF2B5EF4-FFF2-40B4-BE49-F238E27FC236}">
                <a16:creationId xmlns:a16="http://schemas.microsoft.com/office/drawing/2014/main" id="{5110F0A8-227E-A300-DD32-179A8CA17BF0}"/>
              </a:ext>
            </a:extLst>
          </p:cNvPr>
          <p:cNvSpPr txBox="1"/>
          <p:nvPr/>
        </p:nvSpPr>
        <p:spPr>
          <a:xfrm>
            <a:off x="7591410" y="3975825"/>
            <a:ext cx="800219" cy="276999"/>
          </a:xfrm>
          <a:prstGeom prst="rect">
            <a:avLst/>
          </a:prstGeom>
          <a:noFill/>
        </p:spPr>
        <p:txBody>
          <a:bodyPr wrap="none" rtlCol="0">
            <a:spAutoFit/>
          </a:bodyPr>
          <a:lstStyle/>
          <a:p>
            <a:pPr algn="ctr"/>
            <a:r>
              <a:rPr lang="ja-JP" altLang="en-US" sz="1200">
                <a:solidFill>
                  <a:srgbClr val="0070C0"/>
                </a:solidFill>
              </a:rPr>
              <a:t>暗証番号</a:t>
            </a:r>
            <a:endParaRPr kumimoji="1" lang="ja-JP" altLang="en-US" sz="1200">
              <a:solidFill>
                <a:srgbClr val="0070C0"/>
              </a:solidFill>
            </a:endParaRPr>
          </a:p>
        </p:txBody>
      </p:sp>
      <p:sp>
        <p:nvSpPr>
          <p:cNvPr id="33" name="テキスト ボックス 32">
            <a:extLst>
              <a:ext uri="{FF2B5EF4-FFF2-40B4-BE49-F238E27FC236}">
                <a16:creationId xmlns:a16="http://schemas.microsoft.com/office/drawing/2014/main" id="{51888061-9505-86AE-2AF7-6A0A10A92DAC}"/>
              </a:ext>
            </a:extLst>
          </p:cNvPr>
          <p:cNvSpPr txBox="1"/>
          <p:nvPr/>
        </p:nvSpPr>
        <p:spPr>
          <a:xfrm>
            <a:off x="7553741" y="4933771"/>
            <a:ext cx="875561" cy="276999"/>
          </a:xfrm>
          <a:prstGeom prst="rect">
            <a:avLst/>
          </a:prstGeom>
          <a:noFill/>
        </p:spPr>
        <p:txBody>
          <a:bodyPr wrap="none" rtlCol="0">
            <a:spAutoFit/>
          </a:bodyPr>
          <a:lstStyle/>
          <a:p>
            <a:pPr algn="ctr"/>
            <a:r>
              <a:rPr lang="ja-JP" altLang="en-US" sz="1200">
                <a:solidFill>
                  <a:srgbClr val="0070C0"/>
                </a:solidFill>
              </a:rPr>
              <a:t>銀行カード</a:t>
            </a:r>
            <a:endParaRPr kumimoji="1" lang="ja-JP" altLang="en-US" sz="1200">
              <a:solidFill>
                <a:srgbClr val="0070C0"/>
              </a:solidFill>
            </a:endParaRPr>
          </a:p>
        </p:txBody>
      </p:sp>
      <p:sp>
        <p:nvSpPr>
          <p:cNvPr id="34" name="テキスト ボックス 33">
            <a:extLst>
              <a:ext uri="{FF2B5EF4-FFF2-40B4-BE49-F238E27FC236}">
                <a16:creationId xmlns:a16="http://schemas.microsoft.com/office/drawing/2014/main" id="{2205367B-67C5-9F9A-18C2-24107A8F6237}"/>
              </a:ext>
            </a:extLst>
          </p:cNvPr>
          <p:cNvSpPr txBox="1"/>
          <p:nvPr/>
        </p:nvSpPr>
        <p:spPr>
          <a:xfrm>
            <a:off x="7613187" y="5946139"/>
            <a:ext cx="800219" cy="276999"/>
          </a:xfrm>
          <a:prstGeom prst="rect">
            <a:avLst/>
          </a:prstGeom>
          <a:noFill/>
        </p:spPr>
        <p:txBody>
          <a:bodyPr wrap="none" rtlCol="0">
            <a:spAutoFit/>
          </a:bodyPr>
          <a:lstStyle/>
          <a:p>
            <a:pPr algn="ctr"/>
            <a:r>
              <a:rPr lang="ja-JP" altLang="en-US" sz="1200">
                <a:solidFill>
                  <a:srgbClr val="0070C0"/>
                </a:solidFill>
              </a:rPr>
              <a:t>指紋認証</a:t>
            </a:r>
            <a:endParaRPr kumimoji="1" lang="ja-JP" altLang="en-US" sz="1200">
              <a:solidFill>
                <a:srgbClr val="0070C0"/>
              </a:solidFill>
            </a:endParaRPr>
          </a:p>
        </p:txBody>
      </p:sp>
      <p:cxnSp>
        <p:nvCxnSpPr>
          <p:cNvPr id="35" name="カギ線コネクタ 34">
            <a:extLst>
              <a:ext uri="{FF2B5EF4-FFF2-40B4-BE49-F238E27FC236}">
                <a16:creationId xmlns:a16="http://schemas.microsoft.com/office/drawing/2014/main" id="{A99F4797-7A9B-2777-9243-D9181ADF4CF1}"/>
              </a:ext>
            </a:extLst>
          </p:cNvPr>
          <p:cNvCxnSpPr>
            <a:cxnSpLocks/>
            <a:stCxn id="21" idx="3"/>
            <a:endCxn id="27" idx="1"/>
          </p:cNvCxnSpPr>
          <p:nvPr/>
        </p:nvCxnSpPr>
        <p:spPr>
          <a:xfrm>
            <a:off x="6542567" y="2092957"/>
            <a:ext cx="1071286" cy="1796695"/>
          </a:xfrm>
          <a:prstGeom prst="bentConnector3">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7" name="カギ線コネクタ 36">
            <a:extLst>
              <a:ext uri="{FF2B5EF4-FFF2-40B4-BE49-F238E27FC236}">
                <a16:creationId xmlns:a16="http://schemas.microsoft.com/office/drawing/2014/main" id="{292EA1EC-0817-5B4E-4622-D5072FB296E6}"/>
              </a:ext>
            </a:extLst>
          </p:cNvPr>
          <p:cNvCxnSpPr>
            <a:cxnSpLocks/>
            <a:stCxn id="13" idx="3"/>
          </p:cNvCxnSpPr>
          <p:nvPr/>
        </p:nvCxnSpPr>
        <p:spPr>
          <a:xfrm>
            <a:off x="6542567" y="3520914"/>
            <a:ext cx="1100892" cy="1208067"/>
          </a:xfrm>
          <a:prstGeom prst="bentConnector3">
            <a:avLst>
              <a:gd name="adj1" fmla="val 28752"/>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0" name="カギ線コネクタ 39">
            <a:extLst>
              <a:ext uri="{FF2B5EF4-FFF2-40B4-BE49-F238E27FC236}">
                <a16:creationId xmlns:a16="http://schemas.microsoft.com/office/drawing/2014/main" id="{29B21E5D-DB83-BFD4-1D22-1A6EC9015BC6}"/>
              </a:ext>
            </a:extLst>
          </p:cNvPr>
          <p:cNvCxnSpPr>
            <a:cxnSpLocks/>
            <a:stCxn id="23" idx="3"/>
          </p:cNvCxnSpPr>
          <p:nvPr/>
        </p:nvCxnSpPr>
        <p:spPr>
          <a:xfrm>
            <a:off x="6542567" y="5384722"/>
            <a:ext cx="1181382" cy="271480"/>
          </a:xfrm>
          <a:prstGeom prst="bentConnector3">
            <a:avLst>
              <a:gd name="adj1" fmla="val 50000"/>
            </a:avLst>
          </a:prstGeom>
          <a:ln>
            <a:tailEnd type="triangle"/>
          </a:ln>
        </p:spPr>
        <p:style>
          <a:lnRef idx="2">
            <a:schemeClr val="accent1"/>
          </a:lnRef>
          <a:fillRef idx="0">
            <a:schemeClr val="accent1"/>
          </a:fillRef>
          <a:effectRef idx="1">
            <a:schemeClr val="accent1"/>
          </a:effectRef>
          <a:fontRef idx="minor">
            <a:schemeClr val="tx1"/>
          </a:fontRef>
        </p:style>
      </p:cxnSp>
      <p:sp>
        <p:nvSpPr>
          <p:cNvPr id="4" name="正方形/長方形 3">
            <a:extLst>
              <a:ext uri="{FF2B5EF4-FFF2-40B4-BE49-F238E27FC236}">
                <a16:creationId xmlns:a16="http://schemas.microsoft.com/office/drawing/2014/main" id="{BA3A016F-AEA6-AE3E-54DB-91B85F47E537}"/>
              </a:ext>
            </a:extLst>
          </p:cNvPr>
          <p:cNvSpPr/>
          <p:nvPr/>
        </p:nvSpPr>
        <p:spPr>
          <a:xfrm>
            <a:off x="6705819" y="891873"/>
            <a:ext cx="2340464" cy="1138773"/>
          </a:xfrm>
          <a:prstGeom prst="rect">
            <a:avLst/>
          </a:prstGeom>
        </p:spPr>
        <p:txBody>
          <a:bodyPr wrap="square">
            <a:spAutoFit/>
          </a:bodyPr>
          <a:lstStyle/>
          <a:p>
            <a:pPr algn="ctr"/>
            <a:r>
              <a:rPr lang="ja-JP" altLang="en-US" sz="2400">
                <a:latin typeface="Meiryo" panose="020B0604030504040204" pitchFamily="34" charset="-128"/>
                <a:ea typeface="Meiryo" panose="020B0604030504040204" pitchFamily="34" charset="-128"/>
              </a:rPr>
              <a:t>多要素認証</a:t>
            </a:r>
            <a:endParaRPr lang="en-US" altLang="ja-JP" sz="2400" dirty="0">
              <a:latin typeface="Meiryo" panose="020B0604030504040204" pitchFamily="34" charset="-128"/>
              <a:ea typeface="Meiryo" panose="020B0604030504040204" pitchFamily="34" charset="-128"/>
            </a:endParaRPr>
          </a:p>
          <a:p>
            <a:pPr algn="ctr"/>
            <a:r>
              <a:rPr lang="ja-JP" altLang="en-US" sz="800">
                <a:latin typeface="Meiryo" panose="020B0604030504040204" pitchFamily="34" charset="-128"/>
                <a:ea typeface="Meiryo" panose="020B0604030504040204" pitchFamily="34" charset="-128"/>
              </a:rPr>
              <a:t>MFA／Multi Factor Authnetication</a:t>
            </a:r>
            <a:endParaRPr lang="en-US" altLang="ja-JP" sz="800" dirty="0">
              <a:latin typeface="Meiryo" panose="020B0604030504040204" pitchFamily="34" charset="-128"/>
              <a:ea typeface="Meiryo" panose="020B0604030504040204" pitchFamily="34" charset="-128"/>
            </a:endParaRPr>
          </a:p>
          <a:p>
            <a:pPr algn="ctr"/>
            <a:endParaRPr lang="en-US" altLang="ja-JP" sz="800" dirty="0">
              <a:latin typeface="Meiryo" panose="020B0604030504040204" pitchFamily="34" charset="-128"/>
              <a:ea typeface="Meiryo" panose="020B0604030504040204" pitchFamily="34" charset="-128"/>
            </a:endParaRPr>
          </a:p>
          <a:p>
            <a:pPr algn="ctr"/>
            <a:r>
              <a:rPr lang="ja-JP" altLang="en-US" sz="1400">
                <a:latin typeface="Meiryo" panose="020B0604030504040204" pitchFamily="34" charset="-128"/>
                <a:ea typeface="Meiryo" panose="020B0604030504040204" pitchFamily="34" charset="-128"/>
              </a:rPr>
              <a:t>3要素のうち2つ以上を</a:t>
            </a:r>
            <a:endParaRPr lang="en-US" altLang="ja-JP" sz="1400" dirty="0">
              <a:latin typeface="Meiryo" panose="020B0604030504040204" pitchFamily="34" charset="-128"/>
              <a:ea typeface="Meiryo" panose="020B0604030504040204" pitchFamily="34" charset="-128"/>
            </a:endParaRPr>
          </a:p>
          <a:p>
            <a:pPr algn="ctr"/>
            <a:r>
              <a:rPr lang="ja-JP" altLang="en-US" sz="1400">
                <a:latin typeface="Meiryo" panose="020B0604030504040204" pitchFamily="34" charset="-128"/>
                <a:ea typeface="Meiryo" panose="020B0604030504040204" pitchFamily="34" charset="-128"/>
              </a:rPr>
              <a:t>正しく組み合わせること</a:t>
            </a:r>
          </a:p>
        </p:txBody>
      </p:sp>
      <p:sp>
        <p:nvSpPr>
          <p:cNvPr id="5" name="テキスト ボックス 4">
            <a:extLst>
              <a:ext uri="{FF2B5EF4-FFF2-40B4-BE49-F238E27FC236}">
                <a16:creationId xmlns:a16="http://schemas.microsoft.com/office/drawing/2014/main" id="{C068A7D9-95F9-EEAE-340B-F899C9E4EDD4}"/>
              </a:ext>
            </a:extLst>
          </p:cNvPr>
          <p:cNvSpPr txBox="1"/>
          <p:nvPr/>
        </p:nvSpPr>
        <p:spPr>
          <a:xfrm>
            <a:off x="1344073" y="1516188"/>
            <a:ext cx="3674404" cy="307777"/>
          </a:xfrm>
          <a:prstGeom prst="rect">
            <a:avLst/>
          </a:prstGeom>
          <a:noFill/>
        </p:spPr>
        <p:txBody>
          <a:bodyPr wrap="none" rtlCol="0">
            <a:spAutoFit/>
          </a:bodyPr>
          <a:lstStyle/>
          <a:p>
            <a:r>
              <a:rPr kumimoji="1" lang="ja-JP" altLang="en-US" sz="1400" u="sng">
                <a:solidFill>
                  <a:schemeClr val="bg1"/>
                </a:solidFill>
                <a:effectLst>
                  <a:outerShdw blurRad="50800" dist="38100" dir="2700000" algn="tl" rotWithShape="0">
                    <a:prstClr val="black">
                      <a:alpha val="40000"/>
                    </a:prstClr>
                  </a:outerShdw>
                </a:effectLst>
              </a:rPr>
              <a:t>①　</a:t>
            </a:r>
            <a:r>
              <a:rPr kumimoji="1" lang="en-US" altLang="ja-JP" sz="1400" u="sng" dirty="0">
                <a:solidFill>
                  <a:schemeClr val="bg1"/>
                </a:solidFill>
                <a:effectLst>
                  <a:outerShdw blurRad="50800" dist="38100" dir="2700000" algn="tl" rotWithShape="0">
                    <a:prstClr val="black">
                      <a:alpha val="40000"/>
                    </a:prstClr>
                  </a:outerShdw>
                </a:effectLst>
              </a:rPr>
              <a:t>PC</a:t>
            </a:r>
            <a:r>
              <a:rPr kumimoji="1" lang="ja-JP" altLang="en-US" sz="1400" u="sng">
                <a:solidFill>
                  <a:schemeClr val="bg1"/>
                </a:solidFill>
                <a:effectLst>
                  <a:outerShdw blurRad="50800" dist="38100" dir="2700000" algn="tl" rotWithShape="0">
                    <a:prstClr val="black">
                      <a:alpha val="40000"/>
                    </a:prstClr>
                  </a:outerShdw>
                </a:effectLst>
              </a:rPr>
              <a:t>から</a:t>
            </a:r>
            <a:r>
              <a:rPr kumimoji="1" lang="en-US" altLang="ja-JP" sz="1400" u="sng" dirty="0">
                <a:solidFill>
                  <a:schemeClr val="bg1"/>
                </a:solidFill>
                <a:effectLst>
                  <a:outerShdw blurRad="50800" dist="38100" dir="2700000" algn="tl" rotWithShape="0">
                    <a:prstClr val="black">
                      <a:alpha val="40000"/>
                    </a:prstClr>
                  </a:outerShdw>
                </a:effectLst>
              </a:rPr>
              <a:t>ID</a:t>
            </a:r>
            <a:r>
              <a:rPr kumimoji="1" lang="ja-JP" altLang="en-US" sz="1400" u="sng">
                <a:solidFill>
                  <a:schemeClr val="bg1"/>
                </a:solidFill>
                <a:effectLst>
                  <a:outerShdw blurRad="50800" dist="38100" dir="2700000" algn="tl" rotWithShape="0">
                    <a:prstClr val="black">
                      <a:alpha val="40000"/>
                    </a:prstClr>
                  </a:outerShdw>
                </a:effectLst>
              </a:rPr>
              <a:t>とパスワードで登録</a:t>
            </a:r>
            <a:r>
              <a:rPr kumimoji="1" lang="ja-JP" altLang="en-US" sz="1400">
                <a:solidFill>
                  <a:schemeClr val="bg1"/>
                </a:solidFill>
                <a:effectLst>
                  <a:outerShdw blurRad="50800" dist="38100" dir="2700000" algn="tl" rotWithShape="0">
                    <a:prstClr val="black">
                      <a:alpha val="40000"/>
                    </a:prstClr>
                  </a:outerShdw>
                </a:effectLst>
              </a:rPr>
              <a:t>　⇒　第１段階</a:t>
            </a:r>
          </a:p>
        </p:txBody>
      </p:sp>
      <p:sp>
        <p:nvSpPr>
          <p:cNvPr id="9" name="テキスト ボックス 8">
            <a:extLst>
              <a:ext uri="{FF2B5EF4-FFF2-40B4-BE49-F238E27FC236}">
                <a16:creationId xmlns:a16="http://schemas.microsoft.com/office/drawing/2014/main" id="{297753D1-BDEA-6B5D-0A61-1A6C8721340B}"/>
              </a:ext>
            </a:extLst>
          </p:cNvPr>
          <p:cNvSpPr txBox="1"/>
          <p:nvPr/>
        </p:nvSpPr>
        <p:spPr>
          <a:xfrm>
            <a:off x="1337399" y="2822946"/>
            <a:ext cx="4649030" cy="307777"/>
          </a:xfrm>
          <a:prstGeom prst="rect">
            <a:avLst/>
          </a:prstGeom>
          <a:noFill/>
        </p:spPr>
        <p:txBody>
          <a:bodyPr wrap="none" rtlCol="0">
            <a:spAutoFit/>
          </a:bodyPr>
          <a:lstStyle/>
          <a:p>
            <a:r>
              <a:rPr lang="ja-JP" altLang="en-US" sz="1400" u="sng">
                <a:solidFill>
                  <a:schemeClr val="bg1"/>
                </a:solidFill>
                <a:effectLst>
                  <a:outerShdw blurRad="50800" dist="38100" dir="2700000" algn="tl" rotWithShape="0">
                    <a:prstClr val="black">
                      <a:alpha val="40000"/>
                    </a:prstClr>
                  </a:outerShdw>
                </a:effectLst>
              </a:rPr>
              <a:t>②</a:t>
            </a:r>
            <a:r>
              <a:rPr kumimoji="1" lang="ja-JP" altLang="en-US" sz="1400" u="sng">
                <a:solidFill>
                  <a:schemeClr val="bg1"/>
                </a:solidFill>
                <a:effectLst>
                  <a:outerShdw blurRad="50800" dist="38100" dir="2700000" algn="tl" rotWithShape="0">
                    <a:prstClr val="black">
                      <a:alpha val="40000"/>
                    </a:prstClr>
                  </a:outerShdw>
                </a:effectLst>
              </a:rPr>
              <a:t>　携帯電話に送られた認証番号を</a:t>
            </a:r>
            <a:r>
              <a:rPr kumimoji="1" lang="en-US" altLang="ja-JP" sz="1400" u="sng" dirty="0">
                <a:solidFill>
                  <a:schemeClr val="bg1"/>
                </a:solidFill>
                <a:effectLst>
                  <a:outerShdw blurRad="50800" dist="38100" dir="2700000" algn="tl" rotWithShape="0">
                    <a:prstClr val="black">
                      <a:alpha val="40000"/>
                    </a:prstClr>
                  </a:outerShdw>
                </a:effectLst>
              </a:rPr>
              <a:t>PC</a:t>
            </a:r>
            <a:r>
              <a:rPr lang="ja-JP" altLang="en-US" sz="1400" u="sng">
                <a:solidFill>
                  <a:schemeClr val="bg1"/>
                </a:solidFill>
                <a:effectLst>
                  <a:outerShdw blurRad="50800" dist="38100" dir="2700000" algn="tl" rotWithShape="0">
                    <a:prstClr val="black">
                      <a:alpha val="40000"/>
                    </a:prstClr>
                  </a:outerShdw>
                </a:effectLst>
              </a:rPr>
              <a:t>に入力</a:t>
            </a:r>
            <a:r>
              <a:rPr kumimoji="1" lang="ja-JP" altLang="en-US" sz="1400">
                <a:solidFill>
                  <a:schemeClr val="bg1"/>
                </a:solidFill>
                <a:effectLst>
                  <a:outerShdw blurRad="50800" dist="38100" dir="2700000" algn="tl" rotWithShape="0">
                    <a:prstClr val="black">
                      <a:alpha val="40000"/>
                    </a:prstClr>
                  </a:outerShdw>
                </a:effectLst>
              </a:rPr>
              <a:t>　⇒　第</a:t>
            </a:r>
            <a:r>
              <a:rPr kumimoji="1" lang="en-US" altLang="ja-JP" sz="1400" dirty="0">
                <a:solidFill>
                  <a:schemeClr val="bg1"/>
                </a:solidFill>
                <a:effectLst>
                  <a:outerShdw blurRad="50800" dist="38100" dir="2700000" algn="tl" rotWithShape="0">
                    <a:prstClr val="black">
                      <a:alpha val="40000"/>
                    </a:prstClr>
                  </a:outerShdw>
                </a:effectLst>
              </a:rPr>
              <a:t>2</a:t>
            </a:r>
            <a:r>
              <a:rPr kumimoji="1" lang="ja-JP" altLang="en-US" sz="1400">
                <a:solidFill>
                  <a:schemeClr val="bg1"/>
                </a:solidFill>
                <a:effectLst>
                  <a:outerShdw blurRad="50800" dist="38100" dir="2700000" algn="tl" rotWithShape="0">
                    <a:prstClr val="black">
                      <a:alpha val="40000"/>
                    </a:prstClr>
                  </a:outerShdw>
                </a:effectLst>
              </a:rPr>
              <a:t>段階</a:t>
            </a:r>
            <a:endParaRPr kumimoji="1" lang="ja-JP" altLang="en-US" sz="1400" u="sng">
              <a:solidFill>
                <a:schemeClr val="bg1"/>
              </a:solidFill>
              <a:effectLst>
                <a:outerShdw blurRad="50800" dist="38100" dir="2700000" algn="tl" rotWithShape="0">
                  <a:prstClr val="black">
                    <a:alpha val="40000"/>
                  </a:prstClr>
                </a:outerShdw>
              </a:effectLst>
            </a:endParaRPr>
          </a:p>
        </p:txBody>
      </p:sp>
      <p:grpSp>
        <p:nvGrpSpPr>
          <p:cNvPr id="29" name="グループ化 28">
            <a:extLst>
              <a:ext uri="{FF2B5EF4-FFF2-40B4-BE49-F238E27FC236}">
                <a16:creationId xmlns:a16="http://schemas.microsoft.com/office/drawing/2014/main" id="{29C5BFC4-E47E-8381-ED6B-0F1996C3FDAC}"/>
              </a:ext>
            </a:extLst>
          </p:cNvPr>
          <p:cNvGrpSpPr/>
          <p:nvPr/>
        </p:nvGrpSpPr>
        <p:grpSpPr>
          <a:xfrm>
            <a:off x="5648640" y="2246337"/>
            <a:ext cx="1244686" cy="336625"/>
            <a:chOff x="5648640" y="2246337"/>
            <a:chExt cx="1244686" cy="336625"/>
          </a:xfrm>
        </p:grpSpPr>
        <p:sp>
          <p:nvSpPr>
            <p:cNvPr id="10" name="四角形吹き出し 9">
              <a:extLst>
                <a:ext uri="{FF2B5EF4-FFF2-40B4-BE49-F238E27FC236}">
                  <a16:creationId xmlns:a16="http://schemas.microsoft.com/office/drawing/2014/main" id="{3F567600-CA5B-FFEE-E430-95FCF1D02B31}"/>
                </a:ext>
              </a:extLst>
            </p:cNvPr>
            <p:cNvSpPr/>
            <p:nvPr/>
          </p:nvSpPr>
          <p:spPr>
            <a:xfrm>
              <a:off x="5648640" y="2246337"/>
              <a:ext cx="1220431" cy="336625"/>
            </a:xfrm>
            <a:prstGeom prst="wedgeRectCallout">
              <a:avLst>
                <a:gd name="adj1" fmla="val -58658"/>
                <a:gd name="adj2" fmla="val 123157"/>
              </a:avLst>
            </a:prstGeom>
            <a:solidFill>
              <a:schemeClr val="accent2">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四角形吹き出し 19">
              <a:extLst>
                <a:ext uri="{FF2B5EF4-FFF2-40B4-BE49-F238E27FC236}">
                  <a16:creationId xmlns:a16="http://schemas.microsoft.com/office/drawing/2014/main" id="{EB996DF2-73A0-6BDB-6CB8-B80AD9E36FEE}"/>
                </a:ext>
              </a:extLst>
            </p:cNvPr>
            <p:cNvSpPr/>
            <p:nvPr/>
          </p:nvSpPr>
          <p:spPr>
            <a:xfrm>
              <a:off x="5672895" y="2246337"/>
              <a:ext cx="1220431" cy="336625"/>
            </a:xfrm>
            <a:prstGeom prst="wedgeRectCallout">
              <a:avLst>
                <a:gd name="adj1" fmla="val -78299"/>
                <a:gd name="adj2" fmla="val -206500"/>
              </a:avLst>
            </a:prstGeom>
            <a:solidFill>
              <a:schemeClr val="accent2">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テキスト ボックス 11">
              <a:extLst>
                <a:ext uri="{FF2B5EF4-FFF2-40B4-BE49-F238E27FC236}">
                  <a16:creationId xmlns:a16="http://schemas.microsoft.com/office/drawing/2014/main" id="{408A6AE6-0D1A-E6EC-486A-9C4C8D37D158}"/>
                </a:ext>
              </a:extLst>
            </p:cNvPr>
            <p:cNvSpPr txBox="1"/>
            <p:nvPr/>
          </p:nvSpPr>
          <p:spPr>
            <a:xfrm>
              <a:off x="5775754" y="2266265"/>
              <a:ext cx="994183" cy="307777"/>
            </a:xfrm>
            <a:prstGeom prst="rect">
              <a:avLst/>
            </a:prstGeom>
            <a:noFill/>
          </p:spPr>
          <p:txBody>
            <a:bodyPr wrap="none" rtlCol="0">
              <a:spAutoFit/>
            </a:bodyPr>
            <a:lstStyle/>
            <a:p>
              <a:r>
                <a:rPr kumimoji="1" lang="en-US" altLang="ja-JP" sz="1400" dirty="0">
                  <a:solidFill>
                    <a:schemeClr val="bg1"/>
                  </a:solidFill>
                  <a:effectLst>
                    <a:outerShdw blurRad="50800" dist="38100" dir="2700000" algn="tl" rotWithShape="0">
                      <a:prstClr val="black">
                        <a:alpha val="40000"/>
                      </a:prstClr>
                    </a:outerShdw>
                  </a:effectLst>
                </a:rPr>
                <a:t>2</a:t>
              </a:r>
              <a:r>
                <a:rPr kumimoji="1" lang="ja-JP" altLang="en-US" sz="1400">
                  <a:solidFill>
                    <a:schemeClr val="bg1"/>
                  </a:solidFill>
                  <a:effectLst>
                    <a:outerShdw blurRad="50800" dist="38100" dir="2700000" algn="tl" rotWithShape="0">
                      <a:prstClr val="black">
                        <a:alpha val="40000"/>
                      </a:prstClr>
                    </a:outerShdw>
                  </a:effectLst>
                </a:rPr>
                <a:t>段階認証</a:t>
              </a:r>
            </a:p>
          </p:txBody>
        </p:sp>
      </p:grpSp>
      <p:pic>
        <p:nvPicPr>
          <p:cNvPr id="32" name="図 31">
            <a:extLst>
              <a:ext uri="{FF2B5EF4-FFF2-40B4-BE49-F238E27FC236}">
                <a16:creationId xmlns:a16="http://schemas.microsoft.com/office/drawing/2014/main" id="{68E03C8F-C533-8B8A-9C96-930054FE2082}"/>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7561710" y="4281090"/>
            <a:ext cx="874672" cy="874672"/>
          </a:xfrm>
          <a:prstGeom prst="rect">
            <a:avLst/>
          </a:prstGeom>
        </p:spPr>
      </p:pic>
      <p:pic>
        <p:nvPicPr>
          <p:cNvPr id="39" name="図 38">
            <a:extLst>
              <a:ext uri="{FF2B5EF4-FFF2-40B4-BE49-F238E27FC236}">
                <a16:creationId xmlns:a16="http://schemas.microsoft.com/office/drawing/2014/main" id="{4B74453A-1829-046C-60D4-CAE8EC51F730}"/>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7591410" y="5263991"/>
            <a:ext cx="805884" cy="805884"/>
          </a:xfrm>
          <a:prstGeom prst="rect">
            <a:avLst/>
          </a:prstGeom>
        </p:spPr>
      </p:pic>
      <p:pic>
        <p:nvPicPr>
          <p:cNvPr id="41" name="図 40">
            <a:extLst>
              <a:ext uri="{FF2B5EF4-FFF2-40B4-BE49-F238E27FC236}">
                <a16:creationId xmlns:a16="http://schemas.microsoft.com/office/drawing/2014/main" id="{D95BBF64-93D8-61FF-D373-95CA14AEED07}"/>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7413058" y="2548743"/>
            <a:ext cx="1208973" cy="1208973"/>
          </a:xfrm>
          <a:prstGeom prst="rect">
            <a:avLst/>
          </a:prstGeom>
        </p:spPr>
      </p:pic>
      <p:pic>
        <p:nvPicPr>
          <p:cNvPr id="42" name="図 41">
            <a:extLst>
              <a:ext uri="{FF2B5EF4-FFF2-40B4-BE49-F238E27FC236}">
                <a16:creationId xmlns:a16="http://schemas.microsoft.com/office/drawing/2014/main" id="{0978833A-2C78-0EE8-C73A-5C55B442E4B7}"/>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12075" y="2814944"/>
            <a:ext cx="874672" cy="874672"/>
          </a:xfrm>
          <a:prstGeom prst="rect">
            <a:avLst/>
          </a:prstGeom>
        </p:spPr>
      </p:pic>
      <p:pic>
        <p:nvPicPr>
          <p:cNvPr id="43" name="図 42">
            <a:extLst>
              <a:ext uri="{FF2B5EF4-FFF2-40B4-BE49-F238E27FC236}">
                <a16:creationId xmlns:a16="http://schemas.microsoft.com/office/drawing/2014/main" id="{5D10AD32-8468-855C-9CC2-9F76812A0F61}"/>
              </a:ext>
            </a:extLst>
          </p:cNvPr>
          <p:cNvPicPr>
            <a:picLocks noChangeAspect="1"/>
          </p:cNvPicPr>
          <p:nvPr/>
        </p:nvPicPr>
        <p:blipFill>
          <a:blip r:embed="rId5"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308902" y="3519939"/>
            <a:ext cx="516870" cy="516870"/>
          </a:xfrm>
          <a:prstGeom prst="rect">
            <a:avLst/>
          </a:prstGeom>
        </p:spPr>
      </p:pic>
      <p:pic>
        <p:nvPicPr>
          <p:cNvPr id="44" name="図 43">
            <a:extLst>
              <a:ext uri="{FF2B5EF4-FFF2-40B4-BE49-F238E27FC236}">
                <a16:creationId xmlns:a16="http://schemas.microsoft.com/office/drawing/2014/main" id="{0059281E-F60B-87B8-D6E9-8FAD264283A4}"/>
              </a:ext>
            </a:extLst>
          </p:cNvPr>
          <p:cNvPicPr>
            <a:picLocks noChangeAspect="1"/>
          </p:cNvPicPr>
          <p:nvPr/>
        </p:nvPicPr>
        <p:blipFill>
          <a:blip r:embed="rId6"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723404" y="3533963"/>
            <a:ext cx="516870" cy="516870"/>
          </a:xfrm>
          <a:prstGeom prst="rect">
            <a:avLst/>
          </a:prstGeom>
        </p:spPr>
      </p:pic>
      <p:pic>
        <p:nvPicPr>
          <p:cNvPr id="45" name="図 44">
            <a:extLst>
              <a:ext uri="{FF2B5EF4-FFF2-40B4-BE49-F238E27FC236}">
                <a16:creationId xmlns:a16="http://schemas.microsoft.com/office/drawing/2014/main" id="{B502F5F6-4C78-BF95-807D-D8CF2442F484}"/>
              </a:ext>
            </a:extLst>
          </p:cNvPr>
          <p:cNvPicPr>
            <a:picLocks noChangeAspect="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74432" y="5295123"/>
            <a:ext cx="928015" cy="928015"/>
          </a:xfrm>
          <a:prstGeom prst="rect">
            <a:avLst/>
          </a:prstGeom>
        </p:spPr>
      </p:pic>
      <p:pic>
        <p:nvPicPr>
          <p:cNvPr id="47" name="図 46">
            <a:extLst>
              <a:ext uri="{FF2B5EF4-FFF2-40B4-BE49-F238E27FC236}">
                <a16:creationId xmlns:a16="http://schemas.microsoft.com/office/drawing/2014/main" id="{A5A41B03-0B9C-02A7-C885-684818E61BF3}"/>
              </a:ext>
            </a:extLst>
          </p:cNvPr>
          <p:cNvPicPr>
            <a:picLocks noChangeAspect="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36780" y="4541627"/>
            <a:ext cx="833050" cy="833050"/>
          </a:xfrm>
          <a:prstGeom prst="rect">
            <a:avLst/>
          </a:prstGeom>
        </p:spPr>
      </p:pic>
      <p:pic>
        <p:nvPicPr>
          <p:cNvPr id="48" name="図 47">
            <a:extLst>
              <a:ext uri="{FF2B5EF4-FFF2-40B4-BE49-F238E27FC236}">
                <a16:creationId xmlns:a16="http://schemas.microsoft.com/office/drawing/2014/main" id="{8633AB32-8339-6204-50EF-973E0599B158}"/>
              </a:ext>
            </a:extLst>
          </p:cNvPr>
          <p:cNvPicPr>
            <a:picLocks noChangeAspect="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73789" y="1558804"/>
            <a:ext cx="682772" cy="682772"/>
          </a:xfrm>
          <a:prstGeom prst="rect">
            <a:avLst/>
          </a:prstGeom>
        </p:spPr>
      </p:pic>
      <p:pic>
        <p:nvPicPr>
          <p:cNvPr id="49" name="図 48">
            <a:extLst>
              <a:ext uri="{FF2B5EF4-FFF2-40B4-BE49-F238E27FC236}">
                <a16:creationId xmlns:a16="http://schemas.microsoft.com/office/drawing/2014/main" id="{ADADDDAF-96C5-6524-D15A-C714070DF2FA}"/>
              </a:ext>
            </a:extLst>
          </p:cNvPr>
          <p:cNvPicPr>
            <a:picLocks noChangeAspect="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97334" y="2010919"/>
            <a:ext cx="682772" cy="682772"/>
          </a:xfrm>
          <a:prstGeom prst="rect">
            <a:avLst/>
          </a:prstGeom>
        </p:spPr>
      </p:pic>
    </p:spTree>
    <p:extLst>
      <p:ext uri="{BB962C8B-B14F-4D97-AF65-F5344CB8AC3E}">
        <p14:creationId xmlns:p14="http://schemas.microsoft.com/office/powerpoint/2010/main" val="8689711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29"/>
                                        </p:tgtEl>
                                        <p:attrNameLst>
                                          <p:attrName>style.visibility</p:attrName>
                                        </p:attrNameLst>
                                      </p:cBhvr>
                                      <p:to>
                                        <p:strVal val="visible"/>
                                      </p:to>
                                    </p:set>
                                    <p:animEffect transition="in" filter="wipe(left)">
                                      <p:cBhvr>
                                        <p:cTn id="16"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9" grpId="0"/>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FDF8C0-05E9-B8A7-C1BD-DDA1664ECE75}"/>
            </a:ext>
          </a:extLst>
        </p:cNvPr>
        <p:cNvGrpSpPr/>
        <p:nvPr/>
      </p:nvGrpSpPr>
      <p:grpSpPr>
        <a:xfrm>
          <a:off x="0" y="0"/>
          <a:ext cx="0" cy="0"/>
          <a:chOff x="0" y="0"/>
          <a:chExt cx="0" cy="0"/>
        </a:xfrm>
      </p:grpSpPr>
      <p:sp>
        <p:nvSpPr>
          <p:cNvPr id="114" name="角丸四角形 113">
            <a:extLst>
              <a:ext uri="{FF2B5EF4-FFF2-40B4-BE49-F238E27FC236}">
                <a16:creationId xmlns:a16="http://schemas.microsoft.com/office/drawing/2014/main" id="{60747367-2D80-1EF0-259D-00C4B2F67051}"/>
              </a:ext>
            </a:extLst>
          </p:cNvPr>
          <p:cNvSpPr/>
          <p:nvPr/>
        </p:nvSpPr>
        <p:spPr>
          <a:xfrm>
            <a:off x="230400" y="836712"/>
            <a:ext cx="8686800" cy="1572804"/>
          </a:xfrm>
          <a:prstGeom prst="roundRect">
            <a:avLst>
              <a:gd name="adj" fmla="val 32723"/>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5" name="テキスト ボックス 114">
            <a:extLst>
              <a:ext uri="{FF2B5EF4-FFF2-40B4-BE49-F238E27FC236}">
                <a16:creationId xmlns:a16="http://schemas.microsoft.com/office/drawing/2014/main" id="{EBA81BB8-8C8D-05FD-9722-153E5F008271}"/>
              </a:ext>
            </a:extLst>
          </p:cNvPr>
          <p:cNvSpPr txBox="1"/>
          <p:nvPr/>
        </p:nvSpPr>
        <p:spPr>
          <a:xfrm>
            <a:off x="3325505" y="937479"/>
            <a:ext cx="2492990" cy="400110"/>
          </a:xfrm>
          <a:prstGeom prst="rect">
            <a:avLst/>
          </a:prstGeom>
          <a:noFill/>
        </p:spPr>
        <p:txBody>
          <a:bodyPr wrap="none" rtlCol="0">
            <a:spAutoFit/>
          </a:bodyPr>
          <a:lstStyle/>
          <a:p>
            <a:pPr algn="ctr"/>
            <a:r>
              <a:rPr kumimoji="1" lang="ja-JP" altLang="en-US" sz="2000">
                <a:solidFill>
                  <a:srgbClr val="0070C0"/>
                </a:solidFill>
                <a:latin typeface="Meiryo" panose="020B0604030504040204" pitchFamily="34" charset="-128"/>
                <a:ea typeface="Meiryo" panose="020B0604030504040204" pitchFamily="34" charset="-128"/>
              </a:rPr>
              <a:t>クラウド・サービス</a:t>
            </a:r>
          </a:p>
        </p:txBody>
      </p:sp>
      <p:sp>
        <p:nvSpPr>
          <p:cNvPr id="2" name="タイトル 1">
            <a:extLst>
              <a:ext uri="{FF2B5EF4-FFF2-40B4-BE49-F238E27FC236}">
                <a16:creationId xmlns:a16="http://schemas.microsoft.com/office/drawing/2014/main" id="{4FBC7E2B-D7E7-0B61-52DD-ABEE45D43188}"/>
              </a:ext>
            </a:extLst>
          </p:cNvPr>
          <p:cNvSpPr>
            <a:spLocks noGrp="1"/>
          </p:cNvSpPr>
          <p:nvPr>
            <p:ph type="title"/>
          </p:nvPr>
        </p:nvSpPr>
        <p:spPr/>
        <p:txBody>
          <a:bodyPr/>
          <a:lstStyle/>
          <a:p>
            <a:r>
              <a:rPr lang="ja-JP" altLang="en-US"/>
              <a:t>シングル・サインオン（</a:t>
            </a:r>
            <a:r>
              <a:rPr lang="en-US" altLang="ja-JP" dirty="0"/>
              <a:t>SSO</a:t>
            </a:r>
            <a:r>
              <a:rPr lang="ja-JP" altLang="en-US"/>
              <a:t>）システム　 </a:t>
            </a:r>
            <a:r>
              <a:rPr lang="en-US" altLang="ja-JP" dirty="0"/>
              <a:t>1</a:t>
            </a:r>
            <a:endParaRPr kumimoji="1" lang="ja-JP" altLang="en-US"/>
          </a:p>
        </p:txBody>
      </p:sp>
      <p:sp>
        <p:nvSpPr>
          <p:cNvPr id="5" name="正方形/長方形 4">
            <a:extLst>
              <a:ext uri="{FF2B5EF4-FFF2-40B4-BE49-F238E27FC236}">
                <a16:creationId xmlns:a16="http://schemas.microsoft.com/office/drawing/2014/main" id="{193F6F9D-3294-0E48-1B84-4F86194579C1}"/>
              </a:ext>
            </a:extLst>
          </p:cNvPr>
          <p:cNvSpPr/>
          <p:nvPr/>
        </p:nvSpPr>
        <p:spPr>
          <a:xfrm>
            <a:off x="4704521" y="1340768"/>
            <a:ext cx="1108867" cy="645224"/>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a:extLst>
              <a:ext uri="{FF2B5EF4-FFF2-40B4-BE49-F238E27FC236}">
                <a16:creationId xmlns:a16="http://schemas.microsoft.com/office/drawing/2014/main" id="{F67475F3-855E-D5C1-BFC4-024703B1D463}"/>
              </a:ext>
            </a:extLst>
          </p:cNvPr>
          <p:cNvSpPr/>
          <p:nvPr/>
        </p:nvSpPr>
        <p:spPr>
          <a:xfrm>
            <a:off x="6081363" y="1340768"/>
            <a:ext cx="1108867" cy="645224"/>
          </a:xfrm>
          <a:prstGeom prst="rect">
            <a:avLst/>
          </a:prstGeom>
          <a:solidFill>
            <a:schemeClr val="bg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正方形/長方形 6">
            <a:extLst>
              <a:ext uri="{FF2B5EF4-FFF2-40B4-BE49-F238E27FC236}">
                <a16:creationId xmlns:a16="http://schemas.microsoft.com/office/drawing/2014/main" id="{F89AFA30-86C1-BF8E-64AA-15D9010A8FFF}"/>
              </a:ext>
            </a:extLst>
          </p:cNvPr>
          <p:cNvSpPr/>
          <p:nvPr/>
        </p:nvSpPr>
        <p:spPr>
          <a:xfrm>
            <a:off x="7458205" y="1340768"/>
            <a:ext cx="1108867" cy="645224"/>
          </a:xfrm>
          <a:prstGeom prst="rect">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正方形/長方形 7">
            <a:extLst>
              <a:ext uri="{FF2B5EF4-FFF2-40B4-BE49-F238E27FC236}">
                <a16:creationId xmlns:a16="http://schemas.microsoft.com/office/drawing/2014/main" id="{44BA4E42-DF68-4F48-ACB1-BBE7D7972AFE}"/>
              </a:ext>
            </a:extLst>
          </p:cNvPr>
          <p:cNvSpPr/>
          <p:nvPr/>
        </p:nvSpPr>
        <p:spPr>
          <a:xfrm>
            <a:off x="558738" y="1345465"/>
            <a:ext cx="1108867" cy="645224"/>
          </a:xfrm>
          <a:prstGeom prst="rect">
            <a:avLst/>
          </a:prstGeom>
          <a:solidFill>
            <a:schemeClr val="accent5">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正方形/長方形 8">
            <a:extLst>
              <a:ext uri="{FF2B5EF4-FFF2-40B4-BE49-F238E27FC236}">
                <a16:creationId xmlns:a16="http://schemas.microsoft.com/office/drawing/2014/main" id="{34FC9530-BA8B-7E9E-0CBE-A9609D943C17}"/>
              </a:ext>
            </a:extLst>
          </p:cNvPr>
          <p:cNvSpPr/>
          <p:nvPr/>
        </p:nvSpPr>
        <p:spPr>
          <a:xfrm>
            <a:off x="1937579" y="1345465"/>
            <a:ext cx="1108867" cy="645224"/>
          </a:xfrm>
          <a:prstGeom prst="rect">
            <a:avLst/>
          </a:prstGeom>
          <a:solidFill>
            <a:srgbClr val="F7964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正方形/長方形 9">
            <a:extLst>
              <a:ext uri="{FF2B5EF4-FFF2-40B4-BE49-F238E27FC236}">
                <a16:creationId xmlns:a16="http://schemas.microsoft.com/office/drawing/2014/main" id="{A64469F1-D290-6620-3754-51D9F6A1C193}"/>
              </a:ext>
            </a:extLst>
          </p:cNvPr>
          <p:cNvSpPr/>
          <p:nvPr/>
        </p:nvSpPr>
        <p:spPr>
          <a:xfrm>
            <a:off x="3321050" y="1345465"/>
            <a:ext cx="1108867" cy="645224"/>
          </a:xfrm>
          <a:prstGeom prst="rect">
            <a:avLst/>
          </a:prstGeom>
          <a:solidFill>
            <a:schemeClr val="accent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正方形/長方形 15">
            <a:extLst>
              <a:ext uri="{FF2B5EF4-FFF2-40B4-BE49-F238E27FC236}">
                <a16:creationId xmlns:a16="http://schemas.microsoft.com/office/drawing/2014/main" id="{CA453E1B-CB94-AB9C-8004-B98718EA1CAE}"/>
              </a:ext>
            </a:extLst>
          </p:cNvPr>
          <p:cNvSpPr/>
          <p:nvPr/>
        </p:nvSpPr>
        <p:spPr>
          <a:xfrm>
            <a:off x="816060" y="1561762"/>
            <a:ext cx="644331" cy="144016"/>
          </a:xfrm>
          <a:prstGeom prst="rect">
            <a:avLst/>
          </a:prstGeom>
          <a:solidFill>
            <a:schemeClr val="bg1">
              <a:lumMod val="95000"/>
            </a:schemeClr>
          </a:solidFill>
          <a:ln>
            <a:noFill/>
          </a:ln>
          <a:effectLst>
            <a:innerShdw blurRad="63500" dist="50800">
              <a:prstClr val="black">
                <a:alpha val="50000"/>
              </a:prstClr>
            </a:innerShdw>
          </a:effectLst>
        </p:spPr>
        <p:style>
          <a:lnRef idx="2">
            <a:schemeClr val="dk1"/>
          </a:lnRef>
          <a:fillRef idx="1">
            <a:schemeClr val="lt1"/>
          </a:fillRef>
          <a:effectRef idx="0">
            <a:schemeClr val="dk1"/>
          </a:effectRef>
          <a:fontRef idx="minor">
            <a:schemeClr val="dk1"/>
          </a:fontRef>
        </p:style>
        <p:txBody>
          <a:bodyPr rtlCol="0" anchor="ctr"/>
          <a:lstStyle/>
          <a:p>
            <a:r>
              <a:rPr kumimoji="1" lang="en-US" altLang="ja-JP" sz="800" dirty="0">
                <a:solidFill>
                  <a:schemeClr val="tx1">
                    <a:lumMod val="50000"/>
                    <a:lumOff val="50000"/>
                  </a:schemeClr>
                </a:solidFill>
                <a:latin typeface="ＭＳ Ｐゴシック"/>
                <a:ea typeface="ＭＳ Ｐゴシック"/>
                <a:cs typeface="ＭＳ Ｐゴシック"/>
              </a:rPr>
              <a:t>ID</a:t>
            </a:r>
            <a:endParaRPr kumimoji="1" lang="ja-JP" altLang="en-US" sz="800" dirty="0">
              <a:solidFill>
                <a:schemeClr val="tx1">
                  <a:lumMod val="50000"/>
                  <a:lumOff val="50000"/>
                </a:schemeClr>
              </a:solidFill>
              <a:latin typeface="ＭＳ Ｐゴシック"/>
              <a:ea typeface="ＭＳ Ｐゴシック"/>
              <a:cs typeface="ＭＳ Ｐゴシック"/>
            </a:endParaRPr>
          </a:p>
        </p:txBody>
      </p:sp>
      <p:sp>
        <p:nvSpPr>
          <p:cNvPr id="17" name="正方形/長方形 16">
            <a:extLst>
              <a:ext uri="{FF2B5EF4-FFF2-40B4-BE49-F238E27FC236}">
                <a16:creationId xmlns:a16="http://schemas.microsoft.com/office/drawing/2014/main" id="{EF5C1066-84D4-2D39-C963-0B55FD86F465}"/>
              </a:ext>
            </a:extLst>
          </p:cNvPr>
          <p:cNvSpPr/>
          <p:nvPr/>
        </p:nvSpPr>
        <p:spPr>
          <a:xfrm>
            <a:off x="816060" y="1719991"/>
            <a:ext cx="644331" cy="144016"/>
          </a:xfrm>
          <a:prstGeom prst="rect">
            <a:avLst/>
          </a:prstGeom>
          <a:solidFill>
            <a:schemeClr val="bg1">
              <a:lumMod val="95000"/>
            </a:schemeClr>
          </a:solidFill>
          <a:ln>
            <a:noFill/>
          </a:ln>
          <a:effectLst>
            <a:innerShdw blurRad="63500" dist="50800">
              <a:prstClr val="black">
                <a:alpha val="50000"/>
              </a:prstClr>
            </a:innerShdw>
          </a:effectLst>
        </p:spPr>
        <p:style>
          <a:lnRef idx="2">
            <a:schemeClr val="dk1"/>
          </a:lnRef>
          <a:fillRef idx="1">
            <a:schemeClr val="lt1"/>
          </a:fillRef>
          <a:effectRef idx="0">
            <a:schemeClr val="dk1"/>
          </a:effectRef>
          <a:fontRef idx="minor">
            <a:schemeClr val="dk1"/>
          </a:fontRef>
        </p:style>
        <p:txBody>
          <a:bodyPr rtlCol="0" anchor="ctr"/>
          <a:lstStyle/>
          <a:p>
            <a:r>
              <a:rPr kumimoji="1" lang="en-US" altLang="ja-JP" sz="800" dirty="0">
                <a:solidFill>
                  <a:schemeClr val="tx1">
                    <a:lumMod val="50000"/>
                    <a:lumOff val="50000"/>
                  </a:schemeClr>
                </a:solidFill>
                <a:latin typeface="ＭＳ Ｐゴシック"/>
                <a:ea typeface="ＭＳ Ｐゴシック"/>
                <a:cs typeface="ＭＳ Ｐゴシック"/>
              </a:rPr>
              <a:t>PW</a:t>
            </a:r>
            <a:endParaRPr kumimoji="1" lang="ja-JP" altLang="en-US" sz="800" dirty="0">
              <a:solidFill>
                <a:schemeClr val="tx1">
                  <a:lumMod val="50000"/>
                  <a:lumOff val="50000"/>
                </a:schemeClr>
              </a:solidFill>
              <a:latin typeface="ＭＳ Ｐゴシック"/>
              <a:ea typeface="ＭＳ Ｐゴシック"/>
              <a:cs typeface="ＭＳ Ｐゴシック"/>
            </a:endParaRPr>
          </a:p>
        </p:txBody>
      </p:sp>
      <p:sp>
        <p:nvSpPr>
          <p:cNvPr id="18" name="正方形/長方形 17">
            <a:extLst>
              <a:ext uri="{FF2B5EF4-FFF2-40B4-BE49-F238E27FC236}">
                <a16:creationId xmlns:a16="http://schemas.microsoft.com/office/drawing/2014/main" id="{F2E3C5AB-D369-633F-E828-236D78793593}"/>
              </a:ext>
            </a:extLst>
          </p:cNvPr>
          <p:cNvSpPr/>
          <p:nvPr/>
        </p:nvSpPr>
        <p:spPr>
          <a:xfrm>
            <a:off x="2145295" y="1547549"/>
            <a:ext cx="644331" cy="144016"/>
          </a:xfrm>
          <a:prstGeom prst="rect">
            <a:avLst/>
          </a:prstGeom>
          <a:solidFill>
            <a:schemeClr val="bg1">
              <a:lumMod val="95000"/>
            </a:schemeClr>
          </a:solidFill>
          <a:ln>
            <a:noFill/>
          </a:ln>
          <a:effectLst>
            <a:innerShdw blurRad="63500" dist="50800">
              <a:prstClr val="black">
                <a:alpha val="50000"/>
              </a:prstClr>
            </a:innerShdw>
          </a:effectLst>
        </p:spPr>
        <p:style>
          <a:lnRef idx="2">
            <a:schemeClr val="dk1"/>
          </a:lnRef>
          <a:fillRef idx="1">
            <a:schemeClr val="lt1"/>
          </a:fillRef>
          <a:effectRef idx="0">
            <a:schemeClr val="dk1"/>
          </a:effectRef>
          <a:fontRef idx="minor">
            <a:schemeClr val="dk1"/>
          </a:fontRef>
        </p:style>
        <p:txBody>
          <a:bodyPr rtlCol="0" anchor="ctr"/>
          <a:lstStyle/>
          <a:p>
            <a:r>
              <a:rPr kumimoji="1" lang="en-US" altLang="ja-JP" sz="800" dirty="0">
                <a:solidFill>
                  <a:schemeClr val="tx1">
                    <a:lumMod val="50000"/>
                    <a:lumOff val="50000"/>
                  </a:schemeClr>
                </a:solidFill>
                <a:latin typeface="ＭＳ Ｐゴシック"/>
                <a:ea typeface="ＭＳ Ｐゴシック"/>
                <a:cs typeface="ＭＳ Ｐゴシック"/>
              </a:rPr>
              <a:t>ID</a:t>
            </a:r>
            <a:endParaRPr kumimoji="1" lang="ja-JP" altLang="en-US" sz="800" dirty="0">
              <a:solidFill>
                <a:schemeClr val="tx1">
                  <a:lumMod val="50000"/>
                  <a:lumOff val="50000"/>
                </a:schemeClr>
              </a:solidFill>
              <a:latin typeface="ＭＳ Ｐゴシック"/>
              <a:ea typeface="ＭＳ Ｐゴシック"/>
              <a:cs typeface="ＭＳ Ｐゴシック"/>
            </a:endParaRPr>
          </a:p>
        </p:txBody>
      </p:sp>
      <p:sp>
        <p:nvSpPr>
          <p:cNvPr id="19" name="正方形/長方形 18">
            <a:extLst>
              <a:ext uri="{FF2B5EF4-FFF2-40B4-BE49-F238E27FC236}">
                <a16:creationId xmlns:a16="http://schemas.microsoft.com/office/drawing/2014/main" id="{4738C57C-FA75-02A4-6693-37EAA1BBE7AD}"/>
              </a:ext>
            </a:extLst>
          </p:cNvPr>
          <p:cNvSpPr/>
          <p:nvPr/>
        </p:nvSpPr>
        <p:spPr>
          <a:xfrm>
            <a:off x="2145295" y="1705778"/>
            <a:ext cx="644331" cy="144016"/>
          </a:xfrm>
          <a:prstGeom prst="rect">
            <a:avLst/>
          </a:prstGeom>
          <a:solidFill>
            <a:schemeClr val="bg1">
              <a:lumMod val="95000"/>
            </a:schemeClr>
          </a:solidFill>
          <a:ln>
            <a:noFill/>
          </a:ln>
          <a:effectLst>
            <a:innerShdw blurRad="63500" dist="50800">
              <a:prstClr val="black">
                <a:alpha val="50000"/>
              </a:prstClr>
            </a:innerShdw>
          </a:effectLst>
        </p:spPr>
        <p:style>
          <a:lnRef idx="2">
            <a:schemeClr val="dk1"/>
          </a:lnRef>
          <a:fillRef idx="1">
            <a:schemeClr val="lt1"/>
          </a:fillRef>
          <a:effectRef idx="0">
            <a:schemeClr val="dk1"/>
          </a:effectRef>
          <a:fontRef idx="minor">
            <a:schemeClr val="dk1"/>
          </a:fontRef>
        </p:style>
        <p:txBody>
          <a:bodyPr rtlCol="0" anchor="ctr"/>
          <a:lstStyle/>
          <a:p>
            <a:r>
              <a:rPr kumimoji="1" lang="en-US" altLang="ja-JP" sz="800" dirty="0">
                <a:solidFill>
                  <a:schemeClr val="tx1">
                    <a:lumMod val="50000"/>
                    <a:lumOff val="50000"/>
                  </a:schemeClr>
                </a:solidFill>
                <a:latin typeface="ＭＳ Ｐゴシック"/>
                <a:ea typeface="ＭＳ Ｐゴシック"/>
                <a:cs typeface="ＭＳ Ｐゴシック"/>
              </a:rPr>
              <a:t>PW</a:t>
            </a:r>
            <a:endParaRPr kumimoji="1" lang="ja-JP" altLang="en-US" sz="800" dirty="0">
              <a:solidFill>
                <a:schemeClr val="tx1">
                  <a:lumMod val="50000"/>
                  <a:lumOff val="50000"/>
                </a:schemeClr>
              </a:solidFill>
              <a:latin typeface="ＭＳ Ｐゴシック"/>
              <a:ea typeface="ＭＳ Ｐゴシック"/>
              <a:cs typeface="ＭＳ Ｐゴシック"/>
            </a:endParaRPr>
          </a:p>
        </p:txBody>
      </p:sp>
      <p:sp>
        <p:nvSpPr>
          <p:cNvPr id="20" name="正方形/長方形 19">
            <a:extLst>
              <a:ext uri="{FF2B5EF4-FFF2-40B4-BE49-F238E27FC236}">
                <a16:creationId xmlns:a16="http://schemas.microsoft.com/office/drawing/2014/main" id="{8E2E076D-FC17-AC6B-63E5-40B190E02852}"/>
              </a:ext>
            </a:extLst>
          </p:cNvPr>
          <p:cNvSpPr/>
          <p:nvPr/>
        </p:nvSpPr>
        <p:spPr>
          <a:xfrm>
            <a:off x="3573807" y="1575441"/>
            <a:ext cx="644331" cy="144016"/>
          </a:xfrm>
          <a:prstGeom prst="rect">
            <a:avLst/>
          </a:prstGeom>
          <a:solidFill>
            <a:schemeClr val="bg1">
              <a:lumMod val="95000"/>
            </a:schemeClr>
          </a:solidFill>
          <a:ln>
            <a:noFill/>
          </a:ln>
          <a:effectLst>
            <a:innerShdw blurRad="63500" dist="50800">
              <a:prstClr val="black">
                <a:alpha val="50000"/>
              </a:prstClr>
            </a:innerShdw>
          </a:effectLst>
        </p:spPr>
        <p:style>
          <a:lnRef idx="2">
            <a:schemeClr val="dk1"/>
          </a:lnRef>
          <a:fillRef idx="1">
            <a:schemeClr val="lt1"/>
          </a:fillRef>
          <a:effectRef idx="0">
            <a:schemeClr val="dk1"/>
          </a:effectRef>
          <a:fontRef idx="minor">
            <a:schemeClr val="dk1"/>
          </a:fontRef>
        </p:style>
        <p:txBody>
          <a:bodyPr rtlCol="0" anchor="ctr"/>
          <a:lstStyle/>
          <a:p>
            <a:r>
              <a:rPr kumimoji="1" lang="en-US" altLang="ja-JP" sz="800" dirty="0">
                <a:solidFill>
                  <a:schemeClr val="tx1">
                    <a:lumMod val="50000"/>
                    <a:lumOff val="50000"/>
                  </a:schemeClr>
                </a:solidFill>
                <a:latin typeface="ＭＳ Ｐゴシック"/>
                <a:ea typeface="ＭＳ Ｐゴシック"/>
                <a:cs typeface="ＭＳ Ｐゴシック"/>
              </a:rPr>
              <a:t>ID</a:t>
            </a:r>
            <a:endParaRPr kumimoji="1" lang="ja-JP" altLang="en-US" sz="800" dirty="0">
              <a:solidFill>
                <a:schemeClr val="tx1">
                  <a:lumMod val="50000"/>
                  <a:lumOff val="50000"/>
                </a:schemeClr>
              </a:solidFill>
              <a:latin typeface="ＭＳ Ｐゴシック"/>
              <a:ea typeface="ＭＳ Ｐゴシック"/>
              <a:cs typeface="ＭＳ Ｐゴシック"/>
            </a:endParaRPr>
          </a:p>
        </p:txBody>
      </p:sp>
      <p:sp>
        <p:nvSpPr>
          <p:cNvPr id="21" name="正方形/長方形 20">
            <a:extLst>
              <a:ext uri="{FF2B5EF4-FFF2-40B4-BE49-F238E27FC236}">
                <a16:creationId xmlns:a16="http://schemas.microsoft.com/office/drawing/2014/main" id="{BC0996E1-B88C-3D71-D457-48ACB685AB48}"/>
              </a:ext>
            </a:extLst>
          </p:cNvPr>
          <p:cNvSpPr/>
          <p:nvPr/>
        </p:nvSpPr>
        <p:spPr>
          <a:xfrm>
            <a:off x="3573807" y="1733670"/>
            <a:ext cx="644331" cy="144016"/>
          </a:xfrm>
          <a:prstGeom prst="rect">
            <a:avLst/>
          </a:prstGeom>
          <a:solidFill>
            <a:schemeClr val="bg1">
              <a:lumMod val="95000"/>
            </a:schemeClr>
          </a:solidFill>
          <a:ln>
            <a:noFill/>
          </a:ln>
          <a:effectLst>
            <a:innerShdw blurRad="63500" dist="50800">
              <a:prstClr val="black">
                <a:alpha val="50000"/>
              </a:prstClr>
            </a:innerShdw>
          </a:effectLst>
        </p:spPr>
        <p:style>
          <a:lnRef idx="2">
            <a:schemeClr val="dk1"/>
          </a:lnRef>
          <a:fillRef idx="1">
            <a:schemeClr val="lt1"/>
          </a:fillRef>
          <a:effectRef idx="0">
            <a:schemeClr val="dk1"/>
          </a:effectRef>
          <a:fontRef idx="minor">
            <a:schemeClr val="dk1"/>
          </a:fontRef>
        </p:style>
        <p:txBody>
          <a:bodyPr rtlCol="0" anchor="ctr"/>
          <a:lstStyle/>
          <a:p>
            <a:r>
              <a:rPr kumimoji="1" lang="en-US" altLang="ja-JP" sz="800" dirty="0">
                <a:solidFill>
                  <a:schemeClr val="tx1">
                    <a:lumMod val="50000"/>
                    <a:lumOff val="50000"/>
                  </a:schemeClr>
                </a:solidFill>
                <a:latin typeface="ＭＳ Ｐゴシック"/>
                <a:ea typeface="ＭＳ Ｐゴシック"/>
                <a:cs typeface="ＭＳ Ｐゴシック"/>
              </a:rPr>
              <a:t>PW</a:t>
            </a:r>
            <a:endParaRPr kumimoji="1" lang="ja-JP" altLang="en-US" sz="800" dirty="0">
              <a:solidFill>
                <a:schemeClr val="tx1">
                  <a:lumMod val="50000"/>
                  <a:lumOff val="50000"/>
                </a:schemeClr>
              </a:solidFill>
              <a:latin typeface="ＭＳ Ｐゴシック"/>
              <a:ea typeface="ＭＳ Ｐゴシック"/>
              <a:cs typeface="ＭＳ Ｐゴシック"/>
            </a:endParaRPr>
          </a:p>
        </p:txBody>
      </p:sp>
      <p:sp>
        <p:nvSpPr>
          <p:cNvPr id="22" name="正方形/長方形 21">
            <a:extLst>
              <a:ext uri="{FF2B5EF4-FFF2-40B4-BE49-F238E27FC236}">
                <a16:creationId xmlns:a16="http://schemas.microsoft.com/office/drawing/2014/main" id="{92BAF0E9-92C4-43E5-3968-0908798D0081}"/>
              </a:ext>
            </a:extLst>
          </p:cNvPr>
          <p:cNvSpPr/>
          <p:nvPr/>
        </p:nvSpPr>
        <p:spPr>
          <a:xfrm>
            <a:off x="4903042" y="1561228"/>
            <a:ext cx="644331" cy="144016"/>
          </a:xfrm>
          <a:prstGeom prst="rect">
            <a:avLst/>
          </a:prstGeom>
          <a:solidFill>
            <a:schemeClr val="bg1">
              <a:lumMod val="95000"/>
            </a:schemeClr>
          </a:solidFill>
          <a:ln>
            <a:noFill/>
          </a:ln>
          <a:effectLst>
            <a:innerShdw blurRad="63500" dist="50800">
              <a:prstClr val="black">
                <a:alpha val="50000"/>
              </a:prstClr>
            </a:innerShdw>
          </a:effectLst>
        </p:spPr>
        <p:style>
          <a:lnRef idx="2">
            <a:schemeClr val="dk1"/>
          </a:lnRef>
          <a:fillRef idx="1">
            <a:schemeClr val="lt1"/>
          </a:fillRef>
          <a:effectRef idx="0">
            <a:schemeClr val="dk1"/>
          </a:effectRef>
          <a:fontRef idx="minor">
            <a:schemeClr val="dk1"/>
          </a:fontRef>
        </p:style>
        <p:txBody>
          <a:bodyPr rtlCol="0" anchor="ctr"/>
          <a:lstStyle/>
          <a:p>
            <a:r>
              <a:rPr kumimoji="1" lang="en-US" altLang="ja-JP" sz="800" dirty="0">
                <a:solidFill>
                  <a:schemeClr val="tx1">
                    <a:lumMod val="50000"/>
                    <a:lumOff val="50000"/>
                  </a:schemeClr>
                </a:solidFill>
                <a:latin typeface="ＭＳ Ｐゴシック"/>
                <a:ea typeface="ＭＳ Ｐゴシック"/>
                <a:cs typeface="ＭＳ Ｐゴシック"/>
              </a:rPr>
              <a:t>ID</a:t>
            </a:r>
            <a:endParaRPr kumimoji="1" lang="ja-JP" altLang="en-US" sz="800" dirty="0">
              <a:solidFill>
                <a:schemeClr val="tx1">
                  <a:lumMod val="50000"/>
                  <a:lumOff val="50000"/>
                </a:schemeClr>
              </a:solidFill>
              <a:latin typeface="ＭＳ Ｐゴシック"/>
              <a:ea typeface="ＭＳ Ｐゴシック"/>
              <a:cs typeface="ＭＳ Ｐゴシック"/>
            </a:endParaRPr>
          </a:p>
        </p:txBody>
      </p:sp>
      <p:sp>
        <p:nvSpPr>
          <p:cNvPr id="23" name="正方形/長方形 22">
            <a:extLst>
              <a:ext uri="{FF2B5EF4-FFF2-40B4-BE49-F238E27FC236}">
                <a16:creationId xmlns:a16="http://schemas.microsoft.com/office/drawing/2014/main" id="{BC735860-3A3F-CB1F-B734-EF84330F8C7D}"/>
              </a:ext>
            </a:extLst>
          </p:cNvPr>
          <p:cNvSpPr/>
          <p:nvPr/>
        </p:nvSpPr>
        <p:spPr>
          <a:xfrm>
            <a:off x="4903042" y="1719457"/>
            <a:ext cx="644331" cy="144016"/>
          </a:xfrm>
          <a:prstGeom prst="rect">
            <a:avLst/>
          </a:prstGeom>
          <a:solidFill>
            <a:schemeClr val="bg1">
              <a:lumMod val="95000"/>
            </a:schemeClr>
          </a:solidFill>
          <a:ln>
            <a:noFill/>
          </a:ln>
          <a:effectLst>
            <a:innerShdw blurRad="63500" dist="50800">
              <a:prstClr val="black">
                <a:alpha val="50000"/>
              </a:prstClr>
            </a:innerShdw>
          </a:effectLst>
        </p:spPr>
        <p:style>
          <a:lnRef idx="2">
            <a:schemeClr val="dk1"/>
          </a:lnRef>
          <a:fillRef idx="1">
            <a:schemeClr val="lt1"/>
          </a:fillRef>
          <a:effectRef idx="0">
            <a:schemeClr val="dk1"/>
          </a:effectRef>
          <a:fontRef idx="minor">
            <a:schemeClr val="dk1"/>
          </a:fontRef>
        </p:style>
        <p:txBody>
          <a:bodyPr rtlCol="0" anchor="ctr"/>
          <a:lstStyle/>
          <a:p>
            <a:r>
              <a:rPr kumimoji="1" lang="en-US" altLang="ja-JP" sz="800" dirty="0">
                <a:solidFill>
                  <a:schemeClr val="tx1">
                    <a:lumMod val="50000"/>
                    <a:lumOff val="50000"/>
                  </a:schemeClr>
                </a:solidFill>
                <a:latin typeface="ＭＳ Ｐゴシック"/>
                <a:ea typeface="ＭＳ Ｐゴシック"/>
                <a:cs typeface="ＭＳ Ｐゴシック"/>
              </a:rPr>
              <a:t>PW</a:t>
            </a:r>
            <a:endParaRPr kumimoji="1" lang="ja-JP" altLang="en-US" sz="800" dirty="0">
              <a:solidFill>
                <a:schemeClr val="tx1">
                  <a:lumMod val="50000"/>
                  <a:lumOff val="50000"/>
                </a:schemeClr>
              </a:solidFill>
              <a:latin typeface="ＭＳ Ｐゴシック"/>
              <a:ea typeface="ＭＳ Ｐゴシック"/>
              <a:cs typeface="ＭＳ Ｐゴシック"/>
            </a:endParaRPr>
          </a:p>
        </p:txBody>
      </p:sp>
      <p:sp>
        <p:nvSpPr>
          <p:cNvPr id="24" name="正方形/長方形 23">
            <a:extLst>
              <a:ext uri="{FF2B5EF4-FFF2-40B4-BE49-F238E27FC236}">
                <a16:creationId xmlns:a16="http://schemas.microsoft.com/office/drawing/2014/main" id="{CC9DBA42-0C50-960C-1BDB-B07020411223}"/>
              </a:ext>
            </a:extLst>
          </p:cNvPr>
          <p:cNvSpPr/>
          <p:nvPr/>
        </p:nvSpPr>
        <p:spPr>
          <a:xfrm>
            <a:off x="6334966" y="1579648"/>
            <a:ext cx="644331" cy="144016"/>
          </a:xfrm>
          <a:prstGeom prst="rect">
            <a:avLst/>
          </a:prstGeom>
          <a:solidFill>
            <a:schemeClr val="bg1">
              <a:lumMod val="95000"/>
            </a:schemeClr>
          </a:solidFill>
          <a:ln>
            <a:noFill/>
          </a:ln>
          <a:effectLst>
            <a:innerShdw blurRad="63500" dist="50800">
              <a:prstClr val="black">
                <a:alpha val="50000"/>
              </a:prstClr>
            </a:innerShdw>
          </a:effectLst>
        </p:spPr>
        <p:style>
          <a:lnRef idx="2">
            <a:schemeClr val="dk1"/>
          </a:lnRef>
          <a:fillRef idx="1">
            <a:schemeClr val="lt1"/>
          </a:fillRef>
          <a:effectRef idx="0">
            <a:schemeClr val="dk1"/>
          </a:effectRef>
          <a:fontRef idx="minor">
            <a:schemeClr val="dk1"/>
          </a:fontRef>
        </p:style>
        <p:txBody>
          <a:bodyPr rtlCol="0" anchor="ctr"/>
          <a:lstStyle/>
          <a:p>
            <a:r>
              <a:rPr kumimoji="1" lang="en-US" altLang="ja-JP" sz="800" dirty="0">
                <a:solidFill>
                  <a:schemeClr val="tx1">
                    <a:lumMod val="50000"/>
                    <a:lumOff val="50000"/>
                  </a:schemeClr>
                </a:solidFill>
                <a:latin typeface="ＭＳ Ｐゴシック"/>
                <a:ea typeface="ＭＳ Ｐゴシック"/>
                <a:cs typeface="ＭＳ Ｐゴシック"/>
              </a:rPr>
              <a:t>ID</a:t>
            </a:r>
            <a:endParaRPr kumimoji="1" lang="ja-JP" altLang="en-US" sz="800" dirty="0">
              <a:solidFill>
                <a:schemeClr val="tx1">
                  <a:lumMod val="50000"/>
                  <a:lumOff val="50000"/>
                </a:schemeClr>
              </a:solidFill>
              <a:latin typeface="ＭＳ Ｐゴシック"/>
              <a:ea typeface="ＭＳ Ｐゴシック"/>
              <a:cs typeface="ＭＳ Ｐゴシック"/>
            </a:endParaRPr>
          </a:p>
        </p:txBody>
      </p:sp>
      <p:sp>
        <p:nvSpPr>
          <p:cNvPr id="25" name="正方形/長方形 24">
            <a:extLst>
              <a:ext uri="{FF2B5EF4-FFF2-40B4-BE49-F238E27FC236}">
                <a16:creationId xmlns:a16="http://schemas.microsoft.com/office/drawing/2014/main" id="{83665901-CCD0-135D-3F3B-0BD2B2CE53F8}"/>
              </a:ext>
            </a:extLst>
          </p:cNvPr>
          <p:cNvSpPr/>
          <p:nvPr/>
        </p:nvSpPr>
        <p:spPr>
          <a:xfrm>
            <a:off x="6334966" y="1737877"/>
            <a:ext cx="644331" cy="144016"/>
          </a:xfrm>
          <a:prstGeom prst="rect">
            <a:avLst/>
          </a:prstGeom>
          <a:solidFill>
            <a:schemeClr val="bg1">
              <a:lumMod val="95000"/>
            </a:schemeClr>
          </a:solidFill>
          <a:ln>
            <a:noFill/>
          </a:ln>
          <a:effectLst>
            <a:innerShdw blurRad="63500" dist="50800">
              <a:prstClr val="black">
                <a:alpha val="50000"/>
              </a:prstClr>
            </a:innerShdw>
          </a:effectLst>
        </p:spPr>
        <p:style>
          <a:lnRef idx="2">
            <a:schemeClr val="dk1"/>
          </a:lnRef>
          <a:fillRef idx="1">
            <a:schemeClr val="lt1"/>
          </a:fillRef>
          <a:effectRef idx="0">
            <a:schemeClr val="dk1"/>
          </a:effectRef>
          <a:fontRef idx="minor">
            <a:schemeClr val="dk1"/>
          </a:fontRef>
        </p:style>
        <p:txBody>
          <a:bodyPr rtlCol="0" anchor="ctr"/>
          <a:lstStyle/>
          <a:p>
            <a:r>
              <a:rPr kumimoji="1" lang="en-US" altLang="ja-JP" sz="800" dirty="0">
                <a:solidFill>
                  <a:schemeClr val="tx1">
                    <a:lumMod val="50000"/>
                    <a:lumOff val="50000"/>
                  </a:schemeClr>
                </a:solidFill>
                <a:latin typeface="ＭＳ Ｐゴシック"/>
                <a:ea typeface="ＭＳ Ｐゴシック"/>
                <a:cs typeface="ＭＳ Ｐゴシック"/>
              </a:rPr>
              <a:t>PW</a:t>
            </a:r>
            <a:endParaRPr kumimoji="1" lang="ja-JP" altLang="en-US" sz="800" dirty="0">
              <a:solidFill>
                <a:schemeClr val="tx1">
                  <a:lumMod val="50000"/>
                  <a:lumOff val="50000"/>
                </a:schemeClr>
              </a:solidFill>
              <a:latin typeface="ＭＳ Ｐゴシック"/>
              <a:ea typeface="ＭＳ Ｐゴシック"/>
              <a:cs typeface="ＭＳ Ｐゴシック"/>
            </a:endParaRPr>
          </a:p>
        </p:txBody>
      </p:sp>
      <p:sp>
        <p:nvSpPr>
          <p:cNvPr id="26" name="正方形/長方形 25">
            <a:extLst>
              <a:ext uri="{FF2B5EF4-FFF2-40B4-BE49-F238E27FC236}">
                <a16:creationId xmlns:a16="http://schemas.microsoft.com/office/drawing/2014/main" id="{BF07EFA0-734A-AF26-83C0-CE1421FB7E62}"/>
              </a:ext>
            </a:extLst>
          </p:cNvPr>
          <p:cNvSpPr/>
          <p:nvPr/>
        </p:nvSpPr>
        <p:spPr>
          <a:xfrm>
            <a:off x="7664201" y="1565435"/>
            <a:ext cx="644331" cy="144016"/>
          </a:xfrm>
          <a:prstGeom prst="rect">
            <a:avLst/>
          </a:prstGeom>
          <a:solidFill>
            <a:schemeClr val="bg1">
              <a:lumMod val="95000"/>
            </a:schemeClr>
          </a:solidFill>
          <a:ln>
            <a:noFill/>
          </a:ln>
          <a:effectLst>
            <a:innerShdw blurRad="63500" dist="50800">
              <a:prstClr val="black">
                <a:alpha val="50000"/>
              </a:prstClr>
            </a:innerShdw>
          </a:effectLst>
        </p:spPr>
        <p:style>
          <a:lnRef idx="2">
            <a:schemeClr val="dk1"/>
          </a:lnRef>
          <a:fillRef idx="1">
            <a:schemeClr val="lt1"/>
          </a:fillRef>
          <a:effectRef idx="0">
            <a:schemeClr val="dk1"/>
          </a:effectRef>
          <a:fontRef idx="minor">
            <a:schemeClr val="dk1"/>
          </a:fontRef>
        </p:style>
        <p:txBody>
          <a:bodyPr rtlCol="0" anchor="ctr"/>
          <a:lstStyle/>
          <a:p>
            <a:r>
              <a:rPr kumimoji="1" lang="en-US" altLang="ja-JP" sz="800" dirty="0">
                <a:solidFill>
                  <a:schemeClr val="tx1">
                    <a:lumMod val="50000"/>
                    <a:lumOff val="50000"/>
                  </a:schemeClr>
                </a:solidFill>
                <a:latin typeface="ＭＳ Ｐゴシック"/>
                <a:ea typeface="ＭＳ Ｐゴシック"/>
                <a:cs typeface="ＭＳ Ｐゴシック"/>
              </a:rPr>
              <a:t>ID</a:t>
            </a:r>
            <a:endParaRPr kumimoji="1" lang="ja-JP" altLang="en-US" sz="800" dirty="0">
              <a:solidFill>
                <a:schemeClr val="tx1">
                  <a:lumMod val="50000"/>
                  <a:lumOff val="50000"/>
                </a:schemeClr>
              </a:solidFill>
              <a:latin typeface="ＭＳ Ｐゴシック"/>
              <a:ea typeface="ＭＳ Ｐゴシック"/>
              <a:cs typeface="ＭＳ Ｐゴシック"/>
            </a:endParaRPr>
          </a:p>
        </p:txBody>
      </p:sp>
      <p:sp>
        <p:nvSpPr>
          <p:cNvPr id="27" name="正方形/長方形 26">
            <a:extLst>
              <a:ext uri="{FF2B5EF4-FFF2-40B4-BE49-F238E27FC236}">
                <a16:creationId xmlns:a16="http://schemas.microsoft.com/office/drawing/2014/main" id="{C17DB5F4-6DB2-ACBC-B9A6-4A1F45E24D37}"/>
              </a:ext>
            </a:extLst>
          </p:cNvPr>
          <p:cNvSpPr/>
          <p:nvPr/>
        </p:nvSpPr>
        <p:spPr>
          <a:xfrm>
            <a:off x="7664201" y="1723664"/>
            <a:ext cx="644331" cy="144016"/>
          </a:xfrm>
          <a:prstGeom prst="rect">
            <a:avLst/>
          </a:prstGeom>
          <a:solidFill>
            <a:schemeClr val="bg1">
              <a:lumMod val="95000"/>
            </a:schemeClr>
          </a:solidFill>
          <a:ln>
            <a:noFill/>
          </a:ln>
          <a:effectLst>
            <a:innerShdw blurRad="63500" dist="50800">
              <a:prstClr val="black">
                <a:alpha val="50000"/>
              </a:prstClr>
            </a:innerShdw>
          </a:effectLst>
        </p:spPr>
        <p:style>
          <a:lnRef idx="2">
            <a:schemeClr val="dk1"/>
          </a:lnRef>
          <a:fillRef idx="1">
            <a:schemeClr val="lt1"/>
          </a:fillRef>
          <a:effectRef idx="0">
            <a:schemeClr val="dk1"/>
          </a:effectRef>
          <a:fontRef idx="minor">
            <a:schemeClr val="dk1"/>
          </a:fontRef>
        </p:style>
        <p:txBody>
          <a:bodyPr rtlCol="0" anchor="ctr"/>
          <a:lstStyle/>
          <a:p>
            <a:r>
              <a:rPr kumimoji="1" lang="en-US" altLang="ja-JP" sz="800" dirty="0">
                <a:solidFill>
                  <a:schemeClr val="tx1">
                    <a:lumMod val="50000"/>
                    <a:lumOff val="50000"/>
                  </a:schemeClr>
                </a:solidFill>
                <a:latin typeface="ＭＳ Ｐゴシック"/>
                <a:ea typeface="ＭＳ Ｐゴシック"/>
                <a:cs typeface="ＭＳ Ｐゴシック"/>
              </a:rPr>
              <a:t>PW</a:t>
            </a:r>
            <a:endParaRPr kumimoji="1" lang="ja-JP" altLang="en-US" sz="800" dirty="0">
              <a:solidFill>
                <a:schemeClr val="tx1">
                  <a:lumMod val="50000"/>
                  <a:lumOff val="50000"/>
                </a:schemeClr>
              </a:solidFill>
              <a:latin typeface="ＭＳ Ｐゴシック"/>
              <a:ea typeface="ＭＳ Ｐゴシック"/>
              <a:cs typeface="ＭＳ Ｐゴシック"/>
            </a:endParaRPr>
          </a:p>
        </p:txBody>
      </p:sp>
      <p:cxnSp>
        <p:nvCxnSpPr>
          <p:cNvPr id="29" name="直線矢印コネクタ 28">
            <a:extLst>
              <a:ext uri="{FF2B5EF4-FFF2-40B4-BE49-F238E27FC236}">
                <a16:creationId xmlns:a16="http://schemas.microsoft.com/office/drawing/2014/main" id="{254ED152-8B71-89F9-D659-690861206A5E}"/>
              </a:ext>
            </a:extLst>
          </p:cNvPr>
          <p:cNvCxnSpPr>
            <a:cxnSpLocks/>
          </p:cNvCxnSpPr>
          <p:nvPr/>
        </p:nvCxnSpPr>
        <p:spPr>
          <a:xfrm flipH="1" flipV="1">
            <a:off x="1187984" y="2202734"/>
            <a:ext cx="3384016" cy="1780780"/>
          </a:xfrm>
          <a:prstGeom prst="straightConnector1">
            <a:avLst/>
          </a:prstGeom>
          <a:ln w="38100">
            <a:solidFill>
              <a:schemeClr val="tx2">
                <a:lumMod val="60000"/>
                <a:lumOff val="40000"/>
              </a:schemeClr>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30" name="直線矢印コネクタ 29">
            <a:extLst>
              <a:ext uri="{FF2B5EF4-FFF2-40B4-BE49-F238E27FC236}">
                <a16:creationId xmlns:a16="http://schemas.microsoft.com/office/drawing/2014/main" id="{8F087E94-8B1E-BD3A-C0DB-A1D2BE8F4CF4}"/>
              </a:ext>
            </a:extLst>
          </p:cNvPr>
          <p:cNvCxnSpPr>
            <a:cxnSpLocks/>
            <a:endCxn id="9" idx="2"/>
          </p:cNvCxnSpPr>
          <p:nvPr/>
        </p:nvCxnSpPr>
        <p:spPr>
          <a:xfrm flipH="1" flipV="1">
            <a:off x="2492013" y="1990689"/>
            <a:ext cx="2079987" cy="1992825"/>
          </a:xfrm>
          <a:prstGeom prst="straightConnector1">
            <a:avLst/>
          </a:prstGeom>
          <a:ln w="38100">
            <a:solidFill>
              <a:schemeClr val="tx2">
                <a:lumMod val="60000"/>
                <a:lumOff val="40000"/>
              </a:schemeClr>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31" name="直線矢印コネクタ 30">
            <a:extLst>
              <a:ext uri="{FF2B5EF4-FFF2-40B4-BE49-F238E27FC236}">
                <a16:creationId xmlns:a16="http://schemas.microsoft.com/office/drawing/2014/main" id="{B73E2A23-55DD-3A7A-2B06-923401D9C541}"/>
              </a:ext>
            </a:extLst>
          </p:cNvPr>
          <p:cNvCxnSpPr>
            <a:cxnSpLocks/>
            <a:endCxn id="10" idx="2"/>
          </p:cNvCxnSpPr>
          <p:nvPr/>
        </p:nvCxnSpPr>
        <p:spPr>
          <a:xfrm flipH="1" flipV="1">
            <a:off x="3875484" y="1990689"/>
            <a:ext cx="696516" cy="1992825"/>
          </a:xfrm>
          <a:prstGeom prst="straightConnector1">
            <a:avLst/>
          </a:prstGeom>
          <a:ln w="38100">
            <a:solidFill>
              <a:schemeClr val="tx2">
                <a:lumMod val="60000"/>
                <a:lumOff val="40000"/>
              </a:schemeClr>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32" name="直線矢印コネクタ 31">
            <a:extLst>
              <a:ext uri="{FF2B5EF4-FFF2-40B4-BE49-F238E27FC236}">
                <a16:creationId xmlns:a16="http://schemas.microsoft.com/office/drawing/2014/main" id="{74A7DAE6-01D9-556D-46EA-92A34E09FB04}"/>
              </a:ext>
            </a:extLst>
          </p:cNvPr>
          <p:cNvCxnSpPr>
            <a:cxnSpLocks/>
            <a:endCxn id="5" idx="2"/>
          </p:cNvCxnSpPr>
          <p:nvPr/>
        </p:nvCxnSpPr>
        <p:spPr>
          <a:xfrm flipV="1">
            <a:off x="4572000" y="1985992"/>
            <a:ext cx="686955" cy="1997522"/>
          </a:xfrm>
          <a:prstGeom prst="straightConnector1">
            <a:avLst/>
          </a:prstGeom>
          <a:ln w="38100">
            <a:solidFill>
              <a:schemeClr val="tx2">
                <a:lumMod val="60000"/>
                <a:lumOff val="40000"/>
              </a:schemeClr>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33" name="直線矢印コネクタ 32">
            <a:extLst>
              <a:ext uri="{FF2B5EF4-FFF2-40B4-BE49-F238E27FC236}">
                <a16:creationId xmlns:a16="http://schemas.microsoft.com/office/drawing/2014/main" id="{747BFBF0-BB34-A16B-E980-050CC20760F7}"/>
              </a:ext>
            </a:extLst>
          </p:cNvPr>
          <p:cNvCxnSpPr>
            <a:cxnSpLocks/>
            <a:endCxn id="6" idx="2"/>
          </p:cNvCxnSpPr>
          <p:nvPr/>
        </p:nvCxnSpPr>
        <p:spPr>
          <a:xfrm flipV="1">
            <a:off x="4572000" y="1985992"/>
            <a:ext cx="2063797" cy="1997522"/>
          </a:xfrm>
          <a:prstGeom prst="straightConnector1">
            <a:avLst/>
          </a:prstGeom>
          <a:ln w="38100">
            <a:solidFill>
              <a:schemeClr val="tx2">
                <a:lumMod val="60000"/>
                <a:lumOff val="40000"/>
              </a:schemeClr>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34" name="直線矢印コネクタ 33">
            <a:extLst>
              <a:ext uri="{FF2B5EF4-FFF2-40B4-BE49-F238E27FC236}">
                <a16:creationId xmlns:a16="http://schemas.microsoft.com/office/drawing/2014/main" id="{D1352426-1C5D-FE12-9BC1-C77EEF3AF14F}"/>
              </a:ext>
            </a:extLst>
          </p:cNvPr>
          <p:cNvCxnSpPr>
            <a:cxnSpLocks/>
            <a:endCxn id="7" idx="2"/>
          </p:cNvCxnSpPr>
          <p:nvPr/>
        </p:nvCxnSpPr>
        <p:spPr>
          <a:xfrm flipV="1">
            <a:off x="4572000" y="1985992"/>
            <a:ext cx="3440639" cy="1997522"/>
          </a:xfrm>
          <a:prstGeom prst="straightConnector1">
            <a:avLst/>
          </a:prstGeom>
          <a:ln w="38100">
            <a:solidFill>
              <a:schemeClr val="tx2">
                <a:lumMod val="60000"/>
                <a:lumOff val="40000"/>
              </a:schemeClr>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45" name="直線矢印コネクタ 44">
            <a:extLst>
              <a:ext uri="{FF2B5EF4-FFF2-40B4-BE49-F238E27FC236}">
                <a16:creationId xmlns:a16="http://schemas.microsoft.com/office/drawing/2014/main" id="{C0C4F220-5C6D-73DC-1F99-E98BDDB73115}"/>
              </a:ext>
            </a:extLst>
          </p:cNvPr>
          <p:cNvCxnSpPr>
            <a:cxnSpLocks/>
            <a:endCxn id="8" idx="2"/>
          </p:cNvCxnSpPr>
          <p:nvPr/>
        </p:nvCxnSpPr>
        <p:spPr>
          <a:xfrm flipH="1" flipV="1">
            <a:off x="1113172" y="1990689"/>
            <a:ext cx="6345033" cy="1866143"/>
          </a:xfrm>
          <a:prstGeom prst="straightConnector1">
            <a:avLst/>
          </a:prstGeom>
          <a:ln w="38100">
            <a:solidFill>
              <a:schemeClr val="accent3"/>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46" name="直線矢印コネクタ 45">
            <a:extLst>
              <a:ext uri="{FF2B5EF4-FFF2-40B4-BE49-F238E27FC236}">
                <a16:creationId xmlns:a16="http://schemas.microsoft.com/office/drawing/2014/main" id="{865E9284-FC4F-7377-397F-CBE05EB2ECBA}"/>
              </a:ext>
            </a:extLst>
          </p:cNvPr>
          <p:cNvCxnSpPr>
            <a:cxnSpLocks/>
            <a:endCxn id="9" idx="2"/>
          </p:cNvCxnSpPr>
          <p:nvPr/>
        </p:nvCxnSpPr>
        <p:spPr>
          <a:xfrm flipH="1" flipV="1">
            <a:off x="2492013" y="1990689"/>
            <a:ext cx="4966192" cy="1866143"/>
          </a:xfrm>
          <a:prstGeom prst="straightConnector1">
            <a:avLst/>
          </a:prstGeom>
          <a:ln w="38100">
            <a:solidFill>
              <a:schemeClr val="accent3"/>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47" name="直線矢印コネクタ 46">
            <a:extLst>
              <a:ext uri="{FF2B5EF4-FFF2-40B4-BE49-F238E27FC236}">
                <a16:creationId xmlns:a16="http://schemas.microsoft.com/office/drawing/2014/main" id="{46C57AD4-EB98-B045-B815-5B5B3BD5A364}"/>
              </a:ext>
            </a:extLst>
          </p:cNvPr>
          <p:cNvCxnSpPr>
            <a:cxnSpLocks/>
            <a:endCxn id="10" idx="2"/>
          </p:cNvCxnSpPr>
          <p:nvPr/>
        </p:nvCxnSpPr>
        <p:spPr>
          <a:xfrm flipH="1" flipV="1">
            <a:off x="3875484" y="1990689"/>
            <a:ext cx="3582721" cy="1866143"/>
          </a:xfrm>
          <a:prstGeom prst="straightConnector1">
            <a:avLst/>
          </a:prstGeom>
          <a:ln w="38100">
            <a:solidFill>
              <a:schemeClr val="accent3"/>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48" name="直線矢印コネクタ 47">
            <a:extLst>
              <a:ext uri="{FF2B5EF4-FFF2-40B4-BE49-F238E27FC236}">
                <a16:creationId xmlns:a16="http://schemas.microsoft.com/office/drawing/2014/main" id="{3F8350D6-6FD1-0FAA-3D5E-5AAFF7F0CE74}"/>
              </a:ext>
            </a:extLst>
          </p:cNvPr>
          <p:cNvCxnSpPr>
            <a:cxnSpLocks/>
            <a:endCxn id="5" idx="2"/>
          </p:cNvCxnSpPr>
          <p:nvPr/>
        </p:nvCxnSpPr>
        <p:spPr>
          <a:xfrm flipH="1" flipV="1">
            <a:off x="5258955" y="1985992"/>
            <a:ext cx="2199250" cy="1870840"/>
          </a:xfrm>
          <a:prstGeom prst="straightConnector1">
            <a:avLst/>
          </a:prstGeom>
          <a:ln w="38100">
            <a:solidFill>
              <a:schemeClr val="accent3"/>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49" name="直線矢印コネクタ 48">
            <a:extLst>
              <a:ext uri="{FF2B5EF4-FFF2-40B4-BE49-F238E27FC236}">
                <a16:creationId xmlns:a16="http://schemas.microsoft.com/office/drawing/2014/main" id="{9A225B0D-7751-AB46-4626-74024E3D7577}"/>
              </a:ext>
            </a:extLst>
          </p:cNvPr>
          <p:cNvCxnSpPr>
            <a:cxnSpLocks/>
            <a:endCxn id="6" idx="2"/>
          </p:cNvCxnSpPr>
          <p:nvPr/>
        </p:nvCxnSpPr>
        <p:spPr>
          <a:xfrm flipH="1" flipV="1">
            <a:off x="6635797" y="1985992"/>
            <a:ext cx="822408" cy="1870840"/>
          </a:xfrm>
          <a:prstGeom prst="straightConnector1">
            <a:avLst/>
          </a:prstGeom>
          <a:ln w="38100">
            <a:solidFill>
              <a:schemeClr val="accent3"/>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50" name="直線矢印コネクタ 49">
            <a:extLst>
              <a:ext uri="{FF2B5EF4-FFF2-40B4-BE49-F238E27FC236}">
                <a16:creationId xmlns:a16="http://schemas.microsoft.com/office/drawing/2014/main" id="{FC84E85F-A3B2-3D0F-D0C2-4F2D145697A8}"/>
              </a:ext>
            </a:extLst>
          </p:cNvPr>
          <p:cNvCxnSpPr>
            <a:cxnSpLocks/>
            <a:endCxn id="7" idx="2"/>
          </p:cNvCxnSpPr>
          <p:nvPr/>
        </p:nvCxnSpPr>
        <p:spPr>
          <a:xfrm flipV="1">
            <a:off x="7458205" y="1985992"/>
            <a:ext cx="554434" cy="1870840"/>
          </a:xfrm>
          <a:prstGeom prst="straightConnector1">
            <a:avLst/>
          </a:prstGeom>
          <a:ln w="38100">
            <a:solidFill>
              <a:schemeClr val="accent3"/>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65" name="直線矢印コネクタ 64">
            <a:extLst>
              <a:ext uri="{FF2B5EF4-FFF2-40B4-BE49-F238E27FC236}">
                <a16:creationId xmlns:a16="http://schemas.microsoft.com/office/drawing/2014/main" id="{59A6E26E-E777-DD78-EED9-5715E966C097}"/>
              </a:ext>
            </a:extLst>
          </p:cNvPr>
          <p:cNvCxnSpPr>
            <a:cxnSpLocks/>
            <a:endCxn id="8" idx="2"/>
          </p:cNvCxnSpPr>
          <p:nvPr/>
        </p:nvCxnSpPr>
        <p:spPr>
          <a:xfrm flipH="1" flipV="1">
            <a:off x="1113172" y="1990689"/>
            <a:ext cx="554433" cy="1866143"/>
          </a:xfrm>
          <a:prstGeom prst="straightConnector1">
            <a:avLst/>
          </a:prstGeom>
          <a:ln w="38100">
            <a:solidFill>
              <a:srgbClr val="FF6666"/>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66" name="直線矢印コネクタ 65">
            <a:extLst>
              <a:ext uri="{FF2B5EF4-FFF2-40B4-BE49-F238E27FC236}">
                <a16:creationId xmlns:a16="http://schemas.microsoft.com/office/drawing/2014/main" id="{67FDC418-98CE-3E1E-3AE1-58D79BEF1844}"/>
              </a:ext>
            </a:extLst>
          </p:cNvPr>
          <p:cNvCxnSpPr>
            <a:cxnSpLocks/>
            <a:endCxn id="9" idx="2"/>
          </p:cNvCxnSpPr>
          <p:nvPr/>
        </p:nvCxnSpPr>
        <p:spPr>
          <a:xfrm flipV="1">
            <a:off x="1667605" y="1990689"/>
            <a:ext cx="824408" cy="1866143"/>
          </a:xfrm>
          <a:prstGeom prst="straightConnector1">
            <a:avLst/>
          </a:prstGeom>
          <a:ln w="38100">
            <a:solidFill>
              <a:srgbClr val="FF6666"/>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67" name="直線矢印コネクタ 66">
            <a:extLst>
              <a:ext uri="{FF2B5EF4-FFF2-40B4-BE49-F238E27FC236}">
                <a16:creationId xmlns:a16="http://schemas.microsoft.com/office/drawing/2014/main" id="{4C54D593-C8E0-DAC8-A079-FE87199341FE}"/>
              </a:ext>
            </a:extLst>
          </p:cNvPr>
          <p:cNvCxnSpPr>
            <a:cxnSpLocks/>
            <a:endCxn id="10" idx="2"/>
          </p:cNvCxnSpPr>
          <p:nvPr/>
        </p:nvCxnSpPr>
        <p:spPr>
          <a:xfrm flipV="1">
            <a:off x="1667605" y="1990689"/>
            <a:ext cx="2207879" cy="1866143"/>
          </a:xfrm>
          <a:prstGeom prst="straightConnector1">
            <a:avLst/>
          </a:prstGeom>
          <a:ln w="38100">
            <a:solidFill>
              <a:srgbClr val="FF6666"/>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68" name="直線矢印コネクタ 67">
            <a:extLst>
              <a:ext uri="{FF2B5EF4-FFF2-40B4-BE49-F238E27FC236}">
                <a16:creationId xmlns:a16="http://schemas.microsoft.com/office/drawing/2014/main" id="{57D669E9-ED47-EBB7-2172-D14A5345E23A}"/>
              </a:ext>
            </a:extLst>
          </p:cNvPr>
          <p:cNvCxnSpPr>
            <a:cxnSpLocks/>
            <a:endCxn id="5" idx="2"/>
          </p:cNvCxnSpPr>
          <p:nvPr/>
        </p:nvCxnSpPr>
        <p:spPr>
          <a:xfrm flipV="1">
            <a:off x="1667605" y="1985992"/>
            <a:ext cx="3591350" cy="1870840"/>
          </a:xfrm>
          <a:prstGeom prst="straightConnector1">
            <a:avLst/>
          </a:prstGeom>
          <a:ln w="38100">
            <a:solidFill>
              <a:srgbClr val="FF6666"/>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69" name="直線矢印コネクタ 68">
            <a:extLst>
              <a:ext uri="{FF2B5EF4-FFF2-40B4-BE49-F238E27FC236}">
                <a16:creationId xmlns:a16="http://schemas.microsoft.com/office/drawing/2014/main" id="{3EBE9D64-7416-50D2-5219-8FC27255C589}"/>
              </a:ext>
            </a:extLst>
          </p:cNvPr>
          <p:cNvCxnSpPr>
            <a:cxnSpLocks/>
            <a:endCxn id="6" idx="2"/>
          </p:cNvCxnSpPr>
          <p:nvPr/>
        </p:nvCxnSpPr>
        <p:spPr>
          <a:xfrm flipV="1">
            <a:off x="1667605" y="1985992"/>
            <a:ext cx="4968192" cy="1870840"/>
          </a:xfrm>
          <a:prstGeom prst="straightConnector1">
            <a:avLst/>
          </a:prstGeom>
          <a:ln w="38100">
            <a:solidFill>
              <a:srgbClr val="FF6666"/>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70" name="直線矢印コネクタ 69">
            <a:extLst>
              <a:ext uri="{FF2B5EF4-FFF2-40B4-BE49-F238E27FC236}">
                <a16:creationId xmlns:a16="http://schemas.microsoft.com/office/drawing/2014/main" id="{AD496AC8-D88A-8024-EEBC-310B4215E260}"/>
              </a:ext>
            </a:extLst>
          </p:cNvPr>
          <p:cNvCxnSpPr>
            <a:cxnSpLocks/>
            <a:endCxn id="7" idx="2"/>
          </p:cNvCxnSpPr>
          <p:nvPr/>
        </p:nvCxnSpPr>
        <p:spPr>
          <a:xfrm flipV="1">
            <a:off x="1667605" y="1985992"/>
            <a:ext cx="6345034" cy="1870840"/>
          </a:xfrm>
          <a:prstGeom prst="straightConnector1">
            <a:avLst/>
          </a:prstGeom>
          <a:ln w="38100">
            <a:solidFill>
              <a:srgbClr val="FF6666"/>
            </a:solidFill>
            <a:tailEnd type="triangle"/>
          </a:ln>
          <a:effectLst/>
        </p:spPr>
        <p:style>
          <a:lnRef idx="2">
            <a:schemeClr val="accent1"/>
          </a:lnRef>
          <a:fillRef idx="0">
            <a:schemeClr val="accent1"/>
          </a:fillRef>
          <a:effectRef idx="1">
            <a:schemeClr val="accent1"/>
          </a:effectRef>
          <a:fontRef idx="minor">
            <a:schemeClr val="tx1"/>
          </a:fontRef>
        </p:style>
      </p:cxnSp>
      <p:sp>
        <p:nvSpPr>
          <p:cNvPr id="85" name="正方形/長方形 84">
            <a:extLst>
              <a:ext uri="{FF2B5EF4-FFF2-40B4-BE49-F238E27FC236}">
                <a16:creationId xmlns:a16="http://schemas.microsoft.com/office/drawing/2014/main" id="{69B9A15B-38F1-E270-D304-C15AEA1186FB}"/>
              </a:ext>
            </a:extLst>
          </p:cNvPr>
          <p:cNvSpPr/>
          <p:nvPr/>
        </p:nvSpPr>
        <p:spPr>
          <a:xfrm>
            <a:off x="643432" y="5884838"/>
            <a:ext cx="7857135" cy="646331"/>
          </a:xfrm>
          <a:prstGeom prst="rect">
            <a:avLst/>
          </a:prstGeom>
          <a:solidFill>
            <a:srgbClr val="FFFFFF">
              <a:alpha val="54510"/>
            </a:srgbClr>
          </a:solidFill>
        </p:spPr>
        <p:txBody>
          <a:bodyPr wrap="square">
            <a:spAutoFit/>
          </a:bodyPr>
          <a:lstStyle/>
          <a:p>
            <a:pPr marL="171450" indent="-171450">
              <a:buFont typeface="Wingdings" pitchFamily="2" charset="2"/>
              <a:buChar char="l"/>
            </a:pPr>
            <a:r>
              <a:rPr lang="ja-JP" altLang="en-US" sz="1200">
                <a:solidFill>
                  <a:srgbClr val="000000"/>
                </a:solidFill>
                <a:latin typeface="Meiryo" panose="020B0604030504040204" pitchFamily="34" charset="-128"/>
                <a:ea typeface="Meiryo" panose="020B0604030504040204" pitchFamily="34" charset="-128"/>
              </a:rPr>
              <a:t>ユーザー</a:t>
            </a:r>
            <a:r>
              <a:rPr lang="en-US" altLang="ja-JP" sz="1200" dirty="0">
                <a:solidFill>
                  <a:srgbClr val="000000"/>
                </a:solidFill>
                <a:latin typeface="Meiryo" panose="020B0604030504040204" pitchFamily="34" charset="-128"/>
                <a:ea typeface="Meiryo" panose="020B0604030504040204" pitchFamily="34" charset="-128"/>
              </a:rPr>
              <a:t>ID</a:t>
            </a:r>
            <a:r>
              <a:rPr lang="ja-JP" altLang="en-US" sz="1200">
                <a:solidFill>
                  <a:srgbClr val="000000"/>
                </a:solidFill>
                <a:latin typeface="Meiryo" panose="020B0604030504040204" pitchFamily="34" charset="-128"/>
                <a:ea typeface="Meiryo" panose="020B0604030504040204" pitchFamily="34" charset="-128"/>
              </a:rPr>
              <a:t>とパスワードが増加。利用ログはクラウド・サービスに依存し、管理者が掌握できない。</a:t>
            </a:r>
            <a:endParaRPr lang="en-US" altLang="ja-JP" sz="1200" dirty="0">
              <a:solidFill>
                <a:srgbClr val="000000"/>
              </a:solidFill>
              <a:latin typeface="Meiryo" panose="020B0604030504040204" pitchFamily="34" charset="-128"/>
              <a:ea typeface="Meiryo" panose="020B0604030504040204" pitchFamily="34" charset="-128"/>
            </a:endParaRPr>
          </a:p>
          <a:p>
            <a:pPr marL="171450" indent="-171450">
              <a:buFont typeface="Wingdings" pitchFamily="2" charset="2"/>
              <a:buChar char="l"/>
            </a:pPr>
            <a:r>
              <a:rPr lang="ja-JP" altLang="en-US" sz="1200">
                <a:solidFill>
                  <a:srgbClr val="000000"/>
                </a:solidFill>
                <a:latin typeface="Meiryo" panose="020B0604030504040204" pitchFamily="34" charset="-128"/>
                <a:ea typeface="Meiryo" panose="020B0604030504040204" pitchFamily="34" charset="-128"/>
              </a:rPr>
              <a:t>認証の強度がクラウド側に依存し、多要素認証などの導入に制限がある。</a:t>
            </a:r>
            <a:endParaRPr lang="en-US" altLang="ja-JP" sz="1200" dirty="0">
              <a:solidFill>
                <a:srgbClr val="000000"/>
              </a:solidFill>
              <a:latin typeface="Meiryo" panose="020B0604030504040204" pitchFamily="34" charset="-128"/>
              <a:ea typeface="Meiryo" panose="020B0604030504040204" pitchFamily="34" charset="-128"/>
            </a:endParaRPr>
          </a:p>
          <a:p>
            <a:pPr marL="171450" indent="-171450">
              <a:buFont typeface="Wingdings" pitchFamily="2" charset="2"/>
              <a:buChar char="l"/>
            </a:pPr>
            <a:r>
              <a:rPr lang="ja-JP" altLang="en-US" sz="1200">
                <a:solidFill>
                  <a:srgbClr val="000000"/>
                </a:solidFill>
                <a:latin typeface="Meiryo" panose="020B0604030504040204" pitchFamily="34" charset="-128"/>
                <a:ea typeface="Meiryo" panose="020B0604030504040204" pitchFamily="34" charset="-128"/>
              </a:rPr>
              <a:t>利用場所や端末を制限する機能もクラウド側に依存し、柔軟な制御が行えない。</a:t>
            </a:r>
            <a:endParaRPr lang="ja-JP" altLang="en-US" sz="1200">
              <a:latin typeface="Meiryo" panose="020B0604030504040204" pitchFamily="34" charset="-128"/>
              <a:ea typeface="Meiryo" panose="020B0604030504040204" pitchFamily="34" charset="-128"/>
            </a:endParaRPr>
          </a:p>
        </p:txBody>
      </p:sp>
      <p:pic>
        <p:nvPicPr>
          <p:cNvPr id="51" name="図 50">
            <a:extLst>
              <a:ext uri="{FF2B5EF4-FFF2-40B4-BE49-F238E27FC236}">
                <a16:creationId xmlns:a16="http://schemas.microsoft.com/office/drawing/2014/main" id="{4406CAA2-EE10-F4B9-E8E0-763E362AFC91}"/>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598143" y="3862265"/>
            <a:ext cx="1917175" cy="1917175"/>
          </a:xfrm>
          <a:prstGeom prst="rect">
            <a:avLst/>
          </a:prstGeom>
          <a:effectLst>
            <a:outerShdw blurRad="50800" dist="38100" dir="2700000" algn="tl" rotWithShape="0">
              <a:prstClr val="black">
                <a:alpha val="40000"/>
              </a:prstClr>
            </a:outerShdw>
          </a:effectLst>
        </p:spPr>
      </p:pic>
      <p:pic>
        <p:nvPicPr>
          <p:cNvPr id="52" name="図 51">
            <a:extLst>
              <a:ext uri="{FF2B5EF4-FFF2-40B4-BE49-F238E27FC236}">
                <a16:creationId xmlns:a16="http://schemas.microsoft.com/office/drawing/2014/main" id="{02FDD2D2-2D82-C50C-0E69-41ED16E48382}"/>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6096666" y="3808884"/>
            <a:ext cx="2158820" cy="2158820"/>
          </a:xfrm>
          <a:prstGeom prst="rect">
            <a:avLst/>
          </a:prstGeom>
          <a:effectLst>
            <a:outerShdw blurRad="50800" dist="38100" dir="2700000" algn="tl" rotWithShape="0">
              <a:prstClr val="black">
                <a:alpha val="40000"/>
              </a:prstClr>
            </a:outerShdw>
          </a:effectLst>
        </p:spPr>
      </p:pic>
      <p:pic>
        <p:nvPicPr>
          <p:cNvPr id="53" name="図 52">
            <a:extLst>
              <a:ext uri="{FF2B5EF4-FFF2-40B4-BE49-F238E27FC236}">
                <a16:creationId xmlns:a16="http://schemas.microsoft.com/office/drawing/2014/main" id="{FCC2ADFA-D827-D22A-0A36-D87CFBD3BE76}"/>
              </a:ext>
            </a:extLst>
          </p:cNvPr>
          <p:cNvPicPr>
            <a:picLocks noChangeAspect="1"/>
          </p:cNvPicPr>
          <p:nvPr/>
        </p:nvPicPr>
        <p:blipFill>
          <a:blip r:embed="rId4">
            <a:clrChange>
              <a:clrFrom>
                <a:srgbClr val="FEFEFE"/>
              </a:clrFrom>
              <a:clrTo>
                <a:srgbClr val="FEFEFE">
                  <a:alpha val="0"/>
                </a:srgbClr>
              </a:clrTo>
            </a:clrChange>
          </a:blip>
          <a:stretch>
            <a:fillRect/>
          </a:stretch>
        </p:blipFill>
        <p:spPr>
          <a:xfrm>
            <a:off x="693825" y="3459868"/>
            <a:ext cx="2695253" cy="2695253"/>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279523776"/>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65701E8-A2BD-19E1-54AF-64DE90D87FEA}"/>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B267E606-BB63-278E-1AE9-18AF57D097DC}"/>
              </a:ext>
            </a:extLst>
          </p:cNvPr>
          <p:cNvSpPr>
            <a:spLocks noGrp="1"/>
          </p:cNvSpPr>
          <p:nvPr>
            <p:ph type="title"/>
          </p:nvPr>
        </p:nvSpPr>
        <p:spPr/>
        <p:txBody>
          <a:bodyPr/>
          <a:lstStyle/>
          <a:p>
            <a:r>
              <a:rPr lang="ja-JP" altLang="en-US"/>
              <a:t>認証連係とシングル・サインオン（</a:t>
            </a:r>
            <a:r>
              <a:rPr lang="en-US" altLang="ja-JP" dirty="0"/>
              <a:t>SSO</a:t>
            </a:r>
            <a:r>
              <a:rPr lang="ja-JP" altLang="en-US"/>
              <a:t>）</a:t>
            </a:r>
            <a:r>
              <a:rPr lang="en-US" altLang="ja-JP" dirty="0"/>
              <a:t> 2</a:t>
            </a:r>
            <a:endParaRPr kumimoji="1" lang="ja-JP" altLang="en-US"/>
          </a:p>
        </p:txBody>
      </p:sp>
      <p:sp>
        <p:nvSpPr>
          <p:cNvPr id="3" name="角丸四角形 2">
            <a:extLst>
              <a:ext uri="{FF2B5EF4-FFF2-40B4-BE49-F238E27FC236}">
                <a16:creationId xmlns:a16="http://schemas.microsoft.com/office/drawing/2014/main" id="{BC2768D1-D9B7-B007-9DD9-4A84C1EBE52D}"/>
              </a:ext>
            </a:extLst>
          </p:cNvPr>
          <p:cNvSpPr/>
          <p:nvPr/>
        </p:nvSpPr>
        <p:spPr>
          <a:xfrm>
            <a:off x="230400" y="836712"/>
            <a:ext cx="8686800" cy="1572804"/>
          </a:xfrm>
          <a:prstGeom prst="roundRect">
            <a:avLst>
              <a:gd name="adj" fmla="val 32723"/>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テキスト ボックス 3">
            <a:extLst>
              <a:ext uri="{FF2B5EF4-FFF2-40B4-BE49-F238E27FC236}">
                <a16:creationId xmlns:a16="http://schemas.microsoft.com/office/drawing/2014/main" id="{65D0FDA1-10AE-3B14-1F97-7D9AAE5F4E6F}"/>
              </a:ext>
            </a:extLst>
          </p:cNvPr>
          <p:cNvSpPr txBox="1"/>
          <p:nvPr/>
        </p:nvSpPr>
        <p:spPr>
          <a:xfrm>
            <a:off x="3325505" y="937479"/>
            <a:ext cx="2492990" cy="400110"/>
          </a:xfrm>
          <a:prstGeom prst="rect">
            <a:avLst/>
          </a:prstGeom>
          <a:noFill/>
        </p:spPr>
        <p:txBody>
          <a:bodyPr wrap="none" rtlCol="0">
            <a:spAutoFit/>
          </a:bodyPr>
          <a:lstStyle/>
          <a:p>
            <a:pPr algn="ctr"/>
            <a:r>
              <a:rPr kumimoji="1" lang="ja-JP" altLang="en-US" sz="2000">
                <a:solidFill>
                  <a:srgbClr val="0070C0"/>
                </a:solidFill>
                <a:latin typeface="Meiryo" panose="020B0604030504040204" pitchFamily="34" charset="-128"/>
                <a:ea typeface="Meiryo" panose="020B0604030504040204" pitchFamily="34" charset="-128"/>
              </a:rPr>
              <a:t>クラウド・サービス</a:t>
            </a:r>
          </a:p>
        </p:txBody>
      </p:sp>
      <p:sp>
        <p:nvSpPr>
          <p:cNvPr id="5" name="正方形/長方形 4">
            <a:extLst>
              <a:ext uri="{FF2B5EF4-FFF2-40B4-BE49-F238E27FC236}">
                <a16:creationId xmlns:a16="http://schemas.microsoft.com/office/drawing/2014/main" id="{C3ED9DED-1AF9-B06A-4366-311AF145AAAF}"/>
              </a:ext>
            </a:extLst>
          </p:cNvPr>
          <p:cNvSpPr/>
          <p:nvPr/>
        </p:nvSpPr>
        <p:spPr>
          <a:xfrm>
            <a:off x="4704521" y="1324882"/>
            <a:ext cx="1108867" cy="645224"/>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a:extLst>
              <a:ext uri="{FF2B5EF4-FFF2-40B4-BE49-F238E27FC236}">
                <a16:creationId xmlns:a16="http://schemas.microsoft.com/office/drawing/2014/main" id="{F16DA9ED-E96F-D83E-63D0-C1F1FD1C089C}"/>
              </a:ext>
            </a:extLst>
          </p:cNvPr>
          <p:cNvSpPr/>
          <p:nvPr/>
        </p:nvSpPr>
        <p:spPr>
          <a:xfrm>
            <a:off x="6081363" y="1324882"/>
            <a:ext cx="1108867" cy="645224"/>
          </a:xfrm>
          <a:prstGeom prst="rect">
            <a:avLst/>
          </a:prstGeom>
          <a:solidFill>
            <a:schemeClr val="bg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正方形/長方形 6">
            <a:extLst>
              <a:ext uri="{FF2B5EF4-FFF2-40B4-BE49-F238E27FC236}">
                <a16:creationId xmlns:a16="http://schemas.microsoft.com/office/drawing/2014/main" id="{276FEF6D-D513-58EA-170C-4516EAB0871D}"/>
              </a:ext>
            </a:extLst>
          </p:cNvPr>
          <p:cNvSpPr/>
          <p:nvPr/>
        </p:nvSpPr>
        <p:spPr>
          <a:xfrm>
            <a:off x="7458205" y="1324882"/>
            <a:ext cx="1108867" cy="645224"/>
          </a:xfrm>
          <a:prstGeom prst="rect">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正方形/長方形 7">
            <a:extLst>
              <a:ext uri="{FF2B5EF4-FFF2-40B4-BE49-F238E27FC236}">
                <a16:creationId xmlns:a16="http://schemas.microsoft.com/office/drawing/2014/main" id="{4D631C13-F22A-341B-D961-3B69C7CB0436}"/>
              </a:ext>
            </a:extLst>
          </p:cNvPr>
          <p:cNvSpPr/>
          <p:nvPr/>
        </p:nvSpPr>
        <p:spPr>
          <a:xfrm>
            <a:off x="558738" y="1329579"/>
            <a:ext cx="1108867" cy="645224"/>
          </a:xfrm>
          <a:prstGeom prst="rect">
            <a:avLst/>
          </a:prstGeom>
          <a:solidFill>
            <a:schemeClr val="accent5">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正方形/長方形 8">
            <a:extLst>
              <a:ext uri="{FF2B5EF4-FFF2-40B4-BE49-F238E27FC236}">
                <a16:creationId xmlns:a16="http://schemas.microsoft.com/office/drawing/2014/main" id="{E34EF02E-1BAB-4E72-9972-E21447D22815}"/>
              </a:ext>
            </a:extLst>
          </p:cNvPr>
          <p:cNvSpPr/>
          <p:nvPr/>
        </p:nvSpPr>
        <p:spPr>
          <a:xfrm>
            <a:off x="1937579" y="1329579"/>
            <a:ext cx="1108867" cy="645224"/>
          </a:xfrm>
          <a:prstGeom prst="rect">
            <a:avLst/>
          </a:prstGeom>
          <a:solidFill>
            <a:srgbClr val="F7964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正方形/長方形 9">
            <a:extLst>
              <a:ext uri="{FF2B5EF4-FFF2-40B4-BE49-F238E27FC236}">
                <a16:creationId xmlns:a16="http://schemas.microsoft.com/office/drawing/2014/main" id="{97AA2947-A521-8AA8-81AB-778F448F0CC0}"/>
              </a:ext>
            </a:extLst>
          </p:cNvPr>
          <p:cNvSpPr/>
          <p:nvPr/>
        </p:nvSpPr>
        <p:spPr>
          <a:xfrm>
            <a:off x="3321050" y="1329579"/>
            <a:ext cx="1108867" cy="645224"/>
          </a:xfrm>
          <a:prstGeom prst="rect">
            <a:avLst/>
          </a:prstGeom>
          <a:solidFill>
            <a:schemeClr val="accent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1" name="正方形/長方形 50">
            <a:extLst>
              <a:ext uri="{FF2B5EF4-FFF2-40B4-BE49-F238E27FC236}">
                <a16:creationId xmlns:a16="http://schemas.microsoft.com/office/drawing/2014/main" id="{8CE74BDD-ACB1-8FE3-73D9-ED9DFD90493E}"/>
              </a:ext>
            </a:extLst>
          </p:cNvPr>
          <p:cNvSpPr/>
          <p:nvPr/>
        </p:nvSpPr>
        <p:spPr>
          <a:xfrm>
            <a:off x="3806250" y="2693716"/>
            <a:ext cx="1512168" cy="868384"/>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2" name="テキスト ボックス 51">
            <a:extLst>
              <a:ext uri="{FF2B5EF4-FFF2-40B4-BE49-F238E27FC236}">
                <a16:creationId xmlns:a16="http://schemas.microsoft.com/office/drawing/2014/main" id="{222463A9-1186-7008-DF82-8F6D9AA2A3E6}"/>
              </a:ext>
            </a:extLst>
          </p:cNvPr>
          <p:cNvSpPr txBox="1"/>
          <p:nvPr/>
        </p:nvSpPr>
        <p:spPr>
          <a:xfrm>
            <a:off x="3915797" y="2859298"/>
            <a:ext cx="800219" cy="553998"/>
          </a:xfrm>
          <a:prstGeom prst="rect">
            <a:avLst/>
          </a:prstGeom>
          <a:noFill/>
        </p:spPr>
        <p:txBody>
          <a:bodyPr wrap="none" rtlCol="0">
            <a:spAutoFit/>
          </a:bodyPr>
          <a:lstStyle/>
          <a:p>
            <a:r>
              <a:rPr kumimoji="1" lang="en-US" altLang="ja-JP" dirty="0">
                <a:solidFill>
                  <a:schemeClr val="bg1"/>
                </a:solidFill>
                <a:latin typeface="Meiryo" panose="020B0604030504040204" pitchFamily="34" charset="-128"/>
                <a:ea typeface="Meiryo" panose="020B0604030504040204" pitchFamily="34" charset="-128"/>
              </a:rPr>
              <a:t>SSO</a:t>
            </a:r>
          </a:p>
          <a:p>
            <a:r>
              <a:rPr kumimoji="1" lang="ja-JP" altLang="en-US" sz="1200">
                <a:solidFill>
                  <a:schemeClr val="bg1"/>
                </a:solidFill>
                <a:latin typeface="Meiryo" panose="020B0604030504040204" pitchFamily="34" charset="-128"/>
                <a:ea typeface="Meiryo" panose="020B0604030504040204" pitchFamily="34" charset="-128"/>
              </a:rPr>
              <a:t>システム</a:t>
            </a:r>
          </a:p>
        </p:txBody>
      </p:sp>
      <p:pic>
        <p:nvPicPr>
          <p:cNvPr id="53" name="図 52">
            <a:extLst>
              <a:ext uri="{FF2B5EF4-FFF2-40B4-BE49-F238E27FC236}">
                <a16:creationId xmlns:a16="http://schemas.microsoft.com/office/drawing/2014/main" id="{3803CCEB-74A5-F0DF-702C-194616C78142}"/>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683463" y="2803427"/>
            <a:ext cx="554603" cy="656335"/>
          </a:xfrm>
          <a:prstGeom prst="rect">
            <a:avLst/>
          </a:prstGeom>
        </p:spPr>
      </p:pic>
      <p:cxnSp>
        <p:nvCxnSpPr>
          <p:cNvPr id="28" name="カギ線コネクタ 27">
            <a:extLst>
              <a:ext uri="{FF2B5EF4-FFF2-40B4-BE49-F238E27FC236}">
                <a16:creationId xmlns:a16="http://schemas.microsoft.com/office/drawing/2014/main" id="{415FDB2B-1BB4-9C46-8BC7-245A1385F104}"/>
              </a:ext>
            </a:extLst>
          </p:cNvPr>
          <p:cNvCxnSpPr>
            <a:cxnSpLocks/>
            <a:stCxn id="51" idx="0"/>
            <a:endCxn id="8" idx="2"/>
          </p:cNvCxnSpPr>
          <p:nvPr/>
        </p:nvCxnSpPr>
        <p:spPr>
          <a:xfrm rot="16200000" flipV="1">
            <a:off x="2478297" y="609679"/>
            <a:ext cx="718913" cy="3449162"/>
          </a:xfrm>
          <a:prstGeom prst="bentConnector3">
            <a:avLst/>
          </a:prstGeom>
          <a:ln>
            <a:tailEnd type="triangle"/>
          </a:ln>
          <a:effectLst/>
        </p:spPr>
        <p:style>
          <a:lnRef idx="2">
            <a:schemeClr val="accent1"/>
          </a:lnRef>
          <a:fillRef idx="0">
            <a:schemeClr val="accent1"/>
          </a:fillRef>
          <a:effectRef idx="1">
            <a:schemeClr val="accent1"/>
          </a:effectRef>
          <a:fontRef idx="minor">
            <a:schemeClr val="tx1"/>
          </a:fontRef>
        </p:style>
      </p:cxnSp>
      <p:cxnSp>
        <p:nvCxnSpPr>
          <p:cNvPr id="54" name="カギ線コネクタ 53">
            <a:extLst>
              <a:ext uri="{FF2B5EF4-FFF2-40B4-BE49-F238E27FC236}">
                <a16:creationId xmlns:a16="http://schemas.microsoft.com/office/drawing/2014/main" id="{5DC9F547-AD2A-7103-5B03-1BB85BAABB25}"/>
              </a:ext>
            </a:extLst>
          </p:cNvPr>
          <p:cNvCxnSpPr>
            <a:cxnSpLocks/>
            <a:stCxn id="51" idx="0"/>
            <a:endCxn id="9" idx="2"/>
          </p:cNvCxnSpPr>
          <p:nvPr/>
        </p:nvCxnSpPr>
        <p:spPr>
          <a:xfrm rot="16200000" flipV="1">
            <a:off x="3167718" y="1299099"/>
            <a:ext cx="718913" cy="2070321"/>
          </a:xfrm>
          <a:prstGeom prst="bentConnector3">
            <a:avLst>
              <a:gd name="adj1" fmla="val 50000"/>
            </a:avLst>
          </a:prstGeom>
          <a:ln>
            <a:tailEnd type="triangle"/>
          </a:ln>
          <a:effectLst/>
        </p:spPr>
        <p:style>
          <a:lnRef idx="2">
            <a:schemeClr val="accent1"/>
          </a:lnRef>
          <a:fillRef idx="0">
            <a:schemeClr val="accent1"/>
          </a:fillRef>
          <a:effectRef idx="1">
            <a:schemeClr val="accent1"/>
          </a:effectRef>
          <a:fontRef idx="minor">
            <a:schemeClr val="tx1"/>
          </a:fontRef>
        </p:style>
      </p:cxnSp>
      <p:cxnSp>
        <p:nvCxnSpPr>
          <p:cNvPr id="55" name="カギ線コネクタ 54">
            <a:extLst>
              <a:ext uri="{FF2B5EF4-FFF2-40B4-BE49-F238E27FC236}">
                <a16:creationId xmlns:a16="http://schemas.microsoft.com/office/drawing/2014/main" id="{877B2473-739C-A701-FE3F-2140E07123E5}"/>
              </a:ext>
            </a:extLst>
          </p:cNvPr>
          <p:cNvCxnSpPr>
            <a:cxnSpLocks/>
            <a:stCxn id="51" idx="0"/>
            <a:endCxn id="10" idx="2"/>
          </p:cNvCxnSpPr>
          <p:nvPr/>
        </p:nvCxnSpPr>
        <p:spPr>
          <a:xfrm rot="16200000" flipV="1">
            <a:off x="3859453" y="1990835"/>
            <a:ext cx="718913" cy="686850"/>
          </a:xfrm>
          <a:prstGeom prst="bentConnector3">
            <a:avLst>
              <a:gd name="adj1" fmla="val 50000"/>
            </a:avLst>
          </a:prstGeom>
          <a:ln>
            <a:tailEnd type="triangle"/>
          </a:ln>
          <a:effectLst/>
        </p:spPr>
        <p:style>
          <a:lnRef idx="2">
            <a:schemeClr val="accent1"/>
          </a:lnRef>
          <a:fillRef idx="0">
            <a:schemeClr val="accent1"/>
          </a:fillRef>
          <a:effectRef idx="1">
            <a:schemeClr val="accent1"/>
          </a:effectRef>
          <a:fontRef idx="minor">
            <a:schemeClr val="tx1"/>
          </a:fontRef>
        </p:style>
      </p:cxnSp>
      <p:cxnSp>
        <p:nvCxnSpPr>
          <p:cNvPr id="56" name="カギ線コネクタ 55">
            <a:extLst>
              <a:ext uri="{FF2B5EF4-FFF2-40B4-BE49-F238E27FC236}">
                <a16:creationId xmlns:a16="http://schemas.microsoft.com/office/drawing/2014/main" id="{4992EE99-A7DD-4272-DC46-D49CBD94F37E}"/>
              </a:ext>
            </a:extLst>
          </p:cNvPr>
          <p:cNvCxnSpPr>
            <a:cxnSpLocks/>
            <a:stCxn id="51" idx="0"/>
            <a:endCxn id="5" idx="2"/>
          </p:cNvCxnSpPr>
          <p:nvPr/>
        </p:nvCxnSpPr>
        <p:spPr>
          <a:xfrm rot="5400000" flipH="1" flipV="1">
            <a:off x="4548839" y="1983601"/>
            <a:ext cx="723610" cy="696621"/>
          </a:xfrm>
          <a:prstGeom prst="bentConnector3">
            <a:avLst/>
          </a:prstGeom>
          <a:ln>
            <a:tailEnd type="triangle"/>
          </a:ln>
          <a:effectLst/>
        </p:spPr>
        <p:style>
          <a:lnRef idx="2">
            <a:schemeClr val="accent1"/>
          </a:lnRef>
          <a:fillRef idx="0">
            <a:schemeClr val="accent1"/>
          </a:fillRef>
          <a:effectRef idx="1">
            <a:schemeClr val="accent1"/>
          </a:effectRef>
          <a:fontRef idx="minor">
            <a:schemeClr val="tx1"/>
          </a:fontRef>
        </p:style>
      </p:cxnSp>
      <p:cxnSp>
        <p:nvCxnSpPr>
          <p:cNvPr id="57" name="カギ線コネクタ 56">
            <a:extLst>
              <a:ext uri="{FF2B5EF4-FFF2-40B4-BE49-F238E27FC236}">
                <a16:creationId xmlns:a16="http://schemas.microsoft.com/office/drawing/2014/main" id="{D64EF9B3-9150-3F03-3150-887151F6344C}"/>
              </a:ext>
            </a:extLst>
          </p:cNvPr>
          <p:cNvCxnSpPr>
            <a:cxnSpLocks/>
            <a:stCxn id="51" idx="0"/>
            <a:endCxn id="6" idx="2"/>
          </p:cNvCxnSpPr>
          <p:nvPr/>
        </p:nvCxnSpPr>
        <p:spPr>
          <a:xfrm rot="5400000" flipH="1" flipV="1">
            <a:off x="5237260" y="1295180"/>
            <a:ext cx="723610" cy="2073463"/>
          </a:xfrm>
          <a:prstGeom prst="bentConnector3">
            <a:avLst>
              <a:gd name="adj1" fmla="val 50000"/>
            </a:avLst>
          </a:prstGeom>
          <a:ln>
            <a:tailEnd type="triangle"/>
          </a:ln>
          <a:effectLst/>
        </p:spPr>
        <p:style>
          <a:lnRef idx="2">
            <a:schemeClr val="accent1"/>
          </a:lnRef>
          <a:fillRef idx="0">
            <a:schemeClr val="accent1"/>
          </a:fillRef>
          <a:effectRef idx="1">
            <a:schemeClr val="accent1"/>
          </a:effectRef>
          <a:fontRef idx="minor">
            <a:schemeClr val="tx1"/>
          </a:fontRef>
        </p:style>
      </p:cxnSp>
      <p:cxnSp>
        <p:nvCxnSpPr>
          <p:cNvPr id="58" name="カギ線コネクタ 57">
            <a:extLst>
              <a:ext uri="{FF2B5EF4-FFF2-40B4-BE49-F238E27FC236}">
                <a16:creationId xmlns:a16="http://schemas.microsoft.com/office/drawing/2014/main" id="{5182B496-A735-B4C1-9FE9-7F2299493209}"/>
              </a:ext>
            </a:extLst>
          </p:cNvPr>
          <p:cNvCxnSpPr>
            <a:cxnSpLocks/>
            <a:stCxn id="51" idx="0"/>
            <a:endCxn id="7" idx="2"/>
          </p:cNvCxnSpPr>
          <p:nvPr/>
        </p:nvCxnSpPr>
        <p:spPr>
          <a:xfrm rot="5400000" flipH="1" flipV="1">
            <a:off x="5925681" y="606759"/>
            <a:ext cx="723610" cy="3450305"/>
          </a:xfrm>
          <a:prstGeom prst="bentConnector3">
            <a:avLst>
              <a:gd name="adj1" fmla="val 50000"/>
            </a:avLst>
          </a:prstGeom>
          <a:ln>
            <a:tailEnd type="triangle"/>
          </a:ln>
          <a:effectLst/>
        </p:spPr>
        <p:style>
          <a:lnRef idx="2">
            <a:schemeClr val="accent1"/>
          </a:lnRef>
          <a:fillRef idx="0">
            <a:schemeClr val="accent1"/>
          </a:fillRef>
          <a:effectRef idx="1">
            <a:schemeClr val="accent1"/>
          </a:effectRef>
          <a:fontRef idx="minor">
            <a:schemeClr val="tx1"/>
          </a:fontRef>
        </p:style>
      </p:cxnSp>
      <p:cxnSp>
        <p:nvCxnSpPr>
          <p:cNvPr id="71" name="カギ線コネクタ 70">
            <a:extLst>
              <a:ext uri="{FF2B5EF4-FFF2-40B4-BE49-F238E27FC236}">
                <a16:creationId xmlns:a16="http://schemas.microsoft.com/office/drawing/2014/main" id="{988B814D-2E30-83C4-6EBD-1DCC7BB29A20}"/>
              </a:ext>
            </a:extLst>
          </p:cNvPr>
          <p:cNvCxnSpPr>
            <a:cxnSpLocks/>
            <a:endCxn id="51" idx="1"/>
          </p:cNvCxnSpPr>
          <p:nvPr/>
        </p:nvCxnSpPr>
        <p:spPr>
          <a:xfrm rot="5400000" flipH="1" flipV="1">
            <a:off x="2380408" y="2415105"/>
            <a:ext cx="713038" cy="2138645"/>
          </a:xfrm>
          <a:prstGeom prst="bentConnector2">
            <a:avLst/>
          </a:prstGeom>
          <a:ln w="38100">
            <a:solidFill>
              <a:srgbClr val="FF6666"/>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72" name="カギ線コネクタ 71">
            <a:extLst>
              <a:ext uri="{FF2B5EF4-FFF2-40B4-BE49-F238E27FC236}">
                <a16:creationId xmlns:a16="http://schemas.microsoft.com/office/drawing/2014/main" id="{C7CE242E-002B-6617-AAD1-B0EEA4A7D482}"/>
              </a:ext>
            </a:extLst>
          </p:cNvPr>
          <p:cNvCxnSpPr>
            <a:cxnSpLocks/>
            <a:endCxn id="51" idx="3"/>
          </p:cNvCxnSpPr>
          <p:nvPr/>
        </p:nvCxnSpPr>
        <p:spPr>
          <a:xfrm rot="16200000" flipV="1">
            <a:off x="6031793" y="2414533"/>
            <a:ext cx="713038" cy="2139787"/>
          </a:xfrm>
          <a:prstGeom prst="bentConnector2">
            <a:avLst/>
          </a:prstGeom>
          <a:ln w="38100">
            <a:solidFill>
              <a:schemeClr val="accent3">
                <a:lumMod val="75000"/>
              </a:schemeClr>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73" name="直線矢印コネクタ 72">
            <a:extLst>
              <a:ext uri="{FF2B5EF4-FFF2-40B4-BE49-F238E27FC236}">
                <a16:creationId xmlns:a16="http://schemas.microsoft.com/office/drawing/2014/main" id="{971F5FF1-36A7-78F3-2677-EABD472B4D78}"/>
              </a:ext>
            </a:extLst>
          </p:cNvPr>
          <p:cNvCxnSpPr>
            <a:cxnSpLocks/>
            <a:endCxn id="51" idx="2"/>
          </p:cNvCxnSpPr>
          <p:nvPr/>
        </p:nvCxnSpPr>
        <p:spPr>
          <a:xfrm flipH="1" flipV="1">
            <a:off x="4562334" y="3562100"/>
            <a:ext cx="9666" cy="405528"/>
          </a:xfrm>
          <a:prstGeom prst="straightConnector1">
            <a:avLst/>
          </a:prstGeom>
          <a:ln w="38100">
            <a:solidFill>
              <a:schemeClr val="tx2">
                <a:lumMod val="60000"/>
                <a:lumOff val="40000"/>
              </a:schemeClr>
            </a:solidFill>
            <a:tailEnd type="triangle"/>
          </a:ln>
          <a:effectLst/>
        </p:spPr>
        <p:style>
          <a:lnRef idx="2">
            <a:schemeClr val="accent1"/>
          </a:lnRef>
          <a:fillRef idx="0">
            <a:schemeClr val="accent1"/>
          </a:fillRef>
          <a:effectRef idx="1">
            <a:schemeClr val="accent1"/>
          </a:effectRef>
          <a:fontRef idx="minor">
            <a:schemeClr val="tx1"/>
          </a:fontRef>
        </p:style>
      </p:cxnSp>
      <p:sp>
        <p:nvSpPr>
          <p:cNvPr id="78" name="テキスト ボックス 77">
            <a:extLst>
              <a:ext uri="{FF2B5EF4-FFF2-40B4-BE49-F238E27FC236}">
                <a16:creationId xmlns:a16="http://schemas.microsoft.com/office/drawing/2014/main" id="{ED4BAD85-48A1-FCBD-7B29-0B7A6BC6B84B}"/>
              </a:ext>
            </a:extLst>
          </p:cNvPr>
          <p:cNvSpPr txBox="1"/>
          <p:nvPr/>
        </p:nvSpPr>
        <p:spPr>
          <a:xfrm>
            <a:off x="1655041" y="3152001"/>
            <a:ext cx="954107" cy="276999"/>
          </a:xfrm>
          <a:prstGeom prst="rect">
            <a:avLst/>
          </a:prstGeom>
          <a:noFill/>
        </p:spPr>
        <p:txBody>
          <a:bodyPr wrap="none" rtlCol="0">
            <a:spAutoFit/>
          </a:bodyPr>
          <a:lstStyle/>
          <a:p>
            <a:r>
              <a:rPr kumimoji="1" lang="ja-JP" altLang="en-US" sz="1200">
                <a:solidFill>
                  <a:srgbClr val="FF6666"/>
                </a:solidFill>
                <a:latin typeface="Meiryo" panose="020B0604030504040204" pitchFamily="34" charset="-128"/>
                <a:ea typeface="Meiryo" panose="020B0604030504040204" pitchFamily="34" charset="-128"/>
              </a:rPr>
              <a:t>サインオン</a:t>
            </a:r>
          </a:p>
        </p:txBody>
      </p:sp>
      <p:sp>
        <p:nvSpPr>
          <p:cNvPr id="79" name="テキスト ボックス 78">
            <a:extLst>
              <a:ext uri="{FF2B5EF4-FFF2-40B4-BE49-F238E27FC236}">
                <a16:creationId xmlns:a16="http://schemas.microsoft.com/office/drawing/2014/main" id="{A4CBC76E-37D4-3F2D-0737-6E2C699DF976}"/>
              </a:ext>
            </a:extLst>
          </p:cNvPr>
          <p:cNvSpPr txBox="1"/>
          <p:nvPr/>
        </p:nvSpPr>
        <p:spPr>
          <a:xfrm>
            <a:off x="6522289" y="3152001"/>
            <a:ext cx="954107" cy="276999"/>
          </a:xfrm>
          <a:prstGeom prst="rect">
            <a:avLst/>
          </a:prstGeom>
          <a:noFill/>
        </p:spPr>
        <p:txBody>
          <a:bodyPr wrap="none" rtlCol="0">
            <a:spAutoFit/>
          </a:bodyPr>
          <a:lstStyle/>
          <a:p>
            <a:r>
              <a:rPr kumimoji="1" lang="ja-JP" altLang="en-US" sz="1200">
                <a:solidFill>
                  <a:schemeClr val="accent3">
                    <a:lumMod val="75000"/>
                  </a:schemeClr>
                </a:solidFill>
                <a:latin typeface="Meiryo" panose="020B0604030504040204" pitchFamily="34" charset="-128"/>
                <a:ea typeface="Meiryo" panose="020B0604030504040204" pitchFamily="34" charset="-128"/>
              </a:rPr>
              <a:t>サインオン</a:t>
            </a:r>
          </a:p>
        </p:txBody>
      </p:sp>
      <p:sp>
        <p:nvSpPr>
          <p:cNvPr id="80" name="テキスト ボックス 79">
            <a:extLst>
              <a:ext uri="{FF2B5EF4-FFF2-40B4-BE49-F238E27FC236}">
                <a16:creationId xmlns:a16="http://schemas.microsoft.com/office/drawing/2014/main" id="{EFE2E321-C8BF-E5B8-54E8-A49AA78FC161}"/>
              </a:ext>
            </a:extLst>
          </p:cNvPr>
          <p:cNvSpPr txBox="1"/>
          <p:nvPr/>
        </p:nvSpPr>
        <p:spPr>
          <a:xfrm>
            <a:off x="4599971" y="3618766"/>
            <a:ext cx="954107" cy="276999"/>
          </a:xfrm>
          <a:prstGeom prst="rect">
            <a:avLst/>
          </a:prstGeom>
          <a:noFill/>
        </p:spPr>
        <p:txBody>
          <a:bodyPr wrap="none" rtlCol="0">
            <a:spAutoFit/>
          </a:bodyPr>
          <a:lstStyle/>
          <a:p>
            <a:r>
              <a:rPr kumimoji="1" lang="ja-JP" altLang="en-US" sz="1200">
                <a:solidFill>
                  <a:srgbClr val="0070C0"/>
                </a:solidFill>
                <a:latin typeface="Meiryo" panose="020B0604030504040204" pitchFamily="34" charset="-128"/>
                <a:ea typeface="Meiryo" panose="020B0604030504040204" pitchFamily="34" charset="-128"/>
              </a:rPr>
              <a:t>サインオン</a:t>
            </a:r>
          </a:p>
        </p:txBody>
      </p:sp>
      <p:sp>
        <p:nvSpPr>
          <p:cNvPr id="81" name="テキスト ボックス 80">
            <a:extLst>
              <a:ext uri="{FF2B5EF4-FFF2-40B4-BE49-F238E27FC236}">
                <a16:creationId xmlns:a16="http://schemas.microsoft.com/office/drawing/2014/main" id="{6A5D6803-0FE8-BAA7-22FB-3C95D7A61989}"/>
              </a:ext>
            </a:extLst>
          </p:cNvPr>
          <p:cNvSpPr txBox="1"/>
          <p:nvPr/>
        </p:nvSpPr>
        <p:spPr>
          <a:xfrm>
            <a:off x="4562333" y="2447833"/>
            <a:ext cx="2339102" cy="276999"/>
          </a:xfrm>
          <a:prstGeom prst="rect">
            <a:avLst/>
          </a:prstGeom>
          <a:noFill/>
        </p:spPr>
        <p:txBody>
          <a:bodyPr wrap="none" rtlCol="0">
            <a:spAutoFit/>
          </a:bodyPr>
          <a:lstStyle/>
          <a:p>
            <a:r>
              <a:rPr kumimoji="1" lang="ja-JP" altLang="en-US" sz="1200">
                <a:solidFill>
                  <a:srgbClr val="0070C0"/>
                </a:solidFill>
                <a:latin typeface="Meiryo" panose="020B0604030504040204" pitchFamily="34" charset="-128"/>
                <a:ea typeface="Meiryo" panose="020B0604030504040204" pitchFamily="34" charset="-128"/>
              </a:rPr>
              <a:t>フェデレーション（認証連携）</a:t>
            </a:r>
          </a:p>
        </p:txBody>
      </p:sp>
      <p:sp>
        <p:nvSpPr>
          <p:cNvPr id="83" name="正方形/長方形 82">
            <a:extLst>
              <a:ext uri="{FF2B5EF4-FFF2-40B4-BE49-F238E27FC236}">
                <a16:creationId xmlns:a16="http://schemas.microsoft.com/office/drawing/2014/main" id="{682F04A7-4CA8-7CE5-203A-0A6F8A58E9E8}"/>
              </a:ext>
            </a:extLst>
          </p:cNvPr>
          <p:cNvSpPr/>
          <p:nvPr/>
        </p:nvSpPr>
        <p:spPr>
          <a:xfrm>
            <a:off x="558738" y="5752365"/>
            <a:ext cx="8065567" cy="830997"/>
          </a:xfrm>
          <a:prstGeom prst="rect">
            <a:avLst/>
          </a:prstGeom>
          <a:solidFill>
            <a:srgbClr val="FFFFFF">
              <a:alpha val="54510"/>
            </a:srgbClr>
          </a:solidFill>
        </p:spPr>
        <p:txBody>
          <a:bodyPr wrap="square">
            <a:spAutoFit/>
          </a:bodyPr>
          <a:lstStyle/>
          <a:p>
            <a:pPr marL="285750" lvl="0" indent="-285750">
              <a:buFont typeface="Wingdings" pitchFamily="2" charset="2"/>
              <a:buChar char="l"/>
            </a:pPr>
            <a:r>
              <a:rPr lang="ja-JP" altLang="en-US" sz="1200">
                <a:latin typeface="Meiryo" panose="020B0604030504040204" pitchFamily="34" charset="-128"/>
                <a:ea typeface="Meiryo" panose="020B0604030504040204" pitchFamily="34" charset="-128"/>
              </a:rPr>
              <a:t>	ひとつの</a:t>
            </a:r>
            <a:r>
              <a:rPr lang="en" altLang="ja-JP" sz="1200" dirty="0">
                <a:latin typeface="Meiryo" panose="020B0604030504040204" pitchFamily="34" charset="-128"/>
                <a:ea typeface="Meiryo" panose="020B0604030504040204" pitchFamily="34" charset="-128"/>
              </a:rPr>
              <a:t>ID</a:t>
            </a:r>
            <a:r>
              <a:rPr lang="ja-JP" altLang="en-US" sz="1200">
                <a:latin typeface="Meiryo" panose="020B0604030504040204" pitchFamily="34" charset="-128"/>
                <a:ea typeface="Meiryo" panose="020B0604030504040204" pitchFamily="34" charset="-128"/>
              </a:rPr>
              <a:t>と認証・認可の手順により、業務に必要な全てのシステム／サービスを利用することができる。</a:t>
            </a:r>
          </a:p>
          <a:p>
            <a:pPr marL="285750" lvl="0" indent="-285750">
              <a:buFont typeface="Wingdings" pitchFamily="2" charset="2"/>
              <a:buChar char="l"/>
            </a:pPr>
            <a:r>
              <a:rPr lang="ja-JP" altLang="en-US" sz="1200">
                <a:latin typeface="Meiryo" panose="020B0604030504040204" pitchFamily="34" charset="-128"/>
                <a:ea typeface="Meiryo" panose="020B0604030504040204" pitchFamily="34" charset="-128"/>
              </a:rPr>
              <a:t>	全ての利用サービスについてのログ（利用履歴）が収集・掌握できる。</a:t>
            </a:r>
          </a:p>
          <a:p>
            <a:pPr marL="285750" lvl="0" indent="-285750">
              <a:buFont typeface="Wingdings" pitchFamily="2" charset="2"/>
              <a:buChar char="l"/>
            </a:pPr>
            <a:r>
              <a:rPr lang="ja-JP" altLang="en-US" sz="1200">
                <a:latin typeface="Meiryo" panose="020B0604030504040204" pitchFamily="34" charset="-128"/>
                <a:ea typeface="Meiryo" panose="020B0604030504040204" pitchFamily="34" charset="-128"/>
              </a:rPr>
              <a:t>	クラウド・サービス側に依存していた、使える場所や端末、認証の強度（多要素認証が使える／使えないなど）を、一元的に管理できる。</a:t>
            </a:r>
          </a:p>
        </p:txBody>
      </p:sp>
      <p:pic>
        <p:nvPicPr>
          <p:cNvPr id="31" name="図 30">
            <a:extLst>
              <a:ext uri="{FF2B5EF4-FFF2-40B4-BE49-F238E27FC236}">
                <a16:creationId xmlns:a16="http://schemas.microsoft.com/office/drawing/2014/main" id="{4B5FB172-F9D6-DDEC-ACC4-E5B83EF7EC89}"/>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598143" y="3862265"/>
            <a:ext cx="1917175" cy="1917175"/>
          </a:xfrm>
          <a:prstGeom prst="rect">
            <a:avLst/>
          </a:prstGeom>
          <a:effectLst>
            <a:outerShdw blurRad="50800" dist="38100" dir="2700000" algn="tl" rotWithShape="0">
              <a:prstClr val="black">
                <a:alpha val="40000"/>
              </a:prstClr>
            </a:outerShdw>
          </a:effectLst>
        </p:spPr>
      </p:pic>
      <p:pic>
        <p:nvPicPr>
          <p:cNvPr id="32" name="図 31">
            <a:extLst>
              <a:ext uri="{FF2B5EF4-FFF2-40B4-BE49-F238E27FC236}">
                <a16:creationId xmlns:a16="http://schemas.microsoft.com/office/drawing/2014/main" id="{C49F0898-78D7-D159-552A-0C4ED7BBA5BD}"/>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6096666" y="3808884"/>
            <a:ext cx="2158820" cy="2158820"/>
          </a:xfrm>
          <a:prstGeom prst="rect">
            <a:avLst/>
          </a:prstGeom>
          <a:effectLst>
            <a:outerShdw blurRad="50800" dist="38100" dir="2700000" algn="tl" rotWithShape="0">
              <a:prstClr val="black">
                <a:alpha val="40000"/>
              </a:prstClr>
            </a:outerShdw>
          </a:effectLst>
        </p:spPr>
      </p:pic>
      <p:pic>
        <p:nvPicPr>
          <p:cNvPr id="33" name="図 32">
            <a:extLst>
              <a:ext uri="{FF2B5EF4-FFF2-40B4-BE49-F238E27FC236}">
                <a16:creationId xmlns:a16="http://schemas.microsoft.com/office/drawing/2014/main" id="{ED5515DE-19FD-C86E-394D-69FBE084EF56}"/>
              </a:ext>
            </a:extLst>
          </p:cNvPr>
          <p:cNvPicPr>
            <a:picLocks noChangeAspect="1"/>
          </p:cNvPicPr>
          <p:nvPr/>
        </p:nvPicPr>
        <p:blipFill>
          <a:blip r:embed="rId6">
            <a:clrChange>
              <a:clrFrom>
                <a:srgbClr val="FEFEFE"/>
              </a:clrFrom>
              <a:clrTo>
                <a:srgbClr val="FEFEFE">
                  <a:alpha val="0"/>
                </a:srgbClr>
              </a:clrTo>
            </a:clrChange>
          </a:blip>
          <a:stretch>
            <a:fillRect/>
          </a:stretch>
        </p:blipFill>
        <p:spPr>
          <a:xfrm>
            <a:off x="693825" y="3459868"/>
            <a:ext cx="2695253" cy="2695253"/>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828546166"/>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3A3DE0C-48F0-3D7D-9E31-073DCF2F859B}"/>
            </a:ext>
          </a:extLst>
        </p:cNvPr>
        <p:cNvGrpSpPr/>
        <p:nvPr/>
      </p:nvGrpSpPr>
      <p:grpSpPr>
        <a:xfrm>
          <a:off x="0" y="0"/>
          <a:ext cx="0" cy="0"/>
          <a:chOff x="0" y="0"/>
          <a:chExt cx="0" cy="0"/>
        </a:xfrm>
      </p:grpSpPr>
      <p:sp>
        <p:nvSpPr>
          <p:cNvPr id="12" name="タイトル 11">
            <a:extLst>
              <a:ext uri="{FF2B5EF4-FFF2-40B4-BE49-F238E27FC236}">
                <a16:creationId xmlns:a16="http://schemas.microsoft.com/office/drawing/2014/main" id="{65EFA74F-9035-6A97-C1E5-F02875400E5E}"/>
              </a:ext>
            </a:extLst>
          </p:cNvPr>
          <p:cNvSpPr>
            <a:spLocks noGrp="1"/>
          </p:cNvSpPr>
          <p:nvPr>
            <p:ph type="title"/>
          </p:nvPr>
        </p:nvSpPr>
        <p:spPr>
          <a:xfrm>
            <a:off x="230400" y="266400"/>
            <a:ext cx="8686800" cy="416221"/>
          </a:xfrm>
        </p:spPr>
        <p:txBody>
          <a:bodyPr/>
          <a:lstStyle/>
          <a:p>
            <a:r>
              <a:rPr lang="ja-JP" altLang="en-US" dirty="0"/>
              <a:t>対症療法では問題は解決しない</a:t>
            </a:r>
          </a:p>
        </p:txBody>
      </p:sp>
      <p:pic>
        <p:nvPicPr>
          <p:cNvPr id="5" name="図 4" descr="挿絵, コンパクトディスク が含まれている画像&#10;&#10;自動的に生成された説明">
            <a:extLst>
              <a:ext uri="{FF2B5EF4-FFF2-40B4-BE49-F238E27FC236}">
                <a16:creationId xmlns:a16="http://schemas.microsoft.com/office/drawing/2014/main" id="{4728246C-1C86-FB2B-4D4A-E674A6633B46}"/>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1171850" y="2224962"/>
            <a:ext cx="1928480" cy="1944755"/>
          </a:xfrm>
          <a:prstGeom prst="rect">
            <a:avLst/>
          </a:prstGeom>
          <a:effectLst/>
        </p:spPr>
      </p:pic>
      <p:sp>
        <p:nvSpPr>
          <p:cNvPr id="11" name="テキスト ボックス 10">
            <a:extLst>
              <a:ext uri="{FF2B5EF4-FFF2-40B4-BE49-F238E27FC236}">
                <a16:creationId xmlns:a16="http://schemas.microsoft.com/office/drawing/2014/main" id="{DDF5902D-1C7B-5201-B387-D78E5A8E2448}"/>
              </a:ext>
            </a:extLst>
          </p:cNvPr>
          <p:cNvSpPr txBox="1"/>
          <p:nvPr/>
        </p:nvSpPr>
        <p:spPr>
          <a:xfrm>
            <a:off x="167951" y="5804247"/>
            <a:ext cx="8798729" cy="318549"/>
          </a:xfrm>
          <a:prstGeom prst="rect">
            <a:avLst/>
          </a:prstGeom>
          <a:noFill/>
        </p:spPr>
        <p:txBody>
          <a:bodyPr wrap="square" lIns="0" tIns="0" rIns="0" bIns="0" rtlCol="0">
            <a:spAutoFit/>
          </a:bodyPr>
          <a:lstStyle/>
          <a:p>
            <a:pPr algn="ctr" defTabSz="685800">
              <a:lnSpc>
                <a:spcPct val="120000"/>
              </a:lnSpc>
              <a:defRPr/>
            </a:pPr>
            <a:r>
              <a:rPr lang="ja-JP" altLang="en-US" b="1">
                <a:solidFill>
                  <a:srgbClr val="C00000"/>
                </a:solidFill>
                <a:latin typeface="Meiryo" panose="020B0604030504040204" pitchFamily="34" charset="-128"/>
                <a:ea typeface="Meiryo" panose="020B0604030504040204" pitchFamily="34" charset="-128"/>
              </a:rPr>
              <a:t>検知して対応する</a:t>
            </a:r>
            <a:r>
              <a:rPr lang="ja-JP" altLang="en-US">
                <a:latin typeface="Meiryo" panose="020B0604030504040204" pitchFamily="34" charset="-128"/>
                <a:ea typeface="Meiryo" panose="020B0604030504040204" pitchFamily="34" charset="-128"/>
              </a:rPr>
              <a:t>から</a:t>
            </a:r>
            <a:r>
              <a:rPr lang="ja-JP" altLang="en-US" b="1">
                <a:solidFill>
                  <a:srgbClr val="0432FF"/>
                </a:solidFill>
                <a:latin typeface="Meiryo" panose="020B0604030504040204" pitchFamily="34" charset="-128"/>
                <a:ea typeface="Meiryo" panose="020B0604030504040204" pitchFamily="34" charset="-128"/>
              </a:rPr>
              <a:t>予防とレジリエンス（正しい状態へ戻すこと）</a:t>
            </a:r>
            <a:r>
              <a:rPr lang="ja-JP" altLang="en-US">
                <a:latin typeface="Meiryo" panose="020B0604030504040204" pitchFamily="34" charset="-128"/>
                <a:ea typeface="Meiryo" panose="020B0604030504040204" pitchFamily="34" charset="-128"/>
              </a:rPr>
              <a:t>へシフト</a:t>
            </a:r>
            <a:endParaRPr lang="en-US" altLang="ja-JP" dirty="0">
              <a:latin typeface="Meiryo" panose="020B0604030504040204" pitchFamily="34" charset="-128"/>
              <a:ea typeface="Meiryo" panose="020B0604030504040204" pitchFamily="34" charset="-128"/>
            </a:endParaRPr>
          </a:p>
        </p:txBody>
      </p:sp>
      <p:sp>
        <p:nvSpPr>
          <p:cNvPr id="3" name="テキスト ボックス 2">
            <a:extLst>
              <a:ext uri="{FF2B5EF4-FFF2-40B4-BE49-F238E27FC236}">
                <a16:creationId xmlns:a16="http://schemas.microsoft.com/office/drawing/2014/main" id="{09FC092B-2101-ECD0-0EDB-E5A0F88A4CEE}"/>
              </a:ext>
            </a:extLst>
          </p:cNvPr>
          <p:cNvSpPr txBox="1">
            <a:spLocks/>
          </p:cNvSpPr>
          <p:nvPr/>
        </p:nvSpPr>
        <p:spPr>
          <a:xfrm>
            <a:off x="268473" y="4958063"/>
            <a:ext cx="4124206" cy="629979"/>
          </a:xfrm>
          <a:prstGeom prst="rect">
            <a:avLst/>
          </a:prstGeom>
          <a:solidFill>
            <a:srgbClr val="C00000"/>
          </a:solidFill>
        </p:spPr>
        <p:txBody>
          <a:bodyPr wrap="none" lIns="137160" tIns="109728" rIns="137160" bIns="109728" rtlCol="0" anchor="ctr">
            <a:noAutofit/>
          </a:bodyPr>
          <a:lstStyle/>
          <a:p>
            <a:pPr algn="ctr" defTabSz="685800">
              <a:lnSpc>
                <a:spcPct val="90000"/>
              </a:lnSpc>
              <a:spcAft>
                <a:spcPts val="450"/>
              </a:spcAft>
              <a:defRPr/>
            </a:pPr>
            <a:r>
              <a:rPr lang="ja-JP" altLang="en-US">
                <a:solidFill>
                  <a:prstClr val="white"/>
                </a:solidFill>
                <a:latin typeface="Meiryo" panose="020B0604030504040204" pitchFamily="34" charset="-128"/>
                <a:ea typeface="Meiryo" panose="020B0604030504040204" pitchFamily="34" charset="-128"/>
              </a:rPr>
              <a:t>すばやい検知、すばやい対応</a:t>
            </a:r>
            <a:endParaRPr lang="ja-JP" altLang="en-US" err="1">
              <a:solidFill>
                <a:prstClr val="white"/>
              </a:solidFill>
              <a:latin typeface="Meiryo" panose="020B0604030504040204" pitchFamily="34" charset="-128"/>
              <a:ea typeface="Meiryo" panose="020B0604030504040204" pitchFamily="34" charset="-128"/>
            </a:endParaRPr>
          </a:p>
        </p:txBody>
      </p:sp>
      <p:grpSp>
        <p:nvGrpSpPr>
          <p:cNvPr id="6" name="グループ化 5">
            <a:extLst>
              <a:ext uri="{FF2B5EF4-FFF2-40B4-BE49-F238E27FC236}">
                <a16:creationId xmlns:a16="http://schemas.microsoft.com/office/drawing/2014/main" id="{24FB9EBF-A0A1-413C-556C-EECC9BE73A9D}"/>
              </a:ext>
            </a:extLst>
          </p:cNvPr>
          <p:cNvGrpSpPr/>
          <p:nvPr/>
        </p:nvGrpSpPr>
        <p:grpSpPr>
          <a:xfrm>
            <a:off x="268473" y="1377474"/>
            <a:ext cx="8607054" cy="4210568"/>
            <a:chOff x="268473" y="1377474"/>
            <a:chExt cx="8607054" cy="4210568"/>
          </a:xfrm>
        </p:grpSpPr>
        <p:pic>
          <p:nvPicPr>
            <p:cNvPr id="7" name="図 6" descr="グリーン, 選手 が含まれている画像&#10;&#10;自動的に生成された説明">
              <a:extLst>
                <a:ext uri="{FF2B5EF4-FFF2-40B4-BE49-F238E27FC236}">
                  <a16:creationId xmlns:a16="http://schemas.microsoft.com/office/drawing/2014/main" id="{AAE6B74D-C9D1-4B3C-E487-47C3A97818B9}"/>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5337924" y="1873314"/>
              <a:ext cx="2922676" cy="2733920"/>
            </a:xfrm>
            <a:prstGeom prst="rect">
              <a:avLst/>
            </a:prstGeom>
            <a:effectLst>
              <a:outerShdw blurRad="50800" dist="38100" dir="2700000" algn="tl" rotWithShape="0">
                <a:prstClr val="black">
                  <a:alpha val="40000"/>
                </a:prstClr>
              </a:outerShdw>
            </a:effectLst>
          </p:spPr>
        </p:pic>
        <p:sp>
          <p:nvSpPr>
            <p:cNvPr id="9" name="矢印: 右 17">
              <a:extLst>
                <a:ext uri="{FF2B5EF4-FFF2-40B4-BE49-F238E27FC236}">
                  <a16:creationId xmlns:a16="http://schemas.microsoft.com/office/drawing/2014/main" id="{DE8389A3-105E-D2A3-B74F-4C92CC2A0B13}"/>
                </a:ext>
              </a:extLst>
            </p:cNvPr>
            <p:cNvSpPr/>
            <p:nvPr/>
          </p:nvSpPr>
          <p:spPr bwMode="auto">
            <a:xfrm>
              <a:off x="4080244" y="2847700"/>
              <a:ext cx="983512" cy="629979"/>
            </a:xfrm>
            <a:prstGeom prst="rightArrow">
              <a:avLst/>
            </a:prstGeom>
            <a:solidFill>
              <a:schemeClr val="accent6">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109728" rIns="137160" bIns="109728" numCol="1" spcCol="0" rtlCol="0" fromWordArt="0" anchor="t" anchorCtr="0" forceAA="0" compatLnSpc="1">
              <a:prstTxWarp prst="textNoShape">
                <a:avLst/>
              </a:prstTxWarp>
              <a:noAutofit/>
            </a:bodyPr>
            <a:lstStyle/>
            <a:p>
              <a:pPr defTabSz="699354" fontAlgn="base">
                <a:spcBef>
                  <a:spcPct val="0"/>
                </a:spcBef>
                <a:spcAft>
                  <a:spcPct val="0"/>
                </a:spcAft>
                <a:defRPr/>
              </a:pPr>
              <a:endParaRPr lang="ja-JP" altLang="en-US" sz="1500" err="1">
                <a:gradFill>
                  <a:gsLst>
                    <a:gs pos="0">
                      <a:srgbClr val="FFFFFF"/>
                    </a:gs>
                    <a:gs pos="100000">
                      <a:srgbClr val="FFFFFF"/>
                    </a:gs>
                  </a:gsLst>
                  <a:lin ang="5400000" scaled="0"/>
                </a:gradFill>
                <a:latin typeface="游ゴシック" panose="020F0502020204030204"/>
                <a:ea typeface="Segoe UI" pitchFamily="34" charset="0"/>
                <a:cs typeface="Segoe UI" pitchFamily="34" charset="0"/>
              </a:endParaRPr>
            </a:p>
          </p:txBody>
        </p:sp>
        <p:sp>
          <p:nvSpPr>
            <p:cNvPr id="4" name="テキスト ボックス 3">
              <a:extLst>
                <a:ext uri="{FF2B5EF4-FFF2-40B4-BE49-F238E27FC236}">
                  <a16:creationId xmlns:a16="http://schemas.microsoft.com/office/drawing/2014/main" id="{ABDC78AC-5975-8D00-E174-07E1C38F6D0B}"/>
                </a:ext>
              </a:extLst>
            </p:cNvPr>
            <p:cNvSpPr txBox="1"/>
            <p:nvPr/>
          </p:nvSpPr>
          <p:spPr>
            <a:xfrm>
              <a:off x="4751321" y="4958063"/>
              <a:ext cx="4124206" cy="629979"/>
            </a:xfrm>
            <a:prstGeom prst="rect">
              <a:avLst/>
            </a:prstGeom>
            <a:solidFill>
              <a:srgbClr val="0432FF"/>
            </a:solidFill>
          </p:spPr>
          <p:txBody>
            <a:bodyPr wrap="square" lIns="137160" tIns="109728" rIns="137160" bIns="109728" rtlCol="0" anchor="ctr">
              <a:noAutofit/>
            </a:bodyPr>
            <a:lstStyle/>
            <a:p>
              <a:pPr algn="ctr" defTabSz="685800">
                <a:lnSpc>
                  <a:spcPct val="90000"/>
                </a:lnSpc>
                <a:spcAft>
                  <a:spcPts val="450"/>
                </a:spcAft>
                <a:defRPr/>
              </a:pPr>
              <a:r>
                <a:rPr lang="ja-JP" altLang="en-US" sz="1500">
                  <a:solidFill>
                    <a:prstClr val="white"/>
                  </a:solidFill>
                  <a:latin typeface="Meiryo" panose="020B0604030504040204" pitchFamily="34" charset="-128"/>
                  <a:ea typeface="Meiryo" panose="020B0604030504040204" pitchFamily="34" charset="-128"/>
                </a:rPr>
                <a:t>どんな攻撃にも耐えながら</a:t>
              </a:r>
              <a:endParaRPr lang="en-US" altLang="ja-JP" sz="1500" dirty="0">
                <a:solidFill>
                  <a:prstClr val="white"/>
                </a:solidFill>
                <a:latin typeface="Meiryo" panose="020B0604030504040204" pitchFamily="34" charset="-128"/>
                <a:ea typeface="Meiryo" panose="020B0604030504040204" pitchFamily="34" charset="-128"/>
              </a:endParaRPr>
            </a:p>
            <a:p>
              <a:pPr algn="ctr" defTabSz="685800">
                <a:lnSpc>
                  <a:spcPct val="90000"/>
                </a:lnSpc>
                <a:spcAft>
                  <a:spcPts val="450"/>
                </a:spcAft>
                <a:defRPr/>
              </a:pPr>
              <a:r>
                <a:rPr lang="ja-JP" altLang="en-US" sz="1500">
                  <a:solidFill>
                    <a:prstClr val="white"/>
                  </a:solidFill>
                  <a:latin typeface="Meiryo" panose="020B0604030504040204" pitchFamily="34" charset="-128"/>
                  <a:ea typeface="Meiryo" panose="020B0604030504040204" pitchFamily="34" charset="-128"/>
                </a:rPr>
                <a:t>ビジネスを継続させる</a:t>
              </a:r>
              <a:endParaRPr lang="ja-JP" altLang="en-US" sz="1500" err="1">
                <a:solidFill>
                  <a:prstClr val="white"/>
                </a:solidFill>
                <a:latin typeface="Meiryo" panose="020B0604030504040204" pitchFamily="34" charset="-128"/>
                <a:ea typeface="Meiryo" panose="020B0604030504040204" pitchFamily="34" charset="-128"/>
              </a:endParaRPr>
            </a:p>
          </p:txBody>
        </p:sp>
        <p:sp>
          <p:nvSpPr>
            <p:cNvPr id="24" name="テキスト ボックス 23">
              <a:extLst>
                <a:ext uri="{FF2B5EF4-FFF2-40B4-BE49-F238E27FC236}">
                  <a16:creationId xmlns:a16="http://schemas.microsoft.com/office/drawing/2014/main" id="{274F12E2-8938-FF37-5511-DCE1FA8608CE}"/>
                </a:ext>
              </a:extLst>
            </p:cNvPr>
            <p:cNvSpPr txBox="1"/>
            <p:nvPr/>
          </p:nvSpPr>
          <p:spPr>
            <a:xfrm>
              <a:off x="268473" y="1377474"/>
              <a:ext cx="8607053" cy="523220"/>
            </a:xfrm>
            <a:prstGeom prst="rect">
              <a:avLst/>
            </a:prstGeom>
            <a:noFill/>
          </p:spPr>
          <p:txBody>
            <a:bodyPr wrap="square">
              <a:spAutoFit/>
            </a:bodyPr>
            <a:lstStyle/>
            <a:p>
              <a:pPr algn="l"/>
              <a:r>
                <a:rPr lang="ja-JP" altLang="en-US" sz="1400" b="0" i="0">
                  <a:solidFill>
                    <a:srgbClr val="000000"/>
                  </a:solidFill>
                  <a:effectLst/>
                  <a:latin typeface="Meiryo" panose="020B0604030504040204" pitchFamily="34" charset="-128"/>
                  <a:ea typeface="Meiryo" panose="020B0604030504040204" pitchFamily="34" charset="-128"/>
                </a:rPr>
                <a:t>サイバー攻撃の手法は高度化しているため、「</a:t>
              </a:r>
              <a:r>
                <a:rPr lang="ja-JP" altLang="en-US" sz="1400" b="1" i="0" u="sng">
                  <a:solidFill>
                    <a:srgbClr val="000000"/>
                  </a:solidFill>
                  <a:effectLst/>
                  <a:latin typeface="Meiryo" panose="020B0604030504040204" pitchFamily="34" charset="-128"/>
                  <a:ea typeface="Meiryo" panose="020B0604030504040204" pitchFamily="34" charset="-128"/>
                </a:rPr>
                <a:t>侵入を完全に予防するのは不可能</a:t>
              </a:r>
              <a:r>
                <a:rPr lang="ja-JP" altLang="en-US" sz="1400" b="0" i="0">
                  <a:solidFill>
                    <a:srgbClr val="000000"/>
                  </a:solidFill>
                  <a:effectLst/>
                  <a:latin typeface="Meiryo" panose="020B0604030504040204" pitchFamily="34" charset="-128"/>
                  <a:ea typeface="Meiryo" panose="020B0604030504040204" pitchFamily="34" charset="-128"/>
                </a:rPr>
                <a:t>」と想定し、攻撃は受ける前提で、「</a:t>
              </a:r>
              <a:r>
                <a:rPr lang="ja-JP" altLang="en-US" sz="1400" b="1" i="0" u="sng">
                  <a:solidFill>
                    <a:srgbClr val="000000"/>
                  </a:solidFill>
                  <a:effectLst/>
                  <a:latin typeface="Meiryo" panose="020B0604030504040204" pitchFamily="34" charset="-128"/>
                  <a:ea typeface="Meiryo" panose="020B0604030504040204" pitchFamily="34" charset="-128"/>
                </a:rPr>
                <a:t>いち早く正しい状態に復旧する</a:t>
              </a:r>
              <a:r>
                <a:rPr lang="ja-JP" altLang="en-US" sz="1400" b="0" i="0">
                  <a:solidFill>
                    <a:srgbClr val="000000"/>
                  </a:solidFill>
                  <a:effectLst/>
                  <a:latin typeface="Meiryo" panose="020B0604030504040204" pitchFamily="34" charset="-128"/>
                  <a:ea typeface="Meiryo" panose="020B0604030504040204" pitchFamily="34" charset="-128"/>
                </a:rPr>
                <a:t>」という考え方に基づく、セキュリティ対策へとシフト</a:t>
              </a:r>
            </a:p>
          </p:txBody>
        </p:sp>
      </p:grpSp>
    </p:spTree>
    <p:extLst>
      <p:ext uri="{BB962C8B-B14F-4D97-AF65-F5344CB8AC3E}">
        <p14:creationId xmlns:p14="http://schemas.microsoft.com/office/powerpoint/2010/main" val="1583107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1630AC-FE94-06B3-3BF5-2378CDAAB325}"/>
            </a:ext>
          </a:extLst>
        </p:cNvPr>
        <p:cNvGrpSpPr/>
        <p:nvPr/>
      </p:nvGrpSpPr>
      <p:grpSpPr>
        <a:xfrm>
          <a:off x="0" y="0"/>
          <a:ext cx="0" cy="0"/>
          <a:chOff x="0" y="0"/>
          <a:chExt cx="0" cy="0"/>
        </a:xfrm>
      </p:grpSpPr>
      <p:sp>
        <p:nvSpPr>
          <p:cNvPr id="4" name="タイトル 3">
            <a:extLst>
              <a:ext uri="{FF2B5EF4-FFF2-40B4-BE49-F238E27FC236}">
                <a16:creationId xmlns:a16="http://schemas.microsoft.com/office/drawing/2014/main" id="{8354EE19-CC85-7654-234C-642D47E9C332}"/>
              </a:ext>
            </a:extLst>
          </p:cNvPr>
          <p:cNvSpPr>
            <a:spLocks noGrp="1"/>
          </p:cNvSpPr>
          <p:nvPr>
            <p:ph type="title"/>
          </p:nvPr>
        </p:nvSpPr>
        <p:spPr/>
        <p:txBody>
          <a:bodyPr/>
          <a:lstStyle/>
          <a:p>
            <a:r>
              <a:rPr lang="en-US" altLang="ja-JP" dirty="0"/>
              <a:t>80</a:t>
            </a:r>
            <a:r>
              <a:rPr lang="ja-JP" altLang="en-US"/>
              <a:t>億を超えるパスワードが流出か</a:t>
            </a:r>
          </a:p>
        </p:txBody>
      </p:sp>
      <p:sp>
        <p:nvSpPr>
          <p:cNvPr id="5" name="正方形/長方形 4">
            <a:extLst>
              <a:ext uri="{FF2B5EF4-FFF2-40B4-BE49-F238E27FC236}">
                <a16:creationId xmlns:a16="http://schemas.microsoft.com/office/drawing/2014/main" id="{A0AAEA96-614B-4592-4689-74EC7F89F9E0}"/>
              </a:ext>
            </a:extLst>
          </p:cNvPr>
          <p:cNvSpPr/>
          <p:nvPr/>
        </p:nvSpPr>
        <p:spPr>
          <a:xfrm>
            <a:off x="4577047" y="1548853"/>
            <a:ext cx="4229806" cy="4524315"/>
          </a:xfrm>
          <a:prstGeom prst="rect">
            <a:avLst/>
          </a:prstGeom>
        </p:spPr>
        <p:txBody>
          <a:bodyPr wrap="square">
            <a:spAutoFit/>
          </a:bodyPr>
          <a:lstStyle/>
          <a:p>
            <a:r>
              <a:rPr lang="ja-JP" altLang="en-US" sz="1600">
                <a:solidFill>
                  <a:srgbClr val="333333"/>
                </a:solidFill>
                <a:latin typeface="ヒラギノ角ゴ Pro W3" panose="020B0300000000000000" pitchFamily="34" charset="-128"/>
                <a:ea typeface="ヒラギノ角ゴ Pro W3" panose="020B0300000000000000" pitchFamily="34" charset="-128"/>
              </a:rPr>
              <a:t>セキュリティメディア</a:t>
            </a:r>
            <a:r>
              <a:rPr lang="en-US" altLang="ja-JP" sz="1600" dirty="0">
                <a:solidFill>
                  <a:srgbClr val="333333"/>
                </a:solidFill>
                <a:latin typeface="ヒラギノ角ゴ Pro W3" panose="020B0300000000000000" pitchFamily="34" charset="-128"/>
                <a:ea typeface="ヒラギノ角ゴ Pro W3" panose="020B0300000000000000" pitchFamily="34" charset="-128"/>
              </a:rPr>
              <a:t>『</a:t>
            </a:r>
            <a:r>
              <a:rPr lang="en" altLang="ja-JP" sz="1600" dirty="0" err="1">
                <a:solidFill>
                  <a:srgbClr val="333333"/>
                </a:solidFill>
                <a:latin typeface="ヒラギノ角ゴ Pro W3" panose="020B0300000000000000" pitchFamily="34" charset="-128"/>
                <a:ea typeface="ヒラギノ角ゴ Pro W3" panose="020B0300000000000000" pitchFamily="34" charset="-128"/>
              </a:rPr>
              <a:t>CyberNews</a:t>
            </a:r>
            <a:r>
              <a:rPr lang="en" altLang="ja-JP" sz="1600" dirty="0">
                <a:solidFill>
                  <a:srgbClr val="333333"/>
                </a:solidFill>
                <a:latin typeface="ヒラギノ角ゴ Pro W3" panose="020B0300000000000000" pitchFamily="34" charset="-128"/>
                <a:ea typeface="ヒラギノ角ゴ Pro W3" panose="020B0300000000000000" pitchFamily="34" charset="-128"/>
              </a:rPr>
              <a:t>』</a:t>
            </a:r>
            <a:r>
              <a:rPr lang="ja-JP" altLang="en-US" sz="1600">
                <a:solidFill>
                  <a:srgbClr val="333333"/>
                </a:solidFill>
                <a:latin typeface="ヒラギノ角ゴ Pro W3" panose="020B0300000000000000" pitchFamily="34" charset="-128"/>
                <a:ea typeface="ヒラギノ角ゴ Pro W3" panose="020B0300000000000000" pitchFamily="34" charset="-128"/>
              </a:rPr>
              <a:t>はハッカーフォーラムに</a:t>
            </a:r>
            <a:r>
              <a:rPr lang="en-US" altLang="ja-JP" sz="1600" dirty="0">
                <a:solidFill>
                  <a:srgbClr val="333333"/>
                </a:solidFill>
                <a:latin typeface="ヒラギノ角ゴ Pro W3" panose="020B0300000000000000" pitchFamily="34" charset="-128"/>
                <a:ea typeface="ヒラギノ角ゴ Pro W3" panose="020B0300000000000000" pitchFamily="34" charset="-128"/>
              </a:rPr>
              <a:t>80</a:t>
            </a:r>
            <a:r>
              <a:rPr lang="ja-JP" altLang="en-US" sz="1600">
                <a:solidFill>
                  <a:srgbClr val="333333"/>
                </a:solidFill>
                <a:latin typeface="ヒラギノ角ゴ Pro W3" panose="020B0300000000000000" pitchFamily="34" charset="-128"/>
                <a:ea typeface="ヒラギノ角ゴ Pro W3" panose="020B0300000000000000" pitchFamily="34" charset="-128"/>
              </a:rPr>
              <a:t>億を超えるパスワードが流出したと報じた。これが事実であればインターネット史上最大規模となる</a:t>
            </a:r>
            <a:endParaRPr lang="en-US" altLang="ja-JP" sz="1600" dirty="0">
              <a:solidFill>
                <a:srgbClr val="333333"/>
              </a:solidFill>
              <a:latin typeface="ヒラギノ角ゴ Pro W3" panose="020B0300000000000000" pitchFamily="34" charset="-128"/>
              <a:ea typeface="ヒラギノ角ゴ Pro W3" panose="020B0300000000000000" pitchFamily="34" charset="-128"/>
            </a:endParaRPr>
          </a:p>
          <a:p>
            <a:endParaRPr lang="en-US" altLang="ja-JP" sz="1600" dirty="0">
              <a:solidFill>
                <a:srgbClr val="333333"/>
              </a:solidFill>
              <a:latin typeface="ヒラギノ角ゴ Pro W3" panose="020B0300000000000000" pitchFamily="34" charset="-128"/>
              <a:ea typeface="ヒラギノ角ゴ Pro W3" panose="020B0300000000000000" pitchFamily="34" charset="-128"/>
            </a:endParaRPr>
          </a:p>
          <a:p>
            <a:r>
              <a:rPr lang="ja-JP" altLang="en-US" sz="1600">
                <a:solidFill>
                  <a:srgbClr val="333333"/>
                </a:solidFill>
                <a:latin typeface="ヒラギノ角ゴ Pro W3" panose="020B0300000000000000" pitchFamily="34" charset="-128"/>
                <a:ea typeface="ヒラギノ角ゴ Pro W3" panose="020B0300000000000000" pitchFamily="34" charset="-128"/>
              </a:rPr>
              <a:t>ハッカーがフォーラムに投稿したデータは、</a:t>
            </a:r>
            <a:r>
              <a:rPr lang="en-US" altLang="ja-JP" sz="1600" dirty="0">
                <a:solidFill>
                  <a:srgbClr val="333333"/>
                </a:solidFill>
                <a:latin typeface="ヒラギノ角ゴ Pro W3" panose="020B0300000000000000" pitchFamily="34" charset="-128"/>
                <a:ea typeface="ヒラギノ角ゴ Pro W3" panose="020B0300000000000000" pitchFamily="34" charset="-128"/>
              </a:rPr>
              <a:t>100</a:t>
            </a:r>
            <a:r>
              <a:rPr lang="en" altLang="ja-JP" sz="1600" dirty="0">
                <a:solidFill>
                  <a:srgbClr val="333333"/>
                </a:solidFill>
                <a:latin typeface="ヒラギノ角ゴ Pro W3" panose="020B0300000000000000" pitchFamily="34" charset="-128"/>
                <a:ea typeface="ヒラギノ角ゴ Pro W3" panose="020B0300000000000000" pitchFamily="34" charset="-128"/>
              </a:rPr>
              <a:t>GB</a:t>
            </a:r>
            <a:r>
              <a:rPr lang="ja-JP" altLang="en-US" sz="1600">
                <a:solidFill>
                  <a:srgbClr val="333333"/>
                </a:solidFill>
                <a:latin typeface="ヒラギノ角ゴ Pro W3" panose="020B0300000000000000" pitchFamily="34" charset="-128"/>
                <a:ea typeface="ヒラギノ角ゴ Pro W3" panose="020B0300000000000000" pitchFamily="34" charset="-128"/>
              </a:rPr>
              <a:t>にものぼる超巨大なテキストファイルだ。そしてコメント欄で「パスワードは</a:t>
            </a:r>
            <a:r>
              <a:rPr lang="en-US" altLang="ja-JP" sz="1600" dirty="0">
                <a:solidFill>
                  <a:srgbClr val="333333"/>
                </a:solidFill>
                <a:latin typeface="ヒラギノ角ゴ Pro W3" panose="020B0300000000000000" pitchFamily="34" charset="-128"/>
                <a:ea typeface="ヒラギノ角ゴ Pro W3" panose="020B0300000000000000" pitchFamily="34" charset="-128"/>
              </a:rPr>
              <a:t>6</a:t>
            </a:r>
            <a:r>
              <a:rPr lang="ja-JP" altLang="en-US" sz="1600">
                <a:solidFill>
                  <a:srgbClr val="333333"/>
                </a:solidFill>
                <a:latin typeface="ヒラギノ角ゴ Pro W3" panose="020B0300000000000000" pitchFamily="34" charset="-128"/>
                <a:ea typeface="ヒラギノ角ゴ Pro W3" panose="020B0300000000000000" pitchFamily="34" charset="-128"/>
              </a:rPr>
              <a:t>～</a:t>
            </a:r>
            <a:r>
              <a:rPr lang="en-US" altLang="ja-JP" sz="1600" dirty="0">
                <a:solidFill>
                  <a:srgbClr val="333333"/>
                </a:solidFill>
                <a:latin typeface="ヒラギノ角ゴ Pro W3" panose="020B0300000000000000" pitchFamily="34" charset="-128"/>
                <a:ea typeface="ヒラギノ角ゴ Pro W3" panose="020B0300000000000000" pitchFamily="34" charset="-128"/>
              </a:rPr>
              <a:t>20</a:t>
            </a:r>
            <a:r>
              <a:rPr lang="ja-JP" altLang="en-US" sz="1600">
                <a:solidFill>
                  <a:srgbClr val="333333"/>
                </a:solidFill>
                <a:latin typeface="ヒラギノ角ゴ Pro W3" panose="020B0300000000000000" pitchFamily="34" charset="-128"/>
                <a:ea typeface="ヒラギノ角ゴ Pro W3" panose="020B0300000000000000" pitchFamily="34" charset="-128"/>
              </a:rPr>
              <a:t>文字の範囲で、</a:t>
            </a:r>
            <a:r>
              <a:rPr lang="en" altLang="ja-JP" sz="1600" dirty="0">
                <a:solidFill>
                  <a:srgbClr val="333333"/>
                </a:solidFill>
                <a:latin typeface="ヒラギノ角ゴ Pro W3" panose="020B0300000000000000" pitchFamily="34" charset="-128"/>
                <a:ea typeface="ヒラギノ角ゴ Pro W3" panose="020B0300000000000000" pitchFamily="34" charset="-128"/>
              </a:rPr>
              <a:t>ASCII</a:t>
            </a:r>
            <a:r>
              <a:rPr lang="ja-JP" altLang="en-US" sz="1600">
                <a:solidFill>
                  <a:srgbClr val="333333"/>
                </a:solidFill>
                <a:latin typeface="ヒラギノ角ゴ Pro W3" panose="020B0300000000000000" pitchFamily="34" charset="-128"/>
                <a:ea typeface="ヒラギノ角ゴ Pro W3" panose="020B0300000000000000" pitchFamily="34" charset="-128"/>
              </a:rPr>
              <a:t>文字（アスキー文字）を使用したもののみ収集した」と述べ、リストには</a:t>
            </a:r>
            <a:r>
              <a:rPr lang="en-US" altLang="ja-JP" sz="1600" dirty="0">
                <a:solidFill>
                  <a:srgbClr val="333333"/>
                </a:solidFill>
                <a:latin typeface="ヒラギノ角ゴ Pro W3" panose="020B0300000000000000" pitchFamily="34" charset="-128"/>
                <a:ea typeface="ヒラギノ角ゴ Pro W3" panose="020B0300000000000000" pitchFamily="34" charset="-128"/>
              </a:rPr>
              <a:t>820</a:t>
            </a:r>
            <a:r>
              <a:rPr lang="ja-JP" altLang="en-US" sz="1600">
                <a:solidFill>
                  <a:srgbClr val="333333"/>
                </a:solidFill>
                <a:latin typeface="ヒラギノ角ゴ Pro W3" panose="020B0300000000000000" pitchFamily="34" charset="-128"/>
                <a:ea typeface="ヒラギノ角ゴ Pro W3" panose="020B0300000000000000" pitchFamily="34" charset="-128"/>
              </a:rPr>
              <a:t>億のパスワードが含まれると主張した。</a:t>
            </a:r>
            <a:endParaRPr lang="en-US" altLang="ja-JP" sz="1600" dirty="0">
              <a:solidFill>
                <a:srgbClr val="333333"/>
              </a:solidFill>
              <a:latin typeface="ヒラギノ角ゴ Pro W3" panose="020B0300000000000000" pitchFamily="34" charset="-128"/>
              <a:ea typeface="ヒラギノ角ゴ Pro W3" panose="020B0300000000000000" pitchFamily="34" charset="-128"/>
            </a:endParaRPr>
          </a:p>
          <a:p>
            <a:endParaRPr lang="en-US" altLang="ja-JP" sz="1600" dirty="0">
              <a:solidFill>
                <a:srgbClr val="333333"/>
              </a:solidFill>
              <a:latin typeface="ヒラギノ角ゴ Pro W3" panose="020B0300000000000000" pitchFamily="34" charset="-128"/>
              <a:ea typeface="ヒラギノ角ゴ Pro W3" panose="020B0300000000000000" pitchFamily="34" charset="-128"/>
            </a:endParaRPr>
          </a:p>
          <a:p>
            <a:r>
              <a:rPr lang="ja-JP" altLang="en-US" sz="1600">
                <a:solidFill>
                  <a:srgbClr val="333333"/>
                </a:solidFill>
                <a:latin typeface="ヒラギノ角ゴ Pro W3" panose="020B0300000000000000" pitchFamily="34" charset="-128"/>
                <a:ea typeface="ヒラギノ角ゴ Pro W3" panose="020B0300000000000000" pitchFamily="34" charset="-128"/>
              </a:rPr>
              <a:t>しかし</a:t>
            </a:r>
            <a:r>
              <a:rPr lang="en-US" altLang="ja-JP" sz="1600" dirty="0">
                <a:solidFill>
                  <a:srgbClr val="333333"/>
                </a:solidFill>
                <a:latin typeface="ヒラギノ角ゴ Pro W3" panose="020B0300000000000000" pitchFamily="34" charset="-128"/>
                <a:ea typeface="ヒラギノ角ゴ Pro W3" panose="020B0300000000000000" pitchFamily="34" charset="-128"/>
              </a:rPr>
              <a:t>『</a:t>
            </a:r>
            <a:r>
              <a:rPr lang="en" altLang="ja-JP" sz="1600" dirty="0" err="1">
                <a:solidFill>
                  <a:srgbClr val="333333"/>
                </a:solidFill>
                <a:latin typeface="ヒラギノ角ゴ Pro W3" panose="020B0300000000000000" pitchFamily="34" charset="-128"/>
                <a:ea typeface="ヒラギノ角ゴ Pro W3" panose="020B0300000000000000" pitchFamily="34" charset="-128"/>
              </a:rPr>
              <a:t>CyberNews</a:t>
            </a:r>
            <a:r>
              <a:rPr lang="en" altLang="ja-JP" sz="1600" dirty="0">
                <a:solidFill>
                  <a:srgbClr val="333333"/>
                </a:solidFill>
                <a:latin typeface="ヒラギノ角ゴ Pro W3" panose="020B0300000000000000" pitchFamily="34" charset="-128"/>
                <a:ea typeface="ヒラギノ角ゴ Pro W3" panose="020B0300000000000000" pitchFamily="34" charset="-128"/>
              </a:rPr>
              <a:t>』</a:t>
            </a:r>
            <a:r>
              <a:rPr lang="ja-JP" altLang="en-US" sz="1600">
                <a:solidFill>
                  <a:srgbClr val="333333"/>
                </a:solidFill>
                <a:latin typeface="ヒラギノ角ゴ Pro W3" panose="020B0300000000000000" pitchFamily="34" charset="-128"/>
                <a:ea typeface="ヒラギノ角ゴ Pro W3" panose="020B0300000000000000" pitchFamily="34" charset="-128"/>
              </a:rPr>
              <a:t>の調査によると、その数は</a:t>
            </a:r>
            <a:r>
              <a:rPr lang="en-US" altLang="ja-JP" sz="1600" dirty="0">
                <a:solidFill>
                  <a:srgbClr val="333333"/>
                </a:solidFill>
                <a:latin typeface="ヒラギノ角ゴ Pro W3" panose="020B0300000000000000" pitchFamily="34" charset="-128"/>
                <a:ea typeface="ヒラギノ角ゴ Pro W3" panose="020B0300000000000000" pitchFamily="34" charset="-128"/>
              </a:rPr>
              <a:t>10</a:t>
            </a:r>
            <a:r>
              <a:rPr lang="ja-JP" altLang="en-US" sz="1600">
                <a:solidFill>
                  <a:srgbClr val="333333"/>
                </a:solidFill>
                <a:latin typeface="ヒラギノ角ゴ Pro W3" panose="020B0300000000000000" pitchFamily="34" charset="-128"/>
                <a:ea typeface="ヒラギノ角ゴ Pro W3" panose="020B0300000000000000" pitchFamily="34" charset="-128"/>
              </a:rPr>
              <a:t>分の</a:t>
            </a:r>
            <a:r>
              <a:rPr lang="en-US" altLang="ja-JP" sz="1600" dirty="0">
                <a:solidFill>
                  <a:srgbClr val="333333"/>
                </a:solidFill>
                <a:latin typeface="ヒラギノ角ゴ Pro W3" panose="020B0300000000000000" pitchFamily="34" charset="-128"/>
                <a:ea typeface="ヒラギノ角ゴ Pro W3" panose="020B0300000000000000" pitchFamily="34" charset="-128"/>
              </a:rPr>
              <a:t>1</a:t>
            </a:r>
            <a:r>
              <a:rPr lang="ja-JP" altLang="en-US" sz="1600">
                <a:solidFill>
                  <a:srgbClr val="333333"/>
                </a:solidFill>
                <a:latin typeface="ヒラギノ角ゴ Pro W3" panose="020B0300000000000000" pitchFamily="34" charset="-128"/>
                <a:ea typeface="ヒラギノ角ゴ Pro W3" panose="020B0300000000000000" pitchFamily="34" charset="-128"/>
              </a:rPr>
              <a:t>の、</a:t>
            </a:r>
            <a:r>
              <a:rPr lang="en-US" altLang="ja-JP" sz="1600" dirty="0">
                <a:solidFill>
                  <a:srgbClr val="333333"/>
                </a:solidFill>
                <a:latin typeface="ヒラギノ角ゴ Pro W3" panose="020B0300000000000000" pitchFamily="34" charset="-128"/>
                <a:ea typeface="ヒラギノ角ゴ Pro W3" panose="020B0300000000000000" pitchFamily="34" charset="-128"/>
              </a:rPr>
              <a:t>84</a:t>
            </a:r>
            <a:r>
              <a:rPr lang="ja-JP" altLang="en-US" sz="1600">
                <a:solidFill>
                  <a:srgbClr val="333333"/>
                </a:solidFill>
                <a:latin typeface="ヒラギノ角ゴ Pro W3" panose="020B0300000000000000" pitchFamily="34" charset="-128"/>
                <a:ea typeface="ヒラギノ角ゴ Pro W3" panose="020B0300000000000000" pitchFamily="34" charset="-128"/>
              </a:rPr>
              <a:t>億ほどだという。それでも、世界のインターネット利用者は約</a:t>
            </a:r>
            <a:r>
              <a:rPr lang="en-US" altLang="ja-JP" sz="1600" dirty="0">
                <a:solidFill>
                  <a:srgbClr val="333333"/>
                </a:solidFill>
                <a:latin typeface="ヒラギノ角ゴ Pro W3" panose="020B0300000000000000" pitchFamily="34" charset="-128"/>
                <a:ea typeface="ヒラギノ角ゴ Pro W3" panose="020B0300000000000000" pitchFamily="34" charset="-128"/>
              </a:rPr>
              <a:t>47</a:t>
            </a:r>
            <a:r>
              <a:rPr lang="ja-JP" altLang="en-US" sz="1600">
                <a:solidFill>
                  <a:srgbClr val="333333"/>
                </a:solidFill>
                <a:latin typeface="ヒラギノ角ゴ Pro W3" panose="020B0300000000000000" pitchFamily="34" charset="-128"/>
                <a:ea typeface="ヒラギノ角ゴ Pro W3" panose="020B0300000000000000" pitchFamily="34" charset="-128"/>
              </a:rPr>
              <a:t>億人とされており、利用人口のおよそ</a:t>
            </a:r>
            <a:r>
              <a:rPr lang="en-US" altLang="ja-JP" sz="1600" dirty="0">
                <a:solidFill>
                  <a:srgbClr val="333333"/>
                </a:solidFill>
                <a:latin typeface="ヒラギノ角ゴ Pro W3" panose="020B0300000000000000" pitchFamily="34" charset="-128"/>
                <a:ea typeface="ヒラギノ角ゴ Pro W3" panose="020B0300000000000000" pitchFamily="34" charset="-128"/>
              </a:rPr>
              <a:t>2</a:t>
            </a:r>
            <a:r>
              <a:rPr lang="ja-JP" altLang="en-US" sz="1600">
                <a:solidFill>
                  <a:srgbClr val="333333"/>
                </a:solidFill>
                <a:latin typeface="ヒラギノ角ゴ Pro W3" panose="020B0300000000000000" pitchFamily="34" charset="-128"/>
                <a:ea typeface="ヒラギノ角ゴ Pro W3" panose="020B0300000000000000" pitchFamily="34" charset="-128"/>
              </a:rPr>
              <a:t>倍にものぼる情報が流出したことになる</a:t>
            </a:r>
            <a:endParaRPr lang="en-US" altLang="ja-JP" sz="1600" dirty="0">
              <a:solidFill>
                <a:srgbClr val="333333"/>
              </a:solidFill>
              <a:latin typeface="ヒラギノ角ゴ Pro W3" panose="020B0300000000000000" pitchFamily="34" charset="-128"/>
              <a:ea typeface="ヒラギノ角ゴ Pro W3" panose="020B0300000000000000" pitchFamily="34" charset="-128"/>
            </a:endParaRPr>
          </a:p>
        </p:txBody>
      </p:sp>
      <p:sp>
        <p:nvSpPr>
          <p:cNvPr id="6" name="正方形/長方形 5">
            <a:extLst>
              <a:ext uri="{FF2B5EF4-FFF2-40B4-BE49-F238E27FC236}">
                <a16:creationId xmlns:a16="http://schemas.microsoft.com/office/drawing/2014/main" id="{197F9C28-F5FD-C349-499C-0C77A8097111}"/>
              </a:ext>
            </a:extLst>
          </p:cNvPr>
          <p:cNvSpPr/>
          <p:nvPr/>
        </p:nvSpPr>
        <p:spPr>
          <a:xfrm>
            <a:off x="0" y="1057116"/>
            <a:ext cx="9144000" cy="430887"/>
          </a:xfrm>
          <a:prstGeom prst="rect">
            <a:avLst/>
          </a:prstGeom>
        </p:spPr>
        <p:txBody>
          <a:bodyPr wrap="square">
            <a:spAutoFit/>
          </a:bodyPr>
          <a:lstStyle/>
          <a:p>
            <a:pPr algn="ctr"/>
            <a:r>
              <a:rPr lang="ja-JP" altLang="en-US" sz="2200" b="1">
                <a:solidFill>
                  <a:srgbClr val="333333"/>
                </a:solidFill>
                <a:latin typeface="Meiryo" panose="020B0604030504040204" pitchFamily="34" charset="-128"/>
                <a:ea typeface="Meiryo" panose="020B0604030504040204" pitchFamily="34" charset="-128"/>
              </a:rPr>
              <a:t>インターネット史上最大規模？</a:t>
            </a:r>
            <a:r>
              <a:rPr lang="en-US" altLang="ja-JP" sz="2200" b="1" dirty="0">
                <a:solidFill>
                  <a:srgbClr val="333333"/>
                </a:solidFill>
                <a:latin typeface="Meiryo" panose="020B0604030504040204" pitchFamily="34" charset="-128"/>
                <a:ea typeface="Meiryo" panose="020B0604030504040204" pitchFamily="34" charset="-128"/>
              </a:rPr>
              <a:t>80</a:t>
            </a:r>
            <a:r>
              <a:rPr lang="ja-JP" altLang="en-US" sz="2200" b="1">
                <a:solidFill>
                  <a:srgbClr val="333333"/>
                </a:solidFill>
                <a:latin typeface="Meiryo" panose="020B0604030504040204" pitchFamily="34" charset="-128"/>
                <a:ea typeface="Meiryo" panose="020B0604030504040204" pitchFamily="34" charset="-128"/>
              </a:rPr>
              <a:t>億を超えるパスワードが流出か</a:t>
            </a:r>
            <a:endParaRPr lang="ja-JP" altLang="en-US" sz="2200" b="1" i="0">
              <a:solidFill>
                <a:srgbClr val="333333"/>
              </a:solidFill>
              <a:effectLst/>
              <a:latin typeface="Meiryo" panose="020B0604030504040204" pitchFamily="34" charset="-128"/>
              <a:ea typeface="Meiryo" panose="020B0604030504040204" pitchFamily="34" charset="-128"/>
            </a:endParaRPr>
          </a:p>
        </p:txBody>
      </p:sp>
      <p:pic>
        <p:nvPicPr>
          <p:cNvPr id="2" name="図 1">
            <a:extLst>
              <a:ext uri="{FF2B5EF4-FFF2-40B4-BE49-F238E27FC236}">
                <a16:creationId xmlns:a16="http://schemas.microsoft.com/office/drawing/2014/main" id="{0466D7A4-C8F2-21C9-BFC9-B2B9FC7BF503}"/>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107454" y="1859890"/>
            <a:ext cx="4459500" cy="4459500"/>
          </a:xfrm>
          <a:prstGeom prst="rect">
            <a:avLst/>
          </a:prstGeom>
          <a:effectLst/>
        </p:spPr>
      </p:pic>
    </p:spTree>
    <p:extLst>
      <p:ext uri="{BB962C8B-B14F-4D97-AF65-F5344CB8AC3E}">
        <p14:creationId xmlns:p14="http://schemas.microsoft.com/office/powerpoint/2010/main" val="3511463460"/>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B44560-2CB6-70E9-648B-D9A71D61E31E}"/>
            </a:ext>
          </a:extLst>
        </p:cNvPr>
        <p:cNvGrpSpPr/>
        <p:nvPr/>
      </p:nvGrpSpPr>
      <p:grpSpPr>
        <a:xfrm>
          <a:off x="0" y="0"/>
          <a:ext cx="0" cy="0"/>
          <a:chOff x="0" y="0"/>
          <a:chExt cx="0" cy="0"/>
        </a:xfrm>
      </p:grpSpPr>
      <p:sp>
        <p:nvSpPr>
          <p:cNvPr id="44" name="角丸四角形 43">
            <a:extLst>
              <a:ext uri="{FF2B5EF4-FFF2-40B4-BE49-F238E27FC236}">
                <a16:creationId xmlns:a16="http://schemas.microsoft.com/office/drawing/2014/main" id="{0508B32A-1DE3-409A-AD85-8385007502C5}"/>
              </a:ext>
            </a:extLst>
          </p:cNvPr>
          <p:cNvSpPr/>
          <p:nvPr/>
        </p:nvSpPr>
        <p:spPr>
          <a:xfrm>
            <a:off x="5870221" y="2031319"/>
            <a:ext cx="2359406" cy="1501634"/>
          </a:xfrm>
          <a:prstGeom prst="roundRect">
            <a:avLst>
              <a:gd name="adj" fmla="val 34777"/>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タイトル 3">
            <a:extLst>
              <a:ext uri="{FF2B5EF4-FFF2-40B4-BE49-F238E27FC236}">
                <a16:creationId xmlns:a16="http://schemas.microsoft.com/office/drawing/2014/main" id="{9C9B663B-E2E4-8E3B-47D2-ABC8F6610CEF}"/>
              </a:ext>
            </a:extLst>
          </p:cNvPr>
          <p:cNvSpPr>
            <a:spLocks noGrp="1"/>
          </p:cNvSpPr>
          <p:nvPr>
            <p:ph type="title"/>
          </p:nvPr>
        </p:nvSpPr>
        <p:spPr/>
        <p:txBody>
          <a:bodyPr/>
          <a:lstStyle/>
          <a:p>
            <a:r>
              <a:rPr kumimoji="1" lang="ja-JP" altLang="en-US"/>
              <a:t>パスワード認証のリスク</a:t>
            </a:r>
          </a:p>
        </p:txBody>
      </p:sp>
      <p:sp>
        <p:nvSpPr>
          <p:cNvPr id="3" name="正方形/長方形 2">
            <a:extLst>
              <a:ext uri="{FF2B5EF4-FFF2-40B4-BE49-F238E27FC236}">
                <a16:creationId xmlns:a16="http://schemas.microsoft.com/office/drawing/2014/main" id="{24D85657-1F0E-3132-A0F7-A7B1A081E5E8}"/>
              </a:ext>
            </a:extLst>
          </p:cNvPr>
          <p:cNvSpPr/>
          <p:nvPr/>
        </p:nvSpPr>
        <p:spPr>
          <a:xfrm>
            <a:off x="677563" y="878819"/>
            <a:ext cx="7788729" cy="677108"/>
          </a:xfrm>
          <a:prstGeom prst="rect">
            <a:avLst/>
          </a:prstGeom>
        </p:spPr>
        <p:txBody>
          <a:bodyPr wrap="square">
            <a:spAutoFit/>
          </a:bodyPr>
          <a:lstStyle/>
          <a:p>
            <a:r>
              <a:rPr lang="en-US" altLang="ja-JP" dirty="0">
                <a:solidFill>
                  <a:srgbClr val="333333"/>
                </a:solidFill>
                <a:latin typeface="Meiryo" panose="020B0604030504040204" pitchFamily="34" charset="-128"/>
                <a:ea typeface="Meiryo" panose="020B0604030504040204" pitchFamily="34" charset="-128"/>
              </a:rPr>
              <a:t>ID</a:t>
            </a:r>
            <a:r>
              <a:rPr lang="ja-JP" altLang="en-US">
                <a:solidFill>
                  <a:srgbClr val="333333"/>
                </a:solidFill>
                <a:latin typeface="Meiryo" panose="020B0604030504040204" pitchFamily="34" charset="-128"/>
                <a:ea typeface="Meiryo" panose="020B0604030504040204" pitchFamily="34" charset="-128"/>
              </a:rPr>
              <a:t>／パスワードによる認証：</a:t>
            </a:r>
            <a:endParaRPr lang="en-US" altLang="ja-JP" dirty="0">
              <a:solidFill>
                <a:srgbClr val="333333"/>
              </a:solidFill>
              <a:latin typeface="Meiryo" panose="020B0604030504040204" pitchFamily="34" charset="-128"/>
              <a:ea typeface="Meiryo" panose="020B0604030504040204" pitchFamily="34" charset="-128"/>
            </a:endParaRPr>
          </a:p>
          <a:p>
            <a:pPr algn="ctr"/>
            <a:r>
              <a:rPr lang="ja-JP" altLang="en-US" sz="2000">
                <a:solidFill>
                  <a:srgbClr val="333333"/>
                </a:solidFill>
                <a:latin typeface="Meiryo" panose="020B0604030504040204" pitchFamily="34" charset="-128"/>
                <a:ea typeface="Meiryo" panose="020B0604030504040204" pitchFamily="34" charset="-128"/>
              </a:rPr>
              <a:t>利用している本人が本人であることを証明するための仕組み</a:t>
            </a:r>
            <a:endParaRPr lang="ja-JP" altLang="en-US" sz="2000">
              <a:latin typeface="Meiryo" panose="020B0604030504040204" pitchFamily="34" charset="-128"/>
              <a:ea typeface="Meiryo" panose="020B0604030504040204" pitchFamily="34" charset="-128"/>
            </a:endParaRPr>
          </a:p>
        </p:txBody>
      </p:sp>
      <p:grpSp>
        <p:nvGrpSpPr>
          <p:cNvPr id="10" name="図形グループ 145">
            <a:extLst>
              <a:ext uri="{FF2B5EF4-FFF2-40B4-BE49-F238E27FC236}">
                <a16:creationId xmlns:a16="http://schemas.microsoft.com/office/drawing/2014/main" id="{2EEDAC48-BFF2-B10E-2368-0C26C7AEC1D5}"/>
              </a:ext>
            </a:extLst>
          </p:cNvPr>
          <p:cNvGrpSpPr/>
          <p:nvPr/>
        </p:nvGrpSpPr>
        <p:grpSpPr>
          <a:xfrm>
            <a:off x="1693552" y="2441892"/>
            <a:ext cx="668648" cy="677108"/>
            <a:chOff x="2667295" y="1059799"/>
            <a:chExt cx="681672" cy="722281"/>
          </a:xfrm>
        </p:grpSpPr>
        <p:sp>
          <p:nvSpPr>
            <p:cNvPr id="11" name="角丸四角形 10">
              <a:extLst>
                <a:ext uri="{FF2B5EF4-FFF2-40B4-BE49-F238E27FC236}">
                  <a16:creationId xmlns:a16="http://schemas.microsoft.com/office/drawing/2014/main" id="{99248242-FA26-4FC9-F9B7-8ACA562FF3C4}"/>
                </a:ext>
              </a:extLst>
            </p:cNvPr>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12" name="図 11">
              <a:extLst>
                <a:ext uri="{FF2B5EF4-FFF2-40B4-BE49-F238E27FC236}">
                  <a16:creationId xmlns:a16="http://schemas.microsoft.com/office/drawing/2014/main" id="{99AFFBF1-C584-13EA-7AAA-A342568E8D8E}"/>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67295" y="1059799"/>
              <a:ext cx="681672" cy="722281"/>
            </a:xfrm>
            <a:prstGeom prst="rect">
              <a:avLst/>
            </a:prstGeom>
          </p:spPr>
        </p:pic>
      </p:grpSp>
      <p:grpSp>
        <p:nvGrpSpPr>
          <p:cNvPr id="14" name="Group 1">
            <a:extLst>
              <a:ext uri="{FF2B5EF4-FFF2-40B4-BE49-F238E27FC236}">
                <a16:creationId xmlns:a16="http://schemas.microsoft.com/office/drawing/2014/main" id="{AF015262-788A-78F5-9AF7-21F10964E965}"/>
              </a:ext>
            </a:extLst>
          </p:cNvPr>
          <p:cNvGrpSpPr/>
          <p:nvPr/>
        </p:nvGrpSpPr>
        <p:grpSpPr>
          <a:xfrm>
            <a:off x="956944" y="1667775"/>
            <a:ext cx="680021" cy="809071"/>
            <a:chOff x="4651296" y="3080865"/>
            <a:chExt cx="1671455" cy="1839672"/>
          </a:xfrm>
          <a:solidFill>
            <a:srgbClr val="FF0000"/>
          </a:solidFill>
          <a:effectLst>
            <a:outerShdw blurRad="50800" dist="38100" dir="2700000" algn="tl" rotWithShape="0">
              <a:prstClr val="black">
                <a:alpha val="40000"/>
              </a:prstClr>
            </a:outerShdw>
          </a:effectLst>
        </p:grpSpPr>
        <p:sp>
          <p:nvSpPr>
            <p:cNvPr id="15" name="Freeform 77">
              <a:extLst>
                <a:ext uri="{FF2B5EF4-FFF2-40B4-BE49-F238E27FC236}">
                  <a16:creationId xmlns:a16="http://schemas.microsoft.com/office/drawing/2014/main" id="{8ECA9BAC-744C-5475-26A2-1697C11F8BDD}"/>
                </a:ext>
              </a:extLst>
            </p:cNvPr>
            <p:cNvSpPr>
              <a:spLocks noEditPoints="1"/>
            </p:cNvSpPr>
            <p:nvPr/>
          </p:nvSpPr>
          <p:spPr bwMode="auto">
            <a:xfrm>
              <a:off x="4651296" y="3080865"/>
              <a:ext cx="1671455" cy="1725637"/>
            </a:xfrm>
            <a:custGeom>
              <a:avLst/>
              <a:gdLst>
                <a:gd name="T0" fmla="*/ 1959 w 5306"/>
                <a:gd name="T1" fmla="*/ 1727 h 5478"/>
                <a:gd name="T2" fmla="*/ 2029 w 5306"/>
                <a:gd name="T3" fmla="*/ 1881 h 5478"/>
                <a:gd name="T4" fmla="*/ 2386 w 5306"/>
                <a:gd name="T5" fmla="*/ 1924 h 5478"/>
                <a:gd name="T6" fmla="*/ 2503 w 5306"/>
                <a:gd name="T7" fmla="*/ 1851 h 5478"/>
                <a:gd name="T8" fmla="*/ 2551 w 5306"/>
                <a:gd name="T9" fmla="*/ 1677 h 5478"/>
                <a:gd name="T10" fmla="*/ 2753 w 5306"/>
                <a:gd name="T11" fmla="*/ 1814 h 5478"/>
                <a:gd name="T12" fmla="*/ 2856 w 5306"/>
                <a:gd name="T13" fmla="*/ 1918 h 5478"/>
                <a:gd name="T14" fmla="*/ 3220 w 5306"/>
                <a:gd name="T15" fmla="*/ 1904 h 5478"/>
                <a:gd name="T16" fmla="*/ 3307 w 5306"/>
                <a:gd name="T17" fmla="*/ 1773 h 5478"/>
                <a:gd name="T18" fmla="*/ 3306 w 5306"/>
                <a:gd name="T19" fmla="*/ 1576 h 5478"/>
                <a:gd name="T20" fmla="*/ 2870 w 5306"/>
                <a:gd name="T21" fmla="*/ 11 h 5478"/>
                <a:gd name="T22" fmla="*/ 3313 w 5306"/>
                <a:gd name="T23" fmla="*/ 124 h 5478"/>
                <a:gd name="T24" fmla="*/ 3409 w 5306"/>
                <a:gd name="T25" fmla="*/ 240 h 5478"/>
                <a:gd name="T26" fmla="*/ 3522 w 5306"/>
                <a:gd name="T27" fmla="*/ 563 h 5478"/>
                <a:gd name="T28" fmla="*/ 3595 w 5306"/>
                <a:gd name="T29" fmla="*/ 745 h 5478"/>
                <a:gd name="T30" fmla="*/ 3801 w 5306"/>
                <a:gd name="T31" fmla="*/ 804 h 5478"/>
                <a:gd name="T32" fmla="*/ 4251 w 5306"/>
                <a:gd name="T33" fmla="*/ 928 h 5478"/>
                <a:gd name="T34" fmla="*/ 4391 w 5306"/>
                <a:gd name="T35" fmla="*/ 1049 h 5478"/>
                <a:gd name="T36" fmla="*/ 4416 w 5306"/>
                <a:gd name="T37" fmla="*/ 1210 h 5478"/>
                <a:gd name="T38" fmla="*/ 4316 w 5306"/>
                <a:gd name="T39" fmla="*/ 1365 h 5478"/>
                <a:gd name="T40" fmla="*/ 3986 w 5306"/>
                <a:gd name="T41" fmla="*/ 1576 h 5478"/>
                <a:gd name="T42" fmla="*/ 3702 w 5306"/>
                <a:gd name="T43" fmla="*/ 1684 h 5478"/>
                <a:gd name="T44" fmla="*/ 3574 w 5306"/>
                <a:gd name="T45" fmla="*/ 1812 h 5478"/>
                <a:gd name="T46" fmla="*/ 3565 w 5306"/>
                <a:gd name="T47" fmla="*/ 1966 h 5478"/>
                <a:gd name="T48" fmla="*/ 4076 w 5306"/>
                <a:gd name="T49" fmla="*/ 2552 h 5478"/>
                <a:gd name="T50" fmla="*/ 4338 w 5306"/>
                <a:gd name="T51" fmla="*/ 2658 h 5478"/>
                <a:gd name="T52" fmla="*/ 4521 w 5306"/>
                <a:gd name="T53" fmla="*/ 2877 h 5478"/>
                <a:gd name="T54" fmla="*/ 5302 w 5306"/>
                <a:gd name="T55" fmla="*/ 4564 h 5478"/>
                <a:gd name="T56" fmla="*/ 5263 w 5306"/>
                <a:gd name="T57" fmla="*/ 4839 h 5478"/>
                <a:gd name="T58" fmla="*/ 5101 w 5306"/>
                <a:gd name="T59" fmla="*/ 5066 h 5478"/>
                <a:gd name="T60" fmla="*/ 4103 w 5306"/>
                <a:gd name="T61" fmla="*/ 5478 h 5478"/>
                <a:gd name="T62" fmla="*/ 4066 w 5306"/>
                <a:gd name="T63" fmla="*/ 3947 h 5478"/>
                <a:gd name="T64" fmla="*/ 3936 w 5306"/>
                <a:gd name="T65" fmla="*/ 3884 h 5478"/>
                <a:gd name="T66" fmla="*/ 1265 w 5306"/>
                <a:gd name="T67" fmla="*/ 3920 h 5478"/>
                <a:gd name="T68" fmla="*/ 1203 w 5306"/>
                <a:gd name="T69" fmla="*/ 4051 h 5478"/>
                <a:gd name="T70" fmla="*/ 260 w 5306"/>
                <a:gd name="T71" fmla="*/ 5109 h 5478"/>
                <a:gd name="T72" fmla="*/ 73 w 5306"/>
                <a:gd name="T73" fmla="*/ 4903 h 5478"/>
                <a:gd name="T74" fmla="*/ 0 w 5306"/>
                <a:gd name="T75" fmla="*/ 4633 h 5478"/>
                <a:gd name="T76" fmla="*/ 61 w 5306"/>
                <a:gd name="T77" fmla="*/ 4362 h 5478"/>
                <a:gd name="T78" fmla="*/ 908 w 5306"/>
                <a:gd name="T79" fmla="*/ 2708 h 5478"/>
                <a:gd name="T80" fmla="*/ 1142 w 5306"/>
                <a:gd name="T81" fmla="*/ 2571 h 5478"/>
                <a:gd name="T82" fmla="*/ 1348 w 5306"/>
                <a:gd name="T83" fmla="*/ 2502 h 5478"/>
                <a:gd name="T84" fmla="*/ 1766 w 5306"/>
                <a:gd name="T85" fmla="*/ 1959 h 5478"/>
                <a:gd name="T86" fmla="*/ 1696 w 5306"/>
                <a:gd name="T87" fmla="*/ 1757 h 5478"/>
                <a:gd name="T88" fmla="*/ 1501 w 5306"/>
                <a:gd name="T89" fmla="*/ 1645 h 5478"/>
                <a:gd name="T90" fmla="*/ 1091 w 5306"/>
                <a:gd name="T91" fmla="*/ 1446 h 5478"/>
                <a:gd name="T92" fmla="*/ 904 w 5306"/>
                <a:gd name="T93" fmla="*/ 1258 h 5478"/>
                <a:gd name="T94" fmla="*/ 899 w 5306"/>
                <a:gd name="T95" fmla="*/ 1084 h 5478"/>
                <a:gd name="T96" fmla="*/ 1022 w 5306"/>
                <a:gd name="T97" fmla="*/ 942 h 5478"/>
                <a:gd name="T98" fmla="*/ 1402 w 5306"/>
                <a:gd name="T99" fmla="*/ 823 h 5478"/>
                <a:gd name="T100" fmla="*/ 1689 w 5306"/>
                <a:gd name="T101" fmla="*/ 759 h 5478"/>
                <a:gd name="T102" fmla="*/ 1755 w 5306"/>
                <a:gd name="T103" fmla="*/ 665 h 5478"/>
                <a:gd name="T104" fmla="*/ 1872 w 5306"/>
                <a:gd name="T105" fmla="*/ 286 h 5478"/>
                <a:gd name="T106" fmla="*/ 1959 w 5306"/>
                <a:gd name="T107" fmla="*/ 137 h 5478"/>
                <a:gd name="T108" fmla="*/ 2316 w 5306"/>
                <a:gd name="T109" fmla="*/ 28 h 5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06" h="5478">
                  <a:moveTo>
                    <a:pt x="1970" y="1576"/>
                  </a:moveTo>
                  <a:lnTo>
                    <a:pt x="1959" y="1624"/>
                  </a:lnTo>
                  <a:lnTo>
                    <a:pt x="1956" y="1677"/>
                  </a:lnTo>
                  <a:lnTo>
                    <a:pt x="1959" y="1727"/>
                  </a:lnTo>
                  <a:lnTo>
                    <a:pt x="1968" y="1773"/>
                  </a:lnTo>
                  <a:lnTo>
                    <a:pt x="1984" y="1814"/>
                  </a:lnTo>
                  <a:lnTo>
                    <a:pt x="2004" y="1851"/>
                  </a:lnTo>
                  <a:lnTo>
                    <a:pt x="2029" y="1881"/>
                  </a:lnTo>
                  <a:lnTo>
                    <a:pt x="2057" y="1904"/>
                  </a:lnTo>
                  <a:lnTo>
                    <a:pt x="2087" y="1918"/>
                  </a:lnTo>
                  <a:lnTo>
                    <a:pt x="2121" y="1924"/>
                  </a:lnTo>
                  <a:lnTo>
                    <a:pt x="2386" y="1924"/>
                  </a:lnTo>
                  <a:lnTo>
                    <a:pt x="2419" y="1918"/>
                  </a:lnTo>
                  <a:lnTo>
                    <a:pt x="2450" y="1904"/>
                  </a:lnTo>
                  <a:lnTo>
                    <a:pt x="2478" y="1881"/>
                  </a:lnTo>
                  <a:lnTo>
                    <a:pt x="2503" y="1851"/>
                  </a:lnTo>
                  <a:lnTo>
                    <a:pt x="2522" y="1814"/>
                  </a:lnTo>
                  <a:lnTo>
                    <a:pt x="2538" y="1773"/>
                  </a:lnTo>
                  <a:lnTo>
                    <a:pt x="2547" y="1727"/>
                  </a:lnTo>
                  <a:lnTo>
                    <a:pt x="2551" y="1677"/>
                  </a:lnTo>
                  <a:lnTo>
                    <a:pt x="2725" y="1677"/>
                  </a:lnTo>
                  <a:lnTo>
                    <a:pt x="2728" y="1727"/>
                  </a:lnTo>
                  <a:lnTo>
                    <a:pt x="2737" y="1773"/>
                  </a:lnTo>
                  <a:lnTo>
                    <a:pt x="2753" y="1814"/>
                  </a:lnTo>
                  <a:lnTo>
                    <a:pt x="2773" y="1851"/>
                  </a:lnTo>
                  <a:lnTo>
                    <a:pt x="2798" y="1881"/>
                  </a:lnTo>
                  <a:lnTo>
                    <a:pt x="2826" y="1904"/>
                  </a:lnTo>
                  <a:lnTo>
                    <a:pt x="2856" y="1918"/>
                  </a:lnTo>
                  <a:lnTo>
                    <a:pt x="2890" y="1924"/>
                  </a:lnTo>
                  <a:lnTo>
                    <a:pt x="3155" y="1924"/>
                  </a:lnTo>
                  <a:lnTo>
                    <a:pt x="3188" y="1918"/>
                  </a:lnTo>
                  <a:lnTo>
                    <a:pt x="3220" y="1904"/>
                  </a:lnTo>
                  <a:lnTo>
                    <a:pt x="3247" y="1881"/>
                  </a:lnTo>
                  <a:lnTo>
                    <a:pt x="3272" y="1851"/>
                  </a:lnTo>
                  <a:lnTo>
                    <a:pt x="3291" y="1814"/>
                  </a:lnTo>
                  <a:lnTo>
                    <a:pt x="3307" y="1773"/>
                  </a:lnTo>
                  <a:lnTo>
                    <a:pt x="3316" y="1727"/>
                  </a:lnTo>
                  <a:lnTo>
                    <a:pt x="3320" y="1677"/>
                  </a:lnTo>
                  <a:lnTo>
                    <a:pt x="3316" y="1624"/>
                  </a:lnTo>
                  <a:lnTo>
                    <a:pt x="3306" y="1576"/>
                  </a:lnTo>
                  <a:lnTo>
                    <a:pt x="1970" y="1576"/>
                  </a:lnTo>
                  <a:close/>
                  <a:moveTo>
                    <a:pt x="2593" y="0"/>
                  </a:moveTo>
                  <a:lnTo>
                    <a:pt x="2732" y="0"/>
                  </a:lnTo>
                  <a:lnTo>
                    <a:pt x="2870" y="11"/>
                  </a:lnTo>
                  <a:lnTo>
                    <a:pt x="3009" y="32"/>
                  </a:lnTo>
                  <a:lnTo>
                    <a:pt x="3146" y="66"/>
                  </a:lnTo>
                  <a:lnTo>
                    <a:pt x="3283" y="108"/>
                  </a:lnTo>
                  <a:lnTo>
                    <a:pt x="3313" y="124"/>
                  </a:lnTo>
                  <a:lnTo>
                    <a:pt x="3339" y="147"/>
                  </a:lnTo>
                  <a:lnTo>
                    <a:pt x="3366" y="174"/>
                  </a:lnTo>
                  <a:lnTo>
                    <a:pt x="3389" y="206"/>
                  </a:lnTo>
                  <a:lnTo>
                    <a:pt x="3409" y="240"/>
                  </a:lnTo>
                  <a:lnTo>
                    <a:pt x="3425" y="271"/>
                  </a:lnTo>
                  <a:lnTo>
                    <a:pt x="3460" y="367"/>
                  </a:lnTo>
                  <a:lnTo>
                    <a:pt x="3494" y="465"/>
                  </a:lnTo>
                  <a:lnTo>
                    <a:pt x="3522" y="563"/>
                  </a:lnTo>
                  <a:lnTo>
                    <a:pt x="3547" y="662"/>
                  </a:lnTo>
                  <a:lnTo>
                    <a:pt x="3560" y="697"/>
                  </a:lnTo>
                  <a:lnTo>
                    <a:pt x="3576" y="726"/>
                  </a:lnTo>
                  <a:lnTo>
                    <a:pt x="3595" y="745"/>
                  </a:lnTo>
                  <a:lnTo>
                    <a:pt x="3620" y="759"/>
                  </a:lnTo>
                  <a:lnTo>
                    <a:pt x="3650" y="772"/>
                  </a:lnTo>
                  <a:lnTo>
                    <a:pt x="3686" y="779"/>
                  </a:lnTo>
                  <a:lnTo>
                    <a:pt x="3801" y="804"/>
                  </a:lnTo>
                  <a:lnTo>
                    <a:pt x="3915" y="829"/>
                  </a:lnTo>
                  <a:lnTo>
                    <a:pt x="4030" y="855"/>
                  </a:lnTo>
                  <a:lnTo>
                    <a:pt x="4142" y="889"/>
                  </a:lnTo>
                  <a:lnTo>
                    <a:pt x="4251" y="928"/>
                  </a:lnTo>
                  <a:lnTo>
                    <a:pt x="4297" y="951"/>
                  </a:lnTo>
                  <a:lnTo>
                    <a:pt x="4336" y="980"/>
                  </a:lnTo>
                  <a:lnTo>
                    <a:pt x="4366" y="1013"/>
                  </a:lnTo>
                  <a:lnTo>
                    <a:pt x="4391" y="1049"/>
                  </a:lnTo>
                  <a:lnTo>
                    <a:pt x="4409" y="1088"/>
                  </a:lnTo>
                  <a:lnTo>
                    <a:pt x="4419" y="1127"/>
                  </a:lnTo>
                  <a:lnTo>
                    <a:pt x="4421" y="1169"/>
                  </a:lnTo>
                  <a:lnTo>
                    <a:pt x="4416" y="1210"/>
                  </a:lnTo>
                  <a:lnTo>
                    <a:pt x="4403" y="1253"/>
                  </a:lnTo>
                  <a:lnTo>
                    <a:pt x="4382" y="1292"/>
                  </a:lnTo>
                  <a:lnTo>
                    <a:pt x="4354" y="1331"/>
                  </a:lnTo>
                  <a:lnTo>
                    <a:pt x="4316" y="1365"/>
                  </a:lnTo>
                  <a:lnTo>
                    <a:pt x="4238" y="1425"/>
                  </a:lnTo>
                  <a:lnTo>
                    <a:pt x="4158" y="1480"/>
                  </a:lnTo>
                  <a:lnTo>
                    <a:pt x="4073" y="1530"/>
                  </a:lnTo>
                  <a:lnTo>
                    <a:pt x="3986" y="1576"/>
                  </a:lnTo>
                  <a:lnTo>
                    <a:pt x="3897" y="1613"/>
                  </a:lnTo>
                  <a:lnTo>
                    <a:pt x="3807" y="1643"/>
                  </a:lnTo>
                  <a:lnTo>
                    <a:pt x="3750" y="1661"/>
                  </a:lnTo>
                  <a:lnTo>
                    <a:pt x="3702" y="1684"/>
                  </a:lnTo>
                  <a:lnTo>
                    <a:pt x="3661" y="1709"/>
                  </a:lnTo>
                  <a:lnTo>
                    <a:pt x="3625" y="1739"/>
                  </a:lnTo>
                  <a:lnTo>
                    <a:pt x="3597" y="1773"/>
                  </a:lnTo>
                  <a:lnTo>
                    <a:pt x="3574" y="1812"/>
                  </a:lnTo>
                  <a:lnTo>
                    <a:pt x="3556" y="1854"/>
                  </a:lnTo>
                  <a:lnTo>
                    <a:pt x="3544" y="1902"/>
                  </a:lnTo>
                  <a:lnTo>
                    <a:pt x="3535" y="1957"/>
                  </a:lnTo>
                  <a:lnTo>
                    <a:pt x="3565" y="1966"/>
                  </a:lnTo>
                  <a:lnTo>
                    <a:pt x="3826" y="1966"/>
                  </a:lnTo>
                  <a:lnTo>
                    <a:pt x="3826" y="2428"/>
                  </a:lnTo>
                  <a:lnTo>
                    <a:pt x="4004" y="2545"/>
                  </a:lnTo>
                  <a:lnTo>
                    <a:pt x="4076" y="2552"/>
                  </a:lnTo>
                  <a:lnTo>
                    <a:pt x="4148" y="2566"/>
                  </a:lnTo>
                  <a:lnTo>
                    <a:pt x="4215" y="2589"/>
                  </a:lnTo>
                  <a:lnTo>
                    <a:pt x="4279" y="2621"/>
                  </a:lnTo>
                  <a:lnTo>
                    <a:pt x="4338" y="2658"/>
                  </a:lnTo>
                  <a:lnTo>
                    <a:pt x="4393" y="2704"/>
                  </a:lnTo>
                  <a:lnTo>
                    <a:pt x="4442" y="2756"/>
                  </a:lnTo>
                  <a:lnTo>
                    <a:pt x="4485" y="2813"/>
                  </a:lnTo>
                  <a:lnTo>
                    <a:pt x="4521" y="2877"/>
                  </a:lnTo>
                  <a:lnTo>
                    <a:pt x="5245" y="4362"/>
                  </a:lnTo>
                  <a:lnTo>
                    <a:pt x="5272" y="4427"/>
                  </a:lnTo>
                  <a:lnTo>
                    <a:pt x="5291" y="4495"/>
                  </a:lnTo>
                  <a:lnTo>
                    <a:pt x="5302" y="4564"/>
                  </a:lnTo>
                  <a:lnTo>
                    <a:pt x="5306" y="4633"/>
                  </a:lnTo>
                  <a:lnTo>
                    <a:pt x="5298" y="4703"/>
                  </a:lnTo>
                  <a:lnTo>
                    <a:pt x="5286" y="4772"/>
                  </a:lnTo>
                  <a:lnTo>
                    <a:pt x="5263" y="4839"/>
                  </a:lnTo>
                  <a:lnTo>
                    <a:pt x="5233" y="4903"/>
                  </a:lnTo>
                  <a:lnTo>
                    <a:pt x="5195" y="4963"/>
                  </a:lnTo>
                  <a:lnTo>
                    <a:pt x="5151" y="5018"/>
                  </a:lnTo>
                  <a:lnTo>
                    <a:pt x="5101" y="5066"/>
                  </a:lnTo>
                  <a:lnTo>
                    <a:pt x="5044" y="5109"/>
                  </a:lnTo>
                  <a:lnTo>
                    <a:pt x="4984" y="5144"/>
                  </a:lnTo>
                  <a:lnTo>
                    <a:pt x="4920" y="5175"/>
                  </a:lnTo>
                  <a:lnTo>
                    <a:pt x="4103" y="5478"/>
                  </a:lnTo>
                  <a:lnTo>
                    <a:pt x="4103" y="4051"/>
                  </a:lnTo>
                  <a:lnTo>
                    <a:pt x="4100" y="4012"/>
                  </a:lnTo>
                  <a:lnTo>
                    <a:pt x="4085" y="3977"/>
                  </a:lnTo>
                  <a:lnTo>
                    <a:pt x="4066" y="3947"/>
                  </a:lnTo>
                  <a:lnTo>
                    <a:pt x="4041" y="3920"/>
                  </a:lnTo>
                  <a:lnTo>
                    <a:pt x="4009" y="3900"/>
                  </a:lnTo>
                  <a:lnTo>
                    <a:pt x="3973" y="3888"/>
                  </a:lnTo>
                  <a:lnTo>
                    <a:pt x="3936" y="3884"/>
                  </a:lnTo>
                  <a:lnTo>
                    <a:pt x="1370" y="3884"/>
                  </a:lnTo>
                  <a:lnTo>
                    <a:pt x="1332" y="3888"/>
                  </a:lnTo>
                  <a:lnTo>
                    <a:pt x="1297" y="3900"/>
                  </a:lnTo>
                  <a:lnTo>
                    <a:pt x="1265" y="3920"/>
                  </a:lnTo>
                  <a:lnTo>
                    <a:pt x="1240" y="3947"/>
                  </a:lnTo>
                  <a:lnTo>
                    <a:pt x="1220" y="3977"/>
                  </a:lnTo>
                  <a:lnTo>
                    <a:pt x="1206" y="4012"/>
                  </a:lnTo>
                  <a:lnTo>
                    <a:pt x="1203" y="4051"/>
                  </a:lnTo>
                  <a:lnTo>
                    <a:pt x="1203" y="5478"/>
                  </a:lnTo>
                  <a:lnTo>
                    <a:pt x="386" y="5175"/>
                  </a:lnTo>
                  <a:lnTo>
                    <a:pt x="322" y="5144"/>
                  </a:lnTo>
                  <a:lnTo>
                    <a:pt x="260" y="5109"/>
                  </a:lnTo>
                  <a:lnTo>
                    <a:pt x="204" y="5066"/>
                  </a:lnTo>
                  <a:lnTo>
                    <a:pt x="155" y="5018"/>
                  </a:lnTo>
                  <a:lnTo>
                    <a:pt x="110" y="4963"/>
                  </a:lnTo>
                  <a:lnTo>
                    <a:pt x="73" y="4903"/>
                  </a:lnTo>
                  <a:lnTo>
                    <a:pt x="43" y="4839"/>
                  </a:lnTo>
                  <a:lnTo>
                    <a:pt x="20" y="4772"/>
                  </a:lnTo>
                  <a:lnTo>
                    <a:pt x="7" y="4703"/>
                  </a:lnTo>
                  <a:lnTo>
                    <a:pt x="0" y="4633"/>
                  </a:lnTo>
                  <a:lnTo>
                    <a:pt x="4" y="4564"/>
                  </a:lnTo>
                  <a:lnTo>
                    <a:pt x="14" y="4495"/>
                  </a:lnTo>
                  <a:lnTo>
                    <a:pt x="34" y="4427"/>
                  </a:lnTo>
                  <a:lnTo>
                    <a:pt x="61" y="4362"/>
                  </a:lnTo>
                  <a:lnTo>
                    <a:pt x="785" y="2877"/>
                  </a:lnTo>
                  <a:lnTo>
                    <a:pt x="821" y="2814"/>
                  </a:lnTo>
                  <a:lnTo>
                    <a:pt x="862" y="2759"/>
                  </a:lnTo>
                  <a:lnTo>
                    <a:pt x="908" y="2708"/>
                  </a:lnTo>
                  <a:lnTo>
                    <a:pt x="961" y="2664"/>
                  </a:lnTo>
                  <a:lnTo>
                    <a:pt x="1018" y="2626"/>
                  </a:lnTo>
                  <a:lnTo>
                    <a:pt x="1078" y="2594"/>
                  </a:lnTo>
                  <a:lnTo>
                    <a:pt x="1142" y="2571"/>
                  </a:lnTo>
                  <a:lnTo>
                    <a:pt x="1210" y="2555"/>
                  </a:lnTo>
                  <a:lnTo>
                    <a:pt x="1279" y="2546"/>
                  </a:lnTo>
                  <a:lnTo>
                    <a:pt x="1286" y="2543"/>
                  </a:lnTo>
                  <a:lnTo>
                    <a:pt x="1348" y="2502"/>
                  </a:lnTo>
                  <a:lnTo>
                    <a:pt x="1410" y="2465"/>
                  </a:lnTo>
                  <a:lnTo>
                    <a:pt x="1410" y="1966"/>
                  </a:lnTo>
                  <a:lnTo>
                    <a:pt x="1741" y="1966"/>
                  </a:lnTo>
                  <a:lnTo>
                    <a:pt x="1766" y="1959"/>
                  </a:lnTo>
                  <a:lnTo>
                    <a:pt x="1759" y="1897"/>
                  </a:lnTo>
                  <a:lnTo>
                    <a:pt x="1744" y="1844"/>
                  </a:lnTo>
                  <a:lnTo>
                    <a:pt x="1723" y="1798"/>
                  </a:lnTo>
                  <a:lnTo>
                    <a:pt x="1696" y="1757"/>
                  </a:lnTo>
                  <a:lnTo>
                    <a:pt x="1661" y="1721"/>
                  </a:lnTo>
                  <a:lnTo>
                    <a:pt x="1617" y="1691"/>
                  </a:lnTo>
                  <a:lnTo>
                    <a:pt x="1563" y="1666"/>
                  </a:lnTo>
                  <a:lnTo>
                    <a:pt x="1501" y="1645"/>
                  </a:lnTo>
                  <a:lnTo>
                    <a:pt x="1394" y="1608"/>
                  </a:lnTo>
                  <a:lnTo>
                    <a:pt x="1290" y="1562"/>
                  </a:lnTo>
                  <a:lnTo>
                    <a:pt x="1188" y="1507"/>
                  </a:lnTo>
                  <a:lnTo>
                    <a:pt x="1091" y="1446"/>
                  </a:lnTo>
                  <a:lnTo>
                    <a:pt x="1000" y="1379"/>
                  </a:lnTo>
                  <a:lnTo>
                    <a:pt x="959" y="1342"/>
                  </a:lnTo>
                  <a:lnTo>
                    <a:pt x="927" y="1301"/>
                  </a:lnTo>
                  <a:lnTo>
                    <a:pt x="904" y="1258"/>
                  </a:lnTo>
                  <a:lnTo>
                    <a:pt x="890" y="1214"/>
                  </a:lnTo>
                  <a:lnTo>
                    <a:pt x="885" y="1171"/>
                  </a:lnTo>
                  <a:lnTo>
                    <a:pt x="888" y="1127"/>
                  </a:lnTo>
                  <a:lnTo>
                    <a:pt x="899" y="1084"/>
                  </a:lnTo>
                  <a:lnTo>
                    <a:pt x="918" y="1043"/>
                  </a:lnTo>
                  <a:lnTo>
                    <a:pt x="945" y="1006"/>
                  </a:lnTo>
                  <a:lnTo>
                    <a:pt x="981" y="971"/>
                  </a:lnTo>
                  <a:lnTo>
                    <a:pt x="1022" y="942"/>
                  </a:lnTo>
                  <a:lnTo>
                    <a:pt x="1073" y="917"/>
                  </a:lnTo>
                  <a:lnTo>
                    <a:pt x="1180" y="880"/>
                  </a:lnTo>
                  <a:lnTo>
                    <a:pt x="1290" y="848"/>
                  </a:lnTo>
                  <a:lnTo>
                    <a:pt x="1402" y="823"/>
                  </a:lnTo>
                  <a:lnTo>
                    <a:pt x="1515" y="800"/>
                  </a:lnTo>
                  <a:lnTo>
                    <a:pt x="1629" y="779"/>
                  </a:lnTo>
                  <a:lnTo>
                    <a:pt x="1663" y="770"/>
                  </a:lnTo>
                  <a:lnTo>
                    <a:pt x="1689" y="759"/>
                  </a:lnTo>
                  <a:lnTo>
                    <a:pt x="1712" y="744"/>
                  </a:lnTo>
                  <a:lnTo>
                    <a:pt x="1730" y="724"/>
                  </a:lnTo>
                  <a:lnTo>
                    <a:pt x="1744" y="697"/>
                  </a:lnTo>
                  <a:lnTo>
                    <a:pt x="1755" y="665"/>
                  </a:lnTo>
                  <a:lnTo>
                    <a:pt x="1783" y="570"/>
                  </a:lnTo>
                  <a:lnTo>
                    <a:pt x="1814" y="476"/>
                  </a:lnTo>
                  <a:lnTo>
                    <a:pt x="1846" y="380"/>
                  </a:lnTo>
                  <a:lnTo>
                    <a:pt x="1872" y="286"/>
                  </a:lnTo>
                  <a:lnTo>
                    <a:pt x="1885" y="240"/>
                  </a:lnTo>
                  <a:lnTo>
                    <a:pt x="1904" y="199"/>
                  </a:lnTo>
                  <a:lnTo>
                    <a:pt x="1929" y="165"/>
                  </a:lnTo>
                  <a:lnTo>
                    <a:pt x="1959" y="137"/>
                  </a:lnTo>
                  <a:lnTo>
                    <a:pt x="1997" y="114"/>
                  </a:lnTo>
                  <a:lnTo>
                    <a:pt x="2039" y="96"/>
                  </a:lnTo>
                  <a:lnTo>
                    <a:pt x="2178" y="57"/>
                  </a:lnTo>
                  <a:lnTo>
                    <a:pt x="2316" y="28"/>
                  </a:lnTo>
                  <a:lnTo>
                    <a:pt x="2455" y="9"/>
                  </a:lnTo>
                  <a:lnTo>
                    <a:pt x="2593"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09630">
                <a:defRPr/>
              </a:pPr>
              <a:endParaRPr lang="en-US" sz="1200" dirty="0">
                <a:solidFill>
                  <a:prstClr val="black"/>
                </a:solidFill>
                <a:latin typeface="Meiryo" panose="020B0604030504040204" pitchFamily="34" charset="-128"/>
                <a:ea typeface="Meiryo" panose="020B0604030504040204" pitchFamily="34" charset="-128"/>
              </a:endParaRPr>
            </a:p>
          </p:txBody>
        </p:sp>
        <p:sp>
          <p:nvSpPr>
            <p:cNvPr id="16" name="Freeform 78">
              <a:extLst>
                <a:ext uri="{FF2B5EF4-FFF2-40B4-BE49-F238E27FC236}">
                  <a16:creationId xmlns:a16="http://schemas.microsoft.com/office/drawing/2014/main" id="{2C4BF6EF-497A-8BAC-59A4-F9830A75B66B}"/>
                </a:ext>
              </a:extLst>
            </p:cNvPr>
            <p:cNvSpPr>
              <a:spLocks/>
            </p:cNvSpPr>
            <p:nvPr/>
          </p:nvSpPr>
          <p:spPr bwMode="auto">
            <a:xfrm>
              <a:off x="5044431" y="4808393"/>
              <a:ext cx="884554" cy="112144"/>
            </a:xfrm>
            <a:custGeom>
              <a:avLst/>
              <a:gdLst>
                <a:gd name="T0" fmla="*/ 179 w 2806"/>
                <a:gd name="T1" fmla="*/ 0 h 357"/>
                <a:gd name="T2" fmla="*/ 2629 w 2806"/>
                <a:gd name="T3" fmla="*/ 0 h 357"/>
                <a:gd name="T4" fmla="*/ 2669 w 2806"/>
                <a:gd name="T5" fmla="*/ 6 h 357"/>
                <a:gd name="T6" fmla="*/ 2707 w 2806"/>
                <a:gd name="T7" fmla="*/ 20 h 357"/>
                <a:gd name="T8" fmla="*/ 2740 w 2806"/>
                <a:gd name="T9" fmla="*/ 39 h 357"/>
                <a:gd name="T10" fmla="*/ 2767 w 2806"/>
                <a:gd name="T11" fmla="*/ 68 h 357"/>
                <a:gd name="T12" fmla="*/ 2788 w 2806"/>
                <a:gd name="T13" fmla="*/ 101 h 357"/>
                <a:gd name="T14" fmla="*/ 2803 w 2806"/>
                <a:gd name="T15" fmla="*/ 139 h 357"/>
                <a:gd name="T16" fmla="*/ 2806 w 2806"/>
                <a:gd name="T17" fmla="*/ 180 h 357"/>
                <a:gd name="T18" fmla="*/ 2803 w 2806"/>
                <a:gd name="T19" fmla="*/ 220 h 357"/>
                <a:gd name="T20" fmla="*/ 2788 w 2806"/>
                <a:gd name="T21" fmla="*/ 258 h 357"/>
                <a:gd name="T22" fmla="*/ 2767 w 2806"/>
                <a:gd name="T23" fmla="*/ 290 h 357"/>
                <a:gd name="T24" fmla="*/ 2740 w 2806"/>
                <a:gd name="T25" fmla="*/ 318 h 357"/>
                <a:gd name="T26" fmla="*/ 2707 w 2806"/>
                <a:gd name="T27" fmla="*/ 339 h 357"/>
                <a:gd name="T28" fmla="*/ 2669 w 2806"/>
                <a:gd name="T29" fmla="*/ 352 h 357"/>
                <a:gd name="T30" fmla="*/ 2629 w 2806"/>
                <a:gd name="T31" fmla="*/ 357 h 357"/>
                <a:gd name="T32" fmla="*/ 179 w 2806"/>
                <a:gd name="T33" fmla="*/ 357 h 357"/>
                <a:gd name="T34" fmla="*/ 138 w 2806"/>
                <a:gd name="T35" fmla="*/ 352 h 357"/>
                <a:gd name="T36" fmla="*/ 101 w 2806"/>
                <a:gd name="T37" fmla="*/ 339 h 357"/>
                <a:gd name="T38" fmla="*/ 67 w 2806"/>
                <a:gd name="T39" fmla="*/ 318 h 357"/>
                <a:gd name="T40" fmla="*/ 39 w 2806"/>
                <a:gd name="T41" fmla="*/ 290 h 357"/>
                <a:gd name="T42" fmla="*/ 19 w 2806"/>
                <a:gd name="T43" fmla="*/ 258 h 357"/>
                <a:gd name="T44" fmla="*/ 5 w 2806"/>
                <a:gd name="T45" fmla="*/ 220 h 357"/>
                <a:gd name="T46" fmla="*/ 0 w 2806"/>
                <a:gd name="T47" fmla="*/ 180 h 357"/>
                <a:gd name="T48" fmla="*/ 5 w 2806"/>
                <a:gd name="T49" fmla="*/ 139 h 357"/>
                <a:gd name="T50" fmla="*/ 19 w 2806"/>
                <a:gd name="T51" fmla="*/ 101 h 357"/>
                <a:gd name="T52" fmla="*/ 39 w 2806"/>
                <a:gd name="T53" fmla="*/ 68 h 357"/>
                <a:gd name="T54" fmla="*/ 67 w 2806"/>
                <a:gd name="T55" fmla="*/ 39 h 357"/>
                <a:gd name="T56" fmla="*/ 101 w 2806"/>
                <a:gd name="T57" fmla="*/ 20 h 357"/>
                <a:gd name="T58" fmla="*/ 138 w 2806"/>
                <a:gd name="T59" fmla="*/ 6 h 357"/>
                <a:gd name="T60" fmla="*/ 179 w 2806"/>
                <a:gd name="T6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06" h="357">
                  <a:moveTo>
                    <a:pt x="179" y="0"/>
                  </a:moveTo>
                  <a:lnTo>
                    <a:pt x="2629" y="0"/>
                  </a:lnTo>
                  <a:lnTo>
                    <a:pt x="2669" y="6"/>
                  </a:lnTo>
                  <a:lnTo>
                    <a:pt x="2707" y="20"/>
                  </a:lnTo>
                  <a:lnTo>
                    <a:pt x="2740" y="39"/>
                  </a:lnTo>
                  <a:lnTo>
                    <a:pt x="2767" y="68"/>
                  </a:lnTo>
                  <a:lnTo>
                    <a:pt x="2788" y="101"/>
                  </a:lnTo>
                  <a:lnTo>
                    <a:pt x="2803" y="139"/>
                  </a:lnTo>
                  <a:lnTo>
                    <a:pt x="2806" y="180"/>
                  </a:lnTo>
                  <a:lnTo>
                    <a:pt x="2803" y="220"/>
                  </a:lnTo>
                  <a:lnTo>
                    <a:pt x="2788" y="258"/>
                  </a:lnTo>
                  <a:lnTo>
                    <a:pt x="2767" y="290"/>
                  </a:lnTo>
                  <a:lnTo>
                    <a:pt x="2740" y="318"/>
                  </a:lnTo>
                  <a:lnTo>
                    <a:pt x="2707" y="339"/>
                  </a:lnTo>
                  <a:lnTo>
                    <a:pt x="2669" y="352"/>
                  </a:lnTo>
                  <a:lnTo>
                    <a:pt x="2629" y="357"/>
                  </a:lnTo>
                  <a:lnTo>
                    <a:pt x="179" y="357"/>
                  </a:lnTo>
                  <a:lnTo>
                    <a:pt x="138" y="352"/>
                  </a:lnTo>
                  <a:lnTo>
                    <a:pt x="101" y="339"/>
                  </a:lnTo>
                  <a:lnTo>
                    <a:pt x="67" y="318"/>
                  </a:lnTo>
                  <a:lnTo>
                    <a:pt x="39" y="290"/>
                  </a:lnTo>
                  <a:lnTo>
                    <a:pt x="19" y="258"/>
                  </a:lnTo>
                  <a:lnTo>
                    <a:pt x="5" y="220"/>
                  </a:lnTo>
                  <a:lnTo>
                    <a:pt x="0" y="180"/>
                  </a:lnTo>
                  <a:lnTo>
                    <a:pt x="5" y="139"/>
                  </a:lnTo>
                  <a:lnTo>
                    <a:pt x="19" y="101"/>
                  </a:lnTo>
                  <a:lnTo>
                    <a:pt x="39" y="68"/>
                  </a:lnTo>
                  <a:lnTo>
                    <a:pt x="67" y="39"/>
                  </a:lnTo>
                  <a:lnTo>
                    <a:pt x="101" y="20"/>
                  </a:lnTo>
                  <a:lnTo>
                    <a:pt x="138" y="6"/>
                  </a:lnTo>
                  <a:lnTo>
                    <a:pt x="179"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09630">
                <a:defRPr/>
              </a:pPr>
              <a:endParaRPr lang="en-US" sz="1200" dirty="0">
                <a:solidFill>
                  <a:prstClr val="black"/>
                </a:solidFill>
                <a:latin typeface="Meiryo" panose="020B0604030504040204" pitchFamily="34" charset="-128"/>
                <a:ea typeface="Meiryo" panose="020B0604030504040204" pitchFamily="34" charset="-128"/>
              </a:endParaRPr>
            </a:p>
          </p:txBody>
        </p:sp>
      </p:grpSp>
      <p:grpSp>
        <p:nvGrpSpPr>
          <p:cNvPr id="41" name="グループ化 40">
            <a:extLst>
              <a:ext uri="{FF2B5EF4-FFF2-40B4-BE49-F238E27FC236}">
                <a16:creationId xmlns:a16="http://schemas.microsoft.com/office/drawing/2014/main" id="{E634975D-4D15-E53E-F898-59C37DFC8ED4}"/>
              </a:ext>
            </a:extLst>
          </p:cNvPr>
          <p:cNvGrpSpPr/>
          <p:nvPr/>
        </p:nvGrpSpPr>
        <p:grpSpPr>
          <a:xfrm>
            <a:off x="7049924" y="2324959"/>
            <a:ext cx="738566" cy="910974"/>
            <a:chOff x="4722959" y="2762305"/>
            <a:chExt cx="738566" cy="910974"/>
          </a:xfrm>
        </p:grpSpPr>
        <p:grpSp>
          <p:nvGrpSpPr>
            <p:cNvPr id="17" name="図形グループ 22">
              <a:extLst>
                <a:ext uri="{FF2B5EF4-FFF2-40B4-BE49-F238E27FC236}">
                  <a16:creationId xmlns:a16="http://schemas.microsoft.com/office/drawing/2014/main" id="{FA9799F1-786F-9E7A-24B2-7DB34433AAAD}"/>
                </a:ext>
              </a:extLst>
            </p:cNvPr>
            <p:cNvGrpSpPr/>
            <p:nvPr/>
          </p:nvGrpSpPr>
          <p:grpSpPr>
            <a:xfrm>
              <a:off x="4722959" y="2768037"/>
              <a:ext cx="286877" cy="157483"/>
              <a:chOff x="6769100" y="1390650"/>
              <a:chExt cx="317500" cy="157483"/>
            </a:xfrm>
          </p:grpSpPr>
          <p:sp>
            <p:nvSpPr>
              <p:cNvPr id="18" name="正方形/長方形 17">
                <a:extLst>
                  <a:ext uri="{FF2B5EF4-FFF2-40B4-BE49-F238E27FC236}">
                    <a16:creationId xmlns:a16="http://schemas.microsoft.com/office/drawing/2014/main" id="{C54ED131-D360-E7B7-E51A-0C44FC344E37}"/>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 name="円/楕円 18">
                <a:extLst>
                  <a:ext uri="{FF2B5EF4-FFF2-40B4-BE49-F238E27FC236}">
                    <a16:creationId xmlns:a16="http://schemas.microsoft.com/office/drawing/2014/main" id="{D71B2C0E-F236-9972-589A-A17C156BB6A4}"/>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0" name="直線コネクタ 19">
                <a:extLst>
                  <a:ext uri="{FF2B5EF4-FFF2-40B4-BE49-F238E27FC236}">
                    <a16:creationId xmlns:a16="http://schemas.microsoft.com/office/drawing/2014/main" id="{CA9F44A2-5911-059D-5D78-E2EB2CD9001C}"/>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1" name="図形グループ 26">
              <a:extLst>
                <a:ext uri="{FF2B5EF4-FFF2-40B4-BE49-F238E27FC236}">
                  <a16:creationId xmlns:a16="http://schemas.microsoft.com/office/drawing/2014/main" id="{F62BC8DD-1A72-9A22-A2ED-8CB80FC6B4A9}"/>
                </a:ext>
              </a:extLst>
            </p:cNvPr>
            <p:cNvGrpSpPr/>
            <p:nvPr/>
          </p:nvGrpSpPr>
          <p:grpSpPr>
            <a:xfrm>
              <a:off x="4722959" y="2958011"/>
              <a:ext cx="286877" cy="157483"/>
              <a:chOff x="6769100" y="1390650"/>
              <a:chExt cx="317500" cy="157483"/>
            </a:xfrm>
          </p:grpSpPr>
          <p:sp>
            <p:nvSpPr>
              <p:cNvPr id="22" name="正方形/長方形 21">
                <a:extLst>
                  <a:ext uri="{FF2B5EF4-FFF2-40B4-BE49-F238E27FC236}">
                    <a16:creationId xmlns:a16="http://schemas.microsoft.com/office/drawing/2014/main" id="{97A41538-2EBF-9964-5CB3-C0FF8D183C57}"/>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円/楕円 22">
                <a:extLst>
                  <a:ext uri="{FF2B5EF4-FFF2-40B4-BE49-F238E27FC236}">
                    <a16:creationId xmlns:a16="http://schemas.microsoft.com/office/drawing/2014/main" id="{63C40D7A-88B9-73EF-7078-12CE620CCB9D}"/>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4" name="直線コネクタ 23">
                <a:extLst>
                  <a:ext uri="{FF2B5EF4-FFF2-40B4-BE49-F238E27FC236}">
                    <a16:creationId xmlns:a16="http://schemas.microsoft.com/office/drawing/2014/main" id="{90D95602-88ED-7275-341D-A0A00BA724D7}"/>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5" name="図形グループ 34">
              <a:extLst>
                <a:ext uri="{FF2B5EF4-FFF2-40B4-BE49-F238E27FC236}">
                  <a16:creationId xmlns:a16="http://schemas.microsoft.com/office/drawing/2014/main" id="{BC6C33BD-7091-7A44-9A06-623C18344CDF}"/>
                </a:ext>
              </a:extLst>
            </p:cNvPr>
            <p:cNvGrpSpPr/>
            <p:nvPr/>
          </p:nvGrpSpPr>
          <p:grpSpPr>
            <a:xfrm>
              <a:off x="4722959" y="3140741"/>
              <a:ext cx="286877" cy="157483"/>
              <a:chOff x="6769100" y="1390650"/>
              <a:chExt cx="317500" cy="157483"/>
            </a:xfrm>
          </p:grpSpPr>
          <p:sp>
            <p:nvSpPr>
              <p:cNvPr id="26" name="正方形/長方形 25">
                <a:extLst>
                  <a:ext uri="{FF2B5EF4-FFF2-40B4-BE49-F238E27FC236}">
                    <a16:creationId xmlns:a16="http://schemas.microsoft.com/office/drawing/2014/main" id="{4F83C63F-B077-ABEE-2548-5F34F6D57928}"/>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円/楕円 26">
                <a:extLst>
                  <a:ext uri="{FF2B5EF4-FFF2-40B4-BE49-F238E27FC236}">
                    <a16:creationId xmlns:a16="http://schemas.microsoft.com/office/drawing/2014/main" id="{9F16188A-7CB0-842E-DE46-1A1B9EDEE384}"/>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8" name="直線コネクタ 27">
                <a:extLst>
                  <a:ext uri="{FF2B5EF4-FFF2-40B4-BE49-F238E27FC236}">
                    <a16:creationId xmlns:a16="http://schemas.microsoft.com/office/drawing/2014/main" id="{5F30B588-EE79-8ACD-5825-6B9BB29FFB2C}"/>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9" name="図形グループ 38">
              <a:extLst>
                <a:ext uri="{FF2B5EF4-FFF2-40B4-BE49-F238E27FC236}">
                  <a16:creationId xmlns:a16="http://schemas.microsoft.com/office/drawing/2014/main" id="{4FF72AB6-C3BD-AE8D-661F-FC7BD0FFB718}"/>
                </a:ext>
              </a:extLst>
            </p:cNvPr>
            <p:cNvGrpSpPr/>
            <p:nvPr/>
          </p:nvGrpSpPr>
          <p:grpSpPr>
            <a:xfrm>
              <a:off x="4722959" y="3334203"/>
              <a:ext cx="286877" cy="157483"/>
              <a:chOff x="6769100" y="1390650"/>
              <a:chExt cx="317500" cy="157483"/>
            </a:xfrm>
          </p:grpSpPr>
          <p:sp>
            <p:nvSpPr>
              <p:cNvPr id="30" name="正方形/長方形 29">
                <a:extLst>
                  <a:ext uri="{FF2B5EF4-FFF2-40B4-BE49-F238E27FC236}">
                    <a16:creationId xmlns:a16="http://schemas.microsoft.com/office/drawing/2014/main" id="{59ED7545-D632-AAF7-DED3-0C09262B6430}"/>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 name="円/楕円 30">
                <a:extLst>
                  <a:ext uri="{FF2B5EF4-FFF2-40B4-BE49-F238E27FC236}">
                    <a16:creationId xmlns:a16="http://schemas.microsoft.com/office/drawing/2014/main" id="{62887911-4EC0-64EF-E139-6CC2D1E21710}"/>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2" name="直線コネクタ 31">
                <a:extLst>
                  <a:ext uri="{FF2B5EF4-FFF2-40B4-BE49-F238E27FC236}">
                    <a16:creationId xmlns:a16="http://schemas.microsoft.com/office/drawing/2014/main" id="{F03DEC59-6360-56F4-74F3-AE67D0BA7637}"/>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3" name="図形グループ 42">
              <a:extLst>
                <a:ext uri="{FF2B5EF4-FFF2-40B4-BE49-F238E27FC236}">
                  <a16:creationId xmlns:a16="http://schemas.microsoft.com/office/drawing/2014/main" id="{5ECCA043-C99C-156A-AF04-BD83B94FD3E9}"/>
                </a:ext>
              </a:extLst>
            </p:cNvPr>
            <p:cNvGrpSpPr/>
            <p:nvPr/>
          </p:nvGrpSpPr>
          <p:grpSpPr>
            <a:xfrm>
              <a:off x="4722959" y="3515796"/>
              <a:ext cx="286877" cy="157483"/>
              <a:chOff x="6769100" y="1390650"/>
              <a:chExt cx="317500" cy="157483"/>
            </a:xfrm>
          </p:grpSpPr>
          <p:sp>
            <p:nvSpPr>
              <p:cNvPr id="34" name="正方形/長方形 33">
                <a:extLst>
                  <a:ext uri="{FF2B5EF4-FFF2-40B4-BE49-F238E27FC236}">
                    <a16:creationId xmlns:a16="http://schemas.microsoft.com/office/drawing/2014/main" id="{CDAFC8CE-96F0-109D-3453-D5C0CF65AFB7}"/>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 name="円/楕円 34">
                <a:extLst>
                  <a:ext uri="{FF2B5EF4-FFF2-40B4-BE49-F238E27FC236}">
                    <a16:creationId xmlns:a16="http://schemas.microsoft.com/office/drawing/2014/main" id="{C00E16F8-7B31-7F91-A0FF-62443C6416B3}"/>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6" name="直線コネクタ 35">
                <a:extLst>
                  <a:ext uri="{FF2B5EF4-FFF2-40B4-BE49-F238E27FC236}">
                    <a16:creationId xmlns:a16="http://schemas.microsoft.com/office/drawing/2014/main" id="{5A5DD2F1-3832-7168-F780-D50E5B2C1AEA}"/>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37" name="フローチャート: 磁気ディスク 36">
              <a:extLst>
                <a:ext uri="{FF2B5EF4-FFF2-40B4-BE49-F238E27FC236}">
                  <a16:creationId xmlns:a16="http://schemas.microsoft.com/office/drawing/2014/main" id="{D12D6C07-74B7-269C-E827-82924A8D6F63}"/>
                </a:ext>
              </a:extLst>
            </p:cNvPr>
            <p:cNvSpPr/>
            <p:nvPr/>
          </p:nvSpPr>
          <p:spPr>
            <a:xfrm>
              <a:off x="5123009" y="3368840"/>
              <a:ext cx="338516" cy="303775"/>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8" name="フローチャート: 磁気ディスク 37">
              <a:extLst>
                <a:ext uri="{FF2B5EF4-FFF2-40B4-BE49-F238E27FC236}">
                  <a16:creationId xmlns:a16="http://schemas.microsoft.com/office/drawing/2014/main" id="{018D0F8A-A0B7-DE53-7E52-8B0B3AE1D1FC}"/>
                </a:ext>
              </a:extLst>
            </p:cNvPr>
            <p:cNvSpPr/>
            <p:nvPr/>
          </p:nvSpPr>
          <p:spPr>
            <a:xfrm>
              <a:off x="5123009" y="3085776"/>
              <a:ext cx="338516" cy="303775"/>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9" name="フローチャート: 磁気ディスク 38">
              <a:extLst>
                <a:ext uri="{FF2B5EF4-FFF2-40B4-BE49-F238E27FC236}">
                  <a16:creationId xmlns:a16="http://schemas.microsoft.com/office/drawing/2014/main" id="{9C177D50-768F-5B4A-8D6C-482B20BB2457}"/>
                </a:ext>
              </a:extLst>
            </p:cNvPr>
            <p:cNvSpPr/>
            <p:nvPr/>
          </p:nvSpPr>
          <p:spPr>
            <a:xfrm>
              <a:off x="5123009" y="2762305"/>
              <a:ext cx="338516" cy="303775"/>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sp>
        <p:nvSpPr>
          <p:cNvPr id="42" name="右矢印 41">
            <a:extLst>
              <a:ext uri="{FF2B5EF4-FFF2-40B4-BE49-F238E27FC236}">
                <a16:creationId xmlns:a16="http://schemas.microsoft.com/office/drawing/2014/main" id="{6F0BBC1B-63E2-F5B6-7E9D-A669FCAE93FB}"/>
              </a:ext>
            </a:extLst>
          </p:cNvPr>
          <p:cNvSpPr/>
          <p:nvPr/>
        </p:nvSpPr>
        <p:spPr>
          <a:xfrm>
            <a:off x="2675922" y="2535965"/>
            <a:ext cx="3724878" cy="479473"/>
          </a:xfrm>
          <a:prstGeom prst="rightArrow">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 name="テキスト ボックス 42">
            <a:extLst>
              <a:ext uri="{FF2B5EF4-FFF2-40B4-BE49-F238E27FC236}">
                <a16:creationId xmlns:a16="http://schemas.microsoft.com/office/drawing/2014/main" id="{E022BC43-9F26-85ED-C08D-DDAB2FC577DC}"/>
              </a:ext>
            </a:extLst>
          </p:cNvPr>
          <p:cNvSpPr txBox="1"/>
          <p:nvPr/>
        </p:nvSpPr>
        <p:spPr>
          <a:xfrm>
            <a:off x="1636965" y="1609230"/>
            <a:ext cx="1960793" cy="307777"/>
          </a:xfrm>
          <a:prstGeom prst="rect">
            <a:avLst/>
          </a:prstGeom>
          <a:noFill/>
        </p:spPr>
        <p:txBody>
          <a:bodyPr wrap="none" rtlCol="0">
            <a:spAutoFit/>
          </a:bodyPr>
          <a:lstStyle/>
          <a:p>
            <a:r>
              <a:rPr kumimoji="1" lang="en-US" altLang="ja-JP" sz="1400" b="1" u="sng" dirty="0">
                <a:solidFill>
                  <a:srgbClr val="FF0000"/>
                </a:solidFill>
                <a:latin typeface="Meiryo" panose="020B0604030504040204" pitchFamily="34" charset="-128"/>
                <a:ea typeface="Meiryo" panose="020B0604030504040204" pitchFamily="34" charset="-128"/>
              </a:rPr>
              <a:t>ID/</a:t>
            </a:r>
            <a:r>
              <a:rPr kumimoji="1" lang="ja-JP" altLang="en-US" sz="1400" b="1" u="sng">
                <a:solidFill>
                  <a:srgbClr val="FF0000"/>
                </a:solidFill>
                <a:latin typeface="Meiryo" panose="020B0604030504040204" pitchFamily="34" charset="-128"/>
                <a:ea typeface="Meiryo" panose="020B0604030504040204" pitchFamily="34" charset="-128"/>
              </a:rPr>
              <a:t>パスワードを搾取</a:t>
            </a:r>
          </a:p>
        </p:txBody>
      </p:sp>
      <p:sp>
        <p:nvSpPr>
          <p:cNvPr id="45" name="正方形/長方形 44">
            <a:extLst>
              <a:ext uri="{FF2B5EF4-FFF2-40B4-BE49-F238E27FC236}">
                <a16:creationId xmlns:a16="http://schemas.microsoft.com/office/drawing/2014/main" id="{3262FFD2-2A03-8392-7CC1-A019803A69B6}"/>
              </a:ext>
            </a:extLst>
          </p:cNvPr>
          <p:cNvSpPr/>
          <p:nvPr/>
        </p:nvSpPr>
        <p:spPr>
          <a:xfrm>
            <a:off x="5213646" y="2255367"/>
            <a:ext cx="522514" cy="1040668"/>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 name="テキスト ボックス 45">
            <a:extLst>
              <a:ext uri="{FF2B5EF4-FFF2-40B4-BE49-F238E27FC236}">
                <a16:creationId xmlns:a16="http://schemas.microsoft.com/office/drawing/2014/main" id="{DC40F972-11CE-472F-5F76-1F8166FC8C49}"/>
              </a:ext>
            </a:extLst>
          </p:cNvPr>
          <p:cNvSpPr txBox="1"/>
          <p:nvPr/>
        </p:nvSpPr>
        <p:spPr>
          <a:xfrm>
            <a:off x="5023497" y="1669711"/>
            <a:ext cx="902811" cy="523220"/>
          </a:xfrm>
          <a:prstGeom prst="rect">
            <a:avLst/>
          </a:prstGeom>
          <a:noFill/>
        </p:spPr>
        <p:txBody>
          <a:bodyPr wrap="none" rtlCol="0">
            <a:spAutoFit/>
          </a:bodyPr>
          <a:lstStyle/>
          <a:p>
            <a:pPr algn="ctr"/>
            <a:r>
              <a:rPr lang="ja-JP" altLang="en-US" sz="1400">
                <a:solidFill>
                  <a:schemeClr val="accent6">
                    <a:lumMod val="50000"/>
                  </a:schemeClr>
                </a:solidFill>
                <a:latin typeface="Meiryo" panose="020B0604030504040204" pitchFamily="34" charset="-128"/>
                <a:ea typeface="Meiryo" panose="020B0604030504040204" pitchFamily="34" charset="-128"/>
              </a:rPr>
              <a:t>ファイヤ</a:t>
            </a:r>
            <a:endParaRPr lang="en-US" altLang="ja-JP" sz="1400" dirty="0">
              <a:solidFill>
                <a:schemeClr val="accent6">
                  <a:lumMod val="50000"/>
                </a:schemeClr>
              </a:solidFill>
              <a:latin typeface="Meiryo" panose="020B0604030504040204" pitchFamily="34" charset="-128"/>
              <a:ea typeface="Meiryo" panose="020B0604030504040204" pitchFamily="34" charset="-128"/>
            </a:endParaRPr>
          </a:p>
          <a:p>
            <a:pPr algn="ctr"/>
            <a:r>
              <a:rPr lang="ja-JP" altLang="en-US" sz="1400">
                <a:solidFill>
                  <a:schemeClr val="accent6">
                    <a:lumMod val="50000"/>
                  </a:schemeClr>
                </a:solidFill>
                <a:latin typeface="Meiryo" panose="020B0604030504040204" pitchFamily="34" charset="-128"/>
                <a:ea typeface="Meiryo" panose="020B0604030504040204" pitchFamily="34" charset="-128"/>
              </a:rPr>
              <a:t>ウォール</a:t>
            </a:r>
            <a:endParaRPr lang="en-US" altLang="ja-JP" sz="1400" dirty="0">
              <a:solidFill>
                <a:schemeClr val="accent6">
                  <a:lumMod val="50000"/>
                </a:schemeClr>
              </a:solidFill>
              <a:latin typeface="Meiryo" panose="020B0604030504040204" pitchFamily="34" charset="-128"/>
              <a:ea typeface="Meiryo" panose="020B0604030504040204" pitchFamily="34" charset="-128"/>
            </a:endParaRPr>
          </a:p>
        </p:txBody>
      </p:sp>
      <p:sp>
        <p:nvSpPr>
          <p:cNvPr id="47" name="テキスト ボックス 46">
            <a:extLst>
              <a:ext uri="{FF2B5EF4-FFF2-40B4-BE49-F238E27FC236}">
                <a16:creationId xmlns:a16="http://schemas.microsoft.com/office/drawing/2014/main" id="{EA60BFDC-4A53-EE3F-5778-15E8ED5DBE65}"/>
              </a:ext>
            </a:extLst>
          </p:cNvPr>
          <p:cNvSpPr txBox="1"/>
          <p:nvPr/>
        </p:nvSpPr>
        <p:spPr>
          <a:xfrm>
            <a:off x="6041458" y="3031669"/>
            <a:ext cx="1107996" cy="461665"/>
          </a:xfrm>
          <a:prstGeom prst="rect">
            <a:avLst/>
          </a:prstGeom>
          <a:noFill/>
        </p:spPr>
        <p:txBody>
          <a:bodyPr wrap="none" rtlCol="0">
            <a:spAutoFit/>
          </a:bodyPr>
          <a:lstStyle/>
          <a:p>
            <a:r>
              <a:rPr lang="ja-JP" altLang="en-US" sz="1200">
                <a:solidFill>
                  <a:schemeClr val="bg1"/>
                </a:solidFill>
                <a:latin typeface="Meiryo" panose="020B0604030504040204" pitchFamily="34" charset="-128"/>
                <a:ea typeface="Meiryo" panose="020B0604030504040204" pitchFamily="34" charset="-128"/>
              </a:rPr>
              <a:t>社内</a:t>
            </a:r>
            <a:endParaRPr lang="en-US" altLang="ja-JP" sz="1200" dirty="0">
              <a:solidFill>
                <a:schemeClr val="bg1"/>
              </a:solidFill>
              <a:latin typeface="Meiryo" panose="020B0604030504040204" pitchFamily="34" charset="-128"/>
              <a:ea typeface="Meiryo" panose="020B0604030504040204" pitchFamily="34" charset="-128"/>
            </a:endParaRPr>
          </a:p>
          <a:p>
            <a:r>
              <a:rPr lang="ja-JP" altLang="en-US" sz="1200">
                <a:solidFill>
                  <a:schemeClr val="bg1"/>
                </a:solidFill>
                <a:latin typeface="Meiryo" panose="020B0604030504040204" pitchFamily="34" charset="-128"/>
                <a:ea typeface="Meiryo" panose="020B0604030504040204" pitchFamily="34" charset="-128"/>
              </a:rPr>
              <a:t>ネットワーク</a:t>
            </a:r>
            <a:endParaRPr lang="en-US" altLang="ja-JP" sz="1200" dirty="0">
              <a:solidFill>
                <a:schemeClr val="bg1"/>
              </a:solidFill>
              <a:latin typeface="Meiryo" panose="020B0604030504040204" pitchFamily="34" charset="-128"/>
              <a:ea typeface="Meiryo" panose="020B0604030504040204" pitchFamily="34" charset="-128"/>
            </a:endParaRPr>
          </a:p>
        </p:txBody>
      </p:sp>
      <p:sp>
        <p:nvSpPr>
          <p:cNvPr id="48" name="テキスト ボックス 47">
            <a:extLst>
              <a:ext uri="{FF2B5EF4-FFF2-40B4-BE49-F238E27FC236}">
                <a16:creationId xmlns:a16="http://schemas.microsoft.com/office/drawing/2014/main" id="{7A111A14-B349-2A86-E232-59FBF1C56CAF}"/>
              </a:ext>
            </a:extLst>
          </p:cNvPr>
          <p:cNvSpPr txBox="1"/>
          <p:nvPr/>
        </p:nvSpPr>
        <p:spPr>
          <a:xfrm>
            <a:off x="4025055" y="2920527"/>
            <a:ext cx="546945" cy="307777"/>
          </a:xfrm>
          <a:prstGeom prst="rect">
            <a:avLst/>
          </a:prstGeom>
          <a:noFill/>
        </p:spPr>
        <p:txBody>
          <a:bodyPr wrap="none" rtlCol="0">
            <a:spAutoFit/>
          </a:bodyPr>
          <a:lstStyle/>
          <a:p>
            <a:pPr algn="ctr"/>
            <a:r>
              <a:rPr lang="en-US" altLang="ja-JP" sz="1400" dirty="0">
                <a:solidFill>
                  <a:schemeClr val="accent3">
                    <a:lumMod val="75000"/>
                  </a:schemeClr>
                </a:solidFill>
                <a:latin typeface="Meiryo" panose="020B0604030504040204" pitchFamily="34" charset="-128"/>
                <a:ea typeface="Meiryo" panose="020B0604030504040204" pitchFamily="34" charset="-128"/>
              </a:rPr>
              <a:t>VPN</a:t>
            </a:r>
          </a:p>
        </p:txBody>
      </p:sp>
      <p:sp>
        <p:nvSpPr>
          <p:cNvPr id="54" name="フリーフォーム 53">
            <a:extLst>
              <a:ext uri="{FF2B5EF4-FFF2-40B4-BE49-F238E27FC236}">
                <a16:creationId xmlns:a16="http://schemas.microsoft.com/office/drawing/2014/main" id="{8F9D09D2-D483-6D4B-E1BD-FF20B46BF9C5}"/>
              </a:ext>
            </a:extLst>
          </p:cNvPr>
          <p:cNvSpPr/>
          <p:nvPr/>
        </p:nvSpPr>
        <p:spPr>
          <a:xfrm>
            <a:off x="1220507" y="2525092"/>
            <a:ext cx="5693922" cy="266392"/>
          </a:xfrm>
          <a:custGeom>
            <a:avLst/>
            <a:gdLst>
              <a:gd name="connsiteX0" fmla="*/ 66007 w 5693922"/>
              <a:gd name="connsiteY0" fmla="*/ 0 h 266392"/>
              <a:gd name="connsiteX1" fmla="*/ 795350 w 5693922"/>
              <a:gd name="connsiteY1" fmla="*/ 239485 h 266392"/>
              <a:gd name="connsiteX2" fmla="*/ 5693922 w 5693922"/>
              <a:gd name="connsiteY2" fmla="*/ 250371 h 266392"/>
            </a:gdLst>
            <a:ahLst/>
            <a:cxnLst>
              <a:cxn ang="0">
                <a:pos x="connsiteX0" y="connsiteY0"/>
              </a:cxn>
              <a:cxn ang="0">
                <a:pos x="connsiteX1" y="connsiteY1"/>
              </a:cxn>
              <a:cxn ang="0">
                <a:pos x="connsiteX2" y="connsiteY2"/>
              </a:cxn>
            </a:cxnLst>
            <a:rect l="l" t="t" r="r" b="b"/>
            <a:pathLst>
              <a:path w="5693922" h="266392">
                <a:moveTo>
                  <a:pt x="66007" y="0"/>
                </a:moveTo>
                <a:cubicBezTo>
                  <a:pt x="-38315" y="98878"/>
                  <a:pt x="-142636" y="197757"/>
                  <a:pt x="795350" y="239485"/>
                </a:cubicBezTo>
                <a:cubicBezTo>
                  <a:pt x="1733336" y="281213"/>
                  <a:pt x="3713629" y="265792"/>
                  <a:pt x="5693922" y="250371"/>
                </a:cubicBezTo>
              </a:path>
            </a:pathLst>
          </a:custGeom>
          <a:noFill/>
          <a:ln w="57150">
            <a:solidFill>
              <a:srgbClr val="FF0000"/>
            </a:solidFill>
            <a:prstDash val="sysDash"/>
            <a:headEnd type="none" w="med" len="med"/>
            <a:tailEnd type="arrow" w="med" len="med"/>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highlight>
                <a:srgbClr val="FF0000"/>
              </a:highlight>
            </a:endParaRPr>
          </a:p>
        </p:txBody>
      </p:sp>
      <p:sp>
        <p:nvSpPr>
          <p:cNvPr id="55" name="正方形/長方形 54">
            <a:extLst>
              <a:ext uri="{FF2B5EF4-FFF2-40B4-BE49-F238E27FC236}">
                <a16:creationId xmlns:a16="http://schemas.microsoft.com/office/drawing/2014/main" id="{3B0ECE25-117B-EE9F-0C76-87CE5C79A188}"/>
              </a:ext>
            </a:extLst>
          </p:cNvPr>
          <p:cNvSpPr/>
          <p:nvPr/>
        </p:nvSpPr>
        <p:spPr>
          <a:xfrm>
            <a:off x="526476" y="3792401"/>
            <a:ext cx="3996056" cy="2137791"/>
          </a:xfrm>
          <a:prstGeom prst="rect">
            <a:avLst/>
          </a:prstGeom>
          <a:solidFill>
            <a:schemeClr val="accent6">
              <a:lumMod val="75000"/>
            </a:schemeClr>
          </a:solidFill>
        </p:spPr>
        <p:txBody>
          <a:bodyPr wrap="square" anchor="ctr" anchorCtr="0">
            <a:noAutofit/>
          </a:bodyPr>
          <a:lstStyle/>
          <a:p>
            <a:pPr marL="342900" indent="-342900">
              <a:buAutoNum type="arabicPeriod"/>
            </a:pPr>
            <a:r>
              <a:rPr lang="ja-JP" altLang="en-US" b="1">
                <a:solidFill>
                  <a:schemeClr val="bg1"/>
                </a:solidFill>
                <a:latin typeface="Meiryo" panose="020B0604030504040204" pitchFamily="34" charset="-128"/>
                <a:ea typeface="Meiryo" panose="020B0604030504040204" pitchFamily="34" charset="-128"/>
              </a:rPr>
              <a:t>複雑なパスワードを使う</a:t>
            </a:r>
            <a:endParaRPr lang="en-US" altLang="ja-JP" b="1" dirty="0">
              <a:solidFill>
                <a:schemeClr val="bg1"/>
              </a:solidFill>
              <a:latin typeface="Meiryo" panose="020B0604030504040204" pitchFamily="34" charset="-128"/>
              <a:ea typeface="Meiryo" panose="020B0604030504040204" pitchFamily="34" charset="-128"/>
            </a:endParaRPr>
          </a:p>
          <a:p>
            <a:pPr marL="800100" lvl="1" indent="-342900">
              <a:buFont typeface="Wingdings" pitchFamily="2" charset="2"/>
              <a:buChar char="ü"/>
            </a:pPr>
            <a:r>
              <a:rPr lang="ja-JP" altLang="en-US" sz="1200">
                <a:solidFill>
                  <a:schemeClr val="bg1"/>
                </a:solidFill>
                <a:latin typeface="Meiryo" panose="020B0604030504040204" pitchFamily="34" charset="-128"/>
                <a:ea typeface="Meiryo" panose="020B0604030504040204" pitchFamily="34" charset="-128"/>
              </a:rPr>
              <a:t>文字数を長くする。</a:t>
            </a:r>
            <a:endParaRPr lang="en-US" altLang="ja-JP" sz="1200" dirty="0">
              <a:solidFill>
                <a:schemeClr val="bg1"/>
              </a:solidFill>
              <a:latin typeface="Meiryo" panose="020B0604030504040204" pitchFamily="34" charset="-128"/>
              <a:ea typeface="Meiryo" panose="020B0604030504040204" pitchFamily="34" charset="-128"/>
            </a:endParaRPr>
          </a:p>
          <a:p>
            <a:pPr marL="800100" lvl="1" indent="-342900">
              <a:buFont typeface="Wingdings" pitchFamily="2" charset="2"/>
              <a:buChar char="ü"/>
            </a:pPr>
            <a:r>
              <a:rPr lang="ja-JP" altLang="en-US" sz="1200">
                <a:solidFill>
                  <a:schemeClr val="bg1"/>
                </a:solidFill>
                <a:latin typeface="Meiryo" panose="020B0604030504040204" pitchFamily="34" charset="-128"/>
                <a:ea typeface="Meiryo" panose="020B0604030504040204" pitchFamily="34" charset="-128"/>
              </a:rPr>
              <a:t>文字の種類を増やす。英字（大文字、小文字）、数字、特殊文字を組み合わせる。</a:t>
            </a:r>
            <a:endParaRPr lang="en-US" altLang="ja-JP" sz="1200" dirty="0">
              <a:solidFill>
                <a:schemeClr val="bg1"/>
              </a:solidFill>
              <a:latin typeface="Meiryo" panose="020B0604030504040204" pitchFamily="34" charset="-128"/>
              <a:ea typeface="Meiryo" panose="020B0604030504040204" pitchFamily="34" charset="-128"/>
            </a:endParaRPr>
          </a:p>
          <a:p>
            <a:r>
              <a:rPr lang="en-US" altLang="ja-JP" b="1" dirty="0">
                <a:solidFill>
                  <a:schemeClr val="bg1"/>
                </a:solidFill>
                <a:latin typeface="Meiryo" panose="020B0604030504040204" pitchFamily="34" charset="-128"/>
                <a:ea typeface="Meiryo" panose="020B0604030504040204" pitchFamily="34" charset="-128"/>
              </a:rPr>
              <a:t>2. </a:t>
            </a:r>
            <a:r>
              <a:rPr lang="ja-JP" altLang="en-US" b="1">
                <a:solidFill>
                  <a:schemeClr val="bg1"/>
                </a:solidFill>
                <a:latin typeface="Meiryo" panose="020B0604030504040204" pitchFamily="34" charset="-128"/>
                <a:ea typeface="Meiryo" panose="020B0604030504040204" pitchFamily="34" charset="-128"/>
              </a:rPr>
              <a:t>定期的に変更する</a:t>
            </a:r>
            <a:endParaRPr lang="en-US" altLang="ja-JP" b="1" dirty="0">
              <a:solidFill>
                <a:schemeClr val="bg1"/>
              </a:solidFill>
              <a:latin typeface="Meiryo" panose="020B0604030504040204" pitchFamily="34" charset="-128"/>
              <a:ea typeface="Meiryo" panose="020B0604030504040204" pitchFamily="34" charset="-128"/>
            </a:endParaRPr>
          </a:p>
          <a:p>
            <a:pPr marL="742950" lvl="1" indent="-285750">
              <a:buFont typeface="Wingdings" pitchFamily="2" charset="2"/>
              <a:buChar char="ü"/>
            </a:pPr>
            <a:r>
              <a:rPr lang="en-US" altLang="ja-JP" sz="1200" dirty="0">
                <a:solidFill>
                  <a:schemeClr val="bg1"/>
                </a:solidFill>
                <a:latin typeface="Meiryo" panose="020B0604030504040204" pitchFamily="34" charset="-128"/>
                <a:ea typeface="Meiryo" panose="020B0604030504040204" pitchFamily="34" charset="-128"/>
              </a:rPr>
              <a:t>3</a:t>
            </a:r>
            <a:r>
              <a:rPr lang="ja-JP" altLang="en-US" sz="1200">
                <a:solidFill>
                  <a:schemeClr val="bg1"/>
                </a:solidFill>
                <a:latin typeface="Meiryo" panose="020B0604030504040204" pitchFamily="34" charset="-128"/>
                <a:ea typeface="Meiryo" panose="020B0604030504040204" pitchFamily="34" charset="-128"/>
              </a:rPr>
              <a:t>カ月に一度変更する。</a:t>
            </a:r>
            <a:endParaRPr lang="en-US" altLang="ja-JP" sz="1200" dirty="0">
              <a:solidFill>
                <a:schemeClr val="bg1"/>
              </a:solidFill>
              <a:latin typeface="Meiryo" panose="020B0604030504040204" pitchFamily="34" charset="-128"/>
              <a:ea typeface="Meiryo" panose="020B0604030504040204" pitchFamily="34" charset="-128"/>
            </a:endParaRPr>
          </a:p>
          <a:p>
            <a:r>
              <a:rPr lang="en-US" altLang="ja-JP" b="1" dirty="0">
                <a:solidFill>
                  <a:schemeClr val="bg1"/>
                </a:solidFill>
                <a:latin typeface="Meiryo" panose="020B0604030504040204" pitchFamily="34" charset="-128"/>
                <a:ea typeface="Meiryo" panose="020B0604030504040204" pitchFamily="34" charset="-128"/>
              </a:rPr>
              <a:t>3. </a:t>
            </a:r>
            <a:r>
              <a:rPr lang="ja-JP" altLang="en-US" b="1">
                <a:solidFill>
                  <a:schemeClr val="bg1"/>
                </a:solidFill>
                <a:latin typeface="Meiryo" panose="020B0604030504040204" pitchFamily="34" charset="-128"/>
                <a:ea typeface="Meiryo" panose="020B0604030504040204" pitchFamily="34" charset="-128"/>
              </a:rPr>
              <a:t>一度使ったパスワードは使わない</a:t>
            </a:r>
            <a:endParaRPr lang="en-US" altLang="ja-JP" b="1" dirty="0">
              <a:solidFill>
                <a:schemeClr val="bg1"/>
              </a:solidFill>
              <a:latin typeface="Meiryo" panose="020B0604030504040204" pitchFamily="34" charset="-128"/>
              <a:ea typeface="Meiryo" panose="020B0604030504040204" pitchFamily="34" charset="-128"/>
            </a:endParaRPr>
          </a:p>
          <a:p>
            <a:pPr marL="742950" lvl="1" indent="-285750">
              <a:buFont typeface="Wingdings" pitchFamily="2" charset="2"/>
              <a:buChar char="ü"/>
            </a:pPr>
            <a:r>
              <a:rPr lang="ja-JP" altLang="en-US" sz="1200">
                <a:solidFill>
                  <a:schemeClr val="bg1"/>
                </a:solidFill>
                <a:latin typeface="Meiryo" panose="020B0604030504040204" pitchFamily="34" charset="-128"/>
                <a:ea typeface="Meiryo" panose="020B0604030504040204" pitchFamily="34" charset="-128"/>
              </a:rPr>
              <a:t>過去</a:t>
            </a:r>
            <a:r>
              <a:rPr lang="en-US" altLang="ja-JP" sz="1200" dirty="0">
                <a:solidFill>
                  <a:schemeClr val="bg1"/>
                </a:solidFill>
                <a:latin typeface="Meiryo" panose="020B0604030504040204" pitchFamily="34" charset="-128"/>
                <a:ea typeface="Meiryo" panose="020B0604030504040204" pitchFamily="34" charset="-128"/>
              </a:rPr>
              <a:t>3</a:t>
            </a:r>
            <a:r>
              <a:rPr lang="ja-JP" altLang="en-US" sz="1200">
                <a:solidFill>
                  <a:schemeClr val="bg1"/>
                </a:solidFill>
                <a:latin typeface="Meiryo" panose="020B0604030504040204" pitchFamily="34" charset="-128"/>
                <a:ea typeface="Meiryo" panose="020B0604030504040204" pitchFamily="34" charset="-128"/>
              </a:rPr>
              <a:t>回までに使ったパスワードは使えない。</a:t>
            </a:r>
            <a:endParaRPr lang="en-US" altLang="ja-JP" sz="1200" dirty="0">
              <a:solidFill>
                <a:schemeClr val="bg1"/>
              </a:solidFill>
              <a:latin typeface="Meiryo" panose="020B0604030504040204" pitchFamily="34" charset="-128"/>
              <a:ea typeface="Meiryo" panose="020B0604030504040204" pitchFamily="34" charset="-128"/>
            </a:endParaRPr>
          </a:p>
          <a:p>
            <a:pPr marL="742950" lvl="1" indent="-285750">
              <a:buFont typeface="Wingdings" pitchFamily="2" charset="2"/>
              <a:buChar char="ü"/>
            </a:pPr>
            <a:r>
              <a:rPr lang="ja-JP" altLang="en-US" sz="1200">
                <a:solidFill>
                  <a:schemeClr val="bg1"/>
                </a:solidFill>
                <a:latin typeface="Meiryo" panose="020B0604030504040204" pitchFamily="34" charset="-128"/>
                <a:ea typeface="Meiryo" panose="020B0604030504040204" pitchFamily="34" charset="-128"/>
              </a:rPr>
              <a:t>一度使ったパスワードは二度と使えない。</a:t>
            </a:r>
          </a:p>
        </p:txBody>
      </p:sp>
      <p:sp>
        <p:nvSpPr>
          <p:cNvPr id="56" name="正方形/長方形 55">
            <a:extLst>
              <a:ext uri="{FF2B5EF4-FFF2-40B4-BE49-F238E27FC236}">
                <a16:creationId xmlns:a16="http://schemas.microsoft.com/office/drawing/2014/main" id="{95A030FB-66A1-96AA-1418-C6C848F04DA8}"/>
              </a:ext>
            </a:extLst>
          </p:cNvPr>
          <p:cNvSpPr/>
          <p:nvPr/>
        </p:nvSpPr>
        <p:spPr>
          <a:xfrm>
            <a:off x="228600" y="6114440"/>
            <a:ext cx="8686800" cy="400110"/>
          </a:xfrm>
          <a:prstGeom prst="rect">
            <a:avLst/>
          </a:prstGeom>
        </p:spPr>
        <p:txBody>
          <a:bodyPr wrap="square">
            <a:spAutoFit/>
          </a:bodyPr>
          <a:lstStyle/>
          <a:p>
            <a:pPr algn="ctr"/>
            <a:r>
              <a:rPr lang="ja-JP" altLang="en-US" sz="2000" b="1">
                <a:solidFill>
                  <a:schemeClr val="accent6">
                    <a:lumMod val="75000"/>
                  </a:schemeClr>
                </a:solidFill>
                <a:latin typeface="Meiryo" panose="020B0604030504040204" pitchFamily="34" charset="-128"/>
                <a:ea typeface="Meiryo" panose="020B0604030504040204" pitchFamily="34" charset="-128"/>
              </a:rPr>
              <a:t>「複雑なパスワード」と「定期的なパスワード変更」は意味がない</a:t>
            </a:r>
          </a:p>
        </p:txBody>
      </p:sp>
      <p:sp>
        <p:nvSpPr>
          <p:cNvPr id="57" name="正方形/長方形 56">
            <a:extLst>
              <a:ext uri="{FF2B5EF4-FFF2-40B4-BE49-F238E27FC236}">
                <a16:creationId xmlns:a16="http://schemas.microsoft.com/office/drawing/2014/main" id="{B0F25761-BFF3-B5CA-25CE-95BFD43535A4}"/>
              </a:ext>
            </a:extLst>
          </p:cNvPr>
          <p:cNvSpPr/>
          <p:nvPr/>
        </p:nvSpPr>
        <p:spPr>
          <a:xfrm>
            <a:off x="4621470" y="3792401"/>
            <a:ext cx="3996056" cy="2134871"/>
          </a:xfrm>
          <a:prstGeom prst="rect">
            <a:avLst/>
          </a:prstGeom>
          <a:solidFill>
            <a:schemeClr val="accent3">
              <a:lumMod val="75000"/>
            </a:schemeClr>
          </a:solidFill>
        </p:spPr>
        <p:txBody>
          <a:bodyPr wrap="square" anchor="ctr" anchorCtr="0">
            <a:noAutofit/>
          </a:bodyPr>
          <a:lstStyle/>
          <a:p>
            <a:r>
              <a:rPr lang="en-US" altLang="ja-JP" b="1" dirty="0">
                <a:solidFill>
                  <a:schemeClr val="bg1"/>
                </a:solidFill>
                <a:latin typeface="Meiryo" panose="020B0604030504040204" pitchFamily="34" charset="-128"/>
                <a:ea typeface="Meiryo" panose="020B0604030504040204" pitchFamily="34" charset="-128"/>
              </a:rPr>
              <a:t>ID/</a:t>
            </a:r>
            <a:r>
              <a:rPr lang="ja-JP" altLang="en-US" b="1">
                <a:solidFill>
                  <a:schemeClr val="bg1"/>
                </a:solidFill>
                <a:latin typeface="Meiryo" panose="020B0604030504040204" pitchFamily="34" charset="-128"/>
                <a:ea typeface="Meiryo" panose="020B0604030504040204" pitchFamily="34" charset="-128"/>
              </a:rPr>
              <a:t>パスワードが簡単にる</a:t>
            </a:r>
            <a:endParaRPr lang="en-US" altLang="ja-JP" b="1" dirty="0">
              <a:solidFill>
                <a:schemeClr val="bg1"/>
              </a:solidFill>
              <a:latin typeface="Meiryo" panose="020B0604030504040204" pitchFamily="34" charset="-128"/>
              <a:ea typeface="Meiryo" panose="020B0604030504040204" pitchFamily="34" charset="-128"/>
            </a:endParaRPr>
          </a:p>
          <a:p>
            <a:r>
              <a:rPr lang="ja-JP" altLang="en-US" sz="1400">
                <a:solidFill>
                  <a:schemeClr val="bg1"/>
                </a:solidFill>
                <a:latin typeface="Meiryo" panose="020B0604030504040204" pitchFamily="34" charset="-128"/>
                <a:ea typeface="Meiryo" panose="020B0604030504040204" pitchFamily="34" charset="-128"/>
              </a:rPr>
              <a:t>人間の記憶力に依存しまた再利用が可能なため</a:t>
            </a:r>
            <a:endParaRPr lang="en-US" altLang="ja-JP" sz="1400" dirty="0">
              <a:solidFill>
                <a:schemeClr val="bg1"/>
              </a:solidFill>
              <a:latin typeface="Meiryo" panose="020B0604030504040204" pitchFamily="34" charset="-128"/>
              <a:ea typeface="Meiryo" panose="020B0604030504040204" pitchFamily="34" charset="-128"/>
            </a:endParaRPr>
          </a:p>
          <a:p>
            <a:pPr marL="171450" indent="-171450">
              <a:buFont typeface="Wingdings" pitchFamily="2" charset="2"/>
              <a:buChar char="l"/>
            </a:pPr>
            <a:r>
              <a:rPr lang="ja-JP" altLang="en-US" sz="1200">
                <a:solidFill>
                  <a:schemeClr val="bg1"/>
                </a:solidFill>
                <a:latin typeface="Meiryo" panose="020B0604030504040204" pitchFamily="34" charset="-128"/>
                <a:ea typeface="Meiryo" panose="020B0604030504040204" pitchFamily="34" charset="-128"/>
              </a:rPr>
              <a:t>一人当たり平均</a:t>
            </a:r>
            <a:r>
              <a:rPr lang="en-US" altLang="ja-JP" sz="1200" dirty="0">
                <a:solidFill>
                  <a:schemeClr val="bg1"/>
                </a:solidFill>
                <a:latin typeface="Meiryo" panose="020B0604030504040204" pitchFamily="34" charset="-128"/>
                <a:ea typeface="Meiryo" panose="020B0604030504040204" pitchFamily="34" charset="-128"/>
              </a:rPr>
              <a:t>27</a:t>
            </a:r>
            <a:r>
              <a:rPr lang="ja-JP" altLang="en-US" sz="1200">
                <a:solidFill>
                  <a:schemeClr val="bg1"/>
                </a:solidFill>
                <a:latin typeface="Meiryo" panose="020B0604030504040204" pitchFamily="34" charset="-128"/>
                <a:ea typeface="Meiryo" panose="020B0604030504040204" pitchFamily="34" charset="-128"/>
              </a:rPr>
              <a:t>個のオンラインアカウントを保持している</a:t>
            </a:r>
            <a:endParaRPr lang="en-US" altLang="ja-JP" sz="1200" dirty="0">
              <a:solidFill>
                <a:schemeClr val="bg1"/>
              </a:solidFill>
              <a:latin typeface="Meiryo" panose="020B0604030504040204" pitchFamily="34" charset="-128"/>
              <a:ea typeface="Meiryo" panose="020B0604030504040204" pitchFamily="34" charset="-128"/>
            </a:endParaRPr>
          </a:p>
          <a:p>
            <a:pPr marL="171450" indent="-171450">
              <a:buFont typeface="Wingdings" pitchFamily="2" charset="2"/>
              <a:buChar char="l"/>
            </a:pPr>
            <a:r>
              <a:rPr lang="ja-JP" altLang="en-US" sz="1200">
                <a:solidFill>
                  <a:schemeClr val="bg1"/>
                </a:solidFill>
                <a:latin typeface="Meiryo" panose="020B0604030504040204" pitchFamily="34" charset="-128"/>
                <a:ea typeface="Meiryo" panose="020B0604030504040204" pitchFamily="34" charset="-128"/>
              </a:rPr>
              <a:t>それぞれのアカウントのパスワードを複雑化し、全てのアカウントに紐づいているパスワードを違うもので設定し、覚えておくということができない。</a:t>
            </a:r>
          </a:p>
          <a:p>
            <a:pPr marL="171450" indent="-171450">
              <a:buFont typeface="Wingdings" pitchFamily="2" charset="2"/>
              <a:buChar char="l"/>
            </a:pPr>
            <a:r>
              <a:rPr lang="ja-JP" altLang="en-US" sz="1200">
                <a:solidFill>
                  <a:schemeClr val="bg1"/>
                </a:solidFill>
                <a:latin typeface="Meiryo" panose="020B0604030504040204" pitchFamily="34" charset="-128"/>
                <a:ea typeface="Meiryo" panose="020B0604030504040204" pitchFamily="34" charset="-128"/>
              </a:rPr>
              <a:t>毎日アクセスするために、「覚えやすい簡単なパスワードにする」「同じパスワードを使い回す」「メモを書いておく」</a:t>
            </a:r>
          </a:p>
        </p:txBody>
      </p:sp>
      <p:grpSp>
        <p:nvGrpSpPr>
          <p:cNvPr id="58" name="Group 1">
            <a:extLst>
              <a:ext uri="{FF2B5EF4-FFF2-40B4-BE49-F238E27FC236}">
                <a16:creationId xmlns:a16="http://schemas.microsoft.com/office/drawing/2014/main" id="{A89955EE-8C9E-851D-1BE2-0032DC313F1C}"/>
              </a:ext>
            </a:extLst>
          </p:cNvPr>
          <p:cNvGrpSpPr/>
          <p:nvPr/>
        </p:nvGrpSpPr>
        <p:grpSpPr>
          <a:xfrm>
            <a:off x="6736860" y="2117193"/>
            <a:ext cx="510664" cy="534583"/>
            <a:chOff x="4651296" y="3080865"/>
            <a:chExt cx="1671455" cy="1839672"/>
          </a:xfrm>
          <a:solidFill>
            <a:srgbClr val="FF0000"/>
          </a:solidFill>
          <a:effectLst>
            <a:outerShdw blurRad="50800" dist="38100" dir="2700000" algn="tl" rotWithShape="0">
              <a:prstClr val="black">
                <a:alpha val="40000"/>
              </a:prstClr>
            </a:outerShdw>
          </a:effectLst>
        </p:grpSpPr>
        <p:sp>
          <p:nvSpPr>
            <p:cNvPr id="59" name="Freeform 77">
              <a:extLst>
                <a:ext uri="{FF2B5EF4-FFF2-40B4-BE49-F238E27FC236}">
                  <a16:creationId xmlns:a16="http://schemas.microsoft.com/office/drawing/2014/main" id="{59DDF2A5-2AA9-4F5E-8AEA-F1ABE88CAC7E}"/>
                </a:ext>
              </a:extLst>
            </p:cNvPr>
            <p:cNvSpPr>
              <a:spLocks noEditPoints="1"/>
            </p:cNvSpPr>
            <p:nvPr/>
          </p:nvSpPr>
          <p:spPr bwMode="auto">
            <a:xfrm>
              <a:off x="4651296" y="3080865"/>
              <a:ext cx="1671455" cy="1725637"/>
            </a:xfrm>
            <a:custGeom>
              <a:avLst/>
              <a:gdLst>
                <a:gd name="T0" fmla="*/ 1959 w 5306"/>
                <a:gd name="T1" fmla="*/ 1727 h 5478"/>
                <a:gd name="T2" fmla="*/ 2029 w 5306"/>
                <a:gd name="T3" fmla="*/ 1881 h 5478"/>
                <a:gd name="T4" fmla="*/ 2386 w 5306"/>
                <a:gd name="T5" fmla="*/ 1924 h 5478"/>
                <a:gd name="T6" fmla="*/ 2503 w 5306"/>
                <a:gd name="T7" fmla="*/ 1851 h 5478"/>
                <a:gd name="T8" fmla="*/ 2551 w 5306"/>
                <a:gd name="T9" fmla="*/ 1677 h 5478"/>
                <a:gd name="T10" fmla="*/ 2753 w 5306"/>
                <a:gd name="T11" fmla="*/ 1814 h 5478"/>
                <a:gd name="T12" fmla="*/ 2856 w 5306"/>
                <a:gd name="T13" fmla="*/ 1918 h 5478"/>
                <a:gd name="T14" fmla="*/ 3220 w 5306"/>
                <a:gd name="T15" fmla="*/ 1904 h 5478"/>
                <a:gd name="T16" fmla="*/ 3307 w 5306"/>
                <a:gd name="T17" fmla="*/ 1773 h 5478"/>
                <a:gd name="T18" fmla="*/ 3306 w 5306"/>
                <a:gd name="T19" fmla="*/ 1576 h 5478"/>
                <a:gd name="T20" fmla="*/ 2870 w 5306"/>
                <a:gd name="T21" fmla="*/ 11 h 5478"/>
                <a:gd name="T22" fmla="*/ 3313 w 5306"/>
                <a:gd name="T23" fmla="*/ 124 h 5478"/>
                <a:gd name="T24" fmla="*/ 3409 w 5306"/>
                <a:gd name="T25" fmla="*/ 240 h 5478"/>
                <a:gd name="T26" fmla="*/ 3522 w 5306"/>
                <a:gd name="T27" fmla="*/ 563 h 5478"/>
                <a:gd name="T28" fmla="*/ 3595 w 5306"/>
                <a:gd name="T29" fmla="*/ 745 h 5478"/>
                <a:gd name="T30" fmla="*/ 3801 w 5306"/>
                <a:gd name="T31" fmla="*/ 804 h 5478"/>
                <a:gd name="T32" fmla="*/ 4251 w 5306"/>
                <a:gd name="T33" fmla="*/ 928 h 5478"/>
                <a:gd name="T34" fmla="*/ 4391 w 5306"/>
                <a:gd name="T35" fmla="*/ 1049 h 5478"/>
                <a:gd name="T36" fmla="*/ 4416 w 5306"/>
                <a:gd name="T37" fmla="*/ 1210 h 5478"/>
                <a:gd name="T38" fmla="*/ 4316 w 5306"/>
                <a:gd name="T39" fmla="*/ 1365 h 5478"/>
                <a:gd name="T40" fmla="*/ 3986 w 5306"/>
                <a:gd name="T41" fmla="*/ 1576 h 5478"/>
                <a:gd name="T42" fmla="*/ 3702 w 5306"/>
                <a:gd name="T43" fmla="*/ 1684 h 5478"/>
                <a:gd name="T44" fmla="*/ 3574 w 5306"/>
                <a:gd name="T45" fmla="*/ 1812 h 5478"/>
                <a:gd name="T46" fmla="*/ 3565 w 5306"/>
                <a:gd name="T47" fmla="*/ 1966 h 5478"/>
                <a:gd name="T48" fmla="*/ 4076 w 5306"/>
                <a:gd name="T49" fmla="*/ 2552 h 5478"/>
                <a:gd name="T50" fmla="*/ 4338 w 5306"/>
                <a:gd name="T51" fmla="*/ 2658 h 5478"/>
                <a:gd name="T52" fmla="*/ 4521 w 5306"/>
                <a:gd name="T53" fmla="*/ 2877 h 5478"/>
                <a:gd name="T54" fmla="*/ 5302 w 5306"/>
                <a:gd name="T55" fmla="*/ 4564 h 5478"/>
                <a:gd name="T56" fmla="*/ 5263 w 5306"/>
                <a:gd name="T57" fmla="*/ 4839 h 5478"/>
                <a:gd name="T58" fmla="*/ 5101 w 5306"/>
                <a:gd name="T59" fmla="*/ 5066 h 5478"/>
                <a:gd name="T60" fmla="*/ 4103 w 5306"/>
                <a:gd name="T61" fmla="*/ 5478 h 5478"/>
                <a:gd name="T62" fmla="*/ 4066 w 5306"/>
                <a:gd name="T63" fmla="*/ 3947 h 5478"/>
                <a:gd name="T64" fmla="*/ 3936 w 5306"/>
                <a:gd name="T65" fmla="*/ 3884 h 5478"/>
                <a:gd name="T66" fmla="*/ 1265 w 5306"/>
                <a:gd name="T67" fmla="*/ 3920 h 5478"/>
                <a:gd name="T68" fmla="*/ 1203 w 5306"/>
                <a:gd name="T69" fmla="*/ 4051 h 5478"/>
                <a:gd name="T70" fmla="*/ 260 w 5306"/>
                <a:gd name="T71" fmla="*/ 5109 h 5478"/>
                <a:gd name="T72" fmla="*/ 73 w 5306"/>
                <a:gd name="T73" fmla="*/ 4903 h 5478"/>
                <a:gd name="T74" fmla="*/ 0 w 5306"/>
                <a:gd name="T75" fmla="*/ 4633 h 5478"/>
                <a:gd name="T76" fmla="*/ 61 w 5306"/>
                <a:gd name="T77" fmla="*/ 4362 h 5478"/>
                <a:gd name="T78" fmla="*/ 908 w 5306"/>
                <a:gd name="T79" fmla="*/ 2708 h 5478"/>
                <a:gd name="T80" fmla="*/ 1142 w 5306"/>
                <a:gd name="T81" fmla="*/ 2571 h 5478"/>
                <a:gd name="T82" fmla="*/ 1348 w 5306"/>
                <a:gd name="T83" fmla="*/ 2502 h 5478"/>
                <a:gd name="T84" fmla="*/ 1766 w 5306"/>
                <a:gd name="T85" fmla="*/ 1959 h 5478"/>
                <a:gd name="T86" fmla="*/ 1696 w 5306"/>
                <a:gd name="T87" fmla="*/ 1757 h 5478"/>
                <a:gd name="T88" fmla="*/ 1501 w 5306"/>
                <a:gd name="T89" fmla="*/ 1645 h 5478"/>
                <a:gd name="T90" fmla="*/ 1091 w 5306"/>
                <a:gd name="T91" fmla="*/ 1446 h 5478"/>
                <a:gd name="T92" fmla="*/ 904 w 5306"/>
                <a:gd name="T93" fmla="*/ 1258 h 5478"/>
                <a:gd name="T94" fmla="*/ 899 w 5306"/>
                <a:gd name="T95" fmla="*/ 1084 h 5478"/>
                <a:gd name="T96" fmla="*/ 1022 w 5306"/>
                <a:gd name="T97" fmla="*/ 942 h 5478"/>
                <a:gd name="T98" fmla="*/ 1402 w 5306"/>
                <a:gd name="T99" fmla="*/ 823 h 5478"/>
                <a:gd name="T100" fmla="*/ 1689 w 5306"/>
                <a:gd name="T101" fmla="*/ 759 h 5478"/>
                <a:gd name="T102" fmla="*/ 1755 w 5306"/>
                <a:gd name="T103" fmla="*/ 665 h 5478"/>
                <a:gd name="T104" fmla="*/ 1872 w 5306"/>
                <a:gd name="T105" fmla="*/ 286 h 5478"/>
                <a:gd name="T106" fmla="*/ 1959 w 5306"/>
                <a:gd name="T107" fmla="*/ 137 h 5478"/>
                <a:gd name="T108" fmla="*/ 2316 w 5306"/>
                <a:gd name="T109" fmla="*/ 28 h 5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06" h="5478">
                  <a:moveTo>
                    <a:pt x="1970" y="1576"/>
                  </a:moveTo>
                  <a:lnTo>
                    <a:pt x="1959" y="1624"/>
                  </a:lnTo>
                  <a:lnTo>
                    <a:pt x="1956" y="1677"/>
                  </a:lnTo>
                  <a:lnTo>
                    <a:pt x="1959" y="1727"/>
                  </a:lnTo>
                  <a:lnTo>
                    <a:pt x="1968" y="1773"/>
                  </a:lnTo>
                  <a:lnTo>
                    <a:pt x="1984" y="1814"/>
                  </a:lnTo>
                  <a:lnTo>
                    <a:pt x="2004" y="1851"/>
                  </a:lnTo>
                  <a:lnTo>
                    <a:pt x="2029" y="1881"/>
                  </a:lnTo>
                  <a:lnTo>
                    <a:pt x="2057" y="1904"/>
                  </a:lnTo>
                  <a:lnTo>
                    <a:pt x="2087" y="1918"/>
                  </a:lnTo>
                  <a:lnTo>
                    <a:pt x="2121" y="1924"/>
                  </a:lnTo>
                  <a:lnTo>
                    <a:pt x="2386" y="1924"/>
                  </a:lnTo>
                  <a:lnTo>
                    <a:pt x="2419" y="1918"/>
                  </a:lnTo>
                  <a:lnTo>
                    <a:pt x="2450" y="1904"/>
                  </a:lnTo>
                  <a:lnTo>
                    <a:pt x="2478" y="1881"/>
                  </a:lnTo>
                  <a:lnTo>
                    <a:pt x="2503" y="1851"/>
                  </a:lnTo>
                  <a:lnTo>
                    <a:pt x="2522" y="1814"/>
                  </a:lnTo>
                  <a:lnTo>
                    <a:pt x="2538" y="1773"/>
                  </a:lnTo>
                  <a:lnTo>
                    <a:pt x="2547" y="1727"/>
                  </a:lnTo>
                  <a:lnTo>
                    <a:pt x="2551" y="1677"/>
                  </a:lnTo>
                  <a:lnTo>
                    <a:pt x="2725" y="1677"/>
                  </a:lnTo>
                  <a:lnTo>
                    <a:pt x="2728" y="1727"/>
                  </a:lnTo>
                  <a:lnTo>
                    <a:pt x="2737" y="1773"/>
                  </a:lnTo>
                  <a:lnTo>
                    <a:pt x="2753" y="1814"/>
                  </a:lnTo>
                  <a:lnTo>
                    <a:pt x="2773" y="1851"/>
                  </a:lnTo>
                  <a:lnTo>
                    <a:pt x="2798" y="1881"/>
                  </a:lnTo>
                  <a:lnTo>
                    <a:pt x="2826" y="1904"/>
                  </a:lnTo>
                  <a:lnTo>
                    <a:pt x="2856" y="1918"/>
                  </a:lnTo>
                  <a:lnTo>
                    <a:pt x="2890" y="1924"/>
                  </a:lnTo>
                  <a:lnTo>
                    <a:pt x="3155" y="1924"/>
                  </a:lnTo>
                  <a:lnTo>
                    <a:pt x="3188" y="1918"/>
                  </a:lnTo>
                  <a:lnTo>
                    <a:pt x="3220" y="1904"/>
                  </a:lnTo>
                  <a:lnTo>
                    <a:pt x="3247" y="1881"/>
                  </a:lnTo>
                  <a:lnTo>
                    <a:pt x="3272" y="1851"/>
                  </a:lnTo>
                  <a:lnTo>
                    <a:pt x="3291" y="1814"/>
                  </a:lnTo>
                  <a:lnTo>
                    <a:pt x="3307" y="1773"/>
                  </a:lnTo>
                  <a:lnTo>
                    <a:pt x="3316" y="1727"/>
                  </a:lnTo>
                  <a:lnTo>
                    <a:pt x="3320" y="1677"/>
                  </a:lnTo>
                  <a:lnTo>
                    <a:pt x="3316" y="1624"/>
                  </a:lnTo>
                  <a:lnTo>
                    <a:pt x="3306" y="1576"/>
                  </a:lnTo>
                  <a:lnTo>
                    <a:pt x="1970" y="1576"/>
                  </a:lnTo>
                  <a:close/>
                  <a:moveTo>
                    <a:pt x="2593" y="0"/>
                  </a:moveTo>
                  <a:lnTo>
                    <a:pt x="2732" y="0"/>
                  </a:lnTo>
                  <a:lnTo>
                    <a:pt x="2870" y="11"/>
                  </a:lnTo>
                  <a:lnTo>
                    <a:pt x="3009" y="32"/>
                  </a:lnTo>
                  <a:lnTo>
                    <a:pt x="3146" y="66"/>
                  </a:lnTo>
                  <a:lnTo>
                    <a:pt x="3283" y="108"/>
                  </a:lnTo>
                  <a:lnTo>
                    <a:pt x="3313" y="124"/>
                  </a:lnTo>
                  <a:lnTo>
                    <a:pt x="3339" y="147"/>
                  </a:lnTo>
                  <a:lnTo>
                    <a:pt x="3366" y="174"/>
                  </a:lnTo>
                  <a:lnTo>
                    <a:pt x="3389" y="206"/>
                  </a:lnTo>
                  <a:lnTo>
                    <a:pt x="3409" y="240"/>
                  </a:lnTo>
                  <a:lnTo>
                    <a:pt x="3425" y="271"/>
                  </a:lnTo>
                  <a:lnTo>
                    <a:pt x="3460" y="367"/>
                  </a:lnTo>
                  <a:lnTo>
                    <a:pt x="3494" y="465"/>
                  </a:lnTo>
                  <a:lnTo>
                    <a:pt x="3522" y="563"/>
                  </a:lnTo>
                  <a:lnTo>
                    <a:pt x="3547" y="662"/>
                  </a:lnTo>
                  <a:lnTo>
                    <a:pt x="3560" y="697"/>
                  </a:lnTo>
                  <a:lnTo>
                    <a:pt x="3576" y="726"/>
                  </a:lnTo>
                  <a:lnTo>
                    <a:pt x="3595" y="745"/>
                  </a:lnTo>
                  <a:lnTo>
                    <a:pt x="3620" y="759"/>
                  </a:lnTo>
                  <a:lnTo>
                    <a:pt x="3650" y="772"/>
                  </a:lnTo>
                  <a:lnTo>
                    <a:pt x="3686" y="779"/>
                  </a:lnTo>
                  <a:lnTo>
                    <a:pt x="3801" y="804"/>
                  </a:lnTo>
                  <a:lnTo>
                    <a:pt x="3915" y="829"/>
                  </a:lnTo>
                  <a:lnTo>
                    <a:pt x="4030" y="855"/>
                  </a:lnTo>
                  <a:lnTo>
                    <a:pt x="4142" y="889"/>
                  </a:lnTo>
                  <a:lnTo>
                    <a:pt x="4251" y="928"/>
                  </a:lnTo>
                  <a:lnTo>
                    <a:pt x="4297" y="951"/>
                  </a:lnTo>
                  <a:lnTo>
                    <a:pt x="4336" y="980"/>
                  </a:lnTo>
                  <a:lnTo>
                    <a:pt x="4366" y="1013"/>
                  </a:lnTo>
                  <a:lnTo>
                    <a:pt x="4391" y="1049"/>
                  </a:lnTo>
                  <a:lnTo>
                    <a:pt x="4409" y="1088"/>
                  </a:lnTo>
                  <a:lnTo>
                    <a:pt x="4419" y="1127"/>
                  </a:lnTo>
                  <a:lnTo>
                    <a:pt x="4421" y="1169"/>
                  </a:lnTo>
                  <a:lnTo>
                    <a:pt x="4416" y="1210"/>
                  </a:lnTo>
                  <a:lnTo>
                    <a:pt x="4403" y="1253"/>
                  </a:lnTo>
                  <a:lnTo>
                    <a:pt x="4382" y="1292"/>
                  </a:lnTo>
                  <a:lnTo>
                    <a:pt x="4354" y="1331"/>
                  </a:lnTo>
                  <a:lnTo>
                    <a:pt x="4316" y="1365"/>
                  </a:lnTo>
                  <a:lnTo>
                    <a:pt x="4238" y="1425"/>
                  </a:lnTo>
                  <a:lnTo>
                    <a:pt x="4158" y="1480"/>
                  </a:lnTo>
                  <a:lnTo>
                    <a:pt x="4073" y="1530"/>
                  </a:lnTo>
                  <a:lnTo>
                    <a:pt x="3986" y="1576"/>
                  </a:lnTo>
                  <a:lnTo>
                    <a:pt x="3897" y="1613"/>
                  </a:lnTo>
                  <a:lnTo>
                    <a:pt x="3807" y="1643"/>
                  </a:lnTo>
                  <a:lnTo>
                    <a:pt x="3750" y="1661"/>
                  </a:lnTo>
                  <a:lnTo>
                    <a:pt x="3702" y="1684"/>
                  </a:lnTo>
                  <a:lnTo>
                    <a:pt x="3661" y="1709"/>
                  </a:lnTo>
                  <a:lnTo>
                    <a:pt x="3625" y="1739"/>
                  </a:lnTo>
                  <a:lnTo>
                    <a:pt x="3597" y="1773"/>
                  </a:lnTo>
                  <a:lnTo>
                    <a:pt x="3574" y="1812"/>
                  </a:lnTo>
                  <a:lnTo>
                    <a:pt x="3556" y="1854"/>
                  </a:lnTo>
                  <a:lnTo>
                    <a:pt x="3544" y="1902"/>
                  </a:lnTo>
                  <a:lnTo>
                    <a:pt x="3535" y="1957"/>
                  </a:lnTo>
                  <a:lnTo>
                    <a:pt x="3565" y="1966"/>
                  </a:lnTo>
                  <a:lnTo>
                    <a:pt x="3826" y="1966"/>
                  </a:lnTo>
                  <a:lnTo>
                    <a:pt x="3826" y="2428"/>
                  </a:lnTo>
                  <a:lnTo>
                    <a:pt x="4004" y="2545"/>
                  </a:lnTo>
                  <a:lnTo>
                    <a:pt x="4076" y="2552"/>
                  </a:lnTo>
                  <a:lnTo>
                    <a:pt x="4148" y="2566"/>
                  </a:lnTo>
                  <a:lnTo>
                    <a:pt x="4215" y="2589"/>
                  </a:lnTo>
                  <a:lnTo>
                    <a:pt x="4279" y="2621"/>
                  </a:lnTo>
                  <a:lnTo>
                    <a:pt x="4338" y="2658"/>
                  </a:lnTo>
                  <a:lnTo>
                    <a:pt x="4393" y="2704"/>
                  </a:lnTo>
                  <a:lnTo>
                    <a:pt x="4442" y="2756"/>
                  </a:lnTo>
                  <a:lnTo>
                    <a:pt x="4485" y="2813"/>
                  </a:lnTo>
                  <a:lnTo>
                    <a:pt x="4521" y="2877"/>
                  </a:lnTo>
                  <a:lnTo>
                    <a:pt x="5245" y="4362"/>
                  </a:lnTo>
                  <a:lnTo>
                    <a:pt x="5272" y="4427"/>
                  </a:lnTo>
                  <a:lnTo>
                    <a:pt x="5291" y="4495"/>
                  </a:lnTo>
                  <a:lnTo>
                    <a:pt x="5302" y="4564"/>
                  </a:lnTo>
                  <a:lnTo>
                    <a:pt x="5306" y="4633"/>
                  </a:lnTo>
                  <a:lnTo>
                    <a:pt x="5298" y="4703"/>
                  </a:lnTo>
                  <a:lnTo>
                    <a:pt x="5286" y="4772"/>
                  </a:lnTo>
                  <a:lnTo>
                    <a:pt x="5263" y="4839"/>
                  </a:lnTo>
                  <a:lnTo>
                    <a:pt x="5233" y="4903"/>
                  </a:lnTo>
                  <a:lnTo>
                    <a:pt x="5195" y="4963"/>
                  </a:lnTo>
                  <a:lnTo>
                    <a:pt x="5151" y="5018"/>
                  </a:lnTo>
                  <a:lnTo>
                    <a:pt x="5101" y="5066"/>
                  </a:lnTo>
                  <a:lnTo>
                    <a:pt x="5044" y="5109"/>
                  </a:lnTo>
                  <a:lnTo>
                    <a:pt x="4984" y="5144"/>
                  </a:lnTo>
                  <a:lnTo>
                    <a:pt x="4920" y="5175"/>
                  </a:lnTo>
                  <a:lnTo>
                    <a:pt x="4103" y="5478"/>
                  </a:lnTo>
                  <a:lnTo>
                    <a:pt x="4103" y="4051"/>
                  </a:lnTo>
                  <a:lnTo>
                    <a:pt x="4100" y="4012"/>
                  </a:lnTo>
                  <a:lnTo>
                    <a:pt x="4085" y="3977"/>
                  </a:lnTo>
                  <a:lnTo>
                    <a:pt x="4066" y="3947"/>
                  </a:lnTo>
                  <a:lnTo>
                    <a:pt x="4041" y="3920"/>
                  </a:lnTo>
                  <a:lnTo>
                    <a:pt x="4009" y="3900"/>
                  </a:lnTo>
                  <a:lnTo>
                    <a:pt x="3973" y="3888"/>
                  </a:lnTo>
                  <a:lnTo>
                    <a:pt x="3936" y="3884"/>
                  </a:lnTo>
                  <a:lnTo>
                    <a:pt x="1370" y="3884"/>
                  </a:lnTo>
                  <a:lnTo>
                    <a:pt x="1332" y="3888"/>
                  </a:lnTo>
                  <a:lnTo>
                    <a:pt x="1297" y="3900"/>
                  </a:lnTo>
                  <a:lnTo>
                    <a:pt x="1265" y="3920"/>
                  </a:lnTo>
                  <a:lnTo>
                    <a:pt x="1240" y="3947"/>
                  </a:lnTo>
                  <a:lnTo>
                    <a:pt x="1220" y="3977"/>
                  </a:lnTo>
                  <a:lnTo>
                    <a:pt x="1206" y="4012"/>
                  </a:lnTo>
                  <a:lnTo>
                    <a:pt x="1203" y="4051"/>
                  </a:lnTo>
                  <a:lnTo>
                    <a:pt x="1203" y="5478"/>
                  </a:lnTo>
                  <a:lnTo>
                    <a:pt x="386" y="5175"/>
                  </a:lnTo>
                  <a:lnTo>
                    <a:pt x="322" y="5144"/>
                  </a:lnTo>
                  <a:lnTo>
                    <a:pt x="260" y="5109"/>
                  </a:lnTo>
                  <a:lnTo>
                    <a:pt x="204" y="5066"/>
                  </a:lnTo>
                  <a:lnTo>
                    <a:pt x="155" y="5018"/>
                  </a:lnTo>
                  <a:lnTo>
                    <a:pt x="110" y="4963"/>
                  </a:lnTo>
                  <a:lnTo>
                    <a:pt x="73" y="4903"/>
                  </a:lnTo>
                  <a:lnTo>
                    <a:pt x="43" y="4839"/>
                  </a:lnTo>
                  <a:lnTo>
                    <a:pt x="20" y="4772"/>
                  </a:lnTo>
                  <a:lnTo>
                    <a:pt x="7" y="4703"/>
                  </a:lnTo>
                  <a:lnTo>
                    <a:pt x="0" y="4633"/>
                  </a:lnTo>
                  <a:lnTo>
                    <a:pt x="4" y="4564"/>
                  </a:lnTo>
                  <a:lnTo>
                    <a:pt x="14" y="4495"/>
                  </a:lnTo>
                  <a:lnTo>
                    <a:pt x="34" y="4427"/>
                  </a:lnTo>
                  <a:lnTo>
                    <a:pt x="61" y="4362"/>
                  </a:lnTo>
                  <a:lnTo>
                    <a:pt x="785" y="2877"/>
                  </a:lnTo>
                  <a:lnTo>
                    <a:pt x="821" y="2814"/>
                  </a:lnTo>
                  <a:lnTo>
                    <a:pt x="862" y="2759"/>
                  </a:lnTo>
                  <a:lnTo>
                    <a:pt x="908" y="2708"/>
                  </a:lnTo>
                  <a:lnTo>
                    <a:pt x="961" y="2664"/>
                  </a:lnTo>
                  <a:lnTo>
                    <a:pt x="1018" y="2626"/>
                  </a:lnTo>
                  <a:lnTo>
                    <a:pt x="1078" y="2594"/>
                  </a:lnTo>
                  <a:lnTo>
                    <a:pt x="1142" y="2571"/>
                  </a:lnTo>
                  <a:lnTo>
                    <a:pt x="1210" y="2555"/>
                  </a:lnTo>
                  <a:lnTo>
                    <a:pt x="1279" y="2546"/>
                  </a:lnTo>
                  <a:lnTo>
                    <a:pt x="1286" y="2543"/>
                  </a:lnTo>
                  <a:lnTo>
                    <a:pt x="1348" y="2502"/>
                  </a:lnTo>
                  <a:lnTo>
                    <a:pt x="1410" y="2465"/>
                  </a:lnTo>
                  <a:lnTo>
                    <a:pt x="1410" y="1966"/>
                  </a:lnTo>
                  <a:lnTo>
                    <a:pt x="1741" y="1966"/>
                  </a:lnTo>
                  <a:lnTo>
                    <a:pt x="1766" y="1959"/>
                  </a:lnTo>
                  <a:lnTo>
                    <a:pt x="1759" y="1897"/>
                  </a:lnTo>
                  <a:lnTo>
                    <a:pt x="1744" y="1844"/>
                  </a:lnTo>
                  <a:lnTo>
                    <a:pt x="1723" y="1798"/>
                  </a:lnTo>
                  <a:lnTo>
                    <a:pt x="1696" y="1757"/>
                  </a:lnTo>
                  <a:lnTo>
                    <a:pt x="1661" y="1721"/>
                  </a:lnTo>
                  <a:lnTo>
                    <a:pt x="1617" y="1691"/>
                  </a:lnTo>
                  <a:lnTo>
                    <a:pt x="1563" y="1666"/>
                  </a:lnTo>
                  <a:lnTo>
                    <a:pt x="1501" y="1645"/>
                  </a:lnTo>
                  <a:lnTo>
                    <a:pt x="1394" y="1608"/>
                  </a:lnTo>
                  <a:lnTo>
                    <a:pt x="1290" y="1562"/>
                  </a:lnTo>
                  <a:lnTo>
                    <a:pt x="1188" y="1507"/>
                  </a:lnTo>
                  <a:lnTo>
                    <a:pt x="1091" y="1446"/>
                  </a:lnTo>
                  <a:lnTo>
                    <a:pt x="1000" y="1379"/>
                  </a:lnTo>
                  <a:lnTo>
                    <a:pt x="959" y="1342"/>
                  </a:lnTo>
                  <a:lnTo>
                    <a:pt x="927" y="1301"/>
                  </a:lnTo>
                  <a:lnTo>
                    <a:pt x="904" y="1258"/>
                  </a:lnTo>
                  <a:lnTo>
                    <a:pt x="890" y="1214"/>
                  </a:lnTo>
                  <a:lnTo>
                    <a:pt x="885" y="1171"/>
                  </a:lnTo>
                  <a:lnTo>
                    <a:pt x="888" y="1127"/>
                  </a:lnTo>
                  <a:lnTo>
                    <a:pt x="899" y="1084"/>
                  </a:lnTo>
                  <a:lnTo>
                    <a:pt x="918" y="1043"/>
                  </a:lnTo>
                  <a:lnTo>
                    <a:pt x="945" y="1006"/>
                  </a:lnTo>
                  <a:lnTo>
                    <a:pt x="981" y="971"/>
                  </a:lnTo>
                  <a:lnTo>
                    <a:pt x="1022" y="942"/>
                  </a:lnTo>
                  <a:lnTo>
                    <a:pt x="1073" y="917"/>
                  </a:lnTo>
                  <a:lnTo>
                    <a:pt x="1180" y="880"/>
                  </a:lnTo>
                  <a:lnTo>
                    <a:pt x="1290" y="848"/>
                  </a:lnTo>
                  <a:lnTo>
                    <a:pt x="1402" y="823"/>
                  </a:lnTo>
                  <a:lnTo>
                    <a:pt x="1515" y="800"/>
                  </a:lnTo>
                  <a:lnTo>
                    <a:pt x="1629" y="779"/>
                  </a:lnTo>
                  <a:lnTo>
                    <a:pt x="1663" y="770"/>
                  </a:lnTo>
                  <a:lnTo>
                    <a:pt x="1689" y="759"/>
                  </a:lnTo>
                  <a:lnTo>
                    <a:pt x="1712" y="744"/>
                  </a:lnTo>
                  <a:lnTo>
                    <a:pt x="1730" y="724"/>
                  </a:lnTo>
                  <a:lnTo>
                    <a:pt x="1744" y="697"/>
                  </a:lnTo>
                  <a:lnTo>
                    <a:pt x="1755" y="665"/>
                  </a:lnTo>
                  <a:lnTo>
                    <a:pt x="1783" y="570"/>
                  </a:lnTo>
                  <a:lnTo>
                    <a:pt x="1814" y="476"/>
                  </a:lnTo>
                  <a:lnTo>
                    <a:pt x="1846" y="380"/>
                  </a:lnTo>
                  <a:lnTo>
                    <a:pt x="1872" y="286"/>
                  </a:lnTo>
                  <a:lnTo>
                    <a:pt x="1885" y="240"/>
                  </a:lnTo>
                  <a:lnTo>
                    <a:pt x="1904" y="199"/>
                  </a:lnTo>
                  <a:lnTo>
                    <a:pt x="1929" y="165"/>
                  </a:lnTo>
                  <a:lnTo>
                    <a:pt x="1959" y="137"/>
                  </a:lnTo>
                  <a:lnTo>
                    <a:pt x="1997" y="114"/>
                  </a:lnTo>
                  <a:lnTo>
                    <a:pt x="2039" y="96"/>
                  </a:lnTo>
                  <a:lnTo>
                    <a:pt x="2178" y="57"/>
                  </a:lnTo>
                  <a:lnTo>
                    <a:pt x="2316" y="28"/>
                  </a:lnTo>
                  <a:lnTo>
                    <a:pt x="2455" y="9"/>
                  </a:lnTo>
                  <a:lnTo>
                    <a:pt x="2593"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09630">
                <a:defRPr/>
              </a:pPr>
              <a:endParaRPr lang="en-US" sz="1200" dirty="0">
                <a:solidFill>
                  <a:prstClr val="black"/>
                </a:solidFill>
                <a:latin typeface="Meiryo" panose="020B0604030504040204" pitchFamily="34" charset="-128"/>
                <a:ea typeface="Meiryo" panose="020B0604030504040204" pitchFamily="34" charset="-128"/>
              </a:endParaRPr>
            </a:p>
          </p:txBody>
        </p:sp>
        <p:sp>
          <p:nvSpPr>
            <p:cNvPr id="60" name="Freeform 78">
              <a:extLst>
                <a:ext uri="{FF2B5EF4-FFF2-40B4-BE49-F238E27FC236}">
                  <a16:creationId xmlns:a16="http://schemas.microsoft.com/office/drawing/2014/main" id="{540368B4-23E5-C76E-A076-FB35C3205C4E}"/>
                </a:ext>
              </a:extLst>
            </p:cNvPr>
            <p:cNvSpPr>
              <a:spLocks/>
            </p:cNvSpPr>
            <p:nvPr/>
          </p:nvSpPr>
          <p:spPr bwMode="auto">
            <a:xfrm>
              <a:off x="5044431" y="4808393"/>
              <a:ext cx="884554" cy="112144"/>
            </a:xfrm>
            <a:custGeom>
              <a:avLst/>
              <a:gdLst>
                <a:gd name="T0" fmla="*/ 179 w 2806"/>
                <a:gd name="T1" fmla="*/ 0 h 357"/>
                <a:gd name="T2" fmla="*/ 2629 w 2806"/>
                <a:gd name="T3" fmla="*/ 0 h 357"/>
                <a:gd name="T4" fmla="*/ 2669 w 2806"/>
                <a:gd name="T5" fmla="*/ 6 h 357"/>
                <a:gd name="T6" fmla="*/ 2707 w 2806"/>
                <a:gd name="T7" fmla="*/ 20 h 357"/>
                <a:gd name="T8" fmla="*/ 2740 w 2806"/>
                <a:gd name="T9" fmla="*/ 39 h 357"/>
                <a:gd name="T10" fmla="*/ 2767 w 2806"/>
                <a:gd name="T11" fmla="*/ 68 h 357"/>
                <a:gd name="T12" fmla="*/ 2788 w 2806"/>
                <a:gd name="T13" fmla="*/ 101 h 357"/>
                <a:gd name="T14" fmla="*/ 2803 w 2806"/>
                <a:gd name="T15" fmla="*/ 139 h 357"/>
                <a:gd name="T16" fmla="*/ 2806 w 2806"/>
                <a:gd name="T17" fmla="*/ 180 h 357"/>
                <a:gd name="T18" fmla="*/ 2803 w 2806"/>
                <a:gd name="T19" fmla="*/ 220 h 357"/>
                <a:gd name="T20" fmla="*/ 2788 w 2806"/>
                <a:gd name="T21" fmla="*/ 258 h 357"/>
                <a:gd name="T22" fmla="*/ 2767 w 2806"/>
                <a:gd name="T23" fmla="*/ 290 h 357"/>
                <a:gd name="T24" fmla="*/ 2740 w 2806"/>
                <a:gd name="T25" fmla="*/ 318 h 357"/>
                <a:gd name="T26" fmla="*/ 2707 w 2806"/>
                <a:gd name="T27" fmla="*/ 339 h 357"/>
                <a:gd name="T28" fmla="*/ 2669 w 2806"/>
                <a:gd name="T29" fmla="*/ 352 h 357"/>
                <a:gd name="T30" fmla="*/ 2629 w 2806"/>
                <a:gd name="T31" fmla="*/ 357 h 357"/>
                <a:gd name="T32" fmla="*/ 179 w 2806"/>
                <a:gd name="T33" fmla="*/ 357 h 357"/>
                <a:gd name="T34" fmla="*/ 138 w 2806"/>
                <a:gd name="T35" fmla="*/ 352 h 357"/>
                <a:gd name="T36" fmla="*/ 101 w 2806"/>
                <a:gd name="T37" fmla="*/ 339 h 357"/>
                <a:gd name="T38" fmla="*/ 67 w 2806"/>
                <a:gd name="T39" fmla="*/ 318 h 357"/>
                <a:gd name="T40" fmla="*/ 39 w 2806"/>
                <a:gd name="T41" fmla="*/ 290 h 357"/>
                <a:gd name="T42" fmla="*/ 19 w 2806"/>
                <a:gd name="T43" fmla="*/ 258 h 357"/>
                <a:gd name="T44" fmla="*/ 5 w 2806"/>
                <a:gd name="T45" fmla="*/ 220 h 357"/>
                <a:gd name="T46" fmla="*/ 0 w 2806"/>
                <a:gd name="T47" fmla="*/ 180 h 357"/>
                <a:gd name="T48" fmla="*/ 5 w 2806"/>
                <a:gd name="T49" fmla="*/ 139 h 357"/>
                <a:gd name="T50" fmla="*/ 19 w 2806"/>
                <a:gd name="T51" fmla="*/ 101 h 357"/>
                <a:gd name="T52" fmla="*/ 39 w 2806"/>
                <a:gd name="T53" fmla="*/ 68 h 357"/>
                <a:gd name="T54" fmla="*/ 67 w 2806"/>
                <a:gd name="T55" fmla="*/ 39 h 357"/>
                <a:gd name="T56" fmla="*/ 101 w 2806"/>
                <a:gd name="T57" fmla="*/ 20 h 357"/>
                <a:gd name="T58" fmla="*/ 138 w 2806"/>
                <a:gd name="T59" fmla="*/ 6 h 357"/>
                <a:gd name="T60" fmla="*/ 179 w 2806"/>
                <a:gd name="T6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06" h="357">
                  <a:moveTo>
                    <a:pt x="179" y="0"/>
                  </a:moveTo>
                  <a:lnTo>
                    <a:pt x="2629" y="0"/>
                  </a:lnTo>
                  <a:lnTo>
                    <a:pt x="2669" y="6"/>
                  </a:lnTo>
                  <a:lnTo>
                    <a:pt x="2707" y="20"/>
                  </a:lnTo>
                  <a:lnTo>
                    <a:pt x="2740" y="39"/>
                  </a:lnTo>
                  <a:lnTo>
                    <a:pt x="2767" y="68"/>
                  </a:lnTo>
                  <a:lnTo>
                    <a:pt x="2788" y="101"/>
                  </a:lnTo>
                  <a:lnTo>
                    <a:pt x="2803" y="139"/>
                  </a:lnTo>
                  <a:lnTo>
                    <a:pt x="2806" y="180"/>
                  </a:lnTo>
                  <a:lnTo>
                    <a:pt x="2803" y="220"/>
                  </a:lnTo>
                  <a:lnTo>
                    <a:pt x="2788" y="258"/>
                  </a:lnTo>
                  <a:lnTo>
                    <a:pt x="2767" y="290"/>
                  </a:lnTo>
                  <a:lnTo>
                    <a:pt x="2740" y="318"/>
                  </a:lnTo>
                  <a:lnTo>
                    <a:pt x="2707" y="339"/>
                  </a:lnTo>
                  <a:lnTo>
                    <a:pt x="2669" y="352"/>
                  </a:lnTo>
                  <a:lnTo>
                    <a:pt x="2629" y="357"/>
                  </a:lnTo>
                  <a:lnTo>
                    <a:pt x="179" y="357"/>
                  </a:lnTo>
                  <a:lnTo>
                    <a:pt x="138" y="352"/>
                  </a:lnTo>
                  <a:lnTo>
                    <a:pt x="101" y="339"/>
                  </a:lnTo>
                  <a:lnTo>
                    <a:pt x="67" y="318"/>
                  </a:lnTo>
                  <a:lnTo>
                    <a:pt x="39" y="290"/>
                  </a:lnTo>
                  <a:lnTo>
                    <a:pt x="19" y="258"/>
                  </a:lnTo>
                  <a:lnTo>
                    <a:pt x="5" y="220"/>
                  </a:lnTo>
                  <a:lnTo>
                    <a:pt x="0" y="180"/>
                  </a:lnTo>
                  <a:lnTo>
                    <a:pt x="5" y="139"/>
                  </a:lnTo>
                  <a:lnTo>
                    <a:pt x="19" y="101"/>
                  </a:lnTo>
                  <a:lnTo>
                    <a:pt x="39" y="68"/>
                  </a:lnTo>
                  <a:lnTo>
                    <a:pt x="67" y="39"/>
                  </a:lnTo>
                  <a:lnTo>
                    <a:pt x="101" y="20"/>
                  </a:lnTo>
                  <a:lnTo>
                    <a:pt x="138" y="6"/>
                  </a:lnTo>
                  <a:lnTo>
                    <a:pt x="179"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09630">
                <a:defRPr/>
              </a:pPr>
              <a:endParaRPr lang="en-US" sz="1200" dirty="0">
                <a:solidFill>
                  <a:prstClr val="black"/>
                </a:solidFill>
                <a:latin typeface="Meiryo" panose="020B0604030504040204" pitchFamily="34" charset="-128"/>
                <a:ea typeface="Meiryo" panose="020B0604030504040204" pitchFamily="34" charset="-128"/>
              </a:endParaRPr>
            </a:p>
          </p:txBody>
        </p:sp>
      </p:grpSp>
      <p:sp>
        <p:nvSpPr>
          <p:cNvPr id="61" name="テキスト ボックス 60">
            <a:extLst>
              <a:ext uri="{FF2B5EF4-FFF2-40B4-BE49-F238E27FC236}">
                <a16:creationId xmlns:a16="http://schemas.microsoft.com/office/drawing/2014/main" id="{4F677C58-A150-ED25-583A-7D831B4D297A}"/>
              </a:ext>
            </a:extLst>
          </p:cNvPr>
          <p:cNvSpPr txBox="1"/>
          <p:nvPr/>
        </p:nvSpPr>
        <p:spPr>
          <a:xfrm>
            <a:off x="1636965" y="1859740"/>
            <a:ext cx="2698175" cy="523220"/>
          </a:xfrm>
          <a:prstGeom prst="rect">
            <a:avLst/>
          </a:prstGeom>
          <a:noFill/>
        </p:spPr>
        <p:txBody>
          <a:bodyPr wrap="none" rtlCol="0">
            <a:spAutoFit/>
          </a:bodyPr>
          <a:lstStyle/>
          <a:p>
            <a:r>
              <a:rPr kumimoji="1" lang="en-US" altLang="ja-JP" sz="1400" dirty="0">
                <a:solidFill>
                  <a:srgbClr val="FF0000"/>
                </a:solidFill>
                <a:latin typeface="Meiryo" panose="020B0604030504040204" pitchFamily="34" charset="-128"/>
                <a:ea typeface="Meiryo" panose="020B0604030504040204" pitchFamily="34" charset="-128"/>
              </a:rPr>
              <a:t>ID/</a:t>
            </a:r>
            <a:r>
              <a:rPr kumimoji="1" lang="ja-JP" altLang="en-US" sz="1400">
                <a:solidFill>
                  <a:srgbClr val="FF0000"/>
                </a:solidFill>
                <a:latin typeface="Meiryo" panose="020B0604030504040204" pitchFamily="34" charset="-128"/>
                <a:ea typeface="Meiryo" panose="020B0604030504040204" pitchFamily="34" charset="-128"/>
              </a:rPr>
              <a:t>パスワード・</a:t>
            </a:r>
            <a:r>
              <a:rPr kumimoji="1" lang="en-US" altLang="ja-JP" sz="1400" dirty="0">
                <a:solidFill>
                  <a:srgbClr val="FF0000"/>
                </a:solidFill>
                <a:latin typeface="Meiryo" panose="020B0604030504040204" pitchFamily="34" charset="-128"/>
                <a:ea typeface="Meiryo" panose="020B0604030504040204" pitchFamily="34" charset="-128"/>
              </a:rPr>
              <a:t>VPN</a:t>
            </a:r>
            <a:r>
              <a:rPr kumimoji="1" lang="ja-JP" altLang="en-US" sz="1400">
                <a:solidFill>
                  <a:srgbClr val="FF0000"/>
                </a:solidFill>
                <a:latin typeface="Meiryo" panose="020B0604030504040204" pitchFamily="34" charset="-128"/>
                <a:ea typeface="Meiryo" panose="020B0604030504040204" pitchFamily="34" charset="-128"/>
              </a:rPr>
              <a:t>・</a:t>
            </a:r>
            <a:endParaRPr kumimoji="1" lang="en-US" altLang="ja-JP" sz="1400" dirty="0">
              <a:solidFill>
                <a:srgbClr val="FF0000"/>
              </a:solidFill>
              <a:latin typeface="Meiryo" panose="020B0604030504040204" pitchFamily="34" charset="-128"/>
              <a:ea typeface="Meiryo" panose="020B0604030504040204" pitchFamily="34" charset="-128"/>
            </a:endParaRPr>
          </a:p>
          <a:p>
            <a:r>
              <a:rPr kumimoji="1" lang="ja-JP" altLang="en-US" sz="1400">
                <a:solidFill>
                  <a:srgbClr val="FF0000"/>
                </a:solidFill>
                <a:latin typeface="Meiryo" panose="020B0604030504040204" pitchFamily="34" charset="-128"/>
                <a:ea typeface="Meiryo" panose="020B0604030504040204" pitchFamily="34" charset="-128"/>
              </a:rPr>
              <a:t>ファイヤウォールが役立たない</a:t>
            </a:r>
          </a:p>
        </p:txBody>
      </p:sp>
    </p:spTree>
    <p:extLst>
      <p:ext uri="{BB962C8B-B14F-4D97-AF65-F5344CB8AC3E}">
        <p14:creationId xmlns:p14="http://schemas.microsoft.com/office/powerpoint/2010/main" val="3895420119"/>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169751-1A10-300C-F293-D942E47B72B4}"/>
            </a:ext>
          </a:extLst>
        </p:cNvPr>
        <p:cNvGrpSpPr/>
        <p:nvPr/>
      </p:nvGrpSpPr>
      <p:grpSpPr>
        <a:xfrm>
          <a:off x="0" y="0"/>
          <a:ext cx="0" cy="0"/>
          <a:chOff x="0" y="0"/>
          <a:chExt cx="0" cy="0"/>
        </a:xfrm>
      </p:grpSpPr>
      <p:sp>
        <p:nvSpPr>
          <p:cNvPr id="14" name="右矢印 13">
            <a:extLst>
              <a:ext uri="{FF2B5EF4-FFF2-40B4-BE49-F238E27FC236}">
                <a16:creationId xmlns:a16="http://schemas.microsoft.com/office/drawing/2014/main" id="{A40FA3C7-427E-F182-A177-8262F5AE592A}"/>
              </a:ext>
            </a:extLst>
          </p:cNvPr>
          <p:cNvSpPr/>
          <p:nvPr/>
        </p:nvSpPr>
        <p:spPr>
          <a:xfrm>
            <a:off x="1458684" y="1452680"/>
            <a:ext cx="4837559" cy="359228"/>
          </a:xfrm>
          <a:prstGeom prst="rightArrow">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 name="右矢印 14">
            <a:extLst>
              <a:ext uri="{FF2B5EF4-FFF2-40B4-BE49-F238E27FC236}">
                <a16:creationId xmlns:a16="http://schemas.microsoft.com/office/drawing/2014/main" id="{9C868DE6-C764-4443-48A8-BE17C767C5B2}"/>
              </a:ext>
            </a:extLst>
          </p:cNvPr>
          <p:cNvSpPr/>
          <p:nvPr/>
        </p:nvSpPr>
        <p:spPr>
          <a:xfrm rot="10800000">
            <a:off x="1458684" y="1744375"/>
            <a:ext cx="4837559" cy="359228"/>
          </a:xfrm>
          <a:prstGeom prst="rightArrow">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B679D78D-5EF0-EDF5-DADF-FE047FE61531}"/>
              </a:ext>
            </a:extLst>
          </p:cNvPr>
          <p:cNvSpPr>
            <a:spLocks noGrp="1"/>
          </p:cNvSpPr>
          <p:nvPr>
            <p:ph type="title"/>
          </p:nvPr>
        </p:nvSpPr>
        <p:spPr/>
        <p:txBody>
          <a:bodyPr/>
          <a:lstStyle/>
          <a:p>
            <a:r>
              <a:rPr kumimoji="1" lang="ja-JP" altLang="en-US"/>
              <a:t>参考：</a:t>
            </a:r>
            <a:r>
              <a:rPr kumimoji="1" lang="en-US" altLang="ja-JP" dirty="0"/>
              <a:t>FIDO2</a:t>
            </a:r>
            <a:r>
              <a:rPr kumimoji="1" lang="ja-JP" altLang="en-US"/>
              <a:t>による認証プロセス</a:t>
            </a:r>
          </a:p>
        </p:txBody>
      </p:sp>
      <p:sp>
        <p:nvSpPr>
          <p:cNvPr id="6" name="テキスト ボックス 5">
            <a:extLst>
              <a:ext uri="{FF2B5EF4-FFF2-40B4-BE49-F238E27FC236}">
                <a16:creationId xmlns:a16="http://schemas.microsoft.com/office/drawing/2014/main" id="{D803B895-9AE1-3C92-602D-F4E1C4A2BCCE}"/>
              </a:ext>
            </a:extLst>
          </p:cNvPr>
          <p:cNvSpPr txBox="1"/>
          <p:nvPr/>
        </p:nvSpPr>
        <p:spPr>
          <a:xfrm>
            <a:off x="1520473" y="1034948"/>
            <a:ext cx="4946462" cy="523220"/>
          </a:xfrm>
          <a:prstGeom prst="rect">
            <a:avLst/>
          </a:prstGeom>
          <a:noFill/>
        </p:spPr>
        <p:txBody>
          <a:bodyPr wrap="square" rtlCol="0">
            <a:spAutoFit/>
          </a:bodyPr>
          <a:lstStyle/>
          <a:p>
            <a:r>
              <a:rPr kumimoji="1" lang="ja-JP" altLang="en-US" sz="1400">
                <a:latin typeface="Meiryo" panose="020B0604030504040204" pitchFamily="34" charset="-128"/>
                <a:ea typeface="Meiryo" panose="020B0604030504040204" pitchFamily="34" charset="-128"/>
              </a:rPr>
              <a:t>サービスを使いたいので</a:t>
            </a:r>
            <a:endParaRPr kumimoji="1" lang="en-US" altLang="ja-JP" sz="1400" dirty="0">
              <a:latin typeface="Meiryo" panose="020B0604030504040204" pitchFamily="34" charset="-128"/>
              <a:ea typeface="Meiryo" panose="020B0604030504040204" pitchFamily="34" charset="-128"/>
            </a:endParaRPr>
          </a:p>
          <a:p>
            <a:r>
              <a:rPr kumimoji="1" lang="ja-JP" altLang="en-US" sz="1400">
                <a:latin typeface="Meiryo" panose="020B0604030504040204" pitchFamily="34" charset="-128"/>
                <a:ea typeface="Meiryo" panose="020B0604030504040204" pitchFamily="34" charset="-128"/>
              </a:rPr>
              <a:t>デバイス（</a:t>
            </a:r>
            <a:r>
              <a:rPr kumimoji="1" lang="en-US" altLang="ja-JP" sz="1400" dirty="0">
                <a:latin typeface="Meiryo" panose="020B0604030504040204" pitchFamily="34" charset="-128"/>
                <a:ea typeface="Meiryo" panose="020B0604030504040204" pitchFamily="34" charset="-128"/>
              </a:rPr>
              <a:t>PC</a:t>
            </a:r>
            <a:r>
              <a:rPr lang="ja-JP" altLang="en-US" sz="1400">
                <a:latin typeface="Meiryo" panose="020B0604030504040204" pitchFamily="34" charset="-128"/>
                <a:ea typeface="Meiryo" panose="020B0604030504040204" pitchFamily="34" charset="-128"/>
              </a:rPr>
              <a:t>や</a:t>
            </a:r>
            <a:r>
              <a:rPr kumimoji="1" lang="ja-JP" altLang="en-US" sz="1400">
                <a:latin typeface="Meiryo" panose="020B0604030504040204" pitchFamily="34" charset="-128"/>
                <a:ea typeface="Meiryo" panose="020B0604030504040204" pitchFamily="34" charset="-128"/>
              </a:rPr>
              <a:t>スマホ）などを登録したいと通知</a:t>
            </a:r>
          </a:p>
        </p:txBody>
      </p:sp>
      <p:sp>
        <p:nvSpPr>
          <p:cNvPr id="8" name="メモ 7">
            <a:extLst>
              <a:ext uri="{FF2B5EF4-FFF2-40B4-BE49-F238E27FC236}">
                <a16:creationId xmlns:a16="http://schemas.microsoft.com/office/drawing/2014/main" id="{DA77B372-B0BF-49B6-9973-0FF8764BED91}"/>
              </a:ext>
            </a:extLst>
          </p:cNvPr>
          <p:cNvSpPr/>
          <p:nvPr/>
        </p:nvSpPr>
        <p:spPr>
          <a:xfrm>
            <a:off x="6389920" y="1399904"/>
            <a:ext cx="1077685" cy="829573"/>
          </a:xfrm>
          <a:prstGeom prst="foldedCorner">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テキスト ボックス 8">
            <a:extLst>
              <a:ext uri="{FF2B5EF4-FFF2-40B4-BE49-F238E27FC236}">
                <a16:creationId xmlns:a16="http://schemas.microsoft.com/office/drawing/2014/main" id="{32119206-69C7-C509-42E1-54C1C3B51B08}"/>
              </a:ext>
            </a:extLst>
          </p:cNvPr>
          <p:cNvSpPr txBox="1"/>
          <p:nvPr/>
        </p:nvSpPr>
        <p:spPr>
          <a:xfrm>
            <a:off x="6451708" y="1468673"/>
            <a:ext cx="954107" cy="276999"/>
          </a:xfrm>
          <a:prstGeom prst="rect">
            <a:avLst/>
          </a:prstGeom>
          <a:noFill/>
        </p:spPr>
        <p:txBody>
          <a:bodyPr wrap="none" rtlCol="0">
            <a:spAutoFit/>
          </a:bodyPr>
          <a:lstStyle/>
          <a:p>
            <a:pPr algn="ctr"/>
            <a:r>
              <a:rPr kumimoji="1" lang="ja-JP" altLang="en-US" sz="1200">
                <a:solidFill>
                  <a:schemeClr val="tx1">
                    <a:lumMod val="65000"/>
                    <a:lumOff val="35000"/>
                  </a:schemeClr>
                </a:solidFill>
                <a:latin typeface="Meiryo" panose="020B0604030504040204" pitchFamily="34" charset="-128"/>
                <a:ea typeface="Meiryo" panose="020B0604030504040204" pitchFamily="34" charset="-128"/>
              </a:rPr>
              <a:t>チャレンジ</a:t>
            </a:r>
          </a:p>
        </p:txBody>
      </p:sp>
      <p:sp>
        <p:nvSpPr>
          <p:cNvPr id="10" name="テキスト ボックス 9">
            <a:extLst>
              <a:ext uri="{FF2B5EF4-FFF2-40B4-BE49-F238E27FC236}">
                <a16:creationId xmlns:a16="http://schemas.microsoft.com/office/drawing/2014/main" id="{3F2B34B0-30E6-0068-8AC5-6CC4FB273ED1}"/>
              </a:ext>
            </a:extLst>
          </p:cNvPr>
          <p:cNvSpPr txBox="1"/>
          <p:nvPr/>
        </p:nvSpPr>
        <p:spPr>
          <a:xfrm>
            <a:off x="6417243" y="1744376"/>
            <a:ext cx="1023036" cy="415498"/>
          </a:xfrm>
          <a:prstGeom prst="rect">
            <a:avLst/>
          </a:prstGeom>
          <a:noFill/>
        </p:spPr>
        <p:txBody>
          <a:bodyPr wrap="none" rtlCol="0">
            <a:spAutoFit/>
          </a:bodyPr>
          <a:lstStyle/>
          <a:p>
            <a:pPr algn="ctr"/>
            <a:r>
              <a:rPr kumimoji="1" lang="en-US" altLang="ja-JP" sz="1050" dirty="0">
                <a:solidFill>
                  <a:schemeClr val="tx1">
                    <a:lumMod val="65000"/>
                    <a:lumOff val="35000"/>
                  </a:schemeClr>
                </a:solidFill>
                <a:latin typeface="Meiryo" panose="020B0604030504040204" pitchFamily="34" charset="-128"/>
                <a:ea typeface="Meiryo" panose="020B0604030504040204" pitchFamily="34" charset="-128"/>
              </a:rPr>
              <a:t>12We5fqE08</a:t>
            </a:r>
          </a:p>
          <a:p>
            <a:pPr algn="ctr"/>
            <a:r>
              <a:rPr kumimoji="1" lang="en-US" altLang="ja-JP" sz="1050" dirty="0">
                <a:solidFill>
                  <a:schemeClr val="tx1">
                    <a:lumMod val="65000"/>
                    <a:lumOff val="35000"/>
                  </a:schemeClr>
                </a:solidFill>
                <a:latin typeface="Meiryo" panose="020B0604030504040204" pitchFamily="34" charset="-128"/>
                <a:ea typeface="Meiryo" panose="020B0604030504040204" pitchFamily="34" charset="-128"/>
              </a:rPr>
              <a:t>5xO7QpWz9</a:t>
            </a:r>
            <a:endParaRPr kumimoji="1" lang="ja-JP" altLang="en-US" sz="1050">
              <a:solidFill>
                <a:schemeClr val="tx1">
                  <a:lumMod val="65000"/>
                  <a:lumOff val="35000"/>
                </a:schemeClr>
              </a:solidFill>
              <a:latin typeface="Meiryo" panose="020B0604030504040204" pitchFamily="34" charset="-128"/>
              <a:ea typeface="Meiryo" panose="020B0604030504040204" pitchFamily="34" charset="-128"/>
            </a:endParaRPr>
          </a:p>
        </p:txBody>
      </p:sp>
      <p:pic>
        <p:nvPicPr>
          <p:cNvPr id="12" name="図 11">
            <a:extLst>
              <a:ext uri="{FF2B5EF4-FFF2-40B4-BE49-F238E27FC236}">
                <a16:creationId xmlns:a16="http://schemas.microsoft.com/office/drawing/2014/main" id="{8347A046-4C3C-17F8-1856-238A241A2A43}"/>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7619530" y="1399904"/>
            <a:ext cx="710287" cy="840576"/>
          </a:xfrm>
          <a:prstGeom prst="rect">
            <a:avLst/>
          </a:prstGeom>
        </p:spPr>
      </p:pic>
      <p:sp>
        <p:nvSpPr>
          <p:cNvPr id="13" name="テキスト ボックス 12">
            <a:extLst>
              <a:ext uri="{FF2B5EF4-FFF2-40B4-BE49-F238E27FC236}">
                <a16:creationId xmlns:a16="http://schemas.microsoft.com/office/drawing/2014/main" id="{9DD9048C-C35B-EE87-FBB8-B3C913542382}"/>
              </a:ext>
            </a:extLst>
          </p:cNvPr>
          <p:cNvSpPr txBox="1"/>
          <p:nvPr/>
        </p:nvSpPr>
        <p:spPr>
          <a:xfrm>
            <a:off x="1599098" y="2077822"/>
            <a:ext cx="4852610" cy="307777"/>
          </a:xfrm>
          <a:prstGeom prst="rect">
            <a:avLst/>
          </a:prstGeom>
          <a:noFill/>
        </p:spPr>
        <p:txBody>
          <a:bodyPr wrap="none" rtlCol="0">
            <a:spAutoFit/>
          </a:bodyPr>
          <a:lstStyle/>
          <a:p>
            <a:r>
              <a:rPr kumimoji="1" lang="ja-JP" altLang="en-US" sz="1400">
                <a:latin typeface="Meiryo" panose="020B0604030504040204" pitchFamily="34" charset="-128"/>
                <a:ea typeface="Meiryo" panose="020B0604030504040204" pitchFamily="34" charset="-128"/>
              </a:rPr>
              <a:t>チャレンジを送る</a:t>
            </a:r>
            <a:r>
              <a:rPr lang="ja-JP" altLang="en-US" sz="1400">
                <a:latin typeface="Meiryo" panose="020B0604030504040204" pitchFamily="34" charset="-128"/>
                <a:ea typeface="Meiryo" panose="020B0604030504040204" pitchFamily="34" charset="-128"/>
              </a:rPr>
              <a:t>（ユーザー専用受付番号のような役割）</a:t>
            </a:r>
            <a:endParaRPr kumimoji="1" lang="ja-JP" altLang="en-US" sz="1400">
              <a:latin typeface="Meiryo" panose="020B0604030504040204" pitchFamily="34" charset="-128"/>
              <a:ea typeface="Meiryo" panose="020B0604030504040204" pitchFamily="34" charset="-128"/>
            </a:endParaRPr>
          </a:p>
        </p:txBody>
      </p:sp>
      <p:sp>
        <p:nvSpPr>
          <p:cNvPr id="18" name="テキスト ボックス 17">
            <a:extLst>
              <a:ext uri="{FF2B5EF4-FFF2-40B4-BE49-F238E27FC236}">
                <a16:creationId xmlns:a16="http://schemas.microsoft.com/office/drawing/2014/main" id="{E72338EF-4CC9-06A6-14CC-7C5B054E0F55}"/>
              </a:ext>
            </a:extLst>
          </p:cNvPr>
          <p:cNvSpPr txBox="1"/>
          <p:nvPr/>
        </p:nvSpPr>
        <p:spPr>
          <a:xfrm>
            <a:off x="497844" y="3340110"/>
            <a:ext cx="723275" cy="307777"/>
          </a:xfrm>
          <a:prstGeom prst="rect">
            <a:avLst/>
          </a:prstGeom>
          <a:noFill/>
        </p:spPr>
        <p:txBody>
          <a:bodyPr wrap="none" rtlCol="0">
            <a:spAutoFit/>
          </a:bodyPr>
          <a:lstStyle/>
          <a:p>
            <a:pPr algn="ctr"/>
            <a:r>
              <a:rPr kumimoji="1" lang="ja-JP" altLang="en-US" sz="1400">
                <a:solidFill>
                  <a:srgbClr val="C00000"/>
                </a:solidFill>
                <a:latin typeface="Meiryo" panose="020B0604030504040204" pitchFamily="34" charset="-128"/>
                <a:ea typeface="Meiryo" panose="020B0604030504040204" pitchFamily="34" charset="-128"/>
              </a:rPr>
              <a:t>秘密鍵</a:t>
            </a:r>
          </a:p>
        </p:txBody>
      </p:sp>
      <p:sp>
        <p:nvSpPr>
          <p:cNvPr id="19" name="テキスト ボックス 18">
            <a:extLst>
              <a:ext uri="{FF2B5EF4-FFF2-40B4-BE49-F238E27FC236}">
                <a16:creationId xmlns:a16="http://schemas.microsoft.com/office/drawing/2014/main" id="{0E4DB5CF-B6F9-3ADE-1ECF-B73BE93F0DFA}"/>
              </a:ext>
            </a:extLst>
          </p:cNvPr>
          <p:cNvSpPr txBox="1"/>
          <p:nvPr/>
        </p:nvSpPr>
        <p:spPr>
          <a:xfrm>
            <a:off x="1087057" y="3340110"/>
            <a:ext cx="723275" cy="307777"/>
          </a:xfrm>
          <a:prstGeom prst="rect">
            <a:avLst/>
          </a:prstGeom>
          <a:noFill/>
        </p:spPr>
        <p:txBody>
          <a:bodyPr wrap="none" rtlCol="0">
            <a:spAutoFit/>
          </a:bodyPr>
          <a:lstStyle/>
          <a:p>
            <a:pPr algn="ctr"/>
            <a:r>
              <a:rPr kumimoji="1" lang="ja-JP" altLang="en-US" sz="1400">
                <a:solidFill>
                  <a:srgbClr val="0070C0"/>
                </a:solidFill>
                <a:latin typeface="Meiryo" panose="020B0604030504040204" pitchFamily="34" charset="-128"/>
                <a:ea typeface="Meiryo" panose="020B0604030504040204" pitchFamily="34" charset="-128"/>
              </a:rPr>
              <a:t>公開鍵</a:t>
            </a:r>
          </a:p>
        </p:txBody>
      </p:sp>
      <p:sp>
        <p:nvSpPr>
          <p:cNvPr id="20" name="メモ 19">
            <a:extLst>
              <a:ext uri="{FF2B5EF4-FFF2-40B4-BE49-F238E27FC236}">
                <a16:creationId xmlns:a16="http://schemas.microsoft.com/office/drawing/2014/main" id="{D3EB02CC-24F3-AB94-ED47-743ED89B46A7}"/>
              </a:ext>
            </a:extLst>
          </p:cNvPr>
          <p:cNvSpPr/>
          <p:nvPr/>
        </p:nvSpPr>
        <p:spPr>
          <a:xfrm>
            <a:off x="2362205" y="2564675"/>
            <a:ext cx="1077685" cy="829573"/>
          </a:xfrm>
          <a:prstGeom prst="foldedCorner">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tx1">
                  <a:lumMod val="65000"/>
                  <a:lumOff val="35000"/>
                </a:schemeClr>
              </a:solidFill>
              <a:latin typeface="ＭＳ Ｐゴシック"/>
              <a:ea typeface="ＭＳ Ｐゴシック"/>
              <a:cs typeface="ＭＳ Ｐゴシック"/>
            </a:endParaRPr>
          </a:p>
        </p:txBody>
      </p:sp>
      <p:sp>
        <p:nvSpPr>
          <p:cNvPr id="21" name="テキスト ボックス 20">
            <a:extLst>
              <a:ext uri="{FF2B5EF4-FFF2-40B4-BE49-F238E27FC236}">
                <a16:creationId xmlns:a16="http://schemas.microsoft.com/office/drawing/2014/main" id="{3C8A5551-6F40-FBFE-AC54-6DEA618F8030}"/>
              </a:ext>
            </a:extLst>
          </p:cNvPr>
          <p:cNvSpPr txBox="1"/>
          <p:nvPr/>
        </p:nvSpPr>
        <p:spPr>
          <a:xfrm>
            <a:off x="2423993" y="2633444"/>
            <a:ext cx="954107" cy="276999"/>
          </a:xfrm>
          <a:prstGeom prst="rect">
            <a:avLst/>
          </a:prstGeom>
          <a:noFill/>
        </p:spPr>
        <p:txBody>
          <a:bodyPr wrap="none" rtlCol="0">
            <a:spAutoFit/>
          </a:bodyPr>
          <a:lstStyle/>
          <a:p>
            <a:pPr algn="ctr"/>
            <a:r>
              <a:rPr kumimoji="1" lang="ja-JP" altLang="en-US" sz="1200">
                <a:solidFill>
                  <a:schemeClr val="tx1">
                    <a:lumMod val="65000"/>
                    <a:lumOff val="35000"/>
                  </a:schemeClr>
                </a:solidFill>
                <a:latin typeface="Meiryo" panose="020B0604030504040204" pitchFamily="34" charset="-128"/>
                <a:ea typeface="Meiryo" panose="020B0604030504040204" pitchFamily="34" charset="-128"/>
              </a:rPr>
              <a:t>チャレンジ</a:t>
            </a:r>
          </a:p>
        </p:txBody>
      </p:sp>
      <p:sp>
        <p:nvSpPr>
          <p:cNvPr id="22" name="テキスト ボックス 21">
            <a:extLst>
              <a:ext uri="{FF2B5EF4-FFF2-40B4-BE49-F238E27FC236}">
                <a16:creationId xmlns:a16="http://schemas.microsoft.com/office/drawing/2014/main" id="{3355A7B7-8574-3C82-72CF-41B2F367649B}"/>
              </a:ext>
            </a:extLst>
          </p:cNvPr>
          <p:cNvSpPr txBox="1"/>
          <p:nvPr/>
        </p:nvSpPr>
        <p:spPr>
          <a:xfrm>
            <a:off x="2389528" y="2909147"/>
            <a:ext cx="1023036" cy="415498"/>
          </a:xfrm>
          <a:prstGeom prst="rect">
            <a:avLst/>
          </a:prstGeom>
          <a:noFill/>
        </p:spPr>
        <p:txBody>
          <a:bodyPr wrap="none" rtlCol="0">
            <a:spAutoFit/>
          </a:bodyPr>
          <a:lstStyle/>
          <a:p>
            <a:pPr algn="ctr"/>
            <a:r>
              <a:rPr kumimoji="1" lang="en-US" altLang="ja-JP" sz="1050" dirty="0">
                <a:solidFill>
                  <a:schemeClr val="tx1">
                    <a:lumMod val="65000"/>
                    <a:lumOff val="35000"/>
                  </a:schemeClr>
                </a:solidFill>
                <a:latin typeface="Meiryo" panose="020B0604030504040204" pitchFamily="34" charset="-128"/>
                <a:ea typeface="Meiryo" panose="020B0604030504040204" pitchFamily="34" charset="-128"/>
              </a:rPr>
              <a:t>12We5fqE08</a:t>
            </a:r>
          </a:p>
          <a:p>
            <a:pPr algn="ctr"/>
            <a:r>
              <a:rPr kumimoji="1" lang="en-US" altLang="ja-JP" sz="1050" dirty="0">
                <a:solidFill>
                  <a:schemeClr val="tx1">
                    <a:lumMod val="65000"/>
                    <a:lumOff val="35000"/>
                  </a:schemeClr>
                </a:solidFill>
                <a:latin typeface="Meiryo" panose="020B0604030504040204" pitchFamily="34" charset="-128"/>
                <a:ea typeface="Meiryo" panose="020B0604030504040204" pitchFamily="34" charset="-128"/>
              </a:rPr>
              <a:t>5xO7QpWz9</a:t>
            </a:r>
            <a:endParaRPr kumimoji="1" lang="ja-JP" altLang="en-US" sz="1050">
              <a:solidFill>
                <a:schemeClr val="tx1">
                  <a:lumMod val="65000"/>
                  <a:lumOff val="35000"/>
                </a:schemeClr>
              </a:solidFill>
              <a:latin typeface="Meiryo" panose="020B0604030504040204" pitchFamily="34" charset="-128"/>
              <a:ea typeface="Meiryo" panose="020B0604030504040204" pitchFamily="34" charset="-128"/>
            </a:endParaRPr>
          </a:p>
        </p:txBody>
      </p:sp>
      <p:pic>
        <p:nvPicPr>
          <p:cNvPr id="23" name="図 22">
            <a:extLst>
              <a:ext uri="{FF2B5EF4-FFF2-40B4-BE49-F238E27FC236}">
                <a16:creationId xmlns:a16="http://schemas.microsoft.com/office/drawing/2014/main" id="{A3D7F40F-3715-616B-E013-07C8A568351D}"/>
              </a:ext>
            </a:extLst>
          </p:cNvPr>
          <p:cNvPicPr>
            <a:picLocks noChangeAspect="1"/>
          </p:cNvPicPr>
          <p:nvPr/>
        </p:nvPicPr>
        <p:blipFill>
          <a:blip r:embed="rId3" cstate="print">
            <a:duotone>
              <a:schemeClr val="accent2">
                <a:shade val="45000"/>
                <a:satMod val="135000"/>
              </a:schemeClr>
              <a:prstClr val="white"/>
            </a:duotone>
            <a:extLst>
              <a:ext uri="{28A0092B-C50C-407E-A947-70E740481C1C}">
                <a14:useLocalDpi xmlns:a14="http://schemas.microsoft.com/office/drawing/2010/main"/>
              </a:ext>
            </a:extLst>
          </a:blip>
          <a:stretch>
            <a:fillRect/>
          </a:stretch>
        </p:blipFill>
        <p:spPr>
          <a:xfrm>
            <a:off x="2442230" y="2659939"/>
            <a:ext cx="671083" cy="671083"/>
          </a:xfrm>
          <a:prstGeom prst="rect">
            <a:avLst/>
          </a:prstGeom>
        </p:spPr>
      </p:pic>
      <p:sp>
        <p:nvSpPr>
          <p:cNvPr id="24" name="テキスト ボックス 23">
            <a:extLst>
              <a:ext uri="{FF2B5EF4-FFF2-40B4-BE49-F238E27FC236}">
                <a16:creationId xmlns:a16="http://schemas.microsoft.com/office/drawing/2014/main" id="{263AFDF3-2C98-3F84-6E78-A9C7D2DCE34C}"/>
              </a:ext>
            </a:extLst>
          </p:cNvPr>
          <p:cNvSpPr txBox="1"/>
          <p:nvPr/>
        </p:nvSpPr>
        <p:spPr>
          <a:xfrm>
            <a:off x="2174866" y="3435137"/>
            <a:ext cx="1620957" cy="307777"/>
          </a:xfrm>
          <a:prstGeom prst="rect">
            <a:avLst/>
          </a:prstGeom>
          <a:noFill/>
        </p:spPr>
        <p:txBody>
          <a:bodyPr wrap="none" rtlCol="0">
            <a:spAutoFit/>
          </a:bodyPr>
          <a:lstStyle/>
          <a:p>
            <a:pPr algn="ctr"/>
            <a:r>
              <a:rPr kumimoji="1" lang="ja-JP" altLang="en-US" sz="1400">
                <a:solidFill>
                  <a:srgbClr val="C00000"/>
                </a:solidFill>
                <a:latin typeface="Meiryo" panose="020B0604030504040204" pitchFamily="34" charset="-128"/>
                <a:ea typeface="Meiryo" panose="020B0604030504040204" pitchFamily="34" charset="-128"/>
              </a:rPr>
              <a:t>秘密鍵で電子署名</a:t>
            </a:r>
          </a:p>
        </p:txBody>
      </p:sp>
      <p:pic>
        <p:nvPicPr>
          <p:cNvPr id="25" name="図 24">
            <a:extLst>
              <a:ext uri="{FF2B5EF4-FFF2-40B4-BE49-F238E27FC236}">
                <a16:creationId xmlns:a16="http://schemas.microsoft.com/office/drawing/2014/main" id="{6BC21BDF-EBD6-8DF6-D604-A8642A171CCA}"/>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7616541" y="2528339"/>
            <a:ext cx="710287" cy="840576"/>
          </a:xfrm>
          <a:prstGeom prst="rect">
            <a:avLst/>
          </a:prstGeom>
        </p:spPr>
      </p:pic>
      <p:sp>
        <p:nvSpPr>
          <p:cNvPr id="26" name="メモ 25">
            <a:extLst>
              <a:ext uri="{FF2B5EF4-FFF2-40B4-BE49-F238E27FC236}">
                <a16:creationId xmlns:a16="http://schemas.microsoft.com/office/drawing/2014/main" id="{4E1B6DC1-6234-9B74-491D-BC2E5FDCC210}"/>
              </a:ext>
            </a:extLst>
          </p:cNvPr>
          <p:cNvSpPr/>
          <p:nvPr/>
        </p:nvSpPr>
        <p:spPr>
          <a:xfrm>
            <a:off x="6389920" y="2564675"/>
            <a:ext cx="1077685" cy="829573"/>
          </a:xfrm>
          <a:prstGeom prst="foldedCorner">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tx1">
                  <a:lumMod val="65000"/>
                  <a:lumOff val="35000"/>
                </a:schemeClr>
              </a:solidFill>
              <a:latin typeface="ＭＳ Ｐゴシック"/>
              <a:ea typeface="ＭＳ Ｐゴシック"/>
              <a:cs typeface="ＭＳ Ｐゴシック"/>
            </a:endParaRPr>
          </a:p>
        </p:txBody>
      </p:sp>
      <p:sp>
        <p:nvSpPr>
          <p:cNvPr id="27" name="テキスト ボックス 26">
            <a:extLst>
              <a:ext uri="{FF2B5EF4-FFF2-40B4-BE49-F238E27FC236}">
                <a16:creationId xmlns:a16="http://schemas.microsoft.com/office/drawing/2014/main" id="{89698C01-4CDF-D550-4E12-566AD6161021}"/>
              </a:ext>
            </a:extLst>
          </p:cNvPr>
          <p:cNvSpPr txBox="1"/>
          <p:nvPr/>
        </p:nvSpPr>
        <p:spPr>
          <a:xfrm>
            <a:off x="6451708" y="2633444"/>
            <a:ext cx="954107" cy="276999"/>
          </a:xfrm>
          <a:prstGeom prst="rect">
            <a:avLst/>
          </a:prstGeom>
          <a:noFill/>
        </p:spPr>
        <p:txBody>
          <a:bodyPr wrap="none" rtlCol="0">
            <a:spAutoFit/>
          </a:bodyPr>
          <a:lstStyle/>
          <a:p>
            <a:pPr algn="ctr"/>
            <a:r>
              <a:rPr kumimoji="1" lang="ja-JP" altLang="en-US" sz="1200">
                <a:solidFill>
                  <a:schemeClr val="tx1">
                    <a:lumMod val="65000"/>
                    <a:lumOff val="35000"/>
                  </a:schemeClr>
                </a:solidFill>
                <a:latin typeface="Meiryo" panose="020B0604030504040204" pitchFamily="34" charset="-128"/>
                <a:ea typeface="Meiryo" panose="020B0604030504040204" pitchFamily="34" charset="-128"/>
              </a:rPr>
              <a:t>チャレンジ</a:t>
            </a:r>
          </a:p>
        </p:txBody>
      </p:sp>
      <p:sp>
        <p:nvSpPr>
          <p:cNvPr id="28" name="テキスト ボックス 27">
            <a:extLst>
              <a:ext uri="{FF2B5EF4-FFF2-40B4-BE49-F238E27FC236}">
                <a16:creationId xmlns:a16="http://schemas.microsoft.com/office/drawing/2014/main" id="{1C19813F-A9FD-B608-8530-DC1A1483B630}"/>
              </a:ext>
            </a:extLst>
          </p:cNvPr>
          <p:cNvSpPr txBox="1"/>
          <p:nvPr/>
        </p:nvSpPr>
        <p:spPr>
          <a:xfrm>
            <a:off x="6417243" y="2909147"/>
            <a:ext cx="1023036" cy="415498"/>
          </a:xfrm>
          <a:prstGeom prst="rect">
            <a:avLst/>
          </a:prstGeom>
          <a:noFill/>
        </p:spPr>
        <p:txBody>
          <a:bodyPr wrap="none" rtlCol="0">
            <a:spAutoFit/>
          </a:bodyPr>
          <a:lstStyle/>
          <a:p>
            <a:pPr algn="ctr"/>
            <a:r>
              <a:rPr kumimoji="1" lang="en-US" altLang="ja-JP" sz="1050" dirty="0">
                <a:solidFill>
                  <a:schemeClr val="tx1">
                    <a:lumMod val="65000"/>
                    <a:lumOff val="35000"/>
                  </a:schemeClr>
                </a:solidFill>
                <a:latin typeface="Meiryo" panose="020B0604030504040204" pitchFamily="34" charset="-128"/>
                <a:ea typeface="Meiryo" panose="020B0604030504040204" pitchFamily="34" charset="-128"/>
              </a:rPr>
              <a:t>12We5fqE08</a:t>
            </a:r>
          </a:p>
          <a:p>
            <a:pPr algn="ctr"/>
            <a:r>
              <a:rPr kumimoji="1" lang="en-US" altLang="ja-JP" sz="1050" dirty="0">
                <a:solidFill>
                  <a:schemeClr val="tx1">
                    <a:lumMod val="65000"/>
                    <a:lumOff val="35000"/>
                  </a:schemeClr>
                </a:solidFill>
                <a:latin typeface="Meiryo" panose="020B0604030504040204" pitchFamily="34" charset="-128"/>
                <a:ea typeface="Meiryo" panose="020B0604030504040204" pitchFamily="34" charset="-128"/>
              </a:rPr>
              <a:t>5xO7QpWz9</a:t>
            </a:r>
            <a:endParaRPr kumimoji="1" lang="ja-JP" altLang="en-US" sz="1050">
              <a:solidFill>
                <a:schemeClr val="tx1">
                  <a:lumMod val="65000"/>
                  <a:lumOff val="35000"/>
                </a:schemeClr>
              </a:solidFill>
              <a:latin typeface="Meiryo" panose="020B0604030504040204" pitchFamily="34" charset="-128"/>
              <a:ea typeface="Meiryo" panose="020B0604030504040204" pitchFamily="34" charset="-128"/>
            </a:endParaRPr>
          </a:p>
        </p:txBody>
      </p:sp>
      <p:pic>
        <p:nvPicPr>
          <p:cNvPr id="29" name="図 28">
            <a:extLst>
              <a:ext uri="{FF2B5EF4-FFF2-40B4-BE49-F238E27FC236}">
                <a16:creationId xmlns:a16="http://schemas.microsoft.com/office/drawing/2014/main" id="{719F97A1-ED5F-5D41-BCE9-C5FFF0B0F079}"/>
              </a:ext>
            </a:extLst>
          </p:cNvPr>
          <p:cNvPicPr>
            <a:picLocks noChangeAspect="1"/>
          </p:cNvPicPr>
          <p:nvPr/>
        </p:nvPicPr>
        <p:blipFill>
          <a:blip r:embed="rId3" cstate="print">
            <a:duotone>
              <a:schemeClr val="accent2">
                <a:shade val="45000"/>
                <a:satMod val="135000"/>
              </a:schemeClr>
              <a:prstClr val="white"/>
            </a:duotone>
            <a:extLst>
              <a:ext uri="{28A0092B-C50C-407E-A947-70E740481C1C}">
                <a14:useLocalDpi xmlns:a14="http://schemas.microsoft.com/office/drawing/2010/main"/>
              </a:ext>
            </a:extLst>
          </a:blip>
          <a:stretch>
            <a:fillRect/>
          </a:stretch>
        </p:blipFill>
        <p:spPr>
          <a:xfrm>
            <a:off x="6469945" y="2659939"/>
            <a:ext cx="671083" cy="671083"/>
          </a:xfrm>
          <a:prstGeom prst="rect">
            <a:avLst/>
          </a:prstGeom>
        </p:spPr>
      </p:pic>
      <p:sp>
        <p:nvSpPr>
          <p:cNvPr id="31" name="テキスト ボックス 30">
            <a:extLst>
              <a:ext uri="{FF2B5EF4-FFF2-40B4-BE49-F238E27FC236}">
                <a16:creationId xmlns:a16="http://schemas.microsoft.com/office/drawing/2014/main" id="{8A80E2E8-8EC7-7190-11D7-FE0D178DE118}"/>
              </a:ext>
            </a:extLst>
          </p:cNvPr>
          <p:cNvSpPr txBox="1"/>
          <p:nvPr/>
        </p:nvSpPr>
        <p:spPr>
          <a:xfrm>
            <a:off x="5484152" y="3340110"/>
            <a:ext cx="723275" cy="307777"/>
          </a:xfrm>
          <a:prstGeom prst="rect">
            <a:avLst/>
          </a:prstGeom>
          <a:noFill/>
        </p:spPr>
        <p:txBody>
          <a:bodyPr wrap="none" rtlCol="0">
            <a:spAutoFit/>
          </a:bodyPr>
          <a:lstStyle/>
          <a:p>
            <a:pPr algn="ctr"/>
            <a:r>
              <a:rPr kumimoji="1" lang="ja-JP" altLang="en-US" sz="1400">
                <a:solidFill>
                  <a:srgbClr val="0070C0"/>
                </a:solidFill>
                <a:latin typeface="Meiryo" panose="020B0604030504040204" pitchFamily="34" charset="-128"/>
                <a:ea typeface="Meiryo" panose="020B0604030504040204" pitchFamily="34" charset="-128"/>
              </a:rPr>
              <a:t>公開鍵</a:t>
            </a:r>
          </a:p>
        </p:txBody>
      </p:sp>
      <p:sp>
        <p:nvSpPr>
          <p:cNvPr id="32" name="テキスト ボックス 31">
            <a:extLst>
              <a:ext uri="{FF2B5EF4-FFF2-40B4-BE49-F238E27FC236}">
                <a16:creationId xmlns:a16="http://schemas.microsoft.com/office/drawing/2014/main" id="{D86B2EBA-30F6-FF3B-8549-D030BAF4B0E8}"/>
              </a:ext>
            </a:extLst>
          </p:cNvPr>
          <p:cNvSpPr txBox="1"/>
          <p:nvPr/>
        </p:nvSpPr>
        <p:spPr>
          <a:xfrm>
            <a:off x="6322583" y="3410519"/>
            <a:ext cx="1082348" cy="307777"/>
          </a:xfrm>
          <a:prstGeom prst="rect">
            <a:avLst/>
          </a:prstGeom>
          <a:noFill/>
        </p:spPr>
        <p:txBody>
          <a:bodyPr wrap="none" rtlCol="0">
            <a:spAutoFit/>
          </a:bodyPr>
          <a:lstStyle/>
          <a:p>
            <a:pPr algn="ctr"/>
            <a:r>
              <a:rPr kumimoji="1" lang="ja-JP" altLang="en-US" sz="1400">
                <a:solidFill>
                  <a:srgbClr val="0070C0"/>
                </a:solidFill>
                <a:latin typeface="Meiryo" panose="020B0604030504040204" pitchFamily="34" charset="-128"/>
                <a:ea typeface="Meiryo" panose="020B0604030504040204" pitchFamily="34" charset="-128"/>
              </a:rPr>
              <a:t>署名を検証</a:t>
            </a:r>
          </a:p>
        </p:txBody>
      </p:sp>
      <p:sp>
        <p:nvSpPr>
          <p:cNvPr id="33" name="右矢印 32">
            <a:extLst>
              <a:ext uri="{FF2B5EF4-FFF2-40B4-BE49-F238E27FC236}">
                <a16:creationId xmlns:a16="http://schemas.microsoft.com/office/drawing/2014/main" id="{FBB70E91-3154-CDE0-0CB3-E8F2326FF535}"/>
              </a:ext>
            </a:extLst>
          </p:cNvPr>
          <p:cNvSpPr/>
          <p:nvPr/>
        </p:nvSpPr>
        <p:spPr>
          <a:xfrm>
            <a:off x="3616669" y="2595680"/>
            <a:ext cx="2000360" cy="359228"/>
          </a:xfrm>
          <a:prstGeom prst="rightArrow">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4" name="テキスト ボックス 33">
            <a:extLst>
              <a:ext uri="{FF2B5EF4-FFF2-40B4-BE49-F238E27FC236}">
                <a16:creationId xmlns:a16="http://schemas.microsoft.com/office/drawing/2014/main" id="{46F61003-AA41-A122-0581-C607C767DE6E}"/>
              </a:ext>
            </a:extLst>
          </p:cNvPr>
          <p:cNvSpPr txBox="1"/>
          <p:nvPr/>
        </p:nvSpPr>
        <p:spPr>
          <a:xfrm>
            <a:off x="3707385" y="2937786"/>
            <a:ext cx="1800493" cy="523220"/>
          </a:xfrm>
          <a:prstGeom prst="rect">
            <a:avLst/>
          </a:prstGeom>
          <a:noFill/>
        </p:spPr>
        <p:txBody>
          <a:bodyPr wrap="none" rtlCol="0">
            <a:spAutoFit/>
          </a:bodyPr>
          <a:lstStyle/>
          <a:p>
            <a:pPr algn="ctr"/>
            <a:r>
              <a:rPr kumimoji="1" lang="ja-JP" altLang="en-US" sz="1400">
                <a:latin typeface="Meiryo" panose="020B0604030504040204" pitchFamily="34" charset="-128"/>
                <a:ea typeface="Meiryo" panose="020B0604030504040204" pitchFamily="34" charset="-128"/>
              </a:rPr>
              <a:t>秘密鍵で署名された</a:t>
            </a:r>
            <a:endParaRPr kumimoji="1" lang="en-US" altLang="ja-JP" sz="1400" dirty="0">
              <a:latin typeface="Meiryo" panose="020B0604030504040204" pitchFamily="34" charset="-128"/>
              <a:ea typeface="Meiryo" panose="020B0604030504040204" pitchFamily="34" charset="-128"/>
            </a:endParaRPr>
          </a:p>
          <a:p>
            <a:pPr algn="ctr"/>
            <a:r>
              <a:rPr kumimoji="1" lang="ja-JP" altLang="en-US" sz="1400">
                <a:latin typeface="Meiryo" panose="020B0604030504040204" pitchFamily="34" charset="-128"/>
                <a:ea typeface="Meiryo" panose="020B0604030504040204" pitchFamily="34" charset="-128"/>
              </a:rPr>
              <a:t>チャレンジを送る</a:t>
            </a:r>
          </a:p>
        </p:txBody>
      </p:sp>
      <p:sp>
        <p:nvSpPr>
          <p:cNvPr id="36" name="テキスト ボックス 35">
            <a:extLst>
              <a:ext uri="{FF2B5EF4-FFF2-40B4-BE49-F238E27FC236}">
                <a16:creationId xmlns:a16="http://schemas.microsoft.com/office/drawing/2014/main" id="{11A7F0D5-9501-FAF8-5D3C-6C30BAE796F0}"/>
              </a:ext>
            </a:extLst>
          </p:cNvPr>
          <p:cNvSpPr txBox="1"/>
          <p:nvPr/>
        </p:nvSpPr>
        <p:spPr>
          <a:xfrm>
            <a:off x="7340742" y="3409393"/>
            <a:ext cx="1261884" cy="307777"/>
          </a:xfrm>
          <a:prstGeom prst="rect">
            <a:avLst/>
          </a:prstGeom>
          <a:noFill/>
        </p:spPr>
        <p:txBody>
          <a:bodyPr wrap="none" rtlCol="0">
            <a:spAutoFit/>
          </a:bodyPr>
          <a:lstStyle/>
          <a:p>
            <a:pPr algn="ctr"/>
            <a:r>
              <a:rPr kumimoji="1" lang="ja-JP" altLang="en-US" sz="1400">
                <a:solidFill>
                  <a:srgbClr val="0070C0"/>
                </a:solidFill>
                <a:latin typeface="Meiryo" panose="020B0604030504040204" pitchFamily="34" charset="-128"/>
                <a:ea typeface="Meiryo" panose="020B0604030504040204" pitchFamily="34" charset="-128"/>
              </a:rPr>
              <a:t>公開鍵を登録</a:t>
            </a:r>
          </a:p>
        </p:txBody>
      </p:sp>
      <p:sp>
        <p:nvSpPr>
          <p:cNvPr id="37" name="メモ 36">
            <a:extLst>
              <a:ext uri="{FF2B5EF4-FFF2-40B4-BE49-F238E27FC236}">
                <a16:creationId xmlns:a16="http://schemas.microsoft.com/office/drawing/2014/main" id="{56803806-BD94-EE6B-D358-73B1A0C7FF7B}"/>
              </a:ext>
            </a:extLst>
          </p:cNvPr>
          <p:cNvSpPr/>
          <p:nvPr/>
        </p:nvSpPr>
        <p:spPr>
          <a:xfrm>
            <a:off x="6379034" y="4306391"/>
            <a:ext cx="1077685" cy="829573"/>
          </a:xfrm>
          <a:prstGeom prst="foldedCorner">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 name="テキスト ボックス 37">
            <a:extLst>
              <a:ext uri="{FF2B5EF4-FFF2-40B4-BE49-F238E27FC236}">
                <a16:creationId xmlns:a16="http://schemas.microsoft.com/office/drawing/2014/main" id="{77F1732C-95DA-C0C9-BBFC-9C7832F70947}"/>
              </a:ext>
            </a:extLst>
          </p:cNvPr>
          <p:cNvSpPr txBox="1"/>
          <p:nvPr/>
        </p:nvSpPr>
        <p:spPr>
          <a:xfrm>
            <a:off x="6440822" y="4375160"/>
            <a:ext cx="954107" cy="276999"/>
          </a:xfrm>
          <a:prstGeom prst="rect">
            <a:avLst/>
          </a:prstGeom>
          <a:noFill/>
        </p:spPr>
        <p:txBody>
          <a:bodyPr wrap="none" rtlCol="0">
            <a:spAutoFit/>
          </a:bodyPr>
          <a:lstStyle/>
          <a:p>
            <a:pPr algn="ctr"/>
            <a:r>
              <a:rPr kumimoji="1" lang="ja-JP" altLang="en-US" sz="1200">
                <a:solidFill>
                  <a:schemeClr val="tx1">
                    <a:lumMod val="65000"/>
                    <a:lumOff val="35000"/>
                  </a:schemeClr>
                </a:solidFill>
                <a:latin typeface="Meiryo" panose="020B0604030504040204" pitchFamily="34" charset="-128"/>
                <a:ea typeface="Meiryo" panose="020B0604030504040204" pitchFamily="34" charset="-128"/>
              </a:rPr>
              <a:t>チャレンジ</a:t>
            </a:r>
          </a:p>
        </p:txBody>
      </p:sp>
      <p:sp>
        <p:nvSpPr>
          <p:cNvPr id="39" name="テキスト ボックス 38">
            <a:extLst>
              <a:ext uri="{FF2B5EF4-FFF2-40B4-BE49-F238E27FC236}">
                <a16:creationId xmlns:a16="http://schemas.microsoft.com/office/drawing/2014/main" id="{DF20277C-5C22-A77A-0E21-13CCEA70906E}"/>
              </a:ext>
            </a:extLst>
          </p:cNvPr>
          <p:cNvSpPr txBox="1"/>
          <p:nvPr/>
        </p:nvSpPr>
        <p:spPr>
          <a:xfrm>
            <a:off x="6406357" y="4650863"/>
            <a:ext cx="1023036" cy="415498"/>
          </a:xfrm>
          <a:prstGeom prst="rect">
            <a:avLst/>
          </a:prstGeom>
          <a:noFill/>
        </p:spPr>
        <p:txBody>
          <a:bodyPr wrap="none" rtlCol="0">
            <a:spAutoFit/>
          </a:bodyPr>
          <a:lstStyle/>
          <a:p>
            <a:pPr algn="ctr"/>
            <a:r>
              <a:rPr kumimoji="1" lang="en-US" altLang="ja-JP" sz="1050" dirty="0">
                <a:solidFill>
                  <a:schemeClr val="tx1">
                    <a:lumMod val="65000"/>
                    <a:lumOff val="35000"/>
                  </a:schemeClr>
                </a:solidFill>
                <a:latin typeface="Meiryo" panose="020B0604030504040204" pitchFamily="34" charset="-128"/>
                <a:ea typeface="Meiryo" panose="020B0604030504040204" pitchFamily="34" charset="-128"/>
              </a:rPr>
              <a:t>12We5fqE08</a:t>
            </a:r>
          </a:p>
          <a:p>
            <a:pPr algn="ctr"/>
            <a:r>
              <a:rPr kumimoji="1" lang="en-US" altLang="ja-JP" sz="1050" dirty="0">
                <a:solidFill>
                  <a:schemeClr val="tx1">
                    <a:lumMod val="65000"/>
                    <a:lumOff val="35000"/>
                  </a:schemeClr>
                </a:solidFill>
                <a:latin typeface="Meiryo" panose="020B0604030504040204" pitchFamily="34" charset="-128"/>
                <a:ea typeface="Meiryo" panose="020B0604030504040204" pitchFamily="34" charset="-128"/>
              </a:rPr>
              <a:t>5xO7QpWz9</a:t>
            </a:r>
            <a:endParaRPr kumimoji="1" lang="ja-JP" altLang="en-US" sz="1050">
              <a:solidFill>
                <a:schemeClr val="tx1">
                  <a:lumMod val="65000"/>
                  <a:lumOff val="35000"/>
                </a:schemeClr>
              </a:solidFill>
              <a:latin typeface="Meiryo" panose="020B0604030504040204" pitchFamily="34" charset="-128"/>
              <a:ea typeface="Meiryo" panose="020B0604030504040204" pitchFamily="34" charset="-128"/>
            </a:endParaRPr>
          </a:p>
        </p:txBody>
      </p:sp>
      <p:pic>
        <p:nvPicPr>
          <p:cNvPr id="40" name="図 39">
            <a:extLst>
              <a:ext uri="{FF2B5EF4-FFF2-40B4-BE49-F238E27FC236}">
                <a16:creationId xmlns:a16="http://schemas.microsoft.com/office/drawing/2014/main" id="{A7749972-1603-9D2A-1331-59FB2CA75B0A}"/>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7619046" y="5324424"/>
            <a:ext cx="710287" cy="840576"/>
          </a:xfrm>
          <a:prstGeom prst="rect">
            <a:avLst/>
          </a:prstGeom>
        </p:spPr>
      </p:pic>
      <p:sp>
        <p:nvSpPr>
          <p:cNvPr id="42" name="右矢印 41">
            <a:extLst>
              <a:ext uri="{FF2B5EF4-FFF2-40B4-BE49-F238E27FC236}">
                <a16:creationId xmlns:a16="http://schemas.microsoft.com/office/drawing/2014/main" id="{D710C600-5470-AA1D-66D4-EF7BCD3A8F2E}"/>
              </a:ext>
            </a:extLst>
          </p:cNvPr>
          <p:cNvSpPr/>
          <p:nvPr/>
        </p:nvSpPr>
        <p:spPr>
          <a:xfrm>
            <a:off x="1458684" y="4345703"/>
            <a:ext cx="4837559" cy="359228"/>
          </a:xfrm>
          <a:prstGeom prst="rightArrow">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 name="右矢印 42">
            <a:extLst>
              <a:ext uri="{FF2B5EF4-FFF2-40B4-BE49-F238E27FC236}">
                <a16:creationId xmlns:a16="http://schemas.microsoft.com/office/drawing/2014/main" id="{B0FB90A8-6967-3771-A80A-00CD10568594}"/>
              </a:ext>
            </a:extLst>
          </p:cNvPr>
          <p:cNvSpPr/>
          <p:nvPr/>
        </p:nvSpPr>
        <p:spPr>
          <a:xfrm rot="10800000">
            <a:off x="1458684" y="4637398"/>
            <a:ext cx="4837559" cy="359228"/>
          </a:xfrm>
          <a:prstGeom prst="rightArrow">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 name="テキスト ボックス 43">
            <a:extLst>
              <a:ext uri="{FF2B5EF4-FFF2-40B4-BE49-F238E27FC236}">
                <a16:creationId xmlns:a16="http://schemas.microsoft.com/office/drawing/2014/main" id="{FC42EEDD-C622-A5D1-84FF-116F9BD08329}"/>
              </a:ext>
            </a:extLst>
          </p:cNvPr>
          <p:cNvSpPr txBox="1"/>
          <p:nvPr/>
        </p:nvSpPr>
        <p:spPr>
          <a:xfrm>
            <a:off x="1494360" y="4138363"/>
            <a:ext cx="4946462" cy="307777"/>
          </a:xfrm>
          <a:prstGeom prst="rect">
            <a:avLst/>
          </a:prstGeom>
          <a:noFill/>
        </p:spPr>
        <p:txBody>
          <a:bodyPr wrap="square" rtlCol="0">
            <a:spAutoFit/>
          </a:bodyPr>
          <a:lstStyle/>
          <a:p>
            <a:r>
              <a:rPr kumimoji="1" lang="ja-JP" altLang="en-US" sz="1400">
                <a:latin typeface="Meiryo" panose="020B0604030504040204" pitchFamily="34" charset="-128"/>
                <a:ea typeface="Meiryo" panose="020B0604030504040204" pitchFamily="34" charset="-128"/>
              </a:rPr>
              <a:t>サービスを使いたいので、ログインしたいと通知</a:t>
            </a:r>
          </a:p>
        </p:txBody>
      </p:sp>
      <p:sp>
        <p:nvSpPr>
          <p:cNvPr id="45" name="テキスト ボックス 44">
            <a:extLst>
              <a:ext uri="{FF2B5EF4-FFF2-40B4-BE49-F238E27FC236}">
                <a16:creationId xmlns:a16="http://schemas.microsoft.com/office/drawing/2014/main" id="{7563599B-81EA-78E6-6CB5-B545522150AA}"/>
              </a:ext>
            </a:extLst>
          </p:cNvPr>
          <p:cNvSpPr txBox="1"/>
          <p:nvPr/>
        </p:nvSpPr>
        <p:spPr>
          <a:xfrm>
            <a:off x="1599098" y="4970845"/>
            <a:ext cx="4852610" cy="307777"/>
          </a:xfrm>
          <a:prstGeom prst="rect">
            <a:avLst/>
          </a:prstGeom>
          <a:noFill/>
        </p:spPr>
        <p:txBody>
          <a:bodyPr wrap="none" rtlCol="0">
            <a:spAutoFit/>
          </a:bodyPr>
          <a:lstStyle/>
          <a:p>
            <a:r>
              <a:rPr kumimoji="1" lang="ja-JP" altLang="en-US" sz="1400">
                <a:latin typeface="Meiryo" panose="020B0604030504040204" pitchFamily="34" charset="-128"/>
                <a:ea typeface="Meiryo" panose="020B0604030504040204" pitchFamily="34" charset="-128"/>
              </a:rPr>
              <a:t>チャレンジを送る</a:t>
            </a:r>
            <a:r>
              <a:rPr lang="ja-JP" altLang="en-US" sz="1400">
                <a:latin typeface="Meiryo" panose="020B0604030504040204" pitchFamily="34" charset="-128"/>
                <a:ea typeface="Meiryo" panose="020B0604030504040204" pitchFamily="34" charset="-128"/>
              </a:rPr>
              <a:t>（ユーザー専用受付番号のような役割）</a:t>
            </a:r>
            <a:endParaRPr kumimoji="1" lang="ja-JP" altLang="en-US" sz="1400">
              <a:latin typeface="Meiryo" panose="020B0604030504040204" pitchFamily="34" charset="-128"/>
              <a:ea typeface="Meiryo" panose="020B0604030504040204" pitchFamily="34" charset="-128"/>
            </a:endParaRPr>
          </a:p>
        </p:txBody>
      </p:sp>
      <p:sp>
        <p:nvSpPr>
          <p:cNvPr id="51" name="メモ 50">
            <a:extLst>
              <a:ext uri="{FF2B5EF4-FFF2-40B4-BE49-F238E27FC236}">
                <a16:creationId xmlns:a16="http://schemas.microsoft.com/office/drawing/2014/main" id="{A525E67A-5254-FF6E-D61F-0427B943E763}"/>
              </a:ext>
            </a:extLst>
          </p:cNvPr>
          <p:cNvSpPr/>
          <p:nvPr/>
        </p:nvSpPr>
        <p:spPr>
          <a:xfrm>
            <a:off x="1429658" y="5361767"/>
            <a:ext cx="1077685" cy="829573"/>
          </a:xfrm>
          <a:prstGeom prst="foldedCorner">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tx1">
                  <a:lumMod val="65000"/>
                  <a:lumOff val="35000"/>
                </a:schemeClr>
              </a:solidFill>
              <a:latin typeface="ＭＳ Ｐゴシック"/>
              <a:ea typeface="ＭＳ Ｐゴシック"/>
              <a:cs typeface="ＭＳ Ｐゴシック"/>
            </a:endParaRPr>
          </a:p>
        </p:txBody>
      </p:sp>
      <p:sp>
        <p:nvSpPr>
          <p:cNvPr id="52" name="テキスト ボックス 51">
            <a:extLst>
              <a:ext uri="{FF2B5EF4-FFF2-40B4-BE49-F238E27FC236}">
                <a16:creationId xmlns:a16="http://schemas.microsoft.com/office/drawing/2014/main" id="{0DF8ACB5-99F0-03FD-29F3-862BFF9A9B65}"/>
              </a:ext>
            </a:extLst>
          </p:cNvPr>
          <p:cNvSpPr txBox="1"/>
          <p:nvPr/>
        </p:nvSpPr>
        <p:spPr>
          <a:xfrm>
            <a:off x="1491446" y="5430536"/>
            <a:ext cx="954107" cy="276999"/>
          </a:xfrm>
          <a:prstGeom prst="rect">
            <a:avLst/>
          </a:prstGeom>
          <a:noFill/>
        </p:spPr>
        <p:txBody>
          <a:bodyPr wrap="none" rtlCol="0">
            <a:spAutoFit/>
          </a:bodyPr>
          <a:lstStyle/>
          <a:p>
            <a:pPr algn="ctr"/>
            <a:r>
              <a:rPr kumimoji="1" lang="ja-JP" altLang="en-US" sz="1200">
                <a:solidFill>
                  <a:schemeClr val="tx1">
                    <a:lumMod val="65000"/>
                    <a:lumOff val="35000"/>
                  </a:schemeClr>
                </a:solidFill>
                <a:latin typeface="Meiryo" panose="020B0604030504040204" pitchFamily="34" charset="-128"/>
                <a:ea typeface="Meiryo" panose="020B0604030504040204" pitchFamily="34" charset="-128"/>
              </a:rPr>
              <a:t>チャレンジ</a:t>
            </a:r>
          </a:p>
        </p:txBody>
      </p:sp>
      <p:sp>
        <p:nvSpPr>
          <p:cNvPr id="53" name="テキスト ボックス 52">
            <a:extLst>
              <a:ext uri="{FF2B5EF4-FFF2-40B4-BE49-F238E27FC236}">
                <a16:creationId xmlns:a16="http://schemas.microsoft.com/office/drawing/2014/main" id="{3D82A25F-3037-DCEB-B9CF-E1C5430A40C3}"/>
              </a:ext>
            </a:extLst>
          </p:cNvPr>
          <p:cNvSpPr txBox="1"/>
          <p:nvPr/>
        </p:nvSpPr>
        <p:spPr>
          <a:xfrm>
            <a:off x="1456981" y="5706239"/>
            <a:ext cx="1023036" cy="415498"/>
          </a:xfrm>
          <a:prstGeom prst="rect">
            <a:avLst/>
          </a:prstGeom>
          <a:noFill/>
        </p:spPr>
        <p:txBody>
          <a:bodyPr wrap="none" rtlCol="0">
            <a:spAutoFit/>
          </a:bodyPr>
          <a:lstStyle/>
          <a:p>
            <a:pPr algn="ctr"/>
            <a:r>
              <a:rPr kumimoji="1" lang="en-US" altLang="ja-JP" sz="1050" dirty="0">
                <a:solidFill>
                  <a:schemeClr val="tx1">
                    <a:lumMod val="65000"/>
                    <a:lumOff val="35000"/>
                  </a:schemeClr>
                </a:solidFill>
                <a:latin typeface="Meiryo" panose="020B0604030504040204" pitchFamily="34" charset="-128"/>
                <a:ea typeface="Meiryo" panose="020B0604030504040204" pitchFamily="34" charset="-128"/>
              </a:rPr>
              <a:t>12We5fqE08</a:t>
            </a:r>
          </a:p>
          <a:p>
            <a:pPr algn="ctr"/>
            <a:r>
              <a:rPr kumimoji="1" lang="en-US" altLang="ja-JP" sz="1050" dirty="0">
                <a:solidFill>
                  <a:schemeClr val="tx1">
                    <a:lumMod val="65000"/>
                    <a:lumOff val="35000"/>
                  </a:schemeClr>
                </a:solidFill>
                <a:latin typeface="Meiryo" panose="020B0604030504040204" pitchFamily="34" charset="-128"/>
                <a:ea typeface="Meiryo" panose="020B0604030504040204" pitchFamily="34" charset="-128"/>
              </a:rPr>
              <a:t>5xO7QpWz9</a:t>
            </a:r>
            <a:endParaRPr kumimoji="1" lang="ja-JP" altLang="en-US" sz="1050">
              <a:solidFill>
                <a:schemeClr val="tx1">
                  <a:lumMod val="65000"/>
                  <a:lumOff val="35000"/>
                </a:schemeClr>
              </a:solidFill>
              <a:latin typeface="Meiryo" panose="020B0604030504040204" pitchFamily="34" charset="-128"/>
              <a:ea typeface="Meiryo" panose="020B0604030504040204" pitchFamily="34" charset="-128"/>
            </a:endParaRPr>
          </a:p>
        </p:txBody>
      </p:sp>
      <p:pic>
        <p:nvPicPr>
          <p:cNvPr id="54" name="図 53">
            <a:extLst>
              <a:ext uri="{FF2B5EF4-FFF2-40B4-BE49-F238E27FC236}">
                <a16:creationId xmlns:a16="http://schemas.microsoft.com/office/drawing/2014/main" id="{72EA118D-F7F2-7E97-679D-1AD041400FD5}"/>
              </a:ext>
            </a:extLst>
          </p:cNvPr>
          <p:cNvPicPr>
            <a:picLocks noChangeAspect="1"/>
          </p:cNvPicPr>
          <p:nvPr/>
        </p:nvPicPr>
        <p:blipFill>
          <a:blip r:embed="rId3" cstate="print">
            <a:duotone>
              <a:schemeClr val="accent2">
                <a:shade val="45000"/>
                <a:satMod val="135000"/>
              </a:schemeClr>
              <a:prstClr val="white"/>
            </a:duotone>
            <a:extLst>
              <a:ext uri="{28A0092B-C50C-407E-A947-70E740481C1C}">
                <a14:useLocalDpi xmlns:a14="http://schemas.microsoft.com/office/drawing/2010/main"/>
              </a:ext>
            </a:extLst>
          </a:blip>
          <a:stretch>
            <a:fillRect/>
          </a:stretch>
        </p:blipFill>
        <p:spPr>
          <a:xfrm>
            <a:off x="1509683" y="5457031"/>
            <a:ext cx="671083" cy="671083"/>
          </a:xfrm>
          <a:prstGeom prst="rect">
            <a:avLst/>
          </a:prstGeom>
        </p:spPr>
      </p:pic>
      <p:sp>
        <p:nvSpPr>
          <p:cNvPr id="55" name="テキスト ボックス 54">
            <a:extLst>
              <a:ext uri="{FF2B5EF4-FFF2-40B4-BE49-F238E27FC236}">
                <a16:creationId xmlns:a16="http://schemas.microsoft.com/office/drawing/2014/main" id="{58A6BE6B-3CC8-4BEF-C68A-67DA6C97A52E}"/>
              </a:ext>
            </a:extLst>
          </p:cNvPr>
          <p:cNvSpPr txBox="1"/>
          <p:nvPr/>
        </p:nvSpPr>
        <p:spPr>
          <a:xfrm>
            <a:off x="870372" y="6242552"/>
            <a:ext cx="1620957" cy="307777"/>
          </a:xfrm>
          <a:prstGeom prst="rect">
            <a:avLst/>
          </a:prstGeom>
          <a:noFill/>
        </p:spPr>
        <p:txBody>
          <a:bodyPr wrap="none" rtlCol="0">
            <a:spAutoFit/>
          </a:bodyPr>
          <a:lstStyle/>
          <a:p>
            <a:pPr algn="ctr"/>
            <a:r>
              <a:rPr kumimoji="1" lang="ja-JP" altLang="en-US" sz="1400">
                <a:solidFill>
                  <a:srgbClr val="C00000"/>
                </a:solidFill>
                <a:latin typeface="Meiryo" panose="020B0604030504040204" pitchFamily="34" charset="-128"/>
                <a:ea typeface="Meiryo" panose="020B0604030504040204" pitchFamily="34" charset="-128"/>
              </a:rPr>
              <a:t>秘密鍵で電子署名</a:t>
            </a:r>
          </a:p>
        </p:txBody>
      </p:sp>
      <p:sp>
        <p:nvSpPr>
          <p:cNvPr id="57" name="メモ 56">
            <a:extLst>
              <a:ext uri="{FF2B5EF4-FFF2-40B4-BE49-F238E27FC236}">
                <a16:creationId xmlns:a16="http://schemas.microsoft.com/office/drawing/2014/main" id="{393D0EA2-B6F1-7A79-6B0E-8C931BC16151}"/>
              </a:ext>
            </a:extLst>
          </p:cNvPr>
          <p:cNvSpPr/>
          <p:nvPr/>
        </p:nvSpPr>
        <p:spPr>
          <a:xfrm>
            <a:off x="6480636" y="5361767"/>
            <a:ext cx="1077685" cy="829573"/>
          </a:xfrm>
          <a:prstGeom prst="foldedCorner">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tx1">
                  <a:lumMod val="65000"/>
                  <a:lumOff val="35000"/>
                </a:schemeClr>
              </a:solidFill>
              <a:latin typeface="ＭＳ Ｐゴシック"/>
              <a:ea typeface="ＭＳ Ｐゴシック"/>
              <a:cs typeface="ＭＳ Ｐゴシック"/>
            </a:endParaRPr>
          </a:p>
        </p:txBody>
      </p:sp>
      <p:sp>
        <p:nvSpPr>
          <p:cNvPr id="58" name="テキスト ボックス 57">
            <a:extLst>
              <a:ext uri="{FF2B5EF4-FFF2-40B4-BE49-F238E27FC236}">
                <a16:creationId xmlns:a16="http://schemas.microsoft.com/office/drawing/2014/main" id="{B15FBC60-E629-755C-3239-2625F0C9FC01}"/>
              </a:ext>
            </a:extLst>
          </p:cNvPr>
          <p:cNvSpPr txBox="1"/>
          <p:nvPr/>
        </p:nvSpPr>
        <p:spPr>
          <a:xfrm>
            <a:off x="6542424" y="5430536"/>
            <a:ext cx="954107" cy="276999"/>
          </a:xfrm>
          <a:prstGeom prst="rect">
            <a:avLst/>
          </a:prstGeom>
          <a:noFill/>
        </p:spPr>
        <p:txBody>
          <a:bodyPr wrap="none" rtlCol="0">
            <a:spAutoFit/>
          </a:bodyPr>
          <a:lstStyle/>
          <a:p>
            <a:pPr algn="ctr"/>
            <a:r>
              <a:rPr kumimoji="1" lang="ja-JP" altLang="en-US" sz="1200">
                <a:solidFill>
                  <a:schemeClr val="tx1">
                    <a:lumMod val="65000"/>
                    <a:lumOff val="35000"/>
                  </a:schemeClr>
                </a:solidFill>
                <a:latin typeface="Meiryo" panose="020B0604030504040204" pitchFamily="34" charset="-128"/>
                <a:ea typeface="Meiryo" panose="020B0604030504040204" pitchFamily="34" charset="-128"/>
              </a:rPr>
              <a:t>チャレンジ</a:t>
            </a:r>
          </a:p>
        </p:txBody>
      </p:sp>
      <p:sp>
        <p:nvSpPr>
          <p:cNvPr id="59" name="テキスト ボックス 58">
            <a:extLst>
              <a:ext uri="{FF2B5EF4-FFF2-40B4-BE49-F238E27FC236}">
                <a16:creationId xmlns:a16="http://schemas.microsoft.com/office/drawing/2014/main" id="{71FD649D-DE1E-F84D-7D4C-9F5D317A1BA2}"/>
              </a:ext>
            </a:extLst>
          </p:cNvPr>
          <p:cNvSpPr txBox="1"/>
          <p:nvPr/>
        </p:nvSpPr>
        <p:spPr>
          <a:xfrm>
            <a:off x="6507959" y="5706239"/>
            <a:ext cx="1023036" cy="415498"/>
          </a:xfrm>
          <a:prstGeom prst="rect">
            <a:avLst/>
          </a:prstGeom>
          <a:noFill/>
        </p:spPr>
        <p:txBody>
          <a:bodyPr wrap="none" rtlCol="0">
            <a:spAutoFit/>
          </a:bodyPr>
          <a:lstStyle/>
          <a:p>
            <a:pPr algn="ctr"/>
            <a:r>
              <a:rPr kumimoji="1" lang="en-US" altLang="ja-JP" sz="1050" dirty="0">
                <a:solidFill>
                  <a:schemeClr val="tx1">
                    <a:lumMod val="65000"/>
                    <a:lumOff val="35000"/>
                  </a:schemeClr>
                </a:solidFill>
                <a:latin typeface="Meiryo" panose="020B0604030504040204" pitchFamily="34" charset="-128"/>
                <a:ea typeface="Meiryo" panose="020B0604030504040204" pitchFamily="34" charset="-128"/>
              </a:rPr>
              <a:t>12We5fqE08</a:t>
            </a:r>
          </a:p>
          <a:p>
            <a:pPr algn="ctr"/>
            <a:r>
              <a:rPr kumimoji="1" lang="en-US" altLang="ja-JP" sz="1050" dirty="0">
                <a:solidFill>
                  <a:schemeClr val="tx1">
                    <a:lumMod val="65000"/>
                    <a:lumOff val="35000"/>
                  </a:schemeClr>
                </a:solidFill>
                <a:latin typeface="Meiryo" panose="020B0604030504040204" pitchFamily="34" charset="-128"/>
                <a:ea typeface="Meiryo" panose="020B0604030504040204" pitchFamily="34" charset="-128"/>
              </a:rPr>
              <a:t>5xO7QpWz9</a:t>
            </a:r>
            <a:endParaRPr kumimoji="1" lang="ja-JP" altLang="en-US" sz="1050">
              <a:solidFill>
                <a:schemeClr val="tx1">
                  <a:lumMod val="65000"/>
                  <a:lumOff val="35000"/>
                </a:schemeClr>
              </a:solidFill>
              <a:latin typeface="Meiryo" panose="020B0604030504040204" pitchFamily="34" charset="-128"/>
              <a:ea typeface="Meiryo" panose="020B0604030504040204" pitchFamily="34" charset="-128"/>
            </a:endParaRPr>
          </a:p>
        </p:txBody>
      </p:sp>
      <p:pic>
        <p:nvPicPr>
          <p:cNvPr id="60" name="図 59">
            <a:extLst>
              <a:ext uri="{FF2B5EF4-FFF2-40B4-BE49-F238E27FC236}">
                <a16:creationId xmlns:a16="http://schemas.microsoft.com/office/drawing/2014/main" id="{F380A22E-E828-EFD0-433A-9F20EC528569}"/>
              </a:ext>
            </a:extLst>
          </p:cNvPr>
          <p:cNvPicPr>
            <a:picLocks noChangeAspect="1"/>
          </p:cNvPicPr>
          <p:nvPr/>
        </p:nvPicPr>
        <p:blipFill>
          <a:blip r:embed="rId3" cstate="print">
            <a:duotone>
              <a:schemeClr val="accent2">
                <a:shade val="45000"/>
                <a:satMod val="135000"/>
              </a:schemeClr>
              <a:prstClr val="white"/>
            </a:duotone>
            <a:extLst>
              <a:ext uri="{28A0092B-C50C-407E-A947-70E740481C1C}">
                <a14:useLocalDpi xmlns:a14="http://schemas.microsoft.com/office/drawing/2010/main"/>
              </a:ext>
            </a:extLst>
          </a:blip>
          <a:stretch>
            <a:fillRect/>
          </a:stretch>
        </p:blipFill>
        <p:spPr>
          <a:xfrm>
            <a:off x="6560661" y="5457031"/>
            <a:ext cx="671083" cy="671083"/>
          </a:xfrm>
          <a:prstGeom prst="rect">
            <a:avLst/>
          </a:prstGeom>
        </p:spPr>
      </p:pic>
      <p:sp>
        <p:nvSpPr>
          <p:cNvPr id="64" name="右矢印 63">
            <a:extLst>
              <a:ext uri="{FF2B5EF4-FFF2-40B4-BE49-F238E27FC236}">
                <a16:creationId xmlns:a16="http://schemas.microsoft.com/office/drawing/2014/main" id="{E9D7D061-E615-E344-746C-12A4CEC02966}"/>
              </a:ext>
            </a:extLst>
          </p:cNvPr>
          <p:cNvSpPr/>
          <p:nvPr/>
        </p:nvSpPr>
        <p:spPr>
          <a:xfrm>
            <a:off x="2625166" y="5492548"/>
            <a:ext cx="3670707" cy="359228"/>
          </a:xfrm>
          <a:prstGeom prst="rightArrow">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5" name="テキスト ボックス 64">
            <a:extLst>
              <a:ext uri="{FF2B5EF4-FFF2-40B4-BE49-F238E27FC236}">
                <a16:creationId xmlns:a16="http://schemas.microsoft.com/office/drawing/2014/main" id="{522480C6-F386-0B59-508E-992FEF0C6A78}"/>
              </a:ext>
            </a:extLst>
          </p:cNvPr>
          <p:cNvSpPr txBox="1"/>
          <p:nvPr/>
        </p:nvSpPr>
        <p:spPr>
          <a:xfrm>
            <a:off x="2723283" y="5302155"/>
            <a:ext cx="3236784" cy="307777"/>
          </a:xfrm>
          <a:prstGeom prst="rect">
            <a:avLst/>
          </a:prstGeom>
          <a:noFill/>
        </p:spPr>
        <p:txBody>
          <a:bodyPr wrap="none" rtlCol="0">
            <a:spAutoFit/>
          </a:bodyPr>
          <a:lstStyle/>
          <a:p>
            <a:pPr algn="ctr"/>
            <a:r>
              <a:rPr kumimoji="1" lang="ja-JP" altLang="en-US" sz="1400">
                <a:latin typeface="Meiryo" panose="020B0604030504040204" pitchFamily="34" charset="-128"/>
                <a:ea typeface="Meiryo" panose="020B0604030504040204" pitchFamily="34" charset="-128"/>
              </a:rPr>
              <a:t>秘密鍵で署名されたチャレンジを送る</a:t>
            </a:r>
          </a:p>
        </p:txBody>
      </p:sp>
      <p:sp>
        <p:nvSpPr>
          <p:cNvPr id="67" name="テキスト ボックス 66">
            <a:extLst>
              <a:ext uri="{FF2B5EF4-FFF2-40B4-BE49-F238E27FC236}">
                <a16:creationId xmlns:a16="http://schemas.microsoft.com/office/drawing/2014/main" id="{B3DA282B-DFD7-8737-AAE3-D8E842C9F374}"/>
              </a:ext>
            </a:extLst>
          </p:cNvPr>
          <p:cNvSpPr txBox="1"/>
          <p:nvPr/>
        </p:nvSpPr>
        <p:spPr>
          <a:xfrm>
            <a:off x="6773989" y="6242552"/>
            <a:ext cx="1261884" cy="307777"/>
          </a:xfrm>
          <a:prstGeom prst="rect">
            <a:avLst/>
          </a:prstGeom>
          <a:noFill/>
        </p:spPr>
        <p:txBody>
          <a:bodyPr wrap="none" rtlCol="0">
            <a:spAutoFit/>
          </a:bodyPr>
          <a:lstStyle/>
          <a:p>
            <a:pPr algn="ctr"/>
            <a:r>
              <a:rPr kumimoji="1" lang="ja-JP" altLang="en-US" sz="1400">
                <a:solidFill>
                  <a:srgbClr val="0070C0"/>
                </a:solidFill>
                <a:latin typeface="Meiryo" panose="020B0604030504040204" pitchFamily="34" charset="-128"/>
                <a:ea typeface="Meiryo" panose="020B0604030504040204" pitchFamily="34" charset="-128"/>
              </a:rPr>
              <a:t>公開鍵で検証</a:t>
            </a:r>
          </a:p>
        </p:txBody>
      </p:sp>
      <p:sp>
        <p:nvSpPr>
          <p:cNvPr id="68" name="右矢印 67">
            <a:extLst>
              <a:ext uri="{FF2B5EF4-FFF2-40B4-BE49-F238E27FC236}">
                <a16:creationId xmlns:a16="http://schemas.microsoft.com/office/drawing/2014/main" id="{110A6512-EB7C-080C-1ED9-295DE0A8368D}"/>
              </a:ext>
            </a:extLst>
          </p:cNvPr>
          <p:cNvSpPr/>
          <p:nvPr/>
        </p:nvSpPr>
        <p:spPr>
          <a:xfrm rot="10800000">
            <a:off x="2613910" y="5812687"/>
            <a:ext cx="3681963" cy="359228"/>
          </a:xfrm>
          <a:prstGeom prst="rightArrow">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9" name="テキスト ボックス 68">
            <a:extLst>
              <a:ext uri="{FF2B5EF4-FFF2-40B4-BE49-F238E27FC236}">
                <a16:creationId xmlns:a16="http://schemas.microsoft.com/office/drawing/2014/main" id="{DC3C9664-2AF4-A562-C573-8629AFCA4331}"/>
              </a:ext>
            </a:extLst>
          </p:cNvPr>
          <p:cNvSpPr txBox="1"/>
          <p:nvPr/>
        </p:nvSpPr>
        <p:spPr>
          <a:xfrm>
            <a:off x="3967591" y="6171915"/>
            <a:ext cx="902811" cy="307777"/>
          </a:xfrm>
          <a:prstGeom prst="rect">
            <a:avLst/>
          </a:prstGeom>
          <a:noFill/>
        </p:spPr>
        <p:txBody>
          <a:bodyPr wrap="none" rtlCol="0">
            <a:spAutoFit/>
          </a:bodyPr>
          <a:lstStyle/>
          <a:p>
            <a:pPr algn="ctr"/>
            <a:r>
              <a:rPr kumimoji="1" lang="ja-JP" altLang="en-US" sz="1400">
                <a:latin typeface="Meiryo" panose="020B0604030504040204" pitchFamily="34" charset="-128"/>
                <a:ea typeface="Meiryo" panose="020B0604030504040204" pitchFamily="34" charset="-128"/>
              </a:rPr>
              <a:t>ログイン</a:t>
            </a:r>
          </a:p>
        </p:txBody>
      </p:sp>
      <p:sp>
        <p:nvSpPr>
          <p:cNvPr id="70" name="テキスト ボックス 69">
            <a:extLst>
              <a:ext uri="{FF2B5EF4-FFF2-40B4-BE49-F238E27FC236}">
                <a16:creationId xmlns:a16="http://schemas.microsoft.com/office/drawing/2014/main" id="{4B421AF3-2C46-97EE-1548-D15660653A65}"/>
              </a:ext>
            </a:extLst>
          </p:cNvPr>
          <p:cNvSpPr txBox="1"/>
          <p:nvPr/>
        </p:nvSpPr>
        <p:spPr>
          <a:xfrm>
            <a:off x="547318" y="782939"/>
            <a:ext cx="2108269" cy="307777"/>
          </a:xfrm>
          <a:prstGeom prst="rect">
            <a:avLst/>
          </a:prstGeom>
          <a:noFill/>
        </p:spPr>
        <p:txBody>
          <a:bodyPr wrap="none" rtlCol="0">
            <a:spAutoFit/>
          </a:bodyPr>
          <a:lstStyle/>
          <a:p>
            <a:r>
              <a:rPr kumimoji="1" lang="en-US" altLang="ja-JP" sz="1400" b="1" dirty="0">
                <a:solidFill>
                  <a:srgbClr val="0070C0"/>
                </a:solidFill>
                <a:latin typeface="Meiryo" panose="020B0604030504040204" pitchFamily="34" charset="-128"/>
                <a:ea typeface="Meiryo" panose="020B0604030504040204" pitchFamily="34" charset="-128"/>
              </a:rPr>
              <a:t>【</a:t>
            </a:r>
            <a:r>
              <a:rPr lang="en-US" altLang="ja-JP" sz="1400" b="1" dirty="0">
                <a:solidFill>
                  <a:srgbClr val="0070C0"/>
                </a:solidFill>
                <a:latin typeface="Meiryo" panose="020B0604030504040204" pitchFamily="34" charset="-128"/>
                <a:ea typeface="Meiryo" panose="020B0604030504040204" pitchFamily="34" charset="-128"/>
              </a:rPr>
              <a:t>FIDO</a:t>
            </a:r>
            <a:r>
              <a:rPr lang="ja-JP" altLang="en-US" sz="1400" b="1">
                <a:solidFill>
                  <a:srgbClr val="0070C0"/>
                </a:solidFill>
                <a:latin typeface="Meiryo" panose="020B0604030504040204" pitchFamily="34" charset="-128"/>
                <a:ea typeface="Meiryo" panose="020B0604030504040204" pitchFamily="34" charset="-128"/>
              </a:rPr>
              <a:t>認証期の登録</a:t>
            </a:r>
            <a:r>
              <a:rPr kumimoji="1" lang="en-US" altLang="ja-JP" sz="1400" b="1" dirty="0">
                <a:solidFill>
                  <a:srgbClr val="0070C0"/>
                </a:solidFill>
                <a:latin typeface="Meiryo" panose="020B0604030504040204" pitchFamily="34" charset="-128"/>
                <a:ea typeface="Meiryo" panose="020B0604030504040204" pitchFamily="34" charset="-128"/>
              </a:rPr>
              <a:t>】</a:t>
            </a:r>
            <a:endParaRPr kumimoji="1" lang="ja-JP" altLang="en-US" sz="1400" b="1">
              <a:solidFill>
                <a:srgbClr val="0070C0"/>
              </a:solidFill>
              <a:latin typeface="Meiryo" panose="020B0604030504040204" pitchFamily="34" charset="-128"/>
              <a:ea typeface="Meiryo" panose="020B0604030504040204" pitchFamily="34" charset="-128"/>
            </a:endParaRPr>
          </a:p>
        </p:txBody>
      </p:sp>
      <p:sp>
        <p:nvSpPr>
          <p:cNvPr id="71" name="テキスト ボックス 70">
            <a:extLst>
              <a:ext uri="{FF2B5EF4-FFF2-40B4-BE49-F238E27FC236}">
                <a16:creationId xmlns:a16="http://schemas.microsoft.com/office/drawing/2014/main" id="{29A66CB0-6163-64CF-1B40-820A6EA05EFD}"/>
              </a:ext>
            </a:extLst>
          </p:cNvPr>
          <p:cNvSpPr txBox="1"/>
          <p:nvPr/>
        </p:nvSpPr>
        <p:spPr>
          <a:xfrm>
            <a:off x="547318" y="3831305"/>
            <a:ext cx="1800493" cy="307777"/>
          </a:xfrm>
          <a:prstGeom prst="rect">
            <a:avLst/>
          </a:prstGeom>
          <a:noFill/>
        </p:spPr>
        <p:txBody>
          <a:bodyPr wrap="none" rtlCol="0">
            <a:spAutoFit/>
          </a:bodyPr>
          <a:lstStyle/>
          <a:p>
            <a:r>
              <a:rPr kumimoji="1" lang="en-US" altLang="ja-JP" sz="1400" b="1" dirty="0">
                <a:solidFill>
                  <a:srgbClr val="0070C0"/>
                </a:solidFill>
                <a:latin typeface="Meiryo" panose="020B0604030504040204" pitchFamily="34" charset="-128"/>
                <a:ea typeface="Meiryo" panose="020B0604030504040204" pitchFamily="34" charset="-128"/>
              </a:rPr>
              <a:t>【</a:t>
            </a:r>
            <a:r>
              <a:rPr lang="ja-JP" altLang="en-US" sz="1400" b="1">
                <a:solidFill>
                  <a:srgbClr val="0070C0"/>
                </a:solidFill>
                <a:latin typeface="Meiryo" panose="020B0604030504040204" pitchFamily="34" charset="-128"/>
                <a:ea typeface="Meiryo" panose="020B0604030504040204" pitchFamily="34" charset="-128"/>
              </a:rPr>
              <a:t>サービスの利用</a:t>
            </a:r>
            <a:r>
              <a:rPr kumimoji="1" lang="en-US" altLang="ja-JP" sz="1400" b="1" dirty="0">
                <a:solidFill>
                  <a:srgbClr val="0070C0"/>
                </a:solidFill>
                <a:latin typeface="Meiryo" panose="020B0604030504040204" pitchFamily="34" charset="-128"/>
                <a:ea typeface="Meiryo" panose="020B0604030504040204" pitchFamily="34" charset="-128"/>
              </a:rPr>
              <a:t>】</a:t>
            </a:r>
            <a:endParaRPr kumimoji="1" lang="ja-JP" altLang="en-US" sz="1400" b="1">
              <a:solidFill>
                <a:srgbClr val="0070C0"/>
              </a:solidFill>
              <a:latin typeface="Meiryo" panose="020B0604030504040204" pitchFamily="34" charset="-128"/>
              <a:ea typeface="Meiryo" panose="020B0604030504040204" pitchFamily="34" charset="-128"/>
            </a:endParaRPr>
          </a:p>
        </p:txBody>
      </p:sp>
      <p:cxnSp>
        <p:nvCxnSpPr>
          <p:cNvPr id="73" name="直線コネクタ 72">
            <a:extLst>
              <a:ext uri="{FF2B5EF4-FFF2-40B4-BE49-F238E27FC236}">
                <a16:creationId xmlns:a16="http://schemas.microsoft.com/office/drawing/2014/main" id="{0E41A125-4184-0FCF-54D9-94255056C214}"/>
              </a:ext>
            </a:extLst>
          </p:cNvPr>
          <p:cNvCxnSpPr>
            <a:cxnSpLocks/>
          </p:cNvCxnSpPr>
          <p:nvPr/>
        </p:nvCxnSpPr>
        <p:spPr>
          <a:xfrm>
            <a:off x="2625166" y="936827"/>
            <a:ext cx="5833034" cy="0"/>
          </a:xfrm>
          <a:prstGeom prst="line">
            <a:avLst/>
          </a:prstGeom>
          <a:effectLst/>
        </p:spPr>
        <p:style>
          <a:lnRef idx="2">
            <a:schemeClr val="accent1"/>
          </a:lnRef>
          <a:fillRef idx="0">
            <a:schemeClr val="accent1"/>
          </a:fillRef>
          <a:effectRef idx="1">
            <a:schemeClr val="accent1"/>
          </a:effectRef>
          <a:fontRef idx="minor">
            <a:schemeClr val="tx1"/>
          </a:fontRef>
        </p:style>
      </p:cxnSp>
      <p:cxnSp>
        <p:nvCxnSpPr>
          <p:cNvPr id="80" name="直線コネクタ 79">
            <a:extLst>
              <a:ext uri="{FF2B5EF4-FFF2-40B4-BE49-F238E27FC236}">
                <a16:creationId xmlns:a16="http://schemas.microsoft.com/office/drawing/2014/main" id="{E68893C6-C9F0-A5B3-24BB-E88BD21C0FC7}"/>
              </a:ext>
            </a:extLst>
          </p:cNvPr>
          <p:cNvCxnSpPr>
            <a:cxnSpLocks/>
            <a:stCxn id="71" idx="3"/>
          </p:cNvCxnSpPr>
          <p:nvPr/>
        </p:nvCxnSpPr>
        <p:spPr>
          <a:xfrm>
            <a:off x="2347811" y="3985194"/>
            <a:ext cx="6110389" cy="23601"/>
          </a:xfrm>
          <a:prstGeom prst="line">
            <a:avLst/>
          </a:prstGeom>
          <a:effectLst/>
        </p:spPr>
        <p:style>
          <a:lnRef idx="2">
            <a:schemeClr val="accent1"/>
          </a:lnRef>
          <a:fillRef idx="0">
            <a:schemeClr val="accent1"/>
          </a:fillRef>
          <a:effectRef idx="1">
            <a:schemeClr val="accent1"/>
          </a:effectRef>
          <a:fontRef idx="minor">
            <a:schemeClr val="tx1"/>
          </a:fontRef>
        </p:style>
      </p:cxnSp>
      <p:pic>
        <p:nvPicPr>
          <p:cNvPr id="72" name="図 71">
            <a:extLst>
              <a:ext uri="{FF2B5EF4-FFF2-40B4-BE49-F238E27FC236}">
                <a16:creationId xmlns:a16="http://schemas.microsoft.com/office/drawing/2014/main" id="{EC836C83-C585-7D06-3D70-FA8C802916B2}"/>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06089" y="1168248"/>
            <a:ext cx="1331246" cy="1331246"/>
          </a:xfrm>
          <a:prstGeom prst="rect">
            <a:avLst/>
          </a:prstGeom>
          <a:effectLst>
            <a:outerShdw blurRad="50800" dist="38100" dir="2700000" algn="tl" rotWithShape="0">
              <a:prstClr val="black">
                <a:alpha val="40000"/>
              </a:prstClr>
            </a:outerShdw>
          </a:effectLst>
        </p:spPr>
      </p:pic>
      <p:pic>
        <p:nvPicPr>
          <p:cNvPr id="75" name="図 74">
            <a:extLst>
              <a:ext uri="{FF2B5EF4-FFF2-40B4-BE49-F238E27FC236}">
                <a16:creationId xmlns:a16="http://schemas.microsoft.com/office/drawing/2014/main" id="{0FF6B2F7-38C7-49DB-0E09-1F7602D77DBB}"/>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01884" y="3977376"/>
            <a:ext cx="1331246" cy="1331246"/>
          </a:xfrm>
          <a:prstGeom prst="rect">
            <a:avLst/>
          </a:prstGeom>
          <a:effectLst>
            <a:outerShdw blurRad="50800" dist="38100" dir="2700000" algn="tl" rotWithShape="0">
              <a:prstClr val="black">
                <a:alpha val="40000"/>
              </a:prstClr>
            </a:outerShdw>
          </a:effectLst>
        </p:spPr>
      </p:pic>
      <p:pic>
        <p:nvPicPr>
          <p:cNvPr id="5" name="図 4">
            <a:extLst>
              <a:ext uri="{FF2B5EF4-FFF2-40B4-BE49-F238E27FC236}">
                <a16:creationId xmlns:a16="http://schemas.microsoft.com/office/drawing/2014/main" id="{4F0AE8C7-4039-941E-B9CA-538E12E26D9C}"/>
              </a:ext>
            </a:extLst>
          </p:cNvPr>
          <p:cNvPicPr>
            <a:picLocks noChangeAspect="1"/>
          </p:cNvPicPr>
          <p:nvPr/>
        </p:nvPicPr>
        <p:blipFill>
          <a:blip r:embed="rId5" cstate="print">
            <a:clrChange>
              <a:clrFrom>
                <a:srgbClr val="FFFFFF"/>
              </a:clrFrom>
              <a:clrTo>
                <a:srgbClr val="FFFFFF">
                  <a:alpha val="0"/>
                </a:srgbClr>
              </a:clrTo>
            </a:clrChange>
            <a:duotone>
              <a:schemeClr val="accent1">
                <a:shade val="45000"/>
                <a:satMod val="135000"/>
              </a:schemeClr>
              <a:prstClr val="white"/>
            </a:duotone>
            <a:extLst>
              <a:ext uri="{28A0092B-C50C-407E-A947-70E740481C1C}">
                <a14:useLocalDpi xmlns:a14="http://schemas.microsoft.com/office/drawing/2010/main"/>
              </a:ext>
            </a:extLst>
          </a:blip>
          <a:stretch>
            <a:fillRect/>
          </a:stretch>
        </p:blipFill>
        <p:spPr>
          <a:xfrm>
            <a:off x="743538" y="2358818"/>
            <a:ext cx="872641" cy="872641"/>
          </a:xfrm>
          <a:prstGeom prst="rect">
            <a:avLst/>
          </a:prstGeom>
          <a:effectLst>
            <a:outerShdw blurRad="50800" dist="38100" dir="2700000" algn="tl" rotWithShape="0">
              <a:prstClr val="black">
                <a:alpha val="40000"/>
              </a:prstClr>
            </a:outerShdw>
          </a:effectLst>
        </p:spPr>
      </p:pic>
      <p:pic>
        <p:nvPicPr>
          <p:cNvPr id="11" name="図 10">
            <a:extLst>
              <a:ext uri="{FF2B5EF4-FFF2-40B4-BE49-F238E27FC236}">
                <a16:creationId xmlns:a16="http://schemas.microsoft.com/office/drawing/2014/main" id="{18EA4D6B-FEB5-20AD-1010-C70C74E7AF91}"/>
              </a:ext>
            </a:extLst>
          </p:cNvPr>
          <p:cNvPicPr>
            <a:picLocks noChangeAspect="1"/>
          </p:cNvPicPr>
          <p:nvPr/>
        </p:nvPicPr>
        <p:blipFill>
          <a:blip r:embed="rId6" cstate="print">
            <a:clrChange>
              <a:clrFrom>
                <a:srgbClr val="FFFFFF"/>
              </a:clrFrom>
              <a:clrTo>
                <a:srgbClr val="FFFFFF">
                  <a:alpha val="0"/>
                </a:srgbClr>
              </a:clrTo>
            </a:clrChange>
            <a:duotone>
              <a:schemeClr val="accent2">
                <a:shade val="45000"/>
                <a:satMod val="135000"/>
              </a:schemeClr>
              <a:prstClr val="white"/>
            </a:duotone>
            <a:extLst>
              <a:ext uri="{28A0092B-C50C-407E-A947-70E740481C1C}">
                <a14:useLocalDpi xmlns:a14="http://schemas.microsoft.com/office/drawing/2010/main"/>
              </a:ext>
            </a:extLst>
          </a:blip>
          <a:stretch>
            <a:fillRect/>
          </a:stretch>
        </p:blipFill>
        <p:spPr>
          <a:xfrm>
            <a:off x="268430" y="2357599"/>
            <a:ext cx="872641" cy="872641"/>
          </a:xfrm>
          <a:prstGeom prst="rect">
            <a:avLst/>
          </a:prstGeom>
          <a:effectLst>
            <a:outerShdw blurRad="50800" dist="38100" dir="2700000" algn="tl" rotWithShape="0">
              <a:prstClr val="black">
                <a:alpha val="40000"/>
              </a:prstClr>
            </a:outerShdw>
          </a:effectLst>
        </p:spPr>
      </p:pic>
      <p:pic>
        <p:nvPicPr>
          <p:cNvPr id="76" name="図 75">
            <a:extLst>
              <a:ext uri="{FF2B5EF4-FFF2-40B4-BE49-F238E27FC236}">
                <a16:creationId xmlns:a16="http://schemas.microsoft.com/office/drawing/2014/main" id="{96C387CA-2D1C-34F4-4645-F37E67EA9292}"/>
              </a:ext>
            </a:extLst>
          </p:cNvPr>
          <p:cNvPicPr>
            <a:picLocks noChangeAspect="1"/>
          </p:cNvPicPr>
          <p:nvPr/>
        </p:nvPicPr>
        <p:blipFill>
          <a:blip r:embed="rId5" cstate="print">
            <a:clrChange>
              <a:clrFrom>
                <a:srgbClr val="FFFFFF"/>
              </a:clrFrom>
              <a:clrTo>
                <a:srgbClr val="FFFFFF">
                  <a:alpha val="0"/>
                </a:srgbClr>
              </a:clrTo>
            </a:clrChange>
            <a:duotone>
              <a:schemeClr val="accent1">
                <a:shade val="45000"/>
                <a:satMod val="135000"/>
              </a:schemeClr>
              <a:prstClr val="white"/>
            </a:duotone>
            <a:extLst>
              <a:ext uri="{28A0092B-C50C-407E-A947-70E740481C1C}">
                <a14:useLocalDpi xmlns:a14="http://schemas.microsoft.com/office/drawing/2010/main"/>
              </a:ext>
            </a:extLst>
          </a:blip>
          <a:stretch>
            <a:fillRect/>
          </a:stretch>
        </p:blipFill>
        <p:spPr>
          <a:xfrm>
            <a:off x="5516536" y="2474119"/>
            <a:ext cx="872641" cy="872641"/>
          </a:xfrm>
          <a:prstGeom prst="rect">
            <a:avLst/>
          </a:prstGeom>
          <a:effectLst>
            <a:outerShdw blurRad="50800" dist="38100" dir="2700000" algn="tl" rotWithShape="0">
              <a:prstClr val="black">
                <a:alpha val="40000"/>
              </a:prstClr>
            </a:outerShdw>
          </a:effectLst>
        </p:spPr>
      </p:pic>
      <p:pic>
        <p:nvPicPr>
          <p:cNvPr id="77" name="図 76">
            <a:extLst>
              <a:ext uri="{FF2B5EF4-FFF2-40B4-BE49-F238E27FC236}">
                <a16:creationId xmlns:a16="http://schemas.microsoft.com/office/drawing/2014/main" id="{C35FB2B2-0457-50D5-EE73-72093CCD9235}"/>
              </a:ext>
            </a:extLst>
          </p:cNvPr>
          <p:cNvPicPr>
            <a:picLocks noChangeAspect="1"/>
          </p:cNvPicPr>
          <p:nvPr/>
        </p:nvPicPr>
        <p:blipFill>
          <a:blip r:embed="rId5" cstate="print">
            <a:clrChange>
              <a:clrFrom>
                <a:srgbClr val="FFFFFF"/>
              </a:clrFrom>
              <a:clrTo>
                <a:srgbClr val="FFFFFF">
                  <a:alpha val="0"/>
                </a:srgbClr>
              </a:clrTo>
            </a:clrChange>
            <a:duotone>
              <a:schemeClr val="accent1">
                <a:shade val="45000"/>
                <a:satMod val="135000"/>
              </a:schemeClr>
              <a:prstClr val="white"/>
            </a:duotone>
            <a:extLst>
              <a:ext uri="{28A0092B-C50C-407E-A947-70E740481C1C}">
                <a14:useLocalDpi xmlns:a14="http://schemas.microsoft.com/office/drawing/2010/main"/>
              </a:ext>
            </a:extLst>
          </a:blip>
          <a:stretch>
            <a:fillRect/>
          </a:stretch>
        </p:blipFill>
        <p:spPr>
          <a:xfrm>
            <a:off x="7488451" y="2474119"/>
            <a:ext cx="872641" cy="872641"/>
          </a:xfrm>
          <a:prstGeom prst="rect">
            <a:avLst/>
          </a:prstGeom>
          <a:effectLst>
            <a:outerShdw blurRad="50800" dist="38100" dir="2700000" algn="tl" rotWithShape="0">
              <a:prstClr val="black">
                <a:alpha val="40000"/>
              </a:prstClr>
            </a:outerShdw>
          </a:effectLst>
        </p:spPr>
      </p:pic>
      <p:pic>
        <p:nvPicPr>
          <p:cNvPr id="78" name="図 77">
            <a:extLst>
              <a:ext uri="{FF2B5EF4-FFF2-40B4-BE49-F238E27FC236}">
                <a16:creationId xmlns:a16="http://schemas.microsoft.com/office/drawing/2014/main" id="{027DAA75-DFA3-5A90-D64A-1A8C10FDC56C}"/>
              </a:ext>
            </a:extLst>
          </p:cNvPr>
          <p:cNvPicPr>
            <a:picLocks noChangeAspect="1"/>
          </p:cNvPicPr>
          <p:nvPr/>
        </p:nvPicPr>
        <p:blipFill>
          <a:blip r:embed="rId5" cstate="print">
            <a:clrChange>
              <a:clrFrom>
                <a:srgbClr val="FFFFFF"/>
              </a:clrFrom>
              <a:clrTo>
                <a:srgbClr val="FFFFFF">
                  <a:alpha val="0"/>
                </a:srgbClr>
              </a:clrTo>
            </a:clrChange>
            <a:duotone>
              <a:schemeClr val="accent1">
                <a:shade val="45000"/>
                <a:satMod val="135000"/>
              </a:schemeClr>
              <a:prstClr val="white"/>
            </a:duotone>
            <a:extLst>
              <a:ext uri="{28A0092B-C50C-407E-A947-70E740481C1C}">
                <a14:useLocalDpi xmlns:a14="http://schemas.microsoft.com/office/drawing/2010/main"/>
              </a:ext>
            </a:extLst>
          </a:blip>
          <a:stretch>
            <a:fillRect/>
          </a:stretch>
        </p:blipFill>
        <p:spPr>
          <a:xfrm>
            <a:off x="7488451" y="5275156"/>
            <a:ext cx="872641" cy="872641"/>
          </a:xfrm>
          <a:prstGeom prst="rect">
            <a:avLst/>
          </a:prstGeom>
          <a:effectLst>
            <a:outerShdw blurRad="50800" dist="38100" dir="2700000" algn="tl" rotWithShape="0">
              <a:prstClr val="black">
                <a:alpha val="40000"/>
              </a:prstClr>
            </a:outerShdw>
          </a:effectLst>
        </p:spPr>
      </p:pic>
      <p:pic>
        <p:nvPicPr>
          <p:cNvPr id="79" name="図 78">
            <a:extLst>
              <a:ext uri="{FF2B5EF4-FFF2-40B4-BE49-F238E27FC236}">
                <a16:creationId xmlns:a16="http://schemas.microsoft.com/office/drawing/2014/main" id="{32ED2232-1007-04B9-FDDA-1C3EC594A137}"/>
              </a:ext>
            </a:extLst>
          </p:cNvPr>
          <p:cNvPicPr>
            <a:picLocks noChangeAspect="1"/>
          </p:cNvPicPr>
          <p:nvPr/>
        </p:nvPicPr>
        <p:blipFill>
          <a:blip r:embed="rId6" cstate="print">
            <a:clrChange>
              <a:clrFrom>
                <a:srgbClr val="FFFFFF"/>
              </a:clrFrom>
              <a:clrTo>
                <a:srgbClr val="FFFFFF">
                  <a:alpha val="0"/>
                </a:srgbClr>
              </a:clrTo>
            </a:clrChange>
            <a:duotone>
              <a:schemeClr val="accent2">
                <a:shade val="45000"/>
                <a:satMod val="135000"/>
              </a:schemeClr>
              <a:prstClr val="white"/>
            </a:duotone>
            <a:extLst>
              <a:ext uri="{28A0092B-C50C-407E-A947-70E740481C1C}">
                <a14:useLocalDpi xmlns:a14="http://schemas.microsoft.com/office/drawing/2010/main"/>
              </a:ext>
            </a:extLst>
          </a:blip>
          <a:stretch>
            <a:fillRect/>
          </a:stretch>
        </p:blipFill>
        <p:spPr>
          <a:xfrm>
            <a:off x="495227" y="5280919"/>
            <a:ext cx="872641" cy="872641"/>
          </a:xfrm>
          <a:prstGeom prst="rect">
            <a:avLst/>
          </a:prstGeom>
          <a:effectLst>
            <a:outerShdw blurRad="50800" dist="38100" dir="2700000" algn="tl" rotWithShape="0">
              <a:prstClr val="black">
                <a:alpha val="40000"/>
              </a:prstClr>
            </a:outerShdw>
          </a:effectLst>
        </p:spPr>
      </p:pic>
      <p:grpSp>
        <p:nvGrpSpPr>
          <p:cNvPr id="17" name="グループ化 16">
            <a:extLst>
              <a:ext uri="{FF2B5EF4-FFF2-40B4-BE49-F238E27FC236}">
                <a16:creationId xmlns:a16="http://schemas.microsoft.com/office/drawing/2014/main" id="{CAE31A30-F051-D483-1972-D0AD714E075B}"/>
              </a:ext>
            </a:extLst>
          </p:cNvPr>
          <p:cNvGrpSpPr/>
          <p:nvPr/>
        </p:nvGrpSpPr>
        <p:grpSpPr>
          <a:xfrm>
            <a:off x="5845789" y="603405"/>
            <a:ext cx="2934121" cy="520938"/>
            <a:chOff x="5197286" y="312219"/>
            <a:chExt cx="2934121" cy="520938"/>
          </a:xfrm>
        </p:grpSpPr>
        <p:sp>
          <p:nvSpPr>
            <p:cNvPr id="4" name="四角形吹き出し 3">
              <a:extLst>
                <a:ext uri="{FF2B5EF4-FFF2-40B4-BE49-F238E27FC236}">
                  <a16:creationId xmlns:a16="http://schemas.microsoft.com/office/drawing/2014/main" id="{1A8B551D-BED6-028E-889B-8BADC16D275B}"/>
                </a:ext>
              </a:extLst>
            </p:cNvPr>
            <p:cNvSpPr/>
            <p:nvPr/>
          </p:nvSpPr>
          <p:spPr>
            <a:xfrm>
              <a:off x="5197286" y="312219"/>
              <a:ext cx="2934121" cy="499798"/>
            </a:xfrm>
            <a:prstGeom prst="wedgeRectCallout">
              <a:avLst>
                <a:gd name="adj1" fmla="val -63911"/>
                <a:gd name="adj2" fmla="val -54451"/>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テキスト ボックス 15">
              <a:extLst>
                <a:ext uri="{FF2B5EF4-FFF2-40B4-BE49-F238E27FC236}">
                  <a16:creationId xmlns:a16="http://schemas.microsoft.com/office/drawing/2014/main" id="{B3643336-AAEC-4817-6026-B396293FD8A1}"/>
                </a:ext>
              </a:extLst>
            </p:cNvPr>
            <p:cNvSpPr txBox="1"/>
            <p:nvPr/>
          </p:nvSpPr>
          <p:spPr>
            <a:xfrm>
              <a:off x="5197288" y="333020"/>
              <a:ext cx="2934119" cy="500137"/>
            </a:xfrm>
            <a:prstGeom prst="rect">
              <a:avLst/>
            </a:prstGeom>
            <a:noFill/>
          </p:spPr>
          <p:txBody>
            <a:bodyPr wrap="square">
              <a:spAutoFit/>
            </a:bodyPr>
            <a:lstStyle/>
            <a:p>
              <a:pPr algn="ctr"/>
              <a:r>
                <a:rPr lang="ja-JP" altLang="en-US" sz="1050" b="0" i="0">
                  <a:solidFill>
                    <a:schemeClr val="bg1"/>
                  </a:solidFill>
                  <a:effectLst/>
                  <a:latin typeface="Meiryo" panose="020B0604030504040204" pitchFamily="34" charset="-128"/>
                  <a:ea typeface="Meiryo" panose="020B0604030504040204" pitchFamily="34" charset="-128"/>
                </a:rPr>
                <a:t>スマホの生体認証を利用し利便性を高めた</a:t>
              </a:r>
              <a:endParaRPr lang="en-US" altLang="ja-JP" sz="1050" b="0" i="0" dirty="0">
                <a:solidFill>
                  <a:schemeClr val="bg1"/>
                </a:solidFill>
                <a:effectLst/>
                <a:latin typeface="Meiryo" panose="020B0604030504040204" pitchFamily="34" charset="-128"/>
                <a:ea typeface="Meiryo" panose="020B0604030504040204" pitchFamily="34" charset="-128"/>
              </a:endParaRPr>
            </a:p>
            <a:p>
              <a:pPr algn="ctr"/>
              <a:r>
                <a:rPr lang="ja-JP" altLang="en-US" sz="1600" b="0" i="0">
                  <a:solidFill>
                    <a:schemeClr val="bg1"/>
                  </a:solidFill>
                  <a:effectLst/>
                  <a:latin typeface="Meiryo" panose="020B0604030504040204" pitchFamily="34" charset="-128"/>
                  <a:ea typeface="Meiryo" panose="020B0604030504040204" pitchFamily="34" charset="-128"/>
                </a:rPr>
                <a:t>パスキー（</a:t>
              </a:r>
              <a:r>
                <a:rPr lang="en" altLang="ja-JP" sz="1600" b="0" i="0" dirty="0">
                  <a:solidFill>
                    <a:schemeClr val="bg1"/>
                  </a:solidFill>
                  <a:effectLst/>
                  <a:latin typeface="Meiryo" panose="020B0604030504040204" pitchFamily="34" charset="-128"/>
                  <a:ea typeface="Meiryo" panose="020B0604030504040204" pitchFamily="34" charset="-128"/>
                </a:rPr>
                <a:t>Passkey)</a:t>
              </a:r>
              <a:endParaRPr lang="ja-JP" altLang="en-US" sz="1600">
                <a:solidFill>
                  <a:schemeClr val="bg1"/>
                </a:solidFill>
                <a:latin typeface="Meiryo" panose="020B0604030504040204" pitchFamily="34" charset="-128"/>
                <a:ea typeface="Meiryo" panose="020B0604030504040204" pitchFamily="34" charset="-128"/>
              </a:endParaRPr>
            </a:p>
          </p:txBody>
        </p:sp>
      </p:grpSp>
    </p:spTree>
    <p:extLst>
      <p:ext uri="{BB962C8B-B14F-4D97-AF65-F5344CB8AC3E}">
        <p14:creationId xmlns:p14="http://schemas.microsoft.com/office/powerpoint/2010/main" val="25301939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3309EA-F3EC-05BF-F662-E9B46D664112}"/>
            </a:ext>
          </a:extLst>
        </p:cNvPr>
        <p:cNvGrpSpPr/>
        <p:nvPr/>
      </p:nvGrpSpPr>
      <p:grpSpPr>
        <a:xfrm>
          <a:off x="0" y="0"/>
          <a:ext cx="0" cy="0"/>
          <a:chOff x="0" y="0"/>
          <a:chExt cx="0" cy="0"/>
        </a:xfrm>
      </p:grpSpPr>
      <p:pic>
        <p:nvPicPr>
          <p:cNvPr id="5" name="図 4">
            <a:extLst>
              <a:ext uri="{FF2B5EF4-FFF2-40B4-BE49-F238E27FC236}">
                <a16:creationId xmlns:a16="http://schemas.microsoft.com/office/drawing/2014/main" id="{C4137666-6615-7FCA-552F-88B12AD59D67}"/>
              </a:ext>
            </a:extLst>
          </p:cNvPr>
          <p:cNvPicPr>
            <a:picLocks noChangeAspect="1"/>
          </p:cNvPicPr>
          <p:nvPr/>
        </p:nvPicPr>
        <p:blipFill>
          <a:blip r:embed="rId2">
            <a:lum bright="70000" contrast="-70000"/>
          </a:blip>
          <a:stretch>
            <a:fillRect/>
          </a:stretch>
        </p:blipFill>
        <p:spPr>
          <a:xfrm>
            <a:off x="6778462" y="1002535"/>
            <a:ext cx="1688758" cy="1688758"/>
          </a:xfrm>
          <a:prstGeom prst="rect">
            <a:avLst/>
          </a:prstGeom>
        </p:spPr>
      </p:pic>
      <p:sp>
        <p:nvSpPr>
          <p:cNvPr id="2" name="タイトル 1">
            <a:extLst>
              <a:ext uri="{FF2B5EF4-FFF2-40B4-BE49-F238E27FC236}">
                <a16:creationId xmlns:a16="http://schemas.microsoft.com/office/drawing/2014/main" id="{322422D8-0F72-8E39-B8F5-5A0F44B313F2}"/>
              </a:ext>
            </a:extLst>
          </p:cNvPr>
          <p:cNvSpPr>
            <a:spLocks noGrp="1"/>
          </p:cNvSpPr>
          <p:nvPr>
            <p:ph type="title"/>
          </p:nvPr>
        </p:nvSpPr>
        <p:spPr/>
        <p:txBody>
          <a:bodyPr/>
          <a:lstStyle/>
          <a:p>
            <a:r>
              <a:rPr lang="ja-JP" altLang="en-US"/>
              <a:t>参考：</a:t>
            </a:r>
            <a:r>
              <a:rPr kumimoji="1" lang="en-US" altLang="ja-JP" dirty="0"/>
              <a:t>FIDO2</a:t>
            </a:r>
            <a:r>
              <a:rPr kumimoji="1" lang="ja-JP" altLang="en-US"/>
              <a:t>と</a:t>
            </a:r>
            <a:r>
              <a:rPr kumimoji="1" lang="en-US" altLang="ja-JP" dirty="0"/>
              <a:t>SSO</a:t>
            </a:r>
            <a:endParaRPr kumimoji="1" lang="ja-JP" altLang="en-US"/>
          </a:p>
        </p:txBody>
      </p:sp>
      <p:pic>
        <p:nvPicPr>
          <p:cNvPr id="8" name="図 7">
            <a:extLst>
              <a:ext uri="{FF2B5EF4-FFF2-40B4-BE49-F238E27FC236}">
                <a16:creationId xmlns:a16="http://schemas.microsoft.com/office/drawing/2014/main" id="{26CA93F2-7D73-3F77-CC5E-5A80793ADEBF}"/>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564643" y="1332288"/>
            <a:ext cx="961480" cy="961480"/>
          </a:xfrm>
          <a:prstGeom prst="rect">
            <a:avLst/>
          </a:prstGeom>
        </p:spPr>
      </p:pic>
      <p:pic>
        <p:nvPicPr>
          <p:cNvPr id="9" name="図 8">
            <a:extLst>
              <a:ext uri="{FF2B5EF4-FFF2-40B4-BE49-F238E27FC236}">
                <a16:creationId xmlns:a16="http://schemas.microsoft.com/office/drawing/2014/main" id="{8CF02925-315F-A300-6B9A-D6372D392C9B}"/>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890656" y="1225429"/>
            <a:ext cx="1154727" cy="1154727"/>
          </a:xfrm>
          <a:prstGeom prst="rect">
            <a:avLst/>
          </a:prstGeom>
        </p:spPr>
      </p:pic>
      <p:sp>
        <p:nvSpPr>
          <p:cNvPr id="10" name="正方形/長方形 9">
            <a:extLst>
              <a:ext uri="{FF2B5EF4-FFF2-40B4-BE49-F238E27FC236}">
                <a16:creationId xmlns:a16="http://schemas.microsoft.com/office/drawing/2014/main" id="{12D72666-A68F-DE82-1B9C-D252A92B44DF}"/>
              </a:ext>
            </a:extLst>
          </p:cNvPr>
          <p:cNvSpPr/>
          <p:nvPr/>
        </p:nvSpPr>
        <p:spPr>
          <a:xfrm>
            <a:off x="558154" y="2306128"/>
            <a:ext cx="1819729" cy="307777"/>
          </a:xfrm>
          <a:prstGeom prst="rect">
            <a:avLst/>
          </a:prstGeom>
        </p:spPr>
        <p:txBody>
          <a:bodyPr wrap="none">
            <a:spAutoFit/>
          </a:bodyPr>
          <a:lstStyle/>
          <a:p>
            <a:r>
              <a:rPr lang="en-US" altLang="ja-JP" sz="1400" dirty="0">
                <a:latin typeface="Meiryo" panose="020B0604030504040204" pitchFamily="34" charset="-128"/>
                <a:ea typeface="Meiryo" panose="020B0604030504040204" pitchFamily="34" charset="-128"/>
              </a:rPr>
              <a:t>FIDO2</a:t>
            </a:r>
            <a:r>
              <a:rPr lang="ja-JP" altLang="en-US" sz="1400">
                <a:latin typeface="Meiryo" panose="020B0604030504040204" pitchFamily="34" charset="-128"/>
                <a:ea typeface="Meiryo" panose="020B0604030504040204" pitchFamily="34" charset="-128"/>
              </a:rPr>
              <a:t>認証デバイス</a:t>
            </a:r>
          </a:p>
        </p:txBody>
      </p:sp>
      <p:pic>
        <p:nvPicPr>
          <p:cNvPr id="11" name="図 10">
            <a:extLst>
              <a:ext uri="{FF2B5EF4-FFF2-40B4-BE49-F238E27FC236}">
                <a16:creationId xmlns:a16="http://schemas.microsoft.com/office/drawing/2014/main" id="{9DF03802-ACC3-14F8-FAFA-7068E2CEC200}"/>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4158663" y="1332288"/>
            <a:ext cx="826674" cy="978312"/>
          </a:xfrm>
          <a:prstGeom prst="rect">
            <a:avLst/>
          </a:prstGeom>
        </p:spPr>
      </p:pic>
      <p:sp>
        <p:nvSpPr>
          <p:cNvPr id="12" name="正方形/長方形 11">
            <a:extLst>
              <a:ext uri="{FF2B5EF4-FFF2-40B4-BE49-F238E27FC236}">
                <a16:creationId xmlns:a16="http://schemas.microsoft.com/office/drawing/2014/main" id="{B6A330C8-EBC0-7A57-A89A-2CF0D4F091D8}"/>
              </a:ext>
            </a:extLst>
          </p:cNvPr>
          <p:cNvSpPr/>
          <p:nvPr/>
        </p:nvSpPr>
        <p:spPr>
          <a:xfrm>
            <a:off x="3941058" y="2306128"/>
            <a:ext cx="1261884" cy="307777"/>
          </a:xfrm>
          <a:prstGeom prst="rect">
            <a:avLst/>
          </a:prstGeom>
        </p:spPr>
        <p:txBody>
          <a:bodyPr wrap="none">
            <a:spAutoFit/>
          </a:bodyPr>
          <a:lstStyle/>
          <a:p>
            <a:r>
              <a:rPr lang="ja-JP" altLang="en-US" sz="1400">
                <a:latin typeface="Meiryo" panose="020B0604030504040204" pitchFamily="34" charset="-128"/>
                <a:ea typeface="Meiryo" panose="020B0604030504040204" pitchFamily="34" charset="-128"/>
              </a:rPr>
              <a:t>認証サーバー</a:t>
            </a:r>
          </a:p>
        </p:txBody>
      </p:sp>
      <p:sp>
        <p:nvSpPr>
          <p:cNvPr id="50" name="正方形/長方形 49">
            <a:extLst>
              <a:ext uri="{FF2B5EF4-FFF2-40B4-BE49-F238E27FC236}">
                <a16:creationId xmlns:a16="http://schemas.microsoft.com/office/drawing/2014/main" id="{D1F1F0D3-C366-309C-8DCA-9ADC783D3730}"/>
              </a:ext>
            </a:extLst>
          </p:cNvPr>
          <p:cNvSpPr/>
          <p:nvPr/>
        </p:nvSpPr>
        <p:spPr>
          <a:xfrm>
            <a:off x="6639715" y="2306128"/>
            <a:ext cx="1800493" cy="307777"/>
          </a:xfrm>
          <a:prstGeom prst="rect">
            <a:avLst/>
          </a:prstGeom>
        </p:spPr>
        <p:txBody>
          <a:bodyPr wrap="none">
            <a:spAutoFit/>
          </a:bodyPr>
          <a:lstStyle/>
          <a:p>
            <a:r>
              <a:rPr lang="ja-JP" altLang="en-US" sz="1400">
                <a:latin typeface="Meiryo" panose="020B0604030504040204" pitchFamily="34" charset="-128"/>
                <a:ea typeface="Meiryo" panose="020B0604030504040204" pitchFamily="34" charset="-128"/>
              </a:rPr>
              <a:t>クラウド・サービス</a:t>
            </a:r>
          </a:p>
        </p:txBody>
      </p:sp>
      <p:pic>
        <p:nvPicPr>
          <p:cNvPr id="53" name="図 52">
            <a:extLst>
              <a:ext uri="{FF2B5EF4-FFF2-40B4-BE49-F238E27FC236}">
                <a16:creationId xmlns:a16="http://schemas.microsoft.com/office/drawing/2014/main" id="{80D77013-FABA-B710-8708-4A75E3C8729B}"/>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7200074" y="1092177"/>
            <a:ext cx="852745" cy="416221"/>
          </a:xfrm>
          <a:prstGeom prst="rect">
            <a:avLst/>
          </a:prstGeom>
        </p:spPr>
      </p:pic>
      <p:pic>
        <p:nvPicPr>
          <p:cNvPr id="55" name="図 54">
            <a:extLst>
              <a:ext uri="{FF2B5EF4-FFF2-40B4-BE49-F238E27FC236}">
                <a16:creationId xmlns:a16="http://schemas.microsoft.com/office/drawing/2014/main" id="{0A592507-4AC8-1828-A35A-DA42DA678AE7}"/>
              </a:ext>
            </a:extLst>
          </p:cNvPr>
          <p:cNvPicPr>
            <a:picLocks noChangeAspect="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8340989" y="1657679"/>
            <a:ext cx="295048" cy="162795"/>
          </a:xfrm>
          <a:prstGeom prst="rect">
            <a:avLst/>
          </a:prstGeom>
        </p:spPr>
      </p:pic>
      <p:pic>
        <p:nvPicPr>
          <p:cNvPr id="56" name="図 55">
            <a:extLst>
              <a:ext uri="{FF2B5EF4-FFF2-40B4-BE49-F238E27FC236}">
                <a16:creationId xmlns:a16="http://schemas.microsoft.com/office/drawing/2014/main" id="{6BEB41C6-9E82-B1B6-26CF-344D58FCB893}"/>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6734789" y="2039441"/>
            <a:ext cx="548341" cy="138182"/>
          </a:xfrm>
          <a:prstGeom prst="rect">
            <a:avLst/>
          </a:prstGeom>
        </p:spPr>
      </p:pic>
      <p:pic>
        <p:nvPicPr>
          <p:cNvPr id="57" name="図 56">
            <a:extLst>
              <a:ext uri="{FF2B5EF4-FFF2-40B4-BE49-F238E27FC236}">
                <a16:creationId xmlns:a16="http://schemas.microsoft.com/office/drawing/2014/main" id="{FE9AE615-7972-DECF-1195-8F34BA52197F}"/>
              </a:ext>
            </a:extLst>
          </p:cNvPr>
          <p:cNvPicPr>
            <a:picLocks noChangeAspect="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6319334" y="1581473"/>
            <a:ext cx="664798" cy="416221"/>
          </a:xfrm>
          <a:prstGeom prst="rect">
            <a:avLst/>
          </a:prstGeom>
        </p:spPr>
      </p:pic>
      <p:pic>
        <p:nvPicPr>
          <p:cNvPr id="58" name="図 57">
            <a:extLst>
              <a:ext uri="{FF2B5EF4-FFF2-40B4-BE49-F238E27FC236}">
                <a16:creationId xmlns:a16="http://schemas.microsoft.com/office/drawing/2014/main" id="{562111F9-1189-4EE6-011D-49F317BDEDD9}"/>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7998497" y="1211454"/>
            <a:ext cx="614680" cy="316121"/>
          </a:xfrm>
          <a:prstGeom prst="rect">
            <a:avLst/>
          </a:prstGeom>
        </p:spPr>
      </p:pic>
      <p:pic>
        <p:nvPicPr>
          <p:cNvPr id="59" name="図 58">
            <a:extLst>
              <a:ext uri="{FF2B5EF4-FFF2-40B4-BE49-F238E27FC236}">
                <a16:creationId xmlns:a16="http://schemas.microsoft.com/office/drawing/2014/main" id="{FD54401C-FACC-EA07-9347-A59247A78320}"/>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7923025" y="1998134"/>
            <a:ext cx="577884" cy="167045"/>
          </a:xfrm>
          <a:prstGeom prst="rect">
            <a:avLst/>
          </a:prstGeom>
        </p:spPr>
      </p:pic>
      <p:pic>
        <p:nvPicPr>
          <p:cNvPr id="60" name="図 59">
            <a:extLst>
              <a:ext uri="{FF2B5EF4-FFF2-40B4-BE49-F238E27FC236}">
                <a16:creationId xmlns:a16="http://schemas.microsoft.com/office/drawing/2014/main" id="{9167589B-C038-59BB-81FF-8EFC22D22BC0}"/>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6411766" y="1231755"/>
            <a:ext cx="756765" cy="416221"/>
          </a:xfrm>
          <a:prstGeom prst="rect">
            <a:avLst/>
          </a:prstGeom>
        </p:spPr>
      </p:pic>
      <p:sp>
        <p:nvSpPr>
          <p:cNvPr id="61" name="左右矢印 60">
            <a:extLst>
              <a:ext uri="{FF2B5EF4-FFF2-40B4-BE49-F238E27FC236}">
                <a16:creationId xmlns:a16="http://schemas.microsoft.com/office/drawing/2014/main" id="{8391AAFA-BAE7-DE7D-B75F-778FEA848E50}"/>
              </a:ext>
            </a:extLst>
          </p:cNvPr>
          <p:cNvSpPr/>
          <p:nvPr/>
        </p:nvSpPr>
        <p:spPr>
          <a:xfrm>
            <a:off x="2438400" y="1657679"/>
            <a:ext cx="1720263" cy="340015"/>
          </a:xfrm>
          <a:prstGeom prst="leftRight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2" name="左右矢印 61">
            <a:extLst>
              <a:ext uri="{FF2B5EF4-FFF2-40B4-BE49-F238E27FC236}">
                <a16:creationId xmlns:a16="http://schemas.microsoft.com/office/drawing/2014/main" id="{0EB7C232-A6B6-7ED4-26C9-B1FD1D23DD2A}"/>
              </a:ext>
            </a:extLst>
          </p:cNvPr>
          <p:cNvSpPr/>
          <p:nvPr/>
        </p:nvSpPr>
        <p:spPr>
          <a:xfrm>
            <a:off x="4916288" y="1650466"/>
            <a:ext cx="1339004" cy="340015"/>
          </a:xfrm>
          <a:prstGeom prst="leftRight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3" name="テキスト ボックス 62">
            <a:extLst>
              <a:ext uri="{FF2B5EF4-FFF2-40B4-BE49-F238E27FC236}">
                <a16:creationId xmlns:a16="http://schemas.microsoft.com/office/drawing/2014/main" id="{21DA7391-4642-7E6B-80A6-8A62618A9452}"/>
              </a:ext>
            </a:extLst>
          </p:cNvPr>
          <p:cNvSpPr txBox="1"/>
          <p:nvPr/>
        </p:nvSpPr>
        <p:spPr>
          <a:xfrm>
            <a:off x="3974721" y="1031093"/>
            <a:ext cx="1194558" cy="276999"/>
          </a:xfrm>
          <a:prstGeom prst="rect">
            <a:avLst/>
          </a:prstGeom>
          <a:noFill/>
        </p:spPr>
        <p:txBody>
          <a:bodyPr wrap="none" rtlCol="0">
            <a:spAutoFit/>
          </a:bodyPr>
          <a:lstStyle/>
          <a:p>
            <a:pPr algn="ctr"/>
            <a:r>
              <a:rPr kumimoji="1" lang="en-US" altLang="ja-JP" sz="1200" dirty="0">
                <a:solidFill>
                  <a:srgbClr val="0070C0"/>
                </a:solidFill>
                <a:latin typeface="Meiryo" panose="020B0604030504040204" pitchFamily="34" charset="-128"/>
                <a:ea typeface="Meiryo" panose="020B0604030504040204" pitchFamily="34" charset="-128"/>
              </a:rPr>
              <a:t>Azure AD</a:t>
            </a:r>
            <a:r>
              <a:rPr kumimoji="1" lang="ja-JP" altLang="en-US" sz="1200">
                <a:solidFill>
                  <a:srgbClr val="0070C0"/>
                </a:solidFill>
                <a:latin typeface="Meiryo" panose="020B0604030504040204" pitchFamily="34" charset="-128"/>
                <a:ea typeface="Meiryo" panose="020B0604030504040204" pitchFamily="34" charset="-128"/>
              </a:rPr>
              <a:t>など</a:t>
            </a:r>
          </a:p>
        </p:txBody>
      </p:sp>
      <p:sp>
        <p:nvSpPr>
          <p:cNvPr id="64" name="正方形/長方形 63">
            <a:extLst>
              <a:ext uri="{FF2B5EF4-FFF2-40B4-BE49-F238E27FC236}">
                <a16:creationId xmlns:a16="http://schemas.microsoft.com/office/drawing/2014/main" id="{26F76EF7-3A51-82F0-34E0-B378CF1AC320}"/>
              </a:ext>
            </a:extLst>
          </p:cNvPr>
          <p:cNvSpPr/>
          <p:nvPr/>
        </p:nvSpPr>
        <p:spPr>
          <a:xfrm>
            <a:off x="342900" y="2891776"/>
            <a:ext cx="8458200" cy="3385542"/>
          </a:xfrm>
          <a:prstGeom prst="rect">
            <a:avLst/>
          </a:prstGeom>
        </p:spPr>
        <p:txBody>
          <a:bodyPr wrap="square">
            <a:spAutoFit/>
          </a:bodyPr>
          <a:lstStyle/>
          <a:p>
            <a:r>
              <a:rPr lang="ja-JP" altLang="en-US" sz="1600" b="1">
                <a:latin typeface="Meiryo" panose="020B0604030504040204" pitchFamily="34" charset="-128"/>
                <a:ea typeface="Meiryo" panose="020B0604030504040204" pitchFamily="34" charset="-128"/>
              </a:rPr>
              <a:t>リスク軽減</a:t>
            </a:r>
            <a:endParaRPr lang="en-US" altLang="ja-JP" sz="1600" b="1" dirty="0">
              <a:latin typeface="Meiryo" panose="020B0604030504040204" pitchFamily="34" charset="-128"/>
              <a:ea typeface="Meiryo" panose="020B0604030504040204" pitchFamily="34" charset="-128"/>
            </a:endParaRPr>
          </a:p>
          <a:p>
            <a:r>
              <a:rPr lang="ja-JP" altLang="en-US" sz="1400">
                <a:latin typeface="Meiryo" panose="020B0604030504040204" pitchFamily="34" charset="-128"/>
                <a:ea typeface="Meiryo" panose="020B0604030504040204" pitchFamily="34" charset="-128"/>
              </a:rPr>
              <a:t>パスワードの盗用という不正な手口が利用できなくなり、また生体情報などで本人確認の厳密化を行うため、リスクが軽減する。</a:t>
            </a:r>
            <a:endParaRPr lang="en-US" altLang="ja-JP" sz="1400" dirty="0">
              <a:latin typeface="Meiryo" panose="020B0604030504040204" pitchFamily="34" charset="-128"/>
              <a:ea typeface="Meiryo" panose="020B0604030504040204" pitchFamily="34" charset="-128"/>
            </a:endParaRPr>
          </a:p>
          <a:p>
            <a:endParaRPr lang="ja-JP" altLang="en-US" sz="1400">
              <a:latin typeface="Meiryo" panose="020B0604030504040204" pitchFamily="34" charset="-128"/>
              <a:ea typeface="Meiryo" panose="020B0604030504040204" pitchFamily="34" charset="-128"/>
            </a:endParaRPr>
          </a:p>
          <a:p>
            <a:r>
              <a:rPr lang="ja-JP" altLang="en-US" sz="1600" b="1">
                <a:latin typeface="Meiryo" panose="020B0604030504040204" pitchFamily="34" charset="-128"/>
                <a:ea typeface="Meiryo" panose="020B0604030504040204" pitchFamily="34" charset="-128"/>
              </a:rPr>
              <a:t>コスト削減</a:t>
            </a:r>
            <a:endParaRPr lang="en-US" altLang="ja-JP" sz="1600" b="1" dirty="0">
              <a:latin typeface="Meiryo" panose="020B0604030504040204" pitchFamily="34" charset="-128"/>
              <a:ea typeface="Meiryo" panose="020B0604030504040204" pitchFamily="34" charset="-128"/>
            </a:endParaRPr>
          </a:p>
          <a:p>
            <a:r>
              <a:rPr lang="ja-JP" altLang="en-US" sz="1400">
                <a:latin typeface="Meiryo" panose="020B0604030504040204" pitchFamily="34" charset="-128"/>
                <a:ea typeface="Meiryo" panose="020B0604030504040204" pitchFamily="34" charset="-128"/>
              </a:rPr>
              <a:t>「パスワードを覚える」「パスワードを複雑化する」「パスワードを絶えず変更する」「パスワード忘れによる新しいパスワードの設定」などが不要となる。パスワードレスになれば、人がかける時間を削減、漏洩による損害がなくなる。</a:t>
            </a:r>
          </a:p>
          <a:p>
            <a:endParaRPr lang="ja-JP" altLang="en-US" sz="1400">
              <a:latin typeface="Meiryo" panose="020B0604030504040204" pitchFamily="34" charset="-128"/>
              <a:ea typeface="Meiryo" panose="020B0604030504040204" pitchFamily="34" charset="-128"/>
            </a:endParaRPr>
          </a:p>
          <a:p>
            <a:r>
              <a:rPr lang="ja-JP" altLang="en-US" sz="1600" b="1">
                <a:latin typeface="Meiryo" panose="020B0604030504040204" pitchFamily="34" charset="-128"/>
                <a:ea typeface="Meiryo" panose="020B0604030504040204" pitchFamily="34" charset="-128"/>
              </a:rPr>
              <a:t>ユーザーエクスペリエンス向上</a:t>
            </a:r>
            <a:endParaRPr lang="en-US" altLang="ja-JP" sz="1600" b="1" dirty="0">
              <a:latin typeface="Meiryo" panose="020B0604030504040204" pitchFamily="34" charset="-128"/>
              <a:ea typeface="Meiryo" panose="020B0604030504040204" pitchFamily="34" charset="-128"/>
            </a:endParaRPr>
          </a:p>
          <a:p>
            <a:r>
              <a:rPr lang="ja-JP" altLang="en-US" sz="1400">
                <a:latin typeface="Meiryo" panose="020B0604030504040204" pitchFamily="34" charset="-128"/>
                <a:ea typeface="Meiryo" panose="020B0604030504040204" pitchFamily="34" charset="-128"/>
              </a:rPr>
              <a:t>「普段利用している端末ブラウザーでパスワードを保存しているため、他のPC端末やスマートフォンからサービスにアクセスしようと思ってもパスワードが思い出せない」「サービスごとに文字種別や桁数の規則が違うため、何のサービスにどのパスワードを設定しているかすぐに忘れてしまう」「定期的な変更で違うパスワードを設定したのはいいが、それを思い出せない」などがなくなり、利便性が向上し、業務の生産性も向上する。</a:t>
            </a:r>
          </a:p>
        </p:txBody>
      </p:sp>
      <p:pic>
        <p:nvPicPr>
          <p:cNvPr id="23" name="図 22">
            <a:extLst>
              <a:ext uri="{FF2B5EF4-FFF2-40B4-BE49-F238E27FC236}">
                <a16:creationId xmlns:a16="http://schemas.microsoft.com/office/drawing/2014/main" id="{F932E5A5-BE05-95F0-102D-A46FB7DD67DA}"/>
              </a:ext>
            </a:extLst>
          </p:cNvPr>
          <p:cNvPicPr>
            <a:picLocks noChangeAspect="1"/>
          </p:cNvPicPr>
          <p:nvPr/>
        </p:nvPicPr>
        <p:blipFill>
          <a:blip r:embed="rId1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89630" y="1380187"/>
            <a:ext cx="933454" cy="933454"/>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79641453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図 14">
            <a:extLst>
              <a:ext uri="{FF2B5EF4-FFF2-40B4-BE49-F238E27FC236}">
                <a16:creationId xmlns:a16="http://schemas.microsoft.com/office/drawing/2014/main" id="{10E0DCAC-49B8-4A4F-A0A9-BE1DF5820D6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5254668" y="2515656"/>
            <a:ext cx="3175348" cy="2381511"/>
          </a:xfrm>
          <a:prstGeom prst="rect">
            <a:avLst/>
          </a:prstGeom>
        </p:spPr>
      </p:pic>
      <p:sp>
        <p:nvSpPr>
          <p:cNvPr id="16" name="右矢印 15">
            <a:extLst>
              <a:ext uri="{FF2B5EF4-FFF2-40B4-BE49-F238E27FC236}">
                <a16:creationId xmlns:a16="http://schemas.microsoft.com/office/drawing/2014/main" id="{CF1647C3-BB32-A24C-A282-43CA1BA1785F}"/>
              </a:ext>
            </a:extLst>
          </p:cNvPr>
          <p:cNvSpPr/>
          <p:nvPr/>
        </p:nvSpPr>
        <p:spPr>
          <a:xfrm>
            <a:off x="177041" y="3476067"/>
            <a:ext cx="5365725" cy="538618"/>
          </a:xfrm>
          <a:prstGeom prst="rightArrow">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 name="曲折矢印 16">
            <a:extLst>
              <a:ext uri="{FF2B5EF4-FFF2-40B4-BE49-F238E27FC236}">
                <a16:creationId xmlns:a16="http://schemas.microsoft.com/office/drawing/2014/main" id="{76E1722C-C5BF-DB41-A4C7-34ACF1DDE4DB}"/>
              </a:ext>
            </a:extLst>
          </p:cNvPr>
          <p:cNvSpPr/>
          <p:nvPr/>
        </p:nvSpPr>
        <p:spPr>
          <a:xfrm rot="5400000">
            <a:off x="3197978" y="-1376100"/>
            <a:ext cx="870821" cy="6912693"/>
          </a:xfrm>
          <a:prstGeom prst="bentArrow">
            <a:avLst>
              <a:gd name="adj1" fmla="val 33260"/>
              <a:gd name="adj2" fmla="val 27323"/>
              <a:gd name="adj3" fmla="val 25000"/>
              <a:gd name="adj4" fmla="val 68922"/>
            </a:avLst>
          </a:prstGeom>
          <a:solidFill>
            <a:schemeClr val="accent5">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曲折矢印 17">
            <a:extLst>
              <a:ext uri="{FF2B5EF4-FFF2-40B4-BE49-F238E27FC236}">
                <a16:creationId xmlns:a16="http://schemas.microsoft.com/office/drawing/2014/main" id="{D01231B4-90F1-FC4E-943A-2CF39E4984EC}"/>
              </a:ext>
            </a:extLst>
          </p:cNvPr>
          <p:cNvSpPr/>
          <p:nvPr/>
        </p:nvSpPr>
        <p:spPr>
          <a:xfrm rot="16200000" flipV="1">
            <a:off x="3197978" y="1891337"/>
            <a:ext cx="870821" cy="6912693"/>
          </a:xfrm>
          <a:prstGeom prst="bentArrow">
            <a:avLst>
              <a:gd name="adj1" fmla="val 33260"/>
              <a:gd name="adj2" fmla="val 27323"/>
              <a:gd name="adj3" fmla="val 25000"/>
              <a:gd name="adj4" fmla="val 68922"/>
            </a:avLst>
          </a:prstGeom>
          <a:solidFill>
            <a:srgbClr val="FFD579"/>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0A0B878F-FA6E-1946-A342-9DD363937AC0}"/>
              </a:ext>
            </a:extLst>
          </p:cNvPr>
          <p:cNvSpPr>
            <a:spLocks noGrp="1"/>
          </p:cNvSpPr>
          <p:nvPr>
            <p:ph type="title"/>
          </p:nvPr>
        </p:nvSpPr>
        <p:spPr/>
        <p:txBody>
          <a:bodyPr/>
          <a:lstStyle/>
          <a:p>
            <a:r>
              <a:rPr kumimoji="1" lang="ja-JP" altLang="en-US"/>
              <a:t>スマートフォン</a:t>
            </a:r>
            <a:r>
              <a:rPr lang="ja-JP" altLang="en-US"/>
              <a:t>とは何か？</a:t>
            </a:r>
            <a:endParaRPr kumimoji="1" lang="ja-JP" altLang="en-US"/>
          </a:p>
        </p:txBody>
      </p:sp>
      <p:pic>
        <p:nvPicPr>
          <p:cNvPr id="5" name="図 4">
            <a:extLst>
              <a:ext uri="{FF2B5EF4-FFF2-40B4-BE49-F238E27FC236}">
                <a16:creationId xmlns:a16="http://schemas.microsoft.com/office/drawing/2014/main" id="{6760580D-DDB0-6C48-BE35-1E34C55BD320}"/>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627867" y="4948094"/>
            <a:ext cx="881519" cy="1135290"/>
          </a:xfrm>
          <a:prstGeom prst="rect">
            <a:avLst/>
          </a:prstGeom>
        </p:spPr>
      </p:pic>
      <p:pic>
        <p:nvPicPr>
          <p:cNvPr id="8" name="図 7">
            <a:extLst>
              <a:ext uri="{FF2B5EF4-FFF2-40B4-BE49-F238E27FC236}">
                <a16:creationId xmlns:a16="http://schemas.microsoft.com/office/drawing/2014/main" id="{A4A081E6-E0EE-2145-BFA3-AE07DF2A9C42}"/>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61670" y="1302445"/>
            <a:ext cx="1316052" cy="870821"/>
          </a:xfrm>
          <a:prstGeom prst="rect">
            <a:avLst/>
          </a:prstGeom>
        </p:spPr>
      </p:pic>
      <p:pic>
        <p:nvPicPr>
          <p:cNvPr id="10" name="図 9">
            <a:extLst>
              <a:ext uri="{FF2B5EF4-FFF2-40B4-BE49-F238E27FC236}">
                <a16:creationId xmlns:a16="http://schemas.microsoft.com/office/drawing/2014/main" id="{CD7D9B15-4420-2449-A007-C154EC36CECD}"/>
              </a:ext>
            </a:extLst>
          </p:cNvPr>
          <p:cNvPicPr>
            <a:picLocks noChangeAspect="1"/>
          </p:cNvPicPr>
          <p:nvPr/>
        </p:nvPicPr>
        <p:blipFill>
          <a:blip r:embed="rId5"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1980678" y="1430042"/>
            <a:ext cx="1061581" cy="705915"/>
          </a:xfrm>
          <a:prstGeom prst="rect">
            <a:avLst/>
          </a:prstGeom>
        </p:spPr>
      </p:pic>
      <p:pic>
        <p:nvPicPr>
          <p:cNvPr id="11" name="図 10">
            <a:extLst>
              <a:ext uri="{FF2B5EF4-FFF2-40B4-BE49-F238E27FC236}">
                <a16:creationId xmlns:a16="http://schemas.microsoft.com/office/drawing/2014/main" id="{0377040C-9915-5D40-8E46-C59FB674F6A7}"/>
              </a:ext>
            </a:extLst>
          </p:cNvPr>
          <p:cNvPicPr>
            <a:picLocks noChangeAspect="1"/>
          </p:cNvPicPr>
          <p:nvPr/>
        </p:nvPicPr>
        <p:blipFill>
          <a:blip r:embed="rId6"/>
          <a:stretch>
            <a:fillRect/>
          </a:stretch>
        </p:blipFill>
        <p:spPr>
          <a:xfrm>
            <a:off x="3482870" y="1302445"/>
            <a:ext cx="961504" cy="961504"/>
          </a:xfrm>
          <a:prstGeom prst="rect">
            <a:avLst/>
          </a:prstGeom>
        </p:spPr>
      </p:pic>
      <p:pic>
        <p:nvPicPr>
          <p:cNvPr id="12" name="図 11">
            <a:extLst>
              <a:ext uri="{FF2B5EF4-FFF2-40B4-BE49-F238E27FC236}">
                <a16:creationId xmlns:a16="http://schemas.microsoft.com/office/drawing/2014/main" id="{F463C604-E496-854A-A559-C316C7481A83}"/>
              </a:ext>
            </a:extLst>
          </p:cNvPr>
          <p:cNvPicPr>
            <a:picLocks noChangeAspect="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49872" y="3199109"/>
            <a:ext cx="1037153" cy="1014607"/>
          </a:xfrm>
          <a:prstGeom prst="rect">
            <a:avLst/>
          </a:prstGeom>
        </p:spPr>
      </p:pic>
      <p:pic>
        <p:nvPicPr>
          <p:cNvPr id="13" name="図 12">
            <a:extLst>
              <a:ext uri="{FF2B5EF4-FFF2-40B4-BE49-F238E27FC236}">
                <a16:creationId xmlns:a16="http://schemas.microsoft.com/office/drawing/2014/main" id="{EC27AD24-3E42-BD4C-8978-F514EDAC241D}"/>
              </a:ext>
            </a:extLst>
          </p:cNvPr>
          <p:cNvPicPr>
            <a:picLocks noChangeAspect="1"/>
          </p:cNvPicPr>
          <p:nvPr/>
        </p:nvPicPr>
        <p:blipFill>
          <a:blip r:embed="rId8"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1877724" y="3121391"/>
            <a:ext cx="1529355" cy="1017977"/>
          </a:xfrm>
          <a:prstGeom prst="rect">
            <a:avLst/>
          </a:prstGeom>
        </p:spPr>
      </p:pic>
      <p:pic>
        <p:nvPicPr>
          <p:cNvPr id="14" name="図 13">
            <a:extLst>
              <a:ext uri="{FF2B5EF4-FFF2-40B4-BE49-F238E27FC236}">
                <a16:creationId xmlns:a16="http://schemas.microsoft.com/office/drawing/2014/main" id="{766541EC-880A-C049-8DCB-140A0CD0A243}"/>
              </a:ext>
            </a:extLst>
          </p:cNvPr>
          <p:cNvPicPr>
            <a:picLocks noChangeAspect="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482870" y="3270087"/>
            <a:ext cx="1061582" cy="943629"/>
          </a:xfrm>
          <a:prstGeom prst="rect">
            <a:avLst/>
          </a:prstGeom>
        </p:spPr>
      </p:pic>
      <p:pic>
        <p:nvPicPr>
          <p:cNvPr id="19" name="図 18">
            <a:extLst>
              <a:ext uri="{FF2B5EF4-FFF2-40B4-BE49-F238E27FC236}">
                <a16:creationId xmlns:a16="http://schemas.microsoft.com/office/drawing/2014/main" id="{34A03650-08EB-B941-8911-6DD0A5795668}"/>
              </a:ext>
            </a:extLst>
          </p:cNvPr>
          <p:cNvPicPr>
            <a:picLocks noChangeAspect="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193469" y="5083260"/>
            <a:ext cx="943975" cy="985621"/>
          </a:xfrm>
          <a:prstGeom prst="rect">
            <a:avLst/>
          </a:prstGeom>
        </p:spPr>
      </p:pic>
      <p:sp>
        <p:nvSpPr>
          <p:cNvPr id="20" name="テキスト ボックス 19">
            <a:extLst>
              <a:ext uri="{FF2B5EF4-FFF2-40B4-BE49-F238E27FC236}">
                <a16:creationId xmlns:a16="http://schemas.microsoft.com/office/drawing/2014/main" id="{DA20DCDF-2865-1A43-8D55-DCEF3604BFE7}"/>
              </a:ext>
            </a:extLst>
          </p:cNvPr>
          <p:cNvSpPr txBox="1"/>
          <p:nvPr/>
        </p:nvSpPr>
        <p:spPr>
          <a:xfrm>
            <a:off x="7153000" y="2071111"/>
            <a:ext cx="1435008" cy="523220"/>
          </a:xfrm>
          <a:prstGeom prst="rect">
            <a:avLst/>
          </a:prstGeom>
          <a:noFill/>
        </p:spPr>
        <p:txBody>
          <a:bodyPr wrap="none" rtlCol="0">
            <a:spAutoFit/>
          </a:bodyPr>
          <a:lstStyle/>
          <a:p>
            <a:r>
              <a:rPr lang="en-US" altLang="ja-JP" sz="2800" dirty="0">
                <a:latin typeface="Meiryo" panose="020B0604030504040204" pitchFamily="34" charset="-128"/>
                <a:ea typeface="Meiryo" panose="020B0604030504040204" pitchFamily="34" charset="-128"/>
              </a:rPr>
              <a:t>2007</a:t>
            </a:r>
            <a:r>
              <a:rPr lang="ja-JP" altLang="en-US" sz="2800">
                <a:latin typeface="Meiryo" panose="020B0604030504040204" pitchFamily="34" charset="-128"/>
                <a:ea typeface="Meiryo" panose="020B0604030504040204" pitchFamily="34" charset="-128"/>
              </a:rPr>
              <a:t>年</a:t>
            </a:r>
            <a:endParaRPr kumimoji="1" lang="ja-JP" altLang="en-US" sz="2800">
              <a:latin typeface="Meiryo" panose="020B0604030504040204" pitchFamily="34" charset="-128"/>
              <a:ea typeface="Meiryo" panose="020B0604030504040204" pitchFamily="34" charset="-128"/>
            </a:endParaRPr>
          </a:p>
        </p:txBody>
      </p:sp>
      <p:pic>
        <p:nvPicPr>
          <p:cNvPr id="21" name="図 20">
            <a:extLst>
              <a:ext uri="{FF2B5EF4-FFF2-40B4-BE49-F238E27FC236}">
                <a16:creationId xmlns:a16="http://schemas.microsoft.com/office/drawing/2014/main" id="{6C35E009-9A9B-7F43-89BE-0D267FF4423C}"/>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5423605" y="1218043"/>
            <a:ext cx="1039826" cy="1039826"/>
          </a:xfrm>
          <a:prstGeom prst="rect">
            <a:avLst/>
          </a:prstGeom>
        </p:spPr>
      </p:pic>
      <p:pic>
        <p:nvPicPr>
          <p:cNvPr id="22" name="図 21">
            <a:extLst>
              <a:ext uri="{FF2B5EF4-FFF2-40B4-BE49-F238E27FC236}">
                <a16:creationId xmlns:a16="http://schemas.microsoft.com/office/drawing/2014/main" id="{60C50D92-3485-3245-96A5-9B45CEACAF35}"/>
              </a:ext>
            </a:extLst>
          </p:cNvPr>
          <p:cNvPicPr>
            <a:picLocks noChangeAspect="1"/>
          </p:cNvPicPr>
          <p:nvPr/>
        </p:nvPicPr>
        <p:blipFill>
          <a:blip r:embed="rId1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819569" y="3121391"/>
            <a:ext cx="2214017" cy="1374218"/>
          </a:xfrm>
          <a:prstGeom prst="rect">
            <a:avLst/>
          </a:prstGeom>
        </p:spPr>
      </p:pic>
      <p:pic>
        <p:nvPicPr>
          <p:cNvPr id="23" name="図 22">
            <a:extLst>
              <a:ext uri="{FF2B5EF4-FFF2-40B4-BE49-F238E27FC236}">
                <a16:creationId xmlns:a16="http://schemas.microsoft.com/office/drawing/2014/main" id="{23F903F0-CD30-D44D-BD86-288849981546}"/>
              </a:ext>
            </a:extLst>
          </p:cNvPr>
          <p:cNvPicPr>
            <a:picLocks noChangeAspect="1"/>
          </p:cNvPicPr>
          <p:nvPr/>
        </p:nvPicPr>
        <p:blipFill>
          <a:blip r:embed="rId1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755519" y="5013784"/>
            <a:ext cx="662209" cy="1003909"/>
          </a:xfrm>
          <a:prstGeom prst="rect">
            <a:avLst/>
          </a:prstGeom>
        </p:spPr>
      </p:pic>
      <p:pic>
        <p:nvPicPr>
          <p:cNvPr id="24" name="図 23">
            <a:extLst>
              <a:ext uri="{FF2B5EF4-FFF2-40B4-BE49-F238E27FC236}">
                <a16:creationId xmlns:a16="http://schemas.microsoft.com/office/drawing/2014/main" id="{CFBF981F-31C5-1E43-808D-A0281EA0688D}"/>
              </a:ext>
            </a:extLst>
          </p:cNvPr>
          <p:cNvPicPr>
            <a:picLocks noChangeAspect="1"/>
          </p:cNvPicPr>
          <p:nvPr/>
        </p:nvPicPr>
        <p:blipFill>
          <a:blip r:embed="rId14">
            <a:clrChange>
              <a:clrFrom>
                <a:srgbClr val="FFFFFF"/>
              </a:clrFrom>
              <a:clrTo>
                <a:srgbClr val="FFFFFF">
                  <a:alpha val="0"/>
                </a:srgbClr>
              </a:clrTo>
            </a:clrChange>
          </a:blip>
          <a:stretch>
            <a:fillRect/>
          </a:stretch>
        </p:blipFill>
        <p:spPr>
          <a:xfrm>
            <a:off x="3698649" y="5125614"/>
            <a:ext cx="957770" cy="957770"/>
          </a:xfrm>
          <a:prstGeom prst="rect">
            <a:avLst/>
          </a:prstGeom>
        </p:spPr>
      </p:pic>
      <p:sp>
        <p:nvSpPr>
          <p:cNvPr id="25" name="右矢印 24">
            <a:extLst>
              <a:ext uri="{FF2B5EF4-FFF2-40B4-BE49-F238E27FC236}">
                <a16:creationId xmlns:a16="http://schemas.microsoft.com/office/drawing/2014/main" id="{705A2B9E-06D7-BB46-9069-4C60E6AF0F91}"/>
              </a:ext>
            </a:extLst>
          </p:cNvPr>
          <p:cNvSpPr/>
          <p:nvPr/>
        </p:nvSpPr>
        <p:spPr>
          <a:xfrm>
            <a:off x="8192021" y="3225599"/>
            <a:ext cx="475989" cy="1032603"/>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3262991604"/>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E386ED-7483-0477-4D72-A127A7D6F200}"/>
            </a:ext>
          </a:extLst>
        </p:cNvPr>
        <p:cNvGrpSpPr/>
        <p:nvPr/>
      </p:nvGrpSpPr>
      <p:grpSpPr>
        <a:xfrm>
          <a:off x="0" y="0"/>
          <a:ext cx="0" cy="0"/>
          <a:chOff x="0" y="0"/>
          <a:chExt cx="0" cy="0"/>
        </a:xfrm>
      </p:grpSpPr>
      <p:pic>
        <p:nvPicPr>
          <p:cNvPr id="41" name="図 40" descr="図形&#10;&#10;中程度の精度で自動的に生成された説明">
            <a:extLst>
              <a:ext uri="{FF2B5EF4-FFF2-40B4-BE49-F238E27FC236}">
                <a16:creationId xmlns:a16="http://schemas.microsoft.com/office/drawing/2014/main" id="{ED18D378-6A1E-C73A-A8A6-004D27665CC8}"/>
              </a:ext>
            </a:extLst>
          </p:cNvPr>
          <p:cNvPicPr>
            <a:picLocks noChangeAspect="1"/>
          </p:cNvPicPr>
          <p:nvPr/>
        </p:nvPicPr>
        <p:blipFill>
          <a:blip r:embed="rId2" cstate="print">
            <a:duotone>
              <a:schemeClr val="accent5">
                <a:shade val="45000"/>
                <a:satMod val="135000"/>
              </a:schemeClr>
              <a:prstClr val="white"/>
            </a:duotone>
            <a:extLst>
              <a:ext uri="{28A0092B-C50C-407E-A947-70E740481C1C}">
                <a14:useLocalDpi xmlns:a14="http://schemas.microsoft.com/office/drawing/2010/main"/>
              </a:ext>
            </a:extLst>
          </a:blip>
          <a:stretch>
            <a:fillRect/>
          </a:stretch>
        </p:blipFill>
        <p:spPr>
          <a:xfrm>
            <a:off x="5733433" y="2003116"/>
            <a:ext cx="2061548" cy="1381599"/>
          </a:xfrm>
          <a:prstGeom prst="rect">
            <a:avLst/>
          </a:prstGeom>
        </p:spPr>
      </p:pic>
      <p:pic>
        <p:nvPicPr>
          <p:cNvPr id="36" name="図 35" descr="図形&#10;&#10;中程度の精度で自動的に生成された説明">
            <a:extLst>
              <a:ext uri="{FF2B5EF4-FFF2-40B4-BE49-F238E27FC236}">
                <a16:creationId xmlns:a16="http://schemas.microsoft.com/office/drawing/2014/main" id="{405A4CC0-A26F-02DE-0100-9C35E39C5691}"/>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7001171" y="3771660"/>
            <a:ext cx="1638922" cy="1130391"/>
          </a:xfrm>
          <a:prstGeom prst="rect">
            <a:avLst/>
          </a:prstGeom>
        </p:spPr>
      </p:pic>
      <p:pic>
        <p:nvPicPr>
          <p:cNvPr id="35" name="図 34" descr="図形&#10;&#10;中程度の精度で自動的に生成された説明">
            <a:extLst>
              <a:ext uri="{FF2B5EF4-FFF2-40B4-BE49-F238E27FC236}">
                <a16:creationId xmlns:a16="http://schemas.microsoft.com/office/drawing/2014/main" id="{F0D13162-1A73-AC8D-5A48-5B408FA09203}"/>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2659040" y="3801888"/>
            <a:ext cx="1638922" cy="1130391"/>
          </a:xfrm>
          <a:prstGeom prst="rect">
            <a:avLst/>
          </a:prstGeom>
        </p:spPr>
      </p:pic>
      <p:sp>
        <p:nvSpPr>
          <p:cNvPr id="2" name="タイトル 1">
            <a:extLst>
              <a:ext uri="{FF2B5EF4-FFF2-40B4-BE49-F238E27FC236}">
                <a16:creationId xmlns:a16="http://schemas.microsoft.com/office/drawing/2014/main" id="{B3D09073-DEEC-4D68-4FD4-649755B23BED}"/>
              </a:ext>
            </a:extLst>
          </p:cNvPr>
          <p:cNvSpPr>
            <a:spLocks noGrp="1"/>
          </p:cNvSpPr>
          <p:nvPr>
            <p:ph type="title"/>
          </p:nvPr>
        </p:nvSpPr>
        <p:spPr/>
        <p:txBody>
          <a:bodyPr/>
          <a:lstStyle/>
          <a:p>
            <a:r>
              <a:rPr kumimoji="1" lang="ja-JP" altLang="en-US"/>
              <a:t>パスワードを使わないでログインできるパスキー</a:t>
            </a:r>
          </a:p>
        </p:txBody>
      </p:sp>
      <p:sp>
        <p:nvSpPr>
          <p:cNvPr id="4" name="テキスト ボックス 3">
            <a:extLst>
              <a:ext uri="{FF2B5EF4-FFF2-40B4-BE49-F238E27FC236}">
                <a16:creationId xmlns:a16="http://schemas.microsoft.com/office/drawing/2014/main" id="{79F41699-5F82-347E-907D-AD05DE885C9F}"/>
              </a:ext>
            </a:extLst>
          </p:cNvPr>
          <p:cNvSpPr txBox="1"/>
          <p:nvPr/>
        </p:nvSpPr>
        <p:spPr>
          <a:xfrm>
            <a:off x="302281" y="5467930"/>
            <a:ext cx="4133693" cy="954107"/>
          </a:xfrm>
          <a:prstGeom prst="rect">
            <a:avLst/>
          </a:prstGeom>
          <a:noFill/>
        </p:spPr>
        <p:txBody>
          <a:bodyPr wrap="square">
            <a:spAutoFit/>
          </a:bodyPr>
          <a:lstStyle/>
          <a:p>
            <a:r>
              <a:rPr lang="ja-JP" altLang="en-US" sz="1400">
                <a:latin typeface="Meiryo" panose="020B0604030504040204" pitchFamily="34" charset="-128"/>
                <a:ea typeface="Meiryo" panose="020B0604030504040204" pitchFamily="34" charset="-128"/>
              </a:rPr>
              <a:t>秘密鍵をユーザーデバイスから外に出さないことで安全性を高められる。しかし、この仕組みでは、ユーザーデバイスの紛失や機種変更などの際、改めて資格情報を登録し直す必要がある。</a:t>
            </a:r>
          </a:p>
        </p:txBody>
      </p:sp>
      <p:sp>
        <p:nvSpPr>
          <p:cNvPr id="5" name="テキスト ボックス 4">
            <a:extLst>
              <a:ext uri="{FF2B5EF4-FFF2-40B4-BE49-F238E27FC236}">
                <a16:creationId xmlns:a16="http://schemas.microsoft.com/office/drawing/2014/main" id="{EAAAA9C0-0455-C90F-1889-827B79DE78E3}"/>
              </a:ext>
            </a:extLst>
          </p:cNvPr>
          <p:cNvSpPr txBox="1"/>
          <p:nvPr/>
        </p:nvSpPr>
        <p:spPr>
          <a:xfrm>
            <a:off x="4708027" y="5467930"/>
            <a:ext cx="4133691" cy="954107"/>
          </a:xfrm>
          <a:prstGeom prst="rect">
            <a:avLst/>
          </a:prstGeom>
          <a:noFill/>
        </p:spPr>
        <p:txBody>
          <a:bodyPr wrap="square">
            <a:spAutoFit/>
          </a:bodyPr>
          <a:lstStyle/>
          <a:p>
            <a:r>
              <a:rPr lang="ja-JP" altLang="en-US" sz="1400">
                <a:latin typeface="Meiryo" panose="020B0604030504040204" pitchFamily="34" charset="-128"/>
                <a:ea typeface="Meiryo" panose="020B0604030504040204" pitchFamily="34" charset="-128"/>
              </a:rPr>
              <a:t>一部の鍵情報を「同期鍵」としてクラウド上で管理する仕組みに変更。これにより、移行後のデバイスをOSクラウドに同期すれば、再登録や再設定の手間をかけず、認証をうけることができる。</a:t>
            </a:r>
          </a:p>
        </p:txBody>
      </p:sp>
      <p:sp>
        <p:nvSpPr>
          <p:cNvPr id="7" name="テキスト ボックス 6">
            <a:extLst>
              <a:ext uri="{FF2B5EF4-FFF2-40B4-BE49-F238E27FC236}">
                <a16:creationId xmlns:a16="http://schemas.microsoft.com/office/drawing/2014/main" id="{EB545D6B-B049-16A3-C542-9B4F31A4594B}"/>
              </a:ext>
            </a:extLst>
          </p:cNvPr>
          <p:cNvSpPr txBox="1"/>
          <p:nvPr/>
        </p:nvSpPr>
        <p:spPr>
          <a:xfrm>
            <a:off x="240884" y="1343312"/>
            <a:ext cx="4133693" cy="584775"/>
          </a:xfrm>
          <a:prstGeom prst="rect">
            <a:avLst/>
          </a:prstGeom>
          <a:noFill/>
        </p:spPr>
        <p:txBody>
          <a:bodyPr wrap="square">
            <a:spAutoFit/>
          </a:bodyPr>
          <a:lstStyle/>
          <a:p>
            <a:r>
              <a:rPr lang="ja-JP" altLang="en-US" sz="1600">
                <a:latin typeface="Meiryo" panose="020B0604030504040204" pitchFamily="34" charset="-128"/>
                <a:ea typeface="Meiryo" panose="020B0604030504040204" pitchFamily="34" charset="-128"/>
              </a:rPr>
              <a:t>長らく使われてきたIDとパスワードによる</a:t>
            </a:r>
            <a:endParaRPr lang="en-US" altLang="ja-JP" sz="1600" dirty="0">
              <a:latin typeface="Meiryo" panose="020B0604030504040204" pitchFamily="34" charset="-128"/>
              <a:ea typeface="Meiryo" panose="020B0604030504040204" pitchFamily="34" charset="-128"/>
            </a:endParaRPr>
          </a:p>
          <a:p>
            <a:r>
              <a:rPr lang="ja-JP" altLang="en-US" sz="1600">
                <a:latin typeface="Meiryo" panose="020B0604030504040204" pitchFamily="34" charset="-128"/>
                <a:ea typeface="Meiryo" panose="020B0604030504040204" pitchFamily="34" charset="-128"/>
              </a:rPr>
              <a:t>認証方式に代わる新たな認証方式</a:t>
            </a:r>
          </a:p>
        </p:txBody>
      </p:sp>
      <p:pic>
        <p:nvPicPr>
          <p:cNvPr id="11" name="図 10" descr="四角形 が含まれている画像&#10;&#10;自動的に生成された説明">
            <a:extLst>
              <a:ext uri="{FF2B5EF4-FFF2-40B4-BE49-F238E27FC236}">
                <a16:creationId xmlns:a16="http://schemas.microsoft.com/office/drawing/2014/main" id="{FF5124E4-FFC4-2FD6-8E1D-25749ADDFEAC}"/>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1555562" y="3801888"/>
            <a:ext cx="765995" cy="1134733"/>
          </a:xfrm>
          <a:prstGeom prst="rect">
            <a:avLst/>
          </a:prstGeom>
          <a:effectLst>
            <a:outerShdw blurRad="50800" dist="38100" dir="2700000" algn="tl" rotWithShape="0">
              <a:prstClr val="black">
                <a:alpha val="40000"/>
              </a:prstClr>
            </a:outerShdw>
          </a:effectLst>
        </p:spPr>
      </p:pic>
      <p:pic>
        <p:nvPicPr>
          <p:cNvPr id="13" name="図 12" descr="図形&#10;&#10;低い精度で自動的に生成された説明">
            <a:extLst>
              <a:ext uri="{FF2B5EF4-FFF2-40B4-BE49-F238E27FC236}">
                <a16:creationId xmlns:a16="http://schemas.microsoft.com/office/drawing/2014/main" id="{906E0202-2BA1-5638-057A-79F0A57C2CB5}"/>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577472" y="3801888"/>
            <a:ext cx="639209" cy="1130391"/>
          </a:xfrm>
          <a:prstGeom prst="rect">
            <a:avLst/>
          </a:prstGeom>
          <a:effectLst>
            <a:outerShdw blurRad="50800" dist="38100" dir="2700000" algn="tl" rotWithShape="0">
              <a:prstClr val="black">
                <a:alpha val="40000"/>
              </a:prstClr>
            </a:outerShdw>
          </a:effectLst>
        </p:spPr>
      </p:pic>
      <p:pic>
        <p:nvPicPr>
          <p:cNvPr id="15" name="図 14" descr="図形&#10;&#10;中程度の精度で自動的に生成された説明">
            <a:extLst>
              <a:ext uri="{FF2B5EF4-FFF2-40B4-BE49-F238E27FC236}">
                <a16:creationId xmlns:a16="http://schemas.microsoft.com/office/drawing/2014/main" id="{3E581B4B-5082-82E9-967D-4D26FBDCCEF7}"/>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5040383" y="4958491"/>
            <a:ext cx="492055" cy="252087"/>
          </a:xfrm>
          <a:prstGeom prst="rect">
            <a:avLst/>
          </a:prstGeom>
        </p:spPr>
      </p:pic>
      <p:sp>
        <p:nvSpPr>
          <p:cNvPr id="16" name="テキスト ボックス 15">
            <a:extLst>
              <a:ext uri="{FF2B5EF4-FFF2-40B4-BE49-F238E27FC236}">
                <a16:creationId xmlns:a16="http://schemas.microsoft.com/office/drawing/2014/main" id="{FAEB763F-B2FB-1B30-B2C9-3824E5CC2F4D}"/>
              </a:ext>
            </a:extLst>
          </p:cNvPr>
          <p:cNvSpPr txBox="1"/>
          <p:nvPr/>
        </p:nvSpPr>
        <p:spPr>
          <a:xfrm>
            <a:off x="1446438" y="908380"/>
            <a:ext cx="1845377" cy="461665"/>
          </a:xfrm>
          <a:prstGeom prst="rect">
            <a:avLst/>
          </a:prstGeom>
          <a:noFill/>
        </p:spPr>
        <p:txBody>
          <a:bodyPr wrap="none" rtlCol="0">
            <a:spAutoFit/>
          </a:bodyPr>
          <a:lstStyle/>
          <a:p>
            <a:pPr algn="ctr"/>
            <a:r>
              <a:rPr kumimoji="1" lang="en-US" altLang="ja-JP" sz="2400" b="1" dirty="0">
                <a:latin typeface="Meiryo" panose="020B0604030504040204" pitchFamily="34" charset="-128"/>
                <a:ea typeface="Meiryo" panose="020B0604030504040204" pitchFamily="34" charset="-128"/>
              </a:rPr>
              <a:t>FIDO2</a:t>
            </a:r>
            <a:r>
              <a:rPr kumimoji="1" lang="ja-JP" altLang="en-US" sz="2400" b="1">
                <a:latin typeface="Meiryo" panose="020B0604030504040204" pitchFamily="34" charset="-128"/>
                <a:ea typeface="Meiryo" panose="020B0604030504040204" pitchFamily="34" charset="-128"/>
              </a:rPr>
              <a:t>認証</a:t>
            </a:r>
          </a:p>
        </p:txBody>
      </p:sp>
      <p:pic>
        <p:nvPicPr>
          <p:cNvPr id="18" name="図 17" descr="図形&#10;&#10;中程度の精度で自動的に生成された説明">
            <a:extLst>
              <a:ext uri="{FF2B5EF4-FFF2-40B4-BE49-F238E27FC236}">
                <a16:creationId xmlns:a16="http://schemas.microsoft.com/office/drawing/2014/main" id="{BEB5AB7A-D0BA-113E-3069-696F4EB81401}"/>
              </a:ext>
            </a:extLst>
          </p:cNvPr>
          <p:cNvPicPr>
            <a:picLocks noChangeAspect="1"/>
          </p:cNvPicPr>
          <p:nvPr/>
        </p:nvPicPr>
        <p:blipFill>
          <a:blip r:embed="rId7" cstate="print">
            <a:duotone>
              <a:prstClr val="black"/>
              <a:srgbClr val="984807">
                <a:tint val="45000"/>
                <a:satMod val="400000"/>
              </a:srgbClr>
            </a:duotone>
            <a:extLst>
              <a:ext uri="{28A0092B-C50C-407E-A947-70E740481C1C}">
                <a14:useLocalDpi xmlns:a14="http://schemas.microsoft.com/office/drawing/2010/main"/>
              </a:ext>
            </a:extLst>
          </a:blip>
          <a:stretch>
            <a:fillRect/>
          </a:stretch>
        </p:blipFill>
        <p:spPr>
          <a:xfrm>
            <a:off x="710386" y="4271012"/>
            <a:ext cx="370144" cy="164362"/>
          </a:xfrm>
          <a:prstGeom prst="rect">
            <a:avLst/>
          </a:prstGeom>
          <a:effectLst>
            <a:outerShdw blurRad="50800" dist="38100" dir="2700000" algn="tl" rotWithShape="0">
              <a:prstClr val="black">
                <a:alpha val="40000"/>
              </a:prstClr>
            </a:outerShdw>
          </a:effectLst>
        </p:spPr>
      </p:pic>
      <p:pic>
        <p:nvPicPr>
          <p:cNvPr id="19" name="図 18" descr="図形&#10;&#10;中程度の精度で自動的に生成された説明">
            <a:extLst>
              <a:ext uri="{FF2B5EF4-FFF2-40B4-BE49-F238E27FC236}">
                <a16:creationId xmlns:a16="http://schemas.microsoft.com/office/drawing/2014/main" id="{5C6B55B7-EEDB-C54A-2712-03E44C919320}"/>
              </a:ext>
            </a:extLst>
          </p:cNvPr>
          <p:cNvPicPr>
            <a:picLocks noChangeAspect="1"/>
          </p:cNvPicPr>
          <p:nvPr/>
        </p:nvPicPr>
        <p:blipFill>
          <a:blip r:embed="rId7" cstate="print">
            <a:duotone>
              <a:schemeClr val="accent1">
                <a:shade val="45000"/>
                <a:satMod val="135000"/>
              </a:schemeClr>
              <a:prstClr val="white"/>
            </a:duotone>
            <a:extLst>
              <a:ext uri="{28A0092B-C50C-407E-A947-70E740481C1C}">
                <a14:useLocalDpi xmlns:a14="http://schemas.microsoft.com/office/drawing/2010/main"/>
              </a:ext>
            </a:extLst>
          </a:blip>
          <a:stretch>
            <a:fillRect/>
          </a:stretch>
        </p:blipFill>
        <p:spPr>
          <a:xfrm>
            <a:off x="1786595" y="4279516"/>
            <a:ext cx="370144" cy="164362"/>
          </a:xfrm>
          <a:prstGeom prst="rect">
            <a:avLst/>
          </a:prstGeom>
          <a:effectLst>
            <a:outerShdw blurRad="50800" dist="38100" dir="2700000" algn="tl" rotWithShape="0">
              <a:prstClr val="black">
                <a:alpha val="40000"/>
              </a:prstClr>
            </a:outerShdw>
          </a:effectLst>
        </p:spPr>
      </p:pic>
      <p:pic>
        <p:nvPicPr>
          <p:cNvPr id="20" name="図 19" descr="図形&#10;&#10;中程度の精度で自動的に生成された説明">
            <a:extLst>
              <a:ext uri="{FF2B5EF4-FFF2-40B4-BE49-F238E27FC236}">
                <a16:creationId xmlns:a16="http://schemas.microsoft.com/office/drawing/2014/main" id="{71783DD9-9B0F-235D-3839-C18229C79772}"/>
              </a:ext>
            </a:extLst>
          </p:cNvPr>
          <p:cNvPicPr>
            <a:picLocks noChangeAspect="1"/>
          </p:cNvPicPr>
          <p:nvPr/>
        </p:nvPicPr>
        <p:blipFill>
          <a:blip r:embed="rId7" cstate="print">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3293429" y="4279516"/>
            <a:ext cx="370144" cy="164362"/>
          </a:xfrm>
          <a:prstGeom prst="rect">
            <a:avLst/>
          </a:prstGeom>
          <a:effectLst>
            <a:outerShdw blurRad="50800" dist="38100" dir="2700000" algn="tl" rotWithShape="0">
              <a:prstClr val="black">
                <a:alpha val="40000"/>
              </a:prstClr>
            </a:outerShdw>
          </a:effectLst>
        </p:spPr>
      </p:pic>
      <p:pic>
        <p:nvPicPr>
          <p:cNvPr id="24" name="図 23" descr="四角形 が含まれている画像&#10;&#10;自動的に生成された説明">
            <a:extLst>
              <a:ext uri="{FF2B5EF4-FFF2-40B4-BE49-F238E27FC236}">
                <a16:creationId xmlns:a16="http://schemas.microsoft.com/office/drawing/2014/main" id="{BB3DD7D6-8473-D382-22A9-A4B210C452DE}"/>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5998212" y="3771660"/>
            <a:ext cx="765995" cy="1134733"/>
          </a:xfrm>
          <a:prstGeom prst="rect">
            <a:avLst/>
          </a:prstGeom>
          <a:effectLst>
            <a:outerShdw blurRad="50800" dist="38100" dir="2700000" algn="tl" rotWithShape="0">
              <a:prstClr val="black">
                <a:alpha val="40000"/>
              </a:prstClr>
            </a:outerShdw>
          </a:effectLst>
        </p:spPr>
      </p:pic>
      <p:pic>
        <p:nvPicPr>
          <p:cNvPr id="25" name="図 24" descr="図形&#10;&#10;低い精度で自動的に生成された説明">
            <a:extLst>
              <a:ext uri="{FF2B5EF4-FFF2-40B4-BE49-F238E27FC236}">
                <a16:creationId xmlns:a16="http://schemas.microsoft.com/office/drawing/2014/main" id="{F6A19ADE-C83B-5075-4B4B-ED1ED599DD5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4968103" y="3771660"/>
            <a:ext cx="639209" cy="1130391"/>
          </a:xfrm>
          <a:prstGeom prst="rect">
            <a:avLst/>
          </a:prstGeom>
          <a:effectLst>
            <a:outerShdw blurRad="50800" dist="38100" dir="2700000" algn="tl" rotWithShape="0">
              <a:prstClr val="black">
                <a:alpha val="40000"/>
              </a:prstClr>
            </a:outerShdw>
          </a:effectLst>
        </p:spPr>
      </p:pic>
      <p:pic>
        <p:nvPicPr>
          <p:cNvPr id="26" name="図 25" descr="図形&#10;&#10;中程度の精度で自動的に生成された説明">
            <a:extLst>
              <a:ext uri="{FF2B5EF4-FFF2-40B4-BE49-F238E27FC236}">
                <a16:creationId xmlns:a16="http://schemas.microsoft.com/office/drawing/2014/main" id="{1CB7A084-1CED-581A-4A5D-83AC835D03B8}"/>
              </a:ext>
            </a:extLst>
          </p:cNvPr>
          <p:cNvPicPr>
            <a:picLocks noChangeAspect="1"/>
          </p:cNvPicPr>
          <p:nvPr/>
        </p:nvPicPr>
        <p:blipFill>
          <a:blip r:embed="rId7" cstate="print">
            <a:duotone>
              <a:prstClr val="black"/>
              <a:srgbClr val="984807">
                <a:tint val="45000"/>
                <a:satMod val="400000"/>
              </a:srgbClr>
            </a:duotone>
            <a:extLst>
              <a:ext uri="{28A0092B-C50C-407E-A947-70E740481C1C}">
                <a14:useLocalDpi xmlns:a14="http://schemas.microsoft.com/office/drawing/2010/main"/>
              </a:ext>
            </a:extLst>
          </a:blip>
          <a:stretch>
            <a:fillRect/>
          </a:stretch>
        </p:blipFill>
        <p:spPr>
          <a:xfrm>
            <a:off x="5101339" y="4355086"/>
            <a:ext cx="370144" cy="164362"/>
          </a:xfrm>
          <a:prstGeom prst="rect">
            <a:avLst/>
          </a:prstGeom>
          <a:effectLst>
            <a:outerShdw blurRad="50800" dist="38100" dir="2700000" algn="tl" rotWithShape="0">
              <a:prstClr val="black">
                <a:alpha val="40000"/>
              </a:prstClr>
            </a:outerShdw>
          </a:effectLst>
        </p:spPr>
      </p:pic>
      <p:pic>
        <p:nvPicPr>
          <p:cNvPr id="27" name="図 26" descr="図形&#10;&#10;中程度の精度で自動的に生成された説明">
            <a:extLst>
              <a:ext uri="{FF2B5EF4-FFF2-40B4-BE49-F238E27FC236}">
                <a16:creationId xmlns:a16="http://schemas.microsoft.com/office/drawing/2014/main" id="{5978AAF0-08BB-BDD8-E789-8D23E2E25EE8}"/>
              </a:ext>
            </a:extLst>
          </p:cNvPr>
          <p:cNvPicPr>
            <a:picLocks noChangeAspect="1"/>
          </p:cNvPicPr>
          <p:nvPr/>
        </p:nvPicPr>
        <p:blipFill>
          <a:blip r:embed="rId7" cstate="print">
            <a:duotone>
              <a:schemeClr val="accent1">
                <a:shade val="45000"/>
                <a:satMod val="135000"/>
              </a:schemeClr>
              <a:prstClr val="white"/>
            </a:duotone>
            <a:extLst>
              <a:ext uri="{28A0092B-C50C-407E-A947-70E740481C1C}">
                <a14:useLocalDpi xmlns:a14="http://schemas.microsoft.com/office/drawing/2010/main"/>
              </a:ext>
            </a:extLst>
          </a:blip>
          <a:stretch>
            <a:fillRect/>
          </a:stretch>
        </p:blipFill>
        <p:spPr>
          <a:xfrm>
            <a:off x="6196223" y="4355086"/>
            <a:ext cx="370144" cy="164362"/>
          </a:xfrm>
          <a:prstGeom prst="rect">
            <a:avLst/>
          </a:prstGeom>
          <a:effectLst>
            <a:outerShdw blurRad="50800" dist="38100" dir="2700000" algn="tl" rotWithShape="0">
              <a:prstClr val="black">
                <a:alpha val="40000"/>
              </a:prstClr>
            </a:outerShdw>
          </a:effectLst>
        </p:spPr>
      </p:pic>
      <p:pic>
        <p:nvPicPr>
          <p:cNvPr id="28" name="図 27" descr="図形&#10;&#10;中程度の精度で自動的に生成された説明">
            <a:extLst>
              <a:ext uri="{FF2B5EF4-FFF2-40B4-BE49-F238E27FC236}">
                <a16:creationId xmlns:a16="http://schemas.microsoft.com/office/drawing/2014/main" id="{42BCA607-E3DD-0B88-BF2C-163892E6AAE7}"/>
              </a:ext>
            </a:extLst>
          </p:cNvPr>
          <p:cNvPicPr>
            <a:picLocks noChangeAspect="1"/>
          </p:cNvPicPr>
          <p:nvPr/>
        </p:nvPicPr>
        <p:blipFill>
          <a:blip r:embed="rId7" cstate="print">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7636624" y="4355086"/>
            <a:ext cx="370144" cy="164362"/>
          </a:xfrm>
          <a:prstGeom prst="rect">
            <a:avLst/>
          </a:prstGeom>
          <a:effectLst>
            <a:outerShdw blurRad="50800" dist="38100" dir="2700000" algn="tl" rotWithShape="0">
              <a:prstClr val="black">
                <a:alpha val="40000"/>
              </a:prstClr>
            </a:outerShdw>
          </a:effectLst>
        </p:spPr>
      </p:pic>
      <p:pic>
        <p:nvPicPr>
          <p:cNvPr id="22" name="図 21" descr="図形&#10;&#10;中程度の精度で自動的に生成された説明">
            <a:extLst>
              <a:ext uri="{FF2B5EF4-FFF2-40B4-BE49-F238E27FC236}">
                <a16:creationId xmlns:a16="http://schemas.microsoft.com/office/drawing/2014/main" id="{1346C858-268F-6D27-31D5-336AB89CA69F}"/>
              </a:ext>
            </a:extLst>
          </p:cNvPr>
          <p:cNvPicPr>
            <a:picLocks noChangeAspect="1"/>
          </p:cNvPicPr>
          <p:nvPr/>
        </p:nvPicPr>
        <p:blipFill>
          <a:blip r:embed="rId8" cstate="print">
            <a:duotone>
              <a:schemeClr val="accent6">
                <a:shade val="45000"/>
                <a:satMod val="135000"/>
              </a:schemeClr>
              <a:prstClr val="white"/>
            </a:duotone>
            <a:extLst>
              <a:ext uri="{28A0092B-C50C-407E-A947-70E740481C1C}">
                <a14:useLocalDpi xmlns:a14="http://schemas.microsoft.com/office/drawing/2010/main"/>
              </a:ext>
            </a:extLst>
          </a:blip>
          <a:stretch>
            <a:fillRect/>
          </a:stretch>
        </p:blipFill>
        <p:spPr>
          <a:xfrm>
            <a:off x="5101339" y="3991406"/>
            <a:ext cx="370144" cy="154883"/>
          </a:xfrm>
          <a:prstGeom prst="rect">
            <a:avLst/>
          </a:prstGeom>
          <a:effectLst>
            <a:outerShdw blurRad="50800" dist="38100" dir="2700000" algn="tl" rotWithShape="0">
              <a:prstClr val="black">
                <a:alpha val="40000"/>
              </a:prstClr>
            </a:outerShdw>
          </a:effectLst>
        </p:spPr>
      </p:pic>
      <p:pic>
        <p:nvPicPr>
          <p:cNvPr id="29" name="図 28" descr="図形&#10;&#10;中程度の精度で自動的に生成された説明">
            <a:extLst>
              <a:ext uri="{FF2B5EF4-FFF2-40B4-BE49-F238E27FC236}">
                <a16:creationId xmlns:a16="http://schemas.microsoft.com/office/drawing/2014/main" id="{77713AF5-FF28-66CB-9BCA-D25154B11A89}"/>
              </a:ext>
            </a:extLst>
          </p:cNvPr>
          <p:cNvPicPr>
            <a:picLocks noChangeAspect="1"/>
          </p:cNvPicPr>
          <p:nvPr/>
        </p:nvPicPr>
        <p:blipFill>
          <a:blip r:embed="rId8" cstate="print">
            <a:duotone>
              <a:schemeClr val="accent6">
                <a:shade val="45000"/>
                <a:satMod val="135000"/>
              </a:schemeClr>
              <a:prstClr val="white"/>
            </a:duotone>
            <a:extLst>
              <a:ext uri="{28A0092B-C50C-407E-A947-70E740481C1C}">
                <a14:useLocalDpi xmlns:a14="http://schemas.microsoft.com/office/drawing/2010/main"/>
              </a:ext>
            </a:extLst>
          </a:blip>
          <a:stretch>
            <a:fillRect/>
          </a:stretch>
        </p:blipFill>
        <p:spPr>
          <a:xfrm>
            <a:off x="6196137" y="3986611"/>
            <a:ext cx="370144" cy="154883"/>
          </a:xfrm>
          <a:prstGeom prst="rect">
            <a:avLst/>
          </a:prstGeom>
          <a:effectLst>
            <a:outerShdw blurRad="50800" dist="38100" dir="2700000" algn="tl" rotWithShape="0">
              <a:prstClr val="black">
                <a:alpha val="40000"/>
              </a:prstClr>
            </a:outerShdw>
          </a:effectLst>
        </p:spPr>
      </p:pic>
      <p:pic>
        <p:nvPicPr>
          <p:cNvPr id="30" name="図 29" descr="図形&#10;&#10;中程度の精度で自動的に生成された説明">
            <a:extLst>
              <a:ext uri="{FF2B5EF4-FFF2-40B4-BE49-F238E27FC236}">
                <a16:creationId xmlns:a16="http://schemas.microsoft.com/office/drawing/2014/main" id="{BFB7D3DD-1E05-02A8-4D86-27E0DF30ECFB}"/>
              </a:ext>
            </a:extLst>
          </p:cNvPr>
          <p:cNvPicPr>
            <a:picLocks noChangeAspect="1"/>
          </p:cNvPicPr>
          <p:nvPr/>
        </p:nvPicPr>
        <p:blipFill>
          <a:blip r:embed="rId8" cstate="print">
            <a:duotone>
              <a:schemeClr val="accent6">
                <a:shade val="45000"/>
                <a:satMod val="135000"/>
              </a:schemeClr>
              <a:prstClr val="white"/>
            </a:duotone>
            <a:extLst>
              <a:ext uri="{28A0092B-C50C-407E-A947-70E740481C1C}">
                <a14:useLocalDpi xmlns:a14="http://schemas.microsoft.com/office/drawing/2010/main"/>
              </a:ext>
            </a:extLst>
          </a:blip>
          <a:stretch>
            <a:fillRect/>
          </a:stretch>
        </p:blipFill>
        <p:spPr>
          <a:xfrm>
            <a:off x="7636624" y="3983646"/>
            <a:ext cx="370144" cy="154883"/>
          </a:xfrm>
          <a:prstGeom prst="rect">
            <a:avLst/>
          </a:prstGeom>
          <a:effectLst>
            <a:outerShdw blurRad="50800" dist="38100" dir="2700000" algn="tl" rotWithShape="0">
              <a:prstClr val="black">
                <a:alpha val="40000"/>
              </a:prstClr>
            </a:outerShdw>
          </a:effectLst>
        </p:spPr>
      </p:pic>
      <p:pic>
        <p:nvPicPr>
          <p:cNvPr id="31" name="図 30" descr="図形&#10;&#10;中程度の精度で自動的に生成された説明">
            <a:extLst>
              <a:ext uri="{FF2B5EF4-FFF2-40B4-BE49-F238E27FC236}">
                <a16:creationId xmlns:a16="http://schemas.microsoft.com/office/drawing/2014/main" id="{EC13CBED-DFE4-37B0-55B3-30D9410AEBCA}"/>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6135181" y="4957147"/>
            <a:ext cx="492055" cy="252087"/>
          </a:xfrm>
          <a:prstGeom prst="rect">
            <a:avLst/>
          </a:prstGeom>
        </p:spPr>
      </p:pic>
      <p:pic>
        <p:nvPicPr>
          <p:cNvPr id="32" name="図 31" descr="図形&#10;&#10;中程度の精度で自動的に生成された説明">
            <a:extLst>
              <a:ext uri="{FF2B5EF4-FFF2-40B4-BE49-F238E27FC236}">
                <a16:creationId xmlns:a16="http://schemas.microsoft.com/office/drawing/2014/main" id="{ECEF1E79-74EC-3692-836B-BAD80A90041A}"/>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7574604" y="4958491"/>
            <a:ext cx="492055" cy="252087"/>
          </a:xfrm>
          <a:prstGeom prst="rect">
            <a:avLst/>
          </a:prstGeom>
        </p:spPr>
      </p:pic>
      <p:sp>
        <p:nvSpPr>
          <p:cNvPr id="33" name="テキスト ボックス 32">
            <a:extLst>
              <a:ext uri="{FF2B5EF4-FFF2-40B4-BE49-F238E27FC236}">
                <a16:creationId xmlns:a16="http://schemas.microsoft.com/office/drawing/2014/main" id="{F6FD7223-B5BB-CD5E-9041-5643DDFCAE32}"/>
              </a:ext>
            </a:extLst>
          </p:cNvPr>
          <p:cNvSpPr txBox="1"/>
          <p:nvPr/>
        </p:nvSpPr>
        <p:spPr>
          <a:xfrm>
            <a:off x="5716156" y="908380"/>
            <a:ext cx="2031326" cy="461665"/>
          </a:xfrm>
          <a:prstGeom prst="rect">
            <a:avLst/>
          </a:prstGeom>
          <a:noFill/>
        </p:spPr>
        <p:txBody>
          <a:bodyPr wrap="none" rtlCol="0">
            <a:spAutoFit/>
          </a:bodyPr>
          <a:lstStyle/>
          <a:p>
            <a:pPr algn="ctr"/>
            <a:r>
              <a:rPr lang="ja-JP" altLang="en-US" sz="2400" b="1">
                <a:latin typeface="Meiryo" panose="020B0604030504040204" pitchFamily="34" charset="-128"/>
                <a:ea typeface="Meiryo" panose="020B0604030504040204" pitchFamily="34" charset="-128"/>
              </a:rPr>
              <a:t>パスキー</a:t>
            </a:r>
            <a:r>
              <a:rPr kumimoji="1" lang="ja-JP" altLang="en-US" sz="2400" b="1">
                <a:latin typeface="Meiryo" panose="020B0604030504040204" pitchFamily="34" charset="-128"/>
                <a:ea typeface="Meiryo" panose="020B0604030504040204" pitchFamily="34" charset="-128"/>
              </a:rPr>
              <a:t>認証</a:t>
            </a:r>
          </a:p>
        </p:txBody>
      </p:sp>
      <p:sp>
        <p:nvSpPr>
          <p:cNvPr id="37" name="テキスト ボックス 36">
            <a:extLst>
              <a:ext uri="{FF2B5EF4-FFF2-40B4-BE49-F238E27FC236}">
                <a16:creationId xmlns:a16="http://schemas.microsoft.com/office/drawing/2014/main" id="{54624372-522B-D5F6-68B2-940E6F820C26}"/>
              </a:ext>
            </a:extLst>
          </p:cNvPr>
          <p:cNvSpPr txBox="1"/>
          <p:nvPr/>
        </p:nvSpPr>
        <p:spPr>
          <a:xfrm>
            <a:off x="5089081" y="4096339"/>
            <a:ext cx="394660" cy="338554"/>
          </a:xfrm>
          <a:prstGeom prst="rect">
            <a:avLst/>
          </a:prstGeom>
          <a:noFill/>
        </p:spPr>
        <p:txBody>
          <a:bodyPr wrap="none" rtlCol="0">
            <a:spAutoFit/>
          </a:bodyPr>
          <a:lstStyle/>
          <a:p>
            <a:pPr algn="ctr"/>
            <a:r>
              <a:rPr lang="ja-JP" altLang="en-US" sz="1600" b="1">
                <a:solidFill>
                  <a:schemeClr val="accent6">
                    <a:lumMod val="75000"/>
                  </a:schemeClr>
                </a:solidFill>
              </a:rPr>
              <a:t>＋</a:t>
            </a:r>
            <a:endParaRPr kumimoji="1" lang="ja-JP" altLang="en-US" sz="1600" b="1">
              <a:solidFill>
                <a:schemeClr val="accent6">
                  <a:lumMod val="75000"/>
                </a:schemeClr>
              </a:solidFill>
            </a:endParaRPr>
          </a:p>
        </p:txBody>
      </p:sp>
      <p:sp>
        <p:nvSpPr>
          <p:cNvPr id="38" name="テキスト ボックス 37">
            <a:extLst>
              <a:ext uri="{FF2B5EF4-FFF2-40B4-BE49-F238E27FC236}">
                <a16:creationId xmlns:a16="http://schemas.microsoft.com/office/drawing/2014/main" id="{6D2C4202-BBDD-54A7-94D3-07E0A31BCA7A}"/>
              </a:ext>
            </a:extLst>
          </p:cNvPr>
          <p:cNvSpPr txBox="1"/>
          <p:nvPr/>
        </p:nvSpPr>
        <p:spPr>
          <a:xfrm>
            <a:off x="6183879" y="4090745"/>
            <a:ext cx="394660" cy="338554"/>
          </a:xfrm>
          <a:prstGeom prst="rect">
            <a:avLst/>
          </a:prstGeom>
          <a:noFill/>
        </p:spPr>
        <p:txBody>
          <a:bodyPr wrap="none" rtlCol="0">
            <a:spAutoFit/>
          </a:bodyPr>
          <a:lstStyle/>
          <a:p>
            <a:pPr algn="ctr"/>
            <a:r>
              <a:rPr lang="ja-JP" altLang="en-US" sz="1600" b="1">
                <a:solidFill>
                  <a:schemeClr val="accent6">
                    <a:lumMod val="75000"/>
                  </a:schemeClr>
                </a:solidFill>
              </a:rPr>
              <a:t>＋</a:t>
            </a:r>
            <a:endParaRPr kumimoji="1" lang="ja-JP" altLang="en-US" sz="1600" b="1">
              <a:solidFill>
                <a:schemeClr val="accent6">
                  <a:lumMod val="75000"/>
                </a:schemeClr>
              </a:solidFill>
            </a:endParaRPr>
          </a:p>
        </p:txBody>
      </p:sp>
      <p:sp>
        <p:nvSpPr>
          <p:cNvPr id="39" name="テキスト ボックス 38">
            <a:extLst>
              <a:ext uri="{FF2B5EF4-FFF2-40B4-BE49-F238E27FC236}">
                <a16:creationId xmlns:a16="http://schemas.microsoft.com/office/drawing/2014/main" id="{4FA58275-2549-B10C-3524-505BEDB71B55}"/>
              </a:ext>
            </a:extLst>
          </p:cNvPr>
          <p:cNvSpPr txBox="1"/>
          <p:nvPr/>
        </p:nvSpPr>
        <p:spPr>
          <a:xfrm>
            <a:off x="7612108" y="4091712"/>
            <a:ext cx="394660" cy="338554"/>
          </a:xfrm>
          <a:prstGeom prst="rect">
            <a:avLst/>
          </a:prstGeom>
          <a:noFill/>
        </p:spPr>
        <p:txBody>
          <a:bodyPr wrap="none" rtlCol="0">
            <a:spAutoFit/>
          </a:bodyPr>
          <a:lstStyle/>
          <a:p>
            <a:pPr algn="ctr"/>
            <a:r>
              <a:rPr lang="ja-JP" altLang="en-US" sz="1600" b="1">
                <a:solidFill>
                  <a:schemeClr val="accent6">
                    <a:lumMod val="75000"/>
                  </a:schemeClr>
                </a:solidFill>
              </a:rPr>
              <a:t>＋</a:t>
            </a:r>
            <a:endParaRPr kumimoji="1" lang="ja-JP" altLang="en-US" sz="1600" b="1">
              <a:solidFill>
                <a:schemeClr val="accent6">
                  <a:lumMod val="75000"/>
                </a:schemeClr>
              </a:solidFill>
            </a:endParaRPr>
          </a:p>
        </p:txBody>
      </p:sp>
      <p:pic>
        <p:nvPicPr>
          <p:cNvPr id="42" name="図 41" descr="図形&#10;&#10;中程度の精度で自動的に生成された説明">
            <a:extLst>
              <a:ext uri="{FF2B5EF4-FFF2-40B4-BE49-F238E27FC236}">
                <a16:creationId xmlns:a16="http://schemas.microsoft.com/office/drawing/2014/main" id="{D2EF597B-C3D4-9CCC-8A86-D889C1D9FAE0}"/>
              </a:ext>
            </a:extLst>
          </p:cNvPr>
          <p:cNvPicPr>
            <a:picLocks noChangeAspect="1"/>
          </p:cNvPicPr>
          <p:nvPr/>
        </p:nvPicPr>
        <p:blipFill>
          <a:blip r:embed="rId8" cstate="print">
            <a:duotone>
              <a:schemeClr val="accent6">
                <a:shade val="45000"/>
                <a:satMod val="135000"/>
              </a:schemeClr>
              <a:prstClr val="white"/>
            </a:duotone>
            <a:extLst>
              <a:ext uri="{28A0092B-C50C-407E-A947-70E740481C1C}">
                <a14:useLocalDpi xmlns:a14="http://schemas.microsoft.com/office/drawing/2010/main"/>
              </a:ext>
            </a:extLst>
          </a:blip>
          <a:stretch>
            <a:fillRect/>
          </a:stretch>
        </p:blipFill>
        <p:spPr>
          <a:xfrm>
            <a:off x="6578539" y="2838305"/>
            <a:ext cx="370144" cy="154883"/>
          </a:xfrm>
          <a:prstGeom prst="rect">
            <a:avLst/>
          </a:prstGeom>
          <a:effectLst>
            <a:outerShdw blurRad="50800" dist="38100" dir="2700000" algn="tl" rotWithShape="0">
              <a:prstClr val="black">
                <a:alpha val="40000"/>
              </a:prstClr>
            </a:outerShdw>
          </a:effectLst>
        </p:spPr>
      </p:pic>
      <p:sp>
        <p:nvSpPr>
          <p:cNvPr id="44" name="テキスト ボックス 43">
            <a:extLst>
              <a:ext uri="{FF2B5EF4-FFF2-40B4-BE49-F238E27FC236}">
                <a16:creationId xmlns:a16="http://schemas.microsoft.com/office/drawing/2014/main" id="{3ED45F0E-4D3F-786D-F554-56DE16B65A66}"/>
              </a:ext>
            </a:extLst>
          </p:cNvPr>
          <p:cNvSpPr txBox="1"/>
          <p:nvPr/>
        </p:nvSpPr>
        <p:spPr>
          <a:xfrm>
            <a:off x="6214477" y="2555880"/>
            <a:ext cx="1120789" cy="307777"/>
          </a:xfrm>
          <a:prstGeom prst="rect">
            <a:avLst/>
          </a:prstGeom>
          <a:noFill/>
        </p:spPr>
        <p:txBody>
          <a:bodyPr wrap="square">
            <a:spAutoFit/>
          </a:bodyPr>
          <a:lstStyle/>
          <a:p>
            <a:pPr algn="ctr"/>
            <a:r>
              <a:rPr lang="ja-JP" altLang="en-US" sz="1400">
                <a:solidFill>
                  <a:schemeClr val="accent6">
                    <a:lumMod val="75000"/>
                  </a:schemeClr>
                </a:solidFill>
                <a:latin typeface="Meiryo" panose="020B0604030504040204" pitchFamily="34" charset="-128"/>
                <a:ea typeface="Meiryo" panose="020B0604030504040204" pitchFamily="34" charset="-128"/>
              </a:rPr>
              <a:t>同期鍵</a:t>
            </a:r>
            <a:endParaRPr lang="ja-JP" altLang="en-US" sz="1400">
              <a:solidFill>
                <a:schemeClr val="accent6">
                  <a:lumMod val="75000"/>
                </a:schemeClr>
              </a:solidFill>
            </a:endParaRPr>
          </a:p>
        </p:txBody>
      </p:sp>
      <p:cxnSp>
        <p:nvCxnSpPr>
          <p:cNvPr id="46" name="直線矢印コネクタ 45">
            <a:extLst>
              <a:ext uri="{FF2B5EF4-FFF2-40B4-BE49-F238E27FC236}">
                <a16:creationId xmlns:a16="http://schemas.microsoft.com/office/drawing/2014/main" id="{DDDA235B-BED0-43B6-DCCA-C408DC4FEDD5}"/>
              </a:ext>
            </a:extLst>
          </p:cNvPr>
          <p:cNvCxnSpPr>
            <a:cxnSpLocks/>
            <a:stCxn id="22" idx="0"/>
            <a:endCxn id="42" idx="2"/>
          </p:cNvCxnSpPr>
          <p:nvPr/>
        </p:nvCxnSpPr>
        <p:spPr>
          <a:xfrm flipV="1">
            <a:off x="5286411" y="2993188"/>
            <a:ext cx="1477200" cy="998218"/>
          </a:xfrm>
          <a:prstGeom prst="straightConnector1">
            <a:avLst/>
          </a:prstGeom>
          <a:ln>
            <a:solidFill>
              <a:schemeClr val="accent6">
                <a:lumMod val="75000"/>
              </a:schemeClr>
            </a:solidFill>
            <a:prstDash val="sysDot"/>
            <a:headEnd type="triangl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48" name="直線矢印コネクタ 47">
            <a:extLst>
              <a:ext uri="{FF2B5EF4-FFF2-40B4-BE49-F238E27FC236}">
                <a16:creationId xmlns:a16="http://schemas.microsoft.com/office/drawing/2014/main" id="{A0362663-21CD-86F6-D10D-DE39578A59DE}"/>
              </a:ext>
            </a:extLst>
          </p:cNvPr>
          <p:cNvCxnSpPr>
            <a:cxnSpLocks/>
            <a:stCxn id="30" idx="0"/>
            <a:endCxn id="42" idx="2"/>
          </p:cNvCxnSpPr>
          <p:nvPr/>
        </p:nvCxnSpPr>
        <p:spPr>
          <a:xfrm flipH="1" flipV="1">
            <a:off x="6763611" y="2993188"/>
            <a:ext cx="1058085" cy="990458"/>
          </a:xfrm>
          <a:prstGeom prst="straightConnector1">
            <a:avLst/>
          </a:prstGeom>
          <a:ln>
            <a:solidFill>
              <a:schemeClr val="accent6">
                <a:lumMod val="75000"/>
              </a:schemeClr>
            </a:solidFill>
            <a:prstDash val="sysDot"/>
            <a:headEnd type="triangl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51" name="直線矢印コネクタ 50">
            <a:extLst>
              <a:ext uri="{FF2B5EF4-FFF2-40B4-BE49-F238E27FC236}">
                <a16:creationId xmlns:a16="http://schemas.microsoft.com/office/drawing/2014/main" id="{745A4219-00E8-BE4A-3A46-07F8750293C0}"/>
              </a:ext>
            </a:extLst>
          </p:cNvPr>
          <p:cNvCxnSpPr>
            <a:cxnSpLocks/>
            <a:stCxn id="29" idx="0"/>
            <a:endCxn id="42" idx="2"/>
          </p:cNvCxnSpPr>
          <p:nvPr/>
        </p:nvCxnSpPr>
        <p:spPr>
          <a:xfrm flipV="1">
            <a:off x="6381209" y="2993188"/>
            <a:ext cx="382402" cy="993423"/>
          </a:xfrm>
          <a:prstGeom prst="straightConnector1">
            <a:avLst/>
          </a:prstGeom>
          <a:ln>
            <a:solidFill>
              <a:schemeClr val="accent6">
                <a:lumMod val="75000"/>
              </a:schemeClr>
            </a:solidFill>
            <a:prstDash val="sysDot"/>
            <a:headEnd type="triangl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55" name="曲線コネクタ 54">
            <a:extLst>
              <a:ext uri="{FF2B5EF4-FFF2-40B4-BE49-F238E27FC236}">
                <a16:creationId xmlns:a16="http://schemas.microsoft.com/office/drawing/2014/main" id="{A4222512-DA0A-BF53-0280-1C79D0EAC7DB}"/>
              </a:ext>
            </a:extLst>
          </p:cNvPr>
          <p:cNvCxnSpPr>
            <a:stCxn id="18" idx="0"/>
            <a:endCxn id="19" idx="0"/>
          </p:cNvCxnSpPr>
          <p:nvPr/>
        </p:nvCxnSpPr>
        <p:spPr>
          <a:xfrm rot="16200000" flipH="1">
            <a:off x="1429310" y="3737160"/>
            <a:ext cx="8504" cy="1076209"/>
          </a:xfrm>
          <a:prstGeom prst="curvedConnector3">
            <a:avLst>
              <a:gd name="adj1" fmla="val -22238300"/>
            </a:avLst>
          </a:prstGeom>
          <a:ln>
            <a:solidFill>
              <a:srgbClr val="FF0000"/>
            </a:solidFill>
            <a:prstDash val="sysDot"/>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57" name="曲線コネクタ 56">
            <a:extLst>
              <a:ext uri="{FF2B5EF4-FFF2-40B4-BE49-F238E27FC236}">
                <a16:creationId xmlns:a16="http://schemas.microsoft.com/office/drawing/2014/main" id="{9A127039-646F-19B3-CA6B-1E24AE84EC90}"/>
              </a:ext>
            </a:extLst>
          </p:cNvPr>
          <p:cNvCxnSpPr>
            <a:cxnSpLocks/>
            <a:stCxn id="18" idx="0"/>
            <a:endCxn id="20" idx="0"/>
          </p:cNvCxnSpPr>
          <p:nvPr/>
        </p:nvCxnSpPr>
        <p:spPr>
          <a:xfrm rot="16200000" flipH="1">
            <a:off x="2182727" y="2983743"/>
            <a:ext cx="8504" cy="2583043"/>
          </a:xfrm>
          <a:prstGeom prst="curvedConnector3">
            <a:avLst>
              <a:gd name="adj1" fmla="val -22327152"/>
            </a:avLst>
          </a:prstGeom>
          <a:ln>
            <a:solidFill>
              <a:srgbClr val="FF0000"/>
            </a:solidFill>
            <a:prstDash val="sysDot"/>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63" name="曲線コネクタ 62">
            <a:extLst>
              <a:ext uri="{FF2B5EF4-FFF2-40B4-BE49-F238E27FC236}">
                <a16:creationId xmlns:a16="http://schemas.microsoft.com/office/drawing/2014/main" id="{00579927-1073-E87F-5F1B-08297FE45107}"/>
              </a:ext>
            </a:extLst>
          </p:cNvPr>
          <p:cNvCxnSpPr>
            <a:cxnSpLocks/>
            <a:stCxn id="19" idx="0"/>
            <a:endCxn id="20" idx="0"/>
          </p:cNvCxnSpPr>
          <p:nvPr/>
        </p:nvCxnSpPr>
        <p:spPr>
          <a:xfrm rot="5400000" flipH="1" flipV="1">
            <a:off x="2725084" y="3526099"/>
            <a:ext cx="12700" cy="1506834"/>
          </a:xfrm>
          <a:prstGeom prst="curvedConnector3">
            <a:avLst>
              <a:gd name="adj1" fmla="val 15009913"/>
            </a:avLst>
          </a:prstGeom>
          <a:ln>
            <a:solidFill>
              <a:srgbClr val="FF0000"/>
            </a:solidFill>
            <a:prstDash val="sysDot"/>
            <a:headEnd type="triangle"/>
            <a:tailEnd type="triangle"/>
          </a:ln>
        </p:spPr>
        <p:style>
          <a:lnRef idx="2">
            <a:schemeClr val="accent1"/>
          </a:lnRef>
          <a:fillRef idx="0">
            <a:schemeClr val="accent1"/>
          </a:fillRef>
          <a:effectRef idx="1">
            <a:schemeClr val="accent1"/>
          </a:effectRef>
          <a:fontRef idx="minor">
            <a:schemeClr val="tx1"/>
          </a:fontRef>
        </p:style>
      </p:cxnSp>
      <p:sp>
        <p:nvSpPr>
          <p:cNvPr id="1029" name="乗算記号 1028">
            <a:extLst>
              <a:ext uri="{FF2B5EF4-FFF2-40B4-BE49-F238E27FC236}">
                <a16:creationId xmlns:a16="http://schemas.microsoft.com/office/drawing/2014/main" id="{C73F859A-D956-6376-51FB-FD1F24A2F29F}"/>
              </a:ext>
            </a:extLst>
          </p:cNvPr>
          <p:cNvSpPr/>
          <p:nvPr/>
        </p:nvSpPr>
        <p:spPr>
          <a:xfrm>
            <a:off x="1987839" y="2204994"/>
            <a:ext cx="349583" cy="335317"/>
          </a:xfrm>
          <a:prstGeom prst="mathMultiply">
            <a:avLst/>
          </a:prstGeom>
          <a:solidFill>
            <a:srgbClr val="FF0000">
              <a:alpha val="52157"/>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33" name="乗算記号 1032">
            <a:extLst>
              <a:ext uri="{FF2B5EF4-FFF2-40B4-BE49-F238E27FC236}">
                <a16:creationId xmlns:a16="http://schemas.microsoft.com/office/drawing/2014/main" id="{205F5D31-301C-DBC0-99C6-82C9292A168B}"/>
              </a:ext>
            </a:extLst>
          </p:cNvPr>
          <p:cNvSpPr/>
          <p:nvPr/>
        </p:nvSpPr>
        <p:spPr>
          <a:xfrm>
            <a:off x="1258770" y="2204994"/>
            <a:ext cx="349583" cy="335317"/>
          </a:xfrm>
          <a:prstGeom prst="mathMultiply">
            <a:avLst/>
          </a:prstGeom>
          <a:solidFill>
            <a:srgbClr val="FF0000">
              <a:alpha val="52157"/>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34" name="乗算記号 1033">
            <a:extLst>
              <a:ext uri="{FF2B5EF4-FFF2-40B4-BE49-F238E27FC236}">
                <a16:creationId xmlns:a16="http://schemas.microsoft.com/office/drawing/2014/main" id="{F708029A-DB54-BCC4-635F-46264D09D878}"/>
              </a:ext>
            </a:extLst>
          </p:cNvPr>
          <p:cNvSpPr/>
          <p:nvPr/>
        </p:nvSpPr>
        <p:spPr>
          <a:xfrm>
            <a:off x="2609652" y="2199401"/>
            <a:ext cx="349583" cy="335317"/>
          </a:xfrm>
          <a:prstGeom prst="mathMultiply">
            <a:avLst/>
          </a:prstGeom>
          <a:solidFill>
            <a:srgbClr val="FF0000">
              <a:alpha val="52157"/>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1038" name="グループ化 1037">
            <a:extLst>
              <a:ext uri="{FF2B5EF4-FFF2-40B4-BE49-F238E27FC236}">
                <a16:creationId xmlns:a16="http://schemas.microsoft.com/office/drawing/2014/main" id="{49ECD26D-3235-AFE1-02E1-A9EC52A3B3A9}"/>
              </a:ext>
            </a:extLst>
          </p:cNvPr>
          <p:cNvGrpSpPr/>
          <p:nvPr/>
        </p:nvGrpSpPr>
        <p:grpSpPr>
          <a:xfrm>
            <a:off x="7506965" y="2848913"/>
            <a:ext cx="1394429" cy="452176"/>
            <a:chOff x="7447289" y="1858985"/>
            <a:chExt cx="1394429" cy="452176"/>
          </a:xfrm>
        </p:grpSpPr>
        <p:sp>
          <p:nvSpPr>
            <p:cNvPr id="1037" name="四角形吹き出し 1036">
              <a:extLst>
                <a:ext uri="{FF2B5EF4-FFF2-40B4-BE49-F238E27FC236}">
                  <a16:creationId xmlns:a16="http://schemas.microsoft.com/office/drawing/2014/main" id="{33DDF0E2-415C-C746-E768-EACE0D7BC69F}"/>
                </a:ext>
              </a:extLst>
            </p:cNvPr>
            <p:cNvSpPr/>
            <p:nvPr/>
          </p:nvSpPr>
          <p:spPr>
            <a:xfrm>
              <a:off x="7447289" y="1858985"/>
              <a:ext cx="1394429" cy="452176"/>
            </a:xfrm>
            <a:prstGeom prst="wedgeRectCallout">
              <a:avLst>
                <a:gd name="adj1" fmla="val -73944"/>
                <a:gd name="adj2" fmla="val -39447"/>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36" name="テキスト ボックス 1035">
              <a:extLst>
                <a:ext uri="{FF2B5EF4-FFF2-40B4-BE49-F238E27FC236}">
                  <a16:creationId xmlns:a16="http://schemas.microsoft.com/office/drawing/2014/main" id="{5BDA69F4-B265-382F-517A-F4542F72AE4A}"/>
                </a:ext>
              </a:extLst>
            </p:cNvPr>
            <p:cNvSpPr txBox="1"/>
            <p:nvPr/>
          </p:nvSpPr>
          <p:spPr>
            <a:xfrm>
              <a:off x="7447289" y="1911051"/>
              <a:ext cx="1394429" cy="400110"/>
            </a:xfrm>
            <a:prstGeom prst="rect">
              <a:avLst/>
            </a:prstGeom>
            <a:noFill/>
          </p:spPr>
          <p:txBody>
            <a:bodyPr wrap="square">
              <a:spAutoFit/>
            </a:bodyPr>
            <a:lstStyle/>
            <a:p>
              <a:pPr algn="ctr"/>
              <a:r>
                <a:rPr lang="ja-JP" altLang="en-US" sz="1000">
                  <a:solidFill>
                    <a:schemeClr val="bg1"/>
                  </a:solidFill>
                  <a:latin typeface="Meiryo" panose="020B0604030504040204" pitchFamily="34" charset="-128"/>
                  <a:ea typeface="Meiryo" panose="020B0604030504040204" pitchFamily="34" charset="-128"/>
                </a:rPr>
                <a:t>マルチデバイス対応</a:t>
              </a:r>
              <a:endParaRPr lang="en-US" altLang="ja-JP" sz="1000" dirty="0">
                <a:solidFill>
                  <a:schemeClr val="bg1"/>
                </a:solidFill>
                <a:latin typeface="Meiryo" panose="020B0604030504040204" pitchFamily="34" charset="-128"/>
                <a:ea typeface="Meiryo" panose="020B0604030504040204" pitchFamily="34" charset="-128"/>
              </a:endParaRPr>
            </a:p>
            <a:p>
              <a:pPr algn="ctr"/>
              <a:r>
                <a:rPr lang="ja-JP" altLang="en-US" sz="1000">
                  <a:solidFill>
                    <a:schemeClr val="bg1"/>
                  </a:solidFill>
                  <a:latin typeface="Meiryo" panose="020B0604030504040204" pitchFamily="34" charset="-128"/>
                  <a:ea typeface="Meiryo" panose="020B0604030504040204" pitchFamily="34" charset="-128"/>
                </a:rPr>
                <a:t>認証資格情報</a:t>
              </a:r>
            </a:p>
          </p:txBody>
        </p:sp>
      </p:grpSp>
      <p:sp>
        <p:nvSpPr>
          <p:cNvPr id="1039" name="テキスト ボックス 1038">
            <a:extLst>
              <a:ext uri="{FF2B5EF4-FFF2-40B4-BE49-F238E27FC236}">
                <a16:creationId xmlns:a16="http://schemas.microsoft.com/office/drawing/2014/main" id="{60B98DC2-1930-960B-E485-27E433D751D2}"/>
              </a:ext>
            </a:extLst>
          </p:cNvPr>
          <p:cNvSpPr txBox="1"/>
          <p:nvPr/>
        </p:nvSpPr>
        <p:spPr>
          <a:xfrm>
            <a:off x="4769425" y="1343312"/>
            <a:ext cx="4131969" cy="584775"/>
          </a:xfrm>
          <a:prstGeom prst="rect">
            <a:avLst/>
          </a:prstGeom>
          <a:noFill/>
        </p:spPr>
        <p:txBody>
          <a:bodyPr wrap="square">
            <a:spAutoFit/>
          </a:bodyPr>
          <a:lstStyle/>
          <a:p>
            <a:r>
              <a:rPr lang="en-US" altLang="ja-JP" sz="1600" dirty="0">
                <a:latin typeface="Meiryo" panose="020B0604030504040204" pitchFamily="34" charset="-128"/>
                <a:ea typeface="Meiryo" panose="020B0604030504040204" pitchFamily="34" charset="-128"/>
              </a:rPr>
              <a:t>FIDO2</a:t>
            </a:r>
            <a:r>
              <a:rPr lang="ja-JP" altLang="en-US" sz="1600">
                <a:latin typeface="Meiryo" panose="020B0604030504040204" pitchFamily="34" charset="-128"/>
                <a:ea typeface="Meiryo" panose="020B0604030504040204" pitchFamily="34" charset="-128"/>
              </a:rPr>
              <a:t>認証をベースに課題であるマルチ・デバイス対応と生体認証の利便性を実現</a:t>
            </a:r>
          </a:p>
        </p:txBody>
      </p:sp>
    </p:spTree>
    <p:extLst>
      <p:ext uri="{BB962C8B-B14F-4D97-AF65-F5344CB8AC3E}">
        <p14:creationId xmlns:p14="http://schemas.microsoft.com/office/powerpoint/2010/main" val="2356943792"/>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2DCF8D-4C53-EA6E-8ABA-141A9DD3A082}"/>
            </a:ext>
          </a:extLst>
        </p:cNvPr>
        <p:cNvGrpSpPr/>
        <p:nvPr/>
      </p:nvGrpSpPr>
      <p:grpSpPr>
        <a:xfrm>
          <a:off x="0" y="0"/>
          <a:ext cx="0" cy="0"/>
          <a:chOff x="0" y="0"/>
          <a:chExt cx="0" cy="0"/>
        </a:xfrm>
      </p:grpSpPr>
      <p:sp>
        <p:nvSpPr>
          <p:cNvPr id="4" name="正方形/長方形 3">
            <a:extLst>
              <a:ext uri="{FF2B5EF4-FFF2-40B4-BE49-F238E27FC236}">
                <a16:creationId xmlns:a16="http://schemas.microsoft.com/office/drawing/2014/main" id="{8AE62F50-929D-B05D-BA00-697073A93D76}"/>
              </a:ext>
            </a:extLst>
          </p:cNvPr>
          <p:cNvSpPr/>
          <p:nvPr/>
        </p:nvSpPr>
        <p:spPr>
          <a:xfrm>
            <a:off x="226798" y="2113695"/>
            <a:ext cx="8686800" cy="42466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 name="正方形/長方形 30">
            <a:extLst>
              <a:ext uri="{FF2B5EF4-FFF2-40B4-BE49-F238E27FC236}">
                <a16:creationId xmlns:a16="http://schemas.microsoft.com/office/drawing/2014/main" id="{E3B41DE9-1735-9FAA-F3D2-977B0C33325F}"/>
              </a:ext>
            </a:extLst>
          </p:cNvPr>
          <p:cNvSpPr/>
          <p:nvPr/>
        </p:nvSpPr>
        <p:spPr>
          <a:xfrm>
            <a:off x="4074289" y="3573188"/>
            <a:ext cx="4398376" cy="2665566"/>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 name="正方形/長方形 29">
            <a:extLst>
              <a:ext uri="{FF2B5EF4-FFF2-40B4-BE49-F238E27FC236}">
                <a16:creationId xmlns:a16="http://schemas.microsoft.com/office/drawing/2014/main" id="{C18BD091-6300-94F1-CFC0-0AE4E9CF1345}"/>
              </a:ext>
            </a:extLst>
          </p:cNvPr>
          <p:cNvSpPr/>
          <p:nvPr/>
        </p:nvSpPr>
        <p:spPr>
          <a:xfrm>
            <a:off x="7454094" y="3635498"/>
            <a:ext cx="960698" cy="2531020"/>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1B09EF95-4EB9-896B-623F-5A2709560021}"/>
              </a:ext>
            </a:extLst>
          </p:cNvPr>
          <p:cNvSpPr>
            <a:spLocks noGrp="1"/>
          </p:cNvSpPr>
          <p:nvPr>
            <p:ph type="title"/>
          </p:nvPr>
        </p:nvSpPr>
        <p:spPr/>
        <p:txBody>
          <a:bodyPr/>
          <a:lstStyle/>
          <a:p>
            <a:r>
              <a:rPr kumimoji="1" lang="ja-JP" altLang="en-US"/>
              <a:t>ゼロトラスト・セキュリティが求められる背景</a:t>
            </a:r>
          </a:p>
        </p:txBody>
      </p:sp>
      <p:sp>
        <p:nvSpPr>
          <p:cNvPr id="3" name="正方形/長方形 2">
            <a:extLst>
              <a:ext uri="{FF2B5EF4-FFF2-40B4-BE49-F238E27FC236}">
                <a16:creationId xmlns:a16="http://schemas.microsoft.com/office/drawing/2014/main" id="{E5637E9E-6F9A-1D88-E56D-7BED2D79A45C}"/>
              </a:ext>
            </a:extLst>
          </p:cNvPr>
          <p:cNvSpPr/>
          <p:nvPr/>
        </p:nvSpPr>
        <p:spPr>
          <a:xfrm>
            <a:off x="230399" y="978067"/>
            <a:ext cx="8683199" cy="1036731"/>
          </a:xfrm>
          <a:prstGeom prst="rect">
            <a:avLst/>
          </a:prstGeom>
          <a:solidFill>
            <a:schemeClr val="accent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テキスト ボックス 4">
            <a:extLst>
              <a:ext uri="{FF2B5EF4-FFF2-40B4-BE49-F238E27FC236}">
                <a16:creationId xmlns:a16="http://schemas.microsoft.com/office/drawing/2014/main" id="{CC3E686A-AD43-A618-D8E5-DEA7F1E6AB75}"/>
              </a:ext>
            </a:extLst>
          </p:cNvPr>
          <p:cNvSpPr txBox="1"/>
          <p:nvPr/>
        </p:nvSpPr>
        <p:spPr>
          <a:xfrm>
            <a:off x="312515" y="1080933"/>
            <a:ext cx="4421528" cy="830997"/>
          </a:xfrm>
          <a:prstGeom prst="rect">
            <a:avLst/>
          </a:prstGeom>
          <a:noFill/>
        </p:spPr>
        <p:txBody>
          <a:bodyPr wrap="square" rtlCol="0">
            <a:spAutoFit/>
          </a:bodyPr>
          <a:lstStyle/>
          <a:p>
            <a:pPr marL="285750" indent="-285750">
              <a:buFont typeface="Wingdings" pitchFamily="2" charset="2"/>
              <a:buChar char="ü"/>
            </a:pPr>
            <a:r>
              <a:rPr kumimoji="1" lang="ja-JP" altLang="en-US" sz="1600">
                <a:solidFill>
                  <a:schemeClr val="bg1"/>
                </a:solidFill>
                <a:latin typeface="Meiryo" panose="020B0604030504040204" pitchFamily="34" charset="-128"/>
                <a:ea typeface="Meiryo" panose="020B0604030504040204" pitchFamily="34" charset="-128"/>
              </a:rPr>
              <a:t>あらゆる業務がデジタル・サービス化する</a:t>
            </a:r>
            <a:endParaRPr kumimoji="1" lang="en-US" altLang="ja-JP" sz="1600" dirty="0">
              <a:solidFill>
                <a:schemeClr val="bg1"/>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lang="ja-JP" altLang="en-US" sz="1600">
                <a:solidFill>
                  <a:schemeClr val="bg1"/>
                </a:solidFill>
                <a:latin typeface="Meiryo" panose="020B0604030504040204" pitchFamily="34" charset="-128"/>
                <a:ea typeface="Meiryo" panose="020B0604030504040204" pitchFamily="34" charset="-128"/>
              </a:rPr>
              <a:t>サイバー攻撃が激しさを増している</a:t>
            </a:r>
            <a:endParaRPr lang="en-US" altLang="ja-JP" sz="1600" dirty="0">
              <a:solidFill>
                <a:schemeClr val="bg1"/>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kumimoji="1" lang="ja-JP" altLang="en-US" sz="1600">
                <a:solidFill>
                  <a:schemeClr val="bg1"/>
                </a:solidFill>
                <a:latin typeface="Meiryo" panose="020B0604030504040204" pitchFamily="34" charset="-128"/>
                <a:ea typeface="Meiryo" panose="020B0604030504040204" pitchFamily="34" charset="-128"/>
              </a:rPr>
              <a:t>システムの社内／社外を区別できない</a:t>
            </a:r>
          </a:p>
        </p:txBody>
      </p:sp>
      <p:sp>
        <p:nvSpPr>
          <p:cNvPr id="7" name="テキスト ボックス 6">
            <a:extLst>
              <a:ext uri="{FF2B5EF4-FFF2-40B4-BE49-F238E27FC236}">
                <a16:creationId xmlns:a16="http://schemas.microsoft.com/office/drawing/2014/main" id="{45FA4928-DB66-906F-83E7-614644472F05}"/>
              </a:ext>
            </a:extLst>
          </p:cNvPr>
          <p:cNvSpPr txBox="1"/>
          <p:nvPr/>
        </p:nvSpPr>
        <p:spPr>
          <a:xfrm>
            <a:off x="5017622" y="1450265"/>
            <a:ext cx="3865943" cy="461665"/>
          </a:xfrm>
          <a:prstGeom prst="rect">
            <a:avLst/>
          </a:prstGeom>
          <a:noFill/>
        </p:spPr>
        <p:txBody>
          <a:bodyPr wrap="square" rtlCol="0">
            <a:spAutoFit/>
          </a:bodyPr>
          <a:lstStyle/>
          <a:p>
            <a:r>
              <a:rPr kumimoji="1" lang="ja-JP" altLang="en-US" sz="1200">
                <a:solidFill>
                  <a:schemeClr val="bg1"/>
                </a:solidFill>
                <a:latin typeface="Meiryo" panose="020B0604030504040204" pitchFamily="34" charset="-128"/>
                <a:ea typeface="Meiryo" panose="020B0604030504040204" pitchFamily="34" charset="-128"/>
              </a:rPr>
              <a:t>ネットワークの仕組み（</a:t>
            </a:r>
            <a:r>
              <a:rPr kumimoji="1" lang="en-US" altLang="ja-JP" sz="1200" dirty="0">
                <a:solidFill>
                  <a:schemeClr val="bg1"/>
                </a:solidFill>
                <a:latin typeface="Meiryo" panose="020B0604030504040204" pitchFamily="34" charset="-128"/>
                <a:ea typeface="Meiryo" panose="020B0604030504040204" pitchFamily="34" charset="-128"/>
              </a:rPr>
              <a:t>VPN</a:t>
            </a:r>
            <a:r>
              <a:rPr kumimoji="1" lang="ja-JP" altLang="en-US" sz="1200">
                <a:solidFill>
                  <a:schemeClr val="bg1"/>
                </a:solidFill>
                <a:latin typeface="Meiryo" panose="020B0604030504040204" pitchFamily="34" charset="-128"/>
                <a:ea typeface="Meiryo" panose="020B0604030504040204" pitchFamily="34" charset="-128"/>
              </a:rPr>
              <a:t>、ファイヤーウォール、</a:t>
            </a:r>
            <a:r>
              <a:rPr kumimoji="1" lang="en-US" altLang="ja-JP" sz="1200" dirty="0">
                <a:solidFill>
                  <a:schemeClr val="bg1"/>
                </a:solidFill>
                <a:latin typeface="Meiryo" panose="020B0604030504040204" pitchFamily="34" charset="-128"/>
                <a:ea typeface="Meiryo" panose="020B0604030504040204" pitchFamily="34" charset="-128"/>
              </a:rPr>
              <a:t>IDS/IPS</a:t>
            </a:r>
            <a:r>
              <a:rPr kumimoji="1" lang="ja-JP" altLang="en-US" sz="1200">
                <a:solidFill>
                  <a:schemeClr val="bg1"/>
                </a:solidFill>
                <a:latin typeface="Meiryo" panose="020B0604030504040204" pitchFamily="34" charset="-128"/>
                <a:ea typeface="Meiryo" panose="020B0604030504040204" pitchFamily="34" charset="-128"/>
              </a:rPr>
              <a:t>など）でセキュリティを守ることができない</a:t>
            </a:r>
          </a:p>
        </p:txBody>
      </p:sp>
      <p:sp>
        <p:nvSpPr>
          <p:cNvPr id="8" name="テキスト ボックス 7">
            <a:extLst>
              <a:ext uri="{FF2B5EF4-FFF2-40B4-BE49-F238E27FC236}">
                <a16:creationId xmlns:a16="http://schemas.microsoft.com/office/drawing/2014/main" id="{CE6DC318-7978-AE49-29BE-0B59A2ECFA5A}"/>
              </a:ext>
            </a:extLst>
          </p:cNvPr>
          <p:cNvSpPr txBox="1"/>
          <p:nvPr/>
        </p:nvSpPr>
        <p:spPr>
          <a:xfrm>
            <a:off x="5005569" y="1080933"/>
            <a:ext cx="3775393" cy="400110"/>
          </a:xfrm>
          <a:prstGeom prst="rect">
            <a:avLst/>
          </a:prstGeom>
          <a:noFill/>
        </p:spPr>
        <p:txBody>
          <a:bodyPr wrap="none" rtlCol="0">
            <a:spAutoFit/>
          </a:bodyPr>
          <a:lstStyle/>
          <a:p>
            <a:pPr algn="ctr"/>
            <a:r>
              <a:rPr kumimoji="1" lang="ja-JP" altLang="en-US" sz="2000" b="1">
                <a:solidFill>
                  <a:schemeClr val="bg1"/>
                </a:solidFill>
                <a:latin typeface="Meiryo" panose="020B0604030504040204" pitchFamily="34" charset="-128"/>
                <a:ea typeface="Meiryo" panose="020B0604030504040204" pitchFamily="34" charset="-128"/>
              </a:rPr>
              <a:t>境界防衛型セキュリティの限界</a:t>
            </a:r>
          </a:p>
        </p:txBody>
      </p:sp>
      <p:sp>
        <p:nvSpPr>
          <p:cNvPr id="9" name="右矢印 8">
            <a:extLst>
              <a:ext uri="{FF2B5EF4-FFF2-40B4-BE49-F238E27FC236}">
                <a16:creationId xmlns:a16="http://schemas.microsoft.com/office/drawing/2014/main" id="{0117E4A0-7A17-D402-053E-34F277865C45}"/>
              </a:ext>
            </a:extLst>
          </p:cNvPr>
          <p:cNvSpPr/>
          <p:nvPr/>
        </p:nvSpPr>
        <p:spPr>
          <a:xfrm>
            <a:off x="4632528" y="1179832"/>
            <a:ext cx="335666" cy="732098"/>
          </a:xfrm>
          <a:prstGeom prst="rightArrow">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テキスト ボックス 9">
            <a:extLst>
              <a:ext uri="{FF2B5EF4-FFF2-40B4-BE49-F238E27FC236}">
                <a16:creationId xmlns:a16="http://schemas.microsoft.com/office/drawing/2014/main" id="{7F46DE83-EB42-6CF8-A957-2517521141FE}"/>
              </a:ext>
            </a:extLst>
          </p:cNvPr>
          <p:cNvSpPr txBox="1"/>
          <p:nvPr/>
        </p:nvSpPr>
        <p:spPr>
          <a:xfrm>
            <a:off x="2479119" y="2288130"/>
            <a:ext cx="4185762" cy="461665"/>
          </a:xfrm>
          <a:prstGeom prst="rect">
            <a:avLst/>
          </a:prstGeom>
          <a:noFill/>
        </p:spPr>
        <p:txBody>
          <a:bodyPr wrap="none" rtlCol="0">
            <a:spAutoFit/>
          </a:bodyPr>
          <a:lstStyle/>
          <a:p>
            <a:pPr algn="ctr"/>
            <a:r>
              <a:rPr kumimoji="1" lang="ja-JP" altLang="en-US" sz="2400" b="1">
                <a:solidFill>
                  <a:schemeClr val="bg1"/>
                </a:solidFill>
                <a:latin typeface="Meiryo" panose="020B0604030504040204" pitchFamily="34" charset="-128"/>
                <a:ea typeface="Meiryo" panose="020B0604030504040204" pitchFamily="34" charset="-128"/>
              </a:rPr>
              <a:t>ゼロトラスト・セキュリティ</a:t>
            </a:r>
          </a:p>
        </p:txBody>
      </p:sp>
      <p:sp>
        <p:nvSpPr>
          <p:cNvPr id="11" name="テキスト ボックス 10">
            <a:extLst>
              <a:ext uri="{FF2B5EF4-FFF2-40B4-BE49-F238E27FC236}">
                <a16:creationId xmlns:a16="http://schemas.microsoft.com/office/drawing/2014/main" id="{DA4AC98B-AEC9-890E-3ED8-02F33E99D653}"/>
              </a:ext>
            </a:extLst>
          </p:cNvPr>
          <p:cNvSpPr txBox="1"/>
          <p:nvPr/>
        </p:nvSpPr>
        <p:spPr>
          <a:xfrm>
            <a:off x="596096" y="2902381"/>
            <a:ext cx="7951808" cy="276999"/>
          </a:xfrm>
          <a:prstGeom prst="rect">
            <a:avLst/>
          </a:prstGeom>
          <a:noFill/>
        </p:spPr>
        <p:txBody>
          <a:bodyPr wrap="square" rtlCol="0">
            <a:spAutoFit/>
          </a:bodyPr>
          <a:lstStyle/>
          <a:p>
            <a:r>
              <a:rPr kumimoji="1" lang="ja-JP" altLang="en-US" sz="1200" b="1" u="sng">
                <a:solidFill>
                  <a:schemeClr val="bg1"/>
                </a:solidFill>
                <a:latin typeface="Meiryo" panose="020B0604030504040204" pitchFamily="34" charset="-128"/>
                <a:ea typeface="Meiryo" panose="020B0604030504040204" pitchFamily="34" charset="-128"/>
              </a:rPr>
              <a:t>サイバーハイジーン</a:t>
            </a:r>
            <a:r>
              <a:rPr kumimoji="1" lang="ja-JP" altLang="en-US" sz="1200">
                <a:solidFill>
                  <a:schemeClr val="bg1"/>
                </a:solidFill>
                <a:latin typeface="Meiryo" panose="020B0604030504040204" pitchFamily="34" charset="-128"/>
                <a:ea typeface="Meiryo" panose="020B0604030504040204" pitchFamily="34" charset="-128"/>
              </a:rPr>
              <a:t>：</a:t>
            </a:r>
            <a:r>
              <a:rPr kumimoji="1" lang="ja-JP" altLang="en-US" sz="1000">
                <a:solidFill>
                  <a:schemeClr val="bg1"/>
                </a:solidFill>
                <a:latin typeface="Meiryo" panose="020B0604030504040204" pitchFamily="34" charset="-128"/>
                <a:ea typeface="Meiryo" panose="020B0604030504040204" pitchFamily="34" charset="-128"/>
              </a:rPr>
              <a:t>エンドポイント（</a:t>
            </a:r>
            <a:r>
              <a:rPr kumimoji="1" lang="en-US" altLang="ja-JP" sz="1000" dirty="0">
                <a:solidFill>
                  <a:schemeClr val="bg1"/>
                </a:solidFill>
                <a:latin typeface="Meiryo" panose="020B0604030504040204" pitchFamily="34" charset="-128"/>
                <a:ea typeface="Meiryo" panose="020B0604030504040204" pitchFamily="34" charset="-128"/>
              </a:rPr>
              <a:t>PC</a:t>
            </a:r>
            <a:r>
              <a:rPr kumimoji="1" lang="ja-JP" altLang="en-US" sz="1000">
                <a:solidFill>
                  <a:schemeClr val="bg1"/>
                </a:solidFill>
                <a:latin typeface="Meiryo" panose="020B0604030504040204" pitchFamily="34" charset="-128"/>
                <a:ea typeface="Meiryo" panose="020B0604030504040204" pitchFamily="34" charset="-128"/>
              </a:rPr>
              <a:t>やスマートフォン、</a:t>
            </a:r>
            <a:r>
              <a:rPr kumimoji="1" lang="en-US" altLang="ja-JP" sz="1000" dirty="0">
                <a:solidFill>
                  <a:schemeClr val="bg1"/>
                </a:solidFill>
                <a:latin typeface="Meiryo" panose="020B0604030504040204" pitchFamily="34" charset="-128"/>
                <a:ea typeface="Meiryo" panose="020B0604030504040204" pitchFamily="34" charset="-128"/>
              </a:rPr>
              <a:t>IoT</a:t>
            </a:r>
            <a:r>
              <a:rPr kumimoji="1" lang="ja-JP" altLang="en-US" sz="1000">
                <a:solidFill>
                  <a:schemeClr val="bg1"/>
                </a:solidFill>
                <a:latin typeface="Meiryo" panose="020B0604030504040204" pitchFamily="34" charset="-128"/>
                <a:ea typeface="Meiryo" panose="020B0604030504040204" pitchFamily="34" charset="-128"/>
              </a:rPr>
              <a:t>機器など）を常に最新の状態に維持し、脆弱性を排除する</a:t>
            </a:r>
          </a:p>
        </p:txBody>
      </p:sp>
      <p:sp>
        <p:nvSpPr>
          <p:cNvPr id="13" name="テキスト ボックス 12">
            <a:extLst>
              <a:ext uri="{FF2B5EF4-FFF2-40B4-BE49-F238E27FC236}">
                <a16:creationId xmlns:a16="http://schemas.microsoft.com/office/drawing/2014/main" id="{07774D0B-F317-DD34-E588-A67D67A54CF3}"/>
              </a:ext>
            </a:extLst>
          </p:cNvPr>
          <p:cNvSpPr txBox="1"/>
          <p:nvPr/>
        </p:nvSpPr>
        <p:spPr>
          <a:xfrm>
            <a:off x="226798" y="2633858"/>
            <a:ext cx="8686800" cy="307777"/>
          </a:xfrm>
          <a:prstGeom prst="rect">
            <a:avLst/>
          </a:prstGeom>
          <a:noFill/>
        </p:spPr>
        <p:txBody>
          <a:bodyPr wrap="squar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社内／社外を区別せずネットワークの仕組みに頼らないセキュリティの考え方</a:t>
            </a:r>
          </a:p>
        </p:txBody>
      </p:sp>
      <p:sp>
        <p:nvSpPr>
          <p:cNvPr id="14" name="テキスト ボックス 13">
            <a:extLst>
              <a:ext uri="{FF2B5EF4-FFF2-40B4-BE49-F238E27FC236}">
                <a16:creationId xmlns:a16="http://schemas.microsoft.com/office/drawing/2014/main" id="{B62A3904-D251-136C-1593-7FEFB84A2876}"/>
              </a:ext>
            </a:extLst>
          </p:cNvPr>
          <p:cNvSpPr txBox="1"/>
          <p:nvPr/>
        </p:nvSpPr>
        <p:spPr>
          <a:xfrm>
            <a:off x="596096" y="3155432"/>
            <a:ext cx="7951808" cy="276999"/>
          </a:xfrm>
          <a:prstGeom prst="rect">
            <a:avLst/>
          </a:prstGeom>
          <a:noFill/>
        </p:spPr>
        <p:txBody>
          <a:bodyPr wrap="square" rtlCol="0">
            <a:spAutoFit/>
          </a:bodyPr>
          <a:lstStyle/>
          <a:p>
            <a:r>
              <a:rPr kumimoji="1" lang="ja-JP" altLang="en-US" sz="1200" b="1" u="sng">
                <a:solidFill>
                  <a:schemeClr val="bg1"/>
                </a:solidFill>
                <a:latin typeface="Meiryo" panose="020B0604030504040204" pitchFamily="34" charset="-128"/>
                <a:ea typeface="Meiryo" panose="020B0604030504040204" pitchFamily="34" charset="-128"/>
              </a:rPr>
              <a:t>動的ポリシー</a:t>
            </a:r>
            <a:r>
              <a:rPr kumimoji="1" lang="ja-JP" altLang="en-US" sz="1200">
                <a:solidFill>
                  <a:schemeClr val="bg1"/>
                </a:solidFill>
                <a:latin typeface="Meiryo" panose="020B0604030504040204" pitchFamily="34" charset="-128"/>
                <a:ea typeface="Meiryo" panose="020B0604030504040204" pitchFamily="34" charset="-128"/>
              </a:rPr>
              <a:t>：</a:t>
            </a:r>
            <a:r>
              <a:rPr kumimoji="1" lang="ja-JP" altLang="en-US" sz="1000">
                <a:solidFill>
                  <a:schemeClr val="bg1"/>
                </a:solidFill>
                <a:latin typeface="Meiryo" panose="020B0604030504040204" pitchFamily="34" charset="-128"/>
                <a:ea typeface="Meiryo" panose="020B0604030504040204" pitchFamily="34" charset="-128"/>
              </a:rPr>
              <a:t>過去の認証を信用せず、ユーザー、デバイス、トランザクションごとに信頼度を評価して動的にアクセスを制御する</a:t>
            </a:r>
          </a:p>
        </p:txBody>
      </p:sp>
      <p:sp>
        <p:nvSpPr>
          <p:cNvPr id="15" name="正方形/長方形 14">
            <a:extLst>
              <a:ext uri="{FF2B5EF4-FFF2-40B4-BE49-F238E27FC236}">
                <a16:creationId xmlns:a16="http://schemas.microsoft.com/office/drawing/2014/main" id="{21EC038B-A2E6-2A3B-0179-00C4ECCFCF34}"/>
              </a:ext>
            </a:extLst>
          </p:cNvPr>
          <p:cNvSpPr/>
          <p:nvPr/>
        </p:nvSpPr>
        <p:spPr>
          <a:xfrm>
            <a:off x="659756" y="3667872"/>
            <a:ext cx="3151532" cy="1001210"/>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正方形/長方形 15">
            <a:extLst>
              <a:ext uri="{FF2B5EF4-FFF2-40B4-BE49-F238E27FC236}">
                <a16:creationId xmlns:a16="http://schemas.microsoft.com/office/drawing/2014/main" id="{01E43DDD-5AFB-1918-8E01-35DA767F7D75}"/>
              </a:ext>
            </a:extLst>
          </p:cNvPr>
          <p:cNvSpPr/>
          <p:nvPr/>
        </p:nvSpPr>
        <p:spPr>
          <a:xfrm>
            <a:off x="659756" y="4767979"/>
            <a:ext cx="3151532" cy="1001210"/>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 name="角丸四角形 16">
            <a:extLst>
              <a:ext uri="{FF2B5EF4-FFF2-40B4-BE49-F238E27FC236}">
                <a16:creationId xmlns:a16="http://schemas.microsoft.com/office/drawing/2014/main" id="{212C540D-9AAF-0AE8-6815-BEF0CAB63524}"/>
              </a:ext>
            </a:extLst>
          </p:cNvPr>
          <p:cNvSpPr/>
          <p:nvPr/>
        </p:nvSpPr>
        <p:spPr>
          <a:xfrm>
            <a:off x="5087249" y="3667872"/>
            <a:ext cx="1722923" cy="2096185"/>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8" name="Picture 8" descr="j0433942">
            <a:extLst>
              <a:ext uri="{FF2B5EF4-FFF2-40B4-BE49-F238E27FC236}">
                <a16:creationId xmlns:a16="http://schemas.microsoft.com/office/drawing/2014/main" id="{8BF3ADDA-6A40-9C1C-437C-17A6A61DF1C8}"/>
              </a:ext>
            </a:extLst>
          </p:cNvP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7683488" y="3801806"/>
            <a:ext cx="522962" cy="522962"/>
          </a:xfrm>
          <a:prstGeom prst="rect">
            <a:avLst/>
          </a:prstGeom>
          <a:noFill/>
          <a:ln w="9525">
            <a:noFill/>
            <a:miter lim="800000"/>
            <a:headEnd/>
            <a:tailEnd/>
          </a:ln>
        </p:spPr>
      </p:pic>
      <p:pic>
        <p:nvPicPr>
          <p:cNvPr id="19" name="Picture 7" descr="j0433941">
            <a:extLst>
              <a:ext uri="{FF2B5EF4-FFF2-40B4-BE49-F238E27FC236}">
                <a16:creationId xmlns:a16="http://schemas.microsoft.com/office/drawing/2014/main" id="{25B00141-C298-0F7A-E917-2331105244D9}"/>
              </a:ext>
            </a:extLst>
          </p:cNvP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flipH="1">
            <a:off x="7686103" y="4486645"/>
            <a:ext cx="521835" cy="521835"/>
          </a:xfrm>
          <a:prstGeom prst="rect">
            <a:avLst/>
          </a:prstGeom>
          <a:noFill/>
          <a:ln w="9525">
            <a:noFill/>
            <a:miter lim="800000"/>
            <a:headEnd/>
            <a:tailEnd/>
          </a:ln>
        </p:spPr>
      </p:pic>
      <p:pic>
        <p:nvPicPr>
          <p:cNvPr id="20" name="Picture 7" descr="j0433941">
            <a:extLst>
              <a:ext uri="{FF2B5EF4-FFF2-40B4-BE49-F238E27FC236}">
                <a16:creationId xmlns:a16="http://schemas.microsoft.com/office/drawing/2014/main" id="{63396FF6-82B7-BAAA-2240-3A66FAFBAEDE}"/>
              </a:ext>
            </a:extLst>
          </p:cNvP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flipH="1">
            <a:off x="7686103" y="5139907"/>
            <a:ext cx="521835" cy="521835"/>
          </a:xfrm>
          <a:prstGeom prst="rect">
            <a:avLst/>
          </a:prstGeom>
          <a:noFill/>
          <a:ln w="9525">
            <a:noFill/>
            <a:miter lim="800000"/>
            <a:headEnd/>
            <a:tailEnd/>
          </a:ln>
        </p:spPr>
      </p:pic>
      <p:sp>
        <p:nvSpPr>
          <p:cNvPr id="21" name="左右矢印 20">
            <a:extLst>
              <a:ext uri="{FF2B5EF4-FFF2-40B4-BE49-F238E27FC236}">
                <a16:creationId xmlns:a16="http://schemas.microsoft.com/office/drawing/2014/main" id="{BB203E7A-4CB2-9798-884C-F9A18702EAC9}"/>
              </a:ext>
            </a:extLst>
          </p:cNvPr>
          <p:cNvSpPr/>
          <p:nvPr/>
        </p:nvSpPr>
        <p:spPr>
          <a:xfrm>
            <a:off x="3773543" y="3989069"/>
            <a:ext cx="1388763" cy="358816"/>
          </a:xfrm>
          <a:prstGeom prst="leftRightArrow">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左右矢印 21">
            <a:extLst>
              <a:ext uri="{FF2B5EF4-FFF2-40B4-BE49-F238E27FC236}">
                <a16:creationId xmlns:a16="http://schemas.microsoft.com/office/drawing/2014/main" id="{B934F2DF-B776-23AF-AC89-F9750BF6DDCB}"/>
              </a:ext>
            </a:extLst>
          </p:cNvPr>
          <p:cNvSpPr/>
          <p:nvPr/>
        </p:nvSpPr>
        <p:spPr>
          <a:xfrm>
            <a:off x="3773544" y="5042009"/>
            <a:ext cx="1388762" cy="358816"/>
          </a:xfrm>
          <a:prstGeom prst="leftRightArrow">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左右矢印 22">
            <a:extLst>
              <a:ext uri="{FF2B5EF4-FFF2-40B4-BE49-F238E27FC236}">
                <a16:creationId xmlns:a16="http://schemas.microsoft.com/office/drawing/2014/main" id="{A41F11A2-08C7-DEC0-FA99-6AD0F9BCB028}"/>
              </a:ext>
            </a:extLst>
          </p:cNvPr>
          <p:cNvSpPr/>
          <p:nvPr/>
        </p:nvSpPr>
        <p:spPr>
          <a:xfrm>
            <a:off x="6806908" y="3939616"/>
            <a:ext cx="722936" cy="276999"/>
          </a:xfrm>
          <a:prstGeom prst="leftRightArrow">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 name="左右矢印 23">
            <a:extLst>
              <a:ext uri="{FF2B5EF4-FFF2-40B4-BE49-F238E27FC236}">
                <a16:creationId xmlns:a16="http://schemas.microsoft.com/office/drawing/2014/main" id="{A66B768C-8566-BC07-1379-DF3618A8F860}"/>
              </a:ext>
            </a:extLst>
          </p:cNvPr>
          <p:cNvSpPr/>
          <p:nvPr/>
        </p:nvSpPr>
        <p:spPr>
          <a:xfrm>
            <a:off x="6806908" y="5309492"/>
            <a:ext cx="722936" cy="276999"/>
          </a:xfrm>
          <a:prstGeom prst="leftRightArrow">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左右矢印 24">
            <a:extLst>
              <a:ext uri="{FF2B5EF4-FFF2-40B4-BE49-F238E27FC236}">
                <a16:creationId xmlns:a16="http://schemas.microsoft.com/office/drawing/2014/main" id="{00EA4F22-D891-DF01-4368-CDFDDF92CAD3}"/>
              </a:ext>
            </a:extLst>
          </p:cNvPr>
          <p:cNvSpPr/>
          <p:nvPr/>
        </p:nvSpPr>
        <p:spPr>
          <a:xfrm>
            <a:off x="6806908" y="4629478"/>
            <a:ext cx="722936" cy="276999"/>
          </a:xfrm>
          <a:prstGeom prst="leftRightArrow">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テキスト ボックス 26">
            <a:extLst>
              <a:ext uri="{FF2B5EF4-FFF2-40B4-BE49-F238E27FC236}">
                <a16:creationId xmlns:a16="http://schemas.microsoft.com/office/drawing/2014/main" id="{D7A065A3-3B1D-234C-659C-A19BA77229EE}"/>
              </a:ext>
            </a:extLst>
          </p:cNvPr>
          <p:cNvSpPr txBox="1"/>
          <p:nvPr/>
        </p:nvSpPr>
        <p:spPr>
          <a:xfrm>
            <a:off x="712920" y="4030928"/>
            <a:ext cx="3057248" cy="338554"/>
          </a:xfrm>
          <a:prstGeom prst="rect">
            <a:avLst/>
          </a:prstGeom>
          <a:noFill/>
        </p:spPr>
        <p:txBody>
          <a:bodyPr wrap="none" rtlCol="0">
            <a:spAutoFit/>
          </a:bodyPr>
          <a:lstStyle/>
          <a:p>
            <a:pPr algn="ctr"/>
            <a:r>
              <a:rPr kumimoji="1" lang="ja-JP" altLang="en-US" sz="1600" b="1">
                <a:solidFill>
                  <a:schemeClr val="bg1"/>
                </a:solidFill>
                <a:latin typeface="Meiryo" panose="020B0604030504040204" pitchFamily="34" charset="-128"/>
                <a:ea typeface="Meiryo" panose="020B0604030504040204" pitchFamily="34" charset="-128"/>
              </a:rPr>
              <a:t>クラウド・コンピューティング</a:t>
            </a:r>
          </a:p>
        </p:txBody>
      </p:sp>
      <p:sp>
        <p:nvSpPr>
          <p:cNvPr id="28" name="テキスト ボックス 27">
            <a:extLst>
              <a:ext uri="{FF2B5EF4-FFF2-40B4-BE49-F238E27FC236}">
                <a16:creationId xmlns:a16="http://schemas.microsoft.com/office/drawing/2014/main" id="{923C56FD-518B-D00E-A780-B27880F5322B}"/>
              </a:ext>
            </a:extLst>
          </p:cNvPr>
          <p:cNvSpPr txBox="1"/>
          <p:nvPr/>
        </p:nvSpPr>
        <p:spPr>
          <a:xfrm>
            <a:off x="1328473" y="5001716"/>
            <a:ext cx="1826141" cy="584775"/>
          </a:xfrm>
          <a:prstGeom prst="rect">
            <a:avLst/>
          </a:prstGeom>
          <a:noFill/>
        </p:spPr>
        <p:txBody>
          <a:bodyPr wrap="none" rtlCol="0">
            <a:spAutoFit/>
          </a:bodyPr>
          <a:lstStyle/>
          <a:p>
            <a:pPr algn="ctr"/>
            <a:r>
              <a:rPr kumimoji="1" lang="ja-JP" altLang="en-US" sz="1600" b="1">
                <a:solidFill>
                  <a:schemeClr val="bg1"/>
                </a:solidFill>
                <a:latin typeface="Meiryo" panose="020B0604030504040204" pitchFamily="34" charset="-128"/>
                <a:ea typeface="Meiryo" panose="020B0604030504040204" pitchFamily="34" charset="-128"/>
              </a:rPr>
              <a:t>社内ネットワーク</a:t>
            </a:r>
            <a:endParaRPr kumimoji="1" lang="en-US" altLang="ja-JP" sz="1600" b="1" dirty="0">
              <a:solidFill>
                <a:schemeClr val="bg1"/>
              </a:solidFill>
              <a:latin typeface="Meiryo" panose="020B0604030504040204" pitchFamily="34" charset="-128"/>
              <a:ea typeface="Meiryo" panose="020B0604030504040204" pitchFamily="34" charset="-128"/>
            </a:endParaRPr>
          </a:p>
          <a:p>
            <a:pPr algn="ctr"/>
            <a:r>
              <a:rPr lang="ja-JP" altLang="en-US" sz="1600" b="1">
                <a:solidFill>
                  <a:schemeClr val="bg1"/>
                </a:solidFill>
                <a:latin typeface="Meiryo" panose="020B0604030504040204" pitchFamily="34" charset="-128"/>
                <a:ea typeface="Meiryo" panose="020B0604030504040204" pitchFamily="34" charset="-128"/>
              </a:rPr>
              <a:t>と</a:t>
            </a:r>
            <a:r>
              <a:rPr lang="en-US" altLang="ja-JP" sz="1600" b="1" dirty="0">
                <a:solidFill>
                  <a:schemeClr val="bg1"/>
                </a:solidFill>
                <a:latin typeface="Meiryo" panose="020B0604030504040204" pitchFamily="34" charset="-128"/>
                <a:ea typeface="Meiryo" panose="020B0604030504040204" pitchFamily="34" charset="-128"/>
              </a:rPr>
              <a:t> </a:t>
            </a:r>
            <a:r>
              <a:rPr lang="ja-JP" altLang="en-US" sz="1600" b="1">
                <a:solidFill>
                  <a:schemeClr val="bg1"/>
                </a:solidFill>
                <a:latin typeface="Meiryo" panose="020B0604030504040204" pitchFamily="34" charset="-128"/>
                <a:ea typeface="Meiryo" panose="020B0604030504040204" pitchFamily="34" charset="-128"/>
              </a:rPr>
              <a:t>社内システム</a:t>
            </a:r>
            <a:endParaRPr kumimoji="1" lang="ja-JP" altLang="en-US" sz="1600" b="1">
              <a:solidFill>
                <a:schemeClr val="bg1"/>
              </a:solidFill>
              <a:latin typeface="Meiryo" panose="020B0604030504040204" pitchFamily="34" charset="-128"/>
              <a:ea typeface="Meiryo" panose="020B0604030504040204" pitchFamily="34" charset="-128"/>
            </a:endParaRPr>
          </a:p>
        </p:txBody>
      </p:sp>
      <p:sp>
        <p:nvSpPr>
          <p:cNvPr id="29" name="テキスト ボックス 28">
            <a:extLst>
              <a:ext uri="{FF2B5EF4-FFF2-40B4-BE49-F238E27FC236}">
                <a16:creationId xmlns:a16="http://schemas.microsoft.com/office/drawing/2014/main" id="{0D7526DC-B6E1-9928-B5FB-10D70C44DC19}"/>
              </a:ext>
            </a:extLst>
          </p:cNvPr>
          <p:cNvSpPr txBox="1"/>
          <p:nvPr/>
        </p:nvSpPr>
        <p:spPr>
          <a:xfrm>
            <a:off x="5107075" y="4598700"/>
            <a:ext cx="1620957" cy="338554"/>
          </a:xfrm>
          <a:prstGeom prst="rect">
            <a:avLst/>
          </a:prstGeom>
          <a:noFill/>
        </p:spPr>
        <p:txBody>
          <a:bodyPr wrap="none" rtlCol="0">
            <a:spAutoFit/>
          </a:bodyPr>
          <a:lstStyle/>
          <a:p>
            <a:pPr algn="ctr"/>
            <a:r>
              <a:rPr kumimoji="1" lang="ja-JP" altLang="en-US" sz="1600" b="1">
                <a:solidFill>
                  <a:schemeClr val="bg1"/>
                </a:solidFill>
                <a:latin typeface="Meiryo" panose="020B0604030504040204" pitchFamily="34" charset="-128"/>
                <a:ea typeface="Meiryo" panose="020B0604030504040204" pitchFamily="34" charset="-128"/>
              </a:rPr>
              <a:t>インターネット</a:t>
            </a:r>
          </a:p>
        </p:txBody>
      </p:sp>
      <p:sp>
        <p:nvSpPr>
          <p:cNvPr id="33" name="テキスト ボックス 32">
            <a:extLst>
              <a:ext uri="{FF2B5EF4-FFF2-40B4-BE49-F238E27FC236}">
                <a16:creationId xmlns:a16="http://schemas.microsoft.com/office/drawing/2014/main" id="{07DF8852-1B6B-20B0-2968-107CFF5294AE}"/>
              </a:ext>
            </a:extLst>
          </p:cNvPr>
          <p:cNvSpPr txBox="1"/>
          <p:nvPr/>
        </p:nvSpPr>
        <p:spPr>
          <a:xfrm>
            <a:off x="4765635" y="5858741"/>
            <a:ext cx="2464706" cy="307777"/>
          </a:xfrm>
          <a:prstGeom prst="rect">
            <a:avLst/>
          </a:prstGeom>
          <a:noFill/>
        </p:spPr>
        <p:txBody>
          <a:bodyPr wrap="square">
            <a:spAutoFit/>
          </a:bodyPr>
          <a:lstStyle/>
          <a:p>
            <a:pPr algn="ctr"/>
            <a:r>
              <a:rPr kumimoji="1" lang="ja-JP" altLang="en-US" sz="1400" b="1">
                <a:solidFill>
                  <a:schemeClr val="bg1"/>
                </a:solidFill>
                <a:latin typeface="Meiryo" panose="020B0604030504040204" pitchFamily="34" charset="-128"/>
                <a:ea typeface="Meiryo" panose="020B0604030504040204" pitchFamily="34" charset="-128"/>
              </a:rPr>
              <a:t>動的ポリシー</a:t>
            </a:r>
            <a:endParaRPr lang="ja-JP" altLang="en-US" sz="1400"/>
          </a:p>
        </p:txBody>
      </p:sp>
      <p:sp>
        <p:nvSpPr>
          <p:cNvPr id="34" name="テキスト ボックス 33">
            <a:extLst>
              <a:ext uri="{FF2B5EF4-FFF2-40B4-BE49-F238E27FC236}">
                <a16:creationId xmlns:a16="http://schemas.microsoft.com/office/drawing/2014/main" id="{F49A17CF-D212-118F-C2BF-672C3CA55A53}"/>
              </a:ext>
            </a:extLst>
          </p:cNvPr>
          <p:cNvSpPr txBox="1"/>
          <p:nvPr/>
        </p:nvSpPr>
        <p:spPr>
          <a:xfrm>
            <a:off x="7454094" y="5793169"/>
            <a:ext cx="960697" cy="400110"/>
          </a:xfrm>
          <a:prstGeom prst="rect">
            <a:avLst/>
          </a:prstGeom>
          <a:noFill/>
        </p:spPr>
        <p:txBody>
          <a:bodyPr wrap="square">
            <a:spAutoFit/>
          </a:bodyPr>
          <a:lstStyle/>
          <a:p>
            <a:pPr algn="ctr"/>
            <a:r>
              <a:rPr kumimoji="1" lang="ja-JP" altLang="en-US" sz="1000" b="1">
                <a:solidFill>
                  <a:schemeClr val="bg1"/>
                </a:solidFill>
                <a:latin typeface="Meiryo" panose="020B0604030504040204" pitchFamily="34" charset="-128"/>
                <a:ea typeface="Meiryo" panose="020B0604030504040204" pitchFamily="34" charset="-128"/>
              </a:rPr>
              <a:t>サイバー</a:t>
            </a:r>
            <a:endParaRPr kumimoji="1" lang="en-US" altLang="ja-JP" sz="1000" b="1" dirty="0">
              <a:solidFill>
                <a:schemeClr val="bg1"/>
              </a:solidFill>
              <a:latin typeface="Meiryo" panose="020B0604030504040204" pitchFamily="34" charset="-128"/>
              <a:ea typeface="Meiryo" panose="020B0604030504040204" pitchFamily="34" charset="-128"/>
            </a:endParaRPr>
          </a:p>
          <a:p>
            <a:pPr algn="ctr"/>
            <a:r>
              <a:rPr lang="ja-JP" altLang="en-US" sz="1000" b="1">
                <a:solidFill>
                  <a:schemeClr val="bg1"/>
                </a:solidFill>
                <a:latin typeface="Meiryo" panose="020B0604030504040204" pitchFamily="34" charset="-128"/>
                <a:ea typeface="Meiryo" panose="020B0604030504040204" pitchFamily="34" charset="-128"/>
              </a:rPr>
              <a:t>ハイジーン</a:t>
            </a:r>
            <a:endParaRPr lang="ja-JP" altLang="en-US" sz="1000"/>
          </a:p>
        </p:txBody>
      </p:sp>
    </p:spTree>
    <p:extLst>
      <p:ext uri="{BB962C8B-B14F-4D97-AF65-F5344CB8AC3E}">
        <p14:creationId xmlns:p14="http://schemas.microsoft.com/office/powerpoint/2010/main" val="3152411269"/>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0CF3501-747E-F4B5-BCF0-9B77F8D771E3}"/>
            </a:ext>
          </a:extLst>
        </p:cNvPr>
        <p:cNvGrpSpPr/>
        <p:nvPr/>
      </p:nvGrpSpPr>
      <p:grpSpPr>
        <a:xfrm>
          <a:off x="0" y="0"/>
          <a:ext cx="0" cy="0"/>
          <a:chOff x="0" y="0"/>
          <a:chExt cx="0" cy="0"/>
        </a:xfrm>
      </p:grpSpPr>
      <p:cxnSp>
        <p:nvCxnSpPr>
          <p:cNvPr id="84" name="Straight Arrow Connector 480">
            <a:extLst>
              <a:ext uri="{FF2B5EF4-FFF2-40B4-BE49-F238E27FC236}">
                <a16:creationId xmlns:a16="http://schemas.microsoft.com/office/drawing/2014/main" id="{EBA8BDBC-3C6D-58CA-73E4-8431EFFB870B}"/>
              </a:ext>
            </a:extLst>
          </p:cNvPr>
          <p:cNvCxnSpPr>
            <a:cxnSpLocks/>
            <a:endCxn id="7" idx="2"/>
          </p:cNvCxnSpPr>
          <p:nvPr/>
        </p:nvCxnSpPr>
        <p:spPr>
          <a:xfrm flipV="1">
            <a:off x="6057178" y="3464809"/>
            <a:ext cx="864855" cy="1813504"/>
          </a:xfrm>
          <a:prstGeom prst="straightConnector1">
            <a:avLst/>
          </a:prstGeom>
          <a:ln w="9525" cap="flat" cmpd="sng" algn="ctr">
            <a:solidFill>
              <a:srgbClr val="1F33E8"/>
            </a:solidFill>
            <a:prstDash val="dash"/>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86" name="Straight Arrow Connector 480">
            <a:extLst>
              <a:ext uri="{FF2B5EF4-FFF2-40B4-BE49-F238E27FC236}">
                <a16:creationId xmlns:a16="http://schemas.microsoft.com/office/drawing/2014/main" id="{2AF31253-CC63-02E2-9275-9E33F1A3D104}"/>
              </a:ext>
            </a:extLst>
          </p:cNvPr>
          <p:cNvCxnSpPr>
            <a:cxnSpLocks/>
            <a:stCxn id="76" idx="0"/>
            <a:endCxn id="7" idx="2"/>
          </p:cNvCxnSpPr>
          <p:nvPr/>
        </p:nvCxnSpPr>
        <p:spPr>
          <a:xfrm flipH="1" flipV="1">
            <a:off x="6922033" y="3464809"/>
            <a:ext cx="831986" cy="1727797"/>
          </a:xfrm>
          <a:prstGeom prst="straightConnector1">
            <a:avLst/>
          </a:prstGeom>
          <a:ln w="9525" cap="flat" cmpd="sng" algn="ctr">
            <a:solidFill>
              <a:srgbClr val="1F33E8"/>
            </a:solidFill>
            <a:prstDash val="dash"/>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205" name="Straight Arrow Connector 480">
            <a:extLst>
              <a:ext uri="{FF2B5EF4-FFF2-40B4-BE49-F238E27FC236}">
                <a16:creationId xmlns:a16="http://schemas.microsoft.com/office/drawing/2014/main" id="{EBE3C4F9-0EC3-18EB-C1AA-482BC069AAD5}"/>
              </a:ext>
            </a:extLst>
          </p:cNvPr>
          <p:cNvCxnSpPr>
            <a:cxnSpLocks/>
          </p:cNvCxnSpPr>
          <p:nvPr/>
        </p:nvCxnSpPr>
        <p:spPr>
          <a:xfrm flipV="1">
            <a:off x="5594204" y="3476999"/>
            <a:ext cx="864855" cy="1253488"/>
          </a:xfrm>
          <a:prstGeom prst="straightConnector1">
            <a:avLst/>
          </a:prstGeom>
          <a:ln w="9525" cap="flat" cmpd="sng" algn="ctr">
            <a:solidFill>
              <a:srgbClr val="1F33E8"/>
            </a:solidFill>
            <a:prstDash val="dash"/>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206" name="Straight Arrow Connector 480">
            <a:extLst>
              <a:ext uri="{FF2B5EF4-FFF2-40B4-BE49-F238E27FC236}">
                <a16:creationId xmlns:a16="http://schemas.microsoft.com/office/drawing/2014/main" id="{59DCC5B2-FDD5-DAEB-ACCD-EE1D48FC4890}"/>
              </a:ext>
            </a:extLst>
          </p:cNvPr>
          <p:cNvCxnSpPr>
            <a:cxnSpLocks/>
          </p:cNvCxnSpPr>
          <p:nvPr/>
        </p:nvCxnSpPr>
        <p:spPr>
          <a:xfrm flipH="1" flipV="1">
            <a:off x="7444089" y="3446495"/>
            <a:ext cx="817002" cy="1320488"/>
          </a:xfrm>
          <a:prstGeom prst="straightConnector1">
            <a:avLst/>
          </a:prstGeom>
          <a:ln w="9525" cap="flat" cmpd="sng" algn="ctr">
            <a:solidFill>
              <a:srgbClr val="1F33E8"/>
            </a:solidFill>
            <a:prstDash val="dash"/>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207" name="Straight Arrow Connector 480">
            <a:extLst>
              <a:ext uri="{FF2B5EF4-FFF2-40B4-BE49-F238E27FC236}">
                <a16:creationId xmlns:a16="http://schemas.microsoft.com/office/drawing/2014/main" id="{B48D539E-6999-CBD9-6C99-E45D790A9C33}"/>
              </a:ext>
            </a:extLst>
          </p:cNvPr>
          <p:cNvCxnSpPr>
            <a:cxnSpLocks/>
          </p:cNvCxnSpPr>
          <p:nvPr/>
        </p:nvCxnSpPr>
        <p:spPr>
          <a:xfrm flipH="1" flipV="1">
            <a:off x="7213003" y="3442157"/>
            <a:ext cx="1212123" cy="2321222"/>
          </a:xfrm>
          <a:prstGeom prst="straightConnector1">
            <a:avLst/>
          </a:prstGeom>
          <a:ln w="9525" cap="flat" cmpd="sng" algn="ctr">
            <a:solidFill>
              <a:srgbClr val="1F33E8"/>
            </a:solidFill>
            <a:prstDash val="dash"/>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208" name="Straight Arrow Connector 480">
            <a:extLst>
              <a:ext uri="{FF2B5EF4-FFF2-40B4-BE49-F238E27FC236}">
                <a16:creationId xmlns:a16="http://schemas.microsoft.com/office/drawing/2014/main" id="{CD1E9C95-277E-5632-7F8B-6362555C5955}"/>
              </a:ext>
            </a:extLst>
          </p:cNvPr>
          <p:cNvCxnSpPr>
            <a:cxnSpLocks/>
            <a:stCxn id="102" idx="0"/>
            <a:endCxn id="7" idx="2"/>
          </p:cNvCxnSpPr>
          <p:nvPr/>
        </p:nvCxnSpPr>
        <p:spPr>
          <a:xfrm flipH="1" flipV="1">
            <a:off x="6922033" y="3464809"/>
            <a:ext cx="3503" cy="2224886"/>
          </a:xfrm>
          <a:prstGeom prst="straightConnector1">
            <a:avLst/>
          </a:prstGeom>
          <a:ln w="9525" cap="flat" cmpd="sng" algn="ctr">
            <a:solidFill>
              <a:srgbClr val="1F33E8"/>
            </a:solidFill>
            <a:prstDash val="dash"/>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209" name="Straight Arrow Connector 480">
            <a:extLst>
              <a:ext uri="{FF2B5EF4-FFF2-40B4-BE49-F238E27FC236}">
                <a16:creationId xmlns:a16="http://schemas.microsoft.com/office/drawing/2014/main" id="{5F458ED9-4501-2CF4-2F2E-117625110376}"/>
              </a:ext>
            </a:extLst>
          </p:cNvPr>
          <p:cNvCxnSpPr>
            <a:cxnSpLocks/>
          </p:cNvCxnSpPr>
          <p:nvPr/>
        </p:nvCxnSpPr>
        <p:spPr>
          <a:xfrm flipV="1">
            <a:off x="5418939" y="3463865"/>
            <a:ext cx="1279508" cy="2256305"/>
          </a:xfrm>
          <a:prstGeom prst="straightConnector1">
            <a:avLst/>
          </a:prstGeom>
          <a:ln w="9525" cap="flat" cmpd="sng" algn="ctr">
            <a:solidFill>
              <a:srgbClr val="1F33E8"/>
            </a:solidFill>
            <a:prstDash val="dash"/>
            <a:round/>
            <a:headEnd type="none" w="med" len="med"/>
            <a:tailEnd type="arrow" w="med" len="med"/>
          </a:ln>
        </p:spPr>
        <p:style>
          <a:lnRef idx="0">
            <a:scrgbClr r="0" g="0" b="0"/>
          </a:lnRef>
          <a:fillRef idx="0">
            <a:scrgbClr r="0" g="0" b="0"/>
          </a:fillRef>
          <a:effectRef idx="0">
            <a:scrgbClr r="0" g="0" b="0"/>
          </a:effectRef>
          <a:fontRef idx="minor">
            <a:schemeClr val="tx1"/>
          </a:fontRef>
        </p:style>
      </p:cxnSp>
      <p:sp>
        <p:nvSpPr>
          <p:cNvPr id="200" name="Freeform 5">
            <a:extLst>
              <a:ext uri="{FF2B5EF4-FFF2-40B4-BE49-F238E27FC236}">
                <a16:creationId xmlns:a16="http://schemas.microsoft.com/office/drawing/2014/main" id="{B554CD56-334A-4B5B-A222-DF8505AEC65B}"/>
              </a:ext>
            </a:extLst>
          </p:cNvPr>
          <p:cNvSpPr>
            <a:spLocks/>
          </p:cNvSpPr>
          <p:nvPr/>
        </p:nvSpPr>
        <p:spPr bwMode="auto">
          <a:xfrm>
            <a:off x="3076186" y="1203664"/>
            <a:ext cx="1182744" cy="616746"/>
          </a:xfrm>
          <a:custGeom>
            <a:avLst/>
            <a:gdLst>
              <a:gd name="T0" fmla="*/ 74 w 188"/>
              <a:gd name="T1" fmla="*/ 97 h 97"/>
              <a:gd name="T2" fmla="*/ 149 w 188"/>
              <a:gd name="T3" fmla="*/ 97 h 97"/>
              <a:gd name="T4" fmla="*/ 152 w 188"/>
              <a:gd name="T5" fmla="*/ 97 h 97"/>
              <a:gd name="T6" fmla="*/ 188 w 188"/>
              <a:gd name="T7" fmla="*/ 62 h 97"/>
              <a:gd name="T8" fmla="*/ 152 w 188"/>
              <a:gd name="T9" fmla="*/ 26 h 97"/>
              <a:gd name="T10" fmla="*/ 127 w 188"/>
              <a:gd name="T11" fmla="*/ 36 h 97"/>
              <a:gd name="T12" fmla="*/ 126 w 188"/>
              <a:gd name="T13" fmla="*/ 37 h 97"/>
              <a:gd name="T14" fmla="*/ 124 w 188"/>
              <a:gd name="T15" fmla="*/ 30 h 97"/>
              <a:gd name="T16" fmla="*/ 79 w 188"/>
              <a:gd name="T17" fmla="*/ 0 h 97"/>
              <a:gd name="T18" fmla="*/ 79 w 188"/>
              <a:gd name="T19" fmla="*/ 0 h 97"/>
              <a:gd name="T20" fmla="*/ 32 w 188"/>
              <a:gd name="T21" fmla="*/ 39 h 97"/>
              <a:gd name="T22" fmla="*/ 31 w 188"/>
              <a:gd name="T23" fmla="*/ 46 h 97"/>
              <a:gd name="T24" fmla="*/ 26 w 188"/>
              <a:gd name="T25" fmla="*/ 45 h 97"/>
              <a:gd name="T26" fmla="*/ 0 w 188"/>
              <a:gd name="T27" fmla="*/ 71 h 97"/>
              <a:gd name="T28" fmla="*/ 21 w 188"/>
              <a:gd name="T29" fmla="*/ 97 h 97"/>
              <a:gd name="T30" fmla="*/ 26 w 188"/>
              <a:gd name="T31" fmla="*/ 97 h 97"/>
              <a:gd name="T32" fmla="*/ 26 w 188"/>
              <a:gd name="T33" fmla="*/ 97 h 97"/>
              <a:gd name="T34" fmla="*/ 76 w 188"/>
              <a:gd name="T35"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8" h="97">
                <a:moveTo>
                  <a:pt x="74" y="97"/>
                </a:moveTo>
                <a:cubicBezTo>
                  <a:pt x="149" y="97"/>
                  <a:pt x="149" y="97"/>
                  <a:pt x="149" y="97"/>
                </a:cubicBezTo>
                <a:cubicBezTo>
                  <a:pt x="152" y="97"/>
                  <a:pt x="152" y="97"/>
                  <a:pt x="152" y="97"/>
                </a:cubicBezTo>
                <a:cubicBezTo>
                  <a:pt x="172" y="97"/>
                  <a:pt x="188" y="81"/>
                  <a:pt x="188" y="62"/>
                </a:cubicBezTo>
                <a:cubicBezTo>
                  <a:pt x="188" y="42"/>
                  <a:pt x="172" y="26"/>
                  <a:pt x="152" y="26"/>
                </a:cubicBezTo>
                <a:cubicBezTo>
                  <a:pt x="142" y="26"/>
                  <a:pt x="133" y="30"/>
                  <a:pt x="127" y="36"/>
                </a:cubicBezTo>
                <a:cubicBezTo>
                  <a:pt x="126" y="37"/>
                  <a:pt x="126" y="37"/>
                  <a:pt x="126" y="37"/>
                </a:cubicBezTo>
                <a:cubicBezTo>
                  <a:pt x="124" y="30"/>
                  <a:pt x="124" y="30"/>
                  <a:pt x="124" y="30"/>
                </a:cubicBezTo>
                <a:cubicBezTo>
                  <a:pt x="117" y="13"/>
                  <a:pt x="99" y="0"/>
                  <a:pt x="79" y="0"/>
                </a:cubicBezTo>
                <a:cubicBezTo>
                  <a:pt x="79" y="0"/>
                  <a:pt x="79" y="0"/>
                  <a:pt x="79" y="0"/>
                </a:cubicBezTo>
                <a:cubicBezTo>
                  <a:pt x="56" y="0"/>
                  <a:pt x="36" y="17"/>
                  <a:pt x="32" y="39"/>
                </a:cubicBezTo>
                <a:cubicBezTo>
                  <a:pt x="31" y="46"/>
                  <a:pt x="31" y="46"/>
                  <a:pt x="31" y="46"/>
                </a:cubicBezTo>
                <a:cubicBezTo>
                  <a:pt x="26" y="45"/>
                  <a:pt x="26" y="45"/>
                  <a:pt x="26" y="45"/>
                </a:cubicBezTo>
                <a:cubicBezTo>
                  <a:pt x="12" y="45"/>
                  <a:pt x="0" y="57"/>
                  <a:pt x="0" y="71"/>
                </a:cubicBezTo>
                <a:cubicBezTo>
                  <a:pt x="0" y="84"/>
                  <a:pt x="9" y="94"/>
                  <a:pt x="21" y="97"/>
                </a:cubicBezTo>
                <a:cubicBezTo>
                  <a:pt x="26" y="97"/>
                  <a:pt x="26" y="97"/>
                  <a:pt x="26" y="97"/>
                </a:cubicBezTo>
                <a:cubicBezTo>
                  <a:pt x="26" y="97"/>
                  <a:pt x="26" y="97"/>
                  <a:pt x="26" y="97"/>
                </a:cubicBezTo>
                <a:cubicBezTo>
                  <a:pt x="76" y="97"/>
                  <a:pt x="76" y="97"/>
                  <a:pt x="76" y="97"/>
                </a:cubicBezTo>
              </a:path>
            </a:pathLst>
          </a:custGeom>
          <a:solidFill>
            <a:schemeClr val="bg1">
              <a:lumMod val="95000"/>
            </a:schemeClr>
          </a:solidFill>
          <a:ln w="38100" cap="flat">
            <a:solidFill>
              <a:schemeClr val="bg1">
                <a:lumMod val="75000"/>
              </a:schemeClr>
            </a:solidFill>
            <a:prstDash val="solid"/>
            <a:miter lim="800000"/>
            <a:headEnd/>
            <a:tailEnd/>
          </a:ln>
        </p:spPr>
        <p:txBody>
          <a:bodyPr vert="horz" wrap="square" lIns="89642" tIns="44821" rIns="89642" bIns="44821" numCol="1" anchor="t" anchorCtr="0" compatLnSpc="1">
            <a:prstTxWarp prst="textNoShape">
              <a:avLst/>
            </a:prstTxWarp>
          </a:bodyPr>
          <a:lstStyle/>
          <a:p>
            <a:pPr defTabSz="896386">
              <a:defRPr/>
            </a:pPr>
            <a:endParaRPr kumimoji="0" lang="en-US" sz="1765" kern="0" dirty="0">
              <a:solidFill>
                <a:srgbClr val="505050"/>
              </a:solidFill>
              <a:latin typeface="Meiryo" panose="020B0604030504040204" pitchFamily="34" charset="-128"/>
              <a:ea typeface="Meiryo" panose="020B0604030504040204" pitchFamily="34" charset="-128"/>
            </a:endParaRPr>
          </a:p>
        </p:txBody>
      </p:sp>
      <p:sp>
        <p:nvSpPr>
          <p:cNvPr id="198" name="Freeform 5">
            <a:extLst>
              <a:ext uri="{FF2B5EF4-FFF2-40B4-BE49-F238E27FC236}">
                <a16:creationId xmlns:a16="http://schemas.microsoft.com/office/drawing/2014/main" id="{48696EDE-609D-B50C-8D7D-C17134A2417E}"/>
              </a:ext>
            </a:extLst>
          </p:cNvPr>
          <p:cNvSpPr>
            <a:spLocks/>
          </p:cNvSpPr>
          <p:nvPr/>
        </p:nvSpPr>
        <p:spPr bwMode="auto">
          <a:xfrm>
            <a:off x="1522927" y="1288841"/>
            <a:ext cx="1182744" cy="616746"/>
          </a:xfrm>
          <a:custGeom>
            <a:avLst/>
            <a:gdLst>
              <a:gd name="T0" fmla="*/ 74 w 188"/>
              <a:gd name="T1" fmla="*/ 97 h 97"/>
              <a:gd name="T2" fmla="*/ 149 w 188"/>
              <a:gd name="T3" fmla="*/ 97 h 97"/>
              <a:gd name="T4" fmla="*/ 152 w 188"/>
              <a:gd name="T5" fmla="*/ 97 h 97"/>
              <a:gd name="T6" fmla="*/ 188 w 188"/>
              <a:gd name="T7" fmla="*/ 62 h 97"/>
              <a:gd name="T8" fmla="*/ 152 w 188"/>
              <a:gd name="T9" fmla="*/ 26 h 97"/>
              <a:gd name="T10" fmla="*/ 127 w 188"/>
              <a:gd name="T11" fmla="*/ 36 h 97"/>
              <a:gd name="T12" fmla="*/ 126 w 188"/>
              <a:gd name="T13" fmla="*/ 37 h 97"/>
              <a:gd name="T14" fmla="*/ 124 w 188"/>
              <a:gd name="T15" fmla="*/ 30 h 97"/>
              <a:gd name="T16" fmla="*/ 79 w 188"/>
              <a:gd name="T17" fmla="*/ 0 h 97"/>
              <a:gd name="T18" fmla="*/ 79 w 188"/>
              <a:gd name="T19" fmla="*/ 0 h 97"/>
              <a:gd name="T20" fmla="*/ 32 w 188"/>
              <a:gd name="T21" fmla="*/ 39 h 97"/>
              <a:gd name="T22" fmla="*/ 31 w 188"/>
              <a:gd name="T23" fmla="*/ 46 h 97"/>
              <a:gd name="T24" fmla="*/ 26 w 188"/>
              <a:gd name="T25" fmla="*/ 45 h 97"/>
              <a:gd name="T26" fmla="*/ 0 w 188"/>
              <a:gd name="T27" fmla="*/ 71 h 97"/>
              <a:gd name="T28" fmla="*/ 21 w 188"/>
              <a:gd name="T29" fmla="*/ 97 h 97"/>
              <a:gd name="T30" fmla="*/ 26 w 188"/>
              <a:gd name="T31" fmla="*/ 97 h 97"/>
              <a:gd name="T32" fmla="*/ 26 w 188"/>
              <a:gd name="T33" fmla="*/ 97 h 97"/>
              <a:gd name="T34" fmla="*/ 76 w 188"/>
              <a:gd name="T35"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8" h="97">
                <a:moveTo>
                  <a:pt x="74" y="97"/>
                </a:moveTo>
                <a:cubicBezTo>
                  <a:pt x="149" y="97"/>
                  <a:pt x="149" y="97"/>
                  <a:pt x="149" y="97"/>
                </a:cubicBezTo>
                <a:cubicBezTo>
                  <a:pt x="152" y="97"/>
                  <a:pt x="152" y="97"/>
                  <a:pt x="152" y="97"/>
                </a:cubicBezTo>
                <a:cubicBezTo>
                  <a:pt x="172" y="97"/>
                  <a:pt x="188" y="81"/>
                  <a:pt x="188" y="62"/>
                </a:cubicBezTo>
                <a:cubicBezTo>
                  <a:pt x="188" y="42"/>
                  <a:pt x="172" y="26"/>
                  <a:pt x="152" y="26"/>
                </a:cubicBezTo>
                <a:cubicBezTo>
                  <a:pt x="142" y="26"/>
                  <a:pt x="133" y="30"/>
                  <a:pt x="127" y="36"/>
                </a:cubicBezTo>
                <a:cubicBezTo>
                  <a:pt x="126" y="37"/>
                  <a:pt x="126" y="37"/>
                  <a:pt x="126" y="37"/>
                </a:cubicBezTo>
                <a:cubicBezTo>
                  <a:pt x="124" y="30"/>
                  <a:pt x="124" y="30"/>
                  <a:pt x="124" y="30"/>
                </a:cubicBezTo>
                <a:cubicBezTo>
                  <a:pt x="117" y="13"/>
                  <a:pt x="99" y="0"/>
                  <a:pt x="79" y="0"/>
                </a:cubicBezTo>
                <a:cubicBezTo>
                  <a:pt x="79" y="0"/>
                  <a:pt x="79" y="0"/>
                  <a:pt x="79" y="0"/>
                </a:cubicBezTo>
                <a:cubicBezTo>
                  <a:pt x="56" y="0"/>
                  <a:pt x="36" y="17"/>
                  <a:pt x="32" y="39"/>
                </a:cubicBezTo>
                <a:cubicBezTo>
                  <a:pt x="31" y="46"/>
                  <a:pt x="31" y="46"/>
                  <a:pt x="31" y="46"/>
                </a:cubicBezTo>
                <a:cubicBezTo>
                  <a:pt x="26" y="45"/>
                  <a:pt x="26" y="45"/>
                  <a:pt x="26" y="45"/>
                </a:cubicBezTo>
                <a:cubicBezTo>
                  <a:pt x="12" y="45"/>
                  <a:pt x="0" y="57"/>
                  <a:pt x="0" y="71"/>
                </a:cubicBezTo>
                <a:cubicBezTo>
                  <a:pt x="0" y="84"/>
                  <a:pt x="9" y="94"/>
                  <a:pt x="21" y="97"/>
                </a:cubicBezTo>
                <a:cubicBezTo>
                  <a:pt x="26" y="97"/>
                  <a:pt x="26" y="97"/>
                  <a:pt x="26" y="97"/>
                </a:cubicBezTo>
                <a:cubicBezTo>
                  <a:pt x="26" y="97"/>
                  <a:pt x="26" y="97"/>
                  <a:pt x="26" y="97"/>
                </a:cubicBezTo>
                <a:cubicBezTo>
                  <a:pt x="76" y="97"/>
                  <a:pt x="76" y="97"/>
                  <a:pt x="76" y="97"/>
                </a:cubicBezTo>
              </a:path>
            </a:pathLst>
          </a:custGeom>
          <a:solidFill>
            <a:schemeClr val="bg1">
              <a:lumMod val="95000"/>
            </a:schemeClr>
          </a:solidFill>
          <a:ln w="38100" cap="flat">
            <a:solidFill>
              <a:schemeClr val="bg1">
                <a:lumMod val="75000"/>
              </a:schemeClr>
            </a:solidFill>
            <a:prstDash val="solid"/>
            <a:miter lim="800000"/>
            <a:headEnd/>
            <a:tailEnd/>
          </a:ln>
        </p:spPr>
        <p:txBody>
          <a:bodyPr vert="horz" wrap="square" lIns="89642" tIns="44821" rIns="89642" bIns="44821" numCol="1" anchor="t" anchorCtr="0" compatLnSpc="1">
            <a:prstTxWarp prst="textNoShape">
              <a:avLst/>
            </a:prstTxWarp>
          </a:bodyPr>
          <a:lstStyle/>
          <a:p>
            <a:pPr defTabSz="896386">
              <a:defRPr/>
            </a:pPr>
            <a:endParaRPr kumimoji="0" lang="en-US" sz="1765" kern="0" dirty="0">
              <a:solidFill>
                <a:srgbClr val="505050"/>
              </a:solidFill>
              <a:latin typeface="Meiryo" panose="020B0604030504040204" pitchFamily="34" charset="-128"/>
              <a:ea typeface="Meiryo" panose="020B0604030504040204" pitchFamily="34" charset="-128"/>
            </a:endParaRPr>
          </a:p>
        </p:txBody>
      </p:sp>
      <p:sp>
        <p:nvSpPr>
          <p:cNvPr id="199" name="Freeform 5">
            <a:extLst>
              <a:ext uri="{FF2B5EF4-FFF2-40B4-BE49-F238E27FC236}">
                <a16:creationId xmlns:a16="http://schemas.microsoft.com/office/drawing/2014/main" id="{EBAE2EB2-2319-BF7D-B57B-E7ABF19D3216}"/>
              </a:ext>
            </a:extLst>
          </p:cNvPr>
          <p:cNvSpPr>
            <a:spLocks/>
          </p:cNvSpPr>
          <p:nvPr/>
        </p:nvSpPr>
        <p:spPr bwMode="auto">
          <a:xfrm>
            <a:off x="977362" y="1418456"/>
            <a:ext cx="1182744" cy="616746"/>
          </a:xfrm>
          <a:custGeom>
            <a:avLst/>
            <a:gdLst>
              <a:gd name="T0" fmla="*/ 74 w 188"/>
              <a:gd name="T1" fmla="*/ 97 h 97"/>
              <a:gd name="T2" fmla="*/ 149 w 188"/>
              <a:gd name="T3" fmla="*/ 97 h 97"/>
              <a:gd name="T4" fmla="*/ 152 w 188"/>
              <a:gd name="T5" fmla="*/ 97 h 97"/>
              <a:gd name="T6" fmla="*/ 188 w 188"/>
              <a:gd name="T7" fmla="*/ 62 h 97"/>
              <a:gd name="T8" fmla="*/ 152 w 188"/>
              <a:gd name="T9" fmla="*/ 26 h 97"/>
              <a:gd name="T10" fmla="*/ 127 w 188"/>
              <a:gd name="T11" fmla="*/ 36 h 97"/>
              <a:gd name="T12" fmla="*/ 126 w 188"/>
              <a:gd name="T13" fmla="*/ 37 h 97"/>
              <a:gd name="T14" fmla="*/ 124 w 188"/>
              <a:gd name="T15" fmla="*/ 30 h 97"/>
              <a:gd name="T16" fmla="*/ 79 w 188"/>
              <a:gd name="T17" fmla="*/ 0 h 97"/>
              <a:gd name="T18" fmla="*/ 79 w 188"/>
              <a:gd name="T19" fmla="*/ 0 h 97"/>
              <a:gd name="T20" fmla="*/ 32 w 188"/>
              <a:gd name="T21" fmla="*/ 39 h 97"/>
              <a:gd name="T22" fmla="*/ 31 w 188"/>
              <a:gd name="T23" fmla="*/ 46 h 97"/>
              <a:gd name="T24" fmla="*/ 26 w 188"/>
              <a:gd name="T25" fmla="*/ 45 h 97"/>
              <a:gd name="T26" fmla="*/ 0 w 188"/>
              <a:gd name="T27" fmla="*/ 71 h 97"/>
              <a:gd name="T28" fmla="*/ 21 w 188"/>
              <a:gd name="T29" fmla="*/ 97 h 97"/>
              <a:gd name="T30" fmla="*/ 26 w 188"/>
              <a:gd name="T31" fmla="*/ 97 h 97"/>
              <a:gd name="T32" fmla="*/ 26 w 188"/>
              <a:gd name="T33" fmla="*/ 97 h 97"/>
              <a:gd name="T34" fmla="*/ 76 w 188"/>
              <a:gd name="T35"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8" h="97">
                <a:moveTo>
                  <a:pt x="74" y="97"/>
                </a:moveTo>
                <a:cubicBezTo>
                  <a:pt x="149" y="97"/>
                  <a:pt x="149" y="97"/>
                  <a:pt x="149" y="97"/>
                </a:cubicBezTo>
                <a:cubicBezTo>
                  <a:pt x="152" y="97"/>
                  <a:pt x="152" y="97"/>
                  <a:pt x="152" y="97"/>
                </a:cubicBezTo>
                <a:cubicBezTo>
                  <a:pt x="172" y="97"/>
                  <a:pt x="188" y="81"/>
                  <a:pt x="188" y="62"/>
                </a:cubicBezTo>
                <a:cubicBezTo>
                  <a:pt x="188" y="42"/>
                  <a:pt x="172" y="26"/>
                  <a:pt x="152" y="26"/>
                </a:cubicBezTo>
                <a:cubicBezTo>
                  <a:pt x="142" y="26"/>
                  <a:pt x="133" y="30"/>
                  <a:pt x="127" y="36"/>
                </a:cubicBezTo>
                <a:cubicBezTo>
                  <a:pt x="126" y="37"/>
                  <a:pt x="126" y="37"/>
                  <a:pt x="126" y="37"/>
                </a:cubicBezTo>
                <a:cubicBezTo>
                  <a:pt x="124" y="30"/>
                  <a:pt x="124" y="30"/>
                  <a:pt x="124" y="30"/>
                </a:cubicBezTo>
                <a:cubicBezTo>
                  <a:pt x="117" y="13"/>
                  <a:pt x="99" y="0"/>
                  <a:pt x="79" y="0"/>
                </a:cubicBezTo>
                <a:cubicBezTo>
                  <a:pt x="79" y="0"/>
                  <a:pt x="79" y="0"/>
                  <a:pt x="79" y="0"/>
                </a:cubicBezTo>
                <a:cubicBezTo>
                  <a:pt x="56" y="0"/>
                  <a:pt x="36" y="17"/>
                  <a:pt x="32" y="39"/>
                </a:cubicBezTo>
                <a:cubicBezTo>
                  <a:pt x="31" y="46"/>
                  <a:pt x="31" y="46"/>
                  <a:pt x="31" y="46"/>
                </a:cubicBezTo>
                <a:cubicBezTo>
                  <a:pt x="26" y="45"/>
                  <a:pt x="26" y="45"/>
                  <a:pt x="26" y="45"/>
                </a:cubicBezTo>
                <a:cubicBezTo>
                  <a:pt x="12" y="45"/>
                  <a:pt x="0" y="57"/>
                  <a:pt x="0" y="71"/>
                </a:cubicBezTo>
                <a:cubicBezTo>
                  <a:pt x="0" y="84"/>
                  <a:pt x="9" y="94"/>
                  <a:pt x="21" y="97"/>
                </a:cubicBezTo>
                <a:cubicBezTo>
                  <a:pt x="26" y="97"/>
                  <a:pt x="26" y="97"/>
                  <a:pt x="26" y="97"/>
                </a:cubicBezTo>
                <a:cubicBezTo>
                  <a:pt x="26" y="97"/>
                  <a:pt x="26" y="97"/>
                  <a:pt x="26" y="97"/>
                </a:cubicBezTo>
                <a:cubicBezTo>
                  <a:pt x="76" y="97"/>
                  <a:pt x="76" y="97"/>
                  <a:pt x="76" y="97"/>
                </a:cubicBezTo>
              </a:path>
            </a:pathLst>
          </a:custGeom>
          <a:solidFill>
            <a:schemeClr val="bg1">
              <a:lumMod val="95000"/>
            </a:schemeClr>
          </a:solidFill>
          <a:ln w="38100" cap="flat">
            <a:solidFill>
              <a:schemeClr val="bg1">
                <a:lumMod val="75000"/>
              </a:schemeClr>
            </a:solidFill>
            <a:prstDash val="solid"/>
            <a:miter lim="800000"/>
            <a:headEnd/>
            <a:tailEnd/>
          </a:ln>
        </p:spPr>
        <p:txBody>
          <a:bodyPr vert="horz" wrap="square" lIns="89642" tIns="44821" rIns="89642" bIns="44821" numCol="1" anchor="t" anchorCtr="0" compatLnSpc="1">
            <a:prstTxWarp prst="textNoShape">
              <a:avLst/>
            </a:prstTxWarp>
          </a:bodyPr>
          <a:lstStyle/>
          <a:p>
            <a:pPr defTabSz="896386">
              <a:defRPr/>
            </a:pPr>
            <a:endParaRPr kumimoji="0" lang="en-US" sz="1765" kern="0" dirty="0">
              <a:solidFill>
                <a:srgbClr val="505050"/>
              </a:solidFill>
              <a:latin typeface="Meiryo" panose="020B0604030504040204" pitchFamily="34" charset="-128"/>
              <a:ea typeface="Meiryo" panose="020B0604030504040204" pitchFamily="34" charset="-128"/>
            </a:endParaRPr>
          </a:p>
        </p:txBody>
      </p:sp>
      <p:sp>
        <p:nvSpPr>
          <p:cNvPr id="2" name="タイトル 1">
            <a:extLst>
              <a:ext uri="{FF2B5EF4-FFF2-40B4-BE49-F238E27FC236}">
                <a16:creationId xmlns:a16="http://schemas.microsoft.com/office/drawing/2014/main" id="{F1133138-B6BF-0D4F-56E9-90E3F895D74E}"/>
              </a:ext>
            </a:extLst>
          </p:cNvPr>
          <p:cNvSpPr>
            <a:spLocks noGrp="1"/>
          </p:cNvSpPr>
          <p:nvPr>
            <p:ph type="title"/>
          </p:nvPr>
        </p:nvSpPr>
        <p:spPr>
          <a:xfrm>
            <a:off x="230400" y="266400"/>
            <a:ext cx="8686800" cy="416221"/>
          </a:xfrm>
        </p:spPr>
        <p:txBody>
          <a:bodyPr/>
          <a:lstStyle/>
          <a:p>
            <a:r>
              <a:rPr lang="ja-JP" altLang="en-US" dirty="0"/>
              <a:t>セキュリティの考え方の変化・２つのゼロトラスト</a:t>
            </a:r>
          </a:p>
        </p:txBody>
      </p:sp>
      <p:sp>
        <p:nvSpPr>
          <p:cNvPr id="4" name="正方形/長方形 3">
            <a:extLst>
              <a:ext uri="{FF2B5EF4-FFF2-40B4-BE49-F238E27FC236}">
                <a16:creationId xmlns:a16="http://schemas.microsoft.com/office/drawing/2014/main" id="{FBFFF9AE-84EF-0DC5-1EAF-FE2531F8BA99}"/>
              </a:ext>
            </a:extLst>
          </p:cNvPr>
          <p:cNvSpPr/>
          <p:nvPr/>
        </p:nvSpPr>
        <p:spPr bwMode="auto">
          <a:xfrm>
            <a:off x="317698" y="3021960"/>
            <a:ext cx="3944504" cy="3497779"/>
          </a:xfrm>
          <a:prstGeom prst="rect">
            <a:avLst/>
          </a:prstGeom>
          <a:solidFill>
            <a:schemeClr val="bg1">
              <a:lumMod val="95000"/>
            </a:schemeClr>
          </a:solidFill>
          <a:ln w="76200">
            <a:solidFill>
              <a:srgbClr val="71717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kumimoji="1" lang="ja-JP" altLang="en-US" sz="2000"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endParaRPr>
          </a:p>
        </p:txBody>
      </p:sp>
      <p:sp>
        <p:nvSpPr>
          <p:cNvPr id="83" name="正方形/長方形 82">
            <a:extLst>
              <a:ext uri="{FF2B5EF4-FFF2-40B4-BE49-F238E27FC236}">
                <a16:creationId xmlns:a16="http://schemas.microsoft.com/office/drawing/2014/main" id="{409C506E-3F7D-FFFA-2A4C-76A5D3A1BF38}"/>
              </a:ext>
            </a:extLst>
          </p:cNvPr>
          <p:cNvSpPr/>
          <p:nvPr/>
        </p:nvSpPr>
        <p:spPr>
          <a:xfrm>
            <a:off x="52073" y="762957"/>
            <a:ext cx="4545403" cy="253916"/>
          </a:xfrm>
          <a:prstGeom prst="rect">
            <a:avLst/>
          </a:prstGeom>
        </p:spPr>
        <p:txBody>
          <a:bodyPr wrap="square">
            <a:spAutoFit/>
          </a:bodyPr>
          <a:lstStyle/>
          <a:p>
            <a:pPr algn="ctr" defTabSz="914367"/>
            <a:r>
              <a:rPr lang="ja-JP" altLang="en-US" sz="1050" b="1">
                <a:solidFill>
                  <a:srgbClr val="505050"/>
                </a:solidFill>
                <a:latin typeface="Meiryo" panose="020B0604030504040204" pitchFamily="34" charset="-128"/>
                <a:ea typeface="Meiryo" panose="020B0604030504040204" pitchFamily="34" charset="-128"/>
              </a:rPr>
              <a:t>従来のセキュリティの考え方</a:t>
            </a:r>
            <a:endParaRPr lang="en-US" altLang="ja-JP" sz="1050" b="1" dirty="0">
              <a:solidFill>
                <a:srgbClr val="505050"/>
              </a:solidFill>
              <a:latin typeface="Meiryo" panose="020B0604030504040204" pitchFamily="34" charset="-128"/>
              <a:ea typeface="Meiryo" panose="020B0604030504040204" pitchFamily="34" charset="-128"/>
            </a:endParaRPr>
          </a:p>
        </p:txBody>
      </p:sp>
      <p:grpSp>
        <p:nvGrpSpPr>
          <p:cNvPr id="244" name="Group 4">
            <a:extLst>
              <a:ext uri="{FF2B5EF4-FFF2-40B4-BE49-F238E27FC236}">
                <a16:creationId xmlns:a16="http://schemas.microsoft.com/office/drawing/2014/main" id="{D8F05947-836E-0401-800F-8E2425B85E88}"/>
              </a:ext>
            </a:extLst>
          </p:cNvPr>
          <p:cNvGrpSpPr>
            <a:grpSpLocks noChangeAspect="1"/>
          </p:cNvGrpSpPr>
          <p:nvPr/>
        </p:nvGrpSpPr>
        <p:grpSpPr bwMode="auto">
          <a:xfrm>
            <a:off x="3624517" y="4671469"/>
            <a:ext cx="343631" cy="652529"/>
            <a:chOff x="4282" y="2219"/>
            <a:chExt cx="554" cy="1052"/>
          </a:xfrm>
        </p:grpSpPr>
        <p:sp>
          <p:nvSpPr>
            <p:cNvPr id="245" name="Rectangle 5">
              <a:extLst>
                <a:ext uri="{FF2B5EF4-FFF2-40B4-BE49-F238E27FC236}">
                  <a16:creationId xmlns:a16="http://schemas.microsoft.com/office/drawing/2014/main" id="{D1F476FA-F2B3-E8F4-BB78-D4BC41536204}"/>
                </a:ext>
              </a:extLst>
            </p:cNvPr>
            <p:cNvSpPr>
              <a:spLocks noChangeArrowheads="1"/>
            </p:cNvSpPr>
            <p:nvPr/>
          </p:nvSpPr>
          <p:spPr bwMode="auto">
            <a:xfrm>
              <a:off x="4282" y="2219"/>
              <a:ext cx="554" cy="1052"/>
            </a:xfrm>
            <a:prstGeom prst="rect">
              <a:avLst/>
            </a:prstGeom>
            <a:solidFill>
              <a:schemeClr val="tx1">
                <a:lumMod val="65000"/>
                <a:lumOff val="35000"/>
              </a:schemeClr>
            </a:solidFill>
            <a:ln w="9525">
              <a:noFill/>
              <a:miter lim="800000"/>
              <a:headEnd/>
              <a:tailEnd/>
            </a:ln>
          </p:spPr>
          <p:txBody>
            <a:bodyPr vert="horz" wrap="square" lIns="89642" tIns="44821" rIns="89642" bIns="44821" numCol="1" anchor="t" anchorCtr="0" compatLnSpc="1">
              <a:prstTxWarp prst="textNoShape">
                <a:avLst/>
              </a:prstTxWarp>
            </a:bodyPr>
            <a:lstStyle/>
            <a:p>
              <a:pPr defTabSz="914367"/>
              <a:endParaRPr kumimoji="0" lang="ja-JP" altLang="en-US" sz="1765">
                <a:solidFill>
                  <a:srgbClr val="505050"/>
                </a:solidFill>
                <a:latin typeface="Meiryo" panose="020B0604030504040204" pitchFamily="34" charset="-128"/>
                <a:ea typeface="Meiryo" panose="020B0604030504040204" pitchFamily="34" charset="-128"/>
              </a:endParaRPr>
            </a:p>
          </p:txBody>
        </p:sp>
        <p:sp>
          <p:nvSpPr>
            <p:cNvPr id="246" name="Rectangle 6">
              <a:extLst>
                <a:ext uri="{FF2B5EF4-FFF2-40B4-BE49-F238E27FC236}">
                  <a16:creationId xmlns:a16="http://schemas.microsoft.com/office/drawing/2014/main" id="{6E84B30C-F4CD-E80A-0A30-080861F8BED3}"/>
                </a:ext>
              </a:extLst>
            </p:cNvPr>
            <p:cNvSpPr>
              <a:spLocks noChangeArrowheads="1"/>
            </p:cNvSpPr>
            <p:nvPr/>
          </p:nvSpPr>
          <p:spPr bwMode="auto">
            <a:xfrm>
              <a:off x="4309" y="2246"/>
              <a:ext cx="500" cy="998"/>
            </a:xfrm>
            <a:prstGeom prst="rect">
              <a:avLst/>
            </a:prstGeom>
            <a:solidFill>
              <a:schemeClr val="tx1">
                <a:lumMod val="65000"/>
                <a:lumOff val="35000"/>
              </a:schemeClr>
            </a:solidFill>
            <a:ln w="9525">
              <a:noFill/>
              <a:miter lim="800000"/>
              <a:headEnd/>
              <a:tailEnd/>
            </a:ln>
          </p:spPr>
          <p:txBody>
            <a:bodyPr vert="horz" wrap="square" lIns="89642" tIns="44821" rIns="89642" bIns="44821" numCol="1" anchor="t" anchorCtr="0" compatLnSpc="1">
              <a:prstTxWarp prst="textNoShape">
                <a:avLst/>
              </a:prstTxWarp>
            </a:bodyPr>
            <a:lstStyle/>
            <a:p>
              <a:pPr defTabSz="914367"/>
              <a:endParaRPr kumimoji="0" lang="ja-JP" altLang="en-US" sz="1765" dirty="0">
                <a:solidFill>
                  <a:srgbClr val="505050"/>
                </a:solidFill>
                <a:latin typeface="Meiryo" panose="020B0604030504040204" pitchFamily="34" charset="-128"/>
                <a:ea typeface="Meiryo" panose="020B0604030504040204" pitchFamily="34" charset="-128"/>
              </a:endParaRPr>
            </a:p>
          </p:txBody>
        </p:sp>
        <p:sp>
          <p:nvSpPr>
            <p:cNvPr id="247" name="Rectangle 7">
              <a:extLst>
                <a:ext uri="{FF2B5EF4-FFF2-40B4-BE49-F238E27FC236}">
                  <a16:creationId xmlns:a16="http://schemas.microsoft.com/office/drawing/2014/main" id="{7EF2312E-2249-1498-F20D-304CB39A9A23}"/>
                </a:ext>
              </a:extLst>
            </p:cNvPr>
            <p:cNvSpPr>
              <a:spLocks noChangeArrowheads="1"/>
            </p:cNvSpPr>
            <p:nvPr/>
          </p:nvSpPr>
          <p:spPr bwMode="auto">
            <a:xfrm>
              <a:off x="4336" y="2273"/>
              <a:ext cx="446" cy="162"/>
            </a:xfrm>
            <a:prstGeom prst="rect">
              <a:avLst/>
            </a:prstGeom>
            <a:solidFill>
              <a:srgbClr val="FFFFFF"/>
            </a:solidFill>
            <a:ln w="9525">
              <a:noFill/>
              <a:miter lim="800000"/>
              <a:headEnd/>
              <a:tailEnd/>
            </a:ln>
          </p:spPr>
          <p:txBody>
            <a:bodyPr vert="horz" wrap="square" lIns="89642" tIns="44821" rIns="89642" bIns="44821" numCol="1" anchor="t" anchorCtr="0" compatLnSpc="1">
              <a:prstTxWarp prst="textNoShape">
                <a:avLst/>
              </a:prstTxWarp>
            </a:bodyPr>
            <a:lstStyle/>
            <a:p>
              <a:pPr defTabSz="914367"/>
              <a:endParaRPr kumimoji="0" lang="ja-JP" altLang="en-US" sz="1765">
                <a:solidFill>
                  <a:srgbClr val="505050"/>
                </a:solidFill>
                <a:latin typeface="Meiryo" panose="020B0604030504040204" pitchFamily="34" charset="-128"/>
                <a:ea typeface="Meiryo" panose="020B0604030504040204" pitchFamily="34" charset="-128"/>
              </a:endParaRPr>
            </a:p>
          </p:txBody>
        </p:sp>
        <p:sp>
          <p:nvSpPr>
            <p:cNvPr id="248" name="Rectangle 8">
              <a:extLst>
                <a:ext uri="{FF2B5EF4-FFF2-40B4-BE49-F238E27FC236}">
                  <a16:creationId xmlns:a16="http://schemas.microsoft.com/office/drawing/2014/main" id="{28922DE2-55F9-2E05-12D5-23B636C56B38}"/>
                </a:ext>
              </a:extLst>
            </p:cNvPr>
            <p:cNvSpPr>
              <a:spLocks noChangeArrowheads="1"/>
            </p:cNvSpPr>
            <p:nvPr/>
          </p:nvSpPr>
          <p:spPr bwMode="auto">
            <a:xfrm>
              <a:off x="4336" y="2462"/>
              <a:ext cx="446" cy="107"/>
            </a:xfrm>
            <a:prstGeom prst="rect">
              <a:avLst/>
            </a:prstGeom>
            <a:solidFill>
              <a:srgbClr val="FFFFFF"/>
            </a:solidFill>
            <a:ln w="9525">
              <a:noFill/>
              <a:miter lim="800000"/>
              <a:headEnd/>
              <a:tailEnd/>
            </a:ln>
          </p:spPr>
          <p:txBody>
            <a:bodyPr vert="horz" wrap="square" lIns="89642" tIns="44821" rIns="89642" bIns="44821" numCol="1" anchor="t" anchorCtr="0" compatLnSpc="1">
              <a:prstTxWarp prst="textNoShape">
                <a:avLst/>
              </a:prstTxWarp>
            </a:bodyPr>
            <a:lstStyle/>
            <a:p>
              <a:pPr defTabSz="914367"/>
              <a:endParaRPr kumimoji="0" lang="ja-JP" altLang="en-US" sz="1765">
                <a:solidFill>
                  <a:srgbClr val="505050"/>
                </a:solidFill>
                <a:latin typeface="Meiryo" panose="020B0604030504040204" pitchFamily="34" charset="-128"/>
                <a:ea typeface="Meiryo" panose="020B0604030504040204" pitchFamily="34" charset="-128"/>
              </a:endParaRPr>
            </a:p>
          </p:txBody>
        </p:sp>
        <p:sp>
          <p:nvSpPr>
            <p:cNvPr id="249" name="Rectangle 9">
              <a:extLst>
                <a:ext uri="{FF2B5EF4-FFF2-40B4-BE49-F238E27FC236}">
                  <a16:creationId xmlns:a16="http://schemas.microsoft.com/office/drawing/2014/main" id="{B9917DAD-1825-2585-DE23-9902DB31F892}"/>
                </a:ext>
              </a:extLst>
            </p:cNvPr>
            <p:cNvSpPr>
              <a:spLocks noChangeArrowheads="1"/>
            </p:cNvSpPr>
            <p:nvPr/>
          </p:nvSpPr>
          <p:spPr bwMode="auto">
            <a:xfrm>
              <a:off x="4336" y="2596"/>
              <a:ext cx="446" cy="95"/>
            </a:xfrm>
            <a:prstGeom prst="rect">
              <a:avLst/>
            </a:prstGeom>
            <a:solidFill>
              <a:srgbClr val="FFFFFF"/>
            </a:solidFill>
            <a:ln w="9525">
              <a:noFill/>
              <a:miter lim="800000"/>
              <a:headEnd/>
              <a:tailEnd/>
            </a:ln>
          </p:spPr>
          <p:txBody>
            <a:bodyPr vert="horz" wrap="square" lIns="89642" tIns="44821" rIns="89642" bIns="44821" numCol="1" anchor="t" anchorCtr="0" compatLnSpc="1">
              <a:prstTxWarp prst="textNoShape">
                <a:avLst/>
              </a:prstTxWarp>
            </a:bodyPr>
            <a:lstStyle/>
            <a:p>
              <a:pPr defTabSz="914367"/>
              <a:endParaRPr kumimoji="0" lang="ja-JP" altLang="en-US" sz="1765">
                <a:solidFill>
                  <a:srgbClr val="505050"/>
                </a:solidFill>
                <a:latin typeface="Meiryo" panose="020B0604030504040204" pitchFamily="34" charset="-128"/>
                <a:ea typeface="Meiryo" panose="020B0604030504040204" pitchFamily="34" charset="-128"/>
              </a:endParaRPr>
            </a:p>
          </p:txBody>
        </p:sp>
        <p:sp>
          <p:nvSpPr>
            <p:cNvPr id="250" name="Rectangle 10">
              <a:extLst>
                <a:ext uri="{FF2B5EF4-FFF2-40B4-BE49-F238E27FC236}">
                  <a16:creationId xmlns:a16="http://schemas.microsoft.com/office/drawing/2014/main" id="{E3EEFEE7-893A-8632-CA61-6F10F70AB9C1}"/>
                </a:ext>
              </a:extLst>
            </p:cNvPr>
            <p:cNvSpPr>
              <a:spLocks noChangeArrowheads="1"/>
            </p:cNvSpPr>
            <p:nvPr/>
          </p:nvSpPr>
          <p:spPr bwMode="auto">
            <a:xfrm>
              <a:off x="4336" y="2734"/>
              <a:ext cx="446" cy="483"/>
            </a:xfrm>
            <a:prstGeom prst="rect">
              <a:avLst/>
            </a:prstGeom>
            <a:solidFill>
              <a:srgbClr val="FFFFFF"/>
            </a:solidFill>
            <a:ln w="9525">
              <a:noFill/>
              <a:miter lim="800000"/>
              <a:headEnd/>
              <a:tailEnd/>
            </a:ln>
          </p:spPr>
          <p:txBody>
            <a:bodyPr vert="horz" wrap="square" lIns="89642" tIns="44821" rIns="89642" bIns="44821" numCol="1" anchor="t" anchorCtr="0" compatLnSpc="1">
              <a:prstTxWarp prst="textNoShape">
                <a:avLst/>
              </a:prstTxWarp>
            </a:bodyPr>
            <a:lstStyle/>
            <a:p>
              <a:pPr defTabSz="914367"/>
              <a:endParaRPr kumimoji="0" lang="ja-JP" altLang="en-US" sz="1765" dirty="0">
                <a:solidFill>
                  <a:srgbClr val="505050"/>
                </a:solidFill>
                <a:latin typeface="Meiryo" panose="020B0604030504040204" pitchFamily="34" charset="-128"/>
                <a:ea typeface="Meiryo" panose="020B0604030504040204" pitchFamily="34" charset="-128"/>
              </a:endParaRPr>
            </a:p>
          </p:txBody>
        </p:sp>
        <p:sp>
          <p:nvSpPr>
            <p:cNvPr id="251" name="Rectangle 11">
              <a:extLst>
                <a:ext uri="{FF2B5EF4-FFF2-40B4-BE49-F238E27FC236}">
                  <a16:creationId xmlns:a16="http://schemas.microsoft.com/office/drawing/2014/main" id="{E1E64F13-F3F0-7F13-6378-8FE6E4987A35}"/>
                </a:ext>
              </a:extLst>
            </p:cNvPr>
            <p:cNvSpPr>
              <a:spLocks noChangeArrowheads="1"/>
            </p:cNvSpPr>
            <p:nvPr/>
          </p:nvSpPr>
          <p:spPr bwMode="auto">
            <a:xfrm>
              <a:off x="4444" y="2340"/>
              <a:ext cx="230" cy="27"/>
            </a:xfrm>
            <a:prstGeom prst="rect">
              <a:avLst/>
            </a:prstGeom>
            <a:solidFill>
              <a:schemeClr val="tx1">
                <a:lumMod val="65000"/>
                <a:lumOff val="35000"/>
              </a:schemeClr>
            </a:solidFill>
            <a:ln w="9525">
              <a:noFill/>
              <a:miter lim="800000"/>
              <a:headEnd/>
              <a:tailEnd/>
            </a:ln>
          </p:spPr>
          <p:txBody>
            <a:bodyPr vert="horz" wrap="square" lIns="89642" tIns="44821" rIns="89642" bIns="44821" numCol="1" anchor="t" anchorCtr="0" compatLnSpc="1">
              <a:prstTxWarp prst="textNoShape">
                <a:avLst/>
              </a:prstTxWarp>
            </a:bodyPr>
            <a:lstStyle/>
            <a:p>
              <a:pPr defTabSz="914367"/>
              <a:endParaRPr kumimoji="0" lang="ja-JP" altLang="en-US" sz="1765">
                <a:solidFill>
                  <a:srgbClr val="505050"/>
                </a:solidFill>
                <a:latin typeface="Meiryo" panose="020B0604030504040204" pitchFamily="34" charset="-128"/>
                <a:ea typeface="Meiryo" panose="020B0604030504040204" pitchFamily="34" charset="-128"/>
              </a:endParaRPr>
            </a:p>
          </p:txBody>
        </p:sp>
      </p:grpSp>
      <p:grpSp>
        <p:nvGrpSpPr>
          <p:cNvPr id="259" name="Group 4">
            <a:extLst>
              <a:ext uri="{FF2B5EF4-FFF2-40B4-BE49-F238E27FC236}">
                <a16:creationId xmlns:a16="http://schemas.microsoft.com/office/drawing/2014/main" id="{1DB02BA6-382B-4922-99A0-373B1BFAFE82}"/>
              </a:ext>
            </a:extLst>
          </p:cNvPr>
          <p:cNvGrpSpPr>
            <a:grpSpLocks noChangeAspect="1"/>
          </p:cNvGrpSpPr>
          <p:nvPr/>
        </p:nvGrpSpPr>
        <p:grpSpPr bwMode="auto">
          <a:xfrm>
            <a:off x="2696150" y="4697667"/>
            <a:ext cx="453538" cy="861234"/>
            <a:chOff x="4282" y="2219"/>
            <a:chExt cx="554" cy="1052"/>
          </a:xfrm>
        </p:grpSpPr>
        <p:sp>
          <p:nvSpPr>
            <p:cNvPr id="260" name="Rectangle 5">
              <a:extLst>
                <a:ext uri="{FF2B5EF4-FFF2-40B4-BE49-F238E27FC236}">
                  <a16:creationId xmlns:a16="http://schemas.microsoft.com/office/drawing/2014/main" id="{B8DB9854-39F7-79B6-2AA1-487FC2D38FD6}"/>
                </a:ext>
              </a:extLst>
            </p:cNvPr>
            <p:cNvSpPr>
              <a:spLocks noChangeArrowheads="1"/>
            </p:cNvSpPr>
            <p:nvPr/>
          </p:nvSpPr>
          <p:spPr bwMode="auto">
            <a:xfrm>
              <a:off x="4282" y="2219"/>
              <a:ext cx="554" cy="1052"/>
            </a:xfrm>
            <a:prstGeom prst="rect">
              <a:avLst/>
            </a:prstGeom>
            <a:solidFill>
              <a:schemeClr val="tx1">
                <a:lumMod val="65000"/>
                <a:lumOff val="35000"/>
              </a:schemeClr>
            </a:solidFill>
            <a:ln w="9525">
              <a:noFill/>
              <a:miter lim="800000"/>
              <a:headEnd/>
              <a:tailEnd/>
            </a:ln>
          </p:spPr>
          <p:txBody>
            <a:bodyPr vert="horz" wrap="square" lIns="89642" tIns="44821" rIns="89642" bIns="44821" numCol="1" anchor="t" anchorCtr="0" compatLnSpc="1">
              <a:prstTxWarp prst="textNoShape">
                <a:avLst/>
              </a:prstTxWarp>
            </a:bodyPr>
            <a:lstStyle/>
            <a:p>
              <a:pPr defTabSz="914367"/>
              <a:endParaRPr kumimoji="0" lang="ja-JP" altLang="en-US" sz="1765">
                <a:solidFill>
                  <a:srgbClr val="505050"/>
                </a:solidFill>
                <a:latin typeface="Meiryo" panose="020B0604030504040204" pitchFamily="34" charset="-128"/>
                <a:ea typeface="Meiryo" panose="020B0604030504040204" pitchFamily="34" charset="-128"/>
              </a:endParaRPr>
            </a:p>
          </p:txBody>
        </p:sp>
        <p:sp>
          <p:nvSpPr>
            <p:cNvPr id="261" name="Rectangle 6">
              <a:extLst>
                <a:ext uri="{FF2B5EF4-FFF2-40B4-BE49-F238E27FC236}">
                  <a16:creationId xmlns:a16="http://schemas.microsoft.com/office/drawing/2014/main" id="{F05475EA-FA59-81D3-11FE-C754D589A343}"/>
                </a:ext>
              </a:extLst>
            </p:cNvPr>
            <p:cNvSpPr>
              <a:spLocks noChangeArrowheads="1"/>
            </p:cNvSpPr>
            <p:nvPr/>
          </p:nvSpPr>
          <p:spPr bwMode="auto">
            <a:xfrm>
              <a:off x="4309" y="2246"/>
              <a:ext cx="500" cy="998"/>
            </a:xfrm>
            <a:prstGeom prst="rect">
              <a:avLst/>
            </a:prstGeom>
            <a:solidFill>
              <a:schemeClr val="tx1">
                <a:lumMod val="65000"/>
                <a:lumOff val="35000"/>
              </a:schemeClr>
            </a:solidFill>
            <a:ln w="9525">
              <a:noFill/>
              <a:miter lim="800000"/>
              <a:headEnd/>
              <a:tailEnd/>
            </a:ln>
          </p:spPr>
          <p:txBody>
            <a:bodyPr vert="horz" wrap="square" lIns="89642" tIns="44821" rIns="89642" bIns="44821" numCol="1" anchor="t" anchorCtr="0" compatLnSpc="1">
              <a:prstTxWarp prst="textNoShape">
                <a:avLst/>
              </a:prstTxWarp>
            </a:bodyPr>
            <a:lstStyle/>
            <a:p>
              <a:pPr defTabSz="914367"/>
              <a:endParaRPr kumimoji="0" lang="ja-JP" altLang="en-US" sz="1765" dirty="0">
                <a:solidFill>
                  <a:srgbClr val="505050"/>
                </a:solidFill>
                <a:latin typeface="Meiryo" panose="020B0604030504040204" pitchFamily="34" charset="-128"/>
                <a:ea typeface="Meiryo" panose="020B0604030504040204" pitchFamily="34" charset="-128"/>
              </a:endParaRPr>
            </a:p>
          </p:txBody>
        </p:sp>
        <p:sp>
          <p:nvSpPr>
            <p:cNvPr id="262" name="Rectangle 7">
              <a:extLst>
                <a:ext uri="{FF2B5EF4-FFF2-40B4-BE49-F238E27FC236}">
                  <a16:creationId xmlns:a16="http://schemas.microsoft.com/office/drawing/2014/main" id="{007C5212-6324-13DF-4FB0-56B1AA38245C}"/>
                </a:ext>
              </a:extLst>
            </p:cNvPr>
            <p:cNvSpPr>
              <a:spLocks noChangeArrowheads="1"/>
            </p:cNvSpPr>
            <p:nvPr/>
          </p:nvSpPr>
          <p:spPr bwMode="auto">
            <a:xfrm>
              <a:off x="4336" y="2273"/>
              <a:ext cx="446" cy="162"/>
            </a:xfrm>
            <a:prstGeom prst="rect">
              <a:avLst/>
            </a:prstGeom>
            <a:solidFill>
              <a:srgbClr val="FFFFFF"/>
            </a:solidFill>
            <a:ln w="9525">
              <a:noFill/>
              <a:miter lim="800000"/>
              <a:headEnd/>
              <a:tailEnd/>
            </a:ln>
          </p:spPr>
          <p:txBody>
            <a:bodyPr vert="horz" wrap="square" lIns="89642" tIns="44821" rIns="89642" bIns="44821" numCol="1" anchor="t" anchorCtr="0" compatLnSpc="1">
              <a:prstTxWarp prst="textNoShape">
                <a:avLst/>
              </a:prstTxWarp>
            </a:bodyPr>
            <a:lstStyle/>
            <a:p>
              <a:pPr defTabSz="914367"/>
              <a:endParaRPr kumimoji="0" lang="ja-JP" altLang="en-US" sz="1765">
                <a:solidFill>
                  <a:srgbClr val="505050"/>
                </a:solidFill>
                <a:latin typeface="Meiryo" panose="020B0604030504040204" pitchFamily="34" charset="-128"/>
                <a:ea typeface="Meiryo" panose="020B0604030504040204" pitchFamily="34" charset="-128"/>
              </a:endParaRPr>
            </a:p>
          </p:txBody>
        </p:sp>
        <p:sp>
          <p:nvSpPr>
            <p:cNvPr id="264" name="Rectangle 8">
              <a:extLst>
                <a:ext uri="{FF2B5EF4-FFF2-40B4-BE49-F238E27FC236}">
                  <a16:creationId xmlns:a16="http://schemas.microsoft.com/office/drawing/2014/main" id="{1BC0D8C0-734A-C8FE-9407-E69183CE2410}"/>
                </a:ext>
              </a:extLst>
            </p:cNvPr>
            <p:cNvSpPr>
              <a:spLocks noChangeArrowheads="1"/>
            </p:cNvSpPr>
            <p:nvPr/>
          </p:nvSpPr>
          <p:spPr bwMode="auto">
            <a:xfrm>
              <a:off x="4336" y="2462"/>
              <a:ext cx="446" cy="107"/>
            </a:xfrm>
            <a:prstGeom prst="rect">
              <a:avLst/>
            </a:prstGeom>
            <a:solidFill>
              <a:srgbClr val="FFFFFF"/>
            </a:solidFill>
            <a:ln w="9525">
              <a:noFill/>
              <a:miter lim="800000"/>
              <a:headEnd/>
              <a:tailEnd/>
            </a:ln>
          </p:spPr>
          <p:txBody>
            <a:bodyPr vert="horz" wrap="square" lIns="89642" tIns="44821" rIns="89642" bIns="44821" numCol="1" anchor="t" anchorCtr="0" compatLnSpc="1">
              <a:prstTxWarp prst="textNoShape">
                <a:avLst/>
              </a:prstTxWarp>
            </a:bodyPr>
            <a:lstStyle/>
            <a:p>
              <a:pPr defTabSz="914367"/>
              <a:endParaRPr kumimoji="0" lang="ja-JP" altLang="en-US" sz="1765">
                <a:solidFill>
                  <a:srgbClr val="505050"/>
                </a:solidFill>
                <a:latin typeface="Meiryo" panose="020B0604030504040204" pitchFamily="34" charset="-128"/>
                <a:ea typeface="Meiryo" panose="020B0604030504040204" pitchFamily="34" charset="-128"/>
              </a:endParaRPr>
            </a:p>
          </p:txBody>
        </p:sp>
        <p:sp>
          <p:nvSpPr>
            <p:cNvPr id="265" name="Rectangle 9">
              <a:extLst>
                <a:ext uri="{FF2B5EF4-FFF2-40B4-BE49-F238E27FC236}">
                  <a16:creationId xmlns:a16="http://schemas.microsoft.com/office/drawing/2014/main" id="{C7B9E379-89FD-3115-C0EF-822346ED530A}"/>
                </a:ext>
              </a:extLst>
            </p:cNvPr>
            <p:cNvSpPr>
              <a:spLocks noChangeArrowheads="1"/>
            </p:cNvSpPr>
            <p:nvPr/>
          </p:nvSpPr>
          <p:spPr bwMode="auto">
            <a:xfrm>
              <a:off x="4336" y="2596"/>
              <a:ext cx="446" cy="95"/>
            </a:xfrm>
            <a:prstGeom prst="rect">
              <a:avLst/>
            </a:prstGeom>
            <a:solidFill>
              <a:srgbClr val="FFFFFF"/>
            </a:solidFill>
            <a:ln w="9525">
              <a:noFill/>
              <a:miter lim="800000"/>
              <a:headEnd/>
              <a:tailEnd/>
            </a:ln>
          </p:spPr>
          <p:txBody>
            <a:bodyPr vert="horz" wrap="square" lIns="89642" tIns="44821" rIns="89642" bIns="44821" numCol="1" anchor="t" anchorCtr="0" compatLnSpc="1">
              <a:prstTxWarp prst="textNoShape">
                <a:avLst/>
              </a:prstTxWarp>
            </a:bodyPr>
            <a:lstStyle/>
            <a:p>
              <a:pPr defTabSz="914367"/>
              <a:endParaRPr kumimoji="0" lang="ja-JP" altLang="en-US" sz="1765">
                <a:solidFill>
                  <a:srgbClr val="505050"/>
                </a:solidFill>
                <a:latin typeface="Meiryo" panose="020B0604030504040204" pitchFamily="34" charset="-128"/>
                <a:ea typeface="Meiryo" panose="020B0604030504040204" pitchFamily="34" charset="-128"/>
              </a:endParaRPr>
            </a:p>
          </p:txBody>
        </p:sp>
        <p:sp>
          <p:nvSpPr>
            <p:cNvPr id="267" name="Rectangle 10">
              <a:extLst>
                <a:ext uri="{FF2B5EF4-FFF2-40B4-BE49-F238E27FC236}">
                  <a16:creationId xmlns:a16="http://schemas.microsoft.com/office/drawing/2014/main" id="{C19E4445-3A21-4AFF-D041-5FA4618A5EB3}"/>
                </a:ext>
              </a:extLst>
            </p:cNvPr>
            <p:cNvSpPr>
              <a:spLocks noChangeArrowheads="1"/>
            </p:cNvSpPr>
            <p:nvPr/>
          </p:nvSpPr>
          <p:spPr bwMode="auto">
            <a:xfrm>
              <a:off x="4336" y="2734"/>
              <a:ext cx="446" cy="483"/>
            </a:xfrm>
            <a:prstGeom prst="rect">
              <a:avLst/>
            </a:prstGeom>
            <a:solidFill>
              <a:srgbClr val="FFFFFF"/>
            </a:solidFill>
            <a:ln w="9525">
              <a:noFill/>
              <a:miter lim="800000"/>
              <a:headEnd/>
              <a:tailEnd/>
            </a:ln>
          </p:spPr>
          <p:txBody>
            <a:bodyPr vert="horz" wrap="square" lIns="89642" tIns="44821" rIns="89642" bIns="44821" numCol="1" anchor="t" anchorCtr="0" compatLnSpc="1">
              <a:prstTxWarp prst="textNoShape">
                <a:avLst/>
              </a:prstTxWarp>
            </a:bodyPr>
            <a:lstStyle/>
            <a:p>
              <a:pPr defTabSz="914367"/>
              <a:endParaRPr kumimoji="0" lang="ja-JP" altLang="en-US" sz="1765" dirty="0">
                <a:solidFill>
                  <a:srgbClr val="505050"/>
                </a:solidFill>
                <a:latin typeface="Meiryo" panose="020B0604030504040204" pitchFamily="34" charset="-128"/>
                <a:ea typeface="Meiryo" panose="020B0604030504040204" pitchFamily="34" charset="-128"/>
              </a:endParaRPr>
            </a:p>
          </p:txBody>
        </p:sp>
        <p:sp>
          <p:nvSpPr>
            <p:cNvPr id="268" name="Rectangle 11">
              <a:extLst>
                <a:ext uri="{FF2B5EF4-FFF2-40B4-BE49-F238E27FC236}">
                  <a16:creationId xmlns:a16="http://schemas.microsoft.com/office/drawing/2014/main" id="{9A20E1DB-B6D7-DF2E-7C1E-D9DF09055930}"/>
                </a:ext>
              </a:extLst>
            </p:cNvPr>
            <p:cNvSpPr>
              <a:spLocks noChangeArrowheads="1"/>
            </p:cNvSpPr>
            <p:nvPr/>
          </p:nvSpPr>
          <p:spPr bwMode="auto">
            <a:xfrm>
              <a:off x="4444" y="2340"/>
              <a:ext cx="230" cy="27"/>
            </a:xfrm>
            <a:prstGeom prst="rect">
              <a:avLst/>
            </a:prstGeom>
            <a:solidFill>
              <a:schemeClr val="tx1">
                <a:lumMod val="65000"/>
                <a:lumOff val="35000"/>
              </a:schemeClr>
            </a:solidFill>
            <a:ln w="9525">
              <a:noFill/>
              <a:miter lim="800000"/>
              <a:headEnd/>
              <a:tailEnd/>
            </a:ln>
          </p:spPr>
          <p:txBody>
            <a:bodyPr vert="horz" wrap="square" lIns="89642" tIns="44821" rIns="89642" bIns="44821" numCol="1" anchor="t" anchorCtr="0" compatLnSpc="1">
              <a:prstTxWarp prst="textNoShape">
                <a:avLst/>
              </a:prstTxWarp>
            </a:bodyPr>
            <a:lstStyle/>
            <a:p>
              <a:pPr defTabSz="914367"/>
              <a:endParaRPr kumimoji="0" lang="ja-JP" altLang="en-US" sz="1765">
                <a:solidFill>
                  <a:srgbClr val="505050"/>
                </a:solidFill>
                <a:latin typeface="Meiryo" panose="020B0604030504040204" pitchFamily="34" charset="-128"/>
                <a:ea typeface="Meiryo" panose="020B0604030504040204" pitchFamily="34" charset="-128"/>
              </a:endParaRPr>
            </a:p>
          </p:txBody>
        </p:sp>
      </p:grpSp>
      <p:sp>
        <p:nvSpPr>
          <p:cNvPr id="270" name="Freeform 20">
            <a:extLst>
              <a:ext uri="{FF2B5EF4-FFF2-40B4-BE49-F238E27FC236}">
                <a16:creationId xmlns:a16="http://schemas.microsoft.com/office/drawing/2014/main" id="{FAB8D691-76AF-84F6-5EBA-73DFF46DEE8F}"/>
              </a:ext>
            </a:extLst>
          </p:cNvPr>
          <p:cNvSpPr>
            <a:spLocks noEditPoints="1"/>
          </p:cNvSpPr>
          <p:nvPr/>
        </p:nvSpPr>
        <p:spPr bwMode="black">
          <a:xfrm>
            <a:off x="623403" y="4433016"/>
            <a:ext cx="891118" cy="573287"/>
          </a:xfrm>
          <a:custGeom>
            <a:avLst/>
            <a:gdLst>
              <a:gd name="T0" fmla="*/ 2306 w 2516"/>
              <a:gd name="T1" fmla="*/ 1227 h 1619"/>
              <a:gd name="T2" fmla="*/ 2306 w 2516"/>
              <a:gd name="T3" fmla="*/ 108 h 1619"/>
              <a:gd name="T4" fmla="*/ 2197 w 2516"/>
              <a:gd name="T5" fmla="*/ 0 h 1619"/>
              <a:gd name="T6" fmla="*/ 319 w 2516"/>
              <a:gd name="T7" fmla="*/ 0 h 1619"/>
              <a:gd name="T8" fmla="*/ 211 w 2516"/>
              <a:gd name="T9" fmla="*/ 108 h 1619"/>
              <a:gd name="T10" fmla="*/ 211 w 2516"/>
              <a:gd name="T11" fmla="*/ 1227 h 1619"/>
              <a:gd name="T12" fmla="*/ 0 w 2516"/>
              <a:gd name="T13" fmla="*/ 1484 h 1619"/>
              <a:gd name="T14" fmla="*/ 129 w 2516"/>
              <a:gd name="T15" fmla="*/ 1619 h 1619"/>
              <a:gd name="T16" fmla="*/ 2387 w 2516"/>
              <a:gd name="T17" fmla="*/ 1619 h 1619"/>
              <a:gd name="T18" fmla="*/ 2516 w 2516"/>
              <a:gd name="T19" fmla="*/ 1484 h 1619"/>
              <a:gd name="T20" fmla="*/ 2306 w 2516"/>
              <a:gd name="T21" fmla="*/ 1227 h 1619"/>
              <a:gd name="T22" fmla="*/ 2306 w 2516"/>
              <a:gd name="T23" fmla="*/ 1227 h 1619"/>
              <a:gd name="T24" fmla="*/ 1431 w 2516"/>
              <a:gd name="T25" fmla="*/ 1518 h 1619"/>
              <a:gd name="T26" fmla="*/ 1045 w 2516"/>
              <a:gd name="T27" fmla="*/ 1518 h 1619"/>
              <a:gd name="T28" fmla="*/ 1004 w 2516"/>
              <a:gd name="T29" fmla="*/ 1497 h 1619"/>
              <a:gd name="T30" fmla="*/ 1051 w 2516"/>
              <a:gd name="T31" fmla="*/ 1410 h 1619"/>
              <a:gd name="T32" fmla="*/ 1085 w 2516"/>
              <a:gd name="T33" fmla="*/ 1396 h 1619"/>
              <a:gd name="T34" fmla="*/ 1390 w 2516"/>
              <a:gd name="T35" fmla="*/ 1396 h 1619"/>
              <a:gd name="T36" fmla="*/ 1424 w 2516"/>
              <a:gd name="T37" fmla="*/ 1410 h 1619"/>
              <a:gd name="T38" fmla="*/ 1472 w 2516"/>
              <a:gd name="T39" fmla="*/ 1497 h 1619"/>
              <a:gd name="T40" fmla="*/ 1431 w 2516"/>
              <a:gd name="T41" fmla="*/ 1518 h 1619"/>
              <a:gd name="T42" fmla="*/ 2136 w 2516"/>
              <a:gd name="T43" fmla="*/ 1200 h 1619"/>
              <a:gd name="T44" fmla="*/ 380 w 2516"/>
              <a:gd name="T45" fmla="*/ 1200 h 1619"/>
              <a:gd name="T46" fmla="*/ 380 w 2516"/>
              <a:gd name="T47" fmla="*/ 222 h 1619"/>
              <a:gd name="T48" fmla="*/ 428 w 2516"/>
              <a:gd name="T49" fmla="*/ 169 h 1619"/>
              <a:gd name="T50" fmla="*/ 2089 w 2516"/>
              <a:gd name="T51" fmla="*/ 169 h 1619"/>
              <a:gd name="T52" fmla="*/ 2136 w 2516"/>
              <a:gd name="T53" fmla="*/ 222 h 1619"/>
              <a:gd name="T54" fmla="*/ 2136 w 2516"/>
              <a:gd name="T55" fmla="*/ 1200 h 1619"/>
              <a:gd name="T56" fmla="*/ 2136 w 2516"/>
              <a:gd name="T57" fmla="*/ 1200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16" h="1619">
                <a:moveTo>
                  <a:pt x="2306" y="1227"/>
                </a:moveTo>
                <a:cubicBezTo>
                  <a:pt x="2306" y="108"/>
                  <a:pt x="2306" y="108"/>
                  <a:pt x="2306" y="108"/>
                </a:cubicBezTo>
                <a:cubicBezTo>
                  <a:pt x="2306" y="54"/>
                  <a:pt x="2258" y="0"/>
                  <a:pt x="2197" y="0"/>
                </a:cubicBezTo>
                <a:cubicBezTo>
                  <a:pt x="319" y="0"/>
                  <a:pt x="319" y="0"/>
                  <a:pt x="319" y="0"/>
                </a:cubicBezTo>
                <a:cubicBezTo>
                  <a:pt x="258" y="0"/>
                  <a:pt x="211" y="54"/>
                  <a:pt x="211" y="108"/>
                </a:cubicBezTo>
                <a:cubicBezTo>
                  <a:pt x="211" y="1227"/>
                  <a:pt x="211" y="1227"/>
                  <a:pt x="211" y="1227"/>
                </a:cubicBezTo>
                <a:cubicBezTo>
                  <a:pt x="0" y="1484"/>
                  <a:pt x="0" y="1484"/>
                  <a:pt x="0" y="1484"/>
                </a:cubicBezTo>
                <a:cubicBezTo>
                  <a:pt x="0" y="1558"/>
                  <a:pt x="61" y="1619"/>
                  <a:pt x="129" y="1619"/>
                </a:cubicBezTo>
                <a:cubicBezTo>
                  <a:pt x="2387" y="1619"/>
                  <a:pt x="2387" y="1619"/>
                  <a:pt x="2387" y="1619"/>
                </a:cubicBezTo>
                <a:cubicBezTo>
                  <a:pt x="2455" y="1619"/>
                  <a:pt x="2516" y="1558"/>
                  <a:pt x="2516" y="1484"/>
                </a:cubicBezTo>
                <a:cubicBezTo>
                  <a:pt x="2306" y="1227"/>
                  <a:pt x="2306" y="1227"/>
                  <a:pt x="2306" y="1227"/>
                </a:cubicBezTo>
                <a:cubicBezTo>
                  <a:pt x="2306" y="1227"/>
                  <a:pt x="2306" y="1227"/>
                  <a:pt x="2306" y="1227"/>
                </a:cubicBezTo>
                <a:close/>
                <a:moveTo>
                  <a:pt x="1431" y="1518"/>
                </a:moveTo>
                <a:cubicBezTo>
                  <a:pt x="1045" y="1518"/>
                  <a:pt x="1045" y="1518"/>
                  <a:pt x="1045" y="1518"/>
                </a:cubicBezTo>
                <a:cubicBezTo>
                  <a:pt x="1024" y="1518"/>
                  <a:pt x="1004" y="1504"/>
                  <a:pt x="1004" y="1497"/>
                </a:cubicBezTo>
                <a:cubicBezTo>
                  <a:pt x="1051" y="1410"/>
                  <a:pt x="1051" y="1410"/>
                  <a:pt x="1051" y="1410"/>
                </a:cubicBezTo>
                <a:cubicBezTo>
                  <a:pt x="1051" y="1403"/>
                  <a:pt x="1065" y="1396"/>
                  <a:pt x="1085" y="1396"/>
                </a:cubicBezTo>
                <a:cubicBezTo>
                  <a:pt x="1390" y="1396"/>
                  <a:pt x="1390" y="1396"/>
                  <a:pt x="1390" y="1396"/>
                </a:cubicBezTo>
                <a:cubicBezTo>
                  <a:pt x="1411" y="1396"/>
                  <a:pt x="1424" y="1403"/>
                  <a:pt x="1424" y="1410"/>
                </a:cubicBezTo>
                <a:cubicBezTo>
                  <a:pt x="1472" y="1497"/>
                  <a:pt x="1472" y="1497"/>
                  <a:pt x="1472" y="1497"/>
                </a:cubicBezTo>
                <a:cubicBezTo>
                  <a:pt x="1472" y="1504"/>
                  <a:pt x="1451" y="1518"/>
                  <a:pt x="1431" y="1518"/>
                </a:cubicBezTo>
                <a:close/>
                <a:moveTo>
                  <a:pt x="2136" y="1200"/>
                </a:moveTo>
                <a:cubicBezTo>
                  <a:pt x="380" y="1200"/>
                  <a:pt x="380" y="1200"/>
                  <a:pt x="380" y="1200"/>
                </a:cubicBezTo>
                <a:cubicBezTo>
                  <a:pt x="380" y="222"/>
                  <a:pt x="380" y="222"/>
                  <a:pt x="380" y="222"/>
                </a:cubicBezTo>
                <a:cubicBezTo>
                  <a:pt x="380" y="189"/>
                  <a:pt x="400" y="169"/>
                  <a:pt x="428" y="169"/>
                </a:cubicBezTo>
                <a:cubicBezTo>
                  <a:pt x="2089" y="169"/>
                  <a:pt x="2089" y="169"/>
                  <a:pt x="2089" y="169"/>
                </a:cubicBezTo>
                <a:cubicBezTo>
                  <a:pt x="2116" y="169"/>
                  <a:pt x="2136" y="189"/>
                  <a:pt x="2136" y="222"/>
                </a:cubicBezTo>
                <a:cubicBezTo>
                  <a:pt x="2136" y="1200"/>
                  <a:pt x="2136" y="1200"/>
                  <a:pt x="2136" y="1200"/>
                </a:cubicBezTo>
                <a:cubicBezTo>
                  <a:pt x="2136" y="1200"/>
                  <a:pt x="2136" y="1200"/>
                  <a:pt x="2136" y="1200"/>
                </a:cubicBezTo>
                <a:close/>
              </a:path>
            </a:pathLst>
          </a:custGeom>
          <a:solidFill>
            <a:schemeClr val="tx1">
              <a:lumMod val="65000"/>
              <a:lumOff val="35000"/>
            </a:schemeClr>
          </a:solidFill>
          <a:ln w="10795" cap="flat" cmpd="sng" algn="ctr">
            <a:noFill/>
            <a:prstDash val="solid"/>
            <a:headEnd type="none" w="med" len="med"/>
            <a:tailEnd type="none" w="med" len="med"/>
          </a:ln>
          <a:effectLst/>
        </p:spPr>
        <p:txBody>
          <a:bodyPr vert="horz" wrap="square" lIns="89639" tIns="44819" rIns="89639" bIns="44819" numCol="1" rtlCol="0" anchor="ctr" anchorCtr="0" compatLnSpc="1">
            <a:prstTxWarp prst="textNoShape">
              <a:avLst/>
            </a:prstTxWarp>
          </a:bodyPr>
          <a:lstStyle/>
          <a:p>
            <a:pPr defTabSz="726147">
              <a:defRPr/>
            </a:pPr>
            <a:endParaRPr kumimoji="0" lang="en-US" sz="1765" kern="0" spc="-120" dirty="0">
              <a:solidFill>
                <a:srgbClr val="292929">
                  <a:lumMod val="50000"/>
                </a:srgbClr>
              </a:solidFill>
              <a:latin typeface="Meiryo" panose="020B0604030504040204" pitchFamily="34" charset="-128"/>
              <a:ea typeface="Meiryo" panose="020B0604030504040204" pitchFamily="34" charset="-128"/>
            </a:endParaRPr>
          </a:p>
        </p:txBody>
      </p:sp>
      <p:sp>
        <p:nvSpPr>
          <p:cNvPr id="271" name="Freeform 20">
            <a:extLst>
              <a:ext uri="{FF2B5EF4-FFF2-40B4-BE49-F238E27FC236}">
                <a16:creationId xmlns:a16="http://schemas.microsoft.com/office/drawing/2014/main" id="{9752569F-4470-4E13-FB96-21F033AC652C}"/>
              </a:ext>
            </a:extLst>
          </p:cNvPr>
          <p:cNvSpPr>
            <a:spLocks noEditPoints="1"/>
          </p:cNvSpPr>
          <p:nvPr/>
        </p:nvSpPr>
        <p:spPr bwMode="black">
          <a:xfrm>
            <a:off x="1080004" y="5600230"/>
            <a:ext cx="622442" cy="426055"/>
          </a:xfrm>
          <a:custGeom>
            <a:avLst/>
            <a:gdLst>
              <a:gd name="T0" fmla="*/ 2306 w 2516"/>
              <a:gd name="T1" fmla="*/ 1227 h 1619"/>
              <a:gd name="T2" fmla="*/ 2306 w 2516"/>
              <a:gd name="T3" fmla="*/ 108 h 1619"/>
              <a:gd name="T4" fmla="*/ 2197 w 2516"/>
              <a:gd name="T5" fmla="*/ 0 h 1619"/>
              <a:gd name="T6" fmla="*/ 319 w 2516"/>
              <a:gd name="T7" fmla="*/ 0 h 1619"/>
              <a:gd name="T8" fmla="*/ 211 w 2516"/>
              <a:gd name="T9" fmla="*/ 108 h 1619"/>
              <a:gd name="T10" fmla="*/ 211 w 2516"/>
              <a:gd name="T11" fmla="*/ 1227 h 1619"/>
              <a:gd name="T12" fmla="*/ 0 w 2516"/>
              <a:gd name="T13" fmla="*/ 1484 h 1619"/>
              <a:gd name="T14" fmla="*/ 129 w 2516"/>
              <a:gd name="T15" fmla="*/ 1619 h 1619"/>
              <a:gd name="T16" fmla="*/ 2387 w 2516"/>
              <a:gd name="T17" fmla="*/ 1619 h 1619"/>
              <a:gd name="T18" fmla="*/ 2516 w 2516"/>
              <a:gd name="T19" fmla="*/ 1484 h 1619"/>
              <a:gd name="T20" fmla="*/ 2306 w 2516"/>
              <a:gd name="T21" fmla="*/ 1227 h 1619"/>
              <a:gd name="T22" fmla="*/ 2306 w 2516"/>
              <a:gd name="T23" fmla="*/ 1227 h 1619"/>
              <a:gd name="T24" fmla="*/ 1431 w 2516"/>
              <a:gd name="T25" fmla="*/ 1518 h 1619"/>
              <a:gd name="T26" fmla="*/ 1045 w 2516"/>
              <a:gd name="T27" fmla="*/ 1518 h 1619"/>
              <a:gd name="T28" fmla="*/ 1004 w 2516"/>
              <a:gd name="T29" fmla="*/ 1497 h 1619"/>
              <a:gd name="T30" fmla="*/ 1051 w 2516"/>
              <a:gd name="T31" fmla="*/ 1410 h 1619"/>
              <a:gd name="T32" fmla="*/ 1085 w 2516"/>
              <a:gd name="T33" fmla="*/ 1396 h 1619"/>
              <a:gd name="T34" fmla="*/ 1390 w 2516"/>
              <a:gd name="T35" fmla="*/ 1396 h 1619"/>
              <a:gd name="T36" fmla="*/ 1424 w 2516"/>
              <a:gd name="T37" fmla="*/ 1410 h 1619"/>
              <a:gd name="T38" fmla="*/ 1472 w 2516"/>
              <a:gd name="T39" fmla="*/ 1497 h 1619"/>
              <a:gd name="T40" fmla="*/ 1431 w 2516"/>
              <a:gd name="T41" fmla="*/ 1518 h 1619"/>
              <a:gd name="T42" fmla="*/ 2136 w 2516"/>
              <a:gd name="T43" fmla="*/ 1200 h 1619"/>
              <a:gd name="T44" fmla="*/ 380 w 2516"/>
              <a:gd name="T45" fmla="*/ 1200 h 1619"/>
              <a:gd name="T46" fmla="*/ 380 w 2516"/>
              <a:gd name="T47" fmla="*/ 222 h 1619"/>
              <a:gd name="T48" fmla="*/ 428 w 2516"/>
              <a:gd name="T49" fmla="*/ 169 h 1619"/>
              <a:gd name="T50" fmla="*/ 2089 w 2516"/>
              <a:gd name="T51" fmla="*/ 169 h 1619"/>
              <a:gd name="T52" fmla="*/ 2136 w 2516"/>
              <a:gd name="T53" fmla="*/ 222 h 1619"/>
              <a:gd name="T54" fmla="*/ 2136 w 2516"/>
              <a:gd name="T55" fmla="*/ 1200 h 1619"/>
              <a:gd name="T56" fmla="*/ 2136 w 2516"/>
              <a:gd name="T57" fmla="*/ 1200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16" h="1619">
                <a:moveTo>
                  <a:pt x="2306" y="1227"/>
                </a:moveTo>
                <a:cubicBezTo>
                  <a:pt x="2306" y="108"/>
                  <a:pt x="2306" y="108"/>
                  <a:pt x="2306" y="108"/>
                </a:cubicBezTo>
                <a:cubicBezTo>
                  <a:pt x="2306" y="54"/>
                  <a:pt x="2258" y="0"/>
                  <a:pt x="2197" y="0"/>
                </a:cubicBezTo>
                <a:cubicBezTo>
                  <a:pt x="319" y="0"/>
                  <a:pt x="319" y="0"/>
                  <a:pt x="319" y="0"/>
                </a:cubicBezTo>
                <a:cubicBezTo>
                  <a:pt x="258" y="0"/>
                  <a:pt x="211" y="54"/>
                  <a:pt x="211" y="108"/>
                </a:cubicBezTo>
                <a:cubicBezTo>
                  <a:pt x="211" y="1227"/>
                  <a:pt x="211" y="1227"/>
                  <a:pt x="211" y="1227"/>
                </a:cubicBezTo>
                <a:cubicBezTo>
                  <a:pt x="0" y="1484"/>
                  <a:pt x="0" y="1484"/>
                  <a:pt x="0" y="1484"/>
                </a:cubicBezTo>
                <a:cubicBezTo>
                  <a:pt x="0" y="1558"/>
                  <a:pt x="61" y="1619"/>
                  <a:pt x="129" y="1619"/>
                </a:cubicBezTo>
                <a:cubicBezTo>
                  <a:pt x="2387" y="1619"/>
                  <a:pt x="2387" y="1619"/>
                  <a:pt x="2387" y="1619"/>
                </a:cubicBezTo>
                <a:cubicBezTo>
                  <a:pt x="2455" y="1619"/>
                  <a:pt x="2516" y="1558"/>
                  <a:pt x="2516" y="1484"/>
                </a:cubicBezTo>
                <a:cubicBezTo>
                  <a:pt x="2306" y="1227"/>
                  <a:pt x="2306" y="1227"/>
                  <a:pt x="2306" y="1227"/>
                </a:cubicBezTo>
                <a:cubicBezTo>
                  <a:pt x="2306" y="1227"/>
                  <a:pt x="2306" y="1227"/>
                  <a:pt x="2306" y="1227"/>
                </a:cubicBezTo>
                <a:close/>
                <a:moveTo>
                  <a:pt x="1431" y="1518"/>
                </a:moveTo>
                <a:cubicBezTo>
                  <a:pt x="1045" y="1518"/>
                  <a:pt x="1045" y="1518"/>
                  <a:pt x="1045" y="1518"/>
                </a:cubicBezTo>
                <a:cubicBezTo>
                  <a:pt x="1024" y="1518"/>
                  <a:pt x="1004" y="1504"/>
                  <a:pt x="1004" y="1497"/>
                </a:cubicBezTo>
                <a:cubicBezTo>
                  <a:pt x="1051" y="1410"/>
                  <a:pt x="1051" y="1410"/>
                  <a:pt x="1051" y="1410"/>
                </a:cubicBezTo>
                <a:cubicBezTo>
                  <a:pt x="1051" y="1403"/>
                  <a:pt x="1065" y="1396"/>
                  <a:pt x="1085" y="1396"/>
                </a:cubicBezTo>
                <a:cubicBezTo>
                  <a:pt x="1390" y="1396"/>
                  <a:pt x="1390" y="1396"/>
                  <a:pt x="1390" y="1396"/>
                </a:cubicBezTo>
                <a:cubicBezTo>
                  <a:pt x="1411" y="1396"/>
                  <a:pt x="1424" y="1403"/>
                  <a:pt x="1424" y="1410"/>
                </a:cubicBezTo>
                <a:cubicBezTo>
                  <a:pt x="1472" y="1497"/>
                  <a:pt x="1472" y="1497"/>
                  <a:pt x="1472" y="1497"/>
                </a:cubicBezTo>
                <a:cubicBezTo>
                  <a:pt x="1472" y="1504"/>
                  <a:pt x="1451" y="1518"/>
                  <a:pt x="1431" y="1518"/>
                </a:cubicBezTo>
                <a:close/>
                <a:moveTo>
                  <a:pt x="2136" y="1200"/>
                </a:moveTo>
                <a:cubicBezTo>
                  <a:pt x="380" y="1200"/>
                  <a:pt x="380" y="1200"/>
                  <a:pt x="380" y="1200"/>
                </a:cubicBezTo>
                <a:cubicBezTo>
                  <a:pt x="380" y="222"/>
                  <a:pt x="380" y="222"/>
                  <a:pt x="380" y="222"/>
                </a:cubicBezTo>
                <a:cubicBezTo>
                  <a:pt x="380" y="189"/>
                  <a:pt x="400" y="169"/>
                  <a:pt x="428" y="169"/>
                </a:cubicBezTo>
                <a:cubicBezTo>
                  <a:pt x="2089" y="169"/>
                  <a:pt x="2089" y="169"/>
                  <a:pt x="2089" y="169"/>
                </a:cubicBezTo>
                <a:cubicBezTo>
                  <a:pt x="2116" y="169"/>
                  <a:pt x="2136" y="189"/>
                  <a:pt x="2136" y="222"/>
                </a:cubicBezTo>
                <a:cubicBezTo>
                  <a:pt x="2136" y="1200"/>
                  <a:pt x="2136" y="1200"/>
                  <a:pt x="2136" y="1200"/>
                </a:cubicBezTo>
                <a:cubicBezTo>
                  <a:pt x="2136" y="1200"/>
                  <a:pt x="2136" y="1200"/>
                  <a:pt x="2136" y="1200"/>
                </a:cubicBezTo>
                <a:close/>
              </a:path>
            </a:pathLst>
          </a:custGeom>
          <a:solidFill>
            <a:schemeClr val="tx1">
              <a:lumMod val="65000"/>
              <a:lumOff val="35000"/>
            </a:schemeClr>
          </a:solidFill>
          <a:ln w="10795" cap="flat" cmpd="sng" algn="ctr">
            <a:noFill/>
            <a:prstDash val="solid"/>
            <a:headEnd type="none" w="med" len="med"/>
            <a:tailEnd type="none" w="med" len="med"/>
          </a:ln>
          <a:effectLst/>
        </p:spPr>
        <p:txBody>
          <a:bodyPr vert="horz" wrap="square" lIns="89639" tIns="44819" rIns="89639" bIns="44819" numCol="1" rtlCol="0" anchor="ctr" anchorCtr="0" compatLnSpc="1">
            <a:prstTxWarp prst="textNoShape">
              <a:avLst/>
            </a:prstTxWarp>
          </a:bodyPr>
          <a:lstStyle/>
          <a:p>
            <a:pPr defTabSz="726147">
              <a:defRPr/>
            </a:pPr>
            <a:endParaRPr kumimoji="0" lang="en-US" sz="1765" kern="0" spc="-120" dirty="0">
              <a:solidFill>
                <a:srgbClr val="292929">
                  <a:lumMod val="50000"/>
                </a:srgbClr>
              </a:solidFill>
              <a:latin typeface="Meiryo" panose="020B0604030504040204" pitchFamily="34" charset="-128"/>
              <a:ea typeface="Meiryo" panose="020B0604030504040204" pitchFamily="34" charset="-128"/>
            </a:endParaRPr>
          </a:p>
        </p:txBody>
      </p:sp>
      <p:cxnSp>
        <p:nvCxnSpPr>
          <p:cNvPr id="276" name="Straight Arrow Connector 480">
            <a:extLst>
              <a:ext uri="{FF2B5EF4-FFF2-40B4-BE49-F238E27FC236}">
                <a16:creationId xmlns:a16="http://schemas.microsoft.com/office/drawing/2014/main" id="{F4904AE1-A437-D54D-AC4E-A33D6EA8C868}"/>
              </a:ext>
            </a:extLst>
          </p:cNvPr>
          <p:cNvCxnSpPr>
            <a:cxnSpLocks/>
            <a:endCxn id="260" idx="1"/>
          </p:cNvCxnSpPr>
          <p:nvPr/>
        </p:nvCxnSpPr>
        <p:spPr>
          <a:xfrm>
            <a:off x="1475837" y="4717691"/>
            <a:ext cx="1220313" cy="410593"/>
          </a:xfrm>
          <a:prstGeom prst="straightConnector1">
            <a:avLst/>
          </a:prstGeom>
          <a:ln w="9525" cap="flat" cmpd="sng" algn="ctr">
            <a:solidFill>
              <a:srgbClr val="FF0000"/>
            </a:solidFill>
            <a:prstDash val="dash"/>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277" name="Straight Arrow Connector 480">
            <a:extLst>
              <a:ext uri="{FF2B5EF4-FFF2-40B4-BE49-F238E27FC236}">
                <a16:creationId xmlns:a16="http://schemas.microsoft.com/office/drawing/2014/main" id="{45E3A7E4-3C56-D934-0C6A-24C7774A5702}"/>
              </a:ext>
            </a:extLst>
          </p:cNvPr>
          <p:cNvCxnSpPr>
            <a:cxnSpLocks/>
            <a:stCxn id="271" idx="25"/>
            <a:endCxn id="261" idx="1"/>
          </p:cNvCxnSpPr>
          <p:nvPr/>
        </p:nvCxnSpPr>
        <p:spPr>
          <a:xfrm flipV="1">
            <a:off x="1596809" y="5128284"/>
            <a:ext cx="1121445" cy="516420"/>
          </a:xfrm>
          <a:prstGeom prst="straightConnector1">
            <a:avLst/>
          </a:prstGeom>
          <a:ln w="9525" cap="flat" cmpd="sng" algn="ctr">
            <a:solidFill>
              <a:srgbClr val="FF0000"/>
            </a:solidFill>
            <a:prstDash val="dash"/>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278" name="Straight Arrow Connector 480">
            <a:extLst>
              <a:ext uri="{FF2B5EF4-FFF2-40B4-BE49-F238E27FC236}">
                <a16:creationId xmlns:a16="http://schemas.microsoft.com/office/drawing/2014/main" id="{C48CDC0E-4FF0-7C43-9F8F-024D2AD42BA7}"/>
              </a:ext>
            </a:extLst>
          </p:cNvPr>
          <p:cNvCxnSpPr>
            <a:cxnSpLocks/>
            <a:stCxn id="204" idx="25"/>
            <a:endCxn id="246" idx="2"/>
          </p:cNvCxnSpPr>
          <p:nvPr/>
        </p:nvCxnSpPr>
        <p:spPr>
          <a:xfrm flipV="1">
            <a:off x="2707716" y="5307250"/>
            <a:ext cx="1088616" cy="606368"/>
          </a:xfrm>
          <a:prstGeom prst="straightConnector1">
            <a:avLst/>
          </a:prstGeom>
          <a:ln w="9525" cap="flat" cmpd="sng" algn="ctr">
            <a:solidFill>
              <a:srgbClr val="FF0000"/>
            </a:solidFill>
            <a:prstDash val="dash"/>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279" name="Straight Arrow Connector 480">
            <a:extLst>
              <a:ext uri="{FF2B5EF4-FFF2-40B4-BE49-F238E27FC236}">
                <a16:creationId xmlns:a16="http://schemas.microsoft.com/office/drawing/2014/main" id="{51E3E033-FA33-85C2-36C4-C2683CEEC4DC}"/>
              </a:ext>
            </a:extLst>
          </p:cNvPr>
          <p:cNvCxnSpPr>
            <a:cxnSpLocks/>
            <a:stCxn id="246" idx="1"/>
            <a:endCxn id="260" idx="3"/>
          </p:cNvCxnSpPr>
          <p:nvPr/>
        </p:nvCxnSpPr>
        <p:spPr>
          <a:xfrm flipH="1">
            <a:off x="3149688" y="4997733"/>
            <a:ext cx="491576" cy="130551"/>
          </a:xfrm>
          <a:prstGeom prst="straightConnector1">
            <a:avLst/>
          </a:prstGeom>
          <a:ln w="9525" cap="flat" cmpd="sng" algn="ctr">
            <a:solidFill>
              <a:srgbClr val="FF0000"/>
            </a:solidFill>
            <a:prstDash val="dash"/>
            <a:round/>
            <a:headEnd type="none" w="med" len="med"/>
            <a:tailEnd type="arrow" w="med" len="med"/>
          </a:ln>
        </p:spPr>
        <p:style>
          <a:lnRef idx="0">
            <a:scrgbClr r="0" g="0" b="0"/>
          </a:lnRef>
          <a:fillRef idx="0">
            <a:scrgbClr r="0" g="0" b="0"/>
          </a:fillRef>
          <a:effectRef idx="0">
            <a:scrgbClr r="0" g="0" b="0"/>
          </a:effectRef>
          <a:fontRef idx="minor">
            <a:schemeClr val="tx1"/>
          </a:fontRef>
        </p:style>
      </p:cxnSp>
      <p:sp>
        <p:nvSpPr>
          <p:cNvPr id="280" name="Freeform 5">
            <a:extLst>
              <a:ext uri="{FF2B5EF4-FFF2-40B4-BE49-F238E27FC236}">
                <a16:creationId xmlns:a16="http://schemas.microsoft.com/office/drawing/2014/main" id="{203A6B03-09A9-655F-EDF2-359577E14778}"/>
              </a:ext>
            </a:extLst>
          </p:cNvPr>
          <p:cNvSpPr>
            <a:spLocks/>
          </p:cNvSpPr>
          <p:nvPr/>
        </p:nvSpPr>
        <p:spPr bwMode="auto">
          <a:xfrm>
            <a:off x="2365208" y="1423913"/>
            <a:ext cx="1182744" cy="616746"/>
          </a:xfrm>
          <a:custGeom>
            <a:avLst/>
            <a:gdLst>
              <a:gd name="T0" fmla="*/ 74 w 188"/>
              <a:gd name="T1" fmla="*/ 97 h 97"/>
              <a:gd name="T2" fmla="*/ 149 w 188"/>
              <a:gd name="T3" fmla="*/ 97 h 97"/>
              <a:gd name="T4" fmla="*/ 152 w 188"/>
              <a:gd name="T5" fmla="*/ 97 h 97"/>
              <a:gd name="T6" fmla="*/ 188 w 188"/>
              <a:gd name="T7" fmla="*/ 62 h 97"/>
              <a:gd name="T8" fmla="*/ 152 w 188"/>
              <a:gd name="T9" fmla="*/ 26 h 97"/>
              <a:gd name="T10" fmla="*/ 127 w 188"/>
              <a:gd name="T11" fmla="*/ 36 h 97"/>
              <a:gd name="T12" fmla="*/ 126 w 188"/>
              <a:gd name="T13" fmla="*/ 37 h 97"/>
              <a:gd name="T14" fmla="*/ 124 w 188"/>
              <a:gd name="T15" fmla="*/ 30 h 97"/>
              <a:gd name="T16" fmla="*/ 79 w 188"/>
              <a:gd name="T17" fmla="*/ 0 h 97"/>
              <a:gd name="T18" fmla="*/ 79 w 188"/>
              <a:gd name="T19" fmla="*/ 0 h 97"/>
              <a:gd name="T20" fmla="*/ 32 w 188"/>
              <a:gd name="T21" fmla="*/ 39 h 97"/>
              <a:gd name="T22" fmla="*/ 31 w 188"/>
              <a:gd name="T23" fmla="*/ 46 h 97"/>
              <a:gd name="T24" fmla="*/ 26 w 188"/>
              <a:gd name="T25" fmla="*/ 45 h 97"/>
              <a:gd name="T26" fmla="*/ 0 w 188"/>
              <a:gd name="T27" fmla="*/ 71 h 97"/>
              <a:gd name="T28" fmla="*/ 21 w 188"/>
              <a:gd name="T29" fmla="*/ 97 h 97"/>
              <a:gd name="T30" fmla="*/ 26 w 188"/>
              <a:gd name="T31" fmla="*/ 97 h 97"/>
              <a:gd name="T32" fmla="*/ 26 w 188"/>
              <a:gd name="T33" fmla="*/ 97 h 97"/>
              <a:gd name="T34" fmla="*/ 76 w 188"/>
              <a:gd name="T35"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8" h="97">
                <a:moveTo>
                  <a:pt x="74" y="97"/>
                </a:moveTo>
                <a:cubicBezTo>
                  <a:pt x="149" y="97"/>
                  <a:pt x="149" y="97"/>
                  <a:pt x="149" y="97"/>
                </a:cubicBezTo>
                <a:cubicBezTo>
                  <a:pt x="152" y="97"/>
                  <a:pt x="152" y="97"/>
                  <a:pt x="152" y="97"/>
                </a:cubicBezTo>
                <a:cubicBezTo>
                  <a:pt x="172" y="97"/>
                  <a:pt x="188" y="81"/>
                  <a:pt x="188" y="62"/>
                </a:cubicBezTo>
                <a:cubicBezTo>
                  <a:pt x="188" y="42"/>
                  <a:pt x="172" y="26"/>
                  <a:pt x="152" y="26"/>
                </a:cubicBezTo>
                <a:cubicBezTo>
                  <a:pt x="142" y="26"/>
                  <a:pt x="133" y="30"/>
                  <a:pt x="127" y="36"/>
                </a:cubicBezTo>
                <a:cubicBezTo>
                  <a:pt x="126" y="37"/>
                  <a:pt x="126" y="37"/>
                  <a:pt x="126" y="37"/>
                </a:cubicBezTo>
                <a:cubicBezTo>
                  <a:pt x="124" y="30"/>
                  <a:pt x="124" y="30"/>
                  <a:pt x="124" y="30"/>
                </a:cubicBezTo>
                <a:cubicBezTo>
                  <a:pt x="117" y="13"/>
                  <a:pt x="99" y="0"/>
                  <a:pt x="79" y="0"/>
                </a:cubicBezTo>
                <a:cubicBezTo>
                  <a:pt x="79" y="0"/>
                  <a:pt x="79" y="0"/>
                  <a:pt x="79" y="0"/>
                </a:cubicBezTo>
                <a:cubicBezTo>
                  <a:pt x="56" y="0"/>
                  <a:pt x="36" y="17"/>
                  <a:pt x="32" y="39"/>
                </a:cubicBezTo>
                <a:cubicBezTo>
                  <a:pt x="31" y="46"/>
                  <a:pt x="31" y="46"/>
                  <a:pt x="31" y="46"/>
                </a:cubicBezTo>
                <a:cubicBezTo>
                  <a:pt x="26" y="45"/>
                  <a:pt x="26" y="45"/>
                  <a:pt x="26" y="45"/>
                </a:cubicBezTo>
                <a:cubicBezTo>
                  <a:pt x="12" y="45"/>
                  <a:pt x="0" y="57"/>
                  <a:pt x="0" y="71"/>
                </a:cubicBezTo>
                <a:cubicBezTo>
                  <a:pt x="0" y="84"/>
                  <a:pt x="9" y="94"/>
                  <a:pt x="21" y="97"/>
                </a:cubicBezTo>
                <a:cubicBezTo>
                  <a:pt x="26" y="97"/>
                  <a:pt x="26" y="97"/>
                  <a:pt x="26" y="97"/>
                </a:cubicBezTo>
                <a:cubicBezTo>
                  <a:pt x="26" y="97"/>
                  <a:pt x="26" y="97"/>
                  <a:pt x="26" y="97"/>
                </a:cubicBezTo>
                <a:cubicBezTo>
                  <a:pt x="76" y="97"/>
                  <a:pt x="76" y="97"/>
                  <a:pt x="76" y="97"/>
                </a:cubicBezTo>
              </a:path>
            </a:pathLst>
          </a:custGeom>
          <a:solidFill>
            <a:schemeClr val="bg1">
              <a:lumMod val="95000"/>
            </a:schemeClr>
          </a:solidFill>
          <a:ln w="38100" cap="flat">
            <a:solidFill>
              <a:schemeClr val="bg1">
                <a:lumMod val="75000"/>
              </a:schemeClr>
            </a:solidFill>
            <a:prstDash val="solid"/>
            <a:miter lim="800000"/>
            <a:headEnd/>
            <a:tailEnd/>
          </a:ln>
        </p:spPr>
        <p:txBody>
          <a:bodyPr vert="horz" wrap="square" lIns="89642" tIns="44821" rIns="89642" bIns="44821" numCol="1" anchor="t" anchorCtr="0" compatLnSpc="1">
            <a:prstTxWarp prst="textNoShape">
              <a:avLst/>
            </a:prstTxWarp>
          </a:bodyPr>
          <a:lstStyle/>
          <a:p>
            <a:pPr defTabSz="896386">
              <a:defRPr/>
            </a:pPr>
            <a:endParaRPr kumimoji="0" lang="en-US" sz="1765" kern="0" dirty="0">
              <a:solidFill>
                <a:srgbClr val="505050"/>
              </a:solidFill>
              <a:latin typeface="Meiryo" panose="020B0604030504040204" pitchFamily="34" charset="-128"/>
              <a:ea typeface="Meiryo" panose="020B0604030504040204" pitchFamily="34" charset="-128"/>
            </a:endParaRPr>
          </a:p>
        </p:txBody>
      </p:sp>
      <p:cxnSp>
        <p:nvCxnSpPr>
          <p:cNvPr id="281" name="Straight Arrow Connector 480">
            <a:extLst>
              <a:ext uri="{FF2B5EF4-FFF2-40B4-BE49-F238E27FC236}">
                <a16:creationId xmlns:a16="http://schemas.microsoft.com/office/drawing/2014/main" id="{54D4B833-10CB-404C-E1B0-5FD66062C48A}"/>
              </a:ext>
            </a:extLst>
          </p:cNvPr>
          <p:cNvCxnSpPr>
            <a:cxnSpLocks/>
            <a:stCxn id="270" idx="1"/>
            <a:endCxn id="280" idx="17"/>
          </p:cNvCxnSpPr>
          <p:nvPr/>
        </p:nvCxnSpPr>
        <p:spPr>
          <a:xfrm flipV="1">
            <a:off x="1440143" y="2040659"/>
            <a:ext cx="1403196" cy="2430600"/>
          </a:xfrm>
          <a:prstGeom prst="straightConnector1">
            <a:avLst/>
          </a:prstGeom>
          <a:ln w="9525" cap="flat" cmpd="sng" algn="ctr">
            <a:solidFill>
              <a:srgbClr val="FF0000"/>
            </a:solidFill>
            <a:prstDash val="dash"/>
            <a:round/>
            <a:headEnd type="none" w="med" len="med"/>
            <a:tailEnd type="arrow" w="med" len="med"/>
          </a:ln>
        </p:spPr>
        <p:style>
          <a:lnRef idx="0">
            <a:scrgbClr r="0" g="0" b="0"/>
          </a:lnRef>
          <a:fillRef idx="0">
            <a:scrgbClr r="0" g="0" b="0"/>
          </a:fillRef>
          <a:effectRef idx="0">
            <a:scrgbClr r="0" g="0" b="0"/>
          </a:effectRef>
          <a:fontRef idx="minor">
            <a:schemeClr val="tx1"/>
          </a:fontRef>
        </p:style>
      </p:cxnSp>
      <p:sp>
        <p:nvSpPr>
          <p:cNvPr id="3" name="テキスト ボックス 2">
            <a:extLst>
              <a:ext uri="{FF2B5EF4-FFF2-40B4-BE49-F238E27FC236}">
                <a16:creationId xmlns:a16="http://schemas.microsoft.com/office/drawing/2014/main" id="{3CC1A26B-666E-920B-34A3-1D67FA3438E2}"/>
              </a:ext>
            </a:extLst>
          </p:cNvPr>
          <p:cNvSpPr txBox="1"/>
          <p:nvPr/>
        </p:nvSpPr>
        <p:spPr>
          <a:xfrm>
            <a:off x="1334759" y="950399"/>
            <a:ext cx="1980029" cy="400110"/>
          </a:xfrm>
          <a:prstGeom prst="rect">
            <a:avLst/>
          </a:prstGeom>
          <a:noFill/>
        </p:spPr>
        <p:txBody>
          <a:bodyPr wrap="none" rtlCol="0">
            <a:spAutoFit/>
          </a:bodyPr>
          <a:lstStyle/>
          <a:p>
            <a:pPr algn="ctr"/>
            <a:r>
              <a:rPr kumimoji="1" lang="ja-JP" altLang="en-US" sz="2000" b="1">
                <a:latin typeface="Meiryo" panose="020B0604030504040204" pitchFamily="34" charset="-128"/>
                <a:ea typeface="Meiryo" panose="020B0604030504040204" pitchFamily="34" charset="-128"/>
              </a:rPr>
              <a:t>境界防衛モデル</a:t>
            </a:r>
          </a:p>
        </p:txBody>
      </p:sp>
      <p:pic>
        <p:nvPicPr>
          <p:cNvPr id="105" name="Picture 2" descr="ファイル・フォルダのアイコン素材 1 | 商用可の無料(フリー)のアイコン素材をダウンロードできるサイト『icon rainbow』">
            <a:extLst>
              <a:ext uri="{FF2B5EF4-FFF2-40B4-BE49-F238E27FC236}">
                <a16:creationId xmlns:a16="http://schemas.microsoft.com/office/drawing/2014/main" id="{DCBE103A-8959-CAC1-819A-BB48BFE7C8A8}"/>
              </a:ext>
            </a:extLst>
          </p:cNvP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3225537" y="4434190"/>
            <a:ext cx="374210" cy="374210"/>
          </a:xfrm>
          <a:prstGeom prst="rect">
            <a:avLst/>
          </a:prstGeom>
          <a:noFill/>
          <a:extLst>
            <a:ext uri="{909E8E84-426E-40DD-AFC4-6F175D3DCCD1}">
              <a14:hiddenFill xmlns:a14="http://schemas.microsoft.com/office/drawing/2010/main">
                <a:solidFill>
                  <a:srgbClr val="FFFFFF"/>
                </a:solidFill>
              </a14:hiddenFill>
            </a:ext>
          </a:extLst>
        </p:spPr>
      </p:pic>
      <p:cxnSp>
        <p:nvCxnSpPr>
          <p:cNvPr id="106" name="Straight Arrow Connector 480">
            <a:extLst>
              <a:ext uri="{FF2B5EF4-FFF2-40B4-BE49-F238E27FC236}">
                <a16:creationId xmlns:a16="http://schemas.microsoft.com/office/drawing/2014/main" id="{2B055669-3399-A9D9-CCB7-3E24DEB14F5A}"/>
              </a:ext>
            </a:extLst>
          </p:cNvPr>
          <p:cNvCxnSpPr>
            <a:cxnSpLocks/>
            <a:stCxn id="246" idx="1"/>
            <a:endCxn id="105" idx="2"/>
          </p:cNvCxnSpPr>
          <p:nvPr/>
        </p:nvCxnSpPr>
        <p:spPr>
          <a:xfrm flipH="1" flipV="1">
            <a:off x="3412642" y="4808400"/>
            <a:ext cx="228622" cy="189333"/>
          </a:xfrm>
          <a:prstGeom prst="straightConnector1">
            <a:avLst/>
          </a:prstGeom>
          <a:ln w="9525" cap="flat" cmpd="sng" algn="ctr">
            <a:solidFill>
              <a:srgbClr val="FF0000"/>
            </a:solidFill>
            <a:prstDash val="dash"/>
            <a:round/>
            <a:headEnd type="none" w="med" len="med"/>
            <a:tailEnd type="arrow" w="med" len="med"/>
          </a:ln>
        </p:spPr>
        <p:style>
          <a:lnRef idx="0">
            <a:scrgbClr r="0" g="0" b="0"/>
          </a:lnRef>
          <a:fillRef idx="0">
            <a:scrgbClr r="0" g="0" b="0"/>
          </a:fillRef>
          <a:effectRef idx="0">
            <a:scrgbClr r="0" g="0" b="0"/>
          </a:effectRef>
          <a:fontRef idx="minor">
            <a:schemeClr val="tx1"/>
          </a:fontRef>
        </p:style>
      </p:cxnSp>
      <p:sp>
        <p:nvSpPr>
          <p:cNvPr id="7" name="角丸四角形 6">
            <a:extLst>
              <a:ext uri="{FF2B5EF4-FFF2-40B4-BE49-F238E27FC236}">
                <a16:creationId xmlns:a16="http://schemas.microsoft.com/office/drawing/2014/main" id="{89BF7DC1-F7E6-3CAF-4E42-12B6D4713E86}"/>
              </a:ext>
            </a:extLst>
          </p:cNvPr>
          <p:cNvSpPr/>
          <p:nvPr/>
        </p:nvSpPr>
        <p:spPr>
          <a:xfrm>
            <a:off x="5955874" y="2945799"/>
            <a:ext cx="1932317" cy="519010"/>
          </a:xfrm>
          <a:prstGeom prst="roundRect">
            <a:avLst>
              <a:gd name="adj" fmla="val 50000"/>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4" name="テキスト ボックス 143">
            <a:extLst>
              <a:ext uri="{FF2B5EF4-FFF2-40B4-BE49-F238E27FC236}">
                <a16:creationId xmlns:a16="http://schemas.microsoft.com/office/drawing/2014/main" id="{C1B53646-FE22-0712-15C2-E4E1947A72AF}"/>
              </a:ext>
            </a:extLst>
          </p:cNvPr>
          <p:cNvSpPr txBox="1"/>
          <p:nvPr/>
        </p:nvSpPr>
        <p:spPr>
          <a:xfrm>
            <a:off x="2529573" y="1614401"/>
            <a:ext cx="723275" cy="415498"/>
          </a:xfrm>
          <a:prstGeom prst="rect">
            <a:avLst/>
          </a:prstGeom>
          <a:noFill/>
        </p:spPr>
        <p:txBody>
          <a:bodyPr wrap="none" rtlCol="0">
            <a:spAutoFit/>
          </a:bodyPr>
          <a:lstStyle/>
          <a:p>
            <a:pPr algn="ctr"/>
            <a:r>
              <a:rPr kumimoji="1" lang="ja-JP" altLang="en-US" sz="105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クラウド</a:t>
            </a:r>
            <a:endParaRPr kumimoji="1" lang="en-US" altLang="ja-JP" sz="1050" dirty="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lang="ja-JP" altLang="en-US" sz="105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サービス</a:t>
            </a:r>
            <a:endParaRPr kumimoji="1" lang="en-US" altLang="ja-JP" sz="1050" dirty="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145" name="テキスト ボックス 144">
            <a:extLst>
              <a:ext uri="{FF2B5EF4-FFF2-40B4-BE49-F238E27FC236}">
                <a16:creationId xmlns:a16="http://schemas.microsoft.com/office/drawing/2014/main" id="{0002F909-0FA3-09AC-5841-71E2CFAF5DA4}"/>
              </a:ext>
            </a:extLst>
          </p:cNvPr>
          <p:cNvSpPr txBox="1"/>
          <p:nvPr/>
        </p:nvSpPr>
        <p:spPr>
          <a:xfrm>
            <a:off x="5968949" y="3038334"/>
            <a:ext cx="1932317" cy="369332"/>
          </a:xfrm>
          <a:prstGeom prst="rect">
            <a:avLst/>
          </a:prstGeom>
          <a:noFill/>
        </p:spPr>
        <p:txBody>
          <a:bodyPr wrap="square" rtlCol="0">
            <a:spAutoFit/>
          </a:bodyPr>
          <a:lstStyle/>
          <a:p>
            <a:pPr algn="ctr"/>
            <a:r>
              <a:rPr kumimoji="1" lang="ja-JP" altLang="en-US" b="1">
                <a:solidFill>
                  <a:schemeClr val="bg1"/>
                </a:solidFill>
                <a:latin typeface="Meiryo" panose="020B0604030504040204" pitchFamily="34" charset="-128"/>
                <a:ea typeface="Meiryo" panose="020B0604030504040204" pitchFamily="34" charset="-128"/>
              </a:rPr>
              <a:t>インターネット</a:t>
            </a:r>
          </a:p>
        </p:txBody>
      </p:sp>
      <p:cxnSp>
        <p:nvCxnSpPr>
          <p:cNvPr id="148" name="Straight Arrow Connector 480">
            <a:extLst>
              <a:ext uri="{FF2B5EF4-FFF2-40B4-BE49-F238E27FC236}">
                <a16:creationId xmlns:a16="http://schemas.microsoft.com/office/drawing/2014/main" id="{7621D67F-CC72-5E91-3588-603BEA95A255}"/>
              </a:ext>
            </a:extLst>
          </p:cNvPr>
          <p:cNvCxnSpPr>
            <a:cxnSpLocks/>
            <a:stCxn id="152" idx="2"/>
            <a:endCxn id="261" idx="0"/>
          </p:cNvCxnSpPr>
          <p:nvPr/>
        </p:nvCxnSpPr>
        <p:spPr>
          <a:xfrm>
            <a:off x="2288178" y="3315986"/>
            <a:ext cx="634741" cy="1403785"/>
          </a:xfrm>
          <a:prstGeom prst="straightConnector1">
            <a:avLst/>
          </a:prstGeom>
          <a:ln w="9525" cap="flat" cmpd="sng" algn="ctr">
            <a:solidFill>
              <a:srgbClr val="1F33E8"/>
            </a:solidFill>
            <a:prstDash val="dash"/>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149" name="Straight Arrow Connector 480">
            <a:extLst>
              <a:ext uri="{FF2B5EF4-FFF2-40B4-BE49-F238E27FC236}">
                <a16:creationId xmlns:a16="http://schemas.microsoft.com/office/drawing/2014/main" id="{3E981E5D-D1C1-B90D-5CDB-3F30E6AD754E}"/>
              </a:ext>
            </a:extLst>
          </p:cNvPr>
          <p:cNvCxnSpPr>
            <a:cxnSpLocks/>
          </p:cNvCxnSpPr>
          <p:nvPr/>
        </p:nvCxnSpPr>
        <p:spPr>
          <a:xfrm flipV="1">
            <a:off x="2573078" y="2070083"/>
            <a:ext cx="439645" cy="770223"/>
          </a:xfrm>
          <a:prstGeom prst="straightConnector1">
            <a:avLst/>
          </a:prstGeom>
          <a:ln w="9525" cap="flat" cmpd="sng" algn="ctr">
            <a:solidFill>
              <a:srgbClr val="1F33E8"/>
            </a:solidFill>
            <a:prstDash val="dash"/>
            <a:round/>
            <a:headEnd type="none" w="med" len="med"/>
            <a:tailEnd type="arrow" w="med" len="med"/>
          </a:ln>
        </p:spPr>
        <p:style>
          <a:lnRef idx="0">
            <a:scrgbClr r="0" g="0" b="0"/>
          </a:lnRef>
          <a:fillRef idx="0">
            <a:scrgbClr r="0" g="0" b="0"/>
          </a:fillRef>
          <a:effectRef idx="0">
            <a:scrgbClr r="0" g="0" b="0"/>
          </a:effectRef>
          <a:fontRef idx="minor">
            <a:schemeClr val="tx1"/>
          </a:fontRef>
        </p:style>
      </p:cxnSp>
      <p:sp>
        <p:nvSpPr>
          <p:cNvPr id="85" name="テキスト ボックス 84">
            <a:extLst>
              <a:ext uri="{FF2B5EF4-FFF2-40B4-BE49-F238E27FC236}">
                <a16:creationId xmlns:a16="http://schemas.microsoft.com/office/drawing/2014/main" id="{905432F2-1885-52DB-9180-EAD4E82FC7FF}"/>
              </a:ext>
            </a:extLst>
          </p:cNvPr>
          <p:cNvSpPr txBox="1"/>
          <p:nvPr/>
        </p:nvSpPr>
        <p:spPr>
          <a:xfrm>
            <a:off x="400481" y="3446495"/>
            <a:ext cx="3775393" cy="830997"/>
          </a:xfrm>
          <a:prstGeom prst="rect">
            <a:avLst/>
          </a:prstGeom>
          <a:noFill/>
        </p:spPr>
        <p:txBody>
          <a:bodyPr wrap="none" rtlCol="0">
            <a:spAutoFit/>
          </a:bodyPr>
          <a:lstStyle/>
          <a:p>
            <a:pPr algn="ctr"/>
            <a:r>
              <a:rPr kumimoji="1" lang="ja-JP" altLang="en-US" sz="2000">
                <a:solidFill>
                  <a:srgbClr val="1F33E8"/>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信頼できるネットワーク</a:t>
            </a:r>
            <a:r>
              <a:rPr kumimoji="1" lang="ja-JP" altLang="en-US" sz="1600">
                <a:solidFill>
                  <a:srgbClr val="1F33E8"/>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が</a:t>
            </a:r>
            <a:r>
              <a:rPr kumimoji="1" lang="ja-JP" altLang="en-US" sz="2000" b="1" u="sng">
                <a:solidFill>
                  <a:srgbClr val="1F33E8"/>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ある</a:t>
            </a:r>
            <a:endParaRPr kumimoji="1" lang="en-US" altLang="ja-JP" sz="2000" b="1" u="sng" dirty="0">
              <a:solidFill>
                <a:srgbClr val="1F33E8"/>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lang="ja-JP" altLang="en-US" sz="1400">
                <a:solidFill>
                  <a:srgbClr val="1F33E8"/>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安全な社内ネットワークに</a:t>
            </a:r>
            <a:endParaRPr lang="en-US" altLang="ja-JP" sz="1400" dirty="0">
              <a:solidFill>
                <a:srgbClr val="1F33E8"/>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lang="ja-JP" altLang="en-US" sz="1400">
                <a:solidFill>
                  <a:srgbClr val="1F33E8"/>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入ることを重視する</a:t>
            </a:r>
            <a:endParaRPr lang="en-US" altLang="ja-JP" sz="1400" dirty="0">
              <a:solidFill>
                <a:srgbClr val="1F33E8"/>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32" name="正方形/長方形 31">
            <a:extLst>
              <a:ext uri="{FF2B5EF4-FFF2-40B4-BE49-F238E27FC236}">
                <a16:creationId xmlns:a16="http://schemas.microsoft.com/office/drawing/2014/main" id="{0EFE6A7C-6FF2-AD86-8A1A-A4D9A32C8555}"/>
              </a:ext>
            </a:extLst>
          </p:cNvPr>
          <p:cNvSpPr/>
          <p:nvPr/>
        </p:nvSpPr>
        <p:spPr>
          <a:xfrm>
            <a:off x="1518120" y="2855994"/>
            <a:ext cx="1545407" cy="468867"/>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2" name="テキスト ボックス 151">
            <a:extLst>
              <a:ext uri="{FF2B5EF4-FFF2-40B4-BE49-F238E27FC236}">
                <a16:creationId xmlns:a16="http://schemas.microsoft.com/office/drawing/2014/main" id="{ADB9EE95-BE95-BE3B-5E1B-A77ED50A8BCE}"/>
              </a:ext>
            </a:extLst>
          </p:cNvPr>
          <p:cNvSpPr txBox="1"/>
          <p:nvPr/>
        </p:nvSpPr>
        <p:spPr>
          <a:xfrm>
            <a:off x="1512829" y="2900488"/>
            <a:ext cx="1550698" cy="415498"/>
          </a:xfrm>
          <a:prstGeom prst="rect">
            <a:avLst/>
          </a:prstGeom>
          <a:noFill/>
        </p:spPr>
        <p:txBody>
          <a:bodyPr wrap="square" rtlCol="0">
            <a:spAutoFit/>
          </a:bodyPr>
          <a:lstStyle/>
          <a:p>
            <a:pPr algn="ctr"/>
            <a:r>
              <a:rPr lang="ja-JP" altLang="en-US" sz="1000">
                <a:solidFill>
                  <a:schemeClr val="bg1"/>
                </a:solidFill>
                <a:latin typeface="Meiryo" panose="020B0604030504040204" pitchFamily="34" charset="-128"/>
                <a:ea typeface="Meiryo" panose="020B0604030504040204" pitchFamily="34" charset="-128"/>
              </a:rPr>
              <a:t>ネットワークの出入口</a:t>
            </a:r>
            <a:endParaRPr lang="en-US" altLang="ja-JP" sz="1000" dirty="0">
              <a:solidFill>
                <a:schemeClr val="bg1"/>
              </a:solidFill>
              <a:latin typeface="Meiryo" panose="020B0604030504040204" pitchFamily="34" charset="-128"/>
              <a:ea typeface="Meiryo" panose="020B0604030504040204" pitchFamily="34" charset="-128"/>
            </a:endParaRPr>
          </a:p>
          <a:p>
            <a:pPr algn="ctr"/>
            <a:r>
              <a:rPr kumimoji="1" lang="ja-JP" altLang="en-US" sz="1100" b="1">
                <a:solidFill>
                  <a:schemeClr val="bg1"/>
                </a:solidFill>
                <a:latin typeface="Meiryo" panose="020B0604030504040204" pitchFamily="34" charset="-128"/>
                <a:ea typeface="Meiryo" panose="020B0604030504040204" pitchFamily="34" charset="-128"/>
              </a:rPr>
              <a:t>ファイヤーウォール</a:t>
            </a:r>
            <a:endParaRPr kumimoji="1" lang="en-US" altLang="ja-JP" sz="1100" b="1" dirty="0">
              <a:solidFill>
                <a:schemeClr val="bg1"/>
              </a:solidFill>
              <a:latin typeface="Meiryo" panose="020B0604030504040204" pitchFamily="34" charset="-128"/>
              <a:ea typeface="Meiryo" panose="020B0604030504040204" pitchFamily="34" charset="-128"/>
            </a:endParaRPr>
          </a:p>
        </p:txBody>
      </p:sp>
      <p:sp>
        <p:nvSpPr>
          <p:cNvPr id="283" name="テキスト ボックス 282">
            <a:extLst>
              <a:ext uri="{FF2B5EF4-FFF2-40B4-BE49-F238E27FC236}">
                <a16:creationId xmlns:a16="http://schemas.microsoft.com/office/drawing/2014/main" id="{9168ADE5-5AC2-651B-A695-625BF1C5B7C8}"/>
              </a:ext>
            </a:extLst>
          </p:cNvPr>
          <p:cNvSpPr txBox="1"/>
          <p:nvPr/>
        </p:nvSpPr>
        <p:spPr>
          <a:xfrm>
            <a:off x="299746" y="2093916"/>
            <a:ext cx="2236510" cy="584775"/>
          </a:xfrm>
          <a:prstGeom prst="rect">
            <a:avLst/>
          </a:prstGeom>
          <a:noFill/>
        </p:spPr>
        <p:txBody>
          <a:bodyPr wrap="none" rtlCol="0">
            <a:spAutoFit/>
          </a:bodyPr>
          <a:lstStyle/>
          <a:p>
            <a:r>
              <a:rPr kumimoji="1" lang="ja-JP" altLang="en-US" sz="1600">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ネットワーク境界では</a:t>
            </a:r>
            <a:endParaRPr kumimoji="1" lang="en-US" altLang="ja-JP" sz="1600" dirty="0">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r>
              <a:rPr lang="ja-JP" altLang="en-US" sz="1600">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では守れない</a:t>
            </a:r>
            <a:endParaRPr kumimoji="1" lang="en-US" altLang="ja-JP" sz="1600" dirty="0">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169" name="右矢印 168">
            <a:extLst>
              <a:ext uri="{FF2B5EF4-FFF2-40B4-BE49-F238E27FC236}">
                <a16:creationId xmlns:a16="http://schemas.microsoft.com/office/drawing/2014/main" id="{87493999-5205-9CFB-226E-107B378AAE48}"/>
              </a:ext>
            </a:extLst>
          </p:cNvPr>
          <p:cNvSpPr/>
          <p:nvPr/>
        </p:nvSpPr>
        <p:spPr>
          <a:xfrm rot="2623611">
            <a:off x="1768141" y="2450732"/>
            <a:ext cx="524974" cy="372474"/>
          </a:xfrm>
          <a:prstGeom prst="rightArrow">
            <a:avLst>
              <a:gd name="adj1" fmla="val 52678"/>
              <a:gd name="adj2" fmla="val 50000"/>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8" name="テキスト ボックス 157">
            <a:extLst>
              <a:ext uri="{FF2B5EF4-FFF2-40B4-BE49-F238E27FC236}">
                <a16:creationId xmlns:a16="http://schemas.microsoft.com/office/drawing/2014/main" id="{BC1E09E5-9729-7B5B-7B48-2C11E5C6DBA2}"/>
              </a:ext>
            </a:extLst>
          </p:cNvPr>
          <p:cNvSpPr txBox="1"/>
          <p:nvPr/>
        </p:nvSpPr>
        <p:spPr>
          <a:xfrm>
            <a:off x="316508" y="2745463"/>
            <a:ext cx="800219" cy="276999"/>
          </a:xfrm>
          <a:prstGeom prst="rect">
            <a:avLst/>
          </a:prstGeom>
          <a:noFill/>
        </p:spPr>
        <p:txBody>
          <a:bodyPr wrap="none" rtlCol="0">
            <a:spAutoFit/>
          </a:bodyPr>
          <a:lstStyle/>
          <a:p>
            <a:r>
              <a:rPr kumimoji="1" lang="ja-JP" altLang="en-US" sz="1200">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社外＝悪</a:t>
            </a:r>
            <a:endParaRPr kumimoji="1" lang="en-US" altLang="ja-JP" sz="1200" dirty="0">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159" name="テキスト ボックス 158">
            <a:extLst>
              <a:ext uri="{FF2B5EF4-FFF2-40B4-BE49-F238E27FC236}">
                <a16:creationId xmlns:a16="http://schemas.microsoft.com/office/drawing/2014/main" id="{B7F7E379-6F77-290A-9114-E36F9E8114EE}"/>
              </a:ext>
            </a:extLst>
          </p:cNvPr>
          <p:cNvSpPr txBox="1"/>
          <p:nvPr/>
        </p:nvSpPr>
        <p:spPr>
          <a:xfrm>
            <a:off x="316508" y="3071055"/>
            <a:ext cx="800219" cy="276999"/>
          </a:xfrm>
          <a:prstGeom prst="rect">
            <a:avLst/>
          </a:prstGeom>
          <a:noFill/>
        </p:spPr>
        <p:txBody>
          <a:bodyPr wrap="none" rtlCol="0">
            <a:spAutoFit/>
          </a:bodyPr>
          <a:lstStyle/>
          <a:p>
            <a:r>
              <a:rPr kumimoji="1" lang="ja-JP" altLang="en-US" sz="1200">
                <a:solidFill>
                  <a:srgbClr val="1F33E8"/>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社内＝善</a:t>
            </a:r>
            <a:endParaRPr kumimoji="1" lang="en-US" altLang="ja-JP" sz="1200" dirty="0">
              <a:solidFill>
                <a:srgbClr val="1F33E8"/>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170" name="テキスト ボックス 169">
            <a:extLst>
              <a:ext uri="{FF2B5EF4-FFF2-40B4-BE49-F238E27FC236}">
                <a16:creationId xmlns:a16="http://schemas.microsoft.com/office/drawing/2014/main" id="{375204D7-C46F-FF9D-7E3A-3A9212618487}"/>
              </a:ext>
            </a:extLst>
          </p:cNvPr>
          <p:cNvSpPr txBox="1"/>
          <p:nvPr/>
        </p:nvSpPr>
        <p:spPr>
          <a:xfrm>
            <a:off x="6136975" y="4814899"/>
            <a:ext cx="1531188" cy="415498"/>
          </a:xfrm>
          <a:prstGeom prst="rect">
            <a:avLst/>
          </a:prstGeom>
          <a:noFill/>
        </p:spPr>
        <p:txBody>
          <a:bodyPr wrap="none" rtlCol="0">
            <a:spAutoFit/>
          </a:bodyPr>
          <a:lstStyle/>
          <a:p>
            <a:pPr algn="ctr"/>
            <a:r>
              <a:rPr kumimoji="1" lang="en-US" altLang="ja-JP" sz="1050" b="1" dirty="0">
                <a:solidFill>
                  <a:srgbClr val="1F33E8"/>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ID</a:t>
            </a:r>
            <a:r>
              <a:rPr kumimoji="1" lang="ja-JP" altLang="en-US" sz="1050" b="1">
                <a:solidFill>
                  <a:srgbClr val="1F33E8"/>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とパスワード</a:t>
            </a:r>
            <a:endParaRPr kumimoji="1" lang="en-US" altLang="ja-JP" sz="1050" b="1" dirty="0">
              <a:solidFill>
                <a:srgbClr val="1F33E8"/>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lang="ja-JP" altLang="en-US" sz="1050">
                <a:solidFill>
                  <a:srgbClr val="1F33E8"/>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本人であることを認証</a:t>
            </a:r>
            <a:endParaRPr kumimoji="1" lang="ja-JP" altLang="en-US" sz="1050">
              <a:solidFill>
                <a:srgbClr val="1F33E8"/>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70" name="Freeform 20">
            <a:extLst>
              <a:ext uri="{FF2B5EF4-FFF2-40B4-BE49-F238E27FC236}">
                <a16:creationId xmlns:a16="http://schemas.microsoft.com/office/drawing/2014/main" id="{80C7E119-221D-8D18-9C45-CE882E8D7900}"/>
              </a:ext>
            </a:extLst>
          </p:cNvPr>
          <p:cNvSpPr>
            <a:spLocks noEditPoints="1"/>
          </p:cNvSpPr>
          <p:nvPr/>
        </p:nvSpPr>
        <p:spPr bwMode="black">
          <a:xfrm>
            <a:off x="5769774" y="5256789"/>
            <a:ext cx="677973" cy="560016"/>
          </a:xfrm>
          <a:custGeom>
            <a:avLst/>
            <a:gdLst>
              <a:gd name="T0" fmla="*/ 2306 w 2516"/>
              <a:gd name="T1" fmla="*/ 1227 h 1619"/>
              <a:gd name="T2" fmla="*/ 2306 w 2516"/>
              <a:gd name="T3" fmla="*/ 108 h 1619"/>
              <a:gd name="T4" fmla="*/ 2197 w 2516"/>
              <a:gd name="T5" fmla="*/ 0 h 1619"/>
              <a:gd name="T6" fmla="*/ 319 w 2516"/>
              <a:gd name="T7" fmla="*/ 0 h 1619"/>
              <a:gd name="T8" fmla="*/ 211 w 2516"/>
              <a:gd name="T9" fmla="*/ 108 h 1619"/>
              <a:gd name="T10" fmla="*/ 211 w 2516"/>
              <a:gd name="T11" fmla="*/ 1227 h 1619"/>
              <a:gd name="T12" fmla="*/ 0 w 2516"/>
              <a:gd name="T13" fmla="*/ 1484 h 1619"/>
              <a:gd name="T14" fmla="*/ 129 w 2516"/>
              <a:gd name="T15" fmla="*/ 1619 h 1619"/>
              <a:gd name="T16" fmla="*/ 2387 w 2516"/>
              <a:gd name="T17" fmla="*/ 1619 h 1619"/>
              <a:gd name="T18" fmla="*/ 2516 w 2516"/>
              <a:gd name="T19" fmla="*/ 1484 h 1619"/>
              <a:gd name="T20" fmla="*/ 2306 w 2516"/>
              <a:gd name="T21" fmla="*/ 1227 h 1619"/>
              <a:gd name="T22" fmla="*/ 2306 w 2516"/>
              <a:gd name="T23" fmla="*/ 1227 h 1619"/>
              <a:gd name="T24" fmla="*/ 1431 w 2516"/>
              <a:gd name="T25" fmla="*/ 1518 h 1619"/>
              <a:gd name="T26" fmla="*/ 1045 w 2516"/>
              <a:gd name="T27" fmla="*/ 1518 h 1619"/>
              <a:gd name="T28" fmla="*/ 1004 w 2516"/>
              <a:gd name="T29" fmla="*/ 1497 h 1619"/>
              <a:gd name="T30" fmla="*/ 1051 w 2516"/>
              <a:gd name="T31" fmla="*/ 1410 h 1619"/>
              <a:gd name="T32" fmla="*/ 1085 w 2516"/>
              <a:gd name="T33" fmla="*/ 1396 h 1619"/>
              <a:gd name="T34" fmla="*/ 1390 w 2516"/>
              <a:gd name="T35" fmla="*/ 1396 h 1619"/>
              <a:gd name="T36" fmla="*/ 1424 w 2516"/>
              <a:gd name="T37" fmla="*/ 1410 h 1619"/>
              <a:gd name="T38" fmla="*/ 1472 w 2516"/>
              <a:gd name="T39" fmla="*/ 1497 h 1619"/>
              <a:gd name="T40" fmla="*/ 1431 w 2516"/>
              <a:gd name="T41" fmla="*/ 1518 h 1619"/>
              <a:gd name="T42" fmla="*/ 2136 w 2516"/>
              <a:gd name="T43" fmla="*/ 1200 h 1619"/>
              <a:gd name="T44" fmla="*/ 380 w 2516"/>
              <a:gd name="T45" fmla="*/ 1200 h 1619"/>
              <a:gd name="T46" fmla="*/ 380 w 2516"/>
              <a:gd name="T47" fmla="*/ 222 h 1619"/>
              <a:gd name="T48" fmla="*/ 428 w 2516"/>
              <a:gd name="T49" fmla="*/ 169 h 1619"/>
              <a:gd name="T50" fmla="*/ 2089 w 2516"/>
              <a:gd name="T51" fmla="*/ 169 h 1619"/>
              <a:gd name="T52" fmla="*/ 2136 w 2516"/>
              <a:gd name="T53" fmla="*/ 222 h 1619"/>
              <a:gd name="T54" fmla="*/ 2136 w 2516"/>
              <a:gd name="T55" fmla="*/ 1200 h 1619"/>
              <a:gd name="T56" fmla="*/ 2136 w 2516"/>
              <a:gd name="T57" fmla="*/ 1200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16" h="1619">
                <a:moveTo>
                  <a:pt x="2306" y="1227"/>
                </a:moveTo>
                <a:cubicBezTo>
                  <a:pt x="2306" y="108"/>
                  <a:pt x="2306" y="108"/>
                  <a:pt x="2306" y="108"/>
                </a:cubicBezTo>
                <a:cubicBezTo>
                  <a:pt x="2306" y="54"/>
                  <a:pt x="2258" y="0"/>
                  <a:pt x="2197" y="0"/>
                </a:cubicBezTo>
                <a:cubicBezTo>
                  <a:pt x="319" y="0"/>
                  <a:pt x="319" y="0"/>
                  <a:pt x="319" y="0"/>
                </a:cubicBezTo>
                <a:cubicBezTo>
                  <a:pt x="258" y="0"/>
                  <a:pt x="211" y="54"/>
                  <a:pt x="211" y="108"/>
                </a:cubicBezTo>
                <a:cubicBezTo>
                  <a:pt x="211" y="1227"/>
                  <a:pt x="211" y="1227"/>
                  <a:pt x="211" y="1227"/>
                </a:cubicBezTo>
                <a:cubicBezTo>
                  <a:pt x="0" y="1484"/>
                  <a:pt x="0" y="1484"/>
                  <a:pt x="0" y="1484"/>
                </a:cubicBezTo>
                <a:cubicBezTo>
                  <a:pt x="0" y="1558"/>
                  <a:pt x="61" y="1619"/>
                  <a:pt x="129" y="1619"/>
                </a:cubicBezTo>
                <a:cubicBezTo>
                  <a:pt x="2387" y="1619"/>
                  <a:pt x="2387" y="1619"/>
                  <a:pt x="2387" y="1619"/>
                </a:cubicBezTo>
                <a:cubicBezTo>
                  <a:pt x="2455" y="1619"/>
                  <a:pt x="2516" y="1558"/>
                  <a:pt x="2516" y="1484"/>
                </a:cubicBezTo>
                <a:cubicBezTo>
                  <a:pt x="2306" y="1227"/>
                  <a:pt x="2306" y="1227"/>
                  <a:pt x="2306" y="1227"/>
                </a:cubicBezTo>
                <a:cubicBezTo>
                  <a:pt x="2306" y="1227"/>
                  <a:pt x="2306" y="1227"/>
                  <a:pt x="2306" y="1227"/>
                </a:cubicBezTo>
                <a:close/>
                <a:moveTo>
                  <a:pt x="1431" y="1518"/>
                </a:moveTo>
                <a:cubicBezTo>
                  <a:pt x="1045" y="1518"/>
                  <a:pt x="1045" y="1518"/>
                  <a:pt x="1045" y="1518"/>
                </a:cubicBezTo>
                <a:cubicBezTo>
                  <a:pt x="1024" y="1518"/>
                  <a:pt x="1004" y="1504"/>
                  <a:pt x="1004" y="1497"/>
                </a:cubicBezTo>
                <a:cubicBezTo>
                  <a:pt x="1051" y="1410"/>
                  <a:pt x="1051" y="1410"/>
                  <a:pt x="1051" y="1410"/>
                </a:cubicBezTo>
                <a:cubicBezTo>
                  <a:pt x="1051" y="1403"/>
                  <a:pt x="1065" y="1396"/>
                  <a:pt x="1085" y="1396"/>
                </a:cubicBezTo>
                <a:cubicBezTo>
                  <a:pt x="1390" y="1396"/>
                  <a:pt x="1390" y="1396"/>
                  <a:pt x="1390" y="1396"/>
                </a:cubicBezTo>
                <a:cubicBezTo>
                  <a:pt x="1411" y="1396"/>
                  <a:pt x="1424" y="1403"/>
                  <a:pt x="1424" y="1410"/>
                </a:cubicBezTo>
                <a:cubicBezTo>
                  <a:pt x="1472" y="1497"/>
                  <a:pt x="1472" y="1497"/>
                  <a:pt x="1472" y="1497"/>
                </a:cubicBezTo>
                <a:cubicBezTo>
                  <a:pt x="1472" y="1504"/>
                  <a:pt x="1451" y="1518"/>
                  <a:pt x="1431" y="1518"/>
                </a:cubicBezTo>
                <a:close/>
                <a:moveTo>
                  <a:pt x="2136" y="1200"/>
                </a:moveTo>
                <a:cubicBezTo>
                  <a:pt x="380" y="1200"/>
                  <a:pt x="380" y="1200"/>
                  <a:pt x="380" y="1200"/>
                </a:cubicBezTo>
                <a:cubicBezTo>
                  <a:pt x="380" y="222"/>
                  <a:pt x="380" y="222"/>
                  <a:pt x="380" y="222"/>
                </a:cubicBezTo>
                <a:cubicBezTo>
                  <a:pt x="380" y="189"/>
                  <a:pt x="400" y="169"/>
                  <a:pt x="428" y="169"/>
                </a:cubicBezTo>
                <a:cubicBezTo>
                  <a:pt x="2089" y="169"/>
                  <a:pt x="2089" y="169"/>
                  <a:pt x="2089" y="169"/>
                </a:cubicBezTo>
                <a:cubicBezTo>
                  <a:pt x="2116" y="169"/>
                  <a:pt x="2136" y="189"/>
                  <a:pt x="2136" y="222"/>
                </a:cubicBezTo>
                <a:cubicBezTo>
                  <a:pt x="2136" y="1200"/>
                  <a:pt x="2136" y="1200"/>
                  <a:pt x="2136" y="1200"/>
                </a:cubicBezTo>
                <a:cubicBezTo>
                  <a:pt x="2136" y="1200"/>
                  <a:pt x="2136" y="1200"/>
                  <a:pt x="2136" y="1200"/>
                </a:cubicBezTo>
                <a:close/>
              </a:path>
            </a:pathLst>
          </a:custGeom>
          <a:solidFill>
            <a:schemeClr val="tx1"/>
          </a:solidFill>
          <a:ln w="10795" cap="flat" cmpd="sng" algn="ctr">
            <a:noFill/>
            <a:prstDash val="solid"/>
            <a:headEnd type="none" w="med" len="med"/>
            <a:tailEnd type="none" w="med" len="med"/>
          </a:ln>
          <a:effectLst>
            <a:outerShdw blurRad="50800" dist="38100" dir="2700000" algn="tl" rotWithShape="0">
              <a:prstClr val="black">
                <a:alpha val="40000"/>
              </a:prstClr>
            </a:outerShdw>
          </a:effectLst>
        </p:spPr>
        <p:txBody>
          <a:bodyPr vert="horz" wrap="square" lIns="89639" tIns="44819" rIns="89639" bIns="44819" numCol="1" rtlCol="0" anchor="ctr" anchorCtr="0" compatLnSpc="1">
            <a:prstTxWarp prst="textNoShape">
              <a:avLst/>
            </a:prstTxWarp>
          </a:bodyPr>
          <a:lstStyle/>
          <a:p>
            <a:pPr defTabSz="726147">
              <a:defRPr/>
            </a:pPr>
            <a:endParaRPr kumimoji="0" lang="en-US" sz="1765" kern="0" spc="-120" dirty="0">
              <a:solidFill>
                <a:srgbClr val="292929">
                  <a:lumMod val="50000"/>
                </a:srgbClr>
              </a:solidFill>
              <a:latin typeface="Meiryo" panose="020B0604030504040204" pitchFamily="34" charset="-128"/>
              <a:ea typeface="Meiryo" panose="020B0604030504040204" pitchFamily="34" charset="-128"/>
            </a:endParaRPr>
          </a:p>
        </p:txBody>
      </p:sp>
      <p:grpSp>
        <p:nvGrpSpPr>
          <p:cNvPr id="71" name="図形グループ 34">
            <a:extLst>
              <a:ext uri="{FF2B5EF4-FFF2-40B4-BE49-F238E27FC236}">
                <a16:creationId xmlns:a16="http://schemas.microsoft.com/office/drawing/2014/main" id="{92B27230-173C-5B53-AD85-601248E47EF2}"/>
              </a:ext>
            </a:extLst>
          </p:cNvPr>
          <p:cNvGrpSpPr/>
          <p:nvPr/>
        </p:nvGrpSpPr>
        <p:grpSpPr>
          <a:xfrm>
            <a:off x="6238570" y="5421679"/>
            <a:ext cx="320886" cy="589030"/>
            <a:chOff x="1946324" y="4125162"/>
            <a:chExt cx="969964" cy="2007872"/>
          </a:xfrm>
          <a:effectLst>
            <a:outerShdw blurRad="50800" dist="38100" dir="2700000" algn="tl" rotWithShape="0">
              <a:prstClr val="black">
                <a:alpha val="40000"/>
              </a:prstClr>
            </a:outerShdw>
          </a:effectLst>
        </p:grpSpPr>
        <p:sp>
          <p:nvSpPr>
            <p:cNvPr id="72" name="円/楕円 71">
              <a:extLst>
                <a:ext uri="{FF2B5EF4-FFF2-40B4-BE49-F238E27FC236}">
                  <a16:creationId xmlns:a16="http://schemas.microsoft.com/office/drawing/2014/main" id="{FC99B2A4-8D20-80C8-FC33-9621888FD4AC}"/>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3" name="フローチャート: 論理積ゲート 72">
              <a:extLst>
                <a:ext uri="{FF2B5EF4-FFF2-40B4-BE49-F238E27FC236}">
                  <a16:creationId xmlns:a16="http://schemas.microsoft.com/office/drawing/2014/main" id="{4EE95C55-9B0E-2C62-E784-161A32AD38EF}"/>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74" name="図形グループ 120">
            <a:extLst>
              <a:ext uri="{FF2B5EF4-FFF2-40B4-BE49-F238E27FC236}">
                <a16:creationId xmlns:a16="http://schemas.microsoft.com/office/drawing/2014/main" id="{FC56DD16-4CF7-37F1-5A86-35746D43E640}"/>
              </a:ext>
            </a:extLst>
          </p:cNvPr>
          <p:cNvGrpSpPr/>
          <p:nvPr/>
        </p:nvGrpSpPr>
        <p:grpSpPr>
          <a:xfrm>
            <a:off x="7414248" y="5192606"/>
            <a:ext cx="679541" cy="593816"/>
            <a:chOff x="-62676" y="3965594"/>
            <a:chExt cx="679541" cy="593816"/>
          </a:xfrm>
        </p:grpSpPr>
        <p:sp>
          <p:nvSpPr>
            <p:cNvPr id="75" name="角丸四角形 74">
              <a:extLst>
                <a:ext uri="{FF2B5EF4-FFF2-40B4-BE49-F238E27FC236}">
                  <a16:creationId xmlns:a16="http://schemas.microsoft.com/office/drawing/2014/main" id="{4D9BD94C-A469-8F88-7689-A2C962913128}"/>
                </a:ext>
              </a:extLst>
            </p:cNvPr>
            <p:cNvSpPr/>
            <p:nvPr/>
          </p:nvSpPr>
          <p:spPr>
            <a:xfrm>
              <a:off x="-37276" y="4051300"/>
              <a:ext cx="627392" cy="489060"/>
            </a:xfrm>
            <a:prstGeom prst="roundRect">
              <a:avLst/>
            </a:prstGeom>
            <a:solidFill>
              <a:srgbClr val="FFFF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76" name="図 75">
              <a:extLst>
                <a:ext uri="{FF2B5EF4-FFF2-40B4-BE49-F238E27FC236}">
                  <a16:creationId xmlns:a16="http://schemas.microsoft.com/office/drawing/2014/main" id="{28C7D12B-630C-EA5B-8C8C-0CD9C2662C5D}"/>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62676" y="3965594"/>
              <a:ext cx="679541" cy="593816"/>
            </a:xfrm>
            <a:prstGeom prst="rect">
              <a:avLst/>
            </a:prstGeom>
          </p:spPr>
        </p:pic>
      </p:grpSp>
      <p:grpSp>
        <p:nvGrpSpPr>
          <p:cNvPr id="77" name="図形グループ 123">
            <a:extLst>
              <a:ext uri="{FF2B5EF4-FFF2-40B4-BE49-F238E27FC236}">
                <a16:creationId xmlns:a16="http://schemas.microsoft.com/office/drawing/2014/main" id="{DFC54959-E10F-F597-F4BC-E468851A5EC8}"/>
              </a:ext>
            </a:extLst>
          </p:cNvPr>
          <p:cNvGrpSpPr/>
          <p:nvPr/>
        </p:nvGrpSpPr>
        <p:grpSpPr>
          <a:xfrm>
            <a:off x="7901266" y="5311623"/>
            <a:ext cx="341289" cy="550466"/>
            <a:chOff x="1140657" y="4229811"/>
            <a:chExt cx="341289" cy="550466"/>
          </a:xfrm>
        </p:grpSpPr>
        <p:sp>
          <p:nvSpPr>
            <p:cNvPr id="78" name="角丸四角形 77">
              <a:extLst>
                <a:ext uri="{FF2B5EF4-FFF2-40B4-BE49-F238E27FC236}">
                  <a16:creationId xmlns:a16="http://schemas.microsoft.com/office/drawing/2014/main" id="{9930E8FF-D83A-FAB8-69CA-8D2213FA006C}"/>
                </a:ext>
              </a:extLst>
            </p:cNvPr>
            <p:cNvSpPr/>
            <p:nvPr/>
          </p:nvSpPr>
          <p:spPr>
            <a:xfrm flipH="1">
              <a:off x="1170206" y="4324018"/>
              <a:ext cx="264893" cy="394032"/>
            </a:xfrm>
            <a:prstGeom prst="round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79" name="図 78">
              <a:extLst>
                <a:ext uri="{FF2B5EF4-FFF2-40B4-BE49-F238E27FC236}">
                  <a16:creationId xmlns:a16="http://schemas.microsoft.com/office/drawing/2014/main" id="{3CAB89E1-0A9F-CFA2-D04C-8BAF25669956}"/>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140657" y="4229811"/>
              <a:ext cx="341289" cy="550466"/>
            </a:xfrm>
            <a:prstGeom prst="rect">
              <a:avLst/>
            </a:prstGeom>
          </p:spPr>
        </p:pic>
      </p:grpSp>
      <p:grpSp>
        <p:nvGrpSpPr>
          <p:cNvPr id="80" name="図形グループ 34">
            <a:extLst>
              <a:ext uri="{FF2B5EF4-FFF2-40B4-BE49-F238E27FC236}">
                <a16:creationId xmlns:a16="http://schemas.microsoft.com/office/drawing/2014/main" id="{A496B946-C1D8-E4E8-DD19-34D41FD1FBE8}"/>
              </a:ext>
            </a:extLst>
          </p:cNvPr>
          <p:cNvGrpSpPr/>
          <p:nvPr/>
        </p:nvGrpSpPr>
        <p:grpSpPr>
          <a:xfrm>
            <a:off x="7265482" y="5421679"/>
            <a:ext cx="320886" cy="589030"/>
            <a:chOff x="1946324" y="4125162"/>
            <a:chExt cx="969964" cy="2007872"/>
          </a:xfrm>
          <a:effectLst>
            <a:outerShdw blurRad="50800" dist="38100" dir="2700000" algn="tl" rotWithShape="0">
              <a:prstClr val="black">
                <a:alpha val="40000"/>
              </a:prstClr>
            </a:outerShdw>
          </a:effectLst>
        </p:grpSpPr>
        <p:sp>
          <p:nvSpPr>
            <p:cNvPr id="81" name="円/楕円 80">
              <a:extLst>
                <a:ext uri="{FF2B5EF4-FFF2-40B4-BE49-F238E27FC236}">
                  <a16:creationId xmlns:a16="http://schemas.microsoft.com/office/drawing/2014/main" id="{63E55700-0EC4-3A5E-E7C0-27159693AB42}"/>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2" name="フローチャート: 論理積ゲート 81">
              <a:extLst>
                <a:ext uri="{FF2B5EF4-FFF2-40B4-BE49-F238E27FC236}">
                  <a16:creationId xmlns:a16="http://schemas.microsoft.com/office/drawing/2014/main" id="{A075B767-5BF7-E183-EDC2-9943F82CD8A0}"/>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87" name="Freeform 20">
            <a:extLst>
              <a:ext uri="{FF2B5EF4-FFF2-40B4-BE49-F238E27FC236}">
                <a16:creationId xmlns:a16="http://schemas.microsoft.com/office/drawing/2014/main" id="{033CDE25-4EFD-26A9-F4CF-5380E7C9B0B5}"/>
              </a:ext>
            </a:extLst>
          </p:cNvPr>
          <p:cNvSpPr>
            <a:spLocks noEditPoints="1"/>
          </p:cNvSpPr>
          <p:nvPr/>
        </p:nvSpPr>
        <p:spPr bwMode="black">
          <a:xfrm>
            <a:off x="5255218" y="4730487"/>
            <a:ext cx="677973" cy="560016"/>
          </a:xfrm>
          <a:custGeom>
            <a:avLst/>
            <a:gdLst>
              <a:gd name="T0" fmla="*/ 2306 w 2516"/>
              <a:gd name="T1" fmla="*/ 1227 h 1619"/>
              <a:gd name="T2" fmla="*/ 2306 w 2516"/>
              <a:gd name="T3" fmla="*/ 108 h 1619"/>
              <a:gd name="T4" fmla="*/ 2197 w 2516"/>
              <a:gd name="T5" fmla="*/ 0 h 1619"/>
              <a:gd name="T6" fmla="*/ 319 w 2516"/>
              <a:gd name="T7" fmla="*/ 0 h 1619"/>
              <a:gd name="T8" fmla="*/ 211 w 2516"/>
              <a:gd name="T9" fmla="*/ 108 h 1619"/>
              <a:gd name="T10" fmla="*/ 211 w 2516"/>
              <a:gd name="T11" fmla="*/ 1227 h 1619"/>
              <a:gd name="T12" fmla="*/ 0 w 2516"/>
              <a:gd name="T13" fmla="*/ 1484 h 1619"/>
              <a:gd name="T14" fmla="*/ 129 w 2516"/>
              <a:gd name="T15" fmla="*/ 1619 h 1619"/>
              <a:gd name="T16" fmla="*/ 2387 w 2516"/>
              <a:gd name="T17" fmla="*/ 1619 h 1619"/>
              <a:gd name="T18" fmla="*/ 2516 w 2516"/>
              <a:gd name="T19" fmla="*/ 1484 h 1619"/>
              <a:gd name="T20" fmla="*/ 2306 w 2516"/>
              <a:gd name="T21" fmla="*/ 1227 h 1619"/>
              <a:gd name="T22" fmla="*/ 2306 w 2516"/>
              <a:gd name="T23" fmla="*/ 1227 h 1619"/>
              <a:gd name="T24" fmla="*/ 1431 w 2516"/>
              <a:gd name="T25" fmla="*/ 1518 h 1619"/>
              <a:gd name="T26" fmla="*/ 1045 w 2516"/>
              <a:gd name="T27" fmla="*/ 1518 h 1619"/>
              <a:gd name="T28" fmla="*/ 1004 w 2516"/>
              <a:gd name="T29" fmla="*/ 1497 h 1619"/>
              <a:gd name="T30" fmla="*/ 1051 w 2516"/>
              <a:gd name="T31" fmla="*/ 1410 h 1619"/>
              <a:gd name="T32" fmla="*/ 1085 w 2516"/>
              <a:gd name="T33" fmla="*/ 1396 h 1619"/>
              <a:gd name="T34" fmla="*/ 1390 w 2516"/>
              <a:gd name="T35" fmla="*/ 1396 h 1619"/>
              <a:gd name="T36" fmla="*/ 1424 w 2516"/>
              <a:gd name="T37" fmla="*/ 1410 h 1619"/>
              <a:gd name="T38" fmla="*/ 1472 w 2516"/>
              <a:gd name="T39" fmla="*/ 1497 h 1619"/>
              <a:gd name="T40" fmla="*/ 1431 w 2516"/>
              <a:gd name="T41" fmla="*/ 1518 h 1619"/>
              <a:gd name="T42" fmla="*/ 2136 w 2516"/>
              <a:gd name="T43" fmla="*/ 1200 h 1619"/>
              <a:gd name="T44" fmla="*/ 380 w 2516"/>
              <a:gd name="T45" fmla="*/ 1200 h 1619"/>
              <a:gd name="T46" fmla="*/ 380 w 2516"/>
              <a:gd name="T47" fmla="*/ 222 h 1619"/>
              <a:gd name="T48" fmla="*/ 428 w 2516"/>
              <a:gd name="T49" fmla="*/ 169 h 1619"/>
              <a:gd name="T50" fmla="*/ 2089 w 2516"/>
              <a:gd name="T51" fmla="*/ 169 h 1619"/>
              <a:gd name="T52" fmla="*/ 2136 w 2516"/>
              <a:gd name="T53" fmla="*/ 222 h 1619"/>
              <a:gd name="T54" fmla="*/ 2136 w 2516"/>
              <a:gd name="T55" fmla="*/ 1200 h 1619"/>
              <a:gd name="T56" fmla="*/ 2136 w 2516"/>
              <a:gd name="T57" fmla="*/ 1200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16" h="1619">
                <a:moveTo>
                  <a:pt x="2306" y="1227"/>
                </a:moveTo>
                <a:cubicBezTo>
                  <a:pt x="2306" y="108"/>
                  <a:pt x="2306" y="108"/>
                  <a:pt x="2306" y="108"/>
                </a:cubicBezTo>
                <a:cubicBezTo>
                  <a:pt x="2306" y="54"/>
                  <a:pt x="2258" y="0"/>
                  <a:pt x="2197" y="0"/>
                </a:cubicBezTo>
                <a:cubicBezTo>
                  <a:pt x="319" y="0"/>
                  <a:pt x="319" y="0"/>
                  <a:pt x="319" y="0"/>
                </a:cubicBezTo>
                <a:cubicBezTo>
                  <a:pt x="258" y="0"/>
                  <a:pt x="211" y="54"/>
                  <a:pt x="211" y="108"/>
                </a:cubicBezTo>
                <a:cubicBezTo>
                  <a:pt x="211" y="1227"/>
                  <a:pt x="211" y="1227"/>
                  <a:pt x="211" y="1227"/>
                </a:cubicBezTo>
                <a:cubicBezTo>
                  <a:pt x="0" y="1484"/>
                  <a:pt x="0" y="1484"/>
                  <a:pt x="0" y="1484"/>
                </a:cubicBezTo>
                <a:cubicBezTo>
                  <a:pt x="0" y="1558"/>
                  <a:pt x="61" y="1619"/>
                  <a:pt x="129" y="1619"/>
                </a:cubicBezTo>
                <a:cubicBezTo>
                  <a:pt x="2387" y="1619"/>
                  <a:pt x="2387" y="1619"/>
                  <a:pt x="2387" y="1619"/>
                </a:cubicBezTo>
                <a:cubicBezTo>
                  <a:pt x="2455" y="1619"/>
                  <a:pt x="2516" y="1558"/>
                  <a:pt x="2516" y="1484"/>
                </a:cubicBezTo>
                <a:cubicBezTo>
                  <a:pt x="2306" y="1227"/>
                  <a:pt x="2306" y="1227"/>
                  <a:pt x="2306" y="1227"/>
                </a:cubicBezTo>
                <a:cubicBezTo>
                  <a:pt x="2306" y="1227"/>
                  <a:pt x="2306" y="1227"/>
                  <a:pt x="2306" y="1227"/>
                </a:cubicBezTo>
                <a:close/>
                <a:moveTo>
                  <a:pt x="1431" y="1518"/>
                </a:moveTo>
                <a:cubicBezTo>
                  <a:pt x="1045" y="1518"/>
                  <a:pt x="1045" y="1518"/>
                  <a:pt x="1045" y="1518"/>
                </a:cubicBezTo>
                <a:cubicBezTo>
                  <a:pt x="1024" y="1518"/>
                  <a:pt x="1004" y="1504"/>
                  <a:pt x="1004" y="1497"/>
                </a:cubicBezTo>
                <a:cubicBezTo>
                  <a:pt x="1051" y="1410"/>
                  <a:pt x="1051" y="1410"/>
                  <a:pt x="1051" y="1410"/>
                </a:cubicBezTo>
                <a:cubicBezTo>
                  <a:pt x="1051" y="1403"/>
                  <a:pt x="1065" y="1396"/>
                  <a:pt x="1085" y="1396"/>
                </a:cubicBezTo>
                <a:cubicBezTo>
                  <a:pt x="1390" y="1396"/>
                  <a:pt x="1390" y="1396"/>
                  <a:pt x="1390" y="1396"/>
                </a:cubicBezTo>
                <a:cubicBezTo>
                  <a:pt x="1411" y="1396"/>
                  <a:pt x="1424" y="1403"/>
                  <a:pt x="1424" y="1410"/>
                </a:cubicBezTo>
                <a:cubicBezTo>
                  <a:pt x="1472" y="1497"/>
                  <a:pt x="1472" y="1497"/>
                  <a:pt x="1472" y="1497"/>
                </a:cubicBezTo>
                <a:cubicBezTo>
                  <a:pt x="1472" y="1504"/>
                  <a:pt x="1451" y="1518"/>
                  <a:pt x="1431" y="1518"/>
                </a:cubicBezTo>
                <a:close/>
                <a:moveTo>
                  <a:pt x="2136" y="1200"/>
                </a:moveTo>
                <a:cubicBezTo>
                  <a:pt x="380" y="1200"/>
                  <a:pt x="380" y="1200"/>
                  <a:pt x="380" y="1200"/>
                </a:cubicBezTo>
                <a:cubicBezTo>
                  <a:pt x="380" y="222"/>
                  <a:pt x="380" y="222"/>
                  <a:pt x="380" y="222"/>
                </a:cubicBezTo>
                <a:cubicBezTo>
                  <a:pt x="380" y="189"/>
                  <a:pt x="400" y="169"/>
                  <a:pt x="428" y="169"/>
                </a:cubicBezTo>
                <a:cubicBezTo>
                  <a:pt x="2089" y="169"/>
                  <a:pt x="2089" y="169"/>
                  <a:pt x="2089" y="169"/>
                </a:cubicBezTo>
                <a:cubicBezTo>
                  <a:pt x="2116" y="169"/>
                  <a:pt x="2136" y="189"/>
                  <a:pt x="2136" y="222"/>
                </a:cubicBezTo>
                <a:cubicBezTo>
                  <a:pt x="2136" y="1200"/>
                  <a:pt x="2136" y="1200"/>
                  <a:pt x="2136" y="1200"/>
                </a:cubicBezTo>
                <a:cubicBezTo>
                  <a:pt x="2136" y="1200"/>
                  <a:pt x="2136" y="1200"/>
                  <a:pt x="2136" y="1200"/>
                </a:cubicBezTo>
                <a:close/>
              </a:path>
            </a:pathLst>
          </a:custGeom>
          <a:solidFill>
            <a:schemeClr val="tx1"/>
          </a:solidFill>
          <a:ln w="10795" cap="flat" cmpd="sng" algn="ctr">
            <a:noFill/>
            <a:prstDash val="solid"/>
            <a:headEnd type="none" w="med" len="med"/>
            <a:tailEnd type="none" w="med" len="med"/>
          </a:ln>
          <a:effectLst>
            <a:outerShdw blurRad="50800" dist="38100" dir="2700000" algn="tl" rotWithShape="0">
              <a:prstClr val="black">
                <a:alpha val="40000"/>
              </a:prstClr>
            </a:outerShdw>
          </a:effectLst>
        </p:spPr>
        <p:txBody>
          <a:bodyPr vert="horz" wrap="square" lIns="89639" tIns="44819" rIns="89639" bIns="44819" numCol="1" rtlCol="0" anchor="ctr" anchorCtr="0" compatLnSpc="1">
            <a:prstTxWarp prst="textNoShape">
              <a:avLst/>
            </a:prstTxWarp>
          </a:bodyPr>
          <a:lstStyle/>
          <a:p>
            <a:pPr defTabSz="726147">
              <a:defRPr/>
            </a:pPr>
            <a:endParaRPr kumimoji="0" lang="en-US" sz="1765" kern="0" spc="-120" dirty="0">
              <a:solidFill>
                <a:srgbClr val="292929">
                  <a:lumMod val="50000"/>
                </a:srgbClr>
              </a:solidFill>
              <a:latin typeface="Meiryo" panose="020B0604030504040204" pitchFamily="34" charset="-128"/>
              <a:ea typeface="Meiryo" panose="020B0604030504040204" pitchFamily="34" charset="-128"/>
            </a:endParaRPr>
          </a:p>
        </p:txBody>
      </p:sp>
      <p:grpSp>
        <p:nvGrpSpPr>
          <p:cNvPr id="88" name="図形グループ 34">
            <a:extLst>
              <a:ext uri="{FF2B5EF4-FFF2-40B4-BE49-F238E27FC236}">
                <a16:creationId xmlns:a16="http://schemas.microsoft.com/office/drawing/2014/main" id="{7B7E4CB3-0930-668B-1D69-C8D3B7C38157}"/>
              </a:ext>
            </a:extLst>
          </p:cNvPr>
          <p:cNvGrpSpPr/>
          <p:nvPr/>
        </p:nvGrpSpPr>
        <p:grpSpPr>
          <a:xfrm>
            <a:off x="5724014" y="4895377"/>
            <a:ext cx="320886" cy="589030"/>
            <a:chOff x="1946324" y="4125162"/>
            <a:chExt cx="969964" cy="2007872"/>
          </a:xfrm>
          <a:effectLst>
            <a:outerShdw blurRad="50800" dist="38100" dir="2700000" algn="tl" rotWithShape="0">
              <a:prstClr val="black">
                <a:alpha val="40000"/>
              </a:prstClr>
            </a:outerShdw>
          </a:effectLst>
        </p:grpSpPr>
        <p:sp>
          <p:nvSpPr>
            <p:cNvPr id="89" name="円/楕円 88">
              <a:extLst>
                <a:ext uri="{FF2B5EF4-FFF2-40B4-BE49-F238E27FC236}">
                  <a16:creationId xmlns:a16="http://schemas.microsoft.com/office/drawing/2014/main" id="{580623FB-2C8D-87C6-B153-6BF252B67BE8}"/>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0" name="フローチャート: 論理積ゲート 89">
              <a:extLst>
                <a:ext uri="{FF2B5EF4-FFF2-40B4-BE49-F238E27FC236}">
                  <a16:creationId xmlns:a16="http://schemas.microsoft.com/office/drawing/2014/main" id="{885DBBFD-A0EB-34C2-989D-FABE6833A137}"/>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91" name="図形グループ 120">
            <a:extLst>
              <a:ext uri="{FF2B5EF4-FFF2-40B4-BE49-F238E27FC236}">
                <a16:creationId xmlns:a16="http://schemas.microsoft.com/office/drawing/2014/main" id="{DFAF9D56-55A2-8DC0-8751-E05A94A86D72}"/>
              </a:ext>
            </a:extLst>
          </p:cNvPr>
          <p:cNvGrpSpPr/>
          <p:nvPr/>
        </p:nvGrpSpPr>
        <p:grpSpPr>
          <a:xfrm>
            <a:off x="7880654" y="4640283"/>
            <a:ext cx="679541" cy="593816"/>
            <a:chOff x="-62676" y="3965594"/>
            <a:chExt cx="679541" cy="593816"/>
          </a:xfrm>
        </p:grpSpPr>
        <p:sp>
          <p:nvSpPr>
            <p:cNvPr id="92" name="角丸四角形 91">
              <a:extLst>
                <a:ext uri="{FF2B5EF4-FFF2-40B4-BE49-F238E27FC236}">
                  <a16:creationId xmlns:a16="http://schemas.microsoft.com/office/drawing/2014/main" id="{075785D9-E6ED-166F-3714-05ED4A230129}"/>
                </a:ext>
              </a:extLst>
            </p:cNvPr>
            <p:cNvSpPr/>
            <p:nvPr/>
          </p:nvSpPr>
          <p:spPr>
            <a:xfrm>
              <a:off x="-37276" y="4051300"/>
              <a:ext cx="627392" cy="489060"/>
            </a:xfrm>
            <a:prstGeom prst="roundRect">
              <a:avLst/>
            </a:prstGeom>
            <a:solidFill>
              <a:srgbClr val="FFFF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93" name="図 92">
              <a:extLst>
                <a:ext uri="{FF2B5EF4-FFF2-40B4-BE49-F238E27FC236}">
                  <a16:creationId xmlns:a16="http://schemas.microsoft.com/office/drawing/2014/main" id="{60385442-07FF-AA2C-3F61-404A9834A2C8}"/>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62676" y="3965594"/>
              <a:ext cx="679541" cy="593816"/>
            </a:xfrm>
            <a:prstGeom prst="rect">
              <a:avLst/>
            </a:prstGeom>
          </p:spPr>
        </p:pic>
      </p:grpSp>
      <p:grpSp>
        <p:nvGrpSpPr>
          <p:cNvPr id="94" name="図形グループ 123">
            <a:extLst>
              <a:ext uri="{FF2B5EF4-FFF2-40B4-BE49-F238E27FC236}">
                <a16:creationId xmlns:a16="http://schemas.microsoft.com/office/drawing/2014/main" id="{64A9DEDC-06D0-BA9A-DA93-610728EC64FD}"/>
              </a:ext>
            </a:extLst>
          </p:cNvPr>
          <p:cNvGrpSpPr/>
          <p:nvPr/>
        </p:nvGrpSpPr>
        <p:grpSpPr>
          <a:xfrm>
            <a:off x="8367672" y="4759300"/>
            <a:ext cx="341289" cy="550466"/>
            <a:chOff x="1140657" y="4229811"/>
            <a:chExt cx="341289" cy="550466"/>
          </a:xfrm>
        </p:grpSpPr>
        <p:sp>
          <p:nvSpPr>
            <p:cNvPr id="95" name="角丸四角形 94">
              <a:extLst>
                <a:ext uri="{FF2B5EF4-FFF2-40B4-BE49-F238E27FC236}">
                  <a16:creationId xmlns:a16="http://schemas.microsoft.com/office/drawing/2014/main" id="{385A7E73-4C1E-5C91-A234-6465DA1653EE}"/>
                </a:ext>
              </a:extLst>
            </p:cNvPr>
            <p:cNvSpPr/>
            <p:nvPr/>
          </p:nvSpPr>
          <p:spPr>
            <a:xfrm flipH="1">
              <a:off x="1170206" y="4324018"/>
              <a:ext cx="264893" cy="394032"/>
            </a:xfrm>
            <a:prstGeom prst="round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96" name="図 95">
              <a:extLst>
                <a:ext uri="{FF2B5EF4-FFF2-40B4-BE49-F238E27FC236}">
                  <a16:creationId xmlns:a16="http://schemas.microsoft.com/office/drawing/2014/main" id="{6CBDF942-9CF0-C91F-6F34-E19F5386E0ED}"/>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140657" y="4229811"/>
              <a:ext cx="341289" cy="550466"/>
            </a:xfrm>
            <a:prstGeom prst="rect">
              <a:avLst/>
            </a:prstGeom>
          </p:spPr>
        </p:pic>
      </p:grpSp>
      <p:grpSp>
        <p:nvGrpSpPr>
          <p:cNvPr id="97" name="図形グループ 34">
            <a:extLst>
              <a:ext uri="{FF2B5EF4-FFF2-40B4-BE49-F238E27FC236}">
                <a16:creationId xmlns:a16="http://schemas.microsoft.com/office/drawing/2014/main" id="{CB0DCE78-6539-09EC-B9D6-AF452B699166}"/>
              </a:ext>
            </a:extLst>
          </p:cNvPr>
          <p:cNvGrpSpPr/>
          <p:nvPr/>
        </p:nvGrpSpPr>
        <p:grpSpPr>
          <a:xfrm>
            <a:off x="7731888" y="4869356"/>
            <a:ext cx="320886" cy="589030"/>
            <a:chOff x="1946324" y="4125162"/>
            <a:chExt cx="969964" cy="2007872"/>
          </a:xfrm>
          <a:effectLst>
            <a:outerShdw blurRad="50800" dist="38100" dir="2700000" algn="tl" rotWithShape="0">
              <a:prstClr val="black">
                <a:alpha val="40000"/>
              </a:prstClr>
            </a:outerShdw>
          </a:effectLst>
        </p:grpSpPr>
        <p:sp>
          <p:nvSpPr>
            <p:cNvPr id="98" name="円/楕円 97">
              <a:extLst>
                <a:ext uri="{FF2B5EF4-FFF2-40B4-BE49-F238E27FC236}">
                  <a16:creationId xmlns:a16="http://schemas.microsoft.com/office/drawing/2014/main" id="{9C4AC8BB-FDE0-B626-197D-CFA51C119796}"/>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9" name="フローチャート: 論理積ゲート 98">
              <a:extLst>
                <a:ext uri="{FF2B5EF4-FFF2-40B4-BE49-F238E27FC236}">
                  <a16:creationId xmlns:a16="http://schemas.microsoft.com/office/drawing/2014/main" id="{4BA3A485-E568-01A2-88B6-C8B47EAFC463}"/>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00" name="図形グループ 120">
            <a:extLst>
              <a:ext uri="{FF2B5EF4-FFF2-40B4-BE49-F238E27FC236}">
                <a16:creationId xmlns:a16="http://schemas.microsoft.com/office/drawing/2014/main" id="{539B30F7-14D0-0092-A322-4C0CD871696E}"/>
              </a:ext>
            </a:extLst>
          </p:cNvPr>
          <p:cNvGrpSpPr/>
          <p:nvPr/>
        </p:nvGrpSpPr>
        <p:grpSpPr>
          <a:xfrm>
            <a:off x="6585765" y="5689695"/>
            <a:ext cx="679541" cy="593816"/>
            <a:chOff x="-62676" y="3965594"/>
            <a:chExt cx="679541" cy="593816"/>
          </a:xfrm>
        </p:grpSpPr>
        <p:sp>
          <p:nvSpPr>
            <p:cNvPr id="101" name="角丸四角形 100">
              <a:extLst>
                <a:ext uri="{FF2B5EF4-FFF2-40B4-BE49-F238E27FC236}">
                  <a16:creationId xmlns:a16="http://schemas.microsoft.com/office/drawing/2014/main" id="{9378FC72-28DB-226C-BA64-5D64ACBE20B3}"/>
                </a:ext>
              </a:extLst>
            </p:cNvPr>
            <p:cNvSpPr/>
            <p:nvPr/>
          </p:nvSpPr>
          <p:spPr>
            <a:xfrm>
              <a:off x="-37276" y="4051300"/>
              <a:ext cx="627392" cy="489060"/>
            </a:xfrm>
            <a:prstGeom prst="roundRect">
              <a:avLst/>
            </a:prstGeom>
            <a:solidFill>
              <a:srgbClr val="FFFF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02" name="図 101">
              <a:extLst>
                <a:ext uri="{FF2B5EF4-FFF2-40B4-BE49-F238E27FC236}">
                  <a16:creationId xmlns:a16="http://schemas.microsoft.com/office/drawing/2014/main" id="{313C514E-3A9E-6BC2-CDAD-FEB34B6E5AB1}"/>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62676" y="3965594"/>
              <a:ext cx="679541" cy="593816"/>
            </a:xfrm>
            <a:prstGeom prst="rect">
              <a:avLst/>
            </a:prstGeom>
          </p:spPr>
        </p:pic>
      </p:grpSp>
      <p:grpSp>
        <p:nvGrpSpPr>
          <p:cNvPr id="103" name="図形グループ 123">
            <a:extLst>
              <a:ext uri="{FF2B5EF4-FFF2-40B4-BE49-F238E27FC236}">
                <a16:creationId xmlns:a16="http://schemas.microsoft.com/office/drawing/2014/main" id="{D0624148-D3CF-09D8-90E2-7459AC6D3A3F}"/>
              </a:ext>
            </a:extLst>
          </p:cNvPr>
          <p:cNvGrpSpPr/>
          <p:nvPr/>
        </p:nvGrpSpPr>
        <p:grpSpPr>
          <a:xfrm>
            <a:off x="7072783" y="5808712"/>
            <a:ext cx="341289" cy="550466"/>
            <a:chOff x="1140657" y="4229811"/>
            <a:chExt cx="341289" cy="550466"/>
          </a:xfrm>
        </p:grpSpPr>
        <p:sp>
          <p:nvSpPr>
            <p:cNvPr id="104" name="角丸四角形 103">
              <a:extLst>
                <a:ext uri="{FF2B5EF4-FFF2-40B4-BE49-F238E27FC236}">
                  <a16:creationId xmlns:a16="http://schemas.microsoft.com/office/drawing/2014/main" id="{BC3A9A0F-50BF-9C51-B89C-D17519655C4D}"/>
                </a:ext>
              </a:extLst>
            </p:cNvPr>
            <p:cNvSpPr/>
            <p:nvPr/>
          </p:nvSpPr>
          <p:spPr>
            <a:xfrm flipH="1">
              <a:off x="1170206" y="4324018"/>
              <a:ext cx="264893" cy="394032"/>
            </a:xfrm>
            <a:prstGeom prst="round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09" name="図 108">
              <a:extLst>
                <a:ext uri="{FF2B5EF4-FFF2-40B4-BE49-F238E27FC236}">
                  <a16:creationId xmlns:a16="http://schemas.microsoft.com/office/drawing/2014/main" id="{8C834727-56FF-8EB3-AC1C-4C25AAB7821F}"/>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140657" y="4229811"/>
              <a:ext cx="341289" cy="550466"/>
            </a:xfrm>
            <a:prstGeom prst="rect">
              <a:avLst/>
            </a:prstGeom>
          </p:spPr>
        </p:pic>
      </p:grpSp>
      <p:grpSp>
        <p:nvGrpSpPr>
          <p:cNvPr id="110" name="図形グループ 34">
            <a:extLst>
              <a:ext uri="{FF2B5EF4-FFF2-40B4-BE49-F238E27FC236}">
                <a16:creationId xmlns:a16="http://schemas.microsoft.com/office/drawing/2014/main" id="{7C104566-B2D9-CB12-75B3-CD88F0A6FFEC}"/>
              </a:ext>
            </a:extLst>
          </p:cNvPr>
          <p:cNvGrpSpPr/>
          <p:nvPr/>
        </p:nvGrpSpPr>
        <p:grpSpPr>
          <a:xfrm>
            <a:off x="6436999" y="5918768"/>
            <a:ext cx="320886" cy="589030"/>
            <a:chOff x="1946324" y="4125162"/>
            <a:chExt cx="969964" cy="2007872"/>
          </a:xfrm>
          <a:effectLst>
            <a:outerShdw blurRad="50800" dist="38100" dir="2700000" algn="tl" rotWithShape="0">
              <a:prstClr val="black">
                <a:alpha val="40000"/>
              </a:prstClr>
            </a:outerShdw>
          </a:effectLst>
        </p:grpSpPr>
        <p:sp>
          <p:nvSpPr>
            <p:cNvPr id="111" name="円/楕円 110">
              <a:extLst>
                <a:ext uri="{FF2B5EF4-FFF2-40B4-BE49-F238E27FC236}">
                  <a16:creationId xmlns:a16="http://schemas.microsoft.com/office/drawing/2014/main" id="{DA5BF6F4-CE94-B82E-7C8B-4DE7AC02BA70}"/>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2" name="フローチャート: 論理積ゲート 111">
              <a:extLst>
                <a:ext uri="{FF2B5EF4-FFF2-40B4-BE49-F238E27FC236}">
                  <a16:creationId xmlns:a16="http://schemas.microsoft.com/office/drawing/2014/main" id="{F9EA038E-721B-50BB-CD36-1FE81D337537}"/>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117" name="Freeform 20">
            <a:extLst>
              <a:ext uri="{FF2B5EF4-FFF2-40B4-BE49-F238E27FC236}">
                <a16:creationId xmlns:a16="http://schemas.microsoft.com/office/drawing/2014/main" id="{E8D276B4-B23C-0556-89F6-FB3D095ABC2D}"/>
              </a:ext>
            </a:extLst>
          </p:cNvPr>
          <p:cNvSpPr>
            <a:spLocks noEditPoints="1"/>
          </p:cNvSpPr>
          <p:nvPr/>
        </p:nvSpPr>
        <p:spPr bwMode="black">
          <a:xfrm>
            <a:off x="5075280" y="5728308"/>
            <a:ext cx="677973" cy="560016"/>
          </a:xfrm>
          <a:custGeom>
            <a:avLst/>
            <a:gdLst>
              <a:gd name="T0" fmla="*/ 2306 w 2516"/>
              <a:gd name="T1" fmla="*/ 1227 h 1619"/>
              <a:gd name="T2" fmla="*/ 2306 w 2516"/>
              <a:gd name="T3" fmla="*/ 108 h 1619"/>
              <a:gd name="T4" fmla="*/ 2197 w 2516"/>
              <a:gd name="T5" fmla="*/ 0 h 1619"/>
              <a:gd name="T6" fmla="*/ 319 w 2516"/>
              <a:gd name="T7" fmla="*/ 0 h 1619"/>
              <a:gd name="T8" fmla="*/ 211 w 2516"/>
              <a:gd name="T9" fmla="*/ 108 h 1619"/>
              <a:gd name="T10" fmla="*/ 211 w 2516"/>
              <a:gd name="T11" fmla="*/ 1227 h 1619"/>
              <a:gd name="T12" fmla="*/ 0 w 2516"/>
              <a:gd name="T13" fmla="*/ 1484 h 1619"/>
              <a:gd name="T14" fmla="*/ 129 w 2516"/>
              <a:gd name="T15" fmla="*/ 1619 h 1619"/>
              <a:gd name="T16" fmla="*/ 2387 w 2516"/>
              <a:gd name="T17" fmla="*/ 1619 h 1619"/>
              <a:gd name="T18" fmla="*/ 2516 w 2516"/>
              <a:gd name="T19" fmla="*/ 1484 h 1619"/>
              <a:gd name="T20" fmla="*/ 2306 w 2516"/>
              <a:gd name="T21" fmla="*/ 1227 h 1619"/>
              <a:gd name="T22" fmla="*/ 2306 w 2516"/>
              <a:gd name="T23" fmla="*/ 1227 h 1619"/>
              <a:gd name="T24" fmla="*/ 1431 w 2516"/>
              <a:gd name="T25" fmla="*/ 1518 h 1619"/>
              <a:gd name="T26" fmla="*/ 1045 w 2516"/>
              <a:gd name="T27" fmla="*/ 1518 h 1619"/>
              <a:gd name="T28" fmla="*/ 1004 w 2516"/>
              <a:gd name="T29" fmla="*/ 1497 h 1619"/>
              <a:gd name="T30" fmla="*/ 1051 w 2516"/>
              <a:gd name="T31" fmla="*/ 1410 h 1619"/>
              <a:gd name="T32" fmla="*/ 1085 w 2516"/>
              <a:gd name="T33" fmla="*/ 1396 h 1619"/>
              <a:gd name="T34" fmla="*/ 1390 w 2516"/>
              <a:gd name="T35" fmla="*/ 1396 h 1619"/>
              <a:gd name="T36" fmla="*/ 1424 w 2516"/>
              <a:gd name="T37" fmla="*/ 1410 h 1619"/>
              <a:gd name="T38" fmla="*/ 1472 w 2516"/>
              <a:gd name="T39" fmla="*/ 1497 h 1619"/>
              <a:gd name="T40" fmla="*/ 1431 w 2516"/>
              <a:gd name="T41" fmla="*/ 1518 h 1619"/>
              <a:gd name="T42" fmla="*/ 2136 w 2516"/>
              <a:gd name="T43" fmla="*/ 1200 h 1619"/>
              <a:gd name="T44" fmla="*/ 380 w 2516"/>
              <a:gd name="T45" fmla="*/ 1200 h 1619"/>
              <a:gd name="T46" fmla="*/ 380 w 2516"/>
              <a:gd name="T47" fmla="*/ 222 h 1619"/>
              <a:gd name="T48" fmla="*/ 428 w 2516"/>
              <a:gd name="T49" fmla="*/ 169 h 1619"/>
              <a:gd name="T50" fmla="*/ 2089 w 2516"/>
              <a:gd name="T51" fmla="*/ 169 h 1619"/>
              <a:gd name="T52" fmla="*/ 2136 w 2516"/>
              <a:gd name="T53" fmla="*/ 222 h 1619"/>
              <a:gd name="T54" fmla="*/ 2136 w 2516"/>
              <a:gd name="T55" fmla="*/ 1200 h 1619"/>
              <a:gd name="T56" fmla="*/ 2136 w 2516"/>
              <a:gd name="T57" fmla="*/ 1200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16" h="1619">
                <a:moveTo>
                  <a:pt x="2306" y="1227"/>
                </a:moveTo>
                <a:cubicBezTo>
                  <a:pt x="2306" y="108"/>
                  <a:pt x="2306" y="108"/>
                  <a:pt x="2306" y="108"/>
                </a:cubicBezTo>
                <a:cubicBezTo>
                  <a:pt x="2306" y="54"/>
                  <a:pt x="2258" y="0"/>
                  <a:pt x="2197" y="0"/>
                </a:cubicBezTo>
                <a:cubicBezTo>
                  <a:pt x="319" y="0"/>
                  <a:pt x="319" y="0"/>
                  <a:pt x="319" y="0"/>
                </a:cubicBezTo>
                <a:cubicBezTo>
                  <a:pt x="258" y="0"/>
                  <a:pt x="211" y="54"/>
                  <a:pt x="211" y="108"/>
                </a:cubicBezTo>
                <a:cubicBezTo>
                  <a:pt x="211" y="1227"/>
                  <a:pt x="211" y="1227"/>
                  <a:pt x="211" y="1227"/>
                </a:cubicBezTo>
                <a:cubicBezTo>
                  <a:pt x="0" y="1484"/>
                  <a:pt x="0" y="1484"/>
                  <a:pt x="0" y="1484"/>
                </a:cubicBezTo>
                <a:cubicBezTo>
                  <a:pt x="0" y="1558"/>
                  <a:pt x="61" y="1619"/>
                  <a:pt x="129" y="1619"/>
                </a:cubicBezTo>
                <a:cubicBezTo>
                  <a:pt x="2387" y="1619"/>
                  <a:pt x="2387" y="1619"/>
                  <a:pt x="2387" y="1619"/>
                </a:cubicBezTo>
                <a:cubicBezTo>
                  <a:pt x="2455" y="1619"/>
                  <a:pt x="2516" y="1558"/>
                  <a:pt x="2516" y="1484"/>
                </a:cubicBezTo>
                <a:cubicBezTo>
                  <a:pt x="2306" y="1227"/>
                  <a:pt x="2306" y="1227"/>
                  <a:pt x="2306" y="1227"/>
                </a:cubicBezTo>
                <a:cubicBezTo>
                  <a:pt x="2306" y="1227"/>
                  <a:pt x="2306" y="1227"/>
                  <a:pt x="2306" y="1227"/>
                </a:cubicBezTo>
                <a:close/>
                <a:moveTo>
                  <a:pt x="1431" y="1518"/>
                </a:moveTo>
                <a:cubicBezTo>
                  <a:pt x="1045" y="1518"/>
                  <a:pt x="1045" y="1518"/>
                  <a:pt x="1045" y="1518"/>
                </a:cubicBezTo>
                <a:cubicBezTo>
                  <a:pt x="1024" y="1518"/>
                  <a:pt x="1004" y="1504"/>
                  <a:pt x="1004" y="1497"/>
                </a:cubicBezTo>
                <a:cubicBezTo>
                  <a:pt x="1051" y="1410"/>
                  <a:pt x="1051" y="1410"/>
                  <a:pt x="1051" y="1410"/>
                </a:cubicBezTo>
                <a:cubicBezTo>
                  <a:pt x="1051" y="1403"/>
                  <a:pt x="1065" y="1396"/>
                  <a:pt x="1085" y="1396"/>
                </a:cubicBezTo>
                <a:cubicBezTo>
                  <a:pt x="1390" y="1396"/>
                  <a:pt x="1390" y="1396"/>
                  <a:pt x="1390" y="1396"/>
                </a:cubicBezTo>
                <a:cubicBezTo>
                  <a:pt x="1411" y="1396"/>
                  <a:pt x="1424" y="1403"/>
                  <a:pt x="1424" y="1410"/>
                </a:cubicBezTo>
                <a:cubicBezTo>
                  <a:pt x="1472" y="1497"/>
                  <a:pt x="1472" y="1497"/>
                  <a:pt x="1472" y="1497"/>
                </a:cubicBezTo>
                <a:cubicBezTo>
                  <a:pt x="1472" y="1504"/>
                  <a:pt x="1451" y="1518"/>
                  <a:pt x="1431" y="1518"/>
                </a:cubicBezTo>
                <a:close/>
                <a:moveTo>
                  <a:pt x="2136" y="1200"/>
                </a:moveTo>
                <a:cubicBezTo>
                  <a:pt x="380" y="1200"/>
                  <a:pt x="380" y="1200"/>
                  <a:pt x="380" y="1200"/>
                </a:cubicBezTo>
                <a:cubicBezTo>
                  <a:pt x="380" y="222"/>
                  <a:pt x="380" y="222"/>
                  <a:pt x="380" y="222"/>
                </a:cubicBezTo>
                <a:cubicBezTo>
                  <a:pt x="380" y="189"/>
                  <a:pt x="400" y="169"/>
                  <a:pt x="428" y="169"/>
                </a:cubicBezTo>
                <a:cubicBezTo>
                  <a:pt x="2089" y="169"/>
                  <a:pt x="2089" y="169"/>
                  <a:pt x="2089" y="169"/>
                </a:cubicBezTo>
                <a:cubicBezTo>
                  <a:pt x="2116" y="169"/>
                  <a:pt x="2136" y="189"/>
                  <a:pt x="2136" y="222"/>
                </a:cubicBezTo>
                <a:cubicBezTo>
                  <a:pt x="2136" y="1200"/>
                  <a:pt x="2136" y="1200"/>
                  <a:pt x="2136" y="1200"/>
                </a:cubicBezTo>
                <a:cubicBezTo>
                  <a:pt x="2136" y="1200"/>
                  <a:pt x="2136" y="1200"/>
                  <a:pt x="2136" y="1200"/>
                </a:cubicBezTo>
                <a:close/>
              </a:path>
            </a:pathLst>
          </a:custGeom>
          <a:solidFill>
            <a:schemeClr val="tx1"/>
          </a:solidFill>
          <a:ln w="10795" cap="flat" cmpd="sng" algn="ctr">
            <a:noFill/>
            <a:prstDash val="solid"/>
            <a:headEnd type="none" w="med" len="med"/>
            <a:tailEnd type="none" w="med" len="med"/>
          </a:ln>
          <a:effectLst>
            <a:outerShdw blurRad="50800" dist="38100" dir="2700000" algn="tl" rotWithShape="0">
              <a:prstClr val="black">
                <a:alpha val="40000"/>
              </a:prstClr>
            </a:outerShdw>
          </a:effectLst>
        </p:spPr>
        <p:txBody>
          <a:bodyPr vert="horz" wrap="square" lIns="89639" tIns="44819" rIns="89639" bIns="44819" numCol="1" rtlCol="0" anchor="ctr" anchorCtr="0" compatLnSpc="1">
            <a:prstTxWarp prst="textNoShape">
              <a:avLst/>
            </a:prstTxWarp>
          </a:bodyPr>
          <a:lstStyle/>
          <a:p>
            <a:pPr defTabSz="726147">
              <a:defRPr/>
            </a:pPr>
            <a:endParaRPr kumimoji="0" lang="en-US" sz="1765" kern="0" spc="-120" dirty="0">
              <a:solidFill>
                <a:srgbClr val="292929">
                  <a:lumMod val="50000"/>
                </a:srgbClr>
              </a:solidFill>
              <a:latin typeface="Meiryo" panose="020B0604030504040204" pitchFamily="34" charset="-128"/>
              <a:ea typeface="Meiryo" panose="020B0604030504040204" pitchFamily="34" charset="-128"/>
            </a:endParaRPr>
          </a:p>
        </p:txBody>
      </p:sp>
      <p:grpSp>
        <p:nvGrpSpPr>
          <p:cNvPr id="118" name="図形グループ 34">
            <a:extLst>
              <a:ext uri="{FF2B5EF4-FFF2-40B4-BE49-F238E27FC236}">
                <a16:creationId xmlns:a16="http://schemas.microsoft.com/office/drawing/2014/main" id="{EBB731DD-D8FA-8650-4CC1-FD8A5C472659}"/>
              </a:ext>
            </a:extLst>
          </p:cNvPr>
          <p:cNvGrpSpPr/>
          <p:nvPr/>
        </p:nvGrpSpPr>
        <p:grpSpPr>
          <a:xfrm>
            <a:off x="5544076" y="5893198"/>
            <a:ext cx="320886" cy="589030"/>
            <a:chOff x="1946324" y="4125162"/>
            <a:chExt cx="969964" cy="2007872"/>
          </a:xfrm>
          <a:effectLst>
            <a:outerShdw blurRad="50800" dist="38100" dir="2700000" algn="tl" rotWithShape="0">
              <a:prstClr val="black">
                <a:alpha val="40000"/>
              </a:prstClr>
            </a:outerShdw>
          </a:effectLst>
        </p:grpSpPr>
        <p:sp>
          <p:nvSpPr>
            <p:cNvPr id="119" name="円/楕円 118">
              <a:extLst>
                <a:ext uri="{FF2B5EF4-FFF2-40B4-BE49-F238E27FC236}">
                  <a16:creationId xmlns:a16="http://schemas.microsoft.com/office/drawing/2014/main" id="{C0C93079-BA32-B687-A158-FCC8A24A5060}"/>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0" name="フローチャート: 論理積ゲート 119">
              <a:extLst>
                <a:ext uri="{FF2B5EF4-FFF2-40B4-BE49-F238E27FC236}">
                  <a16:creationId xmlns:a16="http://schemas.microsoft.com/office/drawing/2014/main" id="{4633FD0F-9B45-3C08-231F-91CFE8CBFC26}"/>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22" name="図形グループ 120">
            <a:extLst>
              <a:ext uri="{FF2B5EF4-FFF2-40B4-BE49-F238E27FC236}">
                <a16:creationId xmlns:a16="http://schemas.microsoft.com/office/drawing/2014/main" id="{9B7C2B2C-8488-0B87-4A1D-9699238BCC41}"/>
              </a:ext>
            </a:extLst>
          </p:cNvPr>
          <p:cNvGrpSpPr/>
          <p:nvPr/>
        </p:nvGrpSpPr>
        <p:grpSpPr>
          <a:xfrm>
            <a:off x="7831559" y="5689695"/>
            <a:ext cx="679541" cy="593816"/>
            <a:chOff x="-62676" y="3965594"/>
            <a:chExt cx="679541" cy="593816"/>
          </a:xfrm>
        </p:grpSpPr>
        <p:sp>
          <p:nvSpPr>
            <p:cNvPr id="124" name="角丸四角形 123">
              <a:extLst>
                <a:ext uri="{FF2B5EF4-FFF2-40B4-BE49-F238E27FC236}">
                  <a16:creationId xmlns:a16="http://schemas.microsoft.com/office/drawing/2014/main" id="{A37DABBC-0687-D99E-324A-128CFB46F56E}"/>
                </a:ext>
              </a:extLst>
            </p:cNvPr>
            <p:cNvSpPr/>
            <p:nvPr/>
          </p:nvSpPr>
          <p:spPr>
            <a:xfrm>
              <a:off x="-37276" y="4051300"/>
              <a:ext cx="627392" cy="489060"/>
            </a:xfrm>
            <a:prstGeom prst="roundRect">
              <a:avLst/>
            </a:prstGeom>
            <a:solidFill>
              <a:srgbClr val="FFFF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25" name="図 124">
              <a:extLst>
                <a:ext uri="{FF2B5EF4-FFF2-40B4-BE49-F238E27FC236}">
                  <a16:creationId xmlns:a16="http://schemas.microsoft.com/office/drawing/2014/main" id="{BD21A0CE-E55C-BFBB-1F93-1838ADBA4CD0}"/>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62676" y="3965594"/>
              <a:ext cx="679541" cy="593816"/>
            </a:xfrm>
            <a:prstGeom prst="rect">
              <a:avLst/>
            </a:prstGeom>
          </p:spPr>
        </p:pic>
      </p:grpSp>
      <p:grpSp>
        <p:nvGrpSpPr>
          <p:cNvPr id="127" name="図形グループ 123">
            <a:extLst>
              <a:ext uri="{FF2B5EF4-FFF2-40B4-BE49-F238E27FC236}">
                <a16:creationId xmlns:a16="http://schemas.microsoft.com/office/drawing/2014/main" id="{4C09E70A-2DBB-A892-1E13-162B40903892}"/>
              </a:ext>
            </a:extLst>
          </p:cNvPr>
          <p:cNvGrpSpPr/>
          <p:nvPr/>
        </p:nvGrpSpPr>
        <p:grpSpPr>
          <a:xfrm>
            <a:off x="8318577" y="5808712"/>
            <a:ext cx="341289" cy="550466"/>
            <a:chOff x="1140657" y="4229811"/>
            <a:chExt cx="341289" cy="550466"/>
          </a:xfrm>
        </p:grpSpPr>
        <p:sp>
          <p:nvSpPr>
            <p:cNvPr id="128" name="角丸四角形 127">
              <a:extLst>
                <a:ext uri="{FF2B5EF4-FFF2-40B4-BE49-F238E27FC236}">
                  <a16:creationId xmlns:a16="http://schemas.microsoft.com/office/drawing/2014/main" id="{BEAC4F89-4D7C-7335-5AD9-95A226227BF6}"/>
                </a:ext>
              </a:extLst>
            </p:cNvPr>
            <p:cNvSpPr/>
            <p:nvPr/>
          </p:nvSpPr>
          <p:spPr>
            <a:xfrm flipH="1">
              <a:off x="1170206" y="4324018"/>
              <a:ext cx="264893" cy="394032"/>
            </a:xfrm>
            <a:prstGeom prst="round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29" name="図 128">
              <a:extLst>
                <a:ext uri="{FF2B5EF4-FFF2-40B4-BE49-F238E27FC236}">
                  <a16:creationId xmlns:a16="http://schemas.microsoft.com/office/drawing/2014/main" id="{353495F3-456A-13A1-4624-F7F5652EE42E}"/>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140657" y="4229811"/>
              <a:ext cx="341289" cy="550466"/>
            </a:xfrm>
            <a:prstGeom prst="rect">
              <a:avLst/>
            </a:prstGeom>
          </p:spPr>
        </p:pic>
      </p:grpSp>
      <p:grpSp>
        <p:nvGrpSpPr>
          <p:cNvPr id="130" name="図形グループ 34">
            <a:extLst>
              <a:ext uri="{FF2B5EF4-FFF2-40B4-BE49-F238E27FC236}">
                <a16:creationId xmlns:a16="http://schemas.microsoft.com/office/drawing/2014/main" id="{A26BBCB2-C17B-4F32-9605-D44B041FD1FA}"/>
              </a:ext>
            </a:extLst>
          </p:cNvPr>
          <p:cNvGrpSpPr/>
          <p:nvPr/>
        </p:nvGrpSpPr>
        <p:grpSpPr>
          <a:xfrm>
            <a:off x="7682793" y="5918768"/>
            <a:ext cx="320886" cy="589030"/>
            <a:chOff x="1946324" y="4125162"/>
            <a:chExt cx="969964" cy="2007872"/>
          </a:xfrm>
          <a:effectLst>
            <a:outerShdw blurRad="50800" dist="38100" dir="2700000" algn="tl" rotWithShape="0">
              <a:prstClr val="black">
                <a:alpha val="40000"/>
              </a:prstClr>
            </a:outerShdw>
          </a:effectLst>
        </p:grpSpPr>
        <p:sp>
          <p:nvSpPr>
            <p:cNvPr id="133" name="円/楕円 132">
              <a:extLst>
                <a:ext uri="{FF2B5EF4-FFF2-40B4-BE49-F238E27FC236}">
                  <a16:creationId xmlns:a16="http://schemas.microsoft.com/office/drawing/2014/main" id="{11FA5246-C07F-154A-F973-526E117BF3FE}"/>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4" name="フローチャート: 論理積ゲート 133">
              <a:extLst>
                <a:ext uri="{FF2B5EF4-FFF2-40B4-BE49-F238E27FC236}">
                  <a16:creationId xmlns:a16="http://schemas.microsoft.com/office/drawing/2014/main" id="{23ABD942-D37E-B4CD-6F40-0ECA6E0D60EC}"/>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154" name="テキスト ボックス 153">
            <a:extLst>
              <a:ext uri="{FF2B5EF4-FFF2-40B4-BE49-F238E27FC236}">
                <a16:creationId xmlns:a16="http://schemas.microsoft.com/office/drawing/2014/main" id="{FED0CD7E-FC71-65E9-7632-03BCEA546D78}"/>
              </a:ext>
            </a:extLst>
          </p:cNvPr>
          <p:cNvSpPr txBox="1"/>
          <p:nvPr/>
        </p:nvSpPr>
        <p:spPr>
          <a:xfrm>
            <a:off x="6368037" y="4122832"/>
            <a:ext cx="1107996" cy="669414"/>
          </a:xfrm>
          <a:prstGeom prst="rect">
            <a:avLst/>
          </a:prstGeom>
          <a:noFill/>
        </p:spPr>
        <p:txBody>
          <a:bodyPr wrap="none" rtlCol="0">
            <a:spAutoFit/>
          </a:bodyPr>
          <a:lstStyle/>
          <a:p>
            <a:pPr algn="ctr"/>
            <a:r>
              <a:rPr kumimoji="1" lang="ja-JP" altLang="en-US" sz="1050" b="1">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全社員</a:t>
            </a:r>
            <a:endParaRPr kumimoji="1" lang="en-US" altLang="ja-JP" sz="1050" b="1" dirty="0">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kumimoji="1" lang="ja-JP" altLang="en-US" sz="900">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アクセス</a:t>
            </a:r>
            <a:r>
              <a:rPr kumimoji="1" lang="en-US" altLang="ja-JP" sz="900" dirty="0">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&amp;</a:t>
            </a:r>
          </a:p>
          <a:p>
            <a:pPr algn="ctr"/>
            <a:r>
              <a:rPr lang="ja-JP" altLang="en-US" sz="900">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デバイス</a:t>
            </a:r>
            <a:endParaRPr lang="en-US" altLang="ja-JP" sz="900" dirty="0">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kumimoji="1" lang="ja-JP" altLang="en-US" sz="900">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種類と台数の増大</a:t>
            </a:r>
          </a:p>
        </p:txBody>
      </p:sp>
      <p:grpSp>
        <p:nvGrpSpPr>
          <p:cNvPr id="155" name="Group 451">
            <a:extLst>
              <a:ext uri="{FF2B5EF4-FFF2-40B4-BE49-F238E27FC236}">
                <a16:creationId xmlns:a16="http://schemas.microsoft.com/office/drawing/2014/main" id="{84E48C66-C34E-7BD4-F649-F5EE73C6A6DC}"/>
              </a:ext>
            </a:extLst>
          </p:cNvPr>
          <p:cNvGrpSpPr>
            <a:grpSpLocks noChangeAspect="1"/>
          </p:cNvGrpSpPr>
          <p:nvPr/>
        </p:nvGrpSpPr>
        <p:grpSpPr>
          <a:xfrm>
            <a:off x="967686" y="4595647"/>
            <a:ext cx="224636" cy="159248"/>
            <a:chOff x="3335338" y="269944"/>
            <a:chExt cx="2154238" cy="1527175"/>
          </a:xfrm>
          <a:solidFill>
            <a:srgbClr val="FF0000"/>
          </a:solidFill>
        </p:grpSpPr>
        <p:sp>
          <p:nvSpPr>
            <p:cNvPr id="156" name="Freeform 24">
              <a:extLst>
                <a:ext uri="{FF2B5EF4-FFF2-40B4-BE49-F238E27FC236}">
                  <a16:creationId xmlns:a16="http://schemas.microsoft.com/office/drawing/2014/main" id="{FF2D0800-5769-1378-F894-3229B113614B}"/>
                </a:ext>
              </a:extLst>
            </p:cNvPr>
            <p:cNvSpPr>
              <a:spLocks/>
            </p:cNvSpPr>
            <p:nvPr/>
          </p:nvSpPr>
          <p:spPr bwMode="auto">
            <a:xfrm>
              <a:off x="4221162" y="781118"/>
              <a:ext cx="165099" cy="123824"/>
            </a:xfrm>
            <a:custGeom>
              <a:avLst/>
              <a:gdLst>
                <a:gd name="T0" fmla="*/ 106 w 310"/>
                <a:gd name="T1" fmla="*/ 0 h 233"/>
                <a:gd name="T2" fmla="*/ 156 w 310"/>
                <a:gd name="T3" fmla="*/ 2 h 233"/>
                <a:gd name="T4" fmla="*/ 208 w 310"/>
                <a:gd name="T5" fmla="*/ 12 h 233"/>
                <a:gd name="T6" fmla="*/ 232 w 310"/>
                <a:gd name="T7" fmla="*/ 27 h 233"/>
                <a:gd name="T8" fmla="*/ 257 w 310"/>
                <a:gd name="T9" fmla="*/ 44 h 233"/>
                <a:gd name="T10" fmla="*/ 271 w 310"/>
                <a:gd name="T11" fmla="*/ 53 h 233"/>
                <a:gd name="T12" fmla="*/ 282 w 310"/>
                <a:gd name="T13" fmla="*/ 61 h 233"/>
                <a:gd name="T14" fmla="*/ 293 w 310"/>
                <a:gd name="T15" fmla="*/ 71 h 233"/>
                <a:gd name="T16" fmla="*/ 303 w 310"/>
                <a:gd name="T17" fmla="*/ 81 h 233"/>
                <a:gd name="T18" fmla="*/ 310 w 310"/>
                <a:gd name="T19" fmla="*/ 94 h 233"/>
                <a:gd name="T20" fmla="*/ 309 w 310"/>
                <a:gd name="T21" fmla="*/ 127 h 233"/>
                <a:gd name="T22" fmla="*/ 304 w 310"/>
                <a:gd name="T23" fmla="*/ 157 h 233"/>
                <a:gd name="T24" fmla="*/ 297 w 310"/>
                <a:gd name="T25" fmla="*/ 171 h 233"/>
                <a:gd name="T26" fmla="*/ 289 w 310"/>
                <a:gd name="T27" fmla="*/ 185 h 233"/>
                <a:gd name="T28" fmla="*/ 278 w 310"/>
                <a:gd name="T29" fmla="*/ 201 h 233"/>
                <a:gd name="T30" fmla="*/ 266 w 310"/>
                <a:gd name="T31" fmla="*/ 215 h 233"/>
                <a:gd name="T32" fmla="*/ 256 w 310"/>
                <a:gd name="T33" fmla="*/ 222 h 233"/>
                <a:gd name="T34" fmla="*/ 242 w 310"/>
                <a:gd name="T35" fmla="*/ 226 h 233"/>
                <a:gd name="T36" fmla="*/ 198 w 310"/>
                <a:gd name="T37" fmla="*/ 233 h 233"/>
                <a:gd name="T38" fmla="*/ 154 w 310"/>
                <a:gd name="T39" fmla="*/ 233 h 233"/>
                <a:gd name="T40" fmla="*/ 112 w 310"/>
                <a:gd name="T41" fmla="*/ 228 h 233"/>
                <a:gd name="T42" fmla="*/ 83 w 310"/>
                <a:gd name="T43" fmla="*/ 221 h 233"/>
                <a:gd name="T44" fmla="*/ 63 w 310"/>
                <a:gd name="T45" fmla="*/ 213 h 233"/>
                <a:gd name="T46" fmla="*/ 43 w 310"/>
                <a:gd name="T47" fmla="*/ 206 h 233"/>
                <a:gd name="T48" fmla="*/ 26 w 310"/>
                <a:gd name="T49" fmla="*/ 196 h 233"/>
                <a:gd name="T50" fmla="*/ 14 w 310"/>
                <a:gd name="T51" fmla="*/ 185 h 233"/>
                <a:gd name="T52" fmla="*/ 4 w 310"/>
                <a:gd name="T53" fmla="*/ 169 h 233"/>
                <a:gd name="T54" fmla="*/ 0 w 310"/>
                <a:gd name="T55" fmla="*/ 157 h 233"/>
                <a:gd name="T56" fmla="*/ 0 w 310"/>
                <a:gd name="T57" fmla="*/ 145 h 233"/>
                <a:gd name="T58" fmla="*/ 1 w 310"/>
                <a:gd name="T59" fmla="*/ 131 h 233"/>
                <a:gd name="T60" fmla="*/ 3 w 310"/>
                <a:gd name="T61" fmla="*/ 119 h 233"/>
                <a:gd name="T62" fmla="*/ 7 w 310"/>
                <a:gd name="T63" fmla="*/ 98 h 233"/>
                <a:gd name="T64" fmla="*/ 11 w 310"/>
                <a:gd name="T65" fmla="*/ 78 h 233"/>
                <a:gd name="T66" fmla="*/ 18 w 310"/>
                <a:gd name="T67" fmla="*/ 58 h 233"/>
                <a:gd name="T68" fmla="*/ 27 w 310"/>
                <a:gd name="T69" fmla="*/ 38 h 233"/>
                <a:gd name="T70" fmla="*/ 38 w 310"/>
                <a:gd name="T71" fmla="*/ 24 h 233"/>
                <a:gd name="T72" fmla="*/ 54 w 310"/>
                <a:gd name="T73" fmla="*/ 13 h 233"/>
                <a:gd name="T74" fmla="*/ 80 w 310"/>
                <a:gd name="T75" fmla="*/ 6 h 233"/>
                <a:gd name="T76" fmla="*/ 106 w 310"/>
                <a:gd name="T77"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0" h="233">
                  <a:moveTo>
                    <a:pt x="106" y="0"/>
                  </a:moveTo>
                  <a:lnTo>
                    <a:pt x="156" y="2"/>
                  </a:lnTo>
                  <a:lnTo>
                    <a:pt x="208" y="12"/>
                  </a:lnTo>
                  <a:lnTo>
                    <a:pt x="232" y="27"/>
                  </a:lnTo>
                  <a:lnTo>
                    <a:pt x="257" y="44"/>
                  </a:lnTo>
                  <a:lnTo>
                    <a:pt x="271" y="53"/>
                  </a:lnTo>
                  <a:lnTo>
                    <a:pt x="282" y="61"/>
                  </a:lnTo>
                  <a:lnTo>
                    <a:pt x="293" y="71"/>
                  </a:lnTo>
                  <a:lnTo>
                    <a:pt x="303" y="81"/>
                  </a:lnTo>
                  <a:lnTo>
                    <a:pt x="310" y="94"/>
                  </a:lnTo>
                  <a:lnTo>
                    <a:pt x="309" y="127"/>
                  </a:lnTo>
                  <a:lnTo>
                    <a:pt x="304" y="157"/>
                  </a:lnTo>
                  <a:lnTo>
                    <a:pt x="297" y="171"/>
                  </a:lnTo>
                  <a:lnTo>
                    <a:pt x="289" y="185"/>
                  </a:lnTo>
                  <a:lnTo>
                    <a:pt x="278" y="201"/>
                  </a:lnTo>
                  <a:lnTo>
                    <a:pt x="266" y="215"/>
                  </a:lnTo>
                  <a:lnTo>
                    <a:pt x="256" y="222"/>
                  </a:lnTo>
                  <a:lnTo>
                    <a:pt x="242" y="226"/>
                  </a:lnTo>
                  <a:lnTo>
                    <a:pt x="198" y="233"/>
                  </a:lnTo>
                  <a:lnTo>
                    <a:pt x="154" y="233"/>
                  </a:lnTo>
                  <a:lnTo>
                    <a:pt x="112" y="228"/>
                  </a:lnTo>
                  <a:lnTo>
                    <a:pt x="83" y="221"/>
                  </a:lnTo>
                  <a:lnTo>
                    <a:pt x="63" y="213"/>
                  </a:lnTo>
                  <a:lnTo>
                    <a:pt x="43" y="206"/>
                  </a:lnTo>
                  <a:lnTo>
                    <a:pt x="26" y="196"/>
                  </a:lnTo>
                  <a:lnTo>
                    <a:pt x="14" y="185"/>
                  </a:lnTo>
                  <a:lnTo>
                    <a:pt x="4" y="169"/>
                  </a:lnTo>
                  <a:lnTo>
                    <a:pt x="0" y="157"/>
                  </a:lnTo>
                  <a:lnTo>
                    <a:pt x="0" y="145"/>
                  </a:lnTo>
                  <a:lnTo>
                    <a:pt x="1" y="131"/>
                  </a:lnTo>
                  <a:lnTo>
                    <a:pt x="3" y="119"/>
                  </a:lnTo>
                  <a:lnTo>
                    <a:pt x="7" y="98"/>
                  </a:lnTo>
                  <a:lnTo>
                    <a:pt x="11" y="78"/>
                  </a:lnTo>
                  <a:lnTo>
                    <a:pt x="18" y="58"/>
                  </a:lnTo>
                  <a:lnTo>
                    <a:pt x="27" y="38"/>
                  </a:lnTo>
                  <a:lnTo>
                    <a:pt x="38" y="24"/>
                  </a:lnTo>
                  <a:lnTo>
                    <a:pt x="54" y="13"/>
                  </a:lnTo>
                  <a:lnTo>
                    <a:pt x="80" y="6"/>
                  </a:lnTo>
                  <a:lnTo>
                    <a:pt x="106"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157" name="Freeform 25">
              <a:extLst>
                <a:ext uri="{FF2B5EF4-FFF2-40B4-BE49-F238E27FC236}">
                  <a16:creationId xmlns:a16="http://schemas.microsoft.com/office/drawing/2014/main" id="{8DE6E105-0901-A6C1-650B-E8A5CB3EB1C5}"/>
                </a:ext>
              </a:extLst>
            </p:cNvPr>
            <p:cNvSpPr>
              <a:spLocks/>
            </p:cNvSpPr>
            <p:nvPr/>
          </p:nvSpPr>
          <p:spPr bwMode="auto">
            <a:xfrm>
              <a:off x="3335338" y="684283"/>
              <a:ext cx="2154238" cy="1112836"/>
            </a:xfrm>
            <a:custGeom>
              <a:avLst/>
              <a:gdLst>
                <a:gd name="T0" fmla="*/ 0 w 4070"/>
                <a:gd name="T1" fmla="*/ 2104 h 2104"/>
                <a:gd name="T2" fmla="*/ 1313 w 4070"/>
                <a:gd name="T3" fmla="*/ 803 h 2104"/>
                <a:gd name="T4" fmla="*/ 1266 w 4070"/>
                <a:gd name="T5" fmla="*/ 839 h 2104"/>
                <a:gd name="T6" fmla="*/ 1258 w 4070"/>
                <a:gd name="T7" fmla="*/ 848 h 2104"/>
                <a:gd name="T8" fmla="*/ 1232 w 4070"/>
                <a:gd name="T9" fmla="*/ 920 h 2104"/>
                <a:gd name="T10" fmla="*/ 1257 w 4070"/>
                <a:gd name="T11" fmla="*/ 980 h 2104"/>
                <a:gd name="T12" fmla="*/ 1294 w 4070"/>
                <a:gd name="T13" fmla="*/ 999 h 2104"/>
                <a:gd name="T14" fmla="*/ 1335 w 4070"/>
                <a:gd name="T15" fmla="*/ 1003 h 2104"/>
                <a:gd name="T16" fmla="*/ 1406 w 4070"/>
                <a:gd name="T17" fmla="*/ 982 h 2104"/>
                <a:gd name="T18" fmla="*/ 1486 w 4070"/>
                <a:gd name="T19" fmla="*/ 976 h 2104"/>
                <a:gd name="T20" fmla="*/ 1860 w 4070"/>
                <a:gd name="T21" fmla="*/ 1115 h 2104"/>
                <a:gd name="T22" fmla="*/ 1435 w 4070"/>
                <a:gd name="T23" fmla="*/ 1284 h 2104"/>
                <a:gd name="T24" fmla="*/ 1343 w 4070"/>
                <a:gd name="T25" fmla="*/ 1278 h 2104"/>
                <a:gd name="T26" fmla="*/ 1262 w 4070"/>
                <a:gd name="T27" fmla="*/ 1325 h 2104"/>
                <a:gd name="T28" fmla="*/ 1235 w 4070"/>
                <a:gd name="T29" fmla="*/ 1384 h 2104"/>
                <a:gd name="T30" fmla="*/ 1267 w 4070"/>
                <a:gd name="T31" fmla="*/ 1431 h 2104"/>
                <a:gd name="T32" fmla="*/ 1284 w 4070"/>
                <a:gd name="T33" fmla="*/ 1472 h 2104"/>
                <a:gd name="T34" fmla="*/ 1302 w 4070"/>
                <a:gd name="T35" fmla="*/ 1519 h 2104"/>
                <a:gd name="T36" fmla="*/ 1350 w 4070"/>
                <a:gd name="T37" fmla="*/ 1549 h 2104"/>
                <a:gd name="T38" fmla="*/ 1397 w 4070"/>
                <a:gd name="T39" fmla="*/ 1545 h 2104"/>
                <a:gd name="T40" fmla="*/ 1460 w 4070"/>
                <a:gd name="T41" fmla="*/ 1484 h 2104"/>
                <a:gd name="T42" fmla="*/ 1544 w 4070"/>
                <a:gd name="T43" fmla="*/ 1423 h 2104"/>
                <a:gd name="T44" fmla="*/ 2035 w 4070"/>
                <a:gd name="T45" fmla="*/ 1196 h 2104"/>
                <a:gd name="T46" fmla="*/ 2556 w 4070"/>
                <a:gd name="T47" fmla="*/ 1440 h 2104"/>
                <a:gd name="T48" fmla="*/ 2653 w 4070"/>
                <a:gd name="T49" fmla="*/ 1529 h 2104"/>
                <a:gd name="T50" fmla="*/ 2660 w 4070"/>
                <a:gd name="T51" fmla="*/ 1536 h 2104"/>
                <a:gd name="T52" fmla="*/ 2726 w 4070"/>
                <a:gd name="T53" fmla="*/ 1547 h 2104"/>
                <a:gd name="T54" fmla="*/ 2776 w 4070"/>
                <a:gd name="T55" fmla="*/ 1508 h 2104"/>
                <a:gd name="T56" fmla="*/ 2786 w 4070"/>
                <a:gd name="T57" fmla="*/ 1442 h 2104"/>
                <a:gd name="T58" fmla="*/ 2825 w 4070"/>
                <a:gd name="T59" fmla="*/ 1409 h 2104"/>
                <a:gd name="T60" fmla="*/ 2834 w 4070"/>
                <a:gd name="T61" fmla="*/ 1356 h 2104"/>
                <a:gd name="T62" fmla="*/ 2792 w 4070"/>
                <a:gd name="T63" fmla="*/ 1302 h 2104"/>
                <a:gd name="T64" fmla="*/ 2712 w 4070"/>
                <a:gd name="T65" fmla="*/ 1272 h 2104"/>
                <a:gd name="T66" fmla="*/ 2602 w 4070"/>
                <a:gd name="T67" fmla="*/ 1301 h 2104"/>
                <a:gd name="T68" fmla="*/ 2407 w 4070"/>
                <a:gd name="T69" fmla="*/ 1034 h 2104"/>
                <a:gd name="T70" fmla="*/ 2559 w 4070"/>
                <a:gd name="T71" fmla="*/ 982 h 2104"/>
                <a:gd name="T72" fmla="*/ 2653 w 4070"/>
                <a:gd name="T73" fmla="*/ 980 h 2104"/>
                <a:gd name="T74" fmla="*/ 2674 w 4070"/>
                <a:gd name="T75" fmla="*/ 988 h 2104"/>
                <a:gd name="T76" fmla="*/ 2742 w 4070"/>
                <a:gd name="T77" fmla="*/ 1002 h 2104"/>
                <a:gd name="T78" fmla="*/ 2802 w 4070"/>
                <a:gd name="T79" fmla="*/ 983 h 2104"/>
                <a:gd name="T80" fmla="*/ 2823 w 4070"/>
                <a:gd name="T81" fmla="*/ 960 h 2104"/>
                <a:gd name="T82" fmla="*/ 2834 w 4070"/>
                <a:gd name="T83" fmla="*/ 931 h 2104"/>
                <a:gd name="T84" fmla="*/ 2829 w 4070"/>
                <a:gd name="T85" fmla="*/ 876 h 2104"/>
                <a:gd name="T86" fmla="*/ 2782 w 4070"/>
                <a:gd name="T87" fmla="*/ 820 h 2104"/>
                <a:gd name="T88" fmla="*/ 2767 w 4070"/>
                <a:gd name="T89" fmla="*/ 772 h 2104"/>
                <a:gd name="T90" fmla="*/ 4070 w 4070"/>
                <a:gd name="T91" fmla="*/ 0 h 2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70" h="2104">
                  <a:moveTo>
                    <a:pt x="4070" y="0"/>
                  </a:moveTo>
                  <a:lnTo>
                    <a:pt x="4070" y="2104"/>
                  </a:lnTo>
                  <a:lnTo>
                    <a:pt x="0" y="2104"/>
                  </a:lnTo>
                  <a:lnTo>
                    <a:pt x="0" y="45"/>
                  </a:lnTo>
                  <a:lnTo>
                    <a:pt x="1300" y="765"/>
                  </a:lnTo>
                  <a:lnTo>
                    <a:pt x="1313" y="803"/>
                  </a:lnTo>
                  <a:lnTo>
                    <a:pt x="1291" y="819"/>
                  </a:lnTo>
                  <a:lnTo>
                    <a:pt x="1268" y="838"/>
                  </a:lnTo>
                  <a:lnTo>
                    <a:pt x="1266" y="839"/>
                  </a:lnTo>
                  <a:lnTo>
                    <a:pt x="1263" y="841"/>
                  </a:lnTo>
                  <a:lnTo>
                    <a:pt x="1260" y="844"/>
                  </a:lnTo>
                  <a:lnTo>
                    <a:pt x="1258" y="848"/>
                  </a:lnTo>
                  <a:lnTo>
                    <a:pt x="1245" y="870"/>
                  </a:lnTo>
                  <a:lnTo>
                    <a:pt x="1236" y="894"/>
                  </a:lnTo>
                  <a:lnTo>
                    <a:pt x="1232" y="920"/>
                  </a:lnTo>
                  <a:lnTo>
                    <a:pt x="1236" y="948"/>
                  </a:lnTo>
                  <a:lnTo>
                    <a:pt x="1245" y="965"/>
                  </a:lnTo>
                  <a:lnTo>
                    <a:pt x="1257" y="980"/>
                  </a:lnTo>
                  <a:lnTo>
                    <a:pt x="1267" y="989"/>
                  </a:lnTo>
                  <a:lnTo>
                    <a:pt x="1279" y="996"/>
                  </a:lnTo>
                  <a:lnTo>
                    <a:pt x="1294" y="999"/>
                  </a:lnTo>
                  <a:lnTo>
                    <a:pt x="1296" y="999"/>
                  </a:lnTo>
                  <a:lnTo>
                    <a:pt x="1315" y="1002"/>
                  </a:lnTo>
                  <a:lnTo>
                    <a:pt x="1335" y="1003"/>
                  </a:lnTo>
                  <a:lnTo>
                    <a:pt x="1359" y="1002"/>
                  </a:lnTo>
                  <a:lnTo>
                    <a:pt x="1382" y="993"/>
                  </a:lnTo>
                  <a:lnTo>
                    <a:pt x="1406" y="982"/>
                  </a:lnTo>
                  <a:lnTo>
                    <a:pt x="1432" y="975"/>
                  </a:lnTo>
                  <a:lnTo>
                    <a:pt x="1459" y="972"/>
                  </a:lnTo>
                  <a:lnTo>
                    <a:pt x="1486" y="976"/>
                  </a:lnTo>
                  <a:lnTo>
                    <a:pt x="1613" y="1017"/>
                  </a:lnTo>
                  <a:lnTo>
                    <a:pt x="1738" y="1064"/>
                  </a:lnTo>
                  <a:lnTo>
                    <a:pt x="1860" y="1115"/>
                  </a:lnTo>
                  <a:lnTo>
                    <a:pt x="1468" y="1301"/>
                  </a:lnTo>
                  <a:lnTo>
                    <a:pt x="1450" y="1293"/>
                  </a:lnTo>
                  <a:lnTo>
                    <a:pt x="1435" y="1284"/>
                  </a:lnTo>
                  <a:lnTo>
                    <a:pt x="1403" y="1277"/>
                  </a:lnTo>
                  <a:lnTo>
                    <a:pt x="1372" y="1275"/>
                  </a:lnTo>
                  <a:lnTo>
                    <a:pt x="1343" y="1278"/>
                  </a:lnTo>
                  <a:lnTo>
                    <a:pt x="1312" y="1288"/>
                  </a:lnTo>
                  <a:lnTo>
                    <a:pt x="1284" y="1304"/>
                  </a:lnTo>
                  <a:lnTo>
                    <a:pt x="1262" y="1325"/>
                  </a:lnTo>
                  <a:lnTo>
                    <a:pt x="1242" y="1351"/>
                  </a:lnTo>
                  <a:lnTo>
                    <a:pt x="1235" y="1367"/>
                  </a:lnTo>
                  <a:lnTo>
                    <a:pt x="1235" y="1384"/>
                  </a:lnTo>
                  <a:lnTo>
                    <a:pt x="1241" y="1402"/>
                  </a:lnTo>
                  <a:lnTo>
                    <a:pt x="1252" y="1418"/>
                  </a:lnTo>
                  <a:lnTo>
                    <a:pt x="1267" y="1431"/>
                  </a:lnTo>
                  <a:lnTo>
                    <a:pt x="1284" y="1442"/>
                  </a:lnTo>
                  <a:lnTo>
                    <a:pt x="1283" y="1457"/>
                  </a:lnTo>
                  <a:lnTo>
                    <a:pt x="1284" y="1472"/>
                  </a:lnTo>
                  <a:lnTo>
                    <a:pt x="1286" y="1487"/>
                  </a:lnTo>
                  <a:lnTo>
                    <a:pt x="1292" y="1502"/>
                  </a:lnTo>
                  <a:lnTo>
                    <a:pt x="1302" y="1519"/>
                  </a:lnTo>
                  <a:lnTo>
                    <a:pt x="1315" y="1534"/>
                  </a:lnTo>
                  <a:lnTo>
                    <a:pt x="1331" y="1544"/>
                  </a:lnTo>
                  <a:lnTo>
                    <a:pt x="1350" y="1549"/>
                  </a:lnTo>
                  <a:lnTo>
                    <a:pt x="1372" y="1551"/>
                  </a:lnTo>
                  <a:lnTo>
                    <a:pt x="1385" y="1549"/>
                  </a:lnTo>
                  <a:lnTo>
                    <a:pt x="1397" y="1545"/>
                  </a:lnTo>
                  <a:lnTo>
                    <a:pt x="1418" y="1531"/>
                  </a:lnTo>
                  <a:lnTo>
                    <a:pt x="1437" y="1513"/>
                  </a:lnTo>
                  <a:lnTo>
                    <a:pt x="1460" y="1484"/>
                  </a:lnTo>
                  <a:lnTo>
                    <a:pt x="1485" y="1461"/>
                  </a:lnTo>
                  <a:lnTo>
                    <a:pt x="1514" y="1440"/>
                  </a:lnTo>
                  <a:lnTo>
                    <a:pt x="1544" y="1423"/>
                  </a:lnTo>
                  <a:lnTo>
                    <a:pt x="1709" y="1350"/>
                  </a:lnTo>
                  <a:lnTo>
                    <a:pt x="1873" y="1273"/>
                  </a:lnTo>
                  <a:lnTo>
                    <a:pt x="2035" y="1196"/>
                  </a:lnTo>
                  <a:lnTo>
                    <a:pt x="2280" y="1312"/>
                  </a:lnTo>
                  <a:lnTo>
                    <a:pt x="2527" y="1426"/>
                  </a:lnTo>
                  <a:lnTo>
                    <a:pt x="2556" y="1440"/>
                  </a:lnTo>
                  <a:lnTo>
                    <a:pt x="2584" y="1458"/>
                  </a:lnTo>
                  <a:lnTo>
                    <a:pt x="2618" y="1491"/>
                  </a:lnTo>
                  <a:lnTo>
                    <a:pt x="2653" y="1529"/>
                  </a:lnTo>
                  <a:lnTo>
                    <a:pt x="2654" y="1531"/>
                  </a:lnTo>
                  <a:lnTo>
                    <a:pt x="2658" y="1535"/>
                  </a:lnTo>
                  <a:lnTo>
                    <a:pt x="2660" y="1536"/>
                  </a:lnTo>
                  <a:lnTo>
                    <a:pt x="2681" y="1547"/>
                  </a:lnTo>
                  <a:lnTo>
                    <a:pt x="2704" y="1551"/>
                  </a:lnTo>
                  <a:lnTo>
                    <a:pt x="2726" y="1547"/>
                  </a:lnTo>
                  <a:lnTo>
                    <a:pt x="2747" y="1540"/>
                  </a:lnTo>
                  <a:lnTo>
                    <a:pt x="2763" y="1528"/>
                  </a:lnTo>
                  <a:lnTo>
                    <a:pt x="2776" y="1508"/>
                  </a:lnTo>
                  <a:lnTo>
                    <a:pt x="2784" y="1488"/>
                  </a:lnTo>
                  <a:lnTo>
                    <a:pt x="2788" y="1466"/>
                  </a:lnTo>
                  <a:lnTo>
                    <a:pt x="2786" y="1442"/>
                  </a:lnTo>
                  <a:lnTo>
                    <a:pt x="2799" y="1433"/>
                  </a:lnTo>
                  <a:lnTo>
                    <a:pt x="2812" y="1423"/>
                  </a:lnTo>
                  <a:lnTo>
                    <a:pt x="2825" y="1409"/>
                  </a:lnTo>
                  <a:lnTo>
                    <a:pt x="2834" y="1392"/>
                  </a:lnTo>
                  <a:lnTo>
                    <a:pt x="2838" y="1372"/>
                  </a:lnTo>
                  <a:lnTo>
                    <a:pt x="2834" y="1356"/>
                  </a:lnTo>
                  <a:lnTo>
                    <a:pt x="2828" y="1341"/>
                  </a:lnTo>
                  <a:lnTo>
                    <a:pt x="2812" y="1319"/>
                  </a:lnTo>
                  <a:lnTo>
                    <a:pt x="2792" y="1302"/>
                  </a:lnTo>
                  <a:lnTo>
                    <a:pt x="2768" y="1288"/>
                  </a:lnTo>
                  <a:lnTo>
                    <a:pt x="2741" y="1277"/>
                  </a:lnTo>
                  <a:lnTo>
                    <a:pt x="2712" y="1272"/>
                  </a:lnTo>
                  <a:lnTo>
                    <a:pt x="2674" y="1275"/>
                  </a:lnTo>
                  <a:lnTo>
                    <a:pt x="2638" y="1284"/>
                  </a:lnTo>
                  <a:lnTo>
                    <a:pt x="2602" y="1301"/>
                  </a:lnTo>
                  <a:lnTo>
                    <a:pt x="2208" y="1115"/>
                  </a:lnTo>
                  <a:lnTo>
                    <a:pt x="2307" y="1073"/>
                  </a:lnTo>
                  <a:lnTo>
                    <a:pt x="2407" y="1034"/>
                  </a:lnTo>
                  <a:lnTo>
                    <a:pt x="2504" y="998"/>
                  </a:lnTo>
                  <a:lnTo>
                    <a:pt x="2533" y="989"/>
                  </a:lnTo>
                  <a:lnTo>
                    <a:pt x="2559" y="982"/>
                  </a:lnTo>
                  <a:lnTo>
                    <a:pt x="2590" y="975"/>
                  </a:lnTo>
                  <a:lnTo>
                    <a:pt x="2622" y="973"/>
                  </a:lnTo>
                  <a:lnTo>
                    <a:pt x="2653" y="980"/>
                  </a:lnTo>
                  <a:lnTo>
                    <a:pt x="2659" y="982"/>
                  </a:lnTo>
                  <a:lnTo>
                    <a:pt x="2667" y="985"/>
                  </a:lnTo>
                  <a:lnTo>
                    <a:pt x="2674" y="988"/>
                  </a:lnTo>
                  <a:lnTo>
                    <a:pt x="2695" y="999"/>
                  </a:lnTo>
                  <a:lnTo>
                    <a:pt x="2717" y="1003"/>
                  </a:lnTo>
                  <a:lnTo>
                    <a:pt x="2742" y="1002"/>
                  </a:lnTo>
                  <a:lnTo>
                    <a:pt x="2764" y="1001"/>
                  </a:lnTo>
                  <a:lnTo>
                    <a:pt x="2784" y="994"/>
                  </a:lnTo>
                  <a:lnTo>
                    <a:pt x="2802" y="983"/>
                  </a:lnTo>
                  <a:lnTo>
                    <a:pt x="2816" y="966"/>
                  </a:lnTo>
                  <a:lnTo>
                    <a:pt x="2820" y="962"/>
                  </a:lnTo>
                  <a:lnTo>
                    <a:pt x="2823" y="960"/>
                  </a:lnTo>
                  <a:lnTo>
                    <a:pt x="2825" y="956"/>
                  </a:lnTo>
                  <a:lnTo>
                    <a:pt x="2826" y="951"/>
                  </a:lnTo>
                  <a:lnTo>
                    <a:pt x="2834" y="931"/>
                  </a:lnTo>
                  <a:lnTo>
                    <a:pt x="2836" y="910"/>
                  </a:lnTo>
                  <a:lnTo>
                    <a:pt x="2833" y="890"/>
                  </a:lnTo>
                  <a:lnTo>
                    <a:pt x="2829" y="876"/>
                  </a:lnTo>
                  <a:lnTo>
                    <a:pt x="2825" y="864"/>
                  </a:lnTo>
                  <a:lnTo>
                    <a:pt x="2805" y="840"/>
                  </a:lnTo>
                  <a:lnTo>
                    <a:pt x="2782" y="820"/>
                  </a:lnTo>
                  <a:lnTo>
                    <a:pt x="2756" y="803"/>
                  </a:lnTo>
                  <a:lnTo>
                    <a:pt x="2761" y="787"/>
                  </a:lnTo>
                  <a:lnTo>
                    <a:pt x="2767" y="772"/>
                  </a:lnTo>
                  <a:lnTo>
                    <a:pt x="2777" y="743"/>
                  </a:lnTo>
                  <a:lnTo>
                    <a:pt x="2781" y="712"/>
                  </a:lnTo>
                  <a:lnTo>
                    <a:pt x="407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160" name="Freeform 26">
              <a:extLst>
                <a:ext uri="{FF2B5EF4-FFF2-40B4-BE49-F238E27FC236}">
                  <a16:creationId xmlns:a16="http://schemas.microsoft.com/office/drawing/2014/main" id="{058EF97F-0CEA-B453-A8BC-E8472C1CE607}"/>
                </a:ext>
              </a:extLst>
            </p:cNvPr>
            <p:cNvSpPr>
              <a:spLocks/>
            </p:cNvSpPr>
            <p:nvPr/>
          </p:nvSpPr>
          <p:spPr bwMode="auto">
            <a:xfrm>
              <a:off x="4373563" y="912813"/>
              <a:ext cx="87313" cy="120650"/>
            </a:xfrm>
            <a:custGeom>
              <a:avLst/>
              <a:gdLst>
                <a:gd name="T0" fmla="*/ 87 w 165"/>
                <a:gd name="T1" fmla="*/ 26 h 227"/>
                <a:gd name="T2" fmla="*/ 113 w 165"/>
                <a:gd name="T3" fmla="*/ 69 h 227"/>
                <a:gd name="T4" fmla="*/ 115 w 165"/>
                <a:gd name="T5" fmla="*/ 76 h 227"/>
                <a:gd name="T6" fmla="*/ 117 w 165"/>
                <a:gd name="T7" fmla="*/ 84 h 227"/>
                <a:gd name="T8" fmla="*/ 119 w 165"/>
                <a:gd name="T9" fmla="*/ 91 h 227"/>
                <a:gd name="T10" fmla="*/ 129 w 165"/>
                <a:gd name="T11" fmla="*/ 110 h 227"/>
                <a:gd name="T12" fmla="*/ 141 w 165"/>
                <a:gd name="T13" fmla="*/ 128 h 227"/>
                <a:gd name="T14" fmla="*/ 146 w 165"/>
                <a:gd name="T15" fmla="*/ 137 h 227"/>
                <a:gd name="T16" fmla="*/ 149 w 165"/>
                <a:gd name="T17" fmla="*/ 142 h 227"/>
                <a:gd name="T18" fmla="*/ 150 w 165"/>
                <a:gd name="T19" fmla="*/ 144 h 227"/>
                <a:gd name="T20" fmla="*/ 152 w 165"/>
                <a:gd name="T21" fmla="*/ 148 h 227"/>
                <a:gd name="T22" fmla="*/ 154 w 165"/>
                <a:gd name="T23" fmla="*/ 153 h 227"/>
                <a:gd name="T24" fmla="*/ 157 w 165"/>
                <a:gd name="T25" fmla="*/ 155 h 227"/>
                <a:gd name="T26" fmla="*/ 161 w 165"/>
                <a:gd name="T27" fmla="*/ 160 h 227"/>
                <a:gd name="T28" fmla="*/ 165 w 165"/>
                <a:gd name="T29" fmla="*/ 176 h 227"/>
                <a:gd name="T30" fmla="*/ 164 w 165"/>
                <a:gd name="T31" fmla="*/ 197 h 227"/>
                <a:gd name="T32" fmla="*/ 152 w 165"/>
                <a:gd name="T33" fmla="*/ 212 h 227"/>
                <a:gd name="T34" fmla="*/ 152 w 165"/>
                <a:gd name="T35" fmla="*/ 212 h 227"/>
                <a:gd name="T36" fmla="*/ 148 w 165"/>
                <a:gd name="T37" fmla="*/ 217 h 227"/>
                <a:gd name="T38" fmla="*/ 139 w 165"/>
                <a:gd name="T39" fmla="*/ 222 h 227"/>
                <a:gd name="T40" fmla="*/ 130 w 165"/>
                <a:gd name="T41" fmla="*/ 225 h 227"/>
                <a:gd name="T42" fmla="*/ 121 w 165"/>
                <a:gd name="T43" fmla="*/ 223 h 227"/>
                <a:gd name="T44" fmla="*/ 94 w 165"/>
                <a:gd name="T45" fmla="*/ 212 h 227"/>
                <a:gd name="T46" fmla="*/ 78 w 165"/>
                <a:gd name="T47" fmla="*/ 212 h 227"/>
                <a:gd name="T48" fmla="*/ 42 w 165"/>
                <a:gd name="T49" fmla="*/ 227 h 227"/>
                <a:gd name="T50" fmla="*/ 8 w 165"/>
                <a:gd name="T51" fmla="*/ 208 h 227"/>
                <a:gd name="T52" fmla="*/ 6 w 165"/>
                <a:gd name="T53" fmla="*/ 204 h 227"/>
                <a:gd name="T54" fmla="*/ 3 w 165"/>
                <a:gd name="T55" fmla="*/ 202 h 227"/>
                <a:gd name="T56" fmla="*/ 1 w 165"/>
                <a:gd name="T57" fmla="*/ 195 h 227"/>
                <a:gd name="T58" fmla="*/ 0 w 165"/>
                <a:gd name="T59" fmla="*/ 186 h 227"/>
                <a:gd name="T60" fmla="*/ 1 w 165"/>
                <a:gd name="T61" fmla="*/ 178 h 227"/>
                <a:gd name="T62" fmla="*/ 12 w 165"/>
                <a:gd name="T63" fmla="*/ 139 h 227"/>
                <a:gd name="T64" fmla="*/ 35 w 165"/>
                <a:gd name="T65" fmla="*/ 102 h 227"/>
                <a:gd name="T66" fmla="*/ 42 w 165"/>
                <a:gd name="T67" fmla="*/ 92 h 227"/>
                <a:gd name="T68" fmla="*/ 46 w 165"/>
                <a:gd name="T69" fmla="*/ 84 h 227"/>
                <a:gd name="T70" fmla="*/ 47 w 165"/>
                <a:gd name="T71" fmla="*/ 79 h 227"/>
                <a:gd name="T72" fmla="*/ 48 w 165"/>
                <a:gd name="T73" fmla="*/ 78 h 227"/>
                <a:gd name="T74" fmla="*/ 65 w 165"/>
                <a:gd name="T75" fmla="*/ 53 h 227"/>
                <a:gd name="T76" fmla="*/ 82 w 165"/>
                <a:gd name="T7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 h="227">
                  <a:moveTo>
                    <a:pt x="82" y="0"/>
                  </a:moveTo>
                  <a:lnTo>
                    <a:pt x="87" y="26"/>
                  </a:lnTo>
                  <a:lnTo>
                    <a:pt x="97" y="49"/>
                  </a:lnTo>
                  <a:lnTo>
                    <a:pt x="113" y="69"/>
                  </a:lnTo>
                  <a:lnTo>
                    <a:pt x="114" y="74"/>
                  </a:lnTo>
                  <a:lnTo>
                    <a:pt x="115" y="76"/>
                  </a:lnTo>
                  <a:lnTo>
                    <a:pt x="117" y="80"/>
                  </a:lnTo>
                  <a:lnTo>
                    <a:pt x="117" y="84"/>
                  </a:lnTo>
                  <a:lnTo>
                    <a:pt x="118" y="88"/>
                  </a:lnTo>
                  <a:lnTo>
                    <a:pt x="119" y="91"/>
                  </a:lnTo>
                  <a:lnTo>
                    <a:pt x="120" y="95"/>
                  </a:lnTo>
                  <a:lnTo>
                    <a:pt x="129" y="110"/>
                  </a:lnTo>
                  <a:lnTo>
                    <a:pt x="138" y="123"/>
                  </a:lnTo>
                  <a:lnTo>
                    <a:pt x="141" y="128"/>
                  </a:lnTo>
                  <a:lnTo>
                    <a:pt x="144" y="132"/>
                  </a:lnTo>
                  <a:lnTo>
                    <a:pt x="146" y="137"/>
                  </a:lnTo>
                  <a:lnTo>
                    <a:pt x="149" y="141"/>
                  </a:lnTo>
                  <a:lnTo>
                    <a:pt x="149" y="142"/>
                  </a:lnTo>
                  <a:lnTo>
                    <a:pt x="150" y="143"/>
                  </a:lnTo>
                  <a:lnTo>
                    <a:pt x="150" y="144"/>
                  </a:lnTo>
                  <a:lnTo>
                    <a:pt x="151" y="146"/>
                  </a:lnTo>
                  <a:lnTo>
                    <a:pt x="152" y="148"/>
                  </a:lnTo>
                  <a:lnTo>
                    <a:pt x="152" y="149"/>
                  </a:lnTo>
                  <a:lnTo>
                    <a:pt x="154" y="153"/>
                  </a:lnTo>
                  <a:lnTo>
                    <a:pt x="155" y="154"/>
                  </a:lnTo>
                  <a:lnTo>
                    <a:pt x="157" y="155"/>
                  </a:lnTo>
                  <a:lnTo>
                    <a:pt x="159" y="158"/>
                  </a:lnTo>
                  <a:lnTo>
                    <a:pt x="161" y="160"/>
                  </a:lnTo>
                  <a:lnTo>
                    <a:pt x="162" y="164"/>
                  </a:lnTo>
                  <a:lnTo>
                    <a:pt x="165" y="176"/>
                  </a:lnTo>
                  <a:lnTo>
                    <a:pt x="165" y="189"/>
                  </a:lnTo>
                  <a:lnTo>
                    <a:pt x="164" y="197"/>
                  </a:lnTo>
                  <a:lnTo>
                    <a:pt x="160" y="206"/>
                  </a:lnTo>
                  <a:lnTo>
                    <a:pt x="152" y="212"/>
                  </a:lnTo>
                  <a:lnTo>
                    <a:pt x="152" y="212"/>
                  </a:lnTo>
                  <a:lnTo>
                    <a:pt x="152" y="212"/>
                  </a:lnTo>
                  <a:lnTo>
                    <a:pt x="151" y="213"/>
                  </a:lnTo>
                  <a:lnTo>
                    <a:pt x="148" y="217"/>
                  </a:lnTo>
                  <a:lnTo>
                    <a:pt x="143" y="220"/>
                  </a:lnTo>
                  <a:lnTo>
                    <a:pt x="139" y="222"/>
                  </a:lnTo>
                  <a:lnTo>
                    <a:pt x="135" y="223"/>
                  </a:lnTo>
                  <a:lnTo>
                    <a:pt x="130" y="225"/>
                  </a:lnTo>
                  <a:lnTo>
                    <a:pt x="125" y="225"/>
                  </a:lnTo>
                  <a:lnTo>
                    <a:pt x="121" y="223"/>
                  </a:lnTo>
                  <a:lnTo>
                    <a:pt x="107" y="220"/>
                  </a:lnTo>
                  <a:lnTo>
                    <a:pt x="94" y="212"/>
                  </a:lnTo>
                  <a:lnTo>
                    <a:pt x="83" y="202"/>
                  </a:lnTo>
                  <a:lnTo>
                    <a:pt x="78" y="212"/>
                  </a:lnTo>
                  <a:lnTo>
                    <a:pt x="60" y="223"/>
                  </a:lnTo>
                  <a:lnTo>
                    <a:pt x="42" y="227"/>
                  </a:lnTo>
                  <a:lnTo>
                    <a:pt x="25" y="222"/>
                  </a:lnTo>
                  <a:lnTo>
                    <a:pt x="8" y="208"/>
                  </a:lnTo>
                  <a:lnTo>
                    <a:pt x="6" y="206"/>
                  </a:lnTo>
                  <a:lnTo>
                    <a:pt x="6" y="204"/>
                  </a:lnTo>
                  <a:lnTo>
                    <a:pt x="5" y="202"/>
                  </a:lnTo>
                  <a:lnTo>
                    <a:pt x="3" y="202"/>
                  </a:lnTo>
                  <a:lnTo>
                    <a:pt x="3" y="199"/>
                  </a:lnTo>
                  <a:lnTo>
                    <a:pt x="1" y="195"/>
                  </a:lnTo>
                  <a:lnTo>
                    <a:pt x="0" y="191"/>
                  </a:lnTo>
                  <a:lnTo>
                    <a:pt x="0" y="186"/>
                  </a:lnTo>
                  <a:lnTo>
                    <a:pt x="1" y="181"/>
                  </a:lnTo>
                  <a:lnTo>
                    <a:pt x="1" y="178"/>
                  </a:lnTo>
                  <a:lnTo>
                    <a:pt x="5" y="159"/>
                  </a:lnTo>
                  <a:lnTo>
                    <a:pt x="12" y="139"/>
                  </a:lnTo>
                  <a:lnTo>
                    <a:pt x="22" y="120"/>
                  </a:lnTo>
                  <a:lnTo>
                    <a:pt x="35" y="102"/>
                  </a:lnTo>
                  <a:lnTo>
                    <a:pt x="39" y="97"/>
                  </a:lnTo>
                  <a:lnTo>
                    <a:pt x="42" y="92"/>
                  </a:lnTo>
                  <a:lnTo>
                    <a:pt x="45" y="88"/>
                  </a:lnTo>
                  <a:lnTo>
                    <a:pt x="46" y="84"/>
                  </a:lnTo>
                  <a:lnTo>
                    <a:pt x="46" y="80"/>
                  </a:lnTo>
                  <a:lnTo>
                    <a:pt x="47" y="79"/>
                  </a:lnTo>
                  <a:lnTo>
                    <a:pt x="48" y="79"/>
                  </a:lnTo>
                  <a:lnTo>
                    <a:pt x="48" y="78"/>
                  </a:lnTo>
                  <a:lnTo>
                    <a:pt x="50" y="78"/>
                  </a:lnTo>
                  <a:lnTo>
                    <a:pt x="65" y="53"/>
                  </a:lnTo>
                  <a:lnTo>
                    <a:pt x="76" y="27"/>
                  </a:lnTo>
                  <a:lnTo>
                    <a:pt x="82"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161" name="Freeform 27">
              <a:extLst>
                <a:ext uri="{FF2B5EF4-FFF2-40B4-BE49-F238E27FC236}">
                  <a16:creationId xmlns:a16="http://schemas.microsoft.com/office/drawing/2014/main" id="{0E72FE43-F4E9-1750-0AFA-8B88E8BC0FD2}"/>
                </a:ext>
              </a:extLst>
            </p:cNvPr>
            <p:cNvSpPr>
              <a:spLocks/>
            </p:cNvSpPr>
            <p:nvPr/>
          </p:nvSpPr>
          <p:spPr bwMode="auto">
            <a:xfrm>
              <a:off x="4464051" y="770006"/>
              <a:ext cx="146048" cy="125411"/>
            </a:xfrm>
            <a:custGeom>
              <a:avLst/>
              <a:gdLst>
                <a:gd name="T0" fmla="*/ 187 w 278"/>
                <a:gd name="T1" fmla="*/ 0 h 236"/>
                <a:gd name="T2" fmla="*/ 220 w 278"/>
                <a:gd name="T3" fmla="*/ 2 h 236"/>
                <a:gd name="T4" fmla="*/ 244 w 278"/>
                <a:gd name="T5" fmla="*/ 29 h 236"/>
                <a:gd name="T6" fmla="*/ 261 w 278"/>
                <a:gd name="T7" fmla="*/ 58 h 236"/>
                <a:gd name="T8" fmla="*/ 272 w 278"/>
                <a:gd name="T9" fmla="*/ 90 h 236"/>
                <a:gd name="T10" fmla="*/ 278 w 278"/>
                <a:gd name="T11" fmla="*/ 124 h 236"/>
                <a:gd name="T12" fmla="*/ 278 w 278"/>
                <a:gd name="T13" fmla="*/ 161 h 236"/>
                <a:gd name="T14" fmla="*/ 277 w 278"/>
                <a:gd name="T15" fmla="*/ 163 h 236"/>
                <a:gd name="T16" fmla="*/ 276 w 278"/>
                <a:gd name="T17" fmla="*/ 165 h 236"/>
                <a:gd name="T18" fmla="*/ 276 w 278"/>
                <a:gd name="T19" fmla="*/ 169 h 236"/>
                <a:gd name="T20" fmla="*/ 276 w 278"/>
                <a:gd name="T21" fmla="*/ 171 h 236"/>
                <a:gd name="T22" fmla="*/ 270 w 278"/>
                <a:gd name="T23" fmla="*/ 180 h 236"/>
                <a:gd name="T24" fmla="*/ 265 w 278"/>
                <a:gd name="T25" fmla="*/ 190 h 236"/>
                <a:gd name="T26" fmla="*/ 263 w 278"/>
                <a:gd name="T27" fmla="*/ 195 h 236"/>
                <a:gd name="T28" fmla="*/ 261 w 278"/>
                <a:gd name="T29" fmla="*/ 197 h 236"/>
                <a:gd name="T30" fmla="*/ 258 w 278"/>
                <a:gd name="T31" fmla="*/ 200 h 236"/>
                <a:gd name="T32" fmla="*/ 251 w 278"/>
                <a:gd name="T33" fmla="*/ 208 h 236"/>
                <a:gd name="T34" fmla="*/ 242 w 278"/>
                <a:gd name="T35" fmla="*/ 213 h 236"/>
                <a:gd name="T36" fmla="*/ 235 w 278"/>
                <a:gd name="T37" fmla="*/ 217 h 236"/>
                <a:gd name="T38" fmla="*/ 194 w 278"/>
                <a:gd name="T39" fmla="*/ 217 h 236"/>
                <a:gd name="T40" fmla="*/ 189 w 278"/>
                <a:gd name="T41" fmla="*/ 218 h 236"/>
                <a:gd name="T42" fmla="*/ 184 w 278"/>
                <a:gd name="T43" fmla="*/ 219 h 236"/>
                <a:gd name="T44" fmla="*/ 179 w 278"/>
                <a:gd name="T45" fmla="*/ 221 h 236"/>
                <a:gd name="T46" fmla="*/ 156 w 278"/>
                <a:gd name="T47" fmla="*/ 228 h 236"/>
                <a:gd name="T48" fmla="*/ 131 w 278"/>
                <a:gd name="T49" fmla="*/ 233 h 236"/>
                <a:gd name="T50" fmla="*/ 107 w 278"/>
                <a:gd name="T51" fmla="*/ 236 h 236"/>
                <a:gd name="T52" fmla="*/ 86 w 278"/>
                <a:gd name="T53" fmla="*/ 236 h 236"/>
                <a:gd name="T54" fmla="*/ 66 w 278"/>
                <a:gd name="T55" fmla="*/ 231 h 236"/>
                <a:gd name="T56" fmla="*/ 49 w 278"/>
                <a:gd name="T57" fmla="*/ 221 h 236"/>
                <a:gd name="T58" fmla="*/ 33 w 278"/>
                <a:gd name="T59" fmla="*/ 210 h 236"/>
                <a:gd name="T60" fmla="*/ 21 w 278"/>
                <a:gd name="T61" fmla="*/ 196 h 236"/>
                <a:gd name="T62" fmla="*/ 14 w 278"/>
                <a:gd name="T63" fmla="*/ 182 h 236"/>
                <a:gd name="T64" fmla="*/ 8 w 278"/>
                <a:gd name="T65" fmla="*/ 169 h 236"/>
                <a:gd name="T66" fmla="*/ 1 w 278"/>
                <a:gd name="T67" fmla="*/ 153 h 236"/>
                <a:gd name="T68" fmla="*/ 0 w 278"/>
                <a:gd name="T69" fmla="*/ 134 h 236"/>
                <a:gd name="T70" fmla="*/ 5 w 278"/>
                <a:gd name="T71" fmla="*/ 115 h 236"/>
                <a:gd name="T72" fmla="*/ 13 w 278"/>
                <a:gd name="T73" fmla="*/ 91 h 236"/>
                <a:gd name="T74" fmla="*/ 28 w 278"/>
                <a:gd name="T75" fmla="*/ 73 h 236"/>
                <a:gd name="T76" fmla="*/ 48 w 278"/>
                <a:gd name="T77" fmla="*/ 57 h 236"/>
                <a:gd name="T78" fmla="*/ 61 w 278"/>
                <a:gd name="T79" fmla="*/ 49 h 236"/>
                <a:gd name="T80" fmla="*/ 76 w 278"/>
                <a:gd name="T81" fmla="*/ 44 h 236"/>
                <a:gd name="T82" fmla="*/ 132 w 278"/>
                <a:gd name="T83" fmla="*/ 22 h 236"/>
                <a:gd name="T84" fmla="*/ 187 w 278"/>
                <a:gd name="T85"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8" h="236">
                  <a:moveTo>
                    <a:pt x="187" y="0"/>
                  </a:moveTo>
                  <a:lnTo>
                    <a:pt x="220" y="2"/>
                  </a:lnTo>
                  <a:lnTo>
                    <a:pt x="244" y="29"/>
                  </a:lnTo>
                  <a:lnTo>
                    <a:pt x="261" y="58"/>
                  </a:lnTo>
                  <a:lnTo>
                    <a:pt x="272" y="90"/>
                  </a:lnTo>
                  <a:lnTo>
                    <a:pt x="278" y="124"/>
                  </a:lnTo>
                  <a:lnTo>
                    <a:pt x="278" y="161"/>
                  </a:lnTo>
                  <a:lnTo>
                    <a:pt x="277" y="163"/>
                  </a:lnTo>
                  <a:lnTo>
                    <a:pt x="276" y="165"/>
                  </a:lnTo>
                  <a:lnTo>
                    <a:pt x="276" y="169"/>
                  </a:lnTo>
                  <a:lnTo>
                    <a:pt x="276" y="171"/>
                  </a:lnTo>
                  <a:lnTo>
                    <a:pt x="270" y="180"/>
                  </a:lnTo>
                  <a:lnTo>
                    <a:pt x="265" y="190"/>
                  </a:lnTo>
                  <a:lnTo>
                    <a:pt x="263" y="195"/>
                  </a:lnTo>
                  <a:lnTo>
                    <a:pt x="261" y="197"/>
                  </a:lnTo>
                  <a:lnTo>
                    <a:pt x="258" y="200"/>
                  </a:lnTo>
                  <a:lnTo>
                    <a:pt x="251" y="208"/>
                  </a:lnTo>
                  <a:lnTo>
                    <a:pt x="242" y="213"/>
                  </a:lnTo>
                  <a:lnTo>
                    <a:pt x="235" y="217"/>
                  </a:lnTo>
                  <a:lnTo>
                    <a:pt x="194" y="217"/>
                  </a:lnTo>
                  <a:lnTo>
                    <a:pt x="189" y="218"/>
                  </a:lnTo>
                  <a:lnTo>
                    <a:pt x="184" y="219"/>
                  </a:lnTo>
                  <a:lnTo>
                    <a:pt x="179" y="221"/>
                  </a:lnTo>
                  <a:lnTo>
                    <a:pt x="156" y="228"/>
                  </a:lnTo>
                  <a:lnTo>
                    <a:pt x="131" y="233"/>
                  </a:lnTo>
                  <a:lnTo>
                    <a:pt x="107" y="236"/>
                  </a:lnTo>
                  <a:lnTo>
                    <a:pt x="86" y="236"/>
                  </a:lnTo>
                  <a:lnTo>
                    <a:pt x="66" y="231"/>
                  </a:lnTo>
                  <a:lnTo>
                    <a:pt x="49" y="221"/>
                  </a:lnTo>
                  <a:lnTo>
                    <a:pt x="33" y="210"/>
                  </a:lnTo>
                  <a:lnTo>
                    <a:pt x="21" y="196"/>
                  </a:lnTo>
                  <a:lnTo>
                    <a:pt x="14" y="182"/>
                  </a:lnTo>
                  <a:lnTo>
                    <a:pt x="8" y="169"/>
                  </a:lnTo>
                  <a:lnTo>
                    <a:pt x="1" y="153"/>
                  </a:lnTo>
                  <a:lnTo>
                    <a:pt x="0" y="134"/>
                  </a:lnTo>
                  <a:lnTo>
                    <a:pt x="5" y="115"/>
                  </a:lnTo>
                  <a:lnTo>
                    <a:pt x="13" y="91"/>
                  </a:lnTo>
                  <a:lnTo>
                    <a:pt x="28" y="73"/>
                  </a:lnTo>
                  <a:lnTo>
                    <a:pt x="48" y="57"/>
                  </a:lnTo>
                  <a:lnTo>
                    <a:pt x="61" y="49"/>
                  </a:lnTo>
                  <a:lnTo>
                    <a:pt x="76" y="44"/>
                  </a:lnTo>
                  <a:lnTo>
                    <a:pt x="132" y="22"/>
                  </a:lnTo>
                  <a:lnTo>
                    <a:pt x="187"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162" name="Freeform 28">
              <a:extLst>
                <a:ext uri="{FF2B5EF4-FFF2-40B4-BE49-F238E27FC236}">
                  <a16:creationId xmlns:a16="http://schemas.microsoft.com/office/drawing/2014/main" id="{B194AF56-1DDE-8649-A0D0-593FB55F630D}"/>
                </a:ext>
              </a:extLst>
            </p:cNvPr>
            <p:cNvSpPr>
              <a:spLocks noEditPoints="1"/>
            </p:cNvSpPr>
            <p:nvPr/>
          </p:nvSpPr>
          <p:spPr bwMode="auto">
            <a:xfrm>
              <a:off x="3335338" y="269944"/>
              <a:ext cx="2154238" cy="954089"/>
            </a:xfrm>
            <a:custGeom>
              <a:avLst/>
              <a:gdLst>
                <a:gd name="T0" fmla="*/ 1904 w 4070"/>
                <a:gd name="T1" fmla="*/ 367 h 1805"/>
                <a:gd name="T2" fmla="*/ 1788 w 4070"/>
                <a:gd name="T3" fmla="*/ 409 h 1805"/>
                <a:gd name="T4" fmla="*/ 1774 w 4070"/>
                <a:gd name="T5" fmla="*/ 416 h 1805"/>
                <a:gd name="T6" fmla="*/ 1642 w 4070"/>
                <a:gd name="T7" fmla="*/ 504 h 1805"/>
                <a:gd name="T8" fmla="*/ 1589 w 4070"/>
                <a:gd name="T9" fmla="*/ 562 h 1805"/>
                <a:gd name="T10" fmla="*/ 1540 w 4070"/>
                <a:gd name="T11" fmla="*/ 648 h 1805"/>
                <a:gd name="T12" fmla="*/ 1526 w 4070"/>
                <a:gd name="T13" fmla="*/ 683 h 1805"/>
                <a:gd name="T14" fmla="*/ 1507 w 4070"/>
                <a:gd name="T15" fmla="*/ 773 h 1805"/>
                <a:gd name="T16" fmla="*/ 1541 w 4070"/>
                <a:gd name="T17" fmla="*/ 1063 h 1805"/>
                <a:gd name="T18" fmla="*/ 1566 w 4070"/>
                <a:gd name="T19" fmla="*/ 1205 h 1805"/>
                <a:gd name="T20" fmla="*/ 1547 w 4070"/>
                <a:gd name="T21" fmla="*/ 1226 h 1805"/>
                <a:gd name="T22" fmla="*/ 1552 w 4070"/>
                <a:gd name="T23" fmla="*/ 1297 h 1805"/>
                <a:gd name="T24" fmla="*/ 1616 w 4070"/>
                <a:gd name="T25" fmla="*/ 1358 h 1805"/>
                <a:gd name="T26" fmla="*/ 1631 w 4070"/>
                <a:gd name="T27" fmla="*/ 1366 h 1805"/>
                <a:gd name="T28" fmla="*/ 1640 w 4070"/>
                <a:gd name="T29" fmla="*/ 1371 h 1805"/>
                <a:gd name="T30" fmla="*/ 1673 w 4070"/>
                <a:gd name="T31" fmla="*/ 1382 h 1805"/>
                <a:gd name="T32" fmla="*/ 1759 w 4070"/>
                <a:gd name="T33" fmla="*/ 1394 h 1805"/>
                <a:gd name="T34" fmla="*/ 1826 w 4070"/>
                <a:gd name="T35" fmla="*/ 1457 h 1805"/>
                <a:gd name="T36" fmla="*/ 1824 w 4070"/>
                <a:gd name="T37" fmla="*/ 1570 h 1805"/>
                <a:gd name="T38" fmla="*/ 1893 w 4070"/>
                <a:gd name="T39" fmla="*/ 1575 h 1805"/>
                <a:gd name="T40" fmla="*/ 1926 w 4070"/>
                <a:gd name="T41" fmla="*/ 1528 h 1805"/>
                <a:gd name="T42" fmla="*/ 1941 w 4070"/>
                <a:gd name="T43" fmla="*/ 1519 h 1805"/>
                <a:gd name="T44" fmla="*/ 1952 w 4070"/>
                <a:gd name="T45" fmla="*/ 1529 h 1805"/>
                <a:gd name="T46" fmla="*/ 1959 w 4070"/>
                <a:gd name="T47" fmla="*/ 1540 h 1805"/>
                <a:gd name="T48" fmla="*/ 1964 w 4070"/>
                <a:gd name="T49" fmla="*/ 1555 h 1805"/>
                <a:gd name="T50" fmla="*/ 1997 w 4070"/>
                <a:gd name="T51" fmla="*/ 1576 h 1805"/>
                <a:gd name="T52" fmla="*/ 2063 w 4070"/>
                <a:gd name="T53" fmla="*/ 1555 h 1805"/>
                <a:gd name="T54" fmla="*/ 2067 w 4070"/>
                <a:gd name="T55" fmla="*/ 1517 h 1805"/>
                <a:gd name="T56" fmla="*/ 2081 w 4070"/>
                <a:gd name="T57" fmla="*/ 1507 h 1805"/>
                <a:gd name="T58" fmla="*/ 2111 w 4070"/>
                <a:gd name="T59" fmla="*/ 1549 h 1805"/>
                <a:gd name="T60" fmla="*/ 2165 w 4070"/>
                <a:gd name="T61" fmla="*/ 1565 h 1805"/>
                <a:gd name="T62" fmla="*/ 2196 w 4070"/>
                <a:gd name="T63" fmla="*/ 1495 h 1805"/>
                <a:gd name="T64" fmla="*/ 2217 w 4070"/>
                <a:gd name="T65" fmla="*/ 1506 h 1805"/>
                <a:gd name="T66" fmla="*/ 2222 w 4070"/>
                <a:gd name="T67" fmla="*/ 1512 h 1805"/>
                <a:gd name="T68" fmla="*/ 2228 w 4070"/>
                <a:gd name="T69" fmla="*/ 1570 h 1805"/>
                <a:gd name="T70" fmla="*/ 2273 w 4070"/>
                <a:gd name="T71" fmla="*/ 1569 h 1805"/>
                <a:gd name="T72" fmla="*/ 2304 w 4070"/>
                <a:gd name="T73" fmla="*/ 1515 h 1805"/>
                <a:gd name="T74" fmla="*/ 2289 w 4070"/>
                <a:gd name="T75" fmla="*/ 1432 h 1805"/>
                <a:gd name="T76" fmla="*/ 2354 w 4070"/>
                <a:gd name="T77" fmla="*/ 1397 h 1805"/>
                <a:gd name="T78" fmla="*/ 2460 w 4070"/>
                <a:gd name="T79" fmla="*/ 1370 h 1805"/>
                <a:gd name="T80" fmla="*/ 2514 w 4070"/>
                <a:gd name="T81" fmla="*/ 1275 h 1805"/>
                <a:gd name="T82" fmla="*/ 2512 w 4070"/>
                <a:gd name="T83" fmla="*/ 1179 h 1805"/>
                <a:gd name="T84" fmla="*/ 2532 w 4070"/>
                <a:gd name="T85" fmla="*/ 1131 h 1805"/>
                <a:gd name="T86" fmla="*/ 2553 w 4070"/>
                <a:gd name="T87" fmla="*/ 1073 h 1805"/>
                <a:gd name="T88" fmla="*/ 2556 w 4070"/>
                <a:gd name="T89" fmla="*/ 932 h 1805"/>
                <a:gd name="T90" fmla="*/ 2565 w 4070"/>
                <a:gd name="T91" fmla="*/ 823 h 1805"/>
                <a:gd name="T92" fmla="*/ 2551 w 4070"/>
                <a:gd name="T93" fmla="*/ 721 h 1805"/>
                <a:gd name="T94" fmla="*/ 2533 w 4070"/>
                <a:gd name="T95" fmla="*/ 669 h 1805"/>
                <a:gd name="T96" fmla="*/ 2493 w 4070"/>
                <a:gd name="T97" fmla="*/ 589 h 1805"/>
                <a:gd name="T98" fmla="*/ 2423 w 4070"/>
                <a:gd name="T99" fmla="*/ 498 h 1805"/>
                <a:gd name="T100" fmla="*/ 2418 w 4070"/>
                <a:gd name="T101" fmla="*/ 495 h 1805"/>
                <a:gd name="T102" fmla="*/ 2302 w 4070"/>
                <a:gd name="T103" fmla="*/ 406 h 1805"/>
                <a:gd name="T104" fmla="*/ 2281 w 4070"/>
                <a:gd name="T105" fmla="*/ 395 h 1805"/>
                <a:gd name="T106" fmla="*/ 2170 w 4070"/>
                <a:gd name="T107" fmla="*/ 357 h 1805"/>
                <a:gd name="T108" fmla="*/ 0 w 4070"/>
                <a:gd name="T109" fmla="*/ 0 h 1805"/>
                <a:gd name="T110" fmla="*/ 2715 w 4070"/>
                <a:gd name="T111" fmla="*/ 1401 h 1805"/>
                <a:gd name="T112" fmla="*/ 2623 w 4070"/>
                <a:gd name="T113" fmla="*/ 1428 h 1805"/>
                <a:gd name="T114" fmla="*/ 2575 w 4070"/>
                <a:gd name="T115" fmla="*/ 1474 h 1805"/>
                <a:gd name="T116" fmla="*/ 2568 w 4070"/>
                <a:gd name="T117" fmla="*/ 1496 h 1805"/>
                <a:gd name="T118" fmla="*/ 1512 w 4070"/>
                <a:gd name="T119" fmla="*/ 1522 h 1805"/>
                <a:gd name="T120" fmla="*/ 1470 w 4070"/>
                <a:gd name="T121" fmla="*/ 1444 h 1805"/>
                <a:gd name="T122" fmla="*/ 1380 w 4070"/>
                <a:gd name="T123" fmla="*/ 1400 h 1805"/>
                <a:gd name="T124" fmla="*/ 1303 w 4070"/>
                <a:gd name="T125" fmla="*/ 1431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0" h="1805">
                  <a:moveTo>
                    <a:pt x="2063" y="348"/>
                  </a:moveTo>
                  <a:lnTo>
                    <a:pt x="2008" y="349"/>
                  </a:lnTo>
                  <a:lnTo>
                    <a:pt x="1953" y="356"/>
                  </a:lnTo>
                  <a:lnTo>
                    <a:pt x="1904" y="367"/>
                  </a:lnTo>
                  <a:lnTo>
                    <a:pt x="1857" y="380"/>
                  </a:lnTo>
                  <a:lnTo>
                    <a:pt x="1814" y="396"/>
                  </a:lnTo>
                  <a:lnTo>
                    <a:pt x="1802" y="401"/>
                  </a:lnTo>
                  <a:lnTo>
                    <a:pt x="1788" y="409"/>
                  </a:lnTo>
                  <a:lnTo>
                    <a:pt x="1786" y="410"/>
                  </a:lnTo>
                  <a:lnTo>
                    <a:pt x="1781" y="411"/>
                  </a:lnTo>
                  <a:lnTo>
                    <a:pt x="1777" y="414"/>
                  </a:lnTo>
                  <a:lnTo>
                    <a:pt x="1774" y="416"/>
                  </a:lnTo>
                  <a:lnTo>
                    <a:pt x="1734" y="436"/>
                  </a:lnTo>
                  <a:lnTo>
                    <a:pt x="1698" y="460"/>
                  </a:lnTo>
                  <a:lnTo>
                    <a:pt x="1668" y="481"/>
                  </a:lnTo>
                  <a:lnTo>
                    <a:pt x="1642" y="504"/>
                  </a:lnTo>
                  <a:lnTo>
                    <a:pt x="1618" y="528"/>
                  </a:lnTo>
                  <a:lnTo>
                    <a:pt x="1594" y="556"/>
                  </a:lnTo>
                  <a:lnTo>
                    <a:pt x="1592" y="559"/>
                  </a:lnTo>
                  <a:lnTo>
                    <a:pt x="1589" y="562"/>
                  </a:lnTo>
                  <a:lnTo>
                    <a:pt x="1587" y="565"/>
                  </a:lnTo>
                  <a:lnTo>
                    <a:pt x="1568" y="595"/>
                  </a:lnTo>
                  <a:lnTo>
                    <a:pt x="1553" y="623"/>
                  </a:lnTo>
                  <a:lnTo>
                    <a:pt x="1540" y="648"/>
                  </a:lnTo>
                  <a:lnTo>
                    <a:pt x="1533" y="662"/>
                  </a:lnTo>
                  <a:lnTo>
                    <a:pt x="1527" y="678"/>
                  </a:lnTo>
                  <a:lnTo>
                    <a:pt x="1526" y="680"/>
                  </a:lnTo>
                  <a:lnTo>
                    <a:pt x="1526" y="683"/>
                  </a:lnTo>
                  <a:lnTo>
                    <a:pt x="1523" y="689"/>
                  </a:lnTo>
                  <a:lnTo>
                    <a:pt x="1522" y="695"/>
                  </a:lnTo>
                  <a:lnTo>
                    <a:pt x="1518" y="701"/>
                  </a:lnTo>
                  <a:lnTo>
                    <a:pt x="1507" y="773"/>
                  </a:lnTo>
                  <a:lnTo>
                    <a:pt x="1504" y="844"/>
                  </a:lnTo>
                  <a:lnTo>
                    <a:pt x="1510" y="916"/>
                  </a:lnTo>
                  <a:lnTo>
                    <a:pt x="1521" y="990"/>
                  </a:lnTo>
                  <a:lnTo>
                    <a:pt x="1541" y="1063"/>
                  </a:lnTo>
                  <a:lnTo>
                    <a:pt x="1567" y="1134"/>
                  </a:lnTo>
                  <a:lnTo>
                    <a:pt x="1570" y="1158"/>
                  </a:lnTo>
                  <a:lnTo>
                    <a:pt x="1570" y="1181"/>
                  </a:lnTo>
                  <a:lnTo>
                    <a:pt x="1566" y="1205"/>
                  </a:lnTo>
                  <a:lnTo>
                    <a:pt x="1562" y="1208"/>
                  </a:lnTo>
                  <a:lnTo>
                    <a:pt x="1558" y="1212"/>
                  </a:lnTo>
                  <a:lnTo>
                    <a:pt x="1554" y="1216"/>
                  </a:lnTo>
                  <a:lnTo>
                    <a:pt x="1547" y="1226"/>
                  </a:lnTo>
                  <a:lnTo>
                    <a:pt x="1543" y="1239"/>
                  </a:lnTo>
                  <a:lnTo>
                    <a:pt x="1542" y="1258"/>
                  </a:lnTo>
                  <a:lnTo>
                    <a:pt x="1544" y="1280"/>
                  </a:lnTo>
                  <a:lnTo>
                    <a:pt x="1552" y="1297"/>
                  </a:lnTo>
                  <a:lnTo>
                    <a:pt x="1564" y="1316"/>
                  </a:lnTo>
                  <a:lnTo>
                    <a:pt x="1584" y="1336"/>
                  </a:lnTo>
                  <a:lnTo>
                    <a:pt x="1613" y="1355"/>
                  </a:lnTo>
                  <a:lnTo>
                    <a:pt x="1616" y="1358"/>
                  </a:lnTo>
                  <a:lnTo>
                    <a:pt x="1621" y="1360"/>
                  </a:lnTo>
                  <a:lnTo>
                    <a:pt x="1625" y="1361"/>
                  </a:lnTo>
                  <a:lnTo>
                    <a:pt x="1629" y="1364"/>
                  </a:lnTo>
                  <a:lnTo>
                    <a:pt x="1631" y="1366"/>
                  </a:lnTo>
                  <a:lnTo>
                    <a:pt x="1634" y="1368"/>
                  </a:lnTo>
                  <a:lnTo>
                    <a:pt x="1636" y="1369"/>
                  </a:lnTo>
                  <a:lnTo>
                    <a:pt x="1637" y="1370"/>
                  </a:lnTo>
                  <a:lnTo>
                    <a:pt x="1640" y="1371"/>
                  </a:lnTo>
                  <a:lnTo>
                    <a:pt x="1642" y="1374"/>
                  </a:lnTo>
                  <a:lnTo>
                    <a:pt x="1646" y="1376"/>
                  </a:lnTo>
                  <a:lnTo>
                    <a:pt x="1657" y="1379"/>
                  </a:lnTo>
                  <a:lnTo>
                    <a:pt x="1673" y="1382"/>
                  </a:lnTo>
                  <a:lnTo>
                    <a:pt x="1694" y="1386"/>
                  </a:lnTo>
                  <a:lnTo>
                    <a:pt x="1723" y="1390"/>
                  </a:lnTo>
                  <a:lnTo>
                    <a:pt x="1758" y="1394"/>
                  </a:lnTo>
                  <a:lnTo>
                    <a:pt x="1759" y="1394"/>
                  </a:lnTo>
                  <a:lnTo>
                    <a:pt x="1784" y="1407"/>
                  </a:lnTo>
                  <a:lnTo>
                    <a:pt x="1806" y="1424"/>
                  </a:lnTo>
                  <a:lnTo>
                    <a:pt x="1826" y="1443"/>
                  </a:lnTo>
                  <a:lnTo>
                    <a:pt x="1826" y="1457"/>
                  </a:lnTo>
                  <a:lnTo>
                    <a:pt x="1818" y="1484"/>
                  </a:lnTo>
                  <a:lnTo>
                    <a:pt x="1814" y="1512"/>
                  </a:lnTo>
                  <a:lnTo>
                    <a:pt x="1817" y="1540"/>
                  </a:lnTo>
                  <a:lnTo>
                    <a:pt x="1824" y="1570"/>
                  </a:lnTo>
                  <a:lnTo>
                    <a:pt x="1828" y="1570"/>
                  </a:lnTo>
                  <a:lnTo>
                    <a:pt x="1852" y="1577"/>
                  </a:lnTo>
                  <a:lnTo>
                    <a:pt x="1874" y="1580"/>
                  </a:lnTo>
                  <a:lnTo>
                    <a:pt x="1893" y="1575"/>
                  </a:lnTo>
                  <a:lnTo>
                    <a:pt x="1909" y="1564"/>
                  </a:lnTo>
                  <a:lnTo>
                    <a:pt x="1922" y="1545"/>
                  </a:lnTo>
                  <a:lnTo>
                    <a:pt x="1922" y="1532"/>
                  </a:lnTo>
                  <a:lnTo>
                    <a:pt x="1926" y="1528"/>
                  </a:lnTo>
                  <a:lnTo>
                    <a:pt x="1930" y="1524"/>
                  </a:lnTo>
                  <a:lnTo>
                    <a:pt x="1936" y="1522"/>
                  </a:lnTo>
                  <a:lnTo>
                    <a:pt x="1937" y="1521"/>
                  </a:lnTo>
                  <a:lnTo>
                    <a:pt x="1941" y="1519"/>
                  </a:lnTo>
                  <a:lnTo>
                    <a:pt x="1943" y="1518"/>
                  </a:lnTo>
                  <a:lnTo>
                    <a:pt x="1946" y="1523"/>
                  </a:lnTo>
                  <a:lnTo>
                    <a:pt x="1949" y="1527"/>
                  </a:lnTo>
                  <a:lnTo>
                    <a:pt x="1952" y="1529"/>
                  </a:lnTo>
                  <a:lnTo>
                    <a:pt x="1954" y="1533"/>
                  </a:lnTo>
                  <a:lnTo>
                    <a:pt x="1957" y="1536"/>
                  </a:lnTo>
                  <a:lnTo>
                    <a:pt x="1958" y="1538"/>
                  </a:lnTo>
                  <a:lnTo>
                    <a:pt x="1959" y="1540"/>
                  </a:lnTo>
                  <a:lnTo>
                    <a:pt x="1962" y="1545"/>
                  </a:lnTo>
                  <a:lnTo>
                    <a:pt x="1964" y="1549"/>
                  </a:lnTo>
                  <a:lnTo>
                    <a:pt x="1964" y="1552"/>
                  </a:lnTo>
                  <a:lnTo>
                    <a:pt x="1964" y="1555"/>
                  </a:lnTo>
                  <a:lnTo>
                    <a:pt x="1964" y="1559"/>
                  </a:lnTo>
                  <a:lnTo>
                    <a:pt x="1964" y="1560"/>
                  </a:lnTo>
                  <a:lnTo>
                    <a:pt x="1979" y="1571"/>
                  </a:lnTo>
                  <a:lnTo>
                    <a:pt x="1997" y="1576"/>
                  </a:lnTo>
                  <a:lnTo>
                    <a:pt x="2016" y="1575"/>
                  </a:lnTo>
                  <a:lnTo>
                    <a:pt x="2035" y="1575"/>
                  </a:lnTo>
                  <a:lnTo>
                    <a:pt x="2049" y="1568"/>
                  </a:lnTo>
                  <a:lnTo>
                    <a:pt x="2063" y="1555"/>
                  </a:lnTo>
                  <a:lnTo>
                    <a:pt x="2065" y="1539"/>
                  </a:lnTo>
                  <a:lnTo>
                    <a:pt x="2066" y="1524"/>
                  </a:lnTo>
                  <a:lnTo>
                    <a:pt x="2066" y="1521"/>
                  </a:lnTo>
                  <a:lnTo>
                    <a:pt x="2067" y="1517"/>
                  </a:lnTo>
                  <a:lnTo>
                    <a:pt x="2067" y="1515"/>
                  </a:lnTo>
                  <a:lnTo>
                    <a:pt x="2068" y="1512"/>
                  </a:lnTo>
                  <a:lnTo>
                    <a:pt x="2073" y="1507"/>
                  </a:lnTo>
                  <a:lnTo>
                    <a:pt x="2081" y="1507"/>
                  </a:lnTo>
                  <a:lnTo>
                    <a:pt x="2091" y="1511"/>
                  </a:lnTo>
                  <a:lnTo>
                    <a:pt x="2104" y="1518"/>
                  </a:lnTo>
                  <a:lnTo>
                    <a:pt x="2106" y="1536"/>
                  </a:lnTo>
                  <a:lnTo>
                    <a:pt x="2111" y="1549"/>
                  </a:lnTo>
                  <a:lnTo>
                    <a:pt x="2120" y="1560"/>
                  </a:lnTo>
                  <a:lnTo>
                    <a:pt x="2133" y="1570"/>
                  </a:lnTo>
                  <a:lnTo>
                    <a:pt x="2150" y="1569"/>
                  </a:lnTo>
                  <a:lnTo>
                    <a:pt x="2165" y="1565"/>
                  </a:lnTo>
                  <a:lnTo>
                    <a:pt x="2179" y="1559"/>
                  </a:lnTo>
                  <a:lnTo>
                    <a:pt x="2186" y="1532"/>
                  </a:lnTo>
                  <a:lnTo>
                    <a:pt x="2192" y="1511"/>
                  </a:lnTo>
                  <a:lnTo>
                    <a:pt x="2196" y="1495"/>
                  </a:lnTo>
                  <a:lnTo>
                    <a:pt x="2201" y="1495"/>
                  </a:lnTo>
                  <a:lnTo>
                    <a:pt x="2207" y="1497"/>
                  </a:lnTo>
                  <a:lnTo>
                    <a:pt x="2212" y="1501"/>
                  </a:lnTo>
                  <a:lnTo>
                    <a:pt x="2217" y="1506"/>
                  </a:lnTo>
                  <a:lnTo>
                    <a:pt x="2218" y="1507"/>
                  </a:lnTo>
                  <a:lnTo>
                    <a:pt x="2218" y="1508"/>
                  </a:lnTo>
                  <a:lnTo>
                    <a:pt x="2219" y="1510"/>
                  </a:lnTo>
                  <a:lnTo>
                    <a:pt x="2222" y="1512"/>
                  </a:lnTo>
                  <a:lnTo>
                    <a:pt x="2221" y="1534"/>
                  </a:lnTo>
                  <a:lnTo>
                    <a:pt x="2221" y="1552"/>
                  </a:lnTo>
                  <a:lnTo>
                    <a:pt x="2224" y="1564"/>
                  </a:lnTo>
                  <a:lnTo>
                    <a:pt x="2228" y="1570"/>
                  </a:lnTo>
                  <a:lnTo>
                    <a:pt x="2234" y="1571"/>
                  </a:lnTo>
                  <a:lnTo>
                    <a:pt x="2246" y="1573"/>
                  </a:lnTo>
                  <a:lnTo>
                    <a:pt x="2260" y="1571"/>
                  </a:lnTo>
                  <a:lnTo>
                    <a:pt x="2273" y="1569"/>
                  </a:lnTo>
                  <a:lnTo>
                    <a:pt x="2283" y="1565"/>
                  </a:lnTo>
                  <a:lnTo>
                    <a:pt x="2288" y="1561"/>
                  </a:lnTo>
                  <a:lnTo>
                    <a:pt x="2299" y="1539"/>
                  </a:lnTo>
                  <a:lnTo>
                    <a:pt x="2304" y="1515"/>
                  </a:lnTo>
                  <a:lnTo>
                    <a:pt x="2304" y="1489"/>
                  </a:lnTo>
                  <a:lnTo>
                    <a:pt x="2296" y="1463"/>
                  </a:lnTo>
                  <a:lnTo>
                    <a:pt x="2283" y="1437"/>
                  </a:lnTo>
                  <a:lnTo>
                    <a:pt x="2289" y="1432"/>
                  </a:lnTo>
                  <a:lnTo>
                    <a:pt x="2300" y="1426"/>
                  </a:lnTo>
                  <a:lnTo>
                    <a:pt x="2315" y="1415"/>
                  </a:lnTo>
                  <a:lnTo>
                    <a:pt x="2331" y="1405"/>
                  </a:lnTo>
                  <a:lnTo>
                    <a:pt x="2354" y="1397"/>
                  </a:lnTo>
                  <a:lnTo>
                    <a:pt x="2383" y="1390"/>
                  </a:lnTo>
                  <a:lnTo>
                    <a:pt x="2416" y="1385"/>
                  </a:lnTo>
                  <a:lnTo>
                    <a:pt x="2440" y="1380"/>
                  </a:lnTo>
                  <a:lnTo>
                    <a:pt x="2460" y="1370"/>
                  </a:lnTo>
                  <a:lnTo>
                    <a:pt x="2478" y="1354"/>
                  </a:lnTo>
                  <a:lnTo>
                    <a:pt x="2493" y="1332"/>
                  </a:lnTo>
                  <a:lnTo>
                    <a:pt x="2504" y="1306"/>
                  </a:lnTo>
                  <a:lnTo>
                    <a:pt x="2514" y="1275"/>
                  </a:lnTo>
                  <a:lnTo>
                    <a:pt x="2514" y="1250"/>
                  </a:lnTo>
                  <a:lnTo>
                    <a:pt x="2511" y="1226"/>
                  </a:lnTo>
                  <a:lnTo>
                    <a:pt x="2511" y="1200"/>
                  </a:lnTo>
                  <a:lnTo>
                    <a:pt x="2512" y="1179"/>
                  </a:lnTo>
                  <a:lnTo>
                    <a:pt x="2514" y="1163"/>
                  </a:lnTo>
                  <a:lnTo>
                    <a:pt x="2518" y="1152"/>
                  </a:lnTo>
                  <a:lnTo>
                    <a:pt x="2525" y="1139"/>
                  </a:lnTo>
                  <a:lnTo>
                    <a:pt x="2532" y="1131"/>
                  </a:lnTo>
                  <a:lnTo>
                    <a:pt x="2542" y="1116"/>
                  </a:lnTo>
                  <a:lnTo>
                    <a:pt x="2549" y="1101"/>
                  </a:lnTo>
                  <a:lnTo>
                    <a:pt x="2553" y="1086"/>
                  </a:lnTo>
                  <a:lnTo>
                    <a:pt x="2553" y="1073"/>
                  </a:lnTo>
                  <a:lnTo>
                    <a:pt x="2553" y="1070"/>
                  </a:lnTo>
                  <a:lnTo>
                    <a:pt x="2554" y="1065"/>
                  </a:lnTo>
                  <a:lnTo>
                    <a:pt x="2554" y="976"/>
                  </a:lnTo>
                  <a:lnTo>
                    <a:pt x="2556" y="932"/>
                  </a:lnTo>
                  <a:lnTo>
                    <a:pt x="2561" y="889"/>
                  </a:lnTo>
                  <a:lnTo>
                    <a:pt x="2561" y="878"/>
                  </a:lnTo>
                  <a:lnTo>
                    <a:pt x="2564" y="868"/>
                  </a:lnTo>
                  <a:lnTo>
                    <a:pt x="2565" y="823"/>
                  </a:lnTo>
                  <a:lnTo>
                    <a:pt x="2563" y="779"/>
                  </a:lnTo>
                  <a:lnTo>
                    <a:pt x="2554" y="734"/>
                  </a:lnTo>
                  <a:lnTo>
                    <a:pt x="2553" y="728"/>
                  </a:lnTo>
                  <a:lnTo>
                    <a:pt x="2551" y="721"/>
                  </a:lnTo>
                  <a:lnTo>
                    <a:pt x="2544" y="695"/>
                  </a:lnTo>
                  <a:lnTo>
                    <a:pt x="2535" y="673"/>
                  </a:lnTo>
                  <a:lnTo>
                    <a:pt x="2533" y="670"/>
                  </a:lnTo>
                  <a:lnTo>
                    <a:pt x="2533" y="669"/>
                  </a:lnTo>
                  <a:lnTo>
                    <a:pt x="2532" y="668"/>
                  </a:lnTo>
                  <a:lnTo>
                    <a:pt x="2532" y="667"/>
                  </a:lnTo>
                  <a:lnTo>
                    <a:pt x="2514" y="626"/>
                  </a:lnTo>
                  <a:lnTo>
                    <a:pt x="2493" y="589"/>
                  </a:lnTo>
                  <a:lnTo>
                    <a:pt x="2470" y="553"/>
                  </a:lnTo>
                  <a:lnTo>
                    <a:pt x="2442" y="520"/>
                  </a:lnTo>
                  <a:lnTo>
                    <a:pt x="2431" y="509"/>
                  </a:lnTo>
                  <a:lnTo>
                    <a:pt x="2423" y="498"/>
                  </a:lnTo>
                  <a:lnTo>
                    <a:pt x="2421" y="496"/>
                  </a:lnTo>
                  <a:lnTo>
                    <a:pt x="2421" y="496"/>
                  </a:lnTo>
                  <a:lnTo>
                    <a:pt x="2420" y="495"/>
                  </a:lnTo>
                  <a:lnTo>
                    <a:pt x="2418" y="495"/>
                  </a:lnTo>
                  <a:lnTo>
                    <a:pt x="2388" y="465"/>
                  </a:lnTo>
                  <a:lnTo>
                    <a:pt x="2356" y="441"/>
                  </a:lnTo>
                  <a:lnTo>
                    <a:pt x="2321" y="417"/>
                  </a:lnTo>
                  <a:lnTo>
                    <a:pt x="2302" y="406"/>
                  </a:lnTo>
                  <a:lnTo>
                    <a:pt x="2284" y="396"/>
                  </a:lnTo>
                  <a:lnTo>
                    <a:pt x="2283" y="396"/>
                  </a:lnTo>
                  <a:lnTo>
                    <a:pt x="2283" y="395"/>
                  </a:lnTo>
                  <a:lnTo>
                    <a:pt x="2281" y="395"/>
                  </a:lnTo>
                  <a:lnTo>
                    <a:pt x="2239" y="378"/>
                  </a:lnTo>
                  <a:lnTo>
                    <a:pt x="2197" y="364"/>
                  </a:lnTo>
                  <a:lnTo>
                    <a:pt x="2184" y="362"/>
                  </a:lnTo>
                  <a:lnTo>
                    <a:pt x="2170" y="357"/>
                  </a:lnTo>
                  <a:lnTo>
                    <a:pt x="2145" y="353"/>
                  </a:lnTo>
                  <a:lnTo>
                    <a:pt x="2119" y="351"/>
                  </a:lnTo>
                  <a:lnTo>
                    <a:pt x="2063" y="348"/>
                  </a:lnTo>
                  <a:close/>
                  <a:moveTo>
                    <a:pt x="0" y="0"/>
                  </a:moveTo>
                  <a:lnTo>
                    <a:pt x="4070" y="0"/>
                  </a:lnTo>
                  <a:lnTo>
                    <a:pt x="4070" y="665"/>
                  </a:lnTo>
                  <a:lnTo>
                    <a:pt x="2732" y="1405"/>
                  </a:lnTo>
                  <a:lnTo>
                    <a:pt x="2715" y="1401"/>
                  </a:lnTo>
                  <a:lnTo>
                    <a:pt x="2695" y="1400"/>
                  </a:lnTo>
                  <a:lnTo>
                    <a:pt x="2675" y="1405"/>
                  </a:lnTo>
                  <a:lnTo>
                    <a:pt x="2648" y="1415"/>
                  </a:lnTo>
                  <a:lnTo>
                    <a:pt x="2623" y="1428"/>
                  </a:lnTo>
                  <a:lnTo>
                    <a:pt x="2600" y="1445"/>
                  </a:lnTo>
                  <a:lnTo>
                    <a:pt x="2580" y="1465"/>
                  </a:lnTo>
                  <a:lnTo>
                    <a:pt x="2577" y="1470"/>
                  </a:lnTo>
                  <a:lnTo>
                    <a:pt x="2575" y="1474"/>
                  </a:lnTo>
                  <a:lnTo>
                    <a:pt x="2574" y="1477"/>
                  </a:lnTo>
                  <a:lnTo>
                    <a:pt x="2572" y="1480"/>
                  </a:lnTo>
                  <a:lnTo>
                    <a:pt x="2570" y="1489"/>
                  </a:lnTo>
                  <a:lnTo>
                    <a:pt x="2568" y="1496"/>
                  </a:lnTo>
                  <a:lnTo>
                    <a:pt x="2010" y="1805"/>
                  </a:lnTo>
                  <a:lnTo>
                    <a:pt x="1796" y="1705"/>
                  </a:lnTo>
                  <a:lnTo>
                    <a:pt x="1530" y="1556"/>
                  </a:lnTo>
                  <a:lnTo>
                    <a:pt x="1512" y="1522"/>
                  </a:lnTo>
                  <a:lnTo>
                    <a:pt x="1499" y="1485"/>
                  </a:lnTo>
                  <a:lnTo>
                    <a:pt x="1491" y="1469"/>
                  </a:lnTo>
                  <a:lnTo>
                    <a:pt x="1483" y="1455"/>
                  </a:lnTo>
                  <a:lnTo>
                    <a:pt x="1470" y="1444"/>
                  </a:lnTo>
                  <a:lnTo>
                    <a:pt x="1449" y="1428"/>
                  </a:lnTo>
                  <a:lnTo>
                    <a:pt x="1426" y="1415"/>
                  </a:lnTo>
                  <a:lnTo>
                    <a:pt x="1403" y="1405"/>
                  </a:lnTo>
                  <a:lnTo>
                    <a:pt x="1380" y="1400"/>
                  </a:lnTo>
                  <a:lnTo>
                    <a:pt x="1356" y="1400"/>
                  </a:lnTo>
                  <a:lnTo>
                    <a:pt x="1333" y="1406"/>
                  </a:lnTo>
                  <a:lnTo>
                    <a:pt x="1317" y="1417"/>
                  </a:lnTo>
                  <a:lnTo>
                    <a:pt x="1303" y="1431"/>
                  </a:lnTo>
                  <a:lnTo>
                    <a:pt x="1303" y="1432"/>
                  </a:lnTo>
                  <a:lnTo>
                    <a:pt x="0" y="711"/>
                  </a:lnTo>
                  <a:lnTo>
                    <a:pt x="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grpSp>
      <p:grpSp>
        <p:nvGrpSpPr>
          <p:cNvPr id="163" name="Group 451">
            <a:extLst>
              <a:ext uri="{FF2B5EF4-FFF2-40B4-BE49-F238E27FC236}">
                <a16:creationId xmlns:a16="http://schemas.microsoft.com/office/drawing/2014/main" id="{FFC3A6FB-6719-C2C0-D4F6-3A7C6CED7749}"/>
              </a:ext>
            </a:extLst>
          </p:cNvPr>
          <p:cNvGrpSpPr>
            <a:grpSpLocks noChangeAspect="1"/>
          </p:cNvGrpSpPr>
          <p:nvPr/>
        </p:nvGrpSpPr>
        <p:grpSpPr>
          <a:xfrm>
            <a:off x="2808757" y="5234119"/>
            <a:ext cx="224636" cy="159248"/>
            <a:chOff x="3335338" y="269944"/>
            <a:chExt cx="2154238" cy="1527175"/>
          </a:xfrm>
          <a:solidFill>
            <a:srgbClr val="FF0000"/>
          </a:solidFill>
        </p:grpSpPr>
        <p:sp>
          <p:nvSpPr>
            <p:cNvPr id="164" name="Freeform 24">
              <a:extLst>
                <a:ext uri="{FF2B5EF4-FFF2-40B4-BE49-F238E27FC236}">
                  <a16:creationId xmlns:a16="http://schemas.microsoft.com/office/drawing/2014/main" id="{9D962DAB-3AEC-183D-CA22-AB061E3DE30D}"/>
                </a:ext>
              </a:extLst>
            </p:cNvPr>
            <p:cNvSpPr>
              <a:spLocks/>
            </p:cNvSpPr>
            <p:nvPr/>
          </p:nvSpPr>
          <p:spPr bwMode="auto">
            <a:xfrm>
              <a:off x="4221162" y="781118"/>
              <a:ext cx="165099" cy="123824"/>
            </a:xfrm>
            <a:custGeom>
              <a:avLst/>
              <a:gdLst>
                <a:gd name="T0" fmla="*/ 106 w 310"/>
                <a:gd name="T1" fmla="*/ 0 h 233"/>
                <a:gd name="T2" fmla="*/ 156 w 310"/>
                <a:gd name="T3" fmla="*/ 2 h 233"/>
                <a:gd name="T4" fmla="*/ 208 w 310"/>
                <a:gd name="T5" fmla="*/ 12 h 233"/>
                <a:gd name="T6" fmla="*/ 232 w 310"/>
                <a:gd name="T7" fmla="*/ 27 h 233"/>
                <a:gd name="T8" fmla="*/ 257 w 310"/>
                <a:gd name="T9" fmla="*/ 44 h 233"/>
                <a:gd name="T10" fmla="*/ 271 w 310"/>
                <a:gd name="T11" fmla="*/ 53 h 233"/>
                <a:gd name="T12" fmla="*/ 282 w 310"/>
                <a:gd name="T13" fmla="*/ 61 h 233"/>
                <a:gd name="T14" fmla="*/ 293 w 310"/>
                <a:gd name="T15" fmla="*/ 71 h 233"/>
                <a:gd name="T16" fmla="*/ 303 w 310"/>
                <a:gd name="T17" fmla="*/ 81 h 233"/>
                <a:gd name="T18" fmla="*/ 310 w 310"/>
                <a:gd name="T19" fmla="*/ 94 h 233"/>
                <a:gd name="T20" fmla="*/ 309 w 310"/>
                <a:gd name="T21" fmla="*/ 127 h 233"/>
                <a:gd name="T22" fmla="*/ 304 w 310"/>
                <a:gd name="T23" fmla="*/ 157 h 233"/>
                <a:gd name="T24" fmla="*/ 297 w 310"/>
                <a:gd name="T25" fmla="*/ 171 h 233"/>
                <a:gd name="T26" fmla="*/ 289 w 310"/>
                <a:gd name="T27" fmla="*/ 185 h 233"/>
                <a:gd name="T28" fmla="*/ 278 w 310"/>
                <a:gd name="T29" fmla="*/ 201 h 233"/>
                <a:gd name="T30" fmla="*/ 266 w 310"/>
                <a:gd name="T31" fmla="*/ 215 h 233"/>
                <a:gd name="T32" fmla="*/ 256 w 310"/>
                <a:gd name="T33" fmla="*/ 222 h 233"/>
                <a:gd name="T34" fmla="*/ 242 w 310"/>
                <a:gd name="T35" fmla="*/ 226 h 233"/>
                <a:gd name="T36" fmla="*/ 198 w 310"/>
                <a:gd name="T37" fmla="*/ 233 h 233"/>
                <a:gd name="T38" fmla="*/ 154 w 310"/>
                <a:gd name="T39" fmla="*/ 233 h 233"/>
                <a:gd name="T40" fmla="*/ 112 w 310"/>
                <a:gd name="T41" fmla="*/ 228 h 233"/>
                <a:gd name="T42" fmla="*/ 83 w 310"/>
                <a:gd name="T43" fmla="*/ 221 h 233"/>
                <a:gd name="T44" fmla="*/ 63 w 310"/>
                <a:gd name="T45" fmla="*/ 213 h 233"/>
                <a:gd name="T46" fmla="*/ 43 w 310"/>
                <a:gd name="T47" fmla="*/ 206 h 233"/>
                <a:gd name="T48" fmla="*/ 26 w 310"/>
                <a:gd name="T49" fmla="*/ 196 h 233"/>
                <a:gd name="T50" fmla="*/ 14 w 310"/>
                <a:gd name="T51" fmla="*/ 185 h 233"/>
                <a:gd name="T52" fmla="*/ 4 w 310"/>
                <a:gd name="T53" fmla="*/ 169 h 233"/>
                <a:gd name="T54" fmla="*/ 0 w 310"/>
                <a:gd name="T55" fmla="*/ 157 h 233"/>
                <a:gd name="T56" fmla="*/ 0 w 310"/>
                <a:gd name="T57" fmla="*/ 145 h 233"/>
                <a:gd name="T58" fmla="*/ 1 w 310"/>
                <a:gd name="T59" fmla="*/ 131 h 233"/>
                <a:gd name="T60" fmla="*/ 3 w 310"/>
                <a:gd name="T61" fmla="*/ 119 h 233"/>
                <a:gd name="T62" fmla="*/ 7 w 310"/>
                <a:gd name="T63" fmla="*/ 98 h 233"/>
                <a:gd name="T64" fmla="*/ 11 w 310"/>
                <a:gd name="T65" fmla="*/ 78 h 233"/>
                <a:gd name="T66" fmla="*/ 18 w 310"/>
                <a:gd name="T67" fmla="*/ 58 h 233"/>
                <a:gd name="T68" fmla="*/ 27 w 310"/>
                <a:gd name="T69" fmla="*/ 38 h 233"/>
                <a:gd name="T70" fmla="*/ 38 w 310"/>
                <a:gd name="T71" fmla="*/ 24 h 233"/>
                <a:gd name="T72" fmla="*/ 54 w 310"/>
                <a:gd name="T73" fmla="*/ 13 h 233"/>
                <a:gd name="T74" fmla="*/ 80 w 310"/>
                <a:gd name="T75" fmla="*/ 6 h 233"/>
                <a:gd name="T76" fmla="*/ 106 w 310"/>
                <a:gd name="T77"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0" h="233">
                  <a:moveTo>
                    <a:pt x="106" y="0"/>
                  </a:moveTo>
                  <a:lnTo>
                    <a:pt x="156" y="2"/>
                  </a:lnTo>
                  <a:lnTo>
                    <a:pt x="208" y="12"/>
                  </a:lnTo>
                  <a:lnTo>
                    <a:pt x="232" y="27"/>
                  </a:lnTo>
                  <a:lnTo>
                    <a:pt x="257" y="44"/>
                  </a:lnTo>
                  <a:lnTo>
                    <a:pt x="271" y="53"/>
                  </a:lnTo>
                  <a:lnTo>
                    <a:pt x="282" y="61"/>
                  </a:lnTo>
                  <a:lnTo>
                    <a:pt x="293" y="71"/>
                  </a:lnTo>
                  <a:lnTo>
                    <a:pt x="303" y="81"/>
                  </a:lnTo>
                  <a:lnTo>
                    <a:pt x="310" y="94"/>
                  </a:lnTo>
                  <a:lnTo>
                    <a:pt x="309" y="127"/>
                  </a:lnTo>
                  <a:lnTo>
                    <a:pt x="304" y="157"/>
                  </a:lnTo>
                  <a:lnTo>
                    <a:pt x="297" y="171"/>
                  </a:lnTo>
                  <a:lnTo>
                    <a:pt x="289" y="185"/>
                  </a:lnTo>
                  <a:lnTo>
                    <a:pt x="278" y="201"/>
                  </a:lnTo>
                  <a:lnTo>
                    <a:pt x="266" y="215"/>
                  </a:lnTo>
                  <a:lnTo>
                    <a:pt x="256" y="222"/>
                  </a:lnTo>
                  <a:lnTo>
                    <a:pt x="242" y="226"/>
                  </a:lnTo>
                  <a:lnTo>
                    <a:pt x="198" y="233"/>
                  </a:lnTo>
                  <a:lnTo>
                    <a:pt x="154" y="233"/>
                  </a:lnTo>
                  <a:lnTo>
                    <a:pt x="112" y="228"/>
                  </a:lnTo>
                  <a:lnTo>
                    <a:pt x="83" y="221"/>
                  </a:lnTo>
                  <a:lnTo>
                    <a:pt x="63" y="213"/>
                  </a:lnTo>
                  <a:lnTo>
                    <a:pt x="43" y="206"/>
                  </a:lnTo>
                  <a:lnTo>
                    <a:pt x="26" y="196"/>
                  </a:lnTo>
                  <a:lnTo>
                    <a:pt x="14" y="185"/>
                  </a:lnTo>
                  <a:lnTo>
                    <a:pt x="4" y="169"/>
                  </a:lnTo>
                  <a:lnTo>
                    <a:pt x="0" y="157"/>
                  </a:lnTo>
                  <a:lnTo>
                    <a:pt x="0" y="145"/>
                  </a:lnTo>
                  <a:lnTo>
                    <a:pt x="1" y="131"/>
                  </a:lnTo>
                  <a:lnTo>
                    <a:pt x="3" y="119"/>
                  </a:lnTo>
                  <a:lnTo>
                    <a:pt x="7" y="98"/>
                  </a:lnTo>
                  <a:lnTo>
                    <a:pt x="11" y="78"/>
                  </a:lnTo>
                  <a:lnTo>
                    <a:pt x="18" y="58"/>
                  </a:lnTo>
                  <a:lnTo>
                    <a:pt x="27" y="38"/>
                  </a:lnTo>
                  <a:lnTo>
                    <a:pt x="38" y="24"/>
                  </a:lnTo>
                  <a:lnTo>
                    <a:pt x="54" y="13"/>
                  </a:lnTo>
                  <a:lnTo>
                    <a:pt x="80" y="6"/>
                  </a:lnTo>
                  <a:lnTo>
                    <a:pt x="106"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165" name="Freeform 25">
              <a:extLst>
                <a:ext uri="{FF2B5EF4-FFF2-40B4-BE49-F238E27FC236}">
                  <a16:creationId xmlns:a16="http://schemas.microsoft.com/office/drawing/2014/main" id="{0CD3B619-C39A-509F-2C5F-6CFA25338A4D}"/>
                </a:ext>
              </a:extLst>
            </p:cNvPr>
            <p:cNvSpPr>
              <a:spLocks/>
            </p:cNvSpPr>
            <p:nvPr/>
          </p:nvSpPr>
          <p:spPr bwMode="auto">
            <a:xfrm>
              <a:off x="3335338" y="684283"/>
              <a:ext cx="2154238" cy="1112836"/>
            </a:xfrm>
            <a:custGeom>
              <a:avLst/>
              <a:gdLst>
                <a:gd name="T0" fmla="*/ 0 w 4070"/>
                <a:gd name="T1" fmla="*/ 2104 h 2104"/>
                <a:gd name="T2" fmla="*/ 1313 w 4070"/>
                <a:gd name="T3" fmla="*/ 803 h 2104"/>
                <a:gd name="T4" fmla="*/ 1266 w 4070"/>
                <a:gd name="T5" fmla="*/ 839 h 2104"/>
                <a:gd name="T6" fmla="*/ 1258 w 4070"/>
                <a:gd name="T7" fmla="*/ 848 h 2104"/>
                <a:gd name="T8" fmla="*/ 1232 w 4070"/>
                <a:gd name="T9" fmla="*/ 920 h 2104"/>
                <a:gd name="T10" fmla="*/ 1257 w 4070"/>
                <a:gd name="T11" fmla="*/ 980 h 2104"/>
                <a:gd name="T12" fmla="*/ 1294 w 4070"/>
                <a:gd name="T13" fmla="*/ 999 h 2104"/>
                <a:gd name="T14" fmla="*/ 1335 w 4070"/>
                <a:gd name="T15" fmla="*/ 1003 h 2104"/>
                <a:gd name="T16" fmla="*/ 1406 w 4070"/>
                <a:gd name="T17" fmla="*/ 982 h 2104"/>
                <a:gd name="T18" fmla="*/ 1486 w 4070"/>
                <a:gd name="T19" fmla="*/ 976 h 2104"/>
                <a:gd name="T20" fmla="*/ 1860 w 4070"/>
                <a:gd name="T21" fmla="*/ 1115 h 2104"/>
                <a:gd name="T22" fmla="*/ 1435 w 4070"/>
                <a:gd name="T23" fmla="*/ 1284 h 2104"/>
                <a:gd name="T24" fmla="*/ 1343 w 4070"/>
                <a:gd name="T25" fmla="*/ 1278 h 2104"/>
                <a:gd name="T26" fmla="*/ 1262 w 4070"/>
                <a:gd name="T27" fmla="*/ 1325 h 2104"/>
                <a:gd name="T28" fmla="*/ 1235 w 4070"/>
                <a:gd name="T29" fmla="*/ 1384 h 2104"/>
                <a:gd name="T30" fmla="*/ 1267 w 4070"/>
                <a:gd name="T31" fmla="*/ 1431 h 2104"/>
                <a:gd name="T32" fmla="*/ 1284 w 4070"/>
                <a:gd name="T33" fmla="*/ 1472 h 2104"/>
                <a:gd name="T34" fmla="*/ 1302 w 4070"/>
                <a:gd name="T35" fmla="*/ 1519 h 2104"/>
                <a:gd name="T36" fmla="*/ 1350 w 4070"/>
                <a:gd name="T37" fmla="*/ 1549 h 2104"/>
                <a:gd name="T38" fmla="*/ 1397 w 4070"/>
                <a:gd name="T39" fmla="*/ 1545 h 2104"/>
                <a:gd name="T40" fmla="*/ 1460 w 4070"/>
                <a:gd name="T41" fmla="*/ 1484 h 2104"/>
                <a:gd name="T42" fmla="*/ 1544 w 4070"/>
                <a:gd name="T43" fmla="*/ 1423 h 2104"/>
                <a:gd name="T44" fmla="*/ 2035 w 4070"/>
                <a:gd name="T45" fmla="*/ 1196 h 2104"/>
                <a:gd name="T46" fmla="*/ 2556 w 4070"/>
                <a:gd name="T47" fmla="*/ 1440 h 2104"/>
                <a:gd name="T48" fmla="*/ 2653 w 4070"/>
                <a:gd name="T49" fmla="*/ 1529 h 2104"/>
                <a:gd name="T50" fmla="*/ 2660 w 4070"/>
                <a:gd name="T51" fmla="*/ 1536 h 2104"/>
                <a:gd name="T52" fmla="*/ 2726 w 4070"/>
                <a:gd name="T53" fmla="*/ 1547 h 2104"/>
                <a:gd name="T54" fmla="*/ 2776 w 4070"/>
                <a:gd name="T55" fmla="*/ 1508 h 2104"/>
                <a:gd name="T56" fmla="*/ 2786 w 4070"/>
                <a:gd name="T57" fmla="*/ 1442 h 2104"/>
                <a:gd name="T58" fmla="*/ 2825 w 4070"/>
                <a:gd name="T59" fmla="*/ 1409 h 2104"/>
                <a:gd name="T60" fmla="*/ 2834 w 4070"/>
                <a:gd name="T61" fmla="*/ 1356 h 2104"/>
                <a:gd name="T62" fmla="*/ 2792 w 4070"/>
                <a:gd name="T63" fmla="*/ 1302 h 2104"/>
                <a:gd name="T64" fmla="*/ 2712 w 4070"/>
                <a:gd name="T65" fmla="*/ 1272 h 2104"/>
                <a:gd name="T66" fmla="*/ 2602 w 4070"/>
                <a:gd name="T67" fmla="*/ 1301 h 2104"/>
                <a:gd name="T68" fmla="*/ 2407 w 4070"/>
                <a:gd name="T69" fmla="*/ 1034 h 2104"/>
                <a:gd name="T70" fmla="*/ 2559 w 4070"/>
                <a:gd name="T71" fmla="*/ 982 h 2104"/>
                <a:gd name="T72" fmla="*/ 2653 w 4070"/>
                <a:gd name="T73" fmla="*/ 980 h 2104"/>
                <a:gd name="T74" fmla="*/ 2674 w 4070"/>
                <a:gd name="T75" fmla="*/ 988 h 2104"/>
                <a:gd name="T76" fmla="*/ 2742 w 4070"/>
                <a:gd name="T77" fmla="*/ 1002 h 2104"/>
                <a:gd name="T78" fmla="*/ 2802 w 4070"/>
                <a:gd name="T79" fmla="*/ 983 h 2104"/>
                <a:gd name="T80" fmla="*/ 2823 w 4070"/>
                <a:gd name="T81" fmla="*/ 960 h 2104"/>
                <a:gd name="T82" fmla="*/ 2834 w 4070"/>
                <a:gd name="T83" fmla="*/ 931 h 2104"/>
                <a:gd name="T84" fmla="*/ 2829 w 4070"/>
                <a:gd name="T85" fmla="*/ 876 h 2104"/>
                <a:gd name="T86" fmla="*/ 2782 w 4070"/>
                <a:gd name="T87" fmla="*/ 820 h 2104"/>
                <a:gd name="T88" fmla="*/ 2767 w 4070"/>
                <a:gd name="T89" fmla="*/ 772 h 2104"/>
                <a:gd name="T90" fmla="*/ 4070 w 4070"/>
                <a:gd name="T91" fmla="*/ 0 h 2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70" h="2104">
                  <a:moveTo>
                    <a:pt x="4070" y="0"/>
                  </a:moveTo>
                  <a:lnTo>
                    <a:pt x="4070" y="2104"/>
                  </a:lnTo>
                  <a:lnTo>
                    <a:pt x="0" y="2104"/>
                  </a:lnTo>
                  <a:lnTo>
                    <a:pt x="0" y="45"/>
                  </a:lnTo>
                  <a:lnTo>
                    <a:pt x="1300" y="765"/>
                  </a:lnTo>
                  <a:lnTo>
                    <a:pt x="1313" y="803"/>
                  </a:lnTo>
                  <a:lnTo>
                    <a:pt x="1291" y="819"/>
                  </a:lnTo>
                  <a:lnTo>
                    <a:pt x="1268" y="838"/>
                  </a:lnTo>
                  <a:lnTo>
                    <a:pt x="1266" y="839"/>
                  </a:lnTo>
                  <a:lnTo>
                    <a:pt x="1263" y="841"/>
                  </a:lnTo>
                  <a:lnTo>
                    <a:pt x="1260" y="844"/>
                  </a:lnTo>
                  <a:lnTo>
                    <a:pt x="1258" y="848"/>
                  </a:lnTo>
                  <a:lnTo>
                    <a:pt x="1245" y="870"/>
                  </a:lnTo>
                  <a:lnTo>
                    <a:pt x="1236" y="894"/>
                  </a:lnTo>
                  <a:lnTo>
                    <a:pt x="1232" y="920"/>
                  </a:lnTo>
                  <a:lnTo>
                    <a:pt x="1236" y="948"/>
                  </a:lnTo>
                  <a:lnTo>
                    <a:pt x="1245" y="965"/>
                  </a:lnTo>
                  <a:lnTo>
                    <a:pt x="1257" y="980"/>
                  </a:lnTo>
                  <a:lnTo>
                    <a:pt x="1267" y="989"/>
                  </a:lnTo>
                  <a:lnTo>
                    <a:pt x="1279" y="996"/>
                  </a:lnTo>
                  <a:lnTo>
                    <a:pt x="1294" y="999"/>
                  </a:lnTo>
                  <a:lnTo>
                    <a:pt x="1296" y="999"/>
                  </a:lnTo>
                  <a:lnTo>
                    <a:pt x="1315" y="1002"/>
                  </a:lnTo>
                  <a:lnTo>
                    <a:pt x="1335" y="1003"/>
                  </a:lnTo>
                  <a:lnTo>
                    <a:pt x="1359" y="1002"/>
                  </a:lnTo>
                  <a:lnTo>
                    <a:pt x="1382" y="993"/>
                  </a:lnTo>
                  <a:lnTo>
                    <a:pt x="1406" y="982"/>
                  </a:lnTo>
                  <a:lnTo>
                    <a:pt x="1432" y="975"/>
                  </a:lnTo>
                  <a:lnTo>
                    <a:pt x="1459" y="972"/>
                  </a:lnTo>
                  <a:lnTo>
                    <a:pt x="1486" y="976"/>
                  </a:lnTo>
                  <a:lnTo>
                    <a:pt x="1613" y="1017"/>
                  </a:lnTo>
                  <a:lnTo>
                    <a:pt x="1738" y="1064"/>
                  </a:lnTo>
                  <a:lnTo>
                    <a:pt x="1860" y="1115"/>
                  </a:lnTo>
                  <a:lnTo>
                    <a:pt x="1468" y="1301"/>
                  </a:lnTo>
                  <a:lnTo>
                    <a:pt x="1450" y="1293"/>
                  </a:lnTo>
                  <a:lnTo>
                    <a:pt x="1435" y="1284"/>
                  </a:lnTo>
                  <a:lnTo>
                    <a:pt x="1403" y="1277"/>
                  </a:lnTo>
                  <a:lnTo>
                    <a:pt x="1372" y="1275"/>
                  </a:lnTo>
                  <a:lnTo>
                    <a:pt x="1343" y="1278"/>
                  </a:lnTo>
                  <a:lnTo>
                    <a:pt x="1312" y="1288"/>
                  </a:lnTo>
                  <a:lnTo>
                    <a:pt x="1284" y="1304"/>
                  </a:lnTo>
                  <a:lnTo>
                    <a:pt x="1262" y="1325"/>
                  </a:lnTo>
                  <a:lnTo>
                    <a:pt x="1242" y="1351"/>
                  </a:lnTo>
                  <a:lnTo>
                    <a:pt x="1235" y="1367"/>
                  </a:lnTo>
                  <a:lnTo>
                    <a:pt x="1235" y="1384"/>
                  </a:lnTo>
                  <a:lnTo>
                    <a:pt x="1241" y="1402"/>
                  </a:lnTo>
                  <a:lnTo>
                    <a:pt x="1252" y="1418"/>
                  </a:lnTo>
                  <a:lnTo>
                    <a:pt x="1267" y="1431"/>
                  </a:lnTo>
                  <a:lnTo>
                    <a:pt x="1284" y="1442"/>
                  </a:lnTo>
                  <a:lnTo>
                    <a:pt x="1283" y="1457"/>
                  </a:lnTo>
                  <a:lnTo>
                    <a:pt x="1284" y="1472"/>
                  </a:lnTo>
                  <a:lnTo>
                    <a:pt x="1286" y="1487"/>
                  </a:lnTo>
                  <a:lnTo>
                    <a:pt x="1292" y="1502"/>
                  </a:lnTo>
                  <a:lnTo>
                    <a:pt x="1302" y="1519"/>
                  </a:lnTo>
                  <a:lnTo>
                    <a:pt x="1315" y="1534"/>
                  </a:lnTo>
                  <a:lnTo>
                    <a:pt x="1331" y="1544"/>
                  </a:lnTo>
                  <a:lnTo>
                    <a:pt x="1350" y="1549"/>
                  </a:lnTo>
                  <a:lnTo>
                    <a:pt x="1372" y="1551"/>
                  </a:lnTo>
                  <a:lnTo>
                    <a:pt x="1385" y="1549"/>
                  </a:lnTo>
                  <a:lnTo>
                    <a:pt x="1397" y="1545"/>
                  </a:lnTo>
                  <a:lnTo>
                    <a:pt x="1418" y="1531"/>
                  </a:lnTo>
                  <a:lnTo>
                    <a:pt x="1437" y="1513"/>
                  </a:lnTo>
                  <a:lnTo>
                    <a:pt x="1460" y="1484"/>
                  </a:lnTo>
                  <a:lnTo>
                    <a:pt x="1485" y="1461"/>
                  </a:lnTo>
                  <a:lnTo>
                    <a:pt x="1514" y="1440"/>
                  </a:lnTo>
                  <a:lnTo>
                    <a:pt x="1544" y="1423"/>
                  </a:lnTo>
                  <a:lnTo>
                    <a:pt x="1709" y="1350"/>
                  </a:lnTo>
                  <a:lnTo>
                    <a:pt x="1873" y="1273"/>
                  </a:lnTo>
                  <a:lnTo>
                    <a:pt x="2035" y="1196"/>
                  </a:lnTo>
                  <a:lnTo>
                    <a:pt x="2280" y="1312"/>
                  </a:lnTo>
                  <a:lnTo>
                    <a:pt x="2527" y="1426"/>
                  </a:lnTo>
                  <a:lnTo>
                    <a:pt x="2556" y="1440"/>
                  </a:lnTo>
                  <a:lnTo>
                    <a:pt x="2584" y="1458"/>
                  </a:lnTo>
                  <a:lnTo>
                    <a:pt x="2618" y="1491"/>
                  </a:lnTo>
                  <a:lnTo>
                    <a:pt x="2653" y="1529"/>
                  </a:lnTo>
                  <a:lnTo>
                    <a:pt x="2654" y="1531"/>
                  </a:lnTo>
                  <a:lnTo>
                    <a:pt x="2658" y="1535"/>
                  </a:lnTo>
                  <a:lnTo>
                    <a:pt x="2660" y="1536"/>
                  </a:lnTo>
                  <a:lnTo>
                    <a:pt x="2681" y="1547"/>
                  </a:lnTo>
                  <a:lnTo>
                    <a:pt x="2704" y="1551"/>
                  </a:lnTo>
                  <a:lnTo>
                    <a:pt x="2726" y="1547"/>
                  </a:lnTo>
                  <a:lnTo>
                    <a:pt x="2747" y="1540"/>
                  </a:lnTo>
                  <a:lnTo>
                    <a:pt x="2763" y="1528"/>
                  </a:lnTo>
                  <a:lnTo>
                    <a:pt x="2776" y="1508"/>
                  </a:lnTo>
                  <a:lnTo>
                    <a:pt x="2784" y="1488"/>
                  </a:lnTo>
                  <a:lnTo>
                    <a:pt x="2788" y="1466"/>
                  </a:lnTo>
                  <a:lnTo>
                    <a:pt x="2786" y="1442"/>
                  </a:lnTo>
                  <a:lnTo>
                    <a:pt x="2799" y="1433"/>
                  </a:lnTo>
                  <a:lnTo>
                    <a:pt x="2812" y="1423"/>
                  </a:lnTo>
                  <a:lnTo>
                    <a:pt x="2825" y="1409"/>
                  </a:lnTo>
                  <a:lnTo>
                    <a:pt x="2834" y="1392"/>
                  </a:lnTo>
                  <a:lnTo>
                    <a:pt x="2838" y="1372"/>
                  </a:lnTo>
                  <a:lnTo>
                    <a:pt x="2834" y="1356"/>
                  </a:lnTo>
                  <a:lnTo>
                    <a:pt x="2828" y="1341"/>
                  </a:lnTo>
                  <a:lnTo>
                    <a:pt x="2812" y="1319"/>
                  </a:lnTo>
                  <a:lnTo>
                    <a:pt x="2792" y="1302"/>
                  </a:lnTo>
                  <a:lnTo>
                    <a:pt x="2768" y="1288"/>
                  </a:lnTo>
                  <a:lnTo>
                    <a:pt x="2741" y="1277"/>
                  </a:lnTo>
                  <a:lnTo>
                    <a:pt x="2712" y="1272"/>
                  </a:lnTo>
                  <a:lnTo>
                    <a:pt x="2674" y="1275"/>
                  </a:lnTo>
                  <a:lnTo>
                    <a:pt x="2638" y="1284"/>
                  </a:lnTo>
                  <a:lnTo>
                    <a:pt x="2602" y="1301"/>
                  </a:lnTo>
                  <a:lnTo>
                    <a:pt x="2208" y="1115"/>
                  </a:lnTo>
                  <a:lnTo>
                    <a:pt x="2307" y="1073"/>
                  </a:lnTo>
                  <a:lnTo>
                    <a:pt x="2407" y="1034"/>
                  </a:lnTo>
                  <a:lnTo>
                    <a:pt x="2504" y="998"/>
                  </a:lnTo>
                  <a:lnTo>
                    <a:pt x="2533" y="989"/>
                  </a:lnTo>
                  <a:lnTo>
                    <a:pt x="2559" y="982"/>
                  </a:lnTo>
                  <a:lnTo>
                    <a:pt x="2590" y="975"/>
                  </a:lnTo>
                  <a:lnTo>
                    <a:pt x="2622" y="973"/>
                  </a:lnTo>
                  <a:lnTo>
                    <a:pt x="2653" y="980"/>
                  </a:lnTo>
                  <a:lnTo>
                    <a:pt x="2659" y="982"/>
                  </a:lnTo>
                  <a:lnTo>
                    <a:pt x="2667" y="985"/>
                  </a:lnTo>
                  <a:lnTo>
                    <a:pt x="2674" y="988"/>
                  </a:lnTo>
                  <a:lnTo>
                    <a:pt x="2695" y="999"/>
                  </a:lnTo>
                  <a:lnTo>
                    <a:pt x="2717" y="1003"/>
                  </a:lnTo>
                  <a:lnTo>
                    <a:pt x="2742" y="1002"/>
                  </a:lnTo>
                  <a:lnTo>
                    <a:pt x="2764" y="1001"/>
                  </a:lnTo>
                  <a:lnTo>
                    <a:pt x="2784" y="994"/>
                  </a:lnTo>
                  <a:lnTo>
                    <a:pt x="2802" y="983"/>
                  </a:lnTo>
                  <a:lnTo>
                    <a:pt x="2816" y="966"/>
                  </a:lnTo>
                  <a:lnTo>
                    <a:pt x="2820" y="962"/>
                  </a:lnTo>
                  <a:lnTo>
                    <a:pt x="2823" y="960"/>
                  </a:lnTo>
                  <a:lnTo>
                    <a:pt x="2825" y="956"/>
                  </a:lnTo>
                  <a:lnTo>
                    <a:pt x="2826" y="951"/>
                  </a:lnTo>
                  <a:lnTo>
                    <a:pt x="2834" y="931"/>
                  </a:lnTo>
                  <a:lnTo>
                    <a:pt x="2836" y="910"/>
                  </a:lnTo>
                  <a:lnTo>
                    <a:pt x="2833" y="890"/>
                  </a:lnTo>
                  <a:lnTo>
                    <a:pt x="2829" y="876"/>
                  </a:lnTo>
                  <a:lnTo>
                    <a:pt x="2825" y="864"/>
                  </a:lnTo>
                  <a:lnTo>
                    <a:pt x="2805" y="840"/>
                  </a:lnTo>
                  <a:lnTo>
                    <a:pt x="2782" y="820"/>
                  </a:lnTo>
                  <a:lnTo>
                    <a:pt x="2756" y="803"/>
                  </a:lnTo>
                  <a:lnTo>
                    <a:pt x="2761" y="787"/>
                  </a:lnTo>
                  <a:lnTo>
                    <a:pt x="2767" y="772"/>
                  </a:lnTo>
                  <a:lnTo>
                    <a:pt x="2777" y="743"/>
                  </a:lnTo>
                  <a:lnTo>
                    <a:pt x="2781" y="712"/>
                  </a:lnTo>
                  <a:lnTo>
                    <a:pt x="407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166" name="Freeform 26">
              <a:extLst>
                <a:ext uri="{FF2B5EF4-FFF2-40B4-BE49-F238E27FC236}">
                  <a16:creationId xmlns:a16="http://schemas.microsoft.com/office/drawing/2014/main" id="{077BE48D-AE80-633A-F331-55F127172E20}"/>
                </a:ext>
              </a:extLst>
            </p:cNvPr>
            <p:cNvSpPr>
              <a:spLocks/>
            </p:cNvSpPr>
            <p:nvPr/>
          </p:nvSpPr>
          <p:spPr bwMode="auto">
            <a:xfrm>
              <a:off x="4373563" y="912813"/>
              <a:ext cx="87313" cy="120650"/>
            </a:xfrm>
            <a:custGeom>
              <a:avLst/>
              <a:gdLst>
                <a:gd name="T0" fmla="*/ 87 w 165"/>
                <a:gd name="T1" fmla="*/ 26 h 227"/>
                <a:gd name="T2" fmla="*/ 113 w 165"/>
                <a:gd name="T3" fmla="*/ 69 h 227"/>
                <a:gd name="T4" fmla="*/ 115 w 165"/>
                <a:gd name="T5" fmla="*/ 76 h 227"/>
                <a:gd name="T6" fmla="*/ 117 w 165"/>
                <a:gd name="T7" fmla="*/ 84 h 227"/>
                <a:gd name="T8" fmla="*/ 119 w 165"/>
                <a:gd name="T9" fmla="*/ 91 h 227"/>
                <a:gd name="T10" fmla="*/ 129 w 165"/>
                <a:gd name="T11" fmla="*/ 110 h 227"/>
                <a:gd name="T12" fmla="*/ 141 w 165"/>
                <a:gd name="T13" fmla="*/ 128 h 227"/>
                <a:gd name="T14" fmla="*/ 146 w 165"/>
                <a:gd name="T15" fmla="*/ 137 h 227"/>
                <a:gd name="T16" fmla="*/ 149 w 165"/>
                <a:gd name="T17" fmla="*/ 142 h 227"/>
                <a:gd name="T18" fmla="*/ 150 w 165"/>
                <a:gd name="T19" fmla="*/ 144 h 227"/>
                <a:gd name="T20" fmla="*/ 152 w 165"/>
                <a:gd name="T21" fmla="*/ 148 h 227"/>
                <a:gd name="T22" fmla="*/ 154 w 165"/>
                <a:gd name="T23" fmla="*/ 153 h 227"/>
                <a:gd name="T24" fmla="*/ 157 w 165"/>
                <a:gd name="T25" fmla="*/ 155 h 227"/>
                <a:gd name="T26" fmla="*/ 161 w 165"/>
                <a:gd name="T27" fmla="*/ 160 h 227"/>
                <a:gd name="T28" fmla="*/ 165 w 165"/>
                <a:gd name="T29" fmla="*/ 176 h 227"/>
                <a:gd name="T30" fmla="*/ 164 w 165"/>
                <a:gd name="T31" fmla="*/ 197 h 227"/>
                <a:gd name="T32" fmla="*/ 152 w 165"/>
                <a:gd name="T33" fmla="*/ 212 h 227"/>
                <a:gd name="T34" fmla="*/ 152 w 165"/>
                <a:gd name="T35" fmla="*/ 212 h 227"/>
                <a:gd name="T36" fmla="*/ 148 w 165"/>
                <a:gd name="T37" fmla="*/ 217 h 227"/>
                <a:gd name="T38" fmla="*/ 139 w 165"/>
                <a:gd name="T39" fmla="*/ 222 h 227"/>
                <a:gd name="T40" fmla="*/ 130 w 165"/>
                <a:gd name="T41" fmla="*/ 225 h 227"/>
                <a:gd name="T42" fmla="*/ 121 w 165"/>
                <a:gd name="T43" fmla="*/ 223 h 227"/>
                <a:gd name="T44" fmla="*/ 94 w 165"/>
                <a:gd name="T45" fmla="*/ 212 h 227"/>
                <a:gd name="T46" fmla="*/ 78 w 165"/>
                <a:gd name="T47" fmla="*/ 212 h 227"/>
                <a:gd name="T48" fmla="*/ 42 w 165"/>
                <a:gd name="T49" fmla="*/ 227 h 227"/>
                <a:gd name="T50" fmla="*/ 8 w 165"/>
                <a:gd name="T51" fmla="*/ 208 h 227"/>
                <a:gd name="T52" fmla="*/ 6 w 165"/>
                <a:gd name="T53" fmla="*/ 204 h 227"/>
                <a:gd name="T54" fmla="*/ 3 w 165"/>
                <a:gd name="T55" fmla="*/ 202 h 227"/>
                <a:gd name="T56" fmla="*/ 1 w 165"/>
                <a:gd name="T57" fmla="*/ 195 h 227"/>
                <a:gd name="T58" fmla="*/ 0 w 165"/>
                <a:gd name="T59" fmla="*/ 186 h 227"/>
                <a:gd name="T60" fmla="*/ 1 w 165"/>
                <a:gd name="T61" fmla="*/ 178 h 227"/>
                <a:gd name="T62" fmla="*/ 12 w 165"/>
                <a:gd name="T63" fmla="*/ 139 h 227"/>
                <a:gd name="T64" fmla="*/ 35 w 165"/>
                <a:gd name="T65" fmla="*/ 102 h 227"/>
                <a:gd name="T66" fmla="*/ 42 w 165"/>
                <a:gd name="T67" fmla="*/ 92 h 227"/>
                <a:gd name="T68" fmla="*/ 46 w 165"/>
                <a:gd name="T69" fmla="*/ 84 h 227"/>
                <a:gd name="T70" fmla="*/ 47 w 165"/>
                <a:gd name="T71" fmla="*/ 79 h 227"/>
                <a:gd name="T72" fmla="*/ 48 w 165"/>
                <a:gd name="T73" fmla="*/ 78 h 227"/>
                <a:gd name="T74" fmla="*/ 65 w 165"/>
                <a:gd name="T75" fmla="*/ 53 h 227"/>
                <a:gd name="T76" fmla="*/ 82 w 165"/>
                <a:gd name="T7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 h="227">
                  <a:moveTo>
                    <a:pt x="82" y="0"/>
                  </a:moveTo>
                  <a:lnTo>
                    <a:pt x="87" y="26"/>
                  </a:lnTo>
                  <a:lnTo>
                    <a:pt x="97" y="49"/>
                  </a:lnTo>
                  <a:lnTo>
                    <a:pt x="113" y="69"/>
                  </a:lnTo>
                  <a:lnTo>
                    <a:pt x="114" y="74"/>
                  </a:lnTo>
                  <a:lnTo>
                    <a:pt x="115" y="76"/>
                  </a:lnTo>
                  <a:lnTo>
                    <a:pt x="117" y="80"/>
                  </a:lnTo>
                  <a:lnTo>
                    <a:pt x="117" y="84"/>
                  </a:lnTo>
                  <a:lnTo>
                    <a:pt x="118" y="88"/>
                  </a:lnTo>
                  <a:lnTo>
                    <a:pt x="119" y="91"/>
                  </a:lnTo>
                  <a:lnTo>
                    <a:pt x="120" y="95"/>
                  </a:lnTo>
                  <a:lnTo>
                    <a:pt x="129" y="110"/>
                  </a:lnTo>
                  <a:lnTo>
                    <a:pt x="138" y="123"/>
                  </a:lnTo>
                  <a:lnTo>
                    <a:pt x="141" y="128"/>
                  </a:lnTo>
                  <a:lnTo>
                    <a:pt x="144" y="132"/>
                  </a:lnTo>
                  <a:lnTo>
                    <a:pt x="146" y="137"/>
                  </a:lnTo>
                  <a:lnTo>
                    <a:pt x="149" y="141"/>
                  </a:lnTo>
                  <a:lnTo>
                    <a:pt x="149" y="142"/>
                  </a:lnTo>
                  <a:lnTo>
                    <a:pt x="150" y="143"/>
                  </a:lnTo>
                  <a:lnTo>
                    <a:pt x="150" y="144"/>
                  </a:lnTo>
                  <a:lnTo>
                    <a:pt x="151" y="146"/>
                  </a:lnTo>
                  <a:lnTo>
                    <a:pt x="152" y="148"/>
                  </a:lnTo>
                  <a:lnTo>
                    <a:pt x="152" y="149"/>
                  </a:lnTo>
                  <a:lnTo>
                    <a:pt x="154" y="153"/>
                  </a:lnTo>
                  <a:lnTo>
                    <a:pt x="155" y="154"/>
                  </a:lnTo>
                  <a:lnTo>
                    <a:pt x="157" y="155"/>
                  </a:lnTo>
                  <a:lnTo>
                    <a:pt x="159" y="158"/>
                  </a:lnTo>
                  <a:lnTo>
                    <a:pt x="161" y="160"/>
                  </a:lnTo>
                  <a:lnTo>
                    <a:pt x="162" y="164"/>
                  </a:lnTo>
                  <a:lnTo>
                    <a:pt x="165" y="176"/>
                  </a:lnTo>
                  <a:lnTo>
                    <a:pt x="165" y="189"/>
                  </a:lnTo>
                  <a:lnTo>
                    <a:pt x="164" y="197"/>
                  </a:lnTo>
                  <a:lnTo>
                    <a:pt x="160" y="206"/>
                  </a:lnTo>
                  <a:lnTo>
                    <a:pt x="152" y="212"/>
                  </a:lnTo>
                  <a:lnTo>
                    <a:pt x="152" y="212"/>
                  </a:lnTo>
                  <a:lnTo>
                    <a:pt x="152" y="212"/>
                  </a:lnTo>
                  <a:lnTo>
                    <a:pt x="151" y="213"/>
                  </a:lnTo>
                  <a:lnTo>
                    <a:pt x="148" y="217"/>
                  </a:lnTo>
                  <a:lnTo>
                    <a:pt x="143" y="220"/>
                  </a:lnTo>
                  <a:lnTo>
                    <a:pt x="139" y="222"/>
                  </a:lnTo>
                  <a:lnTo>
                    <a:pt x="135" y="223"/>
                  </a:lnTo>
                  <a:lnTo>
                    <a:pt x="130" y="225"/>
                  </a:lnTo>
                  <a:lnTo>
                    <a:pt x="125" y="225"/>
                  </a:lnTo>
                  <a:lnTo>
                    <a:pt x="121" y="223"/>
                  </a:lnTo>
                  <a:lnTo>
                    <a:pt x="107" y="220"/>
                  </a:lnTo>
                  <a:lnTo>
                    <a:pt x="94" y="212"/>
                  </a:lnTo>
                  <a:lnTo>
                    <a:pt x="83" y="202"/>
                  </a:lnTo>
                  <a:lnTo>
                    <a:pt x="78" y="212"/>
                  </a:lnTo>
                  <a:lnTo>
                    <a:pt x="60" y="223"/>
                  </a:lnTo>
                  <a:lnTo>
                    <a:pt x="42" y="227"/>
                  </a:lnTo>
                  <a:lnTo>
                    <a:pt x="25" y="222"/>
                  </a:lnTo>
                  <a:lnTo>
                    <a:pt x="8" y="208"/>
                  </a:lnTo>
                  <a:lnTo>
                    <a:pt x="6" y="206"/>
                  </a:lnTo>
                  <a:lnTo>
                    <a:pt x="6" y="204"/>
                  </a:lnTo>
                  <a:lnTo>
                    <a:pt x="5" y="202"/>
                  </a:lnTo>
                  <a:lnTo>
                    <a:pt x="3" y="202"/>
                  </a:lnTo>
                  <a:lnTo>
                    <a:pt x="3" y="199"/>
                  </a:lnTo>
                  <a:lnTo>
                    <a:pt x="1" y="195"/>
                  </a:lnTo>
                  <a:lnTo>
                    <a:pt x="0" y="191"/>
                  </a:lnTo>
                  <a:lnTo>
                    <a:pt x="0" y="186"/>
                  </a:lnTo>
                  <a:lnTo>
                    <a:pt x="1" y="181"/>
                  </a:lnTo>
                  <a:lnTo>
                    <a:pt x="1" y="178"/>
                  </a:lnTo>
                  <a:lnTo>
                    <a:pt x="5" y="159"/>
                  </a:lnTo>
                  <a:lnTo>
                    <a:pt x="12" y="139"/>
                  </a:lnTo>
                  <a:lnTo>
                    <a:pt x="22" y="120"/>
                  </a:lnTo>
                  <a:lnTo>
                    <a:pt x="35" y="102"/>
                  </a:lnTo>
                  <a:lnTo>
                    <a:pt x="39" y="97"/>
                  </a:lnTo>
                  <a:lnTo>
                    <a:pt x="42" y="92"/>
                  </a:lnTo>
                  <a:lnTo>
                    <a:pt x="45" y="88"/>
                  </a:lnTo>
                  <a:lnTo>
                    <a:pt x="46" y="84"/>
                  </a:lnTo>
                  <a:lnTo>
                    <a:pt x="46" y="80"/>
                  </a:lnTo>
                  <a:lnTo>
                    <a:pt x="47" y="79"/>
                  </a:lnTo>
                  <a:lnTo>
                    <a:pt x="48" y="79"/>
                  </a:lnTo>
                  <a:lnTo>
                    <a:pt x="48" y="78"/>
                  </a:lnTo>
                  <a:lnTo>
                    <a:pt x="50" y="78"/>
                  </a:lnTo>
                  <a:lnTo>
                    <a:pt x="65" y="53"/>
                  </a:lnTo>
                  <a:lnTo>
                    <a:pt x="76" y="27"/>
                  </a:lnTo>
                  <a:lnTo>
                    <a:pt x="82"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167" name="Freeform 27">
              <a:extLst>
                <a:ext uri="{FF2B5EF4-FFF2-40B4-BE49-F238E27FC236}">
                  <a16:creationId xmlns:a16="http://schemas.microsoft.com/office/drawing/2014/main" id="{44E4C7A3-6A2A-7C4E-4E7D-F758936242C6}"/>
                </a:ext>
              </a:extLst>
            </p:cNvPr>
            <p:cNvSpPr>
              <a:spLocks/>
            </p:cNvSpPr>
            <p:nvPr/>
          </p:nvSpPr>
          <p:spPr bwMode="auto">
            <a:xfrm>
              <a:off x="4464051" y="770006"/>
              <a:ext cx="146048" cy="125411"/>
            </a:xfrm>
            <a:custGeom>
              <a:avLst/>
              <a:gdLst>
                <a:gd name="T0" fmla="*/ 187 w 278"/>
                <a:gd name="T1" fmla="*/ 0 h 236"/>
                <a:gd name="T2" fmla="*/ 220 w 278"/>
                <a:gd name="T3" fmla="*/ 2 h 236"/>
                <a:gd name="T4" fmla="*/ 244 w 278"/>
                <a:gd name="T5" fmla="*/ 29 h 236"/>
                <a:gd name="T6" fmla="*/ 261 w 278"/>
                <a:gd name="T7" fmla="*/ 58 h 236"/>
                <a:gd name="T8" fmla="*/ 272 w 278"/>
                <a:gd name="T9" fmla="*/ 90 h 236"/>
                <a:gd name="T10" fmla="*/ 278 w 278"/>
                <a:gd name="T11" fmla="*/ 124 h 236"/>
                <a:gd name="T12" fmla="*/ 278 w 278"/>
                <a:gd name="T13" fmla="*/ 161 h 236"/>
                <a:gd name="T14" fmla="*/ 277 w 278"/>
                <a:gd name="T15" fmla="*/ 163 h 236"/>
                <a:gd name="T16" fmla="*/ 276 w 278"/>
                <a:gd name="T17" fmla="*/ 165 h 236"/>
                <a:gd name="T18" fmla="*/ 276 w 278"/>
                <a:gd name="T19" fmla="*/ 169 h 236"/>
                <a:gd name="T20" fmla="*/ 276 w 278"/>
                <a:gd name="T21" fmla="*/ 171 h 236"/>
                <a:gd name="T22" fmla="*/ 270 w 278"/>
                <a:gd name="T23" fmla="*/ 180 h 236"/>
                <a:gd name="T24" fmla="*/ 265 w 278"/>
                <a:gd name="T25" fmla="*/ 190 h 236"/>
                <a:gd name="T26" fmla="*/ 263 w 278"/>
                <a:gd name="T27" fmla="*/ 195 h 236"/>
                <a:gd name="T28" fmla="*/ 261 w 278"/>
                <a:gd name="T29" fmla="*/ 197 h 236"/>
                <a:gd name="T30" fmla="*/ 258 w 278"/>
                <a:gd name="T31" fmla="*/ 200 h 236"/>
                <a:gd name="T32" fmla="*/ 251 w 278"/>
                <a:gd name="T33" fmla="*/ 208 h 236"/>
                <a:gd name="T34" fmla="*/ 242 w 278"/>
                <a:gd name="T35" fmla="*/ 213 h 236"/>
                <a:gd name="T36" fmla="*/ 235 w 278"/>
                <a:gd name="T37" fmla="*/ 217 h 236"/>
                <a:gd name="T38" fmla="*/ 194 w 278"/>
                <a:gd name="T39" fmla="*/ 217 h 236"/>
                <a:gd name="T40" fmla="*/ 189 w 278"/>
                <a:gd name="T41" fmla="*/ 218 h 236"/>
                <a:gd name="T42" fmla="*/ 184 w 278"/>
                <a:gd name="T43" fmla="*/ 219 h 236"/>
                <a:gd name="T44" fmla="*/ 179 w 278"/>
                <a:gd name="T45" fmla="*/ 221 h 236"/>
                <a:gd name="T46" fmla="*/ 156 w 278"/>
                <a:gd name="T47" fmla="*/ 228 h 236"/>
                <a:gd name="T48" fmla="*/ 131 w 278"/>
                <a:gd name="T49" fmla="*/ 233 h 236"/>
                <a:gd name="T50" fmla="*/ 107 w 278"/>
                <a:gd name="T51" fmla="*/ 236 h 236"/>
                <a:gd name="T52" fmla="*/ 86 w 278"/>
                <a:gd name="T53" fmla="*/ 236 h 236"/>
                <a:gd name="T54" fmla="*/ 66 w 278"/>
                <a:gd name="T55" fmla="*/ 231 h 236"/>
                <a:gd name="T56" fmla="*/ 49 w 278"/>
                <a:gd name="T57" fmla="*/ 221 h 236"/>
                <a:gd name="T58" fmla="*/ 33 w 278"/>
                <a:gd name="T59" fmla="*/ 210 h 236"/>
                <a:gd name="T60" fmla="*/ 21 w 278"/>
                <a:gd name="T61" fmla="*/ 196 h 236"/>
                <a:gd name="T62" fmla="*/ 14 w 278"/>
                <a:gd name="T63" fmla="*/ 182 h 236"/>
                <a:gd name="T64" fmla="*/ 8 w 278"/>
                <a:gd name="T65" fmla="*/ 169 h 236"/>
                <a:gd name="T66" fmla="*/ 1 w 278"/>
                <a:gd name="T67" fmla="*/ 153 h 236"/>
                <a:gd name="T68" fmla="*/ 0 w 278"/>
                <a:gd name="T69" fmla="*/ 134 h 236"/>
                <a:gd name="T70" fmla="*/ 5 w 278"/>
                <a:gd name="T71" fmla="*/ 115 h 236"/>
                <a:gd name="T72" fmla="*/ 13 w 278"/>
                <a:gd name="T73" fmla="*/ 91 h 236"/>
                <a:gd name="T74" fmla="*/ 28 w 278"/>
                <a:gd name="T75" fmla="*/ 73 h 236"/>
                <a:gd name="T76" fmla="*/ 48 w 278"/>
                <a:gd name="T77" fmla="*/ 57 h 236"/>
                <a:gd name="T78" fmla="*/ 61 w 278"/>
                <a:gd name="T79" fmla="*/ 49 h 236"/>
                <a:gd name="T80" fmla="*/ 76 w 278"/>
                <a:gd name="T81" fmla="*/ 44 h 236"/>
                <a:gd name="T82" fmla="*/ 132 w 278"/>
                <a:gd name="T83" fmla="*/ 22 h 236"/>
                <a:gd name="T84" fmla="*/ 187 w 278"/>
                <a:gd name="T85"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8" h="236">
                  <a:moveTo>
                    <a:pt x="187" y="0"/>
                  </a:moveTo>
                  <a:lnTo>
                    <a:pt x="220" y="2"/>
                  </a:lnTo>
                  <a:lnTo>
                    <a:pt x="244" y="29"/>
                  </a:lnTo>
                  <a:lnTo>
                    <a:pt x="261" y="58"/>
                  </a:lnTo>
                  <a:lnTo>
                    <a:pt x="272" y="90"/>
                  </a:lnTo>
                  <a:lnTo>
                    <a:pt x="278" y="124"/>
                  </a:lnTo>
                  <a:lnTo>
                    <a:pt x="278" y="161"/>
                  </a:lnTo>
                  <a:lnTo>
                    <a:pt x="277" y="163"/>
                  </a:lnTo>
                  <a:lnTo>
                    <a:pt x="276" y="165"/>
                  </a:lnTo>
                  <a:lnTo>
                    <a:pt x="276" y="169"/>
                  </a:lnTo>
                  <a:lnTo>
                    <a:pt x="276" y="171"/>
                  </a:lnTo>
                  <a:lnTo>
                    <a:pt x="270" y="180"/>
                  </a:lnTo>
                  <a:lnTo>
                    <a:pt x="265" y="190"/>
                  </a:lnTo>
                  <a:lnTo>
                    <a:pt x="263" y="195"/>
                  </a:lnTo>
                  <a:lnTo>
                    <a:pt x="261" y="197"/>
                  </a:lnTo>
                  <a:lnTo>
                    <a:pt x="258" y="200"/>
                  </a:lnTo>
                  <a:lnTo>
                    <a:pt x="251" y="208"/>
                  </a:lnTo>
                  <a:lnTo>
                    <a:pt x="242" y="213"/>
                  </a:lnTo>
                  <a:lnTo>
                    <a:pt x="235" y="217"/>
                  </a:lnTo>
                  <a:lnTo>
                    <a:pt x="194" y="217"/>
                  </a:lnTo>
                  <a:lnTo>
                    <a:pt x="189" y="218"/>
                  </a:lnTo>
                  <a:lnTo>
                    <a:pt x="184" y="219"/>
                  </a:lnTo>
                  <a:lnTo>
                    <a:pt x="179" y="221"/>
                  </a:lnTo>
                  <a:lnTo>
                    <a:pt x="156" y="228"/>
                  </a:lnTo>
                  <a:lnTo>
                    <a:pt x="131" y="233"/>
                  </a:lnTo>
                  <a:lnTo>
                    <a:pt x="107" y="236"/>
                  </a:lnTo>
                  <a:lnTo>
                    <a:pt x="86" y="236"/>
                  </a:lnTo>
                  <a:lnTo>
                    <a:pt x="66" y="231"/>
                  </a:lnTo>
                  <a:lnTo>
                    <a:pt x="49" y="221"/>
                  </a:lnTo>
                  <a:lnTo>
                    <a:pt x="33" y="210"/>
                  </a:lnTo>
                  <a:lnTo>
                    <a:pt x="21" y="196"/>
                  </a:lnTo>
                  <a:lnTo>
                    <a:pt x="14" y="182"/>
                  </a:lnTo>
                  <a:lnTo>
                    <a:pt x="8" y="169"/>
                  </a:lnTo>
                  <a:lnTo>
                    <a:pt x="1" y="153"/>
                  </a:lnTo>
                  <a:lnTo>
                    <a:pt x="0" y="134"/>
                  </a:lnTo>
                  <a:lnTo>
                    <a:pt x="5" y="115"/>
                  </a:lnTo>
                  <a:lnTo>
                    <a:pt x="13" y="91"/>
                  </a:lnTo>
                  <a:lnTo>
                    <a:pt x="28" y="73"/>
                  </a:lnTo>
                  <a:lnTo>
                    <a:pt x="48" y="57"/>
                  </a:lnTo>
                  <a:lnTo>
                    <a:pt x="61" y="49"/>
                  </a:lnTo>
                  <a:lnTo>
                    <a:pt x="76" y="44"/>
                  </a:lnTo>
                  <a:lnTo>
                    <a:pt x="132" y="22"/>
                  </a:lnTo>
                  <a:lnTo>
                    <a:pt x="187"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168" name="Freeform 28">
              <a:extLst>
                <a:ext uri="{FF2B5EF4-FFF2-40B4-BE49-F238E27FC236}">
                  <a16:creationId xmlns:a16="http://schemas.microsoft.com/office/drawing/2014/main" id="{C8B616E6-B7AD-917D-7818-2D05AE73E030}"/>
                </a:ext>
              </a:extLst>
            </p:cNvPr>
            <p:cNvSpPr>
              <a:spLocks noEditPoints="1"/>
            </p:cNvSpPr>
            <p:nvPr/>
          </p:nvSpPr>
          <p:spPr bwMode="auto">
            <a:xfrm>
              <a:off x="3335338" y="269944"/>
              <a:ext cx="2154238" cy="954089"/>
            </a:xfrm>
            <a:custGeom>
              <a:avLst/>
              <a:gdLst>
                <a:gd name="T0" fmla="*/ 1904 w 4070"/>
                <a:gd name="T1" fmla="*/ 367 h 1805"/>
                <a:gd name="T2" fmla="*/ 1788 w 4070"/>
                <a:gd name="T3" fmla="*/ 409 h 1805"/>
                <a:gd name="T4" fmla="*/ 1774 w 4070"/>
                <a:gd name="T5" fmla="*/ 416 h 1805"/>
                <a:gd name="T6" fmla="*/ 1642 w 4070"/>
                <a:gd name="T7" fmla="*/ 504 h 1805"/>
                <a:gd name="T8" fmla="*/ 1589 w 4070"/>
                <a:gd name="T9" fmla="*/ 562 h 1805"/>
                <a:gd name="T10" fmla="*/ 1540 w 4070"/>
                <a:gd name="T11" fmla="*/ 648 h 1805"/>
                <a:gd name="T12" fmla="*/ 1526 w 4070"/>
                <a:gd name="T13" fmla="*/ 683 h 1805"/>
                <a:gd name="T14" fmla="*/ 1507 w 4070"/>
                <a:gd name="T15" fmla="*/ 773 h 1805"/>
                <a:gd name="T16" fmla="*/ 1541 w 4070"/>
                <a:gd name="T17" fmla="*/ 1063 h 1805"/>
                <a:gd name="T18" fmla="*/ 1566 w 4070"/>
                <a:gd name="T19" fmla="*/ 1205 h 1805"/>
                <a:gd name="T20" fmla="*/ 1547 w 4070"/>
                <a:gd name="T21" fmla="*/ 1226 h 1805"/>
                <a:gd name="T22" fmla="*/ 1552 w 4070"/>
                <a:gd name="T23" fmla="*/ 1297 h 1805"/>
                <a:gd name="T24" fmla="*/ 1616 w 4070"/>
                <a:gd name="T25" fmla="*/ 1358 h 1805"/>
                <a:gd name="T26" fmla="*/ 1631 w 4070"/>
                <a:gd name="T27" fmla="*/ 1366 h 1805"/>
                <a:gd name="T28" fmla="*/ 1640 w 4070"/>
                <a:gd name="T29" fmla="*/ 1371 h 1805"/>
                <a:gd name="T30" fmla="*/ 1673 w 4070"/>
                <a:gd name="T31" fmla="*/ 1382 h 1805"/>
                <a:gd name="T32" fmla="*/ 1759 w 4070"/>
                <a:gd name="T33" fmla="*/ 1394 h 1805"/>
                <a:gd name="T34" fmla="*/ 1826 w 4070"/>
                <a:gd name="T35" fmla="*/ 1457 h 1805"/>
                <a:gd name="T36" fmla="*/ 1824 w 4070"/>
                <a:gd name="T37" fmla="*/ 1570 h 1805"/>
                <a:gd name="T38" fmla="*/ 1893 w 4070"/>
                <a:gd name="T39" fmla="*/ 1575 h 1805"/>
                <a:gd name="T40" fmla="*/ 1926 w 4070"/>
                <a:gd name="T41" fmla="*/ 1528 h 1805"/>
                <a:gd name="T42" fmla="*/ 1941 w 4070"/>
                <a:gd name="T43" fmla="*/ 1519 h 1805"/>
                <a:gd name="T44" fmla="*/ 1952 w 4070"/>
                <a:gd name="T45" fmla="*/ 1529 h 1805"/>
                <a:gd name="T46" fmla="*/ 1959 w 4070"/>
                <a:gd name="T47" fmla="*/ 1540 h 1805"/>
                <a:gd name="T48" fmla="*/ 1964 w 4070"/>
                <a:gd name="T49" fmla="*/ 1555 h 1805"/>
                <a:gd name="T50" fmla="*/ 1997 w 4070"/>
                <a:gd name="T51" fmla="*/ 1576 h 1805"/>
                <a:gd name="T52" fmla="*/ 2063 w 4070"/>
                <a:gd name="T53" fmla="*/ 1555 h 1805"/>
                <a:gd name="T54" fmla="*/ 2067 w 4070"/>
                <a:gd name="T55" fmla="*/ 1517 h 1805"/>
                <a:gd name="T56" fmla="*/ 2081 w 4070"/>
                <a:gd name="T57" fmla="*/ 1507 h 1805"/>
                <a:gd name="T58" fmla="*/ 2111 w 4070"/>
                <a:gd name="T59" fmla="*/ 1549 h 1805"/>
                <a:gd name="T60" fmla="*/ 2165 w 4070"/>
                <a:gd name="T61" fmla="*/ 1565 h 1805"/>
                <a:gd name="T62" fmla="*/ 2196 w 4070"/>
                <a:gd name="T63" fmla="*/ 1495 h 1805"/>
                <a:gd name="T64" fmla="*/ 2217 w 4070"/>
                <a:gd name="T65" fmla="*/ 1506 h 1805"/>
                <a:gd name="T66" fmla="*/ 2222 w 4070"/>
                <a:gd name="T67" fmla="*/ 1512 h 1805"/>
                <a:gd name="T68" fmla="*/ 2228 w 4070"/>
                <a:gd name="T69" fmla="*/ 1570 h 1805"/>
                <a:gd name="T70" fmla="*/ 2273 w 4070"/>
                <a:gd name="T71" fmla="*/ 1569 h 1805"/>
                <a:gd name="T72" fmla="*/ 2304 w 4070"/>
                <a:gd name="T73" fmla="*/ 1515 h 1805"/>
                <a:gd name="T74" fmla="*/ 2289 w 4070"/>
                <a:gd name="T75" fmla="*/ 1432 h 1805"/>
                <a:gd name="T76" fmla="*/ 2354 w 4070"/>
                <a:gd name="T77" fmla="*/ 1397 h 1805"/>
                <a:gd name="T78" fmla="*/ 2460 w 4070"/>
                <a:gd name="T79" fmla="*/ 1370 h 1805"/>
                <a:gd name="T80" fmla="*/ 2514 w 4070"/>
                <a:gd name="T81" fmla="*/ 1275 h 1805"/>
                <a:gd name="T82" fmla="*/ 2512 w 4070"/>
                <a:gd name="T83" fmla="*/ 1179 h 1805"/>
                <a:gd name="T84" fmla="*/ 2532 w 4070"/>
                <a:gd name="T85" fmla="*/ 1131 h 1805"/>
                <a:gd name="T86" fmla="*/ 2553 w 4070"/>
                <a:gd name="T87" fmla="*/ 1073 h 1805"/>
                <a:gd name="T88" fmla="*/ 2556 w 4070"/>
                <a:gd name="T89" fmla="*/ 932 h 1805"/>
                <a:gd name="T90" fmla="*/ 2565 w 4070"/>
                <a:gd name="T91" fmla="*/ 823 h 1805"/>
                <a:gd name="T92" fmla="*/ 2551 w 4070"/>
                <a:gd name="T93" fmla="*/ 721 h 1805"/>
                <a:gd name="T94" fmla="*/ 2533 w 4070"/>
                <a:gd name="T95" fmla="*/ 669 h 1805"/>
                <a:gd name="T96" fmla="*/ 2493 w 4070"/>
                <a:gd name="T97" fmla="*/ 589 h 1805"/>
                <a:gd name="T98" fmla="*/ 2423 w 4070"/>
                <a:gd name="T99" fmla="*/ 498 h 1805"/>
                <a:gd name="T100" fmla="*/ 2418 w 4070"/>
                <a:gd name="T101" fmla="*/ 495 h 1805"/>
                <a:gd name="T102" fmla="*/ 2302 w 4070"/>
                <a:gd name="T103" fmla="*/ 406 h 1805"/>
                <a:gd name="T104" fmla="*/ 2281 w 4070"/>
                <a:gd name="T105" fmla="*/ 395 h 1805"/>
                <a:gd name="T106" fmla="*/ 2170 w 4070"/>
                <a:gd name="T107" fmla="*/ 357 h 1805"/>
                <a:gd name="T108" fmla="*/ 0 w 4070"/>
                <a:gd name="T109" fmla="*/ 0 h 1805"/>
                <a:gd name="T110" fmla="*/ 2715 w 4070"/>
                <a:gd name="T111" fmla="*/ 1401 h 1805"/>
                <a:gd name="T112" fmla="*/ 2623 w 4070"/>
                <a:gd name="T113" fmla="*/ 1428 h 1805"/>
                <a:gd name="T114" fmla="*/ 2575 w 4070"/>
                <a:gd name="T115" fmla="*/ 1474 h 1805"/>
                <a:gd name="T116" fmla="*/ 2568 w 4070"/>
                <a:gd name="T117" fmla="*/ 1496 h 1805"/>
                <a:gd name="T118" fmla="*/ 1512 w 4070"/>
                <a:gd name="T119" fmla="*/ 1522 h 1805"/>
                <a:gd name="T120" fmla="*/ 1470 w 4070"/>
                <a:gd name="T121" fmla="*/ 1444 h 1805"/>
                <a:gd name="T122" fmla="*/ 1380 w 4070"/>
                <a:gd name="T123" fmla="*/ 1400 h 1805"/>
                <a:gd name="T124" fmla="*/ 1303 w 4070"/>
                <a:gd name="T125" fmla="*/ 1431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0" h="1805">
                  <a:moveTo>
                    <a:pt x="2063" y="348"/>
                  </a:moveTo>
                  <a:lnTo>
                    <a:pt x="2008" y="349"/>
                  </a:lnTo>
                  <a:lnTo>
                    <a:pt x="1953" y="356"/>
                  </a:lnTo>
                  <a:lnTo>
                    <a:pt x="1904" y="367"/>
                  </a:lnTo>
                  <a:lnTo>
                    <a:pt x="1857" y="380"/>
                  </a:lnTo>
                  <a:lnTo>
                    <a:pt x="1814" y="396"/>
                  </a:lnTo>
                  <a:lnTo>
                    <a:pt x="1802" y="401"/>
                  </a:lnTo>
                  <a:lnTo>
                    <a:pt x="1788" y="409"/>
                  </a:lnTo>
                  <a:lnTo>
                    <a:pt x="1786" y="410"/>
                  </a:lnTo>
                  <a:lnTo>
                    <a:pt x="1781" y="411"/>
                  </a:lnTo>
                  <a:lnTo>
                    <a:pt x="1777" y="414"/>
                  </a:lnTo>
                  <a:lnTo>
                    <a:pt x="1774" y="416"/>
                  </a:lnTo>
                  <a:lnTo>
                    <a:pt x="1734" y="436"/>
                  </a:lnTo>
                  <a:lnTo>
                    <a:pt x="1698" y="460"/>
                  </a:lnTo>
                  <a:lnTo>
                    <a:pt x="1668" y="481"/>
                  </a:lnTo>
                  <a:lnTo>
                    <a:pt x="1642" y="504"/>
                  </a:lnTo>
                  <a:lnTo>
                    <a:pt x="1618" y="528"/>
                  </a:lnTo>
                  <a:lnTo>
                    <a:pt x="1594" y="556"/>
                  </a:lnTo>
                  <a:lnTo>
                    <a:pt x="1592" y="559"/>
                  </a:lnTo>
                  <a:lnTo>
                    <a:pt x="1589" y="562"/>
                  </a:lnTo>
                  <a:lnTo>
                    <a:pt x="1587" y="565"/>
                  </a:lnTo>
                  <a:lnTo>
                    <a:pt x="1568" y="595"/>
                  </a:lnTo>
                  <a:lnTo>
                    <a:pt x="1553" y="623"/>
                  </a:lnTo>
                  <a:lnTo>
                    <a:pt x="1540" y="648"/>
                  </a:lnTo>
                  <a:lnTo>
                    <a:pt x="1533" y="662"/>
                  </a:lnTo>
                  <a:lnTo>
                    <a:pt x="1527" y="678"/>
                  </a:lnTo>
                  <a:lnTo>
                    <a:pt x="1526" y="680"/>
                  </a:lnTo>
                  <a:lnTo>
                    <a:pt x="1526" y="683"/>
                  </a:lnTo>
                  <a:lnTo>
                    <a:pt x="1523" y="689"/>
                  </a:lnTo>
                  <a:lnTo>
                    <a:pt x="1522" y="695"/>
                  </a:lnTo>
                  <a:lnTo>
                    <a:pt x="1518" y="701"/>
                  </a:lnTo>
                  <a:lnTo>
                    <a:pt x="1507" y="773"/>
                  </a:lnTo>
                  <a:lnTo>
                    <a:pt x="1504" y="844"/>
                  </a:lnTo>
                  <a:lnTo>
                    <a:pt x="1510" y="916"/>
                  </a:lnTo>
                  <a:lnTo>
                    <a:pt x="1521" y="990"/>
                  </a:lnTo>
                  <a:lnTo>
                    <a:pt x="1541" y="1063"/>
                  </a:lnTo>
                  <a:lnTo>
                    <a:pt x="1567" y="1134"/>
                  </a:lnTo>
                  <a:lnTo>
                    <a:pt x="1570" y="1158"/>
                  </a:lnTo>
                  <a:lnTo>
                    <a:pt x="1570" y="1181"/>
                  </a:lnTo>
                  <a:lnTo>
                    <a:pt x="1566" y="1205"/>
                  </a:lnTo>
                  <a:lnTo>
                    <a:pt x="1562" y="1208"/>
                  </a:lnTo>
                  <a:lnTo>
                    <a:pt x="1558" y="1212"/>
                  </a:lnTo>
                  <a:lnTo>
                    <a:pt x="1554" y="1216"/>
                  </a:lnTo>
                  <a:lnTo>
                    <a:pt x="1547" y="1226"/>
                  </a:lnTo>
                  <a:lnTo>
                    <a:pt x="1543" y="1239"/>
                  </a:lnTo>
                  <a:lnTo>
                    <a:pt x="1542" y="1258"/>
                  </a:lnTo>
                  <a:lnTo>
                    <a:pt x="1544" y="1280"/>
                  </a:lnTo>
                  <a:lnTo>
                    <a:pt x="1552" y="1297"/>
                  </a:lnTo>
                  <a:lnTo>
                    <a:pt x="1564" y="1316"/>
                  </a:lnTo>
                  <a:lnTo>
                    <a:pt x="1584" y="1336"/>
                  </a:lnTo>
                  <a:lnTo>
                    <a:pt x="1613" y="1355"/>
                  </a:lnTo>
                  <a:lnTo>
                    <a:pt x="1616" y="1358"/>
                  </a:lnTo>
                  <a:lnTo>
                    <a:pt x="1621" y="1360"/>
                  </a:lnTo>
                  <a:lnTo>
                    <a:pt x="1625" y="1361"/>
                  </a:lnTo>
                  <a:lnTo>
                    <a:pt x="1629" y="1364"/>
                  </a:lnTo>
                  <a:lnTo>
                    <a:pt x="1631" y="1366"/>
                  </a:lnTo>
                  <a:lnTo>
                    <a:pt x="1634" y="1368"/>
                  </a:lnTo>
                  <a:lnTo>
                    <a:pt x="1636" y="1369"/>
                  </a:lnTo>
                  <a:lnTo>
                    <a:pt x="1637" y="1370"/>
                  </a:lnTo>
                  <a:lnTo>
                    <a:pt x="1640" y="1371"/>
                  </a:lnTo>
                  <a:lnTo>
                    <a:pt x="1642" y="1374"/>
                  </a:lnTo>
                  <a:lnTo>
                    <a:pt x="1646" y="1376"/>
                  </a:lnTo>
                  <a:lnTo>
                    <a:pt x="1657" y="1379"/>
                  </a:lnTo>
                  <a:lnTo>
                    <a:pt x="1673" y="1382"/>
                  </a:lnTo>
                  <a:lnTo>
                    <a:pt x="1694" y="1386"/>
                  </a:lnTo>
                  <a:lnTo>
                    <a:pt x="1723" y="1390"/>
                  </a:lnTo>
                  <a:lnTo>
                    <a:pt x="1758" y="1394"/>
                  </a:lnTo>
                  <a:lnTo>
                    <a:pt x="1759" y="1394"/>
                  </a:lnTo>
                  <a:lnTo>
                    <a:pt x="1784" y="1407"/>
                  </a:lnTo>
                  <a:lnTo>
                    <a:pt x="1806" y="1424"/>
                  </a:lnTo>
                  <a:lnTo>
                    <a:pt x="1826" y="1443"/>
                  </a:lnTo>
                  <a:lnTo>
                    <a:pt x="1826" y="1457"/>
                  </a:lnTo>
                  <a:lnTo>
                    <a:pt x="1818" y="1484"/>
                  </a:lnTo>
                  <a:lnTo>
                    <a:pt x="1814" y="1512"/>
                  </a:lnTo>
                  <a:lnTo>
                    <a:pt x="1817" y="1540"/>
                  </a:lnTo>
                  <a:lnTo>
                    <a:pt x="1824" y="1570"/>
                  </a:lnTo>
                  <a:lnTo>
                    <a:pt x="1828" y="1570"/>
                  </a:lnTo>
                  <a:lnTo>
                    <a:pt x="1852" y="1577"/>
                  </a:lnTo>
                  <a:lnTo>
                    <a:pt x="1874" y="1580"/>
                  </a:lnTo>
                  <a:lnTo>
                    <a:pt x="1893" y="1575"/>
                  </a:lnTo>
                  <a:lnTo>
                    <a:pt x="1909" y="1564"/>
                  </a:lnTo>
                  <a:lnTo>
                    <a:pt x="1922" y="1545"/>
                  </a:lnTo>
                  <a:lnTo>
                    <a:pt x="1922" y="1532"/>
                  </a:lnTo>
                  <a:lnTo>
                    <a:pt x="1926" y="1528"/>
                  </a:lnTo>
                  <a:lnTo>
                    <a:pt x="1930" y="1524"/>
                  </a:lnTo>
                  <a:lnTo>
                    <a:pt x="1936" y="1522"/>
                  </a:lnTo>
                  <a:lnTo>
                    <a:pt x="1937" y="1521"/>
                  </a:lnTo>
                  <a:lnTo>
                    <a:pt x="1941" y="1519"/>
                  </a:lnTo>
                  <a:lnTo>
                    <a:pt x="1943" y="1518"/>
                  </a:lnTo>
                  <a:lnTo>
                    <a:pt x="1946" y="1523"/>
                  </a:lnTo>
                  <a:lnTo>
                    <a:pt x="1949" y="1527"/>
                  </a:lnTo>
                  <a:lnTo>
                    <a:pt x="1952" y="1529"/>
                  </a:lnTo>
                  <a:lnTo>
                    <a:pt x="1954" y="1533"/>
                  </a:lnTo>
                  <a:lnTo>
                    <a:pt x="1957" y="1536"/>
                  </a:lnTo>
                  <a:lnTo>
                    <a:pt x="1958" y="1538"/>
                  </a:lnTo>
                  <a:lnTo>
                    <a:pt x="1959" y="1540"/>
                  </a:lnTo>
                  <a:lnTo>
                    <a:pt x="1962" y="1545"/>
                  </a:lnTo>
                  <a:lnTo>
                    <a:pt x="1964" y="1549"/>
                  </a:lnTo>
                  <a:lnTo>
                    <a:pt x="1964" y="1552"/>
                  </a:lnTo>
                  <a:lnTo>
                    <a:pt x="1964" y="1555"/>
                  </a:lnTo>
                  <a:lnTo>
                    <a:pt x="1964" y="1559"/>
                  </a:lnTo>
                  <a:lnTo>
                    <a:pt x="1964" y="1560"/>
                  </a:lnTo>
                  <a:lnTo>
                    <a:pt x="1979" y="1571"/>
                  </a:lnTo>
                  <a:lnTo>
                    <a:pt x="1997" y="1576"/>
                  </a:lnTo>
                  <a:lnTo>
                    <a:pt x="2016" y="1575"/>
                  </a:lnTo>
                  <a:lnTo>
                    <a:pt x="2035" y="1575"/>
                  </a:lnTo>
                  <a:lnTo>
                    <a:pt x="2049" y="1568"/>
                  </a:lnTo>
                  <a:lnTo>
                    <a:pt x="2063" y="1555"/>
                  </a:lnTo>
                  <a:lnTo>
                    <a:pt x="2065" y="1539"/>
                  </a:lnTo>
                  <a:lnTo>
                    <a:pt x="2066" y="1524"/>
                  </a:lnTo>
                  <a:lnTo>
                    <a:pt x="2066" y="1521"/>
                  </a:lnTo>
                  <a:lnTo>
                    <a:pt x="2067" y="1517"/>
                  </a:lnTo>
                  <a:lnTo>
                    <a:pt x="2067" y="1515"/>
                  </a:lnTo>
                  <a:lnTo>
                    <a:pt x="2068" y="1512"/>
                  </a:lnTo>
                  <a:lnTo>
                    <a:pt x="2073" y="1507"/>
                  </a:lnTo>
                  <a:lnTo>
                    <a:pt x="2081" y="1507"/>
                  </a:lnTo>
                  <a:lnTo>
                    <a:pt x="2091" y="1511"/>
                  </a:lnTo>
                  <a:lnTo>
                    <a:pt x="2104" y="1518"/>
                  </a:lnTo>
                  <a:lnTo>
                    <a:pt x="2106" y="1536"/>
                  </a:lnTo>
                  <a:lnTo>
                    <a:pt x="2111" y="1549"/>
                  </a:lnTo>
                  <a:lnTo>
                    <a:pt x="2120" y="1560"/>
                  </a:lnTo>
                  <a:lnTo>
                    <a:pt x="2133" y="1570"/>
                  </a:lnTo>
                  <a:lnTo>
                    <a:pt x="2150" y="1569"/>
                  </a:lnTo>
                  <a:lnTo>
                    <a:pt x="2165" y="1565"/>
                  </a:lnTo>
                  <a:lnTo>
                    <a:pt x="2179" y="1559"/>
                  </a:lnTo>
                  <a:lnTo>
                    <a:pt x="2186" y="1532"/>
                  </a:lnTo>
                  <a:lnTo>
                    <a:pt x="2192" y="1511"/>
                  </a:lnTo>
                  <a:lnTo>
                    <a:pt x="2196" y="1495"/>
                  </a:lnTo>
                  <a:lnTo>
                    <a:pt x="2201" y="1495"/>
                  </a:lnTo>
                  <a:lnTo>
                    <a:pt x="2207" y="1497"/>
                  </a:lnTo>
                  <a:lnTo>
                    <a:pt x="2212" y="1501"/>
                  </a:lnTo>
                  <a:lnTo>
                    <a:pt x="2217" y="1506"/>
                  </a:lnTo>
                  <a:lnTo>
                    <a:pt x="2218" y="1507"/>
                  </a:lnTo>
                  <a:lnTo>
                    <a:pt x="2218" y="1508"/>
                  </a:lnTo>
                  <a:lnTo>
                    <a:pt x="2219" y="1510"/>
                  </a:lnTo>
                  <a:lnTo>
                    <a:pt x="2222" y="1512"/>
                  </a:lnTo>
                  <a:lnTo>
                    <a:pt x="2221" y="1534"/>
                  </a:lnTo>
                  <a:lnTo>
                    <a:pt x="2221" y="1552"/>
                  </a:lnTo>
                  <a:lnTo>
                    <a:pt x="2224" y="1564"/>
                  </a:lnTo>
                  <a:lnTo>
                    <a:pt x="2228" y="1570"/>
                  </a:lnTo>
                  <a:lnTo>
                    <a:pt x="2234" y="1571"/>
                  </a:lnTo>
                  <a:lnTo>
                    <a:pt x="2246" y="1573"/>
                  </a:lnTo>
                  <a:lnTo>
                    <a:pt x="2260" y="1571"/>
                  </a:lnTo>
                  <a:lnTo>
                    <a:pt x="2273" y="1569"/>
                  </a:lnTo>
                  <a:lnTo>
                    <a:pt x="2283" y="1565"/>
                  </a:lnTo>
                  <a:lnTo>
                    <a:pt x="2288" y="1561"/>
                  </a:lnTo>
                  <a:lnTo>
                    <a:pt x="2299" y="1539"/>
                  </a:lnTo>
                  <a:lnTo>
                    <a:pt x="2304" y="1515"/>
                  </a:lnTo>
                  <a:lnTo>
                    <a:pt x="2304" y="1489"/>
                  </a:lnTo>
                  <a:lnTo>
                    <a:pt x="2296" y="1463"/>
                  </a:lnTo>
                  <a:lnTo>
                    <a:pt x="2283" y="1437"/>
                  </a:lnTo>
                  <a:lnTo>
                    <a:pt x="2289" y="1432"/>
                  </a:lnTo>
                  <a:lnTo>
                    <a:pt x="2300" y="1426"/>
                  </a:lnTo>
                  <a:lnTo>
                    <a:pt x="2315" y="1415"/>
                  </a:lnTo>
                  <a:lnTo>
                    <a:pt x="2331" y="1405"/>
                  </a:lnTo>
                  <a:lnTo>
                    <a:pt x="2354" y="1397"/>
                  </a:lnTo>
                  <a:lnTo>
                    <a:pt x="2383" y="1390"/>
                  </a:lnTo>
                  <a:lnTo>
                    <a:pt x="2416" y="1385"/>
                  </a:lnTo>
                  <a:lnTo>
                    <a:pt x="2440" y="1380"/>
                  </a:lnTo>
                  <a:lnTo>
                    <a:pt x="2460" y="1370"/>
                  </a:lnTo>
                  <a:lnTo>
                    <a:pt x="2478" y="1354"/>
                  </a:lnTo>
                  <a:lnTo>
                    <a:pt x="2493" y="1332"/>
                  </a:lnTo>
                  <a:lnTo>
                    <a:pt x="2504" y="1306"/>
                  </a:lnTo>
                  <a:lnTo>
                    <a:pt x="2514" y="1275"/>
                  </a:lnTo>
                  <a:lnTo>
                    <a:pt x="2514" y="1250"/>
                  </a:lnTo>
                  <a:lnTo>
                    <a:pt x="2511" y="1226"/>
                  </a:lnTo>
                  <a:lnTo>
                    <a:pt x="2511" y="1200"/>
                  </a:lnTo>
                  <a:lnTo>
                    <a:pt x="2512" y="1179"/>
                  </a:lnTo>
                  <a:lnTo>
                    <a:pt x="2514" y="1163"/>
                  </a:lnTo>
                  <a:lnTo>
                    <a:pt x="2518" y="1152"/>
                  </a:lnTo>
                  <a:lnTo>
                    <a:pt x="2525" y="1139"/>
                  </a:lnTo>
                  <a:lnTo>
                    <a:pt x="2532" y="1131"/>
                  </a:lnTo>
                  <a:lnTo>
                    <a:pt x="2542" y="1116"/>
                  </a:lnTo>
                  <a:lnTo>
                    <a:pt x="2549" y="1101"/>
                  </a:lnTo>
                  <a:lnTo>
                    <a:pt x="2553" y="1086"/>
                  </a:lnTo>
                  <a:lnTo>
                    <a:pt x="2553" y="1073"/>
                  </a:lnTo>
                  <a:lnTo>
                    <a:pt x="2553" y="1070"/>
                  </a:lnTo>
                  <a:lnTo>
                    <a:pt x="2554" y="1065"/>
                  </a:lnTo>
                  <a:lnTo>
                    <a:pt x="2554" y="976"/>
                  </a:lnTo>
                  <a:lnTo>
                    <a:pt x="2556" y="932"/>
                  </a:lnTo>
                  <a:lnTo>
                    <a:pt x="2561" y="889"/>
                  </a:lnTo>
                  <a:lnTo>
                    <a:pt x="2561" y="878"/>
                  </a:lnTo>
                  <a:lnTo>
                    <a:pt x="2564" y="868"/>
                  </a:lnTo>
                  <a:lnTo>
                    <a:pt x="2565" y="823"/>
                  </a:lnTo>
                  <a:lnTo>
                    <a:pt x="2563" y="779"/>
                  </a:lnTo>
                  <a:lnTo>
                    <a:pt x="2554" y="734"/>
                  </a:lnTo>
                  <a:lnTo>
                    <a:pt x="2553" y="728"/>
                  </a:lnTo>
                  <a:lnTo>
                    <a:pt x="2551" y="721"/>
                  </a:lnTo>
                  <a:lnTo>
                    <a:pt x="2544" y="695"/>
                  </a:lnTo>
                  <a:lnTo>
                    <a:pt x="2535" y="673"/>
                  </a:lnTo>
                  <a:lnTo>
                    <a:pt x="2533" y="670"/>
                  </a:lnTo>
                  <a:lnTo>
                    <a:pt x="2533" y="669"/>
                  </a:lnTo>
                  <a:lnTo>
                    <a:pt x="2532" y="668"/>
                  </a:lnTo>
                  <a:lnTo>
                    <a:pt x="2532" y="667"/>
                  </a:lnTo>
                  <a:lnTo>
                    <a:pt x="2514" y="626"/>
                  </a:lnTo>
                  <a:lnTo>
                    <a:pt x="2493" y="589"/>
                  </a:lnTo>
                  <a:lnTo>
                    <a:pt x="2470" y="553"/>
                  </a:lnTo>
                  <a:lnTo>
                    <a:pt x="2442" y="520"/>
                  </a:lnTo>
                  <a:lnTo>
                    <a:pt x="2431" y="509"/>
                  </a:lnTo>
                  <a:lnTo>
                    <a:pt x="2423" y="498"/>
                  </a:lnTo>
                  <a:lnTo>
                    <a:pt x="2421" y="496"/>
                  </a:lnTo>
                  <a:lnTo>
                    <a:pt x="2421" y="496"/>
                  </a:lnTo>
                  <a:lnTo>
                    <a:pt x="2420" y="495"/>
                  </a:lnTo>
                  <a:lnTo>
                    <a:pt x="2418" y="495"/>
                  </a:lnTo>
                  <a:lnTo>
                    <a:pt x="2388" y="465"/>
                  </a:lnTo>
                  <a:lnTo>
                    <a:pt x="2356" y="441"/>
                  </a:lnTo>
                  <a:lnTo>
                    <a:pt x="2321" y="417"/>
                  </a:lnTo>
                  <a:lnTo>
                    <a:pt x="2302" y="406"/>
                  </a:lnTo>
                  <a:lnTo>
                    <a:pt x="2284" y="396"/>
                  </a:lnTo>
                  <a:lnTo>
                    <a:pt x="2283" y="396"/>
                  </a:lnTo>
                  <a:lnTo>
                    <a:pt x="2283" y="395"/>
                  </a:lnTo>
                  <a:lnTo>
                    <a:pt x="2281" y="395"/>
                  </a:lnTo>
                  <a:lnTo>
                    <a:pt x="2239" y="378"/>
                  </a:lnTo>
                  <a:lnTo>
                    <a:pt x="2197" y="364"/>
                  </a:lnTo>
                  <a:lnTo>
                    <a:pt x="2184" y="362"/>
                  </a:lnTo>
                  <a:lnTo>
                    <a:pt x="2170" y="357"/>
                  </a:lnTo>
                  <a:lnTo>
                    <a:pt x="2145" y="353"/>
                  </a:lnTo>
                  <a:lnTo>
                    <a:pt x="2119" y="351"/>
                  </a:lnTo>
                  <a:lnTo>
                    <a:pt x="2063" y="348"/>
                  </a:lnTo>
                  <a:close/>
                  <a:moveTo>
                    <a:pt x="0" y="0"/>
                  </a:moveTo>
                  <a:lnTo>
                    <a:pt x="4070" y="0"/>
                  </a:lnTo>
                  <a:lnTo>
                    <a:pt x="4070" y="665"/>
                  </a:lnTo>
                  <a:lnTo>
                    <a:pt x="2732" y="1405"/>
                  </a:lnTo>
                  <a:lnTo>
                    <a:pt x="2715" y="1401"/>
                  </a:lnTo>
                  <a:lnTo>
                    <a:pt x="2695" y="1400"/>
                  </a:lnTo>
                  <a:lnTo>
                    <a:pt x="2675" y="1405"/>
                  </a:lnTo>
                  <a:lnTo>
                    <a:pt x="2648" y="1415"/>
                  </a:lnTo>
                  <a:lnTo>
                    <a:pt x="2623" y="1428"/>
                  </a:lnTo>
                  <a:lnTo>
                    <a:pt x="2600" y="1445"/>
                  </a:lnTo>
                  <a:lnTo>
                    <a:pt x="2580" y="1465"/>
                  </a:lnTo>
                  <a:lnTo>
                    <a:pt x="2577" y="1470"/>
                  </a:lnTo>
                  <a:lnTo>
                    <a:pt x="2575" y="1474"/>
                  </a:lnTo>
                  <a:lnTo>
                    <a:pt x="2574" y="1477"/>
                  </a:lnTo>
                  <a:lnTo>
                    <a:pt x="2572" y="1480"/>
                  </a:lnTo>
                  <a:lnTo>
                    <a:pt x="2570" y="1489"/>
                  </a:lnTo>
                  <a:lnTo>
                    <a:pt x="2568" y="1496"/>
                  </a:lnTo>
                  <a:lnTo>
                    <a:pt x="2010" y="1805"/>
                  </a:lnTo>
                  <a:lnTo>
                    <a:pt x="1796" y="1705"/>
                  </a:lnTo>
                  <a:lnTo>
                    <a:pt x="1530" y="1556"/>
                  </a:lnTo>
                  <a:lnTo>
                    <a:pt x="1512" y="1522"/>
                  </a:lnTo>
                  <a:lnTo>
                    <a:pt x="1499" y="1485"/>
                  </a:lnTo>
                  <a:lnTo>
                    <a:pt x="1491" y="1469"/>
                  </a:lnTo>
                  <a:lnTo>
                    <a:pt x="1483" y="1455"/>
                  </a:lnTo>
                  <a:lnTo>
                    <a:pt x="1470" y="1444"/>
                  </a:lnTo>
                  <a:lnTo>
                    <a:pt x="1449" y="1428"/>
                  </a:lnTo>
                  <a:lnTo>
                    <a:pt x="1426" y="1415"/>
                  </a:lnTo>
                  <a:lnTo>
                    <a:pt x="1403" y="1405"/>
                  </a:lnTo>
                  <a:lnTo>
                    <a:pt x="1380" y="1400"/>
                  </a:lnTo>
                  <a:lnTo>
                    <a:pt x="1356" y="1400"/>
                  </a:lnTo>
                  <a:lnTo>
                    <a:pt x="1333" y="1406"/>
                  </a:lnTo>
                  <a:lnTo>
                    <a:pt x="1317" y="1417"/>
                  </a:lnTo>
                  <a:lnTo>
                    <a:pt x="1303" y="1431"/>
                  </a:lnTo>
                  <a:lnTo>
                    <a:pt x="1303" y="1432"/>
                  </a:lnTo>
                  <a:lnTo>
                    <a:pt x="0" y="711"/>
                  </a:lnTo>
                  <a:lnTo>
                    <a:pt x="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grpSp>
      <p:grpSp>
        <p:nvGrpSpPr>
          <p:cNvPr id="172" name="Group 451">
            <a:extLst>
              <a:ext uri="{FF2B5EF4-FFF2-40B4-BE49-F238E27FC236}">
                <a16:creationId xmlns:a16="http://schemas.microsoft.com/office/drawing/2014/main" id="{5F4CF343-77CE-4877-2E21-D0BBD4FFCD42}"/>
              </a:ext>
            </a:extLst>
          </p:cNvPr>
          <p:cNvGrpSpPr>
            <a:grpSpLocks noChangeAspect="1"/>
          </p:cNvGrpSpPr>
          <p:nvPr/>
        </p:nvGrpSpPr>
        <p:grpSpPr>
          <a:xfrm>
            <a:off x="3686581" y="5057335"/>
            <a:ext cx="224636" cy="159248"/>
            <a:chOff x="3335338" y="269944"/>
            <a:chExt cx="2154238" cy="1527175"/>
          </a:xfrm>
          <a:solidFill>
            <a:srgbClr val="FF0000"/>
          </a:solidFill>
        </p:grpSpPr>
        <p:sp>
          <p:nvSpPr>
            <p:cNvPr id="173" name="Freeform 24">
              <a:extLst>
                <a:ext uri="{FF2B5EF4-FFF2-40B4-BE49-F238E27FC236}">
                  <a16:creationId xmlns:a16="http://schemas.microsoft.com/office/drawing/2014/main" id="{DB3B5B2A-A140-138C-46E9-4A58DF6B17C9}"/>
                </a:ext>
              </a:extLst>
            </p:cNvPr>
            <p:cNvSpPr>
              <a:spLocks/>
            </p:cNvSpPr>
            <p:nvPr/>
          </p:nvSpPr>
          <p:spPr bwMode="auto">
            <a:xfrm>
              <a:off x="4221162" y="781118"/>
              <a:ext cx="165099" cy="123824"/>
            </a:xfrm>
            <a:custGeom>
              <a:avLst/>
              <a:gdLst>
                <a:gd name="T0" fmla="*/ 106 w 310"/>
                <a:gd name="T1" fmla="*/ 0 h 233"/>
                <a:gd name="T2" fmla="*/ 156 w 310"/>
                <a:gd name="T3" fmla="*/ 2 h 233"/>
                <a:gd name="T4" fmla="*/ 208 w 310"/>
                <a:gd name="T5" fmla="*/ 12 h 233"/>
                <a:gd name="T6" fmla="*/ 232 w 310"/>
                <a:gd name="T7" fmla="*/ 27 h 233"/>
                <a:gd name="T8" fmla="*/ 257 w 310"/>
                <a:gd name="T9" fmla="*/ 44 h 233"/>
                <a:gd name="T10" fmla="*/ 271 w 310"/>
                <a:gd name="T11" fmla="*/ 53 h 233"/>
                <a:gd name="T12" fmla="*/ 282 w 310"/>
                <a:gd name="T13" fmla="*/ 61 h 233"/>
                <a:gd name="T14" fmla="*/ 293 w 310"/>
                <a:gd name="T15" fmla="*/ 71 h 233"/>
                <a:gd name="T16" fmla="*/ 303 w 310"/>
                <a:gd name="T17" fmla="*/ 81 h 233"/>
                <a:gd name="T18" fmla="*/ 310 w 310"/>
                <a:gd name="T19" fmla="*/ 94 h 233"/>
                <a:gd name="T20" fmla="*/ 309 w 310"/>
                <a:gd name="T21" fmla="*/ 127 h 233"/>
                <a:gd name="T22" fmla="*/ 304 w 310"/>
                <a:gd name="T23" fmla="*/ 157 h 233"/>
                <a:gd name="T24" fmla="*/ 297 w 310"/>
                <a:gd name="T25" fmla="*/ 171 h 233"/>
                <a:gd name="T26" fmla="*/ 289 w 310"/>
                <a:gd name="T27" fmla="*/ 185 h 233"/>
                <a:gd name="T28" fmla="*/ 278 w 310"/>
                <a:gd name="T29" fmla="*/ 201 h 233"/>
                <a:gd name="T30" fmla="*/ 266 w 310"/>
                <a:gd name="T31" fmla="*/ 215 h 233"/>
                <a:gd name="T32" fmla="*/ 256 w 310"/>
                <a:gd name="T33" fmla="*/ 222 h 233"/>
                <a:gd name="T34" fmla="*/ 242 w 310"/>
                <a:gd name="T35" fmla="*/ 226 h 233"/>
                <a:gd name="T36" fmla="*/ 198 w 310"/>
                <a:gd name="T37" fmla="*/ 233 h 233"/>
                <a:gd name="T38" fmla="*/ 154 w 310"/>
                <a:gd name="T39" fmla="*/ 233 h 233"/>
                <a:gd name="T40" fmla="*/ 112 w 310"/>
                <a:gd name="T41" fmla="*/ 228 h 233"/>
                <a:gd name="T42" fmla="*/ 83 w 310"/>
                <a:gd name="T43" fmla="*/ 221 h 233"/>
                <a:gd name="T44" fmla="*/ 63 w 310"/>
                <a:gd name="T45" fmla="*/ 213 h 233"/>
                <a:gd name="T46" fmla="*/ 43 w 310"/>
                <a:gd name="T47" fmla="*/ 206 h 233"/>
                <a:gd name="T48" fmla="*/ 26 w 310"/>
                <a:gd name="T49" fmla="*/ 196 h 233"/>
                <a:gd name="T50" fmla="*/ 14 w 310"/>
                <a:gd name="T51" fmla="*/ 185 h 233"/>
                <a:gd name="T52" fmla="*/ 4 w 310"/>
                <a:gd name="T53" fmla="*/ 169 h 233"/>
                <a:gd name="T54" fmla="*/ 0 w 310"/>
                <a:gd name="T55" fmla="*/ 157 h 233"/>
                <a:gd name="T56" fmla="*/ 0 w 310"/>
                <a:gd name="T57" fmla="*/ 145 h 233"/>
                <a:gd name="T58" fmla="*/ 1 w 310"/>
                <a:gd name="T59" fmla="*/ 131 h 233"/>
                <a:gd name="T60" fmla="*/ 3 w 310"/>
                <a:gd name="T61" fmla="*/ 119 h 233"/>
                <a:gd name="T62" fmla="*/ 7 w 310"/>
                <a:gd name="T63" fmla="*/ 98 h 233"/>
                <a:gd name="T64" fmla="*/ 11 w 310"/>
                <a:gd name="T65" fmla="*/ 78 h 233"/>
                <a:gd name="T66" fmla="*/ 18 w 310"/>
                <a:gd name="T67" fmla="*/ 58 h 233"/>
                <a:gd name="T68" fmla="*/ 27 w 310"/>
                <a:gd name="T69" fmla="*/ 38 h 233"/>
                <a:gd name="T70" fmla="*/ 38 w 310"/>
                <a:gd name="T71" fmla="*/ 24 h 233"/>
                <a:gd name="T72" fmla="*/ 54 w 310"/>
                <a:gd name="T73" fmla="*/ 13 h 233"/>
                <a:gd name="T74" fmla="*/ 80 w 310"/>
                <a:gd name="T75" fmla="*/ 6 h 233"/>
                <a:gd name="T76" fmla="*/ 106 w 310"/>
                <a:gd name="T77"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0" h="233">
                  <a:moveTo>
                    <a:pt x="106" y="0"/>
                  </a:moveTo>
                  <a:lnTo>
                    <a:pt x="156" y="2"/>
                  </a:lnTo>
                  <a:lnTo>
                    <a:pt x="208" y="12"/>
                  </a:lnTo>
                  <a:lnTo>
                    <a:pt x="232" y="27"/>
                  </a:lnTo>
                  <a:lnTo>
                    <a:pt x="257" y="44"/>
                  </a:lnTo>
                  <a:lnTo>
                    <a:pt x="271" y="53"/>
                  </a:lnTo>
                  <a:lnTo>
                    <a:pt x="282" y="61"/>
                  </a:lnTo>
                  <a:lnTo>
                    <a:pt x="293" y="71"/>
                  </a:lnTo>
                  <a:lnTo>
                    <a:pt x="303" y="81"/>
                  </a:lnTo>
                  <a:lnTo>
                    <a:pt x="310" y="94"/>
                  </a:lnTo>
                  <a:lnTo>
                    <a:pt x="309" y="127"/>
                  </a:lnTo>
                  <a:lnTo>
                    <a:pt x="304" y="157"/>
                  </a:lnTo>
                  <a:lnTo>
                    <a:pt x="297" y="171"/>
                  </a:lnTo>
                  <a:lnTo>
                    <a:pt x="289" y="185"/>
                  </a:lnTo>
                  <a:lnTo>
                    <a:pt x="278" y="201"/>
                  </a:lnTo>
                  <a:lnTo>
                    <a:pt x="266" y="215"/>
                  </a:lnTo>
                  <a:lnTo>
                    <a:pt x="256" y="222"/>
                  </a:lnTo>
                  <a:lnTo>
                    <a:pt x="242" y="226"/>
                  </a:lnTo>
                  <a:lnTo>
                    <a:pt x="198" y="233"/>
                  </a:lnTo>
                  <a:lnTo>
                    <a:pt x="154" y="233"/>
                  </a:lnTo>
                  <a:lnTo>
                    <a:pt x="112" y="228"/>
                  </a:lnTo>
                  <a:lnTo>
                    <a:pt x="83" y="221"/>
                  </a:lnTo>
                  <a:lnTo>
                    <a:pt x="63" y="213"/>
                  </a:lnTo>
                  <a:lnTo>
                    <a:pt x="43" y="206"/>
                  </a:lnTo>
                  <a:lnTo>
                    <a:pt x="26" y="196"/>
                  </a:lnTo>
                  <a:lnTo>
                    <a:pt x="14" y="185"/>
                  </a:lnTo>
                  <a:lnTo>
                    <a:pt x="4" y="169"/>
                  </a:lnTo>
                  <a:lnTo>
                    <a:pt x="0" y="157"/>
                  </a:lnTo>
                  <a:lnTo>
                    <a:pt x="0" y="145"/>
                  </a:lnTo>
                  <a:lnTo>
                    <a:pt x="1" y="131"/>
                  </a:lnTo>
                  <a:lnTo>
                    <a:pt x="3" y="119"/>
                  </a:lnTo>
                  <a:lnTo>
                    <a:pt x="7" y="98"/>
                  </a:lnTo>
                  <a:lnTo>
                    <a:pt x="11" y="78"/>
                  </a:lnTo>
                  <a:lnTo>
                    <a:pt x="18" y="58"/>
                  </a:lnTo>
                  <a:lnTo>
                    <a:pt x="27" y="38"/>
                  </a:lnTo>
                  <a:lnTo>
                    <a:pt x="38" y="24"/>
                  </a:lnTo>
                  <a:lnTo>
                    <a:pt x="54" y="13"/>
                  </a:lnTo>
                  <a:lnTo>
                    <a:pt x="80" y="6"/>
                  </a:lnTo>
                  <a:lnTo>
                    <a:pt x="106"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174" name="Freeform 25">
              <a:extLst>
                <a:ext uri="{FF2B5EF4-FFF2-40B4-BE49-F238E27FC236}">
                  <a16:creationId xmlns:a16="http://schemas.microsoft.com/office/drawing/2014/main" id="{E21EEE0F-E594-5E17-AE29-58503C7D1D82}"/>
                </a:ext>
              </a:extLst>
            </p:cNvPr>
            <p:cNvSpPr>
              <a:spLocks/>
            </p:cNvSpPr>
            <p:nvPr/>
          </p:nvSpPr>
          <p:spPr bwMode="auto">
            <a:xfrm>
              <a:off x="3335338" y="684283"/>
              <a:ext cx="2154238" cy="1112836"/>
            </a:xfrm>
            <a:custGeom>
              <a:avLst/>
              <a:gdLst>
                <a:gd name="T0" fmla="*/ 0 w 4070"/>
                <a:gd name="T1" fmla="*/ 2104 h 2104"/>
                <a:gd name="T2" fmla="*/ 1313 w 4070"/>
                <a:gd name="T3" fmla="*/ 803 h 2104"/>
                <a:gd name="T4" fmla="*/ 1266 w 4070"/>
                <a:gd name="T5" fmla="*/ 839 h 2104"/>
                <a:gd name="T6" fmla="*/ 1258 w 4070"/>
                <a:gd name="T7" fmla="*/ 848 h 2104"/>
                <a:gd name="T8" fmla="*/ 1232 w 4070"/>
                <a:gd name="T9" fmla="*/ 920 h 2104"/>
                <a:gd name="T10" fmla="*/ 1257 w 4070"/>
                <a:gd name="T11" fmla="*/ 980 h 2104"/>
                <a:gd name="T12" fmla="*/ 1294 w 4070"/>
                <a:gd name="T13" fmla="*/ 999 h 2104"/>
                <a:gd name="T14" fmla="*/ 1335 w 4070"/>
                <a:gd name="T15" fmla="*/ 1003 h 2104"/>
                <a:gd name="T16" fmla="*/ 1406 w 4070"/>
                <a:gd name="T17" fmla="*/ 982 h 2104"/>
                <a:gd name="T18" fmla="*/ 1486 w 4070"/>
                <a:gd name="T19" fmla="*/ 976 h 2104"/>
                <a:gd name="T20" fmla="*/ 1860 w 4070"/>
                <a:gd name="T21" fmla="*/ 1115 h 2104"/>
                <a:gd name="T22" fmla="*/ 1435 w 4070"/>
                <a:gd name="T23" fmla="*/ 1284 h 2104"/>
                <a:gd name="T24" fmla="*/ 1343 w 4070"/>
                <a:gd name="T25" fmla="*/ 1278 h 2104"/>
                <a:gd name="T26" fmla="*/ 1262 w 4070"/>
                <a:gd name="T27" fmla="*/ 1325 h 2104"/>
                <a:gd name="T28" fmla="*/ 1235 w 4070"/>
                <a:gd name="T29" fmla="*/ 1384 h 2104"/>
                <a:gd name="T30" fmla="*/ 1267 w 4070"/>
                <a:gd name="T31" fmla="*/ 1431 h 2104"/>
                <a:gd name="T32" fmla="*/ 1284 w 4070"/>
                <a:gd name="T33" fmla="*/ 1472 h 2104"/>
                <a:gd name="T34" fmla="*/ 1302 w 4070"/>
                <a:gd name="T35" fmla="*/ 1519 h 2104"/>
                <a:gd name="T36" fmla="*/ 1350 w 4070"/>
                <a:gd name="T37" fmla="*/ 1549 h 2104"/>
                <a:gd name="T38" fmla="*/ 1397 w 4070"/>
                <a:gd name="T39" fmla="*/ 1545 h 2104"/>
                <a:gd name="T40" fmla="*/ 1460 w 4070"/>
                <a:gd name="T41" fmla="*/ 1484 h 2104"/>
                <a:gd name="T42" fmla="*/ 1544 w 4070"/>
                <a:gd name="T43" fmla="*/ 1423 h 2104"/>
                <a:gd name="T44" fmla="*/ 2035 w 4070"/>
                <a:gd name="T45" fmla="*/ 1196 h 2104"/>
                <a:gd name="T46" fmla="*/ 2556 w 4070"/>
                <a:gd name="T47" fmla="*/ 1440 h 2104"/>
                <a:gd name="T48" fmla="*/ 2653 w 4070"/>
                <a:gd name="T49" fmla="*/ 1529 h 2104"/>
                <a:gd name="T50" fmla="*/ 2660 w 4070"/>
                <a:gd name="T51" fmla="*/ 1536 h 2104"/>
                <a:gd name="T52" fmla="*/ 2726 w 4070"/>
                <a:gd name="T53" fmla="*/ 1547 h 2104"/>
                <a:gd name="T54" fmla="*/ 2776 w 4070"/>
                <a:gd name="T55" fmla="*/ 1508 h 2104"/>
                <a:gd name="T56" fmla="*/ 2786 w 4070"/>
                <a:gd name="T57" fmla="*/ 1442 h 2104"/>
                <a:gd name="T58" fmla="*/ 2825 w 4070"/>
                <a:gd name="T59" fmla="*/ 1409 h 2104"/>
                <a:gd name="T60" fmla="*/ 2834 w 4070"/>
                <a:gd name="T61" fmla="*/ 1356 h 2104"/>
                <a:gd name="T62" fmla="*/ 2792 w 4070"/>
                <a:gd name="T63" fmla="*/ 1302 h 2104"/>
                <a:gd name="T64" fmla="*/ 2712 w 4070"/>
                <a:gd name="T65" fmla="*/ 1272 h 2104"/>
                <a:gd name="T66" fmla="*/ 2602 w 4070"/>
                <a:gd name="T67" fmla="*/ 1301 h 2104"/>
                <a:gd name="T68" fmla="*/ 2407 w 4070"/>
                <a:gd name="T69" fmla="*/ 1034 h 2104"/>
                <a:gd name="T70" fmla="*/ 2559 w 4070"/>
                <a:gd name="T71" fmla="*/ 982 h 2104"/>
                <a:gd name="T72" fmla="*/ 2653 w 4070"/>
                <a:gd name="T73" fmla="*/ 980 h 2104"/>
                <a:gd name="T74" fmla="*/ 2674 w 4070"/>
                <a:gd name="T75" fmla="*/ 988 h 2104"/>
                <a:gd name="T76" fmla="*/ 2742 w 4070"/>
                <a:gd name="T77" fmla="*/ 1002 h 2104"/>
                <a:gd name="T78" fmla="*/ 2802 w 4070"/>
                <a:gd name="T79" fmla="*/ 983 h 2104"/>
                <a:gd name="T80" fmla="*/ 2823 w 4070"/>
                <a:gd name="T81" fmla="*/ 960 h 2104"/>
                <a:gd name="T82" fmla="*/ 2834 w 4070"/>
                <a:gd name="T83" fmla="*/ 931 h 2104"/>
                <a:gd name="T84" fmla="*/ 2829 w 4070"/>
                <a:gd name="T85" fmla="*/ 876 h 2104"/>
                <a:gd name="T86" fmla="*/ 2782 w 4070"/>
                <a:gd name="T87" fmla="*/ 820 h 2104"/>
                <a:gd name="T88" fmla="*/ 2767 w 4070"/>
                <a:gd name="T89" fmla="*/ 772 h 2104"/>
                <a:gd name="T90" fmla="*/ 4070 w 4070"/>
                <a:gd name="T91" fmla="*/ 0 h 2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70" h="2104">
                  <a:moveTo>
                    <a:pt x="4070" y="0"/>
                  </a:moveTo>
                  <a:lnTo>
                    <a:pt x="4070" y="2104"/>
                  </a:lnTo>
                  <a:lnTo>
                    <a:pt x="0" y="2104"/>
                  </a:lnTo>
                  <a:lnTo>
                    <a:pt x="0" y="45"/>
                  </a:lnTo>
                  <a:lnTo>
                    <a:pt x="1300" y="765"/>
                  </a:lnTo>
                  <a:lnTo>
                    <a:pt x="1313" y="803"/>
                  </a:lnTo>
                  <a:lnTo>
                    <a:pt x="1291" y="819"/>
                  </a:lnTo>
                  <a:lnTo>
                    <a:pt x="1268" y="838"/>
                  </a:lnTo>
                  <a:lnTo>
                    <a:pt x="1266" y="839"/>
                  </a:lnTo>
                  <a:lnTo>
                    <a:pt x="1263" y="841"/>
                  </a:lnTo>
                  <a:lnTo>
                    <a:pt x="1260" y="844"/>
                  </a:lnTo>
                  <a:lnTo>
                    <a:pt x="1258" y="848"/>
                  </a:lnTo>
                  <a:lnTo>
                    <a:pt x="1245" y="870"/>
                  </a:lnTo>
                  <a:lnTo>
                    <a:pt x="1236" y="894"/>
                  </a:lnTo>
                  <a:lnTo>
                    <a:pt x="1232" y="920"/>
                  </a:lnTo>
                  <a:lnTo>
                    <a:pt x="1236" y="948"/>
                  </a:lnTo>
                  <a:lnTo>
                    <a:pt x="1245" y="965"/>
                  </a:lnTo>
                  <a:lnTo>
                    <a:pt x="1257" y="980"/>
                  </a:lnTo>
                  <a:lnTo>
                    <a:pt x="1267" y="989"/>
                  </a:lnTo>
                  <a:lnTo>
                    <a:pt x="1279" y="996"/>
                  </a:lnTo>
                  <a:lnTo>
                    <a:pt x="1294" y="999"/>
                  </a:lnTo>
                  <a:lnTo>
                    <a:pt x="1296" y="999"/>
                  </a:lnTo>
                  <a:lnTo>
                    <a:pt x="1315" y="1002"/>
                  </a:lnTo>
                  <a:lnTo>
                    <a:pt x="1335" y="1003"/>
                  </a:lnTo>
                  <a:lnTo>
                    <a:pt x="1359" y="1002"/>
                  </a:lnTo>
                  <a:lnTo>
                    <a:pt x="1382" y="993"/>
                  </a:lnTo>
                  <a:lnTo>
                    <a:pt x="1406" y="982"/>
                  </a:lnTo>
                  <a:lnTo>
                    <a:pt x="1432" y="975"/>
                  </a:lnTo>
                  <a:lnTo>
                    <a:pt x="1459" y="972"/>
                  </a:lnTo>
                  <a:lnTo>
                    <a:pt x="1486" y="976"/>
                  </a:lnTo>
                  <a:lnTo>
                    <a:pt x="1613" y="1017"/>
                  </a:lnTo>
                  <a:lnTo>
                    <a:pt x="1738" y="1064"/>
                  </a:lnTo>
                  <a:lnTo>
                    <a:pt x="1860" y="1115"/>
                  </a:lnTo>
                  <a:lnTo>
                    <a:pt x="1468" y="1301"/>
                  </a:lnTo>
                  <a:lnTo>
                    <a:pt x="1450" y="1293"/>
                  </a:lnTo>
                  <a:lnTo>
                    <a:pt x="1435" y="1284"/>
                  </a:lnTo>
                  <a:lnTo>
                    <a:pt x="1403" y="1277"/>
                  </a:lnTo>
                  <a:lnTo>
                    <a:pt x="1372" y="1275"/>
                  </a:lnTo>
                  <a:lnTo>
                    <a:pt x="1343" y="1278"/>
                  </a:lnTo>
                  <a:lnTo>
                    <a:pt x="1312" y="1288"/>
                  </a:lnTo>
                  <a:lnTo>
                    <a:pt x="1284" y="1304"/>
                  </a:lnTo>
                  <a:lnTo>
                    <a:pt x="1262" y="1325"/>
                  </a:lnTo>
                  <a:lnTo>
                    <a:pt x="1242" y="1351"/>
                  </a:lnTo>
                  <a:lnTo>
                    <a:pt x="1235" y="1367"/>
                  </a:lnTo>
                  <a:lnTo>
                    <a:pt x="1235" y="1384"/>
                  </a:lnTo>
                  <a:lnTo>
                    <a:pt x="1241" y="1402"/>
                  </a:lnTo>
                  <a:lnTo>
                    <a:pt x="1252" y="1418"/>
                  </a:lnTo>
                  <a:lnTo>
                    <a:pt x="1267" y="1431"/>
                  </a:lnTo>
                  <a:lnTo>
                    <a:pt x="1284" y="1442"/>
                  </a:lnTo>
                  <a:lnTo>
                    <a:pt x="1283" y="1457"/>
                  </a:lnTo>
                  <a:lnTo>
                    <a:pt x="1284" y="1472"/>
                  </a:lnTo>
                  <a:lnTo>
                    <a:pt x="1286" y="1487"/>
                  </a:lnTo>
                  <a:lnTo>
                    <a:pt x="1292" y="1502"/>
                  </a:lnTo>
                  <a:lnTo>
                    <a:pt x="1302" y="1519"/>
                  </a:lnTo>
                  <a:lnTo>
                    <a:pt x="1315" y="1534"/>
                  </a:lnTo>
                  <a:lnTo>
                    <a:pt x="1331" y="1544"/>
                  </a:lnTo>
                  <a:lnTo>
                    <a:pt x="1350" y="1549"/>
                  </a:lnTo>
                  <a:lnTo>
                    <a:pt x="1372" y="1551"/>
                  </a:lnTo>
                  <a:lnTo>
                    <a:pt x="1385" y="1549"/>
                  </a:lnTo>
                  <a:lnTo>
                    <a:pt x="1397" y="1545"/>
                  </a:lnTo>
                  <a:lnTo>
                    <a:pt x="1418" y="1531"/>
                  </a:lnTo>
                  <a:lnTo>
                    <a:pt x="1437" y="1513"/>
                  </a:lnTo>
                  <a:lnTo>
                    <a:pt x="1460" y="1484"/>
                  </a:lnTo>
                  <a:lnTo>
                    <a:pt x="1485" y="1461"/>
                  </a:lnTo>
                  <a:lnTo>
                    <a:pt x="1514" y="1440"/>
                  </a:lnTo>
                  <a:lnTo>
                    <a:pt x="1544" y="1423"/>
                  </a:lnTo>
                  <a:lnTo>
                    <a:pt x="1709" y="1350"/>
                  </a:lnTo>
                  <a:lnTo>
                    <a:pt x="1873" y="1273"/>
                  </a:lnTo>
                  <a:lnTo>
                    <a:pt x="2035" y="1196"/>
                  </a:lnTo>
                  <a:lnTo>
                    <a:pt x="2280" y="1312"/>
                  </a:lnTo>
                  <a:lnTo>
                    <a:pt x="2527" y="1426"/>
                  </a:lnTo>
                  <a:lnTo>
                    <a:pt x="2556" y="1440"/>
                  </a:lnTo>
                  <a:lnTo>
                    <a:pt x="2584" y="1458"/>
                  </a:lnTo>
                  <a:lnTo>
                    <a:pt x="2618" y="1491"/>
                  </a:lnTo>
                  <a:lnTo>
                    <a:pt x="2653" y="1529"/>
                  </a:lnTo>
                  <a:lnTo>
                    <a:pt x="2654" y="1531"/>
                  </a:lnTo>
                  <a:lnTo>
                    <a:pt x="2658" y="1535"/>
                  </a:lnTo>
                  <a:lnTo>
                    <a:pt x="2660" y="1536"/>
                  </a:lnTo>
                  <a:lnTo>
                    <a:pt x="2681" y="1547"/>
                  </a:lnTo>
                  <a:lnTo>
                    <a:pt x="2704" y="1551"/>
                  </a:lnTo>
                  <a:lnTo>
                    <a:pt x="2726" y="1547"/>
                  </a:lnTo>
                  <a:lnTo>
                    <a:pt x="2747" y="1540"/>
                  </a:lnTo>
                  <a:lnTo>
                    <a:pt x="2763" y="1528"/>
                  </a:lnTo>
                  <a:lnTo>
                    <a:pt x="2776" y="1508"/>
                  </a:lnTo>
                  <a:lnTo>
                    <a:pt x="2784" y="1488"/>
                  </a:lnTo>
                  <a:lnTo>
                    <a:pt x="2788" y="1466"/>
                  </a:lnTo>
                  <a:lnTo>
                    <a:pt x="2786" y="1442"/>
                  </a:lnTo>
                  <a:lnTo>
                    <a:pt x="2799" y="1433"/>
                  </a:lnTo>
                  <a:lnTo>
                    <a:pt x="2812" y="1423"/>
                  </a:lnTo>
                  <a:lnTo>
                    <a:pt x="2825" y="1409"/>
                  </a:lnTo>
                  <a:lnTo>
                    <a:pt x="2834" y="1392"/>
                  </a:lnTo>
                  <a:lnTo>
                    <a:pt x="2838" y="1372"/>
                  </a:lnTo>
                  <a:lnTo>
                    <a:pt x="2834" y="1356"/>
                  </a:lnTo>
                  <a:lnTo>
                    <a:pt x="2828" y="1341"/>
                  </a:lnTo>
                  <a:lnTo>
                    <a:pt x="2812" y="1319"/>
                  </a:lnTo>
                  <a:lnTo>
                    <a:pt x="2792" y="1302"/>
                  </a:lnTo>
                  <a:lnTo>
                    <a:pt x="2768" y="1288"/>
                  </a:lnTo>
                  <a:lnTo>
                    <a:pt x="2741" y="1277"/>
                  </a:lnTo>
                  <a:lnTo>
                    <a:pt x="2712" y="1272"/>
                  </a:lnTo>
                  <a:lnTo>
                    <a:pt x="2674" y="1275"/>
                  </a:lnTo>
                  <a:lnTo>
                    <a:pt x="2638" y="1284"/>
                  </a:lnTo>
                  <a:lnTo>
                    <a:pt x="2602" y="1301"/>
                  </a:lnTo>
                  <a:lnTo>
                    <a:pt x="2208" y="1115"/>
                  </a:lnTo>
                  <a:lnTo>
                    <a:pt x="2307" y="1073"/>
                  </a:lnTo>
                  <a:lnTo>
                    <a:pt x="2407" y="1034"/>
                  </a:lnTo>
                  <a:lnTo>
                    <a:pt x="2504" y="998"/>
                  </a:lnTo>
                  <a:lnTo>
                    <a:pt x="2533" y="989"/>
                  </a:lnTo>
                  <a:lnTo>
                    <a:pt x="2559" y="982"/>
                  </a:lnTo>
                  <a:lnTo>
                    <a:pt x="2590" y="975"/>
                  </a:lnTo>
                  <a:lnTo>
                    <a:pt x="2622" y="973"/>
                  </a:lnTo>
                  <a:lnTo>
                    <a:pt x="2653" y="980"/>
                  </a:lnTo>
                  <a:lnTo>
                    <a:pt x="2659" y="982"/>
                  </a:lnTo>
                  <a:lnTo>
                    <a:pt x="2667" y="985"/>
                  </a:lnTo>
                  <a:lnTo>
                    <a:pt x="2674" y="988"/>
                  </a:lnTo>
                  <a:lnTo>
                    <a:pt x="2695" y="999"/>
                  </a:lnTo>
                  <a:lnTo>
                    <a:pt x="2717" y="1003"/>
                  </a:lnTo>
                  <a:lnTo>
                    <a:pt x="2742" y="1002"/>
                  </a:lnTo>
                  <a:lnTo>
                    <a:pt x="2764" y="1001"/>
                  </a:lnTo>
                  <a:lnTo>
                    <a:pt x="2784" y="994"/>
                  </a:lnTo>
                  <a:lnTo>
                    <a:pt x="2802" y="983"/>
                  </a:lnTo>
                  <a:lnTo>
                    <a:pt x="2816" y="966"/>
                  </a:lnTo>
                  <a:lnTo>
                    <a:pt x="2820" y="962"/>
                  </a:lnTo>
                  <a:lnTo>
                    <a:pt x="2823" y="960"/>
                  </a:lnTo>
                  <a:lnTo>
                    <a:pt x="2825" y="956"/>
                  </a:lnTo>
                  <a:lnTo>
                    <a:pt x="2826" y="951"/>
                  </a:lnTo>
                  <a:lnTo>
                    <a:pt x="2834" y="931"/>
                  </a:lnTo>
                  <a:lnTo>
                    <a:pt x="2836" y="910"/>
                  </a:lnTo>
                  <a:lnTo>
                    <a:pt x="2833" y="890"/>
                  </a:lnTo>
                  <a:lnTo>
                    <a:pt x="2829" y="876"/>
                  </a:lnTo>
                  <a:lnTo>
                    <a:pt x="2825" y="864"/>
                  </a:lnTo>
                  <a:lnTo>
                    <a:pt x="2805" y="840"/>
                  </a:lnTo>
                  <a:lnTo>
                    <a:pt x="2782" y="820"/>
                  </a:lnTo>
                  <a:lnTo>
                    <a:pt x="2756" y="803"/>
                  </a:lnTo>
                  <a:lnTo>
                    <a:pt x="2761" y="787"/>
                  </a:lnTo>
                  <a:lnTo>
                    <a:pt x="2767" y="772"/>
                  </a:lnTo>
                  <a:lnTo>
                    <a:pt x="2777" y="743"/>
                  </a:lnTo>
                  <a:lnTo>
                    <a:pt x="2781" y="712"/>
                  </a:lnTo>
                  <a:lnTo>
                    <a:pt x="407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175" name="Freeform 26">
              <a:extLst>
                <a:ext uri="{FF2B5EF4-FFF2-40B4-BE49-F238E27FC236}">
                  <a16:creationId xmlns:a16="http://schemas.microsoft.com/office/drawing/2014/main" id="{9B6E3626-70CA-6528-4574-B990D422CC89}"/>
                </a:ext>
              </a:extLst>
            </p:cNvPr>
            <p:cNvSpPr>
              <a:spLocks/>
            </p:cNvSpPr>
            <p:nvPr/>
          </p:nvSpPr>
          <p:spPr bwMode="auto">
            <a:xfrm>
              <a:off x="4373563" y="912813"/>
              <a:ext cx="87313" cy="120650"/>
            </a:xfrm>
            <a:custGeom>
              <a:avLst/>
              <a:gdLst>
                <a:gd name="T0" fmla="*/ 87 w 165"/>
                <a:gd name="T1" fmla="*/ 26 h 227"/>
                <a:gd name="T2" fmla="*/ 113 w 165"/>
                <a:gd name="T3" fmla="*/ 69 h 227"/>
                <a:gd name="T4" fmla="*/ 115 w 165"/>
                <a:gd name="T5" fmla="*/ 76 h 227"/>
                <a:gd name="T6" fmla="*/ 117 w 165"/>
                <a:gd name="T7" fmla="*/ 84 h 227"/>
                <a:gd name="T8" fmla="*/ 119 w 165"/>
                <a:gd name="T9" fmla="*/ 91 h 227"/>
                <a:gd name="T10" fmla="*/ 129 w 165"/>
                <a:gd name="T11" fmla="*/ 110 h 227"/>
                <a:gd name="T12" fmla="*/ 141 w 165"/>
                <a:gd name="T13" fmla="*/ 128 h 227"/>
                <a:gd name="T14" fmla="*/ 146 w 165"/>
                <a:gd name="T15" fmla="*/ 137 h 227"/>
                <a:gd name="T16" fmla="*/ 149 w 165"/>
                <a:gd name="T17" fmla="*/ 142 h 227"/>
                <a:gd name="T18" fmla="*/ 150 w 165"/>
                <a:gd name="T19" fmla="*/ 144 h 227"/>
                <a:gd name="T20" fmla="*/ 152 w 165"/>
                <a:gd name="T21" fmla="*/ 148 h 227"/>
                <a:gd name="T22" fmla="*/ 154 w 165"/>
                <a:gd name="T23" fmla="*/ 153 h 227"/>
                <a:gd name="T24" fmla="*/ 157 w 165"/>
                <a:gd name="T25" fmla="*/ 155 h 227"/>
                <a:gd name="T26" fmla="*/ 161 w 165"/>
                <a:gd name="T27" fmla="*/ 160 h 227"/>
                <a:gd name="T28" fmla="*/ 165 w 165"/>
                <a:gd name="T29" fmla="*/ 176 h 227"/>
                <a:gd name="T30" fmla="*/ 164 w 165"/>
                <a:gd name="T31" fmla="*/ 197 h 227"/>
                <a:gd name="T32" fmla="*/ 152 w 165"/>
                <a:gd name="T33" fmla="*/ 212 h 227"/>
                <a:gd name="T34" fmla="*/ 152 w 165"/>
                <a:gd name="T35" fmla="*/ 212 h 227"/>
                <a:gd name="T36" fmla="*/ 148 w 165"/>
                <a:gd name="T37" fmla="*/ 217 h 227"/>
                <a:gd name="T38" fmla="*/ 139 w 165"/>
                <a:gd name="T39" fmla="*/ 222 h 227"/>
                <a:gd name="T40" fmla="*/ 130 w 165"/>
                <a:gd name="T41" fmla="*/ 225 h 227"/>
                <a:gd name="T42" fmla="*/ 121 w 165"/>
                <a:gd name="T43" fmla="*/ 223 h 227"/>
                <a:gd name="T44" fmla="*/ 94 w 165"/>
                <a:gd name="T45" fmla="*/ 212 h 227"/>
                <a:gd name="T46" fmla="*/ 78 w 165"/>
                <a:gd name="T47" fmla="*/ 212 h 227"/>
                <a:gd name="T48" fmla="*/ 42 w 165"/>
                <a:gd name="T49" fmla="*/ 227 h 227"/>
                <a:gd name="T50" fmla="*/ 8 w 165"/>
                <a:gd name="T51" fmla="*/ 208 h 227"/>
                <a:gd name="T52" fmla="*/ 6 w 165"/>
                <a:gd name="T53" fmla="*/ 204 h 227"/>
                <a:gd name="T54" fmla="*/ 3 w 165"/>
                <a:gd name="T55" fmla="*/ 202 h 227"/>
                <a:gd name="T56" fmla="*/ 1 w 165"/>
                <a:gd name="T57" fmla="*/ 195 h 227"/>
                <a:gd name="T58" fmla="*/ 0 w 165"/>
                <a:gd name="T59" fmla="*/ 186 h 227"/>
                <a:gd name="T60" fmla="*/ 1 w 165"/>
                <a:gd name="T61" fmla="*/ 178 h 227"/>
                <a:gd name="T62" fmla="*/ 12 w 165"/>
                <a:gd name="T63" fmla="*/ 139 h 227"/>
                <a:gd name="T64" fmla="*/ 35 w 165"/>
                <a:gd name="T65" fmla="*/ 102 h 227"/>
                <a:gd name="T66" fmla="*/ 42 w 165"/>
                <a:gd name="T67" fmla="*/ 92 h 227"/>
                <a:gd name="T68" fmla="*/ 46 w 165"/>
                <a:gd name="T69" fmla="*/ 84 h 227"/>
                <a:gd name="T70" fmla="*/ 47 w 165"/>
                <a:gd name="T71" fmla="*/ 79 h 227"/>
                <a:gd name="T72" fmla="*/ 48 w 165"/>
                <a:gd name="T73" fmla="*/ 78 h 227"/>
                <a:gd name="T74" fmla="*/ 65 w 165"/>
                <a:gd name="T75" fmla="*/ 53 h 227"/>
                <a:gd name="T76" fmla="*/ 82 w 165"/>
                <a:gd name="T7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 h="227">
                  <a:moveTo>
                    <a:pt x="82" y="0"/>
                  </a:moveTo>
                  <a:lnTo>
                    <a:pt x="87" y="26"/>
                  </a:lnTo>
                  <a:lnTo>
                    <a:pt x="97" y="49"/>
                  </a:lnTo>
                  <a:lnTo>
                    <a:pt x="113" y="69"/>
                  </a:lnTo>
                  <a:lnTo>
                    <a:pt x="114" y="74"/>
                  </a:lnTo>
                  <a:lnTo>
                    <a:pt x="115" y="76"/>
                  </a:lnTo>
                  <a:lnTo>
                    <a:pt x="117" y="80"/>
                  </a:lnTo>
                  <a:lnTo>
                    <a:pt x="117" y="84"/>
                  </a:lnTo>
                  <a:lnTo>
                    <a:pt x="118" y="88"/>
                  </a:lnTo>
                  <a:lnTo>
                    <a:pt x="119" y="91"/>
                  </a:lnTo>
                  <a:lnTo>
                    <a:pt x="120" y="95"/>
                  </a:lnTo>
                  <a:lnTo>
                    <a:pt x="129" y="110"/>
                  </a:lnTo>
                  <a:lnTo>
                    <a:pt x="138" y="123"/>
                  </a:lnTo>
                  <a:lnTo>
                    <a:pt x="141" y="128"/>
                  </a:lnTo>
                  <a:lnTo>
                    <a:pt x="144" y="132"/>
                  </a:lnTo>
                  <a:lnTo>
                    <a:pt x="146" y="137"/>
                  </a:lnTo>
                  <a:lnTo>
                    <a:pt x="149" y="141"/>
                  </a:lnTo>
                  <a:lnTo>
                    <a:pt x="149" y="142"/>
                  </a:lnTo>
                  <a:lnTo>
                    <a:pt x="150" y="143"/>
                  </a:lnTo>
                  <a:lnTo>
                    <a:pt x="150" y="144"/>
                  </a:lnTo>
                  <a:lnTo>
                    <a:pt x="151" y="146"/>
                  </a:lnTo>
                  <a:lnTo>
                    <a:pt x="152" y="148"/>
                  </a:lnTo>
                  <a:lnTo>
                    <a:pt x="152" y="149"/>
                  </a:lnTo>
                  <a:lnTo>
                    <a:pt x="154" y="153"/>
                  </a:lnTo>
                  <a:lnTo>
                    <a:pt x="155" y="154"/>
                  </a:lnTo>
                  <a:lnTo>
                    <a:pt x="157" y="155"/>
                  </a:lnTo>
                  <a:lnTo>
                    <a:pt x="159" y="158"/>
                  </a:lnTo>
                  <a:lnTo>
                    <a:pt x="161" y="160"/>
                  </a:lnTo>
                  <a:lnTo>
                    <a:pt x="162" y="164"/>
                  </a:lnTo>
                  <a:lnTo>
                    <a:pt x="165" y="176"/>
                  </a:lnTo>
                  <a:lnTo>
                    <a:pt x="165" y="189"/>
                  </a:lnTo>
                  <a:lnTo>
                    <a:pt x="164" y="197"/>
                  </a:lnTo>
                  <a:lnTo>
                    <a:pt x="160" y="206"/>
                  </a:lnTo>
                  <a:lnTo>
                    <a:pt x="152" y="212"/>
                  </a:lnTo>
                  <a:lnTo>
                    <a:pt x="152" y="212"/>
                  </a:lnTo>
                  <a:lnTo>
                    <a:pt x="152" y="212"/>
                  </a:lnTo>
                  <a:lnTo>
                    <a:pt x="151" y="213"/>
                  </a:lnTo>
                  <a:lnTo>
                    <a:pt x="148" y="217"/>
                  </a:lnTo>
                  <a:lnTo>
                    <a:pt x="143" y="220"/>
                  </a:lnTo>
                  <a:lnTo>
                    <a:pt x="139" y="222"/>
                  </a:lnTo>
                  <a:lnTo>
                    <a:pt x="135" y="223"/>
                  </a:lnTo>
                  <a:lnTo>
                    <a:pt x="130" y="225"/>
                  </a:lnTo>
                  <a:lnTo>
                    <a:pt x="125" y="225"/>
                  </a:lnTo>
                  <a:lnTo>
                    <a:pt x="121" y="223"/>
                  </a:lnTo>
                  <a:lnTo>
                    <a:pt x="107" y="220"/>
                  </a:lnTo>
                  <a:lnTo>
                    <a:pt x="94" y="212"/>
                  </a:lnTo>
                  <a:lnTo>
                    <a:pt x="83" y="202"/>
                  </a:lnTo>
                  <a:lnTo>
                    <a:pt x="78" y="212"/>
                  </a:lnTo>
                  <a:lnTo>
                    <a:pt x="60" y="223"/>
                  </a:lnTo>
                  <a:lnTo>
                    <a:pt x="42" y="227"/>
                  </a:lnTo>
                  <a:lnTo>
                    <a:pt x="25" y="222"/>
                  </a:lnTo>
                  <a:lnTo>
                    <a:pt x="8" y="208"/>
                  </a:lnTo>
                  <a:lnTo>
                    <a:pt x="6" y="206"/>
                  </a:lnTo>
                  <a:lnTo>
                    <a:pt x="6" y="204"/>
                  </a:lnTo>
                  <a:lnTo>
                    <a:pt x="5" y="202"/>
                  </a:lnTo>
                  <a:lnTo>
                    <a:pt x="3" y="202"/>
                  </a:lnTo>
                  <a:lnTo>
                    <a:pt x="3" y="199"/>
                  </a:lnTo>
                  <a:lnTo>
                    <a:pt x="1" y="195"/>
                  </a:lnTo>
                  <a:lnTo>
                    <a:pt x="0" y="191"/>
                  </a:lnTo>
                  <a:lnTo>
                    <a:pt x="0" y="186"/>
                  </a:lnTo>
                  <a:lnTo>
                    <a:pt x="1" y="181"/>
                  </a:lnTo>
                  <a:lnTo>
                    <a:pt x="1" y="178"/>
                  </a:lnTo>
                  <a:lnTo>
                    <a:pt x="5" y="159"/>
                  </a:lnTo>
                  <a:lnTo>
                    <a:pt x="12" y="139"/>
                  </a:lnTo>
                  <a:lnTo>
                    <a:pt x="22" y="120"/>
                  </a:lnTo>
                  <a:lnTo>
                    <a:pt x="35" y="102"/>
                  </a:lnTo>
                  <a:lnTo>
                    <a:pt x="39" y="97"/>
                  </a:lnTo>
                  <a:lnTo>
                    <a:pt x="42" y="92"/>
                  </a:lnTo>
                  <a:lnTo>
                    <a:pt x="45" y="88"/>
                  </a:lnTo>
                  <a:lnTo>
                    <a:pt x="46" y="84"/>
                  </a:lnTo>
                  <a:lnTo>
                    <a:pt x="46" y="80"/>
                  </a:lnTo>
                  <a:lnTo>
                    <a:pt x="47" y="79"/>
                  </a:lnTo>
                  <a:lnTo>
                    <a:pt x="48" y="79"/>
                  </a:lnTo>
                  <a:lnTo>
                    <a:pt x="48" y="78"/>
                  </a:lnTo>
                  <a:lnTo>
                    <a:pt x="50" y="78"/>
                  </a:lnTo>
                  <a:lnTo>
                    <a:pt x="65" y="53"/>
                  </a:lnTo>
                  <a:lnTo>
                    <a:pt x="76" y="27"/>
                  </a:lnTo>
                  <a:lnTo>
                    <a:pt x="82"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176" name="Freeform 27">
              <a:extLst>
                <a:ext uri="{FF2B5EF4-FFF2-40B4-BE49-F238E27FC236}">
                  <a16:creationId xmlns:a16="http://schemas.microsoft.com/office/drawing/2014/main" id="{A4B1B05E-FBB8-C615-A6B4-AE3D00BE998E}"/>
                </a:ext>
              </a:extLst>
            </p:cNvPr>
            <p:cNvSpPr>
              <a:spLocks/>
            </p:cNvSpPr>
            <p:nvPr/>
          </p:nvSpPr>
          <p:spPr bwMode="auto">
            <a:xfrm>
              <a:off x="4464051" y="770006"/>
              <a:ext cx="146048" cy="125411"/>
            </a:xfrm>
            <a:custGeom>
              <a:avLst/>
              <a:gdLst>
                <a:gd name="T0" fmla="*/ 187 w 278"/>
                <a:gd name="T1" fmla="*/ 0 h 236"/>
                <a:gd name="T2" fmla="*/ 220 w 278"/>
                <a:gd name="T3" fmla="*/ 2 h 236"/>
                <a:gd name="T4" fmla="*/ 244 w 278"/>
                <a:gd name="T5" fmla="*/ 29 h 236"/>
                <a:gd name="T6" fmla="*/ 261 w 278"/>
                <a:gd name="T7" fmla="*/ 58 h 236"/>
                <a:gd name="T8" fmla="*/ 272 w 278"/>
                <a:gd name="T9" fmla="*/ 90 h 236"/>
                <a:gd name="T10" fmla="*/ 278 w 278"/>
                <a:gd name="T11" fmla="*/ 124 h 236"/>
                <a:gd name="T12" fmla="*/ 278 w 278"/>
                <a:gd name="T13" fmla="*/ 161 h 236"/>
                <a:gd name="T14" fmla="*/ 277 w 278"/>
                <a:gd name="T15" fmla="*/ 163 h 236"/>
                <a:gd name="T16" fmla="*/ 276 w 278"/>
                <a:gd name="T17" fmla="*/ 165 h 236"/>
                <a:gd name="T18" fmla="*/ 276 w 278"/>
                <a:gd name="T19" fmla="*/ 169 h 236"/>
                <a:gd name="T20" fmla="*/ 276 w 278"/>
                <a:gd name="T21" fmla="*/ 171 h 236"/>
                <a:gd name="T22" fmla="*/ 270 w 278"/>
                <a:gd name="T23" fmla="*/ 180 h 236"/>
                <a:gd name="T24" fmla="*/ 265 w 278"/>
                <a:gd name="T25" fmla="*/ 190 h 236"/>
                <a:gd name="T26" fmla="*/ 263 w 278"/>
                <a:gd name="T27" fmla="*/ 195 h 236"/>
                <a:gd name="T28" fmla="*/ 261 w 278"/>
                <a:gd name="T29" fmla="*/ 197 h 236"/>
                <a:gd name="T30" fmla="*/ 258 w 278"/>
                <a:gd name="T31" fmla="*/ 200 h 236"/>
                <a:gd name="T32" fmla="*/ 251 w 278"/>
                <a:gd name="T33" fmla="*/ 208 h 236"/>
                <a:gd name="T34" fmla="*/ 242 w 278"/>
                <a:gd name="T35" fmla="*/ 213 h 236"/>
                <a:gd name="T36" fmla="*/ 235 w 278"/>
                <a:gd name="T37" fmla="*/ 217 h 236"/>
                <a:gd name="T38" fmla="*/ 194 w 278"/>
                <a:gd name="T39" fmla="*/ 217 h 236"/>
                <a:gd name="T40" fmla="*/ 189 w 278"/>
                <a:gd name="T41" fmla="*/ 218 h 236"/>
                <a:gd name="T42" fmla="*/ 184 w 278"/>
                <a:gd name="T43" fmla="*/ 219 h 236"/>
                <a:gd name="T44" fmla="*/ 179 w 278"/>
                <a:gd name="T45" fmla="*/ 221 h 236"/>
                <a:gd name="T46" fmla="*/ 156 w 278"/>
                <a:gd name="T47" fmla="*/ 228 h 236"/>
                <a:gd name="T48" fmla="*/ 131 w 278"/>
                <a:gd name="T49" fmla="*/ 233 h 236"/>
                <a:gd name="T50" fmla="*/ 107 w 278"/>
                <a:gd name="T51" fmla="*/ 236 h 236"/>
                <a:gd name="T52" fmla="*/ 86 w 278"/>
                <a:gd name="T53" fmla="*/ 236 h 236"/>
                <a:gd name="T54" fmla="*/ 66 w 278"/>
                <a:gd name="T55" fmla="*/ 231 h 236"/>
                <a:gd name="T56" fmla="*/ 49 w 278"/>
                <a:gd name="T57" fmla="*/ 221 h 236"/>
                <a:gd name="T58" fmla="*/ 33 w 278"/>
                <a:gd name="T59" fmla="*/ 210 h 236"/>
                <a:gd name="T60" fmla="*/ 21 w 278"/>
                <a:gd name="T61" fmla="*/ 196 h 236"/>
                <a:gd name="T62" fmla="*/ 14 w 278"/>
                <a:gd name="T63" fmla="*/ 182 h 236"/>
                <a:gd name="T64" fmla="*/ 8 w 278"/>
                <a:gd name="T65" fmla="*/ 169 h 236"/>
                <a:gd name="T66" fmla="*/ 1 w 278"/>
                <a:gd name="T67" fmla="*/ 153 h 236"/>
                <a:gd name="T68" fmla="*/ 0 w 278"/>
                <a:gd name="T69" fmla="*/ 134 h 236"/>
                <a:gd name="T70" fmla="*/ 5 w 278"/>
                <a:gd name="T71" fmla="*/ 115 h 236"/>
                <a:gd name="T72" fmla="*/ 13 w 278"/>
                <a:gd name="T73" fmla="*/ 91 h 236"/>
                <a:gd name="T74" fmla="*/ 28 w 278"/>
                <a:gd name="T75" fmla="*/ 73 h 236"/>
                <a:gd name="T76" fmla="*/ 48 w 278"/>
                <a:gd name="T77" fmla="*/ 57 h 236"/>
                <a:gd name="T78" fmla="*/ 61 w 278"/>
                <a:gd name="T79" fmla="*/ 49 h 236"/>
                <a:gd name="T80" fmla="*/ 76 w 278"/>
                <a:gd name="T81" fmla="*/ 44 h 236"/>
                <a:gd name="T82" fmla="*/ 132 w 278"/>
                <a:gd name="T83" fmla="*/ 22 h 236"/>
                <a:gd name="T84" fmla="*/ 187 w 278"/>
                <a:gd name="T85"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8" h="236">
                  <a:moveTo>
                    <a:pt x="187" y="0"/>
                  </a:moveTo>
                  <a:lnTo>
                    <a:pt x="220" y="2"/>
                  </a:lnTo>
                  <a:lnTo>
                    <a:pt x="244" y="29"/>
                  </a:lnTo>
                  <a:lnTo>
                    <a:pt x="261" y="58"/>
                  </a:lnTo>
                  <a:lnTo>
                    <a:pt x="272" y="90"/>
                  </a:lnTo>
                  <a:lnTo>
                    <a:pt x="278" y="124"/>
                  </a:lnTo>
                  <a:lnTo>
                    <a:pt x="278" y="161"/>
                  </a:lnTo>
                  <a:lnTo>
                    <a:pt x="277" y="163"/>
                  </a:lnTo>
                  <a:lnTo>
                    <a:pt x="276" y="165"/>
                  </a:lnTo>
                  <a:lnTo>
                    <a:pt x="276" y="169"/>
                  </a:lnTo>
                  <a:lnTo>
                    <a:pt x="276" y="171"/>
                  </a:lnTo>
                  <a:lnTo>
                    <a:pt x="270" y="180"/>
                  </a:lnTo>
                  <a:lnTo>
                    <a:pt x="265" y="190"/>
                  </a:lnTo>
                  <a:lnTo>
                    <a:pt x="263" y="195"/>
                  </a:lnTo>
                  <a:lnTo>
                    <a:pt x="261" y="197"/>
                  </a:lnTo>
                  <a:lnTo>
                    <a:pt x="258" y="200"/>
                  </a:lnTo>
                  <a:lnTo>
                    <a:pt x="251" y="208"/>
                  </a:lnTo>
                  <a:lnTo>
                    <a:pt x="242" y="213"/>
                  </a:lnTo>
                  <a:lnTo>
                    <a:pt x="235" y="217"/>
                  </a:lnTo>
                  <a:lnTo>
                    <a:pt x="194" y="217"/>
                  </a:lnTo>
                  <a:lnTo>
                    <a:pt x="189" y="218"/>
                  </a:lnTo>
                  <a:lnTo>
                    <a:pt x="184" y="219"/>
                  </a:lnTo>
                  <a:lnTo>
                    <a:pt x="179" y="221"/>
                  </a:lnTo>
                  <a:lnTo>
                    <a:pt x="156" y="228"/>
                  </a:lnTo>
                  <a:lnTo>
                    <a:pt x="131" y="233"/>
                  </a:lnTo>
                  <a:lnTo>
                    <a:pt x="107" y="236"/>
                  </a:lnTo>
                  <a:lnTo>
                    <a:pt x="86" y="236"/>
                  </a:lnTo>
                  <a:lnTo>
                    <a:pt x="66" y="231"/>
                  </a:lnTo>
                  <a:lnTo>
                    <a:pt x="49" y="221"/>
                  </a:lnTo>
                  <a:lnTo>
                    <a:pt x="33" y="210"/>
                  </a:lnTo>
                  <a:lnTo>
                    <a:pt x="21" y="196"/>
                  </a:lnTo>
                  <a:lnTo>
                    <a:pt x="14" y="182"/>
                  </a:lnTo>
                  <a:lnTo>
                    <a:pt x="8" y="169"/>
                  </a:lnTo>
                  <a:lnTo>
                    <a:pt x="1" y="153"/>
                  </a:lnTo>
                  <a:lnTo>
                    <a:pt x="0" y="134"/>
                  </a:lnTo>
                  <a:lnTo>
                    <a:pt x="5" y="115"/>
                  </a:lnTo>
                  <a:lnTo>
                    <a:pt x="13" y="91"/>
                  </a:lnTo>
                  <a:lnTo>
                    <a:pt x="28" y="73"/>
                  </a:lnTo>
                  <a:lnTo>
                    <a:pt x="48" y="57"/>
                  </a:lnTo>
                  <a:lnTo>
                    <a:pt x="61" y="49"/>
                  </a:lnTo>
                  <a:lnTo>
                    <a:pt x="76" y="44"/>
                  </a:lnTo>
                  <a:lnTo>
                    <a:pt x="132" y="22"/>
                  </a:lnTo>
                  <a:lnTo>
                    <a:pt x="187"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177" name="Freeform 28">
              <a:extLst>
                <a:ext uri="{FF2B5EF4-FFF2-40B4-BE49-F238E27FC236}">
                  <a16:creationId xmlns:a16="http://schemas.microsoft.com/office/drawing/2014/main" id="{8FA614B2-5EA1-65FE-E963-47D49B833242}"/>
                </a:ext>
              </a:extLst>
            </p:cNvPr>
            <p:cNvSpPr>
              <a:spLocks noEditPoints="1"/>
            </p:cNvSpPr>
            <p:nvPr/>
          </p:nvSpPr>
          <p:spPr bwMode="auto">
            <a:xfrm>
              <a:off x="3335338" y="269944"/>
              <a:ext cx="2154238" cy="954089"/>
            </a:xfrm>
            <a:custGeom>
              <a:avLst/>
              <a:gdLst>
                <a:gd name="T0" fmla="*/ 1904 w 4070"/>
                <a:gd name="T1" fmla="*/ 367 h 1805"/>
                <a:gd name="T2" fmla="*/ 1788 w 4070"/>
                <a:gd name="T3" fmla="*/ 409 h 1805"/>
                <a:gd name="T4" fmla="*/ 1774 w 4070"/>
                <a:gd name="T5" fmla="*/ 416 h 1805"/>
                <a:gd name="T6" fmla="*/ 1642 w 4070"/>
                <a:gd name="T7" fmla="*/ 504 h 1805"/>
                <a:gd name="T8" fmla="*/ 1589 w 4070"/>
                <a:gd name="T9" fmla="*/ 562 h 1805"/>
                <a:gd name="T10" fmla="*/ 1540 w 4070"/>
                <a:gd name="T11" fmla="*/ 648 h 1805"/>
                <a:gd name="T12" fmla="*/ 1526 w 4070"/>
                <a:gd name="T13" fmla="*/ 683 h 1805"/>
                <a:gd name="T14" fmla="*/ 1507 w 4070"/>
                <a:gd name="T15" fmla="*/ 773 h 1805"/>
                <a:gd name="T16" fmla="*/ 1541 w 4070"/>
                <a:gd name="T17" fmla="*/ 1063 h 1805"/>
                <a:gd name="T18" fmla="*/ 1566 w 4070"/>
                <a:gd name="T19" fmla="*/ 1205 h 1805"/>
                <a:gd name="T20" fmla="*/ 1547 w 4070"/>
                <a:gd name="T21" fmla="*/ 1226 h 1805"/>
                <a:gd name="T22" fmla="*/ 1552 w 4070"/>
                <a:gd name="T23" fmla="*/ 1297 h 1805"/>
                <a:gd name="T24" fmla="*/ 1616 w 4070"/>
                <a:gd name="T25" fmla="*/ 1358 h 1805"/>
                <a:gd name="T26" fmla="*/ 1631 w 4070"/>
                <a:gd name="T27" fmla="*/ 1366 h 1805"/>
                <a:gd name="T28" fmla="*/ 1640 w 4070"/>
                <a:gd name="T29" fmla="*/ 1371 h 1805"/>
                <a:gd name="T30" fmla="*/ 1673 w 4070"/>
                <a:gd name="T31" fmla="*/ 1382 h 1805"/>
                <a:gd name="T32" fmla="*/ 1759 w 4070"/>
                <a:gd name="T33" fmla="*/ 1394 h 1805"/>
                <a:gd name="T34" fmla="*/ 1826 w 4070"/>
                <a:gd name="T35" fmla="*/ 1457 h 1805"/>
                <a:gd name="T36" fmla="*/ 1824 w 4070"/>
                <a:gd name="T37" fmla="*/ 1570 h 1805"/>
                <a:gd name="T38" fmla="*/ 1893 w 4070"/>
                <a:gd name="T39" fmla="*/ 1575 h 1805"/>
                <a:gd name="T40" fmla="*/ 1926 w 4070"/>
                <a:gd name="T41" fmla="*/ 1528 h 1805"/>
                <a:gd name="T42" fmla="*/ 1941 w 4070"/>
                <a:gd name="T43" fmla="*/ 1519 h 1805"/>
                <a:gd name="T44" fmla="*/ 1952 w 4070"/>
                <a:gd name="T45" fmla="*/ 1529 h 1805"/>
                <a:gd name="T46" fmla="*/ 1959 w 4070"/>
                <a:gd name="T47" fmla="*/ 1540 h 1805"/>
                <a:gd name="T48" fmla="*/ 1964 w 4070"/>
                <a:gd name="T49" fmla="*/ 1555 h 1805"/>
                <a:gd name="T50" fmla="*/ 1997 w 4070"/>
                <a:gd name="T51" fmla="*/ 1576 h 1805"/>
                <a:gd name="T52" fmla="*/ 2063 w 4070"/>
                <a:gd name="T53" fmla="*/ 1555 h 1805"/>
                <a:gd name="T54" fmla="*/ 2067 w 4070"/>
                <a:gd name="T55" fmla="*/ 1517 h 1805"/>
                <a:gd name="T56" fmla="*/ 2081 w 4070"/>
                <a:gd name="T57" fmla="*/ 1507 h 1805"/>
                <a:gd name="T58" fmla="*/ 2111 w 4070"/>
                <a:gd name="T59" fmla="*/ 1549 h 1805"/>
                <a:gd name="T60" fmla="*/ 2165 w 4070"/>
                <a:gd name="T61" fmla="*/ 1565 h 1805"/>
                <a:gd name="T62" fmla="*/ 2196 w 4070"/>
                <a:gd name="T63" fmla="*/ 1495 h 1805"/>
                <a:gd name="T64" fmla="*/ 2217 w 4070"/>
                <a:gd name="T65" fmla="*/ 1506 h 1805"/>
                <a:gd name="T66" fmla="*/ 2222 w 4070"/>
                <a:gd name="T67" fmla="*/ 1512 h 1805"/>
                <a:gd name="T68" fmla="*/ 2228 w 4070"/>
                <a:gd name="T69" fmla="*/ 1570 h 1805"/>
                <a:gd name="T70" fmla="*/ 2273 w 4070"/>
                <a:gd name="T71" fmla="*/ 1569 h 1805"/>
                <a:gd name="T72" fmla="*/ 2304 w 4070"/>
                <a:gd name="T73" fmla="*/ 1515 h 1805"/>
                <a:gd name="T74" fmla="*/ 2289 w 4070"/>
                <a:gd name="T75" fmla="*/ 1432 h 1805"/>
                <a:gd name="T76" fmla="*/ 2354 w 4070"/>
                <a:gd name="T77" fmla="*/ 1397 h 1805"/>
                <a:gd name="T78" fmla="*/ 2460 w 4070"/>
                <a:gd name="T79" fmla="*/ 1370 h 1805"/>
                <a:gd name="T80" fmla="*/ 2514 w 4070"/>
                <a:gd name="T81" fmla="*/ 1275 h 1805"/>
                <a:gd name="T82" fmla="*/ 2512 w 4070"/>
                <a:gd name="T83" fmla="*/ 1179 h 1805"/>
                <a:gd name="T84" fmla="*/ 2532 w 4070"/>
                <a:gd name="T85" fmla="*/ 1131 h 1805"/>
                <a:gd name="T86" fmla="*/ 2553 w 4070"/>
                <a:gd name="T87" fmla="*/ 1073 h 1805"/>
                <a:gd name="T88" fmla="*/ 2556 w 4070"/>
                <a:gd name="T89" fmla="*/ 932 h 1805"/>
                <a:gd name="T90" fmla="*/ 2565 w 4070"/>
                <a:gd name="T91" fmla="*/ 823 h 1805"/>
                <a:gd name="T92" fmla="*/ 2551 w 4070"/>
                <a:gd name="T93" fmla="*/ 721 h 1805"/>
                <a:gd name="T94" fmla="*/ 2533 w 4070"/>
                <a:gd name="T95" fmla="*/ 669 h 1805"/>
                <a:gd name="T96" fmla="*/ 2493 w 4070"/>
                <a:gd name="T97" fmla="*/ 589 h 1805"/>
                <a:gd name="T98" fmla="*/ 2423 w 4070"/>
                <a:gd name="T99" fmla="*/ 498 h 1805"/>
                <a:gd name="T100" fmla="*/ 2418 w 4070"/>
                <a:gd name="T101" fmla="*/ 495 h 1805"/>
                <a:gd name="T102" fmla="*/ 2302 w 4070"/>
                <a:gd name="T103" fmla="*/ 406 h 1805"/>
                <a:gd name="T104" fmla="*/ 2281 w 4070"/>
                <a:gd name="T105" fmla="*/ 395 h 1805"/>
                <a:gd name="T106" fmla="*/ 2170 w 4070"/>
                <a:gd name="T107" fmla="*/ 357 h 1805"/>
                <a:gd name="T108" fmla="*/ 0 w 4070"/>
                <a:gd name="T109" fmla="*/ 0 h 1805"/>
                <a:gd name="T110" fmla="*/ 2715 w 4070"/>
                <a:gd name="T111" fmla="*/ 1401 h 1805"/>
                <a:gd name="T112" fmla="*/ 2623 w 4070"/>
                <a:gd name="T113" fmla="*/ 1428 h 1805"/>
                <a:gd name="T114" fmla="*/ 2575 w 4070"/>
                <a:gd name="T115" fmla="*/ 1474 h 1805"/>
                <a:gd name="T116" fmla="*/ 2568 w 4070"/>
                <a:gd name="T117" fmla="*/ 1496 h 1805"/>
                <a:gd name="T118" fmla="*/ 1512 w 4070"/>
                <a:gd name="T119" fmla="*/ 1522 h 1805"/>
                <a:gd name="T120" fmla="*/ 1470 w 4070"/>
                <a:gd name="T121" fmla="*/ 1444 h 1805"/>
                <a:gd name="T122" fmla="*/ 1380 w 4070"/>
                <a:gd name="T123" fmla="*/ 1400 h 1805"/>
                <a:gd name="T124" fmla="*/ 1303 w 4070"/>
                <a:gd name="T125" fmla="*/ 1431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0" h="1805">
                  <a:moveTo>
                    <a:pt x="2063" y="348"/>
                  </a:moveTo>
                  <a:lnTo>
                    <a:pt x="2008" y="349"/>
                  </a:lnTo>
                  <a:lnTo>
                    <a:pt x="1953" y="356"/>
                  </a:lnTo>
                  <a:lnTo>
                    <a:pt x="1904" y="367"/>
                  </a:lnTo>
                  <a:lnTo>
                    <a:pt x="1857" y="380"/>
                  </a:lnTo>
                  <a:lnTo>
                    <a:pt x="1814" y="396"/>
                  </a:lnTo>
                  <a:lnTo>
                    <a:pt x="1802" y="401"/>
                  </a:lnTo>
                  <a:lnTo>
                    <a:pt x="1788" y="409"/>
                  </a:lnTo>
                  <a:lnTo>
                    <a:pt x="1786" y="410"/>
                  </a:lnTo>
                  <a:lnTo>
                    <a:pt x="1781" y="411"/>
                  </a:lnTo>
                  <a:lnTo>
                    <a:pt x="1777" y="414"/>
                  </a:lnTo>
                  <a:lnTo>
                    <a:pt x="1774" y="416"/>
                  </a:lnTo>
                  <a:lnTo>
                    <a:pt x="1734" y="436"/>
                  </a:lnTo>
                  <a:lnTo>
                    <a:pt x="1698" y="460"/>
                  </a:lnTo>
                  <a:lnTo>
                    <a:pt x="1668" y="481"/>
                  </a:lnTo>
                  <a:lnTo>
                    <a:pt x="1642" y="504"/>
                  </a:lnTo>
                  <a:lnTo>
                    <a:pt x="1618" y="528"/>
                  </a:lnTo>
                  <a:lnTo>
                    <a:pt x="1594" y="556"/>
                  </a:lnTo>
                  <a:lnTo>
                    <a:pt x="1592" y="559"/>
                  </a:lnTo>
                  <a:lnTo>
                    <a:pt x="1589" y="562"/>
                  </a:lnTo>
                  <a:lnTo>
                    <a:pt x="1587" y="565"/>
                  </a:lnTo>
                  <a:lnTo>
                    <a:pt x="1568" y="595"/>
                  </a:lnTo>
                  <a:lnTo>
                    <a:pt x="1553" y="623"/>
                  </a:lnTo>
                  <a:lnTo>
                    <a:pt x="1540" y="648"/>
                  </a:lnTo>
                  <a:lnTo>
                    <a:pt x="1533" y="662"/>
                  </a:lnTo>
                  <a:lnTo>
                    <a:pt x="1527" y="678"/>
                  </a:lnTo>
                  <a:lnTo>
                    <a:pt x="1526" y="680"/>
                  </a:lnTo>
                  <a:lnTo>
                    <a:pt x="1526" y="683"/>
                  </a:lnTo>
                  <a:lnTo>
                    <a:pt x="1523" y="689"/>
                  </a:lnTo>
                  <a:lnTo>
                    <a:pt x="1522" y="695"/>
                  </a:lnTo>
                  <a:lnTo>
                    <a:pt x="1518" y="701"/>
                  </a:lnTo>
                  <a:lnTo>
                    <a:pt x="1507" y="773"/>
                  </a:lnTo>
                  <a:lnTo>
                    <a:pt x="1504" y="844"/>
                  </a:lnTo>
                  <a:lnTo>
                    <a:pt x="1510" y="916"/>
                  </a:lnTo>
                  <a:lnTo>
                    <a:pt x="1521" y="990"/>
                  </a:lnTo>
                  <a:lnTo>
                    <a:pt x="1541" y="1063"/>
                  </a:lnTo>
                  <a:lnTo>
                    <a:pt x="1567" y="1134"/>
                  </a:lnTo>
                  <a:lnTo>
                    <a:pt x="1570" y="1158"/>
                  </a:lnTo>
                  <a:lnTo>
                    <a:pt x="1570" y="1181"/>
                  </a:lnTo>
                  <a:lnTo>
                    <a:pt x="1566" y="1205"/>
                  </a:lnTo>
                  <a:lnTo>
                    <a:pt x="1562" y="1208"/>
                  </a:lnTo>
                  <a:lnTo>
                    <a:pt x="1558" y="1212"/>
                  </a:lnTo>
                  <a:lnTo>
                    <a:pt x="1554" y="1216"/>
                  </a:lnTo>
                  <a:lnTo>
                    <a:pt x="1547" y="1226"/>
                  </a:lnTo>
                  <a:lnTo>
                    <a:pt x="1543" y="1239"/>
                  </a:lnTo>
                  <a:lnTo>
                    <a:pt x="1542" y="1258"/>
                  </a:lnTo>
                  <a:lnTo>
                    <a:pt x="1544" y="1280"/>
                  </a:lnTo>
                  <a:lnTo>
                    <a:pt x="1552" y="1297"/>
                  </a:lnTo>
                  <a:lnTo>
                    <a:pt x="1564" y="1316"/>
                  </a:lnTo>
                  <a:lnTo>
                    <a:pt x="1584" y="1336"/>
                  </a:lnTo>
                  <a:lnTo>
                    <a:pt x="1613" y="1355"/>
                  </a:lnTo>
                  <a:lnTo>
                    <a:pt x="1616" y="1358"/>
                  </a:lnTo>
                  <a:lnTo>
                    <a:pt x="1621" y="1360"/>
                  </a:lnTo>
                  <a:lnTo>
                    <a:pt x="1625" y="1361"/>
                  </a:lnTo>
                  <a:lnTo>
                    <a:pt x="1629" y="1364"/>
                  </a:lnTo>
                  <a:lnTo>
                    <a:pt x="1631" y="1366"/>
                  </a:lnTo>
                  <a:lnTo>
                    <a:pt x="1634" y="1368"/>
                  </a:lnTo>
                  <a:lnTo>
                    <a:pt x="1636" y="1369"/>
                  </a:lnTo>
                  <a:lnTo>
                    <a:pt x="1637" y="1370"/>
                  </a:lnTo>
                  <a:lnTo>
                    <a:pt x="1640" y="1371"/>
                  </a:lnTo>
                  <a:lnTo>
                    <a:pt x="1642" y="1374"/>
                  </a:lnTo>
                  <a:lnTo>
                    <a:pt x="1646" y="1376"/>
                  </a:lnTo>
                  <a:lnTo>
                    <a:pt x="1657" y="1379"/>
                  </a:lnTo>
                  <a:lnTo>
                    <a:pt x="1673" y="1382"/>
                  </a:lnTo>
                  <a:lnTo>
                    <a:pt x="1694" y="1386"/>
                  </a:lnTo>
                  <a:lnTo>
                    <a:pt x="1723" y="1390"/>
                  </a:lnTo>
                  <a:lnTo>
                    <a:pt x="1758" y="1394"/>
                  </a:lnTo>
                  <a:lnTo>
                    <a:pt x="1759" y="1394"/>
                  </a:lnTo>
                  <a:lnTo>
                    <a:pt x="1784" y="1407"/>
                  </a:lnTo>
                  <a:lnTo>
                    <a:pt x="1806" y="1424"/>
                  </a:lnTo>
                  <a:lnTo>
                    <a:pt x="1826" y="1443"/>
                  </a:lnTo>
                  <a:lnTo>
                    <a:pt x="1826" y="1457"/>
                  </a:lnTo>
                  <a:lnTo>
                    <a:pt x="1818" y="1484"/>
                  </a:lnTo>
                  <a:lnTo>
                    <a:pt x="1814" y="1512"/>
                  </a:lnTo>
                  <a:lnTo>
                    <a:pt x="1817" y="1540"/>
                  </a:lnTo>
                  <a:lnTo>
                    <a:pt x="1824" y="1570"/>
                  </a:lnTo>
                  <a:lnTo>
                    <a:pt x="1828" y="1570"/>
                  </a:lnTo>
                  <a:lnTo>
                    <a:pt x="1852" y="1577"/>
                  </a:lnTo>
                  <a:lnTo>
                    <a:pt x="1874" y="1580"/>
                  </a:lnTo>
                  <a:lnTo>
                    <a:pt x="1893" y="1575"/>
                  </a:lnTo>
                  <a:lnTo>
                    <a:pt x="1909" y="1564"/>
                  </a:lnTo>
                  <a:lnTo>
                    <a:pt x="1922" y="1545"/>
                  </a:lnTo>
                  <a:lnTo>
                    <a:pt x="1922" y="1532"/>
                  </a:lnTo>
                  <a:lnTo>
                    <a:pt x="1926" y="1528"/>
                  </a:lnTo>
                  <a:lnTo>
                    <a:pt x="1930" y="1524"/>
                  </a:lnTo>
                  <a:lnTo>
                    <a:pt x="1936" y="1522"/>
                  </a:lnTo>
                  <a:lnTo>
                    <a:pt x="1937" y="1521"/>
                  </a:lnTo>
                  <a:lnTo>
                    <a:pt x="1941" y="1519"/>
                  </a:lnTo>
                  <a:lnTo>
                    <a:pt x="1943" y="1518"/>
                  </a:lnTo>
                  <a:lnTo>
                    <a:pt x="1946" y="1523"/>
                  </a:lnTo>
                  <a:lnTo>
                    <a:pt x="1949" y="1527"/>
                  </a:lnTo>
                  <a:lnTo>
                    <a:pt x="1952" y="1529"/>
                  </a:lnTo>
                  <a:lnTo>
                    <a:pt x="1954" y="1533"/>
                  </a:lnTo>
                  <a:lnTo>
                    <a:pt x="1957" y="1536"/>
                  </a:lnTo>
                  <a:lnTo>
                    <a:pt x="1958" y="1538"/>
                  </a:lnTo>
                  <a:lnTo>
                    <a:pt x="1959" y="1540"/>
                  </a:lnTo>
                  <a:lnTo>
                    <a:pt x="1962" y="1545"/>
                  </a:lnTo>
                  <a:lnTo>
                    <a:pt x="1964" y="1549"/>
                  </a:lnTo>
                  <a:lnTo>
                    <a:pt x="1964" y="1552"/>
                  </a:lnTo>
                  <a:lnTo>
                    <a:pt x="1964" y="1555"/>
                  </a:lnTo>
                  <a:lnTo>
                    <a:pt x="1964" y="1559"/>
                  </a:lnTo>
                  <a:lnTo>
                    <a:pt x="1964" y="1560"/>
                  </a:lnTo>
                  <a:lnTo>
                    <a:pt x="1979" y="1571"/>
                  </a:lnTo>
                  <a:lnTo>
                    <a:pt x="1997" y="1576"/>
                  </a:lnTo>
                  <a:lnTo>
                    <a:pt x="2016" y="1575"/>
                  </a:lnTo>
                  <a:lnTo>
                    <a:pt x="2035" y="1575"/>
                  </a:lnTo>
                  <a:lnTo>
                    <a:pt x="2049" y="1568"/>
                  </a:lnTo>
                  <a:lnTo>
                    <a:pt x="2063" y="1555"/>
                  </a:lnTo>
                  <a:lnTo>
                    <a:pt x="2065" y="1539"/>
                  </a:lnTo>
                  <a:lnTo>
                    <a:pt x="2066" y="1524"/>
                  </a:lnTo>
                  <a:lnTo>
                    <a:pt x="2066" y="1521"/>
                  </a:lnTo>
                  <a:lnTo>
                    <a:pt x="2067" y="1517"/>
                  </a:lnTo>
                  <a:lnTo>
                    <a:pt x="2067" y="1515"/>
                  </a:lnTo>
                  <a:lnTo>
                    <a:pt x="2068" y="1512"/>
                  </a:lnTo>
                  <a:lnTo>
                    <a:pt x="2073" y="1507"/>
                  </a:lnTo>
                  <a:lnTo>
                    <a:pt x="2081" y="1507"/>
                  </a:lnTo>
                  <a:lnTo>
                    <a:pt x="2091" y="1511"/>
                  </a:lnTo>
                  <a:lnTo>
                    <a:pt x="2104" y="1518"/>
                  </a:lnTo>
                  <a:lnTo>
                    <a:pt x="2106" y="1536"/>
                  </a:lnTo>
                  <a:lnTo>
                    <a:pt x="2111" y="1549"/>
                  </a:lnTo>
                  <a:lnTo>
                    <a:pt x="2120" y="1560"/>
                  </a:lnTo>
                  <a:lnTo>
                    <a:pt x="2133" y="1570"/>
                  </a:lnTo>
                  <a:lnTo>
                    <a:pt x="2150" y="1569"/>
                  </a:lnTo>
                  <a:lnTo>
                    <a:pt x="2165" y="1565"/>
                  </a:lnTo>
                  <a:lnTo>
                    <a:pt x="2179" y="1559"/>
                  </a:lnTo>
                  <a:lnTo>
                    <a:pt x="2186" y="1532"/>
                  </a:lnTo>
                  <a:lnTo>
                    <a:pt x="2192" y="1511"/>
                  </a:lnTo>
                  <a:lnTo>
                    <a:pt x="2196" y="1495"/>
                  </a:lnTo>
                  <a:lnTo>
                    <a:pt x="2201" y="1495"/>
                  </a:lnTo>
                  <a:lnTo>
                    <a:pt x="2207" y="1497"/>
                  </a:lnTo>
                  <a:lnTo>
                    <a:pt x="2212" y="1501"/>
                  </a:lnTo>
                  <a:lnTo>
                    <a:pt x="2217" y="1506"/>
                  </a:lnTo>
                  <a:lnTo>
                    <a:pt x="2218" y="1507"/>
                  </a:lnTo>
                  <a:lnTo>
                    <a:pt x="2218" y="1508"/>
                  </a:lnTo>
                  <a:lnTo>
                    <a:pt x="2219" y="1510"/>
                  </a:lnTo>
                  <a:lnTo>
                    <a:pt x="2222" y="1512"/>
                  </a:lnTo>
                  <a:lnTo>
                    <a:pt x="2221" y="1534"/>
                  </a:lnTo>
                  <a:lnTo>
                    <a:pt x="2221" y="1552"/>
                  </a:lnTo>
                  <a:lnTo>
                    <a:pt x="2224" y="1564"/>
                  </a:lnTo>
                  <a:lnTo>
                    <a:pt x="2228" y="1570"/>
                  </a:lnTo>
                  <a:lnTo>
                    <a:pt x="2234" y="1571"/>
                  </a:lnTo>
                  <a:lnTo>
                    <a:pt x="2246" y="1573"/>
                  </a:lnTo>
                  <a:lnTo>
                    <a:pt x="2260" y="1571"/>
                  </a:lnTo>
                  <a:lnTo>
                    <a:pt x="2273" y="1569"/>
                  </a:lnTo>
                  <a:lnTo>
                    <a:pt x="2283" y="1565"/>
                  </a:lnTo>
                  <a:lnTo>
                    <a:pt x="2288" y="1561"/>
                  </a:lnTo>
                  <a:lnTo>
                    <a:pt x="2299" y="1539"/>
                  </a:lnTo>
                  <a:lnTo>
                    <a:pt x="2304" y="1515"/>
                  </a:lnTo>
                  <a:lnTo>
                    <a:pt x="2304" y="1489"/>
                  </a:lnTo>
                  <a:lnTo>
                    <a:pt x="2296" y="1463"/>
                  </a:lnTo>
                  <a:lnTo>
                    <a:pt x="2283" y="1437"/>
                  </a:lnTo>
                  <a:lnTo>
                    <a:pt x="2289" y="1432"/>
                  </a:lnTo>
                  <a:lnTo>
                    <a:pt x="2300" y="1426"/>
                  </a:lnTo>
                  <a:lnTo>
                    <a:pt x="2315" y="1415"/>
                  </a:lnTo>
                  <a:lnTo>
                    <a:pt x="2331" y="1405"/>
                  </a:lnTo>
                  <a:lnTo>
                    <a:pt x="2354" y="1397"/>
                  </a:lnTo>
                  <a:lnTo>
                    <a:pt x="2383" y="1390"/>
                  </a:lnTo>
                  <a:lnTo>
                    <a:pt x="2416" y="1385"/>
                  </a:lnTo>
                  <a:lnTo>
                    <a:pt x="2440" y="1380"/>
                  </a:lnTo>
                  <a:lnTo>
                    <a:pt x="2460" y="1370"/>
                  </a:lnTo>
                  <a:lnTo>
                    <a:pt x="2478" y="1354"/>
                  </a:lnTo>
                  <a:lnTo>
                    <a:pt x="2493" y="1332"/>
                  </a:lnTo>
                  <a:lnTo>
                    <a:pt x="2504" y="1306"/>
                  </a:lnTo>
                  <a:lnTo>
                    <a:pt x="2514" y="1275"/>
                  </a:lnTo>
                  <a:lnTo>
                    <a:pt x="2514" y="1250"/>
                  </a:lnTo>
                  <a:lnTo>
                    <a:pt x="2511" y="1226"/>
                  </a:lnTo>
                  <a:lnTo>
                    <a:pt x="2511" y="1200"/>
                  </a:lnTo>
                  <a:lnTo>
                    <a:pt x="2512" y="1179"/>
                  </a:lnTo>
                  <a:lnTo>
                    <a:pt x="2514" y="1163"/>
                  </a:lnTo>
                  <a:lnTo>
                    <a:pt x="2518" y="1152"/>
                  </a:lnTo>
                  <a:lnTo>
                    <a:pt x="2525" y="1139"/>
                  </a:lnTo>
                  <a:lnTo>
                    <a:pt x="2532" y="1131"/>
                  </a:lnTo>
                  <a:lnTo>
                    <a:pt x="2542" y="1116"/>
                  </a:lnTo>
                  <a:lnTo>
                    <a:pt x="2549" y="1101"/>
                  </a:lnTo>
                  <a:lnTo>
                    <a:pt x="2553" y="1086"/>
                  </a:lnTo>
                  <a:lnTo>
                    <a:pt x="2553" y="1073"/>
                  </a:lnTo>
                  <a:lnTo>
                    <a:pt x="2553" y="1070"/>
                  </a:lnTo>
                  <a:lnTo>
                    <a:pt x="2554" y="1065"/>
                  </a:lnTo>
                  <a:lnTo>
                    <a:pt x="2554" y="976"/>
                  </a:lnTo>
                  <a:lnTo>
                    <a:pt x="2556" y="932"/>
                  </a:lnTo>
                  <a:lnTo>
                    <a:pt x="2561" y="889"/>
                  </a:lnTo>
                  <a:lnTo>
                    <a:pt x="2561" y="878"/>
                  </a:lnTo>
                  <a:lnTo>
                    <a:pt x="2564" y="868"/>
                  </a:lnTo>
                  <a:lnTo>
                    <a:pt x="2565" y="823"/>
                  </a:lnTo>
                  <a:lnTo>
                    <a:pt x="2563" y="779"/>
                  </a:lnTo>
                  <a:lnTo>
                    <a:pt x="2554" y="734"/>
                  </a:lnTo>
                  <a:lnTo>
                    <a:pt x="2553" y="728"/>
                  </a:lnTo>
                  <a:lnTo>
                    <a:pt x="2551" y="721"/>
                  </a:lnTo>
                  <a:lnTo>
                    <a:pt x="2544" y="695"/>
                  </a:lnTo>
                  <a:lnTo>
                    <a:pt x="2535" y="673"/>
                  </a:lnTo>
                  <a:lnTo>
                    <a:pt x="2533" y="670"/>
                  </a:lnTo>
                  <a:lnTo>
                    <a:pt x="2533" y="669"/>
                  </a:lnTo>
                  <a:lnTo>
                    <a:pt x="2532" y="668"/>
                  </a:lnTo>
                  <a:lnTo>
                    <a:pt x="2532" y="667"/>
                  </a:lnTo>
                  <a:lnTo>
                    <a:pt x="2514" y="626"/>
                  </a:lnTo>
                  <a:lnTo>
                    <a:pt x="2493" y="589"/>
                  </a:lnTo>
                  <a:lnTo>
                    <a:pt x="2470" y="553"/>
                  </a:lnTo>
                  <a:lnTo>
                    <a:pt x="2442" y="520"/>
                  </a:lnTo>
                  <a:lnTo>
                    <a:pt x="2431" y="509"/>
                  </a:lnTo>
                  <a:lnTo>
                    <a:pt x="2423" y="498"/>
                  </a:lnTo>
                  <a:lnTo>
                    <a:pt x="2421" y="496"/>
                  </a:lnTo>
                  <a:lnTo>
                    <a:pt x="2421" y="496"/>
                  </a:lnTo>
                  <a:lnTo>
                    <a:pt x="2420" y="495"/>
                  </a:lnTo>
                  <a:lnTo>
                    <a:pt x="2418" y="495"/>
                  </a:lnTo>
                  <a:lnTo>
                    <a:pt x="2388" y="465"/>
                  </a:lnTo>
                  <a:lnTo>
                    <a:pt x="2356" y="441"/>
                  </a:lnTo>
                  <a:lnTo>
                    <a:pt x="2321" y="417"/>
                  </a:lnTo>
                  <a:lnTo>
                    <a:pt x="2302" y="406"/>
                  </a:lnTo>
                  <a:lnTo>
                    <a:pt x="2284" y="396"/>
                  </a:lnTo>
                  <a:lnTo>
                    <a:pt x="2283" y="396"/>
                  </a:lnTo>
                  <a:lnTo>
                    <a:pt x="2283" y="395"/>
                  </a:lnTo>
                  <a:lnTo>
                    <a:pt x="2281" y="395"/>
                  </a:lnTo>
                  <a:lnTo>
                    <a:pt x="2239" y="378"/>
                  </a:lnTo>
                  <a:lnTo>
                    <a:pt x="2197" y="364"/>
                  </a:lnTo>
                  <a:lnTo>
                    <a:pt x="2184" y="362"/>
                  </a:lnTo>
                  <a:lnTo>
                    <a:pt x="2170" y="357"/>
                  </a:lnTo>
                  <a:lnTo>
                    <a:pt x="2145" y="353"/>
                  </a:lnTo>
                  <a:lnTo>
                    <a:pt x="2119" y="351"/>
                  </a:lnTo>
                  <a:lnTo>
                    <a:pt x="2063" y="348"/>
                  </a:lnTo>
                  <a:close/>
                  <a:moveTo>
                    <a:pt x="0" y="0"/>
                  </a:moveTo>
                  <a:lnTo>
                    <a:pt x="4070" y="0"/>
                  </a:lnTo>
                  <a:lnTo>
                    <a:pt x="4070" y="665"/>
                  </a:lnTo>
                  <a:lnTo>
                    <a:pt x="2732" y="1405"/>
                  </a:lnTo>
                  <a:lnTo>
                    <a:pt x="2715" y="1401"/>
                  </a:lnTo>
                  <a:lnTo>
                    <a:pt x="2695" y="1400"/>
                  </a:lnTo>
                  <a:lnTo>
                    <a:pt x="2675" y="1405"/>
                  </a:lnTo>
                  <a:lnTo>
                    <a:pt x="2648" y="1415"/>
                  </a:lnTo>
                  <a:lnTo>
                    <a:pt x="2623" y="1428"/>
                  </a:lnTo>
                  <a:lnTo>
                    <a:pt x="2600" y="1445"/>
                  </a:lnTo>
                  <a:lnTo>
                    <a:pt x="2580" y="1465"/>
                  </a:lnTo>
                  <a:lnTo>
                    <a:pt x="2577" y="1470"/>
                  </a:lnTo>
                  <a:lnTo>
                    <a:pt x="2575" y="1474"/>
                  </a:lnTo>
                  <a:lnTo>
                    <a:pt x="2574" y="1477"/>
                  </a:lnTo>
                  <a:lnTo>
                    <a:pt x="2572" y="1480"/>
                  </a:lnTo>
                  <a:lnTo>
                    <a:pt x="2570" y="1489"/>
                  </a:lnTo>
                  <a:lnTo>
                    <a:pt x="2568" y="1496"/>
                  </a:lnTo>
                  <a:lnTo>
                    <a:pt x="2010" y="1805"/>
                  </a:lnTo>
                  <a:lnTo>
                    <a:pt x="1796" y="1705"/>
                  </a:lnTo>
                  <a:lnTo>
                    <a:pt x="1530" y="1556"/>
                  </a:lnTo>
                  <a:lnTo>
                    <a:pt x="1512" y="1522"/>
                  </a:lnTo>
                  <a:lnTo>
                    <a:pt x="1499" y="1485"/>
                  </a:lnTo>
                  <a:lnTo>
                    <a:pt x="1491" y="1469"/>
                  </a:lnTo>
                  <a:lnTo>
                    <a:pt x="1483" y="1455"/>
                  </a:lnTo>
                  <a:lnTo>
                    <a:pt x="1470" y="1444"/>
                  </a:lnTo>
                  <a:lnTo>
                    <a:pt x="1449" y="1428"/>
                  </a:lnTo>
                  <a:lnTo>
                    <a:pt x="1426" y="1415"/>
                  </a:lnTo>
                  <a:lnTo>
                    <a:pt x="1403" y="1405"/>
                  </a:lnTo>
                  <a:lnTo>
                    <a:pt x="1380" y="1400"/>
                  </a:lnTo>
                  <a:lnTo>
                    <a:pt x="1356" y="1400"/>
                  </a:lnTo>
                  <a:lnTo>
                    <a:pt x="1333" y="1406"/>
                  </a:lnTo>
                  <a:lnTo>
                    <a:pt x="1317" y="1417"/>
                  </a:lnTo>
                  <a:lnTo>
                    <a:pt x="1303" y="1431"/>
                  </a:lnTo>
                  <a:lnTo>
                    <a:pt x="1303" y="1432"/>
                  </a:lnTo>
                  <a:lnTo>
                    <a:pt x="0" y="711"/>
                  </a:lnTo>
                  <a:lnTo>
                    <a:pt x="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grpSp>
      <p:grpSp>
        <p:nvGrpSpPr>
          <p:cNvPr id="178" name="Group 451">
            <a:extLst>
              <a:ext uri="{FF2B5EF4-FFF2-40B4-BE49-F238E27FC236}">
                <a16:creationId xmlns:a16="http://schemas.microsoft.com/office/drawing/2014/main" id="{05F2425A-B9F4-EF1C-3C4D-130A35CC95A8}"/>
              </a:ext>
            </a:extLst>
          </p:cNvPr>
          <p:cNvGrpSpPr>
            <a:grpSpLocks noChangeAspect="1"/>
          </p:cNvGrpSpPr>
          <p:nvPr/>
        </p:nvGrpSpPr>
        <p:grpSpPr>
          <a:xfrm>
            <a:off x="2402295" y="5946661"/>
            <a:ext cx="224636" cy="159248"/>
            <a:chOff x="3335338" y="269944"/>
            <a:chExt cx="2154238" cy="1527175"/>
          </a:xfrm>
          <a:solidFill>
            <a:srgbClr val="FF0000"/>
          </a:solidFill>
        </p:grpSpPr>
        <p:sp>
          <p:nvSpPr>
            <p:cNvPr id="179" name="Freeform 24">
              <a:extLst>
                <a:ext uri="{FF2B5EF4-FFF2-40B4-BE49-F238E27FC236}">
                  <a16:creationId xmlns:a16="http://schemas.microsoft.com/office/drawing/2014/main" id="{8F3FE65B-55A8-4677-C71C-A34BD5CCEECC}"/>
                </a:ext>
              </a:extLst>
            </p:cNvPr>
            <p:cNvSpPr>
              <a:spLocks/>
            </p:cNvSpPr>
            <p:nvPr/>
          </p:nvSpPr>
          <p:spPr bwMode="auto">
            <a:xfrm>
              <a:off x="4221162" y="781118"/>
              <a:ext cx="165099" cy="123824"/>
            </a:xfrm>
            <a:custGeom>
              <a:avLst/>
              <a:gdLst>
                <a:gd name="T0" fmla="*/ 106 w 310"/>
                <a:gd name="T1" fmla="*/ 0 h 233"/>
                <a:gd name="T2" fmla="*/ 156 w 310"/>
                <a:gd name="T3" fmla="*/ 2 h 233"/>
                <a:gd name="T4" fmla="*/ 208 w 310"/>
                <a:gd name="T5" fmla="*/ 12 h 233"/>
                <a:gd name="T6" fmla="*/ 232 w 310"/>
                <a:gd name="T7" fmla="*/ 27 h 233"/>
                <a:gd name="T8" fmla="*/ 257 w 310"/>
                <a:gd name="T9" fmla="*/ 44 h 233"/>
                <a:gd name="T10" fmla="*/ 271 w 310"/>
                <a:gd name="T11" fmla="*/ 53 h 233"/>
                <a:gd name="T12" fmla="*/ 282 w 310"/>
                <a:gd name="T13" fmla="*/ 61 h 233"/>
                <a:gd name="T14" fmla="*/ 293 w 310"/>
                <a:gd name="T15" fmla="*/ 71 h 233"/>
                <a:gd name="T16" fmla="*/ 303 w 310"/>
                <a:gd name="T17" fmla="*/ 81 h 233"/>
                <a:gd name="T18" fmla="*/ 310 w 310"/>
                <a:gd name="T19" fmla="*/ 94 h 233"/>
                <a:gd name="T20" fmla="*/ 309 w 310"/>
                <a:gd name="T21" fmla="*/ 127 h 233"/>
                <a:gd name="T22" fmla="*/ 304 w 310"/>
                <a:gd name="T23" fmla="*/ 157 h 233"/>
                <a:gd name="T24" fmla="*/ 297 w 310"/>
                <a:gd name="T25" fmla="*/ 171 h 233"/>
                <a:gd name="T26" fmla="*/ 289 w 310"/>
                <a:gd name="T27" fmla="*/ 185 h 233"/>
                <a:gd name="T28" fmla="*/ 278 w 310"/>
                <a:gd name="T29" fmla="*/ 201 h 233"/>
                <a:gd name="T30" fmla="*/ 266 w 310"/>
                <a:gd name="T31" fmla="*/ 215 h 233"/>
                <a:gd name="T32" fmla="*/ 256 w 310"/>
                <a:gd name="T33" fmla="*/ 222 h 233"/>
                <a:gd name="T34" fmla="*/ 242 w 310"/>
                <a:gd name="T35" fmla="*/ 226 h 233"/>
                <a:gd name="T36" fmla="*/ 198 w 310"/>
                <a:gd name="T37" fmla="*/ 233 h 233"/>
                <a:gd name="T38" fmla="*/ 154 w 310"/>
                <a:gd name="T39" fmla="*/ 233 h 233"/>
                <a:gd name="T40" fmla="*/ 112 w 310"/>
                <a:gd name="T41" fmla="*/ 228 h 233"/>
                <a:gd name="T42" fmla="*/ 83 w 310"/>
                <a:gd name="T43" fmla="*/ 221 h 233"/>
                <a:gd name="T44" fmla="*/ 63 w 310"/>
                <a:gd name="T45" fmla="*/ 213 h 233"/>
                <a:gd name="T46" fmla="*/ 43 w 310"/>
                <a:gd name="T47" fmla="*/ 206 h 233"/>
                <a:gd name="T48" fmla="*/ 26 w 310"/>
                <a:gd name="T49" fmla="*/ 196 h 233"/>
                <a:gd name="T50" fmla="*/ 14 w 310"/>
                <a:gd name="T51" fmla="*/ 185 h 233"/>
                <a:gd name="T52" fmla="*/ 4 w 310"/>
                <a:gd name="T53" fmla="*/ 169 h 233"/>
                <a:gd name="T54" fmla="*/ 0 w 310"/>
                <a:gd name="T55" fmla="*/ 157 h 233"/>
                <a:gd name="T56" fmla="*/ 0 w 310"/>
                <a:gd name="T57" fmla="*/ 145 h 233"/>
                <a:gd name="T58" fmla="*/ 1 w 310"/>
                <a:gd name="T59" fmla="*/ 131 h 233"/>
                <a:gd name="T60" fmla="*/ 3 w 310"/>
                <a:gd name="T61" fmla="*/ 119 h 233"/>
                <a:gd name="T62" fmla="*/ 7 w 310"/>
                <a:gd name="T63" fmla="*/ 98 h 233"/>
                <a:gd name="T64" fmla="*/ 11 w 310"/>
                <a:gd name="T65" fmla="*/ 78 h 233"/>
                <a:gd name="T66" fmla="*/ 18 w 310"/>
                <a:gd name="T67" fmla="*/ 58 h 233"/>
                <a:gd name="T68" fmla="*/ 27 w 310"/>
                <a:gd name="T69" fmla="*/ 38 h 233"/>
                <a:gd name="T70" fmla="*/ 38 w 310"/>
                <a:gd name="T71" fmla="*/ 24 h 233"/>
                <a:gd name="T72" fmla="*/ 54 w 310"/>
                <a:gd name="T73" fmla="*/ 13 h 233"/>
                <a:gd name="T74" fmla="*/ 80 w 310"/>
                <a:gd name="T75" fmla="*/ 6 h 233"/>
                <a:gd name="T76" fmla="*/ 106 w 310"/>
                <a:gd name="T77"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0" h="233">
                  <a:moveTo>
                    <a:pt x="106" y="0"/>
                  </a:moveTo>
                  <a:lnTo>
                    <a:pt x="156" y="2"/>
                  </a:lnTo>
                  <a:lnTo>
                    <a:pt x="208" y="12"/>
                  </a:lnTo>
                  <a:lnTo>
                    <a:pt x="232" y="27"/>
                  </a:lnTo>
                  <a:lnTo>
                    <a:pt x="257" y="44"/>
                  </a:lnTo>
                  <a:lnTo>
                    <a:pt x="271" y="53"/>
                  </a:lnTo>
                  <a:lnTo>
                    <a:pt x="282" y="61"/>
                  </a:lnTo>
                  <a:lnTo>
                    <a:pt x="293" y="71"/>
                  </a:lnTo>
                  <a:lnTo>
                    <a:pt x="303" y="81"/>
                  </a:lnTo>
                  <a:lnTo>
                    <a:pt x="310" y="94"/>
                  </a:lnTo>
                  <a:lnTo>
                    <a:pt x="309" y="127"/>
                  </a:lnTo>
                  <a:lnTo>
                    <a:pt x="304" y="157"/>
                  </a:lnTo>
                  <a:lnTo>
                    <a:pt x="297" y="171"/>
                  </a:lnTo>
                  <a:lnTo>
                    <a:pt x="289" y="185"/>
                  </a:lnTo>
                  <a:lnTo>
                    <a:pt x="278" y="201"/>
                  </a:lnTo>
                  <a:lnTo>
                    <a:pt x="266" y="215"/>
                  </a:lnTo>
                  <a:lnTo>
                    <a:pt x="256" y="222"/>
                  </a:lnTo>
                  <a:lnTo>
                    <a:pt x="242" y="226"/>
                  </a:lnTo>
                  <a:lnTo>
                    <a:pt x="198" y="233"/>
                  </a:lnTo>
                  <a:lnTo>
                    <a:pt x="154" y="233"/>
                  </a:lnTo>
                  <a:lnTo>
                    <a:pt x="112" y="228"/>
                  </a:lnTo>
                  <a:lnTo>
                    <a:pt x="83" y="221"/>
                  </a:lnTo>
                  <a:lnTo>
                    <a:pt x="63" y="213"/>
                  </a:lnTo>
                  <a:lnTo>
                    <a:pt x="43" y="206"/>
                  </a:lnTo>
                  <a:lnTo>
                    <a:pt x="26" y="196"/>
                  </a:lnTo>
                  <a:lnTo>
                    <a:pt x="14" y="185"/>
                  </a:lnTo>
                  <a:lnTo>
                    <a:pt x="4" y="169"/>
                  </a:lnTo>
                  <a:lnTo>
                    <a:pt x="0" y="157"/>
                  </a:lnTo>
                  <a:lnTo>
                    <a:pt x="0" y="145"/>
                  </a:lnTo>
                  <a:lnTo>
                    <a:pt x="1" y="131"/>
                  </a:lnTo>
                  <a:lnTo>
                    <a:pt x="3" y="119"/>
                  </a:lnTo>
                  <a:lnTo>
                    <a:pt x="7" y="98"/>
                  </a:lnTo>
                  <a:lnTo>
                    <a:pt x="11" y="78"/>
                  </a:lnTo>
                  <a:lnTo>
                    <a:pt x="18" y="58"/>
                  </a:lnTo>
                  <a:lnTo>
                    <a:pt x="27" y="38"/>
                  </a:lnTo>
                  <a:lnTo>
                    <a:pt x="38" y="24"/>
                  </a:lnTo>
                  <a:lnTo>
                    <a:pt x="54" y="13"/>
                  </a:lnTo>
                  <a:lnTo>
                    <a:pt x="80" y="6"/>
                  </a:lnTo>
                  <a:lnTo>
                    <a:pt x="106"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180" name="Freeform 25">
              <a:extLst>
                <a:ext uri="{FF2B5EF4-FFF2-40B4-BE49-F238E27FC236}">
                  <a16:creationId xmlns:a16="http://schemas.microsoft.com/office/drawing/2014/main" id="{1D21CA80-594B-DE9A-C5DF-CBCE285F402B}"/>
                </a:ext>
              </a:extLst>
            </p:cNvPr>
            <p:cNvSpPr>
              <a:spLocks/>
            </p:cNvSpPr>
            <p:nvPr/>
          </p:nvSpPr>
          <p:spPr bwMode="auto">
            <a:xfrm>
              <a:off x="3335338" y="684283"/>
              <a:ext cx="2154238" cy="1112836"/>
            </a:xfrm>
            <a:custGeom>
              <a:avLst/>
              <a:gdLst>
                <a:gd name="T0" fmla="*/ 0 w 4070"/>
                <a:gd name="T1" fmla="*/ 2104 h 2104"/>
                <a:gd name="T2" fmla="*/ 1313 w 4070"/>
                <a:gd name="T3" fmla="*/ 803 h 2104"/>
                <a:gd name="T4" fmla="*/ 1266 w 4070"/>
                <a:gd name="T5" fmla="*/ 839 h 2104"/>
                <a:gd name="T6" fmla="*/ 1258 w 4070"/>
                <a:gd name="T7" fmla="*/ 848 h 2104"/>
                <a:gd name="T8" fmla="*/ 1232 w 4070"/>
                <a:gd name="T9" fmla="*/ 920 h 2104"/>
                <a:gd name="T10" fmla="*/ 1257 w 4070"/>
                <a:gd name="T11" fmla="*/ 980 h 2104"/>
                <a:gd name="T12" fmla="*/ 1294 w 4070"/>
                <a:gd name="T13" fmla="*/ 999 h 2104"/>
                <a:gd name="T14" fmla="*/ 1335 w 4070"/>
                <a:gd name="T15" fmla="*/ 1003 h 2104"/>
                <a:gd name="T16" fmla="*/ 1406 w 4070"/>
                <a:gd name="T17" fmla="*/ 982 h 2104"/>
                <a:gd name="T18" fmla="*/ 1486 w 4070"/>
                <a:gd name="T19" fmla="*/ 976 h 2104"/>
                <a:gd name="T20" fmla="*/ 1860 w 4070"/>
                <a:gd name="T21" fmla="*/ 1115 h 2104"/>
                <a:gd name="T22" fmla="*/ 1435 w 4070"/>
                <a:gd name="T23" fmla="*/ 1284 h 2104"/>
                <a:gd name="T24" fmla="*/ 1343 w 4070"/>
                <a:gd name="T25" fmla="*/ 1278 h 2104"/>
                <a:gd name="T26" fmla="*/ 1262 w 4070"/>
                <a:gd name="T27" fmla="*/ 1325 h 2104"/>
                <a:gd name="T28" fmla="*/ 1235 w 4070"/>
                <a:gd name="T29" fmla="*/ 1384 h 2104"/>
                <a:gd name="T30" fmla="*/ 1267 w 4070"/>
                <a:gd name="T31" fmla="*/ 1431 h 2104"/>
                <a:gd name="T32" fmla="*/ 1284 w 4070"/>
                <a:gd name="T33" fmla="*/ 1472 h 2104"/>
                <a:gd name="T34" fmla="*/ 1302 w 4070"/>
                <a:gd name="T35" fmla="*/ 1519 h 2104"/>
                <a:gd name="T36" fmla="*/ 1350 w 4070"/>
                <a:gd name="T37" fmla="*/ 1549 h 2104"/>
                <a:gd name="T38" fmla="*/ 1397 w 4070"/>
                <a:gd name="T39" fmla="*/ 1545 h 2104"/>
                <a:gd name="T40" fmla="*/ 1460 w 4070"/>
                <a:gd name="T41" fmla="*/ 1484 h 2104"/>
                <a:gd name="T42" fmla="*/ 1544 w 4070"/>
                <a:gd name="T43" fmla="*/ 1423 h 2104"/>
                <a:gd name="T44" fmla="*/ 2035 w 4070"/>
                <a:gd name="T45" fmla="*/ 1196 h 2104"/>
                <a:gd name="T46" fmla="*/ 2556 w 4070"/>
                <a:gd name="T47" fmla="*/ 1440 h 2104"/>
                <a:gd name="T48" fmla="*/ 2653 w 4070"/>
                <a:gd name="T49" fmla="*/ 1529 h 2104"/>
                <a:gd name="T50" fmla="*/ 2660 w 4070"/>
                <a:gd name="T51" fmla="*/ 1536 h 2104"/>
                <a:gd name="T52" fmla="*/ 2726 w 4070"/>
                <a:gd name="T53" fmla="*/ 1547 h 2104"/>
                <a:gd name="T54" fmla="*/ 2776 w 4070"/>
                <a:gd name="T55" fmla="*/ 1508 h 2104"/>
                <a:gd name="T56" fmla="*/ 2786 w 4070"/>
                <a:gd name="T57" fmla="*/ 1442 h 2104"/>
                <a:gd name="T58" fmla="*/ 2825 w 4070"/>
                <a:gd name="T59" fmla="*/ 1409 h 2104"/>
                <a:gd name="T60" fmla="*/ 2834 w 4070"/>
                <a:gd name="T61" fmla="*/ 1356 h 2104"/>
                <a:gd name="T62" fmla="*/ 2792 w 4070"/>
                <a:gd name="T63" fmla="*/ 1302 h 2104"/>
                <a:gd name="T64" fmla="*/ 2712 w 4070"/>
                <a:gd name="T65" fmla="*/ 1272 h 2104"/>
                <a:gd name="T66" fmla="*/ 2602 w 4070"/>
                <a:gd name="T67" fmla="*/ 1301 h 2104"/>
                <a:gd name="T68" fmla="*/ 2407 w 4070"/>
                <a:gd name="T69" fmla="*/ 1034 h 2104"/>
                <a:gd name="T70" fmla="*/ 2559 w 4070"/>
                <a:gd name="T71" fmla="*/ 982 h 2104"/>
                <a:gd name="T72" fmla="*/ 2653 w 4070"/>
                <a:gd name="T73" fmla="*/ 980 h 2104"/>
                <a:gd name="T74" fmla="*/ 2674 w 4070"/>
                <a:gd name="T75" fmla="*/ 988 h 2104"/>
                <a:gd name="T76" fmla="*/ 2742 w 4070"/>
                <a:gd name="T77" fmla="*/ 1002 h 2104"/>
                <a:gd name="T78" fmla="*/ 2802 w 4070"/>
                <a:gd name="T79" fmla="*/ 983 h 2104"/>
                <a:gd name="T80" fmla="*/ 2823 w 4070"/>
                <a:gd name="T81" fmla="*/ 960 h 2104"/>
                <a:gd name="T82" fmla="*/ 2834 w 4070"/>
                <a:gd name="T83" fmla="*/ 931 h 2104"/>
                <a:gd name="T84" fmla="*/ 2829 w 4070"/>
                <a:gd name="T85" fmla="*/ 876 h 2104"/>
                <a:gd name="T86" fmla="*/ 2782 w 4070"/>
                <a:gd name="T87" fmla="*/ 820 h 2104"/>
                <a:gd name="T88" fmla="*/ 2767 w 4070"/>
                <a:gd name="T89" fmla="*/ 772 h 2104"/>
                <a:gd name="T90" fmla="*/ 4070 w 4070"/>
                <a:gd name="T91" fmla="*/ 0 h 2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70" h="2104">
                  <a:moveTo>
                    <a:pt x="4070" y="0"/>
                  </a:moveTo>
                  <a:lnTo>
                    <a:pt x="4070" y="2104"/>
                  </a:lnTo>
                  <a:lnTo>
                    <a:pt x="0" y="2104"/>
                  </a:lnTo>
                  <a:lnTo>
                    <a:pt x="0" y="45"/>
                  </a:lnTo>
                  <a:lnTo>
                    <a:pt x="1300" y="765"/>
                  </a:lnTo>
                  <a:lnTo>
                    <a:pt x="1313" y="803"/>
                  </a:lnTo>
                  <a:lnTo>
                    <a:pt x="1291" y="819"/>
                  </a:lnTo>
                  <a:lnTo>
                    <a:pt x="1268" y="838"/>
                  </a:lnTo>
                  <a:lnTo>
                    <a:pt x="1266" y="839"/>
                  </a:lnTo>
                  <a:lnTo>
                    <a:pt x="1263" y="841"/>
                  </a:lnTo>
                  <a:lnTo>
                    <a:pt x="1260" y="844"/>
                  </a:lnTo>
                  <a:lnTo>
                    <a:pt x="1258" y="848"/>
                  </a:lnTo>
                  <a:lnTo>
                    <a:pt x="1245" y="870"/>
                  </a:lnTo>
                  <a:lnTo>
                    <a:pt x="1236" y="894"/>
                  </a:lnTo>
                  <a:lnTo>
                    <a:pt x="1232" y="920"/>
                  </a:lnTo>
                  <a:lnTo>
                    <a:pt x="1236" y="948"/>
                  </a:lnTo>
                  <a:lnTo>
                    <a:pt x="1245" y="965"/>
                  </a:lnTo>
                  <a:lnTo>
                    <a:pt x="1257" y="980"/>
                  </a:lnTo>
                  <a:lnTo>
                    <a:pt x="1267" y="989"/>
                  </a:lnTo>
                  <a:lnTo>
                    <a:pt x="1279" y="996"/>
                  </a:lnTo>
                  <a:lnTo>
                    <a:pt x="1294" y="999"/>
                  </a:lnTo>
                  <a:lnTo>
                    <a:pt x="1296" y="999"/>
                  </a:lnTo>
                  <a:lnTo>
                    <a:pt x="1315" y="1002"/>
                  </a:lnTo>
                  <a:lnTo>
                    <a:pt x="1335" y="1003"/>
                  </a:lnTo>
                  <a:lnTo>
                    <a:pt x="1359" y="1002"/>
                  </a:lnTo>
                  <a:lnTo>
                    <a:pt x="1382" y="993"/>
                  </a:lnTo>
                  <a:lnTo>
                    <a:pt x="1406" y="982"/>
                  </a:lnTo>
                  <a:lnTo>
                    <a:pt x="1432" y="975"/>
                  </a:lnTo>
                  <a:lnTo>
                    <a:pt x="1459" y="972"/>
                  </a:lnTo>
                  <a:lnTo>
                    <a:pt x="1486" y="976"/>
                  </a:lnTo>
                  <a:lnTo>
                    <a:pt x="1613" y="1017"/>
                  </a:lnTo>
                  <a:lnTo>
                    <a:pt x="1738" y="1064"/>
                  </a:lnTo>
                  <a:lnTo>
                    <a:pt x="1860" y="1115"/>
                  </a:lnTo>
                  <a:lnTo>
                    <a:pt x="1468" y="1301"/>
                  </a:lnTo>
                  <a:lnTo>
                    <a:pt x="1450" y="1293"/>
                  </a:lnTo>
                  <a:lnTo>
                    <a:pt x="1435" y="1284"/>
                  </a:lnTo>
                  <a:lnTo>
                    <a:pt x="1403" y="1277"/>
                  </a:lnTo>
                  <a:lnTo>
                    <a:pt x="1372" y="1275"/>
                  </a:lnTo>
                  <a:lnTo>
                    <a:pt x="1343" y="1278"/>
                  </a:lnTo>
                  <a:lnTo>
                    <a:pt x="1312" y="1288"/>
                  </a:lnTo>
                  <a:lnTo>
                    <a:pt x="1284" y="1304"/>
                  </a:lnTo>
                  <a:lnTo>
                    <a:pt x="1262" y="1325"/>
                  </a:lnTo>
                  <a:lnTo>
                    <a:pt x="1242" y="1351"/>
                  </a:lnTo>
                  <a:lnTo>
                    <a:pt x="1235" y="1367"/>
                  </a:lnTo>
                  <a:lnTo>
                    <a:pt x="1235" y="1384"/>
                  </a:lnTo>
                  <a:lnTo>
                    <a:pt x="1241" y="1402"/>
                  </a:lnTo>
                  <a:lnTo>
                    <a:pt x="1252" y="1418"/>
                  </a:lnTo>
                  <a:lnTo>
                    <a:pt x="1267" y="1431"/>
                  </a:lnTo>
                  <a:lnTo>
                    <a:pt x="1284" y="1442"/>
                  </a:lnTo>
                  <a:lnTo>
                    <a:pt x="1283" y="1457"/>
                  </a:lnTo>
                  <a:lnTo>
                    <a:pt x="1284" y="1472"/>
                  </a:lnTo>
                  <a:lnTo>
                    <a:pt x="1286" y="1487"/>
                  </a:lnTo>
                  <a:lnTo>
                    <a:pt x="1292" y="1502"/>
                  </a:lnTo>
                  <a:lnTo>
                    <a:pt x="1302" y="1519"/>
                  </a:lnTo>
                  <a:lnTo>
                    <a:pt x="1315" y="1534"/>
                  </a:lnTo>
                  <a:lnTo>
                    <a:pt x="1331" y="1544"/>
                  </a:lnTo>
                  <a:lnTo>
                    <a:pt x="1350" y="1549"/>
                  </a:lnTo>
                  <a:lnTo>
                    <a:pt x="1372" y="1551"/>
                  </a:lnTo>
                  <a:lnTo>
                    <a:pt x="1385" y="1549"/>
                  </a:lnTo>
                  <a:lnTo>
                    <a:pt x="1397" y="1545"/>
                  </a:lnTo>
                  <a:lnTo>
                    <a:pt x="1418" y="1531"/>
                  </a:lnTo>
                  <a:lnTo>
                    <a:pt x="1437" y="1513"/>
                  </a:lnTo>
                  <a:lnTo>
                    <a:pt x="1460" y="1484"/>
                  </a:lnTo>
                  <a:lnTo>
                    <a:pt x="1485" y="1461"/>
                  </a:lnTo>
                  <a:lnTo>
                    <a:pt x="1514" y="1440"/>
                  </a:lnTo>
                  <a:lnTo>
                    <a:pt x="1544" y="1423"/>
                  </a:lnTo>
                  <a:lnTo>
                    <a:pt x="1709" y="1350"/>
                  </a:lnTo>
                  <a:lnTo>
                    <a:pt x="1873" y="1273"/>
                  </a:lnTo>
                  <a:lnTo>
                    <a:pt x="2035" y="1196"/>
                  </a:lnTo>
                  <a:lnTo>
                    <a:pt x="2280" y="1312"/>
                  </a:lnTo>
                  <a:lnTo>
                    <a:pt x="2527" y="1426"/>
                  </a:lnTo>
                  <a:lnTo>
                    <a:pt x="2556" y="1440"/>
                  </a:lnTo>
                  <a:lnTo>
                    <a:pt x="2584" y="1458"/>
                  </a:lnTo>
                  <a:lnTo>
                    <a:pt x="2618" y="1491"/>
                  </a:lnTo>
                  <a:lnTo>
                    <a:pt x="2653" y="1529"/>
                  </a:lnTo>
                  <a:lnTo>
                    <a:pt x="2654" y="1531"/>
                  </a:lnTo>
                  <a:lnTo>
                    <a:pt x="2658" y="1535"/>
                  </a:lnTo>
                  <a:lnTo>
                    <a:pt x="2660" y="1536"/>
                  </a:lnTo>
                  <a:lnTo>
                    <a:pt x="2681" y="1547"/>
                  </a:lnTo>
                  <a:lnTo>
                    <a:pt x="2704" y="1551"/>
                  </a:lnTo>
                  <a:lnTo>
                    <a:pt x="2726" y="1547"/>
                  </a:lnTo>
                  <a:lnTo>
                    <a:pt x="2747" y="1540"/>
                  </a:lnTo>
                  <a:lnTo>
                    <a:pt x="2763" y="1528"/>
                  </a:lnTo>
                  <a:lnTo>
                    <a:pt x="2776" y="1508"/>
                  </a:lnTo>
                  <a:lnTo>
                    <a:pt x="2784" y="1488"/>
                  </a:lnTo>
                  <a:lnTo>
                    <a:pt x="2788" y="1466"/>
                  </a:lnTo>
                  <a:lnTo>
                    <a:pt x="2786" y="1442"/>
                  </a:lnTo>
                  <a:lnTo>
                    <a:pt x="2799" y="1433"/>
                  </a:lnTo>
                  <a:lnTo>
                    <a:pt x="2812" y="1423"/>
                  </a:lnTo>
                  <a:lnTo>
                    <a:pt x="2825" y="1409"/>
                  </a:lnTo>
                  <a:lnTo>
                    <a:pt x="2834" y="1392"/>
                  </a:lnTo>
                  <a:lnTo>
                    <a:pt x="2838" y="1372"/>
                  </a:lnTo>
                  <a:lnTo>
                    <a:pt x="2834" y="1356"/>
                  </a:lnTo>
                  <a:lnTo>
                    <a:pt x="2828" y="1341"/>
                  </a:lnTo>
                  <a:lnTo>
                    <a:pt x="2812" y="1319"/>
                  </a:lnTo>
                  <a:lnTo>
                    <a:pt x="2792" y="1302"/>
                  </a:lnTo>
                  <a:lnTo>
                    <a:pt x="2768" y="1288"/>
                  </a:lnTo>
                  <a:lnTo>
                    <a:pt x="2741" y="1277"/>
                  </a:lnTo>
                  <a:lnTo>
                    <a:pt x="2712" y="1272"/>
                  </a:lnTo>
                  <a:lnTo>
                    <a:pt x="2674" y="1275"/>
                  </a:lnTo>
                  <a:lnTo>
                    <a:pt x="2638" y="1284"/>
                  </a:lnTo>
                  <a:lnTo>
                    <a:pt x="2602" y="1301"/>
                  </a:lnTo>
                  <a:lnTo>
                    <a:pt x="2208" y="1115"/>
                  </a:lnTo>
                  <a:lnTo>
                    <a:pt x="2307" y="1073"/>
                  </a:lnTo>
                  <a:lnTo>
                    <a:pt x="2407" y="1034"/>
                  </a:lnTo>
                  <a:lnTo>
                    <a:pt x="2504" y="998"/>
                  </a:lnTo>
                  <a:lnTo>
                    <a:pt x="2533" y="989"/>
                  </a:lnTo>
                  <a:lnTo>
                    <a:pt x="2559" y="982"/>
                  </a:lnTo>
                  <a:lnTo>
                    <a:pt x="2590" y="975"/>
                  </a:lnTo>
                  <a:lnTo>
                    <a:pt x="2622" y="973"/>
                  </a:lnTo>
                  <a:lnTo>
                    <a:pt x="2653" y="980"/>
                  </a:lnTo>
                  <a:lnTo>
                    <a:pt x="2659" y="982"/>
                  </a:lnTo>
                  <a:lnTo>
                    <a:pt x="2667" y="985"/>
                  </a:lnTo>
                  <a:lnTo>
                    <a:pt x="2674" y="988"/>
                  </a:lnTo>
                  <a:lnTo>
                    <a:pt x="2695" y="999"/>
                  </a:lnTo>
                  <a:lnTo>
                    <a:pt x="2717" y="1003"/>
                  </a:lnTo>
                  <a:lnTo>
                    <a:pt x="2742" y="1002"/>
                  </a:lnTo>
                  <a:lnTo>
                    <a:pt x="2764" y="1001"/>
                  </a:lnTo>
                  <a:lnTo>
                    <a:pt x="2784" y="994"/>
                  </a:lnTo>
                  <a:lnTo>
                    <a:pt x="2802" y="983"/>
                  </a:lnTo>
                  <a:lnTo>
                    <a:pt x="2816" y="966"/>
                  </a:lnTo>
                  <a:lnTo>
                    <a:pt x="2820" y="962"/>
                  </a:lnTo>
                  <a:lnTo>
                    <a:pt x="2823" y="960"/>
                  </a:lnTo>
                  <a:lnTo>
                    <a:pt x="2825" y="956"/>
                  </a:lnTo>
                  <a:lnTo>
                    <a:pt x="2826" y="951"/>
                  </a:lnTo>
                  <a:lnTo>
                    <a:pt x="2834" y="931"/>
                  </a:lnTo>
                  <a:lnTo>
                    <a:pt x="2836" y="910"/>
                  </a:lnTo>
                  <a:lnTo>
                    <a:pt x="2833" y="890"/>
                  </a:lnTo>
                  <a:lnTo>
                    <a:pt x="2829" y="876"/>
                  </a:lnTo>
                  <a:lnTo>
                    <a:pt x="2825" y="864"/>
                  </a:lnTo>
                  <a:lnTo>
                    <a:pt x="2805" y="840"/>
                  </a:lnTo>
                  <a:lnTo>
                    <a:pt x="2782" y="820"/>
                  </a:lnTo>
                  <a:lnTo>
                    <a:pt x="2756" y="803"/>
                  </a:lnTo>
                  <a:lnTo>
                    <a:pt x="2761" y="787"/>
                  </a:lnTo>
                  <a:lnTo>
                    <a:pt x="2767" y="772"/>
                  </a:lnTo>
                  <a:lnTo>
                    <a:pt x="2777" y="743"/>
                  </a:lnTo>
                  <a:lnTo>
                    <a:pt x="2781" y="712"/>
                  </a:lnTo>
                  <a:lnTo>
                    <a:pt x="407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181" name="Freeform 26">
              <a:extLst>
                <a:ext uri="{FF2B5EF4-FFF2-40B4-BE49-F238E27FC236}">
                  <a16:creationId xmlns:a16="http://schemas.microsoft.com/office/drawing/2014/main" id="{324889D1-782C-7DA1-E6C6-6BCB29FA483D}"/>
                </a:ext>
              </a:extLst>
            </p:cNvPr>
            <p:cNvSpPr>
              <a:spLocks/>
            </p:cNvSpPr>
            <p:nvPr/>
          </p:nvSpPr>
          <p:spPr bwMode="auto">
            <a:xfrm>
              <a:off x="4373563" y="912813"/>
              <a:ext cx="87313" cy="120650"/>
            </a:xfrm>
            <a:custGeom>
              <a:avLst/>
              <a:gdLst>
                <a:gd name="T0" fmla="*/ 87 w 165"/>
                <a:gd name="T1" fmla="*/ 26 h 227"/>
                <a:gd name="T2" fmla="*/ 113 w 165"/>
                <a:gd name="T3" fmla="*/ 69 h 227"/>
                <a:gd name="T4" fmla="*/ 115 w 165"/>
                <a:gd name="T5" fmla="*/ 76 h 227"/>
                <a:gd name="T6" fmla="*/ 117 w 165"/>
                <a:gd name="T7" fmla="*/ 84 h 227"/>
                <a:gd name="T8" fmla="*/ 119 w 165"/>
                <a:gd name="T9" fmla="*/ 91 h 227"/>
                <a:gd name="T10" fmla="*/ 129 w 165"/>
                <a:gd name="T11" fmla="*/ 110 h 227"/>
                <a:gd name="T12" fmla="*/ 141 w 165"/>
                <a:gd name="T13" fmla="*/ 128 h 227"/>
                <a:gd name="T14" fmla="*/ 146 w 165"/>
                <a:gd name="T15" fmla="*/ 137 h 227"/>
                <a:gd name="T16" fmla="*/ 149 w 165"/>
                <a:gd name="T17" fmla="*/ 142 h 227"/>
                <a:gd name="T18" fmla="*/ 150 w 165"/>
                <a:gd name="T19" fmla="*/ 144 h 227"/>
                <a:gd name="T20" fmla="*/ 152 w 165"/>
                <a:gd name="T21" fmla="*/ 148 h 227"/>
                <a:gd name="T22" fmla="*/ 154 w 165"/>
                <a:gd name="T23" fmla="*/ 153 h 227"/>
                <a:gd name="T24" fmla="*/ 157 w 165"/>
                <a:gd name="T25" fmla="*/ 155 h 227"/>
                <a:gd name="T26" fmla="*/ 161 w 165"/>
                <a:gd name="T27" fmla="*/ 160 h 227"/>
                <a:gd name="T28" fmla="*/ 165 w 165"/>
                <a:gd name="T29" fmla="*/ 176 h 227"/>
                <a:gd name="T30" fmla="*/ 164 w 165"/>
                <a:gd name="T31" fmla="*/ 197 h 227"/>
                <a:gd name="T32" fmla="*/ 152 w 165"/>
                <a:gd name="T33" fmla="*/ 212 h 227"/>
                <a:gd name="T34" fmla="*/ 152 w 165"/>
                <a:gd name="T35" fmla="*/ 212 h 227"/>
                <a:gd name="T36" fmla="*/ 148 w 165"/>
                <a:gd name="T37" fmla="*/ 217 h 227"/>
                <a:gd name="T38" fmla="*/ 139 w 165"/>
                <a:gd name="T39" fmla="*/ 222 h 227"/>
                <a:gd name="T40" fmla="*/ 130 w 165"/>
                <a:gd name="T41" fmla="*/ 225 h 227"/>
                <a:gd name="T42" fmla="*/ 121 w 165"/>
                <a:gd name="T43" fmla="*/ 223 h 227"/>
                <a:gd name="T44" fmla="*/ 94 w 165"/>
                <a:gd name="T45" fmla="*/ 212 h 227"/>
                <a:gd name="T46" fmla="*/ 78 w 165"/>
                <a:gd name="T47" fmla="*/ 212 h 227"/>
                <a:gd name="T48" fmla="*/ 42 w 165"/>
                <a:gd name="T49" fmla="*/ 227 h 227"/>
                <a:gd name="T50" fmla="*/ 8 w 165"/>
                <a:gd name="T51" fmla="*/ 208 h 227"/>
                <a:gd name="T52" fmla="*/ 6 w 165"/>
                <a:gd name="T53" fmla="*/ 204 h 227"/>
                <a:gd name="T54" fmla="*/ 3 w 165"/>
                <a:gd name="T55" fmla="*/ 202 h 227"/>
                <a:gd name="T56" fmla="*/ 1 w 165"/>
                <a:gd name="T57" fmla="*/ 195 h 227"/>
                <a:gd name="T58" fmla="*/ 0 w 165"/>
                <a:gd name="T59" fmla="*/ 186 h 227"/>
                <a:gd name="T60" fmla="*/ 1 w 165"/>
                <a:gd name="T61" fmla="*/ 178 h 227"/>
                <a:gd name="T62" fmla="*/ 12 w 165"/>
                <a:gd name="T63" fmla="*/ 139 h 227"/>
                <a:gd name="T64" fmla="*/ 35 w 165"/>
                <a:gd name="T65" fmla="*/ 102 h 227"/>
                <a:gd name="T66" fmla="*/ 42 w 165"/>
                <a:gd name="T67" fmla="*/ 92 h 227"/>
                <a:gd name="T68" fmla="*/ 46 w 165"/>
                <a:gd name="T69" fmla="*/ 84 h 227"/>
                <a:gd name="T70" fmla="*/ 47 w 165"/>
                <a:gd name="T71" fmla="*/ 79 h 227"/>
                <a:gd name="T72" fmla="*/ 48 w 165"/>
                <a:gd name="T73" fmla="*/ 78 h 227"/>
                <a:gd name="T74" fmla="*/ 65 w 165"/>
                <a:gd name="T75" fmla="*/ 53 h 227"/>
                <a:gd name="T76" fmla="*/ 82 w 165"/>
                <a:gd name="T7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 h="227">
                  <a:moveTo>
                    <a:pt x="82" y="0"/>
                  </a:moveTo>
                  <a:lnTo>
                    <a:pt x="87" y="26"/>
                  </a:lnTo>
                  <a:lnTo>
                    <a:pt x="97" y="49"/>
                  </a:lnTo>
                  <a:lnTo>
                    <a:pt x="113" y="69"/>
                  </a:lnTo>
                  <a:lnTo>
                    <a:pt x="114" y="74"/>
                  </a:lnTo>
                  <a:lnTo>
                    <a:pt x="115" y="76"/>
                  </a:lnTo>
                  <a:lnTo>
                    <a:pt x="117" y="80"/>
                  </a:lnTo>
                  <a:lnTo>
                    <a:pt x="117" y="84"/>
                  </a:lnTo>
                  <a:lnTo>
                    <a:pt x="118" y="88"/>
                  </a:lnTo>
                  <a:lnTo>
                    <a:pt x="119" y="91"/>
                  </a:lnTo>
                  <a:lnTo>
                    <a:pt x="120" y="95"/>
                  </a:lnTo>
                  <a:lnTo>
                    <a:pt x="129" y="110"/>
                  </a:lnTo>
                  <a:lnTo>
                    <a:pt x="138" y="123"/>
                  </a:lnTo>
                  <a:lnTo>
                    <a:pt x="141" y="128"/>
                  </a:lnTo>
                  <a:lnTo>
                    <a:pt x="144" y="132"/>
                  </a:lnTo>
                  <a:lnTo>
                    <a:pt x="146" y="137"/>
                  </a:lnTo>
                  <a:lnTo>
                    <a:pt x="149" y="141"/>
                  </a:lnTo>
                  <a:lnTo>
                    <a:pt x="149" y="142"/>
                  </a:lnTo>
                  <a:lnTo>
                    <a:pt x="150" y="143"/>
                  </a:lnTo>
                  <a:lnTo>
                    <a:pt x="150" y="144"/>
                  </a:lnTo>
                  <a:lnTo>
                    <a:pt x="151" y="146"/>
                  </a:lnTo>
                  <a:lnTo>
                    <a:pt x="152" y="148"/>
                  </a:lnTo>
                  <a:lnTo>
                    <a:pt x="152" y="149"/>
                  </a:lnTo>
                  <a:lnTo>
                    <a:pt x="154" y="153"/>
                  </a:lnTo>
                  <a:lnTo>
                    <a:pt x="155" y="154"/>
                  </a:lnTo>
                  <a:lnTo>
                    <a:pt x="157" y="155"/>
                  </a:lnTo>
                  <a:lnTo>
                    <a:pt x="159" y="158"/>
                  </a:lnTo>
                  <a:lnTo>
                    <a:pt x="161" y="160"/>
                  </a:lnTo>
                  <a:lnTo>
                    <a:pt x="162" y="164"/>
                  </a:lnTo>
                  <a:lnTo>
                    <a:pt x="165" y="176"/>
                  </a:lnTo>
                  <a:lnTo>
                    <a:pt x="165" y="189"/>
                  </a:lnTo>
                  <a:lnTo>
                    <a:pt x="164" y="197"/>
                  </a:lnTo>
                  <a:lnTo>
                    <a:pt x="160" y="206"/>
                  </a:lnTo>
                  <a:lnTo>
                    <a:pt x="152" y="212"/>
                  </a:lnTo>
                  <a:lnTo>
                    <a:pt x="152" y="212"/>
                  </a:lnTo>
                  <a:lnTo>
                    <a:pt x="152" y="212"/>
                  </a:lnTo>
                  <a:lnTo>
                    <a:pt x="151" y="213"/>
                  </a:lnTo>
                  <a:lnTo>
                    <a:pt x="148" y="217"/>
                  </a:lnTo>
                  <a:lnTo>
                    <a:pt x="143" y="220"/>
                  </a:lnTo>
                  <a:lnTo>
                    <a:pt x="139" y="222"/>
                  </a:lnTo>
                  <a:lnTo>
                    <a:pt x="135" y="223"/>
                  </a:lnTo>
                  <a:lnTo>
                    <a:pt x="130" y="225"/>
                  </a:lnTo>
                  <a:lnTo>
                    <a:pt x="125" y="225"/>
                  </a:lnTo>
                  <a:lnTo>
                    <a:pt x="121" y="223"/>
                  </a:lnTo>
                  <a:lnTo>
                    <a:pt x="107" y="220"/>
                  </a:lnTo>
                  <a:lnTo>
                    <a:pt x="94" y="212"/>
                  </a:lnTo>
                  <a:lnTo>
                    <a:pt x="83" y="202"/>
                  </a:lnTo>
                  <a:lnTo>
                    <a:pt x="78" y="212"/>
                  </a:lnTo>
                  <a:lnTo>
                    <a:pt x="60" y="223"/>
                  </a:lnTo>
                  <a:lnTo>
                    <a:pt x="42" y="227"/>
                  </a:lnTo>
                  <a:lnTo>
                    <a:pt x="25" y="222"/>
                  </a:lnTo>
                  <a:lnTo>
                    <a:pt x="8" y="208"/>
                  </a:lnTo>
                  <a:lnTo>
                    <a:pt x="6" y="206"/>
                  </a:lnTo>
                  <a:lnTo>
                    <a:pt x="6" y="204"/>
                  </a:lnTo>
                  <a:lnTo>
                    <a:pt x="5" y="202"/>
                  </a:lnTo>
                  <a:lnTo>
                    <a:pt x="3" y="202"/>
                  </a:lnTo>
                  <a:lnTo>
                    <a:pt x="3" y="199"/>
                  </a:lnTo>
                  <a:lnTo>
                    <a:pt x="1" y="195"/>
                  </a:lnTo>
                  <a:lnTo>
                    <a:pt x="0" y="191"/>
                  </a:lnTo>
                  <a:lnTo>
                    <a:pt x="0" y="186"/>
                  </a:lnTo>
                  <a:lnTo>
                    <a:pt x="1" y="181"/>
                  </a:lnTo>
                  <a:lnTo>
                    <a:pt x="1" y="178"/>
                  </a:lnTo>
                  <a:lnTo>
                    <a:pt x="5" y="159"/>
                  </a:lnTo>
                  <a:lnTo>
                    <a:pt x="12" y="139"/>
                  </a:lnTo>
                  <a:lnTo>
                    <a:pt x="22" y="120"/>
                  </a:lnTo>
                  <a:lnTo>
                    <a:pt x="35" y="102"/>
                  </a:lnTo>
                  <a:lnTo>
                    <a:pt x="39" y="97"/>
                  </a:lnTo>
                  <a:lnTo>
                    <a:pt x="42" y="92"/>
                  </a:lnTo>
                  <a:lnTo>
                    <a:pt x="45" y="88"/>
                  </a:lnTo>
                  <a:lnTo>
                    <a:pt x="46" y="84"/>
                  </a:lnTo>
                  <a:lnTo>
                    <a:pt x="46" y="80"/>
                  </a:lnTo>
                  <a:lnTo>
                    <a:pt x="47" y="79"/>
                  </a:lnTo>
                  <a:lnTo>
                    <a:pt x="48" y="79"/>
                  </a:lnTo>
                  <a:lnTo>
                    <a:pt x="48" y="78"/>
                  </a:lnTo>
                  <a:lnTo>
                    <a:pt x="50" y="78"/>
                  </a:lnTo>
                  <a:lnTo>
                    <a:pt x="65" y="53"/>
                  </a:lnTo>
                  <a:lnTo>
                    <a:pt x="76" y="27"/>
                  </a:lnTo>
                  <a:lnTo>
                    <a:pt x="82"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182" name="Freeform 27">
              <a:extLst>
                <a:ext uri="{FF2B5EF4-FFF2-40B4-BE49-F238E27FC236}">
                  <a16:creationId xmlns:a16="http://schemas.microsoft.com/office/drawing/2014/main" id="{80937EB3-9992-7E3B-436F-E75477FDF61C}"/>
                </a:ext>
              </a:extLst>
            </p:cNvPr>
            <p:cNvSpPr>
              <a:spLocks/>
            </p:cNvSpPr>
            <p:nvPr/>
          </p:nvSpPr>
          <p:spPr bwMode="auto">
            <a:xfrm>
              <a:off x="4464051" y="770006"/>
              <a:ext cx="146048" cy="125411"/>
            </a:xfrm>
            <a:custGeom>
              <a:avLst/>
              <a:gdLst>
                <a:gd name="T0" fmla="*/ 187 w 278"/>
                <a:gd name="T1" fmla="*/ 0 h 236"/>
                <a:gd name="T2" fmla="*/ 220 w 278"/>
                <a:gd name="T3" fmla="*/ 2 h 236"/>
                <a:gd name="T4" fmla="*/ 244 w 278"/>
                <a:gd name="T5" fmla="*/ 29 h 236"/>
                <a:gd name="T6" fmla="*/ 261 w 278"/>
                <a:gd name="T7" fmla="*/ 58 h 236"/>
                <a:gd name="T8" fmla="*/ 272 w 278"/>
                <a:gd name="T9" fmla="*/ 90 h 236"/>
                <a:gd name="T10" fmla="*/ 278 w 278"/>
                <a:gd name="T11" fmla="*/ 124 h 236"/>
                <a:gd name="T12" fmla="*/ 278 w 278"/>
                <a:gd name="T13" fmla="*/ 161 h 236"/>
                <a:gd name="T14" fmla="*/ 277 w 278"/>
                <a:gd name="T15" fmla="*/ 163 h 236"/>
                <a:gd name="T16" fmla="*/ 276 w 278"/>
                <a:gd name="T17" fmla="*/ 165 h 236"/>
                <a:gd name="T18" fmla="*/ 276 w 278"/>
                <a:gd name="T19" fmla="*/ 169 h 236"/>
                <a:gd name="T20" fmla="*/ 276 w 278"/>
                <a:gd name="T21" fmla="*/ 171 h 236"/>
                <a:gd name="T22" fmla="*/ 270 w 278"/>
                <a:gd name="T23" fmla="*/ 180 h 236"/>
                <a:gd name="T24" fmla="*/ 265 w 278"/>
                <a:gd name="T25" fmla="*/ 190 h 236"/>
                <a:gd name="T26" fmla="*/ 263 w 278"/>
                <a:gd name="T27" fmla="*/ 195 h 236"/>
                <a:gd name="T28" fmla="*/ 261 w 278"/>
                <a:gd name="T29" fmla="*/ 197 h 236"/>
                <a:gd name="T30" fmla="*/ 258 w 278"/>
                <a:gd name="T31" fmla="*/ 200 h 236"/>
                <a:gd name="T32" fmla="*/ 251 w 278"/>
                <a:gd name="T33" fmla="*/ 208 h 236"/>
                <a:gd name="T34" fmla="*/ 242 w 278"/>
                <a:gd name="T35" fmla="*/ 213 h 236"/>
                <a:gd name="T36" fmla="*/ 235 w 278"/>
                <a:gd name="T37" fmla="*/ 217 h 236"/>
                <a:gd name="T38" fmla="*/ 194 w 278"/>
                <a:gd name="T39" fmla="*/ 217 h 236"/>
                <a:gd name="T40" fmla="*/ 189 w 278"/>
                <a:gd name="T41" fmla="*/ 218 h 236"/>
                <a:gd name="T42" fmla="*/ 184 w 278"/>
                <a:gd name="T43" fmla="*/ 219 h 236"/>
                <a:gd name="T44" fmla="*/ 179 w 278"/>
                <a:gd name="T45" fmla="*/ 221 h 236"/>
                <a:gd name="T46" fmla="*/ 156 w 278"/>
                <a:gd name="T47" fmla="*/ 228 h 236"/>
                <a:gd name="T48" fmla="*/ 131 w 278"/>
                <a:gd name="T49" fmla="*/ 233 h 236"/>
                <a:gd name="T50" fmla="*/ 107 w 278"/>
                <a:gd name="T51" fmla="*/ 236 h 236"/>
                <a:gd name="T52" fmla="*/ 86 w 278"/>
                <a:gd name="T53" fmla="*/ 236 h 236"/>
                <a:gd name="T54" fmla="*/ 66 w 278"/>
                <a:gd name="T55" fmla="*/ 231 h 236"/>
                <a:gd name="T56" fmla="*/ 49 w 278"/>
                <a:gd name="T57" fmla="*/ 221 h 236"/>
                <a:gd name="T58" fmla="*/ 33 w 278"/>
                <a:gd name="T59" fmla="*/ 210 h 236"/>
                <a:gd name="T60" fmla="*/ 21 w 278"/>
                <a:gd name="T61" fmla="*/ 196 h 236"/>
                <a:gd name="T62" fmla="*/ 14 w 278"/>
                <a:gd name="T63" fmla="*/ 182 h 236"/>
                <a:gd name="T64" fmla="*/ 8 w 278"/>
                <a:gd name="T65" fmla="*/ 169 h 236"/>
                <a:gd name="T66" fmla="*/ 1 w 278"/>
                <a:gd name="T67" fmla="*/ 153 h 236"/>
                <a:gd name="T68" fmla="*/ 0 w 278"/>
                <a:gd name="T69" fmla="*/ 134 h 236"/>
                <a:gd name="T70" fmla="*/ 5 w 278"/>
                <a:gd name="T71" fmla="*/ 115 h 236"/>
                <a:gd name="T72" fmla="*/ 13 w 278"/>
                <a:gd name="T73" fmla="*/ 91 h 236"/>
                <a:gd name="T74" fmla="*/ 28 w 278"/>
                <a:gd name="T75" fmla="*/ 73 h 236"/>
                <a:gd name="T76" fmla="*/ 48 w 278"/>
                <a:gd name="T77" fmla="*/ 57 h 236"/>
                <a:gd name="T78" fmla="*/ 61 w 278"/>
                <a:gd name="T79" fmla="*/ 49 h 236"/>
                <a:gd name="T80" fmla="*/ 76 w 278"/>
                <a:gd name="T81" fmla="*/ 44 h 236"/>
                <a:gd name="T82" fmla="*/ 132 w 278"/>
                <a:gd name="T83" fmla="*/ 22 h 236"/>
                <a:gd name="T84" fmla="*/ 187 w 278"/>
                <a:gd name="T85"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8" h="236">
                  <a:moveTo>
                    <a:pt x="187" y="0"/>
                  </a:moveTo>
                  <a:lnTo>
                    <a:pt x="220" y="2"/>
                  </a:lnTo>
                  <a:lnTo>
                    <a:pt x="244" y="29"/>
                  </a:lnTo>
                  <a:lnTo>
                    <a:pt x="261" y="58"/>
                  </a:lnTo>
                  <a:lnTo>
                    <a:pt x="272" y="90"/>
                  </a:lnTo>
                  <a:lnTo>
                    <a:pt x="278" y="124"/>
                  </a:lnTo>
                  <a:lnTo>
                    <a:pt x="278" y="161"/>
                  </a:lnTo>
                  <a:lnTo>
                    <a:pt x="277" y="163"/>
                  </a:lnTo>
                  <a:lnTo>
                    <a:pt x="276" y="165"/>
                  </a:lnTo>
                  <a:lnTo>
                    <a:pt x="276" y="169"/>
                  </a:lnTo>
                  <a:lnTo>
                    <a:pt x="276" y="171"/>
                  </a:lnTo>
                  <a:lnTo>
                    <a:pt x="270" y="180"/>
                  </a:lnTo>
                  <a:lnTo>
                    <a:pt x="265" y="190"/>
                  </a:lnTo>
                  <a:lnTo>
                    <a:pt x="263" y="195"/>
                  </a:lnTo>
                  <a:lnTo>
                    <a:pt x="261" y="197"/>
                  </a:lnTo>
                  <a:lnTo>
                    <a:pt x="258" y="200"/>
                  </a:lnTo>
                  <a:lnTo>
                    <a:pt x="251" y="208"/>
                  </a:lnTo>
                  <a:lnTo>
                    <a:pt x="242" y="213"/>
                  </a:lnTo>
                  <a:lnTo>
                    <a:pt x="235" y="217"/>
                  </a:lnTo>
                  <a:lnTo>
                    <a:pt x="194" y="217"/>
                  </a:lnTo>
                  <a:lnTo>
                    <a:pt x="189" y="218"/>
                  </a:lnTo>
                  <a:lnTo>
                    <a:pt x="184" y="219"/>
                  </a:lnTo>
                  <a:lnTo>
                    <a:pt x="179" y="221"/>
                  </a:lnTo>
                  <a:lnTo>
                    <a:pt x="156" y="228"/>
                  </a:lnTo>
                  <a:lnTo>
                    <a:pt x="131" y="233"/>
                  </a:lnTo>
                  <a:lnTo>
                    <a:pt x="107" y="236"/>
                  </a:lnTo>
                  <a:lnTo>
                    <a:pt x="86" y="236"/>
                  </a:lnTo>
                  <a:lnTo>
                    <a:pt x="66" y="231"/>
                  </a:lnTo>
                  <a:lnTo>
                    <a:pt x="49" y="221"/>
                  </a:lnTo>
                  <a:lnTo>
                    <a:pt x="33" y="210"/>
                  </a:lnTo>
                  <a:lnTo>
                    <a:pt x="21" y="196"/>
                  </a:lnTo>
                  <a:lnTo>
                    <a:pt x="14" y="182"/>
                  </a:lnTo>
                  <a:lnTo>
                    <a:pt x="8" y="169"/>
                  </a:lnTo>
                  <a:lnTo>
                    <a:pt x="1" y="153"/>
                  </a:lnTo>
                  <a:lnTo>
                    <a:pt x="0" y="134"/>
                  </a:lnTo>
                  <a:lnTo>
                    <a:pt x="5" y="115"/>
                  </a:lnTo>
                  <a:lnTo>
                    <a:pt x="13" y="91"/>
                  </a:lnTo>
                  <a:lnTo>
                    <a:pt x="28" y="73"/>
                  </a:lnTo>
                  <a:lnTo>
                    <a:pt x="48" y="57"/>
                  </a:lnTo>
                  <a:lnTo>
                    <a:pt x="61" y="49"/>
                  </a:lnTo>
                  <a:lnTo>
                    <a:pt x="76" y="44"/>
                  </a:lnTo>
                  <a:lnTo>
                    <a:pt x="132" y="22"/>
                  </a:lnTo>
                  <a:lnTo>
                    <a:pt x="187"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183" name="Freeform 28">
              <a:extLst>
                <a:ext uri="{FF2B5EF4-FFF2-40B4-BE49-F238E27FC236}">
                  <a16:creationId xmlns:a16="http://schemas.microsoft.com/office/drawing/2014/main" id="{86949C99-6663-66C8-195F-CF1753328BDD}"/>
                </a:ext>
              </a:extLst>
            </p:cNvPr>
            <p:cNvSpPr>
              <a:spLocks noEditPoints="1"/>
            </p:cNvSpPr>
            <p:nvPr/>
          </p:nvSpPr>
          <p:spPr bwMode="auto">
            <a:xfrm>
              <a:off x="3335338" y="269944"/>
              <a:ext cx="2154238" cy="954089"/>
            </a:xfrm>
            <a:custGeom>
              <a:avLst/>
              <a:gdLst>
                <a:gd name="T0" fmla="*/ 1904 w 4070"/>
                <a:gd name="T1" fmla="*/ 367 h 1805"/>
                <a:gd name="T2" fmla="*/ 1788 w 4070"/>
                <a:gd name="T3" fmla="*/ 409 h 1805"/>
                <a:gd name="T4" fmla="*/ 1774 w 4070"/>
                <a:gd name="T5" fmla="*/ 416 h 1805"/>
                <a:gd name="T6" fmla="*/ 1642 w 4070"/>
                <a:gd name="T7" fmla="*/ 504 h 1805"/>
                <a:gd name="T8" fmla="*/ 1589 w 4070"/>
                <a:gd name="T9" fmla="*/ 562 h 1805"/>
                <a:gd name="T10" fmla="*/ 1540 w 4070"/>
                <a:gd name="T11" fmla="*/ 648 h 1805"/>
                <a:gd name="T12" fmla="*/ 1526 w 4070"/>
                <a:gd name="T13" fmla="*/ 683 h 1805"/>
                <a:gd name="T14" fmla="*/ 1507 w 4070"/>
                <a:gd name="T15" fmla="*/ 773 h 1805"/>
                <a:gd name="T16" fmla="*/ 1541 w 4070"/>
                <a:gd name="T17" fmla="*/ 1063 h 1805"/>
                <a:gd name="T18" fmla="*/ 1566 w 4070"/>
                <a:gd name="T19" fmla="*/ 1205 h 1805"/>
                <a:gd name="T20" fmla="*/ 1547 w 4070"/>
                <a:gd name="T21" fmla="*/ 1226 h 1805"/>
                <a:gd name="T22" fmla="*/ 1552 w 4070"/>
                <a:gd name="T23" fmla="*/ 1297 h 1805"/>
                <a:gd name="T24" fmla="*/ 1616 w 4070"/>
                <a:gd name="T25" fmla="*/ 1358 h 1805"/>
                <a:gd name="T26" fmla="*/ 1631 w 4070"/>
                <a:gd name="T27" fmla="*/ 1366 h 1805"/>
                <a:gd name="T28" fmla="*/ 1640 w 4070"/>
                <a:gd name="T29" fmla="*/ 1371 h 1805"/>
                <a:gd name="T30" fmla="*/ 1673 w 4070"/>
                <a:gd name="T31" fmla="*/ 1382 h 1805"/>
                <a:gd name="T32" fmla="*/ 1759 w 4070"/>
                <a:gd name="T33" fmla="*/ 1394 h 1805"/>
                <a:gd name="T34" fmla="*/ 1826 w 4070"/>
                <a:gd name="T35" fmla="*/ 1457 h 1805"/>
                <a:gd name="T36" fmla="*/ 1824 w 4070"/>
                <a:gd name="T37" fmla="*/ 1570 h 1805"/>
                <a:gd name="T38" fmla="*/ 1893 w 4070"/>
                <a:gd name="T39" fmla="*/ 1575 h 1805"/>
                <a:gd name="T40" fmla="*/ 1926 w 4070"/>
                <a:gd name="T41" fmla="*/ 1528 h 1805"/>
                <a:gd name="T42" fmla="*/ 1941 w 4070"/>
                <a:gd name="T43" fmla="*/ 1519 h 1805"/>
                <a:gd name="T44" fmla="*/ 1952 w 4070"/>
                <a:gd name="T45" fmla="*/ 1529 h 1805"/>
                <a:gd name="T46" fmla="*/ 1959 w 4070"/>
                <a:gd name="T47" fmla="*/ 1540 h 1805"/>
                <a:gd name="T48" fmla="*/ 1964 w 4070"/>
                <a:gd name="T49" fmla="*/ 1555 h 1805"/>
                <a:gd name="T50" fmla="*/ 1997 w 4070"/>
                <a:gd name="T51" fmla="*/ 1576 h 1805"/>
                <a:gd name="T52" fmla="*/ 2063 w 4070"/>
                <a:gd name="T53" fmla="*/ 1555 h 1805"/>
                <a:gd name="T54" fmla="*/ 2067 w 4070"/>
                <a:gd name="T55" fmla="*/ 1517 h 1805"/>
                <a:gd name="T56" fmla="*/ 2081 w 4070"/>
                <a:gd name="T57" fmla="*/ 1507 h 1805"/>
                <a:gd name="T58" fmla="*/ 2111 w 4070"/>
                <a:gd name="T59" fmla="*/ 1549 h 1805"/>
                <a:gd name="T60" fmla="*/ 2165 w 4070"/>
                <a:gd name="T61" fmla="*/ 1565 h 1805"/>
                <a:gd name="T62" fmla="*/ 2196 w 4070"/>
                <a:gd name="T63" fmla="*/ 1495 h 1805"/>
                <a:gd name="T64" fmla="*/ 2217 w 4070"/>
                <a:gd name="T65" fmla="*/ 1506 h 1805"/>
                <a:gd name="T66" fmla="*/ 2222 w 4070"/>
                <a:gd name="T67" fmla="*/ 1512 h 1805"/>
                <a:gd name="T68" fmla="*/ 2228 w 4070"/>
                <a:gd name="T69" fmla="*/ 1570 h 1805"/>
                <a:gd name="T70" fmla="*/ 2273 w 4070"/>
                <a:gd name="T71" fmla="*/ 1569 h 1805"/>
                <a:gd name="T72" fmla="*/ 2304 w 4070"/>
                <a:gd name="T73" fmla="*/ 1515 h 1805"/>
                <a:gd name="T74" fmla="*/ 2289 w 4070"/>
                <a:gd name="T75" fmla="*/ 1432 h 1805"/>
                <a:gd name="T76" fmla="*/ 2354 w 4070"/>
                <a:gd name="T77" fmla="*/ 1397 h 1805"/>
                <a:gd name="T78" fmla="*/ 2460 w 4070"/>
                <a:gd name="T79" fmla="*/ 1370 h 1805"/>
                <a:gd name="T80" fmla="*/ 2514 w 4070"/>
                <a:gd name="T81" fmla="*/ 1275 h 1805"/>
                <a:gd name="T82" fmla="*/ 2512 w 4070"/>
                <a:gd name="T83" fmla="*/ 1179 h 1805"/>
                <a:gd name="T84" fmla="*/ 2532 w 4070"/>
                <a:gd name="T85" fmla="*/ 1131 h 1805"/>
                <a:gd name="T86" fmla="*/ 2553 w 4070"/>
                <a:gd name="T87" fmla="*/ 1073 h 1805"/>
                <a:gd name="T88" fmla="*/ 2556 w 4070"/>
                <a:gd name="T89" fmla="*/ 932 h 1805"/>
                <a:gd name="T90" fmla="*/ 2565 w 4070"/>
                <a:gd name="T91" fmla="*/ 823 h 1805"/>
                <a:gd name="T92" fmla="*/ 2551 w 4070"/>
                <a:gd name="T93" fmla="*/ 721 h 1805"/>
                <a:gd name="T94" fmla="*/ 2533 w 4070"/>
                <a:gd name="T95" fmla="*/ 669 h 1805"/>
                <a:gd name="T96" fmla="*/ 2493 w 4070"/>
                <a:gd name="T97" fmla="*/ 589 h 1805"/>
                <a:gd name="T98" fmla="*/ 2423 w 4070"/>
                <a:gd name="T99" fmla="*/ 498 h 1805"/>
                <a:gd name="T100" fmla="*/ 2418 w 4070"/>
                <a:gd name="T101" fmla="*/ 495 h 1805"/>
                <a:gd name="T102" fmla="*/ 2302 w 4070"/>
                <a:gd name="T103" fmla="*/ 406 h 1805"/>
                <a:gd name="T104" fmla="*/ 2281 w 4070"/>
                <a:gd name="T105" fmla="*/ 395 h 1805"/>
                <a:gd name="T106" fmla="*/ 2170 w 4070"/>
                <a:gd name="T107" fmla="*/ 357 h 1805"/>
                <a:gd name="T108" fmla="*/ 0 w 4070"/>
                <a:gd name="T109" fmla="*/ 0 h 1805"/>
                <a:gd name="T110" fmla="*/ 2715 w 4070"/>
                <a:gd name="T111" fmla="*/ 1401 h 1805"/>
                <a:gd name="T112" fmla="*/ 2623 w 4070"/>
                <a:gd name="T113" fmla="*/ 1428 h 1805"/>
                <a:gd name="T114" fmla="*/ 2575 w 4070"/>
                <a:gd name="T115" fmla="*/ 1474 h 1805"/>
                <a:gd name="T116" fmla="*/ 2568 w 4070"/>
                <a:gd name="T117" fmla="*/ 1496 h 1805"/>
                <a:gd name="T118" fmla="*/ 1512 w 4070"/>
                <a:gd name="T119" fmla="*/ 1522 h 1805"/>
                <a:gd name="T120" fmla="*/ 1470 w 4070"/>
                <a:gd name="T121" fmla="*/ 1444 h 1805"/>
                <a:gd name="T122" fmla="*/ 1380 w 4070"/>
                <a:gd name="T123" fmla="*/ 1400 h 1805"/>
                <a:gd name="T124" fmla="*/ 1303 w 4070"/>
                <a:gd name="T125" fmla="*/ 1431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0" h="1805">
                  <a:moveTo>
                    <a:pt x="2063" y="348"/>
                  </a:moveTo>
                  <a:lnTo>
                    <a:pt x="2008" y="349"/>
                  </a:lnTo>
                  <a:lnTo>
                    <a:pt x="1953" y="356"/>
                  </a:lnTo>
                  <a:lnTo>
                    <a:pt x="1904" y="367"/>
                  </a:lnTo>
                  <a:lnTo>
                    <a:pt x="1857" y="380"/>
                  </a:lnTo>
                  <a:lnTo>
                    <a:pt x="1814" y="396"/>
                  </a:lnTo>
                  <a:lnTo>
                    <a:pt x="1802" y="401"/>
                  </a:lnTo>
                  <a:lnTo>
                    <a:pt x="1788" y="409"/>
                  </a:lnTo>
                  <a:lnTo>
                    <a:pt x="1786" y="410"/>
                  </a:lnTo>
                  <a:lnTo>
                    <a:pt x="1781" y="411"/>
                  </a:lnTo>
                  <a:lnTo>
                    <a:pt x="1777" y="414"/>
                  </a:lnTo>
                  <a:lnTo>
                    <a:pt x="1774" y="416"/>
                  </a:lnTo>
                  <a:lnTo>
                    <a:pt x="1734" y="436"/>
                  </a:lnTo>
                  <a:lnTo>
                    <a:pt x="1698" y="460"/>
                  </a:lnTo>
                  <a:lnTo>
                    <a:pt x="1668" y="481"/>
                  </a:lnTo>
                  <a:lnTo>
                    <a:pt x="1642" y="504"/>
                  </a:lnTo>
                  <a:lnTo>
                    <a:pt x="1618" y="528"/>
                  </a:lnTo>
                  <a:lnTo>
                    <a:pt x="1594" y="556"/>
                  </a:lnTo>
                  <a:lnTo>
                    <a:pt x="1592" y="559"/>
                  </a:lnTo>
                  <a:lnTo>
                    <a:pt x="1589" y="562"/>
                  </a:lnTo>
                  <a:lnTo>
                    <a:pt x="1587" y="565"/>
                  </a:lnTo>
                  <a:lnTo>
                    <a:pt x="1568" y="595"/>
                  </a:lnTo>
                  <a:lnTo>
                    <a:pt x="1553" y="623"/>
                  </a:lnTo>
                  <a:lnTo>
                    <a:pt x="1540" y="648"/>
                  </a:lnTo>
                  <a:lnTo>
                    <a:pt x="1533" y="662"/>
                  </a:lnTo>
                  <a:lnTo>
                    <a:pt x="1527" y="678"/>
                  </a:lnTo>
                  <a:lnTo>
                    <a:pt x="1526" y="680"/>
                  </a:lnTo>
                  <a:lnTo>
                    <a:pt x="1526" y="683"/>
                  </a:lnTo>
                  <a:lnTo>
                    <a:pt x="1523" y="689"/>
                  </a:lnTo>
                  <a:lnTo>
                    <a:pt x="1522" y="695"/>
                  </a:lnTo>
                  <a:lnTo>
                    <a:pt x="1518" y="701"/>
                  </a:lnTo>
                  <a:lnTo>
                    <a:pt x="1507" y="773"/>
                  </a:lnTo>
                  <a:lnTo>
                    <a:pt x="1504" y="844"/>
                  </a:lnTo>
                  <a:lnTo>
                    <a:pt x="1510" y="916"/>
                  </a:lnTo>
                  <a:lnTo>
                    <a:pt x="1521" y="990"/>
                  </a:lnTo>
                  <a:lnTo>
                    <a:pt x="1541" y="1063"/>
                  </a:lnTo>
                  <a:lnTo>
                    <a:pt x="1567" y="1134"/>
                  </a:lnTo>
                  <a:lnTo>
                    <a:pt x="1570" y="1158"/>
                  </a:lnTo>
                  <a:lnTo>
                    <a:pt x="1570" y="1181"/>
                  </a:lnTo>
                  <a:lnTo>
                    <a:pt x="1566" y="1205"/>
                  </a:lnTo>
                  <a:lnTo>
                    <a:pt x="1562" y="1208"/>
                  </a:lnTo>
                  <a:lnTo>
                    <a:pt x="1558" y="1212"/>
                  </a:lnTo>
                  <a:lnTo>
                    <a:pt x="1554" y="1216"/>
                  </a:lnTo>
                  <a:lnTo>
                    <a:pt x="1547" y="1226"/>
                  </a:lnTo>
                  <a:lnTo>
                    <a:pt x="1543" y="1239"/>
                  </a:lnTo>
                  <a:lnTo>
                    <a:pt x="1542" y="1258"/>
                  </a:lnTo>
                  <a:lnTo>
                    <a:pt x="1544" y="1280"/>
                  </a:lnTo>
                  <a:lnTo>
                    <a:pt x="1552" y="1297"/>
                  </a:lnTo>
                  <a:lnTo>
                    <a:pt x="1564" y="1316"/>
                  </a:lnTo>
                  <a:lnTo>
                    <a:pt x="1584" y="1336"/>
                  </a:lnTo>
                  <a:lnTo>
                    <a:pt x="1613" y="1355"/>
                  </a:lnTo>
                  <a:lnTo>
                    <a:pt x="1616" y="1358"/>
                  </a:lnTo>
                  <a:lnTo>
                    <a:pt x="1621" y="1360"/>
                  </a:lnTo>
                  <a:lnTo>
                    <a:pt x="1625" y="1361"/>
                  </a:lnTo>
                  <a:lnTo>
                    <a:pt x="1629" y="1364"/>
                  </a:lnTo>
                  <a:lnTo>
                    <a:pt x="1631" y="1366"/>
                  </a:lnTo>
                  <a:lnTo>
                    <a:pt x="1634" y="1368"/>
                  </a:lnTo>
                  <a:lnTo>
                    <a:pt x="1636" y="1369"/>
                  </a:lnTo>
                  <a:lnTo>
                    <a:pt x="1637" y="1370"/>
                  </a:lnTo>
                  <a:lnTo>
                    <a:pt x="1640" y="1371"/>
                  </a:lnTo>
                  <a:lnTo>
                    <a:pt x="1642" y="1374"/>
                  </a:lnTo>
                  <a:lnTo>
                    <a:pt x="1646" y="1376"/>
                  </a:lnTo>
                  <a:lnTo>
                    <a:pt x="1657" y="1379"/>
                  </a:lnTo>
                  <a:lnTo>
                    <a:pt x="1673" y="1382"/>
                  </a:lnTo>
                  <a:lnTo>
                    <a:pt x="1694" y="1386"/>
                  </a:lnTo>
                  <a:lnTo>
                    <a:pt x="1723" y="1390"/>
                  </a:lnTo>
                  <a:lnTo>
                    <a:pt x="1758" y="1394"/>
                  </a:lnTo>
                  <a:lnTo>
                    <a:pt x="1759" y="1394"/>
                  </a:lnTo>
                  <a:lnTo>
                    <a:pt x="1784" y="1407"/>
                  </a:lnTo>
                  <a:lnTo>
                    <a:pt x="1806" y="1424"/>
                  </a:lnTo>
                  <a:lnTo>
                    <a:pt x="1826" y="1443"/>
                  </a:lnTo>
                  <a:lnTo>
                    <a:pt x="1826" y="1457"/>
                  </a:lnTo>
                  <a:lnTo>
                    <a:pt x="1818" y="1484"/>
                  </a:lnTo>
                  <a:lnTo>
                    <a:pt x="1814" y="1512"/>
                  </a:lnTo>
                  <a:lnTo>
                    <a:pt x="1817" y="1540"/>
                  </a:lnTo>
                  <a:lnTo>
                    <a:pt x="1824" y="1570"/>
                  </a:lnTo>
                  <a:lnTo>
                    <a:pt x="1828" y="1570"/>
                  </a:lnTo>
                  <a:lnTo>
                    <a:pt x="1852" y="1577"/>
                  </a:lnTo>
                  <a:lnTo>
                    <a:pt x="1874" y="1580"/>
                  </a:lnTo>
                  <a:lnTo>
                    <a:pt x="1893" y="1575"/>
                  </a:lnTo>
                  <a:lnTo>
                    <a:pt x="1909" y="1564"/>
                  </a:lnTo>
                  <a:lnTo>
                    <a:pt x="1922" y="1545"/>
                  </a:lnTo>
                  <a:lnTo>
                    <a:pt x="1922" y="1532"/>
                  </a:lnTo>
                  <a:lnTo>
                    <a:pt x="1926" y="1528"/>
                  </a:lnTo>
                  <a:lnTo>
                    <a:pt x="1930" y="1524"/>
                  </a:lnTo>
                  <a:lnTo>
                    <a:pt x="1936" y="1522"/>
                  </a:lnTo>
                  <a:lnTo>
                    <a:pt x="1937" y="1521"/>
                  </a:lnTo>
                  <a:lnTo>
                    <a:pt x="1941" y="1519"/>
                  </a:lnTo>
                  <a:lnTo>
                    <a:pt x="1943" y="1518"/>
                  </a:lnTo>
                  <a:lnTo>
                    <a:pt x="1946" y="1523"/>
                  </a:lnTo>
                  <a:lnTo>
                    <a:pt x="1949" y="1527"/>
                  </a:lnTo>
                  <a:lnTo>
                    <a:pt x="1952" y="1529"/>
                  </a:lnTo>
                  <a:lnTo>
                    <a:pt x="1954" y="1533"/>
                  </a:lnTo>
                  <a:lnTo>
                    <a:pt x="1957" y="1536"/>
                  </a:lnTo>
                  <a:lnTo>
                    <a:pt x="1958" y="1538"/>
                  </a:lnTo>
                  <a:lnTo>
                    <a:pt x="1959" y="1540"/>
                  </a:lnTo>
                  <a:lnTo>
                    <a:pt x="1962" y="1545"/>
                  </a:lnTo>
                  <a:lnTo>
                    <a:pt x="1964" y="1549"/>
                  </a:lnTo>
                  <a:lnTo>
                    <a:pt x="1964" y="1552"/>
                  </a:lnTo>
                  <a:lnTo>
                    <a:pt x="1964" y="1555"/>
                  </a:lnTo>
                  <a:lnTo>
                    <a:pt x="1964" y="1559"/>
                  </a:lnTo>
                  <a:lnTo>
                    <a:pt x="1964" y="1560"/>
                  </a:lnTo>
                  <a:lnTo>
                    <a:pt x="1979" y="1571"/>
                  </a:lnTo>
                  <a:lnTo>
                    <a:pt x="1997" y="1576"/>
                  </a:lnTo>
                  <a:lnTo>
                    <a:pt x="2016" y="1575"/>
                  </a:lnTo>
                  <a:lnTo>
                    <a:pt x="2035" y="1575"/>
                  </a:lnTo>
                  <a:lnTo>
                    <a:pt x="2049" y="1568"/>
                  </a:lnTo>
                  <a:lnTo>
                    <a:pt x="2063" y="1555"/>
                  </a:lnTo>
                  <a:lnTo>
                    <a:pt x="2065" y="1539"/>
                  </a:lnTo>
                  <a:lnTo>
                    <a:pt x="2066" y="1524"/>
                  </a:lnTo>
                  <a:lnTo>
                    <a:pt x="2066" y="1521"/>
                  </a:lnTo>
                  <a:lnTo>
                    <a:pt x="2067" y="1517"/>
                  </a:lnTo>
                  <a:lnTo>
                    <a:pt x="2067" y="1515"/>
                  </a:lnTo>
                  <a:lnTo>
                    <a:pt x="2068" y="1512"/>
                  </a:lnTo>
                  <a:lnTo>
                    <a:pt x="2073" y="1507"/>
                  </a:lnTo>
                  <a:lnTo>
                    <a:pt x="2081" y="1507"/>
                  </a:lnTo>
                  <a:lnTo>
                    <a:pt x="2091" y="1511"/>
                  </a:lnTo>
                  <a:lnTo>
                    <a:pt x="2104" y="1518"/>
                  </a:lnTo>
                  <a:lnTo>
                    <a:pt x="2106" y="1536"/>
                  </a:lnTo>
                  <a:lnTo>
                    <a:pt x="2111" y="1549"/>
                  </a:lnTo>
                  <a:lnTo>
                    <a:pt x="2120" y="1560"/>
                  </a:lnTo>
                  <a:lnTo>
                    <a:pt x="2133" y="1570"/>
                  </a:lnTo>
                  <a:lnTo>
                    <a:pt x="2150" y="1569"/>
                  </a:lnTo>
                  <a:lnTo>
                    <a:pt x="2165" y="1565"/>
                  </a:lnTo>
                  <a:lnTo>
                    <a:pt x="2179" y="1559"/>
                  </a:lnTo>
                  <a:lnTo>
                    <a:pt x="2186" y="1532"/>
                  </a:lnTo>
                  <a:lnTo>
                    <a:pt x="2192" y="1511"/>
                  </a:lnTo>
                  <a:lnTo>
                    <a:pt x="2196" y="1495"/>
                  </a:lnTo>
                  <a:lnTo>
                    <a:pt x="2201" y="1495"/>
                  </a:lnTo>
                  <a:lnTo>
                    <a:pt x="2207" y="1497"/>
                  </a:lnTo>
                  <a:lnTo>
                    <a:pt x="2212" y="1501"/>
                  </a:lnTo>
                  <a:lnTo>
                    <a:pt x="2217" y="1506"/>
                  </a:lnTo>
                  <a:lnTo>
                    <a:pt x="2218" y="1507"/>
                  </a:lnTo>
                  <a:lnTo>
                    <a:pt x="2218" y="1508"/>
                  </a:lnTo>
                  <a:lnTo>
                    <a:pt x="2219" y="1510"/>
                  </a:lnTo>
                  <a:lnTo>
                    <a:pt x="2222" y="1512"/>
                  </a:lnTo>
                  <a:lnTo>
                    <a:pt x="2221" y="1534"/>
                  </a:lnTo>
                  <a:lnTo>
                    <a:pt x="2221" y="1552"/>
                  </a:lnTo>
                  <a:lnTo>
                    <a:pt x="2224" y="1564"/>
                  </a:lnTo>
                  <a:lnTo>
                    <a:pt x="2228" y="1570"/>
                  </a:lnTo>
                  <a:lnTo>
                    <a:pt x="2234" y="1571"/>
                  </a:lnTo>
                  <a:lnTo>
                    <a:pt x="2246" y="1573"/>
                  </a:lnTo>
                  <a:lnTo>
                    <a:pt x="2260" y="1571"/>
                  </a:lnTo>
                  <a:lnTo>
                    <a:pt x="2273" y="1569"/>
                  </a:lnTo>
                  <a:lnTo>
                    <a:pt x="2283" y="1565"/>
                  </a:lnTo>
                  <a:lnTo>
                    <a:pt x="2288" y="1561"/>
                  </a:lnTo>
                  <a:lnTo>
                    <a:pt x="2299" y="1539"/>
                  </a:lnTo>
                  <a:lnTo>
                    <a:pt x="2304" y="1515"/>
                  </a:lnTo>
                  <a:lnTo>
                    <a:pt x="2304" y="1489"/>
                  </a:lnTo>
                  <a:lnTo>
                    <a:pt x="2296" y="1463"/>
                  </a:lnTo>
                  <a:lnTo>
                    <a:pt x="2283" y="1437"/>
                  </a:lnTo>
                  <a:lnTo>
                    <a:pt x="2289" y="1432"/>
                  </a:lnTo>
                  <a:lnTo>
                    <a:pt x="2300" y="1426"/>
                  </a:lnTo>
                  <a:lnTo>
                    <a:pt x="2315" y="1415"/>
                  </a:lnTo>
                  <a:lnTo>
                    <a:pt x="2331" y="1405"/>
                  </a:lnTo>
                  <a:lnTo>
                    <a:pt x="2354" y="1397"/>
                  </a:lnTo>
                  <a:lnTo>
                    <a:pt x="2383" y="1390"/>
                  </a:lnTo>
                  <a:lnTo>
                    <a:pt x="2416" y="1385"/>
                  </a:lnTo>
                  <a:lnTo>
                    <a:pt x="2440" y="1380"/>
                  </a:lnTo>
                  <a:lnTo>
                    <a:pt x="2460" y="1370"/>
                  </a:lnTo>
                  <a:lnTo>
                    <a:pt x="2478" y="1354"/>
                  </a:lnTo>
                  <a:lnTo>
                    <a:pt x="2493" y="1332"/>
                  </a:lnTo>
                  <a:lnTo>
                    <a:pt x="2504" y="1306"/>
                  </a:lnTo>
                  <a:lnTo>
                    <a:pt x="2514" y="1275"/>
                  </a:lnTo>
                  <a:lnTo>
                    <a:pt x="2514" y="1250"/>
                  </a:lnTo>
                  <a:lnTo>
                    <a:pt x="2511" y="1226"/>
                  </a:lnTo>
                  <a:lnTo>
                    <a:pt x="2511" y="1200"/>
                  </a:lnTo>
                  <a:lnTo>
                    <a:pt x="2512" y="1179"/>
                  </a:lnTo>
                  <a:lnTo>
                    <a:pt x="2514" y="1163"/>
                  </a:lnTo>
                  <a:lnTo>
                    <a:pt x="2518" y="1152"/>
                  </a:lnTo>
                  <a:lnTo>
                    <a:pt x="2525" y="1139"/>
                  </a:lnTo>
                  <a:lnTo>
                    <a:pt x="2532" y="1131"/>
                  </a:lnTo>
                  <a:lnTo>
                    <a:pt x="2542" y="1116"/>
                  </a:lnTo>
                  <a:lnTo>
                    <a:pt x="2549" y="1101"/>
                  </a:lnTo>
                  <a:lnTo>
                    <a:pt x="2553" y="1086"/>
                  </a:lnTo>
                  <a:lnTo>
                    <a:pt x="2553" y="1073"/>
                  </a:lnTo>
                  <a:lnTo>
                    <a:pt x="2553" y="1070"/>
                  </a:lnTo>
                  <a:lnTo>
                    <a:pt x="2554" y="1065"/>
                  </a:lnTo>
                  <a:lnTo>
                    <a:pt x="2554" y="976"/>
                  </a:lnTo>
                  <a:lnTo>
                    <a:pt x="2556" y="932"/>
                  </a:lnTo>
                  <a:lnTo>
                    <a:pt x="2561" y="889"/>
                  </a:lnTo>
                  <a:lnTo>
                    <a:pt x="2561" y="878"/>
                  </a:lnTo>
                  <a:lnTo>
                    <a:pt x="2564" y="868"/>
                  </a:lnTo>
                  <a:lnTo>
                    <a:pt x="2565" y="823"/>
                  </a:lnTo>
                  <a:lnTo>
                    <a:pt x="2563" y="779"/>
                  </a:lnTo>
                  <a:lnTo>
                    <a:pt x="2554" y="734"/>
                  </a:lnTo>
                  <a:lnTo>
                    <a:pt x="2553" y="728"/>
                  </a:lnTo>
                  <a:lnTo>
                    <a:pt x="2551" y="721"/>
                  </a:lnTo>
                  <a:lnTo>
                    <a:pt x="2544" y="695"/>
                  </a:lnTo>
                  <a:lnTo>
                    <a:pt x="2535" y="673"/>
                  </a:lnTo>
                  <a:lnTo>
                    <a:pt x="2533" y="670"/>
                  </a:lnTo>
                  <a:lnTo>
                    <a:pt x="2533" y="669"/>
                  </a:lnTo>
                  <a:lnTo>
                    <a:pt x="2532" y="668"/>
                  </a:lnTo>
                  <a:lnTo>
                    <a:pt x="2532" y="667"/>
                  </a:lnTo>
                  <a:lnTo>
                    <a:pt x="2514" y="626"/>
                  </a:lnTo>
                  <a:lnTo>
                    <a:pt x="2493" y="589"/>
                  </a:lnTo>
                  <a:lnTo>
                    <a:pt x="2470" y="553"/>
                  </a:lnTo>
                  <a:lnTo>
                    <a:pt x="2442" y="520"/>
                  </a:lnTo>
                  <a:lnTo>
                    <a:pt x="2431" y="509"/>
                  </a:lnTo>
                  <a:lnTo>
                    <a:pt x="2423" y="498"/>
                  </a:lnTo>
                  <a:lnTo>
                    <a:pt x="2421" y="496"/>
                  </a:lnTo>
                  <a:lnTo>
                    <a:pt x="2421" y="496"/>
                  </a:lnTo>
                  <a:lnTo>
                    <a:pt x="2420" y="495"/>
                  </a:lnTo>
                  <a:lnTo>
                    <a:pt x="2418" y="495"/>
                  </a:lnTo>
                  <a:lnTo>
                    <a:pt x="2388" y="465"/>
                  </a:lnTo>
                  <a:lnTo>
                    <a:pt x="2356" y="441"/>
                  </a:lnTo>
                  <a:lnTo>
                    <a:pt x="2321" y="417"/>
                  </a:lnTo>
                  <a:lnTo>
                    <a:pt x="2302" y="406"/>
                  </a:lnTo>
                  <a:lnTo>
                    <a:pt x="2284" y="396"/>
                  </a:lnTo>
                  <a:lnTo>
                    <a:pt x="2283" y="396"/>
                  </a:lnTo>
                  <a:lnTo>
                    <a:pt x="2283" y="395"/>
                  </a:lnTo>
                  <a:lnTo>
                    <a:pt x="2281" y="395"/>
                  </a:lnTo>
                  <a:lnTo>
                    <a:pt x="2239" y="378"/>
                  </a:lnTo>
                  <a:lnTo>
                    <a:pt x="2197" y="364"/>
                  </a:lnTo>
                  <a:lnTo>
                    <a:pt x="2184" y="362"/>
                  </a:lnTo>
                  <a:lnTo>
                    <a:pt x="2170" y="357"/>
                  </a:lnTo>
                  <a:lnTo>
                    <a:pt x="2145" y="353"/>
                  </a:lnTo>
                  <a:lnTo>
                    <a:pt x="2119" y="351"/>
                  </a:lnTo>
                  <a:lnTo>
                    <a:pt x="2063" y="348"/>
                  </a:lnTo>
                  <a:close/>
                  <a:moveTo>
                    <a:pt x="0" y="0"/>
                  </a:moveTo>
                  <a:lnTo>
                    <a:pt x="4070" y="0"/>
                  </a:lnTo>
                  <a:lnTo>
                    <a:pt x="4070" y="665"/>
                  </a:lnTo>
                  <a:lnTo>
                    <a:pt x="2732" y="1405"/>
                  </a:lnTo>
                  <a:lnTo>
                    <a:pt x="2715" y="1401"/>
                  </a:lnTo>
                  <a:lnTo>
                    <a:pt x="2695" y="1400"/>
                  </a:lnTo>
                  <a:lnTo>
                    <a:pt x="2675" y="1405"/>
                  </a:lnTo>
                  <a:lnTo>
                    <a:pt x="2648" y="1415"/>
                  </a:lnTo>
                  <a:lnTo>
                    <a:pt x="2623" y="1428"/>
                  </a:lnTo>
                  <a:lnTo>
                    <a:pt x="2600" y="1445"/>
                  </a:lnTo>
                  <a:lnTo>
                    <a:pt x="2580" y="1465"/>
                  </a:lnTo>
                  <a:lnTo>
                    <a:pt x="2577" y="1470"/>
                  </a:lnTo>
                  <a:lnTo>
                    <a:pt x="2575" y="1474"/>
                  </a:lnTo>
                  <a:lnTo>
                    <a:pt x="2574" y="1477"/>
                  </a:lnTo>
                  <a:lnTo>
                    <a:pt x="2572" y="1480"/>
                  </a:lnTo>
                  <a:lnTo>
                    <a:pt x="2570" y="1489"/>
                  </a:lnTo>
                  <a:lnTo>
                    <a:pt x="2568" y="1496"/>
                  </a:lnTo>
                  <a:lnTo>
                    <a:pt x="2010" y="1805"/>
                  </a:lnTo>
                  <a:lnTo>
                    <a:pt x="1796" y="1705"/>
                  </a:lnTo>
                  <a:lnTo>
                    <a:pt x="1530" y="1556"/>
                  </a:lnTo>
                  <a:lnTo>
                    <a:pt x="1512" y="1522"/>
                  </a:lnTo>
                  <a:lnTo>
                    <a:pt x="1499" y="1485"/>
                  </a:lnTo>
                  <a:lnTo>
                    <a:pt x="1491" y="1469"/>
                  </a:lnTo>
                  <a:lnTo>
                    <a:pt x="1483" y="1455"/>
                  </a:lnTo>
                  <a:lnTo>
                    <a:pt x="1470" y="1444"/>
                  </a:lnTo>
                  <a:lnTo>
                    <a:pt x="1449" y="1428"/>
                  </a:lnTo>
                  <a:lnTo>
                    <a:pt x="1426" y="1415"/>
                  </a:lnTo>
                  <a:lnTo>
                    <a:pt x="1403" y="1405"/>
                  </a:lnTo>
                  <a:lnTo>
                    <a:pt x="1380" y="1400"/>
                  </a:lnTo>
                  <a:lnTo>
                    <a:pt x="1356" y="1400"/>
                  </a:lnTo>
                  <a:lnTo>
                    <a:pt x="1333" y="1406"/>
                  </a:lnTo>
                  <a:lnTo>
                    <a:pt x="1317" y="1417"/>
                  </a:lnTo>
                  <a:lnTo>
                    <a:pt x="1303" y="1431"/>
                  </a:lnTo>
                  <a:lnTo>
                    <a:pt x="1303" y="1432"/>
                  </a:lnTo>
                  <a:lnTo>
                    <a:pt x="0" y="711"/>
                  </a:lnTo>
                  <a:lnTo>
                    <a:pt x="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grpSp>
      <p:grpSp>
        <p:nvGrpSpPr>
          <p:cNvPr id="184" name="Group 451">
            <a:extLst>
              <a:ext uri="{FF2B5EF4-FFF2-40B4-BE49-F238E27FC236}">
                <a16:creationId xmlns:a16="http://schemas.microsoft.com/office/drawing/2014/main" id="{E2AE293A-F223-6CAE-B20D-EC591D07108C}"/>
              </a:ext>
            </a:extLst>
          </p:cNvPr>
          <p:cNvGrpSpPr>
            <a:grpSpLocks noChangeAspect="1"/>
          </p:cNvGrpSpPr>
          <p:nvPr/>
        </p:nvGrpSpPr>
        <p:grpSpPr>
          <a:xfrm>
            <a:off x="1276955" y="5715108"/>
            <a:ext cx="224636" cy="159248"/>
            <a:chOff x="3335338" y="269944"/>
            <a:chExt cx="2154238" cy="1527175"/>
          </a:xfrm>
          <a:solidFill>
            <a:srgbClr val="FF0000"/>
          </a:solidFill>
        </p:grpSpPr>
        <p:sp>
          <p:nvSpPr>
            <p:cNvPr id="185" name="Freeform 24">
              <a:extLst>
                <a:ext uri="{FF2B5EF4-FFF2-40B4-BE49-F238E27FC236}">
                  <a16:creationId xmlns:a16="http://schemas.microsoft.com/office/drawing/2014/main" id="{13A944AD-2049-2986-3BFE-166C8DF92BD3}"/>
                </a:ext>
              </a:extLst>
            </p:cNvPr>
            <p:cNvSpPr>
              <a:spLocks/>
            </p:cNvSpPr>
            <p:nvPr/>
          </p:nvSpPr>
          <p:spPr bwMode="auto">
            <a:xfrm>
              <a:off x="4221162" y="781118"/>
              <a:ext cx="165099" cy="123824"/>
            </a:xfrm>
            <a:custGeom>
              <a:avLst/>
              <a:gdLst>
                <a:gd name="T0" fmla="*/ 106 w 310"/>
                <a:gd name="T1" fmla="*/ 0 h 233"/>
                <a:gd name="T2" fmla="*/ 156 w 310"/>
                <a:gd name="T3" fmla="*/ 2 h 233"/>
                <a:gd name="T4" fmla="*/ 208 w 310"/>
                <a:gd name="T5" fmla="*/ 12 h 233"/>
                <a:gd name="T6" fmla="*/ 232 w 310"/>
                <a:gd name="T7" fmla="*/ 27 h 233"/>
                <a:gd name="T8" fmla="*/ 257 w 310"/>
                <a:gd name="T9" fmla="*/ 44 h 233"/>
                <a:gd name="T10" fmla="*/ 271 w 310"/>
                <a:gd name="T11" fmla="*/ 53 h 233"/>
                <a:gd name="T12" fmla="*/ 282 w 310"/>
                <a:gd name="T13" fmla="*/ 61 h 233"/>
                <a:gd name="T14" fmla="*/ 293 w 310"/>
                <a:gd name="T15" fmla="*/ 71 h 233"/>
                <a:gd name="T16" fmla="*/ 303 w 310"/>
                <a:gd name="T17" fmla="*/ 81 h 233"/>
                <a:gd name="T18" fmla="*/ 310 w 310"/>
                <a:gd name="T19" fmla="*/ 94 h 233"/>
                <a:gd name="T20" fmla="*/ 309 w 310"/>
                <a:gd name="T21" fmla="*/ 127 h 233"/>
                <a:gd name="T22" fmla="*/ 304 w 310"/>
                <a:gd name="T23" fmla="*/ 157 h 233"/>
                <a:gd name="T24" fmla="*/ 297 w 310"/>
                <a:gd name="T25" fmla="*/ 171 h 233"/>
                <a:gd name="T26" fmla="*/ 289 w 310"/>
                <a:gd name="T27" fmla="*/ 185 h 233"/>
                <a:gd name="T28" fmla="*/ 278 w 310"/>
                <a:gd name="T29" fmla="*/ 201 h 233"/>
                <a:gd name="T30" fmla="*/ 266 w 310"/>
                <a:gd name="T31" fmla="*/ 215 h 233"/>
                <a:gd name="T32" fmla="*/ 256 w 310"/>
                <a:gd name="T33" fmla="*/ 222 h 233"/>
                <a:gd name="T34" fmla="*/ 242 w 310"/>
                <a:gd name="T35" fmla="*/ 226 h 233"/>
                <a:gd name="T36" fmla="*/ 198 w 310"/>
                <a:gd name="T37" fmla="*/ 233 h 233"/>
                <a:gd name="T38" fmla="*/ 154 w 310"/>
                <a:gd name="T39" fmla="*/ 233 h 233"/>
                <a:gd name="T40" fmla="*/ 112 w 310"/>
                <a:gd name="T41" fmla="*/ 228 h 233"/>
                <a:gd name="T42" fmla="*/ 83 w 310"/>
                <a:gd name="T43" fmla="*/ 221 h 233"/>
                <a:gd name="T44" fmla="*/ 63 w 310"/>
                <a:gd name="T45" fmla="*/ 213 h 233"/>
                <a:gd name="T46" fmla="*/ 43 w 310"/>
                <a:gd name="T47" fmla="*/ 206 h 233"/>
                <a:gd name="T48" fmla="*/ 26 w 310"/>
                <a:gd name="T49" fmla="*/ 196 h 233"/>
                <a:gd name="T50" fmla="*/ 14 w 310"/>
                <a:gd name="T51" fmla="*/ 185 h 233"/>
                <a:gd name="T52" fmla="*/ 4 w 310"/>
                <a:gd name="T53" fmla="*/ 169 h 233"/>
                <a:gd name="T54" fmla="*/ 0 w 310"/>
                <a:gd name="T55" fmla="*/ 157 h 233"/>
                <a:gd name="T56" fmla="*/ 0 w 310"/>
                <a:gd name="T57" fmla="*/ 145 h 233"/>
                <a:gd name="T58" fmla="*/ 1 w 310"/>
                <a:gd name="T59" fmla="*/ 131 h 233"/>
                <a:gd name="T60" fmla="*/ 3 w 310"/>
                <a:gd name="T61" fmla="*/ 119 h 233"/>
                <a:gd name="T62" fmla="*/ 7 w 310"/>
                <a:gd name="T63" fmla="*/ 98 h 233"/>
                <a:gd name="T64" fmla="*/ 11 w 310"/>
                <a:gd name="T65" fmla="*/ 78 h 233"/>
                <a:gd name="T66" fmla="*/ 18 w 310"/>
                <a:gd name="T67" fmla="*/ 58 h 233"/>
                <a:gd name="T68" fmla="*/ 27 w 310"/>
                <a:gd name="T69" fmla="*/ 38 h 233"/>
                <a:gd name="T70" fmla="*/ 38 w 310"/>
                <a:gd name="T71" fmla="*/ 24 h 233"/>
                <a:gd name="T72" fmla="*/ 54 w 310"/>
                <a:gd name="T73" fmla="*/ 13 h 233"/>
                <a:gd name="T74" fmla="*/ 80 w 310"/>
                <a:gd name="T75" fmla="*/ 6 h 233"/>
                <a:gd name="T76" fmla="*/ 106 w 310"/>
                <a:gd name="T77"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0" h="233">
                  <a:moveTo>
                    <a:pt x="106" y="0"/>
                  </a:moveTo>
                  <a:lnTo>
                    <a:pt x="156" y="2"/>
                  </a:lnTo>
                  <a:lnTo>
                    <a:pt x="208" y="12"/>
                  </a:lnTo>
                  <a:lnTo>
                    <a:pt x="232" y="27"/>
                  </a:lnTo>
                  <a:lnTo>
                    <a:pt x="257" y="44"/>
                  </a:lnTo>
                  <a:lnTo>
                    <a:pt x="271" y="53"/>
                  </a:lnTo>
                  <a:lnTo>
                    <a:pt x="282" y="61"/>
                  </a:lnTo>
                  <a:lnTo>
                    <a:pt x="293" y="71"/>
                  </a:lnTo>
                  <a:lnTo>
                    <a:pt x="303" y="81"/>
                  </a:lnTo>
                  <a:lnTo>
                    <a:pt x="310" y="94"/>
                  </a:lnTo>
                  <a:lnTo>
                    <a:pt x="309" y="127"/>
                  </a:lnTo>
                  <a:lnTo>
                    <a:pt x="304" y="157"/>
                  </a:lnTo>
                  <a:lnTo>
                    <a:pt x="297" y="171"/>
                  </a:lnTo>
                  <a:lnTo>
                    <a:pt x="289" y="185"/>
                  </a:lnTo>
                  <a:lnTo>
                    <a:pt x="278" y="201"/>
                  </a:lnTo>
                  <a:lnTo>
                    <a:pt x="266" y="215"/>
                  </a:lnTo>
                  <a:lnTo>
                    <a:pt x="256" y="222"/>
                  </a:lnTo>
                  <a:lnTo>
                    <a:pt x="242" y="226"/>
                  </a:lnTo>
                  <a:lnTo>
                    <a:pt x="198" y="233"/>
                  </a:lnTo>
                  <a:lnTo>
                    <a:pt x="154" y="233"/>
                  </a:lnTo>
                  <a:lnTo>
                    <a:pt x="112" y="228"/>
                  </a:lnTo>
                  <a:lnTo>
                    <a:pt x="83" y="221"/>
                  </a:lnTo>
                  <a:lnTo>
                    <a:pt x="63" y="213"/>
                  </a:lnTo>
                  <a:lnTo>
                    <a:pt x="43" y="206"/>
                  </a:lnTo>
                  <a:lnTo>
                    <a:pt x="26" y="196"/>
                  </a:lnTo>
                  <a:lnTo>
                    <a:pt x="14" y="185"/>
                  </a:lnTo>
                  <a:lnTo>
                    <a:pt x="4" y="169"/>
                  </a:lnTo>
                  <a:lnTo>
                    <a:pt x="0" y="157"/>
                  </a:lnTo>
                  <a:lnTo>
                    <a:pt x="0" y="145"/>
                  </a:lnTo>
                  <a:lnTo>
                    <a:pt x="1" y="131"/>
                  </a:lnTo>
                  <a:lnTo>
                    <a:pt x="3" y="119"/>
                  </a:lnTo>
                  <a:lnTo>
                    <a:pt x="7" y="98"/>
                  </a:lnTo>
                  <a:lnTo>
                    <a:pt x="11" y="78"/>
                  </a:lnTo>
                  <a:lnTo>
                    <a:pt x="18" y="58"/>
                  </a:lnTo>
                  <a:lnTo>
                    <a:pt x="27" y="38"/>
                  </a:lnTo>
                  <a:lnTo>
                    <a:pt x="38" y="24"/>
                  </a:lnTo>
                  <a:lnTo>
                    <a:pt x="54" y="13"/>
                  </a:lnTo>
                  <a:lnTo>
                    <a:pt x="80" y="6"/>
                  </a:lnTo>
                  <a:lnTo>
                    <a:pt x="106"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186" name="Freeform 25">
              <a:extLst>
                <a:ext uri="{FF2B5EF4-FFF2-40B4-BE49-F238E27FC236}">
                  <a16:creationId xmlns:a16="http://schemas.microsoft.com/office/drawing/2014/main" id="{0A9396D3-8584-3C79-0726-BCF0281A919A}"/>
                </a:ext>
              </a:extLst>
            </p:cNvPr>
            <p:cNvSpPr>
              <a:spLocks/>
            </p:cNvSpPr>
            <p:nvPr/>
          </p:nvSpPr>
          <p:spPr bwMode="auto">
            <a:xfrm>
              <a:off x="3335338" y="684283"/>
              <a:ext cx="2154238" cy="1112836"/>
            </a:xfrm>
            <a:custGeom>
              <a:avLst/>
              <a:gdLst>
                <a:gd name="T0" fmla="*/ 0 w 4070"/>
                <a:gd name="T1" fmla="*/ 2104 h 2104"/>
                <a:gd name="T2" fmla="*/ 1313 w 4070"/>
                <a:gd name="T3" fmla="*/ 803 h 2104"/>
                <a:gd name="T4" fmla="*/ 1266 w 4070"/>
                <a:gd name="T5" fmla="*/ 839 h 2104"/>
                <a:gd name="T6" fmla="*/ 1258 w 4070"/>
                <a:gd name="T7" fmla="*/ 848 h 2104"/>
                <a:gd name="T8" fmla="*/ 1232 w 4070"/>
                <a:gd name="T9" fmla="*/ 920 h 2104"/>
                <a:gd name="T10" fmla="*/ 1257 w 4070"/>
                <a:gd name="T11" fmla="*/ 980 h 2104"/>
                <a:gd name="T12" fmla="*/ 1294 w 4070"/>
                <a:gd name="T13" fmla="*/ 999 h 2104"/>
                <a:gd name="T14" fmla="*/ 1335 w 4070"/>
                <a:gd name="T15" fmla="*/ 1003 h 2104"/>
                <a:gd name="T16" fmla="*/ 1406 w 4070"/>
                <a:gd name="T17" fmla="*/ 982 h 2104"/>
                <a:gd name="T18" fmla="*/ 1486 w 4070"/>
                <a:gd name="T19" fmla="*/ 976 h 2104"/>
                <a:gd name="T20" fmla="*/ 1860 w 4070"/>
                <a:gd name="T21" fmla="*/ 1115 h 2104"/>
                <a:gd name="T22" fmla="*/ 1435 w 4070"/>
                <a:gd name="T23" fmla="*/ 1284 h 2104"/>
                <a:gd name="T24" fmla="*/ 1343 w 4070"/>
                <a:gd name="T25" fmla="*/ 1278 h 2104"/>
                <a:gd name="T26" fmla="*/ 1262 w 4070"/>
                <a:gd name="T27" fmla="*/ 1325 h 2104"/>
                <a:gd name="T28" fmla="*/ 1235 w 4070"/>
                <a:gd name="T29" fmla="*/ 1384 h 2104"/>
                <a:gd name="T30" fmla="*/ 1267 w 4070"/>
                <a:gd name="T31" fmla="*/ 1431 h 2104"/>
                <a:gd name="T32" fmla="*/ 1284 w 4070"/>
                <a:gd name="T33" fmla="*/ 1472 h 2104"/>
                <a:gd name="T34" fmla="*/ 1302 w 4070"/>
                <a:gd name="T35" fmla="*/ 1519 h 2104"/>
                <a:gd name="T36" fmla="*/ 1350 w 4070"/>
                <a:gd name="T37" fmla="*/ 1549 h 2104"/>
                <a:gd name="T38" fmla="*/ 1397 w 4070"/>
                <a:gd name="T39" fmla="*/ 1545 h 2104"/>
                <a:gd name="T40" fmla="*/ 1460 w 4070"/>
                <a:gd name="T41" fmla="*/ 1484 h 2104"/>
                <a:gd name="T42" fmla="*/ 1544 w 4070"/>
                <a:gd name="T43" fmla="*/ 1423 h 2104"/>
                <a:gd name="T44" fmla="*/ 2035 w 4070"/>
                <a:gd name="T45" fmla="*/ 1196 h 2104"/>
                <a:gd name="T46" fmla="*/ 2556 w 4070"/>
                <a:gd name="T47" fmla="*/ 1440 h 2104"/>
                <a:gd name="T48" fmla="*/ 2653 w 4070"/>
                <a:gd name="T49" fmla="*/ 1529 h 2104"/>
                <a:gd name="T50" fmla="*/ 2660 w 4070"/>
                <a:gd name="T51" fmla="*/ 1536 h 2104"/>
                <a:gd name="T52" fmla="*/ 2726 w 4070"/>
                <a:gd name="T53" fmla="*/ 1547 h 2104"/>
                <a:gd name="T54" fmla="*/ 2776 w 4070"/>
                <a:gd name="T55" fmla="*/ 1508 h 2104"/>
                <a:gd name="T56" fmla="*/ 2786 w 4070"/>
                <a:gd name="T57" fmla="*/ 1442 h 2104"/>
                <a:gd name="T58" fmla="*/ 2825 w 4070"/>
                <a:gd name="T59" fmla="*/ 1409 h 2104"/>
                <a:gd name="T60" fmla="*/ 2834 w 4070"/>
                <a:gd name="T61" fmla="*/ 1356 h 2104"/>
                <a:gd name="T62" fmla="*/ 2792 w 4070"/>
                <a:gd name="T63" fmla="*/ 1302 h 2104"/>
                <a:gd name="T64" fmla="*/ 2712 w 4070"/>
                <a:gd name="T65" fmla="*/ 1272 h 2104"/>
                <a:gd name="T66" fmla="*/ 2602 w 4070"/>
                <a:gd name="T67" fmla="*/ 1301 h 2104"/>
                <a:gd name="T68" fmla="*/ 2407 w 4070"/>
                <a:gd name="T69" fmla="*/ 1034 h 2104"/>
                <a:gd name="T70" fmla="*/ 2559 w 4070"/>
                <a:gd name="T71" fmla="*/ 982 h 2104"/>
                <a:gd name="T72" fmla="*/ 2653 w 4070"/>
                <a:gd name="T73" fmla="*/ 980 h 2104"/>
                <a:gd name="T74" fmla="*/ 2674 w 4070"/>
                <a:gd name="T75" fmla="*/ 988 h 2104"/>
                <a:gd name="T76" fmla="*/ 2742 w 4070"/>
                <a:gd name="T77" fmla="*/ 1002 h 2104"/>
                <a:gd name="T78" fmla="*/ 2802 w 4070"/>
                <a:gd name="T79" fmla="*/ 983 h 2104"/>
                <a:gd name="T80" fmla="*/ 2823 w 4070"/>
                <a:gd name="T81" fmla="*/ 960 h 2104"/>
                <a:gd name="T82" fmla="*/ 2834 w 4070"/>
                <a:gd name="T83" fmla="*/ 931 h 2104"/>
                <a:gd name="T84" fmla="*/ 2829 w 4070"/>
                <a:gd name="T85" fmla="*/ 876 h 2104"/>
                <a:gd name="T86" fmla="*/ 2782 w 4070"/>
                <a:gd name="T87" fmla="*/ 820 h 2104"/>
                <a:gd name="T88" fmla="*/ 2767 w 4070"/>
                <a:gd name="T89" fmla="*/ 772 h 2104"/>
                <a:gd name="T90" fmla="*/ 4070 w 4070"/>
                <a:gd name="T91" fmla="*/ 0 h 2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70" h="2104">
                  <a:moveTo>
                    <a:pt x="4070" y="0"/>
                  </a:moveTo>
                  <a:lnTo>
                    <a:pt x="4070" y="2104"/>
                  </a:lnTo>
                  <a:lnTo>
                    <a:pt x="0" y="2104"/>
                  </a:lnTo>
                  <a:lnTo>
                    <a:pt x="0" y="45"/>
                  </a:lnTo>
                  <a:lnTo>
                    <a:pt x="1300" y="765"/>
                  </a:lnTo>
                  <a:lnTo>
                    <a:pt x="1313" y="803"/>
                  </a:lnTo>
                  <a:lnTo>
                    <a:pt x="1291" y="819"/>
                  </a:lnTo>
                  <a:lnTo>
                    <a:pt x="1268" y="838"/>
                  </a:lnTo>
                  <a:lnTo>
                    <a:pt x="1266" y="839"/>
                  </a:lnTo>
                  <a:lnTo>
                    <a:pt x="1263" y="841"/>
                  </a:lnTo>
                  <a:lnTo>
                    <a:pt x="1260" y="844"/>
                  </a:lnTo>
                  <a:lnTo>
                    <a:pt x="1258" y="848"/>
                  </a:lnTo>
                  <a:lnTo>
                    <a:pt x="1245" y="870"/>
                  </a:lnTo>
                  <a:lnTo>
                    <a:pt x="1236" y="894"/>
                  </a:lnTo>
                  <a:lnTo>
                    <a:pt x="1232" y="920"/>
                  </a:lnTo>
                  <a:lnTo>
                    <a:pt x="1236" y="948"/>
                  </a:lnTo>
                  <a:lnTo>
                    <a:pt x="1245" y="965"/>
                  </a:lnTo>
                  <a:lnTo>
                    <a:pt x="1257" y="980"/>
                  </a:lnTo>
                  <a:lnTo>
                    <a:pt x="1267" y="989"/>
                  </a:lnTo>
                  <a:lnTo>
                    <a:pt x="1279" y="996"/>
                  </a:lnTo>
                  <a:lnTo>
                    <a:pt x="1294" y="999"/>
                  </a:lnTo>
                  <a:lnTo>
                    <a:pt x="1296" y="999"/>
                  </a:lnTo>
                  <a:lnTo>
                    <a:pt x="1315" y="1002"/>
                  </a:lnTo>
                  <a:lnTo>
                    <a:pt x="1335" y="1003"/>
                  </a:lnTo>
                  <a:lnTo>
                    <a:pt x="1359" y="1002"/>
                  </a:lnTo>
                  <a:lnTo>
                    <a:pt x="1382" y="993"/>
                  </a:lnTo>
                  <a:lnTo>
                    <a:pt x="1406" y="982"/>
                  </a:lnTo>
                  <a:lnTo>
                    <a:pt x="1432" y="975"/>
                  </a:lnTo>
                  <a:lnTo>
                    <a:pt x="1459" y="972"/>
                  </a:lnTo>
                  <a:lnTo>
                    <a:pt x="1486" y="976"/>
                  </a:lnTo>
                  <a:lnTo>
                    <a:pt x="1613" y="1017"/>
                  </a:lnTo>
                  <a:lnTo>
                    <a:pt x="1738" y="1064"/>
                  </a:lnTo>
                  <a:lnTo>
                    <a:pt x="1860" y="1115"/>
                  </a:lnTo>
                  <a:lnTo>
                    <a:pt x="1468" y="1301"/>
                  </a:lnTo>
                  <a:lnTo>
                    <a:pt x="1450" y="1293"/>
                  </a:lnTo>
                  <a:lnTo>
                    <a:pt x="1435" y="1284"/>
                  </a:lnTo>
                  <a:lnTo>
                    <a:pt x="1403" y="1277"/>
                  </a:lnTo>
                  <a:lnTo>
                    <a:pt x="1372" y="1275"/>
                  </a:lnTo>
                  <a:lnTo>
                    <a:pt x="1343" y="1278"/>
                  </a:lnTo>
                  <a:lnTo>
                    <a:pt x="1312" y="1288"/>
                  </a:lnTo>
                  <a:lnTo>
                    <a:pt x="1284" y="1304"/>
                  </a:lnTo>
                  <a:lnTo>
                    <a:pt x="1262" y="1325"/>
                  </a:lnTo>
                  <a:lnTo>
                    <a:pt x="1242" y="1351"/>
                  </a:lnTo>
                  <a:lnTo>
                    <a:pt x="1235" y="1367"/>
                  </a:lnTo>
                  <a:lnTo>
                    <a:pt x="1235" y="1384"/>
                  </a:lnTo>
                  <a:lnTo>
                    <a:pt x="1241" y="1402"/>
                  </a:lnTo>
                  <a:lnTo>
                    <a:pt x="1252" y="1418"/>
                  </a:lnTo>
                  <a:lnTo>
                    <a:pt x="1267" y="1431"/>
                  </a:lnTo>
                  <a:lnTo>
                    <a:pt x="1284" y="1442"/>
                  </a:lnTo>
                  <a:lnTo>
                    <a:pt x="1283" y="1457"/>
                  </a:lnTo>
                  <a:lnTo>
                    <a:pt x="1284" y="1472"/>
                  </a:lnTo>
                  <a:lnTo>
                    <a:pt x="1286" y="1487"/>
                  </a:lnTo>
                  <a:lnTo>
                    <a:pt x="1292" y="1502"/>
                  </a:lnTo>
                  <a:lnTo>
                    <a:pt x="1302" y="1519"/>
                  </a:lnTo>
                  <a:lnTo>
                    <a:pt x="1315" y="1534"/>
                  </a:lnTo>
                  <a:lnTo>
                    <a:pt x="1331" y="1544"/>
                  </a:lnTo>
                  <a:lnTo>
                    <a:pt x="1350" y="1549"/>
                  </a:lnTo>
                  <a:lnTo>
                    <a:pt x="1372" y="1551"/>
                  </a:lnTo>
                  <a:lnTo>
                    <a:pt x="1385" y="1549"/>
                  </a:lnTo>
                  <a:lnTo>
                    <a:pt x="1397" y="1545"/>
                  </a:lnTo>
                  <a:lnTo>
                    <a:pt x="1418" y="1531"/>
                  </a:lnTo>
                  <a:lnTo>
                    <a:pt x="1437" y="1513"/>
                  </a:lnTo>
                  <a:lnTo>
                    <a:pt x="1460" y="1484"/>
                  </a:lnTo>
                  <a:lnTo>
                    <a:pt x="1485" y="1461"/>
                  </a:lnTo>
                  <a:lnTo>
                    <a:pt x="1514" y="1440"/>
                  </a:lnTo>
                  <a:lnTo>
                    <a:pt x="1544" y="1423"/>
                  </a:lnTo>
                  <a:lnTo>
                    <a:pt x="1709" y="1350"/>
                  </a:lnTo>
                  <a:lnTo>
                    <a:pt x="1873" y="1273"/>
                  </a:lnTo>
                  <a:lnTo>
                    <a:pt x="2035" y="1196"/>
                  </a:lnTo>
                  <a:lnTo>
                    <a:pt x="2280" y="1312"/>
                  </a:lnTo>
                  <a:lnTo>
                    <a:pt x="2527" y="1426"/>
                  </a:lnTo>
                  <a:lnTo>
                    <a:pt x="2556" y="1440"/>
                  </a:lnTo>
                  <a:lnTo>
                    <a:pt x="2584" y="1458"/>
                  </a:lnTo>
                  <a:lnTo>
                    <a:pt x="2618" y="1491"/>
                  </a:lnTo>
                  <a:lnTo>
                    <a:pt x="2653" y="1529"/>
                  </a:lnTo>
                  <a:lnTo>
                    <a:pt x="2654" y="1531"/>
                  </a:lnTo>
                  <a:lnTo>
                    <a:pt x="2658" y="1535"/>
                  </a:lnTo>
                  <a:lnTo>
                    <a:pt x="2660" y="1536"/>
                  </a:lnTo>
                  <a:lnTo>
                    <a:pt x="2681" y="1547"/>
                  </a:lnTo>
                  <a:lnTo>
                    <a:pt x="2704" y="1551"/>
                  </a:lnTo>
                  <a:lnTo>
                    <a:pt x="2726" y="1547"/>
                  </a:lnTo>
                  <a:lnTo>
                    <a:pt x="2747" y="1540"/>
                  </a:lnTo>
                  <a:lnTo>
                    <a:pt x="2763" y="1528"/>
                  </a:lnTo>
                  <a:lnTo>
                    <a:pt x="2776" y="1508"/>
                  </a:lnTo>
                  <a:lnTo>
                    <a:pt x="2784" y="1488"/>
                  </a:lnTo>
                  <a:lnTo>
                    <a:pt x="2788" y="1466"/>
                  </a:lnTo>
                  <a:lnTo>
                    <a:pt x="2786" y="1442"/>
                  </a:lnTo>
                  <a:lnTo>
                    <a:pt x="2799" y="1433"/>
                  </a:lnTo>
                  <a:lnTo>
                    <a:pt x="2812" y="1423"/>
                  </a:lnTo>
                  <a:lnTo>
                    <a:pt x="2825" y="1409"/>
                  </a:lnTo>
                  <a:lnTo>
                    <a:pt x="2834" y="1392"/>
                  </a:lnTo>
                  <a:lnTo>
                    <a:pt x="2838" y="1372"/>
                  </a:lnTo>
                  <a:lnTo>
                    <a:pt x="2834" y="1356"/>
                  </a:lnTo>
                  <a:lnTo>
                    <a:pt x="2828" y="1341"/>
                  </a:lnTo>
                  <a:lnTo>
                    <a:pt x="2812" y="1319"/>
                  </a:lnTo>
                  <a:lnTo>
                    <a:pt x="2792" y="1302"/>
                  </a:lnTo>
                  <a:lnTo>
                    <a:pt x="2768" y="1288"/>
                  </a:lnTo>
                  <a:lnTo>
                    <a:pt x="2741" y="1277"/>
                  </a:lnTo>
                  <a:lnTo>
                    <a:pt x="2712" y="1272"/>
                  </a:lnTo>
                  <a:lnTo>
                    <a:pt x="2674" y="1275"/>
                  </a:lnTo>
                  <a:lnTo>
                    <a:pt x="2638" y="1284"/>
                  </a:lnTo>
                  <a:lnTo>
                    <a:pt x="2602" y="1301"/>
                  </a:lnTo>
                  <a:lnTo>
                    <a:pt x="2208" y="1115"/>
                  </a:lnTo>
                  <a:lnTo>
                    <a:pt x="2307" y="1073"/>
                  </a:lnTo>
                  <a:lnTo>
                    <a:pt x="2407" y="1034"/>
                  </a:lnTo>
                  <a:lnTo>
                    <a:pt x="2504" y="998"/>
                  </a:lnTo>
                  <a:lnTo>
                    <a:pt x="2533" y="989"/>
                  </a:lnTo>
                  <a:lnTo>
                    <a:pt x="2559" y="982"/>
                  </a:lnTo>
                  <a:lnTo>
                    <a:pt x="2590" y="975"/>
                  </a:lnTo>
                  <a:lnTo>
                    <a:pt x="2622" y="973"/>
                  </a:lnTo>
                  <a:lnTo>
                    <a:pt x="2653" y="980"/>
                  </a:lnTo>
                  <a:lnTo>
                    <a:pt x="2659" y="982"/>
                  </a:lnTo>
                  <a:lnTo>
                    <a:pt x="2667" y="985"/>
                  </a:lnTo>
                  <a:lnTo>
                    <a:pt x="2674" y="988"/>
                  </a:lnTo>
                  <a:lnTo>
                    <a:pt x="2695" y="999"/>
                  </a:lnTo>
                  <a:lnTo>
                    <a:pt x="2717" y="1003"/>
                  </a:lnTo>
                  <a:lnTo>
                    <a:pt x="2742" y="1002"/>
                  </a:lnTo>
                  <a:lnTo>
                    <a:pt x="2764" y="1001"/>
                  </a:lnTo>
                  <a:lnTo>
                    <a:pt x="2784" y="994"/>
                  </a:lnTo>
                  <a:lnTo>
                    <a:pt x="2802" y="983"/>
                  </a:lnTo>
                  <a:lnTo>
                    <a:pt x="2816" y="966"/>
                  </a:lnTo>
                  <a:lnTo>
                    <a:pt x="2820" y="962"/>
                  </a:lnTo>
                  <a:lnTo>
                    <a:pt x="2823" y="960"/>
                  </a:lnTo>
                  <a:lnTo>
                    <a:pt x="2825" y="956"/>
                  </a:lnTo>
                  <a:lnTo>
                    <a:pt x="2826" y="951"/>
                  </a:lnTo>
                  <a:lnTo>
                    <a:pt x="2834" y="931"/>
                  </a:lnTo>
                  <a:lnTo>
                    <a:pt x="2836" y="910"/>
                  </a:lnTo>
                  <a:lnTo>
                    <a:pt x="2833" y="890"/>
                  </a:lnTo>
                  <a:lnTo>
                    <a:pt x="2829" y="876"/>
                  </a:lnTo>
                  <a:lnTo>
                    <a:pt x="2825" y="864"/>
                  </a:lnTo>
                  <a:lnTo>
                    <a:pt x="2805" y="840"/>
                  </a:lnTo>
                  <a:lnTo>
                    <a:pt x="2782" y="820"/>
                  </a:lnTo>
                  <a:lnTo>
                    <a:pt x="2756" y="803"/>
                  </a:lnTo>
                  <a:lnTo>
                    <a:pt x="2761" y="787"/>
                  </a:lnTo>
                  <a:lnTo>
                    <a:pt x="2767" y="772"/>
                  </a:lnTo>
                  <a:lnTo>
                    <a:pt x="2777" y="743"/>
                  </a:lnTo>
                  <a:lnTo>
                    <a:pt x="2781" y="712"/>
                  </a:lnTo>
                  <a:lnTo>
                    <a:pt x="407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187" name="Freeform 26">
              <a:extLst>
                <a:ext uri="{FF2B5EF4-FFF2-40B4-BE49-F238E27FC236}">
                  <a16:creationId xmlns:a16="http://schemas.microsoft.com/office/drawing/2014/main" id="{36061364-9602-2755-ABB5-B489E8871123}"/>
                </a:ext>
              </a:extLst>
            </p:cNvPr>
            <p:cNvSpPr>
              <a:spLocks/>
            </p:cNvSpPr>
            <p:nvPr/>
          </p:nvSpPr>
          <p:spPr bwMode="auto">
            <a:xfrm>
              <a:off x="4373563" y="912813"/>
              <a:ext cx="87313" cy="120650"/>
            </a:xfrm>
            <a:custGeom>
              <a:avLst/>
              <a:gdLst>
                <a:gd name="T0" fmla="*/ 87 w 165"/>
                <a:gd name="T1" fmla="*/ 26 h 227"/>
                <a:gd name="T2" fmla="*/ 113 w 165"/>
                <a:gd name="T3" fmla="*/ 69 h 227"/>
                <a:gd name="T4" fmla="*/ 115 w 165"/>
                <a:gd name="T5" fmla="*/ 76 h 227"/>
                <a:gd name="T6" fmla="*/ 117 w 165"/>
                <a:gd name="T7" fmla="*/ 84 h 227"/>
                <a:gd name="T8" fmla="*/ 119 w 165"/>
                <a:gd name="T9" fmla="*/ 91 h 227"/>
                <a:gd name="T10" fmla="*/ 129 w 165"/>
                <a:gd name="T11" fmla="*/ 110 h 227"/>
                <a:gd name="T12" fmla="*/ 141 w 165"/>
                <a:gd name="T13" fmla="*/ 128 h 227"/>
                <a:gd name="T14" fmla="*/ 146 w 165"/>
                <a:gd name="T15" fmla="*/ 137 h 227"/>
                <a:gd name="T16" fmla="*/ 149 w 165"/>
                <a:gd name="T17" fmla="*/ 142 h 227"/>
                <a:gd name="T18" fmla="*/ 150 w 165"/>
                <a:gd name="T19" fmla="*/ 144 h 227"/>
                <a:gd name="T20" fmla="*/ 152 w 165"/>
                <a:gd name="T21" fmla="*/ 148 h 227"/>
                <a:gd name="T22" fmla="*/ 154 w 165"/>
                <a:gd name="T23" fmla="*/ 153 h 227"/>
                <a:gd name="T24" fmla="*/ 157 w 165"/>
                <a:gd name="T25" fmla="*/ 155 h 227"/>
                <a:gd name="T26" fmla="*/ 161 w 165"/>
                <a:gd name="T27" fmla="*/ 160 h 227"/>
                <a:gd name="T28" fmla="*/ 165 w 165"/>
                <a:gd name="T29" fmla="*/ 176 h 227"/>
                <a:gd name="T30" fmla="*/ 164 w 165"/>
                <a:gd name="T31" fmla="*/ 197 h 227"/>
                <a:gd name="T32" fmla="*/ 152 w 165"/>
                <a:gd name="T33" fmla="*/ 212 h 227"/>
                <a:gd name="T34" fmla="*/ 152 w 165"/>
                <a:gd name="T35" fmla="*/ 212 h 227"/>
                <a:gd name="T36" fmla="*/ 148 w 165"/>
                <a:gd name="T37" fmla="*/ 217 h 227"/>
                <a:gd name="T38" fmla="*/ 139 w 165"/>
                <a:gd name="T39" fmla="*/ 222 h 227"/>
                <a:gd name="T40" fmla="*/ 130 w 165"/>
                <a:gd name="T41" fmla="*/ 225 h 227"/>
                <a:gd name="T42" fmla="*/ 121 w 165"/>
                <a:gd name="T43" fmla="*/ 223 h 227"/>
                <a:gd name="T44" fmla="*/ 94 w 165"/>
                <a:gd name="T45" fmla="*/ 212 h 227"/>
                <a:gd name="T46" fmla="*/ 78 w 165"/>
                <a:gd name="T47" fmla="*/ 212 h 227"/>
                <a:gd name="T48" fmla="*/ 42 w 165"/>
                <a:gd name="T49" fmla="*/ 227 h 227"/>
                <a:gd name="T50" fmla="*/ 8 w 165"/>
                <a:gd name="T51" fmla="*/ 208 h 227"/>
                <a:gd name="T52" fmla="*/ 6 w 165"/>
                <a:gd name="T53" fmla="*/ 204 h 227"/>
                <a:gd name="T54" fmla="*/ 3 w 165"/>
                <a:gd name="T55" fmla="*/ 202 h 227"/>
                <a:gd name="T56" fmla="*/ 1 w 165"/>
                <a:gd name="T57" fmla="*/ 195 h 227"/>
                <a:gd name="T58" fmla="*/ 0 w 165"/>
                <a:gd name="T59" fmla="*/ 186 h 227"/>
                <a:gd name="T60" fmla="*/ 1 w 165"/>
                <a:gd name="T61" fmla="*/ 178 h 227"/>
                <a:gd name="T62" fmla="*/ 12 w 165"/>
                <a:gd name="T63" fmla="*/ 139 h 227"/>
                <a:gd name="T64" fmla="*/ 35 w 165"/>
                <a:gd name="T65" fmla="*/ 102 h 227"/>
                <a:gd name="T66" fmla="*/ 42 w 165"/>
                <a:gd name="T67" fmla="*/ 92 h 227"/>
                <a:gd name="T68" fmla="*/ 46 w 165"/>
                <a:gd name="T69" fmla="*/ 84 h 227"/>
                <a:gd name="T70" fmla="*/ 47 w 165"/>
                <a:gd name="T71" fmla="*/ 79 h 227"/>
                <a:gd name="T72" fmla="*/ 48 w 165"/>
                <a:gd name="T73" fmla="*/ 78 h 227"/>
                <a:gd name="T74" fmla="*/ 65 w 165"/>
                <a:gd name="T75" fmla="*/ 53 h 227"/>
                <a:gd name="T76" fmla="*/ 82 w 165"/>
                <a:gd name="T7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 h="227">
                  <a:moveTo>
                    <a:pt x="82" y="0"/>
                  </a:moveTo>
                  <a:lnTo>
                    <a:pt x="87" y="26"/>
                  </a:lnTo>
                  <a:lnTo>
                    <a:pt x="97" y="49"/>
                  </a:lnTo>
                  <a:lnTo>
                    <a:pt x="113" y="69"/>
                  </a:lnTo>
                  <a:lnTo>
                    <a:pt x="114" y="74"/>
                  </a:lnTo>
                  <a:lnTo>
                    <a:pt x="115" y="76"/>
                  </a:lnTo>
                  <a:lnTo>
                    <a:pt x="117" y="80"/>
                  </a:lnTo>
                  <a:lnTo>
                    <a:pt x="117" y="84"/>
                  </a:lnTo>
                  <a:lnTo>
                    <a:pt x="118" y="88"/>
                  </a:lnTo>
                  <a:lnTo>
                    <a:pt x="119" y="91"/>
                  </a:lnTo>
                  <a:lnTo>
                    <a:pt x="120" y="95"/>
                  </a:lnTo>
                  <a:lnTo>
                    <a:pt x="129" y="110"/>
                  </a:lnTo>
                  <a:lnTo>
                    <a:pt x="138" y="123"/>
                  </a:lnTo>
                  <a:lnTo>
                    <a:pt x="141" y="128"/>
                  </a:lnTo>
                  <a:lnTo>
                    <a:pt x="144" y="132"/>
                  </a:lnTo>
                  <a:lnTo>
                    <a:pt x="146" y="137"/>
                  </a:lnTo>
                  <a:lnTo>
                    <a:pt x="149" y="141"/>
                  </a:lnTo>
                  <a:lnTo>
                    <a:pt x="149" y="142"/>
                  </a:lnTo>
                  <a:lnTo>
                    <a:pt x="150" y="143"/>
                  </a:lnTo>
                  <a:lnTo>
                    <a:pt x="150" y="144"/>
                  </a:lnTo>
                  <a:lnTo>
                    <a:pt x="151" y="146"/>
                  </a:lnTo>
                  <a:lnTo>
                    <a:pt x="152" y="148"/>
                  </a:lnTo>
                  <a:lnTo>
                    <a:pt x="152" y="149"/>
                  </a:lnTo>
                  <a:lnTo>
                    <a:pt x="154" y="153"/>
                  </a:lnTo>
                  <a:lnTo>
                    <a:pt x="155" y="154"/>
                  </a:lnTo>
                  <a:lnTo>
                    <a:pt x="157" y="155"/>
                  </a:lnTo>
                  <a:lnTo>
                    <a:pt x="159" y="158"/>
                  </a:lnTo>
                  <a:lnTo>
                    <a:pt x="161" y="160"/>
                  </a:lnTo>
                  <a:lnTo>
                    <a:pt x="162" y="164"/>
                  </a:lnTo>
                  <a:lnTo>
                    <a:pt x="165" y="176"/>
                  </a:lnTo>
                  <a:lnTo>
                    <a:pt x="165" y="189"/>
                  </a:lnTo>
                  <a:lnTo>
                    <a:pt x="164" y="197"/>
                  </a:lnTo>
                  <a:lnTo>
                    <a:pt x="160" y="206"/>
                  </a:lnTo>
                  <a:lnTo>
                    <a:pt x="152" y="212"/>
                  </a:lnTo>
                  <a:lnTo>
                    <a:pt x="152" y="212"/>
                  </a:lnTo>
                  <a:lnTo>
                    <a:pt x="152" y="212"/>
                  </a:lnTo>
                  <a:lnTo>
                    <a:pt x="151" y="213"/>
                  </a:lnTo>
                  <a:lnTo>
                    <a:pt x="148" y="217"/>
                  </a:lnTo>
                  <a:lnTo>
                    <a:pt x="143" y="220"/>
                  </a:lnTo>
                  <a:lnTo>
                    <a:pt x="139" y="222"/>
                  </a:lnTo>
                  <a:lnTo>
                    <a:pt x="135" y="223"/>
                  </a:lnTo>
                  <a:lnTo>
                    <a:pt x="130" y="225"/>
                  </a:lnTo>
                  <a:lnTo>
                    <a:pt x="125" y="225"/>
                  </a:lnTo>
                  <a:lnTo>
                    <a:pt x="121" y="223"/>
                  </a:lnTo>
                  <a:lnTo>
                    <a:pt x="107" y="220"/>
                  </a:lnTo>
                  <a:lnTo>
                    <a:pt x="94" y="212"/>
                  </a:lnTo>
                  <a:lnTo>
                    <a:pt x="83" y="202"/>
                  </a:lnTo>
                  <a:lnTo>
                    <a:pt x="78" y="212"/>
                  </a:lnTo>
                  <a:lnTo>
                    <a:pt x="60" y="223"/>
                  </a:lnTo>
                  <a:lnTo>
                    <a:pt x="42" y="227"/>
                  </a:lnTo>
                  <a:lnTo>
                    <a:pt x="25" y="222"/>
                  </a:lnTo>
                  <a:lnTo>
                    <a:pt x="8" y="208"/>
                  </a:lnTo>
                  <a:lnTo>
                    <a:pt x="6" y="206"/>
                  </a:lnTo>
                  <a:lnTo>
                    <a:pt x="6" y="204"/>
                  </a:lnTo>
                  <a:lnTo>
                    <a:pt x="5" y="202"/>
                  </a:lnTo>
                  <a:lnTo>
                    <a:pt x="3" y="202"/>
                  </a:lnTo>
                  <a:lnTo>
                    <a:pt x="3" y="199"/>
                  </a:lnTo>
                  <a:lnTo>
                    <a:pt x="1" y="195"/>
                  </a:lnTo>
                  <a:lnTo>
                    <a:pt x="0" y="191"/>
                  </a:lnTo>
                  <a:lnTo>
                    <a:pt x="0" y="186"/>
                  </a:lnTo>
                  <a:lnTo>
                    <a:pt x="1" y="181"/>
                  </a:lnTo>
                  <a:lnTo>
                    <a:pt x="1" y="178"/>
                  </a:lnTo>
                  <a:lnTo>
                    <a:pt x="5" y="159"/>
                  </a:lnTo>
                  <a:lnTo>
                    <a:pt x="12" y="139"/>
                  </a:lnTo>
                  <a:lnTo>
                    <a:pt x="22" y="120"/>
                  </a:lnTo>
                  <a:lnTo>
                    <a:pt x="35" y="102"/>
                  </a:lnTo>
                  <a:lnTo>
                    <a:pt x="39" y="97"/>
                  </a:lnTo>
                  <a:lnTo>
                    <a:pt x="42" y="92"/>
                  </a:lnTo>
                  <a:lnTo>
                    <a:pt x="45" y="88"/>
                  </a:lnTo>
                  <a:lnTo>
                    <a:pt x="46" y="84"/>
                  </a:lnTo>
                  <a:lnTo>
                    <a:pt x="46" y="80"/>
                  </a:lnTo>
                  <a:lnTo>
                    <a:pt x="47" y="79"/>
                  </a:lnTo>
                  <a:lnTo>
                    <a:pt x="48" y="79"/>
                  </a:lnTo>
                  <a:lnTo>
                    <a:pt x="48" y="78"/>
                  </a:lnTo>
                  <a:lnTo>
                    <a:pt x="50" y="78"/>
                  </a:lnTo>
                  <a:lnTo>
                    <a:pt x="65" y="53"/>
                  </a:lnTo>
                  <a:lnTo>
                    <a:pt x="76" y="27"/>
                  </a:lnTo>
                  <a:lnTo>
                    <a:pt x="82"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188" name="Freeform 27">
              <a:extLst>
                <a:ext uri="{FF2B5EF4-FFF2-40B4-BE49-F238E27FC236}">
                  <a16:creationId xmlns:a16="http://schemas.microsoft.com/office/drawing/2014/main" id="{408F2467-6B86-6657-7D56-80834722E139}"/>
                </a:ext>
              </a:extLst>
            </p:cNvPr>
            <p:cNvSpPr>
              <a:spLocks/>
            </p:cNvSpPr>
            <p:nvPr/>
          </p:nvSpPr>
          <p:spPr bwMode="auto">
            <a:xfrm>
              <a:off x="4464051" y="770006"/>
              <a:ext cx="146048" cy="125411"/>
            </a:xfrm>
            <a:custGeom>
              <a:avLst/>
              <a:gdLst>
                <a:gd name="T0" fmla="*/ 187 w 278"/>
                <a:gd name="T1" fmla="*/ 0 h 236"/>
                <a:gd name="T2" fmla="*/ 220 w 278"/>
                <a:gd name="T3" fmla="*/ 2 h 236"/>
                <a:gd name="T4" fmla="*/ 244 w 278"/>
                <a:gd name="T5" fmla="*/ 29 h 236"/>
                <a:gd name="T6" fmla="*/ 261 w 278"/>
                <a:gd name="T7" fmla="*/ 58 h 236"/>
                <a:gd name="T8" fmla="*/ 272 w 278"/>
                <a:gd name="T9" fmla="*/ 90 h 236"/>
                <a:gd name="T10" fmla="*/ 278 w 278"/>
                <a:gd name="T11" fmla="*/ 124 h 236"/>
                <a:gd name="T12" fmla="*/ 278 w 278"/>
                <a:gd name="T13" fmla="*/ 161 h 236"/>
                <a:gd name="T14" fmla="*/ 277 w 278"/>
                <a:gd name="T15" fmla="*/ 163 h 236"/>
                <a:gd name="T16" fmla="*/ 276 w 278"/>
                <a:gd name="T17" fmla="*/ 165 h 236"/>
                <a:gd name="T18" fmla="*/ 276 w 278"/>
                <a:gd name="T19" fmla="*/ 169 h 236"/>
                <a:gd name="T20" fmla="*/ 276 w 278"/>
                <a:gd name="T21" fmla="*/ 171 h 236"/>
                <a:gd name="T22" fmla="*/ 270 w 278"/>
                <a:gd name="T23" fmla="*/ 180 h 236"/>
                <a:gd name="T24" fmla="*/ 265 w 278"/>
                <a:gd name="T25" fmla="*/ 190 h 236"/>
                <a:gd name="T26" fmla="*/ 263 w 278"/>
                <a:gd name="T27" fmla="*/ 195 h 236"/>
                <a:gd name="T28" fmla="*/ 261 w 278"/>
                <a:gd name="T29" fmla="*/ 197 h 236"/>
                <a:gd name="T30" fmla="*/ 258 w 278"/>
                <a:gd name="T31" fmla="*/ 200 h 236"/>
                <a:gd name="T32" fmla="*/ 251 w 278"/>
                <a:gd name="T33" fmla="*/ 208 h 236"/>
                <a:gd name="T34" fmla="*/ 242 w 278"/>
                <a:gd name="T35" fmla="*/ 213 h 236"/>
                <a:gd name="T36" fmla="*/ 235 w 278"/>
                <a:gd name="T37" fmla="*/ 217 h 236"/>
                <a:gd name="T38" fmla="*/ 194 w 278"/>
                <a:gd name="T39" fmla="*/ 217 h 236"/>
                <a:gd name="T40" fmla="*/ 189 w 278"/>
                <a:gd name="T41" fmla="*/ 218 h 236"/>
                <a:gd name="T42" fmla="*/ 184 w 278"/>
                <a:gd name="T43" fmla="*/ 219 h 236"/>
                <a:gd name="T44" fmla="*/ 179 w 278"/>
                <a:gd name="T45" fmla="*/ 221 h 236"/>
                <a:gd name="T46" fmla="*/ 156 w 278"/>
                <a:gd name="T47" fmla="*/ 228 h 236"/>
                <a:gd name="T48" fmla="*/ 131 w 278"/>
                <a:gd name="T49" fmla="*/ 233 h 236"/>
                <a:gd name="T50" fmla="*/ 107 w 278"/>
                <a:gd name="T51" fmla="*/ 236 h 236"/>
                <a:gd name="T52" fmla="*/ 86 w 278"/>
                <a:gd name="T53" fmla="*/ 236 h 236"/>
                <a:gd name="T54" fmla="*/ 66 w 278"/>
                <a:gd name="T55" fmla="*/ 231 h 236"/>
                <a:gd name="T56" fmla="*/ 49 w 278"/>
                <a:gd name="T57" fmla="*/ 221 h 236"/>
                <a:gd name="T58" fmla="*/ 33 w 278"/>
                <a:gd name="T59" fmla="*/ 210 h 236"/>
                <a:gd name="T60" fmla="*/ 21 w 278"/>
                <a:gd name="T61" fmla="*/ 196 h 236"/>
                <a:gd name="T62" fmla="*/ 14 w 278"/>
                <a:gd name="T63" fmla="*/ 182 h 236"/>
                <a:gd name="T64" fmla="*/ 8 w 278"/>
                <a:gd name="T65" fmla="*/ 169 h 236"/>
                <a:gd name="T66" fmla="*/ 1 w 278"/>
                <a:gd name="T67" fmla="*/ 153 h 236"/>
                <a:gd name="T68" fmla="*/ 0 w 278"/>
                <a:gd name="T69" fmla="*/ 134 h 236"/>
                <a:gd name="T70" fmla="*/ 5 w 278"/>
                <a:gd name="T71" fmla="*/ 115 h 236"/>
                <a:gd name="T72" fmla="*/ 13 w 278"/>
                <a:gd name="T73" fmla="*/ 91 h 236"/>
                <a:gd name="T74" fmla="*/ 28 w 278"/>
                <a:gd name="T75" fmla="*/ 73 h 236"/>
                <a:gd name="T76" fmla="*/ 48 w 278"/>
                <a:gd name="T77" fmla="*/ 57 h 236"/>
                <a:gd name="T78" fmla="*/ 61 w 278"/>
                <a:gd name="T79" fmla="*/ 49 h 236"/>
                <a:gd name="T80" fmla="*/ 76 w 278"/>
                <a:gd name="T81" fmla="*/ 44 h 236"/>
                <a:gd name="T82" fmla="*/ 132 w 278"/>
                <a:gd name="T83" fmla="*/ 22 h 236"/>
                <a:gd name="T84" fmla="*/ 187 w 278"/>
                <a:gd name="T85"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8" h="236">
                  <a:moveTo>
                    <a:pt x="187" y="0"/>
                  </a:moveTo>
                  <a:lnTo>
                    <a:pt x="220" y="2"/>
                  </a:lnTo>
                  <a:lnTo>
                    <a:pt x="244" y="29"/>
                  </a:lnTo>
                  <a:lnTo>
                    <a:pt x="261" y="58"/>
                  </a:lnTo>
                  <a:lnTo>
                    <a:pt x="272" y="90"/>
                  </a:lnTo>
                  <a:lnTo>
                    <a:pt x="278" y="124"/>
                  </a:lnTo>
                  <a:lnTo>
                    <a:pt x="278" y="161"/>
                  </a:lnTo>
                  <a:lnTo>
                    <a:pt x="277" y="163"/>
                  </a:lnTo>
                  <a:lnTo>
                    <a:pt x="276" y="165"/>
                  </a:lnTo>
                  <a:lnTo>
                    <a:pt x="276" y="169"/>
                  </a:lnTo>
                  <a:lnTo>
                    <a:pt x="276" y="171"/>
                  </a:lnTo>
                  <a:lnTo>
                    <a:pt x="270" y="180"/>
                  </a:lnTo>
                  <a:lnTo>
                    <a:pt x="265" y="190"/>
                  </a:lnTo>
                  <a:lnTo>
                    <a:pt x="263" y="195"/>
                  </a:lnTo>
                  <a:lnTo>
                    <a:pt x="261" y="197"/>
                  </a:lnTo>
                  <a:lnTo>
                    <a:pt x="258" y="200"/>
                  </a:lnTo>
                  <a:lnTo>
                    <a:pt x="251" y="208"/>
                  </a:lnTo>
                  <a:lnTo>
                    <a:pt x="242" y="213"/>
                  </a:lnTo>
                  <a:lnTo>
                    <a:pt x="235" y="217"/>
                  </a:lnTo>
                  <a:lnTo>
                    <a:pt x="194" y="217"/>
                  </a:lnTo>
                  <a:lnTo>
                    <a:pt x="189" y="218"/>
                  </a:lnTo>
                  <a:lnTo>
                    <a:pt x="184" y="219"/>
                  </a:lnTo>
                  <a:lnTo>
                    <a:pt x="179" y="221"/>
                  </a:lnTo>
                  <a:lnTo>
                    <a:pt x="156" y="228"/>
                  </a:lnTo>
                  <a:lnTo>
                    <a:pt x="131" y="233"/>
                  </a:lnTo>
                  <a:lnTo>
                    <a:pt x="107" y="236"/>
                  </a:lnTo>
                  <a:lnTo>
                    <a:pt x="86" y="236"/>
                  </a:lnTo>
                  <a:lnTo>
                    <a:pt x="66" y="231"/>
                  </a:lnTo>
                  <a:lnTo>
                    <a:pt x="49" y="221"/>
                  </a:lnTo>
                  <a:lnTo>
                    <a:pt x="33" y="210"/>
                  </a:lnTo>
                  <a:lnTo>
                    <a:pt x="21" y="196"/>
                  </a:lnTo>
                  <a:lnTo>
                    <a:pt x="14" y="182"/>
                  </a:lnTo>
                  <a:lnTo>
                    <a:pt x="8" y="169"/>
                  </a:lnTo>
                  <a:lnTo>
                    <a:pt x="1" y="153"/>
                  </a:lnTo>
                  <a:lnTo>
                    <a:pt x="0" y="134"/>
                  </a:lnTo>
                  <a:lnTo>
                    <a:pt x="5" y="115"/>
                  </a:lnTo>
                  <a:lnTo>
                    <a:pt x="13" y="91"/>
                  </a:lnTo>
                  <a:lnTo>
                    <a:pt x="28" y="73"/>
                  </a:lnTo>
                  <a:lnTo>
                    <a:pt x="48" y="57"/>
                  </a:lnTo>
                  <a:lnTo>
                    <a:pt x="61" y="49"/>
                  </a:lnTo>
                  <a:lnTo>
                    <a:pt x="76" y="44"/>
                  </a:lnTo>
                  <a:lnTo>
                    <a:pt x="132" y="22"/>
                  </a:lnTo>
                  <a:lnTo>
                    <a:pt x="187"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189" name="Freeform 28">
              <a:extLst>
                <a:ext uri="{FF2B5EF4-FFF2-40B4-BE49-F238E27FC236}">
                  <a16:creationId xmlns:a16="http://schemas.microsoft.com/office/drawing/2014/main" id="{39CCB93E-C912-4AA3-E4AE-21FF4195FFCC}"/>
                </a:ext>
              </a:extLst>
            </p:cNvPr>
            <p:cNvSpPr>
              <a:spLocks noEditPoints="1"/>
            </p:cNvSpPr>
            <p:nvPr/>
          </p:nvSpPr>
          <p:spPr bwMode="auto">
            <a:xfrm>
              <a:off x="3335338" y="269944"/>
              <a:ext cx="2154238" cy="954089"/>
            </a:xfrm>
            <a:custGeom>
              <a:avLst/>
              <a:gdLst>
                <a:gd name="T0" fmla="*/ 1904 w 4070"/>
                <a:gd name="T1" fmla="*/ 367 h 1805"/>
                <a:gd name="T2" fmla="*/ 1788 w 4070"/>
                <a:gd name="T3" fmla="*/ 409 h 1805"/>
                <a:gd name="T4" fmla="*/ 1774 w 4070"/>
                <a:gd name="T5" fmla="*/ 416 h 1805"/>
                <a:gd name="T6" fmla="*/ 1642 w 4070"/>
                <a:gd name="T7" fmla="*/ 504 h 1805"/>
                <a:gd name="T8" fmla="*/ 1589 w 4070"/>
                <a:gd name="T9" fmla="*/ 562 h 1805"/>
                <a:gd name="T10" fmla="*/ 1540 w 4070"/>
                <a:gd name="T11" fmla="*/ 648 h 1805"/>
                <a:gd name="T12" fmla="*/ 1526 w 4070"/>
                <a:gd name="T13" fmla="*/ 683 h 1805"/>
                <a:gd name="T14" fmla="*/ 1507 w 4070"/>
                <a:gd name="T15" fmla="*/ 773 h 1805"/>
                <a:gd name="T16" fmla="*/ 1541 w 4070"/>
                <a:gd name="T17" fmla="*/ 1063 h 1805"/>
                <a:gd name="T18" fmla="*/ 1566 w 4070"/>
                <a:gd name="T19" fmla="*/ 1205 h 1805"/>
                <a:gd name="T20" fmla="*/ 1547 w 4070"/>
                <a:gd name="T21" fmla="*/ 1226 h 1805"/>
                <a:gd name="T22" fmla="*/ 1552 w 4070"/>
                <a:gd name="T23" fmla="*/ 1297 h 1805"/>
                <a:gd name="T24" fmla="*/ 1616 w 4070"/>
                <a:gd name="T25" fmla="*/ 1358 h 1805"/>
                <a:gd name="T26" fmla="*/ 1631 w 4070"/>
                <a:gd name="T27" fmla="*/ 1366 h 1805"/>
                <a:gd name="T28" fmla="*/ 1640 w 4070"/>
                <a:gd name="T29" fmla="*/ 1371 h 1805"/>
                <a:gd name="T30" fmla="*/ 1673 w 4070"/>
                <a:gd name="T31" fmla="*/ 1382 h 1805"/>
                <a:gd name="T32" fmla="*/ 1759 w 4070"/>
                <a:gd name="T33" fmla="*/ 1394 h 1805"/>
                <a:gd name="T34" fmla="*/ 1826 w 4070"/>
                <a:gd name="T35" fmla="*/ 1457 h 1805"/>
                <a:gd name="T36" fmla="*/ 1824 w 4070"/>
                <a:gd name="T37" fmla="*/ 1570 h 1805"/>
                <a:gd name="T38" fmla="*/ 1893 w 4070"/>
                <a:gd name="T39" fmla="*/ 1575 h 1805"/>
                <a:gd name="T40" fmla="*/ 1926 w 4070"/>
                <a:gd name="T41" fmla="*/ 1528 h 1805"/>
                <a:gd name="T42" fmla="*/ 1941 w 4070"/>
                <a:gd name="T43" fmla="*/ 1519 h 1805"/>
                <a:gd name="T44" fmla="*/ 1952 w 4070"/>
                <a:gd name="T45" fmla="*/ 1529 h 1805"/>
                <a:gd name="T46" fmla="*/ 1959 w 4070"/>
                <a:gd name="T47" fmla="*/ 1540 h 1805"/>
                <a:gd name="T48" fmla="*/ 1964 w 4070"/>
                <a:gd name="T49" fmla="*/ 1555 h 1805"/>
                <a:gd name="T50" fmla="*/ 1997 w 4070"/>
                <a:gd name="T51" fmla="*/ 1576 h 1805"/>
                <a:gd name="T52" fmla="*/ 2063 w 4070"/>
                <a:gd name="T53" fmla="*/ 1555 h 1805"/>
                <a:gd name="T54" fmla="*/ 2067 w 4070"/>
                <a:gd name="T55" fmla="*/ 1517 h 1805"/>
                <a:gd name="T56" fmla="*/ 2081 w 4070"/>
                <a:gd name="T57" fmla="*/ 1507 h 1805"/>
                <a:gd name="T58" fmla="*/ 2111 w 4070"/>
                <a:gd name="T59" fmla="*/ 1549 h 1805"/>
                <a:gd name="T60" fmla="*/ 2165 w 4070"/>
                <a:gd name="T61" fmla="*/ 1565 h 1805"/>
                <a:gd name="T62" fmla="*/ 2196 w 4070"/>
                <a:gd name="T63" fmla="*/ 1495 h 1805"/>
                <a:gd name="T64" fmla="*/ 2217 w 4070"/>
                <a:gd name="T65" fmla="*/ 1506 h 1805"/>
                <a:gd name="T66" fmla="*/ 2222 w 4070"/>
                <a:gd name="T67" fmla="*/ 1512 h 1805"/>
                <a:gd name="T68" fmla="*/ 2228 w 4070"/>
                <a:gd name="T69" fmla="*/ 1570 h 1805"/>
                <a:gd name="T70" fmla="*/ 2273 w 4070"/>
                <a:gd name="T71" fmla="*/ 1569 h 1805"/>
                <a:gd name="T72" fmla="*/ 2304 w 4070"/>
                <a:gd name="T73" fmla="*/ 1515 h 1805"/>
                <a:gd name="T74" fmla="*/ 2289 w 4070"/>
                <a:gd name="T75" fmla="*/ 1432 h 1805"/>
                <a:gd name="T76" fmla="*/ 2354 w 4070"/>
                <a:gd name="T77" fmla="*/ 1397 h 1805"/>
                <a:gd name="T78" fmla="*/ 2460 w 4070"/>
                <a:gd name="T79" fmla="*/ 1370 h 1805"/>
                <a:gd name="T80" fmla="*/ 2514 w 4070"/>
                <a:gd name="T81" fmla="*/ 1275 h 1805"/>
                <a:gd name="T82" fmla="*/ 2512 w 4070"/>
                <a:gd name="T83" fmla="*/ 1179 h 1805"/>
                <a:gd name="T84" fmla="*/ 2532 w 4070"/>
                <a:gd name="T85" fmla="*/ 1131 h 1805"/>
                <a:gd name="T86" fmla="*/ 2553 w 4070"/>
                <a:gd name="T87" fmla="*/ 1073 h 1805"/>
                <a:gd name="T88" fmla="*/ 2556 w 4070"/>
                <a:gd name="T89" fmla="*/ 932 h 1805"/>
                <a:gd name="T90" fmla="*/ 2565 w 4070"/>
                <a:gd name="T91" fmla="*/ 823 h 1805"/>
                <a:gd name="T92" fmla="*/ 2551 w 4070"/>
                <a:gd name="T93" fmla="*/ 721 h 1805"/>
                <a:gd name="T94" fmla="*/ 2533 w 4070"/>
                <a:gd name="T95" fmla="*/ 669 h 1805"/>
                <a:gd name="T96" fmla="*/ 2493 w 4070"/>
                <a:gd name="T97" fmla="*/ 589 h 1805"/>
                <a:gd name="T98" fmla="*/ 2423 w 4070"/>
                <a:gd name="T99" fmla="*/ 498 h 1805"/>
                <a:gd name="T100" fmla="*/ 2418 w 4070"/>
                <a:gd name="T101" fmla="*/ 495 h 1805"/>
                <a:gd name="T102" fmla="*/ 2302 w 4070"/>
                <a:gd name="T103" fmla="*/ 406 h 1805"/>
                <a:gd name="T104" fmla="*/ 2281 w 4070"/>
                <a:gd name="T105" fmla="*/ 395 h 1805"/>
                <a:gd name="T106" fmla="*/ 2170 w 4070"/>
                <a:gd name="T107" fmla="*/ 357 h 1805"/>
                <a:gd name="T108" fmla="*/ 0 w 4070"/>
                <a:gd name="T109" fmla="*/ 0 h 1805"/>
                <a:gd name="T110" fmla="*/ 2715 w 4070"/>
                <a:gd name="T111" fmla="*/ 1401 h 1805"/>
                <a:gd name="T112" fmla="*/ 2623 w 4070"/>
                <a:gd name="T113" fmla="*/ 1428 h 1805"/>
                <a:gd name="T114" fmla="*/ 2575 w 4070"/>
                <a:gd name="T115" fmla="*/ 1474 h 1805"/>
                <a:gd name="T116" fmla="*/ 2568 w 4070"/>
                <a:gd name="T117" fmla="*/ 1496 h 1805"/>
                <a:gd name="T118" fmla="*/ 1512 w 4070"/>
                <a:gd name="T119" fmla="*/ 1522 h 1805"/>
                <a:gd name="T120" fmla="*/ 1470 w 4070"/>
                <a:gd name="T121" fmla="*/ 1444 h 1805"/>
                <a:gd name="T122" fmla="*/ 1380 w 4070"/>
                <a:gd name="T123" fmla="*/ 1400 h 1805"/>
                <a:gd name="T124" fmla="*/ 1303 w 4070"/>
                <a:gd name="T125" fmla="*/ 1431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0" h="1805">
                  <a:moveTo>
                    <a:pt x="2063" y="348"/>
                  </a:moveTo>
                  <a:lnTo>
                    <a:pt x="2008" y="349"/>
                  </a:lnTo>
                  <a:lnTo>
                    <a:pt x="1953" y="356"/>
                  </a:lnTo>
                  <a:lnTo>
                    <a:pt x="1904" y="367"/>
                  </a:lnTo>
                  <a:lnTo>
                    <a:pt x="1857" y="380"/>
                  </a:lnTo>
                  <a:lnTo>
                    <a:pt x="1814" y="396"/>
                  </a:lnTo>
                  <a:lnTo>
                    <a:pt x="1802" y="401"/>
                  </a:lnTo>
                  <a:lnTo>
                    <a:pt x="1788" y="409"/>
                  </a:lnTo>
                  <a:lnTo>
                    <a:pt x="1786" y="410"/>
                  </a:lnTo>
                  <a:lnTo>
                    <a:pt x="1781" y="411"/>
                  </a:lnTo>
                  <a:lnTo>
                    <a:pt x="1777" y="414"/>
                  </a:lnTo>
                  <a:lnTo>
                    <a:pt x="1774" y="416"/>
                  </a:lnTo>
                  <a:lnTo>
                    <a:pt x="1734" y="436"/>
                  </a:lnTo>
                  <a:lnTo>
                    <a:pt x="1698" y="460"/>
                  </a:lnTo>
                  <a:lnTo>
                    <a:pt x="1668" y="481"/>
                  </a:lnTo>
                  <a:lnTo>
                    <a:pt x="1642" y="504"/>
                  </a:lnTo>
                  <a:lnTo>
                    <a:pt x="1618" y="528"/>
                  </a:lnTo>
                  <a:lnTo>
                    <a:pt x="1594" y="556"/>
                  </a:lnTo>
                  <a:lnTo>
                    <a:pt x="1592" y="559"/>
                  </a:lnTo>
                  <a:lnTo>
                    <a:pt x="1589" y="562"/>
                  </a:lnTo>
                  <a:lnTo>
                    <a:pt x="1587" y="565"/>
                  </a:lnTo>
                  <a:lnTo>
                    <a:pt x="1568" y="595"/>
                  </a:lnTo>
                  <a:lnTo>
                    <a:pt x="1553" y="623"/>
                  </a:lnTo>
                  <a:lnTo>
                    <a:pt x="1540" y="648"/>
                  </a:lnTo>
                  <a:lnTo>
                    <a:pt x="1533" y="662"/>
                  </a:lnTo>
                  <a:lnTo>
                    <a:pt x="1527" y="678"/>
                  </a:lnTo>
                  <a:lnTo>
                    <a:pt x="1526" y="680"/>
                  </a:lnTo>
                  <a:lnTo>
                    <a:pt x="1526" y="683"/>
                  </a:lnTo>
                  <a:lnTo>
                    <a:pt x="1523" y="689"/>
                  </a:lnTo>
                  <a:lnTo>
                    <a:pt x="1522" y="695"/>
                  </a:lnTo>
                  <a:lnTo>
                    <a:pt x="1518" y="701"/>
                  </a:lnTo>
                  <a:lnTo>
                    <a:pt x="1507" y="773"/>
                  </a:lnTo>
                  <a:lnTo>
                    <a:pt x="1504" y="844"/>
                  </a:lnTo>
                  <a:lnTo>
                    <a:pt x="1510" y="916"/>
                  </a:lnTo>
                  <a:lnTo>
                    <a:pt x="1521" y="990"/>
                  </a:lnTo>
                  <a:lnTo>
                    <a:pt x="1541" y="1063"/>
                  </a:lnTo>
                  <a:lnTo>
                    <a:pt x="1567" y="1134"/>
                  </a:lnTo>
                  <a:lnTo>
                    <a:pt x="1570" y="1158"/>
                  </a:lnTo>
                  <a:lnTo>
                    <a:pt x="1570" y="1181"/>
                  </a:lnTo>
                  <a:lnTo>
                    <a:pt x="1566" y="1205"/>
                  </a:lnTo>
                  <a:lnTo>
                    <a:pt x="1562" y="1208"/>
                  </a:lnTo>
                  <a:lnTo>
                    <a:pt x="1558" y="1212"/>
                  </a:lnTo>
                  <a:lnTo>
                    <a:pt x="1554" y="1216"/>
                  </a:lnTo>
                  <a:lnTo>
                    <a:pt x="1547" y="1226"/>
                  </a:lnTo>
                  <a:lnTo>
                    <a:pt x="1543" y="1239"/>
                  </a:lnTo>
                  <a:lnTo>
                    <a:pt x="1542" y="1258"/>
                  </a:lnTo>
                  <a:lnTo>
                    <a:pt x="1544" y="1280"/>
                  </a:lnTo>
                  <a:lnTo>
                    <a:pt x="1552" y="1297"/>
                  </a:lnTo>
                  <a:lnTo>
                    <a:pt x="1564" y="1316"/>
                  </a:lnTo>
                  <a:lnTo>
                    <a:pt x="1584" y="1336"/>
                  </a:lnTo>
                  <a:lnTo>
                    <a:pt x="1613" y="1355"/>
                  </a:lnTo>
                  <a:lnTo>
                    <a:pt x="1616" y="1358"/>
                  </a:lnTo>
                  <a:lnTo>
                    <a:pt x="1621" y="1360"/>
                  </a:lnTo>
                  <a:lnTo>
                    <a:pt x="1625" y="1361"/>
                  </a:lnTo>
                  <a:lnTo>
                    <a:pt x="1629" y="1364"/>
                  </a:lnTo>
                  <a:lnTo>
                    <a:pt x="1631" y="1366"/>
                  </a:lnTo>
                  <a:lnTo>
                    <a:pt x="1634" y="1368"/>
                  </a:lnTo>
                  <a:lnTo>
                    <a:pt x="1636" y="1369"/>
                  </a:lnTo>
                  <a:lnTo>
                    <a:pt x="1637" y="1370"/>
                  </a:lnTo>
                  <a:lnTo>
                    <a:pt x="1640" y="1371"/>
                  </a:lnTo>
                  <a:lnTo>
                    <a:pt x="1642" y="1374"/>
                  </a:lnTo>
                  <a:lnTo>
                    <a:pt x="1646" y="1376"/>
                  </a:lnTo>
                  <a:lnTo>
                    <a:pt x="1657" y="1379"/>
                  </a:lnTo>
                  <a:lnTo>
                    <a:pt x="1673" y="1382"/>
                  </a:lnTo>
                  <a:lnTo>
                    <a:pt x="1694" y="1386"/>
                  </a:lnTo>
                  <a:lnTo>
                    <a:pt x="1723" y="1390"/>
                  </a:lnTo>
                  <a:lnTo>
                    <a:pt x="1758" y="1394"/>
                  </a:lnTo>
                  <a:lnTo>
                    <a:pt x="1759" y="1394"/>
                  </a:lnTo>
                  <a:lnTo>
                    <a:pt x="1784" y="1407"/>
                  </a:lnTo>
                  <a:lnTo>
                    <a:pt x="1806" y="1424"/>
                  </a:lnTo>
                  <a:lnTo>
                    <a:pt x="1826" y="1443"/>
                  </a:lnTo>
                  <a:lnTo>
                    <a:pt x="1826" y="1457"/>
                  </a:lnTo>
                  <a:lnTo>
                    <a:pt x="1818" y="1484"/>
                  </a:lnTo>
                  <a:lnTo>
                    <a:pt x="1814" y="1512"/>
                  </a:lnTo>
                  <a:lnTo>
                    <a:pt x="1817" y="1540"/>
                  </a:lnTo>
                  <a:lnTo>
                    <a:pt x="1824" y="1570"/>
                  </a:lnTo>
                  <a:lnTo>
                    <a:pt x="1828" y="1570"/>
                  </a:lnTo>
                  <a:lnTo>
                    <a:pt x="1852" y="1577"/>
                  </a:lnTo>
                  <a:lnTo>
                    <a:pt x="1874" y="1580"/>
                  </a:lnTo>
                  <a:lnTo>
                    <a:pt x="1893" y="1575"/>
                  </a:lnTo>
                  <a:lnTo>
                    <a:pt x="1909" y="1564"/>
                  </a:lnTo>
                  <a:lnTo>
                    <a:pt x="1922" y="1545"/>
                  </a:lnTo>
                  <a:lnTo>
                    <a:pt x="1922" y="1532"/>
                  </a:lnTo>
                  <a:lnTo>
                    <a:pt x="1926" y="1528"/>
                  </a:lnTo>
                  <a:lnTo>
                    <a:pt x="1930" y="1524"/>
                  </a:lnTo>
                  <a:lnTo>
                    <a:pt x="1936" y="1522"/>
                  </a:lnTo>
                  <a:lnTo>
                    <a:pt x="1937" y="1521"/>
                  </a:lnTo>
                  <a:lnTo>
                    <a:pt x="1941" y="1519"/>
                  </a:lnTo>
                  <a:lnTo>
                    <a:pt x="1943" y="1518"/>
                  </a:lnTo>
                  <a:lnTo>
                    <a:pt x="1946" y="1523"/>
                  </a:lnTo>
                  <a:lnTo>
                    <a:pt x="1949" y="1527"/>
                  </a:lnTo>
                  <a:lnTo>
                    <a:pt x="1952" y="1529"/>
                  </a:lnTo>
                  <a:lnTo>
                    <a:pt x="1954" y="1533"/>
                  </a:lnTo>
                  <a:lnTo>
                    <a:pt x="1957" y="1536"/>
                  </a:lnTo>
                  <a:lnTo>
                    <a:pt x="1958" y="1538"/>
                  </a:lnTo>
                  <a:lnTo>
                    <a:pt x="1959" y="1540"/>
                  </a:lnTo>
                  <a:lnTo>
                    <a:pt x="1962" y="1545"/>
                  </a:lnTo>
                  <a:lnTo>
                    <a:pt x="1964" y="1549"/>
                  </a:lnTo>
                  <a:lnTo>
                    <a:pt x="1964" y="1552"/>
                  </a:lnTo>
                  <a:lnTo>
                    <a:pt x="1964" y="1555"/>
                  </a:lnTo>
                  <a:lnTo>
                    <a:pt x="1964" y="1559"/>
                  </a:lnTo>
                  <a:lnTo>
                    <a:pt x="1964" y="1560"/>
                  </a:lnTo>
                  <a:lnTo>
                    <a:pt x="1979" y="1571"/>
                  </a:lnTo>
                  <a:lnTo>
                    <a:pt x="1997" y="1576"/>
                  </a:lnTo>
                  <a:lnTo>
                    <a:pt x="2016" y="1575"/>
                  </a:lnTo>
                  <a:lnTo>
                    <a:pt x="2035" y="1575"/>
                  </a:lnTo>
                  <a:lnTo>
                    <a:pt x="2049" y="1568"/>
                  </a:lnTo>
                  <a:lnTo>
                    <a:pt x="2063" y="1555"/>
                  </a:lnTo>
                  <a:lnTo>
                    <a:pt x="2065" y="1539"/>
                  </a:lnTo>
                  <a:lnTo>
                    <a:pt x="2066" y="1524"/>
                  </a:lnTo>
                  <a:lnTo>
                    <a:pt x="2066" y="1521"/>
                  </a:lnTo>
                  <a:lnTo>
                    <a:pt x="2067" y="1517"/>
                  </a:lnTo>
                  <a:lnTo>
                    <a:pt x="2067" y="1515"/>
                  </a:lnTo>
                  <a:lnTo>
                    <a:pt x="2068" y="1512"/>
                  </a:lnTo>
                  <a:lnTo>
                    <a:pt x="2073" y="1507"/>
                  </a:lnTo>
                  <a:lnTo>
                    <a:pt x="2081" y="1507"/>
                  </a:lnTo>
                  <a:lnTo>
                    <a:pt x="2091" y="1511"/>
                  </a:lnTo>
                  <a:lnTo>
                    <a:pt x="2104" y="1518"/>
                  </a:lnTo>
                  <a:lnTo>
                    <a:pt x="2106" y="1536"/>
                  </a:lnTo>
                  <a:lnTo>
                    <a:pt x="2111" y="1549"/>
                  </a:lnTo>
                  <a:lnTo>
                    <a:pt x="2120" y="1560"/>
                  </a:lnTo>
                  <a:lnTo>
                    <a:pt x="2133" y="1570"/>
                  </a:lnTo>
                  <a:lnTo>
                    <a:pt x="2150" y="1569"/>
                  </a:lnTo>
                  <a:lnTo>
                    <a:pt x="2165" y="1565"/>
                  </a:lnTo>
                  <a:lnTo>
                    <a:pt x="2179" y="1559"/>
                  </a:lnTo>
                  <a:lnTo>
                    <a:pt x="2186" y="1532"/>
                  </a:lnTo>
                  <a:lnTo>
                    <a:pt x="2192" y="1511"/>
                  </a:lnTo>
                  <a:lnTo>
                    <a:pt x="2196" y="1495"/>
                  </a:lnTo>
                  <a:lnTo>
                    <a:pt x="2201" y="1495"/>
                  </a:lnTo>
                  <a:lnTo>
                    <a:pt x="2207" y="1497"/>
                  </a:lnTo>
                  <a:lnTo>
                    <a:pt x="2212" y="1501"/>
                  </a:lnTo>
                  <a:lnTo>
                    <a:pt x="2217" y="1506"/>
                  </a:lnTo>
                  <a:lnTo>
                    <a:pt x="2218" y="1507"/>
                  </a:lnTo>
                  <a:lnTo>
                    <a:pt x="2218" y="1508"/>
                  </a:lnTo>
                  <a:lnTo>
                    <a:pt x="2219" y="1510"/>
                  </a:lnTo>
                  <a:lnTo>
                    <a:pt x="2222" y="1512"/>
                  </a:lnTo>
                  <a:lnTo>
                    <a:pt x="2221" y="1534"/>
                  </a:lnTo>
                  <a:lnTo>
                    <a:pt x="2221" y="1552"/>
                  </a:lnTo>
                  <a:lnTo>
                    <a:pt x="2224" y="1564"/>
                  </a:lnTo>
                  <a:lnTo>
                    <a:pt x="2228" y="1570"/>
                  </a:lnTo>
                  <a:lnTo>
                    <a:pt x="2234" y="1571"/>
                  </a:lnTo>
                  <a:lnTo>
                    <a:pt x="2246" y="1573"/>
                  </a:lnTo>
                  <a:lnTo>
                    <a:pt x="2260" y="1571"/>
                  </a:lnTo>
                  <a:lnTo>
                    <a:pt x="2273" y="1569"/>
                  </a:lnTo>
                  <a:lnTo>
                    <a:pt x="2283" y="1565"/>
                  </a:lnTo>
                  <a:lnTo>
                    <a:pt x="2288" y="1561"/>
                  </a:lnTo>
                  <a:lnTo>
                    <a:pt x="2299" y="1539"/>
                  </a:lnTo>
                  <a:lnTo>
                    <a:pt x="2304" y="1515"/>
                  </a:lnTo>
                  <a:lnTo>
                    <a:pt x="2304" y="1489"/>
                  </a:lnTo>
                  <a:lnTo>
                    <a:pt x="2296" y="1463"/>
                  </a:lnTo>
                  <a:lnTo>
                    <a:pt x="2283" y="1437"/>
                  </a:lnTo>
                  <a:lnTo>
                    <a:pt x="2289" y="1432"/>
                  </a:lnTo>
                  <a:lnTo>
                    <a:pt x="2300" y="1426"/>
                  </a:lnTo>
                  <a:lnTo>
                    <a:pt x="2315" y="1415"/>
                  </a:lnTo>
                  <a:lnTo>
                    <a:pt x="2331" y="1405"/>
                  </a:lnTo>
                  <a:lnTo>
                    <a:pt x="2354" y="1397"/>
                  </a:lnTo>
                  <a:lnTo>
                    <a:pt x="2383" y="1390"/>
                  </a:lnTo>
                  <a:lnTo>
                    <a:pt x="2416" y="1385"/>
                  </a:lnTo>
                  <a:lnTo>
                    <a:pt x="2440" y="1380"/>
                  </a:lnTo>
                  <a:lnTo>
                    <a:pt x="2460" y="1370"/>
                  </a:lnTo>
                  <a:lnTo>
                    <a:pt x="2478" y="1354"/>
                  </a:lnTo>
                  <a:lnTo>
                    <a:pt x="2493" y="1332"/>
                  </a:lnTo>
                  <a:lnTo>
                    <a:pt x="2504" y="1306"/>
                  </a:lnTo>
                  <a:lnTo>
                    <a:pt x="2514" y="1275"/>
                  </a:lnTo>
                  <a:lnTo>
                    <a:pt x="2514" y="1250"/>
                  </a:lnTo>
                  <a:lnTo>
                    <a:pt x="2511" y="1226"/>
                  </a:lnTo>
                  <a:lnTo>
                    <a:pt x="2511" y="1200"/>
                  </a:lnTo>
                  <a:lnTo>
                    <a:pt x="2512" y="1179"/>
                  </a:lnTo>
                  <a:lnTo>
                    <a:pt x="2514" y="1163"/>
                  </a:lnTo>
                  <a:lnTo>
                    <a:pt x="2518" y="1152"/>
                  </a:lnTo>
                  <a:lnTo>
                    <a:pt x="2525" y="1139"/>
                  </a:lnTo>
                  <a:lnTo>
                    <a:pt x="2532" y="1131"/>
                  </a:lnTo>
                  <a:lnTo>
                    <a:pt x="2542" y="1116"/>
                  </a:lnTo>
                  <a:lnTo>
                    <a:pt x="2549" y="1101"/>
                  </a:lnTo>
                  <a:lnTo>
                    <a:pt x="2553" y="1086"/>
                  </a:lnTo>
                  <a:lnTo>
                    <a:pt x="2553" y="1073"/>
                  </a:lnTo>
                  <a:lnTo>
                    <a:pt x="2553" y="1070"/>
                  </a:lnTo>
                  <a:lnTo>
                    <a:pt x="2554" y="1065"/>
                  </a:lnTo>
                  <a:lnTo>
                    <a:pt x="2554" y="976"/>
                  </a:lnTo>
                  <a:lnTo>
                    <a:pt x="2556" y="932"/>
                  </a:lnTo>
                  <a:lnTo>
                    <a:pt x="2561" y="889"/>
                  </a:lnTo>
                  <a:lnTo>
                    <a:pt x="2561" y="878"/>
                  </a:lnTo>
                  <a:lnTo>
                    <a:pt x="2564" y="868"/>
                  </a:lnTo>
                  <a:lnTo>
                    <a:pt x="2565" y="823"/>
                  </a:lnTo>
                  <a:lnTo>
                    <a:pt x="2563" y="779"/>
                  </a:lnTo>
                  <a:lnTo>
                    <a:pt x="2554" y="734"/>
                  </a:lnTo>
                  <a:lnTo>
                    <a:pt x="2553" y="728"/>
                  </a:lnTo>
                  <a:lnTo>
                    <a:pt x="2551" y="721"/>
                  </a:lnTo>
                  <a:lnTo>
                    <a:pt x="2544" y="695"/>
                  </a:lnTo>
                  <a:lnTo>
                    <a:pt x="2535" y="673"/>
                  </a:lnTo>
                  <a:lnTo>
                    <a:pt x="2533" y="670"/>
                  </a:lnTo>
                  <a:lnTo>
                    <a:pt x="2533" y="669"/>
                  </a:lnTo>
                  <a:lnTo>
                    <a:pt x="2532" y="668"/>
                  </a:lnTo>
                  <a:lnTo>
                    <a:pt x="2532" y="667"/>
                  </a:lnTo>
                  <a:lnTo>
                    <a:pt x="2514" y="626"/>
                  </a:lnTo>
                  <a:lnTo>
                    <a:pt x="2493" y="589"/>
                  </a:lnTo>
                  <a:lnTo>
                    <a:pt x="2470" y="553"/>
                  </a:lnTo>
                  <a:lnTo>
                    <a:pt x="2442" y="520"/>
                  </a:lnTo>
                  <a:lnTo>
                    <a:pt x="2431" y="509"/>
                  </a:lnTo>
                  <a:lnTo>
                    <a:pt x="2423" y="498"/>
                  </a:lnTo>
                  <a:lnTo>
                    <a:pt x="2421" y="496"/>
                  </a:lnTo>
                  <a:lnTo>
                    <a:pt x="2421" y="496"/>
                  </a:lnTo>
                  <a:lnTo>
                    <a:pt x="2420" y="495"/>
                  </a:lnTo>
                  <a:lnTo>
                    <a:pt x="2418" y="495"/>
                  </a:lnTo>
                  <a:lnTo>
                    <a:pt x="2388" y="465"/>
                  </a:lnTo>
                  <a:lnTo>
                    <a:pt x="2356" y="441"/>
                  </a:lnTo>
                  <a:lnTo>
                    <a:pt x="2321" y="417"/>
                  </a:lnTo>
                  <a:lnTo>
                    <a:pt x="2302" y="406"/>
                  </a:lnTo>
                  <a:lnTo>
                    <a:pt x="2284" y="396"/>
                  </a:lnTo>
                  <a:lnTo>
                    <a:pt x="2283" y="396"/>
                  </a:lnTo>
                  <a:lnTo>
                    <a:pt x="2283" y="395"/>
                  </a:lnTo>
                  <a:lnTo>
                    <a:pt x="2281" y="395"/>
                  </a:lnTo>
                  <a:lnTo>
                    <a:pt x="2239" y="378"/>
                  </a:lnTo>
                  <a:lnTo>
                    <a:pt x="2197" y="364"/>
                  </a:lnTo>
                  <a:lnTo>
                    <a:pt x="2184" y="362"/>
                  </a:lnTo>
                  <a:lnTo>
                    <a:pt x="2170" y="357"/>
                  </a:lnTo>
                  <a:lnTo>
                    <a:pt x="2145" y="353"/>
                  </a:lnTo>
                  <a:lnTo>
                    <a:pt x="2119" y="351"/>
                  </a:lnTo>
                  <a:lnTo>
                    <a:pt x="2063" y="348"/>
                  </a:lnTo>
                  <a:close/>
                  <a:moveTo>
                    <a:pt x="0" y="0"/>
                  </a:moveTo>
                  <a:lnTo>
                    <a:pt x="4070" y="0"/>
                  </a:lnTo>
                  <a:lnTo>
                    <a:pt x="4070" y="665"/>
                  </a:lnTo>
                  <a:lnTo>
                    <a:pt x="2732" y="1405"/>
                  </a:lnTo>
                  <a:lnTo>
                    <a:pt x="2715" y="1401"/>
                  </a:lnTo>
                  <a:lnTo>
                    <a:pt x="2695" y="1400"/>
                  </a:lnTo>
                  <a:lnTo>
                    <a:pt x="2675" y="1405"/>
                  </a:lnTo>
                  <a:lnTo>
                    <a:pt x="2648" y="1415"/>
                  </a:lnTo>
                  <a:lnTo>
                    <a:pt x="2623" y="1428"/>
                  </a:lnTo>
                  <a:lnTo>
                    <a:pt x="2600" y="1445"/>
                  </a:lnTo>
                  <a:lnTo>
                    <a:pt x="2580" y="1465"/>
                  </a:lnTo>
                  <a:lnTo>
                    <a:pt x="2577" y="1470"/>
                  </a:lnTo>
                  <a:lnTo>
                    <a:pt x="2575" y="1474"/>
                  </a:lnTo>
                  <a:lnTo>
                    <a:pt x="2574" y="1477"/>
                  </a:lnTo>
                  <a:lnTo>
                    <a:pt x="2572" y="1480"/>
                  </a:lnTo>
                  <a:lnTo>
                    <a:pt x="2570" y="1489"/>
                  </a:lnTo>
                  <a:lnTo>
                    <a:pt x="2568" y="1496"/>
                  </a:lnTo>
                  <a:lnTo>
                    <a:pt x="2010" y="1805"/>
                  </a:lnTo>
                  <a:lnTo>
                    <a:pt x="1796" y="1705"/>
                  </a:lnTo>
                  <a:lnTo>
                    <a:pt x="1530" y="1556"/>
                  </a:lnTo>
                  <a:lnTo>
                    <a:pt x="1512" y="1522"/>
                  </a:lnTo>
                  <a:lnTo>
                    <a:pt x="1499" y="1485"/>
                  </a:lnTo>
                  <a:lnTo>
                    <a:pt x="1491" y="1469"/>
                  </a:lnTo>
                  <a:lnTo>
                    <a:pt x="1483" y="1455"/>
                  </a:lnTo>
                  <a:lnTo>
                    <a:pt x="1470" y="1444"/>
                  </a:lnTo>
                  <a:lnTo>
                    <a:pt x="1449" y="1428"/>
                  </a:lnTo>
                  <a:lnTo>
                    <a:pt x="1426" y="1415"/>
                  </a:lnTo>
                  <a:lnTo>
                    <a:pt x="1403" y="1405"/>
                  </a:lnTo>
                  <a:lnTo>
                    <a:pt x="1380" y="1400"/>
                  </a:lnTo>
                  <a:lnTo>
                    <a:pt x="1356" y="1400"/>
                  </a:lnTo>
                  <a:lnTo>
                    <a:pt x="1333" y="1406"/>
                  </a:lnTo>
                  <a:lnTo>
                    <a:pt x="1317" y="1417"/>
                  </a:lnTo>
                  <a:lnTo>
                    <a:pt x="1303" y="1431"/>
                  </a:lnTo>
                  <a:lnTo>
                    <a:pt x="1303" y="1432"/>
                  </a:lnTo>
                  <a:lnTo>
                    <a:pt x="0" y="711"/>
                  </a:lnTo>
                  <a:lnTo>
                    <a:pt x="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grpSp>
      <p:grpSp>
        <p:nvGrpSpPr>
          <p:cNvPr id="190" name="Group 451">
            <a:extLst>
              <a:ext uri="{FF2B5EF4-FFF2-40B4-BE49-F238E27FC236}">
                <a16:creationId xmlns:a16="http://schemas.microsoft.com/office/drawing/2014/main" id="{9256E051-5B9B-3EA9-BE96-424957E27B6C}"/>
              </a:ext>
            </a:extLst>
          </p:cNvPr>
          <p:cNvGrpSpPr>
            <a:grpSpLocks noChangeAspect="1"/>
          </p:cNvGrpSpPr>
          <p:nvPr/>
        </p:nvGrpSpPr>
        <p:grpSpPr>
          <a:xfrm>
            <a:off x="3538682" y="4393989"/>
            <a:ext cx="224636" cy="159248"/>
            <a:chOff x="3335338" y="269944"/>
            <a:chExt cx="2154238" cy="1527175"/>
          </a:xfrm>
          <a:solidFill>
            <a:srgbClr val="FF0000"/>
          </a:solidFill>
        </p:grpSpPr>
        <p:sp>
          <p:nvSpPr>
            <p:cNvPr id="191" name="Freeform 24">
              <a:extLst>
                <a:ext uri="{FF2B5EF4-FFF2-40B4-BE49-F238E27FC236}">
                  <a16:creationId xmlns:a16="http://schemas.microsoft.com/office/drawing/2014/main" id="{A0782E48-EB25-3D86-7AAB-EA513ABC25CD}"/>
                </a:ext>
              </a:extLst>
            </p:cNvPr>
            <p:cNvSpPr>
              <a:spLocks/>
            </p:cNvSpPr>
            <p:nvPr/>
          </p:nvSpPr>
          <p:spPr bwMode="auto">
            <a:xfrm>
              <a:off x="4221162" y="781118"/>
              <a:ext cx="165099" cy="123824"/>
            </a:xfrm>
            <a:custGeom>
              <a:avLst/>
              <a:gdLst>
                <a:gd name="T0" fmla="*/ 106 w 310"/>
                <a:gd name="T1" fmla="*/ 0 h 233"/>
                <a:gd name="T2" fmla="*/ 156 w 310"/>
                <a:gd name="T3" fmla="*/ 2 h 233"/>
                <a:gd name="T4" fmla="*/ 208 w 310"/>
                <a:gd name="T5" fmla="*/ 12 h 233"/>
                <a:gd name="T6" fmla="*/ 232 w 310"/>
                <a:gd name="T7" fmla="*/ 27 h 233"/>
                <a:gd name="T8" fmla="*/ 257 w 310"/>
                <a:gd name="T9" fmla="*/ 44 h 233"/>
                <a:gd name="T10" fmla="*/ 271 w 310"/>
                <a:gd name="T11" fmla="*/ 53 h 233"/>
                <a:gd name="T12" fmla="*/ 282 w 310"/>
                <a:gd name="T13" fmla="*/ 61 h 233"/>
                <a:gd name="T14" fmla="*/ 293 w 310"/>
                <a:gd name="T15" fmla="*/ 71 h 233"/>
                <a:gd name="T16" fmla="*/ 303 w 310"/>
                <a:gd name="T17" fmla="*/ 81 h 233"/>
                <a:gd name="T18" fmla="*/ 310 w 310"/>
                <a:gd name="T19" fmla="*/ 94 h 233"/>
                <a:gd name="T20" fmla="*/ 309 w 310"/>
                <a:gd name="T21" fmla="*/ 127 h 233"/>
                <a:gd name="T22" fmla="*/ 304 w 310"/>
                <a:gd name="T23" fmla="*/ 157 h 233"/>
                <a:gd name="T24" fmla="*/ 297 w 310"/>
                <a:gd name="T25" fmla="*/ 171 h 233"/>
                <a:gd name="T26" fmla="*/ 289 w 310"/>
                <a:gd name="T27" fmla="*/ 185 h 233"/>
                <a:gd name="T28" fmla="*/ 278 w 310"/>
                <a:gd name="T29" fmla="*/ 201 h 233"/>
                <a:gd name="T30" fmla="*/ 266 w 310"/>
                <a:gd name="T31" fmla="*/ 215 h 233"/>
                <a:gd name="T32" fmla="*/ 256 w 310"/>
                <a:gd name="T33" fmla="*/ 222 h 233"/>
                <a:gd name="T34" fmla="*/ 242 w 310"/>
                <a:gd name="T35" fmla="*/ 226 h 233"/>
                <a:gd name="T36" fmla="*/ 198 w 310"/>
                <a:gd name="T37" fmla="*/ 233 h 233"/>
                <a:gd name="T38" fmla="*/ 154 w 310"/>
                <a:gd name="T39" fmla="*/ 233 h 233"/>
                <a:gd name="T40" fmla="*/ 112 w 310"/>
                <a:gd name="T41" fmla="*/ 228 h 233"/>
                <a:gd name="T42" fmla="*/ 83 w 310"/>
                <a:gd name="T43" fmla="*/ 221 h 233"/>
                <a:gd name="T44" fmla="*/ 63 w 310"/>
                <a:gd name="T45" fmla="*/ 213 h 233"/>
                <a:gd name="T46" fmla="*/ 43 w 310"/>
                <a:gd name="T47" fmla="*/ 206 h 233"/>
                <a:gd name="T48" fmla="*/ 26 w 310"/>
                <a:gd name="T49" fmla="*/ 196 h 233"/>
                <a:gd name="T50" fmla="*/ 14 w 310"/>
                <a:gd name="T51" fmla="*/ 185 h 233"/>
                <a:gd name="T52" fmla="*/ 4 w 310"/>
                <a:gd name="T53" fmla="*/ 169 h 233"/>
                <a:gd name="T54" fmla="*/ 0 w 310"/>
                <a:gd name="T55" fmla="*/ 157 h 233"/>
                <a:gd name="T56" fmla="*/ 0 w 310"/>
                <a:gd name="T57" fmla="*/ 145 h 233"/>
                <a:gd name="T58" fmla="*/ 1 w 310"/>
                <a:gd name="T59" fmla="*/ 131 h 233"/>
                <a:gd name="T60" fmla="*/ 3 w 310"/>
                <a:gd name="T61" fmla="*/ 119 h 233"/>
                <a:gd name="T62" fmla="*/ 7 w 310"/>
                <a:gd name="T63" fmla="*/ 98 h 233"/>
                <a:gd name="T64" fmla="*/ 11 w 310"/>
                <a:gd name="T65" fmla="*/ 78 h 233"/>
                <a:gd name="T66" fmla="*/ 18 w 310"/>
                <a:gd name="T67" fmla="*/ 58 h 233"/>
                <a:gd name="T68" fmla="*/ 27 w 310"/>
                <a:gd name="T69" fmla="*/ 38 h 233"/>
                <a:gd name="T70" fmla="*/ 38 w 310"/>
                <a:gd name="T71" fmla="*/ 24 h 233"/>
                <a:gd name="T72" fmla="*/ 54 w 310"/>
                <a:gd name="T73" fmla="*/ 13 h 233"/>
                <a:gd name="T74" fmla="*/ 80 w 310"/>
                <a:gd name="T75" fmla="*/ 6 h 233"/>
                <a:gd name="T76" fmla="*/ 106 w 310"/>
                <a:gd name="T77"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0" h="233">
                  <a:moveTo>
                    <a:pt x="106" y="0"/>
                  </a:moveTo>
                  <a:lnTo>
                    <a:pt x="156" y="2"/>
                  </a:lnTo>
                  <a:lnTo>
                    <a:pt x="208" y="12"/>
                  </a:lnTo>
                  <a:lnTo>
                    <a:pt x="232" y="27"/>
                  </a:lnTo>
                  <a:lnTo>
                    <a:pt x="257" y="44"/>
                  </a:lnTo>
                  <a:lnTo>
                    <a:pt x="271" y="53"/>
                  </a:lnTo>
                  <a:lnTo>
                    <a:pt x="282" y="61"/>
                  </a:lnTo>
                  <a:lnTo>
                    <a:pt x="293" y="71"/>
                  </a:lnTo>
                  <a:lnTo>
                    <a:pt x="303" y="81"/>
                  </a:lnTo>
                  <a:lnTo>
                    <a:pt x="310" y="94"/>
                  </a:lnTo>
                  <a:lnTo>
                    <a:pt x="309" y="127"/>
                  </a:lnTo>
                  <a:lnTo>
                    <a:pt x="304" y="157"/>
                  </a:lnTo>
                  <a:lnTo>
                    <a:pt x="297" y="171"/>
                  </a:lnTo>
                  <a:lnTo>
                    <a:pt x="289" y="185"/>
                  </a:lnTo>
                  <a:lnTo>
                    <a:pt x="278" y="201"/>
                  </a:lnTo>
                  <a:lnTo>
                    <a:pt x="266" y="215"/>
                  </a:lnTo>
                  <a:lnTo>
                    <a:pt x="256" y="222"/>
                  </a:lnTo>
                  <a:lnTo>
                    <a:pt x="242" y="226"/>
                  </a:lnTo>
                  <a:lnTo>
                    <a:pt x="198" y="233"/>
                  </a:lnTo>
                  <a:lnTo>
                    <a:pt x="154" y="233"/>
                  </a:lnTo>
                  <a:lnTo>
                    <a:pt x="112" y="228"/>
                  </a:lnTo>
                  <a:lnTo>
                    <a:pt x="83" y="221"/>
                  </a:lnTo>
                  <a:lnTo>
                    <a:pt x="63" y="213"/>
                  </a:lnTo>
                  <a:lnTo>
                    <a:pt x="43" y="206"/>
                  </a:lnTo>
                  <a:lnTo>
                    <a:pt x="26" y="196"/>
                  </a:lnTo>
                  <a:lnTo>
                    <a:pt x="14" y="185"/>
                  </a:lnTo>
                  <a:lnTo>
                    <a:pt x="4" y="169"/>
                  </a:lnTo>
                  <a:lnTo>
                    <a:pt x="0" y="157"/>
                  </a:lnTo>
                  <a:lnTo>
                    <a:pt x="0" y="145"/>
                  </a:lnTo>
                  <a:lnTo>
                    <a:pt x="1" y="131"/>
                  </a:lnTo>
                  <a:lnTo>
                    <a:pt x="3" y="119"/>
                  </a:lnTo>
                  <a:lnTo>
                    <a:pt x="7" y="98"/>
                  </a:lnTo>
                  <a:lnTo>
                    <a:pt x="11" y="78"/>
                  </a:lnTo>
                  <a:lnTo>
                    <a:pt x="18" y="58"/>
                  </a:lnTo>
                  <a:lnTo>
                    <a:pt x="27" y="38"/>
                  </a:lnTo>
                  <a:lnTo>
                    <a:pt x="38" y="24"/>
                  </a:lnTo>
                  <a:lnTo>
                    <a:pt x="54" y="13"/>
                  </a:lnTo>
                  <a:lnTo>
                    <a:pt x="80" y="6"/>
                  </a:lnTo>
                  <a:lnTo>
                    <a:pt x="106"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192" name="Freeform 25">
              <a:extLst>
                <a:ext uri="{FF2B5EF4-FFF2-40B4-BE49-F238E27FC236}">
                  <a16:creationId xmlns:a16="http://schemas.microsoft.com/office/drawing/2014/main" id="{A8DA197E-3DBA-0CE2-07C0-D64C149EBB4D}"/>
                </a:ext>
              </a:extLst>
            </p:cNvPr>
            <p:cNvSpPr>
              <a:spLocks/>
            </p:cNvSpPr>
            <p:nvPr/>
          </p:nvSpPr>
          <p:spPr bwMode="auto">
            <a:xfrm>
              <a:off x="3335338" y="684283"/>
              <a:ext cx="2154238" cy="1112836"/>
            </a:xfrm>
            <a:custGeom>
              <a:avLst/>
              <a:gdLst>
                <a:gd name="T0" fmla="*/ 0 w 4070"/>
                <a:gd name="T1" fmla="*/ 2104 h 2104"/>
                <a:gd name="T2" fmla="*/ 1313 w 4070"/>
                <a:gd name="T3" fmla="*/ 803 h 2104"/>
                <a:gd name="T4" fmla="*/ 1266 w 4070"/>
                <a:gd name="T5" fmla="*/ 839 h 2104"/>
                <a:gd name="T6" fmla="*/ 1258 w 4070"/>
                <a:gd name="T7" fmla="*/ 848 h 2104"/>
                <a:gd name="T8" fmla="*/ 1232 w 4070"/>
                <a:gd name="T9" fmla="*/ 920 h 2104"/>
                <a:gd name="T10" fmla="*/ 1257 w 4070"/>
                <a:gd name="T11" fmla="*/ 980 h 2104"/>
                <a:gd name="T12" fmla="*/ 1294 w 4070"/>
                <a:gd name="T13" fmla="*/ 999 h 2104"/>
                <a:gd name="T14" fmla="*/ 1335 w 4070"/>
                <a:gd name="T15" fmla="*/ 1003 h 2104"/>
                <a:gd name="T16" fmla="*/ 1406 w 4070"/>
                <a:gd name="T17" fmla="*/ 982 h 2104"/>
                <a:gd name="T18" fmla="*/ 1486 w 4070"/>
                <a:gd name="T19" fmla="*/ 976 h 2104"/>
                <a:gd name="T20" fmla="*/ 1860 w 4070"/>
                <a:gd name="T21" fmla="*/ 1115 h 2104"/>
                <a:gd name="T22" fmla="*/ 1435 w 4070"/>
                <a:gd name="T23" fmla="*/ 1284 h 2104"/>
                <a:gd name="T24" fmla="*/ 1343 w 4070"/>
                <a:gd name="T25" fmla="*/ 1278 h 2104"/>
                <a:gd name="T26" fmla="*/ 1262 w 4070"/>
                <a:gd name="T27" fmla="*/ 1325 h 2104"/>
                <a:gd name="T28" fmla="*/ 1235 w 4070"/>
                <a:gd name="T29" fmla="*/ 1384 h 2104"/>
                <a:gd name="T30" fmla="*/ 1267 w 4070"/>
                <a:gd name="T31" fmla="*/ 1431 h 2104"/>
                <a:gd name="T32" fmla="*/ 1284 w 4070"/>
                <a:gd name="T33" fmla="*/ 1472 h 2104"/>
                <a:gd name="T34" fmla="*/ 1302 w 4070"/>
                <a:gd name="T35" fmla="*/ 1519 h 2104"/>
                <a:gd name="T36" fmla="*/ 1350 w 4070"/>
                <a:gd name="T37" fmla="*/ 1549 h 2104"/>
                <a:gd name="T38" fmla="*/ 1397 w 4070"/>
                <a:gd name="T39" fmla="*/ 1545 h 2104"/>
                <a:gd name="T40" fmla="*/ 1460 w 4070"/>
                <a:gd name="T41" fmla="*/ 1484 h 2104"/>
                <a:gd name="T42" fmla="*/ 1544 w 4070"/>
                <a:gd name="T43" fmla="*/ 1423 h 2104"/>
                <a:gd name="T44" fmla="*/ 2035 w 4070"/>
                <a:gd name="T45" fmla="*/ 1196 h 2104"/>
                <a:gd name="T46" fmla="*/ 2556 w 4070"/>
                <a:gd name="T47" fmla="*/ 1440 h 2104"/>
                <a:gd name="T48" fmla="*/ 2653 w 4070"/>
                <a:gd name="T49" fmla="*/ 1529 h 2104"/>
                <a:gd name="T50" fmla="*/ 2660 w 4070"/>
                <a:gd name="T51" fmla="*/ 1536 h 2104"/>
                <a:gd name="T52" fmla="*/ 2726 w 4070"/>
                <a:gd name="T53" fmla="*/ 1547 h 2104"/>
                <a:gd name="T54" fmla="*/ 2776 w 4070"/>
                <a:gd name="T55" fmla="*/ 1508 h 2104"/>
                <a:gd name="T56" fmla="*/ 2786 w 4070"/>
                <a:gd name="T57" fmla="*/ 1442 h 2104"/>
                <a:gd name="T58" fmla="*/ 2825 w 4070"/>
                <a:gd name="T59" fmla="*/ 1409 h 2104"/>
                <a:gd name="T60" fmla="*/ 2834 w 4070"/>
                <a:gd name="T61" fmla="*/ 1356 h 2104"/>
                <a:gd name="T62" fmla="*/ 2792 w 4070"/>
                <a:gd name="T63" fmla="*/ 1302 h 2104"/>
                <a:gd name="T64" fmla="*/ 2712 w 4070"/>
                <a:gd name="T65" fmla="*/ 1272 h 2104"/>
                <a:gd name="T66" fmla="*/ 2602 w 4070"/>
                <a:gd name="T67" fmla="*/ 1301 h 2104"/>
                <a:gd name="T68" fmla="*/ 2407 w 4070"/>
                <a:gd name="T69" fmla="*/ 1034 h 2104"/>
                <a:gd name="T70" fmla="*/ 2559 w 4070"/>
                <a:gd name="T71" fmla="*/ 982 h 2104"/>
                <a:gd name="T72" fmla="*/ 2653 w 4070"/>
                <a:gd name="T73" fmla="*/ 980 h 2104"/>
                <a:gd name="T74" fmla="*/ 2674 w 4070"/>
                <a:gd name="T75" fmla="*/ 988 h 2104"/>
                <a:gd name="T76" fmla="*/ 2742 w 4070"/>
                <a:gd name="T77" fmla="*/ 1002 h 2104"/>
                <a:gd name="T78" fmla="*/ 2802 w 4070"/>
                <a:gd name="T79" fmla="*/ 983 h 2104"/>
                <a:gd name="T80" fmla="*/ 2823 w 4070"/>
                <a:gd name="T81" fmla="*/ 960 h 2104"/>
                <a:gd name="T82" fmla="*/ 2834 w 4070"/>
                <a:gd name="T83" fmla="*/ 931 h 2104"/>
                <a:gd name="T84" fmla="*/ 2829 w 4070"/>
                <a:gd name="T85" fmla="*/ 876 h 2104"/>
                <a:gd name="T86" fmla="*/ 2782 w 4070"/>
                <a:gd name="T87" fmla="*/ 820 h 2104"/>
                <a:gd name="T88" fmla="*/ 2767 w 4070"/>
                <a:gd name="T89" fmla="*/ 772 h 2104"/>
                <a:gd name="T90" fmla="*/ 4070 w 4070"/>
                <a:gd name="T91" fmla="*/ 0 h 2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70" h="2104">
                  <a:moveTo>
                    <a:pt x="4070" y="0"/>
                  </a:moveTo>
                  <a:lnTo>
                    <a:pt x="4070" y="2104"/>
                  </a:lnTo>
                  <a:lnTo>
                    <a:pt x="0" y="2104"/>
                  </a:lnTo>
                  <a:lnTo>
                    <a:pt x="0" y="45"/>
                  </a:lnTo>
                  <a:lnTo>
                    <a:pt x="1300" y="765"/>
                  </a:lnTo>
                  <a:lnTo>
                    <a:pt x="1313" y="803"/>
                  </a:lnTo>
                  <a:lnTo>
                    <a:pt x="1291" y="819"/>
                  </a:lnTo>
                  <a:lnTo>
                    <a:pt x="1268" y="838"/>
                  </a:lnTo>
                  <a:lnTo>
                    <a:pt x="1266" y="839"/>
                  </a:lnTo>
                  <a:lnTo>
                    <a:pt x="1263" y="841"/>
                  </a:lnTo>
                  <a:lnTo>
                    <a:pt x="1260" y="844"/>
                  </a:lnTo>
                  <a:lnTo>
                    <a:pt x="1258" y="848"/>
                  </a:lnTo>
                  <a:lnTo>
                    <a:pt x="1245" y="870"/>
                  </a:lnTo>
                  <a:lnTo>
                    <a:pt x="1236" y="894"/>
                  </a:lnTo>
                  <a:lnTo>
                    <a:pt x="1232" y="920"/>
                  </a:lnTo>
                  <a:lnTo>
                    <a:pt x="1236" y="948"/>
                  </a:lnTo>
                  <a:lnTo>
                    <a:pt x="1245" y="965"/>
                  </a:lnTo>
                  <a:lnTo>
                    <a:pt x="1257" y="980"/>
                  </a:lnTo>
                  <a:lnTo>
                    <a:pt x="1267" y="989"/>
                  </a:lnTo>
                  <a:lnTo>
                    <a:pt x="1279" y="996"/>
                  </a:lnTo>
                  <a:lnTo>
                    <a:pt x="1294" y="999"/>
                  </a:lnTo>
                  <a:lnTo>
                    <a:pt x="1296" y="999"/>
                  </a:lnTo>
                  <a:lnTo>
                    <a:pt x="1315" y="1002"/>
                  </a:lnTo>
                  <a:lnTo>
                    <a:pt x="1335" y="1003"/>
                  </a:lnTo>
                  <a:lnTo>
                    <a:pt x="1359" y="1002"/>
                  </a:lnTo>
                  <a:lnTo>
                    <a:pt x="1382" y="993"/>
                  </a:lnTo>
                  <a:lnTo>
                    <a:pt x="1406" y="982"/>
                  </a:lnTo>
                  <a:lnTo>
                    <a:pt x="1432" y="975"/>
                  </a:lnTo>
                  <a:lnTo>
                    <a:pt x="1459" y="972"/>
                  </a:lnTo>
                  <a:lnTo>
                    <a:pt x="1486" y="976"/>
                  </a:lnTo>
                  <a:lnTo>
                    <a:pt x="1613" y="1017"/>
                  </a:lnTo>
                  <a:lnTo>
                    <a:pt x="1738" y="1064"/>
                  </a:lnTo>
                  <a:lnTo>
                    <a:pt x="1860" y="1115"/>
                  </a:lnTo>
                  <a:lnTo>
                    <a:pt x="1468" y="1301"/>
                  </a:lnTo>
                  <a:lnTo>
                    <a:pt x="1450" y="1293"/>
                  </a:lnTo>
                  <a:lnTo>
                    <a:pt x="1435" y="1284"/>
                  </a:lnTo>
                  <a:lnTo>
                    <a:pt x="1403" y="1277"/>
                  </a:lnTo>
                  <a:lnTo>
                    <a:pt x="1372" y="1275"/>
                  </a:lnTo>
                  <a:lnTo>
                    <a:pt x="1343" y="1278"/>
                  </a:lnTo>
                  <a:lnTo>
                    <a:pt x="1312" y="1288"/>
                  </a:lnTo>
                  <a:lnTo>
                    <a:pt x="1284" y="1304"/>
                  </a:lnTo>
                  <a:lnTo>
                    <a:pt x="1262" y="1325"/>
                  </a:lnTo>
                  <a:lnTo>
                    <a:pt x="1242" y="1351"/>
                  </a:lnTo>
                  <a:lnTo>
                    <a:pt x="1235" y="1367"/>
                  </a:lnTo>
                  <a:lnTo>
                    <a:pt x="1235" y="1384"/>
                  </a:lnTo>
                  <a:lnTo>
                    <a:pt x="1241" y="1402"/>
                  </a:lnTo>
                  <a:lnTo>
                    <a:pt x="1252" y="1418"/>
                  </a:lnTo>
                  <a:lnTo>
                    <a:pt x="1267" y="1431"/>
                  </a:lnTo>
                  <a:lnTo>
                    <a:pt x="1284" y="1442"/>
                  </a:lnTo>
                  <a:lnTo>
                    <a:pt x="1283" y="1457"/>
                  </a:lnTo>
                  <a:lnTo>
                    <a:pt x="1284" y="1472"/>
                  </a:lnTo>
                  <a:lnTo>
                    <a:pt x="1286" y="1487"/>
                  </a:lnTo>
                  <a:lnTo>
                    <a:pt x="1292" y="1502"/>
                  </a:lnTo>
                  <a:lnTo>
                    <a:pt x="1302" y="1519"/>
                  </a:lnTo>
                  <a:lnTo>
                    <a:pt x="1315" y="1534"/>
                  </a:lnTo>
                  <a:lnTo>
                    <a:pt x="1331" y="1544"/>
                  </a:lnTo>
                  <a:lnTo>
                    <a:pt x="1350" y="1549"/>
                  </a:lnTo>
                  <a:lnTo>
                    <a:pt x="1372" y="1551"/>
                  </a:lnTo>
                  <a:lnTo>
                    <a:pt x="1385" y="1549"/>
                  </a:lnTo>
                  <a:lnTo>
                    <a:pt x="1397" y="1545"/>
                  </a:lnTo>
                  <a:lnTo>
                    <a:pt x="1418" y="1531"/>
                  </a:lnTo>
                  <a:lnTo>
                    <a:pt x="1437" y="1513"/>
                  </a:lnTo>
                  <a:lnTo>
                    <a:pt x="1460" y="1484"/>
                  </a:lnTo>
                  <a:lnTo>
                    <a:pt x="1485" y="1461"/>
                  </a:lnTo>
                  <a:lnTo>
                    <a:pt x="1514" y="1440"/>
                  </a:lnTo>
                  <a:lnTo>
                    <a:pt x="1544" y="1423"/>
                  </a:lnTo>
                  <a:lnTo>
                    <a:pt x="1709" y="1350"/>
                  </a:lnTo>
                  <a:lnTo>
                    <a:pt x="1873" y="1273"/>
                  </a:lnTo>
                  <a:lnTo>
                    <a:pt x="2035" y="1196"/>
                  </a:lnTo>
                  <a:lnTo>
                    <a:pt x="2280" y="1312"/>
                  </a:lnTo>
                  <a:lnTo>
                    <a:pt x="2527" y="1426"/>
                  </a:lnTo>
                  <a:lnTo>
                    <a:pt x="2556" y="1440"/>
                  </a:lnTo>
                  <a:lnTo>
                    <a:pt x="2584" y="1458"/>
                  </a:lnTo>
                  <a:lnTo>
                    <a:pt x="2618" y="1491"/>
                  </a:lnTo>
                  <a:lnTo>
                    <a:pt x="2653" y="1529"/>
                  </a:lnTo>
                  <a:lnTo>
                    <a:pt x="2654" y="1531"/>
                  </a:lnTo>
                  <a:lnTo>
                    <a:pt x="2658" y="1535"/>
                  </a:lnTo>
                  <a:lnTo>
                    <a:pt x="2660" y="1536"/>
                  </a:lnTo>
                  <a:lnTo>
                    <a:pt x="2681" y="1547"/>
                  </a:lnTo>
                  <a:lnTo>
                    <a:pt x="2704" y="1551"/>
                  </a:lnTo>
                  <a:lnTo>
                    <a:pt x="2726" y="1547"/>
                  </a:lnTo>
                  <a:lnTo>
                    <a:pt x="2747" y="1540"/>
                  </a:lnTo>
                  <a:lnTo>
                    <a:pt x="2763" y="1528"/>
                  </a:lnTo>
                  <a:lnTo>
                    <a:pt x="2776" y="1508"/>
                  </a:lnTo>
                  <a:lnTo>
                    <a:pt x="2784" y="1488"/>
                  </a:lnTo>
                  <a:lnTo>
                    <a:pt x="2788" y="1466"/>
                  </a:lnTo>
                  <a:lnTo>
                    <a:pt x="2786" y="1442"/>
                  </a:lnTo>
                  <a:lnTo>
                    <a:pt x="2799" y="1433"/>
                  </a:lnTo>
                  <a:lnTo>
                    <a:pt x="2812" y="1423"/>
                  </a:lnTo>
                  <a:lnTo>
                    <a:pt x="2825" y="1409"/>
                  </a:lnTo>
                  <a:lnTo>
                    <a:pt x="2834" y="1392"/>
                  </a:lnTo>
                  <a:lnTo>
                    <a:pt x="2838" y="1372"/>
                  </a:lnTo>
                  <a:lnTo>
                    <a:pt x="2834" y="1356"/>
                  </a:lnTo>
                  <a:lnTo>
                    <a:pt x="2828" y="1341"/>
                  </a:lnTo>
                  <a:lnTo>
                    <a:pt x="2812" y="1319"/>
                  </a:lnTo>
                  <a:lnTo>
                    <a:pt x="2792" y="1302"/>
                  </a:lnTo>
                  <a:lnTo>
                    <a:pt x="2768" y="1288"/>
                  </a:lnTo>
                  <a:lnTo>
                    <a:pt x="2741" y="1277"/>
                  </a:lnTo>
                  <a:lnTo>
                    <a:pt x="2712" y="1272"/>
                  </a:lnTo>
                  <a:lnTo>
                    <a:pt x="2674" y="1275"/>
                  </a:lnTo>
                  <a:lnTo>
                    <a:pt x="2638" y="1284"/>
                  </a:lnTo>
                  <a:lnTo>
                    <a:pt x="2602" y="1301"/>
                  </a:lnTo>
                  <a:lnTo>
                    <a:pt x="2208" y="1115"/>
                  </a:lnTo>
                  <a:lnTo>
                    <a:pt x="2307" y="1073"/>
                  </a:lnTo>
                  <a:lnTo>
                    <a:pt x="2407" y="1034"/>
                  </a:lnTo>
                  <a:lnTo>
                    <a:pt x="2504" y="998"/>
                  </a:lnTo>
                  <a:lnTo>
                    <a:pt x="2533" y="989"/>
                  </a:lnTo>
                  <a:lnTo>
                    <a:pt x="2559" y="982"/>
                  </a:lnTo>
                  <a:lnTo>
                    <a:pt x="2590" y="975"/>
                  </a:lnTo>
                  <a:lnTo>
                    <a:pt x="2622" y="973"/>
                  </a:lnTo>
                  <a:lnTo>
                    <a:pt x="2653" y="980"/>
                  </a:lnTo>
                  <a:lnTo>
                    <a:pt x="2659" y="982"/>
                  </a:lnTo>
                  <a:lnTo>
                    <a:pt x="2667" y="985"/>
                  </a:lnTo>
                  <a:lnTo>
                    <a:pt x="2674" y="988"/>
                  </a:lnTo>
                  <a:lnTo>
                    <a:pt x="2695" y="999"/>
                  </a:lnTo>
                  <a:lnTo>
                    <a:pt x="2717" y="1003"/>
                  </a:lnTo>
                  <a:lnTo>
                    <a:pt x="2742" y="1002"/>
                  </a:lnTo>
                  <a:lnTo>
                    <a:pt x="2764" y="1001"/>
                  </a:lnTo>
                  <a:lnTo>
                    <a:pt x="2784" y="994"/>
                  </a:lnTo>
                  <a:lnTo>
                    <a:pt x="2802" y="983"/>
                  </a:lnTo>
                  <a:lnTo>
                    <a:pt x="2816" y="966"/>
                  </a:lnTo>
                  <a:lnTo>
                    <a:pt x="2820" y="962"/>
                  </a:lnTo>
                  <a:lnTo>
                    <a:pt x="2823" y="960"/>
                  </a:lnTo>
                  <a:lnTo>
                    <a:pt x="2825" y="956"/>
                  </a:lnTo>
                  <a:lnTo>
                    <a:pt x="2826" y="951"/>
                  </a:lnTo>
                  <a:lnTo>
                    <a:pt x="2834" y="931"/>
                  </a:lnTo>
                  <a:lnTo>
                    <a:pt x="2836" y="910"/>
                  </a:lnTo>
                  <a:lnTo>
                    <a:pt x="2833" y="890"/>
                  </a:lnTo>
                  <a:lnTo>
                    <a:pt x="2829" y="876"/>
                  </a:lnTo>
                  <a:lnTo>
                    <a:pt x="2825" y="864"/>
                  </a:lnTo>
                  <a:lnTo>
                    <a:pt x="2805" y="840"/>
                  </a:lnTo>
                  <a:lnTo>
                    <a:pt x="2782" y="820"/>
                  </a:lnTo>
                  <a:lnTo>
                    <a:pt x="2756" y="803"/>
                  </a:lnTo>
                  <a:lnTo>
                    <a:pt x="2761" y="787"/>
                  </a:lnTo>
                  <a:lnTo>
                    <a:pt x="2767" y="772"/>
                  </a:lnTo>
                  <a:lnTo>
                    <a:pt x="2777" y="743"/>
                  </a:lnTo>
                  <a:lnTo>
                    <a:pt x="2781" y="712"/>
                  </a:lnTo>
                  <a:lnTo>
                    <a:pt x="407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193" name="Freeform 26">
              <a:extLst>
                <a:ext uri="{FF2B5EF4-FFF2-40B4-BE49-F238E27FC236}">
                  <a16:creationId xmlns:a16="http://schemas.microsoft.com/office/drawing/2014/main" id="{A835A743-1F53-6CB9-265C-6ED822A48D48}"/>
                </a:ext>
              </a:extLst>
            </p:cNvPr>
            <p:cNvSpPr>
              <a:spLocks/>
            </p:cNvSpPr>
            <p:nvPr/>
          </p:nvSpPr>
          <p:spPr bwMode="auto">
            <a:xfrm>
              <a:off x="4373563" y="912813"/>
              <a:ext cx="87313" cy="120650"/>
            </a:xfrm>
            <a:custGeom>
              <a:avLst/>
              <a:gdLst>
                <a:gd name="T0" fmla="*/ 87 w 165"/>
                <a:gd name="T1" fmla="*/ 26 h 227"/>
                <a:gd name="T2" fmla="*/ 113 w 165"/>
                <a:gd name="T3" fmla="*/ 69 h 227"/>
                <a:gd name="T4" fmla="*/ 115 w 165"/>
                <a:gd name="T5" fmla="*/ 76 h 227"/>
                <a:gd name="T6" fmla="*/ 117 w 165"/>
                <a:gd name="T7" fmla="*/ 84 h 227"/>
                <a:gd name="T8" fmla="*/ 119 w 165"/>
                <a:gd name="T9" fmla="*/ 91 h 227"/>
                <a:gd name="T10" fmla="*/ 129 w 165"/>
                <a:gd name="T11" fmla="*/ 110 h 227"/>
                <a:gd name="T12" fmla="*/ 141 w 165"/>
                <a:gd name="T13" fmla="*/ 128 h 227"/>
                <a:gd name="T14" fmla="*/ 146 w 165"/>
                <a:gd name="T15" fmla="*/ 137 h 227"/>
                <a:gd name="T16" fmla="*/ 149 w 165"/>
                <a:gd name="T17" fmla="*/ 142 h 227"/>
                <a:gd name="T18" fmla="*/ 150 w 165"/>
                <a:gd name="T19" fmla="*/ 144 h 227"/>
                <a:gd name="T20" fmla="*/ 152 w 165"/>
                <a:gd name="T21" fmla="*/ 148 h 227"/>
                <a:gd name="T22" fmla="*/ 154 w 165"/>
                <a:gd name="T23" fmla="*/ 153 h 227"/>
                <a:gd name="T24" fmla="*/ 157 w 165"/>
                <a:gd name="T25" fmla="*/ 155 h 227"/>
                <a:gd name="T26" fmla="*/ 161 w 165"/>
                <a:gd name="T27" fmla="*/ 160 h 227"/>
                <a:gd name="T28" fmla="*/ 165 w 165"/>
                <a:gd name="T29" fmla="*/ 176 h 227"/>
                <a:gd name="T30" fmla="*/ 164 w 165"/>
                <a:gd name="T31" fmla="*/ 197 h 227"/>
                <a:gd name="T32" fmla="*/ 152 w 165"/>
                <a:gd name="T33" fmla="*/ 212 h 227"/>
                <a:gd name="T34" fmla="*/ 152 w 165"/>
                <a:gd name="T35" fmla="*/ 212 h 227"/>
                <a:gd name="T36" fmla="*/ 148 w 165"/>
                <a:gd name="T37" fmla="*/ 217 h 227"/>
                <a:gd name="T38" fmla="*/ 139 w 165"/>
                <a:gd name="T39" fmla="*/ 222 h 227"/>
                <a:gd name="T40" fmla="*/ 130 w 165"/>
                <a:gd name="T41" fmla="*/ 225 h 227"/>
                <a:gd name="T42" fmla="*/ 121 w 165"/>
                <a:gd name="T43" fmla="*/ 223 h 227"/>
                <a:gd name="T44" fmla="*/ 94 w 165"/>
                <a:gd name="T45" fmla="*/ 212 h 227"/>
                <a:gd name="T46" fmla="*/ 78 w 165"/>
                <a:gd name="T47" fmla="*/ 212 h 227"/>
                <a:gd name="T48" fmla="*/ 42 w 165"/>
                <a:gd name="T49" fmla="*/ 227 h 227"/>
                <a:gd name="T50" fmla="*/ 8 w 165"/>
                <a:gd name="T51" fmla="*/ 208 h 227"/>
                <a:gd name="T52" fmla="*/ 6 w 165"/>
                <a:gd name="T53" fmla="*/ 204 h 227"/>
                <a:gd name="T54" fmla="*/ 3 w 165"/>
                <a:gd name="T55" fmla="*/ 202 h 227"/>
                <a:gd name="T56" fmla="*/ 1 w 165"/>
                <a:gd name="T57" fmla="*/ 195 h 227"/>
                <a:gd name="T58" fmla="*/ 0 w 165"/>
                <a:gd name="T59" fmla="*/ 186 h 227"/>
                <a:gd name="T60" fmla="*/ 1 w 165"/>
                <a:gd name="T61" fmla="*/ 178 h 227"/>
                <a:gd name="T62" fmla="*/ 12 w 165"/>
                <a:gd name="T63" fmla="*/ 139 h 227"/>
                <a:gd name="T64" fmla="*/ 35 w 165"/>
                <a:gd name="T65" fmla="*/ 102 h 227"/>
                <a:gd name="T66" fmla="*/ 42 w 165"/>
                <a:gd name="T67" fmla="*/ 92 h 227"/>
                <a:gd name="T68" fmla="*/ 46 w 165"/>
                <a:gd name="T69" fmla="*/ 84 h 227"/>
                <a:gd name="T70" fmla="*/ 47 w 165"/>
                <a:gd name="T71" fmla="*/ 79 h 227"/>
                <a:gd name="T72" fmla="*/ 48 w 165"/>
                <a:gd name="T73" fmla="*/ 78 h 227"/>
                <a:gd name="T74" fmla="*/ 65 w 165"/>
                <a:gd name="T75" fmla="*/ 53 h 227"/>
                <a:gd name="T76" fmla="*/ 82 w 165"/>
                <a:gd name="T7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 h="227">
                  <a:moveTo>
                    <a:pt x="82" y="0"/>
                  </a:moveTo>
                  <a:lnTo>
                    <a:pt x="87" y="26"/>
                  </a:lnTo>
                  <a:lnTo>
                    <a:pt x="97" y="49"/>
                  </a:lnTo>
                  <a:lnTo>
                    <a:pt x="113" y="69"/>
                  </a:lnTo>
                  <a:lnTo>
                    <a:pt x="114" y="74"/>
                  </a:lnTo>
                  <a:lnTo>
                    <a:pt x="115" y="76"/>
                  </a:lnTo>
                  <a:lnTo>
                    <a:pt x="117" y="80"/>
                  </a:lnTo>
                  <a:lnTo>
                    <a:pt x="117" y="84"/>
                  </a:lnTo>
                  <a:lnTo>
                    <a:pt x="118" y="88"/>
                  </a:lnTo>
                  <a:lnTo>
                    <a:pt x="119" y="91"/>
                  </a:lnTo>
                  <a:lnTo>
                    <a:pt x="120" y="95"/>
                  </a:lnTo>
                  <a:lnTo>
                    <a:pt x="129" y="110"/>
                  </a:lnTo>
                  <a:lnTo>
                    <a:pt x="138" y="123"/>
                  </a:lnTo>
                  <a:lnTo>
                    <a:pt x="141" y="128"/>
                  </a:lnTo>
                  <a:lnTo>
                    <a:pt x="144" y="132"/>
                  </a:lnTo>
                  <a:lnTo>
                    <a:pt x="146" y="137"/>
                  </a:lnTo>
                  <a:lnTo>
                    <a:pt x="149" y="141"/>
                  </a:lnTo>
                  <a:lnTo>
                    <a:pt x="149" y="142"/>
                  </a:lnTo>
                  <a:lnTo>
                    <a:pt x="150" y="143"/>
                  </a:lnTo>
                  <a:lnTo>
                    <a:pt x="150" y="144"/>
                  </a:lnTo>
                  <a:lnTo>
                    <a:pt x="151" y="146"/>
                  </a:lnTo>
                  <a:lnTo>
                    <a:pt x="152" y="148"/>
                  </a:lnTo>
                  <a:lnTo>
                    <a:pt x="152" y="149"/>
                  </a:lnTo>
                  <a:lnTo>
                    <a:pt x="154" y="153"/>
                  </a:lnTo>
                  <a:lnTo>
                    <a:pt x="155" y="154"/>
                  </a:lnTo>
                  <a:lnTo>
                    <a:pt x="157" y="155"/>
                  </a:lnTo>
                  <a:lnTo>
                    <a:pt x="159" y="158"/>
                  </a:lnTo>
                  <a:lnTo>
                    <a:pt x="161" y="160"/>
                  </a:lnTo>
                  <a:lnTo>
                    <a:pt x="162" y="164"/>
                  </a:lnTo>
                  <a:lnTo>
                    <a:pt x="165" y="176"/>
                  </a:lnTo>
                  <a:lnTo>
                    <a:pt x="165" y="189"/>
                  </a:lnTo>
                  <a:lnTo>
                    <a:pt x="164" y="197"/>
                  </a:lnTo>
                  <a:lnTo>
                    <a:pt x="160" y="206"/>
                  </a:lnTo>
                  <a:lnTo>
                    <a:pt x="152" y="212"/>
                  </a:lnTo>
                  <a:lnTo>
                    <a:pt x="152" y="212"/>
                  </a:lnTo>
                  <a:lnTo>
                    <a:pt x="152" y="212"/>
                  </a:lnTo>
                  <a:lnTo>
                    <a:pt x="151" y="213"/>
                  </a:lnTo>
                  <a:lnTo>
                    <a:pt x="148" y="217"/>
                  </a:lnTo>
                  <a:lnTo>
                    <a:pt x="143" y="220"/>
                  </a:lnTo>
                  <a:lnTo>
                    <a:pt x="139" y="222"/>
                  </a:lnTo>
                  <a:lnTo>
                    <a:pt x="135" y="223"/>
                  </a:lnTo>
                  <a:lnTo>
                    <a:pt x="130" y="225"/>
                  </a:lnTo>
                  <a:lnTo>
                    <a:pt x="125" y="225"/>
                  </a:lnTo>
                  <a:lnTo>
                    <a:pt x="121" y="223"/>
                  </a:lnTo>
                  <a:lnTo>
                    <a:pt x="107" y="220"/>
                  </a:lnTo>
                  <a:lnTo>
                    <a:pt x="94" y="212"/>
                  </a:lnTo>
                  <a:lnTo>
                    <a:pt x="83" y="202"/>
                  </a:lnTo>
                  <a:lnTo>
                    <a:pt x="78" y="212"/>
                  </a:lnTo>
                  <a:lnTo>
                    <a:pt x="60" y="223"/>
                  </a:lnTo>
                  <a:lnTo>
                    <a:pt x="42" y="227"/>
                  </a:lnTo>
                  <a:lnTo>
                    <a:pt x="25" y="222"/>
                  </a:lnTo>
                  <a:lnTo>
                    <a:pt x="8" y="208"/>
                  </a:lnTo>
                  <a:lnTo>
                    <a:pt x="6" y="206"/>
                  </a:lnTo>
                  <a:lnTo>
                    <a:pt x="6" y="204"/>
                  </a:lnTo>
                  <a:lnTo>
                    <a:pt x="5" y="202"/>
                  </a:lnTo>
                  <a:lnTo>
                    <a:pt x="3" y="202"/>
                  </a:lnTo>
                  <a:lnTo>
                    <a:pt x="3" y="199"/>
                  </a:lnTo>
                  <a:lnTo>
                    <a:pt x="1" y="195"/>
                  </a:lnTo>
                  <a:lnTo>
                    <a:pt x="0" y="191"/>
                  </a:lnTo>
                  <a:lnTo>
                    <a:pt x="0" y="186"/>
                  </a:lnTo>
                  <a:lnTo>
                    <a:pt x="1" y="181"/>
                  </a:lnTo>
                  <a:lnTo>
                    <a:pt x="1" y="178"/>
                  </a:lnTo>
                  <a:lnTo>
                    <a:pt x="5" y="159"/>
                  </a:lnTo>
                  <a:lnTo>
                    <a:pt x="12" y="139"/>
                  </a:lnTo>
                  <a:lnTo>
                    <a:pt x="22" y="120"/>
                  </a:lnTo>
                  <a:lnTo>
                    <a:pt x="35" y="102"/>
                  </a:lnTo>
                  <a:lnTo>
                    <a:pt x="39" y="97"/>
                  </a:lnTo>
                  <a:lnTo>
                    <a:pt x="42" y="92"/>
                  </a:lnTo>
                  <a:lnTo>
                    <a:pt x="45" y="88"/>
                  </a:lnTo>
                  <a:lnTo>
                    <a:pt x="46" y="84"/>
                  </a:lnTo>
                  <a:lnTo>
                    <a:pt x="46" y="80"/>
                  </a:lnTo>
                  <a:lnTo>
                    <a:pt x="47" y="79"/>
                  </a:lnTo>
                  <a:lnTo>
                    <a:pt x="48" y="79"/>
                  </a:lnTo>
                  <a:lnTo>
                    <a:pt x="48" y="78"/>
                  </a:lnTo>
                  <a:lnTo>
                    <a:pt x="50" y="78"/>
                  </a:lnTo>
                  <a:lnTo>
                    <a:pt x="65" y="53"/>
                  </a:lnTo>
                  <a:lnTo>
                    <a:pt x="76" y="27"/>
                  </a:lnTo>
                  <a:lnTo>
                    <a:pt x="82"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194" name="Freeform 27">
              <a:extLst>
                <a:ext uri="{FF2B5EF4-FFF2-40B4-BE49-F238E27FC236}">
                  <a16:creationId xmlns:a16="http://schemas.microsoft.com/office/drawing/2014/main" id="{4B4CAF63-6D9B-07A8-A82F-F0BC4DD77726}"/>
                </a:ext>
              </a:extLst>
            </p:cNvPr>
            <p:cNvSpPr>
              <a:spLocks/>
            </p:cNvSpPr>
            <p:nvPr/>
          </p:nvSpPr>
          <p:spPr bwMode="auto">
            <a:xfrm>
              <a:off x="4464051" y="770006"/>
              <a:ext cx="146048" cy="125411"/>
            </a:xfrm>
            <a:custGeom>
              <a:avLst/>
              <a:gdLst>
                <a:gd name="T0" fmla="*/ 187 w 278"/>
                <a:gd name="T1" fmla="*/ 0 h 236"/>
                <a:gd name="T2" fmla="*/ 220 w 278"/>
                <a:gd name="T3" fmla="*/ 2 h 236"/>
                <a:gd name="T4" fmla="*/ 244 w 278"/>
                <a:gd name="T5" fmla="*/ 29 h 236"/>
                <a:gd name="T6" fmla="*/ 261 w 278"/>
                <a:gd name="T7" fmla="*/ 58 h 236"/>
                <a:gd name="T8" fmla="*/ 272 w 278"/>
                <a:gd name="T9" fmla="*/ 90 h 236"/>
                <a:gd name="T10" fmla="*/ 278 w 278"/>
                <a:gd name="T11" fmla="*/ 124 h 236"/>
                <a:gd name="T12" fmla="*/ 278 w 278"/>
                <a:gd name="T13" fmla="*/ 161 h 236"/>
                <a:gd name="T14" fmla="*/ 277 w 278"/>
                <a:gd name="T15" fmla="*/ 163 h 236"/>
                <a:gd name="T16" fmla="*/ 276 w 278"/>
                <a:gd name="T17" fmla="*/ 165 h 236"/>
                <a:gd name="T18" fmla="*/ 276 w 278"/>
                <a:gd name="T19" fmla="*/ 169 h 236"/>
                <a:gd name="T20" fmla="*/ 276 w 278"/>
                <a:gd name="T21" fmla="*/ 171 h 236"/>
                <a:gd name="T22" fmla="*/ 270 w 278"/>
                <a:gd name="T23" fmla="*/ 180 h 236"/>
                <a:gd name="T24" fmla="*/ 265 w 278"/>
                <a:gd name="T25" fmla="*/ 190 h 236"/>
                <a:gd name="T26" fmla="*/ 263 w 278"/>
                <a:gd name="T27" fmla="*/ 195 h 236"/>
                <a:gd name="T28" fmla="*/ 261 w 278"/>
                <a:gd name="T29" fmla="*/ 197 h 236"/>
                <a:gd name="T30" fmla="*/ 258 w 278"/>
                <a:gd name="T31" fmla="*/ 200 h 236"/>
                <a:gd name="T32" fmla="*/ 251 w 278"/>
                <a:gd name="T33" fmla="*/ 208 h 236"/>
                <a:gd name="T34" fmla="*/ 242 w 278"/>
                <a:gd name="T35" fmla="*/ 213 h 236"/>
                <a:gd name="T36" fmla="*/ 235 w 278"/>
                <a:gd name="T37" fmla="*/ 217 h 236"/>
                <a:gd name="T38" fmla="*/ 194 w 278"/>
                <a:gd name="T39" fmla="*/ 217 h 236"/>
                <a:gd name="T40" fmla="*/ 189 w 278"/>
                <a:gd name="T41" fmla="*/ 218 h 236"/>
                <a:gd name="T42" fmla="*/ 184 w 278"/>
                <a:gd name="T43" fmla="*/ 219 h 236"/>
                <a:gd name="T44" fmla="*/ 179 w 278"/>
                <a:gd name="T45" fmla="*/ 221 h 236"/>
                <a:gd name="T46" fmla="*/ 156 w 278"/>
                <a:gd name="T47" fmla="*/ 228 h 236"/>
                <a:gd name="T48" fmla="*/ 131 w 278"/>
                <a:gd name="T49" fmla="*/ 233 h 236"/>
                <a:gd name="T50" fmla="*/ 107 w 278"/>
                <a:gd name="T51" fmla="*/ 236 h 236"/>
                <a:gd name="T52" fmla="*/ 86 w 278"/>
                <a:gd name="T53" fmla="*/ 236 h 236"/>
                <a:gd name="T54" fmla="*/ 66 w 278"/>
                <a:gd name="T55" fmla="*/ 231 h 236"/>
                <a:gd name="T56" fmla="*/ 49 w 278"/>
                <a:gd name="T57" fmla="*/ 221 h 236"/>
                <a:gd name="T58" fmla="*/ 33 w 278"/>
                <a:gd name="T59" fmla="*/ 210 h 236"/>
                <a:gd name="T60" fmla="*/ 21 w 278"/>
                <a:gd name="T61" fmla="*/ 196 h 236"/>
                <a:gd name="T62" fmla="*/ 14 w 278"/>
                <a:gd name="T63" fmla="*/ 182 h 236"/>
                <a:gd name="T64" fmla="*/ 8 w 278"/>
                <a:gd name="T65" fmla="*/ 169 h 236"/>
                <a:gd name="T66" fmla="*/ 1 w 278"/>
                <a:gd name="T67" fmla="*/ 153 h 236"/>
                <a:gd name="T68" fmla="*/ 0 w 278"/>
                <a:gd name="T69" fmla="*/ 134 h 236"/>
                <a:gd name="T70" fmla="*/ 5 w 278"/>
                <a:gd name="T71" fmla="*/ 115 h 236"/>
                <a:gd name="T72" fmla="*/ 13 w 278"/>
                <a:gd name="T73" fmla="*/ 91 h 236"/>
                <a:gd name="T74" fmla="*/ 28 w 278"/>
                <a:gd name="T75" fmla="*/ 73 h 236"/>
                <a:gd name="T76" fmla="*/ 48 w 278"/>
                <a:gd name="T77" fmla="*/ 57 h 236"/>
                <a:gd name="T78" fmla="*/ 61 w 278"/>
                <a:gd name="T79" fmla="*/ 49 h 236"/>
                <a:gd name="T80" fmla="*/ 76 w 278"/>
                <a:gd name="T81" fmla="*/ 44 h 236"/>
                <a:gd name="T82" fmla="*/ 132 w 278"/>
                <a:gd name="T83" fmla="*/ 22 h 236"/>
                <a:gd name="T84" fmla="*/ 187 w 278"/>
                <a:gd name="T85"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8" h="236">
                  <a:moveTo>
                    <a:pt x="187" y="0"/>
                  </a:moveTo>
                  <a:lnTo>
                    <a:pt x="220" y="2"/>
                  </a:lnTo>
                  <a:lnTo>
                    <a:pt x="244" y="29"/>
                  </a:lnTo>
                  <a:lnTo>
                    <a:pt x="261" y="58"/>
                  </a:lnTo>
                  <a:lnTo>
                    <a:pt x="272" y="90"/>
                  </a:lnTo>
                  <a:lnTo>
                    <a:pt x="278" y="124"/>
                  </a:lnTo>
                  <a:lnTo>
                    <a:pt x="278" y="161"/>
                  </a:lnTo>
                  <a:lnTo>
                    <a:pt x="277" y="163"/>
                  </a:lnTo>
                  <a:lnTo>
                    <a:pt x="276" y="165"/>
                  </a:lnTo>
                  <a:lnTo>
                    <a:pt x="276" y="169"/>
                  </a:lnTo>
                  <a:lnTo>
                    <a:pt x="276" y="171"/>
                  </a:lnTo>
                  <a:lnTo>
                    <a:pt x="270" y="180"/>
                  </a:lnTo>
                  <a:lnTo>
                    <a:pt x="265" y="190"/>
                  </a:lnTo>
                  <a:lnTo>
                    <a:pt x="263" y="195"/>
                  </a:lnTo>
                  <a:lnTo>
                    <a:pt x="261" y="197"/>
                  </a:lnTo>
                  <a:lnTo>
                    <a:pt x="258" y="200"/>
                  </a:lnTo>
                  <a:lnTo>
                    <a:pt x="251" y="208"/>
                  </a:lnTo>
                  <a:lnTo>
                    <a:pt x="242" y="213"/>
                  </a:lnTo>
                  <a:lnTo>
                    <a:pt x="235" y="217"/>
                  </a:lnTo>
                  <a:lnTo>
                    <a:pt x="194" y="217"/>
                  </a:lnTo>
                  <a:lnTo>
                    <a:pt x="189" y="218"/>
                  </a:lnTo>
                  <a:lnTo>
                    <a:pt x="184" y="219"/>
                  </a:lnTo>
                  <a:lnTo>
                    <a:pt x="179" y="221"/>
                  </a:lnTo>
                  <a:lnTo>
                    <a:pt x="156" y="228"/>
                  </a:lnTo>
                  <a:lnTo>
                    <a:pt x="131" y="233"/>
                  </a:lnTo>
                  <a:lnTo>
                    <a:pt x="107" y="236"/>
                  </a:lnTo>
                  <a:lnTo>
                    <a:pt x="86" y="236"/>
                  </a:lnTo>
                  <a:lnTo>
                    <a:pt x="66" y="231"/>
                  </a:lnTo>
                  <a:lnTo>
                    <a:pt x="49" y="221"/>
                  </a:lnTo>
                  <a:lnTo>
                    <a:pt x="33" y="210"/>
                  </a:lnTo>
                  <a:lnTo>
                    <a:pt x="21" y="196"/>
                  </a:lnTo>
                  <a:lnTo>
                    <a:pt x="14" y="182"/>
                  </a:lnTo>
                  <a:lnTo>
                    <a:pt x="8" y="169"/>
                  </a:lnTo>
                  <a:lnTo>
                    <a:pt x="1" y="153"/>
                  </a:lnTo>
                  <a:lnTo>
                    <a:pt x="0" y="134"/>
                  </a:lnTo>
                  <a:lnTo>
                    <a:pt x="5" y="115"/>
                  </a:lnTo>
                  <a:lnTo>
                    <a:pt x="13" y="91"/>
                  </a:lnTo>
                  <a:lnTo>
                    <a:pt x="28" y="73"/>
                  </a:lnTo>
                  <a:lnTo>
                    <a:pt x="48" y="57"/>
                  </a:lnTo>
                  <a:lnTo>
                    <a:pt x="61" y="49"/>
                  </a:lnTo>
                  <a:lnTo>
                    <a:pt x="76" y="44"/>
                  </a:lnTo>
                  <a:lnTo>
                    <a:pt x="132" y="22"/>
                  </a:lnTo>
                  <a:lnTo>
                    <a:pt x="187"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195" name="Freeform 28">
              <a:extLst>
                <a:ext uri="{FF2B5EF4-FFF2-40B4-BE49-F238E27FC236}">
                  <a16:creationId xmlns:a16="http://schemas.microsoft.com/office/drawing/2014/main" id="{75E5BA40-63B4-165A-B2B3-F07053CA7B20}"/>
                </a:ext>
              </a:extLst>
            </p:cNvPr>
            <p:cNvSpPr>
              <a:spLocks noEditPoints="1"/>
            </p:cNvSpPr>
            <p:nvPr/>
          </p:nvSpPr>
          <p:spPr bwMode="auto">
            <a:xfrm>
              <a:off x="3335338" y="269944"/>
              <a:ext cx="2154238" cy="954089"/>
            </a:xfrm>
            <a:custGeom>
              <a:avLst/>
              <a:gdLst>
                <a:gd name="T0" fmla="*/ 1904 w 4070"/>
                <a:gd name="T1" fmla="*/ 367 h 1805"/>
                <a:gd name="T2" fmla="*/ 1788 w 4070"/>
                <a:gd name="T3" fmla="*/ 409 h 1805"/>
                <a:gd name="T4" fmla="*/ 1774 w 4070"/>
                <a:gd name="T5" fmla="*/ 416 h 1805"/>
                <a:gd name="T6" fmla="*/ 1642 w 4070"/>
                <a:gd name="T7" fmla="*/ 504 h 1805"/>
                <a:gd name="T8" fmla="*/ 1589 w 4070"/>
                <a:gd name="T9" fmla="*/ 562 h 1805"/>
                <a:gd name="T10" fmla="*/ 1540 w 4070"/>
                <a:gd name="T11" fmla="*/ 648 h 1805"/>
                <a:gd name="T12" fmla="*/ 1526 w 4070"/>
                <a:gd name="T13" fmla="*/ 683 h 1805"/>
                <a:gd name="T14" fmla="*/ 1507 w 4070"/>
                <a:gd name="T15" fmla="*/ 773 h 1805"/>
                <a:gd name="T16" fmla="*/ 1541 w 4070"/>
                <a:gd name="T17" fmla="*/ 1063 h 1805"/>
                <a:gd name="T18" fmla="*/ 1566 w 4070"/>
                <a:gd name="T19" fmla="*/ 1205 h 1805"/>
                <a:gd name="T20" fmla="*/ 1547 w 4070"/>
                <a:gd name="T21" fmla="*/ 1226 h 1805"/>
                <a:gd name="T22" fmla="*/ 1552 w 4070"/>
                <a:gd name="T23" fmla="*/ 1297 h 1805"/>
                <a:gd name="T24" fmla="*/ 1616 w 4070"/>
                <a:gd name="T25" fmla="*/ 1358 h 1805"/>
                <a:gd name="T26" fmla="*/ 1631 w 4070"/>
                <a:gd name="T27" fmla="*/ 1366 h 1805"/>
                <a:gd name="T28" fmla="*/ 1640 w 4070"/>
                <a:gd name="T29" fmla="*/ 1371 h 1805"/>
                <a:gd name="T30" fmla="*/ 1673 w 4070"/>
                <a:gd name="T31" fmla="*/ 1382 h 1805"/>
                <a:gd name="T32" fmla="*/ 1759 w 4070"/>
                <a:gd name="T33" fmla="*/ 1394 h 1805"/>
                <a:gd name="T34" fmla="*/ 1826 w 4070"/>
                <a:gd name="T35" fmla="*/ 1457 h 1805"/>
                <a:gd name="T36" fmla="*/ 1824 w 4070"/>
                <a:gd name="T37" fmla="*/ 1570 h 1805"/>
                <a:gd name="T38" fmla="*/ 1893 w 4070"/>
                <a:gd name="T39" fmla="*/ 1575 h 1805"/>
                <a:gd name="T40" fmla="*/ 1926 w 4070"/>
                <a:gd name="T41" fmla="*/ 1528 h 1805"/>
                <a:gd name="T42" fmla="*/ 1941 w 4070"/>
                <a:gd name="T43" fmla="*/ 1519 h 1805"/>
                <a:gd name="T44" fmla="*/ 1952 w 4070"/>
                <a:gd name="T45" fmla="*/ 1529 h 1805"/>
                <a:gd name="T46" fmla="*/ 1959 w 4070"/>
                <a:gd name="T47" fmla="*/ 1540 h 1805"/>
                <a:gd name="T48" fmla="*/ 1964 w 4070"/>
                <a:gd name="T49" fmla="*/ 1555 h 1805"/>
                <a:gd name="T50" fmla="*/ 1997 w 4070"/>
                <a:gd name="T51" fmla="*/ 1576 h 1805"/>
                <a:gd name="T52" fmla="*/ 2063 w 4070"/>
                <a:gd name="T53" fmla="*/ 1555 h 1805"/>
                <a:gd name="T54" fmla="*/ 2067 w 4070"/>
                <a:gd name="T55" fmla="*/ 1517 h 1805"/>
                <a:gd name="T56" fmla="*/ 2081 w 4070"/>
                <a:gd name="T57" fmla="*/ 1507 h 1805"/>
                <a:gd name="T58" fmla="*/ 2111 w 4070"/>
                <a:gd name="T59" fmla="*/ 1549 h 1805"/>
                <a:gd name="T60" fmla="*/ 2165 w 4070"/>
                <a:gd name="T61" fmla="*/ 1565 h 1805"/>
                <a:gd name="T62" fmla="*/ 2196 w 4070"/>
                <a:gd name="T63" fmla="*/ 1495 h 1805"/>
                <a:gd name="T64" fmla="*/ 2217 w 4070"/>
                <a:gd name="T65" fmla="*/ 1506 h 1805"/>
                <a:gd name="T66" fmla="*/ 2222 w 4070"/>
                <a:gd name="T67" fmla="*/ 1512 h 1805"/>
                <a:gd name="T68" fmla="*/ 2228 w 4070"/>
                <a:gd name="T69" fmla="*/ 1570 h 1805"/>
                <a:gd name="T70" fmla="*/ 2273 w 4070"/>
                <a:gd name="T71" fmla="*/ 1569 h 1805"/>
                <a:gd name="T72" fmla="*/ 2304 w 4070"/>
                <a:gd name="T73" fmla="*/ 1515 h 1805"/>
                <a:gd name="T74" fmla="*/ 2289 w 4070"/>
                <a:gd name="T75" fmla="*/ 1432 h 1805"/>
                <a:gd name="T76" fmla="*/ 2354 w 4070"/>
                <a:gd name="T77" fmla="*/ 1397 h 1805"/>
                <a:gd name="T78" fmla="*/ 2460 w 4070"/>
                <a:gd name="T79" fmla="*/ 1370 h 1805"/>
                <a:gd name="T80" fmla="*/ 2514 w 4070"/>
                <a:gd name="T81" fmla="*/ 1275 h 1805"/>
                <a:gd name="T82" fmla="*/ 2512 w 4070"/>
                <a:gd name="T83" fmla="*/ 1179 h 1805"/>
                <a:gd name="T84" fmla="*/ 2532 w 4070"/>
                <a:gd name="T85" fmla="*/ 1131 h 1805"/>
                <a:gd name="T86" fmla="*/ 2553 w 4070"/>
                <a:gd name="T87" fmla="*/ 1073 h 1805"/>
                <a:gd name="T88" fmla="*/ 2556 w 4070"/>
                <a:gd name="T89" fmla="*/ 932 h 1805"/>
                <a:gd name="T90" fmla="*/ 2565 w 4070"/>
                <a:gd name="T91" fmla="*/ 823 h 1805"/>
                <a:gd name="T92" fmla="*/ 2551 w 4070"/>
                <a:gd name="T93" fmla="*/ 721 h 1805"/>
                <a:gd name="T94" fmla="*/ 2533 w 4070"/>
                <a:gd name="T95" fmla="*/ 669 h 1805"/>
                <a:gd name="T96" fmla="*/ 2493 w 4070"/>
                <a:gd name="T97" fmla="*/ 589 h 1805"/>
                <a:gd name="T98" fmla="*/ 2423 w 4070"/>
                <a:gd name="T99" fmla="*/ 498 h 1805"/>
                <a:gd name="T100" fmla="*/ 2418 w 4070"/>
                <a:gd name="T101" fmla="*/ 495 h 1805"/>
                <a:gd name="T102" fmla="*/ 2302 w 4070"/>
                <a:gd name="T103" fmla="*/ 406 h 1805"/>
                <a:gd name="T104" fmla="*/ 2281 w 4070"/>
                <a:gd name="T105" fmla="*/ 395 h 1805"/>
                <a:gd name="T106" fmla="*/ 2170 w 4070"/>
                <a:gd name="T107" fmla="*/ 357 h 1805"/>
                <a:gd name="T108" fmla="*/ 0 w 4070"/>
                <a:gd name="T109" fmla="*/ 0 h 1805"/>
                <a:gd name="T110" fmla="*/ 2715 w 4070"/>
                <a:gd name="T111" fmla="*/ 1401 h 1805"/>
                <a:gd name="T112" fmla="*/ 2623 w 4070"/>
                <a:gd name="T113" fmla="*/ 1428 h 1805"/>
                <a:gd name="T114" fmla="*/ 2575 w 4070"/>
                <a:gd name="T115" fmla="*/ 1474 h 1805"/>
                <a:gd name="T116" fmla="*/ 2568 w 4070"/>
                <a:gd name="T117" fmla="*/ 1496 h 1805"/>
                <a:gd name="T118" fmla="*/ 1512 w 4070"/>
                <a:gd name="T119" fmla="*/ 1522 h 1805"/>
                <a:gd name="T120" fmla="*/ 1470 w 4070"/>
                <a:gd name="T121" fmla="*/ 1444 h 1805"/>
                <a:gd name="T122" fmla="*/ 1380 w 4070"/>
                <a:gd name="T123" fmla="*/ 1400 h 1805"/>
                <a:gd name="T124" fmla="*/ 1303 w 4070"/>
                <a:gd name="T125" fmla="*/ 1431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0" h="1805">
                  <a:moveTo>
                    <a:pt x="2063" y="348"/>
                  </a:moveTo>
                  <a:lnTo>
                    <a:pt x="2008" y="349"/>
                  </a:lnTo>
                  <a:lnTo>
                    <a:pt x="1953" y="356"/>
                  </a:lnTo>
                  <a:lnTo>
                    <a:pt x="1904" y="367"/>
                  </a:lnTo>
                  <a:lnTo>
                    <a:pt x="1857" y="380"/>
                  </a:lnTo>
                  <a:lnTo>
                    <a:pt x="1814" y="396"/>
                  </a:lnTo>
                  <a:lnTo>
                    <a:pt x="1802" y="401"/>
                  </a:lnTo>
                  <a:lnTo>
                    <a:pt x="1788" y="409"/>
                  </a:lnTo>
                  <a:lnTo>
                    <a:pt x="1786" y="410"/>
                  </a:lnTo>
                  <a:lnTo>
                    <a:pt x="1781" y="411"/>
                  </a:lnTo>
                  <a:lnTo>
                    <a:pt x="1777" y="414"/>
                  </a:lnTo>
                  <a:lnTo>
                    <a:pt x="1774" y="416"/>
                  </a:lnTo>
                  <a:lnTo>
                    <a:pt x="1734" y="436"/>
                  </a:lnTo>
                  <a:lnTo>
                    <a:pt x="1698" y="460"/>
                  </a:lnTo>
                  <a:lnTo>
                    <a:pt x="1668" y="481"/>
                  </a:lnTo>
                  <a:lnTo>
                    <a:pt x="1642" y="504"/>
                  </a:lnTo>
                  <a:lnTo>
                    <a:pt x="1618" y="528"/>
                  </a:lnTo>
                  <a:lnTo>
                    <a:pt x="1594" y="556"/>
                  </a:lnTo>
                  <a:lnTo>
                    <a:pt x="1592" y="559"/>
                  </a:lnTo>
                  <a:lnTo>
                    <a:pt x="1589" y="562"/>
                  </a:lnTo>
                  <a:lnTo>
                    <a:pt x="1587" y="565"/>
                  </a:lnTo>
                  <a:lnTo>
                    <a:pt x="1568" y="595"/>
                  </a:lnTo>
                  <a:lnTo>
                    <a:pt x="1553" y="623"/>
                  </a:lnTo>
                  <a:lnTo>
                    <a:pt x="1540" y="648"/>
                  </a:lnTo>
                  <a:lnTo>
                    <a:pt x="1533" y="662"/>
                  </a:lnTo>
                  <a:lnTo>
                    <a:pt x="1527" y="678"/>
                  </a:lnTo>
                  <a:lnTo>
                    <a:pt x="1526" y="680"/>
                  </a:lnTo>
                  <a:lnTo>
                    <a:pt x="1526" y="683"/>
                  </a:lnTo>
                  <a:lnTo>
                    <a:pt x="1523" y="689"/>
                  </a:lnTo>
                  <a:lnTo>
                    <a:pt x="1522" y="695"/>
                  </a:lnTo>
                  <a:lnTo>
                    <a:pt x="1518" y="701"/>
                  </a:lnTo>
                  <a:lnTo>
                    <a:pt x="1507" y="773"/>
                  </a:lnTo>
                  <a:lnTo>
                    <a:pt x="1504" y="844"/>
                  </a:lnTo>
                  <a:lnTo>
                    <a:pt x="1510" y="916"/>
                  </a:lnTo>
                  <a:lnTo>
                    <a:pt x="1521" y="990"/>
                  </a:lnTo>
                  <a:lnTo>
                    <a:pt x="1541" y="1063"/>
                  </a:lnTo>
                  <a:lnTo>
                    <a:pt x="1567" y="1134"/>
                  </a:lnTo>
                  <a:lnTo>
                    <a:pt x="1570" y="1158"/>
                  </a:lnTo>
                  <a:lnTo>
                    <a:pt x="1570" y="1181"/>
                  </a:lnTo>
                  <a:lnTo>
                    <a:pt x="1566" y="1205"/>
                  </a:lnTo>
                  <a:lnTo>
                    <a:pt x="1562" y="1208"/>
                  </a:lnTo>
                  <a:lnTo>
                    <a:pt x="1558" y="1212"/>
                  </a:lnTo>
                  <a:lnTo>
                    <a:pt x="1554" y="1216"/>
                  </a:lnTo>
                  <a:lnTo>
                    <a:pt x="1547" y="1226"/>
                  </a:lnTo>
                  <a:lnTo>
                    <a:pt x="1543" y="1239"/>
                  </a:lnTo>
                  <a:lnTo>
                    <a:pt x="1542" y="1258"/>
                  </a:lnTo>
                  <a:lnTo>
                    <a:pt x="1544" y="1280"/>
                  </a:lnTo>
                  <a:lnTo>
                    <a:pt x="1552" y="1297"/>
                  </a:lnTo>
                  <a:lnTo>
                    <a:pt x="1564" y="1316"/>
                  </a:lnTo>
                  <a:lnTo>
                    <a:pt x="1584" y="1336"/>
                  </a:lnTo>
                  <a:lnTo>
                    <a:pt x="1613" y="1355"/>
                  </a:lnTo>
                  <a:lnTo>
                    <a:pt x="1616" y="1358"/>
                  </a:lnTo>
                  <a:lnTo>
                    <a:pt x="1621" y="1360"/>
                  </a:lnTo>
                  <a:lnTo>
                    <a:pt x="1625" y="1361"/>
                  </a:lnTo>
                  <a:lnTo>
                    <a:pt x="1629" y="1364"/>
                  </a:lnTo>
                  <a:lnTo>
                    <a:pt x="1631" y="1366"/>
                  </a:lnTo>
                  <a:lnTo>
                    <a:pt x="1634" y="1368"/>
                  </a:lnTo>
                  <a:lnTo>
                    <a:pt x="1636" y="1369"/>
                  </a:lnTo>
                  <a:lnTo>
                    <a:pt x="1637" y="1370"/>
                  </a:lnTo>
                  <a:lnTo>
                    <a:pt x="1640" y="1371"/>
                  </a:lnTo>
                  <a:lnTo>
                    <a:pt x="1642" y="1374"/>
                  </a:lnTo>
                  <a:lnTo>
                    <a:pt x="1646" y="1376"/>
                  </a:lnTo>
                  <a:lnTo>
                    <a:pt x="1657" y="1379"/>
                  </a:lnTo>
                  <a:lnTo>
                    <a:pt x="1673" y="1382"/>
                  </a:lnTo>
                  <a:lnTo>
                    <a:pt x="1694" y="1386"/>
                  </a:lnTo>
                  <a:lnTo>
                    <a:pt x="1723" y="1390"/>
                  </a:lnTo>
                  <a:lnTo>
                    <a:pt x="1758" y="1394"/>
                  </a:lnTo>
                  <a:lnTo>
                    <a:pt x="1759" y="1394"/>
                  </a:lnTo>
                  <a:lnTo>
                    <a:pt x="1784" y="1407"/>
                  </a:lnTo>
                  <a:lnTo>
                    <a:pt x="1806" y="1424"/>
                  </a:lnTo>
                  <a:lnTo>
                    <a:pt x="1826" y="1443"/>
                  </a:lnTo>
                  <a:lnTo>
                    <a:pt x="1826" y="1457"/>
                  </a:lnTo>
                  <a:lnTo>
                    <a:pt x="1818" y="1484"/>
                  </a:lnTo>
                  <a:lnTo>
                    <a:pt x="1814" y="1512"/>
                  </a:lnTo>
                  <a:lnTo>
                    <a:pt x="1817" y="1540"/>
                  </a:lnTo>
                  <a:lnTo>
                    <a:pt x="1824" y="1570"/>
                  </a:lnTo>
                  <a:lnTo>
                    <a:pt x="1828" y="1570"/>
                  </a:lnTo>
                  <a:lnTo>
                    <a:pt x="1852" y="1577"/>
                  </a:lnTo>
                  <a:lnTo>
                    <a:pt x="1874" y="1580"/>
                  </a:lnTo>
                  <a:lnTo>
                    <a:pt x="1893" y="1575"/>
                  </a:lnTo>
                  <a:lnTo>
                    <a:pt x="1909" y="1564"/>
                  </a:lnTo>
                  <a:lnTo>
                    <a:pt x="1922" y="1545"/>
                  </a:lnTo>
                  <a:lnTo>
                    <a:pt x="1922" y="1532"/>
                  </a:lnTo>
                  <a:lnTo>
                    <a:pt x="1926" y="1528"/>
                  </a:lnTo>
                  <a:lnTo>
                    <a:pt x="1930" y="1524"/>
                  </a:lnTo>
                  <a:lnTo>
                    <a:pt x="1936" y="1522"/>
                  </a:lnTo>
                  <a:lnTo>
                    <a:pt x="1937" y="1521"/>
                  </a:lnTo>
                  <a:lnTo>
                    <a:pt x="1941" y="1519"/>
                  </a:lnTo>
                  <a:lnTo>
                    <a:pt x="1943" y="1518"/>
                  </a:lnTo>
                  <a:lnTo>
                    <a:pt x="1946" y="1523"/>
                  </a:lnTo>
                  <a:lnTo>
                    <a:pt x="1949" y="1527"/>
                  </a:lnTo>
                  <a:lnTo>
                    <a:pt x="1952" y="1529"/>
                  </a:lnTo>
                  <a:lnTo>
                    <a:pt x="1954" y="1533"/>
                  </a:lnTo>
                  <a:lnTo>
                    <a:pt x="1957" y="1536"/>
                  </a:lnTo>
                  <a:lnTo>
                    <a:pt x="1958" y="1538"/>
                  </a:lnTo>
                  <a:lnTo>
                    <a:pt x="1959" y="1540"/>
                  </a:lnTo>
                  <a:lnTo>
                    <a:pt x="1962" y="1545"/>
                  </a:lnTo>
                  <a:lnTo>
                    <a:pt x="1964" y="1549"/>
                  </a:lnTo>
                  <a:lnTo>
                    <a:pt x="1964" y="1552"/>
                  </a:lnTo>
                  <a:lnTo>
                    <a:pt x="1964" y="1555"/>
                  </a:lnTo>
                  <a:lnTo>
                    <a:pt x="1964" y="1559"/>
                  </a:lnTo>
                  <a:lnTo>
                    <a:pt x="1964" y="1560"/>
                  </a:lnTo>
                  <a:lnTo>
                    <a:pt x="1979" y="1571"/>
                  </a:lnTo>
                  <a:lnTo>
                    <a:pt x="1997" y="1576"/>
                  </a:lnTo>
                  <a:lnTo>
                    <a:pt x="2016" y="1575"/>
                  </a:lnTo>
                  <a:lnTo>
                    <a:pt x="2035" y="1575"/>
                  </a:lnTo>
                  <a:lnTo>
                    <a:pt x="2049" y="1568"/>
                  </a:lnTo>
                  <a:lnTo>
                    <a:pt x="2063" y="1555"/>
                  </a:lnTo>
                  <a:lnTo>
                    <a:pt x="2065" y="1539"/>
                  </a:lnTo>
                  <a:lnTo>
                    <a:pt x="2066" y="1524"/>
                  </a:lnTo>
                  <a:lnTo>
                    <a:pt x="2066" y="1521"/>
                  </a:lnTo>
                  <a:lnTo>
                    <a:pt x="2067" y="1517"/>
                  </a:lnTo>
                  <a:lnTo>
                    <a:pt x="2067" y="1515"/>
                  </a:lnTo>
                  <a:lnTo>
                    <a:pt x="2068" y="1512"/>
                  </a:lnTo>
                  <a:lnTo>
                    <a:pt x="2073" y="1507"/>
                  </a:lnTo>
                  <a:lnTo>
                    <a:pt x="2081" y="1507"/>
                  </a:lnTo>
                  <a:lnTo>
                    <a:pt x="2091" y="1511"/>
                  </a:lnTo>
                  <a:lnTo>
                    <a:pt x="2104" y="1518"/>
                  </a:lnTo>
                  <a:lnTo>
                    <a:pt x="2106" y="1536"/>
                  </a:lnTo>
                  <a:lnTo>
                    <a:pt x="2111" y="1549"/>
                  </a:lnTo>
                  <a:lnTo>
                    <a:pt x="2120" y="1560"/>
                  </a:lnTo>
                  <a:lnTo>
                    <a:pt x="2133" y="1570"/>
                  </a:lnTo>
                  <a:lnTo>
                    <a:pt x="2150" y="1569"/>
                  </a:lnTo>
                  <a:lnTo>
                    <a:pt x="2165" y="1565"/>
                  </a:lnTo>
                  <a:lnTo>
                    <a:pt x="2179" y="1559"/>
                  </a:lnTo>
                  <a:lnTo>
                    <a:pt x="2186" y="1532"/>
                  </a:lnTo>
                  <a:lnTo>
                    <a:pt x="2192" y="1511"/>
                  </a:lnTo>
                  <a:lnTo>
                    <a:pt x="2196" y="1495"/>
                  </a:lnTo>
                  <a:lnTo>
                    <a:pt x="2201" y="1495"/>
                  </a:lnTo>
                  <a:lnTo>
                    <a:pt x="2207" y="1497"/>
                  </a:lnTo>
                  <a:lnTo>
                    <a:pt x="2212" y="1501"/>
                  </a:lnTo>
                  <a:lnTo>
                    <a:pt x="2217" y="1506"/>
                  </a:lnTo>
                  <a:lnTo>
                    <a:pt x="2218" y="1507"/>
                  </a:lnTo>
                  <a:lnTo>
                    <a:pt x="2218" y="1508"/>
                  </a:lnTo>
                  <a:lnTo>
                    <a:pt x="2219" y="1510"/>
                  </a:lnTo>
                  <a:lnTo>
                    <a:pt x="2222" y="1512"/>
                  </a:lnTo>
                  <a:lnTo>
                    <a:pt x="2221" y="1534"/>
                  </a:lnTo>
                  <a:lnTo>
                    <a:pt x="2221" y="1552"/>
                  </a:lnTo>
                  <a:lnTo>
                    <a:pt x="2224" y="1564"/>
                  </a:lnTo>
                  <a:lnTo>
                    <a:pt x="2228" y="1570"/>
                  </a:lnTo>
                  <a:lnTo>
                    <a:pt x="2234" y="1571"/>
                  </a:lnTo>
                  <a:lnTo>
                    <a:pt x="2246" y="1573"/>
                  </a:lnTo>
                  <a:lnTo>
                    <a:pt x="2260" y="1571"/>
                  </a:lnTo>
                  <a:lnTo>
                    <a:pt x="2273" y="1569"/>
                  </a:lnTo>
                  <a:lnTo>
                    <a:pt x="2283" y="1565"/>
                  </a:lnTo>
                  <a:lnTo>
                    <a:pt x="2288" y="1561"/>
                  </a:lnTo>
                  <a:lnTo>
                    <a:pt x="2299" y="1539"/>
                  </a:lnTo>
                  <a:lnTo>
                    <a:pt x="2304" y="1515"/>
                  </a:lnTo>
                  <a:lnTo>
                    <a:pt x="2304" y="1489"/>
                  </a:lnTo>
                  <a:lnTo>
                    <a:pt x="2296" y="1463"/>
                  </a:lnTo>
                  <a:lnTo>
                    <a:pt x="2283" y="1437"/>
                  </a:lnTo>
                  <a:lnTo>
                    <a:pt x="2289" y="1432"/>
                  </a:lnTo>
                  <a:lnTo>
                    <a:pt x="2300" y="1426"/>
                  </a:lnTo>
                  <a:lnTo>
                    <a:pt x="2315" y="1415"/>
                  </a:lnTo>
                  <a:lnTo>
                    <a:pt x="2331" y="1405"/>
                  </a:lnTo>
                  <a:lnTo>
                    <a:pt x="2354" y="1397"/>
                  </a:lnTo>
                  <a:lnTo>
                    <a:pt x="2383" y="1390"/>
                  </a:lnTo>
                  <a:lnTo>
                    <a:pt x="2416" y="1385"/>
                  </a:lnTo>
                  <a:lnTo>
                    <a:pt x="2440" y="1380"/>
                  </a:lnTo>
                  <a:lnTo>
                    <a:pt x="2460" y="1370"/>
                  </a:lnTo>
                  <a:lnTo>
                    <a:pt x="2478" y="1354"/>
                  </a:lnTo>
                  <a:lnTo>
                    <a:pt x="2493" y="1332"/>
                  </a:lnTo>
                  <a:lnTo>
                    <a:pt x="2504" y="1306"/>
                  </a:lnTo>
                  <a:lnTo>
                    <a:pt x="2514" y="1275"/>
                  </a:lnTo>
                  <a:lnTo>
                    <a:pt x="2514" y="1250"/>
                  </a:lnTo>
                  <a:lnTo>
                    <a:pt x="2511" y="1226"/>
                  </a:lnTo>
                  <a:lnTo>
                    <a:pt x="2511" y="1200"/>
                  </a:lnTo>
                  <a:lnTo>
                    <a:pt x="2512" y="1179"/>
                  </a:lnTo>
                  <a:lnTo>
                    <a:pt x="2514" y="1163"/>
                  </a:lnTo>
                  <a:lnTo>
                    <a:pt x="2518" y="1152"/>
                  </a:lnTo>
                  <a:lnTo>
                    <a:pt x="2525" y="1139"/>
                  </a:lnTo>
                  <a:lnTo>
                    <a:pt x="2532" y="1131"/>
                  </a:lnTo>
                  <a:lnTo>
                    <a:pt x="2542" y="1116"/>
                  </a:lnTo>
                  <a:lnTo>
                    <a:pt x="2549" y="1101"/>
                  </a:lnTo>
                  <a:lnTo>
                    <a:pt x="2553" y="1086"/>
                  </a:lnTo>
                  <a:lnTo>
                    <a:pt x="2553" y="1073"/>
                  </a:lnTo>
                  <a:lnTo>
                    <a:pt x="2553" y="1070"/>
                  </a:lnTo>
                  <a:lnTo>
                    <a:pt x="2554" y="1065"/>
                  </a:lnTo>
                  <a:lnTo>
                    <a:pt x="2554" y="976"/>
                  </a:lnTo>
                  <a:lnTo>
                    <a:pt x="2556" y="932"/>
                  </a:lnTo>
                  <a:lnTo>
                    <a:pt x="2561" y="889"/>
                  </a:lnTo>
                  <a:lnTo>
                    <a:pt x="2561" y="878"/>
                  </a:lnTo>
                  <a:lnTo>
                    <a:pt x="2564" y="868"/>
                  </a:lnTo>
                  <a:lnTo>
                    <a:pt x="2565" y="823"/>
                  </a:lnTo>
                  <a:lnTo>
                    <a:pt x="2563" y="779"/>
                  </a:lnTo>
                  <a:lnTo>
                    <a:pt x="2554" y="734"/>
                  </a:lnTo>
                  <a:lnTo>
                    <a:pt x="2553" y="728"/>
                  </a:lnTo>
                  <a:lnTo>
                    <a:pt x="2551" y="721"/>
                  </a:lnTo>
                  <a:lnTo>
                    <a:pt x="2544" y="695"/>
                  </a:lnTo>
                  <a:lnTo>
                    <a:pt x="2535" y="673"/>
                  </a:lnTo>
                  <a:lnTo>
                    <a:pt x="2533" y="670"/>
                  </a:lnTo>
                  <a:lnTo>
                    <a:pt x="2533" y="669"/>
                  </a:lnTo>
                  <a:lnTo>
                    <a:pt x="2532" y="668"/>
                  </a:lnTo>
                  <a:lnTo>
                    <a:pt x="2532" y="667"/>
                  </a:lnTo>
                  <a:lnTo>
                    <a:pt x="2514" y="626"/>
                  </a:lnTo>
                  <a:lnTo>
                    <a:pt x="2493" y="589"/>
                  </a:lnTo>
                  <a:lnTo>
                    <a:pt x="2470" y="553"/>
                  </a:lnTo>
                  <a:lnTo>
                    <a:pt x="2442" y="520"/>
                  </a:lnTo>
                  <a:lnTo>
                    <a:pt x="2431" y="509"/>
                  </a:lnTo>
                  <a:lnTo>
                    <a:pt x="2423" y="498"/>
                  </a:lnTo>
                  <a:lnTo>
                    <a:pt x="2421" y="496"/>
                  </a:lnTo>
                  <a:lnTo>
                    <a:pt x="2421" y="496"/>
                  </a:lnTo>
                  <a:lnTo>
                    <a:pt x="2420" y="495"/>
                  </a:lnTo>
                  <a:lnTo>
                    <a:pt x="2418" y="495"/>
                  </a:lnTo>
                  <a:lnTo>
                    <a:pt x="2388" y="465"/>
                  </a:lnTo>
                  <a:lnTo>
                    <a:pt x="2356" y="441"/>
                  </a:lnTo>
                  <a:lnTo>
                    <a:pt x="2321" y="417"/>
                  </a:lnTo>
                  <a:lnTo>
                    <a:pt x="2302" y="406"/>
                  </a:lnTo>
                  <a:lnTo>
                    <a:pt x="2284" y="396"/>
                  </a:lnTo>
                  <a:lnTo>
                    <a:pt x="2283" y="396"/>
                  </a:lnTo>
                  <a:lnTo>
                    <a:pt x="2283" y="395"/>
                  </a:lnTo>
                  <a:lnTo>
                    <a:pt x="2281" y="395"/>
                  </a:lnTo>
                  <a:lnTo>
                    <a:pt x="2239" y="378"/>
                  </a:lnTo>
                  <a:lnTo>
                    <a:pt x="2197" y="364"/>
                  </a:lnTo>
                  <a:lnTo>
                    <a:pt x="2184" y="362"/>
                  </a:lnTo>
                  <a:lnTo>
                    <a:pt x="2170" y="357"/>
                  </a:lnTo>
                  <a:lnTo>
                    <a:pt x="2145" y="353"/>
                  </a:lnTo>
                  <a:lnTo>
                    <a:pt x="2119" y="351"/>
                  </a:lnTo>
                  <a:lnTo>
                    <a:pt x="2063" y="348"/>
                  </a:lnTo>
                  <a:close/>
                  <a:moveTo>
                    <a:pt x="0" y="0"/>
                  </a:moveTo>
                  <a:lnTo>
                    <a:pt x="4070" y="0"/>
                  </a:lnTo>
                  <a:lnTo>
                    <a:pt x="4070" y="665"/>
                  </a:lnTo>
                  <a:lnTo>
                    <a:pt x="2732" y="1405"/>
                  </a:lnTo>
                  <a:lnTo>
                    <a:pt x="2715" y="1401"/>
                  </a:lnTo>
                  <a:lnTo>
                    <a:pt x="2695" y="1400"/>
                  </a:lnTo>
                  <a:lnTo>
                    <a:pt x="2675" y="1405"/>
                  </a:lnTo>
                  <a:lnTo>
                    <a:pt x="2648" y="1415"/>
                  </a:lnTo>
                  <a:lnTo>
                    <a:pt x="2623" y="1428"/>
                  </a:lnTo>
                  <a:lnTo>
                    <a:pt x="2600" y="1445"/>
                  </a:lnTo>
                  <a:lnTo>
                    <a:pt x="2580" y="1465"/>
                  </a:lnTo>
                  <a:lnTo>
                    <a:pt x="2577" y="1470"/>
                  </a:lnTo>
                  <a:lnTo>
                    <a:pt x="2575" y="1474"/>
                  </a:lnTo>
                  <a:lnTo>
                    <a:pt x="2574" y="1477"/>
                  </a:lnTo>
                  <a:lnTo>
                    <a:pt x="2572" y="1480"/>
                  </a:lnTo>
                  <a:lnTo>
                    <a:pt x="2570" y="1489"/>
                  </a:lnTo>
                  <a:lnTo>
                    <a:pt x="2568" y="1496"/>
                  </a:lnTo>
                  <a:lnTo>
                    <a:pt x="2010" y="1805"/>
                  </a:lnTo>
                  <a:lnTo>
                    <a:pt x="1796" y="1705"/>
                  </a:lnTo>
                  <a:lnTo>
                    <a:pt x="1530" y="1556"/>
                  </a:lnTo>
                  <a:lnTo>
                    <a:pt x="1512" y="1522"/>
                  </a:lnTo>
                  <a:lnTo>
                    <a:pt x="1499" y="1485"/>
                  </a:lnTo>
                  <a:lnTo>
                    <a:pt x="1491" y="1469"/>
                  </a:lnTo>
                  <a:lnTo>
                    <a:pt x="1483" y="1455"/>
                  </a:lnTo>
                  <a:lnTo>
                    <a:pt x="1470" y="1444"/>
                  </a:lnTo>
                  <a:lnTo>
                    <a:pt x="1449" y="1428"/>
                  </a:lnTo>
                  <a:lnTo>
                    <a:pt x="1426" y="1415"/>
                  </a:lnTo>
                  <a:lnTo>
                    <a:pt x="1403" y="1405"/>
                  </a:lnTo>
                  <a:lnTo>
                    <a:pt x="1380" y="1400"/>
                  </a:lnTo>
                  <a:lnTo>
                    <a:pt x="1356" y="1400"/>
                  </a:lnTo>
                  <a:lnTo>
                    <a:pt x="1333" y="1406"/>
                  </a:lnTo>
                  <a:lnTo>
                    <a:pt x="1317" y="1417"/>
                  </a:lnTo>
                  <a:lnTo>
                    <a:pt x="1303" y="1431"/>
                  </a:lnTo>
                  <a:lnTo>
                    <a:pt x="1303" y="1432"/>
                  </a:lnTo>
                  <a:lnTo>
                    <a:pt x="0" y="711"/>
                  </a:lnTo>
                  <a:lnTo>
                    <a:pt x="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grpSp>
      <p:sp>
        <p:nvSpPr>
          <p:cNvPr id="196" name="テキスト ボックス 195">
            <a:extLst>
              <a:ext uri="{FF2B5EF4-FFF2-40B4-BE49-F238E27FC236}">
                <a16:creationId xmlns:a16="http://schemas.microsoft.com/office/drawing/2014/main" id="{50709E6C-5215-9718-B377-0F8431B638BB}"/>
              </a:ext>
            </a:extLst>
          </p:cNvPr>
          <p:cNvSpPr txBox="1"/>
          <p:nvPr/>
        </p:nvSpPr>
        <p:spPr>
          <a:xfrm>
            <a:off x="367186" y="5030133"/>
            <a:ext cx="1935145" cy="415498"/>
          </a:xfrm>
          <a:prstGeom prst="rect">
            <a:avLst/>
          </a:prstGeom>
          <a:noFill/>
        </p:spPr>
        <p:txBody>
          <a:bodyPr wrap="none" rtlCol="0">
            <a:spAutoFit/>
          </a:bodyPr>
          <a:lstStyle/>
          <a:p>
            <a:r>
              <a:rPr lang="ja-JP" altLang="en-US" sz="1050" b="1">
                <a:solidFill>
                  <a:srgbClr val="FF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手段の巧妙化と多様化により</a:t>
            </a:r>
            <a:endParaRPr lang="en-US" altLang="ja-JP" sz="1050" b="1" dirty="0">
              <a:solidFill>
                <a:srgbClr val="FF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r>
              <a:rPr kumimoji="1" lang="ja-JP" altLang="en-US" sz="1050" b="1">
                <a:solidFill>
                  <a:srgbClr val="FF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内部への不正侵入を防げない</a:t>
            </a:r>
            <a:endParaRPr kumimoji="1" lang="ja-JP" altLang="en-US" sz="900">
              <a:solidFill>
                <a:srgbClr val="FF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197" name="テキスト ボックス 196">
            <a:extLst>
              <a:ext uri="{FF2B5EF4-FFF2-40B4-BE49-F238E27FC236}">
                <a16:creationId xmlns:a16="http://schemas.microsoft.com/office/drawing/2014/main" id="{245DC1D7-F993-62CB-C2D9-3689BD4BDA1A}"/>
              </a:ext>
            </a:extLst>
          </p:cNvPr>
          <p:cNvSpPr txBox="1"/>
          <p:nvPr/>
        </p:nvSpPr>
        <p:spPr>
          <a:xfrm>
            <a:off x="4745158" y="3877994"/>
            <a:ext cx="1705915" cy="415498"/>
          </a:xfrm>
          <a:prstGeom prst="rect">
            <a:avLst/>
          </a:prstGeom>
          <a:noFill/>
        </p:spPr>
        <p:txBody>
          <a:bodyPr wrap="none" rtlCol="0">
            <a:spAutoFit/>
          </a:bodyPr>
          <a:lstStyle/>
          <a:p>
            <a:pPr algn="ctr"/>
            <a:r>
              <a:rPr kumimoji="1" lang="en-US" altLang="ja-JP" sz="1050" b="1" dirty="0">
                <a:solidFill>
                  <a:srgbClr val="FF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ID</a:t>
            </a:r>
            <a:r>
              <a:rPr kumimoji="1" lang="ja-JP" altLang="en-US" sz="1050" b="1">
                <a:solidFill>
                  <a:srgbClr val="FF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とパスワードが盗まれ</a:t>
            </a:r>
            <a:endParaRPr kumimoji="1" lang="en-US" altLang="ja-JP" sz="1050" b="1" dirty="0">
              <a:solidFill>
                <a:srgbClr val="FF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lang="en-US" altLang="ja-JP" sz="1050" b="1" dirty="0">
                <a:solidFill>
                  <a:srgbClr val="FF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VPN</a:t>
            </a:r>
            <a:r>
              <a:rPr lang="ja-JP" altLang="en-US" sz="1050" b="1">
                <a:solidFill>
                  <a:srgbClr val="FF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への侵入を防げない</a:t>
            </a:r>
            <a:endParaRPr kumimoji="1" lang="en-US" altLang="ja-JP" sz="1050" b="1" dirty="0">
              <a:solidFill>
                <a:srgbClr val="FF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13" name="乗算記号 12">
            <a:extLst>
              <a:ext uri="{FF2B5EF4-FFF2-40B4-BE49-F238E27FC236}">
                <a16:creationId xmlns:a16="http://schemas.microsoft.com/office/drawing/2014/main" id="{1718E1CF-61DC-3089-7F35-815FF5597EEE}"/>
              </a:ext>
            </a:extLst>
          </p:cNvPr>
          <p:cNvSpPr/>
          <p:nvPr/>
        </p:nvSpPr>
        <p:spPr>
          <a:xfrm>
            <a:off x="2134962" y="2472909"/>
            <a:ext cx="825150" cy="741013"/>
          </a:xfrm>
          <a:prstGeom prst="mathMultiply">
            <a:avLst/>
          </a:prstGeom>
          <a:solidFill>
            <a:srgbClr val="FF0000">
              <a:alpha val="54902"/>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1" name="Freeform 5">
            <a:extLst>
              <a:ext uri="{FF2B5EF4-FFF2-40B4-BE49-F238E27FC236}">
                <a16:creationId xmlns:a16="http://schemas.microsoft.com/office/drawing/2014/main" id="{D18B2187-21AC-1822-98D3-FF2BF5ADADA6}"/>
              </a:ext>
            </a:extLst>
          </p:cNvPr>
          <p:cNvSpPr>
            <a:spLocks/>
          </p:cNvSpPr>
          <p:nvPr/>
        </p:nvSpPr>
        <p:spPr bwMode="auto">
          <a:xfrm>
            <a:off x="314576" y="1154569"/>
            <a:ext cx="1182744" cy="616746"/>
          </a:xfrm>
          <a:custGeom>
            <a:avLst/>
            <a:gdLst>
              <a:gd name="T0" fmla="*/ 74 w 188"/>
              <a:gd name="T1" fmla="*/ 97 h 97"/>
              <a:gd name="T2" fmla="*/ 149 w 188"/>
              <a:gd name="T3" fmla="*/ 97 h 97"/>
              <a:gd name="T4" fmla="*/ 152 w 188"/>
              <a:gd name="T5" fmla="*/ 97 h 97"/>
              <a:gd name="T6" fmla="*/ 188 w 188"/>
              <a:gd name="T7" fmla="*/ 62 h 97"/>
              <a:gd name="T8" fmla="*/ 152 w 188"/>
              <a:gd name="T9" fmla="*/ 26 h 97"/>
              <a:gd name="T10" fmla="*/ 127 w 188"/>
              <a:gd name="T11" fmla="*/ 36 h 97"/>
              <a:gd name="T12" fmla="*/ 126 w 188"/>
              <a:gd name="T13" fmla="*/ 37 h 97"/>
              <a:gd name="T14" fmla="*/ 124 w 188"/>
              <a:gd name="T15" fmla="*/ 30 h 97"/>
              <a:gd name="T16" fmla="*/ 79 w 188"/>
              <a:gd name="T17" fmla="*/ 0 h 97"/>
              <a:gd name="T18" fmla="*/ 79 w 188"/>
              <a:gd name="T19" fmla="*/ 0 h 97"/>
              <a:gd name="T20" fmla="*/ 32 w 188"/>
              <a:gd name="T21" fmla="*/ 39 h 97"/>
              <a:gd name="T22" fmla="*/ 31 w 188"/>
              <a:gd name="T23" fmla="*/ 46 h 97"/>
              <a:gd name="T24" fmla="*/ 26 w 188"/>
              <a:gd name="T25" fmla="*/ 45 h 97"/>
              <a:gd name="T26" fmla="*/ 0 w 188"/>
              <a:gd name="T27" fmla="*/ 71 h 97"/>
              <a:gd name="T28" fmla="*/ 21 w 188"/>
              <a:gd name="T29" fmla="*/ 97 h 97"/>
              <a:gd name="T30" fmla="*/ 26 w 188"/>
              <a:gd name="T31" fmla="*/ 97 h 97"/>
              <a:gd name="T32" fmla="*/ 26 w 188"/>
              <a:gd name="T33" fmla="*/ 97 h 97"/>
              <a:gd name="T34" fmla="*/ 76 w 188"/>
              <a:gd name="T35"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8" h="97">
                <a:moveTo>
                  <a:pt x="74" y="97"/>
                </a:moveTo>
                <a:cubicBezTo>
                  <a:pt x="149" y="97"/>
                  <a:pt x="149" y="97"/>
                  <a:pt x="149" y="97"/>
                </a:cubicBezTo>
                <a:cubicBezTo>
                  <a:pt x="152" y="97"/>
                  <a:pt x="152" y="97"/>
                  <a:pt x="152" y="97"/>
                </a:cubicBezTo>
                <a:cubicBezTo>
                  <a:pt x="172" y="97"/>
                  <a:pt x="188" y="81"/>
                  <a:pt x="188" y="62"/>
                </a:cubicBezTo>
                <a:cubicBezTo>
                  <a:pt x="188" y="42"/>
                  <a:pt x="172" y="26"/>
                  <a:pt x="152" y="26"/>
                </a:cubicBezTo>
                <a:cubicBezTo>
                  <a:pt x="142" y="26"/>
                  <a:pt x="133" y="30"/>
                  <a:pt x="127" y="36"/>
                </a:cubicBezTo>
                <a:cubicBezTo>
                  <a:pt x="126" y="37"/>
                  <a:pt x="126" y="37"/>
                  <a:pt x="126" y="37"/>
                </a:cubicBezTo>
                <a:cubicBezTo>
                  <a:pt x="124" y="30"/>
                  <a:pt x="124" y="30"/>
                  <a:pt x="124" y="30"/>
                </a:cubicBezTo>
                <a:cubicBezTo>
                  <a:pt x="117" y="13"/>
                  <a:pt x="99" y="0"/>
                  <a:pt x="79" y="0"/>
                </a:cubicBezTo>
                <a:cubicBezTo>
                  <a:pt x="79" y="0"/>
                  <a:pt x="79" y="0"/>
                  <a:pt x="79" y="0"/>
                </a:cubicBezTo>
                <a:cubicBezTo>
                  <a:pt x="56" y="0"/>
                  <a:pt x="36" y="17"/>
                  <a:pt x="32" y="39"/>
                </a:cubicBezTo>
                <a:cubicBezTo>
                  <a:pt x="31" y="46"/>
                  <a:pt x="31" y="46"/>
                  <a:pt x="31" y="46"/>
                </a:cubicBezTo>
                <a:cubicBezTo>
                  <a:pt x="26" y="45"/>
                  <a:pt x="26" y="45"/>
                  <a:pt x="26" y="45"/>
                </a:cubicBezTo>
                <a:cubicBezTo>
                  <a:pt x="12" y="45"/>
                  <a:pt x="0" y="57"/>
                  <a:pt x="0" y="71"/>
                </a:cubicBezTo>
                <a:cubicBezTo>
                  <a:pt x="0" y="84"/>
                  <a:pt x="9" y="94"/>
                  <a:pt x="21" y="97"/>
                </a:cubicBezTo>
                <a:cubicBezTo>
                  <a:pt x="26" y="97"/>
                  <a:pt x="26" y="97"/>
                  <a:pt x="26" y="97"/>
                </a:cubicBezTo>
                <a:cubicBezTo>
                  <a:pt x="26" y="97"/>
                  <a:pt x="26" y="97"/>
                  <a:pt x="26" y="97"/>
                </a:cubicBezTo>
                <a:cubicBezTo>
                  <a:pt x="76" y="97"/>
                  <a:pt x="76" y="97"/>
                  <a:pt x="76" y="97"/>
                </a:cubicBezTo>
              </a:path>
            </a:pathLst>
          </a:custGeom>
          <a:solidFill>
            <a:schemeClr val="bg1">
              <a:lumMod val="95000"/>
            </a:schemeClr>
          </a:solidFill>
          <a:ln w="38100" cap="flat">
            <a:solidFill>
              <a:schemeClr val="bg1">
                <a:lumMod val="75000"/>
              </a:schemeClr>
            </a:solidFill>
            <a:prstDash val="solid"/>
            <a:miter lim="800000"/>
            <a:headEnd/>
            <a:tailEnd/>
          </a:ln>
        </p:spPr>
        <p:txBody>
          <a:bodyPr vert="horz" wrap="square" lIns="89642" tIns="44821" rIns="89642" bIns="44821" numCol="1" anchor="t" anchorCtr="0" compatLnSpc="1">
            <a:prstTxWarp prst="textNoShape">
              <a:avLst/>
            </a:prstTxWarp>
          </a:bodyPr>
          <a:lstStyle/>
          <a:p>
            <a:pPr defTabSz="896386">
              <a:defRPr/>
            </a:pPr>
            <a:endParaRPr kumimoji="0" lang="en-US" sz="1765" kern="0" dirty="0">
              <a:solidFill>
                <a:srgbClr val="505050"/>
              </a:solidFill>
              <a:latin typeface="Meiryo" panose="020B0604030504040204" pitchFamily="34" charset="-128"/>
              <a:ea typeface="Meiryo" panose="020B0604030504040204" pitchFamily="34" charset="-128"/>
            </a:endParaRPr>
          </a:p>
        </p:txBody>
      </p:sp>
      <p:sp>
        <p:nvSpPr>
          <p:cNvPr id="202" name="テキスト ボックス 201">
            <a:extLst>
              <a:ext uri="{FF2B5EF4-FFF2-40B4-BE49-F238E27FC236}">
                <a16:creationId xmlns:a16="http://schemas.microsoft.com/office/drawing/2014/main" id="{C7946B91-4277-9B07-A1D0-E304D8B1C26F}"/>
              </a:ext>
            </a:extLst>
          </p:cNvPr>
          <p:cNvSpPr txBox="1"/>
          <p:nvPr/>
        </p:nvSpPr>
        <p:spPr>
          <a:xfrm>
            <a:off x="937792" y="1606140"/>
            <a:ext cx="1261884" cy="415498"/>
          </a:xfrm>
          <a:prstGeom prst="rect">
            <a:avLst/>
          </a:prstGeom>
          <a:noFill/>
        </p:spPr>
        <p:txBody>
          <a:bodyPr wrap="none" rtlCol="0">
            <a:spAutoFit/>
          </a:bodyPr>
          <a:lstStyle/>
          <a:p>
            <a:pPr algn="ctr"/>
            <a:r>
              <a:rPr kumimoji="1" lang="ja-JP" altLang="en-US" sz="1050" b="1">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クラウドサービス</a:t>
            </a:r>
            <a:endParaRPr kumimoji="1" lang="en-US" altLang="ja-JP" sz="1050" b="1" dirty="0">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kumimoji="1" lang="ja-JP" altLang="en-US" sz="1050" b="1">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の利用拡大</a:t>
            </a:r>
            <a:endParaRPr kumimoji="1" lang="en-US" altLang="ja-JP" sz="1050" b="1" dirty="0">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203" name="乗算記号 202">
            <a:extLst>
              <a:ext uri="{FF2B5EF4-FFF2-40B4-BE49-F238E27FC236}">
                <a16:creationId xmlns:a16="http://schemas.microsoft.com/office/drawing/2014/main" id="{D6DC8CF2-3583-A147-5F00-9D20C8AB01DE}"/>
              </a:ext>
            </a:extLst>
          </p:cNvPr>
          <p:cNvSpPr/>
          <p:nvPr/>
        </p:nvSpPr>
        <p:spPr>
          <a:xfrm>
            <a:off x="3347840" y="3268955"/>
            <a:ext cx="825150" cy="741013"/>
          </a:xfrm>
          <a:prstGeom prst="mathMultiply">
            <a:avLst/>
          </a:prstGeom>
          <a:solidFill>
            <a:srgbClr val="FF0000">
              <a:alpha val="54902"/>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4" name="Freeform 20">
            <a:extLst>
              <a:ext uri="{FF2B5EF4-FFF2-40B4-BE49-F238E27FC236}">
                <a16:creationId xmlns:a16="http://schemas.microsoft.com/office/drawing/2014/main" id="{D421EDE1-E48E-8662-4FB6-0D20656D9508}"/>
              </a:ext>
            </a:extLst>
          </p:cNvPr>
          <p:cNvSpPr>
            <a:spLocks noEditPoints="1"/>
          </p:cNvSpPr>
          <p:nvPr/>
        </p:nvSpPr>
        <p:spPr bwMode="black">
          <a:xfrm>
            <a:off x="2222287" y="5874356"/>
            <a:ext cx="584653" cy="376127"/>
          </a:xfrm>
          <a:custGeom>
            <a:avLst/>
            <a:gdLst>
              <a:gd name="T0" fmla="*/ 2306 w 2516"/>
              <a:gd name="T1" fmla="*/ 1227 h 1619"/>
              <a:gd name="T2" fmla="*/ 2306 w 2516"/>
              <a:gd name="T3" fmla="*/ 108 h 1619"/>
              <a:gd name="T4" fmla="*/ 2197 w 2516"/>
              <a:gd name="T5" fmla="*/ 0 h 1619"/>
              <a:gd name="T6" fmla="*/ 319 w 2516"/>
              <a:gd name="T7" fmla="*/ 0 h 1619"/>
              <a:gd name="T8" fmla="*/ 211 w 2516"/>
              <a:gd name="T9" fmla="*/ 108 h 1619"/>
              <a:gd name="T10" fmla="*/ 211 w 2516"/>
              <a:gd name="T11" fmla="*/ 1227 h 1619"/>
              <a:gd name="T12" fmla="*/ 0 w 2516"/>
              <a:gd name="T13" fmla="*/ 1484 h 1619"/>
              <a:gd name="T14" fmla="*/ 129 w 2516"/>
              <a:gd name="T15" fmla="*/ 1619 h 1619"/>
              <a:gd name="T16" fmla="*/ 2387 w 2516"/>
              <a:gd name="T17" fmla="*/ 1619 h 1619"/>
              <a:gd name="T18" fmla="*/ 2516 w 2516"/>
              <a:gd name="T19" fmla="*/ 1484 h 1619"/>
              <a:gd name="T20" fmla="*/ 2306 w 2516"/>
              <a:gd name="T21" fmla="*/ 1227 h 1619"/>
              <a:gd name="T22" fmla="*/ 2306 w 2516"/>
              <a:gd name="T23" fmla="*/ 1227 h 1619"/>
              <a:gd name="T24" fmla="*/ 1431 w 2516"/>
              <a:gd name="T25" fmla="*/ 1518 h 1619"/>
              <a:gd name="T26" fmla="*/ 1045 w 2516"/>
              <a:gd name="T27" fmla="*/ 1518 h 1619"/>
              <a:gd name="T28" fmla="*/ 1004 w 2516"/>
              <a:gd name="T29" fmla="*/ 1497 h 1619"/>
              <a:gd name="T30" fmla="*/ 1051 w 2516"/>
              <a:gd name="T31" fmla="*/ 1410 h 1619"/>
              <a:gd name="T32" fmla="*/ 1085 w 2516"/>
              <a:gd name="T33" fmla="*/ 1396 h 1619"/>
              <a:gd name="T34" fmla="*/ 1390 w 2516"/>
              <a:gd name="T35" fmla="*/ 1396 h 1619"/>
              <a:gd name="T36" fmla="*/ 1424 w 2516"/>
              <a:gd name="T37" fmla="*/ 1410 h 1619"/>
              <a:gd name="T38" fmla="*/ 1472 w 2516"/>
              <a:gd name="T39" fmla="*/ 1497 h 1619"/>
              <a:gd name="T40" fmla="*/ 1431 w 2516"/>
              <a:gd name="T41" fmla="*/ 1518 h 1619"/>
              <a:gd name="T42" fmla="*/ 2136 w 2516"/>
              <a:gd name="T43" fmla="*/ 1200 h 1619"/>
              <a:gd name="T44" fmla="*/ 380 w 2516"/>
              <a:gd name="T45" fmla="*/ 1200 h 1619"/>
              <a:gd name="T46" fmla="*/ 380 w 2516"/>
              <a:gd name="T47" fmla="*/ 222 h 1619"/>
              <a:gd name="T48" fmla="*/ 428 w 2516"/>
              <a:gd name="T49" fmla="*/ 169 h 1619"/>
              <a:gd name="T50" fmla="*/ 2089 w 2516"/>
              <a:gd name="T51" fmla="*/ 169 h 1619"/>
              <a:gd name="T52" fmla="*/ 2136 w 2516"/>
              <a:gd name="T53" fmla="*/ 222 h 1619"/>
              <a:gd name="T54" fmla="*/ 2136 w 2516"/>
              <a:gd name="T55" fmla="*/ 1200 h 1619"/>
              <a:gd name="T56" fmla="*/ 2136 w 2516"/>
              <a:gd name="T57" fmla="*/ 1200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16" h="1619">
                <a:moveTo>
                  <a:pt x="2306" y="1227"/>
                </a:moveTo>
                <a:cubicBezTo>
                  <a:pt x="2306" y="108"/>
                  <a:pt x="2306" y="108"/>
                  <a:pt x="2306" y="108"/>
                </a:cubicBezTo>
                <a:cubicBezTo>
                  <a:pt x="2306" y="54"/>
                  <a:pt x="2258" y="0"/>
                  <a:pt x="2197" y="0"/>
                </a:cubicBezTo>
                <a:cubicBezTo>
                  <a:pt x="319" y="0"/>
                  <a:pt x="319" y="0"/>
                  <a:pt x="319" y="0"/>
                </a:cubicBezTo>
                <a:cubicBezTo>
                  <a:pt x="258" y="0"/>
                  <a:pt x="211" y="54"/>
                  <a:pt x="211" y="108"/>
                </a:cubicBezTo>
                <a:cubicBezTo>
                  <a:pt x="211" y="1227"/>
                  <a:pt x="211" y="1227"/>
                  <a:pt x="211" y="1227"/>
                </a:cubicBezTo>
                <a:cubicBezTo>
                  <a:pt x="0" y="1484"/>
                  <a:pt x="0" y="1484"/>
                  <a:pt x="0" y="1484"/>
                </a:cubicBezTo>
                <a:cubicBezTo>
                  <a:pt x="0" y="1558"/>
                  <a:pt x="61" y="1619"/>
                  <a:pt x="129" y="1619"/>
                </a:cubicBezTo>
                <a:cubicBezTo>
                  <a:pt x="2387" y="1619"/>
                  <a:pt x="2387" y="1619"/>
                  <a:pt x="2387" y="1619"/>
                </a:cubicBezTo>
                <a:cubicBezTo>
                  <a:pt x="2455" y="1619"/>
                  <a:pt x="2516" y="1558"/>
                  <a:pt x="2516" y="1484"/>
                </a:cubicBezTo>
                <a:cubicBezTo>
                  <a:pt x="2306" y="1227"/>
                  <a:pt x="2306" y="1227"/>
                  <a:pt x="2306" y="1227"/>
                </a:cubicBezTo>
                <a:cubicBezTo>
                  <a:pt x="2306" y="1227"/>
                  <a:pt x="2306" y="1227"/>
                  <a:pt x="2306" y="1227"/>
                </a:cubicBezTo>
                <a:close/>
                <a:moveTo>
                  <a:pt x="1431" y="1518"/>
                </a:moveTo>
                <a:cubicBezTo>
                  <a:pt x="1045" y="1518"/>
                  <a:pt x="1045" y="1518"/>
                  <a:pt x="1045" y="1518"/>
                </a:cubicBezTo>
                <a:cubicBezTo>
                  <a:pt x="1024" y="1518"/>
                  <a:pt x="1004" y="1504"/>
                  <a:pt x="1004" y="1497"/>
                </a:cubicBezTo>
                <a:cubicBezTo>
                  <a:pt x="1051" y="1410"/>
                  <a:pt x="1051" y="1410"/>
                  <a:pt x="1051" y="1410"/>
                </a:cubicBezTo>
                <a:cubicBezTo>
                  <a:pt x="1051" y="1403"/>
                  <a:pt x="1065" y="1396"/>
                  <a:pt x="1085" y="1396"/>
                </a:cubicBezTo>
                <a:cubicBezTo>
                  <a:pt x="1390" y="1396"/>
                  <a:pt x="1390" y="1396"/>
                  <a:pt x="1390" y="1396"/>
                </a:cubicBezTo>
                <a:cubicBezTo>
                  <a:pt x="1411" y="1396"/>
                  <a:pt x="1424" y="1403"/>
                  <a:pt x="1424" y="1410"/>
                </a:cubicBezTo>
                <a:cubicBezTo>
                  <a:pt x="1472" y="1497"/>
                  <a:pt x="1472" y="1497"/>
                  <a:pt x="1472" y="1497"/>
                </a:cubicBezTo>
                <a:cubicBezTo>
                  <a:pt x="1472" y="1504"/>
                  <a:pt x="1451" y="1518"/>
                  <a:pt x="1431" y="1518"/>
                </a:cubicBezTo>
                <a:close/>
                <a:moveTo>
                  <a:pt x="2136" y="1200"/>
                </a:moveTo>
                <a:cubicBezTo>
                  <a:pt x="380" y="1200"/>
                  <a:pt x="380" y="1200"/>
                  <a:pt x="380" y="1200"/>
                </a:cubicBezTo>
                <a:cubicBezTo>
                  <a:pt x="380" y="222"/>
                  <a:pt x="380" y="222"/>
                  <a:pt x="380" y="222"/>
                </a:cubicBezTo>
                <a:cubicBezTo>
                  <a:pt x="380" y="189"/>
                  <a:pt x="400" y="169"/>
                  <a:pt x="428" y="169"/>
                </a:cubicBezTo>
                <a:cubicBezTo>
                  <a:pt x="2089" y="169"/>
                  <a:pt x="2089" y="169"/>
                  <a:pt x="2089" y="169"/>
                </a:cubicBezTo>
                <a:cubicBezTo>
                  <a:pt x="2116" y="169"/>
                  <a:pt x="2136" y="189"/>
                  <a:pt x="2136" y="222"/>
                </a:cubicBezTo>
                <a:cubicBezTo>
                  <a:pt x="2136" y="1200"/>
                  <a:pt x="2136" y="1200"/>
                  <a:pt x="2136" y="1200"/>
                </a:cubicBezTo>
                <a:cubicBezTo>
                  <a:pt x="2136" y="1200"/>
                  <a:pt x="2136" y="1200"/>
                  <a:pt x="2136" y="1200"/>
                </a:cubicBezTo>
                <a:close/>
              </a:path>
            </a:pathLst>
          </a:custGeom>
          <a:solidFill>
            <a:schemeClr val="tx1">
              <a:lumMod val="65000"/>
              <a:lumOff val="35000"/>
            </a:schemeClr>
          </a:solidFill>
          <a:ln w="10795" cap="flat" cmpd="sng" algn="ctr">
            <a:noFill/>
            <a:prstDash val="solid"/>
            <a:headEnd type="none" w="med" len="med"/>
            <a:tailEnd type="none" w="med" len="med"/>
          </a:ln>
          <a:effectLst/>
        </p:spPr>
        <p:txBody>
          <a:bodyPr vert="horz" wrap="square" lIns="89639" tIns="44819" rIns="89639" bIns="44819" numCol="1" rtlCol="0" anchor="ctr" anchorCtr="0" compatLnSpc="1">
            <a:prstTxWarp prst="textNoShape">
              <a:avLst/>
            </a:prstTxWarp>
          </a:bodyPr>
          <a:lstStyle/>
          <a:p>
            <a:pPr defTabSz="726147">
              <a:defRPr/>
            </a:pPr>
            <a:endParaRPr kumimoji="0" lang="en-US" sz="1765" kern="0" spc="-120" dirty="0">
              <a:solidFill>
                <a:srgbClr val="292929">
                  <a:lumMod val="50000"/>
                </a:srgbClr>
              </a:solidFill>
              <a:latin typeface="Meiryo" panose="020B0604030504040204" pitchFamily="34" charset="-128"/>
              <a:ea typeface="Meiryo" panose="020B0604030504040204" pitchFamily="34" charset="-128"/>
            </a:endParaRPr>
          </a:p>
        </p:txBody>
      </p:sp>
      <p:grpSp>
        <p:nvGrpSpPr>
          <p:cNvPr id="211" name="Group 451">
            <a:extLst>
              <a:ext uri="{FF2B5EF4-FFF2-40B4-BE49-F238E27FC236}">
                <a16:creationId xmlns:a16="http://schemas.microsoft.com/office/drawing/2014/main" id="{23577CD5-E8F0-5807-E7A5-E070258AE35D}"/>
              </a:ext>
            </a:extLst>
          </p:cNvPr>
          <p:cNvGrpSpPr>
            <a:grpSpLocks noChangeAspect="1"/>
          </p:cNvGrpSpPr>
          <p:nvPr/>
        </p:nvGrpSpPr>
        <p:grpSpPr>
          <a:xfrm>
            <a:off x="8077858" y="4843363"/>
            <a:ext cx="224636" cy="159248"/>
            <a:chOff x="3335338" y="269944"/>
            <a:chExt cx="2154238" cy="1527175"/>
          </a:xfrm>
          <a:solidFill>
            <a:srgbClr val="FF0000"/>
          </a:solidFill>
        </p:grpSpPr>
        <p:sp>
          <p:nvSpPr>
            <p:cNvPr id="212" name="Freeform 24">
              <a:extLst>
                <a:ext uri="{FF2B5EF4-FFF2-40B4-BE49-F238E27FC236}">
                  <a16:creationId xmlns:a16="http://schemas.microsoft.com/office/drawing/2014/main" id="{CBA1BB03-AE35-5146-48FA-99B4F06D4262}"/>
                </a:ext>
              </a:extLst>
            </p:cNvPr>
            <p:cNvSpPr>
              <a:spLocks/>
            </p:cNvSpPr>
            <p:nvPr/>
          </p:nvSpPr>
          <p:spPr bwMode="auto">
            <a:xfrm>
              <a:off x="4221162" y="781118"/>
              <a:ext cx="165099" cy="123824"/>
            </a:xfrm>
            <a:custGeom>
              <a:avLst/>
              <a:gdLst>
                <a:gd name="T0" fmla="*/ 106 w 310"/>
                <a:gd name="T1" fmla="*/ 0 h 233"/>
                <a:gd name="T2" fmla="*/ 156 w 310"/>
                <a:gd name="T3" fmla="*/ 2 h 233"/>
                <a:gd name="T4" fmla="*/ 208 w 310"/>
                <a:gd name="T5" fmla="*/ 12 h 233"/>
                <a:gd name="T6" fmla="*/ 232 w 310"/>
                <a:gd name="T7" fmla="*/ 27 h 233"/>
                <a:gd name="T8" fmla="*/ 257 w 310"/>
                <a:gd name="T9" fmla="*/ 44 h 233"/>
                <a:gd name="T10" fmla="*/ 271 w 310"/>
                <a:gd name="T11" fmla="*/ 53 h 233"/>
                <a:gd name="T12" fmla="*/ 282 w 310"/>
                <a:gd name="T13" fmla="*/ 61 h 233"/>
                <a:gd name="T14" fmla="*/ 293 w 310"/>
                <a:gd name="T15" fmla="*/ 71 h 233"/>
                <a:gd name="T16" fmla="*/ 303 w 310"/>
                <a:gd name="T17" fmla="*/ 81 h 233"/>
                <a:gd name="T18" fmla="*/ 310 w 310"/>
                <a:gd name="T19" fmla="*/ 94 h 233"/>
                <a:gd name="T20" fmla="*/ 309 w 310"/>
                <a:gd name="T21" fmla="*/ 127 h 233"/>
                <a:gd name="T22" fmla="*/ 304 w 310"/>
                <a:gd name="T23" fmla="*/ 157 h 233"/>
                <a:gd name="T24" fmla="*/ 297 w 310"/>
                <a:gd name="T25" fmla="*/ 171 h 233"/>
                <a:gd name="T26" fmla="*/ 289 w 310"/>
                <a:gd name="T27" fmla="*/ 185 h 233"/>
                <a:gd name="T28" fmla="*/ 278 w 310"/>
                <a:gd name="T29" fmla="*/ 201 h 233"/>
                <a:gd name="T30" fmla="*/ 266 w 310"/>
                <a:gd name="T31" fmla="*/ 215 h 233"/>
                <a:gd name="T32" fmla="*/ 256 w 310"/>
                <a:gd name="T33" fmla="*/ 222 h 233"/>
                <a:gd name="T34" fmla="*/ 242 w 310"/>
                <a:gd name="T35" fmla="*/ 226 h 233"/>
                <a:gd name="T36" fmla="*/ 198 w 310"/>
                <a:gd name="T37" fmla="*/ 233 h 233"/>
                <a:gd name="T38" fmla="*/ 154 w 310"/>
                <a:gd name="T39" fmla="*/ 233 h 233"/>
                <a:gd name="T40" fmla="*/ 112 w 310"/>
                <a:gd name="T41" fmla="*/ 228 h 233"/>
                <a:gd name="T42" fmla="*/ 83 w 310"/>
                <a:gd name="T43" fmla="*/ 221 h 233"/>
                <a:gd name="T44" fmla="*/ 63 w 310"/>
                <a:gd name="T45" fmla="*/ 213 h 233"/>
                <a:gd name="T46" fmla="*/ 43 w 310"/>
                <a:gd name="T47" fmla="*/ 206 h 233"/>
                <a:gd name="T48" fmla="*/ 26 w 310"/>
                <a:gd name="T49" fmla="*/ 196 h 233"/>
                <a:gd name="T50" fmla="*/ 14 w 310"/>
                <a:gd name="T51" fmla="*/ 185 h 233"/>
                <a:gd name="T52" fmla="*/ 4 w 310"/>
                <a:gd name="T53" fmla="*/ 169 h 233"/>
                <a:gd name="T54" fmla="*/ 0 w 310"/>
                <a:gd name="T55" fmla="*/ 157 h 233"/>
                <a:gd name="T56" fmla="*/ 0 w 310"/>
                <a:gd name="T57" fmla="*/ 145 h 233"/>
                <a:gd name="T58" fmla="*/ 1 w 310"/>
                <a:gd name="T59" fmla="*/ 131 h 233"/>
                <a:gd name="T60" fmla="*/ 3 w 310"/>
                <a:gd name="T61" fmla="*/ 119 h 233"/>
                <a:gd name="T62" fmla="*/ 7 w 310"/>
                <a:gd name="T63" fmla="*/ 98 h 233"/>
                <a:gd name="T64" fmla="*/ 11 w 310"/>
                <a:gd name="T65" fmla="*/ 78 h 233"/>
                <a:gd name="T66" fmla="*/ 18 w 310"/>
                <a:gd name="T67" fmla="*/ 58 h 233"/>
                <a:gd name="T68" fmla="*/ 27 w 310"/>
                <a:gd name="T69" fmla="*/ 38 h 233"/>
                <a:gd name="T70" fmla="*/ 38 w 310"/>
                <a:gd name="T71" fmla="*/ 24 h 233"/>
                <a:gd name="T72" fmla="*/ 54 w 310"/>
                <a:gd name="T73" fmla="*/ 13 h 233"/>
                <a:gd name="T74" fmla="*/ 80 w 310"/>
                <a:gd name="T75" fmla="*/ 6 h 233"/>
                <a:gd name="T76" fmla="*/ 106 w 310"/>
                <a:gd name="T77"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0" h="233">
                  <a:moveTo>
                    <a:pt x="106" y="0"/>
                  </a:moveTo>
                  <a:lnTo>
                    <a:pt x="156" y="2"/>
                  </a:lnTo>
                  <a:lnTo>
                    <a:pt x="208" y="12"/>
                  </a:lnTo>
                  <a:lnTo>
                    <a:pt x="232" y="27"/>
                  </a:lnTo>
                  <a:lnTo>
                    <a:pt x="257" y="44"/>
                  </a:lnTo>
                  <a:lnTo>
                    <a:pt x="271" y="53"/>
                  </a:lnTo>
                  <a:lnTo>
                    <a:pt x="282" y="61"/>
                  </a:lnTo>
                  <a:lnTo>
                    <a:pt x="293" y="71"/>
                  </a:lnTo>
                  <a:lnTo>
                    <a:pt x="303" y="81"/>
                  </a:lnTo>
                  <a:lnTo>
                    <a:pt x="310" y="94"/>
                  </a:lnTo>
                  <a:lnTo>
                    <a:pt x="309" y="127"/>
                  </a:lnTo>
                  <a:lnTo>
                    <a:pt x="304" y="157"/>
                  </a:lnTo>
                  <a:lnTo>
                    <a:pt x="297" y="171"/>
                  </a:lnTo>
                  <a:lnTo>
                    <a:pt x="289" y="185"/>
                  </a:lnTo>
                  <a:lnTo>
                    <a:pt x="278" y="201"/>
                  </a:lnTo>
                  <a:lnTo>
                    <a:pt x="266" y="215"/>
                  </a:lnTo>
                  <a:lnTo>
                    <a:pt x="256" y="222"/>
                  </a:lnTo>
                  <a:lnTo>
                    <a:pt x="242" y="226"/>
                  </a:lnTo>
                  <a:lnTo>
                    <a:pt x="198" y="233"/>
                  </a:lnTo>
                  <a:lnTo>
                    <a:pt x="154" y="233"/>
                  </a:lnTo>
                  <a:lnTo>
                    <a:pt x="112" y="228"/>
                  </a:lnTo>
                  <a:lnTo>
                    <a:pt x="83" y="221"/>
                  </a:lnTo>
                  <a:lnTo>
                    <a:pt x="63" y="213"/>
                  </a:lnTo>
                  <a:lnTo>
                    <a:pt x="43" y="206"/>
                  </a:lnTo>
                  <a:lnTo>
                    <a:pt x="26" y="196"/>
                  </a:lnTo>
                  <a:lnTo>
                    <a:pt x="14" y="185"/>
                  </a:lnTo>
                  <a:lnTo>
                    <a:pt x="4" y="169"/>
                  </a:lnTo>
                  <a:lnTo>
                    <a:pt x="0" y="157"/>
                  </a:lnTo>
                  <a:lnTo>
                    <a:pt x="0" y="145"/>
                  </a:lnTo>
                  <a:lnTo>
                    <a:pt x="1" y="131"/>
                  </a:lnTo>
                  <a:lnTo>
                    <a:pt x="3" y="119"/>
                  </a:lnTo>
                  <a:lnTo>
                    <a:pt x="7" y="98"/>
                  </a:lnTo>
                  <a:lnTo>
                    <a:pt x="11" y="78"/>
                  </a:lnTo>
                  <a:lnTo>
                    <a:pt x="18" y="58"/>
                  </a:lnTo>
                  <a:lnTo>
                    <a:pt x="27" y="38"/>
                  </a:lnTo>
                  <a:lnTo>
                    <a:pt x="38" y="24"/>
                  </a:lnTo>
                  <a:lnTo>
                    <a:pt x="54" y="13"/>
                  </a:lnTo>
                  <a:lnTo>
                    <a:pt x="80" y="6"/>
                  </a:lnTo>
                  <a:lnTo>
                    <a:pt x="106"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13" name="Freeform 25">
              <a:extLst>
                <a:ext uri="{FF2B5EF4-FFF2-40B4-BE49-F238E27FC236}">
                  <a16:creationId xmlns:a16="http://schemas.microsoft.com/office/drawing/2014/main" id="{83B0BD52-9DC2-C794-923B-E2D983F72072}"/>
                </a:ext>
              </a:extLst>
            </p:cNvPr>
            <p:cNvSpPr>
              <a:spLocks/>
            </p:cNvSpPr>
            <p:nvPr/>
          </p:nvSpPr>
          <p:spPr bwMode="auto">
            <a:xfrm>
              <a:off x="3335338" y="684283"/>
              <a:ext cx="2154238" cy="1112836"/>
            </a:xfrm>
            <a:custGeom>
              <a:avLst/>
              <a:gdLst>
                <a:gd name="T0" fmla="*/ 0 w 4070"/>
                <a:gd name="T1" fmla="*/ 2104 h 2104"/>
                <a:gd name="T2" fmla="*/ 1313 w 4070"/>
                <a:gd name="T3" fmla="*/ 803 h 2104"/>
                <a:gd name="T4" fmla="*/ 1266 w 4070"/>
                <a:gd name="T5" fmla="*/ 839 h 2104"/>
                <a:gd name="T6" fmla="*/ 1258 w 4070"/>
                <a:gd name="T7" fmla="*/ 848 h 2104"/>
                <a:gd name="T8" fmla="*/ 1232 w 4070"/>
                <a:gd name="T9" fmla="*/ 920 h 2104"/>
                <a:gd name="T10" fmla="*/ 1257 w 4070"/>
                <a:gd name="T11" fmla="*/ 980 h 2104"/>
                <a:gd name="T12" fmla="*/ 1294 w 4070"/>
                <a:gd name="T13" fmla="*/ 999 h 2104"/>
                <a:gd name="T14" fmla="*/ 1335 w 4070"/>
                <a:gd name="T15" fmla="*/ 1003 h 2104"/>
                <a:gd name="T16" fmla="*/ 1406 w 4070"/>
                <a:gd name="T17" fmla="*/ 982 h 2104"/>
                <a:gd name="T18" fmla="*/ 1486 w 4070"/>
                <a:gd name="T19" fmla="*/ 976 h 2104"/>
                <a:gd name="T20" fmla="*/ 1860 w 4070"/>
                <a:gd name="T21" fmla="*/ 1115 h 2104"/>
                <a:gd name="T22" fmla="*/ 1435 w 4070"/>
                <a:gd name="T23" fmla="*/ 1284 h 2104"/>
                <a:gd name="T24" fmla="*/ 1343 w 4070"/>
                <a:gd name="T25" fmla="*/ 1278 h 2104"/>
                <a:gd name="T26" fmla="*/ 1262 w 4070"/>
                <a:gd name="T27" fmla="*/ 1325 h 2104"/>
                <a:gd name="T28" fmla="*/ 1235 w 4070"/>
                <a:gd name="T29" fmla="*/ 1384 h 2104"/>
                <a:gd name="T30" fmla="*/ 1267 w 4070"/>
                <a:gd name="T31" fmla="*/ 1431 h 2104"/>
                <a:gd name="T32" fmla="*/ 1284 w 4070"/>
                <a:gd name="T33" fmla="*/ 1472 h 2104"/>
                <a:gd name="T34" fmla="*/ 1302 w 4070"/>
                <a:gd name="T35" fmla="*/ 1519 h 2104"/>
                <a:gd name="T36" fmla="*/ 1350 w 4070"/>
                <a:gd name="T37" fmla="*/ 1549 h 2104"/>
                <a:gd name="T38" fmla="*/ 1397 w 4070"/>
                <a:gd name="T39" fmla="*/ 1545 h 2104"/>
                <a:gd name="T40" fmla="*/ 1460 w 4070"/>
                <a:gd name="T41" fmla="*/ 1484 h 2104"/>
                <a:gd name="T42" fmla="*/ 1544 w 4070"/>
                <a:gd name="T43" fmla="*/ 1423 h 2104"/>
                <a:gd name="T44" fmla="*/ 2035 w 4070"/>
                <a:gd name="T45" fmla="*/ 1196 h 2104"/>
                <a:gd name="T46" fmla="*/ 2556 w 4070"/>
                <a:gd name="T47" fmla="*/ 1440 h 2104"/>
                <a:gd name="T48" fmla="*/ 2653 w 4070"/>
                <a:gd name="T49" fmla="*/ 1529 h 2104"/>
                <a:gd name="T50" fmla="*/ 2660 w 4070"/>
                <a:gd name="T51" fmla="*/ 1536 h 2104"/>
                <a:gd name="T52" fmla="*/ 2726 w 4070"/>
                <a:gd name="T53" fmla="*/ 1547 h 2104"/>
                <a:gd name="T54" fmla="*/ 2776 w 4070"/>
                <a:gd name="T55" fmla="*/ 1508 h 2104"/>
                <a:gd name="T56" fmla="*/ 2786 w 4070"/>
                <a:gd name="T57" fmla="*/ 1442 h 2104"/>
                <a:gd name="T58" fmla="*/ 2825 w 4070"/>
                <a:gd name="T59" fmla="*/ 1409 h 2104"/>
                <a:gd name="T60" fmla="*/ 2834 w 4070"/>
                <a:gd name="T61" fmla="*/ 1356 h 2104"/>
                <a:gd name="T62" fmla="*/ 2792 w 4070"/>
                <a:gd name="T63" fmla="*/ 1302 h 2104"/>
                <a:gd name="T64" fmla="*/ 2712 w 4070"/>
                <a:gd name="T65" fmla="*/ 1272 h 2104"/>
                <a:gd name="T66" fmla="*/ 2602 w 4070"/>
                <a:gd name="T67" fmla="*/ 1301 h 2104"/>
                <a:gd name="T68" fmla="*/ 2407 w 4070"/>
                <a:gd name="T69" fmla="*/ 1034 h 2104"/>
                <a:gd name="T70" fmla="*/ 2559 w 4070"/>
                <a:gd name="T71" fmla="*/ 982 h 2104"/>
                <a:gd name="T72" fmla="*/ 2653 w 4070"/>
                <a:gd name="T73" fmla="*/ 980 h 2104"/>
                <a:gd name="T74" fmla="*/ 2674 w 4070"/>
                <a:gd name="T75" fmla="*/ 988 h 2104"/>
                <a:gd name="T76" fmla="*/ 2742 w 4070"/>
                <a:gd name="T77" fmla="*/ 1002 h 2104"/>
                <a:gd name="T78" fmla="*/ 2802 w 4070"/>
                <a:gd name="T79" fmla="*/ 983 h 2104"/>
                <a:gd name="T80" fmla="*/ 2823 w 4070"/>
                <a:gd name="T81" fmla="*/ 960 h 2104"/>
                <a:gd name="T82" fmla="*/ 2834 w 4070"/>
                <a:gd name="T83" fmla="*/ 931 h 2104"/>
                <a:gd name="T84" fmla="*/ 2829 w 4070"/>
                <a:gd name="T85" fmla="*/ 876 h 2104"/>
                <a:gd name="T86" fmla="*/ 2782 w 4070"/>
                <a:gd name="T87" fmla="*/ 820 h 2104"/>
                <a:gd name="T88" fmla="*/ 2767 w 4070"/>
                <a:gd name="T89" fmla="*/ 772 h 2104"/>
                <a:gd name="T90" fmla="*/ 4070 w 4070"/>
                <a:gd name="T91" fmla="*/ 0 h 2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70" h="2104">
                  <a:moveTo>
                    <a:pt x="4070" y="0"/>
                  </a:moveTo>
                  <a:lnTo>
                    <a:pt x="4070" y="2104"/>
                  </a:lnTo>
                  <a:lnTo>
                    <a:pt x="0" y="2104"/>
                  </a:lnTo>
                  <a:lnTo>
                    <a:pt x="0" y="45"/>
                  </a:lnTo>
                  <a:lnTo>
                    <a:pt x="1300" y="765"/>
                  </a:lnTo>
                  <a:lnTo>
                    <a:pt x="1313" y="803"/>
                  </a:lnTo>
                  <a:lnTo>
                    <a:pt x="1291" y="819"/>
                  </a:lnTo>
                  <a:lnTo>
                    <a:pt x="1268" y="838"/>
                  </a:lnTo>
                  <a:lnTo>
                    <a:pt x="1266" y="839"/>
                  </a:lnTo>
                  <a:lnTo>
                    <a:pt x="1263" y="841"/>
                  </a:lnTo>
                  <a:lnTo>
                    <a:pt x="1260" y="844"/>
                  </a:lnTo>
                  <a:lnTo>
                    <a:pt x="1258" y="848"/>
                  </a:lnTo>
                  <a:lnTo>
                    <a:pt x="1245" y="870"/>
                  </a:lnTo>
                  <a:lnTo>
                    <a:pt x="1236" y="894"/>
                  </a:lnTo>
                  <a:lnTo>
                    <a:pt x="1232" y="920"/>
                  </a:lnTo>
                  <a:lnTo>
                    <a:pt x="1236" y="948"/>
                  </a:lnTo>
                  <a:lnTo>
                    <a:pt x="1245" y="965"/>
                  </a:lnTo>
                  <a:lnTo>
                    <a:pt x="1257" y="980"/>
                  </a:lnTo>
                  <a:lnTo>
                    <a:pt x="1267" y="989"/>
                  </a:lnTo>
                  <a:lnTo>
                    <a:pt x="1279" y="996"/>
                  </a:lnTo>
                  <a:lnTo>
                    <a:pt x="1294" y="999"/>
                  </a:lnTo>
                  <a:lnTo>
                    <a:pt x="1296" y="999"/>
                  </a:lnTo>
                  <a:lnTo>
                    <a:pt x="1315" y="1002"/>
                  </a:lnTo>
                  <a:lnTo>
                    <a:pt x="1335" y="1003"/>
                  </a:lnTo>
                  <a:lnTo>
                    <a:pt x="1359" y="1002"/>
                  </a:lnTo>
                  <a:lnTo>
                    <a:pt x="1382" y="993"/>
                  </a:lnTo>
                  <a:lnTo>
                    <a:pt x="1406" y="982"/>
                  </a:lnTo>
                  <a:lnTo>
                    <a:pt x="1432" y="975"/>
                  </a:lnTo>
                  <a:lnTo>
                    <a:pt x="1459" y="972"/>
                  </a:lnTo>
                  <a:lnTo>
                    <a:pt x="1486" y="976"/>
                  </a:lnTo>
                  <a:lnTo>
                    <a:pt x="1613" y="1017"/>
                  </a:lnTo>
                  <a:lnTo>
                    <a:pt x="1738" y="1064"/>
                  </a:lnTo>
                  <a:lnTo>
                    <a:pt x="1860" y="1115"/>
                  </a:lnTo>
                  <a:lnTo>
                    <a:pt x="1468" y="1301"/>
                  </a:lnTo>
                  <a:lnTo>
                    <a:pt x="1450" y="1293"/>
                  </a:lnTo>
                  <a:lnTo>
                    <a:pt x="1435" y="1284"/>
                  </a:lnTo>
                  <a:lnTo>
                    <a:pt x="1403" y="1277"/>
                  </a:lnTo>
                  <a:lnTo>
                    <a:pt x="1372" y="1275"/>
                  </a:lnTo>
                  <a:lnTo>
                    <a:pt x="1343" y="1278"/>
                  </a:lnTo>
                  <a:lnTo>
                    <a:pt x="1312" y="1288"/>
                  </a:lnTo>
                  <a:lnTo>
                    <a:pt x="1284" y="1304"/>
                  </a:lnTo>
                  <a:lnTo>
                    <a:pt x="1262" y="1325"/>
                  </a:lnTo>
                  <a:lnTo>
                    <a:pt x="1242" y="1351"/>
                  </a:lnTo>
                  <a:lnTo>
                    <a:pt x="1235" y="1367"/>
                  </a:lnTo>
                  <a:lnTo>
                    <a:pt x="1235" y="1384"/>
                  </a:lnTo>
                  <a:lnTo>
                    <a:pt x="1241" y="1402"/>
                  </a:lnTo>
                  <a:lnTo>
                    <a:pt x="1252" y="1418"/>
                  </a:lnTo>
                  <a:lnTo>
                    <a:pt x="1267" y="1431"/>
                  </a:lnTo>
                  <a:lnTo>
                    <a:pt x="1284" y="1442"/>
                  </a:lnTo>
                  <a:lnTo>
                    <a:pt x="1283" y="1457"/>
                  </a:lnTo>
                  <a:lnTo>
                    <a:pt x="1284" y="1472"/>
                  </a:lnTo>
                  <a:lnTo>
                    <a:pt x="1286" y="1487"/>
                  </a:lnTo>
                  <a:lnTo>
                    <a:pt x="1292" y="1502"/>
                  </a:lnTo>
                  <a:lnTo>
                    <a:pt x="1302" y="1519"/>
                  </a:lnTo>
                  <a:lnTo>
                    <a:pt x="1315" y="1534"/>
                  </a:lnTo>
                  <a:lnTo>
                    <a:pt x="1331" y="1544"/>
                  </a:lnTo>
                  <a:lnTo>
                    <a:pt x="1350" y="1549"/>
                  </a:lnTo>
                  <a:lnTo>
                    <a:pt x="1372" y="1551"/>
                  </a:lnTo>
                  <a:lnTo>
                    <a:pt x="1385" y="1549"/>
                  </a:lnTo>
                  <a:lnTo>
                    <a:pt x="1397" y="1545"/>
                  </a:lnTo>
                  <a:lnTo>
                    <a:pt x="1418" y="1531"/>
                  </a:lnTo>
                  <a:lnTo>
                    <a:pt x="1437" y="1513"/>
                  </a:lnTo>
                  <a:lnTo>
                    <a:pt x="1460" y="1484"/>
                  </a:lnTo>
                  <a:lnTo>
                    <a:pt x="1485" y="1461"/>
                  </a:lnTo>
                  <a:lnTo>
                    <a:pt x="1514" y="1440"/>
                  </a:lnTo>
                  <a:lnTo>
                    <a:pt x="1544" y="1423"/>
                  </a:lnTo>
                  <a:lnTo>
                    <a:pt x="1709" y="1350"/>
                  </a:lnTo>
                  <a:lnTo>
                    <a:pt x="1873" y="1273"/>
                  </a:lnTo>
                  <a:lnTo>
                    <a:pt x="2035" y="1196"/>
                  </a:lnTo>
                  <a:lnTo>
                    <a:pt x="2280" y="1312"/>
                  </a:lnTo>
                  <a:lnTo>
                    <a:pt x="2527" y="1426"/>
                  </a:lnTo>
                  <a:lnTo>
                    <a:pt x="2556" y="1440"/>
                  </a:lnTo>
                  <a:lnTo>
                    <a:pt x="2584" y="1458"/>
                  </a:lnTo>
                  <a:lnTo>
                    <a:pt x="2618" y="1491"/>
                  </a:lnTo>
                  <a:lnTo>
                    <a:pt x="2653" y="1529"/>
                  </a:lnTo>
                  <a:lnTo>
                    <a:pt x="2654" y="1531"/>
                  </a:lnTo>
                  <a:lnTo>
                    <a:pt x="2658" y="1535"/>
                  </a:lnTo>
                  <a:lnTo>
                    <a:pt x="2660" y="1536"/>
                  </a:lnTo>
                  <a:lnTo>
                    <a:pt x="2681" y="1547"/>
                  </a:lnTo>
                  <a:lnTo>
                    <a:pt x="2704" y="1551"/>
                  </a:lnTo>
                  <a:lnTo>
                    <a:pt x="2726" y="1547"/>
                  </a:lnTo>
                  <a:lnTo>
                    <a:pt x="2747" y="1540"/>
                  </a:lnTo>
                  <a:lnTo>
                    <a:pt x="2763" y="1528"/>
                  </a:lnTo>
                  <a:lnTo>
                    <a:pt x="2776" y="1508"/>
                  </a:lnTo>
                  <a:lnTo>
                    <a:pt x="2784" y="1488"/>
                  </a:lnTo>
                  <a:lnTo>
                    <a:pt x="2788" y="1466"/>
                  </a:lnTo>
                  <a:lnTo>
                    <a:pt x="2786" y="1442"/>
                  </a:lnTo>
                  <a:lnTo>
                    <a:pt x="2799" y="1433"/>
                  </a:lnTo>
                  <a:lnTo>
                    <a:pt x="2812" y="1423"/>
                  </a:lnTo>
                  <a:lnTo>
                    <a:pt x="2825" y="1409"/>
                  </a:lnTo>
                  <a:lnTo>
                    <a:pt x="2834" y="1392"/>
                  </a:lnTo>
                  <a:lnTo>
                    <a:pt x="2838" y="1372"/>
                  </a:lnTo>
                  <a:lnTo>
                    <a:pt x="2834" y="1356"/>
                  </a:lnTo>
                  <a:lnTo>
                    <a:pt x="2828" y="1341"/>
                  </a:lnTo>
                  <a:lnTo>
                    <a:pt x="2812" y="1319"/>
                  </a:lnTo>
                  <a:lnTo>
                    <a:pt x="2792" y="1302"/>
                  </a:lnTo>
                  <a:lnTo>
                    <a:pt x="2768" y="1288"/>
                  </a:lnTo>
                  <a:lnTo>
                    <a:pt x="2741" y="1277"/>
                  </a:lnTo>
                  <a:lnTo>
                    <a:pt x="2712" y="1272"/>
                  </a:lnTo>
                  <a:lnTo>
                    <a:pt x="2674" y="1275"/>
                  </a:lnTo>
                  <a:lnTo>
                    <a:pt x="2638" y="1284"/>
                  </a:lnTo>
                  <a:lnTo>
                    <a:pt x="2602" y="1301"/>
                  </a:lnTo>
                  <a:lnTo>
                    <a:pt x="2208" y="1115"/>
                  </a:lnTo>
                  <a:lnTo>
                    <a:pt x="2307" y="1073"/>
                  </a:lnTo>
                  <a:lnTo>
                    <a:pt x="2407" y="1034"/>
                  </a:lnTo>
                  <a:lnTo>
                    <a:pt x="2504" y="998"/>
                  </a:lnTo>
                  <a:lnTo>
                    <a:pt x="2533" y="989"/>
                  </a:lnTo>
                  <a:lnTo>
                    <a:pt x="2559" y="982"/>
                  </a:lnTo>
                  <a:lnTo>
                    <a:pt x="2590" y="975"/>
                  </a:lnTo>
                  <a:lnTo>
                    <a:pt x="2622" y="973"/>
                  </a:lnTo>
                  <a:lnTo>
                    <a:pt x="2653" y="980"/>
                  </a:lnTo>
                  <a:lnTo>
                    <a:pt x="2659" y="982"/>
                  </a:lnTo>
                  <a:lnTo>
                    <a:pt x="2667" y="985"/>
                  </a:lnTo>
                  <a:lnTo>
                    <a:pt x="2674" y="988"/>
                  </a:lnTo>
                  <a:lnTo>
                    <a:pt x="2695" y="999"/>
                  </a:lnTo>
                  <a:lnTo>
                    <a:pt x="2717" y="1003"/>
                  </a:lnTo>
                  <a:lnTo>
                    <a:pt x="2742" y="1002"/>
                  </a:lnTo>
                  <a:lnTo>
                    <a:pt x="2764" y="1001"/>
                  </a:lnTo>
                  <a:lnTo>
                    <a:pt x="2784" y="994"/>
                  </a:lnTo>
                  <a:lnTo>
                    <a:pt x="2802" y="983"/>
                  </a:lnTo>
                  <a:lnTo>
                    <a:pt x="2816" y="966"/>
                  </a:lnTo>
                  <a:lnTo>
                    <a:pt x="2820" y="962"/>
                  </a:lnTo>
                  <a:lnTo>
                    <a:pt x="2823" y="960"/>
                  </a:lnTo>
                  <a:lnTo>
                    <a:pt x="2825" y="956"/>
                  </a:lnTo>
                  <a:lnTo>
                    <a:pt x="2826" y="951"/>
                  </a:lnTo>
                  <a:lnTo>
                    <a:pt x="2834" y="931"/>
                  </a:lnTo>
                  <a:lnTo>
                    <a:pt x="2836" y="910"/>
                  </a:lnTo>
                  <a:lnTo>
                    <a:pt x="2833" y="890"/>
                  </a:lnTo>
                  <a:lnTo>
                    <a:pt x="2829" y="876"/>
                  </a:lnTo>
                  <a:lnTo>
                    <a:pt x="2825" y="864"/>
                  </a:lnTo>
                  <a:lnTo>
                    <a:pt x="2805" y="840"/>
                  </a:lnTo>
                  <a:lnTo>
                    <a:pt x="2782" y="820"/>
                  </a:lnTo>
                  <a:lnTo>
                    <a:pt x="2756" y="803"/>
                  </a:lnTo>
                  <a:lnTo>
                    <a:pt x="2761" y="787"/>
                  </a:lnTo>
                  <a:lnTo>
                    <a:pt x="2767" y="772"/>
                  </a:lnTo>
                  <a:lnTo>
                    <a:pt x="2777" y="743"/>
                  </a:lnTo>
                  <a:lnTo>
                    <a:pt x="2781" y="712"/>
                  </a:lnTo>
                  <a:lnTo>
                    <a:pt x="407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14" name="Freeform 26">
              <a:extLst>
                <a:ext uri="{FF2B5EF4-FFF2-40B4-BE49-F238E27FC236}">
                  <a16:creationId xmlns:a16="http://schemas.microsoft.com/office/drawing/2014/main" id="{A3662345-858C-C7F6-E1B9-6EFB50F0D1C1}"/>
                </a:ext>
              </a:extLst>
            </p:cNvPr>
            <p:cNvSpPr>
              <a:spLocks/>
            </p:cNvSpPr>
            <p:nvPr/>
          </p:nvSpPr>
          <p:spPr bwMode="auto">
            <a:xfrm>
              <a:off x="4373563" y="912813"/>
              <a:ext cx="87313" cy="120650"/>
            </a:xfrm>
            <a:custGeom>
              <a:avLst/>
              <a:gdLst>
                <a:gd name="T0" fmla="*/ 87 w 165"/>
                <a:gd name="T1" fmla="*/ 26 h 227"/>
                <a:gd name="T2" fmla="*/ 113 w 165"/>
                <a:gd name="T3" fmla="*/ 69 h 227"/>
                <a:gd name="T4" fmla="*/ 115 w 165"/>
                <a:gd name="T5" fmla="*/ 76 h 227"/>
                <a:gd name="T6" fmla="*/ 117 w 165"/>
                <a:gd name="T7" fmla="*/ 84 h 227"/>
                <a:gd name="T8" fmla="*/ 119 w 165"/>
                <a:gd name="T9" fmla="*/ 91 h 227"/>
                <a:gd name="T10" fmla="*/ 129 w 165"/>
                <a:gd name="T11" fmla="*/ 110 h 227"/>
                <a:gd name="T12" fmla="*/ 141 w 165"/>
                <a:gd name="T13" fmla="*/ 128 h 227"/>
                <a:gd name="T14" fmla="*/ 146 w 165"/>
                <a:gd name="T15" fmla="*/ 137 h 227"/>
                <a:gd name="T16" fmla="*/ 149 w 165"/>
                <a:gd name="T17" fmla="*/ 142 h 227"/>
                <a:gd name="T18" fmla="*/ 150 w 165"/>
                <a:gd name="T19" fmla="*/ 144 h 227"/>
                <a:gd name="T20" fmla="*/ 152 w 165"/>
                <a:gd name="T21" fmla="*/ 148 h 227"/>
                <a:gd name="T22" fmla="*/ 154 w 165"/>
                <a:gd name="T23" fmla="*/ 153 h 227"/>
                <a:gd name="T24" fmla="*/ 157 w 165"/>
                <a:gd name="T25" fmla="*/ 155 h 227"/>
                <a:gd name="T26" fmla="*/ 161 w 165"/>
                <a:gd name="T27" fmla="*/ 160 h 227"/>
                <a:gd name="T28" fmla="*/ 165 w 165"/>
                <a:gd name="T29" fmla="*/ 176 h 227"/>
                <a:gd name="T30" fmla="*/ 164 w 165"/>
                <a:gd name="T31" fmla="*/ 197 h 227"/>
                <a:gd name="T32" fmla="*/ 152 w 165"/>
                <a:gd name="T33" fmla="*/ 212 h 227"/>
                <a:gd name="T34" fmla="*/ 152 w 165"/>
                <a:gd name="T35" fmla="*/ 212 h 227"/>
                <a:gd name="T36" fmla="*/ 148 w 165"/>
                <a:gd name="T37" fmla="*/ 217 h 227"/>
                <a:gd name="T38" fmla="*/ 139 w 165"/>
                <a:gd name="T39" fmla="*/ 222 h 227"/>
                <a:gd name="T40" fmla="*/ 130 w 165"/>
                <a:gd name="T41" fmla="*/ 225 h 227"/>
                <a:gd name="T42" fmla="*/ 121 w 165"/>
                <a:gd name="T43" fmla="*/ 223 h 227"/>
                <a:gd name="T44" fmla="*/ 94 w 165"/>
                <a:gd name="T45" fmla="*/ 212 h 227"/>
                <a:gd name="T46" fmla="*/ 78 w 165"/>
                <a:gd name="T47" fmla="*/ 212 h 227"/>
                <a:gd name="T48" fmla="*/ 42 w 165"/>
                <a:gd name="T49" fmla="*/ 227 h 227"/>
                <a:gd name="T50" fmla="*/ 8 w 165"/>
                <a:gd name="T51" fmla="*/ 208 h 227"/>
                <a:gd name="T52" fmla="*/ 6 w 165"/>
                <a:gd name="T53" fmla="*/ 204 h 227"/>
                <a:gd name="T54" fmla="*/ 3 w 165"/>
                <a:gd name="T55" fmla="*/ 202 h 227"/>
                <a:gd name="T56" fmla="*/ 1 w 165"/>
                <a:gd name="T57" fmla="*/ 195 h 227"/>
                <a:gd name="T58" fmla="*/ 0 w 165"/>
                <a:gd name="T59" fmla="*/ 186 h 227"/>
                <a:gd name="T60" fmla="*/ 1 w 165"/>
                <a:gd name="T61" fmla="*/ 178 h 227"/>
                <a:gd name="T62" fmla="*/ 12 w 165"/>
                <a:gd name="T63" fmla="*/ 139 h 227"/>
                <a:gd name="T64" fmla="*/ 35 w 165"/>
                <a:gd name="T65" fmla="*/ 102 h 227"/>
                <a:gd name="T66" fmla="*/ 42 w 165"/>
                <a:gd name="T67" fmla="*/ 92 h 227"/>
                <a:gd name="T68" fmla="*/ 46 w 165"/>
                <a:gd name="T69" fmla="*/ 84 h 227"/>
                <a:gd name="T70" fmla="*/ 47 w 165"/>
                <a:gd name="T71" fmla="*/ 79 h 227"/>
                <a:gd name="T72" fmla="*/ 48 w 165"/>
                <a:gd name="T73" fmla="*/ 78 h 227"/>
                <a:gd name="T74" fmla="*/ 65 w 165"/>
                <a:gd name="T75" fmla="*/ 53 h 227"/>
                <a:gd name="T76" fmla="*/ 82 w 165"/>
                <a:gd name="T7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 h="227">
                  <a:moveTo>
                    <a:pt x="82" y="0"/>
                  </a:moveTo>
                  <a:lnTo>
                    <a:pt x="87" y="26"/>
                  </a:lnTo>
                  <a:lnTo>
                    <a:pt x="97" y="49"/>
                  </a:lnTo>
                  <a:lnTo>
                    <a:pt x="113" y="69"/>
                  </a:lnTo>
                  <a:lnTo>
                    <a:pt x="114" y="74"/>
                  </a:lnTo>
                  <a:lnTo>
                    <a:pt x="115" y="76"/>
                  </a:lnTo>
                  <a:lnTo>
                    <a:pt x="117" y="80"/>
                  </a:lnTo>
                  <a:lnTo>
                    <a:pt x="117" y="84"/>
                  </a:lnTo>
                  <a:lnTo>
                    <a:pt x="118" y="88"/>
                  </a:lnTo>
                  <a:lnTo>
                    <a:pt x="119" y="91"/>
                  </a:lnTo>
                  <a:lnTo>
                    <a:pt x="120" y="95"/>
                  </a:lnTo>
                  <a:lnTo>
                    <a:pt x="129" y="110"/>
                  </a:lnTo>
                  <a:lnTo>
                    <a:pt x="138" y="123"/>
                  </a:lnTo>
                  <a:lnTo>
                    <a:pt x="141" y="128"/>
                  </a:lnTo>
                  <a:lnTo>
                    <a:pt x="144" y="132"/>
                  </a:lnTo>
                  <a:lnTo>
                    <a:pt x="146" y="137"/>
                  </a:lnTo>
                  <a:lnTo>
                    <a:pt x="149" y="141"/>
                  </a:lnTo>
                  <a:lnTo>
                    <a:pt x="149" y="142"/>
                  </a:lnTo>
                  <a:lnTo>
                    <a:pt x="150" y="143"/>
                  </a:lnTo>
                  <a:lnTo>
                    <a:pt x="150" y="144"/>
                  </a:lnTo>
                  <a:lnTo>
                    <a:pt x="151" y="146"/>
                  </a:lnTo>
                  <a:lnTo>
                    <a:pt x="152" y="148"/>
                  </a:lnTo>
                  <a:lnTo>
                    <a:pt x="152" y="149"/>
                  </a:lnTo>
                  <a:lnTo>
                    <a:pt x="154" y="153"/>
                  </a:lnTo>
                  <a:lnTo>
                    <a:pt x="155" y="154"/>
                  </a:lnTo>
                  <a:lnTo>
                    <a:pt x="157" y="155"/>
                  </a:lnTo>
                  <a:lnTo>
                    <a:pt x="159" y="158"/>
                  </a:lnTo>
                  <a:lnTo>
                    <a:pt x="161" y="160"/>
                  </a:lnTo>
                  <a:lnTo>
                    <a:pt x="162" y="164"/>
                  </a:lnTo>
                  <a:lnTo>
                    <a:pt x="165" y="176"/>
                  </a:lnTo>
                  <a:lnTo>
                    <a:pt x="165" y="189"/>
                  </a:lnTo>
                  <a:lnTo>
                    <a:pt x="164" y="197"/>
                  </a:lnTo>
                  <a:lnTo>
                    <a:pt x="160" y="206"/>
                  </a:lnTo>
                  <a:lnTo>
                    <a:pt x="152" y="212"/>
                  </a:lnTo>
                  <a:lnTo>
                    <a:pt x="152" y="212"/>
                  </a:lnTo>
                  <a:lnTo>
                    <a:pt x="152" y="212"/>
                  </a:lnTo>
                  <a:lnTo>
                    <a:pt x="151" y="213"/>
                  </a:lnTo>
                  <a:lnTo>
                    <a:pt x="148" y="217"/>
                  </a:lnTo>
                  <a:lnTo>
                    <a:pt x="143" y="220"/>
                  </a:lnTo>
                  <a:lnTo>
                    <a:pt x="139" y="222"/>
                  </a:lnTo>
                  <a:lnTo>
                    <a:pt x="135" y="223"/>
                  </a:lnTo>
                  <a:lnTo>
                    <a:pt x="130" y="225"/>
                  </a:lnTo>
                  <a:lnTo>
                    <a:pt x="125" y="225"/>
                  </a:lnTo>
                  <a:lnTo>
                    <a:pt x="121" y="223"/>
                  </a:lnTo>
                  <a:lnTo>
                    <a:pt x="107" y="220"/>
                  </a:lnTo>
                  <a:lnTo>
                    <a:pt x="94" y="212"/>
                  </a:lnTo>
                  <a:lnTo>
                    <a:pt x="83" y="202"/>
                  </a:lnTo>
                  <a:lnTo>
                    <a:pt x="78" y="212"/>
                  </a:lnTo>
                  <a:lnTo>
                    <a:pt x="60" y="223"/>
                  </a:lnTo>
                  <a:lnTo>
                    <a:pt x="42" y="227"/>
                  </a:lnTo>
                  <a:lnTo>
                    <a:pt x="25" y="222"/>
                  </a:lnTo>
                  <a:lnTo>
                    <a:pt x="8" y="208"/>
                  </a:lnTo>
                  <a:lnTo>
                    <a:pt x="6" y="206"/>
                  </a:lnTo>
                  <a:lnTo>
                    <a:pt x="6" y="204"/>
                  </a:lnTo>
                  <a:lnTo>
                    <a:pt x="5" y="202"/>
                  </a:lnTo>
                  <a:lnTo>
                    <a:pt x="3" y="202"/>
                  </a:lnTo>
                  <a:lnTo>
                    <a:pt x="3" y="199"/>
                  </a:lnTo>
                  <a:lnTo>
                    <a:pt x="1" y="195"/>
                  </a:lnTo>
                  <a:lnTo>
                    <a:pt x="0" y="191"/>
                  </a:lnTo>
                  <a:lnTo>
                    <a:pt x="0" y="186"/>
                  </a:lnTo>
                  <a:lnTo>
                    <a:pt x="1" y="181"/>
                  </a:lnTo>
                  <a:lnTo>
                    <a:pt x="1" y="178"/>
                  </a:lnTo>
                  <a:lnTo>
                    <a:pt x="5" y="159"/>
                  </a:lnTo>
                  <a:lnTo>
                    <a:pt x="12" y="139"/>
                  </a:lnTo>
                  <a:lnTo>
                    <a:pt x="22" y="120"/>
                  </a:lnTo>
                  <a:lnTo>
                    <a:pt x="35" y="102"/>
                  </a:lnTo>
                  <a:lnTo>
                    <a:pt x="39" y="97"/>
                  </a:lnTo>
                  <a:lnTo>
                    <a:pt x="42" y="92"/>
                  </a:lnTo>
                  <a:lnTo>
                    <a:pt x="45" y="88"/>
                  </a:lnTo>
                  <a:lnTo>
                    <a:pt x="46" y="84"/>
                  </a:lnTo>
                  <a:lnTo>
                    <a:pt x="46" y="80"/>
                  </a:lnTo>
                  <a:lnTo>
                    <a:pt x="47" y="79"/>
                  </a:lnTo>
                  <a:lnTo>
                    <a:pt x="48" y="79"/>
                  </a:lnTo>
                  <a:lnTo>
                    <a:pt x="48" y="78"/>
                  </a:lnTo>
                  <a:lnTo>
                    <a:pt x="50" y="78"/>
                  </a:lnTo>
                  <a:lnTo>
                    <a:pt x="65" y="53"/>
                  </a:lnTo>
                  <a:lnTo>
                    <a:pt x="76" y="27"/>
                  </a:lnTo>
                  <a:lnTo>
                    <a:pt x="82"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15" name="Freeform 27">
              <a:extLst>
                <a:ext uri="{FF2B5EF4-FFF2-40B4-BE49-F238E27FC236}">
                  <a16:creationId xmlns:a16="http://schemas.microsoft.com/office/drawing/2014/main" id="{356DDB59-7BD2-2FE4-33DE-86907E5387DD}"/>
                </a:ext>
              </a:extLst>
            </p:cNvPr>
            <p:cNvSpPr>
              <a:spLocks/>
            </p:cNvSpPr>
            <p:nvPr/>
          </p:nvSpPr>
          <p:spPr bwMode="auto">
            <a:xfrm>
              <a:off x="4464051" y="770006"/>
              <a:ext cx="146048" cy="125411"/>
            </a:xfrm>
            <a:custGeom>
              <a:avLst/>
              <a:gdLst>
                <a:gd name="T0" fmla="*/ 187 w 278"/>
                <a:gd name="T1" fmla="*/ 0 h 236"/>
                <a:gd name="T2" fmla="*/ 220 w 278"/>
                <a:gd name="T3" fmla="*/ 2 h 236"/>
                <a:gd name="T4" fmla="*/ 244 w 278"/>
                <a:gd name="T5" fmla="*/ 29 h 236"/>
                <a:gd name="T6" fmla="*/ 261 w 278"/>
                <a:gd name="T7" fmla="*/ 58 h 236"/>
                <a:gd name="T8" fmla="*/ 272 w 278"/>
                <a:gd name="T9" fmla="*/ 90 h 236"/>
                <a:gd name="T10" fmla="*/ 278 w 278"/>
                <a:gd name="T11" fmla="*/ 124 h 236"/>
                <a:gd name="T12" fmla="*/ 278 w 278"/>
                <a:gd name="T13" fmla="*/ 161 h 236"/>
                <a:gd name="T14" fmla="*/ 277 w 278"/>
                <a:gd name="T15" fmla="*/ 163 h 236"/>
                <a:gd name="T16" fmla="*/ 276 w 278"/>
                <a:gd name="T17" fmla="*/ 165 h 236"/>
                <a:gd name="T18" fmla="*/ 276 w 278"/>
                <a:gd name="T19" fmla="*/ 169 h 236"/>
                <a:gd name="T20" fmla="*/ 276 w 278"/>
                <a:gd name="T21" fmla="*/ 171 h 236"/>
                <a:gd name="T22" fmla="*/ 270 w 278"/>
                <a:gd name="T23" fmla="*/ 180 h 236"/>
                <a:gd name="T24" fmla="*/ 265 w 278"/>
                <a:gd name="T25" fmla="*/ 190 h 236"/>
                <a:gd name="T26" fmla="*/ 263 w 278"/>
                <a:gd name="T27" fmla="*/ 195 h 236"/>
                <a:gd name="T28" fmla="*/ 261 w 278"/>
                <a:gd name="T29" fmla="*/ 197 h 236"/>
                <a:gd name="T30" fmla="*/ 258 w 278"/>
                <a:gd name="T31" fmla="*/ 200 h 236"/>
                <a:gd name="T32" fmla="*/ 251 w 278"/>
                <a:gd name="T33" fmla="*/ 208 h 236"/>
                <a:gd name="T34" fmla="*/ 242 w 278"/>
                <a:gd name="T35" fmla="*/ 213 h 236"/>
                <a:gd name="T36" fmla="*/ 235 w 278"/>
                <a:gd name="T37" fmla="*/ 217 h 236"/>
                <a:gd name="T38" fmla="*/ 194 w 278"/>
                <a:gd name="T39" fmla="*/ 217 h 236"/>
                <a:gd name="T40" fmla="*/ 189 w 278"/>
                <a:gd name="T41" fmla="*/ 218 h 236"/>
                <a:gd name="T42" fmla="*/ 184 w 278"/>
                <a:gd name="T43" fmla="*/ 219 h 236"/>
                <a:gd name="T44" fmla="*/ 179 w 278"/>
                <a:gd name="T45" fmla="*/ 221 h 236"/>
                <a:gd name="T46" fmla="*/ 156 w 278"/>
                <a:gd name="T47" fmla="*/ 228 h 236"/>
                <a:gd name="T48" fmla="*/ 131 w 278"/>
                <a:gd name="T49" fmla="*/ 233 h 236"/>
                <a:gd name="T50" fmla="*/ 107 w 278"/>
                <a:gd name="T51" fmla="*/ 236 h 236"/>
                <a:gd name="T52" fmla="*/ 86 w 278"/>
                <a:gd name="T53" fmla="*/ 236 h 236"/>
                <a:gd name="T54" fmla="*/ 66 w 278"/>
                <a:gd name="T55" fmla="*/ 231 h 236"/>
                <a:gd name="T56" fmla="*/ 49 w 278"/>
                <a:gd name="T57" fmla="*/ 221 h 236"/>
                <a:gd name="T58" fmla="*/ 33 w 278"/>
                <a:gd name="T59" fmla="*/ 210 h 236"/>
                <a:gd name="T60" fmla="*/ 21 w 278"/>
                <a:gd name="T61" fmla="*/ 196 h 236"/>
                <a:gd name="T62" fmla="*/ 14 w 278"/>
                <a:gd name="T63" fmla="*/ 182 h 236"/>
                <a:gd name="T64" fmla="*/ 8 w 278"/>
                <a:gd name="T65" fmla="*/ 169 h 236"/>
                <a:gd name="T66" fmla="*/ 1 w 278"/>
                <a:gd name="T67" fmla="*/ 153 h 236"/>
                <a:gd name="T68" fmla="*/ 0 w 278"/>
                <a:gd name="T69" fmla="*/ 134 h 236"/>
                <a:gd name="T70" fmla="*/ 5 w 278"/>
                <a:gd name="T71" fmla="*/ 115 h 236"/>
                <a:gd name="T72" fmla="*/ 13 w 278"/>
                <a:gd name="T73" fmla="*/ 91 h 236"/>
                <a:gd name="T74" fmla="*/ 28 w 278"/>
                <a:gd name="T75" fmla="*/ 73 h 236"/>
                <a:gd name="T76" fmla="*/ 48 w 278"/>
                <a:gd name="T77" fmla="*/ 57 h 236"/>
                <a:gd name="T78" fmla="*/ 61 w 278"/>
                <a:gd name="T79" fmla="*/ 49 h 236"/>
                <a:gd name="T80" fmla="*/ 76 w 278"/>
                <a:gd name="T81" fmla="*/ 44 h 236"/>
                <a:gd name="T82" fmla="*/ 132 w 278"/>
                <a:gd name="T83" fmla="*/ 22 h 236"/>
                <a:gd name="T84" fmla="*/ 187 w 278"/>
                <a:gd name="T85"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8" h="236">
                  <a:moveTo>
                    <a:pt x="187" y="0"/>
                  </a:moveTo>
                  <a:lnTo>
                    <a:pt x="220" y="2"/>
                  </a:lnTo>
                  <a:lnTo>
                    <a:pt x="244" y="29"/>
                  </a:lnTo>
                  <a:lnTo>
                    <a:pt x="261" y="58"/>
                  </a:lnTo>
                  <a:lnTo>
                    <a:pt x="272" y="90"/>
                  </a:lnTo>
                  <a:lnTo>
                    <a:pt x="278" y="124"/>
                  </a:lnTo>
                  <a:lnTo>
                    <a:pt x="278" y="161"/>
                  </a:lnTo>
                  <a:lnTo>
                    <a:pt x="277" y="163"/>
                  </a:lnTo>
                  <a:lnTo>
                    <a:pt x="276" y="165"/>
                  </a:lnTo>
                  <a:lnTo>
                    <a:pt x="276" y="169"/>
                  </a:lnTo>
                  <a:lnTo>
                    <a:pt x="276" y="171"/>
                  </a:lnTo>
                  <a:lnTo>
                    <a:pt x="270" y="180"/>
                  </a:lnTo>
                  <a:lnTo>
                    <a:pt x="265" y="190"/>
                  </a:lnTo>
                  <a:lnTo>
                    <a:pt x="263" y="195"/>
                  </a:lnTo>
                  <a:lnTo>
                    <a:pt x="261" y="197"/>
                  </a:lnTo>
                  <a:lnTo>
                    <a:pt x="258" y="200"/>
                  </a:lnTo>
                  <a:lnTo>
                    <a:pt x="251" y="208"/>
                  </a:lnTo>
                  <a:lnTo>
                    <a:pt x="242" y="213"/>
                  </a:lnTo>
                  <a:lnTo>
                    <a:pt x="235" y="217"/>
                  </a:lnTo>
                  <a:lnTo>
                    <a:pt x="194" y="217"/>
                  </a:lnTo>
                  <a:lnTo>
                    <a:pt x="189" y="218"/>
                  </a:lnTo>
                  <a:lnTo>
                    <a:pt x="184" y="219"/>
                  </a:lnTo>
                  <a:lnTo>
                    <a:pt x="179" y="221"/>
                  </a:lnTo>
                  <a:lnTo>
                    <a:pt x="156" y="228"/>
                  </a:lnTo>
                  <a:lnTo>
                    <a:pt x="131" y="233"/>
                  </a:lnTo>
                  <a:lnTo>
                    <a:pt x="107" y="236"/>
                  </a:lnTo>
                  <a:lnTo>
                    <a:pt x="86" y="236"/>
                  </a:lnTo>
                  <a:lnTo>
                    <a:pt x="66" y="231"/>
                  </a:lnTo>
                  <a:lnTo>
                    <a:pt x="49" y="221"/>
                  </a:lnTo>
                  <a:lnTo>
                    <a:pt x="33" y="210"/>
                  </a:lnTo>
                  <a:lnTo>
                    <a:pt x="21" y="196"/>
                  </a:lnTo>
                  <a:lnTo>
                    <a:pt x="14" y="182"/>
                  </a:lnTo>
                  <a:lnTo>
                    <a:pt x="8" y="169"/>
                  </a:lnTo>
                  <a:lnTo>
                    <a:pt x="1" y="153"/>
                  </a:lnTo>
                  <a:lnTo>
                    <a:pt x="0" y="134"/>
                  </a:lnTo>
                  <a:lnTo>
                    <a:pt x="5" y="115"/>
                  </a:lnTo>
                  <a:lnTo>
                    <a:pt x="13" y="91"/>
                  </a:lnTo>
                  <a:lnTo>
                    <a:pt x="28" y="73"/>
                  </a:lnTo>
                  <a:lnTo>
                    <a:pt x="48" y="57"/>
                  </a:lnTo>
                  <a:lnTo>
                    <a:pt x="61" y="49"/>
                  </a:lnTo>
                  <a:lnTo>
                    <a:pt x="76" y="44"/>
                  </a:lnTo>
                  <a:lnTo>
                    <a:pt x="132" y="22"/>
                  </a:lnTo>
                  <a:lnTo>
                    <a:pt x="187"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16" name="Freeform 28">
              <a:extLst>
                <a:ext uri="{FF2B5EF4-FFF2-40B4-BE49-F238E27FC236}">
                  <a16:creationId xmlns:a16="http://schemas.microsoft.com/office/drawing/2014/main" id="{A898D0D1-F14A-F28C-6B6C-CF5C615B1100}"/>
                </a:ext>
              </a:extLst>
            </p:cNvPr>
            <p:cNvSpPr>
              <a:spLocks noEditPoints="1"/>
            </p:cNvSpPr>
            <p:nvPr/>
          </p:nvSpPr>
          <p:spPr bwMode="auto">
            <a:xfrm>
              <a:off x="3335338" y="269944"/>
              <a:ext cx="2154238" cy="954089"/>
            </a:xfrm>
            <a:custGeom>
              <a:avLst/>
              <a:gdLst>
                <a:gd name="T0" fmla="*/ 1904 w 4070"/>
                <a:gd name="T1" fmla="*/ 367 h 1805"/>
                <a:gd name="T2" fmla="*/ 1788 w 4070"/>
                <a:gd name="T3" fmla="*/ 409 h 1805"/>
                <a:gd name="T4" fmla="*/ 1774 w 4070"/>
                <a:gd name="T5" fmla="*/ 416 h 1805"/>
                <a:gd name="T6" fmla="*/ 1642 w 4070"/>
                <a:gd name="T7" fmla="*/ 504 h 1805"/>
                <a:gd name="T8" fmla="*/ 1589 w 4070"/>
                <a:gd name="T9" fmla="*/ 562 h 1805"/>
                <a:gd name="T10" fmla="*/ 1540 w 4070"/>
                <a:gd name="T11" fmla="*/ 648 h 1805"/>
                <a:gd name="T12" fmla="*/ 1526 w 4070"/>
                <a:gd name="T13" fmla="*/ 683 h 1805"/>
                <a:gd name="T14" fmla="*/ 1507 w 4070"/>
                <a:gd name="T15" fmla="*/ 773 h 1805"/>
                <a:gd name="T16" fmla="*/ 1541 w 4070"/>
                <a:gd name="T17" fmla="*/ 1063 h 1805"/>
                <a:gd name="T18" fmla="*/ 1566 w 4070"/>
                <a:gd name="T19" fmla="*/ 1205 h 1805"/>
                <a:gd name="T20" fmla="*/ 1547 w 4070"/>
                <a:gd name="T21" fmla="*/ 1226 h 1805"/>
                <a:gd name="T22" fmla="*/ 1552 w 4070"/>
                <a:gd name="T23" fmla="*/ 1297 h 1805"/>
                <a:gd name="T24" fmla="*/ 1616 w 4070"/>
                <a:gd name="T25" fmla="*/ 1358 h 1805"/>
                <a:gd name="T26" fmla="*/ 1631 w 4070"/>
                <a:gd name="T27" fmla="*/ 1366 h 1805"/>
                <a:gd name="T28" fmla="*/ 1640 w 4070"/>
                <a:gd name="T29" fmla="*/ 1371 h 1805"/>
                <a:gd name="T30" fmla="*/ 1673 w 4070"/>
                <a:gd name="T31" fmla="*/ 1382 h 1805"/>
                <a:gd name="T32" fmla="*/ 1759 w 4070"/>
                <a:gd name="T33" fmla="*/ 1394 h 1805"/>
                <a:gd name="T34" fmla="*/ 1826 w 4070"/>
                <a:gd name="T35" fmla="*/ 1457 h 1805"/>
                <a:gd name="T36" fmla="*/ 1824 w 4070"/>
                <a:gd name="T37" fmla="*/ 1570 h 1805"/>
                <a:gd name="T38" fmla="*/ 1893 w 4070"/>
                <a:gd name="T39" fmla="*/ 1575 h 1805"/>
                <a:gd name="T40" fmla="*/ 1926 w 4070"/>
                <a:gd name="T41" fmla="*/ 1528 h 1805"/>
                <a:gd name="T42" fmla="*/ 1941 w 4070"/>
                <a:gd name="T43" fmla="*/ 1519 h 1805"/>
                <a:gd name="T44" fmla="*/ 1952 w 4070"/>
                <a:gd name="T45" fmla="*/ 1529 h 1805"/>
                <a:gd name="T46" fmla="*/ 1959 w 4070"/>
                <a:gd name="T47" fmla="*/ 1540 h 1805"/>
                <a:gd name="T48" fmla="*/ 1964 w 4070"/>
                <a:gd name="T49" fmla="*/ 1555 h 1805"/>
                <a:gd name="T50" fmla="*/ 1997 w 4070"/>
                <a:gd name="T51" fmla="*/ 1576 h 1805"/>
                <a:gd name="T52" fmla="*/ 2063 w 4070"/>
                <a:gd name="T53" fmla="*/ 1555 h 1805"/>
                <a:gd name="T54" fmla="*/ 2067 w 4070"/>
                <a:gd name="T55" fmla="*/ 1517 h 1805"/>
                <a:gd name="T56" fmla="*/ 2081 w 4070"/>
                <a:gd name="T57" fmla="*/ 1507 h 1805"/>
                <a:gd name="T58" fmla="*/ 2111 w 4070"/>
                <a:gd name="T59" fmla="*/ 1549 h 1805"/>
                <a:gd name="T60" fmla="*/ 2165 w 4070"/>
                <a:gd name="T61" fmla="*/ 1565 h 1805"/>
                <a:gd name="T62" fmla="*/ 2196 w 4070"/>
                <a:gd name="T63" fmla="*/ 1495 h 1805"/>
                <a:gd name="T64" fmla="*/ 2217 w 4070"/>
                <a:gd name="T65" fmla="*/ 1506 h 1805"/>
                <a:gd name="T66" fmla="*/ 2222 w 4070"/>
                <a:gd name="T67" fmla="*/ 1512 h 1805"/>
                <a:gd name="T68" fmla="*/ 2228 w 4070"/>
                <a:gd name="T69" fmla="*/ 1570 h 1805"/>
                <a:gd name="T70" fmla="*/ 2273 w 4070"/>
                <a:gd name="T71" fmla="*/ 1569 h 1805"/>
                <a:gd name="T72" fmla="*/ 2304 w 4070"/>
                <a:gd name="T73" fmla="*/ 1515 h 1805"/>
                <a:gd name="T74" fmla="*/ 2289 w 4070"/>
                <a:gd name="T75" fmla="*/ 1432 h 1805"/>
                <a:gd name="T76" fmla="*/ 2354 w 4070"/>
                <a:gd name="T77" fmla="*/ 1397 h 1805"/>
                <a:gd name="T78" fmla="*/ 2460 w 4070"/>
                <a:gd name="T79" fmla="*/ 1370 h 1805"/>
                <a:gd name="T80" fmla="*/ 2514 w 4070"/>
                <a:gd name="T81" fmla="*/ 1275 h 1805"/>
                <a:gd name="T82" fmla="*/ 2512 w 4070"/>
                <a:gd name="T83" fmla="*/ 1179 h 1805"/>
                <a:gd name="T84" fmla="*/ 2532 w 4070"/>
                <a:gd name="T85" fmla="*/ 1131 h 1805"/>
                <a:gd name="T86" fmla="*/ 2553 w 4070"/>
                <a:gd name="T87" fmla="*/ 1073 h 1805"/>
                <a:gd name="T88" fmla="*/ 2556 w 4070"/>
                <a:gd name="T89" fmla="*/ 932 h 1805"/>
                <a:gd name="T90" fmla="*/ 2565 w 4070"/>
                <a:gd name="T91" fmla="*/ 823 h 1805"/>
                <a:gd name="T92" fmla="*/ 2551 w 4070"/>
                <a:gd name="T93" fmla="*/ 721 h 1805"/>
                <a:gd name="T94" fmla="*/ 2533 w 4070"/>
                <a:gd name="T95" fmla="*/ 669 h 1805"/>
                <a:gd name="T96" fmla="*/ 2493 w 4070"/>
                <a:gd name="T97" fmla="*/ 589 h 1805"/>
                <a:gd name="T98" fmla="*/ 2423 w 4070"/>
                <a:gd name="T99" fmla="*/ 498 h 1805"/>
                <a:gd name="T100" fmla="*/ 2418 w 4070"/>
                <a:gd name="T101" fmla="*/ 495 h 1805"/>
                <a:gd name="T102" fmla="*/ 2302 w 4070"/>
                <a:gd name="T103" fmla="*/ 406 h 1805"/>
                <a:gd name="T104" fmla="*/ 2281 w 4070"/>
                <a:gd name="T105" fmla="*/ 395 h 1805"/>
                <a:gd name="T106" fmla="*/ 2170 w 4070"/>
                <a:gd name="T107" fmla="*/ 357 h 1805"/>
                <a:gd name="T108" fmla="*/ 0 w 4070"/>
                <a:gd name="T109" fmla="*/ 0 h 1805"/>
                <a:gd name="T110" fmla="*/ 2715 w 4070"/>
                <a:gd name="T111" fmla="*/ 1401 h 1805"/>
                <a:gd name="T112" fmla="*/ 2623 w 4070"/>
                <a:gd name="T113" fmla="*/ 1428 h 1805"/>
                <a:gd name="T114" fmla="*/ 2575 w 4070"/>
                <a:gd name="T115" fmla="*/ 1474 h 1805"/>
                <a:gd name="T116" fmla="*/ 2568 w 4070"/>
                <a:gd name="T117" fmla="*/ 1496 h 1805"/>
                <a:gd name="T118" fmla="*/ 1512 w 4070"/>
                <a:gd name="T119" fmla="*/ 1522 h 1805"/>
                <a:gd name="T120" fmla="*/ 1470 w 4070"/>
                <a:gd name="T121" fmla="*/ 1444 h 1805"/>
                <a:gd name="T122" fmla="*/ 1380 w 4070"/>
                <a:gd name="T123" fmla="*/ 1400 h 1805"/>
                <a:gd name="T124" fmla="*/ 1303 w 4070"/>
                <a:gd name="T125" fmla="*/ 1431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0" h="1805">
                  <a:moveTo>
                    <a:pt x="2063" y="348"/>
                  </a:moveTo>
                  <a:lnTo>
                    <a:pt x="2008" y="349"/>
                  </a:lnTo>
                  <a:lnTo>
                    <a:pt x="1953" y="356"/>
                  </a:lnTo>
                  <a:lnTo>
                    <a:pt x="1904" y="367"/>
                  </a:lnTo>
                  <a:lnTo>
                    <a:pt x="1857" y="380"/>
                  </a:lnTo>
                  <a:lnTo>
                    <a:pt x="1814" y="396"/>
                  </a:lnTo>
                  <a:lnTo>
                    <a:pt x="1802" y="401"/>
                  </a:lnTo>
                  <a:lnTo>
                    <a:pt x="1788" y="409"/>
                  </a:lnTo>
                  <a:lnTo>
                    <a:pt x="1786" y="410"/>
                  </a:lnTo>
                  <a:lnTo>
                    <a:pt x="1781" y="411"/>
                  </a:lnTo>
                  <a:lnTo>
                    <a:pt x="1777" y="414"/>
                  </a:lnTo>
                  <a:lnTo>
                    <a:pt x="1774" y="416"/>
                  </a:lnTo>
                  <a:lnTo>
                    <a:pt x="1734" y="436"/>
                  </a:lnTo>
                  <a:lnTo>
                    <a:pt x="1698" y="460"/>
                  </a:lnTo>
                  <a:lnTo>
                    <a:pt x="1668" y="481"/>
                  </a:lnTo>
                  <a:lnTo>
                    <a:pt x="1642" y="504"/>
                  </a:lnTo>
                  <a:lnTo>
                    <a:pt x="1618" y="528"/>
                  </a:lnTo>
                  <a:lnTo>
                    <a:pt x="1594" y="556"/>
                  </a:lnTo>
                  <a:lnTo>
                    <a:pt x="1592" y="559"/>
                  </a:lnTo>
                  <a:lnTo>
                    <a:pt x="1589" y="562"/>
                  </a:lnTo>
                  <a:lnTo>
                    <a:pt x="1587" y="565"/>
                  </a:lnTo>
                  <a:lnTo>
                    <a:pt x="1568" y="595"/>
                  </a:lnTo>
                  <a:lnTo>
                    <a:pt x="1553" y="623"/>
                  </a:lnTo>
                  <a:lnTo>
                    <a:pt x="1540" y="648"/>
                  </a:lnTo>
                  <a:lnTo>
                    <a:pt x="1533" y="662"/>
                  </a:lnTo>
                  <a:lnTo>
                    <a:pt x="1527" y="678"/>
                  </a:lnTo>
                  <a:lnTo>
                    <a:pt x="1526" y="680"/>
                  </a:lnTo>
                  <a:lnTo>
                    <a:pt x="1526" y="683"/>
                  </a:lnTo>
                  <a:lnTo>
                    <a:pt x="1523" y="689"/>
                  </a:lnTo>
                  <a:lnTo>
                    <a:pt x="1522" y="695"/>
                  </a:lnTo>
                  <a:lnTo>
                    <a:pt x="1518" y="701"/>
                  </a:lnTo>
                  <a:lnTo>
                    <a:pt x="1507" y="773"/>
                  </a:lnTo>
                  <a:lnTo>
                    <a:pt x="1504" y="844"/>
                  </a:lnTo>
                  <a:lnTo>
                    <a:pt x="1510" y="916"/>
                  </a:lnTo>
                  <a:lnTo>
                    <a:pt x="1521" y="990"/>
                  </a:lnTo>
                  <a:lnTo>
                    <a:pt x="1541" y="1063"/>
                  </a:lnTo>
                  <a:lnTo>
                    <a:pt x="1567" y="1134"/>
                  </a:lnTo>
                  <a:lnTo>
                    <a:pt x="1570" y="1158"/>
                  </a:lnTo>
                  <a:lnTo>
                    <a:pt x="1570" y="1181"/>
                  </a:lnTo>
                  <a:lnTo>
                    <a:pt x="1566" y="1205"/>
                  </a:lnTo>
                  <a:lnTo>
                    <a:pt x="1562" y="1208"/>
                  </a:lnTo>
                  <a:lnTo>
                    <a:pt x="1558" y="1212"/>
                  </a:lnTo>
                  <a:lnTo>
                    <a:pt x="1554" y="1216"/>
                  </a:lnTo>
                  <a:lnTo>
                    <a:pt x="1547" y="1226"/>
                  </a:lnTo>
                  <a:lnTo>
                    <a:pt x="1543" y="1239"/>
                  </a:lnTo>
                  <a:lnTo>
                    <a:pt x="1542" y="1258"/>
                  </a:lnTo>
                  <a:lnTo>
                    <a:pt x="1544" y="1280"/>
                  </a:lnTo>
                  <a:lnTo>
                    <a:pt x="1552" y="1297"/>
                  </a:lnTo>
                  <a:lnTo>
                    <a:pt x="1564" y="1316"/>
                  </a:lnTo>
                  <a:lnTo>
                    <a:pt x="1584" y="1336"/>
                  </a:lnTo>
                  <a:lnTo>
                    <a:pt x="1613" y="1355"/>
                  </a:lnTo>
                  <a:lnTo>
                    <a:pt x="1616" y="1358"/>
                  </a:lnTo>
                  <a:lnTo>
                    <a:pt x="1621" y="1360"/>
                  </a:lnTo>
                  <a:lnTo>
                    <a:pt x="1625" y="1361"/>
                  </a:lnTo>
                  <a:lnTo>
                    <a:pt x="1629" y="1364"/>
                  </a:lnTo>
                  <a:lnTo>
                    <a:pt x="1631" y="1366"/>
                  </a:lnTo>
                  <a:lnTo>
                    <a:pt x="1634" y="1368"/>
                  </a:lnTo>
                  <a:lnTo>
                    <a:pt x="1636" y="1369"/>
                  </a:lnTo>
                  <a:lnTo>
                    <a:pt x="1637" y="1370"/>
                  </a:lnTo>
                  <a:lnTo>
                    <a:pt x="1640" y="1371"/>
                  </a:lnTo>
                  <a:lnTo>
                    <a:pt x="1642" y="1374"/>
                  </a:lnTo>
                  <a:lnTo>
                    <a:pt x="1646" y="1376"/>
                  </a:lnTo>
                  <a:lnTo>
                    <a:pt x="1657" y="1379"/>
                  </a:lnTo>
                  <a:lnTo>
                    <a:pt x="1673" y="1382"/>
                  </a:lnTo>
                  <a:lnTo>
                    <a:pt x="1694" y="1386"/>
                  </a:lnTo>
                  <a:lnTo>
                    <a:pt x="1723" y="1390"/>
                  </a:lnTo>
                  <a:lnTo>
                    <a:pt x="1758" y="1394"/>
                  </a:lnTo>
                  <a:lnTo>
                    <a:pt x="1759" y="1394"/>
                  </a:lnTo>
                  <a:lnTo>
                    <a:pt x="1784" y="1407"/>
                  </a:lnTo>
                  <a:lnTo>
                    <a:pt x="1806" y="1424"/>
                  </a:lnTo>
                  <a:lnTo>
                    <a:pt x="1826" y="1443"/>
                  </a:lnTo>
                  <a:lnTo>
                    <a:pt x="1826" y="1457"/>
                  </a:lnTo>
                  <a:lnTo>
                    <a:pt x="1818" y="1484"/>
                  </a:lnTo>
                  <a:lnTo>
                    <a:pt x="1814" y="1512"/>
                  </a:lnTo>
                  <a:lnTo>
                    <a:pt x="1817" y="1540"/>
                  </a:lnTo>
                  <a:lnTo>
                    <a:pt x="1824" y="1570"/>
                  </a:lnTo>
                  <a:lnTo>
                    <a:pt x="1828" y="1570"/>
                  </a:lnTo>
                  <a:lnTo>
                    <a:pt x="1852" y="1577"/>
                  </a:lnTo>
                  <a:lnTo>
                    <a:pt x="1874" y="1580"/>
                  </a:lnTo>
                  <a:lnTo>
                    <a:pt x="1893" y="1575"/>
                  </a:lnTo>
                  <a:lnTo>
                    <a:pt x="1909" y="1564"/>
                  </a:lnTo>
                  <a:lnTo>
                    <a:pt x="1922" y="1545"/>
                  </a:lnTo>
                  <a:lnTo>
                    <a:pt x="1922" y="1532"/>
                  </a:lnTo>
                  <a:lnTo>
                    <a:pt x="1926" y="1528"/>
                  </a:lnTo>
                  <a:lnTo>
                    <a:pt x="1930" y="1524"/>
                  </a:lnTo>
                  <a:lnTo>
                    <a:pt x="1936" y="1522"/>
                  </a:lnTo>
                  <a:lnTo>
                    <a:pt x="1937" y="1521"/>
                  </a:lnTo>
                  <a:lnTo>
                    <a:pt x="1941" y="1519"/>
                  </a:lnTo>
                  <a:lnTo>
                    <a:pt x="1943" y="1518"/>
                  </a:lnTo>
                  <a:lnTo>
                    <a:pt x="1946" y="1523"/>
                  </a:lnTo>
                  <a:lnTo>
                    <a:pt x="1949" y="1527"/>
                  </a:lnTo>
                  <a:lnTo>
                    <a:pt x="1952" y="1529"/>
                  </a:lnTo>
                  <a:lnTo>
                    <a:pt x="1954" y="1533"/>
                  </a:lnTo>
                  <a:lnTo>
                    <a:pt x="1957" y="1536"/>
                  </a:lnTo>
                  <a:lnTo>
                    <a:pt x="1958" y="1538"/>
                  </a:lnTo>
                  <a:lnTo>
                    <a:pt x="1959" y="1540"/>
                  </a:lnTo>
                  <a:lnTo>
                    <a:pt x="1962" y="1545"/>
                  </a:lnTo>
                  <a:lnTo>
                    <a:pt x="1964" y="1549"/>
                  </a:lnTo>
                  <a:lnTo>
                    <a:pt x="1964" y="1552"/>
                  </a:lnTo>
                  <a:lnTo>
                    <a:pt x="1964" y="1555"/>
                  </a:lnTo>
                  <a:lnTo>
                    <a:pt x="1964" y="1559"/>
                  </a:lnTo>
                  <a:lnTo>
                    <a:pt x="1964" y="1560"/>
                  </a:lnTo>
                  <a:lnTo>
                    <a:pt x="1979" y="1571"/>
                  </a:lnTo>
                  <a:lnTo>
                    <a:pt x="1997" y="1576"/>
                  </a:lnTo>
                  <a:lnTo>
                    <a:pt x="2016" y="1575"/>
                  </a:lnTo>
                  <a:lnTo>
                    <a:pt x="2035" y="1575"/>
                  </a:lnTo>
                  <a:lnTo>
                    <a:pt x="2049" y="1568"/>
                  </a:lnTo>
                  <a:lnTo>
                    <a:pt x="2063" y="1555"/>
                  </a:lnTo>
                  <a:lnTo>
                    <a:pt x="2065" y="1539"/>
                  </a:lnTo>
                  <a:lnTo>
                    <a:pt x="2066" y="1524"/>
                  </a:lnTo>
                  <a:lnTo>
                    <a:pt x="2066" y="1521"/>
                  </a:lnTo>
                  <a:lnTo>
                    <a:pt x="2067" y="1517"/>
                  </a:lnTo>
                  <a:lnTo>
                    <a:pt x="2067" y="1515"/>
                  </a:lnTo>
                  <a:lnTo>
                    <a:pt x="2068" y="1512"/>
                  </a:lnTo>
                  <a:lnTo>
                    <a:pt x="2073" y="1507"/>
                  </a:lnTo>
                  <a:lnTo>
                    <a:pt x="2081" y="1507"/>
                  </a:lnTo>
                  <a:lnTo>
                    <a:pt x="2091" y="1511"/>
                  </a:lnTo>
                  <a:lnTo>
                    <a:pt x="2104" y="1518"/>
                  </a:lnTo>
                  <a:lnTo>
                    <a:pt x="2106" y="1536"/>
                  </a:lnTo>
                  <a:lnTo>
                    <a:pt x="2111" y="1549"/>
                  </a:lnTo>
                  <a:lnTo>
                    <a:pt x="2120" y="1560"/>
                  </a:lnTo>
                  <a:lnTo>
                    <a:pt x="2133" y="1570"/>
                  </a:lnTo>
                  <a:lnTo>
                    <a:pt x="2150" y="1569"/>
                  </a:lnTo>
                  <a:lnTo>
                    <a:pt x="2165" y="1565"/>
                  </a:lnTo>
                  <a:lnTo>
                    <a:pt x="2179" y="1559"/>
                  </a:lnTo>
                  <a:lnTo>
                    <a:pt x="2186" y="1532"/>
                  </a:lnTo>
                  <a:lnTo>
                    <a:pt x="2192" y="1511"/>
                  </a:lnTo>
                  <a:lnTo>
                    <a:pt x="2196" y="1495"/>
                  </a:lnTo>
                  <a:lnTo>
                    <a:pt x="2201" y="1495"/>
                  </a:lnTo>
                  <a:lnTo>
                    <a:pt x="2207" y="1497"/>
                  </a:lnTo>
                  <a:lnTo>
                    <a:pt x="2212" y="1501"/>
                  </a:lnTo>
                  <a:lnTo>
                    <a:pt x="2217" y="1506"/>
                  </a:lnTo>
                  <a:lnTo>
                    <a:pt x="2218" y="1507"/>
                  </a:lnTo>
                  <a:lnTo>
                    <a:pt x="2218" y="1508"/>
                  </a:lnTo>
                  <a:lnTo>
                    <a:pt x="2219" y="1510"/>
                  </a:lnTo>
                  <a:lnTo>
                    <a:pt x="2222" y="1512"/>
                  </a:lnTo>
                  <a:lnTo>
                    <a:pt x="2221" y="1534"/>
                  </a:lnTo>
                  <a:lnTo>
                    <a:pt x="2221" y="1552"/>
                  </a:lnTo>
                  <a:lnTo>
                    <a:pt x="2224" y="1564"/>
                  </a:lnTo>
                  <a:lnTo>
                    <a:pt x="2228" y="1570"/>
                  </a:lnTo>
                  <a:lnTo>
                    <a:pt x="2234" y="1571"/>
                  </a:lnTo>
                  <a:lnTo>
                    <a:pt x="2246" y="1573"/>
                  </a:lnTo>
                  <a:lnTo>
                    <a:pt x="2260" y="1571"/>
                  </a:lnTo>
                  <a:lnTo>
                    <a:pt x="2273" y="1569"/>
                  </a:lnTo>
                  <a:lnTo>
                    <a:pt x="2283" y="1565"/>
                  </a:lnTo>
                  <a:lnTo>
                    <a:pt x="2288" y="1561"/>
                  </a:lnTo>
                  <a:lnTo>
                    <a:pt x="2299" y="1539"/>
                  </a:lnTo>
                  <a:lnTo>
                    <a:pt x="2304" y="1515"/>
                  </a:lnTo>
                  <a:lnTo>
                    <a:pt x="2304" y="1489"/>
                  </a:lnTo>
                  <a:lnTo>
                    <a:pt x="2296" y="1463"/>
                  </a:lnTo>
                  <a:lnTo>
                    <a:pt x="2283" y="1437"/>
                  </a:lnTo>
                  <a:lnTo>
                    <a:pt x="2289" y="1432"/>
                  </a:lnTo>
                  <a:lnTo>
                    <a:pt x="2300" y="1426"/>
                  </a:lnTo>
                  <a:lnTo>
                    <a:pt x="2315" y="1415"/>
                  </a:lnTo>
                  <a:lnTo>
                    <a:pt x="2331" y="1405"/>
                  </a:lnTo>
                  <a:lnTo>
                    <a:pt x="2354" y="1397"/>
                  </a:lnTo>
                  <a:lnTo>
                    <a:pt x="2383" y="1390"/>
                  </a:lnTo>
                  <a:lnTo>
                    <a:pt x="2416" y="1385"/>
                  </a:lnTo>
                  <a:lnTo>
                    <a:pt x="2440" y="1380"/>
                  </a:lnTo>
                  <a:lnTo>
                    <a:pt x="2460" y="1370"/>
                  </a:lnTo>
                  <a:lnTo>
                    <a:pt x="2478" y="1354"/>
                  </a:lnTo>
                  <a:lnTo>
                    <a:pt x="2493" y="1332"/>
                  </a:lnTo>
                  <a:lnTo>
                    <a:pt x="2504" y="1306"/>
                  </a:lnTo>
                  <a:lnTo>
                    <a:pt x="2514" y="1275"/>
                  </a:lnTo>
                  <a:lnTo>
                    <a:pt x="2514" y="1250"/>
                  </a:lnTo>
                  <a:lnTo>
                    <a:pt x="2511" y="1226"/>
                  </a:lnTo>
                  <a:lnTo>
                    <a:pt x="2511" y="1200"/>
                  </a:lnTo>
                  <a:lnTo>
                    <a:pt x="2512" y="1179"/>
                  </a:lnTo>
                  <a:lnTo>
                    <a:pt x="2514" y="1163"/>
                  </a:lnTo>
                  <a:lnTo>
                    <a:pt x="2518" y="1152"/>
                  </a:lnTo>
                  <a:lnTo>
                    <a:pt x="2525" y="1139"/>
                  </a:lnTo>
                  <a:lnTo>
                    <a:pt x="2532" y="1131"/>
                  </a:lnTo>
                  <a:lnTo>
                    <a:pt x="2542" y="1116"/>
                  </a:lnTo>
                  <a:lnTo>
                    <a:pt x="2549" y="1101"/>
                  </a:lnTo>
                  <a:lnTo>
                    <a:pt x="2553" y="1086"/>
                  </a:lnTo>
                  <a:lnTo>
                    <a:pt x="2553" y="1073"/>
                  </a:lnTo>
                  <a:lnTo>
                    <a:pt x="2553" y="1070"/>
                  </a:lnTo>
                  <a:lnTo>
                    <a:pt x="2554" y="1065"/>
                  </a:lnTo>
                  <a:lnTo>
                    <a:pt x="2554" y="976"/>
                  </a:lnTo>
                  <a:lnTo>
                    <a:pt x="2556" y="932"/>
                  </a:lnTo>
                  <a:lnTo>
                    <a:pt x="2561" y="889"/>
                  </a:lnTo>
                  <a:lnTo>
                    <a:pt x="2561" y="878"/>
                  </a:lnTo>
                  <a:lnTo>
                    <a:pt x="2564" y="868"/>
                  </a:lnTo>
                  <a:lnTo>
                    <a:pt x="2565" y="823"/>
                  </a:lnTo>
                  <a:lnTo>
                    <a:pt x="2563" y="779"/>
                  </a:lnTo>
                  <a:lnTo>
                    <a:pt x="2554" y="734"/>
                  </a:lnTo>
                  <a:lnTo>
                    <a:pt x="2553" y="728"/>
                  </a:lnTo>
                  <a:lnTo>
                    <a:pt x="2551" y="721"/>
                  </a:lnTo>
                  <a:lnTo>
                    <a:pt x="2544" y="695"/>
                  </a:lnTo>
                  <a:lnTo>
                    <a:pt x="2535" y="673"/>
                  </a:lnTo>
                  <a:lnTo>
                    <a:pt x="2533" y="670"/>
                  </a:lnTo>
                  <a:lnTo>
                    <a:pt x="2533" y="669"/>
                  </a:lnTo>
                  <a:lnTo>
                    <a:pt x="2532" y="668"/>
                  </a:lnTo>
                  <a:lnTo>
                    <a:pt x="2532" y="667"/>
                  </a:lnTo>
                  <a:lnTo>
                    <a:pt x="2514" y="626"/>
                  </a:lnTo>
                  <a:lnTo>
                    <a:pt x="2493" y="589"/>
                  </a:lnTo>
                  <a:lnTo>
                    <a:pt x="2470" y="553"/>
                  </a:lnTo>
                  <a:lnTo>
                    <a:pt x="2442" y="520"/>
                  </a:lnTo>
                  <a:lnTo>
                    <a:pt x="2431" y="509"/>
                  </a:lnTo>
                  <a:lnTo>
                    <a:pt x="2423" y="498"/>
                  </a:lnTo>
                  <a:lnTo>
                    <a:pt x="2421" y="496"/>
                  </a:lnTo>
                  <a:lnTo>
                    <a:pt x="2421" y="496"/>
                  </a:lnTo>
                  <a:lnTo>
                    <a:pt x="2420" y="495"/>
                  </a:lnTo>
                  <a:lnTo>
                    <a:pt x="2418" y="495"/>
                  </a:lnTo>
                  <a:lnTo>
                    <a:pt x="2388" y="465"/>
                  </a:lnTo>
                  <a:lnTo>
                    <a:pt x="2356" y="441"/>
                  </a:lnTo>
                  <a:lnTo>
                    <a:pt x="2321" y="417"/>
                  </a:lnTo>
                  <a:lnTo>
                    <a:pt x="2302" y="406"/>
                  </a:lnTo>
                  <a:lnTo>
                    <a:pt x="2284" y="396"/>
                  </a:lnTo>
                  <a:lnTo>
                    <a:pt x="2283" y="396"/>
                  </a:lnTo>
                  <a:lnTo>
                    <a:pt x="2283" y="395"/>
                  </a:lnTo>
                  <a:lnTo>
                    <a:pt x="2281" y="395"/>
                  </a:lnTo>
                  <a:lnTo>
                    <a:pt x="2239" y="378"/>
                  </a:lnTo>
                  <a:lnTo>
                    <a:pt x="2197" y="364"/>
                  </a:lnTo>
                  <a:lnTo>
                    <a:pt x="2184" y="362"/>
                  </a:lnTo>
                  <a:lnTo>
                    <a:pt x="2170" y="357"/>
                  </a:lnTo>
                  <a:lnTo>
                    <a:pt x="2145" y="353"/>
                  </a:lnTo>
                  <a:lnTo>
                    <a:pt x="2119" y="351"/>
                  </a:lnTo>
                  <a:lnTo>
                    <a:pt x="2063" y="348"/>
                  </a:lnTo>
                  <a:close/>
                  <a:moveTo>
                    <a:pt x="0" y="0"/>
                  </a:moveTo>
                  <a:lnTo>
                    <a:pt x="4070" y="0"/>
                  </a:lnTo>
                  <a:lnTo>
                    <a:pt x="4070" y="665"/>
                  </a:lnTo>
                  <a:lnTo>
                    <a:pt x="2732" y="1405"/>
                  </a:lnTo>
                  <a:lnTo>
                    <a:pt x="2715" y="1401"/>
                  </a:lnTo>
                  <a:lnTo>
                    <a:pt x="2695" y="1400"/>
                  </a:lnTo>
                  <a:lnTo>
                    <a:pt x="2675" y="1405"/>
                  </a:lnTo>
                  <a:lnTo>
                    <a:pt x="2648" y="1415"/>
                  </a:lnTo>
                  <a:lnTo>
                    <a:pt x="2623" y="1428"/>
                  </a:lnTo>
                  <a:lnTo>
                    <a:pt x="2600" y="1445"/>
                  </a:lnTo>
                  <a:lnTo>
                    <a:pt x="2580" y="1465"/>
                  </a:lnTo>
                  <a:lnTo>
                    <a:pt x="2577" y="1470"/>
                  </a:lnTo>
                  <a:lnTo>
                    <a:pt x="2575" y="1474"/>
                  </a:lnTo>
                  <a:lnTo>
                    <a:pt x="2574" y="1477"/>
                  </a:lnTo>
                  <a:lnTo>
                    <a:pt x="2572" y="1480"/>
                  </a:lnTo>
                  <a:lnTo>
                    <a:pt x="2570" y="1489"/>
                  </a:lnTo>
                  <a:lnTo>
                    <a:pt x="2568" y="1496"/>
                  </a:lnTo>
                  <a:lnTo>
                    <a:pt x="2010" y="1805"/>
                  </a:lnTo>
                  <a:lnTo>
                    <a:pt x="1796" y="1705"/>
                  </a:lnTo>
                  <a:lnTo>
                    <a:pt x="1530" y="1556"/>
                  </a:lnTo>
                  <a:lnTo>
                    <a:pt x="1512" y="1522"/>
                  </a:lnTo>
                  <a:lnTo>
                    <a:pt x="1499" y="1485"/>
                  </a:lnTo>
                  <a:lnTo>
                    <a:pt x="1491" y="1469"/>
                  </a:lnTo>
                  <a:lnTo>
                    <a:pt x="1483" y="1455"/>
                  </a:lnTo>
                  <a:lnTo>
                    <a:pt x="1470" y="1444"/>
                  </a:lnTo>
                  <a:lnTo>
                    <a:pt x="1449" y="1428"/>
                  </a:lnTo>
                  <a:lnTo>
                    <a:pt x="1426" y="1415"/>
                  </a:lnTo>
                  <a:lnTo>
                    <a:pt x="1403" y="1405"/>
                  </a:lnTo>
                  <a:lnTo>
                    <a:pt x="1380" y="1400"/>
                  </a:lnTo>
                  <a:lnTo>
                    <a:pt x="1356" y="1400"/>
                  </a:lnTo>
                  <a:lnTo>
                    <a:pt x="1333" y="1406"/>
                  </a:lnTo>
                  <a:lnTo>
                    <a:pt x="1317" y="1417"/>
                  </a:lnTo>
                  <a:lnTo>
                    <a:pt x="1303" y="1431"/>
                  </a:lnTo>
                  <a:lnTo>
                    <a:pt x="1303" y="1432"/>
                  </a:lnTo>
                  <a:lnTo>
                    <a:pt x="0" y="711"/>
                  </a:lnTo>
                  <a:lnTo>
                    <a:pt x="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grpSp>
      <p:grpSp>
        <p:nvGrpSpPr>
          <p:cNvPr id="217" name="Group 451">
            <a:extLst>
              <a:ext uri="{FF2B5EF4-FFF2-40B4-BE49-F238E27FC236}">
                <a16:creationId xmlns:a16="http://schemas.microsoft.com/office/drawing/2014/main" id="{E4F9B624-1DA1-3382-AAE2-E103B1B9C42F}"/>
              </a:ext>
            </a:extLst>
          </p:cNvPr>
          <p:cNvGrpSpPr>
            <a:grpSpLocks noChangeAspect="1"/>
          </p:cNvGrpSpPr>
          <p:nvPr/>
        </p:nvGrpSpPr>
        <p:grpSpPr>
          <a:xfrm>
            <a:off x="6809395" y="5928692"/>
            <a:ext cx="224636" cy="159248"/>
            <a:chOff x="3335338" y="269944"/>
            <a:chExt cx="2154238" cy="1527175"/>
          </a:xfrm>
          <a:solidFill>
            <a:srgbClr val="FF0000"/>
          </a:solidFill>
        </p:grpSpPr>
        <p:sp>
          <p:nvSpPr>
            <p:cNvPr id="218" name="Freeform 24">
              <a:extLst>
                <a:ext uri="{FF2B5EF4-FFF2-40B4-BE49-F238E27FC236}">
                  <a16:creationId xmlns:a16="http://schemas.microsoft.com/office/drawing/2014/main" id="{8004AB18-7240-A149-C4AC-FE69DF35BC70}"/>
                </a:ext>
              </a:extLst>
            </p:cNvPr>
            <p:cNvSpPr>
              <a:spLocks/>
            </p:cNvSpPr>
            <p:nvPr/>
          </p:nvSpPr>
          <p:spPr bwMode="auto">
            <a:xfrm>
              <a:off x="4221162" y="781118"/>
              <a:ext cx="165099" cy="123824"/>
            </a:xfrm>
            <a:custGeom>
              <a:avLst/>
              <a:gdLst>
                <a:gd name="T0" fmla="*/ 106 w 310"/>
                <a:gd name="T1" fmla="*/ 0 h 233"/>
                <a:gd name="T2" fmla="*/ 156 w 310"/>
                <a:gd name="T3" fmla="*/ 2 h 233"/>
                <a:gd name="T4" fmla="*/ 208 w 310"/>
                <a:gd name="T5" fmla="*/ 12 h 233"/>
                <a:gd name="T6" fmla="*/ 232 w 310"/>
                <a:gd name="T7" fmla="*/ 27 h 233"/>
                <a:gd name="T8" fmla="*/ 257 w 310"/>
                <a:gd name="T9" fmla="*/ 44 h 233"/>
                <a:gd name="T10" fmla="*/ 271 w 310"/>
                <a:gd name="T11" fmla="*/ 53 h 233"/>
                <a:gd name="T12" fmla="*/ 282 w 310"/>
                <a:gd name="T13" fmla="*/ 61 h 233"/>
                <a:gd name="T14" fmla="*/ 293 w 310"/>
                <a:gd name="T15" fmla="*/ 71 h 233"/>
                <a:gd name="T16" fmla="*/ 303 w 310"/>
                <a:gd name="T17" fmla="*/ 81 h 233"/>
                <a:gd name="T18" fmla="*/ 310 w 310"/>
                <a:gd name="T19" fmla="*/ 94 h 233"/>
                <a:gd name="T20" fmla="*/ 309 w 310"/>
                <a:gd name="T21" fmla="*/ 127 h 233"/>
                <a:gd name="T22" fmla="*/ 304 w 310"/>
                <a:gd name="T23" fmla="*/ 157 h 233"/>
                <a:gd name="T24" fmla="*/ 297 w 310"/>
                <a:gd name="T25" fmla="*/ 171 h 233"/>
                <a:gd name="T26" fmla="*/ 289 w 310"/>
                <a:gd name="T27" fmla="*/ 185 h 233"/>
                <a:gd name="T28" fmla="*/ 278 w 310"/>
                <a:gd name="T29" fmla="*/ 201 h 233"/>
                <a:gd name="T30" fmla="*/ 266 w 310"/>
                <a:gd name="T31" fmla="*/ 215 h 233"/>
                <a:gd name="T32" fmla="*/ 256 w 310"/>
                <a:gd name="T33" fmla="*/ 222 h 233"/>
                <a:gd name="T34" fmla="*/ 242 w 310"/>
                <a:gd name="T35" fmla="*/ 226 h 233"/>
                <a:gd name="T36" fmla="*/ 198 w 310"/>
                <a:gd name="T37" fmla="*/ 233 h 233"/>
                <a:gd name="T38" fmla="*/ 154 w 310"/>
                <a:gd name="T39" fmla="*/ 233 h 233"/>
                <a:gd name="T40" fmla="*/ 112 w 310"/>
                <a:gd name="T41" fmla="*/ 228 h 233"/>
                <a:gd name="T42" fmla="*/ 83 w 310"/>
                <a:gd name="T43" fmla="*/ 221 h 233"/>
                <a:gd name="T44" fmla="*/ 63 w 310"/>
                <a:gd name="T45" fmla="*/ 213 h 233"/>
                <a:gd name="T46" fmla="*/ 43 w 310"/>
                <a:gd name="T47" fmla="*/ 206 h 233"/>
                <a:gd name="T48" fmla="*/ 26 w 310"/>
                <a:gd name="T49" fmla="*/ 196 h 233"/>
                <a:gd name="T50" fmla="*/ 14 w 310"/>
                <a:gd name="T51" fmla="*/ 185 h 233"/>
                <a:gd name="T52" fmla="*/ 4 w 310"/>
                <a:gd name="T53" fmla="*/ 169 h 233"/>
                <a:gd name="T54" fmla="*/ 0 w 310"/>
                <a:gd name="T55" fmla="*/ 157 h 233"/>
                <a:gd name="T56" fmla="*/ 0 w 310"/>
                <a:gd name="T57" fmla="*/ 145 h 233"/>
                <a:gd name="T58" fmla="*/ 1 w 310"/>
                <a:gd name="T59" fmla="*/ 131 h 233"/>
                <a:gd name="T60" fmla="*/ 3 w 310"/>
                <a:gd name="T61" fmla="*/ 119 h 233"/>
                <a:gd name="T62" fmla="*/ 7 w 310"/>
                <a:gd name="T63" fmla="*/ 98 h 233"/>
                <a:gd name="T64" fmla="*/ 11 w 310"/>
                <a:gd name="T65" fmla="*/ 78 h 233"/>
                <a:gd name="T66" fmla="*/ 18 w 310"/>
                <a:gd name="T67" fmla="*/ 58 h 233"/>
                <a:gd name="T68" fmla="*/ 27 w 310"/>
                <a:gd name="T69" fmla="*/ 38 h 233"/>
                <a:gd name="T70" fmla="*/ 38 w 310"/>
                <a:gd name="T71" fmla="*/ 24 h 233"/>
                <a:gd name="T72" fmla="*/ 54 w 310"/>
                <a:gd name="T73" fmla="*/ 13 h 233"/>
                <a:gd name="T74" fmla="*/ 80 w 310"/>
                <a:gd name="T75" fmla="*/ 6 h 233"/>
                <a:gd name="T76" fmla="*/ 106 w 310"/>
                <a:gd name="T77"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0" h="233">
                  <a:moveTo>
                    <a:pt x="106" y="0"/>
                  </a:moveTo>
                  <a:lnTo>
                    <a:pt x="156" y="2"/>
                  </a:lnTo>
                  <a:lnTo>
                    <a:pt x="208" y="12"/>
                  </a:lnTo>
                  <a:lnTo>
                    <a:pt x="232" y="27"/>
                  </a:lnTo>
                  <a:lnTo>
                    <a:pt x="257" y="44"/>
                  </a:lnTo>
                  <a:lnTo>
                    <a:pt x="271" y="53"/>
                  </a:lnTo>
                  <a:lnTo>
                    <a:pt x="282" y="61"/>
                  </a:lnTo>
                  <a:lnTo>
                    <a:pt x="293" y="71"/>
                  </a:lnTo>
                  <a:lnTo>
                    <a:pt x="303" y="81"/>
                  </a:lnTo>
                  <a:lnTo>
                    <a:pt x="310" y="94"/>
                  </a:lnTo>
                  <a:lnTo>
                    <a:pt x="309" y="127"/>
                  </a:lnTo>
                  <a:lnTo>
                    <a:pt x="304" y="157"/>
                  </a:lnTo>
                  <a:lnTo>
                    <a:pt x="297" y="171"/>
                  </a:lnTo>
                  <a:lnTo>
                    <a:pt x="289" y="185"/>
                  </a:lnTo>
                  <a:lnTo>
                    <a:pt x="278" y="201"/>
                  </a:lnTo>
                  <a:lnTo>
                    <a:pt x="266" y="215"/>
                  </a:lnTo>
                  <a:lnTo>
                    <a:pt x="256" y="222"/>
                  </a:lnTo>
                  <a:lnTo>
                    <a:pt x="242" y="226"/>
                  </a:lnTo>
                  <a:lnTo>
                    <a:pt x="198" y="233"/>
                  </a:lnTo>
                  <a:lnTo>
                    <a:pt x="154" y="233"/>
                  </a:lnTo>
                  <a:lnTo>
                    <a:pt x="112" y="228"/>
                  </a:lnTo>
                  <a:lnTo>
                    <a:pt x="83" y="221"/>
                  </a:lnTo>
                  <a:lnTo>
                    <a:pt x="63" y="213"/>
                  </a:lnTo>
                  <a:lnTo>
                    <a:pt x="43" y="206"/>
                  </a:lnTo>
                  <a:lnTo>
                    <a:pt x="26" y="196"/>
                  </a:lnTo>
                  <a:lnTo>
                    <a:pt x="14" y="185"/>
                  </a:lnTo>
                  <a:lnTo>
                    <a:pt x="4" y="169"/>
                  </a:lnTo>
                  <a:lnTo>
                    <a:pt x="0" y="157"/>
                  </a:lnTo>
                  <a:lnTo>
                    <a:pt x="0" y="145"/>
                  </a:lnTo>
                  <a:lnTo>
                    <a:pt x="1" y="131"/>
                  </a:lnTo>
                  <a:lnTo>
                    <a:pt x="3" y="119"/>
                  </a:lnTo>
                  <a:lnTo>
                    <a:pt x="7" y="98"/>
                  </a:lnTo>
                  <a:lnTo>
                    <a:pt x="11" y="78"/>
                  </a:lnTo>
                  <a:lnTo>
                    <a:pt x="18" y="58"/>
                  </a:lnTo>
                  <a:lnTo>
                    <a:pt x="27" y="38"/>
                  </a:lnTo>
                  <a:lnTo>
                    <a:pt x="38" y="24"/>
                  </a:lnTo>
                  <a:lnTo>
                    <a:pt x="54" y="13"/>
                  </a:lnTo>
                  <a:lnTo>
                    <a:pt x="80" y="6"/>
                  </a:lnTo>
                  <a:lnTo>
                    <a:pt x="106"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19" name="Freeform 25">
              <a:extLst>
                <a:ext uri="{FF2B5EF4-FFF2-40B4-BE49-F238E27FC236}">
                  <a16:creationId xmlns:a16="http://schemas.microsoft.com/office/drawing/2014/main" id="{9DA2805E-ACF9-66BF-121B-C6C4C56F09C0}"/>
                </a:ext>
              </a:extLst>
            </p:cNvPr>
            <p:cNvSpPr>
              <a:spLocks/>
            </p:cNvSpPr>
            <p:nvPr/>
          </p:nvSpPr>
          <p:spPr bwMode="auto">
            <a:xfrm>
              <a:off x="3335338" y="684283"/>
              <a:ext cx="2154238" cy="1112836"/>
            </a:xfrm>
            <a:custGeom>
              <a:avLst/>
              <a:gdLst>
                <a:gd name="T0" fmla="*/ 0 w 4070"/>
                <a:gd name="T1" fmla="*/ 2104 h 2104"/>
                <a:gd name="T2" fmla="*/ 1313 w 4070"/>
                <a:gd name="T3" fmla="*/ 803 h 2104"/>
                <a:gd name="T4" fmla="*/ 1266 w 4070"/>
                <a:gd name="T5" fmla="*/ 839 h 2104"/>
                <a:gd name="T6" fmla="*/ 1258 w 4070"/>
                <a:gd name="T7" fmla="*/ 848 h 2104"/>
                <a:gd name="T8" fmla="*/ 1232 w 4070"/>
                <a:gd name="T9" fmla="*/ 920 h 2104"/>
                <a:gd name="T10" fmla="*/ 1257 w 4070"/>
                <a:gd name="T11" fmla="*/ 980 h 2104"/>
                <a:gd name="T12" fmla="*/ 1294 w 4070"/>
                <a:gd name="T13" fmla="*/ 999 h 2104"/>
                <a:gd name="T14" fmla="*/ 1335 w 4070"/>
                <a:gd name="T15" fmla="*/ 1003 h 2104"/>
                <a:gd name="T16" fmla="*/ 1406 w 4070"/>
                <a:gd name="T17" fmla="*/ 982 h 2104"/>
                <a:gd name="T18" fmla="*/ 1486 w 4070"/>
                <a:gd name="T19" fmla="*/ 976 h 2104"/>
                <a:gd name="T20" fmla="*/ 1860 w 4070"/>
                <a:gd name="T21" fmla="*/ 1115 h 2104"/>
                <a:gd name="T22" fmla="*/ 1435 w 4070"/>
                <a:gd name="T23" fmla="*/ 1284 h 2104"/>
                <a:gd name="T24" fmla="*/ 1343 w 4070"/>
                <a:gd name="T25" fmla="*/ 1278 h 2104"/>
                <a:gd name="T26" fmla="*/ 1262 w 4070"/>
                <a:gd name="T27" fmla="*/ 1325 h 2104"/>
                <a:gd name="T28" fmla="*/ 1235 w 4070"/>
                <a:gd name="T29" fmla="*/ 1384 h 2104"/>
                <a:gd name="T30" fmla="*/ 1267 w 4070"/>
                <a:gd name="T31" fmla="*/ 1431 h 2104"/>
                <a:gd name="T32" fmla="*/ 1284 w 4070"/>
                <a:gd name="T33" fmla="*/ 1472 h 2104"/>
                <a:gd name="T34" fmla="*/ 1302 w 4070"/>
                <a:gd name="T35" fmla="*/ 1519 h 2104"/>
                <a:gd name="T36" fmla="*/ 1350 w 4070"/>
                <a:gd name="T37" fmla="*/ 1549 h 2104"/>
                <a:gd name="T38" fmla="*/ 1397 w 4070"/>
                <a:gd name="T39" fmla="*/ 1545 h 2104"/>
                <a:gd name="T40" fmla="*/ 1460 w 4070"/>
                <a:gd name="T41" fmla="*/ 1484 h 2104"/>
                <a:gd name="T42" fmla="*/ 1544 w 4070"/>
                <a:gd name="T43" fmla="*/ 1423 h 2104"/>
                <a:gd name="T44" fmla="*/ 2035 w 4070"/>
                <a:gd name="T45" fmla="*/ 1196 h 2104"/>
                <a:gd name="T46" fmla="*/ 2556 w 4070"/>
                <a:gd name="T47" fmla="*/ 1440 h 2104"/>
                <a:gd name="T48" fmla="*/ 2653 w 4070"/>
                <a:gd name="T49" fmla="*/ 1529 h 2104"/>
                <a:gd name="T50" fmla="*/ 2660 w 4070"/>
                <a:gd name="T51" fmla="*/ 1536 h 2104"/>
                <a:gd name="T52" fmla="*/ 2726 w 4070"/>
                <a:gd name="T53" fmla="*/ 1547 h 2104"/>
                <a:gd name="T54" fmla="*/ 2776 w 4070"/>
                <a:gd name="T55" fmla="*/ 1508 h 2104"/>
                <a:gd name="T56" fmla="*/ 2786 w 4070"/>
                <a:gd name="T57" fmla="*/ 1442 h 2104"/>
                <a:gd name="T58" fmla="*/ 2825 w 4070"/>
                <a:gd name="T59" fmla="*/ 1409 h 2104"/>
                <a:gd name="T60" fmla="*/ 2834 w 4070"/>
                <a:gd name="T61" fmla="*/ 1356 h 2104"/>
                <a:gd name="T62" fmla="*/ 2792 w 4070"/>
                <a:gd name="T63" fmla="*/ 1302 h 2104"/>
                <a:gd name="T64" fmla="*/ 2712 w 4070"/>
                <a:gd name="T65" fmla="*/ 1272 h 2104"/>
                <a:gd name="T66" fmla="*/ 2602 w 4070"/>
                <a:gd name="T67" fmla="*/ 1301 h 2104"/>
                <a:gd name="T68" fmla="*/ 2407 w 4070"/>
                <a:gd name="T69" fmla="*/ 1034 h 2104"/>
                <a:gd name="T70" fmla="*/ 2559 w 4070"/>
                <a:gd name="T71" fmla="*/ 982 h 2104"/>
                <a:gd name="T72" fmla="*/ 2653 w 4070"/>
                <a:gd name="T73" fmla="*/ 980 h 2104"/>
                <a:gd name="T74" fmla="*/ 2674 w 4070"/>
                <a:gd name="T75" fmla="*/ 988 h 2104"/>
                <a:gd name="T76" fmla="*/ 2742 w 4070"/>
                <a:gd name="T77" fmla="*/ 1002 h 2104"/>
                <a:gd name="T78" fmla="*/ 2802 w 4070"/>
                <a:gd name="T79" fmla="*/ 983 h 2104"/>
                <a:gd name="T80" fmla="*/ 2823 w 4070"/>
                <a:gd name="T81" fmla="*/ 960 h 2104"/>
                <a:gd name="T82" fmla="*/ 2834 w 4070"/>
                <a:gd name="T83" fmla="*/ 931 h 2104"/>
                <a:gd name="T84" fmla="*/ 2829 w 4070"/>
                <a:gd name="T85" fmla="*/ 876 h 2104"/>
                <a:gd name="T86" fmla="*/ 2782 w 4070"/>
                <a:gd name="T87" fmla="*/ 820 h 2104"/>
                <a:gd name="T88" fmla="*/ 2767 w 4070"/>
                <a:gd name="T89" fmla="*/ 772 h 2104"/>
                <a:gd name="T90" fmla="*/ 4070 w 4070"/>
                <a:gd name="T91" fmla="*/ 0 h 2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70" h="2104">
                  <a:moveTo>
                    <a:pt x="4070" y="0"/>
                  </a:moveTo>
                  <a:lnTo>
                    <a:pt x="4070" y="2104"/>
                  </a:lnTo>
                  <a:lnTo>
                    <a:pt x="0" y="2104"/>
                  </a:lnTo>
                  <a:lnTo>
                    <a:pt x="0" y="45"/>
                  </a:lnTo>
                  <a:lnTo>
                    <a:pt x="1300" y="765"/>
                  </a:lnTo>
                  <a:lnTo>
                    <a:pt x="1313" y="803"/>
                  </a:lnTo>
                  <a:lnTo>
                    <a:pt x="1291" y="819"/>
                  </a:lnTo>
                  <a:lnTo>
                    <a:pt x="1268" y="838"/>
                  </a:lnTo>
                  <a:lnTo>
                    <a:pt x="1266" y="839"/>
                  </a:lnTo>
                  <a:lnTo>
                    <a:pt x="1263" y="841"/>
                  </a:lnTo>
                  <a:lnTo>
                    <a:pt x="1260" y="844"/>
                  </a:lnTo>
                  <a:lnTo>
                    <a:pt x="1258" y="848"/>
                  </a:lnTo>
                  <a:lnTo>
                    <a:pt x="1245" y="870"/>
                  </a:lnTo>
                  <a:lnTo>
                    <a:pt x="1236" y="894"/>
                  </a:lnTo>
                  <a:lnTo>
                    <a:pt x="1232" y="920"/>
                  </a:lnTo>
                  <a:lnTo>
                    <a:pt x="1236" y="948"/>
                  </a:lnTo>
                  <a:lnTo>
                    <a:pt x="1245" y="965"/>
                  </a:lnTo>
                  <a:lnTo>
                    <a:pt x="1257" y="980"/>
                  </a:lnTo>
                  <a:lnTo>
                    <a:pt x="1267" y="989"/>
                  </a:lnTo>
                  <a:lnTo>
                    <a:pt x="1279" y="996"/>
                  </a:lnTo>
                  <a:lnTo>
                    <a:pt x="1294" y="999"/>
                  </a:lnTo>
                  <a:lnTo>
                    <a:pt x="1296" y="999"/>
                  </a:lnTo>
                  <a:lnTo>
                    <a:pt x="1315" y="1002"/>
                  </a:lnTo>
                  <a:lnTo>
                    <a:pt x="1335" y="1003"/>
                  </a:lnTo>
                  <a:lnTo>
                    <a:pt x="1359" y="1002"/>
                  </a:lnTo>
                  <a:lnTo>
                    <a:pt x="1382" y="993"/>
                  </a:lnTo>
                  <a:lnTo>
                    <a:pt x="1406" y="982"/>
                  </a:lnTo>
                  <a:lnTo>
                    <a:pt x="1432" y="975"/>
                  </a:lnTo>
                  <a:lnTo>
                    <a:pt x="1459" y="972"/>
                  </a:lnTo>
                  <a:lnTo>
                    <a:pt x="1486" y="976"/>
                  </a:lnTo>
                  <a:lnTo>
                    <a:pt x="1613" y="1017"/>
                  </a:lnTo>
                  <a:lnTo>
                    <a:pt x="1738" y="1064"/>
                  </a:lnTo>
                  <a:lnTo>
                    <a:pt x="1860" y="1115"/>
                  </a:lnTo>
                  <a:lnTo>
                    <a:pt x="1468" y="1301"/>
                  </a:lnTo>
                  <a:lnTo>
                    <a:pt x="1450" y="1293"/>
                  </a:lnTo>
                  <a:lnTo>
                    <a:pt x="1435" y="1284"/>
                  </a:lnTo>
                  <a:lnTo>
                    <a:pt x="1403" y="1277"/>
                  </a:lnTo>
                  <a:lnTo>
                    <a:pt x="1372" y="1275"/>
                  </a:lnTo>
                  <a:lnTo>
                    <a:pt x="1343" y="1278"/>
                  </a:lnTo>
                  <a:lnTo>
                    <a:pt x="1312" y="1288"/>
                  </a:lnTo>
                  <a:lnTo>
                    <a:pt x="1284" y="1304"/>
                  </a:lnTo>
                  <a:lnTo>
                    <a:pt x="1262" y="1325"/>
                  </a:lnTo>
                  <a:lnTo>
                    <a:pt x="1242" y="1351"/>
                  </a:lnTo>
                  <a:lnTo>
                    <a:pt x="1235" y="1367"/>
                  </a:lnTo>
                  <a:lnTo>
                    <a:pt x="1235" y="1384"/>
                  </a:lnTo>
                  <a:lnTo>
                    <a:pt x="1241" y="1402"/>
                  </a:lnTo>
                  <a:lnTo>
                    <a:pt x="1252" y="1418"/>
                  </a:lnTo>
                  <a:lnTo>
                    <a:pt x="1267" y="1431"/>
                  </a:lnTo>
                  <a:lnTo>
                    <a:pt x="1284" y="1442"/>
                  </a:lnTo>
                  <a:lnTo>
                    <a:pt x="1283" y="1457"/>
                  </a:lnTo>
                  <a:lnTo>
                    <a:pt x="1284" y="1472"/>
                  </a:lnTo>
                  <a:lnTo>
                    <a:pt x="1286" y="1487"/>
                  </a:lnTo>
                  <a:lnTo>
                    <a:pt x="1292" y="1502"/>
                  </a:lnTo>
                  <a:lnTo>
                    <a:pt x="1302" y="1519"/>
                  </a:lnTo>
                  <a:lnTo>
                    <a:pt x="1315" y="1534"/>
                  </a:lnTo>
                  <a:lnTo>
                    <a:pt x="1331" y="1544"/>
                  </a:lnTo>
                  <a:lnTo>
                    <a:pt x="1350" y="1549"/>
                  </a:lnTo>
                  <a:lnTo>
                    <a:pt x="1372" y="1551"/>
                  </a:lnTo>
                  <a:lnTo>
                    <a:pt x="1385" y="1549"/>
                  </a:lnTo>
                  <a:lnTo>
                    <a:pt x="1397" y="1545"/>
                  </a:lnTo>
                  <a:lnTo>
                    <a:pt x="1418" y="1531"/>
                  </a:lnTo>
                  <a:lnTo>
                    <a:pt x="1437" y="1513"/>
                  </a:lnTo>
                  <a:lnTo>
                    <a:pt x="1460" y="1484"/>
                  </a:lnTo>
                  <a:lnTo>
                    <a:pt x="1485" y="1461"/>
                  </a:lnTo>
                  <a:lnTo>
                    <a:pt x="1514" y="1440"/>
                  </a:lnTo>
                  <a:lnTo>
                    <a:pt x="1544" y="1423"/>
                  </a:lnTo>
                  <a:lnTo>
                    <a:pt x="1709" y="1350"/>
                  </a:lnTo>
                  <a:lnTo>
                    <a:pt x="1873" y="1273"/>
                  </a:lnTo>
                  <a:lnTo>
                    <a:pt x="2035" y="1196"/>
                  </a:lnTo>
                  <a:lnTo>
                    <a:pt x="2280" y="1312"/>
                  </a:lnTo>
                  <a:lnTo>
                    <a:pt x="2527" y="1426"/>
                  </a:lnTo>
                  <a:lnTo>
                    <a:pt x="2556" y="1440"/>
                  </a:lnTo>
                  <a:lnTo>
                    <a:pt x="2584" y="1458"/>
                  </a:lnTo>
                  <a:lnTo>
                    <a:pt x="2618" y="1491"/>
                  </a:lnTo>
                  <a:lnTo>
                    <a:pt x="2653" y="1529"/>
                  </a:lnTo>
                  <a:lnTo>
                    <a:pt x="2654" y="1531"/>
                  </a:lnTo>
                  <a:lnTo>
                    <a:pt x="2658" y="1535"/>
                  </a:lnTo>
                  <a:lnTo>
                    <a:pt x="2660" y="1536"/>
                  </a:lnTo>
                  <a:lnTo>
                    <a:pt x="2681" y="1547"/>
                  </a:lnTo>
                  <a:lnTo>
                    <a:pt x="2704" y="1551"/>
                  </a:lnTo>
                  <a:lnTo>
                    <a:pt x="2726" y="1547"/>
                  </a:lnTo>
                  <a:lnTo>
                    <a:pt x="2747" y="1540"/>
                  </a:lnTo>
                  <a:lnTo>
                    <a:pt x="2763" y="1528"/>
                  </a:lnTo>
                  <a:lnTo>
                    <a:pt x="2776" y="1508"/>
                  </a:lnTo>
                  <a:lnTo>
                    <a:pt x="2784" y="1488"/>
                  </a:lnTo>
                  <a:lnTo>
                    <a:pt x="2788" y="1466"/>
                  </a:lnTo>
                  <a:lnTo>
                    <a:pt x="2786" y="1442"/>
                  </a:lnTo>
                  <a:lnTo>
                    <a:pt x="2799" y="1433"/>
                  </a:lnTo>
                  <a:lnTo>
                    <a:pt x="2812" y="1423"/>
                  </a:lnTo>
                  <a:lnTo>
                    <a:pt x="2825" y="1409"/>
                  </a:lnTo>
                  <a:lnTo>
                    <a:pt x="2834" y="1392"/>
                  </a:lnTo>
                  <a:lnTo>
                    <a:pt x="2838" y="1372"/>
                  </a:lnTo>
                  <a:lnTo>
                    <a:pt x="2834" y="1356"/>
                  </a:lnTo>
                  <a:lnTo>
                    <a:pt x="2828" y="1341"/>
                  </a:lnTo>
                  <a:lnTo>
                    <a:pt x="2812" y="1319"/>
                  </a:lnTo>
                  <a:lnTo>
                    <a:pt x="2792" y="1302"/>
                  </a:lnTo>
                  <a:lnTo>
                    <a:pt x="2768" y="1288"/>
                  </a:lnTo>
                  <a:lnTo>
                    <a:pt x="2741" y="1277"/>
                  </a:lnTo>
                  <a:lnTo>
                    <a:pt x="2712" y="1272"/>
                  </a:lnTo>
                  <a:lnTo>
                    <a:pt x="2674" y="1275"/>
                  </a:lnTo>
                  <a:lnTo>
                    <a:pt x="2638" y="1284"/>
                  </a:lnTo>
                  <a:lnTo>
                    <a:pt x="2602" y="1301"/>
                  </a:lnTo>
                  <a:lnTo>
                    <a:pt x="2208" y="1115"/>
                  </a:lnTo>
                  <a:lnTo>
                    <a:pt x="2307" y="1073"/>
                  </a:lnTo>
                  <a:lnTo>
                    <a:pt x="2407" y="1034"/>
                  </a:lnTo>
                  <a:lnTo>
                    <a:pt x="2504" y="998"/>
                  </a:lnTo>
                  <a:lnTo>
                    <a:pt x="2533" y="989"/>
                  </a:lnTo>
                  <a:lnTo>
                    <a:pt x="2559" y="982"/>
                  </a:lnTo>
                  <a:lnTo>
                    <a:pt x="2590" y="975"/>
                  </a:lnTo>
                  <a:lnTo>
                    <a:pt x="2622" y="973"/>
                  </a:lnTo>
                  <a:lnTo>
                    <a:pt x="2653" y="980"/>
                  </a:lnTo>
                  <a:lnTo>
                    <a:pt x="2659" y="982"/>
                  </a:lnTo>
                  <a:lnTo>
                    <a:pt x="2667" y="985"/>
                  </a:lnTo>
                  <a:lnTo>
                    <a:pt x="2674" y="988"/>
                  </a:lnTo>
                  <a:lnTo>
                    <a:pt x="2695" y="999"/>
                  </a:lnTo>
                  <a:lnTo>
                    <a:pt x="2717" y="1003"/>
                  </a:lnTo>
                  <a:lnTo>
                    <a:pt x="2742" y="1002"/>
                  </a:lnTo>
                  <a:lnTo>
                    <a:pt x="2764" y="1001"/>
                  </a:lnTo>
                  <a:lnTo>
                    <a:pt x="2784" y="994"/>
                  </a:lnTo>
                  <a:lnTo>
                    <a:pt x="2802" y="983"/>
                  </a:lnTo>
                  <a:lnTo>
                    <a:pt x="2816" y="966"/>
                  </a:lnTo>
                  <a:lnTo>
                    <a:pt x="2820" y="962"/>
                  </a:lnTo>
                  <a:lnTo>
                    <a:pt x="2823" y="960"/>
                  </a:lnTo>
                  <a:lnTo>
                    <a:pt x="2825" y="956"/>
                  </a:lnTo>
                  <a:lnTo>
                    <a:pt x="2826" y="951"/>
                  </a:lnTo>
                  <a:lnTo>
                    <a:pt x="2834" y="931"/>
                  </a:lnTo>
                  <a:lnTo>
                    <a:pt x="2836" y="910"/>
                  </a:lnTo>
                  <a:lnTo>
                    <a:pt x="2833" y="890"/>
                  </a:lnTo>
                  <a:lnTo>
                    <a:pt x="2829" y="876"/>
                  </a:lnTo>
                  <a:lnTo>
                    <a:pt x="2825" y="864"/>
                  </a:lnTo>
                  <a:lnTo>
                    <a:pt x="2805" y="840"/>
                  </a:lnTo>
                  <a:lnTo>
                    <a:pt x="2782" y="820"/>
                  </a:lnTo>
                  <a:lnTo>
                    <a:pt x="2756" y="803"/>
                  </a:lnTo>
                  <a:lnTo>
                    <a:pt x="2761" y="787"/>
                  </a:lnTo>
                  <a:lnTo>
                    <a:pt x="2767" y="772"/>
                  </a:lnTo>
                  <a:lnTo>
                    <a:pt x="2777" y="743"/>
                  </a:lnTo>
                  <a:lnTo>
                    <a:pt x="2781" y="712"/>
                  </a:lnTo>
                  <a:lnTo>
                    <a:pt x="407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20" name="Freeform 26">
              <a:extLst>
                <a:ext uri="{FF2B5EF4-FFF2-40B4-BE49-F238E27FC236}">
                  <a16:creationId xmlns:a16="http://schemas.microsoft.com/office/drawing/2014/main" id="{FCC73FEA-2815-E677-664D-296DBD9FFB45}"/>
                </a:ext>
              </a:extLst>
            </p:cNvPr>
            <p:cNvSpPr>
              <a:spLocks/>
            </p:cNvSpPr>
            <p:nvPr/>
          </p:nvSpPr>
          <p:spPr bwMode="auto">
            <a:xfrm>
              <a:off x="4373563" y="912813"/>
              <a:ext cx="87313" cy="120650"/>
            </a:xfrm>
            <a:custGeom>
              <a:avLst/>
              <a:gdLst>
                <a:gd name="T0" fmla="*/ 87 w 165"/>
                <a:gd name="T1" fmla="*/ 26 h 227"/>
                <a:gd name="T2" fmla="*/ 113 w 165"/>
                <a:gd name="T3" fmla="*/ 69 h 227"/>
                <a:gd name="T4" fmla="*/ 115 w 165"/>
                <a:gd name="T5" fmla="*/ 76 h 227"/>
                <a:gd name="T6" fmla="*/ 117 w 165"/>
                <a:gd name="T7" fmla="*/ 84 h 227"/>
                <a:gd name="T8" fmla="*/ 119 w 165"/>
                <a:gd name="T9" fmla="*/ 91 h 227"/>
                <a:gd name="T10" fmla="*/ 129 w 165"/>
                <a:gd name="T11" fmla="*/ 110 h 227"/>
                <a:gd name="T12" fmla="*/ 141 w 165"/>
                <a:gd name="T13" fmla="*/ 128 h 227"/>
                <a:gd name="T14" fmla="*/ 146 w 165"/>
                <a:gd name="T15" fmla="*/ 137 h 227"/>
                <a:gd name="T16" fmla="*/ 149 w 165"/>
                <a:gd name="T17" fmla="*/ 142 h 227"/>
                <a:gd name="T18" fmla="*/ 150 w 165"/>
                <a:gd name="T19" fmla="*/ 144 h 227"/>
                <a:gd name="T20" fmla="*/ 152 w 165"/>
                <a:gd name="T21" fmla="*/ 148 h 227"/>
                <a:gd name="T22" fmla="*/ 154 w 165"/>
                <a:gd name="T23" fmla="*/ 153 h 227"/>
                <a:gd name="T24" fmla="*/ 157 w 165"/>
                <a:gd name="T25" fmla="*/ 155 h 227"/>
                <a:gd name="T26" fmla="*/ 161 w 165"/>
                <a:gd name="T27" fmla="*/ 160 h 227"/>
                <a:gd name="T28" fmla="*/ 165 w 165"/>
                <a:gd name="T29" fmla="*/ 176 h 227"/>
                <a:gd name="T30" fmla="*/ 164 w 165"/>
                <a:gd name="T31" fmla="*/ 197 h 227"/>
                <a:gd name="T32" fmla="*/ 152 w 165"/>
                <a:gd name="T33" fmla="*/ 212 h 227"/>
                <a:gd name="T34" fmla="*/ 152 w 165"/>
                <a:gd name="T35" fmla="*/ 212 h 227"/>
                <a:gd name="T36" fmla="*/ 148 w 165"/>
                <a:gd name="T37" fmla="*/ 217 h 227"/>
                <a:gd name="T38" fmla="*/ 139 w 165"/>
                <a:gd name="T39" fmla="*/ 222 h 227"/>
                <a:gd name="T40" fmla="*/ 130 w 165"/>
                <a:gd name="T41" fmla="*/ 225 h 227"/>
                <a:gd name="T42" fmla="*/ 121 w 165"/>
                <a:gd name="T43" fmla="*/ 223 h 227"/>
                <a:gd name="T44" fmla="*/ 94 w 165"/>
                <a:gd name="T45" fmla="*/ 212 h 227"/>
                <a:gd name="T46" fmla="*/ 78 w 165"/>
                <a:gd name="T47" fmla="*/ 212 h 227"/>
                <a:gd name="T48" fmla="*/ 42 w 165"/>
                <a:gd name="T49" fmla="*/ 227 h 227"/>
                <a:gd name="T50" fmla="*/ 8 w 165"/>
                <a:gd name="T51" fmla="*/ 208 h 227"/>
                <a:gd name="T52" fmla="*/ 6 w 165"/>
                <a:gd name="T53" fmla="*/ 204 h 227"/>
                <a:gd name="T54" fmla="*/ 3 w 165"/>
                <a:gd name="T55" fmla="*/ 202 h 227"/>
                <a:gd name="T56" fmla="*/ 1 w 165"/>
                <a:gd name="T57" fmla="*/ 195 h 227"/>
                <a:gd name="T58" fmla="*/ 0 w 165"/>
                <a:gd name="T59" fmla="*/ 186 h 227"/>
                <a:gd name="T60" fmla="*/ 1 w 165"/>
                <a:gd name="T61" fmla="*/ 178 h 227"/>
                <a:gd name="T62" fmla="*/ 12 w 165"/>
                <a:gd name="T63" fmla="*/ 139 h 227"/>
                <a:gd name="T64" fmla="*/ 35 w 165"/>
                <a:gd name="T65" fmla="*/ 102 h 227"/>
                <a:gd name="T66" fmla="*/ 42 w 165"/>
                <a:gd name="T67" fmla="*/ 92 h 227"/>
                <a:gd name="T68" fmla="*/ 46 w 165"/>
                <a:gd name="T69" fmla="*/ 84 h 227"/>
                <a:gd name="T70" fmla="*/ 47 w 165"/>
                <a:gd name="T71" fmla="*/ 79 h 227"/>
                <a:gd name="T72" fmla="*/ 48 w 165"/>
                <a:gd name="T73" fmla="*/ 78 h 227"/>
                <a:gd name="T74" fmla="*/ 65 w 165"/>
                <a:gd name="T75" fmla="*/ 53 h 227"/>
                <a:gd name="T76" fmla="*/ 82 w 165"/>
                <a:gd name="T7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 h="227">
                  <a:moveTo>
                    <a:pt x="82" y="0"/>
                  </a:moveTo>
                  <a:lnTo>
                    <a:pt x="87" y="26"/>
                  </a:lnTo>
                  <a:lnTo>
                    <a:pt x="97" y="49"/>
                  </a:lnTo>
                  <a:lnTo>
                    <a:pt x="113" y="69"/>
                  </a:lnTo>
                  <a:lnTo>
                    <a:pt x="114" y="74"/>
                  </a:lnTo>
                  <a:lnTo>
                    <a:pt x="115" y="76"/>
                  </a:lnTo>
                  <a:lnTo>
                    <a:pt x="117" y="80"/>
                  </a:lnTo>
                  <a:lnTo>
                    <a:pt x="117" y="84"/>
                  </a:lnTo>
                  <a:lnTo>
                    <a:pt x="118" y="88"/>
                  </a:lnTo>
                  <a:lnTo>
                    <a:pt x="119" y="91"/>
                  </a:lnTo>
                  <a:lnTo>
                    <a:pt x="120" y="95"/>
                  </a:lnTo>
                  <a:lnTo>
                    <a:pt x="129" y="110"/>
                  </a:lnTo>
                  <a:lnTo>
                    <a:pt x="138" y="123"/>
                  </a:lnTo>
                  <a:lnTo>
                    <a:pt x="141" y="128"/>
                  </a:lnTo>
                  <a:lnTo>
                    <a:pt x="144" y="132"/>
                  </a:lnTo>
                  <a:lnTo>
                    <a:pt x="146" y="137"/>
                  </a:lnTo>
                  <a:lnTo>
                    <a:pt x="149" y="141"/>
                  </a:lnTo>
                  <a:lnTo>
                    <a:pt x="149" y="142"/>
                  </a:lnTo>
                  <a:lnTo>
                    <a:pt x="150" y="143"/>
                  </a:lnTo>
                  <a:lnTo>
                    <a:pt x="150" y="144"/>
                  </a:lnTo>
                  <a:lnTo>
                    <a:pt x="151" y="146"/>
                  </a:lnTo>
                  <a:lnTo>
                    <a:pt x="152" y="148"/>
                  </a:lnTo>
                  <a:lnTo>
                    <a:pt x="152" y="149"/>
                  </a:lnTo>
                  <a:lnTo>
                    <a:pt x="154" y="153"/>
                  </a:lnTo>
                  <a:lnTo>
                    <a:pt x="155" y="154"/>
                  </a:lnTo>
                  <a:lnTo>
                    <a:pt x="157" y="155"/>
                  </a:lnTo>
                  <a:lnTo>
                    <a:pt x="159" y="158"/>
                  </a:lnTo>
                  <a:lnTo>
                    <a:pt x="161" y="160"/>
                  </a:lnTo>
                  <a:lnTo>
                    <a:pt x="162" y="164"/>
                  </a:lnTo>
                  <a:lnTo>
                    <a:pt x="165" y="176"/>
                  </a:lnTo>
                  <a:lnTo>
                    <a:pt x="165" y="189"/>
                  </a:lnTo>
                  <a:lnTo>
                    <a:pt x="164" y="197"/>
                  </a:lnTo>
                  <a:lnTo>
                    <a:pt x="160" y="206"/>
                  </a:lnTo>
                  <a:lnTo>
                    <a:pt x="152" y="212"/>
                  </a:lnTo>
                  <a:lnTo>
                    <a:pt x="152" y="212"/>
                  </a:lnTo>
                  <a:lnTo>
                    <a:pt x="152" y="212"/>
                  </a:lnTo>
                  <a:lnTo>
                    <a:pt x="151" y="213"/>
                  </a:lnTo>
                  <a:lnTo>
                    <a:pt x="148" y="217"/>
                  </a:lnTo>
                  <a:lnTo>
                    <a:pt x="143" y="220"/>
                  </a:lnTo>
                  <a:lnTo>
                    <a:pt x="139" y="222"/>
                  </a:lnTo>
                  <a:lnTo>
                    <a:pt x="135" y="223"/>
                  </a:lnTo>
                  <a:lnTo>
                    <a:pt x="130" y="225"/>
                  </a:lnTo>
                  <a:lnTo>
                    <a:pt x="125" y="225"/>
                  </a:lnTo>
                  <a:lnTo>
                    <a:pt x="121" y="223"/>
                  </a:lnTo>
                  <a:lnTo>
                    <a:pt x="107" y="220"/>
                  </a:lnTo>
                  <a:lnTo>
                    <a:pt x="94" y="212"/>
                  </a:lnTo>
                  <a:lnTo>
                    <a:pt x="83" y="202"/>
                  </a:lnTo>
                  <a:lnTo>
                    <a:pt x="78" y="212"/>
                  </a:lnTo>
                  <a:lnTo>
                    <a:pt x="60" y="223"/>
                  </a:lnTo>
                  <a:lnTo>
                    <a:pt x="42" y="227"/>
                  </a:lnTo>
                  <a:lnTo>
                    <a:pt x="25" y="222"/>
                  </a:lnTo>
                  <a:lnTo>
                    <a:pt x="8" y="208"/>
                  </a:lnTo>
                  <a:lnTo>
                    <a:pt x="6" y="206"/>
                  </a:lnTo>
                  <a:lnTo>
                    <a:pt x="6" y="204"/>
                  </a:lnTo>
                  <a:lnTo>
                    <a:pt x="5" y="202"/>
                  </a:lnTo>
                  <a:lnTo>
                    <a:pt x="3" y="202"/>
                  </a:lnTo>
                  <a:lnTo>
                    <a:pt x="3" y="199"/>
                  </a:lnTo>
                  <a:lnTo>
                    <a:pt x="1" y="195"/>
                  </a:lnTo>
                  <a:lnTo>
                    <a:pt x="0" y="191"/>
                  </a:lnTo>
                  <a:lnTo>
                    <a:pt x="0" y="186"/>
                  </a:lnTo>
                  <a:lnTo>
                    <a:pt x="1" y="181"/>
                  </a:lnTo>
                  <a:lnTo>
                    <a:pt x="1" y="178"/>
                  </a:lnTo>
                  <a:lnTo>
                    <a:pt x="5" y="159"/>
                  </a:lnTo>
                  <a:lnTo>
                    <a:pt x="12" y="139"/>
                  </a:lnTo>
                  <a:lnTo>
                    <a:pt x="22" y="120"/>
                  </a:lnTo>
                  <a:lnTo>
                    <a:pt x="35" y="102"/>
                  </a:lnTo>
                  <a:lnTo>
                    <a:pt x="39" y="97"/>
                  </a:lnTo>
                  <a:lnTo>
                    <a:pt x="42" y="92"/>
                  </a:lnTo>
                  <a:lnTo>
                    <a:pt x="45" y="88"/>
                  </a:lnTo>
                  <a:lnTo>
                    <a:pt x="46" y="84"/>
                  </a:lnTo>
                  <a:lnTo>
                    <a:pt x="46" y="80"/>
                  </a:lnTo>
                  <a:lnTo>
                    <a:pt x="47" y="79"/>
                  </a:lnTo>
                  <a:lnTo>
                    <a:pt x="48" y="79"/>
                  </a:lnTo>
                  <a:lnTo>
                    <a:pt x="48" y="78"/>
                  </a:lnTo>
                  <a:lnTo>
                    <a:pt x="50" y="78"/>
                  </a:lnTo>
                  <a:lnTo>
                    <a:pt x="65" y="53"/>
                  </a:lnTo>
                  <a:lnTo>
                    <a:pt x="76" y="27"/>
                  </a:lnTo>
                  <a:lnTo>
                    <a:pt x="82"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21" name="Freeform 27">
              <a:extLst>
                <a:ext uri="{FF2B5EF4-FFF2-40B4-BE49-F238E27FC236}">
                  <a16:creationId xmlns:a16="http://schemas.microsoft.com/office/drawing/2014/main" id="{CA2F7931-E3BC-31B9-D412-B21BF72520BE}"/>
                </a:ext>
              </a:extLst>
            </p:cNvPr>
            <p:cNvSpPr>
              <a:spLocks/>
            </p:cNvSpPr>
            <p:nvPr/>
          </p:nvSpPr>
          <p:spPr bwMode="auto">
            <a:xfrm>
              <a:off x="4464051" y="770006"/>
              <a:ext cx="146048" cy="125411"/>
            </a:xfrm>
            <a:custGeom>
              <a:avLst/>
              <a:gdLst>
                <a:gd name="T0" fmla="*/ 187 w 278"/>
                <a:gd name="T1" fmla="*/ 0 h 236"/>
                <a:gd name="T2" fmla="*/ 220 w 278"/>
                <a:gd name="T3" fmla="*/ 2 h 236"/>
                <a:gd name="T4" fmla="*/ 244 w 278"/>
                <a:gd name="T5" fmla="*/ 29 h 236"/>
                <a:gd name="T6" fmla="*/ 261 w 278"/>
                <a:gd name="T7" fmla="*/ 58 h 236"/>
                <a:gd name="T8" fmla="*/ 272 w 278"/>
                <a:gd name="T9" fmla="*/ 90 h 236"/>
                <a:gd name="T10" fmla="*/ 278 w 278"/>
                <a:gd name="T11" fmla="*/ 124 h 236"/>
                <a:gd name="T12" fmla="*/ 278 w 278"/>
                <a:gd name="T13" fmla="*/ 161 h 236"/>
                <a:gd name="T14" fmla="*/ 277 w 278"/>
                <a:gd name="T15" fmla="*/ 163 h 236"/>
                <a:gd name="T16" fmla="*/ 276 w 278"/>
                <a:gd name="T17" fmla="*/ 165 h 236"/>
                <a:gd name="T18" fmla="*/ 276 w 278"/>
                <a:gd name="T19" fmla="*/ 169 h 236"/>
                <a:gd name="T20" fmla="*/ 276 w 278"/>
                <a:gd name="T21" fmla="*/ 171 h 236"/>
                <a:gd name="T22" fmla="*/ 270 w 278"/>
                <a:gd name="T23" fmla="*/ 180 h 236"/>
                <a:gd name="T24" fmla="*/ 265 w 278"/>
                <a:gd name="T25" fmla="*/ 190 h 236"/>
                <a:gd name="T26" fmla="*/ 263 w 278"/>
                <a:gd name="T27" fmla="*/ 195 h 236"/>
                <a:gd name="T28" fmla="*/ 261 w 278"/>
                <a:gd name="T29" fmla="*/ 197 h 236"/>
                <a:gd name="T30" fmla="*/ 258 w 278"/>
                <a:gd name="T31" fmla="*/ 200 h 236"/>
                <a:gd name="T32" fmla="*/ 251 w 278"/>
                <a:gd name="T33" fmla="*/ 208 h 236"/>
                <a:gd name="T34" fmla="*/ 242 w 278"/>
                <a:gd name="T35" fmla="*/ 213 h 236"/>
                <a:gd name="T36" fmla="*/ 235 w 278"/>
                <a:gd name="T37" fmla="*/ 217 h 236"/>
                <a:gd name="T38" fmla="*/ 194 w 278"/>
                <a:gd name="T39" fmla="*/ 217 h 236"/>
                <a:gd name="T40" fmla="*/ 189 w 278"/>
                <a:gd name="T41" fmla="*/ 218 h 236"/>
                <a:gd name="T42" fmla="*/ 184 w 278"/>
                <a:gd name="T43" fmla="*/ 219 h 236"/>
                <a:gd name="T44" fmla="*/ 179 w 278"/>
                <a:gd name="T45" fmla="*/ 221 h 236"/>
                <a:gd name="T46" fmla="*/ 156 w 278"/>
                <a:gd name="T47" fmla="*/ 228 h 236"/>
                <a:gd name="T48" fmla="*/ 131 w 278"/>
                <a:gd name="T49" fmla="*/ 233 h 236"/>
                <a:gd name="T50" fmla="*/ 107 w 278"/>
                <a:gd name="T51" fmla="*/ 236 h 236"/>
                <a:gd name="T52" fmla="*/ 86 w 278"/>
                <a:gd name="T53" fmla="*/ 236 h 236"/>
                <a:gd name="T54" fmla="*/ 66 w 278"/>
                <a:gd name="T55" fmla="*/ 231 h 236"/>
                <a:gd name="T56" fmla="*/ 49 w 278"/>
                <a:gd name="T57" fmla="*/ 221 h 236"/>
                <a:gd name="T58" fmla="*/ 33 w 278"/>
                <a:gd name="T59" fmla="*/ 210 h 236"/>
                <a:gd name="T60" fmla="*/ 21 w 278"/>
                <a:gd name="T61" fmla="*/ 196 h 236"/>
                <a:gd name="T62" fmla="*/ 14 w 278"/>
                <a:gd name="T63" fmla="*/ 182 h 236"/>
                <a:gd name="T64" fmla="*/ 8 w 278"/>
                <a:gd name="T65" fmla="*/ 169 h 236"/>
                <a:gd name="T66" fmla="*/ 1 w 278"/>
                <a:gd name="T67" fmla="*/ 153 h 236"/>
                <a:gd name="T68" fmla="*/ 0 w 278"/>
                <a:gd name="T69" fmla="*/ 134 h 236"/>
                <a:gd name="T70" fmla="*/ 5 w 278"/>
                <a:gd name="T71" fmla="*/ 115 h 236"/>
                <a:gd name="T72" fmla="*/ 13 w 278"/>
                <a:gd name="T73" fmla="*/ 91 h 236"/>
                <a:gd name="T74" fmla="*/ 28 w 278"/>
                <a:gd name="T75" fmla="*/ 73 h 236"/>
                <a:gd name="T76" fmla="*/ 48 w 278"/>
                <a:gd name="T77" fmla="*/ 57 h 236"/>
                <a:gd name="T78" fmla="*/ 61 w 278"/>
                <a:gd name="T79" fmla="*/ 49 h 236"/>
                <a:gd name="T80" fmla="*/ 76 w 278"/>
                <a:gd name="T81" fmla="*/ 44 h 236"/>
                <a:gd name="T82" fmla="*/ 132 w 278"/>
                <a:gd name="T83" fmla="*/ 22 h 236"/>
                <a:gd name="T84" fmla="*/ 187 w 278"/>
                <a:gd name="T85"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8" h="236">
                  <a:moveTo>
                    <a:pt x="187" y="0"/>
                  </a:moveTo>
                  <a:lnTo>
                    <a:pt x="220" y="2"/>
                  </a:lnTo>
                  <a:lnTo>
                    <a:pt x="244" y="29"/>
                  </a:lnTo>
                  <a:lnTo>
                    <a:pt x="261" y="58"/>
                  </a:lnTo>
                  <a:lnTo>
                    <a:pt x="272" y="90"/>
                  </a:lnTo>
                  <a:lnTo>
                    <a:pt x="278" y="124"/>
                  </a:lnTo>
                  <a:lnTo>
                    <a:pt x="278" y="161"/>
                  </a:lnTo>
                  <a:lnTo>
                    <a:pt x="277" y="163"/>
                  </a:lnTo>
                  <a:lnTo>
                    <a:pt x="276" y="165"/>
                  </a:lnTo>
                  <a:lnTo>
                    <a:pt x="276" y="169"/>
                  </a:lnTo>
                  <a:lnTo>
                    <a:pt x="276" y="171"/>
                  </a:lnTo>
                  <a:lnTo>
                    <a:pt x="270" y="180"/>
                  </a:lnTo>
                  <a:lnTo>
                    <a:pt x="265" y="190"/>
                  </a:lnTo>
                  <a:lnTo>
                    <a:pt x="263" y="195"/>
                  </a:lnTo>
                  <a:lnTo>
                    <a:pt x="261" y="197"/>
                  </a:lnTo>
                  <a:lnTo>
                    <a:pt x="258" y="200"/>
                  </a:lnTo>
                  <a:lnTo>
                    <a:pt x="251" y="208"/>
                  </a:lnTo>
                  <a:lnTo>
                    <a:pt x="242" y="213"/>
                  </a:lnTo>
                  <a:lnTo>
                    <a:pt x="235" y="217"/>
                  </a:lnTo>
                  <a:lnTo>
                    <a:pt x="194" y="217"/>
                  </a:lnTo>
                  <a:lnTo>
                    <a:pt x="189" y="218"/>
                  </a:lnTo>
                  <a:lnTo>
                    <a:pt x="184" y="219"/>
                  </a:lnTo>
                  <a:lnTo>
                    <a:pt x="179" y="221"/>
                  </a:lnTo>
                  <a:lnTo>
                    <a:pt x="156" y="228"/>
                  </a:lnTo>
                  <a:lnTo>
                    <a:pt x="131" y="233"/>
                  </a:lnTo>
                  <a:lnTo>
                    <a:pt x="107" y="236"/>
                  </a:lnTo>
                  <a:lnTo>
                    <a:pt x="86" y="236"/>
                  </a:lnTo>
                  <a:lnTo>
                    <a:pt x="66" y="231"/>
                  </a:lnTo>
                  <a:lnTo>
                    <a:pt x="49" y="221"/>
                  </a:lnTo>
                  <a:lnTo>
                    <a:pt x="33" y="210"/>
                  </a:lnTo>
                  <a:lnTo>
                    <a:pt x="21" y="196"/>
                  </a:lnTo>
                  <a:lnTo>
                    <a:pt x="14" y="182"/>
                  </a:lnTo>
                  <a:lnTo>
                    <a:pt x="8" y="169"/>
                  </a:lnTo>
                  <a:lnTo>
                    <a:pt x="1" y="153"/>
                  </a:lnTo>
                  <a:lnTo>
                    <a:pt x="0" y="134"/>
                  </a:lnTo>
                  <a:lnTo>
                    <a:pt x="5" y="115"/>
                  </a:lnTo>
                  <a:lnTo>
                    <a:pt x="13" y="91"/>
                  </a:lnTo>
                  <a:lnTo>
                    <a:pt x="28" y="73"/>
                  </a:lnTo>
                  <a:lnTo>
                    <a:pt x="48" y="57"/>
                  </a:lnTo>
                  <a:lnTo>
                    <a:pt x="61" y="49"/>
                  </a:lnTo>
                  <a:lnTo>
                    <a:pt x="76" y="44"/>
                  </a:lnTo>
                  <a:lnTo>
                    <a:pt x="132" y="22"/>
                  </a:lnTo>
                  <a:lnTo>
                    <a:pt x="187"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22" name="Freeform 28">
              <a:extLst>
                <a:ext uri="{FF2B5EF4-FFF2-40B4-BE49-F238E27FC236}">
                  <a16:creationId xmlns:a16="http://schemas.microsoft.com/office/drawing/2014/main" id="{67B45FE9-7432-1ED5-D0A5-41AF34E8ECF0}"/>
                </a:ext>
              </a:extLst>
            </p:cNvPr>
            <p:cNvSpPr>
              <a:spLocks noEditPoints="1"/>
            </p:cNvSpPr>
            <p:nvPr/>
          </p:nvSpPr>
          <p:spPr bwMode="auto">
            <a:xfrm>
              <a:off x="3335338" y="269944"/>
              <a:ext cx="2154238" cy="954089"/>
            </a:xfrm>
            <a:custGeom>
              <a:avLst/>
              <a:gdLst>
                <a:gd name="T0" fmla="*/ 1904 w 4070"/>
                <a:gd name="T1" fmla="*/ 367 h 1805"/>
                <a:gd name="T2" fmla="*/ 1788 w 4070"/>
                <a:gd name="T3" fmla="*/ 409 h 1805"/>
                <a:gd name="T4" fmla="*/ 1774 w 4070"/>
                <a:gd name="T5" fmla="*/ 416 h 1805"/>
                <a:gd name="T6" fmla="*/ 1642 w 4070"/>
                <a:gd name="T7" fmla="*/ 504 h 1805"/>
                <a:gd name="T8" fmla="*/ 1589 w 4070"/>
                <a:gd name="T9" fmla="*/ 562 h 1805"/>
                <a:gd name="T10" fmla="*/ 1540 w 4070"/>
                <a:gd name="T11" fmla="*/ 648 h 1805"/>
                <a:gd name="T12" fmla="*/ 1526 w 4070"/>
                <a:gd name="T13" fmla="*/ 683 h 1805"/>
                <a:gd name="T14" fmla="*/ 1507 w 4070"/>
                <a:gd name="T15" fmla="*/ 773 h 1805"/>
                <a:gd name="T16" fmla="*/ 1541 w 4070"/>
                <a:gd name="T17" fmla="*/ 1063 h 1805"/>
                <a:gd name="T18" fmla="*/ 1566 w 4070"/>
                <a:gd name="T19" fmla="*/ 1205 h 1805"/>
                <a:gd name="T20" fmla="*/ 1547 w 4070"/>
                <a:gd name="T21" fmla="*/ 1226 h 1805"/>
                <a:gd name="T22" fmla="*/ 1552 w 4070"/>
                <a:gd name="T23" fmla="*/ 1297 h 1805"/>
                <a:gd name="T24" fmla="*/ 1616 w 4070"/>
                <a:gd name="T25" fmla="*/ 1358 h 1805"/>
                <a:gd name="T26" fmla="*/ 1631 w 4070"/>
                <a:gd name="T27" fmla="*/ 1366 h 1805"/>
                <a:gd name="T28" fmla="*/ 1640 w 4070"/>
                <a:gd name="T29" fmla="*/ 1371 h 1805"/>
                <a:gd name="T30" fmla="*/ 1673 w 4070"/>
                <a:gd name="T31" fmla="*/ 1382 h 1805"/>
                <a:gd name="T32" fmla="*/ 1759 w 4070"/>
                <a:gd name="T33" fmla="*/ 1394 h 1805"/>
                <a:gd name="T34" fmla="*/ 1826 w 4070"/>
                <a:gd name="T35" fmla="*/ 1457 h 1805"/>
                <a:gd name="T36" fmla="*/ 1824 w 4070"/>
                <a:gd name="T37" fmla="*/ 1570 h 1805"/>
                <a:gd name="T38" fmla="*/ 1893 w 4070"/>
                <a:gd name="T39" fmla="*/ 1575 h 1805"/>
                <a:gd name="T40" fmla="*/ 1926 w 4070"/>
                <a:gd name="T41" fmla="*/ 1528 h 1805"/>
                <a:gd name="T42" fmla="*/ 1941 w 4070"/>
                <a:gd name="T43" fmla="*/ 1519 h 1805"/>
                <a:gd name="T44" fmla="*/ 1952 w 4070"/>
                <a:gd name="T45" fmla="*/ 1529 h 1805"/>
                <a:gd name="T46" fmla="*/ 1959 w 4070"/>
                <a:gd name="T47" fmla="*/ 1540 h 1805"/>
                <a:gd name="T48" fmla="*/ 1964 w 4070"/>
                <a:gd name="T49" fmla="*/ 1555 h 1805"/>
                <a:gd name="T50" fmla="*/ 1997 w 4070"/>
                <a:gd name="T51" fmla="*/ 1576 h 1805"/>
                <a:gd name="T52" fmla="*/ 2063 w 4070"/>
                <a:gd name="T53" fmla="*/ 1555 h 1805"/>
                <a:gd name="T54" fmla="*/ 2067 w 4070"/>
                <a:gd name="T55" fmla="*/ 1517 h 1805"/>
                <a:gd name="T56" fmla="*/ 2081 w 4070"/>
                <a:gd name="T57" fmla="*/ 1507 h 1805"/>
                <a:gd name="T58" fmla="*/ 2111 w 4070"/>
                <a:gd name="T59" fmla="*/ 1549 h 1805"/>
                <a:gd name="T60" fmla="*/ 2165 w 4070"/>
                <a:gd name="T61" fmla="*/ 1565 h 1805"/>
                <a:gd name="T62" fmla="*/ 2196 w 4070"/>
                <a:gd name="T63" fmla="*/ 1495 h 1805"/>
                <a:gd name="T64" fmla="*/ 2217 w 4070"/>
                <a:gd name="T65" fmla="*/ 1506 h 1805"/>
                <a:gd name="T66" fmla="*/ 2222 w 4070"/>
                <a:gd name="T67" fmla="*/ 1512 h 1805"/>
                <a:gd name="T68" fmla="*/ 2228 w 4070"/>
                <a:gd name="T69" fmla="*/ 1570 h 1805"/>
                <a:gd name="T70" fmla="*/ 2273 w 4070"/>
                <a:gd name="T71" fmla="*/ 1569 h 1805"/>
                <a:gd name="T72" fmla="*/ 2304 w 4070"/>
                <a:gd name="T73" fmla="*/ 1515 h 1805"/>
                <a:gd name="T74" fmla="*/ 2289 w 4070"/>
                <a:gd name="T75" fmla="*/ 1432 h 1805"/>
                <a:gd name="T76" fmla="*/ 2354 w 4070"/>
                <a:gd name="T77" fmla="*/ 1397 h 1805"/>
                <a:gd name="T78" fmla="*/ 2460 w 4070"/>
                <a:gd name="T79" fmla="*/ 1370 h 1805"/>
                <a:gd name="T80" fmla="*/ 2514 w 4070"/>
                <a:gd name="T81" fmla="*/ 1275 h 1805"/>
                <a:gd name="T82" fmla="*/ 2512 w 4070"/>
                <a:gd name="T83" fmla="*/ 1179 h 1805"/>
                <a:gd name="T84" fmla="*/ 2532 w 4070"/>
                <a:gd name="T85" fmla="*/ 1131 h 1805"/>
                <a:gd name="T86" fmla="*/ 2553 w 4070"/>
                <a:gd name="T87" fmla="*/ 1073 h 1805"/>
                <a:gd name="T88" fmla="*/ 2556 w 4070"/>
                <a:gd name="T89" fmla="*/ 932 h 1805"/>
                <a:gd name="T90" fmla="*/ 2565 w 4070"/>
                <a:gd name="T91" fmla="*/ 823 h 1805"/>
                <a:gd name="T92" fmla="*/ 2551 w 4070"/>
                <a:gd name="T93" fmla="*/ 721 h 1805"/>
                <a:gd name="T94" fmla="*/ 2533 w 4070"/>
                <a:gd name="T95" fmla="*/ 669 h 1805"/>
                <a:gd name="T96" fmla="*/ 2493 w 4070"/>
                <a:gd name="T97" fmla="*/ 589 h 1805"/>
                <a:gd name="T98" fmla="*/ 2423 w 4070"/>
                <a:gd name="T99" fmla="*/ 498 h 1805"/>
                <a:gd name="T100" fmla="*/ 2418 w 4070"/>
                <a:gd name="T101" fmla="*/ 495 h 1805"/>
                <a:gd name="T102" fmla="*/ 2302 w 4070"/>
                <a:gd name="T103" fmla="*/ 406 h 1805"/>
                <a:gd name="T104" fmla="*/ 2281 w 4070"/>
                <a:gd name="T105" fmla="*/ 395 h 1805"/>
                <a:gd name="T106" fmla="*/ 2170 w 4070"/>
                <a:gd name="T107" fmla="*/ 357 h 1805"/>
                <a:gd name="T108" fmla="*/ 0 w 4070"/>
                <a:gd name="T109" fmla="*/ 0 h 1805"/>
                <a:gd name="T110" fmla="*/ 2715 w 4070"/>
                <a:gd name="T111" fmla="*/ 1401 h 1805"/>
                <a:gd name="T112" fmla="*/ 2623 w 4070"/>
                <a:gd name="T113" fmla="*/ 1428 h 1805"/>
                <a:gd name="T114" fmla="*/ 2575 w 4070"/>
                <a:gd name="T115" fmla="*/ 1474 h 1805"/>
                <a:gd name="T116" fmla="*/ 2568 w 4070"/>
                <a:gd name="T117" fmla="*/ 1496 h 1805"/>
                <a:gd name="T118" fmla="*/ 1512 w 4070"/>
                <a:gd name="T119" fmla="*/ 1522 h 1805"/>
                <a:gd name="T120" fmla="*/ 1470 w 4070"/>
                <a:gd name="T121" fmla="*/ 1444 h 1805"/>
                <a:gd name="T122" fmla="*/ 1380 w 4070"/>
                <a:gd name="T123" fmla="*/ 1400 h 1805"/>
                <a:gd name="T124" fmla="*/ 1303 w 4070"/>
                <a:gd name="T125" fmla="*/ 1431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0" h="1805">
                  <a:moveTo>
                    <a:pt x="2063" y="348"/>
                  </a:moveTo>
                  <a:lnTo>
                    <a:pt x="2008" y="349"/>
                  </a:lnTo>
                  <a:lnTo>
                    <a:pt x="1953" y="356"/>
                  </a:lnTo>
                  <a:lnTo>
                    <a:pt x="1904" y="367"/>
                  </a:lnTo>
                  <a:lnTo>
                    <a:pt x="1857" y="380"/>
                  </a:lnTo>
                  <a:lnTo>
                    <a:pt x="1814" y="396"/>
                  </a:lnTo>
                  <a:lnTo>
                    <a:pt x="1802" y="401"/>
                  </a:lnTo>
                  <a:lnTo>
                    <a:pt x="1788" y="409"/>
                  </a:lnTo>
                  <a:lnTo>
                    <a:pt x="1786" y="410"/>
                  </a:lnTo>
                  <a:lnTo>
                    <a:pt x="1781" y="411"/>
                  </a:lnTo>
                  <a:lnTo>
                    <a:pt x="1777" y="414"/>
                  </a:lnTo>
                  <a:lnTo>
                    <a:pt x="1774" y="416"/>
                  </a:lnTo>
                  <a:lnTo>
                    <a:pt x="1734" y="436"/>
                  </a:lnTo>
                  <a:lnTo>
                    <a:pt x="1698" y="460"/>
                  </a:lnTo>
                  <a:lnTo>
                    <a:pt x="1668" y="481"/>
                  </a:lnTo>
                  <a:lnTo>
                    <a:pt x="1642" y="504"/>
                  </a:lnTo>
                  <a:lnTo>
                    <a:pt x="1618" y="528"/>
                  </a:lnTo>
                  <a:lnTo>
                    <a:pt x="1594" y="556"/>
                  </a:lnTo>
                  <a:lnTo>
                    <a:pt x="1592" y="559"/>
                  </a:lnTo>
                  <a:lnTo>
                    <a:pt x="1589" y="562"/>
                  </a:lnTo>
                  <a:lnTo>
                    <a:pt x="1587" y="565"/>
                  </a:lnTo>
                  <a:lnTo>
                    <a:pt x="1568" y="595"/>
                  </a:lnTo>
                  <a:lnTo>
                    <a:pt x="1553" y="623"/>
                  </a:lnTo>
                  <a:lnTo>
                    <a:pt x="1540" y="648"/>
                  </a:lnTo>
                  <a:lnTo>
                    <a:pt x="1533" y="662"/>
                  </a:lnTo>
                  <a:lnTo>
                    <a:pt x="1527" y="678"/>
                  </a:lnTo>
                  <a:lnTo>
                    <a:pt x="1526" y="680"/>
                  </a:lnTo>
                  <a:lnTo>
                    <a:pt x="1526" y="683"/>
                  </a:lnTo>
                  <a:lnTo>
                    <a:pt x="1523" y="689"/>
                  </a:lnTo>
                  <a:lnTo>
                    <a:pt x="1522" y="695"/>
                  </a:lnTo>
                  <a:lnTo>
                    <a:pt x="1518" y="701"/>
                  </a:lnTo>
                  <a:lnTo>
                    <a:pt x="1507" y="773"/>
                  </a:lnTo>
                  <a:lnTo>
                    <a:pt x="1504" y="844"/>
                  </a:lnTo>
                  <a:lnTo>
                    <a:pt x="1510" y="916"/>
                  </a:lnTo>
                  <a:lnTo>
                    <a:pt x="1521" y="990"/>
                  </a:lnTo>
                  <a:lnTo>
                    <a:pt x="1541" y="1063"/>
                  </a:lnTo>
                  <a:lnTo>
                    <a:pt x="1567" y="1134"/>
                  </a:lnTo>
                  <a:lnTo>
                    <a:pt x="1570" y="1158"/>
                  </a:lnTo>
                  <a:lnTo>
                    <a:pt x="1570" y="1181"/>
                  </a:lnTo>
                  <a:lnTo>
                    <a:pt x="1566" y="1205"/>
                  </a:lnTo>
                  <a:lnTo>
                    <a:pt x="1562" y="1208"/>
                  </a:lnTo>
                  <a:lnTo>
                    <a:pt x="1558" y="1212"/>
                  </a:lnTo>
                  <a:lnTo>
                    <a:pt x="1554" y="1216"/>
                  </a:lnTo>
                  <a:lnTo>
                    <a:pt x="1547" y="1226"/>
                  </a:lnTo>
                  <a:lnTo>
                    <a:pt x="1543" y="1239"/>
                  </a:lnTo>
                  <a:lnTo>
                    <a:pt x="1542" y="1258"/>
                  </a:lnTo>
                  <a:lnTo>
                    <a:pt x="1544" y="1280"/>
                  </a:lnTo>
                  <a:lnTo>
                    <a:pt x="1552" y="1297"/>
                  </a:lnTo>
                  <a:lnTo>
                    <a:pt x="1564" y="1316"/>
                  </a:lnTo>
                  <a:lnTo>
                    <a:pt x="1584" y="1336"/>
                  </a:lnTo>
                  <a:lnTo>
                    <a:pt x="1613" y="1355"/>
                  </a:lnTo>
                  <a:lnTo>
                    <a:pt x="1616" y="1358"/>
                  </a:lnTo>
                  <a:lnTo>
                    <a:pt x="1621" y="1360"/>
                  </a:lnTo>
                  <a:lnTo>
                    <a:pt x="1625" y="1361"/>
                  </a:lnTo>
                  <a:lnTo>
                    <a:pt x="1629" y="1364"/>
                  </a:lnTo>
                  <a:lnTo>
                    <a:pt x="1631" y="1366"/>
                  </a:lnTo>
                  <a:lnTo>
                    <a:pt x="1634" y="1368"/>
                  </a:lnTo>
                  <a:lnTo>
                    <a:pt x="1636" y="1369"/>
                  </a:lnTo>
                  <a:lnTo>
                    <a:pt x="1637" y="1370"/>
                  </a:lnTo>
                  <a:lnTo>
                    <a:pt x="1640" y="1371"/>
                  </a:lnTo>
                  <a:lnTo>
                    <a:pt x="1642" y="1374"/>
                  </a:lnTo>
                  <a:lnTo>
                    <a:pt x="1646" y="1376"/>
                  </a:lnTo>
                  <a:lnTo>
                    <a:pt x="1657" y="1379"/>
                  </a:lnTo>
                  <a:lnTo>
                    <a:pt x="1673" y="1382"/>
                  </a:lnTo>
                  <a:lnTo>
                    <a:pt x="1694" y="1386"/>
                  </a:lnTo>
                  <a:lnTo>
                    <a:pt x="1723" y="1390"/>
                  </a:lnTo>
                  <a:lnTo>
                    <a:pt x="1758" y="1394"/>
                  </a:lnTo>
                  <a:lnTo>
                    <a:pt x="1759" y="1394"/>
                  </a:lnTo>
                  <a:lnTo>
                    <a:pt x="1784" y="1407"/>
                  </a:lnTo>
                  <a:lnTo>
                    <a:pt x="1806" y="1424"/>
                  </a:lnTo>
                  <a:lnTo>
                    <a:pt x="1826" y="1443"/>
                  </a:lnTo>
                  <a:lnTo>
                    <a:pt x="1826" y="1457"/>
                  </a:lnTo>
                  <a:lnTo>
                    <a:pt x="1818" y="1484"/>
                  </a:lnTo>
                  <a:lnTo>
                    <a:pt x="1814" y="1512"/>
                  </a:lnTo>
                  <a:lnTo>
                    <a:pt x="1817" y="1540"/>
                  </a:lnTo>
                  <a:lnTo>
                    <a:pt x="1824" y="1570"/>
                  </a:lnTo>
                  <a:lnTo>
                    <a:pt x="1828" y="1570"/>
                  </a:lnTo>
                  <a:lnTo>
                    <a:pt x="1852" y="1577"/>
                  </a:lnTo>
                  <a:lnTo>
                    <a:pt x="1874" y="1580"/>
                  </a:lnTo>
                  <a:lnTo>
                    <a:pt x="1893" y="1575"/>
                  </a:lnTo>
                  <a:lnTo>
                    <a:pt x="1909" y="1564"/>
                  </a:lnTo>
                  <a:lnTo>
                    <a:pt x="1922" y="1545"/>
                  </a:lnTo>
                  <a:lnTo>
                    <a:pt x="1922" y="1532"/>
                  </a:lnTo>
                  <a:lnTo>
                    <a:pt x="1926" y="1528"/>
                  </a:lnTo>
                  <a:lnTo>
                    <a:pt x="1930" y="1524"/>
                  </a:lnTo>
                  <a:lnTo>
                    <a:pt x="1936" y="1522"/>
                  </a:lnTo>
                  <a:lnTo>
                    <a:pt x="1937" y="1521"/>
                  </a:lnTo>
                  <a:lnTo>
                    <a:pt x="1941" y="1519"/>
                  </a:lnTo>
                  <a:lnTo>
                    <a:pt x="1943" y="1518"/>
                  </a:lnTo>
                  <a:lnTo>
                    <a:pt x="1946" y="1523"/>
                  </a:lnTo>
                  <a:lnTo>
                    <a:pt x="1949" y="1527"/>
                  </a:lnTo>
                  <a:lnTo>
                    <a:pt x="1952" y="1529"/>
                  </a:lnTo>
                  <a:lnTo>
                    <a:pt x="1954" y="1533"/>
                  </a:lnTo>
                  <a:lnTo>
                    <a:pt x="1957" y="1536"/>
                  </a:lnTo>
                  <a:lnTo>
                    <a:pt x="1958" y="1538"/>
                  </a:lnTo>
                  <a:lnTo>
                    <a:pt x="1959" y="1540"/>
                  </a:lnTo>
                  <a:lnTo>
                    <a:pt x="1962" y="1545"/>
                  </a:lnTo>
                  <a:lnTo>
                    <a:pt x="1964" y="1549"/>
                  </a:lnTo>
                  <a:lnTo>
                    <a:pt x="1964" y="1552"/>
                  </a:lnTo>
                  <a:lnTo>
                    <a:pt x="1964" y="1555"/>
                  </a:lnTo>
                  <a:lnTo>
                    <a:pt x="1964" y="1559"/>
                  </a:lnTo>
                  <a:lnTo>
                    <a:pt x="1964" y="1560"/>
                  </a:lnTo>
                  <a:lnTo>
                    <a:pt x="1979" y="1571"/>
                  </a:lnTo>
                  <a:lnTo>
                    <a:pt x="1997" y="1576"/>
                  </a:lnTo>
                  <a:lnTo>
                    <a:pt x="2016" y="1575"/>
                  </a:lnTo>
                  <a:lnTo>
                    <a:pt x="2035" y="1575"/>
                  </a:lnTo>
                  <a:lnTo>
                    <a:pt x="2049" y="1568"/>
                  </a:lnTo>
                  <a:lnTo>
                    <a:pt x="2063" y="1555"/>
                  </a:lnTo>
                  <a:lnTo>
                    <a:pt x="2065" y="1539"/>
                  </a:lnTo>
                  <a:lnTo>
                    <a:pt x="2066" y="1524"/>
                  </a:lnTo>
                  <a:lnTo>
                    <a:pt x="2066" y="1521"/>
                  </a:lnTo>
                  <a:lnTo>
                    <a:pt x="2067" y="1517"/>
                  </a:lnTo>
                  <a:lnTo>
                    <a:pt x="2067" y="1515"/>
                  </a:lnTo>
                  <a:lnTo>
                    <a:pt x="2068" y="1512"/>
                  </a:lnTo>
                  <a:lnTo>
                    <a:pt x="2073" y="1507"/>
                  </a:lnTo>
                  <a:lnTo>
                    <a:pt x="2081" y="1507"/>
                  </a:lnTo>
                  <a:lnTo>
                    <a:pt x="2091" y="1511"/>
                  </a:lnTo>
                  <a:lnTo>
                    <a:pt x="2104" y="1518"/>
                  </a:lnTo>
                  <a:lnTo>
                    <a:pt x="2106" y="1536"/>
                  </a:lnTo>
                  <a:lnTo>
                    <a:pt x="2111" y="1549"/>
                  </a:lnTo>
                  <a:lnTo>
                    <a:pt x="2120" y="1560"/>
                  </a:lnTo>
                  <a:lnTo>
                    <a:pt x="2133" y="1570"/>
                  </a:lnTo>
                  <a:lnTo>
                    <a:pt x="2150" y="1569"/>
                  </a:lnTo>
                  <a:lnTo>
                    <a:pt x="2165" y="1565"/>
                  </a:lnTo>
                  <a:lnTo>
                    <a:pt x="2179" y="1559"/>
                  </a:lnTo>
                  <a:lnTo>
                    <a:pt x="2186" y="1532"/>
                  </a:lnTo>
                  <a:lnTo>
                    <a:pt x="2192" y="1511"/>
                  </a:lnTo>
                  <a:lnTo>
                    <a:pt x="2196" y="1495"/>
                  </a:lnTo>
                  <a:lnTo>
                    <a:pt x="2201" y="1495"/>
                  </a:lnTo>
                  <a:lnTo>
                    <a:pt x="2207" y="1497"/>
                  </a:lnTo>
                  <a:lnTo>
                    <a:pt x="2212" y="1501"/>
                  </a:lnTo>
                  <a:lnTo>
                    <a:pt x="2217" y="1506"/>
                  </a:lnTo>
                  <a:lnTo>
                    <a:pt x="2218" y="1507"/>
                  </a:lnTo>
                  <a:lnTo>
                    <a:pt x="2218" y="1508"/>
                  </a:lnTo>
                  <a:lnTo>
                    <a:pt x="2219" y="1510"/>
                  </a:lnTo>
                  <a:lnTo>
                    <a:pt x="2222" y="1512"/>
                  </a:lnTo>
                  <a:lnTo>
                    <a:pt x="2221" y="1534"/>
                  </a:lnTo>
                  <a:lnTo>
                    <a:pt x="2221" y="1552"/>
                  </a:lnTo>
                  <a:lnTo>
                    <a:pt x="2224" y="1564"/>
                  </a:lnTo>
                  <a:lnTo>
                    <a:pt x="2228" y="1570"/>
                  </a:lnTo>
                  <a:lnTo>
                    <a:pt x="2234" y="1571"/>
                  </a:lnTo>
                  <a:lnTo>
                    <a:pt x="2246" y="1573"/>
                  </a:lnTo>
                  <a:lnTo>
                    <a:pt x="2260" y="1571"/>
                  </a:lnTo>
                  <a:lnTo>
                    <a:pt x="2273" y="1569"/>
                  </a:lnTo>
                  <a:lnTo>
                    <a:pt x="2283" y="1565"/>
                  </a:lnTo>
                  <a:lnTo>
                    <a:pt x="2288" y="1561"/>
                  </a:lnTo>
                  <a:lnTo>
                    <a:pt x="2299" y="1539"/>
                  </a:lnTo>
                  <a:lnTo>
                    <a:pt x="2304" y="1515"/>
                  </a:lnTo>
                  <a:lnTo>
                    <a:pt x="2304" y="1489"/>
                  </a:lnTo>
                  <a:lnTo>
                    <a:pt x="2296" y="1463"/>
                  </a:lnTo>
                  <a:lnTo>
                    <a:pt x="2283" y="1437"/>
                  </a:lnTo>
                  <a:lnTo>
                    <a:pt x="2289" y="1432"/>
                  </a:lnTo>
                  <a:lnTo>
                    <a:pt x="2300" y="1426"/>
                  </a:lnTo>
                  <a:lnTo>
                    <a:pt x="2315" y="1415"/>
                  </a:lnTo>
                  <a:lnTo>
                    <a:pt x="2331" y="1405"/>
                  </a:lnTo>
                  <a:lnTo>
                    <a:pt x="2354" y="1397"/>
                  </a:lnTo>
                  <a:lnTo>
                    <a:pt x="2383" y="1390"/>
                  </a:lnTo>
                  <a:lnTo>
                    <a:pt x="2416" y="1385"/>
                  </a:lnTo>
                  <a:lnTo>
                    <a:pt x="2440" y="1380"/>
                  </a:lnTo>
                  <a:lnTo>
                    <a:pt x="2460" y="1370"/>
                  </a:lnTo>
                  <a:lnTo>
                    <a:pt x="2478" y="1354"/>
                  </a:lnTo>
                  <a:lnTo>
                    <a:pt x="2493" y="1332"/>
                  </a:lnTo>
                  <a:lnTo>
                    <a:pt x="2504" y="1306"/>
                  </a:lnTo>
                  <a:lnTo>
                    <a:pt x="2514" y="1275"/>
                  </a:lnTo>
                  <a:lnTo>
                    <a:pt x="2514" y="1250"/>
                  </a:lnTo>
                  <a:lnTo>
                    <a:pt x="2511" y="1226"/>
                  </a:lnTo>
                  <a:lnTo>
                    <a:pt x="2511" y="1200"/>
                  </a:lnTo>
                  <a:lnTo>
                    <a:pt x="2512" y="1179"/>
                  </a:lnTo>
                  <a:lnTo>
                    <a:pt x="2514" y="1163"/>
                  </a:lnTo>
                  <a:lnTo>
                    <a:pt x="2518" y="1152"/>
                  </a:lnTo>
                  <a:lnTo>
                    <a:pt x="2525" y="1139"/>
                  </a:lnTo>
                  <a:lnTo>
                    <a:pt x="2532" y="1131"/>
                  </a:lnTo>
                  <a:lnTo>
                    <a:pt x="2542" y="1116"/>
                  </a:lnTo>
                  <a:lnTo>
                    <a:pt x="2549" y="1101"/>
                  </a:lnTo>
                  <a:lnTo>
                    <a:pt x="2553" y="1086"/>
                  </a:lnTo>
                  <a:lnTo>
                    <a:pt x="2553" y="1073"/>
                  </a:lnTo>
                  <a:lnTo>
                    <a:pt x="2553" y="1070"/>
                  </a:lnTo>
                  <a:lnTo>
                    <a:pt x="2554" y="1065"/>
                  </a:lnTo>
                  <a:lnTo>
                    <a:pt x="2554" y="976"/>
                  </a:lnTo>
                  <a:lnTo>
                    <a:pt x="2556" y="932"/>
                  </a:lnTo>
                  <a:lnTo>
                    <a:pt x="2561" y="889"/>
                  </a:lnTo>
                  <a:lnTo>
                    <a:pt x="2561" y="878"/>
                  </a:lnTo>
                  <a:lnTo>
                    <a:pt x="2564" y="868"/>
                  </a:lnTo>
                  <a:lnTo>
                    <a:pt x="2565" y="823"/>
                  </a:lnTo>
                  <a:lnTo>
                    <a:pt x="2563" y="779"/>
                  </a:lnTo>
                  <a:lnTo>
                    <a:pt x="2554" y="734"/>
                  </a:lnTo>
                  <a:lnTo>
                    <a:pt x="2553" y="728"/>
                  </a:lnTo>
                  <a:lnTo>
                    <a:pt x="2551" y="721"/>
                  </a:lnTo>
                  <a:lnTo>
                    <a:pt x="2544" y="695"/>
                  </a:lnTo>
                  <a:lnTo>
                    <a:pt x="2535" y="673"/>
                  </a:lnTo>
                  <a:lnTo>
                    <a:pt x="2533" y="670"/>
                  </a:lnTo>
                  <a:lnTo>
                    <a:pt x="2533" y="669"/>
                  </a:lnTo>
                  <a:lnTo>
                    <a:pt x="2532" y="668"/>
                  </a:lnTo>
                  <a:lnTo>
                    <a:pt x="2532" y="667"/>
                  </a:lnTo>
                  <a:lnTo>
                    <a:pt x="2514" y="626"/>
                  </a:lnTo>
                  <a:lnTo>
                    <a:pt x="2493" y="589"/>
                  </a:lnTo>
                  <a:lnTo>
                    <a:pt x="2470" y="553"/>
                  </a:lnTo>
                  <a:lnTo>
                    <a:pt x="2442" y="520"/>
                  </a:lnTo>
                  <a:lnTo>
                    <a:pt x="2431" y="509"/>
                  </a:lnTo>
                  <a:lnTo>
                    <a:pt x="2423" y="498"/>
                  </a:lnTo>
                  <a:lnTo>
                    <a:pt x="2421" y="496"/>
                  </a:lnTo>
                  <a:lnTo>
                    <a:pt x="2421" y="496"/>
                  </a:lnTo>
                  <a:lnTo>
                    <a:pt x="2420" y="495"/>
                  </a:lnTo>
                  <a:lnTo>
                    <a:pt x="2418" y="495"/>
                  </a:lnTo>
                  <a:lnTo>
                    <a:pt x="2388" y="465"/>
                  </a:lnTo>
                  <a:lnTo>
                    <a:pt x="2356" y="441"/>
                  </a:lnTo>
                  <a:lnTo>
                    <a:pt x="2321" y="417"/>
                  </a:lnTo>
                  <a:lnTo>
                    <a:pt x="2302" y="406"/>
                  </a:lnTo>
                  <a:lnTo>
                    <a:pt x="2284" y="396"/>
                  </a:lnTo>
                  <a:lnTo>
                    <a:pt x="2283" y="396"/>
                  </a:lnTo>
                  <a:lnTo>
                    <a:pt x="2283" y="395"/>
                  </a:lnTo>
                  <a:lnTo>
                    <a:pt x="2281" y="395"/>
                  </a:lnTo>
                  <a:lnTo>
                    <a:pt x="2239" y="378"/>
                  </a:lnTo>
                  <a:lnTo>
                    <a:pt x="2197" y="364"/>
                  </a:lnTo>
                  <a:lnTo>
                    <a:pt x="2184" y="362"/>
                  </a:lnTo>
                  <a:lnTo>
                    <a:pt x="2170" y="357"/>
                  </a:lnTo>
                  <a:lnTo>
                    <a:pt x="2145" y="353"/>
                  </a:lnTo>
                  <a:lnTo>
                    <a:pt x="2119" y="351"/>
                  </a:lnTo>
                  <a:lnTo>
                    <a:pt x="2063" y="348"/>
                  </a:lnTo>
                  <a:close/>
                  <a:moveTo>
                    <a:pt x="0" y="0"/>
                  </a:moveTo>
                  <a:lnTo>
                    <a:pt x="4070" y="0"/>
                  </a:lnTo>
                  <a:lnTo>
                    <a:pt x="4070" y="665"/>
                  </a:lnTo>
                  <a:lnTo>
                    <a:pt x="2732" y="1405"/>
                  </a:lnTo>
                  <a:lnTo>
                    <a:pt x="2715" y="1401"/>
                  </a:lnTo>
                  <a:lnTo>
                    <a:pt x="2695" y="1400"/>
                  </a:lnTo>
                  <a:lnTo>
                    <a:pt x="2675" y="1405"/>
                  </a:lnTo>
                  <a:lnTo>
                    <a:pt x="2648" y="1415"/>
                  </a:lnTo>
                  <a:lnTo>
                    <a:pt x="2623" y="1428"/>
                  </a:lnTo>
                  <a:lnTo>
                    <a:pt x="2600" y="1445"/>
                  </a:lnTo>
                  <a:lnTo>
                    <a:pt x="2580" y="1465"/>
                  </a:lnTo>
                  <a:lnTo>
                    <a:pt x="2577" y="1470"/>
                  </a:lnTo>
                  <a:lnTo>
                    <a:pt x="2575" y="1474"/>
                  </a:lnTo>
                  <a:lnTo>
                    <a:pt x="2574" y="1477"/>
                  </a:lnTo>
                  <a:lnTo>
                    <a:pt x="2572" y="1480"/>
                  </a:lnTo>
                  <a:lnTo>
                    <a:pt x="2570" y="1489"/>
                  </a:lnTo>
                  <a:lnTo>
                    <a:pt x="2568" y="1496"/>
                  </a:lnTo>
                  <a:lnTo>
                    <a:pt x="2010" y="1805"/>
                  </a:lnTo>
                  <a:lnTo>
                    <a:pt x="1796" y="1705"/>
                  </a:lnTo>
                  <a:lnTo>
                    <a:pt x="1530" y="1556"/>
                  </a:lnTo>
                  <a:lnTo>
                    <a:pt x="1512" y="1522"/>
                  </a:lnTo>
                  <a:lnTo>
                    <a:pt x="1499" y="1485"/>
                  </a:lnTo>
                  <a:lnTo>
                    <a:pt x="1491" y="1469"/>
                  </a:lnTo>
                  <a:lnTo>
                    <a:pt x="1483" y="1455"/>
                  </a:lnTo>
                  <a:lnTo>
                    <a:pt x="1470" y="1444"/>
                  </a:lnTo>
                  <a:lnTo>
                    <a:pt x="1449" y="1428"/>
                  </a:lnTo>
                  <a:lnTo>
                    <a:pt x="1426" y="1415"/>
                  </a:lnTo>
                  <a:lnTo>
                    <a:pt x="1403" y="1405"/>
                  </a:lnTo>
                  <a:lnTo>
                    <a:pt x="1380" y="1400"/>
                  </a:lnTo>
                  <a:lnTo>
                    <a:pt x="1356" y="1400"/>
                  </a:lnTo>
                  <a:lnTo>
                    <a:pt x="1333" y="1406"/>
                  </a:lnTo>
                  <a:lnTo>
                    <a:pt x="1317" y="1417"/>
                  </a:lnTo>
                  <a:lnTo>
                    <a:pt x="1303" y="1431"/>
                  </a:lnTo>
                  <a:lnTo>
                    <a:pt x="1303" y="1432"/>
                  </a:lnTo>
                  <a:lnTo>
                    <a:pt x="0" y="711"/>
                  </a:lnTo>
                  <a:lnTo>
                    <a:pt x="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grpSp>
      <p:grpSp>
        <p:nvGrpSpPr>
          <p:cNvPr id="223" name="Group 451">
            <a:extLst>
              <a:ext uri="{FF2B5EF4-FFF2-40B4-BE49-F238E27FC236}">
                <a16:creationId xmlns:a16="http://schemas.microsoft.com/office/drawing/2014/main" id="{992C7F81-F10A-C4C4-AA8B-7764F89251EA}"/>
              </a:ext>
            </a:extLst>
          </p:cNvPr>
          <p:cNvGrpSpPr>
            <a:grpSpLocks noChangeAspect="1"/>
          </p:cNvGrpSpPr>
          <p:nvPr/>
        </p:nvGrpSpPr>
        <p:grpSpPr>
          <a:xfrm>
            <a:off x="5301948" y="5874356"/>
            <a:ext cx="224636" cy="159248"/>
            <a:chOff x="3335338" y="269944"/>
            <a:chExt cx="2154238" cy="1527175"/>
          </a:xfrm>
          <a:solidFill>
            <a:srgbClr val="FF0000"/>
          </a:solidFill>
        </p:grpSpPr>
        <p:sp>
          <p:nvSpPr>
            <p:cNvPr id="224" name="Freeform 24">
              <a:extLst>
                <a:ext uri="{FF2B5EF4-FFF2-40B4-BE49-F238E27FC236}">
                  <a16:creationId xmlns:a16="http://schemas.microsoft.com/office/drawing/2014/main" id="{55B94DE7-7A83-B17D-5F36-2DFA121E5032}"/>
                </a:ext>
              </a:extLst>
            </p:cNvPr>
            <p:cNvSpPr>
              <a:spLocks/>
            </p:cNvSpPr>
            <p:nvPr/>
          </p:nvSpPr>
          <p:spPr bwMode="auto">
            <a:xfrm>
              <a:off x="4221162" y="781118"/>
              <a:ext cx="165099" cy="123824"/>
            </a:xfrm>
            <a:custGeom>
              <a:avLst/>
              <a:gdLst>
                <a:gd name="T0" fmla="*/ 106 w 310"/>
                <a:gd name="T1" fmla="*/ 0 h 233"/>
                <a:gd name="T2" fmla="*/ 156 w 310"/>
                <a:gd name="T3" fmla="*/ 2 h 233"/>
                <a:gd name="T4" fmla="*/ 208 w 310"/>
                <a:gd name="T5" fmla="*/ 12 h 233"/>
                <a:gd name="T6" fmla="*/ 232 w 310"/>
                <a:gd name="T7" fmla="*/ 27 h 233"/>
                <a:gd name="T8" fmla="*/ 257 w 310"/>
                <a:gd name="T9" fmla="*/ 44 h 233"/>
                <a:gd name="T10" fmla="*/ 271 w 310"/>
                <a:gd name="T11" fmla="*/ 53 h 233"/>
                <a:gd name="T12" fmla="*/ 282 w 310"/>
                <a:gd name="T13" fmla="*/ 61 h 233"/>
                <a:gd name="T14" fmla="*/ 293 w 310"/>
                <a:gd name="T15" fmla="*/ 71 h 233"/>
                <a:gd name="T16" fmla="*/ 303 w 310"/>
                <a:gd name="T17" fmla="*/ 81 h 233"/>
                <a:gd name="T18" fmla="*/ 310 w 310"/>
                <a:gd name="T19" fmla="*/ 94 h 233"/>
                <a:gd name="T20" fmla="*/ 309 w 310"/>
                <a:gd name="T21" fmla="*/ 127 h 233"/>
                <a:gd name="T22" fmla="*/ 304 w 310"/>
                <a:gd name="T23" fmla="*/ 157 h 233"/>
                <a:gd name="T24" fmla="*/ 297 w 310"/>
                <a:gd name="T25" fmla="*/ 171 h 233"/>
                <a:gd name="T26" fmla="*/ 289 w 310"/>
                <a:gd name="T27" fmla="*/ 185 h 233"/>
                <a:gd name="T28" fmla="*/ 278 w 310"/>
                <a:gd name="T29" fmla="*/ 201 h 233"/>
                <a:gd name="T30" fmla="*/ 266 w 310"/>
                <a:gd name="T31" fmla="*/ 215 h 233"/>
                <a:gd name="T32" fmla="*/ 256 w 310"/>
                <a:gd name="T33" fmla="*/ 222 h 233"/>
                <a:gd name="T34" fmla="*/ 242 w 310"/>
                <a:gd name="T35" fmla="*/ 226 h 233"/>
                <a:gd name="T36" fmla="*/ 198 w 310"/>
                <a:gd name="T37" fmla="*/ 233 h 233"/>
                <a:gd name="T38" fmla="*/ 154 w 310"/>
                <a:gd name="T39" fmla="*/ 233 h 233"/>
                <a:gd name="T40" fmla="*/ 112 w 310"/>
                <a:gd name="T41" fmla="*/ 228 h 233"/>
                <a:gd name="T42" fmla="*/ 83 w 310"/>
                <a:gd name="T43" fmla="*/ 221 h 233"/>
                <a:gd name="T44" fmla="*/ 63 w 310"/>
                <a:gd name="T45" fmla="*/ 213 h 233"/>
                <a:gd name="T46" fmla="*/ 43 w 310"/>
                <a:gd name="T47" fmla="*/ 206 h 233"/>
                <a:gd name="T48" fmla="*/ 26 w 310"/>
                <a:gd name="T49" fmla="*/ 196 h 233"/>
                <a:gd name="T50" fmla="*/ 14 w 310"/>
                <a:gd name="T51" fmla="*/ 185 h 233"/>
                <a:gd name="T52" fmla="*/ 4 w 310"/>
                <a:gd name="T53" fmla="*/ 169 h 233"/>
                <a:gd name="T54" fmla="*/ 0 w 310"/>
                <a:gd name="T55" fmla="*/ 157 h 233"/>
                <a:gd name="T56" fmla="*/ 0 w 310"/>
                <a:gd name="T57" fmla="*/ 145 h 233"/>
                <a:gd name="T58" fmla="*/ 1 w 310"/>
                <a:gd name="T59" fmla="*/ 131 h 233"/>
                <a:gd name="T60" fmla="*/ 3 w 310"/>
                <a:gd name="T61" fmla="*/ 119 h 233"/>
                <a:gd name="T62" fmla="*/ 7 w 310"/>
                <a:gd name="T63" fmla="*/ 98 h 233"/>
                <a:gd name="T64" fmla="*/ 11 w 310"/>
                <a:gd name="T65" fmla="*/ 78 h 233"/>
                <a:gd name="T66" fmla="*/ 18 w 310"/>
                <a:gd name="T67" fmla="*/ 58 h 233"/>
                <a:gd name="T68" fmla="*/ 27 w 310"/>
                <a:gd name="T69" fmla="*/ 38 h 233"/>
                <a:gd name="T70" fmla="*/ 38 w 310"/>
                <a:gd name="T71" fmla="*/ 24 h 233"/>
                <a:gd name="T72" fmla="*/ 54 w 310"/>
                <a:gd name="T73" fmla="*/ 13 h 233"/>
                <a:gd name="T74" fmla="*/ 80 w 310"/>
                <a:gd name="T75" fmla="*/ 6 h 233"/>
                <a:gd name="T76" fmla="*/ 106 w 310"/>
                <a:gd name="T77"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0" h="233">
                  <a:moveTo>
                    <a:pt x="106" y="0"/>
                  </a:moveTo>
                  <a:lnTo>
                    <a:pt x="156" y="2"/>
                  </a:lnTo>
                  <a:lnTo>
                    <a:pt x="208" y="12"/>
                  </a:lnTo>
                  <a:lnTo>
                    <a:pt x="232" y="27"/>
                  </a:lnTo>
                  <a:lnTo>
                    <a:pt x="257" y="44"/>
                  </a:lnTo>
                  <a:lnTo>
                    <a:pt x="271" y="53"/>
                  </a:lnTo>
                  <a:lnTo>
                    <a:pt x="282" y="61"/>
                  </a:lnTo>
                  <a:lnTo>
                    <a:pt x="293" y="71"/>
                  </a:lnTo>
                  <a:lnTo>
                    <a:pt x="303" y="81"/>
                  </a:lnTo>
                  <a:lnTo>
                    <a:pt x="310" y="94"/>
                  </a:lnTo>
                  <a:lnTo>
                    <a:pt x="309" y="127"/>
                  </a:lnTo>
                  <a:lnTo>
                    <a:pt x="304" y="157"/>
                  </a:lnTo>
                  <a:lnTo>
                    <a:pt x="297" y="171"/>
                  </a:lnTo>
                  <a:lnTo>
                    <a:pt x="289" y="185"/>
                  </a:lnTo>
                  <a:lnTo>
                    <a:pt x="278" y="201"/>
                  </a:lnTo>
                  <a:lnTo>
                    <a:pt x="266" y="215"/>
                  </a:lnTo>
                  <a:lnTo>
                    <a:pt x="256" y="222"/>
                  </a:lnTo>
                  <a:lnTo>
                    <a:pt x="242" y="226"/>
                  </a:lnTo>
                  <a:lnTo>
                    <a:pt x="198" y="233"/>
                  </a:lnTo>
                  <a:lnTo>
                    <a:pt x="154" y="233"/>
                  </a:lnTo>
                  <a:lnTo>
                    <a:pt x="112" y="228"/>
                  </a:lnTo>
                  <a:lnTo>
                    <a:pt x="83" y="221"/>
                  </a:lnTo>
                  <a:lnTo>
                    <a:pt x="63" y="213"/>
                  </a:lnTo>
                  <a:lnTo>
                    <a:pt x="43" y="206"/>
                  </a:lnTo>
                  <a:lnTo>
                    <a:pt x="26" y="196"/>
                  </a:lnTo>
                  <a:lnTo>
                    <a:pt x="14" y="185"/>
                  </a:lnTo>
                  <a:lnTo>
                    <a:pt x="4" y="169"/>
                  </a:lnTo>
                  <a:lnTo>
                    <a:pt x="0" y="157"/>
                  </a:lnTo>
                  <a:lnTo>
                    <a:pt x="0" y="145"/>
                  </a:lnTo>
                  <a:lnTo>
                    <a:pt x="1" y="131"/>
                  </a:lnTo>
                  <a:lnTo>
                    <a:pt x="3" y="119"/>
                  </a:lnTo>
                  <a:lnTo>
                    <a:pt x="7" y="98"/>
                  </a:lnTo>
                  <a:lnTo>
                    <a:pt x="11" y="78"/>
                  </a:lnTo>
                  <a:lnTo>
                    <a:pt x="18" y="58"/>
                  </a:lnTo>
                  <a:lnTo>
                    <a:pt x="27" y="38"/>
                  </a:lnTo>
                  <a:lnTo>
                    <a:pt x="38" y="24"/>
                  </a:lnTo>
                  <a:lnTo>
                    <a:pt x="54" y="13"/>
                  </a:lnTo>
                  <a:lnTo>
                    <a:pt x="80" y="6"/>
                  </a:lnTo>
                  <a:lnTo>
                    <a:pt x="106"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25" name="Freeform 25">
              <a:extLst>
                <a:ext uri="{FF2B5EF4-FFF2-40B4-BE49-F238E27FC236}">
                  <a16:creationId xmlns:a16="http://schemas.microsoft.com/office/drawing/2014/main" id="{20EB7FA4-9AC2-84F2-C2DB-46F3BB4A3D01}"/>
                </a:ext>
              </a:extLst>
            </p:cNvPr>
            <p:cNvSpPr>
              <a:spLocks/>
            </p:cNvSpPr>
            <p:nvPr/>
          </p:nvSpPr>
          <p:spPr bwMode="auto">
            <a:xfrm>
              <a:off x="3335338" y="684283"/>
              <a:ext cx="2154238" cy="1112836"/>
            </a:xfrm>
            <a:custGeom>
              <a:avLst/>
              <a:gdLst>
                <a:gd name="T0" fmla="*/ 0 w 4070"/>
                <a:gd name="T1" fmla="*/ 2104 h 2104"/>
                <a:gd name="T2" fmla="*/ 1313 w 4070"/>
                <a:gd name="T3" fmla="*/ 803 h 2104"/>
                <a:gd name="T4" fmla="*/ 1266 w 4070"/>
                <a:gd name="T5" fmla="*/ 839 h 2104"/>
                <a:gd name="T6" fmla="*/ 1258 w 4070"/>
                <a:gd name="T7" fmla="*/ 848 h 2104"/>
                <a:gd name="T8" fmla="*/ 1232 w 4070"/>
                <a:gd name="T9" fmla="*/ 920 h 2104"/>
                <a:gd name="T10" fmla="*/ 1257 w 4070"/>
                <a:gd name="T11" fmla="*/ 980 h 2104"/>
                <a:gd name="T12" fmla="*/ 1294 w 4070"/>
                <a:gd name="T13" fmla="*/ 999 h 2104"/>
                <a:gd name="T14" fmla="*/ 1335 w 4070"/>
                <a:gd name="T15" fmla="*/ 1003 h 2104"/>
                <a:gd name="T16" fmla="*/ 1406 w 4070"/>
                <a:gd name="T17" fmla="*/ 982 h 2104"/>
                <a:gd name="T18" fmla="*/ 1486 w 4070"/>
                <a:gd name="T19" fmla="*/ 976 h 2104"/>
                <a:gd name="T20" fmla="*/ 1860 w 4070"/>
                <a:gd name="T21" fmla="*/ 1115 h 2104"/>
                <a:gd name="T22" fmla="*/ 1435 w 4070"/>
                <a:gd name="T23" fmla="*/ 1284 h 2104"/>
                <a:gd name="T24" fmla="*/ 1343 w 4070"/>
                <a:gd name="T25" fmla="*/ 1278 h 2104"/>
                <a:gd name="T26" fmla="*/ 1262 w 4070"/>
                <a:gd name="T27" fmla="*/ 1325 h 2104"/>
                <a:gd name="T28" fmla="*/ 1235 w 4070"/>
                <a:gd name="T29" fmla="*/ 1384 h 2104"/>
                <a:gd name="T30" fmla="*/ 1267 w 4070"/>
                <a:gd name="T31" fmla="*/ 1431 h 2104"/>
                <a:gd name="T32" fmla="*/ 1284 w 4070"/>
                <a:gd name="T33" fmla="*/ 1472 h 2104"/>
                <a:gd name="T34" fmla="*/ 1302 w 4070"/>
                <a:gd name="T35" fmla="*/ 1519 h 2104"/>
                <a:gd name="T36" fmla="*/ 1350 w 4070"/>
                <a:gd name="T37" fmla="*/ 1549 h 2104"/>
                <a:gd name="T38" fmla="*/ 1397 w 4070"/>
                <a:gd name="T39" fmla="*/ 1545 h 2104"/>
                <a:gd name="T40" fmla="*/ 1460 w 4070"/>
                <a:gd name="T41" fmla="*/ 1484 h 2104"/>
                <a:gd name="T42" fmla="*/ 1544 w 4070"/>
                <a:gd name="T43" fmla="*/ 1423 h 2104"/>
                <a:gd name="T44" fmla="*/ 2035 w 4070"/>
                <a:gd name="T45" fmla="*/ 1196 h 2104"/>
                <a:gd name="T46" fmla="*/ 2556 w 4070"/>
                <a:gd name="T47" fmla="*/ 1440 h 2104"/>
                <a:gd name="T48" fmla="*/ 2653 w 4070"/>
                <a:gd name="T49" fmla="*/ 1529 h 2104"/>
                <a:gd name="T50" fmla="*/ 2660 w 4070"/>
                <a:gd name="T51" fmla="*/ 1536 h 2104"/>
                <a:gd name="T52" fmla="*/ 2726 w 4070"/>
                <a:gd name="T53" fmla="*/ 1547 h 2104"/>
                <a:gd name="T54" fmla="*/ 2776 w 4070"/>
                <a:gd name="T55" fmla="*/ 1508 h 2104"/>
                <a:gd name="T56" fmla="*/ 2786 w 4070"/>
                <a:gd name="T57" fmla="*/ 1442 h 2104"/>
                <a:gd name="T58" fmla="*/ 2825 w 4070"/>
                <a:gd name="T59" fmla="*/ 1409 h 2104"/>
                <a:gd name="T60" fmla="*/ 2834 w 4070"/>
                <a:gd name="T61" fmla="*/ 1356 h 2104"/>
                <a:gd name="T62" fmla="*/ 2792 w 4070"/>
                <a:gd name="T63" fmla="*/ 1302 h 2104"/>
                <a:gd name="T64" fmla="*/ 2712 w 4070"/>
                <a:gd name="T65" fmla="*/ 1272 h 2104"/>
                <a:gd name="T66" fmla="*/ 2602 w 4070"/>
                <a:gd name="T67" fmla="*/ 1301 h 2104"/>
                <a:gd name="T68" fmla="*/ 2407 w 4070"/>
                <a:gd name="T69" fmla="*/ 1034 h 2104"/>
                <a:gd name="T70" fmla="*/ 2559 w 4070"/>
                <a:gd name="T71" fmla="*/ 982 h 2104"/>
                <a:gd name="T72" fmla="*/ 2653 w 4070"/>
                <a:gd name="T73" fmla="*/ 980 h 2104"/>
                <a:gd name="T74" fmla="*/ 2674 w 4070"/>
                <a:gd name="T75" fmla="*/ 988 h 2104"/>
                <a:gd name="T76" fmla="*/ 2742 w 4070"/>
                <a:gd name="T77" fmla="*/ 1002 h 2104"/>
                <a:gd name="T78" fmla="*/ 2802 w 4070"/>
                <a:gd name="T79" fmla="*/ 983 h 2104"/>
                <a:gd name="T80" fmla="*/ 2823 w 4070"/>
                <a:gd name="T81" fmla="*/ 960 h 2104"/>
                <a:gd name="T82" fmla="*/ 2834 w 4070"/>
                <a:gd name="T83" fmla="*/ 931 h 2104"/>
                <a:gd name="T84" fmla="*/ 2829 w 4070"/>
                <a:gd name="T85" fmla="*/ 876 h 2104"/>
                <a:gd name="T86" fmla="*/ 2782 w 4070"/>
                <a:gd name="T87" fmla="*/ 820 h 2104"/>
                <a:gd name="T88" fmla="*/ 2767 w 4070"/>
                <a:gd name="T89" fmla="*/ 772 h 2104"/>
                <a:gd name="T90" fmla="*/ 4070 w 4070"/>
                <a:gd name="T91" fmla="*/ 0 h 2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70" h="2104">
                  <a:moveTo>
                    <a:pt x="4070" y="0"/>
                  </a:moveTo>
                  <a:lnTo>
                    <a:pt x="4070" y="2104"/>
                  </a:lnTo>
                  <a:lnTo>
                    <a:pt x="0" y="2104"/>
                  </a:lnTo>
                  <a:lnTo>
                    <a:pt x="0" y="45"/>
                  </a:lnTo>
                  <a:lnTo>
                    <a:pt x="1300" y="765"/>
                  </a:lnTo>
                  <a:lnTo>
                    <a:pt x="1313" y="803"/>
                  </a:lnTo>
                  <a:lnTo>
                    <a:pt x="1291" y="819"/>
                  </a:lnTo>
                  <a:lnTo>
                    <a:pt x="1268" y="838"/>
                  </a:lnTo>
                  <a:lnTo>
                    <a:pt x="1266" y="839"/>
                  </a:lnTo>
                  <a:lnTo>
                    <a:pt x="1263" y="841"/>
                  </a:lnTo>
                  <a:lnTo>
                    <a:pt x="1260" y="844"/>
                  </a:lnTo>
                  <a:lnTo>
                    <a:pt x="1258" y="848"/>
                  </a:lnTo>
                  <a:lnTo>
                    <a:pt x="1245" y="870"/>
                  </a:lnTo>
                  <a:lnTo>
                    <a:pt x="1236" y="894"/>
                  </a:lnTo>
                  <a:lnTo>
                    <a:pt x="1232" y="920"/>
                  </a:lnTo>
                  <a:lnTo>
                    <a:pt x="1236" y="948"/>
                  </a:lnTo>
                  <a:lnTo>
                    <a:pt x="1245" y="965"/>
                  </a:lnTo>
                  <a:lnTo>
                    <a:pt x="1257" y="980"/>
                  </a:lnTo>
                  <a:lnTo>
                    <a:pt x="1267" y="989"/>
                  </a:lnTo>
                  <a:lnTo>
                    <a:pt x="1279" y="996"/>
                  </a:lnTo>
                  <a:lnTo>
                    <a:pt x="1294" y="999"/>
                  </a:lnTo>
                  <a:lnTo>
                    <a:pt x="1296" y="999"/>
                  </a:lnTo>
                  <a:lnTo>
                    <a:pt x="1315" y="1002"/>
                  </a:lnTo>
                  <a:lnTo>
                    <a:pt x="1335" y="1003"/>
                  </a:lnTo>
                  <a:lnTo>
                    <a:pt x="1359" y="1002"/>
                  </a:lnTo>
                  <a:lnTo>
                    <a:pt x="1382" y="993"/>
                  </a:lnTo>
                  <a:lnTo>
                    <a:pt x="1406" y="982"/>
                  </a:lnTo>
                  <a:lnTo>
                    <a:pt x="1432" y="975"/>
                  </a:lnTo>
                  <a:lnTo>
                    <a:pt x="1459" y="972"/>
                  </a:lnTo>
                  <a:lnTo>
                    <a:pt x="1486" y="976"/>
                  </a:lnTo>
                  <a:lnTo>
                    <a:pt x="1613" y="1017"/>
                  </a:lnTo>
                  <a:lnTo>
                    <a:pt x="1738" y="1064"/>
                  </a:lnTo>
                  <a:lnTo>
                    <a:pt x="1860" y="1115"/>
                  </a:lnTo>
                  <a:lnTo>
                    <a:pt x="1468" y="1301"/>
                  </a:lnTo>
                  <a:lnTo>
                    <a:pt x="1450" y="1293"/>
                  </a:lnTo>
                  <a:lnTo>
                    <a:pt x="1435" y="1284"/>
                  </a:lnTo>
                  <a:lnTo>
                    <a:pt x="1403" y="1277"/>
                  </a:lnTo>
                  <a:lnTo>
                    <a:pt x="1372" y="1275"/>
                  </a:lnTo>
                  <a:lnTo>
                    <a:pt x="1343" y="1278"/>
                  </a:lnTo>
                  <a:lnTo>
                    <a:pt x="1312" y="1288"/>
                  </a:lnTo>
                  <a:lnTo>
                    <a:pt x="1284" y="1304"/>
                  </a:lnTo>
                  <a:lnTo>
                    <a:pt x="1262" y="1325"/>
                  </a:lnTo>
                  <a:lnTo>
                    <a:pt x="1242" y="1351"/>
                  </a:lnTo>
                  <a:lnTo>
                    <a:pt x="1235" y="1367"/>
                  </a:lnTo>
                  <a:lnTo>
                    <a:pt x="1235" y="1384"/>
                  </a:lnTo>
                  <a:lnTo>
                    <a:pt x="1241" y="1402"/>
                  </a:lnTo>
                  <a:lnTo>
                    <a:pt x="1252" y="1418"/>
                  </a:lnTo>
                  <a:lnTo>
                    <a:pt x="1267" y="1431"/>
                  </a:lnTo>
                  <a:lnTo>
                    <a:pt x="1284" y="1442"/>
                  </a:lnTo>
                  <a:lnTo>
                    <a:pt x="1283" y="1457"/>
                  </a:lnTo>
                  <a:lnTo>
                    <a:pt x="1284" y="1472"/>
                  </a:lnTo>
                  <a:lnTo>
                    <a:pt x="1286" y="1487"/>
                  </a:lnTo>
                  <a:lnTo>
                    <a:pt x="1292" y="1502"/>
                  </a:lnTo>
                  <a:lnTo>
                    <a:pt x="1302" y="1519"/>
                  </a:lnTo>
                  <a:lnTo>
                    <a:pt x="1315" y="1534"/>
                  </a:lnTo>
                  <a:lnTo>
                    <a:pt x="1331" y="1544"/>
                  </a:lnTo>
                  <a:lnTo>
                    <a:pt x="1350" y="1549"/>
                  </a:lnTo>
                  <a:lnTo>
                    <a:pt x="1372" y="1551"/>
                  </a:lnTo>
                  <a:lnTo>
                    <a:pt x="1385" y="1549"/>
                  </a:lnTo>
                  <a:lnTo>
                    <a:pt x="1397" y="1545"/>
                  </a:lnTo>
                  <a:lnTo>
                    <a:pt x="1418" y="1531"/>
                  </a:lnTo>
                  <a:lnTo>
                    <a:pt x="1437" y="1513"/>
                  </a:lnTo>
                  <a:lnTo>
                    <a:pt x="1460" y="1484"/>
                  </a:lnTo>
                  <a:lnTo>
                    <a:pt x="1485" y="1461"/>
                  </a:lnTo>
                  <a:lnTo>
                    <a:pt x="1514" y="1440"/>
                  </a:lnTo>
                  <a:lnTo>
                    <a:pt x="1544" y="1423"/>
                  </a:lnTo>
                  <a:lnTo>
                    <a:pt x="1709" y="1350"/>
                  </a:lnTo>
                  <a:lnTo>
                    <a:pt x="1873" y="1273"/>
                  </a:lnTo>
                  <a:lnTo>
                    <a:pt x="2035" y="1196"/>
                  </a:lnTo>
                  <a:lnTo>
                    <a:pt x="2280" y="1312"/>
                  </a:lnTo>
                  <a:lnTo>
                    <a:pt x="2527" y="1426"/>
                  </a:lnTo>
                  <a:lnTo>
                    <a:pt x="2556" y="1440"/>
                  </a:lnTo>
                  <a:lnTo>
                    <a:pt x="2584" y="1458"/>
                  </a:lnTo>
                  <a:lnTo>
                    <a:pt x="2618" y="1491"/>
                  </a:lnTo>
                  <a:lnTo>
                    <a:pt x="2653" y="1529"/>
                  </a:lnTo>
                  <a:lnTo>
                    <a:pt x="2654" y="1531"/>
                  </a:lnTo>
                  <a:lnTo>
                    <a:pt x="2658" y="1535"/>
                  </a:lnTo>
                  <a:lnTo>
                    <a:pt x="2660" y="1536"/>
                  </a:lnTo>
                  <a:lnTo>
                    <a:pt x="2681" y="1547"/>
                  </a:lnTo>
                  <a:lnTo>
                    <a:pt x="2704" y="1551"/>
                  </a:lnTo>
                  <a:lnTo>
                    <a:pt x="2726" y="1547"/>
                  </a:lnTo>
                  <a:lnTo>
                    <a:pt x="2747" y="1540"/>
                  </a:lnTo>
                  <a:lnTo>
                    <a:pt x="2763" y="1528"/>
                  </a:lnTo>
                  <a:lnTo>
                    <a:pt x="2776" y="1508"/>
                  </a:lnTo>
                  <a:lnTo>
                    <a:pt x="2784" y="1488"/>
                  </a:lnTo>
                  <a:lnTo>
                    <a:pt x="2788" y="1466"/>
                  </a:lnTo>
                  <a:lnTo>
                    <a:pt x="2786" y="1442"/>
                  </a:lnTo>
                  <a:lnTo>
                    <a:pt x="2799" y="1433"/>
                  </a:lnTo>
                  <a:lnTo>
                    <a:pt x="2812" y="1423"/>
                  </a:lnTo>
                  <a:lnTo>
                    <a:pt x="2825" y="1409"/>
                  </a:lnTo>
                  <a:lnTo>
                    <a:pt x="2834" y="1392"/>
                  </a:lnTo>
                  <a:lnTo>
                    <a:pt x="2838" y="1372"/>
                  </a:lnTo>
                  <a:lnTo>
                    <a:pt x="2834" y="1356"/>
                  </a:lnTo>
                  <a:lnTo>
                    <a:pt x="2828" y="1341"/>
                  </a:lnTo>
                  <a:lnTo>
                    <a:pt x="2812" y="1319"/>
                  </a:lnTo>
                  <a:lnTo>
                    <a:pt x="2792" y="1302"/>
                  </a:lnTo>
                  <a:lnTo>
                    <a:pt x="2768" y="1288"/>
                  </a:lnTo>
                  <a:lnTo>
                    <a:pt x="2741" y="1277"/>
                  </a:lnTo>
                  <a:lnTo>
                    <a:pt x="2712" y="1272"/>
                  </a:lnTo>
                  <a:lnTo>
                    <a:pt x="2674" y="1275"/>
                  </a:lnTo>
                  <a:lnTo>
                    <a:pt x="2638" y="1284"/>
                  </a:lnTo>
                  <a:lnTo>
                    <a:pt x="2602" y="1301"/>
                  </a:lnTo>
                  <a:lnTo>
                    <a:pt x="2208" y="1115"/>
                  </a:lnTo>
                  <a:lnTo>
                    <a:pt x="2307" y="1073"/>
                  </a:lnTo>
                  <a:lnTo>
                    <a:pt x="2407" y="1034"/>
                  </a:lnTo>
                  <a:lnTo>
                    <a:pt x="2504" y="998"/>
                  </a:lnTo>
                  <a:lnTo>
                    <a:pt x="2533" y="989"/>
                  </a:lnTo>
                  <a:lnTo>
                    <a:pt x="2559" y="982"/>
                  </a:lnTo>
                  <a:lnTo>
                    <a:pt x="2590" y="975"/>
                  </a:lnTo>
                  <a:lnTo>
                    <a:pt x="2622" y="973"/>
                  </a:lnTo>
                  <a:lnTo>
                    <a:pt x="2653" y="980"/>
                  </a:lnTo>
                  <a:lnTo>
                    <a:pt x="2659" y="982"/>
                  </a:lnTo>
                  <a:lnTo>
                    <a:pt x="2667" y="985"/>
                  </a:lnTo>
                  <a:lnTo>
                    <a:pt x="2674" y="988"/>
                  </a:lnTo>
                  <a:lnTo>
                    <a:pt x="2695" y="999"/>
                  </a:lnTo>
                  <a:lnTo>
                    <a:pt x="2717" y="1003"/>
                  </a:lnTo>
                  <a:lnTo>
                    <a:pt x="2742" y="1002"/>
                  </a:lnTo>
                  <a:lnTo>
                    <a:pt x="2764" y="1001"/>
                  </a:lnTo>
                  <a:lnTo>
                    <a:pt x="2784" y="994"/>
                  </a:lnTo>
                  <a:lnTo>
                    <a:pt x="2802" y="983"/>
                  </a:lnTo>
                  <a:lnTo>
                    <a:pt x="2816" y="966"/>
                  </a:lnTo>
                  <a:lnTo>
                    <a:pt x="2820" y="962"/>
                  </a:lnTo>
                  <a:lnTo>
                    <a:pt x="2823" y="960"/>
                  </a:lnTo>
                  <a:lnTo>
                    <a:pt x="2825" y="956"/>
                  </a:lnTo>
                  <a:lnTo>
                    <a:pt x="2826" y="951"/>
                  </a:lnTo>
                  <a:lnTo>
                    <a:pt x="2834" y="931"/>
                  </a:lnTo>
                  <a:lnTo>
                    <a:pt x="2836" y="910"/>
                  </a:lnTo>
                  <a:lnTo>
                    <a:pt x="2833" y="890"/>
                  </a:lnTo>
                  <a:lnTo>
                    <a:pt x="2829" y="876"/>
                  </a:lnTo>
                  <a:lnTo>
                    <a:pt x="2825" y="864"/>
                  </a:lnTo>
                  <a:lnTo>
                    <a:pt x="2805" y="840"/>
                  </a:lnTo>
                  <a:lnTo>
                    <a:pt x="2782" y="820"/>
                  </a:lnTo>
                  <a:lnTo>
                    <a:pt x="2756" y="803"/>
                  </a:lnTo>
                  <a:lnTo>
                    <a:pt x="2761" y="787"/>
                  </a:lnTo>
                  <a:lnTo>
                    <a:pt x="2767" y="772"/>
                  </a:lnTo>
                  <a:lnTo>
                    <a:pt x="2777" y="743"/>
                  </a:lnTo>
                  <a:lnTo>
                    <a:pt x="2781" y="712"/>
                  </a:lnTo>
                  <a:lnTo>
                    <a:pt x="407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26" name="Freeform 26">
              <a:extLst>
                <a:ext uri="{FF2B5EF4-FFF2-40B4-BE49-F238E27FC236}">
                  <a16:creationId xmlns:a16="http://schemas.microsoft.com/office/drawing/2014/main" id="{2BD8744D-B8A2-5E82-6657-ECCDA87E1E87}"/>
                </a:ext>
              </a:extLst>
            </p:cNvPr>
            <p:cNvSpPr>
              <a:spLocks/>
            </p:cNvSpPr>
            <p:nvPr/>
          </p:nvSpPr>
          <p:spPr bwMode="auto">
            <a:xfrm>
              <a:off x="4373563" y="912813"/>
              <a:ext cx="87313" cy="120650"/>
            </a:xfrm>
            <a:custGeom>
              <a:avLst/>
              <a:gdLst>
                <a:gd name="T0" fmla="*/ 87 w 165"/>
                <a:gd name="T1" fmla="*/ 26 h 227"/>
                <a:gd name="T2" fmla="*/ 113 w 165"/>
                <a:gd name="T3" fmla="*/ 69 h 227"/>
                <a:gd name="T4" fmla="*/ 115 w 165"/>
                <a:gd name="T5" fmla="*/ 76 h 227"/>
                <a:gd name="T6" fmla="*/ 117 w 165"/>
                <a:gd name="T7" fmla="*/ 84 h 227"/>
                <a:gd name="T8" fmla="*/ 119 w 165"/>
                <a:gd name="T9" fmla="*/ 91 h 227"/>
                <a:gd name="T10" fmla="*/ 129 w 165"/>
                <a:gd name="T11" fmla="*/ 110 h 227"/>
                <a:gd name="T12" fmla="*/ 141 w 165"/>
                <a:gd name="T13" fmla="*/ 128 h 227"/>
                <a:gd name="T14" fmla="*/ 146 w 165"/>
                <a:gd name="T15" fmla="*/ 137 h 227"/>
                <a:gd name="T16" fmla="*/ 149 w 165"/>
                <a:gd name="T17" fmla="*/ 142 h 227"/>
                <a:gd name="T18" fmla="*/ 150 w 165"/>
                <a:gd name="T19" fmla="*/ 144 h 227"/>
                <a:gd name="T20" fmla="*/ 152 w 165"/>
                <a:gd name="T21" fmla="*/ 148 h 227"/>
                <a:gd name="T22" fmla="*/ 154 w 165"/>
                <a:gd name="T23" fmla="*/ 153 h 227"/>
                <a:gd name="T24" fmla="*/ 157 w 165"/>
                <a:gd name="T25" fmla="*/ 155 h 227"/>
                <a:gd name="T26" fmla="*/ 161 w 165"/>
                <a:gd name="T27" fmla="*/ 160 h 227"/>
                <a:gd name="T28" fmla="*/ 165 w 165"/>
                <a:gd name="T29" fmla="*/ 176 h 227"/>
                <a:gd name="T30" fmla="*/ 164 w 165"/>
                <a:gd name="T31" fmla="*/ 197 h 227"/>
                <a:gd name="T32" fmla="*/ 152 w 165"/>
                <a:gd name="T33" fmla="*/ 212 h 227"/>
                <a:gd name="T34" fmla="*/ 152 w 165"/>
                <a:gd name="T35" fmla="*/ 212 h 227"/>
                <a:gd name="T36" fmla="*/ 148 w 165"/>
                <a:gd name="T37" fmla="*/ 217 h 227"/>
                <a:gd name="T38" fmla="*/ 139 w 165"/>
                <a:gd name="T39" fmla="*/ 222 h 227"/>
                <a:gd name="T40" fmla="*/ 130 w 165"/>
                <a:gd name="T41" fmla="*/ 225 h 227"/>
                <a:gd name="T42" fmla="*/ 121 w 165"/>
                <a:gd name="T43" fmla="*/ 223 h 227"/>
                <a:gd name="T44" fmla="*/ 94 w 165"/>
                <a:gd name="T45" fmla="*/ 212 h 227"/>
                <a:gd name="T46" fmla="*/ 78 w 165"/>
                <a:gd name="T47" fmla="*/ 212 h 227"/>
                <a:gd name="T48" fmla="*/ 42 w 165"/>
                <a:gd name="T49" fmla="*/ 227 h 227"/>
                <a:gd name="T50" fmla="*/ 8 w 165"/>
                <a:gd name="T51" fmla="*/ 208 h 227"/>
                <a:gd name="T52" fmla="*/ 6 w 165"/>
                <a:gd name="T53" fmla="*/ 204 h 227"/>
                <a:gd name="T54" fmla="*/ 3 w 165"/>
                <a:gd name="T55" fmla="*/ 202 h 227"/>
                <a:gd name="T56" fmla="*/ 1 w 165"/>
                <a:gd name="T57" fmla="*/ 195 h 227"/>
                <a:gd name="T58" fmla="*/ 0 w 165"/>
                <a:gd name="T59" fmla="*/ 186 h 227"/>
                <a:gd name="T60" fmla="*/ 1 w 165"/>
                <a:gd name="T61" fmla="*/ 178 h 227"/>
                <a:gd name="T62" fmla="*/ 12 w 165"/>
                <a:gd name="T63" fmla="*/ 139 h 227"/>
                <a:gd name="T64" fmla="*/ 35 w 165"/>
                <a:gd name="T65" fmla="*/ 102 h 227"/>
                <a:gd name="T66" fmla="*/ 42 w 165"/>
                <a:gd name="T67" fmla="*/ 92 h 227"/>
                <a:gd name="T68" fmla="*/ 46 w 165"/>
                <a:gd name="T69" fmla="*/ 84 h 227"/>
                <a:gd name="T70" fmla="*/ 47 w 165"/>
                <a:gd name="T71" fmla="*/ 79 h 227"/>
                <a:gd name="T72" fmla="*/ 48 w 165"/>
                <a:gd name="T73" fmla="*/ 78 h 227"/>
                <a:gd name="T74" fmla="*/ 65 w 165"/>
                <a:gd name="T75" fmla="*/ 53 h 227"/>
                <a:gd name="T76" fmla="*/ 82 w 165"/>
                <a:gd name="T7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 h="227">
                  <a:moveTo>
                    <a:pt x="82" y="0"/>
                  </a:moveTo>
                  <a:lnTo>
                    <a:pt x="87" y="26"/>
                  </a:lnTo>
                  <a:lnTo>
                    <a:pt x="97" y="49"/>
                  </a:lnTo>
                  <a:lnTo>
                    <a:pt x="113" y="69"/>
                  </a:lnTo>
                  <a:lnTo>
                    <a:pt x="114" y="74"/>
                  </a:lnTo>
                  <a:lnTo>
                    <a:pt x="115" y="76"/>
                  </a:lnTo>
                  <a:lnTo>
                    <a:pt x="117" y="80"/>
                  </a:lnTo>
                  <a:lnTo>
                    <a:pt x="117" y="84"/>
                  </a:lnTo>
                  <a:lnTo>
                    <a:pt x="118" y="88"/>
                  </a:lnTo>
                  <a:lnTo>
                    <a:pt x="119" y="91"/>
                  </a:lnTo>
                  <a:lnTo>
                    <a:pt x="120" y="95"/>
                  </a:lnTo>
                  <a:lnTo>
                    <a:pt x="129" y="110"/>
                  </a:lnTo>
                  <a:lnTo>
                    <a:pt x="138" y="123"/>
                  </a:lnTo>
                  <a:lnTo>
                    <a:pt x="141" y="128"/>
                  </a:lnTo>
                  <a:lnTo>
                    <a:pt x="144" y="132"/>
                  </a:lnTo>
                  <a:lnTo>
                    <a:pt x="146" y="137"/>
                  </a:lnTo>
                  <a:lnTo>
                    <a:pt x="149" y="141"/>
                  </a:lnTo>
                  <a:lnTo>
                    <a:pt x="149" y="142"/>
                  </a:lnTo>
                  <a:lnTo>
                    <a:pt x="150" y="143"/>
                  </a:lnTo>
                  <a:lnTo>
                    <a:pt x="150" y="144"/>
                  </a:lnTo>
                  <a:lnTo>
                    <a:pt x="151" y="146"/>
                  </a:lnTo>
                  <a:lnTo>
                    <a:pt x="152" y="148"/>
                  </a:lnTo>
                  <a:lnTo>
                    <a:pt x="152" y="149"/>
                  </a:lnTo>
                  <a:lnTo>
                    <a:pt x="154" y="153"/>
                  </a:lnTo>
                  <a:lnTo>
                    <a:pt x="155" y="154"/>
                  </a:lnTo>
                  <a:lnTo>
                    <a:pt x="157" y="155"/>
                  </a:lnTo>
                  <a:lnTo>
                    <a:pt x="159" y="158"/>
                  </a:lnTo>
                  <a:lnTo>
                    <a:pt x="161" y="160"/>
                  </a:lnTo>
                  <a:lnTo>
                    <a:pt x="162" y="164"/>
                  </a:lnTo>
                  <a:lnTo>
                    <a:pt x="165" y="176"/>
                  </a:lnTo>
                  <a:lnTo>
                    <a:pt x="165" y="189"/>
                  </a:lnTo>
                  <a:lnTo>
                    <a:pt x="164" y="197"/>
                  </a:lnTo>
                  <a:lnTo>
                    <a:pt x="160" y="206"/>
                  </a:lnTo>
                  <a:lnTo>
                    <a:pt x="152" y="212"/>
                  </a:lnTo>
                  <a:lnTo>
                    <a:pt x="152" y="212"/>
                  </a:lnTo>
                  <a:lnTo>
                    <a:pt x="152" y="212"/>
                  </a:lnTo>
                  <a:lnTo>
                    <a:pt x="151" y="213"/>
                  </a:lnTo>
                  <a:lnTo>
                    <a:pt x="148" y="217"/>
                  </a:lnTo>
                  <a:lnTo>
                    <a:pt x="143" y="220"/>
                  </a:lnTo>
                  <a:lnTo>
                    <a:pt x="139" y="222"/>
                  </a:lnTo>
                  <a:lnTo>
                    <a:pt x="135" y="223"/>
                  </a:lnTo>
                  <a:lnTo>
                    <a:pt x="130" y="225"/>
                  </a:lnTo>
                  <a:lnTo>
                    <a:pt x="125" y="225"/>
                  </a:lnTo>
                  <a:lnTo>
                    <a:pt x="121" y="223"/>
                  </a:lnTo>
                  <a:lnTo>
                    <a:pt x="107" y="220"/>
                  </a:lnTo>
                  <a:lnTo>
                    <a:pt x="94" y="212"/>
                  </a:lnTo>
                  <a:lnTo>
                    <a:pt x="83" y="202"/>
                  </a:lnTo>
                  <a:lnTo>
                    <a:pt x="78" y="212"/>
                  </a:lnTo>
                  <a:lnTo>
                    <a:pt x="60" y="223"/>
                  </a:lnTo>
                  <a:lnTo>
                    <a:pt x="42" y="227"/>
                  </a:lnTo>
                  <a:lnTo>
                    <a:pt x="25" y="222"/>
                  </a:lnTo>
                  <a:lnTo>
                    <a:pt x="8" y="208"/>
                  </a:lnTo>
                  <a:lnTo>
                    <a:pt x="6" y="206"/>
                  </a:lnTo>
                  <a:lnTo>
                    <a:pt x="6" y="204"/>
                  </a:lnTo>
                  <a:lnTo>
                    <a:pt x="5" y="202"/>
                  </a:lnTo>
                  <a:lnTo>
                    <a:pt x="3" y="202"/>
                  </a:lnTo>
                  <a:lnTo>
                    <a:pt x="3" y="199"/>
                  </a:lnTo>
                  <a:lnTo>
                    <a:pt x="1" y="195"/>
                  </a:lnTo>
                  <a:lnTo>
                    <a:pt x="0" y="191"/>
                  </a:lnTo>
                  <a:lnTo>
                    <a:pt x="0" y="186"/>
                  </a:lnTo>
                  <a:lnTo>
                    <a:pt x="1" y="181"/>
                  </a:lnTo>
                  <a:lnTo>
                    <a:pt x="1" y="178"/>
                  </a:lnTo>
                  <a:lnTo>
                    <a:pt x="5" y="159"/>
                  </a:lnTo>
                  <a:lnTo>
                    <a:pt x="12" y="139"/>
                  </a:lnTo>
                  <a:lnTo>
                    <a:pt x="22" y="120"/>
                  </a:lnTo>
                  <a:lnTo>
                    <a:pt x="35" y="102"/>
                  </a:lnTo>
                  <a:lnTo>
                    <a:pt x="39" y="97"/>
                  </a:lnTo>
                  <a:lnTo>
                    <a:pt x="42" y="92"/>
                  </a:lnTo>
                  <a:lnTo>
                    <a:pt x="45" y="88"/>
                  </a:lnTo>
                  <a:lnTo>
                    <a:pt x="46" y="84"/>
                  </a:lnTo>
                  <a:lnTo>
                    <a:pt x="46" y="80"/>
                  </a:lnTo>
                  <a:lnTo>
                    <a:pt x="47" y="79"/>
                  </a:lnTo>
                  <a:lnTo>
                    <a:pt x="48" y="79"/>
                  </a:lnTo>
                  <a:lnTo>
                    <a:pt x="48" y="78"/>
                  </a:lnTo>
                  <a:lnTo>
                    <a:pt x="50" y="78"/>
                  </a:lnTo>
                  <a:lnTo>
                    <a:pt x="65" y="53"/>
                  </a:lnTo>
                  <a:lnTo>
                    <a:pt x="76" y="27"/>
                  </a:lnTo>
                  <a:lnTo>
                    <a:pt x="82"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27" name="Freeform 27">
              <a:extLst>
                <a:ext uri="{FF2B5EF4-FFF2-40B4-BE49-F238E27FC236}">
                  <a16:creationId xmlns:a16="http://schemas.microsoft.com/office/drawing/2014/main" id="{4F6E54B0-92DB-315B-4D7D-245E1BCD63A8}"/>
                </a:ext>
              </a:extLst>
            </p:cNvPr>
            <p:cNvSpPr>
              <a:spLocks/>
            </p:cNvSpPr>
            <p:nvPr/>
          </p:nvSpPr>
          <p:spPr bwMode="auto">
            <a:xfrm>
              <a:off x="4464051" y="770006"/>
              <a:ext cx="146048" cy="125411"/>
            </a:xfrm>
            <a:custGeom>
              <a:avLst/>
              <a:gdLst>
                <a:gd name="T0" fmla="*/ 187 w 278"/>
                <a:gd name="T1" fmla="*/ 0 h 236"/>
                <a:gd name="T2" fmla="*/ 220 w 278"/>
                <a:gd name="T3" fmla="*/ 2 h 236"/>
                <a:gd name="T4" fmla="*/ 244 w 278"/>
                <a:gd name="T5" fmla="*/ 29 h 236"/>
                <a:gd name="T6" fmla="*/ 261 w 278"/>
                <a:gd name="T7" fmla="*/ 58 h 236"/>
                <a:gd name="T8" fmla="*/ 272 w 278"/>
                <a:gd name="T9" fmla="*/ 90 h 236"/>
                <a:gd name="T10" fmla="*/ 278 w 278"/>
                <a:gd name="T11" fmla="*/ 124 h 236"/>
                <a:gd name="T12" fmla="*/ 278 w 278"/>
                <a:gd name="T13" fmla="*/ 161 h 236"/>
                <a:gd name="T14" fmla="*/ 277 w 278"/>
                <a:gd name="T15" fmla="*/ 163 h 236"/>
                <a:gd name="T16" fmla="*/ 276 w 278"/>
                <a:gd name="T17" fmla="*/ 165 h 236"/>
                <a:gd name="T18" fmla="*/ 276 w 278"/>
                <a:gd name="T19" fmla="*/ 169 h 236"/>
                <a:gd name="T20" fmla="*/ 276 w 278"/>
                <a:gd name="T21" fmla="*/ 171 h 236"/>
                <a:gd name="T22" fmla="*/ 270 w 278"/>
                <a:gd name="T23" fmla="*/ 180 h 236"/>
                <a:gd name="T24" fmla="*/ 265 w 278"/>
                <a:gd name="T25" fmla="*/ 190 h 236"/>
                <a:gd name="T26" fmla="*/ 263 w 278"/>
                <a:gd name="T27" fmla="*/ 195 h 236"/>
                <a:gd name="T28" fmla="*/ 261 w 278"/>
                <a:gd name="T29" fmla="*/ 197 h 236"/>
                <a:gd name="T30" fmla="*/ 258 w 278"/>
                <a:gd name="T31" fmla="*/ 200 h 236"/>
                <a:gd name="T32" fmla="*/ 251 w 278"/>
                <a:gd name="T33" fmla="*/ 208 h 236"/>
                <a:gd name="T34" fmla="*/ 242 w 278"/>
                <a:gd name="T35" fmla="*/ 213 h 236"/>
                <a:gd name="T36" fmla="*/ 235 w 278"/>
                <a:gd name="T37" fmla="*/ 217 h 236"/>
                <a:gd name="T38" fmla="*/ 194 w 278"/>
                <a:gd name="T39" fmla="*/ 217 h 236"/>
                <a:gd name="T40" fmla="*/ 189 w 278"/>
                <a:gd name="T41" fmla="*/ 218 h 236"/>
                <a:gd name="T42" fmla="*/ 184 w 278"/>
                <a:gd name="T43" fmla="*/ 219 h 236"/>
                <a:gd name="T44" fmla="*/ 179 w 278"/>
                <a:gd name="T45" fmla="*/ 221 h 236"/>
                <a:gd name="T46" fmla="*/ 156 w 278"/>
                <a:gd name="T47" fmla="*/ 228 h 236"/>
                <a:gd name="T48" fmla="*/ 131 w 278"/>
                <a:gd name="T49" fmla="*/ 233 h 236"/>
                <a:gd name="T50" fmla="*/ 107 w 278"/>
                <a:gd name="T51" fmla="*/ 236 h 236"/>
                <a:gd name="T52" fmla="*/ 86 w 278"/>
                <a:gd name="T53" fmla="*/ 236 h 236"/>
                <a:gd name="T54" fmla="*/ 66 w 278"/>
                <a:gd name="T55" fmla="*/ 231 h 236"/>
                <a:gd name="T56" fmla="*/ 49 w 278"/>
                <a:gd name="T57" fmla="*/ 221 h 236"/>
                <a:gd name="T58" fmla="*/ 33 w 278"/>
                <a:gd name="T59" fmla="*/ 210 h 236"/>
                <a:gd name="T60" fmla="*/ 21 w 278"/>
                <a:gd name="T61" fmla="*/ 196 h 236"/>
                <a:gd name="T62" fmla="*/ 14 w 278"/>
                <a:gd name="T63" fmla="*/ 182 h 236"/>
                <a:gd name="T64" fmla="*/ 8 w 278"/>
                <a:gd name="T65" fmla="*/ 169 h 236"/>
                <a:gd name="T66" fmla="*/ 1 w 278"/>
                <a:gd name="T67" fmla="*/ 153 h 236"/>
                <a:gd name="T68" fmla="*/ 0 w 278"/>
                <a:gd name="T69" fmla="*/ 134 h 236"/>
                <a:gd name="T70" fmla="*/ 5 w 278"/>
                <a:gd name="T71" fmla="*/ 115 h 236"/>
                <a:gd name="T72" fmla="*/ 13 w 278"/>
                <a:gd name="T73" fmla="*/ 91 h 236"/>
                <a:gd name="T74" fmla="*/ 28 w 278"/>
                <a:gd name="T75" fmla="*/ 73 h 236"/>
                <a:gd name="T76" fmla="*/ 48 w 278"/>
                <a:gd name="T77" fmla="*/ 57 h 236"/>
                <a:gd name="T78" fmla="*/ 61 w 278"/>
                <a:gd name="T79" fmla="*/ 49 h 236"/>
                <a:gd name="T80" fmla="*/ 76 w 278"/>
                <a:gd name="T81" fmla="*/ 44 h 236"/>
                <a:gd name="T82" fmla="*/ 132 w 278"/>
                <a:gd name="T83" fmla="*/ 22 h 236"/>
                <a:gd name="T84" fmla="*/ 187 w 278"/>
                <a:gd name="T85"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8" h="236">
                  <a:moveTo>
                    <a:pt x="187" y="0"/>
                  </a:moveTo>
                  <a:lnTo>
                    <a:pt x="220" y="2"/>
                  </a:lnTo>
                  <a:lnTo>
                    <a:pt x="244" y="29"/>
                  </a:lnTo>
                  <a:lnTo>
                    <a:pt x="261" y="58"/>
                  </a:lnTo>
                  <a:lnTo>
                    <a:pt x="272" y="90"/>
                  </a:lnTo>
                  <a:lnTo>
                    <a:pt x="278" y="124"/>
                  </a:lnTo>
                  <a:lnTo>
                    <a:pt x="278" y="161"/>
                  </a:lnTo>
                  <a:lnTo>
                    <a:pt x="277" y="163"/>
                  </a:lnTo>
                  <a:lnTo>
                    <a:pt x="276" y="165"/>
                  </a:lnTo>
                  <a:lnTo>
                    <a:pt x="276" y="169"/>
                  </a:lnTo>
                  <a:lnTo>
                    <a:pt x="276" y="171"/>
                  </a:lnTo>
                  <a:lnTo>
                    <a:pt x="270" y="180"/>
                  </a:lnTo>
                  <a:lnTo>
                    <a:pt x="265" y="190"/>
                  </a:lnTo>
                  <a:lnTo>
                    <a:pt x="263" y="195"/>
                  </a:lnTo>
                  <a:lnTo>
                    <a:pt x="261" y="197"/>
                  </a:lnTo>
                  <a:lnTo>
                    <a:pt x="258" y="200"/>
                  </a:lnTo>
                  <a:lnTo>
                    <a:pt x="251" y="208"/>
                  </a:lnTo>
                  <a:lnTo>
                    <a:pt x="242" y="213"/>
                  </a:lnTo>
                  <a:lnTo>
                    <a:pt x="235" y="217"/>
                  </a:lnTo>
                  <a:lnTo>
                    <a:pt x="194" y="217"/>
                  </a:lnTo>
                  <a:lnTo>
                    <a:pt x="189" y="218"/>
                  </a:lnTo>
                  <a:lnTo>
                    <a:pt x="184" y="219"/>
                  </a:lnTo>
                  <a:lnTo>
                    <a:pt x="179" y="221"/>
                  </a:lnTo>
                  <a:lnTo>
                    <a:pt x="156" y="228"/>
                  </a:lnTo>
                  <a:lnTo>
                    <a:pt x="131" y="233"/>
                  </a:lnTo>
                  <a:lnTo>
                    <a:pt x="107" y="236"/>
                  </a:lnTo>
                  <a:lnTo>
                    <a:pt x="86" y="236"/>
                  </a:lnTo>
                  <a:lnTo>
                    <a:pt x="66" y="231"/>
                  </a:lnTo>
                  <a:lnTo>
                    <a:pt x="49" y="221"/>
                  </a:lnTo>
                  <a:lnTo>
                    <a:pt x="33" y="210"/>
                  </a:lnTo>
                  <a:lnTo>
                    <a:pt x="21" y="196"/>
                  </a:lnTo>
                  <a:lnTo>
                    <a:pt x="14" y="182"/>
                  </a:lnTo>
                  <a:lnTo>
                    <a:pt x="8" y="169"/>
                  </a:lnTo>
                  <a:lnTo>
                    <a:pt x="1" y="153"/>
                  </a:lnTo>
                  <a:lnTo>
                    <a:pt x="0" y="134"/>
                  </a:lnTo>
                  <a:lnTo>
                    <a:pt x="5" y="115"/>
                  </a:lnTo>
                  <a:lnTo>
                    <a:pt x="13" y="91"/>
                  </a:lnTo>
                  <a:lnTo>
                    <a:pt x="28" y="73"/>
                  </a:lnTo>
                  <a:lnTo>
                    <a:pt x="48" y="57"/>
                  </a:lnTo>
                  <a:lnTo>
                    <a:pt x="61" y="49"/>
                  </a:lnTo>
                  <a:lnTo>
                    <a:pt x="76" y="44"/>
                  </a:lnTo>
                  <a:lnTo>
                    <a:pt x="132" y="22"/>
                  </a:lnTo>
                  <a:lnTo>
                    <a:pt x="187"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28" name="Freeform 28">
              <a:extLst>
                <a:ext uri="{FF2B5EF4-FFF2-40B4-BE49-F238E27FC236}">
                  <a16:creationId xmlns:a16="http://schemas.microsoft.com/office/drawing/2014/main" id="{BBB506C6-9334-A659-45CA-CE45A60CC844}"/>
                </a:ext>
              </a:extLst>
            </p:cNvPr>
            <p:cNvSpPr>
              <a:spLocks noEditPoints="1"/>
            </p:cNvSpPr>
            <p:nvPr/>
          </p:nvSpPr>
          <p:spPr bwMode="auto">
            <a:xfrm>
              <a:off x="3335338" y="269944"/>
              <a:ext cx="2154238" cy="954089"/>
            </a:xfrm>
            <a:custGeom>
              <a:avLst/>
              <a:gdLst>
                <a:gd name="T0" fmla="*/ 1904 w 4070"/>
                <a:gd name="T1" fmla="*/ 367 h 1805"/>
                <a:gd name="T2" fmla="*/ 1788 w 4070"/>
                <a:gd name="T3" fmla="*/ 409 h 1805"/>
                <a:gd name="T4" fmla="*/ 1774 w 4070"/>
                <a:gd name="T5" fmla="*/ 416 h 1805"/>
                <a:gd name="T6" fmla="*/ 1642 w 4070"/>
                <a:gd name="T7" fmla="*/ 504 h 1805"/>
                <a:gd name="T8" fmla="*/ 1589 w 4070"/>
                <a:gd name="T9" fmla="*/ 562 h 1805"/>
                <a:gd name="T10" fmla="*/ 1540 w 4070"/>
                <a:gd name="T11" fmla="*/ 648 h 1805"/>
                <a:gd name="T12" fmla="*/ 1526 w 4070"/>
                <a:gd name="T13" fmla="*/ 683 h 1805"/>
                <a:gd name="T14" fmla="*/ 1507 w 4070"/>
                <a:gd name="T15" fmla="*/ 773 h 1805"/>
                <a:gd name="T16" fmla="*/ 1541 w 4070"/>
                <a:gd name="T17" fmla="*/ 1063 h 1805"/>
                <a:gd name="T18" fmla="*/ 1566 w 4070"/>
                <a:gd name="T19" fmla="*/ 1205 h 1805"/>
                <a:gd name="T20" fmla="*/ 1547 w 4070"/>
                <a:gd name="T21" fmla="*/ 1226 h 1805"/>
                <a:gd name="T22" fmla="*/ 1552 w 4070"/>
                <a:gd name="T23" fmla="*/ 1297 h 1805"/>
                <a:gd name="T24" fmla="*/ 1616 w 4070"/>
                <a:gd name="T25" fmla="*/ 1358 h 1805"/>
                <a:gd name="T26" fmla="*/ 1631 w 4070"/>
                <a:gd name="T27" fmla="*/ 1366 h 1805"/>
                <a:gd name="T28" fmla="*/ 1640 w 4070"/>
                <a:gd name="T29" fmla="*/ 1371 h 1805"/>
                <a:gd name="T30" fmla="*/ 1673 w 4070"/>
                <a:gd name="T31" fmla="*/ 1382 h 1805"/>
                <a:gd name="T32" fmla="*/ 1759 w 4070"/>
                <a:gd name="T33" fmla="*/ 1394 h 1805"/>
                <a:gd name="T34" fmla="*/ 1826 w 4070"/>
                <a:gd name="T35" fmla="*/ 1457 h 1805"/>
                <a:gd name="T36" fmla="*/ 1824 w 4070"/>
                <a:gd name="T37" fmla="*/ 1570 h 1805"/>
                <a:gd name="T38" fmla="*/ 1893 w 4070"/>
                <a:gd name="T39" fmla="*/ 1575 h 1805"/>
                <a:gd name="T40" fmla="*/ 1926 w 4070"/>
                <a:gd name="T41" fmla="*/ 1528 h 1805"/>
                <a:gd name="T42" fmla="*/ 1941 w 4070"/>
                <a:gd name="T43" fmla="*/ 1519 h 1805"/>
                <a:gd name="T44" fmla="*/ 1952 w 4070"/>
                <a:gd name="T45" fmla="*/ 1529 h 1805"/>
                <a:gd name="T46" fmla="*/ 1959 w 4070"/>
                <a:gd name="T47" fmla="*/ 1540 h 1805"/>
                <a:gd name="T48" fmla="*/ 1964 w 4070"/>
                <a:gd name="T49" fmla="*/ 1555 h 1805"/>
                <a:gd name="T50" fmla="*/ 1997 w 4070"/>
                <a:gd name="T51" fmla="*/ 1576 h 1805"/>
                <a:gd name="T52" fmla="*/ 2063 w 4070"/>
                <a:gd name="T53" fmla="*/ 1555 h 1805"/>
                <a:gd name="T54" fmla="*/ 2067 w 4070"/>
                <a:gd name="T55" fmla="*/ 1517 h 1805"/>
                <a:gd name="T56" fmla="*/ 2081 w 4070"/>
                <a:gd name="T57" fmla="*/ 1507 h 1805"/>
                <a:gd name="T58" fmla="*/ 2111 w 4070"/>
                <a:gd name="T59" fmla="*/ 1549 h 1805"/>
                <a:gd name="T60" fmla="*/ 2165 w 4070"/>
                <a:gd name="T61" fmla="*/ 1565 h 1805"/>
                <a:gd name="T62" fmla="*/ 2196 w 4070"/>
                <a:gd name="T63" fmla="*/ 1495 h 1805"/>
                <a:gd name="T64" fmla="*/ 2217 w 4070"/>
                <a:gd name="T65" fmla="*/ 1506 h 1805"/>
                <a:gd name="T66" fmla="*/ 2222 w 4070"/>
                <a:gd name="T67" fmla="*/ 1512 h 1805"/>
                <a:gd name="T68" fmla="*/ 2228 w 4070"/>
                <a:gd name="T69" fmla="*/ 1570 h 1805"/>
                <a:gd name="T70" fmla="*/ 2273 w 4070"/>
                <a:gd name="T71" fmla="*/ 1569 h 1805"/>
                <a:gd name="T72" fmla="*/ 2304 w 4070"/>
                <a:gd name="T73" fmla="*/ 1515 h 1805"/>
                <a:gd name="T74" fmla="*/ 2289 w 4070"/>
                <a:gd name="T75" fmla="*/ 1432 h 1805"/>
                <a:gd name="T76" fmla="*/ 2354 w 4070"/>
                <a:gd name="T77" fmla="*/ 1397 h 1805"/>
                <a:gd name="T78" fmla="*/ 2460 w 4070"/>
                <a:gd name="T79" fmla="*/ 1370 h 1805"/>
                <a:gd name="T80" fmla="*/ 2514 w 4070"/>
                <a:gd name="T81" fmla="*/ 1275 h 1805"/>
                <a:gd name="T82" fmla="*/ 2512 w 4070"/>
                <a:gd name="T83" fmla="*/ 1179 h 1805"/>
                <a:gd name="T84" fmla="*/ 2532 w 4070"/>
                <a:gd name="T85" fmla="*/ 1131 h 1805"/>
                <a:gd name="T86" fmla="*/ 2553 w 4070"/>
                <a:gd name="T87" fmla="*/ 1073 h 1805"/>
                <a:gd name="T88" fmla="*/ 2556 w 4070"/>
                <a:gd name="T89" fmla="*/ 932 h 1805"/>
                <a:gd name="T90" fmla="*/ 2565 w 4070"/>
                <a:gd name="T91" fmla="*/ 823 h 1805"/>
                <a:gd name="T92" fmla="*/ 2551 w 4070"/>
                <a:gd name="T93" fmla="*/ 721 h 1805"/>
                <a:gd name="T94" fmla="*/ 2533 w 4070"/>
                <a:gd name="T95" fmla="*/ 669 h 1805"/>
                <a:gd name="T96" fmla="*/ 2493 w 4070"/>
                <a:gd name="T97" fmla="*/ 589 h 1805"/>
                <a:gd name="T98" fmla="*/ 2423 w 4070"/>
                <a:gd name="T99" fmla="*/ 498 h 1805"/>
                <a:gd name="T100" fmla="*/ 2418 w 4070"/>
                <a:gd name="T101" fmla="*/ 495 h 1805"/>
                <a:gd name="T102" fmla="*/ 2302 w 4070"/>
                <a:gd name="T103" fmla="*/ 406 h 1805"/>
                <a:gd name="T104" fmla="*/ 2281 w 4070"/>
                <a:gd name="T105" fmla="*/ 395 h 1805"/>
                <a:gd name="T106" fmla="*/ 2170 w 4070"/>
                <a:gd name="T107" fmla="*/ 357 h 1805"/>
                <a:gd name="T108" fmla="*/ 0 w 4070"/>
                <a:gd name="T109" fmla="*/ 0 h 1805"/>
                <a:gd name="T110" fmla="*/ 2715 w 4070"/>
                <a:gd name="T111" fmla="*/ 1401 h 1805"/>
                <a:gd name="T112" fmla="*/ 2623 w 4070"/>
                <a:gd name="T113" fmla="*/ 1428 h 1805"/>
                <a:gd name="T114" fmla="*/ 2575 w 4070"/>
                <a:gd name="T115" fmla="*/ 1474 h 1805"/>
                <a:gd name="T116" fmla="*/ 2568 w 4070"/>
                <a:gd name="T117" fmla="*/ 1496 h 1805"/>
                <a:gd name="T118" fmla="*/ 1512 w 4070"/>
                <a:gd name="T119" fmla="*/ 1522 h 1805"/>
                <a:gd name="T120" fmla="*/ 1470 w 4070"/>
                <a:gd name="T121" fmla="*/ 1444 h 1805"/>
                <a:gd name="T122" fmla="*/ 1380 w 4070"/>
                <a:gd name="T123" fmla="*/ 1400 h 1805"/>
                <a:gd name="T124" fmla="*/ 1303 w 4070"/>
                <a:gd name="T125" fmla="*/ 1431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0" h="1805">
                  <a:moveTo>
                    <a:pt x="2063" y="348"/>
                  </a:moveTo>
                  <a:lnTo>
                    <a:pt x="2008" y="349"/>
                  </a:lnTo>
                  <a:lnTo>
                    <a:pt x="1953" y="356"/>
                  </a:lnTo>
                  <a:lnTo>
                    <a:pt x="1904" y="367"/>
                  </a:lnTo>
                  <a:lnTo>
                    <a:pt x="1857" y="380"/>
                  </a:lnTo>
                  <a:lnTo>
                    <a:pt x="1814" y="396"/>
                  </a:lnTo>
                  <a:lnTo>
                    <a:pt x="1802" y="401"/>
                  </a:lnTo>
                  <a:lnTo>
                    <a:pt x="1788" y="409"/>
                  </a:lnTo>
                  <a:lnTo>
                    <a:pt x="1786" y="410"/>
                  </a:lnTo>
                  <a:lnTo>
                    <a:pt x="1781" y="411"/>
                  </a:lnTo>
                  <a:lnTo>
                    <a:pt x="1777" y="414"/>
                  </a:lnTo>
                  <a:lnTo>
                    <a:pt x="1774" y="416"/>
                  </a:lnTo>
                  <a:lnTo>
                    <a:pt x="1734" y="436"/>
                  </a:lnTo>
                  <a:lnTo>
                    <a:pt x="1698" y="460"/>
                  </a:lnTo>
                  <a:lnTo>
                    <a:pt x="1668" y="481"/>
                  </a:lnTo>
                  <a:lnTo>
                    <a:pt x="1642" y="504"/>
                  </a:lnTo>
                  <a:lnTo>
                    <a:pt x="1618" y="528"/>
                  </a:lnTo>
                  <a:lnTo>
                    <a:pt x="1594" y="556"/>
                  </a:lnTo>
                  <a:lnTo>
                    <a:pt x="1592" y="559"/>
                  </a:lnTo>
                  <a:lnTo>
                    <a:pt x="1589" y="562"/>
                  </a:lnTo>
                  <a:lnTo>
                    <a:pt x="1587" y="565"/>
                  </a:lnTo>
                  <a:lnTo>
                    <a:pt x="1568" y="595"/>
                  </a:lnTo>
                  <a:lnTo>
                    <a:pt x="1553" y="623"/>
                  </a:lnTo>
                  <a:lnTo>
                    <a:pt x="1540" y="648"/>
                  </a:lnTo>
                  <a:lnTo>
                    <a:pt x="1533" y="662"/>
                  </a:lnTo>
                  <a:lnTo>
                    <a:pt x="1527" y="678"/>
                  </a:lnTo>
                  <a:lnTo>
                    <a:pt x="1526" y="680"/>
                  </a:lnTo>
                  <a:lnTo>
                    <a:pt x="1526" y="683"/>
                  </a:lnTo>
                  <a:lnTo>
                    <a:pt x="1523" y="689"/>
                  </a:lnTo>
                  <a:lnTo>
                    <a:pt x="1522" y="695"/>
                  </a:lnTo>
                  <a:lnTo>
                    <a:pt x="1518" y="701"/>
                  </a:lnTo>
                  <a:lnTo>
                    <a:pt x="1507" y="773"/>
                  </a:lnTo>
                  <a:lnTo>
                    <a:pt x="1504" y="844"/>
                  </a:lnTo>
                  <a:lnTo>
                    <a:pt x="1510" y="916"/>
                  </a:lnTo>
                  <a:lnTo>
                    <a:pt x="1521" y="990"/>
                  </a:lnTo>
                  <a:lnTo>
                    <a:pt x="1541" y="1063"/>
                  </a:lnTo>
                  <a:lnTo>
                    <a:pt x="1567" y="1134"/>
                  </a:lnTo>
                  <a:lnTo>
                    <a:pt x="1570" y="1158"/>
                  </a:lnTo>
                  <a:lnTo>
                    <a:pt x="1570" y="1181"/>
                  </a:lnTo>
                  <a:lnTo>
                    <a:pt x="1566" y="1205"/>
                  </a:lnTo>
                  <a:lnTo>
                    <a:pt x="1562" y="1208"/>
                  </a:lnTo>
                  <a:lnTo>
                    <a:pt x="1558" y="1212"/>
                  </a:lnTo>
                  <a:lnTo>
                    <a:pt x="1554" y="1216"/>
                  </a:lnTo>
                  <a:lnTo>
                    <a:pt x="1547" y="1226"/>
                  </a:lnTo>
                  <a:lnTo>
                    <a:pt x="1543" y="1239"/>
                  </a:lnTo>
                  <a:lnTo>
                    <a:pt x="1542" y="1258"/>
                  </a:lnTo>
                  <a:lnTo>
                    <a:pt x="1544" y="1280"/>
                  </a:lnTo>
                  <a:lnTo>
                    <a:pt x="1552" y="1297"/>
                  </a:lnTo>
                  <a:lnTo>
                    <a:pt x="1564" y="1316"/>
                  </a:lnTo>
                  <a:lnTo>
                    <a:pt x="1584" y="1336"/>
                  </a:lnTo>
                  <a:lnTo>
                    <a:pt x="1613" y="1355"/>
                  </a:lnTo>
                  <a:lnTo>
                    <a:pt x="1616" y="1358"/>
                  </a:lnTo>
                  <a:lnTo>
                    <a:pt x="1621" y="1360"/>
                  </a:lnTo>
                  <a:lnTo>
                    <a:pt x="1625" y="1361"/>
                  </a:lnTo>
                  <a:lnTo>
                    <a:pt x="1629" y="1364"/>
                  </a:lnTo>
                  <a:lnTo>
                    <a:pt x="1631" y="1366"/>
                  </a:lnTo>
                  <a:lnTo>
                    <a:pt x="1634" y="1368"/>
                  </a:lnTo>
                  <a:lnTo>
                    <a:pt x="1636" y="1369"/>
                  </a:lnTo>
                  <a:lnTo>
                    <a:pt x="1637" y="1370"/>
                  </a:lnTo>
                  <a:lnTo>
                    <a:pt x="1640" y="1371"/>
                  </a:lnTo>
                  <a:lnTo>
                    <a:pt x="1642" y="1374"/>
                  </a:lnTo>
                  <a:lnTo>
                    <a:pt x="1646" y="1376"/>
                  </a:lnTo>
                  <a:lnTo>
                    <a:pt x="1657" y="1379"/>
                  </a:lnTo>
                  <a:lnTo>
                    <a:pt x="1673" y="1382"/>
                  </a:lnTo>
                  <a:lnTo>
                    <a:pt x="1694" y="1386"/>
                  </a:lnTo>
                  <a:lnTo>
                    <a:pt x="1723" y="1390"/>
                  </a:lnTo>
                  <a:lnTo>
                    <a:pt x="1758" y="1394"/>
                  </a:lnTo>
                  <a:lnTo>
                    <a:pt x="1759" y="1394"/>
                  </a:lnTo>
                  <a:lnTo>
                    <a:pt x="1784" y="1407"/>
                  </a:lnTo>
                  <a:lnTo>
                    <a:pt x="1806" y="1424"/>
                  </a:lnTo>
                  <a:lnTo>
                    <a:pt x="1826" y="1443"/>
                  </a:lnTo>
                  <a:lnTo>
                    <a:pt x="1826" y="1457"/>
                  </a:lnTo>
                  <a:lnTo>
                    <a:pt x="1818" y="1484"/>
                  </a:lnTo>
                  <a:lnTo>
                    <a:pt x="1814" y="1512"/>
                  </a:lnTo>
                  <a:lnTo>
                    <a:pt x="1817" y="1540"/>
                  </a:lnTo>
                  <a:lnTo>
                    <a:pt x="1824" y="1570"/>
                  </a:lnTo>
                  <a:lnTo>
                    <a:pt x="1828" y="1570"/>
                  </a:lnTo>
                  <a:lnTo>
                    <a:pt x="1852" y="1577"/>
                  </a:lnTo>
                  <a:lnTo>
                    <a:pt x="1874" y="1580"/>
                  </a:lnTo>
                  <a:lnTo>
                    <a:pt x="1893" y="1575"/>
                  </a:lnTo>
                  <a:lnTo>
                    <a:pt x="1909" y="1564"/>
                  </a:lnTo>
                  <a:lnTo>
                    <a:pt x="1922" y="1545"/>
                  </a:lnTo>
                  <a:lnTo>
                    <a:pt x="1922" y="1532"/>
                  </a:lnTo>
                  <a:lnTo>
                    <a:pt x="1926" y="1528"/>
                  </a:lnTo>
                  <a:lnTo>
                    <a:pt x="1930" y="1524"/>
                  </a:lnTo>
                  <a:lnTo>
                    <a:pt x="1936" y="1522"/>
                  </a:lnTo>
                  <a:lnTo>
                    <a:pt x="1937" y="1521"/>
                  </a:lnTo>
                  <a:lnTo>
                    <a:pt x="1941" y="1519"/>
                  </a:lnTo>
                  <a:lnTo>
                    <a:pt x="1943" y="1518"/>
                  </a:lnTo>
                  <a:lnTo>
                    <a:pt x="1946" y="1523"/>
                  </a:lnTo>
                  <a:lnTo>
                    <a:pt x="1949" y="1527"/>
                  </a:lnTo>
                  <a:lnTo>
                    <a:pt x="1952" y="1529"/>
                  </a:lnTo>
                  <a:lnTo>
                    <a:pt x="1954" y="1533"/>
                  </a:lnTo>
                  <a:lnTo>
                    <a:pt x="1957" y="1536"/>
                  </a:lnTo>
                  <a:lnTo>
                    <a:pt x="1958" y="1538"/>
                  </a:lnTo>
                  <a:lnTo>
                    <a:pt x="1959" y="1540"/>
                  </a:lnTo>
                  <a:lnTo>
                    <a:pt x="1962" y="1545"/>
                  </a:lnTo>
                  <a:lnTo>
                    <a:pt x="1964" y="1549"/>
                  </a:lnTo>
                  <a:lnTo>
                    <a:pt x="1964" y="1552"/>
                  </a:lnTo>
                  <a:lnTo>
                    <a:pt x="1964" y="1555"/>
                  </a:lnTo>
                  <a:lnTo>
                    <a:pt x="1964" y="1559"/>
                  </a:lnTo>
                  <a:lnTo>
                    <a:pt x="1964" y="1560"/>
                  </a:lnTo>
                  <a:lnTo>
                    <a:pt x="1979" y="1571"/>
                  </a:lnTo>
                  <a:lnTo>
                    <a:pt x="1997" y="1576"/>
                  </a:lnTo>
                  <a:lnTo>
                    <a:pt x="2016" y="1575"/>
                  </a:lnTo>
                  <a:lnTo>
                    <a:pt x="2035" y="1575"/>
                  </a:lnTo>
                  <a:lnTo>
                    <a:pt x="2049" y="1568"/>
                  </a:lnTo>
                  <a:lnTo>
                    <a:pt x="2063" y="1555"/>
                  </a:lnTo>
                  <a:lnTo>
                    <a:pt x="2065" y="1539"/>
                  </a:lnTo>
                  <a:lnTo>
                    <a:pt x="2066" y="1524"/>
                  </a:lnTo>
                  <a:lnTo>
                    <a:pt x="2066" y="1521"/>
                  </a:lnTo>
                  <a:lnTo>
                    <a:pt x="2067" y="1517"/>
                  </a:lnTo>
                  <a:lnTo>
                    <a:pt x="2067" y="1515"/>
                  </a:lnTo>
                  <a:lnTo>
                    <a:pt x="2068" y="1512"/>
                  </a:lnTo>
                  <a:lnTo>
                    <a:pt x="2073" y="1507"/>
                  </a:lnTo>
                  <a:lnTo>
                    <a:pt x="2081" y="1507"/>
                  </a:lnTo>
                  <a:lnTo>
                    <a:pt x="2091" y="1511"/>
                  </a:lnTo>
                  <a:lnTo>
                    <a:pt x="2104" y="1518"/>
                  </a:lnTo>
                  <a:lnTo>
                    <a:pt x="2106" y="1536"/>
                  </a:lnTo>
                  <a:lnTo>
                    <a:pt x="2111" y="1549"/>
                  </a:lnTo>
                  <a:lnTo>
                    <a:pt x="2120" y="1560"/>
                  </a:lnTo>
                  <a:lnTo>
                    <a:pt x="2133" y="1570"/>
                  </a:lnTo>
                  <a:lnTo>
                    <a:pt x="2150" y="1569"/>
                  </a:lnTo>
                  <a:lnTo>
                    <a:pt x="2165" y="1565"/>
                  </a:lnTo>
                  <a:lnTo>
                    <a:pt x="2179" y="1559"/>
                  </a:lnTo>
                  <a:lnTo>
                    <a:pt x="2186" y="1532"/>
                  </a:lnTo>
                  <a:lnTo>
                    <a:pt x="2192" y="1511"/>
                  </a:lnTo>
                  <a:lnTo>
                    <a:pt x="2196" y="1495"/>
                  </a:lnTo>
                  <a:lnTo>
                    <a:pt x="2201" y="1495"/>
                  </a:lnTo>
                  <a:lnTo>
                    <a:pt x="2207" y="1497"/>
                  </a:lnTo>
                  <a:lnTo>
                    <a:pt x="2212" y="1501"/>
                  </a:lnTo>
                  <a:lnTo>
                    <a:pt x="2217" y="1506"/>
                  </a:lnTo>
                  <a:lnTo>
                    <a:pt x="2218" y="1507"/>
                  </a:lnTo>
                  <a:lnTo>
                    <a:pt x="2218" y="1508"/>
                  </a:lnTo>
                  <a:lnTo>
                    <a:pt x="2219" y="1510"/>
                  </a:lnTo>
                  <a:lnTo>
                    <a:pt x="2222" y="1512"/>
                  </a:lnTo>
                  <a:lnTo>
                    <a:pt x="2221" y="1534"/>
                  </a:lnTo>
                  <a:lnTo>
                    <a:pt x="2221" y="1552"/>
                  </a:lnTo>
                  <a:lnTo>
                    <a:pt x="2224" y="1564"/>
                  </a:lnTo>
                  <a:lnTo>
                    <a:pt x="2228" y="1570"/>
                  </a:lnTo>
                  <a:lnTo>
                    <a:pt x="2234" y="1571"/>
                  </a:lnTo>
                  <a:lnTo>
                    <a:pt x="2246" y="1573"/>
                  </a:lnTo>
                  <a:lnTo>
                    <a:pt x="2260" y="1571"/>
                  </a:lnTo>
                  <a:lnTo>
                    <a:pt x="2273" y="1569"/>
                  </a:lnTo>
                  <a:lnTo>
                    <a:pt x="2283" y="1565"/>
                  </a:lnTo>
                  <a:lnTo>
                    <a:pt x="2288" y="1561"/>
                  </a:lnTo>
                  <a:lnTo>
                    <a:pt x="2299" y="1539"/>
                  </a:lnTo>
                  <a:lnTo>
                    <a:pt x="2304" y="1515"/>
                  </a:lnTo>
                  <a:lnTo>
                    <a:pt x="2304" y="1489"/>
                  </a:lnTo>
                  <a:lnTo>
                    <a:pt x="2296" y="1463"/>
                  </a:lnTo>
                  <a:lnTo>
                    <a:pt x="2283" y="1437"/>
                  </a:lnTo>
                  <a:lnTo>
                    <a:pt x="2289" y="1432"/>
                  </a:lnTo>
                  <a:lnTo>
                    <a:pt x="2300" y="1426"/>
                  </a:lnTo>
                  <a:lnTo>
                    <a:pt x="2315" y="1415"/>
                  </a:lnTo>
                  <a:lnTo>
                    <a:pt x="2331" y="1405"/>
                  </a:lnTo>
                  <a:lnTo>
                    <a:pt x="2354" y="1397"/>
                  </a:lnTo>
                  <a:lnTo>
                    <a:pt x="2383" y="1390"/>
                  </a:lnTo>
                  <a:lnTo>
                    <a:pt x="2416" y="1385"/>
                  </a:lnTo>
                  <a:lnTo>
                    <a:pt x="2440" y="1380"/>
                  </a:lnTo>
                  <a:lnTo>
                    <a:pt x="2460" y="1370"/>
                  </a:lnTo>
                  <a:lnTo>
                    <a:pt x="2478" y="1354"/>
                  </a:lnTo>
                  <a:lnTo>
                    <a:pt x="2493" y="1332"/>
                  </a:lnTo>
                  <a:lnTo>
                    <a:pt x="2504" y="1306"/>
                  </a:lnTo>
                  <a:lnTo>
                    <a:pt x="2514" y="1275"/>
                  </a:lnTo>
                  <a:lnTo>
                    <a:pt x="2514" y="1250"/>
                  </a:lnTo>
                  <a:lnTo>
                    <a:pt x="2511" y="1226"/>
                  </a:lnTo>
                  <a:lnTo>
                    <a:pt x="2511" y="1200"/>
                  </a:lnTo>
                  <a:lnTo>
                    <a:pt x="2512" y="1179"/>
                  </a:lnTo>
                  <a:lnTo>
                    <a:pt x="2514" y="1163"/>
                  </a:lnTo>
                  <a:lnTo>
                    <a:pt x="2518" y="1152"/>
                  </a:lnTo>
                  <a:lnTo>
                    <a:pt x="2525" y="1139"/>
                  </a:lnTo>
                  <a:lnTo>
                    <a:pt x="2532" y="1131"/>
                  </a:lnTo>
                  <a:lnTo>
                    <a:pt x="2542" y="1116"/>
                  </a:lnTo>
                  <a:lnTo>
                    <a:pt x="2549" y="1101"/>
                  </a:lnTo>
                  <a:lnTo>
                    <a:pt x="2553" y="1086"/>
                  </a:lnTo>
                  <a:lnTo>
                    <a:pt x="2553" y="1073"/>
                  </a:lnTo>
                  <a:lnTo>
                    <a:pt x="2553" y="1070"/>
                  </a:lnTo>
                  <a:lnTo>
                    <a:pt x="2554" y="1065"/>
                  </a:lnTo>
                  <a:lnTo>
                    <a:pt x="2554" y="976"/>
                  </a:lnTo>
                  <a:lnTo>
                    <a:pt x="2556" y="932"/>
                  </a:lnTo>
                  <a:lnTo>
                    <a:pt x="2561" y="889"/>
                  </a:lnTo>
                  <a:lnTo>
                    <a:pt x="2561" y="878"/>
                  </a:lnTo>
                  <a:lnTo>
                    <a:pt x="2564" y="868"/>
                  </a:lnTo>
                  <a:lnTo>
                    <a:pt x="2565" y="823"/>
                  </a:lnTo>
                  <a:lnTo>
                    <a:pt x="2563" y="779"/>
                  </a:lnTo>
                  <a:lnTo>
                    <a:pt x="2554" y="734"/>
                  </a:lnTo>
                  <a:lnTo>
                    <a:pt x="2553" y="728"/>
                  </a:lnTo>
                  <a:lnTo>
                    <a:pt x="2551" y="721"/>
                  </a:lnTo>
                  <a:lnTo>
                    <a:pt x="2544" y="695"/>
                  </a:lnTo>
                  <a:lnTo>
                    <a:pt x="2535" y="673"/>
                  </a:lnTo>
                  <a:lnTo>
                    <a:pt x="2533" y="670"/>
                  </a:lnTo>
                  <a:lnTo>
                    <a:pt x="2533" y="669"/>
                  </a:lnTo>
                  <a:lnTo>
                    <a:pt x="2532" y="668"/>
                  </a:lnTo>
                  <a:lnTo>
                    <a:pt x="2532" y="667"/>
                  </a:lnTo>
                  <a:lnTo>
                    <a:pt x="2514" y="626"/>
                  </a:lnTo>
                  <a:lnTo>
                    <a:pt x="2493" y="589"/>
                  </a:lnTo>
                  <a:lnTo>
                    <a:pt x="2470" y="553"/>
                  </a:lnTo>
                  <a:lnTo>
                    <a:pt x="2442" y="520"/>
                  </a:lnTo>
                  <a:lnTo>
                    <a:pt x="2431" y="509"/>
                  </a:lnTo>
                  <a:lnTo>
                    <a:pt x="2423" y="498"/>
                  </a:lnTo>
                  <a:lnTo>
                    <a:pt x="2421" y="496"/>
                  </a:lnTo>
                  <a:lnTo>
                    <a:pt x="2421" y="496"/>
                  </a:lnTo>
                  <a:lnTo>
                    <a:pt x="2420" y="495"/>
                  </a:lnTo>
                  <a:lnTo>
                    <a:pt x="2418" y="495"/>
                  </a:lnTo>
                  <a:lnTo>
                    <a:pt x="2388" y="465"/>
                  </a:lnTo>
                  <a:lnTo>
                    <a:pt x="2356" y="441"/>
                  </a:lnTo>
                  <a:lnTo>
                    <a:pt x="2321" y="417"/>
                  </a:lnTo>
                  <a:lnTo>
                    <a:pt x="2302" y="406"/>
                  </a:lnTo>
                  <a:lnTo>
                    <a:pt x="2284" y="396"/>
                  </a:lnTo>
                  <a:lnTo>
                    <a:pt x="2283" y="396"/>
                  </a:lnTo>
                  <a:lnTo>
                    <a:pt x="2283" y="395"/>
                  </a:lnTo>
                  <a:lnTo>
                    <a:pt x="2281" y="395"/>
                  </a:lnTo>
                  <a:lnTo>
                    <a:pt x="2239" y="378"/>
                  </a:lnTo>
                  <a:lnTo>
                    <a:pt x="2197" y="364"/>
                  </a:lnTo>
                  <a:lnTo>
                    <a:pt x="2184" y="362"/>
                  </a:lnTo>
                  <a:lnTo>
                    <a:pt x="2170" y="357"/>
                  </a:lnTo>
                  <a:lnTo>
                    <a:pt x="2145" y="353"/>
                  </a:lnTo>
                  <a:lnTo>
                    <a:pt x="2119" y="351"/>
                  </a:lnTo>
                  <a:lnTo>
                    <a:pt x="2063" y="348"/>
                  </a:lnTo>
                  <a:close/>
                  <a:moveTo>
                    <a:pt x="0" y="0"/>
                  </a:moveTo>
                  <a:lnTo>
                    <a:pt x="4070" y="0"/>
                  </a:lnTo>
                  <a:lnTo>
                    <a:pt x="4070" y="665"/>
                  </a:lnTo>
                  <a:lnTo>
                    <a:pt x="2732" y="1405"/>
                  </a:lnTo>
                  <a:lnTo>
                    <a:pt x="2715" y="1401"/>
                  </a:lnTo>
                  <a:lnTo>
                    <a:pt x="2695" y="1400"/>
                  </a:lnTo>
                  <a:lnTo>
                    <a:pt x="2675" y="1405"/>
                  </a:lnTo>
                  <a:lnTo>
                    <a:pt x="2648" y="1415"/>
                  </a:lnTo>
                  <a:lnTo>
                    <a:pt x="2623" y="1428"/>
                  </a:lnTo>
                  <a:lnTo>
                    <a:pt x="2600" y="1445"/>
                  </a:lnTo>
                  <a:lnTo>
                    <a:pt x="2580" y="1465"/>
                  </a:lnTo>
                  <a:lnTo>
                    <a:pt x="2577" y="1470"/>
                  </a:lnTo>
                  <a:lnTo>
                    <a:pt x="2575" y="1474"/>
                  </a:lnTo>
                  <a:lnTo>
                    <a:pt x="2574" y="1477"/>
                  </a:lnTo>
                  <a:lnTo>
                    <a:pt x="2572" y="1480"/>
                  </a:lnTo>
                  <a:lnTo>
                    <a:pt x="2570" y="1489"/>
                  </a:lnTo>
                  <a:lnTo>
                    <a:pt x="2568" y="1496"/>
                  </a:lnTo>
                  <a:lnTo>
                    <a:pt x="2010" y="1805"/>
                  </a:lnTo>
                  <a:lnTo>
                    <a:pt x="1796" y="1705"/>
                  </a:lnTo>
                  <a:lnTo>
                    <a:pt x="1530" y="1556"/>
                  </a:lnTo>
                  <a:lnTo>
                    <a:pt x="1512" y="1522"/>
                  </a:lnTo>
                  <a:lnTo>
                    <a:pt x="1499" y="1485"/>
                  </a:lnTo>
                  <a:lnTo>
                    <a:pt x="1491" y="1469"/>
                  </a:lnTo>
                  <a:lnTo>
                    <a:pt x="1483" y="1455"/>
                  </a:lnTo>
                  <a:lnTo>
                    <a:pt x="1470" y="1444"/>
                  </a:lnTo>
                  <a:lnTo>
                    <a:pt x="1449" y="1428"/>
                  </a:lnTo>
                  <a:lnTo>
                    <a:pt x="1426" y="1415"/>
                  </a:lnTo>
                  <a:lnTo>
                    <a:pt x="1403" y="1405"/>
                  </a:lnTo>
                  <a:lnTo>
                    <a:pt x="1380" y="1400"/>
                  </a:lnTo>
                  <a:lnTo>
                    <a:pt x="1356" y="1400"/>
                  </a:lnTo>
                  <a:lnTo>
                    <a:pt x="1333" y="1406"/>
                  </a:lnTo>
                  <a:lnTo>
                    <a:pt x="1317" y="1417"/>
                  </a:lnTo>
                  <a:lnTo>
                    <a:pt x="1303" y="1431"/>
                  </a:lnTo>
                  <a:lnTo>
                    <a:pt x="1303" y="1432"/>
                  </a:lnTo>
                  <a:lnTo>
                    <a:pt x="0" y="711"/>
                  </a:lnTo>
                  <a:lnTo>
                    <a:pt x="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grpSp>
      <p:grpSp>
        <p:nvGrpSpPr>
          <p:cNvPr id="229" name="Group 451">
            <a:extLst>
              <a:ext uri="{FF2B5EF4-FFF2-40B4-BE49-F238E27FC236}">
                <a16:creationId xmlns:a16="http://schemas.microsoft.com/office/drawing/2014/main" id="{7F53D8C8-21DC-9AAD-7CF1-6A042181FDCB}"/>
              </a:ext>
            </a:extLst>
          </p:cNvPr>
          <p:cNvGrpSpPr>
            <a:grpSpLocks noChangeAspect="1"/>
          </p:cNvGrpSpPr>
          <p:nvPr/>
        </p:nvGrpSpPr>
        <p:grpSpPr>
          <a:xfrm>
            <a:off x="5481886" y="4880654"/>
            <a:ext cx="224636" cy="159248"/>
            <a:chOff x="3335338" y="269944"/>
            <a:chExt cx="2154238" cy="1527175"/>
          </a:xfrm>
          <a:solidFill>
            <a:srgbClr val="FF0000"/>
          </a:solidFill>
        </p:grpSpPr>
        <p:sp>
          <p:nvSpPr>
            <p:cNvPr id="230" name="Freeform 24">
              <a:extLst>
                <a:ext uri="{FF2B5EF4-FFF2-40B4-BE49-F238E27FC236}">
                  <a16:creationId xmlns:a16="http://schemas.microsoft.com/office/drawing/2014/main" id="{C1130F26-8D20-387D-4077-A11B11605159}"/>
                </a:ext>
              </a:extLst>
            </p:cNvPr>
            <p:cNvSpPr>
              <a:spLocks/>
            </p:cNvSpPr>
            <p:nvPr/>
          </p:nvSpPr>
          <p:spPr bwMode="auto">
            <a:xfrm>
              <a:off x="4221162" y="781118"/>
              <a:ext cx="165099" cy="123824"/>
            </a:xfrm>
            <a:custGeom>
              <a:avLst/>
              <a:gdLst>
                <a:gd name="T0" fmla="*/ 106 w 310"/>
                <a:gd name="T1" fmla="*/ 0 h 233"/>
                <a:gd name="T2" fmla="*/ 156 w 310"/>
                <a:gd name="T3" fmla="*/ 2 h 233"/>
                <a:gd name="T4" fmla="*/ 208 w 310"/>
                <a:gd name="T5" fmla="*/ 12 h 233"/>
                <a:gd name="T6" fmla="*/ 232 w 310"/>
                <a:gd name="T7" fmla="*/ 27 h 233"/>
                <a:gd name="T8" fmla="*/ 257 w 310"/>
                <a:gd name="T9" fmla="*/ 44 h 233"/>
                <a:gd name="T10" fmla="*/ 271 w 310"/>
                <a:gd name="T11" fmla="*/ 53 h 233"/>
                <a:gd name="T12" fmla="*/ 282 w 310"/>
                <a:gd name="T13" fmla="*/ 61 h 233"/>
                <a:gd name="T14" fmla="*/ 293 w 310"/>
                <a:gd name="T15" fmla="*/ 71 h 233"/>
                <a:gd name="T16" fmla="*/ 303 w 310"/>
                <a:gd name="T17" fmla="*/ 81 h 233"/>
                <a:gd name="T18" fmla="*/ 310 w 310"/>
                <a:gd name="T19" fmla="*/ 94 h 233"/>
                <a:gd name="T20" fmla="*/ 309 w 310"/>
                <a:gd name="T21" fmla="*/ 127 h 233"/>
                <a:gd name="T22" fmla="*/ 304 w 310"/>
                <a:gd name="T23" fmla="*/ 157 h 233"/>
                <a:gd name="T24" fmla="*/ 297 w 310"/>
                <a:gd name="T25" fmla="*/ 171 h 233"/>
                <a:gd name="T26" fmla="*/ 289 w 310"/>
                <a:gd name="T27" fmla="*/ 185 h 233"/>
                <a:gd name="T28" fmla="*/ 278 w 310"/>
                <a:gd name="T29" fmla="*/ 201 h 233"/>
                <a:gd name="T30" fmla="*/ 266 w 310"/>
                <a:gd name="T31" fmla="*/ 215 h 233"/>
                <a:gd name="T32" fmla="*/ 256 w 310"/>
                <a:gd name="T33" fmla="*/ 222 h 233"/>
                <a:gd name="T34" fmla="*/ 242 w 310"/>
                <a:gd name="T35" fmla="*/ 226 h 233"/>
                <a:gd name="T36" fmla="*/ 198 w 310"/>
                <a:gd name="T37" fmla="*/ 233 h 233"/>
                <a:gd name="T38" fmla="*/ 154 w 310"/>
                <a:gd name="T39" fmla="*/ 233 h 233"/>
                <a:gd name="T40" fmla="*/ 112 w 310"/>
                <a:gd name="T41" fmla="*/ 228 h 233"/>
                <a:gd name="T42" fmla="*/ 83 w 310"/>
                <a:gd name="T43" fmla="*/ 221 h 233"/>
                <a:gd name="T44" fmla="*/ 63 w 310"/>
                <a:gd name="T45" fmla="*/ 213 h 233"/>
                <a:gd name="T46" fmla="*/ 43 w 310"/>
                <a:gd name="T47" fmla="*/ 206 h 233"/>
                <a:gd name="T48" fmla="*/ 26 w 310"/>
                <a:gd name="T49" fmla="*/ 196 h 233"/>
                <a:gd name="T50" fmla="*/ 14 w 310"/>
                <a:gd name="T51" fmla="*/ 185 h 233"/>
                <a:gd name="T52" fmla="*/ 4 w 310"/>
                <a:gd name="T53" fmla="*/ 169 h 233"/>
                <a:gd name="T54" fmla="*/ 0 w 310"/>
                <a:gd name="T55" fmla="*/ 157 h 233"/>
                <a:gd name="T56" fmla="*/ 0 w 310"/>
                <a:gd name="T57" fmla="*/ 145 h 233"/>
                <a:gd name="T58" fmla="*/ 1 w 310"/>
                <a:gd name="T59" fmla="*/ 131 h 233"/>
                <a:gd name="T60" fmla="*/ 3 w 310"/>
                <a:gd name="T61" fmla="*/ 119 h 233"/>
                <a:gd name="T62" fmla="*/ 7 w 310"/>
                <a:gd name="T63" fmla="*/ 98 h 233"/>
                <a:gd name="T64" fmla="*/ 11 w 310"/>
                <a:gd name="T65" fmla="*/ 78 h 233"/>
                <a:gd name="T66" fmla="*/ 18 w 310"/>
                <a:gd name="T67" fmla="*/ 58 h 233"/>
                <a:gd name="T68" fmla="*/ 27 w 310"/>
                <a:gd name="T69" fmla="*/ 38 h 233"/>
                <a:gd name="T70" fmla="*/ 38 w 310"/>
                <a:gd name="T71" fmla="*/ 24 h 233"/>
                <a:gd name="T72" fmla="*/ 54 w 310"/>
                <a:gd name="T73" fmla="*/ 13 h 233"/>
                <a:gd name="T74" fmla="*/ 80 w 310"/>
                <a:gd name="T75" fmla="*/ 6 h 233"/>
                <a:gd name="T76" fmla="*/ 106 w 310"/>
                <a:gd name="T77"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0" h="233">
                  <a:moveTo>
                    <a:pt x="106" y="0"/>
                  </a:moveTo>
                  <a:lnTo>
                    <a:pt x="156" y="2"/>
                  </a:lnTo>
                  <a:lnTo>
                    <a:pt x="208" y="12"/>
                  </a:lnTo>
                  <a:lnTo>
                    <a:pt x="232" y="27"/>
                  </a:lnTo>
                  <a:lnTo>
                    <a:pt x="257" y="44"/>
                  </a:lnTo>
                  <a:lnTo>
                    <a:pt x="271" y="53"/>
                  </a:lnTo>
                  <a:lnTo>
                    <a:pt x="282" y="61"/>
                  </a:lnTo>
                  <a:lnTo>
                    <a:pt x="293" y="71"/>
                  </a:lnTo>
                  <a:lnTo>
                    <a:pt x="303" y="81"/>
                  </a:lnTo>
                  <a:lnTo>
                    <a:pt x="310" y="94"/>
                  </a:lnTo>
                  <a:lnTo>
                    <a:pt x="309" y="127"/>
                  </a:lnTo>
                  <a:lnTo>
                    <a:pt x="304" y="157"/>
                  </a:lnTo>
                  <a:lnTo>
                    <a:pt x="297" y="171"/>
                  </a:lnTo>
                  <a:lnTo>
                    <a:pt x="289" y="185"/>
                  </a:lnTo>
                  <a:lnTo>
                    <a:pt x="278" y="201"/>
                  </a:lnTo>
                  <a:lnTo>
                    <a:pt x="266" y="215"/>
                  </a:lnTo>
                  <a:lnTo>
                    <a:pt x="256" y="222"/>
                  </a:lnTo>
                  <a:lnTo>
                    <a:pt x="242" y="226"/>
                  </a:lnTo>
                  <a:lnTo>
                    <a:pt x="198" y="233"/>
                  </a:lnTo>
                  <a:lnTo>
                    <a:pt x="154" y="233"/>
                  </a:lnTo>
                  <a:lnTo>
                    <a:pt x="112" y="228"/>
                  </a:lnTo>
                  <a:lnTo>
                    <a:pt x="83" y="221"/>
                  </a:lnTo>
                  <a:lnTo>
                    <a:pt x="63" y="213"/>
                  </a:lnTo>
                  <a:lnTo>
                    <a:pt x="43" y="206"/>
                  </a:lnTo>
                  <a:lnTo>
                    <a:pt x="26" y="196"/>
                  </a:lnTo>
                  <a:lnTo>
                    <a:pt x="14" y="185"/>
                  </a:lnTo>
                  <a:lnTo>
                    <a:pt x="4" y="169"/>
                  </a:lnTo>
                  <a:lnTo>
                    <a:pt x="0" y="157"/>
                  </a:lnTo>
                  <a:lnTo>
                    <a:pt x="0" y="145"/>
                  </a:lnTo>
                  <a:lnTo>
                    <a:pt x="1" y="131"/>
                  </a:lnTo>
                  <a:lnTo>
                    <a:pt x="3" y="119"/>
                  </a:lnTo>
                  <a:lnTo>
                    <a:pt x="7" y="98"/>
                  </a:lnTo>
                  <a:lnTo>
                    <a:pt x="11" y="78"/>
                  </a:lnTo>
                  <a:lnTo>
                    <a:pt x="18" y="58"/>
                  </a:lnTo>
                  <a:lnTo>
                    <a:pt x="27" y="38"/>
                  </a:lnTo>
                  <a:lnTo>
                    <a:pt x="38" y="24"/>
                  </a:lnTo>
                  <a:lnTo>
                    <a:pt x="54" y="13"/>
                  </a:lnTo>
                  <a:lnTo>
                    <a:pt x="80" y="6"/>
                  </a:lnTo>
                  <a:lnTo>
                    <a:pt x="106"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31" name="Freeform 25">
              <a:extLst>
                <a:ext uri="{FF2B5EF4-FFF2-40B4-BE49-F238E27FC236}">
                  <a16:creationId xmlns:a16="http://schemas.microsoft.com/office/drawing/2014/main" id="{ABF881CF-5913-4889-919B-B1F8FCAE1DB9}"/>
                </a:ext>
              </a:extLst>
            </p:cNvPr>
            <p:cNvSpPr>
              <a:spLocks/>
            </p:cNvSpPr>
            <p:nvPr/>
          </p:nvSpPr>
          <p:spPr bwMode="auto">
            <a:xfrm>
              <a:off x="3335338" y="684283"/>
              <a:ext cx="2154238" cy="1112836"/>
            </a:xfrm>
            <a:custGeom>
              <a:avLst/>
              <a:gdLst>
                <a:gd name="T0" fmla="*/ 0 w 4070"/>
                <a:gd name="T1" fmla="*/ 2104 h 2104"/>
                <a:gd name="T2" fmla="*/ 1313 w 4070"/>
                <a:gd name="T3" fmla="*/ 803 h 2104"/>
                <a:gd name="T4" fmla="*/ 1266 w 4070"/>
                <a:gd name="T5" fmla="*/ 839 h 2104"/>
                <a:gd name="T6" fmla="*/ 1258 w 4070"/>
                <a:gd name="T7" fmla="*/ 848 h 2104"/>
                <a:gd name="T8" fmla="*/ 1232 w 4070"/>
                <a:gd name="T9" fmla="*/ 920 h 2104"/>
                <a:gd name="T10" fmla="*/ 1257 w 4070"/>
                <a:gd name="T11" fmla="*/ 980 h 2104"/>
                <a:gd name="T12" fmla="*/ 1294 w 4070"/>
                <a:gd name="T13" fmla="*/ 999 h 2104"/>
                <a:gd name="T14" fmla="*/ 1335 w 4070"/>
                <a:gd name="T15" fmla="*/ 1003 h 2104"/>
                <a:gd name="T16" fmla="*/ 1406 w 4070"/>
                <a:gd name="T17" fmla="*/ 982 h 2104"/>
                <a:gd name="T18" fmla="*/ 1486 w 4070"/>
                <a:gd name="T19" fmla="*/ 976 h 2104"/>
                <a:gd name="T20" fmla="*/ 1860 w 4070"/>
                <a:gd name="T21" fmla="*/ 1115 h 2104"/>
                <a:gd name="T22" fmla="*/ 1435 w 4070"/>
                <a:gd name="T23" fmla="*/ 1284 h 2104"/>
                <a:gd name="T24" fmla="*/ 1343 w 4070"/>
                <a:gd name="T25" fmla="*/ 1278 h 2104"/>
                <a:gd name="T26" fmla="*/ 1262 w 4070"/>
                <a:gd name="T27" fmla="*/ 1325 h 2104"/>
                <a:gd name="T28" fmla="*/ 1235 w 4070"/>
                <a:gd name="T29" fmla="*/ 1384 h 2104"/>
                <a:gd name="T30" fmla="*/ 1267 w 4070"/>
                <a:gd name="T31" fmla="*/ 1431 h 2104"/>
                <a:gd name="T32" fmla="*/ 1284 w 4070"/>
                <a:gd name="T33" fmla="*/ 1472 h 2104"/>
                <a:gd name="T34" fmla="*/ 1302 w 4070"/>
                <a:gd name="T35" fmla="*/ 1519 h 2104"/>
                <a:gd name="T36" fmla="*/ 1350 w 4070"/>
                <a:gd name="T37" fmla="*/ 1549 h 2104"/>
                <a:gd name="T38" fmla="*/ 1397 w 4070"/>
                <a:gd name="T39" fmla="*/ 1545 h 2104"/>
                <a:gd name="T40" fmla="*/ 1460 w 4070"/>
                <a:gd name="T41" fmla="*/ 1484 h 2104"/>
                <a:gd name="T42" fmla="*/ 1544 w 4070"/>
                <a:gd name="T43" fmla="*/ 1423 h 2104"/>
                <a:gd name="T44" fmla="*/ 2035 w 4070"/>
                <a:gd name="T45" fmla="*/ 1196 h 2104"/>
                <a:gd name="T46" fmla="*/ 2556 w 4070"/>
                <a:gd name="T47" fmla="*/ 1440 h 2104"/>
                <a:gd name="T48" fmla="*/ 2653 w 4070"/>
                <a:gd name="T49" fmla="*/ 1529 h 2104"/>
                <a:gd name="T50" fmla="*/ 2660 w 4070"/>
                <a:gd name="T51" fmla="*/ 1536 h 2104"/>
                <a:gd name="T52" fmla="*/ 2726 w 4070"/>
                <a:gd name="T53" fmla="*/ 1547 h 2104"/>
                <a:gd name="T54" fmla="*/ 2776 w 4070"/>
                <a:gd name="T55" fmla="*/ 1508 h 2104"/>
                <a:gd name="T56" fmla="*/ 2786 w 4070"/>
                <a:gd name="T57" fmla="*/ 1442 h 2104"/>
                <a:gd name="T58" fmla="*/ 2825 w 4070"/>
                <a:gd name="T59" fmla="*/ 1409 h 2104"/>
                <a:gd name="T60" fmla="*/ 2834 w 4070"/>
                <a:gd name="T61" fmla="*/ 1356 h 2104"/>
                <a:gd name="T62" fmla="*/ 2792 w 4070"/>
                <a:gd name="T63" fmla="*/ 1302 h 2104"/>
                <a:gd name="T64" fmla="*/ 2712 w 4070"/>
                <a:gd name="T65" fmla="*/ 1272 h 2104"/>
                <a:gd name="T66" fmla="*/ 2602 w 4070"/>
                <a:gd name="T67" fmla="*/ 1301 h 2104"/>
                <a:gd name="T68" fmla="*/ 2407 w 4070"/>
                <a:gd name="T69" fmla="*/ 1034 h 2104"/>
                <a:gd name="T70" fmla="*/ 2559 w 4070"/>
                <a:gd name="T71" fmla="*/ 982 h 2104"/>
                <a:gd name="T72" fmla="*/ 2653 w 4070"/>
                <a:gd name="T73" fmla="*/ 980 h 2104"/>
                <a:gd name="T74" fmla="*/ 2674 w 4070"/>
                <a:gd name="T75" fmla="*/ 988 h 2104"/>
                <a:gd name="T76" fmla="*/ 2742 w 4070"/>
                <a:gd name="T77" fmla="*/ 1002 h 2104"/>
                <a:gd name="T78" fmla="*/ 2802 w 4070"/>
                <a:gd name="T79" fmla="*/ 983 h 2104"/>
                <a:gd name="T80" fmla="*/ 2823 w 4070"/>
                <a:gd name="T81" fmla="*/ 960 h 2104"/>
                <a:gd name="T82" fmla="*/ 2834 w 4070"/>
                <a:gd name="T83" fmla="*/ 931 h 2104"/>
                <a:gd name="T84" fmla="*/ 2829 w 4070"/>
                <a:gd name="T85" fmla="*/ 876 h 2104"/>
                <a:gd name="T86" fmla="*/ 2782 w 4070"/>
                <a:gd name="T87" fmla="*/ 820 h 2104"/>
                <a:gd name="T88" fmla="*/ 2767 w 4070"/>
                <a:gd name="T89" fmla="*/ 772 h 2104"/>
                <a:gd name="T90" fmla="*/ 4070 w 4070"/>
                <a:gd name="T91" fmla="*/ 0 h 2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70" h="2104">
                  <a:moveTo>
                    <a:pt x="4070" y="0"/>
                  </a:moveTo>
                  <a:lnTo>
                    <a:pt x="4070" y="2104"/>
                  </a:lnTo>
                  <a:lnTo>
                    <a:pt x="0" y="2104"/>
                  </a:lnTo>
                  <a:lnTo>
                    <a:pt x="0" y="45"/>
                  </a:lnTo>
                  <a:lnTo>
                    <a:pt x="1300" y="765"/>
                  </a:lnTo>
                  <a:lnTo>
                    <a:pt x="1313" y="803"/>
                  </a:lnTo>
                  <a:lnTo>
                    <a:pt x="1291" y="819"/>
                  </a:lnTo>
                  <a:lnTo>
                    <a:pt x="1268" y="838"/>
                  </a:lnTo>
                  <a:lnTo>
                    <a:pt x="1266" y="839"/>
                  </a:lnTo>
                  <a:lnTo>
                    <a:pt x="1263" y="841"/>
                  </a:lnTo>
                  <a:lnTo>
                    <a:pt x="1260" y="844"/>
                  </a:lnTo>
                  <a:lnTo>
                    <a:pt x="1258" y="848"/>
                  </a:lnTo>
                  <a:lnTo>
                    <a:pt x="1245" y="870"/>
                  </a:lnTo>
                  <a:lnTo>
                    <a:pt x="1236" y="894"/>
                  </a:lnTo>
                  <a:lnTo>
                    <a:pt x="1232" y="920"/>
                  </a:lnTo>
                  <a:lnTo>
                    <a:pt x="1236" y="948"/>
                  </a:lnTo>
                  <a:lnTo>
                    <a:pt x="1245" y="965"/>
                  </a:lnTo>
                  <a:lnTo>
                    <a:pt x="1257" y="980"/>
                  </a:lnTo>
                  <a:lnTo>
                    <a:pt x="1267" y="989"/>
                  </a:lnTo>
                  <a:lnTo>
                    <a:pt x="1279" y="996"/>
                  </a:lnTo>
                  <a:lnTo>
                    <a:pt x="1294" y="999"/>
                  </a:lnTo>
                  <a:lnTo>
                    <a:pt x="1296" y="999"/>
                  </a:lnTo>
                  <a:lnTo>
                    <a:pt x="1315" y="1002"/>
                  </a:lnTo>
                  <a:lnTo>
                    <a:pt x="1335" y="1003"/>
                  </a:lnTo>
                  <a:lnTo>
                    <a:pt x="1359" y="1002"/>
                  </a:lnTo>
                  <a:lnTo>
                    <a:pt x="1382" y="993"/>
                  </a:lnTo>
                  <a:lnTo>
                    <a:pt x="1406" y="982"/>
                  </a:lnTo>
                  <a:lnTo>
                    <a:pt x="1432" y="975"/>
                  </a:lnTo>
                  <a:lnTo>
                    <a:pt x="1459" y="972"/>
                  </a:lnTo>
                  <a:lnTo>
                    <a:pt x="1486" y="976"/>
                  </a:lnTo>
                  <a:lnTo>
                    <a:pt x="1613" y="1017"/>
                  </a:lnTo>
                  <a:lnTo>
                    <a:pt x="1738" y="1064"/>
                  </a:lnTo>
                  <a:lnTo>
                    <a:pt x="1860" y="1115"/>
                  </a:lnTo>
                  <a:lnTo>
                    <a:pt x="1468" y="1301"/>
                  </a:lnTo>
                  <a:lnTo>
                    <a:pt x="1450" y="1293"/>
                  </a:lnTo>
                  <a:lnTo>
                    <a:pt x="1435" y="1284"/>
                  </a:lnTo>
                  <a:lnTo>
                    <a:pt x="1403" y="1277"/>
                  </a:lnTo>
                  <a:lnTo>
                    <a:pt x="1372" y="1275"/>
                  </a:lnTo>
                  <a:lnTo>
                    <a:pt x="1343" y="1278"/>
                  </a:lnTo>
                  <a:lnTo>
                    <a:pt x="1312" y="1288"/>
                  </a:lnTo>
                  <a:lnTo>
                    <a:pt x="1284" y="1304"/>
                  </a:lnTo>
                  <a:lnTo>
                    <a:pt x="1262" y="1325"/>
                  </a:lnTo>
                  <a:lnTo>
                    <a:pt x="1242" y="1351"/>
                  </a:lnTo>
                  <a:lnTo>
                    <a:pt x="1235" y="1367"/>
                  </a:lnTo>
                  <a:lnTo>
                    <a:pt x="1235" y="1384"/>
                  </a:lnTo>
                  <a:lnTo>
                    <a:pt x="1241" y="1402"/>
                  </a:lnTo>
                  <a:lnTo>
                    <a:pt x="1252" y="1418"/>
                  </a:lnTo>
                  <a:lnTo>
                    <a:pt x="1267" y="1431"/>
                  </a:lnTo>
                  <a:lnTo>
                    <a:pt x="1284" y="1442"/>
                  </a:lnTo>
                  <a:lnTo>
                    <a:pt x="1283" y="1457"/>
                  </a:lnTo>
                  <a:lnTo>
                    <a:pt x="1284" y="1472"/>
                  </a:lnTo>
                  <a:lnTo>
                    <a:pt x="1286" y="1487"/>
                  </a:lnTo>
                  <a:lnTo>
                    <a:pt x="1292" y="1502"/>
                  </a:lnTo>
                  <a:lnTo>
                    <a:pt x="1302" y="1519"/>
                  </a:lnTo>
                  <a:lnTo>
                    <a:pt x="1315" y="1534"/>
                  </a:lnTo>
                  <a:lnTo>
                    <a:pt x="1331" y="1544"/>
                  </a:lnTo>
                  <a:lnTo>
                    <a:pt x="1350" y="1549"/>
                  </a:lnTo>
                  <a:lnTo>
                    <a:pt x="1372" y="1551"/>
                  </a:lnTo>
                  <a:lnTo>
                    <a:pt x="1385" y="1549"/>
                  </a:lnTo>
                  <a:lnTo>
                    <a:pt x="1397" y="1545"/>
                  </a:lnTo>
                  <a:lnTo>
                    <a:pt x="1418" y="1531"/>
                  </a:lnTo>
                  <a:lnTo>
                    <a:pt x="1437" y="1513"/>
                  </a:lnTo>
                  <a:lnTo>
                    <a:pt x="1460" y="1484"/>
                  </a:lnTo>
                  <a:lnTo>
                    <a:pt x="1485" y="1461"/>
                  </a:lnTo>
                  <a:lnTo>
                    <a:pt x="1514" y="1440"/>
                  </a:lnTo>
                  <a:lnTo>
                    <a:pt x="1544" y="1423"/>
                  </a:lnTo>
                  <a:lnTo>
                    <a:pt x="1709" y="1350"/>
                  </a:lnTo>
                  <a:lnTo>
                    <a:pt x="1873" y="1273"/>
                  </a:lnTo>
                  <a:lnTo>
                    <a:pt x="2035" y="1196"/>
                  </a:lnTo>
                  <a:lnTo>
                    <a:pt x="2280" y="1312"/>
                  </a:lnTo>
                  <a:lnTo>
                    <a:pt x="2527" y="1426"/>
                  </a:lnTo>
                  <a:lnTo>
                    <a:pt x="2556" y="1440"/>
                  </a:lnTo>
                  <a:lnTo>
                    <a:pt x="2584" y="1458"/>
                  </a:lnTo>
                  <a:lnTo>
                    <a:pt x="2618" y="1491"/>
                  </a:lnTo>
                  <a:lnTo>
                    <a:pt x="2653" y="1529"/>
                  </a:lnTo>
                  <a:lnTo>
                    <a:pt x="2654" y="1531"/>
                  </a:lnTo>
                  <a:lnTo>
                    <a:pt x="2658" y="1535"/>
                  </a:lnTo>
                  <a:lnTo>
                    <a:pt x="2660" y="1536"/>
                  </a:lnTo>
                  <a:lnTo>
                    <a:pt x="2681" y="1547"/>
                  </a:lnTo>
                  <a:lnTo>
                    <a:pt x="2704" y="1551"/>
                  </a:lnTo>
                  <a:lnTo>
                    <a:pt x="2726" y="1547"/>
                  </a:lnTo>
                  <a:lnTo>
                    <a:pt x="2747" y="1540"/>
                  </a:lnTo>
                  <a:lnTo>
                    <a:pt x="2763" y="1528"/>
                  </a:lnTo>
                  <a:lnTo>
                    <a:pt x="2776" y="1508"/>
                  </a:lnTo>
                  <a:lnTo>
                    <a:pt x="2784" y="1488"/>
                  </a:lnTo>
                  <a:lnTo>
                    <a:pt x="2788" y="1466"/>
                  </a:lnTo>
                  <a:lnTo>
                    <a:pt x="2786" y="1442"/>
                  </a:lnTo>
                  <a:lnTo>
                    <a:pt x="2799" y="1433"/>
                  </a:lnTo>
                  <a:lnTo>
                    <a:pt x="2812" y="1423"/>
                  </a:lnTo>
                  <a:lnTo>
                    <a:pt x="2825" y="1409"/>
                  </a:lnTo>
                  <a:lnTo>
                    <a:pt x="2834" y="1392"/>
                  </a:lnTo>
                  <a:lnTo>
                    <a:pt x="2838" y="1372"/>
                  </a:lnTo>
                  <a:lnTo>
                    <a:pt x="2834" y="1356"/>
                  </a:lnTo>
                  <a:lnTo>
                    <a:pt x="2828" y="1341"/>
                  </a:lnTo>
                  <a:lnTo>
                    <a:pt x="2812" y="1319"/>
                  </a:lnTo>
                  <a:lnTo>
                    <a:pt x="2792" y="1302"/>
                  </a:lnTo>
                  <a:lnTo>
                    <a:pt x="2768" y="1288"/>
                  </a:lnTo>
                  <a:lnTo>
                    <a:pt x="2741" y="1277"/>
                  </a:lnTo>
                  <a:lnTo>
                    <a:pt x="2712" y="1272"/>
                  </a:lnTo>
                  <a:lnTo>
                    <a:pt x="2674" y="1275"/>
                  </a:lnTo>
                  <a:lnTo>
                    <a:pt x="2638" y="1284"/>
                  </a:lnTo>
                  <a:lnTo>
                    <a:pt x="2602" y="1301"/>
                  </a:lnTo>
                  <a:lnTo>
                    <a:pt x="2208" y="1115"/>
                  </a:lnTo>
                  <a:lnTo>
                    <a:pt x="2307" y="1073"/>
                  </a:lnTo>
                  <a:lnTo>
                    <a:pt x="2407" y="1034"/>
                  </a:lnTo>
                  <a:lnTo>
                    <a:pt x="2504" y="998"/>
                  </a:lnTo>
                  <a:lnTo>
                    <a:pt x="2533" y="989"/>
                  </a:lnTo>
                  <a:lnTo>
                    <a:pt x="2559" y="982"/>
                  </a:lnTo>
                  <a:lnTo>
                    <a:pt x="2590" y="975"/>
                  </a:lnTo>
                  <a:lnTo>
                    <a:pt x="2622" y="973"/>
                  </a:lnTo>
                  <a:lnTo>
                    <a:pt x="2653" y="980"/>
                  </a:lnTo>
                  <a:lnTo>
                    <a:pt x="2659" y="982"/>
                  </a:lnTo>
                  <a:lnTo>
                    <a:pt x="2667" y="985"/>
                  </a:lnTo>
                  <a:lnTo>
                    <a:pt x="2674" y="988"/>
                  </a:lnTo>
                  <a:lnTo>
                    <a:pt x="2695" y="999"/>
                  </a:lnTo>
                  <a:lnTo>
                    <a:pt x="2717" y="1003"/>
                  </a:lnTo>
                  <a:lnTo>
                    <a:pt x="2742" y="1002"/>
                  </a:lnTo>
                  <a:lnTo>
                    <a:pt x="2764" y="1001"/>
                  </a:lnTo>
                  <a:lnTo>
                    <a:pt x="2784" y="994"/>
                  </a:lnTo>
                  <a:lnTo>
                    <a:pt x="2802" y="983"/>
                  </a:lnTo>
                  <a:lnTo>
                    <a:pt x="2816" y="966"/>
                  </a:lnTo>
                  <a:lnTo>
                    <a:pt x="2820" y="962"/>
                  </a:lnTo>
                  <a:lnTo>
                    <a:pt x="2823" y="960"/>
                  </a:lnTo>
                  <a:lnTo>
                    <a:pt x="2825" y="956"/>
                  </a:lnTo>
                  <a:lnTo>
                    <a:pt x="2826" y="951"/>
                  </a:lnTo>
                  <a:lnTo>
                    <a:pt x="2834" y="931"/>
                  </a:lnTo>
                  <a:lnTo>
                    <a:pt x="2836" y="910"/>
                  </a:lnTo>
                  <a:lnTo>
                    <a:pt x="2833" y="890"/>
                  </a:lnTo>
                  <a:lnTo>
                    <a:pt x="2829" y="876"/>
                  </a:lnTo>
                  <a:lnTo>
                    <a:pt x="2825" y="864"/>
                  </a:lnTo>
                  <a:lnTo>
                    <a:pt x="2805" y="840"/>
                  </a:lnTo>
                  <a:lnTo>
                    <a:pt x="2782" y="820"/>
                  </a:lnTo>
                  <a:lnTo>
                    <a:pt x="2756" y="803"/>
                  </a:lnTo>
                  <a:lnTo>
                    <a:pt x="2761" y="787"/>
                  </a:lnTo>
                  <a:lnTo>
                    <a:pt x="2767" y="772"/>
                  </a:lnTo>
                  <a:lnTo>
                    <a:pt x="2777" y="743"/>
                  </a:lnTo>
                  <a:lnTo>
                    <a:pt x="2781" y="712"/>
                  </a:lnTo>
                  <a:lnTo>
                    <a:pt x="407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32" name="Freeform 26">
              <a:extLst>
                <a:ext uri="{FF2B5EF4-FFF2-40B4-BE49-F238E27FC236}">
                  <a16:creationId xmlns:a16="http://schemas.microsoft.com/office/drawing/2014/main" id="{4389F5F2-B9D3-5EE7-C799-3ED032F8C3F2}"/>
                </a:ext>
              </a:extLst>
            </p:cNvPr>
            <p:cNvSpPr>
              <a:spLocks/>
            </p:cNvSpPr>
            <p:nvPr/>
          </p:nvSpPr>
          <p:spPr bwMode="auto">
            <a:xfrm>
              <a:off x="4373563" y="912813"/>
              <a:ext cx="87313" cy="120650"/>
            </a:xfrm>
            <a:custGeom>
              <a:avLst/>
              <a:gdLst>
                <a:gd name="T0" fmla="*/ 87 w 165"/>
                <a:gd name="T1" fmla="*/ 26 h 227"/>
                <a:gd name="T2" fmla="*/ 113 w 165"/>
                <a:gd name="T3" fmla="*/ 69 h 227"/>
                <a:gd name="T4" fmla="*/ 115 w 165"/>
                <a:gd name="T5" fmla="*/ 76 h 227"/>
                <a:gd name="T6" fmla="*/ 117 w 165"/>
                <a:gd name="T7" fmla="*/ 84 h 227"/>
                <a:gd name="T8" fmla="*/ 119 w 165"/>
                <a:gd name="T9" fmla="*/ 91 h 227"/>
                <a:gd name="T10" fmla="*/ 129 w 165"/>
                <a:gd name="T11" fmla="*/ 110 h 227"/>
                <a:gd name="T12" fmla="*/ 141 w 165"/>
                <a:gd name="T13" fmla="*/ 128 h 227"/>
                <a:gd name="T14" fmla="*/ 146 w 165"/>
                <a:gd name="T15" fmla="*/ 137 h 227"/>
                <a:gd name="T16" fmla="*/ 149 w 165"/>
                <a:gd name="T17" fmla="*/ 142 h 227"/>
                <a:gd name="T18" fmla="*/ 150 w 165"/>
                <a:gd name="T19" fmla="*/ 144 h 227"/>
                <a:gd name="T20" fmla="*/ 152 w 165"/>
                <a:gd name="T21" fmla="*/ 148 h 227"/>
                <a:gd name="T22" fmla="*/ 154 w 165"/>
                <a:gd name="T23" fmla="*/ 153 h 227"/>
                <a:gd name="T24" fmla="*/ 157 w 165"/>
                <a:gd name="T25" fmla="*/ 155 h 227"/>
                <a:gd name="T26" fmla="*/ 161 w 165"/>
                <a:gd name="T27" fmla="*/ 160 h 227"/>
                <a:gd name="T28" fmla="*/ 165 w 165"/>
                <a:gd name="T29" fmla="*/ 176 h 227"/>
                <a:gd name="T30" fmla="*/ 164 w 165"/>
                <a:gd name="T31" fmla="*/ 197 h 227"/>
                <a:gd name="T32" fmla="*/ 152 w 165"/>
                <a:gd name="T33" fmla="*/ 212 h 227"/>
                <a:gd name="T34" fmla="*/ 152 w 165"/>
                <a:gd name="T35" fmla="*/ 212 h 227"/>
                <a:gd name="T36" fmla="*/ 148 w 165"/>
                <a:gd name="T37" fmla="*/ 217 h 227"/>
                <a:gd name="T38" fmla="*/ 139 w 165"/>
                <a:gd name="T39" fmla="*/ 222 h 227"/>
                <a:gd name="T40" fmla="*/ 130 w 165"/>
                <a:gd name="T41" fmla="*/ 225 h 227"/>
                <a:gd name="T42" fmla="*/ 121 w 165"/>
                <a:gd name="T43" fmla="*/ 223 h 227"/>
                <a:gd name="T44" fmla="*/ 94 w 165"/>
                <a:gd name="T45" fmla="*/ 212 h 227"/>
                <a:gd name="T46" fmla="*/ 78 w 165"/>
                <a:gd name="T47" fmla="*/ 212 h 227"/>
                <a:gd name="T48" fmla="*/ 42 w 165"/>
                <a:gd name="T49" fmla="*/ 227 h 227"/>
                <a:gd name="T50" fmla="*/ 8 w 165"/>
                <a:gd name="T51" fmla="*/ 208 h 227"/>
                <a:gd name="T52" fmla="*/ 6 w 165"/>
                <a:gd name="T53" fmla="*/ 204 h 227"/>
                <a:gd name="T54" fmla="*/ 3 w 165"/>
                <a:gd name="T55" fmla="*/ 202 h 227"/>
                <a:gd name="T56" fmla="*/ 1 w 165"/>
                <a:gd name="T57" fmla="*/ 195 h 227"/>
                <a:gd name="T58" fmla="*/ 0 w 165"/>
                <a:gd name="T59" fmla="*/ 186 h 227"/>
                <a:gd name="T60" fmla="*/ 1 w 165"/>
                <a:gd name="T61" fmla="*/ 178 h 227"/>
                <a:gd name="T62" fmla="*/ 12 w 165"/>
                <a:gd name="T63" fmla="*/ 139 h 227"/>
                <a:gd name="T64" fmla="*/ 35 w 165"/>
                <a:gd name="T65" fmla="*/ 102 h 227"/>
                <a:gd name="T66" fmla="*/ 42 w 165"/>
                <a:gd name="T67" fmla="*/ 92 h 227"/>
                <a:gd name="T68" fmla="*/ 46 w 165"/>
                <a:gd name="T69" fmla="*/ 84 h 227"/>
                <a:gd name="T70" fmla="*/ 47 w 165"/>
                <a:gd name="T71" fmla="*/ 79 h 227"/>
                <a:gd name="T72" fmla="*/ 48 w 165"/>
                <a:gd name="T73" fmla="*/ 78 h 227"/>
                <a:gd name="T74" fmla="*/ 65 w 165"/>
                <a:gd name="T75" fmla="*/ 53 h 227"/>
                <a:gd name="T76" fmla="*/ 82 w 165"/>
                <a:gd name="T7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 h="227">
                  <a:moveTo>
                    <a:pt x="82" y="0"/>
                  </a:moveTo>
                  <a:lnTo>
                    <a:pt x="87" y="26"/>
                  </a:lnTo>
                  <a:lnTo>
                    <a:pt x="97" y="49"/>
                  </a:lnTo>
                  <a:lnTo>
                    <a:pt x="113" y="69"/>
                  </a:lnTo>
                  <a:lnTo>
                    <a:pt x="114" y="74"/>
                  </a:lnTo>
                  <a:lnTo>
                    <a:pt x="115" y="76"/>
                  </a:lnTo>
                  <a:lnTo>
                    <a:pt x="117" y="80"/>
                  </a:lnTo>
                  <a:lnTo>
                    <a:pt x="117" y="84"/>
                  </a:lnTo>
                  <a:lnTo>
                    <a:pt x="118" y="88"/>
                  </a:lnTo>
                  <a:lnTo>
                    <a:pt x="119" y="91"/>
                  </a:lnTo>
                  <a:lnTo>
                    <a:pt x="120" y="95"/>
                  </a:lnTo>
                  <a:lnTo>
                    <a:pt x="129" y="110"/>
                  </a:lnTo>
                  <a:lnTo>
                    <a:pt x="138" y="123"/>
                  </a:lnTo>
                  <a:lnTo>
                    <a:pt x="141" y="128"/>
                  </a:lnTo>
                  <a:lnTo>
                    <a:pt x="144" y="132"/>
                  </a:lnTo>
                  <a:lnTo>
                    <a:pt x="146" y="137"/>
                  </a:lnTo>
                  <a:lnTo>
                    <a:pt x="149" y="141"/>
                  </a:lnTo>
                  <a:lnTo>
                    <a:pt x="149" y="142"/>
                  </a:lnTo>
                  <a:lnTo>
                    <a:pt x="150" y="143"/>
                  </a:lnTo>
                  <a:lnTo>
                    <a:pt x="150" y="144"/>
                  </a:lnTo>
                  <a:lnTo>
                    <a:pt x="151" y="146"/>
                  </a:lnTo>
                  <a:lnTo>
                    <a:pt x="152" y="148"/>
                  </a:lnTo>
                  <a:lnTo>
                    <a:pt x="152" y="149"/>
                  </a:lnTo>
                  <a:lnTo>
                    <a:pt x="154" y="153"/>
                  </a:lnTo>
                  <a:lnTo>
                    <a:pt x="155" y="154"/>
                  </a:lnTo>
                  <a:lnTo>
                    <a:pt x="157" y="155"/>
                  </a:lnTo>
                  <a:lnTo>
                    <a:pt x="159" y="158"/>
                  </a:lnTo>
                  <a:lnTo>
                    <a:pt x="161" y="160"/>
                  </a:lnTo>
                  <a:lnTo>
                    <a:pt x="162" y="164"/>
                  </a:lnTo>
                  <a:lnTo>
                    <a:pt x="165" y="176"/>
                  </a:lnTo>
                  <a:lnTo>
                    <a:pt x="165" y="189"/>
                  </a:lnTo>
                  <a:lnTo>
                    <a:pt x="164" y="197"/>
                  </a:lnTo>
                  <a:lnTo>
                    <a:pt x="160" y="206"/>
                  </a:lnTo>
                  <a:lnTo>
                    <a:pt x="152" y="212"/>
                  </a:lnTo>
                  <a:lnTo>
                    <a:pt x="152" y="212"/>
                  </a:lnTo>
                  <a:lnTo>
                    <a:pt x="152" y="212"/>
                  </a:lnTo>
                  <a:lnTo>
                    <a:pt x="151" y="213"/>
                  </a:lnTo>
                  <a:lnTo>
                    <a:pt x="148" y="217"/>
                  </a:lnTo>
                  <a:lnTo>
                    <a:pt x="143" y="220"/>
                  </a:lnTo>
                  <a:lnTo>
                    <a:pt x="139" y="222"/>
                  </a:lnTo>
                  <a:lnTo>
                    <a:pt x="135" y="223"/>
                  </a:lnTo>
                  <a:lnTo>
                    <a:pt x="130" y="225"/>
                  </a:lnTo>
                  <a:lnTo>
                    <a:pt x="125" y="225"/>
                  </a:lnTo>
                  <a:lnTo>
                    <a:pt x="121" y="223"/>
                  </a:lnTo>
                  <a:lnTo>
                    <a:pt x="107" y="220"/>
                  </a:lnTo>
                  <a:lnTo>
                    <a:pt x="94" y="212"/>
                  </a:lnTo>
                  <a:lnTo>
                    <a:pt x="83" y="202"/>
                  </a:lnTo>
                  <a:lnTo>
                    <a:pt x="78" y="212"/>
                  </a:lnTo>
                  <a:lnTo>
                    <a:pt x="60" y="223"/>
                  </a:lnTo>
                  <a:lnTo>
                    <a:pt x="42" y="227"/>
                  </a:lnTo>
                  <a:lnTo>
                    <a:pt x="25" y="222"/>
                  </a:lnTo>
                  <a:lnTo>
                    <a:pt x="8" y="208"/>
                  </a:lnTo>
                  <a:lnTo>
                    <a:pt x="6" y="206"/>
                  </a:lnTo>
                  <a:lnTo>
                    <a:pt x="6" y="204"/>
                  </a:lnTo>
                  <a:lnTo>
                    <a:pt x="5" y="202"/>
                  </a:lnTo>
                  <a:lnTo>
                    <a:pt x="3" y="202"/>
                  </a:lnTo>
                  <a:lnTo>
                    <a:pt x="3" y="199"/>
                  </a:lnTo>
                  <a:lnTo>
                    <a:pt x="1" y="195"/>
                  </a:lnTo>
                  <a:lnTo>
                    <a:pt x="0" y="191"/>
                  </a:lnTo>
                  <a:lnTo>
                    <a:pt x="0" y="186"/>
                  </a:lnTo>
                  <a:lnTo>
                    <a:pt x="1" y="181"/>
                  </a:lnTo>
                  <a:lnTo>
                    <a:pt x="1" y="178"/>
                  </a:lnTo>
                  <a:lnTo>
                    <a:pt x="5" y="159"/>
                  </a:lnTo>
                  <a:lnTo>
                    <a:pt x="12" y="139"/>
                  </a:lnTo>
                  <a:lnTo>
                    <a:pt x="22" y="120"/>
                  </a:lnTo>
                  <a:lnTo>
                    <a:pt x="35" y="102"/>
                  </a:lnTo>
                  <a:lnTo>
                    <a:pt x="39" y="97"/>
                  </a:lnTo>
                  <a:lnTo>
                    <a:pt x="42" y="92"/>
                  </a:lnTo>
                  <a:lnTo>
                    <a:pt x="45" y="88"/>
                  </a:lnTo>
                  <a:lnTo>
                    <a:pt x="46" y="84"/>
                  </a:lnTo>
                  <a:lnTo>
                    <a:pt x="46" y="80"/>
                  </a:lnTo>
                  <a:lnTo>
                    <a:pt x="47" y="79"/>
                  </a:lnTo>
                  <a:lnTo>
                    <a:pt x="48" y="79"/>
                  </a:lnTo>
                  <a:lnTo>
                    <a:pt x="48" y="78"/>
                  </a:lnTo>
                  <a:lnTo>
                    <a:pt x="50" y="78"/>
                  </a:lnTo>
                  <a:lnTo>
                    <a:pt x="65" y="53"/>
                  </a:lnTo>
                  <a:lnTo>
                    <a:pt x="76" y="27"/>
                  </a:lnTo>
                  <a:lnTo>
                    <a:pt x="82"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33" name="Freeform 27">
              <a:extLst>
                <a:ext uri="{FF2B5EF4-FFF2-40B4-BE49-F238E27FC236}">
                  <a16:creationId xmlns:a16="http://schemas.microsoft.com/office/drawing/2014/main" id="{E98E47AC-CDFB-FF00-DFC0-6AF66017CF65}"/>
                </a:ext>
              </a:extLst>
            </p:cNvPr>
            <p:cNvSpPr>
              <a:spLocks/>
            </p:cNvSpPr>
            <p:nvPr/>
          </p:nvSpPr>
          <p:spPr bwMode="auto">
            <a:xfrm>
              <a:off x="4464051" y="770006"/>
              <a:ext cx="146048" cy="125411"/>
            </a:xfrm>
            <a:custGeom>
              <a:avLst/>
              <a:gdLst>
                <a:gd name="T0" fmla="*/ 187 w 278"/>
                <a:gd name="T1" fmla="*/ 0 h 236"/>
                <a:gd name="T2" fmla="*/ 220 w 278"/>
                <a:gd name="T3" fmla="*/ 2 h 236"/>
                <a:gd name="T4" fmla="*/ 244 w 278"/>
                <a:gd name="T5" fmla="*/ 29 h 236"/>
                <a:gd name="T6" fmla="*/ 261 w 278"/>
                <a:gd name="T7" fmla="*/ 58 h 236"/>
                <a:gd name="T8" fmla="*/ 272 w 278"/>
                <a:gd name="T9" fmla="*/ 90 h 236"/>
                <a:gd name="T10" fmla="*/ 278 w 278"/>
                <a:gd name="T11" fmla="*/ 124 h 236"/>
                <a:gd name="T12" fmla="*/ 278 w 278"/>
                <a:gd name="T13" fmla="*/ 161 h 236"/>
                <a:gd name="T14" fmla="*/ 277 w 278"/>
                <a:gd name="T15" fmla="*/ 163 h 236"/>
                <a:gd name="T16" fmla="*/ 276 w 278"/>
                <a:gd name="T17" fmla="*/ 165 h 236"/>
                <a:gd name="T18" fmla="*/ 276 w 278"/>
                <a:gd name="T19" fmla="*/ 169 h 236"/>
                <a:gd name="T20" fmla="*/ 276 w 278"/>
                <a:gd name="T21" fmla="*/ 171 h 236"/>
                <a:gd name="T22" fmla="*/ 270 w 278"/>
                <a:gd name="T23" fmla="*/ 180 h 236"/>
                <a:gd name="T24" fmla="*/ 265 w 278"/>
                <a:gd name="T25" fmla="*/ 190 h 236"/>
                <a:gd name="T26" fmla="*/ 263 w 278"/>
                <a:gd name="T27" fmla="*/ 195 h 236"/>
                <a:gd name="T28" fmla="*/ 261 w 278"/>
                <a:gd name="T29" fmla="*/ 197 h 236"/>
                <a:gd name="T30" fmla="*/ 258 w 278"/>
                <a:gd name="T31" fmla="*/ 200 h 236"/>
                <a:gd name="T32" fmla="*/ 251 w 278"/>
                <a:gd name="T33" fmla="*/ 208 h 236"/>
                <a:gd name="T34" fmla="*/ 242 w 278"/>
                <a:gd name="T35" fmla="*/ 213 h 236"/>
                <a:gd name="T36" fmla="*/ 235 w 278"/>
                <a:gd name="T37" fmla="*/ 217 h 236"/>
                <a:gd name="T38" fmla="*/ 194 w 278"/>
                <a:gd name="T39" fmla="*/ 217 h 236"/>
                <a:gd name="T40" fmla="*/ 189 w 278"/>
                <a:gd name="T41" fmla="*/ 218 h 236"/>
                <a:gd name="T42" fmla="*/ 184 w 278"/>
                <a:gd name="T43" fmla="*/ 219 h 236"/>
                <a:gd name="T44" fmla="*/ 179 w 278"/>
                <a:gd name="T45" fmla="*/ 221 h 236"/>
                <a:gd name="T46" fmla="*/ 156 w 278"/>
                <a:gd name="T47" fmla="*/ 228 h 236"/>
                <a:gd name="T48" fmla="*/ 131 w 278"/>
                <a:gd name="T49" fmla="*/ 233 h 236"/>
                <a:gd name="T50" fmla="*/ 107 w 278"/>
                <a:gd name="T51" fmla="*/ 236 h 236"/>
                <a:gd name="T52" fmla="*/ 86 w 278"/>
                <a:gd name="T53" fmla="*/ 236 h 236"/>
                <a:gd name="T54" fmla="*/ 66 w 278"/>
                <a:gd name="T55" fmla="*/ 231 h 236"/>
                <a:gd name="T56" fmla="*/ 49 w 278"/>
                <a:gd name="T57" fmla="*/ 221 h 236"/>
                <a:gd name="T58" fmla="*/ 33 w 278"/>
                <a:gd name="T59" fmla="*/ 210 h 236"/>
                <a:gd name="T60" fmla="*/ 21 w 278"/>
                <a:gd name="T61" fmla="*/ 196 h 236"/>
                <a:gd name="T62" fmla="*/ 14 w 278"/>
                <a:gd name="T63" fmla="*/ 182 h 236"/>
                <a:gd name="T64" fmla="*/ 8 w 278"/>
                <a:gd name="T65" fmla="*/ 169 h 236"/>
                <a:gd name="T66" fmla="*/ 1 w 278"/>
                <a:gd name="T67" fmla="*/ 153 h 236"/>
                <a:gd name="T68" fmla="*/ 0 w 278"/>
                <a:gd name="T69" fmla="*/ 134 h 236"/>
                <a:gd name="T70" fmla="*/ 5 w 278"/>
                <a:gd name="T71" fmla="*/ 115 h 236"/>
                <a:gd name="T72" fmla="*/ 13 w 278"/>
                <a:gd name="T73" fmla="*/ 91 h 236"/>
                <a:gd name="T74" fmla="*/ 28 w 278"/>
                <a:gd name="T75" fmla="*/ 73 h 236"/>
                <a:gd name="T76" fmla="*/ 48 w 278"/>
                <a:gd name="T77" fmla="*/ 57 h 236"/>
                <a:gd name="T78" fmla="*/ 61 w 278"/>
                <a:gd name="T79" fmla="*/ 49 h 236"/>
                <a:gd name="T80" fmla="*/ 76 w 278"/>
                <a:gd name="T81" fmla="*/ 44 h 236"/>
                <a:gd name="T82" fmla="*/ 132 w 278"/>
                <a:gd name="T83" fmla="*/ 22 h 236"/>
                <a:gd name="T84" fmla="*/ 187 w 278"/>
                <a:gd name="T85"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8" h="236">
                  <a:moveTo>
                    <a:pt x="187" y="0"/>
                  </a:moveTo>
                  <a:lnTo>
                    <a:pt x="220" y="2"/>
                  </a:lnTo>
                  <a:lnTo>
                    <a:pt x="244" y="29"/>
                  </a:lnTo>
                  <a:lnTo>
                    <a:pt x="261" y="58"/>
                  </a:lnTo>
                  <a:lnTo>
                    <a:pt x="272" y="90"/>
                  </a:lnTo>
                  <a:lnTo>
                    <a:pt x="278" y="124"/>
                  </a:lnTo>
                  <a:lnTo>
                    <a:pt x="278" y="161"/>
                  </a:lnTo>
                  <a:lnTo>
                    <a:pt x="277" y="163"/>
                  </a:lnTo>
                  <a:lnTo>
                    <a:pt x="276" y="165"/>
                  </a:lnTo>
                  <a:lnTo>
                    <a:pt x="276" y="169"/>
                  </a:lnTo>
                  <a:lnTo>
                    <a:pt x="276" y="171"/>
                  </a:lnTo>
                  <a:lnTo>
                    <a:pt x="270" y="180"/>
                  </a:lnTo>
                  <a:lnTo>
                    <a:pt x="265" y="190"/>
                  </a:lnTo>
                  <a:lnTo>
                    <a:pt x="263" y="195"/>
                  </a:lnTo>
                  <a:lnTo>
                    <a:pt x="261" y="197"/>
                  </a:lnTo>
                  <a:lnTo>
                    <a:pt x="258" y="200"/>
                  </a:lnTo>
                  <a:lnTo>
                    <a:pt x="251" y="208"/>
                  </a:lnTo>
                  <a:lnTo>
                    <a:pt x="242" y="213"/>
                  </a:lnTo>
                  <a:lnTo>
                    <a:pt x="235" y="217"/>
                  </a:lnTo>
                  <a:lnTo>
                    <a:pt x="194" y="217"/>
                  </a:lnTo>
                  <a:lnTo>
                    <a:pt x="189" y="218"/>
                  </a:lnTo>
                  <a:lnTo>
                    <a:pt x="184" y="219"/>
                  </a:lnTo>
                  <a:lnTo>
                    <a:pt x="179" y="221"/>
                  </a:lnTo>
                  <a:lnTo>
                    <a:pt x="156" y="228"/>
                  </a:lnTo>
                  <a:lnTo>
                    <a:pt x="131" y="233"/>
                  </a:lnTo>
                  <a:lnTo>
                    <a:pt x="107" y="236"/>
                  </a:lnTo>
                  <a:lnTo>
                    <a:pt x="86" y="236"/>
                  </a:lnTo>
                  <a:lnTo>
                    <a:pt x="66" y="231"/>
                  </a:lnTo>
                  <a:lnTo>
                    <a:pt x="49" y="221"/>
                  </a:lnTo>
                  <a:lnTo>
                    <a:pt x="33" y="210"/>
                  </a:lnTo>
                  <a:lnTo>
                    <a:pt x="21" y="196"/>
                  </a:lnTo>
                  <a:lnTo>
                    <a:pt x="14" y="182"/>
                  </a:lnTo>
                  <a:lnTo>
                    <a:pt x="8" y="169"/>
                  </a:lnTo>
                  <a:lnTo>
                    <a:pt x="1" y="153"/>
                  </a:lnTo>
                  <a:lnTo>
                    <a:pt x="0" y="134"/>
                  </a:lnTo>
                  <a:lnTo>
                    <a:pt x="5" y="115"/>
                  </a:lnTo>
                  <a:lnTo>
                    <a:pt x="13" y="91"/>
                  </a:lnTo>
                  <a:lnTo>
                    <a:pt x="28" y="73"/>
                  </a:lnTo>
                  <a:lnTo>
                    <a:pt x="48" y="57"/>
                  </a:lnTo>
                  <a:lnTo>
                    <a:pt x="61" y="49"/>
                  </a:lnTo>
                  <a:lnTo>
                    <a:pt x="76" y="44"/>
                  </a:lnTo>
                  <a:lnTo>
                    <a:pt x="132" y="22"/>
                  </a:lnTo>
                  <a:lnTo>
                    <a:pt x="187"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34" name="Freeform 28">
              <a:extLst>
                <a:ext uri="{FF2B5EF4-FFF2-40B4-BE49-F238E27FC236}">
                  <a16:creationId xmlns:a16="http://schemas.microsoft.com/office/drawing/2014/main" id="{1EDD70D1-F8D8-581C-19CA-BB0B4906EAC6}"/>
                </a:ext>
              </a:extLst>
            </p:cNvPr>
            <p:cNvSpPr>
              <a:spLocks noEditPoints="1"/>
            </p:cNvSpPr>
            <p:nvPr/>
          </p:nvSpPr>
          <p:spPr bwMode="auto">
            <a:xfrm>
              <a:off x="3335338" y="269944"/>
              <a:ext cx="2154238" cy="954089"/>
            </a:xfrm>
            <a:custGeom>
              <a:avLst/>
              <a:gdLst>
                <a:gd name="T0" fmla="*/ 1904 w 4070"/>
                <a:gd name="T1" fmla="*/ 367 h 1805"/>
                <a:gd name="T2" fmla="*/ 1788 w 4070"/>
                <a:gd name="T3" fmla="*/ 409 h 1805"/>
                <a:gd name="T4" fmla="*/ 1774 w 4070"/>
                <a:gd name="T5" fmla="*/ 416 h 1805"/>
                <a:gd name="T6" fmla="*/ 1642 w 4070"/>
                <a:gd name="T7" fmla="*/ 504 h 1805"/>
                <a:gd name="T8" fmla="*/ 1589 w 4070"/>
                <a:gd name="T9" fmla="*/ 562 h 1805"/>
                <a:gd name="T10" fmla="*/ 1540 w 4070"/>
                <a:gd name="T11" fmla="*/ 648 h 1805"/>
                <a:gd name="T12" fmla="*/ 1526 w 4070"/>
                <a:gd name="T13" fmla="*/ 683 h 1805"/>
                <a:gd name="T14" fmla="*/ 1507 w 4070"/>
                <a:gd name="T15" fmla="*/ 773 h 1805"/>
                <a:gd name="T16" fmla="*/ 1541 w 4070"/>
                <a:gd name="T17" fmla="*/ 1063 h 1805"/>
                <a:gd name="T18" fmla="*/ 1566 w 4070"/>
                <a:gd name="T19" fmla="*/ 1205 h 1805"/>
                <a:gd name="T20" fmla="*/ 1547 w 4070"/>
                <a:gd name="T21" fmla="*/ 1226 h 1805"/>
                <a:gd name="T22" fmla="*/ 1552 w 4070"/>
                <a:gd name="T23" fmla="*/ 1297 h 1805"/>
                <a:gd name="T24" fmla="*/ 1616 w 4070"/>
                <a:gd name="T25" fmla="*/ 1358 h 1805"/>
                <a:gd name="T26" fmla="*/ 1631 w 4070"/>
                <a:gd name="T27" fmla="*/ 1366 h 1805"/>
                <a:gd name="T28" fmla="*/ 1640 w 4070"/>
                <a:gd name="T29" fmla="*/ 1371 h 1805"/>
                <a:gd name="T30" fmla="*/ 1673 w 4070"/>
                <a:gd name="T31" fmla="*/ 1382 h 1805"/>
                <a:gd name="T32" fmla="*/ 1759 w 4070"/>
                <a:gd name="T33" fmla="*/ 1394 h 1805"/>
                <a:gd name="T34" fmla="*/ 1826 w 4070"/>
                <a:gd name="T35" fmla="*/ 1457 h 1805"/>
                <a:gd name="T36" fmla="*/ 1824 w 4070"/>
                <a:gd name="T37" fmla="*/ 1570 h 1805"/>
                <a:gd name="T38" fmla="*/ 1893 w 4070"/>
                <a:gd name="T39" fmla="*/ 1575 h 1805"/>
                <a:gd name="T40" fmla="*/ 1926 w 4070"/>
                <a:gd name="T41" fmla="*/ 1528 h 1805"/>
                <a:gd name="T42" fmla="*/ 1941 w 4070"/>
                <a:gd name="T43" fmla="*/ 1519 h 1805"/>
                <a:gd name="T44" fmla="*/ 1952 w 4070"/>
                <a:gd name="T45" fmla="*/ 1529 h 1805"/>
                <a:gd name="T46" fmla="*/ 1959 w 4070"/>
                <a:gd name="T47" fmla="*/ 1540 h 1805"/>
                <a:gd name="T48" fmla="*/ 1964 w 4070"/>
                <a:gd name="T49" fmla="*/ 1555 h 1805"/>
                <a:gd name="T50" fmla="*/ 1997 w 4070"/>
                <a:gd name="T51" fmla="*/ 1576 h 1805"/>
                <a:gd name="T52" fmla="*/ 2063 w 4070"/>
                <a:gd name="T53" fmla="*/ 1555 h 1805"/>
                <a:gd name="T54" fmla="*/ 2067 w 4070"/>
                <a:gd name="T55" fmla="*/ 1517 h 1805"/>
                <a:gd name="T56" fmla="*/ 2081 w 4070"/>
                <a:gd name="T57" fmla="*/ 1507 h 1805"/>
                <a:gd name="T58" fmla="*/ 2111 w 4070"/>
                <a:gd name="T59" fmla="*/ 1549 h 1805"/>
                <a:gd name="T60" fmla="*/ 2165 w 4070"/>
                <a:gd name="T61" fmla="*/ 1565 h 1805"/>
                <a:gd name="T62" fmla="*/ 2196 w 4070"/>
                <a:gd name="T63" fmla="*/ 1495 h 1805"/>
                <a:gd name="T64" fmla="*/ 2217 w 4070"/>
                <a:gd name="T65" fmla="*/ 1506 h 1805"/>
                <a:gd name="T66" fmla="*/ 2222 w 4070"/>
                <a:gd name="T67" fmla="*/ 1512 h 1805"/>
                <a:gd name="T68" fmla="*/ 2228 w 4070"/>
                <a:gd name="T69" fmla="*/ 1570 h 1805"/>
                <a:gd name="T70" fmla="*/ 2273 w 4070"/>
                <a:gd name="T71" fmla="*/ 1569 h 1805"/>
                <a:gd name="T72" fmla="*/ 2304 w 4070"/>
                <a:gd name="T73" fmla="*/ 1515 h 1805"/>
                <a:gd name="T74" fmla="*/ 2289 w 4070"/>
                <a:gd name="T75" fmla="*/ 1432 h 1805"/>
                <a:gd name="T76" fmla="*/ 2354 w 4070"/>
                <a:gd name="T77" fmla="*/ 1397 h 1805"/>
                <a:gd name="T78" fmla="*/ 2460 w 4070"/>
                <a:gd name="T79" fmla="*/ 1370 h 1805"/>
                <a:gd name="T80" fmla="*/ 2514 w 4070"/>
                <a:gd name="T81" fmla="*/ 1275 h 1805"/>
                <a:gd name="T82" fmla="*/ 2512 w 4070"/>
                <a:gd name="T83" fmla="*/ 1179 h 1805"/>
                <a:gd name="T84" fmla="*/ 2532 w 4070"/>
                <a:gd name="T85" fmla="*/ 1131 h 1805"/>
                <a:gd name="T86" fmla="*/ 2553 w 4070"/>
                <a:gd name="T87" fmla="*/ 1073 h 1805"/>
                <a:gd name="T88" fmla="*/ 2556 w 4070"/>
                <a:gd name="T89" fmla="*/ 932 h 1805"/>
                <a:gd name="T90" fmla="*/ 2565 w 4070"/>
                <a:gd name="T91" fmla="*/ 823 h 1805"/>
                <a:gd name="T92" fmla="*/ 2551 w 4070"/>
                <a:gd name="T93" fmla="*/ 721 h 1805"/>
                <a:gd name="T94" fmla="*/ 2533 w 4070"/>
                <a:gd name="T95" fmla="*/ 669 h 1805"/>
                <a:gd name="T96" fmla="*/ 2493 w 4070"/>
                <a:gd name="T97" fmla="*/ 589 h 1805"/>
                <a:gd name="T98" fmla="*/ 2423 w 4070"/>
                <a:gd name="T99" fmla="*/ 498 h 1805"/>
                <a:gd name="T100" fmla="*/ 2418 w 4070"/>
                <a:gd name="T101" fmla="*/ 495 h 1805"/>
                <a:gd name="T102" fmla="*/ 2302 w 4070"/>
                <a:gd name="T103" fmla="*/ 406 h 1805"/>
                <a:gd name="T104" fmla="*/ 2281 w 4070"/>
                <a:gd name="T105" fmla="*/ 395 h 1805"/>
                <a:gd name="T106" fmla="*/ 2170 w 4070"/>
                <a:gd name="T107" fmla="*/ 357 h 1805"/>
                <a:gd name="T108" fmla="*/ 0 w 4070"/>
                <a:gd name="T109" fmla="*/ 0 h 1805"/>
                <a:gd name="T110" fmla="*/ 2715 w 4070"/>
                <a:gd name="T111" fmla="*/ 1401 h 1805"/>
                <a:gd name="T112" fmla="*/ 2623 w 4070"/>
                <a:gd name="T113" fmla="*/ 1428 h 1805"/>
                <a:gd name="T114" fmla="*/ 2575 w 4070"/>
                <a:gd name="T115" fmla="*/ 1474 h 1805"/>
                <a:gd name="T116" fmla="*/ 2568 w 4070"/>
                <a:gd name="T117" fmla="*/ 1496 h 1805"/>
                <a:gd name="T118" fmla="*/ 1512 w 4070"/>
                <a:gd name="T119" fmla="*/ 1522 h 1805"/>
                <a:gd name="T120" fmla="*/ 1470 w 4070"/>
                <a:gd name="T121" fmla="*/ 1444 h 1805"/>
                <a:gd name="T122" fmla="*/ 1380 w 4070"/>
                <a:gd name="T123" fmla="*/ 1400 h 1805"/>
                <a:gd name="T124" fmla="*/ 1303 w 4070"/>
                <a:gd name="T125" fmla="*/ 1431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0" h="1805">
                  <a:moveTo>
                    <a:pt x="2063" y="348"/>
                  </a:moveTo>
                  <a:lnTo>
                    <a:pt x="2008" y="349"/>
                  </a:lnTo>
                  <a:lnTo>
                    <a:pt x="1953" y="356"/>
                  </a:lnTo>
                  <a:lnTo>
                    <a:pt x="1904" y="367"/>
                  </a:lnTo>
                  <a:lnTo>
                    <a:pt x="1857" y="380"/>
                  </a:lnTo>
                  <a:lnTo>
                    <a:pt x="1814" y="396"/>
                  </a:lnTo>
                  <a:lnTo>
                    <a:pt x="1802" y="401"/>
                  </a:lnTo>
                  <a:lnTo>
                    <a:pt x="1788" y="409"/>
                  </a:lnTo>
                  <a:lnTo>
                    <a:pt x="1786" y="410"/>
                  </a:lnTo>
                  <a:lnTo>
                    <a:pt x="1781" y="411"/>
                  </a:lnTo>
                  <a:lnTo>
                    <a:pt x="1777" y="414"/>
                  </a:lnTo>
                  <a:lnTo>
                    <a:pt x="1774" y="416"/>
                  </a:lnTo>
                  <a:lnTo>
                    <a:pt x="1734" y="436"/>
                  </a:lnTo>
                  <a:lnTo>
                    <a:pt x="1698" y="460"/>
                  </a:lnTo>
                  <a:lnTo>
                    <a:pt x="1668" y="481"/>
                  </a:lnTo>
                  <a:lnTo>
                    <a:pt x="1642" y="504"/>
                  </a:lnTo>
                  <a:lnTo>
                    <a:pt x="1618" y="528"/>
                  </a:lnTo>
                  <a:lnTo>
                    <a:pt x="1594" y="556"/>
                  </a:lnTo>
                  <a:lnTo>
                    <a:pt x="1592" y="559"/>
                  </a:lnTo>
                  <a:lnTo>
                    <a:pt x="1589" y="562"/>
                  </a:lnTo>
                  <a:lnTo>
                    <a:pt x="1587" y="565"/>
                  </a:lnTo>
                  <a:lnTo>
                    <a:pt x="1568" y="595"/>
                  </a:lnTo>
                  <a:lnTo>
                    <a:pt x="1553" y="623"/>
                  </a:lnTo>
                  <a:lnTo>
                    <a:pt x="1540" y="648"/>
                  </a:lnTo>
                  <a:lnTo>
                    <a:pt x="1533" y="662"/>
                  </a:lnTo>
                  <a:lnTo>
                    <a:pt x="1527" y="678"/>
                  </a:lnTo>
                  <a:lnTo>
                    <a:pt x="1526" y="680"/>
                  </a:lnTo>
                  <a:lnTo>
                    <a:pt x="1526" y="683"/>
                  </a:lnTo>
                  <a:lnTo>
                    <a:pt x="1523" y="689"/>
                  </a:lnTo>
                  <a:lnTo>
                    <a:pt x="1522" y="695"/>
                  </a:lnTo>
                  <a:lnTo>
                    <a:pt x="1518" y="701"/>
                  </a:lnTo>
                  <a:lnTo>
                    <a:pt x="1507" y="773"/>
                  </a:lnTo>
                  <a:lnTo>
                    <a:pt x="1504" y="844"/>
                  </a:lnTo>
                  <a:lnTo>
                    <a:pt x="1510" y="916"/>
                  </a:lnTo>
                  <a:lnTo>
                    <a:pt x="1521" y="990"/>
                  </a:lnTo>
                  <a:lnTo>
                    <a:pt x="1541" y="1063"/>
                  </a:lnTo>
                  <a:lnTo>
                    <a:pt x="1567" y="1134"/>
                  </a:lnTo>
                  <a:lnTo>
                    <a:pt x="1570" y="1158"/>
                  </a:lnTo>
                  <a:lnTo>
                    <a:pt x="1570" y="1181"/>
                  </a:lnTo>
                  <a:lnTo>
                    <a:pt x="1566" y="1205"/>
                  </a:lnTo>
                  <a:lnTo>
                    <a:pt x="1562" y="1208"/>
                  </a:lnTo>
                  <a:lnTo>
                    <a:pt x="1558" y="1212"/>
                  </a:lnTo>
                  <a:lnTo>
                    <a:pt x="1554" y="1216"/>
                  </a:lnTo>
                  <a:lnTo>
                    <a:pt x="1547" y="1226"/>
                  </a:lnTo>
                  <a:lnTo>
                    <a:pt x="1543" y="1239"/>
                  </a:lnTo>
                  <a:lnTo>
                    <a:pt x="1542" y="1258"/>
                  </a:lnTo>
                  <a:lnTo>
                    <a:pt x="1544" y="1280"/>
                  </a:lnTo>
                  <a:lnTo>
                    <a:pt x="1552" y="1297"/>
                  </a:lnTo>
                  <a:lnTo>
                    <a:pt x="1564" y="1316"/>
                  </a:lnTo>
                  <a:lnTo>
                    <a:pt x="1584" y="1336"/>
                  </a:lnTo>
                  <a:lnTo>
                    <a:pt x="1613" y="1355"/>
                  </a:lnTo>
                  <a:lnTo>
                    <a:pt x="1616" y="1358"/>
                  </a:lnTo>
                  <a:lnTo>
                    <a:pt x="1621" y="1360"/>
                  </a:lnTo>
                  <a:lnTo>
                    <a:pt x="1625" y="1361"/>
                  </a:lnTo>
                  <a:lnTo>
                    <a:pt x="1629" y="1364"/>
                  </a:lnTo>
                  <a:lnTo>
                    <a:pt x="1631" y="1366"/>
                  </a:lnTo>
                  <a:lnTo>
                    <a:pt x="1634" y="1368"/>
                  </a:lnTo>
                  <a:lnTo>
                    <a:pt x="1636" y="1369"/>
                  </a:lnTo>
                  <a:lnTo>
                    <a:pt x="1637" y="1370"/>
                  </a:lnTo>
                  <a:lnTo>
                    <a:pt x="1640" y="1371"/>
                  </a:lnTo>
                  <a:lnTo>
                    <a:pt x="1642" y="1374"/>
                  </a:lnTo>
                  <a:lnTo>
                    <a:pt x="1646" y="1376"/>
                  </a:lnTo>
                  <a:lnTo>
                    <a:pt x="1657" y="1379"/>
                  </a:lnTo>
                  <a:lnTo>
                    <a:pt x="1673" y="1382"/>
                  </a:lnTo>
                  <a:lnTo>
                    <a:pt x="1694" y="1386"/>
                  </a:lnTo>
                  <a:lnTo>
                    <a:pt x="1723" y="1390"/>
                  </a:lnTo>
                  <a:lnTo>
                    <a:pt x="1758" y="1394"/>
                  </a:lnTo>
                  <a:lnTo>
                    <a:pt x="1759" y="1394"/>
                  </a:lnTo>
                  <a:lnTo>
                    <a:pt x="1784" y="1407"/>
                  </a:lnTo>
                  <a:lnTo>
                    <a:pt x="1806" y="1424"/>
                  </a:lnTo>
                  <a:lnTo>
                    <a:pt x="1826" y="1443"/>
                  </a:lnTo>
                  <a:lnTo>
                    <a:pt x="1826" y="1457"/>
                  </a:lnTo>
                  <a:lnTo>
                    <a:pt x="1818" y="1484"/>
                  </a:lnTo>
                  <a:lnTo>
                    <a:pt x="1814" y="1512"/>
                  </a:lnTo>
                  <a:lnTo>
                    <a:pt x="1817" y="1540"/>
                  </a:lnTo>
                  <a:lnTo>
                    <a:pt x="1824" y="1570"/>
                  </a:lnTo>
                  <a:lnTo>
                    <a:pt x="1828" y="1570"/>
                  </a:lnTo>
                  <a:lnTo>
                    <a:pt x="1852" y="1577"/>
                  </a:lnTo>
                  <a:lnTo>
                    <a:pt x="1874" y="1580"/>
                  </a:lnTo>
                  <a:lnTo>
                    <a:pt x="1893" y="1575"/>
                  </a:lnTo>
                  <a:lnTo>
                    <a:pt x="1909" y="1564"/>
                  </a:lnTo>
                  <a:lnTo>
                    <a:pt x="1922" y="1545"/>
                  </a:lnTo>
                  <a:lnTo>
                    <a:pt x="1922" y="1532"/>
                  </a:lnTo>
                  <a:lnTo>
                    <a:pt x="1926" y="1528"/>
                  </a:lnTo>
                  <a:lnTo>
                    <a:pt x="1930" y="1524"/>
                  </a:lnTo>
                  <a:lnTo>
                    <a:pt x="1936" y="1522"/>
                  </a:lnTo>
                  <a:lnTo>
                    <a:pt x="1937" y="1521"/>
                  </a:lnTo>
                  <a:lnTo>
                    <a:pt x="1941" y="1519"/>
                  </a:lnTo>
                  <a:lnTo>
                    <a:pt x="1943" y="1518"/>
                  </a:lnTo>
                  <a:lnTo>
                    <a:pt x="1946" y="1523"/>
                  </a:lnTo>
                  <a:lnTo>
                    <a:pt x="1949" y="1527"/>
                  </a:lnTo>
                  <a:lnTo>
                    <a:pt x="1952" y="1529"/>
                  </a:lnTo>
                  <a:lnTo>
                    <a:pt x="1954" y="1533"/>
                  </a:lnTo>
                  <a:lnTo>
                    <a:pt x="1957" y="1536"/>
                  </a:lnTo>
                  <a:lnTo>
                    <a:pt x="1958" y="1538"/>
                  </a:lnTo>
                  <a:lnTo>
                    <a:pt x="1959" y="1540"/>
                  </a:lnTo>
                  <a:lnTo>
                    <a:pt x="1962" y="1545"/>
                  </a:lnTo>
                  <a:lnTo>
                    <a:pt x="1964" y="1549"/>
                  </a:lnTo>
                  <a:lnTo>
                    <a:pt x="1964" y="1552"/>
                  </a:lnTo>
                  <a:lnTo>
                    <a:pt x="1964" y="1555"/>
                  </a:lnTo>
                  <a:lnTo>
                    <a:pt x="1964" y="1559"/>
                  </a:lnTo>
                  <a:lnTo>
                    <a:pt x="1964" y="1560"/>
                  </a:lnTo>
                  <a:lnTo>
                    <a:pt x="1979" y="1571"/>
                  </a:lnTo>
                  <a:lnTo>
                    <a:pt x="1997" y="1576"/>
                  </a:lnTo>
                  <a:lnTo>
                    <a:pt x="2016" y="1575"/>
                  </a:lnTo>
                  <a:lnTo>
                    <a:pt x="2035" y="1575"/>
                  </a:lnTo>
                  <a:lnTo>
                    <a:pt x="2049" y="1568"/>
                  </a:lnTo>
                  <a:lnTo>
                    <a:pt x="2063" y="1555"/>
                  </a:lnTo>
                  <a:lnTo>
                    <a:pt x="2065" y="1539"/>
                  </a:lnTo>
                  <a:lnTo>
                    <a:pt x="2066" y="1524"/>
                  </a:lnTo>
                  <a:lnTo>
                    <a:pt x="2066" y="1521"/>
                  </a:lnTo>
                  <a:lnTo>
                    <a:pt x="2067" y="1517"/>
                  </a:lnTo>
                  <a:lnTo>
                    <a:pt x="2067" y="1515"/>
                  </a:lnTo>
                  <a:lnTo>
                    <a:pt x="2068" y="1512"/>
                  </a:lnTo>
                  <a:lnTo>
                    <a:pt x="2073" y="1507"/>
                  </a:lnTo>
                  <a:lnTo>
                    <a:pt x="2081" y="1507"/>
                  </a:lnTo>
                  <a:lnTo>
                    <a:pt x="2091" y="1511"/>
                  </a:lnTo>
                  <a:lnTo>
                    <a:pt x="2104" y="1518"/>
                  </a:lnTo>
                  <a:lnTo>
                    <a:pt x="2106" y="1536"/>
                  </a:lnTo>
                  <a:lnTo>
                    <a:pt x="2111" y="1549"/>
                  </a:lnTo>
                  <a:lnTo>
                    <a:pt x="2120" y="1560"/>
                  </a:lnTo>
                  <a:lnTo>
                    <a:pt x="2133" y="1570"/>
                  </a:lnTo>
                  <a:lnTo>
                    <a:pt x="2150" y="1569"/>
                  </a:lnTo>
                  <a:lnTo>
                    <a:pt x="2165" y="1565"/>
                  </a:lnTo>
                  <a:lnTo>
                    <a:pt x="2179" y="1559"/>
                  </a:lnTo>
                  <a:lnTo>
                    <a:pt x="2186" y="1532"/>
                  </a:lnTo>
                  <a:lnTo>
                    <a:pt x="2192" y="1511"/>
                  </a:lnTo>
                  <a:lnTo>
                    <a:pt x="2196" y="1495"/>
                  </a:lnTo>
                  <a:lnTo>
                    <a:pt x="2201" y="1495"/>
                  </a:lnTo>
                  <a:lnTo>
                    <a:pt x="2207" y="1497"/>
                  </a:lnTo>
                  <a:lnTo>
                    <a:pt x="2212" y="1501"/>
                  </a:lnTo>
                  <a:lnTo>
                    <a:pt x="2217" y="1506"/>
                  </a:lnTo>
                  <a:lnTo>
                    <a:pt x="2218" y="1507"/>
                  </a:lnTo>
                  <a:lnTo>
                    <a:pt x="2218" y="1508"/>
                  </a:lnTo>
                  <a:lnTo>
                    <a:pt x="2219" y="1510"/>
                  </a:lnTo>
                  <a:lnTo>
                    <a:pt x="2222" y="1512"/>
                  </a:lnTo>
                  <a:lnTo>
                    <a:pt x="2221" y="1534"/>
                  </a:lnTo>
                  <a:lnTo>
                    <a:pt x="2221" y="1552"/>
                  </a:lnTo>
                  <a:lnTo>
                    <a:pt x="2224" y="1564"/>
                  </a:lnTo>
                  <a:lnTo>
                    <a:pt x="2228" y="1570"/>
                  </a:lnTo>
                  <a:lnTo>
                    <a:pt x="2234" y="1571"/>
                  </a:lnTo>
                  <a:lnTo>
                    <a:pt x="2246" y="1573"/>
                  </a:lnTo>
                  <a:lnTo>
                    <a:pt x="2260" y="1571"/>
                  </a:lnTo>
                  <a:lnTo>
                    <a:pt x="2273" y="1569"/>
                  </a:lnTo>
                  <a:lnTo>
                    <a:pt x="2283" y="1565"/>
                  </a:lnTo>
                  <a:lnTo>
                    <a:pt x="2288" y="1561"/>
                  </a:lnTo>
                  <a:lnTo>
                    <a:pt x="2299" y="1539"/>
                  </a:lnTo>
                  <a:lnTo>
                    <a:pt x="2304" y="1515"/>
                  </a:lnTo>
                  <a:lnTo>
                    <a:pt x="2304" y="1489"/>
                  </a:lnTo>
                  <a:lnTo>
                    <a:pt x="2296" y="1463"/>
                  </a:lnTo>
                  <a:lnTo>
                    <a:pt x="2283" y="1437"/>
                  </a:lnTo>
                  <a:lnTo>
                    <a:pt x="2289" y="1432"/>
                  </a:lnTo>
                  <a:lnTo>
                    <a:pt x="2300" y="1426"/>
                  </a:lnTo>
                  <a:lnTo>
                    <a:pt x="2315" y="1415"/>
                  </a:lnTo>
                  <a:lnTo>
                    <a:pt x="2331" y="1405"/>
                  </a:lnTo>
                  <a:lnTo>
                    <a:pt x="2354" y="1397"/>
                  </a:lnTo>
                  <a:lnTo>
                    <a:pt x="2383" y="1390"/>
                  </a:lnTo>
                  <a:lnTo>
                    <a:pt x="2416" y="1385"/>
                  </a:lnTo>
                  <a:lnTo>
                    <a:pt x="2440" y="1380"/>
                  </a:lnTo>
                  <a:lnTo>
                    <a:pt x="2460" y="1370"/>
                  </a:lnTo>
                  <a:lnTo>
                    <a:pt x="2478" y="1354"/>
                  </a:lnTo>
                  <a:lnTo>
                    <a:pt x="2493" y="1332"/>
                  </a:lnTo>
                  <a:lnTo>
                    <a:pt x="2504" y="1306"/>
                  </a:lnTo>
                  <a:lnTo>
                    <a:pt x="2514" y="1275"/>
                  </a:lnTo>
                  <a:lnTo>
                    <a:pt x="2514" y="1250"/>
                  </a:lnTo>
                  <a:lnTo>
                    <a:pt x="2511" y="1226"/>
                  </a:lnTo>
                  <a:lnTo>
                    <a:pt x="2511" y="1200"/>
                  </a:lnTo>
                  <a:lnTo>
                    <a:pt x="2512" y="1179"/>
                  </a:lnTo>
                  <a:lnTo>
                    <a:pt x="2514" y="1163"/>
                  </a:lnTo>
                  <a:lnTo>
                    <a:pt x="2518" y="1152"/>
                  </a:lnTo>
                  <a:lnTo>
                    <a:pt x="2525" y="1139"/>
                  </a:lnTo>
                  <a:lnTo>
                    <a:pt x="2532" y="1131"/>
                  </a:lnTo>
                  <a:lnTo>
                    <a:pt x="2542" y="1116"/>
                  </a:lnTo>
                  <a:lnTo>
                    <a:pt x="2549" y="1101"/>
                  </a:lnTo>
                  <a:lnTo>
                    <a:pt x="2553" y="1086"/>
                  </a:lnTo>
                  <a:lnTo>
                    <a:pt x="2553" y="1073"/>
                  </a:lnTo>
                  <a:lnTo>
                    <a:pt x="2553" y="1070"/>
                  </a:lnTo>
                  <a:lnTo>
                    <a:pt x="2554" y="1065"/>
                  </a:lnTo>
                  <a:lnTo>
                    <a:pt x="2554" y="976"/>
                  </a:lnTo>
                  <a:lnTo>
                    <a:pt x="2556" y="932"/>
                  </a:lnTo>
                  <a:lnTo>
                    <a:pt x="2561" y="889"/>
                  </a:lnTo>
                  <a:lnTo>
                    <a:pt x="2561" y="878"/>
                  </a:lnTo>
                  <a:lnTo>
                    <a:pt x="2564" y="868"/>
                  </a:lnTo>
                  <a:lnTo>
                    <a:pt x="2565" y="823"/>
                  </a:lnTo>
                  <a:lnTo>
                    <a:pt x="2563" y="779"/>
                  </a:lnTo>
                  <a:lnTo>
                    <a:pt x="2554" y="734"/>
                  </a:lnTo>
                  <a:lnTo>
                    <a:pt x="2553" y="728"/>
                  </a:lnTo>
                  <a:lnTo>
                    <a:pt x="2551" y="721"/>
                  </a:lnTo>
                  <a:lnTo>
                    <a:pt x="2544" y="695"/>
                  </a:lnTo>
                  <a:lnTo>
                    <a:pt x="2535" y="673"/>
                  </a:lnTo>
                  <a:lnTo>
                    <a:pt x="2533" y="670"/>
                  </a:lnTo>
                  <a:lnTo>
                    <a:pt x="2533" y="669"/>
                  </a:lnTo>
                  <a:lnTo>
                    <a:pt x="2532" y="668"/>
                  </a:lnTo>
                  <a:lnTo>
                    <a:pt x="2532" y="667"/>
                  </a:lnTo>
                  <a:lnTo>
                    <a:pt x="2514" y="626"/>
                  </a:lnTo>
                  <a:lnTo>
                    <a:pt x="2493" y="589"/>
                  </a:lnTo>
                  <a:lnTo>
                    <a:pt x="2470" y="553"/>
                  </a:lnTo>
                  <a:lnTo>
                    <a:pt x="2442" y="520"/>
                  </a:lnTo>
                  <a:lnTo>
                    <a:pt x="2431" y="509"/>
                  </a:lnTo>
                  <a:lnTo>
                    <a:pt x="2423" y="498"/>
                  </a:lnTo>
                  <a:lnTo>
                    <a:pt x="2421" y="496"/>
                  </a:lnTo>
                  <a:lnTo>
                    <a:pt x="2421" y="496"/>
                  </a:lnTo>
                  <a:lnTo>
                    <a:pt x="2420" y="495"/>
                  </a:lnTo>
                  <a:lnTo>
                    <a:pt x="2418" y="495"/>
                  </a:lnTo>
                  <a:lnTo>
                    <a:pt x="2388" y="465"/>
                  </a:lnTo>
                  <a:lnTo>
                    <a:pt x="2356" y="441"/>
                  </a:lnTo>
                  <a:lnTo>
                    <a:pt x="2321" y="417"/>
                  </a:lnTo>
                  <a:lnTo>
                    <a:pt x="2302" y="406"/>
                  </a:lnTo>
                  <a:lnTo>
                    <a:pt x="2284" y="396"/>
                  </a:lnTo>
                  <a:lnTo>
                    <a:pt x="2283" y="396"/>
                  </a:lnTo>
                  <a:lnTo>
                    <a:pt x="2283" y="395"/>
                  </a:lnTo>
                  <a:lnTo>
                    <a:pt x="2281" y="395"/>
                  </a:lnTo>
                  <a:lnTo>
                    <a:pt x="2239" y="378"/>
                  </a:lnTo>
                  <a:lnTo>
                    <a:pt x="2197" y="364"/>
                  </a:lnTo>
                  <a:lnTo>
                    <a:pt x="2184" y="362"/>
                  </a:lnTo>
                  <a:lnTo>
                    <a:pt x="2170" y="357"/>
                  </a:lnTo>
                  <a:lnTo>
                    <a:pt x="2145" y="353"/>
                  </a:lnTo>
                  <a:lnTo>
                    <a:pt x="2119" y="351"/>
                  </a:lnTo>
                  <a:lnTo>
                    <a:pt x="2063" y="348"/>
                  </a:lnTo>
                  <a:close/>
                  <a:moveTo>
                    <a:pt x="0" y="0"/>
                  </a:moveTo>
                  <a:lnTo>
                    <a:pt x="4070" y="0"/>
                  </a:lnTo>
                  <a:lnTo>
                    <a:pt x="4070" y="665"/>
                  </a:lnTo>
                  <a:lnTo>
                    <a:pt x="2732" y="1405"/>
                  </a:lnTo>
                  <a:lnTo>
                    <a:pt x="2715" y="1401"/>
                  </a:lnTo>
                  <a:lnTo>
                    <a:pt x="2695" y="1400"/>
                  </a:lnTo>
                  <a:lnTo>
                    <a:pt x="2675" y="1405"/>
                  </a:lnTo>
                  <a:lnTo>
                    <a:pt x="2648" y="1415"/>
                  </a:lnTo>
                  <a:lnTo>
                    <a:pt x="2623" y="1428"/>
                  </a:lnTo>
                  <a:lnTo>
                    <a:pt x="2600" y="1445"/>
                  </a:lnTo>
                  <a:lnTo>
                    <a:pt x="2580" y="1465"/>
                  </a:lnTo>
                  <a:lnTo>
                    <a:pt x="2577" y="1470"/>
                  </a:lnTo>
                  <a:lnTo>
                    <a:pt x="2575" y="1474"/>
                  </a:lnTo>
                  <a:lnTo>
                    <a:pt x="2574" y="1477"/>
                  </a:lnTo>
                  <a:lnTo>
                    <a:pt x="2572" y="1480"/>
                  </a:lnTo>
                  <a:lnTo>
                    <a:pt x="2570" y="1489"/>
                  </a:lnTo>
                  <a:lnTo>
                    <a:pt x="2568" y="1496"/>
                  </a:lnTo>
                  <a:lnTo>
                    <a:pt x="2010" y="1805"/>
                  </a:lnTo>
                  <a:lnTo>
                    <a:pt x="1796" y="1705"/>
                  </a:lnTo>
                  <a:lnTo>
                    <a:pt x="1530" y="1556"/>
                  </a:lnTo>
                  <a:lnTo>
                    <a:pt x="1512" y="1522"/>
                  </a:lnTo>
                  <a:lnTo>
                    <a:pt x="1499" y="1485"/>
                  </a:lnTo>
                  <a:lnTo>
                    <a:pt x="1491" y="1469"/>
                  </a:lnTo>
                  <a:lnTo>
                    <a:pt x="1483" y="1455"/>
                  </a:lnTo>
                  <a:lnTo>
                    <a:pt x="1470" y="1444"/>
                  </a:lnTo>
                  <a:lnTo>
                    <a:pt x="1449" y="1428"/>
                  </a:lnTo>
                  <a:lnTo>
                    <a:pt x="1426" y="1415"/>
                  </a:lnTo>
                  <a:lnTo>
                    <a:pt x="1403" y="1405"/>
                  </a:lnTo>
                  <a:lnTo>
                    <a:pt x="1380" y="1400"/>
                  </a:lnTo>
                  <a:lnTo>
                    <a:pt x="1356" y="1400"/>
                  </a:lnTo>
                  <a:lnTo>
                    <a:pt x="1333" y="1406"/>
                  </a:lnTo>
                  <a:lnTo>
                    <a:pt x="1317" y="1417"/>
                  </a:lnTo>
                  <a:lnTo>
                    <a:pt x="1303" y="1431"/>
                  </a:lnTo>
                  <a:lnTo>
                    <a:pt x="1303" y="1432"/>
                  </a:lnTo>
                  <a:lnTo>
                    <a:pt x="0" y="711"/>
                  </a:lnTo>
                  <a:lnTo>
                    <a:pt x="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grpSp>
      <p:grpSp>
        <p:nvGrpSpPr>
          <p:cNvPr id="235" name="Group 451">
            <a:extLst>
              <a:ext uri="{FF2B5EF4-FFF2-40B4-BE49-F238E27FC236}">
                <a16:creationId xmlns:a16="http://schemas.microsoft.com/office/drawing/2014/main" id="{80CE0712-00C2-D0D1-1D6A-827EE947D5F0}"/>
              </a:ext>
            </a:extLst>
          </p:cNvPr>
          <p:cNvGrpSpPr>
            <a:grpSpLocks noChangeAspect="1"/>
          </p:cNvGrpSpPr>
          <p:nvPr/>
        </p:nvGrpSpPr>
        <p:grpSpPr>
          <a:xfrm>
            <a:off x="7594428" y="5457173"/>
            <a:ext cx="224636" cy="159248"/>
            <a:chOff x="3335338" y="269944"/>
            <a:chExt cx="2154238" cy="1527175"/>
          </a:xfrm>
          <a:solidFill>
            <a:srgbClr val="FF0000"/>
          </a:solidFill>
        </p:grpSpPr>
        <p:sp>
          <p:nvSpPr>
            <p:cNvPr id="236" name="Freeform 24">
              <a:extLst>
                <a:ext uri="{FF2B5EF4-FFF2-40B4-BE49-F238E27FC236}">
                  <a16:creationId xmlns:a16="http://schemas.microsoft.com/office/drawing/2014/main" id="{5A667749-75A5-38C2-28FF-929379A14C1F}"/>
                </a:ext>
              </a:extLst>
            </p:cNvPr>
            <p:cNvSpPr>
              <a:spLocks/>
            </p:cNvSpPr>
            <p:nvPr/>
          </p:nvSpPr>
          <p:spPr bwMode="auto">
            <a:xfrm>
              <a:off x="4221162" y="781118"/>
              <a:ext cx="165099" cy="123824"/>
            </a:xfrm>
            <a:custGeom>
              <a:avLst/>
              <a:gdLst>
                <a:gd name="T0" fmla="*/ 106 w 310"/>
                <a:gd name="T1" fmla="*/ 0 h 233"/>
                <a:gd name="T2" fmla="*/ 156 w 310"/>
                <a:gd name="T3" fmla="*/ 2 h 233"/>
                <a:gd name="T4" fmla="*/ 208 w 310"/>
                <a:gd name="T5" fmla="*/ 12 h 233"/>
                <a:gd name="T6" fmla="*/ 232 w 310"/>
                <a:gd name="T7" fmla="*/ 27 h 233"/>
                <a:gd name="T8" fmla="*/ 257 w 310"/>
                <a:gd name="T9" fmla="*/ 44 h 233"/>
                <a:gd name="T10" fmla="*/ 271 w 310"/>
                <a:gd name="T11" fmla="*/ 53 h 233"/>
                <a:gd name="T12" fmla="*/ 282 w 310"/>
                <a:gd name="T13" fmla="*/ 61 h 233"/>
                <a:gd name="T14" fmla="*/ 293 w 310"/>
                <a:gd name="T15" fmla="*/ 71 h 233"/>
                <a:gd name="T16" fmla="*/ 303 w 310"/>
                <a:gd name="T17" fmla="*/ 81 h 233"/>
                <a:gd name="T18" fmla="*/ 310 w 310"/>
                <a:gd name="T19" fmla="*/ 94 h 233"/>
                <a:gd name="T20" fmla="*/ 309 w 310"/>
                <a:gd name="T21" fmla="*/ 127 h 233"/>
                <a:gd name="T22" fmla="*/ 304 w 310"/>
                <a:gd name="T23" fmla="*/ 157 h 233"/>
                <a:gd name="T24" fmla="*/ 297 w 310"/>
                <a:gd name="T25" fmla="*/ 171 h 233"/>
                <a:gd name="T26" fmla="*/ 289 w 310"/>
                <a:gd name="T27" fmla="*/ 185 h 233"/>
                <a:gd name="T28" fmla="*/ 278 w 310"/>
                <a:gd name="T29" fmla="*/ 201 h 233"/>
                <a:gd name="T30" fmla="*/ 266 w 310"/>
                <a:gd name="T31" fmla="*/ 215 h 233"/>
                <a:gd name="T32" fmla="*/ 256 w 310"/>
                <a:gd name="T33" fmla="*/ 222 h 233"/>
                <a:gd name="T34" fmla="*/ 242 w 310"/>
                <a:gd name="T35" fmla="*/ 226 h 233"/>
                <a:gd name="T36" fmla="*/ 198 w 310"/>
                <a:gd name="T37" fmla="*/ 233 h 233"/>
                <a:gd name="T38" fmla="*/ 154 w 310"/>
                <a:gd name="T39" fmla="*/ 233 h 233"/>
                <a:gd name="T40" fmla="*/ 112 w 310"/>
                <a:gd name="T41" fmla="*/ 228 h 233"/>
                <a:gd name="T42" fmla="*/ 83 w 310"/>
                <a:gd name="T43" fmla="*/ 221 h 233"/>
                <a:gd name="T44" fmla="*/ 63 w 310"/>
                <a:gd name="T45" fmla="*/ 213 h 233"/>
                <a:gd name="T46" fmla="*/ 43 w 310"/>
                <a:gd name="T47" fmla="*/ 206 h 233"/>
                <a:gd name="T48" fmla="*/ 26 w 310"/>
                <a:gd name="T49" fmla="*/ 196 h 233"/>
                <a:gd name="T50" fmla="*/ 14 w 310"/>
                <a:gd name="T51" fmla="*/ 185 h 233"/>
                <a:gd name="T52" fmla="*/ 4 w 310"/>
                <a:gd name="T53" fmla="*/ 169 h 233"/>
                <a:gd name="T54" fmla="*/ 0 w 310"/>
                <a:gd name="T55" fmla="*/ 157 h 233"/>
                <a:gd name="T56" fmla="*/ 0 w 310"/>
                <a:gd name="T57" fmla="*/ 145 h 233"/>
                <a:gd name="T58" fmla="*/ 1 w 310"/>
                <a:gd name="T59" fmla="*/ 131 h 233"/>
                <a:gd name="T60" fmla="*/ 3 w 310"/>
                <a:gd name="T61" fmla="*/ 119 h 233"/>
                <a:gd name="T62" fmla="*/ 7 w 310"/>
                <a:gd name="T63" fmla="*/ 98 h 233"/>
                <a:gd name="T64" fmla="*/ 11 w 310"/>
                <a:gd name="T65" fmla="*/ 78 h 233"/>
                <a:gd name="T66" fmla="*/ 18 w 310"/>
                <a:gd name="T67" fmla="*/ 58 h 233"/>
                <a:gd name="T68" fmla="*/ 27 w 310"/>
                <a:gd name="T69" fmla="*/ 38 h 233"/>
                <a:gd name="T70" fmla="*/ 38 w 310"/>
                <a:gd name="T71" fmla="*/ 24 h 233"/>
                <a:gd name="T72" fmla="*/ 54 w 310"/>
                <a:gd name="T73" fmla="*/ 13 h 233"/>
                <a:gd name="T74" fmla="*/ 80 w 310"/>
                <a:gd name="T75" fmla="*/ 6 h 233"/>
                <a:gd name="T76" fmla="*/ 106 w 310"/>
                <a:gd name="T77"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0" h="233">
                  <a:moveTo>
                    <a:pt x="106" y="0"/>
                  </a:moveTo>
                  <a:lnTo>
                    <a:pt x="156" y="2"/>
                  </a:lnTo>
                  <a:lnTo>
                    <a:pt x="208" y="12"/>
                  </a:lnTo>
                  <a:lnTo>
                    <a:pt x="232" y="27"/>
                  </a:lnTo>
                  <a:lnTo>
                    <a:pt x="257" y="44"/>
                  </a:lnTo>
                  <a:lnTo>
                    <a:pt x="271" y="53"/>
                  </a:lnTo>
                  <a:lnTo>
                    <a:pt x="282" y="61"/>
                  </a:lnTo>
                  <a:lnTo>
                    <a:pt x="293" y="71"/>
                  </a:lnTo>
                  <a:lnTo>
                    <a:pt x="303" y="81"/>
                  </a:lnTo>
                  <a:lnTo>
                    <a:pt x="310" y="94"/>
                  </a:lnTo>
                  <a:lnTo>
                    <a:pt x="309" y="127"/>
                  </a:lnTo>
                  <a:lnTo>
                    <a:pt x="304" y="157"/>
                  </a:lnTo>
                  <a:lnTo>
                    <a:pt x="297" y="171"/>
                  </a:lnTo>
                  <a:lnTo>
                    <a:pt x="289" y="185"/>
                  </a:lnTo>
                  <a:lnTo>
                    <a:pt x="278" y="201"/>
                  </a:lnTo>
                  <a:lnTo>
                    <a:pt x="266" y="215"/>
                  </a:lnTo>
                  <a:lnTo>
                    <a:pt x="256" y="222"/>
                  </a:lnTo>
                  <a:lnTo>
                    <a:pt x="242" y="226"/>
                  </a:lnTo>
                  <a:lnTo>
                    <a:pt x="198" y="233"/>
                  </a:lnTo>
                  <a:lnTo>
                    <a:pt x="154" y="233"/>
                  </a:lnTo>
                  <a:lnTo>
                    <a:pt x="112" y="228"/>
                  </a:lnTo>
                  <a:lnTo>
                    <a:pt x="83" y="221"/>
                  </a:lnTo>
                  <a:lnTo>
                    <a:pt x="63" y="213"/>
                  </a:lnTo>
                  <a:lnTo>
                    <a:pt x="43" y="206"/>
                  </a:lnTo>
                  <a:lnTo>
                    <a:pt x="26" y="196"/>
                  </a:lnTo>
                  <a:lnTo>
                    <a:pt x="14" y="185"/>
                  </a:lnTo>
                  <a:lnTo>
                    <a:pt x="4" y="169"/>
                  </a:lnTo>
                  <a:lnTo>
                    <a:pt x="0" y="157"/>
                  </a:lnTo>
                  <a:lnTo>
                    <a:pt x="0" y="145"/>
                  </a:lnTo>
                  <a:lnTo>
                    <a:pt x="1" y="131"/>
                  </a:lnTo>
                  <a:lnTo>
                    <a:pt x="3" y="119"/>
                  </a:lnTo>
                  <a:lnTo>
                    <a:pt x="7" y="98"/>
                  </a:lnTo>
                  <a:lnTo>
                    <a:pt x="11" y="78"/>
                  </a:lnTo>
                  <a:lnTo>
                    <a:pt x="18" y="58"/>
                  </a:lnTo>
                  <a:lnTo>
                    <a:pt x="27" y="38"/>
                  </a:lnTo>
                  <a:lnTo>
                    <a:pt x="38" y="24"/>
                  </a:lnTo>
                  <a:lnTo>
                    <a:pt x="54" y="13"/>
                  </a:lnTo>
                  <a:lnTo>
                    <a:pt x="80" y="6"/>
                  </a:lnTo>
                  <a:lnTo>
                    <a:pt x="106"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37" name="Freeform 25">
              <a:extLst>
                <a:ext uri="{FF2B5EF4-FFF2-40B4-BE49-F238E27FC236}">
                  <a16:creationId xmlns:a16="http://schemas.microsoft.com/office/drawing/2014/main" id="{D4D32CAF-B874-F09A-10E8-28C07954EAD4}"/>
                </a:ext>
              </a:extLst>
            </p:cNvPr>
            <p:cNvSpPr>
              <a:spLocks/>
            </p:cNvSpPr>
            <p:nvPr/>
          </p:nvSpPr>
          <p:spPr bwMode="auto">
            <a:xfrm>
              <a:off x="3335338" y="684283"/>
              <a:ext cx="2154238" cy="1112836"/>
            </a:xfrm>
            <a:custGeom>
              <a:avLst/>
              <a:gdLst>
                <a:gd name="T0" fmla="*/ 0 w 4070"/>
                <a:gd name="T1" fmla="*/ 2104 h 2104"/>
                <a:gd name="T2" fmla="*/ 1313 w 4070"/>
                <a:gd name="T3" fmla="*/ 803 h 2104"/>
                <a:gd name="T4" fmla="*/ 1266 w 4070"/>
                <a:gd name="T5" fmla="*/ 839 h 2104"/>
                <a:gd name="T6" fmla="*/ 1258 w 4070"/>
                <a:gd name="T7" fmla="*/ 848 h 2104"/>
                <a:gd name="T8" fmla="*/ 1232 w 4070"/>
                <a:gd name="T9" fmla="*/ 920 h 2104"/>
                <a:gd name="T10" fmla="*/ 1257 w 4070"/>
                <a:gd name="T11" fmla="*/ 980 h 2104"/>
                <a:gd name="T12" fmla="*/ 1294 w 4070"/>
                <a:gd name="T13" fmla="*/ 999 h 2104"/>
                <a:gd name="T14" fmla="*/ 1335 w 4070"/>
                <a:gd name="T15" fmla="*/ 1003 h 2104"/>
                <a:gd name="T16" fmla="*/ 1406 w 4070"/>
                <a:gd name="T17" fmla="*/ 982 h 2104"/>
                <a:gd name="T18" fmla="*/ 1486 w 4070"/>
                <a:gd name="T19" fmla="*/ 976 h 2104"/>
                <a:gd name="T20" fmla="*/ 1860 w 4070"/>
                <a:gd name="T21" fmla="*/ 1115 h 2104"/>
                <a:gd name="T22" fmla="*/ 1435 w 4070"/>
                <a:gd name="T23" fmla="*/ 1284 h 2104"/>
                <a:gd name="T24" fmla="*/ 1343 w 4070"/>
                <a:gd name="T25" fmla="*/ 1278 h 2104"/>
                <a:gd name="T26" fmla="*/ 1262 w 4070"/>
                <a:gd name="T27" fmla="*/ 1325 h 2104"/>
                <a:gd name="T28" fmla="*/ 1235 w 4070"/>
                <a:gd name="T29" fmla="*/ 1384 h 2104"/>
                <a:gd name="T30" fmla="*/ 1267 w 4070"/>
                <a:gd name="T31" fmla="*/ 1431 h 2104"/>
                <a:gd name="T32" fmla="*/ 1284 w 4070"/>
                <a:gd name="T33" fmla="*/ 1472 h 2104"/>
                <a:gd name="T34" fmla="*/ 1302 w 4070"/>
                <a:gd name="T35" fmla="*/ 1519 h 2104"/>
                <a:gd name="T36" fmla="*/ 1350 w 4070"/>
                <a:gd name="T37" fmla="*/ 1549 h 2104"/>
                <a:gd name="T38" fmla="*/ 1397 w 4070"/>
                <a:gd name="T39" fmla="*/ 1545 h 2104"/>
                <a:gd name="T40" fmla="*/ 1460 w 4070"/>
                <a:gd name="T41" fmla="*/ 1484 h 2104"/>
                <a:gd name="T42" fmla="*/ 1544 w 4070"/>
                <a:gd name="T43" fmla="*/ 1423 h 2104"/>
                <a:gd name="T44" fmla="*/ 2035 w 4070"/>
                <a:gd name="T45" fmla="*/ 1196 h 2104"/>
                <a:gd name="T46" fmla="*/ 2556 w 4070"/>
                <a:gd name="T47" fmla="*/ 1440 h 2104"/>
                <a:gd name="T48" fmla="*/ 2653 w 4070"/>
                <a:gd name="T49" fmla="*/ 1529 h 2104"/>
                <a:gd name="T50" fmla="*/ 2660 w 4070"/>
                <a:gd name="T51" fmla="*/ 1536 h 2104"/>
                <a:gd name="T52" fmla="*/ 2726 w 4070"/>
                <a:gd name="T53" fmla="*/ 1547 h 2104"/>
                <a:gd name="T54" fmla="*/ 2776 w 4070"/>
                <a:gd name="T55" fmla="*/ 1508 h 2104"/>
                <a:gd name="T56" fmla="*/ 2786 w 4070"/>
                <a:gd name="T57" fmla="*/ 1442 h 2104"/>
                <a:gd name="T58" fmla="*/ 2825 w 4070"/>
                <a:gd name="T59" fmla="*/ 1409 h 2104"/>
                <a:gd name="T60" fmla="*/ 2834 w 4070"/>
                <a:gd name="T61" fmla="*/ 1356 h 2104"/>
                <a:gd name="T62" fmla="*/ 2792 w 4070"/>
                <a:gd name="T63" fmla="*/ 1302 h 2104"/>
                <a:gd name="T64" fmla="*/ 2712 w 4070"/>
                <a:gd name="T65" fmla="*/ 1272 h 2104"/>
                <a:gd name="T66" fmla="*/ 2602 w 4070"/>
                <a:gd name="T67" fmla="*/ 1301 h 2104"/>
                <a:gd name="T68" fmla="*/ 2407 w 4070"/>
                <a:gd name="T69" fmla="*/ 1034 h 2104"/>
                <a:gd name="T70" fmla="*/ 2559 w 4070"/>
                <a:gd name="T71" fmla="*/ 982 h 2104"/>
                <a:gd name="T72" fmla="*/ 2653 w 4070"/>
                <a:gd name="T73" fmla="*/ 980 h 2104"/>
                <a:gd name="T74" fmla="*/ 2674 w 4070"/>
                <a:gd name="T75" fmla="*/ 988 h 2104"/>
                <a:gd name="T76" fmla="*/ 2742 w 4070"/>
                <a:gd name="T77" fmla="*/ 1002 h 2104"/>
                <a:gd name="T78" fmla="*/ 2802 w 4070"/>
                <a:gd name="T79" fmla="*/ 983 h 2104"/>
                <a:gd name="T80" fmla="*/ 2823 w 4070"/>
                <a:gd name="T81" fmla="*/ 960 h 2104"/>
                <a:gd name="T82" fmla="*/ 2834 w 4070"/>
                <a:gd name="T83" fmla="*/ 931 h 2104"/>
                <a:gd name="T84" fmla="*/ 2829 w 4070"/>
                <a:gd name="T85" fmla="*/ 876 h 2104"/>
                <a:gd name="T86" fmla="*/ 2782 w 4070"/>
                <a:gd name="T87" fmla="*/ 820 h 2104"/>
                <a:gd name="T88" fmla="*/ 2767 w 4070"/>
                <a:gd name="T89" fmla="*/ 772 h 2104"/>
                <a:gd name="T90" fmla="*/ 4070 w 4070"/>
                <a:gd name="T91" fmla="*/ 0 h 2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70" h="2104">
                  <a:moveTo>
                    <a:pt x="4070" y="0"/>
                  </a:moveTo>
                  <a:lnTo>
                    <a:pt x="4070" y="2104"/>
                  </a:lnTo>
                  <a:lnTo>
                    <a:pt x="0" y="2104"/>
                  </a:lnTo>
                  <a:lnTo>
                    <a:pt x="0" y="45"/>
                  </a:lnTo>
                  <a:lnTo>
                    <a:pt x="1300" y="765"/>
                  </a:lnTo>
                  <a:lnTo>
                    <a:pt x="1313" y="803"/>
                  </a:lnTo>
                  <a:lnTo>
                    <a:pt x="1291" y="819"/>
                  </a:lnTo>
                  <a:lnTo>
                    <a:pt x="1268" y="838"/>
                  </a:lnTo>
                  <a:lnTo>
                    <a:pt x="1266" y="839"/>
                  </a:lnTo>
                  <a:lnTo>
                    <a:pt x="1263" y="841"/>
                  </a:lnTo>
                  <a:lnTo>
                    <a:pt x="1260" y="844"/>
                  </a:lnTo>
                  <a:lnTo>
                    <a:pt x="1258" y="848"/>
                  </a:lnTo>
                  <a:lnTo>
                    <a:pt x="1245" y="870"/>
                  </a:lnTo>
                  <a:lnTo>
                    <a:pt x="1236" y="894"/>
                  </a:lnTo>
                  <a:lnTo>
                    <a:pt x="1232" y="920"/>
                  </a:lnTo>
                  <a:lnTo>
                    <a:pt x="1236" y="948"/>
                  </a:lnTo>
                  <a:lnTo>
                    <a:pt x="1245" y="965"/>
                  </a:lnTo>
                  <a:lnTo>
                    <a:pt x="1257" y="980"/>
                  </a:lnTo>
                  <a:lnTo>
                    <a:pt x="1267" y="989"/>
                  </a:lnTo>
                  <a:lnTo>
                    <a:pt x="1279" y="996"/>
                  </a:lnTo>
                  <a:lnTo>
                    <a:pt x="1294" y="999"/>
                  </a:lnTo>
                  <a:lnTo>
                    <a:pt x="1296" y="999"/>
                  </a:lnTo>
                  <a:lnTo>
                    <a:pt x="1315" y="1002"/>
                  </a:lnTo>
                  <a:lnTo>
                    <a:pt x="1335" y="1003"/>
                  </a:lnTo>
                  <a:lnTo>
                    <a:pt x="1359" y="1002"/>
                  </a:lnTo>
                  <a:lnTo>
                    <a:pt x="1382" y="993"/>
                  </a:lnTo>
                  <a:lnTo>
                    <a:pt x="1406" y="982"/>
                  </a:lnTo>
                  <a:lnTo>
                    <a:pt x="1432" y="975"/>
                  </a:lnTo>
                  <a:lnTo>
                    <a:pt x="1459" y="972"/>
                  </a:lnTo>
                  <a:lnTo>
                    <a:pt x="1486" y="976"/>
                  </a:lnTo>
                  <a:lnTo>
                    <a:pt x="1613" y="1017"/>
                  </a:lnTo>
                  <a:lnTo>
                    <a:pt x="1738" y="1064"/>
                  </a:lnTo>
                  <a:lnTo>
                    <a:pt x="1860" y="1115"/>
                  </a:lnTo>
                  <a:lnTo>
                    <a:pt x="1468" y="1301"/>
                  </a:lnTo>
                  <a:lnTo>
                    <a:pt x="1450" y="1293"/>
                  </a:lnTo>
                  <a:lnTo>
                    <a:pt x="1435" y="1284"/>
                  </a:lnTo>
                  <a:lnTo>
                    <a:pt x="1403" y="1277"/>
                  </a:lnTo>
                  <a:lnTo>
                    <a:pt x="1372" y="1275"/>
                  </a:lnTo>
                  <a:lnTo>
                    <a:pt x="1343" y="1278"/>
                  </a:lnTo>
                  <a:lnTo>
                    <a:pt x="1312" y="1288"/>
                  </a:lnTo>
                  <a:lnTo>
                    <a:pt x="1284" y="1304"/>
                  </a:lnTo>
                  <a:lnTo>
                    <a:pt x="1262" y="1325"/>
                  </a:lnTo>
                  <a:lnTo>
                    <a:pt x="1242" y="1351"/>
                  </a:lnTo>
                  <a:lnTo>
                    <a:pt x="1235" y="1367"/>
                  </a:lnTo>
                  <a:lnTo>
                    <a:pt x="1235" y="1384"/>
                  </a:lnTo>
                  <a:lnTo>
                    <a:pt x="1241" y="1402"/>
                  </a:lnTo>
                  <a:lnTo>
                    <a:pt x="1252" y="1418"/>
                  </a:lnTo>
                  <a:lnTo>
                    <a:pt x="1267" y="1431"/>
                  </a:lnTo>
                  <a:lnTo>
                    <a:pt x="1284" y="1442"/>
                  </a:lnTo>
                  <a:lnTo>
                    <a:pt x="1283" y="1457"/>
                  </a:lnTo>
                  <a:lnTo>
                    <a:pt x="1284" y="1472"/>
                  </a:lnTo>
                  <a:lnTo>
                    <a:pt x="1286" y="1487"/>
                  </a:lnTo>
                  <a:lnTo>
                    <a:pt x="1292" y="1502"/>
                  </a:lnTo>
                  <a:lnTo>
                    <a:pt x="1302" y="1519"/>
                  </a:lnTo>
                  <a:lnTo>
                    <a:pt x="1315" y="1534"/>
                  </a:lnTo>
                  <a:lnTo>
                    <a:pt x="1331" y="1544"/>
                  </a:lnTo>
                  <a:lnTo>
                    <a:pt x="1350" y="1549"/>
                  </a:lnTo>
                  <a:lnTo>
                    <a:pt x="1372" y="1551"/>
                  </a:lnTo>
                  <a:lnTo>
                    <a:pt x="1385" y="1549"/>
                  </a:lnTo>
                  <a:lnTo>
                    <a:pt x="1397" y="1545"/>
                  </a:lnTo>
                  <a:lnTo>
                    <a:pt x="1418" y="1531"/>
                  </a:lnTo>
                  <a:lnTo>
                    <a:pt x="1437" y="1513"/>
                  </a:lnTo>
                  <a:lnTo>
                    <a:pt x="1460" y="1484"/>
                  </a:lnTo>
                  <a:lnTo>
                    <a:pt x="1485" y="1461"/>
                  </a:lnTo>
                  <a:lnTo>
                    <a:pt x="1514" y="1440"/>
                  </a:lnTo>
                  <a:lnTo>
                    <a:pt x="1544" y="1423"/>
                  </a:lnTo>
                  <a:lnTo>
                    <a:pt x="1709" y="1350"/>
                  </a:lnTo>
                  <a:lnTo>
                    <a:pt x="1873" y="1273"/>
                  </a:lnTo>
                  <a:lnTo>
                    <a:pt x="2035" y="1196"/>
                  </a:lnTo>
                  <a:lnTo>
                    <a:pt x="2280" y="1312"/>
                  </a:lnTo>
                  <a:lnTo>
                    <a:pt x="2527" y="1426"/>
                  </a:lnTo>
                  <a:lnTo>
                    <a:pt x="2556" y="1440"/>
                  </a:lnTo>
                  <a:lnTo>
                    <a:pt x="2584" y="1458"/>
                  </a:lnTo>
                  <a:lnTo>
                    <a:pt x="2618" y="1491"/>
                  </a:lnTo>
                  <a:lnTo>
                    <a:pt x="2653" y="1529"/>
                  </a:lnTo>
                  <a:lnTo>
                    <a:pt x="2654" y="1531"/>
                  </a:lnTo>
                  <a:lnTo>
                    <a:pt x="2658" y="1535"/>
                  </a:lnTo>
                  <a:lnTo>
                    <a:pt x="2660" y="1536"/>
                  </a:lnTo>
                  <a:lnTo>
                    <a:pt x="2681" y="1547"/>
                  </a:lnTo>
                  <a:lnTo>
                    <a:pt x="2704" y="1551"/>
                  </a:lnTo>
                  <a:lnTo>
                    <a:pt x="2726" y="1547"/>
                  </a:lnTo>
                  <a:lnTo>
                    <a:pt x="2747" y="1540"/>
                  </a:lnTo>
                  <a:lnTo>
                    <a:pt x="2763" y="1528"/>
                  </a:lnTo>
                  <a:lnTo>
                    <a:pt x="2776" y="1508"/>
                  </a:lnTo>
                  <a:lnTo>
                    <a:pt x="2784" y="1488"/>
                  </a:lnTo>
                  <a:lnTo>
                    <a:pt x="2788" y="1466"/>
                  </a:lnTo>
                  <a:lnTo>
                    <a:pt x="2786" y="1442"/>
                  </a:lnTo>
                  <a:lnTo>
                    <a:pt x="2799" y="1433"/>
                  </a:lnTo>
                  <a:lnTo>
                    <a:pt x="2812" y="1423"/>
                  </a:lnTo>
                  <a:lnTo>
                    <a:pt x="2825" y="1409"/>
                  </a:lnTo>
                  <a:lnTo>
                    <a:pt x="2834" y="1392"/>
                  </a:lnTo>
                  <a:lnTo>
                    <a:pt x="2838" y="1372"/>
                  </a:lnTo>
                  <a:lnTo>
                    <a:pt x="2834" y="1356"/>
                  </a:lnTo>
                  <a:lnTo>
                    <a:pt x="2828" y="1341"/>
                  </a:lnTo>
                  <a:lnTo>
                    <a:pt x="2812" y="1319"/>
                  </a:lnTo>
                  <a:lnTo>
                    <a:pt x="2792" y="1302"/>
                  </a:lnTo>
                  <a:lnTo>
                    <a:pt x="2768" y="1288"/>
                  </a:lnTo>
                  <a:lnTo>
                    <a:pt x="2741" y="1277"/>
                  </a:lnTo>
                  <a:lnTo>
                    <a:pt x="2712" y="1272"/>
                  </a:lnTo>
                  <a:lnTo>
                    <a:pt x="2674" y="1275"/>
                  </a:lnTo>
                  <a:lnTo>
                    <a:pt x="2638" y="1284"/>
                  </a:lnTo>
                  <a:lnTo>
                    <a:pt x="2602" y="1301"/>
                  </a:lnTo>
                  <a:lnTo>
                    <a:pt x="2208" y="1115"/>
                  </a:lnTo>
                  <a:lnTo>
                    <a:pt x="2307" y="1073"/>
                  </a:lnTo>
                  <a:lnTo>
                    <a:pt x="2407" y="1034"/>
                  </a:lnTo>
                  <a:lnTo>
                    <a:pt x="2504" y="998"/>
                  </a:lnTo>
                  <a:lnTo>
                    <a:pt x="2533" y="989"/>
                  </a:lnTo>
                  <a:lnTo>
                    <a:pt x="2559" y="982"/>
                  </a:lnTo>
                  <a:lnTo>
                    <a:pt x="2590" y="975"/>
                  </a:lnTo>
                  <a:lnTo>
                    <a:pt x="2622" y="973"/>
                  </a:lnTo>
                  <a:lnTo>
                    <a:pt x="2653" y="980"/>
                  </a:lnTo>
                  <a:lnTo>
                    <a:pt x="2659" y="982"/>
                  </a:lnTo>
                  <a:lnTo>
                    <a:pt x="2667" y="985"/>
                  </a:lnTo>
                  <a:lnTo>
                    <a:pt x="2674" y="988"/>
                  </a:lnTo>
                  <a:lnTo>
                    <a:pt x="2695" y="999"/>
                  </a:lnTo>
                  <a:lnTo>
                    <a:pt x="2717" y="1003"/>
                  </a:lnTo>
                  <a:lnTo>
                    <a:pt x="2742" y="1002"/>
                  </a:lnTo>
                  <a:lnTo>
                    <a:pt x="2764" y="1001"/>
                  </a:lnTo>
                  <a:lnTo>
                    <a:pt x="2784" y="994"/>
                  </a:lnTo>
                  <a:lnTo>
                    <a:pt x="2802" y="983"/>
                  </a:lnTo>
                  <a:lnTo>
                    <a:pt x="2816" y="966"/>
                  </a:lnTo>
                  <a:lnTo>
                    <a:pt x="2820" y="962"/>
                  </a:lnTo>
                  <a:lnTo>
                    <a:pt x="2823" y="960"/>
                  </a:lnTo>
                  <a:lnTo>
                    <a:pt x="2825" y="956"/>
                  </a:lnTo>
                  <a:lnTo>
                    <a:pt x="2826" y="951"/>
                  </a:lnTo>
                  <a:lnTo>
                    <a:pt x="2834" y="931"/>
                  </a:lnTo>
                  <a:lnTo>
                    <a:pt x="2836" y="910"/>
                  </a:lnTo>
                  <a:lnTo>
                    <a:pt x="2833" y="890"/>
                  </a:lnTo>
                  <a:lnTo>
                    <a:pt x="2829" y="876"/>
                  </a:lnTo>
                  <a:lnTo>
                    <a:pt x="2825" y="864"/>
                  </a:lnTo>
                  <a:lnTo>
                    <a:pt x="2805" y="840"/>
                  </a:lnTo>
                  <a:lnTo>
                    <a:pt x="2782" y="820"/>
                  </a:lnTo>
                  <a:lnTo>
                    <a:pt x="2756" y="803"/>
                  </a:lnTo>
                  <a:lnTo>
                    <a:pt x="2761" y="787"/>
                  </a:lnTo>
                  <a:lnTo>
                    <a:pt x="2767" y="772"/>
                  </a:lnTo>
                  <a:lnTo>
                    <a:pt x="2777" y="743"/>
                  </a:lnTo>
                  <a:lnTo>
                    <a:pt x="2781" y="712"/>
                  </a:lnTo>
                  <a:lnTo>
                    <a:pt x="407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38" name="Freeform 26">
              <a:extLst>
                <a:ext uri="{FF2B5EF4-FFF2-40B4-BE49-F238E27FC236}">
                  <a16:creationId xmlns:a16="http://schemas.microsoft.com/office/drawing/2014/main" id="{74B328AA-0170-5278-4BE3-B4395432335E}"/>
                </a:ext>
              </a:extLst>
            </p:cNvPr>
            <p:cNvSpPr>
              <a:spLocks/>
            </p:cNvSpPr>
            <p:nvPr/>
          </p:nvSpPr>
          <p:spPr bwMode="auto">
            <a:xfrm>
              <a:off x="4373563" y="912813"/>
              <a:ext cx="87313" cy="120650"/>
            </a:xfrm>
            <a:custGeom>
              <a:avLst/>
              <a:gdLst>
                <a:gd name="T0" fmla="*/ 87 w 165"/>
                <a:gd name="T1" fmla="*/ 26 h 227"/>
                <a:gd name="T2" fmla="*/ 113 w 165"/>
                <a:gd name="T3" fmla="*/ 69 h 227"/>
                <a:gd name="T4" fmla="*/ 115 w 165"/>
                <a:gd name="T5" fmla="*/ 76 h 227"/>
                <a:gd name="T6" fmla="*/ 117 w 165"/>
                <a:gd name="T7" fmla="*/ 84 h 227"/>
                <a:gd name="T8" fmla="*/ 119 w 165"/>
                <a:gd name="T9" fmla="*/ 91 h 227"/>
                <a:gd name="T10" fmla="*/ 129 w 165"/>
                <a:gd name="T11" fmla="*/ 110 h 227"/>
                <a:gd name="T12" fmla="*/ 141 w 165"/>
                <a:gd name="T13" fmla="*/ 128 h 227"/>
                <a:gd name="T14" fmla="*/ 146 w 165"/>
                <a:gd name="T15" fmla="*/ 137 h 227"/>
                <a:gd name="T16" fmla="*/ 149 w 165"/>
                <a:gd name="T17" fmla="*/ 142 h 227"/>
                <a:gd name="T18" fmla="*/ 150 w 165"/>
                <a:gd name="T19" fmla="*/ 144 h 227"/>
                <a:gd name="T20" fmla="*/ 152 w 165"/>
                <a:gd name="T21" fmla="*/ 148 h 227"/>
                <a:gd name="T22" fmla="*/ 154 w 165"/>
                <a:gd name="T23" fmla="*/ 153 h 227"/>
                <a:gd name="T24" fmla="*/ 157 w 165"/>
                <a:gd name="T25" fmla="*/ 155 h 227"/>
                <a:gd name="T26" fmla="*/ 161 w 165"/>
                <a:gd name="T27" fmla="*/ 160 h 227"/>
                <a:gd name="T28" fmla="*/ 165 w 165"/>
                <a:gd name="T29" fmla="*/ 176 h 227"/>
                <a:gd name="T30" fmla="*/ 164 w 165"/>
                <a:gd name="T31" fmla="*/ 197 h 227"/>
                <a:gd name="T32" fmla="*/ 152 w 165"/>
                <a:gd name="T33" fmla="*/ 212 h 227"/>
                <a:gd name="T34" fmla="*/ 152 w 165"/>
                <a:gd name="T35" fmla="*/ 212 h 227"/>
                <a:gd name="T36" fmla="*/ 148 w 165"/>
                <a:gd name="T37" fmla="*/ 217 h 227"/>
                <a:gd name="T38" fmla="*/ 139 w 165"/>
                <a:gd name="T39" fmla="*/ 222 h 227"/>
                <a:gd name="T40" fmla="*/ 130 w 165"/>
                <a:gd name="T41" fmla="*/ 225 h 227"/>
                <a:gd name="T42" fmla="*/ 121 w 165"/>
                <a:gd name="T43" fmla="*/ 223 h 227"/>
                <a:gd name="T44" fmla="*/ 94 w 165"/>
                <a:gd name="T45" fmla="*/ 212 h 227"/>
                <a:gd name="T46" fmla="*/ 78 w 165"/>
                <a:gd name="T47" fmla="*/ 212 h 227"/>
                <a:gd name="T48" fmla="*/ 42 w 165"/>
                <a:gd name="T49" fmla="*/ 227 h 227"/>
                <a:gd name="T50" fmla="*/ 8 w 165"/>
                <a:gd name="T51" fmla="*/ 208 h 227"/>
                <a:gd name="T52" fmla="*/ 6 w 165"/>
                <a:gd name="T53" fmla="*/ 204 h 227"/>
                <a:gd name="T54" fmla="*/ 3 w 165"/>
                <a:gd name="T55" fmla="*/ 202 h 227"/>
                <a:gd name="T56" fmla="*/ 1 w 165"/>
                <a:gd name="T57" fmla="*/ 195 h 227"/>
                <a:gd name="T58" fmla="*/ 0 w 165"/>
                <a:gd name="T59" fmla="*/ 186 h 227"/>
                <a:gd name="T60" fmla="*/ 1 w 165"/>
                <a:gd name="T61" fmla="*/ 178 h 227"/>
                <a:gd name="T62" fmla="*/ 12 w 165"/>
                <a:gd name="T63" fmla="*/ 139 h 227"/>
                <a:gd name="T64" fmla="*/ 35 w 165"/>
                <a:gd name="T65" fmla="*/ 102 h 227"/>
                <a:gd name="T66" fmla="*/ 42 w 165"/>
                <a:gd name="T67" fmla="*/ 92 h 227"/>
                <a:gd name="T68" fmla="*/ 46 w 165"/>
                <a:gd name="T69" fmla="*/ 84 h 227"/>
                <a:gd name="T70" fmla="*/ 47 w 165"/>
                <a:gd name="T71" fmla="*/ 79 h 227"/>
                <a:gd name="T72" fmla="*/ 48 w 165"/>
                <a:gd name="T73" fmla="*/ 78 h 227"/>
                <a:gd name="T74" fmla="*/ 65 w 165"/>
                <a:gd name="T75" fmla="*/ 53 h 227"/>
                <a:gd name="T76" fmla="*/ 82 w 165"/>
                <a:gd name="T7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 h="227">
                  <a:moveTo>
                    <a:pt x="82" y="0"/>
                  </a:moveTo>
                  <a:lnTo>
                    <a:pt x="87" y="26"/>
                  </a:lnTo>
                  <a:lnTo>
                    <a:pt x="97" y="49"/>
                  </a:lnTo>
                  <a:lnTo>
                    <a:pt x="113" y="69"/>
                  </a:lnTo>
                  <a:lnTo>
                    <a:pt x="114" y="74"/>
                  </a:lnTo>
                  <a:lnTo>
                    <a:pt x="115" y="76"/>
                  </a:lnTo>
                  <a:lnTo>
                    <a:pt x="117" y="80"/>
                  </a:lnTo>
                  <a:lnTo>
                    <a:pt x="117" y="84"/>
                  </a:lnTo>
                  <a:lnTo>
                    <a:pt x="118" y="88"/>
                  </a:lnTo>
                  <a:lnTo>
                    <a:pt x="119" y="91"/>
                  </a:lnTo>
                  <a:lnTo>
                    <a:pt x="120" y="95"/>
                  </a:lnTo>
                  <a:lnTo>
                    <a:pt x="129" y="110"/>
                  </a:lnTo>
                  <a:lnTo>
                    <a:pt x="138" y="123"/>
                  </a:lnTo>
                  <a:lnTo>
                    <a:pt x="141" y="128"/>
                  </a:lnTo>
                  <a:lnTo>
                    <a:pt x="144" y="132"/>
                  </a:lnTo>
                  <a:lnTo>
                    <a:pt x="146" y="137"/>
                  </a:lnTo>
                  <a:lnTo>
                    <a:pt x="149" y="141"/>
                  </a:lnTo>
                  <a:lnTo>
                    <a:pt x="149" y="142"/>
                  </a:lnTo>
                  <a:lnTo>
                    <a:pt x="150" y="143"/>
                  </a:lnTo>
                  <a:lnTo>
                    <a:pt x="150" y="144"/>
                  </a:lnTo>
                  <a:lnTo>
                    <a:pt x="151" y="146"/>
                  </a:lnTo>
                  <a:lnTo>
                    <a:pt x="152" y="148"/>
                  </a:lnTo>
                  <a:lnTo>
                    <a:pt x="152" y="149"/>
                  </a:lnTo>
                  <a:lnTo>
                    <a:pt x="154" y="153"/>
                  </a:lnTo>
                  <a:lnTo>
                    <a:pt x="155" y="154"/>
                  </a:lnTo>
                  <a:lnTo>
                    <a:pt x="157" y="155"/>
                  </a:lnTo>
                  <a:lnTo>
                    <a:pt x="159" y="158"/>
                  </a:lnTo>
                  <a:lnTo>
                    <a:pt x="161" y="160"/>
                  </a:lnTo>
                  <a:lnTo>
                    <a:pt x="162" y="164"/>
                  </a:lnTo>
                  <a:lnTo>
                    <a:pt x="165" y="176"/>
                  </a:lnTo>
                  <a:lnTo>
                    <a:pt x="165" y="189"/>
                  </a:lnTo>
                  <a:lnTo>
                    <a:pt x="164" y="197"/>
                  </a:lnTo>
                  <a:lnTo>
                    <a:pt x="160" y="206"/>
                  </a:lnTo>
                  <a:lnTo>
                    <a:pt x="152" y="212"/>
                  </a:lnTo>
                  <a:lnTo>
                    <a:pt x="152" y="212"/>
                  </a:lnTo>
                  <a:lnTo>
                    <a:pt x="152" y="212"/>
                  </a:lnTo>
                  <a:lnTo>
                    <a:pt x="151" y="213"/>
                  </a:lnTo>
                  <a:lnTo>
                    <a:pt x="148" y="217"/>
                  </a:lnTo>
                  <a:lnTo>
                    <a:pt x="143" y="220"/>
                  </a:lnTo>
                  <a:lnTo>
                    <a:pt x="139" y="222"/>
                  </a:lnTo>
                  <a:lnTo>
                    <a:pt x="135" y="223"/>
                  </a:lnTo>
                  <a:lnTo>
                    <a:pt x="130" y="225"/>
                  </a:lnTo>
                  <a:lnTo>
                    <a:pt x="125" y="225"/>
                  </a:lnTo>
                  <a:lnTo>
                    <a:pt x="121" y="223"/>
                  </a:lnTo>
                  <a:lnTo>
                    <a:pt x="107" y="220"/>
                  </a:lnTo>
                  <a:lnTo>
                    <a:pt x="94" y="212"/>
                  </a:lnTo>
                  <a:lnTo>
                    <a:pt x="83" y="202"/>
                  </a:lnTo>
                  <a:lnTo>
                    <a:pt x="78" y="212"/>
                  </a:lnTo>
                  <a:lnTo>
                    <a:pt x="60" y="223"/>
                  </a:lnTo>
                  <a:lnTo>
                    <a:pt x="42" y="227"/>
                  </a:lnTo>
                  <a:lnTo>
                    <a:pt x="25" y="222"/>
                  </a:lnTo>
                  <a:lnTo>
                    <a:pt x="8" y="208"/>
                  </a:lnTo>
                  <a:lnTo>
                    <a:pt x="6" y="206"/>
                  </a:lnTo>
                  <a:lnTo>
                    <a:pt x="6" y="204"/>
                  </a:lnTo>
                  <a:lnTo>
                    <a:pt x="5" y="202"/>
                  </a:lnTo>
                  <a:lnTo>
                    <a:pt x="3" y="202"/>
                  </a:lnTo>
                  <a:lnTo>
                    <a:pt x="3" y="199"/>
                  </a:lnTo>
                  <a:lnTo>
                    <a:pt x="1" y="195"/>
                  </a:lnTo>
                  <a:lnTo>
                    <a:pt x="0" y="191"/>
                  </a:lnTo>
                  <a:lnTo>
                    <a:pt x="0" y="186"/>
                  </a:lnTo>
                  <a:lnTo>
                    <a:pt x="1" y="181"/>
                  </a:lnTo>
                  <a:lnTo>
                    <a:pt x="1" y="178"/>
                  </a:lnTo>
                  <a:lnTo>
                    <a:pt x="5" y="159"/>
                  </a:lnTo>
                  <a:lnTo>
                    <a:pt x="12" y="139"/>
                  </a:lnTo>
                  <a:lnTo>
                    <a:pt x="22" y="120"/>
                  </a:lnTo>
                  <a:lnTo>
                    <a:pt x="35" y="102"/>
                  </a:lnTo>
                  <a:lnTo>
                    <a:pt x="39" y="97"/>
                  </a:lnTo>
                  <a:lnTo>
                    <a:pt x="42" y="92"/>
                  </a:lnTo>
                  <a:lnTo>
                    <a:pt x="45" y="88"/>
                  </a:lnTo>
                  <a:lnTo>
                    <a:pt x="46" y="84"/>
                  </a:lnTo>
                  <a:lnTo>
                    <a:pt x="46" y="80"/>
                  </a:lnTo>
                  <a:lnTo>
                    <a:pt x="47" y="79"/>
                  </a:lnTo>
                  <a:lnTo>
                    <a:pt x="48" y="79"/>
                  </a:lnTo>
                  <a:lnTo>
                    <a:pt x="48" y="78"/>
                  </a:lnTo>
                  <a:lnTo>
                    <a:pt x="50" y="78"/>
                  </a:lnTo>
                  <a:lnTo>
                    <a:pt x="65" y="53"/>
                  </a:lnTo>
                  <a:lnTo>
                    <a:pt x="76" y="27"/>
                  </a:lnTo>
                  <a:lnTo>
                    <a:pt x="82"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39" name="Freeform 27">
              <a:extLst>
                <a:ext uri="{FF2B5EF4-FFF2-40B4-BE49-F238E27FC236}">
                  <a16:creationId xmlns:a16="http://schemas.microsoft.com/office/drawing/2014/main" id="{A3BD9128-D9D3-ECDB-CEDF-38E001EC8E84}"/>
                </a:ext>
              </a:extLst>
            </p:cNvPr>
            <p:cNvSpPr>
              <a:spLocks/>
            </p:cNvSpPr>
            <p:nvPr/>
          </p:nvSpPr>
          <p:spPr bwMode="auto">
            <a:xfrm>
              <a:off x="4464051" y="770006"/>
              <a:ext cx="146048" cy="125411"/>
            </a:xfrm>
            <a:custGeom>
              <a:avLst/>
              <a:gdLst>
                <a:gd name="T0" fmla="*/ 187 w 278"/>
                <a:gd name="T1" fmla="*/ 0 h 236"/>
                <a:gd name="T2" fmla="*/ 220 w 278"/>
                <a:gd name="T3" fmla="*/ 2 h 236"/>
                <a:gd name="T4" fmla="*/ 244 w 278"/>
                <a:gd name="T5" fmla="*/ 29 h 236"/>
                <a:gd name="T6" fmla="*/ 261 w 278"/>
                <a:gd name="T7" fmla="*/ 58 h 236"/>
                <a:gd name="T8" fmla="*/ 272 w 278"/>
                <a:gd name="T9" fmla="*/ 90 h 236"/>
                <a:gd name="T10" fmla="*/ 278 w 278"/>
                <a:gd name="T11" fmla="*/ 124 h 236"/>
                <a:gd name="T12" fmla="*/ 278 w 278"/>
                <a:gd name="T13" fmla="*/ 161 h 236"/>
                <a:gd name="T14" fmla="*/ 277 w 278"/>
                <a:gd name="T15" fmla="*/ 163 h 236"/>
                <a:gd name="T16" fmla="*/ 276 w 278"/>
                <a:gd name="T17" fmla="*/ 165 h 236"/>
                <a:gd name="T18" fmla="*/ 276 w 278"/>
                <a:gd name="T19" fmla="*/ 169 h 236"/>
                <a:gd name="T20" fmla="*/ 276 w 278"/>
                <a:gd name="T21" fmla="*/ 171 h 236"/>
                <a:gd name="T22" fmla="*/ 270 w 278"/>
                <a:gd name="T23" fmla="*/ 180 h 236"/>
                <a:gd name="T24" fmla="*/ 265 w 278"/>
                <a:gd name="T25" fmla="*/ 190 h 236"/>
                <a:gd name="T26" fmla="*/ 263 w 278"/>
                <a:gd name="T27" fmla="*/ 195 h 236"/>
                <a:gd name="T28" fmla="*/ 261 w 278"/>
                <a:gd name="T29" fmla="*/ 197 h 236"/>
                <a:gd name="T30" fmla="*/ 258 w 278"/>
                <a:gd name="T31" fmla="*/ 200 h 236"/>
                <a:gd name="T32" fmla="*/ 251 w 278"/>
                <a:gd name="T33" fmla="*/ 208 h 236"/>
                <a:gd name="T34" fmla="*/ 242 w 278"/>
                <a:gd name="T35" fmla="*/ 213 h 236"/>
                <a:gd name="T36" fmla="*/ 235 w 278"/>
                <a:gd name="T37" fmla="*/ 217 h 236"/>
                <a:gd name="T38" fmla="*/ 194 w 278"/>
                <a:gd name="T39" fmla="*/ 217 h 236"/>
                <a:gd name="T40" fmla="*/ 189 w 278"/>
                <a:gd name="T41" fmla="*/ 218 h 236"/>
                <a:gd name="T42" fmla="*/ 184 w 278"/>
                <a:gd name="T43" fmla="*/ 219 h 236"/>
                <a:gd name="T44" fmla="*/ 179 w 278"/>
                <a:gd name="T45" fmla="*/ 221 h 236"/>
                <a:gd name="T46" fmla="*/ 156 w 278"/>
                <a:gd name="T47" fmla="*/ 228 h 236"/>
                <a:gd name="T48" fmla="*/ 131 w 278"/>
                <a:gd name="T49" fmla="*/ 233 h 236"/>
                <a:gd name="T50" fmla="*/ 107 w 278"/>
                <a:gd name="T51" fmla="*/ 236 h 236"/>
                <a:gd name="T52" fmla="*/ 86 w 278"/>
                <a:gd name="T53" fmla="*/ 236 h 236"/>
                <a:gd name="T54" fmla="*/ 66 w 278"/>
                <a:gd name="T55" fmla="*/ 231 h 236"/>
                <a:gd name="T56" fmla="*/ 49 w 278"/>
                <a:gd name="T57" fmla="*/ 221 h 236"/>
                <a:gd name="T58" fmla="*/ 33 w 278"/>
                <a:gd name="T59" fmla="*/ 210 h 236"/>
                <a:gd name="T60" fmla="*/ 21 w 278"/>
                <a:gd name="T61" fmla="*/ 196 h 236"/>
                <a:gd name="T62" fmla="*/ 14 w 278"/>
                <a:gd name="T63" fmla="*/ 182 h 236"/>
                <a:gd name="T64" fmla="*/ 8 w 278"/>
                <a:gd name="T65" fmla="*/ 169 h 236"/>
                <a:gd name="T66" fmla="*/ 1 w 278"/>
                <a:gd name="T67" fmla="*/ 153 h 236"/>
                <a:gd name="T68" fmla="*/ 0 w 278"/>
                <a:gd name="T69" fmla="*/ 134 h 236"/>
                <a:gd name="T70" fmla="*/ 5 w 278"/>
                <a:gd name="T71" fmla="*/ 115 h 236"/>
                <a:gd name="T72" fmla="*/ 13 w 278"/>
                <a:gd name="T73" fmla="*/ 91 h 236"/>
                <a:gd name="T74" fmla="*/ 28 w 278"/>
                <a:gd name="T75" fmla="*/ 73 h 236"/>
                <a:gd name="T76" fmla="*/ 48 w 278"/>
                <a:gd name="T77" fmla="*/ 57 h 236"/>
                <a:gd name="T78" fmla="*/ 61 w 278"/>
                <a:gd name="T79" fmla="*/ 49 h 236"/>
                <a:gd name="T80" fmla="*/ 76 w 278"/>
                <a:gd name="T81" fmla="*/ 44 h 236"/>
                <a:gd name="T82" fmla="*/ 132 w 278"/>
                <a:gd name="T83" fmla="*/ 22 h 236"/>
                <a:gd name="T84" fmla="*/ 187 w 278"/>
                <a:gd name="T85"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8" h="236">
                  <a:moveTo>
                    <a:pt x="187" y="0"/>
                  </a:moveTo>
                  <a:lnTo>
                    <a:pt x="220" y="2"/>
                  </a:lnTo>
                  <a:lnTo>
                    <a:pt x="244" y="29"/>
                  </a:lnTo>
                  <a:lnTo>
                    <a:pt x="261" y="58"/>
                  </a:lnTo>
                  <a:lnTo>
                    <a:pt x="272" y="90"/>
                  </a:lnTo>
                  <a:lnTo>
                    <a:pt x="278" y="124"/>
                  </a:lnTo>
                  <a:lnTo>
                    <a:pt x="278" y="161"/>
                  </a:lnTo>
                  <a:lnTo>
                    <a:pt x="277" y="163"/>
                  </a:lnTo>
                  <a:lnTo>
                    <a:pt x="276" y="165"/>
                  </a:lnTo>
                  <a:lnTo>
                    <a:pt x="276" y="169"/>
                  </a:lnTo>
                  <a:lnTo>
                    <a:pt x="276" y="171"/>
                  </a:lnTo>
                  <a:lnTo>
                    <a:pt x="270" y="180"/>
                  </a:lnTo>
                  <a:lnTo>
                    <a:pt x="265" y="190"/>
                  </a:lnTo>
                  <a:lnTo>
                    <a:pt x="263" y="195"/>
                  </a:lnTo>
                  <a:lnTo>
                    <a:pt x="261" y="197"/>
                  </a:lnTo>
                  <a:lnTo>
                    <a:pt x="258" y="200"/>
                  </a:lnTo>
                  <a:lnTo>
                    <a:pt x="251" y="208"/>
                  </a:lnTo>
                  <a:lnTo>
                    <a:pt x="242" y="213"/>
                  </a:lnTo>
                  <a:lnTo>
                    <a:pt x="235" y="217"/>
                  </a:lnTo>
                  <a:lnTo>
                    <a:pt x="194" y="217"/>
                  </a:lnTo>
                  <a:lnTo>
                    <a:pt x="189" y="218"/>
                  </a:lnTo>
                  <a:lnTo>
                    <a:pt x="184" y="219"/>
                  </a:lnTo>
                  <a:lnTo>
                    <a:pt x="179" y="221"/>
                  </a:lnTo>
                  <a:lnTo>
                    <a:pt x="156" y="228"/>
                  </a:lnTo>
                  <a:lnTo>
                    <a:pt x="131" y="233"/>
                  </a:lnTo>
                  <a:lnTo>
                    <a:pt x="107" y="236"/>
                  </a:lnTo>
                  <a:lnTo>
                    <a:pt x="86" y="236"/>
                  </a:lnTo>
                  <a:lnTo>
                    <a:pt x="66" y="231"/>
                  </a:lnTo>
                  <a:lnTo>
                    <a:pt x="49" y="221"/>
                  </a:lnTo>
                  <a:lnTo>
                    <a:pt x="33" y="210"/>
                  </a:lnTo>
                  <a:lnTo>
                    <a:pt x="21" y="196"/>
                  </a:lnTo>
                  <a:lnTo>
                    <a:pt x="14" y="182"/>
                  </a:lnTo>
                  <a:lnTo>
                    <a:pt x="8" y="169"/>
                  </a:lnTo>
                  <a:lnTo>
                    <a:pt x="1" y="153"/>
                  </a:lnTo>
                  <a:lnTo>
                    <a:pt x="0" y="134"/>
                  </a:lnTo>
                  <a:lnTo>
                    <a:pt x="5" y="115"/>
                  </a:lnTo>
                  <a:lnTo>
                    <a:pt x="13" y="91"/>
                  </a:lnTo>
                  <a:lnTo>
                    <a:pt x="28" y="73"/>
                  </a:lnTo>
                  <a:lnTo>
                    <a:pt x="48" y="57"/>
                  </a:lnTo>
                  <a:lnTo>
                    <a:pt x="61" y="49"/>
                  </a:lnTo>
                  <a:lnTo>
                    <a:pt x="76" y="44"/>
                  </a:lnTo>
                  <a:lnTo>
                    <a:pt x="132" y="22"/>
                  </a:lnTo>
                  <a:lnTo>
                    <a:pt x="187"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40" name="Freeform 28">
              <a:extLst>
                <a:ext uri="{FF2B5EF4-FFF2-40B4-BE49-F238E27FC236}">
                  <a16:creationId xmlns:a16="http://schemas.microsoft.com/office/drawing/2014/main" id="{BDCBAC32-A55F-CB20-41A9-081E06AA4EB6}"/>
                </a:ext>
              </a:extLst>
            </p:cNvPr>
            <p:cNvSpPr>
              <a:spLocks noEditPoints="1"/>
            </p:cNvSpPr>
            <p:nvPr/>
          </p:nvSpPr>
          <p:spPr bwMode="auto">
            <a:xfrm>
              <a:off x="3335338" y="269944"/>
              <a:ext cx="2154238" cy="954089"/>
            </a:xfrm>
            <a:custGeom>
              <a:avLst/>
              <a:gdLst>
                <a:gd name="T0" fmla="*/ 1904 w 4070"/>
                <a:gd name="T1" fmla="*/ 367 h 1805"/>
                <a:gd name="T2" fmla="*/ 1788 w 4070"/>
                <a:gd name="T3" fmla="*/ 409 h 1805"/>
                <a:gd name="T4" fmla="*/ 1774 w 4070"/>
                <a:gd name="T5" fmla="*/ 416 h 1805"/>
                <a:gd name="T6" fmla="*/ 1642 w 4070"/>
                <a:gd name="T7" fmla="*/ 504 h 1805"/>
                <a:gd name="T8" fmla="*/ 1589 w 4070"/>
                <a:gd name="T9" fmla="*/ 562 h 1805"/>
                <a:gd name="T10" fmla="*/ 1540 w 4070"/>
                <a:gd name="T11" fmla="*/ 648 h 1805"/>
                <a:gd name="T12" fmla="*/ 1526 w 4070"/>
                <a:gd name="T13" fmla="*/ 683 h 1805"/>
                <a:gd name="T14" fmla="*/ 1507 w 4070"/>
                <a:gd name="T15" fmla="*/ 773 h 1805"/>
                <a:gd name="T16" fmla="*/ 1541 w 4070"/>
                <a:gd name="T17" fmla="*/ 1063 h 1805"/>
                <a:gd name="T18" fmla="*/ 1566 w 4070"/>
                <a:gd name="T19" fmla="*/ 1205 h 1805"/>
                <a:gd name="T20" fmla="*/ 1547 w 4070"/>
                <a:gd name="T21" fmla="*/ 1226 h 1805"/>
                <a:gd name="T22" fmla="*/ 1552 w 4070"/>
                <a:gd name="T23" fmla="*/ 1297 h 1805"/>
                <a:gd name="T24" fmla="*/ 1616 w 4070"/>
                <a:gd name="T25" fmla="*/ 1358 h 1805"/>
                <a:gd name="T26" fmla="*/ 1631 w 4070"/>
                <a:gd name="T27" fmla="*/ 1366 h 1805"/>
                <a:gd name="T28" fmla="*/ 1640 w 4070"/>
                <a:gd name="T29" fmla="*/ 1371 h 1805"/>
                <a:gd name="T30" fmla="*/ 1673 w 4070"/>
                <a:gd name="T31" fmla="*/ 1382 h 1805"/>
                <a:gd name="T32" fmla="*/ 1759 w 4070"/>
                <a:gd name="T33" fmla="*/ 1394 h 1805"/>
                <a:gd name="T34" fmla="*/ 1826 w 4070"/>
                <a:gd name="T35" fmla="*/ 1457 h 1805"/>
                <a:gd name="T36" fmla="*/ 1824 w 4070"/>
                <a:gd name="T37" fmla="*/ 1570 h 1805"/>
                <a:gd name="T38" fmla="*/ 1893 w 4070"/>
                <a:gd name="T39" fmla="*/ 1575 h 1805"/>
                <a:gd name="T40" fmla="*/ 1926 w 4070"/>
                <a:gd name="T41" fmla="*/ 1528 h 1805"/>
                <a:gd name="T42" fmla="*/ 1941 w 4070"/>
                <a:gd name="T43" fmla="*/ 1519 h 1805"/>
                <a:gd name="T44" fmla="*/ 1952 w 4070"/>
                <a:gd name="T45" fmla="*/ 1529 h 1805"/>
                <a:gd name="T46" fmla="*/ 1959 w 4070"/>
                <a:gd name="T47" fmla="*/ 1540 h 1805"/>
                <a:gd name="T48" fmla="*/ 1964 w 4070"/>
                <a:gd name="T49" fmla="*/ 1555 h 1805"/>
                <a:gd name="T50" fmla="*/ 1997 w 4070"/>
                <a:gd name="T51" fmla="*/ 1576 h 1805"/>
                <a:gd name="T52" fmla="*/ 2063 w 4070"/>
                <a:gd name="T53" fmla="*/ 1555 h 1805"/>
                <a:gd name="T54" fmla="*/ 2067 w 4070"/>
                <a:gd name="T55" fmla="*/ 1517 h 1805"/>
                <a:gd name="T56" fmla="*/ 2081 w 4070"/>
                <a:gd name="T57" fmla="*/ 1507 h 1805"/>
                <a:gd name="T58" fmla="*/ 2111 w 4070"/>
                <a:gd name="T59" fmla="*/ 1549 h 1805"/>
                <a:gd name="T60" fmla="*/ 2165 w 4070"/>
                <a:gd name="T61" fmla="*/ 1565 h 1805"/>
                <a:gd name="T62" fmla="*/ 2196 w 4070"/>
                <a:gd name="T63" fmla="*/ 1495 h 1805"/>
                <a:gd name="T64" fmla="*/ 2217 w 4070"/>
                <a:gd name="T65" fmla="*/ 1506 h 1805"/>
                <a:gd name="T66" fmla="*/ 2222 w 4070"/>
                <a:gd name="T67" fmla="*/ 1512 h 1805"/>
                <a:gd name="T68" fmla="*/ 2228 w 4070"/>
                <a:gd name="T69" fmla="*/ 1570 h 1805"/>
                <a:gd name="T70" fmla="*/ 2273 w 4070"/>
                <a:gd name="T71" fmla="*/ 1569 h 1805"/>
                <a:gd name="T72" fmla="*/ 2304 w 4070"/>
                <a:gd name="T73" fmla="*/ 1515 h 1805"/>
                <a:gd name="T74" fmla="*/ 2289 w 4070"/>
                <a:gd name="T75" fmla="*/ 1432 h 1805"/>
                <a:gd name="T76" fmla="*/ 2354 w 4070"/>
                <a:gd name="T77" fmla="*/ 1397 h 1805"/>
                <a:gd name="T78" fmla="*/ 2460 w 4070"/>
                <a:gd name="T79" fmla="*/ 1370 h 1805"/>
                <a:gd name="T80" fmla="*/ 2514 w 4070"/>
                <a:gd name="T81" fmla="*/ 1275 h 1805"/>
                <a:gd name="T82" fmla="*/ 2512 w 4070"/>
                <a:gd name="T83" fmla="*/ 1179 h 1805"/>
                <a:gd name="T84" fmla="*/ 2532 w 4070"/>
                <a:gd name="T85" fmla="*/ 1131 h 1805"/>
                <a:gd name="T86" fmla="*/ 2553 w 4070"/>
                <a:gd name="T87" fmla="*/ 1073 h 1805"/>
                <a:gd name="T88" fmla="*/ 2556 w 4070"/>
                <a:gd name="T89" fmla="*/ 932 h 1805"/>
                <a:gd name="T90" fmla="*/ 2565 w 4070"/>
                <a:gd name="T91" fmla="*/ 823 h 1805"/>
                <a:gd name="T92" fmla="*/ 2551 w 4070"/>
                <a:gd name="T93" fmla="*/ 721 h 1805"/>
                <a:gd name="T94" fmla="*/ 2533 w 4070"/>
                <a:gd name="T95" fmla="*/ 669 h 1805"/>
                <a:gd name="T96" fmla="*/ 2493 w 4070"/>
                <a:gd name="T97" fmla="*/ 589 h 1805"/>
                <a:gd name="T98" fmla="*/ 2423 w 4070"/>
                <a:gd name="T99" fmla="*/ 498 h 1805"/>
                <a:gd name="T100" fmla="*/ 2418 w 4070"/>
                <a:gd name="T101" fmla="*/ 495 h 1805"/>
                <a:gd name="T102" fmla="*/ 2302 w 4070"/>
                <a:gd name="T103" fmla="*/ 406 h 1805"/>
                <a:gd name="T104" fmla="*/ 2281 w 4070"/>
                <a:gd name="T105" fmla="*/ 395 h 1805"/>
                <a:gd name="T106" fmla="*/ 2170 w 4070"/>
                <a:gd name="T107" fmla="*/ 357 h 1805"/>
                <a:gd name="T108" fmla="*/ 0 w 4070"/>
                <a:gd name="T109" fmla="*/ 0 h 1805"/>
                <a:gd name="T110" fmla="*/ 2715 w 4070"/>
                <a:gd name="T111" fmla="*/ 1401 h 1805"/>
                <a:gd name="T112" fmla="*/ 2623 w 4070"/>
                <a:gd name="T113" fmla="*/ 1428 h 1805"/>
                <a:gd name="T114" fmla="*/ 2575 w 4070"/>
                <a:gd name="T115" fmla="*/ 1474 h 1805"/>
                <a:gd name="T116" fmla="*/ 2568 w 4070"/>
                <a:gd name="T117" fmla="*/ 1496 h 1805"/>
                <a:gd name="T118" fmla="*/ 1512 w 4070"/>
                <a:gd name="T119" fmla="*/ 1522 h 1805"/>
                <a:gd name="T120" fmla="*/ 1470 w 4070"/>
                <a:gd name="T121" fmla="*/ 1444 h 1805"/>
                <a:gd name="T122" fmla="*/ 1380 w 4070"/>
                <a:gd name="T123" fmla="*/ 1400 h 1805"/>
                <a:gd name="T124" fmla="*/ 1303 w 4070"/>
                <a:gd name="T125" fmla="*/ 1431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0" h="1805">
                  <a:moveTo>
                    <a:pt x="2063" y="348"/>
                  </a:moveTo>
                  <a:lnTo>
                    <a:pt x="2008" y="349"/>
                  </a:lnTo>
                  <a:lnTo>
                    <a:pt x="1953" y="356"/>
                  </a:lnTo>
                  <a:lnTo>
                    <a:pt x="1904" y="367"/>
                  </a:lnTo>
                  <a:lnTo>
                    <a:pt x="1857" y="380"/>
                  </a:lnTo>
                  <a:lnTo>
                    <a:pt x="1814" y="396"/>
                  </a:lnTo>
                  <a:lnTo>
                    <a:pt x="1802" y="401"/>
                  </a:lnTo>
                  <a:lnTo>
                    <a:pt x="1788" y="409"/>
                  </a:lnTo>
                  <a:lnTo>
                    <a:pt x="1786" y="410"/>
                  </a:lnTo>
                  <a:lnTo>
                    <a:pt x="1781" y="411"/>
                  </a:lnTo>
                  <a:lnTo>
                    <a:pt x="1777" y="414"/>
                  </a:lnTo>
                  <a:lnTo>
                    <a:pt x="1774" y="416"/>
                  </a:lnTo>
                  <a:lnTo>
                    <a:pt x="1734" y="436"/>
                  </a:lnTo>
                  <a:lnTo>
                    <a:pt x="1698" y="460"/>
                  </a:lnTo>
                  <a:lnTo>
                    <a:pt x="1668" y="481"/>
                  </a:lnTo>
                  <a:lnTo>
                    <a:pt x="1642" y="504"/>
                  </a:lnTo>
                  <a:lnTo>
                    <a:pt x="1618" y="528"/>
                  </a:lnTo>
                  <a:lnTo>
                    <a:pt x="1594" y="556"/>
                  </a:lnTo>
                  <a:lnTo>
                    <a:pt x="1592" y="559"/>
                  </a:lnTo>
                  <a:lnTo>
                    <a:pt x="1589" y="562"/>
                  </a:lnTo>
                  <a:lnTo>
                    <a:pt x="1587" y="565"/>
                  </a:lnTo>
                  <a:lnTo>
                    <a:pt x="1568" y="595"/>
                  </a:lnTo>
                  <a:lnTo>
                    <a:pt x="1553" y="623"/>
                  </a:lnTo>
                  <a:lnTo>
                    <a:pt x="1540" y="648"/>
                  </a:lnTo>
                  <a:lnTo>
                    <a:pt x="1533" y="662"/>
                  </a:lnTo>
                  <a:lnTo>
                    <a:pt x="1527" y="678"/>
                  </a:lnTo>
                  <a:lnTo>
                    <a:pt x="1526" y="680"/>
                  </a:lnTo>
                  <a:lnTo>
                    <a:pt x="1526" y="683"/>
                  </a:lnTo>
                  <a:lnTo>
                    <a:pt x="1523" y="689"/>
                  </a:lnTo>
                  <a:lnTo>
                    <a:pt x="1522" y="695"/>
                  </a:lnTo>
                  <a:lnTo>
                    <a:pt x="1518" y="701"/>
                  </a:lnTo>
                  <a:lnTo>
                    <a:pt x="1507" y="773"/>
                  </a:lnTo>
                  <a:lnTo>
                    <a:pt x="1504" y="844"/>
                  </a:lnTo>
                  <a:lnTo>
                    <a:pt x="1510" y="916"/>
                  </a:lnTo>
                  <a:lnTo>
                    <a:pt x="1521" y="990"/>
                  </a:lnTo>
                  <a:lnTo>
                    <a:pt x="1541" y="1063"/>
                  </a:lnTo>
                  <a:lnTo>
                    <a:pt x="1567" y="1134"/>
                  </a:lnTo>
                  <a:lnTo>
                    <a:pt x="1570" y="1158"/>
                  </a:lnTo>
                  <a:lnTo>
                    <a:pt x="1570" y="1181"/>
                  </a:lnTo>
                  <a:lnTo>
                    <a:pt x="1566" y="1205"/>
                  </a:lnTo>
                  <a:lnTo>
                    <a:pt x="1562" y="1208"/>
                  </a:lnTo>
                  <a:lnTo>
                    <a:pt x="1558" y="1212"/>
                  </a:lnTo>
                  <a:lnTo>
                    <a:pt x="1554" y="1216"/>
                  </a:lnTo>
                  <a:lnTo>
                    <a:pt x="1547" y="1226"/>
                  </a:lnTo>
                  <a:lnTo>
                    <a:pt x="1543" y="1239"/>
                  </a:lnTo>
                  <a:lnTo>
                    <a:pt x="1542" y="1258"/>
                  </a:lnTo>
                  <a:lnTo>
                    <a:pt x="1544" y="1280"/>
                  </a:lnTo>
                  <a:lnTo>
                    <a:pt x="1552" y="1297"/>
                  </a:lnTo>
                  <a:lnTo>
                    <a:pt x="1564" y="1316"/>
                  </a:lnTo>
                  <a:lnTo>
                    <a:pt x="1584" y="1336"/>
                  </a:lnTo>
                  <a:lnTo>
                    <a:pt x="1613" y="1355"/>
                  </a:lnTo>
                  <a:lnTo>
                    <a:pt x="1616" y="1358"/>
                  </a:lnTo>
                  <a:lnTo>
                    <a:pt x="1621" y="1360"/>
                  </a:lnTo>
                  <a:lnTo>
                    <a:pt x="1625" y="1361"/>
                  </a:lnTo>
                  <a:lnTo>
                    <a:pt x="1629" y="1364"/>
                  </a:lnTo>
                  <a:lnTo>
                    <a:pt x="1631" y="1366"/>
                  </a:lnTo>
                  <a:lnTo>
                    <a:pt x="1634" y="1368"/>
                  </a:lnTo>
                  <a:lnTo>
                    <a:pt x="1636" y="1369"/>
                  </a:lnTo>
                  <a:lnTo>
                    <a:pt x="1637" y="1370"/>
                  </a:lnTo>
                  <a:lnTo>
                    <a:pt x="1640" y="1371"/>
                  </a:lnTo>
                  <a:lnTo>
                    <a:pt x="1642" y="1374"/>
                  </a:lnTo>
                  <a:lnTo>
                    <a:pt x="1646" y="1376"/>
                  </a:lnTo>
                  <a:lnTo>
                    <a:pt x="1657" y="1379"/>
                  </a:lnTo>
                  <a:lnTo>
                    <a:pt x="1673" y="1382"/>
                  </a:lnTo>
                  <a:lnTo>
                    <a:pt x="1694" y="1386"/>
                  </a:lnTo>
                  <a:lnTo>
                    <a:pt x="1723" y="1390"/>
                  </a:lnTo>
                  <a:lnTo>
                    <a:pt x="1758" y="1394"/>
                  </a:lnTo>
                  <a:lnTo>
                    <a:pt x="1759" y="1394"/>
                  </a:lnTo>
                  <a:lnTo>
                    <a:pt x="1784" y="1407"/>
                  </a:lnTo>
                  <a:lnTo>
                    <a:pt x="1806" y="1424"/>
                  </a:lnTo>
                  <a:lnTo>
                    <a:pt x="1826" y="1443"/>
                  </a:lnTo>
                  <a:lnTo>
                    <a:pt x="1826" y="1457"/>
                  </a:lnTo>
                  <a:lnTo>
                    <a:pt x="1818" y="1484"/>
                  </a:lnTo>
                  <a:lnTo>
                    <a:pt x="1814" y="1512"/>
                  </a:lnTo>
                  <a:lnTo>
                    <a:pt x="1817" y="1540"/>
                  </a:lnTo>
                  <a:lnTo>
                    <a:pt x="1824" y="1570"/>
                  </a:lnTo>
                  <a:lnTo>
                    <a:pt x="1828" y="1570"/>
                  </a:lnTo>
                  <a:lnTo>
                    <a:pt x="1852" y="1577"/>
                  </a:lnTo>
                  <a:lnTo>
                    <a:pt x="1874" y="1580"/>
                  </a:lnTo>
                  <a:lnTo>
                    <a:pt x="1893" y="1575"/>
                  </a:lnTo>
                  <a:lnTo>
                    <a:pt x="1909" y="1564"/>
                  </a:lnTo>
                  <a:lnTo>
                    <a:pt x="1922" y="1545"/>
                  </a:lnTo>
                  <a:lnTo>
                    <a:pt x="1922" y="1532"/>
                  </a:lnTo>
                  <a:lnTo>
                    <a:pt x="1926" y="1528"/>
                  </a:lnTo>
                  <a:lnTo>
                    <a:pt x="1930" y="1524"/>
                  </a:lnTo>
                  <a:lnTo>
                    <a:pt x="1936" y="1522"/>
                  </a:lnTo>
                  <a:lnTo>
                    <a:pt x="1937" y="1521"/>
                  </a:lnTo>
                  <a:lnTo>
                    <a:pt x="1941" y="1519"/>
                  </a:lnTo>
                  <a:lnTo>
                    <a:pt x="1943" y="1518"/>
                  </a:lnTo>
                  <a:lnTo>
                    <a:pt x="1946" y="1523"/>
                  </a:lnTo>
                  <a:lnTo>
                    <a:pt x="1949" y="1527"/>
                  </a:lnTo>
                  <a:lnTo>
                    <a:pt x="1952" y="1529"/>
                  </a:lnTo>
                  <a:lnTo>
                    <a:pt x="1954" y="1533"/>
                  </a:lnTo>
                  <a:lnTo>
                    <a:pt x="1957" y="1536"/>
                  </a:lnTo>
                  <a:lnTo>
                    <a:pt x="1958" y="1538"/>
                  </a:lnTo>
                  <a:lnTo>
                    <a:pt x="1959" y="1540"/>
                  </a:lnTo>
                  <a:lnTo>
                    <a:pt x="1962" y="1545"/>
                  </a:lnTo>
                  <a:lnTo>
                    <a:pt x="1964" y="1549"/>
                  </a:lnTo>
                  <a:lnTo>
                    <a:pt x="1964" y="1552"/>
                  </a:lnTo>
                  <a:lnTo>
                    <a:pt x="1964" y="1555"/>
                  </a:lnTo>
                  <a:lnTo>
                    <a:pt x="1964" y="1559"/>
                  </a:lnTo>
                  <a:lnTo>
                    <a:pt x="1964" y="1560"/>
                  </a:lnTo>
                  <a:lnTo>
                    <a:pt x="1979" y="1571"/>
                  </a:lnTo>
                  <a:lnTo>
                    <a:pt x="1997" y="1576"/>
                  </a:lnTo>
                  <a:lnTo>
                    <a:pt x="2016" y="1575"/>
                  </a:lnTo>
                  <a:lnTo>
                    <a:pt x="2035" y="1575"/>
                  </a:lnTo>
                  <a:lnTo>
                    <a:pt x="2049" y="1568"/>
                  </a:lnTo>
                  <a:lnTo>
                    <a:pt x="2063" y="1555"/>
                  </a:lnTo>
                  <a:lnTo>
                    <a:pt x="2065" y="1539"/>
                  </a:lnTo>
                  <a:lnTo>
                    <a:pt x="2066" y="1524"/>
                  </a:lnTo>
                  <a:lnTo>
                    <a:pt x="2066" y="1521"/>
                  </a:lnTo>
                  <a:lnTo>
                    <a:pt x="2067" y="1517"/>
                  </a:lnTo>
                  <a:lnTo>
                    <a:pt x="2067" y="1515"/>
                  </a:lnTo>
                  <a:lnTo>
                    <a:pt x="2068" y="1512"/>
                  </a:lnTo>
                  <a:lnTo>
                    <a:pt x="2073" y="1507"/>
                  </a:lnTo>
                  <a:lnTo>
                    <a:pt x="2081" y="1507"/>
                  </a:lnTo>
                  <a:lnTo>
                    <a:pt x="2091" y="1511"/>
                  </a:lnTo>
                  <a:lnTo>
                    <a:pt x="2104" y="1518"/>
                  </a:lnTo>
                  <a:lnTo>
                    <a:pt x="2106" y="1536"/>
                  </a:lnTo>
                  <a:lnTo>
                    <a:pt x="2111" y="1549"/>
                  </a:lnTo>
                  <a:lnTo>
                    <a:pt x="2120" y="1560"/>
                  </a:lnTo>
                  <a:lnTo>
                    <a:pt x="2133" y="1570"/>
                  </a:lnTo>
                  <a:lnTo>
                    <a:pt x="2150" y="1569"/>
                  </a:lnTo>
                  <a:lnTo>
                    <a:pt x="2165" y="1565"/>
                  </a:lnTo>
                  <a:lnTo>
                    <a:pt x="2179" y="1559"/>
                  </a:lnTo>
                  <a:lnTo>
                    <a:pt x="2186" y="1532"/>
                  </a:lnTo>
                  <a:lnTo>
                    <a:pt x="2192" y="1511"/>
                  </a:lnTo>
                  <a:lnTo>
                    <a:pt x="2196" y="1495"/>
                  </a:lnTo>
                  <a:lnTo>
                    <a:pt x="2201" y="1495"/>
                  </a:lnTo>
                  <a:lnTo>
                    <a:pt x="2207" y="1497"/>
                  </a:lnTo>
                  <a:lnTo>
                    <a:pt x="2212" y="1501"/>
                  </a:lnTo>
                  <a:lnTo>
                    <a:pt x="2217" y="1506"/>
                  </a:lnTo>
                  <a:lnTo>
                    <a:pt x="2218" y="1507"/>
                  </a:lnTo>
                  <a:lnTo>
                    <a:pt x="2218" y="1508"/>
                  </a:lnTo>
                  <a:lnTo>
                    <a:pt x="2219" y="1510"/>
                  </a:lnTo>
                  <a:lnTo>
                    <a:pt x="2222" y="1512"/>
                  </a:lnTo>
                  <a:lnTo>
                    <a:pt x="2221" y="1534"/>
                  </a:lnTo>
                  <a:lnTo>
                    <a:pt x="2221" y="1552"/>
                  </a:lnTo>
                  <a:lnTo>
                    <a:pt x="2224" y="1564"/>
                  </a:lnTo>
                  <a:lnTo>
                    <a:pt x="2228" y="1570"/>
                  </a:lnTo>
                  <a:lnTo>
                    <a:pt x="2234" y="1571"/>
                  </a:lnTo>
                  <a:lnTo>
                    <a:pt x="2246" y="1573"/>
                  </a:lnTo>
                  <a:lnTo>
                    <a:pt x="2260" y="1571"/>
                  </a:lnTo>
                  <a:lnTo>
                    <a:pt x="2273" y="1569"/>
                  </a:lnTo>
                  <a:lnTo>
                    <a:pt x="2283" y="1565"/>
                  </a:lnTo>
                  <a:lnTo>
                    <a:pt x="2288" y="1561"/>
                  </a:lnTo>
                  <a:lnTo>
                    <a:pt x="2299" y="1539"/>
                  </a:lnTo>
                  <a:lnTo>
                    <a:pt x="2304" y="1515"/>
                  </a:lnTo>
                  <a:lnTo>
                    <a:pt x="2304" y="1489"/>
                  </a:lnTo>
                  <a:lnTo>
                    <a:pt x="2296" y="1463"/>
                  </a:lnTo>
                  <a:lnTo>
                    <a:pt x="2283" y="1437"/>
                  </a:lnTo>
                  <a:lnTo>
                    <a:pt x="2289" y="1432"/>
                  </a:lnTo>
                  <a:lnTo>
                    <a:pt x="2300" y="1426"/>
                  </a:lnTo>
                  <a:lnTo>
                    <a:pt x="2315" y="1415"/>
                  </a:lnTo>
                  <a:lnTo>
                    <a:pt x="2331" y="1405"/>
                  </a:lnTo>
                  <a:lnTo>
                    <a:pt x="2354" y="1397"/>
                  </a:lnTo>
                  <a:lnTo>
                    <a:pt x="2383" y="1390"/>
                  </a:lnTo>
                  <a:lnTo>
                    <a:pt x="2416" y="1385"/>
                  </a:lnTo>
                  <a:lnTo>
                    <a:pt x="2440" y="1380"/>
                  </a:lnTo>
                  <a:lnTo>
                    <a:pt x="2460" y="1370"/>
                  </a:lnTo>
                  <a:lnTo>
                    <a:pt x="2478" y="1354"/>
                  </a:lnTo>
                  <a:lnTo>
                    <a:pt x="2493" y="1332"/>
                  </a:lnTo>
                  <a:lnTo>
                    <a:pt x="2504" y="1306"/>
                  </a:lnTo>
                  <a:lnTo>
                    <a:pt x="2514" y="1275"/>
                  </a:lnTo>
                  <a:lnTo>
                    <a:pt x="2514" y="1250"/>
                  </a:lnTo>
                  <a:lnTo>
                    <a:pt x="2511" y="1226"/>
                  </a:lnTo>
                  <a:lnTo>
                    <a:pt x="2511" y="1200"/>
                  </a:lnTo>
                  <a:lnTo>
                    <a:pt x="2512" y="1179"/>
                  </a:lnTo>
                  <a:lnTo>
                    <a:pt x="2514" y="1163"/>
                  </a:lnTo>
                  <a:lnTo>
                    <a:pt x="2518" y="1152"/>
                  </a:lnTo>
                  <a:lnTo>
                    <a:pt x="2525" y="1139"/>
                  </a:lnTo>
                  <a:lnTo>
                    <a:pt x="2532" y="1131"/>
                  </a:lnTo>
                  <a:lnTo>
                    <a:pt x="2542" y="1116"/>
                  </a:lnTo>
                  <a:lnTo>
                    <a:pt x="2549" y="1101"/>
                  </a:lnTo>
                  <a:lnTo>
                    <a:pt x="2553" y="1086"/>
                  </a:lnTo>
                  <a:lnTo>
                    <a:pt x="2553" y="1073"/>
                  </a:lnTo>
                  <a:lnTo>
                    <a:pt x="2553" y="1070"/>
                  </a:lnTo>
                  <a:lnTo>
                    <a:pt x="2554" y="1065"/>
                  </a:lnTo>
                  <a:lnTo>
                    <a:pt x="2554" y="976"/>
                  </a:lnTo>
                  <a:lnTo>
                    <a:pt x="2556" y="932"/>
                  </a:lnTo>
                  <a:lnTo>
                    <a:pt x="2561" y="889"/>
                  </a:lnTo>
                  <a:lnTo>
                    <a:pt x="2561" y="878"/>
                  </a:lnTo>
                  <a:lnTo>
                    <a:pt x="2564" y="868"/>
                  </a:lnTo>
                  <a:lnTo>
                    <a:pt x="2565" y="823"/>
                  </a:lnTo>
                  <a:lnTo>
                    <a:pt x="2563" y="779"/>
                  </a:lnTo>
                  <a:lnTo>
                    <a:pt x="2554" y="734"/>
                  </a:lnTo>
                  <a:lnTo>
                    <a:pt x="2553" y="728"/>
                  </a:lnTo>
                  <a:lnTo>
                    <a:pt x="2551" y="721"/>
                  </a:lnTo>
                  <a:lnTo>
                    <a:pt x="2544" y="695"/>
                  </a:lnTo>
                  <a:lnTo>
                    <a:pt x="2535" y="673"/>
                  </a:lnTo>
                  <a:lnTo>
                    <a:pt x="2533" y="670"/>
                  </a:lnTo>
                  <a:lnTo>
                    <a:pt x="2533" y="669"/>
                  </a:lnTo>
                  <a:lnTo>
                    <a:pt x="2532" y="668"/>
                  </a:lnTo>
                  <a:lnTo>
                    <a:pt x="2532" y="667"/>
                  </a:lnTo>
                  <a:lnTo>
                    <a:pt x="2514" y="626"/>
                  </a:lnTo>
                  <a:lnTo>
                    <a:pt x="2493" y="589"/>
                  </a:lnTo>
                  <a:lnTo>
                    <a:pt x="2470" y="553"/>
                  </a:lnTo>
                  <a:lnTo>
                    <a:pt x="2442" y="520"/>
                  </a:lnTo>
                  <a:lnTo>
                    <a:pt x="2431" y="509"/>
                  </a:lnTo>
                  <a:lnTo>
                    <a:pt x="2423" y="498"/>
                  </a:lnTo>
                  <a:lnTo>
                    <a:pt x="2421" y="496"/>
                  </a:lnTo>
                  <a:lnTo>
                    <a:pt x="2421" y="496"/>
                  </a:lnTo>
                  <a:lnTo>
                    <a:pt x="2420" y="495"/>
                  </a:lnTo>
                  <a:lnTo>
                    <a:pt x="2418" y="495"/>
                  </a:lnTo>
                  <a:lnTo>
                    <a:pt x="2388" y="465"/>
                  </a:lnTo>
                  <a:lnTo>
                    <a:pt x="2356" y="441"/>
                  </a:lnTo>
                  <a:lnTo>
                    <a:pt x="2321" y="417"/>
                  </a:lnTo>
                  <a:lnTo>
                    <a:pt x="2302" y="406"/>
                  </a:lnTo>
                  <a:lnTo>
                    <a:pt x="2284" y="396"/>
                  </a:lnTo>
                  <a:lnTo>
                    <a:pt x="2283" y="396"/>
                  </a:lnTo>
                  <a:lnTo>
                    <a:pt x="2283" y="395"/>
                  </a:lnTo>
                  <a:lnTo>
                    <a:pt x="2281" y="395"/>
                  </a:lnTo>
                  <a:lnTo>
                    <a:pt x="2239" y="378"/>
                  </a:lnTo>
                  <a:lnTo>
                    <a:pt x="2197" y="364"/>
                  </a:lnTo>
                  <a:lnTo>
                    <a:pt x="2184" y="362"/>
                  </a:lnTo>
                  <a:lnTo>
                    <a:pt x="2170" y="357"/>
                  </a:lnTo>
                  <a:lnTo>
                    <a:pt x="2145" y="353"/>
                  </a:lnTo>
                  <a:lnTo>
                    <a:pt x="2119" y="351"/>
                  </a:lnTo>
                  <a:lnTo>
                    <a:pt x="2063" y="348"/>
                  </a:lnTo>
                  <a:close/>
                  <a:moveTo>
                    <a:pt x="0" y="0"/>
                  </a:moveTo>
                  <a:lnTo>
                    <a:pt x="4070" y="0"/>
                  </a:lnTo>
                  <a:lnTo>
                    <a:pt x="4070" y="665"/>
                  </a:lnTo>
                  <a:lnTo>
                    <a:pt x="2732" y="1405"/>
                  </a:lnTo>
                  <a:lnTo>
                    <a:pt x="2715" y="1401"/>
                  </a:lnTo>
                  <a:lnTo>
                    <a:pt x="2695" y="1400"/>
                  </a:lnTo>
                  <a:lnTo>
                    <a:pt x="2675" y="1405"/>
                  </a:lnTo>
                  <a:lnTo>
                    <a:pt x="2648" y="1415"/>
                  </a:lnTo>
                  <a:lnTo>
                    <a:pt x="2623" y="1428"/>
                  </a:lnTo>
                  <a:lnTo>
                    <a:pt x="2600" y="1445"/>
                  </a:lnTo>
                  <a:lnTo>
                    <a:pt x="2580" y="1465"/>
                  </a:lnTo>
                  <a:lnTo>
                    <a:pt x="2577" y="1470"/>
                  </a:lnTo>
                  <a:lnTo>
                    <a:pt x="2575" y="1474"/>
                  </a:lnTo>
                  <a:lnTo>
                    <a:pt x="2574" y="1477"/>
                  </a:lnTo>
                  <a:lnTo>
                    <a:pt x="2572" y="1480"/>
                  </a:lnTo>
                  <a:lnTo>
                    <a:pt x="2570" y="1489"/>
                  </a:lnTo>
                  <a:lnTo>
                    <a:pt x="2568" y="1496"/>
                  </a:lnTo>
                  <a:lnTo>
                    <a:pt x="2010" y="1805"/>
                  </a:lnTo>
                  <a:lnTo>
                    <a:pt x="1796" y="1705"/>
                  </a:lnTo>
                  <a:lnTo>
                    <a:pt x="1530" y="1556"/>
                  </a:lnTo>
                  <a:lnTo>
                    <a:pt x="1512" y="1522"/>
                  </a:lnTo>
                  <a:lnTo>
                    <a:pt x="1499" y="1485"/>
                  </a:lnTo>
                  <a:lnTo>
                    <a:pt x="1491" y="1469"/>
                  </a:lnTo>
                  <a:lnTo>
                    <a:pt x="1483" y="1455"/>
                  </a:lnTo>
                  <a:lnTo>
                    <a:pt x="1470" y="1444"/>
                  </a:lnTo>
                  <a:lnTo>
                    <a:pt x="1449" y="1428"/>
                  </a:lnTo>
                  <a:lnTo>
                    <a:pt x="1426" y="1415"/>
                  </a:lnTo>
                  <a:lnTo>
                    <a:pt x="1403" y="1405"/>
                  </a:lnTo>
                  <a:lnTo>
                    <a:pt x="1380" y="1400"/>
                  </a:lnTo>
                  <a:lnTo>
                    <a:pt x="1356" y="1400"/>
                  </a:lnTo>
                  <a:lnTo>
                    <a:pt x="1333" y="1406"/>
                  </a:lnTo>
                  <a:lnTo>
                    <a:pt x="1317" y="1417"/>
                  </a:lnTo>
                  <a:lnTo>
                    <a:pt x="1303" y="1431"/>
                  </a:lnTo>
                  <a:lnTo>
                    <a:pt x="1303" y="1432"/>
                  </a:lnTo>
                  <a:lnTo>
                    <a:pt x="0" y="711"/>
                  </a:lnTo>
                  <a:lnTo>
                    <a:pt x="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grpSp>
      <p:grpSp>
        <p:nvGrpSpPr>
          <p:cNvPr id="241" name="Group 451">
            <a:extLst>
              <a:ext uri="{FF2B5EF4-FFF2-40B4-BE49-F238E27FC236}">
                <a16:creationId xmlns:a16="http://schemas.microsoft.com/office/drawing/2014/main" id="{98ECC43B-06BE-1590-BA9A-5F7D36DE978F}"/>
              </a:ext>
            </a:extLst>
          </p:cNvPr>
          <p:cNvGrpSpPr>
            <a:grpSpLocks noChangeAspect="1"/>
          </p:cNvGrpSpPr>
          <p:nvPr/>
        </p:nvGrpSpPr>
        <p:grpSpPr>
          <a:xfrm>
            <a:off x="5990997" y="5428338"/>
            <a:ext cx="224636" cy="159248"/>
            <a:chOff x="3335338" y="269944"/>
            <a:chExt cx="2154238" cy="1527175"/>
          </a:xfrm>
          <a:solidFill>
            <a:srgbClr val="FF0000"/>
          </a:solidFill>
        </p:grpSpPr>
        <p:sp>
          <p:nvSpPr>
            <p:cNvPr id="242" name="Freeform 24">
              <a:extLst>
                <a:ext uri="{FF2B5EF4-FFF2-40B4-BE49-F238E27FC236}">
                  <a16:creationId xmlns:a16="http://schemas.microsoft.com/office/drawing/2014/main" id="{3A2D0C0C-966A-28E5-A8AD-86DA39B7E80C}"/>
                </a:ext>
              </a:extLst>
            </p:cNvPr>
            <p:cNvSpPr>
              <a:spLocks/>
            </p:cNvSpPr>
            <p:nvPr/>
          </p:nvSpPr>
          <p:spPr bwMode="auto">
            <a:xfrm>
              <a:off x="4221162" y="781118"/>
              <a:ext cx="165099" cy="123824"/>
            </a:xfrm>
            <a:custGeom>
              <a:avLst/>
              <a:gdLst>
                <a:gd name="T0" fmla="*/ 106 w 310"/>
                <a:gd name="T1" fmla="*/ 0 h 233"/>
                <a:gd name="T2" fmla="*/ 156 w 310"/>
                <a:gd name="T3" fmla="*/ 2 h 233"/>
                <a:gd name="T4" fmla="*/ 208 w 310"/>
                <a:gd name="T5" fmla="*/ 12 h 233"/>
                <a:gd name="T6" fmla="*/ 232 w 310"/>
                <a:gd name="T7" fmla="*/ 27 h 233"/>
                <a:gd name="T8" fmla="*/ 257 w 310"/>
                <a:gd name="T9" fmla="*/ 44 h 233"/>
                <a:gd name="T10" fmla="*/ 271 w 310"/>
                <a:gd name="T11" fmla="*/ 53 h 233"/>
                <a:gd name="T12" fmla="*/ 282 w 310"/>
                <a:gd name="T13" fmla="*/ 61 h 233"/>
                <a:gd name="T14" fmla="*/ 293 w 310"/>
                <a:gd name="T15" fmla="*/ 71 h 233"/>
                <a:gd name="T16" fmla="*/ 303 w 310"/>
                <a:gd name="T17" fmla="*/ 81 h 233"/>
                <a:gd name="T18" fmla="*/ 310 w 310"/>
                <a:gd name="T19" fmla="*/ 94 h 233"/>
                <a:gd name="T20" fmla="*/ 309 w 310"/>
                <a:gd name="T21" fmla="*/ 127 h 233"/>
                <a:gd name="T22" fmla="*/ 304 w 310"/>
                <a:gd name="T23" fmla="*/ 157 h 233"/>
                <a:gd name="T24" fmla="*/ 297 w 310"/>
                <a:gd name="T25" fmla="*/ 171 h 233"/>
                <a:gd name="T26" fmla="*/ 289 w 310"/>
                <a:gd name="T27" fmla="*/ 185 h 233"/>
                <a:gd name="T28" fmla="*/ 278 w 310"/>
                <a:gd name="T29" fmla="*/ 201 h 233"/>
                <a:gd name="T30" fmla="*/ 266 w 310"/>
                <a:gd name="T31" fmla="*/ 215 h 233"/>
                <a:gd name="T32" fmla="*/ 256 w 310"/>
                <a:gd name="T33" fmla="*/ 222 h 233"/>
                <a:gd name="T34" fmla="*/ 242 w 310"/>
                <a:gd name="T35" fmla="*/ 226 h 233"/>
                <a:gd name="T36" fmla="*/ 198 w 310"/>
                <a:gd name="T37" fmla="*/ 233 h 233"/>
                <a:gd name="T38" fmla="*/ 154 w 310"/>
                <a:gd name="T39" fmla="*/ 233 h 233"/>
                <a:gd name="T40" fmla="*/ 112 w 310"/>
                <a:gd name="T41" fmla="*/ 228 h 233"/>
                <a:gd name="T42" fmla="*/ 83 w 310"/>
                <a:gd name="T43" fmla="*/ 221 h 233"/>
                <a:gd name="T44" fmla="*/ 63 w 310"/>
                <a:gd name="T45" fmla="*/ 213 h 233"/>
                <a:gd name="T46" fmla="*/ 43 w 310"/>
                <a:gd name="T47" fmla="*/ 206 h 233"/>
                <a:gd name="T48" fmla="*/ 26 w 310"/>
                <a:gd name="T49" fmla="*/ 196 h 233"/>
                <a:gd name="T50" fmla="*/ 14 w 310"/>
                <a:gd name="T51" fmla="*/ 185 h 233"/>
                <a:gd name="T52" fmla="*/ 4 w 310"/>
                <a:gd name="T53" fmla="*/ 169 h 233"/>
                <a:gd name="T54" fmla="*/ 0 w 310"/>
                <a:gd name="T55" fmla="*/ 157 h 233"/>
                <a:gd name="T56" fmla="*/ 0 w 310"/>
                <a:gd name="T57" fmla="*/ 145 h 233"/>
                <a:gd name="T58" fmla="*/ 1 w 310"/>
                <a:gd name="T59" fmla="*/ 131 h 233"/>
                <a:gd name="T60" fmla="*/ 3 w 310"/>
                <a:gd name="T61" fmla="*/ 119 h 233"/>
                <a:gd name="T62" fmla="*/ 7 w 310"/>
                <a:gd name="T63" fmla="*/ 98 h 233"/>
                <a:gd name="T64" fmla="*/ 11 w 310"/>
                <a:gd name="T65" fmla="*/ 78 h 233"/>
                <a:gd name="T66" fmla="*/ 18 w 310"/>
                <a:gd name="T67" fmla="*/ 58 h 233"/>
                <a:gd name="T68" fmla="*/ 27 w 310"/>
                <a:gd name="T69" fmla="*/ 38 h 233"/>
                <a:gd name="T70" fmla="*/ 38 w 310"/>
                <a:gd name="T71" fmla="*/ 24 h 233"/>
                <a:gd name="T72" fmla="*/ 54 w 310"/>
                <a:gd name="T73" fmla="*/ 13 h 233"/>
                <a:gd name="T74" fmla="*/ 80 w 310"/>
                <a:gd name="T75" fmla="*/ 6 h 233"/>
                <a:gd name="T76" fmla="*/ 106 w 310"/>
                <a:gd name="T77"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0" h="233">
                  <a:moveTo>
                    <a:pt x="106" y="0"/>
                  </a:moveTo>
                  <a:lnTo>
                    <a:pt x="156" y="2"/>
                  </a:lnTo>
                  <a:lnTo>
                    <a:pt x="208" y="12"/>
                  </a:lnTo>
                  <a:lnTo>
                    <a:pt x="232" y="27"/>
                  </a:lnTo>
                  <a:lnTo>
                    <a:pt x="257" y="44"/>
                  </a:lnTo>
                  <a:lnTo>
                    <a:pt x="271" y="53"/>
                  </a:lnTo>
                  <a:lnTo>
                    <a:pt x="282" y="61"/>
                  </a:lnTo>
                  <a:lnTo>
                    <a:pt x="293" y="71"/>
                  </a:lnTo>
                  <a:lnTo>
                    <a:pt x="303" y="81"/>
                  </a:lnTo>
                  <a:lnTo>
                    <a:pt x="310" y="94"/>
                  </a:lnTo>
                  <a:lnTo>
                    <a:pt x="309" y="127"/>
                  </a:lnTo>
                  <a:lnTo>
                    <a:pt x="304" y="157"/>
                  </a:lnTo>
                  <a:lnTo>
                    <a:pt x="297" y="171"/>
                  </a:lnTo>
                  <a:lnTo>
                    <a:pt x="289" y="185"/>
                  </a:lnTo>
                  <a:lnTo>
                    <a:pt x="278" y="201"/>
                  </a:lnTo>
                  <a:lnTo>
                    <a:pt x="266" y="215"/>
                  </a:lnTo>
                  <a:lnTo>
                    <a:pt x="256" y="222"/>
                  </a:lnTo>
                  <a:lnTo>
                    <a:pt x="242" y="226"/>
                  </a:lnTo>
                  <a:lnTo>
                    <a:pt x="198" y="233"/>
                  </a:lnTo>
                  <a:lnTo>
                    <a:pt x="154" y="233"/>
                  </a:lnTo>
                  <a:lnTo>
                    <a:pt x="112" y="228"/>
                  </a:lnTo>
                  <a:lnTo>
                    <a:pt x="83" y="221"/>
                  </a:lnTo>
                  <a:lnTo>
                    <a:pt x="63" y="213"/>
                  </a:lnTo>
                  <a:lnTo>
                    <a:pt x="43" y="206"/>
                  </a:lnTo>
                  <a:lnTo>
                    <a:pt x="26" y="196"/>
                  </a:lnTo>
                  <a:lnTo>
                    <a:pt x="14" y="185"/>
                  </a:lnTo>
                  <a:lnTo>
                    <a:pt x="4" y="169"/>
                  </a:lnTo>
                  <a:lnTo>
                    <a:pt x="0" y="157"/>
                  </a:lnTo>
                  <a:lnTo>
                    <a:pt x="0" y="145"/>
                  </a:lnTo>
                  <a:lnTo>
                    <a:pt x="1" y="131"/>
                  </a:lnTo>
                  <a:lnTo>
                    <a:pt x="3" y="119"/>
                  </a:lnTo>
                  <a:lnTo>
                    <a:pt x="7" y="98"/>
                  </a:lnTo>
                  <a:lnTo>
                    <a:pt x="11" y="78"/>
                  </a:lnTo>
                  <a:lnTo>
                    <a:pt x="18" y="58"/>
                  </a:lnTo>
                  <a:lnTo>
                    <a:pt x="27" y="38"/>
                  </a:lnTo>
                  <a:lnTo>
                    <a:pt x="38" y="24"/>
                  </a:lnTo>
                  <a:lnTo>
                    <a:pt x="54" y="13"/>
                  </a:lnTo>
                  <a:lnTo>
                    <a:pt x="80" y="6"/>
                  </a:lnTo>
                  <a:lnTo>
                    <a:pt x="106"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43" name="Freeform 25">
              <a:extLst>
                <a:ext uri="{FF2B5EF4-FFF2-40B4-BE49-F238E27FC236}">
                  <a16:creationId xmlns:a16="http://schemas.microsoft.com/office/drawing/2014/main" id="{3603D511-3A0B-1E6C-ADEE-A8150C287318}"/>
                </a:ext>
              </a:extLst>
            </p:cNvPr>
            <p:cNvSpPr>
              <a:spLocks/>
            </p:cNvSpPr>
            <p:nvPr/>
          </p:nvSpPr>
          <p:spPr bwMode="auto">
            <a:xfrm>
              <a:off x="3335338" y="684283"/>
              <a:ext cx="2154238" cy="1112836"/>
            </a:xfrm>
            <a:custGeom>
              <a:avLst/>
              <a:gdLst>
                <a:gd name="T0" fmla="*/ 0 w 4070"/>
                <a:gd name="T1" fmla="*/ 2104 h 2104"/>
                <a:gd name="T2" fmla="*/ 1313 w 4070"/>
                <a:gd name="T3" fmla="*/ 803 h 2104"/>
                <a:gd name="T4" fmla="*/ 1266 w 4070"/>
                <a:gd name="T5" fmla="*/ 839 h 2104"/>
                <a:gd name="T6" fmla="*/ 1258 w 4070"/>
                <a:gd name="T7" fmla="*/ 848 h 2104"/>
                <a:gd name="T8" fmla="*/ 1232 w 4070"/>
                <a:gd name="T9" fmla="*/ 920 h 2104"/>
                <a:gd name="T10" fmla="*/ 1257 w 4070"/>
                <a:gd name="T11" fmla="*/ 980 h 2104"/>
                <a:gd name="T12" fmla="*/ 1294 w 4070"/>
                <a:gd name="T13" fmla="*/ 999 h 2104"/>
                <a:gd name="T14" fmla="*/ 1335 w 4070"/>
                <a:gd name="T15" fmla="*/ 1003 h 2104"/>
                <a:gd name="T16" fmla="*/ 1406 w 4070"/>
                <a:gd name="T17" fmla="*/ 982 h 2104"/>
                <a:gd name="T18" fmla="*/ 1486 w 4070"/>
                <a:gd name="T19" fmla="*/ 976 h 2104"/>
                <a:gd name="T20" fmla="*/ 1860 w 4070"/>
                <a:gd name="T21" fmla="*/ 1115 h 2104"/>
                <a:gd name="T22" fmla="*/ 1435 w 4070"/>
                <a:gd name="T23" fmla="*/ 1284 h 2104"/>
                <a:gd name="T24" fmla="*/ 1343 w 4070"/>
                <a:gd name="T25" fmla="*/ 1278 h 2104"/>
                <a:gd name="T26" fmla="*/ 1262 w 4070"/>
                <a:gd name="T27" fmla="*/ 1325 h 2104"/>
                <a:gd name="T28" fmla="*/ 1235 w 4070"/>
                <a:gd name="T29" fmla="*/ 1384 h 2104"/>
                <a:gd name="T30" fmla="*/ 1267 w 4070"/>
                <a:gd name="T31" fmla="*/ 1431 h 2104"/>
                <a:gd name="T32" fmla="*/ 1284 w 4070"/>
                <a:gd name="T33" fmla="*/ 1472 h 2104"/>
                <a:gd name="T34" fmla="*/ 1302 w 4070"/>
                <a:gd name="T35" fmla="*/ 1519 h 2104"/>
                <a:gd name="T36" fmla="*/ 1350 w 4070"/>
                <a:gd name="T37" fmla="*/ 1549 h 2104"/>
                <a:gd name="T38" fmla="*/ 1397 w 4070"/>
                <a:gd name="T39" fmla="*/ 1545 h 2104"/>
                <a:gd name="T40" fmla="*/ 1460 w 4070"/>
                <a:gd name="T41" fmla="*/ 1484 h 2104"/>
                <a:gd name="T42" fmla="*/ 1544 w 4070"/>
                <a:gd name="T43" fmla="*/ 1423 h 2104"/>
                <a:gd name="T44" fmla="*/ 2035 w 4070"/>
                <a:gd name="T45" fmla="*/ 1196 h 2104"/>
                <a:gd name="T46" fmla="*/ 2556 w 4070"/>
                <a:gd name="T47" fmla="*/ 1440 h 2104"/>
                <a:gd name="T48" fmla="*/ 2653 w 4070"/>
                <a:gd name="T49" fmla="*/ 1529 h 2104"/>
                <a:gd name="T50" fmla="*/ 2660 w 4070"/>
                <a:gd name="T51" fmla="*/ 1536 h 2104"/>
                <a:gd name="T52" fmla="*/ 2726 w 4070"/>
                <a:gd name="T53" fmla="*/ 1547 h 2104"/>
                <a:gd name="T54" fmla="*/ 2776 w 4070"/>
                <a:gd name="T55" fmla="*/ 1508 h 2104"/>
                <a:gd name="T56" fmla="*/ 2786 w 4070"/>
                <a:gd name="T57" fmla="*/ 1442 h 2104"/>
                <a:gd name="T58" fmla="*/ 2825 w 4070"/>
                <a:gd name="T59" fmla="*/ 1409 h 2104"/>
                <a:gd name="T60" fmla="*/ 2834 w 4070"/>
                <a:gd name="T61" fmla="*/ 1356 h 2104"/>
                <a:gd name="T62" fmla="*/ 2792 w 4070"/>
                <a:gd name="T63" fmla="*/ 1302 h 2104"/>
                <a:gd name="T64" fmla="*/ 2712 w 4070"/>
                <a:gd name="T65" fmla="*/ 1272 h 2104"/>
                <a:gd name="T66" fmla="*/ 2602 w 4070"/>
                <a:gd name="T67" fmla="*/ 1301 h 2104"/>
                <a:gd name="T68" fmla="*/ 2407 w 4070"/>
                <a:gd name="T69" fmla="*/ 1034 h 2104"/>
                <a:gd name="T70" fmla="*/ 2559 w 4070"/>
                <a:gd name="T71" fmla="*/ 982 h 2104"/>
                <a:gd name="T72" fmla="*/ 2653 w 4070"/>
                <a:gd name="T73" fmla="*/ 980 h 2104"/>
                <a:gd name="T74" fmla="*/ 2674 w 4070"/>
                <a:gd name="T75" fmla="*/ 988 h 2104"/>
                <a:gd name="T76" fmla="*/ 2742 w 4070"/>
                <a:gd name="T77" fmla="*/ 1002 h 2104"/>
                <a:gd name="T78" fmla="*/ 2802 w 4070"/>
                <a:gd name="T79" fmla="*/ 983 h 2104"/>
                <a:gd name="T80" fmla="*/ 2823 w 4070"/>
                <a:gd name="T81" fmla="*/ 960 h 2104"/>
                <a:gd name="T82" fmla="*/ 2834 w 4070"/>
                <a:gd name="T83" fmla="*/ 931 h 2104"/>
                <a:gd name="T84" fmla="*/ 2829 w 4070"/>
                <a:gd name="T85" fmla="*/ 876 h 2104"/>
                <a:gd name="T86" fmla="*/ 2782 w 4070"/>
                <a:gd name="T87" fmla="*/ 820 h 2104"/>
                <a:gd name="T88" fmla="*/ 2767 w 4070"/>
                <a:gd name="T89" fmla="*/ 772 h 2104"/>
                <a:gd name="T90" fmla="*/ 4070 w 4070"/>
                <a:gd name="T91" fmla="*/ 0 h 2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70" h="2104">
                  <a:moveTo>
                    <a:pt x="4070" y="0"/>
                  </a:moveTo>
                  <a:lnTo>
                    <a:pt x="4070" y="2104"/>
                  </a:lnTo>
                  <a:lnTo>
                    <a:pt x="0" y="2104"/>
                  </a:lnTo>
                  <a:lnTo>
                    <a:pt x="0" y="45"/>
                  </a:lnTo>
                  <a:lnTo>
                    <a:pt x="1300" y="765"/>
                  </a:lnTo>
                  <a:lnTo>
                    <a:pt x="1313" y="803"/>
                  </a:lnTo>
                  <a:lnTo>
                    <a:pt x="1291" y="819"/>
                  </a:lnTo>
                  <a:lnTo>
                    <a:pt x="1268" y="838"/>
                  </a:lnTo>
                  <a:lnTo>
                    <a:pt x="1266" y="839"/>
                  </a:lnTo>
                  <a:lnTo>
                    <a:pt x="1263" y="841"/>
                  </a:lnTo>
                  <a:lnTo>
                    <a:pt x="1260" y="844"/>
                  </a:lnTo>
                  <a:lnTo>
                    <a:pt x="1258" y="848"/>
                  </a:lnTo>
                  <a:lnTo>
                    <a:pt x="1245" y="870"/>
                  </a:lnTo>
                  <a:lnTo>
                    <a:pt x="1236" y="894"/>
                  </a:lnTo>
                  <a:lnTo>
                    <a:pt x="1232" y="920"/>
                  </a:lnTo>
                  <a:lnTo>
                    <a:pt x="1236" y="948"/>
                  </a:lnTo>
                  <a:lnTo>
                    <a:pt x="1245" y="965"/>
                  </a:lnTo>
                  <a:lnTo>
                    <a:pt x="1257" y="980"/>
                  </a:lnTo>
                  <a:lnTo>
                    <a:pt x="1267" y="989"/>
                  </a:lnTo>
                  <a:lnTo>
                    <a:pt x="1279" y="996"/>
                  </a:lnTo>
                  <a:lnTo>
                    <a:pt x="1294" y="999"/>
                  </a:lnTo>
                  <a:lnTo>
                    <a:pt x="1296" y="999"/>
                  </a:lnTo>
                  <a:lnTo>
                    <a:pt x="1315" y="1002"/>
                  </a:lnTo>
                  <a:lnTo>
                    <a:pt x="1335" y="1003"/>
                  </a:lnTo>
                  <a:lnTo>
                    <a:pt x="1359" y="1002"/>
                  </a:lnTo>
                  <a:lnTo>
                    <a:pt x="1382" y="993"/>
                  </a:lnTo>
                  <a:lnTo>
                    <a:pt x="1406" y="982"/>
                  </a:lnTo>
                  <a:lnTo>
                    <a:pt x="1432" y="975"/>
                  </a:lnTo>
                  <a:lnTo>
                    <a:pt x="1459" y="972"/>
                  </a:lnTo>
                  <a:lnTo>
                    <a:pt x="1486" y="976"/>
                  </a:lnTo>
                  <a:lnTo>
                    <a:pt x="1613" y="1017"/>
                  </a:lnTo>
                  <a:lnTo>
                    <a:pt x="1738" y="1064"/>
                  </a:lnTo>
                  <a:lnTo>
                    <a:pt x="1860" y="1115"/>
                  </a:lnTo>
                  <a:lnTo>
                    <a:pt x="1468" y="1301"/>
                  </a:lnTo>
                  <a:lnTo>
                    <a:pt x="1450" y="1293"/>
                  </a:lnTo>
                  <a:lnTo>
                    <a:pt x="1435" y="1284"/>
                  </a:lnTo>
                  <a:lnTo>
                    <a:pt x="1403" y="1277"/>
                  </a:lnTo>
                  <a:lnTo>
                    <a:pt x="1372" y="1275"/>
                  </a:lnTo>
                  <a:lnTo>
                    <a:pt x="1343" y="1278"/>
                  </a:lnTo>
                  <a:lnTo>
                    <a:pt x="1312" y="1288"/>
                  </a:lnTo>
                  <a:lnTo>
                    <a:pt x="1284" y="1304"/>
                  </a:lnTo>
                  <a:lnTo>
                    <a:pt x="1262" y="1325"/>
                  </a:lnTo>
                  <a:lnTo>
                    <a:pt x="1242" y="1351"/>
                  </a:lnTo>
                  <a:lnTo>
                    <a:pt x="1235" y="1367"/>
                  </a:lnTo>
                  <a:lnTo>
                    <a:pt x="1235" y="1384"/>
                  </a:lnTo>
                  <a:lnTo>
                    <a:pt x="1241" y="1402"/>
                  </a:lnTo>
                  <a:lnTo>
                    <a:pt x="1252" y="1418"/>
                  </a:lnTo>
                  <a:lnTo>
                    <a:pt x="1267" y="1431"/>
                  </a:lnTo>
                  <a:lnTo>
                    <a:pt x="1284" y="1442"/>
                  </a:lnTo>
                  <a:lnTo>
                    <a:pt x="1283" y="1457"/>
                  </a:lnTo>
                  <a:lnTo>
                    <a:pt x="1284" y="1472"/>
                  </a:lnTo>
                  <a:lnTo>
                    <a:pt x="1286" y="1487"/>
                  </a:lnTo>
                  <a:lnTo>
                    <a:pt x="1292" y="1502"/>
                  </a:lnTo>
                  <a:lnTo>
                    <a:pt x="1302" y="1519"/>
                  </a:lnTo>
                  <a:lnTo>
                    <a:pt x="1315" y="1534"/>
                  </a:lnTo>
                  <a:lnTo>
                    <a:pt x="1331" y="1544"/>
                  </a:lnTo>
                  <a:lnTo>
                    <a:pt x="1350" y="1549"/>
                  </a:lnTo>
                  <a:lnTo>
                    <a:pt x="1372" y="1551"/>
                  </a:lnTo>
                  <a:lnTo>
                    <a:pt x="1385" y="1549"/>
                  </a:lnTo>
                  <a:lnTo>
                    <a:pt x="1397" y="1545"/>
                  </a:lnTo>
                  <a:lnTo>
                    <a:pt x="1418" y="1531"/>
                  </a:lnTo>
                  <a:lnTo>
                    <a:pt x="1437" y="1513"/>
                  </a:lnTo>
                  <a:lnTo>
                    <a:pt x="1460" y="1484"/>
                  </a:lnTo>
                  <a:lnTo>
                    <a:pt x="1485" y="1461"/>
                  </a:lnTo>
                  <a:lnTo>
                    <a:pt x="1514" y="1440"/>
                  </a:lnTo>
                  <a:lnTo>
                    <a:pt x="1544" y="1423"/>
                  </a:lnTo>
                  <a:lnTo>
                    <a:pt x="1709" y="1350"/>
                  </a:lnTo>
                  <a:lnTo>
                    <a:pt x="1873" y="1273"/>
                  </a:lnTo>
                  <a:lnTo>
                    <a:pt x="2035" y="1196"/>
                  </a:lnTo>
                  <a:lnTo>
                    <a:pt x="2280" y="1312"/>
                  </a:lnTo>
                  <a:lnTo>
                    <a:pt x="2527" y="1426"/>
                  </a:lnTo>
                  <a:lnTo>
                    <a:pt x="2556" y="1440"/>
                  </a:lnTo>
                  <a:lnTo>
                    <a:pt x="2584" y="1458"/>
                  </a:lnTo>
                  <a:lnTo>
                    <a:pt x="2618" y="1491"/>
                  </a:lnTo>
                  <a:lnTo>
                    <a:pt x="2653" y="1529"/>
                  </a:lnTo>
                  <a:lnTo>
                    <a:pt x="2654" y="1531"/>
                  </a:lnTo>
                  <a:lnTo>
                    <a:pt x="2658" y="1535"/>
                  </a:lnTo>
                  <a:lnTo>
                    <a:pt x="2660" y="1536"/>
                  </a:lnTo>
                  <a:lnTo>
                    <a:pt x="2681" y="1547"/>
                  </a:lnTo>
                  <a:lnTo>
                    <a:pt x="2704" y="1551"/>
                  </a:lnTo>
                  <a:lnTo>
                    <a:pt x="2726" y="1547"/>
                  </a:lnTo>
                  <a:lnTo>
                    <a:pt x="2747" y="1540"/>
                  </a:lnTo>
                  <a:lnTo>
                    <a:pt x="2763" y="1528"/>
                  </a:lnTo>
                  <a:lnTo>
                    <a:pt x="2776" y="1508"/>
                  </a:lnTo>
                  <a:lnTo>
                    <a:pt x="2784" y="1488"/>
                  </a:lnTo>
                  <a:lnTo>
                    <a:pt x="2788" y="1466"/>
                  </a:lnTo>
                  <a:lnTo>
                    <a:pt x="2786" y="1442"/>
                  </a:lnTo>
                  <a:lnTo>
                    <a:pt x="2799" y="1433"/>
                  </a:lnTo>
                  <a:lnTo>
                    <a:pt x="2812" y="1423"/>
                  </a:lnTo>
                  <a:lnTo>
                    <a:pt x="2825" y="1409"/>
                  </a:lnTo>
                  <a:lnTo>
                    <a:pt x="2834" y="1392"/>
                  </a:lnTo>
                  <a:lnTo>
                    <a:pt x="2838" y="1372"/>
                  </a:lnTo>
                  <a:lnTo>
                    <a:pt x="2834" y="1356"/>
                  </a:lnTo>
                  <a:lnTo>
                    <a:pt x="2828" y="1341"/>
                  </a:lnTo>
                  <a:lnTo>
                    <a:pt x="2812" y="1319"/>
                  </a:lnTo>
                  <a:lnTo>
                    <a:pt x="2792" y="1302"/>
                  </a:lnTo>
                  <a:lnTo>
                    <a:pt x="2768" y="1288"/>
                  </a:lnTo>
                  <a:lnTo>
                    <a:pt x="2741" y="1277"/>
                  </a:lnTo>
                  <a:lnTo>
                    <a:pt x="2712" y="1272"/>
                  </a:lnTo>
                  <a:lnTo>
                    <a:pt x="2674" y="1275"/>
                  </a:lnTo>
                  <a:lnTo>
                    <a:pt x="2638" y="1284"/>
                  </a:lnTo>
                  <a:lnTo>
                    <a:pt x="2602" y="1301"/>
                  </a:lnTo>
                  <a:lnTo>
                    <a:pt x="2208" y="1115"/>
                  </a:lnTo>
                  <a:lnTo>
                    <a:pt x="2307" y="1073"/>
                  </a:lnTo>
                  <a:lnTo>
                    <a:pt x="2407" y="1034"/>
                  </a:lnTo>
                  <a:lnTo>
                    <a:pt x="2504" y="998"/>
                  </a:lnTo>
                  <a:lnTo>
                    <a:pt x="2533" y="989"/>
                  </a:lnTo>
                  <a:lnTo>
                    <a:pt x="2559" y="982"/>
                  </a:lnTo>
                  <a:lnTo>
                    <a:pt x="2590" y="975"/>
                  </a:lnTo>
                  <a:lnTo>
                    <a:pt x="2622" y="973"/>
                  </a:lnTo>
                  <a:lnTo>
                    <a:pt x="2653" y="980"/>
                  </a:lnTo>
                  <a:lnTo>
                    <a:pt x="2659" y="982"/>
                  </a:lnTo>
                  <a:lnTo>
                    <a:pt x="2667" y="985"/>
                  </a:lnTo>
                  <a:lnTo>
                    <a:pt x="2674" y="988"/>
                  </a:lnTo>
                  <a:lnTo>
                    <a:pt x="2695" y="999"/>
                  </a:lnTo>
                  <a:lnTo>
                    <a:pt x="2717" y="1003"/>
                  </a:lnTo>
                  <a:lnTo>
                    <a:pt x="2742" y="1002"/>
                  </a:lnTo>
                  <a:lnTo>
                    <a:pt x="2764" y="1001"/>
                  </a:lnTo>
                  <a:lnTo>
                    <a:pt x="2784" y="994"/>
                  </a:lnTo>
                  <a:lnTo>
                    <a:pt x="2802" y="983"/>
                  </a:lnTo>
                  <a:lnTo>
                    <a:pt x="2816" y="966"/>
                  </a:lnTo>
                  <a:lnTo>
                    <a:pt x="2820" y="962"/>
                  </a:lnTo>
                  <a:lnTo>
                    <a:pt x="2823" y="960"/>
                  </a:lnTo>
                  <a:lnTo>
                    <a:pt x="2825" y="956"/>
                  </a:lnTo>
                  <a:lnTo>
                    <a:pt x="2826" y="951"/>
                  </a:lnTo>
                  <a:lnTo>
                    <a:pt x="2834" y="931"/>
                  </a:lnTo>
                  <a:lnTo>
                    <a:pt x="2836" y="910"/>
                  </a:lnTo>
                  <a:lnTo>
                    <a:pt x="2833" y="890"/>
                  </a:lnTo>
                  <a:lnTo>
                    <a:pt x="2829" y="876"/>
                  </a:lnTo>
                  <a:lnTo>
                    <a:pt x="2825" y="864"/>
                  </a:lnTo>
                  <a:lnTo>
                    <a:pt x="2805" y="840"/>
                  </a:lnTo>
                  <a:lnTo>
                    <a:pt x="2782" y="820"/>
                  </a:lnTo>
                  <a:lnTo>
                    <a:pt x="2756" y="803"/>
                  </a:lnTo>
                  <a:lnTo>
                    <a:pt x="2761" y="787"/>
                  </a:lnTo>
                  <a:lnTo>
                    <a:pt x="2767" y="772"/>
                  </a:lnTo>
                  <a:lnTo>
                    <a:pt x="2777" y="743"/>
                  </a:lnTo>
                  <a:lnTo>
                    <a:pt x="2781" y="712"/>
                  </a:lnTo>
                  <a:lnTo>
                    <a:pt x="407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52" name="Freeform 26">
              <a:extLst>
                <a:ext uri="{FF2B5EF4-FFF2-40B4-BE49-F238E27FC236}">
                  <a16:creationId xmlns:a16="http://schemas.microsoft.com/office/drawing/2014/main" id="{E451193B-0608-0F06-2868-0A89B9C9B299}"/>
                </a:ext>
              </a:extLst>
            </p:cNvPr>
            <p:cNvSpPr>
              <a:spLocks/>
            </p:cNvSpPr>
            <p:nvPr/>
          </p:nvSpPr>
          <p:spPr bwMode="auto">
            <a:xfrm>
              <a:off x="4373563" y="912813"/>
              <a:ext cx="87313" cy="120650"/>
            </a:xfrm>
            <a:custGeom>
              <a:avLst/>
              <a:gdLst>
                <a:gd name="T0" fmla="*/ 87 w 165"/>
                <a:gd name="T1" fmla="*/ 26 h 227"/>
                <a:gd name="T2" fmla="*/ 113 w 165"/>
                <a:gd name="T3" fmla="*/ 69 h 227"/>
                <a:gd name="T4" fmla="*/ 115 w 165"/>
                <a:gd name="T5" fmla="*/ 76 h 227"/>
                <a:gd name="T6" fmla="*/ 117 w 165"/>
                <a:gd name="T7" fmla="*/ 84 h 227"/>
                <a:gd name="T8" fmla="*/ 119 w 165"/>
                <a:gd name="T9" fmla="*/ 91 h 227"/>
                <a:gd name="T10" fmla="*/ 129 w 165"/>
                <a:gd name="T11" fmla="*/ 110 h 227"/>
                <a:gd name="T12" fmla="*/ 141 w 165"/>
                <a:gd name="T13" fmla="*/ 128 h 227"/>
                <a:gd name="T14" fmla="*/ 146 w 165"/>
                <a:gd name="T15" fmla="*/ 137 h 227"/>
                <a:gd name="T16" fmla="*/ 149 w 165"/>
                <a:gd name="T17" fmla="*/ 142 h 227"/>
                <a:gd name="T18" fmla="*/ 150 w 165"/>
                <a:gd name="T19" fmla="*/ 144 h 227"/>
                <a:gd name="T20" fmla="*/ 152 w 165"/>
                <a:gd name="T21" fmla="*/ 148 h 227"/>
                <a:gd name="T22" fmla="*/ 154 w 165"/>
                <a:gd name="T23" fmla="*/ 153 h 227"/>
                <a:gd name="T24" fmla="*/ 157 w 165"/>
                <a:gd name="T25" fmla="*/ 155 h 227"/>
                <a:gd name="T26" fmla="*/ 161 w 165"/>
                <a:gd name="T27" fmla="*/ 160 h 227"/>
                <a:gd name="T28" fmla="*/ 165 w 165"/>
                <a:gd name="T29" fmla="*/ 176 h 227"/>
                <a:gd name="T30" fmla="*/ 164 w 165"/>
                <a:gd name="T31" fmla="*/ 197 h 227"/>
                <a:gd name="T32" fmla="*/ 152 w 165"/>
                <a:gd name="T33" fmla="*/ 212 h 227"/>
                <a:gd name="T34" fmla="*/ 152 w 165"/>
                <a:gd name="T35" fmla="*/ 212 h 227"/>
                <a:gd name="T36" fmla="*/ 148 w 165"/>
                <a:gd name="T37" fmla="*/ 217 h 227"/>
                <a:gd name="T38" fmla="*/ 139 w 165"/>
                <a:gd name="T39" fmla="*/ 222 h 227"/>
                <a:gd name="T40" fmla="*/ 130 w 165"/>
                <a:gd name="T41" fmla="*/ 225 h 227"/>
                <a:gd name="T42" fmla="*/ 121 w 165"/>
                <a:gd name="T43" fmla="*/ 223 h 227"/>
                <a:gd name="T44" fmla="*/ 94 w 165"/>
                <a:gd name="T45" fmla="*/ 212 h 227"/>
                <a:gd name="T46" fmla="*/ 78 w 165"/>
                <a:gd name="T47" fmla="*/ 212 h 227"/>
                <a:gd name="T48" fmla="*/ 42 w 165"/>
                <a:gd name="T49" fmla="*/ 227 h 227"/>
                <a:gd name="T50" fmla="*/ 8 w 165"/>
                <a:gd name="T51" fmla="*/ 208 h 227"/>
                <a:gd name="T52" fmla="*/ 6 w 165"/>
                <a:gd name="T53" fmla="*/ 204 h 227"/>
                <a:gd name="T54" fmla="*/ 3 w 165"/>
                <a:gd name="T55" fmla="*/ 202 h 227"/>
                <a:gd name="T56" fmla="*/ 1 w 165"/>
                <a:gd name="T57" fmla="*/ 195 h 227"/>
                <a:gd name="T58" fmla="*/ 0 w 165"/>
                <a:gd name="T59" fmla="*/ 186 h 227"/>
                <a:gd name="T60" fmla="*/ 1 w 165"/>
                <a:gd name="T61" fmla="*/ 178 h 227"/>
                <a:gd name="T62" fmla="*/ 12 w 165"/>
                <a:gd name="T63" fmla="*/ 139 h 227"/>
                <a:gd name="T64" fmla="*/ 35 w 165"/>
                <a:gd name="T65" fmla="*/ 102 h 227"/>
                <a:gd name="T66" fmla="*/ 42 w 165"/>
                <a:gd name="T67" fmla="*/ 92 h 227"/>
                <a:gd name="T68" fmla="*/ 46 w 165"/>
                <a:gd name="T69" fmla="*/ 84 h 227"/>
                <a:gd name="T70" fmla="*/ 47 w 165"/>
                <a:gd name="T71" fmla="*/ 79 h 227"/>
                <a:gd name="T72" fmla="*/ 48 w 165"/>
                <a:gd name="T73" fmla="*/ 78 h 227"/>
                <a:gd name="T74" fmla="*/ 65 w 165"/>
                <a:gd name="T75" fmla="*/ 53 h 227"/>
                <a:gd name="T76" fmla="*/ 82 w 165"/>
                <a:gd name="T7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 h="227">
                  <a:moveTo>
                    <a:pt x="82" y="0"/>
                  </a:moveTo>
                  <a:lnTo>
                    <a:pt x="87" y="26"/>
                  </a:lnTo>
                  <a:lnTo>
                    <a:pt x="97" y="49"/>
                  </a:lnTo>
                  <a:lnTo>
                    <a:pt x="113" y="69"/>
                  </a:lnTo>
                  <a:lnTo>
                    <a:pt x="114" y="74"/>
                  </a:lnTo>
                  <a:lnTo>
                    <a:pt x="115" y="76"/>
                  </a:lnTo>
                  <a:lnTo>
                    <a:pt x="117" y="80"/>
                  </a:lnTo>
                  <a:lnTo>
                    <a:pt x="117" y="84"/>
                  </a:lnTo>
                  <a:lnTo>
                    <a:pt x="118" y="88"/>
                  </a:lnTo>
                  <a:lnTo>
                    <a:pt x="119" y="91"/>
                  </a:lnTo>
                  <a:lnTo>
                    <a:pt x="120" y="95"/>
                  </a:lnTo>
                  <a:lnTo>
                    <a:pt x="129" y="110"/>
                  </a:lnTo>
                  <a:lnTo>
                    <a:pt x="138" y="123"/>
                  </a:lnTo>
                  <a:lnTo>
                    <a:pt x="141" y="128"/>
                  </a:lnTo>
                  <a:lnTo>
                    <a:pt x="144" y="132"/>
                  </a:lnTo>
                  <a:lnTo>
                    <a:pt x="146" y="137"/>
                  </a:lnTo>
                  <a:lnTo>
                    <a:pt x="149" y="141"/>
                  </a:lnTo>
                  <a:lnTo>
                    <a:pt x="149" y="142"/>
                  </a:lnTo>
                  <a:lnTo>
                    <a:pt x="150" y="143"/>
                  </a:lnTo>
                  <a:lnTo>
                    <a:pt x="150" y="144"/>
                  </a:lnTo>
                  <a:lnTo>
                    <a:pt x="151" y="146"/>
                  </a:lnTo>
                  <a:lnTo>
                    <a:pt x="152" y="148"/>
                  </a:lnTo>
                  <a:lnTo>
                    <a:pt x="152" y="149"/>
                  </a:lnTo>
                  <a:lnTo>
                    <a:pt x="154" y="153"/>
                  </a:lnTo>
                  <a:lnTo>
                    <a:pt x="155" y="154"/>
                  </a:lnTo>
                  <a:lnTo>
                    <a:pt x="157" y="155"/>
                  </a:lnTo>
                  <a:lnTo>
                    <a:pt x="159" y="158"/>
                  </a:lnTo>
                  <a:lnTo>
                    <a:pt x="161" y="160"/>
                  </a:lnTo>
                  <a:lnTo>
                    <a:pt x="162" y="164"/>
                  </a:lnTo>
                  <a:lnTo>
                    <a:pt x="165" y="176"/>
                  </a:lnTo>
                  <a:lnTo>
                    <a:pt x="165" y="189"/>
                  </a:lnTo>
                  <a:lnTo>
                    <a:pt x="164" y="197"/>
                  </a:lnTo>
                  <a:lnTo>
                    <a:pt x="160" y="206"/>
                  </a:lnTo>
                  <a:lnTo>
                    <a:pt x="152" y="212"/>
                  </a:lnTo>
                  <a:lnTo>
                    <a:pt x="152" y="212"/>
                  </a:lnTo>
                  <a:lnTo>
                    <a:pt x="152" y="212"/>
                  </a:lnTo>
                  <a:lnTo>
                    <a:pt x="151" y="213"/>
                  </a:lnTo>
                  <a:lnTo>
                    <a:pt x="148" y="217"/>
                  </a:lnTo>
                  <a:lnTo>
                    <a:pt x="143" y="220"/>
                  </a:lnTo>
                  <a:lnTo>
                    <a:pt x="139" y="222"/>
                  </a:lnTo>
                  <a:lnTo>
                    <a:pt x="135" y="223"/>
                  </a:lnTo>
                  <a:lnTo>
                    <a:pt x="130" y="225"/>
                  </a:lnTo>
                  <a:lnTo>
                    <a:pt x="125" y="225"/>
                  </a:lnTo>
                  <a:lnTo>
                    <a:pt x="121" y="223"/>
                  </a:lnTo>
                  <a:lnTo>
                    <a:pt x="107" y="220"/>
                  </a:lnTo>
                  <a:lnTo>
                    <a:pt x="94" y="212"/>
                  </a:lnTo>
                  <a:lnTo>
                    <a:pt x="83" y="202"/>
                  </a:lnTo>
                  <a:lnTo>
                    <a:pt x="78" y="212"/>
                  </a:lnTo>
                  <a:lnTo>
                    <a:pt x="60" y="223"/>
                  </a:lnTo>
                  <a:lnTo>
                    <a:pt x="42" y="227"/>
                  </a:lnTo>
                  <a:lnTo>
                    <a:pt x="25" y="222"/>
                  </a:lnTo>
                  <a:lnTo>
                    <a:pt x="8" y="208"/>
                  </a:lnTo>
                  <a:lnTo>
                    <a:pt x="6" y="206"/>
                  </a:lnTo>
                  <a:lnTo>
                    <a:pt x="6" y="204"/>
                  </a:lnTo>
                  <a:lnTo>
                    <a:pt x="5" y="202"/>
                  </a:lnTo>
                  <a:lnTo>
                    <a:pt x="3" y="202"/>
                  </a:lnTo>
                  <a:lnTo>
                    <a:pt x="3" y="199"/>
                  </a:lnTo>
                  <a:lnTo>
                    <a:pt x="1" y="195"/>
                  </a:lnTo>
                  <a:lnTo>
                    <a:pt x="0" y="191"/>
                  </a:lnTo>
                  <a:lnTo>
                    <a:pt x="0" y="186"/>
                  </a:lnTo>
                  <a:lnTo>
                    <a:pt x="1" y="181"/>
                  </a:lnTo>
                  <a:lnTo>
                    <a:pt x="1" y="178"/>
                  </a:lnTo>
                  <a:lnTo>
                    <a:pt x="5" y="159"/>
                  </a:lnTo>
                  <a:lnTo>
                    <a:pt x="12" y="139"/>
                  </a:lnTo>
                  <a:lnTo>
                    <a:pt x="22" y="120"/>
                  </a:lnTo>
                  <a:lnTo>
                    <a:pt x="35" y="102"/>
                  </a:lnTo>
                  <a:lnTo>
                    <a:pt x="39" y="97"/>
                  </a:lnTo>
                  <a:lnTo>
                    <a:pt x="42" y="92"/>
                  </a:lnTo>
                  <a:lnTo>
                    <a:pt x="45" y="88"/>
                  </a:lnTo>
                  <a:lnTo>
                    <a:pt x="46" y="84"/>
                  </a:lnTo>
                  <a:lnTo>
                    <a:pt x="46" y="80"/>
                  </a:lnTo>
                  <a:lnTo>
                    <a:pt x="47" y="79"/>
                  </a:lnTo>
                  <a:lnTo>
                    <a:pt x="48" y="79"/>
                  </a:lnTo>
                  <a:lnTo>
                    <a:pt x="48" y="78"/>
                  </a:lnTo>
                  <a:lnTo>
                    <a:pt x="50" y="78"/>
                  </a:lnTo>
                  <a:lnTo>
                    <a:pt x="65" y="53"/>
                  </a:lnTo>
                  <a:lnTo>
                    <a:pt x="76" y="27"/>
                  </a:lnTo>
                  <a:lnTo>
                    <a:pt x="82"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53" name="Freeform 27">
              <a:extLst>
                <a:ext uri="{FF2B5EF4-FFF2-40B4-BE49-F238E27FC236}">
                  <a16:creationId xmlns:a16="http://schemas.microsoft.com/office/drawing/2014/main" id="{E2796E13-EC54-4B45-BEDB-AC126F430957}"/>
                </a:ext>
              </a:extLst>
            </p:cNvPr>
            <p:cNvSpPr>
              <a:spLocks/>
            </p:cNvSpPr>
            <p:nvPr/>
          </p:nvSpPr>
          <p:spPr bwMode="auto">
            <a:xfrm>
              <a:off x="4464051" y="770006"/>
              <a:ext cx="146048" cy="125411"/>
            </a:xfrm>
            <a:custGeom>
              <a:avLst/>
              <a:gdLst>
                <a:gd name="T0" fmla="*/ 187 w 278"/>
                <a:gd name="T1" fmla="*/ 0 h 236"/>
                <a:gd name="T2" fmla="*/ 220 w 278"/>
                <a:gd name="T3" fmla="*/ 2 h 236"/>
                <a:gd name="T4" fmla="*/ 244 w 278"/>
                <a:gd name="T5" fmla="*/ 29 h 236"/>
                <a:gd name="T6" fmla="*/ 261 w 278"/>
                <a:gd name="T7" fmla="*/ 58 h 236"/>
                <a:gd name="T8" fmla="*/ 272 w 278"/>
                <a:gd name="T9" fmla="*/ 90 h 236"/>
                <a:gd name="T10" fmla="*/ 278 w 278"/>
                <a:gd name="T11" fmla="*/ 124 h 236"/>
                <a:gd name="T12" fmla="*/ 278 w 278"/>
                <a:gd name="T13" fmla="*/ 161 h 236"/>
                <a:gd name="T14" fmla="*/ 277 w 278"/>
                <a:gd name="T15" fmla="*/ 163 h 236"/>
                <a:gd name="T16" fmla="*/ 276 w 278"/>
                <a:gd name="T17" fmla="*/ 165 h 236"/>
                <a:gd name="T18" fmla="*/ 276 w 278"/>
                <a:gd name="T19" fmla="*/ 169 h 236"/>
                <a:gd name="T20" fmla="*/ 276 w 278"/>
                <a:gd name="T21" fmla="*/ 171 h 236"/>
                <a:gd name="T22" fmla="*/ 270 w 278"/>
                <a:gd name="T23" fmla="*/ 180 h 236"/>
                <a:gd name="T24" fmla="*/ 265 w 278"/>
                <a:gd name="T25" fmla="*/ 190 h 236"/>
                <a:gd name="T26" fmla="*/ 263 w 278"/>
                <a:gd name="T27" fmla="*/ 195 h 236"/>
                <a:gd name="T28" fmla="*/ 261 w 278"/>
                <a:gd name="T29" fmla="*/ 197 h 236"/>
                <a:gd name="T30" fmla="*/ 258 w 278"/>
                <a:gd name="T31" fmla="*/ 200 h 236"/>
                <a:gd name="T32" fmla="*/ 251 w 278"/>
                <a:gd name="T33" fmla="*/ 208 h 236"/>
                <a:gd name="T34" fmla="*/ 242 w 278"/>
                <a:gd name="T35" fmla="*/ 213 h 236"/>
                <a:gd name="T36" fmla="*/ 235 w 278"/>
                <a:gd name="T37" fmla="*/ 217 h 236"/>
                <a:gd name="T38" fmla="*/ 194 w 278"/>
                <a:gd name="T39" fmla="*/ 217 h 236"/>
                <a:gd name="T40" fmla="*/ 189 w 278"/>
                <a:gd name="T41" fmla="*/ 218 h 236"/>
                <a:gd name="T42" fmla="*/ 184 w 278"/>
                <a:gd name="T43" fmla="*/ 219 h 236"/>
                <a:gd name="T44" fmla="*/ 179 w 278"/>
                <a:gd name="T45" fmla="*/ 221 h 236"/>
                <a:gd name="T46" fmla="*/ 156 w 278"/>
                <a:gd name="T47" fmla="*/ 228 h 236"/>
                <a:gd name="T48" fmla="*/ 131 w 278"/>
                <a:gd name="T49" fmla="*/ 233 h 236"/>
                <a:gd name="T50" fmla="*/ 107 w 278"/>
                <a:gd name="T51" fmla="*/ 236 h 236"/>
                <a:gd name="T52" fmla="*/ 86 w 278"/>
                <a:gd name="T53" fmla="*/ 236 h 236"/>
                <a:gd name="T54" fmla="*/ 66 w 278"/>
                <a:gd name="T55" fmla="*/ 231 h 236"/>
                <a:gd name="T56" fmla="*/ 49 w 278"/>
                <a:gd name="T57" fmla="*/ 221 h 236"/>
                <a:gd name="T58" fmla="*/ 33 w 278"/>
                <a:gd name="T59" fmla="*/ 210 h 236"/>
                <a:gd name="T60" fmla="*/ 21 w 278"/>
                <a:gd name="T61" fmla="*/ 196 h 236"/>
                <a:gd name="T62" fmla="*/ 14 w 278"/>
                <a:gd name="T63" fmla="*/ 182 h 236"/>
                <a:gd name="T64" fmla="*/ 8 w 278"/>
                <a:gd name="T65" fmla="*/ 169 h 236"/>
                <a:gd name="T66" fmla="*/ 1 w 278"/>
                <a:gd name="T67" fmla="*/ 153 h 236"/>
                <a:gd name="T68" fmla="*/ 0 w 278"/>
                <a:gd name="T69" fmla="*/ 134 h 236"/>
                <a:gd name="T70" fmla="*/ 5 w 278"/>
                <a:gd name="T71" fmla="*/ 115 h 236"/>
                <a:gd name="T72" fmla="*/ 13 w 278"/>
                <a:gd name="T73" fmla="*/ 91 h 236"/>
                <a:gd name="T74" fmla="*/ 28 w 278"/>
                <a:gd name="T75" fmla="*/ 73 h 236"/>
                <a:gd name="T76" fmla="*/ 48 w 278"/>
                <a:gd name="T77" fmla="*/ 57 h 236"/>
                <a:gd name="T78" fmla="*/ 61 w 278"/>
                <a:gd name="T79" fmla="*/ 49 h 236"/>
                <a:gd name="T80" fmla="*/ 76 w 278"/>
                <a:gd name="T81" fmla="*/ 44 h 236"/>
                <a:gd name="T82" fmla="*/ 132 w 278"/>
                <a:gd name="T83" fmla="*/ 22 h 236"/>
                <a:gd name="T84" fmla="*/ 187 w 278"/>
                <a:gd name="T85"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8" h="236">
                  <a:moveTo>
                    <a:pt x="187" y="0"/>
                  </a:moveTo>
                  <a:lnTo>
                    <a:pt x="220" y="2"/>
                  </a:lnTo>
                  <a:lnTo>
                    <a:pt x="244" y="29"/>
                  </a:lnTo>
                  <a:lnTo>
                    <a:pt x="261" y="58"/>
                  </a:lnTo>
                  <a:lnTo>
                    <a:pt x="272" y="90"/>
                  </a:lnTo>
                  <a:lnTo>
                    <a:pt x="278" y="124"/>
                  </a:lnTo>
                  <a:lnTo>
                    <a:pt x="278" y="161"/>
                  </a:lnTo>
                  <a:lnTo>
                    <a:pt x="277" y="163"/>
                  </a:lnTo>
                  <a:lnTo>
                    <a:pt x="276" y="165"/>
                  </a:lnTo>
                  <a:lnTo>
                    <a:pt x="276" y="169"/>
                  </a:lnTo>
                  <a:lnTo>
                    <a:pt x="276" y="171"/>
                  </a:lnTo>
                  <a:lnTo>
                    <a:pt x="270" y="180"/>
                  </a:lnTo>
                  <a:lnTo>
                    <a:pt x="265" y="190"/>
                  </a:lnTo>
                  <a:lnTo>
                    <a:pt x="263" y="195"/>
                  </a:lnTo>
                  <a:lnTo>
                    <a:pt x="261" y="197"/>
                  </a:lnTo>
                  <a:lnTo>
                    <a:pt x="258" y="200"/>
                  </a:lnTo>
                  <a:lnTo>
                    <a:pt x="251" y="208"/>
                  </a:lnTo>
                  <a:lnTo>
                    <a:pt x="242" y="213"/>
                  </a:lnTo>
                  <a:lnTo>
                    <a:pt x="235" y="217"/>
                  </a:lnTo>
                  <a:lnTo>
                    <a:pt x="194" y="217"/>
                  </a:lnTo>
                  <a:lnTo>
                    <a:pt x="189" y="218"/>
                  </a:lnTo>
                  <a:lnTo>
                    <a:pt x="184" y="219"/>
                  </a:lnTo>
                  <a:lnTo>
                    <a:pt x="179" y="221"/>
                  </a:lnTo>
                  <a:lnTo>
                    <a:pt x="156" y="228"/>
                  </a:lnTo>
                  <a:lnTo>
                    <a:pt x="131" y="233"/>
                  </a:lnTo>
                  <a:lnTo>
                    <a:pt x="107" y="236"/>
                  </a:lnTo>
                  <a:lnTo>
                    <a:pt x="86" y="236"/>
                  </a:lnTo>
                  <a:lnTo>
                    <a:pt x="66" y="231"/>
                  </a:lnTo>
                  <a:lnTo>
                    <a:pt x="49" y="221"/>
                  </a:lnTo>
                  <a:lnTo>
                    <a:pt x="33" y="210"/>
                  </a:lnTo>
                  <a:lnTo>
                    <a:pt x="21" y="196"/>
                  </a:lnTo>
                  <a:lnTo>
                    <a:pt x="14" y="182"/>
                  </a:lnTo>
                  <a:lnTo>
                    <a:pt x="8" y="169"/>
                  </a:lnTo>
                  <a:lnTo>
                    <a:pt x="1" y="153"/>
                  </a:lnTo>
                  <a:lnTo>
                    <a:pt x="0" y="134"/>
                  </a:lnTo>
                  <a:lnTo>
                    <a:pt x="5" y="115"/>
                  </a:lnTo>
                  <a:lnTo>
                    <a:pt x="13" y="91"/>
                  </a:lnTo>
                  <a:lnTo>
                    <a:pt x="28" y="73"/>
                  </a:lnTo>
                  <a:lnTo>
                    <a:pt x="48" y="57"/>
                  </a:lnTo>
                  <a:lnTo>
                    <a:pt x="61" y="49"/>
                  </a:lnTo>
                  <a:lnTo>
                    <a:pt x="76" y="44"/>
                  </a:lnTo>
                  <a:lnTo>
                    <a:pt x="132" y="22"/>
                  </a:lnTo>
                  <a:lnTo>
                    <a:pt x="187"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54" name="Freeform 28">
              <a:extLst>
                <a:ext uri="{FF2B5EF4-FFF2-40B4-BE49-F238E27FC236}">
                  <a16:creationId xmlns:a16="http://schemas.microsoft.com/office/drawing/2014/main" id="{B351824A-EB34-0B38-0D73-1DD5BFBCE709}"/>
                </a:ext>
              </a:extLst>
            </p:cNvPr>
            <p:cNvSpPr>
              <a:spLocks noEditPoints="1"/>
            </p:cNvSpPr>
            <p:nvPr/>
          </p:nvSpPr>
          <p:spPr bwMode="auto">
            <a:xfrm>
              <a:off x="3335338" y="269944"/>
              <a:ext cx="2154238" cy="954089"/>
            </a:xfrm>
            <a:custGeom>
              <a:avLst/>
              <a:gdLst>
                <a:gd name="T0" fmla="*/ 1904 w 4070"/>
                <a:gd name="T1" fmla="*/ 367 h 1805"/>
                <a:gd name="T2" fmla="*/ 1788 w 4070"/>
                <a:gd name="T3" fmla="*/ 409 h 1805"/>
                <a:gd name="T4" fmla="*/ 1774 w 4070"/>
                <a:gd name="T5" fmla="*/ 416 h 1805"/>
                <a:gd name="T6" fmla="*/ 1642 w 4070"/>
                <a:gd name="T7" fmla="*/ 504 h 1805"/>
                <a:gd name="T8" fmla="*/ 1589 w 4070"/>
                <a:gd name="T9" fmla="*/ 562 h 1805"/>
                <a:gd name="T10" fmla="*/ 1540 w 4070"/>
                <a:gd name="T11" fmla="*/ 648 h 1805"/>
                <a:gd name="T12" fmla="*/ 1526 w 4070"/>
                <a:gd name="T13" fmla="*/ 683 h 1805"/>
                <a:gd name="T14" fmla="*/ 1507 w 4070"/>
                <a:gd name="T15" fmla="*/ 773 h 1805"/>
                <a:gd name="T16" fmla="*/ 1541 w 4070"/>
                <a:gd name="T17" fmla="*/ 1063 h 1805"/>
                <a:gd name="T18" fmla="*/ 1566 w 4070"/>
                <a:gd name="T19" fmla="*/ 1205 h 1805"/>
                <a:gd name="T20" fmla="*/ 1547 w 4070"/>
                <a:gd name="T21" fmla="*/ 1226 h 1805"/>
                <a:gd name="T22" fmla="*/ 1552 w 4070"/>
                <a:gd name="T23" fmla="*/ 1297 h 1805"/>
                <a:gd name="T24" fmla="*/ 1616 w 4070"/>
                <a:gd name="T25" fmla="*/ 1358 h 1805"/>
                <a:gd name="T26" fmla="*/ 1631 w 4070"/>
                <a:gd name="T27" fmla="*/ 1366 h 1805"/>
                <a:gd name="T28" fmla="*/ 1640 w 4070"/>
                <a:gd name="T29" fmla="*/ 1371 h 1805"/>
                <a:gd name="T30" fmla="*/ 1673 w 4070"/>
                <a:gd name="T31" fmla="*/ 1382 h 1805"/>
                <a:gd name="T32" fmla="*/ 1759 w 4070"/>
                <a:gd name="T33" fmla="*/ 1394 h 1805"/>
                <a:gd name="T34" fmla="*/ 1826 w 4070"/>
                <a:gd name="T35" fmla="*/ 1457 h 1805"/>
                <a:gd name="T36" fmla="*/ 1824 w 4070"/>
                <a:gd name="T37" fmla="*/ 1570 h 1805"/>
                <a:gd name="T38" fmla="*/ 1893 w 4070"/>
                <a:gd name="T39" fmla="*/ 1575 h 1805"/>
                <a:gd name="T40" fmla="*/ 1926 w 4070"/>
                <a:gd name="T41" fmla="*/ 1528 h 1805"/>
                <a:gd name="T42" fmla="*/ 1941 w 4070"/>
                <a:gd name="T43" fmla="*/ 1519 h 1805"/>
                <a:gd name="T44" fmla="*/ 1952 w 4070"/>
                <a:gd name="T45" fmla="*/ 1529 h 1805"/>
                <a:gd name="T46" fmla="*/ 1959 w 4070"/>
                <a:gd name="T47" fmla="*/ 1540 h 1805"/>
                <a:gd name="T48" fmla="*/ 1964 w 4070"/>
                <a:gd name="T49" fmla="*/ 1555 h 1805"/>
                <a:gd name="T50" fmla="*/ 1997 w 4070"/>
                <a:gd name="T51" fmla="*/ 1576 h 1805"/>
                <a:gd name="T52" fmla="*/ 2063 w 4070"/>
                <a:gd name="T53" fmla="*/ 1555 h 1805"/>
                <a:gd name="T54" fmla="*/ 2067 w 4070"/>
                <a:gd name="T55" fmla="*/ 1517 h 1805"/>
                <a:gd name="T56" fmla="*/ 2081 w 4070"/>
                <a:gd name="T57" fmla="*/ 1507 h 1805"/>
                <a:gd name="T58" fmla="*/ 2111 w 4070"/>
                <a:gd name="T59" fmla="*/ 1549 h 1805"/>
                <a:gd name="T60" fmla="*/ 2165 w 4070"/>
                <a:gd name="T61" fmla="*/ 1565 h 1805"/>
                <a:gd name="T62" fmla="*/ 2196 w 4070"/>
                <a:gd name="T63" fmla="*/ 1495 h 1805"/>
                <a:gd name="T64" fmla="*/ 2217 w 4070"/>
                <a:gd name="T65" fmla="*/ 1506 h 1805"/>
                <a:gd name="T66" fmla="*/ 2222 w 4070"/>
                <a:gd name="T67" fmla="*/ 1512 h 1805"/>
                <a:gd name="T68" fmla="*/ 2228 w 4070"/>
                <a:gd name="T69" fmla="*/ 1570 h 1805"/>
                <a:gd name="T70" fmla="*/ 2273 w 4070"/>
                <a:gd name="T71" fmla="*/ 1569 h 1805"/>
                <a:gd name="T72" fmla="*/ 2304 w 4070"/>
                <a:gd name="T73" fmla="*/ 1515 h 1805"/>
                <a:gd name="T74" fmla="*/ 2289 w 4070"/>
                <a:gd name="T75" fmla="*/ 1432 h 1805"/>
                <a:gd name="T76" fmla="*/ 2354 w 4070"/>
                <a:gd name="T77" fmla="*/ 1397 h 1805"/>
                <a:gd name="T78" fmla="*/ 2460 w 4070"/>
                <a:gd name="T79" fmla="*/ 1370 h 1805"/>
                <a:gd name="T80" fmla="*/ 2514 w 4070"/>
                <a:gd name="T81" fmla="*/ 1275 h 1805"/>
                <a:gd name="T82" fmla="*/ 2512 w 4070"/>
                <a:gd name="T83" fmla="*/ 1179 h 1805"/>
                <a:gd name="T84" fmla="*/ 2532 w 4070"/>
                <a:gd name="T85" fmla="*/ 1131 h 1805"/>
                <a:gd name="T86" fmla="*/ 2553 w 4070"/>
                <a:gd name="T87" fmla="*/ 1073 h 1805"/>
                <a:gd name="T88" fmla="*/ 2556 w 4070"/>
                <a:gd name="T89" fmla="*/ 932 h 1805"/>
                <a:gd name="T90" fmla="*/ 2565 w 4070"/>
                <a:gd name="T91" fmla="*/ 823 h 1805"/>
                <a:gd name="T92" fmla="*/ 2551 w 4070"/>
                <a:gd name="T93" fmla="*/ 721 h 1805"/>
                <a:gd name="T94" fmla="*/ 2533 w 4070"/>
                <a:gd name="T95" fmla="*/ 669 h 1805"/>
                <a:gd name="T96" fmla="*/ 2493 w 4070"/>
                <a:gd name="T97" fmla="*/ 589 h 1805"/>
                <a:gd name="T98" fmla="*/ 2423 w 4070"/>
                <a:gd name="T99" fmla="*/ 498 h 1805"/>
                <a:gd name="T100" fmla="*/ 2418 w 4070"/>
                <a:gd name="T101" fmla="*/ 495 h 1805"/>
                <a:gd name="T102" fmla="*/ 2302 w 4070"/>
                <a:gd name="T103" fmla="*/ 406 h 1805"/>
                <a:gd name="T104" fmla="*/ 2281 w 4070"/>
                <a:gd name="T105" fmla="*/ 395 h 1805"/>
                <a:gd name="T106" fmla="*/ 2170 w 4070"/>
                <a:gd name="T107" fmla="*/ 357 h 1805"/>
                <a:gd name="T108" fmla="*/ 0 w 4070"/>
                <a:gd name="T109" fmla="*/ 0 h 1805"/>
                <a:gd name="T110" fmla="*/ 2715 w 4070"/>
                <a:gd name="T111" fmla="*/ 1401 h 1805"/>
                <a:gd name="T112" fmla="*/ 2623 w 4070"/>
                <a:gd name="T113" fmla="*/ 1428 h 1805"/>
                <a:gd name="T114" fmla="*/ 2575 w 4070"/>
                <a:gd name="T115" fmla="*/ 1474 h 1805"/>
                <a:gd name="T116" fmla="*/ 2568 w 4070"/>
                <a:gd name="T117" fmla="*/ 1496 h 1805"/>
                <a:gd name="T118" fmla="*/ 1512 w 4070"/>
                <a:gd name="T119" fmla="*/ 1522 h 1805"/>
                <a:gd name="T120" fmla="*/ 1470 w 4070"/>
                <a:gd name="T121" fmla="*/ 1444 h 1805"/>
                <a:gd name="T122" fmla="*/ 1380 w 4070"/>
                <a:gd name="T123" fmla="*/ 1400 h 1805"/>
                <a:gd name="T124" fmla="*/ 1303 w 4070"/>
                <a:gd name="T125" fmla="*/ 1431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0" h="1805">
                  <a:moveTo>
                    <a:pt x="2063" y="348"/>
                  </a:moveTo>
                  <a:lnTo>
                    <a:pt x="2008" y="349"/>
                  </a:lnTo>
                  <a:lnTo>
                    <a:pt x="1953" y="356"/>
                  </a:lnTo>
                  <a:lnTo>
                    <a:pt x="1904" y="367"/>
                  </a:lnTo>
                  <a:lnTo>
                    <a:pt x="1857" y="380"/>
                  </a:lnTo>
                  <a:lnTo>
                    <a:pt x="1814" y="396"/>
                  </a:lnTo>
                  <a:lnTo>
                    <a:pt x="1802" y="401"/>
                  </a:lnTo>
                  <a:lnTo>
                    <a:pt x="1788" y="409"/>
                  </a:lnTo>
                  <a:lnTo>
                    <a:pt x="1786" y="410"/>
                  </a:lnTo>
                  <a:lnTo>
                    <a:pt x="1781" y="411"/>
                  </a:lnTo>
                  <a:lnTo>
                    <a:pt x="1777" y="414"/>
                  </a:lnTo>
                  <a:lnTo>
                    <a:pt x="1774" y="416"/>
                  </a:lnTo>
                  <a:lnTo>
                    <a:pt x="1734" y="436"/>
                  </a:lnTo>
                  <a:lnTo>
                    <a:pt x="1698" y="460"/>
                  </a:lnTo>
                  <a:lnTo>
                    <a:pt x="1668" y="481"/>
                  </a:lnTo>
                  <a:lnTo>
                    <a:pt x="1642" y="504"/>
                  </a:lnTo>
                  <a:lnTo>
                    <a:pt x="1618" y="528"/>
                  </a:lnTo>
                  <a:lnTo>
                    <a:pt x="1594" y="556"/>
                  </a:lnTo>
                  <a:lnTo>
                    <a:pt x="1592" y="559"/>
                  </a:lnTo>
                  <a:lnTo>
                    <a:pt x="1589" y="562"/>
                  </a:lnTo>
                  <a:lnTo>
                    <a:pt x="1587" y="565"/>
                  </a:lnTo>
                  <a:lnTo>
                    <a:pt x="1568" y="595"/>
                  </a:lnTo>
                  <a:lnTo>
                    <a:pt x="1553" y="623"/>
                  </a:lnTo>
                  <a:lnTo>
                    <a:pt x="1540" y="648"/>
                  </a:lnTo>
                  <a:lnTo>
                    <a:pt x="1533" y="662"/>
                  </a:lnTo>
                  <a:lnTo>
                    <a:pt x="1527" y="678"/>
                  </a:lnTo>
                  <a:lnTo>
                    <a:pt x="1526" y="680"/>
                  </a:lnTo>
                  <a:lnTo>
                    <a:pt x="1526" y="683"/>
                  </a:lnTo>
                  <a:lnTo>
                    <a:pt x="1523" y="689"/>
                  </a:lnTo>
                  <a:lnTo>
                    <a:pt x="1522" y="695"/>
                  </a:lnTo>
                  <a:lnTo>
                    <a:pt x="1518" y="701"/>
                  </a:lnTo>
                  <a:lnTo>
                    <a:pt x="1507" y="773"/>
                  </a:lnTo>
                  <a:lnTo>
                    <a:pt x="1504" y="844"/>
                  </a:lnTo>
                  <a:lnTo>
                    <a:pt x="1510" y="916"/>
                  </a:lnTo>
                  <a:lnTo>
                    <a:pt x="1521" y="990"/>
                  </a:lnTo>
                  <a:lnTo>
                    <a:pt x="1541" y="1063"/>
                  </a:lnTo>
                  <a:lnTo>
                    <a:pt x="1567" y="1134"/>
                  </a:lnTo>
                  <a:lnTo>
                    <a:pt x="1570" y="1158"/>
                  </a:lnTo>
                  <a:lnTo>
                    <a:pt x="1570" y="1181"/>
                  </a:lnTo>
                  <a:lnTo>
                    <a:pt x="1566" y="1205"/>
                  </a:lnTo>
                  <a:lnTo>
                    <a:pt x="1562" y="1208"/>
                  </a:lnTo>
                  <a:lnTo>
                    <a:pt x="1558" y="1212"/>
                  </a:lnTo>
                  <a:lnTo>
                    <a:pt x="1554" y="1216"/>
                  </a:lnTo>
                  <a:lnTo>
                    <a:pt x="1547" y="1226"/>
                  </a:lnTo>
                  <a:lnTo>
                    <a:pt x="1543" y="1239"/>
                  </a:lnTo>
                  <a:lnTo>
                    <a:pt x="1542" y="1258"/>
                  </a:lnTo>
                  <a:lnTo>
                    <a:pt x="1544" y="1280"/>
                  </a:lnTo>
                  <a:lnTo>
                    <a:pt x="1552" y="1297"/>
                  </a:lnTo>
                  <a:lnTo>
                    <a:pt x="1564" y="1316"/>
                  </a:lnTo>
                  <a:lnTo>
                    <a:pt x="1584" y="1336"/>
                  </a:lnTo>
                  <a:lnTo>
                    <a:pt x="1613" y="1355"/>
                  </a:lnTo>
                  <a:lnTo>
                    <a:pt x="1616" y="1358"/>
                  </a:lnTo>
                  <a:lnTo>
                    <a:pt x="1621" y="1360"/>
                  </a:lnTo>
                  <a:lnTo>
                    <a:pt x="1625" y="1361"/>
                  </a:lnTo>
                  <a:lnTo>
                    <a:pt x="1629" y="1364"/>
                  </a:lnTo>
                  <a:lnTo>
                    <a:pt x="1631" y="1366"/>
                  </a:lnTo>
                  <a:lnTo>
                    <a:pt x="1634" y="1368"/>
                  </a:lnTo>
                  <a:lnTo>
                    <a:pt x="1636" y="1369"/>
                  </a:lnTo>
                  <a:lnTo>
                    <a:pt x="1637" y="1370"/>
                  </a:lnTo>
                  <a:lnTo>
                    <a:pt x="1640" y="1371"/>
                  </a:lnTo>
                  <a:lnTo>
                    <a:pt x="1642" y="1374"/>
                  </a:lnTo>
                  <a:lnTo>
                    <a:pt x="1646" y="1376"/>
                  </a:lnTo>
                  <a:lnTo>
                    <a:pt x="1657" y="1379"/>
                  </a:lnTo>
                  <a:lnTo>
                    <a:pt x="1673" y="1382"/>
                  </a:lnTo>
                  <a:lnTo>
                    <a:pt x="1694" y="1386"/>
                  </a:lnTo>
                  <a:lnTo>
                    <a:pt x="1723" y="1390"/>
                  </a:lnTo>
                  <a:lnTo>
                    <a:pt x="1758" y="1394"/>
                  </a:lnTo>
                  <a:lnTo>
                    <a:pt x="1759" y="1394"/>
                  </a:lnTo>
                  <a:lnTo>
                    <a:pt x="1784" y="1407"/>
                  </a:lnTo>
                  <a:lnTo>
                    <a:pt x="1806" y="1424"/>
                  </a:lnTo>
                  <a:lnTo>
                    <a:pt x="1826" y="1443"/>
                  </a:lnTo>
                  <a:lnTo>
                    <a:pt x="1826" y="1457"/>
                  </a:lnTo>
                  <a:lnTo>
                    <a:pt x="1818" y="1484"/>
                  </a:lnTo>
                  <a:lnTo>
                    <a:pt x="1814" y="1512"/>
                  </a:lnTo>
                  <a:lnTo>
                    <a:pt x="1817" y="1540"/>
                  </a:lnTo>
                  <a:lnTo>
                    <a:pt x="1824" y="1570"/>
                  </a:lnTo>
                  <a:lnTo>
                    <a:pt x="1828" y="1570"/>
                  </a:lnTo>
                  <a:lnTo>
                    <a:pt x="1852" y="1577"/>
                  </a:lnTo>
                  <a:lnTo>
                    <a:pt x="1874" y="1580"/>
                  </a:lnTo>
                  <a:lnTo>
                    <a:pt x="1893" y="1575"/>
                  </a:lnTo>
                  <a:lnTo>
                    <a:pt x="1909" y="1564"/>
                  </a:lnTo>
                  <a:lnTo>
                    <a:pt x="1922" y="1545"/>
                  </a:lnTo>
                  <a:lnTo>
                    <a:pt x="1922" y="1532"/>
                  </a:lnTo>
                  <a:lnTo>
                    <a:pt x="1926" y="1528"/>
                  </a:lnTo>
                  <a:lnTo>
                    <a:pt x="1930" y="1524"/>
                  </a:lnTo>
                  <a:lnTo>
                    <a:pt x="1936" y="1522"/>
                  </a:lnTo>
                  <a:lnTo>
                    <a:pt x="1937" y="1521"/>
                  </a:lnTo>
                  <a:lnTo>
                    <a:pt x="1941" y="1519"/>
                  </a:lnTo>
                  <a:lnTo>
                    <a:pt x="1943" y="1518"/>
                  </a:lnTo>
                  <a:lnTo>
                    <a:pt x="1946" y="1523"/>
                  </a:lnTo>
                  <a:lnTo>
                    <a:pt x="1949" y="1527"/>
                  </a:lnTo>
                  <a:lnTo>
                    <a:pt x="1952" y="1529"/>
                  </a:lnTo>
                  <a:lnTo>
                    <a:pt x="1954" y="1533"/>
                  </a:lnTo>
                  <a:lnTo>
                    <a:pt x="1957" y="1536"/>
                  </a:lnTo>
                  <a:lnTo>
                    <a:pt x="1958" y="1538"/>
                  </a:lnTo>
                  <a:lnTo>
                    <a:pt x="1959" y="1540"/>
                  </a:lnTo>
                  <a:lnTo>
                    <a:pt x="1962" y="1545"/>
                  </a:lnTo>
                  <a:lnTo>
                    <a:pt x="1964" y="1549"/>
                  </a:lnTo>
                  <a:lnTo>
                    <a:pt x="1964" y="1552"/>
                  </a:lnTo>
                  <a:lnTo>
                    <a:pt x="1964" y="1555"/>
                  </a:lnTo>
                  <a:lnTo>
                    <a:pt x="1964" y="1559"/>
                  </a:lnTo>
                  <a:lnTo>
                    <a:pt x="1964" y="1560"/>
                  </a:lnTo>
                  <a:lnTo>
                    <a:pt x="1979" y="1571"/>
                  </a:lnTo>
                  <a:lnTo>
                    <a:pt x="1997" y="1576"/>
                  </a:lnTo>
                  <a:lnTo>
                    <a:pt x="2016" y="1575"/>
                  </a:lnTo>
                  <a:lnTo>
                    <a:pt x="2035" y="1575"/>
                  </a:lnTo>
                  <a:lnTo>
                    <a:pt x="2049" y="1568"/>
                  </a:lnTo>
                  <a:lnTo>
                    <a:pt x="2063" y="1555"/>
                  </a:lnTo>
                  <a:lnTo>
                    <a:pt x="2065" y="1539"/>
                  </a:lnTo>
                  <a:lnTo>
                    <a:pt x="2066" y="1524"/>
                  </a:lnTo>
                  <a:lnTo>
                    <a:pt x="2066" y="1521"/>
                  </a:lnTo>
                  <a:lnTo>
                    <a:pt x="2067" y="1517"/>
                  </a:lnTo>
                  <a:lnTo>
                    <a:pt x="2067" y="1515"/>
                  </a:lnTo>
                  <a:lnTo>
                    <a:pt x="2068" y="1512"/>
                  </a:lnTo>
                  <a:lnTo>
                    <a:pt x="2073" y="1507"/>
                  </a:lnTo>
                  <a:lnTo>
                    <a:pt x="2081" y="1507"/>
                  </a:lnTo>
                  <a:lnTo>
                    <a:pt x="2091" y="1511"/>
                  </a:lnTo>
                  <a:lnTo>
                    <a:pt x="2104" y="1518"/>
                  </a:lnTo>
                  <a:lnTo>
                    <a:pt x="2106" y="1536"/>
                  </a:lnTo>
                  <a:lnTo>
                    <a:pt x="2111" y="1549"/>
                  </a:lnTo>
                  <a:lnTo>
                    <a:pt x="2120" y="1560"/>
                  </a:lnTo>
                  <a:lnTo>
                    <a:pt x="2133" y="1570"/>
                  </a:lnTo>
                  <a:lnTo>
                    <a:pt x="2150" y="1569"/>
                  </a:lnTo>
                  <a:lnTo>
                    <a:pt x="2165" y="1565"/>
                  </a:lnTo>
                  <a:lnTo>
                    <a:pt x="2179" y="1559"/>
                  </a:lnTo>
                  <a:lnTo>
                    <a:pt x="2186" y="1532"/>
                  </a:lnTo>
                  <a:lnTo>
                    <a:pt x="2192" y="1511"/>
                  </a:lnTo>
                  <a:lnTo>
                    <a:pt x="2196" y="1495"/>
                  </a:lnTo>
                  <a:lnTo>
                    <a:pt x="2201" y="1495"/>
                  </a:lnTo>
                  <a:lnTo>
                    <a:pt x="2207" y="1497"/>
                  </a:lnTo>
                  <a:lnTo>
                    <a:pt x="2212" y="1501"/>
                  </a:lnTo>
                  <a:lnTo>
                    <a:pt x="2217" y="1506"/>
                  </a:lnTo>
                  <a:lnTo>
                    <a:pt x="2218" y="1507"/>
                  </a:lnTo>
                  <a:lnTo>
                    <a:pt x="2218" y="1508"/>
                  </a:lnTo>
                  <a:lnTo>
                    <a:pt x="2219" y="1510"/>
                  </a:lnTo>
                  <a:lnTo>
                    <a:pt x="2222" y="1512"/>
                  </a:lnTo>
                  <a:lnTo>
                    <a:pt x="2221" y="1534"/>
                  </a:lnTo>
                  <a:lnTo>
                    <a:pt x="2221" y="1552"/>
                  </a:lnTo>
                  <a:lnTo>
                    <a:pt x="2224" y="1564"/>
                  </a:lnTo>
                  <a:lnTo>
                    <a:pt x="2228" y="1570"/>
                  </a:lnTo>
                  <a:lnTo>
                    <a:pt x="2234" y="1571"/>
                  </a:lnTo>
                  <a:lnTo>
                    <a:pt x="2246" y="1573"/>
                  </a:lnTo>
                  <a:lnTo>
                    <a:pt x="2260" y="1571"/>
                  </a:lnTo>
                  <a:lnTo>
                    <a:pt x="2273" y="1569"/>
                  </a:lnTo>
                  <a:lnTo>
                    <a:pt x="2283" y="1565"/>
                  </a:lnTo>
                  <a:lnTo>
                    <a:pt x="2288" y="1561"/>
                  </a:lnTo>
                  <a:lnTo>
                    <a:pt x="2299" y="1539"/>
                  </a:lnTo>
                  <a:lnTo>
                    <a:pt x="2304" y="1515"/>
                  </a:lnTo>
                  <a:lnTo>
                    <a:pt x="2304" y="1489"/>
                  </a:lnTo>
                  <a:lnTo>
                    <a:pt x="2296" y="1463"/>
                  </a:lnTo>
                  <a:lnTo>
                    <a:pt x="2283" y="1437"/>
                  </a:lnTo>
                  <a:lnTo>
                    <a:pt x="2289" y="1432"/>
                  </a:lnTo>
                  <a:lnTo>
                    <a:pt x="2300" y="1426"/>
                  </a:lnTo>
                  <a:lnTo>
                    <a:pt x="2315" y="1415"/>
                  </a:lnTo>
                  <a:lnTo>
                    <a:pt x="2331" y="1405"/>
                  </a:lnTo>
                  <a:lnTo>
                    <a:pt x="2354" y="1397"/>
                  </a:lnTo>
                  <a:lnTo>
                    <a:pt x="2383" y="1390"/>
                  </a:lnTo>
                  <a:lnTo>
                    <a:pt x="2416" y="1385"/>
                  </a:lnTo>
                  <a:lnTo>
                    <a:pt x="2440" y="1380"/>
                  </a:lnTo>
                  <a:lnTo>
                    <a:pt x="2460" y="1370"/>
                  </a:lnTo>
                  <a:lnTo>
                    <a:pt x="2478" y="1354"/>
                  </a:lnTo>
                  <a:lnTo>
                    <a:pt x="2493" y="1332"/>
                  </a:lnTo>
                  <a:lnTo>
                    <a:pt x="2504" y="1306"/>
                  </a:lnTo>
                  <a:lnTo>
                    <a:pt x="2514" y="1275"/>
                  </a:lnTo>
                  <a:lnTo>
                    <a:pt x="2514" y="1250"/>
                  </a:lnTo>
                  <a:lnTo>
                    <a:pt x="2511" y="1226"/>
                  </a:lnTo>
                  <a:lnTo>
                    <a:pt x="2511" y="1200"/>
                  </a:lnTo>
                  <a:lnTo>
                    <a:pt x="2512" y="1179"/>
                  </a:lnTo>
                  <a:lnTo>
                    <a:pt x="2514" y="1163"/>
                  </a:lnTo>
                  <a:lnTo>
                    <a:pt x="2518" y="1152"/>
                  </a:lnTo>
                  <a:lnTo>
                    <a:pt x="2525" y="1139"/>
                  </a:lnTo>
                  <a:lnTo>
                    <a:pt x="2532" y="1131"/>
                  </a:lnTo>
                  <a:lnTo>
                    <a:pt x="2542" y="1116"/>
                  </a:lnTo>
                  <a:lnTo>
                    <a:pt x="2549" y="1101"/>
                  </a:lnTo>
                  <a:lnTo>
                    <a:pt x="2553" y="1086"/>
                  </a:lnTo>
                  <a:lnTo>
                    <a:pt x="2553" y="1073"/>
                  </a:lnTo>
                  <a:lnTo>
                    <a:pt x="2553" y="1070"/>
                  </a:lnTo>
                  <a:lnTo>
                    <a:pt x="2554" y="1065"/>
                  </a:lnTo>
                  <a:lnTo>
                    <a:pt x="2554" y="976"/>
                  </a:lnTo>
                  <a:lnTo>
                    <a:pt x="2556" y="932"/>
                  </a:lnTo>
                  <a:lnTo>
                    <a:pt x="2561" y="889"/>
                  </a:lnTo>
                  <a:lnTo>
                    <a:pt x="2561" y="878"/>
                  </a:lnTo>
                  <a:lnTo>
                    <a:pt x="2564" y="868"/>
                  </a:lnTo>
                  <a:lnTo>
                    <a:pt x="2565" y="823"/>
                  </a:lnTo>
                  <a:lnTo>
                    <a:pt x="2563" y="779"/>
                  </a:lnTo>
                  <a:lnTo>
                    <a:pt x="2554" y="734"/>
                  </a:lnTo>
                  <a:lnTo>
                    <a:pt x="2553" y="728"/>
                  </a:lnTo>
                  <a:lnTo>
                    <a:pt x="2551" y="721"/>
                  </a:lnTo>
                  <a:lnTo>
                    <a:pt x="2544" y="695"/>
                  </a:lnTo>
                  <a:lnTo>
                    <a:pt x="2535" y="673"/>
                  </a:lnTo>
                  <a:lnTo>
                    <a:pt x="2533" y="670"/>
                  </a:lnTo>
                  <a:lnTo>
                    <a:pt x="2533" y="669"/>
                  </a:lnTo>
                  <a:lnTo>
                    <a:pt x="2532" y="668"/>
                  </a:lnTo>
                  <a:lnTo>
                    <a:pt x="2532" y="667"/>
                  </a:lnTo>
                  <a:lnTo>
                    <a:pt x="2514" y="626"/>
                  </a:lnTo>
                  <a:lnTo>
                    <a:pt x="2493" y="589"/>
                  </a:lnTo>
                  <a:lnTo>
                    <a:pt x="2470" y="553"/>
                  </a:lnTo>
                  <a:lnTo>
                    <a:pt x="2442" y="520"/>
                  </a:lnTo>
                  <a:lnTo>
                    <a:pt x="2431" y="509"/>
                  </a:lnTo>
                  <a:lnTo>
                    <a:pt x="2423" y="498"/>
                  </a:lnTo>
                  <a:lnTo>
                    <a:pt x="2421" y="496"/>
                  </a:lnTo>
                  <a:lnTo>
                    <a:pt x="2421" y="496"/>
                  </a:lnTo>
                  <a:lnTo>
                    <a:pt x="2420" y="495"/>
                  </a:lnTo>
                  <a:lnTo>
                    <a:pt x="2418" y="495"/>
                  </a:lnTo>
                  <a:lnTo>
                    <a:pt x="2388" y="465"/>
                  </a:lnTo>
                  <a:lnTo>
                    <a:pt x="2356" y="441"/>
                  </a:lnTo>
                  <a:lnTo>
                    <a:pt x="2321" y="417"/>
                  </a:lnTo>
                  <a:lnTo>
                    <a:pt x="2302" y="406"/>
                  </a:lnTo>
                  <a:lnTo>
                    <a:pt x="2284" y="396"/>
                  </a:lnTo>
                  <a:lnTo>
                    <a:pt x="2283" y="396"/>
                  </a:lnTo>
                  <a:lnTo>
                    <a:pt x="2283" y="395"/>
                  </a:lnTo>
                  <a:lnTo>
                    <a:pt x="2281" y="395"/>
                  </a:lnTo>
                  <a:lnTo>
                    <a:pt x="2239" y="378"/>
                  </a:lnTo>
                  <a:lnTo>
                    <a:pt x="2197" y="364"/>
                  </a:lnTo>
                  <a:lnTo>
                    <a:pt x="2184" y="362"/>
                  </a:lnTo>
                  <a:lnTo>
                    <a:pt x="2170" y="357"/>
                  </a:lnTo>
                  <a:lnTo>
                    <a:pt x="2145" y="353"/>
                  </a:lnTo>
                  <a:lnTo>
                    <a:pt x="2119" y="351"/>
                  </a:lnTo>
                  <a:lnTo>
                    <a:pt x="2063" y="348"/>
                  </a:lnTo>
                  <a:close/>
                  <a:moveTo>
                    <a:pt x="0" y="0"/>
                  </a:moveTo>
                  <a:lnTo>
                    <a:pt x="4070" y="0"/>
                  </a:lnTo>
                  <a:lnTo>
                    <a:pt x="4070" y="665"/>
                  </a:lnTo>
                  <a:lnTo>
                    <a:pt x="2732" y="1405"/>
                  </a:lnTo>
                  <a:lnTo>
                    <a:pt x="2715" y="1401"/>
                  </a:lnTo>
                  <a:lnTo>
                    <a:pt x="2695" y="1400"/>
                  </a:lnTo>
                  <a:lnTo>
                    <a:pt x="2675" y="1405"/>
                  </a:lnTo>
                  <a:lnTo>
                    <a:pt x="2648" y="1415"/>
                  </a:lnTo>
                  <a:lnTo>
                    <a:pt x="2623" y="1428"/>
                  </a:lnTo>
                  <a:lnTo>
                    <a:pt x="2600" y="1445"/>
                  </a:lnTo>
                  <a:lnTo>
                    <a:pt x="2580" y="1465"/>
                  </a:lnTo>
                  <a:lnTo>
                    <a:pt x="2577" y="1470"/>
                  </a:lnTo>
                  <a:lnTo>
                    <a:pt x="2575" y="1474"/>
                  </a:lnTo>
                  <a:lnTo>
                    <a:pt x="2574" y="1477"/>
                  </a:lnTo>
                  <a:lnTo>
                    <a:pt x="2572" y="1480"/>
                  </a:lnTo>
                  <a:lnTo>
                    <a:pt x="2570" y="1489"/>
                  </a:lnTo>
                  <a:lnTo>
                    <a:pt x="2568" y="1496"/>
                  </a:lnTo>
                  <a:lnTo>
                    <a:pt x="2010" y="1805"/>
                  </a:lnTo>
                  <a:lnTo>
                    <a:pt x="1796" y="1705"/>
                  </a:lnTo>
                  <a:lnTo>
                    <a:pt x="1530" y="1556"/>
                  </a:lnTo>
                  <a:lnTo>
                    <a:pt x="1512" y="1522"/>
                  </a:lnTo>
                  <a:lnTo>
                    <a:pt x="1499" y="1485"/>
                  </a:lnTo>
                  <a:lnTo>
                    <a:pt x="1491" y="1469"/>
                  </a:lnTo>
                  <a:lnTo>
                    <a:pt x="1483" y="1455"/>
                  </a:lnTo>
                  <a:lnTo>
                    <a:pt x="1470" y="1444"/>
                  </a:lnTo>
                  <a:lnTo>
                    <a:pt x="1449" y="1428"/>
                  </a:lnTo>
                  <a:lnTo>
                    <a:pt x="1426" y="1415"/>
                  </a:lnTo>
                  <a:lnTo>
                    <a:pt x="1403" y="1405"/>
                  </a:lnTo>
                  <a:lnTo>
                    <a:pt x="1380" y="1400"/>
                  </a:lnTo>
                  <a:lnTo>
                    <a:pt x="1356" y="1400"/>
                  </a:lnTo>
                  <a:lnTo>
                    <a:pt x="1333" y="1406"/>
                  </a:lnTo>
                  <a:lnTo>
                    <a:pt x="1317" y="1417"/>
                  </a:lnTo>
                  <a:lnTo>
                    <a:pt x="1303" y="1431"/>
                  </a:lnTo>
                  <a:lnTo>
                    <a:pt x="1303" y="1432"/>
                  </a:lnTo>
                  <a:lnTo>
                    <a:pt x="0" y="711"/>
                  </a:lnTo>
                  <a:lnTo>
                    <a:pt x="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grpSp>
      <p:grpSp>
        <p:nvGrpSpPr>
          <p:cNvPr id="255" name="Group 451">
            <a:extLst>
              <a:ext uri="{FF2B5EF4-FFF2-40B4-BE49-F238E27FC236}">
                <a16:creationId xmlns:a16="http://schemas.microsoft.com/office/drawing/2014/main" id="{79CB6DA6-A14A-24FE-10A5-D614A56DE352}"/>
              </a:ext>
            </a:extLst>
          </p:cNvPr>
          <p:cNvGrpSpPr>
            <a:grpSpLocks noChangeAspect="1"/>
          </p:cNvGrpSpPr>
          <p:nvPr/>
        </p:nvGrpSpPr>
        <p:grpSpPr>
          <a:xfrm>
            <a:off x="8063996" y="5946661"/>
            <a:ext cx="224636" cy="159248"/>
            <a:chOff x="3335338" y="269944"/>
            <a:chExt cx="2154238" cy="1527175"/>
          </a:xfrm>
          <a:solidFill>
            <a:srgbClr val="FF0000"/>
          </a:solidFill>
        </p:grpSpPr>
        <p:sp>
          <p:nvSpPr>
            <p:cNvPr id="256" name="Freeform 24">
              <a:extLst>
                <a:ext uri="{FF2B5EF4-FFF2-40B4-BE49-F238E27FC236}">
                  <a16:creationId xmlns:a16="http://schemas.microsoft.com/office/drawing/2014/main" id="{3DB356F3-199A-1332-E6DE-2FA929C3D5E9}"/>
                </a:ext>
              </a:extLst>
            </p:cNvPr>
            <p:cNvSpPr>
              <a:spLocks/>
            </p:cNvSpPr>
            <p:nvPr/>
          </p:nvSpPr>
          <p:spPr bwMode="auto">
            <a:xfrm>
              <a:off x="4221162" y="781118"/>
              <a:ext cx="165099" cy="123824"/>
            </a:xfrm>
            <a:custGeom>
              <a:avLst/>
              <a:gdLst>
                <a:gd name="T0" fmla="*/ 106 w 310"/>
                <a:gd name="T1" fmla="*/ 0 h 233"/>
                <a:gd name="T2" fmla="*/ 156 w 310"/>
                <a:gd name="T3" fmla="*/ 2 h 233"/>
                <a:gd name="T4" fmla="*/ 208 w 310"/>
                <a:gd name="T5" fmla="*/ 12 h 233"/>
                <a:gd name="T6" fmla="*/ 232 w 310"/>
                <a:gd name="T7" fmla="*/ 27 h 233"/>
                <a:gd name="T8" fmla="*/ 257 w 310"/>
                <a:gd name="T9" fmla="*/ 44 h 233"/>
                <a:gd name="T10" fmla="*/ 271 w 310"/>
                <a:gd name="T11" fmla="*/ 53 h 233"/>
                <a:gd name="T12" fmla="*/ 282 w 310"/>
                <a:gd name="T13" fmla="*/ 61 h 233"/>
                <a:gd name="T14" fmla="*/ 293 w 310"/>
                <a:gd name="T15" fmla="*/ 71 h 233"/>
                <a:gd name="T16" fmla="*/ 303 w 310"/>
                <a:gd name="T17" fmla="*/ 81 h 233"/>
                <a:gd name="T18" fmla="*/ 310 w 310"/>
                <a:gd name="T19" fmla="*/ 94 h 233"/>
                <a:gd name="T20" fmla="*/ 309 w 310"/>
                <a:gd name="T21" fmla="*/ 127 h 233"/>
                <a:gd name="T22" fmla="*/ 304 w 310"/>
                <a:gd name="T23" fmla="*/ 157 h 233"/>
                <a:gd name="T24" fmla="*/ 297 w 310"/>
                <a:gd name="T25" fmla="*/ 171 h 233"/>
                <a:gd name="T26" fmla="*/ 289 w 310"/>
                <a:gd name="T27" fmla="*/ 185 h 233"/>
                <a:gd name="T28" fmla="*/ 278 w 310"/>
                <a:gd name="T29" fmla="*/ 201 h 233"/>
                <a:gd name="T30" fmla="*/ 266 w 310"/>
                <a:gd name="T31" fmla="*/ 215 h 233"/>
                <a:gd name="T32" fmla="*/ 256 w 310"/>
                <a:gd name="T33" fmla="*/ 222 h 233"/>
                <a:gd name="T34" fmla="*/ 242 w 310"/>
                <a:gd name="T35" fmla="*/ 226 h 233"/>
                <a:gd name="T36" fmla="*/ 198 w 310"/>
                <a:gd name="T37" fmla="*/ 233 h 233"/>
                <a:gd name="T38" fmla="*/ 154 w 310"/>
                <a:gd name="T39" fmla="*/ 233 h 233"/>
                <a:gd name="T40" fmla="*/ 112 w 310"/>
                <a:gd name="T41" fmla="*/ 228 h 233"/>
                <a:gd name="T42" fmla="*/ 83 w 310"/>
                <a:gd name="T43" fmla="*/ 221 h 233"/>
                <a:gd name="T44" fmla="*/ 63 w 310"/>
                <a:gd name="T45" fmla="*/ 213 h 233"/>
                <a:gd name="T46" fmla="*/ 43 w 310"/>
                <a:gd name="T47" fmla="*/ 206 h 233"/>
                <a:gd name="T48" fmla="*/ 26 w 310"/>
                <a:gd name="T49" fmla="*/ 196 h 233"/>
                <a:gd name="T50" fmla="*/ 14 w 310"/>
                <a:gd name="T51" fmla="*/ 185 h 233"/>
                <a:gd name="T52" fmla="*/ 4 w 310"/>
                <a:gd name="T53" fmla="*/ 169 h 233"/>
                <a:gd name="T54" fmla="*/ 0 w 310"/>
                <a:gd name="T55" fmla="*/ 157 h 233"/>
                <a:gd name="T56" fmla="*/ 0 w 310"/>
                <a:gd name="T57" fmla="*/ 145 h 233"/>
                <a:gd name="T58" fmla="*/ 1 w 310"/>
                <a:gd name="T59" fmla="*/ 131 h 233"/>
                <a:gd name="T60" fmla="*/ 3 w 310"/>
                <a:gd name="T61" fmla="*/ 119 h 233"/>
                <a:gd name="T62" fmla="*/ 7 w 310"/>
                <a:gd name="T63" fmla="*/ 98 h 233"/>
                <a:gd name="T64" fmla="*/ 11 w 310"/>
                <a:gd name="T65" fmla="*/ 78 h 233"/>
                <a:gd name="T66" fmla="*/ 18 w 310"/>
                <a:gd name="T67" fmla="*/ 58 h 233"/>
                <a:gd name="T68" fmla="*/ 27 w 310"/>
                <a:gd name="T69" fmla="*/ 38 h 233"/>
                <a:gd name="T70" fmla="*/ 38 w 310"/>
                <a:gd name="T71" fmla="*/ 24 h 233"/>
                <a:gd name="T72" fmla="*/ 54 w 310"/>
                <a:gd name="T73" fmla="*/ 13 h 233"/>
                <a:gd name="T74" fmla="*/ 80 w 310"/>
                <a:gd name="T75" fmla="*/ 6 h 233"/>
                <a:gd name="T76" fmla="*/ 106 w 310"/>
                <a:gd name="T77"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0" h="233">
                  <a:moveTo>
                    <a:pt x="106" y="0"/>
                  </a:moveTo>
                  <a:lnTo>
                    <a:pt x="156" y="2"/>
                  </a:lnTo>
                  <a:lnTo>
                    <a:pt x="208" y="12"/>
                  </a:lnTo>
                  <a:lnTo>
                    <a:pt x="232" y="27"/>
                  </a:lnTo>
                  <a:lnTo>
                    <a:pt x="257" y="44"/>
                  </a:lnTo>
                  <a:lnTo>
                    <a:pt x="271" y="53"/>
                  </a:lnTo>
                  <a:lnTo>
                    <a:pt x="282" y="61"/>
                  </a:lnTo>
                  <a:lnTo>
                    <a:pt x="293" y="71"/>
                  </a:lnTo>
                  <a:lnTo>
                    <a:pt x="303" y="81"/>
                  </a:lnTo>
                  <a:lnTo>
                    <a:pt x="310" y="94"/>
                  </a:lnTo>
                  <a:lnTo>
                    <a:pt x="309" y="127"/>
                  </a:lnTo>
                  <a:lnTo>
                    <a:pt x="304" y="157"/>
                  </a:lnTo>
                  <a:lnTo>
                    <a:pt x="297" y="171"/>
                  </a:lnTo>
                  <a:lnTo>
                    <a:pt x="289" y="185"/>
                  </a:lnTo>
                  <a:lnTo>
                    <a:pt x="278" y="201"/>
                  </a:lnTo>
                  <a:lnTo>
                    <a:pt x="266" y="215"/>
                  </a:lnTo>
                  <a:lnTo>
                    <a:pt x="256" y="222"/>
                  </a:lnTo>
                  <a:lnTo>
                    <a:pt x="242" y="226"/>
                  </a:lnTo>
                  <a:lnTo>
                    <a:pt x="198" y="233"/>
                  </a:lnTo>
                  <a:lnTo>
                    <a:pt x="154" y="233"/>
                  </a:lnTo>
                  <a:lnTo>
                    <a:pt x="112" y="228"/>
                  </a:lnTo>
                  <a:lnTo>
                    <a:pt x="83" y="221"/>
                  </a:lnTo>
                  <a:lnTo>
                    <a:pt x="63" y="213"/>
                  </a:lnTo>
                  <a:lnTo>
                    <a:pt x="43" y="206"/>
                  </a:lnTo>
                  <a:lnTo>
                    <a:pt x="26" y="196"/>
                  </a:lnTo>
                  <a:lnTo>
                    <a:pt x="14" y="185"/>
                  </a:lnTo>
                  <a:lnTo>
                    <a:pt x="4" y="169"/>
                  </a:lnTo>
                  <a:lnTo>
                    <a:pt x="0" y="157"/>
                  </a:lnTo>
                  <a:lnTo>
                    <a:pt x="0" y="145"/>
                  </a:lnTo>
                  <a:lnTo>
                    <a:pt x="1" y="131"/>
                  </a:lnTo>
                  <a:lnTo>
                    <a:pt x="3" y="119"/>
                  </a:lnTo>
                  <a:lnTo>
                    <a:pt x="7" y="98"/>
                  </a:lnTo>
                  <a:lnTo>
                    <a:pt x="11" y="78"/>
                  </a:lnTo>
                  <a:lnTo>
                    <a:pt x="18" y="58"/>
                  </a:lnTo>
                  <a:lnTo>
                    <a:pt x="27" y="38"/>
                  </a:lnTo>
                  <a:lnTo>
                    <a:pt x="38" y="24"/>
                  </a:lnTo>
                  <a:lnTo>
                    <a:pt x="54" y="13"/>
                  </a:lnTo>
                  <a:lnTo>
                    <a:pt x="80" y="6"/>
                  </a:lnTo>
                  <a:lnTo>
                    <a:pt x="106"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57" name="Freeform 25">
              <a:extLst>
                <a:ext uri="{FF2B5EF4-FFF2-40B4-BE49-F238E27FC236}">
                  <a16:creationId xmlns:a16="http://schemas.microsoft.com/office/drawing/2014/main" id="{A690AFA1-DE1A-F14C-EC5D-BAFC26C11265}"/>
                </a:ext>
              </a:extLst>
            </p:cNvPr>
            <p:cNvSpPr>
              <a:spLocks/>
            </p:cNvSpPr>
            <p:nvPr/>
          </p:nvSpPr>
          <p:spPr bwMode="auto">
            <a:xfrm>
              <a:off x="3335338" y="684283"/>
              <a:ext cx="2154238" cy="1112836"/>
            </a:xfrm>
            <a:custGeom>
              <a:avLst/>
              <a:gdLst>
                <a:gd name="T0" fmla="*/ 0 w 4070"/>
                <a:gd name="T1" fmla="*/ 2104 h 2104"/>
                <a:gd name="T2" fmla="*/ 1313 w 4070"/>
                <a:gd name="T3" fmla="*/ 803 h 2104"/>
                <a:gd name="T4" fmla="*/ 1266 w 4070"/>
                <a:gd name="T5" fmla="*/ 839 h 2104"/>
                <a:gd name="T6" fmla="*/ 1258 w 4070"/>
                <a:gd name="T7" fmla="*/ 848 h 2104"/>
                <a:gd name="T8" fmla="*/ 1232 w 4070"/>
                <a:gd name="T9" fmla="*/ 920 h 2104"/>
                <a:gd name="T10" fmla="*/ 1257 w 4070"/>
                <a:gd name="T11" fmla="*/ 980 h 2104"/>
                <a:gd name="T12" fmla="*/ 1294 w 4070"/>
                <a:gd name="T13" fmla="*/ 999 h 2104"/>
                <a:gd name="T14" fmla="*/ 1335 w 4070"/>
                <a:gd name="T15" fmla="*/ 1003 h 2104"/>
                <a:gd name="T16" fmla="*/ 1406 w 4070"/>
                <a:gd name="T17" fmla="*/ 982 h 2104"/>
                <a:gd name="T18" fmla="*/ 1486 w 4070"/>
                <a:gd name="T19" fmla="*/ 976 h 2104"/>
                <a:gd name="T20" fmla="*/ 1860 w 4070"/>
                <a:gd name="T21" fmla="*/ 1115 h 2104"/>
                <a:gd name="T22" fmla="*/ 1435 w 4070"/>
                <a:gd name="T23" fmla="*/ 1284 h 2104"/>
                <a:gd name="T24" fmla="*/ 1343 w 4070"/>
                <a:gd name="T25" fmla="*/ 1278 h 2104"/>
                <a:gd name="T26" fmla="*/ 1262 w 4070"/>
                <a:gd name="T27" fmla="*/ 1325 h 2104"/>
                <a:gd name="T28" fmla="*/ 1235 w 4070"/>
                <a:gd name="T29" fmla="*/ 1384 h 2104"/>
                <a:gd name="T30" fmla="*/ 1267 w 4070"/>
                <a:gd name="T31" fmla="*/ 1431 h 2104"/>
                <a:gd name="T32" fmla="*/ 1284 w 4070"/>
                <a:gd name="T33" fmla="*/ 1472 h 2104"/>
                <a:gd name="T34" fmla="*/ 1302 w 4070"/>
                <a:gd name="T35" fmla="*/ 1519 h 2104"/>
                <a:gd name="T36" fmla="*/ 1350 w 4070"/>
                <a:gd name="T37" fmla="*/ 1549 h 2104"/>
                <a:gd name="T38" fmla="*/ 1397 w 4070"/>
                <a:gd name="T39" fmla="*/ 1545 h 2104"/>
                <a:gd name="T40" fmla="*/ 1460 w 4070"/>
                <a:gd name="T41" fmla="*/ 1484 h 2104"/>
                <a:gd name="T42" fmla="*/ 1544 w 4070"/>
                <a:gd name="T43" fmla="*/ 1423 h 2104"/>
                <a:gd name="T44" fmla="*/ 2035 w 4070"/>
                <a:gd name="T45" fmla="*/ 1196 h 2104"/>
                <a:gd name="T46" fmla="*/ 2556 w 4070"/>
                <a:gd name="T47" fmla="*/ 1440 h 2104"/>
                <a:gd name="T48" fmla="*/ 2653 w 4070"/>
                <a:gd name="T49" fmla="*/ 1529 h 2104"/>
                <a:gd name="T50" fmla="*/ 2660 w 4070"/>
                <a:gd name="T51" fmla="*/ 1536 h 2104"/>
                <a:gd name="T52" fmla="*/ 2726 w 4070"/>
                <a:gd name="T53" fmla="*/ 1547 h 2104"/>
                <a:gd name="T54" fmla="*/ 2776 w 4070"/>
                <a:gd name="T55" fmla="*/ 1508 h 2104"/>
                <a:gd name="T56" fmla="*/ 2786 w 4070"/>
                <a:gd name="T57" fmla="*/ 1442 h 2104"/>
                <a:gd name="T58" fmla="*/ 2825 w 4070"/>
                <a:gd name="T59" fmla="*/ 1409 h 2104"/>
                <a:gd name="T60" fmla="*/ 2834 w 4070"/>
                <a:gd name="T61" fmla="*/ 1356 h 2104"/>
                <a:gd name="T62" fmla="*/ 2792 w 4070"/>
                <a:gd name="T63" fmla="*/ 1302 h 2104"/>
                <a:gd name="T64" fmla="*/ 2712 w 4070"/>
                <a:gd name="T65" fmla="*/ 1272 h 2104"/>
                <a:gd name="T66" fmla="*/ 2602 w 4070"/>
                <a:gd name="T67" fmla="*/ 1301 h 2104"/>
                <a:gd name="T68" fmla="*/ 2407 w 4070"/>
                <a:gd name="T69" fmla="*/ 1034 h 2104"/>
                <a:gd name="T70" fmla="*/ 2559 w 4070"/>
                <a:gd name="T71" fmla="*/ 982 h 2104"/>
                <a:gd name="T72" fmla="*/ 2653 w 4070"/>
                <a:gd name="T73" fmla="*/ 980 h 2104"/>
                <a:gd name="T74" fmla="*/ 2674 w 4070"/>
                <a:gd name="T75" fmla="*/ 988 h 2104"/>
                <a:gd name="T76" fmla="*/ 2742 w 4070"/>
                <a:gd name="T77" fmla="*/ 1002 h 2104"/>
                <a:gd name="T78" fmla="*/ 2802 w 4070"/>
                <a:gd name="T79" fmla="*/ 983 h 2104"/>
                <a:gd name="T80" fmla="*/ 2823 w 4070"/>
                <a:gd name="T81" fmla="*/ 960 h 2104"/>
                <a:gd name="T82" fmla="*/ 2834 w 4070"/>
                <a:gd name="T83" fmla="*/ 931 h 2104"/>
                <a:gd name="T84" fmla="*/ 2829 w 4070"/>
                <a:gd name="T85" fmla="*/ 876 h 2104"/>
                <a:gd name="T86" fmla="*/ 2782 w 4070"/>
                <a:gd name="T87" fmla="*/ 820 h 2104"/>
                <a:gd name="T88" fmla="*/ 2767 w 4070"/>
                <a:gd name="T89" fmla="*/ 772 h 2104"/>
                <a:gd name="T90" fmla="*/ 4070 w 4070"/>
                <a:gd name="T91" fmla="*/ 0 h 2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70" h="2104">
                  <a:moveTo>
                    <a:pt x="4070" y="0"/>
                  </a:moveTo>
                  <a:lnTo>
                    <a:pt x="4070" y="2104"/>
                  </a:lnTo>
                  <a:lnTo>
                    <a:pt x="0" y="2104"/>
                  </a:lnTo>
                  <a:lnTo>
                    <a:pt x="0" y="45"/>
                  </a:lnTo>
                  <a:lnTo>
                    <a:pt x="1300" y="765"/>
                  </a:lnTo>
                  <a:lnTo>
                    <a:pt x="1313" y="803"/>
                  </a:lnTo>
                  <a:lnTo>
                    <a:pt x="1291" y="819"/>
                  </a:lnTo>
                  <a:lnTo>
                    <a:pt x="1268" y="838"/>
                  </a:lnTo>
                  <a:lnTo>
                    <a:pt x="1266" y="839"/>
                  </a:lnTo>
                  <a:lnTo>
                    <a:pt x="1263" y="841"/>
                  </a:lnTo>
                  <a:lnTo>
                    <a:pt x="1260" y="844"/>
                  </a:lnTo>
                  <a:lnTo>
                    <a:pt x="1258" y="848"/>
                  </a:lnTo>
                  <a:lnTo>
                    <a:pt x="1245" y="870"/>
                  </a:lnTo>
                  <a:lnTo>
                    <a:pt x="1236" y="894"/>
                  </a:lnTo>
                  <a:lnTo>
                    <a:pt x="1232" y="920"/>
                  </a:lnTo>
                  <a:lnTo>
                    <a:pt x="1236" y="948"/>
                  </a:lnTo>
                  <a:lnTo>
                    <a:pt x="1245" y="965"/>
                  </a:lnTo>
                  <a:lnTo>
                    <a:pt x="1257" y="980"/>
                  </a:lnTo>
                  <a:lnTo>
                    <a:pt x="1267" y="989"/>
                  </a:lnTo>
                  <a:lnTo>
                    <a:pt x="1279" y="996"/>
                  </a:lnTo>
                  <a:lnTo>
                    <a:pt x="1294" y="999"/>
                  </a:lnTo>
                  <a:lnTo>
                    <a:pt x="1296" y="999"/>
                  </a:lnTo>
                  <a:lnTo>
                    <a:pt x="1315" y="1002"/>
                  </a:lnTo>
                  <a:lnTo>
                    <a:pt x="1335" y="1003"/>
                  </a:lnTo>
                  <a:lnTo>
                    <a:pt x="1359" y="1002"/>
                  </a:lnTo>
                  <a:lnTo>
                    <a:pt x="1382" y="993"/>
                  </a:lnTo>
                  <a:lnTo>
                    <a:pt x="1406" y="982"/>
                  </a:lnTo>
                  <a:lnTo>
                    <a:pt x="1432" y="975"/>
                  </a:lnTo>
                  <a:lnTo>
                    <a:pt x="1459" y="972"/>
                  </a:lnTo>
                  <a:lnTo>
                    <a:pt x="1486" y="976"/>
                  </a:lnTo>
                  <a:lnTo>
                    <a:pt x="1613" y="1017"/>
                  </a:lnTo>
                  <a:lnTo>
                    <a:pt x="1738" y="1064"/>
                  </a:lnTo>
                  <a:lnTo>
                    <a:pt x="1860" y="1115"/>
                  </a:lnTo>
                  <a:lnTo>
                    <a:pt x="1468" y="1301"/>
                  </a:lnTo>
                  <a:lnTo>
                    <a:pt x="1450" y="1293"/>
                  </a:lnTo>
                  <a:lnTo>
                    <a:pt x="1435" y="1284"/>
                  </a:lnTo>
                  <a:lnTo>
                    <a:pt x="1403" y="1277"/>
                  </a:lnTo>
                  <a:lnTo>
                    <a:pt x="1372" y="1275"/>
                  </a:lnTo>
                  <a:lnTo>
                    <a:pt x="1343" y="1278"/>
                  </a:lnTo>
                  <a:lnTo>
                    <a:pt x="1312" y="1288"/>
                  </a:lnTo>
                  <a:lnTo>
                    <a:pt x="1284" y="1304"/>
                  </a:lnTo>
                  <a:lnTo>
                    <a:pt x="1262" y="1325"/>
                  </a:lnTo>
                  <a:lnTo>
                    <a:pt x="1242" y="1351"/>
                  </a:lnTo>
                  <a:lnTo>
                    <a:pt x="1235" y="1367"/>
                  </a:lnTo>
                  <a:lnTo>
                    <a:pt x="1235" y="1384"/>
                  </a:lnTo>
                  <a:lnTo>
                    <a:pt x="1241" y="1402"/>
                  </a:lnTo>
                  <a:lnTo>
                    <a:pt x="1252" y="1418"/>
                  </a:lnTo>
                  <a:lnTo>
                    <a:pt x="1267" y="1431"/>
                  </a:lnTo>
                  <a:lnTo>
                    <a:pt x="1284" y="1442"/>
                  </a:lnTo>
                  <a:lnTo>
                    <a:pt x="1283" y="1457"/>
                  </a:lnTo>
                  <a:lnTo>
                    <a:pt x="1284" y="1472"/>
                  </a:lnTo>
                  <a:lnTo>
                    <a:pt x="1286" y="1487"/>
                  </a:lnTo>
                  <a:lnTo>
                    <a:pt x="1292" y="1502"/>
                  </a:lnTo>
                  <a:lnTo>
                    <a:pt x="1302" y="1519"/>
                  </a:lnTo>
                  <a:lnTo>
                    <a:pt x="1315" y="1534"/>
                  </a:lnTo>
                  <a:lnTo>
                    <a:pt x="1331" y="1544"/>
                  </a:lnTo>
                  <a:lnTo>
                    <a:pt x="1350" y="1549"/>
                  </a:lnTo>
                  <a:lnTo>
                    <a:pt x="1372" y="1551"/>
                  </a:lnTo>
                  <a:lnTo>
                    <a:pt x="1385" y="1549"/>
                  </a:lnTo>
                  <a:lnTo>
                    <a:pt x="1397" y="1545"/>
                  </a:lnTo>
                  <a:lnTo>
                    <a:pt x="1418" y="1531"/>
                  </a:lnTo>
                  <a:lnTo>
                    <a:pt x="1437" y="1513"/>
                  </a:lnTo>
                  <a:lnTo>
                    <a:pt x="1460" y="1484"/>
                  </a:lnTo>
                  <a:lnTo>
                    <a:pt x="1485" y="1461"/>
                  </a:lnTo>
                  <a:lnTo>
                    <a:pt x="1514" y="1440"/>
                  </a:lnTo>
                  <a:lnTo>
                    <a:pt x="1544" y="1423"/>
                  </a:lnTo>
                  <a:lnTo>
                    <a:pt x="1709" y="1350"/>
                  </a:lnTo>
                  <a:lnTo>
                    <a:pt x="1873" y="1273"/>
                  </a:lnTo>
                  <a:lnTo>
                    <a:pt x="2035" y="1196"/>
                  </a:lnTo>
                  <a:lnTo>
                    <a:pt x="2280" y="1312"/>
                  </a:lnTo>
                  <a:lnTo>
                    <a:pt x="2527" y="1426"/>
                  </a:lnTo>
                  <a:lnTo>
                    <a:pt x="2556" y="1440"/>
                  </a:lnTo>
                  <a:lnTo>
                    <a:pt x="2584" y="1458"/>
                  </a:lnTo>
                  <a:lnTo>
                    <a:pt x="2618" y="1491"/>
                  </a:lnTo>
                  <a:lnTo>
                    <a:pt x="2653" y="1529"/>
                  </a:lnTo>
                  <a:lnTo>
                    <a:pt x="2654" y="1531"/>
                  </a:lnTo>
                  <a:lnTo>
                    <a:pt x="2658" y="1535"/>
                  </a:lnTo>
                  <a:lnTo>
                    <a:pt x="2660" y="1536"/>
                  </a:lnTo>
                  <a:lnTo>
                    <a:pt x="2681" y="1547"/>
                  </a:lnTo>
                  <a:lnTo>
                    <a:pt x="2704" y="1551"/>
                  </a:lnTo>
                  <a:lnTo>
                    <a:pt x="2726" y="1547"/>
                  </a:lnTo>
                  <a:lnTo>
                    <a:pt x="2747" y="1540"/>
                  </a:lnTo>
                  <a:lnTo>
                    <a:pt x="2763" y="1528"/>
                  </a:lnTo>
                  <a:lnTo>
                    <a:pt x="2776" y="1508"/>
                  </a:lnTo>
                  <a:lnTo>
                    <a:pt x="2784" y="1488"/>
                  </a:lnTo>
                  <a:lnTo>
                    <a:pt x="2788" y="1466"/>
                  </a:lnTo>
                  <a:lnTo>
                    <a:pt x="2786" y="1442"/>
                  </a:lnTo>
                  <a:lnTo>
                    <a:pt x="2799" y="1433"/>
                  </a:lnTo>
                  <a:lnTo>
                    <a:pt x="2812" y="1423"/>
                  </a:lnTo>
                  <a:lnTo>
                    <a:pt x="2825" y="1409"/>
                  </a:lnTo>
                  <a:lnTo>
                    <a:pt x="2834" y="1392"/>
                  </a:lnTo>
                  <a:lnTo>
                    <a:pt x="2838" y="1372"/>
                  </a:lnTo>
                  <a:lnTo>
                    <a:pt x="2834" y="1356"/>
                  </a:lnTo>
                  <a:lnTo>
                    <a:pt x="2828" y="1341"/>
                  </a:lnTo>
                  <a:lnTo>
                    <a:pt x="2812" y="1319"/>
                  </a:lnTo>
                  <a:lnTo>
                    <a:pt x="2792" y="1302"/>
                  </a:lnTo>
                  <a:lnTo>
                    <a:pt x="2768" y="1288"/>
                  </a:lnTo>
                  <a:lnTo>
                    <a:pt x="2741" y="1277"/>
                  </a:lnTo>
                  <a:lnTo>
                    <a:pt x="2712" y="1272"/>
                  </a:lnTo>
                  <a:lnTo>
                    <a:pt x="2674" y="1275"/>
                  </a:lnTo>
                  <a:lnTo>
                    <a:pt x="2638" y="1284"/>
                  </a:lnTo>
                  <a:lnTo>
                    <a:pt x="2602" y="1301"/>
                  </a:lnTo>
                  <a:lnTo>
                    <a:pt x="2208" y="1115"/>
                  </a:lnTo>
                  <a:lnTo>
                    <a:pt x="2307" y="1073"/>
                  </a:lnTo>
                  <a:lnTo>
                    <a:pt x="2407" y="1034"/>
                  </a:lnTo>
                  <a:lnTo>
                    <a:pt x="2504" y="998"/>
                  </a:lnTo>
                  <a:lnTo>
                    <a:pt x="2533" y="989"/>
                  </a:lnTo>
                  <a:lnTo>
                    <a:pt x="2559" y="982"/>
                  </a:lnTo>
                  <a:lnTo>
                    <a:pt x="2590" y="975"/>
                  </a:lnTo>
                  <a:lnTo>
                    <a:pt x="2622" y="973"/>
                  </a:lnTo>
                  <a:lnTo>
                    <a:pt x="2653" y="980"/>
                  </a:lnTo>
                  <a:lnTo>
                    <a:pt x="2659" y="982"/>
                  </a:lnTo>
                  <a:lnTo>
                    <a:pt x="2667" y="985"/>
                  </a:lnTo>
                  <a:lnTo>
                    <a:pt x="2674" y="988"/>
                  </a:lnTo>
                  <a:lnTo>
                    <a:pt x="2695" y="999"/>
                  </a:lnTo>
                  <a:lnTo>
                    <a:pt x="2717" y="1003"/>
                  </a:lnTo>
                  <a:lnTo>
                    <a:pt x="2742" y="1002"/>
                  </a:lnTo>
                  <a:lnTo>
                    <a:pt x="2764" y="1001"/>
                  </a:lnTo>
                  <a:lnTo>
                    <a:pt x="2784" y="994"/>
                  </a:lnTo>
                  <a:lnTo>
                    <a:pt x="2802" y="983"/>
                  </a:lnTo>
                  <a:lnTo>
                    <a:pt x="2816" y="966"/>
                  </a:lnTo>
                  <a:lnTo>
                    <a:pt x="2820" y="962"/>
                  </a:lnTo>
                  <a:lnTo>
                    <a:pt x="2823" y="960"/>
                  </a:lnTo>
                  <a:lnTo>
                    <a:pt x="2825" y="956"/>
                  </a:lnTo>
                  <a:lnTo>
                    <a:pt x="2826" y="951"/>
                  </a:lnTo>
                  <a:lnTo>
                    <a:pt x="2834" y="931"/>
                  </a:lnTo>
                  <a:lnTo>
                    <a:pt x="2836" y="910"/>
                  </a:lnTo>
                  <a:lnTo>
                    <a:pt x="2833" y="890"/>
                  </a:lnTo>
                  <a:lnTo>
                    <a:pt x="2829" y="876"/>
                  </a:lnTo>
                  <a:lnTo>
                    <a:pt x="2825" y="864"/>
                  </a:lnTo>
                  <a:lnTo>
                    <a:pt x="2805" y="840"/>
                  </a:lnTo>
                  <a:lnTo>
                    <a:pt x="2782" y="820"/>
                  </a:lnTo>
                  <a:lnTo>
                    <a:pt x="2756" y="803"/>
                  </a:lnTo>
                  <a:lnTo>
                    <a:pt x="2761" y="787"/>
                  </a:lnTo>
                  <a:lnTo>
                    <a:pt x="2767" y="772"/>
                  </a:lnTo>
                  <a:lnTo>
                    <a:pt x="2777" y="743"/>
                  </a:lnTo>
                  <a:lnTo>
                    <a:pt x="2781" y="712"/>
                  </a:lnTo>
                  <a:lnTo>
                    <a:pt x="407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58" name="Freeform 26">
              <a:extLst>
                <a:ext uri="{FF2B5EF4-FFF2-40B4-BE49-F238E27FC236}">
                  <a16:creationId xmlns:a16="http://schemas.microsoft.com/office/drawing/2014/main" id="{75426A55-51EE-7325-8296-425314AC1311}"/>
                </a:ext>
              </a:extLst>
            </p:cNvPr>
            <p:cNvSpPr>
              <a:spLocks/>
            </p:cNvSpPr>
            <p:nvPr/>
          </p:nvSpPr>
          <p:spPr bwMode="auto">
            <a:xfrm>
              <a:off x="4373563" y="912813"/>
              <a:ext cx="87313" cy="120650"/>
            </a:xfrm>
            <a:custGeom>
              <a:avLst/>
              <a:gdLst>
                <a:gd name="T0" fmla="*/ 87 w 165"/>
                <a:gd name="T1" fmla="*/ 26 h 227"/>
                <a:gd name="T2" fmla="*/ 113 w 165"/>
                <a:gd name="T3" fmla="*/ 69 h 227"/>
                <a:gd name="T4" fmla="*/ 115 w 165"/>
                <a:gd name="T5" fmla="*/ 76 h 227"/>
                <a:gd name="T6" fmla="*/ 117 w 165"/>
                <a:gd name="T7" fmla="*/ 84 h 227"/>
                <a:gd name="T8" fmla="*/ 119 w 165"/>
                <a:gd name="T9" fmla="*/ 91 h 227"/>
                <a:gd name="T10" fmla="*/ 129 w 165"/>
                <a:gd name="T11" fmla="*/ 110 h 227"/>
                <a:gd name="T12" fmla="*/ 141 w 165"/>
                <a:gd name="T13" fmla="*/ 128 h 227"/>
                <a:gd name="T14" fmla="*/ 146 w 165"/>
                <a:gd name="T15" fmla="*/ 137 h 227"/>
                <a:gd name="T16" fmla="*/ 149 w 165"/>
                <a:gd name="T17" fmla="*/ 142 h 227"/>
                <a:gd name="T18" fmla="*/ 150 w 165"/>
                <a:gd name="T19" fmla="*/ 144 h 227"/>
                <a:gd name="T20" fmla="*/ 152 w 165"/>
                <a:gd name="T21" fmla="*/ 148 h 227"/>
                <a:gd name="T22" fmla="*/ 154 w 165"/>
                <a:gd name="T23" fmla="*/ 153 h 227"/>
                <a:gd name="T24" fmla="*/ 157 w 165"/>
                <a:gd name="T25" fmla="*/ 155 h 227"/>
                <a:gd name="T26" fmla="*/ 161 w 165"/>
                <a:gd name="T27" fmla="*/ 160 h 227"/>
                <a:gd name="T28" fmla="*/ 165 w 165"/>
                <a:gd name="T29" fmla="*/ 176 h 227"/>
                <a:gd name="T30" fmla="*/ 164 w 165"/>
                <a:gd name="T31" fmla="*/ 197 h 227"/>
                <a:gd name="T32" fmla="*/ 152 w 165"/>
                <a:gd name="T33" fmla="*/ 212 h 227"/>
                <a:gd name="T34" fmla="*/ 152 w 165"/>
                <a:gd name="T35" fmla="*/ 212 h 227"/>
                <a:gd name="T36" fmla="*/ 148 w 165"/>
                <a:gd name="T37" fmla="*/ 217 h 227"/>
                <a:gd name="T38" fmla="*/ 139 w 165"/>
                <a:gd name="T39" fmla="*/ 222 h 227"/>
                <a:gd name="T40" fmla="*/ 130 w 165"/>
                <a:gd name="T41" fmla="*/ 225 h 227"/>
                <a:gd name="T42" fmla="*/ 121 w 165"/>
                <a:gd name="T43" fmla="*/ 223 h 227"/>
                <a:gd name="T44" fmla="*/ 94 w 165"/>
                <a:gd name="T45" fmla="*/ 212 h 227"/>
                <a:gd name="T46" fmla="*/ 78 w 165"/>
                <a:gd name="T47" fmla="*/ 212 h 227"/>
                <a:gd name="T48" fmla="*/ 42 w 165"/>
                <a:gd name="T49" fmla="*/ 227 h 227"/>
                <a:gd name="T50" fmla="*/ 8 w 165"/>
                <a:gd name="T51" fmla="*/ 208 h 227"/>
                <a:gd name="T52" fmla="*/ 6 w 165"/>
                <a:gd name="T53" fmla="*/ 204 h 227"/>
                <a:gd name="T54" fmla="*/ 3 w 165"/>
                <a:gd name="T55" fmla="*/ 202 h 227"/>
                <a:gd name="T56" fmla="*/ 1 w 165"/>
                <a:gd name="T57" fmla="*/ 195 h 227"/>
                <a:gd name="T58" fmla="*/ 0 w 165"/>
                <a:gd name="T59" fmla="*/ 186 h 227"/>
                <a:gd name="T60" fmla="*/ 1 w 165"/>
                <a:gd name="T61" fmla="*/ 178 h 227"/>
                <a:gd name="T62" fmla="*/ 12 w 165"/>
                <a:gd name="T63" fmla="*/ 139 h 227"/>
                <a:gd name="T64" fmla="*/ 35 w 165"/>
                <a:gd name="T65" fmla="*/ 102 h 227"/>
                <a:gd name="T66" fmla="*/ 42 w 165"/>
                <a:gd name="T67" fmla="*/ 92 h 227"/>
                <a:gd name="T68" fmla="*/ 46 w 165"/>
                <a:gd name="T69" fmla="*/ 84 h 227"/>
                <a:gd name="T70" fmla="*/ 47 w 165"/>
                <a:gd name="T71" fmla="*/ 79 h 227"/>
                <a:gd name="T72" fmla="*/ 48 w 165"/>
                <a:gd name="T73" fmla="*/ 78 h 227"/>
                <a:gd name="T74" fmla="*/ 65 w 165"/>
                <a:gd name="T75" fmla="*/ 53 h 227"/>
                <a:gd name="T76" fmla="*/ 82 w 165"/>
                <a:gd name="T7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 h="227">
                  <a:moveTo>
                    <a:pt x="82" y="0"/>
                  </a:moveTo>
                  <a:lnTo>
                    <a:pt x="87" y="26"/>
                  </a:lnTo>
                  <a:lnTo>
                    <a:pt x="97" y="49"/>
                  </a:lnTo>
                  <a:lnTo>
                    <a:pt x="113" y="69"/>
                  </a:lnTo>
                  <a:lnTo>
                    <a:pt x="114" y="74"/>
                  </a:lnTo>
                  <a:lnTo>
                    <a:pt x="115" y="76"/>
                  </a:lnTo>
                  <a:lnTo>
                    <a:pt x="117" y="80"/>
                  </a:lnTo>
                  <a:lnTo>
                    <a:pt x="117" y="84"/>
                  </a:lnTo>
                  <a:lnTo>
                    <a:pt x="118" y="88"/>
                  </a:lnTo>
                  <a:lnTo>
                    <a:pt x="119" y="91"/>
                  </a:lnTo>
                  <a:lnTo>
                    <a:pt x="120" y="95"/>
                  </a:lnTo>
                  <a:lnTo>
                    <a:pt x="129" y="110"/>
                  </a:lnTo>
                  <a:lnTo>
                    <a:pt x="138" y="123"/>
                  </a:lnTo>
                  <a:lnTo>
                    <a:pt x="141" y="128"/>
                  </a:lnTo>
                  <a:lnTo>
                    <a:pt x="144" y="132"/>
                  </a:lnTo>
                  <a:lnTo>
                    <a:pt x="146" y="137"/>
                  </a:lnTo>
                  <a:lnTo>
                    <a:pt x="149" y="141"/>
                  </a:lnTo>
                  <a:lnTo>
                    <a:pt x="149" y="142"/>
                  </a:lnTo>
                  <a:lnTo>
                    <a:pt x="150" y="143"/>
                  </a:lnTo>
                  <a:lnTo>
                    <a:pt x="150" y="144"/>
                  </a:lnTo>
                  <a:lnTo>
                    <a:pt x="151" y="146"/>
                  </a:lnTo>
                  <a:lnTo>
                    <a:pt x="152" y="148"/>
                  </a:lnTo>
                  <a:lnTo>
                    <a:pt x="152" y="149"/>
                  </a:lnTo>
                  <a:lnTo>
                    <a:pt x="154" y="153"/>
                  </a:lnTo>
                  <a:lnTo>
                    <a:pt x="155" y="154"/>
                  </a:lnTo>
                  <a:lnTo>
                    <a:pt x="157" y="155"/>
                  </a:lnTo>
                  <a:lnTo>
                    <a:pt x="159" y="158"/>
                  </a:lnTo>
                  <a:lnTo>
                    <a:pt x="161" y="160"/>
                  </a:lnTo>
                  <a:lnTo>
                    <a:pt x="162" y="164"/>
                  </a:lnTo>
                  <a:lnTo>
                    <a:pt x="165" y="176"/>
                  </a:lnTo>
                  <a:lnTo>
                    <a:pt x="165" y="189"/>
                  </a:lnTo>
                  <a:lnTo>
                    <a:pt x="164" y="197"/>
                  </a:lnTo>
                  <a:lnTo>
                    <a:pt x="160" y="206"/>
                  </a:lnTo>
                  <a:lnTo>
                    <a:pt x="152" y="212"/>
                  </a:lnTo>
                  <a:lnTo>
                    <a:pt x="152" y="212"/>
                  </a:lnTo>
                  <a:lnTo>
                    <a:pt x="152" y="212"/>
                  </a:lnTo>
                  <a:lnTo>
                    <a:pt x="151" y="213"/>
                  </a:lnTo>
                  <a:lnTo>
                    <a:pt x="148" y="217"/>
                  </a:lnTo>
                  <a:lnTo>
                    <a:pt x="143" y="220"/>
                  </a:lnTo>
                  <a:lnTo>
                    <a:pt x="139" y="222"/>
                  </a:lnTo>
                  <a:lnTo>
                    <a:pt x="135" y="223"/>
                  </a:lnTo>
                  <a:lnTo>
                    <a:pt x="130" y="225"/>
                  </a:lnTo>
                  <a:lnTo>
                    <a:pt x="125" y="225"/>
                  </a:lnTo>
                  <a:lnTo>
                    <a:pt x="121" y="223"/>
                  </a:lnTo>
                  <a:lnTo>
                    <a:pt x="107" y="220"/>
                  </a:lnTo>
                  <a:lnTo>
                    <a:pt x="94" y="212"/>
                  </a:lnTo>
                  <a:lnTo>
                    <a:pt x="83" y="202"/>
                  </a:lnTo>
                  <a:lnTo>
                    <a:pt x="78" y="212"/>
                  </a:lnTo>
                  <a:lnTo>
                    <a:pt x="60" y="223"/>
                  </a:lnTo>
                  <a:lnTo>
                    <a:pt x="42" y="227"/>
                  </a:lnTo>
                  <a:lnTo>
                    <a:pt x="25" y="222"/>
                  </a:lnTo>
                  <a:lnTo>
                    <a:pt x="8" y="208"/>
                  </a:lnTo>
                  <a:lnTo>
                    <a:pt x="6" y="206"/>
                  </a:lnTo>
                  <a:lnTo>
                    <a:pt x="6" y="204"/>
                  </a:lnTo>
                  <a:lnTo>
                    <a:pt x="5" y="202"/>
                  </a:lnTo>
                  <a:lnTo>
                    <a:pt x="3" y="202"/>
                  </a:lnTo>
                  <a:lnTo>
                    <a:pt x="3" y="199"/>
                  </a:lnTo>
                  <a:lnTo>
                    <a:pt x="1" y="195"/>
                  </a:lnTo>
                  <a:lnTo>
                    <a:pt x="0" y="191"/>
                  </a:lnTo>
                  <a:lnTo>
                    <a:pt x="0" y="186"/>
                  </a:lnTo>
                  <a:lnTo>
                    <a:pt x="1" y="181"/>
                  </a:lnTo>
                  <a:lnTo>
                    <a:pt x="1" y="178"/>
                  </a:lnTo>
                  <a:lnTo>
                    <a:pt x="5" y="159"/>
                  </a:lnTo>
                  <a:lnTo>
                    <a:pt x="12" y="139"/>
                  </a:lnTo>
                  <a:lnTo>
                    <a:pt x="22" y="120"/>
                  </a:lnTo>
                  <a:lnTo>
                    <a:pt x="35" y="102"/>
                  </a:lnTo>
                  <a:lnTo>
                    <a:pt x="39" y="97"/>
                  </a:lnTo>
                  <a:lnTo>
                    <a:pt x="42" y="92"/>
                  </a:lnTo>
                  <a:lnTo>
                    <a:pt x="45" y="88"/>
                  </a:lnTo>
                  <a:lnTo>
                    <a:pt x="46" y="84"/>
                  </a:lnTo>
                  <a:lnTo>
                    <a:pt x="46" y="80"/>
                  </a:lnTo>
                  <a:lnTo>
                    <a:pt x="47" y="79"/>
                  </a:lnTo>
                  <a:lnTo>
                    <a:pt x="48" y="79"/>
                  </a:lnTo>
                  <a:lnTo>
                    <a:pt x="48" y="78"/>
                  </a:lnTo>
                  <a:lnTo>
                    <a:pt x="50" y="78"/>
                  </a:lnTo>
                  <a:lnTo>
                    <a:pt x="65" y="53"/>
                  </a:lnTo>
                  <a:lnTo>
                    <a:pt x="76" y="27"/>
                  </a:lnTo>
                  <a:lnTo>
                    <a:pt x="82"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63" name="Freeform 27">
              <a:extLst>
                <a:ext uri="{FF2B5EF4-FFF2-40B4-BE49-F238E27FC236}">
                  <a16:creationId xmlns:a16="http://schemas.microsoft.com/office/drawing/2014/main" id="{8019A01A-999A-10DE-E578-A9555CCC6778}"/>
                </a:ext>
              </a:extLst>
            </p:cNvPr>
            <p:cNvSpPr>
              <a:spLocks/>
            </p:cNvSpPr>
            <p:nvPr/>
          </p:nvSpPr>
          <p:spPr bwMode="auto">
            <a:xfrm>
              <a:off x="4464051" y="770006"/>
              <a:ext cx="146048" cy="125411"/>
            </a:xfrm>
            <a:custGeom>
              <a:avLst/>
              <a:gdLst>
                <a:gd name="T0" fmla="*/ 187 w 278"/>
                <a:gd name="T1" fmla="*/ 0 h 236"/>
                <a:gd name="T2" fmla="*/ 220 w 278"/>
                <a:gd name="T3" fmla="*/ 2 h 236"/>
                <a:gd name="T4" fmla="*/ 244 w 278"/>
                <a:gd name="T5" fmla="*/ 29 h 236"/>
                <a:gd name="T6" fmla="*/ 261 w 278"/>
                <a:gd name="T7" fmla="*/ 58 h 236"/>
                <a:gd name="T8" fmla="*/ 272 w 278"/>
                <a:gd name="T9" fmla="*/ 90 h 236"/>
                <a:gd name="T10" fmla="*/ 278 w 278"/>
                <a:gd name="T11" fmla="*/ 124 h 236"/>
                <a:gd name="T12" fmla="*/ 278 w 278"/>
                <a:gd name="T13" fmla="*/ 161 h 236"/>
                <a:gd name="T14" fmla="*/ 277 w 278"/>
                <a:gd name="T15" fmla="*/ 163 h 236"/>
                <a:gd name="T16" fmla="*/ 276 w 278"/>
                <a:gd name="T17" fmla="*/ 165 h 236"/>
                <a:gd name="T18" fmla="*/ 276 w 278"/>
                <a:gd name="T19" fmla="*/ 169 h 236"/>
                <a:gd name="T20" fmla="*/ 276 w 278"/>
                <a:gd name="T21" fmla="*/ 171 h 236"/>
                <a:gd name="T22" fmla="*/ 270 w 278"/>
                <a:gd name="T23" fmla="*/ 180 h 236"/>
                <a:gd name="T24" fmla="*/ 265 w 278"/>
                <a:gd name="T25" fmla="*/ 190 h 236"/>
                <a:gd name="T26" fmla="*/ 263 w 278"/>
                <a:gd name="T27" fmla="*/ 195 h 236"/>
                <a:gd name="T28" fmla="*/ 261 w 278"/>
                <a:gd name="T29" fmla="*/ 197 h 236"/>
                <a:gd name="T30" fmla="*/ 258 w 278"/>
                <a:gd name="T31" fmla="*/ 200 h 236"/>
                <a:gd name="T32" fmla="*/ 251 w 278"/>
                <a:gd name="T33" fmla="*/ 208 h 236"/>
                <a:gd name="T34" fmla="*/ 242 w 278"/>
                <a:gd name="T35" fmla="*/ 213 h 236"/>
                <a:gd name="T36" fmla="*/ 235 w 278"/>
                <a:gd name="T37" fmla="*/ 217 h 236"/>
                <a:gd name="T38" fmla="*/ 194 w 278"/>
                <a:gd name="T39" fmla="*/ 217 h 236"/>
                <a:gd name="T40" fmla="*/ 189 w 278"/>
                <a:gd name="T41" fmla="*/ 218 h 236"/>
                <a:gd name="T42" fmla="*/ 184 w 278"/>
                <a:gd name="T43" fmla="*/ 219 h 236"/>
                <a:gd name="T44" fmla="*/ 179 w 278"/>
                <a:gd name="T45" fmla="*/ 221 h 236"/>
                <a:gd name="T46" fmla="*/ 156 w 278"/>
                <a:gd name="T47" fmla="*/ 228 h 236"/>
                <a:gd name="T48" fmla="*/ 131 w 278"/>
                <a:gd name="T49" fmla="*/ 233 h 236"/>
                <a:gd name="T50" fmla="*/ 107 w 278"/>
                <a:gd name="T51" fmla="*/ 236 h 236"/>
                <a:gd name="T52" fmla="*/ 86 w 278"/>
                <a:gd name="T53" fmla="*/ 236 h 236"/>
                <a:gd name="T54" fmla="*/ 66 w 278"/>
                <a:gd name="T55" fmla="*/ 231 h 236"/>
                <a:gd name="T56" fmla="*/ 49 w 278"/>
                <a:gd name="T57" fmla="*/ 221 h 236"/>
                <a:gd name="T58" fmla="*/ 33 w 278"/>
                <a:gd name="T59" fmla="*/ 210 h 236"/>
                <a:gd name="T60" fmla="*/ 21 w 278"/>
                <a:gd name="T61" fmla="*/ 196 h 236"/>
                <a:gd name="T62" fmla="*/ 14 w 278"/>
                <a:gd name="T63" fmla="*/ 182 h 236"/>
                <a:gd name="T64" fmla="*/ 8 w 278"/>
                <a:gd name="T65" fmla="*/ 169 h 236"/>
                <a:gd name="T66" fmla="*/ 1 w 278"/>
                <a:gd name="T67" fmla="*/ 153 h 236"/>
                <a:gd name="T68" fmla="*/ 0 w 278"/>
                <a:gd name="T69" fmla="*/ 134 h 236"/>
                <a:gd name="T70" fmla="*/ 5 w 278"/>
                <a:gd name="T71" fmla="*/ 115 h 236"/>
                <a:gd name="T72" fmla="*/ 13 w 278"/>
                <a:gd name="T73" fmla="*/ 91 h 236"/>
                <a:gd name="T74" fmla="*/ 28 w 278"/>
                <a:gd name="T75" fmla="*/ 73 h 236"/>
                <a:gd name="T76" fmla="*/ 48 w 278"/>
                <a:gd name="T77" fmla="*/ 57 h 236"/>
                <a:gd name="T78" fmla="*/ 61 w 278"/>
                <a:gd name="T79" fmla="*/ 49 h 236"/>
                <a:gd name="T80" fmla="*/ 76 w 278"/>
                <a:gd name="T81" fmla="*/ 44 h 236"/>
                <a:gd name="T82" fmla="*/ 132 w 278"/>
                <a:gd name="T83" fmla="*/ 22 h 236"/>
                <a:gd name="T84" fmla="*/ 187 w 278"/>
                <a:gd name="T85"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8" h="236">
                  <a:moveTo>
                    <a:pt x="187" y="0"/>
                  </a:moveTo>
                  <a:lnTo>
                    <a:pt x="220" y="2"/>
                  </a:lnTo>
                  <a:lnTo>
                    <a:pt x="244" y="29"/>
                  </a:lnTo>
                  <a:lnTo>
                    <a:pt x="261" y="58"/>
                  </a:lnTo>
                  <a:lnTo>
                    <a:pt x="272" y="90"/>
                  </a:lnTo>
                  <a:lnTo>
                    <a:pt x="278" y="124"/>
                  </a:lnTo>
                  <a:lnTo>
                    <a:pt x="278" y="161"/>
                  </a:lnTo>
                  <a:lnTo>
                    <a:pt x="277" y="163"/>
                  </a:lnTo>
                  <a:lnTo>
                    <a:pt x="276" y="165"/>
                  </a:lnTo>
                  <a:lnTo>
                    <a:pt x="276" y="169"/>
                  </a:lnTo>
                  <a:lnTo>
                    <a:pt x="276" y="171"/>
                  </a:lnTo>
                  <a:lnTo>
                    <a:pt x="270" y="180"/>
                  </a:lnTo>
                  <a:lnTo>
                    <a:pt x="265" y="190"/>
                  </a:lnTo>
                  <a:lnTo>
                    <a:pt x="263" y="195"/>
                  </a:lnTo>
                  <a:lnTo>
                    <a:pt x="261" y="197"/>
                  </a:lnTo>
                  <a:lnTo>
                    <a:pt x="258" y="200"/>
                  </a:lnTo>
                  <a:lnTo>
                    <a:pt x="251" y="208"/>
                  </a:lnTo>
                  <a:lnTo>
                    <a:pt x="242" y="213"/>
                  </a:lnTo>
                  <a:lnTo>
                    <a:pt x="235" y="217"/>
                  </a:lnTo>
                  <a:lnTo>
                    <a:pt x="194" y="217"/>
                  </a:lnTo>
                  <a:lnTo>
                    <a:pt x="189" y="218"/>
                  </a:lnTo>
                  <a:lnTo>
                    <a:pt x="184" y="219"/>
                  </a:lnTo>
                  <a:lnTo>
                    <a:pt x="179" y="221"/>
                  </a:lnTo>
                  <a:lnTo>
                    <a:pt x="156" y="228"/>
                  </a:lnTo>
                  <a:lnTo>
                    <a:pt x="131" y="233"/>
                  </a:lnTo>
                  <a:lnTo>
                    <a:pt x="107" y="236"/>
                  </a:lnTo>
                  <a:lnTo>
                    <a:pt x="86" y="236"/>
                  </a:lnTo>
                  <a:lnTo>
                    <a:pt x="66" y="231"/>
                  </a:lnTo>
                  <a:lnTo>
                    <a:pt x="49" y="221"/>
                  </a:lnTo>
                  <a:lnTo>
                    <a:pt x="33" y="210"/>
                  </a:lnTo>
                  <a:lnTo>
                    <a:pt x="21" y="196"/>
                  </a:lnTo>
                  <a:lnTo>
                    <a:pt x="14" y="182"/>
                  </a:lnTo>
                  <a:lnTo>
                    <a:pt x="8" y="169"/>
                  </a:lnTo>
                  <a:lnTo>
                    <a:pt x="1" y="153"/>
                  </a:lnTo>
                  <a:lnTo>
                    <a:pt x="0" y="134"/>
                  </a:lnTo>
                  <a:lnTo>
                    <a:pt x="5" y="115"/>
                  </a:lnTo>
                  <a:lnTo>
                    <a:pt x="13" y="91"/>
                  </a:lnTo>
                  <a:lnTo>
                    <a:pt x="28" y="73"/>
                  </a:lnTo>
                  <a:lnTo>
                    <a:pt x="48" y="57"/>
                  </a:lnTo>
                  <a:lnTo>
                    <a:pt x="61" y="49"/>
                  </a:lnTo>
                  <a:lnTo>
                    <a:pt x="76" y="44"/>
                  </a:lnTo>
                  <a:lnTo>
                    <a:pt x="132" y="22"/>
                  </a:lnTo>
                  <a:lnTo>
                    <a:pt x="187"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66" name="Freeform 28">
              <a:extLst>
                <a:ext uri="{FF2B5EF4-FFF2-40B4-BE49-F238E27FC236}">
                  <a16:creationId xmlns:a16="http://schemas.microsoft.com/office/drawing/2014/main" id="{B8939895-5160-0163-02B8-53FB500B0007}"/>
                </a:ext>
              </a:extLst>
            </p:cNvPr>
            <p:cNvSpPr>
              <a:spLocks noEditPoints="1"/>
            </p:cNvSpPr>
            <p:nvPr/>
          </p:nvSpPr>
          <p:spPr bwMode="auto">
            <a:xfrm>
              <a:off x="3335338" y="269944"/>
              <a:ext cx="2154238" cy="954089"/>
            </a:xfrm>
            <a:custGeom>
              <a:avLst/>
              <a:gdLst>
                <a:gd name="T0" fmla="*/ 1904 w 4070"/>
                <a:gd name="T1" fmla="*/ 367 h 1805"/>
                <a:gd name="T2" fmla="*/ 1788 w 4070"/>
                <a:gd name="T3" fmla="*/ 409 h 1805"/>
                <a:gd name="T4" fmla="*/ 1774 w 4070"/>
                <a:gd name="T5" fmla="*/ 416 h 1805"/>
                <a:gd name="T6" fmla="*/ 1642 w 4070"/>
                <a:gd name="T7" fmla="*/ 504 h 1805"/>
                <a:gd name="T8" fmla="*/ 1589 w 4070"/>
                <a:gd name="T9" fmla="*/ 562 h 1805"/>
                <a:gd name="T10" fmla="*/ 1540 w 4070"/>
                <a:gd name="T11" fmla="*/ 648 h 1805"/>
                <a:gd name="T12" fmla="*/ 1526 w 4070"/>
                <a:gd name="T13" fmla="*/ 683 h 1805"/>
                <a:gd name="T14" fmla="*/ 1507 w 4070"/>
                <a:gd name="T15" fmla="*/ 773 h 1805"/>
                <a:gd name="T16" fmla="*/ 1541 w 4070"/>
                <a:gd name="T17" fmla="*/ 1063 h 1805"/>
                <a:gd name="T18" fmla="*/ 1566 w 4070"/>
                <a:gd name="T19" fmla="*/ 1205 h 1805"/>
                <a:gd name="T20" fmla="*/ 1547 w 4070"/>
                <a:gd name="T21" fmla="*/ 1226 h 1805"/>
                <a:gd name="T22" fmla="*/ 1552 w 4070"/>
                <a:gd name="T23" fmla="*/ 1297 h 1805"/>
                <a:gd name="T24" fmla="*/ 1616 w 4070"/>
                <a:gd name="T25" fmla="*/ 1358 h 1805"/>
                <a:gd name="T26" fmla="*/ 1631 w 4070"/>
                <a:gd name="T27" fmla="*/ 1366 h 1805"/>
                <a:gd name="T28" fmla="*/ 1640 w 4070"/>
                <a:gd name="T29" fmla="*/ 1371 h 1805"/>
                <a:gd name="T30" fmla="*/ 1673 w 4070"/>
                <a:gd name="T31" fmla="*/ 1382 h 1805"/>
                <a:gd name="T32" fmla="*/ 1759 w 4070"/>
                <a:gd name="T33" fmla="*/ 1394 h 1805"/>
                <a:gd name="T34" fmla="*/ 1826 w 4070"/>
                <a:gd name="T35" fmla="*/ 1457 h 1805"/>
                <a:gd name="T36" fmla="*/ 1824 w 4070"/>
                <a:gd name="T37" fmla="*/ 1570 h 1805"/>
                <a:gd name="T38" fmla="*/ 1893 w 4070"/>
                <a:gd name="T39" fmla="*/ 1575 h 1805"/>
                <a:gd name="T40" fmla="*/ 1926 w 4070"/>
                <a:gd name="T41" fmla="*/ 1528 h 1805"/>
                <a:gd name="T42" fmla="*/ 1941 w 4070"/>
                <a:gd name="T43" fmla="*/ 1519 h 1805"/>
                <a:gd name="T44" fmla="*/ 1952 w 4070"/>
                <a:gd name="T45" fmla="*/ 1529 h 1805"/>
                <a:gd name="T46" fmla="*/ 1959 w 4070"/>
                <a:gd name="T47" fmla="*/ 1540 h 1805"/>
                <a:gd name="T48" fmla="*/ 1964 w 4070"/>
                <a:gd name="T49" fmla="*/ 1555 h 1805"/>
                <a:gd name="T50" fmla="*/ 1997 w 4070"/>
                <a:gd name="T51" fmla="*/ 1576 h 1805"/>
                <a:gd name="T52" fmla="*/ 2063 w 4070"/>
                <a:gd name="T53" fmla="*/ 1555 h 1805"/>
                <a:gd name="T54" fmla="*/ 2067 w 4070"/>
                <a:gd name="T55" fmla="*/ 1517 h 1805"/>
                <a:gd name="T56" fmla="*/ 2081 w 4070"/>
                <a:gd name="T57" fmla="*/ 1507 h 1805"/>
                <a:gd name="T58" fmla="*/ 2111 w 4070"/>
                <a:gd name="T59" fmla="*/ 1549 h 1805"/>
                <a:gd name="T60" fmla="*/ 2165 w 4070"/>
                <a:gd name="T61" fmla="*/ 1565 h 1805"/>
                <a:gd name="T62" fmla="*/ 2196 w 4070"/>
                <a:gd name="T63" fmla="*/ 1495 h 1805"/>
                <a:gd name="T64" fmla="*/ 2217 w 4070"/>
                <a:gd name="T65" fmla="*/ 1506 h 1805"/>
                <a:gd name="T66" fmla="*/ 2222 w 4070"/>
                <a:gd name="T67" fmla="*/ 1512 h 1805"/>
                <a:gd name="T68" fmla="*/ 2228 w 4070"/>
                <a:gd name="T69" fmla="*/ 1570 h 1805"/>
                <a:gd name="T70" fmla="*/ 2273 w 4070"/>
                <a:gd name="T71" fmla="*/ 1569 h 1805"/>
                <a:gd name="T72" fmla="*/ 2304 w 4070"/>
                <a:gd name="T73" fmla="*/ 1515 h 1805"/>
                <a:gd name="T74" fmla="*/ 2289 w 4070"/>
                <a:gd name="T75" fmla="*/ 1432 h 1805"/>
                <a:gd name="T76" fmla="*/ 2354 w 4070"/>
                <a:gd name="T77" fmla="*/ 1397 h 1805"/>
                <a:gd name="T78" fmla="*/ 2460 w 4070"/>
                <a:gd name="T79" fmla="*/ 1370 h 1805"/>
                <a:gd name="T80" fmla="*/ 2514 w 4070"/>
                <a:gd name="T81" fmla="*/ 1275 h 1805"/>
                <a:gd name="T82" fmla="*/ 2512 w 4070"/>
                <a:gd name="T83" fmla="*/ 1179 h 1805"/>
                <a:gd name="T84" fmla="*/ 2532 w 4070"/>
                <a:gd name="T85" fmla="*/ 1131 h 1805"/>
                <a:gd name="T86" fmla="*/ 2553 w 4070"/>
                <a:gd name="T87" fmla="*/ 1073 h 1805"/>
                <a:gd name="T88" fmla="*/ 2556 w 4070"/>
                <a:gd name="T89" fmla="*/ 932 h 1805"/>
                <a:gd name="T90" fmla="*/ 2565 w 4070"/>
                <a:gd name="T91" fmla="*/ 823 h 1805"/>
                <a:gd name="T92" fmla="*/ 2551 w 4070"/>
                <a:gd name="T93" fmla="*/ 721 h 1805"/>
                <a:gd name="T94" fmla="*/ 2533 w 4070"/>
                <a:gd name="T95" fmla="*/ 669 h 1805"/>
                <a:gd name="T96" fmla="*/ 2493 w 4070"/>
                <a:gd name="T97" fmla="*/ 589 h 1805"/>
                <a:gd name="T98" fmla="*/ 2423 w 4070"/>
                <a:gd name="T99" fmla="*/ 498 h 1805"/>
                <a:gd name="T100" fmla="*/ 2418 w 4070"/>
                <a:gd name="T101" fmla="*/ 495 h 1805"/>
                <a:gd name="T102" fmla="*/ 2302 w 4070"/>
                <a:gd name="T103" fmla="*/ 406 h 1805"/>
                <a:gd name="T104" fmla="*/ 2281 w 4070"/>
                <a:gd name="T105" fmla="*/ 395 h 1805"/>
                <a:gd name="T106" fmla="*/ 2170 w 4070"/>
                <a:gd name="T107" fmla="*/ 357 h 1805"/>
                <a:gd name="T108" fmla="*/ 0 w 4070"/>
                <a:gd name="T109" fmla="*/ 0 h 1805"/>
                <a:gd name="T110" fmla="*/ 2715 w 4070"/>
                <a:gd name="T111" fmla="*/ 1401 h 1805"/>
                <a:gd name="T112" fmla="*/ 2623 w 4070"/>
                <a:gd name="T113" fmla="*/ 1428 h 1805"/>
                <a:gd name="T114" fmla="*/ 2575 w 4070"/>
                <a:gd name="T115" fmla="*/ 1474 h 1805"/>
                <a:gd name="T116" fmla="*/ 2568 w 4070"/>
                <a:gd name="T117" fmla="*/ 1496 h 1805"/>
                <a:gd name="T118" fmla="*/ 1512 w 4070"/>
                <a:gd name="T119" fmla="*/ 1522 h 1805"/>
                <a:gd name="T120" fmla="*/ 1470 w 4070"/>
                <a:gd name="T121" fmla="*/ 1444 h 1805"/>
                <a:gd name="T122" fmla="*/ 1380 w 4070"/>
                <a:gd name="T123" fmla="*/ 1400 h 1805"/>
                <a:gd name="T124" fmla="*/ 1303 w 4070"/>
                <a:gd name="T125" fmla="*/ 1431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0" h="1805">
                  <a:moveTo>
                    <a:pt x="2063" y="348"/>
                  </a:moveTo>
                  <a:lnTo>
                    <a:pt x="2008" y="349"/>
                  </a:lnTo>
                  <a:lnTo>
                    <a:pt x="1953" y="356"/>
                  </a:lnTo>
                  <a:lnTo>
                    <a:pt x="1904" y="367"/>
                  </a:lnTo>
                  <a:lnTo>
                    <a:pt x="1857" y="380"/>
                  </a:lnTo>
                  <a:lnTo>
                    <a:pt x="1814" y="396"/>
                  </a:lnTo>
                  <a:lnTo>
                    <a:pt x="1802" y="401"/>
                  </a:lnTo>
                  <a:lnTo>
                    <a:pt x="1788" y="409"/>
                  </a:lnTo>
                  <a:lnTo>
                    <a:pt x="1786" y="410"/>
                  </a:lnTo>
                  <a:lnTo>
                    <a:pt x="1781" y="411"/>
                  </a:lnTo>
                  <a:lnTo>
                    <a:pt x="1777" y="414"/>
                  </a:lnTo>
                  <a:lnTo>
                    <a:pt x="1774" y="416"/>
                  </a:lnTo>
                  <a:lnTo>
                    <a:pt x="1734" y="436"/>
                  </a:lnTo>
                  <a:lnTo>
                    <a:pt x="1698" y="460"/>
                  </a:lnTo>
                  <a:lnTo>
                    <a:pt x="1668" y="481"/>
                  </a:lnTo>
                  <a:lnTo>
                    <a:pt x="1642" y="504"/>
                  </a:lnTo>
                  <a:lnTo>
                    <a:pt x="1618" y="528"/>
                  </a:lnTo>
                  <a:lnTo>
                    <a:pt x="1594" y="556"/>
                  </a:lnTo>
                  <a:lnTo>
                    <a:pt x="1592" y="559"/>
                  </a:lnTo>
                  <a:lnTo>
                    <a:pt x="1589" y="562"/>
                  </a:lnTo>
                  <a:lnTo>
                    <a:pt x="1587" y="565"/>
                  </a:lnTo>
                  <a:lnTo>
                    <a:pt x="1568" y="595"/>
                  </a:lnTo>
                  <a:lnTo>
                    <a:pt x="1553" y="623"/>
                  </a:lnTo>
                  <a:lnTo>
                    <a:pt x="1540" y="648"/>
                  </a:lnTo>
                  <a:lnTo>
                    <a:pt x="1533" y="662"/>
                  </a:lnTo>
                  <a:lnTo>
                    <a:pt x="1527" y="678"/>
                  </a:lnTo>
                  <a:lnTo>
                    <a:pt x="1526" y="680"/>
                  </a:lnTo>
                  <a:lnTo>
                    <a:pt x="1526" y="683"/>
                  </a:lnTo>
                  <a:lnTo>
                    <a:pt x="1523" y="689"/>
                  </a:lnTo>
                  <a:lnTo>
                    <a:pt x="1522" y="695"/>
                  </a:lnTo>
                  <a:lnTo>
                    <a:pt x="1518" y="701"/>
                  </a:lnTo>
                  <a:lnTo>
                    <a:pt x="1507" y="773"/>
                  </a:lnTo>
                  <a:lnTo>
                    <a:pt x="1504" y="844"/>
                  </a:lnTo>
                  <a:lnTo>
                    <a:pt x="1510" y="916"/>
                  </a:lnTo>
                  <a:lnTo>
                    <a:pt x="1521" y="990"/>
                  </a:lnTo>
                  <a:lnTo>
                    <a:pt x="1541" y="1063"/>
                  </a:lnTo>
                  <a:lnTo>
                    <a:pt x="1567" y="1134"/>
                  </a:lnTo>
                  <a:lnTo>
                    <a:pt x="1570" y="1158"/>
                  </a:lnTo>
                  <a:lnTo>
                    <a:pt x="1570" y="1181"/>
                  </a:lnTo>
                  <a:lnTo>
                    <a:pt x="1566" y="1205"/>
                  </a:lnTo>
                  <a:lnTo>
                    <a:pt x="1562" y="1208"/>
                  </a:lnTo>
                  <a:lnTo>
                    <a:pt x="1558" y="1212"/>
                  </a:lnTo>
                  <a:lnTo>
                    <a:pt x="1554" y="1216"/>
                  </a:lnTo>
                  <a:lnTo>
                    <a:pt x="1547" y="1226"/>
                  </a:lnTo>
                  <a:lnTo>
                    <a:pt x="1543" y="1239"/>
                  </a:lnTo>
                  <a:lnTo>
                    <a:pt x="1542" y="1258"/>
                  </a:lnTo>
                  <a:lnTo>
                    <a:pt x="1544" y="1280"/>
                  </a:lnTo>
                  <a:lnTo>
                    <a:pt x="1552" y="1297"/>
                  </a:lnTo>
                  <a:lnTo>
                    <a:pt x="1564" y="1316"/>
                  </a:lnTo>
                  <a:lnTo>
                    <a:pt x="1584" y="1336"/>
                  </a:lnTo>
                  <a:lnTo>
                    <a:pt x="1613" y="1355"/>
                  </a:lnTo>
                  <a:lnTo>
                    <a:pt x="1616" y="1358"/>
                  </a:lnTo>
                  <a:lnTo>
                    <a:pt x="1621" y="1360"/>
                  </a:lnTo>
                  <a:lnTo>
                    <a:pt x="1625" y="1361"/>
                  </a:lnTo>
                  <a:lnTo>
                    <a:pt x="1629" y="1364"/>
                  </a:lnTo>
                  <a:lnTo>
                    <a:pt x="1631" y="1366"/>
                  </a:lnTo>
                  <a:lnTo>
                    <a:pt x="1634" y="1368"/>
                  </a:lnTo>
                  <a:lnTo>
                    <a:pt x="1636" y="1369"/>
                  </a:lnTo>
                  <a:lnTo>
                    <a:pt x="1637" y="1370"/>
                  </a:lnTo>
                  <a:lnTo>
                    <a:pt x="1640" y="1371"/>
                  </a:lnTo>
                  <a:lnTo>
                    <a:pt x="1642" y="1374"/>
                  </a:lnTo>
                  <a:lnTo>
                    <a:pt x="1646" y="1376"/>
                  </a:lnTo>
                  <a:lnTo>
                    <a:pt x="1657" y="1379"/>
                  </a:lnTo>
                  <a:lnTo>
                    <a:pt x="1673" y="1382"/>
                  </a:lnTo>
                  <a:lnTo>
                    <a:pt x="1694" y="1386"/>
                  </a:lnTo>
                  <a:lnTo>
                    <a:pt x="1723" y="1390"/>
                  </a:lnTo>
                  <a:lnTo>
                    <a:pt x="1758" y="1394"/>
                  </a:lnTo>
                  <a:lnTo>
                    <a:pt x="1759" y="1394"/>
                  </a:lnTo>
                  <a:lnTo>
                    <a:pt x="1784" y="1407"/>
                  </a:lnTo>
                  <a:lnTo>
                    <a:pt x="1806" y="1424"/>
                  </a:lnTo>
                  <a:lnTo>
                    <a:pt x="1826" y="1443"/>
                  </a:lnTo>
                  <a:lnTo>
                    <a:pt x="1826" y="1457"/>
                  </a:lnTo>
                  <a:lnTo>
                    <a:pt x="1818" y="1484"/>
                  </a:lnTo>
                  <a:lnTo>
                    <a:pt x="1814" y="1512"/>
                  </a:lnTo>
                  <a:lnTo>
                    <a:pt x="1817" y="1540"/>
                  </a:lnTo>
                  <a:lnTo>
                    <a:pt x="1824" y="1570"/>
                  </a:lnTo>
                  <a:lnTo>
                    <a:pt x="1828" y="1570"/>
                  </a:lnTo>
                  <a:lnTo>
                    <a:pt x="1852" y="1577"/>
                  </a:lnTo>
                  <a:lnTo>
                    <a:pt x="1874" y="1580"/>
                  </a:lnTo>
                  <a:lnTo>
                    <a:pt x="1893" y="1575"/>
                  </a:lnTo>
                  <a:lnTo>
                    <a:pt x="1909" y="1564"/>
                  </a:lnTo>
                  <a:lnTo>
                    <a:pt x="1922" y="1545"/>
                  </a:lnTo>
                  <a:lnTo>
                    <a:pt x="1922" y="1532"/>
                  </a:lnTo>
                  <a:lnTo>
                    <a:pt x="1926" y="1528"/>
                  </a:lnTo>
                  <a:lnTo>
                    <a:pt x="1930" y="1524"/>
                  </a:lnTo>
                  <a:lnTo>
                    <a:pt x="1936" y="1522"/>
                  </a:lnTo>
                  <a:lnTo>
                    <a:pt x="1937" y="1521"/>
                  </a:lnTo>
                  <a:lnTo>
                    <a:pt x="1941" y="1519"/>
                  </a:lnTo>
                  <a:lnTo>
                    <a:pt x="1943" y="1518"/>
                  </a:lnTo>
                  <a:lnTo>
                    <a:pt x="1946" y="1523"/>
                  </a:lnTo>
                  <a:lnTo>
                    <a:pt x="1949" y="1527"/>
                  </a:lnTo>
                  <a:lnTo>
                    <a:pt x="1952" y="1529"/>
                  </a:lnTo>
                  <a:lnTo>
                    <a:pt x="1954" y="1533"/>
                  </a:lnTo>
                  <a:lnTo>
                    <a:pt x="1957" y="1536"/>
                  </a:lnTo>
                  <a:lnTo>
                    <a:pt x="1958" y="1538"/>
                  </a:lnTo>
                  <a:lnTo>
                    <a:pt x="1959" y="1540"/>
                  </a:lnTo>
                  <a:lnTo>
                    <a:pt x="1962" y="1545"/>
                  </a:lnTo>
                  <a:lnTo>
                    <a:pt x="1964" y="1549"/>
                  </a:lnTo>
                  <a:lnTo>
                    <a:pt x="1964" y="1552"/>
                  </a:lnTo>
                  <a:lnTo>
                    <a:pt x="1964" y="1555"/>
                  </a:lnTo>
                  <a:lnTo>
                    <a:pt x="1964" y="1559"/>
                  </a:lnTo>
                  <a:lnTo>
                    <a:pt x="1964" y="1560"/>
                  </a:lnTo>
                  <a:lnTo>
                    <a:pt x="1979" y="1571"/>
                  </a:lnTo>
                  <a:lnTo>
                    <a:pt x="1997" y="1576"/>
                  </a:lnTo>
                  <a:lnTo>
                    <a:pt x="2016" y="1575"/>
                  </a:lnTo>
                  <a:lnTo>
                    <a:pt x="2035" y="1575"/>
                  </a:lnTo>
                  <a:lnTo>
                    <a:pt x="2049" y="1568"/>
                  </a:lnTo>
                  <a:lnTo>
                    <a:pt x="2063" y="1555"/>
                  </a:lnTo>
                  <a:lnTo>
                    <a:pt x="2065" y="1539"/>
                  </a:lnTo>
                  <a:lnTo>
                    <a:pt x="2066" y="1524"/>
                  </a:lnTo>
                  <a:lnTo>
                    <a:pt x="2066" y="1521"/>
                  </a:lnTo>
                  <a:lnTo>
                    <a:pt x="2067" y="1517"/>
                  </a:lnTo>
                  <a:lnTo>
                    <a:pt x="2067" y="1515"/>
                  </a:lnTo>
                  <a:lnTo>
                    <a:pt x="2068" y="1512"/>
                  </a:lnTo>
                  <a:lnTo>
                    <a:pt x="2073" y="1507"/>
                  </a:lnTo>
                  <a:lnTo>
                    <a:pt x="2081" y="1507"/>
                  </a:lnTo>
                  <a:lnTo>
                    <a:pt x="2091" y="1511"/>
                  </a:lnTo>
                  <a:lnTo>
                    <a:pt x="2104" y="1518"/>
                  </a:lnTo>
                  <a:lnTo>
                    <a:pt x="2106" y="1536"/>
                  </a:lnTo>
                  <a:lnTo>
                    <a:pt x="2111" y="1549"/>
                  </a:lnTo>
                  <a:lnTo>
                    <a:pt x="2120" y="1560"/>
                  </a:lnTo>
                  <a:lnTo>
                    <a:pt x="2133" y="1570"/>
                  </a:lnTo>
                  <a:lnTo>
                    <a:pt x="2150" y="1569"/>
                  </a:lnTo>
                  <a:lnTo>
                    <a:pt x="2165" y="1565"/>
                  </a:lnTo>
                  <a:lnTo>
                    <a:pt x="2179" y="1559"/>
                  </a:lnTo>
                  <a:lnTo>
                    <a:pt x="2186" y="1532"/>
                  </a:lnTo>
                  <a:lnTo>
                    <a:pt x="2192" y="1511"/>
                  </a:lnTo>
                  <a:lnTo>
                    <a:pt x="2196" y="1495"/>
                  </a:lnTo>
                  <a:lnTo>
                    <a:pt x="2201" y="1495"/>
                  </a:lnTo>
                  <a:lnTo>
                    <a:pt x="2207" y="1497"/>
                  </a:lnTo>
                  <a:lnTo>
                    <a:pt x="2212" y="1501"/>
                  </a:lnTo>
                  <a:lnTo>
                    <a:pt x="2217" y="1506"/>
                  </a:lnTo>
                  <a:lnTo>
                    <a:pt x="2218" y="1507"/>
                  </a:lnTo>
                  <a:lnTo>
                    <a:pt x="2218" y="1508"/>
                  </a:lnTo>
                  <a:lnTo>
                    <a:pt x="2219" y="1510"/>
                  </a:lnTo>
                  <a:lnTo>
                    <a:pt x="2222" y="1512"/>
                  </a:lnTo>
                  <a:lnTo>
                    <a:pt x="2221" y="1534"/>
                  </a:lnTo>
                  <a:lnTo>
                    <a:pt x="2221" y="1552"/>
                  </a:lnTo>
                  <a:lnTo>
                    <a:pt x="2224" y="1564"/>
                  </a:lnTo>
                  <a:lnTo>
                    <a:pt x="2228" y="1570"/>
                  </a:lnTo>
                  <a:lnTo>
                    <a:pt x="2234" y="1571"/>
                  </a:lnTo>
                  <a:lnTo>
                    <a:pt x="2246" y="1573"/>
                  </a:lnTo>
                  <a:lnTo>
                    <a:pt x="2260" y="1571"/>
                  </a:lnTo>
                  <a:lnTo>
                    <a:pt x="2273" y="1569"/>
                  </a:lnTo>
                  <a:lnTo>
                    <a:pt x="2283" y="1565"/>
                  </a:lnTo>
                  <a:lnTo>
                    <a:pt x="2288" y="1561"/>
                  </a:lnTo>
                  <a:lnTo>
                    <a:pt x="2299" y="1539"/>
                  </a:lnTo>
                  <a:lnTo>
                    <a:pt x="2304" y="1515"/>
                  </a:lnTo>
                  <a:lnTo>
                    <a:pt x="2304" y="1489"/>
                  </a:lnTo>
                  <a:lnTo>
                    <a:pt x="2296" y="1463"/>
                  </a:lnTo>
                  <a:lnTo>
                    <a:pt x="2283" y="1437"/>
                  </a:lnTo>
                  <a:lnTo>
                    <a:pt x="2289" y="1432"/>
                  </a:lnTo>
                  <a:lnTo>
                    <a:pt x="2300" y="1426"/>
                  </a:lnTo>
                  <a:lnTo>
                    <a:pt x="2315" y="1415"/>
                  </a:lnTo>
                  <a:lnTo>
                    <a:pt x="2331" y="1405"/>
                  </a:lnTo>
                  <a:lnTo>
                    <a:pt x="2354" y="1397"/>
                  </a:lnTo>
                  <a:lnTo>
                    <a:pt x="2383" y="1390"/>
                  </a:lnTo>
                  <a:lnTo>
                    <a:pt x="2416" y="1385"/>
                  </a:lnTo>
                  <a:lnTo>
                    <a:pt x="2440" y="1380"/>
                  </a:lnTo>
                  <a:lnTo>
                    <a:pt x="2460" y="1370"/>
                  </a:lnTo>
                  <a:lnTo>
                    <a:pt x="2478" y="1354"/>
                  </a:lnTo>
                  <a:lnTo>
                    <a:pt x="2493" y="1332"/>
                  </a:lnTo>
                  <a:lnTo>
                    <a:pt x="2504" y="1306"/>
                  </a:lnTo>
                  <a:lnTo>
                    <a:pt x="2514" y="1275"/>
                  </a:lnTo>
                  <a:lnTo>
                    <a:pt x="2514" y="1250"/>
                  </a:lnTo>
                  <a:lnTo>
                    <a:pt x="2511" y="1226"/>
                  </a:lnTo>
                  <a:lnTo>
                    <a:pt x="2511" y="1200"/>
                  </a:lnTo>
                  <a:lnTo>
                    <a:pt x="2512" y="1179"/>
                  </a:lnTo>
                  <a:lnTo>
                    <a:pt x="2514" y="1163"/>
                  </a:lnTo>
                  <a:lnTo>
                    <a:pt x="2518" y="1152"/>
                  </a:lnTo>
                  <a:lnTo>
                    <a:pt x="2525" y="1139"/>
                  </a:lnTo>
                  <a:lnTo>
                    <a:pt x="2532" y="1131"/>
                  </a:lnTo>
                  <a:lnTo>
                    <a:pt x="2542" y="1116"/>
                  </a:lnTo>
                  <a:lnTo>
                    <a:pt x="2549" y="1101"/>
                  </a:lnTo>
                  <a:lnTo>
                    <a:pt x="2553" y="1086"/>
                  </a:lnTo>
                  <a:lnTo>
                    <a:pt x="2553" y="1073"/>
                  </a:lnTo>
                  <a:lnTo>
                    <a:pt x="2553" y="1070"/>
                  </a:lnTo>
                  <a:lnTo>
                    <a:pt x="2554" y="1065"/>
                  </a:lnTo>
                  <a:lnTo>
                    <a:pt x="2554" y="976"/>
                  </a:lnTo>
                  <a:lnTo>
                    <a:pt x="2556" y="932"/>
                  </a:lnTo>
                  <a:lnTo>
                    <a:pt x="2561" y="889"/>
                  </a:lnTo>
                  <a:lnTo>
                    <a:pt x="2561" y="878"/>
                  </a:lnTo>
                  <a:lnTo>
                    <a:pt x="2564" y="868"/>
                  </a:lnTo>
                  <a:lnTo>
                    <a:pt x="2565" y="823"/>
                  </a:lnTo>
                  <a:lnTo>
                    <a:pt x="2563" y="779"/>
                  </a:lnTo>
                  <a:lnTo>
                    <a:pt x="2554" y="734"/>
                  </a:lnTo>
                  <a:lnTo>
                    <a:pt x="2553" y="728"/>
                  </a:lnTo>
                  <a:lnTo>
                    <a:pt x="2551" y="721"/>
                  </a:lnTo>
                  <a:lnTo>
                    <a:pt x="2544" y="695"/>
                  </a:lnTo>
                  <a:lnTo>
                    <a:pt x="2535" y="673"/>
                  </a:lnTo>
                  <a:lnTo>
                    <a:pt x="2533" y="670"/>
                  </a:lnTo>
                  <a:lnTo>
                    <a:pt x="2533" y="669"/>
                  </a:lnTo>
                  <a:lnTo>
                    <a:pt x="2532" y="668"/>
                  </a:lnTo>
                  <a:lnTo>
                    <a:pt x="2532" y="667"/>
                  </a:lnTo>
                  <a:lnTo>
                    <a:pt x="2514" y="626"/>
                  </a:lnTo>
                  <a:lnTo>
                    <a:pt x="2493" y="589"/>
                  </a:lnTo>
                  <a:lnTo>
                    <a:pt x="2470" y="553"/>
                  </a:lnTo>
                  <a:lnTo>
                    <a:pt x="2442" y="520"/>
                  </a:lnTo>
                  <a:lnTo>
                    <a:pt x="2431" y="509"/>
                  </a:lnTo>
                  <a:lnTo>
                    <a:pt x="2423" y="498"/>
                  </a:lnTo>
                  <a:lnTo>
                    <a:pt x="2421" y="496"/>
                  </a:lnTo>
                  <a:lnTo>
                    <a:pt x="2421" y="496"/>
                  </a:lnTo>
                  <a:lnTo>
                    <a:pt x="2420" y="495"/>
                  </a:lnTo>
                  <a:lnTo>
                    <a:pt x="2418" y="495"/>
                  </a:lnTo>
                  <a:lnTo>
                    <a:pt x="2388" y="465"/>
                  </a:lnTo>
                  <a:lnTo>
                    <a:pt x="2356" y="441"/>
                  </a:lnTo>
                  <a:lnTo>
                    <a:pt x="2321" y="417"/>
                  </a:lnTo>
                  <a:lnTo>
                    <a:pt x="2302" y="406"/>
                  </a:lnTo>
                  <a:lnTo>
                    <a:pt x="2284" y="396"/>
                  </a:lnTo>
                  <a:lnTo>
                    <a:pt x="2283" y="396"/>
                  </a:lnTo>
                  <a:lnTo>
                    <a:pt x="2283" y="395"/>
                  </a:lnTo>
                  <a:lnTo>
                    <a:pt x="2281" y="395"/>
                  </a:lnTo>
                  <a:lnTo>
                    <a:pt x="2239" y="378"/>
                  </a:lnTo>
                  <a:lnTo>
                    <a:pt x="2197" y="364"/>
                  </a:lnTo>
                  <a:lnTo>
                    <a:pt x="2184" y="362"/>
                  </a:lnTo>
                  <a:lnTo>
                    <a:pt x="2170" y="357"/>
                  </a:lnTo>
                  <a:lnTo>
                    <a:pt x="2145" y="353"/>
                  </a:lnTo>
                  <a:lnTo>
                    <a:pt x="2119" y="351"/>
                  </a:lnTo>
                  <a:lnTo>
                    <a:pt x="2063" y="348"/>
                  </a:lnTo>
                  <a:close/>
                  <a:moveTo>
                    <a:pt x="0" y="0"/>
                  </a:moveTo>
                  <a:lnTo>
                    <a:pt x="4070" y="0"/>
                  </a:lnTo>
                  <a:lnTo>
                    <a:pt x="4070" y="665"/>
                  </a:lnTo>
                  <a:lnTo>
                    <a:pt x="2732" y="1405"/>
                  </a:lnTo>
                  <a:lnTo>
                    <a:pt x="2715" y="1401"/>
                  </a:lnTo>
                  <a:lnTo>
                    <a:pt x="2695" y="1400"/>
                  </a:lnTo>
                  <a:lnTo>
                    <a:pt x="2675" y="1405"/>
                  </a:lnTo>
                  <a:lnTo>
                    <a:pt x="2648" y="1415"/>
                  </a:lnTo>
                  <a:lnTo>
                    <a:pt x="2623" y="1428"/>
                  </a:lnTo>
                  <a:lnTo>
                    <a:pt x="2600" y="1445"/>
                  </a:lnTo>
                  <a:lnTo>
                    <a:pt x="2580" y="1465"/>
                  </a:lnTo>
                  <a:lnTo>
                    <a:pt x="2577" y="1470"/>
                  </a:lnTo>
                  <a:lnTo>
                    <a:pt x="2575" y="1474"/>
                  </a:lnTo>
                  <a:lnTo>
                    <a:pt x="2574" y="1477"/>
                  </a:lnTo>
                  <a:lnTo>
                    <a:pt x="2572" y="1480"/>
                  </a:lnTo>
                  <a:lnTo>
                    <a:pt x="2570" y="1489"/>
                  </a:lnTo>
                  <a:lnTo>
                    <a:pt x="2568" y="1496"/>
                  </a:lnTo>
                  <a:lnTo>
                    <a:pt x="2010" y="1805"/>
                  </a:lnTo>
                  <a:lnTo>
                    <a:pt x="1796" y="1705"/>
                  </a:lnTo>
                  <a:lnTo>
                    <a:pt x="1530" y="1556"/>
                  </a:lnTo>
                  <a:lnTo>
                    <a:pt x="1512" y="1522"/>
                  </a:lnTo>
                  <a:lnTo>
                    <a:pt x="1499" y="1485"/>
                  </a:lnTo>
                  <a:lnTo>
                    <a:pt x="1491" y="1469"/>
                  </a:lnTo>
                  <a:lnTo>
                    <a:pt x="1483" y="1455"/>
                  </a:lnTo>
                  <a:lnTo>
                    <a:pt x="1470" y="1444"/>
                  </a:lnTo>
                  <a:lnTo>
                    <a:pt x="1449" y="1428"/>
                  </a:lnTo>
                  <a:lnTo>
                    <a:pt x="1426" y="1415"/>
                  </a:lnTo>
                  <a:lnTo>
                    <a:pt x="1403" y="1405"/>
                  </a:lnTo>
                  <a:lnTo>
                    <a:pt x="1380" y="1400"/>
                  </a:lnTo>
                  <a:lnTo>
                    <a:pt x="1356" y="1400"/>
                  </a:lnTo>
                  <a:lnTo>
                    <a:pt x="1333" y="1406"/>
                  </a:lnTo>
                  <a:lnTo>
                    <a:pt x="1317" y="1417"/>
                  </a:lnTo>
                  <a:lnTo>
                    <a:pt x="1303" y="1431"/>
                  </a:lnTo>
                  <a:lnTo>
                    <a:pt x="1303" y="1432"/>
                  </a:lnTo>
                  <a:lnTo>
                    <a:pt x="0" y="711"/>
                  </a:lnTo>
                  <a:lnTo>
                    <a:pt x="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grpSp>
      <p:grpSp>
        <p:nvGrpSpPr>
          <p:cNvPr id="269" name="Group 451">
            <a:extLst>
              <a:ext uri="{FF2B5EF4-FFF2-40B4-BE49-F238E27FC236}">
                <a16:creationId xmlns:a16="http://schemas.microsoft.com/office/drawing/2014/main" id="{33785F9F-544B-E180-DEEB-B766E883EE03}"/>
              </a:ext>
            </a:extLst>
          </p:cNvPr>
          <p:cNvGrpSpPr>
            <a:grpSpLocks noChangeAspect="1"/>
          </p:cNvGrpSpPr>
          <p:nvPr/>
        </p:nvGrpSpPr>
        <p:grpSpPr>
          <a:xfrm>
            <a:off x="7134137" y="6032990"/>
            <a:ext cx="224636" cy="159248"/>
            <a:chOff x="3335338" y="269944"/>
            <a:chExt cx="2154238" cy="1527175"/>
          </a:xfrm>
          <a:solidFill>
            <a:srgbClr val="FF0000"/>
          </a:solidFill>
        </p:grpSpPr>
        <p:sp>
          <p:nvSpPr>
            <p:cNvPr id="272" name="Freeform 24">
              <a:extLst>
                <a:ext uri="{FF2B5EF4-FFF2-40B4-BE49-F238E27FC236}">
                  <a16:creationId xmlns:a16="http://schemas.microsoft.com/office/drawing/2014/main" id="{7707E7ED-E0AE-5963-5946-C4F908C6EFD8}"/>
                </a:ext>
              </a:extLst>
            </p:cNvPr>
            <p:cNvSpPr>
              <a:spLocks/>
            </p:cNvSpPr>
            <p:nvPr/>
          </p:nvSpPr>
          <p:spPr bwMode="auto">
            <a:xfrm>
              <a:off x="4221162" y="781118"/>
              <a:ext cx="165099" cy="123824"/>
            </a:xfrm>
            <a:custGeom>
              <a:avLst/>
              <a:gdLst>
                <a:gd name="T0" fmla="*/ 106 w 310"/>
                <a:gd name="T1" fmla="*/ 0 h 233"/>
                <a:gd name="T2" fmla="*/ 156 w 310"/>
                <a:gd name="T3" fmla="*/ 2 h 233"/>
                <a:gd name="T4" fmla="*/ 208 w 310"/>
                <a:gd name="T5" fmla="*/ 12 h 233"/>
                <a:gd name="T6" fmla="*/ 232 w 310"/>
                <a:gd name="T7" fmla="*/ 27 h 233"/>
                <a:gd name="T8" fmla="*/ 257 w 310"/>
                <a:gd name="T9" fmla="*/ 44 h 233"/>
                <a:gd name="T10" fmla="*/ 271 w 310"/>
                <a:gd name="T11" fmla="*/ 53 h 233"/>
                <a:gd name="T12" fmla="*/ 282 w 310"/>
                <a:gd name="T13" fmla="*/ 61 h 233"/>
                <a:gd name="T14" fmla="*/ 293 w 310"/>
                <a:gd name="T15" fmla="*/ 71 h 233"/>
                <a:gd name="T16" fmla="*/ 303 w 310"/>
                <a:gd name="T17" fmla="*/ 81 h 233"/>
                <a:gd name="T18" fmla="*/ 310 w 310"/>
                <a:gd name="T19" fmla="*/ 94 h 233"/>
                <a:gd name="T20" fmla="*/ 309 w 310"/>
                <a:gd name="T21" fmla="*/ 127 h 233"/>
                <a:gd name="T22" fmla="*/ 304 w 310"/>
                <a:gd name="T23" fmla="*/ 157 h 233"/>
                <a:gd name="T24" fmla="*/ 297 w 310"/>
                <a:gd name="T25" fmla="*/ 171 h 233"/>
                <a:gd name="T26" fmla="*/ 289 w 310"/>
                <a:gd name="T27" fmla="*/ 185 h 233"/>
                <a:gd name="T28" fmla="*/ 278 w 310"/>
                <a:gd name="T29" fmla="*/ 201 h 233"/>
                <a:gd name="T30" fmla="*/ 266 w 310"/>
                <a:gd name="T31" fmla="*/ 215 h 233"/>
                <a:gd name="T32" fmla="*/ 256 w 310"/>
                <a:gd name="T33" fmla="*/ 222 h 233"/>
                <a:gd name="T34" fmla="*/ 242 w 310"/>
                <a:gd name="T35" fmla="*/ 226 h 233"/>
                <a:gd name="T36" fmla="*/ 198 w 310"/>
                <a:gd name="T37" fmla="*/ 233 h 233"/>
                <a:gd name="T38" fmla="*/ 154 w 310"/>
                <a:gd name="T39" fmla="*/ 233 h 233"/>
                <a:gd name="T40" fmla="*/ 112 w 310"/>
                <a:gd name="T41" fmla="*/ 228 h 233"/>
                <a:gd name="T42" fmla="*/ 83 w 310"/>
                <a:gd name="T43" fmla="*/ 221 h 233"/>
                <a:gd name="T44" fmla="*/ 63 w 310"/>
                <a:gd name="T45" fmla="*/ 213 h 233"/>
                <a:gd name="T46" fmla="*/ 43 w 310"/>
                <a:gd name="T47" fmla="*/ 206 h 233"/>
                <a:gd name="T48" fmla="*/ 26 w 310"/>
                <a:gd name="T49" fmla="*/ 196 h 233"/>
                <a:gd name="T50" fmla="*/ 14 w 310"/>
                <a:gd name="T51" fmla="*/ 185 h 233"/>
                <a:gd name="T52" fmla="*/ 4 w 310"/>
                <a:gd name="T53" fmla="*/ 169 h 233"/>
                <a:gd name="T54" fmla="*/ 0 w 310"/>
                <a:gd name="T55" fmla="*/ 157 h 233"/>
                <a:gd name="T56" fmla="*/ 0 w 310"/>
                <a:gd name="T57" fmla="*/ 145 h 233"/>
                <a:gd name="T58" fmla="*/ 1 w 310"/>
                <a:gd name="T59" fmla="*/ 131 h 233"/>
                <a:gd name="T60" fmla="*/ 3 w 310"/>
                <a:gd name="T61" fmla="*/ 119 h 233"/>
                <a:gd name="T62" fmla="*/ 7 w 310"/>
                <a:gd name="T63" fmla="*/ 98 h 233"/>
                <a:gd name="T64" fmla="*/ 11 w 310"/>
                <a:gd name="T65" fmla="*/ 78 h 233"/>
                <a:gd name="T66" fmla="*/ 18 w 310"/>
                <a:gd name="T67" fmla="*/ 58 h 233"/>
                <a:gd name="T68" fmla="*/ 27 w 310"/>
                <a:gd name="T69" fmla="*/ 38 h 233"/>
                <a:gd name="T70" fmla="*/ 38 w 310"/>
                <a:gd name="T71" fmla="*/ 24 h 233"/>
                <a:gd name="T72" fmla="*/ 54 w 310"/>
                <a:gd name="T73" fmla="*/ 13 h 233"/>
                <a:gd name="T74" fmla="*/ 80 w 310"/>
                <a:gd name="T75" fmla="*/ 6 h 233"/>
                <a:gd name="T76" fmla="*/ 106 w 310"/>
                <a:gd name="T77"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0" h="233">
                  <a:moveTo>
                    <a:pt x="106" y="0"/>
                  </a:moveTo>
                  <a:lnTo>
                    <a:pt x="156" y="2"/>
                  </a:lnTo>
                  <a:lnTo>
                    <a:pt x="208" y="12"/>
                  </a:lnTo>
                  <a:lnTo>
                    <a:pt x="232" y="27"/>
                  </a:lnTo>
                  <a:lnTo>
                    <a:pt x="257" y="44"/>
                  </a:lnTo>
                  <a:lnTo>
                    <a:pt x="271" y="53"/>
                  </a:lnTo>
                  <a:lnTo>
                    <a:pt x="282" y="61"/>
                  </a:lnTo>
                  <a:lnTo>
                    <a:pt x="293" y="71"/>
                  </a:lnTo>
                  <a:lnTo>
                    <a:pt x="303" y="81"/>
                  </a:lnTo>
                  <a:lnTo>
                    <a:pt x="310" y="94"/>
                  </a:lnTo>
                  <a:lnTo>
                    <a:pt x="309" y="127"/>
                  </a:lnTo>
                  <a:lnTo>
                    <a:pt x="304" y="157"/>
                  </a:lnTo>
                  <a:lnTo>
                    <a:pt x="297" y="171"/>
                  </a:lnTo>
                  <a:lnTo>
                    <a:pt x="289" y="185"/>
                  </a:lnTo>
                  <a:lnTo>
                    <a:pt x="278" y="201"/>
                  </a:lnTo>
                  <a:lnTo>
                    <a:pt x="266" y="215"/>
                  </a:lnTo>
                  <a:lnTo>
                    <a:pt x="256" y="222"/>
                  </a:lnTo>
                  <a:lnTo>
                    <a:pt x="242" y="226"/>
                  </a:lnTo>
                  <a:lnTo>
                    <a:pt x="198" y="233"/>
                  </a:lnTo>
                  <a:lnTo>
                    <a:pt x="154" y="233"/>
                  </a:lnTo>
                  <a:lnTo>
                    <a:pt x="112" y="228"/>
                  </a:lnTo>
                  <a:lnTo>
                    <a:pt x="83" y="221"/>
                  </a:lnTo>
                  <a:lnTo>
                    <a:pt x="63" y="213"/>
                  </a:lnTo>
                  <a:lnTo>
                    <a:pt x="43" y="206"/>
                  </a:lnTo>
                  <a:lnTo>
                    <a:pt x="26" y="196"/>
                  </a:lnTo>
                  <a:lnTo>
                    <a:pt x="14" y="185"/>
                  </a:lnTo>
                  <a:lnTo>
                    <a:pt x="4" y="169"/>
                  </a:lnTo>
                  <a:lnTo>
                    <a:pt x="0" y="157"/>
                  </a:lnTo>
                  <a:lnTo>
                    <a:pt x="0" y="145"/>
                  </a:lnTo>
                  <a:lnTo>
                    <a:pt x="1" y="131"/>
                  </a:lnTo>
                  <a:lnTo>
                    <a:pt x="3" y="119"/>
                  </a:lnTo>
                  <a:lnTo>
                    <a:pt x="7" y="98"/>
                  </a:lnTo>
                  <a:lnTo>
                    <a:pt x="11" y="78"/>
                  </a:lnTo>
                  <a:lnTo>
                    <a:pt x="18" y="58"/>
                  </a:lnTo>
                  <a:lnTo>
                    <a:pt x="27" y="38"/>
                  </a:lnTo>
                  <a:lnTo>
                    <a:pt x="38" y="24"/>
                  </a:lnTo>
                  <a:lnTo>
                    <a:pt x="54" y="13"/>
                  </a:lnTo>
                  <a:lnTo>
                    <a:pt x="80" y="6"/>
                  </a:lnTo>
                  <a:lnTo>
                    <a:pt x="106"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73" name="Freeform 25">
              <a:extLst>
                <a:ext uri="{FF2B5EF4-FFF2-40B4-BE49-F238E27FC236}">
                  <a16:creationId xmlns:a16="http://schemas.microsoft.com/office/drawing/2014/main" id="{5A4259C8-8653-0E74-4315-83444C3DEE28}"/>
                </a:ext>
              </a:extLst>
            </p:cNvPr>
            <p:cNvSpPr>
              <a:spLocks/>
            </p:cNvSpPr>
            <p:nvPr/>
          </p:nvSpPr>
          <p:spPr bwMode="auto">
            <a:xfrm>
              <a:off x="3335338" y="684283"/>
              <a:ext cx="2154238" cy="1112836"/>
            </a:xfrm>
            <a:custGeom>
              <a:avLst/>
              <a:gdLst>
                <a:gd name="T0" fmla="*/ 0 w 4070"/>
                <a:gd name="T1" fmla="*/ 2104 h 2104"/>
                <a:gd name="T2" fmla="*/ 1313 w 4070"/>
                <a:gd name="T3" fmla="*/ 803 h 2104"/>
                <a:gd name="T4" fmla="*/ 1266 w 4070"/>
                <a:gd name="T5" fmla="*/ 839 h 2104"/>
                <a:gd name="T6" fmla="*/ 1258 w 4070"/>
                <a:gd name="T7" fmla="*/ 848 h 2104"/>
                <a:gd name="T8" fmla="*/ 1232 w 4070"/>
                <a:gd name="T9" fmla="*/ 920 h 2104"/>
                <a:gd name="T10" fmla="*/ 1257 w 4070"/>
                <a:gd name="T11" fmla="*/ 980 h 2104"/>
                <a:gd name="T12" fmla="*/ 1294 w 4070"/>
                <a:gd name="T13" fmla="*/ 999 h 2104"/>
                <a:gd name="T14" fmla="*/ 1335 w 4070"/>
                <a:gd name="T15" fmla="*/ 1003 h 2104"/>
                <a:gd name="T16" fmla="*/ 1406 w 4070"/>
                <a:gd name="T17" fmla="*/ 982 h 2104"/>
                <a:gd name="T18" fmla="*/ 1486 w 4070"/>
                <a:gd name="T19" fmla="*/ 976 h 2104"/>
                <a:gd name="T20" fmla="*/ 1860 w 4070"/>
                <a:gd name="T21" fmla="*/ 1115 h 2104"/>
                <a:gd name="T22" fmla="*/ 1435 w 4070"/>
                <a:gd name="T23" fmla="*/ 1284 h 2104"/>
                <a:gd name="T24" fmla="*/ 1343 w 4070"/>
                <a:gd name="T25" fmla="*/ 1278 h 2104"/>
                <a:gd name="T26" fmla="*/ 1262 w 4070"/>
                <a:gd name="T27" fmla="*/ 1325 h 2104"/>
                <a:gd name="T28" fmla="*/ 1235 w 4070"/>
                <a:gd name="T29" fmla="*/ 1384 h 2104"/>
                <a:gd name="T30" fmla="*/ 1267 w 4070"/>
                <a:gd name="T31" fmla="*/ 1431 h 2104"/>
                <a:gd name="T32" fmla="*/ 1284 w 4070"/>
                <a:gd name="T33" fmla="*/ 1472 h 2104"/>
                <a:gd name="T34" fmla="*/ 1302 w 4070"/>
                <a:gd name="T35" fmla="*/ 1519 h 2104"/>
                <a:gd name="T36" fmla="*/ 1350 w 4070"/>
                <a:gd name="T37" fmla="*/ 1549 h 2104"/>
                <a:gd name="T38" fmla="*/ 1397 w 4070"/>
                <a:gd name="T39" fmla="*/ 1545 h 2104"/>
                <a:gd name="T40" fmla="*/ 1460 w 4070"/>
                <a:gd name="T41" fmla="*/ 1484 h 2104"/>
                <a:gd name="T42" fmla="*/ 1544 w 4070"/>
                <a:gd name="T43" fmla="*/ 1423 h 2104"/>
                <a:gd name="T44" fmla="*/ 2035 w 4070"/>
                <a:gd name="T45" fmla="*/ 1196 h 2104"/>
                <a:gd name="T46" fmla="*/ 2556 w 4070"/>
                <a:gd name="T47" fmla="*/ 1440 h 2104"/>
                <a:gd name="T48" fmla="*/ 2653 w 4070"/>
                <a:gd name="T49" fmla="*/ 1529 h 2104"/>
                <a:gd name="T50" fmla="*/ 2660 w 4070"/>
                <a:gd name="T51" fmla="*/ 1536 h 2104"/>
                <a:gd name="T52" fmla="*/ 2726 w 4070"/>
                <a:gd name="T53" fmla="*/ 1547 h 2104"/>
                <a:gd name="T54" fmla="*/ 2776 w 4070"/>
                <a:gd name="T55" fmla="*/ 1508 h 2104"/>
                <a:gd name="T56" fmla="*/ 2786 w 4070"/>
                <a:gd name="T57" fmla="*/ 1442 h 2104"/>
                <a:gd name="T58" fmla="*/ 2825 w 4070"/>
                <a:gd name="T59" fmla="*/ 1409 h 2104"/>
                <a:gd name="T60" fmla="*/ 2834 w 4070"/>
                <a:gd name="T61" fmla="*/ 1356 h 2104"/>
                <a:gd name="T62" fmla="*/ 2792 w 4070"/>
                <a:gd name="T63" fmla="*/ 1302 h 2104"/>
                <a:gd name="T64" fmla="*/ 2712 w 4070"/>
                <a:gd name="T65" fmla="*/ 1272 h 2104"/>
                <a:gd name="T66" fmla="*/ 2602 w 4070"/>
                <a:gd name="T67" fmla="*/ 1301 h 2104"/>
                <a:gd name="T68" fmla="*/ 2407 w 4070"/>
                <a:gd name="T69" fmla="*/ 1034 h 2104"/>
                <a:gd name="T70" fmla="*/ 2559 w 4070"/>
                <a:gd name="T71" fmla="*/ 982 h 2104"/>
                <a:gd name="T72" fmla="*/ 2653 w 4070"/>
                <a:gd name="T73" fmla="*/ 980 h 2104"/>
                <a:gd name="T74" fmla="*/ 2674 w 4070"/>
                <a:gd name="T75" fmla="*/ 988 h 2104"/>
                <a:gd name="T76" fmla="*/ 2742 w 4070"/>
                <a:gd name="T77" fmla="*/ 1002 h 2104"/>
                <a:gd name="T78" fmla="*/ 2802 w 4070"/>
                <a:gd name="T79" fmla="*/ 983 h 2104"/>
                <a:gd name="T80" fmla="*/ 2823 w 4070"/>
                <a:gd name="T81" fmla="*/ 960 h 2104"/>
                <a:gd name="T82" fmla="*/ 2834 w 4070"/>
                <a:gd name="T83" fmla="*/ 931 h 2104"/>
                <a:gd name="T84" fmla="*/ 2829 w 4070"/>
                <a:gd name="T85" fmla="*/ 876 h 2104"/>
                <a:gd name="T86" fmla="*/ 2782 w 4070"/>
                <a:gd name="T87" fmla="*/ 820 h 2104"/>
                <a:gd name="T88" fmla="*/ 2767 w 4070"/>
                <a:gd name="T89" fmla="*/ 772 h 2104"/>
                <a:gd name="T90" fmla="*/ 4070 w 4070"/>
                <a:gd name="T91" fmla="*/ 0 h 2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70" h="2104">
                  <a:moveTo>
                    <a:pt x="4070" y="0"/>
                  </a:moveTo>
                  <a:lnTo>
                    <a:pt x="4070" y="2104"/>
                  </a:lnTo>
                  <a:lnTo>
                    <a:pt x="0" y="2104"/>
                  </a:lnTo>
                  <a:lnTo>
                    <a:pt x="0" y="45"/>
                  </a:lnTo>
                  <a:lnTo>
                    <a:pt x="1300" y="765"/>
                  </a:lnTo>
                  <a:lnTo>
                    <a:pt x="1313" y="803"/>
                  </a:lnTo>
                  <a:lnTo>
                    <a:pt x="1291" y="819"/>
                  </a:lnTo>
                  <a:lnTo>
                    <a:pt x="1268" y="838"/>
                  </a:lnTo>
                  <a:lnTo>
                    <a:pt x="1266" y="839"/>
                  </a:lnTo>
                  <a:lnTo>
                    <a:pt x="1263" y="841"/>
                  </a:lnTo>
                  <a:lnTo>
                    <a:pt x="1260" y="844"/>
                  </a:lnTo>
                  <a:lnTo>
                    <a:pt x="1258" y="848"/>
                  </a:lnTo>
                  <a:lnTo>
                    <a:pt x="1245" y="870"/>
                  </a:lnTo>
                  <a:lnTo>
                    <a:pt x="1236" y="894"/>
                  </a:lnTo>
                  <a:lnTo>
                    <a:pt x="1232" y="920"/>
                  </a:lnTo>
                  <a:lnTo>
                    <a:pt x="1236" y="948"/>
                  </a:lnTo>
                  <a:lnTo>
                    <a:pt x="1245" y="965"/>
                  </a:lnTo>
                  <a:lnTo>
                    <a:pt x="1257" y="980"/>
                  </a:lnTo>
                  <a:lnTo>
                    <a:pt x="1267" y="989"/>
                  </a:lnTo>
                  <a:lnTo>
                    <a:pt x="1279" y="996"/>
                  </a:lnTo>
                  <a:lnTo>
                    <a:pt x="1294" y="999"/>
                  </a:lnTo>
                  <a:lnTo>
                    <a:pt x="1296" y="999"/>
                  </a:lnTo>
                  <a:lnTo>
                    <a:pt x="1315" y="1002"/>
                  </a:lnTo>
                  <a:lnTo>
                    <a:pt x="1335" y="1003"/>
                  </a:lnTo>
                  <a:lnTo>
                    <a:pt x="1359" y="1002"/>
                  </a:lnTo>
                  <a:lnTo>
                    <a:pt x="1382" y="993"/>
                  </a:lnTo>
                  <a:lnTo>
                    <a:pt x="1406" y="982"/>
                  </a:lnTo>
                  <a:lnTo>
                    <a:pt x="1432" y="975"/>
                  </a:lnTo>
                  <a:lnTo>
                    <a:pt x="1459" y="972"/>
                  </a:lnTo>
                  <a:lnTo>
                    <a:pt x="1486" y="976"/>
                  </a:lnTo>
                  <a:lnTo>
                    <a:pt x="1613" y="1017"/>
                  </a:lnTo>
                  <a:lnTo>
                    <a:pt x="1738" y="1064"/>
                  </a:lnTo>
                  <a:lnTo>
                    <a:pt x="1860" y="1115"/>
                  </a:lnTo>
                  <a:lnTo>
                    <a:pt x="1468" y="1301"/>
                  </a:lnTo>
                  <a:lnTo>
                    <a:pt x="1450" y="1293"/>
                  </a:lnTo>
                  <a:lnTo>
                    <a:pt x="1435" y="1284"/>
                  </a:lnTo>
                  <a:lnTo>
                    <a:pt x="1403" y="1277"/>
                  </a:lnTo>
                  <a:lnTo>
                    <a:pt x="1372" y="1275"/>
                  </a:lnTo>
                  <a:lnTo>
                    <a:pt x="1343" y="1278"/>
                  </a:lnTo>
                  <a:lnTo>
                    <a:pt x="1312" y="1288"/>
                  </a:lnTo>
                  <a:lnTo>
                    <a:pt x="1284" y="1304"/>
                  </a:lnTo>
                  <a:lnTo>
                    <a:pt x="1262" y="1325"/>
                  </a:lnTo>
                  <a:lnTo>
                    <a:pt x="1242" y="1351"/>
                  </a:lnTo>
                  <a:lnTo>
                    <a:pt x="1235" y="1367"/>
                  </a:lnTo>
                  <a:lnTo>
                    <a:pt x="1235" y="1384"/>
                  </a:lnTo>
                  <a:lnTo>
                    <a:pt x="1241" y="1402"/>
                  </a:lnTo>
                  <a:lnTo>
                    <a:pt x="1252" y="1418"/>
                  </a:lnTo>
                  <a:lnTo>
                    <a:pt x="1267" y="1431"/>
                  </a:lnTo>
                  <a:lnTo>
                    <a:pt x="1284" y="1442"/>
                  </a:lnTo>
                  <a:lnTo>
                    <a:pt x="1283" y="1457"/>
                  </a:lnTo>
                  <a:lnTo>
                    <a:pt x="1284" y="1472"/>
                  </a:lnTo>
                  <a:lnTo>
                    <a:pt x="1286" y="1487"/>
                  </a:lnTo>
                  <a:lnTo>
                    <a:pt x="1292" y="1502"/>
                  </a:lnTo>
                  <a:lnTo>
                    <a:pt x="1302" y="1519"/>
                  </a:lnTo>
                  <a:lnTo>
                    <a:pt x="1315" y="1534"/>
                  </a:lnTo>
                  <a:lnTo>
                    <a:pt x="1331" y="1544"/>
                  </a:lnTo>
                  <a:lnTo>
                    <a:pt x="1350" y="1549"/>
                  </a:lnTo>
                  <a:lnTo>
                    <a:pt x="1372" y="1551"/>
                  </a:lnTo>
                  <a:lnTo>
                    <a:pt x="1385" y="1549"/>
                  </a:lnTo>
                  <a:lnTo>
                    <a:pt x="1397" y="1545"/>
                  </a:lnTo>
                  <a:lnTo>
                    <a:pt x="1418" y="1531"/>
                  </a:lnTo>
                  <a:lnTo>
                    <a:pt x="1437" y="1513"/>
                  </a:lnTo>
                  <a:lnTo>
                    <a:pt x="1460" y="1484"/>
                  </a:lnTo>
                  <a:lnTo>
                    <a:pt x="1485" y="1461"/>
                  </a:lnTo>
                  <a:lnTo>
                    <a:pt x="1514" y="1440"/>
                  </a:lnTo>
                  <a:lnTo>
                    <a:pt x="1544" y="1423"/>
                  </a:lnTo>
                  <a:lnTo>
                    <a:pt x="1709" y="1350"/>
                  </a:lnTo>
                  <a:lnTo>
                    <a:pt x="1873" y="1273"/>
                  </a:lnTo>
                  <a:lnTo>
                    <a:pt x="2035" y="1196"/>
                  </a:lnTo>
                  <a:lnTo>
                    <a:pt x="2280" y="1312"/>
                  </a:lnTo>
                  <a:lnTo>
                    <a:pt x="2527" y="1426"/>
                  </a:lnTo>
                  <a:lnTo>
                    <a:pt x="2556" y="1440"/>
                  </a:lnTo>
                  <a:lnTo>
                    <a:pt x="2584" y="1458"/>
                  </a:lnTo>
                  <a:lnTo>
                    <a:pt x="2618" y="1491"/>
                  </a:lnTo>
                  <a:lnTo>
                    <a:pt x="2653" y="1529"/>
                  </a:lnTo>
                  <a:lnTo>
                    <a:pt x="2654" y="1531"/>
                  </a:lnTo>
                  <a:lnTo>
                    <a:pt x="2658" y="1535"/>
                  </a:lnTo>
                  <a:lnTo>
                    <a:pt x="2660" y="1536"/>
                  </a:lnTo>
                  <a:lnTo>
                    <a:pt x="2681" y="1547"/>
                  </a:lnTo>
                  <a:lnTo>
                    <a:pt x="2704" y="1551"/>
                  </a:lnTo>
                  <a:lnTo>
                    <a:pt x="2726" y="1547"/>
                  </a:lnTo>
                  <a:lnTo>
                    <a:pt x="2747" y="1540"/>
                  </a:lnTo>
                  <a:lnTo>
                    <a:pt x="2763" y="1528"/>
                  </a:lnTo>
                  <a:lnTo>
                    <a:pt x="2776" y="1508"/>
                  </a:lnTo>
                  <a:lnTo>
                    <a:pt x="2784" y="1488"/>
                  </a:lnTo>
                  <a:lnTo>
                    <a:pt x="2788" y="1466"/>
                  </a:lnTo>
                  <a:lnTo>
                    <a:pt x="2786" y="1442"/>
                  </a:lnTo>
                  <a:lnTo>
                    <a:pt x="2799" y="1433"/>
                  </a:lnTo>
                  <a:lnTo>
                    <a:pt x="2812" y="1423"/>
                  </a:lnTo>
                  <a:lnTo>
                    <a:pt x="2825" y="1409"/>
                  </a:lnTo>
                  <a:lnTo>
                    <a:pt x="2834" y="1392"/>
                  </a:lnTo>
                  <a:lnTo>
                    <a:pt x="2838" y="1372"/>
                  </a:lnTo>
                  <a:lnTo>
                    <a:pt x="2834" y="1356"/>
                  </a:lnTo>
                  <a:lnTo>
                    <a:pt x="2828" y="1341"/>
                  </a:lnTo>
                  <a:lnTo>
                    <a:pt x="2812" y="1319"/>
                  </a:lnTo>
                  <a:lnTo>
                    <a:pt x="2792" y="1302"/>
                  </a:lnTo>
                  <a:lnTo>
                    <a:pt x="2768" y="1288"/>
                  </a:lnTo>
                  <a:lnTo>
                    <a:pt x="2741" y="1277"/>
                  </a:lnTo>
                  <a:lnTo>
                    <a:pt x="2712" y="1272"/>
                  </a:lnTo>
                  <a:lnTo>
                    <a:pt x="2674" y="1275"/>
                  </a:lnTo>
                  <a:lnTo>
                    <a:pt x="2638" y="1284"/>
                  </a:lnTo>
                  <a:lnTo>
                    <a:pt x="2602" y="1301"/>
                  </a:lnTo>
                  <a:lnTo>
                    <a:pt x="2208" y="1115"/>
                  </a:lnTo>
                  <a:lnTo>
                    <a:pt x="2307" y="1073"/>
                  </a:lnTo>
                  <a:lnTo>
                    <a:pt x="2407" y="1034"/>
                  </a:lnTo>
                  <a:lnTo>
                    <a:pt x="2504" y="998"/>
                  </a:lnTo>
                  <a:lnTo>
                    <a:pt x="2533" y="989"/>
                  </a:lnTo>
                  <a:lnTo>
                    <a:pt x="2559" y="982"/>
                  </a:lnTo>
                  <a:lnTo>
                    <a:pt x="2590" y="975"/>
                  </a:lnTo>
                  <a:lnTo>
                    <a:pt x="2622" y="973"/>
                  </a:lnTo>
                  <a:lnTo>
                    <a:pt x="2653" y="980"/>
                  </a:lnTo>
                  <a:lnTo>
                    <a:pt x="2659" y="982"/>
                  </a:lnTo>
                  <a:lnTo>
                    <a:pt x="2667" y="985"/>
                  </a:lnTo>
                  <a:lnTo>
                    <a:pt x="2674" y="988"/>
                  </a:lnTo>
                  <a:lnTo>
                    <a:pt x="2695" y="999"/>
                  </a:lnTo>
                  <a:lnTo>
                    <a:pt x="2717" y="1003"/>
                  </a:lnTo>
                  <a:lnTo>
                    <a:pt x="2742" y="1002"/>
                  </a:lnTo>
                  <a:lnTo>
                    <a:pt x="2764" y="1001"/>
                  </a:lnTo>
                  <a:lnTo>
                    <a:pt x="2784" y="994"/>
                  </a:lnTo>
                  <a:lnTo>
                    <a:pt x="2802" y="983"/>
                  </a:lnTo>
                  <a:lnTo>
                    <a:pt x="2816" y="966"/>
                  </a:lnTo>
                  <a:lnTo>
                    <a:pt x="2820" y="962"/>
                  </a:lnTo>
                  <a:lnTo>
                    <a:pt x="2823" y="960"/>
                  </a:lnTo>
                  <a:lnTo>
                    <a:pt x="2825" y="956"/>
                  </a:lnTo>
                  <a:lnTo>
                    <a:pt x="2826" y="951"/>
                  </a:lnTo>
                  <a:lnTo>
                    <a:pt x="2834" y="931"/>
                  </a:lnTo>
                  <a:lnTo>
                    <a:pt x="2836" y="910"/>
                  </a:lnTo>
                  <a:lnTo>
                    <a:pt x="2833" y="890"/>
                  </a:lnTo>
                  <a:lnTo>
                    <a:pt x="2829" y="876"/>
                  </a:lnTo>
                  <a:lnTo>
                    <a:pt x="2825" y="864"/>
                  </a:lnTo>
                  <a:lnTo>
                    <a:pt x="2805" y="840"/>
                  </a:lnTo>
                  <a:lnTo>
                    <a:pt x="2782" y="820"/>
                  </a:lnTo>
                  <a:lnTo>
                    <a:pt x="2756" y="803"/>
                  </a:lnTo>
                  <a:lnTo>
                    <a:pt x="2761" y="787"/>
                  </a:lnTo>
                  <a:lnTo>
                    <a:pt x="2767" y="772"/>
                  </a:lnTo>
                  <a:lnTo>
                    <a:pt x="2777" y="743"/>
                  </a:lnTo>
                  <a:lnTo>
                    <a:pt x="2781" y="712"/>
                  </a:lnTo>
                  <a:lnTo>
                    <a:pt x="407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75" name="Freeform 26">
              <a:extLst>
                <a:ext uri="{FF2B5EF4-FFF2-40B4-BE49-F238E27FC236}">
                  <a16:creationId xmlns:a16="http://schemas.microsoft.com/office/drawing/2014/main" id="{9525DE9A-0A85-B5B3-01FF-6D52E4972979}"/>
                </a:ext>
              </a:extLst>
            </p:cNvPr>
            <p:cNvSpPr>
              <a:spLocks/>
            </p:cNvSpPr>
            <p:nvPr/>
          </p:nvSpPr>
          <p:spPr bwMode="auto">
            <a:xfrm>
              <a:off x="4373563" y="912813"/>
              <a:ext cx="87313" cy="120650"/>
            </a:xfrm>
            <a:custGeom>
              <a:avLst/>
              <a:gdLst>
                <a:gd name="T0" fmla="*/ 87 w 165"/>
                <a:gd name="T1" fmla="*/ 26 h 227"/>
                <a:gd name="T2" fmla="*/ 113 w 165"/>
                <a:gd name="T3" fmla="*/ 69 h 227"/>
                <a:gd name="T4" fmla="*/ 115 w 165"/>
                <a:gd name="T5" fmla="*/ 76 h 227"/>
                <a:gd name="T6" fmla="*/ 117 w 165"/>
                <a:gd name="T7" fmla="*/ 84 h 227"/>
                <a:gd name="T8" fmla="*/ 119 w 165"/>
                <a:gd name="T9" fmla="*/ 91 h 227"/>
                <a:gd name="T10" fmla="*/ 129 w 165"/>
                <a:gd name="T11" fmla="*/ 110 h 227"/>
                <a:gd name="T12" fmla="*/ 141 w 165"/>
                <a:gd name="T13" fmla="*/ 128 h 227"/>
                <a:gd name="T14" fmla="*/ 146 w 165"/>
                <a:gd name="T15" fmla="*/ 137 h 227"/>
                <a:gd name="T16" fmla="*/ 149 w 165"/>
                <a:gd name="T17" fmla="*/ 142 h 227"/>
                <a:gd name="T18" fmla="*/ 150 w 165"/>
                <a:gd name="T19" fmla="*/ 144 h 227"/>
                <a:gd name="T20" fmla="*/ 152 w 165"/>
                <a:gd name="T21" fmla="*/ 148 h 227"/>
                <a:gd name="T22" fmla="*/ 154 w 165"/>
                <a:gd name="T23" fmla="*/ 153 h 227"/>
                <a:gd name="T24" fmla="*/ 157 w 165"/>
                <a:gd name="T25" fmla="*/ 155 h 227"/>
                <a:gd name="T26" fmla="*/ 161 w 165"/>
                <a:gd name="T27" fmla="*/ 160 h 227"/>
                <a:gd name="T28" fmla="*/ 165 w 165"/>
                <a:gd name="T29" fmla="*/ 176 h 227"/>
                <a:gd name="T30" fmla="*/ 164 w 165"/>
                <a:gd name="T31" fmla="*/ 197 h 227"/>
                <a:gd name="T32" fmla="*/ 152 w 165"/>
                <a:gd name="T33" fmla="*/ 212 h 227"/>
                <a:gd name="T34" fmla="*/ 152 w 165"/>
                <a:gd name="T35" fmla="*/ 212 h 227"/>
                <a:gd name="T36" fmla="*/ 148 w 165"/>
                <a:gd name="T37" fmla="*/ 217 h 227"/>
                <a:gd name="T38" fmla="*/ 139 w 165"/>
                <a:gd name="T39" fmla="*/ 222 h 227"/>
                <a:gd name="T40" fmla="*/ 130 w 165"/>
                <a:gd name="T41" fmla="*/ 225 h 227"/>
                <a:gd name="T42" fmla="*/ 121 w 165"/>
                <a:gd name="T43" fmla="*/ 223 h 227"/>
                <a:gd name="T44" fmla="*/ 94 w 165"/>
                <a:gd name="T45" fmla="*/ 212 h 227"/>
                <a:gd name="T46" fmla="*/ 78 w 165"/>
                <a:gd name="T47" fmla="*/ 212 h 227"/>
                <a:gd name="T48" fmla="*/ 42 w 165"/>
                <a:gd name="T49" fmla="*/ 227 h 227"/>
                <a:gd name="T50" fmla="*/ 8 w 165"/>
                <a:gd name="T51" fmla="*/ 208 h 227"/>
                <a:gd name="T52" fmla="*/ 6 w 165"/>
                <a:gd name="T53" fmla="*/ 204 h 227"/>
                <a:gd name="T54" fmla="*/ 3 w 165"/>
                <a:gd name="T55" fmla="*/ 202 h 227"/>
                <a:gd name="T56" fmla="*/ 1 w 165"/>
                <a:gd name="T57" fmla="*/ 195 h 227"/>
                <a:gd name="T58" fmla="*/ 0 w 165"/>
                <a:gd name="T59" fmla="*/ 186 h 227"/>
                <a:gd name="T60" fmla="*/ 1 w 165"/>
                <a:gd name="T61" fmla="*/ 178 h 227"/>
                <a:gd name="T62" fmla="*/ 12 w 165"/>
                <a:gd name="T63" fmla="*/ 139 h 227"/>
                <a:gd name="T64" fmla="*/ 35 w 165"/>
                <a:gd name="T65" fmla="*/ 102 h 227"/>
                <a:gd name="T66" fmla="*/ 42 w 165"/>
                <a:gd name="T67" fmla="*/ 92 h 227"/>
                <a:gd name="T68" fmla="*/ 46 w 165"/>
                <a:gd name="T69" fmla="*/ 84 h 227"/>
                <a:gd name="T70" fmla="*/ 47 w 165"/>
                <a:gd name="T71" fmla="*/ 79 h 227"/>
                <a:gd name="T72" fmla="*/ 48 w 165"/>
                <a:gd name="T73" fmla="*/ 78 h 227"/>
                <a:gd name="T74" fmla="*/ 65 w 165"/>
                <a:gd name="T75" fmla="*/ 53 h 227"/>
                <a:gd name="T76" fmla="*/ 82 w 165"/>
                <a:gd name="T7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 h="227">
                  <a:moveTo>
                    <a:pt x="82" y="0"/>
                  </a:moveTo>
                  <a:lnTo>
                    <a:pt x="87" y="26"/>
                  </a:lnTo>
                  <a:lnTo>
                    <a:pt x="97" y="49"/>
                  </a:lnTo>
                  <a:lnTo>
                    <a:pt x="113" y="69"/>
                  </a:lnTo>
                  <a:lnTo>
                    <a:pt x="114" y="74"/>
                  </a:lnTo>
                  <a:lnTo>
                    <a:pt x="115" y="76"/>
                  </a:lnTo>
                  <a:lnTo>
                    <a:pt x="117" y="80"/>
                  </a:lnTo>
                  <a:lnTo>
                    <a:pt x="117" y="84"/>
                  </a:lnTo>
                  <a:lnTo>
                    <a:pt x="118" y="88"/>
                  </a:lnTo>
                  <a:lnTo>
                    <a:pt x="119" y="91"/>
                  </a:lnTo>
                  <a:lnTo>
                    <a:pt x="120" y="95"/>
                  </a:lnTo>
                  <a:lnTo>
                    <a:pt x="129" y="110"/>
                  </a:lnTo>
                  <a:lnTo>
                    <a:pt x="138" y="123"/>
                  </a:lnTo>
                  <a:lnTo>
                    <a:pt x="141" y="128"/>
                  </a:lnTo>
                  <a:lnTo>
                    <a:pt x="144" y="132"/>
                  </a:lnTo>
                  <a:lnTo>
                    <a:pt x="146" y="137"/>
                  </a:lnTo>
                  <a:lnTo>
                    <a:pt x="149" y="141"/>
                  </a:lnTo>
                  <a:lnTo>
                    <a:pt x="149" y="142"/>
                  </a:lnTo>
                  <a:lnTo>
                    <a:pt x="150" y="143"/>
                  </a:lnTo>
                  <a:lnTo>
                    <a:pt x="150" y="144"/>
                  </a:lnTo>
                  <a:lnTo>
                    <a:pt x="151" y="146"/>
                  </a:lnTo>
                  <a:lnTo>
                    <a:pt x="152" y="148"/>
                  </a:lnTo>
                  <a:lnTo>
                    <a:pt x="152" y="149"/>
                  </a:lnTo>
                  <a:lnTo>
                    <a:pt x="154" y="153"/>
                  </a:lnTo>
                  <a:lnTo>
                    <a:pt x="155" y="154"/>
                  </a:lnTo>
                  <a:lnTo>
                    <a:pt x="157" y="155"/>
                  </a:lnTo>
                  <a:lnTo>
                    <a:pt x="159" y="158"/>
                  </a:lnTo>
                  <a:lnTo>
                    <a:pt x="161" y="160"/>
                  </a:lnTo>
                  <a:lnTo>
                    <a:pt x="162" y="164"/>
                  </a:lnTo>
                  <a:lnTo>
                    <a:pt x="165" y="176"/>
                  </a:lnTo>
                  <a:lnTo>
                    <a:pt x="165" y="189"/>
                  </a:lnTo>
                  <a:lnTo>
                    <a:pt x="164" y="197"/>
                  </a:lnTo>
                  <a:lnTo>
                    <a:pt x="160" y="206"/>
                  </a:lnTo>
                  <a:lnTo>
                    <a:pt x="152" y="212"/>
                  </a:lnTo>
                  <a:lnTo>
                    <a:pt x="152" y="212"/>
                  </a:lnTo>
                  <a:lnTo>
                    <a:pt x="152" y="212"/>
                  </a:lnTo>
                  <a:lnTo>
                    <a:pt x="151" y="213"/>
                  </a:lnTo>
                  <a:lnTo>
                    <a:pt x="148" y="217"/>
                  </a:lnTo>
                  <a:lnTo>
                    <a:pt x="143" y="220"/>
                  </a:lnTo>
                  <a:lnTo>
                    <a:pt x="139" y="222"/>
                  </a:lnTo>
                  <a:lnTo>
                    <a:pt x="135" y="223"/>
                  </a:lnTo>
                  <a:lnTo>
                    <a:pt x="130" y="225"/>
                  </a:lnTo>
                  <a:lnTo>
                    <a:pt x="125" y="225"/>
                  </a:lnTo>
                  <a:lnTo>
                    <a:pt x="121" y="223"/>
                  </a:lnTo>
                  <a:lnTo>
                    <a:pt x="107" y="220"/>
                  </a:lnTo>
                  <a:lnTo>
                    <a:pt x="94" y="212"/>
                  </a:lnTo>
                  <a:lnTo>
                    <a:pt x="83" y="202"/>
                  </a:lnTo>
                  <a:lnTo>
                    <a:pt x="78" y="212"/>
                  </a:lnTo>
                  <a:lnTo>
                    <a:pt x="60" y="223"/>
                  </a:lnTo>
                  <a:lnTo>
                    <a:pt x="42" y="227"/>
                  </a:lnTo>
                  <a:lnTo>
                    <a:pt x="25" y="222"/>
                  </a:lnTo>
                  <a:lnTo>
                    <a:pt x="8" y="208"/>
                  </a:lnTo>
                  <a:lnTo>
                    <a:pt x="6" y="206"/>
                  </a:lnTo>
                  <a:lnTo>
                    <a:pt x="6" y="204"/>
                  </a:lnTo>
                  <a:lnTo>
                    <a:pt x="5" y="202"/>
                  </a:lnTo>
                  <a:lnTo>
                    <a:pt x="3" y="202"/>
                  </a:lnTo>
                  <a:lnTo>
                    <a:pt x="3" y="199"/>
                  </a:lnTo>
                  <a:lnTo>
                    <a:pt x="1" y="195"/>
                  </a:lnTo>
                  <a:lnTo>
                    <a:pt x="0" y="191"/>
                  </a:lnTo>
                  <a:lnTo>
                    <a:pt x="0" y="186"/>
                  </a:lnTo>
                  <a:lnTo>
                    <a:pt x="1" y="181"/>
                  </a:lnTo>
                  <a:lnTo>
                    <a:pt x="1" y="178"/>
                  </a:lnTo>
                  <a:lnTo>
                    <a:pt x="5" y="159"/>
                  </a:lnTo>
                  <a:lnTo>
                    <a:pt x="12" y="139"/>
                  </a:lnTo>
                  <a:lnTo>
                    <a:pt x="22" y="120"/>
                  </a:lnTo>
                  <a:lnTo>
                    <a:pt x="35" y="102"/>
                  </a:lnTo>
                  <a:lnTo>
                    <a:pt x="39" y="97"/>
                  </a:lnTo>
                  <a:lnTo>
                    <a:pt x="42" y="92"/>
                  </a:lnTo>
                  <a:lnTo>
                    <a:pt x="45" y="88"/>
                  </a:lnTo>
                  <a:lnTo>
                    <a:pt x="46" y="84"/>
                  </a:lnTo>
                  <a:lnTo>
                    <a:pt x="46" y="80"/>
                  </a:lnTo>
                  <a:lnTo>
                    <a:pt x="47" y="79"/>
                  </a:lnTo>
                  <a:lnTo>
                    <a:pt x="48" y="79"/>
                  </a:lnTo>
                  <a:lnTo>
                    <a:pt x="48" y="78"/>
                  </a:lnTo>
                  <a:lnTo>
                    <a:pt x="50" y="78"/>
                  </a:lnTo>
                  <a:lnTo>
                    <a:pt x="65" y="53"/>
                  </a:lnTo>
                  <a:lnTo>
                    <a:pt x="76" y="27"/>
                  </a:lnTo>
                  <a:lnTo>
                    <a:pt x="82"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82" name="Freeform 27">
              <a:extLst>
                <a:ext uri="{FF2B5EF4-FFF2-40B4-BE49-F238E27FC236}">
                  <a16:creationId xmlns:a16="http://schemas.microsoft.com/office/drawing/2014/main" id="{6B9B30AB-96F8-AC79-0A9A-E964DBA18D54}"/>
                </a:ext>
              </a:extLst>
            </p:cNvPr>
            <p:cNvSpPr>
              <a:spLocks/>
            </p:cNvSpPr>
            <p:nvPr/>
          </p:nvSpPr>
          <p:spPr bwMode="auto">
            <a:xfrm>
              <a:off x="4464051" y="770006"/>
              <a:ext cx="146048" cy="125411"/>
            </a:xfrm>
            <a:custGeom>
              <a:avLst/>
              <a:gdLst>
                <a:gd name="T0" fmla="*/ 187 w 278"/>
                <a:gd name="T1" fmla="*/ 0 h 236"/>
                <a:gd name="T2" fmla="*/ 220 w 278"/>
                <a:gd name="T3" fmla="*/ 2 h 236"/>
                <a:gd name="T4" fmla="*/ 244 w 278"/>
                <a:gd name="T5" fmla="*/ 29 h 236"/>
                <a:gd name="T6" fmla="*/ 261 w 278"/>
                <a:gd name="T7" fmla="*/ 58 h 236"/>
                <a:gd name="T8" fmla="*/ 272 w 278"/>
                <a:gd name="T9" fmla="*/ 90 h 236"/>
                <a:gd name="T10" fmla="*/ 278 w 278"/>
                <a:gd name="T11" fmla="*/ 124 h 236"/>
                <a:gd name="T12" fmla="*/ 278 w 278"/>
                <a:gd name="T13" fmla="*/ 161 h 236"/>
                <a:gd name="T14" fmla="*/ 277 w 278"/>
                <a:gd name="T15" fmla="*/ 163 h 236"/>
                <a:gd name="T16" fmla="*/ 276 w 278"/>
                <a:gd name="T17" fmla="*/ 165 h 236"/>
                <a:gd name="T18" fmla="*/ 276 w 278"/>
                <a:gd name="T19" fmla="*/ 169 h 236"/>
                <a:gd name="T20" fmla="*/ 276 w 278"/>
                <a:gd name="T21" fmla="*/ 171 h 236"/>
                <a:gd name="T22" fmla="*/ 270 w 278"/>
                <a:gd name="T23" fmla="*/ 180 h 236"/>
                <a:gd name="T24" fmla="*/ 265 w 278"/>
                <a:gd name="T25" fmla="*/ 190 h 236"/>
                <a:gd name="T26" fmla="*/ 263 w 278"/>
                <a:gd name="T27" fmla="*/ 195 h 236"/>
                <a:gd name="T28" fmla="*/ 261 w 278"/>
                <a:gd name="T29" fmla="*/ 197 h 236"/>
                <a:gd name="T30" fmla="*/ 258 w 278"/>
                <a:gd name="T31" fmla="*/ 200 h 236"/>
                <a:gd name="T32" fmla="*/ 251 w 278"/>
                <a:gd name="T33" fmla="*/ 208 h 236"/>
                <a:gd name="T34" fmla="*/ 242 w 278"/>
                <a:gd name="T35" fmla="*/ 213 h 236"/>
                <a:gd name="T36" fmla="*/ 235 w 278"/>
                <a:gd name="T37" fmla="*/ 217 h 236"/>
                <a:gd name="T38" fmla="*/ 194 w 278"/>
                <a:gd name="T39" fmla="*/ 217 h 236"/>
                <a:gd name="T40" fmla="*/ 189 w 278"/>
                <a:gd name="T41" fmla="*/ 218 h 236"/>
                <a:gd name="T42" fmla="*/ 184 w 278"/>
                <a:gd name="T43" fmla="*/ 219 h 236"/>
                <a:gd name="T44" fmla="*/ 179 w 278"/>
                <a:gd name="T45" fmla="*/ 221 h 236"/>
                <a:gd name="T46" fmla="*/ 156 w 278"/>
                <a:gd name="T47" fmla="*/ 228 h 236"/>
                <a:gd name="T48" fmla="*/ 131 w 278"/>
                <a:gd name="T49" fmla="*/ 233 h 236"/>
                <a:gd name="T50" fmla="*/ 107 w 278"/>
                <a:gd name="T51" fmla="*/ 236 h 236"/>
                <a:gd name="T52" fmla="*/ 86 w 278"/>
                <a:gd name="T53" fmla="*/ 236 h 236"/>
                <a:gd name="T54" fmla="*/ 66 w 278"/>
                <a:gd name="T55" fmla="*/ 231 h 236"/>
                <a:gd name="T56" fmla="*/ 49 w 278"/>
                <a:gd name="T57" fmla="*/ 221 h 236"/>
                <a:gd name="T58" fmla="*/ 33 w 278"/>
                <a:gd name="T59" fmla="*/ 210 h 236"/>
                <a:gd name="T60" fmla="*/ 21 w 278"/>
                <a:gd name="T61" fmla="*/ 196 h 236"/>
                <a:gd name="T62" fmla="*/ 14 w 278"/>
                <a:gd name="T63" fmla="*/ 182 h 236"/>
                <a:gd name="T64" fmla="*/ 8 w 278"/>
                <a:gd name="T65" fmla="*/ 169 h 236"/>
                <a:gd name="T66" fmla="*/ 1 w 278"/>
                <a:gd name="T67" fmla="*/ 153 h 236"/>
                <a:gd name="T68" fmla="*/ 0 w 278"/>
                <a:gd name="T69" fmla="*/ 134 h 236"/>
                <a:gd name="T70" fmla="*/ 5 w 278"/>
                <a:gd name="T71" fmla="*/ 115 h 236"/>
                <a:gd name="T72" fmla="*/ 13 w 278"/>
                <a:gd name="T73" fmla="*/ 91 h 236"/>
                <a:gd name="T74" fmla="*/ 28 w 278"/>
                <a:gd name="T75" fmla="*/ 73 h 236"/>
                <a:gd name="T76" fmla="*/ 48 w 278"/>
                <a:gd name="T77" fmla="*/ 57 h 236"/>
                <a:gd name="T78" fmla="*/ 61 w 278"/>
                <a:gd name="T79" fmla="*/ 49 h 236"/>
                <a:gd name="T80" fmla="*/ 76 w 278"/>
                <a:gd name="T81" fmla="*/ 44 h 236"/>
                <a:gd name="T82" fmla="*/ 132 w 278"/>
                <a:gd name="T83" fmla="*/ 22 h 236"/>
                <a:gd name="T84" fmla="*/ 187 w 278"/>
                <a:gd name="T85"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8" h="236">
                  <a:moveTo>
                    <a:pt x="187" y="0"/>
                  </a:moveTo>
                  <a:lnTo>
                    <a:pt x="220" y="2"/>
                  </a:lnTo>
                  <a:lnTo>
                    <a:pt x="244" y="29"/>
                  </a:lnTo>
                  <a:lnTo>
                    <a:pt x="261" y="58"/>
                  </a:lnTo>
                  <a:lnTo>
                    <a:pt x="272" y="90"/>
                  </a:lnTo>
                  <a:lnTo>
                    <a:pt x="278" y="124"/>
                  </a:lnTo>
                  <a:lnTo>
                    <a:pt x="278" y="161"/>
                  </a:lnTo>
                  <a:lnTo>
                    <a:pt x="277" y="163"/>
                  </a:lnTo>
                  <a:lnTo>
                    <a:pt x="276" y="165"/>
                  </a:lnTo>
                  <a:lnTo>
                    <a:pt x="276" y="169"/>
                  </a:lnTo>
                  <a:lnTo>
                    <a:pt x="276" y="171"/>
                  </a:lnTo>
                  <a:lnTo>
                    <a:pt x="270" y="180"/>
                  </a:lnTo>
                  <a:lnTo>
                    <a:pt x="265" y="190"/>
                  </a:lnTo>
                  <a:lnTo>
                    <a:pt x="263" y="195"/>
                  </a:lnTo>
                  <a:lnTo>
                    <a:pt x="261" y="197"/>
                  </a:lnTo>
                  <a:lnTo>
                    <a:pt x="258" y="200"/>
                  </a:lnTo>
                  <a:lnTo>
                    <a:pt x="251" y="208"/>
                  </a:lnTo>
                  <a:lnTo>
                    <a:pt x="242" y="213"/>
                  </a:lnTo>
                  <a:lnTo>
                    <a:pt x="235" y="217"/>
                  </a:lnTo>
                  <a:lnTo>
                    <a:pt x="194" y="217"/>
                  </a:lnTo>
                  <a:lnTo>
                    <a:pt x="189" y="218"/>
                  </a:lnTo>
                  <a:lnTo>
                    <a:pt x="184" y="219"/>
                  </a:lnTo>
                  <a:lnTo>
                    <a:pt x="179" y="221"/>
                  </a:lnTo>
                  <a:lnTo>
                    <a:pt x="156" y="228"/>
                  </a:lnTo>
                  <a:lnTo>
                    <a:pt x="131" y="233"/>
                  </a:lnTo>
                  <a:lnTo>
                    <a:pt x="107" y="236"/>
                  </a:lnTo>
                  <a:lnTo>
                    <a:pt x="86" y="236"/>
                  </a:lnTo>
                  <a:lnTo>
                    <a:pt x="66" y="231"/>
                  </a:lnTo>
                  <a:lnTo>
                    <a:pt x="49" y="221"/>
                  </a:lnTo>
                  <a:lnTo>
                    <a:pt x="33" y="210"/>
                  </a:lnTo>
                  <a:lnTo>
                    <a:pt x="21" y="196"/>
                  </a:lnTo>
                  <a:lnTo>
                    <a:pt x="14" y="182"/>
                  </a:lnTo>
                  <a:lnTo>
                    <a:pt x="8" y="169"/>
                  </a:lnTo>
                  <a:lnTo>
                    <a:pt x="1" y="153"/>
                  </a:lnTo>
                  <a:lnTo>
                    <a:pt x="0" y="134"/>
                  </a:lnTo>
                  <a:lnTo>
                    <a:pt x="5" y="115"/>
                  </a:lnTo>
                  <a:lnTo>
                    <a:pt x="13" y="91"/>
                  </a:lnTo>
                  <a:lnTo>
                    <a:pt x="28" y="73"/>
                  </a:lnTo>
                  <a:lnTo>
                    <a:pt x="48" y="57"/>
                  </a:lnTo>
                  <a:lnTo>
                    <a:pt x="61" y="49"/>
                  </a:lnTo>
                  <a:lnTo>
                    <a:pt x="76" y="44"/>
                  </a:lnTo>
                  <a:lnTo>
                    <a:pt x="132" y="22"/>
                  </a:lnTo>
                  <a:lnTo>
                    <a:pt x="187"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84" name="Freeform 28">
              <a:extLst>
                <a:ext uri="{FF2B5EF4-FFF2-40B4-BE49-F238E27FC236}">
                  <a16:creationId xmlns:a16="http://schemas.microsoft.com/office/drawing/2014/main" id="{8E95C981-148F-7B8D-3266-F6FBF9B84AC6}"/>
                </a:ext>
              </a:extLst>
            </p:cNvPr>
            <p:cNvSpPr>
              <a:spLocks noEditPoints="1"/>
            </p:cNvSpPr>
            <p:nvPr/>
          </p:nvSpPr>
          <p:spPr bwMode="auto">
            <a:xfrm>
              <a:off x="3335338" y="269944"/>
              <a:ext cx="2154238" cy="954089"/>
            </a:xfrm>
            <a:custGeom>
              <a:avLst/>
              <a:gdLst>
                <a:gd name="T0" fmla="*/ 1904 w 4070"/>
                <a:gd name="T1" fmla="*/ 367 h 1805"/>
                <a:gd name="T2" fmla="*/ 1788 w 4070"/>
                <a:gd name="T3" fmla="*/ 409 h 1805"/>
                <a:gd name="T4" fmla="*/ 1774 w 4070"/>
                <a:gd name="T5" fmla="*/ 416 h 1805"/>
                <a:gd name="T6" fmla="*/ 1642 w 4070"/>
                <a:gd name="T7" fmla="*/ 504 h 1805"/>
                <a:gd name="T8" fmla="*/ 1589 w 4070"/>
                <a:gd name="T9" fmla="*/ 562 h 1805"/>
                <a:gd name="T10" fmla="*/ 1540 w 4070"/>
                <a:gd name="T11" fmla="*/ 648 h 1805"/>
                <a:gd name="T12" fmla="*/ 1526 w 4070"/>
                <a:gd name="T13" fmla="*/ 683 h 1805"/>
                <a:gd name="T14" fmla="*/ 1507 w 4070"/>
                <a:gd name="T15" fmla="*/ 773 h 1805"/>
                <a:gd name="T16" fmla="*/ 1541 w 4070"/>
                <a:gd name="T17" fmla="*/ 1063 h 1805"/>
                <a:gd name="T18" fmla="*/ 1566 w 4070"/>
                <a:gd name="T19" fmla="*/ 1205 h 1805"/>
                <a:gd name="T20" fmla="*/ 1547 w 4070"/>
                <a:gd name="T21" fmla="*/ 1226 h 1805"/>
                <a:gd name="T22" fmla="*/ 1552 w 4070"/>
                <a:gd name="T23" fmla="*/ 1297 h 1805"/>
                <a:gd name="T24" fmla="*/ 1616 w 4070"/>
                <a:gd name="T25" fmla="*/ 1358 h 1805"/>
                <a:gd name="T26" fmla="*/ 1631 w 4070"/>
                <a:gd name="T27" fmla="*/ 1366 h 1805"/>
                <a:gd name="T28" fmla="*/ 1640 w 4070"/>
                <a:gd name="T29" fmla="*/ 1371 h 1805"/>
                <a:gd name="T30" fmla="*/ 1673 w 4070"/>
                <a:gd name="T31" fmla="*/ 1382 h 1805"/>
                <a:gd name="T32" fmla="*/ 1759 w 4070"/>
                <a:gd name="T33" fmla="*/ 1394 h 1805"/>
                <a:gd name="T34" fmla="*/ 1826 w 4070"/>
                <a:gd name="T35" fmla="*/ 1457 h 1805"/>
                <a:gd name="T36" fmla="*/ 1824 w 4070"/>
                <a:gd name="T37" fmla="*/ 1570 h 1805"/>
                <a:gd name="T38" fmla="*/ 1893 w 4070"/>
                <a:gd name="T39" fmla="*/ 1575 h 1805"/>
                <a:gd name="T40" fmla="*/ 1926 w 4070"/>
                <a:gd name="T41" fmla="*/ 1528 h 1805"/>
                <a:gd name="T42" fmla="*/ 1941 w 4070"/>
                <a:gd name="T43" fmla="*/ 1519 h 1805"/>
                <a:gd name="T44" fmla="*/ 1952 w 4070"/>
                <a:gd name="T45" fmla="*/ 1529 h 1805"/>
                <a:gd name="T46" fmla="*/ 1959 w 4070"/>
                <a:gd name="T47" fmla="*/ 1540 h 1805"/>
                <a:gd name="T48" fmla="*/ 1964 w 4070"/>
                <a:gd name="T49" fmla="*/ 1555 h 1805"/>
                <a:gd name="T50" fmla="*/ 1997 w 4070"/>
                <a:gd name="T51" fmla="*/ 1576 h 1805"/>
                <a:gd name="T52" fmla="*/ 2063 w 4070"/>
                <a:gd name="T53" fmla="*/ 1555 h 1805"/>
                <a:gd name="T54" fmla="*/ 2067 w 4070"/>
                <a:gd name="T55" fmla="*/ 1517 h 1805"/>
                <a:gd name="T56" fmla="*/ 2081 w 4070"/>
                <a:gd name="T57" fmla="*/ 1507 h 1805"/>
                <a:gd name="T58" fmla="*/ 2111 w 4070"/>
                <a:gd name="T59" fmla="*/ 1549 h 1805"/>
                <a:gd name="T60" fmla="*/ 2165 w 4070"/>
                <a:gd name="T61" fmla="*/ 1565 h 1805"/>
                <a:gd name="T62" fmla="*/ 2196 w 4070"/>
                <a:gd name="T63" fmla="*/ 1495 h 1805"/>
                <a:gd name="T64" fmla="*/ 2217 w 4070"/>
                <a:gd name="T65" fmla="*/ 1506 h 1805"/>
                <a:gd name="T66" fmla="*/ 2222 w 4070"/>
                <a:gd name="T67" fmla="*/ 1512 h 1805"/>
                <a:gd name="T68" fmla="*/ 2228 w 4070"/>
                <a:gd name="T69" fmla="*/ 1570 h 1805"/>
                <a:gd name="T70" fmla="*/ 2273 w 4070"/>
                <a:gd name="T71" fmla="*/ 1569 h 1805"/>
                <a:gd name="T72" fmla="*/ 2304 w 4070"/>
                <a:gd name="T73" fmla="*/ 1515 h 1805"/>
                <a:gd name="T74" fmla="*/ 2289 w 4070"/>
                <a:gd name="T75" fmla="*/ 1432 h 1805"/>
                <a:gd name="T76" fmla="*/ 2354 w 4070"/>
                <a:gd name="T77" fmla="*/ 1397 h 1805"/>
                <a:gd name="T78" fmla="*/ 2460 w 4070"/>
                <a:gd name="T79" fmla="*/ 1370 h 1805"/>
                <a:gd name="T80" fmla="*/ 2514 w 4070"/>
                <a:gd name="T81" fmla="*/ 1275 h 1805"/>
                <a:gd name="T82" fmla="*/ 2512 w 4070"/>
                <a:gd name="T83" fmla="*/ 1179 h 1805"/>
                <a:gd name="T84" fmla="*/ 2532 w 4070"/>
                <a:gd name="T85" fmla="*/ 1131 h 1805"/>
                <a:gd name="T86" fmla="*/ 2553 w 4070"/>
                <a:gd name="T87" fmla="*/ 1073 h 1805"/>
                <a:gd name="T88" fmla="*/ 2556 w 4070"/>
                <a:gd name="T89" fmla="*/ 932 h 1805"/>
                <a:gd name="T90" fmla="*/ 2565 w 4070"/>
                <a:gd name="T91" fmla="*/ 823 h 1805"/>
                <a:gd name="T92" fmla="*/ 2551 w 4070"/>
                <a:gd name="T93" fmla="*/ 721 h 1805"/>
                <a:gd name="T94" fmla="*/ 2533 w 4070"/>
                <a:gd name="T95" fmla="*/ 669 h 1805"/>
                <a:gd name="T96" fmla="*/ 2493 w 4070"/>
                <a:gd name="T97" fmla="*/ 589 h 1805"/>
                <a:gd name="T98" fmla="*/ 2423 w 4070"/>
                <a:gd name="T99" fmla="*/ 498 h 1805"/>
                <a:gd name="T100" fmla="*/ 2418 w 4070"/>
                <a:gd name="T101" fmla="*/ 495 h 1805"/>
                <a:gd name="T102" fmla="*/ 2302 w 4070"/>
                <a:gd name="T103" fmla="*/ 406 h 1805"/>
                <a:gd name="T104" fmla="*/ 2281 w 4070"/>
                <a:gd name="T105" fmla="*/ 395 h 1805"/>
                <a:gd name="T106" fmla="*/ 2170 w 4070"/>
                <a:gd name="T107" fmla="*/ 357 h 1805"/>
                <a:gd name="T108" fmla="*/ 0 w 4070"/>
                <a:gd name="T109" fmla="*/ 0 h 1805"/>
                <a:gd name="T110" fmla="*/ 2715 w 4070"/>
                <a:gd name="T111" fmla="*/ 1401 h 1805"/>
                <a:gd name="T112" fmla="*/ 2623 w 4070"/>
                <a:gd name="T113" fmla="*/ 1428 h 1805"/>
                <a:gd name="T114" fmla="*/ 2575 w 4070"/>
                <a:gd name="T115" fmla="*/ 1474 h 1805"/>
                <a:gd name="T116" fmla="*/ 2568 w 4070"/>
                <a:gd name="T117" fmla="*/ 1496 h 1805"/>
                <a:gd name="T118" fmla="*/ 1512 w 4070"/>
                <a:gd name="T119" fmla="*/ 1522 h 1805"/>
                <a:gd name="T120" fmla="*/ 1470 w 4070"/>
                <a:gd name="T121" fmla="*/ 1444 h 1805"/>
                <a:gd name="T122" fmla="*/ 1380 w 4070"/>
                <a:gd name="T123" fmla="*/ 1400 h 1805"/>
                <a:gd name="T124" fmla="*/ 1303 w 4070"/>
                <a:gd name="T125" fmla="*/ 1431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0" h="1805">
                  <a:moveTo>
                    <a:pt x="2063" y="348"/>
                  </a:moveTo>
                  <a:lnTo>
                    <a:pt x="2008" y="349"/>
                  </a:lnTo>
                  <a:lnTo>
                    <a:pt x="1953" y="356"/>
                  </a:lnTo>
                  <a:lnTo>
                    <a:pt x="1904" y="367"/>
                  </a:lnTo>
                  <a:lnTo>
                    <a:pt x="1857" y="380"/>
                  </a:lnTo>
                  <a:lnTo>
                    <a:pt x="1814" y="396"/>
                  </a:lnTo>
                  <a:lnTo>
                    <a:pt x="1802" y="401"/>
                  </a:lnTo>
                  <a:lnTo>
                    <a:pt x="1788" y="409"/>
                  </a:lnTo>
                  <a:lnTo>
                    <a:pt x="1786" y="410"/>
                  </a:lnTo>
                  <a:lnTo>
                    <a:pt x="1781" y="411"/>
                  </a:lnTo>
                  <a:lnTo>
                    <a:pt x="1777" y="414"/>
                  </a:lnTo>
                  <a:lnTo>
                    <a:pt x="1774" y="416"/>
                  </a:lnTo>
                  <a:lnTo>
                    <a:pt x="1734" y="436"/>
                  </a:lnTo>
                  <a:lnTo>
                    <a:pt x="1698" y="460"/>
                  </a:lnTo>
                  <a:lnTo>
                    <a:pt x="1668" y="481"/>
                  </a:lnTo>
                  <a:lnTo>
                    <a:pt x="1642" y="504"/>
                  </a:lnTo>
                  <a:lnTo>
                    <a:pt x="1618" y="528"/>
                  </a:lnTo>
                  <a:lnTo>
                    <a:pt x="1594" y="556"/>
                  </a:lnTo>
                  <a:lnTo>
                    <a:pt x="1592" y="559"/>
                  </a:lnTo>
                  <a:lnTo>
                    <a:pt x="1589" y="562"/>
                  </a:lnTo>
                  <a:lnTo>
                    <a:pt x="1587" y="565"/>
                  </a:lnTo>
                  <a:lnTo>
                    <a:pt x="1568" y="595"/>
                  </a:lnTo>
                  <a:lnTo>
                    <a:pt x="1553" y="623"/>
                  </a:lnTo>
                  <a:lnTo>
                    <a:pt x="1540" y="648"/>
                  </a:lnTo>
                  <a:lnTo>
                    <a:pt x="1533" y="662"/>
                  </a:lnTo>
                  <a:lnTo>
                    <a:pt x="1527" y="678"/>
                  </a:lnTo>
                  <a:lnTo>
                    <a:pt x="1526" y="680"/>
                  </a:lnTo>
                  <a:lnTo>
                    <a:pt x="1526" y="683"/>
                  </a:lnTo>
                  <a:lnTo>
                    <a:pt x="1523" y="689"/>
                  </a:lnTo>
                  <a:lnTo>
                    <a:pt x="1522" y="695"/>
                  </a:lnTo>
                  <a:lnTo>
                    <a:pt x="1518" y="701"/>
                  </a:lnTo>
                  <a:lnTo>
                    <a:pt x="1507" y="773"/>
                  </a:lnTo>
                  <a:lnTo>
                    <a:pt x="1504" y="844"/>
                  </a:lnTo>
                  <a:lnTo>
                    <a:pt x="1510" y="916"/>
                  </a:lnTo>
                  <a:lnTo>
                    <a:pt x="1521" y="990"/>
                  </a:lnTo>
                  <a:lnTo>
                    <a:pt x="1541" y="1063"/>
                  </a:lnTo>
                  <a:lnTo>
                    <a:pt x="1567" y="1134"/>
                  </a:lnTo>
                  <a:lnTo>
                    <a:pt x="1570" y="1158"/>
                  </a:lnTo>
                  <a:lnTo>
                    <a:pt x="1570" y="1181"/>
                  </a:lnTo>
                  <a:lnTo>
                    <a:pt x="1566" y="1205"/>
                  </a:lnTo>
                  <a:lnTo>
                    <a:pt x="1562" y="1208"/>
                  </a:lnTo>
                  <a:lnTo>
                    <a:pt x="1558" y="1212"/>
                  </a:lnTo>
                  <a:lnTo>
                    <a:pt x="1554" y="1216"/>
                  </a:lnTo>
                  <a:lnTo>
                    <a:pt x="1547" y="1226"/>
                  </a:lnTo>
                  <a:lnTo>
                    <a:pt x="1543" y="1239"/>
                  </a:lnTo>
                  <a:lnTo>
                    <a:pt x="1542" y="1258"/>
                  </a:lnTo>
                  <a:lnTo>
                    <a:pt x="1544" y="1280"/>
                  </a:lnTo>
                  <a:lnTo>
                    <a:pt x="1552" y="1297"/>
                  </a:lnTo>
                  <a:lnTo>
                    <a:pt x="1564" y="1316"/>
                  </a:lnTo>
                  <a:lnTo>
                    <a:pt x="1584" y="1336"/>
                  </a:lnTo>
                  <a:lnTo>
                    <a:pt x="1613" y="1355"/>
                  </a:lnTo>
                  <a:lnTo>
                    <a:pt x="1616" y="1358"/>
                  </a:lnTo>
                  <a:lnTo>
                    <a:pt x="1621" y="1360"/>
                  </a:lnTo>
                  <a:lnTo>
                    <a:pt x="1625" y="1361"/>
                  </a:lnTo>
                  <a:lnTo>
                    <a:pt x="1629" y="1364"/>
                  </a:lnTo>
                  <a:lnTo>
                    <a:pt x="1631" y="1366"/>
                  </a:lnTo>
                  <a:lnTo>
                    <a:pt x="1634" y="1368"/>
                  </a:lnTo>
                  <a:lnTo>
                    <a:pt x="1636" y="1369"/>
                  </a:lnTo>
                  <a:lnTo>
                    <a:pt x="1637" y="1370"/>
                  </a:lnTo>
                  <a:lnTo>
                    <a:pt x="1640" y="1371"/>
                  </a:lnTo>
                  <a:lnTo>
                    <a:pt x="1642" y="1374"/>
                  </a:lnTo>
                  <a:lnTo>
                    <a:pt x="1646" y="1376"/>
                  </a:lnTo>
                  <a:lnTo>
                    <a:pt x="1657" y="1379"/>
                  </a:lnTo>
                  <a:lnTo>
                    <a:pt x="1673" y="1382"/>
                  </a:lnTo>
                  <a:lnTo>
                    <a:pt x="1694" y="1386"/>
                  </a:lnTo>
                  <a:lnTo>
                    <a:pt x="1723" y="1390"/>
                  </a:lnTo>
                  <a:lnTo>
                    <a:pt x="1758" y="1394"/>
                  </a:lnTo>
                  <a:lnTo>
                    <a:pt x="1759" y="1394"/>
                  </a:lnTo>
                  <a:lnTo>
                    <a:pt x="1784" y="1407"/>
                  </a:lnTo>
                  <a:lnTo>
                    <a:pt x="1806" y="1424"/>
                  </a:lnTo>
                  <a:lnTo>
                    <a:pt x="1826" y="1443"/>
                  </a:lnTo>
                  <a:lnTo>
                    <a:pt x="1826" y="1457"/>
                  </a:lnTo>
                  <a:lnTo>
                    <a:pt x="1818" y="1484"/>
                  </a:lnTo>
                  <a:lnTo>
                    <a:pt x="1814" y="1512"/>
                  </a:lnTo>
                  <a:lnTo>
                    <a:pt x="1817" y="1540"/>
                  </a:lnTo>
                  <a:lnTo>
                    <a:pt x="1824" y="1570"/>
                  </a:lnTo>
                  <a:lnTo>
                    <a:pt x="1828" y="1570"/>
                  </a:lnTo>
                  <a:lnTo>
                    <a:pt x="1852" y="1577"/>
                  </a:lnTo>
                  <a:lnTo>
                    <a:pt x="1874" y="1580"/>
                  </a:lnTo>
                  <a:lnTo>
                    <a:pt x="1893" y="1575"/>
                  </a:lnTo>
                  <a:lnTo>
                    <a:pt x="1909" y="1564"/>
                  </a:lnTo>
                  <a:lnTo>
                    <a:pt x="1922" y="1545"/>
                  </a:lnTo>
                  <a:lnTo>
                    <a:pt x="1922" y="1532"/>
                  </a:lnTo>
                  <a:lnTo>
                    <a:pt x="1926" y="1528"/>
                  </a:lnTo>
                  <a:lnTo>
                    <a:pt x="1930" y="1524"/>
                  </a:lnTo>
                  <a:lnTo>
                    <a:pt x="1936" y="1522"/>
                  </a:lnTo>
                  <a:lnTo>
                    <a:pt x="1937" y="1521"/>
                  </a:lnTo>
                  <a:lnTo>
                    <a:pt x="1941" y="1519"/>
                  </a:lnTo>
                  <a:lnTo>
                    <a:pt x="1943" y="1518"/>
                  </a:lnTo>
                  <a:lnTo>
                    <a:pt x="1946" y="1523"/>
                  </a:lnTo>
                  <a:lnTo>
                    <a:pt x="1949" y="1527"/>
                  </a:lnTo>
                  <a:lnTo>
                    <a:pt x="1952" y="1529"/>
                  </a:lnTo>
                  <a:lnTo>
                    <a:pt x="1954" y="1533"/>
                  </a:lnTo>
                  <a:lnTo>
                    <a:pt x="1957" y="1536"/>
                  </a:lnTo>
                  <a:lnTo>
                    <a:pt x="1958" y="1538"/>
                  </a:lnTo>
                  <a:lnTo>
                    <a:pt x="1959" y="1540"/>
                  </a:lnTo>
                  <a:lnTo>
                    <a:pt x="1962" y="1545"/>
                  </a:lnTo>
                  <a:lnTo>
                    <a:pt x="1964" y="1549"/>
                  </a:lnTo>
                  <a:lnTo>
                    <a:pt x="1964" y="1552"/>
                  </a:lnTo>
                  <a:lnTo>
                    <a:pt x="1964" y="1555"/>
                  </a:lnTo>
                  <a:lnTo>
                    <a:pt x="1964" y="1559"/>
                  </a:lnTo>
                  <a:lnTo>
                    <a:pt x="1964" y="1560"/>
                  </a:lnTo>
                  <a:lnTo>
                    <a:pt x="1979" y="1571"/>
                  </a:lnTo>
                  <a:lnTo>
                    <a:pt x="1997" y="1576"/>
                  </a:lnTo>
                  <a:lnTo>
                    <a:pt x="2016" y="1575"/>
                  </a:lnTo>
                  <a:lnTo>
                    <a:pt x="2035" y="1575"/>
                  </a:lnTo>
                  <a:lnTo>
                    <a:pt x="2049" y="1568"/>
                  </a:lnTo>
                  <a:lnTo>
                    <a:pt x="2063" y="1555"/>
                  </a:lnTo>
                  <a:lnTo>
                    <a:pt x="2065" y="1539"/>
                  </a:lnTo>
                  <a:lnTo>
                    <a:pt x="2066" y="1524"/>
                  </a:lnTo>
                  <a:lnTo>
                    <a:pt x="2066" y="1521"/>
                  </a:lnTo>
                  <a:lnTo>
                    <a:pt x="2067" y="1517"/>
                  </a:lnTo>
                  <a:lnTo>
                    <a:pt x="2067" y="1515"/>
                  </a:lnTo>
                  <a:lnTo>
                    <a:pt x="2068" y="1512"/>
                  </a:lnTo>
                  <a:lnTo>
                    <a:pt x="2073" y="1507"/>
                  </a:lnTo>
                  <a:lnTo>
                    <a:pt x="2081" y="1507"/>
                  </a:lnTo>
                  <a:lnTo>
                    <a:pt x="2091" y="1511"/>
                  </a:lnTo>
                  <a:lnTo>
                    <a:pt x="2104" y="1518"/>
                  </a:lnTo>
                  <a:lnTo>
                    <a:pt x="2106" y="1536"/>
                  </a:lnTo>
                  <a:lnTo>
                    <a:pt x="2111" y="1549"/>
                  </a:lnTo>
                  <a:lnTo>
                    <a:pt x="2120" y="1560"/>
                  </a:lnTo>
                  <a:lnTo>
                    <a:pt x="2133" y="1570"/>
                  </a:lnTo>
                  <a:lnTo>
                    <a:pt x="2150" y="1569"/>
                  </a:lnTo>
                  <a:lnTo>
                    <a:pt x="2165" y="1565"/>
                  </a:lnTo>
                  <a:lnTo>
                    <a:pt x="2179" y="1559"/>
                  </a:lnTo>
                  <a:lnTo>
                    <a:pt x="2186" y="1532"/>
                  </a:lnTo>
                  <a:lnTo>
                    <a:pt x="2192" y="1511"/>
                  </a:lnTo>
                  <a:lnTo>
                    <a:pt x="2196" y="1495"/>
                  </a:lnTo>
                  <a:lnTo>
                    <a:pt x="2201" y="1495"/>
                  </a:lnTo>
                  <a:lnTo>
                    <a:pt x="2207" y="1497"/>
                  </a:lnTo>
                  <a:lnTo>
                    <a:pt x="2212" y="1501"/>
                  </a:lnTo>
                  <a:lnTo>
                    <a:pt x="2217" y="1506"/>
                  </a:lnTo>
                  <a:lnTo>
                    <a:pt x="2218" y="1507"/>
                  </a:lnTo>
                  <a:lnTo>
                    <a:pt x="2218" y="1508"/>
                  </a:lnTo>
                  <a:lnTo>
                    <a:pt x="2219" y="1510"/>
                  </a:lnTo>
                  <a:lnTo>
                    <a:pt x="2222" y="1512"/>
                  </a:lnTo>
                  <a:lnTo>
                    <a:pt x="2221" y="1534"/>
                  </a:lnTo>
                  <a:lnTo>
                    <a:pt x="2221" y="1552"/>
                  </a:lnTo>
                  <a:lnTo>
                    <a:pt x="2224" y="1564"/>
                  </a:lnTo>
                  <a:lnTo>
                    <a:pt x="2228" y="1570"/>
                  </a:lnTo>
                  <a:lnTo>
                    <a:pt x="2234" y="1571"/>
                  </a:lnTo>
                  <a:lnTo>
                    <a:pt x="2246" y="1573"/>
                  </a:lnTo>
                  <a:lnTo>
                    <a:pt x="2260" y="1571"/>
                  </a:lnTo>
                  <a:lnTo>
                    <a:pt x="2273" y="1569"/>
                  </a:lnTo>
                  <a:lnTo>
                    <a:pt x="2283" y="1565"/>
                  </a:lnTo>
                  <a:lnTo>
                    <a:pt x="2288" y="1561"/>
                  </a:lnTo>
                  <a:lnTo>
                    <a:pt x="2299" y="1539"/>
                  </a:lnTo>
                  <a:lnTo>
                    <a:pt x="2304" y="1515"/>
                  </a:lnTo>
                  <a:lnTo>
                    <a:pt x="2304" y="1489"/>
                  </a:lnTo>
                  <a:lnTo>
                    <a:pt x="2296" y="1463"/>
                  </a:lnTo>
                  <a:lnTo>
                    <a:pt x="2283" y="1437"/>
                  </a:lnTo>
                  <a:lnTo>
                    <a:pt x="2289" y="1432"/>
                  </a:lnTo>
                  <a:lnTo>
                    <a:pt x="2300" y="1426"/>
                  </a:lnTo>
                  <a:lnTo>
                    <a:pt x="2315" y="1415"/>
                  </a:lnTo>
                  <a:lnTo>
                    <a:pt x="2331" y="1405"/>
                  </a:lnTo>
                  <a:lnTo>
                    <a:pt x="2354" y="1397"/>
                  </a:lnTo>
                  <a:lnTo>
                    <a:pt x="2383" y="1390"/>
                  </a:lnTo>
                  <a:lnTo>
                    <a:pt x="2416" y="1385"/>
                  </a:lnTo>
                  <a:lnTo>
                    <a:pt x="2440" y="1380"/>
                  </a:lnTo>
                  <a:lnTo>
                    <a:pt x="2460" y="1370"/>
                  </a:lnTo>
                  <a:lnTo>
                    <a:pt x="2478" y="1354"/>
                  </a:lnTo>
                  <a:lnTo>
                    <a:pt x="2493" y="1332"/>
                  </a:lnTo>
                  <a:lnTo>
                    <a:pt x="2504" y="1306"/>
                  </a:lnTo>
                  <a:lnTo>
                    <a:pt x="2514" y="1275"/>
                  </a:lnTo>
                  <a:lnTo>
                    <a:pt x="2514" y="1250"/>
                  </a:lnTo>
                  <a:lnTo>
                    <a:pt x="2511" y="1226"/>
                  </a:lnTo>
                  <a:lnTo>
                    <a:pt x="2511" y="1200"/>
                  </a:lnTo>
                  <a:lnTo>
                    <a:pt x="2512" y="1179"/>
                  </a:lnTo>
                  <a:lnTo>
                    <a:pt x="2514" y="1163"/>
                  </a:lnTo>
                  <a:lnTo>
                    <a:pt x="2518" y="1152"/>
                  </a:lnTo>
                  <a:lnTo>
                    <a:pt x="2525" y="1139"/>
                  </a:lnTo>
                  <a:lnTo>
                    <a:pt x="2532" y="1131"/>
                  </a:lnTo>
                  <a:lnTo>
                    <a:pt x="2542" y="1116"/>
                  </a:lnTo>
                  <a:lnTo>
                    <a:pt x="2549" y="1101"/>
                  </a:lnTo>
                  <a:lnTo>
                    <a:pt x="2553" y="1086"/>
                  </a:lnTo>
                  <a:lnTo>
                    <a:pt x="2553" y="1073"/>
                  </a:lnTo>
                  <a:lnTo>
                    <a:pt x="2553" y="1070"/>
                  </a:lnTo>
                  <a:lnTo>
                    <a:pt x="2554" y="1065"/>
                  </a:lnTo>
                  <a:lnTo>
                    <a:pt x="2554" y="976"/>
                  </a:lnTo>
                  <a:lnTo>
                    <a:pt x="2556" y="932"/>
                  </a:lnTo>
                  <a:lnTo>
                    <a:pt x="2561" y="889"/>
                  </a:lnTo>
                  <a:lnTo>
                    <a:pt x="2561" y="878"/>
                  </a:lnTo>
                  <a:lnTo>
                    <a:pt x="2564" y="868"/>
                  </a:lnTo>
                  <a:lnTo>
                    <a:pt x="2565" y="823"/>
                  </a:lnTo>
                  <a:lnTo>
                    <a:pt x="2563" y="779"/>
                  </a:lnTo>
                  <a:lnTo>
                    <a:pt x="2554" y="734"/>
                  </a:lnTo>
                  <a:lnTo>
                    <a:pt x="2553" y="728"/>
                  </a:lnTo>
                  <a:lnTo>
                    <a:pt x="2551" y="721"/>
                  </a:lnTo>
                  <a:lnTo>
                    <a:pt x="2544" y="695"/>
                  </a:lnTo>
                  <a:lnTo>
                    <a:pt x="2535" y="673"/>
                  </a:lnTo>
                  <a:lnTo>
                    <a:pt x="2533" y="670"/>
                  </a:lnTo>
                  <a:lnTo>
                    <a:pt x="2533" y="669"/>
                  </a:lnTo>
                  <a:lnTo>
                    <a:pt x="2532" y="668"/>
                  </a:lnTo>
                  <a:lnTo>
                    <a:pt x="2532" y="667"/>
                  </a:lnTo>
                  <a:lnTo>
                    <a:pt x="2514" y="626"/>
                  </a:lnTo>
                  <a:lnTo>
                    <a:pt x="2493" y="589"/>
                  </a:lnTo>
                  <a:lnTo>
                    <a:pt x="2470" y="553"/>
                  </a:lnTo>
                  <a:lnTo>
                    <a:pt x="2442" y="520"/>
                  </a:lnTo>
                  <a:lnTo>
                    <a:pt x="2431" y="509"/>
                  </a:lnTo>
                  <a:lnTo>
                    <a:pt x="2423" y="498"/>
                  </a:lnTo>
                  <a:lnTo>
                    <a:pt x="2421" y="496"/>
                  </a:lnTo>
                  <a:lnTo>
                    <a:pt x="2421" y="496"/>
                  </a:lnTo>
                  <a:lnTo>
                    <a:pt x="2420" y="495"/>
                  </a:lnTo>
                  <a:lnTo>
                    <a:pt x="2418" y="495"/>
                  </a:lnTo>
                  <a:lnTo>
                    <a:pt x="2388" y="465"/>
                  </a:lnTo>
                  <a:lnTo>
                    <a:pt x="2356" y="441"/>
                  </a:lnTo>
                  <a:lnTo>
                    <a:pt x="2321" y="417"/>
                  </a:lnTo>
                  <a:lnTo>
                    <a:pt x="2302" y="406"/>
                  </a:lnTo>
                  <a:lnTo>
                    <a:pt x="2284" y="396"/>
                  </a:lnTo>
                  <a:lnTo>
                    <a:pt x="2283" y="396"/>
                  </a:lnTo>
                  <a:lnTo>
                    <a:pt x="2283" y="395"/>
                  </a:lnTo>
                  <a:lnTo>
                    <a:pt x="2281" y="395"/>
                  </a:lnTo>
                  <a:lnTo>
                    <a:pt x="2239" y="378"/>
                  </a:lnTo>
                  <a:lnTo>
                    <a:pt x="2197" y="364"/>
                  </a:lnTo>
                  <a:lnTo>
                    <a:pt x="2184" y="362"/>
                  </a:lnTo>
                  <a:lnTo>
                    <a:pt x="2170" y="357"/>
                  </a:lnTo>
                  <a:lnTo>
                    <a:pt x="2145" y="353"/>
                  </a:lnTo>
                  <a:lnTo>
                    <a:pt x="2119" y="351"/>
                  </a:lnTo>
                  <a:lnTo>
                    <a:pt x="2063" y="348"/>
                  </a:lnTo>
                  <a:close/>
                  <a:moveTo>
                    <a:pt x="0" y="0"/>
                  </a:moveTo>
                  <a:lnTo>
                    <a:pt x="4070" y="0"/>
                  </a:lnTo>
                  <a:lnTo>
                    <a:pt x="4070" y="665"/>
                  </a:lnTo>
                  <a:lnTo>
                    <a:pt x="2732" y="1405"/>
                  </a:lnTo>
                  <a:lnTo>
                    <a:pt x="2715" y="1401"/>
                  </a:lnTo>
                  <a:lnTo>
                    <a:pt x="2695" y="1400"/>
                  </a:lnTo>
                  <a:lnTo>
                    <a:pt x="2675" y="1405"/>
                  </a:lnTo>
                  <a:lnTo>
                    <a:pt x="2648" y="1415"/>
                  </a:lnTo>
                  <a:lnTo>
                    <a:pt x="2623" y="1428"/>
                  </a:lnTo>
                  <a:lnTo>
                    <a:pt x="2600" y="1445"/>
                  </a:lnTo>
                  <a:lnTo>
                    <a:pt x="2580" y="1465"/>
                  </a:lnTo>
                  <a:lnTo>
                    <a:pt x="2577" y="1470"/>
                  </a:lnTo>
                  <a:lnTo>
                    <a:pt x="2575" y="1474"/>
                  </a:lnTo>
                  <a:lnTo>
                    <a:pt x="2574" y="1477"/>
                  </a:lnTo>
                  <a:lnTo>
                    <a:pt x="2572" y="1480"/>
                  </a:lnTo>
                  <a:lnTo>
                    <a:pt x="2570" y="1489"/>
                  </a:lnTo>
                  <a:lnTo>
                    <a:pt x="2568" y="1496"/>
                  </a:lnTo>
                  <a:lnTo>
                    <a:pt x="2010" y="1805"/>
                  </a:lnTo>
                  <a:lnTo>
                    <a:pt x="1796" y="1705"/>
                  </a:lnTo>
                  <a:lnTo>
                    <a:pt x="1530" y="1556"/>
                  </a:lnTo>
                  <a:lnTo>
                    <a:pt x="1512" y="1522"/>
                  </a:lnTo>
                  <a:lnTo>
                    <a:pt x="1499" y="1485"/>
                  </a:lnTo>
                  <a:lnTo>
                    <a:pt x="1491" y="1469"/>
                  </a:lnTo>
                  <a:lnTo>
                    <a:pt x="1483" y="1455"/>
                  </a:lnTo>
                  <a:lnTo>
                    <a:pt x="1470" y="1444"/>
                  </a:lnTo>
                  <a:lnTo>
                    <a:pt x="1449" y="1428"/>
                  </a:lnTo>
                  <a:lnTo>
                    <a:pt x="1426" y="1415"/>
                  </a:lnTo>
                  <a:lnTo>
                    <a:pt x="1403" y="1405"/>
                  </a:lnTo>
                  <a:lnTo>
                    <a:pt x="1380" y="1400"/>
                  </a:lnTo>
                  <a:lnTo>
                    <a:pt x="1356" y="1400"/>
                  </a:lnTo>
                  <a:lnTo>
                    <a:pt x="1333" y="1406"/>
                  </a:lnTo>
                  <a:lnTo>
                    <a:pt x="1317" y="1417"/>
                  </a:lnTo>
                  <a:lnTo>
                    <a:pt x="1303" y="1431"/>
                  </a:lnTo>
                  <a:lnTo>
                    <a:pt x="1303" y="1432"/>
                  </a:lnTo>
                  <a:lnTo>
                    <a:pt x="0" y="711"/>
                  </a:lnTo>
                  <a:lnTo>
                    <a:pt x="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grpSp>
      <p:grpSp>
        <p:nvGrpSpPr>
          <p:cNvPr id="285" name="Group 451">
            <a:extLst>
              <a:ext uri="{FF2B5EF4-FFF2-40B4-BE49-F238E27FC236}">
                <a16:creationId xmlns:a16="http://schemas.microsoft.com/office/drawing/2014/main" id="{0FF61EE1-E7DE-0217-2C3D-A8AA7060A7A5}"/>
              </a:ext>
            </a:extLst>
          </p:cNvPr>
          <p:cNvGrpSpPr>
            <a:grpSpLocks noChangeAspect="1"/>
          </p:cNvGrpSpPr>
          <p:nvPr/>
        </p:nvGrpSpPr>
        <p:grpSpPr>
          <a:xfrm>
            <a:off x="8375956" y="6015527"/>
            <a:ext cx="224636" cy="159248"/>
            <a:chOff x="3335338" y="269944"/>
            <a:chExt cx="2154238" cy="1527175"/>
          </a:xfrm>
          <a:solidFill>
            <a:srgbClr val="FF0000"/>
          </a:solidFill>
        </p:grpSpPr>
        <p:sp>
          <p:nvSpPr>
            <p:cNvPr id="286" name="Freeform 24">
              <a:extLst>
                <a:ext uri="{FF2B5EF4-FFF2-40B4-BE49-F238E27FC236}">
                  <a16:creationId xmlns:a16="http://schemas.microsoft.com/office/drawing/2014/main" id="{942DEC0E-B0D0-A836-88F9-060B432874E3}"/>
                </a:ext>
              </a:extLst>
            </p:cNvPr>
            <p:cNvSpPr>
              <a:spLocks/>
            </p:cNvSpPr>
            <p:nvPr/>
          </p:nvSpPr>
          <p:spPr bwMode="auto">
            <a:xfrm>
              <a:off x="4221162" y="781118"/>
              <a:ext cx="165099" cy="123824"/>
            </a:xfrm>
            <a:custGeom>
              <a:avLst/>
              <a:gdLst>
                <a:gd name="T0" fmla="*/ 106 w 310"/>
                <a:gd name="T1" fmla="*/ 0 h 233"/>
                <a:gd name="T2" fmla="*/ 156 w 310"/>
                <a:gd name="T3" fmla="*/ 2 h 233"/>
                <a:gd name="T4" fmla="*/ 208 w 310"/>
                <a:gd name="T5" fmla="*/ 12 h 233"/>
                <a:gd name="T6" fmla="*/ 232 w 310"/>
                <a:gd name="T7" fmla="*/ 27 h 233"/>
                <a:gd name="T8" fmla="*/ 257 w 310"/>
                <a:gd name="T9" fmla="*/ 44 h 233"/>
                <a:gd name="T10" fmla="*/ 271 w 310"/>
                <a:gd name="T11" fmla="*/ 53 h 233"/>
                <a:gd name="T12" fmla="*/ 282 w 310"/>
                <a:gd name="T13" fmla="*/ 61 h 233"/>
                <a:gd name="T14" fmla="*/ 293 w 310"/>
                <a:gd name="T15" fmla="*/ 71 h 233"/>
                <a:gd name="T16" fmla="*/ 303 w 310"/>
                <a:gd name="T17" fmla="*/ 81 h 233"/>
                <a:gd name="T18" fmla="*/ 310 w 310"/>
                <a:gd name="T19" fmla="*/ 94 h 233"/>
                <a:gd name="T20" fmla="*/ 309 w 310"/>
                <a:gd name="T21" fmla="*/ 127 h 233"/>
                <a:gd name="T22" fmla="*/ 304 w 310"/>
                <a:gd name="T23" fmla="*/ 157 h 233"/>
                <a:gd name="T24" fmla="*/ 297 w 310"/>
                <a:gd name="T25" fmla="*/ 171 h 233"/>
                <a:gd name="T26" fmla="*/ 289 w 310"/>
                <a:gd name="T27" fmla="*/ 185 h 233"/>
                <a:gd name="T28" fmla="*/ 278 w 310"/>
                <a:gd name="T29" fmla="*/ 201 h 233"/>
                <a:gd name="T30" fmla="*/ 266 w 310"/>
                <a:gd name="T31" fmla="*/ 215 h 233"/>
                <a:gd name="T32" fmla="*/ 256 w 310"/>
                <a:gd name="T33" fmla="*/ 222 h 233"/>
                <a:gd name="T34" fmla="*/ 242 w 310"/>
                <a:gd name="T35" fmla="*/ 226 h 233"/>
                <a:gd name="T36" fmla="*/ 198 w 310"/>
                <a:gd name="T37" fmla="*/ 233 h 233"/>
                <a:gd name="T38" fmla="*/ 154 w 310"/>
                <a:gd name="T39" fmla="*/ 233 h 233"/>
                <a:gd name="T40" fmla="*/ 112 w 310"/>
                <a:gd name="T41" fmla="*/ 228 h 233"/>
                <a:gd name="T42" fmla="*/ 83 w 310"/>
                <a:gd name="T43" fmla="*/ 221 h 233"/>
                <a:gd name="T44" fmla="*/ 63 w 310"/>
                <a:gd name="T45" fmla="*/ 213 h 233"/>
                <a:gd name="T46" fmla="*/ 43 w 310"/>
                <a:gd name="T47" fmla="*/ 206 h 233"/>
                <a:gd name="T48" fmla="*/ 26 w 310"/>
                <a:gd name="T49" fmla="*/ 196 h 233"/>
                <a:gd name="T50" fmla="*/ 14 w 310"/>
                <a:gd name="T51" fmla="*/ 185 h 233"/>
                <a:gd name="T52" fmla="*/ 4 w 310"/>
                <a:gd name="T53" fmla="*/ 169 h 233"/>
                <a:gd name="T54" fmla="*/ 0 w 310"/>
                <a:gd name="T55" fmla="*/ 157 h 233"/>
                <a:gd name="T56" fmla="*/ 0 w 310"/>
                <a:gd name="T57" fmla="*/ 145 h 233"/>
                <a:gd name="T58" fmla="*/ 1 w 310"/>
                <a:gd name="T59" fmla="*/ 131 h 233"/>
                <a:gd name="T60" fmla="*/ 3 w 310"/>
                <a:gd name="T61" fmla="*/ 119 h 233"/>
                <a:gd name="T62" fmla="*/ 7 w 310"/>
                <a:gd name="T63" fmla="*/ 98 h 233"/>
                <a:gd name="T64" fmla="*/ 11 w 310"/>
                <a:gd name="T65" fmla="*/ 78 h 233"/>
                <a:gd name="T66" fmla="*/ 18 w 310"/>
                <a:gd name="T67" fmla="*/ 58 h 233"/>
                <a:gd name="T68" fmla="*/ 27 w 310"/>
                <a:gd name="T69" fmla="*/ 38 h 233"/>
                <a:gd name="T70" fmla="*/ 38 w 310"/>
                <a:gd name="T71" fmla="*/ 24 h 233"/>
                <a:gd name="T72" fmla="*/ 54 w 310"/>
                <a:gd name="T73" fmla="*/ 13 h 233"/>
                <a:gd name="T74" fmla="*/ 80 w 310"/>
                <a:gd name="T75" fmla="*/ 6 h 233"/>
                <a:gd name="T76" fmla="*/ 106 w 310"/>
                <a:gd name="T77"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0" h="233">
                  <a:moveTo>
                    <a:pt x="106" y="0"/>
                  </a:moveTo>
                  <a:lnTo>
                    <a:pt x="156" y="2"/>
                  </a:lnTo>
                  <a:lnTo>
                    <a:pt x="208" y="12"/>
                  </a:lnTo>
                  <a:lnTo>
                    <a:pt x="232" y="27"/>
                  </a:lnTo>
                  <a:lnTo>
                    <a:pt x="257" y="44"/>
                  </a:lnTo>
                  <a:lnTo>
                    <a:pt x="271" y="53"/>
                  </a:lnTo>
                  <a:lnTo>
                    <a:pt x="282" y="61"/>
                  </a:lnTo>
                  <a:lnTo>
                    <a:pt x="293" y="71"/>
                  </a:lnTo>
                  <a:lnTo>
                    <a:pt x="303" y="81"/>
                  </a:lnTo>
                  <a:lnTo>
                    <a:pt x="310" y="94"/>
                  </a:lnTo>
                  <a:lnTo>
                    <a:pt x="309" y="127"/>
                  </a:lnTo>
                  <a:lnTo>
                    <a:pt x="304" y="157"/>
                  </a:lnTo>
                  <a:lnTo>
                    <a:pt x="297" y="171"/>
                  </a:lnTo>
                  <a:lnTo>
                    <a:pt x="289" y="185"/>
                  </a:lnTo>
                  <a:lnTo>
                    <a:pt x="278" y="201"/>
                  </a:lnTo>
                  <a:lnTo>
                    <a:pt x="266" y="215"/>
                  </a:lnTo>
                  <a:lnTo>
                    <a:pt x="256" y="222"/>
                  </a:lnTo>
                  <a:lnTo>
                    <a:pt x="242" y="226"/>
                  </a:lnTo>
                  <a:lnTo>
                    <a:pt x="198" y="233"/>
                  </a:lnTo>
                  <a:lnTo>
                    <a:pt x="154" y="233"/>
                  </a:lnTo>
                  <a:lnTo>
                    <a:pt x="112" y="228"/>
                  </a:lnTo>
                  <a:lnTo>
                    <a:pt x="83" y="221"/>
                  </a:lnTo>
                  <a:lnTo>
                    <a:pt x="63" y="213"/>
                  </a:lnTo>
                  <a:lnTo>
                    <a:pt x="43" y="206"/>
                  </a:lnTo>
                  <a:lnTo>
                    <a:pt x="26" y="196"/>
                  </a:lnTo>
                  <a:lnTo>
                    <a:pt x="14" y="185"/>
                  </a:lnTo>
                  <a:lnTo>
                    <a:pt x="4" y="169"/>
                  </a:lnTo>
                  <a:lnTo>
                    <a:pt x="0" y="157"/>
                  </a:lnTo>
                  <a:lnTo>
                    <a:pt x="0" y="145"/>
                  </a:lnTo>
                  <a:lnTo>
                    <a:pt x="1" y="131"/>
                  </a:lnTo>
                  <a:lnTo>
                    <a:pt x="3" y="119"/>
                  </a:lnTo>
                  <a:lnTo>
                    <a:pt x="7" y="98"/>
                  </a:lnTo>
                  <a:lnTo>
                    <a:pt x="11" y="78"/>
                  </a:lnTo>
                  <a:lnTo>
                    <a:pt x="18" y="58"/>
                  </a:lnTo>
                  <a:lnTo>
                    <a:pt x="27" y="38"/>
                  </a:lnTo>
                  <a:lnTo>
                    <a:pt x="38" y="24"/>
                  </a:lnTo>
                  <a:lnTo>
                    <a:pt x="54" y="13"/>
                  </a:lnTo>
                  <a:lnTo>
                    <a:pt x="80" y="6"/>
                  </a:lnTo>
                  <a:lnTo>
                    <a:pt x="106"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87" name="Freeform 25">
              <a:extLst>
                <a:ext uri="{FF2B5EF4-FFF2-40B4-BE49-F238E27FC236}">
                  <a16:creationId xmlns:a16="http://schemas.microsoft.com/office/drawing/2014/main" id="{1AE8D6D4-CA49-6052-1F81-0F0EA3A9123E}"/>
                </a:ext>
              </a:extLst>
            </p:cNvPr>
            <p:cNvSpPr>
              <a:spLocks/>
            </p:cNvSpPr>
            <p:nvPr/>
          </p:nvSpPr>
          <p:spPr bwMode="auto">
            <a:xfrm>
              <a:off x="3335338" y="684283"/>
              <a:ext cx="2154238" cy="1112836"/>
            </a:xfrm>
            <a:custGeom>
              <a:avLst/>
              <a:gdLst>
                <a:gd name="T0" fmla="*/ 0 w 4070"/>
                <a:gd name="T1" fmla="*/ 2104 h 2104"/>
                <a:gd name="T2" fmla="*/ 1313 w 4070"/>
                <a:gd name="T3" fmla="*/ 803 h 2104"/>
                <a:gd name="T4" fmla="*/ 1266 w 4070"/>
                <a:gd name="T5" fmla="*/ 839 h 2104"/>
                <a:gd name="T6" fmla="*/ 1258 w 4070"/>
                <a:gd name="T7" fmla="*/ 848 h 2104"/>
                <a:gd name="T8" fmla="*/ 1232 w 4070"/>
                <a:gd name="T9" fmla="*/ 920 h 2104"/>
                <a:gd name="T10" fmla="*/ 1257 w 4070"/>
                <a:gd name="T11" fmla="*/ 980 h 2104"/>
                <a:gd name="T12" fmla="*/ 1294 w 4070"/>
                <a:gd name="T13" fmla="*/ 999 h 2104"/>
                <a:gd name="T14" fmla="*/ 1335 w 4070"/>
                <a:gd name="T15" fmla="*/ 1003 h 2104"/>
                <a:gd name="T16" fmla="*/ 1406 w 4070"/>
                <a:gd name="T17" fmla="*/ 982 h 2104"/>
                <a:gd name="T18" fmla="*/ 1486 w 4070"/>
                <a:gd name="T19" fmla="*/ 976 h 2104"/>
                <a:gd name="T20" fmla="*/ 1860 w 4070"/>
                <a:gd name="T21" fmla="*/ 1115 h 2104"/>
                <a:gd name="T22" fmla="*/ 1435 w 4070"/>
                <a:gd name="T23" fmla="*/ 1284 h 2104"/>
                <a:gd name="T24" fmla="*/ 1343 w 4070"/>
                <a:gd name="T25" fmla="*/ 1278 h 2104"/>
                <a:gd name="T26" fmla="*/ 1262 w 4070"/>
                <a:gd name="T27" fmla="*/ 1325 h 2104"/>
                <a:gd name="T28" fmla="*/ 1235 w 4070"/>
                <a:gd name="T29" fmla="*/ 1384 h 2104"/>
                <a:gd name="T30" fmla="*/ 1267 w 4070"/>
                <a:gd name="T31" fmla="*/ 1431 h 2104"/>
                <a:gd name="T32" fmla="*/ 1284 w 4070"/>
                <a:gd name="T33" fmla="*/ 1472 h 2104"/>
                <a:gd name="T34" fmla="*/ 1302 w 4070"/>
                <a:gd name="T35" fmla="*/ 1519 h 2104"/>
                <a:gd name="T36" fmla="*/ 1350 w 4070"/>
                <a:gd name="T37" fmla="*/ 1549 h 2104"/>
                <a:gd name="T38" fmla="*/ 1397 w 4070"/>
                <a:gd name="T39" fmla="*/ 1545 h 2104"/>
                <a:gd name="T40" fmla="*/ 1460 w 4070"/>
                <a:gd name="T41" fmla="*/ 1484 h 2104"/>
                <a:gd name="T42" fmla="*/ 1544 w 4070"/>
                <a:gd name="T43" fmla="*/ 1423 h 2104"/>
                <a:gd name="T44" fmla="*/ 2035 w 4070"/>
                <a:gd name="T45" fmla="*/ 1196 h 2104"/>
                <a:gd name="T46" fmla="*/ 2556 w 4070"/>
                <a:gd name="T47" fmla="*/ 1440 h 2104"/>
                <a:gd name="T48" fmla="*/ 2653 w 4070"/>
                <a:gd name="T49" fmla="*/ 1529 h 2104"/>
                <a:gd name="T50" fmla="*/ 2660 w 4070"/>
                <a:gd name="T51" fmla="*/ 1536 h 2104"/>
                <a:gd name="T52" fmla="*/ 2726 w 4070"/>
                <a:gd name="T53" fmla="*/ 1547 h 2104"/>
                <a:gd name="T54" fmla="*/ 2776 w 4070"/>
                <a:gd name="T55" fmla="*/ 1508 h 2104"/>
                <a:gd name="T56" fmla="*/ 2786 w 4070"/>
                <a:gd name="T57" fmla="*/ 1442 h 2104"/>
                <a:gd name="T58" fmla="*/ 2825 w 4070"/>
                <a:gd name="T59" fmla="*/ 1409 h 2104"/>
                <a:gd name="T60" fmla="*/ 2834 w 4070"/>
                <a:gd name="T61" fmla="*/ 1356 h 2104"/>
                <a:gd name="T62" fmla="*/ 2792 w 4070"/>
                <a:gd name="T63" fmla="*/ 1302 h 2104"/>
                <a:gd name="T64" fmla="*/ 2712 w 4070"/>
                <a:gd name="T65" fmla="*/ 1272 h 2104"/>
                <a:gd name="T66" fmla="*/ 2602 w 4070"/>
                <a:gd name="T67" fmla="*/ 1301 h 2104"/>
                <a:gd name="T68" fmla="*/ 2407 w 4070"/>
                <a:gd name="T69" fmla="*/ 1034 h 2104"/>
                <a:gd name="T70" fmla="*/ 2559 w 4070"/>
                <a:gd name="T71" fmla="*/ 982 h 2104"/>
                <a:gd name="T72" fmla="*/ 2653 w 4070"/>
                <a:gd name="T73" fmla="*/ 980 h 2104"/>
                <a:gd name="T74" fmla="*/ 2674 w 4070"/>
                <a:gd name="T75" fmla="*/ 988 h 2104"/>
                <a:gd name="T76" fmla="*/ 2742 w 4070"/>
                <a:gd name="T77" fmla="*/ 1002 h 2104"/>
                <a:gd name="T78" fmla="*/ 2802 w 4070"/>
                <a:gd name="T79" fmla="*/ 983 h 2104"/>
                <a:gd name="T80" fmla="*/ 2823 w 4070"/>
                <a:gd name="T81" fmla="*/ 960 h 2104"/>
                <a:gd name="T82" fmla="*/ 2834 w 4070"/>
                <a:gd name="T83" fmla="*/ 931 h 2104"/>
                <a:gd name="T84" fmla="*/ 2829 w 4070"/>
                <a:gd name="T85" fmla="*/ 876 h 2104"/>
                <a:gd name="T86" fmla="*/ 2782 w 4070"/>
                <a:gd name="T87" fmla="*/ 820 h 2104"/>
                <a:gd name="T88" fmla="*/ 2767 w 4070"/>
                <a:gd name="T89" fmla="*/ 772 h 2104"/>
                <a:gd name="T90" fmla="*/ 4070 w 4070"/>
                <a:gd name="T91" fmla="*/ 0 h 2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70" h="2104">
                  <a:moveTo>
                    <a:pt x="4070" y="0"/>
                  </a:moveTo>
                  <a:lnTo>
                    <a:pt x="4070" y="2104"/>
                  </a:lnTo>
                  <a:lnTo>
                    <a:pt x="0" y="2104"/>
                  </a:lnTo>
                  <a:lnTo>
                    <a:pt x="0" y="45"/>
                  </a:lnTo>
                  <a:lnTo>
                    <a:pt x="1300" y="765"/>
                  </a:lnTo>
                  <a:lnTo>
                    <a:pt x="1313" y="803"/>
                  </a:lnTo>
                  <a:lnTo>
                    <a:pt x="1291" y="819"/>
                  </a:lnTo>
                  <a:lnTo>
                    <a:pt x="1268" y="838"/>
                  </a:lnTo>
                  <a:lnTo>
                    <a:pt x="1266" y="839"/>
                  </a:lnTo>
                  <a:lnTo>
                    <a:pt x="1263" y="841"/>
                  </a:lnTo>
                  <a:lnTo>
                    <a:pt x="1260" y="844"/>
                  </a:lnTo>
                  <a:lnTo>
                    <a:pt x="1258" y="848"/>
                  </a:lnTo>
                  <a:lnTo>
                    <a:pt x="1245" y="870"/>
                  </a:lnTo>
                  <a:lnTo>
                    <a:pt x="1236" y="894"/>
                  </a:lnTo>
                  <a:lnTo>
                    <a:pt x="1232" y="920"/>
                  </a:lnTo>
                  <a:lnTo>
                    <a:pt x="1236" y="948"/>
                  </a:lnTo>
                  <a:lnTo>
                    <a:pt x="1245" y="965"/>
                  </a:lnTo>
                  <a:lnTo>
                    <a:pt x="1257" y="980"/>
                  </a:lnTo>
                  <a:lnTo>
                    <a:pt x="1267" y="989"/>
                  </a:lnTo>
                  <a:lnTo>
                    <a:pt x="1279" y="996"/>
                  </a:lnTo>
                  <a:lnTo>
                    <a:pt x="1294" y="999"/>
                  </a:lnTo>
                  <a:lnTo>
                    <a:pt x="1296" y="999"/>
                  </a:lnTo>
                  <a:lnTo>
                    <a:pt x="1315" y="1002"/>
                  </a:lnTo>
                  <a:lnTo>
                    <a:pt x="1335" y="1003"/>
                  </a:lnTo>
                  <a:lnTo>
                    <a:pt x="1359" y="1002"/>
                  </a:lnTo>
                  <a:lnTo>
                    <a:pt x="1382" y="993"/>
                  </a:lnTo>
                  <a:lnTo>
                    <a:pt x="1406" y="982"/>
                  </a:lnTo>
                  <a:lnTo>
                    <a:pt x="1432" y="975"/>
                  </a:lnTo>
                  <a:lnTo>
                    <a:pt x="1459" y="972"/>
                  </a:lnTo>
                  <a:lnTo>
                    <a:pt x="1486" y="976"/>
                  </a:lnTo>
                  <a:lnTo>
                    <a:pt x="1613" y="1017"/>
                  </a:lnTo>
                  <a:lnTo>
                    <a:pt x="1738" y="1064"/>
                  </a:lnTo>
                  <a:lnTo>
                    <a:pt x="1860" y="1115"/>
                  </a:lnTo>
                  <a:lnTo>
                    <a:pt x="1468" y="1301"/>
                  </a:lnTo>
                  <a:lnTo>
                    <a:pt x="1450" y="1293"/>
                  </a:lnTo>
                  <a:lnTo>
                    <a:pt x="1435" y="1284"/>
                  </a:lnTo>
                  <a:lnTo>
                    <a:pt x="1403" y="1277"/>
                  </a:lnTo>
                  <a:lnTo>
                    <a:pt x="1372" y="1275"/>
                  </a:lnTo>
                  <a:lnTo>
                    <a:pt x="1343" y="1278"/>
                  </a:lnTo>
                  <a:lnTo>
                    <a:pt x="1312" y="1288"/>
                  </a:lnTo>
                  <a:lnTo>
                    <a:pt x="1284" y="1304"/>
                  </a:lnTo>
                  <a:lnTo>
                    <a:pt x="1262" y="1325"/>
                  </a:lnTo>
                  <a:lnTo>
                    <a:pt x="1242" y="1351"/>
                  </a:lnTo>
                  <a:lnTo>
                    <a:pt x="1235" y="1367"/>
                  </a:lnTo>
                  <a:lnTo>
                    <a:pt x="1235" y="1384"/>
                  </a:lnTo>
                  <a:lnTo>
                    <a:pt x="1241" y="1402"/>
                  </a:lnTo>
                  <a:lnTo>
                    <a:pt x="1252" y="1418"/>
                  </a:lnTo>
                  <a:lnTo>
                    <a:pt x="1267" y="1431"/>
                  </a:lnTo>
                  <a:lnTo>
                    <a:pt x="1284" y="1442"/>
                  </a:lnTo>
                  <a:lnTo>
                    <a:pt x="1283" y="1457"/>
                  </a:lnTo>
                  <a:lnTo>
                    <a:pt x="1284" y="1472"/>
                  </a:lnTo>
                  <a:lnTo>
                    <a:pt x="1286" y="1487"/>
                  </a:lnTo>
                  <a:lnTo>
                    <a:pt x="1292" y="1502"/>
                  </a:lnTo>
                  <a:lnTo>
                    <a:pt x="1302" y="1519"/>
                  </a:lnTo>
                  <a:lnTo>
                    <a:pt x="1315" y="1534"/>
                  </a:lnTo>
                  <a:lnTo>
                    <a:pt x="1331" y="1544"/>
                  </a:lnTo>
                  <a:lnTo>
                    <a:pt x="1350" y="1549"/>
                  </a:lnTo>
                  <a:lnTo>
                    <a:pt x="1372" y="1551"/>
                  </a:lnTo>
                  <a:lnTo>
                    <a:pt x="1385" y="1549"/>
                  </a:lnTo>
                  <a:lnTo>
                    <a:pt x="1397" y="1545"/>
                  </a:lnTo>
                  <a:lnTo>
                    <a:pt x="1418" y="1531"/>
                  </a:lnTo>
                  <a:lnTo>
                    <a:pt x="1437" y="1513"/>
                  </a:lnTo>
                  <a:lnTo>
                    <a:pt x="1460" y="1484"/>
                  </a:lnTo>
                  <a:lnTo>
                    <a:pt x="1485" y="1461"/>
                  </a:lnTo>
                  <a:lnTo>
                    <a:pt x="1514" y="1440"/>
                  </a:lnTo>
                  <a:lnTo>
                    <a:pt x="1544" y="1423"/>
                  </a:lnTo>
                  <a:lnTo>
                    <a:pt x="1709" y="1350"/>
                  </a:lnTo>
                  <a:lnTo>
                    <a:pt x="1873" y="1273"/>
                  </a:lnTo>
                  <a:lnTo>
                    <a:pt x="2035" y="1196"/>
                  </a:lnTo>
                  <a:lnTo>
                    <a:pt x="2280" y="1312"/>
                  </a:lnTo>
                  <a:lnTo>
                    <a:pt x="2527" y="1426"/>
                  </a:lnTo>
                  <a:lnTo>
                    <a:pt x="2556" y="1440"/>
                  </a:lnTo>
                  <a:lnTo>
                    <a:pt x="2584" y="1458"/>
                  </a:lnTo>
                  <a:lnTo>
                    <a:pt x="2618" y="1491"/>
                  </a:lnTo>
                  <a:lnTo>
                    <a:pt x="2653" y="1529"/>
                  </a:lnTo>
                  <a:lnTo>
                    <a:pt x="2654" y="1531"/>
                  </a:lnTo>
                  <a:lnTo>
                    <a:pt x="2658" y="1535"/>
                  </a:lnTo>
                  <a:lnTo>
                    <a:pt x="2660" y="1536"/>
                  </a:lnTo>
                  <a:lnTo>
                    <a:pt x="2681" y="1547"/>
                  </a:lnTo>
                  <a:lnTo>
                    <a:pt x="2704" y="1551"/>
                  </a:lnTo>
                  <a:lnTo>
                    <a:pt x="2726" y="1547"/>
                  </a:lnTo>
                  <a:lnTo>
                    <a:pt x="2747" y="1540"/>
                  </a:lnTo>
                  <a:lnTo>
                    <a:pt x="2763" y="1528"/>
                  </a:lnTo>
                  <a:lnTo>
                    <a:pt x="2776" y="1508"/>
                  </a:lnTo>
                  <a:lnTo>
                    <a:pt x="2784" y="1488"/>
                  </a:lnTo>
                  <a:lnTo>
                    <a:pt x="2788" y="1466"/>
                  </a:lnTo>
                  <a:lnTo>
                    <a:pt x="2786" y="1442"/>
                  </a:lnTo>
                  <a:lnTo>
                    <a:pt x="2799" y="1433"/>
                  </a:lnTo>
                  <a:lnTo>
                    <a:pt x="2812" y="1423"/>
                  </a:lnTo>
                  <a:lnTo>
                    <a:pt x="2825" y="1409"/>
                  </a:lnTo>
                  <a:lnTo>
                    <a:pt x="2834" y="1392"/>
                  </a:lnTo>
                  <a:lnTo>
                    <a:pt x="2838" y="1372"/>
                  </a:lnTo>
                  <a:lnTo>
                    <a:pt x="2834" y="1356"/>
                  </a:lnTo>
                  <a:lnTo>
                    <a:pt x="2828" y="1341"/>
                  </a:lnTo>
                  <a:lnTo>
                    <a:pt x="2812" y="1319"/>
                  </a:lnTo>
                  <a:lnTo>
                    <a:pt x="2792" y="1302"/>
                  </a:lnTo>
                  <a:lnTo>
                    <a:pt x="2768" y="1288"/>
                  </a:lnTo>
                  <a:lnTo>
                    <a:pt x="2741" y="1277"/>
                  </a:lnTo>
                  <a:lnTo>
                    <a:pt x="2712" y="1272"/>
                  </a:lnTo>
                  <a:lnTo>
                    <a:pt x="2674" y="1275"/>
                  </a:lnTo>
                  <a:lnTo>
                    <a:pt x="2638" y="1284"/>
                  </a:lnTo>
                  <a:lnTo>
                    <a:pt x="2602" y="1301"/>
                  </a:lnTo>
                  <a:lnTo>
                    <a:pt x="2208" y="1115"/>
                  </a:lnTo>
                  <a:lnTo>
                    <a:pt x="2307" y="1073"/>
                  </a:lnTo>
                  <a:lnTo>
                    <a:pt x="2407" y="1034"/>
                  </a:lnTo>
                  <a:lnTo>
                    <a:pt x="2504" y="998"/>
                  </a:lnTo>
                  <a:lnTo>
                    <a:pt x="2533" y="989"/>
                  </a:lnTo>
                  <a:lnTo>
                    <a:pt x="2559" y="982"/>
                  </a:lnTo>
                  <a:lnTo>
                    <a:pt x="2590" y="975"/>
                  </a:lnTo>
                  <a:lnTo>
                    <a:pt x="2622" y="973"/>
                  </a:lnTo>
                  <a:lnTo>
                    <a:pt x="2653" y="980"/>
                  </a:lnTo>
                  <a:lnTo>
                    <a:pt x="2659" y="982"/>
                  </a:lnTo>
                  <a:lnTo>
                    <a:pt x="2667" y="985"/>
                  </a:lnTo>
                  <a:lnTo>
                    <a:pt x="2674" y="988"/>
                  </a:lnTo>
                  <a:lnTo>
                    <a:pt x="2695" y="999"/>
                  </a:lnTo>
                  <a:lnTo>
                    <a:pt x="2717" y="1003"/>
                  </a:lnTo>
                  <a:lnTo>
                    <a:pt x="2742" y="1002"/>
                  </a:lnTo>
                  <a:lnTo>
                    <a:pt x="2764" y="1001"/>
                  </a:lnTo>
                  <a:lnTo>
                    <a:pt x="2784" y="994"/>
                  </a:lnTo>
                  <a:lnTo>
                    <a:pt x="2802" y="983"/>
                  </a:lnTo>
                  <a:lnTo>
                    <a:pt x="2816" y="966"/>
                  </a:lnTo>
                  <a:lnTo>
                    <a:pt x="2820" y="962"/>
                  </a:lnTo>
                  <a:lnTo>
                    <a:pt x="2823" y="960"/>
                  </a:lnTo>
                  <a:lnTo>
                    <a:pt x="2825" y="956"/>
                  </a:lnTo>
                  <a:lnTo>
                    <a:pt x="2826" y="951"/>
                  </a:lnTo>
                  <a:lnTo>
                    <a:pt x="2834" y="931"/>
                  </a:lnTo>
                  <a:lnTo>
                    <a:pt x="2836" y="910"/>
                  </a:lnTo>
                  <a:lnTo>
                    <a:pt x="2833" y="890"/>
                  </a:lnTo>
                  <a:lnTo>
                    <a:pt x="2829" y="876"/>
                  </a:lnTo>
                  <a:lnTo>
                    <a:pt x="2825" y="864"/>
                  </a:lnTo>
                  <a:lnTo>
                    <a:pt x="2805" y="840"/>
                  </a:lnTo>
                  <a:lnTo>
                    <a:pt x="2782" y="820"/>
                  </a:lnTo>
                  <a:lnTo>
                    <a:pt x="2756" y="803"/>
                  </a:lnTo>
                  <a:lnTo>
                    <a:pt x="2761" y="787"/>
                  </a:lnTo>
                  <a:lnTo>
                    <a:pt x="2767" y="772"/>
                  </a:lnTo>
                  <a:lnTo>
                    <a:pt x="2777" y="743"/>
                  </a:lnTo>
                  <a:lnTo>
                    <a:pt x="2781" y="712"/>
                  </a:lnTo>
                  <a:lnTo>
                    <a:pt x="407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88" name="Freeform 26">
              <a:extLst>
                <a:ext uri="{FF2B5EF4-FFF2-40B4-BE49-F238E27FC236}">
                  <a16:creationId xmlns:a16="http://schemas.microsoft.com/office/drawing/2014/main" id="{E30ABA56-029F-23CC-336E-76C65608B8FB}"/>
                </a:ext>
              </a:extLst>
            </p:cNvPr>
            <p:cNvSpPr>
              <a:spLocks/>
            </p:cNvSpPr>
            <p:nvPr/>
          </p:nvSpPr>
          <p:spPr bwMode="auto">
            <a:xfrm>
              <a:off x="4373563" y="912813"/>
              <a:ext cx="87313" cy="120650"/>
            </a:xfrm>
            <a:custGeom>
              <a:avLst/>
              <a:gdLst>
                <a:gd name="T0" fmla="*/ 87 w 165"/>
                <a:gd name="T1" fmla="*/ 26 h 227"/>
                <a:gd name="T2" fmla="*/ 113 w 165"/>
                <a:gd name="T3" fmla="*/ 69 h 227"/>
                <a:gd name="T4" fmla="*/ 115 w 165"/>
                <a:gd name="T5" fmla="*/ 76 h 227"/>
                <a:gd name="T6" fmla="*/ 117 w 165"/>
                <a:gd name="T7" fmla="*/ 84 h 227"/>
                <a:gd name="T8" fmla="*/ 119 w 165"/>
                <a:gd name="T9" fmla="*/ 91 h 227"/>
                <a:gd name="T10" fmla="*/ 129 w 165"/>
                <a:gd name="T11" fmla="*/ 110 h 227"/>
                <a:gd name="T12" fmla="*/ 141 w 165"/>
                <a:gd name="T13" fmla="*/ 128 h 227"/>
                <a:gd name="T14" fmla="*/ 146 w 165"/>
                <a:gd name="T15" fmla="*/ 137 h 227"/>
                <a:gd name="T16" fmla="*/ 149 w 165"/>
                <a:gd name="T17" fmla="*/ 142 h 227"/>
                <a:gd name="T18" fmla="*/ 150 w 165"/>
                <a:gd name="T19" fmla="*/ 144 h 227"/>
                <a:gd name="T20" fmla="*/ 152 w 165"/>
                <a:gd name="T21" fmla="*/ 148 h 227"/>
                <a:gd name="T22" fmla="*/ 154 w 165"/>
                <a:gd name="T23" fmla="*/ 153 h 227"/>
                <a:gd name="T24" fmla="*/ 157 w 165"/>
                <a:gd name="T25" fmla="*/ 155 h 227"/>
                <a:gd name="T26" fmla="*/ 161 w 165"/>
                <a:gd name="T27" fmla="*/ 160 h 227"/>
                <a:gd name="T28" fmla="*/ 165 w 165"/>
                <a:gd name="T29" fmla="*/ 176 h 227"/>
                <a:gd name="T30" fmla="*/ 164 w 165"/>
                <a:gd name="T31" fmla="*/ 197 h 227"/>
                <a:gd name="T32" fmla="*/ 152 w 165"/>
                <a:gd name="T33" fmla="*/ 212 h 227"/>
                <a:gd name="T34" fmla="*/ 152 w 165"/>
                <a:gd name="T35" fmla="*/ 212 h 227"/>
                <a:gd name="T36" fmla="*/ 148 w 165"/>
                <a:gd name="T37" fmla="*/ 217 h 227"/>
                <a:gd name="T38" fmla="*/ 139 w 165"/>
                <a:gd name="T39" fmla="*/ 222 h 227"/>
                <a:gd name="T40" fmla="*/ 130 w 165"/>
                <a:gd name="T41" fmla="*/ 225 h 227"/>
                <a:gd name="T42" fmla="*/ 121 w 165"/>
                <a:gd name="T43" fmla="*/ 223 h 227"/>
                <a:gd name="T44" fmla="*/ 94 w 165"/>
                <a:gd name="T45" fmla="*/ 212 h 227"/>
                <a:gd name="T46" fmla="*/ 78 w 165"/>
                <a:gd name="T47" fmla="*/ 212 h 227"/>
                <a:gd name="T48" fmla="*/ 42 w 165"/>
                <a:gd name="T49" fmla="*/ 227 h 227"/>
                <a:gd name="T50" fmla="*/ 8 w 165"/>
                <a:gd name="T51" fmla="*/ 208 h 227"/>
                <a:gd name="T52" fmla="*/ 6 w 165"/>
                <a:gd name="T53" fmla="*/ 204 h 227"/>
                <a:gd name="T54" fmla="*/ 3 w 165"/>
                <a:gd name="T55" fmla="*/ 202 h 227"/>
                <a:gd name="T56" fmla="*/ 1 w 165"/>
                <a:gd name="T57" fmla="*/ 195 h 227"/>
                <a:gd name="T58" fmla="*/ 0 w 165"/>
                <a:gd name="T59" fmla="*/ 186 h 227"/>
                <a:gd name="T60" fmla="*/ 1 w 165"/>
                <a:gd name="T61" fmla="*/ 178 h 227"/>
                <a:gd name="T62" fmla="*/ 12 w 165"/>
                <a:gd name="T63" fmla="*/ 139 h 227"/>
                <a:gd name="T64" fmla="*/ 35 w 165"/>
                <a:gd name="T65" fmla="*/ 102 h 227"/>
                <a:gd name="T66" fmla="*/ 42 w 165"/>
                <a:gd name="T67" fmla="*/ 92 h 227"/>
                <a:gd name="T68" fmla="*/ 46 w 165"/>
                <a:gd name="T69" fmla="*/ 84 h 227"/>
                <a:gd name="T70" fmla="*/ 47 w 165"/>
                <a:gd name="T71" fmla="*/ 79 h 227"/>
                <a:gd name="T72" fmla="*/ 48 w 165"/>
                <a:gd name="T73" fmla="*/ 78 h 227"/>
                <a:gd name="T74" fmla="*/ 65 w 165"/>
                <a:gd name="T75" fmla="*/ 53 h 227"/>
                <a:gd name="T76" fmla="*/ 82 w 165"/>
                <a:gd name="T7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 h="227">
                  <a:moveTo>
                    <a:pt x="82" y="0"/>
                  </a:moveTo>
                  <a:lnTo>
                    <a:pt x="87" y="26"/>
                  </a:lnTo>
                  <a:lnTo>
                    <a:pt x="97" y="49"/>
                  </a:lnTo>
                  <a:lnTo>
                    <a:pt x="113" y="69"/>
                  </a:lnTo>
                  <a:lnTo>
                    <a:pt x="114" y="74"/>
                  </a:lnTo>
                  <a:lnTo>
                    <a:pt x="115" y="76"/>
                  </a:lnTo>
                  <a:lnTo>
                    <a:pt x="117" y="80"/>
                  </a:lnTo>
                  <a:lnTo>
                    <a:pt x="117" y="84"/>
                  </a:lnTo>
                  <a:lnTo>
                    <a:pt x="118" y="88"/>
                  </a:lnTo>
                  <a:lnTo>
                    <a:pt x="119" y="91"/>
                  </a:lnTo>
                  <a:lnTo>
                    <a:pt x="120" y="95"/>
                  </a:lnTo>
                  <a:lnTo>
                    <a:pt x="129" y="110"/>
                  </a:lnTo>
                  <a:lnTo>
                    <a:pt x="138" y="123"/>
                  </a:lnTo>
                  <a:lnTo>
                    <a:pt x="141" y="128"/>
                  </a:lnTo>
                  <a:lnTo>
                    <a:pt x="144" y="132"/>
                  </a:lnTo>
                  <a:lnTo>
                    <a:pt x="146" y="137"/>
                  </a:lnTo>
                  <a:lnTo>
                    <a:pt x="149" y="141"/>
                  </a:lnTo>
                  <a:lnTo>
                    <a:pt x="149" y="142"/>
                  </a:lnTo>
                  <a:lnTo>
                    <a:pt x="150" y="143"/>
                  </a:lnTo>
                  <a:lnTo>
                    <a:pt x="150" y="144"/>
                  </a:lnTo>
                  <a:lnTo>
                    <a:pt x="151" y="146"/>
                  </a:lnTo>
                  <a:lnTo>
                    <a:pt x="152" y="148"/>
                  </a:lnTo>
                  <a:lnTo>
                    <a:pt x="152" y="149"/>
                  </a:lnTo>
                  <a:lnTo>
                    <a:pt x="154" y="153"/>
                  </a:lnTo>
                  <a:lnTo>
                    <a:pt x="155" y="154"/>
                  </a:lnTo>
                  <a:lnTo>
                    <a:pt x="157" y="155"/>
                  </a:lnTo>
                  <a:lnTo>
                    <a:pt x="159" y="158"/>
                  </a:lnTo>
                  <a:lnTo>
                    <a:pt x="161" y="160"/>
                  </a:lnTo>
                  <a:lnTo>
                    <a:pt x="162" y="164"/>
                  </a:lnTo>
                  <a:lnTo>
                    <a:pt x="165" y="176"/>
                  </a:lnTo>
                  <a:lnTo>
                    <a:pt x="165" y="189"/>
                  </a:lnTo>
                  <a:lnTo>
                    <a:pt x="164" y="197"/>
                  </a:lnTo>
                  <a:lnTo>
                    <a:pt x="160" y="206"/>
                  </a:lnTo>
                  <a:lnTo>
                    <a:pt x="152" y="212"/>
                  </a:lnTo>
                  <a:lnTo>
                    <a:pt x="152" y="212"/>
                  </a:lnTo>
                  <a:lnTo>
                    <a:pt x="152" y="212"/>
                  </a:lnTo>
                  <a:lnTo>
                    <a:pt x="151" y="213"/>
                  </a:lnTo>
                  <a:lnTo>
                    <a:pt x="148" y="217"/>
                  </a:lnTo>
                  <a:lnTo>
                    <a:pt x="143" y="220"/>
                  </a:lnTo>
                  <a:lnTo>
                    <a:pt x="139" y="222"/>
                  </a:lnTo>
                  <a:lnTo>
                    <a:pt x="135" y="223"/>
                  </a:lnTo>
                  <a:lnTo>
                    <a:pt x="130" y="225"/>
                  </a:lnTo>
                  <a:lnTo>
                    <a:pt x="125" y="225"/>
                  </a:lnTo>
                  <a:lnTo>
                    <a:pt x="121" y="223"/>
                  </a:lnTo>
                  <a:lnTo>
                    <a:pt x="107" y="220"/>
                  </a:lnTo>
                  <a:lnTo>
                    <a:pt x="94" y="212"/>
                  </a:lnTo>
                  <a:lnTo>
                    <a:pt x="83" y="202"/>
                  </a:lnTo>
                  <a:lnTo>
                    <a:pt x="78" y="212"/>
                  </a:lnTo>
                  <a:lnTo>
                    <a:pt x="60" y="223"/>
                  </a:lnTo>
                  <a:lnTo>
                    <a:pt x="42" y="227"/>
                  </a:lnTo>
                  <a:lnTo>
                    <a:pt x="25" y="222"/>
                  </a:lnTo>
                  <a:lnTo>
                    <a:pt x="8" y="208"/>
                  </a:lnTo>
                  <a:lnTo>
                    <a:pt x="6" y="206"/>
                  </a:lnTo>
                  <a:lnTo>
                    <a:pt x="6" y="204"/>
                  </a:lnTo>
                  <a:lnTo>
                    <a:pt x="5" y="202"/>
                  </a:lnTo>
                  <a:lnTo>
                    <a:pt x="3" y="202"/>
                  </a:lnTo>
                  <a:lnTo>
                    <a:pt x="3" y="199"/>
                  </a:lnTo>
                  <a:lnTo>
                    <a:pt x="1" y="195"/>
                  </a:lnTo>
                  <a:lnTo>
                    <a:pt x="0" y="191"/>
                  </a:lnTo>
                  <a:lnTo>
                    <a:pt x="0" y="186"/>
                  </a:lnTo>
                  <a:lnTo>
                    <a:pt x="1" y="181"/>
                  </a:lnTo>
                  <a:lnTo>
                    <a:pt x="1" y="178"/>
                  </a:lnTo>
                  <a:lnTo>
                    <a:pt x="5" y="159"/>
                  </a:lnTo>
                  <a:lnTo>
                    <a:pt x="12" y="139"/>
                  </a:lnTo>
                  <a:lnTo>
                    <a:pt x="22" y="120"/>
                  </a:lnTo>
                  <a:lnTo>
                    <a:pt x="35" y="102"/>
                  </a:lnTo>
                  <a:lnTo>
                    <a:pt x="39" y="97"/>
                  </a:lnTo>
                  <a:lnTo>
                    <a:pt x="42" y="92"/>
                  </a:lnTo>
                  <a:lnTo>
                    <a:pt x="45" y="88"/>
                  </a:lnTo>
                  <a:lnTo>
                    <a:pt x="46" y="84"/>
                  </a:lnTo>
                  <a:lnTo>
                    <a:pt x="46" y="80"/>
                  </a:lnTo>
                  <a:lnTo>
                    <a:pt x="47" y="79"/>
                  </a:lnTo>
                  <a:lnTo>
                    <a:pt x="48" y="79"/>
                  </a:lnTo>
                  <a:lnTo>
                    <a:pt x="48" y="78"/>
                  </a:lnTo>
                  <a:lnTo>
                    <a:pt x="50" y="78"/>
                  </a:lnTo>
                  <a:lnTo>
                    <a:pt x="65" y="53"/>
                  </a:lnTo>
                  <a:lnTo>
                    <a:pt x="76" y="27"/>
                  </a:lnTo>
                  <a:lnTo>
                    <a:pt x="82"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89" name="Freeform 27">
              <a:extLst>
                <a:ext uri="{FF2B5EF4-FFF2-40B4-BE49-F238E27FC236}">
                  <a16:creationId xmlns:a16="http://schemas.microsoft.com/office/drawing/2014/main" id="{20265F5E-760F-DE1C-78BD-CE8A9287D584}"/>
                </a:ext>
              </a:extLst>
            </p:cNvPr>
            <p:cNvSpPr>
              <a:spLocks/>
            </p:cNvSpPr>
            <p:nvPr/>
          </p:nvSpPr>
          <p:spPr bwMode="auto">
            <a:xfrm>
              <a:off x="4464051" y="770006"/>
              <a:ext cx="146048" cy="125411"/>
            </a:xfrm>
            <a:custGeom>
              <a:avLst/>
              <a:gdLst>
                <a:gd name="T0" fmla="*/ 187 w 278"/>
                <a:gd name="T1" fmla="*/ 0 h 236"/>
                <a:gd name="T2" fmla="*/ 220 w 278"/>
                <a:gd name="T3" fmla="*/ 2 h 236"/>
                <a:gd name="T4" fmla="*/ 244 w 278"/>
                <a:gd name="T5" fmla="*/ 29 h 236"/>
                <a:gd name="T6" fmla="*/ 261 w 278"/>
                <a:gd name="T7" fmla="*/ 58 h 236"/>
                <a:gd name="T8" fmla="*/ 272 w 278"/>
                <a:gd name="T9" fmla="*/ 90 h 236"/>
                <a:gd name="T10" fmla="*/ 278 w 278"/>
                <a:gd name="T11" fmla="*/ 124 h 236"/>
                <a:gd name="T12" fmla="*/ 278 w 278"/>
                <a:gd name="T13" fmla="*/ 161 h 236"/>
                <a:gd name="T14" fmla="*/ 277 w 278"/>
                <a:gd name="T15" fmla="*/ 163 h 236"/>
                <a:gd name="T16" fmla="*/ 276 w 278"/>
                <a:gd name="T17" fmla="*/ 165 h 236"/>
                <a:gd name="T18" fmla="*/ 276 w 278"/>
                <a:gd name="T19" fmla="*/ 169 h 236"/>
                <a:gd name="T20" fmla="*/ 276 w 278"/>
                <a:gd name="T21" fmla="*/ 171 h 236"/>
                <a:gd name="T22" fmla="*/ 270 w 278"/>
                <a:gd name="T23" fmla="*/ 180 h 236"/>
                <a:gd name="T24" fmla="*/ 265 w 278"/>
                <a:gd name="T25" fmla="*/ 190 h 236"/>
                <a:gd name="T26" fmla="*/ 263 w 278"/>
                <a:gd name="T27" fmla="*/ 195 h 236"/>
                <a:gd name="T28" fmla="*/ 261 w 278"/>
                <a:gd name="T29" fmla="*/ 197 h 236"/>
                <a:gd name="T30" fmla="*/ 258 w 278"/>
                <a:gd name="T31" fmla="*/ 200 h 236"/>
                <a:gd name="T32" fmla="*/ 251 w 278"/>
                <a:gd name="T33" fmla="*/ 208 h 236"/>
                <a:gd name="T34" fmla="*/ 242 w 278"/>
                <a:gd name="T35" fmla="*/ 213 h 236"/>
                <a:gd name="T36" fmla="*/ 235 w 278"/>
                <a:gd name="T37" fmla="*/ 217 h 236"/>
                <a:gd name="T38" fmla="*/ 194 w 278"/>
                <a:gd name="T39" fmla="*/ 217 h 236"/>
                <a:gd name="T40" fmla="*/ 189 w 278"/>
                <a:gd name="T41" fmla="*/ 218 h 236"/>
                <a:gd name="T42" fmla="*/ 184 w 278"/>
                <a:gd name="T43" fmla="*/ 219 h 236"/>
                <a:gd name="T44" fmla="*/ 179 w 278"/>
                <a:gd name="T45" fmla="*/ 221 h 236"/>
                <a:gd name="T46" fmla="*/ 156 w 278"/>
                <a:gd name="T47" fmla="*/ 228 h 236"/>
                <a:gd name="T48" fmla="*/ 131 w 278"/>
                <a:gd name="T49" fmla="*/ 233 h 236"/>
                <a:gd name="T50" fmla="*/ 107 w 278"/>
                <a:gd name="T51" fmla="*/ 236 h 236"/>
                <a:gd name="T52" fmla="*/ 86 w 278"/>
                <a:gd name="T53" fmla="*/ 236 h 236"/>
                <a:gd name="T54" fmla="*/ 66 w 278"/>
                <a:gd name="T55" fmla="*/ 231 h 236"/>
                <a:gd name="T56" fmla="*/ 49 w 278"/>
                <a:gd name="T57" fmla="*/ 221 h 236"/>
                <a:gd name="T58" fmla="*/ 33 w 278"/>
                <a:gd name="T59" fmla="*/ 210 h 236"/>
                <a:gd name="T60" fmla="*/ 21 w 278"/>
                <a:gd name="T61" fmla="*/ 196 h 236"/>
                <a:gd name="T62" fmla="*/ 14 w 278"/>
                <a:gd name="T63" fmla="*/ 182 h 236"/>
                <a:gd name="T64" fmla="*/ 8 w 278"/>
                <a:gd name="T65" fmla="*/ 169 h 236"/>
                <a:gd name="T66" fmla="*/ 1 w 278"/>
                <a:gd name="T67" fmla="*/ 153 h 236"/>
                <a:gd name="T68" fmla="*/ 0 w 278"/>
                <a:gd name="T69" fmla="*/ 134 h 236"/>
                <a:gd name="T70" fmla="*/ 5 w 278"/>
                <a:gd name="T71" fmla="*/ 115 h 236"/>
                <a:gd name="T72" fmla="*/ 13 w 278"/>
                <a:gd name="T73" fmla="*/ 91 h 236"/>
                <a:gd name="T74" fmla="*/ 28 w 278"/>
                <a:gd name="T75" fmla="*/ 73 h 236"/>
                <a:gd name="T76" fmla="*/ 48 w 278"/>
                <a:gd name="T77" fmla="*/ 57 h 236"/>
                <a:gd name="T78" fmla="*/ 61 w 278"/>
                <a:gd name="T79" fmla="*/ 49 h 236"/>
                <a:gd name="T80" fmla="*/ 76 w 278"/>
                <a:gd name="T81" fmla="*/ 44 h 236"/>
                <a:gd name="T82" fmla="*/ 132 w 278"/>
                <a:gd name="T83" fmla="*/ 22 h 236"/>
                <a:gd name="T84" fmla="*/ 187 w 278"/>
                <a:gd name="T85"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8" h="236">
                  <a:moveTo>
                    <a:pt x="187" y="0"/>
                  </a:moveTo>
                  <a:lnTo>
                    <a:pt x="220" y="2"/>
                  </a:lnTo>
                  <a:lnTo>
                    <a:pt x="244" y="29"/>
                  </a:lnTo>
                  <a:lnTo>
                    <a:pt x="261" y="58"/>
                  </a:lnTo>
                  <a:lnTo>
                    <a:pt x="272" y="90"/>
                  </a:lnTo>
                  <a:lnTo>
                    <a:pt x="278" y="124"/>
                  </a:lnTo>
                  <a:lnTo>
                    <a:pt x="278" y="161"/>
                  </a:lnTo>
                  <a:lnTo>
                    <a:pt x="277" y="163"/>
                  </a:lnTo>
                  <a:lnTo>
                    <a:pt x="276" y="165"/>
                  </a:lnTo>
                  <a:lnTo>
                    <a:pt x="276" y="169"/>
                  </a:lnTo>
                  <a:lnTo>
                    <a:pt x="276" y="171"/>
                  </a:lnTo>
                  <a:lnTo>
                    <a:pt x="270" y="180"/>
                  </a:lnTo>
                  <a:lnTo>
                    <a:pt x="265" y="190"/>
                  </a:lnTo>
                  <a:lnTo>
                    <a:pt x="263" y="195"/>
                  </a:lnTo>
                  <a:lnTo>
                    <a:pt x="261" y="197"/>
                  </a:lnTo>
                  <a:lnTo>
                    <a:pt x="258" y="200"/>
                  </a:lnTo>
                  <a:lnTo>
                    <a:pt x="251" y="208"/>
                  </a:lnTo>
                  <a:lnTo>
                    <a:pt x="242" y="213"/>
                  </a:lnTo>
                  <a:lnTo>
                    <a:pt x="235" y="217"/>
                  </a:lnTo>
                  <a:lnTo>
                    <a:pt x="194" y="217"/>
                  </a:lnTo>
                  <a:lnTo>
                    <a:pt x="189" y="218"/>
                  </a:lnTo>
                  <a:lnTo>
                    <a:pt x="184" y="219"/>
                  </a:lnTo>
                  <a:lnTo>
                    <a:pt x="179" y="221"/>
                  </a:lnTo>
                  <a:lnTo>
                    <a:pt x="156" y="228"/>
                  </a:lnTo>
                  <a:lnTo>
                    <a:pt x="131" y="233"/>
                  </a:lnTo>
                  <a:lnTo>
                    <a:pt x="107" y="236"/>
                  </a:lnTo>
                  <a:lnTo>
                    <a:pt x="86" y="236"/>
                  </a:lnTo>
                  <a:lnTo>
                    <a:pt x="66" y="231"/>
                  </a:lnTo>
                  <a:lnTo>
                    <a:pt x="49" y="221"/>
                  </a:lnTo>
                  <a:lnTo>
                    <a:pt x="33" y="210"/>
                  </a:lnTo>
                  <a:lnTo>
                    <a:pt x="21" y="196"/>
                  </a:lnTo>
                  <a:lnTo>
                    <a:pt x="14" y="182"/>
                  </a:lnTo>
                  <a:lnTo>
                    <a:pt x="8" y="169"/>
                  </a:lnTo>
                  <a:lnTo>
                    <a:pt x="1" y="153"/>
                  </a:lnTo>
                  <a:lnTo>
                    <a:pt x="0" y="134"/>
                  </a:lnTo>
                  <a:lnTo>
                    <a:pt x="5" y="115"/>
                  </a:lnTo>
                  <a:lnTo>
                    <a:pt x="13" y="91"/>
                  </a:lnTo>
                  <a:lnTo>
                    <a:pt x="28" y="73"/>
                  </a:lnTo>
                  <a:lnTo>
                    <a:pt x="48" y="57"/>
                  </a:lnTo>
                  <a:lnTo>
                    <a:pt x="61" y="49"/>
                  </a:lnTo>
                  <a:lnTo>
                    <a:pt x="76" y="44"/>
                  </a:lnTo>
                  <a:lnTo>
                    <a:pt x="132" y="22"/>
                  </a:lnTo>
                  <a:lnTo>
                    <a:pt x="187"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90" name="Freeform 28">
              <a:extLst>
                <a:ext uri="{FF2B5EF4-FFF2-40B4-BE49-F238E27FC236}">
                  <a16:creationId xmlns:a16="http://schemas.microsoft.com/office/drawing/2014/main" id="{20AB4519-8055-EEF8-61B3-C62F45118E57}"/>
                </a:ext>
              </a:extLst>
            </p:cNvPr>
            <p:cNvSpPr>
              <a:spLocks noEditPoints="1"/>
            </p:cNvSpPr>
            <p:nvPr/>
          </p:nvSpPr>
          <p:spPr bwMode="auto">
            <a:xfrm>
              <a:off x="3335338" y="269944"/>
              <a:ext cx="2154238" cy="954089"/>
            </a:xfrm>
            <a:custGeom>
              <a:avLst/>
              <a:gdLst>
                <a:gd name="T0" fmla="*/ 1904 w 4070"/>
                <a:gd name="T1" fmla="*/ 367 h 1805"/>
                <a:gd name="T2" fmla="*/ 1788 w 4070"/>
                <a:gd name="T3" fmla="*/ 409 h 1805"/>
                <a:gd name="T4" fmla="*/ 1774 w 4070"/>
                <a:gd name="T5" fmla="*/ 416 h 1805"/>
                <a:gd name="T6" fmla="*/ 1642 w 4070"/>
                <a:gd name="T7" fmla="*/ 504 h 1805"/>
                <a:gd name="T8" fmla="*/ 1589 w 4070"/>
                <a:gd name="T9" fmla="*/ 562 h 1805"/>
                <a:gd name="T10" fmla="*/ 1540 w 4070"/>
                <a:gd name="T11" fmla="*/ 648 h 1805"/>
                <a:gd name="T12" fmla="*/ 1526 w 4070"/>
                <a:gd name="T13" fmla="*/ 683 h 1805"/>
                <a:gd name="T14" fmla="*/ 1507 w 4070"/>
                <a:gd name="T15" fmla="*/ 773 h 1805"/>
                <a:gd name="T16" fmla="*/ 1541 w 4070"/>
                <a:gd name="T17" fmla="*/ 1063 h 1805"/>
                <a:gd name="T18" fmla="*/ 1566 w 4070"/>
                <a:gd name="T19" fmla="*/ 1205 h 1805"/>
                <a:gd name="T20" fmla="*/ 1547 w 4070"/>
                <a:gd name="T21" fmla="*/ 1226 h 1805"/>
                <a:gd name="T22" fmla="*/ 1552 w 4070"/>
                <a:gd name="T23" fmla="*/ 1297 h 1805"/>
                <a:gd name="T24" fmla="*/ 1616 w 4070"/>
                <a:gd name="T25" fmla="*/ 1358 h 1805"/>
                <a:gd name="T26" fmla="*/ 1631 w 4070"/>
                <a:gd name="T27" fmla="*/ 1366 h 1805"/>
                <a:gd name="T28" fmla="*/ 1640 w 4070"/>
                <a:gd name="T29" fmla="*/ 1371 h 1805"/>
                <a:gd name="T30" fmla="*/ 1673 w 4070"/>
                <a:gd name="T31" fmla="*/ 1382 h 1805"/>
                <a:gd name="T32" fmla="*/ 1759 w 4070"/>
                <a:gd name="T33" fmla="*/ 1394 h 1805"/>
                <a:gd name="T34" fmla="*/ 1826 w 4070"/>
                <a:gd name="T35" fmla="*/ 1457 h 1805"/>
                <a:gd name="T36" fmla="*/ 1824 w 4070"/>
                <a:gd name="T37" fmla="*/ 1570 h 1805"/>
                <a:gd name="T38" fmla="*/ 1893 w 4070"/>
                <a:gd name="T39" fmla="*/ 1575 h 1805"/>
                <a:gd name="T40" fmla="*/ 1926 w 4070"/>
                <a:gd name="T41" fmla="*/ 1528 h 1805"/>
                <a:gd name="T42" fmla="*/ 1941 w 4070"/>
                <a:gd name="T43" fmla="*/ 1519 h 1805"/>
                <a:gd name="T44" fmla="*/ 1952 w 4070"/>
                <a:gd name="T45" fmla="*/ 1529 h 1805"/>
                <a:gd name="T46" fmla="*/ 1959 w 4070"/>
                <a:gd name="T47" fmla="*/ 1540 h 1805"/>
                <a:gd name="T48" fmla="*/ 1964 w 4070"/>
                <a:gd name="T49" fmla="*/ 1555 h 1805"/>
                <a:gd name="T50" fmla="*/ 1997 w 4070"/>
                <a:gd name="T51" fmla="*/ 1576 h 1805"/>
                <a:gd name="T52" fmla="*/ 2063 w 4070"/>
                <a:gd name="T53" fmla="*/ 1555 h 1805"/>
                <a:gd name="T54" fmla="*/ 2067 w 4070"/>
                <a:gd name="T55" fmla="*/ 1517 h 1805"/>
                <a:gd name="T56" fmla="*/ 2081 w 4070"/>
                <a:gd name="T57" fmla="*/ 1507 h 1805"/>
                <a:gd name="T58" fmla="*/ 2111 w 4070"/>
                <a:gd name="T59" fmla="*/ 1549 h 1805"/>
                <a:gd name="T60" fmla="*/ 2165 w 4070"/>
                <a:gd name="T61" fmla="*/ 1565 h 1805"/>
                <a:gd name="T62" fmla="*/ 2196 w 4070"/>
                <a:gd name="T63" fmla="*/ 1495 h 1805"/>
                <a:gd name="T64" fmla="*/ 2217 w 4070"/>
                <a:gd name="T65" fmla="*/ 1506 h 1805"/>
                <a:gd name="T66" fmla="*/ 2222 w 4070"/>
                <a:gd name="T67" fmla="*/ 1512 h 1805"/>
                <a:gd name="T68" fmla="*/ 2228 w 4070"/>
                <a:gd name="T69" fmla="*/ 1570 h 1805"/>
                <a:gd name="T70" fmla="*/ 2273 w 4070"/>
                <a:gd name="T71" fmla="*/ 1569 h 1805"/>
                <a:gd name="T72" fmla="*/ 2304 w 4070"/>
                <a:gd name="T73" fmla="*/ 1515 h 1805"/>
                <a:gd name="T74" fmla="*/ 2289 w 4070"/>
                <a:gd name="T75" fmla="*/ 1432 h 1805"/>
                <a:gd name="T76" fmla="*/ 2354 w 4070"/>
                <a:gd name="T77" fmla="*/ 1397 h 1805"/>
                <a:gd name="T78" fmla="*/ 2460 w 4070"/>
                <a:gd name="T79" fmla="*/ 1370 h 1805"/>
                <a:gd name="T80" fmla="*/ 2514 w 4070"/>
                <a:gd name="T81" fmla="*/ 1275 h 1805"/>
                <a:gd name="T82" fmla="*/ 2512 w 4070"/>
                <a:gd name="T83" fmla="*/ 1179 h 1805"/>
                <a:gd name="T84" fmla="*/ 2532 w 4070"/>
                <a:gd name="T85" fmla="*/ 1131 h 1805"/>
                <a:gd name="T86" fmla="*/ 2553 w 4070"/>
                <a:gd name="T87" fmla="*/ 1073 h 1805"/>
                <a:gd name="T88" fmla="*/ 2556 w 4070"/>
                <a:gd name="T89" fmla="*/ 932 h 1805"/>
                <a:gd name="T90" fmla="*/ 2565 w 4070"/>
                <a:gd name="T91" fmla="*/ 823 h 1805"/>
                <a:gd name="T92" fmla="*/ 2551 w 4070"/>
                <a:gd name="T93" fmla="*/ 721 h 1805"/>
                <a:gd name="T94" fmla="*/ 2533 w 4070"/>
                <a:gd name="T95" fmla="*/ 669 h 1805"/>
                <a:gd name="T96" fmla="*/ 2493 w 4070"/>
                <a:gd name="T97" fmla="*/ 589 h 1805"/>
                <a:gd name="T98" fmla="*/ 2423 w 4070"/>
                <a:gd name="T99" fmla="*/ 498 h 1805"/>
                <a:gd name="T100" fmla="*/ 2418 w 4070"/>
                <a:gd name="T101" fmla="*/ 495 h 1805"/>
                <a:gd name="T102" fmla="*/ 2302 w 4070"/>
                <a:gd name="T103" fmla="*/ 406 h 1805"/>
                <a:gd name="T104" fmla="*/ 2281 w 4070"/>
                <a:gd name="T105" fmla="*/ 395 h 1805"/>
                <a:gd name="T106" fmla="*/ 2170 w 4070"/>
                <a:gd name="T107" fmla="*/ 357 h 1805"/>
                <a:gd name="T108" fmla="*/ 0 w 4070"/>
                <a:gd name="T109" fmla="*/ 0 h 1805"/>
                <a:gd name="T110" fmla="*/ 2715 w 4070"/>
                <a:gd name="T111" fmla="*/ 1401 h 1805"/>
                <a:gd name="T112" fmla="*/ 2623 w 4070"/>
                <a:gd name="T113" fmla="*/ 1428 h 1805"/>
                <a:gd name="T114" fmla="*/ 2575 w 4070"/>
                <a:gd name="T115" fmla="*/ 1474 h 1805"/>
                <a:gd name="T116" fmla="*/ 2568 w 4070"/>
                <a:gd name="T117" fmla="*/ 1496 h 1805"/>
                <a:gd name="T118" fmla="*/ 1512 w 4070"/>
                <a:gd name="T119" fmla="*/ 1522 h 1805"/>
                <a:gd name="T120" fmla="*/ 1470 w 4070"/>
                <a:gd name="T121" fmla="*/ 1444 h 1805"/>
                <a:gd name="T122" fmla="*/ 1380 w 4070"/>
                <a:gd name="T123" fmla="*/ 1400 h 1805"/>
                <a:gd name="T124" fmla="*/ 1303 w 4070"/>
                <a:gd name="T125" fmla="*/ 1431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0" h="1805">
                  <a:moveTo>
                    <a:pt x="2063" y="348"/>
                  </a:moveTo>
                  <a:lnTo>
                    <a:pt x="2008" y="349"/>
                  </a:lnTo>
                  <a:lnTo>
                    <a:pt x="1953" y="356"/>
                  </a:lnTo>
                  <a:lnTo>
                    <a:pt x="1904" y="367"/>
                  </a:lnTo>
                  <a:lnTo>
                    <a:pt x="1857" y="380"/>
                  </a:lnTo>
                  <a:lnTo>
                    <a:pt x="1814" y="396"/>
                  </a:lnTo>
                  <a:lnTo>
                    <a:pt x="1802" y="401"/>
                  </a:lnTo>
                  <a:lnTo>
                    <a:pt x="1788" y="409"/>
                  </a:lnTo>
                  <a:lnTo>
                    <a:pt x="1786" y="410"/>
                  </a:lnTo>
                  <a:lnTo>
                    <a:pt x="1781" y="411"/>
                  </a:lnTo>
                  <a:lnTo>
                    <a:pt x="1777" y="414"/>
                  </a:lnTo>
                  <a:lnTo>
                    <a:pt x="1774" y="416"/>
                  </a:lnTo>
                  <a:lnTo>
                    <a:pt x="1734" y="436"/>
                  </a:lnTo>
                  <a:lnTo>
                    <a:pt x="1698" y="460"/>
                  </a:lnTo>
                  <a:lnTo>
                    <a:pt x="1668" y="481"/>
                  </a:lnTo>
                  <a:lnTo>
                    <a:pt x="1642" y="504"/>
                  </a:lnTo>
                  <a:lnTo>
                    <a:pt x="1618" y="528"/>
                  </a:lnTo>
                  <a:lnTo>
                    <a:pt x="1594" y="556"/>
                  </a:lnTo>
                  <a:lnTo>
                    <a:pt x="1592" y="559"/>
                  </a:lnTo>
                  <a:lnTo>
                    <a:pt x="1589" y="562"/>
                  </a:lnTo>
                  <a:lnTo>
                    <a:pt x="1587" y="565"/>
                  </a:lnTo>
                  <a:lnTo>
                    <a:pt x="1568" y="595"/>
                  </a:lnTo>
                  <a:lnTo>
                    <a:pt x="1553" y="623"/>
                  </a:lnTo>
                  <a:lnTo>
                    <a:pt x="1540" y="648"/>
                  </a:lnTo>
                  <a:lnTo>
                    <a:pt x="1533" y="662"/>
                  </a:lnTo>
                  <a:lnTo>
                    <a:pt x="1527" y="678"/>
                  </a:lnTo>
                  <a:lnTo>
                    <a:pt x="1526" y="680"/>
                  </a:lnTo>
                  <a:lnTo>
                    <a:pt x="1526" y="683"/>
                  </a:lnTo>
                  <a:lnTo>
                    <a:pt x="1523" y="689"/>
                  </a:lnTo>
                  <a:lnTo>
                    <a:pt x="1522" y="695"/>
                  </a:lnTo>
                  <a:lnTo>
                    <a:pt x="1518" y="701"/>
                  </a:lnTo>
                  <a:lnTo>
                    <a:pt x="1507" y="773"/>
                  </a:lnTo>
                  <a:lnTo>
                    <a:pt x="1504" y="844"/>
                  </a:lnTo>
                  <a:lnTo>
                    <a:pt x="1510" y="916"/>
                  </a:lnTo>
                  <a:lnTo>
                    <a:pt x="1521" y="990"/>
                  </a:lnTo>
                  <a:lnTo>
                    <a:pt x="1541" y="1063"/>
                  </a:lnTo>
                  <a:lnTo>
                    <a:pt x="1567" y="1134"/>
                  </a:lnTo>
                  <a:lnTo>
                    <a:pt x="1570" y="1158"/>
                  </a:lnTo>
                  <a:lnTo>
                    <a:pt x="1570" y="1181"/>
                  </a:lnTo>
                  <a:lnTo>
                    <a:pt x="1566" y="1205"/>
                  </a:lnTo>
                  <a:lnTo>
                    <a:pt x="1562" y="1208"/>
                  </a:lnTo>
                  <a:lnTo>
                    <a:pt x="1558" y="1212"/>
                  </a:lnTo>
                  <a:lnTo>
                    <a:pt x="1554" y="1216"/>
                  </a:lnTo>
                  <a:lnTo>
                    <a:pt x="1547" y="1226"/>
                  </a:lnTo>
                  <a:lnTo>
                    <a:pt x="1543" y="1239"/>
                  </a:lnTo>
                  <a:lnTo>
                    <a:pt x="1542" y="1258"/>
                  </a:lnTo>
                  <a:lnTo>
                    <a:pt x="1544" y="1280"/>
                  </a:lnTo>
                  <a:lnTo>
                    <a:pt x="1552" y="1297"/>
                  </a:lnTo>
                  <a:lnTo>
                    <a:pt x="1564" y="1316"/>
                  </a:lnTo>
                  <a:lnTo>
                    <a:pt x="1584" y="1336"/>
                  </a:lnTo>
                  <a:lnTo>
                    <a:pt x="1613" y="1355"/>
                  </a:lnTo>
                  <a:lnTo>
                    <a:pt x="1616" y="1358"/>
                  </a:lnTo>
                  <a:lnTo>
                    <a:pt x="1621" y="1360"/>
                  </a:lnTo>
                  <a:lnTo>
                    <a:pt x="1625" y="1361"/>
                  </a:lnTo>
                  <a:lnTo>
                    <a:pt x="1629" y="1364"/>
                  </a:lnTo>
                  <a:lnTo>
                    <a:pt x="1631" y="1366"/>
                  </a:lnTo>
                  <a:lnTo>
                    <a:pt x="1634" y="1368"/>
                  </a:lnTo>
                  <a:lnTo>
                    <a:pt x="1636" y="1369"/>
                  </a:lnTo>
                  <a:lnTo>
                    <a:pt x="1637" y="1370"/>
                  </a:lnTo>
                  <a:lnTo>
                    <a:pt x="1640" y="1371"/>
                  </a:lnTo>
                  <a:lnTo>
                    <a:pt x="1642" y="1374"/>
                  </a:lnTo>
                  <a:lnTo>
                    <a:pt x="1646" y="1376"/>
                  </a:lnTo>
                  <a:lnTo>
                    <a:pt x="1657" y="1379"/>
                  </a:lnTo>
                  <a:lnTo>
                    <a:pt x="1673" y="1382"/>
                  </a:lnTo>
                  <a:lnTo>
                    <a:pt x="1694" y="1386"/>
                  </a:lnTo>
                  <a:lnTo>
                    <a:pt x="1723" y="1390"/>
                  </a:lnTo>
                  <a:lnTo>
                    <a:pt x="1758" y="1394"/>
                  </a:lnTo>
                  <a:lnTo>
                    <a:pt x="1759" y="1394"/>
                  </a:lnTo>
                  <a:lnTo>
                    <a:pt x="1784" y="1407"/>
                  </a:lnTo>
                  <a:lnTo>
                    <a:pt x="1806" y="1424"/>
                  </a:lnTo>
                  <a:lnTo>
                    <a:pt x="1826" y="1443"/>
                  </a:lnTo>
                  <a:lnTo>
                    <a:pt x="1826" y="1457"/>
                  </a:lnTo>
                  <a:lnTo>
                    <a:pt x="1818" y="1484"/>
                  </a:lnTo>
                  <a:lnTo>
                    <a:pt x="1814" y="1512"/>
                  </a:lnTo>
                  <a:lnTo>
                    <a:pt x="1817" y="1540"/>
                  </a:lnTo>
                  <a:lnTo>
                    <a:pt x="1824" y="1570"/>
                  </a:lnTo>
                  <a:lnTo>
                    <a:pt x="1828" y="1570"/>
                  </a:lnTo>
                  <a:lnTo>
                    <a:pt x="1852" y="1577"/>
                  </a:lnTo>
                  <a:lnTo>
                    <a:pt x="1874" y="1580"/>
                  </a:lnTo>
                  <a:lnTo>
                    <a:pt x="1893" y="1575"/>
                  </a:lnTo>
                  <a:lnTo>
                    <a:pt x="1909" y="1564"/>
                  </a:lnTo>
                  <a:lnTo>
                    <a:pt x="1922" y="1545"/>
                  </a:lnTo>
                  <a:lnTo>
                    <a:pt x="1922" y="1532"/>
                  </a:lnTo>
                  <a:lnTo>
                    <a:pt x="1926" y="1528"/>
                  </a:lnTo>
                  <a:lnTo>
                    <a:pt x="1930" y="1524"/>
                  </a:lnTo>
                  <a:lnTo>
                    <a:pt x="1936" y="1522"/>
                  </a:lnTo>
                  <a:lnTo>
                    <a:pt x="1937" y="1521"/>
                  </a:lnTo>
                  <a:lnTo>
                    <a:pt x="1941" y="1519"/>
                  </a:lnTo>
                  <a:lnTo>
                    <a:pt x="1943" y="1518"/>
                  </a:lnTo>
                  <a:lnTo>
                    <a:pt x="1946" y="1523"/>
                  </a:lnTo>
                  <a:lnTo>
                    <a:pt x="1949" y="1527"/>
                  </a:lnTo>
                  <a:lnTo>
                    <a:pt x="1952" y="1529"/>
                  </a:lnTo>
                  <a:lnTo>
                    <a:pt x="1954" y="1533"/>
                  </a:lnTo>
                  <a:lnTo>
                    <a:pt x="1957" y="1536"/>
                  </a:lnTo>
                  <a:lnTo>
                    <a:pt x="1958" y="1538"/>
                  </a:lnTo>
                  <a:lnTo>
                    <a:pt x="1959" y="1540"/>
                  </a:lnTo>
                  <a:lnTo>
                    <a:pt x="1962" y="1545"/>
                  </a:lnTo>
                  <a:lnTo>
                    <a:pt x="1964" y="1549"/>
                  </a:lnTo>
                  <a:lnTo>
                    <a:pt x="1964" y="1552"/>
                  </a:lnTo>
                  <a:lnTo>
                    <a:pt x="1964" y="1555"/>
                  </a:lnTo>
                  <a:lnTo>
                    <a:pt x="1964" y="1559"/>
                  </a:lnTo>
                  <a:lnTo>
                    <a:pt x="1964" y="1560"/>
                  </a:lnTo>
                  <a:lnTo>
                    <a:pt x="1979" y="1571"/>
                  </a:lnTo>
                  <a:lnTo>
                    <a:pt x="1997" y="1576"/>
                  </a:lnTo>
                  <a:lnTo>
                    <a:pt x="2016" y="1575"/>
                  </a:lnTo>
                  <a:lnTo>
                    <a:pt x="2035" y="1575"/>
                  </a:lnTo>
                  <a:lnTo>
                    <a:pt x="2049" y="1568"/>
                  </a:lnTo>
                  <a:lnTo>
                    <a:pt x="2063" y="1555"/>
                  </a:lnTo>
                  <a:lnTo>
                    <a:pt x="2065" y="1539"/>
                  </a:lnTo>
                  <a:lnTo>
                    <a:pt x="2066" y="1524"/>
                  </a:lnTo>
                  <a:lnTo>
                    <a:pt x="2066" y="1521"/>
                  </a:lnTo>
                  <a:lnTo>
                    <a:pt x="2067" y="1517"/>
                  </a:lnTo>
                  <a:lnTo>
                    <a:pt x="2067" y="1515"/>
                  </a:lnTo>
                  <a:lnTo>
                    <a:pt x="2068" y="1512"/>
                  </a:lnTo>
                  <a:lnTo>
                    <a:pt x="2073" y="1507"/>
                  </a:lnTo>
                  <a:lnTo>
                    <a:pt x="2081" y="1507"/>
                  </a:lnTo>
                  <a:lnTo>
                    <a:pt x="2091" y="1511"/>
                  </a:lnTo>
                  <a:lnTo>
                    <a:pt x="2104" y="1518"/>
                  </a:lnTo>
                  <a:lnTo>
                    <a:pt x="2106" y="1536"/>
                  </a:lnTo>
                  <a:lnTo>
                    <a:pt x="2111" y="1549"/>
                  </a:lnTo>
                  <a:lnTo>
                    <a:pt x="2120" y="1560"/>
                  </a:lnTo>
                  <a:lnTo>
                    <a:pt x="2133" y="1570"/>
                  </a:lnTo>
                  <a:lnTo>
                    <a:pt x="2150" y="1569"/>
                  </a:lnTo>
                  <a:lnTo>
                    <a:pt x="2165" y="1565"/>
                  </a:lnTo>
                  <a:lnTo>
                    <a:pt x="2179" y="1559"/>
                  </a:lnTo>
                  <a:lnTo>
                    <a:pt x="2186" y="1532"/>
                  </a:lnTo>
                  <a:lnTo>
                    <a:pt x="2192" y="1511"/>
                  </a:lnTo>
                  <a:lnTo>
                    <a:pt x="2196" y="1495"/>
                  </a:lnTo>
                  <a:lnTo>
                    <a:pt x="2201" y="1495"/>
                  </a:lnTo>
                  <a:lnTo>
                    <a:pt x="2207" y="1497"/>
                  </a:lnTo>
                  <a:lnTo>
                    <a:pt x="2212" y="1501"/>
                  </a:lnTo>
                  <a:lnTo>
                    <a:pt x="2217" y="1506"/>
                  </a:lnTo>
                  <a:lnTo>
                    <a:pt x="2218" y="1507"/>
                  </a:lnTo>
                  <a:lnTo>
                    <a:pt x="2218" y="1508"/>
                  </a:lnTo>
                  <a:lnTo>
                    <a:pt x="2219" y="1510"/>
                  </a:lnTo>
                  <a:lnTo>
                    <a:pt x="2222" y="1512"/>
                  </a:lnTo>
                  <a:lnTo>
                    <a:pt x="2221" y="1534"/>
                  </a:lnTo>
                  <a:lnTo>
                    <a:pt x="2221" y="1552"/>
                  </a:lnTo>
                  <a:lnTo>
                    <a:pt x="2224" y="1564"/>
                  </a:lnTo>
                  <a:lnTo>
                    <a:pt x="2228" y="1570"/>
                  </a:lnTo>
                  <a:lnTo>
                    <a:pt x="2234" y="1571"/>
                  </a:lnTo>
                  <a:lnTo>
                    <a:pt x="2246" y="1573"/>
                  </a:lnTo>
                  <a:lnTo>
                    <a:pt x="2260" y="1571"/>
                  </a:lnTo>
                  <a:lnTo>
                    <a:pt x="2273" y="1569"/>
                  </a:lnTo>
                  <a:lnTo>
                    <a:pt x="2283" y="1565"/>
                  </a:lnTo>
                  <a:lnTo>
                    <a:pt x="2288" y="1561"/>
                  </a:lnTo>
                  <a:lnTo>
                    <a:pt x="2299" y="1539"/>
                  </a:lnTo>
                  <a:lnTo>
                    <a:pt x="2304" y="1515"/>
                  </a:lnTo>
                  <a:lnTo>
                    <a:pt x="2304" y="1489"/>
                  </a:lnTo>
                  <a:lnTo>
                    <a:pt x="2296" y="1463"/>
                  </a:lnTo>
                  <a:lnTo>
                    <a:pt x="2283" y="1437"/>
                  </a:lnTo>
                  <a:lnTo>
                    <a:pt x="2289" y="1432"/>
                  </a:lnTo>
                  <a:lnTo>
                    <a:pt x="2300" y="1426"/>
                  </a:lnTo>
                  <a:lnTo>
                    <a:pt x="2315" y="1415"/>
                  </a:lnTo>
                  <a:lnTo>
                    <a:pt x="2331" y="1405"/>
                  </a:lnTo>
                  <a:lnTo>
                    <a:pt x="2354" y="1397"/>
                  </a:lnTo>
                  <a:lnTo>
                    <a:pt x="2383" y="1390"/>
                  </a:lnTo>
                  <a:lnTo>
                    <a:pt x="2416" y="1385"/>
                  </a:lnTo>
                  <a:lnTo>
                    <a:pt x="2440" y="1380"/>
                  </a:lnTo>
                  <a:lnTo>
                    <a:pt x="2460" y="1370"/>
                  </a:lnTo>
                  <a:lnTo>
                    <a:pt x="2478" y="1354"/>
                  </a:lnTo>
                  <a:lnTo>
                    <a:pt x="2493" y="1332"/>
                  </a:lnTo>
                  <a:lnTo>
                    <a:pt x="2504" y="1306"/>
                  </a:lnTo>
                  <a:lnTo>
                    <a:pt x="2514" y="1275"/>
                  </a:lnTo>
                  <a:lnTo>
                    <a:pt x="2514" y="1250"/>
                  </a:lnTo>
                  <a:lnTo>
                    <a:pt x="2511" y="1226"/>
                  </a:lnTo>
                  <a:lnTo>
                    <a:pt x="2511" y="1200"/>
                  </a:lnTo>
                  <a:lnTo>
                    <a:pt x="2512" y="1179"/>
                  </a:lnTo>
                  <a:lnTo>
                    <a:pt x="2514" y="1163"/>
                  </a:lnTo>
                  <a:lnTo>
                    <a:pt x="2518" y="1152"/>
                  </a:lnTo>
                  <a:lnTo>
                    <a:pt x="2525" y="1139"/>
                  </a:lnTo>
                  <a:lnTo>
                    <a:pt x="2532" y="1131"/>
                  </a:lnTo>
                  <a:lnTo>
                    <a:pt x="2542" y="1116"/>
                  </a:lnTo>
                  <a:lnTo>
                    <a:pt x="2549" y="1101"/>
                  </a:lnTo>
                  <a:lnTo>
                    <a:pt x="2553" y="1086"/>
                  </a:lnTo>
                  <a:lnTo>
                    <a:pt x="2553" y="1073"/>
                  </a:lnTo>
                  <a:lnTo>
                    <a:pt x="2553" y="1070"/>
                  </a:lnTo>
                  <a:lnTo>
                    <a:pt x="2554" y="1065"/>
                  </a:lnTo>
                  <a:lnTo>
                    <a:pt x="2554" y="976"/>
                  </a:lnTo>
                  <a:lnTo>
                    <a:pt x="2556" y="932"/>
                  </a:lnTo>
                  <a:lnTo>
                    <a:pt x="2561" y="889"/>
                  </a:lnTo>
                  <a:lnTo>
                    <a:pt x="2561" y="878"/>
                  </a:lnTo>
                  <a:lnTo>
                    <a:pt x="2564" y="868"/>
                  </a:lnTo>
                  <a:lnTo>
                    <a:pt x="2565" y="823"/>
                  </a:lnTo>
                  <a:lnTo>
                    <a:pt x="2563" y="779"/>
                  </a:lnTo>
                  <a:lnTo>
                    <a:pt x="2554" y="734"/>
                  </a:lnTo>
                  <a:lnTo>
                    <a:pt x="2553" y="728"/>
                  </a:lnTo>
                  <a:lnTo>
                    <a:pt x="2551" y="721"/>
                  </a:lnTo>
                  <a:lnTo>
                    <a:pt x="2544" y="695"/>
                  </a:lnTo>
                  <a:lnTo>
                    <a:pt x="2535" y="673"/>
                  </a:lnTo>
                  <a:lnTo>
                    <a:pt x="2533" y="670"/>
                  </a:lnTo>
                  <a:lnTo>
                    <a:pt x="2533" y="669"/>
                  </a:lnTo>
                  <a:lnTo>
                    <a:pt x="2532" y="668"/>
                  </a:lnTo>
                  <a:lnTo>
                    <a:pt x="2532" y="667"/>
                  </a:lnTo>
                  <a:lnTo>
                    <a:pt x="2514" y="626"/>
                  </a:lnTo>
                  <a:lnTo>
                    <a:pt x="2493" y="589"/>
                  </a:lnTo>
                  <a:lnTo>
                    <a:pt x="2470" y="553"/>
                  </a:lnTo>
                  <a:lnTo>
                    <a:pt x="2442" y="520"/>
                  </a:lnTo>
                  <a:lnTo>
                    <a:pt x="2431" y="509"/>
                  </a:lnTo>
                  <a:lnTo>
                    <a:pt x="2423" y="498"/>
                  </a:lnTo>
                  <a:lnTo>
                    <a:pt x="2421" y="496"/>
                  </a:lnTo>
                  <a:lnTo>
                    <a:pt x="2421" y="496"/>
                  </a:lnTo>
                  <a:lnTo>
                    <a:pt x="2420" y="495"/>
                  </a:lnTo>
                  <a:lnTo>
                    <a:pt x="2418" y="495"/>
                  </a:lnTo>
                  <a:lnTo>
                    <a:pt x="2388" y="465"/>
                  </a:lnTo>
                  <a:lnTo>
                    <a:pt x="2356" y="441"/>
                  </a:lnTo>
                  <a:lnTo>
                    <a:pt x="2321" y="417"/>
                  </a:lnTo>
                  <a:lnTo>
                    <a:pt x="2302" y="406"/>
                  </a:lnTo>
                  <a:lnTo>
                    <a:pt x="2284" y="396"/>
                  </a:lnTo>
                  <a:lnTo>
                    <a:pt x="2283" y="396"/>
                  </a:lnTo>
                  <a:lnTo>
                    <a:pt x="2283" y="395"/>
                  </a:lnTo>
                  <a:lnTo>
                    <a:pt x="2281" y="395"/>
                  </a:lnTo>
                  <a:lnTo>
                    <a:pt x="2239" y="378"/>
                  </a:lnTo>
                  <a:lnTo>
                    <a:pt x="2197" y="364"/>
                  </a:lnTo>
                  <a:lnTo>
                    <a:pt x="2184" y="362"/>
                  </a:lnTo>
                  <a:lnTo>
                    <a:pt x="2170" y="357"/>
                  </a:lnTo>
                  <a:lnTo>
                    <a:pt x="2145" y="353"/>
                  </a:lnTo>
                  <a:lnTo>
                    <a:pt x="2119" y="351"/>
                  </a:lnTo>
                  <a:lnTo>
                    <a:pt x="2063" y="348"/>
                  </a:lnTo>
                  <a:close/>
                  <a:moveTo>
                    <a:pt x="0" y="0"/>
                  </a:moveTo>
                  <a:lnTo>
                    <a:pt x="4070" y="0"/>
                  </a:lnTo>
                  <a:lnTo>
                    <a:pt x="4070" y="665"/>
                  </a:lnTo>
                  <a:lnTo>
                    <a:pt x="2732" y="1405"/>
                  </a:lnTo>
                  <a:lnTo>
                    <a:pt x="2715" y="1401"/>
                  </a:lnTo>
                  <a:lnTo>
                    <a:pt x="2695" y="1400"/>
                  </a:lnTo>
                  <a:lnTo>
                    <a:pt x="2675" y="1405"/>
                  </a:lnTo>
                  <a:lnTo>
                    <a:pt x="2648" y="1415"/>
                  </a:lnTo>
                  <a:lnTo>
                    <a:pt x="2623" y="1428"/>
                  </a:lnTo>
                  <a:lnTo>
                    <a:pt x="2600" y="1445"/>
                  </a:lnTo>
                  <a:lnTo>
                    <a:pt x="2580" y="1465"/>
                  </a:lnTo>
                  <a:lnTo>
                    <a:pt x="2577" y="1470"/>
                  </a:lnTo>
                  <a:lnTo>
                    <a:pt x="2575" y="1474"/>
                  </a:lnTo>
                  <a:lnTo>
                    <a:pt x="2574" y="1477"/>
                  </a:lnTo>
                  <a:lnTo>
                    <a:pt x="2572" y="1480"/>
                  </a:lnTo>
                  <a:lnTo>
                    <a:pt x="2570" y="1489"/>
                  </a:lnTo>
                  <a:lnTo>
                    <a:pt x="2568" y="1496"/>
                  </a:lnTo>
                  <a:lnTo>
                    <a:pt x="2010" y="1805"/>
                  </a:lnTo>
                  <a:lnTo>
                    <a:pt x="1796" y="1705"/>
                  </a:lnTo>
                  <a:lnTo>
                    <a:pt x="1530" y="1556"/>
                  </a:lnTo>
                  <a:lnTo>
                    <a:pt x="1512" y="1522"/>
                  </a:lnTo>
                  <a:lnTo>
                    <a:pt x="1499" y="1485"/>
                  </a:lnTo>
                  <a:lnTo>
                    <a:pt x="1491" y="1469"/>
                  </a:lnTo>
                  <a:lnTo>
                    <a:pt x="1483" y="1455"/>
                  </a:lnTo>
                  <a:lnTo>
                    <a:pt x="1470" y="1444"/>
                  </a:lnTo>
                  <a:lnTo>
                    <a:pt x="1449" y="1428"/>
                  </a:lnTo>
                  <a:lnTo>
                    <a:pt x="1426" y="1415"/>
                  </a:lnTo>
                  <a:lnTo>
                    <a:pt x="1403" y="1405"/>
                  </a:lnTo>
                  <a:lnTo>
                    <a:pt x="1380" y="1400"/>
                  </a:lnTo>
                  <a:lnTo>
                    <a:pt x="1356" y="1400"/>
                  </a:lnTo>
                  <a:lnTo>
                    <a:pt x="1333" y="1406"/>
                  </a:lnTo>
                  <a:lnTo>
                    <a:pt x="1317" y="1417"/>
                  </a:lnTo>
                  <a:lnTo>
                    <a:pt x="1303" y="1431"/>
                  </a:lnTo>
                  <a:lnTo>
                    <a:pt x="1303" y="1432"/>
                  </a:lnTo>
                  <a:lnTo>
                    <a:pt x="0" y="711"/>
                  </a:lnTo>
                  <a:lnTo>
                    <a:pt x="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grpSp>
      <p:grpSp>
        <p:nvGrpSpPr>
          <p:cNvPr id="291" name="Group 451">
            <a:extLst>
              <a:ext uri="{FF2B5EF4-FFF2-40B4-BE49-F238E27FC236}">
                <a16:creationId xmlns:a16="http://schemas.microsoft.com/office/drawing/2014/main" id="{6EB12EC9-F453-BD38-1483-F6DA8F5292A8}"/>
              </a:ext>
            </a:extLst>
          </p:cNvPr>
          <p:cNvGrpSpPr>
            <a:grpSpLocks noChangeAspect="1"/>
          </p:cNvGrpSpPr>
          <p:nvPr/>
        </p:nvGrpSpPr>
        <p:grpSpPr>
          <a:xfrm>
            <a:off x="7959633" y="5536797"/>
            <a:ext cx="224636" cy="159248"/>
            <a:chOff x="3335338" y="269944"/>
            <a:chExt cx="2154238" cy="1527175"/>
          </a:xfrm>
          <a:solidFill>
            <a:srgbClr val="FF0000"/>
          </a:solidFill>
        </p:grpSpPr>
        <p:sp>
          <p:nvSpPr>
            <p:cNvPr id="292" name="Freeform 24">
              <a:extLst>
                <a:ext uri="{FF2B5EF4-FFF2-40B4-BE49-F238E27FC236}">
                  <a16:creationId xmlns:a16="http://schemas.microsoft.com/office/drawing/2014/main" id="{7E905C09-5773-9B3E-033B-9FAB661EA319}"/>
                </a:ext>
              </a:extLst>
            </p:cNvPr>
            <p:cNvSpPr>
              <a:spLocks/>
            </p:cNvSpPr>
            <p:nvPr/>
          </p:nvSpPr>
          <p:spPr bwMode="auto">
            <a:xfrm>
              <a:off x="4221162" y="781118"/>
              <a:ext cx="165099" cy="123824"/>
            </a:xfrm>
            <a:custGeom>
              <a:avLst/>
              <a:gdLst>
                <a:gd name="T0" fmla="*/ 106 w 310"/>
                <a:gd name="T1" fmla="*/ 0 h 233"/>
                <a:gd name="T2" fmla="*/ 156 w 310"/>
                <a:gd name="T3" fmla="*/ 2 h 233"/>
                <a:gd name="T4" fmla="*/ 208 w 310"/>
                <a:gd name="T5" fmla="*/ 12 h 233"/>
                <a:gd name="T6" fmla="*/ 232 w 310"/>
                <a:gd name="T7" fmla="*/ 27 h 233"/>
                <a:gd name="T8" fmla="*/ 257 w 310"/>
                <a:gd name="T9" fmla="*/ 44 h 233"/>
                <a:gd name="T10" fmla="*/ 271 w 310"/>
                <a:gd name="T11" fmla="*/ 53 h 233"/>
                <a:gd name="T12" fmla="*/ 282 w 310"/>
                <a:gd name="T13" fmla="*/ 61 h 233"/>
                <a:gd name="T14" fmla="*/ 293 w 310"/>
                <a:gd name="T15" fmla="*/ 71 h 233"/>
                <a:gd name="T16" fmla="*/ 303 w 310"/>
                <a:gd name="T17" fmla="*/ 81 h 233"/>
                <a:gd name="T18" fmla="*/ 310 w 310"/>
                <a:gd name="T19" fmla="*/ 94 h 233"/>
                <a:gd name="T20" fmla="*/ 309 w 310"/>
                <a:gd name="T21" fmla="*/ 127 h 233"/>
                <a:gd name="T22" fmla="*/ 304 w 310"/>
                <a:gd name="T23" fmla="*/ 157 h 233"/>
                <a:gd name="T24" fmla="*/ 297 w 310"/>
                <a:gd name="T25" fmla="*/ 171 h 233"/>
                <a:gd name="T26" fmla="*/ 289 w 310"/>
                <a:gd name="T27" fmla="*/ 185 h 233"/>
                <a:gd name="T28" fmla="*/ 278 w 310"/>
                <a:gd name="T29" fmla="*/ 201 h 233"/>
                <a:gd name="T30" fmla="*/ 266 w 310"/>
                <a:gd name="T31" fmla="*/ 215 h 233"/>
                <a:gd name="T32" fmla="*/ 256 w 310"/>
                <a:gd name="T33" fmla="*/ 222 h 233"/>
                <a:gd name="T34" fmla="*/ 242 w 310"/>
                <a:gd name="T35" fmla="*/ 226 h 233"/>
                <a:gd name="T36" fmla="*/ 198 w 310"/>
                <a:gd name="T37" fmla="*/ 233 h 233"/>
                <a:gd name="T38" fmla="*/ 154 w 310"/>
                <a:gd name="T39" fmla="*/ 233 h 233"/>
                <a:gd name="T40" fmla="*/ 112 w 310"/>
                <a:gd name="T41" fmla="*/ 228 h 233"/>
                <a:gd name="T42" fmla="*/ 83 w 310"/>
                <a:gd name="T43" fmla="*/ 221 h 233"/>
                <a:gd name="T44" fmla="*/ 63 w 310"/>
                <a:gd name="T45" fmla="*/ 213 h 233"/>
                <a:gd name="T46" fmla="*/ 43 w 310"/>
                <a:gd name="T47" fmla="*/ 206 h 233"/>
                <a:gd name="T48" fmla="*/ 26 w 310"/>
                <a:gd name="T49" fmla="*/ 196 h 233"/>
                <a:gd name="T50" fmla="*/ 14 w 310"/>
                <a:gd name="T51" fmla="*/ 185 h 233"/>
                <a:gd name="T52" fmla="*/ 4 w 310"/>
                <a:gd name="T53" fmla="*/ 169 h 233"/>
                <a:gd name="T54" fmla="*/ 0 w 310"/>
                <a:gd name="T55" fmla="*/ 157 h 233"/>
                <a:gd name="T56" fmla="*/ 0 w 310"/>
                <a:gd name="T57" fmla="*/ 145 h 233"/>
                <a:gd name="T58" fmla="*/ 1 w 310"/>
                <a:gd name="T59" fmla="*/ 131 h 233"/>
                <a:gd name="T60" fmla="*/ 3 w 310"/>
                <a:gd name="T61" fmla="*/ 119 h 233"/>
                <a:gd name="T62" fmla="*/ 7 w 310"/>
                <a:gd name="T63" fmla="*/ 98 h 233"/>
                <a:gd name="T64" fmla="*/ 11 w 310"/>
                <a:gd name="T65" fmla="*/ 78 h 233"/>
                <a:gd name="T66" fmla="*/ 18 w 310"/>
                <a:gd name="T67" fmla="*/ 58 h 233"/>
                <a:gd name="T68" fmla="*/ 27 w 310"/>
                <a:gd name="T69" fmla="*/ 38 h 233"/>
                <a:gd name="T70" fmla="*/ 38 w 310"/>
                <a:gd name="T71" fmla="*/ 24 h 233"/>
                <a:gd name="T72" fmla="*/ 54 w 310"/>
                <a:gd name="T73" fmla="*/ 13 h 233"/>
                <a:gd name="T74" fmla="*/ 80 w 310"/>
                <a:gd name="T75" fmla="*/ 6 h 233"/>
                <a:gd name="T76" fmla="*/ 106 w 310"/>
                <a:gd name="T77"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0" h="233">
                  <a:moveTo>
                    <a:pt x="106" y="0"/>
                  </a:moveTo>
                  <a:lnTo>
                    <a:pt x="156" y="2"/>
                  </a:lnTo>
                  <a:lnTo>
                    <a:pt x="208" y="12"/>
                  </a:lnTo>
                  <a:lnTo>
                    <a:pt x="232" y="27"/>
                  </a:lnTo>
                  <a:lnTo>
                    <a:pt x="257" y="44"/>
                  </a:lnTo>
                  <a:lnTo>
                    <a:pt x="271" y="53"/>
                  </a:lnTo>
                  <a:lnTo>
                    <a:pt x="282" y="61"/>
                  </a:lnTo>
                  <a:lnTo>
                    <a:pt x="293" y="71"/>
                  </a:lnTo>
                  <a:lnTo>
                    <a:pt x="303" y="81"/>
                  </a:lnTo>
                  <a:lnTo>
                    <a:pt x="310" y="94"/>
                  </a:lnTo>
                  <a:lnTo>
                    <a:pt x="309" y="127"/>
                  </a:lnTo>
                  <a:lnTo>
                    <a:pt x="304" y="157"/>
                  </a:lnTo>
                  <a:lnTo>
                    <a:pt x="297" y="171"/>
                  </a:lnTo>
                  <a:lnTo>
                    <a:pt x="289" y="185"/>
                  </a:lnTo>
                  <a:lnTo>
                    <a:pt x="278" y="201"/>
                  </a:lnTo>
                  <a:lnTo>
                    <a:pt x="266" y="215"/>
                  </a:lnTo>
                  <a:lnTo>
                    <a:pt x="256" y="222"/>
                  </a:lnTo>
                  <a:lnTo>
                    <a:pt x="242" y="226"/>
                  </a:lnTo>
                  <a:lnTo>
                    <a:pt x="198" y="233"/>
                  </a:lnTo>
                  <a:lnTo>
                    <a:pt x="154" y="233"/>
                  </a:lnTo>
                  <a:lnTo>
                    <a:pt x="112" y="228"/>
                  </a:lnTo>
                  <a:lnTo>
                    <a:pt x="83" y="221"/>
                  </a:lnTo>
                  <a:lnTo>
                    <a:pt x="63" y="213"/>
                  </a:lnTo>
                  <a:lnTo>
                    <a:pt x="43" y="206"/>
                  </a:lnTo>
                  <a:lnTo>
                    <a:pt x="26" y="196"/>
                  </a:lnTo>
                  <a:lnTo>
                    <a:pt x="14" y="185"/>
                  </a:lnTo>
                  <a:lnTo>
                    <a:pt x="4" y="169"/>
                  </a:lnTo>
                  <a:lnTo>
                    <a:pt x="0" y="157"/>
                  </a:lnTo>
                  <a:lnTo>
                    <a:pt x="0" y="145"/>
                  </a:lnTo>
                  <a:lnTo>
                    <a:pt x="1" y="131"/>
                  </a:lnTo>
                  <a:lnTo>
                    <a:pt x="3" y="119"/>
                  </a:lnTo>
                  <a:lnTo>
                    <a:pt x="7" y="98"/>
                  </a:lnTo>
                  <a:lnTo>
                    <a:pt x="11" y="78"/>
                  </a:lnTo>
                  <a:lnTo>
                    <a:pt x="18" y="58"/>
                  </a:lnTo>
                  <a:lnTo>
                    <a:pt x="27" y="38"/>
                  </a:lnTo>
                  <a:lnTo>
                    <a:pt x="38" y="24"/>
                  </a:lnTo>
                  <a:lnTo>
                    <a:pt x="54" y="13"/>
                  </a:lnTo>
                  <a:lnTo>
                    <a:pt x="80" y="6"/>
                  </a:lnTo>
                  <a:lnTo>
                    <a:pt x="106"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93" name="Freeform 25">
              <a:extLst>
                <a:ext uri="{FF2B5EF4-FFF2-40B4-BE49-F238E27FC236}">
                  <a16:creationId xmlns:a16="http://schemas.microsoft.com/office/drawing/2014/main" id="{F9AFB423-37DA-D7F6-418B-12678B427C2B}"/>
                </a:ext>
              </a:extLst>
            </p:cNvPr>
            <p:cNvSpPr>
              <a:spLocks/>
            </p:cNvSpPr>
            <p:nvPr/>
          </p:nvSpPr>
          <p:spPr bwMode="auto">
            <a:xfrm>
              <a:off x="3335338" y="684283"/>
              <a:ext cx="2154238" cy="1112836"/>
            </a:xfrm>
            <a:custGeom>
              <a:avLst/>
              <a:gdLst>
                <a:gd name="T0" fmla="*/ 0 w 4070"/>
                <a:gd name="T1" fmla="*/ 2104 h 2104"/>
                <a:gd name="T2" fmla="*/ 1313 w 4070"/>
                <a:gd name="T3" fmla="*/ 803 h 2104"/>
                <a:gd name="T4" fmla="*/ 1266 w 4070"/>
                <a:gd name="T5" fmla="*/ 839 h 2104"/>
                <a:gd name="T6" fmla="*/ 1258 w 4070"/>
                <a:gd name="T7" fmla="*/ 848 h 2104"/>
                <a:gd name="T8" fmla="*/ 1232 w 4070"/>
                <a:gd name="T9" fmla="*/ 920 h 2104"/>
                <a:gd name="T10" fmla="*/ 1257 w 4070"/>
                <a:gd name="T11" fmla="*/ 980 h 2104"/>
                <a:gd name="T12" fmla="*/ 1294 w 4070"/>
                <a:gd name="T13" fmla="*/ 999 h 2104"/>
                <a:gd name="T14" fmla="*/ 1335 w 4070"/>
                <a:gd name="T15" fmla="*/ 1003 h 2104"/>
                <a:gd name="T16" fmla="*/ 1406 w 4070"/>
                <a:gd name="T17" fmla="*/ 982 h 2104"/>
                <a:gd name="T18" fmla="*/ 1486 w 4070"/>
                <a:gd name="T19" fmla="*/ 976 h 2104"/>
                <a:gd name="T20" fmla="*/ 1860 w 4070"/>
                <a:gd name="T21" fmla="*/ 1115 h 2104"/>
                <a:gd name="T22" fmla="*/ 1435 w 4070"/>
                <a:gd name="T23" fmla="*/ 1284 h 2104"/>
                <a:gd name="T24" fmla="*/ 1343 w 4070"/>
                <a:gd name="T25" fmla="*/ 1278 h 2104"/>
                <a:gd name="T26" fmla="*/ 1262 w 4070"/>
                <a:gd name="T27" fmla="*/ 1325 h 2104"/>
                <a:gd name="T28" fmla="*/ 1235 w 4070"/>
                <a:gd name="T29" fmla="*/ 1384 h 2104"/>
                <a:gd name="T30" fmla="*/ 1267 w 4070"/>
                <a:gd name="T31" fmla="*/ 1431 h 2104"/>
                <a:gd name="T32" fmla="*/ 1284 w 4070"/>
                <a:gd name="T33" fmla="*/ 1472 h 2104"/>
                <a:gd name="T34" fmla="*/ 1302 w 4070"/>
                <a:gd name="T35" fmla="*/ 1519 h 2104"/>
                <a:gd name="T36" fmla="*/ 1350 w 4070"/>
                <a:gd name="T37" fmla="*/ 1549 h 2104"/>
                <a:gd name="T38" fmla="*/ 1397 w 4070"/>
                <a:gd name="T39" fmla="*/ 1545 h 2104"/>
                <a:gd name="T40" fmla="*/ 1460 w 4070"/>
                <a:gd name="T41" fmla="*/ 1484 h 2104"/>
                <a:gd name="T42" fmla="*/ 1544 w 4070"/>
                <a:gd name="T43" fmla="*/ 1423 h 2104"/>
                <a:gd name="T44" fmla="*/ 2035 w 4070"/>
                <a:gd name="T45" fmla="*/ 1196 h 2104"/>
                <a:gd name="T46" fmla="*/ 2556 w 4070"/>
                <a:gd name="T47" fmla="*/ 1440 h 2104"/>
                <a:gd name="T48" fmla="*/ 2653 w 4070"/>
                <a:gd name="T49" fmla="*/ 1529 h 2104"/>
                <a:gd name="T50" fmla="*/ 2660 w 4070"/>
                <a:gd name="T51" fmla="*/ 1536 h 2104"/>
                <a:gd name="T52" fmla="*/ 2726 w 4070"/>
                <a:gd name="T53" fmla="*/ 1547 h 2104"/>
                <a:gd name="T54" fmla="*/ 2776 w 4070"/>
                <a:gd name="T55" fmla="*/ 1508 h 2104"/>
                <a:gd name="T56" fmla="*/ 2786 w 4070"/>
                <a:gd name="T57" fmla="*/ 1442 h 2104"/>
                <a:gd name="T58" fmla="*/ 2825 w 4070"/>
                <a:gd name="T59" fmla="*/ 1409 h 2104"/>
                <a:gd name="T60" fmla="*/ 2834 w 4070"/>
                <a:gd name="T61" fmla="*/ 1356 h 2104"/>
                <a:gd name="T62" fmla="*/ 2792 w 4070"/>
                <a:gd name="T63" fmla="*/ 1302 h 2104"/>
                <a:gd name="T64" fmla="*/ 2712 w 4070"/>
                <a:gd name="T65" fmla="*/ 1272 h 2104"/>
                <a:gd name="T66" fmla="*/ 2602 w 4070"/>
                <a:gd name="T67" fmla="*/ 1301 h 2104"/>
                <a:gd name="T68" fmla="*/ 2407 w 4070"/>
                <a:gd name="T69" fmla="*/ 1034 h 2104"/>
                <a:gd name="T70" fmla="*/ 2559 w 4070"/>
                <a:gd name="T71" fmla="*/ 982 h 2104"/>
                <a:gd name="T72" fmla="*/ 2653 w 4070"/>
                <a:gd name="T73" fmla="*/ 980 h 2104"/>
                <a:gd name="T74" fmla="*/ 2674 w 4070"/>
                <a:gd name="T75" fmla="*/ 988 h 2104"/>
                <a:gd name="T76" fmla="*/ 2742 w 4070"/>
                <a:gd name="T77" fmla="*/ 1002 h 2104"/>
                <a:gd name="T78" fmla="*/ 2802 w 4070"/>
                <a:gd name="T79" fmla="*/ 983 h 2104"/>
                <a:gd name="T80" fmla="*/ 2823 w 4070"/>
                <a:gd name="T81" fmla="*/ 960 h 2104"/>
                <a:gd name="T82" fmla="*/ 2834 w 4070"/>
                <a:gd name="T83" fmla="*/ 931 h 2104"/>
                <a:gd name="T84" fmla="*/ 2829 w 4070"/>
                <a:gd name="T85" fmla="*/ 876 h 2104"/>
                <a:gd name="T86" fmla="*/ 2782 w 4070"/>
                <a:gd name="T87" fmla="*/ 820 h 2104"/>
                <a:gd name="T88" fmla="*/ 2767 w 4070"/>
                <a:gd name="T89" fmla="*/ 772 h 2104"/>
                <a:gd name="T90" fmla="*/ 4070 w 4070"/>
                <a:gd name="T91" fmla="*/ 0 h 2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70" h="2104">
                  <a:moveTo>
                    <a:pt x="4070" y="0"/>
                  </a:moveTo>
                  <a:lnTo>
                    <a:pt x="4070" y="2104"/>
                  </a:lnTo>
                  <a:lnTo>
                    <a:pt x="0" y="2104"/>
                  </a:lnTo>
                  <a:lnTo>
                    <a:pt x="0" y="45"/>
                  </a:lnTo>
                  <a:lnTo>
                    <a:pt x="1300" y="765"/>
                  </a:lnTo>
                  <a:lnTo>
                    <a:pt x="1313" y="803"/>
                  </a:lnTo>
                  <a:lnTo>
                    <a:pt x="1291" y="819"/>
                  </a:lnTo>
                  <a:lnTo>
                    <a:pt x="1268" y="838"/>
                  </a:lnTo>
                  <a:lnTo>
                    <a:pt x="1266" y="839"/>
                  </a:lnTo>
                  <a:lnTo>
                    <a:pt x="1263" y="841"/>
                  </a:lnTo>
                  <a:lnTo>
                    <a:pt x="1260" y="844"/>
                  </a:lnTo>
                  <a:lnTo>
                    <a:pt x="1258" y="848"/>
                  </a:lnTo>
                  <a:lnTo>
                    <a:pt x="1245" y="870"/>
                  </a:lnTo>
                  <a:lnTo>
                    <a:pt x="1236" y="894"/>
                  </a:lnTo>
                  <a:lnTo>
                    <a:pt x="1232" y="920"/>
                  </a:lnTo>
                  <a:lnTo>
                    <a:pt x="1236" y="948"/>
                  </a:lnTo>
                  <a:lnTo>
                    <a:pt x="1245" y="965"/>
                  </a:lnTo>
                  <a:lnTo>
                    <a:pt x="1257" y="980"/>
                  </a:lnTo>
                  <a:lnTo>
                    <a:pt x="1267" y="989"/>
                  </a:lnTo>
                  <a:lnTo>
                    <a:pt x="1279" y="996"/>
                  </a:lnTo>
                  <a:lnTo>
                    <a:pt x="1294" y="999"/>
                  </a:lnTo>
                  <a:lnTo>
                    <a:pt x="1296" y="999"/>
                  </a:lnTo>
                  <a:lnTo>
                    <a:pt x="1315" y="1002"/>
                  </a:lnTo>
                  <a:lnTo>
                    <a:pt x="1335" y="1003"/>
                  </a:lnTo>
                  <a:lnTo>
                    <a:pt x="1359" y="1002"/>
                  </a:lnTo>
                  <a:lnTo>
                    <a:pt x="1382" y="993"/>
                  </a:lnTo>
                  <a:lnTo>
                    <a:pt x="1406" y="982"/>
                  </a:lnTo>
                  <a:lnTo>
                    <a:pt x="1432" y="975"/>
                  </a:lnTo>
                  <a:lnTo>
                    <a:pt x="1459" y="972"/>
                  </a:lnTo>
                  <a:lnTo>
                    <a:pt x="1486" y="976"/>
                  </a:lnTo>
                  <a:lnTo>
                    <a:pt x="1613" y="1017"/>
                  </a:lnTo>
                  <a:lnTo>
                    <a:pt x="1738" y="1064"/>
                  </a:lnTo>
                  <a:lnTo>
                    <a:pt x="1860" y="1115"/>
                  </a:lnTo>
                  <a:lnTo>
                    <a:pt x="1468" y="1301"/>
                  </a:lnTo>
                  <a:lnTo>
                    <a:pt x="1450" y="1293"/>
                  </a:lnTo>
                  <a:lnTo>
                    <a:pt x="1435" y="1284"/>
                  </a:lnTo>
                  <a:lnTo>
                    <a:pt x="1403" y="1277"/>
                  </a:lnTo>
                  <a:lnTo>
                    <a:pt x="1372" y="1275"/>
                  </a:lnTo>
                  <a:lnTo>
                    <a:pt x="1343" y="1278"/>
                  </a:lnTo>
                  <a:lnTo>
                    <a:pt x="1312" y="1288"/>
                  </a:lnTo>
                  <a:lnTo>
                    <a:pt x="1284" y="1304"/>
                  </a:lnTo>
                  <a:lnTo>
                    <a:pt x="1262" y="1325"/>
                  </a:lnTo>
                  <a:lnTo>
                    <a:pt x="1242" y="1351"/>
                  </a:lnTo>
                  <a:lnTo>
                    <a:pt x="1235" y="1367"/>
                  </a:lnTo>
                  <a:lnTo>
                    <a:pt x="1235" y="1384"/>
                  </a:lnTo>
                  <a:lnTo>
                    <a:pt x="1241" y="1402"/>
                  </a:lnTo>
                  <a:lnTo>
                    <a:pt x="1252" y="1418"/>
                  </a:lnTo>
                  <a:lnTo>
                    <a:pt x="1267" y="1431"/>
                  </a:lnTo>
                  <a:lnTo>
                    <a:pt x="1284" y="1442"/>
                  </a:lnTo>
                  <a:lnTo>
                    <a:pt x="1283" y="1457"/>
                  </a:lnTo>
                  <a:lnTo>
                    <a:pt x="1284" y="1472"/>
                  </a:lnTo>
                  <a:lnTo>
                    <a:pt x="1286" y="1487"/>
                  </a:lnTo>
                  <a:lnTo>
                    <a:pt x="1292" y="1502"/>
                  </a:lnTo>
                  <a:lnTo>
                    <a:pt x="1302" y="1519"/>
                  </a:lnTo>
                  <a:lnTo>
                    <a:pt x="1315" y="1534"/>
                  </a:lnTo>
                  <a:lnTo>
                    <a:pt x="1331" y="1544"/>
                  </a:lnTo>
                  <a:lnTo>
                    <a:pt x="1350" y="1549"/>
                  </a:lnTo>
                  <a:lnTo>
                    <a:pt x="1372" y="1551"/>
                  </a:lnTo>
                  <a:lnTo>
                    <a:pt x="1385" y="1549"/>
                  </a:lnTo>
                  <a:lnTo>
                    <a:pt x="1397" y="1545"/>
                  </a:lnTo>
                  <a:lnTo>
                    <a:pt x="1418" y="1531"/>
                  </a:lnTo>
                  <a:lnTo>
                    <a:pt x="1437" y="1513"/>
                  </a:lnTo>
                  <a:lnTo>
                    <a:pt x="1460" y="1484"/>
                  </a:lnTo>
                  <a:lnTo>
                    <a:pt x="1485" y="1461"/>
                  </a:lnTo>
                  <a:lnTo>
                    <a:pt x="1514" y="1440"/>
                  </a:lnTo>
                  <a:lnTo>
                    <a:pt x="1544" y="1423"/>
                  </a:lnTo>
                  <a:lnTo>
                    <a:pt x="1709" y="1350"/>
                  </a:lnTo>
                  <a:lnTo>
                    <a:pt x="1873" y="1273"/>
                  </a:lnTo>
                  <a:lnTo>
                    <a:pt x="2035" y="1196"/>
                  </a:lnTo>
                  <a:lnTo>
                    <a:pt x="2280" y="1312"/>
                  </a:lnTo>
                  <a:lnTo>
                    <a:pt x="2527" y="1426"/>
                  </a:lnTo>
                  <a:lnTo>
                    <a:pt x="2556" y="1440"/>
                  </a:lnTo>
                  <a:lnTo>
                    <a:pt x="2584" y="1458"/>
                  </a:lnTo>
                  <a:lnTo>
                    <a:pt x="2618" y="1491"/>
                  </a:lnTo>
                  <a:lnTo>
                    <a:pt x="2653" y="1529"/>
                  </a:lnTo>
                  <a:lnTo>
                    <a:pt x="2654" y="1531"/>
                  </a:lnTo>
                  <a:lnTo>
                    <a:pt x="2658" y="1535"/>
                  </a:lnTo>
                  <a:lnTo>
                    <a:pt x="2660" y="1536"/>
                  </a:lnTo>
                  <a:lnTo>
                    <a:pt x="2681" y="1547"/>
                  </a:lnTo>
                  <a:lnTo>
                    <a:pt x="2704" y="1551"/>
                  </a:lnTo>
                  <a:lnTo>
                    <a:pt x="2726" y="1547"/>
                  </a:lnTo>
                  <a:lnTo>
                    <a:pt x="2747" y="1540"/>
                  </a:lnTo>
                  <a:lnTo>
                    <a:pt x="2763" y="1528"/>
                  </a:lnTo>
                  <a:lnTo>
                    <a:pt x="2776" y="1508"/>
                  </a:lnTo>
                  <a:lnTo>
                    <a:pt x="2784" y="1488"/>
                  </a:lnTo>
                  <a:lnTo>
                    <a:pt x="2788" y="1466"/>
                  </a:lnTo>
                  <a:lnTo>
                    <a:pt x="2786" y="1442"/>
                  </a:lnTo>
                  <a:lnTo>
                    <a:pt x="2799" y="1433"/>
                  </a:lnTo>
                  <a:lnTo>
                    <a:pt x="2812" y="1423"/>
                  </a:lnTo>
                  <a:lnTo>
                    <a:pt x="2825" y="1409"/>
                  </a:lnTo>
                  <a:lnTo>
                    <a:pt x="2834" y="1392"/>
                  </a:lnTo>
                  <a:lnTo>
                    <a:pt x="2838" y="1372"/>
                  </a:lnTo>
                  <a:lnTo>
                    <a:pt x="2834" y="1356"/>
                  </a:lnTo>
                  <a:lnTo>
                    <a:pt x="2828" y="1341"/>
                  </a:lnTo>
                  <a:lnTo>
                    <a:pt x="2812" y="1319"/>
                  </a:lnTo>
                  <a:lnTo>
                    <a:pt x="2792" y="1302"/>
                  </a:lnTo>
                  <a:lnTo>
                    <a:pt x="2768" y="1288"/>
                  </a:lnTo>
                  <a:lnTo>
                    <a:pt x="2741" y="1277"/>
                  </a:lnTo>
                  <a:lnTo>
                    <a:pt x="2712" y="1272"/>
                  </a:lnTo>
                  <a:lnTo>
                    <a:pt x="2674" y="1275"/>
                  </a:lnTo>
                  <a:lnTo>
                    <a:pt x="2638" y="1284"/>
                  </a:lnTo>
                  <a:lnTo>
                    <a:pt x="2602" y="1301"/>
                  </a:lnTo>
                  <a:lnTo>
                    <a:pt x="2208" y="1115"/>
                  </a:lnTo>
                  <a:lnTo>
                    <a:pt x="2307" y="1073"/>
                  </a:lnTo>
                  <a:lnTo>
                    <a:pt x="2407" y="1034"/>
                  </a:lnTo>
                  <a:lnTo>
                    <a:pt x="2504" y="998"/>
                  </a:lnTo>
                  <a:lnTo>
                    <a:pt x="2533" y="989"/>
                  </a:lnTo>
                  <a:lnTo>
                    <a:pt x="2559" y="982"/>
                  </a:lnTo>
                  <a:lnTo>
                    <a:pt x="2590" y="975"/>
                  </a:lnTo>
                  <a:lnTo>
                    <a:pt x="2622" y="973"/>
                  </a:lnTo>
                  <a:lnTo>
                    <a:pt x="2653" y="980"/>
                  </a:lnTo>
                  <a:lnTo>
                    <a:pt x="2659" y="982"/>
                  </a:lnTo>
                  <a:lnTo>
                    <a:pt x="2667" y="985"/>
                  </a:lnTo>
                  <a:lnTo>
                    <a:pt x="2674" y="988"/>
                  </a:lnTo>
                  <a:lnTo>
                    <a:pt x="2695" y="999"/>
                  </a:lnTo>
                  <a:lnTo>
                    <a:pt x="2717" y="1003"/>
                  </a:lnTo>
                  <a:lnTo>
                    <a:pt x="2742" y="1002"/>
                  </a:lnTo>
                  <a:lnTo>
                    <a:pt x="2764" y="1001"/>
                  </a:lnTo>
                  <a:lnTo>
                    <a:pt x="2784" y="994"/>
                  </a:lnTo>
                  <a:lnTo>
                    <a:pt x="2802" y="983"/>
                  </a:lnTo>
                  <a:lnTo>
                    <a:pt x="2816" y="966"/>
                  </a:lnTo>
                  <a:lnTo>
                    <a:pt x="2820" y="962"/>
                  </a:lnTo>
                  <a:lnTo>
                    <a:pt x="2823" y="960"/>
                  </a:lnTo>
                  <a:lnTo>
                    <a:pt x="2825" y="956"/>
                  </a:lnTo>
                  <a:lnTo>
                    <a:pt x="2826" y="951"/>
                  </a:lnTo>
                  <a:lnTo>
                    <a:pt x="2834" y="931"/>
                  </a:lnTo>
                  <a:lnTo>
                    <a:pt x="2836" y="910"/>
                  </a:lnTo>
                  <a:lnTo>
                    <a:pt x="2833" y="890"/>
                  </a:lnTo>
                  <a:lnTo>
                    <a:pt x="2829" y="876"/>
                  </a:lnTo>
                  <a:lnTo>
                    <a:pt x="2825" y="864"/>
                  </a:lnTo>
                  <a:lnTo>
                    <a:pt x="2805" y="840"/>
                  </a:lnTo>
                  <a:lnTo>
                    <a:pt x="2782" y="820"/>
                  </a:lnTo>
                  <a:lnTo>
                    <a:pt x="2756" y="803"/>
                  </a:lnTo>
                  <a:lnTo>
                    <a:pt x="2761" y="787"/>
                  </a:lnTo>
                  <a:lnTo>
                    <a:pt x="2767" y="772"/>
                  </a:lnTo>
                  <a:lnTo>
                    <a:pt x="2777" y="743"/>
                  </a:lnTo>
                  <a:lnTo>
                    <a:pt x="2781" y="712"/>
                  </a:lnTo>
                  <a:lnTo>
                    <a:pt x="407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94" name="Freeform 26">
              <a:extLst>
                <a:ext uri="{FF2B5EF4-FFF2-40B4-BE49-F238E27FC236}">
                  <a16:creationId xmlns:a16="http://schemas.microsoft.com/office/drawing/2014/main" id="{A21944A1-0F3D-23B2-9E1B-F2E63237D8CE}"/>
                </a:ext>
              </a:extLst>
            </p:cNvPr>
            <p:cNvSpPr>
              <a:spLocks/>
            </p:cNvSpPr>
            <p:nvPr/>
          </p:nvSpPr>
          <p:spPr bwMode="auto">
            <a:xfrm>
              <a:off x="4373563" y="912813"/>
              <a:ext cx="87313" cy="120650"/>
            </a:xfrm>
            <a:custGeom>
              <a:avLst/>
              <a:gdLst>
                <a:gd name="T0" fmla="*/ 87 w 165"/>
                <a:gd name="T1" fmla="*/ 26 h 227"/>
                <a:gd name="T2" fmla="*/ 113 w 165"/>
                <a:gd name="T3" fmla="*/ 69 h 227"/>
                <a:gd name="T4" fmla="*/ 115 w 165"/>
                <a:gd name="T5" fmla="*/ 76 h 227"/>
                <a:gd name="T6" fmla="*/ 117 w 165"/>
                <a:gd name="T7" fmla="*/ 84 h 227"/>
                <a:gd name="T8" fmla="*/ 119 w 165"/>
                <a:gd name="T9" fmla="*/ 91 h 227"/>
                <a:gd name="T10" fmla="*/ 129 w 165"/>
                <a:gd name="T11" fmla="*/ 110 h 227"/>
                <a:gd name="T12" fmla="*/ 141 w 165"/>
                <a:gd name="T13" fmla="*/ 128 h 227"/>
                <a:gd name="T14" fmla="*/ 146 w 165"/>
                <a:gd name="T15" fmla="*/ 137 h 227"/>
                <a:gd name="T16" fmla="*/ 149 w 165"/>
                <a:gd name="T17" fmla="*/ 142 h 227"/>
                <a:gd name="T18" fmla="*/ 150 w 165"/>
                <a:gd name="T19" fmla="*/ 144 h 227"/>
                <a:gd name="T20" fmla="*/ 152 w 165"/>
                <a:gd name="T21" fmla="*/ 148 h 227"/>
                <a:gd name="T22" fmla="*/ 154 w 165"/>
                <a:gd name="T23" fmla="*/ 153 h 227"/>
                <a:gd name="T24" fmla="*/ 157 w 165"/>
                <a:gd name="T25" fmla="*/ 155 h 227"/>
                <a:gd name="T26" fmla="*/ 161 w 165"/>
                <a:gd name="T27" fmla="*/ 160 h 227"/>
                <a:gd name="T28" fmla="*/ 165 w 165"/>
                <a:gd name="T29" fmla="*/ 176 h 227"/>
                <a:gd name="T30" fmla="*/ 164 w 165"/>
                <a:gd name="T31" fmla="*/ 197 h 227"/>
                <a:gd name="T32" fmla="*/ 152 w 165"/>
                <a:gd name="T33" fmla="*/ 212 h 227"/>
                <a:gd name="T34" fmla="*/ 152 w 165"/>
                <a:gd name="T35" fmla="*/ 212 h 227"/>
                <a:gd name="T36" fmla="*/ 148 w 165"/>
                <a:gd name="T37" fmla="*/ 217 h 227"/>
                <a:gd name="T38" fmla="*/ 139 w 165"/>
                <a:gd name="T39" fmla="*/ 222 h 227"/>
                <a:gd name="T40" fmla="*/ 130 w 165"/>
                <a:gd name="T41" fmla="*/ 225 h 227"/>
                <a:gd name="T42" fmla="*/ 121 w 165"/>
                <a:gd name="T43" fmla="*/ 223 h 227"/>
                <a:gd name="T44" fmla="*/ 94 w 165"/>
                <a:gd name="T45" fmla="*/ 212 h 227"/>
                <a:gd name="T46" fmla="*/ 78 w 165"/>
                <a:gd name="T47" fmla="*/ 212 h 227"/>
                <a:gd name="T48" fmla="*/ 42 w 165"/>
                <a:gd name="T49" fmla="*/ 227 h 227"/>
                <a:gd name="T50" fmla="*/ 8 w 165"/>
                <a:gd name="T51" fmla="*/ 208 h 227"/>
                <a:gd name="T52" fmla="*/ 6 w 165"/>
                <a:gd name="T53" fmla="*/ 204 h 227"/>
                <a:gd name="T54" fmla="*/ 3 w 165"/>
                <a:gd name="T55" fmla="*/ 202 h 227"/>
                <a:gd name="T56" fmla="*/ 1 w 165"/>
                <a:gd name="T57" fmla="*/ 195 h 227"/>
                <a:gd name="T58" fmla="*/ 0 w 165"/>
                <a:gd name="T59" fmla="*/ 186 h 227"/>
                <a:gd name="T60" fmla="*/ 1 w 165"/>
                <a:gd name="T61" fmla="*/ 178 h 227"/>
                <a:gd name="T62" fmla="*/ 12 w 165"/>
                <a:gd name="T63" fmla="*/ 139 h 227"/>
                <a:gd name="T64" fmla="*/ 35 w 165"/>
                <a:gd name="T65" fmla="*/ 102 h 227"/>
                <a:gd name="T66" fmla="*/ 42 w 165"/>
                <a:gd name="T67" fmla="*/ 92 h 227"/>
                <a:gd name="T68" fmla="*/ 46 w 165"/>
                <a:gd name="T69" fmla="*/ 84 h 227"/>
                <a:gd name="T70" fmla="*/ 47 w 165"/>
                <a:gd name="T71" fmla="*/ 79 h 227"/>
                <a:gd name="T72" fmla="*/ 48 w 165"/>
                <a:gd name="T73" fmla="*/ 78 h 227"/>
                <a:gd name="T74" fmla="*/ 65 w 165"/>
                <a:gd name="T75" fmla="*/ 53 h 227"/>
                <a:gd name="T76" fmla="*/ 82 w 165"/>
                <a:gd name="T7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 h="227">
                  <a:moveTo>
                    <a:pt x="82" y="0"/>
                  </a:moveTo>
                  <a:lnTo>
                    <a:pt x="87" y="26"/>
                  </a:lnTo>
                  <a:lnTo>
                    <a:pt x="97" y="49"/>
                  </a:lnTo>
                  <a:lnTo>
                    <a:pt x="113" y="69"/>
                  </a:lnTo>
                  <a:lnTo>
                    <a:pt x="114" y="74"/>
                  </a:lnTo>
                  <a:lnTo>
                    <a:pt x="115" y="76"/>
                  </a:lnTo>
                  <a:lnTo>
                    <a:pt x="117" y="80"/>
                  </a:lnTo>
                  <a:lnTo>
                    <a:pt x="117" y="84"/>
                  </a:lnTo>
                  <a:lnTo>
                    <a:pt x="118" y="88"/>
                  </a:lnTo>
                  <a:lnTo>
                    <a:pt x="119" y="91"/>
                  </a:lnTo>
                  <a:lnTo>
                    <a:pt x="120" y="95"/>
                  </a:lnTo>
                  <a:lnTo>
                    <a:pt x="129" y="110"/>
                  </a:lnTo>
                  <a:lnTo>
                    <a:pt x="138" y="123"/>
                  </a:lnTo>
                  <a:lnTo>
                    <a:pt x="141" y="128"/>
                  </a:lnTo>
                  <a:lnTo>
                    <a:pt x="144" y="132"/>
                  </a:lnTo>
                  <a:lnTo>
                    <a:pt x="146" y="137"/>
                  </a:lnTo>
                  <a:lnTo>
                    <a:pt x="149" y="141"/>
                  </a:lnTo>
                  <a:lnTo>
                    <a:pt x="149" y="142"/>
                  </a:lnTo>
                  <a:lnTo>
                    <a:pt x="150" y="143"/>
                  </a:lnTo>
                  <a:lnTo>
                    <a:pt x="150" y="144"/>
                  </a:lnTo>
                  <a:lnTo>
                    <a:pt x="151" y="146"/>
                  </a:lnTo>
                  <a:lnTo>
                    <a:pt x="152" y="148"/>
                  </a:lnTo>
                  <a:lnTo>
                    <a:pt x="152" y="149"/>
                  </a:lnTo>
                  <a:lnTo>
                    <a:pt x="154" y="153"/>
                  </a:lnTo>
                  <a:lnTo>
                    <a:pt x="155" y="154"/>
                  </a:lnTo>
                  <a:lnTo>
                    <a:pt x="157" y="155"/>
                  </a:lnTo>
                  <a:lnTo>
                    <a:pt x="159" y="158"/>
                  </a:lnTo>
                  <a:lnTo>
                    <a:pt x="161" y="160"/>
                  </a:lnTo>
                  <a:lnTo>
                    <a:pt x="162" y="164"/>
                  </a:lnTo>
                  <a:lnTo>
                    <a:pt x="165" y="176"/>
                  </a:lnTo>
                  <a:lnTo>
                    <a:pt x="165" y="189"/>
                  </a:lnTo>
                  <a:lnTo>
                    <a:pt x="164" y="197"/>
                  </a:lnTo>
                  <a:lnTo>
                    <a:pt x="160" y="206"/>
                  </a:lnTo>
                  <a:lnTo>
                    <a:pt x="152" y="212"/>
                  </a:lnTo>
                  <a:lnTo>
                    <a:pt x="152" y="212"/>
                  </a:lnTo>
                  <a:lnTo>
                    <a:pt x="152" y="212"/>
                  </a:lnTo>
                  <a:lnTo>
                    <a:pt x="151" y="213"/>
                  </a:lnTo>
                  <a:lnTo>
                    <a:pt x="148" y="217"/>
                  </a:lnTo>
                  <a:lnTo>
                    <a:pt x="143" y="220"/>
                  </a:lnTo>
                  <a:lnTo>
                    <a:pt x="139" y="222"/>
                  </a:lnTo>
                  <a:lnTo>
                    <a:pt x="135" y="223"/>
                  </a:lnTo>
                  <a:lnTo>
                    <a:pt x="130" y="225"/>
                  </a:lnTo>
                  <a:lnTo>
                    <a:pt x="125" y="225"/>
                  </a:lnTo>
                  <a:lnTo>
                    <a:pt x="121" y="223"/>
                  </a:lnTo>
                  <a:lnTo>
                    <a:pt x="107" y="220"/>
                  </a:lnTo>
                  <a:lnTo>
                    <a:pt x="94" y="212"/>
                  </a:lnTo>
                  <a:lnTo>
                    <a:pt x="83" y="202"/>
                  </a:lnTo>
                  <a:lnTo>
                    <a:pt x="78" y="212"/>
                  </a:lnTo>
                  <a:lnTo>
                    <a:pt x="60" y="223"/>
                  </a:lnTo>
                  <a:lnTo>
                    <a:pt x="42" y="227"/>
                  </a:lnTo>
                  <a:lnTo>
                    <a:pt x="25" y="222"/>
                  </a:lnTo>
                  <a:lnTo>
                    <a:pt x="8" y="208"/>
                  </a:lnTo>
                  <a:lnTo>
                    <a:pt x="6" y="206"/>
                  </a:lnTo>
                  <a:lnTo>
                    <a:pt x="6" y="204"/>
                  </a:lnTo>
                  <a:lnTo>
                    <a:pt x="5" y="202"/>
                  </a:lnTo>
                  <a:lnTo>
                    <a:pt x="3" y="202"/>
                  </a:lnTo>
                  <a:lnTo>
                    <a:pt x="3" y="199"/>
                  </a:lnTo>
                  <a:lnTo>
                    <a:pt x="1" y="195"/>
                  </a:lnTo>
                  <a:lnTo>
                    <a:pt x="0" y="191"/>
                  </a:lnTo>
                  <a:lnTo>
                    <a:pt x="0" y="186"/>
                  </a:lnTo>
                  <a:lnTo>
                    <a:pt x="1" y="181"/>
                  </a:lnTo>
                  <a:lnTo>
                    <a:pt x="1" y="178"/>
                  </a:lnTo>
                  <a:lnTo>
                    <a:pt x="5" y="159"/>
                  </a:lnTo>
                  <a:lnTo>
                    <a:pt x="12" y="139"/>
                  </a:lnTo>
                  <a:lnTo>
                    <a:pt x="22" y="120"/>
                  </a:lnTo>
                  <a:lnTo>
                    <a:pt x="35" y="102"/>
                  </a:lnTo>
                  <a:lnTo>
                    <a:pt x="39" y="97"/>
                  </a:lnTo>
                  <a:lnTo>
                    <a:pt x="42" y="92"/>
                  </a:lnTo>
                  <a:lnTo>
                    <a:pt x="45" y="88"/>
                  </a:lnTo>
                  <a:lnTo>
                    <a:pt x="46" y="84"/>
                  </a:lnTo>
                  <a:lnTo>
                    <a:pt x="46" y="80"/>
                  </a:lnTo>
                  <a:lnTo>
                    <a:pt x="47" y="79"/>
                  </a:lnTo>
                  <a:lnTo>
                    <a:pt x="48" y="79"/>
                  </a:lnTo>
                  <a:lnTo>
                    <a:pt x="48" y="78"/>
                  </a:lnTo>
                  <a:lnTo>
                    <a:pt x="50" y="78"/>
                  </a:lnTo>
                  <a:lnTo>
                    <a:pt x="65" y="53"/>
                  </a:lnTo>
                  <a:lnTo>
                    <a:pt x="76" y="27"/>
                  </a:lnTo>
                  <a:lnTo>
                    <a:pt x="82"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95" name="Freeform 27">
              <a:extLst>
                <a:ext uri="{FF2B5EF4-FFF2-40B4-BE49-F238E27FC236}">
                  <a16:creationId xmlns:a16="http://schemas.microsoft.com/office/drawing/2014/main" id="{1D31228E-CE38-03D6-E332-D6F1B5326ED9}"/>
                </a:ext>
              </a:extLst>
            </p:cNvPr>
            <p:cNvSpPr>
              <a:spLocks/>
            </p:cNvSpPr>
            <p:nvPr/>
          </p:nvSpPr>
          <p:spPr bwMode="auto">
            <a:xfrm>
              <a:off x="4464051" y="770006"/>
              <a:ext cx="146048" cy="125411"/>
            </a:xfrm>
            <a:custGeom>
              <a:avLst/>
              <a:gdLst>
                <a:gd name="T0" fmla="*/ 187 w 278"/>
                <a:gd name="T1" fmla="*/ 0 h 236"/>
                <a:gd name="T2" fmla="*/ 220 w 278"/>
                <a:gd name="T3" fmla="*/ 2 h 236"/>
                <a:gd name="T4" fmla="*/ 244 w 278"/>
                <a:gd name="T5" fmla="*/ 29 h 236"/>
                <a:gd name="T6" fmla="*/ 261 w 278"/>
                <a:gd name="T7" fmla="*/ 58 h 236"/>
                <a:gd name="T8" fmla="*/ 272 w 278"/>
                <a:gd name="T9" fmla="*/ 90 h 236"/>
                <a:gd name="T10" fmla="*/ 278 w 278"/>
                <a:gd name="T11" fmla="*/ 124 h 236"/>
                <a:gd name="T12" fmla="*/ 278 w 278"/>
                <a:gd name="T13" fmla="*/ 161 h 236"/>
                <a:gd name="T14" fmla="*/ 277 w 278"/>
                <a:gd name="T15" fmla="*/ 163 h 236"/>
                <a:gd name="T16" fmla="*/ 276 w 278"/>
                <a:gd name="T17" fmla="*/ 165 h 236"/>
                <a:gd name="T18" fmla="*/ 276 w 278"/>
                <a:gd name="T19" fmla="*/ 169 h 236"/>
                <a:gd name="T20" fmla="*/ 276 w 278"/>
                <a:gd name="T21" fmla="*/ 171 h 236"/>
                <a:gd name="T22" fmla="*/ 270 w 278"/>
                <a:gd name="T23" fmla="*/ 180 h 236"/>
                <a:gd name="T24" fmla="*/ 265 w 278"/>
                <a:gd name="T25" fmla="*/ 190 h 236"/>
                <a:gd name="T26" fmla="*/ 263 w 278"/>
                <a:gd name="T27" fmla="*/ 195 h 236"/>
                <a:gd name="T28" fmla="*/ 261 w 278"/>
                <a:gd name="T29" fmla="*/ 197 h 236"/>
                <a:gd name="T30" fmla="*/ 258 w 278"/>
                <a:gd name="T31" fmla="*/ 200 h 236"/>
                <a:gd name="T32" fmla="*/ 251 w 278"/>
                <a:gd name="T33" fmla="*/ 208 h 236"/>
                <a:gd name="T34" fmla="*/ 242 w 278"/>
                <a:gd name="T35" fmla="*/ 213 h 236"/>
                <a:gd name="T36" fmla="*/ 235 w 278"/>
                <a:gd name="T37" fmla="*/ 217 h 236"/>
                <a:gd name="T38" fmla="*/ 194 w 278"/>
                <a:gd name="T39" fmla="*/ 217 h 236"/>
                <a:gd name="T40" fmla="*/ 189 w 278"/>
                <a:gd name="T41" fmla="*/ 218 h 236"/>
                <a:gd name="T42" fmla="*/ 184 w 278"/>
                <a:gd name="T43" fmla="*/ 219 h 236"/>
                <a:gd name="T44" fmla="*/ 179 w 278"/>
                <a:gd name="T45" fmla="*/ 221 h 236"/>
                <a:gd name="T46" fmla="*/ 156 w 278"/>
                <a:gd name="T47" fmla="*/ 228 h 236"/>
                <a:gd name="T48" fmla="*/ 131 w 278"/>
                <a:gd name="T49" fmla="*/ 233 h 236"/>
                <a:gd name="T50" fmla="*/ 107 w 278"/>
                <a:gd name="T51" fmla="*/ 236 h 236"/>
                <a:gd name="T52" fmla="*/ 86 w 278"/>
                <a:gd name="T53" fmla="*/ 236 h 236"/>
                <a:gd name="T54" fmla="*/ 66 w 278"/>
                <a:gd name="T55" fmla="*/ 231 h 236"/>
                <a:gd name="T56" fmla="*/ 49 w 278"/>
                <a:gd name="T57" fmla="*/ 221 h 236"/>
                <a:gd name="T58" fmla="*/ 33 w 278"/>
                <a:gd name="T59" fmla="*/ 210 h 236"/>
                <a:gd name="T60" fmla="*/ 21 w 278"/>
                <a:gd name="T61" fmla="*/ 196 h 236"/>
                <a:gd name="T62" fmla="*/ 14 w 278"/>
                <a:gd name="T63" fmla="*/ 182 h 236"/>
                <a:gd name="T64" fmla="*/ 8 w 278"/>
                <a:gd name="T65" fmla="*/ 169 h 236"/>
                <a:gd name="T66" fmla="*/ 1 w 278"/>
                <a:gd name="T67" fmla="*/ 153 h 236"/>
                <a:gd name="T68" fmla="*/ 0 w 278"/>
                <a:gd name="T69" fmla="*/ 134 h 236"/>
                <a:gd name="T70" fmla="*/ 5 w 278"/>
                <a:gd name="T71" fmla="*/ 115 h 236"/>
                <a:gd name="T72" fmla="*/ 13 w 278"/>
                <a:gd name="T73" fmla="*/ 91 h 236"/>
                <a:gd name="T74" fmla="*/ 28 w 278"/>
                <a:gd name="T75" fmla="*/ 73 h 236"/>
                <a:gd name="T76" fmla="*/ 48 w 278"/>
                <a:gd name="T77" fmla="*/ 57 h 236"/>
                <a:gd name="T78" fmla="*/ 61 w 278"/>
                <a:gd name="T79" fmla="*/ 49 h 236"/>
                <a:gd name="T80" fmla="*/ 76 w 278"/>
                <a:gd name="T81" fmla="*/ 44 h 236"/>
                <a:gd name="T82" fmla="*/ 132 w 278"/>
                <a:gd name="T83" fmla="*/ 22 h 236"/>
                <a:gd name="T84" fmla="*/ 187 w 278"/>
                <a:gd name="T85"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8" h="236">
                  <a:moveTo>
                    <a:pt x="187" y="0"/>
                  </a:moveTo>
                  <a:lnTo>
                    <a:pt x="220" y="2"/>
                  </a:lnTo>
                  <a:lnTo>
                    <a:pt x="244" y="29"/>
                  </a:lnTo>
                  <a:lnTo>
                    <a:pt x="261" y="58"/>
                  </a:lnTo>
                  <a:lnTo>
                    <a:pt x="272" y="90"/>
                  </a:lnTo>
                  <a:lnTo>
                    <a:pt x="278" y="124"/>
                  </a:lnTo>
                  <a:lnTo>
                    <a:pt x="278" y="161"/>
                  </a:lnTo>
                  <a:lnTo>
                    <a:pt x="277" y="163"/>
                  </a:lnTo>
                  <a:lnTo>
                    <a:pt x="276" y="165"/>
                  </a:lnTo>
                  <a:lnTo>
                    <a:pt x="276" y="169"/>
                  </a:lnTo>
                  <a:lnTo>
                    <a:pt x="276" y="171"/>
                  </a:lnTo>
                  <a:lnTo>
                    <a:pt x="270" y="180"/>
                  </a:lnTo>
                  <a:lnTo>
                    <a:pt x="265" y="190"/>
                  </a:lnTo>
                  <a:lnTo>
                    <a:pt x="263" y="195"/>
                  </a:lnTo>
                  <a:lnTo>
                    <a:pt x="261" y="197"/>
                  </a:lnTo>
                  <a:lnTo>
                    <a:pt x="258" y="200"/>
                  </a:lnTo>
                  <a:lnTo>
                    <a:pt x="251" y="208"/>
                  </a:lnTo>
                  <a:lnTo>
                    <a:pt x="242" y="213"/>
                  </a:lnTo>
                  <a:lnTo>
                    <a:pt x="235" y="217"/>
                  </a:lnTo>
                  <a:lnTo>
                    <a:pt x="194" y="217"/>
                  </a:lnTo>
                  <a:lnTo>
                    <a:pt x="189" y="218"/>
                  </a:lnTo>
                  <a:lnTo>
                    <a:pt x="184" y="219"/>
                  </a:lnTo>
                  <a:lnTo>
                    <a:pt x="179" y="221"/>
                  </a:lnTo>
                  <a:lnTo>
                    <a:pt x="156" y="228"/>
                  </a:lnTo>
                  <a:lnTo>
                    <a:pt x="131" y="233"/>
                  </a:lnTo>
                  <a:lnTo>
                    <a:pt x="107" y="236"/>
                  </a:lnTo>
                  <a:lnTo>
                    <a:pt x="86" y="236"/>
                  </a:lnTo>
                  <a:lnTo>
                    <a:pt x="66" y="231"/>
                  </a:lnTo>
                  <a:lnTo>
                    <a:pt x="49" y="221"/>
                  </a:lnTo>
                  <a:lnTo>
                    <a:pt x="33" y="210"/>
                  </a:lnTo>
                  <a:lnTo>
                    <a:pt x="21" y="196"/>
                  </a:lnTo>
                  <a:lnTo>
                    <a:pt x="14" y="182"/>
                  </a:lnTo>
                  <a:lnTo>
                    <a:pt x="8" y="169"/>
                  </a:lnTo>
                  <a:lnTo>
                    <a:pt x="1" y="153"/>
                  </a:lnTo>
                  <a:lnTo>
                    <a:pt x="0" y="134"/>
                  </a:lnTo>
                  <a:lnTo>
                    <a:pt x="5" y="115"/>
                  </a:lnTo>
                  <a:lnTo>
                    <a:pt x="13" y="91"/>
                  </a:lnTo>
                  <a:lnTo>
                    <a:pt x="28" y="73"/>
                  </a:lnTo>
                  <a:lnTo>
                    <a:pt x="48" y="57"/>
                  </a:lnTo>
                  <a:lnTo>
                    <a:pt x="61" y="49"/>
                  </a:lnTo>
                  <a:lnTo>
                    <a:pt x="76" y="44"/>
                  </a:lnTo>
                  <a:lnTo>
                    <a:pt x="132" y="22"/>
                  </a:lnTo>
                  <a:lnTo>
                    <a:pt x="187"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96" name="Freeform 28">
              <a:extLst>
                <a:ext uri="{FF2B5EF4-FFF2-40B4-BE49-F238E27FC236}">
                  <a16:creationId xmlns:a16="http://schemas.microsoft.com/office/drawing/2014/main" id="{DFEBE45E-C4E3-F097-CE24-7794D93CBDDB}"/>
                </a:ext>
              </a:extLst>
            </p:cNvPr>
            <p:cNvSpPr>
              <a:spLocks noEditPoints="1"/>
            </p:cNvSpPr>
            <p:nvPr/>
          </p:nvSpPr>
          <p:spPr bwMode="auto">
            <a:xfrm>
              <a:off x="3335338" y="269944"/>
              <a:ext cx="2154238" cy="954089"/>
            </a:xfrm>
            <a:custGeom>
              <a:avLst/>
              <a:gdLst>
                <a:gd name="T0" fmla="*/ 1904 w 4070"/>
                <a:gd name="T1" fmla="*/ 367 h 1805"/>
                <a:gd name="T2" fmla="*/ 1788 w 4070"/>
                <a:gd name="T3" fmla="*/ 409 h 1805"/>
                <a:gd name="T4" fmla="*/ 1774 w 4070"/>
                <a:gd name="T5" fmla="*/ 416 h 1805"/>
                <a:gd name="T6" fmla="*/ 1642 w 4070"/>
                <a:gd name="T7" fmla="*/ 504 h 1805"/>
                <a:gd name="T8" fmla="*/ 1589 w 4070"/>
                <a:gd name="T9" fmla="*/ 562 h 1805"/>
                <a:gd name="T10" fmla="*/ 1540 w 4070"/>
                <a:gd name="T11" fmla="*/ 648 h 1805"/>
                <a:gd name="T12" fmla="*/ 1526 w 4070"/>
                <a:gd name="T13" fmla="*/ 683 h 1805"/>
                <a:gd name="T14" fmla="*/ 1507 w 4070"/>
                <a:gd name="T15" fmla="*/ 773 h 1805"/>
                <a:gd name="T16" fmla="*/ 1541 w 4070"/>
                <a:gd name="T17" fmla="*/ 1063 h 1805"/>
                <a:gd name="T18" fmla="*/ 1566 w 4070"/>
                <a:gd name="T19" fmla="*/ 1205 h 1805"/>
                <a:gd name="T20" fmla="*/ 1547 w 4070"/>
                <a:gd name="T21" fmla="*/ 1226 h 1805"/>
                <a:gd name="T22" fmla="*/ 1552 w 4070"/>
                <a:gd name="T23" fmla="*/ 1297 h 1805"/>
                <a:gd name="T24" fmla="*/ 1616 w 4070"/>
                <a:gd name="T25" fmla="*/ 1358 h 1805"/>
                <a:gd name="T26" fmla="*/ 1631 w 4070"/>
                <a:gd name="T27" fmla="*/ 1366 h 1805"/>
                <a:gd name="T28" fmla="*/ 1640 w 4070"/>
                <a:gd name="T29" fmla="*/ 1371 h 1805"/>
                <a:gd name="T30" fmla="*/ 1673 w 4070"/>
                <a:gd name="T31" fmla="*/ 1382 h 1805"/>
                <a:gd name="T32" fmla="*/ 1759 w 4070"/>
                <a:gd name="T33" fmla="*/ 1394 h 1805"/>
                <a:gd name="T34" fmla="*/ 1826 w 4070"/>
                <a:gd name="T35" fmla="*/ 1457 h 1805"/>
                <a:gd name="T36" fmla="*/ 1824 w 4070"/>
                <a:gd name="T37" fmla="*/ 1570 h 1805"/>
                <a:gd name="T38" fmla="*/ 1893 w 4070"/>
                <a:gd name="T39" fmla="*/ 1575 h 1805"/>
                <a:gd name="T40" fmla="*/ 1926 w 4070"/>
                <a:gd name="T41" fmla="*/ 1528 h 1805"/>
                <a:gd name="T42" fmla="*/ 1941 w 4070"/>
                <a:gd name="T43" fmla="*/ 1519 h 1805"/>
                <a:gd name="T44" fmla="*/ 1952 w 4070"/>
                <a:gd name="T45" fmla="*/ 1529 h 1805"/>
                <a:gd name="T46" fmla="*/ 1959 w 4070"/>
                <a:gd name="T47" fmla="*/ 1540 h 1805"/>
                <a:gd name="T48" fmla="*/ 1964 w 4070"/>
                <a:gd name="T49" fmla="*/ 1555 h 1805"/>
                <a:gd name="T50" fmla="*/ 1997 w 4070"/>
                <a:gd name="T51" fmla="*/ 1576 h 1805"/>
                <a:gd name="T52" fmla="*/ 2063 w 4070"/>
                <a:gd name="T53" fmla="*/ 1555 h 1805"/>
                <a:gd name="T54" fmla="*/ 2067 w 4070"/>
                <a:gd name="T55" fmla="*/ 1517 h 1805"/>
                <a:gd name="T56" fmla="*/ 2081 w 4070"/>
                <a:gd name="T57" fmla="*/ 1507 h 1805"/>
                <a:gd name="T58" fmla="*/ 2111 w 4070"/>
                <a:gd name="T59" fmla="*/ 1549 h 1805"/>
                <a:gd name="T60" fmla="*/ 2165 w 4070"/>
                <a:gd name="T61" fmla="*/ 1565 h 1805"/>
                <a:gd name="T62" fmla="*/ 2196 w 4070"/>
                <a:gd name="T63" fmla="*/ 1495 h 1805"/>
                <a:gd name="T64" fmla="*/ 2217 w 4070"/>
                <a:gd name="T65" fmla="*/ 1506 h 1805"/>
                <a:gd name="T66" fmla="*/ 2222 w 4070"/>
                <a:gd name="T67" fmla="*/ 1512 h 1805"/>
                <a:gd name="T68" fmla="*/ 2228 w 4070"/>
                <a:gd name="T69" fmla="*/ 1570 h 1805"/>
                <a:gd name="T70" fmla="*/ 2273 w 4070"/>
                <a:gd name="T71" fmla="*/ 1569 h 1805"/>
                <a:gd name="T72" fmla="*/ 2304 w 4070"/>
                <a:gd name="T73" fmla="*/ 1515 h 1805"/>
                <a:gd name="T74" fmla="*/ 2289 w 4070"/>
                <a:gd name="T75" fmla="*/ 1432 h 1805"/>
                <a:gd name="T76" fmla="*/ 2354 w 4070"/>
                <a:gd name="T77" fmla="*/ 1397 h 1805"/>
                <a:gd name="T78" fmla="*/ 2460 w 4070"/>
                <a:gd name="T79" fmla="*/ 1370 h 1805"/>
                <a:gd name="T80" fmla="*/ 2514 w 4070"/>
                <a:gd name="T81" fmla="*/ 1275 h 1805"/>
                <a:gd name="T82" fmla="*/ 2512 w 4070"/>
                <a:gd name="T83" fmla="*/ 1179 h 1805"/>
                <a:gd name="T84" fmla="*/ 2532 w 4070"/>
                <a:gd name="T85" fmla="*/ 1131 h 1805"/>
                <a:gd name="T86" fmla="*/ 2553 w 4070"/>
                <a:gd name="T87" fmla="*/ 1073 h 1805"/>
                <a:gd name="T88" fmla="*/ 2556 w 4070"/>
                <a:gd name="T89" fmla="*/ 932 h 1805"/>
                <a:gd name="T90" fmla="*/ 2565 w 4070"/>
                <a:gd name="T91" fmla="*/ 823 h 1805"/>
                <a:gd name="T92" fmla="*/ 2551 w 4070"/>
                <a:gd name="T93" fmla="*/ 721 h 1805"/>
                <a:gd name="T94" fmla="*/ 2533 w 4070"/>
                <a:gd name="T95" fmla="*/ 669 h 1805"/>
                <a:gd name="T96" fmla="*/ 2493 w 4070"/>
                <a:gd name="T97" fmla="*/ 589 h 1805"/>
                <a:gd name="T98" fmla="*/ 2423 w 4070"/>
                <a:gd name="T99" fmla="*/ 498 h 1805"/>
                <a:gd name="T100" fmla="*/ 2418 w 4070"/>
                <a:gd name="T101" fmla="*/ 495 h 1805"/>
                <a:gd name="T102" fmla="*/ 2302 w 4070"/>
                <a:gd name="T103" fmla="*/ 406 h 1805"/>
                <a:gd name="T104" fmla="*/ 2281 w 4070"/>
                <a:gd name="T105" fmla="*/ 395 h 1805"/>
                <a:gd name="T106" fmla="*/ 2170 w 4070"/>
                <a:gd name="T107" fmla="*/ 357 h 1805"/>
                <a:gd name="T108" fmla="*/ 0 w 4070"/>
                <a:gd name="T109" fmla="*/ 0 h 1805"/>
                <a:gd name="T110" fmla="*/ 2715 w 4070"/>
                <a:gd name="T111" fmla="*/ 1401 h 1805"/>
                <a:gd name="T112" fmla="*/ 2623 w 4070"/>
                <a:gd name="T113" fmla="*/ 1428 h 1805"/>
                <a:gd name="T114" fmla="*/ 2575 w 4070"/>
                <a:gd name="T115" fmla="*/ 1474 h 1805"/>
                <a:gd name="T116" fmla="*/ 2568 w 4070"/>
                <a:gd name="T117" fmla="*/ 1496 h 1805"/>
                <a:gd name="T118" fmla="*/ 1512 w 4070"/>
                <a:gd name="T119" fmla="*/ 1522 h 1805"/>
                <a:gd name="T120" fmla="*/ 1470 w 4070"/>
                <a:gd name="T121" fmla="*/ 1444 h 1805"/>
                <a:gd name="T122" fmla="*/ 1380 w 4070"/>
                <a:gd name="T123" fmla="*/ 1400 h 1805"/>
                <a:gd name="T124" fmla="*/ 1303 w 4070"/>
                <a:gd name="T125" fmla="*/ 1431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0" h="1805">
                  <a:moveTo>
                    <a:pt x="2063" y="348"/>
                  </a:moveTo>
                  <a:lnTo>
                    <a:pt x="2008" y="349"/>
                  </a:lnTo>
                  <a:lnTo>
                    <a:pt x="1953" y="356"/>
                  </a:lnTo>
                  <a:lnTo>
                    <a:pt x="1904" y="367"/>
                  </a:lnTo>
                  <a:lnTo>
                    <a:pt x="1857" y="380"/>
                  </a:lnTo>
                  <a:lnTo>
                    <a:pt x="1814" y="396"/>
                  </a:lnTo>
                  <a:lnTo>
                    <a:pt x="1802" y="401"/>
                  </a:lnTo>
                  <a:lnTo>
                    <a:pt x="1788" y="409"/>
                  </a:lnTo>
                  <a:lnTo>
                    <a:pt x="1786" y="410"/>
                  </a:lnTo>
                  <a:lnTo>
                    <a:pt x="1781" y="411"/>
                  </a:lnTo>
                  <a:lnTo>
                    <a:pt x="1777" y="414"/>
                  </a:lnTo>
                  <a:lnTo>
                    <a:pt x="1774" y="416"/>
                  </a:lnTo>
                  <a:lnTo>
                    <a:pt x="1734" y="436"/>
                  </a:lnTo>
                  <a:lnTo>
                    <a:pt x="1698" y="460"/>
                  </a:lnTo>
                  <a:lnTo>
                    <a:pt x="1668" y="481"/>
                  </a:lnTo>
                  <a:lnTo>
                    <a:pt x="1642" y="504"/>
                  </a:lnTo>
                  <a:lnTo>
                    <a:pt x="1618" y="528"/>
                  </a:lnTo>
                  <a:lnTo>
                    <a:pt x="1594" y="556"/>
                  </a:lnTo>
                  <a:lnTo>
                    <a:pt x="1592" y="559"/>
                  </a:lnTo>
                  <a:lnTo>
                    <a:pt x="1589" y="562"/>
                  </a:lnTo>
                  <a:lnTo>
                    <a:pt x="1587" y="565"/>
                  </a:lnTo>
                  <a:lnTo>
                    <a:pt x="1568" y="595"/>
                  </a:lnTo>
                  <a:lnTo>
                    <a:pt x="1553" y="623"/>
                  </a:lnTo>
                  <a:lnTo>
                    <a:pt x="1540" y="648"/>
                  </a:lnTo>
                  <a:lnTo>
                    <a:pt x="1533" y="662"/>
                  </a:lnTo>
                  <a:lnTo>
                    <a:pt x="1527" y="678"/>
                  </a:lnTo>
                  <a:lnTo>
                    <a:pt x="1526" y="680"/>
                  </a:lnTo>
                  <a:lnTo>
                    <a:pt x="1526" y="683"/>
                  </a:lnTo>
                  <a:lnTo>
                    <a:pt x="1523" y="689"/>
                  </a:lnTo>
                  <a:lnTo>
                    <a:pt x="1522" y="695"/>
                  </a:lnTo>
                  <a:lnTo>
                    <a:pt x="1518" y="701"/>
                  </a:lnTo>
                  <a:lnTo>
                    <a:pt x="1507" y="773"/>
                  </a:lnTo>
                  <a:lnTo>
                    <a:pt x="1504" y="844"/>
                  </a:lnTo>
                  <a:lnTo>
                    <a:pt x="1510" y="916"/>
                  </a:lnTo>
                  <a:lnTo>
                    <a:pt x="1521" y="990"/>
                  </a:lnTo>
                  <a:lnTo>
                    <a:pt x="1541" y="1063"/>
                  </a:lnTo>
                  <a:lnTo>
                    <a:pt x="1567" y="1134"/>
                  </a:lnTo>
                  <a:lnTo>
                    <a:pt x="1570" y="1158"/>
                  </a:lnTo>
                  <a:lnTo>
                    <a:pt x="1570" y="1181"/>
                  </a:lnTo>
                  <a:lnTo>
                    <a:pt x="1566" y="1205"/>
                  </a:lnTo>
                  <a:lnTo>
                    <a:pt x="1562" y="1208"/>
                  </a:lnTo>
                  <a:lnTo>
                    <a:pt x="1558" y="1212"/>
                  </a:lnTo>
                  <a:lnTo>
                    <a:pt x="1554" y="1216"/>
                  </a:lnTo>
                  <a:lnTo>
                    <a:pt x="1547" y="1226"/>
                  </a:lnTo>
                  <a:lnTo>
                    <a:pt x="1543" y="1239"/>
                  </a:lnTo>
                  <a:lnTo>
                    <a:pt x="1542" y="1258"/>
                  </a:lnTo>
                  <a:lnTo>
                    <a:pt x="1544" y="1280"/>
                  </a:lnTo>
                  <a:lnTo>
                    <a:pt x="1552" y="1297"/>
                  </a:lnTo>
                  <a:lnTo>
                    <a:pt x="1564" y="1316"/>
                  </a:lnTo>
                  <a:lnTo>
                    <a:pt x="1584" y="1336"/>
                  </a:lnTo>
                  <a:lnTo>
                    <a:pt x="1613" y="1355"/>
                  </a:lnTo>
                  <a:lnTo>
                    <a:pt x="1616" y="1358"/>
                  </a:lnTo>
                  <a:lnTo>
                    <a:pt x="1621" y="1360"/>
                  </a:lnTo>
                  <a:lnTo>
                    <a:pt x="1625" y="1361"/>
                  </a:lnTo>
                  <a:lnTo>
                    <a:pt x="1629" y="1364"/>
                  </a:lnTo>
                  <a:lnTo>
                    <a:pt x="1631" y="1366"/>
                  </a:lnTo>
                  <a:lnTo>
                    <a:pt x="1634" y="1368"/>
                  </a:lnTo>
                  <a:lnTo>
                    <a:pt x="1636" y="1369"/>
                  </a:lnTo>
                  <a:lnTo>
                    <a:pt x="1637" y="1370"/>
                  </a:lnTo>
                  <a:lnTo>
                    <a:pt x="1640" y="1371"/>
                  </a:lnTo>
                  <a:lnTo>
                    <a:pt x="1642" y="1374"/>
                  </a:lnTo>
                  <a:lnTo>
                    <a:pt x="1646" y="1376"/>
                  </a:lnTo>
                  <a:lnTo>
                    <a:pt x="1657" y="1379"/>
                  </a:lnTo>
                  <a:lnTo>
                    <a:pt x="1673" y="1382"/>
                  </a:lnTo>
                  <a:lnTo>
                    <a:pt x="1694" y="1386"/>
                  </a:lnTo>
                  <a:lnTo>
                    <a:pt x="1723" y="1390"/>
                  </a:lnTo>
                  <a:lnTo>
                    <a:pt x="1758" y="1394"/>
                  </a:lnTo>
                  <a:lnTo>
                    <a:pt x="1759" y="1394"/>
                  </a:lnTo>
                  <a:lnTo>
                    <a:pt x="1784" y="1407"/>
                  </a:lnTo>
                  <a:lnTo>
                    <a:pt x="1806" y="1424"/>
                  </a:lnTo>
                  <a:lnTo>
                    <a:pt x="1826" y="1443"/>
                  </a:lnTo>
                  <a:lnTo>
                    <a:pt x="1826" y="1457"/>
                  </a:lnTo>
                  <a:lnTo>
                    <a:pt x="1818" y="1484"/>
                  </a:lnTo>
                  <a:lnTo>
                    <a:pt x="1814" y="1512"/>
                  </a:lnTo>
                  <a:lnTo>
                    <a:pt x="1817" y="1540"/>
                  </a:lnTo>
                  <a:lnTo>
                    <a:pt x="1824" y="1570"/>
                  </a:lnTo>
                  <a:lnTo>
                    <a:pt x="1828" y="1570"/>
                  </a:lnTo>
                  <a:lnTo>
                    <a:pt x="1852" y="1577"/>
                  </a:lnTo>
                  <a:lnTo>
                    <a:pt x="1874" y="1580"/>
                  </a:lnTo>
                  <a:lnTo>
                    <a:pt x="1893" y="1575"/>
                  </a:lnTo>
                  <a:lnTo>
                    <a:pt x="1909" y="1564"/>
                  </a:lnTo>
                  <a:lnTo>
                    <a:pt x="1922" y="1545"/>
                  </a:lnTo>
                  <a:lnTo>
                    <a:pt x="1922" y="1532"/>
                  </a:lnTo>
                  <a:lnTo>
                    <a:pt x="1926" y="1528"/>
                  </a:lnTo>
                  <a:lnTo>
                    <a:pt x="1930" y="1524"/>
                  </a:lnTo>
                  <a:lnTo>
                    <a:pt x="1936" y="1522"/>
                  </a:lnTo>
                  <a:lnTo>
                    <a:pt x="1937" y="1521"/>
                  </a:lnTo>
                  <a:lnTo>
                    <a:pt x="1941" y="1519"/>
                  </a:lnTo>
                  <a:lnTo>
                    <a:pt x="1943" y="1518"/>
                  </a:lnTo>
                  <a:lnTo>
                    <a:pt x="1946" y="1523"/>
                  </a:lnTo>
                  <a:lnTo>
                    <a:pt x="1949" y="1527"/>
                  </a:lnTo>
                  <a:lnTo>
                    <a:pt x="1952" y="1529"/>
                  </a:lnTo>
                  <a:lnTo>
                    <a:pt x="1954" y="1533"/>
                  </a:lnTo>
                  <a:lnTo>
                    <a:pt x="1957" y="1536"/>
                  </a:lnTo>
                  <a:lnTo>
                    <a:pt x="1958" y="1538"/>
                  </a:lnTo>
                  <a:lnTo>
                    <a:pt x="1959" y="1540"/>
                  </a:lnTo>
                  <a:lnTo>
                    <a:pt x="1962" y="1545"/>
                  </a:lnTo>
                  <a:lnTo>
                    <a:pt x="1964" y="1549"/>
                  </a:lnTo>
                  <a:lnTo>
                    <a:pt x="1964" y="1552"/>
                  </a:lnTo>
                  <a:lnTo>
                    <a:pt x="1964" y="1555"/>
                  </a:lnTo>
                  <a:lnTo>
                    <a:pt x="1964" y="1559"/>
                  </a:lnTo>
                  <a:lnTo>
                    <a:pt x="1964" y="1560"/>
                  </a:lnTo>
                  <a:lnTo>
                    <a:pt x="1979" y="1571"/>
                  </a:lnTo>
                  <a:lnTo>
                    <a:pt x="1997" y="1576"/>
                  </a:lnTo>
                  <a:lnTo>
                    <a:pt x="2016" y="1575"/>
                  </a:lnTo>
                  <a:lnTo>
                    <a:pt x="2035" y="1575"/>
                  </a:lnTo>
                  <a:lnTo>
                    <a:pt x="2049" y="1568"/>
                  </a:lnTo>
                  <a:lnTo>
                    <a:pt x="2063" y="1555"/>
                  </a:lnTo>
                  <a:lnTo>
                    <a:pt x="2065" y="1539"/>
                  </a:lnTo>
                  <a:lnTo>
                    <a:pt x="2066" y="1524"/>
                  </a:lnTo>
                  <a:lnTo>
                    <a:pt x="2066" y="1521"/>
                  </a:lnTo>
                  <a:lnTo>
                    <a:pt x="2067" y="1517"/>
                  </a:lnTo>
                  <a:lnTo>
                    <a:pt x="2067" y="1515"/>
                  </a:lnTo>
                  <a:lnTo>
                    <a:pt x="2068" y="1512"/>
                  </a:lnTo>
                  <a:lnTo>
                    <a:pt x="2073" y="1507"/>
                  </a:lnTo>
                  <a:lnTo>
                    <a:pt x="2081" y="1507"/>
                  </a:lnTo>
                  <a:lnTo>
                    <a:pt x="2091" y="1511"/>
                  </a:lnTo>
                  <a:lnTo>
                    <a:pt x="2104" y="1518"/>
                  </a:lnTo>
                  <a:lnTo>
                    <a:pt x="2106" y="1536"/>
                  </a:lnTo>
                  <a:lnTo>
                    <a:pt x="2111" y="1549"/>
                  </a:lnTo>
                  <a:lnTo>
                    <a:pt x="2120" y="1560"/>
                  </a:lnTo>
                  <a:lnTo>
                    <a:pt x="2133" y="1570"/>
                  </a:lnTo>
                  <a:lnTo>
                    <a:pt x="2150" y="1569"/>
                  </a:lnTo>
                  <a:lnTo>
                    <a:pt x="2165" y="1565"/>
                  </a:lnTo>
                  <a:lnTo>
                    <a:pt x="2179" y="1559"/>
                  </a:lnTo>
                  <a:lnTo>
                    <a:pt x="2186" y="1532"/>
                  </a:lnTo>
                  <a:lnTo>
                    <a:pt x="2192" y="1511"/>
                  </a:lnTo>
                  <a:lnTo>
                    <a:pt x="2196" y="1495"/>
                  </a:lnTo>
                  <a:lnTo>
                    <a:pt x="2201" y="1495"/>
                  </a:lnTo>
                  <a:lnTo>
                    <a:pt x="2207" y="1497"/>
                  </a:lnTo>
                  <a:lnTo>
                    <a:pt x="2212" y="1501"/>
                  </a:lnTo>
                  <a:lnTo>
                    <a:pt x="2217" y="1506"/>
                  </a:lnTo>
                  <a:lnTo>
                    <a:pt x="2218" y="1507"/>
                  </a:lnTo>
                  <a:lnTo>
                    <a:pt x="2218" y="1508"/>
                  </a:lnTo>
                  <a:lnTo>
                    <a:pt x="2219" y="1510"/>
                  </a:lnTo>
                  <a:lnTo>
                    <a:pt x="2222" y="1512"/>
                  </a:lnTo>
                  <a:lnTo>
                    <a:pt x="2221" y="1534"/>
                  </a:lnTo>
                  <a:lnTo>
                    <a:pt x="2221" y="1552"/>
                  </a:lnTo>
                  <a:lnTo>
                    <a:pt x="2224" y="1564"/>
                  </a:lnTo>
                  <a:lnTo>
                    <a:pt x="2228" y="1570"/>
                  </a:lnTo>
                  <a:lnTo>
                    <a:pt x="2234" y="1571"/>
                  </a:lnTo>
                  <a:lnTo>
                    <a:pt x="2246" y="1573"/>
                  </a:lnTo>
                  <a:lnTo>
                    <a:pt x="2260" y="1571"/>
                  </a:lnTo>
                  <a:lnTo>
                    <a:pt x="2273" y="1569"/>
                  </a:lnTo>
                  <a:lnTo>
                    <a:pt x="2283" y="1565"/>
                  </a:lnTo>
                  <a:lnTo>
                    <a:pt x="2288" y="1561"/>
                  </a:lnTo>
                  <a:lnTo>
                    <a:pt x="2299" y="1539"/>
                  </a:lnTo>
                  <a:lnTo>
                    <a:pt x="2304" y="1515"/>
                  </a:lnTo>
                  <a:lnTo>
                    <a:pt x="2304" y="1489"/>
                  </a:lnTo>
                  <a:lnTo>
                    <a:pt x="2296" y="1463"/>
                  </a:lnTo>
                  <a:lnTo>
                    <a:pt x="2283" y="1437"/>
                  </a:lnTo>
                  <a:lnTo>
                    <a:pt x="2289" y="1432"/>
                  </a:lnTo>
                  <a:lnTo>
                    <a:pt x="2300" y="1426"/>
                  </a:lnTo>
                  <a:lnTo>
                    <a:pt x="2315" y="1415"/>
                  </a:lnTo>
                  <a:lnTo>
                    <a:pt x="2331" y="1405"/>
                  </a:lnTo>
                  <a:lnTo>
                    <a:pt x="2354" y="1397"/>
                  </a:lnTo>
                  <a:lnTo>
                    <a:pt x="2383" y="1390"/>
                  </a:lnTo>
                  <a:lnTo>
                    <a:pt x="2416" y="1385"/>
                  </a:lnTo>
                  <a:lnTo>
                    <a:pt x="2440" y="1380"/>
                  </a:lnTo>
                  <a:lnTo>
                    <a:pt x="2460" y="1370"/>
                  </a:lnTo>
                  <a:lnTo>
                    <a:pt x="2478" y="1354"/>
                  </a:lnTo>
                  <a:lnTo>
                    <a:pt x="2493" y="1332"/>
                  </a:lnTo>
                  <a:lnTo>
                    <a:pt x="2504" y="1306"/>
                  </a:lnTo>
                  <a:lnTo>
                    <a:pt x="2514" y="1275"/>
                  </a:lnTo>
                  <a:lnTo>
                    <a:pt x="2514" y="1250"/>
                  </a:lnTo>
                  <a:lnTo>
                    <a:pt x="2511" y="1226"/>
                  </a:lnTo>
                  <a:lnTo>
                    <a:pt x="2511" y="1200"/>
                  </a:lnTo>
                  <a:lnTo>
                    <a:pt x="2512" y="1179"/>
                  </a:lnTo>
                  <a:lnTo>
                    <a:pt x="2514" y="1163"/>
                  </a:lnTo>
                  <a:lnTo>
                    <a:pt x="2518" y="1152"/>
                  </a:lnTo>
                  <a:lnTo>
                    <a:pt x="2525" y="1139"/>
                  </a:lnTo>
                  <a:lnTo>
                    <a:pt x="2532" y="1131"/>
                  </a:lnTo>
                  <a:lnTo>
                    <a:pt x="2542" y="1116"/>
                  </a:lnTo>
                  <a:lnTo>
                    <a:pt x="2549" y="1101"/>
                  </a:lnTo>
                  <a:lnTo>
                    <a:pt x="2553" y="1086"/>
                  </a:lnTo>
                  <a:lnTo>
                    <a:pt x="2553" y="1073"/>
                  </a:lnTo>
                  <a:lnTo>
                    <a:pt x="2553" y="1070"/>
                  </a:lnTo>
                  <a:lnTo>
                    <a:pt x="2554" y="1065"/>
                  </a:lnTo>
                  <a:lnTo>
                    <a:pt x="2554" y="976"/>
                  </a:lnTo>
                  <a:lnTo>
                    <a:pt x="2556" y="932"/>
                  </a:lnTo>
                  <a:lnTo>
                    <a:pt x="2561" y="889"/>
                  </a:lnTo>
                  <a:lnTo>
                    <a:pt x="2561" y="878"/>
                  </a:lnTo>
                  <a:lnTo>
                    <a:pt x="2564" y="868"/>
                  </a:lnTo>
                  <a:lnTo>
                    <a:pt x="2565" y="823"/>
                  </a:lnTo>
                  <a:lnTo>
                    <a:pt x="2563" y="779"/>
                  </a:lnTo>
                  <a:lnTo>
                    <a:pt x="2554" y="734"/>
                  </a:lnTo>
                  <a:lnTo>
                    <a:pt x="2553" y="728"/>
                  </a:lnTo>
                  <a:lnTo>
                    <a:pt x="2551" y="721"/>
                  </a:lnTo>
                  <a:lnTo>
                    <a:pt x="2544" y="695"/>
                  </a:lnTo>
                  <a:lnTo>
                    <a:pt x="2535" y="673"/>
                  </a:lnTo>
                  <a:lnTo>
                    <a:pt x="2533" y="670"/>
                  </a:lnTo>
                  <a:lnTo>
                    <a:pt x="2533" y="669"/>
                  </a:lnTo>
                  <a:lnTo>
                    <a:pt x="2532" y="668"/>
                  </a:lnTo>
                  <a:lnTo>
                    <a:pt x="2532" y="667"/>
                  </a:lnTo>
                  <a:lnTo>
                    <a:pt x="2514" y="626"/>
                  </a:lnTo>
                  <a:lnTo>
                    <a:pt x="2493" y="589"/>
                  </a:lnTo>
                  <a:lnTo>
                    <a:pt x="2470" y="553"/>
                  </a:lnTo>
                  <a:lnTo>
                    <a:pt x="2442" y="520"/>
                  </a:lnTo>
                  <a:lnTo>
                    <a:pt x="2431" y="509"/>
                  </a:lnTo>
                  <a:lnTo>
                    <a:pt x="2423" y="498"/>
                  </a:lnTo>
                  <a:lnTo>
                    <a:pt x="2421" y="496"/>
                  </a:lnTo>
                  <a:lnTo>
                    <a:pt x="2421" y="496"/>
                  </a:lnTo>
                  <a:lnTo>
                    <a:pt x="2420" y="495"/>
                  </a:lnTo>
                  <a:lnTo>
                    <a:pt x="2418" y="495"/>
                  </a:lnTo>
                  <a:lnTo>
                    <a:pt x="2388" y="465"/>
                  </a:lnTo>
                  <a:lnTo>
                    <a:pt x="2356" y="441"/>
                  </a:lnTo>
                  <a:lnTo>
                    <a:pt x="2321" y="417"/>
                  </a:lnTo>
                  <a:lnTo>
                    <a:pt x="2302" y="406"/>
                  </a:lnTo>
                  <a:lnTo>
                    <a:pt x="2284" y="396"/>
                  </a:lnTo>
                  <a:lnTo>
                    <a:pt x="2283" y="396"/>
                  </a:lnTo>
                  <a:lnTo>
                    <a:pt x="2283" y="395"/>
                  </a:lnTo>
                  <a:lnTo>
                    <a:pt x="2281" y="395"/>
                  </a:lnTo>
                  <a:lnTo>
                    <a:pt x="2239" y="378"/>
                  </a:lnTo>
                  <a:lnTo>
                    <a:pt x="2197" y="364"/>
                  </a:lnTo>
                  <a:lnTo>
                    <a:pt x="2184" y="362"/>
                  </a:lnTo>
                  <a:lnTo>
                    <a:pt x="2170" y="357"/>
                  </a:lnTo>
                  <a:lnTo>
                    <a:pt x="2145" y="353"/>
                  </a:lnTo>
                  <a:lnTo>
                    <a:pt x="2119" y="351"/>
                  </a:lnTo>
                  <a:lnTo>
                    <a:pt x="2063" y="348"/>
                  </a:lnTo>
                  <a:close/>
                  <a:moveTo>
                    <a:pt x="0" y="0"/>
                  </a:moveTo>
                  <a:lnTo>
                    <a:pt x="4070" y="0"/>
                  </a:lnTo>
                  <a:lnTo>
                    <a:pt x="4070" y="665"/>
                  </a:lnTo>
                  <a:lnTo>
                    <a:pt x="2732" y="1405"/>
                  </a:lnTo>
                  <a:lnTo>
                    <a:pt x="2715" y="1401"/>
                  </a:lnTo>
                  <a:lnTo>
                    <a:pt x="2695" y="1400"/>
                  </a:lnTo>
                  <a:lnTo>
                    <a:pt x="2675" y="1405"/>
                  </a:lnTo>
                  <a:lnTo>
                    <a:pt x="2648" y="1415"/>
                  </a:lnTo>
                  <a:lnTo>
                    <a:pt x="2623" y="1428"/>
                  </a:lnTo>
                  <a:lnTo>
                    <a:pt x="2600" y="1445"/>
                  </a:lnTo>
                  <a:lnTo>
                    <a:pt x="2580" y="1465"/>
                  </a:lnTo>
                  <a:lnTo>
                    <a:pt x="2577" y="1470"/>
                  </a:lnTo>
                  <a:lnTo>
                    <a:pt x="2575" y="1474"/>
                  </a:lnTo>
                  <a:lnTo>
                    <a:pt x="2574" y="1477"/>
                  </a:lnTo>
                  <a:lnTo>
                    <a:pt x="2572" y="1480"/>
                  </a:lnTo>
                  <a:lnTo>
                    <a:pt x="2570" y="1489"/>
                  </a:lnTo>
                  <a:lnTo>
                    <a:pt x="2568" y="1496"/>
                  </a:lnTo>
                  <a:lnTo>
                    <a:pt x="2010" y="1805"/>
                  </a:lnTo>
                  <a:lnTo>
                    <a:pt x="1796" y="1705"/>
                  </a:lnTo>
                  <a:lnTo>
                    <a:pt x="1530" y="1556"/>
                  </a:lnTo>
                  <a:lnTo>
                    <a:pt x="1512" y="1522"/>
                  </a:lnTo>
                  <a:lnTo>
                    <a:pt x="1499" y="1485"/>
                  </a:lnTo>
                  <a:lnTo>
                    <a:pt x="1491" y="1469"/>
                  </a:lnTo>
                  <a:lnTo>
                    <a:pt x="1483" y="1455"/>
                  </a:lnTo>
                  <a:lnTo>
                    <a:pt x="1470" y="1444"/>
                  </a:lnTo>
                  <a:lnTo>
                    <a:pt x="1449" y="1428"/>
                  </a:lnTo>
                  <a:lnTo>
                    <a:pt x="1426" y="1415"/>
                  </a:lnTo>
                  <a:lnTo>
                    <a:pt x="1403" y="1405"/>
                  </a:lnTo>
                  <a:lnTo>
                    <a:pt x="1380" y="1400"/>
                  </a:lnTo>
                  <a:lnTo>
                    <a:pt x="1356" y="1400"/>
                  </a:lnTo>
                  <a:lnTo>
                    <a:pt x="1333" y="1406"/>
                  </a:lnTo>
                  <a:lnTo>
                    <a:pt x="1317" y="1417"/>
                  </a:lnTo>
                  <a:lnTo>
                    <a:pt x="1303" y="1431"/>
                  </a:lnTo>
                  <a:lnTo>
                    <a:pt x="1303" y="1432"/>
                  </a:lnTo>
                  <a:lnTo>
                    <a:pt x="0" y="711"/>
                  </a:lnTo>
                  <a:lnTo>
                    <a:pt x="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grpSp>
      <p:grpSp>
        <p:nvGrpSpPr>
          <p:cNvPr id="297" name="Group 451">
            <a:extLst>
              <a:ext uri="{FF2B5EF4-FFF2-40B4-BE49-F238E27FC236}">
                <a16:creationId xmlns:a16="http://schemas.microsoft.com/office/drawing/2014/main" id="{C1494335-6F5C-0890-7DFE-540BFF5080B0}"/>
              </a:ext>
            </a:extLst>
          </p:cNvPr>
          <p:cNvGrpSpPr>
            <a:grpSpLocks noChangeAspect="1"/>
          </p:cNvGrpSpPr>
          <p:nvPr/>
        </p:nvGrpSpPr>
        <p:grpSpPr>
          <a:xfrm>
            <a:off x="8427282" y="4950509"/>
            <a:ext cx="224636" cy="159248"/>
            <a:chOff x="3335338" y="269944"/>
            <a:chExt cx="2154238" cy="1527175"/>
          </a:xfrm>
          <a:solidFill>
            <a:srgbClr val="FF0000"/>
          </a:solidFill>
        </p:grpSpPr>
        <p:sp>
          <p:nvSpPr>
            <p:cNvPr id="298" name="Freeform 24">
              <a:extLst>
                <a:ext uri="{FF2B5EF4-FFF2-40B4-BE49-F238E27FC236}">
                  <a16:creationId xmlns:a16="http://schemas.microsoft.com/office/drawing/2014/main" id="{C7F038AD-CF80-9D6B-ACE9-0178C457036F}"/>
                </a:ext>
              </a:extLst>
            </p:cNvPr>
            <p:cNvSpPr>
              <a:spLocks/>
            </p:cNvSpPr>
            <p:nvPr/>
          </p:nvSpPr>
          <p:spPr bwMode="auto">
            <a:xfrm>
              <a:off x="4221162" y="781118"/>
              <a:ext cx="165099" cy="123824"/>
            </a:xfrm>
            <a:custGeom>
              <a:avLst/>
              <a:gdLst>
                <a:gd name="T0" fmla="*/ 106 w 310"/>
                <a:gd name="T1" fmla="*/ 0 h 233"/>
                <a:gd name="T2" fmla="*/ 156 w 310"/>
                <a:gd name="T3" fmla="*/ 2 h 233"/>
                <a:gd name="T4" fmla="*/ 208 w 310"/>
                <a:gd name="T5" fmla="*/ 12 h 233"/>
                <a:gd name="T6" fmla="*/ 232 w 310"/>
                <a:gd name="T7" fmla="*/ 27 h 233"/>
                <a:gd name="T8" fmla="*/ 257 w 310"/>
                <a:gd name="T9" fmla="*/ 44 h 233"/>
                <a:gd name="T10" fmla="*/ 271 w 310"/>
                <a:gd name="T11" fmla="*/ 53 h 233"/>
                <a:gd name="T12" fmla="*/ 282 w 310"/>
                <a:gd name="T13" fmla="*/ 61 h 233"/>
                <a:gd name="T14" fmla="*/ 293 w 310"/>
                <a:gd name="T15" fmla="*/ 71 h 233"/>
                <a:gd name="T16" fmla="*/ 303 w 310"/>
                <a:gd name="T17" fmla="*/ 81 h 233"/>
                <a:gd name="T18" fmla="*/ 310 w 310"/>
                <a:gd name="T19" fmla="*/ 94 h 233"/>
                <a:gd name="T20" fmla="*/ 309 w 310"/>
                <a:gd name="T21" fmla="*/ 127 h 233"/>
                <a:gd name="T22" fmla="*/ 304 w 310"/>
                <a:gd name="T23" fmla="*/ 157 h 233"/>
                <a:gd name="T24" fmla="*/ 297 w 310"/>
                <a:gd name="T25" fmla="*/ 171 h 233"/>
                <a:gd name="T26" fmla="*/ 289 w 310"/>
                <a:gd name="T27" fmla="*/ 185 h 233"/>
                <a:gd name="T28" fmla="*/ 278 w 310"/>
                <a:gd name="T29" fmla="*/ 201 h 233"/>
                <a:gd name="T30" fmla="*/ 266 w 310"/>
                <a:gd name="T31" fmla="*/ 215 h 233"/>
                <a:gd name="T32" fmla="*/ 256 w 310"/>
                <a:gd name="T33" fmla="*/ 222 h 233"/>
                <a:gd name="T34" fmla="*/ 242 w 310"/>
                <a:gd name="T35" fmla="*/ 226 h 233"/>
                <a:gd name="T36" fmla="*/ 198 w 310"/>
                <a:gd name="T37" fmla="*/ 233 h 233"/>
                <a:gd name="T38" fmla="*/ 154 w 310"/>
                <a:gd name="T39" fmla="*/ 233 h 233"/>
                <a:gd name="T40" fmla="*/ 112 w 310"/>
                <a:gd name="T41" fmla="*/ 228 h 233"/>
                <a:gd name="T42" fmla="*/ 83 w 310"/>
                <a:gd name="T43" fmla="*/ 221 h 233"/>
                <a:gd name="T44" fmla="*/ 63 w 310"/>
                <a:gd name="T45" fmla="*/ 213 h 233"/>
                <a:gd name="T46" fmla="*/ 43 w 310"/>
                <a:gd name="T47" fmla="*/ 206 h 233"/>
                <a:gd name="T48" fmla="*/ 26 w 310"/>
                <a:gd name="T49" fmla="*/ 196 h 233"/>
                <a:gd name="T50" fmla="*/ 14 w 310"/>
                <a:gd name="T51" fmla="*/ 185 h 233"/>
                <a:gd name="T52" fmla="*/ 4 w 310"/>
                <a:gd name="T53" fmla="*/ 169 h 233"/>
                <a:gd name="T54" fmla="*/ 0 w 310"/>
                <a:gd name="T55" fmla="*/ 157 h 233"/>
                <a:gd name="T56" fmla="*/ 0 w 310"/>
                <a:gd name="T57" fmla="*/ 145 h 233"/>
                <a:gd name="T58" fmla="*/ 1 w 310"/>
                <a:gd name="T59" fmla="*/ 131 h 233"/>
                <a:gd name="T60" fmla="*/ 3 w 310"/>
                <a:gd name="T61" fmla="*/ 119 h 233"/>
                <a:gd name="T62" fmla="*/ 7 w 310"/>
                <a:gd name="T63" fmla="*/ 98 h 233"/>
                <a:gd name="T64" fmla="*/ 11 w 310"/>
                <a:gd name="T65" fmla="*/ 78 h 233"/>
                <a:gd name="T66" fmla="*/ 18 w 310"/>
                <a:gd name="T67" fmla="*/ 58 h 233"/>
                <a:gd name="T68" fmla="*/ 27 w 310"/>
                <a:gd name="T69" fmla="*/ 38 h 233"/>
                <a:gd name="T70" fmla="*/ 38 w 310"/>
                <a:gd name="T71" fmla="*/ 24 h 233"/>
                <a:gd name="T72" fmla="*/ 54 w 310"/>
                <a:gd name="T73" fmla="*/ 13 h 233"/>
                <a:gd name="T74" fmla="*/ 80 w 310"/>
                <a:gd name="T75" fmla="*/ 6 h 233"/>
                <a:gd name="T76" fmla="*/ 106 w 310"/>
                <a:gd name="T77"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0" h="233">
                  <a:moveTo>
                    <a:pt x="106" y="0"/>
                  </a:moveTo>
                  <a:lnTo>
                    <a:pt x="156" y="2"/>
                  </a:lnTo>
                  <a:lnTo>
                    <a:pt x="208" y="12"/>
                  </a:lnTo>
                  <a:lnTo>
                    <a:pt x="232" y="27"/>
                  </a:lnTo>
                  <a:lnTo>
                    <a:pt x="257" y="44"/>
                  </a:lnTo>
                  <a:lnTo>
                    <a:pt x="271" y="53"/>
                  </a:lnTo>
                  <a:lnTo>
                    <a:pt x="282" y="61"/>
                  </a:lnTo>
                  <a:lnTo>
                    <a:pt x="293" y="71"/>
                  </a:lnTo>
                  <a:lnTo>
                    <a:pt x="303" y="81"/>
                  </a:lnTo>
                  <a:lnTo>
                    <a:pt x="310" y="94"/>
                  </a:lnTo>
                  <a:lnTo>
                    <a:pt x="309" y="127"/>
                  </a:lnTo>
                  <a:lnTo>
                    <a:pt x="304" y="157"/>
                  </a:lnTo>
                  <a:lnTo>
                    <a:pt x="297" y="171"/>
                  </a:lnTo>
                  <a:lnTo>
                    <a:pt x="289" y="185"/>
                  </a:lnTo>
                  <a:lnTo>
                    <a:pt x="278" y="201"/>
                  </a:lnTo>
                  <a:lnTo>
                    <a:pt x="266" y="215"/>
                  </a:lnTo>
                  <a:lnTo>
                    <a:pt x="256" y="222"/>
                  </a:lnTo>
                  <a:lnTo>
                    <a:pt x="242" y="226"/>
                  </a:lnTo>
                  <a:lnTo>
                    <a:pt x="198" y="233"/>
                  </a:lnTo>
                  <a:lnTo>
                    <a:pt x="154" y="233"/>
                  </a:lnTo>
                  <a:lnTo>
                    <a:pt x="112" y="228"/>
                  </a:lnTo>
                  <a:lnTo>
                    <a:pt x="83" y="221"/>
                  </a:lnTo>
                  <a:lnTo>
                    <a:pt x="63" y="213"/>
                  </a:lnTo>
                  <a:lnTo>
                    <a:pt x="43" y="206"/>
                  </a:lnTo>
                  <a:lnTo>
                    <a:pt x="26" y="196"/>
                  </a:lnTo>
                  <a:lnTo>
                    <a:pt x="14" y="185"/>
                  </a:lnTo>
                  <a:lnTo>
                    <a:pt x="4" y="169"/>
                  </a:lnTo>
                  <a:lnTo>
                    <a:pt x="0" y="157"/>
                  </a:lnTo>
                  <a:lnTo>
                    <a:pt x="0" y="145"/>
                  </a:lnTo>
                  <a:lnTo>
                    <a:pt x="1" y="131"/>
                  </a:lnTo>
                  <a:lnTo>
                    <a:pt x="3" y="119"/>
                  </a:lnTo>
                  <a:lnTo>
                    <a:pt x="7" y="98"/>
                  </a:lnTo>
                  <a:lnTo>
                    <a:pt x="11" y="78"/>
                  </a:lnTo>
                  <a:lnTo>
                    <a:pt x="18" y="58"/>
                  </a:lnTo>
                  <a:lnTo>
                    <a:pt x="27" y="38"/>
                  </a:lnTo>
                  <a:lnTo>
                    <a:pt x="38" y="24"/>
                  </a:lnTo>
                  <a:lnTo>
                    <a:pt x="54" y="13"/>
                  </a:lnTo>
                  <a:lnTo>
                    <a:pt x="80" y="6"/>
                  </a:lnTo>
                  <a:lnTo>
                    <a:pt x="106"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299" name="Freeform 25">
              <a:extLst>
                <a:ext uri="{FF2B5EF4-FFF2-40B4-BE49-F238E27FC236}">
                  <a16:creationId xmlns:a16="http://schemas.microsoft.com/office/drawing/2014/main" id="{054CA88B-7B45-47D2-8D09-4BD26B77E19F}"/>
                </a:ext>
              </a:extLst>
            </p:cNvPr>
            <p:cNvSpPr>
              <a:spLocks/>
            </p:cNvSpPr>
            <p:nvPr/>
          </p:nvSpPr>
          <p:spPr bwMode="auto">
            <a:xfrm>
              <a:off x="3335338" y="684283"/>
              <a:ext cx="2154238" cy="1112836"/>
            </a:xfrm>
            <a:custGeom>
              <a:avLst/>
              <a:gdLst>
                <a:gd name="T0" fmla="*/ 0 w 4070"/>
                <a:gd name="T1" fmla="*/ 2104 h 2104"/>
                <a:gd name="T2" fmla="*/ 1313 w 4070"/>
                <a:gd name="T3" fmla="*/ 803 h 2104"/>
                <a:gd name="T4" fmla="*/ 1266 w 4070"/>
                <a:gd name="T5" fmla="*/ 839 h 2104"/>
                <a:gd name="T6" fmla="*/ 1258 w 4070"/>
                <a:gd name="T7" fmla="*/ 848 h 2104"/>
                <a:gd name="T8" fmla="*/ 1232 w 4070"/>
                <a:gd name="T9" fmla="*/ 920 h 2104"/>
                <a:gd name="T10" fmla="*/ 1257 w 4070"/>
                <a:gd name="T11" fmla="*/ 980 h 2104"/>
                <a:gd name="T12" fmla="*/ 1294 w 4070"/>
                <a:gd name="T13" fmla="*/ 999 h 2104"/>
                <a:gd name="T14" fmla="*/ 1335 w 4070"/>
                <a:gd name="T15" fmla="*/ 1003 h 2104"/>
                <a:gd name="T16" fmla="*/ 1406 w 4070"/>
                <a:gd name="T17" fmla="*/ 982 h 2104"/>
                <a:gd name="T18" fmla="*/ 1486 w 4070"/>
                <a:gd name="T19" fmla="*/ 976 h 2104"/>
                <a:gd name="T20" fmla="*/ 1860 w 4070"/>
                <a:gd name="T21" fmla="*/ 1115 h 2104"/>
                <a:gd name="T22" fmla="*/ 1435 w 4070"/>
                <a:gd name="T23" fmla="*/ 1284 h 2104"/>
                <a:gd name="T24" fmla="*/ 1343 w 4070"/>
                <a:gd name="T25" fmla="*/ 1278 h 2104"/>
                <a:gd name="T26" fmla="*/ 1262 w 4070"/>
                <a:gd name="T27" fmla="*/ 1325 h 2104"/>
                <a:gd name="T28" fmla="*/ 1235 w 4070"/>
                <a:gd name="T29" fmla="*/ 1384 h 2104"/>
                <a:gd name="T30" fmla="*/ 1267 w 4070"/>
                <a:gd name="T31" fmla="*/ 1431 h 2104"/>
                <a:gd name="T32" fmla="*/ 1284 w 4070"/>
                <a:gd name="T33" fmla="*/ 1472 h 2104"/>
                <a:gd name="T34" fmla="*/ 1302 w 4070"/>
                <a:gd name="T35" fmla="*/ 1519 h 2104"/>
                <a:gd name="T36" fmla="*/ 1350 w 4070"/>
                <a:gd name="T37" fmla="*/ 1549 h 2104"/>
                <a:gd name="T38" fmla="*/ 1397 w 4070"/>
                <a:gd name="T39" fmla="*/ 1545 h 2104"/>
                <a:gd name="T40" fmla="*/ 1460 w 4070"/>
                <a:gd name="T41" fmla="*/ 1484 h 2104"/>
                <a:gd name="T42" fmla="*/ 1544 w 4070"/>
                <a:gd name="T43" fmla="*/ 1423 h 2104"/>
                <a:gd name="T44" fmla="*/ 2035 w 4070"/>
                <a:gd name="T45" fmla="*/ 1196 h 2104"/>
                <a:gd name="T46" fmla="*/ 2556 w 4070"/>
                <a:gd name="T47" fmla="*/ 1440 h 2104"/>
                <a:gd name="T48" fmla="*/ 2653 w 4070"/>
                <a:gd name="T49" fmla="*/ 1529 h 2104"/>
                <a:gd name="T50" fmla="*/ 2660 w 4070"/>
                <a:gd name="T51" fmla="*/ 1536 h 2104"/>
                <a:gd name="T52" fmla="*/ 2726 w 4070"/>
                <a:gd name="T53" fmla="*/ 1547 h 2104"/>
                <a:gd name="T54" fmla="*/ 2776 w 4070"/>
                <a:gd name="T55" fmla="*/ 1508 h 2104"/>
                <a:gd name="T56" fmla="*/ 2786 w 4070"/>
                <a:gd name="T57" fmla="*/ 1442 h 2104"/>
                <a:gd name="T58" fmla="*/ 2825 w 4070"/>
                <a:gd name="T59" fmla="*/ 1409 h 2104"/>
                <a:gd name="T60" fmla="*/ 2834 w 4070"/>
                <a:gd name="T61" fmla="*/ 1356 h 2104"/>
                <a:gd name="T62" fmla="*/ 2792 w 4070"/>
                <a:gd name="T63" fmla="*/ 1302 h 2104"/>
                <a:gd name="T64" fmla="*/ 2712 w 4070"/>
                <a:gd name="T65" fmla="*/ 1272 h 2104"/>
                <a:gd name="T66" fmla="*/ 2602 w 4070"/>
                <a:gd name="T67" fmla="*/ 1301 h 2104"/>
                <a:gd name="T68" fmla="*/ 2407 w 4070"/>
                <a:gd name="T69" fmla="*/ 1034 h 2104"/>
                <a:gd name="T70" fmla="*/ 2559 w 4070"/>
                <a:gd name="T71" fmla="*/ 982 h 2104"/>
                <a:gd name="T72" fmla="*/ 2653 w 4070"/>
                <a:gd name="T73" fmla="*/ 980 h 2104"/>
                <a:gd name="T74" fmla="*/ 2674 w 4070"/>
                <a:gd name="T75" fmla="*/ 988 h 2104"/>
                <a:gd name="T76" fmla="*/ 2742 w 4070"/>
                <a:gd name="T77" fmla="*/ 1002 h 2104"/>
                <a:gd name="T78" fmla="*/ 2802 w 4070"/>
                <a:gd name="T79" fmla="*/ 983 h 2104"/>
                <a:gd name="T80" fmla="*/ 2823 w 4070"/>
                <a:gd name="T81" fmla="*/ 960 h 2104"/>
                <a:gd name="T82" fmla="*/ 2834 w 4070"/>
                <a:gd name="T83" fmla="*/ 931 h 2104"/>
                <a:gd name="T84" fmla="*/ 2829 w 4070"/>
                <a:gd name="T85" fmla="*/ 876 h 2104"/>
                <a:gd name="T86" fmla="*/ 2782 w 4070"/>
                <a:gd name="T87" fmla="*/ 820 h 2104"/>
                <a:gd name="T88" fmla="*/ 2767 w 4070"/>
                <a:gd name="T89" fmla="*/ 772 h 2104"/>
                <a:gd name="T90" fmla="*/ 4070 w 4070"/>
                <a:gd name="T91" fmla="*/ 0 h 2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70" h="2104">
                  <a:moveTo>
                    <a:pt x="4070" y="0"/>
                  </a:moveTo>
                  <a:lnTo>
                    <a:pt x="4070" y="2104"/>
                  </a:lnTo>
                  <a:lnTo>
                    <a:pt x="0" y="2104"/>
                  </a:lnTo>
                  <a:lnTo>
                    <a:pt x="0" y="45"/>
                  </a:lnTo>
                  <a:lnTo>
                    <a:pt x="1300" y="765"/>
                  </a:lnTo>
                  <a:lnTo>
                    <a:pt x="1313" y="803"/>
                  </a:lnTo>
                  <a:lnTo>
                    <a:pt x="1291" y="819"/>
                  </a:lnTo>
                  <a:lnTo>
                    <a:pt x="1268" y="838"/>
                  </a:lnTo>
                  <a:lnTo>
                    <a:pt x="1266" y="839"/>
                  </a:lnTo>
                  <a:lnTo>
                    <a:pt x="1263" y="841"/>
                  </a:lnTo>
                  <a:lnTo>
                    <a:pt x="1260" y="844"/>
                  </a:lnTo>
                  <a:lnTo>
                    <a:pt x="1258" y="848"/>
                  </a:lnTo>
                  <a:lnTo>
                    <a:pt x="1245" y="870"/>
                  </a:lnTo>
                  <a:lnTo>
                    <a:pt x="1236" y="894"/>
                  </a:lnTo>
                  <a:lnTo>
                    <a:pt x="1232" y="920"/>
                  </a:lnTo>
                  <a:lnTo>
                    <a:pt x="1236" y="948"/>
                  </a:lnTo>
                  <a:lnTo>
                    <a:pt x="1245" y="965"/>
                  </a:lnTo>
                  <a:lnTo>
                    <a:pt x="1257" y="980"/>
                  </a:lnTo>
                  <a:lnTo>
                    <a:pt x="1267" y="989"/>
                  </a:lnTo>
                  <a:lnTo>
                    <a:pt x="1279" y="996"/>
                  </a:lnTo>
                  <a:lnTo>
                    <a:pt x="1294" y="999"/>
                  </a:lnTo>
                  <a:lnTo>
                    <a:pt x="1296" y="999"/>
                  </a:lnTo>
                  <a:lnTo>
                    <a:pt x="1315" y="1002"/>
                  </a:lnTo>
                  <a:lnTo>
                    <a:pt x="1335" y="1003"/>
                  </a:lnTo>
                  <a:lnTo>
                    <a:pt x="1359" y="1002"/>
                  </a:lnTo>
                  <a:lnTo>
                    <a:pt x="1382" y="993"/>
                  </a:lnTo>
                  <a:lnTo>
                    <a:pt x="1406" y="982"/>
                  </a:lnTo>
                  <a:lnTo>
                    <a:pt x="1432" y="975"/>
                  </a:lnTo>
                  <a:lnTo>
                    <a:pt x="1459" y="972"/>
                  </a:lnTo>
                  <a:lnTo>
                    <a:pt x="1486" y="976"/>
                  </a:lnTo>
                  <a:lnTo>
                    <a:pt x="1613" y="1017"/>
                  </a:lnTo>
                  <a:lnTo>
                    <a:pt x="1738" y="1064"/>
                  </a:lnTo>
                  <a:lnTo>
                    <a:pt x="1860" y="1115"/>
                  </a:lnTo>
                  <a:lnTo>
                    <a:pt x="1468" y="1301"/>
                  </a:lnTo>
                  <a:lnTo>
                    <a:pt x="1450" y="1293"/>
                  </a:lnTo>
                  <a:lnTo>
                    <a:pt x="1435" y="1284"/>
                  </a:lnTo>
                  <a:lnTo>
                    <a:pt x="1403" y="1277"/>
                  </a:lnTo>
                  <a:lnTo>
                    <a:pt x="1372" y="1275"/>
                  </a:lnTo>
                  <a:lnTo>
                    <a:pt x="1343" y="1278"/>
                  </a:lnTo>
                  <a:lnTo>
                    <a:pt x="1312" y="1288"/>
                  </a:lnTo>
                  <a:lnTo>
                    <a:pt x="1284" y="1304"/>
                  </a:lnTo>
                  <a:lnTo>
                    <a:pt x="1262" y="1325"/>
                  </a:lnTo>
                  <a:lnTo>
                    <a:pt x="1242" y="1351"/>
                  </a:lnTo>
                  <a:lnTo>
                    <a:pt x="1235" y="1367"/>
                  </a:lnTo>
                  <a:lnTo>
                    <a:pt x="1235" y="1384"/>
                  </a:lnTo>
                  <a:lnTo>
                    <a:pt x="1241" y="1402"/>
                  </a:lnTo>
                  <a:lnTo>
                    <a:pt x="1252" y="1418"/>
                  </a:lnTo>
                  <a:lnTo>
                    <a:pt x="1267" y="1431"/>
                  </a:lnTo>
                  <a:lnTo>
                    <a:pt x="1284" y="1442"/>
                  </a:lnTo>
                  <a:lnTo>
                    <a:pt x="1283" y="1457"/>
                  </a:lnTo>
                  <a:lnTo>
                    <a:pt x="1284" y="1472"/>
                  </a:lnTo>
                  <a:lnTo>
                    <a:pt x="1286" y="1487"/>
                  </a:lnTo>
                  <a:lnTo>
                    <a:pt x="1292" y="1502"/>
                  </a:lnTo>
                  <a:lnTo>
                    <a:pt x="1302" y="1519"/>
                  </a:lnTo>
                  <a:lnTo>
                    <a:pt x="1315" y="1534"/>
                  </a:lnTo>
                  <a:lnTo>
                    <a:pt x="1331" y="1544"/>
                  </a:lnTo>
                  <a:lnTo>
                    <a:pt x="1350" y="1549"/>
                  </a:lnTo>
                  <a:lnTo>
                    <a:pt x="1372" y="1551"/>
                  </a:lnTo>
                  <a:lnTo>
                    <a:pt x="1385" y="1549"/>
                  </a:lnTo>
                  <a:lnTo>
                    <a:pt x="1397" y="1545"/>
                  </a:lnTo>
                  <a:lnTo>
                    <a:pt x="1418" y="1531"/>
                  </a:lnTo>
                  <a:lnTo>
                    <a:pt x="1437" y="1513"/>
                  </a:lnTo>
                  <a:lnTo>
                    <a:pt x="1460" y="1484"/>
                  </a:lnTo>
                  <a:lnTo>
                    <a:pt x="1485" y="1461"/>
                  </a:lnTo>
                  <a:lnTo>
                    <a:pt x="1514" y="1440"/>
                  </a:lnTo>
                  <a:lnTo>
                    <a:pt x="1544" y="1423"/>
                  </a:lnTo>
                  <a:lnTo>
                    <a:pt x="1709" y="1350"/>
                  </a:lnTo>
                  <a:lnTo>
                    <a:pt x="1873" y="1273"/>
                  </a:lnTo>
                  <a:lnTo>
                    <a:pt x="2035" y="1196"/>
                  </a:lnTo>
                  <a:lnTo>
                    <a:pt x="2280" y="1312"/>
                  </a:lnTo>
                  <a:lnTo>
                    <a:pt x="2527" y="1426"/>
                  </a:lnTo>
                  <a:lnTo>
                    <a:pt x="2556" y="1440"/>
                  </a:lnTo>
                  <a:lnTo>
                    <a:pt x="2584" y="1458"/>
                  </a:lnTo>
                  <a:lnTo>
                    <a:pt x="2618" y="1491"/>
                  </a:lnTo>
                  <a:lnTo>
                    <a:pt x="2653" y="1529"/>
                  </a:lnTo>
                  <a:lnTo>
                    <a:pt x="2654" y="1531"/>
                  </a:lnTo>
                  <a:lnTo>
                    <a:pt x="2658" y="1535"/>
                  </a:lnTo>
                  <a:lnTo>
                    <a:pt x="2660" y="1536"/>
                  </a:lnTo>
                  <a:lnTo>
                    <a:pt x="2681" y="1547"/>
                  </a:lnTo>
                  <a:lnTo>
                    <a:pt x="2704" y="1551"/>
                  </a:lnTo>
                  <a:lnTo>
                    <a:pt x="2726" y="1547"/>
                  </a:lnTo>
                  <a:lnTo>
                    <a:pt x="2747" y="1540"/>
                  </a:lnTo>
                  <a:lnTo>
                    <a:pt x="2763" y="1528"/>
                  </a:lnTo>
                  <a:lnTo>
                    <a:pt x="2776" y="1508"/>
                  </a:lnTo>
                  <a:lnTo>
                    <a:pt x="2784" y="1488"/>
                  </a:lnTo>
                  <a:lnTo>
                    <a:pt x="2788" y="1466"/>
                  </a:lnTo>
                  <a:lnTo>
                    <a:pt x="2786" y="1442"/>
                  </a:lnTo>
                  <a:lnTo>
                    <a:pt x="2799" y="1433"/>
                  </a:lnTo>
                  <a:lnTo>
                    <a:pt x="2812" y="1423"/>
                  </a:lnTo>
                  <a:lnTo>
                    <a:pt x="2825" y="1409"/>
                  </a:lnTo>
                  <a:lnTo>
                    <a:pt x="2834" y="1392"/>
                  </a:lnTo>
                  <a:lnTo>
                    <a:pt x="2838" y="1372"/>
                  </a:lnTo>
                  <a:lnTo>
                    <a:pt x="2834" y="1356"/>
                  </a:lnTo>
                  <a:lnTo>
                    <a:pt x="2828" y="1341"/>
                  </a:lnTo>
                  <a:lnTo>
                    <a:pt x="2812" y="1319"/>
                  </a:lnTo>
                  <a:lnTo>
                    <a:pt x="2792" y="1302"/>
                  </a:lnTo>
                  <a:lnTo>
                    <a:pt x="2768" y="1288"/>
                  </a:lnTo>
                  <a:lnTo>
                    <a:pt x="2741" y="1277"/>
                  </a:lnTo>
                  <a:lnTo>
                    <a:pt x="2712" y="1272"/>
                  </a:lnTo>
                  <a:lnTo>
                    <a:pt x="2674" y="1275"/>
                  </a:lnTo>
                  <a:lnTo>
                    <a:pt x="2638" y="1284"/>
                  </a:lnTo>
                  <a:lnTo>
                    <a:pt x="2602" y="1301"/>
                  </a:lnTo>
                  <a:lnTo>
                    <a:pt x="2208" y="1115"/>
                  </a:lnTo>
                  <a:lnTo>
                    <a:pt x="2307" y="1073"/>
                  </a:lnTo>
                  <a:lnTo>
                    <a:pt x="2407" y="1034"/>
                  </a:lnTo>
                  <a:lnTo>
                    <a:pt x="2504" y="998"/>
                  </a:lnTo>
                  <a:lnTo>
                    <a:pt x="2533" y="989"/>
                  </a:lnTo>
                  <a:lnTo>
                    <a:pt x="2559" y="982"/>
                  </a:lnTo>
                  <a:lnTo>
                    <a:pt x="2590" y="975"/>
                  </a:lnTo>
                  <a:lnTo>
                    <a:pt x="2622" y="973"/>
                  </a:lnTo>
                  <a:lnTo>
                    <a:pt x="2653" y="980"/>
                  </a:lnTo>
                  <a:lnTo>
                    <a:pt x="2659" y="982"/>
                  </a:lnTo>
                  <a:lnTo>
                    <a:pt x="2667" y="985"/>
                  </a:lnTo>
                  <a:lnTo>
                    <a:pt x="2674" y="988"/>
                  </a:lnTo>
                  <a:lnTo>
                    <a:pt x="2695" y="999"/>
                  </a:lnTo>
                  <a:lnTo>
                    <a:pt x="2717" y="1003"/>
                  </a:lnTo>
                  <a:lnTo>
                    <a:pt x="2742" y="1002"/>
                  </a:lnTo>
                  <a:lnTo>
                    <a:pt x="2764" y="1001"/>
                  </a:lnTo>
                  <a:lnTo>
                    <a:pt x="2784" y="994"/>
                  </a:lnTo>
                  <a:lnTo>
                    <a:pt x="2802" y="983"/>
                  </a:lnTo>
                  <a:lnTo>
                    <a:pt x="2816" y="966"/>
                  </a:lnTo>
                  <a:lnTo>
                    <a:pt x="2820" y="962"/>
                  </a:lnTo>
                  <a:lnTo>
                    <a:pt x="2823" y="960"/>
                  </a:lnTo>
                  <a:lnTo>
                    <a:pt x="2825" y="956"/>
                  </a:lnTo>
                  <a:lnTo>
                    <a:pt x="2826" y="951"/>
                  </a:lnTo>
                  <a:lnTo>
                    <a:pt x="2834" y="931"/>
                  </a:lnTo>
                  <a:lnTo>
                    <a:pt x="2836" y="910"/>
                  </a:lnTo>
                  <a:lnTo>
                    <a:pt x="2833" y="890"/>
                  </a:lnTo>
                  <a:lnTo>
                    <a:pt x="2829" y="876"/>
                  </a:lnTo>
                  <a:lnTo>
                    <a:pt x="2825" y="864"/>
                  </a:lnTo>
                  <a:lnTo>
                    <a:pt x="2805" y="840"/>
                  </a:lnTo>
                  <a:lnTo>
                    <a:pt x="2782" y="820"/>
                  </a:lnTo>
                  <a:lnTo>
                    <a:pt x="2756" y="803"/>
                  </a:lnTo>
                  <a:lnTo>
                    <a:pt x="2761" y="787"/>
                  </a:lnTo>
                  <a:lnTo>
                    <a:pt x="2767" y="772"/>
                  </a:lnTo>
                  <a:lnTo>
                    <a:pt x="2777" y="743"/>
                  </a:lnTo>
                  <a:lnTo>
                    <a:pt x="2781" y="712"/>
                  </a:lnTo>
                  <a:lnTo>
                    <a:pt x="407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300" name="Freeform 26">
              <a:extLst>
                <a:ext uri="{FF2B5EF4-FFF2-40B4-BE49-F238E27FC236}">
                  <a16:creationId xmlns:a16="http://schemas.microsoft.com/office/drawing/2014/main" id="{79C992D3-D6F9-52A2-B5E1-7ACFF42D20A5}"/>
                </a:ext>
              </a:extLst>
            </p:cNvPr>
            <p:cNvSpPr>
              <a:spLocks/>
            </p:cNvSpPr>
            <p:nvPr/>
          </p:nvSpPr>
          <p:spPr bwMode="auto">
            <a:xfrm>
              <a:off x="4373563" y="912813"/>
              <a:ext cx="87313" cy="120650"/>
            </a:xfrm>
            <a:custGeom>
              <a:avLst/>
              <a:gdLst>
                <a:gd name="T0" fmla="*/ 87 w 165"/>
                <a:gd name="T1" fmla="*/ 26 h 227"/>
                <a:gd name="T2" fmla="*/ 113 w 165"/>
                <a:gd name="T3" fmla="*/ 69 h 227"/>
                <a:gd name="T4" fmla="*/ 115 w 165"/>
                <a:gd name="T5" fmla="*/ 76 h 227"/>
                <a:gd name="T6" fmla="*/ 117 w 165"/>
                <a:gd name="T7" fmla="*/ 84 h 227"/>
                <a:gd name="T8" fmla="*/ 119 w 165"/>
                <a:gd name="T9" fmla="*/ 91 h 227"/>
                <a:gd name="T10" fmla="*/ 129 w 165"/>
                <a:gd name="T11" fmla="*/ 110 h 227"/>
                <a:gd name="T12" fmla="*/ 141 w 165"/>
                <a:gd name="T13" fmla="*/ 128 h 227"/>
                <a:gd name="T14" fmla="*/ 146 w 165"/>
                <a:gd name="T15" fmla="*/ 137 h 227"/>
                <a:gd name="T16" fmla="*/ 149 w 165"/>
                <a:gd name="T17" fmla="*/ 142 h 227"/>
                <a:gd name="T18" fmla="*/ 150 w 165"/>
                <a:gd name="T19" fmla="*/ 144 h 227"/>
                <a:gd name="T20" fmla="*/ 152 w 165"/>
                <a:gd name="T21" fmla="*/ 148 h 227"/>
                <a:gd name="T22" fmla="*/ 154 w 165"/>
                <a:gd name="T23" fmla="*/ 153 h 227"/>
                <a:gd name="T24" fmla="*/ 157 w 165"/>
                <a:gd name="T25" fmla="*/ 155 h 227"/>
                <a:gd name="T26" fmla="*/ 161 w 165"/>
                <a:gd name="T27" fmla="*/ 160 h 227"/>
                <a:gd name="T28" fmla="*/ 165 w 165"/>
                <a:gd name="T29" fmla="*/ 176 h 227"/>
                <a:gd name="T30" fmla="*/ 164 w 165"/>
                <a:gd name="T31" fmla="*/ 197 h 227"/>
                <a:gd name="T32" fmla="*/ 152 w 165"/>
                <a:gd name="T33" fmla="*/ 212 h 227"/>
                <a:gd name="T34" fmla="*/ 152 w 165"/>
                <a:gd name="T35" fmla="*/ 212 h 227"/>
                <a:gd name="T36" fmla="*/ 148 w 165"/>
                <a:gd name="T37" fmla="*/ 217 h 227"/>
                <a:gd name="T38" fmla="*/ 139 w 165"/>
                <a:gd name="T39" fmla="*/ 222 h 227"/>
                <a:gd name="T40" fmla="*/ 130 w 165"/>
                <a:gd name="T41" fmla="*/ 225 h 227"/>
                <a:gd name="T42" fmla="*/ 121 w 165"/>
                <a:gd name="T43" fmla="*/ 223 h 227"/>
                <a:gd name="T44" fmla="*/ 94 w 165"/>
                <a:gd name="T45" fmla="*/ 212 h 227"/>
                <a:gd name="T46" fmla="*/ 78 w 165"/>
                <a:gd name="T47" fmla="*/ 212 h 227"/>
                <a:gd name="T48" fmla="*/ 42 w 165"/>
                <a:gd name="T49" fmla="*/ 227 h 227"/>
                <a:gd name="T50" fmla="*/ 8 w 165"/>
                <a:gd name="T51" fmla="*/ 208 h 227"/>
                <a:gd name="T52" fmla="*/ 6 w 165"/>
                <a:gd name="T53" fmla="*/ 204 h 227"/>
                <a:gd name="T54" fmla="*/ 3 w 165"/>
                <a:gd name="T55" fmla="*/ 202 h 227"/>
                <a:gd name="T56" fmla="*/ 1 w 165"/>
                <a:gd name="T57" fmla="*/ 195 h 227"/>
                <a:gd name="T58" fmla="*/ 0 w 165"/>
                <a:gd name="T59" fmla="*/ 186 h 227"/>
                <a:gd name="T60" fmla="*/ 1 w 165"/>
                <a:gd name="T61" fmla="*/ 178 h 227"/>
                <a:gd name="T62" fmla="*/ 12 w 165"/>
                <a:gd name="T63" fmla="*/ 139 h 227"/>
                <a:gd name="T64" fmla="*/ 35 w 165"/>
                <a:gd name="T65" fmla="*/ 102 h 227"/>
                <a:gd name="T66" fmla="*/ 42 w 165"/>
                <a:gd name="T67" fmla="*/ 92 h 227"/>
                <a:gd name="T68" fmla="*/ 46 w 165"/>
                <a:gd name="T69" fmla="*/ 84 h 227"/>
                <a:gd name="T70" fmla="*/ 47 w 165"/>
                <a:gd name="T71" fmla="*/ 79 h 227"/>
                <a:gd name="T72" fmla="*/ 48 w 165"/>
                <a:gd name="T73" fmla="*/ 78 h 227"/>
                <a:gd name="T74" fmla="*/ 65 w 165"/>
                <a:gd name="T75" fmla="*/ 53 h 227"/>
                <a:gd name="T76" fmla="*/ 82 w 165"/>
                <a:gd name="T7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 h="227">
                  <a:moveTo>
                    <a:pt x="82" y="0"/>
                  </a:moveTo>
                  <a:lnTo>
                    <a:pt x="87" y="26"/>
                  </a:lnTo>
                  <a:lnTo>
                    <a:pt x="97" y="49"/>
                  </a:lnTo>
                  <a:lnTo>
                    <a:pt x="113" y="69"/>
                  </a:lnTo>
                  <a:lnTo>
                    <a:pt x="114" y="74"/>
                  </a:lnTo>
                  <a:lnTo>
                    <a:pt x="115" y="76"/>
                  </a:lnTo>
                  <a:lnTo>
                    <a:pt x="117" y="80"/>
                  </a:lnTo>
                  <a:lnTo>
                    <a:pt x="117" y="84"/>
                  </a:lnTo>
                  <a:lnTo>
                    <a:pt x="118" y="88"/>
                  </a:lnTo>
                  <a:lnTo>
                    <a:pt x="119" y="91"/>
                  </a:lnTo>
                  <a:lnTo>
                    <a:pt x="120" y="95"/>
                  </a:lnTo>
                  <a:lnTo>
                    <a:pt x="129" y="110"/>
                  </a:lnTo>
                  <a:lnTo>
                    <a:pt x="138" y="123"/>
                  </a:lnTo>
                  <a:lnTo>
                    <a:pt x="141" y="128"/>
                  </a:lnTo>
                  <a:lnTo>
                    <a:pt x="144" y="132"/>
                  </a:lnTo>
                  <a:lnTo>
                    <a:pt x="146" y="137"/>
                  </a:lnTo>
                  <a:lnTo>
                    <a:pt x="149" y="141"/>
                  </a:lnTo>
                  <a:lnTo>
                    <a:pt x="149" y="142"/>
                  </a:lnTo>
                  <a:lnTo>
                    <a:pt x="150" y="143"/>
                  </a:lnTo>
                  <a:lnTo>
                    <a:pt x="150" y="144"/>
                  </a:lnTo>
                  <a:lnTo>
                    <a:pt x="151" y="146"/>
                  </a:lnTo>
                  <a:lnTo>
                    <a:pt x="152" y="148"/>
                  </a:lnTo>
                  <a:lnTo>
                    <a:pt x="152" y="149"/>
                  </a:lnTo>
                  <a:lnTo>
                    <a:pt x="154" y="153"/>
                  </a:lnTo>
                  <a:lnTo>
                    <a:pt x="155" y="154"/>
                  </a:lnTo>
                  <a:lnTo>
                    <a:pt x="157" y="155"/>
                  </a:lnTo>
                  <a:lnTo>
                    <a:pt x="159" y="158"/>
                  </a:lnTo>
                  <a:lnTo>
                    <a:pt x="161" y="160"/>
                  </a:lnTo>
                  <a:lnTo>
                    <a:pt x="162" y="164"/>
                  </a:lnTo>
                  <a:lnTo>
                    <a:pt x="165" y="176"/>
                  </a:lnTo>
                  <a:lnTo>
                    <a:pt x="165" y="189"/>
                  </a:lnTo>
                  <a:lnTo>
                    <a:pt x="164" y="197"/>
                  </a:lnTo>
                  <a:lnTo>
                    <a:pt x="160" y="206"/>
                  </a:lnTo>
                  <a:lnTo>
                    <a:pt x="152" y="212"/>
                  </a:lnTo>
                  <a:lnTo>
                    <a:pt x="152" y="212"/>
                  </a:lnTo>
                  <a:lnTo>
                    <a:pt x="152" y="212"/>
                  </a:lnTo>
                  <a:lnTo>
                    <a:pt x="151" y="213"/>
                  </a:lnTo>
                  <a:lnTo>
                    <a:pt x="148" y="217"/>
                  </a:lnTo>
                  <a:lnTo>
                    <a:pt x="143" y="220"/>
                  </a:lnTo>
                  <a:lnTo>
                    <a:pt x="139" y="222"/>
                  </a:lnTo>
                  <a:lnTo>
                    <a:pt x="135" y="223"/>
                  </a:lnTo>
                  <a:lnTo>
                    <a:pt x="130" y="225"/>
                  </a:lnTo>
                  <a:lnTo>
                    <a:pt x="125" y="225"/>
                  </a:lnTo>
                  <a:lnTo>
                    <a:pt x="121" y="223"/>
                  </a:lnTo>
                  <a:lnTo>
                    <a:pt x="107" y="220"/>
                  </a:lnTo>
                  <a:lnTo>
                    <a:pt x="94" y="212"/>
                  </a:lnTo>
                  <a:lnTo>
                    <a:pt x="83" y="202"/>
                  </a:lnTo>
                  <a:lnTo>
                    <a:pt x="78" y="212"/>
                  </a:lnTo>
                  <a:lnTo>
                    <a:pt x="60" y="223"/>
                  </a:lnTo>
                  <a:lnTo>
                    <a:pt x="42" y="227"/>
                  </a:lnTo>
                  <a:lnTo>
                    <a:pt x="25" y="222"/>
                  </a:lnTo>
                  <a:lnTo>
                    <a:pt x="8" y="208"/>
                  </a:lnTo>
                  <a:lnTo>
                    <a:pt x="6" y="206"/>
                  </a:lnTo>
                  <a:lnTo>
                    <a:pt x="6" y="204"/>
                  </a:lnTo>
                  <a:lnTo>
                    <a:pt x="5" y="202"/>
                  </a:lnTo>
                  <a:lnTo>
                    <a:pt x="3" y="202"/>
                  </a:lnTo>
                  <a:lnTo>
                    <a:pt x="3" y="199"/>
                  </a:lnTo>
                  <a:lnTo>
                    <a:pt x="1" y="195"/>
                  </a:lnTo>
                  <a:lnTo>
                    <a:pt x="0" y="191"/>
                  </a:lnTo>
                  <a:lnTo>
                    <a:pt x="0" y="186"/>
                  </a:lnTo>
                  <a:lnTo>
                    <a:pt x="1" y="181"/>
                  </a:lnTo>
                  <a:lnTo>
                    <a:pt x="1" y="178"/>
                  </a:lnTo>
                  <a:lnTo>
                    <a:pt x="5" y="159"/>
                  </a:lnTo>
                  <a:lnTo>
                    <a:pt x="12" y="139"/>
                  </a:lnTo>
                  <a:lnTo>
                    <a:pt x="22" y="120"/>
                  </a:lnTo>
                  <a:lnTo>
                    <a:pt x="35" y="102"/>
                  </a:lnTo>
                  <a:lnTo>
                    <a:pt x="39" y="97"/>
                  </a:lnTo>
                  <a:lnTo>
                    <a:pt x="42" y="92"/>
                  </a:lnTo>
                  <a:lnTo>
                    <a:pt x="45" y="88"/>
                  </a:lnTo>
                  <a:lnTo>
                    <a:pt x="46" y="84"/>
                  </a:lnTo>
                  <a:lnTo>
                    <a:pt x="46" y="80"/>
                  </a:lnTo>
                  <a:lnTo>
                    <a:pt x="47" y="79"/>
                  </a:lnTo>
                  <a:lnTo>
                    <a:pt x="48" y="79"/>
                  </a:lnTo>
                  <a:lnTo>
                    <a:pt x="48" y="78"/>
                  </a:lnTo>
                  <a:lnTo>
                    <a:pt x="50" y="78"/>
                  </a:lnTo>
                  <a:lnTo>
                    <a:pt x="65" y="53"/>
                  </a:lnTo>
                  <a:lnTo>
                    <a:pt x="76" y="27"/>
                  </a:lnTo>
                  <a:lnTo>
                    <a:pt x="82"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301" name="Freeform 27">
              <a:extLst>
                <a:ext uri="{FF2B5EF4-FFF2-40B4-BE49-F238E27FC236}">
                  <a16:creationId xmlns:a16="http://schemas.microsoft.com/office/drawing/2014/main" id="{38369A34-2890-32E2-F99F-3A9D8C9D78CC}"/>
                </a:ext>
              </a:extLst>
            </p:cNvPr>
            <p:cNvSpPr>
              <a:spLocks/>
            </p:cNvSpPr>
            <p:nvPr/>
          </p:nvSpPr>
          <p:spPr bwMode="auto">
            <a:xfrm>
              <a:off x="4464051" y="770006"/>
              <a:ext cx="146048" cy="125411"/>
            </a:xfrm>
            <a:custGeom>
              <a:avLst/>
              <a:gdLst>
                <a:gd name="T0" fmla="*/ 187 w 278"/>
                <a:gd name="T1" fmla="*/ 0 h 236"/>
                <a:gd name="T2" fmla="*/ 220 w 278"/>
                <a:gd name="T3" fmla="*/ 2 h 236"/>
                <a:gd name="T4" fmla="*/ 244 w 278"/>
                <a:gd name="T5" fmla="*/ 29 h 236"/>
                <a:gd name="T6" fmla="*/ 261 w 278"/>
                <a:gd name="T7" fmla="*/ 58 h 236"/>
                <a:gd name="T8" fmla="*/ 272 w 278"/>
                <a:gd name="T9" fmla="*/ 90 h 236"/>
                <a:gd name="T10" fmla="*/ 278 w 278"/>
                <a:gd name="T11" fmla="*/ 124 h 236"/>
                <a:gd name="T12" fmla="*/ 278 w 278"/>
                <a:gd name="T13" fmla="*/ 161 h 236"/>
                <a:gd name="T14" fmla="*/ 277 w 278"/>
                <a:gd name="T15" fmla="*/ 163 h 236"/>
                <a:gd name="T16" fmla="*/ 276 w 278"/>
                <a:gd name="T17" fmla="*/ 165 h 236"/>
                <a:gd name="T18" fmla="*/ 276 w 278"/>
                <a:gd name="T19" fmla="*/ 169 h 236"/>
                <a:gd name="T20" fmla="*/ 276 w 278"/>
                <a:gd name="T21" fmla="*/ 171 h 236"/>
                <a:gd name="T22" fmla="*/ 270 w 278"/>
                <a:gd name="T23" fmla="*/ 180 h 236"/>
                <a:gd name="T24" fmla="*/ 265 w 278"/>
                <a:gd name="T25" fmla="*/ 190 h 236"/>
                <a:gd name="T26" fmla="*/ 263 w 278"/>
                <a:gd name="T27" fmla="*/ 195 h 236"/>
                <a:gd name="T28" fmla="*/ 261 w 278"/>
                <a:gd name="T29" fmla="*/ 197 h 236"/>
                <a:gd name="T30" fmla="*/ 258 w 278"/>
                <a:gd name="T31" fmla="*/ 200 h 236"/>
                <a:gd name="T32" fmla="*/ 251 w 278"/>
                <a:gd name="T33" fmla="*/ 208 h 236"/>
                <a:gd name="T34" fmla="*/ 242 w 278"/>
                <a:gd name="T35" fmla="*/ 213 h 236"/>
                <a:gd name="T36" fmla="*/ 235 w 278"/>
                <a:gd name="T37" fmla="*/ 217 h 236"/>
                <a:gd name="T38" fmla="*/ 194 w 278"/>
                <a:gd name="T39" fmla="*/ 217 h 236"/>
                <a:gd name="T40" fmla="*/ 189 w 278"/>
                <a:gd name="T41" fmla="*/ 218 h 236"/>
                <a:gd name="T42" fmla="*/ 184 w 278"/>
                <a:gd name="T43" fmla="*/ 219 h 236"/>
                <a:gd name="T44" fmla="*/ 179 w 278"/>
                <a:gd name="T45" fmla="*/ 221 h 236"/>
                <a:gd name="T46" fmla="*/ 156 w 278"/>
                <a:gd name="T47" fmla="*/ 228 h 236"/>
                <a:gd name="T48" fmla="*/ 131 w 278"/>
                <a:gd name="T49" fmla="*/ 233 h 236"/>
                <a:gd name="T50" fmla="*/ 107 w 278"/>
                <a:gd name="T51" fmla="*/ 236 h 236"/>
                <a:gd name="T52" fmla="*/ 86 w 278"/>
                <a:gd name="T53" fmla="*/ 236 h 236"/>
                <a:gd name="T54" fmla="*/ 66 w 278"/>
                <a:gd name="T55" fmla="*/ 231 h 236"/>
                <a:gd name="T56" fmla="*/ 49 w 278"/>
                <a:gd name="T57" fmla="*/ 221 h 236"/>
                <a:gd name="T58" fmla="*/ 33 w 278"/>
                <a:gd name="T59" fmla="*/ 210 h 236"/>
                <a:gd name="T60" fmla="*/ 21 w 278"/>
                <a:gd name="T61" fmla="*/ 196 h 236"/>
                <a:gd name="T62" fmla="*/ 14 w 278"/>
                <a:gd name="T63" fmla="*/ 182 h 236"/>
                <a:gd name="T64" fmla="*/ 8 w 278"/>
                <a:gd name="T65" fmla="*/ 169 h 236"/>
                <a:gd name="T66" fmla="*/ 1 w 278"/>
                <a:gd name="T67" fmla="*/ 153 h 236"/>
                <a:gd name="T68" fmla="*/ 0 w 278"/>
                <a:gd name="T69" fmla="*/ 134 h 236"/>
                <a:gd name="T70" fmla="*/ 5 w 278"/>
                <a:gd name="T71" fmla="*/ 115 h 236"/>
                <a:gd name="T72" fmla="*/ 13 w 278"/>
                <a:gd name="T73" fmla="*/ 91 h 236"/>
                <a:gd name="T74" fmla="*/ 28 w 278"/>
                <a:gd name="T75" fmla="*/ 73 h 236"/>
                <a:gd name="T76" fmla="*/ 48 w 278"/>
                <a:gd name="T77" fmla="*/ 57 h 236"/>
                <a:gd name="T78" fmla="*/ 61 w 278"/>
                <a:gd name="T79" fmla="*/ 49 h 236"/>
                <a:gd name="T80" fmla="*/ 76 w 278"/>
                <a:gd name="T81" fmla="*/ 44 h 236"/>
                <a:gd name="T82" fmla="*/ 132 w 278"/>
                <a:gd name="T83" fmla="*/ 22 h 236"/>
                <a:gd name="T84" fmla="*/ 187 w 278"/>
                <a:gd name="T85"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8" h="236">
                  <a:moveTo>
                    <a:pt x="187" y="0"/>
                  </a:moveTo>
                  <a:lnTo>
                    <a:pt x="220" y="2"/>
                  </a:lnTo>
                  <a:lnTo>
                    <a:pt x="244" y="29"/>
                  </a:lnTo>
                  <a:lnTo>
                    <a:pt x="261" y="58"/>
                  </a:lnTo>
                  <a:lnTo>
                    <a:pt x="272" y="90"/>
                  </a:lnTo>
                  <a:lnTo>
                    <a:pt x="278" y="124"/>
                  </a:lnTo>
                  <a:lnTo>
                    <a:pt x="278" y="161"/>
                  </a:lnTo>
                  <a:lnTo>
                    <a:pt x="277" y="163"/>
                  </a:lnTo>
                  <a:lnTo>
                    <a:pt x="276" y="165"/>
                  </a:lnTo>
                  <a:lnTo>
                    <a:pt x="276" y="169"/>
                  </a:lnTo>
                  <a:lnTo>
                    <a:pt x="276" y="171"/>
                  </a:lnTo>
                  <a:lnTo>
                    <a:pt x="270" y="180"/>
                  </a:lnTo>
                  <a:lnTo>
                    <a:pt x="265" y="190"/>
                  </a:lnTo>
                  <a:lnTo>
                    <a:pt x="263" y="195"/>
                  </a:lnTo>
                  <a:lnTo>
                    <a:pt x="261" y="197"/>
                  </a:lnTo>
                  <a:lnTo>
                    <a:pt x="258" y="200"/>
                  </a:lnTo>
                  <a:lnTo>
                    <a:pt x="251" y="208"/>
                  </a:lnTo>
                  <a:lnTo>
                    <a:pt x="242" y="213"/>
                  </a:lnTo>
                  <a:lnTo>
                    <a:pt x="235" y="217"/>
                  </a:lnTo>
                  <a:lnTo>
                    <a:pt x="194" y="217"/>
                  </a:lnTo>
                  <a:lnTo>
                    <a:pt x="189" y="218"/>
                  </a:lnTo>
                  <a:lnTo>
                    <a:pt x="184" y="219"/>
                  </a:lnTo>
                  <a:lnTo>
                    <a:pt x="179" y="221"/>
                  </a:lnTo>
                  <a:lnTo>
                    <a:pt x="156" y="228"/>
                  </a:lnTo>
                  <a:lnTo>
                    <a:pt x="131" y="233"/>
                  </a:lnTo>
                  <a:lnTo>
                    <a:pt x="107" y="236"/>
                  </a:lnTo>
                  <a:lnTo>
                    <a:pt x="86" y="236"/>
                  </a:lnTo>
                  <a:lnTo>
                    <a:pt x="66" y="231"/>
                  </a:lnTo>
                  <a:lnTo>
                    <a:pt x="49" y="221"/>
                  </a:lnTo>
                  <a:lnTo>
                    <a:pt x="33" y="210"/>
                  </a:lnTo>
                  <a:lnTo>
                    <a:pt x="21" y="196"/>
                  </a:lnTo>
                  <a:lnTo>
                    <a:pt x="14" y="182"/>
                  </a:lnTo>
                  <a:lnTo>
                    <a:pt x="8" y="169"/>
                  </a:lnTo>
                  <a:lnTo>
                    <a:pt x="1" y="153"/>
                  </a:lnTo>
                  <a:lnTo>
                    <a:pt x="0" y="134"/>
                  </a:lnTo>
                  <a:lnTo>
                    <a:pt x="5" y="115"/>
                  </a:lnTo>
                  <a:lnTo>
                    <a:pt x="13" y="91"/>
                  </a:lnTo>
                  <a:lnTo>
                    <a:pt x="28" y="73"/>
                  </a:lnTo>
                  <a:lnTo>
                    <a:pt x="48" y="57"/>
                  </a:lnTo>
                  <a:lnTo>
                    <a:pt x="61" y="49"/>
                  </a:lnTo>
                  <a:lnTo>
                    <a:pt x="76" y="44"/>
                  </a:lnTo>
                  <a:lnTo>
                    <a:pt x="132" y="22"/>
                  </a:lnTo>
                  <a:lnTo>
                    <a:pt x="187"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sp>
          <p:nvSpPr>
            <p:cNvPr id="302" name="Freeform 28">
              <a:extLst>
                <a:ext uri="{FF2B5EF4-FFF2-40B4-BE49-F238E27FC236}">
                  <a16:creationId xmlns:a16="http://schemas.microsoft.com/office/drawing/2014/main" id="{77F839F0-5CF7-718B-A46E-BE8733EC46D3}"/>
                </a:ext>
              </a:extLst>
            </p:cNvPr>
            <p:cNvSpPr>
              <a:spLocks noEditPoints="1"/>
            </p:cNvSpPr>
            <p:nvPr/>
          </p:nvSpPr>
          <p:spPr bwMode="auto">
            <a:xfrm>
              <a:off x="3335338" y="269944"/>
              <a:ext cx="2154238" cy="954089"/>
            </a:xfrm>
            <a:custGeom>
              <a:avLst/>
              <a:gdLst>
                <a:gd name="T0" fmla="*/ 1904 w 4070"/>
                <a:gd name="T1" fmla="*/ 367 h 1805"/>
                <a:gd name="T2" fmla="*/ 1788 w 4070"/>
                <a:gd name="T3" fmla="*/ 409 h 1805"/>
                <a:gd name="T4" fmla="*/ 1774 w 4070"/>
                <a:gd name="T5" fmla="*/ 416 h 1805"/>
                <a:gd name="T6" fmla="*/ 1642 w 4070"/>
                <a:gd name="T7" fmla="*/ 504 h 1805"/>
                <a:gd name="T8" fmla="*/ 1589 w 4070"/>
                <a:gd name="T9" fmla="*/ 562 h 1805"/>
                <a:gd name="T10" fmla="*/ 1540 w 4070"/>
                <a:gd name="T11" fmla="*/ 648 h 1805"/>
                <a:gd name="T12" fmla="*/ 1526 w 4070"/>
                <a:gd name="T13" fmla="*/ 683 h 1805"/>
                <a:gd name="T14" fmla="*/ 1507 w 4070"/>
                <a:gd name="T15" fmla="*/ 773 h 1805"/>
                <a:gd name="T16" fmla="*/ 1541 w 4070"/>
                <a:gd name="T17" fmla="*/ 1063 h 1805"/>
                <a:gd name="T18" fmla="*/ 1566 w 4070"/>
                <a:gd name="T19" fmla="*/ 1205 h 1805"/>
                <a:gd name="T20" fmla="*/ 1547 w 4070"/>
                <a:gd name="T21" fmla="*/ 1226 h 1805"/>
                <a:gd name="T22" fmla="*/ 1552 w 4070"/>
                <a:gd name="T23" fmla="*/ 1297 h 1805"/>
                <a:gd name="T24" fmla="*/ 1616 w 4070"/>
                <a:gd name="T25" fmla="*/ 1358 h 1805"/>
                <a:gd name="T26" fmla="*/ 1631 w 4070"/>
                <a:gd name="T27" fmla="*/ 1366 h 1805"/>
                <a:gd name="T28" fmla="*/ 1640 w 4070"/>
                <a:gd name="T29" fmla="*/ 1371 h 1805"/>
                <a:gd name="T30" fmla="*/ 1673 w 4070"/>
                <a:gd name="T31" fmla="*/ 1382 h 1805"/>
                <a:gd name="T32" fmla="*/ 1759 w 4070"/>
                <a:gd name="T33" fmla="*/ 1394 h 1805"/>
                <a:gd name="T34" fmla="*/ 1826 w 4070"/>
                <a:gd name="T35" fmla="*/ 1457 h 1805"/>
                <a:gd name="T36" fmla="*/ 1824 w 4070"/>
                <a:gd name="T37" fmla="*/ 1570 h 1805"/>
                <a:gd name="T38" fmla="*/ 1893 w 4070"/>
                <a:gd name="T39" fmla="*/ 1575 h 1805"/>
                <a:gd name="T40" fmla="*/ 1926 w 4070"/>
                <a:gd name="T41" fmla="*/ 1528 h 1805"/>
                <a:gd name="T42" fmla="*/ 1941 w 4070"/>
                <a:gd name="T43" fmla="*/ 1519 h 1805"/>
                <a:gd name="T44" fmla="*/ 1952 w 4070"/>
                <a:gd name="T45" fmla="*/ 1529 h 1805"/>
                <a:gd name="T46" fmla="*/ 1959 w 4070"/>
                <a:gd name="T47" fmla="*/ 1540 h 1805"/>
                <a:gd name="T48" fmla="*/ 1964 w 4070"/>
                <a:gd name="T49" fmla="*/ 1555 h 1805"/>
                <a:gd name="T50" fmla="*/ 1997 w 4070"/>
                <a:gd name="T51" fmla="*/ 1576 h 1805"/>
                <a:gd name="T52" fmla="*/ 2063 w 4070"/>
                <a:gd name="T53" fmla="*/ 1555 h 1805"/>
                <a:gd name="T54" fmla="*/ 2067 w 4070"/>
                <a:gd name="T55" fmla="*/ 1517 h 1805"/>
                <a:gd name="T56" fmla="*/ 2081 w 4070"/>
                <a:gd name="T57" fmla="*/ 1507 h 1805"/>
                <a:gd name="T58" fmla="*/ 2111 w 4070"/>
                <a:gd name="T59" fmla="*/ 1549 h 1805"/>
                <a:gd name="T60" fmla="*/ 2165 w 4070"/>
                <a:gd name="T61" fmla="*/ 1565 h 1805"/>
                <a:gd name="T62" fmla="*/ 2196 w 4070"/>
                <a:gd name="T63" fmla="*/ 1495 h 1805"/>
                <a:gd name="T64" fmla="*/ 2217 w 4070"/>
                <a:gd name="T65" fmla="*/ 1506 h 1805"/>
                <a:gd name="T66" fmla="*/ 2222 w 4070"/>
                <a:gd name="T67" fmla="*/ 1512 h 1805"/>
                <a:gd name="T68" fmla="*/ 2228 w 4070"/>
                <a:gd name="T69" fmla="*/ 1570 h 1805"/>
                <a:gd name="T70" fmla="*/ 2273 w 4070"/>
                <a:gd name="T71" fmla="*/ 1569 h 1805"/>
                <a:gd name="T72" fmla="*/ 2304 w 4070"/>
                <a:gd name="T73" fmla="*/ 1515 h 1805"/>
                <a:gd name="T74" fmla="*/ 2289 w 4070"/>
                <a:gd name="T75" fmla="*/ 1432 h 1805"/>
                <a:gd name="T76" fmla="*/ 2354 w 4070"/>
                <a:gd name="T77" fmla="*/ 1397 h 1805"/>
                <a:gd name="T78" fmla="*/ 2460 w 4070"/>
                <a:gd name="T79" fmla="*/ 1370 h 1805"/>
                <a:gd name="T80" fmla="*/ 2514 w 4070"/>
                <a:gd name="T81" fmla="*/ 1275 h 1805"/>
                <a:gd name="T82" fmla="*/ 2512 w 4070"/>
                <a:gd name="T83" fmla="*/ 1179 h 1805"/>
                <a:gd name="T84" fmla="*/ 2532 w 4070"/>
                <a:gd name="T85" fmla="*/ 1131 h 1805"/>
                <a:gd name="T86" fmla="*/ 2553 w 4070"/>
                <a:gd name="T87" fmla="*/ 1073 h 1805"/>
                <a:gd name="T88" fmla="*/ 2556 w 4070"/>
                <a:gd name="T89" fmla="*/ 932 h 1805"/>
                <a:gd name="T90" fmla="*/ 2565 w 4070"/>
                <a:gd name="T91" fmla="*/ 823 h 1805"/>
                <a:gd name="T92" fmla="*/ 2551 w 4070"/>
                <a:gd name="T93" fmla="*/ 721 h 1805"/>
                <a:gd name="T94" fmla="*/ 2533 w 4070"/>
                <a:gd name="T95" fmla="*/ 669 h 1805"/>
                <a:gd name="T96" fmla="*/ 2493 w 4070"/>
                <a:gd name="T97" fmla="*/ 589 h 1805"/>
                <a:gd name="T98" fmla="*/ 2423 w 4070"/>
                <a:gd name="T99" fmla="*/ 498 h 1805"/>
                <a:gd name="T100" fmla="*/ 2418 w 4070"/>
                <a:gd name="T101" fmla="*/ 495 h 1805"/>
                <a:gd name="T102" fmla="*/ 2302 w 4070"/>
                <a:gd name="T103" fmla="*/ 406 h 1805"/>
                <a:gd name="T104" fmla="*/ 2281 w 4070"/>
                <a:gd name="T105" fmla="*/ 395 h 1805"/>
                <a:gd name="T106" fmla="*/ 2170 w 4070"/>
                <a:gd name="T107" fmla="*/ 357 h 1805"/>
                <a:gd name="T108" fmla="*/ 0 w 4070"/>
                <a:gd name="T109" fmla="*/ 0 h 1805"/>
                <a:gd name="T110" fmla="*/ 2715 w 4070"/>
                <a:gd name="T111" fmla="*/ 1401 h 1805"/>
                <a:gd name="T112" fmla="*/ 2623 w 4070"/>
                <a:gd name="T113" fmla="*/ 1428 h 1805"/>
                <a:gd name="T114" fmla="*/ 2575 w 4070"/>
                <a:gd name="T115" fmla="*/ 1474 h 1805"/>
                <a:gd name="T116" fmla="*/ 2568 w 4070"/>
                <a:gd name="T117" fmla="*/ 1496 h 1805"/>
                <a:gd name="T118" fmla="*/ 1512 w 4070"/>
                <a:gd name="T119" fmla="*/ 1522 h 1805"/>
                <a:gd name="T120" fmla="*/ 1470 w 4070"/>
                <a:gd name="T121" fmla="*/ 1444 h 1805"/>
                <a:gd name="T122" fmla="*/ 1380 w 4070"/>
                <a:gd name="T123" fmla="*/ 1400 h 1805"/>
                <a:gd name="T124" fmla="*/ 1303 w 4070"/>
                <a:gd name="T125" fmla="*/ 1431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0" h="1805">
                  <a:moveTo>
                    <a:pt x="2063" y="348"/>
                  </a:moveTo>
                  <a:lnTo>
                    <a:pt x="2008" y="349"/>
                  </a:lnTo>
                  <a:lnTo>
                    <a:pt x="1953" y="356"/>
                  </a:lnTo>
                  <a:lnTo>
                    <a:pt x="1904" y="367"/>
                  </a:lnTo>
                  <a:lnTo>
                    <a:pt x="1857" y="380"/>
                  </a:lnTo>
                  <a:lnTo>
                    <a:pt x="1814" y="396"/>
                  </a:lnTo>
                  <a:lnTo>
                    <a:pt x="1802" y="401"/>
                  </a:lnTo>
                  <a:lnTo>
                    <a:pt x="1788" y="409"/>
                  </a:lnTo>
                  <a:lnTo>
                    <a:pt x="1786" y="410"/>
                  </a:lnTo>
                  <a:lnTo>
                    <a:pt x="1781" y="411"/>
                  </a:lnTo>
                  <a:lnTo>
                    <a:pt x="1777" y="414"/>
                  </a:lnTo>
                  <a:lnTo>
                    <a:pt x="1774" y="416"/>
                  </a:lnTo>
                  <a:lnTo>
                    <a:pt x="1734" y="436"/>
                  </a:lnTo>
                  <a:lnTo>
                    <a:pt x="1698" y="460"/>
                  </a:lnTo>
                  <a:lnTo>
                    <a:pt x="1668" y="481"/>
                  </a:lnTo>
                  <a:lnTo>
                    <a:pt x="1642" y="504"/>
                  </a:lnTo>
                  <a:lnTo>
                    <a:pt x="1618" y="528"/>
                  </a:lnTo>
                  <a:lnTo>
                    <a:pt x="1594" y="556"/>
                  </a:lnTo>
                  <a:lnTo>
                    <a:pt x="1592" y="559"/>
                  </a:lnTo>
                  <a:lnTo>
                    <a:pt x="1589" y="562"/>
                  </a:lnTo>
                  <a:lnTo>
                    <a:pt x="1587" y="565"/>
                  </a:lnTo>
                  <a:lnTo>
                    <a:pt x="1568" y="595"/>
                  </a:lnTo>
                  <a:lnTo>
                    <a:pt x="1553" y="623"/>
                  </a:lnTo>
                  <a:lnTo>
                    <a:pt x="1540" y="648"/>
                  </a:lnTo>
                  <a:lnTo>
                    <a:pt x="1533" y="662"/>
                  </a:lnTo>
                  <a:lnTo>
                    <a:pt x="1527" y="678"/>
                  </a:lnTo>
                  <a:lnTo>
                    <a:pt x="1526" y="680"/>
                  </a:lnTo>
                  <a:lnTo>
                    <a:pt x="1526" y="683"/>
                  </a:lnTo>
                  <a:lnTo>
                    <a:pt x="1523" y="689"/>
                  </a:lnTo>
                  <a:lnTo>
                    <a:pt x="1522" y="695"/>
                  </a:lnTo>
                  <a:lnTo>
                    <a:pt x="1518" y="701"/>
                  </a:lnTo>
                  <a:lnTo>
                    <a:pt x="1507" y="773"/>
                  </a:lnTo>
                  <a:lnTo>
                    <a:pt x="1504" y="844"/>
                  </a:lnTo>
                  <a:lnTo>
                    <a:pt x="1510" y="916"/>
                  </a:lnTo>
                  <a:lnTo>
                    <a:pt x="1521" y="990"/>
                  </a:lnTo>
                  <a:lnTo>
                    <a:pt x="1541" y="1063"/>
                  </a:lnTo>
                  <a:lnTo>
                    <a:pt x="1567" y="1134"/>
                  </a:lnTo>
                  <a:lnTo>
                    <a:pt x="1570" y="1158"/>
                  </a:lnTo>
                  <a:lnTo>
                    <a:pt x="1570" y="1181"/>
                  </a:lnTo>
                  <a:lnTo>
                    <a:pt x="1566" y="1205"/>
                  </a:lnTo>
                  <a:lnTo>
                    <a:pt x="1562" y="1208"/>
                  </a:lnTo>
                  <a:lnTo>
                    <a:pt x="1558" y="1212"/>
                  </a:lnTo>
                  <a:lnTo>
                    <a:pt x="1554" y="1216"/>
                  </a:lnTo>
                  <a:lnTo>
                    <a:pt x="1547" y="1226"/>
                  </a:lnTo>
                  <a:lnTo>
                    <a:pt x="1543" y="1239"/>
                  </a:lnTo>
                  <a:lnTo>
                    <a:pt x="1542" y="1258"/>
                  </a:lnTo>
                  <a:lnTo>
                    <a:pt x="1544" y="1280"/>
                  </a:lnTo>
                  <a:lnTo>
                    <a:pt x="1552" y="1297"/>
                  </a:lnTo>
                  <a:lnTo>
                    <a:pt x="1564" y="1316"/>
                  </a:lnTo>
                  <a:lnTo>
                    <a:pt x="1584" y="1336"/>
                  </a:lnTo>
                  <a:lnTo>
                    <a:pt x="1613" y="1355"/>
                  </a:lnTo>
                  <a:lnTo>
                    <a:pt x="1616" y="1358"/>
                  </a:lnTo>
                  <a:lnTo>
                    <a:pt x="1621" y="1360"/>
                  </a:lnTo>
                  <a:lnTo>
                    <a:pt x="1625" y="1361"/>
                  </a:lnTo>
                  <a:lnTo>
                    <a:pt x="1629" y="1364"/>
                  </a:lnTo>
                  <a:lnTo>
                    <a:pt x="1631" y="1366"/>
                  </a:lnTo>
                  <a:lnTo>
                    <a:pt x="1634" y="1368"/>
                  </a:lnTo>
                  <a:lnTo>
                    <a:pt x="1636" y="1369"/>
                  </a:lnTo>
                  <a:lnTo>
                    <a:pt x="1637" y="1370"/>
                  </a:lnTo>
                  <a:lnTo>
                    <a:pt x="1640" y="1371"/>
                  </a:lnTo>
                  <a:lnTo>
                    <a:pt x="1642" y="1374"/>
                  </a:lnTo>
                  <a:lnTo>
                    <a:pt x="1646" y="1376"/>
                  </a:lnTo>
                  <a:lnTo>
                    <a:pt x="1657" y="1379"/>
                  </a:lnTo>
                  <a:lnTo>
                    <a:pt x="1673" y="1382"/>
                  </a:lnTo>
                  <a:lnTo>
                    <a:pt x="1694" y="1386"/>
                  </a:lnTo>
                  <a:lnTo>
                    <a:pt x="1723" y="1390"/>
                  </a:lnTo>
                  <a:lnTo>
                    <a:pt x="1758" y="1394"/>
                  </a:lnTo>
                  <a:lnTo>
                    <a:pt x="1759" y="1394"/>
                  </a:lnTo>
                  <a:lnTo>
                    <a:pt x="1784" y="1407"/>
                  </a:lnTo>
                  <a:lnTo>
                    <a:pt x="1806" y="1424"/>
                  </a:lnTo>
                  <a:lnTo>
                    <a:pt x="1826" y="1443"/>
                  </a:lnTo>
                  <a:lnTo>
                    <a:pt x="1826" y="1457"/>
                  </a:lnTo>
                  <a:lnTo>
                    <a:pt x="1818" y="1484"/>
                  </a:lnTo>
                  <a:lnTo>
                    <a:pt x="1814" y="1512"/>
                  </a:lnTo>
                  <a:lnTo>
                    <a:pt x="1817" y="1540"/>
                  </a:lnTo>
                  <a:lnTo>
                    <a:pt x="1824" y="1570"/>
                  </a:lnTo>
                  <a:lnTo>
                    <a:pt x="1828" y="1570"/>
                  </a:lnTo>
                  <a:lnTo>
                    <a:pt x="1852" y="1577"/>
                  </a:lnTo>
                  <a:lnTo>
                    <a:pt x="1874" y="1580"/>
                  </a:lnTo>
                  <a:lnTo>
                    <a:pt x="1893" y="1575"/>
                  </a:lnTo>
                  <a:lnTo>
                    <a:pt x="1909" y="1564"/>
                  </a:lnTo>
                  <a:lnTo>
                    <a:pt x="1922" y="1545"/>
                  </a:lnTo>
                  <a:lnTo>
                    <a:pt x="1922" y="1532"/>
                  </a:lnTo>
                  <a:lnTo>
                    <a:pt x="1926" y="1528"/>
                  </a:lnTo>
                  <a:lnTo>
                    <a:pt x="1930" y="1524"/>
                  </a:lnTo>
                  <a:lnTo>
                    <a:pt x="1936" y="1522"/>
                  </a:lnTo>
                  <a:lnTo>
                    <a:pt x="1937" y="1521"/>
                  </a:lnTo>
                  <a:lnTo>
                    <a:pt x="1941" y="1519"/>
                  </a:lnTo>
                  <a:lnTo>
                    <a:pt x="1943" y="1518"/>
                  </a:lnTo>
                  <a:lnTo>
                    <a:pt x="1946" y="1523"/>
                  </a:lnTo>
                  <a:lnTo>
                    <a:pt x="1949" y="1527"/>
                  </a:lnTo>
                  <a:lnTo>
                    <a:pt x="1952" y="1529"/>
                  </a:lnTo>
                  <a:lnTo>
                    <a:pt x="1954" y="1533"/>
                  </a:lnTo>
                  <a:lnTo>
                    <a:pt x="1957" y="1536"/>
                  </a:lnTo>
                  <a:lnTo>
                    <a:pt x="1958" y="1538"/>
                  </a:lnTo>
                  <a:lnTo>
                    <a:pt x="1959" y="1540"/>
                  </a:lnTo>
                  <a:lnTo>
                    <a:pt x="1962" y="1545"/>
                  </a:lnTo>
                  <a:lnTo>
                    <a:pt x="1964" y="1549"/>
                  </a:lnTo>
                  <a:lnTo>
                    <a:pt x="1964" y="1552"/>
                  </a:lnTo>
                  <a:lnTo>
                    <a:pt x="1964" y="1555"/>
                  </a:lnTo>
                  <a:lnTo>
                    <a:pt x="1964" y="1559"/>
                  </a:lnTo>
                  <a:lnTo>
                    <a:pt x="1964" y="1560"/>
                  </a:lnTo>
                  <a:lnTo>
                    <a:pt x="1979" y="1571"/>
                  </a:lnTo>
                  <a:lnTo>
                    <a:pt x="1997" y="1576"/>
                  </a:lnTo>
                  <a:lnTo>
                    <a:pt x="2016" y="1575"/>
                  </a:lnTo>
                  <a:lnTo>
                    <a:pt x="2035" y="1575"/>
                  </a:lnTo>
                  <a:lnTo>
                    <a:pt x="2049" y="1568"/>
                  </a:lnTo>
                  <a:lnTo>
                    <a:pt x="2063" y="1555"/>
                  </a:lnTo>
                  <a:lnTo>
                    <a:pt x="2065" y="1539"/>
                  </a:lnTo>
                  <a:lnTo>
                    <a:pt x="2066" y="1524"/>
                  </a:lnTo>
                  <a:lnTo>
                    <a:pt x="2066" y="1521"/>
                  </a:lnTo>
                  <a:lnTo>
                    <a:pt x="2067" y="1517"/>
                  </a:lnTo>
                  <a:lnTo>
                    <a:pt x="2067" y="1515"/>
                  </a:lnTo>
                  <a:lnTo>
                    <a:pt x="2068" y="1512"/>
                  </a:lnTo>
                  <a:lnTo>
                    <a:pt x="2073" y="1507"/>
                  </a:lnTo>
                  <a:lnTo>
                    <a:pt x="2081" y="1507"/>
                  </a:lnTo>
                  <a:lnTo>
                    <a:pt x="2091" y="1511"/>
                  </a:lnTo>
                  <a:lnTo>
                    <a:pt x="2104" y="1518"/>
                  </a:lnTo>
                  <a:lnTo>
                    <a:pt x="2106" y="1536"/>
                  </a:lnTo>
                  <a:lnTo>
                    <a:pt x="2111" y="1549"/>
                  </a:lnTo>
                  <a:lnTo>
                    <a:pt x="2120" y="1560"/>
                  </a:lnTo>
                  <a:lnTo>
                    <a:pt x="2133" y="1570"/>
                  </a:lnTo>
                  <a:lnTo>
                    <a:pt x="2150" y="1569"/>
                  </a:lnTo>
                  <a:lnTo>
                    <a:pt x="2165" y="1565"/>
                  </a:lnTo>
                  <a:lnTo>
                    <a:pt x="2179" y="1559"/>
                  </a:lnTo>
                  <a:lnTo>
                    <a:pt x="2186" y="1532"/>
                  </a:lnTo>
                  <a:lnTo>
                    <a:pt x="2192" y="1511"/>
                  </a:lnTo>
                  <a:lnTo>
                    <a:pt x="2196" y="1495"/>
                  </a:lnTo>
                  <a:lnTo>
                    <a:pt x="2201" y="1495"/>
                  </a:lnTo>
                  <a:lnTo>
                    <a:pt x="2207" y="1497"/>
                  </a:lnTo>
                  <a:lnTo>
                    <a:pt x="2212" y="1501"/>
                  </a:lnTo>
                  <a:lnTo>
                    <a:pt x="2217" y="1506"/>
                  </a:lnTo>
                  <a:lnTo>
                    <a:pt x="2218" y="1507"/>
                  </a:lnTo>
                  <a:lnTo>
                    <a:pt x="2218" y="1508"/>
                  </a:lnTo>
                  <a:lnTo>
                    <a:pt x="2219" y="1510"/>
                  </a:lnTo>
                  <a:lnTo>
                    <a:pt x="2222" y="1512"/>
                  </a:lnTo>
                  <a:lnTo>
                    <a:pt x="2221" y="1534"/>
                  </a:lnTo>
                  <a:lnTo>
                    <a:pt x="2221" y="1552"/>
                  </a:lnTo>
                  <a:lnTo>
                    <a:pt x="2224" y="1564"/>
                  </a:lnTo>
                  <a:lnTo>
                    <a:pt x="2228" y="1570"/>
                  </a:lnTo>
                  <a:lnTo>
                    <a:pt x="2234" y="1571"/>
                  </a:lnTo>
                  <a:lnTo>
                    <a:pt x="2246" y="1573"/>
                  </a:lnTo>
                  <a:lnTo>
                    <a:pt x="2260" y="1571"/>
                  </a:lnTo>
                  <a:lnTo>
                    <a:pt x="2273" y="1569"/>
                  </a:lnTo>
                  <a:lnTo>
                    <a:pt x="2283" y="1565"/>
                  </a:lnTo>
                  <a:lnTo>
                    <a:pt x="2288" y="1561"/>
                  </a:lnTo>
                  <a:lnTo>
                    <a:pt x="2299" y="1539"/>
                  </a:lnTo>
                  <a:lnTo>
                    <a:pt x="2304" y="1515"/>
                  </a:lnTo>
                  <a:lnTo>
                    <a:pt x="2304" y="1489"/>
                  </a:lnTo>
                  <a:lnTo>
                    <a:pt x="2296" y="1463"/>
                  </a:lnTo>
                  <a:lnTo>
                    <a:pt x="2283" y="1437"/>
                  </a:lnTo>
                  <a:lnTo>
                    <a:pt x="2289" y="1432"/>
                  </a:lnTo>
                  <a:lnTo>
                    <a:pt x="2300" y="1426"/>
                  </a:lnTo>
                  <a:lnTo>
                    <a:pt x="2315" y="1415"/>
                  </a:lnTo>
                  <a:lnTo>
                    <a:pt x="2331" y="1405"/>
                  </a:lnTo>
                  <a:lnTo>
                    <a:pt x="2354" y="1397"/>
                  </a:lnTo>
                  <a:lnTo>
                    <a:pt x="2383" y="1390"/>
                  </a:lnTo>
                  <a:lnTo>
                    <a:pt x="2416" y="1385"/>
                  </a:lnTo>
                  <a:lnTo>
                    <a:pt x="2440" y="1380"/>
                  </a:lnTo>
                  <a:lnTo>
                    <a:pt x="2460" y="1370"/>
                  </a:lnTo>
                  <a:lnTo>
                    <a:pt x="2478" y="1354"/>
                  </a:lnTo>
                  <a:lnTo>
                    <a:pt x="2493" y="1332"/>
                  </a:lnTo>
                  <a:lnTo>
                    <a:pt x="2504" y="1306"/>
                  </a:lnTo>
                  <a:lnTo>
                    <a:pt x="2514" y="1275"/>
                  </a:lnTo>
                  <a:lnTo>
                    <a:pt x="2514" y="1250"/>
                  </a:lnTo>
                  <a:lnTo>
                    <a:pt x="2511" y="1226"/>
                  </a:lnTo>
                  <a:lnTo>
                    <a:pt x="2511" y="1200"/>
                  </a:lnTo>
                  <a:lnTo>
                    <a:pt x="2512" y="1179"/>
                  </a:lnTo>
                  <a:lnTo>
                    <a:pt x="2514" y="1163"/>
                  </a:lnTo>
                  <a:lnTo>
                    <a:pt x="2518" y="1152"/>
                  </a:lnTo>
                  <a:lnTo>
                    <a:pt x="2525" y="1139"/>
                  </a:lnTo>
                  <a:lnTo>
                    <a:pt x="2532" y="1131"/>
                  </a:lnTo>
                  <a:lnTo>
                    <a:pt x="2542" y="1116"/>
                  </a:lnTo>
                  <a:lnTo>
                    <a:pt x="2549" y="1101"/>
                  </a:lnTo>
                  <a:lnTo>
                    <a:pt x="2553" y="1086"/>
                  </a:lnTo>
                  <a:lnTo>
                    <a:pt x="2553" y="1073"/>
                  </a:lnTo>
                  <a:lnTo>
                    <a:pt x="2553" y="1070"/>
                  </a:lnTo>
                  <a:lnTo>
                    <a:pt x="2554" y="1065"/>
                  </a:lnTo>
                  <a:lnTo>
                    <a:pt x="2554" y="976"/>
                  </a:lnTo>
                  <a:lnTo>
                    <a:pt x="2556" y="932"/>
                  </a:lnTo>
                  <a:lnTo>
                    <a:pt x="2561" y="889"/>
                  </a:lnTo>
                  <a:lnTo>
                    <a:pt x="2561" y="878"/>
                  </a:lnTo>
                  <a:lnTo>
                    <a:pt x="2564" y="868"/>
                  </a:lnTo>
                  <a:lnTo>
                    <a:pt x="2565" y="823"/>
                  </a:lnTo>
                  <a:lnTo>
                    <a:pt x="2563" y="779"/>
                  </a:lnTo>
                  <a:lnTo>
                    <a:pt x="2554" y="734"/>
                  </a:lnTo>
                  <a:lnTo>
                    <a:pt x="2553" y="728"/>
                  </a:lnTo>
                  <a:lnTo>
                    <a:pt x="2551" y="721"/>
                  </a:lnTo>
                  <a:lnTo>
                    <a:pt x="2544" y="695"/>
                  </a:lnTo>
                  <a:lnTo>
                    <a:pt x="2535" y="673"/>
                  </a:lnTo>
                  <a:lnTo>
                    <a:pt x="2533" y="670"/>
                  </a:lnTo>
                  <a:lnTo>
                    <a:pt x="2533" y="669"/>
                  </a:lnTo>
                  <a:lnTo>
                    <a:pt x="2532" y="668"/>
                  </a:lnTo>
                  <a:lnTo>
                    <a:pt x="2532" y="667"/>
                  </a:lnTo>
                  <a:lnTo>
                    <a:pt x="2514" y="626"/>
                  </a:lnTo>
                  <a:lnTo>
                    <a:pt x="2493" y="589"/>
                  </a:lnTo>
                  <a:lnTo>
                    <a:pt x="2470" y="553"/>
                  </a:lnTo>
                  <a:lnTo>
                    <a:pt x="2442" y="520"/>
                  </a:lnTo>
                  <a:lnTo>
                    <a:pt x="2431" y="509"/>
                  </a:lnTo>
                  <a:lnTo>
                    <a:pt x="2423" y="498"/>
                  </a:lnTo>
                  <a:lnTo>
                    <a:pt x="2421" y="496"/>
                  </a:lnTo>
                  <a:lnTo>
                    <a:pt x="2421" y="496"/>
                  </a:lnTo>
                  <a:lnTo>
                    <a:pt x="2420" y="495"/>
                  </a:lnTo>
                  <a:lnTo>
                    <a:pt x="2418" y="495"/>
                  </a:lnTo>
                  <a:lnTo>
                    <a:pt x="2388" y="465"/>
                  </a:lnTo>
                  <a:lnTo>
                    <a:pt x="2356" y="441"/>
                  </a:lnTo>
                  <a:lnTo>
                    <a:pt x="2321" y="417"/>
                  </a:lnTo>
                  <a:lnTo>
                    <a:pt x="2302" y="406"/>
                  </a:lnTo>
                  <a:lnTo>
                    <a:pt x="2284" y="396"/>
                  </a:lnTo>
                  <a:lnTo>
                    <a:pt x="2283" y="396"/>
                  </a:lnTo>
                  <a:lnTo>
                    <a:pt x="2283" y="395"/>
                  </a:lnTo>
                  <a:lnTo>
                    <a:pt x="2281" y="395"/>
                  </a:lnTo>
                  <a:lnTo>
                    <a:pt x="2239" y="378"/>
                  </a:lnTo>
                  <a:lnTo>
                    <a:pt x="2197" y="364"/>
                  </a:lnTo>
                  <a:lnTo>
                    <a:pt x="2184" y="362"/>
                  </a:lnTo>
                  <a:lnTo>
                    <a:pt x="2170" y="357"/>
                  </a:lnTo>
                  <a:lnTo>
                    <a:pt x="2145" y="353"/>
                  </a:lnTo>
                  <a:lnTo>
                    <a:pt x="2119" y="351"/>
                  </a:lnTo>
                  <a:lnTo>
                    <a:pt x="2063" y="348"/>
                  </a:lnTo>
                  <a:close/>
                  <a:moveTo>
                    <a:pt x="0" y="0"/>
                  </a:moveTo>
                  <a:lnTo>
                    <a:pt x="4070" y="0"/>
                  </a:lnTo>
                  <a:lnTo>
                    <a:pt x="4070" y="665"/>
                  </a:lnTo>
                  <a:lnTo>
                    <a:pt x="2732" y="1405"/>
                  </a:lnTo>
                  <a:lnTo>
                    <a:pt x="2715" y="1401"/>
                  </a:lnTo>
                  <a:lnTo>
                    <a:pt x="2695" y="1400"/>
                  </a:lnTo>
                  <a:lnTo>
                    <a:pt x="2675" y="1405"/>
                  </a:lnTo>
                  <a:lnTo>
                    <a:pt x="2648" y="1415"/>
                  </a:lnTo>
                  <a:lnTo>
                    <a:pt x="2623" y="1428"/>
                  </a:lnTo>
                  <a:lnTo>
                    <a:pt x="2600" y="1445"/>
                  </a:lnTo>
                  <a:lnTo>
                    <a:pt x="2580" y="1465"/>
                  </a:lnTo>
                  <a:lnTo>
                    <a:pt x="2577" y="1470"/>
                  </a:lnTo>
                  <a:lnTo>
                    <a:pt x="2575" y="1474"/>
                  </a:lnTo>
                  <a:lnTo>
                    <a:pt x="2574" y="1477"/>
                  </a:lnTo>
                  <a:lnTo>
                    <a:pt x="2572" y="1480"/>
                  </a:lnTo>
                  <a:lnTo>
                    <a:pt x="2570" y="1489"/>
                  </a:lnTo>
                  <a:lnTo>
                    <a:pt x="2568" y="1496"/>
                  </a:lnTo>
                  <a:lnTo>
                    <a:pt x="2010" y="1805"/>
                  </a:lnTo>
                  <a:lnTo>
                    <a:pt x="1796" y="1705"/>
                  </a:lnTo>
                  <a:lnTo>
                    <a:pt x="1530" y="1556"/>
                  </a:lnTo>
                  <a:lnTo>
                    <a:pt x="1512" y="1522"/>
                  </a:lnTo>
                  <a:lnTo>
                    <a:pt x="1499" y="1485"/>
                  </a:lnTo>
                  <a:lnTo>
                    <a:pt x="1491" y="1469"/>
                  </a:lnTo>
                  <a:lnTo>
                    <a:pt x="1483" y="1455"/>
                  </a:lnTo>
                  <a:lnTo>
                    <a:pt x="1470" y="1444"/>
                  </a:lnTo>
                  <a:lnTo>
                    <a:pt x="1449" y="1428"/>
                  </a:lnTo>
                  <a:lnTo>
                    <a:pt x="1426" y="1415"/>
                  </a:lnTo>
                  <a:lnTo>
                    <a:pt x="1403" y="1405"/>
                  </a:lnTo>
                  <a:lnTo>
                    <a:pt x="1380" y="1400"/>
                  </a:lnTo>
                  <a:lnTo>
                    <a:pt x="1356" y="1400"/>
                  </a:lnTo>
                  <a:lnTo>
                    <a:pt x="1333" y="1406"/>
                  </a:lnTo>
                  <a:lnTo>
                    <a:pt x="1317" y="1417"/>
                  </a:lnTo>
                  <a:lnTo>
                    <a:pt x="1303" y="1431"/>
                  </a:lnTo>
                  <a:lnTo>
                    <a:pt x="1303" y="1432"/>
                  </a:lnTo>
                  <a:lnTo>
                    <a:pt x="0" y="711"/>
                  </a:lnTo>
                  <a:lnTo>
                    <a:pt x="0" y="0"/>
                  </a:lnTo>
                  <a:close/>
                </a:path>
              </a:pathLst>
            </a:custGeom>
            <a:grpFill/>
            <a:ln w="0">
              <a:noFill/>
              <a:prstDash val="solid"/>
              <a:round/>
              <a:headEnd/>
              <a:tailEnd/>
            </a:ln>
          </p:spPr>
          <p:txBody>
            <a:bodyPr vert="horz" wrap="square" lIns="60960" tIns="30480" rIns="60960" bIns="30480" numCol="1" anchor="t" anchorCtr="0" compatLnSpc="1">
              <a:prstTxWarp prst="textNoShape">
                <a:avLst/>
              </a:prstTxWarp>
            </a:bodyPr>
            <a:lstStyle/>
            <a:p>
              <a:pPr defTabSz="914446">
                <a:defRPr/>
              </a:pPr>
              <a:endParaRPr lang="en-US" dirty="0">
                <a:solidFill>
                  <a:srgbClr val="5B9BD5">
                    <a:lumMod val="75000"/>
                  </a:srgbClr>
                </a:solidFill>
                <a:latin typeface="Meiryo" panose="020B0604030504040204" pitchFamily="34" charset="-128"/>
                <a:ea typeface="Meiryo" panose="020B0604030504040204" pitchFamily="34" charset="-128"/>
              </a:endParaRPr>
            </a:p>
          </p:txBody>
        </p:sp>
      </p:grpSp>
      <p:sp>
        <p:nvSpPr>
          <p:cNvPr id="274" name="テキスト ボックス 273">
            <a:extLst>
              <a:ext uri="{FF2B5EF4-FFF2-40B4-BE49-F238E27FC236}">
                <a16:creationId xmlns:a16="http://schemas.microsoft.com/office/drawing/2014/main" id="{3DE99843-9687-97D4-D720-163D4C67BB78}"/>
              </a:ext>
            </a:extLst>
          </p:cNvPr>
          <p:cNvSpPr txBox="1"/>
          <p:nvPr/>
        </p:nvSpPr>
        <p:spPr>
          <a:xfrm>
            <a:off x="5817998" y="2252240"/>
            <a:ext cx="756937" cy="400110"/>
          </a:xfrm>
          <a:prstGeom prst="rect">
            <a:avLst/>
          </a:prstGeom>
          <a:noFill/>
        </p:spPr>
        <p:txBody>
          <a:bodyPr wrap="none" rtlCol="0">
            <a:spAutoFit/>
          </a:bodyPr>
          <a:lstStyle/>
          <a:p>
            <a:pPr algn="ctr"/>
            <a:r>
              <a:rPr kumimoji="1" lang="en-US" altLang="ja-JP" sz="2000" b="1" dirty="0">
                <a:solidFill>
                  <a:srgbClr val="1F33E8"/>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VPN</a:t>
            </a:r>
            <a:endParaRPr kumimoji="1" lang="ja-JP" altLang="en-US" sz="900">
              <a:solidFill>
                <a:srgbClr val="1F33E8"/>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304" name="フリーフォーム 303">
            <a:extLst>
              <a:ext uri="{FF2B5EF4-FFF2-40B4-BE49-F238E27FC236}">
                <a16:creationId xmlns:a16="http://schemas.microsoft.com/office/drawing/2014/main" id="{E9FF6622-C0DD-AE7D-9220-C9B1932CF67E}"/>
              </a:ext>
            </a:extLst>
          </p:cNvPr>
          <p:cNvSpPr/>
          <p:nvPr/>
        </p:nvSpPr>
        <p:spPr>
          <a:xfrm>
            <a:off x="2758078" y="2194560"/>
            <a:ext cx="4160882" cy="751840"/>
          </a:xfrm>
          <a:custGeom>
            <a:avLst/>
            <a:gdLst>
              <a:gd name="connsiteX0" fmla="*/ 3860800 w 3860800"/>
              <a:gd name="connsiteY0" fmla="*/ 751840 h 751840"/>
              <a:gd name="connsiteX1" fmla="*/ 3855720 w 3860800"/>
              <a:gd name="connsiteY1" fmla="*/ 30480 h 751840"/>
              <a:gd name="connsiteX2" fmla="*/ 345440 w 3860800"/>
              <a:gd name="connsiteY2" fmla="*/ 0 h 751840"/>
              <a:gd name="connsiteX3" fmla="*/ 0 w 3860800"/>
              <a:gd name="connsiteY3" fmla="*/ 655320 h 751840"/>
            </a:gdLst>
            <a:ahLst/>
            <a:cxnLst>
              <a:cxn ang="0">
                <a:pos x="connsiteX0" y="connsiteY0"/>
              </a:cxn>
              <a:cxn ang="0">
                <a:pos x="connsiteX1" y="connsiteY1"/>
              </a:cxn>
              <a:cxn ang="0">
                <a:pos x="connsiteX2" y="connsiteY2"/>
              </a:cxn>
              <a:cxn ang="0">
                <a:pos x="connsiteX3" y="connsiteY3"/>
              </a:cxn>
            </a:cxnLst>
            <a:rect l="l" t="t" r="r" b="b"/>
            <a:pathLst>
              <a:path w="3860800" h="751840">
                <a:moveTo>
                  <a:pt x="3860800" y="751840"/>
                </a:moveTo>
                <a:cubicBezTo>
                  <a:pt x="3859107" y="511387"/>
                  <a:pt x="3857413" y="270933"/>
                  <a:pt x="3855720" y="30480"/>
                </a:cubicBezTo>
                <a:lnTo>
                  <a:pt x="345440" y="0"/>
                </a:lnTo>
                <a:lnTo>
                  <a:pt x="0" y="655320"/>
                </a:lnTo>
              </a:path>
            </a:pathLst>
          </a:custGeom>
          <a:ln w="9525" cap="flat" cmpd="sng" algn="ctr">
            <a:solidFill>
              <a:srgbClr val="1F33E8"/>
            </a:solidFill>
            <a:prstDash val="dash"/>
            <a:round/>
            <a:headEnd type="none" w="med" len="med"/>
            <a:tailEnd type="arrow" w="med" len="med"/>
          </a:ln>
        </p:spPr>
        <p:style>
          <a:lnRef idx="0">
            <a:scrgbClr r="0" g="0" b="0"/>
          </a:lnRef>
          <a:fillRef idx="0">
            <a:scrgbClr r="0" g="0" b="0"/>
          </a:fillRef>
          <a:effectRef idx="0">
            <a:scrgbClr r="0" g="0" b="0"/>
          </a:effectRef>
          <a:fontRef idx="minor">
            <a:schemeClr val="tx1"/>
          </a:fontRef>
        </p:style>
        <p:txBody>
          <a:bodyPr rtlCol="0" anchor="ctr"/>
          <a:lstStyle/>
          <a:p>
            <a:pPr algn="ctr"/>
            <a:endParaRPr kumimoji="1" lang="ja-JP" altLang="en-US"/>
          </a:p>
        </p:txBody>
      </p:sp>
      <p:sp>
        <p:nvSpPr>
          <p:cNvPr id="210" name="乗算記号 209">
            <a:extLst>
              <a:ext uri="{FF2B5EF4-FFF2-40B4-BE49-F238E27FC236}">
                <a16:creationId xmlns:a16="http://schemas.microsoft.com/office/drawing/2014/main" id="{4D4B8418-5D18-C060-3B38-420C5992D90A}"/>
              </a:ext>
            </a:extLst>
          </p:cNvPr>
          <p:cNvSpPr/>
          <p:nvPr/>
        </p:nvSpPr>
        <p:spPr>
          <a:xfrm>
            <a:off x="5783891" y="2015276"/>
            <a:ext cx="825150" cy="741013"/>
          </a:xfrm>
          <a:prstGeom prst="mathMultiply">
            <a:avLst/>
          </a:prstGeom>
          <a:solidFill>
            <a:srgbClr val="FF0000">
              <a:alpha val="54902"/>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5" name="乗算記号 304">
            <a:extLst>
              <a:ext uri="{FF2B5EF4-FFF2-40B4-BE49-F238E27FC236}">
                <a16:creationId xmlns:a16="http://schemas.microsoft.com/office/drawing/2014/main" id="{5A782059-81D8-2C97-7B4F-06174B8DA72C}"/>
              </a:ext>
            </a:extLst>
          </p:cNvPr>
          <p:cNvSpPr/>
          <p:nvPr/>
        </p:nvSpPr>
        <p:spPr>
          <a:xfrm>
            <a:off x="1795201" y="3600348"/>
            <a:ext cx="825150" cy="741013"/>
          </a:xfrm>
          <a:prstGeom prst="mathMultiply">
            <a:avLst/>
          </a:prstGeom>
          <a:solidFill>
            <a:srgbClr val="FF0000">
              <a:alpha val="54902"/>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8" name="テキスト ボックス 307">
            <a:extLst>
              <a:ext uri="{FF2B5EF4-FFF2-40B4-BE49-F238E27FC236}">
                <a16:creationId xmlns:a16="http://schemas.microsoft.com/office/drawing/2014/main" id="{7F684528-3303-9E05-F66C-63C8EB8E9F83}"/>
              </a:ext>
            </a:extLst>
          </p:cNvPr>
          <p:cNvSpPr txBox="1"/>
          <p:nvPr/>
        </p:nvSpPr>
        <p:spPr>
          <a:xfrm>
            <a:off x="5418939" y="1166027"/>
            <a:ext cx="3507050" cy="420884"/>
          </a:xfrm>
          <a:prstGeom prst="rect">
            <a:avLst/>
          </a:prstGeom>
          <a:noFill/>
        </p:spPr>
        <p:txBody>
          <a:bodyPr wrap="none" lIns="137160" tIns="109728" rIns="137160" bIns="109728" rtlCol="0">
            <a:spAutoFit/>
          </a:bodyPr>
          <a:lstStyle/>
          <a:p>
            <a:pPr algn="r" defTabSz="685800">
              <a:lnSpc>
                <a:spcPct val="90000"/>
              </a:lnSpc>
              <a:spcAft>
                <a:spcPts val="450"/>
              </a:spcAft>
              <a:defRPr/>
            </a:pPr>
            <a:r>
              <a:rPr lang="ja-JP" altLang="en-US" sz="1400">
                <a:solidFill>
                  <a:srgbClr val="0078D7"/>
                </a:solidFill>
                <a:latin typeface="Meiryo" panose="020B0604030504040204" pitchFamily="34" charset="-128"/>
                <a:ea typeface="Meiryo" panose="020B0604030504040204" pitchFamily="34" charset="-128"/>
              </a:rPr>
              <a:t>ファイアウォールで守られた</a:t>
            </a:r>
            <a:r>
              <a:rPr lang="en-US" altLang="ja-JP" sz="1400" dirty="0">
                <a:solidFill>
                  <a:srgbClr val="0078D7"/>
                </a:solidFill>
                <a:latin typeface="Meiryo" panose="020B0604030504040204" pitchFamily="34" charset="-128"/>
                <a:ea typeface="Meiryo" panose="020B0604030504040204" pitchFamily="34" charset="-128"/>
              </a:rPr>
              <a:t>LAN</a:t>
            </a:r>
            <a:r>
              <a:rPr lang="ja-JP" altLang="en-US" sz="1400">
                <a:solidFill>
                  <a:srgbClr val="0078D7"/>
                </a:solidFill>
                <a:latin typeface="Meiryo" panose="020B0604030504040204" pitchFamily="34" charset="-128"/>
                <a:ea typeface="Meiryo" panose="020B0604030504040204" pitchFamily="34" charset="-128"/>
              </a:rPr>
              <a:t>／</a:t>
            </a:r>
            <a:r>
              <a:rPr lang="en-US" altLang="ja-JP" sz="1400" dirty="0">
                <a:solidFill>
                  <a:srgbClr val="0078D7"/>
                </a:solidFill>
                <a:latin typeface="Meiryo" panose="020B0604030504040204" pitchFamily="34" charset="-128"/>
                <a:ea typeface="Meiryo" panose="020B0604030504040204" pitchFamily="34" charset="-128"/>
              </a:rPr>
              <a:t>VPN</a:t>
            </a:r>
            <a:endParaRPr lang="ja-JP" altLang="en-US" sz="1400" dirty="0" err="1">
              <a:solidFill>
                <a:srgbClr val="0078D7"/>
              </a:solidFill>
              <a:latin typeface="Meiryo" panose="020B0604030504040204" pitchFamily="34" charset="-128"/>
              <a:ea typeface="Meiryo" panose="020B0604030504040204" pitchFamily="34" charset="-128"/>
            </a:endParaRPr>
          </a:p>
        </p:txBody>
      </p:sp>
      <p:sp>
        <p:nvSpPr>
          <p:cNvPr id="311" name="テキスト ボックス 310">
            <a:extLst>
              <a:ext uri="{FF2B5EF4-FFF2-40B4-BE49-F238E27FC236}">
                <a16:creationId xmlns:a16="http://schemas.microsoft.com/office/drawing/2014/main" id="{9054E5E0-EB59-1B28-2B88-7EE6A8375414}"/>
              </a:ext>
            </a:extLst>
          </p:cNvPr>
          <p:cNvSpPr txBox="1"/>
          <p:nvPr/>
        </p:nvSpPr>
        <p:spPr>
          <a:xfrm>
            <a:off x="4716764" y="784584"/>
            <a:ext cx="892552" cy="563231"/>
          </a:xfrm>
          <a:prstGeom prst="rect">
            <a:avLst/>
          </a:prstGeom>
          <a:noFill/>
        </p:spPr>
        <p:txBody>
          <a:bodyPr wrap="none" lIns="137160" tIns="109728" rIns="137160" bIns="109728" rtlCol="0">
            <a:spAutoFit/>
          </a:bodyPr>
          <a:lstStyle/>
          <a:p>
            <a:pPr algn="ctr" defTabSz="685800">
              <a:lnSpc>
                <a:spcPct val="90000"/>
              </a:lnSpc>
              <a:spcAft>
                <a:spcPts val="450"/>
              </a:spcAft>
              <a:defRPr/>
            </a:pPr>
            <a:r>
              <a:rPr lang="ja-JP" altLang="en-US" sz="2400" b="1">
                <a:solidFill>
                  <a:srgbClr val="C00000"/>
                </a:solidFill>
                <a:latin typeface="Meiryo" panose="020B0604030504040204" pitchFamily="34" charset="-128"/>
                <a:ea typeface="Meiryo" panose="020B0604030504040204" pitchFamily="34" charset="-128"/>
              </a:rPr>
              <a:t>ゼロ</a:t>
            </a:r>
            <a:endParaRPr lang="ja-JP" altLang="en-US" sz="2400" b="1" dirty="0" err="1">
              <a:solidFill>
                <a:srgbClr val="C00000"/>
              </a:solidFill>
              <a:latin typeface="Meiryo" panose="020B0604030504040204" pitchFamily="34" charset="-128"/>
              <a:ea typeface="Meiryo" panose="020B0604030504040204" pitchFamily="34" charset="-128"/>
            </a:endParaRPr>
          </a:p>
        </p:txBody>
      </p:sp>
      <p:sp>
        <p:nvSpPr>
          <p:cNvPr id="315" name="テキスト ボックス 314">
            <a:extLst>
              <a:ext uri="{FF2B5EF4-FFF2-40B4-BE49-F238E27FC236}">
                <a16:creationId xmlns:a16="http://schemas.microsoft.com/office/drawing/2014/main" id="{C8826771-7D6A-0EE4-1415-452F1E8753CA}"/>
              </a:ext>
            </a:extLst>
          </p:cNvPr>
          <p:cNvSpPr txBox="1"/>
          <p:nvPr/>
        </p:nvSpPr>
        <p:spPr>
          <a:xfrm>
            <a:off x="5377867" y="800104"/>
            <a:ext cx="3457357" cy="563231"/>
          </a:xfrm>
          <a:prstGeom prst="rect">
            <a:avLst/>
          </a:prstGeom>
          <a:noFill/>
        </p:spPr>
        <p:txBody>
          <a:bodyPr wrap="none" lIns="137160" tIns="109728" rIns="137160" bIns="109728" rtlCol="0">
            <a:spAutoFit/>
          </a:bodyPr>
          <a:lstStyle/>
          <a:p>
            <a:pPr algn="r" defTabSz="685800">
              <a:lnSpc>
                <a:spcPct val="90000"/>
              </a:lnSpc>
              <a:spcAft>
                <a:spcPts val="450"/>
              </a:spcAft>
              <a:defRPr/>
            </a:pPr>
            <a:r>
              <a:rPr lang="ja-JP" altLang="en-US" sz="2400" b="1">
                <a:solidFill>
                  <a:srgbClr val="0078D7"/>
                </a:solidFill>
                <a:latin typeface="Meiryo" panose="020B0604030504040204" pitchFamily="34" charset="-128"/>
                <a:ea typeface="Meiryo" panose="020B0604030504040204" pitchFamily="34" charset="-128"/>
              </a:rPr>
              <a:t>トラスト</a:t>
            </a:r>
            <a:r>
              <a:rPr lang="en-US" altLang="ja-JP" sz="2400" b="1" dirty="0">
                <a:solidFill>
                  <a:srgbClr val="0078D7"/>
                </a:solidFill>
                <a:latin typeface="Meiryo" panose="020B0604030504040204" pitchFamily="34" charset="-128"/>
                <a:ea typeface="Meiryo" panose="020B0604030504040204" pitchFamily="34" charset="-128"/>
              </a:rPr>
              <a:t> </a:t>
            </a:r>
            <a:r>
              <a:rPr lang="ja-JP" altLang="en-US" sz="2400" b="1">
                <a:solidFill>
                  <a:srgbClr val="0078D7"/>
                </a:solidFill>
                <a:latin typeface="Meiryo" panose="020B0604030504040204" pitchFamily="34" charset="-128"/>
                <a:ea typeface="Meiryo" panose="020B0604030504040204" pitchFamily="34" charset="-128"/>
              </a:rPr>
              <a:t>ネットワーク</a:t>
            </a:r>
            <a:endParaRPr lang="ja-JP" altLang="en-US" sz="2400" b="1" dirty="0" err="1">
              <a:solidFill>
                <a:srgbClr val="0078D7"/>
              </a:solidFill>
              <a:latin typeface="Meiryo" panose="020B0604030504040204" pitchFamily="34" charset="-128"/>
              <a:ea typeface="Meiryo" panose="020B0604030504040204" pitchFamily="34" charset="-128"/>
            </a:endParaRPr>
          </a:p>
        </p:txBody>
      </p:sp>
      <p:cxnSp>
        <p:nvCxnSpPr>
          <p:cNvPr id="316" name="直線コネクタ 315">
            <a:extLst>
              <a:ext uri="{FF2B5EF4-FFF2-40B4-BE49-F238E27FC236}">
                <a16:creationId xmlns:a16="http://schemas.microsoft.com/office/drawing/2014/main" id="{88621629-4841-DF3D-889D-A80B658D1BD7}"/>
              </a:ext>
            </a:extLst>
          </p:cNvPr>
          <p:cNvCxnSpPr>
            <a:cxnSpLocks/>
          </p:cNvCxnSpPr>
          <p:nvPr/>
        </p:nvCxnSpPr>
        <p:spPr>
          <a:xfrm>
            <a:off x="5604605" y="1203664"/>
            <a:ext cx="3181116" cy="0"/>
          </a:xfrm>
          <a:prstGeom prst="line">
            <a:avLst/>
          </a:prstGeom>
          <a:ln w="38100">
            <a:solidFill>
              <a:schemeClr val="accent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8" name="直線コネクタ 317">
            <a:extLst>
              <a:ext uri="{FF2B5EF4-FFF2-40B4-BE49-F238E27FC236}">
                <a16:creationId xmlns:a16="http://schemas.microsoft.com/office/drawing/2014/main" id="{379D18E8-697A-1D2E-A407-DD232C097DFE}"/>
              </a:ext>
            </a:extLst>
          </p:cNvPr>
          <p:cNvCxnSpPr>
            <a:cxnSpLocks/>
          </p:cNvCxnSpPr>
          <p:nvPr/>
        </p:nvCxnSpPr>
        <p:spPr>
          <a:xfrm>
            <a:off x="4912755" y="1512037"/>
            <a:ext cx="1943402" cy="0"/>
          </a:xfrm>
          <a:prstGeom prst="line">
            <a:avLst/>
          </a:prstGeom>
          <a:ln w="38100">
            <a:solidFill>
              <a:srgbClr val="C00000"/>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19" name="テキスト ボックス 318">
            <a:extLst>
              <a:ext uri="{FF2B5EF4-FFF2-40B4-BE49-F238E27FC236}">
                <a16:creationId xmlns:a16="http://schemas.microsoft.com/office/drawing/2014/main" id="{34E010EF-74B9-D142-C40C-6A2B34C72E28}"/>
              </a:ext>
            </a:extLst>
          </p:cNvPr>
          <p:cNvSpPr txBox="1"/>
          <p:nvPr/>
        </p:nvSpPr>
        <p:spPr>
          <a:xfrm>
            <a:off x="4765114" y="1519321"/>
            <a:ext cx="1892826" cy="420884"/>
          </a:xfrm>
          <a:prstGeom prst="rect">
            <a:avLst/>
          </a:prstGeom>
          <a:noFill/>
        </p:spPr>
        <p:txBody>
          <a:bodyPr wrap="none" lIns="137160" tIns="109728" rIns="137160" bIns="109728" rtlCol="0">
            <a:spAutoFit/>
          </a:bodyPr>
          <a:lstStyle/>
          <a:p>
            <a:pPr defTabSz="685800">
              <a:lnSpc>
                <a:spcPct val="90000"/>
              </a:lnSpc>
              <a:spcAft>
                <a:spcPts val="450"/>
              </a:spcAft>
              <a:defRPr/>
            </a:pPr>
            <a:r>
              <a:rPr lang="ja-JP" altLang="en-US" sz="1400">
                <a:solidFill>
                  <a:srgbClr val="C00000"/>
                </a:solidFill>
                <a:latin typeface="Meiryo" panose="020B0604030504040204" pitchFamily="34" charset="-128"/>
                <a:ea typeface="Meiryo" panose="020B0604030504040204" pitchFamily="34" charset="-128"/>
              </a:rPr>
              <a:t>信頼できなくなった</a:t>
            </a:r>
            <a:endParaRPr lang="ja-JP" altLang="en-US" sz="1400" dirty="0" err="1">
              <a:solidFill>
                <a:srgbClr val="C00000"/>
              </a:solidFill>
              <a:latin typeface="Meiryo" panose="020B0604030504040204" pitchFamily="34" charset="-128"/>
              <a:ea typeface="Meiryo" panose="020B0604030504040204" pitchFamily="34" charset="-128"/>
            </a:endParaRPr>
          </a:p>
        </p:txBody>
      </p:sp>
      <p:grpSp>
        <p:nvGrpSpPr>
          <p:cNvPr id="19" name="グループ化 18">
            <a:extLst>
              <a:ext uri="{FF2B5EF4-FFF2-40B4-BE49-F238E27FC236}">
                <a16:creationId xmlns:a16="http://schemas.microsoft.com/office/drawing/2014/main" id="{87C12DE4-3742-8340-19A0-54A98257BB03}"/>
              </a:ext>
            </a:extLst>
          </p:cNvPr>
          <p:cNvGrpSpPr/>
          <p:nvPr/>
        </p:nvGrpSpPr>
        <p:grpSpPr>
          <a:xfrm>
            <a:off x="3502181" y="2216717"/>
            <a:ext cx="2139637" cy="795979"/>
            <a:chOff x="3502166" y="2253733"/>
            <a:chExt cx="2139637" cy="795979"/>
          </a:xfrm>
        </p:grpSpPr>
        <p:sp>
          <p:nvSpPr>
            <p:cNvPr id="5" name="テキスト ボックス 4">
              <a:extLst>
                <a:ext uri="{FF2B5EF4-FFF2-40B4-BE49-F238E27FC236}">
                  <a16:creationId xmlns:a16="http://schemas.microsoft.com/office/drawing/2014/main" id="{C3116A42-1671-870A-CDD9-6B513CD9E5F7}"/>
                </a:ext>
              </a:extLst>
            </p:cNvPr>
            <p:cNvSpPr txBox="1"/>
            <p:nvPr/>
          </p:nvSpPr>
          <p:spPr>
            <a:xfrm>
              <a:off x="3502166" y="2260453"/>
              <a:ext cx="892552" cy="563231"/>
            </a:xfrm>
            <a:prstGeom prst="rect">
              <a:avLst/>
            </a:prstGeom>
            <a:noFill/>
          </p:spPr>
          <p:txBody>
            <a:bodyPr wrap="none" lIns="137160" tIns="109728" rIns="137160" bIns="109728" rtlCol="0">
              <a:spAutoFit/>
            </a:bodyPr>
            <a:lstStyle/>
            <a:p>
              <a:pPr algn="ctr" defTabSz="685800">
                <a:lnSpc>
                  <a:spcPct val="90000"/>
                </a:lnSpc>
                <a:spcAft>
                  <a:spcPts val="450"/>
                </a:spcAft>
                <a:defRPr/>
              </a:pPr>
              <a:r>
                <a:rPr lang="ja-JP" altLang="en-US" sz="2400" b="1">
                  <a:solidFill>
                    <a:srgbClr val="C00000"/>
                  </a:solidFill>
                  <a:latin typeface="Meiryo" panose="020B0604030504040204" pitchFamily="34" charset="-128"/>
                  <a:ea typeface="Meiryo" panose="020B0604030504040204" pitchFamily="34" charset="-128"/>
                </a:rPr>
                <a:t>ゼロ</a:t>
              </a:r>
              <a:endParaRPr lang="ja-JP" altLang="en-US" sz="2400" b="1" dirty="0" err="1">
                <a:solidFill>
                  <a:srgbClr val="C00000"/>
                </a:solidFill>
                <a:latin typeface="Meiryo" panose="020B0604030504040204" pitchFamily="34" charset="-128"/>
                <a:ea typeface="Meiryo" panose="020B0604030504040204" pitchFamily="34" charset="-128"/>
              </a:endParaRPr>
            </a:p>
          </p:txBody>
        </p:sp>
        <p:sp>
          <p:nvSpPr>
            <p:cNvPr id="6" name="テキスト ボックス 5">
              <a:extLst>
                <a:ext uri="{FF2B5EF4-FFF2-40B4-BE49-F238E27FC236}">
                  <a16:creationId xmlns:a16="http://schemas.microsoft.com/office/drawing/2014/main" id="{EE884AD7-DB16-4736-69AA-71AD7512C80E}"/>
                </a:ext>
              </a:extLst>
            </p:cNvPr>
            <p:cNvSpPr txBox="1"/>
            <p:nvPr/>
          </p:nvSpPr>
          <p:spPr>
            <a:xfrm>
              <a:off x="4133698" y="2253733"/>
              <a:ext cx="1508105" cy="563231"/>
            </a:xfrm>
            <a:prstGeom prst="rect">
              <a:avLst/>
            </a:prstGeom>
            <a:noFill/>
          </p:spPr>
          <p:txBody>
            <a:bodyPr wrap="none" lIns="137160" tIns="109728" rIns="137160" bIns="109728" rtlCol="0">
              <a:spAutoFit/>
            </a:bodyPr>
            <a:lstStyle/>
            <a:p>
              <a:pPr algn="r" defTabSz="685800">
                <a:lnSpc>
                  <a:spcPct val="90000"/>
                </a:lnSpc>
                <a:spcAft>
                  <a:spcPts val="450"/>
                </a:spcAft>
                <a:defRPr/>
              </a:pPr>
              <a:r>
                <a:rPr lang="ja-JP" altLang="en-US" sz="2400" b="1">
                  <a:solidFill>
                    <a:srgbClr val="0078D7"/>
                  </a:solidFill>
                  <a:latin typeface="Meiryo" panose="020B0604030504040204" pitchFamily="34" charset="-128"/>
                  <a:ea typeface="Meiryo" panose="020B0604030504040204" pitchFamily="34" charset="-128"/>
                </a:rPr>
                <a:t>トラスト</a:t>
              </a:r>
              <a:endParaRPr lang="ja-JP" altLang="en-US" sz="2400" b="1" dirty="0" err="1">
                <a:solidFill>
                  <a:srgbClr val="0078D7"/>
                </a:solidFill>
                <a:latin typeface="Meiryo" panose="020B0604030504040204" pitchFamily="34" charset="-128"/>
                <a:ea typeface="Meiryo" panose="020B0604030504040204" pitchFamily="34" charset="-128"/>
              </a:endParaRPr>
            </a:p>
          </p:txBody>
        </p:sp>
        <p:cxnSp>
          <p:nvCxnSpPr>
            <p:cNvPr id="8" name="直線コネクタ 7">
              <a:extLst>
                <a:ext uri="{FF2B5EF4-FFF2-40B4-BE49-F238E27FC236}">
                  <a16:creationId xmlns:a16="http://schemas.microsoft.com/office/drawing/2014/main" id="{F019B13E-6CCB-F83A-F059-ABFD78323382}"/>
                </a:ext>
              </a:extLst>
            </p:cNvPr>
            <p:cNvCxnSpPr>
              <a:cxnSpLocks/>
            </p:cNvCxnSpPr>
            <p:nvPr/>
          </p:nvCxnSpPr>
          <p:spPr>
            <a:xfrm>
              <a:off x="3607344" y="2660621"/>
              <a:ext cx="1943402" cy="0"/>
            </a:xfrm>
            <a:prstGeom prst="line">
              <a:avLst/>
            </a:prstGeom>
            <a:ln w="38100">
              <a:solidFill>
                <a:srgbClr val="C00000"/>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 name="テキスト ボックス 8">
              <a:extLst>
                <a:ext uri="{FF2B5EF4-FFF2-40B4-BE49-F238E27FC236}">
                  <a16:creationId xmlns:a16="http://schemas.microsoft.com/office/drawing/2014/main" id="{E3597E16-78BF-21B7-E9C9-31BEC0F9553E}"/>
                </a:ext>
              </a:extLst>
            </p:cNvPr>
            <p:cNvSpPr txBox="1"/>
            <p:nvPr/>
          </p:nvSpPr>
          <p:spPr>
            <a:xfrm>
              <a:off x="3626313" y="2628828"/>
              <a:ext cx="1892826" cy="420884"/>
            </a:xfrm>
            <a:prstGeom prst="rect">
              <a:avLst/>
            </a:prstGeom>
            <a:noFill/>
          </p:spPr>
          <p:txBody>
            <a:bodyPr wrap="none" lIns="137160" tIns="109728" rIns="137160" bIns="109728" rtlCol="0">
              <a:spAutoFit/>
            </a:bodyPr>
            <a:lstStyle/>
            <a:p>
              <a:pPr defTabSz="685800">
                <a:lnSpc>
                  <a:spcPct val="90000"/>
                </a:lnSpc>
                <a:spcAft>
                  <a:spcPts val="450"/>
                </a:spcAft>
                <a:defRPr/>
              </a:pPr>
              <a:r>
                <a:rPr lang="ja-JP" altLang="en-US" sz="1400">
                  <a:solidFill>
                    <a:srgbClr val="C00000"/>
                  </a:solidFill>
                  <a:latin typeface="Meiryo" panose="020B0604030504040204" pitchFamily="34" charset="-128"/>
                  <a:ea typeface="Meiryo" panose="020B0604030504040204" pitchFamily="34" charset="-128"/>
                </a:rPr>
                <a:t>信頼できなくなった</a:t>
              </a:r>
              <a:endParaRPr lang="ja-JP" altLang="en-US" sz="1400" dirty="0" err="1">
                <a:solidFill>
                  <a:srgbClr val="C00000"/>
                </a:solidFill>
                <a:latin typeface="Meiryo" panose="020B0604030504040204" pitchFamily="34" charset="-128"/>
                <a:ea typeface="Meiryo" panose="020B0604030504040204" pitchFamily="34" charset="-128"/>
              </a:endParaRPr>
            </a:p>
          </p:txBody>
        </p:sp>
      </p:grpSp>
      <p:grpSp>
        <p:nvGrpSpPr>
          <p:cNvPr id="18" name="グループ化 17">
            <a:extLst>
              <a:ext uri="{FF2B5EF4-FFF2-40B4-BE49-F238E27FC236}">
                <a16:creationId xmlns:a16="http://schemas.microsoft.com/office/drawing/2014/main" id="{AD125E4E-5AB6-69D8-A36D-6C335B266245}"/>
              </a:ext>
            </a:extLst>
          </p:cNvPr>
          <p:cNvGrpSpPr/>
          <p:nvPr/>
        </p:nvGrpSpPr>
        <p:grpSpPr>
          <a:xfrm>
            <a:off x="4336211" y="3116771"/>
            <a:ext cx="1599919" cy="487829"/>
            <a:chOff x="4336211" y="3116771"/>
            <a:chExt cx="1599919" cy="487829"/>
          </a:xfrm>
        </p:grpSpPr>
        <p:sp>
          <p:nvSpPr>
            <p:cNvPr id="12" name="四角形吹き出し 11">
              <a:extLst>
                <a:ext uri="{FF2B5EF4-FFF2-40B4-BE49-F238E27FC236}">
                  <a16:creationId xmlns:a16="http://schemas.microsoft.com/office/drawing/2014/main" id="{31A47AED-E81F-39C9-3D97-04B569FEF802}"/>
                </a:ext>
              </a:extLst>
            </p:cNvPr>
            <p:cNvSpPr/>
            <p:nvPr/>
          </p:nvSpPr>
          <p:spPr>
            <a:xfrm>
              <a:off x="4336211" y="3116771"/>
              <a:ext cx="1556932" cy="483577"/>
            </a:xfrm>
            <a:prstGeom prst="wedgeRectCallout">
              <a:avLst>
                <a:gd name="adj1" fmla="val -33806"/>
                <a:gd name="adj2" fmla="val -92388"/>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 name="テキスト ボックス 16">
              <a:extLst>
                <a:ext uri="{FF2B5EF4-FFF2-40B4-BE49-F238E27FC236}">
                  <a16:creationId xmlns:a16="http://schemas.microsoft.com/office/drawing/2014/main" id="{A7D59505-568C-3082-0A4C-0B8130E2618D}"/>
                </a:ext>
              </a:extLst>
            </p:cNvPr>
            <p:cNvSpPr txBox="1"/>
            <p:nvPr/>
          </p:nvSpPr>
          <p:spPr>
            <a:xfrm>
              <a:off x="4363183" y="3142935"/>
              <a:ext cx="1572947" cy="461665"/>
            </a:xfrm>
            <a:prstGeom prst="rect">
              <a:avLst/>
            </a:prstGeom>
            <a:noFill/>
          </p:spPr>
          <p:txBody>
            <a:bodyPr wrap="square">
              <a:spAutoFit/>
            </a:bodyPr>
            <a:lstStyle/>
            <a:p>
              <a:r>
                <a:rPr lang="ja-JP" altLang="en-US" sz="800">
                  <a:solidFill>
                    <a:schemeClr val="bg1"/>
                  </a:solidFill>
                  <a:latin typeface="Meiryo" panose="020B0604030504040204" pitchFamily="34" charset="-128"/>
                  <a:ea typeface="Meiryo" panose="020B0604030504040204" pitchFamily="34" charset="-128"/>
                </a:rPr>
                <a:t>ネットワークだけではなく</a:t>
              </a:r>
            </a:p>
            <a:p>
              <a:r>
                <a:rPr lang="ja-JP" altLang="en-US" sz="800">
                  <a:solidFill>
                    <a:schemeClr val="bg1"/>
                  </a:solidFill>
                  <a:latin typeface="Meiryo" panose="020B0604030504040204" pitchFamily="34" charset="-128"/>
                  <a:ea typeface="Meiryo" panose="020B0604030504040204" pitchFamily="34" charset="-128"/>
                </a:rPr>
                <a:t>エンドポイントや</a:t>
              </a:r>
              <a:endParaRPr lang="en-US" altLang="ja-JP" sz="800" dirty="0">
                <a:solidFill>
                  <a:schemeClr val="bg1"/>
                </a:solidFill>
                <a:latin typeface="Meiryo" panose="020B0604030504040204" pitchFamily="34" charset="-128"/>
                <a:ea typeface="Meiryo" panose="020B0604030504040204" pitchFamily="34" charset="-128"/>
              </a:endParaRPr>
            </a:p>
            <a:p>
              <a:r>
                <a:rPr lang="ja-JP" altLang="en-US" sz="800">
                  <a:solidFill>
                    <a:schemeClr val="bg1"/>
                  </a:solidFill>
                  <a:latin typeface="Meiryo" panose="020B0604030504040204" pitchFamily="34" charset="-128"/>
                  <a:ea typeface="Meiryo" panose="020B0604030504040204" pitchFamily="34" charset="-128"/>
                </a:rPr>
                <a:t>トランザクションも含めて</a:t>
              </a:r>
            </a:p>
          </p:txBody>
        </p:sp>
      </p:grpSp>
    </p:spTree>
    <p:extLst>
      <p:ext uri="{BB962C8B-B14F-4D97-AF65-F5344CB8AC3E}">
        <p14:creationId xmlns:p14="http://schemas.microsoft.com/office/powerpoint/2010/main" val="2447972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97"/>
                                        </p:tgtEl>
                                        <p:attrNameLst>
                                          <p:attrName>style.visibility</p:attrName>
                                        </p:attrNameLst>
                                      </p:cBhvr>
                                      <p:to>
                                        <p:strVal val="visible"/>
                                      </p:to>
                                    </p:set>
                                    <p:anim calcmode="lin" valueType="num">
                                      <p:cBhvr>
                                        <p:cTn id="7" dur="500" fill="hold"/>
                                        <p:tgtEl>
                                          <p:spTgt spid="197"/>
                                        </p:tgtEl>
                                        <p:attrNameLst>
                                          <p:attrName>ppt_w</p:attrName>
                                        </p:attrNameLst>
                                      </p:cBhvr>
                                      <p:tavLst>
                                        <p:tav tm="0">
                                          <p:val>
                                            <p:fltVal val="0"/>
                                          </p:val>
                                        </p:tav>
                                        <p:tav tm="100000">
                                          <p:val>
                                            <p:strVal val="#ppt_w"/>
                                          </p:val>
                                        </p:tav>
                                      </p:tavLst>
                                    </p:anim>
                                    <p:anim calcmode="lin" valueType="num">
                                      <p:cBhvr>
                                        <p:cTn id="8" dur="500" fill="hold"/>
                                        <p:tgtEl>
                                          <p:spTgt spid="197"/>
                                        </p:tgtEl>
                                        <p:attrNameLst>
                                          <p:attrName>ppt_h</p:attrName>
                                        </p:attrNameLst>
                                      </p:cBhvr>
                                      <p:tavLst>
                                        <p:tav tm="0">
                                          <p:val>
                                            <p:fltVal val="0"/>
                                          </p:val>
                                        </p:tav>
                                        <p:tav tm="100000">
                                          <p:val>
                                            <p:strVal val="#ppt_h"/>
                                          </p:val>
                                        </p:tav>
                                      </p:tavLst>
                                    </p:anim>
                                    <p:animEffect transition="in" filter="fade">
                                      <p:cBhvr>
                                        <p:cTn id="9" dur="500"/>
                                        <p:tgtEl>
                                          <p:spTgt spid="19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10"/>
                                        </p:tgtEl>
                                        <p:attrNameLst>
                                          <p:attrName>style.visibility</p:attrName>
                                        </p:attrNameLst>
                                      </p:cBhvr>
                                      <p:to>
                                        <p:strVal val="visible"/>
                                      </p:to>
                                    </p:set>
                                    <p:anim calcmode="lin" valueType="num">
                                      <p:cBhvr>
                                        <p:cTn id="12" dur="500" fill="hold"/>
                                        <p:tgtEl>
                                          <p:spTgt spid="210"/>
                                        </p:tgtEl>
                                        <p:attrNameLst>
                                          <p:attrName>ppt_w</p:attrName>
                                        </p:attrNameLst>
                                      </p:cBhvr>
                                      <p:tavLst>
                                        <p:tav tm="0">
                                          <p:val>
                                            <p:fltVal val="0"/>
                                          </p:val>
                                        </p:tav>
                                        <p:tav tm="100000">
                                          <p:val>
                                            <p:strVal val="#ppt_w"/>
                                          </p:val>
                                        </p:tav>
                                      </p:tavLst>
                                    </p:anim>
                                    <p:anim calcmode="lin" valueType="num">
                                      <p:cBhvr>
                                        <p:cTn id="13" dur="500" fill="hold"/>
                                        <p:tgtEl>
                                          <p:spTgt spid="210"/>
                                        </p:tgtEl>
                                        <p:attrNameLst>
                                          <p:attrName>ppt_h</p:attrName>
                                        </p:attrNameLst>
                                      </p:cBhvr>
                                      <p:tavLst>
                                        <p:tav tm="0">
                                          <p:val>
                                            <p:fltVal val="0"/>
                                          </p:val>
                                        </p:tav>
                                        <p:tav tm="100000">
                                          <p:val>
                                            <p:strVal val="#ppt_h"/>
                                          </p:val>
                                        </p:tav>
                                      </p:tavLst>
                                    </p:anim>
                                    <p:animEffect transition="in" filter="fade">
                                      <p:cBhvr>
                                        <p:cTn id="14" dur="500"/>
                                        <p:tgtEl>
                                          <p:spTgt spid="210"/>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animEffect transition="in" filter="fade">
                                      <p:cBhvr>
                                        <p:cTn id="21" dur="500"/>
                                        <p:tgtEl>
                                          <p:spTgt spid="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69"/>
                                        </p:tgtEl>
                                        <p:attrNameLst>
                                          <p:attrName>style.visibility</p:attrName>
                                        </p:attrNameLst>
                                      </p:cBhvr>
                                      <p:to>
                                        <p:strVal val="visible"/>
                                      </p:to>
                                    </p:set>
                                    <p:anim calcmode="lin" valueType="num">
                                      <p:cBhvr>
                                        <p:cTn id="24" dur="500" fill="hold"/>
                                        <p:tgtEl>
                                          <p:spTgt spid="169"/>
                                        </p:tgtEl>
                                        <p:attrNameLst>
                                          <p:attrName>ppt_w</p:attrName>
                                        </p:attrNameLst>
                                      </p:cBhvr>
                                      <p:tavLst>
                                        <p:tav tm="0">
                                          <p:val>
                                            <p:fltVal val="0"/>
                                          </p:val>
                                        </p:tav>
                                        <p:tav tm="100000">
                                          <p:val>
                                            <p:strVal val="#ppt_w"/>
                                          </p:val>
                                        </p:tav>
                                      </p:tavLst>
                                    </p:anim>
                                    <p:anim calcmode="lin" valueType="num">
                                      <p:cBhvr>
                                        <p:cTn id="25" dur="500" fill="hold"/>
                                        <p:tgtEl>
                                          <p:spTgt spid="169"/>
                                        </p:tgtEl>
                                        <p:attrNameLst>
                                          <p:attrName>ppt_h</p:attrName>
                                        </p:attrNameLst>
                                      </p:cBhvr>
                                      <p:tavLst>
                                        <p:tav tm="0">
                                          <p:val>
                                            <p:fltVal val="0"/>
                                          </p:val>
                                        </p:tav>
                                        <p:tav tm="100000">
                                          <p:val>
                                            <p:strVal val="#ppt_h"/>
                                          </p:val>
                                        </p:tav>
                                      </p:tavLst>
                                    </p:anim>
                                    <p:animEffect transition="in" filter="fade">
                                      <p:cBhvr>
                                        <p:cTn id="26" dur="500"/>
                                        <p:tgtEl>
                                          <p:spTgt spid="169"/>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283"/>
                                        </p:tgtEl>
                                        <p:attrNameLst>
                                          <p:attrName>style.visibility</p:attrName>
                                        </p:attrNameLst>
                                      </p:cBhvr>
                                      <p:to>
                                        <p:strVal val="visible"/>
                                      </p:to>
                                    </p:set>
                                    <p:anim calcmode="lin" valueType="num">
                                      <p:cBhvr>
                                        <p:cTn id="29" dur="500" fill="hold"/>
                                        <p:tgtEl>
                                          <p:spTgt spid="283"/>
                                        </p:tgtEl>
                                        <p:attrNameLst>
                                          <p:attrName>ppt_w</p:attrName>
                                        </p:attrNameLst>
                                      </p:cBhvr>
                                      <p:tavLst>
                                        <p:tav tm="0">
                                          <p:val>
                                            <p:fltVal val="0"/>
                                          </p:val>
                                        </p:tav>
                                        <p:tav tm="100000">
                                          <p:val>
                                            <p:strVal val="#ppt_w"/>
                                          </p:val>
                                        </p:tav>
                                      </p:tavLst>
                                    </p:anim>
                                    <p:anim calcmode="lin" valueType="num">
                                      <p:cBhvr>
                                        <p:cTn id="30" dur="500" fill="hold"/>
                                        <p:tgtEl>
                                          <p:spTgt spid="283"/>
                                        </p:tgtEl>
                                        <p:attrNameLst>
                                          <p:attrName>ppt_h</p:attrName>
                                        </p:attrNameLst>
                                      </p:cBhvr>
                                      <p:tavLst>
                                        <p:tav tm="0">
                                          <p:val>
                                            <p:fltVal val="0"/>
                                          </p:val>
                                        </p:tav>
                                        <p:tav tm="100000">
                                          <p:val>
                                            <p:strVal val="#ppt_h"/>
                                          </p:val>
                                        </p:tav>
                                      </p:tavLst>
                                    </p:anim>
                                    <p:animEffect transition="in" filter="fade">
                                      <p:cBhvr>
                                        <p:cTn id="31" dur="500"/>
                                        <p:tgtEl>
                                          <p:spTgt spid="283"/>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16" fill="hold" nodeType="clickEffect">
                                  <p:stCondLst>
                                    <p:cond delay="0"/>
                                  </p:stCondLst>
                                  <p:childTnLst>
                                    <p:set>
                                      <p:cBhvr>
                                        <p:cTn id="35" dur="1" fill="hold">
                                          <p:stCondLst>
                                            <p:cond delay="0"/>
                                          </p:stCondLst>
                                        </p:cTn>
                                        <p:tgtEl>
                                          <p:spTgt spid="155"/>
                                        </p:tgtEl>
                                        <p:attrNameLst>
                                          <p:attrName>style.visibility</p:attrName>
                                        </p:attrNameLst>
                                      </p:cBhvr>
                                      <p:to>
                                        <p:strVal val="visible"/>
                                      </p:to>
                                    </p:set>
                                    <p:anim calcmode="lin" valueType="num">
                                      <p:cBhvr>
                                        <p:cTn id="36" dur="500" fill="hold"/>
                                        <p:tgtEl>
                                          <p:spTgt spid="155"/>
                                        </p:tgtEl>
                                        <p:attrNameLst>
                                          <p:attrName>ppt_w</p:attrName>
                                        </p:attrNameLst>
                                      </p:cBhvr>
                                      <p:tavLst>
                                        <p:tav tm="0">
                                          <p:val>
                                            <p:fltVal val="0"/>
                                          </p:val>
                                        </p:tav>
                                        <p:tav tm="100000">
                                          <p:val>
                                            <p:strVal val="#ppt_w"/>
                                          </p:val>
                                        </p:tav>
                                      </p:tavLst>
                                    </p:anim>
                                    <p:anim calcmode="lin" valueType="num">
                                      <p:cBhvr>
                                        <p:cTn id="37" dur="500" fill="hold"/>
                                        <p:tgtEl>
                                          <p:spTgt spid="155"/>
                                        </p:tgtEl>
                                        <p:attrNameLst>
                                          <p:attrName>ppt_h</p:attrName>
                                        </p:attrNameLst>
                                      </p:cBhvr>
                                      <p:tavLst>
                                        <p:tav tm="0">
                                          <p:val>
                                            <p:fltVal val="0"/>
                                          </p:val>
                                        </p:tav>
                                        <p:tav tm="100000">
                                          <p:val>
                                            <p:strVal val="#ppt_h"/>
                                          </p:val>
                                        </p:tav>
                                      </p:tavLst>
                                    </p:anim>
                                    <p:animEffect transition="in" filter="fade">
                                      <p:cBhvr>
                                        <p:cTn id="38" dur="500"/>
                                        <p:tgtEl>
                                          <p:spTgt spid="15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196"/>
                                        </p:tgtEl>
                                        <p:attrNameLst>
                                          <p:attrName>style.visibility</p:attrName>
                                        </p:attrNameLst>
                                      </p:cBhvr>
                                      <p:to>
                                        <p:strVal val="visible"/>
                                      </p:to>
                                    </p:set>
                                    <p:anim calcmode="lin" valueType="num">
                                      <p:cBhvr>
                                        <p:cTn id="41" dur="500" fill="hold"/>
                                        <p:tgtEl>
                                          <p:spTgt spid="196"/>
                                        </p:tgtEl>
                                        <p:attrNameLst>
                                          <p:attrName>ppt_w</p:attrName>
                                        </p:attrNameLst>
                                      </p:cBhvr>
                                      <p:tavLst>
                                        <p:tav tm="0">
                                          <p:val>
                                            <p:fltVal val="0"/>
                                          </p:val>
                                        </p:tav>
                                        <p:tav tm="100000">
                                          <p:val>
                                            <p:strVal val="#ppt_w"/>
                                          </p:val>
                                        </p:tav>
                                      </p:tavLst>
                                    </p:anim>
                                    <p:anim calcmode="lin" valueType="num">
                                      <p:cBhvr>
                                        <p:cTn id="42" dur="500" fill="hold"/>
                                        <p:tgtEl>
                                          <p:spTgt spid="196"/>
                                        </p:tgtEl>
                                        <p:attrNameLst>
                                          <p:attrName>ppt_h</p:attrName>
                                        </p:attrNameLst>
                                      </p:cBhvr>
                                      <p:tavLst>
                                        <p:tav tm="0">
                                          <p:val>
                                            <p:fltVal val="0"/>
                                          </p:val>
                                        </p:tav>
                                        <p:tav tm="100000">
                                          <p:val>
                                            <p:strVal val="#ppt_h"/>
                                          </p:val>
                                        </p:tav>
                                      </p:tavLst>
                                    </p:anim>
                                    <p:animEffect transition="in" filter="fade">
                                      <p:cBhvr>
                                        <p:cTn id="43" dur="500"/>
                                        <p:tgtEl>
                                          <p:spTgt spid="196"/>
                                        </p:tgtEl>
                                      </p:cBhvr>
                                    </p:animEffect>
                                  </p:childTnLst>
                                </p:cTn>
                              </p:par>
                              <p:par>
                                <p:cTn id="44" presetID="53" presetClass="entr" presetSubtype="16" fill="hold" nodeType="withEffect">
                                  <p:stCondLst>
                                    <p:cond delay="0"/>
                                  </p:stCondLst>
                                  <p:childTnLst>
                                    <p:set>
                                      <p:cBhvr>
                                        <p:cTn id="45" dur="1" fill="hold">
                                          <p:stCondLst>
                                            <p:cond delay="0"/>
                                          </p:stCondLst>
                                        </p:cTn>
                                        <p:tgtEl>
                                          <p:spTgt spid="184"/>
                                        </p:tgtEl>
                                        <p:attrNameLst>
                                          <p:attrName>style.visibility</p:attrName>
                                        </p:attrNameLst>
                                      </p:cBhvr>
                                      <p:to>
                                        <p:strVal val="visible"/>
                                      </p:to>
                                    </p:set>
                                    <p:anim calcmode="lin" valueType="num">
                                      <p:cBhvr>
                                        <p:cTn id="46" dur="500" fill="hold"/>
                                        <p:tgtEl>
                                          <p:spTgt spid="184"/>
                                        </p:tgtEl>
                                        <p:attrNameLst>
                                          <p:attrName>ppt_w</p:attrName>
                                        </p:attrNameLst>
                                      </p:cBhvr>
                                      <p:tavLst>
                                        <p:tav tm="0">
                                          <p:val>
                                            <p:fltVal val="0"/>
                                          </p:val>
                                        </p:tav>
                                        <p:tav tm="100000">
                                          <p:val>
                                            <p:strVal val="#ppt_w"/>
                                          </p:val>
                                        </p:tav>
                                      </p:tavLst>
                                    </p:anim>
                                    <p:anim calcmode="lin" valueType="num">
                                      <p:cBhvr>
                                        <p:cTn id="47" dur="500" fill="hold"/>
                                        <p:tgtEl>
                                          <p:spTgt spid="184"/>
                                        </p:tgtEl>
                                        <p:attrNameLst>
                                          <p:attrName>ppt_h</p:attrName>
                                        </p:attrNameLst>
                                      </p:cBhvr>
                                      <p:tavLst>
                                        <p:tav tm="0">
                                          <p:val>
                                            <p:fltVal val="0"/>
                                          </p:val>
                                        </p:tav>
                                        <p:tav tm="100000">
                                          <p:val>
                                            <p:strVal val="#ppt_h"/>
                                          </p:val>
                                        </p:tav>
                                      </p:tavLst>
                                    </p:anim>
                                    <p:animEffect transition="in" filter="fade">
                                      <p:cBhvr>
                                        <p:cTn id="48" dur="500"/>
                                        <p:tgtEl>
                                          <p:spTgt spid="184"/>
                                        </p:tgtEl>
                                      </p:cBhvr>
                                    </p:animEffect>
                                  </p:childTnLst>
                                </p:cTn>
                              </p:par>
                              <p:par>
                                <p:cTn id="49" presetID="53" presetClass="entr" presetSubtype="16" fill="hold" nodeType="withEffect">
                                  <p:stCondLst>
                                    <p:cond delay="0"/>
                                  </p:stCondLst>
                                  <p:childTnLst>
                                    <p:set>
                                      <p:cBhvr>
                                        <p:cTn id="50" dur="1" fill="hold">
                                          <p:stCondLst>
                                            <p:cond delay="0"/>
                                          </p:stCondLst>
                                        </p:cTn>
                                        <p:tgtEl>
                                          <p:spTgt spid="178"/>
                                        </p:tgtEl>
                                        <p:attrNameLst>
                                          <p:attrName>style.visibility</p:attrName>
                                        </p:attrNameLst>
                                      </p:cBhvr>
                                      <p:to>
                                        <p:strVal val="visible"/>
                                      </p:to>
                                    </p:set>
                                    <p:anim calcmode="lin" valueType="num">
                                      <p:cBhvr>
                                        <p:cTn id="51" dur="500" fill="hold"/>
                                        <p:tgtEl>
                                          <p:spTgt spid="178"/>
                                        </p:tgtEl>
                                        <p:attrNameLst>
                                          <p:attrName>ppt_w</p:attrName>
                                        </p:attrNameLst>
                                      </p:cBhvr>
                                      <p:tavLst>
                                        <p:tav tm="0">
                                          <p:val>
                                            <p:fltVal val="0"/>
                                          </p:val>
                                        </p:tav>
                                        <p:tav tm="100000">
                                          <p:val>
                                            <p:strVal val="#ppt_w"/>
                                          </p:val>
                                        </p:tav>
                                      </p:tavLst>
                                    </p:anim>
                                    <p:anim calcmode="lin" valueType="num">
                                      <p:cBhvr>
                                        <p:cTn id="52" dur="500" fill="hold"/>
                                        <p:tgtEl>
                                          <p:spTgt spid="178"/>
                                        </p:tgtEl>
                                        <p:attrNameLst>
                                          <p:attrName>ppt_h</p:attrName>
                                        </p:attrNameLst>
                                      </p:cBhvr>
                                      <p:tavLst>
                                        <p:tav tm="0">
                                          <p:val>
                                            <p:fltVal val="0"/>
                                          </p:val>
                                        </p:tav>
                                        <p:tav tm="100000">
                                          <p:val>
                                            <p:strVal val="#ppt_h"/>
                                          </p:val>
                                        </p:tav>
                                      </p:tavLst>
                                    </p:anim>
                                    <p:animEffect transition="in" filter="fade">
                                      <p:cBhvr>
                                        <p:cTn id="53" dur="500"/>
                                        <p:tgtEl>
                                          <p:spTgt spid="178"/>
                                        </p:tgtEl>
                                      </p:cBhvr>
                                    </p:animEffect>
                                  </p:childTnLst>
                                </p:cTn>
                              </p:par>
                              <p:par>
                                <p:cTn id="54" presetID="53" presetClass="entr" presetSubtype="16" fill="hold" nodeType="withEffect">
                                  <p:stCondLst>
                                    <p:cond delay="0"/>
                                  </p:stCondLst>
                                  <p:childTnLst>
                                    <p:set>
                                      <p:cBhvr>
                                        <p:cTn id="55" dur="1" fill="hold">
                                          <p:stCondLst>
                                            <p:cond delay="0"/>
                                          </p:stCondLst>
                                        </p:cTn>
                                        <p:tgtEl>
                                          <p:spTgt spid="163"/>
                                        </p:tgtEl>
                                        <p:attrNameLst>
                                          <p:attrName>style.visibility</p:attrName>
                                        </p:attrNameLst>
                                      </p:cBhvr>
                                      <p:to>
                                        <p:strVal val="visible"/>
                                      </p:to>
                                    </p:set>
                                    <p:anim calcmode="lin" valueType="num">
                                      <p:cBhvr>
                                        <p:cTn id="56" dur="500" fill="hold"/>
                                        <p:tgtEl>
                                          <p:spTgt spid="163"/>
                                        </p:tgtEl>
                                        <p:attrNameLst>
                                          <p:attrName>ppt_w</p:attrName>
                                        </p:attrNameLst>
                                      </p:cBhvr>
                                      <p:tavLst>
                                        <p:tav tm="0">
                                          <p:val>
                                            <p:fltVal val="0"/>
                                          </p:val>
                                        </p:tav>
                                        <p:tav tm="100000">
                                          <p:val>
                                            <p:strVal val="#ppt_w"/>
                                          </p:val>
                                        </p:tav>
                                      </p:tavLst>
                                    </p:anim>
                                    <p:anim calcmode="lin" valueType="num">
                                      <p:cBhvr>
                                        <p:cTn id="57" dur="500" fill="hold"/>
                                        <p:tgtEl>
                                          <p:spTgt spid="163"/>
                                        </p:tgtEl>
                                        <p:attrNameLst>
                                          <p:attrName>ppt_h</p:attrName>
                                        </p:attrNameLst>
                                      </p:cBhvr>
                                      <p:tavLst>
                                        <p:tav tm="0">
                                          <p:val>
                                            <p:fltVal val="0"/>
                                          </p:val>
                                        </p:tav>
                                        <p:tav tm="100000">
                                          <p:val>
                                            <p:strVal val="#ppt_h"/>
                                          </p:val>
                                        </p:tav>
                                      </p:tavLst>
                                    </p:anim>
                                    <p:animEffect transition="in" filter="fade">
                                      <p:cBhvr>
                                        <p:cTn id="58" dur="500"/>
                                        <p:tgtEl>
                                          <p:spTgt spid="163"/>
                                        </p:tgtEl>
                                      </p:cBhvr>
                                    </p:animEffect>
                                  </p:childTnLst>
                                </p:cTn>
                              </p:par>
                              <p:par>
                                <p:cTn id="59" presetID="53" presetClass="entr" presetSubtype="16" fill="hold" nodeType="withEffect">
                                  <p:stCondLst>
                                    <p:cond delay="0"/>
                                  </p:stCondLst>
                                  <p:childTnLst>
                                    <p:set>
                                      <p:cBhvr>
                                        <p:cTn id="60" dur="1" fill="hold">
                                          <p:stCondLst>
                                            <p:cond delay="0"/>
                                          </p:stCondLst>
                                        </p:cTn>
                                        <p:tgtEl>
                                          <p:spTgt spid="190"/>
                                        </p:tgtEl>
                                        <p:attrNameLst>
                                          <p:attrName>style.visibility</p:attrName>
                                        </p:attrNameLst>
                                      </p:cBhvr>
                                      <p:to>
                                        <p:strVal val="visible"/>
                                      </p:to>
                                    </p:set>
                                    <p:anim calcmode="lin" valueType="num">
                                      <p:cBhvr>
                                        <p:cTn id="61" dur="500" fill="hold"/>
                                        <p:tgtEl>
                                          <p:spTgt spid="190"/>
                                        </p:tgtEl>
                                        <p:attrNameLst>
                                          <p:attrName>ppt_w</p:attrName>
                                        </p:attrNameLst>
                                      </p:cBhvr>
                                      <p:tavLst>
                                        <p:tav tm="0">
                                          <p:val>
                                            <p:fltVal val="0"/>
                                          </p:val>
                                        </p:tav>
                                        <p:tav tm="100000">
                                          <p:val>
                                            <p:strVal val="#ppt_w"/>
                                          </p:val>
                                        </p:tav>
                                      </p:tavLst>
                                    </p:anim>
                                    <p:anim calcmode="lin" valueType="num">
                                      <p:cBhvr>
                                        <p:cTn id="62" dur="500" fill="hold"/>
                                        <p:tgtEl>
                                          <p:spTgt spid="190"/>
                                        </p:tgtEl>
                                        <p:attrNameLst>
                                          <p:attrName>ppt_h</p:attrName>
                                        </p:attrNameLst>
                                      </p:cBhvr>
                                      <p:tavLst>
                                        <p:tav tm="0">
                                          <p:val>
                                            <p:fltVal val="0"/>
                                          </p:val>
                                        </p:tav>
                                        <p:tav tm="100000">
                                          <p:val>
                                            <p:strVal val="#ppt_h"/>
                                          </p:val>
                                        </p:tav>
                                      </p:tavLst>
                                    </p:anim>
                                    <p:animEffect transition="in" filter="fade">
                                      <p:cBhvr>
                                        <p:cTn id="63" dur="500"/>
                                        <p:tgtEl>
                                          <p:spTgt spid="190"/>
                                        </p:tgtEl>
                                      </p:cBhvr>
                                    </p:animEffect>
                                  </p:childTnLst>
                                </p:cTn>
                              </p:par>
                              <p:par>
                                <p:cTn id="64" presetID="53" presetClass="entr" presetSubtype="16" fill="hold" nodeType="withEffect">
                                  <p:stCondLst>
                                    <p:cond delay="0"/>
                                  </p:stCondLst>
                                  <p:childTnLst>
                                    <p:set>
                                      <p:cBhvr>
                                        <p:cTn id="65" dur="1" fill="hold">
                                          <p:stCondLst>
                                            <p:cond delay="0"/>
                                          </p:stCondLst>
                                        </p:cTn>
                                        <p:tgtEl>
                                          <p:spTgt spid="172"/>
                                        </p:tgtEl>
                                        <p:attrNameLst>
                                          <p:attrName>style.visibility</p:attrName>
                                        </p:attrNameLst>
                                      </p:cBhvr>
                                      <p:to>
                                        <p:strVal val="visible"/>
                                      </p:to>
                                    </p:set>
                                    <p:anim calcmode="lin" valueType="num">
                                      <p:cBhvr>
                                        <p:cTn id="66" dur="500" fill="hold"/>
                                        <p:tgtEl>
                                          <p:spTgt spid="172"/>
                                        </p:tgtEl>
                                        <p:attrNameLst>
                                          <p:attrName>ppt_w</p:attrName>
                                        </p:attrNameLst>
                                      </p:cBhvr>
                                      <p:tavLst>
                                        <p:tav tm="0">
                                          <p:val>
                                            <p:fltVal val="0"/>
                                          </p:val>
                                        </p:tav>
                                        <p:tav tm="100000">
                                          <p:val>
                                            <p:strVal val="#ppt_w"/>
                                          </p:val>
                                        </p:tav>
                                      </p:tavLst>
                                    </p:anim>
                                    <p:anim calcmode="lin" valueType="num">
                                      <p:cBhvr>
                                        <p:cTn id="67" dur="500" fill="hold"/>
                                        <p:tgtEl>
                                          <p:spTgt spid="172"/>
                                        </p:tgtEl>
                                        <p:attrNameLst>
                                          <p:attrName>ppt_h</p:attrName>
                                        </p:attrNameLst>
                                      </p:cBhvr>
                                      <p:tavLst>
                                        <p:tav tm="0">
                                          <p:val>
                                            <p:fltVal val="0"/>
                                          </p:val>
                                        </p:tav>
                                        <p:tav tm="100000">
                                          <p:val>
                                            <p:strVal val="#ppt_h"/>
                                          </p:val>
                                        </p:tav>
                                      </p:tavLst>
                                    </p:anim>
                                    <p:animEffect transition="in" filter="fade">
                                      <p:cBhvr>
                                        <p:cTn id="68" dur="500"/>
                                        <p:tgtEl>
                                          <p:spTgt spid="172"/>
                                        </p:tgtEl>
                                      </p:cBhvr>
                                    </p:animEffect>
                                  </p:childTnLst>
                                </p:cTn>
                              </p:par>
                              <p:par>
                                <p:cTn id="69" presetID="53" presetClass="entr" presetSubtype="16" fill="hold" nodeType="withEffect">
                                  <p:stCondLst>
                                    <p:cond delay="0"/>
                                  </p:stCondLst>
                                  <p:childTnLst>
                                    <p:set>
                                      <p:cBhvr>
                                        <p:cTn id="70" dur="1" fill="hold">
                                          <p:stCondLst>
                                            <p:cond delay="0"/>
                                          </p:stCondLst>
                                        </p:cTn>
                                        <p:tgtEl>
                                          <p:spTgt spid="229"/>
                                        </p:tgtEl>
                                        <p:attrNameLst>
                                          <p:attrName>style.visibility</p:attrName>
                                        </p:attrNameLst>
                                      </p:cBhvr>
                                      <p:to>
                                        <p:strVal val="visible"/>
                                      </p:to>
                                    </p:set>
                                    <p:anim calcmode="lin" valueType="num">
                                      <p:cBhvr>
                                        <p:cTn id="71" dur="500" fill="hold"/>
                                        <p:tgtEl>
                                          <p:spTgt spid="229"/>
                                        </p:tgtEl>
                                        <p:attrNameLst>
                                          <p:attrName>ppt_w</p:attrName>
                                        </p:attrNameLst>
                                      </p:cBhvr>
                                      <p:tavLst>
                                        <p:tav tm="0">
                                          <p:val>
                                            <p:fltVal val="0"/>
                                          </p:val>
                                        </p:tav>
                                        <p:tav tm="100000">
                                          <p:val>
                                            <p:strVal val="#ppt_w"/>
                                          </p:val>
                                        </p:tav>
                                      </p:tavLst>
                                    </p:anim>
                                    <p:anim calcmode="lin" valueType="num">
                                      <p:cBhvr>
                                        <p:cTn id="72" dur="500" fill="hold"/>
                                        <p:tgtEl>
                                          <p:spTgt spid="229"/>
                                        </p:tgtEl>
                                        <p:attrNameLst>
                                          <p:attrName>ppt_h</p:attrName>
                                        </p:attrNameLst>
                                      </p:cBhvr>
                                      <p:tavLst>
                                        <p:tav tm="0">
                                          <p:val>
                                            <p:fltVal val="0"/>
                                          </p:val>
                                        </p:tav>
                                        <p:tav tm="100000">
                                          <p:val>
                                            <p:strVal val="#ppt_h"/>
                                          </p:val>
                                        </p:tav>
                                      </p:tavLst>
                                    </p:anim>
                                    <p:animEffect transition="in" filter="fade">
                                      <p:cBhvr>
                                        <p:cTn id="73" dur="500"/>
                                        <p:tgtEl>
                                          <p:spTgt spid="229"/>
                                        </p:tgtEl>
                                      </p:cBhvr>
                                    </p:animEffect>
                                  </p:childTnLst>
                                </p:cTn>
                              </p:par>
                              <p:par>
                                <p:cTn id="74" presetID="53" presetClass="entr" presetSubtype="16" fill="hold" nodeType="withEffect">
                                  <p:stCondLst>
                                    <p:cond delay="0"/>
                                  </p:stCondLst>
                                  <p:childTnLst>
                                    <p:set>
                                      <p:cBhvr>
                                        <p:cTn id="75" dur="1" fill="hold">
                                          <p:stCondLst>
                                            <p:cond delay="0"/>
                                          </p:stCondLst>
                                        </p:cTn>
                                        <p:tgtEl>
                                          <p:spTgt spid="223"/>
                                        </p:tgtEl>
                                        <p:attrNameLst>
                                          <p:attrName>style.visibility</p:attrName>
                                        </p:attrNameLst>
                                      </p:cBhvr>
                                      <p:to>
                                        <p:strVal val="visible"/>
                                      </p:to>
                                    </p:set>
                                    <p:anim calcmode="lin" valueType="num">
                                      <p:cBhvr>
                                        <p:cTn id="76" dur="500" fill="hold"/>
                                        <p:tgtEl>
                                          <p:spTgt spid="223"/>
                                        </p:tgtEl>
                                        <p:attrNameLst>
                                          <p:attrName>ppt_w</p:attrName>
                                        </p:attrNameLst>
                                      </p:cBhvr>
                                      <p:tavLst>
                                        <p:tav tm="0">
                                          <p:val>
                                            <p:fltVal val="0"/>
                                          </p:val>
                                        </p:tav>
                                        <p:tav tm="100000">
                                          <p:val>
                                            <p:strVal val="#ppt_w"/>
                                          </p:val>
                                        </p:tav>
                                      </p:tavLst>
                                    </p:anim>
                                    <p:anim calcmode="lin" valueType="num">
                                      <p:cBhvr>
                                        <p:cTn id="77" dur="500" fill="hold"/>
                                        <p:tgtEl>
                                          <p:spTgt spid="223"/>
                                        </p:tgtEl>
                                        <p:attrNameLst>
                                          <p:attrName>ppt_h</p:attrName>
                                        </p:attrNameLst>
                                      </p:cBhvr>
                                      <p:tavLst>
                                        <p:tav tm="0">
                                          <p:val>
                                            <p:fltVal val="0"/>
                                          </p:val>
                                        </p:tav>
                                        <p:tav tm="100000">
                                          <p:val>
                                            <p:strVal val="#ppt_h"/>
                                          </p:val>
                                        </p:tav>
                                      </p:tavLst>
                                    </p:anim>
                                    <p:animEffect transition="in" filter="fade">
                                      <p:cBhvr>
                                        <p:cTn id="78" dur="500"/>
                                        <p:tgtEl>
                                          <p:spTgt spid="223"/>
                                        </p:tgtEl>
                                      </p:cBhvr>
                                    </p:animEffect>
                                  </p:childTnLst>
                                </p:cTn>
                              </p:par>
                              <p:par>
                                <p:cTn id="79" presetID="53" presetClass="entr" presetSubtype="16" fill="hold" nodeType="withEffect">
                                  <p:stCondLst>
                                    <p:cond delay="0"/>
                                  </p:stCondLst>
                                  <p:childTnLst>
                                    <p:set>
                                      <p:cBhvr>
                                        <p:cTn id="80" dur="1" fill="hold">
                                          <p:stCondLst>
                                            <p:cond delay="0"/>
                                          </p:stCondLst>
                                        </p:cTn>
                                        <p:tgtEl>
                                          <p:spTgt spid="241"/>
                                        </p:tgtEl>
                                        <p:attrNameLst>
                                          <p:attrName>style.visibility</p:attrName>
                                        </p:attrNameLst>
                                      </p:cBhvr>
                                      <p:to>
                                        <p:strVal val="visible"/>
                                      </p:to>
                                    </p:set>
                                    <p:anim calcmode="lin" valueType="num">
                                      <p:cBhvr>
                                        <p:cTn id="81" dur="500" fill="hold"/>
                                        <p:tgtEl>
                                          <p:spTgt spid="241"/>
                                        </p:tgtEl>
                                        <p:attrNameLst>
                                          <p:attrName>ppt_w</p:attrName>
                                        </p:attrNameLst>
                                      </p:cBhvr>
                                      <p:tavLst>
                                        <p:tav tm="0">
                                          <p:val>
                                            <p:fltVal val="0"/>
                                          </p:val>
                                        </p:tav>
                                        <p:tav tm="100000">
                                          <p:val>
                                            <p:strVal val="#ppt_w"/>
                                          </p:val>
                                        </p:tav>
                                      </p:tavLst>
                                    </p:anim>
                                    <p:anim calcmode="lin" valueType="num">
                                      <p:cBhvr>
                                        <p:cTn id="82" dur="500" fill="hold"/>
                                        <p:tgtEl>
                                          <p:spTgt spid="241"/>
                                        </p:tgtEl>
                                        <p:attrNameLst>
                                          <p:attrName>ppt_h</p:attrName>
                                        </p:attrNameLst>
                                      </p:cBhvr>
                                      <p:tavLst>
                                        <p:tav tm="0">
                                          <p:val>
                                            <p:fltVal val="0"/>
                                          </p:val>
                                        </p:tav>
                                        <p:tav tm="100000">
                                          <p:val>
                                            <p:strVal val="#ppt_h"/>
                                          </p:val>
                                        </p:tav>
                                      </p:tavLst>
                                    </p:anim>
                                    <p:animEffect transition="in" filter="fade">
                                      <p:cBhvr>
                                        <p:cTn id="83" dur="500"/>
                                        <p:tgtEl>
                                          <p:spTgt spid="241"/>
                                        </p:tgtEl>
                                      </p:cBhvr>
                                    </p:animEffect>
                                  </p:childTnLst>
                                </p:cTn>
                              </p:par>
                              <p:par>
                                <p:cTn id="84" presetID="53" presetClass="entr" presetSubtype="16" fill="hold" nodeType="withEffect">
                                  <p:stCondLst>
                                    <p:cond delay="0"/>
                                  </p:stCondLst>
                                  <p:childTnLst>
                                    <p:set>
                                      <p:cBhvr>
                                        <p:cTn id="85" dur="1" fill="hold">
                                          <p:stCondLst>
                                            <p:cond delay="0"/>
                                          </p:stCondLst>
                                        </p:cTn>
                                        <p:tgtEl>
                                          <p:spTgt spid="217"/>
                                        </p:tgtEl>
                                        <p:attrNameLst>
                                          <p:attrName>style.visibility</p:attrName>
                                        </p:attrNameLst>
                                      </p:cBhvr>
                                      <p:to>
                                        <p:strVal val="visible"/>
                                      </p:to>
                                    </p:set>
                                    <p:anim calcmode="lin" valueType="num">
                                      <p:cBhvr>
                                        <p:cTn id="86" dur="500" fill="hold"/>
                                        <p:tgtEl>
                                          <p:spTgt spid="217"/>
                                        </p:tgtEl>
                                        <p:attrNameLst>
                                          <p:attrName>ppt_w</p:attrName>
                                        </p:attrNameLst>
                                      </p:cBhvr>
                                      <p:tavLst>
                                        <p:tav tm="0">
                                          <p:val>
                                            <p:fltVal val="0"/>
                                          </p:val>
                                        </p:tav>
                                        <p:tav tm="100000">
                                          <p:val>
                                            <p:strVal val="#ppt_w"/>
                                          </p:val>
                                        </p:tav>
                                      </p:tavLst>
                                    </p:anim>
                                    <p:anim calcmode="lin" valueType="num">
                                      <p:cBhvr>
                                        <p:cTn id="87" dur="500" fill="hold"/>
                                        <p:tgtEl>
                                          <p:spTgt spid="217"/>
                                        </p:tgtEl>
                                        <p:attrNameLst>
                                          <p:attrName>ppt_h</p:attrName>
                                        </p:attrNameLst>
                                      </p:cBhvr>
                                      <p:tavLst>
                                        <p:tav tm="0">
                                          <p:val>
                                            <p:fltVal val="0"/>
                                          </p:val>
                                        </p:tav>
                                        <p:tav tm="100000">
                                          <p:val>
                                            <p:strVal val="#ppt_h"/>
                                          </p:val>
                                        </p:tav>
                                      </p:tavLst>
                                    </p:anim>
                                    <p:animEffect transition="in" filter="fade">
                                      <p:cBhvr>
                                        <p:cTn id="88" dur="500"/>
                                        <p:tgtEl>
                                          <p:spTgt spid="217"/>
                                        </p:tgtEl>
                                      </p:cBhvr>
                                    </p:animEffect>
                                  </p:childTnLst>
                                </p:cTn>
                              </p:par>
                              <p:par>
                                <p:cTn id="89" presetID="53" presetClass="entr" presetSubtype="16" fill="hold" nodeType="withEffect">
                                  <p:stCondLst>
                                    <p:cond delay="0"/>
                                  </p:stCondLst>
                                  <p:childTnLst>
                                    <p:set>
                                      <p:cBhvr>
                                        <p:cTn id="90" dur="1" fill="hold">
                                          <p:stCondLst>
                                            <p:cond delay="0"/>
                                          </p:stCondLst>
                                        </p:cTn>
                                        <p:tgtEl>
                                          <p:spTgt spid="269"/>
                                        </p:tgtEl>
                                        <p:attrNameLst>
                                          <p:attrName>style.visibility</p:attrName>
                                        </p:attrNameLst>
                                      </p:cBhvr>
                                      <p:to>
                                        <p:strVal val="visible"/>
                                      </p:to>
                                    </p:set>
                                    <p:anim calcmode="lin" valueType="num">
                                      <p:cBhvr>
                                        <p:cTn id="91" dur="500" fill="hold"/>
                                        <p:tgtEl>
                                          <p:spTgt spid="269"/>
                                        </p:tgtEl>
                                        <p:attrNameLst>
                                          <p:attrName>ppt_w</p:attrName>
                                        </p:attrNameLst>
                                      </p:cBhvr>
                                      <p:tavLst>
                                        <p:tav tm="0">
                                          <p:val>
                                            <p:fltVal val="0"/>
                                          </p:val>
                                        </p:tav>
                                        <p:tav tm="100000">
                                          <p:val>
                                            <p:strVal val="#ppt_w"/>
                                          </p:val>
                                        </p:tav>
                                      </p:tavLst>
                                    </p:anim>
                                    <p:anim calcmode="lin" valueType="num">
                                      <p:cBhvr>
                                        <p:cTn id="92" dur="500" fill="hold"/>
                                        <p:tgtEl>
                                          <p:spTgt spid="269"/>
                                        </p:tgtEl>
                                        <p:attrNameLst>
                                          <p:attrName>ppt_h</p:attrName>
                                        </p:attrNameLst>
                                      </p:cBhvr>
                                      <p:tavLst>
                                        <p:tav tm="0">
                                          <p:val>
                                            <p:fltVal val="0"/>
                                          </p:val>
                                        </p:tav>
                                        <p:tav tm="100000">
                                          <p:val>
                                            <p:strVal val="#ppt_h"/>
                                          </p:val>
                                        </p:tav>
                                      </p:tavLst>
                                    </p:anim>
                                    <p:animEffect transition="in" filter="fade">
                                      <p:cBhvr>
                                        <p:cTn id="93" dur="500"/>
                                        <p:tgtEl>
                                          <p:spTgt spid="269"/>
                                        </p:tgtEl>
                                      </p:cBhvr>
                                    </p:animEffect>
                                  </p:childTnLst>
                                </p:cTn>
                              </p:par>
                              <p:par>
                                <p:cTn id="94" presetID="53" presetClass="entr" presetSubtype="16" fill="hold" nodeType="withEffect">
                                  <p:stCondLst>
                                    <p:cond delay="0"/>
                                  </p:stCondLst>
                                  <p:childTnLst>
                                    <p:set>
                                      <p:cBhvr>
                                        <p:cTn id="95" dur="1" fill="hold">
                                          <p:stCondLst>
                                            <p:cond delay="0"/>
                                          </p:stCondLst>
                                        </p:cTn>
                                        <p:tgtEl>
                                          <p:spTgt spid="235"/>
                                        </p:tgtEl>
                                        <p:attrNameLst>
                                          <p:attrName>style.visibility</p:attrName>
                                        </p:attrNameLst>
                                      </p:cBhvr>
                                      <p:to>
                                        <p:strVal val="visible"/>
                                      </p:to>
                                    </p:set>
                                    <p:anim calcmode="lin" valueType="num">
                                      <p:cBhvr>
                                        <p:cTn id="96" dur="500" fill="hold"/>
                                        <p:tgtEl>
                                          <p:spTgt spid="235"/>
                                        </p:tgtEl>
                                        <p:attrNameLst>
                                          <p:attrName>ppt_w</p:attrName>
                                        </p:attrNameLst>
                                      </p:cBhvr>
                                      <p:tavLst>
                                        <p:tav tm="0">
                                          <p:val>
                                            <p:fltVal val="0"/>
                                          </p:val>
                                        </p:tav>
                                        <p:tav tm="100000">
                                          <p:val>
                                            <p:strVal val="#ppt_w"/>
                                          </p:val>
                                        </p:tav>
                                      </p:tavLst>
                                    </p:anim>
                                    <p:anim calcmode="lin" valueType="num">
                                      <p:cBhvr>
                                        <p:cTn id="97" dur="500" fill="hold"/>
                                        <p:tgtEl>
                                          <p:spTgt spid="235"/>
                                        </p:tgtEl>
                                        <p:attrNameLst>
                                          <p:attrName>ppt_h</p:attrName>
                                        </p:attrNameLst>
                                      </p:cBhvr>
                                      <p:tavLst>
                                        <p:tav tm="0">
                                          <p:val>
                                            <p:fltVal val="0"/>
                                          </p:val>
                                        </p:tav>
                                        <p:tav tm="100000">
                                          <p:val>
                                            <p:strVal val="#ppt_h"/>
                                          </p:val>
                                        </p:tav>
                                      </p:tavLst>
                                    </p:anim>
                                    <p:animEffect transition="in" filter="fade">
                                      <p:cBhvr>
                                        <p:cTn id="98" dur="500"/>
                                        <p:tgtEl>
                                          <p:spTgt spid="235"/>
                                        </p:tgtEl>
                                      </p:cBhvr>
                                    </p:animEffect>
                                  </p:childTnLst>
                                </p:cTn>
                              </p:par>
                              <p:par>
                                <p:cTn id="99" presetID="53" presetClass="entr" presetSubtype="16" fill="hold" nodeType="withEffect">
                                  <p:stCondLst>
                                    <p:cond delay="0"/>
                                  </p:stCondLst>
                                  <p:childTnLst>
                                    <p:set>
                                      <p:cBhvr>
                                        <p:cTn id="100" dur="1" fill="hold">
                                          <p:stCondLst>
                                            <p:cond delay="0"/>
                                          </p:stCondLst>
                                        </p:cTn>
                                        <p:tgtEl>
                                          <p:spTgt spid="291"/>
                                        </p:tgtEl>
                                        <p:attrNameLst>
                                          <p:attrName>style.visibility</p:attrName>
                                        </p:attrNameLst>
                                      </p:cBhvr>
                                      <p:to>
                                        <p:strVal val="visible"/>
                                      </p:to>
                                    </p:set>
                                    <p:anim calcmode="lin" valueType="num">
                                      <p:cBhvr>
                                        <p:cTn id="101" dur="500" fill="hold"/>
                                        <p:tgtEl>
                                          <p:spTgt spid="291"/>
                                        </p:tgtEl>
                                        <p:attrNameLst>
                                          <p:attrName>ppt_w</p:attrName>
                                        </p:attrNameLst>
                                      </p:cBhvr>
                                      <p:tavLst>
                                        <p:tav tm="0">
                                          <p:val>
                                            <p:fltVal val="0"/>
                                          </p:val>
                                        </p:tav>
                                        <p:tav tm="100000">
                                          <p:val>
                                            <p:strVal val="#ppt_w"/>
                                          </p:val>
                                        </p:tav>
                                      </p:tavLst>
                                    </p:anim>
                                    <p:anim calcmode="lin" valueType="num">
                                      <p:cBhvr>
                                        <p:cTn id="102" dur="500" fill="hold"/>
                                        <p:tgtEl>
                                          <p:spTgt spid="291"/>
                                        </p:tgtEl>
                                        <p:attrNameLst>
                                          <p:attrName>ppt_h</p:attrName>
                                        </p:attrNameLst>
                                      </p:cBhvr>
                                      <p:tavLst>
                                        <p:tav tm="0">
                                          <p:val>
                                            <p:fltVal val="0"/>
                                          </p:val>
                                        </p:tav>
                                        <p:tav tm="100000">
                                          <p:val>
                                            <p:strVal val="#ppt_h"/>
                                          </p:val>
                                        </p:tav>
                                      </p:tavLst>
                                    </p:anim>
                                    <p:animEffect transition="in" filter="fade">
                                      <p:cBhvr>
                                        <p:cTn id="103" dur="500"/>
                                        <p:tgtEl>
                                          <p:spTgt spid="291"/>
                                        </p:tgtEl>
                                      </p:cBhvr>
                                    </p:animEffect>
                                  </p:childTnLst>
                                </p:cTn>
                              </p:par>
                              <p:par>
                                <p:cTn id="104" presetID="53" presetClass="entr" presetSubtype="16" fill="hold" nodeType="withEffect">
                                  <p:stCondLst>
                                    <p:cond delay="0"/>
                                  </p:stCondLst>
                                  <p:childTnLst>
                                    <p:set>
                                      <p:cBhvr>
                                        <p:cTn id="105" dur="1" fill="hold">
                                          <p:stCondLst>
                                            <p:cond delay="0"/>
                                          </p:stCondLst>
                                        </p:cTn>
                                        <p:tgtEl>
                                          <p:spTgt spid="255"/>
                                        </p:tgtEl>
                                        <p:attrNameLst>
                                          <p:attrName>style.visibility</p:attrName>
                                        </p:attrNameLst>
                                      </p:cBhvr>
                                      <p:to>
                                        <p:strVal val="visible"/>
                                      </p:to>
                                    </p:set>
                                    <p:anim calcmode="lin" valueType="num">
                                      <p:cBhvr>
                                        <p:cTn id="106" dur="500" fill="hold"/>
                                        <p:tgtEl>
                                          <p:spTgt spid="255"/>
                                        </p:tgtEl>
                                        <p:attrNameLst>
                                          <p:attrName>ppt_w</p:attrName>
                                        </p:attrNameLst>
                                      </p:cBhvr>
                                      <p:tavLst>
                                        <p:tav tm="0">
                                          <p:val>
                                            <p:fltVal val="0"/>
                                          </p:val>
                                        </p:tav>
                                        <p:tav tm="100000">
                                          <p:val>
                                            <p:strVal val="#ppt_w"/>
                                          </p:val>
                                        </p:tav>
                                      </p:tavLst>
                                    </p:anim>
                                    <p:anim calcmode="lin" valueType="num">
                                      <p:cBhvr>
                                        <p:cTn id="107" dur="500" fill="hold"/>
                                        <p:tgtEl>
                                          <p:spTgt spid="255"/>
                                        </p:tgtEl>
                                        <p:attrNameLst>
                                          <p:attrName>ppt_h</p:attrName>
                                        </p:attrNameLst>
                                      </p:cBhvr>
                                      <p:tavLst>
                                        <p:tav tm="0">
                                          <p:val>
                                            <p:fltVal val="0"/>
                                          </p:val>
                                        </p:tav>
                                        <p:tav tm="100000">
                                          <p:val>
                                            <p:strVal val="#ppt_h"/>
                                          </p:val>
                                        </p:tav>
                                      </p:tavLst>
                                    </p:anim>
                                    <p:animEffect transition="in" filter="fade">
                                      <p:cBhvr>
                                        <p:cTn id="108" dur="500"/>
                                        <p:tgtEl>
                                          <p:spTgt spid="255"/>
                                        </p:tgtEl>
                                      </p:cBhvr>
                                    </p:animEffect>
                                  </p:childTnLst>
                                </p:cTn>
                              </p:par>
                              <p:par>
                                <p:cTn id="109" presetID="53" presetClass="entr" presetSubtype="16" fill="hold" nodeType="withEffect">
                                  <p:stCondLst>
                                    <p:cond delay="0"/>
                                  </p:stCondLst>
                                  <p:childTnLst>
                                    <p:set>
                                      <p:cBhvr>
                                        <p:cTn id="110" dur="1" fill="hold">
                                          <p:stCondLst>
                                            <p:cond delay="0"/>
                                          </p:stCondLst>
                                        </p:cTn>
                                        <p:tgtEl>
                                          <p:spTgt spid="285"/>
                                        </p:tgtEl>
                                        <p:attrNameLst>
                                          <p:attrName>style.visibility</p:attrName>
                                        </p:attrNameLst>
                                      </p:cBhvr>
                                      <p:to>
                                        <p:strVal val="visible"/>
                                      </p:to>
                                    </p:set>
                                    <p:anim calcmode="lin" valueType="num">
                                      <p:cBhvr>
                                        <p:cTn id="111" dur="500" fill="hold"/>
                                        <p:tgtEl>
                                          <p:spTgt spid="285"/>
                                        </p:tgtEl>
                                        <p:attrNameLst>
                                          <p:attrName>ppt_w</p:attrName>
                                        </p:attrNameLst>
                                      </p:cBhvr>
                                      <p:tavLst>
                                        <p:tav tm="0">
                                          <p:val>
                                            <p:fltVal val="0"/>
                                          </p:val>
                                        </p:tav>
                                        <p:tav tm="100000">
                                          <p:val>
                                            <p:strVal val="#ppt_w"/>
                                          </p:val>
                                        </p:tav>
                                      </p:tavLst>
                                    </p:anim>
                                    <p:anim calcmode="lin" valueType="num">
                                      <p:cBhvr>
                                        <p:cTn id="112" dur="500" fill="hold"/>
                                        <p:tgtEl>
                                          <p:spTgt spid="285"/>
                                        </p:tgtEl>
                                        <p:attrNameLst>
                                          <p:attrName>ppt_h</p:attrName>
                                        </p:attrNameLst>
                                      </p:cBhvr>
                                      <p:tavLst>
                                        <p:tav tm="0">
                                          <p:val>
                                            <p:fltVal val="0"/>
                                          </p:val>
                                        </p:tav>
                                        <p:tav tm="100000">
                                          <p:val>
                                            <p:strVal val="#ppt_h"/>
                                          </p:val>
                                        </p:tav>
                                      </p:tavLst>
                                    </p:anim>
                                    <p:animEffect transition="in" filter="fade">
                                      <p:cBhvr>
                                        <p:cTn id="113" dur="500"/>
                                        <p:tgtEl>
                                          <p:spTgt spid="285"/>
                                        </p:tgtEl>
                                      </p:cBhvr>
                                    </p:animEffect>
                                  </p:childTnLst>
                                </p:cTn>
                              </p:par>
                              <p:par>
                                <p:cTn id="114" presetID="53" presetClass="entr" presetSubtype="16" fill="hold" nodeType="withEffect">
                                  <p:stCondLst>
                                    <p:cond delay="0"/>
                                  </p:stCondLst>
                                  <p:childTnLst>
                                    <p:set>
                                      <p:cBhvr>
                                        <p:cTn id="115" dur="1" fill="hold">
                                          <p:stCondLst>
                                            <p:cond delay="0"/>
                                          </p:stCondLst>
                                        </p:cTn>
                                        <p:tgtEl>
                                          <p:spTgt spid="297"/>
                                        </p:tgtEl>
                                        <p:attrNameLst>
                                          <p:attrName>style.visibility</p:attrName>
                                        </p:attrNameLst>
                                      </p:cBhvr>
                                      <p:to>
                                        <p:strVal val="visible"/>
                                      </p:to>
                                    </p:set>
                                    <p:anim calcmode="lin" valueType="num">
                                      <p:cBhvr>
                                        <p:cTn id="116" dur="500" fill="hold"/>
                                        <p:tgtEl>
                                          <p:spTgt spid="297"/>
                                        </p:tgtEl>
                                        <p:attrNameLst>
                                          <p:attrName>ppt_w</p:attrName>
                                        </p:attrNameLst>
                                      </p:cBhvr>
                                      <p:tavLst>
                                        <p:tav tm="0">
                                          <p:val>
                                            <p:fltVal val="0"/>
                                          </p:val>
                                        </p:tav>
                                        <p:tav tm="100000">
                                          <p:val>
                                            <p:strVal val="#ppt_w"/>
                                          </p:val>
                                        </p:tav>
                                      </p:tavLst>
                                    </p:anim>
                                    <p:anim calcmode="lin" valueType="num">
                                      <p:cBhvr>
                                        <p:cTn id="117" dur="500" fill="hold"/>
                                        <p:tgtEl>
                                          <p:spTgt spid="297"/>
                                        </p:tgtEl>
                                        <p:attrNameLst>
                                          <p:attrName>ppt_h</p:attrName>
                                        </p:attrNameLst>
                                      </p:cBhvr>
                                      <p:tavLst>
                                        <p:tav tm="0">
                                          <p:val>
                                            <p:fltVal val="0"/>
                                          </p:val>
                                        </p:tav>
                                        <p:tav tm="100000">
                                          <p:val>
                                            <p:strVal val="#ppt_h"/>
                                          </p:val>
                                        </p:tav>
                                      </p:tavLst>
                                    </p:anim>
                                    <p:animEffect transition="in" filter="fade">
                                      <p:cBhvr>
                                        <p:cTn id="118" dur="500"/>
                                        <p:tgtEl>
                                          <p:spTgt spid="297"/>
                                        </p:tgtEl>
                                      </p:cBhvr>
                                    </p:animEffect>
                                  </p:childTnLst>
                                </p:cTn>
                              </p:par>
                              <p:par>
                                <p:cTn id="119" presetID="53" presetClass="entr" presetSubtype="16" fill="hold" nodeType="withEffect">
                                  <p:stCondLst>
                                    <p:cond delay="0"/>
                                  </p:stCondLst>
                                  <p:childTnLst>
                                    <p:set>
                                      <p:cBhvr>
                                        <p:cTn id="120" dur="1" fill="hold">
                                          <p:stCondLst>
                                            <p:cond delay="0"/>
                                          </p:stCondLst>
                                        </p:cTn>
                                        <p:tgtEl>
                                          <p:spTgt spid="211"/>
                                        </p:tgtEl>
                                        <p:attrNameLst>
                                          <p:attrName>style.visibility</p:attrName>
                                        </p:attrNameLst>
                                      </p:cBhvr>
                                      <p:to>
                                        <p:strVal val="visible"/>
                                      </p:to>
                                    </p:set>
                                    <p:anim calcmode="lin" valueType="num">
                                      <p:cBhvr>
                                        <p:cTn id="121" dur="500" fill="hold"/>
                                        <p:tgtEl>
                                          <p:spTgt spid="211"/>
                                        </p:tgtEl>
                                        <p:attrNameLst>
                                          <p:attrName>ppt_w</p:attrName>
                                        </p:attrNameLst>
                                      </p:cBhvr>
                                      <p:tavLst>
                                        <p:tav tm="0">
                                          <p:val>
                                            <p:fltVal val="0"/>
                                          </p:val>
                                        </p:tav>
                                        <p:tav tm="100000">
                                          <p:val>
                                            <p:strVal val="#ppt_w"/>
                                          </p:val>
                                        </p:tav>
                                      </p:tavLst>
                                    </p:anim>
                                    <p:anim calcmode="lin" valueType="num">
                                      <p:cBhvr>
                                        <p:cTn id="122" dur="500" fill="hold"/>
                                        <p:tgtEl>
                                          <p:spTgt spid="211"/>
                                        </p:tgtEl>
                                        <p:attrNameLst>
                                          <p:attrName>ppt_h</p:attrName>
                                        </p:attrNameLst>
                                      </p:cBhvr>
                                      <p:tavLst>
                                        <p:tav tm="0">
                                          <p:val>
                                            <p:fltVal val="0"/>
                                          </p:val>
                                        </p:tav>
                                        <p:tav tm="100000">
                                          <p:val>
                                            <p:strVal val="#ppt_h"/>
                                          </p:val>
                                        </p:tav>
                                      </p:tavLst>
                                    </p:anim>
                                    <p:animEffect transition="in" filter="fade">
                                      <p:cBhvr>
                                        <p:cTn id="123" dur="500"/>
                                        <p:tgtEl>
                                          <p:spTgt spid="211"/>
                                        </p:tgtEl>
                                      </p:cBhvr>
                                    </p:animEffect>
                                  </p:childTnLst>
                                </p:cTn>
                              </p:par>
                            </p:childTnLst>
                          </p:cTn>
                        </p:par>
                      </p:childTnLst>
                    </p:cTn>
                  </p:par>
                  <p:par>
                    <p:cTn id="124" fill="hold">
                      <p:stCondLst>
                        <p:cond delay="indefinite"/>
                      </p:stCondLst>
                      <p:childTnLst>
                        <p:par>
                          <p:cTn id="125" fill="hold">
                            <p:stCondLst>
                              <p:cond delay="0"/>
                            </p:stCondLst>
                            <p:childTnLst>
                              <p:par>
                                <p:cTn id="126" presetID="53" presetClass="entr" presetSubtype="16" fill="hold" grpId="0" nodeType="clickEffect">
                                  <p:stCondLst>
                                    <p:cond delay="0"/>
                                  </p:stCondLst>
                                  <p:childTnLst>
                                    <p:set>
                                      <p:cBhvr>
                                        <p:cTn id="127" dur="1" fill="hold">
                                          <p:stCondLst>
                                            <p:cond delay="0"/>
                                          </p:stCondLst>
                                        </p:cTn>
                                        <p:tgtEl>
                                          <p:spTgt spid="202"/>
                                        </p:tgtEl>
                                        <p:attrNameLst>
                                          <p:attrName>style.visibility</p:attrName>
                                        </p:attrNameLst>
                                      </p:cBhvr>
                                      <p:to>
                                        <p:strVal val="visible"/>
                                      </p:to>
                                    </p:set>
                                    <p:anim calcmode="lin" valueType="num">
                                      <p:cBhvr>
                                        <p:cTn id="128" dur="500" fill="hold"/>
                                        <p:tgtEl>
                                          <p:spTgt spid="202"/>
                                        </p:tgtEl>
                                        <p:attrNameLst>
                                          <p:attrName>ppt_w</p:attrName>
                                        </p:attrNameLst>
                                      </p:cBhvr>
                                      <p:tavLst>
                                        <p:tav tm="0">
                                          <p:val>
                                            <p:fltVal val="0"/>
                                          </p:val>
                                        </p:tav>
                                        <p:tav tm="100000">
                                          <p:val>
                                            <p:strVal val="#ppt_w"/>
                                          </p:val>
                                        </p:tav>
                                      </p:tavLst>
                                    </p:anim>
                                    <p:anim calcmode="lin" valueType="num">
                                      <p:cBhvr>
                                        <p:cTn id="129" dur="500" fill="hold"/>
                                        <p:tgtEl>
                                          <p:spTgt spid="202"/>
                                        </p:tgtEl>
                                        <p:attrNameLst>
                                          <p:attrName>ppt_h</p:attrName>
                                        </p:attrNameLst>
                                      </p:cBhvr>
                                      <p:tavLst>
                                        <p:tav tm="0">
                                          <p:val>
                                            <p:fltVal val="0"/>
                                          </p:val>
                                        </p:tav>
                                        <p:tav tm="100000">
                                          <p:val>
                                            <p:strVal val="#ppt_h"/>
                                          </p:val>
                                        </p:tav>
                                      </p:tavLst>
                                    </p:anim>
                                    <p:animEffect transition="in" filter="fade">
                                      <p:cBhvr>
                                        <p:cTn id="130" dur="500"/>
                                        <p:tgtEl>
                                          <p:spTgt spid="202"/>
                                        </p:tgtEl>
                                      </p:cBhvr>
                                    </p:animEffect>
                                  </p:childTnLst>
                                </p:cTn>
                              </p:par>
                              <p:par>
                                <p:cTn id="131" presetID="53" presetClass="entr" presetSubtype="16" fill="hold" grpId="0" nodeType="withEffect">
                                  <p:stCondLst>
                                    <p:cond delay="0"/>
                                  </p:stCondLst>
                                  <p:childTnLst>
                                    <p:set>
                                      <p:cBhvr>
                                        <p:cTn id="132" dur="1" fill="hold">
                                          <p:stCondLst>
                                            <p:cond delay="0"/>
                                          </p:stCondLst>
                                        </p:cTn>
                                        <p:tgtEl>
                                          <p:spTgt spid="154"/>
                                        </p:tgtEl>
                                        <p:attrNameLst>
                                          <p:attrName>style.visibility</p:attrName>
                                        </p:attrNameLst>
                                      </p:cBhvr>
                                      <p:to>
                                        <p:strVal val="visible"/>
                                      </p:to>
                                    </p:set>
                                    <p:anim calcmode="lin" valueType="num">
                                      <p:cBhvr>
                                        <p:cTn id="133" dur="500" fill="hold"/>
                                        <p:tgtEl>
                                          <p:spTgt spid="154"/>
                                        </p:tgtEl>
                                        <p:attrNameLst>
                                          <p:attrName>ppt_w</p:attrName>
                                        </p:attrNameLst>
                                      </p:cBhvr>
                                      <p:tavLst>
                                        <p:tav tm="0">
                                          <p:val>
                                            <p:fltVal val="0"/>
                                          </p:val>
                                        </p:tav>
                                        <p:tav tm="100000">
                                          <p:val>
                                            <p:strVal val="#ppt_w"/>
                                          </p:val>
                                        </p:tav>
                                      </p:tavLst>
                                    </p:anim>
                                    <p:anim calcmode="lin" valueType="num">
                                      <p:cBhvr>
                                        <p:cTn id="134" dur="500" fill="hold"/>
                                        <p:tgtEl>
                                          <p:spTgt spid="154"/>
                                        </p:tgtEl>
                                        <p:attrNameLst>
                                          <p:attrName>ppt_h</p:attrName>
                                        </p:attrNameLst>
                                      </p:cBhvr>
                                      <p:tavLst>
                                        <p:tav tm="0">
                                          <p:val>
                                            <p:fltVal val="0"/>
                                          </p:val>
                                        </p:tav>
                                        <p:tav tm="100000">
                                          <p:val>
                                            <p:strVal val="#ppt_h"/>
                                          </p:val>
                                        </p:tav>
                                      </p:tavLst>
                                    </p:anim>
                                    <p:animEffect transition="in" filter="fade">
                                      <p:cBhvr>
                                        <p:cTn id="135" dur="500"/>
                                        <p:tgtEl>
                                          <p:spTgt spid="154"/>
                                        </p:tgtEl>
                                      </p:cBhvr>
                                    </p:animEffect>
                                  </p:childTnLst>
                                </p:cTn>
                              </p:par>
                            </p:childTnLst>
                          </p:cTn>
                        </p:par>
                      </p:childTnLst>
                    </p:cTn>
                  </p:par>
                  <p:par>
                    <p:cTn id="136" fill="hold">
                      <p:stCondLst>
                        <p:cond delay="indefinite"/>
                      </p:stCondLst>
                      <p:childTnLst>
                        <p:par>
                          <p:cTn id="137" fill="hold">
                            <p:stCondLst>
                              <p:cond delay="0"/>
                            </p:stCondLst>
                            <p:childTnLst>
                              <p:par>
                                <p:cTn id="138" presetID="53" presetClass="entr" presetSubtype="16" fill="hold" grpId="0" nodeType="clickEffect">
                                  <p:stCondLst>
                                    <p:cond delay="0"/>
                                  </p:stCondLst>
                                  <p:childTnLst>
                                    <p:set>
                                      <p:cBhvr>
                                        <p:cTn id="139" dur="1" fill="hold">
                                          <p:stCondLst>
                                            <p:cond delay="0"/>
                                          </p:stCondLst>
                                        </p:cTn>
                                        <p:tgtEl>
                                          <p:spTgt spid="203"/>
                                        </p:tgtEl>
                                        <p:attrNameLst>
                                          <p:attrName>style.visibility</p:attrName>
                                        </p:attrNameLst>
                                      </p:cBhvr>
                                      <p:to>
                                        <p:strVal val="visible"/>
                                      </p:to>
                                    </p:set>
                                    <p:anim calcmode="lin" valueType="num">
                                      <p:cBhvr>
                                        <p:cTn id="140" dur="500" fill="hold"/>
                                        <p:tgtEl>
                                          <p:spTgt spid="203"/>
                                        </p:tgtEl>
                                        <p:attrNameLst>
                                          <p:attrName>ppt_w</p:attrName>
                                        </p:attrNameLst>
                                      </p:cBhvr>
                                      <p:tavLst>
                                        <p:tav tm="0">
                                          <p:val>
                                            <p:fltVal val="0"/>
                                          </p:val>
                                        </p:tav>
                                        <p:tav tm="100000">
                                          <p:val>
                                            <p:strVal val="#ppt_w"/>
                                          </p:val>
                                        </p:tav>
                                      </p:tavLst>
                                    </p:anim>
                                    <p:anim calcmode="lin" valueType="num">
                                      <p:cBhvr>
                                        <p:cTn id="141" dur="500" fill="hold"/>
                                        <p:tgtEl>
                                          <p:spTgt spid="203"/>
                                        </p:tgtEl>
                                        <p:attrNameLst>
                                          <p:attrName>ppt_h</p:attrName>
                                        </p:attrNameLst>
                                      </p:cBhvr>
                                      <p:tavLst>
                                        <p:tav tm="0">
                                          <p:val>
                                            <p:fltVal val="0"/>
                                          </p:val>
                                        </p:tav>
                                        <p:tav tm="100000">
                                          <p:val>
                                            <p:strVal val="#ppt_h"/>
                                          </p:val>
                                        </p:tav>
                                      </p:tavLst>
                                    </p:anim>
                                    <p:animEffect transition="in" filter="fade">
                                      <p:cBhvr>
                                        <p:cTn id="142" dur="500"/>
                                        <p:tgtEl>
                                          <p:spTgt spid="203"/>
                                        </p:tgtEl>
                                      </p:cBhvr>
                                    </p:animEffect>
                                  </p:childTnLst>
                                </p:cTn>
                              </p:par>
                            </p:childTnLst>
                          </p:cTn>
                        </p:par>
                        <p:par>
                          <p:cTn id="143" fill="hold">
                            <p:stCondLst>
                              <p:cond delay="500"/>
                            </p:stCondLst>
                            <p:childTnLst>
                              <p:par>
                                <p:cTn id="144" presetID="53" presetClass="entr" presetSubtype="16" fill="hold" grpId="0" nodeType="afterEffect">
                                  <p:stCondLst>
                                    <p:cond delay="0"/>
                                  </p:stCondLst>
                                  <p:childTnLst>
                                    <p:set>
                                      <p:cBhvr>
                                        <p:cTn id="145" dur="1" fill="hold">
                                          <p:stCondLst>
                                            <p:cond delay="0"/>
                                          </p:stCondLst>
                                        </p:cTn>
                                        <p:tgtEl>
                                          <p:spTgt spid="305"/>
                                        </p:tgtEl>
                                        <p:attrNameLst>
                                          <p:attrName>style.visibility</p:attrName>
                                        </p:attrNameLst>
                                      </p:cBhvr>
                                      <p:to>
                                        <p:strVal val="visible"/>
                                      </p:to>
                                    </p:set>
                                    <p:anim calcmode="lin" valueType="num">
                                      <p:cBhvr>
                                        <p:cTn id="146" dur="500" fill="hold"/>
                                        <p:tgtEl>
                                          <p:spTgt spid="305"/>
                                        </p:tgtEl>
                                        <p:attrNameLst>
                                          <p:attrName>ppt_w</p:attrName>
                                        </p:attrNameLst>
                                      </p:cBhvr>
                                      <p:tavLst>
                                        <p:tav tm="0">
                                          <p:val>
                                            <p:fltVal val="0"/>
                                          </p:val>
                                        </p:tav>
                                        <p:tav tm="100000">
                                          <p:val>
                                            <p:strVal val="#ppt_w"/>
                                          </p:val>
                                        </p:tav>
                                      </p:tavLst>
                                    </p:anim>
                                    <p:anim calcmode="lin" valueType="num">
                                      <p:cBhvr>
                                        <p:cTn id="147" dur="500" fill="hold"/>
                                        <p:tgtEl>
                                          <p:spTgt spid="305"/>
                                        </p:tgtEl>
                                        <p:attrNameLst>
                                          <p:attrName>ppt_h</p:attrName>
                                        </p:attrNameLst>
                                      </p:cBhvr>
                                      <p:tavLst>
                                        <p:tav tm="0">
                                          <p:val>
                                            <p:fltVal val="0"/>
                                          </p:val>
                                        </p:tav>
                                        <p:tav tm="100000">
                                          <p:val>
                                            <p:strVal val="#ppt_h"/>
                                          </p:val>
                                        </p:tav>
                                      </p:tavLst>
                                    </p:anim>
                                    <p:animEffect transition="in" filter="fade">
                                      <p:cBhvr>
                                        <p:cTn id="148" dur="500"/>
                                        <p:tgtEl>
                                          <p:spTgt spid="305"/>
                                        </p:tgtEl>
                                      </p:cBhvr>
                                    </p:animEffect>
                                  </p:childTnLst>
                                </p:cTn>
                              </p:par>
                            </p:childTnLst>
                          </p:cTn>
                        </p:par>
                      </p:childTnLst>
                    </p:cTn>
                  </p:par>
                  <p:par>
                    <p:cTn id="149" fill="hold">
                      <p:stCondLst>
                        <p:cond delay="indefinite"/>
                      </p:stCondLst>
                      <p:childTnLst>
                        <p:par>
                          <p:cTn id="150" fill="hold">
                            <p:stCondLst>
                              <p:cond delay="0"/>
                            </p:stCondLst>
                            <p:childTnLst>
                              <p:par>
                                <p:cTn id="151" presetID="2" presetClass="entr" presetSubtype="2" fill="hold" grpId="0" nodeType="clickEffect">
                                  <p:stCondLst>
                                    <p:cond delay="0"/>
                                  </p:stCondLst>
                                  <p:childTnLst>
                                    <p:set>
                                      <p:cBhvr>
                                        <p:cTn id="152" dur="1" fill="hold">
                                          <p:stCondLst>
                                            <p:cond delay="0"/>
                                          </p:stCondLst>
                                        </p:cTn>
                                        <p:tgtEl>
                                          <p:spTgt spid="311"/>
                                        </p:tgtEl>
                                        <p:attrNameLst>
                                          <p:attrName>style.visibility</p:attrName>
                                        </p:attrNameLst>
                                      </p:cBhvr>
                                      <p:to>
                                        <p:strVal val="visible"/>
                                      </p:to>
                                    </p:set>
                                    <p:anim calcmode="lin" valueType="num">
                                      <p:cBhvr additive="base">
                                        <p:cTn id="153" dur="500" fill="hold"/>
                                        <p:tgtEl>
                                          <p:spTgt spid="311"/>
                                        </p:tgtEl>
                                        <p:attrNameLst>
                                          <p:attrName>ppt_x</p:attrName>
                                        </p:attrNameLst>
                                      </p:cBhvr>
                                      <p:tavLst>
                                        <p:tav tm="0">
                                          <p:val>
                                            <p:strVal val="1+#ppt_w/2"/>
                                          </p:val>
                                        </p:tav>
                                        <p:tav tm="100000">
                                          <p:val>
                                            <p:strVal val="#ppt_x"/>
                                          </p:val>
                                        </p:tav>
                                      </p:tavLst>
                                    </p:anim>
                                    <p:anim calcmode="lin" valueType="num">
                                      <p:cBhvr additive="base">
                                        <p:cTn id="154" dur="500" fill="hold"/>
                                        <p:tgtEl>
                                          <p:spTgt spid="311"/>
                                        </p:tgtEl>
                                        <p:attrNameLst>
                                          <p:attrName>ppt_y</p:attrName>
                                        </p:attrNameLst>
                                      </p:cBhvr>
                                      <p:tavLst>
                                        <p:tav tm="0">
                                          <p:val>
                                            <p:strVal val="#ppt_y"/>
                                          </p:val>
                                        </p:tav>
                                        <p:tav tm="100000">
                                          <p:val>
                                            <p:strVal val="#ppt_y"/>
                                          </p:val>
                                        </p:tav>
                                      </p:tavLst>
                                    </p:anim>
                                  </p:childTnLst>
                                </p:cTn>
                              </p:par>
                              <p:par>
                                <p:cTn id="155" presetID="2" presetClass="entr" presetSubtype="2" fill="hold" grpId="0" nodeType="withEffect">
                                  <p:stCondLst>
                                    <p:cond delay="0"/>
                                  </p:stCondLst>
                                  <p:childTnLst>
                                    <p:set>
                                      <p:cBhvr>
                                        <p:cTn id="156" dur="1" fill="hold">
                                          <p:stCondLst>
                                            <p:cond delay="0"/>
                                          </p:stCondLst>
                                        </p:cTn>
                                        <p:tgtEl>
                                          <p:spTgt spid="319"/>
                                        </p:tgtEl>
                                        <p:attrNameLst>
                                          <p:attrName>style.visibility</p:attrName>
                                        </p:attrNameLst>
                                      </p:cBhvr>
                                      <p:to>
                                        <p:strVal val="visible"/>
                                      </p:to>
                                    </p:set>
                                    <p:anim calcmode="lin" valueType="num">
                                      <p:cBhvr additive="base">
                                        <p:cTn id="157" dur="500" fill="hold"/>
                                        <p:tgtEl>
                                          <p:spTgt spid="319"/>
                                        </p:tgtEl>
                                        <p:attrNameLst>
                                          <p:attrName>ppt_x</p:attrName>
                                        </p:attrNameLst>
                                      </p:cBhvr>
                                      <p:tavLst>
                                        <p:tav tm="0">
                                          <p:val>
                                            <p:strVal val="1+#ppt_w/2"/>
                                          </p:val>
                                        </p:tav>
                                        <p:tav tm="100000">
                                          <p:val>
                                            <p:strVal val="#ppt_x"/>
                                          </p:val>
                                        </p:tav>
                                      </p:tavLst>
                                    </p:anim>
                                    <p:anim calcmode="lin" valueType="num">
                                      <p:cBhvr additive="base">
                                        <p:cTn id="158" dur="500" fill="hold"/>
                                        <p:tgtEl>
                                          <p:spTgt spid="319"/>
                                        </p:tgtEl>
                                        <p:attrNameLst>
                                          <p:attrName>ppt_y</p:attrName>
                                        </p:attrNameLst>
                                      </p:cBhvr>
                                      <p:tavLst>
                                        <p:tav tm="0">
                                          <p:val>
                                            <p:strVal val="#ppt_y"/>
                                          </p:val>
                                        </p:tav>
                                        <p:tav tm="100000">
                                          <p:val>
                                            <p:strVal val="#ppt_y"/>
                                          </p:val>
                                        </p:tav>
                                      </p:tavLst>
                                    </p:anim>
                                  </p:childTnLst>
                                </p:cTn>
                              </p:par>
                              <p:par>
                                <p:cTn id="159" presetID="2" presetClass="entr" presetSubtype="2" fill="hold" nodeType="withEffect">
                                  <p:stCondLst>
                                    <p:cond delay="0"/>
                                  </p:stCondLst>
                                  <p:childTnLst>
                                    <p:set>
                                      <p:cBhvr>
                                        <p:cTn id="160" dur="1" fill="hold">
                                          <p:stCondLst>
                                            <p:cond delay="0"/>
                                          </p:stCondLst>
                                        </p:cTn>
                                        <p:tgtEl>
                                          <p:spTgt spid="318"/>
                                        </p:tgtEl>
                                        <p:attrNameLst>
                                          <p:attrName>style.visibility</p:attrName>
                                        </p:attrNameLst>
                                      </p:cBhvr>
                                      <p:to>
                                        <p:strVal val="visible"/>
                                      </p:to>
                                    </p:set>
                                    <p:anim calcmode="lin" valueType="num">
                                      <p:cBhvr additive="base">
                                        <p:cTn id="161" dur="500" fill="hold"/>
                                        <p:tgtEl>
                                          <p:spTgt spid="318"/>
                                        </p:tgtEl>
                                        <p:attrNameLst>
                                          <p:attrName>ppt_x</p:attrName>
                                        </p:attrNameLst>
                                      </p:cBhvr>
                                      <p:tavLst>
                                        <p:tav tm="0">
                                          <p:val>
                                            <p:strVal val="1+#ppt_w/2"/>
                                          </p:val>
                                        </p:tav>
                                        <p:tav tm="100000">
                                          <p:val>
                                            <p:strVal val="#ppt_x"/>
                                          </p:val>
                                        </p:tav>
                                      </p:tavLst>
                                    </p:anim>
                                    <p:anim calcmode="lin" valueType="num">
                                      <p:cBhvr additive="base">
                                        <p:cTn id="162" dur="500" fill="hold"/>
                                        <p:tgtEl>
                                          <p:spTgt spid="318"/>
                                        </p:tgtEl>
                                        <p:attrNameLst>
                                          <p:attrName>ppt_y</p:attrName>
                                        </p:attrNameLst>
                                      </p:cBhvr>
                                      <p:tavLst>
                                        <p:tav tm="0">
                                          <p:val>
                                            <p:strVal val="#ppt_y"/>
                                          </p:val>
                                        </p:tav>
                                        <p:tav tm="100000">
                                          <p:val>
                                            <p:strVal val="#ppt_y"/>
                                          </p:val>
                                        </p:tav>
                                      </p:tavLst>
                                    </p:anim>
                                  </p:childTnLst>
                                </p:cTn>
                              </p:par>
                            </p:childTnLst>
                          </p:cTn>
                        </p:par>
                      </p:childTnLst>
                    </p:cTn>
                  </p:par>
                  <p:par>
                    <p:cTn id="163" fill="hold">
                      <p:stCondLst>
                        <p:cond delay="indefinite"/>
                      </p:stCondLst>
                      <p:childTnLst>
                        <p:par>
                          <p:cTn id="164" fill="hold">
                            <p:stCondLst>
                              <p:cond delay="0"/>
                            </p:stCondLst>
                            <p:childTnLst>
                              <p:par>
                                <p:cTn id="165" presetID="53" presetClass="entr" presetSubtype="16" fill="hold" nodeType="clickEffect">
                                  <p:stCondLst>
                                    <p:cond delay="0"/>
                                  </p:stCondLst>
                                  <p:childTnLst>
                                    <p:set>
                                      <p:cBhvr>
                                        <p:cTn id="166" dur="1" fill="hold">
                                          <p:stCondLst>
                                            <p:cond delay="0"/>
                                          </p:stCondLst>
                                        </p:cTn>
                                        <p:tgtEl>
                                          <p:spTgt spid="19"/>
                                        </p:tgtEl>
                                        <p:attrNameLst>
                                          <p:attrName>style.visibility</p:attrName>
                                        </p:attrNameLst>
                                      </p:cBhvr>
                                      <p:to>
                                        <p:strVal val="visible"/>
                                      </p:to>
                                    </p:set>
                                    <p:anim calcmode="lin" valueType="num">
                                      <p:cBhvr>
                                        <p:cTn id="167" dur="500" fill="hold"/>
                                        <p:tgtEl>
                                          <p:spTgt spid="19"/>
                                        </p:tgtEl>
                                        <p:attrNameLst>
                                          <p:attrName>ppt_w</p:attrName>
                                        </p:attrNameLst>
                                      </p:cBhvr>
                                      <p:tavLst>
                                        <p:tav tm="0">
                                          <p:val>
                                            <p:fltVal val="0"/>
                                          </p:val>
                                        </p:tav>
                                        <p:tav tm="100000">
                                          <p:val>
                                            <p:strVal val="#ppt_w"/>
                                          </p:val>
                                        </p:tav>
                                      </p:tavLst>
                                    </p:anim>
                                    <p:anim calcmode="lin" valueType="num">
                                      <p:cBhvr>
                                        <p:cTn id="168" dur="500" fill="hold"/>
                                        <p:tgtEl>
                                          <p:spTgt spid="19"/>
                                        </p:tgtEl>
                                        <p:attrNameLst>
                                          <p:attrName>ppt_h</p:attrName>
                                        </p:attrNameLst>
                                      </p:cBhvr>
                                      <p:tavLst>
                                        <p:tav tm="0">
                                          <p:val>
                                            <p:fltVal val="0"/>
                                          </p:val>
                                        </p:tav>
                                        <p:tav tm="100000">
                                          <p:val>
                                            <p:strVal val="#ppt_h"/>
                                          </p:val>
                                        </p:tav>
                                      </p:tavLst>
                                    </p:anim>
                                    <p:animEffect transition="in" filter="fade">
                                      <p:cBhvr>
                                        <p:cTn id="169" dur="500"/>
                                        <p:tgtEl>
                                          <p:spTgt spid="19"/>
                                        </p:tgtEl>
                                      </p:cBhvr>
                                    </p:animEffect>
                                  </p:childTnLst>
                                </p:cTn>
                              </p:par>
                            </p:childTnLst>
                          </p:cTn>
                        </p:par>
                        <p:par>
                          <p:cTn id="170" fill="hold">
                            <p:stCondLst>
                              <p:cond delay="500"/>
                            </p:stCondLst>
                            <p:childTnLst>
                              <p:par>
                                <p:cTn id="171" presetID="22" presetClass="entr" presetSubtype="8" fill="hold" nodeType="afterEffect">
                                  <p:stCondLst>
                                    <p:cond delay="0"/>
                                  </p:stCondLst>
                                  <p:childTnLst>
                                    <p:set>
                                      <p:cBhvr>
                                        <p:cTn id="172" dur="1" fill="hold">
                                          <p:stCondLst>
                                            <p:cond delay="0"/>
                                          </p:stCondLst>
                                        </p:cTn>
                                        <p:tgtEl>
                                          <p:spTgt spid="18"/>
                                        </p:tgtEl>
                                        <p:attrNameLst>
                                          <p:attrName>style.visibility</p:attrName>
                                        </p:attrNameLst>
                                      </p:cBhvr>
                                      <p:to>
                                        <p:strVal val="visible"/>
                                      </p:to>
                                    </p:set>
                                    <p:animEffect transition="in" filter="wipe(left)">
                                      <p:cBhvr>
                                        <p:cTn id="173"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3" grpId="0"/>
      <p:bldP spid="169" grpId="0" animBg="1"/>
      <p:bldP spid="154" grpId="0"/>
      <p:bldP spid="196" grpId="0"/>
      <p:bldP spid="197" grpId="0"/>
      <p:bldP spid="13" grpId="0" animBg="1"/>
      <p:bldP spid="202" grpId="0"/>
      <p:bldP spid="203" grpId="0" animBg="1"/>
      <p:bldP spid="210" grpId="0" animBg="1"/>
      <p:bldP spid="305" grpId="0" animBg="1"/>
      <p:bldP spid="311" grpId="0"/>
      <p:bldP spid="319" grpId="0"/>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9651DD-3F1B-E216-B54F-31C1DD789FDC}"/>
            </a:ext>
          </a:extLst>
        </p:cNvPr>
        <p:cNvGrpSpPr/>
        <p:nvPr/>
      </p:nvGrpSpPr>
      <p:grpSpPr>
        <a:xfrm>
          <a:off x="0" y="0"/>
          <a:ext cx="0" cy="0"/>
          <a:chOff x="0" y="0"/>
          <a:chExt cx="0" cy="0"/>
        </a:xfrm>
      </p:grpSpPr>
      <p:grpSp>
        <p:nvGrpSpPr>
          <p:cNvPr id="10" name="グループ化 9">
            <a:extLst>
              <a:ext uri="{FF2B5EF4-FFF2-40B4-BE49-F238E27FC236}">
                <a16:creationId xmlns:a16="http://schemas.microsoft.com/office/drawing/2014/main" id="{FB0B8CFD-37B3-BBF6-5AC2-E32B103558E8}"/>
              </a:ext>
            </a:extLst>
          </p:cNvPr>
          <p:cNvGrpSpPr/>
          <p:nvPr/>
        </p:nvGrpSpPr>
        <p:grpSpPr>
          <a:xfrm>
            <a:off x="1935208" y="2904287"/>
            <a:ext cx="5270073" cy="3600806"/>
            <a:chOff x="1935208" y="2904287"/>
            <a:chExt cx="5270073" cy="3600806"/>
          </a:xfrm>
        </p:grpSpPr>
        <p:grpSp>
          <p:nvGrpSpPr>
            <p:cNvPr id="4" name="グループ化 3">
              <a:extLst>
                <a:ext uri="{FF2B5EF4-FFF2-40B4-BE49-F238E27FC236}">
                  <a16:creationId xmlns:a16="http://schemas.microsoft.com/office/drawing/2014/main" id="{C55545D3-5673-5383-6B32-4165FB5EEAFF}"/>
                </a:ext>
              </a:extLst>
            </p:cNvPr>
            <p:cNvGrpSpPr/>
            <p:nvPr/>
          </p:nvGrpSpPr>
          <p:grpSpPr>
            <a:xfrm>
              <a:off x="1935208" y="2904287"/>
              <a:ext cx="5270073" cy="3600806"/>
              <a:chOff x="1935208" y="2904287"/>
              <a:chExt cx="5270073" cy="3600806"/>
            </a:xfrm>
          </p:grpSpPr>
          <p:sp>
            <p:nvSpPr>
              <p:cNvPr id="21" name="角丸四角形 20">
                <a:extLst>
                  <a:ext uri="{FF2B5EF4-FFF2-40B4-BE49-F238E27FC236}">
                    <a16:creationId xmlns:a16="http://schemas.microsoft.com/office/drawing/2014/main" id="{AFB3B17B-BB5A-DE4E-FB41-B0F75BD3473A}"/>
                  </a:ext>
                </a:extLst>
              </p:cNvPr>
              <p:cNvSpPr/>
              <p:nvPr/>
            </p:nvSpPr>
            <p:spPr bwMode="auto">
              <a:xfrm>
                <a:off x="1938712" y="4479519"/>
                <a:ext cx="5266569" cy="2025574"/>
              </a:xfrm>
              <a:prstGeom prst="roundRect">
                <a:avLst>
                  <a:gd name="adj" fmla="val 0"/>
                </a:avLst>
              </a:prstGeom>
              <a:solidFill>
                <a:schemeClr val="accent4"/>
              </a:solidFill>
              <a:ln>
                <a:noFill/>
                <a:headEnd type="none" w="med" len="med"/>
                <a:tailEnd type="none" w="med" len="med"/>
              </a:ln>
              <a:effectLst>
                <a:outerShdw blurRad="50800" dist="381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109728" rIns="137160" bIns="109728" numCol="1" spcCol="0" rtlCol="0" fromWordArt="0" anchor="b" anchorCtr="0" forceAA="0" compatLnSpc="1">
                <a:prstTxWarp prst="textNoShape">
                  <a:avLst/>
                </a:prstTxWarp>
                <a:noAutofit/>
              </a:bodyPr>
              <a:lstStyle/>
              <a:p>
                <a:pPr algn="ctr" defTabSz="699354" fontAlgn="base">
                  <a:lnSpc>
                    <a:spcPct val="90000"/>
                  </a:lnSpc>
                  <a:spcBef>
                    <a:spcPct val="0"/>
                  </a:spcBef>
                  <a:spcAft>
                    <a:spcPct val="0"/>
                  </a:spcAft>
                </a:pPr>
                <a:endParaRPr lang="en-US" altLang="ja-JP" sz="280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sz="280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sz="280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sz="280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r>
                  <a:rPr lang="ja-JP" altLang="en-US" sz="3300" b="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rPr>
                  <a:t>　</a:t>
                </a:r>
                <a:endParaRPr lang="en-US" altLang="ja-JP" sz="330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sz="135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sz="135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sz="135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sz="135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sz="135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sz="135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p:txBody>
          </p:sp>
          <p:sp>
            <p:nvSpPr>
              <p:cNvPr id="22" name="テキスト ボックス 21">
                <a:extLst>
                  <a:ext uri="{FF2B5EF4-FFF2-40B4-BE49-F238E27FC236}">
                    <a16:creationId xmlns:a16="http://schemas.microsoft.com/office/drawing/2014/main" id="{AFF993EE-9E01-AE69-73AE-D7EC07BC769B}"/>
                  </a:ext>
                </a:extLst>
              </p:cNvPr>
              <p:cNvSpPr txBox="1"/>
              <p:nvPr/>
            </p:nvSpPr>
            <p:spPr>
              <a:xfrm>
                <a:off x="1938712" y="4708096"/>
                <a:ext cx="5266569" cy="433965"/>
              </a:xfrm>
              <a:prstGeom prst="rect">
                <a:avLst/>
              </a:prstGeom>
              <a:noFill/>
            </p:spPr>
            <p:txBody>
              <a:bodyPr wrap="square">
                <a:spAutoFit/>
              </a:bodyPr>
              <a:lstStyle/>
              <a:p>
                <a:pPr algn="ctr" defTabSz="699354" fontAlgn="base">
                  <a:lnSpc>
                    <a:spcPct val="90000"/>
                  </a:lnSpc>
                  <a:spcBef>
                    <a:spcPct val="0"/>
                  </a:spcBef>
                  <a:spcAft>
                    <a:spcPct val="0"/>
                  </a:spcAft>
                </a:pPr>
                <a:r>
                  <a:rPr lang="ja-JP" altLang="en-US" sz="2400" b="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rPr>
                  <a:t>ゼロトラスト・アーキテクチャー</a:t>
                </a:r>
                <a:endParaRPr lang="en-US" altLang="ja-JP" sz="240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p:txBody>
          </p:sp>
          <p:sp>
            <p:nvSpPr>
              <p:cNvPr id="23" name="テキスト ボックス 22">
                <a:extLst>
                  <a:ext uri="{FF2B5EF4-FFF2-40B4-BE49-F238E27FC236}">
                    <a16:creationId xmlns:a16="http://schemas.microsoft.com/office/drawing/2014/main" id="{9E67C733-F5A0-11E1-190A-2876F5113B60}"/>
                  </a:ext>
                </a:extLst>
              </p:cNvPr>
              <p:cNvSpPr txBox="1"/>
              <p:nvPr/>
            </p:nvSpPr>
            <p:spPr>
              <a:xfrm>
                <a:off x="1938711" y="5173594"/>
                <a:ext cx="5266569" cy="791242"/>
              </a:xfrm>
              <a:prstGeom prst="rect">
                <a:avLst/>
              </a:prstGeom>
              <a:noFill/>
            </p:spPr>
            <p:txBody>
              <a:bodyPr wrap="square" lIns="137160" tIns="109728" rIns="137160" bIns="109728" rtlCol="0">
                <a:spAutoFit/>
              </a:bodyPr>
              <a:lstStyle/>
              <a:p>
                <a:pPr algn="ctr" defTabSz="685800">
                  <a:lnSpc>
                    <a:spcPct val="90000"/>
                  </a:lnSpc>
                  <a:spcAft>
                    <a:spcPts val="450"/>
                  </a:spcAft>
                  <a:defRPr/>
                </a:pPr>
                <a:r>
                  <a:rPr lang="ja-JP" altLang="en-US">
                    <a:solidFill>
                      <a:schemeClr val="bg1"/>
                    </a:solidFill>
                    <a:latin typeface="Meiryo" panose="020B0604030504040204" pitchFamily="34" charset="-128"/>
                    <a:ea typeface="Meiryo" panose="020B0604030504040204" pitchFamily="34" charset="-128"/>
                  </a:rPr>
                  <a:t>２つの</a:t>
                </a:r>
                <a:r>
                  <a:rPr lang="ja-JP" altLang="en-US" b="1">
                    <a:solidFill>
                      <a:schemeClr val="bg1"/>
                    </a:solidFill>
                    <a:latin typeface="Meiryo" panose="020B0604030504040204" pitchFamily="34" charset="-128"/>
                    <a:ea typeface="Meiryo" panose="020B0604030504040204" pitchFamily="34" charset="-128"/>
                  </a:rPr>
                  <a:t>ゼロトラスト（信頼できなくなった）</a:t>
                </a:r>
                <a:endParaRPr lang="en-US" altLang="ja-JP" b="1" dirty="0">
                  <a:solidFill>
                    <a:schemeClr val="bg1"/>
                  </a:solidFill>
                  <a:latin typeface="Meiryo" panose="020B0604030504040204" pitchFamily="34" charset="-128"/>
                  <a:ea typeface="Meiryo" panose="020B0604030504040204" pitchFamily="34" charset="-128"/>
                </a:endParaRPr>
              </a:p>
              <a:p>
                <a:pPr algn="ctr" defTabSz="685800">
                  <a:lnSpc>
                    <a:spcPct val="90000"/>
                  </a:lnSpc>
                  <a:spcAft>
                    <a:spcPts val="450"/>
                  </a:spcAft>
                  <a:defRPr/>
                </a:pPr>
                <a:r>
                  <a:rPr lang="ja-JP" altLang="en-US">
                    <a:solidFill>
                      <a:schemeClr val="bg1"/>
                    </a:solidFill>
                    <a:latin typeface="Meiryo" panose="020B0604030504040204" pitchFamily="34" charset="-128"/>
                    <a:ea typeface="Meiryo" panose="020B0604030504040204" pitchFamily="34" charset="-128"/>
                  </a:rPr>
                  <a:t>に対処するための設計</a:t>
                </a:r>
                <a:endParaRPr lang="ja-JP" altLang="en-US" dirty="0" err="1">
                  <a:solidFill>
                    <a:schemeClr val="bg1"/>
                  </a:solidFill>
                  <a:latin typeface="Meiryo" panose="020B0604030504040204" pitchFamily="34" charset="-128"/>
                  <a:ea typeface="Meiryo" panose="020B0604030504040204" pitchFamily="34" charset="-128"/>
                </a:endParaRPr>
              </a:p>
            </p:txBody>
          </p:sp>
          <p:sp>
            <p:nvSpPr>
              <p:cNvPr id="34" name="三角形 33">
                <a:extLst>
                  <a:ext uri="{FF2B5EF4-FFF2-40B4-BE49-F238E27FC236}">
                    <a16:creationId xmlns:a16="http://schemas.microsoft.com/office/drawing/2014/main" id="{83D2EB52-52D8-B78D-064C-C4C8135E6BA6}"/>
                  </a:ext>
                </a:extLst>
              </p:cNvPr>
              <p:cNvSpPr/>
              <p:nvPr/>
            </p:nvSpPr>
            <p:spPr>
              <a:xfrm rot="10800000">
                <a:off x="1935208" y="2904287"/>
                <a:ext cx="5266568" cy="1670336"/>
              </a:xfrm>
              <a:prstGeom prst="triangle">
                <a:avLst>
                  <a:gd name="adj" fmla="val 50000"/>
                </a:avLst>
              </a:prstGeom>
              <a:gradFill>
                <a:gsLst>
                  <a:gs pos="47000">
                    <a:srgbClr val="7030A0">
                      <a:alpha val="9262"/>
                    </a:srgbClr>
                  </a:gs>
                  <a:gs pos="100000">
                    <a:srgbClr val="7030A0"/>
                  </a:gs>
                </a:gsLst>
                <a:lin ang="16200000" scaled="0"/>
              </a:gra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32" name="テキスト ボックス 31">
              <a:extLst>
                <a:ext uri="{FF2B5EF4-FFF2-40B4-BE49-F238E27FC236}">
                  <a16:creationId xmlns:a16="http://schemas.microsoft.com/office/drawing/2014/main" id="{636EFD98-26B2-B94A-8988-F508F1AE22AF}"/>
                </a:ext>
              </a:extLst>
            </p:cNvPr>
            <p:cNvSpPr txBox="1"/>
            <p:nvPr/>
          </p:nvSpPr>
          <p:spPr>
            <a:xfrm>
              <a:off x="2188284" y="5935522"/>
              <a:ext cx="4767431" cy="435119"/>
            </a:xfrm>
            <a:prstGeom prst="rect">
              <a:avLst/>
            </a:prstGeom>
            <a:solidFill>
              <a:srgbClr val="0432FF"/>
            </a:solidFill>
            <a:effectLst>
              <a:outerShdw blurRad="50800" dist="38100" dir="2700000" algn="tl" rotWithShape="0">
                <a:prstClr val="black">
                  <a:alpha val="40000"/>
                </a:prstClr>
              </a:outerShdw>
            </a:effectLst>
          </p:spPr>
          <p:txBody>
            <a:bodyPr wrap="square" lIns="137160" tIns="109728" rIns="137160" bIns="109728" rtlCol="0" anchor="ctr">
              <a:spAutoFit/>
            </a:bodyPr>
            <a:lstStyle/>
            <a:p>
              <a:pPr algn="ctr">
                <a:lnSpc>
                  <a:spcPct val="90000"/>
                </a:lnSpc>
                <a:spcAft>
                  <a:spcPts val="450"/>
                </a:spcAft>
              </a:pPr>
              <a:endParaRPr lang="ja-JP" altLang="en-US" sz="1500" b="1" dirty="0" err="1">
                <a:solidFill>
                  <a:schemeClr val="bg1"/>
                </a:solidFill>
                <a:latin typeface="Meiryo" panose="020B0604030504040204" pitchFamily="34" charset="-128"/>
                <a:ea typeface="Meiryo" panose="020B0604030504040204" pitchFamily="34" charset="-128"/>
              </a:endParaRPr>
            </a:p>
          </p:txBody>
        </p:sp>
        <p:sp>
          <p:nvSpPr>
            <p:cNvPr id="7" name="テキスト ボックス 6">
              <a:extLst>
                <a:ext uri="{FF2B5EF4-FFF2-40B4-BE49-F238E27FC236}">
                  <a16:creationId xmlns:a16="http://schemas.microsoft.com/office/drawing/2014/main" id="{12E853F6-83DE-C528-E115-EB23B841A263}"/>
                </a:ext>
              </a:extLst>
            </p:cNvPr>
            <p:cNvSpPr txBox="1"/>
            <p:nvPr/>
          </p:nvSpPr>
          <p:spPr>
            <a:xfrm>
              <a:off x="2184778" y="6024558"/>
              <a:ext cx="4767431" cy="320088"/>
            </a:xfrm>
            <a:prstGeom prst="rect">
              <a:avLst/>
            </a:prstGeom>
            <a:noFill/>
          </p:spPr>
          <p:txBody>
            <a:bodyPr wrap="square">
              <a:spAutoFit/>
            </a:bodyPr>
            <a:lstStyle/>
            <a:p>
              <a:pPr algn="ctr">
                <a:lnSpc>
                  <a:spcPct val="90000"/>
                </a:lnSpc>
                <a:spcAft>
                  <a:spcPts val="450"/>
                </a:spcAft>
              </a:pPr>
              <a:r>
                <a:rPr lang="ja-JP" altLang="en-US" sz="1600" b="1">
                  <a:solidFill>
                    <a:schemeClr val="bg1"/>
                  </a:solidFill>
                  <a:latin typeface="Meiryo" panose="020B0604030504040204" pitchFamily="34" charset="-128"/>
                  <a:ea typeface="Meiryo" panose="020B0604030504040204" pitchFamily="34" charset="-128"/>
                </a:rPr>
                <a:t>リアルタイムガバナンスの実現</a:t>
              </a:r>
              <a:endParaRPr lang="ja-JP" altLang="en-US" sz="1600" b="1" dirty="0" err="1">
                <a:solidFill>
                  <a:schemeClr val="bg1"/>
                </a:solidFill>
                <a:latin typeface="Meiryo" panose="020B0604030504040204" pitchFamily="34" charset="-128"/>
                <a:ea typeface="Meiryo" panose="020B0604030504040204" pitchFamily="34" charset="-128"/>
              </a:endParaRPr>
            </a:p>
          </p:txBody>
        </p:sp>
      </p:grpSp>
      <p:sp>
        <p:nvSpPr>
          <p:cNvPr id="6" name="角丸四角形 5">
            <a:extLst>
              <a:ext uri="{FF2B5EF4-FFF2-40B4-BE49-F238E27FC236}">
                <a16:creationId xmlns:a16="http://schemas.microsoft.com/office/drawing/2014/main" id="{30362FF6-69B6-3991-B149-0BCB22E8AFB0}"/>
              </a:ext>
            </a:extLst>
          </p:cNvPr>
          <p:cNvSpPr/>
          <p:nvPr/>
        </p:nvSpPr>
        <p:spPr bwMode="auto">
          <a:xfrm>
            <a:off x="1938712" y="893164"/>
            <a:ext cx="5266570" cy="2011124"/>
          </a:xfrm>
          <a:prstGeom prst="roundRect">
            <a:avLst>
              <a:gd name="adj" fmla="val 0"/>
            </a:avLst>
          </a:prstGeom>
          <a:solidFill>
            <a:srgbClr val="0432FF"/>
          </a:solidFill>
          <a:ln>
            <a:noFill/>
            <a:headEnd type="none" w="med" len="med"/>
            <a:tailEnd type="none" w="med" len="med"/>
          </a:ln>
          <a:effectLst>
            <a:outerShdw blurRad="50800" dist="381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109728" rIns="137160" bIns="109728" numCol="1" spcCol="0" rtlCol="0" fromWordArt="0" anchor="b" anchorCtr="0" forceAA="0" compatLnSpc="1">
            <a:prstTxWarp prst="textNoShape">
              <a:avLst/>
            </a:prstTxWarp>
            <a:noAutofit/>
          </a:bodyPr>
          <a:lstStyle/>
          <a:p>
            <a:pPr algn="ctr" defTabSz="699354" fontAlgn="base">
              <a:lnSpc>
                <a:spcPct val="90000"/>
              </a:lnSpc>
              <a:spcBef>
                <a:spcPct val="0"/>
              </a:spcBef>
              <a:spcAft>
                <a:spcPct val="0"/>
              </a:spcAft>
            </a:pPr>
            <a:endParaRPr lang="en-US" altLang="ja-JP" sz="280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sz="280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sz="280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sz="280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r>
              <a:rPr lang="ja-JP" altLang="en-US" sz="3300" b="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rPr>
              <a:t>　</a:t>
            </a:r>
            <a:endParaRPr lang="en-US" altLang="ja-JP" sz="330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sz="135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sz="135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sz="135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sz="135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sz="135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sz="135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p:txBody>
      </p:sp>
      <p:sp>
        <p:nvSpPr>
          <p:cNvPr id="2" name="タイトル 1">
            <a:extLst>
              <a:ext uri="{FF2B5EF4-FFF2-40B4-BE49-F238E27FC236}">
                <a16:creationId xmlns:a16="http://schemas.microsoft.com/office/drawing/2014/main" id="{F2609538-15C6-8DC4-335A-6E7712898E86}"/>
              </a:ext>
            </a:extLst>
          </p:cNvPr>
          <p:cNvSpPr>
            <a:spLocks noGrp="1"/>
          </p:cNvSpPr>
          <p:nvPr>
            <p:ph type="title"/>
          </p:nvPr>
        </p:nvSpPr>
        <p:spPr/>
        <p:txBody>
          <a:bodyPr/>
          <a:lstStyle/>
          <a:p>
            <a:r>
              <a:rPr kumimoji="1" lang="ja-JP" altLang="en-US"/>
              <a:t>ゼロトラストとは何か</a:t>
            </a:r>
          </a:p>
        </p:txBody>
      </p:sp>
      <p:sp>
        <p:nvSpPr>
          <p:cNvPr id="5" name="角丸四角形 4">
            <a:extLst>
              <a:ext uri="{FF2B5EF4-FFF2-40B4-BE49-F238E27FC236}">
                <a16:creationId xmlns:a16="http://schemas.microsoft.com/office/drawing/2014/main" id="{5735A3E3-9544-216D-3906-32CE27E7AB70}"/>
              </a:ext>
            </a:extLst>
          </p:cNvPr>
          <p:cNvSpPr/>
          <p:nvPr/>
        </p:nvSpPr>
        <p:spPr bwMode="auto">
          <a:xfrm>
            <a:off x="2029892" y="963899"/>
            <a:ext cx="2348604" cy="1845775"/>
          </a:xfrm>
          <a:prstGeom prst="roundRect">
            <a:avLst>
              <a:gd name="adj" fmla="val 0"/>
            </a:avLst>
          </a:prstGeom>
          <a:solidFill>
            <a:srgbClr val="0070C0"/>
          </a:solidFill>
          <a:ln>
            <a:noFill/>
            <a:headEnd type="none" w="med" len="med"/>
            <a:tailEnd type="none" w="med" len="med"/>
          </a:ln>
          <a:effectLst>
            <a:outerShdw blurRad="50800" dist="381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109728" rIns="137160" bIns="109728" numCol="1" spcCol="0" rtlCol="0" fromWordArt="0" anchor="b" anchorCtr="0" forceAA="0" compatLnSpc="1">
            <a:prstTxWarp prst="textNoShape">
              <a:avLst/>
            </a:prstTxWarp>
            <a:noAutofit/>
          </a:bodyPr>
          <a:lstStyle/>
          <a:p>
            <a:pPr algn="ctr" defTabSz="699354" fontAlgn="base">
              <a:lnSpc>
                <a:spcPct val="90000"/>
              </a:lnSpc>
              <a:spcBef>
                <a:spcPct val="0"/>
              </a:spcBef>
              <a:spcAft>
                <a:spcPct val="0"/>
              </a:spcAft>
            </a:pPr>
            <a:endParaRPr lang="en-US" altLang="ja-JP" sz="280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sz="135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sz="135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sz="135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sz="135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sz="135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sz="135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p:txBody>
      </p:sp>
      <p:sp>
        <p:nvSpPr>
          <p:cNvPr id="3" name="テキスト ボックス 2">
            <a:extLst>
              <a:ext uri="{FF2B5EF4-FFF2-40B4-BE49-F238E27FC236}">
                <a16:creationId xmlns:a16="http://schemas.microsoft.com/office/drawing/2014/main" id="{55A88EC5-0E21-9CBA-A41F-F0C053C9F29A}"/>
              </a:ext>
            </a:extLst>
          </p:cNvPr>
          <p:cNvSpPr txBox="1"/>
          <p:nvPr/>
        </p:nvSpPr>
        <p:spPr>
          <a:xfrm>
            <a:off x="1938711" y="3883050"/>
            <a:ext cx="2479496" cy="435119"/>
          </a:xfrm>
          <a:prstGeom prst="rect">
            <a:avLst/>
          </a:prstGeom>
          <a:solidFill>
            <a:schemeClr val="accent6"/>
          </a:solidFill>
          <a:effectLst>
            <a:outerShdw blurRad="50800" dist="38100" dir="2700000" algn="tl" rotWithShape="0">
              <a:prstClr val="black">
                <a:alpha val="40000"/>
              </a:prstClr>
            </a:outerShdw>
          </a:effectLst>
        </p:spPr>
        <p:txBody>
          <a:bodyPr wrap="square" lIns="137160" tIns="109728" rIns="137160" bIns="109728" rtlCol="0" anchor="ctr">
            <a:spAutoFit/>
          </a:bodyPr>
          <a:lstStyle/>
          <a:p>
            <a:pPr algn="ctr">
              <a:lnSpc>
                <a:spcPct val="90000"/>
              </a:lnSpc>
              <a:spcAft>
                <a:spcPts val="450"/>
              </a:spcAft>
            </a:pPr>
            <a:endParaRPr lang="ja-JP" altLang="en-US" sz="1500" b="1" dirty="0" err="1">
              <a:solidFill>
                <a:schemeClr val="bg1"/>
              </a:solidFill>
              <a:latin typeface="Meiryo" panose="020B0604030504040204" pitchFamily="34" charset="-128"/>
              <a:ea typeface="Meiryo" panose="020B0604030504040204" pitchFamily="34" charset="-128"/>
            </a:endParaRPr>
          </a:p>
        </p:txBody>
      </p:sp>
      <p:sp>
        <p:nvSpPr>
          <p:cNvPr id="9" name="テキスト ボックス 8">
            <a:extLst>
              <a:ext uri="{FF2B5EF4-FFF2-40B4-BE49-F238E27FC236}">
                <a16:creationId xmlns:a16="http://schemas.microsoft.com/office/drawing/2014/main" id="{FAA9B50C-D847-8E42-E0D3-9CBFEA12B84C}"/>
              </a:ext>
            </a:extLst>
          </p:cNvPr>
          <p:cNvSpPr txBox="1"/>
          <p:nvPr/>
        </p:nvSpPr>
        <p:spPr>
          <a:xfrm>
            <a:off x="4725784" y="3883050"/>
            <a:ext cx="2479496" cy="435119"/>
          </a:xfrm>
          <a:prstGeom prst="rect">
            <a:avLst/>
          </a:prstGeom>
          <a:solidFill>
            <a:schemeClr val="accent6"/>
          </a:solidFill>
          <a:effectLst>
            <a:outerShdw blurRad="50800" dist="38100" dir="2700000" algn="tl" rotWithShape="0">
              <a:prstClr val="black">
                <a:alpha val="40000"/>
              </a:prstClr>
            </a:outerShdw>
          </a:effectLst>
        </p:spPr>
        <p:txBody>
          <a:bodyPr wrap="square" lIns="137160" tIns="109728" rIns="137160" bIns="109728" rtlCol="0" anchor="ctr">
            <a:spAutoFit/>
          </a:bodyPr>
          <a:lstStyle/>
          <a:p>
            <a:pPr algn="ctr">
              <a:lnSpc>
                <a:spcPct val="90000"/>
              </a:lnSpc>
              <a:spcAft>
                <a:spcPts val="450"/>
              </a:spcAft>
            </a:pPr>
            <a:endParaRPr lang="ja-JP" altLang="en-US" sz="1500" b="1" dirty="0" err="1">
              <a:solidFill>
                <a:schemeClr val="bg1"/>
              </a:solidFill>
              <a:latin typeface="Meiryo" panose="020B0604030504040204" pitchFamily="34" charset="-128"/>
              <a:ea typeface="Meiryo" panose="020B0604030504040204" pitchFamily="34" charset="-128"/>
            </a:endParaRPr>
          </a:p>
        </p:txBody>
      </p:sp>
      <p:sp>
        <p:nvSpPr>
          <p:cNvPr id="8" name="テキスト ボックス 7">
            <a:extLst>
              <a:ext uri="{FF2B5EF4-FFF2-40B4-BE49-F238E27FC236}">
                <a16:creationId xmlns:a16="http://schemas.microsoft.com/office/drawing/2014/main" id="{55787ACE-5731-3BA3-6114-C98D93EA9D40}"/>
              </a:ext>
            </a:extLst>
          </p:cNvPr>
          <p:cNvSpPr txBox="1"/>
          <p:nvPr/>
        </p:nvSpPr>
        <p:spPr>
          <a:xfrm>
            <a:off x="4725784" y="1670573"/>
            <a:ext cx="2479498" cy="490904"/>
          </a:xfrm>
          <a:prstGeom prst="rect">
            <a:avLst/>
          </a:prstGeom>
          <a:noFill/>
        </p:spPr>
        <p:txBody>
          <a:bodyPr wrap="square">
            <a:spAutoFit/>
          </a:bodyPr>
          <a:lstStyle/>
          <a:p>
            <a:pPr algn="ctr" defTabSz="699354" fontAlgn="base">
              <a:lnSpc>
                <a:spcPct val="90000"/>
              </a:lnSpc>
              <a:spcBef>
                <a:spcPct val="0"/>
              </a:spcBef>
              <a:spcAft>
                <a:spcPct val="0"/>
              </a:spcAft>
            </a:pPr>
            <a:r>
              <a:rPr lang="ja-JP" altLang="en-US" sz="2800" b="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rPr>
              <a:t>ゼロトラスト</a:t>
            </a:r>
            <a:endParaRPr lang="en-US" altLang="ja-JP" sz="280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p:txBody>
      </p:sp>
      <p:sp>
        <p:nvSpPr>
          <p:cNvPr id="11" name="テキスト ボックス 10">
            <a:extLst>
              <a:ext uri="{FF2B5EF4-FFF2-40B4-BE49-F238E27FC236}">
                <a16:creationId xmlns:a16="http://schemas.microsoft.com/office/drawing/2014/main" id="{00CEC3AF-12C0-BB7D-3BCF-DB0B06DED776}"/>
              </a:ext>
            </a:extLst>
          </p:cNvPr>
          <p:cNvSpPr txBox="1"/>
          <p:nvPr/>
        </p:nvSpPr>
        <p:spPr>
          <a:xfrm>
            <a:off x="1982583" y="1511673"/>
            <a:ext cx="2479498" cy="878702"/>
          </a:xfrm>
          <a:prstGeom prst="rect">
            <a:avLst/>
          </a:prstGeom>
          <a:noFill/>
        </p:spPr>
        <p:txBody>
          <a:bodyPr wrap="square">
            <a:spAutoFit/>
          </a:bodyPr>
          <a:lstStyle/>
          <a:p>
            <a:pPr algn="ctr" defTabSz="699354" fontAlgn="base">
              <a:lnSpc>
                <a:spcPct val="90000"/>
              </a:lnSpc>
              <a:spcBef>
                <a:spcPct val="0"/>
              </a:spcBef>
              <a:spcAft>
                <a:spcPct val="0"/>
              </a:spcAft>
            </a:pPr>
            <a:r>
              <a:rPr lang="ja-JP" altLang="en-US" sz="2800" b="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rPr>
              <a:t>ゼロトラスト</a:t>
            </a:r>
            <a:endParaRPr lang="en-US" altLang="ja-JP" sz="280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r>
              <a:rPr lang="ja-JP" altLang="en-US" sz="2800" b="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rPr>
              <a:t>ネットワーク</a:t>
            </a:r>
            <a:endParaRPr lang="ja-JP" altLang="en-US" sz="2800"/>
          </a:p>
        </p:txBody>
      </p:sp>
      <p:sp>
        <p:nvSpPr>
          <p:cNvPr id="14" name="テキスト ボックス 13">
            <a:extLst>
              <a:ext uri="{FF2B5EF4-FFF2-40B4-BE49-F238E27FC236}">
                <a16:creationId xmlns:a16="http://schemas.microsoft.com/office/drawing/2014/main" id="{FA5D1176-5888-FFF2-3357-445D272AD3E7}"/>
              </a:ext>
            </a:extLst>
          </p:cNvPr>
          <p:cNvSpPr txBox="1"/>
          <p:nvPr/>
        </p:nvSpPr>
        <p:spPr>
          <a:xfrm>
            <a:off x="1901599" y="2988982"/>
            <a:ext cx="2553722" cy="635430"/>
          </a:xfrm>
          <a:prstGeom prst="rect">
            <a:avLst/>
          </a:prstGeom>
          <a:noFill/>
        </p:spPr>
        <p:txBody>
          <a:bodyPr wrap="square" lIns="137160" tIns="109728" rIns="137160" bIns="109728" rtlCol="0">
            <a:spAutoFit/>
          </a:bodyPr>
          <a:lstStyle/>
          <a:p>
            <a:pPr algn="ctr" defTabSz="685800">
              <a:lnSpc>
                <a:spcPct val="90000"/>
              </a:lnSpc>
              <a:spcAft>
                <a:spcPts val="450"/>
              </a:spcAft>
              <a:defRPr/>
            </a:pPr>
            <a:r>
              <a:rPr lang="ja-JP" altLang="en-US" sz="1600" b="1">
                <a:solidFill>
                  <a:srgbClr val="0432FF"/>
                </a:solidFill>
                <a:effectLst>
                  <a:outerShdw blurRad="50800" dist="38100" dir="2700000" algn="tl" rotWithShape="0">
                    <a:srgbClr val="0432FF">
                      <a:alpha val="40000"/>
                    </a:srgbClr>
                  </a:outerShdw>
                </a:effectLst>
                <a:latin typeface="Meiryo" panose="020B0604030504040204" pitchFamily="34" charset="-128"/>
                <a:ea typeface="Meiryo" panose="020B0604030504040204" pitchFamily="34" charset="-128"/>
              </a:rPr>
              <a:t>信頼できるネットワーク</a:t>
            </a:r>
            <a:endParaRPr lang="en-US" altLang="ja-JP" sz="1600" b="1" dirty="0">
              <a:solidFill>
                <a:srgbClr val="0432FF"/>
              </a:solidFill>
              <a:effectLst>
                <a:outerShdw blurRad="50800" dist="38100" dir="2700000" algn="tl" rotWithShape="0">
                  <a:srgbClr val="0432FF">
                    <a:alpha val="40000"/>
                  </a:srgbClr>
                </a:outerShdw>
              </a:effectLst>
              <a:latin typeface="Meiryo" panose="020B0604030504040204" pitchFamily="34" charset="-128"/>
              <a:ea typeface="Meiryo" panose="020B0604030504040204" pitchFamily="34" charset="-128"/>
            </a:endParaRPr>
          </a:p>
          <a:p>
            <a:pPr algn="ctr" defTabSz="685800">
              <a:lnSpc>
                <a:spcPct val="90000"/>
              </a:lnSpc>
              <a:spcAft>
                <a:spcPts val="450"/>
              </a:spcAft>
              <a:defRPr/>
            </a:pPr>
            <a:r>
              <a:rPr lang="ja-JP" altLang="en-US" sz="900">
                <a:solidFill>
                  <a:srgbClr val="0432FF"/>
                </a:solidFill>
                <a:effectLst>
                  <a:outerShdw blurRad="50800" dist="38100" dir="2700000" algn="tl" rotWithShape="0">
                    <a:srgbClr val="0432FF">
                      <a:alpha val="40000"/>
                    </a:srgbClr>
                  </a:outerShdw>
                </a:effectLst>
                <a:latin typeface="Meiryo" panose="020B0604030504040204" pitchFamily="34" charset="-128"/>
                <a:ea typeface="Meiryo" panose="020B0604030504040204" pitchFamily="34" charset="-128"/>
              </a:rPr>
              <a:t>ファイヤーウォールで護られた</a:t>
            </a:r>
            <a:r>
              <a:rPr lang="en-US" altLang="ja-JP" sz="900" dirty="0">
                <a:solidFill>
                  <a:srgbClr val="0432FF"/>
                </a:solidFill>
                <a:effectLst>
                  <a:outerShdw blurRad="50800" dist="38100" dir="2700000" algn="tl" rotWithShape="0">
                    <a:srgbClr val="0432FF">
                      <a:alpha val="40000"/>
                    </a:srgbClr>
                  </a:outerShdw>
                </a:effectLst>
                <a:latin typeface="Meiryo" panose="020B0604030504040204" pitchFamily="34" charset="-128"/>
                <a:ea typeface="Meiryo" panose="020B0604030504040204" pitchFamily="34" charset="-128"/>
              </a:rPr>
              <a:t>LAN</a:t>
            </a:r>
            <a:r>
              <a:rPr lang="ja-JP" altLang="en-US" sz="900">
                <a:solidFill>
                  <a:srgbClr val="0432FF"/>
                </a:solidFill>
                <a:effectLst>
                  <a:outerShdw blurRad="50800" dist="38100" dir="2700000" algn="tl" rotWithShape="0">
                    <a:srgbClr val="0432FF">
                      <a:alpha val="40000"/>
                    </a:srgbClr>
                  </a:outerShdw>
                </a:effectLst>
                <a:latin typeface="Meiryo" panose="020B0604030504040204" pitchFamily="34" charset="-128"/>
                <a:ea typeface="Meiryo" panose="020B0604030504040204" pitchFamily="34" charset="-128"/>
              </a:rPr>
              <a:t>／</a:t>
            </a:r>
            <a:r>
              <a:rPr lang="en-US" altLang="ja-JP" sz="900" dirty="0">
                <a:solidFill>
                  <a:srgbClr val="0432FF"/>
                </a:solidFill>
                <a:effectLst>
                  <a:outerShdw blurRad="50800" dist="38100" dir="2700000" algn="tl" rotWithShape="0">
                    <a:srgbClr val="0432FF">
                      <a:alpha val="40000"/>
                    </a:srgbClr>
                  </a:outerShdw>
                </a:effectLst>
                <a:latin typeface="Meiryo" panose="020B0604030504040204" pitchFamily="34" charset="-128"/>
                <a:ea typeface="Meiryo" panose="020B0604030504040204" pitchFamily="34" charset="-128"/>
              </a:rPr>
              <a:t>VPN</a:t>
            </a:r>
            <a:endParaRPr lang="ja-JP" altLang="en-US" sz="900" dirty="0" err="1">
              <a:solidFill>
                <a:srgbClr val="0432FF"/>
              </a:solidFill>
              <a:effectLst>
                <a:outerShdw blurRad="50800" dist="38100" dir="2700000" algn="tl" rotWithShape="0">
                  <a:srgbClr val="0432FF">
                    <a:alpha val="40000"/>
                  </a:srgbClr>
                </a:outerShdw>
              </a:effectLst>
              <a:latin typeface="Meiryo" panose="020B0604030504040204" pitchFamily="34" charset="-128"/>
              <a:ea typeface="Meiryo" panose="020B0604030504040204" pitchFamily="34" charset="-128"/>
            </a:endParaRPr>
          </a:p>
        </p:txBody>
      </p:sp>
      <p:sp>
        <p:nvSpPr>
          <p:cNvPr id="16" name="テキスト ボックス 15">
            <a:extLst>
              <a:ext uri="{FF2B5EF4-FFF2-40B4-BE49-F238E27FC236}">
                <a16:creationId xmlns:a16="http://schemas.microsoft.com/office/drawing/2014/main" id="{82E45407-4FE1-3C79-31F0-0D8D592A99E5}"/>
              </a:ext>
            </a:extLst>
          </p:cNvPr>
          <p:cNvSpPr txBox="1"/>
          <p:nvPr/>
        </p:nvSpPr>
        <p:spPr>
          <a:xfrm>
            <a:off x="2160503" y="3513263"/>
            <a:ext cx="2123658" cy="449354"/>
          </a:xfrm>
          <a:prstGeom prst="rect">
            <a:avLst/>
          </a:prstGeom>
          <a:noFill/>
        </p:spPr>
        <p:txBody>
          <a:bodyPr wrap="none" lIns="137160" tIns="109728" rIns="137160" bIns="109728" rtlCol="0">
            <a:spAutoFit/>
          </a:bodyPr>
          <a:lstStyle/>
          <a:p>
            <a:pPr algn="ctr" defTabSz="685800">
              <a:lnSpc>
                <a:spcPct val="90000"/>
              </a:lnSpc>
              <a:spcAft>
                <a:spcPts val="450"/>
              </a:spcAft>
              <a:defRPr/>
            </a:pPr>
            <a:r>
              <a:rPr lang="ja-JP" altLang="en-US" sz="1600">
                <a:solidFill>
                  <a:srgbClr val="D83B0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信頼できなくなった</a:t>
            </a:r>
            <a:endParaRPr lang="ja-JP" altLang="en-US" sz="1600" dirty="0" err="1">
              <a:solidFill>
                <a:srgbClr val="D83B0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18" name="テキスト ボックス 17">
            <a:extLst>
              <a:ext uri="{FF2B5EF4-FFF2-40B4-BE49-F238E27FC236}">
                <a16:creationId xmlns:a16="http://schemas.microsoft.com/office/drawing/2014/main" id="{7C6651E7-F104-A2DC-2B28-75AB77290459}"/>
              </a:ext>
            </a:extLst>
          </p:cNvPr>
          <p:cNvSpPr txBox="1"/>
          <p:nvPr/>
        </p:nvSpPr>
        <p:spPr>
          <a:xfrm>
            <a:off x="4517095" y="2987345"/>
            <a:ext cx="2787067" cy="635430"/>
          </a:xfrm>
          <a:prstGeom prst="rect">
            <a:avLst/>
          </a:prstGeom>
          <a:noFill/>
        </p:spPr>
        <p:txBody>
          <a:bodyPr wrap="square" lIns="137160" tIns="109728" rIns="137160" bIns="109728" rtlCol="0">
            <a:spAutoFit/>
          </a:bodyPr>
          <a:lstStyle/>
          <a:p>
            <a:pPr algn="ctr" defTabSz="685800">
              <a:lnSpc>
                <a:spcPct val="90000"/>
              </a:lnSpc>
              <a:spcAft>
                <a:spcPts val="450"/>
              </a:spcAft>
              <a:defRPr/>
            </a:pPr>
            <a:r>
              <a:rPr lang="ja-JP" altLang="en-US" sz="1600" b="1">
                <a:solidFill>
                  <a:srgbClr val="0432FF"/>
                </a:solidFill>
                <a:effectLst>
                  <a:outerShdw blurRad="50800" dist="38100" dir="2700000" algn="tl" rotWithShape="0">
                    <a:srgbClr val="0432FF">
                      <a:alpha val="40000"/>
                    </a:srgbClr>
                  </a:outerShdw>
                </a:effectLst>
                <a:latin typeface="Meiryo" panose="020B0604030504040204" pitchFamily="34" charset="-128"/>
                <a:ea typeface="Meiryo" panose="020B0604030504040204" pitchFamily="34" charset="-128"/>
              </a:rPr>
              <a:t>信頼できるエンドポイント</a:t>
            </a:r>
          </a:p>
          <a:p>
            <a:pPr algn="ctr" defTabSz="685800">
              <a:lnSpc>
                <a:spcPct val="90000"/>
              </a:lnSpc>
              <a:spcAft>
                <a:spcPts val="450"/>
              </a:spcAft>
              <a:defRPr/>
            </a:pPr>
            <a:r>
              <a:rPr lang="en-US" altLang="ja-JP" sz="900" dirty="0">
                <a:solidFill>
                  <a:srgbClr val="0432FF"/>
                </a:solidFill>
                <a:effectLst>
                  <a:outerShdw blurRad="50800" dist="38100" dir="2700000" algn="tl" rotWithShape="0">
                    <a:srgbClr val="0432FF">
                      <a:alpha val="40000"/>
                    </a:srgbClr>
                  </a:outerShdw>
                </a:effectLst>
                <a:latin typeface="Meiryo" panose="020B0604030504040204" pitchFamily="34" charset="-128"/>
                <a:ea typeface="Meiryo" panose="020B0604030504040204" pitchFamily="34" charset="-128"/>
              </a:rPr>
              <a:t>PC</a:t>
            </a:r>
            <a:r>
              <a:rPr lang="ja-JP" altLang="en-US" sz="900">
                <a:solidFill>
                  <a:srgbClr val="0432FF"/>
                </a:solidFill>
                <a:effectLst>
                  <a:outerShdw blurRad="50800" dist="38100" dir="2700000" algn="tl" rotWithShape="0">
                    <a:srgbClr val="0432FF">
                      <a:alpha val="40000"/>
                    </a:srgbClr>
                  </a:outerShdw>
                </a:effectLst>
                <a:latin typeface="Meiryo" panose="020B0604030504040204" pitchFamily="34" charset="-128"/>
                <a:ea typeface="Meiryo" panose="020B0604030504040204" pitchFamily="34" charset="-128"/>
              </a:rPr>
              <a:t>やスマートフォン、</a:t>
            </a:r>
            <a:r>
              <a:rPr lang="en-US" altLang="ja-JP" sz="900" dirty="0">
                <a:solidFill>
                  <a:srgbClr val="0432FF"/>
                </a:solidFill>
                <a:effectLst>
                  <a:outerShdw blurRad="50800" dist="38100" dir="2700000" algn="tl" rotWithShape="0">
                    <a:srgbClr val="0432FF">
                      <a:alpha val="40000"/>
                    </a:srgbClr>
                  </a:outerShdw>
                </a:effectLst>
                <a:latin typeface="Meiryo" panose="020B0604030504040204" pitchFamily="34" charset="-128"/>
                <a:ea typeface="Meiryo" panose="020B0604030504040204" pitchFamily="34" charset="-128"/>
              </a:rPr>
              <a:t>IoT</a:t>
            </a:r>
            <a:r>
              <a:rPr lang="ja-JP" altLang="en-US" sz="900">
                <a:solidFill>
                  <a:srgbClr val="0432FF"/>
                </a:solidFill>
                <a:effectLst>
                  <a:outerShdw blurRad="50800" dist="38100" dir="2700000" algn="tl" rotWithShape="0">
                    <a:srgbClr val="0432FF">
                      <a:alpha val="40000"/>
                    </a:srgbClr>
                  </a:outerShdw>
                </a:effectLst>
                <a:latin typeface="Meiryo" panose="020B0604030504040204" pitchFamily="34" charset="-128"/>
                <a:ea typeface="Meiryo" panose="020B0604030504040204" pitchFamily="34" charset="-128"/>
              </a:rPr>
              <a:t>デバイスなど</a:t>
            </a:r>
            <a:endParaRPr lang="ja-JP" altLang="en-US" sz="900" dirty="0" err="1">
              <a:solidFill>
                <a:srgbClr val="0432FF"/>
              </a:solidFill>
              <a:effectLst>
                <a:outerShdw blurRad="50800" dist="38100" dir="2700000" algn="tl" rotWithShape="0">
                  <a:srgbClr val="0432FF">
                    <a:alpha val="40000"/>
                  </a:srgbClr>
                </a:outerShdw>
              </a:effectLst>
              <a:latin typeface="Meiryo" panose="020B0604030504040204" pitchFamily="34" charset="-128"/>
              <a:ea typeface="Meiryo" panose="020B0604030504040204" pitchFamily="34" charset="-128"/>
            </a:endParaRPr>
          </a:p>
        </p:txBody>
      </p:sp>
      <p:sp>
        <p:nvSpPr>
          <p:cNvPr id="24" name="テキスト ボックス 23">
            <a:extLst>
              <a:ext uri="{FF2B5EF4-FFF2-40B4-BE49-F238E27FC236}">
                <a16:creationId xmlns:a16="http://schemas.microsoft.com/office/drawing/2014/main" id="{75DB41F3-5C0A-09C4-E04B-333AA23CC3DB}"/>
              </a:ext>
            </a:extLst>
          </p:cNvPr>
          <p:cNvSpPr txBox="1"/>
          <p:nvPr/>
        </p:nvSpPr>
        <p:spPr>
          <a:xfrm>
            <a:off x="4848799" y="3513263"/>
            <a:ext cx="2123658" cy="449354"/>
          </a:xfrm>
          <a:prstGeom prst="rect">
            <a:avLst/>
          </a:prstGeom>
          <a:noFill/>
        </p:spPr>
        <p:txBody>
          <a:bodyPr wrap="none" lIns="137160" tIns="109728" rIns="137160" bIns="109728" rtlCol="0">
            <a:spAutoFit/>
          </a:bodyPr>
          <a:lstStyle/>
          <a:p>
            <a:pPr algn="ctr" defTabSz="685800">
              <a:lnSpc>
                <a:spcPct val="90000"/>
              </a:lnSpc>
              <a:spcAft>
                <a:spcPts val="450"/>
              </a:spcAft>
              <a:defRPr/>
            </a:pPr>
            <a:r>
              <a:rPr lang="ja-JP" altLang="en-US" sz="1600">
                <a:solidFill>
                  <a:srgbClr val="D83B0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信頼できなくなった</a:t>
            </a:r>
            <a:endParaRPr lang="ja-JP" altLang="en-US" sz="1600" dirty="0" err="1">
              <a:solidFill>
                <a:srgbClr val="D83B0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26" name="テキスト ボックス 25">
            <a:extLst>
              <a:ext uri="{FF2B5EF4-FFF2-40B4-BE49-F238E27FC236}">
                <a16:creationId xmlns:a16="http://schemas.microsoft.com/office/drawing/2014/main" id="{AA4C8D21-BA95-E035-DFD0-11F98466552F}"/>
              </a:ext>
            </a:extLst>
          </p:cNvPr>
          <p:cNvSpPr txBox="1"/>
          <p:nvPr/>
        </p:nvSpPr>
        <p:spPr>
          <a:xfrm>
            <a:off x="1982583" y="3970205"/>
            <a:ext cx="2435624" cy="320088"/>
          </a:xfrm>
          <a:prstGeom prst="rect">
            <a:avLst/>
          </a:prstGeom>
          <a:noFill/>
        </p:spPr>
        <p:txBody>
          <a:bodyPr wrap="square">
            <a:spAutoFit/>
          </a:bodyPr>
          <a:lstStyle/>
          <a:p>
            <a:pPr algn="ctr">
              <a:lnSpc>
                <a:spcPct val="90000"/>
              </a:lnSpc>
              <a:spcAft>
                <a:spcPts val="450"/>
              </a:spcAft>
            </a:pPr>
            <a:r>
              <a:rPr lang="ja-JP" altLang="en-US" sz="1600" b="1">
                <a:solidFill>
                  <a:schemeClr val="bg1"/>
                </a:solidFill>
                <a:latin typeface="Meiryo" panose="020B0604030504040204" pitchFamily="34" charset="-128"/>
                <a:ea typeface="Meiryo" panose="020B0604030504040204" pitchFamily="34" charset="-128"/>
              </a:rPr>
              <a:t>境界防衛の限界</a:t>
            </a:r>
            <a:endParaRPr lang="ja-JP" altLang="en-US" sz="1600" b="1" dirty="0" err="1">
              <a:solidFill>
                <a:schemeClr val="bg1"/>
              </a:solidFill>
              <a:latin typeface="Meiryo" panose="020B0604030504040204" pitchFamily="34" charset="-128"/>
              <a:ea typeface="Meiryo" panose="020B0604030504040204" pitchFamily="34" charset="-128"/>
            </a:endParaRPr>
          </a:p>
        </p:txBody>
      </p:sp>
      <p:sp>
        <p:nvSpPr>
          <p:cNvPr id="28" name="テキスト ボックス 27">
            <a:extLst>
              <a:ext uri="{FF2B5EF4-FFF2-40B4-BE49-F238E27FC236}">
                <a16:creationId xmlns:a16="http://schemas.microsoft.com/office/drawing/2014/main" id="{2F18D4E5-04AA-FC59-6D61-37DCC1FB3B0B}"/>
              </a:ext>
            </a:extLst>
          </p:cNvPr>
          <p:cNvSpPr txBox="1"/>
          <p:nvPr/>
        </p:nvSpPr>
        <p:spPr>
          <a:xfrm>
            <a:off x="4725784" y="3970205"/>
            <a:ext cx="2479496" cy="320088"/>
          </a:xfrm>
          <a:prstGeom prst="rect">
            <a:avLst/>
          </a:prstGeom>
          <a:noFill/>
        </p:spPr>
        <p:txBody>
          <a:bodyPr wrap="square">
            <a:spAutoFit/>
          </a:bodyPr>
          <a:lstStyle/>
          <a:p>
            <a:pPr algn="ctr">
              <a:lnSpc>
                <a:spcPct val="90000"/>
              </a:lnSpc>
              <a:spcAft>
                <a:spcPts val="450"/>
              </a:spcAft>
            </a:pPr>
            <a:r>
              <a:rPr lang="ja-JP" altLang="en-US" sz="1600" b="1">
                <a:solidFill>
                  <a:schemeClr val="bg1"/>
                </a:solidFill>
                <a:latin typeface="Meiryo" panose="020B0604030504040204" pitchFamily="34" charset="-128"/>
                <a:ea typeface="Meiryo" panose="020B0604030504040204" pitchFamily="34" charset="-128"/>
              </a:rPr>
              <a:t>静的アクセス制御の限界</a:t>
            </a:r>
            <a:endParaRPr lang="ja-JP" altLang="en-US" sz="1600" b="1" dirty="0" err="1">
              <a:solidFill>
                <a:schemeClr val="bg1"/>
              </a:solidFill>
              <a:latin typeface="Meiryo" panose="020B0604030504040204" pitchFamily="34" charset="-128"/>
              <a:ea typeface="Meiryo" panose="020B0604030504040204" pitchFamily="34" charset="-128"/>
            </a:endParaRPr>
          </a:p>
        </p:txBody>
      </p:sp>
      <p:cxnSp>
        <p:nvCxnSpPr>
          <p:cNvPr id="29" name="直線コネクタ 28">
            <a:extLst>
              <a:ext uri="{FF2B5EF4-FFF2-40B4-BE49-F238E27FC236}">
                <a16:creationId xmlns:a16="http://schemas.microsoft.com/office/drawing/2014/main" id="{594F275F-DACD-0907-E82F-6EC8DD88962C}"/>
              </a:ext>
            </a:extLst>
          </p:cNvPr>
          <p:cNvCxnSpPr>
            <a:cxnSpLocks/>
          </p:cNvCxnSpPr>
          <p:nvPr/>
        </p:nvCxnSpPr>
        <p:spPr>
          <a:xfrm>
            <a:off x="1938711" y="3546575"/>
            <a:ext cx="2439785" cy="0"/>
          </a:xfrm>
          <a:prstGeom prst="line">
            <a:avLst/>
          </a:prstGeom>
          <a:ln w="38100">
            <a:solidFill>
              <a:srgbClr val="FF000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直線コネクタ 30">
            <a:extLst>
              <a:ext uri="{FF2B5EF4-FFF2-40B4-BE49-F238E27FC236}">
                <a16:creationId xmlns:a16="http://schemas.microsoft.com/office/drawing/2014/main" id="{C383AC69-88D5-237B-42C2-5BDCA2B911E3}"/>
              </a:ext>
            </a:extLst>
          </p:cNvPr>
          <p:cNvCxnSpPr>
            <a:cxnSpLocks/>
          </p:cNvCxnSpPr>
          <p:nvPr/>
        </p:nvCxnSpPr>
        <p:spPr>
          <a:xfrm>
            <a:off x="4725784" y="3546575"/>
            <a:ext cx="2439785" cy="0"/>
          </a:xfrm>
          <a:prstGeom prst="line">
            <a:avLst/>
          </a:prstGeom>
          <a:ln w="38100">
            <a:solidFill>
              <a:srgbClr val="FF0000"/>
            </a:solidFill>
            <a:headEnd type="none"/>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471601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E696C2-A7A6-A0E7-3552-A5C57AC985D3}"/>
            </a:ext>
          </a:extLst>
        </p:cNvPr>
        <p:cNvGrpSpPr/>
        <p:nvPr/>
      </p:nvGrpSpPr>
      <p:grpSpPr>
        <a:xfrm>
          <a:off x="0" y="0"/>
          <a:ext cx="0" cy="0"/>
          <a:chOff x="0" y="0"/>
          <a:chExt cx="0" cy="0"/>
        </a:xfrm>
      </p:grpSpPr>
      <p:sp>
        <p:nvSpPr>
          <p:cNvPr id="14" name="正方形/長方形 13">
            <a:extLst>
              <a:ext uri="{FF2B5EF4-FFF2-40B4-BE49-F238E27FC236}">
                <a16:creationId xmlns:a16="http://schemas.microsoft.com/office/drawing/2014/main" id="{143124F5-3386-3939-D03F-1059EF1E1F84}"/>
              </a:ext>
            </a:extLst>
          </p:cNvPr>
          <p:cNvSpPr/>
          <p:nvPr/>
        </p:nvSpPr>
        <p:spPr>
          <a:xfrm>
            <a:off x="230400" y="3156077"/>
            <a:ext cx="8683199" cy="3179409"/>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正方形/長方形 11">
            <a:extLst>
              <a:ext uri="{FF2B5EF4-FFF2-40B4-BE49-F238E27FC236}">
                <a16:creationId xmlns:a16="http://schemas.microsoft.com/office/drawing/2014/main" id="{E5CA32E7-CA0F-9FF2-6AB4-2DFFC265952E}"/>
              </a:ext>
            </a:extLst>
          </p:cNvPr>
          <p:cNvSpPr/>
          <p:nvPr/>
        </p:nvSpPr>
        <p:spPr>
          <a:xfrm>
            <a:off x="230400" y="1000705"/>
            <a:ext cx="4305643" cy="2111828"/>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正方形/長方形 12">
            <a:extLst>
              <a:ext uri="{FF2B5EF4-FFF2-40B4-BE49-F238E27FC236}">
                <a16:creationId xmlns:a16="http://schemas.microsoft.com/office/drawing/2014/main" id="{61EC0E91-9681-148B-CED1-1656F8A2ABFE}"/>
              </a:ext>
            </a:extLst>
          </p:cNvPr>
          <p:cNvSpPr/>
          <p:nvPr/>
        </p:nvSpPr>
        <p:spPr>
          <a:xfrm>
            <a:off x="4607957" y="1000705"/>
            <a:ext cx="4305643" cy="2111828"/>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タイトル 3">
            <a:extLst>
              <a:ext uri="{FF2B5EF4-FFF2-40B4-BE49-F238E27FC236}">
                <a16:creationId xmlns:a16="http://schemas.microsoft.com/office/drawing/2014/main" id="{AB8BBAAD-E0EA-AA7D-2357-FE01603479C2}"/>
              </a:ext>
            </a:extLst>
          </p:cNvPr>
          <p:cNvSpPr>
            <a:spLocks noGrp="1"/>
          </p:cNvSpPr>
          <p:nvPr>
            <p:ph type="title"/>
          </p:nvPr>
        </p:nvSpPr>
        <p:spPr/>
        <p:txBody>
          <a:bodyPr/>
          <a:lstStyle/>
          <a:p>
            <a:r>
              <a:rPr lang="ja-JP" altLang="en-US"/>
              <a:t>ゼロトラスト・アーキテクチャーの</a:t>
            </a:r>
            <a:r>
              <a:rPr lang="en-US" altLang="ja-JP" dirty="0"/>
              <a:t>7</a:t>
            </a:r>
            <a:r>
              <a:rPr lang="ja-JP" altLang="en-US"/>
              <a:t>原則</a:t>
            </a:r>
          </a:p>
        </p:txBody>
      </p:sp>
      <p:sp>
        <p:nvSpPr>
          <p:cNvPr id="5" name="テキスト ボックス 4">
            <a:extLst>
              <a:ext uri="{FF2B5EF4-FFF2-40B4-BE49-F238E27FC236}">
                <a16:creationId xmlns:a16="http://schemas.microsoft.com/office/drawing/2014/main" id="{8AF1E915-9A5B-81BF-E0BE-15362A7B349D}"/>
              </a:ext>
            </a:extLst>
          </p:cNvPr>
          <p:cNvSpPr txBox="1"/>
          <p:nvPr/>
        </p:nvSpPr>
        <p:spPr>
          <a:xfrm>
            <a:off x="370114" y="1632369"/>
            <a:ext cx="3995057" cy="1323439"/>
          </a:xfrm>
          <a:prstGeom prst="rect">
            <a:avLst/>
          </a:prstGeom>
          <a:noFill/>
        </p:spPr>
        <p:txBody>
          <a:bodyPr wrap="square" rtlCol="0">
            <a:spAutoFit/>
          </a:bodyPr>
          <a:lstStyle/>
          <a:p>
            <a:r>
              <a:rPr kumimoji="1" lang="ja-JP" altLang="en-US" sz="2000">
                <a:solidFill>
                  <a:schemeClr val="bg1"/>
                </a:solidFill>
                <a:latin typeface="Meiryo" panose="020B0604030504040204" pitchFamily="34" charset="-128"/>
                <a:ea typeface="Meiryo" panose="020B0604030504040204" pitchFamily="34" charset="-128"/>
              </a:rPr>
              <a:t>情報システムやサービスに於いて正確なアクセス許可を行う際の不確かさを低減・排除するために設計された概念やアイデアの集合体</a:t>
            </a:r>
          </a:p>
        </p:txBody>
      </p:sp>
      <p:sp>
        <p:nvSpPr>
          <p:cNvPr id="6" name="テキスト ボックス 5">
            <a:extLst>
              <a:ext uri="{FF2B5EF4-FFF2-40B4-BE49-F238E27FC236}">
                <a16:creationId xmlns:a16="http://schemas.microsoft.com/office/drawing/2014/main" id="{775CA206-EEE5-3729-C206-594D48DEF4AE}"/>
              </a:ext>
            </a:extLst>
          </p:cNvPr>
          <p:cNvSpPr txBox="1"/>
          <p:nvPr/>
        </p:nvSpPr>
        <p:spPr>
          <a:xfrm>
            <a:off x="4778829" y="1789518"/>
            <a:ext cx="3995057" cy="830997"/>
          </a:xfrm>
          <a:prstGeom prst="rect">
            <a:avLst/>
          </a:prstGeom>
          <a:noFill/>
        </p:spPr>
        <p:txBody>
          <a:bodyPr wrap="square" rtlCol="0">
            <a:spAutoFit/>
          </a:bodyPr>
          <a:lstStyle/>
          <a:p>
            <a:r>
              <a:rPr kumimoji="1" lang="ja-JP" altLang="en-US" sz="2400">
                <a:solidFill>
                  <a:schemeClr val="bg1"/>
                </a:solidFill>
                <a:latin typeface="Meiryo" panose="020B0604030504040204" pitchFamily="34" charset="-128"/>
                <a:ea typeface="Meiryo" panose="020B0604030504040204" pitchFamily="34" charset="-128"/>
              </a:rPr>
              <a:t>疑わしさを受け入れつつもできるだけ不確かさを排除</a:t>
            </a:r>
          </a:p>
        </p:txBody>
      </p:sp>
      <p:sp>
        <p:nvSpPr>
          <p:cNvPr id="7" name="テキスト ボックス 6">
            <a:extLst>
              <a:ext uri="{FF2B5EF4-FFF2-40B4-BE49-F238E27FC236}">
                <a16:creationId xmlns:a16="http://schemas.microsoft.com/office/drawing/2014/main" id="{3EF51EA7-0BA5-7D8B-3C45-BFBD306E2FCC}"/>
              </a:ext>
            </a:extLst>
          </p:cNvPr>
          <p:cNvSpPr txBox="1"/>
          <p:nvPr/>
        </p:nvSpPr>
        <p:spPr>
          <a:xfrm>
            <a:off x="230401" y="1166426"/>
            <a:ext cx="4305642" cy="461665"/>
          </a:xfrm>
          <a:prstGeom prst="rect">
            <a:avLst/>
          </a:prstGeom>
          <a:noFill/>
        </p:spPr>
        <p:txBody>
          <a:bodyPr wrap="square" rtlCol="0">
            <a:spAutoFit/>
          </a:bodyPr>
          <a:lstStyle/>
          <a:p>
            <a:pPr algn="ctr"/>
            <a:r>
              <a:rPr kumimoji="1" lang="ja-JP" altLang="en-US" sz="2400" b="1">
                <a:solidFill>
                  <a:schemeClr val="bg1"/>
                </a:solidFill>
                <a:latin typeface="Meiryo" panose="020B0604030504040204" pitchFamily="34" charset="-128"/>
                <a:ea typeface="Meiryo" panose="020B0604030504040204" pitchFamily="34" charset="-128"/>
              </a:rPr>
              <a:t>「ゼロトラスト」の考え方</a:t>
            </a:r>
          </a:p>
        </p:txBody>
      </p:sp>
      <p:sp>
        <p:nvSpPr>
          <p:cNvPr id="8" name="テキスト ボックス 7">
            <a:extLst>
              <a:ext uri="{FF2B5EF4-FFF2-40B4-BE49-F238E27FC236}">
                <a16:creationId xmlns:a16="http://schemas.microsoft.com/office/drawing/2014/main" id="{93D6F5D9-9728-BAD6-8A31-E7D4D923E942}"/>
              </a:ext>
            </a:extLst>
          </p:cNvPr>
          <p:cNvSpPr txBox="1"/>
          <p:nvPr/>
        </p:nvSpPr>
        <p:spPr>
          <a:xfrm>
            <a:off x="4607957" y="1166426"/>
            <a:ext cx="4305642" cy="461665"/>
          </a:xfrm>
          <a:prstGeom prst="rect">
            <a:avLst/>
          </a:prstGeom>
          <a:noFill/>
        </p:spPr>
        <p:txBody>
          <a:bodyPr wrap="square" rtlCol="0">
            <a:spAutoFit/>
          </a:bodyPr>
          <a:lstStyle/>
          <a:p>
            <a:pPr algn="ctr"/>
            <a:r>
              <a:rPr lang="ja-JP" altLang="en-US" sz="2400" b="1">
                <a:solidFill>
                  <a:schemeClr val="bg1"/>
                </a:solidFill>
                <a:latin typeface="Meiryo" panose="020B0604030504040204" pitchFamily="34" charset="-128"/>
                <a:ea typeface="Meiryo" panose="020B0604030504040204" pitchFamily="34" charset="-128"/>
              </a:rPr>
              <a:t>リスクはゼロにはならない</a:t>
            </a:r>
            <a:endParaRPr kumimoji="1" lang="ja-JP" altLang="en-US" sz="2400" b="1">
              <a:solidFill>
                <a:schemeClr val="bg1"/>
              </a:solidFill>
              <a:latin typeface="Meiryo" panose="020B0604030504040204" pitchFamily="34" charset="-128"/>
              <a:ea typeface="Meiryo" panose="020B0604030504040204" pitchFamily="34" charset="-128"/>
            </a:endParaRPr>
          </a:p>
        </p:txBody>
      </p:sp>
      <p:sp>
        <p:nvSpPr>
          <p:cNvPr id="10" name="テキスト ボックス 9">
            <a:extLst>
              <a:ext uri="{FF2B5EF4-FFF2-40B4-BE49-F238E27FC236}">
                <a16:creationId xmlns:a16="http://schemas.microsoft.com/office/drawing/2014/main" id="{2626622D-A691-847E-02B1-21C19A29EB46}"/>
              </a:ext>
            </a:extLst>
          </p:cNvPr>
          <p:cNvSpPr txBox="1"/>
          <p:nvPr/>
        </p:nvSpPr>
        <p:spPr>
          <a:xfrm>
            <a:off x="1042828" y="3962390"/>
            <a:ext cx="7058343" cy="2246769"/>
          </a:xfrm>
          <a:prstGeom prst="rect">
            <a:avLst/>
          </a:prstGeom>
          <a:noFill/>
        </p:spPr>
        <p:txBody>
          <a:bodyPr wrap="none" rtlCol="0">
            <a:spAutoFit/>
          </a:bodyPr>
          <a:lstStyle/>
          <a:p>
            <a:pPr marL="457200" indent="-457200">
              <a:buFont typeface="+mj-lt"/>
              <a:buAutoNum type="arabicPeriod"/>
            </a:pPr>
            <a:r>
              <a:rPr lang="ja-JP" altLang="en-US" sz="2000">
                <a:solidFill>
                  <a:schemeClr val="bg1"/>
                </a:solidFill>
                <a:latin typeface="Meiryo" panose="020B0604030504040204" pitchFamily="34" charset="-128"/>
                <a:ea typeface="Meiryo" panose="020B0604030504040204" pitchFamily="34" charset="-128"/>
              </a:rPr>
              <a:t>全データ・計算資源をリソースとして識別</a:t>
            </a:r>
            <a:endParaRPr lang="en-US" altLang="ja-JP" sz="2000" dirty="0">
              <a:solidFill>
                <a:schemeClr val="bg1"/>
              </a:solidFill>
              <a:latin typeface="Meiryo" panose="020B0604030504040204" pitchFamily="34" charset="-128"/>
              <a:ea typeface="Meiryo" panose="020B0604030504040204" pitchFamily="34" charset="-128"/>
            </a:endParaRPr>
          </a:p>
          <a:p>
            <a:pPr marL="457200" indent="-457200">
              <a:buFont typeface="+mj-lt"/>
              <a:buAutoNum type="arabicPeriod"/>
            </a:pPr>
            <a:r>
              <a:rPr kumimoji="1" lang="ja-JP" altLang="en-US" sz="2000">
                <a:solidFill>
                  <a:schemeClr val="bg1"/>
                </a:solidFill>
                <a:latin typeface="Meiryo" panose="020B0604030504040204" pitchFamily="34" charset="-128"/>
                <a:ea typeface="Meiryo" panose="020B0604030504040204" pitchFamily="34" charset="-128"/>
              </a:rPr>
              <a:t>ネットワークの場所に関係なく全ての通信の安全を確保</a:t>
            </a:r>
            <a:endParaRPr kumimoji="1" lang="en-US" altLang="ja-JP" sz="2000" dirty="0">
              <a:solidFill>
                <a:schemeClr val="bg1"/>
              </a:solidFill>
              <a:latin typeface="Meiryo" panose="020B0604030504040204" pitchFamily="34" charset="-128"/>
              <a:ea typeface="Meiryo" panose="020B0604030504040204" pitchFamily="34" charset="-128"/>
            </a:endParaRPr>
          </a:p>
          <a:p>
            <a:pPr marL="457200" indent="-457200">
              <a:buFont typeface="+mj-lt"/>
              <a:buAutoNum type="arabicPeriod"/>
            </a:pPr>
            <a:r>
              <a:rPr lang="ja-JP" altLang="en-US" sz="2000">
                <a:solidFill>
                  <a:schemeClr val="bg1"/>
                </a:solidFill>
                <a:latin typeface="Meiryo" panose="020B0604030504040204" pitchFamily="34" charset="-128"/>
                <a:ea typeface="Meiryo" panose="020B0604030504040204" pitchFamily="34" charset="-128"/>
              </a:rPr>
              <a:t>個々のリソース・アクセスはセッション単位</a:t>
            </a:r>
            <a:endParaRPr lang="en-US" altLang="ja-JP" sz="2000" dirty="0">
              <a:solidFill>
                <a:schemeClr val="bg1"/>
              </a:solidFill>
              <a:latin typeface="Meiryo" panose="020B0604030504040204" pitchFamily="34" charset="-128"/>
              <a:ea typeface="Meiryo" panose="020B0604030504040204" pitchFamily="34" charset="-128"/>
            </a:endParaRPr>
          </a:p>
          <a:p>
            <a:pPr marL="457200" indent="-457200">
              <a:buFont typeface="+mj-lt"/>
              <a:buAutoNum type="arabicPeriod"/>
            </a:pPr>
            <a:r>
              <a:rPr kumimoji="1" lang="ja-JP" altLang="en-US" sz="2000">
                <a:solidFill>
                  <a:schemeClr val="bg1"/>
                </a:solidFill>
                <a:latin typeface="Meiryo" panose="020B0604030504040204" pitchFamily="34" charset="-128"/>
                <a:ea typeface="Meiryo" panose="020B0604030504040204" pitchFamily="34" charset="-128"/>
              </a:rPr>
              <a:t>リソースのアクセスは動的ポリシーにて決定</a:t>
            </a:r>
            <a:endParaRPr kumimoji="1" lang="en-US" altLang="ja-JP" sz="2000" dirty="0">
              <a:solidFill>
                <a:schemeClr val="bg1"/>
              </a:solidFill>
              <a:latin typeface="Meiryo" panose="020B0604030504040204" pitchFamily="34" charset="-128"/>
              <a:ea typeface="Meiryo" panose="020B0604030504040204" pitchFamily="34" charset="-128"/>
            </a:endParaRPr>
          </a:p>
          <a:p>
            <a:pPr marL="457200" indent="-457200">
              <a:buFont typeface="+mj-lt"/>
              <a:buAutoNum type="arabicPeriod"/>
            </a:pPr>
            <a:r>
              <a:rPr lang="ja-JP" altLang="en-US" sz="2000">
                <a:solidFill>
                  <a:schemeClr val="bg1"/>
                </a:solidFill>
                <a:latin typeface="Meiryo" panose="020B0604030504040204" pitchFamily="34" charset="-128"/>
                <a:ea typeface="Meiryo" panose="020B0604030504040204" pitchFamily="34" charset="-128"/>
              </a:rPr>
              <a:t>全ての所有機器見・アプリの安全状態を常に監視・測定</a:t>
            </a:r>
            <a:endParaRPr lang="en-US" altLang="ja-JP" sz="2000" dirty="0">
              <a:solidFill>
                <a:schemeClr val="bg1"/>
              </a:solidFill>
              <a:latin typeface="Meiryo" panose="020B0604030504040204" pitchFamily="34" charset="-128"/>
              <a:ea typeface="Meiryo" panose="020B0604030504040204" pitchFamily="34" charset="-128"/>
            </a:endParaRPr>
          </a:p>
          <a:p>
            <a:pPr marL="457200" indent="-457200">
              <a:buFont typeface="+mj-lt"/>
              <a:buAutoNum type="arabicPeriod"/>
            </a:pPr>
            <a:r>
              <a:rPr kumimoji="1" lang="ja-JP" altLang="en-US" sz="2000">
                <a:solidFill>
                  <a:schemeClr val="bg1"/>
                </a:solidFill>
                <a:latin typeface="Meiryo" panose="020B0604030504040204" pitchFamily="34" charset="-128"/>
                <a:ea typeface="Meiryo" panose="020B0604030504040204" pitchFamily="34" charset="-128"/>
              </a:rPr>
              <a:t>アクセスを許可する前に動的・厳格に認証・認可</a:t>
            </a:r>
            <a:endParaRPr kumimoji="1" lang="en-US" altLang="ja-JP" sz="2000" dirty="0">
              <a:solidFill>
                <a:schemeClr val="bg1"/>
              </a:solidFill>
              <a:latin typeface="Meiryo" panose="020B0604030504040204" pitchFamily="34" charset="-128"/>
              <a:ea typeface="Meiryo" panose="020B0604030504040204" pitchFamily="34" charset="-128"/>
            </a:endParaRPr>
          </a:p>
          <a:p>
            <a:pPr marL="457200" indent="-457200">
              <a:buFont typeface="+mj-lt"/>
              <a:buAutoNum type="arabicPeriod"/>
            </a:pPr>
            <a:r>
              <a:rPr kumimoji="1" lang="ja-JP" altLang="en-US" sz="2000">
                <a:solidFill>
                  <a:schemeClr val="bg1"/>
                </a:solidFill>
                <a:latin typeface="Meiryo" panose="020B0604030504040204" pitchFamily="34" charset="-128"/>
                <a:ea typeface="Meiryo" panose="020B0604030504040204" pitchFamily="34" charset="-128"/>
              </a:rPr>
              <a:t>機器・インフラ・通信状態の情報収集と安全面での改善</a:t>
            </a:r>
          </a:p>
        </p:txBody>
      </p:sp>
      <p:sp>
        <p:nvSpPr>
          <p:cNvPr id="11" name="テキスト ボックス 10">
            <a:extLst>
              <a:ext uri="{FF2B5EF4-FFF2-40B4-BE49-F238E27FC236}">
                <a16:creationId xmlns:a16="http://schemas.microsoft.com/office/drawing/2014/main" id="{6F359303-E9BC-9E24-10CE-6516D334FA9B}"/>
              </a:ext>
            </a:extLst>
          </p:cNvPr>
          <p:cNvSpPr txBox="1"/>
          <p:nvPr/>
        </p:nvSpPr>
        <p:spPr>
          <a:xfrm>
            <a:off x="1126185" y="3439170"/>
            <a:ext cx="6891630" cy="523220"/>
          </a:xfrm>
          <a:prstGeom prst="rect">
            <a:avLst/>
          </a:prstGeom>
          <a:noFill/>
        </p:spPr>
        <p:txBody>
          <a:bodyPr wrap="none" rtlCol="0">
            <a:spAutoFit/>
          </a:bodyPr>
          <a:lstStyle/>
          <a:p>
            <a:pPr algn="ctr"/>
            <a:r>
              <a:rPr lang="ja-JP" altLang="en-US" sz="2800" b="1">
                <a:solidFill>
                  <a:schemeClr val="bg1"/>
                </a:solidFill>
                <a:latin typeface="Meiryo" panose="020B0604030504040204" pitchFamily="34" charset="-128"/>
                <a:ea typeface="Meiryo" panose="020B0604030504040204" pitchFamily="34" charset="-128"/>
              </a:rPr>
              <a:t>ゼロトラスト・アーキテクチャーの</a:t>
            </a:r>
            <a:r>
              <a:rPr lang="en-US" altLang="ja-JP" sz="2800" b="1" dirty="0">
                <a:solidFill>
                  <a:schemeClr val="bg1"/>
                </a:solidFill>
                <a:latin typeface="Meiryo" panose="020B0604030504040204" pitchFamily="34" charset="-128"/>
                <a:ea typeface="Meiryo" panose="020B0604030504040204" pitchFamily="34" charset="-128"/>
              </a:rPr>
              <a:t>7</a:t>
            </a:r>
            <a:r>
              <a:rPr lang="ja-JP" altLang="en-US" sz="2800" b="1">
                <a:solidFill>
                  <a:schemeClr val="bg1"/>
                </a:solidFill>
                <a:latin typeface="Meiryo" panose="020B0604030504040204" pitchFamily="34" charset="-128"/>
                <a:ea typeface="Meiryo" panose="020B0604030504040204" pitchFamily="34" charset="-128"/>
              </a:rPr>
              <a:t>原則</a:t>
            </a:r>
            <a:endParaRPr kumimoji="1" lang="ja-JP" altLang="en-US" sz="2800" b="1">
              <a:solidFill>
                <a:schemeClr val="bg1"/>
              </a:solidFill>
              <a:latin typeface="Meiryo" panose="020B0604030504040204" pitchFamily="34" charset="-128"/>
              <a:ea typeface="Meiryo" panose="020B0604030504040204" pitchFamily="34" charset="-128"/>
            </a:endParaRPr>
          </a:p>
        </p:txBody>
      </p:sp>
      <p:sp>
        <p:nvSpPr>
          <p:cNvPr id="15" name="右矢印 14">
            <a:extLst>
              <a:ext uri="{FF2B5EF4-FFF2-40B4-BE49-F238E27FC236}">
                <a16:creationId xmlns:a16="http://schemas.microsoft.com/office/drawing/2014/main" id="{591C0DE2-AB30-ECEA-2929-CEBCB7654C69}"/>
              </a:ext>
            </a:extLst>
          </p:cNvPr>
          <p:cNvSpPr/>
          <p:nvPr/>
        </p:nvSpPr>
        <p:spPr>
          <a:xfrm>
            <a:off x="4464944" y="1745677"/>
            <a:ext cx="348342" cy="921798"/>
          </a:xfrm>
          <a:prstGeom prst="rightArrow">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下矢印 15">
            <a:extLst>
              <a:ext uri="{FF2B5EF4-FFF2-40B4-BE49-F238E27FC236}">
                <a16:creationId xmlns:a16="http://schemas.microsoft.com/office/drawing/2014/main" id="{E01BC158-71BD-E426-89D1-A01BF0BB66D3}"/>
              </a:ext>
            </a:extLst>
          </p:cNvPr>
          <p:cNvSpPr/>
          <p:nvPr/>
        </p:nvSpPr>
        <p:spPr>
          <a:xfrm>
            <a:off x="6058649" y="2749974"/>
            <a:ext cx="1404258" cy="625591"/>
          </a:xfrm>
          <a:prstGeom prst="downArrow">
            <a:avLst>
              <a:gd name="adj1" fmla="val 50000"/>
              <a:gd name="adj2" fmla="val 62180"/>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2043673114"/>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C9604AC-2FA8-2E3B-DF6C-06072A09CFF2}"/>
            </a:ext>
          </a:extLst>
        </p:cNvPr>
        <p:cNvGrpSpPr/>
        <p:nvPr/>
      </p:nvGrpSpPr>
      <p:grpSpPr>
        <a:xfrm>
          <a:off x="0" y="0"/>
          <a:ext cx="0" cy="0"/>
          <a:chOff x="0" y="0"/>
          <a:chExt cx="0" cy="0"/>
        </a:xfrm>
      </p:grpSpPr>
      <p:sp>
        <p:nvSpPr>
          <p:cNvPr id="13" name="正方形/長方形 12">
            <a:extLst>
              <a:ext uri="{FF2B5EF4-FFF2-40B4-BE49-F238E27FC236}">
                <a16:creationId xmlns:a16="http://schemas.microsoft.com/office/drawing/2014/main" id="{0E0ED14C-2FB9-0F10-2516-5ADE652B681A}"/>
              </a:ext>
            </a:extLst>
          </p:cNvPr>
          <p:cNvSpPr/>
          <p:nvPr/>
        </p:nvSpPr>
        <p:spPr>
          <a:xfrm>
            <a:off x="120525" y="845951"/>
            <a:ext cx="8902946" cy="4187157"/>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正方形/長方形 8">
            <a:extLst>
              <a:ext uri="{FF2B5EF4-FFF2-40B4-BE49-F238E27FC236}">
                <a16:creationId xmlns:a16="http://schemas.microsoft.com/office/drawing/2014/main" id="{F4E4807F-4E2C-C7C1-DE1A-6CC172819C6F}"/>
              </a:ext>
            </a:extLst>
          </p:cNvPr>
          <p:cNvSpPr/>
          <p:nvPr/>
        </p:nvSpPr>
        <p:spPr>
          <a:xfrm>
            <a:off x="162899" y="1499769"/>
            <a:ext cx="2903569" cy="3258887"/>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正方形/長方形 9">
            <a:extLst>
              <a:ext uri="{FF2B5EF4-FFF2-40B4-BE49-F238E27FC236}">
                <a16:creationId xmlns:a16="http://schemas.microsoft.com/office/drawing/2014/main" id="{BDB853ED-96A3-9421-3813-973B1C660EC3}"/>
              </a:ext>
            </a:extLst>
          </p:cNvPr>
          <p:cNvSpPr/>
          <p:nvPr/>
        </p:nvSpPr>
        <p:spPr>
          <a:xfrm>
            <a:off x="3120214" y="1499769"/>
            <a:ext cx="2903569" cy="3258887"/>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 name="正方形/長方形 10">
            <a:extLst>
              <a:ext uri="{FF2B5EF4-FFF2-40B4-BE49-F238E27FC236}">
                <a16:creationId xmlns:a16="http://schemas.microsoft.com/office/drawing/2014/main" id="{8D12D33F-6B2D-0640-558F-DFAD86C7F94E}"/>
              </a:ext>
            </a:extLst>
          </p:cNvPr>
          <p:cNvSpPr/>
          <p:nvPr/>
        </p:nvSpPr>
        <p:spPr>
          <a:xfrm>
            <a:off x="6077532" y="1499898"/>
            <a:ext cx="2903569" cy="3258887"/>
          </a:xfrm>
          <a:prstGeom prst="rect">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F9EB5D4E-BD57-F4EC-B9A1-66F4630E28F7}"/>
              </a:ext>
            </a:extLst>
          </p:cNvPr>
          <p:cNvSpPr>
            <a:spLocks noGrp="1"/>
          </p:cNvSpPr>
          <p:nvPr>
            <p:ph type="title"/>
          </p:nvPr>
        </p:nvSpPr>
        <p:spPr/>
        <p:txBody>
          <a:bodyPr/>
          <a:lstStyle/>
          <a:p>
            <a:r>
              <a:rPr kumimoji="1" lang="ja-JP" altLang="en-US"/>
              <a:t>サイバー・ハイジーン</a:t>
            </a:r>
          </a:p>
        </p:txBody>
      </p:sp>
      <p:sp>
        <p:nvSpPr>
          <p:cNvPr id="5" name="正方形/長方形 4">
            <a:extLst>
              <a:ext uri="{FF2B5EF4-FFF2-40B4-BE49-F238E27FC236}">
                <a16:creationId xmlns:a16="http://schemas.microsoft.com/office/drawing/2014/main" id="{BD7AC273-4545-FCA3-E970-29519E1F9CB9}"/>
              </a:ext>
            </a:extLst>
          </p:cNvPr>
          <p:cNvSpPr/>
          <p:nvPr/>
        </p:nvSpPr>
        <p:spPr>
          <a:xfrm>
            <a:off x="120524" y="1031848"/>
            <a:ext cx="8902946" cy="400110"/>
          </a:xfrm>
          <a:prstGeom prst="rect">
            <a:avLst/>
          </a:prstGeom>
        </p:spPr>
        <p:txBody>
          <a:bodyPr wrap="square">
            <a:spAutoFit/>
          </a:bodyPr>
          <a:lstStyle/>
          <a:p>
            <a:pPr algn="ctr"/>
            <a:r>
              <a:rPr lang="en-US" altLang="ja-JP" sz="2000" b="1" dirty="0">
                <a:solidFill>
                  <a:schemeClr val="bg1"/>
                </a:solidFill>
                <a:latin typeface="Meiryo" panose="020B0604030504040204" pitchFamily="34" charset="-128"/>
                <a:ea typeface="Meiryo" panose="020B0604030504040204" pitchFamily="34" charset="-128"/>
              </a:rPr>
              <a:t>IPA</a:t>
            </a:r>
            <a:r>
              <a:rPr lang="ja-JP" altLang="en-US" sz="2000" b="1">
                <a:solidFill>
                  <a:schemeClr val="bg1"/>
                </a:solidFill>
                <a:latin typeface="Meiryo" panose="020B0604030504040204" pitchFamily="34" charset="-128"/>
                <a:ea typeface="Meiryo" panose="020B0604030504040204" pitchFamily="34" charset="-128"/>
              </a:rPr>
              <a:t>（情報処理推進機構）</a:t>
            </a:r>
            <a:r>
              <a:rPr lang="ja-JP" altLang="en-US" sz="1600" b="1">
                <a:solidFill>
                  <a:schemeClr val="bg1"/>
                </a:solidFill>
                <a:latin typeface="Meiryo" panose="020B0604030504040204" pitchFamily="34" charset="-128"/>
                <a:ea typeface="Meiryo" panose="020B0604030504040204" pitchFamily="34" charset="-128"/>
              </a:rPr>
              <a:t>が推奨する</a:t>
            </a:r>
            <a:r>
              <a:rPr lang="en-US" altLang="ja-JP" sz="1600" b="1" dirty="0">
                <a:solidFill>
                  <a:schemeClr val="bg1"/>
                </a:solidFill>
                <a:latin typeface="Meiryo" panose="020B0604030504040204" pitchFamily="34" charset="-128"/>
                <a:ea typeface="Meiryo" panose="020B0604030504040204" pitchFamily="34" charset="-128"/>
              </a:rPr>
              <a:t> </a:t>
            </a:r>
            <a:r>
              <a:rPr lang="ja-JP" altLang="en-US" sz="2000" b="1">
                <a:solidFill>
                  <a:schemeClr val="bg1"/>
                </a:solidFill>
                <a:latin typeface="Meiryo" panose="020B0604030504040204" pitchFamily="34" charset="-128"/>
                <a:ea typeface="Meiryo" panose="020B0604030504040204" pitchFamily="34" charset="-128"/>
              </a:rPr>
              <a:t>日常における情報セキュリティ対策</a:t>
            </a:r>
          </a:p>
        </p:txBody>
      </p:sp>
      <p:sp>
        <p:nvSpPr>
          <p:cNvPr id="6" name="正方形/長方形 5">
            <a:extLst>
              <a:ext uri="{FF2B5EF4-FFF2-40B4-BE49-F238E27FC236}">
                <a16:creationId xmlns:a16="http://schemas.microsoft.com/office/drawing/2014/main" id="{A3BFC5E7-DCDE-63E8-F427-331E778144CF}"/>
              </a:ext>
            </a:extLst>
          </p:cNvPr>
          <p:cNvSpPr/>
          <p:nvPr/>
        </p:nvSpPr>
        <p:spPr>
          <a:xfrm>
            <a:off x="243538" y="1647539"/>
            <a:ext cx="2742288" cy="2431435"/>
          </a:xfrm>
          <a:prstGeom prst="rect">
            <a:avLst/>
          </a:prstGeom>
        </p:spPr>
        <p:txBody>
          <a:bodyPr wrap="square">
            <a:spAutoFit/>
          </a:bodyPr>
          <a:lstStyle/>
          <a:p>
            <a:pPr algn="ctr"/>
            <a:r>
              <a:rPr lang="ja-JP" altLang="ja-JP" sz="1600" b="1" kern="100">
                <a:solidFill>
                  <a:schemeClr val="bg1"/>
                </a:solidFill>
                <a:latin typeface="Meiryo" panose="020B0604030504040204" pitchFamily="34" charset="-128"/>
                <a:ea typeface="Meiryo" panose="020B0604030504040204" pitchFamily="34" charset="-128"/>
                <a:cs typeface="Times New Roman" panose="02020603050405020304" pitchFamily="18" charset="0"/>
              </a:rPr>
              <a:t>組織のシステム管理者向け</a:t>
            </a:r>
            <a:endParaRPr lang="en-US" altLang="ja-JP" sz="1600" b="1" kern="100" dirty="0">
              <a:solidFill>
                <a:schemeClr val="bg1"/>
              </a:solidFill>
              <a:latin typeface="Meiryo" panose="020B0604030504040204" pitchFamily="34" charset="-128"/>
              <a:ea typeface="Meiryo" panose="020B0604030504040204" pitchFamily="34" charset="-128"/>
              <a:cs typeface="Times New Roman" panose="02020603050405020304" pitchFamily="18" charset="0"/>
            </a:endParaRPr>
          </a:p>
          <a:p>
            <a:pPr algn="just"/>
            <a:endParaRPr lang="ja-JP" altLang="ja-JP" sz="1600" kern="100">
              <a:solidFill>
                <a:schemeClr val="bg1"/>
              </a:solidFill>
              <a:latin typeface="Meiryo" panose="020B0604030504040204" pitchFamily="34" charset="-128"/>
              <a:ea typeface="Meiryo" panose="020B0604030504040204" pitchFamily="34" charset="-128"/>
              <a:cs typeface="Times New Roman" panose="02020603050405020304" pitchFamily="18" charset="0"/>
            </a:endParaRPr>
          </a:p>
          <a:p>
            <a:pPr marL="285750" indent="-285750" algn="just">
              <a:buFont typeface="Wingdings" pitchFamily="2" charset="2"/>
              <a:buChar char="ü"/>
            </a:pPr>
            <a:r>
              <a:rPr lang="ja-JP" altLang="ja-JP" sz="12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情報持ち出しルールの徹底</a:t>
            </a:r>
          </a:p>
          <a:p>
            <a:pPr marL="285750" indent="-285750" algn="just">
              <a:buFont typeface="Wingdings" pitchFamily="2" charset="2"/>
              <a:buChar char="ü"/>
            </a:pPr>
            <a:r>
              <a:rPr lang="ja-JP" altLang="ja-JP" sz="12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社内ネットワークへの機器接続ルールの徹底</a:t>
            </a:r>
          </a:p>
          <a:p>
            <a:pPr marL="285750" indent="-285750" algn="just">
              <a:buFont typeface="Wingdings" pitchFamily="2" charset="2"/>
              <a:buChar char="ü"/>
            </a:pPr>
            <a:r>
              <a:rPr lang="ja-JP" altLang="ja-JP" sz="12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修正プログラムの適用</a:t>
            </a:r>
          </a:p>
          <a:p>
            <a:pPr marL="285750" indent="-285750" algn="just">
              <a:buFont typeface="Wingdings" pitchFamily="2" charset="2"/>
              <a:buChar char="ü"/>
            </a:pPr>
            <a:r>
              <a:rPr lang="ja-JP" altLang="ja-JP" sz="12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セキュリティソフトの導入および定義ファイルの最新化</a:t>
            </a:r>
          </a:p>
          <a:p>
            <a:pPr marL="285750" indent="-285750" algn="just">
              <a:buFont typeface="Wingdings" pitchFamily="2" charset="2"/>
              <a:buChar char="ü"/>
            </a:pPr>
            <a:r>
              <a:rPr lang="ja-JP" altLang="ja-JP" sz="12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定期的なバックアップの実施</a:t>
            </a:r>
          </a:p>
          <a:p>
            <a:pPr marL="285750" indent="-285750" algn="just">
              <a:buFont typeface="Wingdings" pitchFamily="2" charset="2"/>
              <a:buChar char="ü"/>
            </a:pPr>
            <a:r>
              <a:rPr lang="ja-JP" altLang="ja-JP" sz="12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パスワードの適切な設定と管理</a:t>
            </a:r>
          </a:p>
          <a:p>
            <a:pPr marL="285750" indent="-285750" algn="just">
              <a:buFont typeface="Wingdings" pitchFamily="2" charset="2"/>
              <a:buChar char="ü"/>
            </a:pPr>
            <a:r>
              <a:rPr lang="ja-JP" altLang="ja-JP" sz="12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不要なサービスやアカウントの停止または削除</a:t>
            </a:r>
          </a:p>
        </p:txBody>
      </p:sp>
      <p:sp>
        <p:nvSpPr>
          <p:cNvPr id="7" name="正方形/長方形 6">
            <a:extLst>
              <a:ext uri="{FF2B5EF4-FFF2-40B4-BE49-F238E27FC236}">
                <a16:creationId xmlns:a16="http://schemas.microsoft.com/office/drawing/2014/main" id="{2B7F34A8-6FFB-6800-0D9E-ADA6209D8A91}"/>
              </a:ext>
            </a:extLst>
          </p:cNvPr>
          <p:cNvSpPr/>
          <p:nvPr/>
        </p:nvSpPr>
        <p:spPr>
          <a:xfrm>
            <a:off x="3200856" y="1647540"/>
            <a:ext cx="2742288" cy="2800767"/>
          </a:xfrm>
          <a:prstGeom prst="rect">
            <a:avLst/>
          </a:prstGeom>
        </p:spPr>
        <p:txBody>
          <a:bodyPr wrap="square">
            <a:spAutoFit/>
          </a:bodyPr>
          <a:lstStyle/>
          <a:p>
            <a:pPr algn="ctr"/>
            <a:r>
              <a:rPr lang="ja-JP" altLang="ja-JP" sz="1600" b="1" kern="100">
                <a:solidFill>
                  <a:schemeClr val="bg1"/>
                </a:solidFill>
                <a:latin typeface="Meiryo" panose="020B0604030504040204" pitchFamily="34" charset="-128"/>
                <a:ea typeface="Meiryo" panose="020B0604030504040204" pitchFamily="34" charset="-128"/>
                <a:cs typeface="Times New Roman" panose="02020603050405020304" pitchFamily="18" charset="0"/>
              </a:rPr>
              <a:t>組織の利用者向け</a:t>
            </a:r>
            <a:endParaRPr lang="en-US" altLang="ja-JP" sz="1600" b="1" kern="100" dirty="0">
              <a:solidFill>
                <a:schemeClr val="bg1"/>
              </a:solidFill>
              <a:latin typeface="Meiryo" panose="020B0604030504040204" pitchFamily="34" charset="-128"/>
              <a:ea typeface="Meiryo" panose="020B0604030504040204" pitchFamily="34" charset="-128"/>
              <a:cs typeface="Times New Roman" panose="02020603050405020304" pitchFamily="18" charset="0"/>
            </a:endParaRPr>
          </a:p>
          <a:p>
            <a:pPr algn="just"/>
            <a:endParaRPr lang="ja-JP" altLang="ja-JP" sz="1600" kern="100">
              <a:solidFill>
                <a:schemeClr val="bg1"/>
              </a:solidFill>
              <a:latin typeface="Meiryo" panose="020B0604030504040204" pitchFamily="34" charset="-128"/>
              <a:ea typeface="Meiryo" panose="020B0604030504040204" pitchFamily="34" charset="-128"/>
              <a:cs typeface="Times New Roman" panose="02020603050405020304" pitchFamily="18" charset="0"/>
            </a:endParaRPr>
          </a:p>
          <a:p>
            <a:pPr marL="285750" indent="-285750" algn="just">
              <a:buFont typeface="Wingdings" pitchFamily="2" charset="2"/>
              <a:buChar char="ü"/>
            </a:pPr>
            <a:r>
              <a:rPr lang="ja-JP" altLang="ja-JP" sz="12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修正プログラムの適用</a:t>
            </a:r>
          </a:p>
          <a:p>
            <a:pPr marL="285750" indent="-285750" algn="just">
              <a:buFont typeface="Wingdings" pitchFamily="2" charset="2"/>
              <a:buChar char="ü"/>
            </a:pPr>
            <a:r>
              <a:rPr lang="ja-JP" altLang="ja-JP" sz="12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セキュリティソフトの導入および定義ファイルの最新化</a:t>
            </a:r>
          </a:p>
          <a:p>
            <a:pPr marL="285750" indent="-285750" algn="just">
              <a:buFont typeface="Wingdings" pitchFamily="2" charset="2"/>
              <a:buChar char="ü"/>
            </a:pPr>
            <a:r>
              <a:rPr lang="ja-JP" altLang="ja-JP" sz="12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パスワードの適切な設定と管理</a:t>
            </a:r>
          </a:p>
          <a:p>
            <a:pPr marL="285750" indent="-285750" algn="just">
              <a:buFont typeface="Wingdings" pitchFamily="2" charset="2"/>
              <a:buChar char="ü"/>
            </a:pPr>
            <a:r>
              <a:rPr lang="ja-JP" altLang="ja-JP" sz="12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不審なメールに注意</a:t>
            </a:r>
          </a:p>
          <a:p>
            <a:pPr marL="285750" indent="-285750" algn="just">
              <a:buFont typeface="Wingdings" pitchFamily="2" charset="2"/>
              <a:buChar char="ü"/>
            </a:pPr>
            <a:r>
              <a:rPr lang="en-US" altLang="ja-JP" sz="1200" kern="100" dirty="0">
                <a:solidFill>
                  <a:schemeClr val="bg1"/>
                </a:solidFill>
                <a:latin typeface="Meiryo" panose="020B0604030504040204" pitchFamily="34" charset="-128"/>
                <a:ea typeface="Meiryo" panose="020B0604030504040204" pitchFamily="34" charset="-128"/>
                <a:cs typeface="Times New Roman" panose="02020603050405020304" pitchFamily="18" charset="0"/>
              </a:rPr>
              <a:t>USB</a:t>
            </a:r>
            <a:r>
              <a:rPr lang="ja-JP" altLang="ja-JP" sz="12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メモリ等の取り扱いの注意</a:t>
            </a:r>
          </a:p>
          <a:p>
            <a:pPr marL="285750" indent="-285750" algn="just">
              <a:buFont typeface="Wingdings" pitchFamily="2" charset="2"/>
              <a:buChar char="ü"/>
            </a:pPr>
            <a:r>
              <a:rPr lang="ja-JP" altLang="ja-JP" sz="12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社内ネットワークへの機器接続ルールの遵守</a:t>
            </a:r>
          </a:p>
          <a:p>
            <a:pPr marL="285750" indent="-285750" algn="just">
              <a:buFont typeface="Wingdings" pitchFamily="2" charset="2"/>
              <a:buChar char="ü"/>
            </a:pPr>
            <a:r>
              <a:rPr lang="ja-JP" altLang="ja-JP" sz="12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ソフトウェアをインストールする際の注意</a:t>
            </a:r>
          </a:p>
          <a:p>
            <a:pPr marL="285750" indent="-285750" algn="just">
              <a:buFont typeface="Wingdings" pitchFamily="2" charset="2"/>
              <a:buChar char="ü"/>
            </a:pPr>
            <a:r>
              <a:rPr lang="ja-JP" altLang="ja-JP" sz="12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パソコン等の画面ロック機能の設定</a:t>
            </a:r>
          </a:p>
        </p:txBody>
      </p:sp>
      <p:sp>
        <p:nvSpPr>
          <p:cNvPr id="8" name="正方形/長方形 7">
            <a:extLst>
              <a:ext uri="{FF2B5EF4-FFF2-40B4-BE49-F238E27FC236}">
                <a16:creationId xmlns:a16="http://schemas.microsoft.com/office/drawing/2014/main" id="{D2D4C1ED-8C67-FBCC-79A2-384E61242E1F}"/>
              </a:ext>
            </a:extLst>
          </p:cNvPr>
          <p:cNvSpPr/>
          <p:nvPr/>
        </p:nvSpPr>
        <p:spPr>
          <a:xfrm>
            <a:off x="6166174" y="1647539"/>
            <a:ext cx="2726283" cy="2985433"/>
          </a:xfrm>
          <a:prstGeom prst="rect">
            <a:avLst/>
          </a:prstGeom>
        </p:spPr>
        <p:txBody>
          <a:bodyPr wrap="square">
            <a:spAutoFit/>
          </a:bodyPr>
          <a:lstStyle/>
          <a:p>
            <a:pPr algn="ctr"/>
            <a:r>
              <a:rPr lang="ja-JP" altLang="ja-JP" sz="1600" b="1" kern="100">
                <a:solidFill>
                  <a:schemeClr val="bg1"/>
                </a:solidFill>
                <a:latin typeface="Meiryo" panose="020B0604030504040204" pitchFamily="34" charset="-128"/>
                <a:ea typeface="Meiryo" panose="020B0604030504040204" pitchFamily="34" charset="-128"/>
                <a:cs typeface="Times New Roman" panose="02020603050405020304" pitchFamily="18" charset="0"/>
              </a:rPr>
              <a:t>家庭の利用者向け</a:t>
            </a:r>
            <a:endParaRPr lang="en-US" altLang="ja-JP" sz="1600" b="1" kern="100" dirty="0">
              <a:solidFill>
                <a:schemeClr val="bg1"/>
              </a:solidFill>
              <a:latin typeface="Meiryo" panose="020B0604030504040204" pitchFamily="34" charset="-128"/>
              <a:ea typeface="Meiryo" panose="020B0604030504040204" pitchFamily="34" charset="-128"/>
              <a:cs typeface="Times New Roman" panose="02020603050405020304" pitchFamily="18" charset="0"/>
            </a:endParaRPr>
          </a:p>
          <a:p>
            <a:pPr algn="just"/>
            <a:endParaRPr lang="ja-JP" altLang="ja-JP" sz="1600" kern="100">
              <a:solidFill>
                <a:schemeClr val="bg1"/>
              </a:solidFill>
              <a:latin typeface="Meiryo" panose="020B0604030504040204" pitchFamily="34" charset="-128"/>
              <a:ea typeface="Meiryo" panose="020B0604030504040204" pitchFamily="34" charset="-128"/>
              <a:cs typeface="Times New Roman" panose="02020603050405020304" pitchFamily="18" charset="0"/>
            </a:endParaRPr>
          </a:p>
          <a:p>
            <a:pPr marL="285750" indent="-285750" algn="just">
              <a:buFont typeface="Wingdings" pitchFamily="2" charset="2"/>
              <a:buChar char="ü"/>
            </a:pPr>
            <a:r>
              <a:rPr lang="ja-JP" altLang="ja-JP" sz="12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修正プログラムの適用</a:t>
            </a:r>
          </a:p>
          <a:p>
            <a:pPr marL="285750" indent="-285750" algn="just">
              <a:buFont typeface="Wingdings" pitchFamily="2" charset="2"/>
              <a:buChar char="ü"/>
            </a:pPr>
            <a:r>
              <a:rPr lang="ja-JP" altLang="ja-JP" sz="12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セキュリティソフトの導入および定義ファイルの最新化</a:t>
            </a:r>
          </a:p>
          <a:p>
            <a:pPr marL="285750" indent="-285750" algn="just">
              <a:buFont typeface="Wingdings" pitchFamily="2" charset="2"/>
              <a:buChar char="ü"/>
            </a:pPr>
            <a:r>
              <a:rPr lang="ja-JP" altLang="ja-JP" sz="12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定期的なバックアップの実施</a:t>
            </a:r>
          </a:p>
          <a:p>
            <a:pPr marL="285750" indent="-285750" algn="just">
              <a:buFont typeface="Wingdings" pitchFamily="2" charset="2"/>
              <a:buChar char="ü"/>
            </a:pPr>
            <a:r>
              <a:rPr lang="ja-JP" altLang="ja-JP" sz="12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パスワードの適切な設定と管理</a:t>
            </a:r>
          </a:p>
          <a:p>
            <a:pPr marL="285750" indent="-285750" algn="just">
              <a:buFont typeface="Wingdings" pitchFamily="2" charset="2"/>
              <a:buChar char="ü"/>
            </a:pPr>
            <a:r>
              <a:rPr lang="ja-JP" altLang="ja-JP" sz="12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メールやショートメッセージ（</a:t>
            </a:r>
            <a:r>
              <a:rPr lang="en-US" altLang="ja-JP" sz="1200" kern="100" dirty="0">
                <a:solidFill>
                  <a:schemeClr val="bg1"/>
                </a:solidFill>
                <a:latin typeface="Meiryo" panose="020B0604030504040204" pitchFamily="34" charset="-128"/>
                <a:ea typeface="Meiryo" panose="020B0604030504040204" pitchFamily="34" charset="-128"/>
                <a:cs typeface="Times New Roman" panose="02020603050405020304" pitchFamily="18" charset="0"/>
              </a:rPr>
              <a:t>SMS</a:t>
            </a:r>
            <a:r>
              <a:rPr lang="ja-JP" altLang="ja-JP" sz="12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a:t>
            </a:r>
            <a:r>
              <a:rPr lang="en-US" altLang="ja-JP" sz="1200" kern="100" dirty="0">
                <a:solidFill>
                  <a:schemeClr val="bg1"/>
                </a:solidFill>
                <a:latin typeface="Meiryo" panose="020B0604030504040204" pitchFamily="34" charset="-128"/>
                <a:ea typeface="Meiryo" panose="020B0604030504040204" pitchFamily="34" charset="-128"/>
                <a:cs typeface="Times New Roman" panose="02020603050405020304" pitchFamily="18" charset="0"/>
              </a:rPr>
              <a:t>SNS</a:t>
            </a:r>
            <a:r>
              <a:rPr lang="ja-JP" altLang="ja-JP" sz="12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での不審なファイルや</a:t>
            </a:r>
            <a:r>
              <a:rPr lang="en-US" altLang="ja-JP" sz="1200" kern="100" dirty="0">
                <a:solidFill>
                  <a:schemeClr val="bg1"/>
                </a:solidFill>
                <a:latin typeface="Meiryo" panose="020B0604030504040204" pitchFamily="34" charset="-128"/>
                <a:ea typeface="Meiryo" panose="020B0604030504040204" pitchFamily="34" charset="-128"/>
                <a:cs typeface="Times New Roman" panose="02020603050405020304" pitchFamily="18" charset="0"/>
              </a:rPr>
              <a:t>URL</a:t>
            </a:r>
            <a:r>
              <a:rPr lang="ja-JP" altLang="ja-JP" sz="12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に注意</a:t>
            </a:r>
          </a:p>
          <a:p>
            <a:pPr marL="285750" indent="-285750" algn="just">
              <a:buFont typeface="Wingdings" pitchFamily="2" charset="2"/>
              <a:buChar char="ü"/>
            </a:pPr>
            <a:r>
              <a:rPr lang="ja-JP" altLang="ja-JP" sz="12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偽のセキュリティ警告に注意</a:t>
            </a:r>
          </a:p>
          <a:p>
            <a:pPr marL="285750" indent="-285750" algn="just">
              <a:buFont typeface="Wingdings" pitchFamily="2" charset="2"/>
              <a:buChar char="ü"/>
            </a:pPr>
            <a:r>
              <a:rPr lang="ja-JP" altLang="ja-JP" sz="12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スマートデバイスのアプリや構成プロファイル導入時の注意</a:t>
            </a:r>
          </a:p>
          <a:p>
            <a:pPr marL="285750" indent="-285750" algn="just">
              <a:buFont typeface="Wingdings" pitchFamily="2" charset="2"/>
              <a:buChar char="ü"/>
            </a:pPr>
            <a:r>
              <a:rPr lang="ja-JP" altLang="ja-JP" sz="12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スマートフォン等の画面ロック機能の設定</a:t>
            </a:r>
          </a:p>
        </p:txBody>
      </p:sp>
      <p:sp>
        <p:nvSpPr>
          <p:cNvPr id="12" name="正方形/長方形 11">
            <a:extLst>
              <a:ext uri="{FF2B5EF4-FFF2-40B4-BE49-F238E27FC236}">
                <a16:creationId xmlns:a16="http://schemas.microsoft.com/office/drawing/2014/main" id="{855ADC62-5E7E-EB66-82CB-77DD45E3255F}"/>
              </a:ext>
            </a:extLst>
          </p:cNvPr>
          <p:cNvSpPr/>
          <p:nvPr/>
        </p:nvSpPr>
        <p:spPr>
          <a:xfrm>
            <a:off x="5775069" y="4816188"/>
            <a:ext cx="3264034" cy="230832"/>
          </a:xfrm>
          <a:prstGeom prst="rect">
            <a:avLst/>
          </a:prstGeom>
        </p:spPr>
        <p:txBody>
          <a:bodyPr wrap="none">
            <a:spAutoFit/>
          </a:bodyPr>
          <a:lstStyle/>
          <a:p>
            <a:pPr algn="r"/>
            <a:r>
              <a:rPr lang="en-US" altLang="ja-JP" sz="900" dirty="0">
                <a:solidFill>
                  <a:schemeClr val="bg1"/>
                </a:solidFill>
                <a:latin typeface="Meiryo" panose="020B0604030504040204" pitchFamily="34" charset="-128"/>
                <a:ea typeface="Meiryo" panose="020B0604030504040204" pitchFamily="34" charset="-128"/>
              </a:rPr>
              <a:t>IPA</a:t>
            </a:r>
            <a:r>
              <a:rPr lang="ja-JP" altLang="en-US" sz="900">
                <a:solidFill>
                  <a:schemeClr val="bg1"/>
                </a:solidFill>
                <a:latin typeface="Meiryo" panose="020B0604030504040204" pitchFamily="34" charset="-128"/>
                <a:ea typeface="Meiryo" panose="020B0604030504040204" pitchFamily="34" charset="-128"/>
              </a:rPr>
              <a:t>・「日常における情報セキュリティ対策」を参考に作成</a:t>
            </a:r>
            <a:endParaRPr lang="ja-JP" altLang="en-US" sz="900" i="0">
              <a:solidFill>
                <a:schemeClr val="bg1"/>
              </a:solidFill>
              <a:effectLst/>
              <a:latin typeface="Meiryo" panose="020B0604030504040204" pitchFamily="34" charset="-128"/>
              <a:ea typeface="Meiryo" panose="020B0604030504040204" pitchFamily="34" charset="-128"/>
            </a:endParaRPr>
          </a:p>
        </p:txBody>
      </p:sp>
      <p:sp>
        <p:nvSpPr>
          <p:cNvPr id="14" name="正方形/長方形 13">
            <a:extLst>
              <a:ext uri="{FF2B5EF4-FFF2-40B4-BE49-F238E27FC236}">
                <a16:creationId xmlns:a16="http://schemas.microsoft.com/office/drawing/2014/main" id="{48A7B735-7C2C-F02E-CB35-1087B686AF0F}"/>
              </a:ext>
            </a:extLst>
          </p:cNvPr>
          <p:cNvSpPr/>
          <p:nvPr/>
        </p:nvSpPr>
        <p:spPr>
          <a:xfrm>
            <a:off x="120527" y="5234527"/>
            <a:ext cx="8902946" cy="488816"/>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 name="正方形/長方形 14">
            <a:extLst>
              <a:ext uri="{FF2B5EF4-FFF2-40B4-BE49-F238E27FC236}">
                <a16:creationId xmlns:a16="http://schemas.microsoft.com/office/drawing/2014/main" id="{EEC3EBA7-50D9-F520-A9C8-BCA4C56FA2A2}"/>
              </a:ext>
            </a:extLst>
          </p:cNvPr>
          <p:cNvSpPr/>
          <p:nvPr/>
        </p:nvSpPr>
        <p:spPr>
          <a:xfrm>
            <a:off x="120525" y="5309658"/>
            <a:ext cx="8902945" cy="400110"/>
          </a:xfrm>
          <a:prstGeom prst="rect">
            <a:avLst/>
          </a:prstGeom>
        </p:spPr>
        <p:txBody>
          <a:bodyPr wrap="square">
            <a:spAutoFit/>
          </a:bodyPr>
          <a:lstStyle/>
          <a:p>
            <a:pPr algn="ctr"/>
            <a:r>
              <a:rPr lang="ja-JP" altLang="en-US" sz="2000">
                <a:solidFill>
                  <a:schemeClr val="bg1"/>
                </a:solidFill>
                <a:latin typeface="Meiryo" panose="020B0604030504040204" pitchFamily="34" charset="-128"/>
                <a:ea typeface="Meiryo" panose="020B0604030504040204" pitchFamily="34" charset="-128"/>
                <a:cs typeface="Times New Roman" panose="02020603050405020304" pitchFamily="18" charset="0"/>
              </a:rPr>
              <a:t>万全を期すための</a:t>
            </a:r>
            <a:r>
              <a:rPr lang="en-US" altLang="ja-JP" sz="2000" dirty="0">
                <a:solidFill>
                  <a:schemeClr val="bg1"/>
                </a:solidFill>
                <a:latin typeface="Meiryo" panose="020B0604030504040204" pitchFamily="34" charset="-128"/>
                <a:ea typeface="Meiryo" panose="020B0604030504040204" pitchFamily="34" charset="-128"/>
                <a:cs typeface="Times New Roman" panose="02020603050405020304" pitchFamily="18" charset="0"/>
              </a:rPr>
              <a:t> MDM</a:t>
            </a:r>
            <a:r>
              <a:rPr lang="ja-JP" altLang="en-US" sz="2000">
                <a:solidFill>
                  <a:schemeClr val="bg1"/>
                </a:solidFill>
                <a:latin typeface="Meiryo" panose="020B0604030504040204" pitchFamily="34" charset="-128"/>
                <a:ea typeface="Meiryo" panose="020B0604030504040204" pitchFamily="34" charset="-128"/>
                <a:cs typeface="Times New Roman" panose="02020603050405020304" pitchFamily="18" charset="0"/>
              </a:rPr>
              <a:t>、</a:t>
            </a:r>
            <a:r>
              <a:rPr lang="en-US" altLang="ja-JP" sz="2000" dirty="0">
                <a:solidFill>
                  <a:schemeClr val="bg1"/>
                </a:solidFill>
                <a:latin typeface="Meiryo" panose="020B0604030504040204" pitchFamily="34" charset="-128"/>
                <a:ea typeface="Meiryo" panose="020B0604030504040204" pitchFamily="34" charset="-128"/>
                <a:cs typeface="Times New Roman" panose="02020603050405020304" pitchFamily="18" charset="0"/>
              </a:rPr>
              <a:t>EDR</a:t>
            </a:r>
            <a:r>
              <a:rPr lang="ja-JP" altLang="en-US" sz="2000">
                <a:solidFill>
                  <a:schemeClr val="bg1"/>
                </a:solidFill>
                <a:latin typeface="Meiryo" panose="020B0604030504040204" pitchFamily="34" charset="-128"/>
                <a:ea typeface="Meiryo" panose="020B0604030504040204" pitchFamily="34" charset="-128"/>
                <a:cs typeface="Times New Roman" panose="02020603050405020304" pitchFamily="18" charset="0"/>
              </a:rPr>
              <a:t>、</a:t>
            </a:r>
            <a:r>
              <a:rPr lang="en-US" altLang="ja-JP" sz="2000" dirty="0">
                <a:solidFill>
                  <a:schemeClr val="bg1"/>
                </a:solidFill>
                <a:latin typeface="Meiryo" panose="020B0604030504040204" pitchFamily="34" charset="-128"/>
                <a:ea typeface="Meiryo" panose="020B0604030504040204" pitchFamily="34" charset="-128"/>
                <a:cs typeface="Times New Roman" panose="02020603050405020304" pitchFamily="18" charset="0"/>
              </a:rPr>
              <a:t>UEM</a:t>
            </a:r>
            <a:r>
              <a:rPr lang="ja-JP" altLang="en-US" sz="2000">
                <a:solidFill>
                  <a:schemeClr val="bg1"/>
                </a:solidFill>
                <a:latin typeface="Meiryo" panose="020B0604030504040204" pitchFamily="34" charset="-128"/>
                <a:ea typeface="Meiryo" panose="020B0604030504040204" pitchFamily="34" charset="-128"/>
                <a:cs typeface="Times New Roman" panose="02020603050405020304" pitchFamily="18" charset="0"/>
              </a:rPr>
              <a:t>などのツールの活用</a:t>
            </a:r>
            <a:endParaRPr lang="ja-JP" altLang="en-US" sz="2000">
              <a:solidFill>
                <a:schemeClr val="bg1"/>
              </a:solidFill>
              <a:latin typeface="Meiryo" panose="020B0604030504040204" pitchFamily="34" charset="-128"/>
              <a:ea typeface="Meiryo" panose="020B0604030504040204" pitchFamily="34" charset="-128"/>
            </a:endParaRPr>
          </a:p>
        </p:txBody>
      </p:sp>
      <p:sp>
        <p:nvSpPr>
          <p:cNvPr id="17" name="正方形/長方形 16">
            <a:extLst>
              <a:ext uri="{FF2B5EF4-FFF2-40B4-BE49-F238E27FC236}">
                <a16:creationId xmlns:a16="http://schemas.microsoft.com/office/drawing/2014/main" id="{6138F4F3-2241-26F5-643A-A75FFD9B0A76}"/>
              </a:ext>
            </a:extLst>
          </p:cNvPr>
          <p:cNvSpPr/>
          <p:nvPr/>
        </p:nvSpPr>
        <p:spPr>
          <a:xfrm>
            <a:off x="128343" y="5881521"/>
            <a:ext cx="8902945" cy="677107"/>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正方形/長方形 15">
            <a:extLst>
              <a:ext uri="{FF2B5EF4-FFF2-40B4-BE49-F238E27FC236}">
                <a16:creationId xmlns:a16="http://schemas.microsoft.com/office/drawing/2014/main" id="{80109654-6F19-E883-9879-5C8679AFB803}"/>
              </a:ext>
            </a:extLst>
          </p:cNvPr>
          <p:cNvSpPr/>
          <p:nvPr/>
        </p:nvSpPr>
        <p:spPr>
          <a:xfrm>
            <a:off x="2863840" y="5924762"/>
            <a:ext cx="3416320" cy="677108"/>
          </a:xfrm>
          <a:prstGeom prst="rect">
            <a:avLst/>
          </a:prstGeom>
        </p:spPr>
        <p:txBody>
          <a:bodyPr wrap="none">
            <a:spAutoFit/>
          </a:bodyPr>
          <a:lstStyle/>
          <a:p>
            <a:pPr algn="ctr"/>
            <a:r>
              <a:rPr lang="ja-JP" altLang="en-US" sz="2400" b="1">
                <a:solidFill>
                  <a:schemeClr val="bg1"/>
                </a:solidFill>
                <a:latin typeface="Meiryo" panose="020B0604030504040204" pitchFamily="34" charset="-128"/>
                <a:ea typeface="Meiryo" panose="020B0604030504040204" pitchFamily="34" charset="-128"/>
                <a:cs typeface="Times New Roman" panose="02020603050405020304" pitchFamily="18" charset="0"/>
              </a:rPr>
              <a:t>サイバー・ハイジーン</a:t>
            </a:r>
            <a:endParaRPr lang="en-US" altLang="ja-JP" sz="1400" b="1" dirty="0">
              <a:solidFill>
                <a:schemeClr val="bg1"/>
              </a:solidFill>
              <a:latin typeface="Meiryo" panose="020B0604030504040204" pitchFamily="34" charset="-128"/>
              <a:ea typeface="Meiryo" panose="020B0604030504040204" pitchFamily="34" charset="-128"/>
              <a:cs typeface="Times New Roman" panose="02020603050405020304" pitchFamily="18" charset="0"/>
            </a:endParaRPr>
          </a:p>
          <a:p>
            <a:pPr algn="ctr"/>
            <a:r>
              <a:rPr lang="ja-JP" altLang="en-US" sz="1400">
                <a:solidFill>
                  <a:schemeClr val="bg1"/>
                </a:solidFill>
                <a:latin typeface="Meiryo" panose="020B0604030504040204" pitchFamily="34" charset="-128"/>
                <a:ea typeface="Meiryo" panose="020B0604030504040204" pitchFamily="34" charset="-128"/>
                <a:cs typeface="Times New Roman" panose="02020603050405020304" pitchFamily="18" charset="0"/>
              </a:rPr>
              <a:t>エンドポイントの衛生状態を健全に保つ</a:t>
            </a:r>
            <a:endParaRPr lang="ja-JP" altLang="en-US" sz="1400"/>
          </a:p>
        </p:txBody>
      </p:sp>
      <p:sp>
        <p:nvSpPr>
          <p:cNvPr id="18" name="加算記号 17">
            <a:extLst>
              <a:ext uri="{FF2B5EF4-FFF2-40B4-BE49-F238E27FC236}">
                <a16:creationId xmlns:a16="http://schemas.microsoft.com/office/drawing/2014/main" id="{53179ED1-EA34-9F80-5378-93DFAF34B30B}"/>
              </a:ext>
            </a:extLst>
          </p:cNvPr>
          <p:cNvSpPr/>
          <p:nvPr/>
        </p:nvSpPr>
        <p:spPr>
          <a:xfrm>
            <a:off x="4370949" y="4906427"/>
            <a:ext cx="417732" cy="446183"/>
          </a:xfrm>
          <a:prstGeom prst="mathPlus">
            <a:avLst/>
          </a:prstGeom>
          <a:solidFill>
            <a:srgbClr val="FF8AD8"/>
          </a:solidFill>
          <a:ln w="635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 name="下矢印 18">
            <a:extLst>
              <a:ext uri="{FF2B5EF4-FFF2-40B4-BE49-F238E27FC236}">
                <a16:creationId xmlns:a16="http://schemas.microsoft.com/office/drawing/2014/main" id="{4C6DD82B-7E4F-5C7D-9CA2-8D0C817166A9}"/>
              </a:ext>
            </a:extLst>
          </p:cNvPr>
          <p:cNvSpPr/>
          <p:nvPr/>
        </p:nvSpPr>
        <p:spPr>
          <a:xfrm>
            <a:off x="4370949" y="5682883"/>
            <a:ext cx="417732" cy="264764"/>
          </a:xfrm>
          <a:prstGeom prst="downArrow">
            <a:avLst/>
          </a:prstGeom>
          <a:solidFill>
            <a:schemeClr val="accent6">
              <a:lumMod val="75000"/>
            </a:schemeClr>
          </a:solidFill>
          <a:ln w="635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4145442823"/>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314BAA-8B92-92F9-A2DE-B1524CC4A129}"/>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1058ECD6-70F8-2CA7-4951-E09EDEA79126}"/>
              </a:ext>
            </a:extLst>
          </p:cNvPr>
          <p:cNvSpPr>
            <a:spLocks noGrp="1"/>
          </p:cNvSpPr>
          <p:nvPr>
            <p:ph type="title"/>
          </p:nvPr>
        </p:nvSpPr>
        <p:spPr/>
        <p:txBody>
          <a:bodyPr/>
          <a:lstStyle/>
          <a:p>
            <a:r>
              <a:rPr lang="ja-JP" altLang="en-US"/>
              <a:t>ビルトイン・セキュリティ：ネットワーク・プロトコル</a:t>
            </a:r>
            <a:endParaRPr kumimoji="1" lang="ja-JP" altLang="en-US"/>
          </a:p>
        </p:txBody>
      </p:sp>
      <p:sp>
        <p:nvSpPr>
          <p:cNvPr id="7" name="正方形/長方形 6">
            <a:extLst>
              <a:ext uri="{FF2B5EF4-FFF2-40B4-BE49-F238E27FC236}">
                <a16:creationId xmlns:a16="http://schemas.microsoft.com/office/drawing/2014/main" id="{AFE9B484-2D9A-1718-62EB-4986C1FE9D19}"/>
              </a:ext>
            </a:extLst>
          </p:cNvPr>
          <p:cNvSpPr/>
          <p:nvPr/>
        </p:nvSpPr>
        <p:spPr bwMode="auto">
          <a:xfrm>
            <a:off x="400793" y="3230710"/>
            <a:ext cx="3892137" cy="868385"/>
          </a:xfrm>
          <a:prstGeom prst="rect">
            <a:avLst/>
          </a:prstGeom>
          <a:solidFill>
            <a:schemeClr val="bg1"/>
          </a:solidFill>
          <a:ln w="19050">
            <a:solidFill>
              <a:schemeClr val="accent1"/>
            </a:solid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109728" rIns="137160" bIns="109728" numCol="1" spcCol="0" rtlCol="0" fromWordArt="0" anchor="b" anchorCtr="0" forceAA="0" compatLnSpc="1">
            <a:prstTxWarp prst="textNoShape">
              <a:avLst/>
            </a:prstTxWarp>
            <a:noAutofit/>
          </a:bodyPr>
          <a:lstStyle/>
          <a:p>
            <a:pPr algn="ctr" defTabSz="699354" fontAlgn="base">
              <a:lnSpc>
                <a:spcPct val="90000"/>
              </a:lnSpc>
              <a:spcBef>
                <a:spcPct val="0"/>
              </a:spcBef>
              <a:spcAft>
                <a:spcPct val="0"/>
              </a:spcAft>
            </a:pPr>
            <a:r>
              <a:rPr lang="ja-JP" altLang="en-US" sz="1200">
                <a:solidFill>
                  <a:schemeClr val="accent1"/>
                </a:solidFill>
                <a:latin typeface="Meiryo" panose="020B0604030504040204" pitchFamily="34" charset="-128"/>
                <a:ea typeface="Meiryo" panose="020B0604030504040204" pitchFamily="34" charset="-128"/>
                <a:cs typeface="Segoe UI" pitchFamily="34" charset="0"/>
              </a:rPr>
              <a:t>標準ではなく後付け（ボルトオン）</a:t>
            </a:r>
            <a:endParaRPr lang="ja-JP" altLang="en-US" sz="1200" err="1">
              <a:solidFill>
                <a:schemeClr val="accent1"/>
              </a:solidFill>
              <a:latin typeface="Meiryo" panose="020B0604030504040204" pitchFamily="34" charset="-128"/>
              <a:ea typeface="Meiryo" panose="020B0604030504040204" pitchFamily="34" charset="-128"/>
              <a:cs typeface="Segoe UI" pitchFamily="34" charset="0"/>
            </a:endParaRPr>
          </a:p>
        </p:txBody>
      </p:sp>
      <p:sp>
        <p:nvSpPr>
          <p:cNvPr id="9" name="正方形/長方形 8">
            <a:extLst>
              <a:ext uri="{FF2B5EF4-FFF2-40B4-BE49-F238E27FC236}">
                <a16:creationId xmlns:a16="http://schemas.microsoft.com/office/drawing/2014/main" id="{EB81212E-E9AE-DFFD-E568-E0EDF8C7B099}"/>
              </a:ext>
            </a:extLst>
          </p:cNvPr>
          <p:cNvSpPr/>
          <p:nvPr/>
        </p:nvSpPr>
        <p:spPr bwMode="auto">
          <a:xfrm>
            <a:off x="454230" y="3312975"/>
            <a:ext cx="1220188" cy="39856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109728" rIns="137160" bIns="109728" numCol="1" spcCol="0" rtlCol="0" fromWordArt="0" anchor="t" anchorCtr="0" forceAA="0" compatLnSpc="1">
            <a:prstTxWarp prst="textNoShape">
              <a:avLst/>
            </a:prstTxWarp>
            <a:noAutofit/>
          </a:bodyPr>
          <a:lstStyle/>
          <a:p>
            <a:pPr algn="ctr" defTabSz="699354" fontAlgn="base">
              <a:lnSpc>
                <a:spcPct val="90000"/>
              </a:lnSpc>
              <a:spcBef>
                <a:spcPct val="0"/>
              </a:spcBef>
              <a:spcAft>
                <a:spcPct val="0"/>
              </a:spcAft>
            </a:pPr>
            <a:r>
              <a:rPr lang="ja-JP" altLang="en-US" sz="1200" b="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rPr>
              <a:t>アクセス制御</a:t>
            </a:r>
            <a:endParaRPr lang="ja-JP" altLang="en-US" sz="1200" b="1" err="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p:txBody>
      </p:sp>
      <p:sp>
        <p:nvSpPr>
          <p:cNvPr id="11" name="正方形/長方形 10">
            <a:extLst>
              <a:ext uri="{FF2B5EF4-FFF2-40B4-BE49-F238E27FC236}">
                <a16:creationId xmlns:a16="http://schemas.microsoft.com/office/drawing/2014/main" id="{E26405E5-E6F6-4B2F-6CD0-66F0907C6E3D}"/>
              </a:ext>
            </a:extLst>
          </p:cNvPr>
          <p:cNvSpPr/>
          <p:nvPr/>
        </p:nvSpPr>
        <p:spPr bwMode="auto">
          <a:xfrm>
            <a:off x="1727859" y="3312975"/>
            <a:ext cx="1220188" cy="39856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109728" rIns="137160" bIns="109728" numCol="1" spcCol="0" rtlCol="0" fromWordArt="0" anchor="t" anchorCtr="0" forceAA="0" compatLnSpc="1">
            <a:prstTxWarp prst="textNoShape">
              <a:avLst/>
            </a:prstTxWarp>
            <a:noAutofit/>
          </a:bodyPr>
          <a:lstStyle/>
          <a:p>
            <a:pPr algn="ctr" defTabSz="699354" fontAlgn="base">
              <a:lnSpc>
                <a:spcPct val="90000"/>
              </a:lnSpc>
              <a:spcBef>
                <a:spcPct val="0"/>
              </a:spcBef>
              <a:spcAft>
                <a:spcPct val="0"/>
              </a:spcAft>
            </a:pPr>
            <a:r>
              <a:rPr lang="ja-JP" altLang="en-US" sz="1200" b="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rPr>
              <a:t>暗号化</a:t>
            </a:r>
            <a:endParaRPr lang="ja-JP" altLang="en-US" sz="1200" b="1" err="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p:txBody>
      </p:sp>
      <p:sp>
        <p:nvSpPr>
          <p:cNvPr id="13" name="正方形/長方形 12">
            <a:extLst>
              <a:ext uri="{FF2B5EF4-FFF2-40B4-BE49-F238E27FC236}">
                <a16:creationId xmlns:a16="http://schemas.microsoft.com/office/drawing/2014/main" id="{2F05A449-2CB7-B1BE-7ACC-7953E52A20E7}"/>
              </a:ext>
            </a:extLst>
          </p:cNvPr>
          <p:cNvSpPr/>
          <p:nvPr/>
        </p:nvSpPr>
        <p:spPr bwMode="auto">
          <a:xfrm>
            <a:off x="3001488" y="3312975"/>
            <a:ext cx="1220188" cy="39856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109728" rIns="137160" bIns="109728" numCol="1" spcCol="0" rtlCol="0" fromWordArt="0" anchor="t" anchorCtr="0" forceAA="0" compatLnSpc="1">
            <a:prstTxWarp prst="textNoShape">
              <a:avLst/>
            </a:prstTxWarp>
            <a:noAutofit/>
          </a:bodyPr>
          <a:lstStyle/>
          <a:p>
            <a:pPr algn="ctr" defTabSz="699354" fontAlgn="base">
              <a:lnSpc>
                <a:spcPct val="90000"/>
              </a:lnSpc>
              <a:spcBef>
                <a:spcPct val="0"/>
              </a:spcBef>
              <a:spcAft>
                <a:spcPct val="0"/>
              </a:spcAft>
            </a:pPr>
            <a:r>
              <a:rPr lang="ja-JP" altLang="en-US" sz="1200" b="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rPr>
              <a:t>品質管理</a:t>
            </a:r>
            <a:endParaRPr lang="ja-JP" altLang="en-US" sz="1200" b="1" err="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p:txBody>
      </p:sp>
      <p:sp>
        <p:nvSpPr>
          <p:cNvPr id="15" name="角丸四角形 14">
            <a:extLst>
              <a:ext uri="{FF2B5EF4-FFF2-40B4-BE49-F238E27FC236}">
                <a16:creationId xmlns:a16="http://schemas.microsoft.com/office/drawing/2014/main" id="{970B2FCF-0BA0-29EE-2DB4-E0C350C1A4BF}"/>
              </a:ext>
            </a:extLst>
          </p:cNvPr>
          <p:cNvSpPr/>
          <p:nvPr/>
        </p:nvSpPr>
        <p:spPr bwMode="auto">
          <a:xfrm>
            <a:off x="4845131" y="2266582"/>
            <a:ext cx="3892137" cy="1832512"/>
          </a:xfrm>
          <a:prstGeom prst="roundRect">
            <a:avLst>
              <a:gd name="adj" fmla="val 6808"/>
            </a:avLst>
          </a:prstGeom>
          <a:solidFill>
            <a:schemeClr val="accent1"/>
          </a:solidFill>
          <a:ln w="19050">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109728" rIns="137160" bIns="109728" numCol="1" spcCol="0" rtlCol="0" fromWordArt="0" anchor="t" anchorCtr="0" forceAA="0" compatLnSpc="1">
            <a:prstTxWarp prst="textNoShape">
              <a:avLst/>
            </a:prstTxWarp>
            <a:noAutofit/>
          </a:bodyPr>
          <a:lstStyle/>
          <a:p>
            <a:pPr algn="ctr" defTabSz="699354" fontAlgn="base">
              <a:lnSpc>
                <a:spcPct val="90000"/>
              </a:lnSpc>
              <a:spcBef>
                <a:spcPct val="0"/>
              </a:spcBef>
              <a:spcAft>
                <a:spcPct val="0"/>
              </a:spcAft>
            </a:pPr>
            <a:endParaRPr lang="en-US" altLang="ja-JP" sz="1200" b="1" dirty="0">
              <a:solidFill>
                <a:schemeClr val="bg1"/>
              </a:soli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sz="1200" b="1" dirty="0">
              <a:solidFill>
                <a:schemeClr val="bg1"/>
              </a:soli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sz="1200" b="1" dirty="0">
              <a:solidFill>
                <a:schemeClr val="bg1"/>
              </a:soli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sz="1200" b="1" dirty="0">
              <a:solidFill>
                <a:schemeClr val="bg1"/>
              </a:soli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sz="1200" b="1" dirty="0">
              <a:solidFill>
                <a:schemeClr val="bg1"/>
              </a:soli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sz="1200" b="1" dirty="0">
              <a:solidFill>
                <a:schemeClr val="bg1"/>
              </a:solidFill>
              <a:latin typeface="Meiryo" panose="020B0604030504040204" pitchFamily="34" charset="-128"/>
              <a:ea typeface="Meiryo" panose="020B0604030504040204" pitchFamily="34" charset="-128"/>
              <a:cs typeface="Segoe UI" pitchFamily="34" charset="0"/>
            </a:endParaRPr>
          </a:p>
        </p:txBody>
      </p:sp>
      <p:sp>
        <p:nvSpPr>
          <p:cNvPr id="17" name="正方形/長方形 16">
            <a:extLst>
              <a:ext uri="{FF2B5EF4-FFF2-40B4-BE49-F238E27FC236}">
                <a16:creationId xmlns:a16="http://schemas.microsoft.com/office/drawing/2014/main" id="{E81EA353-5CDA-2C4D-0E4A-BDCE1EADB7A9}"/>
              </a:ext>
            </a:extLst>
          </p:cNvPr>
          <p:cNvSpPr/>
          <p:nvPr/>
        </p:nvSpPr>
        <p:spPr bwMode="auto">
          <a:xfrm>
            <a:off x="4898568" y="3312975"/>
            <a:ext cx="1220188" cy="398566"/>
          </a:xfrm>
          <a:prstGeom prst="rect">
            <a:avLst/>
          </a:prstGeom>
          <a:solidFill>
            <a:schemeClr val="accent1"/>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109728" rIns="137160" bIns="109728" numCol="1" spcCol="0" rtlCol="0" fromWordArt="0" anchor="t" anchorCtr="0" forceAA="0" compatLnSpc="1">
            <a:prstTxWarp prst="textNoShape">
              <a:avLst/>
            </a:prstTxWarp>
            <a:noAutofit/>
          </a:bodyPr>
          <a:lstStyle/>
          <a:p>
            <a:pPr algn="ctr" defTabSz="699354" fontAlgn="base">
              <a:lnSpc>
                <a:spcPct val="90000"/>
              </a:lnSpc>
              <a:spcBef>
                <a:spcPct val="0"/>
              </a:spcBef>
              <a:spcAft>
                <a:spcPct val="0"/>
              </a:spcAft>
            </a:pPr>
            <a:r>
              <a:rPr lang="ja-JP" altLang="en-US" sz="1200" b="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rPr>
              <a:t>アクセス制御</a:t>
            </a:r>
            <a:endParaRPr lang="ja-JP" altLang="en-US" sz="1200" b="1" err="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p:txBody>
      </p:sp>
      <p:sp>
        <p:nvSpPr>
          <p:cNvPr id="19" name="正方形/長方形 18">
            <a:extLst>
              <a:ext uri="{FF2B5EF4-FFF2-40B4-BE49-F238E27FC236}">
                <a16:creationId xmlns:a16="http://schemas.microsoft.com/office/drawing/2014/main" id="{07A7959C-2A21-0353-E4C4-AC4DD0227F41}"/>
              </a:ext>
            </a:extLst>
          </p:cNvPr>
          <p:cNvSpPr/>
          <p:nvPr/>
        </p:nvSpPr>
        <p:spPr bwMode="auto">
          <a:xfrm>
            <a:off x="6172197" y="3312975"/>
            <a:ext cx="1220188" cy="398566"/>
          </a:xfrm>
          <a:prstGeom prst="rect">
            <a:avLst/>
          </a:prstGeom>
          <a:solidFill>
            <a:schemeClr val="accent1"/>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109728" rIns="137160" bIns="109728" numCol="1" spcCol="0" rtlCol="0" fromWordArt="0" anchor="t" anchorCtr="0" forceAA="0" compatLnSpc="1">
            <a:prstTxWarp prst="textNoShape">
              <a:avLst/>
            </a:prstTxWarp>
            <a:noAutofit/>
          </a:bodyPr>
          <a:lstStyle/>
          <a:p>
            <a:pPr algn="ctr" defTabSz="699354" fontAlgn="base">
              <a:lnSpc>
                <a:spcPct val="90000"/>
              </a:lnSpc>
              <a:spcBef>
                <a:spcPct val="0"/>
              </a:spcBef>
              <a:spcAft>
                <a:spcPct val="0"/>
              </a:spcAft>
            </a:pPr>
            <a:r>
              <a:rPr lang="ja-JP" altLang="en-US" sz="1200" b="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rPr>
              <a:t>暗号化</a:t>
            </a:r>
            <a:endParaRPr lang="ja-JP" altLang="en-US" sz="1200" b="1" err="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p:txBody>
      </p:sp>
      <p:sp>
        <p:nvSpPr>
          <p:cNvPr id="21" name="正方形/長方形 20">
            <a:extLst>
              <a:ext uri="{FF2B5EF4-FFF2-40B4-BE49-F238E27FC236}">
                <a16:creationId xmlns:a16="http://schemas.microsoft.com/office/drawing/2014/main" id="{95921FAC-9EE0-5E25-E11E-CD23DB998C8E}"/>
              </a:ext>
            </a:extLst>
          </p:cNvPr>
          <p:cNvSpPr/>
          <p:nvPr/>
        </p:nvSpPr>
        <p:spPr bwMode="auto">
          <a:xfrm>
            <a:off x="7445826" y="3312975"/>
            <a:ext cx="1220188" cy="398566"/>
          </a:xfrm>
          <a:prstGeom prst="rect">
            <a:avLst/>
          </a:prstGeom>
          <a:solidFill>
            <a:schemeClr val="accent1"/>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109728" rIns="137160" bIns="109728" numCol="1" spcCol="0" rtlCol="0" fromWordArt="0" anchor="t" anchorCtr="0" forceAA="0" compatLnSpc="1">
            <a:prstTxWarp prst="textNoShape">
              <a:avLst/>
            </a:prstTxWarp>
            <a:noAutofit/>
          </a:bodyPr>
          <a:lstStyle/>
          <a:p>
            <a:pPr algn="ctr" defTabSz="699354" fontAlgn="base">
              <a:lnSpc>
                <a:spcPct val="90000"/>
              </a:lnSpc>
              <a:spcBef>
                <a:spcPct val="0"/>
              </a:spcBef>
              <a:spcAft>
                <a:spcPct val="0"/>
              </a:spcAft>
            </a:pPr>
            <a:r>
              <a:rPr lang="ja-JP" altLang="en-US" sz="1200" b="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rPr>
              <a:t>品質管理</a:t>
            </a:r>
            <a:endParaRPr lang="ja-JP" altLang="en-US" sz="1200" b="1" err="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p:txBody>
      </p:sp>
      <p:sp>
        <p:nvSpPr>
          <p:cNvPr id="23" name="テキスト ボックス 22">
            <a:extLst>
              <a:ext uri="{FF2B5EF4-FFF2-40B4-BE49-F238E27FC236}">
                <a16:creationId xmlns:a16="http://schemas.microsoft.com/office/drawing/2014/main" id="{468A231D-1D4B-F974-0CE3-1E0DD8A7B1BF}"/>
              </a:ext>
            </a:extLst>
          </p:cNvPr>
          <p:cNvSpPr txBox="1"/>
          <p:nvPr/>
        </p:nvSpPr>
        <p:spPr>
          <a:xfrm>
            <a:off x="400793" y="4317304"/>
            <a:ext cx="8336475" cy="1209049"/>
          </a:xfrm>
          <a:prstGeom prst="rect">
            <a:avLst/>
          </a:prstGeom>
          <a:noFill/>
        </p:spPr>
        <p:txBody>
          <a:bodyPr wrap="square" lIns="137160" tIns="109728" rIns="137160" bIns="109728" rtlCol="0">
            <a:spAutoFit/>
          </a:bodyPr>
          <a:lstStyle/>
          <a:p>
            <a:pPr>
              <a:spcAft>
                <a:spcPts val="450"/>
              </a:spcAft>
            </a:pPr>
            <a:r>
              <a:rPr lang="en-US" altLang="ja-JP" sz="1500" dirty="0">
                <a:gradFill>
                  <a:gsLst>
                    <a:gs pos="2917">
                      <a:schemeClr val="tx1"/>
                    </a:gs>
                    <a:gs pos="30000">
                      <a:schemeClr val="tx1"/>
                    </a:gs>
                  </a:gsLst>
                  <a:lin ang="5400000" scaled="0"/>
                </a:gradFill>
                <a:latin typeface="Meiryo" panose="020B0604030504040204" pitchFamily="34" charset="-128"/>
                <a:ea typeface="Meiryo" panose="020B0604030504040204" pitchFamily="34" charset="-128"/>
              </a:rPr>
              <a:t>TCP/IP v4</a:t>
            </a:r>
            <a:r>
              <a:rPr lang="ja-JP" altLang="en-US" sz="1500">
                <a:gradFill>
                  <a:gsLst>
                    <a:gs pos="2917">
                      <a:schemeClr val="tx1"/>
                    </a:gs>
                    <a:gs pos="30000">
                      <a:schemeClr val="tx1"/>
                    </a:gs>
                  </a:gsLst>
                  <a:lin ang="5400000" scaled="0"/>
                </a:gradFill>
                <a:latin typeface="Meiryo" panose="020B0604030504040204" pitchFamily="34" charset="-128"/>
                <a:ea typeface="Meiryo" panose="020B0604030504040204" pitchFamily="34" charset="-128"/>
              </a:rPr>
              <a:t>は利用者が見える環境での利用を想定していたために、通信の可否だけで、現在求められるセキュリティ機能は搭載されていない。これを後付けにすることで、環境によって実装が異なり、管理が複雑になり、ガバナンスが構築しにくくなっている。</a:t>
            </a:r>
            <a:endParaRPr lang="en-US" altLang="ja-JP" sz="1500" dirty="0">
              <a:gradFill>
                <a:gsLst>
                  <a:gs pos="2917">
                    <a:schemeClr val="tx1"/>
                  </a:gs>
                  <a:gs pos="30000">
                    <a:schemeClr val="tx1"/>
                  </a:gs>
                </a:gsLst>
                <a:lin ang="5400000" scaled="0"/>
              </a:gradFill>
              <a:latin typeface="Meiryo" panose="020B0604030504040204" pitchFamily="34" charset="-128"/>
              <a:ea typeface="Meiryo" panose="020B0604030504040204" pitchFamily="34" charset="-128"/>
            </a:endParaRPr>
          </a:p>
          <a:p>
            <a:pPr>
              <a:spcAft>
                <a:spcPts val="450"/>
              </a:spcAft>
            </a:pPr>
            <a:r>
              <a:rPr lang="en-US" altLang="ja-JP" sz="1500" dirty="0">
                <a:gradFill>
                  <a:gsLst>
                    <a:gs pos="2917">
                      <a:schemeClr val="tx1"/>
                    </a:gs>
                    <a:gs pos="30000">
                      <a:schemeClr val="tx1"/>
                    </a:gs>
                  </a:gsLst>
                  <a:lin ang="5400000" scaled="0"/>
                </a:gradFill>
                <a:latin typeface="Meiryo" panose="020B0604030504040204" pitchFamily="34" charset="-128"/>
                <a:ea typeface="Meiryo" panose="020B0604030504040204" pitchFamily="34" charset="-128"/>
              </a:rPr>
              <a:t>SMTP</a:t>
            </a:r>
            <a:r>
              <a:rPr lang="ja-JP" altLang="en-US" sz="1500">
                <a:gradFill>
                  <a:gsLst>
                    <a:gs pos="2917">
                      <a:schemeClr val="tx1"/>
                    </a:gs>
                    <a:gs pos="30000">
                      <a:schemeClr val="tx1"/>
                    </a:gs>
                  </a:gsLst>
                  <a:lin ang="5400000" scaled="0"/>
                </a:gradFill>
                <a:latin typeface="Meiryo" panose="020B0604030504040204" pitchFamily="34" charset="-128"/>
                <a:ea typeface="Meiryo" panose="020B0604030504040204" pitchFamily="34" charset="-128"/>
              </a:rPr>
              <a:t>も</a:t>
            </a:r>
            <a:r>
              <a:rPr lang="en-US" altLang="ja-JP" sz="1500" dirty="0">
                <a:gradFill>
                  <a:gsLst>
                    <a:gs pos="2917">
                      <a:schemeClr val="tx1"/>
                    </a:gs>
                    <a:gs pos="30000">
                      <a:schemeClr val="tx1"/>
                    </a:gs>
                  </a:gsLst>
                  <a:lin ang="5400000" scaled="0"/>
                </a:gradFill>
                <a:latin typeface="Meiryo" panose="020B0604030504040204" pitchFamily="34" charset="-128"/>
                <a:ea typeface="Meiryo" panose="020B0604030504040204" pitchFamily="34" charset="-128"/>
              </a:rPr>
              <a:t>1982</a:t>
            </a:r>
            <a:r>
              <a:rPr lang="ja-JP" altLang="en-US" sz="1500">
                <a:gradFill>
                  <a:gsLst>
                    <a:gs pos="2917">
                      <a:schemeClr val="tx1"/>
                    </a:gs>
                    <a:gs pos="30000">
                      <a:schemeClr val="tx1"/>
                    </a:gs>
                  </a:gsLst>
                  <a:lin ang="5400000" scaled="0"/>
                </a:gradFill>
                <a:latin typeface="Meiryo" panose="020B0604030504040204" pitchFamily="34" charset="-128"/>
                <a:ea typeface="Meiryo" panose="020B0604030504040204" pitchFamily="34" charset="-128"/>
              </a:rPr>
              <a:t>年から大きな変化なく使われており、もちろんセキュリティ機能は十分ではない。</a:t>
            </a:r>
            <a:endParaRPr lang="ja-JP" altLang="en-US" sz="1500" err="1">
              <a:gradFill>
                <a:gsLst>
                  <a:gs pos="2917">
                    <a:schemeClr val="tx1"/>
                  </a:gs>
                  <a:gs pos="30000">
                    <a:schemeClr val="tx1"/>
                  </a:gs>
                </a:gsLst>
                <a:lin ang="5400000" scaled="0"/>
              </a:gradFill>
              <a:latin typeface="Meiryo" panose="020B0604030504040204" pitchFamily="34" charset="-128"/>
              <a:ea typeface="Meiryo" panose="020B0604030504040204" pitchFamily="34" charset="-128"/>
            </a:endParaRPr>
          </a:p>
        </p:txBody>
      </p:sp>
      <p:sp>
        <p:nvSpPr>
          <p:cNvPr id="25" name="右矢印 24">
            <a:extLst>
              <a:ext uri="{FF2B5EF4-FFF2-40B4-BE49-F238E27FC236}">
                <a16:creationId xmlns:a16="http://schemas.microsoft.com/office/drawing/2014/main" id="{446D62EA-C42C-2096-D090-324001358ACD}"/>
              </a:ext>
            </a:extLst>
          </p:cNvPr>
          <p:cNvSpPr/>
          <p:nvPr/>
        </p:nvSpPr>
        <p:spPr bwMode="auto">
          <a:xfrm>
            <a:off x="4390900" y="2964628"/>
            <a:ext cx="427510" cy="436418"/>
          </a:xfrm>
          <a:prstGeom prst="rightArrow">
            <a:avLst>
              <a:gd name="adj1" fmla="val 50000"/>
              <a:gd name="adj2" fmla="val 62500"/>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109728" rIns="137160" bIns="109728" numCol="1" spcCol="0" rtlCol="0" fromWordArt="0" anchor="t" anchorCtr="0" forceAA="0" compatLnSpc="1">
            <a:prstTxWarp prst="textNoShape">
              <a:avLst/>
            </a:prstTxWarp>
            <a:noAutofit/>
          </a:bodyPr>
          <a:lstStyle/>
          <a:p>
            <a:pPr algn="ctr" defTabSz="699354" fontAlgn="base">
              <a:lnSpc>
                <a:spcPct val="90000"/>
              </a:lnSpc>
              <a:spcBef>
                <a:spcPct val="0"/>
              </a:spcBef>
              <a:spcAft>
                <a:spcPct val="0"/>
              </a:spcAft>
            </a:pPr>
            <a:endParaRPr lang="ja-JP" altLang="en-US" err="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p:txBody>
      </p:sp>
      <p:sp>
        <p:nvSpPr>
          <p:cNvPr id="27" name="テキスト ボックス 26">
            <a:extLst>
              <a:ext uri="{FF2B5EF4-FFF2-40B4-BE49-F238E27FC236}">
                <a16:creationId xmlns:a16="http://schemas.microsoft.com/office/drawing/2014/main" id="{D2CB0091-E859-3DFD-8E21-DBB607E203B7}"/>
              </a:ext>
            </a:extLst>
          </p:cNvPr>
          <p:cNvSpPr txBox="1"/>
          <p:nvPr/>
        </p:nvSpPr>
        <p:spPr>
          <a:xfrm>
            <a:off x="4864702" y="3728742"/>
            <a:ext cx="3816429" cy="392415"/>
          </a:xfrm>
          <a:prstGeom prst="rect">
            <a:avLst/>
          </a:prstGeom>
          <a:noFill/>
        </p:spPr>
        <p:txBody>
          <a:bodyPr wrap="none" lIns="137160" tIns="109728" rIns="137160" bIns="109728" rtlCol="0">
            <a:spAutoFit/>
          </a:bodyPr>
          <a:lstStyle/>
          <a:p>
            <a:pPr algn="ctr" defTabSz="699354" fontAlgn="base">
              <a:lnSpc>
                <a:spcPct val="90000"/>
              </a:lnSpc>
              <a:spcBef>
                <a:spcPct val="0"/>
              </a:spcBef>
              <a:spcAft>
                <a:spcPct val="0"/>
              </a:spcAft>
            </a:pPr>
            <a:r>
              <a:rPr lang="ja-JP" altLang="en-US" sz="1200">
                <a:solidFill>
                  <a:prstClr val="white"/>
                </a:solidFill>
                <a:latin typeface="Meiryo" panose="020B0604030504040204" pitchFamily="34" charset="-128"/>
                <a:ea typeface="Meiryo" panose="020B0604030504040204" pitchFamily="34" charset="-128"/>
                <a:cs typeface="Segoe UI" pitchFamily="34" charset="0"/>
              </a:rPr>
              <a:t>セキュリティを標準機能として提供（ビルトイン）</a:t>
            </a:r>
            <a:endParaRPr lang="en-US" altLang="ja-JP" sz="1200" dirty="0">
              <a:solidFill>
                <a:prstClr val="white"/>
              </a:solidFill>
              <a:latin typeface="Meiryo" panose="020B0604030504040204" pitchFamily="34" charset="-128"/>
              <a:ea typeface="Meiryo" panose="020B0604030504040204" pitchFamily="34" charset="-128"/>
              <a:cs typeface="Segoe UI" pitchFamily="34" charset="0"/>
            </a:endParaRPr>
          </a:p>
        </p:txBody>
      </p:sp>
      <p:sp>
        <p:nvSpPr>
          <p:cNvPr id="3" name="角丸四角形 2">
            <a:extLst>
              <a:ext uri="{FF2B5EF4-FFF2-40B4-BE49-F238E27FC236}">
                <a16:creationId xmlns:a16="http://schemas.microsoft.com/office/drawing/2014/main" id="{6F5AEB7F-57B5-9938-929C-BE9B9106D984}"/>
              </a:ext>
            </a:extLst>
          </p:cNvPr>
          <p:cNvSpPr/>
          <p:nvPr/>
        </p:nvSpPr>
        <p:spPr bwMode="auto">
          <a:xfrm>
            <a:off x="400793" y="2266583"/>
            <a:ext cx="3892137" cy="910689"/>
          </a:xfrm>
          <a:prstGeom prst="roundRect">
            <a:avLst>
              <a:gd name="adj" fmla="val 6808"/>
            </a:avLst>
          </a:prstGeom>
          <a:solidFill>
            <a:schemeClr val="accent1"/>
          </a:solidFill>
          <a:ln w="19050">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109728" rIns="137160" bIns="109728" numCol="1" spcCol="0" rtlCol="0" fromWordArt="0" anchor="ctr" anchorCtr="0" forceAA="0" compatLnSpc="1">
            <a:prstTxWarp prst="textNoShape">
              <a:avLst/>
            </a:prstTxWarp>
            <a:noAutofit/>
          </a:bodyPr>
          <a:lstStyle/>
          <a:p>
            <a:pPr algn="ctr" defTabSz="699354" fontAlgn="base">
              <a:spcBef>
                <a:spcPct val="0"/>
              </a:spcBef>
              <a:spcAft>
                <a:spcPct val="0"/>
              </a:spcAft>
            </a:pPr>
            <a:r>
              <a:rPr lang="en-US" altLang="ja-JP" sz="2700" b="1" dirty="0">
                <a:solidFill>
                  <a:schemeClr val="bg1"/>
                </a:solidFill>
                <a:latin typeface="Meiryo" panose="020B0604030504040204" pitchFamily="34" charset="-128"/>
                <a:ea typeface="Meiryo" panose="020B0604030504040204" pitchFamily="34" charset="-128"/>
                <a:cs typeface="Segoe UI" pitchFamily="34" charset="0"/>
              </a:rPr>
              <a:t>TCP/IP v4</a:t>
            </a:r>
          </a:p>
          <a:p>
            <a:pPr algn="ctr" defTabSz="699354" fontAlgn="base">
              <a:spcBef>
                <a:spcPct val="0"/>
              </a:spcBef>
              <a:spcAft>
                <a:spcPct val="0"/>
              </a:spcAft>
            </a:pPr>
            <a:r>
              <a:rPr lang="en-US" altLang="ja-JP" sz="1200" dirty="0">
                <a:solidFill>
                  <a:schemeClr val="bg1"/>
                </a:solidFill>
                <a:latin typeface="Meiryo" panose="020B0604030504040204" pitchFamily="34" charset="-128"/>
                <a:ea typeface="Meiryo" panose="020B0604030504040204" pitchFamily="34" charset="-128"/>
                <a:cs typeface="Segoe UI" pitchFamily="34" charset="0"/>
              </a:rPr>
              <a:t>1980</a:t>
            </a:r>
            <a:r>
              <a:rPr lang="ja-JP" altLang="en-US" sz="1200">
                <a:solidFill>
                  <a:schemeClr val="bg1"/>
                </a:solidFill>
                <a:latin typeface="Meiryo" panose="020B0604030504040204" pitchFamily="34" charset="-128"/>
                <a:ea typeface="Meiryo" panose="020B0604030504040204" pitchFamily="34" charset="-128"/>
                <a:cs typeface="Segoe UI" pitchFamily="34" charset="0"/>
              </a:rPr>
              <a:t>年</a:t>
            </a:r>
            <a:endParaRPr lang="ja-JP" altLang="en-US" sz="1200" err="1">
              <a:solidFill>
                <a:schemeClr val="bg1"/>
              </a:solidFill>
              <a:latin typeface="Meiryo" panose="020B0604030504040204" pitchFamily="34" charset="-128"/>
              <a:ea typeface="Meiryo" panose="020B0604030504040204" pitchFamily="34" charset="-128"/>
              <a:cs typeface="Segoe UI" pitchFamily="34" charset="0"/>
            </a:endParaRPr>
          </a:p>
        </p:txBody>
      </p:sp>
      <p:sp>
        <p:nvSpPr>
          <p:cNvPr id="20" name="角丸四角形 19">
            <a:extLst>
              <a:ext uri="{FF2B5EF4-FFF2-40B4-BE49-F238E27FC236}">
                <a16:creationId xmlns:a16="http://schemas.microsoft.com/office/drawing/2014/main" id="{87D1FE7C-42E3-3406-F130-E59C5B7ADBA3}"/>
              </a:ext>
            </a:extLst>
          </p:cNvPr>
          <p:cNvSpPr/>
          <p:nvPr/>
        </p:nvSpPr>
        <p:spPr bwMode="auto">
          <a:xfrm>
            <a:off x="4846934" y="2266583"/>
            <a:ext cx="3892137" cy="910689"/>
          </a:xfrm>
          <a:prstGeom prst="roundRect">
            <a:avLst>
              <a:gd name="adj" fmla="val 6808"/>
            </a:avLst>
          </a:prstGeom>
          <a:solidFill>
            <a:schemeClr val="accent1"/>
          </a:solidFill>
          <a:ln w="19050">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109728" rIns="137160" bIns="109728" numCol="1" spcCol="0" rtlCol="0" fromWordArt="0" anchor="ctr" anchorCtr="0" forceAA="0" compatLnSpc="1">
            <a:prstTxWarp prst="textNoShape">
              <a:avLst/>
            </a:prstTxWarp>
            <a:noAutofit/>
          </a:bodyPr>
          <a:lstStyle/>
          <a:p>
            <a:pPr algn="ctr" defTabSz="699354" fontAlgn="base">
              <a:spcBef>
                <a:spcPct val="0"/>
              </a:spcBef>
              <a:spcAft>
                <a:spcPct val="0"/>
              </a:spcAft>
            </a:pPr>
            <a:r>
              <a:rPr lang="en-US" altLang="ja-JP" sz="2700" b="1" dirty="0">
                <a:solidFill>
                  <a:schemeClr val="bg1"/>
                </a:solidFill>
                <a:latin typeface="Meiryo" panose="020B0604030504040204" pitchFamily="34" charset="-128"/>
                <a:ea typeface="Meiryo" panose="020B0604030504040204" pitchFamily="34" charset="-128"/>
                <a:cs typeface="Segoe UI" pitchFamily="34" charset="0"/>
              </a:rPr>
              <a:t>TCP/IP v6</a:t>
            </a:r>
          </a:p>
          <a:p>
            <a:pPr algn="ctr" defTabSz="699354" fontAlgn="base">
              <a:spcBef>
                <a:spcPct val="0"/>
              </a:spcBef>
              <a:spcAft>
                <a:spcPct val="0"/>
              </a:spcAft>
            </a:pPr>
            <a:r>
              <a:rPr lang="en-US" altLang="ja-JP" sz="1200" dirty="0">
                <a:solidFill>
                  <a:schemeClr val="bg1"/>
                </a:solidFill>
                <a:latin typeface="Meiryo" panose="020B0604030504040204" pitchFamily="34" charset="-128"/>
                <a:ea typeface="Meiryo" panose="020B0604030504040204" pitchFamily="34" charset="-128"/>
                <a:cs typeface="Segoe UI" pitchFamily="34" charset="0"/>
              </a:rPr>
              <a:t>1998</a:t>
            </a:r>
            <a:r>
              <a:rPr lang="ja-JP" altLang="en-US" sz="1200">
                <a:solidFill>
                  <a:schemeClr val="bg1"/>
                </a:solidFill>
                <a:latin typeface="Meiryo" panose="020B0604030504040204" pitchFamily="34" charset="-128"/>
                <a:ea typeface="Meiryo" panose="020B0604030504040204" pitchFamily="34" charset="-128"/>
                <a:cs typeface="Segoe UI" pitchFamily="34" charset="0"/>
              </a:rPr>
              <a:t>年</a:t>
            </a:r>
            <a:endParaRPr lang="ja-JP" altLang="en-US" sz="1200" err="1">
              <a:solidFill>
                <a:schemeClr val="bg1"/>
              </a:solidFill>
              <a:latin typeface="Meiryo" panose="020B0604030504040204" pitchFamily="34" charset="-128"/>
              <a:ea typeface="Meiryo" panose="020B0604030504040204" pitchFamily="34" charset="-128"/>
              <a:cs typeface="Segoe UI" pitchFamily="34" charset="0"/>
            </a:endParaRPr>
          </a:p>
        </p:txBody>
      </p:sp>
    </p:spTree>
    <p:extLst>
      <p:ext uri="{BB962C8B-B14F-4D97-AF65-F5344CB8AC3E}">
        <p14:creationId xmlns:p14="http://schemas.microsoft.com/office/powerpoint/2010/main" val="1188614956"/>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B0F38D-64C7-52C6-FB5E-7C804B3AFA75}"/>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7FA6AE44-F4F6-CE7B-A159-620C1BD45714}"/>
              </a:ext>
            </a:extLst>
          </p:cNvPr>
          <p:cNvSpPr>
            <a:spLocks noGrp="1"/>
          </p:cNvSpPr>
          <p:nvPr>
            <p:ph type="title"/>
          </p:nvPr>
        </p:nvSpPr>
        <p:spPr/>
        <p:txBody>
          <a:bodyPr/>
          <a:lstStyle/>
          <a:p>
            <a:r>
              <a:rPr kumimoji="1" lang="ja-JP" altLang="en-US"/>
              <a:t>ビルトイン・セキュリティ：</a:t>
            </a:r>
            <a:r>
              <a:rPr kumimoji="1" lang="en-US" altLang="ja-JP" dirty="0"/>
              <a:t>OS</a:t>
            </a:r>
            <a:endParaRPr kumimoji="1" lang="ja-JP" altLang="en-US"/>
          </a:p>
        </p:txBody>
      </p:sp>
      <p:sp>
        <p:nvSpPr>
          <p:cNvPr id="4" name="角丸四角形 3">
            <a:extLst>
              <a:ext uri="{FF2B5EF4-FFF2-40B4-BE49-F238E27FC236}">
                <a16:creationId xmlns:a16="http://schemas.microsoft.com/office/drawing/2014/main" id="{2FAD546A-C5D8-E12C-255C-4890EAD96CEB}"/>
              </a:ext>
            </a:extLst>
          </p:cNvPr>
          <p:cNvSpPr/>
          <p:nvPr/>
        </p:nvSpPr>
        <p:spPr bwMode="auto">
          <a:xfrm>
            <a:off x="367588" y="2079730"/>
            <a:ext cx="2240017" cy="732138"/>
          </a:xfrm>
          <a:prstGeom prst="roundRect">
            <a:avLst>
              <a:gd name="adj" fmla="val 7806"/>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109728" rIns="137160" bIns="109728" numCol="1" spcCol="0" rtlCol="0" fromWordArt="0" anchor="ctr" anchorCtr="0" forceAA="0" compatLnSpc="1">
            <a:prstTxWarp prst="textNoShape">
              <a:avLst/>
            </a:prstTxWarp>
            <a:noAutofit/>
          </a:bodyPr>
          <a:lstStyle/>
          <a:p>
            <a:pPr algn="ctr" defTabSz="699354" fontAlgn="base">
              <a:spcBef>
                <a:spcPct val="0"/>
              </a:spcBef>
              <a:spcAft>
                <a:spcPct val="0"/>
              </a:spcAft>
            </a:pPr>
            <a:r>
              <a:rPr lang="en-US" altLang="ja-JP"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rPr>
              <a:t>Windows XP</a:t>
            </a:r>
          </a:p>
          <a:p>
            <a:pPr algn="ctr" defTabSz="699354" fontAlgn="base">
              <a:spcBef>
                <a:spcPct val="0"/>
              </a:spcBef>
              <a:spcAft>
                <a:spcPct val="0"/>
              </a:spcAft>
            </a:pPr>
            <a:r>
              <a:rPr lang="en-US" altLang="ja-JP" sz="105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rPr>
              <a:t>2001</a:t>
            </a:r>
            <a:r>
              <a:rPr lang="ja-JP" altLang="en-US" sz="1050" b="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rPr>
              <a:t>年</a:t>
            </a:r>
            <a:endParaRPr lang="ja-JP" altLang="en-US" sz="1050" b="1" err="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p:txBody>
      </p:sp>
      <p:sp>
        <p:nvSpPr>
          <p:cNvPr id="7" name="角丸四角形 6">
            <a:extLst>
              <a:ext uri="{FF2B5EF4-FFF2-40B4-BE49-F238E27FC236}">
                <a16:creationId xmlns:a16="http://schemas.microsoft.com/office/drawing/2014/main" id="{65FAB5DA-9E23-98CD-1FA8-D643E695E51D}"/>
              </a:ext>
            </a:extLst>
          </p:cNvPr>
          <p:cNvSpPr/>
          <p:nvPr/>
        </p:nvSpPr>
        <p:spPr bwMode="auto">
          <a:xfrm>
            <a:off x="435728" y="2955520"/>
            <a:ext cx="2103738" cy="732138"/>
          </a:xfrm>
          <a:prstGeom prst="roundRect">
            <a:avLst>
              <a:gd name="adj" fmla="val 7806"/>
            </a:avLst>
          </a:prstGeom>
          <a:solidFill>
            <a:schemeClr val="bg1"/>
          </a:solidFill>
          <a:ln w="12700">
            <a:solidFill>
              <a:schemeClr val="accent1"/>
            </a:solid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109728" rIns="137160" bIns="109728" numCol="1" spcCol="0" rtlCol="0" fromWordArt="0" anchor="ctr" anchorCtr="0" forceAA="0" compatLnSpc="1">
            <a:prstTxWarp prst="textNoShape">
              <a:avLst/>
            </a:prstTxWarp>
            <a:noAutofit/>
          </a:bodyPr>
          <a:lstStyle/>
          <a:p>
            <a:pPr algn="ctr" defTabSz="699354" fontAlgn="base">
              <a:lnSpc>
                <a:spcPct val="90000"/>
              </a:lnSpc>
              <a:spcBef>
                <a:spcPct val="0"/>
              </a:spcBef>
              <a:spcAft>
                <a:spcPct val="0"/>
              </a:spcAft>
            </a:pPr>
            <a:r>
              <a:rPr lang="ja-JP" altLang="en-US" b="1">
                <a:solidFill>
                  <a:schemeClr val="accent1"/>
                </a:solidFill>
                <a:latin typeface="Meiryo" panose="020B0604030504040204" pitchFamily="34" charset="-128"/>
                <a:ea typeface="Meiryo" panose="020B0604030504040204" pitchFamily="34" charset="-128"/>
                <a:cs typeface="Segoe UI" pitchFamily="34" charset="0"/>
              </a:rPr>
              <a:t>アンチウイルス</a:t>
            </a:r>
            <a:endParaRPr lang="en-US" altLang="ja-JP" b="1" dirty="0">
              <a:solidFill>
                <a:schemeClr val="accent1"/>
              </a:solidFill>
              <a:latin typeface="Meiryo" panose="020B0604030504040204" pitchFamily="34" charset="-128"/>
              <a:ea typeface="Meiryo" panose="020B0604030504040204" pitchFamily="34" charset="-128"/>
              <a:cs typeface="Segoe UI" pitchFamily="34" charset="0"/>
            </a:endParaRPr>
          </a:p>
        </p:txBody>
      </p:sp>
      <p:sp>
        <p:nvSpPr>
          <p:cNvPr id="8" name="角丸四角形 7">
            <a:extLst>
              <a:ext uri="{FF2B5EF4-FFF2-40B4-BE49-F238E27FC236}">
                <a16:creationId xmlns:a16="http://schemas.microsoft.com/office/drawing/2014/main" id="{2B00F99B-E32D-962D-24EE-4FFF69622796}"/>
              </a:ext>
            </a:extLst>
          </p:cNvPr>
          <p:cNvSpPr/>
          <p:nvPr/>
        </p:nvSpPr>
        <p:spPr bwMode="auto">
          <a:xfrm>
            <a:off x="435728" y="3834723"/>
            <a:ext cx="2103738" cy="732138"/>
          </a:xfrm>
          <a:prstGeom prst="roundRect">
            <a:avLst>
              <a:gd name="adj" fmla="val 7806"/>
            </a:avLst>
          </a:prstGeom>
          <a:solidFill>
            <a:schemeClr val="bg1"/>
          </a:solidFill>
          <a:ln w="12700">
            <a:solidFill>
              <a:schemeClr val="accent1"/>
            </a:solid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109728" rIns="137160" bIns="109728" numCol="1" spcCol="0" rtlCol="0" fromWordArt="0" anchor="ctr" anchorCtr="0" forceAA="0" compatLnSpc="1">
            <a:prstTxWarp prst="textNoShape">
              <a:avLst/>
            </a:prstTxWarp>
            <a:noAutofit/>
          </a:bodyPr>
          <a:lstStyle/>
          <a:p>
            <a:pPr algn="ctr" defTabSz="699354" fontAlgn="base">
              <a:lnSpc>
                <a:spcPct val="90000"/>
              </a:lnSpc>
              <a:spcBef>
                <a:spcPct val="0"/>
              </a:spcBef>
              <a:spcAft>
                <a:spcPct val="0"/>
              </a:spcAft>
            </a:pPr>
            <a:r>
              <a:rPr lang="ja-JP" altLang="en-US" b="1">
                <a:solidFill>
                  <a:schemeClr val="accent1"/>
                </a:solidFill>
                <a:latin typeface="Meiryo" panose="020B0604030504040204" pitchFamily="34" charset="-128"/>
                <a:ea typeface="Meiryo" panose="020B0604030504040204" pitchFamily="34" charset="-128"/>
                <a:cs typeface="Segoe UI" pitchFamily="34" charset="0"/>
              </a:rPr>
              <a:t>端末管理</a:t>
            </a:r>
            <a:endParaRPr lang="en-US" altLang="ja-JP" b="1" dirty="0">
              <a:solidFill>
                <a:schemeClr val="accent1"/>
              </a:solidFill>
              <a:latin typeface="Meiryo" panose="020B0604030504040204" pitchFamily="34" charset="-128"/>
              <a:ea typeface="Meiryo" panose="020B0604030504040204" pitchFamily="34" charset="-128"/>
              <a:cs typeface="Segoe UI" pitchFamily="34" charset="0"/>
            </a:endParaRPr>
          </a:p>
        </p:txBody>
      </p:sp>
      <p:sp>
        <p:nvSpPr>
          <p:cNvPr id="11" name="角丸四角形 10">
            <a:extLst>
              <a:ext uri="{FF2B5EF4-FFF2-40B4-BE49-F238E27FC236}">
                <a16:creationId xmlns:a16="http://schemas.microsoft.com/office/drawing/2014/main" id="{A27D6592-154D-FF04-059A-A6D15509E8E8}"/>
              </a:ext>
            </a:extLst>
          </p:cNvPr>
          <p:cNvSpPr/>
          <p:nvPr/>
        </p:nvSpPr>
        <p:spPr bwMode="auto">
          <a:xfrm>
            <a:off x="3021531" y="3834723"/>
            <a:ext cx="2103738" cy="732138"/>
          </a:xfrm>
          <a:prstGeom prst="roundRect">
            <a:avLst>
              <a:gd name="adj" fmla="val 7806"/>
            </a:avLst>
          </a:prstGeom>
          <a:solidFill>
            <a:schemeClr val="bg1"/>
          </a:solidFill>
          <a:ln w="12700">
            <a:solidFill>
              <a:schemeClr val="accent1"/>
            </a:solid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109728" rIns="137160" bIns="109728" numCol="1" spcCol="0" rtlCol="0" fromWordArt="0" anchor="ctr" anchorCtr="0" forceAA="0" compatLnSpc="1">
            <a:prstTxWarp prst="textNoShape">
              <a:avLst/>
            </a:prstTxWarp>
            <a:noAutofit/>
          </a:bodyPr>
          <a:lstStyle/>
          <a:p>
            <a:pPr algn="ctr" defTabSz="699354" fontAlgn="base">
              <a:lnSpc>
                <a:spcPct val="90000"/>
              </a:lnSpc>
              <a:spcBef>
                <a:spcPct val="0"/>
              </a:spcBef>
              <a:spcAft>
                <a:spcPct val="0"/>
              </a:spcAft>
            </a:pPr>
            <a:r>
              <a:rPr lang="ja-JP" altLang="en-US" b="1">
                <a:solidFill>
                  <a:schemeClr val="accent1"/>
                </a:solidFill>
                <a:latin typeface="Meiryo" panose="020B0604030504040204" pitchFamily="34" charset="-128"/>
                <a:ea typeface="Meiryo" panose="020B0604030504040204" pitchFamily="34" charset="-128"/>
                <a:cs typeface="Segoe UI" pitchFamily="34" charset="0"/>
              </a:rPr>
              <a:t>端末管理</a:t>
            </a:r>
            <a:endParaRPr lang="en-US" altLang="ja-JP" b="1" dirty="0">
              <a:solidFill>
                <a:schemeClr val="accent1"/>
              </a:solidFill>
              <a:latin typeface="Meiryo" panose="020B0604030504040204" pitchFamily="34" charset="-128"/>
              <a:ea typeface="Meiryo" panose="020B0604030504040204" pitchFamily="34" charset="-128"/>
              <a:cs typeface="Segoe UI" pitchFamily="34" charset="0"/>
            </a:endParaRPr>
          </a:p>
        </p:txBody>
      </p:sp>
      <p:sp>
        <p:nvSpPr>
          <p:cNvPr id="14" name="テキスト ボックス 13">
            <a:extLst>
              <a:ext uri="{FF2B5EF4-FFF2-40B4-BE49-F238E27FC236}">
                <a16:creationId xmlns:a16="http://schemas.microsoft.com/office/drawing/2014/main" id="{A57F9A85-C6F3-C15B-8A07-E706B0454272}"/>
              </a:ext>
            </a:extLst>
          </p:cNvPr>
          <p:cNvSpPr txBox="1"/>
          <p:nvPr/>
        </p:nvSpPr>
        <p:spPr>
          <a:xfrm>
            <a:off x="6666876" y="3095294"/>
            <a:ext cx="277064" cy="477823"/>
          </a:xfrm>
          <a:prstGeom prst="rect">
            <a:avLst/>
          </a:prstGeom>
          <a:noFill/>
        </p:spPr>
        <p:txBody>
          <a:bodyPr wrap="none" lIns="137160" tIns="109728" rIns="137160" bIns="109728" rtlCol="0">
            <a:spAutoFit/>
          </a:bodyPr>
          <a:lstStyle/>
          <a:p>
            <a:pPr>
              <a:lnSpc>
                <a:spcPct val="90000"/>
              </a:lnSpc>
              <a:spcAft>
                <a:spcPts val="450"/>
              </a:spcAft>
            </a:pPr>
            <a:endParaRPr lang="ja-JP" altLang="en-US" err="1">
              <a:gradFill>
                <a:gsLst>
                  <a:gs pos="2917">
                    <a:schemeClr val="tx1"/>
                  </a:gs>
                  <a:gs pos="30000">
                    <a:schemeClr val="tx1"/>
                  </a:gs>
                </a:gsLst>
                <a:lin ang="5400000" scaled="0"/>
              </a:gradFill>
              <a:latin typeface="Meiryo" panose="020B0604030504040204" pitchFamily="34" charset="-128"/>
              <a:ea typeface="Meiryo" panose="020B0604030504040204" pitchFamily="34" charset="-128"/>
            </a:endParaRPr>
          </a:p>
        </p:txBody>
      </p:sp>
      <p:sp>
        <p:nvSpPr>
          <p:cNvPr id="17" name="角丸四角形 16">
            <a:extLst>
              <a:ext uri="{FF2B5EF4-FFF2-40B4-BE49-F238E27FC236}">
                <a16:creationId xmlns:a16="http://schemas.microsoft.com/office/drawing/2014/main" id="{46B5B703-2ED7-390A-BE4A-D6062997EA2F}"/>
              </a:ext>
            </a:extLst>
          </p:cNvPr>
          <p:cNvSpPr/>
          <p:nvPr/>
        </p:nvSpPr>
        <p:spPr bwMode="auto">
          <a:xfrm>
            <a:off x="2953392" y="2076316"/>
            <a:ext cx="2240017" cy="1688487"/>
          </a:xfrm>
          <a:prstGeom prst="roundRect">
            <a:avLst>
              <a:gd name="adj" fmla="val 4283"/>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109728" rIns="137160" bIns="109728" numCol="1" spcCol="0" rtlCol="0" fromWordArt="0" anchor="ctr" anchorCtr="0" forceAA="0" compatLnSpc="1">
            <a:prstTxWarp prst="textNoShape">
              <a:avLst/>
            </a:prstTxWarp>
            <a:noAutofit/>
          </a:bodyPr>
          <a:lstStyle/>
          <a:p>
            <a:pPr algn="ctr" defTabSz="699354" fontAlgn="base">
              <a:lnSpc>
                <a:spcPct val="90000"/>
              </a:lnSpc>
              <a:spcBef>
                <a:spcPct val="0"/>
              </a:spcBef>
              <a:spcAft>
                <a:spcPct val="0"/>
              </a:spcAft>
            </a:pPr>
            <a:endParaRPr lang="en-US" altLang="ja-JP"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ja-JP" altLang="en-US" b="1" err="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p:txBody>
      </p:sp>
      <p:sp>
        <p:nvSpPr>
          <p:cNvPr id="19" name="角丸四角形 18">
            <a:extLst>
              <a:ext uri="{FF2B5EF4-FFF2-40B4-BE49-F238E27FC236}">
                <a16:creationId xmlns:a16="http://schemas.microsoft.com/office/drawing/2014/main" id="{025AB22F-B475-937B-FB81-DBA14CB564F4}"/>
              </a:ext>
            </a:extLst>
          </p:cNvPr>
          <p:cNvSpPr/>
          <p:nvPr/>
        </p:nvSpPr>
        <p:spPr bwMode="auto">
          <a:xfrm>
            <a:off x="5584165" y="2076315"/>
            <a:ext cx="2240017" cy="2614668"/>
          </a:xfrm>
          <a:prstGeom prst="roundRect">
            <a:avLst>
              <a:gd name="adj" fmla="val 4533"/>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109728" rIns="137160" bIns="109728" numCol="1" spcCol="0" rtlCol="0" fromWordArt="0" anchor="ctr" anchorCtr="0" forceAA="0" compatLnSpc="1">
            <a:prstTxWarp prst="textNoShape">
              <a:avLst/>
            </a:prstTxWarp>
            <a:noAutofit/>
          </a:bodyPr>
          <a:lstStyle/>
          <a:p>
            <a:pPr algn="ctr" defTabSz="699354" fontAlgn="base">
              <a:lnSpc>
                <a:spcPct val="90000"/>
              </a:lnSpc>
              <a:spcBef>
                <a:spcPct val="0"/>
              </a:spcBef>
              <a:spcAft>
                <a:spcPct val="0"/>
              </a:spcAft>
            </a:pPr>
            <a:endParaRPr lang="en-US" altLang="ja-JP"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en-US" altLang="ja-JP"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699354" fontAlgn="base">
              <a:lnSpc>
                <a:spcPct val="90000"/>
              </a:lnSpc>
              <a:spcBef>
                <a:spcPct val="0"/>
              </a:spcBef>
              <a:spcAft>
                <a:spcPct val="0"/>
              </a:spcAft>
            </a:pPr>
            <a:endParaRPr lang="ja-JP" altLang="en-US" b="1" err="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p:txBody>
      </p:sp>
      <p:sp>
        <p:nvSpPr>
          <p:cNvPr id="20" name="角丸四角形 19">
            <a:extLst>
              <a:ext uri="{FF2B5EF4-FFF2-40B4-BE49-F238E27FC236}">
                <a16:creationId xmlns:a16="http://schemas.microsoft.com/office/drawing/2014/main" id="{012D46E1-7C10-604F-71C6-5FD8B00F5E87}"/>
              </a:ext>
            </a:extLst>
          </p:cNvPr>
          <p:cNvSpPr/>
          <p:nvPr/>
        </p:nvSpPr>
        <p:spPr bwMode="auto">
          <a:xfrm>
            <a:off x="2953392" y="2079730"/>
            <a:ext cx="2240017" cy="732138"/>
          </a:xfrm>
          <a:prstGeom prst="roundRect">
            <a:avLst>
              <a:gd name="adj" fmla="val 10877"/>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109728" rIns="137160" bIns="109728" numCol="1" spcCol="0" rtlCol="0" fromWordArt="0" anchor="ctr" anchorCtr="0" forceAA="0" compatLnSpc="1">
            <a:prstTxWarp prst="textNoShape">
              <a:avLst/>
            </a:prstTxWarp>
            <a:noAutofit/>
          </a:bodyPr>
          <a:lstStyle/>
          <a:p>
            <a:pPr algn="ctr" defTabSz="699354" fontAlgn="base">
              <a:lnSpc>
                <a:spcPct val="90000"/>
              </a:lnSpc>
              <a:spcBef>
                <a:spcPct val="0"/>
              </a:spcBef>
              <a:spcAft>
                <a:spcPct val="0"/>
              </a:spcAft>
            </a:pPr>
            <a:r>
              <a:rPr lang="en-US" altLang="ja-JP"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rPr>
              <a:t>Windows 8</a:t>
            </a:r>
          </a:p>
          <a:p>
            <a:pPr algn="ctr" defTabSz="699354" fontAlgn="base">
              <a:lnSpc>
                <a:spcPct val="90000"/>
              </a:lnSpc>
              <a:spcBef>
                <a:spcPct val="0"/>
              </a:spcBef>
              <a:spcAft>
                <a:spcPct val="0"/>
              </a:spcAft>
            </a:pPr>
            <a:r>
              <a:rPr lang="en-US" altLang="ja-JP" sz="105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rPr>
              <a:t>2012</a:t>
            </a:r>
            <a:r>
              <a:rPr lang="ja-JP" altLang="en-US" sz="1050" b="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rPr>
              <a:t>年</a:t>
            </a:r>
            <a:endParaRPr lang="ja-JP" altLang="en-US" b="1" err="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p:txBody>
      </p:sp>
      <p:sp>
        <p:nvSpPr>
          <p:cNvPr id="21" name="角丸四角形 20">
            <a:extLst>
              <a:ext uri="{FF2B5EF4-FFF2-40B4-BE49-F238E27FC236}">
                <a16:creationId xmlns:a16="http://schemas.microsoft.com/office/drawing/2014/main" id="{C0C72B55-9C40-0BF0-E24E-D45D6A75BADA}"/>
              </a:ext>
            </a:extLst>
          </p:cNvPr>
          <p:cNvSpPr/>
          <p:nvPr/>
        </p:nvSpPr>
        <p:spPr bwMode="auto">
          <a:xfrm>
            <a:off x="5584165" y="2079730"/>
            <a:ext cx="2240017" cy="732138"/>
          </a:xfrm>
          <a:prstGeom prst="roundRect">
            <a:avLst>
              <a:gd name="adj" fmla="val 10877"/>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109728" rIns="137160" bIns="109728" numCol="1" spcCol="0" rtlCol="0" fromWordArt="0" anchor="ctr" anchorCtr="0" forceAA="0" compatLnSpc="1">
            <a:prstTxWarp prst="textNoShape">
              <a:avLst/>
            </a:prstTxWarp>
            <a:noAutofit/>
          </a:bodyPr>
          <a:lstStyle/>
          <a:p>
            <a:pPr algn="ctr" defTabSz="699354" fontAlgn="base">
              <a:lnSpc>
                <a:spcPct val="90000"/>
              </a:lnSpc>
              <a:spcBef>
                <a:spcPct val="0"/>
              </a:spcBef>
              <a:spcAft>
                <a:spcPct val="0"/>
              </a:spcAft>
            </a:pPr>
            <a:r>
              <a:rPr lang="en-US" altLang="ja-JP"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rPr>
              <a:t>Windows 10</a:t>
            </a:r>
          </a:p>
          <a:p>
            <a:pPr algn="ctr" defTabSz="699354" fontAlgn="base">
              <a:lnSpc>
                <a:spcPct val="90000"/>
              </a:lnSpc>
              <a:spcBef>
                <a:spcPct val="0"/>
              </a:spcBef>
              <a:spcAft>
                <a:spcPct val="0"/>
              </a:spcAft>
            </a:pPr>
            <a:r>
              <a:rPr lang="en-US" altLang="ja-JP" sz="105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rPr>
              <a:t>2015</a:t>
            </a:r>
            <a:r>
              <a:rPr lang="ja-JP" altLang="en-US" sz="1050" b="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rPr>
              <a:t>年</a:t>
            </a:r>
            <a:endParaRPr lang="ja-JP" altLang="en-US" b="1" err="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p:txBody>
      </p:sp>
      <p:cxnSp>
        <p:nvCxnSpPr>
          <p:cNvPr id="26" name="直線矢印コネクタ 25">
            <a:extLst>
              <a:ext uri="{FF2B5EF4-FFF2-40B4-BE49-F238E27FC236}">
                <a16:creationId xmlns:a16="http://schemas.microsoft.com/office/drawing/2014/main" id="{03204FC6-E914-7E6E-4EE4-2D80DB07D799}"/>
              </a:ext>
            </a:extLst>
          </p:cNvPr>
          <p:cNvCxnSpPr>
            <a:stCxn id="4" idx="3"/>
            <a:endCxn id="20" idx="1"/>
          </p:cNvCxnSpPr>
          <p:nvPr/>
        </p:nvCxnSpPr>
        <p:spPr>
          <a:xfrm>
            <a:off x="2607605" y="2445799"/>
            <a:ext cx="345787" cy="0"/>
          </a:xfrm>
          <a:prstGeom prst="straightConnector1">
            <a:avLst/>
          </a:prstGeom>
          <a:ln w="57150">
            <a:solidFill>
              <a:schemeClr val="accent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27" name="直線矢印コネクタ 26">
            <a:extLst>
              <a:ext uri="{FF2B5EF4-FFF2-40B4-BE49-F238E27FC236}">
                <a16:creationId xmlns:a16="http://schemas.microsoft.com/office/drawing/2014/main" id="{52AFBA3B-738C-47D2-05E1-A7167D5A1297}"/>
              </a:ext>
            </a:extLst>
          </p:cNvPr>
          <p:cNvCxnSpPr>
            <a:cxnSpLocks/>
            <a:stCxn id="20" idx="3"/>
            <a:endCxn id="21" idx="1"/>
          </p:cNvCxnSpPr>
          <p:nvPr/>
        </p:nvCxnSpPr>
        <p:spPr>
          <a:xfrm>
            <a:off x="5193408" y="2445799"/>
            <a:ext cx="390757" cy="0"/>
          </a:xfrm>
          <a:prstGeom prst="straightConnector1">
            <a:avLst/>
          </a:prstGeom>
          <a:ln w="57150">
            <a:solidFill>
              <a:schemeClr val="accent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0" name="直線矢印コネクタ 29">
            <a:extLst>
              <a:ext uri="{FF2B5EF4-FFF2-40B4-BE49-F238E27FC236}">
                <a16:creationId xmlns:a16="http://schemas.microsoft.com/office/drawing/2014/main" id="{B421CF8E-76B6-8805-ABF4-72EC03DA78D6}"/>
              </a:ext>
            </a:extLst>
          </p:cNvPr>
          <p:cNvCxnSpPr>
            <a:cxnSpLocks/>
          </p:cNvCxnSpPr>
          <p:nvPr/>
        </p:nvCxnSpPr>
        <p:spPr>
          <a:xfrm>
            <a:off x="7824182" y="2445799"/>
            <a:ext cx="390757" cy="0"/>
          </a:xfrm>
          <a:prstGeom prst="straightConnector1">
            <a:avLst/>
          </a:prstGeom>
          <a:ln w="57150">
            <a:solidFill>
              <a:schemeClr val="accent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2" name="テキスト ボックス 31">
            <a:extLst>
              <a:ext uri="{FF2B5EF4-FFF2-40B4-BE49-F238E27FC236}">
                <a16:creationId xmlns:a16="http://schemas.microsoft.com/office/drawing/2014/main" id="{EF5EDA3D-B221-E7AA-567E-34E58FD93ACE}"/>
              </a:ext>
            </a:extLst>
          </p:cNvPr>
          <p:cNvSpPr txBox="1"/>
          <p:nvPr/>
        </p:nvSpPr>
        <p:spPr>
          <a:xfrm>
            <a:off x="400793" y="4760904"/>
            <a:ext cx="8336475" cy="1144929"/>
          </a:xfrm>
          <a:prstGeom prst="rect">
            <a:avLst/>
          </a:prstGeom>
          <a:noFill/>
        </p:spPr>
        <p:txBody>
          <a:bodyPr wrap="square" lIns="137160" tIns="109728" rIns="137160" bIns="109728" rtlCol="0">
            <a:spAutoFit/>
          </a:bodyPr>
          <a:lstStyle/>
          <a:p>
            <a:pPr>
              <a:spcAft>
                <a:spcPts val="450"/>
              </a:spcAft>
            </a:pPr>
            <a:r>
              <a:rPr lang="en-US" altLang="ja-JP" sz="1500" dirty="0">
                <a:gradFill>
                  <a:gsLst>
                    <a:gs pos="2917">
                      <a:schemeClr val="tx1"/>
                    </a:gs>
                    <a:gs pos="30000">
                      <a:schemeClr val="tx1"/>
                    </a:gs>
                  </a:gsLst>
                  <a:lin ang="5400000" scaled="0"/>
                </a:gradFill>
                <a:latin typeface="Meiryo" panose="020B0604030504040204" pitchFamily="34" charset="-128"/>
                <a:ea typeface="Meiryo" panose="020B0604030504040204" pitchFamily="34" charset="-128"/>
              </a:rPr>
              <a:t>OS</a:t>
            </a:r>
            <a:r>
              <a:rPr lang="ja-JP" altLang="en-US" sz="1500">
                <a:gradFill>
                  <a:gsLst>
                    <a:gs pos="2917">
                      <a:schemeClr val="tx1"/>
                    </a:gs>
                    <a:gs pos="30000">
                      <a:schemeClr val="tx1"/>
                    </a:gs>
                  </a:gsLst>
                  <a:lin ang="5400000" scaled="0"/>
                </a:gradFill>
                <a:latin typeface="Meiryo" panose="020B0604030504040204" pitchFamily="34" charset="-128"/>
                <a:ea typeface="Meiryo" panose="020B0604030504040204" pitchFamily="34" charset="-128"/>
              </a:rPr>
              <a:t>にセキュリティ機能が組み込まれることで「独立性がなくなる」というエンジニアもいますが、独立が必要なのはモニタリング（検査）機能であり、セキュリティは機能として必要なものなので組み込まれている方が望ましいといえます。また、セキュリティが組み込まれることで、新たな出費がありません。</a:t>
            </a:r>
            <a:endParaRPr lang="ja-JP" altLang="en-US" sz="1500" err="1">
              <a:gradFill>
                <a:gsLst>
                  <a:gs pos="2917">
                    <a:schemeClr val="tx1"/>
                  </a:gs>
                  <a:gs pos="30000">
                    <a:schemeClr val="tx1"/>
                  </a:gs>
                </a:gsLst>
                <a:lin ang="5400000" scaled="0"/>
              </a:gradFill>
              <a:latin typeface="Meiryo" panose="020B0604030504040204" pitchFamily="34" charset="-128"/>
              <a:ea typeface="Meiryo" panose="020B0604030504040204" pitchFamily="34" charset="-128"/>
            </a:endParaRPr>
          </a:p>
        </p:txBody>
      </p:sp>
      <p:sp>
        <p:nvSpPr>
          <p:cNvPr id="36" name="角丸四角形 35">
            <a:extLst>
              <a:ext uri="{FF2B5EF4-FFF2-40B4-BE49-F238E27FC236}">
                <a16:creationId xmlns:a16="http://schemas.microsoft.com/office/drawing/2014/main" id="{DC45D4B5-76BB-6D9B-4596-AA192F515D54}"/>
              </a:ext>
            </a:extLst>
          </p:cNvPr>
          <p:cNvSpPr/>
          <p:nvPr/>
        </p:nvSpPr>
        <p:spPr bwMode="auto">
          <a:xfrm>
            <a:off x="8214939" y="2079730"/>
            <a:ext cx="2240017" cy="732138"/>
          </a:xfrm>
          <a:prstGeom prst="roundRect">
            <a:avLst>
              <a:gd name="adj" fmla="val 10877"/>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109728" rIns="137160" bIns="109728" numCol="1" spcCol="0" rtlCol="0" fromWordArt="0" anchor="ctr" anchorCtr="0" forceAA="0" compatLnSpc="1">
            <a:prstTxWarp prst="textNoShape">
              <a:avLst/>
            </a:prstTxWarp>
            <a:noAutofit/>
          </a:bodyPr>
          <a:lstStyle/>
          <a:p>
            <a:pPr defTabSz="699354" fontAlgn="base">
              <a:lnSpc>
                <a:spcPct val="90000"/>
              </a:lnSpc>
              <a:spcBef>
                <a:spcPct val="0"/>
              </a:spcBef>
              <a:spcAft>
                <a:spcPct val="0"/>
              </a:spcAft>
            </a:pPr>
            <a:r>
              <a:rPr lang="en-US" altLang="ja-JP"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rPr>
              <a:t>more</a:t>
            </a:r>
            <a:endParaRPr lang="ja-JP" altLang="en-US" b="1" err="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p:txBody>
      </p:sp>
      <p:sp>
        <p:nvSpPr>
          <p:cNvPr id="3" name="角丸四角形 2">
            <a:extLst>
              <a:ext uri="{FF2B5EF4-FFF2-40B4-BE49-F238E27FC236}">
                <a16:creationId xmlns:a16="http://schemas.microsoft.com/office/drawing/2014/main" id="{4301F0B5-D9E5-542E-3348-0B8DD07CBD9E}"/>
              </a:ext>
            </a:extLst>
          </p:cNvPr>
          <p:cNvSpPr/>
          <p:nvPr/>
        </p:nvSpPr>
        <p:spPr bwMode="auto">
          <a:xfrm>
            <a:off x="3021531" y="2955520"/>
            <a:ext cx="2103738" cy="732138"/>
          </a:xfrm>
          <a:prstGeom prst="roundRect">
            <a:avLst>
              <a:gd name="adj" fmla="val 7806"/>
            </a:avLst>
          </a:prstGeom>
          <a:solidFill>
            <a:schemeClr val="bg1"/>
          </a:solidFill>
          <a:ln w="12700">
            <a:no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109728" rIns="137160" bIns="109728" numCol="1" spcCol="0" rtlCol="0" fromWordArt="0" anchor="ctr" anchorCtr="0" forceAA="0" compatLnSpc="1">
            <a:prstTxWarp prst="textNoShape">
              <a:avLst/>
            </a:prstTxWarp>
            <a:noAutofit/>
          </a:bodyPr>
          <a:lstStyle/>
          <a:p>
            <a:pPr algn="ctr" defTabSz="699354" fontAlgn="base">
              <a:lnSpc>
                <a:spcPct val="90000"/>
              </a:lnSpc>
              <a:spcBef>
                <a:spcPct val="0"/>
              </a:spcBef>
              <a:spcAft>
                <a:spcPct val="0"/>
              </a:spcAft>
              <a:defRPr/>
            </a:pPr>
            <a:r>
              <a:rPr lang="ja-JP" altLang="en-US" b="1">
                <a:solidFill>
                  <a:schemeClr val="accent1"/>
                </a:solidFill>
                <a:latin typeface="Meiryo" panose="020B0604030504040204" pitchFamily="34" charset="-128"/>
                <a:ea typeface="Meiryo" panose="020B0604030504040204" pitchFamily="34" charset="-128"/>
                <a:cs typeface="Segoe UI" pitchFamily="34" charset="0"/>
              </a:rPr>
              <a:t>アンチウイルス</a:t>
            </a:r>
            <a:br>
              <a:rPr lang="en-US" altLang="ja-JP" b="1" dirty="0">
                <a:solidFill>
                  <a:schemeClr val="accent1"/>
                </a:solidFill>
                <a:latin typeface="Meiryo" panose="020B0604030504040204" pitchFamily="34" charset="-128"/>
                <a:ea typeface="Meiryo" panose="020B0604030504040204" pitchFamily="34" charset="-128"/>
                <a:cs typeface="Segoe UI" pitchFamily="34" charset="0"/>
              </a:rPr>
            </a:br>
            <a:r>
              <a:rPr lang="en-US" altLang="ja-JP" sz="1050" b="1" dirty="0">
                <a:solidFill>
                  <a:srgbClr val="4E67C8"/>
                </a:solidFill>
                <a:latin typeface="Meiryo" panose="020B0604030504040204" pitchFamily="34" charset="-128"/>
                <a:ea typeface="Meiryo" panose="020B0604030504040204" pitchFamily="34" charset="-128"/>
                <a:cs typeface="Segoe UI" pitchFamily="34" charset="0"/>
              </a:rPr>
              <a:t>Windows Defender</a:t>
            </a:r>
          </a:p>
        </p:txBody>
      </p:sp>
      <p:sp>
        <p:nvSpPr>
          <p:cNvPr id="5" name="角丸四角形 4">
            <a:extLst>
              <a:ext uri="{FF2B5EF4-FFF2-40B4-BE49-F238E27FC236}">
                <a16:creationId xmlns:a16="http://schemas.microsoft.com/office/drawing/2014/main" id="{97830F8C-444C-3D2A-CDEC-EE8AAD0A1D79}"/>
              </a:ext>
            </a:extLst>
          </p:cNvPr>
          <p:cNvSpPr/>
          <p:nvPr/>
        </p:nvSpPr>
        <p:spPr bwMode="auto">
          <a:xfrm>
            <a:off x="5652305" y="3834723"/>
            <a:ext cx="2103738" cy="732138"/>
          </a:xfrm>
          <a:prstGeom prst="roundRect">
            <a:avLst>
              <a:gd name="adj" fmla="val 7806"/>
            </a:avLst>
          </a:prstGeom>
          <a:solidFill>
            <a:schemeClr val="bg1"/>
          </a:solidFill>
          <a:ln w="12700">
            <a:no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109728" rIns="137160" bIns="109728" numCol="1" spcCol="0" rtlCol="0" fromWordArt="0" anchor="ctr" anchorCtr="0" forceAA="0" compatLnSpc="1">
            <a:prstTxWarp prst="textNoShape">
              <a:avLst/>
            </a:prstTxWarp>
            <a:noAutofit/>
          </a:bodyPr>
          <a:lstStyle/>
          <a:p>
            <a:pPr algn="ctr" defTabSz="699354" fontAlgn="base">
              <a:lnSpc>
                <a:spcPct val="90000"/>
              </a:lnSpc>
              <a:spcBef>
                <a:spcPct val="0"/>
              </a:spcBef>
              <a:spcAft>
                <a:spcPct val="0"/>
              </a:spcAft>
            </a:pPr>
            <a:r>
              <a:rPr lang="ja-JP" altLang="en-US" b="1">
                <a:solidFill>
                  <a:schemeClr val="accent1"/>
                </a:solidFill>
                <a:latin typeface="Meiryo" panose="020B0604030504040204" pitchFamily="34" charset="-128"/>
                <a:ea typeface="Meiryo" panose="020B0604030504040204" pitchFamily="34" charset="-128"/>
                <a:cs typeface="Segoe UI" pitchFamily="34" charset="0"/>
              </a:rPr>
              <a:t>端末管理</a:t>
            </a:r>
            <a:br>
              <a:rPr lang="en-US" altLang="ja-JP" b="1" dirty="0">
                <a:solidFill>
                  <a:schemeClr val="accent1"/>
                </a:solidFill>
                <a:latin typeface="Meiryo" panose="020B0604030504040204" pitchFamily="34" charset="-128"/>
                <a:ea typeface="Meiryo" panose="020B0604030504040204" pitchFamily="34" charset="-128"/>
                <a:cs typeface="Segoe UI" pitchFamily="34" charset="0"/>
              </a:rPr>
            </a:br>
            <a:r>
              <a:rPr lang="en-US" altLang="ja-JP" sz="900" b="1" dirty="0">
                <a:solidFill>
                  <a:schemeClr val="accent1"/>
                </a:solidFill>
                <a:latin typeface="Meiryo" panose="020B0604030504040204" pitchFamily="34" charset="-128"/>
                <a:ea typeface="Meiryo" panose="020B0604030504040204" pitchFamily="34" charset="-128"/>
                <a:cs typeface="Segoe UI" pitchFamily="34" charset="0"/>
              </a:rPr>
              <a:t>Intune / Endpoint Manager</a:t>
            </a:r>
          </a:p>
        </p:txBody>
      </p:sp>
      <p:sp>
        <p:nvSpPr>
          <p:cNvPr id="6" name="角丸四角形 5">
            <a:extLst>
              <a:ext uri="{FF2B5EF4-FFF2-40B4-BE49-F238E27FC236}">
                <a16:creationId xmlns:a16="http://schemas.microsoft.com/office/drawing/2014/main" id="{4473B909-B1D0-1EC2-501E-2E25C268200A}"/>
              </a:ext>
            </a:extLst>
          </p:cNvPr>
          <p:cNvSpPr/>
          <p:nvPr/>
        </p:nvSpPr>
        <p:spPr bwMode="auto">
          <a:xfrm>
            <a:off x="5652305" y="2955520"/>
            <a:ext cx="2103738" cy="732138"/>
          </a:xfrm>
          <a:prstGeom prst="roundRect">
            <a:avLst>
              <a:gd name="adj" fmla="val 7806"/>
            </a:avLst>
          </a:prstGeom>
          <a:solidFill>
            <a:schemeClr val="bg1"/>
          </a:solidFill>
          <a:ln w="12700">
            <a:no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109728" rIns="137160" bIns="109728" numCol="1" spcCol="0" rtlCol="0" fromWordArt="0" anchor="ctr" anchorCtr="0" forceAA="0" compatLnSpc="1">
            <a:prstTxWarp prst="textNoShape">
              <a:avLst/>
            </a:prstTxWarp>
            <a:noAutofit/>
          </a:bodyPr>
          <a:lstStyle/>
          <a:p>
            <a:pPr algn="ctr" defTabSz="699354" fontAlgn="base">
              <a:lnSpc>
                <a:spcPct val="90000"/>
              </a:lnSpc>
              <a:spcBef>
                <a:spcPct val="0"/>
              </a:spcBef>
              <a:spcAft>
                <a:spcPct val="0"/>
              </a:spcAft>
              <a:defRPr/>
            </a:pPr>
            <a:r>
              <a:rPr lang="ja-JP" altLang="en-US" b="1">
                <a:solidFill>
                  <a:schemeClr val="accent1"/>
                </a:solidFill>
                <a:latin typeface="Meiryo" panose="020B0604030504040204" pitchFamily="34" charset="-128"/>
                <a:ea typeface="Meiryo" panose="020B0604030504040204" pitchFamily="34" charset="-128"/>
                <a:cs typeface="Segoe UI" pitchFamily="34" charset="0"/>
              </a:rPr>
              <a:t>アンチウイルス</a:t>
            </a:r>
            <a:br>
              <a:rPr lang="en-US" altLang="ja-JP" b="1" dirty="0">
                <a:solidFill>
                  <a:schemeClr val="accent1"/>
                </a:solidFill>
                <a:latin typeface="Meiryo" panose="020B0604030504040204" pitchFamily="34" charset="-128"/>
                <a:ea typeface="Meiryo" panose="020B0604030504040204" pitchFamily="34" charset="-128"/>
                <a:cs typeface="Segoe UI" pitchFamily="34" charset="0"/>
              </a:rPr>
            </a:br>
            <a:r>
              <a:rPr lang="en-US" altLang="ja-JP" sz="1050" b="1" dirty="0">
                <a:solidFill>
                  <a:srgbClr val="4E67C8"/>
                </a:solidFill>
                <a:latin typeface="Meiryo" panose="020B0604030504040204" pitchFamily="34" charset="-128"/>
                <a:ea typeface="Meiryo" panose="020B0604030504040204" pitchFamily="34" charset="-128"/>
                <a:cs typeface="Segoe UI" pitchFamily="34" charset="0"/>
              </a:rPr>
              <a:t>Windows Defender</a:t>
            </a:r>
          </a:p>
        </p:txBody>
      </p:sp>
    </p:spTree>
    <p:extLst>
      <p:ext uri="{BB962C8B-B14F-4D97-AF65-F5344CB8AC3E}">
        <p14:creationId xmlns:p14="http://schemas.microsoft.com/office/powerpoint/2010/main" val="1351848506"/>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B4697E-AA0D-5200-CC23-9FBCA58E9E7A}"/>
            </a:ext>
          </a:extLst>
        </p:cNvPr>
        <p:cNvGrpSpPr/>
        <p:nvPr/>
      </p:nvGrpSpPr>
      <p:grpSpPr>
        <a:xfrm>
          <a:off x="0" y="0"/>
          <a:ext cx="0" cy="0"/>
          <a:chOff x="0" y="0"/>
          <a:chExt cx="0" cy="0"/>
        </a:xfrm>
      </p:grpSpPr>
      <p:sp>
        <p:nvSpPr>
          <p:cNvPr id="37" name="角丸四角形 36">
            <a:extLst>
              <a:ext uri="{FF2B5EF4-FFF2-40B4-BE49-F238E27FC236}">
                <a16:creationId xmlns:a16="http://schemas.microsoft.com/office/drawing/2014/main" id="{551FF735-7983-5668-3B3D-133C27371E96}"/>
              </a:ext>
            </a:extLst>
          </p:cNvPr>
          <p:cNvSpPr/>
          <p:nvPr/>
        </p:nvSpPr>
        <p:spPr>
          <a:xfrm>
            <a:off x="3310100" y="1070392"/>
            <a:ext cx="2492989" cy="2072767"/>
          </a:xfrm>
          <a:prstGeom prst="roundRect">
            <a:avLst>
              <a:gd name="adj" fmla="val 10853"/>
            </a:avLst>
          </a:prstGeom>
          <a:solidFill>
            <a:schemeClr val="accent4">
              <a:lumMod val="60000"/>
              <a:lumOff val="40000"/>
              <a:alpha val="19188"/>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 name="角丸四角形 32">
            <a:extLst>
              <a:ext uri="{FF2B5EF4-FFF2-40B4-BE49-F238E27FC236}">
                <a16:creationId xmlns:a16="http://schemas.microsoft.com/office/drawing/2014/main" id="{6E12E7A9-2212-F534-25FD-2E4FB25E701E}"/>
              </a:ext>
            </a:extLst>
          </p:cNvPr>
          <p:cNvSpPr/>
          <p:nvPr/>
        </p:nvSpPr>
        <p:spPr>
          <a:xfrm>
            <a:off x="876748" y="2899194"/>
            <a:ext cx="2312894" cy="3445304"/>
          </a:xfrm>
          <a:prstGeom prst="roundRect">
            <a:avLst>
              <a:gd name="adj" fmla="val 10853"/>
            </a:avLst>
          </a:prstGeom>
          <a:solidFill>
            <a:srgbClr val="FFC000">
              <a:alpha val="24165"/>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 name="角丸四角形 34">
            <a:extLst>
              <a:ext uri="{FF2B5EF4-FFF2-40B4-BE49-F238E27FC236}">
                <a16:creationId xmlns:a16="http://schemas.microsoft.com/office/drawing/2014/main" id="{93241F42-6986-2A69-3D61-17998BB1ACD1}"/>
              </a:ext>
            </a:extLst>
          </p:cNvPr>
          <p:cNvSpPr/>
          <p:nvPr/>
        </p:nvSpPr>
        <p:spPr>
          <a:xfrm>
            <a:off x="5954357" y="2899194"/>
            <a:ext cx="2312894" cy="3445304"/>
          </a:xfrm>
          <a:prstGeom prst="roundRect">
            <a:avLst>
              <a:gd name="adj" fmla="val 10853"/>
            </a:avLst>
          </a:prstGeom>
          <a:solidFill>
            <a:srgbClr val="FFC000">
              <a:alpha val="24165"/>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99F4B5EB-32EA-9EC7-E345-02727663AA2F}"/>
              </a:ext>
            </a:extLst>
          </p:cNvPr>
          <p:cNvSpPr>
            <a:spLocks noGrp="1"/>
          </p:cNvSpPr>
          <p:nvPr>
            <p:ph type="title"/>
          </p:nvPr>
        </p:nvSpPr>
        <p:spPr/>
        <p:txBody>
          <a:bodyPr/>
          <a:lstStyle/>
          <a:p>
            <a:r>
              <a:rPr kumimoji="1" lang="ja-JP" altLang="en-US"/>
              <a:t>動的ポリシー</a:t>
            </a:r>
          </a:p>
        </p:txBody>
      </p:sp>
      <p:sp>
        <p:nvSpPr>
          <p:cNvPr id="3" name="円/楕円 2">
            <a:extLst>
              <a:ext uri="{FF2B5EF4-FFF2-40B4-BE49-F238E27FC236}">
                <a16:creationId xmlns:a16="http://schemas.microsoft.com/office/drawing/2014/main" id="{A317D790-D35E-93EA-64CF-042472CBAB1A}"/>
              </a:ext>
            </a:extLst>
          </p:cNvPr>
          <p:cNvSpPr/>
          <p:nvPr/>
        </p:nvSpPr>
        <p:spPr>
          <a:xfrm>
            <a:off x="3646054" y="3168843"/>
            <a:ext cx="1851891" cy="1851891"/>
          </a:xfrm>
          <a:prstGeom prst="ellipse">
            <a:avLst/>
          </a:prstGeom>
          <a:solidFill>
            <a:srgbClr val="77933C"/>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テキスト ボックス 4">
            <a:extLst>
              <a:ext uri="{FF2B5EF4-FFF2-40B4-BE49-F238E27FC236}">
                <a16:creationId xmlns:a16="http://schemas.microsoft.com/office/drawing/2014/main" id="{5B3932BE-7824-63FF-4662-5EE5A292A91B}"/>
              </a:ext>
            </a:extLst>
          </p:cNvPr>
          <p:cNvSpPr txBox="1"/>
          <p:nvPr/>
        </p:nvSpPr>
        <p:spPr>
          <a:xfrm>
            <a:off x="3946811" y="4431450"/>
            <a:ext cx="1261885" cy="523220"/>
          </a:xfrm>
          <a:prstGeom prst="rect">
            <a:avLst/>
          </a:prstGeom>
          <a:noFill/>
        </p:spPr>
        <p:txBody>
          <a:bodyPr wrap="none" rtlCol="0">
            <a:spAutoFit/>
          </a:bodyPr>
          <a:lstStyle/>
          <a:p>
            <a:pPr algn="ctr"/>
            <a:r>
              <a:rPr kumimoji="1" lang="ja-JP" altLang="en-US" sz="1400" b="1">
                <a:solidFill>
                  <a:schemeClr val="bg1"/>
                </a:solidFill>
                <a:latin typeface="Meiryo" panose="020B0604030504040204" pitchFamily="34" charset="-128"/>
                <a:ea typeface="Meiryo" panose="020B0604030504040204" pitchFamily="34" charset="-128"/>
              </a:rPr>
              <a:t>リファレンス</a:t>
            </a:r>
            <a:endParaRPr kumimoji="1" lang="en-US" altLang="ja-JP" sz="1400" b="1" dirty="0">
              <a:solidFill>
                <a:schemeClr val="bg1"/>
              </a:solidFill>
              <a:latin typeface="Meiryo" panose="020B0604030504040204" pitchFamily="34" charset="-128"/>
              <a:ea typeface="Meiryo" panose="020B0604030504040204" pitchFamily="34" charset="-128"/>
            </a:endParaRPr>
          </a:p>
          <a:p>
            <a:pPr algn="ctr"/>
            <a:r>
              <a:rPr lang="ja-JP" altLang="en-US" sz="1400" b="1">
                <a:solidFill>
                  <a:schemeClr val="bg1"/>
                </a:solidFill>
                <a:latin typeface="Meiryo" panose="020B0604030504040204" pitchFamily="34" charset="-128"/>
                <a:ea typeface="Meiryo" panose="020B0604030504040204" pitchFamily="34" charset="-128"/>
              </a:rPr>
              <a:t>モニター</a:t>
            </a:r>
            <a:endParaRPr kumimoji="1" lang="ja-JP" altLang="en-US" sz="1400" b="1">
              <a:solidFill>
                <a:schemeClr val="bg1"/>
              </a:solidFill>
              <a:latin typeface="Meiryo" panose="020B0604030504040204" pitchFamily="34" charset="-128"/>
              <a:ea typeface="Meiryo" panose="020B0604030504040204" pitchFamily="34" charset="-128"/>
            </a:endParaRPr>
          </a:p>
        </p:txBody>
      </p:sp>
      <p:sp>
        <p:nvSpPr>
          <p:cNvPr id="6" name="Freeform 20">
            <a:extLst>
              <a:ext uri="{FF2B5EF4-FFF2-40B4-BE49-F238E27FC236}">
                <a16:creationId xmlns:a16="http://schemas.microsoft.com/office/drawing/2014/main" id="{7714804A-5B13-B935-AA6D-A944BAC696A5}"/>
              </a:ext>
            </a:extLst>
          </p:cNvPr>
          <p:cNvSpPr>
            <a:spLocks noEditPoints="1"/>
          </p:cNvSpPr>
          <p:nvPr/>
        </p:nvSpPr>
        <p:spPr bwMode="black">
          <a:xfrm>
            <a:off x="1704442" y="3518404"/>
            <a:ext cx="677973" cy="560016"/>
          </a:xfrm>
          <a:custGeom>
            <a:avLst/>
            <a:gdLst>
              <a:gd name="T0" fmla="*/ 2306 w 2516"/>
              <a:gd name="T1" fmla="*/ 1227 h 1619"/>
              <a:gd name="T2" fmla="*/ 2306 w 2516"/>
              <a:gd name="T3" fmla="*/ 108 h 1619"/>
              <a:gd name="T4" fmla="*/ 2197 w 2516"/>
              <a:gd name="T5" fmla="*/ 0 h 1619"/>
              <a:gd name="T6" fmla="*/ 319 w 2516"/>
              <a:gd name="T7" fmla="*/ 0 h 1619"/>
              <a:gd name="T8" fmla="*/ 211 w 2516"/>
              <a:gd name="T9" fmla="*/ 108 h 1619"/>
              <a:gd name="T10" fmla="*/ 211 w 2516"/>
              <a:gd name="T11" fmla="*/ 1227 h 1619"/>
              <a:gd name="T12" fmla="*/ 0 w 2516"/>
              <a:gd name="T13" fmla="*/ 1484 h 1619"/>
              <a:gd name="T14" fmla="*/ 129 w 2516"/>
              <a:gd name="T15" fmla="*/ 1619 h 1619"/>
              <a:gd name="T16" fmla="*/ 2387 w 2516"/>
              <a:gd name="T17" fmla="*/ 1619 h 1619"/>
              <a:gd name="T18" fmla="*/ 2516 w 2516"/>
              <a:gd name="T19" fmla="*/ 1484 h 1619"/>
              <a:gd name="T20" fmla="*/ 2306 w 2516"/>
              <a:gd name="T21" fmla="*/ 1227 h 1619"/>
              <a:gd name="T22" fmla="*/ 2306 w 2516"/>
              <a:gd name="T23" fmla="*/ 1227 h 1619"/>
              <a:gd name="T24" fmla="*/ 1431 w 2516"/>
              <a:gd name="T25" fmla="*/ 1518 h 1619"/>
              <a:gd name="T26" fmla="*/ 1045 w 2516"/>
              <a:gd name="T27" fmla="*/ 1518 h 1619"/>
              <a:gd name="T28" fmla="*/ 1004 w 2516"/>
              <a:gd name="T29" fmla="*/ 1497 h 1619"/>
              <a:gd name="T30" fmla="*/ 1051 w 2516"/>
              <a:gd name="T31" fmla="*/ 1410 h 1619"/>
              <a:gd name="T32" fmla="*/ 1085 w 2516"/>
              <a:gd name="T33" fmla="*/ 1396 h 1619"/>
              <a:gd name="T34" fmla="*/ 1390 w 2516"/>
              <a:gd name="T35" fmla="*/ 1396 h 1619"/>
              <a:gd name="T36" fmla="*/ 1424 w 2516"/>
              <a:gd name="T37" fmla="*/ 1410 h 1619"/>
              <a:gd name="T38" fmla="*/ 1472 w 2516"/>
              <a:gd name="T39" fmla="*/ 1497 h 1619"/>
              <a:gd name="T40" fmla="*/ 1431 w 2516"/>
              <a:gd name="T41" fmla="*/ 1518 h 1619"/>
              <a:gd name="T42" fmla="*/ 2136 w 2516"/>
              <a:gd name="T43" fmla="*/ 1200 h 1619"/>
              <a:gd name="T44" fmla="*/ 380 w 2516"/>
              <a:gd name="T45" fmla="*/ 1200 h 1619"/>
              <a:gd name="T46" fmla="*/ 380 w 2516"/>
              <a:gd name="T47" fmla="*/ 222 h 1619"/>
              <a:gd name="T48" fmla="*/ 428 w 2516"/>
              <a:gd name="T49" fmla="*/ 169 h 1619"/>
              <a:gd name="T50" fmla="*/ 2089 w 2516"/>
              <a:gd name="T51" fmla="*/ 169 h 1619"/>
              <a:gd name="T52" fmla="*/ 2136 w 2516"/>
              <a:gd name="T53" fmla="*/ 222 h 1619"/>
              <a:gd name="T54" fmla="*/ 2136 w 2516"/>
              <a:gd name="T55" fmla="*/ 1200 h 1619"/>
              <a:gd name="T56" fmla="*/ 2136 w 2516"/>
              <a:gd name="T57" fmla="*/ 1200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16" h="1619">
                <a:moveTo>
                  <a:pt x="2306" y="1227"/>
                </a:moveTo>
                <a:cubicBezTo>
                  <a:pt x="2306" y="108"/>
                  <a:pt x="2306" y="108"/>
                  <a:pt x="2306" y="108"/>
                </a:cubicBezTo>
                <a:cubicBezTo>
                  <a:pt x="2306" y="54"/>
                  <a:pt x="2258" y="0"/>
                  <a:pt x="2197" y="0"/>
                </a:cubicBezTo>
                <a:cubicBezTo>
                  <a:pt x="319" y="0"/>
                  <a:pt x="319" y="0"/>
                  <a:pt x="319" y="0"/>
                </a:cubicBezTo>
                <a:cubicBezTo>
                  <a:pt x="258" y="0"/>
                  <a:pt x="211" y="54"/>
                  <a:pt x="211" y="108"/>
                </a:cubicBezTo>
                <a:cubicBezTo>
                  <a:pt x="211" y="1227"/>
                  <a:pt x="211" y="1227"/>
                  <a:pt x="211" y="1227"/>
                </a:cubicBezTo>
                <a:cubicBezTo>
                  <a:pt x="0" y="1484"/>
                  <a:pt x="0" y="1484"/>
                  <a:pt x="0" y="1484"/>
                </a:cubicBezTo>
                <a:cubicBezTo>
                  <a:pt x="0" y="1558"/>
                  <a:pt x="61" y="1619"/>
                  <a:pt x="129" y="1619"/>
                </a:cubicBezTo>
                <a:cubicBezTo>
                  <a:pt x="2387" y="1619"/>
                  <a:pt x="2387" y="1619"/>
                  <a:pt x="2387" y="1619"/>
                </a:cubicBezTo>
                <a:cubicBezTo>
                  <a:pt x="2455" y="1619"/>
                  <a:pt x="2516" y="1558"/>
                  <a:pt x="2516" y="1484"/>
                </a:cubicBezTo>
                <a:cubicBezTo>
                  <a:pt x="2306" y="1227"/>
                  <a:pt x="2306" y="1227"/>
                  <a:pt x="2306" y="1227"/>
                </a:cubicBezTo>
                <a:cubicBezTo>
                  <a:pt x="2306" y="1227"/>
                  <a:pt x="2306" y="1227"/>
                  <a:pt x="2306" y="1227"/>
                </a:cubicBezTo>
                <a:close/>
                <a:moveTo>
                  <a:pt x="1431" y="1518"/>
                </a:moveTo>
                <a:cubicBezTo>
                  <a:pt x="1045" y="1518"/>
                  <a:pt x="1045" y="1518"/>
                  <a:pt x="1045" y="1518"/>
                </a:cubicBezTo>
                <a:cubicBezTo>
                  <a:pt x="1024" y="1518"/>
                  <a:pt x="1004" y="1504"/>
                  <a:pt x="1004" y="1497"/>
                </a:cubicBezTo>
                <a:cubicBezTo>
                  <a:pt x="1051" y="1410"/>
                  <a:pt x="1051" y="1410"/>
                  <a:pt x="1051" y="1410"/>
                </a:cubicBezTo>
                <a:cubicBezTo>
                  <a:pt x="1051" y="1403"/>
                  <a:pt x="1065" y="1396"/>
                  <a:pt x="1085" y="1396"/>
                </a:cubicBezTo>
                <a:cubicBezTo>
                  <a:pt x="1390" y="1396"/>
                  <a:pt x="1390" y="1396"/>
                  <a:pt x="1390" y="1396"/>
                </a:cubicBezTo>
                <a:cubicBezTo>
                  <a:pt x="1411" y="1396"/>
                  <a:pt x="1424" y="1403"/>
                  <a:pt x="1424" y="1410"/>
                </a:cubicBezTo>
                <a:cubicBezTo>
                  <a:pt x="1472" y="1497"/>
                  <a:pt x="1472" y="1497"/>
                  <a:pt x="1472" y="1497"/>
                </a:cubicBezTo>
                <a:cubicBezTo>
                  <a:pt x="1472" y="1504"/>
                  <a:pt x="1451" y="1518"/>
                  <a:pt x="1431" y="1518"/>
                </a:cubicBezTo>
                <a:close/>
                <a:moveTo>
                  <a:pt x="2136" y="1200"/>
                </a:moveTo>
                <a:cubicBezTo>
                  <a:pt x="380" y="1200"/>
                  <a:pt x="380" y="1200"/>
                  <a:pt x="380" y="1200"/>
                </a:cubicBezTo>
                <a:cubicBezTo>
                  <a:pt x="380" y="222"/>
                  <a:pt x="380" y="222"/>
                  <a:pt x="380" y="222"/>
                </a:cubicBezTo>
                <a:cubicBezTo>
                  <a:pt x="380" y="189"/>
                  <a:pt x="400" y="169"/>
                  <a:pt x="428" y="169"/>
                </a:cubicBezTo>
                <a:cubicBezTo>
                  <a:pt x="2089" y="169"/>
                  <a:pt x="2089" y="169"/>
                  <a:pt x="2089" y="169"/>
                </a:cubicBezTo>
                <a:cubicBezTo>
                  <a:pt x="2116" y="169"/>
                  <a:pt x="2136" y="189"/>
                  <a:pt x="2136" y="222"/>
                </a:cubicBezTo>
                <a:cubicBezTo>
                  <a:pt x="2136" y="1200"/>
                  <a:pt x="2136" y="1200"/>
                  <a:pt x="2136" y="1200"/>
                </a:cubicBezTo>
                <a:cubicBezTo>
                  <a:pt x="2136" y="1200"/>
                  <a:pt x="2136" y="1200"/>
                  <a:pt x="2136" y="1200"/>
                </a:cubicBezTo>
                <a:close/>
              </a:path>
            </a:pathLst>
          </a:custGeom>
          <a:solidFill>
            <a:schemeClr val="tx1"/>
          </a:solidFill>
          <a:ln w="10795" cap="flat" cmpd="sng" algn="ctr">
            <a:noFill/>
            <a:prstDash val="solid"/>
            <a:headEnd type="none" w="med" len="med"/>
            <a:tailEnd type="none" w="med" len="med"/>
          </a:ln>
          <a:effectLst>
            <a:outerShdw blurRad="50800" dist="38100" dir="2700000" algn="tl" rotWithShape="0">
              <a:prstClr val="black">
                <a:alpha val="40000"/>
              </a:prstClr>
            </a:outerShdw>
          </a:effectLst>
        </p:spPr>
        <p:txBody>
          <a:bodyPr vert="horz" wrap="square" lIns="89639" tIns="44819" rIns="89639" bIns="44819" numCol="1" rtlCol="0" anchor="ctr" anchorCtr="0" compatLnSpc="1">
            <a:prstTxWarp prst="textNoShape">
              <a:avLst/>
            </a:prstTxWarp>
          </a:bodyPr>
          <a:lstStyle/>
          <a:p>
            <a:pPr defTabSz="726147">
              <a:defRPr/>
            </a:pPr>
            <a:endParaRPr kumimoji="0" lang="en-US" sz="1765" kern="0" spc="-120" dirty="0">
              <a:solidFill>
                <a:srgbClr val="292929">
                  <a:lumMod val="50000"/>
                </a:srgbClr>
              </a:solidFill>
              <a:latin typeface="Meiryo" panose="020B0604030504040204" pitchFamily="34" charset="-128"/>
              <a:ea typeface="Meiryo" panose="020B0604030504040204" pitchFamily="34" charset="-128"/>
            </a:endParaRPr>
          </a:p>
        </p:txBody>
      </p:sp>
      <p:grpSp>
        <p:nvGrpSpPr>
          <p:cNvPr id="7" name="図形グループ 34">
            <a:extLst>
              <a:ext uri="{FF2B5EF4-FFF2-40B4-BE49-F238E27FC236}">
                <a16:creationId xmlns:a16="http://schemas.microsoft.com/office/drawing/2014/main" id="{94EEFA27-40DF-589C-BB81-C61FF54472B2}"/>
              </a:ext>
            </a:extLst>
          </p:cNvPr>
          <p:cNvGrpSpPr/>
          <p:nvPr/>
        </p:nvGrpSpPr>
        <p:grpSpPr>
          <a:xfrm>
            <a:off x="1622191" y="3661482"/>
            <a:ext cx="348896" cy="703221"/>
            <a:chOff x="1946324" y="4125162"/>
            <a:chExt cx="969964" cy="2007872"/>
          </a:xfrm>
          <a:effectLst>
            <a:outerShdw blurRad="50800" dist="38100" dir="2700000" algn="tl" rotWithShape="0">
              <a:prstClr val="black">
                <a:alpha val="40000"/>
              </a:prstClr>
            </a:outerShdw>
          </a:effectLst>
        </p:grpSpPr>
        <p:sp>
          <p:nvSpPr>
            <p:cNvPr id="8" name="円/楕円 7">
              <a:extLst>
                <a:ext uri="{FF2B5EF4-FFF2-40B4-BE49-F238E27FC236}">
                  <a16:creationId xmlns:a16="http://schemas.microsoft.com/office/drawing/2014/main" id="{856E88D3-24B3-02B1-DB28-AA8CFA135A64}"/>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フローチャート: 論理積ゲート 8">
              <a:extLst>
                <a:ext uri="{FF2B5EF4-FFF2-40B4-BE49-F238E27FC236}">
                  <a16:creationId xmlns:a16="http://schemas.microsoft.com/office/drawing/2014/main" id="{EBFA94B4-F169-451C-4615-132AC5FF517D}"/>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0" name="Group 4">
            <a:extLst>
              <a:ext uri="{FF2B5EF4-FFF2-40B4-BE49-F238E27FC236}">
                <a16:creationId xmlns:a16="http://schemas.microsoft.com/office/drawing/2014/main" id="{3066E7A1-7390-70FD-3D28-3C71A4201B99}"/>
              </a:ext>
            </a:extLst>
          </p:cNvPr>
          <p:cNvGrpSpPr>
            <a:grpSpLocks noChangeAspect="1"/>
          </p:cNvGrpSpPr>
          <p:nvPr/>
        </p:nvGrpSpPr>
        <p:grpSpPr bwMode="auto">
          <a:xfrm>
            <a:off x="7213713" y="3671652"/>
            <a:ext cx="364971" cy="693052"/>
            <a:chOff x="4282" y="2219"/>
            <a:chExt cx="554" cy="1052"/>
          </a:xfrm>
          <a:effectLst>
            <a:outerShdw blurRad="50800" dist="38100" dir="2700000" algn="tl" rotWithShape="0">
              <a:prstClr val="black">
                <a:alpha val="40000"/>
              </a:prstClr>
            </a:outerShdw>
          </a:effectLst>
        </p:grpSpPr>
        <p:sp>
          <p:nvSpPr>
            <p:cNvPr id="11" name="Rectangle 5">
              <a:extLst>
                <a:ext uri="{FF2B5EF4-FFF2-40B4-BE49-F238E27FC236}">
                  <a16:creationId xmlns:a16="http://schemas.microsoft.com/office/drawing/2014/main" id="{042BC04E-BB21-AC64-7E5A-0733D471F15C}"/>
                </a:ext>
              </a:extLst>
            </p:cNvPr>
            <p:cNvSpPr>
              <a:spLocks noChangeArrowheads="1"/>
            </p:cNvSpPr>
            <p:nvPr/>
          </p:nvSpPr>
          <p:spPr bwMode="auto">
            <a:xfrm>
              <a:off x="4282" y="2219"/>
              <a:ext cx="554" cy="1052"/>
            </a:xfrm>
            <a:prstGeom prst="rect">
              <a:avLst/>
            </a:prstGeom>
            <a:solidFill>
              <a:schemeClr val="tx1">
                <a:lumMod val="65000"/>
                <a:lumOff val="35000"/>
              </a:schemeClr>
            </a:solidFill>
            <a:ln w="9525">
              <a:noFill/>
              <a:miter lim="800000"/>
              <a:headEnd/>
              <a:tailEnd/>
            </a:ln>
          </p:spPr>
          <p:txBody>
            <a:bodyPr vert="horz" wrap="square" lIns="89642" tIns="44821" rIns="89642" bIns="44821" numCol="1" anchor="t" anchorCtr="0" compatLnSpc="1">
              <a:prstTxWarp prst="textNoShape">
                <a:avLst/>
              </a:prstTxWarp>
            </a:bodyPr>
            <a:lstStyle/>
            <a:p>
              <a:pPr defTabSz="914367"/>
              <a:endParaRPr kumimoji="0" lang="ja-JP" altLang="en-US" sz="1765">
                <a:solidFill>
                  <a:srgbClr val="505050"/>
                </a:solidFill>
                <a:latin typeface="Meiryo" panose="020B0604030504040204" pitchFamily="34" charset="-128"/>
                <a:ea typeface="Meiryo" panose="020B0604030504040204" pitchFamily="34" charset="-128"/>
              </a:endParaRPr>
            </a:p>
          </p:txBody>
        </p:sp>
        <p:sp>
          <p:nvSpPr>
            <p:cNvPr id="12" name="Rectangle 6">
              <a:extLst>
                <a:ext uri="{FF2B5EF4-FFF2-40B4-BE49-F238E27FC236}">
                  <a16:creationId xmlns:a16="http://schemas.microsoft.com/office/drawing/2014/main" id="{3DE8F5AF-7E2A-85F7-5BC4-6B64F21197D7}"/>
                </a:ext>
              </a:extLst>
            </p:cNvPr>
            <p:cNvSpPr>
              <a:spLocks noChangeArrowheads="1"/>
            </p:cNvSpPr>
            <p:nvPr/>
          </p:nvSpPr>
          <p:spPr bwMode="auto">
            <a:xfrm>
              <a:off x="4309" y="2246"/>
              <a:ext cx="500" cy="998"/>
            </a:xfrm>
            <a:prstGeom prst="rect">
              <a:avLst/>
            </a:prstGeom>
            <a:solidFill>
              <a:schemeClr val="tx1">
                <a:lumMod val="65000"/>
                <a:lumOff val="35000"/>
              </a:schemeClr>
            </a:solidFill>
            <a:ln w="9525">
              <a:noFill/>
              <a:miter lim="800000"/>
              <a:headEnd/>
              <a:tailEnd/>
            </a:ln>
          </p:spPr>
          <p:txBody>
            <a:bodyPr vert="horz" wrap="square" lIns="89642" tIns="44821" rIns="89642" bIns="44821" numCol="1" anchor="t" anchorCtr="0" compatLnSpc="1">
              <a:prstTxWarp prst="textNoShape">
                <a:avLst/>
              </a:prstTxWarp>
            </a:bodyPr>
            <a:lstStyle/>
            <a:p>
              <a:pPr defTabSz="914367"/>
              <a:endParaRPr kumimoji="0" lang="ja-JP" altLang="en-US" sz="1765" dirty="0">
                <a:solidFill>
                  <a:srgbClr val="505050"/>
                </a:solidFill>
                <a:latin typeface="Meiryo" panose="020B0604030504040204" pitchFamily="34" charset="-128"/>
                <a:ea typeface="Meiryo" panose="020B0604030504040204" pitchFamily="34" charset="-128"/>
              </a:endParaRPr>
            </a:p>
          </p:txBody>
        </p:sp>
        <p:sp>
          <p:nvSpPr>
            <p:cNvPr id="13" name="Rectangle 7">
              <a:extLst>
                <a:ext uri="{FF2B5EF4-FFF2-40B4-BE49-F238E27FC236}">
                  <a16:creationId xmlns:a16="http://schemas.microsoft.com/office/drawing/2014/main" id="{F61FD7A8-54DB-ACE3-152A-A92132138282}"/>
                </a:ext>
              </a:extLst>
            </p:cNvPr>
            <p:cNvSpPr>
              <a:spLocks noChangeArrowheads="1"/>
            </p:cNvSpPr>
            <p:nvPr/>
          </p:nvSpPr>
          <p:spPr bwMode="auto">
            <a:xfrm>
              <a:off x="4336" y="2273"/>
              <a:ext cx="446" cy="162"/>
            </a:xfrm>
            <a:prstGeom prst="rect">
              <a:avLst/>
            </a:prstGeom>
            <a:solidFill>
              <a:srgbClr val="FFFFFF"/>
            </a:solidFill>
            <a:ln w="9525">
              <a:noFill/>
              <a:miter lim="800000"/>
              <a:headEnd/>
              <a:tailEnd/>
            </a:ln>
          </p:spPr>
          <p:txBody>
            <a:bodyPr vert="horz" wrap="square" lIns="89642" tIns="44821" rIns="89642" bIns="44821" numCol="1" anchor="t" anchorCtr="0" compatLnSpc="1">
              <a:prstTxWarp prst="textNoShape">
                <a:avLst/>
              </a:prstTxWarp>
            </a:bodyPr>
            <a:lstStyle/>
            <a:p>
              <a:pPr defTabSz="914367"/>
              <a:endParaRPr kumimoji="0" lang="ja-JP" altLang="en-US" sz="1765">
                <a:solidFill>
                  <a:srgbClr val="505050"/>
                </a:solidFill>
                <a:latin typeface="Meiryo" panose="020B0604030504040204" pitchFamily="34" charset="-128"/>
                <a:ea typeface="Meiryo" panose="020B0604030504040204" pitchFamily="34" charset="-128"/>
              </a:endParaRPr>
            </a:p>
          </p:txBody>
        </p:sp>
        <p:sp>
          <p:nvSpPr>
            <p:cNvPr id="14" name="Rectangle 8">
              <a:extLst>
                <a:ext uri="{FF2B5EF4-FFF2-40B4-BE49-F238E27FC236}">
                  <a16:creationId xmlns:a16="http://schemas.microsoft.com/office/drawing/2014/main" id="{3658B688-8057-3D76-EEEA-4EACE5B4772B}"/>
                </a:ext>
              </a:extLst>
            </p:cNvPr>
            <p:cNvSpPr>
              <a:spLocks noChangeArrowheads="1"/>
            </p:cNvSpPr>
            <p:nvPr/>
          </p:nvSpPr>
          <p:spPr bwMode="auto">
            <a:xfrm>
              <a:off x="4336" y="2462"/>
              <a:ext cx="446" cy="107"/>
            </a:xfrm>
            <a:prstGeom prst="rect">
              <a:avLst/>
            </a:prstGeom>
            <a:solidFill>
              <a:srgbClr val="FFFFFF"/>
            </a:solidFill>
            <a:ln w="9525">
              <a:noFill/>
              <a:miter lim="800000"/>
              <a:headEnd/>
              <a:tailEnd/>
            </a:ln>
          </p:spPr>
          <p:txBody>
            <a:bodyPr vert="horz" wrap="square" lIns="89642" tIns="44821" rIns="89642" bIns="44821" numCol="1" anchor="t" anchorCtr="0" compatLnSpc="1">
              <a:prstTxWarp prst="textNoShape">
                <a:avLst/>
              </a:prstTxWarp>
            </a:bodyPr>
            <a:lstStyle/>
            <a:p>
              <a:pPr defTabSz="914367"/>
              <a:endParaRPr kumimoji="0" lang="ja-JP" altLang="en-US" sz="1765">
                <a:solidFill>
                  <a:srgbClr val="505050"/>
                </a:solidFill>
                <a:latin typeface="Meiryo" panose="020B0604030504040204" pitchFamily="34" charset="-128"/>
                <a:ea typeface="Meiryo" panose="020B0604030504040204" pitchFamily="34" charset="-128"/>
              </a:endParaRPr>
            </a:p>
          </p:txBody>
        </p:sp>
        <p:sp>
          <p:nvSpPr>
            <p:cNvPr id="15" name="Rectangle 9">
              <a:extLst>
                <a:ext uri="{FF2B5EF4-FFF2-40B4-BE49-F238E27FC236}">
                  <a16:creationId xmlns:a16="http://schemas.microsoft.com/office/drawing/2014/main" id="{F4B19A04-3058-2657-E9A3-911CAC355FE5}"/>
                </a:ext>
              </a:extLst>
            </p:cNvPr>
            <p:cNvSpPr>
              <a:spLocks noChangeArrowheads="1"/>
            </p:cNvSpPr>
            <p:nvPr/>
          </p:nvSpPr>
          <p:spPr bwMode="auto">
            <a:xfrm>
              <a:off x="4336" y="2596"/>
              <a:ext cx="446" cy="95"/>
            </a:xfrm>
            <a:prstGeom prst="rect">
              <a:avLst/>
            </a:prstGeom>
            <a:solidFill>
              <a:srgbClr val="FFFFFF"/>
            </a:solidFill>
            <a:ln w="9525">
              <a:noFill/>
              <a:miter lim="800000"/>
              <a:headEnd/>
              <a:tailEnd/>
            </a:ln>
          </p:spPr>
          <p:txBody>
            <a:bodyPr vert="horz" wrap="square" lIns="89642" tIns="44821" rIns="89642" bIns="44821" numCol="1" anchor="t" anchorCtr="0" compatLnSpc="1">
              <a:prstTxWarp prst="textNoShape">
                <a:avLst/>
              </a:prstTxWarp>
            </a:bodyPr>
            <a:lstStyle/>
            <a:p>
              <a:pPr defTabSz="914367"/>
              <a:endParaRPr kumimoji="0" lang="ja-JP" altLang="en-US" sz="1765">
                <a:solidFill>
                  <a:srgbClr val="505050"/>
                </a:solidFill>
                <a:latin typeface="Meiryo" panose="020B0604030504040204" pitchFamily="34" charset="-128"/>
                <a:ea typeface="Meiryo" panose="020B0604030504040204" pitchFamily="34" charset="-128"/>
              </a:endParaRPr>
            </a:p>
          </p:txBody>
        </p:sp>
        <p:sp>
          <p:nvSpPr>
            <p:cNvPr id="16" name="Rectangle 10">
              <a:extLst>
                <a:ext uri="{FF2B5EF4-FFF2-40B4-BE49-F238E27FC236}">
                  <a16:creationId xmlns:a16="http://schemas.microsoft.com/office/drawing/2014/main" id="{80FD16A2-6190-D595-3B82-CB24A9F2F479}"/>
                </a:ext>
              </a:extLst>
            </p:cNvPr>
            <p:cNvSpPr>
              <a:spLocks noChangeArrowheads="1"/>
            </p:cNvSpPr>
            <p:nvPr/>
          </p:nvSpPr>
          <p:spPr bwMode="auto">
            <a:xfrm>
              <a:off x="4336" y="2734"/>
              <a:ext cx="446" cy="483"/>
            </a:xfrm>
            <a:prstGeom prst="rect">
              <a:avLst/>
            </a:prstGeom>
            <a:solidFill>
              <a:srgbClr val="FFFFFF"/>
            </a:solidFill>
            <a:ln w="9525">
              <a:noFill/>
              <a:miter lim="800000"/>
              <a:headEnd/>
              <a:tailEnd/>
            </a:ln>
          </p:spPr>
          <p:txBody>
            <a:bodyPr vert="horz" wrap="square" lIns="89642" tIns="44821" rIns="89642" bIns="44821" numCol="1" anchor="t" anchorCtr="0" compatLnSpc="1">
              <a:prstTxWarp prst="textNoShape">
                <a:avLst/>
              </a:prstTxWarp>
            </a:bodyPr>
            <a:lstStyle/>
            <a:p>
              <a:pPr defTabSz="914367"/>
              <a:endParaRPr kumimoji="0" lang="ja-JP" altLang="en-US" sz="1765" dirty="0">
                <a:solidFill>
                  <a:srgbClr val="505050"/>
                </a:solidFill>
                <a:latin typeface="Meiryo" panose="020B0604030504040204" pitchFamily="34" charset="-128"/>
                <a:ea typeface="Meiryo" panose="020B0604030504040204" pitchFamily="34" charset="-128"/>
              </a:endParaRPr>
            </a:p>
          </p:txBody>
        </p:sp>
        <p:sp>
          <p:nvSpPr>
            <p:cNvPr id="17" name="Rectangle 11">
              <a:extLst>
                <a:ext uri="{FF2B5EF4-FFF2-40B4-BE49-F238E27FC236}">
                  <a16:creationId xmlns:a16="http://schemas.microsoft.com/office/drawing/2014/main" id="{137A5E91-C37D-4BED-9F2B-04938DA3917B}"/>
                </a:ext>
              </a:extLst>
            </p:cNvPr>
            <p:cNvSpPr>
              <a:spLocks noChangeArrowheads="1"/>
            </p:cNvSpPr>
            <p:nvPr/>
          </p:nvSpPr>
          <p:spPr bwMode="auto">
            <a:xfrm>
              <a:off x="4444" y="2340"/>
              <a:ext cx="230" cy="27"/>
            </a:xfrm>
            <a:prstGeom prst="rect">
              <a:avLst/>
            </a:prstGeom>
            <a:solidFill>
              <a:schemeClr val="tx1">
                <a:lumMod val="65000"/>
                <a:lumOff val="35000"/>
              </a:schemeClr>
            </a:solidFill>
            <a:ln w="9525">
              <a:noFill/>
              <a:miter lim="800000"/>
              <a:headEnd/>
              <a:tailEnd/>
            </a:ln>
          </p:spPr>
          <p:txBody>
            <a:bodyPr vert="horz" wrap="square" lIns="89642" tIns="44821" rIns="89642" bIns="44821" numCol="1" anchor="t" anchorCtr="0" compatLnSpc="1">
              <a:prstTxWarp prst="textNoShape">
                <a:avLst/>
              </a:prstTxWarp>
            </a:bodyPr>
            <a:lstStyle/>
            <a:p>
              <a:pPr defTabSz="914367"/>
              <a:endParaRPr kumimoji="0" lang="ja-JP" altLang="en-US" sz="1765">
                <a:solidFill>
                  <a:srgbClr val="505050"/>
                </a:solidFill>
                <a:latin typeface="Meiryo" panose="020B0604030504040204" pitchFamily="34" charset="-128"/>
                <a:ea typeface="Meiryo" panose="020B0604030504040204" pitchFamily="34" charset="-128"/>
              </a:endParaRPr>
            </a:p>
          </p:txBody>
        </p:sp>
      </p:grpSp>
      <p:pic>
        <p:nvPicPr>
          <p:cNvPr id="18" name="Picture 2" descr="ファイル・フォルダのアイコン素材 1 | 商用可の無料(フリー)のアイコン素材をダウンロードできるサイト『icon rainbow』">
            <a:extLst>
              <a:ext uri="{FF2B5EF4-FFF2-40B4-BE49-F238E27FC236}">
                <a16:creationId xmlns:a16="http://schemas.microsoft.com/office/drawing/2014/main" id="{7E307A05-787D-F751-6463-D912DB977685}"/>
              </a:ext>
            </a:extLst>
          </p:cNvP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6817274" y="3478866"/>
            <a:ext cx="609997" cy="609997"/>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19" name="正方形/長方形 18">
            <a:extLst>
              <a:ext uri="{FF2B5EF4-FFF2-40B4-BE49-F238E27FC236}">
                <a16:creationId xmlns:a16="http://schemas.microsoft.com/office/drawing/2014/main" id="{929C724F-45B6-B7DE-1F2C-DCE3A1814C0D}"/>
              </a:ext>
            </a:extLst>
          </p:cNvPr>
          <p:cNvSpPr/>
          <p:nvPr/>
        </p:nvSpPr>
        <p:spPr>
          <a:xfrm>
            <a:off x="909020" y="4559067"/>
            <a:ext cx="2199938" cy="415498"/>
          </a:xfrm>
          <a:prstGeom prst="rect">
            <a:avLst/>
          </a:prstGeom>
        </p:spPr>
        <p:txBody>
          <a:bodyPr wrap="square">
            <a:spAutoFit/>
          </a:bodyPr>
          <a:lstStyle/>
          <a:p>
            <a:pPr algn="just"/>
            <a:r>
              <a:rPr lang="ja-JP" altLang="ja-JP" sz="1050" kern="100">
                <a:latin typeface="Meiryo" panose="020B0604030504040204" pitchFamily="34" charset="-128"/>
                <a:ea typeface="Meiryo" panose="020B0604030504040204" pitchFamily="34" charset="-128"/>
                <a:cs typeface="Times New Roman" panose="02020603050405020304" pitchFamily="18" charset="0"/>
              </a:rPr>
              <a:t>プログラムなどデータを</a:t>
            </a:r>
            <a:r>
              <a:rPr lang="ja-JP" altLang="en-US" sz="1050" kern="100">
                <a:latin typeface="Meiryo" panose="020B0604030504040204" pitchFamily="34" charset="-128"/>
                <a:ea typeface="Meiryo" panose="020B0604030504040204" pitchFamily="34" charset="-128"/>
                <a:cs typeface="Times New Roman" panose="02020603050405020304" pitchFamily="18" charset="0"/>
              </a:rPr>
              <a:t>要求し、</a:t>
            </a:r>
            <a:r>
              <a:rPr lang="ja-JP" altLang="ja-JP" sz="1050" kern="100">
                <a:latin typeface="Meiryo" panose="020B0604030504040204" pitchFamily="34" charset="-128"/>
                <a:ea typeface="Meiryo" panose="020B0604030504040204" pitchFamily="34" charset="-128"/>
                <a:cs typeface="Times New Roman" panose="02020603050405020304" pitchFamily="18" charset="0"/>
              </a:rPr>
              <a:t>受け取り、扱う</a:t>
            </a:r>
            <a:r>
              <a:rPr lang="ja-JP" altLang="en-US" sz="1050" kern="100">
                <a:latin typeface="Meiryo" panose="020B0604030504040204" pitchFamily="34" charset="-128"/>
                <a:ea typeface="Meiryo" panose="020B0604030504040204" pitchFamily="34" charset="-128"/>
                <a:cs typeface="Times New Roman" panose="02020603050405020304" pitchFamily="18" charset="0"/>
              </a:rPr>
              <a:t>側／使用者</a:t>
            </a:r>
            <a:endParaRPr lang="ja-JP" altLang="ja-JP" sz="1050" kern="100">
              <a:latin typeface="Meiryo" panose="020B0604030504040204" pitchFamily="34" charset="-128"/>
              <a:ea typeface="Meiryo" panose="020B0604030504040204" pitchFamily="34" charset="-128"/>
              <a:cs typeface="Times New Roman" panose="02020603050405020304" pitchFamily="18" charset="0"/>
            </a:endParaRPr>
          </a:p>
        </p:txBody>
      </p:sp>
      <p:sp>
        <p:nvSpPr>
          <p:cNvPr id="20" name="正方形/長方形 19">
            <a:extLst>
              <a:ext uri="{FF2B5EF4-FFF2-40B4-BE49-F238E27FC236}">
                <a16:creationId xmlns:a16="http://schemas.microsoft.com/office/drawing/2014/main" id="{9146181F-42FF-340F-013A-BFB8FFD2C472}"/>
              </a:ext>
            </a:extLst>
          </p:cNvPr>
          <p:cNvSpPr/>
          <p:nvPr/>
        </p:nvSpPr>
        <p:spPr>
          <a:xfrm>
            <a:off x="1254498" y="3116134"/>
            <a:ext cx="1569660" cy="369332"/>
          </a:xfrm>
          <a:prstGeom prst="rect">
            <a:avLst/>
          </a:prstGeom>
        </p:spPr>
        <p:txBody>
          <a:bodyPr wrap="none">
            <a:spAutoFit/>
          </a:bodyPr>
          <a:lstStyle/>
          <a:p>
            <a:pPr algn="ctr"/>
            <a:r>
              <a:rPr lang="ja-JP" altLang="ja-JP" b="1" kern="100">
                <a:latin typeface="Meiryo" panose="020B0604030504040204" pitchFamily="34" charset="-128"/>
                <a:ea typeface="Meiryo" panose="020B0604030504040204" pitchFamily="34" charset="-128"/>
                <a:cs typeface="Times New Roman" panose="02020603050405020304" pitchFamily="18" charset="0"/>
              </a:rPr>
              <a:t>サブジェクト</a:t>
            </a:r>
            <a:endParaRPr lang="ja-JP" altLang="en-US" b="1">
              <a:latin typeface="Meiryo" panose="020B0604030504040204" pitchFamily="34" charset="-128"/>
              <a:ea typeface="Meiryo" panose="020B0604030504040204" pitchFamily="34" charset="-128"/>
            </a:endParaRPr>
          </a:p>
        </p:txBody>
      </p:sp>
      <p:sp>
        <p:nvSpPr>
          <p:cNvPr id="21" name="正方形/長方形 20">
            <a:extLst>
              <a:ext uri="{FF2B5EF4-FFF2-40B4-BE49-F238E27FC236}">
                <a16:creationId xmlns:a16="http://schemas.microsoft.com/office/drawing/2014/main" id="{BDF72C9E-4721-8FFD-CB08-D0348C5C903C}"/>
              </a:ext>
            </a:extLst>
          </p:cNvPr>
          <p:cNvSpPr/>
          <p:nvPr/>
        </p:nvSpPr>
        <p:spPr>
          <a:xfrm>
            <a:off x="6013523" y="4557233"/>
            <a:ext cx="2194559" cy="577081"/>
          </a:xfrm>
          <a:prstGeom prst="rect">
            <a:avLst/>
          </a:prstGeom>
        </p:spPr>
        <p:txBody>
          <a:bodyPr wrap="square">
            <a:spAutoFit/>
          </a:bodyPr>
          <a:lstStyle/>
          <a:p>
            <a:pPr algn="r"/>
            <a:r>
              <a:rPr lang="ja-JP" altLang="ja-JP" sz="1050">
                <a:latin typeface="Meiryo" panose="020B0604030504040204" pitchFamily="34" charset="-128"/>
                <a:ea typeface="Meiryo" panose="020B0604030504040204" pitchFamily="34" charset="-128"/>
                <a:cs typeface="Times New Roman" panose="02020603050405020304" pitchFamily="18" charset="0"/>
              </a:rPr>
              <a:t>ファイルや資料、</a:t>
            </a:r>
            <a:r>
              <a:rPr lang="ja-JP" altLang="en-US" sz="1050">
                <a:latin typeface="Meiryo" panose="020B0604030504040204" pitchFamily="34" charset="-128"/>
                <a:ea typeface="Meiryo" panose="020B0604030504040204" pitchFamily="34" charset="-128"/>
                <a:cs typeface="Times New Roman" panose="02020603050405020304" pitchFamily="18" charset="0"/>
              </a:rPr>
              <a:t>アプリケーションなど、</a:t>
            </a:r>
            <a:r>
              <a:rPr lang="ja-JP" altLang="ja-JP" sz="1050">
                <a:latin typeface="Meiryo" panose="020B0604030504040204" pitchFamily="34" charset="-128"/>
                <a:ea typeface="Meiryo" panose="020B0604030504040204" pitchFamily="34" charset="-128"/>
                <a:cs typeface="Times New Roman" panose="02020603050405020304" pitchFamily="18" charset="0"/>
              </a:rPr>
              <a:t>データ</a:t>
            </a:r>
            <a:r>
              <a:rPr lang="ja-JP" altLang="en-US" sz="1050">
                <a:latin typeface="Meiryo" panose="020B0604030504040204" pitchFamily="34" charset="-128"/>
                <a:ea typeface="Meiryo" panose="020B0604030504040204" pitchFamily="34" charset="-128"/>
                <a:cs typeface="Times New Roman" panose="02020603050405020304" pitchFamily="18" charset="0"/>
              </a:rPr>
              <a:t>や機能、資源</a:t>
            </a:r>
            <a:r>
              <a:rPr lang="ja-JP" altLang="ja-JP" sz="1050">
                <a:latin typeface="Meiryo" panose="020B0604030504040204" pitchFamily="34" charset="-128"/>
                <a:ea typeface="Meiryo" panose="020B0604030504040204" pitchFamily="34" charset="-128"/>
                <a:cs typeface="Times New Roman" panose="02020603050405020304" pitchFamily="18" charset="0"/>
              </a:rPr>
              <a:t>を差し出す</a:t>
            </a:r>
            <a:r>
              <a:rPr lang="ja-JP" altLang="en-US" sz="1050">
                <a:latin typeface="Meiryo" panose="020B0604030504040204" pitchFamily="34" charset="-128"/>
                <a:ea typeface="Meiryo" panose="020B0604030504040204" pitchFamily="34" charset="-128"/>
                <a:cs typeface="Times New Roman" panose="02020603050405020304" pitchFamily="18" charset="0"/>
              </a:rPr>
              <a:t>側</a:t>
            </a:r>
            <a:r>
              <a:rPr lang="ja-JP" altLang="ja-JP" sz="1050">
                <a:latin typeface="Meiryo" panose="020B0604030504040204" pitchFamily="34" charset="-128"/>
                <a:ea typeface="Meiryo" panose="020B0604030504040204" pitchFamily="34" charset="-128"/>
              </a:rPr>
              <a:t> </a:t>
            </a:r>
            <a:endParaRPr lang="ja-JP" altLang="en-US" sz="1050">
              <a:latin typeface="Meiryo" panose="020B0604030504040204" pitchFamily="34" charset="-128"/>
              <a:ea typeface="Meiryo" panose="020B0604030504040204" pitchFamily="34" charset="-128"/>
            </a:endParaRPr>
          </a:p>
        </p:txBody>
      </p:sp>
      <p:sp>
        <p:nvSpPr>
          <p:cNvPr id="22" name="正方形/長方形 21">
            <a:extLst>
              <a:ext uri="{FF2B5EF4-FFF2-40B4-BE49-F238E27FC236}">
                <a16:creationId xmlns:a16="http://schemas.microsoft.com/office/drawing/2014/main" id="{7ECCFB72-FDDD-3153-C81C-B2C72A0E6DC5}"/>
              </a:ext>
            </a:extLst>
          </p:cNvPr>
          <p:cNvSpPr/>
          <p:nvPr/>
        </p:nvSpPr>
        <p:spPr>
          <a:xfrm>
            <a:off x="6337442" y="3116134"/>
            <a:ext cx="1569660" cy="369332"/>
          </a:xfrm>
          <a:prstGeom prst="rect">
            <a:avLst/>
          </a:prstGeom>
        </p:spPr>
        <p:txBody>
          <a:bodyPr wrap="none">
            <a:spAutoFit/>
          </a:bodyPr>
          <a:lstStyle/>
          <a:p>
            <a:pPr algn="ctr"/>
            <a:r>
              <a:rPr lang="ja-JP" altLang="ja-JP" b="1">
                <a:latin typeface="Meiryo" panose="020B0604030504040204" pitchFamily="34" charset="-128"/>
                <a:ea typeface="Meiryo" panose="020B0604030504040204" pitchFamily="34" charset="-128"/>
                <a:cs typeface="Times New Roman" panose="02020603050405020304" pitchFamily="18" charset="0"/>
              </a:rPr>
              <a:t>オブジェクト</a:t>
            </a:r>
            <a:endParaRPr lang="ja-JP" altLang="en-US" b="1">
              <a:latin typeface="Meiryo" panose="020B0604030504040204" pitchFamily="34" charset="-128"/>
              <a:ea typeface="Meiryo" panose="020B0604030504040204" pitchFamily="34" charset="-128"/>
            </a:endParaRPr>
          </a:p>
        </p:txBody>
      </p:sp>
      <p:sp>
        <p:nvSpPr>
          <p:cNvPr id="23" name="テキスト ボックス 22">
            <a:extLst>
              <a:ext uri="{FF2B5EF4-FFF2-40B4-BE49-F238E27FC236}">
                <a16:creationId xmlns:a16="http://schemas.microsoft.com/office/drawing/2014/main" id="{01D8A2B4-0547-2658-76A7-5E5DF7E286F0}"/>
              </a:ext>
            </a:extLst>
          </p:cNvPr>
          <p:cNvSpPr txBox="1"/>
          <p:nvPr/>
        </p:nvSpPr>
        <p:spPr>
          <a:xfrm>
            <a:off x="928227" y="5286000"/>
            <a:ext cx="2199938" cy="830997"/>
          </a:xfrm>
          <a:prstGeom prst="rect">
            <a:avLst/>
          </a:prstGeom>
          <a:noFill/>
        </p:spPr>
        <p:txBody>
          <a:bodyPr wrap="square" rtlCol="0">
            <a:spAutoFit/>
          </a:bodyPr>
          <a:lstStyle/>
          <a:p>
            <a:r>
              <a:rPr lang="ja-JP" altLang="en-US" sz="1200" b="1">
                <a:latin typeface="Meiryo" panose="020B0604030504040204" pitchFamily="34" charset="-128"/>
                <a:ea typeface="Meiryo" panose="020B0604030504040204" pitchFamily="34" charset="-128"/>
              </a:rPr>
              <a:t>サブジェクト</a:t>
            </a:r>
            <a:r>
              <a:rPr lang="ja-JP" altLang="en-US" sz="1200">
                <a:latin typeface="Meiryo" panose="020B0604030504040204" pitchFamily="34" charset="-128"/>
                <a:ea typeface="Meiryo" panose="020B0604030504040204" pitchFamily="34" charset="-128"/>
              </a:rPr>
              <a:t>が、なりすましされていないか、</a:t>
            </a:r>
            <a:r>
              <a:rPr kumimoji="1" lang="ja-JP" altLang="en-US" sz="1200">
                <a:latin typeface="Meiryo" panose="020B0604030504040204" pitchFamily="34" charset="-128"/>
                <a:ea typeface="Meiryo" panose="020B0604030504040204" pitchFamily="34" charset="-128"/>
              </a:rPr>
              <a:t>デバイスがルールに準拠しているかを</a:t>
            </a:r>
            <a:r>
              <a:rPr lang="ja-JP" altLang="en-US" sz="1200">
                <a:latin typeface="Meiryo" panose="020B0604030504040204" pitchFamily="34" charset="-128"/>
                <a:ea typeface="Meiryo" panose="020B0604030504040204" pitchFamily="34" charset="-128"/>
              </a:rPr>
              <a:t>毎回検証し、状態を確認</a:t>
            </a:r>
            <a:endParaRPr kumimoji="1" lang="ja-JP" altLang="en-US" sz="1200">
              <a:latin typeface="Meiryo" panose="020B0604030504040204" pitchFamily="34" charset="-128"/>
              <a:ea typeface="Meiryo" panose="020B0604030504040204" pitchFamily="34" charset="-128"/>
            </a:endParaRPr>
          </a:p>
        </p:txBody>
      </p:sp>
      <p:sp>
        <p:nvSpPr>
          <p:cNvPr id="25" name="テキスト ボックス 24">
            <a:extLst>
              <a:ext uri="{FF2B5EF4-FFF2-40B4-BE49-F238E27FC236}">
                <a16:creationId xmlns:a16="http://schemas.microsoft.com/office/drawing/2014/main" id="{952EA060-2D3F-975F-405E-E8528D90A1C6}"/>
              </a:ext>
            </a:extLst>
          </p:cNvPr>
          <p:cNvSpPr txBox="1"/>
          <p:nvPr/>
        </p:nvSpPr>
        <p:spPr>
          <a:xfrm>
            <a:off x="6013524" y="5284927"/>
            <a:ext cx="2194559" cy="830997"/>
          </a:xfrm>
          <a:prstGeom prst="rect">
            <a:avLst/>
          </a:prstGeom>
          <a:noFill/>
        </p:spPr>
        <p:txBody>
          <a:bodyPr wrap="square" rtlCol="0">
            <a:spAutoFit/>
          </a:bodyPr>
          <a:lstStyle/>
          <a:p>
            <a:pPr algn="r"/>
            <a:r>
              <a:rPr kumimoji="1" lang="ja-JP" altLang="en-US" sz="1200" b="1">
                <a:latin typeface="Meiryo" panose="020B0604030504040204" pitchFamily="34" charset="-128"/>
                <a:ea typeface="Meiryo" panose="020B0604030504040204" pitchFamily="34" charset="-128"/>
              </a:rPr>
              <a:t>オブジェクト</a:t>
            </a:r>
            <a:r>
              <a:rPr kumimoji="1" lang="ja-JP" altLang="en-US" sz="1200">
                <a:latin typeface="Meiryo" panose="020B0604030504040204" pitchFamily="34" charset="-128"/>
                <a:ea typeface="Meiryo" panose="020B0604030504040204" pitchFamily="34" charset="-128"/>
              </a:rPr>
              <a:t>が、適切な状態になっているかを確認し、適切でなければ直ぐに適切な状態に戻せるようにしておく</a:t>
            </a:r>
          </a:p>
        </p:txBody>
      </p:sp>
      <p:pic>
        <p:nvPicPr>
          <p:cNvPr id="1026" name="Picture 2" descr="チェックリスト 無料アイコン">
            <a:extLst>
              <a:ext uri="{FF2B5EF4-FFF2-40B4-BE49-F238E27FC236}">
                <a16:creationId xmlns:a16="http://schemas.microsoft.com/office/drawing/2014/main" id="{43C105E1-F4C6-CC11-E8F0-9E4DA234108F}"/>
              </a:ext>
            </a:extLst>
          </p:cNvP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4232945" y="1582189"/>
            <a:ext cx="689619" cy="689619"/>
          </a:xfrm>
          <a:prstGeom prst="rect">
            <a:avLst/>
          </a:prstGeom>
          <a:noFill/>
          <a:extLst>
            <a:ext uri="{909E8E84-426E-40DD-AFC4-6F175D3DCCD1}">
              <a14:hiddenFill xmlns:a14="http://schemas.microsoft.com/office/drawing/2010/main">
                <a:solidFill>
                  <a:srgbClr val="FFFFFF"/>
                </a:solidFill>
              </a14:hiddenFill>
            </a:ext>
          </a:extLst>
        </p:spPr>
      </p:pic>
      <p:sp>
        <p:nvSpPr>
          <p:cNvPr id="26" name="円柱 25">
            <a:extLst>
              <a:ext uri="{FF2B5EF4-FFF2-40B4-BE49-F238E27FC236}">
                <a16:creationId xmlns:a16="http://schemas.microsoft.com/office/drawing/2014/main" id="{3DB9DA84-B670-A8D3-3069-998F4858F463}"/>
              </a:ext>
            </a:extLst>
          </p:cNvPr>
          <p:cNvSpPr/>
          <p:nvPr/>
        </p:nvSpPr>
        <p:spPr>
          <a:xfrm>
            <a:off x="4194729" y="5519315"/>
            <a:ext cx="766053" cy="532559"/>
          </a:xfrm>
          <a:prstGeom prst="can">
            <a:avLst/>
          </a:prstGeom>
          <a:solidFill>
            <a:schemeClr val="accent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 name="正方形/長方形 29">
            <a:extLst>
              <a:ext uri="{FF2B5EF4-FFF2-40B4-BE49-F238E27FC236}">
                <a16:creationId xmlns:a16="http://schemas.microsoft.com/office/drawing/2014/main" id="{9DF75899-0B01-DD5E-EE7C-BA77EF6EB5EE}"/>
              </a:ext>
            </a:extLst>
          </p:cNvPr>
          <p:cNvSpPr/>
          <p:nvPr/>
        </p:nvSpPr>
        <p:spPr>
          <a:xfrm>
            <a:off x="4016640" y="1187173"/>
            <a:ext cx="1107997" cy="369332"/>
          </a:xfrm>
          <a:prstGeom prst="rect">
            <a:avLst/>
          </a:prstGeom>
        </p:spPr>
        <p:txBody>
          <a:bodyPr wrap="none">
            <a:spAutoFit/>
          </a:bodyPr>
          <a:lstStyle/>
          <a:p>
            <a:pPr algn="ctr"/>
            <a:r>
              <a:rPr lang="ja-JP" altLang="en-US" b="1" kern="100">
                <a:latin typeface="Meiryo" panose="020B0604030504040204" pitchFamily="34" charset="-128"/>
                <a:ea typeface="Meiryo" panose="020B0604030504040204" pitchFamily="34" charset="-128"/>
                <a:cs typeface="Times New Roman" panose="02020603050405020304" pitchFamily="18" charset="0"/>
              </a:rPr>
              <a:t>ポリシー</a:t>
            </a:r>
            <a:endParaRPr lang="ja-JP" altLang="en-US" b="1">
              <a:latin typeface="Meiryo" panose="020B0604030504040204" pitchFamily="34" charset="-128"/>
              <a:ea typeface="Meiryo" panose="020B0604030504040204" pitchFamily="34" charset="-128"/>
            </a:endParaRPr>
          </a:p>
        </p:txBody>
      </p:sp>
      <p:sp>
        <p:nvSpPr>
          <p:cNvPr id="28" name="上下矢印 27">
            <a:extLst>
              <a:ext uri="{FF2B5EF4-FFF2-40B4-BE49-F238E27FC236}">
                <a16:creationId xmlns:a16="http://schemas.microsoft.com/office/drawing/2014/main" id="{F92F6AF2-EA3F-D3AB-44CF-2110B2FBFF76}"/>
              </a:ext>
            </a:extLst>
          </p:cNvPr>
          <p:cNvSpPr/>
          <p:nvPr/>
        </p:nvSpPr>
        <p:spPr>
          <a:xfrm>
            <a:off x="4340082" y="2274907"/>
            <a:ext cx="467958" cy="868253"/>
          </a:xfrm>
          <a:prstGeom prst="upDownArrow">
            <a:avLst/>
          </a:prstGeom>
          <a:solidFill>
            <a:schemeClr val="accent3"/>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 name="正方形/長方形 31">
            <a:extLst>
              <a:ext uri="{FF2B5EF4-FFF2-40B4-BE49-F238E27FC236}">
                <a16:creationId xmlns:a16="http://schemas.microsoft.com/office/drawing/2014/main" id="{AC83A765-FBFA-3AEA-F0FD-6F2D4E056A4B}"/>
              </a:ext>
            </a:extLst>
          </p:cNvPr>
          <p:cNvSpPr/>
          <p:nvPr/>
        </p:nvSpPr>
        <p:spPr>
          <a:xfrm>
            <a:off x="4271163" y="6115924"/>
            <a:ext cx="595036" cy="338554"/>
          </a:xfrm>
          <a:prstGeom prst="rect">
            <a:avLst/>
          </a:prstGeom>
        </p:spPr>
        <p:txBody>
          <a:bodyPr wrap="none">
            <a:spAutoFit/>
          </a:bodyPr>
          <a:lstStyle/>
          <a:p>
            <a:pPr algn="ctr"/>
            <a:r>
              <a:rPr lang="ja-JP" altLang="en-US" sz="1600" kern="100">
                <a:latin typeface="Meiryo" panose="020B0604030504040204" pitchFamily="34" charset="-128"/>
                <a:ea typeface="Meiryo" panose="020B0604030504040204" pitchFamily="34" charset="-128"/>
                <a:cs typeface="Times New Roman" panose="02020603050405020304" pitchFamily="18" charset="0"/>
              </a:rPr>
              <a:t>ログ</a:t>
            </a:r>
            <a:endParaRPr lang="ja-JP" altLang="en-US" sz="1600">
              <a:latin typeface="Meiryo" panose="020B0604030504040204" pitchFamily="34" charset="-128"/>
              <a:ea typeface="Meiryo" panose="020B0604030504040204" pitchFamily="34" charset="-128"/>
            </a:endParaRPr>
          </a:p>
        </p:txBody>
      </p:sp>
      <p:sp>
        <p:nvSpPr>
          <p:cNvPr id="24" name="テキスト ボックス 23">
            <a:extLst>
              <a:ext uri="{FF2B5EF4-FFF2-40B4-BE49-F238E27FC236}">
                <a16:creationId xmlns:a16="http://schemas.microsoft.com/office/drawing/2014/main" id="{BB9FB3DF-ACD9-2ADF-55C3-1EBEA4078AB8}"/>
              </a:ext>
            </a:extLst>
          </p:cNvPr>
          <p:cNvSpPr txBox="1"/>
          <p:nvPr/>
        </p:nvSpPr>
        <p:spPr>
          <a:xfrm>
            <a:off x="3325505" y="2417012"/>
            <a:ext cx="2492990" cy="646331"/>
          </a:xfrm>
          <a:prstGeom prst="rect">
            <a:avLst/>
          </a:prstGeom>
          <a:noFill/>
        </p:spPr>
        <p:txBody>
          <a:bodyPr wrap="none" rtlCol="0">
            <a:spAutoFit/>
          </a:bodyPr>
          <a:lstStyle/>
          <a:p>
            <a:pPr algn="ctr"/>
            <a:r>
              <a:rPr kumimoji="1" lang="ja-JP" altLang="en-US" sz="1200">
                <a:latin typeface="Meiryo" panose="020B0604030504040204" pitchFamily="34" charset="-128"/>
                <a:ea typeface="Meiryo" panose="020B0604030504040204" pitchFamily="34" charset="-128"/>
              </a:rPr>
              <a:t>信頼度のレベルに応じ</a:t>
            </a:r>
            <a:endParaRPr kumimoji="1" lang="en-US" altLang="ja-JP" sz="1200" dirty="0">
              <a:latin typeface="Meiryo" panose="020B0604030504040204" pitchFamily="34" charset="-128"/>
              <a:ea typeface="Meiryo" panose="020B0604030504040204" pitchFamily="34" charset="-128"/>
            </a:endParaRPr>
          </a:p>
          <a:p>
            <a:pPr algn="ctr"/>
            <a:r>
              <a:rPr kumimoji="1" lang="ja-JP" altLang="en-US" sz="1200">
                <a:latin typeface="Meiryo" panose="020B0604030504040204" pitchFamily="34" charset="-128"/>
                <a:ea typeface="Meiryo" panose="020B0604030504040204" pitchFamily="34" charset="-128"/>
              </a:rPr>
              <a:t>適切なポリシーを動的に構成し</a:t>
            </a:r>
            <a:endParaRPr kumimoji="1" lang="en-US" altLang="ja-JP" sz="1200" dirty="0">
              <a:latin typeface="Meiryo" panose="020B0604030504040204" pitchFamily="34" charset="-128"/>
              <a:ea typeface="Meiryo" panose="020B0604030504040204" pitchFamily="34" charset="-128"/>
            </a:endParaRPr>
          </a:p>
          <a:p>
            <a:pPr algn="ctr"/>
            <a:r>
              <a:rPr lang="ja-JP" altLang="en-US" sz="1200">
                <a:latin typeface="Meiryo" panose="020B0604030504040204" pitchFamily="34" charset="-128"/>
                <a:ea typeface="Meiryo" panose="020B0604030504040204" pitchFamily="34" charset="-128"/>
              </a:rPr>
              <a:t>サブジェクトの属性に応じて</a:t>
            </a:r>
            <a:r>
              <a:rPr kumimoji="1" lang="ja-JP" altLang="en-US" sz="1200">
                <a:latin typeface="Meiryo" panose="020B0604030504040204" pitchFamily="34" charset="-128"/>
                <a:ea typeface="Meiryo" panose="020B0604030504040204" pitchFamily="34" charset="-128"/>
              </a:rPr>
              <a:t>提供</a:t>
            </a:r>
          </a:p>
        </p:txBody>
      </p:sp>
      <p:sp>
        <p:nvSpPr>
          <p:cNvPr id="31" name="下矢印 30">
            <a:extLst>
              <a:ext uri="{FF2B5EF4-FFF2-40B4-BE49-F238E27FC236}">
                <a16:creationId xmlns:a16="http://schemas.microsoft.com/office/drawing/2014/main" id="{D0BBC3D5-6E51-F202-4DB9-48435E39694A}"/>
              </a:ext>
            </a:extLst>
          </p:cNvPr>
          <p:cNvSpPr/>
          <p:nvPr/>
        </p:nvSpPr>
        <p:spPr>
          <a:xfrm>
            <a:off x="4338021" y="5101114"/>
            <a:ext cx="467958" cy="351212"/>
          </a:xfrm>
          <a:prstGeom prst="downArrow">
            <a:avLst/>
          </a:prstGeom>
          <a:solidFill>
            <a:schemeClr val="accent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 name="角丸四角形 37">
            <a:extLst>
              <a:ext uri="{FF2B5EF4-FFF2-40B4-BE49-F238E27FC236}">
                <a16:creationId xmlns:a16="http://schemas.microsoft.com/office/drawing/2014/main" id="{35F6F9F4-C21B-9B59-C374-A4892B2AAF1E}"/>
              </a:ext>
            </a:extLst>
          </p:cNvPr>
          <p:cNvSpPr/>
          <p:nvPr/>
        </p:nvSpPr>
        <p:spPr>
          <a:xfrm>
            <a:off x="3325504" y="3288363"/>
            <a:ext cx="2477440" cy="1105763"/>
          </a:xfrm>
          <a:prstGeom prst="roundRect">
            <a:avLst>
              <a:gd name="adj" fmla="val 10853"/>
            </a:avLst>
          </a:prstGeom>
          <a:solidFill>
            <a:schemeClr val="accent2">
              <a:lumMod val="60000"/>
              <a:lumOff val="40000"/>
              <a:alpha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右矢印 26">
            <a:extLst>
              <a:ext uri="{FF2B5EF4-FFF2-40B4-BE49-F238E27FC236}">
                <a16:creationId xmlns:a16="http://schemas.microsoft.com/office/drawing/2014/main" id="{C878C693-0184-8A56-310D-F3B3DCE93ECE}"/>
              </a:ext>
            </a:extLst>
          </p:cNvPr>
          <p:cNvSpPr/>
          <p:nvPr/>
        </p:nvSpPr>
        <p:spPr>
          <a:xfrm>
            <a:off x="2518278" y="3828204"/>
            <a:ext cx="4147583" cy="540239"/>
          </a:xfrm>
          <a:prstGeom prst="rightArrow">
            <a:avLst>
              <a:gd name="adj1" fmla="val 69913"/>
              <a:gd name="adj2" fmla="val 50000"/>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テキスト ボックス 3">
            <a:extLst>
              <a:ext uri="{FF2B5EF4-FFF2-40B4-BE49-F238E27FC236}">
                <a16:creationId xmlns:a16="http://schemas.microsoft.com/office/drawing/2014/main" id="{35E08079-1E55-760F-4B4A-3FDA4C352778}"/>
              </a:ext>
            </a:extLst>
          </p:cNvPr>
          <p:cNvSpPr txBox="1"/>
          <p:nvPr/>
        </p:nvSpPr>
        <p:spPr>
          <a:xfrm>
            <a:off x="3325505" y="3423756"/>
            <a:ext cx="2492991" cy="461665"/>
          </a:xfrm>
          <a:prstGeom prst="rect">
            <a:avLst/>
          </a:prstGeom>
          <a:noFill/>
        </p:spPr>
        <p:txBody>
          <a:bodyPr wrap="none" rtlCol="0">
            <a:spAutoFit/>
          </a:bodyPr>
          <a:lstStyle/>
          <a:p>
            <a:pPr algn="ctr"/>
            <a:r>
              <a:rPr kumimoji="1" lang="ja-JP" altLang="en-US" sz="12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データのやり取り</a:t>
            </a:r>
            <a:r>
              <a:rPr lang="ja-JP" altLang="en-US" sz="12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や</a:t>
            </a:r>
            <a:endParaRPr lang="en-US" altLang="ja-JP" sz="12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lang="ja-JP" altLang="en-US" sz="12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アクセスの正しさを</a:t>
            </a:r>
            <a:r>
              <a:rPr kumimoji="1" lang="ja-JP" altLang="en-US" sz="12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毎回検証する</a:t>
            </a:r>
          </a:p>
        </p:txBody>
      </p:sp>
      <p:sp>
        <p:nvSpPr>
          <p:cNvPr id="29" name="正方形/長方形 28">
            <a:extLst>
              <a:ext uri="{FF2B5EF4-FFF2-40B4-BE49-F238E27FC236}">
                <a16:creationId xmlns:a16="http://schemas.microsoft.com/office/drawing/2014/main" id="{9CA42D7F-C907-8700-6286-9001E98DDEED}"/>
              </a:ext>
            </a:extLst>
          </p:cNvPr>
          <p:cNvSpPr/>
          <p:nvPr/>
        </p:nvSpPr>
        <p:spPr>
          <a:xfrm>
            <a:off x="3554977" y="3934487"/>
            <a:ext cx="2031325" cy="369332"/>
          </a:xfrm>
          <a:prstGeom prst="rect">
            <a:avLst/>
          </a:prstGeom>
        </p:spPr>
        <p:txBody>
          <a:bodyPr wrap="none">
            <a:spAutoFit/>
          </a:bodyPr>
          <a:lstStyle/>
          <a:p>
            <a:pPr algn="ctr"/>
            <a:r>
              <a:rPr lang="ja-JP" altLang="en-US" b="1" kern="100">
                <a:solidFill>
                  <a:schemeClr val="bg1"/>
                </a:solidFill>
                <a:latin typeface="Meiryo" panose="020B0604030504040204" pitchFamily="34" charset="-128"/>
                <a:ea typeface="Meiryo" panose="020B0604030504040204" pitchFamily="34" charset="-128"/>
                <a:cs typeface="Times New Roman" panose="02020603050405020304" pitchFamily="18" charset="0"/>
              </a:rPr>
              <a:t>トランザクション</a:t>
            </a:r>
            <a:endParaRPr lang="ja-JP" altLang="en-US" b="1">
              <a:solidFill>
                <a:schemeClr val="bg1"/>
              </a:solidFill>
              <a:latin typeface="Meiryo" panose="020B0604030504040204" pitchFamily="34" charset="-128"/>
              <a:ea typeface="Meiryo" panose="020B0604030504040204" pitchFamily="34" charset="-128"/>
            </a:endParaRPr>
          </a:p>
        </p:txBody>
      </p:sp>
      <p:sp>
        <p:nvSpPr>
          <p:cNvPr id="36" name="四角形吹き出し 35">
            <a:extLst>
              <a:ext uri="{FF2B5EF4-FFF2-40B4-BE49-F238E27FC236}">
                <a16:creationId xmlns:a16="http://schemas.microsoft.com/office/drawing/2014/main" id="{BA44DAF8-A7D5-1A7C-35E6-96686A97F8B1}"/>
              </a:ext>
            </a:extLst>
          </p:cNvPr>
          <p:cNvSpPr/>
          <p:nvPr/>
        </p:nvSpPr>
        <p:spPr>
          <a:xfrm>
            <a:off x="443866" y="2203571"/>
            <a:ext cx="1344326" cy="569825"/>
          </a:xfrm>
          <a:prstGeom prst="wedgeRectCallout">
            <a:avLst>
              <a:gd name="adj1" fmla="val 27707"/>
              <a:gd name="adj2" fmla="val 105256"/>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9" name="テキスト ボックス 38">
            <a:extLst>
              <a:ext uri="{FF2B5EF4-FFF2-40B4-BE49-F238E27FC236}">
                <a16:creationId xmlns:a16="http://schemas.microsoft.com/office/drawing/2014/main" id="{9B13DF97-D7E8-C40B-8732-B6C828B6D376}"/>
              </a:ext>
            </a:extLst>
          </p:cNvPr>
          <p:cNvSpPr txBox="1"/>
          <p:nvPr/>
        </p:nvSpPr>
        <p:spPr>
          <a:xfrm>
            <a:off x="492129" y="2264032"/>
            <a:ext cx="1261884" cy="461665"/>
          </a:xfrm>
          <a:prstGeom prst="rect">
            <a:avLst/>
          </a:prstGeom>
          <a:noFill/>
        </p:spPr>
        <p:txBody>
          <a:bodyPr wrap="none" rtlCol="0">
            <a:spAutoFit/>
          </a:bodyPr>
          <a:lstStyle/>
          <a:p>
            <a:r>
              <a:rPr kumimoji="1" lang="ja-JP" altLang="en-US" sz="1200" b="1">
                <a:solidFill>
                  <a:schemeClr val="bg1"/>
                </a:solidFill>
                <a:latin typeface="Meiryo" panose="020B0604030504040204" pitchFamily="34" charset="-128"/>
                <a:ea typeface="Meiryo" panose="020B0604030504040204" pitchFamily="34" charset="-128"/>
              </a:rPr>
              <a:t>サブジェクト</a:t>
            </a:r>
            <a:r>
              <a:rPr kumimoji="1" lang="ja-JP" altLang="en-US" sz="1200">
                <a:solidFill>
                  <a:schemeClr val="bg1"/>
                </a:solidFill>
                <a:latin typeface="Meiryo" panose="020B0604030504040204" pitchFamily="34" charset="-128"/>
                <a:ea typeface="Meiryo" panose="020B0604030504040204" pitchFamily="34" charset="-128"/>
              </a:rPr>
              <a:t>は</a:t>
            </a:r>
            <a:endParaRPr kumimoji="1" lang="en-US" altLang="ja-JP" sz="1200" dirty="0">
              <a:solidFill>
                <a:schemeClr val="bg1"/>
              </a:solidFill>
              <a:latin typeface="Meiryo" panose="020B0604030504040204" pitchFamily="34" charset="-128"/>
              <a:ea typeface="Meiryo" panose="020B0604030504040204" pitchFamily="34" charset="-128"/>
            </a:endParaRPr>
          </a:p>
          <a:p>
            <a:r>
              <a:rPr kumimoji="1" lang="ja-JP" altLang="en-US" sz="1200">
                <a:solidFill>
                  <a:schemeClr val="bg1"/>
                </a:solidFill>
                <a:latin typeface="Meiryo" panose="020B0604030504040204" pitchFamily="34" charset="-128"/>
                <a:ea typeface="Meiryo" panose="020B0604030504040204" pitchFamily="34" charset="-128"/>
              </a:rPr>
              <a:t>信頼できるか？</a:t>
            </a:r>
          </a:p>
        </p:txBody>
      </p:sp>
      <p:sp>
        <p:nvSpPr>
          <p:cNvPr id="41" name="四角形吹き出し 40">
            <a:extLst>
              <a:ext uri="{FF2B5EF4-FFF2-40B4-BE49-F238E27FC236}">
                <a16:creationId xmlns:a16="http://schemas.microsoft.com/office/drawing/2014/main" id="{2A4C03BA-9D5A-11BB-B6B8-4654DC36A960}"/>
              </a:ext>
            </a:extLst>
          </p:cNvPr>
          <p:cNvSpPr/>
          <p:nvPr/>
        </p:nvSpPr>
        <p:spPr>
          <a:xfrm>
            <a:off x="7294818" y="1515578"/>
            <a:ext cx="1344326" cy="569825"/>
          </a:xfrm>
          <a:prstGeom prst="wedgeRectCallout">
            <a:avLst>
              <a:gd name="adj1" fmla="val 4100"/>
              <a:gd name="adj2" fmla="val 226080"/>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 name="テキスト ボックス 41">
            <a:extLst>
              <a:ext uri="{FF2B5EF4-FFF2-40B4-BE49-F238E27FC236}">
                <a16:creationId xmlns:a16="http://schemas.microsoft.com/office/drawing/2014/main" id="{0CB6E253-149F-B731-004B-3DEFBEEC294E}"/>
              </a:ext>
            </a:extLst>
          </p:cNvPr>
          <p:cNvSpPr txBox="1"/>
          <p:nvPr/>
        </p:nvSpPr>
        <p:spPr>
          <a:xfrm>
            <a:off x="7343081" y="1576039"/>
            <a:ext cx="1261884" cy="461665"/>
          </a:xfrm>
          <a:prstGeom prst="rect">
            <a:avLst/>
          </a:prstGeom>
          <a:noFill/>
        </p:spPr>
        <p:txBody>
          <a:bodyPr wrap="none" rtlCol="0">
            <a:spAutoFit/>
          </a:bodyPr>
          <a:lstStyle/>
          <a:p>
            <a:r>
              <a:rPr kumimoji="1" lang="ja-JP" altLang="en-US" sz="1200" b="1">
                <a:solidFill>
                  <a:schemeClr val="bg1"/>
                </a:solidFill>
                <a:latin typeface="Meiryo" panose="020B0604030504040204" pitchFamily="34" charset="-128"/>
                <a:ea typeface="Meiryo" panose="020B0604030504040204" pitchFamily="34" charset="-128"/>
              </a:rPr>
              <a:t>オブジェクト</a:t>
            </a:r>
            <a:r>
              <a:rPr kumimoji="1" lang="ja-JP" altLang="en-US" sz="1200">
                <a:solidFill>
                  <a:schemeClr val="bg1"/>
                </a:solidFill>
                <a:latin typeface="Meiryo" panose="020B0604030504040204" pitchFamily="34" charset="-128"/>
                <a:ea typeface="Meiryo" panose="020B0604030504040204" pitchFamily="34" charset="-128"/>
              </a:rPr>
              <a:t>は</a:t>
            </a:r>
            <a:endParaRPr kumimoji="1" lang="en-US" altLang="ja-JP" sz="1200" dirty="0">
              <a:solidFill>
                <a:schemeClr val="bg1"/>
              </a:solidFill>
              <a:latin typeface="Meiryo" panose="020B0604030504040204" pitchFamily="34" charset="-128"/>
              <a:ea typeface="Meiryo" panose="020B0604030504040204" pitchFamily="34" charset="-128"/>
            </a:endParaRPr>
          </a:p>
          <a:p>
            <a:r>
              <a:rPr kumimoji="1" lang="ja-JP" altLang="en-US" sz="1200">
                <a:solidFill>
                  <a:schemeClr val="bg1"/>
                </a:solidFill>
                <a:latin typeface="Meiryo" panose="020B0604030504040204" pitchFamily="34" charset="-128"/>
                <a:ea typeface="Meiryo" panose="020B0604030504040204" pitchFamily="34" charset="-128"/>
              </a:rPr>
              <a:t>信頼できるか？</a:t>
            </a:r>
          </a:p>
        </p:txBody>
      </p:sp>
      <p:sp>
        <p:nvSpPr>
          <p:cNvPr id="43" name="四角形吹き出し 42">
            <a:extLst>
              <a:ext uri="{FF2B5EF4-FFF2-40B4-BE49-F238E27FC236}">
                <a16:creationId xmlns:a16="http://schemas.microsoft.com/office/drawing/2014/main" id="{D7A756ED-59E6-F16E-F0B9-CA82DD756BA3}"/>
              </a:ext>
            </a:extLst>
          </p:cNvPr>
          <p:cNvSpPr/>
          <p:nvPr/>
        </p:nvSpPr>
        <p:spPr>
          <a:xfrm>
            <a:off x="5863640" y="2193873"/>
            <a:ext cx="1458762" cy="569825"/>
          </a:xfrm>
          <a:prstGeom prst="wedgeRectCallout">
            <a:avLst>
              <a:gd name="adj1" fmla="val -73121"/>
              <a:gd name="adj2" fmla="val 157173"/>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 name="テキスト ボックス 43">
            <a:extLst>
              <a:ext uri="{FF2B5EF4-FFF2-40B4-BE49-F238E27FC236}">
                <a16:creationId xmlns:a16="http://schemas.microsoft.com/office/drawing/2014/main" id="{E410D5CB-1401-A5A3-0827-D0819F38EF8C}"/>
              </a:ext>
            </a:extLst>
          </p:cNvPr>
          <p:cNvSpPr txBox="1"/>
          <p:nvPr/>
        </p:nvSpPr>
        <p:spPr>
          <a:xfrm>
            <a:off x="5879046" y="2248739"/>
            <a:ext cx="1415772" cy="461665"/>
          </a:xfrm>
          <a:prstGeom prst="rect">
            <a:avLst/>
          </a:prstGeom>
          <a:noFill/>
        </p:spPr>
        <p:txBody>
          <a:bodyPr wrap="none" rtlCol="0">
            <a:spAutoFit/>
          </a:bodyPr>
          <a:lstStyle/>
          <a:p>
            <a:r>
              <a:rPr kumimoji="1" lang="ja-JP" altLang="en-US" sz="1200" b="1">
                <a:solidFill>
                  <a:schemeClr val="bg1"/>
                </a:solidFill>
                <a:latin typeface="Meiryo" panose="020B0604030504040204" pitchFamily="34" charset="-128"/>
                <a:ea typeface="Meiryo" panose="020B0604030504040204" pitchFamily="34" charset="-128"/>
              </a:rPr>
              <a:t>トランザクション</a:t>
            </a:r>
            <a:endParaRPr kumimoji="1" lang="en-US" altLang="ja-JP" sz="1200" b="1" dirty="0">
              <a:solidFill>
                <a:schemeClr val="bg1"/>
              </a:solidFill>
              <a:latin typeface="Meiryo" panose="020B0604030504040204" pitchFamily="34" charset="-128"/>
              <a:ea typeface="Meiryo" panose="020B0604030504040204" pitchFamily="34" charset="-128"/>
            </a:endParaRPr>
          </a:p>
          <a:p>
            <a:r>
              <a:rPr kumimoji="1" lang="ja-JP" altLang="en-US" sz="1200">
                <a:solidFill>
                  <a:schemeClr val="bg1"/>
                </a:solidFill>
                <a:latin typeface="Meiryo" panose="020B0604030504040204" pitchFamily="34" charset="-128"/>
                <a:ea typeface="Meiryo" panose="020B0604030504040204" pitchFamily="34" charset="-128"/>
              </a:rPr>
              <a:t>は信頼できるか？</a:t>
            </a:r>
          </a:p>
        </p:txBody>
      </p:sp>
      <p:sp>
        <p:nvSpPr>
          <p:cNvPr id="45" name="四角形吹き出し 44">
            <a:extLst>
              <a:ext uri="{FF2B5EF4-FFF2-40B4-BE49-F238E27FC236}">
                <a16:creationId xmlns:a16="http://schemas.microsoft.com/office/drawing/2014/main" id="{E6B650AD-3E24-1AAF-9512-9ABCE236944D}"/>
              </a:ext>
            </a:extLst>
          </p:cNvPr>
          <p:cNvSpPr/>
          <p:nvPr/>
        </p:nvSpPr>
        <p:spPr>
          <a:xfrm>
            <a:off x="1954507" y="1075645"/>
            <a:ext cx="1209622" cy="569825"/>
          </a:xfrm>
          <a:prstGeom prst="wedgeRectCallout">
            <a:avLst>
              <a:gd name="adj1" fmla="val 106525"/>
              <a:gd name="adj2" fmla="val 1423"/>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 name="テキスト ボックス 45">
            <a:extLst>
              <a:ext uri="{FF2B5EF4-FFF2-40B4-BE49-F238E27FC236}">
                <a16:creationId xmlns:a16="http://schemas.microsoft.com/office/drawing/2014/main" id="{3F9D5042-C381-3BF5-1AFB-F67F589DB103}"/>
              </a:ext>
            </a:extLst>
          </p:cNvPr>
          <p:cNvSpPr txBox="1"/>
          <p:nvPr/>
        </p:nvSpPr>
        <p:spPr>
          <a:xfrm>
            <a:off x="1971086" y="1138513"/>
            <a:ext cx="1261884" cy="461665"/>
          </a:xfrm>
          <a:prstGeom prst="rect">
            <a:avLst/>
          </a:prstGeom>
          <a:noFill/>
        </p:spPr>
        <p:txBody>
          <a:bodyPr wrap="none" rtlCol="0">
            <a:spAutoFit/>
          </a:bodyPr>
          <a:lstStyle/>
          <a:p>
            <a:r>
              <a:rPr kumimoji="1" lang="ja-JP" altLang="en-US" sz="1200" b="1">
                <a:solidFill>
                  <a:schemeClr val="bg1"/>
                </a:solidFill>
                <a:latin typeface="Meiryo" panose="020B0604030504040204" pitchFamily="34" charset="-128"/>
                <a:ea typeface="Meiryo" panose="020B0604030504040204" pitchFamily="34" charset="-128"/>
              </a:rPr>
              <a:t>ポリシー</a:t>
            </a:r>
            <a:r>
              <a:rPr kumimoji="1" lang="ja-JP" altLang="en-US" sz="1200">
                <a:solidFill>
                  <a:schemeClr val="bg1"/>
                </a:solidFill>
                <a:latin typeface="Meiryo" panose="020B0604030504040204" pitchFamily="34" charset="-128"/>
                <a:ea typeface="Meiryo" panose="020B0604030504040204" pitchFamily="34" charset="-128"/>
              </a:rPr>
              <a:t>は</a:t>
            </a:r>
            <a:endParaRPr kumimoji="1" lang="en-US" altLang="ja-JP" sz="1200" dirty="0">
              <a:solidFill>
                <a:schemeClr val="bg1"/>
              </a:solidFill>
              <a:latin typeface="Meiryo" panose="020B0604030504040204" pitchFamily="34" charset="-128"/>
              <a:ea typeface="Meiryo" panose="020B0604030504040204" pitchFamily="34" charset="-128"/>
            </a:endParaRPr>
          </a:p>
          <a:p>
            <a:r>
              <a:rPr kumimoji="1" lang="ja-JP" altLang="en-US" sz="1200">
                <a:solidFill>
                  <a:schemeClr val="bg1"/>
                </a:solidFill>
                <a:latin typeface="Meiryo" panose="020B0604030504040204" pitchFamily="34" charset="-128"/>
                <a:ea typeface="Meiryo" panose="020B0604030504040204" pitchFamily="34" charset="-128"/>
              </a:rPr>
              <a:t>信頼できるか？</a:t>
            </a:r>
          </a:p>
        </p:txBody>
      </p:sp>
    </p:spTree>
    <p:extLst>
      <p:ext uri="{BB962C8B-B14F-4D97-AF65-F5344CB8AC3E}">
        <p14:creationId xmlns:p14="http://schemas.microsoft.com/office/powerpoint/2010/main" val="351732457"/>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CCA8343-E75B-4B0B-81C7-A7E33DB9BE1E}"/>
            </a:ext>
          </a:extLst>
        </p:cNvPr>
        <p:cNvGrpSpPr/>
        <p:nvPr/>
      </p:nvGrpSpPr>
      <p:grpSpPr>
        <a:xfrm>
          <a:off x="0" y="0"/>
          <a:ext cx="0" cy="0"/>
          <a:chOff x="0" y="0"/>
          <a:chExt cx="0" cy="0"/>
        </a:xfrm>
      </p:grpSpPr>
      <p:sp>
        <p:nvSpPr>
          <p:cNvPr id="15" name="正方形/長方形 14">
            <a:extLst>
              <a:ext uri="{FF2B5EF4-FFF2-40B4-BE49-F238E27FC236}">
                <a16:creationId xmlns:a16="http://schemas.microsoft.com/office/drawing/2014/main" id="{2BF2E597-443B-2B83-AA50-2E03459099EB}"/>
              </a:ext>
            </a:extLst>
          </p:cNvPr>
          <p:cNvSpPr/>
          <p:nvPr/>
        </p:nvSpPr>
        <p:spPr>
          <a:xfrm>
            <a:off x="4835781" y="1265884"/>
            <a:ext cx="3944504" cy="4844474"/>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6">
                  <a:lumMod val="50000"/>
                </a:schemeClr>
              </a:solidFill>
              <a:latin typeface="ＭＳ Ｐゴシック"/>
              <a:ea typeface="ＭＳ Ｐゴシック"/>
              <a:cs typeface="ＭＳ Ｐゴシック"/>
            </a:endParaRPr>
          </a:p>
        </p:txBody>
      </p:sp>
      <p:sp>
        <p:nvSpPr>
          <p:cNvPr id="58" name="正方形/長方形 57">
            <a:extLst>
              <a:ext uri="{FF2B5EF4-FFF2-40B4-BE49-F238E27FC236}">
                <a16:creationId xmlns:a16="http://schemas.microsoft.com/office/drawing/2014/main" id="{49942CAD-1550-200B-9EE8-6EBCA353F35C}"/>
              </a:ext>
            </a:extLst>
          </p:cNvPr>
          <p:cNvSpPr/>
          <p:nvPr/>
        </p:nvSpPr>
        <p:spPr>
          <a:xfrm>
            <a:off x="364720" y="1266787"/>
            <a:ext cx="3944504" cy="4844474"/>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6">
                  <a:lumMod val="50000"/>
                </a:schemeClr>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CB0EB8BF-A683-6EB7-0055-891CBCA3479E}"/>
              </a:ext>
            </a:extLst>
          </p:cNvPr>
          <p:cNvSpPr>
            <a:spLocks noGrp="1"/>
          </p:cNvSpPr>
          <p:nvPr>
            <p:ph type="title"/>
          </p:nvPr>
        </p:nvSpPr>
        <p:spPr/>
        <p:txBody>
          <a:bodyPr/>
          <a:lstStyle/>
          <a:p>
            <a:r>
              <a:rPr kumimoji="1" lang="ja-JP" altLang="en-US"/>
              <a:t>セキュリティの基本構成が変わる</a:t>
            </a:r>
          </a:p>
        </p:txBody>
      </p:sp>
      <p:sp>
        <p:nvSpPr>
          <p:cNvPr id="23" name="テキスト ボックス 22">
            <a:extLst>
              <a:ext uri="{FF2B5EF4-FFF2-40B4-BE49-F238E27FC236}">
                <a16:creationId xmlns:a16="http://schemas.microsoft.com/office/drawing/2014/main" id="{B27CC646-A5EB-E864-289A-BBE46426CDBC}"/>
              </a:ext>
            </a:extLst>
          </p:cNvPr>
          <p:cNvSpPr txBox="1"/>
          <p:nvPr/>
        </p:nvSpPr>
        <p:spPr>
          <a:xfrm>
            <a:off x="859641" y="2787848"/>
            <a:ext cx="2954655" cy="646331"/>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ネットワークの内外の境界を護ること</a:t>
            </a:r>
            <a:endParaRPr kumimoji="1" lang="en-US" altLang="ja-JP" sz="1200" dirty="0">
              <a:solidFill>
                <a:schemeClr val="bg1"/>
              </a:solidFill>
              <a:latin typeface="Meiryo" panose="020B0604030504040204" pitchFamily="34" charset="-128"/>
              <a:ea typeface="Meiryo" panose="020B0604030504040204" pitchFamily="34" charset="-128"/>
            </a:endParaRPr>
          </a:p>
          <a:p>
            <a:pPr algn="ctr"/>
            <a:r>
              <a:rPr kumimoji="1" lang="ja-JP" altLang="en-US" sz="2400" b="1">
                <a:solidFill>
                  <a:schemeClr val="bg1"/>
                </a:solidFill>
                <a:latin typeface="Meiryo" panose="020B0604030504040204" pitchFamily="34" charset="-128"/>
                <a:ea typeface="Meiryo" panose="020B0604030504040204" pitchFamily="34" charset="-128"/>
              </a:rPr>
              <a:t>境界防衛</a:t>
            </a:r>
            <a:r>
              <a:rPr kumimoji="1" lang="ja-JP" altLang="en-US" sz="2000">
                <a:solidFill>
                  <a:schemeClr val="bg1"/>
                </a:solidFill>
                <a:latin typeface="Meiryo" panose="020B0604030504040204" pitchFamily="34" charset="-128"/>
                <a:ea typeface="Meiryo" panose="020B0604030504040204" pitchFamily="34" charset="-128"/>
              </a:rPr>
              <a:t>セキュリティ</a:t>
            </a:r>
          </a:p>
        </p:txBody>
      </p:sp>
      <p:sp>
        <p:nvSpPr>
          <p:cNvPr id="53" name="正方形/長方形 52">
            <a:extLst>
              <a:ext uri="{FF2B5EF4-FFF2-40B4-BE49-F238E27FC236}">
                <a16:creationId xmlns:a16="http://schemas.microsoft.com/office/drawing/2014/main" id="{B1B2FC01-399F-0BF0-6681-FE6A9EE9CF0D}"/>
              </a:ext>
            </a:extLst>
          </p:cNvPr>
          <p:cNvSpPr/>
          <p:nvPr/>
        </p:nvSpPr>
        <p:spPr>
          <a:xfrm>
            <a:off x="4919336" y="1991350"/>
            <a:ext cx="3775395" cy="1314338"/>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 name="正方形/長方形 53">
            <a:extLst>
              <a:ext uri="{FF2B5EF4-FFF2-40B4-BE49-F238E27FC236}">
                <a16:creationId xmlns:a16="http://schemas.microsoft.com/office/drawing/2014/main" id="{8D8E40E9-C1A1-FAEE-FF64-3C6F91C6DA13}"/>
              </a:ext>
            </a:extLst>
          </p:cNvPr>
          <p:cNvSpPr/>
          <p:nvPr/>
        </p:nvSpPr>
        <p:spPr>
          <a:xfrm>
            <a:off x="4919336" y="3333210"/>
            <a:ext cx="3775395" cy="1314338"/>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6" name="テキスト ボックス 55">
            <a:extLst>
              <a:ext uri="{FF2B5EF4-FFF2-40B4-BE49-F238E27FC236}">
                <a16:creationId xmlns:a16="http://schemas.microsoft.com/office/drawing/2014/main" id="{C6584E00-6C52-CAF6-567A-345DB318985E}"/>
              </a:ext>
            </a:extLst>
          </p:cNvPr>
          <p:cNvSpPr txBox="1"/>
          <p:nvPr/>
        </p:nvSpPr>
        <p:spPr>
          <a:xfrm>
            <a:off x="4919336" y="2018852"/>
            <a:ext cx="3775395" cy="1249573"/>
          </a:xfrm>
          <a:prstGeom prst="rect">
            <a:avLst/>
          </a:prstGeom>
          <a:noFill/>
        </p:spPr>
        <p:txBody>
          <a:bodyPr wrap="square" lIns="137160" tIns="109728" rIns="137160" bIns="109728" rtlCol="0">
            <a:spAutoFit/>
          </a:bodyPr>
          <a:lstStyle/>
          <a:p>
            <a:pPr algn="ctr">
              <a:lnSpc>
                <a:spcPct val="90000"/>
              </a:lnSpc>
              <a:spcAft>
                <a:spcPts val="450"/>
              </a:spcAft>
            </a:pPr>
            <a:r>
              <a:rPr lang="ja-JP" altLang="en-US" sz="1200">
                <a:solidFill>
                  <a:schemeClr val="bg1"/>
                </a:solidFill>
                <a:latin typeface="Meiryo" panose="020B0604030504040204" pitchFamily="34" charset="-128"/>
                <a:ea typeface="Meiryo" panose="020B0604030504040204" pitchFamily="34" charset="-128"/>
              </a:rPr>
              <a:t>脆弱性をなくし続け、最新の状態を保つ</a:t>
            </a:r>
            <a:endParaRPr lang="en-US" altLang="ja-JP" sz="1200" dirty="0">
              <a:solidFill>
                <a:schemeClr val="bg1"/>
              </a:solidFill>
              <a:latin typeface="Meiryo" panose="020B0604030504040204" pitchFamily="34" charset="-128"/>
              <a:ea typeface="Meiryo" panose="020B0604030504040204" pitchFamily="34" charset="-128"/>
            </a:endParaRPr>
          </a:p>
          <a:p>
            <a:pPr algn="ctr">
              <a:lnSpc>
                <a:spcPct val="90000"/>
              </a:lnSpc>
              <a:spcAft>
                <a:spcPts val="450"/>
              </a:spcAft>
            </a:pPr>
            <a:r>
              <a:rPr lang="ja-JP" altLang="en-US" sz="2400" b="1">
                <a:solidFill>
                  <a:schemeClr val="bg1"/>
                </a:solidFill>
                <a:latin typeface="Meiryo" panose="020B0604030504040204" pitchFamily="34" charset="-128"/>
                <a:ea typeface="Meiryo" panose="020B0604030504040204" pitchFamily="34" charset="-128"/>
              </a:rPr>
              <a:t>サイバー・ハイジーン</a:t>
            </a:r>
            <a:endParaRPr lang="en-US" altLang="ja-JP" sz="1200" b="1" dirty="0">
              <a:solidFill>
                <a:schemeClr val="bg1"/>
              </a:solidFill>
              <a:latin typeface="Meiryo" panose="020B0604030504040204" pitchFamily="34" charset="-128"/>
              <a:ea typeface="Meiryo" panose="020B0604030504040204" pitchFamily="34" charset="-128"/>
            </a:endParaRPr>
          </a:p>
          <a:p>
            <a:pPr algn="ctr">
              <a:lnSpc>
                <a:spcPct val="90000"/>
              </a:lnSpc>
              <a:spcAft>
                <a:spcPts val="450"/>
              </a:spcAft>
            </a:pPr>
            <a:r>
              <a:rPr lang="ja-JP" altLang="en-US" sz="1200">
                <a:solidFill>
                  <a:schemeClr val="bg1"/>
                </a:solidFill>
                <a:latin typeface="Meiryo" panose="020B0604030504040204" pitchFamily="34" charset="-128"/>
                <a:ea typeface="Meiryo" panose="020B0604030504040204" pitchFamily="34" charset="-128"/>
              </a:rPr>
              <a:t>パッチや修正プログラムを迅速に適用し</a:t>
            </a:r>
            <a:endParaRPr lang="en-US" altLang="ja-JP" sz="1200" dirty="0">
              <a:solidFill>
                <a:schemeClr val="bg1"/>
              </a:solidFill>
              <a:latin typeface="Meiryo" panose="020B0604030504040204" pitchFamily="34" charset="-128"/>
              <a:ea typeface="Meiryo" panose="020B0604030504040204" pitchFamily="34" charset="-128"/>
            </a:endParaRPr>
          </a:p>
          <a:p>
            <a:pPr algn="ctr">
              <a:lnSpc>
                <a:spcPct val="90000"/>
              </a:lnSpc>
              <a:spcAft>
                <a:spcPts val="450"/>
              </a:spcAft>
            </a:pPr>
            <a:r>
              <a:rPr lang="en-US" altLang="ja-JP" sz="1200" dirty="0">
                <a:solidFill>
                  <a:schemeClr val="bg1"/>
                </a:solidFill>
                <a:latin typeface="Meiryo" panose="020B0604030504040204" pitchFamily="34" charset="-128"/>
                <a:ea typeface="Meiryo" panose="020B0604030504040204" pitchFamily="34" charset="-128"/>
              </a:rPr>
              <a:t>OS</a:t>
            </a:r>
            <a:r>
              <a:rPr lang="ja-JP" altLang="en-US" sz="1200">
                <a:solidFill>
                  <a:schemeClr val="bg1"/>
                </a:solidFill>
                <a:latin typeface="Meiryo" panose="020B0604030504040204" pitchFamily="34" charset="-128"/>
                <a:ea typeface="Meiryo" panose="020B0604030504040204" pitchFamily="34" charset="-128"/>
              </a:rPr>
              <a:t>やアプリケーションを最新の状態に保つこと</a:t>
            </a:r>
            <a:endParaRPr lang="en-US" altLang="ja-JP" sz="1200" dirty="0">
              <a:solidFill>
                <a:schemeClr val="bg1"/>
              </a:solidFill>
              <a:latin typeface="Meiryo" panose="020B0604030504040204" pitchFamily="34" charset="-128"/>
              <a:ea typeface="Meiryo" panose="020B0604030504040204" pitchFamily="34" charset="-128"/>
            </a:endParaRPr>
          </a:p>
        </p:txBody>
      </p:sp>
      <p:sp>
        <p:nvSpPr>
          <p:cNvPr id="57" name="テキスト ボックス 56">
            <a:extLst>
              <a:ext uri="{FF2B5EF4-FFF2-40B4-BE49-F238E27FC236}">
                <a16:creationId xmlns:a16="http://schemas.microsoft.com/office/drawing/2014/main" id="{1952087F-DFBB-D996-E7A4-E0D200717545}"/>
              </a:ext>
            </a:extLst>
          </p:cNvPr>
          <p:cNvSpPr txBox="1"/>
          <p:nvPr/>
        </p:nvSpPr>
        <p:spPr>
          <a:xfrm>
            <a:off x="4919336" y="3397995"/>
            <a:ext cx="3775395" cy="1200329"/>
          </a:xfrm>
          <a:prstGeom prst="rect">
            <a:avLst/>
          </a:prstGeom>
          <a:noFill/>
        </p:spPr>
        <p:txBody>
          <a:bodyPr wrap="squar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信頼度に応じてダイナミックにアクセスを制御する</a:t>
            </a:r>
            <a:endParaRPr kumimoji="1" lang="en-US" altLang="ja-JP" sz="1200" dirty="0">
              <a:solidFill>
                <a:schemeClr val="bg1"/>
              </a:solidFill>
              <a:latin typeface="Meiryo" panose="020B0604030504040204" pitchFamily="34" charset="-128"/>
              <a:ea typeface="Meiryo" panose="020B0604030504040204" pitchFamily="34" charset="-128"/>
            </a:endParaRPr>
          </a:p>
          <a:p>
            <a:pPr algn="ctr"/>
            <a:r>
              <a:rPr kumimoji="1" lang="ja-JP" altLang="en-US" sz="2400" b="1">
                <a:solidFill>
                  <a:schemeClr val="bg1"/>
                </a:solidFill>
                <a:latin typeface="Meiryo" panose="020B0604030504040204" pitchFamily="34" charset="-128"/>
                <a:ea typeface="Meiryo" panose="020B0604030504040204" pitchFamily="34" charset="-128"/>
              </a:rPr>
              <a:t>動的ポリシー</a:t>
            </a:r>
            <a:endParaRPr lang="en-US" altLang="ja-JP" sz="1200" dirty="0">
              <a:solidFill>
                <a:schemeClr val="bg1"/>
              </a:solidFill>
              <a:latin typeface="Meiryo" panose="020B0604030504040204" pitchFamily="34" charset="-128"/>
              <a:ea typeface="Meiryo" panose="020B0604030504040204" pitchFamily="34" charset="-128"/>
            </a:endParaRPr>
          </a:p>
          <a:p>
            <a:pPr algn="ctr"/>
            <a:r>
              <a:rPr lang="ja-JP" altLang="en-US" sz="1200">
                <a:solidFill>
                  <a:schemeClr val="bg1"/>
                </a:solidFill>
                <a:latin typeface="Meiryo" panose="020B0604030504040204" pitchFamily="34" charset="-128"/>
                <a:ea typeface="Meiryo" panose="020B0604030504040204" pitchFamily="34" charset="-128"/>
              </a:rPr>
              <a:t>アクセスごとの信頼度レベルの評価と</a:t>
            </a:r>
            <a:endParaRPr lang="en-US" altLang="ja-JP" sz="1200" dirty="0">
              <a:solidFill>
                <a:schemeClr val="bg1"/>
              </a:solidFill>
              <a:latin typeface="Meiryo" panose="020B0604030504040204" pitchFamily="34" charset="-128"/>
              <a:ea typeface="Meiryo" panose="020B0604030504040204" pitchFamily="34" charset="-128"/>
            </a:endParaRPr>
          </a:p>
          <a:p>
            <a:pPr algn="ctr"/>
            <a:r>
              <a:rPr lang="ja-JP" altLang="en-US" sz="1200">
                <a:solidFill>
                  <a:schemeClr val="bg1"/>
                </a:solidFill>
                <a:latin typeface="Meiryo" panose="020B0604030504040204" pitchFamily="34" charset="-128"/>
                <a:ea typeface="Meiryo" panose="020B0604030504040204" pitchFamily="34" charset="-128"/>
              </a:rPr>
              <a:t>そのレベルに応じたポリシーの動的変更で</a:t>
            </a:r>
            <a:endParaRPr lang="en-US" altLang="ja-JP" sz="1200" dirty="0">
              <a:solidFill>
                <a:schemeClr val="bg1"/>
              </a:solidFill>
              <a:latin typeface="Meiryo" panose="020B0604030504040204" pitchFamily="34" charset="-128"/>
              <a:ea typeface="Meiryo" panose="020B0604030504040204" pitchFamily="34" charset="-128"/>
            </a:endParaRPr>
          </a:p>
          <a:p>
            <a:pPr algn="ctr"/>
            <a:r>
              <a:rPr lang="ja-JP" altLang="en-US" sz="1200">
                <a:solidFill>
                  <a:schemeClr val="bg1"/>
                </a:solidFill>
                <a:latin typeface="Meiryo" panose="020B0604030504040204" pitchFamily="34" charset="-128"/>
                <a:ea typeface="Meiryo" panose="020B0604030504040204" pitchFamily="34" charset="-128"/>
              </a:rPr>
              <a:t>常に信頼できる状態を維持する</a:t>
            </a:r>
            <a:endParaRPr lang="en-US" altLang="ja-JP" sz="1200" dirty="0">
              <a:solidFill>
                <a:schemeClr val="bg1"/>
              </a:solidFill>
              <a:latin typeface="Meiryo" panose="020B0604030504040204" pitchFamily="34" charset="-128"/>
              <a:ea typeface="Meiryo" panose="020B0604030504040204" pitchFamily="34" charset="-128"/>
            </a:endParaRPr>
          </a:p>
        </p:txBody>
      </p:sp>
      <p:sp>
        <p:nvSpPr>
          <p:cNvPr id="49" name="テキスト ボックス 48">
            <a:extLst>
              <a:ext uri="{FF2B5EF4-FFF2-40B4-BE49-F238E27FC236}">
                <a16:creationId xmlns:a16="http://schemas.microsoft.com/office/drawing/2014/main" id="{E8D41F40-738E-A864-80E4-DC55EE46F89D}"/>
              </a:ext>
            </a:extLst>
          </p:cNvPr>
          <p:cNvSpPr txBox="1"/>
          <p:nvPr/>
        </p:nvSpPr>
        <p:spPr>
          <a:xfrm>
            <a:off x="782695" y="3746053"/>
            <a:ext cx="3108543" cy="646331"/>
          </a:xfrm>
          <a:prstGeom prst="rect">
            <a:avLst/>
          </a:prstGeom>
          <a:noFill/>
        </p:spPr>
        <p:txBody>
          <a:bodyPr wrap="none" rtlCol="0">
            <a:spAutoFit/>
          </a:bodyPr>
          <a:lstStyle/>
          <a:p>
            <a:pPr algn="ctr"/>
            <a:r>
              <a:rPr lang="ja-JP" altLang="en-US" sz="1200">
                <a:solidFill>
                  <a:schemeClr val="bg1"/>
                </a:solidFill>
                <a:latin typeface="Meiryo" panose="020B0604030504040204" pitchFamily="34" charset="-128"/>
                <a:ea typeface="Meiryo" panose="020B0604030504040204" pitchFamily="34" charset="-128"/>
              </a:rPr>
              <a:t>脅威は外部からもたらされることを前提に</a:t>
            </a:r>
            <a:endParaRPr lang="en-US" altLang="ja-JP" sz="1200" dirty="0">
              <a:solidFill>
                <a:schemeClr val="bg1"/>
              </a:solidFill>
              <a:latin typeface="Meiryo" panose="020B0604030504040204" pitchFamily="34" charset="-128"/>
              <a:ea typeface="Meiryo" panose="020B0604030504040204" pitchFamily="34" charset="-128"/>
            </a:endParaRPr>
          </a:p>
          <a:p>
            <a:pPr algn="ctr"/>
            <a:r>
              <a:rPr lang="ja-JP" altLang="en-US" sz="1200">
                <a:solidFill>
                  <a:schemeClr val="bg1"/>
                </a:solidFill>
                <a:latin typeface="Meiryo" panose="020B0604030504040204" pitchFamily="34" charset="-128"/>
                <a:ea typeface="Meiryo" panose="020B0604030504040204" pitchFamily="34" charset="-128"/>
              </a:rPr>
              <a:t>ファイヤーウォールで</a:t>
            </a:r>
            <a:endParaRPr lang="en-US" altLang="ja-JP" sz="1200" dirty="0">
              <a:solidFill>
                <a:schemeClr val="bg1"/>
              </a:solidFill>
              <a:latin typeface="Meiryo" panose="020B0604030504040204" pitchFamily="34" charset="-128"/>
              <a:ea typeface="Meiryo" panose="020B0604030504040204" pitchFamily="34" charset="-128"/>
            </a:endParaRPr>
          </a:p>
          <a:p>
            <a:pPr algn="ctr"/>
            <a:r>
              <a:rPr lang="ja-JP" altLang="en-US" sz="1200">
                <a:solidFill>
                  <a:schemeClr val="bg1"/>
                </a:solidFill>
                <a:latin typeface="Meiryo" panose="020B0604030504040204" pitchFamily="34" charset="-128"/>
                <a:ea typeface="Meiryo" panose="020B0604030504040204" pitchFamily="34" charset="-128"/>
              </a:rPr>
              <a:t>ネットワーク外部からの攻撃を防御する</a:t>
            </a:r>
            <a:endParaRPr lang="en-US" altLang="ja-JP" sz="1200" dirty="0">
              <a:solidFill>
                <a:schemeClr val="bg1"/>
              </a:solidFill>
              <a:latin typeface="Meiryo" panose="020B0604030504040204" pitchFamily="34" charset="-128"/>
              <a:ea typeface="Meiryo" panose="020B0604030504040204" pitchFamily="34" charset="-128"/>
            </a:endParaRPr>
          </a:p>
        </p:txBody>
      </p:sp>
      <p:sp>
        <p:nvSpPr>
          <p:cNvPr id="61" name="三角形 60">
            <a:extLst>
              <a:ext uri="{FF2B5EF4-FFF2-40B4-BE49-F238E27FC236}">
                <a16:creationId xmlns:a16="http://schemas.microsoft.com/office/drawing/2014/main" id="{E62B59DE-1B40-2469-F6C6-304088C50BBE}"/>
              </a:ext>
            </a:extLst>
          </p:cNvPr>
          <p:cNvSpPr/>
          <p:nvPr/>
        </p:nvSpPr>
        <p:spPr>
          <a:xfrm rot="5400000">
            <a:off x="4184059" y="3483122"/>
            <a:ext cx="800146" cy="286138"/>
          </a:xfrm>
          <a:prstGeom prst="triangle">
            <a:avLst/>
          </a:prstGeom>
          <a:solidFill>
            <a:srgbClr val="FF8AD8"/>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テキスト ボックス 15">
            <a:extLst>
              <a:ext uri="{FF2B5EF4-FFF2-40B4-BE49-F238E27FC236}">
                <a16:creationId xmlns:a16="http://schemas.microsoft.com/office/drawing/2014/main" id="{FDA8006C-E02C-06F5-18CC-C93F8FD0B0BD}"/>
              </a:ext>
            </a:extLst>
          </p:cNvPr>
          <p:cNvSpPr txBox="1"/>
          <p:nvPr/>
        </p:nvSpPr>
        <p:spPr>
          <a:xfrm>
            <a:off x="4944992" y="1332946"/>
            <a:ext cx="3724096" cy="646331"/>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ネットワーク・利用者・デバイスの信頼を維持する</a:t>
            </a:r>
            <a:endParaRPr kumimoji="1" lang="en-US" altLang="ja-JP" sz="1200" dirty="0">
              <a:solidFill>
                <a:schemeClr val="bg1"/>
              </a:solidFill>
              <a:latin typeface="Meiryo" panose="020B0604030504040204" pitchFamily="34" charset="-128"/>
              <a:ea typeface="Meiryo" panose="020B0604030504040204" pitchFamily="34" charset="-128"/>
            </a:endParaRPr>
          </a:p>
          <a:p>
            <a:pPr algn="ctr"/>
            <a:r>
              <a:rPr kumimoji="1" lang="ja-JP" altLang="en-US" sz="2400" b="1">
                <a:solidFill>
                  <a:schemeClr val="bg1"/>
                </a:solidFill>
                <a:latin typeface="Meiryo" panose="020B0604030504040204" pitchFamily="34" charset="-128"/>
                <a:ea typeface="Meiryo" panose="020B0604030504040204" pitchFamily="34" charset="-128"/>
              </a:rPr>
              <a:t>ゼロトラスト</a:t>
            </a:r>
            <a:r>
              <a:rPr kumimoji="1" lang="ja-JP" altLang="en-US" sz="2000">
                <a:solidFill>
                  <a:schemeClr val="bg1"/>
                </a:solidFill>
                <a:latin typeface="Meiryo" panose="020B0604030504040204" pitchFamily="34" charset="-128"/>
                <a:ea typeface="Meiryo" panose="020B0604030504040204" pitchFamily="34" charset="-128"/>
              </a:rPr>
              <a:t>セキュリティ</a:t>
            </a:r>
          </a:p>
        </p:txBody>
      </p:sp>
      <p:sp>
        <p:nvSpPr>
          <p:cNvPr id="3" name="正方形/長方形 2">
            <a:extLst>
              <a:ext uri="{FF2B5EF4-FFF2-40B4-BE49-F238E27FC236}">
                <a16:creationId xmlns:a16="http://schemas.microsoft.com/office/drawing/2014/main" id="{0B01FEB9-5145-D931-F428-AB3FD453765C}"/>
              </a:ext>
            </a:extLst>
          </p:cNvPr>
          <p:cNvSpPr/>
          <p:nvPr/>
        </p:nvSpPr>
        <p:spPr>
          <a:xfrm>
            <a:off x="4919336" y="4672722"/>
            <a:ext cx="3775395" cy="1314338"/>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テキスト ボックス 3">
            <a:extLst>
              <a:ext uri="{FF2B5EF4-FFF2-40B4-BE49-F238E27FC236}">
                <a16:creationId xmlns:a16="http://schemas.microsoft.com/office/drawing/2014/main" id="{ADA936F5-FC99-AF48-0604-90380649DF28}"/>
              </a:ext>
            </a:extLst>
          </p:cNvPr>
          <p:cNvSpPr txBox="1"/>
          <p:nvPr/>
        </p:nvSpPr>
        <p:spPr>
          <a:xfrm>
            <a:off x="4919336" y="4729726"/>
            <a:ext cx="3775395" cy="1200329"/>
          </a:xfrm>
          <a:prstGeom prst="rect">
            <a:avLst/>
          </a:prstGeom>
          <a:noFill/>
        </p:spPr>
        <p:txBody>
          <a:bodyPr wrap="square" rtlCol="0">
            <a:spAutoFit/>
          </a:bodyPr>
          <a:lstStyle/>
          <a:p>
            <a:pPr algn="ctr"/>
            <a:r>
              <a:rPr lang="ja-JP" altLang="en-US" sz="1200">
                <a:solidFill>
                  <a:schemeClr val="bg1"/>
                </a:solidFill>
                <a:latin typeface="Meiryo" panose="020B0604030504040204" pitchFamily="34" charset="-128"/>
                <a:ea typeface="Meiryo" panose="020B0604030504040204" pitchFamily="34" charset="-128"/>
              </a:rPr>
              <a:t>漏洩リスクの高いパスワードに頼らない</a:t>
            </a:r>
            <a:endParaRPr kumimoji="1" lang="en-US" altLang="ja-JP" sz="1200" dirty="0">
              <a:solidFill>
                <a:schemeClr val="bg1"/>
              </a:solidFill>
              <a:latin typeface="Meiryo" panose="020B0604030504040204" pitchFamily="34" charset="-128"/>
              <a:ea typeface="Meiryo" panose="020B0604030504040204" pitchFamily="34" charset="-128"/>
            </a:endParaRPr>
          </a:p>
          <a:p>
            <a:pPr algn="ctr"/>
            <a:r>
              <a:rPr kumimoji="1" lang="ja-JP" altLang="en-US" sz="2400" b="1">
                <a:solidFill>
                  <a:schemeClr val="bg1"/>
                </a:solidFill>
                <a:latin typeface="Meiryo" panose="020B0604030504040204" pitchFamily="34" charset="-128"/>
                <a:ea typeface="Meiryo" panose="020B0604030504040204" pitchFamily="34" charset="-128"/>
              </a:rPr>
              <a:t>パスワードレス</a:t>
            </a:r>
            <a:endParaRPr kumimoji="1" lang="en-US" altLang="ja-JP" sz="2400" b="1" dirty="0">
              <a:solidFill>
                <a:schemeClr val="bg1"/>
              </a:solidFill>
              <a:latin typeface="Meiryo" panose="020B0604030504040204" pitchFamily="34" charset="-128"/>
              <a:ea typeface="Meiryo" panose="020B0604030504040204" pitchFamily="34" charset="-128"/>
            </a:endParaRPr>
          </a:p>
          <a:p>
            <a:pPr algn="ctr"/>
            <a:r>
              <a:rPr lang="ja-JP" altLang="en-US" sz="1200">
                <a:solidFill>
                  <a:schemeClr val="bg1"/>
                </a:solidFill>
                <a:latin typeface="Meiryo" panose="020B0604030504040204" pitchFamily="34" charset="-128"/>
                <a:ea typeface="Meiryo" panose="020B0604030504040204" pitchFamily="34" charset="-128"/>
              </a:rPr>
              <a:t>デバイスとユーザーの信頼関係を確立し</a:t>
            </a:r>
            <a:endParaRPr lang="en-US" altLang="ja-JP" sz="1200" dirty="0">
              <a:solidFill>
                <a:schemeClr val="bg1"/>
              </a:solidFill>
              <a:latin typeface="Meiryo" panose="020B0604030504040204" pitchFamily="34" charset="-128"/>
              <a:ea typeface="Meiryo" panose="020B0604030504040204" pitchFamily="34" charset="-128"/>
            </a:endParaRPr>
          </a:p>
          <a:p>
            <a:pPr algn="ctr"/>
            <a:r>
              <a:rPr lang="ja-JP" altLang="en-US" sz="1200">
                <a:solidFill>
                  <a:schemeClr val="bg1"/>
                </a:solidFill>
                <a:latin typeface="Meiryo" panose="020B0604030504040204" pitchFamily="34" charset="-128"/>
                <a:ea typeface="Meiryo" panose="020B0604030504040204" pitchFamily="34" charset="-128"/>
              </a:rPr>
              <a:t>認証に必要な情報（</a:t>
            </a:r>
            <a:r>
              <a:rPr lang="en-US" altLang="ja-JP" sz="1200" dirty="0">
                <a:solidFill>
                  <a:schemeClr val="bg1"/>
                </a:solidFill>
                <a:latin typeface="Meiryo" panose="020B0604030504040204" pitchFamily="34" charset="-128"/>
                <a:ea typeface="Meiryo" panose="020B0604030504040204" pitchFamily="34" charset="-128"/>
              </a:rPr>
              <a:t>ID</a:t>
            </a:r>
            <a:r>
              <a:rPr lang="ja-JP" altLang="en-US" sz="1200">
                <a:solidFill>
                  <a:schemeClr val="bg1"/>
                </a:solidFill>
                <a:latin typeface="Meiryo" panose="020B0604030504040204" pitchFamily="34" charset="-128"/>
                <a:ea typeface="Meiryo" panose="020B0604030504040204" pitchFamily="34" charset="-128"/>
              </a:rPr>
              <a:t>やパスワードなど）を</a:t>
            </a:r>
            <a:endParaRPr lang="en-US" altLang="ja-JP" sz="1200" dirty="0">
              <a:solidFill>
                <a:schemeClr val="bg1"/>
              </a:solidFill>
              <a:latin typeface="Meiryo" panose="020B0604030504040204" pitchFamily="34" charset="-128"/>
              <a:ea typeface="Meiryo" panose="020B0604030504040204" pitchFamily="34" charset="-128"/>
            </a:endParaRPr>
          </a:p>
          <a:p>
            <a:pPr algn="ctr"/>
            <a:r>
              <a:rPr lang="ja-JP" altLang="en-US" sz="1200">
                <a:solidFill>
                  <a:schemeClr val="bg1"/>
                </a:solidFill>
                <a:latin typeface="Meiryo" panose="020B0604030504040204" pitchFamily="34" charset="-128"/>
                <a:ea typeface="Meiryo" panose="020B0604030504040204" pitchFamily="34" charset="-128"/>
              </a:rPr>
              <a:t>ネットに送らずに安全を保つ</a:t>
            </a:r>
            <a:endParaRPr lang="en-US" altLang="ja-JP" sz="1200" dirty="0">
              <a:solidFill>
                <a:schemeClr val="bg1"/>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324408503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77044821-311B-5E4C-BF90-D25357DB4499}"/>
              </a:ext>
            </a:extLst>
          </p:cNvPr>
          <p:cNvSpPr>
            <a:spLocks noGrp="1"/>
          </p:cNvSpPr>
          <p:nvPr>
            <p:ph type="title"/>
          </p:nvPr>
        </p:nvSpPr>
        <p:spPr/>
        <p:txBody>
          <a:bodyPr/>
          <a:lstStyle/>
          <a:p>
            <a:r>
              <a:rPr kumimoji="1" lang="ja-JP" altLang="en-US"/>
              <a:t>イノベーションは</a:t>
            </a:r>
            <a:r>
              <a:rPr kumimoji="1" lang="en-US" altLang="ja-JP" dirty="0"/>
              <a:t> Try and Learn</a:t>
            </a:r>
            <a:r>
              <a:rPr kumimoji="1" lang="ja-JP" altLang="en-US"/>
              <a:t>の繰り返し</a:t>
            </a:r>
          </a:p>
        </p:txBody>
      </p:sp>
      <p:sp>
        <p:nvSpPr>
          <p:cNvPr id="7" name="テキスト ボックス 6">
            <a:extLst>
              <a:ext uri="{FF2B5EF4-FFF2-40B4-BE49-F238E27FC236}">
                <a16:creationId xmlns:a16="http://schemas.microsoft.com/office/drawing/2014/main" id="{24DD4088-54E5-674D-9B7F-1B305E45C3CD}"/>
              </a:ext>
            </a:extLst>
          </p:cNvPr>
          <p:cNvSpPr txBox="1"/>
          <p:nvPr/>
        </p:nvSpPr>
        <p:spPr>
          <a:xfrm>
            <a:off x="4809328" y="3316841"/>
            <a:ext cx="3343493" cy="2185214"/>
          </a:xfrm>
          <a:prstGeom prst="rect">
            <a:avLst/>
          </a:prstGeom>
          <a:noFill/>
        </p:spPr>
        <p:txBody>
          <a:bodyPr wrap="square" rtlCol="0">
            <a:spAutoFit/>
          </a:bodyPr>
          <a:lstStyle/>
          <a:p>
            <a:pPr algn="ctr"/>
            <a:r>
              <a:rPr lang="ja-JP" altLang="en-US" sz="3200" b="1">
                <a:solidFill>
                  <a:schemeClr val="accent3">
                    <a:lumMod val="50000"/>
                  </a:schemeClr>
                </a:solidFill>
                <a:latin typeface="Meiryo" panose="020B0604030504040204" pitchFamily="34" charset="-128"/>
                <a:ea typeface="Meiryo" panose="020B0604030504040204" pitchFamily="34" charset="-128"/>
              </a:rPr>
              <a:t>インベンション</a:t>
            </a:r>
            <a:r>
              <a:rPr lang="en-US" altLang="ja-JP" sz="3200" dirty="0">
                <a:solidFill>
                  <a:schemeClr val="accent3">
                    <a:lumMod val="50000"/>
                  </a:schemeClr>
                </a:solidFill>
                <a:latin typeface="Meiryo" panose="020B0604030504040204" pitchFamily="34" charset="-128"/>
                <a:ea typeface="Meiryo" panose="020B0604030504040204" pitchFamily="34" charset="-128"/>
              </a:rPr>
              <a:t>Invention</a:t>
            </a:r>
            <a:r>
              <a:rPr lang="ja-JP" altLang="en-US" sz="2400">
                <a:solidFill>
                  <a:schemeClr val="accent3">
                    <a:lumMod val="50000"/>
                  </a:schemeClr>
                </a:solidFill>
                <a:latin typeface="Meiryo" panose="020B0604030504040204" pitchFamily="34" charset="-128"/>
                <a:ea typeface="Meiryo" panose="020B0604030504040204" pitchFamily="34" charset="-128"/>
              </a:rPr>
              <a:t>（発明）</a:t>
            </a:r>
            <a:endParaRPr lang="en-US" altLang="ja-JP" sz="2400" dirty="0">
              <a:solidFill>
                <a:schemeClr val="accent3">
                  <a:lumMod val="50000"/>
                </a:schemeClr>
              </a:solidFill>
              <a:latin typeface="Meiryo" panose="020B0604030504040204" pitchFamily="34" charset="-128"/>
              <a:ea typeface="Meiryo" panose="020B0604030504040204" pitchFamily="34" charset="-128"/>
            </a:endParaRPr>
          </a:p>
          <a:p>
            <a:pPr algn="ctr"/>
            <a:r>
              <a:rPr lang="ja-JP" altLang="en-US">
                <a:solidFill>
                  <a:schemeClr val="accent3">
                    <a:lumMod val="50000"/>
                  </a:schemeClr>
                </a:solidFill>
                <a:latin typeface="Meiryo" panose="020B0604030504040204" pitchFamily="34" charset="-128"/>
                <a:ea typeface="Meiryo" panose="020B0604030504040204" pitchFamily="34" charset="-128"/>
              </a:rPr>
              <a:t>これまでにはなかった</a:t>
            </a:r>
            <a:endParaRPr lang="en-US" altLang="ja-JP" dirty="0">
              <a:solidFill>
                <a:schemeClr val="accent3">
                  <a:lumMod val="50000"/>
                </a:schemeClr>
              </a:solidFill>
              <a:latin typeface="Meiryo" panose="020B0604030504040204" pitchFamily="34" charset="-128"/>
              <a:ea typeface="Meiryo" panose="020B0604030504040204" pitchFamily="34" charset="-128"/>
            </a:endParaRPr>
          </a:p>
          <a:p>
            <a:pPr algn="ctr"/>
            <a:r>
              <a:rPr lang="ja-JP" altLang="en-US">
                <a:solidFill>
                  <a:schemeClr val="accent3">
                    <a:lumMod val="50000"/>
                  </a:schemeClr>
                </a:solidFill>
                <a:latin typeface="Meiryo" panose="020B0604030504040204" pitchFamily="34" charset="-128"/>
                <a:ea typeface="Meiryo" panose="020B0604030504040204" pitchFamily="34" charset="-128"/>
              </a:rPr>
              <a:t>新しい「もの／こと」を創り</a:t>
            </a:r>
            <a:endParaRPr lang="en-US" altLang="ja-JP" dirty="0">
              <a:solidFill>
                <a:schemeClr val="accent3">
                  <a:lumMod val="50000"/>
                </a:schemeClr>
              </a:solidFill>
              <a:latin typeface="Meiryo" panose="020B0604030504040204" pitchFamily="34" charset="-128"/>
              <a:ea typeface="Meiryo" panose="020B0604030504040204" pitchFamily="34" charset="-128"/>
            </a:endParaRPr>
          </a:p>
          <a:p>
            <a:pPr algn="ctr"/>
            <a:r>
              <a:rPr lang="ja-JP" altLang="en-US">
                <a:solidFill>
                  <a:schemeClr val="accent3">
                    <a:lumMod val="50000"/>
                  </a:schemeClr>
                </a:solidFill>
                <a:latin typeface="Meiryo" panose="020B0604030504040204" pitchFamily="34" charset="-128"/>
                <a:ea typeface="Meiryo" panose="020B0604030504040204" pitchFamily="34" charset="-128"/>
              </a:rPr>
              <a:t>新たな価値を産み出すこと</a:t>
            </a:r>
          </a:p>
          <a:p>
            <a:pPr algn="ctr"/>
            <a:endParaRPr kumimoji="1" lang="ja-JP" altLang="en-US">
              <a:solidFill>
                <a:schemeClr val="accent3">
                  <a:lumMod val="50000"/>
                </a:schemeClr>
              </a:solidFill>
              <a:latin typeface="Meiryo" panose="020B0604030504040204" pitchFamily="34" charset="-128"/>
              <a:ea typeface="Meiryo" panose="020B0604030504040204" pitchFamily="34" charset="-128"/>
            </a:endParaRPr>
          </a:p>
        </p:txBody>
      </p:sp>
      <p:sp>
        <p:nvSpPr>
          <p:cNvPr id="8" name="テキスト ボックス 7">
            <a:extLst>
              <a:ext uri="{FF2B5EF4-FFF2-40B4-BE49-F238E27FC236}">
                <a16:creationId xmlns:a16="http://schemas.microsoft.com/office/drawing/2014/main" id="{BD267F3A-3B78-ED4E-BCD4-D162A829C5E5}"/>
              </a:ext>
            </a:extLst>
          </p:cNvPr>
          <p:cNvSpPr txBox="1"/>
          <p:nvPr/>
        </p:nvSpPr>
        <p:spPr>
          <a:xfrm>
            <a:off x="4891732" y="5368066"/>
            <a:ext cx="3185487" cy="800219"/>
          </a:xfrm>
          <a:prstGeom prst="rect">
            <a:avLst/>
          </a:prstGeom>
          <a:noFill/>
        </p:spPr>
        <p:txBody>
          <a:bodyPr wrap="none" rtlCol="0">
            <a:spAutoFit/>
          </a:bodyPr>
          <a:lstStyle/>
          <a:p>
            <a:pPr algn="ctr"/>
            <a:r>
              <a:rPr lang="ja-JP" altLang="en-US" sz="2800" b="1">
                <a:solidFill>
                  <a:schemeClr val="accent3">
                    <a:lumMod val="75000"/>
                  </a:schemeClr>
                </a:solidFill>
                <a:latin typeface="Meiryo" panose="020B0604030504040204" pitchFamily="34" charset="-128"/>
                <a:ea typeface="Meiryo" panose="020B0604030504040204" pitchFamily="34" charset="-128"/>
              </a:rPr>
              <a:t>丁寧な試行錯誤</a:t>
            </a:r>
            <a:endParaRPr lang="en-US" altLang="ja-JP" sz="2800" b="1" dirty="0">
              <a:solidFill>
                <a:schemeClr val="accent3">
                  <a:lumMod val="75000"/>
                </a:schemeClr>
              </a:solidFill>
              <a:latin typeface="Meiryo" panose="020B0604030504040204" pitchFamily="34" charset="-128"/>
              <a:ea typeface="Meiryo" panose="020B0604030504040204" pitchFamily="34" charset="-128"/>
            </a:endParaRPr>
          </a:p>
          <a:p>
            <a:pPr algn="ctr"/>
            <a:r>
              <a:rPr kumimoji="1" lang="ja-JP" altLang="en-US" b="1">
                <a:solidFill>
                  <a:schemeClr val="accent3">
                    <a:lumMod val="75000"/>
                  </a:schemeClr>
                </a:solidFill>
                <a:latin typeface="Meiryo" panose="020B0604030504040204" pitchFamily="34" charset="-128"/>
                <a:ea typeface="Meiryo" panose="020B0604030504040204" pitchFamily="34" charset="-128"/>
              </a:rPr>
              <a:t>知識の蓄積・ひらめき・洞察</a:t>
            </a:r>
          </a:p>
        </p:txBody>
      </p:sp>
      <p:pic>
        <p:nvPicPr>
          <p:cNvPr id="13" name="図 12" descr="アイコン&#10;&#10;自動的に生成された説明">
            <a:extLst>
              <a:ext uri="{FF2B5EF4-FFF2-40B4-BE49-F238E27FC236}">
                <a16:creationId xmlns:a16="http://schemas.microsoft.com/office/drawing/2014/main" id="{D7AB68AE-61CF-5645-BD4E-858F166B80C7}"/>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5477933" y="868111"/>
            <a:ext cx="2130190" cy="2130190"/>
          </a:xfrm>
          <a:prstGeom prst="rect">
            <a:avLst/>
          </a:prstGeom>
          <a:effectLst>
            <a:outerShdw blurRad="50800" dist="38100" dir="2700000" algn="tl" rotWithShape="0">
              <a:prstClr val="black">
                <a:alpha val="40000"/>
              </a:prstClr>
            </a:outerShdw>
          </a:effectLst>
        </p:spPr>
      </p:pic>
      <p:pic>
        <p:nvPicPr>
          <p:cNvPr id="12" name="図 11" descr="図形&#10;&#10;中程度の精度で自動的に生成された説明">
            <a:extLst>
              <a:ext uri="{FF2B5EF4-FFF2-40B4-BE49-F238E27FC236}">
                <a16:creationId xmlns:a16="http://schemas.microsoft.com/office/drawing/2014/main" id="{45FAB37B-EC0A-7E63-3CA4-EC4AF8727BB0}"/>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1566963" y="1119348"/>
            <a:ext cx="1860630" cy="1860630"/>
          </a:xfrm>
          <a:prstGeom prst="rect">
            <a:avLst/>
          </a:prstGeom>
          <a:effectLst>
            <a:outerShdw blurRad="50800" dist="38100" dir="2700000" algn="tl" rotWithShape="0">
              <a:prstClr val="black">
                <a:alpha val="40000"/>
              </a:prstClr>
            </a:outerShdw>
          </a:effectLst>
        </p:spPr>
      </p:pic>
      <p:sp>
        <p:nvSpPr>
          <p:cNvPr id="14" name="テキスト ボックス 13">
            <a:extLst>
              <a:ext uri="{FF2B5EF4-FFF2-40B4-BE49-F238E27FC236}">
                <a16:creationId xmlns:a16="http://schemas.microsoft.com/office/drawing/2014/main" id="{857F9239-82A5-FBFE-D951-0C18D4FEAFB5}"/>
              </a:ext>
            </a:extLst>
          </p:cNvPr>
          <p:cNvSpPr txBox="1"/>
          <p:nvPr/>
        </p:nvSpPr>
        <p:spPr>
          <a:xfrm>
            <a:off x="789118" y="5350247"/>
            <a:ext cx="3416320" cy="800219"/>
          </a:xfrm>
          <a:prstGeom prst="rect">
            <a:avLst/>
          </a:prstGeom>
          <a:noFill/>
        </p:spPr>
        <p:txBody>
          <a:bodyPr wrap="none" rtlCol="0">
            <a:spAutoFit/>
          </a:bodyPr>
          <a:lstStyle/>
          <a:p>
            <a:pPr algn="ctr"/>
            <a:r>
              <a:rPr lang="ja-JP" altLang="en-US" sz="2800" b="1">
                <a:solidFill>
                  <a:srgbClr val="0070C0"/>
                </a:solidFill>
                <a:latin typeface="Meiryo" panose="020B0604030504040204" pitchFamily="34" charset="-128"/>
                <a:ea typeface="Meiryo" panose="020B0604030504040204" pitchFamily="34" charset="-128"/>
              </a:rPr>
              <a:t>高速な試行錯誤</a:t>
            </a:r>
          </a:p>
          <a:p>
            <a:pPr algn="ctr"/>
            <a:r>
              <a:rPr lang="ja-JP" altLang="en-US" b="1">
                <a:solidFill>
                  <a:srgbClr val="0070C0"/>
                </a:solidFill>
                <a:latin typeface="Meiryo" panose="020B0604030504040204" pitchFamily="34" charset="-128"/>
                <a:ea typeface="Meiryo" panose="020B0604030504040204" pitchFamily="34" charset="-128"/>
              </a:rPr>
              <a:t>フィードバックとアップデート</a:t>
            </a:r>
            <a:endParaRPr lang="en-US" altLang="ja-JP" b="1" dirty="0">
              <a:solidFill>
                <a:srgbClr val="0070C0"/>
              </a:solidFill>
              <a:latin typeface="Meiryo" panose="020B0604030504040204" pitchFamily="34" charset="-128"/>
              <a:ea typeface="Meiryo" panose="020B0604030504040204" pitchFamily="34" charset="-128"/>
            </a:endParaRPr>
          </a:p>
        </p:txBody>
      </p:sp>
      <p:sp>
        <p:nvSpPr>
          <p:cNvPr id="15" name="テキスト ボックス 14">
            <a:extLst>
              <a:ext uri="{FF2B5EF4-FFF2-40B4-BE49-F238E27FC236}">
                <a16:creationId xmlns:a16="http://schemas.microsoft.com/office/drawing/2014/main" id="{B8E9DE9D-6F00-19AB-EA64-F44501927D25}"/>
              </a:ext>
            </a:extLst>
          </p:cNvPr>
          <p:cNvSpPr txBox="1"/>
          <p:nvPr/>
        </p:nvSpPr>
        <p:spPr>
          <a:xfrm>
            <a:off x="550047" y="3316841"/>
            <a:ext cx="3894462" cy="1908215"/>
          </a:xfrm>
          <a:prstGeom prst="rect">
            <a:avLst/>
          </a:prstGeom>
          <a:noFill/>
        </p:spPr>
        <p:txBody>
          <a:bodyPr wrap="square" rtlCol="0">
            <a:spAutoFit/>
          </a:bodyPr>
          <a:lstStyle/>
          <a:p>
            <a:pPr algn="ctr"/>
            <a:r>
              <a:rPr kumimoji="1" lang="ja-JP" altLang="en-US" sz="3200" b="1">
                <a:solidFill>
                  <a:srgbClr val="0070C0"/>
                </a:solidFill>
                <a:latin typeface="Meiryo" panose="020B0604030504040204" pitchFamily="34" charset="-128"/>
                <a:ea typeface="Meiryo" panose="020B0604030504040204" pitchFamily="34" charset="-128"/>
              </a:rPr>
              <a:t>イノベーション</a:t>
            </a:r>
            <a:endParaRPr kumimoji="1" lang="en-US" altLang="ja-JP" sz="3200" b="1" dirty="0">
              <a:solidFill>
                <a:srgbClr val="0070C0"/>
              </a:solidFill>
              <a:latin typeface="Meiryo" panose="020B0604030504040204" pitchFamily="34" charset="-128"/>
              <a:ea typeface="Meiryo" panose="020B0604030504040204" pitchFamily="34" charset="-128"/>
            </a:endParaRPr>
          </a:p>
          <a:p>
            <a:pPr algn="ctr"/>
            <a:r>
              <a:rPr lang="en-US" altLang="ja-JP" sz="3200" dirty="0">
                <a:solidFill>
                  <a:srgbClr val="0070C0"/>
                </a:solidFill>
                <a:latin typeface="Meiryo" panose="020B0604030504040204" pitchFamily="34" charset="-128"/>
                <a:ea typeface="Meiryo" panose="020B0604030504040204" pitchFamily="34" charset="-128"/>
              </a:rPr>
              <a:t>Innovation</a:t>
            </a:r>
          </a:p>
          <a:p>
            <a:pPr algn="ctr"/>
            <a:r>
              <a:rPr kumimoji="1" lang="ja-JP" altLang="en-US">
                <a:solidFill>
                  <a:srgbClr val="0070C0"/>
                </a:solidFill>
                <a:latin typeface="Meiryo" panose="020B0604030504040204" pitchFamily="34" charset="-128"/>
                <a:ea typeface="Meiryo" panose="020B0604030504040204" pitchFamily="34" charset="-128"/>
              </a:rPr>
              <a:t>新しい組合せによって</a:t>
            </a:r>
            <a:endParaRPr kumimoji="1" lang="en-US" altLang="ja-JP" dirty="0">
              <a:solidFill>
                <a:srgbClr val="0070C0"/>
              </a:solidFill>
              <a:latin typeface="Meiryo" panose="020B0604030504040204" pitchFamily="34" charset="-128"/>
              <a:ea typeface="Meiryo" panose="020B0604030504040204" pitchFamily="34" charset="-128"/>
            </a:endParaRPr>
          </a:p>
          <a:p>
            <a:pPr algn="ctr"/>
            <a:r>
              <a:rPr kumimoji="1" lang="ja-JP" altLang="en-US">
                <a:solidFill>
                  <a:srgbClr val="0070C0"/>
                </a:solidFill>
                <a:latin typeface="Meiryo" panose="020B0604030504040204" pitchFamily="34" charset="-128"/>
                <a:ea typeface="Meiryo" panose="020B0604030504040204" pitchFamily="34" charset="-128"/>
              </a:rPr>
              <a:t>これまでにない価値を創造し</a:t>
            </a:r>
            <a:endParaRPr kumimoji="1" lang="en-US" altLang="ja-JP" dirty="0">
              <a:solidFill>
                <a:srgbClr val="0070C0"/>
              </a:solidFill>
              <a:latin typeface="Meiryo" panose="020B0604030504040204" pitchFamily="34" charset="-128"/>
              <a:ea typeface="Meiryo" panose="020B0604030504040204" pitchFamily="34" charset="-128"/>
            </a:endParaRPr>
          </a:p>
          <a:p>
            <a:pPr algn="ctr"/>
            <a:r>
              <a:rPr kumimoji="1" lang="ja-JP" altLang="en-US">
                <a:solidFill>
                  <a:srgbClr val="0070C0"/>
                </a:solidFill>
                <a:latin typeface="Meiryo" panose="020B0604030504040204" pitchFamily="34" charset="-128"/>
                <a:ea typeface="Meiryo" panose="020B0604030504040204" pitchFamily="34" charset="-128"/>
              </a:rPr>
              <a:t>不可逆的な行動変容をもたらすこと</a:t>
            </a:r>
          </a:p>
        </p:txBody>
      </p:sp>
      <p:grpSp>
        <p:nvGrpSpPr>
          <p:cNvPr id="9" name="グループ化 8">
            <a:extLst>
              <a:ext uri="{FF2B5EF4-FFF2-40B4-BE49-F238E27FC236}">
                <a16:creationId xmlns:a16="http://schemas.microsoft.com/office/drawing/2014/main" id="{D4EC667D-794B-CB46-800C-4C35FD30D944}"/>
              </a:ext>
            </a:extLst>
          </p:cNvPr>
          <p:cNvGrpSpPr/>
          <p:nvPr/>
        </p:nvGrpSpPr>
        <p:grpSpPr>
          <a:xfrm>
            <a:off x="301202" y="1243324"/>
            <a:ext cx="4143307" cy="1379764"/>
            <a:chOff x="428692" y="1216479"/>
            <a:chExt cx="4143307" cy="1379764"/>
          </a:xfrm>
        </p:grpSpPr>
        <p:sp>
          <p:nvSpPr>
            <p:cNvPr id="5" name="四角形吹き出し 4">
              <a:extLst>
                <a:ext uri="{FF2B5EF4-FFF2-40B4-BE49-F238E27FC236}">
                  <a16:creationId xmlns:a16="http://schemas.microsoft.com/office/drawing/2014/main" id="{5C22497E-C584-5642-A975-F9618F8FC85E}"/>
                </a:ext>
              </a:extLst>
            </p:cNvPr>
            <p:cNvSpPr/>
            <p:nvPr/>
          </p:nvSpPr>
          <p:spPr>
            <a:xfrm>
              <a:off x="428692" y="1216479"/>
              <a:ext cx="4143307" cy="1379764"/>
            </a:xfrm>
            <a:prstGeom prst="wedgeRectCallout">
              <a:avLst>
                <a:gd name="adj1" fmla="val 3900"/>
                <a:gd name="adj2" fmla="val 92072"/>
              </a:avLst>
            </a:prstGeom>
            <a:solidFill>
              <a:srgbClr val="0070C0">
                <a:alpha val="65882"/>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 name="テキスト ボックス 2">
              <a:extLst>
                <a:ext uri="{FF2B5EF4-FFF2-40B4-BE49-F238E27FC236}">
                  <a16:creationId xmlns:a16="http://schemas.microsoft.com/office/drawing/2014/main" id="{D7E3803F-67DF-8044-88B6-AFE7EF70C056}"/>
                </a:ext>
              </a:extLst>
            </p:cNvPr>
            <p:cNvSpPr txBox="1"/>
            <p:nvPr/>
          </p:nvSpPr>
          <p:spPr>
            <a:xfrm>
              <a:off x="550047" y="1433048"/>
              <a:ext cx="3993401" cy="923330"/>
            </a:xfrm>
            <a:prstGeom prst="rect">
              <a:avLst/>
            </a:prstGeom>
            <a:noFill/>
          </p:spPr>
          <p:txBody>
            <a:bodyPr wrap="none" rtlCol="0">
              <a:spAutoFit/>
            </a:bodyPr>
            <a:lstStyle/>
            <a:p>
              <a:pPr marL="342900" indent="-342900">
                <a:buFont typeface="Wingdings" pitchFamily="2" charset="2"/>
                <a:buChar char="ü"/>
              </a:pPr>
              <a:r>
                <a:rPr kumimoji="1" lang="ja-JP" altLang="en-US">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失敗を許容・奨励する組織風土</a:t>
              </a:r>
              <a:endParaRPr kumimoji="1" lang="en-US" altLang="ja-JP"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marL="342900" indent="-342900">
                <a:buFont typeface="Wingdings" pitchFamily="2" charset="2"/>
                <a:buChar char="ü"/>
              </a:pPr>
              <a:r>
                <a:rPr lang="ja-JP" altLang="en-US">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現場への大幅な権限委譲</a:t>
              </a:r>
              <a:endParaRPr lang="en-US" altLang="ja-JP"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marL="342900" indent="-342900">
                <a:buFont typeface="Wingdings" pitchFamily="2" charset="2"/>
                <a:buChar char="ü"/>
              </a:pPr>
              <a:r>
                <a:rPr kumimoji="1" lang="ja-JP" altLang="en-US">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迅速な意志決定とフィードバック</a:t>
              </a:r>
            </a:p>
          </p:txBody>
        </p:sp>
      </p:grpSp>
      <p:grpSp>
        <p:nvGrpSpPr>
          <p:cNvPr id="11" name="グループ化 10">
            <a:extLst>
              <a:ext uri="{FF2B5EF4-FFF2-40B4-BE49-F238E27FC236}">
                <a16:creationId xmlns:a16="http://schemas.microsoft.com/office/drawing/2014/main" id="{DF2682E3-DFA3-D23D-5B8A-066D4AB434B4}"/>
              </a:ext>
            </a:extLst>
          </p:cNvPr>
          <p:cNvGrpSpPr/>
          <p:nvPr/>
        </p:nvGrpSpPr>
        <p:grpSpPr>
          <a:xfrm>
            <a:off x="301202" y="5269531"/>
            <a:ext cx="4143307" cy="584775"/>
            <a:chOff x="301202" y="4543359"/>
            <a:chExt cx="4143307" cy="584775"/>
          </a:xfrm>
        </p:grpSpPr>
        <p:sp>
          <p:nvSpPr>
            <p:cNvPr id="4" name="テキスト ボックス 3">
              <a:extLst>
                <a:ext uri="{FF2B5EF4-FFF2-40B4-BE49-F238E27FC236}">
                  <a16:creationId xmlns:a16="http://schemas.microsoft.com/office/drawing/2014/main" id="{48BE7969-6AB8-242D-662C-464839B0510E}"/>
                </a:ext>
              </a:extLst>
            </p:cNvPr>
            <p:cNvSpPr txBox="1"/>
            <p:nvPr/>
          </p:nvSpPr>
          <p:spPr>
            <a:xfrm>
              <a:off x="301202" y="4543359"/>
              <a:ext cx="4143307" cy="584775"/>
            </a:xfrm>
            <a:prstGeom prst="rect">
              <a:avLst/>
            </a:prstGeom>
            <a:solidFill>
              <a:srgbClr val="0432FF">
                <a:alpha val="63137"/>
              </a:srgbClr>
            </a:solidFill>
          </p:spPr>
          <p:txBody>
            <a:bodyPr wrap="square" rtlCol="0">
              <a:spAutoFit/>
            </a:bodyPr>
            <a:lstStyle/>
            <a:p>
              <a:pPr algn="ctr"/>
              <a:endParaRPr kumimoji="1" lang="ja-JP" altLang="en-US" sz="32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10" name="テキスト ボックス 9">
              <a:extLst>
                <a:ext uri="{FF2B5EF4-FFF2-40B4-BE49-F238E27FC236}">
                  <a16:creationId xmlns:a16="http://schemas.microsoft.com/office/drawing/2014/main" id="{1905244D-B338-A348-C055-6445FE3FF15D}"/>
                </a:ext>
              </a:extLst>
            </p:cNvPr>
            <p:cNvSpPr txBox="1"/>
            <p:nvPr/>
          </p:nvSpPr>
          <p:spPr>
            <a:xfrm>
              <a:off x="301202" y="4604914"/>
              <a:ext cx="4143307" cy="523220"/>
            </a:xfrm>
            <a:prstGeom prst="rect">
              <a:avLst/>
            </a:prstGeom>
            <a:noFill/>
          </p:spPr>
          <p:txBody>
            <a:bodyPr wrap="square">
              <a:spAutoFit/>
            </a:bodyPr>
            <a:lstStyle/>
            <a:p>
              <a:pPr algn="ctr"/>
              <a:r>
                <a:rPr kumimoji="1" lang="en-US" altLang="ja-JP" sz="28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Try and Learn!</a:t>
              </a:r>
              <a:endParaRPr kumimoji="1" lang="ja-JP" altLang="en-US" sz="28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grpSp>
    </p:spTree>
    <p:extLst>
      <p:ext uri="{BB962C8B-B14F-4D97-AF65-F5344CB8AC3E}">
        <p14:creationId xmlns:p14="http://schemas.microsoft.com/office/powerpoint/2010/main" val="356435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AE5EF41-48C0-9B71-3320-B7156E235CDE}"/>
            </a:ext>
          </a:extLst>
        </p:cNvPr>
        <p:cNvGrpSpPr/>
        <p:nvPr/>
      </p:nvGrpSpPr>
      <p:grpSpPr>
        <a:xfrm>
          <a:off x="0" y="0"/>
          <a:ext cx="0" cy="0"/>
          <a:chOff x="0" y="0"/>
          <a:chExt cx="0" cy="0"/>
        </a:xfrm>
      </p:grpSpPr>
      <p:sp>
        <p:nvSpPr>
          <p:cNvPr id="34" name="正方形/長方形 33">
            <a:extLst>
              <a:ext uri="{FF2B5EF4-FFF2-40B4-BE49-F238E27FC236}">
                <a16:creationId xmlns:a16="http://schemas.microsoft.com/office/drawing/2014/main" id="{724A40A7-B55B-54BC-FEC3-66BDAB6185B7}"/>
              </a:ext>
            </a:extLst>
          </p:cNvPr>
          <p:cNvSpPr/>
          <p:nvPr/>
        </p:nvSpPr>
        <p:spPr>
          <a:xfrm>
            <a:off x="232055" y="3509984"/>
            <a:ext cx="8686800" cy="2825209"/>
          </a:xfrm>
          <a:prstGeom prst="rect">
            <a:avLst/>
          </a:prstGeom>
          <a:solidFill>
            <a:schemeClr val="accent2">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FF74C51D-2808-218E-4FD8-0AA0C96474C5}"/>
              </a:ext>
            </a:extLst>
          </p:cNvPr>
          <p:cNvSpPr>
            <a:spLocks noGrp="1"/>
          </p:cNvSpPr>
          <p:nvPr>
            <p:ph type="title"/>
          </p:nvPr>
        </p:nvSpPr>
        <p:spPr/>
        <p:txBody>
          <a:bodyPr/>
          <a:lstStyle/>
          <a:p>
            <a:r>
              <a:rPr kumimoji="1" lang="ja-JP" altLang="en-US"/>
              <a:t>ユーザーに意識させない・負担をかけないセキュリティ</a:t>
            </a:r>
          </a:p>
        </p:txBody>
      </p:sp>
      <p:sp>
        <p:nvSpPr>
          <p:cNvPr id="4" name="TextBox 31">
            <a:extLst>
              <a:ext uri="{FF2B5EF4-FFF2-40B4-BE49-F238E27FC236}">
                <a16:creationId xmlns:a16="http://schemas.microsoft.com/office/drawing/2014/main" id="{A26DC3FD-D84F-7849-C887-F809203A6D1F}"/>
              </a:ext>
            </a:extLst>
          </p:cNvPr>
          <p:cNvSpPr txBox="1"/>
          <p:nvPr/>
        </p:nvSpPr>
        <p:spPr>
          <a:xfrm>
            <a:off x="1835201" y="3752868"/>
            <a:ext cx="1591575" cy="551689"/>
          </a:xfrm>
          <a:prstGeom prst="rect">
            <a:avLst/>
          </a:prstGeom>
          <a:noFill/>
        </p:spPr>
        <p:txBody>
          <a:bodyPr wrap="square" lIns="182880" tIns="146304" rIns="182880" bIns="146304" rtlCol="0">
            <a:spAutoFit/>
          </a:bodyPr>
          <a:lstStyle/>
          <a:p>
            <a:pPr marL="0" marR="0" lvl="0" indent="0" algn="ctr" defTabSz="914400" eaLnBrk="1" fontAlgn="auto" latinLnBrk="0" hangingPunct="1">
              <a:lnSpc>
                <a:spcPct val="90000"/>
              </a:lnSpc>
              <a:spcBef>
                <a:spcPts val="0"/>
              </a:spcBef>
              <a:spcAft>
                <a:spcPts val="600"/>
              </a:spcAft>
              <a:buClrTx/>
              <a:buSzTx/>
              <a:buFontTx/>
              <a:buNone/>
              <a:tabLst/>
              <a:defRPr/>
            </a:pPr>
            <a:r>
              <a:rPr kumimoji="0" lang="en-US" altLang="ja-JP" b="0" i="0" u="none" strike="noStrike" kern="0" cap="none" spc="0" normalizeH="0" baseline="0" noProof="0" dirty="0">
                <a:ln>
                  <a:noFill/>
                </a:ln>
                <a:solidFill>
                  <a:srgbClr val="D83B01"/>
                </a:solidFill>
                <a:effectLst/>
                <a:uLnTx/>
                <a:uFillTx/>
                <a:latin typeface="Meiryo" panose="020B0604030504040204" pitchFamily="34" charset="-128"/>
                <a:ea typeface="Meiryo" panose="020B0604030504040204" pitchFamily="34" charset="-128"/>
              </a:rPr>
              <a:t>S</a:t>
            </a:r>
            <a:r>
              <a:rPr kumimoji="0" lang="en-US" altLang="ja-JP" b="0" i="0" u="none" strike="noStrike" kern="0" cap="none" spc="0" normalizeH="0" baseline="0" noProof="0" dirty="0">
                <a:ln>
                  <a:noFill/>
                </a:ln>
                <a:solidFill>
                  <a:srgbClr val="505050"/>
                </a:solidFill>
                <a:effectLst/>
                <a:uLnTx/>
                <a:uFillTx/>
                <a:latin typeface="Meiryo" panose="020B0604030504040204" pitchFamily="34" charset="-128"/>
                <a:ea typeface="Meiryo" panose="020B0604030504040204" pitchFamily="34" charset="-128"/>
              </a:rPr>
              <a:t>ecurity</a:t>
            </a:r>
            <a:endParaRPr kumimoji="0" lang="ja-JP" altLang="en-US" b="0" i="0" u="none" strike="noStrike" kern="0" cap="none" spc="0" normalizeH="0" baseline="0" noProof="0">
              <a:ln>
                <a:noFill/>
              </a:ln>
              <a:solidFill>
                <a:srgbClr val="505050"/>
              </a:solidFill>
              <a:effectLst/>
              <a:uLnTx/>
              <a:uFillTx/>
              <a:latin typeface="Meiryo" panose="020B0604030504040204" pitchFamily="34" charset="-128"/>
              <a:ea typeface="Meiryo" panose="020B0604030504040204" pitchFamily="34" charset="-128"/>
            </a:endParaRPr>
          </a:p>
        </p:txBody>
      </p:sp>
      <p:sp>
        <p:nvSpPr>
          <p:cNvPr id="5" name="TextBox 32">
            <a:extLst>
              <a:ext uri="{FF2B5EF4-FFF2-40B4-BE49-F238E27FC236}">
                <a16:creationId xmlns:a16="http://schemas.microsoft.com/office/drawing/2014/main" id="{FE5B2E1E-7AED-36E4-2A1F-02CE03FCD24E}"/>
              </a:ext>
            </a:extLst>
          </p:cNvPr>
          <p:cNvSpPr txBox="1"/>
          <p:nvPr/>
        </p:nvSpPr>
        <p:spPr>
          <a:xfrm>
            <a:off x="2627728" y="3755701"/>
            <a:ext cx="2517914" cy="551689"/>
          </a:xfrm>
          <a:prstGeom prst="rect">
            <a:avLst/>
          </a:prstGeom>
          <a:noFill/>
        </p:spPr>
        <p:txBody>
          <a:bodyPr wrap="square" lIns="182880" tIns="146304" rIns="182880" bIns="146304" rtlCol="0">
            <a:spAutoFit/>
          </a:bodyPr>
          <a:lstStyle/>
          <a:p>
            <a:pPr marL="0" marR="0" lvl="0" indent="0" algn="ctr" defTabSz="914400" eaLnBrk="1" fontAlgn="auto" latinLnBrk="0" hangingPunct="1">
              <a:lnSpc>
                <a:spcPct val="90000"/>
              </a:lnSpc>
              <a:spcBef>
                <a:spcPts val="0"/>
              </a:spcBef>
              <a:spcAft>
                <a:spcPts val="600"/>
              </a:spcAft>
              <a:buClrTx/>
              <a:buSzTx/>
              <a:buFontTx/>
              <a:buNone/>
              <a:tabLst/>
              <a:defRPr/>
            </a:pPr>
            <a:r>
              <a:rPr kumimoji="0" lang="en-US" altLang="ja-JP" b="0" i="0" u="none" strike="noStrike" kern="0" cap="none" spc="0" normalizeH="0" baseline="0" noProof="0" dirty="0">
                <a:ln>
                  <a:noFill/>
                </a:ln>
                <a:solidFill>
                  <a:srgbClr val="D83B01"/>
                </a:solidFill>
                <a:effectLst/>
                <a:uLnTx/>
                <a:uFillTx/>
                <a:latin typeface="Meiryo" panose="020B0604030504040204" pitchFamily="34" charset="-128"/>
                <a:ea typeface="Meiryo" panose="020B0604030504040204" pitchFamily="34" charset="-128"/>
              </a:rPr>
              <a:t>O</a:t>
            </a:r>
            <a:r>
              <a:rPr kumimoji="0" lang="en-US" altLang="ja-JP" b="0" i="0" u="none" strike="noStrike" kern="0" cap="none" spc="0" normalizeH="0" baseline="0" noProof="0" dirty="0">
                <a:ln>
                  <a:noFill/>
                </a:ln>
                <a:solidFill>
                  <a:srgbClr val="505050"/>
                </a:solidFill>
                <a:effectLst/>
                <a:uLnTx/>
                <a:uFillTx/>
                <a:latin typeface="Meiryo" panose="020B0604030504040204" pitchFamily="34" charset="-128"/>
                <a:ea typeface="Meiryo" panose="020B0604030504040204" pitchFamily="34" charset="-128"/>
              </a:rPr>
              <a:t>rchestration</a:t>
            </a:r>
            <a:endParaRPr kumimoji="0" lang="ja-JP" altLang="en-US" b="0" i="0" u="none" strike="noStrike" kern="0" cap="none" spc="0" normalizeH="0" baseline="0" noProof="0">
              <a:ln>
                <a:noFill/>
              </a:ln>
              <a:solidFill>
                <a:srgbClr val="505050"/>
              </a:solidFill>
              <a:effectLst/>
              <a:uLnTx/>
              <a:uFillTx/>
              <a:latin typeface="Meiryo" panose="020B0604030504040204" pitchFamily="34" charset="-128"/>
              <a:ea typeface="Meiryo" panose="020B0604030504040204" pitchFamily="34" charset="-128"/>
            </a:endParaRPr>
          </a:p>
        </p:txBody>
      </p:sp>
      <p:sp>
        <p:nvSpPr>
          <p:cNvPr id="6" name="TextBox 33">
            <a:extLst>
              <a:ext uri="{FF2B5EF4-FFF2-40B4-BE49-F238E27FC236}">
                <a16:creationId xmlns:a16="http://schemas.microsoft.com/office/drawing/2014/main" id="{1F03E649-6512-5DBF-E7F7-16AB3BE3EEBB}"/>
              </a:ext>
            </a:extLst>
          </p:cNvPr>
          <p:cNvSpPr txBox="1"/>
          <p:nvPr/>
        </p:nvSpPr>
        <p:spPr>
          <a:xfrm>
            <a:off x="4521052" y="3767542"/>
            <a:ext cx="2236951" cy="551689"/>
          </a:xfrm>
          <a:prstGeom prst="rect">
            <a:avLst/>
          </a:prstGeom>
          <a:noFill/>
        </p:spPr>
        <p:txBody>
          <a:bodyPr wrap="square" lIns="182880" tIns="146304" rIns="182880" bIns="146304" rtlCol="0">
            <a:spAutoFit/>
          </a:bodyPr>
          <a:lstStyle/>
          <a:p>
            <a:pPr marL="0" marR="0" lvl="0" indent="0" algn="ctr" defTabSz="914400" eaLnBrk="1" fontAlgn="auto" latinLnBrk="0" hangingPunct="1">
              <a:lnSpc>
                <a:spcPct val="90000"/>
              </a:lnSpc>
              <a:spcBef>
                <a:spcPts val="0"/>
              </a:spcBef>
              <a:spcAft>
                <a:spcPts val="600"/>
              </a:spcAft>
              <a:buClrTx/>
              <a:buSzTx/>
              <a:buFontTx/>
              <a:buNone/>
              <a:tabLst/>
              <a:defRPr/>
            </a:pPr>
            <a:r>
              <a:rPr kumimoji="0" lang="en-US" altLang="ja-JP" b="0" i="0" u="none" strike="noStrike" kern="0" cap="none" spc="0" normalizeH="0" baseline="0" noProof="0" dirty="0">
                <a:ln>
                  <a:noFill/>
                </a:ln>
                <a:solidFill>
                  <a:srgbClr val="D83B01"/>
                </a:solidFill>
                <a:effectLst/>
                <a:uLnTx/>
                <a:uFillTx/>
                <a:latin typeface="Meiryo" panose="020B0604030504040204" pitchFamily="34" charset="-128"/>
                <a:ea typeface="Meiryo" panose="020B0604030504040204" pitchFamily="34" charset="-128"/>
              </a:rPr>
              <a:t>A</a:t>
            </a:r>
            <a:r>
              <a:rPr kumimoji="0" lang="en-US" altLang="ja-JP" b="0" i="0" u="none" strike="noStrike" kern="0" cap="none" spc="0" normalizeH="0" baseline="0" noProof="0" dirty="0">
                <a:ln>
                  <a:noFill/>
                </a:ln>
                <a:solidFill>
                  <a:srgbClr val="505050"/>
                </a:solidFill>
                <a:effectLst/>
                <a:uLnTx/>
                <a:uFillTx/>
                <a:latin typeface="Meiryo" panose="020B0604030504040204" pitchFamily="34" charset="-128"/>
                <a:ea typeface="Meiryo" panose="020B0604030504040204" pitchFamily="34" charset="-128"/>
              </a:rPr>
              <a:t>utomation</a:t>
            </a:r>
            <a:endParaRPr kumimoji="0" lang="ja-JP" altLang="en-US" b="0" i="0" u="none" strike="noStrike" kern="0" cap="none" spc="0" normalizeH="0" baseline="0" noProof="0">
              <a:ln>
                <a:noFill/>
              </a:ln>
              <a:solidFill>
                <a:srgbClr val="505050"/>
              </a:solidFill>
              <a:effectLst/>
              <a:uLnTx/>
              <a:uFillTx/>
              <a:latin typeface="Meiryo" panose="020B0604030504040204" pitchFamily="34" charset="-128"/>
              <a:ea typeface="Meiryo" panose="020B0604030504040204" pitchFamily="34" charset="-128"/>
            </a:endParaRPr>
          </a:p>
        </p:txBody>
      </p:sp>
      <p:sp>
        <p:nvSpPr>
          <p:cNvPr id="7" name="TextBox 34">
            <a:extLst>
              <a:ext uri="{FF2B5EF4-FFF2-40B4-BE49-F238E27FC236}">
                <a16:creationId xmlns:a16="http://schemas.microsoft.com/office/drawing/2014/main" id="{1F50C9A6-2BC7-7C59-5B31-C9106690A681}"/>
              </a:ext>
            </a:extLst>
          </p:cNvPr>
          <p:cNvSpPr txBox="1"/>
          <p:nvPr/>
        </p:nvSpPr>
        <p:spPr>
          <a:xfrm>
            <a:off x="6460810" y="3755701"/>
            <a:ext cx="1853965" cy="551689"/>
          </a:xfrm>
          <a:prstGeom prst="rect">
            <a:avLst/>
          </a:prstGeom>
          <a:noFill/>
        </p:spPr>
        <p:txBody>
          <a:bodyPr wrap="square" lIns="182880" tIns="146304" rIns="182880" bIns="146304" rtlCol="0">
            <a:spAutoFit/>
          </a:bodyPr>
          <a:lstStyle/>
          <a:p>
            <a:pPr marL="0" marR="0" lvl="0" indent="0" algn="ctr" defTabSz="914400" eaLnBrk="1" fontAlgn="auto" latinLnBrk="0" hangingPunct="1">
              <a:lnSpc>
                <a:spcPct val="90000"/>
              </a:lnSpc>
              <a:spcBef>
                <a:spcPts val="0"/>
              </a:spcBef>
              <a:spcAft>
                <a:spcPts val="600"/>
              </a:spcAft>
              <a:buClrTx/>
              <a:buSzTx/>
              <a:buFontTx/>
              <a:buNone/>
              <a:tabLst/>
              <a:defRPr/>
            </a:pPr>
            <a:r>
              <a:rPr kumimoji="0" lang="en-US" altLang="ja-JP" b="0" i="0" u="none" strike="noStrike" kern="0" cap="none" spc="0" normalizeH="0" baseline="0" noProof="0" dirty="0">
                <a:ln>
                  <a:noFill/>
                </a:ln>
                <a:solidFill>
                  <a:srgbClr val="D83B01"/>
                </a:solidFill>
                <a:effectLst/>
                <a:uLnTx/>
                <a:uFillTx/>
                <a:latin typeface="Meiryo" panose="020B0604030504040204" pitchFamily="34" charset="-128"/>
                <a:ea typeface="Meiryo" panose="020B0604030504040204" pitchFamily="34" charset="-128"/>
              </a:rPr>
              <a:t>R</a:t>
            </a:r>
            <a:r>
              <a:rPr kumimoji="0" lang="en-US" altLang="ja-JP" b="0" i="0" u="none" strike="noStrike" kern="0" cap="none" spc="0" normalizeH="0" baseline="0" noProof="0" dirty="0">
                <a:ln>
                  <a:noFill/>
                </a:ln>
                <a:solidFill>
                  <a:srgbClr val="505050"/>
                </a:solidFill>
                <a:effectLst/>
                <a:uLnTx/>
                <a:uFillTx/>
                <a:latin typeface="Meiryo" panose="020B0604030504040204" pitchFamily="34" charset="-128"/>
                <a:ea typeface="Meiryo" panose="020B0604030504040204" pitchFamily="34" charset="-128"/>
              </a:rPr>
              <a:t>esponse</a:t>
            </a:r>
            <a:endParaRPr kumimoji="0" lang="ja-JP" altLang="en-US" b="0" i="0" u="none" strike="noStrike" kern="0" cap="none" spc="0" normalizeH="0" baseline="0" noProof="0">
              <a:ln>
                <a:noFill/>
              </a:ln>
              <a:solidFill>
                <a:srgbClr val="505050"/>
              </a:solidFill>
              <a:effectLst/>
              <a:uLnTx/>
              <a:uFillTx/>
              <a:latin typeface="Meiryo" panose="020B0604030504040204" pitchFamily="34" charset="-128"/>
              <a:ea typeface="Meiryo" panose="020B0604030504040204" pitchFamily="34" charset="-128"/>
            </a:endParaRPr>
          </a:p>
        </p:txBody>
      </p:sp>
      <p:sp>
        <p:nvSpPr>
          <p:cNvPr id="8" name="TextBox 35">
            <a:extLst>
              <a:ext uri="{FF2B5EF4-FFF2-40B4-BE49-F238E27FC236}">
                <a16:creationId xmlns:a16="http://schemas.microsoft.com/office/drawing/2014/main" id="{851D82D7-BAFB-FBBD-1637-859D12E9DD97}"/>
              </a:ext>
            </a:extLst>
          </p:cNvPr>
          <p:cNvSpPr txBox="1"/>
          <p:nvPr/>
        </p:nvSpPr>
        <p:spPr>
          <a:xfrm>
            <a:off x="289207" y="3737017"/>
            <a:ext cx="2236951" cy="750975"/>
          </a:xfrm>
          <a:prstGeom prst="rect">
            <a:avLst/>
          </a:prstGeom>
          <a:noFill/>
        </p:spPr>
        <p:txBody>
          <a:bodyPr wrap="square" lIns="182880" tIns="146304" rIns="182880" bIns="146304" rtlCol="0">
            <a:spAutoFit/>
          </a:bodyPr>
          <a:lstStyle/>
          <a:p>
            <a:pPr marL="0" marR="0" lvl="0" indent="0" algn="ctr" defTabSz="914400" eaLnBrk="1" fontAlgn="auto" latinLnBrk="0" hangingPunct="1">
              <a:lnSpc>
                <a:spcPct val="90000"/>
              </a:lnSpc>
              <a:spcBef>
                <a:spcPts val="0"/>
              </a:spcBef>
              <a:spcAft>
                <a:spcPts val="600"/>
              </a:spcAft>
              <a:buClrTx/>
              <a:buSzTx/>
              <a:buFontTx/>
              <a:buNone/>
              <a:tabLst/>
              <a:defRPr/>
            </a:pPr>
            <a:r>
              <a:rPr kumimoji="0" lang="en-US" altLang="ja-JP" sz="3200" b="1" i="0" u="none" strike="noStrike" kern="0" cap="none" spc="0" normalizeH="0" baseline="0" noProof="0" dirty="0">
                <a:ln>
                  <a:noFill/>
                </a:ln>
                <a:solidFill>
                  <a:srgbClr val="D83B01"/>
                </a:solidFill>
                <a:effectLst/>
                <a:uLnTx/>
                <a:uFillTx/>
                <a:latin typeface="Meiryo" panose="020B0604030504040204" pitchFamily="34" charset="-128"/>
                <a:ea typeface="Meiryo" panose="020B0604030504040204" pitchFamily="34" charset="-128"/>
              </a:rPr>
              <a:t>SOAR</a:t>
            </a:r>
            <a:endParaRPr kumimoji="0" lang="ja-JP" altLang="en-US" sz="3200" b="1" i="0" u="none" strike="noStrike" kern="0" cap="none" spc="0" normalizeH="0" baseline="0" noProof="0">
              <a:ln>
                <a:noFill/>
              </a:ln>
              <a:solidFill>
                <a:srgbClr val="D83B01"/>
              </a:solidFill>
              <a:effectLst/>
              <a:uLnTx/>
              <a:uFillTx/>
              <a:latin typeface="Meiryo" panose="020B0604030504040204" pitchFamily="34" charset="-128"/>
              <a:ea typeface="Meiryo" panose="020B0604030504040204" pitchFamily="34" charset="-128"/>
            </a:endParaRPr>
          </a:p>
        </p:txBody>
      </p:sp>
      <p:sp>
        <p:nvSpPr>
          <p:cNvPr id="9" name="TextBox 36">
            <a:extLst>
              <a:ext uri="{FF2B5EF4-FFF2-40B4-BE49-F238E27FC236}">
                <a16:creationId xmlns:a16="http://schemas.microsoft.com/office/drawing/2014/main" id="{FDA36266-CBC4-3E55-D0F3-A31E769F2A84}"/>
              </a:ext>
            </a:extLst>
          </p:cNvPr>
          <p:cNvSpPr txBox="1"/>
          <p:nvPr/>
        </p:nvSpPr>
        <p:spPr>
          <a:xfrm>
            <a:off x="1278342" y="4054285"/>
            <a:ext cx="3898967" cy="494751"/>
          </a:xfrm>
          <a:prstGeom prst="rect">
            <a:avLst/>
          </a:prstGeom>
          <a:noFill/>
        </p:spPr>
        <p:txBody>
          <a:bodyPr wrap="square" lIns="182880" tIns="146304" rIns="182880" bIns="146304" rtlCol="0">
            <a:spAutoFit/>
          </a:bodyPr>
          <a:lstStyle/>
          <a:p>
            <a:pPr marL="0" marR="0" lvl="0" indent="0" algn="ctr" defTabSz="914400" eaLnBrk="1" fontAlgn="auto" latinLnBrk="0" hangingPunct="1">
              <a:lnSpc>
                <a:spcPct val="90000"/>
              </a:lnSpc>
              <a:spcBef>
                <a:spcPts val="0"/>
              </a:spcBef>
              <a:spcAft>
                <a:spcPts val="600"/>
              </a:spcAft>
              <a:buClrTx/>
              <a:buSzTx/>
              <a:buFontTx/>
              <a:buNone/>
              <a:tabLst/>
              <a:defRPr/>
            </a:pPr>
            <a:r>
              <a:rPr kumimoji="0" lang="ja-JP" altLang="en-US" sz="1400" b="0" i="0" u="none" strike="noStrike" kern="0" cap="none" spc="0" normalizeH="0" baseline="0" noProof="0">
                <a:ln>
                  <a:noFill/>
                </a:ln>
                <a:solidFill>
                  <a:srgbClr val="505050"/>
                </a:solidFill>
                <a:effectLst/>
                <a:uLnTx/>
                <a:uFillTx/>
                <a:latin typeface="Meiryo" panose="020B0604030504040204" pitchFamily="34" charset="-128"/>
                <a:ea typeface="Meiryo" panose="020B0604030504040204" pitchFamily="34" charset="-128"/>
              </a:rPr>
              <a:t>セキュリティ製品間の連携</a:t>
            </a:r>
          </a:p>
        </p:txBody>
      </p:sp>
      <p:sp>
        <p:nvSpPr>
          <p:cNvPr id="10" name="TextBox 37">
            <a:extLst>
              <a:ext uri="{FF2B5EF4-FFF2-40B4-BE49-F238E27FC236}">
                <a16:creationId xmlns:a16="http://schemas.microsoft.com/office/drawing/2014/main" id="{578B2BAA-06C8-DF7A-84BD-C9C90739FC21}"/>
              </a:ext>
            </a:extLst>
          </p:cNvPr>
          <p:cNvSpPr txBox="1"/>
          <p:nvPr/>
        </p:nvSpPr>
        <p:spPr>
          <a:xfrm>
            <a:off x="4822518" y="4041988"/>
            <a:ext cx="1634020" cy="523220"/>
          </a:xfrm>
          <a:prstGeom prst="rect">
            <a:avLst/>
          </a:prstGeom>
          <a:noFill/>
        </p:spPr>
        <p:txBody>
          <a:bodyPr wrap="square" lIns="182880" tIns="146304" rIns="182880" bIns="146304" rtlCol="0">
            <a:spAutoFit/>
          </a:bodyPr>
          <a:lstStyle/>
          <a:p>
            <a:pPr marL="0" marR="0" lvl="0" indent="0" algn="ctr" defTabSz="914400" eaLnBrk="1" fontAlgn="auto" latinLnBrk="0" hangingPunct="1">
              <a:lnSpc>
                <a:spcPct val="90000"/>
              </a:lnSpc>
              <a:spcBef>
                <a:spcPts val="0"/>
              </a:spcBef>
              <a:spcAft>
                <a:spcPts val="600"/>
              </a:spcAft>
              <a:buClrTx/>
              <a:buSzTx/>
              <a:buFontTx/>
              <a:buNone/>
              <a:tabLst/>
              <a:defRPr/>
            </a:pPr>
            <a:r>
              <a:rPr kumimoji="0" lang="ja-JP" altLang="en-US" sz="1600" b="0" i="0" u="none" strike="noStrike" kern="0" cap="none" spc="0" normalizeH="0" baseline="0" noProof="0">
                <a:ln>
                  <a:noFill/>
                </a:ln>
                <a:solidFill>
                  <a:srgbClr val="505050"/>
                </a:solidFill>
                <a:effectLst/>
                <a:uLnTx/>
                <a:uFillTx/>
                <a:latin typeface="Meiryo" panose="020B0604030504040204" pitchFamily="34" charset="-128"/>
                <a:ea typeface="Meiryo" panose="020B0604030504040204" pitchFamily="34" charset="-128"/>
              </a:rPr>
              <a:t>手動 → 自動</a:t>
            </a:r>
          </a:p>
        </p:txBody>
      </p:sp>
      <p:sp>
        <p:nvSpPr>
          <p:cNvPr id="11" name="TextBox 38">
            <a:extLst>
              <a:ext uri="{FF2B5EF4-FFF2-40B4-BE49-F238E27FC236}">
                <a16:creationId xmlns:a16="http://schemas.microsoft.com/office/drawing/2014/main" id="{A27BC0B6-EF80-7027-6296-ADD2C130E2B1}"/>
              </a:ext>
            </a:extLst>
          </p:cNvPr>
          <p:cNvSpPr txBox="1"/>
          <p:nvPr/>
        </p:nvSpPr>
        <p:spPr>
          <a:xfrm>
            <a:off x="6385384" y="4041988"/>
            <a:ext cx="2025033" cy="523220"/>
          </a:xfrm>
          <a:prstGeom prst="rect">
            <a:avLst/>
          </a:prstGeom>
          <a:noFill/>
        </p:spPr>
        <p:txBody>
          <a:bodyPr wrap="square" lIns="182880" tIns="146304" rIns="182880" bIns="146304" rtlCol="0">
            <a:spAutoFit/>
          </a:bodyPr>
          <a:lstStyle/>
          <a:p>
            <a:pPr marL="0" marR="0" lvl="0" indent="0" algn="ctr" defTabSz="914400" eaLnBrk="1" fontAlgn="auto" latinLnBrk="0" hangingPunct="1">
              <a:lnSpc>
                <a:spcPct val="90000"/>
              </a:lnSpc>
              <a:spcBef>
                <a:spcPts val="0"/>
              </a:spcBef>
              <a:spcAft>
                <a:spcPts val="600"/>
              </a:spcAft>
              <a:buClrTx/>
              <a:buSzTx/>
              <a:buFontTx/>
              <a:buNone/>
              <a:tabLst/>
              <a:defRPr/>
            </a:pPr>
            <a:r>
              <a:rPr kumimoji="0" lang="zh-TW" altLang="en-US" sz="1600" b="0" i="0" u="none" strike="noStrike" kern="0" cap="none" spc="0" normalizeH="0" baseline="0" noProof="0" dirty="0">
                <a:ln>
                  <a:noFill/>
                </a:ln>
                <a:solidFill>
                  <a:srgbClr val="505050"/>
                </a:solidFill>
                <a:effectLst/>
                <a:uLnTx/>
                <a:uFillTx/>
                <a:latin typeface="Meiryo" panose="020B0604030504040204" pitchFamily="34" charset="-128"/>
                <a:ea typeface="Meiryo" panose="020B0604030504040204" pitchFamily="34" charset="-128"/>
              </a:rPr>
              <a:t>自動調査＆対処</a:t>
            </a:r>
            <a:endParaRPr kumimoji="0" lang="ja-JP" altLang="en-US" sz="1600" b="0" i="0" u="none" strike="noStrike" kern="0" cap="none" spc="0" normalizeH="0" baseline="0" noProof="0">
              <a:ln>
                <a:noFill/>
              </a:ln>
              <a:solidFill>
                <a:srgbClr val="505050"/>
              </a:solidFill>
              <a:effectLst/>
              <a:uLnTx/>
              <a:uFillTx/>
              <a:latin typeface="Meiryo" panose="020B0604030504040204" pitchFamily="34" charset="-128"/>
              <a:ea typeface="Meiryo" panose="020B0604030504040204" pitchFamily="34" charset="-128"/>
            </a:endParaRPr>
          </a:p>
        </p:txBody>
      </p:sp>
      <p:sp>
        <p:nvSpPr>
          <p:cNvPr id="17" name="Rectangle 44">
            <a:extLst>
              <a:ext uri="{FF2B5EF4-FFF2-40B4-BE49-F238E27FC236}">
                <a16:creationId xmlns:a16="http://schemas.microsoft.com/office/drawing/2014/main" id="{7061C9FE-BEF2-B8FC-6C51-3C0F5872CDA9}"/>
              </a:ext>
            </a:extLst>
          </p:cNvPr>
          <p:cNvSpPr/>
          <p:nvPr/>
        </p:nvSpPr>
        <p:spPr bwMode="auto">
          <a:xfrm>
            <a:off x="1110521" y="4654935"/>
            <a:ext cx="1474354" cy="993426"/>
          </a:xfrm>
          <a:prstGeom prst="rect">
            <a:avLst/>
          </a:prstGeom>
          <a:solidFill>
            <a:srgbClr val="0070C0"/>
          </a:solidFill>
          <a:ln w="9525" cap="flat" cmpd="sng" algn="ctr">
            <a:noFill/>
            <a:prstDash val="solid"/>
            <a:headEnd type="none" w="med" len="med"/>
            <a:tailEnd type="none" w="med" len="med"/>
          </a:ln>
          <a:effectLst>
            <a:outerShdw blurRad="50800" dist="38100" dir="2700000" algn="tl" rotWithShape="0">
              <a:prstClr val="black">
                <a:alpha val="40000"/>
              </a:prstClr>
            </a:outerShdw>
          </a:effectLst>
        </p:spPr>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ja-JP" altLang="en-US" sz="1400" b="0" i="0" u="none" strike="noStrike" kern="0" cap="none" spc="0" normalizeH="0" baseline="0" noProof="0">
                <a:ln>
                  <a:noFill/>
                </a:ln>
                <a:gradFill>
                  <a:gsLst>
                    <a:gs pos="0">
                      <a:srgbClr val="FFFFFF"/>
                    </a:gs>
                    <a:gs pos="100000">
                      <a:srgbClr val="FFFFFF"/>
                    </a:gs>
                  </a:gsLst>
                  <a:lin ang="5400000" scaled="0"/>
                </a:gradFill>
                <a:effectLst/>
                <a:uLnTx/>
                <a:uFillTx/>
                <a:latin typeface="Meiryo" panose="020B0604030504040204" pitchFamily="34" charset="-128"/>
                <a:ea typeface="Meiryo" panose="020B0604030504040204" pitchFamily="34" charset="-128"/>
                <a:cs typeface="Segoe UI" pitchFamily="34" charset="0"/>
              </a:rPr>
              <a:t>脅威の可視化</a:t>
            </a:r>
          </a:p>
        </p:txBody>
      </p:sp>
      <p:sp>
        <p:nvSpPr>
          <p:cNvPr id="18" name="Rectangle 45">
            <a:extLst>
              <a:ext uri="{FF2B5EF4-FFF2-40B4-BE49-F238E27FC236}">
                <a16:creationId xmlns:a16="http://schemas.microsoft.com/office/drawing/2014/main" id="{26812428-416D-CC38-1A0D-37E588A07CEF}"/>
              </a:ext>
            </a:extLst>
          </p:cNvPr>
          <p:cNvSpPr/>
          <p:nvPr/>
        </p:nvSpPr>
        <p:spPr bwMode="auto">
          <a:xfrm>
            <a:off x="2929846" y="4658343"/>
            <a:ext cx="1474354" cy="993426"/>
          </a:xfrm>
          <a:prstGeom prst="rect">
            <a:avLst/>
          </a:prstGeom>
          <a:solidFill>
            <a:srgbClr val="0070C0"/>
          </a:solidFill>
          <a:ln w="9525" cap="flat" cmpd="sng" algn="ctr">
            <a:noFill/>
            <a:prstDash val="solid"/>
            <a:headEnd type="none" w="med" len="med"/>
            <a:tailEnd type="none" w="med" len="med"/>
          </a:ln>
          <a:effectLst>
            <a:outerShdw blurRad="50800" dist="38100" dir="2700000" algn="tl" rotWithShape="0">
              <a:prstClr val="black">
                <a:alpha val="40000"/>
              </a:prstClr>
            </a:outerShdw>
          </a:effectLst>
        </p:spPr>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ja-JP" altLang="en-US" sz="1400" b="0" i="0" u="none" strike="noStrike" kern="0" cap="none" spc="0" normalizeH="0" baseline="0" noProof="0">
                <a:ln>
                  <a:noFill/>
                </a:ln>
                <a:gradFill>
                  <a:gsLst>
                    <a:gs pos="0">
                      <a:srgbClr val="FFFFFF"/>
                    </a:gs>
                    <a:gs pos="100000">
                      <a:srgbClr val="FFFFFF"/>
                    </a:gs>
                  </a:gsLst>
                  <a:lin ang="5400000" scaled="0"/>
                </a:gradFill>
                <a:effectLst/>
                <a:uLnTx/>
                <a:uFillTx/>
                <a:latin typeface="Meiryo" panose="020B0604030504040204" pitchFamily="34" charset="-128"/>
                <a:ea typeface="Meiryo" panose="020B0604030504040204" pitchFamily="34" charset="-128"/>
                <a:cs typeface="Segoe UI" pitchFamily="34" charset="0"/>
              </a:rPr>
              <a:t>アラートの</a:t>
            </a:r>
            <a:endParaRPr kumimoji="0" lang="en-US" altLang="ja-JP" sz="1400" kern="0"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marL="0" marR="0" lvl="0" indent="0" algn="ctr" defTabSz="932472" eaLnBrk="1" fontAlgn="base" latinLnBrk="0" hangingPunct="1">
              <a:lnSpc>
                <a:spcPct val="90000"/>
              </a:lnSpc>
              <a:spcBef>
                <a:spcPct val="0"/>
              </a:spcBef>
              <a:spcAft>
                <a:spcPct val="0"/>
              </a:spcAft>
              <a:buClrTx/>
              <a:buSzTx/>
              <a:buFontTx/>
              <a:buNone/>
              <a:tabLst/>
              <a:defRPr/>
            </a:pPr>
            <a:r>
              <a:rPr kumimoji="0" lang="ja-JP" altLang="en-US" sz="1400" b="0" i="0" u="none" strike="noStrike" kern="0" cap="none" spc="0" normalizeH="0" baseline="0" noProof="0">
                <a:ln>
                  <a:noFill/>
                </a:ln>
                <a:gradFill>
                  <a:gsLst>
                    <a:gs pos="0">
                      <a:srgbClr val="FFFFFF"/>
                    </a:gs>
                    <a:gs pos="100000">
                      <a:srgbClr val="FFFFFF"/>
                    </a:gs>
                  </a:gsLst>
                  <a:lin ang="5400000" scaled="0"/>
                </a:gradFill>
                <a:effectLst/>
                <a:uLnTx/>
                <a:uFillTx/>
                <a:latin typeface="Meiryo" panose="020B0604030504040204" pitchFamily="34" charset="-128"/>
                <a:ea typeface="Meiryo" panose="020B0604030504040204" pitchFamily="34" charset="-128"/>
                <a:cs typeface="Segoe UI" pitchFamily="34" charset="0"/>
              </a:rPr>
              <a:t>相関分析</a:t>
            </a:r>
            <a:endParaRPr kumimoji="0" lang="en-US" altLang="ja-JP" sz="1400" b="0" i="0" u="none" strike="noStrike" kern="0" cap="none" spc="0" normalizeH="0" baseline="0" noProof="0" dirty="0">
              <a:ln>
                <a:noFill/>
              </a:ln>
              <a:gradFill>
                <a:gsLst>
                  <a:gs pos="0">
                    <a:srgbClr val="FFFFFF"/>
                  </a:gs>
                  <a:gs pos="100000">
                    <a:srgbClr val="FFFFFF"/>
                  </a:gs>
                </a:gsLst>
                <a:lin ang="5400000" scaled="0"/>
              </a:gradFill>
              <a:effectLst/>
              <a:uLnTx/>
              <a:uFillTx/>
              <a:latin typeface="Meiryo" panose="020B0604030504040204" pitchFamily="34" charset="-128"/>
              <a:ea typeface="Meiryo" panose="020B0604030504040204" pitchFamily="34" charset="-128"/>
              <a:cs typeface="Segoe UI" pitchFamily="34" charset="0"/>
            </a:endParaRPr>
          </a:p>
          <a:p>
            <a:pPr marL="0" marR="0" lvl="0" indent="0" algn="ctr" defTabSz="932472" eaLnBrk="1" fontAlgn="base" latinLnBrk="0" hangingPunct="1">
              <a:lnSpc>
                <a:spcPct val="90000"/>
              </a:lnSpc>
              <a:spcBef>
                <a:spcPct val="0"/>
              </a:spcBef>
              <a:spcAft>
                <a:spcPct val="0"/>
              </a:spcAft>
              <a:buClrTx/>
              <a:buSzTx/>
              <a:buFontTx/>
              <a:buNone/>
              <a:tabLst/>
              <a:defRPr/>
            </a:pPr>
            <a:r>
              <a:rPr kumimoji="0" lang="ja-JP" altLang="en-US" sz="1400" b="0" i="0" u="none" strike="noStrike" kern="0" cap="none" spc="0" normalizeH="0" baseline="0" noProof="0">
                <a:ln>
                  <a:noFill/>
                </a:ln>
                <a:gradFill>
                  <a:gsLst>
                    <a:gs pos="0">
                      <a:srgbClr val="FFFFFF"/>
                    </a:gs>
                    <a:gs pos="100000">
                      <a:srgbClr val="FFFFFF"/>
                    </a:gs>
                  </a:gsLst>
                  <a:lin ang="5400000" scaled="0"/>
                </a:gradFill>
                <a:effectLst/>
                <a:uLnTx/>
                <a:uFillTx/>
                <a:latin typeface="Meiryo" panose="020B0604030504040204" pitchFamily="34" charset="-128"/>
                <a:ea typeface="Meiryo" panose="020B0604030504040204" pitchFamily="34" charset="-128"/>
                <a:cs typeface="Segoe UI" pitchFamily="34" charset="0"/>
              </a:rPr>
              <a:t>インシデント</a:t>
            </a:r>
            <a:br>
              <a:rPr kumimoji="0" lang="en-US" altLang="ja-JP" sz="1400" b="0" i="0" u="none" strike="noStrike" kern="0" cap="none" spc="0" normalizeH="0" baseline="0" noProof="0" dirty="0">
                <a:ln>
                  <a:noFill/>
                </a:ln>
                <a:gradFill>
                  <a:gsLst>
                    <a:gs pos="0">
                      <a:srgbClr val="FFFFFF"/>
                    </a:gs>
                    <a:gs pos="100000">
                      <a:srgbClr val="FFFFFF"/>
                    </a:gs>
                  </a:gsLst>
                  <a:lin ang="5400000" scaled="0"/>
                </a:gradFill>
                <a:effectLst/>
                <a:uLnTx/>
                <a:uFillTx/>
                <a:latin typeface="Meiryo" panose="020B0604030504040204" pitchFamily="34" charset="-128"/>
                <a:ea typeface="Meiryo" panose="020B0604030504040204" pitchFamily="34" charset="-128"/>
                <a:cs typeface="Segoe UI" pitchFamily="34" charset="0"/>
              </a:rPr>
            </a:br>
            <a:r>
              <a:rPr kumimoji="0" lang="ja-JP" altLang="en-US" sz="1400" b="0" i="0" u="none" strike="noStrike" kern="0" cap="none" spc="0" normalizeH="0" baseline="0" noProof="0">
                <a:ln>
                  <a:noFill/>
                </a:ln>
                <a:gradFill>
                  <a:gsLst>
                    <a:gs pos="0">
                      <a:srgbClr val="FFFFFF"/>
                    </a:gs>
                    <a:gs pos="100000">
                      <a:srgbClr val="FFFFFF"/>
                    </a:gs>
                  </a:gsLst>
                  <a:lin ang="5400000" scaled="0"/>
                </a:gradFill>
                <a:effectLst/>
                <a:uLnTx/>
                <a:uFillTx/>
                <a:latin typeface="Meiryo" panose="020B0604030504040204" pitchFamily="34" charset="-128"/>
                <a:ea typeface="Meiryo" panose="020B0604030504040204" pitchFamily="34" charset="-128"/>
                <a:cs typeface="Segoe UI" pitchFamily="34" charset="0"/>
              </a:rPr>
              <a:t>マッピング</a:t>
            </a:r>
          </a:p>
        </p:txBody>
      </p:sp>
      <p:sp>
        <p:nvSpPr>
          <p:cNvPr id="19" name="Rectangle 46">
            <a:extLst>
              <a:ext uri="{FF2B5EF4-FFF2-40B4-BE49-F238E27FC236}">
                <a16:creationId xmlns:a16="http://schemas.microsoft.com/office/drawing/2014/main" id="{9F987EE5-FC18-6DFC-62AE-DF03940FC14F}"/>
              </a:ext>
            </a:extLst>
          </p:cNvPr>
          <p:cNvSpPr/>
          <p:nvPr/>
        </p:nvSpPr>
        <p:spPr bwMode="auto">
          <a:xfrm>
            <a:off x="4723572" y="4654935"/>
            <a:ext cx="1474354" cy="993426"/>
          </a:xfrm>
          <a:prstGeom prst="rect">
            <a:avLst/>
          </a:prstGeom>
          <a:solidFill>
            <a:srgbClr val="0070C0"/>
          </a:solidFill>
          <a:ln w="9525" cap="flat" cmpd="sng" algn="ctr">
            <a:noFill/>
            <a:prstDash val="solid"/>
            <a:headEnd type="none" w="med" len="med"/>
            <a:tailEnd type="none" w="med" len="med"/>
          </a:ln>
          <a:effectLst>
            <a:outerShdw blurRad="50800" dist="38100" dir="2700000" algn="tl" rotWithShape="0">
              <a:prstClr val="black">
                <a:alpha val="40000"/>
              </a:prstClr>
            </a:outerShdw>
          </a:effectLst>
        </p:spPr>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ja-JP" altLang="en-US" sz="1400" b="0" i="0" u="none" strike="noStrike" kern="0" cap="none" spc="0" normalizeH="0" baseline="0" noProof="0">
                <a:ln>
                  <a:noFill/>
                </a:ln>
                <a:gradFill>
                  <a:gsLst>
                    <a:gs pos="0">
                      <a:srgbClr val="FFFFFF"/>
                    </a:gs>
                    <a:gs pos="100000">
                      <a:srgbClr val="FFFFFF"/>
                    </a:gs>
                  </a:gsLst>
                  <a:lin ang="5400000" scaled="0"/>
                </a:gradFill>
                <a:effectLst/>
                <a:uLnTx/>
                <a:uFillTx/>
                <a:latin typeface="Meiryo" panose="020B0604030504040204" pitchFamily="34" charset="-128"/>
                <a:ea typeface="Meiryo" panose="020B0604030504040204" pitchFamily="34" charset="-128"/>
                <a:cs typeface="Segoe UI" pitchFamily="34" charset="0"/>
              </a:rPr>
              <a:t>インシデントの優先順位</a:t>
            </a:r>
          </a:p>
        </p:txBody>
      </p:sp>
      <p:sp>
        <p:nvSpPr>
          <p:cNvPr id="20" name="Rectangle 47">
            <a:extLst>
              <a:ext uri="{FF2B5EF4-FFF2-40B4-BE49-F238E27FC236}">
                <a16:creationId xmlns:a16="http://schemas.microsoft.com/office/drawing/2014/main" id="{2D2FD2C2-CB2B-E83C-7710-A4265F30D325}"/>
              </a:ext>
            </a:extLst>
          </p:cNvPr>
          <p:cNvSpPr/>
          <p:nvPr/>
        </p:nvSpPr>
        <p:spPr bwMode="auto">
          <a:xfrm>
            <a:off x="6517298" y="4649365"/>
            <a:ext cx="1474354" cy="993426"/>
          </a:xfrm>
          <a:prstGeom prst="rect">
            <a:avLst/>
          </a:prstGeom>
          <a:solidFill>
            <a:srgbClr val="0070C0"/>
          </a:solidFill>
          <a:ln w="9525" cap="flat" cmpd="sng" algn="ctr">
            <a:noFill/>
            <a:prstDash val="solid"/>
            <a:headEnd type="none" w="med" len="med"/>
            <a:tailEnd type="none" w="med" len="med"/>
          </a:ln>
          <a:effectLst>
            <a:outerShdw blurRad="50800" dist="38100" dir="2700000" algn="tl" rotWithShape="0">
              <a:prstClr val="black">
                <a:alpha val="40000"/>
              </a:prstClr>
            </a:outerShdw>
          </a:effectLst>
        </p:spPr>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ja-JP" altLang="en-US" sz="1400" b="0" i="0" u="none" strike="noStrike" kern="0" cap="none" spc="0" normalizeH="0" baseline="0" noProof="0">
                <a:ln>
                  <a:noFill/>
                </a:ln>
                <a:gradFill>
                  <a:gsLst>
                    <a:gs pos="0">
                      <a:srgbClr val="FFFFFF"/>
                    </a:gs>
                    <a:gs pos="100000">
                      <a:srgbClr val="FFFFFF"/>
                    </a:gs>
                  </a:gsLst>
                  <a:lin ang="5400000" scaled="0"/>
                </a:gradFill>
                <a:effectLst/>
                <a:uLnTx/>
                <a:uFillTx/>
                <a:latin typeface="Meiryo" panose="020B0604030504040204" pitchFamily="34" charset="-128"/>
                <a:ea typeface="Meiryo" panose="020B0604030504040204" pitchFamily="34" charset="-128"/>
                <a:cs typeface="Segoe UI" pitchFamily="34" charset="0"/>
              </a:rPr>
              <a:t>対処</a:t>
            </a:r>
          </a:p>
        </p:txBody>
      </p:sp>
      <p:sp>
        <p:nvSpPr>
          <p:cNvPr id="21" name="Right Brace 48">
            <a:extLst>
              <a:ext uri="{FF2B5EF4-FFF2-40B4-BE49-F238E27FC236}">
                <a16:creationId xmlns:a16="http://schemas.microsoft.com/office/drawing/2014/main" id="{451DC167-9E82-E7FF-6CD4-D0BAB82A4468}"/>
              </a:ext>
            </a:extLst>
          </p:cNvPr>
          <p:cNvSpPr/>
          <p:nvPr/>
        </p:nvSpPr>
        <p:spPr>
          <a:xfrm rot="16200000">
            <a:off x="4454505" y="864468"/>
            <a:ext cx="276851" cy="7324257"/>
          </a:xfrm>
          <a:prstGeom prst="rightBrace">
            <a:avLst>
              <a:gd name="adj1" fmla="val 55516"/>
              <a:gd name="adj2" fmla="val 49729"/>
            </a:avLst>
          </a:prstGeom>
          <a:noFill/>
          <a:ln w="19050">
            <a:solidFill>
              <a:srgbClr val="0070C0"/>
            </a:solidFill>
            <a:prstDash val="solid"/>
          </a:ln>
        </p:spPr>
        <p:txBody>
          <a:bodyPr wrap="square" lIns="0" tIns="0" rIns="0" bIns="0" rtlCol="0"/>
          <a:lstStyle/>
          <a:p>
            <a:pPr marL="0" marR="0" lvl="0" indent="0" defTabSz="623318"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505050"/>
              </a:solidFill>
              <a:effectLst/>
              <a:uLnTx/>
              <a:uFillTx/>
              <a:latin typeface="Meiryo" panose="020B0604030504040204" pitchFamily="34" charset="-128"/>
              <a:ea typeface="Meiryo" panose="020B0604030504040204" pitchFamily="34" charset="-128"/>
            </a:endParaRPr>
          </a:p>
        </p:txBody>
      </p:sp>
      <p:sp>
        <p:nvSpPr>
          <p:cNvPr id="22" name="Isosceles Triangle 49">
            <a:extLst>
              <a:ext uri="{FF2B5EF4-FFF2-40B4-BE49-F238E27FC236}">
                <a16:creationId xmlns:a16="http://schemas.microsoft.com/office/drawing/2014/main" id="{D3261DE7-8296-ED0D-360C-CDC49F13181B}"/>
              </a:ext>
            </a:extLst>
          </p:cNvPr>
          <p:cNvSpPr/>
          <p:nvPr/>
        </p:nvSpPr>
        <p:spPr bwMode="auto">
          <a:xfrm rot="5400000">
            <a:off x="2515686" y="5034040"/>
            <a:ext cx="483349" cy="224076"/>
          </a:xfrm>
          <a:prstGeom prst="triangle">
            <a:avLst/>
          </a:prstGeom>
          <a:solidFill>
            <a:srgbClr val="E46C0A"/>
          </a:solidFill>
          <a:ln w="9525" cap="flat" cmpd="sng" algn="ctr">
            <a:noFill/>
            <a:prstDash val="solid"/>
            <a:headEnd type="none" w="med" len="med"/>
            <a:tailEnd type="none" w="med" len="med"/>
          </a:ln>
          <a:effectLst>
            <a:outerShdw blurRad="50800" dist="38100" dir="2700000" algn="tl" rotWithShape="0">
              <a:prstClr val="black">
                <a:alpha val="40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ja-JP" alt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Meiryo" panose="020B0604030504040204" pitchFamily="34" charset="-128"/>
              <a:ea typeface="Meiryo" panose="020B0604030504040204" pitchFamily="34" charset="-128"/>
              <a:cs typeface="Segoe UI" pitchFamily="34" charset="0"/>
            </a:endParaRPr>
          </a:p>
        </p:txBody>
      </p:sp>
      <p:sp>
        <p:nvSpPr>
          <p:cNvPr id="23" name="Isosceles Triangle 50">
            <a:extLst>
              <a:ext uri="{FF2B5EF4-FFF2-40B4-BE49-F238E27FC236}">
                <a16:creationId xmlns:a16="http://schemas.microsoft.com/office/drawing/2014/main" id="{3078DB91-D57C-3B5D-801C-EA0F9D8282DC}"/>
              </a:ext>
            </a:extLst>
          </p:cNvPr>
          <p:cNvSpPr/>
          <p:nvPr/>
        </p:nvSpPr>
        <p:spPr bwMode="auto">
          <a:xfrm rot="5400000">
            <a:off x="4330325" y="5035531"/>
            <a:ext cx="483349" cy="224076"/>
          </a:xfrm>
          <a:prstGeom prst="triangle">
            <a:avLst/>
          </a:prstGeom>
          <a:solidFill>
            <a:srgbClr val="E46C0A"/>
          </a:solidFill>
          <a:ln w="9525" cap="flat" cmpd="sng" algn="ctr">
            <a:noFill/>
            <a:prstDash val="solid"/>
            <a:headEnd type="none" w="med" len="med"/>
            <a:tailEnd type="none" w="med" len="med"/>
          </a:ln>
          <a:effectLst>
            <a:outerShdw blurRad="50800" dist="38100" dir="2700000" algn="tl" rotWithShape="0">
              <a:prstClr val="black">
                <a:alpha val="40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ja-JP" alt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Meiryo" panose="020B0604030504040204" pitchFamily="34" charset="-128"/>
              <a:ea typeface="Meiryo" panose="020B0604030504040204" pitchFamily="34" charset="-128"/>
              <a:cs typeface="Segoe UI" pitchFamily="34" charset="0"/>
            </a:endParaRPr>
          </a:p>
        </p:txBody>
      </p:sp>
      <p:sp>
        <p:nvSpPr>
          <p:cNvPr id="24" name="Isosceles Triangle 51">
            <a:extLst>
              <a:ext uri="{FF2B5EF4-FFF2-40B4-BE49-F238E27FC236}">
                <a16:creationId xmlns:a16="http://schemas.microsoft.com/office/drawing/2014/main" id="{E61CAB73-ED90-0679-EBE7-950FABA4B11E}"/>
              </a:ext>
            </a:extLst>
          </p:cNvPr>
          <p:cNvSpPr/>
          <p:nvPr/>
        </p:nvSpPr>
        <p:spPr bwMode="auto">
          <a:xfrm rot="5400000">
            <a:off x="6118823" y="5043018"/>
            <a:ext cx="483349" cy="224076"/>
          </a:xfrm>
          <a:prstGeom prst="triangle">
            <a:avLst/>
          </a:prstGeom>
          <a:solidFill>
            <a:srgbClr val="E46C0A"/>
          </a:solidFill>
          <a:ln w="9525" cap="flat" cmpd="sng" algn="ctr">
            <a:noFill/>
            <a:prstDash val="solid"/>
            <a:headEnd type="none" w="med" len="med"/>
            <a:tailEnd type="none" w="med" len="med"/>
          </a:ln>
          <a:effectLst>
            <a:outerShdw blurRad="50800" dist="38100" dir="2700000" algn="tl" rotWithShape="0">
              <a:prstClr val="black">
                <a:alpha val="40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ja-JP" alt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Meiryo" panose="020B0604030504040204" pitchFamily="34" charset="-128"/>
              <a:ea typeface="Meiryo" panose="020B0604030504040204" pitchFamily="34" charset="-128"/>
              <a:cs typeface="Segoe UI" pitchFamily="34" charset="0"/>
            </a:endParaRPr>
          </a:p>
        </p:txBody>
      </p:sp>
      <p:cxnSp>
        <p:nvCxnSpPr>
          <p:cNvPr id="25" name="Connector: Elbow 52">
            <a:extLst>
              <a:ext uri="{FF2B5EF4-FFF2-40B4-BE49-F238E27FC236}">
                <a16:creationId xmlns:a16="http://schemas.microsoft.com/office/drawing/2014/main" id="{D5F61046-6D85-C4A3-57CA-26939F3CF755}"/>
              </a:ext>
            </a:extLst>
          </p:cNvPr>
          <p:cNvCxnSpPr>
            <a:cxnSpLocks/>
            <a:stCxn id="20" idx="3"/>
            <a:endCxn id="17" idx="1"/>
          </p:cNvCxnSpPr>
          <p:nvPr/>
        </p:nvCxnSpPr>
        <p:spPr>
          <a:xfrm flipH="1">
            <a:off x="1110521" y="5146078"/>
            <a:ext cx="6881131" cy="5570"/>
          </a:xfrm>
          <a:prstGeom prst="bentConnector5">
            <a:avLst>
              <a:gd name="adj1" fmla="val -3322"/>
              <a:gd name="adj2" fmla="val 13121777"/>
              <a:gd name="adj3" fmla="val 103322"/>
            </a:avLst>
          </a:prstGeom>
          <a:noFill/>
          <a:ln w="28575" cap="flat" cmpd="sng" algn="ctr">
            <a:solidFill>
              <a:schemeClr val="accent6">
                <a:lumMod val="75000"/>
              </a:schemeClr>
            </a:solidFill>
            <a:prstDash val="solid"/>
            <a:headEnd type="none"/>
            <a:tailEnd type="triangle"/>
          </a:ln>
          <a:effectLst/>
        </p:spPr>
      </p:cxnSp>
      <p:sp>
        <p:nvSpPr>
          <p:cNvPr id="26" name="TextBox 53">
            <a:extLst>
              <a:ext uri="{FF2B5EF4-FFF2-40B4-BE49-F238E27FC236}">
                <a16:creationId xmlns:a16="http://schemas.microsoft.com/office/drawing/2014/main" id="{EF0DB88C-21CF-788F-FA21-4ABC010CCB5F}"/>
              </a:ext>
            </a:extLst>
          </p:cNvPr>
          <p:cNvSpPr txBox="1"/>
          <p:nvPr/>
        </p:nvSpPr>
        <p:spPr>
          <a:xfrm rot="10800000">
            <a:off x="4041197" y="5702700"/>
            <a:ext cx="1061605" cy="348557"/>
          </a:xfrm>
          <a:prstGeom prst="homePlate">
            <a:avLst/>
          </a:prstGeom>
          <a:solidFill>
            <a:schemeClr val="accent6">
              <a:lumMod val="75000"/>
            </a:schemeClr>
          </a:solidFill>
          <a:effectLst>
            <a:outerShdw blurRad="50800" dist="38100" dir="2700000" algn="tl" rotWithShape="0">
              <a:prstClr val="black">
                <a:alpha val="40000"/>
              </a:prstClr>
            </a:outerShdw>
          </a:effectLst>
        </p:spPr>
        <p:txBody>
          <a:bodyPr wrap="square" lIns="182880" tIns="146304" rIns="182880" bIns="146304" rtlCol="0" anchor="ctr">
            <a:noAutofit/>
          </a:bodyPr>
          <a:lstStyle/>
          <a:p>
            <a:pPr marL="0" marR="0" lvl="0" indent="0" algn="ctr" defTabSz="914400" eaLnBrk="1" fontAlgn="auto" latinLnBrk="0" hangingPunct="1">
              <a:lnSpc>
                <a:spcPct val="90000"/>
              </a:lnSpc>
              <a:spcBef>
                <a:spcPts val="0"/>
              </a:spcBef>
              <a:spcAft>
                <a:spcPts val="600"/>
              </a:spcAft>
              <a:buClrTx/>
              <a:buSzTx/>
              <a:buFontTx/>
              <a:buNone/>
              <a:tabLst/>
              <a:defRPr/>
            </a:pPr>
            <a:endParaRPr kumimoji="0" lang="ja-JP" altLang="en-US" sz="2000" b="0" i="0" u="none" strike="noStrike" kern="0" cap="none" spc="0" normalizeH="0" baseline="0" noProof="0">
              <a:ln>
                <a:noFill/>
              </a:ln>
              <a:solidFill>
                <a:srgbClr val="505050"/>
              </a:solidFill>
              <a:effectLst/>
              <a:uLnTx/>
              <a:uFillTx/>
              <a:latin typeface="Meiryo" panose="020B0604030504040204" pitchFamily="34" charset="-128"/>
              <a:ea typeface="Meiryo" panose="020B0604030504040204" pitchFamily="34" charset="-128"/>
            </a:endParaRPr>
          </a:p>
        </p:txBody>
      </p:sp>
      <p:sp>
        <p:nvSpPr>
          <p:cNvPr id="28" name="正方形/長方形 27">
            <a:extLst>
              <a:ext uri="{FF2B5EF4-FFF2-40B4-BE49-F238E27FC236}">
                <a16:creationId xmlns:a16="http://schemas.microsoft.com/office/drawing/2014/main" id="{3F640657-9618-011C-714C-4438177D1A6F}"/>
              </a:ext>
            </a:extLst>
          </p:cNvPr>
          <p:cNvSpPr/>
          <p:nvPr/>
        </p:nvSpPr>
        <p:spPr>
          <a:xfrm>
            <a:off x="4213213" y="5739207"/>
            <a:ext cx="800219" cy="320088"/>
          </a:xfrm>
          <a:prstGeom prst="rect">
            <a:avLst/>
          </a:prstGeom>
        </p:spPr>
        <p:txBody>
          <a:bodyPr wrap="none">
            <a:spAutoFit/>
          </a:bodyPr>
          <a:lstStyle/>
          <a:p>
            <a:pPr lvl="0" algn="ctr" defTabSz="914400">
              <a:lnSpc>
                <a:spcPct val="90000"/>
              </a:lnSpc>
              <a:spcAft>
                <a:spcPts val="600"/>
              </a:spcAft>
              <a:defRPr/>
            </a:pPr>
            <a:r>
              <a:rPr kumimoji="0" lang="ja-JP" altLang="en-US" sz="1600" kern="0">
                <a:solidFill>
                  <a:schemeClr val="bg1"/>
                </a:solidFill>
                <a:latin typeface="Meiryo" panose="020B0604030504040204" pitchFamily="34" charset="-128"/>
                <a:ea typeface="Meiryo" panose="020B0604030504040204" pitchFamily="34" charset="-128"/>
              </a:rPr>
              <a:t>自動化</a:t>
            </a:r>
          </a:p>
        </p:txBody>
      </p:sp>
      <p:grpSp>
        <p:nvGrpSpPr>
          <p:cNvPr id="48" name="グループ化 47">
            <a:extLst>
              <a:ext uri="{FF2B5EF4-FFF2-40B4-BE49-F238E27FC236}">
                <a16:creationId xmlns:a16="http://schemas.microsoft.com/office/drawing/2014/main" id="{83A1D52F-D305-09D4-FF3D-2D2B5DB81A8C}"/>
              </a:ext>
            </a:extLst>
          </p:cNvPr>
          <p:cNvGrpSpPr/>
          <p:nvPr/>
        </p:nvGrpSpPr>
        <p:grpSpPr>
          <a:xfrm>
            <a:off x="230400" y="1019622"/>
            <a:ext cx="8686800" cy="2676145"/>
            <a:chOff x="230400" y="1019622"/>
            <a:chExt cx="8686800" cy="2676145"/>
          </a:xfrm>
        </p:grpSpPr>
        <p:grpSp>
          <p:nvGrpSpPr>
            <p:cNvPr id="36" name="グループ化 35">
              <a:extLst>
                <a:ext uri="{FF2B5EF4-FFF2-40B4-BE49-F238E27FC236}">
                  <a16:creationId xmlns:a16="http://schemas.microsoft.com/office/drawing/2014/main" id="{DC3132B0-2A47-42B3-EC66-D550CD5A9C14}"/>
                </a:ext>
              </a:extLst>
            </p:cNvPr>
            <p:cNvGrpSpPr/>
            <p:nvPr/>
          </p:nvGrpSpPr>
          <p:grpSpPr>
            <a:xfrm>
              <a:off x="230400" y="1019622"/>
              <a:ext cx="8686800" cy="2252185"/>
              <a:chOff x="230400" y="867908"/>
              <a:chExt cx="8686800" cy="2252185"/>
            </a:xfrm>
          </p:grpSpPr>
          <p:sp>
            <p:nvSpPr>
              <p:cNvPr id="37" name="正方形/長方形 36">
                <a:extLst>
                  <a:ext uri="{FF2B5EF4-FFF2-40B4-BE49-F238E27FC236}">
                    <a16:creationId xmlns:a16="http://schemas.microsoft.com/office/drawing/2014/main" id="{41C7FCE2-1C6B-3CE6-6D2F-4ACD8E26FDED}"/>
                  </a:ext>
                </a:extLst>
              </p:cNvPr>
              <p:cNvSpPr/>
              <p:nvPr/>
            </p:nvSpPr>
            <p:spPr>
              <a:xfrm>
                <a:off x="230400" y="867908"/>
                <a:ext cx="8686800" cy="2252185"/>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5" name="テキスト ボックス 44">
                <a:extLst>
                  <a:ext uri="{FF2B5EF4-FFF2-40B4-BE49-F238E27FC236}">
                    <a16:creationId xmlns:a16="http://schemas.microsoft.com/office/drawing/2014/main" id="{266E3E99-3E2E-C899-C9FC-6E228CE3D49B}"/>
                  </a:ext>
                </a:extLst>
              </p:cNvPr>
              <p:cNvSpPr txBox="1"/>
              <p:nvPr/>
            </p:nvSpPr>
            <p:spPr>
              <a:xfrm>
                <a:off x="1223537" y="1314967"/>
                <a:ext cx="6665607" cy="1200329"/>
              </a:xfrm>
              <a:prstGeom prst="rect">
                <a:avLst/>
              </a:prstGeom>
              <a:noFill/>
            </p:spPr>
            <p:txBody>
              <a:bodyPr wrap="none" rtlCol="0">
                <a:spAutoFit/>
              </a:bodyPr>
              <a:lstStyle/>
              <a:p>
                <a:pPr algn="ctr"/>
                <a:r>
                  <a:rPr kumimoji="1" lang="ja-JP" altLang="en-US" sz="3600">
                    <a:solidFill>
                      <a:schemeClr val="bg1"/>
                    </a:solidFill>
                    <a:latin typeface="Meiryo" panose="020B0604030504040204" pitchFamily="34" charset="-128"/>
                    <a:ea typeface="Meiryo" panose="020B0604030504040204" pitchFamily="34" charset="-128"/>
                  </a:rPr>
                  <a:t>いつでも／どこでも　</a:t>
                </a:r>
                <a:endParaRPr kumimoji="1" lang="en-US" altLang="ja-JP" sz="3600" dirty="0">
                  <a:solidFill>
                    <a:schemeClr val="bg1"/>
                  </a:solidFill>
                  <a:latin typeface="Meiryo" panose="020B0604030504040204" pitchFamily="34" charset="-128"/>
                  <a:ea typeface="Meiryo" panose="020B0604030504040204" pitchFamily="34" charset="-128"/>
                </a:endParaRPr>
              </a:p>
              <a:p>
                <a:pPr algn="ctr"/>
                <a:r>
                  <a:rPr kumimoji="1" lang="ja-JP" altLang="en-US" sz="3600">
                    <a:solidFill>
                      <a:schemeClr val="bg1"/>
                    </a:solidFill>
                    <a:latin typeface="Meiryo" panose="020B0604030504040204" pitchFamily="34" charset="-128"/>
                    <a:ea typeface="Meiryo" panose="020B0604030504040204" pitchFamily="34" charset="-128"/>
                  </a:rPr>
                  <a:t>安心・安全に</a:t>
                </a:r>
                <a:r>
                  <a:rPr kumimoji="1" lang="en-US" altLang="ja-JP" sz="3600" dirty="0">
                    <a:solidFill>
                      <a:schemeClr val="bg1"/>
                    </a:solidFill>
                    <a:latin typeface="Meiryo" panose="020B0604030504040204" pitchFamily="34" charset="-128"/>
                    <a:ea typeface="Meiryo" panose="020B0604030504040204" pitchFamily="34" charset="-128"/>
                  </a:rPr>
                  <a:t>IT</a:t>
                </a:r>
                <a:r>
                  <a:rPr kumimoji="1" lang="ja-JP" altLang="en-US" sz="3600">
                    <a:solidFill>
                      <a:schemeClr val="bg1"/>
                    </a:solidFill>
                    <a:latin typeface="Meiryo" panose="020B0604030504040204" pitchFamily="34" charset="-128"/>
                    <a:ea typeface="Meiryo" panose="020B0604030504040204" pitchFamily="34" charset="-128"/>
                  </a:rPr>
                  <a:t>の利便性を享受</a:t>
                </a:r>
              </a:p>
            </p:txBody>
          </p:sp>
        </p:grpSp>
        <p:sp>
          <p:nvSpPr>
            <p:cNvPr id="35" name="上矢印 34">
              <a:extLst>
                <a:ext uri="{FF2B5EF4-FFF2-40B4-BE49-F238E27FC236}">
                  <a16:creationId xmlns:a16="http://schemas.microsoft.com/office/drawing/2014/main" id="{0F3BEE75-AF15-081A-C58E-338E6CF0A45B}"/>
                </a:ext>
              </a:extLst>
            </p:cNvPr>
            <p:cNvSpPr/>
            <p:nvPr/>
          </p:nvSpPr>
          <p:spPr>
            <a:xfrm>
              <a:off x="2114031" y="2764138"/>
              <a:ext cx="4912337" cy="931629"/>
            </a:xfrm>
            <a:prstGeom prst="upArrow">
              <a:avLst>
                <a:gd name="adj1" fmla="val 83055"/>
                <a:gd name="adj2" fmla="val 61444"/>
              </a:avLst>
            </a:prstGeom>
            <a:solidFill>
              <a:schemeClr val="accent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7" name="正方形/長方形 46">
              <a:extLst>
                <a:ext uri="{FF2B5EF4-FFF2-40B4-BE49-F238E27FC236}">
                  <a16:creationId xmlns:a16="http://schemas.microsoft.com/office/drawing/2014/main" id="{C01B2B8A-17AD-A6E3-9DD4-9ACCC007D97A}"/>
                </a:ext>
              </a:extLst>
            </p:cNvPr>
            <p:cNvSpPr/>
            <p:nvPr/>
          </p:nvSpPr>
          <p:spPr>
            <a:xfrm>
              <a:off x="2286000" y="3020319"/>
              <a:ext cx="4572000" cy="646331"/>
            </a:xfrm>
            <a:prstGeom prst="rect">
              <a:avLst/>
            </a:prstGeom>
          </p:spPr>
          <p:txBody>
            <a:bodyPr>
              <a:spAutoFit/>
            </a:bodyPr>
            <a:lstStyle/>
            <a:p>
              <a:pPr algn="ctr"/>
              <a:r>
                <a:rPr lang="ja-JP" altLang="en-US">
                  <a:solidFill>
                    <a:schemeClr val="bg1"/>
                  </a:solidFill>
                  <a:latin typeface="Meiryo" panose="020B0604030504040204" pitchFamily="34" charset="-128"/>
                  <a:ea typeface="Meiryo" panose="020B0604030504040204" pitchFamily="34" charset="-128"/>
                </a:rPr>
                <a:t>ユーザーに</a:t>
              </a:r>
              <a:endParaRPr lang="en-US" altLang="ja-JP" dirty="0">
                <a:solidFill>
                  <a:schemeClr val="bg1"/>
                </a:solidFill>
                <a:latin typeface="Meiryo" panose="020B0604030504040204" pitchFamily="34" charset="-128"/>
                <a:ea typeface="Meiryo" panose="020B0604030504040204" pitchFamily="34" charset="-128"/>
              </a:endParaRPr>
            </a:p>
            <a:p>
              <a:pPr algn="ctr"/>
              <a:r>
                <a:rPr lang="ja-JP" altLang="en-US" b="1">
                  <a:solidFill>
                    <a:schemeClr val="bg1"/>
                  </a:solidFill>
                  <a:latin typeface="Meiryo" panose="020B0604030504040204" pitchFamily="34" charset="-128"/>
                  <a:ea typeface="Meiryo" panose="020B0604030504040204" pitchFamily="34" charset="-128"/>
                </a:rPr>
                <a:t>意識させない・負担をかけない</a:t>
              </a:r>
            </a:p>
          </p:txBody>
        </p:sp>
      </p:grpSp>
    </p:spTree>
    <p:extLst>
      <p:ext uri="{BB962C8B-B14F-4D97-AF65-F5344CB8AC3E}">
        <p14:creationId xmlns:p14="http://schemas.microsoft.com/office/powerpoint/2010/main" val="2214121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down)">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655271" y="4376423"/>
            <a:ext cx="4403697" cy="1307324"/>
          </a:xfrm>
          <a:prstGeom prst="rect">
            <a:avLst/>
          </a:prstGeom>
          <a:solidFill>
            <a:schemeClr val="accent3">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dirty="0">
                <a:solidFill>
                  <a:schemeClr val="bg1"/>
                </a:solidFill>
                <a:latin typeface="Meiryo" panose="020B0604030504040204" pitchFamily="34" charset="-128"/>
                <a:ea typeface="Meiryo" panose="020B0604030504040204" pitchFamily="34" charset="-128"/>
                <a:cs typeface="Arial" pitchFamily="34" charset="0"/>
              </a:rPr>
              <a:t>ディープラーニング</a:t>
            </a: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1863221580"/>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8F45F693-F852-090F-3AAF-2D4DB83DBDEB}"/>
              </a:ext>
            </a:extLst>
          </p:cNvPr>
          <p:cNvPicPr>
            <a:picLocks noChangeAspect="1"/>
          </p:cNvPicPr>
          <p:nvPr/>
        </p:nvPicPr>
        <p:blipFill>
          <a:blip r:embed="rId2">
            <a:clrChange>
              <a:clrFrom>
                <a:srgbClr val="FFFFFF"/>
              </a:clrFrom>
              <a:clrTo>
                <a:srgbClr val="FFFFFF">
                  <a:alpha val="0"/>
                </a:srgbClr>
              </a:clrTo>
            </a:clrChange>
          </a:blip>
          <a:stretch>
            <a:fillRect/>
          </a:stretch>
        </p:blipFill>
        <p:spPr>
          <a:xfrm flipH="1">
            <a:off x="354320" y="1236437"/>
            <a:ext cx="2444015" cy="2444015"/>
          </a:xfrm>
          <a:prstGeom prst="rect">
            <a:avLst/>
          </a:prstGeom>
          <a:effectLst/>
        </p:spPr>
      </p:pic>
      <p:grpSp>
        <p:nvGrpSpPr>
          <p:cNvPr id="22" name="グループ化 21">
            <a:extLst>
              <a:ext uri="{FF2B5EF4-FFF2-40B4-BE49-F238E27FC236}">
                <a16:creationId xmlns:a16="http://schemas.microsoft.com/office/drawing/2014/main" id="{4C5A55A8-7EEE-F251-D1CE-AEEDEF1860B6}"/>
              </a:ext>
            </a:extLst>
          </p:cNvPr>
          <p:cNvGrpSpPr/>
          <p:nvPr/>
        </p:nvGrpSpPr>
        <p:grpSpPr>
          <a:xfrm>
            <a:off x="3313809" y="1918896"/>
            <a:ext cx="1917393" cy="1104872"/>
            <a:chOff x="2733357" y="801059"/>
            <a:chExt cx="2561745" cy="1197953"/>
          </a:xfrm>
          <a:effectLst/>
        </p:grpSpPr>
        <p:pic>
          <p:nvPicPr>
            <p:cNvPr id="23" name="Picture 4" descr="神経伝達イラスト／無料イラストなら「イラストAC」">
              <a:extLst>
                <a:ext uri="{FF2B5EF4-FFF2-40B4-BE49-F238E27FC236}">
                  <a16:creationId xmlns:a16="http://schemas.microsoft.com/office/drawing/2014/main" id="{F806B59D-5016-8E43-984F-41868DCA5724}"/>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2733357" y="1016380"/>
              <a:ext cx="1402418" cy="564376"/>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24" name="Picture 4" descr="神経伝達イラスト／無料イラストなら「イラストAC」">
              <a:extLst>
                <a:ext uri="{FF2B5EF4-FFF2-40B4-BE49-F238E27FC236}">
                  <a16:creationId xmlns:a16="http://schemas.microsoft.com/office/drawing/2014/main" id="{FCF57C31-4460-4FB2-4A7F-A783FE0A461C}"/>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892684" y="801059"/>
              <a:ext cx="1402418" cy="564376"/>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26" name="Picture 4" descr="神経伝達イラスト／無料イラストなら「イラストAC」">
              <a:extLst>
                <a:ext uri="{FF2B5EF4-FFF2-40B4-BE49-F238E27FC236}">
                  <a16:creationId xmlns:a16="http://schemas.microsoft.com/office/drawing/2014/main" id="{6D5843DC-7A5F-1C6A-1ED3-41661913F69A}"/>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892684" y="1434636"/>
              <a:ext cx="1402418" cy="564376"/>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grpSp>
      <p:sp>
        <p:nvSpPr>
          <p:cNvPr id="28" name="正方形/長方形 27">
            <a:extLst>
              <a:ext uri="{FF2B5EF4-FFF2-40B4-BE49-F238E27FC236}">
                <a16:creationId xmlns:a16="http://schemas.microsoft.com/office/drawing/2014/main" id="{DE77A4A0-86CA-753D-B76A-333F705D41F4}"/>
              </a:ext>
            </a:extLst>
          </p:cNvPr>
          <p:cNvSpPr/>
          <p:nvPr/>
        </p:nvSpPr>
        <p:spPr>
          <a:xfrm>
            <a:off x="1645178" y="1926889"/>
            <a:ext cx="284487" cy="198591"/>
          </a:xfrm>
          <a:prstGeom prst="rect">
            <a:avLst/>
          </a:prstGeom>
          <a:solidFill>
            <a:schemeClr val="accent2">
              <a:lumMod val="40000"/>
              <a:lumOff val="60000"/>
            </a:schemeClr>
          </a:solidFill>
          <a:ln>
            <a:solidFill>
              <a:srgbClr val="E46C0A"/>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正方形/長方形 28">
            <a:extLst>
              <a:ext uri="{FF2B5EF4-FFF2-40B4-BE49-F238E27FC236}">
                <a16:creationId xmlns:a16="http://schemas.microsoft.com/office/drawing/2014/main" id="{B7224D21-47CA-CDBB-032A-F260DF916146}"/>
              </a:ext>
            </a:extLst>
          </p:cNvPr>
          <p:cNvSpPr/>
          <p:nvPr/>
        </p:nvSpPr>
        <p:spPr>
          <a:xfrm>
            <a:off x="3066723" y="1680536"/>
            <a:ext cx="2338067" cy="1555816"/>
          </a:xfrm>
          <a:prstGeom prst="rect">
            <a:avLst/>
          </a:prstGeom>
          <a:noFill/>
          <a:ln>
            <a:solidFill>
              <a:srgbClr val="E46C0A"/>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1" name="直線矢印コネクタ 30">
            <a:extLst>
              <a:ext uri="{FF2B5EF4-FFF2-40B4-BE49-F238E27FC236}">
                <a16:creationId xmlns:a16="http://schemas.microsoft.com/office/drawing/2014/main" id="{FCB70957-CFF2-D289-D2B2-93037CC8C365}"/>
              </a:ext>
            </a:extLst>
          </p:cNvPr>
          <p:cNvCxnSpPr>
            <a:stCxn id="28" idx="3"/>
            <a:endCxn id="29" idx="1"/>
          </p:cNvCxnSpPr>
          <p:nvPr/>
        </p:nvCxnSpPr>
        <p:spPr>
          <a:xfrm>
            <a:off x="1929665" y="2026185"/>
            <a:ext cx="1137058" cy="432259"/>
          </a:xfrm>
          <a:prstGeom prst="straightConnector1">
            <a:avLst/>
          </a:prstGeom>
          <a:ln>
            <a:solidFill>
              <a:srgbClr val="E46C0A"/>
            </a:solidFill>
            <a:tailEnd type="triangle"/>
          </a:ln>
          <a:effectLst/>
        </p:spPr>
        <p:style>
          <a:lnRef idx="2">
            <a:schemeClr val="accent1"/>
          </a:lnRef>
          <a:fillRef idx="0">
            <a:schemeClr val="accent1"/>
          </a:fillRef>
          <a:effectRef idx="1">
            <a:schemeClr val="accent1"/>
          </a:effectRef>
          <a:fontRef idx="minor">
            <a:schemeClr val="tx1"/>
          </a:fontRef>
        </p:style>
      </p:cxnSp>
      <p:sp>
        <p:nvSpPr>
          <p:cNvPr id="37" name="テキスト ボックス 36">
            <a:extLst>
              <a:ext uri="{FF2B5EF4-FFF2-40B4-BE49-F238E27FC236}">
                <a16:creationId xmlns:a16="http://schemas.microsoft.com/office/drawing/2014/main" id="{F2FB1913-B23F-35DF-B634-614B6BAF15C4}"/>
              </a:ext>
            </a:extLst>
          </p:cNvPr>
          <p:cNvSpPr txBox="1"/>
          <p:nvPr/>
        </p:nvSpPr>
        <p:spPr>
          <a:xfrm>
            <a:off x="3313809" y="913257"/>
            <a:ext cx="1980029" cy="707886"/>
          </a:xfrm>
          <a:prstGeom prst="rect">
            <a:avLst/>
          </a:prstGeom>
          <a:noFill/>
        </p:spPr>
        <p:txBody>
          <a:bodyPr wrap="none" rtlCol="0">
            <a:spAutoFit/>
          </a:bodyPr>
          <a:lstStyle/>
          <a:p>
            <a:pPr algn="ctr"/>
            <a:r>
              <a:rPr kumimoji="1" lang="ja-JP" altLang="en-US" sz="2800">
                <a:latin typeface="Meiryo" panose="020B0604030504040204" pitchFamily="34" charset="-128"/>
                <a:ea typeface="Meiryo" panose="020B0604030504040204" pitchFamily="34" charset="-128"/>
              </a:rPr>
              <a:t>脳神経回路</a:t>
            </a:r>
            <a:endParaRPr kumimoji="1" lang="en-US" altLang="ja-JP" sz="2800" dirty="0">
              <a:latin typeface="Meiryo" panose="020B0604030504040204" pitchFamily="34" charset="-128"/>
              <a:ea typeface="Meiryo" panose="020B0604030504040204" pitchFamily="34" charset="-128"/>
            </a:endParaRPr>
          </a:p>
          <a:p>
            <a:pPr algn="ctr"/>
            <a:r>
              <a:rPr lang="ja-JP" altLang="en-US" sz="1200">
                <a:latin typeface="Meiryo" panose="020B0604030504040204" pitchFamily="34" charset="-128"/>
                <a:ea typeface="Meiryo" panose="020B0604030504040204" pitchFamily="34" charset="-128"/>
              </a:rPr>
              <a:t>ニューラルネットワーク</a:t>
            </a:r>
            <a:endParaRPr kumimoji="1" lang="ja-JP" altLang="en-US" sz="1200">
              <a:latin typeface="Meiryo" panose="020B0604030504040204" pitchFamily="34" charset="-128"/>
              <a:ea typeface="Meiryo" panose="020B0604030504040204" pitchFamily="34" charset="-128"/>
            </a:endParaRPr>
          </a:p>
        </p:txBody>
      </p:sp>
      <p:sp>
        <p:nvSpPr>
          <p:cNvPr id="38" name="テキスト ボックス 37">
            <a:extLst>
              <a:ext uri="{FF2B5EF4-FFF2-40B4-BE49-F238E27FC236}">
                <a16:creationId xmlns:a16="http://schemas.microsoft.com/office/drawing/2014/main" id="{1C9B5E56-DB48-33DA-CC26-76FCC9EF70B6}"/>
              </a:ext>
            </a:extLst>
          </p:cNvPr>
          <p:cNvSpPr txBox="1"/>
          <p:nvPr/>
        </p:nvSpPr>
        <p:spPr>
          <a:xfrm>
            <a:off x="1304457" y="913978"/>
            <a:ext cx="543739" cy="523220"/>
          </a:xfrm>
          <a:prstGeom prst="rect">
            <a:avLst/>
          </a:prstGeom>
          <a:noFill/>
        </p:spPr>
        <p:txBody>
          <a:bodyPr wrap="none" rtlCol="0">
            <a:spAutoFit/>
          </a:bodyPr>
          <a:lstStyle/>
          <a:p>
            <a:pPr algn="ctr"/>
            <a:r>
              <a:rPr kumimoji="1" lang="ja-JP" altLang="en-US" sz="2800">
                <a:latin typeface="Meiryo" panose="020B0604030504040204" pitchFamily="34" charset="-128"/>
                <a:ea typeface="Meiryo" panose="020B0604030504040204" pitchFamily="34" charset="-128"/>
              </a:rPr>
              <a:t>脳</a:t>
            </a:r>
            <a:endParaRPr kumimoji="1" lang="ja-JP" altLang="en-US" sz="1200">
              <a:latin typeface="Meiryo" panose="020B0604030504040204" pitchFamily="34" charset="-128"/>
              <a:ea typeface="Meiryo" panose="020B0604030504040204" pitchFamily="34" charset="-128"/>
            </a:endParaRPr>
          </a:p>
        </p:txBody>
      </p:sp>
      <p:sp>
        <p:nvSpPr>
          <p:cNvPr id="39" name="テキスト ボックス 38">
            <a:extLst>
              <a:ext uri="{FF2B5EF4-FFF2-40B4-BE49-F238E27FC236}">
                <a16:creationId xmlns:a16="http://schemas.microsoft.com/office/drawing/2014/main" id="{D656350F-EDEE-F6E3-B7DB-60301496BA04}"/>
              </a:ext>
            </a:extLst>
          </p:cNvPr>
          <p:cNvSpPr txBox="1"/>
          <p:nvPr/>
        </p:nvSpPr>
        <p:spPr>
          <a:xfrm>
            <a:off x="3155096" y="2683668"/>
            <a:ext cx="954107" cy="446276"/>
          </a:xfrm>
          <a:prstGeom prst="rect">
            <a:avLst/>
          </a:prstGeom>
          <a:noFill/>
        </p:spPr>
        <p:txBody>
          <a:bodyPr wrap="none" rtlCol="0">
            <a:spAutoFit/>
          </a:bodyPr>
          <a:lstStyle/>
          <a:p>
            <a:pPr algn="ctr"/>
            <a:r>
              <a:rPr kumimoji="1" lang="ja-JP" altLang="en-US" sz="1200">
                <a:latin typeface="Meiryo" panose="020B0604030504040204" pitchFamily="34" charset="-128"/>
                <a:ea typeface="Meiryo" panose="020B0604030504040204" pitchFamily="34" charset="-128"/>
              </a:rPr>
              <a:t>脳神経細胞</a:t>
            </a:r>
            <a:endParaRPr kumimoji="1" lang="en-US" altLang="ja-JP" sz="1200" dirty="0">
              <a:latin typeface="Meiryo" panose="020B0604030504040204" pitchFamily="34" charset="-128"/>
              <a:ea typeface="Meiryo" panose="020B0604030504040204" pitchFamily="34" charset="-128"/>
            </a:endParaRPr>
          </a:p>
          <a:p>
            <a:pPr algn="ctr"/>
            <a:r>
              <a:rPr lang="ja-JP" altLang="en-US" sz="1100">
                <a:latin typeface="Meiryo" panose="020B0604030504040204" pitchFamily="34" charset="-128"/>
                <a:ea typeface="Meiryo" panose="020B0604030504040204" pitchFamily="34" charset="-128"/>
              </a:rPr>
              <a:t>ニューロン</a:t>
            </a:r>
            <a:endParaRPr kumimoji="1" lang="ja-JP" altLang="en-US" sz="1100">
              <a:latin typeface="Meiryo" panose="020B0604030504040204" pitchFamily="34" charset="-128"/>
              <a:ea typeface="Meiryo" panose="020B0604030504040204" pitchFamily="34" charset="-128"/>
            </a:endParaRPr>
          </a:p>
        </p:txBody>
      </p:sp>
      <p:sp>
        <p:nvSpPr>
          <p:cNvPr id="1358" name="タイトル 1357">
            <a:extLst>
              <a:ext uri="{FF2B5EF4-FFF2-40B4-BE49-F238E27FC236}">
                <a16:creationId xmlns:a16="http://schemas.microsoft.com/office/drawing/2014/main" id="{35DA6DA0-0EC4-44CB-08C8-5D993BB284C3}"/>
              </a:ext>
            </a:extLst>
          </p:cNvPr>
          <p:cNvSpPr>
            <a:spLocks noGrp="1"/>
          </p:cNvSpPr>
          <p:nvPr>
            <p:ph type="title"/>
          </p:nvPr>
        </p:nvSpPr>
        <p:spPr/>
        <p:txBody>
          <a:bodyPr/>
          <a:lstStyle/>
          <a:p>
            <a:r>
              <a:rPr lang="ja-JP" altLang="en-US"/>
              <a:t>ニューラルネットワークの仕組み</a:t>
            </a:r>
          </a:p>
        </p:txBody>
      </p:sp>
      <p:grpSp>
        <p:nvGrpSpPr>
          <p:cNvPr id="20" name="グループ化 19">
            <a:extLst>
              <a:ext uri="{FF2B5EF4-FFF2-40B4-BE49-F238E27FC236}">
                <a16:creationId xmlns:a16="http://schemas.microsoft.com/office/drawing/2014/main" id="{40AF5D0D-D02C-7ED5-D7C1-FBE7ECF02A44}"/>
              </a:ext>
            </a:extLst>
          </p:cNvPr>
          <p:cNvGrpSpPr/>
          <p:nvPr/>
        </p:nvGrpSpPr>
        <p:grpSpPr>
          <a:xfrm>
            <a:off x="560735" y="3571909"/>
            <a:ext cx="5684978" cy="3043138"/>
            <a:chOff x="560735" y="3571909"/>
            <a:chExt cx="5684978" cy="3043138"/>
          </a:xfrm>
        </p:grpSpPr>
        <p:sp>
          <p:nvSpPr>
            <p:cNvPr id="1352" name="正方形/長方形 1351">
              <a:extLst>
                <a:ext uri="{FF2B5EF4-FFF2-40B4-BE49-F238E27FC236}">
                  <a16:creationId xmlns:a16="http://schemas.microsoft.com/office/drawing/2014/main" id="{AAFED8B4-590C-366F-376E-4B39B6A0FF83}"/>
                </a:ext>
              </a:extLst>
            </p:cNvPr>
            <p:cNvSpPr/>
            <p:nvPr/>
          </p:nvSpPr>
          <p:spPr>
            <a:xfrm>
              <a:off x="5200009" y="3819254"/>
              <a:ext cx="552450" cy="2188642"/>
            </a:xfrm>
            <a:prstGeom prst="rect">
              <a:avLst/>
            </a:prstGeom>
            <a:solidFill>
              <a:schemeClr val="accent3">
                <a:lumMod val="75000"/>
                <a:alpha val="15729"/>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53" name="正方形/長方形 1352">
              <a:extLst>
                <a:ext uri="{FF2B5EF4-FFF2-40B4-BE49-F238E27FC236}">
                  <a16:creationId xmlns:a16="http://schemas.microsoft.com/office/drawing/2014/main" id="{ABCD7733-FDE5-8B5C-7083-683DB58BF4A4}"/>
                </a:ext>
              </a:extLst>
            </p:cNvPr>
            <p:cNvSpPr/>
            <p:nvPr/>
          </p:nvSpPr>
          <p:spPr>
            <a:xfrm>
              <a:off x="1311678" y="3819254"/>
              <a:ext cx="3757156" cy="2188642"/>
            </a:xfrm>
            <a:prstGeom prst="rect">
              <a:avLst/>
            </a:prstGeom>
            <a:solidFill>
              <a:srgbClr val="984807">
                <a:alpha val="15729"/>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51" name="正方形/長方形 1350">
              <a:extLst>
                <a:ext uri="{FF2B5EF4-FFF2-40B4-BE49-F238E27FC236}">
                  <a16:creationId xmlns:a16="http://schemas.microsoft.com/office/drawing/2014/main" id="{672E0051-0934-7D4C-3619-2088F86345F2}"/>
                </a:ext>
              </a:extLst>
            </p:cNvPr>
            <p:cNvSpPr/>
            <p:nvPr/>
          </p:nvSpPr>
          <p:spPr>
            <a:xfrm>
              <a:off x="628650" y="3819254"/>
              <a:ext cx="552450" cy="2188642"/>
            </a:xfrm>
            <a:prstGeom prst="rect">
              <a:avLst/>
            </a:prstGeom>
            <a:solidFill>
              <a:srgbClr val="0432FF">
                <a:alpha val="10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91" name="円/楕円 1190">
              <a:extLst>
                <a:ext uri="{FF2B5EF4-FFF2-40B4-BE49-F238E27FC236}">
                  <a16:creationId xmlns:a16="http://schemas.microsoft.com/office/drawing/2014/main" id="{DCB347A3-A7F9-A3DF-E482-B8178F7846BC}"/>
                </a:ext>
              </a:extLst>
            </p:cNvPr>
            <p:cNvSpPr/>
            <p:nvPr/>
          </p:nvSpPr>
          <p:spPr>
            <a:xfrm>
              <a:off x="1479206" y="463378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89" name="円/楕円 1188">
              <a:extLst>
                <a:ext uri="{FF2B5EF4-FFF2-40B4-BE49-F238E27FC236}">
                  <a16:creationId xmlns:a16="http://schemas.microsoft.com/office/drawing/2014/main" id="{495FDA78-AB8D-94A9-EEE7-7EBDAE831D8F}"/>
                </a:ext>
              </a:extLst>
            </p:cNvPr>
            <p:cNvSpPr/>
            <p:nvPr/>
          </p:nvSpPr>
          <p:spPr>
            <a:xfrm>
              <a:off x="1479206" y="391370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90" name="円/楕円 1189">
              <a:extLst>
                <a:ext uri="{FF2B5EF4-FFF2-40B4-BE49-F238E27FC236}">
                  <a16:creationId xmlns:a16="http://schemas.microsoft.com/office/drawing/2014/main" id="{029EAA52-D2AC-5415-7E69-2717C7BC4525}"/>
                </a:ext>
              </a:extLst>
            </p:cNvPr>
            <p:cNvSpPr/>
            <p:nvPr/>
          </p:nvSpPr>
          <p:spPr>
            <a:xfrm>
              <a:off x="1479206" y="427374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92" name="円/楕円 1191">
              <a:extLst>
                <a:ext uri="{FF2B5EF4-FFF2-40B4-BE49-F238E27FC236}">
                  <a16:creationId xmlns:a16="http://schemas.microsoft.com/office/drawing/2014/main" id="{EC8793BD-B0C0-6CFF-FA7A-B515D6F00398}"/>
                </a:ext>
              </a:extLst>
            </p:cNvPr>
            <p:cNvSpPr/>
            <p:nvPr/>
          </p:nvSpPr>
          <p:spPr>
            <a:xfrm>
              <a:off x="1479206" y="499382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54" name="円/楕円 1053">
              <a:extLst>
                <a:ext uri="{FF2B5EF4-FFF2-40B4-BE49-F238E27FC236}">
                  <a16:creationId xmlns:a16="http://schemas.microsoft.com/office/drawing/2014/main" id="{A27F50A7-E15B-95E0-BD5D-B2262D036885}"/>
                </a:ext>
              </a:extLst>
            </p:cNvPr>
            <p:cNvSpPr/>
            <p:nvPr/>
          </p:nvSpPr>
          <p:spPr>
            <a:xfrm>
              <a:off x="763242" y="391370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55" name="円/楕円 1054">
              <a:extLst>
                <a:ext uri="{FF2B5EF4-FFF2-40B4-BE49-F238E27FC236}">
                  <a16:creationId xmlns:a16="http://schemas.microsoft.com/office/drawing/2014/main" id="{226D89B1-B8F3-88B3-D8E9-0562F2921964}"/>
                </a:ext>
              </a:extLst>
            </p:cNvPr>
            <p:cNvSpPr/>
            <p:nvPr/>
          </p:nvSpPr>
          <p:spPr>
            <a:xfrm>
              <a:off x="763242" y="427374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56" name="円/楕円 1055">
              <a:extLst>
                <a:ext uri="{FF2B5EF4-FFF2-40B4-BE49-F238E27FC236}">
                  <a16:creationId xmlns:a16="http://schemas.microsoft.com/office/drawing/2014/main" id="{78875E2F-45CC-3CF8-38D1-7B6D54C00D26}"/>
                </a:ext>
              </a:extLst>
            </p:cNvPr>
            <p:cNvSpPr/>
            <p:nvPr/>
          </p:nvSpPr>
          <p:spPr>
            <a:xfrm>
              <a:off x="763242" y="463378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57" name="円/楕円 1056">
              <a:extLst>
                <a:ext uri="{FF2B5EF4-FFF2-40B4-BE49-F238E27FC236}">
                  <a16:creationId xmlns:a16="http://schemas.microsoft.com/office/drawing/2014/main" id="{F8C61448-96C9-B540-215C-5F0B4F3F9423}"/>
                </a:ext>
              </a:extLst>
            </p:cNvPr>
            <p:cNvSpPr/>
            <p:nvPr/>
          </p:nvSpPr>
          <p:spPr>
            <a:xfrm>
              <a:off x="763242" y="499382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082" name="直線矢印コネクタ 1081">
              <a:extLst>
                <a:ext uri="{FF2B5EF4-FFF2-40B4-BE49-F238E27FC236}">
                  <a16:creationId xmlns:a16="http://schemas.microsoft.com/office/drawing/2014/main" id="{56BD6F89-EC74-4766-BC4B-DC518F2F7179}"/>
                </a:ext>
              </a:extLst>
            </p:cNvPr>
            <p:cNvCxnSpPr>
              <a:cxnSpLocks/>
              <a:stCxn id="1054" idx="6"/>
            </p:cNvCxnSpPr>
            <p:nvPr/>
          </p:nvCxnSpPr>
          <p:spPr>
            <a:xfrm flipV="1">
              <a:off x="1051274" y="405323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83" name="直線矢印コネクタ 1082">
              <a:extLst>
                <a:ext uri="{FF2B5EF4-FFF2-40B4-BE49-F238E27FC236}">
                  <a16:creationId xmlns:a16="http://schemas.microsoft.com/office/drawing/2014/main" id="{49F4CEE6-7FF3-7BCB-0250-0BBD281C9BC4}"/>
                </a:ext>
              </a:extLst>
            </p:cNvPr>
            <p:cNvCxnSpPr>
              <a:cxnSpLocks/>
              <a:stCxn id="1055" idx="6"/>
            </p:cNvCxnSpPr>
            <p:nvPr/>
          </p:nvCxnSpPr>
          <p:spPr>
            <a:xfrm flipV="1">
              <a:off x="1051274" y="405323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84" name="直線矢印コネクタ 1083">
              <a:extLst>
                <a:ext uri="{FF2B5EF4-FFF2-40B4-BE49-F238E27FC236}">
                  <a16:creationId xmlns:a16="http://schemas.microsoft.com/office/drawing/2014/main" id="{068E5D27-E7B6-2FAE-88E0-8CB22C72DD88}"/>
                </a:ext>
              </a:extLst>
            </p:cNvPr>
            <p:cNvCxnSpPr>
              <a:cxnSpLocks/>
              <a:stCxn id="1056" idx="6"/>
            </p:cNvCxnSpPr>
            <p:nvPr/>
          </p:nvCxnSpPr>
          <p:spPr>
            <a:xfrm flipV="1">
              <a:off x="1051274" y="4053233"/>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85" name="直線矢印コネクタ 1084">
              <a:extLst>
                <a:ext uri="{FF2B5EF4-FFF2-40B4-BE49-F238E27FC236}">
                  <a16:creationId xmlns:a16="http://schemas.microsoft.com/office/drawing/2014/main" id="{DC2BBDCB-0C6A-98DF-04C4-7411B92FEF65}"/>
                </a:ext>
              </a:extLst>
            </p:cNvPr>
            <p:cNvCxnSpPr>
              <a:cxnSpLocks/>
              <a:stCxn id="1057" idx="6"/>
            </p:cNvCxnSpPr>
            <p:nvPr/>
          </p:nvCxnSpPr>
          <p:spPr>
            <a:xfrm flipV="1">
              <a:off x="1051274" y="4053233"/>
              <a:ext cx="432048" cy="108460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86" name="直線矢印コネクタ 1085">
              <a:extLst>
                <a:ext uri="{FF2B5EF4-FFF2-40B4-BE49-F238E27FC236}">
                  <a16:creationId xmlns:a16="http://schemas.microsoft.com/office/drawing/2014/main" id="{7E1BF539-69A5-2772-6A40-C9DFA92245FE}"/>
                </a:ext>
              </a:extLst>
            </p:cNvPr>
            <p:cNvCxnSpPr>
              <a:cxnSpLocks/>
              <a:stCxn id="1054" idx="6"/>
            </p:cNvCxnSpPr>
            <p:nvPr/>
          </p:nvCxnSpPr>
          <p:spPr>
            <a:xfrm>
              <a:off x="1051274" y="405772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87" name="直線矢印コネクタ 1086">
              <a:extLst>
                <a:ext uri="{FF2B5EF4-FFF2-40B4-BE49-F238E27FC236}">
                  <a16:creationId xmlns:a16="http://schemas.microsoft.com/office/drawing/2014/main" id="{1AD79D5A-D0E1-0CBB-0CB4-554E9E6BBCD1}"/>
                </a:ext>
              </a:extLst>
            </p:cNvPr>
            <p:cNvCxnSpPr>
              <a:cxnSpLocks/>
              <a:stCxn id="1054" idx="6"/>
            </p:cNvCxnSpPr>
            <p:nvPr/>
          </p:nvCxnSpPr>
          <p:spPr>
            <a:xfrm>
              <a:off x="1051274" y="4057720"/>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88" name="直線矢印コネクタ 1087">
              <a:extLst>
                <a:ext uri="{FF2B5EF4-FFF2-40B4-BE49-F238E27FC236}">
                  <a16:creationId xmlns:a16="http://schemas.microsoft.com/office/drawing/2014/main" id="{F3C23C3A-A54E-91B2-EA3F-5E6DA657D89A}"/>
                </a:ext>
              </a:extLst>
            </p:cNvPr>
            <p:cNvCxnSpPr>
              <a:cxnSpLocks/>
              <a:stCxn id="1054" idx="6"/>
            </p:cNvCxnSpPr>
            <p:nvPr/>
          </p:nvCxnSpPr>
          <p:spPr>
            <a:xfrm>
              <a:off x="1051274" y="4057720"/>
              <a:ext cx="432048" cy="107563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89" name="直線矢印コネクタ 1088">
              <a:extLst>
                <a:ext uri="{FF2B5EF4-FFF2-40B4-BE49-F238E27FC236}">
                  <a16:creationId xmlns:a16="http://schemas.microsoft.com/office/drawing/2014/main" id="{B8BF1086-D781-5EF0-6B36-45351560E8A1}"/>
                </a:ext>
              </a:extLst>
            </p:cNvPr>
            <p:cNvCxnSpPr>
              <a:cxnSpLocks/>
              <a:stCxn id="1055" idx="6"/>
            </p:cNvCxnSpPr>
            <p:nvPr/>
          </p:nvCxnSpPr>
          <p:spPr>
            <a:xfrm flipV="1">
              <a:off x="1051274" y="441327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90" name="直線矢印コネクタ 1089">
              <a:extLst>
                <a:ext uri="{FF2B5EF4-FFF2-40B4-BE49-F238E27FC236}">
                  <a16:creationId xmlns:a16="http://schemas.microsoft.com/office/drawing/2014/main" id="{6E631BE4-98C6-B4EB-4A86-A96A6774FA95}"/>
                </a:ext>
              </a:extLst>
            </p:cNvPr>
            <p:cNvCxnSpPr>
              <a:cxnSpLocks/>
              <a:stCxn id="1055" idx="6"/>
            </p:cNvCxnSpPr>
            <p:nvPr/>
          </p:nvCxnSpPr>
          <p:spPr>
            <a:xfrm>
              <a:off x="1051274" y="441776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91" name="直線矢印コネクタ 1090">
              <a:extLst>
                <a:ext uri="{FF2B5EF4-FFF2-40B4-BE49-F238E27FC236}">
                  <a16:creationId xmlns:a16="http://schemas.microsoft.com/office/drawing/2014/main" id="{FA6B1CF7-9DA5-29B8-E810-FC4EBA20EE7C}"/>
                </a:ext>
              </a:extLst>
            </p:cNvPr>
            <p:cNvCxnSpPr>
              <a:cxnSpLocks/>
              <a:stCxn id="1055" idx="6"/>
            </p:cNvCxnSpPr>
            <p:nvPr/>
          </p:nvCxnSpPr>
          <p:spPr>
            <a:xfrm>
              <a:off x="1051274" y="4417760"/>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92" name="直線矢印コネクタ 1091">
              <a:extLst>
                <a:ext uri="{FF2B5EF4-FFF2-40B4-BE49-F238E27FC236}">
                  <a16:creationId xmlns:a16="http://schemas.microsoft.com/office/drawing/2014/main" id="{F6A61FFA-E8AA-252E-056F-7E780BAC76B5}"/>
                </a:ext>
              </a:extLst>
            </p:cNvPr>
            <p:cNvCxnSpPr>
              <a:cxnSpLocks/>
              <a:stCxn id="1056" idx="6"/>
            </p:cNvCxnSpPr>
            <p:nvPr/>
          </p:nvCxnSpPr>
          <p:spPr>
            <a:xfrm flipV="1">
              <a:off x="1051274" y="441327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93" name="直線矢印コネクタ 1092">
              <a:extLst>
                <a:ext uri="{FF2B5EF4-FFF2-40B4-BE49-F238E27FC236}">
                  <a16:creationId xmlns:a16="http://schemas.microsoft.com/office/drawing/2014/main" id="{475F27B9-AE00-485E-8FFC-4E847B222208}"/>
                </a:ext>
              </a:extLst>
            </p:cNvPr>
            <p:cNvCxnSpPr>
              <a:cxnSpLocks/>
              <a:stCxn id="1056" idx="6"/>
            </p:cNvCxnSpPr>
            <p:nvPr/>
          </p:nvCxnSpPr>
          <p:spPr>
            <a:xfrm flipV="1">
              <a:off x="1051274" y="477331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94" name="直線矢印コネクタ 1093">
              <a:extLst>
                <a:ext uri="{FF2B5EF4-FFF2-40B4-BE49-F238E27FC236}">
                  <a16:creationId xmlns:a16="http://schemas.microsoft.com/office/drawing/2014/main" id="{0B41F59D-A986-6811-21AB-1F4661F3CEE6}"/>
                </a:ext>
              </a:extLst>
            </p:cNvPr>
            <p:cNvCxnSpPr>
              <a:cxnSpLocks/>
              <a:stCxn id="1056" idx="6"/>
            </p:cNvCxnSpPr>
            <p:nvPr/>
          </p:nvCxnSpPr>
          <p:spPr>
            <a:xfrm>
              <a:off x="1051274" y="477780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95" name="直線矢印コネクタ 1094">
              <a:extLst>
                <a:ext uri="{FF2B5EF4-FFF2-40B4-BE49-F238E27FC236}">
                  <a16:creationId xmlns:a16="http://schemas.microsoft.com/office/drawing/2014/main" id="{F00B2370-9E17-17CC-E4D3-20A925241F58}"/>
                </a:ext>
              </a:extLst>
            </p:cNvPr>
            <p:cNvCxnSpPr>
              <a:cxnSpLocks/>
              <a:stCxn id="1057" idx="6"/>
            </p:cNvCxnSpPr>
            <p:nvPr/>
          </p:nvCxnSpPr>
          <p:spPr>
            <a:xfrm flipV="1">
              <a:off x="1051274" y="4413273"/>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96" name="直線矢印コネクタ 1095">
              <a:extLst>
                <a:ext uri="{FF2B5EF4-FFF2-40B4-BE49-F238E27FC236}">
                  <a16:creationId xmlns:a16="http://schemas.microsoft.com/office/drawing/2014/main" id="{5041D2C5-3345-417F-B042-4688D14CF200}"/>
                </a:ext>
              </a:extLst>
            </p:cNvPr>
            <p:cNvCxnSpPr>
              <a:cxnSpLocks/>
              <a:stCxn id="1057" idx="6"/>
            </p:cNvCxnSpPr>
            <p:nvPr/>
          </p:nvCxnSpPr>
          <p:spPr>
            <a:xfrm flipV="1">
              <a:off x="1051274" y="477331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97" name="直線矢印コネクタ 1096">
              <a:extLst>
                <a:ext uri="{FF2B5EF4-FFF2-40B4-BE49-F238E27FC236}">
                  <a16:creationId xmlns:a16="http://schemas.microsoft.com/office/drawing/2014/main" id="{D5B5DFF2-F0E0-46B7-1BAE-5F3786A5BBC5}"/>
                </a:ext>
              </a:extLst>
            </p:cNvPr>
            <p:cNvCxnSpPr>
              <a:cxnSpLocks/>
              <a:stCxn id="1057" idx="6"/>
            </p:cNvCxnSpPr>
            <p:nvPr/>
          </p:nvCxnSpPr>
          <p:spPr>
            <a:xfrm flipV="1">
              <a:off x="1051274" y="513335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193" name="円/楕円 1192">
              <a:extLst>
                <a:ext uri="{FF2B5EF4-FFF2-40B4-BE49-F238E27FC236}">
                  <a16:creationId xmlns:a16="http://schemas.microsoft.com/office/drawing/2014/main" id="{3033FD8D-8F94-2E7E-3431-E82D53E1D4BA}"/>
                </a:ext>
              </a:extLst>
            </p:cNvPr>
            <p:cNvSpPr/>
            <p:nvPr/>
          </p:nvSpPr>
          <p:spPr>
            <a:xfrm>
              <a:off x="2199286" y="390921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94" name="円/楕円 1193">
              <a:extLst>
                <a:ext uri="{FF2B5EF4-FFF2-40B4-BE49-F238E27FC236}">
                  <a16:creationId xmlns:a16="http://schemas.microsoft.com/office/drawing/2014/main" id="{5A081E6A-E90D-4983-AFCE-E6B09525701F}"/>
                </a:ext>
              </a:extLst>
            </p:cNvPr>
            <p:cNvSpPr/>
            <p:nvPr/>
          </p:nvSpPr>
          <p:spPr>
            <a:xfrm>
              <a:off x="2199286" y="426925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95" name="円/楕円 1194">
              <a:extLst>
                <a:ext uri="{FF2B5EF4-FFF2-40B4-BE49-F238E27FC236}">
                  <a16:creationId xmlns:a16="http://schemas.microsoft.com/office/drawing/2014/main" id="{BD17D361-91D9-1A25-EA42-F7D8505292C2}"/>
                </a:ext>
              </a:extLst>
            </p:cNvPr>
            <p:cNvSpPr/>
            <p:nvPr/>
          </p:nvSpPr>
          <p:spPr>
            <a:xfrm>
              <a:off x="2199286" y="462929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96" name="円/楕円 1195">
              <a:extLst>
                <a:ext uri="{FF2B5EF4-FFF2-40B4-BE49-F238E27FC236}">
                  <a16:creationId xmlns:a16="http://schemas.microsoft.com/office/drawing/2014/main" id="{F731BF3A-04A8-90B9-69EC-719C799800AE}"/>
                </a:ext>
              </a:extLst>
            </p:cNvPr>
            <p:cNvSpPr/>
            <p:nvPr/>
          </p:nvSpPr>
          <p:spPr>
            <a:xfrm>
              <a:off x="2199286" y="498933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197" name="直線矢印コネクタ 1196">
              <a:extLst>
                <a:ext uri="{FF2B5EF4-FFF2-40B4-BE49-F238E27FC236}">
                  <a16:creationId xmlns:a16="http://schemas.microsoft.com/office/drawing/2014/main" id="{27A5870E-2AD9-9EA6-BF0E-393FE86012D6}"/>
                </a:ext>
              </a:extLst>
            </p:cNvPr>
            <p:cNvCxnSpPr>
              <a:cxnSpLocks/>
              <a:stCxn id="1189" idx="6"/>
              <a:endCxn id="1193" idx="2"/>
            </p:cNvCxnSpPr>
            <p:nvPr/>
          </p:nvCxnSpPr>
          <p:spPr>
            <a:xfrm flipV="1">
              <a:off x="1767238" y="405323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198" name="直線矢印コネクタ 1197">
              <a:extLst>
                <a:ext uri="{FF2B5EF4-FFF2-40B4-BE49-F238E27FC236}">
                  <a16:creationId xmlns:a16="http://schemas.microsoft.com/office/drawing/2014/main" id="{7A799586-2C62-DD21-7554-11A2B01D73E1}"/>
                </a:ext>
              </a:extLst>
            </p:cNvPr>
            <p:cNvCxnSpPr>
              <a:cxnSpLocks/>
              <a:stCxn id="1190" idx="6"/>
              <a:endCxn id="1193" idx="2"/>
            </p:cNvCxnSpPr>
            <p:nvPr/>
          </p:nvCxnSpPr>
          <p:spPr>
            <a:xfrm flipV="1">
              <a:off x="1767238" y="405323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199" name="直線矢印コネクタ 1198">
              <a:extLst>
                <a:ext uri="{FF2B5EF4-FFF2-40B4-BE49-F238E27FC236}">
                  <a16:creationId xmlns:a16="http://schemas.microsoft.com/office/drawing/2014/main" id="{5C520A8A-B626-2A06-6A66-B53DE8416DED}"/>
                </a:ext>
              </a:extLst>
            </p:cNvPr>
            <p:cNvCxnSpPr>
              <a:cxnSpLocks/>
              <a:stCxn id="1191" idx="6"/>
              <a:endCxn id="1193" idx="2"/>
            </p:cNvCxnSpPr>
            <p:nvPr/>
          </p:nvCxnSpPr>
          <p:spPr>
            <a:xfrm flipV="1">
              <a:off x="1767238" y="4053233"/>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00" name="直線矢印コネクタ 1199">
              <a:extLst>
                <a:ext uri="{FF2B5EF4-FFF2-40B4-BE49-F238E27FC236}">
                  <a16:creationId xmlns:a16="http://schemas.microsoft.com/office/drawing/2014/main" id="{E92CA012-BAAC-09A3-DEBB-E70A96346E00}"/>
                </a:ext>
              </a:extLst>
            </p:cNvPr>
            <p:cNvCxnSpPr>
              <a:cxnSpLocks/>
              <a:stCxn id="1192" idx="6"/>
              <a:endCxn id="1193" idx="2"/>
            </p:cNvCxnSpPr>
            <p:nvPr/>
          </p:nvCxnSpPr>
          <p:spPr>
            <a:xfrm flipV="1">
              <a:off x="1767238" y="4053233"/>
              <a:ext cx="432048" cy="108460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01" name="直線矢印コネクタ 1200">
              <a:extLst>
                <a:ext uri="{FF2B5EF4-FFF2-40B4-BE49-F238E27FC236}">
                  <a16:creationId xmlns:a16="http://schemas.microsoft.com/office/drawing/2014/main" id="{F6A6961A-5E1A-3AB6-573A-371CCB20B174}"/>
                </a:ext>
              </a:extLst>
            </p:cNvPr>
            <p:cNvCxnSpPr>
              <a:cxnSpLocks/>
              <a:stCxn id="1189" idx="6"/>
              <a:endCxn id="1194" idx="2"/>
            </p:cNvCxnSpPr>
            <p:nvPr/>
          </p:nvCxnSpPr>
          <p:spPr>
            <a:xfrm>
              <a:off x="1767238" y="405772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02" name="直線矢印コネクタ 1201">
              <a:extLst>
                <a:ext uri="{FF2B5EF4-FFF2-40B4-BE49-F238E27FC236}">
                  <a16:creationId xmlns:a16="http://schemas.microsoft.com/office/drawing/2014/main" id="{9747AF79-CCDE-A5AF-0BC9-2EFB5B2B8CD2}"/>
                </a:ext>
              </a:extLst>
            </p:cNvPr>
            <p:cNvCxnSpPr>
              <a:cxnSpLocks/>
              <a:stCxn id="1189" idx="6"/>
              <a:endCxn id="1195" idx="2"/>
            </p:cNvCxnSpPr>
            <p:nvPr/>
          </p:nvCxnSpPr>
          <p:spPr>
            <a:xfrm>
              <a:off x="1767238" y="4057720"/>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03" name="直線矢印コネクタ 1202">
              <a:extLst>
                <a:ext uri="{FF2B5EF4-FFF2-40B4-BE49-F238E27FC236}">
                  <a16:creationId xmlns:a16="http://schemas.microsoft.com/office/drawing/2014/main" id="{89427EF0-27C3-E722-C942-5910FC5CFC9B}"/>
                </a:ext>
              </a:extLst>
            </p:cNvPr>
            <p:cNvCxnSpPr>
              <a:cxnSpLocks/>
              <a:stCxn id="1189" idx="6"/>
              <a:endCxn id="1196" idx="2"/>
            </p:cNvCxnSpPr>
            <p:nvPr/>
          </p:nvCxnSpPr>
          <p:spPr>
            <a:xfrm>
              <a:off x="1767238" y="4057720"/>
              <a:ext cx="432048" cy="107563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04" name="直線矢印コネクタ 1203">
              <a:extLst>
                <a:ext uri="{FF2B5EF4-FFF2-40B4-BE49-F238E27FC236}">
                  <a16:creationId xmlns:a16="http://schemas.microsoft.com/office/drawing/2014/main" id="{68CF56B7-78E4-D840-EEAD-88F24697E371}"/>
                </a:ext>
              </a:extLst>
            </p:cNvPr>
            <p:cNvCxnSpPr>
              <a:cxnSpLocks/>
              <a:stCxn id="1190" idx="6"/>
              <a:endCxn id="1194" idx="2"/>
            </p:cNvCxnSpPr>
            <p:nvPr/>
          </p:nvCxnSpPr>
          <p:spPr>
            <a:xfrm flipV="1">
              <a:off x="1767238" y="441327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05" name="直線矢印コネクタ 1204">
              <a:extLst>
                <a:ext uri="{FF2B5EF4-FFF2-40B4-BE49-F238E27FC236}">
                  <a16:creationId xmlns:a16="http://schemas.microsoft.com/office/drawing/2014/main" id="{C9E95446-46F9-DA95-5493-1CC7F6813EBD}"/>
                </a:ext>
              </a:extLst>
            </p:cNvPr>
            <p:cNvCxnSpPr>
              <a:cxnSpLocks/>
              <a:stCxn id="1190" idx="6"/>
              <a:endCxn id="1195" idx="2"/>
            </p:cNvCxnSpPr>
            <p:nvPr/>
          </p:nvCxnSpPr>
          <p:spPr>
            <a:xfrm>
              <a:off x="1767238" y="441776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06" name="直線矢印コネクタ 1205">
              <a:extLst>
                <a:ext uri="{FF2B5EF4-FFF2-40B4-BE49-F238E27FC236}">
                  <a16:creationId xmlns:a16="http://schemas.microsoft.com/office/drawing/2014/main" id="{594A8E01-6FE7-B8F5-EBAA-6EEDBC8CF429}"/>
                </a:ext>
              </a:extLst>
            </p:cNvPr>
            <p:cNvCxnSpPr>
              <a:cxnSpLocks/>
              <a:stCxn id="1190" idx="6"/>
              <a:endCxn id="1196" idx="2"/>
            </p:cNvCxnSpPr>
            <p:nvPr/>
          </p:nvCxnSpPr>
          <p:spPr>
            <a:xfrm>
              <a:off x="1767238" y="4417760"/>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07" name="直線矢印コネクタ 1206">
              <a:extLst>
                <a:ext uri="{FF2B5EF4-FFF2-40B4-BE49-F238E27FC236}">
                  <a16:creationId xmlns:a16="http://schemas.microsoft.com/office/drawing/2014/main" id="{DC23EE43-DDD5-31B4-9E23-9D2D6A558A11}"/>
                </a:ext>
              </a:extLst>
            </p:cNvPr>
            <p:cNvCxnSpPr>
              <a:cxnSpLocks/>
              <a:stCxn id="1191" idx="6"/>
              <a:endCxn id="1194" idx="2"/>
            </p:cNvCxnSpPr>
            <p:nvPr/>
          </p:nvCxnSpPr>
          <p:spPr>
            <a:xfrm flipV="1">
              <a:off x="1767238" y="441327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08" name="直線矢印コネクタ 1207">
              <a:extLst>
                <a:ext uri="{FF2B5EF4-FFF2-40B4-BE49-F238E27FC236}">
                  <a16:creationId xmlns:a16="http://schemas.microsoft.com/office/drawing/2014/main" id="{9DB43A34-499D-3D86-1E19-99DEC6575D6D}"/>
                </a:ext>
              </a:extLst>
            </p:cNvPr>
            <p:cNvCxnSpPr>
              <a:cxnSpLocks/>
              <a:stCxn id="1191" idx="6"/>
              <a:endCxn id="1195" idx="2"/>
            </p:cNvCxnSpPr>
            <p:nvPr/>
          </p:nvCxnSpPr>
          <p:spPr>
            <a:xfrm flipV="1">
              <a:off x="1767238" y="477331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09" name="直線矢印コネクタ 1208">
              <a:extLst>
                <a:ext uri="{FF2B5EF4-FFF2-40B4-BE49-F238E27FC236}">
                  <a16:creationId xmlns:a16="http://schemas.microsoft.com/office/drawing/2014/main" id="{9553E230-091D-CD8E-D93E-E576B072BA7D}"/>
                </a:ext>
              </a:extLst>
            </p:cNvPr>
            <p:cNvCxnSpPr>
              <a:cxnSpLocks/>
              <a:stCxn id="1191" idx="6"/>
              <a:endCxn id="1196" idx="2"/>
            </p:cNvCxnSpPr>
            <p:nvPr/>
          </p:nvCxnSpPr>
          <p:spPr>
            <a:xfrm>
              <a:off x="1767238" y="477780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10" name="直線矢印コネクタ 1209">
              <a:extLst>
                <a:ext uri="{FF2B5EF4-FFF2-40B4-BE49-F238E27FC236}">
                  <a16:creationId xmlns:a16="http://schemas.microsoft.com/office/drawing/2014/main" id="{2F1BC992-CF79-90BF-676D-E1DBD918689B}"/>
                </a:ext>
              </a:extLst>
            </p:cNvPr>
            <p:cNvCxnSpPr>
              <a:cxnSpLocks/>
              <a:stCxn id="1192" idx="6"/>
              <a:endCxn id="1194" idx="2"/>
            </p:cNvCxnSpPr>
            <p:nvPr/>
          </p:nvCxnSpPr>
          <p:spPr>
            <a:xfrm flipV="1">
              <a:off x="1767238" y="4413273"/>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11" name="直線矢印コネクタ 1210">
              <a:extLst>
                <a:ext uri="{FF2B5EF4-FFF2-40B4-BE49-F238E27FC236}">
                  <a16:creationId xmlns:a16="http://schemas.microsoft.com/office/drawing/2014/main" id="{B51736F1-C194-78E7-29E1-1BD120AAEE07}"/>
                </a:ext>
              </a:extLst>
            </p:cNvPr>
            <p:cNvCxnSpPr>
              <a:cxnSpLocks/>
              <a:stCxn id="1192" idx="6"/>
              <a:endCxn id="1195" idx="2"/>
            </p:cNvCxnSpPr>
            <p:nvPr/>
          </p:nvCxnSpPr>
          <p:spPr>
            <a:xfrm flipV="1">
              <a:off x="1767238" y="477331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12" name="直線矢印コネクタ 1211">
              <a:extLst>
                <a:ext uri="{FF2B5EF4-FFF2-40B4-BE49-F238E27FC236}">
                  <a16:creationId xmlns:a16="http://schemas.microsoft.com/office/drawing/2014/main" id="{74C7076E-9FFF-FA27-B0FE-2842789E13ED}"/>
                </a:ext>
              </a:extLst>
            </p:cNvPr>
            <p:cNvCxnSpPr>
              <a:cxnSpLocks/>
              <a:stCxn id="1192" idx="6"/>
              <a:endCxn id="1196" idx="2"/>
            </p:cNvCxnSpPr>
            <p:nvPr/>
          </p:nvCxnSpPr>
          <p:spPr>
            <a:xfrm flipV="1">
              <a:off x="1767238" y="513335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213" name="テキスト ボックス 1212">
              <a:extLst>
                <a:ext uri="{FF2B5EF4-FFF2-40B4-BE49-F238E27FC236}">
                  <a16:creationId xmlns:a16="http://schemas.microsoft.com/office/drawing/2014/main" id="{676533C8-055A-14E9-199B-596B229E32A7}"/>
                </a:ext>
              </a:extLst>
            </p:cNvPr>
            <p:cNvSpPr txBox="1"/>
            <p:nvPr/>
          </p:nvSpPr>
          <p:spPr>
            <a:xfrm>
              <a:off x="2752692" y="4473001"/>
              <a:ext cx="877163" cy="369332"/>
            </a:xfrm>
            <a:prstGeom prst="rect">
              <a:avLst/>
            </a:prstGeom>
            <a:noFill/>
          </p:spPr>
          <p:txBody>
            <a:bodyPr wrap="none" rtlCol="0">
              <a:spAutoFit/>
            </a:bodyPr>
            <a:lstStyle/>
            <a:p>
              <a:pPr algn="ctr"/>
              <a:r>
                <a:rPr kumimoji="1" lang="ja-JP" altLang="en-US" dirty="0">
                  <a:solidFill>
                    <a:srgbClr val="0070C0"/>
                  </a:solidFill>
                  <a:latin typeface="Meiryo" charset="-128"/>
                  <a:ea typeface="Meiryo" charset="-128"/>
                  <a:cs typeface="Meiryo" charset="-128"/>
                </a:rPr>
                <a:t>・</a:t>
              </a: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sp>
          <p:nvSpPr>
            <p:cNvPr id="1265" name="円/楕円 1264">
              <a:extLst>
                <a:ext uri="{FF2B5EF4-FFF2-40B4-BE49-F238E27FC236}">
                  <a16:creationId xmlns:a16="http://schemas.microsoft.com/office/drawing/2014/main" id="{62F25AE3-5553-0489-A413-2D544AE90B3A}"/>
                </a:ext>
              </a:extLst>
            </p:cNvPr>
            <p:cNvSpPr/>
            <p:nvPr/>
          </p:nvSpPr>
          <p:spPr>
            <a:xfrm>
              <a:off x="4610507" y="462929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66" name="円/楕円 1265">
              <a:extLst>
                <a:ext uri="{FF2B5EF4-FFF2-40B4-BE49-F238E27FC236}">
                  <a16:creationId xmlns:a16="http://schemas.microsoft.com/office/drawing/2014/main" id="{16BBD679-A940-4A09-F6C2-377CF1CB5F92}"/>
                </a:ext>
              </a:extLst>
            </p:cNvPr>
            <p:cNvSpPr/>
            <p:nvPr/>
          </p:nvSpPr>
          <p:spPr>
            <a:xfrm>
              <a:off x="4610507" y="390921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67" name="円/楕円 1266">
              <a:extLst>
                <a:ext uri="{FF2B5EF4-FFF2-40B4-BE49-F238E27FC236}">
                  <a16:creationId xmlns:a16="http://schemas.microsoft.com/office/drawing/2014/main" id="{B4982595-CB11-DE08-4405-400FE02D15F1}"/>
                </a:ext>
              </a:extLst>
            </p:cNvPr>
            <p:cNvSpPr/>
            <p:nvPr/>
          </p:nvSpPr>
          <p:spPr>
            <a:xfrm>
              <a:off x="4610507" y="426925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68" name="円/楕円 1267">
              <a:extLst>
                <a:ext uri="{FF2B5EF4-FFF2-40B4-BE49-F238E27FC236}">
                  <a16:creationId xmlns:a16="http://schemas.microsoft.com/office/drawing/2014/main" id="{F913C63B-15B4-952C-2241-6546F4FD5C19}"/>
                </a:ext>
              </a:extLst>
            </p:cNvPr>
            <p:cNvSpPr/>
            <p:nvPr/>
          </p:nvSpPr>
          <p:spPr>
            <a:xfrm>
              <a:off x="4610507" y="498933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69" name="円/楕円 1268">
              <a:extLst>
                <a:ext uri="{FF2B5EF4-FFF2-40B4-BE49-F238E27FC236}">
                  <a16:creationId xmlns:a16="http://schemas.microsoft.com/office/drawing/2014/main" id="{403054D4-5B5A-D738-BAB7-AA69F5DA0F1D}"/>
                </a:ext>
              </a:extLst>
            </p:cNvPr>
            <p:cNvSpPr/>
            <p:nvPr/>
          </p:nvSpPr>
          <p:spPr>
            <a:xfrm>
              <a:off x="3894543" y="390921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70" name="円/楕円 1269">
              <a:extLst>
                <a:ext uri="{FF2B5EF4-FFF2-40B4-BE49-F238E27FC236}">
                  <a16:creationId xmlns:a16="http://schemas.microsoft.com/office/drawing/2014/main" id="{B935D84F-A292-46EA-92C3-35F216DA37B6}"/>
                </a:ext>
              </a:extLst>
            </p:cNvPr>
            <p:cNvSpPr/>
            <p:nvPr/>
          </p:nvSpPr>
          <p:spPr>
            <a:xfrm>
              <a:off x="3894543" y="426925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71" name="円/楕円 1270">
              <a:extLst>
                <a:ext uri="{FF2B5EF4-FFF2-40B4-BE49-F238E27FC236}">
                  <a16:creationId xmlns:a16="http://schemas.microsoft.com/office/drawing/2014/main" id="{F94A3906-7E86-1AE8-C3AE-FD4120ABAD41}"/>
                </a:ext>
              </a:extLst>
            </p:cNvPr>
            <p:cNvSpPr/>
            <p:nvPr/>
          </p:nvSpPr>
          <p:spPr>
            <a:xfrm>
              <a:off x="3894543" y="462929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72" name="円/楕円 1271">
              <a:extLst>
                <a:ext uri="{FF2B5EF4-FFF2-40B4-BE49-F238E27FC236}">
                  <a16:creationId xmlns:a16="http://schemas.microsoft.com/office/drawing/2014/main" id="{CD209DC0-3033-B4C4-7F64-62EC31A36FC4}"/>
                </a:ext>
              </a:extLst>
            </p:cNvPr>
            <p:cNvSpPr/>
            <p:nvPr/>
          </p:nvSpPr>
          <p:spPr>
            <a:xfrm>
              <a:off x="3894543" y="498933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273" name="直線矢印コネクタ 1272">
              <a:extLst>
                <a:ext uri="{FF2B5EF4-FFF2-40B4-BE49-F238E27FC236}">
                  <a16:creationId xmlns:a16="http://schemas.microsoft.com/office/drawing/2014/main" id="{3387739D-A6D2-4728-A915-CFBD3743862D}"/>
                </a:ext>
              </a:extLst>
            </p:cNvPr>
            <p:cNvCxnSpPr>
              <a:cxnSpLocks/>
              <a:stCxn id="1269" idx="6"/>
            </p:cNvCxnSpPr>
            <p:nvPr/>
          </p:nvCxnSpPr>
          <p:spPr>
            <a:xfrm flipV="1">
              <a:off x="4182575" y="4048746"/>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74" name="直線矢印コネクタ 1273">
              <a:extLst>
                <a:ext uri="{FF2B5EF4-FFF2-40B4-BE49-F238E27FC236}">
                  <a16:creationId xmlns:a16="http://schemas.microsoft.com/office/drawing/2014/main" id="{680A52A2-AC52-355C-EAA3-25E9B1583661}"/>
                </a:ext>
              </a:extLst>
            </p:cNvPr>
            <p:cNvCxnSpPr>
              <a:cxnSpLocks/>
              <a:stCxn id="1270" idx="6"/>
            </p:cNvCxnSpPr>
            <p:nvPr/>
          </p:nvCxnSpPr>
          <p:spPr>
            <a:xfrm flipV="1">
              <a:off x="4182575" y="4048746"/>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75" name="直線矢印コネクタ 1274">
              <a:extLst>
                <a:ext uri="{FF2B5EF4-FFF2-40B4-BE49-F238E27FC236}">
                  <a16:creationId xmlns:a16="http://schemas.microsoft.com/office/drawing/2014/main" id="{0B295946-8991-40AA-0387-F327064961F5}"/>
                </a:ext>
              </a:extLst>
            </p:cNvPr>
            <p:cNvCxnSpPr>
              <a:cxnSpLocks/>
              <a:stCxn id="1271" idx="6"/>
            </p:cNvCxnSpPr>
            <p:nvPr/>
          </p:nvCxnSpPr>
          <p:spPr>
            <a:xfrm flipV="1">
              <a:off x="4182575" y="4048746"/>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76" name="直線矢印コネクタ 1275">
              <a:extLst>
                <a:ext uri="{FF2B5EF4-FFF2-40B4-BE49-F238E27FC236}">
                  <a16:creationId xmlns:a16="http://schemas.microsoft.com/office/drawing/2014/main" id="{DD5CFBF1-3283-FEF5-D462-F78D6B4223A0}"/>
                </a:ext>
              </a:extLst>
            </p:cNvPr>
            <p:cNvCxnSpPr>
              <a:cxnSpLocks/>
              <a:stCxn id="1272" idx="6"/>
            </p:cNvCxnSpPr>
            <p:nvPr/>
          </p:nvCxnSpPr>
          <p:spPr>
            <a:xfrm flipV="1">
              <a:off x="4182575" y="4048746"/>
              <a:ext cx="432048" cy="108460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77" name="直線矢印コネクタ 1276">
              <a:extLst>
                <a:ext uri="{FF2B5EF4-FFF2-40B4-BE49-F238E27FC236}">
                  <a16:creationId xmlns:a16="http://schemas.microsoft.com/office/drawing/2014/main" id="{CC9EA67F-6EE4-20EA-C464-0C68EC533A69}"/>
                </a:ext>
              </a:extLst>
            </p:cNvPr>
            <p:cNvCxnSpPr>
              <a:cxnSpLocks/>
              <a:stCxn id="1269" idx="6"/>
            </p:cNvCxnSpPr>
            <p:nvPr/>
          </p:nvCxnSpPr>
          <p:spPr>
            <a:xfrm>
              <a:off x="4182575" y="4053233"/>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78" name="直線矢印コネクタ 1277">
              <a:extLst>
                <a:ext uri="{FF2B5EF4-FFF2-40B4-BE49-F238E27FC236}">
                  <a16:creationId xmlns:a16="http://schemas.microsoft.com/office/drawing/2014/main" id="{49387C70-4E7A-9AE2-7CC6-11D830B9DA65}"/>
                </a:ext>
              </a:extLst>
            </p:cNvPr>
            <p:cNvCxnSpPr>
              <a:cxnSpLocks/>
              <a:stCxn id="1269" idx="6"/>
            </p:cNvCxnSpPr>
            <p:nvPr/>
          </p:nvCxnSpPr>
          <p:spPr>
            <a:xfrm>
              <a:off x="4182575" y="4053233"/>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79" name="直線矢印コネクタ 1278">
              <a:extLst>
                <a:ext uri="{FF2B5EF4-FFF2-40B4-BE49-F238E27FC236}">
                  <a16:creationId xmlns:a16="http://schemas.microsoft.com/office/drawing/2014/main" id="{4A87C33A-AB81-F416-118E-9740ABED68F3}"/>
                </a:ext>
              </a:extLst>
            </p:cNvPr>
            <p:cNvCxnSpPr>
              <a:cxnSpLocks/>
              <a:stCxn id="1269" idx="6"/>
            </p:cNvCxnSpPr>
            <p:nvPr/>
          </p:nvCxnSpPr>
          <p:spPr>
            <a:xfrm>
              <a:off x="4182575" y="4053233"/>
              <a:ext cx="432048" cy="107563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80" name="直線矢印コネクタ 1279">
              <a:extLst>
                <a:ext uri="{FF2B5EF4-FFF2-40B4-BE49-F238E27FC236}">
                  <a16:creationId xmlns:a16="http://schemas.microsoft.com/office/drawing/2014/main" id="{10E8E834-70FF-8D6F-246B-092E0C240216}"/>
                </a:ext>
              </a:extLst>
            </p:cNvPr>
            <p:cNvCxnSpPr>
              <a:cxnSpLocks/>
              <a:stCxn id="1270" idx="6"/>
            </p:cNvCxnSpPr>
            <p:nvPr/>
          </p:nvCxnSpPr>
          <p:spPr>
            <a:xfrm flipV="1">
              <a:off x="4182575" y="4408786"/>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81" name="直線矢印コネクタ 1280">
              <a:extLst>
                <a:ext uri="{FF2B5EF4-FFF2-40B4-BE49-F238E27FC236}">
                  <a16:creationId xmlns:a16="http://schemas.microsoft.com/office/drawing/2014/main" id="{D3543B3E-EA2A-9BEF-B116-7896A0BC52DA}"/>
                </a:ext>
              </a:extLst>
            </p:cNvPr>
            <p:cNvCxnSpPr>
              <a:cxnSpLocks/>
              <a:stCxn id="1270" idx="6"/>
            </p:cNvCxnSpPr>
            <p:nvPr/>
          </p:nvCxnSpPr>
          <p:spPr>
            <a:xfrm>
              <a:off x="4182575" y="4413273"/>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82" name="直線矢印コネクタ 1281">
              <a:extLst>
                <a:ext uri="{FF2B5EF4-FFF2-40B4-BE49-F238E27FC236}">
                  <a16:creationId xmlns:a16="http://schemas.microsoft.com/office/drawing/2014/main" id="{22D93681-E1A5-7F53-48B5-1DD41F8D3214}"/>
                </a:ext>
              </a:extLst>
            </p:cNvPr>
            <p:cNvCxnSpPr>
              <a:cxnSpLocks/>
              <a:stCxn id="1270" idx="6"/>
            </p:cNvCxnSpPr>
            <p:nvPr/>
          </p:nvCxnSpPr>
          <p:spPr>
            <a:xfrm>
              <a:off x="4182575" y="4413273"/>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83" name="直線矢印コネクタ 1282">
              <a:extLst>
                <a:ext uri="{FF2B5EF4-FFF2-40B4-BE49-F238E27FC236}">
                  <a16:creationId xmlns:a16="http://schemas.microsoft.com/office/drawing/2014/main" id="{EECEBBA0-64E1-1CF6-0C65-778F8F6A2BF9}"/>
                </a:ext>
              </a:extLst>
            </p:cNvPr>
            <p:cNvCxnSpPr>
              <a:cxnSpLocks/>
              <a:stCxn id="1271" idx="6"/>
            </p:cNvCxnSpPr>
            <p:nvPr/>
          </p:nvCxnSpPr>
          <p:spPr>
            <a:xfrm flipV="1">
              <a:off x="4182575" y="4408786"/>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84" name="直線矢印コネクタ 1283">
              <a:extLst>
                <a:ext uri="{FF2B5EF4-FFF2-40B4-BE49-F238E27FC236}">
                  <a16:creationId xmlns:a16="http://schemas.microsoft.com/office/drawing/2014/main" id="{AABA4E9A-11EB-155A-868D-5F365FE9E009}"/>
                </a:ext>
              </a:extLst>
            </p:cNvPr>
            <p:cNvCxnSpPr>
              <a:cxnSpLocks/>
              <a:stCxn id="1271" idx="6"/>
            </p:cNvCxnSpPr>
            <p:nvPr/>
          </p:nvCxnSpPr>
          <p:spPr>
            <a:xfrm flipV="1">
              <a:off x="4182575" y="4768826"/>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85" name="直線矢印コネクタ 1284">
              <a:extLst>
                <a:ext uri="{FF2B5EF4-FFF2-40B4-BE49-F238E27FC236}">
                  <a16:creationId xmlns:a16="http://schemas.microsoft.com/office/drawing/2014/main" id="{74A7F9E0-5160-0DAB-0AE4-BE21EAF73A67}"/>
                </a:ext>
              </a:extLst>
            </p:cNvPr>
            <p:cNvCxnSpPr>
              <a:cxnSpLocks/>
              <a:stCxn id="1271" idx="6"/>
            </p:cNvCxnSpPr>
            <p:nvPr/>
          </p:nvCxnSpPr>
          <p:spPr>
            <a:xfrm>
              <a:off x="4182575" y="4773313"/>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86" name="直線矢印コネクタ 1285">
              <a:extLst>
                <a:ext uri="{FF2B5EF4-FFF2-40B4-BE49-F238E27FC236}">
                  <a16:creationId xmlns:a16="http://schemas.microsoft.com/office/drawing/2014/main" id="{F8F45392-0175-08D2-64C6-9854B86A0BC0}"/>
                </a:ext>
              </a:extLst>
            </p:cNvPr>
            <p:cNvCxnSpPr>
              <a:cxnSpLocks/>
              <a:stCxn id="1272" idx="6"/>
            </p:cNvCxnSpPr>
            <p:nvPr/>
          </p:nvCxnSpPr>
          <p:spPr>
            <a:xfrm flipV="1">
              <a:off x="4182575" y="4408786"/>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87" name="直線矢印コネクタ 1286">
              <a:extLst>
                <a:ext uri="{FF2B5EF4-FFF2-40B4-BE49-F238E27FC236}">
                  <a16:creationId xmlns:a16="http://schemas.microsoft.com/office/drawing/2014/main" id="{F96105FA-EEB3-EF80-C8E2-BCCC3DF46EBE}"/>
                </a:ext>
              </a:extLst>
            </p:cNvPr>
            <p:cNvCxnSpPr>
              <a:cxnSpLocks/>
              <a:stCxn id="1272" idx="6"/>
            </p:cNvCxnSpPr>
            <p:nvPr/>
          </p:nvCxnSpPr>
          <p:spPr>
            <a:xfrm flipV="1">
              <a:off x="4182575" y="4768826"/>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88" name="直線矢印コネクタ 1287">
              <a:extLst>
                <a:ext uri="{FF2B5EF4-FFF2-40B4-BE49-F238E27FC236}">
                  <a16:creationId xmlns:a16="http://schemas.microsoft.com/office/drawing/2014/main" id="{CDBAE59C-4485-FC25-0D7D-E8DDD8A8552E}"/>
                </a:ext>
              </a:extLst>
            </p:cNvPr>
            <p:cNvCxnSpPr>
              <a:cxnSpLocks/>
              <a:stCxn id="1272" idx="6"/>
            </p:cNvCxnSpPr>
            <p:nvPr/>
          </p:nvCxnSpPr>
          <p:spPr>
            <a:xfrm flipV="1">
              <a:off x="4182575" y="5128866"/>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289" name="円/楕円 1288">
              <a:extLst>
                <a:ext uri="{FF2B5EF4-FFF2-40B4-BE49-F238E27FC236}">
                  <a16:creationId xmlns:a16="http://schemas.microsoft.com/office/drawing/2014/main" id="{41F79D53-0B3D-B082-14C9-4F3D8A840327}"/>
                </a:ext>
              </a:extLst>
            </p:cNvPr>
            <p:cNvSpPr/>
            <p:nvPr/>
          </p:nvSpPr>
          <p:spPr>
            <a:xfrm>
              <a:off x="5330587" y="3904730"/>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90" name="円/楕円 1289">
              <a:extLst>
                <a:ext uri="{FF2B5EF4-FFF2-40B4-BE49-F238E27FC236}">
                  <a16:creationId xmlns:a16="http://schemas.microsoft.com/office/drawing/2014/main" id="{C4D664F8-7480-E704-125F-F1550E0069AC}"/>
                </a:ext>
              </a:extLst>
            </p:cNvPr>
            <p:cNvSpPr/>
            <p:nvPr/>
          </p:nvSpPr>
          <p:spPr>
            <a:xfrm>
              <a:off x="5330587" y="4264770"/>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91" name="円/楕円 1290">
              <a:extLst>
                <a:ext uri="{FF2B5EF4-FFF2-40B4-BE49-F238E27FC236}">
                  <a16:creationId xmlns:a16="http://schemas.microsoft.com/office/drawing/2014/main" id="{F0162005-9664-CF78-EFD9-86563E023756}"/>
                </a:ext>
              </a:extLst>
            </p:cNvPr>
            <p:cNvSpPr/>
            <p:nvPr/>
          </p:nvSpPr>
          <p:spPr>
            <a:xfrm>
              <a:off x="5330587" y="4624810"/>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92" name="円/楕円 1291">
              <a:extLst>
                <a:ext uri="{FF2B5EF4-FFF2-40B4-BE49-F238E27FC236}">
                  <a16:creationId xmlns:a16="http://schemas.microsoft.com/office/drawing/2014/main" id="{FE3D7EAD-9DE0-0913-0A1D-FA3FA6817CF7}"/>
                </a:ext>
              </a:extLst>
            </p:cNvPr>
            <p:cNvSpPr/>
            <p:nvPr/>
          </p:nvSpPr>
          <p:spPr>
            <a:xfrm>
              <a:off x="5330587" y="4984850"/>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293" name="直線矢印コネクタ 1292">
              <a:extLst>
                <a:ext uri="{FF2B5EF4-FFF2-40B4-BE49-F238E27FC236}">
                  <a16:creationId xmlns:a16="http://schemas.microsoft.com/office/drawing/2014/main" id="{B835AC6D-5845-3EFC-2C1A-B82AA0D6DBE3}"/>
                </a:ext>
              </a:extLst>
            </p:cNvPr>
            <p:cNvCxnSpPr>
              <a:cxnSpLocks/>
              <a:stCxn id="1266" idx="6"/>
              <a:endCxn id="1289" idx="2"/>
            </p:cNvCxnSpPr>
            <p:nvPr/>
          </p:nvCxnSpPr>
          <p:spPr>
            <a:xfrm flipV="1">
              <a:off x="4898539" y="4048746"/>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94" name="直線矢印コネクタ 1293">
              <a:extLst>
                <a:ext uri="{FF2B5EF4-FFF2-40B4-BE49-F238E27FC236}">
                  <a16:creationId xmlns:a16="http://schemas.microsoft.com/office/drawing/2014/main" id="{388EE932-13B0-7C15-9826-84CB9B9332B3}"/>
                </a:ext>
              </a:extLst>
            </p:cNvPr>
            <p:cNvCxnSpPr>
              <a:cxnSpLocks/>
              <a:stCxn id="1267" idx="6"/>
              <a:endCxn id="1289" idx="2"/>
            </p:cNvCxnSpPr>
            <p:nvPr/>
          </p:nvCxnSpPr>
          <p:spPr>
            <a:xfrm flipV="1">
              <a:off x="4898539" y="4048746"/>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95" name="直線矢印コネクタ 1294">
              <a:extLst>
                <a:ext uri="{FF2B5EF4-FFF2-40B4-BE49-F238E27FC236}">
                  <a16:creationId xmlns:a16="http://schemas.microsoft.com/office/drawing/2014/main" id="{EC076AB4-84A2-D133-8F96-A316BC31A817}"/>
                </a:ext>
              </a:extLst>
            </p:cNvPr>
            <p:cNvCxnSpPr>
              <a:cxnSpLocks/>
              <a:stCxn id="1265" idx="6"/>
              <a:endCxn id="1289" idx="2"/>
            </p:cNvCxnSpPr>
            <p:nvPr/>
          </p:nvCxnSpPr>
          <p:spPr>
            <a:xfrm flipV="1">
              <a:off x="4898539" y="4048746"/>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96" name="直線矢印コネクタ 1295">
              <a:extLst>
                <a:ext uri="{FF2B5EF4-FFF2-40B4-BE49-F238E27FC236}">
                  <a16:creationId xmlns:a16="http://schemas.microsoft.com/office/drawing/2014/main" id="{FC2B4065-2BC6-21D7-5BCB-747F9188EC70}"/>
                </a:ext>
              </a:extLst>
            </p:cNvPr>
            <p:cNvCxnSpPr>
              <a:cxnSpLocks/>
              <a:stCxn id="1268" idx="6"/>
              <a:endCxn id="1289" idx="2"/>
            </p:cNvCxnSpPr>
            <p:nvPr/>
          </p:nvCxnSpPr>
          <p:spPr>
            <a:xfrm flipV="1">
              <a:off x="4898539" y="4048746"/>
              <a:ext cx="432048" cy="108460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97" name="直線矢印コネクタ 1296">
              <a:extLst>
                <a:ext uri="{FF2B5EF4-FFF2-40B4-BE49-F238E27FC236}">
                  <a16:creationId xmlns:a16="http://schemas.microsoft.com/office/drawing/2014/main" id="{5ED07591-4A23-E188-8551-E4248FF510B0}"/>
                </a:ext>
              </a:extLst>
            </p:cNvPr>
            <p:cNvCxnSpPr>
              <a:cxnSpLocks/>
              <a:stCxn id="1266" idx="6"/>
              <a:endCxn id="1290" idx="2"/>
            </p:cNvCxnSpPr>
            <p:nvPr/>
          </p:nvCxnSpPr>
          <p:spPr>
            <a:xfrm>
              <a:off x="4898539" y="4053233"/>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98" name="直線矢印コネクタ 1297">
              <a:extLst>
                <a:ext uri="{FF2B5EF4-FFF2-40B4-BE49-F238E27FC236}">
                  <a16:creationId xmlns:a16="http://schemas.microsoft.com/office/drawing/2014/main" id="{3CFE84F1-03E2-0FC1-BC53-E46B1DFB26C6}"/>
                </a:ext>
              </a:extLst>
            </p:cNvPr>
            <p:cNvCxnSpPr>
              <a:cxnSpLocks/>
              <a:stCxn id="1266" idx="6"/>
              <a:endCxn id="1291" idx="2"/>
            </p:cNvCxnSpPr>
            <p:nvPr/>
          </p:nvCxnSpPr>
          <p:spPr>
            <a:xfrm>
              <a:off x="4898539" y="4053233"/>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99" name="直線矢印コネクタ 1298">
              <a:extLst>
                <a:ext uri="{FF2B5EF4-FFF2-40B4-BE49-F238E27FC236}">
                  <a16:creationId xmlns:a16="http://schemas.microsoft.com/office/drawing/2014/main" id="{D61AAE34-543B-EBC1-9F95-4D1428AED025}"/>
                </a:ext>
              </a:extLst>
            </p:cNvPr>
            <p:cNvCxnSpPr>
              <a:cxnSpLocks/>
              <a:stCxn id="1266" idx="6"/>
              <a:endCxn id="1292" idx="2"/>
            </p:cNvCxnSpPr>
            <p:nvPr/>
          </p:nvCxnSpPr>
          <p:spPr>
            <a:xfrm>
              <a:off x="4898539" y="4053233"/>
              <a:ext cx="432048" cy="107563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00" name="直線矢印コネクタ 1299">
              <a:extLst>
                <a:ext uri="{FF2B5EF4-FFF2-40B4-BE49-F238E27FC236}">
                  <a16:creationId xmlns:a16="http://schemas.microsoft.com/office/drawing/2014/main" id="{E067B7B4-2C14-76F2-69E3-EDF474F0595C}"/>
                </a:ext>
              </a:extLst>
            </p:cNvPr>
            <p:cNvCxnSpPr>
              <a:cxnSpLocks/>
              <a:stCxn id="1267" idx="6"/>
              <a:endCxn id="1290" idx="2"/>
            </p:cNvCxnSpPr>
            <p:nvPr/>
          </p:nvCxnSpPr>
          <p:spPr>
            <a:xfrm flipV="1">
              <a:off x="4898539" y="4408786"/>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01" name="直線矢印コネクタ 1300">
              <a:extLst>
                <a:ext uri="{FF2B5EF4-FFF2-40B4-BE49-F238E27FC236}">
                  <a16:creationId xmlns:a16="http://schemas.microsoft.com/office/drawing/2014/main" id="{1914E1C3-DC69-C664-8E25-3C3ED2D58805}"/>
                </a:ext>
              </a:extLst>
            </p:cNvPr>
            <p:cNvCxnSpPr>
              <a:cxnSpLocks/>
              <a:stCxn id="1267" idx="6"/>
              <a:endCxn id="1291" idx="2"/>
            </p:cNvCxnSpPr>
            <p:nvPr/>
          </p:nvCxnSpPr>
          <p:spPr>
            <a:xfrm>
              <a:off x="4898539" y="4413273"/>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02" name="直線矢印コネクタ 1301">
              <a:extLst>
                <a:ext uri="{FF2B5EF4-FFF2-40B4-BE49-F238E27FC236}">
                  <a16:creationId xmlns:a16="http://schemas.microsoft.com/office/drawing/2014/main" id="{A30457F2-47F7-B634-7B86-F1382CCA1949}"/>
                </a:ext>
              </a:extLst>
            </p:cNvPr>
            <p:cNvCxnSpPr>
              <a:cxnSpLocks/>
              <a:stCxn id="1267" idx="6"/>
              <a:endCxn id="1292" idx="2"/>
            </p:cNvCxnSpPr>
            <p:nvPr/>
          </p:nvCxnSpPr>
          <p:spPr>
            <a:xfrm>
              <a:off x="4898539" y="4413273"/>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03" name="直線矢印コネクタ 1302">
              <a:extLst>
                <a:ext uri="{FF2B5EF4-FFF2-40B4-BE49-F238E27FC236}">
                  <a16:creationId xmlns:a16="http://schemas.microsoft.com/office/drawing/2014/main" id="{0D8440BC-AF41-C178-5D46-774326763021}"/>
                </a:ext>
              </a:extLst>
            </p:cNvPr>
            <p:cNvCxnSpPr>
              <a:cxnSpLocks/>
              <a:stCxn id="1265" idx="6"/>
              <a:endCxn id="1290" idx="2"/>
            </p:cNvCxnSpPr>
            <p:nvPr/>
          </p:nvCxnSpPr>
          <p:spPr>
            <a:xfrm flipV="1">
              <a:off x="4898539" y="4408786"/>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04" name="直線矢印コネクタ 1303">
              <a:extLst>
                <a:ext uri="{FF2B5EF4-FFF2-40B4-BE49-F238E27FC236}">
                  <a16:creationId xmlns:a16="http://schemas.microsoft.com/office/drawing/2014/main" id="{025719D4-4890-ABFD-4467-CD7F2213C7FF}"/>
                </a:ext>
              </a:extLst>
            </p:cNvPr>
            <p:cNvCxnSpPr>
              <a:cxnSpLocks/>
              <a:stCxn id="1265" idx="6"/>
              <a:endCxn id="1291" idx="2"/>
            </p:cNvCxnSpPr>
            <p:nvPr/>
          </p:nvCxnSpPr>
          <p:spPr>
            <a:xfrm flipV="1">
              <a:off x="4898539" y="4768826"/>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05" name="直線矢印コネクタ 1304">
              <a:extLst>
                <a:ext uri="{FF2B5EF4-FFF2-40B4-BE49-F238E27FC236}">
                  <a16:creationId xmlns:a16="http://schemas.microsoft.com/office/drawing/2014/main" id="{7EC54BFD-ADD0-5749-7B6A-A698D0A891CE}"/>
                </a:ext>
              </a:extLst>
            </p:cNvPr>
            <p:cNvCxnSpPr>
              <a:cxnSpLocks/>
              <a:stCxn id="1265" idx="6"/>
              <a:endCxn id="1292" idx="2"/>
            </p:cNvCxnSpPr>
            <p:nvPr/>
          </p:nvCxnSpPr>
          <p:spPr>
            <a:xfrm>
              <a:off x="4898539" y="4773313"/>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06" name="直線矢印コネクタ 1305">
              <a:extLst>
                <a:ext uri="{FF2B5EF4-FFF2-40B4-BE49-F238E27FC236}">
                  <a16:creationId xmlns:a16="http://schemas.microsoft.com/office/drawing/2014/main" id="{F03C243B-8037-2026-B322-17D9623BC901}"/>
                </a:ext>
              </a:extLst>
            </p:cNvPr>
            <p:cNvCxnSpPr>
              <a:cxnSpLocks/>
              <a:stCxn id="1268" idx="6"/>
              <a:endCxn id="1290" idx="2"/>
            </p:cNvCxnSpPr>
            <p:nvPr/>
          </p:nvCxnSpPr>
          <p:spPr>
            <a:xfrm flipV="1">
              <a:off x="4898539" y="4408786"/>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07" name="直線矢印コネクタ 1306">
              <a:extLst>
                <a:ext uri="{FF2B5EF4-FFF2-40B4-BE49-F238E27FC236}">
                  <a16:creationId xmlns:a16="http://schemas.microsoft.com/office/drawing/2014/main" id="{FA811E0A-A7DB-B5C3-5E93-6324BD0E131A}"/>
                </a:ext>
              </a:extLst>
            </p:cNvPr>
            <p:cNvCxnSpPr>
              <a:cxnSpLocks/>
              <a:stCxn id="1268" idx="6"/>
              <a:endCxn id="1291" idx="2"/>
            </p:cNvCxnSpPr>
            <p:nvPr/>
          </p:nvCxnSpPr>
          <p:spPr>
            <a:xfrm flipV="1">
              <a:off x="4898539" y="4768826"/>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08" name="直線矢印コネクタ 1307">
              <a:extLst>
                <a:ext uri="{FF2B5EF4-FFF2-40B4-BE49-F238E27FC236}">
                  <a16:creationId xmlns:a16="http://schemas.microsoft.com/office/drawing/2014/main" id="{F7ADF479-4BED-A94E-72DE-092060194220}"/>
                </a:ext>
              </a:extLst>
            </p:cNvPr>
            <p:cNvCxnSpPr>
              <a:cxnSpLocks/>
              <a:stCxn id="1268" idx="6"/>
              <a:endCxn id="1292" idx="2"/>
            </p:cNvCxnSpPr>
            <p:nvPr/>
          </p:nvCxnSpPr>
          <p:spPr>
            <a:xfrm flipV="1">
              <a:off x="4898539" y="5128866"/>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309" name="円/楕円 1308">
              <a:extLst>
                <a:ext uri="{FF2B5EF4-FFF2-40B4-BE49-F238E27FC236}">
                  <a16:creationId xmlns:a16="http://schemas.microsoft.com/office/drawing/2014/main" id="{4A7F2CC2-96F0-8DFE-AD01-2AC5851FEB95}"/>
                </a:ext>
              </a:extLst>
            </p:cNvPr>
            <p:cNvSpPr/>
            <p:nvPr/>
          </p:nvSpPr>
          <p:spPr>
            <a:xfrm>
              <a:off x="2199286" y="463378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10" name="円/楕円 1309">
              <a:extLst>
                <a:ext uri="{FF2B5EF4-FFF2-40B4-BE49-F238E27FC236}">
                  <a16:creationId xmlns:a16="http://schemas.microsoft.com/office/drawing/2014/main" id="{DC994859-2AE2-80B5-4C40-EC9B9A935480}"/>
                </a:ext>
              </a:extLst>
            </p:cNvPr>
            <p:cNvSpPr/>
            <p:nvPr/>
          </p:nvSpPr>
          <p:spPr>
            <a:xfrm>
              <a:off x="2199286" y="391370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11" name="円/楕円 1310">
              <a:extLst>
                <a:ext uri="{FF2B5EF4-FFF2-40B4-BE49-F238E27FC236}">
                  <a16:creationId xmlns:a16="http://schemas.microsoft.com/office/drawing/2014/main" id="{5A6DE781-7C50-FA45-F2B3-5B268BEB0863}"/>
                </a:ext>
              </a:extLst>
            </p:cNvPr>
            <p:cNvSpPr/>
            <p:nvPr/>
          </p:nvSpPr>
          <p:spPr>
            <a:xfrm>
              <a:off x="2199286" y="427374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12" name="円/楕円 1311">
              <a:extLst>
                <a:ext uri="{FF2B5EF4-FFF2-40B4-BE49-F238E27FC236}">
                  <a16:creationId xmlns:a16="http://schemas.microsoft.com/office/drawing/2014/main" id="{E1404994-FF33-CFC4-2AE8-F744D665BDA2}"/>
                </a:ext>
              </a:extLst>
            </p:cNvPr>
            <p:cNvSpPr/>
            <p:nvPr/>
          </p:nvSpPr>
          <p:spPr>
            <a:xfrm>
              <a:off x="2199286" y="499382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13" name="直線矢印コネクタ 1312">
              <a:extLst>
                <a:ext uri="{FF2B5EF4-FFF2-40B4-BE49-F238E27FC236}">
                  <a16:creationId xmlns:a16="http://schemas.microsoft.com/office/drawing/2014/main" id="{6F22DF7A-911B-4222-BED4-FC434788B246}"/>
                </a:ext>
              </a:extLst>
            </p:cNvPr>
            <p:cNvCxnSpPr>
              <a:cxnSpLocks/>
              <a:stCxn id="1310" idx="6"/>
            </p:cNvCxnSpPr>
            <p:nvPr/>
          </p:nvCxnSpPr>
          <p:spPr>
            <a:xfrm flipV="1">
              <a:off x="2487318" y="405323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14" name="直線矢印コネクタ 1313">
              <a:extLst>
                <a:ext uri="{FF2B5EF4-FFF2-40B4-BE49-F238E27FC236}">
                  <a16:creationId xmlns:a16="http://schemas.microsoft.com/office/drawing/2014/main" id="{5B0FE55E-3994-396A-4548-D5FD285A5088}"/>
                </a:ext>
              </a:extLst>
            </p:cNvPr>
            <p:cNvCxnSpPr>
              <a:cxnSpLocks/>
              <a:stCxn id="1311" idx="6"/>
            </p:cNvCxnSpPr>
            <p:nvPr/>
          </p:nvCxnSpPr>
          <p:spPr>
            <a:xfrm flipV="1">
              <a:off x="2487318" y="405323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15" name="直線矢印コネクタ 1314">
              <a:extLst>
                <a:ext uri="{FF2B5EF4-FFF2-40B4-BE49-F238E27FC236}">
                  <a16:creationId xmlns:a16="http://schemas.microsoft.com/office/drawing/2014/main" id="{DE4EF273-0C1D-F95D-040A-FC7989A33D27}"/>
                </a:ext>
              </a:extLst>
            </p:cNvPr>
            <p:cNvCxnSpPr>
              <a:cxnSpLocks/>
              <a:stCxn id="1309" idx="6"/>
            </p:cNvCxnSpPr>
            <p:nvPr/>
          </p:nvCxnSpPr>
          <p:spPr>
            <a:xfrm flipV="1">
              <a:off x="2487318" y="4053233"/>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16" name="直線矢印コネクタ 1315">
              <a:extLst>
                <a:ext uri="{FF2B5EF4-FFF2-40B4-BE49-F238E27FC236}">
                  <a16:creationId xmlns:a16="http://schemas.microsoft.com/office/drawing/2014/main" id="{47056DE3-B919-9416-C9CD-39D86789134D}"/>
                </a:ext>
              </a:extLst>
            </p:cNvPr>
            <p:cNvCxnSpPr>
              <a:cxnSpLocks/>
              <a:stCxn id="1312" idx="6"/>
            </p:cNvCxnSpPr>
            <p:nvPr/>
          </p:nvCxnSpPr>
          <p:spPr>
            <a:xfrm flipV="1">
              <a:off x="2487318" y="4053233"/>
              <a:ext cx="432048" cy="108460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17" name="直線矢印コネクタ 1316">
              <a:extLst>
                <a:ext uri="{FF2B5EF4-FFF2-40B4-BE49-F238E27FC236}">
                  <a16:creationId xmlns:a16="http://schemas.microsoft.com/office/drawing/2014/main" id="{DF86AAB6-C07C-D895-6F16-9CBE6B0B9BFD}"/>
                </a:ext>
              </a:extLst>
            </p:cNvPr>
            <p:cNvCxnSpPr>
              <a:cxnSpLocks/>
              <a:stCxn id="1310" idx="6"/>
            </p:cNvCxnSpPr>
            <p:nvPr/>
          </p:nvCxnSpPr>
          <p:spPr>
            <a:xfrm>
              <a:off x="2487318" y="405772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18" name="直線矢印コネクタ 1317">
              <a:extLst>
                <a:ext uri="{FF2B5EF4-FFF2-40B4-BE49-F238E27FC236}">
                  <a16:creationId xmlns:a16="http://schemas.microsoft.com/office/drawing/2014/main" id="{15F80CF0-A48E-FE4E-18A4-2BA062050407}"/>
                </a:ext>
              </a:extLst>
            </p:cNvPr>
            <p:cNvCxnSpPr>
              <a:cxnSpLocks/>
              <a:stCxn id="1310" idx="6"/>
            </p:cNvCxnSpPr>
            <p:nvPr/>
          </p:nvCxnSpPr>
          <p:spPr>
            <a:xfrm>
              <a:off x="2487318" y="4057720"/>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19" name="直線矢印コネクタ 1318">
              <a:extLst>
                <a:ext uri="{FF2B5EF4-FFF2-40B4-BE49-F238E27FC236}">
                  <a16:creationId xmlns:a16="http://schemas.microsoft.com/office/drawing/2014/main" id="{F305EE98-B019-55E7-5CA0-B5502B0688C8}"/>
                </a:ext>
              </a:extLst>
            </p:cNvPr>
            <p:cNvCxnSpPr>
              <a:cxnSpLocks/>
              <a:stCxn id="1310" idx="6"/>
            </p:cNvCxnSpPr>
            <p:nvPr/>
          </p:nvCxnSpPr>
          <p:spPr>
            <a:xfrm>
              <a:off x="2487318" y="4057720"/>
              <a:ext cx="432048" cy="107563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20" name="直線矢印コネクタ 1319">
              <a:extLst>
                <a:ext uri="{FF2B5EF4-FFF2-40B4-BE49-F238E27FC236}">
                  <a16:creationId xmlns:a16="http://schemas.microsoft.com/office/drawing/2014/main" id="{DFFADC7C-726C-D8AC-7A96-4BA0654F4C35}"/>
                </a:ext>
              </a:extLst>
            </p:cNvPr>
            <p:cNvCxnSpPr>
              <a:cxnSpLocks/>
              <a:stCxn id="1311" idx="6"/>
            </p:cNvCxnSpPr>
            <p:nvPr/>
          </p:nvCxnSpPr>
          <p:spPr>
            <a:xfrm flipV="1">
              <a:off x="2487318" y="441327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21" name="直線矢印コネクタ 1320">
              <a:extLst>
                <a:ext uri="{FF2B5EF4-FFF2-40B4-BE49-F238E27FC236}">
                  <a16:creationId xmlns:a16="http://schemas.microsoft.com/office/drawing/2014/main" id="{7E65854F-DD45-8CB4-5416-74E09C1A1282}"/>
                </a:ext>
              </a:extLst>
            </p:cNvPr>
            <p:cNvCxnSpPr>
              <a:cxnSpLocks/>
              <a:stCxn id="1311" idx="6"/>
            </p:cNvCxnSpPr>
            <p:nvPr/>
          </p:nvCxnSpPr>
          <p:spPr>
            <a:xfrm>
              <a:off x="2487318" y="441776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22" name="直線矢印コネクタ 1321">
              <a:extLst>
                <a:ext uri="{FF2B5EF4-FFF2-40B4-BE49-F238E27FC236}">
                  <a16:creationId xmlns:a16="http://schemas.microsoft.com/office/drawing/2014/main" id="{2A03F435-EE13-67F9-AE75-30EA4CF53DA5}"/>
                </a:ext>
              </a:extLst>
            </p:cNvPr>
            <p:cNvCxnSpPr>
              <a:cxnSpLocks/>
              <a:stCxn id="1311" idx="6"/>
            </p:cNvCxnSpPr>
            <p:nvPr/>
          </p:nvCxnSpPr>
          <p:spPr>
            <a:xfrm>
              <a:off x="2487318" y="4417760"/>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23" name="直線矢印コネクタ 1322">
              <a:extLst>
                <a:ext uri="{FF2B5EF4-FFF2-40B4-BE49-F238E27FC236}">
                  <a16:creationId xmlns:a16="http://schemas.microsoft.com/office/drawing/2014/main" id="{C2A10376-B03C-BC25-C4DF-D22DF8D2D4BB}"/>
                </a:ext>
              </a:extLst>
            </p:cNvPr>
            <p:cNvCxnSpPr>
              <a:cxnSpLocks/>
              <a:stCxn id="1309" idx="6"/>
            </p:cNvCxnSpPr>
            <p:nvPr/>
          </p:nvCxnSpPr>
          <p:spPr>
            <a:xfrm flipV="1">
              <a:off x="2487318" y="441327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24" name="直線矢印コネクタ 1323">
              <a:extLst>
                <a:ext uri="{FF2B5EF4-FFF2-40B4-BE49-F238E27FC236}">
                  <a16:creationId xmlns:a16="http://schemas.microsoft.com/office/drawing/2014/main" id="{6F24604D-C8C0-4114-7170-DEB2CAFC7AB0}"/>
                </a:ext>
              </a:extLst>
            </p:cNvPr>
            <p:cNvCxnSpPr>
              <a:cxnSpLocks/>
              <a:stCxn id="1309" idx="6"/>
            </p:cNvCxnSpPr>
            <p:nvPr/>
          </p:nvCxnSpPr>
          <p:spPr>
            <a:xfrm flipV="1">
              <a:off x="2487318" y="477331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25" name="直線矢印コネクタ 1324">
              <a:extLst>
                <a:ext uri="{FF2B5EF4-FFF2-40B4-BE49-F238E27FC236}">
                  <a16:creationId xmlns:a16="http://schemas.microsoft.com/office/drawing/2014/main" id="{25EBC30A-758F-A3A4-9B43-0ED391CFD124}"/>
                </a:ext>
              </a:extLst>
            </p:cNvPr>
            <p:cNvCxnSpPr>
              <a:cxnSpLocks/>
              <a:stCxn id="1309" idx="6"/>
            </p:cNvCxnSpPr>
            <p:nvPr/>
          </p:nvCxnSpPr>
          <p:spPr>
            <a:xfrm>
              <a:off x="2487318" y="477780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26" name="直線矢印コネクタ 1325">
              <a:extLst>
                <a:ext uri="{FF2B5EF4-FFF2-40B4-BE49-F238E27FC236}">
                  <a16:creationId xmlns:a16="http://schemas.microsoft.com/office/drawing/2014/main" id="{0F042D4D-0D18-432E-0EC5-2D60EA79347C}"/>
                </a:ext>
              </a:extLst>
            </p:cNvPr>
            <p:cNvCxnSpPr>
              <a:cxnSpLocks/>
              <a:stCxn id="1312" idx="6"/>
            </p:cNvCxnSpPr>
            <p:nvPr/>
          </p:nvCxnSpPr>
          <p:spPr>
            <a:xfrm flipV="1">
              <a:off x="2487318" y="4413273"/>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27" name="直線矢印コネクタ 1326">
              <a:extLst>
                <a:ext uri="{FF2B5EF4-FFF2-40B4-BE49-F238E27FC236}">
                  <a16:creationId xmlns:a16="http://schemas.microsoft.com/office/drawing/2014/main" id="{F9427A34-766B-2073-DDAA-0F1796789C1B}"/>
                </a:ext>
              </a:extLst>
            </p:cNvPr>
            <p:cNvCxnSpPr>
              <a:cxnSpLocks/>
              <a:stCxn id="1312" idx="6"/>
            </p:cNvCxnSpPr>
            <p:nvPr/>
          </p:nvCxnSpPr>
          <p:spPr>
            <a:xfrm flipV="1">
              <a:off x="2487318" y="477331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28" name="直線矢印コネクタ 1327">
              <a:extLst>
                <a:ext uri="{FF2B5EF4-FFF2-40B4-BE49-F238E27FC236}">
                  <a16:creationId xmlns:a16="http://schemas.microsoft.com/office/drawing/2014/main" id="{14AA5F47-44CC-EDAB-49A2-CDC082225503}"/>
                </a:ext>
              </a:extLst>
            </p:cNvPr>
            <p:cNvCxnSpPr>
              <a:cxnSpLocks/>
              <a:stCxn id="1312" idx="6"/>
            </p:cNvCxnSpPr>
            <p:nvPr/>
          </p:nvCxnSpPr>
          <p:spPr>
            <a:xfrm flipV="1">
              <a:off x="2487318" y="513335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29" name="直線矢印コネクタ 1328">
              <a:extLst>
                <a:ext uri="{FF2B5EF4-FFF2-40B4-BE49-F238E27FC236}">
                  <a16:creationId xmlns:a16="http://schemas.microsoft.com/office/drawing/2014/main" id="{8B3864F2-D0E0-3212-A424-4608270EE870}"/>
                </a:ext>
              </a:extLst>
            </p:cNvPr>
            <p:cNvCxnSpPr>
              <a:cxnSpLocks/>
            </p:cNvCxnSpPr>
            <p:nvPr/>
          </p:nvCxnSpPr>
          <p:spPr>
            <a:xfrm flipV="1">
              <a:off x="3476007" y="4040869"/>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30" name="直線矢印コネクタ 1329">
              <a:extLst>
                <a:ext uri="{FF2B5EF4-FFF2-40B4-BE49-F238E27FC236}">
                  <a16:creationId xmlns:a16="http://schemas.microsoft.com/office/drawing/2014/main" id="{276B95A7-F653-6374-1778-3E1EFF2E16CC}"/>
                </a:ext>
              </a:extLst>
            </p:cNvPr>
            <p:cNvCxnSpPr>
              <a:cxnSpLocks/>
            </p:cNvCxnSpPr>
            <p:nvPr/>
          </p:nvCxnSpPr>
          <p:spPr>
            <a:xfrm flipV="1">
              <a:off x="3476007" y="4040869"/>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31" name="直線矢印コネクタ 1330">
              <a:extLst>
                <a:ext uri="{FF2B5EF4-FFF2-40B4-BE49-F238E27FC236}">
                  <a16:creationId xmlns:a16="http://schemas.microsoft.com/office/drawing/2014/main" id="{AC91DFB6-2D2C-B243-8158-073D1E0FA50C}"/>
                </a:ext>
              </a:extLst>
            </p:cNvPr>
            <p:cNvCxnSpPr>
              <a:cxnSpLocks/>
            </p:cNvCxnSpPr>
            <p:nvPr/>
          </p:nvCxnSpPr>
          <p:spPr>
            <a:xfrm flipV="1">
              <a:off x="3476007" y="4040869"/>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32" name="直線矢印コネクタ 1331">
              <a:extLst>
                <a:ext uri="{FF2B5EF4-FFF2-40B4-BE49-F238E27FC236}">
                  <a16:creationId xmlns:a16="http://schemas.microsoft.com/office/drawing/2014/main" id="{1F70154D-A1FF-509F-3F8D-C586DC11C69C}"/>
                </a:ext>
              </a:extLst>
            </p:cNvPr>
            <p:cNvCxnSpPr>
              <a:cxnSpLocks/>
            </p:cNvCxnSpPr>
            <p:nvPr/>
          </p:nvCxnSpPr>
          <p:spPr>
            <a:xfrm flipV="1">
              <a:off x="3476007" y="4040869"/>
              <a:ext cx="432048" cy="108460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33" name="直線矢印コネクタ 1332">
              <a:extLst>
                <a:ext uri="{FF2B5EF4-FFF2-40B4-BE49-F238E27FC236}">
                  <a16:creationId xmlns:a16="http://schemas.microsoft.com/office/drawing/2014/main" id="{BC73B5F8-CD06-4634-85F9-95F9F9B6FCE5}"/>
                </a:ext>
              </a:extLst>
            </p:cNvPr>
            <p:cNvCxnSpPr>
              <a:cxnSpLocks/>
            </p:cNvCxnSpPr>
            <p:nvPr/>
          </p:nvCxnSpPr>
          <p:spPr>
            <a:xfrm>
              <a:off x="3476007" y="4045356"/>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34" name="直線矢印コネクタ 1333">
              <a:extLst>
                <a:ext uri="{FF2B5EF4-FFF2-40B4-BE49-F238E27FC236}">
                  <a16:creationId xmlns:a16="http://schemas.microsoft.com/office/drawing/2014/main" id="{3449B929-FF53-8FBD-50A4-9B115C4ED8DD}"/>
                </a:ext>
              </a:extLst>
            </p:cNvPr>
            <p:cNvCxnSpPr>
              <a:cxnSpLocks/>
            </p:cNvCxnSpPr>
            <p:nvPr/>
          </p:nvCxnSpPr>
          <p:spPr>
            <a:xfrm>
              <a:off x="3476007" y="4045356"/>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35" name="直線矢印コネクタ 1334">
              <a:extLst>
                <a:ext uri="{FF2B5EF4-FFF2-40B4-BE49-F238E27FC236}">
                  <a16:creationId xmlns:a16="http://schemas.microsoft.com/office/drawing/2014/main" id="{FC4D0FA7-FEBF-8B33-0AF0-64A9828F525C}"/>
                </a:ext>
              </a:extLst>
            </p:cNvPr>
            <p:cNvCxnSpPr>
              <a:cxnSpLocks/>
            </p:cNvCxnSpPr>
            <p:nvPr/>
          </p:nvCxnSpPr>
          <p:spPr>
            <a:xfrm>
              <a:off x="3476007" y="4045356"/>
              <a:ext cx="432048" cy="107563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36" name="直線矢印コネクタ 1335">
              <a:extLst>
                <a:ext uri="{FF2B5EF4-FFF2-40B4-BE49-F238E27FC236}">
                  <a16:creationId xmlns:a16="http://schemas.microsoft.com/office/drawing/2014/main" id="{481EAF3F-6BEA-7DF4-F715-4688212902E4}"/>
                </a:ext>
              </a:extLst>
            </p:cNvPr>
            <p:cNvCxnSpPr>
              <a:cxnSpLocks/>
            </p:cNvCxnSpPr>
            <p:nvPr/>
          </p:nvCxnSpPr>
          <p:spPr>
            <a:xfrm flipV="1">
              <a:off x="3476007" y="4400909"/>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37" name="直線矢印コネクタ 1336">
              <a:extLst>
                <a:ext uri="{FF2B5EF4-FFF2-40B4-BE49-F238E27FC236}">
                  <a16:creationId xmlns:a16="http://schemas.microsoft.com/office/drawing/2014/main" id="{12F50847-FC23-206B-1F11-B3D29E31E89B}"/>
                </a:ext>
              </a:extLst>
            </p:cNvPr>
            <p:cNvCxnSpPr>
              <a:cxnSpLocks/>
            </p:cNvCxnSpPr>
            <p:nvPr/>
          </p:nvCxnSpPr>
          <p:spPr>
            <a:xfrm>
              <a:off x="3476007" y="4405396"/>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38" name="直線矢印コネクタ 1337">
              <a:extLst>
                <a:ext uri="{FF2B5EF4-FFF2-40B4-BE49-F238E27FC236}">
                  <a16:creationId xmlns:a16="http://schemas.microsoft.com/office/drawing/2014/main" id="{58CB6999-9E09-E3E2-0AA5-39BC51F48689}"/>
                </a:ext>
              </a:extLst>
            </p:cNvPr>
            <p:cNvCxnSpPr>
              <a:cxnSpLocks/>
            </p:cNvCxnSpPr>
            <p:nvPr/>
          </p:nvCxnSpPr>
          <p:spPr>
            <a:xfrm>
              <a:off x="3476007" y="4405396"/>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39" name="直線矢印コネクタ 1338">
              <a:extLst>
                <a:ext uri="{FF2B5EF4-FFF2-40B4-BE49-F238E27FC236}">
                  <a16:creationId xmlns:a16="http://schemas.microsoft.com/office/drawing/2014/main" id="{9A080AF2-B227-B8C8-BD2E-167D0371AE28}"/>
                </a:ext>
              </a:extLst>
            </p:cNvPr>
            <p:cNvCxnSpPr>
              <a:cxnSpLocks/>
            </p:cNvCxnSpPr>
            <p:nvPr/>
          </p:nvCxnSpPr>
          <p:spPr>
            <a:xfrm flipV="1">
              <a:off x="3476007" y="4400909"/>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40" name="直線矢印コネクタ 1339">
              <a:extLst>
                <a:ext uri="{FF2B5EF4-FFF2-40B4-BE49-F238E27FC236}">
                  <a16:creationId xmlns:a16="http://schemas.microsoft.com/office/drawing/2014/main" id="{773F59D4-60C9-A2C8-39B3-F146E70EECAE}"/>
                </a:ext>
              </a:extLst>
            </p:cNvPr>
            <p:cNvCxnSpPr>
              <a:cxnSpLocks/>
            </p:cNvCxnSpPr>
            <p:nvPr/>
          </p:nvCxnSpPr>
          <p:spPr>
            <a:xfrm flipV="1">
              <a:off x="3476007" y="4760949"/>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41" name="直線矢印コネクタ 1340">
              <a:extLst>
                <a:ext uri="{FF2B5EF4-FFF2-40B4-BE49-F238E27FC236}">
                  <a16:creationId xmlns:a16="http://schemas.microsoft.com/office/drawing/2014/main" id="{D32F78F2-3BDD-0EE7-033C-28D0EC274D6B}"/>
                </a:ext>
              </a:extLst>
            </p:cNvPr>
            <p:cNvCxnSpPr>
              <a:cxnSpLocks/>
            </p:cNvCxnSpPr>
            <p:nvPr/>
          </p:nvCxnSpPr>
          <p:spPr>
            <a:xfrm>
              <a:off x="3476007" y="4765436"/>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42" name="直線矢印コネクタ 1341">
              <a:extLst>
                <a:ext uri="{FF2B5EF4-FFF2-40B4-BE49-F238E27FC236}">
                  <a16:creationId xmlns:a16="http://schemas.microsoft.com/office/drawing/2014/main" id="{442B378A-DB07-5B27-AB43-AA59B8DC5BC3}"/>
                </a:ext>
              </a:extLst>
            </p:cNvPr>
            <p:cNvCxnSpPr>
              <a:cxnSpLocks/>
            </p:cNvCxnSpPr>
            <p:nvPr/>
          </p:nvCxnSpPr>
          <p:spPr>
            <a:xfrm flipV="1">
              <a:off x="3476007" y="4400909"/>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43" name="直線矢印コネクタ 1342">
              <a:extLst>
                <a:ext uri="{FF2B5EF4-FFF2-40B4-BE49-F238E27FC236}">
                  <a16:creationId xmlns:a16="http://schemas.microsoft.com/office/drawing/2014/main" id="{8956C2B8-866D-FECA-4FE2-93E7CF20C1CC}"/>
                </a:ext>
              </a:extLst>
            </p:cNvPr>
            <p:cNvCxnSpPr>
              <a:cxnSpLocks/>
            </p:cNvCxnSpPr>
            <p:nvPr/>
          </p:nvCxnSpPr>
          <p:spPr>
            <a:xfrm flipV="1">
              <a:off x="3476007" y="4760949"/>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44" name="直線矢印コネクタ 1343">
              <a:extLst>
                <a:ext uri="{FF2B5EF4-FFF2-40B4-BE49-F238E27FC236}">
                  <a16:creationId xmlns:a16="http://schemas.microsoft.com/office/drawing/2014/main" id="{B902F550-B59B-3E20-580C-99DAA3CC7428}"/>
                </a:ext>
              </a:extLst>
            </p:cNvPr>
            <p:cNvCxnSpPr>
              <a:cxnSpLocks/>
            </p:cNvCxnSpPr>
            <p:nvPr/>
          </p:nvCxnSpPr>
          <p:spPr>
            <a:xfrm flipV="1">
              <a:off x="3476007" y="5120989"/>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345" name="テキスト ボックス 1344">
              <a:extLst>
                <a:ext uri="{FF2B5EF4-FFF2-40B4-BE49-F238E27FC236}">
                  <a16:creationId xmlns:a16="http://schemas.microsoft.com/office/drawing/2014/main" id="{92741676-317F-3500-B3A4-C2E5659CF89F}"/>
                </a:ext>
              </a:extLst>
            </p:cNvPr>
            <p:cNvSpPr txBox="1"/>
            <p:nvPr/>
          </p:nvSpPr>
          <p:spPr>
            <a:xfrm>
              <a:off x="1110265" y="6091827"/>
              <a:ext cx="4079963" cy="523220"/>
            </a:xfrm>
            <a:prstGeom prst="rect">
              <a:avLst/>
            </a:prstGeom>
            <a:noFill/>
          </p:spPr>
          <p:txBody>
            <a:bodyPr wrap="none" rtlCol="0">
              <a:spAutoFit/>
            </a:bodyPr>
            <a:lstStyle/>
            <a:p>
              <a:pPr algn="ctr"/>
              <a:r>
                <a:rPr lang="en-US" altLang="ja-JP" sz="1600" b="1" dirty="0">
                  <a:solidFill>
                    <a:srgbClr val="0432FF"/>
                  </a:solidFill>
                  <a:latin typeface="Meiryo" panose="020B0604030504040204" pitchFamily="34" charset="-128"/>
                  <a:ea typeface="Meiryo" panose="020B0604030504040204" pitchFamily="34" charset="-128"/>
                </a:rPr>
                <a:t>(</a:t>
              </a:r>
              <a:r>
                <a:rPr kumimoji="1" lang="ja-JP" altLang="en-US" sz="1600" b="1">
                  <a:solidFill>
                    <a:srgbClr val="0432FF"/>
                  </a:solidFill>
                  <a:latin typeface="Meiryo" panose="020B0604030504040204" pitchFamily="34" charset="-128"/>
                  <a:ea typeface="Meiryo" panose="020B0604030504040204" pitchFamily="34" charset="-128"/>
                </a:rPr>
                <a:t>人工</a:t>
              </a:r>
              <a:r>
                <a:rPr kumimoji="1" lang="en-US" altLang="ja-JP" sz="1600" b="1" dirty="0">
                  <a:solidFill>
                    <a:srgbClr val="0432FF"/>
                  </a:solidFill>
                  <a:latin typeface="Meiryo" panose="020B0604030504040204" pitchFamily="34" charset="-128"/>
                  <a:ea typeface="Meiryo" panose="020B0604030504040204" pitchFamily="34" charset="-128"/>
                </a:rPr>
                <a:t>)</a:t>
              </a:r>
              <a:r>
                <a:rPr kumimoji="1" lang="ja-JP" altLang="en-US" sz="1600" b="1">
                  <a:solidFill>
                    <a:srgbClr val="0432FF"/>
                  </a:solidFill>
                  <a:latin typeface="Meiryo" panose="020B0604030504040204" pitchFamily="34" charset="-128"/>
                  <a:ea typeface="Meiryo" panose="020B0604030504040204" pitchFamily="34" charset="-128"/>
                </a:rPr>
                <a:t>ディープ・ニューラルネットワーク</a:t>
              </a:r>
              <a:endParaRPr kumimoji="1" lang="en-US" altLang="ja-JP" sz="1600" b="1" dirty="0">
                <a:solidFill>
                  <a:srgbClr val="0432FF"/>
                </a:solidFill>
                <a:latin typeface="Meiryo" panose="020B0604030504040204" pitchFamily="34" charset="-128"/>
                <a:ea typeface="Meiryo" panose="020B0604030504040204" pitchFamily="34" charset="-128"/>
              </a:endParaRPr>
            </a:p>
            <a:p>
              <a:pPr algn="ctr"/>
              <a:r>
                <a:rPr kumimoji="1" lang="ja-JP" altLang="en-US" sz="1200">
                  <a:solidFill>
                    <a:srgbClr val="0432FF"/>
                  </a:solidFill>
                  <a:latin typeface="Meiryo" panose="020B0604030504040204" pitchFamily="34" charset="-128"/>
                  <a:ea typeface="Meiryo" panose="020B0604030504040204" pitchFamily="34" charset="-128"/>
                </a:rPr>
                <a:t>多段階につなげた</a:t>
              </a:r>
              <a:r>
                <a:rPr kumimoji="1" lang="en-US" altLang="ja-JP" sz="1200" dirty="0">
                  <a:solidFill>
                    <a:srgbClr val="0432FF"/>
                  </a:solidFill>
                  <a:latin typeface="Meiryo" panose="020B0604030504040204" pitchFamily="34" charset="-128"/>
                  <a:ea typeface="Meiryo" panose="020B0604030504040204" pitchFamily="34" charset="-128"/>
                </a:rPr>
                <a:t>(</a:t>
              </a:r>
              <a:r>
                <a:rPr kumimoji="1" lang="ja-JP" altLang="en-US" sz="1200">
                  <a:solidFill>
                    <a:srgbClr val="0432FF"/>
                  </a:solidFill>
                  <a:latin typeface="Meiryo" panose="020B0604030504040204" pitchFamily="34" charset="-128"/>
                  <a:ea typeface="Meiryo" panose="020B0604030504040204" pitchFamily="34" charset="-128"/>
                </a:rPr>
                <a:t>人工</a:t>
              </a:r>
              <a:r>
                <a:rPr kumimoji="1" lang="en-US" altLang="ja-JP" sz="1200" dirty="0">
                  <a:solidFill>
                    <a:srgbClr val="0432FF"/>
                  </a:solidFill>
                  <a:latin typeface="Meiryo" panose="020B0604030504040204" pitchFamily="34" charset="-128"/>
                  <a:ea typeface="Meiryo" panose="020B0604030504040204" pitchFamily="34" charset="-128"/>
                </a:rPr>
                <a:t>)</a:t>
              </a:r>
              <a:r>
                <a:rPr kumimoji="1" lang="ja-JP" altLang="en-US" sz="1200">
                  <a:solidFill>
                    <a:srgbClr val="0432FF"/>
                  </a:solidFill>
                  <a:latin typeface="Meiryo" panose="020B0604030504040204" pitchFamily="34" charset="-128"/>
                  <a:ea typeface="Meiryo" panose="020B0604030504040204" pitchFamily="34" charset="-128"/>
                </a:rPr>
                <a:t>ニューラルネットワーク</a:t>
              </a:r>
              <a:endParaRPr kumimoji="1" lang="en-US" altLang="ja-JP" sz="1200" dirty="0">
                <a:solidFill>
                  <a:srgbClr val="0432FF"/>
                </a:solidFill>
                <a:latin typeface="Meiryo" panose="020B0604030504040204" pitchFamily="34" charset="-128"/>
                <a:ea typeface="Meiryo" panose="020B0604030504040204" pitchFamily="34" charset="-128"/>
              </a:endParaRPr>
            </a:p>
          </p:txBody>
        </p:sp>
        <p:sp>
          <p:nvSpPr>
            <p:cNvPr id="1346" name="左矢印 1345">
              <a:extLst>
                <a:ext uri="{FF2B5EF4-FFF2-40B4-BE49-F238E27FC236}">
                  <a16:creationId xmlns:a16="http://schemas.microsoft.com/office/drawing/2014/main" id="{B6B4378B-F54C-F3A8-C21F-ACF18DDF6F61}"/>
                </a:ext>
              </a:extLst>
            </p:cNvPr>
            <p:cNvSpPr/>
            <p:nvPr/>
          </p:nvSpPr>
          <p:spPr>
            <a:xfrm>
              <a:off x="5758519" y="4320164"/>
              <a:ext cx="487194" cy="555155"/>
            </a:xfrm>
            <a:prstGeom prst="lef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48" name="テキスト ボックス 1347">
              <a:extLst>
                <a:ext uri="{FF2B5EF4-FFF2-40B4-BE49-F238E27FC236}">
                  <a16:creationId xmlns:a16="http://schemas.microsoft.com/office/drawing/2014/main" id="{90B090DA-CD6A-37E4-2402-5898AF7521DD}"/>
                </a:ext>
              </a:extLst>
            </p:cNvPr>
            <p:cNvSpPr txBox="1"/>
            <p:nvPr/>
          </p:nvSpPr>
          <p:spPr>
            <a:xfrm>
              <a:off x="560735" y="3572439"/>
              <a:ext cx="691040" cy="276999"/>
            </a:xfrm>
            <a:prstGeom prst="rect">
              <a:avLst/>
            </a:prstGeom>
            <a:noFill/>
          </p:spPr>
          <p:txBody>
            <a:bodyPr wrap="square" rtlCol="0">
              <a:spAutoFit/>
            </a:bodyPr>
            <a:lstStyle/>
            <a:p>
              <a:pPr algn="ctr"/>
              <a:r>
                <a:rPr kumimoji="1" lang="ja-JP" altLang="en-US" sz="1200">
                  <a:solidFill>
                    <a:srgbClr val="0070C0"/>
                  </a:solidFill>
                  <a:latin typeface="Meiryo" charset="-128"/>
                  <a:ea typeface="Meiryo" charset="-128"/>
                  <a:cs typeface="Meiryo" charset="-128"/>
                </a:rPr>
                <a:t>入力層</a:t>
              </a:r>
              <a:endParaRPr kumimoji="1" lang="ja-JP" altLang="en-US" sz="1200" dirty="0">
                <a:solidFill>
                  <a:srgbClr val="0070C0"/>
                </a:solidFill>
                <a:latin typeface="Meiryo" charset="-128"/>
                <a:ea typeface="Meiryo" charset="-128"/>
                <a:cs typeface="Meiryo" charset="-128"/>
              </a:endParaRPr>
            </a:p>
          </p:txBody>
        </p:sp>
        <p:sp>
          <p:nvSpPr>
            <p:cNvPr id="1349" name="テキスト ボックス 1348">
              <a:extLst>
                <a:ext uri="{FF2B5EF4-FFF2-40B4-BE49-F238E27FC236}">
                  <a16:creationId xmlns:a16="http://schemas.microsoft.com/office/drawing/2014/main" id="{F42E7A6F-52A6-DB12-605D-1C18033623B3}"/>
                </a:ext>
              </a:extLst>
            </p:cNvPr>
            <p:cNvSpPr txBox="1"/>
            <p:nvPr/>
          </p:nvSpPr>
          <p:spPr>
            <a:xfrm>
              <a:off x="5153510" y="3571909"/>
              <a:ext cx="691040" cy="276999"/>
            </a:xfrm>
            <a:prstGeom prst="rect">
              <a:avLst/>
            </a:prstGeom>
            <a:noFill/>
          </p:spPr>
          <p:txBody>
            <a:bodyPr wrap="square" rtlCol="0">
              <a:spAutoFit/>
            </a:bodyPr>
            <a:lstStyle/>
            <a:p>
              <a:pPr algn="ctr"/>
              <a:r>
                <a:rPr kumimoji="1" lang="ja-JP" altLang="en-US" sz="1200">
                  <a:solidFill>
                    <a:schemeClr val="accent3">
                      <a:lumMod val="75000"/>
                    </a:schemeClr>
                  </a:solidFill>
                  <a:latin typeface="Meiryo" charset="-128"/>
                  <a:ea typeface="Meiryo" charset="-128"/>
                  <a:cs typeface="Meiryo" charset="-128"/>
                </a:rPr>
                <a:t>出力層</a:t>
              </a:r>
              <a:endParaRPr kumimoji="1" lang="ja-JP" altLang="en-US" sz="1200" dirty="0">
                <a:solidFill>
                  <a:schemeClr val="accent3">
                    <a:lumMod val="75000"/>
                  </a:schemeClr>
                </a:solidFill>
                <a:latin typeface="Meiryo" charset="-128"/>
                <a:ea typeface="Meiryo" charset="-128"/>
                <a:cs typeface="Meiryo" charset="-128"/>
              </a:endParaRPr>
            </a:p>
          </p:txBody>
        </p:sp>
        <p:sp>
          <p:nvSpPr>
            <p:cNvPr id="1350" name="テキスト ボックス 1349">
              <a:extLst>
                <a:ext uri="{FF2B5EF4-FFF2-40B4-BE49-F238E27FC236}">
                  <a16:creationId xmlns:a16="http://schemas.microsoft.com/office/drawing/2014/main" id="{1C89F576-0632-6297-4C70-229A4706BB11}"/>
                </a:ext>
              </a:extLst>
            </p:cNvPr>
            <p:cNvSpPr txBox="1"/>
            <p:nvPr/>
          </p:nvSpPr>
          <p:spPr>
            <a:xfrm>
              <a:off x="2343302" y="3571909"/>
              <a:ext cx="1800200" cy="276999"/>
            </a:xfrm>
            <a:prstGeom prst="rect">
              <a:avLst/>
            </a:prstGeom>
            <a:noFill/>
          </p:spPr>
          <p:txBody>
            <a:bodyPr wrap="square" rtlCol="0">
              <a:spAutoFit/>
            </a:bodyPr>
            <a:lstStyle/>
            <a:p>
              <a:pPr algn="ctr"/>
              <a:r>
                <a:rPr kumimoji="1" lang="ja-JP" altLang="en-US" sz="1200" dirty="0">
                  <a:solidFill>
                    <a:schemeClr val="accent2">
                      <a:lumMod val="75000"/>
                    </a:schemeClr>
                  </a:solidFill>
                  <a:latin typeface="Meiryo" charset="-128"/>
                  <a:ea typeface="Meiryo" charset="-128"/>
                  <a:cs typeface="Meiryo" charset="-128"/>
                </a:rPr>
                <a:t>中間層</a:t>
              </a:r>
              <a:r>
                <a:rPr kumimoji="1" lang="ja-JP" altLang="en-US" sz="1200">
                  <a:solidFill>
                    <a:schemeClr val="accent2">
                      <a:lumMod val="75000"/>
                    </a:schemeClr>
                  </a:solidFill>
                  <a:latin typeface="Meiryo" charset="-128"/>
                  <a:ea typeface="Meiryo" charset="-128"/>
                  <a:cs typeface="Meiryo" charset="-128"/>
                </a:rPr>
                <a:t>（隠れ層）</a:t>
              </a:r>
              <a:endParaRPr kumimoji="1" lang="ja-JP" altLang="en-US" sz="1200" dirty="0">
                <a:solidFill>
                  <a:schemeClr val="accent2">
                    <a:lumMod val="75000"/>
                  </a:schemeClr>
                </a:solidFill>
                <a:latin typeface="Meiryo" charset="-128"/>
                <a:ea typeface="Meiryo" charset="-128"/>
                <a:cs typeface="Meiryo" charset="-128"/>
              </a:endParaRPr>
            </a:p>
          </p:txBody>
        </p:sp>
        <p:sp>
          <p:nvSpPr>
            <p:cNvPr id="1359" name="円/楕円 1358">
              <a:extLst>
                <a:ext uri="{FF2B5EF4-FFF2-40B4-BE49-F238E27FC236}">
                  <a16:creationId xmlns:a16="http://schemas.microsoft.com/office/drawing/2014/main" id="{D5F76A56-8910-F3E5-F63B-A47E9A3ED0CD}"/>
                </a:ext>
              </a:extLst>
            </p:cNvPr>
            <p:cNvSpPr/>
            <p:nvPr/>
          </p:nvSpPr>
          <p:spPr>
            <a:xfrm>
              <a:off x="1480679" y="5622019"/>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60" name="円/楕円 1359">
              <a:extLst>
                <a:ext uri="{FF2B5EF4-FFF2-40B4-BE49-F238E27FC236}">
                  <a16:creationId xmlns:a16="http://schemas.microsoft.com/office/drawing/2014/main" id="{E51D6B84-2876-F6C9-384A-598E630B00FA}"/>
                </a:ext>
              </a:extLst>
            </p:cNvPr>
            <p:cNvSpPr/>
            <p:nvPr/>
          </p:nvSpPr>
          <p:spPr>
            <a:xfrm>
              <a:off x="764715" y="5622019"/>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61" name="直線矢印コネクタ 1360">
              <a:extLst>
                <a:ext uri="{FF2B5EF4-FFF2-40B4-BE49-F238E27FC236}">
                  <a16:creationId xmlns:a16="http://schemas.microsoft.com/office/drawing/2014/main" id="{06EB7CE9-982E-B3AF-891F-DF23062474B5}"/>
                </a:ext>
              </a:extLst>
            </p:cNvPr>
            <p:cNvCxnSpPr>
              <a:cxnSpLocks/>
              <a:stCxn id="1360" idx="6"/>
            </p:cNvCxnSpPr>
            <p:nvPr/>
          </p:nvCxnSpPr>
          <p:spPr>
            <a:xfrm flipV="1">
              <a:off x="1052747" y="5761548"/>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362" name="円/楕円 1361">
              <a:extLst>
                <a:ext uri="{FF2B5EF4-FFF2-40B4-BE49-F238E27FC236}">
                  <a16:creationId xmlns:a16="http://schemas.microsoft.com/office/drawing/2014/main" id="{C114CC4A-B11C-D0F8-B8D1-AE71B2019D2C}"/>
                </a:ext>
              </a:extLst>
            </p:cNvPr>
            <p:cNvSpPr/>
            <p:nvPr/>
          </p:nvSpPr>
          <p:spPr>
            <a:xfrm>
              <a:off x="2200759" y="5617532"/>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63" name="直線矢印コネクタ 1362">
              <a:extLst>
                <a:ext uri="{FF2B5EF4-FFF2-40B4-BE49-F238E27FC236}">
                  <a16:creationId xmlns:a16="http://schemas.microsoft.com/office/drawing/2014/main" id="{81D360F0-83CF-FF3E-4E41-69424EAB64C7}"/>
                </a:ext>
              </a:extLst>
            </p:cNvPr>
            <p:cNvCxnSpPr>
              <a:cxnSpLocks/>
              <a:stCxn id="1359" idx="6"/>
              <a:endCxn id="1362" idx="2"/>
            </p:cNvCxnSpPr>
            <p:nvPr/>
          </p:nvCxnSpPr>
          <p:spPr>
            <a:xfrm flipV="1">
              <a:off x="1768711" y="5761548"/>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370" name="円/楕円 1369">
              <a:extLst>
                <a:ext uri="{FF2B5EF4-FFF2-40B4-BE49-F238E27FC236}">
                  <a16:creationId xmlns:a16="http://schemas.microsoft.com/office/drawing/2014/main" id="{85230C21-F046-A7A4-12C1-A25C8E507079}"/>
                </a:ext>
              </a:extLst>
            </p:cNvPr>
            <p:cNvSpPr/>
            <p:nvPr/>
          </p:nvSpPr>
          <p:spPr>
            <a:xfrm>
              <a:off x="4611980" y="5617532"/>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71" name="円/楕円 1370">
              <a:extLst>
                <a:ext uri="{FF2B5EF4-FFF2-40B4-BE49-F238E27FC236}">
                  <a16:creationId xmlns:a16="http://schemas.microsoft.com/office/drawing/2014/main" id="{6FDF0310-E0EE-75E5-9975-2FF45528A151}"/>
                </a:ext>
              </a:extLst>
            </p:cNvPr>
            <p:cNvSpPr/>
            <p:nvPr/>
          </p:nvSpPr>
          <p:spPr>
            <a:xfrm>
              <a:off x="3896016" y="5617532"/>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72" name="直線矢印コネクタ 1371">
              <a:extLst>
                <a:ext uri="{FF2B5EF4-FFF2-40B4-BE49-F238E27FC236}">
                  <a16:creationId xmlns:a16="http://schemas.microsoft.com/office/drawing/2014/main" id="{F26CB712-A290-0A08-7C58-40AE89067D17}"/>
                </a:ext>
              </a:extLst>
            </p:cNvPr>
            <p:cNvCxnSpPr>
              <a:cxnSpLocks/>
              <a:stCxn id="1371" idx="6"/>
            </p:cNvCxnSpPr>
            <p:nvPr/>
          </p:nvCxnSpPr>
          <p:spPr>
            <a:xfrm flipV="1">
              <a:off x="4184048" y="5757061"/>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373" name="円/楕円 1372">
              <a:extLst>
                <a:ext uri="{FF2B5EF4-FFF2-40B4-BE49-F238E27FC236}">
                  <a16:creationId xmlns:a16="http://schemas.microsoft.com/office/drawing/2014/main" id="{303E80D7-CE70-F64B-138C-FD7090C55276}"/>
                </a:ext>
              </a:extLst>
            </p:cNvPr>
            <p:cNvSpPr/>
            <p:nvPr/>
          </p:nvSpPr>
          <p:spPr>
            <a:xfrm>
              <a:off x="5332060" y="5613045"/>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74" name="直線矢印コネクタ 1373">
              <a:extLst>
                <a:ext uri="{FF2B5EF4-FFF2-40B4-BE49-F238E27FC236}">
                  <a16:creationId xmlns:a16="http://schemas.microsoft.com/office/drawing/2014/main" id="{D99FEB86-DBE0-5379-E10A-2369A70B7D4A}"/>
                </a:ext>
              </a:extLst>
            </p:cNvPr>
            <p:cNvCxnSpPr>
              <a:cxnSpLocks/>
              <a:stCxn id="1370" idx="6"/>
              <a:endCxn id="1373" idx="2"/>
            </p:cNvCxnSpPr>
            <p:nvPr/>
          </p:nvCxnSpPr>
          <p:spPr>
            <a:xfrm flipV="1">
              <a:off x="4900012" y="5757061"/>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375" name="円/楕円 1374">
              <a:extLst>
                <a:ext uri="{FF2B5EF4-FFF2-40B4-BE49-F238E27FC236}">
                  <a16:creationId xmlns:a16="http://schemas.microsoft.com/office/drawing/2014/main" id="{DCCBC171-6425-79F2-8F88-91FE5FC1599E}"/>
                </a:ext>
              </a:extLst>
            </p:cNvPr>
            <p:cNvSpPr/>
            <p:nvPr/>
          </p:nvSpPr>
          <p:spPr>
            <a:xfrm>
              <a:off x="2200759" y="5622019"/>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76" name="直線矢印コネクタ 1375">
              <a:extLst>
                <a:ext uri="{FF2B5EF4-FFF2-40B4-BE49-F238E27FC236}">
                  <a16:creationId xmlns:a16="http://schemas.microsoft.com/office/drawing/2014/main" id="{E395FD57-48C8-7F86-D738-342B5971F7DB}"/>
                </a:ext>
              </a:extLst>
            </p:cNvPr>
            <p:cNvCxnSpPr>
              <a:cxnSpLocks/>
              <a:stCxn id="1375" idx="6"/>
            </p:cNvCxnSpPr>
            <p:nvPr/>
          </p:nvCxnSpPr>
          <p:spPr>
            <a:xfrm flipV="1">
              <a:off x="2488791" y="5761548"/>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77" name="直線矢印コネクタ 1376">
              <a:extLst>
                <a:ext uri="{FF2B5EF4-FFF2-40B4-BE49-F238E27FC236}">
                  <a16:creationId xmlns:a16="http://schemas.microsoft.com/office/drawing/2014/main" id="{E57AEADF-FD5D-3B91-30AF-B40EA4EF38CF}"/>
                </a:ext>
              </a:extLst>
            </p:cNvPr>
            <p:cNvCxnSpPr>
              <a:cxnSpLocks/>
            </p:cNvCxnSpPr>
            <p:nvPr/>
          </p:nvCxnSpPr>
          <p:spPr>
            <a:xfrm flipV="1">
              <a:off x="3477480" y="5749184"/>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378" name="テキスト ボックス 1377">
              <a:extLst>
                <a:ext uri="{FF2B5EF4-FFF2-40B4-BE49-F238E27FC236}">
                  <a16:creationId xmlns:a16="http://schemas.microsoft.com/office/drawing/2014/main" id="{1D821BF9-871B-8759-D074-42CF189D3047}"/>
                </a:ext>
              </a:extLst>
            </p:cNvPr>
            <p:cNvSpPr txBox="1"/>
            <p:nvPr/>
          </p:nvSpPr>
          <p:spPr>
            <a:xfrm>
              <a:off x="728075" y="5274827"/>
              <a:ext cx="367579" cy="369332"/>
            </a:xfrm>
            <a:prstGeom prst="rect">
              <a:avLst/>
            </a:prstGeom>
            <a:noFill/>
          </p:spPr>
          <p:txBody>
            <a:bodyPr wrap="square" rtlCol="0">
              <a:spAutoFit/>
            </a:bodyPr>
            <a:lstStyle/>
            <a:p>
              <a:pPr algn="ct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sp>
          <p:nvSpPr>
            <p:cNvPr id="1379" name="テキスト ボックス 1378">
              <a:extLst>
                <a:ext uri="{FF2B5EF4-FFF2-40B4-BE49-F238E27FC236}">
                  <a16:creationId xmlns:a16="http://schemas.microsoft.com/office/drawing/2014/main" id="{C709E316-525C-9DDB-F3CD-B17A6AF3B3AD}"/>
                </a:ext>
              </a:extLst>
            </p:cNvPr>
            <p:cNvSpPr txBox="1"/>
            <p:nvPr/>
          </p:nvSpPr>
          <p:spPr>
            <a:xfrm>
              <a:off x="1433367" y="5274827"/>
              <a:ext cx="367579" cy="369332"/>
            </a:xfrm>
            <a:prstGeom prst="rect">
              <a:avLst/>
            </a:prstGeom>
            <a:noFill/>
          </p:spPr>
          <p:txBody>
            <a:bodyPr wrap="square" rtlCol="0">
              <a:spAutoFit/>
            </a:bodyPr>
            <a:lstStyle/>
            <a:p>
              <a:pPr algn="ct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sp>
          <p:nvSpPr>
            <p:cNvPr id="1380" name="テキスト ボックス 1379">
              <a:extLst>
                <a:ext uri="{FF2B5EF4-FFF2-40B4-BE49-F238E27FC236}">
                  <a16:creationId xmlns:a16="http://schemas.microsoft.com/office/drawing/2014/main" id="{F28D42BA-FFA6-29EC-8229-8BF58CD27B2C}"/>
                </a:ext>
              </a:extLst>
            </p:cNvPr>
            <p:cNvSpPr txBox="1"/>
            <p:nvPr/>
          </p:nvSpPr>
          <p:spPr>
            <a:xfrm>
              <a:off x="2156277" y="5272427"/>
              <a:ext cx="367579" cy="369332"/>
            </a:xfrm>
            <a:prstGeom prst="rect">
              <a:avLst/>
            </a:prstGeom>
            <a:noFill/>
          </p:spPr>
          <p:txBody>
            <a:bodyPr wrap="square" rtlCol="0">
              <a:spAutoFit/>
            </a:bodyPr>
            <a:lstStyle/>
            <a:p>
              <a:pPr algn="ct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sp>
          <p:nvSpPr>
            <p:cNvPr id="1381" name="テキスト ボックス 1380">
              <a:extLst>
                <a:ext uri="{FF2B5EF4-FFF2-40B4-BE49-F238E27FC236}">
                  <a16:creationId xmlns:a16="http://schemas.microsoft.com/office/drawing/2014/main" id="{6968190B-9DC9-8194-B60C-95997DE03E2B}"/>
                </a:ext>
              </a:extLst>
            </p:cNvPr>
            <p:cNvSpPr txBox="1"/>
            <p:nvPr/>
          </p:nvSpPr>
          <p:spPr>
            <a:xfrm>
              <a:off x="3852275" y="5265302"/>
              <a:ext cx="367579" cy="369332"/>
            </a:xfrm>
            <a:prstGeom prst="rect">
              <a:avLst/>
            </a:prstGeom>
            <a:noFill/>
          </p:spPr>
          <p:txBody>
            <a:bodyPr wrap="square" rtlCol="0">
              <a:spAutoFit/>
            </a:bodyPr>
            <a:lstStyle/>
            <a:p>
              <a:pPr algn="ct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sp>
          <p:nvSpPr>
            <p:cNvPr id="1382" name="テキスト ボックス 1381">
              <a:extLst>
                <a:ext uri="{FF2B5EF4-FFF2-40B4-BE49-F238E27FC236}">
                  <a16:creationId xmlns:a16="http://schemas.microsoft.com/office/drawing/2014/main" id="{1AD1D525-9797-541D-BC17-DD6D9A962E69}"/>
                </a:ext>
              </a:extLst>
            </p:cNvPr>
            <p:cNvSpPr txBox="1"/>
            <p:nvPr/>
          </p:nvSpPr>
          <p:spPr>
            <a:xfrm>
              <a:off x="4557567" y="5265302"/>
              <a:ext cx="367579" cy="369332"/>
            </a:xfrm>
            <a:prstGeom prst="rect">
              <a:avLst/>
            </a:prstGeom>
            <a:noFill/>
          </p:spPr>
          <p:txBody>
            <a:bodyPr wrap="square" rtlCol="0">
              <a:spAutoFit/>
            </a:bodyPr>
            <a:lstStyle/>
            <a:p>
              <a:pPr algn="ct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sp>
          <p:nvSpPr>
            <p:cNvPr id="1383" name="テキスト ボックス 1382">
              <a:extLst>
                <a:ext uri="{FF2B5EF4-FFF2-40B4-BE49-F238E27FC236}">
                  <a16:creationId xmlns:a16="http://schemas.microsoft.com/office/drawing/2014/main" id="{F914B91C-C355-1FBA-BFC8-A5402FF011C4}"/>
                </a:ext>
              </a:extLst>
            </p:cNvPr>
            <p:cNvSpPr txBox="1"/>
            <p:nvPr/>
          </p:nvSpPr>
          <p:spPr>
            <a:xfrm>
              <a:off x="5280477" y="5262902"/>
              <a:ext cx="367579" cy="369332"/>
            </a:xfrm>
            <a:prstGeom prst="rect">
              <a:avLst/>
            </a:prstGeom>
            <a:noFill/>
          </p:spPr>
          <p:txBody>
            <a:bodyPr wrap="square" rtlCol="0">
              <a:spAutoFit/>
            </a:bodyPr>
            <a:lstStyle/>
            <a:p>
              <a:pPr algn="ct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grpSp>
      <p:grpSp>
        <p:nvGrpSpPr>
          <p:cNvPr id="19" name="グループ化 18">
            <a:extLst>
              <a:ext uri="{FF2B5EF4-FFF2-40B4-BE49-F238E27FC236}">
                <a16:creationId xmlns:a16="http://schemas.microsoft.com/office/drawing/2014/main" id="{CB949F29-4AC7-A402-9AA4-DBC27E1BCA64}"/>
              </a:ext>
            </a:extLst>
          </p:cNvPr>
          <p:cNvGrpSpPr/>
          <p:nvPr/>
        </p:nvGrpSpPr>
        <p:grpSpPr>
          <a:xfrm>
            <a:off x="5663412" y="3236352"/>
            <a:ext cx="3416320" cy="3378695"/>
            <a:chOff x="5663412" y="3236352"/>
            <a:chExt cx="3416320" cy="3378695"/>
          </a:xfrm>
        </p:grpSpPr>
        <p:sp>
          <p:nvSpPr>
            <p:cNvPr id="1031" name="テキスト ボックス 1030">
              <a:extLst>
                <a:ext uri="{FF2B5EF4-FFF2-40B4-BE49-F238E27FC236}">
                  <a16:creationId xmlns:a16="http://schemas.microsoft.com/office/drawing/2014/main" id="{C7093272-3EFC-CC06-8144-94D6147C4810}"/>
                </a:ext>
              </a:extLst>
            </p:cNvPr>
            <p:cNvSpPr txBox="1"/>
            <p:nvPr/>
          </p:nvSpPr>
          <p:spPr>
            <a:xfrm>
              <a:off x="5663412" y="6091827"/>
              <a:ext cx="3416320" cy="523220"/>
            </a:xfrm>
            <a:prstGeom prst="rect">
              <a:avLst/>
            </a:prstGeom>
            <a:noFill/>
          </p:spPr>
          <p:txBody>
            <a:bodyPr wrap="none" rtlCol="0">
              <a:spAutoFit/>
            </a:bodyPr>
            <a:lstStyle/>
            <a:p>
              <a:pPr algn="ctr"/>
              <a:r>
                <a:rPr lang="en-US" altLang="ja-JP" sz="1600" b="1" dirty="0">
                  <a:solidFill>
                    <a:srgbClr val="0432FF"/>
                  </a:solidFill>
                  <a:latin typeface="Meiryo" panose="020B0604030504040204" pitchFamily="34" charset="-128"/>
                  <a:ea typeface="Meiryo" panose="020B0604030504040204" pitchFamily="34" charset="-128"/>
                </a:rPr>
                <a:t>(</a:t>
              </a:r>
              <a:r>
                <a:rPr kumimoji="1" lang="ja-JP" altLang="en-US" sz="1600" b="1">
                  <a:solidFill>
                    <a:srgbClr val="0432FF"/>
                  </a:solidFill>
                  <a:latin typeface="Meiryo" panose="020B0604030504040204" pitchFamily="34" charset="-128"/>
                  <a:ea typeface="Meiryo" panose="020B0604030504040204" pitchFamily="34" charset="-128"/>
                </a:rPr>
                <a:t>人工</a:t>
              </a:r>
              <a:r>
                <a:rPr kumimoji="1" lang="en-US" altLang="ja-JP" sz="1600" b="1" dirty="0">
                  <a:solidFill>
                    <a:srgbClr val="0432FF"/>
                  </a:solidFill>
                  <a:latin typeface="Meiryo" panose="020B0604030504040204" pitchFamily="34" charset="-128"/>
                  <a:ea typeface="Meiryo" panose="020B0604030504040204" pitchFamily="34" charset="-128"/>
                </a:rPr>
                <a:t>)</a:t>
              </a:r>
              <a:r>
                <a:rPr kumimoji="1" lang="ja-JP" altLang="en-US" sz="1600" b="1">
                  <a:solidFill>
                    <a:srgbClr val="0432FF"/>
                  </a:solidFill>
                  <a:latin typeface="Meiryo" panose="020B0604030504040204" pitchFamily="34" charset="-128"/>
                  <a:ea typeface="Meiryo" panose="020B0604030504040204" pitchFamily="34" charset="-128"/>
                </a:rPr>
                <a:t>ニューラルネットワーク</a:t>
              </a:r>
              <a:endParaRPr kumimoji="1" lang="en-US" altLang="ja-JP" sz="1600" b="1" dirty="0">
                <a:solidFill>
                  <a:srgbClr val="0432FF"/>
                </a:solidFill>
                <a:latin typeface="Meiryo" panose="020B0604030504040204" pitchFamily="34" charset="-128"/>
                <a:ea typeface="Meiryo" panose="020B0604030504040204" pitchFamily="34" charset="-128"/>
              </a:endParaRPr>
            </a:p>
            <a:p>
              <a:pPr algn="ctr"/>
              <a:r>
                <a:rPr kumimoji="1" lang="ja-JP" altLang="en-US" sz="1200">
                  <a:solidFill>
                    <a:srgbClr val="0432FF"/>
                  </a:solidFill>
                  <a:latin typeface="Meiryo" panose="020B0604030504040204" pitchFamily="34" charset="-128"/>
                  <a:ea typeface="Meiryo" panose="020B0604030504040204" pitchFamily="34" charset="-128"/>
                </a:rPr>
                <a:t>人工ニューロンを脳神経回路のようにつなげる</a:t>
              </a:r>
              <a:endParaRPr kumimoji="1" lang="en-US" altLang="ja-JP" sz="1200" dirty="0">
                <a:solidFill>
                  <a:srgbClr val="0432FF"/>
                </a:solidFill>
                <a:latin typeface="Meiryo" panose="020B0604030504040204" pitchFamily="34" charset="-128"/>
                <a:ea typeface="Meiryo" panose="020B0604030504040204" pitchFamily="34" charset="-128"/>
              </a:endParaRPr>
            </a:p>
          </p:txBody>
        </p:sp>
        <p:sp>
          <p:nvSpPr>
            <p:cNvPr id="1033" name="正方形/長方形 1032">
              <a:extLst>
                <a:ext uri="{FF2B5EF4-FFF2-40B4-BE49-F238E27FC236}">
                  <a16:creationId xmlns:a16="http://schemas.microsoft.com/office/drawing/2014/main" id="{353E1C63-0745-25EA-673E-748F9415E1E2}"/>
                </a:ext>
              </a:extLst>
            </p:cNvPr>
            <p:cNvSpPr/>
            <p:nvPr/>
          </p:nvSpPr>
          <p:spPr>
            <a:xfrm>
              <a:off x="7081593" y="3819253"/>
              <a:ext cx="559972" cy="457445"/>
            </a:xfrm>
            <a:prstGeom prst="rect">
              <a:avLst/>
            </a:prstGeom>
            <a:noFill/>
            <a:ln>
              <a:solidFill>
                <a:srgbClr val="0432FF"/>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034" name="直線矢印コネクタ 1033">
              <a:extLst>
                <a:ext uri="{FF2B5EF4-FFF2-40B4-BE49-F238E27FC236}">
                  <a16:creationId xmlns:a16="http://schemas.microsoft.com/office/drawing/2014/main" id="{7643A619-158C-60CF-E38D-EE4543C65C88}"/>
                </a:ext>
              </a:extLst>
            </p:cNvPr>
            <p:cNvCxnSpPr>
              <a:cxnSpLocks/>
              <a:stCxn id="33" idx="2"/>
              <a:endCxn id="1033" idx="0"/>
            </p:cNvCxnSpPr>
            <p:nvPr/>
          </p:nvCxnSpPr>
          <p:spPr>
            <a:xfrm flipH="1">
              <a:off x="7361579" y="3236352"/>
              <a:ext cx="1" cy="582901"/>
            </a:xfrm>
            <a:prstGeom prst="straightConnector1">
              <a:avLst/>
            </a:prstGeom>
            <a:ln>
              <a:solidFill>
                <a:srgbClr val="0432FF"/>
              </a:solidFill>
              <a:tailEnd type="triangle"/>
            </a:ln>
            <a:effectLst/>
          </p:spPr>
          <p:style>
            <a:lnRef idx="2">
              <a:schemeClr val="accent1"/>
            </a:lnRef>
            <a:fillRef idx="0">
              <a:schemeClr val="accent1"/>
            </a:fillRef>
            <a:effectRef idx="1">
              <a:schemeClr val="accent1"/>
            </a:effectRef>
            <a:fontRef idx="minor">
              <a:schemeClr val="tx1"/>
            </a:fontRef>
          </p:style>
        </p:cxnSp>
        <p:sp>
          <p:nvSpPr>
            <p:cNvPr id="1214" name="円/楕円 1213">
              <a:extLst>
                <a:ext uri="{FF2B5EF4-FFF2-40B4-BE49-F238E27FC236}">
                  <a16:creationId xmlns:a16="http://schemas.microsoft.com/office/drawing/2014/main" id="{936513C5-6F07-D3B6-1334-8371E3D18BE3}"/>
                </a:ext>
              </a:extLst>
            </p:cNvPr>
            <p:cNvSpPr/>
            <p:nvPr/>
          </p:nvSpPr>
          <p:spPr>
            <a:xfrm>
              <a:off x="6506394" y="391370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15" name="円/楕円 1214">
              <a:extLst>
                <a:ext uri="{FF2B5EF4-FFF2-40B4-BE49-F238E27FC236}">
                  <a16:creationId xmlns:a16="http://schemas.microsoft.com/office/drawing/2014/main" id="{64D49313-4770-68C3-35CA-76F14591429B}"/>
                </a:ext>
              </a:extLst>
            </p:cNvPr>
            <p:cNvSpPr/>
            <p:nvPr/>
          </p:nvSpPr>
          <p:spPr>
            <a:xfrm>
              <a:off x="6506394" y="427374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16" name="円/楕円 1215">
              <a:extLst>
                <a:ext uri="{FF2B5EF4-FFF2-40B4-BE49-F238E27FC236}">
                  <a16:creationId xmlns:a16="http://schemas.microsoft.com/office/drawing/2014/main" id="{6E72EA8D-AA11-DEF3-83C6-9D6887196CF3}"/>
                </a:ext>
              </a:extLst>
            </p:cNvPr>
            <p:cNvSpPr/>
            <p:nvPr/>
          </p:nvSpPr>
          <p:spPr>
            <a:xfrm>
              <a:off x="6506394" y="463378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17" name="円/楕円 1216">
              <a:extLst>
                <a:ext uri="{FF2B5EF4-FFF2-40B4-BE49-F238E27FC236}">
                  <a16:creationId xmlns:a16="http://schemas.microsoft.com/office/drawing/2014/main" id="{1EA24C86-AF2C-9438-55E1-BECCF2DACEF2}"/>
                </a:ext>
              </a:extLst>
            </p:cNvPr>
            <p:cNvSpPr/>
            <p:nvPr/>
          </p:nvSpPr>
          <p:spPr>
            <a:xfrm>
              <a:off x="6506394" y="499382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18" name="円/楕円 1217">
              <a:extLst>
                <a:ext uri="{FF2B5EF4-FFF2-40B4-BE49-F238E27FC236}">
                  <a16:creationId xmlns:a16="http://schemas.microsoft.com/office/drawing/2014/main" id="{3DAF9571-6F15-F80C-538B-448C912BAE44}"/>
                </a:ext>
              </a:extLst>
            </p:cNvPr>
            <p:cNvSpPr/>
            <p:nvPr/>
          </p:nvSpPr>
          <p:spPr>
            <a:xfrm>
              <a:off x="7226474" y="3909217"/>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19" name="円/楕円 1218">
              <a:extLst>
                <a:ext uri="{FF2B5EF4-FFF2-40B4-BE49-F238E27FC236}">
                  <a16:creationId xmlns:a16="http://schemas.microsoft.com/office/drawing/2014/main" id="{C415FEE9-C153-2C34-E40A-3F250B2A9E98}"/>
                </a:ext>
              </a:extLst>
            </p:cNvPr>
            <p:cNvSpPr/>
            <p:nvPr/>
          </p:nvSpPr>
          <p:spPr>
            <a:xfrm>
              <a:off x="7226474" y="4269257"/>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20" name="円/楕円 1219">
              <a:extLst>
                <a:ext uri="{FF2B5EF4-FFF2-40B4-BE49-F238E27FC236}">
                  <a16:creationId xmlns:a16="http://schemas.microsoft.com/office/drawing/2014/main" id="{2D7751F7-02AE-C21A-3D4E-42491D747635}"/>
                </a:ext>
              </a:extLst>
            </p:cNvPr>
            <p:cNvSpPr/>
            <p:nvPr/>
          </p:nvSpPr>
          <p:spPr>
            <a:xfrm>
              <a:off x="7226474" y="4629297"/>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21" name="円/楕円 1220">
              <a:extLst>
                <a:ext uri="{FF2B5EF4-FFF2-40B4-BE49-F238E27FC236}">
                  <a16:creationId xmlns:a16="http://schemas.microsoft.com/office/drawing/2014/main" id="{09C6E644-8C71-022A-16DF-36330EF62FFC}"/>
                </a:ext>
              </a:extLst>
            </p:cNvPr>
            <p:cNvSpPr/>
            <p:nvPr/>
          </p:nvSpPr>
          <p:spPr>
            <a:xfrm>
              <a:off x="7226474" y="4989337"/>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222" name="直線矢印コネクタ 1221">
              <a:extLst>
                <a:ext uri="{FF2B5EF4-FFF2-40B4-BE49-F238E27FC236}">
                  <a16:creationId xmlns:a16="http://schemas.microsoft.com/office/drawing/2014/main" id="{93FE5AE4-C9F4-357C-CEE2-64CE54DB535C}"/>
                </a:ext>
              </a:extLst>
            </p:cNvPr>
            <p:cNvCxnSpPr>
              <a:cxnSpLocks/>
              <a:stCxn id="1214" idx="6"/>
              <a:endCxn id="1218" idx="2"/>
            </p:cNvCxnSpPr>
            <p:nvPr/>
          </p:nvCxnSpPr>
          <p:spPr>
            <a:xfrm flipV="1">
              <a:off x="6794426" y="405323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23" name="直線矢印コネクタ 1222">
              <a:extLst>
                <a:ext uri="{FF2B5EF4-FFF2-40B4-BE49-F238E27FC236}">
                  <a16:creationId xmlns:a16="http://schemas.microsoft.com/office/drawing/2014/main" id="{A47BA645-3C81-783F-B6A3-F36FB62CA52D}"/>
                </a:ext>
              </a:extLst>
            </p:cNvPr>
            <p:cNvCxnSpPr>
              <a:cxnSpLocks/>
              <a:stCxn id="1215" idx="6"/>
              <a:endCxn id="1218" idx="2"/>
            </p:cNvCxnSpPr>
            <p:nvPr/>
          </p:nvCxnSpPr>
          <p:spPr>
            <a:xfrm flipV="1">
              <a:off x="6794426" y="405323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24" name="直線矢印コネクタ 1223">
              <a:extLst>
                <a:ext uri="{FF2B5EF4-FFF2-40B4-BE49-F238E27FC236}">
                  <a16:creationId xmlns:a16="http://schemas.microsoft.com/office/drawing/2014/main" id="{12E81063-E3B7-A3D0-9BAE-BCF3BDC5CB70}"/>
                </a:ext>
              </a:extLst>
            </p:cNvPr>
            <p:cNvCxnSpPr>
              <a:cxnSpLocks/>
              <a:stCxn id="1216" idx="6"/>
              <a:endCxn id="1218" idx="2"/>
            </p:cNvCxnSpPr>
            <p:nvPr/>
          </p:nvCxnSpPr>
          <p:spPr>
            <a:xfrm flipV="1">
              <a:off x="6794426" y="4053233"/>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25" name="直線矢印コネクタ 1224">
              <a:extLst>
                <a:ext uri="{FF2B5EF4-FFF2-40B4-BE49-F238E27FC236}">
                  <a16:creationId xmlns:a16="http://schemas.microsoft.com/office/drawing/2014/main" id="{DAE2F951-668D-17D1-AA1D-DF192578CB96}"/>
                </a:ext>
              </a:extLst>
            </p:cNvPr>
            <p:cNvCxnSpPr>
              <a:cxnSpLocks/>
              <a:stCxn id="1217" idx="6"/>
              <a:endCxn id="1218" idx="2"/>
            </p:cNvCxnSpPr>
            <p:nvPr/>
          </p:nvCxnSpPr>
          <p:spPr>
            <a:xfrm flipV="1">
              <a:off x="6794426" y="4053233"/>
              <a:ext cx="432048" cy="108460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26" name="直線矢印コネクタ 1225">
              <a:extLst>
                <a:ext uri="{FF2B5EF4-FFF2-40B4-BE49-F238E27FC236}">
                  <a16:creationId xmlns:a16="http://schemas.microsoft.com/office/drawing/2014/main" id="{27F986C0-B662-26F9-963F-15A268B6D4B3}"/>
                </a:ext>
              </a:extLst>
            </p:cNvPr>
            <p:cNvCxnSpPr>
              <a:cxnSpLocks/>
              <a:stCxn id="1214" idx="6"/>
              <a:endCxn id="1219" idx="2"/>
            </p:cNvCxnSpPr>
            <p:nvPr/>
          </p:nvCxnSpPr>
          <p:spPr>
            <a:xfrm>
              <a:off x="6794426" y="405772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27" name="直線矢印コネクタ 1226">
              <a:extLst>
                <a:ext uri="{FF2B5EF4-FFF2-40B4-BE49-F238E27FC236}">
                  <a16:creationId xmlns:a16="http://schemas.microsoft.com/office/drawing/2014/main" id="{B96AEE41-5EB7-B67C-E88A-E2AA49D4C036}"/>
                </a:ext>
              </a:extLst>
            </p:cNvPr>
            <p:cNvCxnSpPr>
              <a:cxnSpLocks/>
              <a:stCxn id="1214" idx="6"/>
              <a:endCxn id="1220" idx="2"/>
            </p:cNvCxnSpPr>
            <p:nvPr/>
          </p:nvCxnSpPr>
          <p:spPr>
            <a:xfrm>
              <a:off x="6794426" y="4057720"/>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28" name="直線矢印コネクタ 1227">
              <a:extLst>
                <a:ext uri="{FF2B5EF4-FFF2-40B4-BE49-F238E27FC236}">
                  <a16:creationId xmlns:a16="http://schemas.microsoft.com/office/drawing/2014/main" id="{A5DED070-DA8F-EABD-E8D7-10D80E45B8A6}"/>
                </a:ext>
              </a:extLst>
            </p:cNvPr>
            <p:cNvCxnSpPr>
              <a:cxnSpLocks/>
              <a:stCxn id="1214" idx="6"/>
              <a:endCxn id="1221" idx="2"/>
            </p:cNvCxnSpPr>
            <p:nvPr/>
          </p:nvCxnSpPr>
          <p:spPr>
            <a:xfrm>
              <a:off x="6794426" y="4057720"/>
              <a:ext cx="432048" cy="107563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29" name="直線矢印コネクタ 1228">
              <a:extLst>
                <a:ext uri="{FF2B5EF4-FFF2-40B4-BE49-F238E27FC236}">
                  <a16:creationId xmlns:a16="http://schemas.microsoft.com/office/drawing/2014/main" id="{342AC1BF-C6DD-E77D-3B11-5F502181F097}"/>
                </a:ext>
              </a:extLst>
            </p:cNvPr>
            <p:cNvCxnSpPr>
              <a:cxnSpLocks/>
              <a:stCxn id="1215" idx="6"/>
              <a:endCxn id="1219" idx="2"/>
            </p:cNvCxnSpPr>
            <p:nvPr/>
          </p:nvCxnSpPr>
          <p:spPr>
            <a:xfrm flipV="1">
              <a:off x="6794426" y="441327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30" name="直線矢印コネクタ 1229">
              <a:extLst>
                <a:ext uri="{FF2B5EF4-FFF2-40B4-BE49-F238E27FC236}">
                  <a16:creationId xmlns:a16="http://schemas.microsoft.com/office/drawing/2014/main" id="{C061A999-9B15-2443-0D19-459694072722}"/>
                </a:ext>
              </a:extLst>
            </p:cNvPr>
            <p:cNvCxnSpPr>
              <a:cxnSpLocks/>
              <a:stCxn id="1215" idx="6"/>
              <a:endCxn id="1220" idx="2"/>
            </p:cNvCxnSpPr>
            <p:nvPr/>
          </p:nvCxnSpPr>
          <p:spPr>
            <a:xfrm>
              <a:off x="6794426" y="441776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31" name="直線矢印コネクタ 1230">
              <a:extLst>
                <a:ext uri="{FF2B5EF4-FFF2-40B4-BE49-F238E27FC236}">
                  <a16:creationId xmlns:a16="http://schemas.microsoft.com/office/drawing/2014/main" id="{8185FA18-9168-2EDD-73E4-50B36E969DE1}"/>
                </a:ext>
              </a:extLst>
            </p:cNvPr>
            <p:cNvCxnSpPr>
              <a:cxnSpLocks/>
              <a:stCxn id="1215" idx="6"/>
              <a:endCxn id="1221" idx="2"/>
            </p:cNvCxnSpPr>
            <p:nvPr/>
          </p:nvCxnSpPr>
          <p:spPr>
            <a:xfrm>
              <a:off x="6794426" y="4417760"/>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32" name="直線矢印コネクタ 1231">
              <a:extLst>
                <a:ext uri="{FF2B5EF4-FFF2-40B4-BE49-F238E27FC236}">
                  <a16:creationId xmlns:a16="http://schemas.microsoft.com/office/drawing/2014/main" id="{A79BB181-7084-5F6F-F469-9F9FFCBC67AA}"/>
                </a:ext>
              </a:extLst>
            </p:cNvPr>
            <p:cNvCxnSpPr>
              <a:cxnSpLocks/>
              <a:stCxn id="1216" idx="6"/>
              <a:endCxn id="1219" idx="2"/>
            </p:cNvCxnSpPr>
            <p:nvPr/>
          </p:nvCxnSpPr>
          <p:spPr>
            <a:xfrm flipV="1">
              <a:off x="6794426" y="441327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33" name="直線矢印コネクタ 1232">
              <a:extLst>
                <a:ext uri="{FF2B5EF4-FFF2-40B4-BE49-F238E27FC236}">
                  <a16:creationId xmlns:a16="http://schemas.microsoft.com/office/drawing/2014/main" id="{BE374FF8-57ED-5308-CC55-AC5F41BC388A}"/>
                </a:ext>
              </a:extLst>
            </p:cNvPr>
            <p:cNvCxnSpPr>
              <a:cxnSpLocks/>
              <a:stCxn id="1216" idx="6"/>
              <a:endCxn id="1220" idx="2"/>
            </p:cNvCxnSpPr>
            <p:nvPr/>
          </p:nvCxnSpPr>
          <p:spPr>
            <a:xfrm flipV="1">
              <a:off x="6794426" y="477331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34" name="直線矢印コネクタ 1233">
              <a:extLst>
                <a:ext uri="{FF2B5EF4-FFF2-40B4-BE49-F238E27FC236}">
                  <a16:creationId xmlns:a16="http://schemas.microsoft.com/office/drawing/2014/main" id="{A83BC664-308D-6044-1DF8-673B3D971546}"/>
                </a:ext>
              </a:extLst>
            </p:cNvPr>
            <p:cNvCxnSpPr>
              <a:cxnSpLocks/>
              <a:stCxn id="1216" idx="6"/>
              <a:endCxn id="1221" idx="2"/>
            </p:cNvCxnSpPr>
            <p:nvPr/>
          </p:nvCxnSpPr>
          <p:spPr>
            <a:xfrm>
              <a:off x="6794426" y="477780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35" name="直線矢印コネクタ 1234">
              <a:extLst>
                <a:ext uri="{FF2B5EF4-FFF2-40B4-BE49-F238E27FC236}">
                  <a16:creationId xmlns:a16="http://schemas.microsoft.com/office/drawing/2014/main" id="{401A7590-B4D0-A71C-2CCA-0ACB82DDE150}"/>
                </a:ext>
              </a:extLst>
            </p:cNvPr>
            <p:cNvCxnSpPr>
              <a:cxnSpLocks/>
              <a:stCxn id="1217" idx="6"/>
              <a:endCxn id="1219" idx="2"/>
            </p:cNvCxnSpPr>
            <p:nvPr/>
          </p:nvCxnSpPr>
          <p:spPr>
            <a:xfrm flipV="1">
              <a:off x="6794426" y="4413273"/>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36" name="直線矢印コネクタ 1235">
              <a:extLst>
                <a:ext uri="{FF2B5EF4-FFF2-40B4-BE49-F238E27FC236}">
                  <a16:creationId xmlns:a16="http://schemas.microsoft.com/office/drawing/2014/main" id="{221287F1-B99D-72EE-C47D-A5EBBA26BB1F}"/>
                </a:ext>
              </a:extLst>
            </p:cNvPr>
            <p:cNvCxnSpPr>
              <a:cxnSpLocks/>
              <a:stCxn id="1217" idx="6"/>
              <a:endCxn id="1220" idx="2"/>
            </p:cNvCxnSpPr>
            <p:nvPr/>
          </p:nvCxnSpPr>
          <p:spPr>
            <a:xfrm flipV="1">
              <a:off x="6794426" y="477331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37" name="直線矢印コネクタ 1236">
              <a:extLst>
                <a:ext uri="{FF2B5EF4-FFF2-40B4-BE49-F238E27FC236}">
                  <a16:creationId xmlns:a16="http://schemas.microsoft.com/office/drawing/2014/main" id="{0335218C-E627-67C0-4FFE-517ABBC1A404}"/>
                </a:ext>
              </a:extLst>
            </p:cNvPr>
            <p:cNvCxnSpPr>
              <a:cxnSpLocks/>
              <a:stCxn id="1217" idx="6"/>
              <a:endCxn id="1221" idx="2"/>
            </p:cNvCxnSpPr>
            <p:nvPr/>
          </p:nvCxnSpPr>
          <p:spPr>
            <a:xfrm flipV="1">
              <a:off x="6794426" y="513335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238" name="円/楕円 1237">
              <a:extLst>
                <a:ext uri="{FF2B5EF4-FFF2-40B4-BE49-F238E27FC236}">
                  <a16:creationId xmlns:a16="http://schemas.microsoft.com/office/drawing/2014/main" id="{E60D515C-89A5-134F-E64F-0718BAB69C3E}"/>
                </a:ext>
              </a:extLst>
            </p:cNvPr>
            <p:cNvSpPr/>
            <p:nvPr/>
          </p:nvSpPr>
          <p:spPr>
            <a:xfrm>
              <a:off x="7222358" y="391370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39" name="円/楕円 1238">
              <a:extLst>
                <a:ext uri="{FF2B5EF4-FFF2-40B4-BE49-F238E27FC236}">
                  <a16:creationId xmlns:a16="http://schemas.microsoft.com/office/drawing/2014/main" id="{5630FB4F-998A-93DE-A465-8B3D59E956E4}"/>
                </a:ext>
              </a:extLst>
            </p:cNvPr>
            <p:cNvSpPr/>
            <p:nvPr/>
          </p:nvSpPr>
          <p:spPr>
            <a:xfrm>
              <a:off x="7222358" y="427374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40" name="円/楕円 1239">
              <a:extLst>
                <a:ext uri="{FF2B5EF4-FFF2-40B4-BE49-F238E27FC236}">
                  <a16:creationId xmlns:a16="http://schemas.microsoft.com/office/drawing/2014/main" id="{2A2587AD-2ADB-5EF5-BBDD-665EB544E6F0}"/>
                </a:ext>
              </a:extLst>
            </p:cNvPr>
            <p:cNvSpPr/>
            <p:nvPr/>
          </p:nvSpPr>
          <p:spPr>
            <a:xfrm>
              <a:off x="7222358" y="463378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41" name="円/楕円 1240">
              <a:extLst>
                <a:ext uri="{FF2B5EF4-FFF2-40B4-BE49-F238E27FC236}">
                  <a16:creationId xmlns:a16="http://schemas.microsoft.com/office/drawing/2014/main" id="{2065F89F-4B73-5A34-8581-84E10F336DBA}"/>
                </a:ext>
              </a:extLst>
            </p:cNvPr>
            <p:cNvSpPr/>
            <p:nvPr/>
          </p:nvSpPr>
          <p:spPr>
            <a:xfrm>
              <a:off x="7222358" y="499382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42" name="円/楕円 1241">
              <a:extLst>
                <a:ext uri="{FF2B5EF4-FFF2-40B4-BE49-F238E27FC236}">
                  <a16:creationId xmlns:a16="http://schemas.microsoft.com/office/drawing/2014/main" id="{D000B0A9-147B-4C50-3CEA-9497D3EF034B}"/>
                </a:ext>
              </a:extLst>
            </p:cNvPr>
            <p:cNvSpPr/>
            <p:nvPr/>
          </p:nvSpPr>
          <p:spPr>
            <a:xfrm>
              <a:off x="7942438" y="390921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43" name="円/楕円 1242">
              <a:extLst>
                <a:ext uri="{FF2B5EF4-FFF2-40B4-BE49-F238E27FC236}">
                  <a16:creationId xmlns:a16="http://schemas.microsoft.com/office/drawing/2014/main" id="{6236439F-4593-9BD3-5481-E2F446EBB29E}"/>
                </a:ext>
              </a:extLst>
            </p:cNvPr>
            <p:cNvSpPr/>
            <p:nvPr/>
          </p:nvSpPr>
          <p:spPr>
            <a:xfrm>
              <a:off x="7942438" y="426925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44" name="円/楕円 1243">
              <a:extLst>
                <a:ext uri="{FF2B5EF4-FFF2-40B4-BE49-F238E27FC236}">
                  <a16:creationId xmlns:a16="http://schemas.microsoft.com/office/drawing/2014/main" id="{BD90D88E-6EF9-8B36-7E70-8D99E58C2618}"/>
                </a:ext>
              </a:extLst>
            </p:cNvPr>
            <p:cNvSpPr/>
            <p:nvPr/>
          </p:nvSpPr>
          <p:spPr>
            <a:xfrm>
              <a:off x="7942438" y="462929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45" name="円/楕円 1244">
              <a:extLst>
                <a:ext uri="{FF2B5EF4-FFF2-40B4-BE49-F238E27FC236}">
                  <a16:creationId xmlns:a16="http://schemas.microsoft.com/office/drawing/2014/main" id="{3C2A25EB-6719-7057-C157-E0F4AB9F352B}"/>
                </a:ext>
              </a:extLst>
            </p:cNvPr>
            <p:cNvSpPr/>
            <p:nvPr/>
          </p:nvSpPr>
          <p:spPr>
            <a:xfrm>
              <a:off x="7942438" y="498933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246" name="直線矢印コネクタ 1245">
              <a:extLst>
                <a:ext uri="{FF2B5EF4-FFF2-40B4-BE49-F238E27FC236}">
                  <a16:creationId xmlns:a16="http://schemas.microsoft.com/office/drawing/2014/main" id="{6B16A711-94D1-AE43-108C-372663070C01}"/>
                </a:ext>
              </a:extLst>
            </p:cNvPr>
            <p:cNvCxnSpPr>
              <a:cxnSpLocks/>
              <a:stCxn id="1238" idx="6"/>
              <a:endCxn id="1242" idx="2"/>
            </p:cNvCxnSpPr>
            <p:nvPr/>
          </p:nvCxnSpPr>
          <p:spPr>
            <a:xfrm flipV="1">
              <a:off x="7510390" y="405323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47" name="直線矢印コネクタ 1246">
              <a:extLst>
                <a:ext uri="{FF2B5EF4-FFF2-40B4-BE49-F238E27FC236}">
                  <a16:creationId xmlns:a16="http://schemas.microsoft.com/office/drawing/2014/main" id="{F3A30521-5979-92A5-A79E-ADC6936F61CE}"/>
                </a:ext>
              </a:extLst>
            </p:cNvPr>
            <p:cNvCxnSpPr>
              <a:cxnSpLocks/>
              <a:stCxn id="1239" idx="6"/>
              <a:endCxn id="1242" idx="2"/>
            </p:cNvCxnSpPr>
            <p:nvPr/>
          </p:nvCxnSpPr>
          <p:spPr>
            <a:xfrm flipV="1">
              <a:off x="7510390" y="405323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48" name="直線矢印コネクタ 1247">
              <a:extLst>
                <a:ext uri="{FF2B5EF4-FFF2-40B4-BE49-F238E27FC236}">
                  <a16:creationId xmlns:a16="http://schemas.microsoft.com/office/drawing/2014/main" id="{8732BDD8-3629-67EF-1E86-0EB446EB8C85}"/>
                </a:ext>
              </a:extLst>
            </p:cNvPr>
            <p:cNvCxnSpPr>
              <a:cxnSpLocks/>
              <a:stCxn id="1240" idx="6"/>
              <a:endCxn id="1242" idx="2"/>
            </p:cNvCxnSpPr>
            <p:nvPr/>
          </p:nvCxnSpPr>
          <p:spPr>
            <a:xfrm flipV="1">
              <a:off x="7510390" y="4053233"/>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49" name="直線矢印コネクタ 1248">
              <a:extLst>
                <a:ext uri="{FF2B5EF4-FFF2-40B4-BE49-F238E27FC236}">
                  <a16:creationId xmlns:a16="http://schemas.microsoft.com/office/drawing/2014/main" id="{E13E94AC-A1A5-EB03-E510-F89E185753C5}"/>
                </a:ext>
              </a:extLst>
            </p:cNvPr>
            <p:cNvCxnSpPr>
              <a:cxnSpLocks/>
              <a:stCxn id="1241" idx="6"/>
              <a:endCxn id="1242" idx="2"/>
            </p:cNvCxnSpPr>
            <p:nvPr/>
          </p:nvCxnSpPr>
          <p:spPr>
            <a:xfrm flipV="1">
              <a:off x="7510390" y="4053233"/>
              <a:ext cx="432048" cy="108460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50" name="直線矢印コネクタ 1249">
              <a:extLst>
                <a:ext uri="{FF2B5EF4-FFF2-40B4-BE49-F238E27FC236}">
                  <a16:creationId xmlns:a16="http://schemas.microsoft.com/office/drawing/2014/main" id="{08E4DB5A-8F36-0374-E447-2882CBCC7E9A}"/>
                </a:ext>
              </a:extLst>
            </p:cNvPr>
            <p:cNvCxnSpPr>
              <a:cxnSpLocks/>
              <a:stCxn id="1238" idx="6"/>
              <a:endCxn id="1243" idx="2"/>
            </p:cNvCxnSpPr>
            <p:nvPr/>
          </p:nvCxnSpPr>
          <p:spPr>
            <a:xfrm>
              <a:off x="7510390" y="405772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51" name="直線矢印コネクタ 1250">
              <a:extLst>
                <a:ext uri="{FF2B5EF4-FFF2-40B4-BE49-F238E27FC236}">
                  <a16:creationId xmlns:a16="http://schemas.microsoft.com/office/drawing/2014/main" id="{456A5D31-54BA-E072-E68A-5F0A89EB1E2C}"/>
                </a:ext>
              </a:extLst>
            </p:cNvPr>
            <p:cNvCxnSpPr>
              <a:cxnSpLocks/>
              <a:stCxn id="1238" idx="6"/>
              <a:endCxn id="1244" idx="2"/>
            </p:cNvCxnSpPr>
            <p:nvPr/>
          </p:nvCxnSpPr>
          <p:spPr>
            <a:xfrm>
              <a:off x="7510390" y="4057720"/>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52" name="直線矢印コネクタ 1251">
              <a:extLst>
                <a:ext uri="{FF2B5EF4-FFF2-40B4-BE49-F238E27FC236}">
                  <a16:creationId xmlns:a16="http://schemas.microsoft.com/office/drawing/2014/main" id="{924557CF-A4BA-0F55-3B39-6B43EF0BC7C1}"/>
                </a:ext>
              </a:extLst>
            </p:cNvPr>
            <p:cNvCxnSpPr>
              <a:cxnSpLocks/>
              <a:stCxn id="1238" idx="6"/>
              <a:endCxn id="1245" idx="2"/>
            </p:cNvCxnSpPr>
            <p:nvPr/>
          </p:nvCxnSpPr>
          <p:spPr>
            <a:xfrm>
              <a:off x="7510390" y="4057720"/>
              <a:ext cx="432048" cy="107563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53" name="直線矢印コネクタ 1252">
              <a:extLst>
                <a:ext uri="{FF2B5EF4-FFF2-40B4-BE49-F238E27FC236}">
                  <a16:creationId xmlns:a16="http://schemas.microsoft.com/office/drawing/2014/main" id="{450F4A99-4E5F-8453-5D5A-013D05D83CC6}"/>
                </a:ext>
              </a:extLst>
            </p:cNvPr>
            <p:cNvCxnSpPr>
              <a:cxnSpLocks/>
              <a:stCxn id="1239" idx="6"/>
              <a:endCxn id="1243" idx="2"/>
            </p:cNvCxnSpPr>
            <p:nvPr/>
          </p:nvCxnSpPr>
          <p:spPr>
            <a:xfrm flipV="1">
              <a:off x="7510390" y="441327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54" name="直線矢印コネクタ 1253">
              <a:extLst>
                <a:ext uri="{FF2B5EF4-FFF2-40B4-BE49-F238E27FC236}">
                  <a16:creationId xmlns:a16="http://schemas.microsoft.com/office/drawing/2014/main" id="{8707BF60-9477-7F7D-B7AE-14B75EAB778C}"/>
                </a:ext>
              </a:extLst>
            </p:cNvPr>
            <p:cNvCxnSpPr>
              <a:cxnSpLocks/>
              <a:stCxn id="1239" idx="6"/>
              <a:endCxn id="1244" idx="2"/>
            </p:cNvCxnSpPr>
            <p:nvPr/>
          </p:nvCxnSpPr>
          <p:spPr>
            <a:xfrm>
              <a:off x="7510390" y="441776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55" name="直線矢印コネクタ 1254">
              <a:extLst>
                <a:ext uri="{FF2B5EF4-FFF2-40B4-BE49-F238E27FC236}">
                  <a16:creationId xmlns:a16="http://schemas.microsoft.com/office/drawing/2014/main" id="{BE387B7F-1CCB-6928-3D55-81C7676927FF}"/>
                </a:ext>
              </a:extLst>
            </p:cNvPr>
            <p:cNvCxnSpPr>
              <a:cxnSpLocks/>
              <a:stCxn id="1239" idx="6"/>
              <a:endCxn id="1245" idx="2"/>
            </p:cNvCxnSpPr>
            <p:nvPr/>
          </p:nvCxnSpPr>
          <p:spPr>
            <a:xfrm>
              <a:off x="7510390" y="4417760"/>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56" name="直線矢印コネクタ 1255">
              <a:extLst>
                <a:ext uri="{FF2B5EF4-FFF2-40B4-BE49-F238E27FC236}">
                  <a16:creationId xmlns:a16="http://schemas.microsoft.com/office/drawing/2014/main" id="{7098969E-A5CC-586D-B540-841F11FABDDB}"/>
                </a:ext>
              </a:extLst>
            </p:cNvPr>
            <p:cNvCxnSpPr>
              <a:cxnSpLocks/>
              <a:stCxn id="1240" idx="6"/>
              <a:endCxn id="1243" idx="2"/>
            </p:cNvCxnSpPr>
            <p:nvPr/>
          </p:nvCxnSpPr>
          <p:spPr>
            <a:xfrm flipV="1">
              <a:off x="7510390" y="441327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57" name="直線矢印コネクタ 1256">
              <a:extLst>
                <a:ext uri="{FF2B5EF4-FFF2-40B4-BE49-F238E27FC236}">
                  <a16:creationId xmlns:a16="http://schemas.microsoft.com/office/drawing/2014/main" id="{AE7CE470-C57E-8732-368D-9D8C14BA79C1}"/>
                </a:ext>
              </a:extLst>
            </p:cNvPr>
            <p:cNvCxnSpPr>
              <a:cxnSpLocks/>
              <a:stCxn id="1240" idx="6"/>
              <a:endCxn id="1244" idx="2"/>
            </p:cNvCxnSpPr>
            <p:nvPr/>
          </p:nvCxnSpPr>
          <p:spPr>
            <a:xfrm flipV="1">
              <a:off x="7510390" y="477331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58" name="直線矢印コネクタ 1257">
              <a:extLst>
                <a:ext uri="{FF2B5EF4-FFF2-40B4-BE49-F238E27FC236}">
                  <a16:creationId xmlns:a16="http://schemas.microsoft.com/office/drawing/2014/main" id="{FE14557F-F0A6-C4C9-65D6-0DD470ECE3C4}"/>
                </a:ext>
              </a:extLst>
            </p:cNvPr>
            <p:cNvCxnSpPr>
              <a:cxnSpLocks/>
              <a:stCxn id="1240" idx="6"/>
              <a:endCxn id="1245" idx="2"/>
            </p:cNvCxnSpPr>
            <p:nvPr/>
          </p:nvCxnSpPr>
          <p:spPr>
            <a:xfrm>
              <a:off x="7510390" y="477780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59" name="直線矢印コネクタ 1258">
              <a:extLst>
                <a:ext uri="{FF2B5EF4-FFF2-40B4-BE49-F238E27FC236}">
                  <a16:creationId xmlns:a16="http://schemas.microsoft.com/office/drawing/2014/main" id="{F4592D06-6C99-29F8-FFEE-381FD74975F8}"/>
                </a:ext>
              </a:extLst>
            </p:cNvPr>
            <p:cNvCxnSpPr>
              <a:cxnSpLocks/>
              <a:stCxn id="1241" idx="6"/>
              <a:endCxn id="1243" idx="2"/>
            </p:cNvCxnSpPr>
            <p:nvPr/>
          </p:nvCxnSpPr>
          <p:spPr>
            <a:xfrm flipV="1">
              <a:off x="7510390" y="4413273"/>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60" name="直線矢印コネクタ 1259">
              <a:extLst>
                <a:ext uri="{FF2B5EF4-FFF2-40B4-BE49-F238E27FC236}">
                  <a16:creationId xmlns:a16="http://schemas.microsoft.com/office/drawing/2014/main" id="{8E7DD52B-121E-FD68-0B29-CDC8144B0D5B}"/>
                </a:ext>
              </a:extLst>
            </p:cNvPr>
            <p:cNvCxnSpPr>
              <a:cxnSpLocks/>
              <a:stCxn id="1241" idx="6"/>
              <a:endCxn id="1244" idx="2"/>
            </p:cNvCxnSpPr>
            <p:nvPr/>
          </p:nvCxnSpPr>
          <p:spPr>
            <a:xfrm flipV="1">
              <a:off x="7510390" y="477331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61" name="直線矢印コネクタ 1260">
              <a:extLst>
                <a:ext uri="{FF2B5EF4-FFF2-40B4-BE49-F238E27FC236}">
                  <a16:creationId xmlns:a16="http://schemas.microsoft.com/office/drawing/2014/main" id="{617DF626-04E8-6A3C-3C3B-1B8500D5B693}"/>
                </a:ext>
              </a:extLst>
            </p:cNvPr>
            <p:cNvCxnSpPr>
              <a:cxnSpLocks/>
              <a:stCxn id="1241" idx="6"/>
              <a:endCxn id="1245" idx="2"/>
            </p:cNvCxnSpPr>
            <p:nvPr/>
          </p:nvCxnSpPr>
          <p:spPr>
            <a:xfrm flipV="1">
              <a:off x="7510390" y="513335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354" name="正方形/長方形 1353">
              <a:extLst>
                <a:ext uri="{FF2B5EF4-FFF2-40B4-BE49-F238E27FC236}">
                  <a16:creationId xmlns:a16="http://schemas.microsoft.com/office/drawing/2014/main" id="{2FEF5D27-3D2E-8304-ED80-256B60323375}"/>
                </a:ext>
              </a:extLst>
            </p:cNvPr>
            <p:cNvSpPr/>
            <p:nvPr/>
          </p:nvSpPr>
          <p:spPr>
            <a:xfrm>
              <a:off x="7813848" y="3816930"/>
              <a:ext cx="552450" cy="2188642"/>
            </a:xfrm>
            <a:prstGeom prst="rect">
              <a:avLst/>
            </a:prstGeom>
            <a:solidFill>
              <a:schemeClr val="accent3">
                <a:lumMod val="75000"/>
                <a:alpha val="15729"/>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55" name="正方形/長方形 1354">
              <a:extLst>
                <a:ext uri="{FF2B5EF4-FFF2-40B4-BE49-F238E27FC236}">
                  <a16:creationId xmlns:a16="http://schemas.microsoft.com/office/drawing/2014/main" id="{A09130BA-BE4F-5EC5-278F-982E755F3E96}"/>
                </a:ext>
              </a:extLst>
            </p:cNvPr>
            <p:cNvSpPr/>
            <p:nvPr/>
          </p:nvSpPr>
          <p:spPr>
            <a:xfrm>
              <a:off x="6385739" y="3816930"/>
              <a:ext cx="552450" cy="2188642"/>
            </a:xfrm>
            <a:prstGeom prst="rect">
              <a:avLst/>
            </a:prstGeom>
            <a:solidFill>
              <a:srgbClr val="0432FF">
                <a:alpha val="10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56" name="テキスト ボックス 1355">
              <a:extLst>
                <a:ext uri="{FF2B5EF4-FFF2-40B4-BE49-F238E27FC236}">
                  <a16:creationId xmlns:a16="http://schemas.microsoft.com/office/drawing/2014/main" id="{4161A570-AF74-8FF5-2D44-DE7D6EB696E2}"/>
                </a:ext>
              </a:extLst>
            </p:cNvPr>
            <p:cNvSpPr txBox="1"/>
            <p:nvPr/>
          </p:nvSpPr>
          <p:spPr>
            <a:xfrm>
              <a:off x="6317824" y="3570115"/>
              <a:ext cx="691040" cy="276999"/>
            </a:xfrm>
            <a:prstGeom prst="rect">
              <a:avLst/>
            </a:prstGeom>
            <a:noFill/>
          </p:spPr>
          <p:txBody>
            <a:bodyPr wrap="square" rtlCol="0">
              <a:spAutoFit/>
            </a:bodyPr>
            <a:lstStyle/>
            <a:p>
              <a:pPr algn="ctr"/>
              <a:r>
                <a:rPr kumimoji="1" lang="ja-JP" altLang="en-US" sz="1200">
                  <a:solidFill>
                    <a:srgbClr val="0070C0"/>
                  </a:solidFill>
                  <a:latin typeface="Meiryo" charset="-128"/>
                  <a:ea typeface="Meiryo" charset="-128"/>
                  <a:cs typeface="Meiryo" charset="-128"/>
                </a:rPr>
                <a:t>入力層</a:t>
              </a:r>
              <a:endParaRPr kumimoji="1" lang="ja-JP" altLang="en-US" sz="1200" dirty="0">
                <a:solidFill>
                  <a:srgbClr val="0070C0"/>
                </a:solidFill>
                <a:latin typeface="Meiryo" charset="-128"/>
                <a:ea typeface="Meiryo" charset="-128"/>
                <a:cs typeface="Meiryo" charset="-128"/>
              </a:endParaRPr>
            </a:p>
          </p:txBody>
        </p:sp>
        <p:sp>
          <p:nvSpPr>
            <p:cNvPr id="1357" name="テキスト ボックス 1356">
              <a:extLst>
                <a:ext uri="{FF2B5EF4-FFF2-40B4-BE49-F238E27FC236}">
                  <a16:creationId xmlns:a16="http://schemas.microsoft.com/office/drawing/2014/main" id="{739F25A9-F69D-3EF8-4451-8C149CA71EAF}"/>
                </a:ext>
              </a:extLst>
            </p:cNvPr>
            <p:cNvSpPr txBox="1"/>
            <p:nvPr/>
          </p:nvSpPr>
          <p:spPr>
            <a:xfrm>
              <a:off x="7767349" y="3569585"/>
              <a:ext cx="691040" cy="276999"/>
            </a:xfrm>
            <a:prstGeom prst="rect">
              <a:avLst/>
            </a:prstGeom>
            <a:noFill/>
          </p:spPr>
          <p:txBody>
            <a:bodyPr wrap="square" rtlCol="0">
              <a:spAutoFit/>
            </a:bodyPr>
            <a:lstStyle/>
            <a:p>
              <a:pPr algn="ctr"/>
              <a:r>
                <a:rPr kumimoji="1" lang="ja-JP" altLang="en-US" sz="1200">
                  <a:solidFill>
                    <a:schemeClr val="accent3">
                      <a:lumMod val="75000"/>
                    </a:schemeClr>
                  </a:solidFill>
                  <a:latin typeface="Meiryo" charset="-128"/>
                  <a:ea typeface="Meiryo" charset="-128"/>
                  <a:cs typeface="Meiryo" charset="-128"/>
                </a:rPr>
                <a:t>出力層</a:t>
              </a:r>
              <a:endParaRPr kumimoji="1" lang="ja-JP" altLang="en-US" sz="1200" dirty="0">
                <a:solidFill>
                  <a:schemeClr val="accent3">
                    <a:lumMod val="75000"/>
                  </a:schemeClr>
                </a:solidFill>
                <a:latin typeface="Meiryo" charset="-128"/>
                <a:ea typeface="Meiryo" charset="-128"/>
                <a:cs typeface="Meiryo" charset="-128"/>
              </a:endParaRPr>
            </a:p>
          </p:txBody>
        </p:sp>
        <p:sp>
          <p:nvSpPr>
            <p:cNvPr id="1364" name="円/楕円 1363">
              <a:extLst>
                <a:ext uri="{FF2B5EF4-FFF2-40B4-BE49-F238E27FC236}">
                  <a16:creationId xmlns:a16="http://schemas.microsoft.com/office/drawing/2014/main" id="{2AE9529B-D1DF-83D3-4317-735BBE55FB45}"/>
                </a:ext>
              </a:extLst>
            </p:cNvPr>
            <p:cNvSpPr/>
            <p:nvPr/>
          </p:nvSpPr>
          <p:spPr>
            <a:xfrm>
              <a:off x="6507867" y="5622019"/>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65" name="円/楕円 1364">
              <a:extLst>
                <a:ext uri="{FF2B5EF4-FFF2-40B4-BE49-F238E27FC236}">
                  <a16:creationId xmlns:a16="http://schemas.microsoft.com/office/drawing/2014/main" id="{001E2502-450C-E87B-9B51-7A763EAAE3FA}"/>
                </a:ext>
              </a:extLst>
            </p:cNvPr>
            <p:cNvSpPr/>
            <p:nvPr/>
          </p:nvSpPr>
          <p:spPr>
            <a:xfrm>
              <a:off x="7227947" y="5617532"/>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66" name="直線矢印コネクタ 1365">
              <a:extLst>
                <a:ext uri="{FF2B5EF4-FFF2-40B4-BE49-F238E27FC236}">
                  <a16:creationId xmlns:a16="http://schemas.microsoft.com/office/drawing/2014/main" id="{B6369B27-0A12-7A41-3065-E02A0D098A63}"/>
                </a:ext>
              </a:extLst>
            </p:cNvPr>
            <p:cNvCxnSpPr>
              <a:cxnSpLocks/>
              <a:stCxn id="1364" idx="6"/>
              <a:endCxn id="1365" idx="2"/>
            </p:cNvCxnSpPr>
            <p:nvPr/>
          </p:nvCxnSpPr>
          <p:spPr>
            <a:xfrm flipV="1">
              <a:off x="6795899" y="5761548"/>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367" name="円/楕円 1366">
              <a:extLst>
                <a:ext uri="{FF2B5EF4-FFF2-40B4-BE49-F238E27FC236}">
                  <a16:creationId xmlns:a16="http://schemas.microsoft.com/office/drawing/2014/main" id="{49278C4E-53D7-3A90-A89A-0424FFFC744D}"/>
                </a:ext>
              </a:extLst>
            </p:cNvPr>
            <p:cNvSpPr/>
            <p:nvPr/>
          </p:nvSpPr>
          <p:spPr>
            <a:xfrm>
              <a:off x="7223831" y="5622019"/>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68" name="円/楕円 1367">
              <a:extLst>
                <a:ext uri="{FF2B5EF4-FFF2-40B4-BE49-F238E27FC236}">
                  <a16:creationId xmlns:a16="http://schemas.microsoft.com/office/drawing/2014/main" id="{C2FF5FFE-729D-3236-145F-BEAF21E48FA0}"/>
                </a:ext>
              </a:extLst>
            </p:cNvPr>
            <p:cNvSpPr/>
            <p:nvPr/>
          </p:nvSpPr>
          <p:spPr>
            <a:xfrm>
              <a:off x="7943911" y="5617532"/>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69" name="直線矢印コネクタ 1368">
              <a:extLst>
                <a:ext uri="{FF2B5EF4-FFF2-40B4-BE49-F238E27FC236}">
                  <a16:creationId xmlns:a16="http://schemas.microsoft.com/office/drawing/2014/main" id="{02D8B3D9-AAA2-5BFE-FABD-FBB26EC076C7}"/>
                </a:ext>
              </a:extLst>
            </p:cNvPr>
            <p:cNvCxnSpPr>
              <a:cxnSpLocks/>
              <a:stCxn id="1367" idx="6"/>
              <a:endCxn id="1368" idx="2"/>
            </p:cNvCxnSpPr>
            <p:nvPr/>
          </p:nvCxnSpPr>
          <p:spPr>
            <a:xfrm flipV="1">
              <a:off x="7511863" y="5761548"/>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384" name="テキスト ボックス 1383">
              <a:extLst>
                <a:ext uri="{FF2B5EF4-FFF2-40B4-BE49-F238E27FC236}">
                  <a16:creationId xmlns:a16="http://schemas.microsoft.com/office/drawing/2014/main" id="{9617F3B2-4C03-B62D-BB79-01253ECD7273}"/>
                </a:ext>
              </a:extLst>
            </p:cNvPr>
            <p:cNvSpPr txBox="1"/>
            <p:nvPr/>
          </p:nvSpPr>
          <p:spPr>
            <a:xfrm>
              <a:off x="6468151" y="5274731"/>
              <a:ext cx="367579" cy="369332"/>
            </a:xfrm>
            <a:prstGeom prst="rect">
              <a:avLst/>
            </a:prstGeom>
            <a:noFill/>
          </p:spPr>
          <p:txBody>
            <a:bodyPr wrap="square" rtlCol="0">
              <a:spAutoFit/>
            </a:bodyPr>
            <a:lstStyle/>
            <a:p>
              <a:pPr algn="ct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sp>
          <p:nvSpPr>
            <p:cNvPr id="1385" name="テキスト ボックス 1384">
              <a:extLst>
                <a:ext uri="{FF2B5EF4-FFF2-40B4-BE49-F238E27FC236}">
                  <a16:creationId xmlns:a16="http://schemas.microsoft.com/office/drawing/2014/main" id="{D60C879A-19DC-7D59-F8A6-99A7C8BE079B}"/>
                </a:ext>
              </a:extLst>
            </p:cNvPr>
            <p:cNvSpPr txBox="1"/>
            <p:nvPr/>
          </p:nvSpPr>
          <p:spPr>
            <a:xfrm>
              <a:off x="7173443" y="5274731"/>
              <a:ext cx="367579" cy="369332"/>
            </a:xfrm>
            <a:prstGeom prst="rect">
              <a:avLst/>
            </a:prstGeom>
            <a:noFill/>
          </p:spPr>
          <p:txBody>
            <a:bodyPr wrap="square" rtlCol="0">
              <a:spAutoFit/>
            </a:bodyPr>
            <a:lstStyle/>
            <a:p>
              <a:pPr algn="ct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sp>
          <p:nvSpPr>
            <p:cNvPr id="1386" name="テキスト ボックス 1385">
              <a:extLst>
                <a:ext uri="{FF2B5EF4-FFF2-40B4-BE49-F238E27FC236}">
                  <a16:creationId xmlns:a16="http://schemas.microsoft.com/office/drawing/2014/main" id="{28FFFF70-EB18-5F46-1880-A0067146FC91}"/>
                </a:ext>
              </a:extLst>
            </p:cNvPr>
            <p:cNvSpPr txBox="1"/>
            <p:nvPr/>
          </p:nvSpPr>
          <p:spPr>
            <a:xfrm>
              <a:off x="7896353" y="5272331"/>
              <a:ext cx="367579" cy="369332"/>
            </a:xfrm>
            <a:prstGeom prst="rect">
              <a:avLst/>
            </a:prstGeom>
            <a:noFill/>
          </p:spPr>
          <p:txBody>
            <a:bodyPr wrap="square" rtlCol="0">
              <a:spAutoFit/>
            </a:bodyPr>
            <a:lstStyle/>
            <a:p>
              <a:pPr algn="ct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grpSp>
      <p:grpSp>
        <p:nvGrpSpPr>
          <p:cNvPr id="18" name="グループ化 17">
            <a:extLst>
              <a:ext uri="{FF2B5EF4-FFF2-40B4-BE49-F238E27FC236}">
                <a16:creationId xmlns:a16="http://schemas.microsoft.com/office/drawing/2014/main" id="{670CFA24-CA2A-629F-9004-A309AC4A119A}"/>
              </a:ext>
            </a:extLst>
          </p:cNvPr>
          <p:cNvGrpSpPr/>
          <p:nvPr/>
        </p:nvGrpSpPr>
        <p:grpSpPr>
          <a:xfrm>
            <a:off x="4177358" y="946454"/>
            <a:ext cx="4584605" cy="2289898"/>
            <a:chOff x="4177358" y="946454"/>
            <a:chExt cx="4584605" cy="2289898"/>
          </a:xfrm>
        </p:grpSpPr>
        <p:grpSp>
          <p:nvGrpSpPr>
            <p:cNvPr id="3" name="グループ化 2">
              <a:extLst>
                <a:ext uri="{FF2B5EF4-FFF2-40B4-BE49-F238E27FC236}">
                  <a16:creationId xmlns:a16="http://schemas.microsoft.com/office/drawing/2014/main" id="{A8E61C29-C7E9-B58B-0342-1F487331196E}"/>
                </a:ext>
              </a:extLst>
            </p:cNvPr>
            <p:cNvGrpSpPr/>
            <p:nvPr/>
          </p:nvGrpSpPr>
          <p:grpSpPr>
            <a:xfrm>
              <a:off x="6484380" y="2051577"/>
              <a:ext cx="1754399" cy="1099483"/>
              <a:chOff x="4242619" y="4044569"/>
              <a:chExt cx="2621007" cy="1777111"/>
            </a:xfrm>
          </p:grpSpPr>
          <p:sp>
            <p:nvSpPr>
              <p:cNvPr id="4" name="楕円 83">
                <a:extLst>
                  <a:ext uri="{FF2B5EF4-FFF2-40B4-BE49-F238E27FC236}">
                    <a16:creationId xmlns:a16="http://schemas.microsoft.com/office/drawing/2014/main" id="{E479369B-CD9A-F0DF-2E74-6EF87648A354}"/>
                  </a:ext>
                </a:extLst>
              </p:cNvPr>
              <p:cNvSpPr/>
              <p:nvPr/>
            </p:nvSpPr>
            <p:spPr>
              <a:xfrm>
                <a:off x="5094399" y="4543285"/>
                <a:ext cx="859084" cy="859084"/>
              </a:xfrm>
              <a:prstGeom prst="ellipse">
                <a:avLst/>
              </a:prstGeom>
              <a:no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ＭＳ Ｐゴシック"/>
                </a:endParaRPr>
              </a:p>
            </p:txBody>
          </p:sp>
          <p:cxnSp>
            <p:nvCxnSpPr>
              <p:cNvPr id="5" name="直線矢印コネクタ 4">
                <a:extLst>
                  <a:ext uri="{FF2B5EF4-FFF2-40B4-BE49-F238E27FC236}">
                    <a16:creationId xmlns:a16="http://schemas.microsoft.com/office/drawing/2014/main" id="{2C26CC41-7C06-DBB6-9823-1B079628DD6A}"/>
                  </a:ext>
                </a:extLst>
              </p:cNvPr>
              <p:cNvCxnSpPr>
                <a:cxnSpLocks/>
                <a:endCxn id="4" idx="1"/>
              </p:cNvCxnSpPr>
              <p:nvPr/>
            </p:nvCxnSpPr>
            <p:spPr>
              <a:xfrm>
                <a:off x="4250685" y="4044569"/>
                <a:ext cx="969524" cy="624526"/>
              </a:xfrm>
              <a:prstGeom prst="straightConnector1">
                <a:avLst/>
              </a:prstGeom>
              <a:ln w="57150">
                <a:tailEnd type="triangle"/>
              </a:ln>
            </p:spPr>
            <p:style>
              <a:lnRef idx="2">
                <a:schemeClr val="accent1"/>
              </a:lnRef>
              <a:fillRef idx="0">
                <a:schemeClr val="accent1"/>
              </a:fillRef>
              <a:effectRef idx="1">
                <a:schemeClr val="accent1"/>
              </a:effectRef>
              <a:fontRef idx="minor">
                <a:schemeClr val="tx1"/>
              </a:fontRef>
            </p:style>
          </p:cxnSp>
          <p:cxnSp>
            <p:nvCxnSpPr>
              <p:cNvPr id="6" name="直線矢印コネクタ 5">
                <a:extLst>
                  <a:ext uri="{FF2B5EF4-FFF2-40B4-BE49-F238E27FC236}">
                    <a16:creationId xmlns:a16="http://schemas.microsoft.com/office/drawing/2014/main" id="{3DF8031B-4990-CBC1-9EA4-DAC2D86189B1}"/>
                  </a:ext>
                </a:extLst>
              </p:cNvPr>
              <p:cNvCxnSpPr>
                <a:endCxn id="4" idx="2"/>
              </p:cNvCxnSpPr>
              <p:nvPr/>
            </p:nvCxnSpPr>
            <p:spPr>
              <a:xfrm>
                <a:off x="4242619" y="4972827"/>
                <a:ext cx="851780"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7" name="直線矢印コネクタ 6">
                <a:extLst>
                  <a:ext uri="{FF2B5EF4-FFF2-40B4-BE49-F238E27FC236}">
                    <a16:creationId xmlns:a16="http://schemas.microsoft.com/office/drawing/2014/main" id="{37FCB388-FC5E-0A77-9ACE-F5736437D333}"/>
                  </a:ext>
                </a:extLst>
              </p:cNvPr>
              <p:cNvCxnSpPr>
                <a:cxnSpLocks/>
                <a:endCxn id="4" idx="3"/>
              </p:cNvCxnSpPr>
              <p:nvPr/>
            </p:nvCxnSpPr>
            <p:spPr>
              <a:xfrm flipV="1">
                <a:off x="4305697" y="5276559"/>
                <a:ext cx="914512" cy="545121"/>
              </a:xfrm>
              <a:prstGeom prst="straightConnector1">
                <a:avLst/>
              </a:prstGeom>
              <a:ln w="76200">
                <a:tailEnd type="triangle"/>
              </a:ln>
            </p:spPr>
            <p:style>
              <a:lnRef idx="2">
                <a:schemeClr val="accent1"/>
              </a:lnRef>
              <a:fillRef idx="0">
                <a:schemeClr val="accent1"/>
              </a:fillRef>
              <a:effectRef idx="1">
                <a:schemeClr val="accent1"/>
              </a:effectRef>
              <a:fontRef idx="minor">
                <a:schemeClr val="tx1"/>
              </a:fontRef>
            </p:style>
          </p:cxnSp>
          <p:cxnSp>
            <p:nvCxnSpPr>
              <p:cNvPr id="8" name="直線コネクタ 7">
                <a:extLst>
                  <a:ext uri="{FF2B5EF4-FFF2-40B4-BE49-F238E27FC236}">
                    <a16:creationId xmlns:a16="http://schemas.microsoft.com/office/drawing/2014/main" id="{93EB30D3-1C3B-5752-720D-DA83717795E5}"/>
                  </a:ext>
                </a:extLst>
              </p:cNvPr>
              <p:cNvCxnSpPr>
                <a:stCxn id="4" idx="0"/>
                <a:endCxn id="4" idx="4"/>
              </p:cNvCxnSpPr>
              <p:nvPr/>
            </p:nvCxnSpPr>
            <p:spPr>
              <a:xfrm>
                <a:off x="5523941" y="4543285"/>
                <a:ext cx="0" cy="859084"/>
              </a:xfrm>
              <a:prstGeom prst="line">
                <a:avLst/>
              </a:prstGeom>
            </p:spPr>
            <p:style>
              <a:lnRef idx="2">
                <a:schemeClr val="accent1"/>
              </a:lnRef>
              <a:fillRef idx="0">
                <a:schemeClr val="accent1"/>
              </a:fillRef>
              <a:effectRef idx="1">
                <a:schemeClr val="accent1"/>
              </a:effectRef>
              <a:fontRef idx="minor">
                <a:schemeClr val="tx1"/>
              </a:fontRef>
            </p:style>
          </p:cxnSp>
          <p:cxnSp>
            <p:nvCxnSpPr>
              <p:cNvPr id="9" name="直線矢印コネクタ 8">
                <a:extLst>
                  <a:ext uri="{FF2B5EF4-FFF2-40B4-BE49-F238E27FC236}">
                    <a16:creationId xmlns:a16="http://schemas.microsoft.com/office/drawing/2014/main" id="{60B79867-89CB-19EC-5905-A6052550D2C5}"/>
                  </a:ext>
                </a:extLst>
              </p:cNvPr>
              <p:cNvCxnSpPr>
                <a:stCxn id="4" idx="6"/>
              </p:cNvCxnSpPr>
              <p:nvPr/>
            </p:nvCxnSpPr>
            <p:spPr>
              <a:xfrm>
                <a:off x="5953482" y="4972827"/>
                <a:ext cx="308377"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10" name="テキスト ボックス 9">
                <a:extLst>
                  <a:ext uri="{FF2B5EF4-FFF2-40B4-BE49-F238E27FC236}">
                    <a16:creationId xmlns:a16="http://schemas.microsoft.com/office/drawing/2014/main" id="{874214EC-87F8-5019-38D0-87127B8FD2D1}"/>
                  </a:ext>
                </a:extLst>
              </p:cNvPr>
              <p:cNvSpPr txBox="1"/>
              <p:nvPr/>
            </p:nvSpPr>
            <p:spPr>
              <a:xfrm>
                <a:off x="5001081" y="4648491"/>
                <a:ext cx="648669" cy="648668"/>
              </a:xfrm>
              <a:prstGeom prst="rect">
                <a:avLst/>
              </a:prstGeom>
              <a:noFill/>
            </p:spPr>
            <p:txBody>
              <a:bodyPr wrap="none" rtlCol="0" anchor="ctr">
                <a:noAutofit/>
              </a:bodyPr>
              <a:lstStyle/>
              <a:p>
                <a:pPr algn="ctr"/>
                <a:r>
                  <a:rPr kumimoji="1" lang="en-US" altLang="ja-JP" sz="3200" dirty="0">
                    <a:solidFill>
                      <a:schemeClr val="tx2"/>
                    </a:solidFill>
                    <a:latin typeface="Bodoni MT Black" panose="02070A03080606020203" pitchFamily="18" charset="0"/>
                  </a:rPr>
                  <a:t>Σ</a:t>
                </a:r>
                <a:endParaRPr kumimoji="1" lang="ja-JP" altLang="en-US" sz="3200" dirty="0">
                  <a:solidFill>
                    <a:schemeClr val="tx2"/>
                  </a:solidFill>
                  <a:latin typeface="Bodoni MT Black" panose="02070A03080606020203" pitchFamily="18" charset="0"/>
                </a:endParaRPr>
              </a:p>
            </p:txBody>
          </p:sp>
          <p:sp>
            <p:nvSpPr>
              <p:cNvPr id="11" name="テキスト ボックス 10">
                <a:extLst>
                  <a:ext uri="{FF2B5EF4-FFF2-40B4-BE49-F238E27FC236}">
                    <a16:creationId xmlns:a16="http://schemas.microsoft.com/office/drawing/2014/main" id="{914D7540-1C1A-7B84-5B8F-7C024CC0EFAD}"/>
                  </a:ext>
                </a:extLst>
              </p:cNvPr>
              <p:cNvSpPr txBox="1"/>
              <p:nvPr/>
            </p:nvSpPr>
            <p:spPr>
              <a:xfrm>
                <a:off x="5402775" y="4543083"/>
                <a:ext cx="648669" cy="648668"/>
              </a:xfrm>
              <a:prstGeom prst="rect">
                <a:avLst/>
              </a:prstGeom>
              <a:noFill/>
            </p:spPr>
            <p:txBody>
              <a:bodyPr wrap="none" rtlCol="0" anchor="ctr">
                <a:noAutofit/>
              </a:bodyPr>
              <a:lstStyle/>
              <a:p>
                <a:pPr algn="ctr"/>
                <a:r>
                  <a:rPr kumimoji="1" lang="en-US" altLang="ja-JP" sz="3200" dirty="0">
                    <a:solidFill>
                      <a:schemeClr val="tx2"/>
                    </a:solidFill>
                    <a:latin typeface="Bodoni MT Black" panose="02070A03080606020203" pitchFamily="18" charset="0"/>
                  </a:rPr>
                  <a:t>φ</a:t>
                </a:r>
                <a:endParaRPr kumimoji="1" lang="ja-JP" altLang="en-US" sz="3200" dirty="0">
                  <a:solidFill>
                    <a:schemeClr val="tx2"/>
                  </a:solidFill>
                  <a:latin typeface="Bodoni MT Black" panose="02070A03080606020203" pitchFamily="18" charset="0"/>
                </a:endParaRPr>
              </a:p>
            </p:txBody>
          </p:sp>
          <p:cxnSp>
            <p:nvCxnSpPr>
              <p:cNvPr id="12" name="直線矢印コネクタ 11">
                <a:extLst>
                  <a:ext uri="{FF2B5EF4-FFF2-40B4-BE49-F238E27FC236}">
                    <a16:creationId xmlns:a16="http://schemas.microsoft.com/office/drawing/2014/main" id="{AC52A040-13B8-6902-8B6A-675C764350D6}"/>
                  </a:ext>
                </a:extLst>
              </p:cNvPr>
              <p:cNvCxnSpPr/>
              <p:nvPr/>
            </p:nvCxnSpPr>
            <p:spPr>
              <a:xfrm flipV="1">
                <a:off x="6261859" y="4415862"/>
                <a:ext cx="596069" cy="556964"/>
              </a:xfrm>
              <a:prstGeom prst="straightConnector1">
                <a:avLst/>
              </a:prstGeom>
              <a:ln cap="rnd">
                <a:prstDash val="sysDash"/>
                <a:tailEnd type="triangle"/>
              </a:ln>
            </p:spPr>
            <p:style>
              <a:lnRef idx="2">
                <a:schemeClr val="accent1"/>
              </a:lnRef>
              <a:fillRef idx="0">
                <a:schemeClr val="accent1"/>
              </a:fillRef>
              <a:effectRef idx="1">
                <a:schemeClr val="accent1"/>
              </a:effectRef>
              <a:fontRef idx="minor">
                <a:schemeClr val="tx1"/>
              </a:fontRef>
            </p:style>
          </p:cxnSp>
          <p:cxnSp>
            <p:nvCxnSpPr>
              <p:cNvPr id="13" name="直線矢印コネクタ 12">
                <a:extLst>
                  <a:ext uri="{FF2B5EF4-FFF2-40B4-BE49-F238E27FC236}">
                    <a16:creationId xmlns:a16="http://schemas.microsoft.com/office/drawing/2014/main" id="{92F697A8-E3C2-A788-1B85-5D623CAD75E8}"/>
                  </a:ext>
                </a:extLst>
              </p:cNvPr>
              <p:cNvCxnSpPr/>
              <p:nvPr/>
            </p:nvCxnSpPr>
            <p:spPr>
              <a:xfrm>
                <a:off x="6261859" y="4972826"/>
                <a:ext cx="601767" cy="0"/>
              </a:xfrm>
              <a:prstGeom prst="straightConnector1">
                <a:avLst/>
              </a:prstGeom>
              <a:ln cap="rnd">
                <a:prstDash val="sysDash"/>
                <a:tailEnd type="triangle"/>
              </a:ln>
            </p:spPr>
            <p:style>
              <a:lnRef idx="2">
                <a:schemeClr val="accent1"/>
              </a:lnRef>
              <a:fillRef idx="0">
                <a:schemeClr val="accent1"/>
              </a:fillRef>
              <a:effectRef idx="1">
                <a:schemeClr val="accent1"/>
              </a:effectRef>
              <a:fontRef idx="minor">
                <a:schemeClr val="tx1"/>
              </a:fontRef>
            </p:style>
          </p:cxnSp>
          <p:cxnSp>
            <p:nvCxnSpPr>
              <p:cNvPr id="14" name="直線矢印コネクタ 13">
                <a:extLst>
                  <a:ext uri="{FF2B5EF4-FFF2-40B4-BE49-F238E27FC236}">
                    <a16:creationId xmlns:a16="http://schemas.microsoft.com/office/drawing/2014/main" id="{70ADC5C6-D9F8-096E-B43D-988C4FBC936D}"/>
                  </a:ext>
                </a:extLst>
              </p:cNvPr>
              <p:cNvCxnSpPr/>
              <p:nvPr/>
            </p:nvCxnSpPr>
            <p:spPr>
              <a:xfrm>
                <a:off x="6267557" y="4972826"/>
                <a:ext cx="596069" cy="556962"/>
              </a:xfrm>
              <a:prstGeom prst="straightConnector1">
                <a:avLst/>
              </a:prstGeom>
              <a:ln cap="rnd">
                <a:prstDash val="sysDash"/>
                <a:tailEnd type="triangle"/>
              </a:ln>
            </p:spPr>
            <p:style>
              <a:lnRef idx="2">
                <a:schemeClr val="accent1"/>
              </a:lnRef>
              <a:fillRef idx="0">
                <a:schemeClr val="accent1"/>
              </a:fillRef>
              <a:effectRef idx="1">
                <a:schemeClr val="accent1"/>
              </a:effectRef>
              <a:fontRef idx="minor">
                <a:schemeClr val="tx1"/>
              </a:fontRef>
            </p:style>
          </p:cxnSp>
        </p:grpSp>
        <p:sp>
          <p:nvSpPr>
            <p:cNvPr id="32" name="正方形/長方形 31">
              <a:extLst>
                <a:ext uri="{FF2B5EF4-FFF2-40B4-BE49-F238E27FC236}">
                  <a16:creationId xmlns:a16="http://schemas.microsoft.com/office/drawing/2014/main" id="{71A7D2A3-FDBC-0158-EC18-5D91709F67D7}"/>
                </a:ext>
              </a:extLst>
            </p:cNvPr>
            <p:cNvSpPr/>
            <p:nvPr/>
          </p:nvSpPr>
          <p:spPr>
            <a:xfrm>
              <a:off x="4177358" y="1809907"/>
              <a:ext cx="1137058" cy="693337"/>
            </a:xfrm>
            <a:prstGeom prst="rect">
              <a:avLst/>
            </a:prstGeom>
            <a:noFill/>
            <a:ln>
              <a:solidFill>
                <a:srgbClr val="0432FF"/>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 name="正方形/長方形 32">
              <a:extLst>
                <a:ext uri="{FF2B5EF4-FFF2-40B4-BE49-F238E27FC236}">
                  <a16:creationId xmlns:a16="http://schemas.microsoft.com/office/drawing/2014/main" id="{3864D412-0A27-B542-013A-B94DA36115E7}"/>
                </a:ext>
              </a:extLst>
            </p:cNvPr>
            <p:cNvSpPr/>
            <p:nvPr/>
          </p:nvSpPr>
          <p:spPr>
            <a:xfrm>
              <a:off x="6098925" y="1684779"/>
              <a:ext cx="2525310" cy="1551573"/>
            </a:xfrm>
            <a:prstGeom prst="rect">
              <a:avLst/>
            </a:prstGeom>
            <a:noFill/>
            <a:ln>
              <a:solidFill>
                <a:srgbClr val="0432FF"/>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4" name="直線矢印コネクタ 33">
              <a:extLst>
                <a:ext uri="{FF2B5EF4-FFF2-40B4-BE49-F238E27FC236}">
                  <a16:creationId xmlns:a16="http://schemas.microsoft.com/office/drawing/2014/main" id="{D3B5022A-1354-CC45-7A95-1D7F13F76231}"/>
                </a:ext>
              </a:extLst>
            </p:cNvPr>
            <p:cNvCxnSpPr>
              <a:cxnSpLocks/>
              <a:stCxn id="32" idx="3"/>
              <a:endCxn id="33" idx="1"/>
            </p:cNvCxnSpPr>
            <p:nvPr/>
          </p:nvCxnSpPr>
          <p:spPr>
            <a:xfrm>
              <a:off x="5314416" y="2156576"/>
              <a:ext cx="784509" cy="303990"/>
            </a:xfrm>
            <a:prstGeom prst="straightConnector1">
              <a:avLst/>
            </a:prstGeom>
            <a:ln>
              <a:solidFill>
                <a:srgbClr val="0432FF"/>
              </a:solidFill>
              <a:tailEnd type="triangle"/>
            </a:ln>
            <a:effectLst/>
          </p:spPr>
          <p:style>
            <a:lnRef idx="2">
              <a:schemeClr val="accent1"/>
            </a:lnRef>
            <a:fillRef idx="0">
              <a:schemeClr val="accent1"/>
            </a:fillRef>
            <a:effectRef idx="1">
              <a:schemeClr val="accent1"/>
            </a:effectRef>
            <a:fontRef idx="minor">
              <a:schemeClr val="tx1"/>
            </a:fontRef>
          </p:style>
        </p:cxnSp>
        <p:sp>
          <p:nvSpPr>
            <p:cNvPr id="40" name="テキスト ボックス 39">
              <a:extLst>
                <a:ext uri="{FF2B5EF4-FFF2-40B4-BE49-F238E27FC236}">
                  <a16:creationId xmlns:a16="http://schemas.microsoft.com/office/drawing/2014/main" id="{7ED97927-19B5-8673-A14E-9985AAC9D160}"/>
                </a:ext>
              </a:extLst>
            </p:cNvPr>
            <p:cNvSpPr txBox="1"/>
            <p:nvPr/>
          </p:nvSpPr>
          <p:spPr>
            <a:xfrm>
              <a:off x="5961196" y="946454"/>
              <a:ext cx="2800767" cy="707886"/>
            </a:xfrm>
            <a:prstGeom prst="rect">
              <a:avLst/>
            </a:prstGeom>
            <a:noFill/>
          </p:spPr>
          <p:txBody>
            <a:bodyPr wrap="none" rtlCol="0">
              <a:spAutoFit/>
            </a:bodyPr>
            <a:lstStyle/>
            <a:p>
              <a:pPr algn="ctr"/>
              <a:r>
                <a:rPr kumimoji="1" lang="ja-JP" altLang="en-US" sz="2800">
                  <a:latin typeface="Meiryo" panose="020B0604030504040204" pitchFamily="34" charset="-128"/>
                  <a:ea typeface="Meiryo" panose="020B0604030504040204" pitchFamily="34" charset="-128"/>
                </a:rPr>
                <a:t>人工ニューロン</a:t>
              </a:r>
              <a:endParaRPr kumimoji="1" lang="en-US" altLang="ja-JP" sz="2800" dirty="0">
                <a:latin typeface="Meiryo" panose="020B0604030504040204" pitchFamily="34" charset="-128"/>
                <a:ea typeface="Meiryo" panose="020B0604030504040204" pitchFamily="34" charset="-128"/>
              </a:endParaRPr>
            </a:p>
            <a:p>
              <a:pPr algn="ctr"/>
              <a:r>
                <a:rPr kumimoji="1" lang="ja-JP" altLang="en-US" sz="1200">
                  <a:latin typeface="Meiryo" panose="020B0604030504040204" pitchFamily="34" charset="-128"/>
                  <a:ea typeface="Meiryo" panose="020B0604030504040204" pitchFamily="34" charset="-128"/>
                </a:rPr>
                <a:t>脳神経</a:t>
              </a:r>
              <a:r>
                <a:rPr lang="ja-JP" altLang="en-US" sz="1200">
                  <a:latin typeface="Meiryo" panose="020B0604030504040204" pitchFamily="34" charset="-128"/>
                  <a:ea typeface="Meiryo" panose="020B0604030504040204" pitchFamily="34" charset="-128"/>
                </a:rPr>
                <a:t>細胞を模した数理モデル</a:t>
              </a:r>
              <a:endParaRPr kumimoji="1" lang="en-US" altLang="ja-JP" sz="1200" dirty="0">
                <a:latin typeface="Meiryo" panose="020B0604030504040204" pitchFamily="34" charset="-128"/>
                <a:ea typeface="Meiryo" panose="020B0604030504040204" pitchFamily="34" charset="-128"/>
              </a:endParaRPr>
            </a:p>
          </p:txBody>
        </p:sp>
        <p:sp>
          <p:nvSpPr>
            <p:cNvPr id="15" name="テキスト ボックス 14">
              <a:extLst>
                <a:ext uri="{FF2B5EF4-FFF2-40B4-BE49-F238E27FC236}">
                  <a16:creationId xmlns:a16="http://schemas.microsoft.com/office/drawing/2014/main" id="{4935DA43-2D29-F65A-39E5-D47309C87122}"/>
                </a:ext>
              </a:extLst>
            </p:cNvPr>
            <p:cNvSpPr txBox="1"/>
            <p:nvPr/>
          </p:nvSpPr>
          <p:spPr>
            <a:xfrm>
              <a:off x="6174104" y="2064563"/>
              <a:ext cx="369332" cy="1062217"/>
            </a:xfrm>
            <a:prstGeom prst="rect">
              <a:avLst/>
            </a:prstGeom>
            <a:noFill/>
          </p:spPr>
          <p:txBody>
            <a:bodyPr vert="eaVert" wrap="square" rtlCol="0">
              <a:spAutoFit/>
            </a:bodyPr>
            <a:lstStyle/>
            <a:p>
              <a:pPr algn="ctr"/>
              <a:r>
                <a:rPr kumimoji="1" lang="ja-JP" altLang="en-US" sz="1200">
                  <a:solidFill>
                    <a:srgbClr val="0070C0"/>
                  </a:solidFill>
                  <a:latin typeface="Meiryo" charset="-128"/>
                  <a:ea typeface="Meiryo" charset="-128"/>
                  <a:cs typeface="Meiryo" charset="-128"/>
                </a:rPr>
                <a:t>入力</a:t>
              </a:r>
              <a:endParaRPr kumimoji="1" lang="ja-JP" altLang="en-US" sz="1200" dirty="0">
                <a:solidFill>
                  <a:srgbClr val="0070C0"/>
                </a:solidFill>
                <a:latin typeface="Meiryo" charset="-128"/>
                <a:ea typeface="Meiryo" charset="-128"/>
                <a:cs typeface="Meiryo" charset="-128"/>
              </a:endParaRPr>
            </a:p>
          </p:txBody>
        </p:sp>
        <p:sp>
          <p:nvSpPr>
            <p:cNvPr id="16" name="テキスト ボックス 15">
              <a:extLst>
                <a:ext uri="{FF2B5EF4-FFF2-40B4-BE49-F238E27FC236}">
                  <a16:creationId xmlns:a16="http://schemas.microsoft.com/office/drawing/2014/main" id="{5B695A78-9ECE-B2A2-62E9-044D0431CFB0}"/>
                </a:ext>
              </a:extLst>
            </p:cNvPr>
            <p:cNvSpPr txBox="1"/>
            <p:nvPr/>
          </p:nvSpPr>
          <p:spPr>
            <a:xfrm>
              <a:off x="8189069" y="2064563"/>
              <a:ext cx="369332" cy="1062217"/>
            </a:xfrm>
            <a:prstGeom prst="rect">
              <a:avLst/>
            </a:prstGeom>
            <a:noFill/>
          </p:spPr>
          <p:txBody>
            <a:bodyPr vert="eaVert" wrap="square" rtlCol="0">
              <a:spAutoFit/>
            </a:bodyPr>
            <a:lstStyle/>
            <a:p>
              <a:pPr algn="ctr"/>
              <a:r>
                <a:rPr kumimoji="1" lang="ja-JP" altLang="en-US" sz="1200">
                  <a:solidFill>
                    <a:schemeClr val="accent3">
                      <a:lumMod val="75000"/>
                    </a:schemeClr>
                  </a:solidFill>
                  <a:latin typeface="Meiryo" charset="-128"/>
                  <a:ea typeface="Meiryo" charset="-128"/>
                  <a:cs typeface="Meiryo" charset="-128"/>
                </a:rPr>
                <a:t>出力</a:t>
              </a:r>
              <a:endParaRPr kumimoji="1" lang="ja-JP" altLang="en-US" sz="1200" dirty="0">
                <a:solidFill>
                  <a:schemeClr val="accent3">
                    <a:lumMod val="75000"/>
                  </a:schemeClr>
                </a:solidFill>
                <a:latin typeface="Meiryo" charset="-128"/>
                <a:ea typeface="Meiryo" charset="-128"/>
                <a:cs typeface="Meiryo" charset="-128"/>
              </a:endParaRPr>
            </a:p>
          </p:txBody>
        </p:sp>
        <p:sp>
          <p:nvSpPr>
            <p:cNvPr id="17" name="テキスト ボックス 16">
              <a:extLst>
                <a:ext uri="{FF2B5EF4-FFF2-40B4-BE49-F238E27FC236}">
                  <a16:creationId xmlns:a16="http://schemas.microsoft.com/office/drawing/2014/main" id="{8C84C637-09E0-5983-470B-1FBF17B9C6B5}"/>
                </a:ext>
              </a:extLst>
            </p:cNvPr>
            <p:cNvSpPr txBox="1"/>
            <p:nvPr/>
          </p:nvSpPr>
          <p:spPr>
            <a:xfrm>
              <a:off x="6200065" y="1762441"/>
              <a:ext cx="2283962" cy="230832"/>
            </a:xfrm>
            <a:prstGeom prst="rect">
              <a:avLst/>
            </a:prstGeom>
            <a:noFill/>
          </p:spPr>
          <p:txBody>
            <a:bodyPr wrap="square" rtlCol="0">
              <a:spAutoFit/>
            </a:bodyPr>
            <a:lstStyle/>
            <a:p>
              <a:pPr algn="ctr"/>
              <a:r>
                <a:rPr kumimoji="1" lang="ja-JP" altLang="en-US" sz="900">
                  <a:solidFill>
                    <a:srgbClr val="0070C0"/>
                  </a:solidFill>
                  <a:latin typeface="Meiryo" charset="-128"/>
                  <a:ea typeface="Meiryo" charset="-128"/>
                  <a:cs typeface="Meiryo" charset="-128"/>
                </a:rPr>
                <a:t>入力の総和が一定の値を超えたとき出力</a:t>
              </a:r>
              <a:endParaRPr kumimoji="1" lang="ja-JP" altLang="en-US" sz="900" dirty="0">
                <a:solidFill>
                  <a:srgbClr val="0070C0"/>
                </a:solidFill>
                <a:latin typeface="Meiryo" charset="-128"/>
                <a:ea typeface="Meiryo" charset="-128"/>
                <a:cs typeface="Meiryo" charset="-128"/>
              </a:endParaRPr>
            </a:p>
          </p:txBody>
        </p:sp>
      </p:grpSp>
    </p:spTree>
    <p:extLst>
      <p:ext uri="{BB962C8B-B14F-4D97-AF65-F5344CB8AC3E}">
        <p14:creationId xmlns:p14="http://schemas.microsoft.com/office/powerpoint/2010/main" val="619251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up)">
                                      <p:cBhvr>
                                        <p:cTn id="12" dur="500"/>
                                        <p:tgtEl>
                                          <p:spTgt spid="1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right)">
                                      <p:cBhvr>
                                        <p:cTn id="1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ja-JP"/>
              <a:t>ディープラーニング</a:t>
            </a:r>
            <a:r>
              <a:rPr lang="ja-JP" altLang="en-US"/>
              <a:t>とは</a:t>
            </a:r>
            <a:endParaRPr kumimoji="1" lang="ja-JP" altLang="en-US" dirty="0"/>
          </a:p>
        </p:txBody>
      </p:sp>
      <p:sp>
        <p:nvSpPr>
          <p:cNvPr id="6" name="正方形/長方形 5"/>
          <p:cNvSpPr/>
          <p:nvPr/>
        </p:nvSpPr>
        <p:spPr>
          <a:xfrm>
            <a:off x="4619789" y="5374192"/>
            <a:ext cx="1231899" cy="500126"/>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Meiryo" panose="020B0604030504040204" pitchFamily="34" charset="-128"/>
                <a:ea typeface="Meiryo" panose="020B0604030504040204" pitchFamily="34" charset="-128"/>
                <a:cs typeface="ＭＳ Ｐゴシック"/>
              </a:rPr>
              <a:t>線から輪郭</a:t>
            </a:r>
          </a:p>
        </p:txBody>
      </p:sp>
      <p:sp>
        <p:nvSpPr>
          <p:cNvPr id="7" name="正方形/長方形 6"/>
          <p:cNvSpPr/>
          <p:nvPr/>
        </p:nvSpPr>
        <p:spPr>
          <a:xfrm>
            <a:off x="6030261" y="5374192"/>
            <a:ext cx="1231899" cy="500126"/>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Meiryo" panose="020B0604030504040204" pitchFamily="34" charset="-128"/>
                <a:ea typeface="Meiryo" panose="020B0604030504040204" pitchFamily="34" charset="-128"/>
                <a:cs typeface="ＭＳ Ｐゴシック"/>
              </a:rPr>
              <a:t>輪郭から部分</a:t>
            </a:r>
          </a:p>
        </p:txBody>
      </p:sp>
      <p:sp>
        <p:nvSpPr>
          <p:cNvPr id="9" name="右矢印 8"/>
          <p:cNvSpPr/>
          <p:nvPr/>
        </p:nvSpPr>
        <p:spPr>
          <a:xfrm>
            <a:off x="5734965" y="5444042"/>
            <a:ext cx="396874" cy="385097"/>
          </a:xfrm>
          <a:prstGeom prs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正方形/長方形 9"/>
          <p:cNvSpPr/>
          <p:nvPr/>
        </p:nvSpPr>
        <p:spPr>
          <a:xfrm>
            <a:off x="3198600" y="5374192"/>
            <a:ext cx="1231899" cy="500126"/>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Meiryo" panose="020B0604030504040204" pitchFamily="34" charset="-128"/>
                <a:ea typeface="Meiryo" panose="020B0604030504040204" pitchFamily="34" charset="-128"/>
                <a:cs typeface="ＭＳ Ｐゴシック"/>
              </a:rPr>
              <a:t>点から線</a:t>
            </a:r>
          </a:p>
        </p:txBody>
      </p:sp>
      <p:sp>
        <p:nvSpPr>
          <p:cNvPr id="11" name="右矢印 10"/>
          <p:cNvSpPr/>
          <p:nvPr/>
        </p:nvSpPr>
        <p:spPr>
          <a:xfrm>
            <a:off x="4316556" y="5444042"/>
            <a:ext cx="396874" cy="385097"/>
          </a:xfrm>
          <a:prstGeom prs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正方形/長方形 11"/>
          <p:cNvSpPr/>
          <p:nvPr/>
        </p:nvSpPr>
        <p:spPr>
          <a:xfrm>
            <a:off x="1792096" y="5374192"/>
            <a:ext cx="1231899" cy="500126"/>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Meiryo" panose="020B0604030504040204" pitchFamily="34" charset="-128"/>
                <a:ea typeface="Meiryo" panose="020B0604030504040204" pitchFamily="34" charset="-128"/>
                <a:cs typeface="ＭＳ Ｐゴシック"/>
              </a:rPr>
              <a:t>画素入力</a:t>
            </a:r>
          </a:p>
        </p:txBody>
      </p:sp>
      <p:sp>
        <p:nvSpPr>
          <p:cNvPr id="8" name="右矢印 7"/>
          <p:cNvSpPr/>
          <p:nvPr/>
        </p:nvSpPr>
        <p:spPr>
          <a:xfrm>
            <a:off x="2901319" y="5444042"/>
            <a:ext cx="396874" cy="385097"/>
          </a:xfrm>
          <a:prstGeom prs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正方形/長方形 12"/>
          <p:cNvSpPr/>
          <p:nvPr/>
        </p:nvSpPr>
        <p:spPr>
          <a:xfrm>
            <a:off x="7442343" y="5374192"/>
            <a:ext cx="1231899" cy="500126"/>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Meiryo" panose="020B0604030504040204" pitchFamily="34" charset="-128"/>
                <a:ea typeface="Meiryo" panose="020B0604030504040204" pitchFamily="34" charset="-128"/>
                <a:cs typeface="ＭＳ Ｐゴシック"/>
              </a:rPr>
              <a:t>部分から全体</a:t>
            </a:r>
          </a:p>
        </p:txBody>
      </p:sp>
      <p:sp>
        <p:nvSpPr>
          <p:cNvPr id="14" name="右矢印 13"/>
          <p:cNvSpPr/>
          <p:nvPr/>
        </p:nvSpPr>
        <p:spPr>
          <a:xfrm>
            <a:off x="7139110" y="5444042"/>
            <a:ext cx="396874" cy="385097"/>
          </a:xfrm>
          <a:prstGeom prs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4" name="図 3" descr="DeepNetwork.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792096" y="1235345"/>
            <a:ext cx="6882146" cy="4138847"/>
          </a:xfrm>
          <a:prstGeom prst="rect">
            <a:avLst/>
          </a:prstGeom>
        </p:spPr>
      </p:pic>
      <p:sp>
        <p:nvSpPr>
          <p:cNvPr id="19" name="正方形/長方形 18"/>
          <p:cNvSpPr/>
          <p:nvPr/>
        </p:nvSpPr>
        <p:spPr>
          <a:xfrm>
            <a:off x="3298193" y="1235345"/>
            <a:ext cx="5615407" cy="1225551"/>
          </a:xfrm>
          <a:prstGeom prst="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5" name="図 14" descr="スクリーンショット 2014-09-16 18.36.39.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6995497" y="1438546"/>
            <a:ext cx="1678745" cy="1022350"/>
          </a:xfrm>
          <a:prstGeom prst="rect">
            <a:avLst/>
          </a:prstGeom>
        </p:spPr>
      </p:pic>
      <p:pic>
        <p:nvPicPr>
          <p:cNvPr id="16" name="図 15" descr="スクリーンショット 2014-09-16 18.36.53.png"/>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4895099" y="1438547"/>
            <a:ext cx="1767557" cy="1022350"/>
          </a:xfrm>
          <a:prstGeom prst="rect">
            <a:avLst/>
          </a:prstGeom>
        </p:spPr>
      </p:pic>
      <p:pic>
        <p:nvPicPr>
          <p:cNvPr id="17" name="図 16" descr="スクリーンショット 2014-09-16 18.37.04.png"/>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2789378" y="1438545"/>
            <a:ext cx="1777497" cy="1022351"/>
          </a:xfrm>
          <a:prstGeom prst="rect">
            <a:avLst/>
          </a:prstGeom>
        </p:spPr>
      </p:pic>
      <p:sp>
        <p:nvSpPr>
          <p:cNvPr id="20" name="正方形/長方形 19"/>
          <p:cNvSpPr/>
          <p:nvPr/>
        </p:nvSpPr>
        <p:spPr>
          <a:xfrm>
            <a:off x="5922750" y="4156346"/>
            <a:ext cx="361950" cy="1073150"/>
          </a:xfrm>
          <a:prstGeom prst="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正方形/長方形 20"/>
          <p:cNvSpPr/>
          <p:nvPr/>
        </p:nvSpPr>
        <p:spPr>
          <a:xfrm>
            <a:off x="6131839" y="4219846"/>
            <a:ext cx="2781761" cy="1154346"/>
          </a:xfrm>
          <a:prstGeom prst="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a:solidFill>
                  <a:srgbClr val="FFFFFF"/>
                </a:solidFill>
                <a:latin typeface="ＭＳ Ｐゴシック"/>
                <a:ea typeface="ＭＳ Ｐゴシック"/>
                <a:cs typeface="ＭＳ Ｐゴシック"/>
              </a:rPr>
              <a:t>改装を重ねるごとに</a:t>
            </a:r>
            <a:endParaRPr kumimoji="1" lang="ja-JP" altLang="en-US" sz="1200" dirty="0">
              <a:solidFill>
                <a:srgbClr val="FFFFFF"/>
              </a:solidFill>
              <a:latin typeface="ＭＳ Ｐゴシック"/>
              <a:ea typeface="ＭＳ Ｐゴシック"/>
              <a:cs typeface="ＭＳ Ｐゴシック"/>
            </a:endParaRPr>
          </a:p>
        </p:txBody>
      </p:sp>
      <p:sp>
        <p:nvSpPr>
          <p:cNvPr id="22" name="円/楕円 21"/>
          <p:cNvSpPr/>
          <p:nvPr/>
        </p:nvSpPr>
        <p:spPr>
          <a:xfrm>
            <a:off x="7719800" y="3438796"/>
            <a:ext cx="203200" cy="190500"/>
          </a:xfrm>
          <a:prstGeom prst="ellipse">
            <a:avLst/>
          </a:prstGeom>
          <a:solidFill>
            <a:srgbClr val="FF6600"/>
          </a:solidFill>
          <a:ln w="12700" cmpd="sng">
            <a:solidFill>
              <a:schemeClr val="tx1"/>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ln>
                <a:solidFill>
                  <a:srgbClr val="000000"/>
                </a:solidFill>
              </a:ln>
              <a:solidFill>
                <a:srgbClr val="FF6600"/>
              </a:solidFill>
              <a:latin typeface="ＭＳ Ｐゴシック"/>
              <a:ea typeface="ＭＳ Ｐゴシック"/>
              <a:cs typeface="ＭＳ Ｐゴシック"/>
            </a:endParaRPr>
          </a:p>
        </p:txBody>
      </p:sp>
      <p:cxnSp>
        <p:nvCxnSpPr>
          <p:cNvPr id="24" name="曲線コネクタ 23"/>
          <p:cNvCxnSpPr>
            <a:endCxn id="22" idx="0"/>
          </p:cNvCxnSpPr>
          <p:nvPr/>
        </p:nvCxnSpPr>
        <p:spPr>
          <a:xfrm rot="5400000">
            <a:off x="7440401" y="2841896"/>
            <a:ext cx="977900" cy="215901"/>
          </a:xfrm>
          <a:prstGeom prst="curvedConnector3">
            <a:avLst/>
          </a:prstGeom>
          <a:ln w="38100" cmpd="sng">
            <a:solidFill>
              <a:srgbClr val="FF6600"/>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7" name="円/楕円 26"/>
          <p:cNvSpPr/>
          <p:nvPr/>
        </p:nvSpPr>
        <p:spPr>
          <a:xfrm>
            <a:off x="5986248" y="3953146"/>
            <a:ext cx="203200" cy="190500"/>
          </a:xfrm>
          <a:prstGeom prst="ellipse">
            <a:avLst/>
          </a:prstGeom>
          <a:solidFill>
            <a:schemeClr val="bg1">
              <a:lumMod val="85000"/>
            </a:schemeClr>
          </a:solidFill>
          <a:ln w="12700" cmpd="sng">
            <a:solidFill>
              <a:schemeClr val="tx1"/>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ln>
                <a:solidFill>
                  <a:srgbClr val="000000"/>
                </a:solidFill>
              </a:ln>
              <a:solidFill>
                <a:srgbClr val="FF6600"/>
              </a:solidFill>
              <a:latin typeface="ＭＳ Ｐゴシック"/>
              <a:ea typeface="ＭＳ Ｐゴシック"/>
              <a:cs typeface="ＭＳ Ｐゴシック"/>
            </a:endParaRPr>
          </a:p>
        </p:txBody>
      </p:sp>
      <p:sp>
        <p:nvSpPr>
          <p:cNvPr id="5" name="テキスト ボックス 4">
            <a:extLst>
              <a:ext uri="{FF2B5EF4-FFF2-40B4-BE49-F238E27FC236}">
                <a16:creationId xmlns:a16="http://schemas.microsoft.com/office/drawing/2014/main" id="{17D201EF-1480-D9EB-D18A-2F753A58C0D0}"/>
              </a:ext>
            </a:extLst>
          </p:cNvPr>
          <p:cNvSpPr txBox="1"/>
          <p:nvPr/>
        </p:nvSpPr>
        <p:spPr>
          <a:xfrm>
            <a:off x="6493788" y="4427687"/>
            <a:ext cx="2207575" cy="523220"/>
          </a:xfrm>
          <a:prstGeom prst="rect">
            <a:avLst/>
          </a:prstGeom>
          <a:noFill/>
        </p:spPr>
        <p:txBody>
          <a:bodyPr wrap="square" rtlCol="0">
            <a:spAutoFit/>
          </a:bodyPr>
          <a:lstStyle/>
          <a:p>
            <a:pPr algn="r"/>
            <a:r>
              <a:rPr lang="ja-JP" altLang="en-US" sz="1400" b="0" i="0">
                <a:solidFill>
                  <a:srgbClr val="000000"/>
                </a:solidFill>
                <a:effectLst/>
                <a:latin typeface="Meiryo" panose="020B0604030504040204" pitchFamily="34" charset="-128"/>
                <a:ea typeface="Meiryo" panose="020B0604030504040204" pitchFamily="34" charset="-128"/>
              </a:rPr>
              <a:t>層を増やせば増やすほど</a:t>
            </a:r>
            <a:endParaRPr lang="en-US" altLang="ja-JP" sz="1400" b="0" i="0" dirty="0">
              <a:solidFill>
                <a:srgbClr val="000000"/>
              </a:solidFill>
              <a:effectLst/>
              <a:latin typeface="Meiryo" panose="020B0604030504040204" pitchFamily="34" charset="-128"/>
              <a:ea typeface="Meiryo" panose="020B0604030504040204" pitchFamily="34" charset="-128"/>
            </a:endParaRPr>
          </a:p>
          <a:p>
            <a:pPr algn="r"/>
            <a:r>
              <a:rPr lang="ja-JP" altLang="en-US" sz="1400" b="0" i="0">
                <a:solidFill>
                  <a:srgbClr val="000000"/>
                </a:solidFill>
                <a:effectLst/>
                <a:latin typeface="Meiryo" panose="020B0604030504040204" pitchFamily="34" charset="-128"/>
                <a:ea typeface="Meiryo" panose="020B0604030504040204" pitchFamily="34" charset="-128"/>
              </a:rPr>
              <a:t>認識精度を高められる</a:t>
            </a:r>
            <a:endParaRPr kumimoji="1" lang="ja-JP" altLang="en-US" sz="1400"/>
          </a:p>
        </p:txBody>
      </p:sp>
      <p:pic>
        <p:nvPicPr>
          <p:cNvPr id="1026" name="Picture 2" descr="ピクセルが集まって画像をつくる">
            <a:extLst>
              <a:ext uri="{FF2B5EF4-FFF2-40B4-BE49-F238E27FC236}">
                <a16:creationId xmlns:a16="http://schemas.microsoft.com/office/drawing/2014/main" id="{DEF9D74C-D2D5-57E0-FE34-18309076A0FF}"/>
              </a:ext>
            </a:extLst>
          </p:cNvPr>
          <p:cNvPicPr>
            <a:picLocks noChangeAspect="1" noChangeArrowheads="1"/>
          </p:cNvPicPr>
          <p:nvPr/>
        </p:nvPicPr>
        <p:blipFill>
          <a:blip r:embed="rId7" cstate="print">
            <a:extLst>
              <a:ext uri="{28A0092B-C50C-407E-A947-70E740481C1C}">
                <a14:useLocalDpi xmlns:a14="http://schemas.microsoft.com/office/drawing/2010/main"/>
              </a:ext>
            </a:extLst>
          </a:blip>
          <a:srcRect/>
          <a:stretch>
            <a:fillRect/>
          </a:stretch>
        </p:blipFill>
        <p:spPr bwMode="auto">
          <a:xfrm>
            <a:off x="453597" y="1428778"/>
            <a:ext cx="1384353" cy="951742"/>
          </a:xfrm>
          <a:prstGeom prst="rect">
            <a:avLst/>
          </a:prstGeom>
          <a:noFill/>
          <a:extLst>
            <a:ext uri="{909E8E84-426E-40DD-AFC4-6F175D3DCCD1}">
              <a14:hiddenFill xmlns:a14="http://schemas.microsoft.com/office/drawing/2010/main">
                <a:solidFill>
                  <a:srgbClr val="FFFFFF"/>
                </a:solidFill>
              </a14:hiddenFill>
            </a:ext>
          </a:extLst>
        </p:spPr>
      </p:pic>
      <p:cxnSp>
        <p:nvCxnSpPr>
          <p:cNvPr id="34" name="曲線コネクタ 33">
            <a:extLst>
              <a:ext uri="{FF2B5EF4-FFF2-40B4-BE49-F238E27FC236}">
                <a16:creationId xmlns:a16="http://schemas.microsoft.com/office/drawing/2014/main" id="{8C421C98-EBB2-4C3D-DD08-5E0F45C9CF24}"/>
              </a:ext>
            </a:extLst>
          </p:cNvPr>
          <p:cNvCxnSpPr>
            <a:cxnSpLocks/>
            <a:stCxn id="1026" idx="3"/>
            <a:endCxn id="42" idx="0"/>
          </p:cNvCxnSpPr>
          <p:nvPr/>
        </p:nvCxnSpPr>
        <p:spPr>
          <a:xfrm>
            <a:off x="1837950" y="1904649"/>
            <a:ext cx="261523" cy="214005"/>
          </a:xfrm>
          <a:prstGeom prst="curvedConnector2">
            <a:avLst/>
          </a:prstGeom>
          <a:ln>
            <a:solidFill>
              <a:schemeClr val="accent6">
                <a:lumMod val="75000"/>
              </a:schemeClr>
            </a:solidFill>
            <a:tailEnd type="triangle"/>
          </a:ln>
        </p:spPr>
        <p:style>
          <a:lnRef idx="2">
            <a:schemeClr val="accent1"/>
          </a:lnRef>
          <a:fillRef idx="0">
            <a:schemeClr val="accent1"/>
          </a:fillRef>
          <a:effectRef idx="1">
            <a:schemeClr val="accent1"/>
          </a:effectRef>
          <a:fontRef idx="minor">
            <a:schemeClr val="tx1"/>
          </a:fontRef>
        </p:style>
      </p:cxnSp>
      <p:sp>
        <p:nvSpPr>
          <p:cNvPr id="42" name="円/楕円 41">
            <a:extLst>
              <a:ext uri="{FF2B5EF4-FFF2-40B4-BE49-F238E27FC236}">
                <a16:creationId xmlns:a16="http://schemas.microsoft.com/office/drawing/2014/main" id="{34740E41-614E-0ED1-6645-375E91CE25F2}"/>
              </a:ext>
            </a:extLst>
          </p:cNvPr>
          <p:cNvSpPr/>
          <p:nvPr/>
        </p:nvSpPr>
        <p:spPr>
          <a:xfrm>
            <a:off x="2007834" y="2118654"/>
            <a:ext cx="183278" cy="184781"/>
          </a:xfrm>
          <a:prstGeom prst="ellipse">
            <a:avLst/>
          </a:prstGeom>
          <a:solidFill>
            <a:schemeClr val="accent6">
              <a:lumMod val="75000"/>
            </a:schemeClr>
          </a:solidFill>
          <a:ln w="9525">
            <a:solidFill>
              <a:schemeClr val="tx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テキスト ボックス 17">
            <a:extLst>
              <a:ext uri="{FF2B5EF4-FFF2-40B4-BE49-F238E27FC236}">
                <a16:creationId xmlns:a16="http://schemas.microsoft.com/office/drawing/2014/main" id="{AF39EA87-A7AC-6B69-A958-9D19101D80EC}"/>
              </a:ext>
            </a:extLst>
          </p:cNvPr>
          <p:cNvSpPr txBox="1"/>
          <p:nvPr/>
        </p:nvSpPr>
        <p:spPr>
          <a:xfrm>
            <a:off x="1521618" y="2652842"/>
            <a:ext cx="430887" cy="2144177"/>
          </a:xfrm>
          <a:prstGeom prst="rect">
            <a:avLst/>
          </a:prstGeom>
          <a:noFill/>
        </p:spPr>
        <p:txBody>
          <a:bodyPr vert="eaVert" wrap="none" rtlCol="0">
            <a:spAutoFit/>
          </a:bodyPr>
          <a:lstStyle/>
          <a:p>
            <a:pPr algn="ctr"/>
            <a:r>
              <a:rPr kumimoji="1" lang="ja-JP" altLang="en-US" sz="1600">
                <a:solidFill>
                  <a:schemeClr val="accent6">
                    <a:lumMod val="75000"/>
                  </a:schemeClr>
                </a:solidFill>
                <a:latin typeface="Meiryo" panose="020B0604030504040204" pitchFamily="34" charset="-128"/>
                <a:ea typeface="Meiryo" panose="020B0604030504040204" pitchFamily="34" charset="-128"/>
              </a:rPr>
              <a:t>数百万から数千万画素</a:t>
            </a:r>
          </a:p>
        </p:txBody>
      </p:sp>
    </p:spTree>
    <p:extLst>
      <p:ext uri="{BB962C8B-B14F-4D97-AF65-F5344CB8AC3E}">
        <p14:creationId xmlns:p14="http://schemas.microsoft.com/office/powerpoint/2010/main" val="971233453"/>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 name="正方形/長方形 253"/>
          <p:cNvSpPr/>
          <p:nvPr/>
        </p:nvSpPr>
        <p:spPr>
          <a:xfrm>
            <a:off x="1553541" y="1029627"/>
            <a:ext cx="691040" cy="2231901"/>
          </a:xfrm>
          <a:prstGeom prst="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5" name="正方形/長方形 254"/>
          <p:cNvSpPr/>
          <p:nvPr/>
        </p:nvSpPr>
        <p:spPr>
          <a:xfrm>
            <a:off x="2441613" y="1024047"/>
            <a:ext cx="4277512" cy="2231901"/>
          </a:xfrm>
          <a:prstGeom prst="rect">
            <a:avLst/>
          </a:prstGeom>
          <a:solidFill>
            <a:srgbClr val="FDEADA"/>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6" name="正方形/長方形 255"/>
          <p:cNvSpPr/>
          <p:nvPr/>
        </p:nvSpPr>
        <p:spPr>
          <a:xfrm>
            <a:off x="6913665" y="1029627"/>
            <a:ext cx="691040" cy="2231901"/>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lang="ja-JP" altLang="en-US"/>
              <a:t>ディープラーニングの学習方法</a:t>
            </a:r>
            <a:endParaRPr lang="ja-JP" altLang="en-US" dirty="0"/>
          </a:p>
        </p:txBody>
      </p:sp>
      <p:sp>
        <p:nvSpPr>
          <p:cNvPr id="4" name="円/楕円 3"/>
          <p:cNvSpPr/>
          <p:nvPr/>
        </p:nvSpPr>
        <p:spPr>
          <a:xfrm>
            <a:off x="1772057" y="124530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円/楕円 4"/>
          <p:cNvSpPr/>
          <p:nvPr/>
        </p:nvSpPr>
        <p:spPr>
          <a:xfrm>
            <a:off x="1772057" y="160534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円/楕円 5"/>
          <p:cNvSpPr/>
          <p:nvPr/>
        </p:nvSpPr>
        <p:spPr>
          <a:xfrm>
            <a:off x="1772057" y="196538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円/楕円 6"/>
          <p:cNvSpPr/>
          <p:nvPr/>
        </p:nvSpPr>
        <p:spPr>
          <a:xfrm>
            <a:off x="1772057" y="232542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円/楕円 7"/>
          <p:cNvSpPr/>
          <p:nvPr/>
        </p:nvSpPr>
        <p:spPr>
          <a:xfrm>
            <a:off x="1772057" y="268546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円/楕円 9"/>
          <p:cNvSpPr/>
          <p:nvPr/>
        </p:nvSpPr>
        <p:spPr>
          <a:xfrm>
            <a:off x="2636153" y="1424405"/>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 name="円/楕円 10"/>
          <p:cNvSpPr/>
          <p:nvPr/>
        </p:nvSpPr>
        <p:spPr>
          <a:xfrm>
            <a:off x="2636153" y="1784445"/>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円/楕円 11"/>
          <p:cNvSpPr/>
          <p:nvPr/>
        </p:nvSpPr>
        <p:spPr>
          <a:xfrm>
            <a:off x="2636153" y="2144485"/>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円/楕円 12"/>
          <p:cNvSpPr/>
          <p:nvPr/>
        </p:nvSpPr>
        <p:spPr>
          <a:xfrm>
            <a:off x="2636153" y="2504525"/>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5" name="直線矢印コネクタ 14"/>
          <p:cNvCxnSpPr>
            <a:stCxn id="4" idx="6"/>
            <a:endCxn id="10" idx="2"/>
          </p:cNvCxnSpPr>
          <p:nvPr/>
        </p:nvCxnSpPr>
        <p:spPr>
          <a:xfrm>
            <a:off x="2060089" y="1389320"/>
            <a:ext cx="576064" cy="17910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8" name="直線矢印コネクタ 17"/>
          <p:cNvCxnSpPr>
            <a:stCxn id="5" idx="6"/>
            <a:endCxn id="10" idx="2"/>
          </p:cNvCxnSpPr>
          <p:nvPr/>
        </p:nvCxnSpPr>
        <p:spPr>
          <a:xfrm flipV="1">
            <a:off x="2060089" y="1568421"/>
            <a:ext cx="576064" cy="18093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1" name="直線矢印コネクタ 20"/>
          <p:cNvCxnSpPr>
            <a:stCxn id="6" idx="6"/>
            <a:endCxn id="10" idx="2"/>
          </p:cNvCxnSpPr>
          <p:nvPr/>
        </p:nvCxnSpPr>
        <p:spPr>
          <a:xfrm flipV="1">
            <a:off x="2060089" y="1568421"/>
            <a:ext cx="576064" cy="54097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4" name="直線矢印コネクタ 23"/>
          <p:cNvCxnSpPr>
            <a:stCxn id="7" idx="6"/>
            <a:endCxn id="10" idx="2"/>
          </p:cNvCxnSpPr>
          <p:nvPr/>
        </p:nvCxnSpPr>
        <p:spPr>
          <a:xfrm flipV="1">
            <a:off x="2060089" y="1568421"/>
            <a:ext cx="576064" cy="90101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7" name="直線矢印コネクタ 26"/>
          <p:cNvCxnSpPr>
            <a:stCxn id="8" idx="6"/>
            <a:endCxn id="10" idx="2"/>
          </p:cNvCxnSpPr>
          <p:nvPr/>
        </p:nvCxnSpPr>
        <p:spPr>
          <a:xfrm flipV="1">
            <a:off x="2060089" y="1568421"/>
            <a:ext cx="576064" cy="126105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0" name="直線矢印コネクタ 29"/>
          <p:cNvCxnSpPr>
            <a:stCxn id="4" idx="6"/>
            <a:endCxn id="11" idx="2"/>
          </p:cNvCxnSpPr>
          <p:nvPr/>
        </p:nvCxnSpPr>
        <p:spPr>
          <a:xfrm>
            <a:off x="2060089" y="1389320"/>
            <a:ext cx="576064" cy="53914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3" name="直線矢印コネクタ 32"/>
          <p:cNvCxnSpPr>
            <a:stCxn id="4" idx="6"/>
            <a:endCxn id="13" idx="2"/>
          </p:cNvCxnSpPr>
          <p:nvPr/>
        </p:nvCxnSpPr>
        <p:spPr>
          <a:xfrm>
            <a:off x="2060089" y="1389320"/>
            <a:ext cx="576064" cy="125922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6" name="直線矢印コネクタ 35"/>
          <p:cNvCxnSpPr>
            <a:stCxn id="4" idx="6"/>
            <a:endCxn id="12" idx="2"/>
          </p:cNvCxnSpPr>
          <p:nvPr/>
        </p:nvCxnSpPr>
        <p:spPr>
          <a:xfrm>
            <a:off x="2060089" y="1389320"/>
            <a:ext cx="576064" cy="89918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41" name="直線矢印コネクタ 40"/>
          <p:cNvCxnSpPr>
            <a:stCxn id="5" idx="6"/>
            <a:endCxn id="11" idx="2"/>
          </p:cNvCxnSpPr>
          <p:nvPr/>
        </p:nvCxnSpPr>
        <p:spPr>
          <a:xfrm>
            <a:off x="2060089" y="1749360"/>
            <a:ext cx="576064" cy="17910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44" name="直線矢印コネクタ 43"/>
          <p:cNvCxnSpPr>
            <a:stCxn id="5" idx="6"/>
            <a:endCxn id="12" idx="2"/>
          </p:cNvCxnSpPr>
          <p:nvPr/>
        </p:nvCxnSpPr>
        <p:spPr>
          <a:xfrm>
            <a:off x="2060089" y="1749360"/>
            <a:ext cx="576064" cy="53914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47" name="直線矢印コネクタ 46"/>
          <p:cNvCxnSpPr>
            <a:stCxn id="5" idx="6"/>
            <a:endCxn id="13" idx="2"/>
          </p:cNvCxnSpPr>
          <p:nvPr/>
        </p:nvCxnSpPr>
        <p:spPr>
          <a:xfrm>
            <a:off x="2060089" y="1749360"/>
            <a:ext cx="576064" cy="89918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53" name="直線矢印コネクタ 52"/>
          <p:cNvCxnSpPr>
            <a:stCxn id="6" idx="6"/>
            <a:endCxn id="11" idx="2"/>
          </p:cNvCxnSpPr>
          <p:nvPr/>
        </p:nvCxnSpPr>
        <p:spPr>
          <a:xfrm flipV="1">
            <a:off x="2060089" y="1928461"/>
            <a:ext cx="576064" cy="18093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56" name="直線矢印コネクタ 55"/>
          <p:cNvCxnSpPr>
            <a:stCxn id="6" idx="6"/>
            <a:endCxn id="13" idx="2"/>
          </p:cNvCxnSpPr>
          <p:nvPr/>
        </p:nvCxnSpPr>
        <p:spPr>
          <a:xfrm>
            <a:off x="2060089" y="2109400"/>
            <a:ext cx="576064" cy="53914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59" name="直線矢印コネクタ 58"/>
          <p:cNvCxnSpPr>
            <a:stCxn id="6" idx="6"/>
            <a:endCxn id="12" idx="2"/>
          </p:cNvCxnSpPr>
          <p:nvPr/>
        </p:nvCxnSpPr>
        <p:spPr>
          <a:xfrm>
            <a:off x="2060089" y="2109400"/>
            <a:ext cx="576064" cy="17910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65" name="直線矢印コネクタ 64"/>
          <p:cNvCxnSpPr>
            <a:stCxn id="7" idx="6"/>
            <a:endCxn id="11" idx="2"/>
          </p:cNvCxnSpPr>
          <p:nvPr/>
        </p:nvCxnSpPr>
        <p:spPr>
          <a:xfrm flipV="1">
            <a:off x="2060089" y="1928461"/>
            <a:ext cx="576064" cy="54097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68" name="直線矢印コネクタ 67"/>
          <p:cNvCxnSpPr>
            <a:stCxn id="7" idx="6"/>
            <a:endCxn id="12" idx="2"/>
          </p:cNvCxnSpPr>
          <p:nvPr/>
        </p:nvCxnSpPr>
        <p:spPr>
          <a:xfrm flipV="1">
            <a:off x="2060089" y="2288501"/>
            <a:ext cx="576064" cy="18093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71" name="直線矢印コネクタ 70"/>
          <p:cNvCxnSpPr>
            <a:stCxn id="7" idx="6"/>
            <a:endCxn id="13" idx="2"/>
          </p:cNvCxnSpPr>
          <p:nvPr/>
        </p:nvCxnSpPr>
        <p:spPr>
          <a:xfrm>
            <a:off x="2060089" y="2469440"/>
            <a:ext cx="576064" cy="17910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74" name="直線矢印コネクタ 73"/>
          <p:cNvCxnSpPr>
            <a:stCxn id="8" idx="6"/>
            <a:endCxn id="11" idx="2"/>
          </p:cNvCxnSpPr>
          <p:nvPr/>
        </p:nvCxnSpPr>
        <p:spPr>
          <a:xfrm flipV="1">
            <a:off x="2060089" y="1928461"/>
            <a:ext cx="576064" cy="90101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77" name="直線矢印コネクタ 76"/>
          <p:cNvCxnSpPr>
            <a:stCxn id="8" idx="6"/>
            <a:endCxn id="12" idx="2"/>
          </p:cNvCxnSpPr>
          <p:nvPr/>
        </p:nvCxnSpPr>
        <p:spPr>
          <a:xfrm flipV="1">
            <a:off x="2060089" y="2288501"/>
            <a:ext cx="576064" cy="54097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80" name="直線矢印コネクタ 79"/>
          <p:cNvCxnSpPr>
            <a:stCxn id="8" idx="6"/>
            <a:endCxn id="13" idx="2"/>
          </p:cNvCxnSpPr>
          <p:nvPr/>
        </p:nvCxnSpPr>
        <p:spPr>
          <a:xfrm flipV="1">
            <a:off x="2060089" y="2648541"/>
            <a:ext cx="576064" cy="18093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33" name="円/楕円 132"/>
          <p:cNvSpPr/>
          <p:nvPr/>
        </p:nvSpPr>
        <p:spPr>
          <a:xfrm>
            <a:off x="3356233" y="1419918"/>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4" name="円/楕円 133"/>
          <p:cNvSpPr/>
          <p:nvPr/>
        </p:nvSpPr>
        <p:spPr>
          <a:xfrm>
            <a:off x="3356233" y="1779958"/>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5" name="円/楕円 134"/>
          <p:cNvSpPr/>
          <p:nvPr/>
        </p:nvSpPr>
        <p:spPr>
          <a:xfrm>
            <a:off x="3356233" y="2139998"/>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6" name="円/楕円 135"/>
          <p:cNvSpPr/>
          <p:nvPr/>
        </p:nvSpPr>
        <p:spPr>
          <a:xfrm>
            <a:off x="3356233" y="2500038"/>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7" name="直線矢印コネクタ 136"/>
          <p:cNvCxnSpPr>
            <a:stCxn id="10" idx="6"/>
            <a:endCxn id="133" idx="2"/>
          </p:cNvCxnSpPr>
          <p:nvPr/>
        </p:nvCxnSpPr>
        <p:spPr>
          <a:xfrm flipV="1">
            <a:off x="2924185" y="1563934"/>
            <a:ext cx="432048" cy="448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40" name="直線矢印コネクタ 139"/>
          <p:cNvCxnSpPr>
            <a:stCxn id="11" idx="6"/>
            <a:endCxn id="133" idx="2"/>
          </p:cNvCxnSpPr>
          <p:nvPr/>
        </p:nvCxnSpPr>
        <p:spPr>
          <a:xfrm flipV="1">
            <a:off x="2924185" y="1563934"/>
            <a:ext cx="432048" cy="36452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43" name="直線矢印コネクタ 142"/>
          <p:cNvCxnSpPr>
            <a:stCxn id="12" idx="6"/>
            <a:endCxn id="133" idx="2"/>
          </p:cNvCxnSpPr>
          <p:nvPr/>
        </p:nvCxnSpPr>
        <p:spPr>
          <a:xfrm flipV="1">
            <a:off x="2924185" y="1563934"/>
            <a:ext cx="432048" cy="72456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46" name="直線矢印コネクタ 145"/>
          <p:cNvCxnSpPr>
            <a:stCxn id="13" idx="6"/>
            <a:endCxn id="133" idx="2"/>
          </p:cNvCxnSpPr>
          <p:nvPr/>
        </p:nvCxnSpPr>
        <p:spPr>
          <a:xfrm flipV="1">
            <a:off x="2924185" y="1563934"/>
            <a:ext cx="432048" cy="108460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49" name="直線矢印コネクタ 148"/>
          <p:cNvCxnSpPr>
            <a:stCxn id="10" idx="6"/>
            <a:endCxn id="134" idx="2"/>
          </p:cNvCxnSpPr>
          <p:nvPr/>
        </p:nvCxnSpPr>
        <p:spPr>
          <a:xfrm>
            <a:off x="2924185" y="1568421"/>
            <a:ext cx="432048" cy="355553"/>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52" name="直線矢印コネクタ 151"/>
          <p:cNvCxnSpPr>
            <a:stCxn id="10" idx="6"/>
            <a:endCxn id="135" idx="2"/>
          </p:cNvCxnSpPr>
          <p:nvPr/>
        </p:nvCxnSpPr>
        <p:spPr>
          <a:xfrm>
            <a:off x="2924185" y="1568421"/>
            <a:ext cx="432048" cy="715593"/>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55" name="直線矢印コネクタ 154"/>
          <p:cNvCxnSpPr>
            <a:stCxn id="10" idx="6"/>
            <a:endCxn id="136" idx="2"/>
          </p:cNvCxnSpPr>
          <p:nvPr/>
        </p:nvCxnSpPr>
        <p:spPr>
          <a:xfrm>
            <a:off x="2924185" y="1568421"/>
            <a:ext cx="432048" cy="1075633"/>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58" name="直線矢印コネクタ 157"/>
          <p:cNvCxnSpPr>
            <a:stCxn id="11" idx="6"/>
            <a:endCxn id="134" idx="2"/>
          </p:cNvCxnSpPr>
          <p:nvPr/>
        </p:nvCxnSpPr>
        <p:spPr>
          <a:xfrm flipV="1">
            <a:off x="2924185" y="1923974"/>
            <a:ext cx="432048" cy="448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61" name="直線矢印コネクタ 160"/>
          <p:cNvCxnSpPr>
            <a:stCxn id="11" idx="6"/>
            <a:endCxn id="135" idx="2"/>
          </p:cNvCxnSpPr>
          <p:nvPr/>
        </p:nvCxnSpPr>
        <p:spPr>
          <a:xfrm>
            <a:off x="2924185" y="1928461"/>
            <a:ext cx="432048" cy="355553"/>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64" name="直線矢印コネクタ 163"/>
          <p:cNvCxnSpPr>
            <a:stCxn id="11" idx="6"/>
            <a:endCxn id="136" idx="2"/>
          </p:cNvCxnSpPr>
          <p:nvPr/>
        </p:nvCxnSpPr>
        <p:spPr>
          <a:xfrm>
            <a:off x="2924185" y="1928461"/>
            <a:ext cx="432048" cy="715593"/>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67" name="直線矢印コネクタ 166"/>
          <p:cNvCxnSpPr>
            <a:stCxn id="12" idx="6"/>
            <a:endCxn id="134" idx="2"/>
          </p:cNvCxnSpPr>
          <p:nvPr/>
        </p:nvCxnSpPr>
        <p:spPr>
          <a:xfrm flipV="1">
            <a:off x="2924185" y="1923974"/>
            <a:ext cx="432048" cy="36452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70" name="直線矢印コネクタ 169"/>
          <p:cNvCxnSpPr>
            <a:stCxn id="12" idx="6"/>
            <a:endCxn id="135" idx="2"/>
          </p:cNvCxnSpPr>
          <p:nvPr/>
        </p:nvCxnSpPr>
        <p:spPr>
          <a:xfrm flipV="1">
            <a:off x="2924185" y="2284014"/>
            <a:ext cx="432048" cy="448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73" name="直線矢印コネクタ 172"/>
          <p:cNvCxnSpPr>
            <a:stCxn id="12" idx="6"/>
            <a:endCxn id="136" idx="2"/>
          </p:cNvCxnSpPr>
          <p:nvPr/>
        </p:nvCxnSpPr>
        <p:spPr>
          <a:xfrm>
            <a:off x="2924185" y="2288501"/>
            <a:ext cx="432048" cy="355553"/>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76" name="直線矢印コネクタ 175"/>
          <p:cNvCxnSpPr>
            <a:stCxn id="13" idx="6"/>
            <a:endCxn id="134" idx="2"/>
          </p:cNvCxnSpPr>
          <p:nvPr/>
        </p:nvCxnSpPr>
        <p:spPr>
          <a:xfrm flipV="1">
            <a:off x="2924185" y="1923974"/>
            <a:ext cx="432048" cy="72456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79" name="直線矢印コネクタ 178"/>
          <p:cNvCxnSpPr>
            <a:stCxn id="13" idx="6"/>
            <a:endCxn id="135" idx="2"/>
          </p:cNvCxnSpPr>
          <p:nvPr/>
        </p:nvCxnSpPr>
        <p:spPr>
          <a:xfrm flipV="1">
            <a:off x="2924185" y="2284014"/>
            <a:ext cx="432048" cy="36452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82" name="直線矢印コネクタ 181"/>
          <p:cNvCxnSpPr>
            <a:stCxn id="13" idx="6"/>
            <a:endCxn id="136" idx="2"/>
          </p:cNvCxnSpPr>
          <p:nvPr/>
        </p:nvCxnSpPr>
        <p:spPr>
          <a:xfrm flipV="1">
            <a:off x="2924185" y="2644054"/>
            <a:ext cx="432048" cy="448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201" name="円/楕円 200"/>
          <p:cNvSpPr/>
          <p:nvPr/>
        </p:nvSpPr>
        <p:spPr>
          <a:xfrm flipH="1">
            <a:off x="7100649" y="1245304"/>
            <a:ext cx="288032" cy="288032"/>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2" name="円/楕円 201"/>
          <p:cNvSpPr/>
          <p:nvPr/>
        </p:nvSpPr>
        <p:spPr>
          <a:xfrm flipH="1">
            <a:off x="7100649" y="1605344"/>
            <a:ext cx="288032" cy="288032"/>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3" name="円/楕円 202"/>
          <p:cNvSpPr/>
          <p:nvPr/>
        </p:nvSpPr>
        <p:spPr>
          <a:xfrm flipH="1">
            <a:off x="7100649" y="1965384"/>
            <a:ext cx="288032" cy="288032"/>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4" name="円/楕円 203"/>
          <p:cNvSpPr/>
          <p:nvPr/>
        </p:nvSpPr>
        <p:spPr>
          <a:xfrm flipH="1">
            <a:off x="7100649" y="2325424"/>
            <a:ext cx="288032" cy="288032"/>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5" name="円/楕円 204"/>
          <p:cNvSpPr/>
          <p:nvPr/>
        </p:nvSpPr>
        <p:spPr>
          <a:xfrm flipH="1">
            <a:off x="7100649" y="2685464"/>
            <a:ext cx="288032" cy="288032"/>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6" name="円/楕円 205"/>
          <p:cNvSpPr/>
          <p:nvPr/>
        </p:nvSpPr>
        <p:spPr>
          <a:xfrm flipH="1">
            <a:off x="6236553" y="1424405"/>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7" name="円/楕円 206"/>
          <p:cNvSpPr/>
          <p:nvPr/>
        </p:nvSpPr>
        <p:spPr>
          <a:xfrm flipH="1">
            <a:off x="6236553" y="1784445"/>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8" name="円/楕円 207"/>
          <p:cNvSpPr/>
          <p:nvPr/>
        </p:nvSpPr>
        <p:spPr>
          <a:xfrm flipH="1">
            <a:off x="6236553" y="2144485"/>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9" name="円/楕円 208"/>
          <p:cNvSpPr/>
          <p:nvPr/>
        </p:nvSpPr>
        <p:spPr>
          <a:xfrm flipH="1">
            <a:off x="6236553" y="2504525"/>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10" name="直線矢印コネクタ 209"/>
          <p:cNvCxnSpPr>
            <a:stCxn id="203" idx="6"/>
            <a:endCxn id="209" idx="2"/>
          </p:cNvCxnSpPr>
          <p:nvPr/>
        </p:nvCxnSpPr>
        <p:spPr>
          <a:xfrm flipH="1">
            <a:off x="6524585" y="1389320"/>
            <a:ext cx="576064" cy="17910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11" name="直線矢印コネクタ 210"/>
          <p:cNvCxnSpPr>
            <a:stCxn id="204" idx="6"/>
            <a:endCxn id="209" idx="2"/>
          </p:cNvCxnSpPr>
          <p:nvPr/>
        </p:nvCxnSpPr>
        <p:spPr>
          <a:xfrm flipH="1" flipV="1">
            <a:off x="6524585" y="1568421"/>
            <a:ext cx="576064" cy="18093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12" name="直線矢印コネクタ 211"/>
          <p:cNvCxnSpPr>
            <a:stCxn id="205" idx="6"/>
            <a:endCxn id="209" idx="2"/>
          </p:cNvCxnSpPr>
          <p:nvPr/>
        </p:nvCxnSpPr>
        <p:spPr>
          <a:xfrm flipH="1" flipV="1">
            <a:off x="6524585" y="1568421"/>
            <a:ext cx="576064" cy="54097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13" name="直線矢印コネクタ 212"/>
          <p:cNvCxnSpPr>
            <a:stCxn id="206" idx="6"/>
            <a:endCxn id="209" idx="2"/>
          </p:cNvCxnSpPr>
          <p:nvPr/>
        </p:nvCxnSpPr>
        <p:spPr>
          <a:xfrm flipH="1" flipV="1">
            <a:off x="6524585" y="1568421"/>
            <a:ext cx="576064" cy="90101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14" name="直線矢印コネクタ 213"/>
          <p:cNvCxnSpPr>
            <a:stCxn id="207" idx="6"/>
            <a:endCxn id="209" idx="2"/>
          </p:cNvCxnSpPr>
          <p:nvPr/>
        </p:nvCxnSpPr>
        <p:spPr>
          <a:xfrm flipH="1" flipV="1">
            <a:off x="6524585" y="1568421"/>
            <a:ext cx="576064" cy="126105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15" name="直線矢印コネクタ 214"/>
          <p:cNvCxnSpPr>
            <a:stCxn id="203" idx="6"/>
            <a:endCxn id="210" idx="2"/>
          </p:cNvCxnSpPr>
          <p:nvPr/>
        </p:nvCxnSpPr>
        <p:spPr>
          <a:xfrm flipH="1">
            <a:off x="6524585" y="1389320"/>
            <a:ext cx="576064" cy="53914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16" name="直線矢印コネクタ 215"/>
          <p:cNvCxnSpPr>
            <a:stCxn id="203" idx="6"/>
            <a:endCxn id="212" idx="2"/>
          </p:cNvCxnSpPr>
          <p:nvPr/>
        </p:nvCxnSpPr>
        <p:spPr>
          <a:xfrm flipH="1">
            <a:off x="6524585" y="1389320"/>
            <a:ext cx="576064" cy="125922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17" name="直線矢印コネクタ 216"/>
          <p:cNvCxnSpPr>
            <a:stCxn id="203" idx="6"/>
            <a:endCxn id="211" idx="2"/>
          </p:cNvCxnSpPr>
          <p:nvPr/>
        </p:nvCxnSpPr>
        <p:spPr>
          <a:xfrm flipH="1">
            <a:off x="6524585" y="1389320"/>
            <a:ext cx="576064" cy="89918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18" name="直線矢印コネクタ 217"/>
          <p:cNvCxnSpPr>
            <a:stCxn id="204" idx="6"/>
            <a:endCxn id="210" idx="2"/>
          </p:cNvCxnSpPr>
          <p:nvPr/>
        </p:nvCxnSpPr>
        <p:spPr>
          <a:xfrm flipH="1">
            <a:off x="6524585" y="1749360"/>
            <a:ext cx="576064" cy="17910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19" name="直線矢印コネクタ 218"/>
          <p:cNvCxnSpPr>
            <a:stCxn id="204" idx="6"/>
            <a:endCxn id="211" idx="2"/>
          </p:cNvCxnSpPr>
          <p:nvPr/>
        </p:nvCxnSpPr>
        <p:spPr>
          <a:xfrm flipH="1">
            <a:off x="6524585" y="1749360"/>
            <a:ext cx="576064" cy="53914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20" name="直線矢印コネクタ 219"/>
          <p:cNvCxnSpPr>
            <a:stCxn id="204" idx="6"/>
            <a:endCxn id="212" idx="2"/>
          </p:cNvCxnSpPr>
          <p:nvPr/>
        </p:nvCxnSpPr>
        <p:spPr>
          <a:xfrm flipH="1">
            <a:off x="6524585" y="1749360"/>
            <a:ext cx="576064" cy="89918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21" name="直線矢印コネクタ 220"/>
          <p:cNvCxnSpPr>
            <a:stCxn id="205" idx="6"/>
            <a:endCxn id="210" idx="2"/>
          </p:cNvCxnSpPr>
          <p:nvPr/>
        </p:nvCxnSpPr>
        <p:spPr>
          <a:xfrm flipH="1" flipV="1">
            <a:off x="6524585" y="1928461"/>
            <a:ext cx="576064" cy="18093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22" name="直線矢印コネクタ 221"/>
          <p:cNvCxnSpPr>
            <a:stCxn id="205" idx="6"/>
            <a:endCxn id="212" idx="2"/>
          </p:cNvCxnSpPr>
          <p:nvPr/>
        </p:nvCxnSpPr>
        <p:spPr>
          <a:xfrm flipH="1">
            <a:off x="6524585" y="2109400"/>
            <a:ext cx="576064" cy="53914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23" name="直線矢印コネクタ 222"/>
          <p:cNvCxnSpPr>
            <a:stCxn id="205" idx="6"/>
            <a:endCxn id="211" idx="2"/>
          </p:cNvCxnSpPr>
          <p:nvPr/>
        </p:nvCxnSpPr>
        <p:spPr>
          <a:xfrm flipH="1">
            <a:off x="6524585" y="2109400"/>
            <a:ext cx="576064" cy="17910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24" name="直線矢印コネクタ 223"/>
          <p:cNvCxnSpPr>
            <a:stCxn id="206" idx="6"/>
            <a:endCxn id="210" idx="2"/>
          </p:cNvCxnSpPr>
          <p:nvPr/>
        </p:nvCxnSpPr>
        <p:spPr>
          <a:xfrm flipH="1" flipV="1">
            <a:off x="6524585" y="1928461"/>
            <a:ext cx="576064" cy="54097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25" name="直線矢印コネクタ 224"/>
          <p:cNvCxnSpPr>
            <a:stCxn id="206" idx="6"/>
            <a:endCxn id="211" idx="2"/>
          </p:cNvCxnSpPr>
          <p:nvPr/>
        </p:nvCxnSpPr>
        <p:spPr>
          <a:xfrm flipH="1" flipV="1">
            <a:off x="6524585" y="2288501"/>
            <a:ext cx="576064" cy="18093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26" name="直線矢印コネクタ 225"/>
          <p:cNvCxnSpPr>
            <a:stCxn id="206" idx="6"/>
            <a:endCxn id="212" idx="2"/>
          </p:cNvCxnSpPr>
          <p:nvPr/>
        </p:nvCxnSpPr>
        <p:spPr>
          <a:xfrm flipH="1">
            <a:off x="6524585" y="2469440"/>
            <a:ext cx="576064" cy="17910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27" name="直線矢印コネクタ 226"/>
          <p:cNvCxnSpPr>
            <a:stCxn id="207" idx="6"/>
            <a:endCxn id="210" idx="2"/>
          </p:cNvCxnSpPr>
          <p:nvPr/>
        </p:nvCxnSpPr>
        <p:spPr>
          <a:xfrm flipH="1" flipV="1">
            <a:off x="6524585" y="1928461"/>
            <a:ext cx="576064" cy="90101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28" name="直線矢印コネクタ 227"/>
          <p:cNvCxnSpPr>
            <a:stCxn id="207" idx="6"/>
            <a:endCxn id="211" idx="2"/>
          </p:cNvCxnSpPr>
          <p:nvPr/>
        </p:nvCxnSpPr>
        <p:spPr>
          <a:xfrm flipH="1" flipV="1">
            <a:off x="6524585" y="2288501"/>
            <a:ext cx="576064" cy="54097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29" name="直線矢印コネクタ 228"/>
          <p:cNvCxnSpPr>
            <a:stCxn id="207" idx="6"/>
            <a:endCxn id="212" idx="2"/>
          </p:cNvCxnSpPr>
          <p:nvPr/>
        </p:nvCxnSpPr>
        <p:spPr>
          <a:xfrm flipH="1" flipV="1">
            <a:off x="6524585" y="2648541"/>
            <a:ext cx="576064" cy="18093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230" name="円/楕円 229"/>
          <p:cNvSpPr/>
          <p:nvPr/>
        </p:nvSpPr>
        <p:spPr>
          <a:xfrm flipH="1">
            <a:off x="5516473" y="1419918"/>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1" name="円/楕円 230"/>
          <p:cNvSpPr/>
          <p:nvPr/>
        </p:nvSpPr>
        <p:spPr>
          <a:xfrm flipH="1">
            <a:off x="5516473" y="1779958"/>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2" name="円/楕円 231"/>
          <p:cNvSpPr/>
          <p:nvPr/>
        </p:nvSpPr>
        <p:spPr>
          <a:xfrm flipH="1">
            <a:off x="5516473" y="2139998"/>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3" name="円/楕円 232"/>
          <p:cNvSpPr/>
          <p:nvPr/>
        </p:nvSpPr>
        <p:spPr>
          <a:xfrm flipH="1">
            <a:off x="5516473" y="2500038"/>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34" name="直線矢印コネクタ 233"/>
          <p:cNvCxnSpPr>
            <a:stCxn id="209" idx="6"/>
          </p:cNvCxnSpPr>
          <p:nvPr/>
        </p:nvCxnSpPr>
        <p:spPr>
          <a:xfrm flipH="1" flipV="1">
            <a:off x="5804505" y="1563934"/>
            <a:ext cx="432048" cy="448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35" name="直線矢印コネクタ 234"/>
          <p:cNvCxnSpPr>
            <a:stCxn id="210" idx="6"/>
          </p:cNvCxnSpPr>
          <p:nvPr/>
        </p:nvCxnSpPr>
        <p:spPr>
          <a:xfrm flipH="1" flipV="1">
            <a:off x="5804505" y="1563934"/>
            <a:ext cx="432048" cy="36452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36" name="直線矢印コネクタ 235"/>
          <p:cNvCxnSpPr>
            <a:stCxn id="211" idx="6"/>
          </p:cNvCxnSpPr>
          <p:nvPr/>
        </p:nvCxnSpPr>
        <p:spPr>
          <a:xfrm flipH="1" flipV="1">
            <a:off x="5804505" y="1563934"/>
            <a:ext cx="432048" cy="72456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37" name="直線矢印コネクタ 236"/>
          <p:cNvCxnSpPr>
            <a:stCxn id="212" idx="6"/>
          </p:cNvCxnSpPr>
          <p:nvPr/>
        </p:nvCxnSpPr>
        <p:spPr>
          <a:xfrm flipH="1" flipV="1">
            <a:off x="5804505" y="1563934"/>
            <a:ext cx="432048" cy="108460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38" name="直線矢印コネクタ 237"/>
          <p:cNvCxnSpPr>
            <a:stCxn id="209" idx="6"/>
          </p:cNvCxnSpPr>
          <p:nvPr/>
        </p:nvCxnSpPr>
        <p:spPr>
          <a:xfrm flipH="1">
            <a:off x="5804505" y="1568421"/>
            <a:ext cx="432048" cy="355553"/>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39" name="直線矢印コネクタ 238"/>
          <p:cNvCxnSpPr>
            <a:stCxn id="209" idx="6"/>
          </p:cNvCxnSpPr>
          <p:nvPr/>
        </p:nvCxnSpPr>
        <p:spPr>
          <a:xfrm flipH="1">
            <a:off x="5804505" y="1568421"/>
            <a:ext cx="432048" cy="715593"/>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40" name="直線矢印コネクタ 239"/>
          <p:cNvCxnSpPr>
            <a:stCxn id="209" idx="6"/>
          </p:cNvCxnSpPr>
          <p:nvPr/>
        </p:nvCxnSpPr>
        <p:spPr>
          <a:xfrm flipH="1">
            <a:off x="5804505" y="1568421"/>
            <a:ext cx="432048" cy="1075633"/>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41" name="直線矢印コネクタ 240"/>
          <p:cNvCxnSpPr>
            <a:stCxn id="210" idx="6"/>
          </p:cNvCxnSpPr>
          <p:nvPr/>
        </p:nvCxnSpPr>
        <p:spPr>
          <a:xfrm flipH="1" flipV="1">
            <a:off x="5804505" y="1923974"/>
            <a:ext cx="432048" cy="448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42" name="直線矢印コネクタ 241"/>
          <p:cNvCxnSpPr>
            <a:stCxn id="210" idx="6"/>
          </p:cNvCxnSpPr>
          <p:nvPr/>
        </p:nvCxnSpPr>
        <p:spPr>
          <a:xfrm flipH="1">
            <a:off x="5804505" y="1928461"/>
            <a:ext cx="432048" cy="355553"/>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43" name="直線矢印コネクタ 242"/>
          <p:cNvCxnSpPr>
            <a:stCxn id="210" idx="6"/>
          </p:cNvCxnSpPr>
          <p:nvPr/>
        </p:nvCxnSpPr>
        <p:spPr>
          <a:xfrm flipH="1">
            <a:off x="5804505" y="1928461"/>
            <a:ext cx="432048" cy="715593"/>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44" name="直線矢印コネクタ 243"/>
          <p:cNvCxnSpPr>
            <a:stCxn id="211" idx="6"/>
          </p:cNvCxnSpPr>
          <p:nvPr/>
        </p:nvCxnSpPr>
        <p:spPr>
          <a:xfrm flipH="1" flipV="1">
            <a:off x="5804505" y="1923974"/>
            <a:ext cx="432048" cy="36452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45" name="直線矢印コネクタ 244"/>
          <p:cNvCxnSpPr>
            <a:stCxn id="211" idx="6"/>
          </p:cNvCxnSpPr>
          <p:nvPr/>
        </p:nvCxnSpPr>
        <p:spPr>
          <a:xfrm flipH="1" flipV="1">
            <a:off x="5804505" y="2284014"/>
            <a:ext cx="432048" cy="448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46" name="直線矢印コネクタ 245"/>
          <p:cNvCxnSpPr>
            <a:stCxn id="211" idx="6"/>
          </p:cNvCxnSpPr>
          <p:nvPr/>
        </p:nvCxnSpPr>
        <p:spPr>
          <a:xfrm flipH="1">
            <a:off x="5804505" y="2288501"/>
            <a:ext cx="432048" cy="355553"/>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47" name="直線矢印コネクタ 246"/>
          <p:cNvCxnSpPr>
            <a:stCxn id="212" idx="6"/>
          </p:cNvCxnSpPr>
          <p:nvPr/>
        </p:nvCxnSpPr>
        <p:spPr>
          <a:xfrm flipH="1" flipV="1">
            <a:off x="5804505" y="1923974"/>
            <a:ext cx="432048" cy="72456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48" name="直線矢印コネクタ 247"/>
          <p:cNvCxnSpPr>
            <a:stCxn id="212" idx="6"/>
          </p:cNvCxnSpPr>
          <p:nvPr/>
        </p:nvCxnSpPr>
        <p:spPr>
          <a:xfrm flipH="1" flipV="1">
            <a:off x="5804505" y="2284014"/>
            <a:ext cx="432048" cy="36452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49" name="直線矢印コネクタ 248"/>
          <p:cNvCxnSpPr>
            <a:stCxn id="212" idx="6"/>
          </p:cNvCxnSpPr>
          <p:nvPr/>
        </p:nvCxnSpPr>
        <p:spPr>
          <a:xfrm flipH="1" flipV="1">
            <a:off x="5804505" y="2644054"/>
            <a:ext cx="432048" cy="448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252" name="テキスト ボックス 251"/>
          <p:cNvSpPr txBox="1"/>
          <p:nvPr/>
        </p:nvSpPr>
        <p:spPr>
          <a:xfrm>
            <a:off x="3723238" y="1875404"/>
            <a:ext cx="1723549" cy="461665"/>
          </a:xfrm>
          <a:prstGeom prst="rect">
            <a:avLst/>
          </a:prstGeom>
          <a:noFill/>
        </p:spPr>
        <p:txBody>
          <a:bodyPr wrap="none" rtlCol="0">
            <a:spAutoFit/>
          </a:bodyPr>
          <a:lstStyle/>
          <a:p>
            <a:pPr algn="ctr"/>
            <a:r>
              <a:rPr kumimoji="1" lang="ja-JP" altLang="en-US" sz="2400" dirty="0">
                <a:solidFill>
                  <a:schemeClr val="accent2">
                    <a:lumMod val="75000"/>
                  </a:schemeClr>
                </a:solidFill>
                <a:latin typeface="Meiryo" charset="-128"/>
                <a:ea typeface="Meiryo" charset="-128"/>
                <a:cs typeface="Meiryo" charset="-128"/>
              </a:rPr>
              <a:t>・・・・・</a:t>
            </a:r>
          </a:p>
        </p:txBody>
      </p:sp>
      <p:pic>
        <p:nvPicPr>
          <p:cNvPr id="253" name="図 252"/>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31298" y="1578845"/>
            <a:ext cx="1054782" cy="1054782"/>
          </a:xfrm>
          <a:prstGeom prst="rect">
            <a:avLst/>
          </a:prstGeom>
        </p:spPr>
      </p:pic>
      <p:sp>
        <p:nvSpPr>
          <p:cNvPr id="258" name="右矢印 257"/>
          <p:cNvSpPr/>
          <p:nvPr/>
        </p:nvSpPr>
        <p:spPr>
          <a:xfrm>
            <a:off x="1336694" y="1756623"/>
            <a:ext cx="275748" cy="720080"/>
          </a:xfrm>
          <a:prstGeom prst="rightArrow">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9" name="テキスト ボックス 258"/>
          <p:cNvSpPr txBox="1"/>
          <p:nvPr/>
        </p:nvSpPr>
        <p:spPr>
          <a:xfrm>
            <a:off x="1553541" y="755693"/>
            <a:ext cx="691040" cy="276999"/>
          </a:xfrm>
          <a:prstGeom prst="rect">
            <a:avLst/>
          </a:prstGeom>
          <a:noFill/>
        </p:spPr>
        <p:txBody>
          <a:bodyPr wrap="square" rtlCol="0">
            <a:spAutoFit/>
          </a:bodyPr>
          <a:lstStyle/>
          <a:p>
            <a:pPr algn="ctr"/>
            <a:r>
              <a:rPr kumimoji="1" lang="ja-JP" altLang="en-US" sz="1200" dirty="0">
                <a:solidFill>
                  <a:srgbClr val="0070C0"/>
                </a:solidFill>
                <a:latin typeface="Meiryo" charset="-128"/>
                <a:ea typeface="Meiryo" charset="-128"/>
                <a:cs typeface="Meiryo" charset="-128"/>
              </a:rPr>
              <a:t>入力層</a:t>
            </a:r>
          </a:p>
        </p:txBody>
      </p:sp>
      <p:sp>
        <p:nvSpPr>
          <p:cNvPr id="260" name="テキスト ボックス 259"/>
          <p:cNvSpPr txBox="1"/>
          <p:nvPr/>
        </p:nvSpPr>
        <p:spPr>
          <a:xfrm>
            <a:off x="6899145" y="755693"/>
            <a:ext cx="691040" cy="276999"/>
          </a:xfrm>
          <a:prstGeom prst="rect">
            <a:avLst/>
          </a:prstGeom>
          <a:noFill/>
        </p:spPr>
        <p:txBody>
          <a:bodyPr wrap="square" rtlCol="0">
            <a:spAutoFit/>
          </a:bodyPr>
          <a:lstStyle/>
          <a:p>
            <a:pPr algn="ctr"/>
            <a:r>
              <a:rPr kumimoji="1" lang="ja-JP" altLang="en-US" sz="1200">
                <a:solidFill>
                  <a:schemeClr val="accent3">
                    <a:lumMod val="75000"/>
                  </a:schemeClr>
                </a:solidFill>
                <a:latin typeface="Meiryo" charset="-128"/>
                <a:ea typeface="Meiryo" charset="-128"/>
                <a:cs typeface="Meiryo" charset="-128"/>
              </a:rPr>
              <a:t>出力層</a:t>
            </a:r>
            <a:endParaRPr kumimoji="1" lang="ja-JP" altLang="en-US" sz="1200" dirty="0">
              <a:solidFill>
                <a:schemeClr val="accent3">
                  <a:lumMod val="75000"/>
                </a:schemeClr>
              </a:solidFill>
              <a:latin typeface="Meiryo" charset="-128"/>
              <a:ea typeface="Meiryo" charset="-128"/>
              <a:cs typeface="Meiryo" charset="-128"/>
            </a:endParaRPr>
          </a:p>
        </p:txBody>
      </p:sp>
      <p:sp>
        <p:nvSpPr>
          <p:cNvPr id="261" name="テキスト ボックス 260"/>
          <p:cNvSpPr txBox="1"/>
          <p:nvPr/>
        </p:nvSpPr>
        <p:spPr>
          <a:xfrm>
            <a:off x="3680269" y="755693"/>
            <a:ext cx="1800200" cy="276999"/>
          </a:xfrm>
          <a:prstGeom prst="rect">
            <a:avLst/>
          </a:prstGeom>
          <a:noFill/>
        </p:spPr>
        <p:txBody>
          <a:bodyPr wrap="square" rtlCol="0">
            <a:spAutoFit/>
          </a:bodyPr>
          <a:lstStyle/>
          <a:p>
            <a:pPr algn="ctr"/>
            <a:r>
              <a:rPr kumimoji="1" lang="ja-JP" altLang="en-US" sz="1200" dirty="0">
                <a:solidFill>
                  <a:schemeClr val="accent2">
                    <a:lumMod val="75000"/>
                  </a:schemeClr>
                </a:solidFill>
                <a:latin typeface="Meiryo" charset="-128"/>
                <a:ea typeface="Meiryo" charset="-128"/>
                <a:cs typeface="Meiryo" charset="-128"/>
              </a:rPr>
              <a:t>中間層</a:t>
            </a:r>
            <a:r>
              <a:rPr kumimoji="1" lang="ja-JP" altLang="en-US" sz="1200">
                <a:solidFill>
                  <a:schemeClr val="accent2">
                    <a:lumMod val="75000"/>
                  </a:schemeClr>
                </a:solidFill>
                <a:latin typeface="Meiryo" charset="-128"/>
                <a:ea typeface="Meiryo" charset="-128"/>
                <a:cs typeface="Meiryo" charset="-128"/>
              </a:rPr>
              <a:t>（隠れ層）</a:t>
            </a:r>
            <a:endParaRPr kumimoji="1" lang="ja-JP" altLang="en-US" sz="1200" dirty="0">
              <a:solidFill>
                <a:schemeClr val="accent2">
                  <a:lumMod val="75000"/>
                </a:schemeClr>
              </a:solidFill>
              <a:latin typeface="Meiryo" charset="-128"/>
              <a:ea typeface="Meiryo" charset="-128"/>
              <a:cs typeface="Meiryo" charset="-128"/>
            </a:endParaRPr>
          </a:p>
        </p:txBody>
      </p:sp>
      <p:sp>
        <p:nvSpPr>
          <p:cNvPr id="262" name="右矢印 261"/>
          <p:cNvSpPr/>
          <p:nvPr/>
        </p:nvSpPr>
        <p:spPr>
          <a:xfrm rot="10800000">
            <a:off x="7561785" y="1776280"/>
            <a:ext cx="275748" cy="720080"/>
          </a:xfrm>
          <a:prstGeom prst="rightArrow">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269" name="図 268"/>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1344174" y="998124"/>
            <a:ext cx="324287" cy="324287"/>
          </a:xfrm>
          <a:prstGeom prst="rect">
            <a:avLst/>
          </a:prstGeom>
          <a:effectLst>
            <a:outerShdw blurRad="50800" dist="38100" dir="2700000" algn="tl" rotWithShape="0">
              <a:prstClr val="black">
                <a:alpha val="40000"/>
              </a:prstClr>
            </a:outerShdw>
          </a:effectLst>
        </p:spPr>
      </p:pic>
      <p:pic>
        <p:nvPicPr>
          <p:cNvPr id="388" name="図 387"/>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8698" y="674293"/>
            <a:ext cx="1242839" cy="1242839"/>
          </a:xfrm>
          <a:prstGeom prst="rect">
            <a:avLst/>
          </a:prstGeom>
        </p:spPr>
      </p:pic>
      <p:pic>
        <p:nvPicPr>
          <p:cNvPr id="390" name="図 389"/>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22554" y="2479006"/>
            <a:ext cx="871334" cy="871334"/>
          </a:xfrm>
          <a:prstGeom prst="rect">
            <a:avLst/>
          </a:prstGeom>
        </p:spPr>
      </p:pic>
      <p:grpSp>
        <p:nvGrpSpPr>
          <p:cNvPr id="395" name="図形グループ 394"/>
          <p:cNvGrpSpPr/>
          <p:nvPr/>
        </p:nvGrpSpPr>
        <p:grpSpPr>
          <a:xfrm>
            <a:off x="1016901" y="1322713"/>
            <a:ext cx="582041" cy="582041"/>
            <a:chOff x="8022615" y="4025501"/>
            <a:chExt cx="582041" cy="582041"/>
          </a:xfrm>
        </p:grpSpPr>
        <p:pic>
          <p:nvPicPr>
            <p:cNvPr id="393" name="図 392"/>
            <p:cNvPicPr>
              <a:picLocks noChangeAspect="1"/>
            </p:cNvPicPr>
            <p:nvPr/>
          </p:nvPicPr>
          <p:blipFill>
            <a:blip r:embed="rId6"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8022615" y="4025501"/>
              <a:ext cx="582041" cy="582041"/>
            </a:xfrm>
            <a:prstGeom prst="rect">
              <a:avLst/>
            </a:prstGeom>
          </p:spPr>
        </p:pic>
        <p:sp>
          <p:nvSpPr>
            <p:cNvPr id="394" name="テキスト ボックス 393"/>
            <p:cNvSpPr txBox="1"/>
            <p:nvPr/>
          </p:nvSpPr>
          <p:spPr>
            <a:xfrm rot="2697848">
              <a:off x="8165597" y="4274751"/>
              <a:ext cx="370416" cy="184666"/>
            </a:xfrm>
            <a:prstGeom prst="rect">
              <a:avLst/>
            </a:prstGeom>
            <a:noFill/>
          </p:spPr>
          <p:txBody>
            <a:bodyPr wrap="square" rtlCol="0">
              <a:spAutoFit/>
            </a:bodyPr>
            <a:lstStyle/>
            <a:p>
              <a:r>
                <a:rPr lang="ja-JP" altLang="en-US" sz="600" dirty="0">
                  <a:latin typeface="Meiryo" charset="-128"/>
                  <a:ea typeface="Meiryo" charset="-128"/>
                  <a:cs typeface="Meiryo" charset="-128"/>
                </a:rPr>
                <a:t>ネコ</a:t>
              </a:r>
              <a:endParaRPr kumimoji="1" lang="ja-JP" altLang="en-US" sz="600" dirty="0">
                <a:latin typeface="Meiryo" charset="-128"/>
                <a:ea typeface="Meiryo" charset="-128"/>
                <a:cs typeface="Meiryo" charset="-128"/>
              </a:endParaRPr>
            </a:p>
          </p:txBody>
        </p:sp>
      </p:grpSp>
      <p:grpSp>
        <p:nvGrpSpPr>
          <p:cNvPr id="396" name="図形グループ 395"/>
          <p:cNvGrpSpPr/>
          <p:nvPr/>
        </p:nvGrpSpPr>
        <p:grpSpPr>
          <a:xfrm>
            <a:off x="1019477" y="2212581"/>
            <a:ext cx="582041" cy="582041"/>
            <a:chOff x="8022615" y="4025501"/>
            <a:chExt cx="582041" cy="582041"/>
          </a:xfrm>
        </p:grpSpPr>
        <p:pic>
          <p:nvPicPr>
            <p:cNvPr id="397" name="図 396"/>
            <p:cNvPicPr>
              <a:picLocks noChangeAspect="1"/>
            </p:cNvPicPr>
            <p:nvPr/>
          </p:nvPicPr>
          <p:blipFill>
            <a:blip r:embed="rId6"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8022615" y="4025501"/>
              <a:ext cx="582041" cy="582041"/>
            </a:xfrm>
            <a:prstGeom prst="rect">
              <a:avLst/>
            </a:prstGeom>
          </p:spPr>
        </p:pic>
        <p:sp>
          <p:nvSpPr>
            <p:cNvPr id="398" name="テキスト ボックス 397"/>
            <p:cNvSpPr txBox="1"/>
            <p:nvPr/>
          </p:nvSpPr>
          <p:spPr>
            <a:xfrm rot="2697848">
              <a:off x="8165597" y="4274751"/>
              <a:ext cx="370416" cy="184666"/>
            </a:xfrm>
            <a:prstGeom prst="rect">
              <a:avLst/>
            </a:prstGeom>
            <a:noFill/>
          </p:spPr>
          <p:txBody>
            <a:bodyPr wrap="square" rtlCol="0">
              <a:spAutoFit/>
            </a:bodyPr>
            <a:lstStyle/>
            <a:p>
              <a:r>
                <a:rPr lang="ja-JP" altLang="en-US" sz="600" dirty="0">
                  <a:latin typeface="Meiryo" charset="-128"/>
                  <a:ea typeface="Meiryo" charset="-128"/>
                  <a:cs typeface="Meiryo" charset="-128"/>
                </a:rPr>
                <a:t>ネコ</a:t>
              </a:r>
              <a:endParaRPr kumimoji="1" lang="ja-JP" altLang="en-US" sz="600" dirty="0">
                <a:latin typeface="Meiryo" charset="-128"/>
                <a:ea typeface="Meiryo" charset="-128"/>
                <a:cs typeface="Meiryo" charset="-128"/>
              </a:endParaRPr>
            </a:p>
          </p:txBody>
        </p:sp>
      </p:grpSp>
      <p:grpSp>
        <p:nvGrpSpPr>
          <p:cNvPr id="399" name="図形グループ 398"/>
          <p:cNvGrpSpPr/>
          <p:nvPr/>
        </p:nvGrpSpPr>
        <p:grpSpPr>
          <a:xfrm>
            <a:off x="1020683" y="2960075"/>
            <a:ext cx="582041" cy="582041"/>
            <a:chOff x="8022615" y="4025501"/>
            <a:chExt cx="582041" cy="582041"/>
          </a:xfrm>
        </p:grpSpPr>
        <p:pic>
          <p:nvPicPr>
            <p:cNvPr id="400" name="図 399"/>
            <p:cNvPicPr>
              <a:picLocks noChangeAspect="1"/>
            </p:cNvPicPr>
            <p:nvPr/>
          </p:nvPicPr>
          <p:blipFill>
            <a:blip r:embed="rId6"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8022615" y="4025501"/>
              <a:ext cx="582041" cy="582041"/>
            </a:xfrm>
            <a:prstGeom prst="rect">
              <a:avLst/>
            </a:prstGeom>
          </p:spPr>
        </p:pic>
        <p:sp>
          <p:nvSpPr>
            <p:cNvPr id="401" name="テキスト ボックス 400"/>
            <p:cNvSpPr txBox="1"/>
            <p:nvPr/>
          </p:nvSpPr>
          <p:spPr>
            <a:xfrm rot="2697848">
              <a:off x="8165597" y="4274751"/>
              <a:ext cx="370416" cy="184666"/>
            </a:xfrm>
            <a:prstGeom prst="rect">
              <a:avLst/>
            </a:prstGeom>
            <a:noFill/>
          </p:spPr>
          <p:txBody>
            <a:bodyPr wrap="square" rtlCol="0">
              <a:spAutoFit/>
            </a:bodyPr>
            <a:lstStyle/>
            <a:p>
              <a:r>
                <a:rPr lang="ja-JP" altLang="en-US" sz="600" dirty="0">
                  <a:latin typeface="Meiryo" charset="-128"/>
                  <a:ea typeface="Meiryo" charset="-128"/>
                  <a:cs typeface="Meiryo" charset="-128"/>
                </a:rPr>
                <a:t>ネコ</a:t>
              </a:r>
              <a:endParaRPr kumimoji="1" lang="ja-JP" altLang="en-US" sz="600" dirty="0">
                <a:latin typeface="Meiryo" charset="-128"/>
                <a:ea typeface="Meiryo" charset="-128"/>
                <a:cs typeface="Meiryo" charset="-128"/>
              </a:endParaRPr>
            </a:p>
          </p:txBody>
        </p:sp>
      </p:grpSp>
      <p:sp>
        <p:nvSpPr>
          <p:cNvPr id="404" name="テキスト ボックス 403"/>
          <p:cNvSpPr txBox="1"/>
          <p:nvPr/>
        </p:nvSpPr>
        <p:spPr>
          <a:xfrm>
            <a:off x="4019168" y="1239296"/>
            <a:ext cx="1141659" cy="584775"/>
          </a:xfrm>
          <a:prstGeom prst="rect">
            <a:avLst/>
          </a:prstGeom>
          <a:noFill/>
        </p:spPr>
        <p:txBody>
          <a:bodyPr wrap="none" rtlCol="0">
            <a:spAutoFit/>
          </a:bodyPr>
          <a:lstStyle/>
          <a:p>
            <a:pPr algn="ctr"/>
            <a:r>
              <a:rPr kumimoji="1" lang="ja-JP" altLang="en-US" sz="3200" b="1">
                <a:solidFill>
                  <a:srgbClr val="0070C0"/>
                </a:solidFill>
                <a:latin typeface="Meiryo" charset="-128"/>
                <a:ea typeface="Meiryo" charset="-128"/>
                <a:cs typeface="Meiryo" charset="-128"/>
              </a:rPr>
              <a:t>学</a:t>
            </a:r>
            <a:r>
              <a:rPr kumimoji="1" lang="en-US" altLang="ja-JP" sz="3200" b="1" dirty="0">
                <a:solidFill>
                  <a:srgbClr val="0070C0"/>
                </a:solidFill>
                <a:latin typeface="Meiryo" charset="-128"/>
                <a:ea typeface="Meiryo" charset="-128"/>
                <a:cs typeface="Meiryo" charset="-128"/>
              </a:rPr>
              <a:t> </a:t>
            </a:r>
            <a:r>
              <a:rPr kumimoji="1" lang="ja-JP" altLang="en-US" sz="3200" b="1">
                <a:solidFill>
                  <a:srgbClr val="0070C0"/>
                </a:solidFill>
                <a:latin typeface="Meiryo" charset="-128"/>
                <a:ea typeface="Meiryo" charset="-128"/>
                <a:cs typeface="Meiryo" charset="-128"/>
              </a:rPr>
              <a:t>習</a:t>
            </a:r>
            <a:endParaRPr kumimoji="1" lang="ja-JP" altLang="en-US" sz="3200" b="1" dirty="0">
              <a:solidFill>
                <a:srgbClr val="0070C0"/>
              </a:solidFill>
              <a:latin typeface="Meiryo" charset="-128"/>
              <a:ea typeface="Meiryo" charset="-128"/>
              <a:cs typeface="Meiryo" charset="-128"/>
            </a:endParaRPr>
          </a:p>
        </p:txBody>
      </p:sp>
      <p:sp>
        <p:nvSpPr>
          <p:cNvPr id="410" name="テキスト ボックス 409"/>
          <p:cNvSpPr txBox="1"/>
          <p:nvPr/>
        </p:nvSpPr>
        <p:spPr>
          <a:xfrm>
            <a:off x="511878" y="3321306"/>
            <a:ext cx="697627" cy="215444"/>
          </a:xfrm>
          <a:prstGeom prst="rect">
            <a:avLst/>
          </a:prstGeom>
          <a:noFill/>
        </p:spPr>
        <p:txBody>
          <a:bodyPr wrap="none" rtlCol="0">
            <a:spAutoFit/>
          </a:bodyPr>
          <a:lstStyle/>
          <a:p>
            <a:pPr algn="ctr"/>
            <a:r>
              <a:rPr kumimoji="1" lang="ja-JP" altLang="en-US" sz="800" dirty="0">
                <a:solidFill>
                  <a:srgbClr val="0070C0"/>
                </a:solidFill>
                <a:latin typeface="Meiryo" charset="-128"/>
                <a:ea typeface="Meiryo" charset="-128"/>
                <a:cs typeface="Meiryo" charset="-128"/>
              </a:rPr>
              <a:t>教師データ</a:t>
            </a:r>
          </a:p>
        </p:txBody>
      </p:sp>
      <p:grpSp>
        <p:nvGrpSpPr>
          <p:cNvPr id="16" name="グループ化 15">
            <a:extLst>
              <a:ext uri="{FF2B5EF4-FFF2-40B4-BE49-F238E27FC236}">
                <a16:creationId xmlns:a16="http://schemas.microsoft.com/office/drawing/2014/main" id="{CC5FD48A-0086-4D8B-A0B2-E9CD574D45C0}"/>
              </a:ext>
            </a:extLst>
          </p:cNvPr>
          <p:cNvGrpSpPr/>
          <p:nvPr/>
        </p:nvGrpSpPr>
        <p:grpSpPr>
          <a:xfrm>
            <a:off x="244789" y="3794474"/>
            <a:ext cx="8584052" cy="2543226"/>
            <a:chOff x="207845" y="3933015"/>
            <a:chExt cx="8584052" cy="2543226"/>
          </a:xfrm>
        </p:grpSpPr>
        <p:sp>
          <p:nvSpPr>
            <p:cNvPr id="271" name="正方形/長方形 270"/>
            <p:cNvSpPr/>
            <p:nvPr/>
          </p:nvSpPr>
          <p:spPr>
            <a:xfrm>
              <a:off x="1516597" y="4206949"/>
              <a:ext cx="691040" cy="2231901"/>
            </a:xfrm>
            <a:prstGeom prst="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2" name="正方形/長方形 271"/>
            <p:cNvSpPr/>
            <p:nvPr/>
          </p:nvSpPr>
          <p:spPr>
            <a:xfrm>
              <a:off x="2404669" y="4201369"/>
              <a:ext cx="4277512" cy="2231901"/>
            </a:xfrm>
            <a:prstGeom prst="rect">
              <a:avLst/>
            </a:prstGeom>
            <a:solidFill>
              <a:srgbClr val="FDEADA"/>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3" name="正方形/長方形 272"/>
            <p:cNvSpPr/>
            <p:nvPr/>
          </p:nvSpPr>
          <p:spPr>
            <a:xfrm>
              <a:off x="6876721" y="4206949"/>
              <a:ext cx="691040" cy="2231901"/>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4" name="円/楕円 273"/>
            <p:cNvSpPr/>
            <p:nvPr/>
          </p:nvSpPr>
          <p:spPr>
            <a:xfrm>
              <a:off x="1735113" y="4422626"/>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5" name="円/楕円 274"/>
            <p:cNvSpPr/>
            <p:nvPr/>
          </p:nvSpPr>
          <p:spPr>
            <a:xfrm>
              <a:off x="1735113" y="4782666"/>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6" name="円/楕円 275"/>
            <p:cNvSpPr/>
            <p:nvPr/>
          </p:nvSpPr>
          <p:spPr>
            <a:xfrm>
              <a:off x="1735113" y="5142706"/>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7" name="円/楕円 276"/>
            <p:cNvSpPr/>
            <p:nvPr/>
          </p:nvSpPr>
          <p:spPr>
            <a:xfrm>
              <a:off x="1735113" y="5502746"/>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8" name="円/楕円 277"/>
            <p:cNvSpPr/>
            <p:nvPr/>
          </p:nvSpPr>
          <p:spPr>
            <a:xfrm>
              <a:off x="1735113" y="5862786"/>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9" name="円/楕円 278"/>
            <p:cNvSpPr/>
            <p:nvPr/>
          </p:nvSpPr>
          <p:spPr>
            <a:xfrm>
              <a:off x="2599209" y="4601727"/>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0" name="円/楕円 279"/>
            <p:cNvSpPr/>
            <p:nvPr/>
          </p:nvSpPr>
          <p:spPr>
            <a:xfrm>
              <a:off x="2599209" y="4961767"/>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1" name="円/楕円 280"/>
            <p:cNvSpPr/>
            <p:nvPr/>
          </p:nvSpPr>
          <p:spPr>
            <a:xfrm>
              <a:off x="2599209" y="5321807"/>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2" name="円/楕円 281"/>
            <p:cNvSpPr/>
            <p:nvPr/>
          </p:nvSpPr>
          <p:spPr>
            <a:xfrm>
              <a:off x="2599209" y="5681847"/>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83" name="直線矢印コネクタ 282"/>
            <p:cNvCxnSpPr>
              <a:stCxn id="274" idx="6"/>
              <a:endCxn id="279" idx="2"/>
            </p:cNvCxnSpPr>
            <p:nvPr/>
          </p:nvCxnSpPr>
          <p:spPr>
            <a:xfrm>
              <a:off x="2023145" y="4566642"/>
              <a:ext cx="576064" cy="17910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84" name="直線矢印コネクタ 283"/>
            <p:cNvCxnSpPr>
              <a:stCxn id="275" idx="6"/>
              <a:endCxn id="279" idx="2"/>
            </p:cNvCxnSpPr>
            <p:nvPr/>
          </p:nvCxnSpPr>
          <p:spPr>
            <a:xfrm flipV="1">
              <a:off x="2023145" y="4745743"/>
              <a:ext cx="576064" cy="18093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85" name="直線矢印コネクタ 284"/>
            <p:cNvCxnSpPr>
              <a:stCxn id="276" idx="6"/>
              <a:endCxn id="279" idx="2"/>
            </p:cNvCxnSpPr>
            <p:nvPr/>
          </p:nvCxnSpPr>
          <p:spPr>
            <a:xfrm flipV="1">
              <a:off x="2023145" y="4745743"/>
              <a:ext cx="576064" cy="54097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86" name="直線矢印コネクタ 285"/>
            <p:cNvCxnSpPr>
              <a:stCxn id="277" idx="6"/>
              <a:endCxn id="279" idx="2"/>
            </p:cNvCxnSpPr>
            <p:nvPr/>
          </p:nvCxnSpPr>
          <p:spPr>
            <a:xfrm flipV="1">
              <a:off x="2023145" y="4745743"/>
              <a:ext cx="576064" cy="90101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87" name="直線矢印コネクタ 286"/>
            <p:cNvCxnSpPr>
              <a:stCxn id="278" idx="6"/>
              <a:endCxn id="279" idx="2"/>
            </p:cNvCxnSpPr>
            <p:nvPr/>
          </p:nvCxnSpPr>
          <p:spPr>
            <a:xfrm flipV="1">
              <a:off x="2023145" y="4745743"/>
              <a:ext cx="576064" cy="126105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88" name="直線矢印コネクタ 287"/>
            <p:cNvCxnSpPr>
              <a:stCxn id="274" idx="6"/>
              <a:endCxn id="280" idx="2"/>
            </p:cNvCxnSpPr>
            <p:nvPr/>
          </p:nvCxnSpPr>
          <p:spPr>
            <a:xfrm>
              <a:off x="2023145" y="4566642"/>
              <a:ext cx="576064" cy="53914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89" name="直線矢印コネクタ 288"/>
            <p:cNvCxnSpPr>
              <a:stCxn id="274" idx="6"/>
              <a:endCxn id="282" idx="2"/>
            </p:cNvCxnSpPr>
            <p:nvPr/>
          </p:nvCxnSpPr>
          <p:spPr>
            <a:xfrm>
              <a:off x="2023145" y="4566642"/>
              <a:ext cx="576064" cy="125922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90" name="直線矢印コネクタ 289"/>
            <p:cNvCxnSpPr>
              <a:stCxn id="274" idx="6"/>
              <a:endCxn id="281" idx="2"/>
            </p:cNvCxnSpPr>
            <p:nvPr/>
          </p:nvCxnSpPr>
          <p:spPr>
            <a:xfrm>
              <a:off x="2023145" y="4566642"/>
              <a:ext cx="576064" cy="89918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91" name="直線矢印コネクタ 290"/>
            <p:cNvCxnSpPr>
              <a:stCxn id="275" idx="6"/>
              <a:endCxn id="280" idx="2"/>
            </p:cNvCxnSpPr>
            <p:nvPr/>
          </p:nvCxnSpPr>
          <p:spPr>
            <a:xfrm>
              <a:off x="2023145" y="4926682"/>
              <a:ext cx="576064" cy="17910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92" name="直線矢印コネクタ 291"/>
            <p:cNvCxnSpPr>
              <a:stCxn id="275" idx="6"/>
              <a:endCxn id="281" idx="2"/>
            </p:cNvCxnSpPr>
            <p:nvPr/>
          </p:nvCxnSpPr>
          <p:spPr>
            <a:xfrm>
              <a:off x="2023145" y="4926682"/>
              <a:ext cx="576064" cy="53914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93" name="直線矢印コネクタ 292"/>
            <p:cNvCxnSpPr>
              <a:stCxn id="275" idx="6"/>
              <a:endCxn id="282" idx="2"/>
            </p:cNvCxnSpPr>
            <p:nvPr/>
          </p:nvCxnSpPr>
          <p:spPr>
            <a:xfrm>
              <a:off x="2023145" y="4926682"/>
              <a:ext cx="576064" cy="89918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94" name="直線矢印コネクタ 293"/>
            <p:cNvCxnSpPr>
              <a:stCxn id="276" idx="6"/>
              <a:endCxn id="280" idx="2"/>
            </p:cNvCxnSpPr>
            <p:nvPr/>
          </p:nvCxnSpPr>
          <p:spPr>
            <a:xfrm flipV="1">
              <a:off x="2023145" y="5105783"/>
              <a:ext cx="576064" cy="18093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95" name="直線矢印コネクタ 294"/>
            <p:cNvCxnSpPr>
              <a:stCxn id="276" idx="6"/>
              <a:endCxn id="282" idx="2"/>
            </p:cNvCxnSpPr>
            <p:nvPr/>
          </p:nvCxnSpPr>
          <p:spPr>
            <a:xfrm>
              <a:off x="2023145" y="5286722"/>
              <a:ext cx="576064" cy="53914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96" name="直線矢印コネクタ 295"/>
            <p:cNvCxnSpPr>
              <a:stCxn id="276" idx="6"/>
              <a:endCxn id="281" idx="2"/>
            </p:cNvCxnSpPr>
            <p:nvPr/>
          </p:nvCxnSpPr>
          <p:spPr>
            <a:xfrm>
              <a:off x="2023145" y="5286722"/>
              <a:ext cx="576064" cy="17910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97" name="直線矢印コネクタ 296"/>
            <p:cNvCxnSpPr>
              <a:stCxn id="277" idx="6"/>
              <a:endCxn id="280" idx="2"/>
            </p:cNvCxnSpPr>
            <p:nvPr/>
          </p:nvCxnSpPr>
          <p:spPr>
            <a:xfrm flipV="1">
              <a:off x="2023145" y="5105783"/>
              <a:ext cx="576064" cy="54097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98" name="直線矢印コネクタ 297"/>
            <p:cNvCxnSpPr>
              <a:stCxn id="277" idx="6"/>
              <a:endCxn id="281" idx="2"/>
            </p:cNvCxnSpPr>
            <p:nvPr/>
          </p:nvCxnSpPr>
          <p:spPr>
            <a:xfrm flipV="1">
              <a:off x="2023145" y="5465823"/>
              <a:ext cx="576064" cy="18093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99" name="直線矢印コネクタ 298"/>
            <p:cNvCxnSpPr>
              <a:stCxn id="277" idx="6"/>
              <a:endCxn id="282" idx="2"/>
            </p:cNvCxnSpPr>
            <p:nvPr/>
          </p:nvCxnSpPr>
          <p:spPr>
            <a:xfrm>
              <a:off x="2023145" y="5646762"/>
              <a:ext cx="576064" cy="17910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00" name="直線矢印コネクタ 299"/>
            <p:cNvCxnSpPr>
              <a:stCxn id="278" idx="6"/>
              <a:endCxn id="280" idx="2"/>
            </p:cNvCxnSpPr>
            <p:nvPr/>
          </p:nvCxnSpPr>
          <p:spPr>
            <a:xfrm flipV="1">
              <a:off x="2023145" y="5105783"/>
              <a:ext cx="576064" cy="90101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01" name="直線矢印コネクタ 300"/>
            <p:cNvCxnSpPr>
              <a:stCxn id="278" idx="6"/>
              <a:endCxn id="281" idx="2"/>
            </p:cNvCxnSpPr>
            <p:nvPr/>
          </p:nvCxnSpPr>
          <p:spPr>
            <a:xfrm flipV="1">
              <a:off x="2023145" y="5465823"/>
              <a:ext cx="576064" cy="54097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02" name="直線矢印コネクタ 301"/>
            <p:cNvCxnSpPr>
              <a:stCxn id="278" idx="6"/>
              <a:endCxn id="282" idx="2"/>
            </p:cNvCxnSpPr>
            <p:nvPr/>
          </p:nvCxnSpPr>
          <p:spPr>
            <a:xfrm flipV="1">
              <a:off x="2023145" y="5825863"/>
              <a:ext cx="576064" cy="18093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303" name="円/楕円 302"/>
            <p:cNvSpPr/>
            <p:nvPr/>
          </p:nvSpPr>
          <p:spPr>
            <a:xfrm>
              <a:off x="3319289" y="4597240"/>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4" name="円/楕円 303"/>
            <p:cNvSpPr/>
            <p:nvPr/>
          </p:nvSpPr>
          <p:spPr>
            <a:xfrm>
              <a:off x="3319289" y="4957280"/>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5" name="円/楕円 304"/>
            <p:cNvSpPr/>
            <p:nvPr/>
          </p:nvSpPr>
          <p:spPr>
            <a:xfrm>
              <a:off x="3319289" y="5317320"/>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6" name="円/楕円 305"/>
            <p:cNvSpPr/>
            <p:nvPr/>
          </p:nvSpPr>
          <p:spPr>
            <a:xfrm>
              <a:off x="3319289" y="5677360"/>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07" name="直線矢印コネクタ 306"/>
            <p:cNvCxnSpPr>
              <a:stCxn id="279" idx="6"/>
              <a:endCxn id="303" idx="2"/>
            </p:cNvCxnSpPr>
            <p:nvPr/>
          </p:nvCxnSpPr>
          <p:spPr>
            <a:xfrm flipV="1">
              <a:off x="2887241" y="4741256"/>
              <a:ext cx="432048" cy="4487"/>
            </a:xfrm>
            <a:prstGeom prst="straightConnector1">
              <a:avLst/>
            </a:prstGeom>
            <a:ln w="19050">
              <a:solidFill>
                <a:schemeClr val="tx1">
                  <a:lumMod val="50000"/>
                  <a:lumOff val="5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08" name="直線矢印コネクタ 307"/>
            <p:cNvCxnSpPr>
              <a:stCxn id="280" idx="6"/>
              <a:endCxn id="303" idx="2"/>
            </p:cNvCxnSpPr>
            <p:nvPr/>
          </p:nvCxnSpPr>
          <p:spPr>
            <a:xfrm flipV="1">
              <a:off x="2887241" y="4741256"/>
              <a:ext cx="432048" cy="364527"/>
            </a:xfrm>
            <a:prstGeom prst="straightConnector1">
              <a:avLst/>
            </a:prstGeom>
            <a:ln w="3175">
              <a:solidFill>
                <a:schemeClr val="tx1">
                  <a:lumMod val="50000"/>
                  <a:lumOff val="5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09" name="直線矢印コネクタ 308"/>
            <p:cNvCxnSpPr>
              <a:stCxn id="281" idx="6"/>
              <a:endCxn id="303" idx="2"/>
            </p:cNvCxnSpPr>
            <p:nvPr/>
          </p:nvCxnSpPr>
          <p:spPr>
            <a:xfrm flipV="1">
              <a:off x="2887241" y="4741256"/>
              <a:ext cx="432048" cy="724567"/>
            </a:xfrm>
            <a:prstGeom prst="straightConnector1">
              <a:avLst/>
            </a:prstGeom>
            <a:ln w="3175">
              <a:solidFill>
                <a:schemeClr val="tx1">
                  <a:lumMod val="50000"/>
                  <a:lumOff val="5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10" name="直線矢印コネクタ 309"/>
            <p:cNvCxnSpPr>
              <a:stCxn id="282" idx="6"/>
              <a:endCxn id="303" idx="2"/>
            </p:cNvCxnSpPr>
            <p:nvPr/>
          </p:nvCxnSpPr>
          <p:spPr>
            <a:xfrm flipV="1">
              <a:off x="2887241" y="4741256"/>
              <a:ext cx="432048" cy="1084607"/>
            </a:xfrm>
            <a:prstGeom prst="straightConnector1">
              <a:avLst/>
            </a:prstGeom>
            <a:ln w="19050">
              <a:solidFill>
                <a:schemeClr val="tx1">
                  <a:lumMod val="50000"/>
                  <a:lumOff val="5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11" name="直線矢印コネクタ 310"/>
            <p:cNvCxnSpPr>
              <a:stCxn id="279" idx="6"/>
              <a:endCxn id="304" idx="2"/>
            </p:cNvCxnSpPr>
            <p:nvPr/>
          </p:nvCxnSpPr>
          <p:spPr>
            <a:xfrm>
              <a:off x="2887241" y="4745743"/>
              <a:ext cx="432048" cy="355553"/>
            </a:xfrm>
            <a:prstGeom prst="straightConnector1">
              <a:avLst/>
            </a:prstGeom>
            <a:ln w="76200">
              <a:solidFill>
                <a:schemeClr val="tx1">
                  <a:lumMod val="85000"/>
                  <a:lumOff val="1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12" name="直線矢印コネクタ 311"/>
            <p:cNvCxnSpPr>
              <a:stCxn id="279" idx="6"/>
              <a:endCxn id="305" idx="2"/>
            </p:cNvCxnSpPr>
            <p:nvPr/>
          </p:nvCxnSpPr>
          <p:spPr>
            <a:xfrm>
              <a:off x="2887241" y="4745743"/>
              <a:ext cx="432048" cy="715593"/>
            </a:xfrm>
            <a:prstGeom prst="straightConnector1">
              <a:avLst/>
            </a:prstGeom>
            <a:ln w="3175">
              <a:solidFill>
                <a:schemeClr val="tx1">
                  <a:lumMod val="50000"/>
                  <a:lumOff val="5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13" name="直線矢印コネクタ 312"/>
            <p:cNvCxnSpPr>
              <a:stCxn id="279" idx="6"/>
              <a:endCxn id="306" idx="2"/>
            </p:cNvCxnSpPr>
            <p:nvPr/>
          </p:nvCxnSpPr>
          <p:spPr>
            <a:xfrm>
              <a:off x="2887241" y="4745743"/>
              <a:ext cx="432048" cy="1075633"/>
            </a:xfrm>
            <a:prstGeom prst="straightConnector1">
              <a:avLst/>
            </a:prstGeom>
            <a:ln w="12700">
              <a:solidFill>
                <a:schemeClr val="tx1">
                  <a:lumMod val="50000"/>
                  <a:lumOff val="5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14" name="直線矢印コネクタ 313"/>
            <p:cNvCxnSpPr>
              <a:stCxn id="280" idx="6"/>
              <a:endCxn id="304" idx="2"/>
            </p:cNvCxnSpPr>
            <p:nvPr/>
          </p:nvCxnSpPr>
          <p:spPr>
            <a:xfrm flipV="1">
              <a:off x="2887241" y="5101296"/>
              <a:ext cx="432048" cy="4487"/>
            </a:xfrm>
            <a:prstGeom prst="straightConnector1">
              <a:avLst/>
            </a:prstGeom>
            <a:ln w="3175">
              <a:solidFill>
                <a:schemeClr val="tx1">
                  <a:lumMod val="50000"/>
                  <a:lumOff val="5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15" name="直線矢印コネクタ 314"/>
            <p:cNvCxnSpPr>
              <a:stCxn id="280" idx="6"/>
              <a:endCxn id="305" idx="2"/>
            </p:cNvCxnSpPr>
            <p:nvPr/>
          </p:nvCxnSpPr>
          <p:spPr>
            <a:xfrm>
              <a:off x="2887241" y="5105783"/>
              <a:ext cx="432048" cy="355553"/>
            </a:xfrm>
            <a:prstGeom prst="straightConnector1">
              <a:avLst/>
            </a:prstGeom>
            <a:ln w="3175">
              <a:solidFill>
                <a:schemeClr val="tx1">
                  <a:lumMod val="50000"/>
                  <a:lumOff val="5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16" name="直線矢印コネクタ 315"/>
            <p:cNvCxnSpPr>
              <a:stCxn id="280" idx="6"/>
              <a:endCxn id="306" idx="2"/>
            </p:cNvCxnSpPr>
            <p:nvPr/>
          </p:nvCxnSpPr>
          <p:spPr>
            <a:xfrm>
              <a:off x="2887241" y="5105783"/>
              <a:ext cx="432048" cy="715593"/>
            </a:xfrm>
            <a:prstGeom prst="straightConnector1">
              <a:avLst/>
            </a:prstGeom>
            <a:ln w="38100">
              <a:solidFill>
                <a:schemeClr val="tx1"/>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17" name="直線矢印コネクタ 316"/>
            <p:cNvCxnSpPr>
              <a:stCxn id="281" idx="6"/>
              <a:endCxn id="304" idx="2"/>
            </p:cNvCxnSpPr>
            <p:nvPr/>
          </p:nvCxnSpPr>
          <p:spPr>
            <a:xfrm flipV="1">
              <a:off x="2887241" y="5101296"/>
              <a:ext cx="432048" cy="364527"/>
            </a:xfrm>
            <a:prstGeom prst="straightConnector1">
              <a:avLst/>
            </a:prstGeom>
            <a:ln w="38100">
              <a:solidFill>
                <a:schemeClr val="tx1">
                  <a:lumMod val="85000"/>
                  <a:lumOff val="1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18" name="直線矢印コネクタ 317"/>
            <p:cNvCxnSpPr>
              <a:stCxn id="281" idx="6"/>
              <a:endCxn id="305" idx="2"/>
            </p:cNvCxnSpPr>
            <p:nvPr/>
          </p:nvCxnSpPr>
          <p:spPr>
            <a:xfrm flipV="1">
              <a:off x="2887241" y="5461336"/>
              <a:ext cx="432048" cy="4487"/>
            </a:xfrm>
            <a:prstGeom prst="straightConnector1">
              <a:avLst/>
            </a:prstGeom>
            <a:ln w="3175">
              <a:solidFill>
                <a:schemeClr val="tx1">
                  <a:lumMod val="50000"/>
                  <a:lumOff val="5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19" name="直線矢印コネクタ 318"/>
            <p:cNvCxnSpPr>
              <a:stCxn id="281" idx="6"/>
              <a:endCxn id="306" idx="2"/>
            </p:cNvCxnSpPr>
            <p:nvPr/>
          </p:nvCxnSpPr>
          <p:spPr>
            <a:xfrm>
              <a:off x="2887241" y="5465823"/>
              <a:ext cx="432048" cy="355553"/>
            </a:xfrm>
            <a:prstGeom prst="straightConnector1">
              <a:avLst/>
            </a:prstGeom>
            <a:ln w="3175">
              <a:solidFill>
                <a:schemeClr val="tx1">
                  <a:lumMod val="50000"/>
                  <a:lumOff val="5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20" name="直線矢印コネクタ 319"/>
            <p:cNvCxnSpPr>
              <a:stCxn id="282" idx="6"/>
              <a:endCxn id="304" idx="2"/>
            </p:cNvCxnSpPr>
            <p:nvPr/>
          </p:nvCxnSpPr>
          <p:spPr>
            <a:xfrm flipV="1">
              <a:off x="2887241" y="5101296"/>
              <a:ext cx="432048" cy="724567"/>
            </a:xfrm>
            <a:prstGeom prst="straightConnector1">
              <a:avLst/>
            </a:prstGeom>
            <a:ln w="28575">
              <a:solidFill>
                <a:schemeClr val="tx1">
                  <a:lumMod val="50000"/>
                  <a:lumOff val="5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21" name="直線矢印コネクタ 320"/>
            <p:cNvCxnSpPr>
              <a:stCxn id="282" idx="6"/>
              <a:endCxn id="305" idx="2"/>
            </p:cNvCxnSpPr>
            <p:nvPr/>
          </p:nvCxnSpPr>
          <p:spPr>
            <a:xfrm flipV="1">
              <a:off x="2887241" y="5461336"/>
              <a:ext cx="432048" cy="364527"/>
            </a:xfrm>
            <a:prstGeom prst="straightConnector1">
              <a:avLst/>
            </a:prstGeom>
            <a:ln w="3175">
              <a:solidFill>
                <a:schemeClr val="tx1">
                  <a:lumMod val="50000"/>
                  <a:lumOff val="5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22" name="直線矢印コネクタ 321"/>
            <p:cNvCxnSpPr>
              <a:stCxn id="282" idx="6"/>
              <a:endCxn id="306" idx="2"/>
            </p:cNvCxnSpPr>
            <p:nvPr/>
          </p:nvCxnSpPr>
          <p:spPr>
            <a:xfrm flipV="1">
              <a:off x="2887241" y="5821376"/>
              <a:ext cx="432048" cy="4487"/>
            </a:xfrm>
            <a:prstGeom prst="straightConnector1">
              <a:avLst/>
            </a:prstGeom>
            <a:ln w="3175">
              <a:solidFill>
                <a:schemeClr val="tx1">
                  <a:lumMod val="50000"/>
                  <a:lumOff val="5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323" name="円/楕円 322"/>
            <p:cNvSpPr/>
            <p:nvPr/>
          </p:nvSpPr>
          <p:spPr>
            <a:xfrm flipH="1">
              <a:off x="7063705" y="4422626"/>
              <a:ext cx="288032" cy="288032"/>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4" name="円/楕円 323"/>
            <p:cNvSpPr/>
            <p:nvPr/>
          </p:nvSpPr>
          <p:spPr>
            <a:xfrm flipH="1">
              <a:off x="7063705" y="4782666"/>
              <a:ext cx="288032" cy="288032"/>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5" name="円/楕円 324"/>
            <p:cNvSpPr/>
            <p:nvPr/>
          </p:nvSpPr>
          <p:spPr>
            <a:xfrm flipH="1">
              <a:off x="7063705" y="5142706"/>
              <a:ext cx="288032" cy="288032"/>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6" name="円/楕円 325"/>
            <p:cNvSpPr/>
            <p:nvPr/>
          </p:nvSpPr>
          <p:spPr>
            <a:xfrm flipH="1">
              <a:off x="7063705" y="5502746"/>
              <a:ext cx="288032" cy="288032"/>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7" name="円/楕円 326"/>
            <p:cNvSpPr/>
            <p:nvPr/>
          </p:nvSpPr>
          <p:spPr>
            <a:xfrm flipH="1">
              <a:off x="7063705" y="5862786"/>
              <a:ext cx="288032" cy="288032"/>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8" name="円/楕円 327"/>
            <p:cNvSpPr/>
            <p:nvPr/>
          </p:nvSpPr>
          <p:spPr>
            <a:xfrm flipH="1">
              <a:off x="6199609" y="4601727"/>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9" name="円/楕円 328"/>
            <p:cNvSpPr/>
            <p:nvPr/>
          </p:nvSpPr>
          <p:spPr>
            <a:xfrm flipH="1">
              <a:off x="6199609" y="4961767"/>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0" name="円/楕円 329"/>
            <p:cNvSpPr/>
            <p:nvPr/>
          </p:nvSpPr>
          <p:spPr>
            <a:xfrm flipH="1">
              <a:off x="6199609" y="5321807"/>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1" name="円/楕円 330"/>
            <p:cNvSpPr/>
            <p:nvPr/>
          </p:nvSpPr>
          <p:spPr>
            <a:xfrm flipH="1">
              <a:off x="6199609" y="5681847"/>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32" name="直線矢印コネクタ 331"/>
            <p:cNvCxnSpPr>
              <a:stCxn id="325" idx="6"/>
              <a:endCxn id="331" idx="2"/>
            </p:cNvCxnSpPr>
            <p:nvPr/>
          </p:nvCxnSpPr>
          <p:spPr>
            <a:xfrm flipH="1">
              <a:off x="6487641" y="4566642"/>
              <a:ext cx="576064" cy="17910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33" name="直線矢印コネクタ 332"/>
            <p:cNvCxnSpPr>
              <a:stCxn id="326" idx="6"/>
              <a:endCxn id="331" idx="2"/>
            </p:cNvCxnSpPr>
            <p:nvPr/>
          </p:nvCxnSpPr>
          <p:spPr>
            <a:xfrm flipH="1" flipV="1">
              <a:off x="6487641" y="4745743"/>
              <a:ext cx="576064" cy="18093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34" name="直線矢印コネクタ 333"/>
            <p:cNvCxnSpPr>
              <a:stCxn id="327" idx="6"/>
              <a:endCxn id="331" idx="2"/>
            </p:cNvCxnSpPr>
            <p:nvPr/>
          </p:nvCxnSpPr>
          <p:spPr>
            <a:xfrm flipH="1" flipV="1">
              <a:off x="6487641" y="4745743"/>
              <a:ext cx="576064" cy="54097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35" name="直線矢印コネクタ 334"/>
            <p:cNvCxnSpPr>
              <a:stCxn id="328" idx="6"/>
              <a:endCxn id="331" idx="2"/>
            </p:cNvCxnSpPr>
            <p:nvPr/>
          </p:nvCxnSpPr>
          <p:spPr>
            <a:xfrm flipH="1" flipV="1">
              <a:off x="6487641" y="4745743"/>
              <a:ext cx="576064" cy="90101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36" name="直線矢印コネクタ 335"/>
            <p:cNvCxnSpPr>
              <a:stCxn id="329" idx="6"/>
              <a:endCxn id="331" idx="2"/>
            </p:cNvCxnSpPr>
            <p:nvPr/>
          </p:nvCxnSpPr>
          <p:spPr>
            <a:xfrm flipH="1" flipV="1">
              <a:off x="6487641" y="4745743"/>
              <a:ext cx="576064" cy="126105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37" name="直線矢印コネクタ 336"/>
            <p:cNvCxnSpPr>
              <a:stCxn id="325" idx="6"/>
              <a:endCxn id="332" idx="2"/>
            </p:cNvCxnSpPr>
            <p:nvPr/>
          </p:nvCxnSpPr>
          <p:spPr>
            <a:xfrm flipH="1">
              <a:off x="6487641" y="4566642"/>
              <a:ext cx="576064" cy="53914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38" name="直線矢印コネクタ 337"/>
            <p:cNvCxnSpPr>
              <a:stCxn id="325" idx="6"/>
              <a:endCxn id="334" idx="2"/>
            </p:cNvCxnSpPr>
            <p:nvPr/>
          </p:nvCxnSpPr>
          <p:spPr>
            <a:xfrm flipH="1">
              <a:off x="6487641" y="4566642"/>
              <a:ext cx="576064" cy="125922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39" name="直線矢印コネクタ 338"/>
            <p:cNvCxnSpPr>
              <a:stCxn id="325" idx="6"/>
              <a:endCxn id="333" idx="2"/>
            </p:cNvCxnSpPr>
            <p:nvPr/>
          </p:nvCxnSpPr>
          <p:spPr>
            <a:xfrm flipH="1">
              <a:off x="6487641" y="4566642"/>
              <a:ext cx="576064" cy="89918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40" name="直線矢印コネクタ 339"/>
            <p:cNvCxnSpPr>
              <a:stCxn id="326" idx="6"/>
              <a:endCxn id="332" idx="2"/>
            </p:cNvCxnSpPr>
            <p:nvPr/>
          </p:nvCxnSpPr>
          <p:spPr>
            <a:xfrm flipH="1">
              <a:off x="6487641" y="4926682"/>
              <a:ext cx="576064" cy="17910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41" name="直線矢印コネクタ 340"/>
            <p:cNvCxnSpPr>
              <a:stCxn id="326" idx="6"/>
              <a:endCxn id="333" idx="2"/>
            </p:cNvCxnSpPr>
            <p:nvPr/>
          </p:nvCxnSpPr>
          <p:spPr>
            <a:xfrm flipH="1">
              <a:off x="6487641" y="4926682"/>
              <a:ext cx="576064" cy="53914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42" name="直線矢印コネクタ 341"/>
            <p:cNvCxnSpPr>
              <a:stCxn id="326" idx="6"/>
              <a:endCxn id="334" idx="2"/>
            </p:cNvCxnSpPr>
            <p:nvPr/>
          </p:nvCxnSpPr>
          <p:spPr>
            <a:xfrm flipH="1">
              <a:off x="6487641" y="4926682"/>
              <a:ext cx="576064" cy="89918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43" name="直線矢印コネクタ 342"/>
            <p:cNvCxnSpPr>
              <a:stCxn id="327" idx="6"/>
              <a:endCxn id="332" idx="2"/>
            </p:cNvCxnSpPr>
            <p:nvPr/>
          </p:nvCxnSpPr>
          <p:spPr>
            <a:xfrm flipH="1" flipV="1">
              <a:off x="6487641" y="5105783"/>
              <a:ext cx="576064" cy="18093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44" name="直線矢印コネクタ 343"/>
            <p:cNvCxnSpPr>
              <a:stCxn id="327" idx="6"/>
              <a:endCxn id="334" idx="2"/>
            </p:cNvCxnSpPr>
            <p:nvPr/>
          </p:nvCxnSpPr>
          <p:spPr>
            <a:xfrm flipH="1">
              <a:off x="6487641" y="5286722"/>
              <a:ext cx="576064" cy="53914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45" name="直線矢印コネクタ 344"/>
            <p:cNvCxnSpPr>
              <a:stCxn id="327" idx="6"/>
              <a:endCxn id="333" idx="2"/>
            </p:cNvCxnSpPr>
            <p:nvPr/>
          </p:nvCxnSpPr>
          <p:spPr>
            <a:xfrm flipH="1">
              <a:off x="6487641" y="5286722"/>
              <a:ext cx="576064" cy="17910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46" name="直線矢印コネクタ 345"/>
            <p:cNvCxnSpPr>
              <a:stCxn id="328" idx="6"/>
              <a:endCxn id="332" idx="2"/>
            </p:cNvCxnSpPr>
            <p:nvPr/>
          </p:nvCxnSpPr>
          <p:spPr>
            <a:xfrm flipH="1" flipV="1">
              <a:off x="6487641" y="5105783"/>
              <a:ext cx="576064" cy="54097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47" name="直線矢印コネクタ 346"/>
            <p:cNvCxnSpPr>
              <a:stCxn id="328" idx="6"/>
              <a:endCxn id="333" idx="2"/>
            </p:cNvCxnSpPr>
            <p:nvPr/>
          </p:nvCxnSpPr>
          <p:spPr>
            <a:xfrm flipH="1" flipV="1">
              <a:off x="6487641" y="5465823"/>
              <a:ext cx="576064" cy="18093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48" name="直線矢印コネクタ 347"/>
            <p:cNvCxnSpPr>
              <a:stCxn id="328" idx="6"/>
              <a:endCxn id="334" idx="2"/>
            </p:cNvCxnSpPr>
            <p:nvPr/>
          </p:nvCxnSpPr>
          <p:spPr>
            <a:xfrm flipH="1">
              <a:off x="6487641" y="5646762"/>
              <a:ext cx="576064" cy="17910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49" name="直線矢印コネクタ 348"/>
            <p:cNvCxnSpPr>
              <a:stCxn id="329" idx="6"/>
              <a:endCxn id="332" idx="2"/>
            </p:cNvCxnSpPr>
            <p:nvPr/>
          </p:nvCxnSpPr>
          <p:spPr>
            <a:xfrm flipH="1" flipV="1">
              <a:off x="6487641" y="5105783"/>
              <a:ext cx="576064" cy="90101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50" name="直線矢印コネクタ 349"/>
            <p:cNvCxnSpPr>
              <a:stCxn id="329" idx="6"/>
              <a:endCxn id="333" idx="2"/>
            </p:cNvCxnSpPr>
            <p:nvPr/>
          </p:nvCxnSpPr>
          <p:spPr>
            <a:xfrm flipH="1" flipV="1">
              <a:off x="6487641" y="5465823"/>
              <a:ext cx="576064" cy="54097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51" name="直線矢印コネクタ 350"/>
            <p:cNvCxnSpPr>
              <a:stCxn id="329" idx="6"/>
              <a:endCxn id="334" idx="2"/>
            </p:cNvCxnSpPr>
            <p:nvPr/>
          </p:nvCxnSpPr>
          <p:spPr>
            <a:xfrm flipH="1" flipV="1">
              <a:off x="6487641" y="5825863"/>
              <a:ext cx="576064" cy="18093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352" name="円/楕円 351"/>
            <p:cNvSpPr/>
            <p:nvPr/>
          </p:nvSpPr>
          <p:spPr>
            <a:xfrm flipH="1">
              <a:off x="5479529" y="4597240"/>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3" name="円/楕円 352"/>
            <p:cNvSpPr/>
            <p:nvPr/>
          </p:nvSpPr>
          <p:spPr>
            <a:xfrm flipH="1">
              <a:off x="5479529" y="4957280"/>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4" name="円/楕円 353"/>
            <p:cNvSpPr/>
            <p:nvPr/>
          </p:nvSpPr>
          <p:spPr>
            <a:xfrm flipH="1">
              <a:off x="5479529" y="5317320"/>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5" name="円/楕円 354"/>
            <p:cNvSpPr/>
            <p:nvPr/>
          </p:nvSpPr>
          <p:spPr>
            <a:xfrm flipH="1">
              <a:off x="5479529" y="5677360"/>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56" name="直線矢印コネクタ 355"/>
            <p:cNvCxnSpPr>
              <a:cxnSpLocks/>
              <a:stCxn id="352" idx="2"/>
              <a:endCxn id="331" idx="6"/>
            </p:cNvCxnSpPr>
            <p:nvPr/>
          </p:nvCxnSpPr>
          <p:spPr>
            <a:xfrm>
              <a:off x="5767561" y="4741256"/>
              <a:ext cx="432048" cy="1084607"/>
            </a:xfrm>
            <a:prstGeom prst="straightConnector1">
              <a:avLst/>
            </a:prstGeom>
            <a:ln w="57150">
              <a:solidFill>
                <a:schemeClr val="tx1"/>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57" name="直線矢印コネクタ 356"/>
            <p:cNvCxnSpPr>
              <a:stCxn id="332" idx="6"/>
            </p:cNvCxnSpPr>
            <p:nvPr/>
          </p:nvCxnSpPr>
          <p:spPr>
            <a:xfrm flipH="1" flipV="1">
              <a:off x="5767561" y="4741256"/>
              <a:ext cx="432048" cy="36452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58" name="直線矢印コネクタ 357"/>
            <p:cNvCxnSpPr>
              <a:stCxn id="333" idx="6"/>
            </p:cNvCxnSpPr>
            <p:nvPr/>
          </p:nvCxnSpPr>
          <p:spPr>
            <a:xfrm flipH="1" flipV="1">
              <a:off x="5767561" y="4741256"/>
              <a:ext cx="432048" cy="72456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59" name="直線矢印コネクタ 358"/>
            <p:cNvCxnSpPr>
              <a:stCxn id="334" idx="6"/>
            </p:cNvCxnSpPr>
            <p:nvPr/>
          </p:nvCxnSpPr>
          <p:spPr>
            <a:xfrm flipH="1" flipV="1">
              <a:off x="5767561" y="4741256"/>
              <a:ext cx="432048" cy="108460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60" name="直線矢印コネクタ 359"/>
            <p:cNvCxnSpPr>
              <a:stCxn id="331" idx="6"/>
            </p:cNvCxnSpPr>
            <p:nvPr/>
          </p:nvCxnSpPr>
          <p:spPr>
            <a:xfrm flipH="1">
              <a:off x="5767561" y="4745743"/>
              <a:ext cx="432048" cy="355553"/>
            </a:xfrm>
            <a:prstGeom prst="straightConnector1">
              <a:avLst/>
            </a:prstGeom>
            <a:ln w="12700">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61" name="直線矢印コネクタ 360"/>
            <p:cNvCxnSpPr>
              <a:stCxn id="331" idx="6"/>
            </p:cNvCxnSpPr>
            <p:nvPr/>
          </p:nvCxnSpPr>
          <p:spPr>
            <a:xfrm flipH="1">
              <a:off x="5767561" y="4745743"/>
              <a:ext cx="432048" cy="715593"/>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62" name="直線矢印コネクタ 361"/>
            <p:cNvCxnSpPr>
              <a:cxnSpLocks/>
              <a:stCxn id="355" idx="2"/>
              <a:endCxn id="328" idx="6"/>
            </p:cNvCxnSpPr>
            <p:nvPr/>
          </p:nvCxnSpPr>
          <p:spPr>
            <a:xfrm flipV="1">
              <a:off x="5767561" y="4745743"/>
              <a:ext cx="432048" cy="1075633"/>
            </a:xfrm>
            <a:prstGeom prst="straightConnector1">
              <a:avLst/>
            </a:prstGeom>
            <a:ln w="38100">
              <a:solidFill>
                <a:schemeClr val="tx1">
                  <a:lumMod val="85000"/>
                  <a:lumOff val="1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63" name="直線矢印コネクタ 362"/>
            <p:cNvCxnSpPr>
              <a:stCxn id="332" idx="6"/>
            </p:cNvCxnSpPr>
            <p:nvPr/>
          </p:nvCxnSpPr>
          <p:spPr>
            <a:xfrm flipH="1" flipV="1">
              <a:off x="5767561" y="5101296"/>
              <a:ext cx="432048" cy="4487"/>
            </a:xfrm>
            <a:prstGeom prst="straightConnector1">
              <a:avLst/>
            </a:prstGeom>
            <a:ln w="19050">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64" name="直線矢印コネクタ 363"/>
            <p:cNvCxnSpPr>
              <a:cxnSpLocks/>
              <a:stCxn id="330" idx="6"/>
            </p:cNvCxnSpPr>
            <p:nvPr/>
          </p:nvCxnSpPr>
          <p:spPr>
            <a:xfrm flipH="1" flipV="1">
              <a:off x="5767561" y="5461336"/>
              <a:ext cx="432048" cy="448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65" name="直線矢印コネクタ 364"/>
            <p:cNvCxnSpPr>
              <a:stCxn id="332" idx="6"/>
            </p:cNvCxnSpPr>
            <p:nvPr/>
          </p:nvCxnSpPr>
          <p:spPr>
            <a:xfrm flipH="1">
              <a:off x="5767561" y="5105783"/>
              <a:ext cx="432048" cy="715593"/>
            </a:xfrm>
            <a:prstGeom prst="straightConnector1">
              <a:avLst/>
            </a:prstGeom>
            <a:ln w="12700">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66" name="直線矢印コネクタ 365"/>
            <p:cNvCxnSpPr>
              <a:stCxn id="333" idx="6"/>
            </p:cNvCxnSpPr>
            <p:nvPr/>
          </p:nvCxnSpPr>
          <p:spPr>
            <a:xfrm flipH="1" flipV="1">
              <a:off x="5767561" y="5101296"/>
              <a:ext cx="432048" cy="36452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67" name="直線矢印コネクタ 366"/>
            <p:cNvCxnSpPr>
              <a:stCxn id="333" idx="6"/>
            </p:cNvCxnSpPr>
            <p:nvPr/>
          </p:nvCxnSpPr>
          <p:spPr>
            <a:xfrm flipH="1" flipV="1">
              <a:off x="5767561" y="5461336"/>
              <a:ext cx="432048" cy="448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68" name="直線矢印コネクタ 367"/>
            <p:cNvCxnSpPr>
              <a:stCxn id="333" idx="6"/>
            </p:cNvCxnSpPr>
            <p:nvPr/>
          </p:nvCxnSpPr>
          <p:spPr>
            <a:xfrm flipH="1">
              <a:off x="5767561" y="5465823"/>
              <a:ext cx="432048" cy="355553"/>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69" name="直線矢印コネクタ 368"/>
            <p:cNvCxnSpPr>
              <a:cxnSpLocks/>
              <a:stCxn id="353" idx="2"/>
              <a:endCxn id="330" idx="6"/>
            </p:cNvCxnSpPr>
            <p:nvPr/>
          </p:nvCxnSpPr>
          <p:spPr>
            <a:xfrm>
              <a:off x="5767561" y="5101296"/>
              <a:ext cx="432048" cy="364527"/>
            </a:xfrm>
            <a:prstGeom prst="straightConnector1">
              <a:avLst/>
            </a:prstGeom>
            <a:ln w="38100">
              <a:solidFill>
                <a:schemeClr val="tx1">
                  <a:lumMod val="85000"/>
                  <a:lumOff val="1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70" name="直線矢印コネクタ 369"/>
            <p:cNvCxnSpPr>
              <a:stCxn id="334" idx="6"/>
            </p:cNvCxnSpPr>
            <p:nvPr/>
          </p:nvCxnSpPr>
          <p:spPr>
            <a:xfrm flipH="1" flipV="1">
              <a:off x="5767561" y="5461336"/>
              <a:ext cx="432048" cy="364527"/>
            </a:xfrm>
            <a:prstGeom prst="straightConnector1">
              <a:avLst/>
            </a:prstGeom>
            <a:ln w="19050">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71" name="直線矢印コネクタ 370"/>
            <p:cNvCxnSpPr>
              <a:stCxn id="334" idx="6"/>
            </p:cNvCxnSpPr>
            <p:nvPr/>
          </p:nvCxnSpPr>
          <p:spPr>
            <a:xfrm flipH="1" flipV="1">
              <a:off x="5767561" y="5821376"/>
              <a:ext cx="432048" cy="448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372" name="テキスト ボックス 371"/>
            <p:cNvSpPr txBox="1"/>
            <p:nvPr/>
          </p:nvSpPr>
          <p:spPr>
            <a:xfrm>
              <a:off x="3686294" y="5052726"/>
              <a:ext cx="1723549" cy="461665"/>
            </a:xfrm>
            <a:prstGeom prst="rect">
              <a:avLst/>
            </a:prstGeom>
            <a:noFill/>
          </p:spPr>
          <p:txBody>
            <a:bodyPr wrap="none" rtlCol="0">
              <a:spAutoFit/>
            </a:bodyPr>
            <a:lstStyle/>
            <a:p>
              <a:pPr algn="ctr"/>
              <a:r>
                <a:rPr kumimoji="1" lang="ja-JP" altLang="en-US" sz="2400" dirty="0">
                  <a:solidFill>
                    <a:schemeClr val="accent2">
                      <a:lumMod val="75000"/>
                    </a:schemeClr>
                  </a:solidFill>
                  <a:latin typeface="Meiryo" charset="-128"/>
                  <a:ea typeface="Meiryo" charset="-128"/>
                  <a:cs typeface="Meiryo" charset="-128"/>
                </a:rPr>
                <a:t>・・・・・</a:t>
              </a:r>
            </a:p>
          </p:txBody>
        </p:sp>
        <p:sp>
          <p:nvSpPr>
            <p:cNvPr id="375" name="右矢印 374"/>
            <p:cNvSpPr/>
            <p:nvPr/>
          </p:nvSpPr>
          <p:spPr>
            <a:xfrm>
              <a:off x="1299750" y="4933945"/>
              <a:ext cx="275748" cy="720080"/>
            </a:xfrm>
            <a:prstGeom prst="rightArrow">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6" name="テキスト ボックス 375"/>
            <p:cNvSpPr txBox="1"/>
            <p:nvPr/>
          </p:nvSpPr>
          <p:spPr>
            <a:xfrm>
              <a:off x="1516597" y="3933015"/>
              <a:ext cx="691040" cy="276999"/>
            </a:xfrm>
            <a:prstGeom prst="rect">
              <a:avLst/>
            </a:prstGeom>
            <a:noFill/>
          </p:spPr>
          <p:txBody>
            <a:bodyPr wrap="square" rtlCol="0">
              <a:spAutoFit/>
            </a:bodyPr>
            <a:lstStyle/>
            <a:p>
              <a:pPr algn="ctr"/>
              <a:r>
                <a:rPr kumimoji="1" lang="ja-JP" altLang="en-US" sz="1200">
                  <a:solidFill>
                    <a:srgbClr val="0070C0"/>
                  </a:solidFill>
                  <a:latin typeface="Meiryo" charset="-128"/>
                  <a:ea typeface="Meiryo" charset="-128"/>
                  <a:cs typeface="Meiryo" charset="-128"/>
                </a:rPr>
                <a:t>入力層</a:t>
              </a:r>
              <a:endParaRPr kumimoji="1" lang="ja-JP" altLang="en-US" sz="1200" dirty="0">
                <a:solidFill>
                  <a:srgbClr val="0070C0"/>
                </a:solidFill>
                <a:latin typeface="Meiryo" charset="-128"/>
                <a:ea typeface="Meiryo" charset="-128"/>
                <a:cs typeface="Meiryo" charset="-128"/>
              </a:endParaRPr>
            </a:p>
          </p:txBody>
        </p:sp>
        <p:sp>
          <p:nvSpPr>
            <p:cNvPr id="377" name="テキスト ボックス 376"/>
            <p:cNvSpPr txBox="1"/>
            <p:nvPr/>
          </p:nvSpPr>
          <p:spPr>
            <a:xfrm>
              <a:off x="6862201" y="3933015"/>
              <a:ext cx="691040" cy="276999"/>
            </a:xfrm>
            <a:prstGeom prst="rect">
              <a:avLst/>
            </a:prstGeom>
            <a:noFill/>
          </p:spPr>
          <p:txBody>
            <a:bodyPr wrap="square" rtlCol="0">
              <a:spAutoFit/>
            </a:bodyPr>
            <a:lstStyle/>
            <a:p>
              <a:pPr algn="ctr"/>
              <a:r>
                <a:rPr kumimoji="1" lang="ja-JP" altLang="en-US" sz="1200">
                  <a:solidFill>
                    <a:schemeClr val="accent3">
                      <a:lumMod val="75000"/>
                    </a:schemeClr>
                  </a:solidFill>
                  <a:latin typeface="Meiryo" charset="-128"/>
                  <a:ea typeface="Meiryo" charset="-128"/>
                  <a:cs typeface="Meiryo" charset="-128"/>
                </a:rPr>
                <a:t>出力層</a:t>
              </a:r>
              <a:endParaRPr kumimoji="1" lang="ja-JP" altLang="en-US" sz="1200" dirty="0">
                <a:solidFill>
                  <a:schemeClr val="accent3">
                    <a:lumMod val="75000"/>
                  </a:schemeClr>
                </a:solidFill>
                <a:latin typeface="Meiryo" charset="-128"/>
                <a:ea typeface="Meiryo" charset="-128"/>
                <a:cs typeface="Meiryo" charset="-128"/>
              </a:endParaRPr>
            </a:p>
          </p:txBody>
        </p:sp>
        <p:pic>
          <p:nvPicPr>
            <p:cNvPr id="387" name="図 386"/>
            <p:cNvPicPr>
              <a:picLocks noChangeAspect="1"/>
            </p:cNvPicPr>
            <p:nvPr/>
          </p:nvPicPr>
          <p:blipFill>
            <a:blip r:embed="rId7"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207845" y="4656192"/>
              <a:ext cx="1229779" cy="1229779"/>
            </a:xfrm>
            <a:prstGeom prst="rect">
              <a:avLst/>
            </a:prstGeom>
          </p:spPr>
        </p:pic>
        <p:pic>
          <p:nvPicPr>
            <p:cNvPr id="389" name="図 388"/>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1303065" y="4174530"/>
              <a:ext cx="324287" cy="324287"/>
            </a:xfrm>
            <a:prstGeom prst="rect">
              <a:avLst/>
            </a:prstGeom>
            <a:effectLst>
              <a:outerShdw blurRad="50800" dist="38100" dir="2700000" algn="tl" rotWithShape="0">
                <a:prstClr val="black">
                  <a:alpha val="40000"/>
                </a:prstClr>
              </a:outerShdw>
            </a:effectLst>
          </p:spPr>
        </p:pic>
        <p:sp>
          <p:nvSpPr>
            <p:cNvPr id="402" name="右矢印 401"/>
            <p:cNvSpPr/>
            <p:nvPr/>
          </p:nvSpPr>
          <p:spPr>
            <a:xfrm>
              <a:off x="7523394" y="4933945"/>
              <a:ext cx="275748" cy="720080"/>
            </a:xfrm>
            <a:prstGeom prs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3" name="テキスト ボックス 402"/>
            <p:cNvSpPr txBox="1"/>
            <p:nvPr/>
          </p:nvSpPr>
          <p:spPr>
            <a:xfrm>
              <a:off x="7777677" y="4993893"/>
              <a:ext cx="974946" cy="553998"/>
            </a:xfrm>
            <a:prstGeom prst="rect">
              <a:avLst/>
            </a:prstGeom>
            <a:noFill/>
          </p:spPr>
          <p:txBody>
            <a:bodyPr wrap="none" rtlCol="0">
              <a:spAutoFit/>
            </a:bodyPr>
            <a:lstStyle/>
            <a:p>
              <a:pPr algn="ctr"/>
              <a:r>
                <a:rPr kumimoji="1" lang="ja-JP" altLang="en-US" sz="1000" b="1" dirty="0">
                  <a:solidFill>
                    <a:schemeClr val="bg1">
                      <a:lumMod val="50000"/>
                    </a:schemeClr>
                  </a:solidFill>
                  <a:latin typeface="Meiryo" charset="-128"/>
                  <a:ea typeface="Meiryo" charset="-128"/>
                  <a:cs typeface="Meiryo" charset="-128"/>
                </a:rPr>
                <a:t>イヌ</a:t>
              </a:r>
              <a:r>
                <a:rPr kumimoji="1" lang="en-US" altLang="ja-JP" sz="1000" b="1" dirty="0">
                  <a:solidFill>
                    <a:schemeClr val="bg1">
                      <a:lumMod val="50000"/>
                    </a:schemeClr>
                  </a:solidFill>
                  <a:latin typeface="Meiryo" charset="-128"/>
                  <a:ea typeface="Meiryo" charset="-128"/>
                  <a:cs typeface="Meiryo" charset="-128"/>
                </a:rPr>
                <a:t> 32% ×</a:t>
              </a:r>
            </a:p>
            <a:p>
              <a:pPr algn="ctr"/>
              <a:r>
                <a:rPr lang="ja-JP" altLang="en-US" sz="1000" b="1" u="sng" dirty="0">
                  <a:solidFill>
                    <a:srgbClr val="008000"/>
                  </a:solidFill>
                  <a:latin typeface="Meiryo" charset="-128"/>
                  <a:ea typeface="Meiryo" charset="-128"/>
                  <a:cs typeface="Meiryo" charset="-128"/>
                </a:rPr>
                <a:t>ネコ</a:t>
              </a:r>
              <a:r>
                <a:rPr lang="en-US" altLang="ja-JP" sz="1000" b="1" u="sng" dirty="0">
                  <a:solidFill>
                    <a:srgbClr val="008000"/>
                  </a:solidFill>
                  <a:latin typeface="Meiryo" charset="-128"/>
                  <a:ea typeface="Meiryo" charset="-128"/>
                  <a:cs typeface="Meiryo" charset="-128"/>
                </a:rPr>
                <a:t> 96% </a:t>
              </a:r>
              <a:r>
                <a:rPr lang="ja-JP" altLang="en-US" sz="1000" b="1" u="sng" dirty="0">
                  <a:solidFill>
                    <a:srgbClr val="008000"/>
                  </a:solidFill>
                  <a:latin typeface="Meiryo" charset="-128"/>
                  <a:ea typeface="Meiryo" charset="-128"/>
                  <a:cs typeface="Meiryo" charset="-128"/>
                </a:rPr>
                <a:t>○</a:t>
              </a:r>
              <a:endParaRPr lang="en-US" altLang="ja-JP" sz="1000" b="1" u="sng" dirty="0">
                <a:solidFill>
                  <a:srgbClr val="008000"/>
                </a:solidFill>
                <a:latin typeface="Meiryo" charset="-128"/>
                <a:ea typeface="Meiryo" charset="-128"/>
                <a:cs typeface="Meiryo" charset="-128"/>
              </a:endParaRPr>
            </a:p>
            <a:p>
              <a:pPr algn="ctr"/>
              <a:r>
                <a:rPr lang="ja-JP" altLang="en-US" sz="1000" b="1" dirty="0">
                  <a:solidFill>
                    <a:schemeClr val="bg1">
                      <a:lumMod val="50000"/>
                    </a:schemeClr>
                  </a:solidFill>
                  <a:latin typeface="Meiryo" charset="-128"/>
                  <a:ea typeface="Meiryo" charset="-128"/>
                  <a:cs typeface="Meiryo" charset="-128"/>
                </a:rPr>
                <a:t>ウシ</a:t>
              </a:r>
              <a:r>
                <a:rPr lang="en-US" altLang="ja-JP" sz="1000" b="1" dirty="0">
                  <a:solidFill>
                    <a:schemeClr val="bg1">
                      <a:lumMod val="50000"/>
                    </a:schemeClr>
                  </a:solidFill>
                  <a:latin typeface="Meiryo" charset="-128"/>
                  <a:ea typeface="Meiryo" charset="-128"/>
                  <a:cs typeface="Meiryo" charset="-128"/>
                </a:rPr>
                <a:t> 18% ×</a:t>
              </a:r>
              <a:endParaRPr kumimoji="1" lang="ja-JP" altLang="en-US" sz="1000" b="1" dirty="0">
                <a:solidFill>
                  <a:schemeClr val="bg1">
                    <a:lumMod val="50000"/>
                  </a:schemeClr>
                </a:solidFill>
                <a:latin typeface="Meiryo" charset="-128"/>
                <a:ea typeface="Meiryo" charset="-128"/>
                <a:cs typeface="Meiryo" charset="-128"/>
              </a:endParaRPr>
            </a:p>
          </p:txBody>
        </p:sp>
        <p:sp>
          <p:nvSpPr>
            <p:cNvPr id="405" name="テキスト ボックス 404"/>
            <p:cNvSpPr txBox="1"/>
            <p:nvPr/>
          </p:nvSpPr>
          <p:spPr>
            <a:xfrm>
              <a:off x="3654756" y="4428675"/>
              <a:ext cx="1774845" cy="677108"/>
            </a:xfrm>
            <a:prstGeom prst="rect">
              <a:avLst/>
            </a:prstGeom>
            <a:noFill/>
          </p:spPr>
          <p:txBody>
            <a:bodyPr wrap="none" rtlCol="0">
              <a:spAutoFit/>
            </a:bodyPr>
            <a:lstStyle/>
            <a:p>
              <a:pPr algn="ctr"/>
              <a:r>
                <a:rPr kumimoji="1" lang="ja-JP" altLang="en-US" sz="1400" b="1">
                  <a:solidFill>
                    <a:srgbClr val="0070C0"/>
                  </a:solidFill>
                  <a:latin typeface="Meiryo" charset="-128"/>
                  <a:ea typeface="Meiryo" charset="-128"/>
                  <a:cs typeface="Meiryo" charset="-128"/>
                </a:rPr>
                <a:t>学習</a:t>
              </a:r>
              <a:r>
                <a:rPr kumimoji="1" lang="ja-JP" altLang="en-US" sz="1200">
                  <a:solidFill>
                    <a:schemeClr val="accent3">
                      <a:lumMod val="75000"/>
                    </a:schemeClr>
                  </a:solidFill>
                  <a:latin typeface="Meiryo" charset="-128"/>
                  <a:ea typeface="Meiryo" charset="-128"/>
                  <a:cs typeface="Meiryo" charset="-128"/>
                </a:rPr>
                <a:t>によって作られた</a:t>
              </a:r>
              <a:endParaRPr kumimoji="1" lang="en-US" altLang="ja-JP" sz="1200" dirty="0">
                <a:solidFill>
                  <a:schemeClr val="accent3">
                    <a:lumMod val="75000"/>
                  </a:schemeClr>
                </a:solidFill>
                <a:latin typeface="Meiryo" charset="-128"/>
                <a:ea typeface="Meiryo" charset="-128"/>
                <a:cs typeface="Meiryo" charset="-128"/>
              </a:endParaRPr>
            </a:p>
            <a:p>
              <a:pPr algn="ctr"/>
              <a:r>
                <a:rPr lang="ja-JP" altLang="en-US" sz="2400" b="1">
                  <a:solidFill>
                    <a:schemeClr val="accent6">
                      <a:lumMod val="50000"/>
                    </a:schemeClr>
                  </a:solidFill>
                  <a:latin typeface="Meiryo" charset="-128"/>
                  <a:ea typeface="Meiryo" charset="-128"/>
                  <a:cs typeface="Meiryo" charset="-128"/>
                </a:rPr>
                <a:t>推論モデル</a:t>
              </a:r>
              <a:endParaRPr kumimoji="1" lang="ja-JP" altLang="en-US" sz="2400" b="1" dirty="0">
                <a:solidFill>
                  <a:schemeClr val="accent6">
                    <a:lumMod val="50000"/>
                  </a:schemeClr>
                </a:solidFill>
                <a:latin typeface="Meiryo" charset="-128"/>
                <a:ea typeface="Meiryo" charset="-128"/>
                <a:cs typeface="Meiryo" charset="-128"/>
              </a:endParaRPr>
            </a:p>
          </p:txBody>
        </p:sp>
        <p:sp>
          <p:nvSpPr>
            <p:cNvPr id="406" name="テキスト ボックス 405"/>
            <p:cNvSpPr txBox="1"/>
            <p:nvPr/>
          </p:nvSpPr>
          <p:spPr>
            <a:xfrm>
              <a:off x="3519196" y="5376272"/>
              <a:ext cx="2105608" cy="954107"/>
            </a:xfrm>
            <a:prstGeom prst="rect">
              <a:avLst/>
            </a:prstGeom>
            <a:noFill/>
          </p:spPr>
          <p:txBody>
            <a:bodyPr wrap="square" rtlCol="0">
              <a:spAutoFit/>
            </a:bodyPr>
            <a:lstStyle/>
            <a:p>
              <a:pPr algn="ctr"/>
              <a:r>
                <a:rPr kumimoji="1" lang="ja-JP" altLang="en-US" sz="1400" b="1">
                  <a:solidFill>
                    <a:schemeClr val="accent6">
                      <a:lumMod val="75000"/>
                    </a:schemeClr>
                  </a:solidFill>
                  <a:latin typeface="Meiryo" charset="-128"/>
                  <a:ea typeface="Meiryo" charset="-128"/>
                  <a:cs typeface="Meiryo" charset="-128"/>
                </a:rPr>
                <a:t>入力と出力が</a:t>
              </a:r>
              <a:endParaRPr lang="en-US" altLang="ja-JP" sz="1400" b="1" dirty="0">
                <a:solidFill>
                  <a:schemeClr val="accent6">
                    <a:lumMod val="75000"/>
                  </a:schemeClr>
                </a:solidFill>
                <a:latin typeface="Meiryo" charset="-128"/>
                <a:ea typeface="Meiryo" charset="-128"/>
                <a:cs typeface="Meiryo" charset="-128"/>
              </a:endParaRPr>
            </a:p>
            <a:p>
              <a:pPr algn="ctr"/>
              <a:r>
                <a:rPr kumimoji="1" lang="ja-JP" altLang="en-US" sz="1400" b="1">
                  <a:solidFill>
                    <a:schemeClr val="accent6">
                      <a:lumMod val="75000"/>
                    </a:schemeClr>
                  </a:solidFill>
                  <a:latin typeface="Meiryo" charset="-128"/>
                  <a:ea typeface="Meiryo" charset="-128"/>
                  <a:cs typeface="Meiryo" charset="-128"/>
                </a:rPr>
                <a:t>うまく一致する</a:t>
              </a:r>
              <a:endParaRPr kumimoji="1" lang="en-US" altLang="ja-JP" sz="1400" b="1" dirty="0">
                <a:solidFill>
                  <a:schemeClr val="accent6">
                    <a:lumMod val="75000"/>
                  </a:schemeClr>
                </a:solidFill>
                <a:latin typeface="Meiryo" charset="-128"/>
                <a:ea typeface="Meiryo" charset="-128"/>
                <a:cs typeface="Meiryo" charset="-128"/>
              </a:endParaRPr>
            </a:p>
            <a:p>
              <a:pPr algn="ctr"/>
              <a:r>
                <a:rPr kumimoji="1" lang="ja-JP" altLang="en-US" sz="1400" b="1">
                  <a:solidFill>
                    <a:schemeClr val="accent6">
                      <a:lumMod val="75000"/>
                    </a:schemeClr>
                  </a:solidFill>
                  <a:latin typeface="Meiryo" charset="-128"/>
                  <a:ea typeface="Meiryo" charset="-128"/>
                  <a:cs typeface="Meiryo" charset="-128"/>
                </a:rPr>
                <a:t>重み付け</a:t>
              </a:r>
              <a:r>
                <a:rPr lang="ja-JP" altLang="en-US" sz="1400" b="1">
                  <a:solidFill>
                    <a:schemeClr val="accent6">
                      <a:lumMod val="75000"/>
                    </a:schemeClr>
                  </a:solidFill>
                  <a:latin typeface="Meiryo" charset="-128"/>
                  <a:ea typeface="Meiryo" charset="-128"/>
                  <a:cs typeface="Meiryo" charset="-128"/>
                </a:rPr>
                <a:t>の組合せ</a:t>
              </a:r>
              <a:endParaRPr lang="en-US" altLang="ja-JP" sz="1400" b="1" dirty="0">
                <a:solidFill>
                  <a:schemeClr val="accent6">
                    <a:lumMod val="75000"/>
                  </a:schemeClr>
                </a:solidFill>
                <a:latin typeface="Meiryo" charset="-128"/>
                <a:ea typeface="Meiryo" charset="-128"/>
                <a:cs typeface="Meiryo" charset="-128"/>
              </a:endParaRPr>
            </a:p>
            <a:p>
              <a:pPr algn="ctr"/>
              <a:r>
                <a:rPr lang="ja-JP" altLang="en-US" sz="1400" b="1">
                  <a:solidFill>
                    <a:schemeClr val="accent6">
                      <a:lumMod val="75000"/>
                    </a:schemeClr>
                  </a:solidFill>
                  <a:latin typeface="Meiryo" charset="-128"/>
                  <a:ea typeface="Meiryo" charset="-128"/>
                  <a:cs typeface="Meiryo" charset="-128"/>
                </a:rPr>
                <a:t>を見つける</a:t>
              </a:r>
              <a:endParaRPr kumimoji="1" lang="en-US" altLang="ja-JP" sz="1400" b="1" dirty="0">
                <a:solidFill>
                  <a:schemeClr val="accent6">
                    <a:lumMod val="75000"/>
                  </a:schemeClr>
                </a:solidFill>
                <a:latin typeface="Meiryo" charset="-128"/>
                <a:ea typeface="Meiryo" charset="-128"/>
                <a:cs typeface="Meiryo" charset="-128"/>
              </a:endParaRPr>
            </a:p>
          </p:txBody>
        </p:sp>
        <p:sp>
          <p:nvSpPr>
            <p:cNvPr id="408" name="テキスト ボックス 407"/>
            <p:cNvSpPr txBox="1"/>
            <p:nvPr/>
          </p:nvSpPr>
          <p:spPr>
            <a:xfrm>
              <a:off x="7751730" y="5983798"/>
              <a:ext cx="1040167" cy="492443"/>
            </a:xfrm>
            <a:prstGeom prst="rect">
              <a:avLst/>
            </a:prstGeom>
            <a:noFill/>
          </p:spPr>
          <p:txBody>
            <a:bodyPr wrap="square" rtlCol="0">
              <a:spAutoFit/>
            </a:bodyPr>
            <a:lstStyle/>
            <a:p>
              <a:pPr algn="ctr"/>
              <a:r>
                <a:rPr kumimoji="1" lang="ja-JP" altLang="en-US" sz="1600" b="1" dirty="0">
                  <a:solidFill>
                    <a:srgbClr val="008000"/>
                  </a:solidFill>
                  <a:latin typeface="Meiryo" charset="-128"/>
                  <a:ea typeface="Meiryo" charset="-128"/>
                  <a:cs typeface="Meiryo" charset="-128"/>
                </a:rPr>
                <a:t>「ネコ」</a:t>
              </a:r>
              <a:endParaRPr kumimoji="1" lang="en-US" altLang="ja-JP" sz="1600" b="1" dirty="0">
                <a:solidFill>
                  <a:srgbClr val="008000"/>
                </a:solidFill>
                <a:latin typeface="Meiryo" charset="-128"/>
                <a:ea typeface="Meiryo" charset="-128"/>
                <a:cs typeface="Meiryo" charset="-128"/>
              </a:endParaRPr>
            </a:p>
            <a:p>
              <a:pPr algn="ctr"/>
              <a:r>
                <a:rPr kumimoji="1" lang="ja-JP" altLang="en-US" sz="1000" dirty="0">
                  <a:solidFill>
                    <a:schemeClr val="accent3">
                      <a:lumMod val="75000"/>
                    </a:schemeClr>
                  </a:solidFill>
                  <a:latin typeface="Meiryo" charset="-128"/>
                  <a:ea typeface="Meiryo" charset="-128"/>
                  <a:cs typeface="Meiryo" charset="-128"/>
                </a:rPr>
                <a:t>である</a:t>
              </a:r>
            </a:p>
          </p:txBody>
        </p:sp>
        <p:sp>
          <p:nvSpPr>
            <p:cNvPr id="409" name="下矢印 408"/>
            <p:cNvSpPr/>
            <p:nvPr/>
          </p:nvSpPr>
          <p:spPr>
            <a:xfrm>
              <a:off x="8114815" y="5556292"/>
              <a:ext cx="288032" cy="427506"/>
            </a:xfrm>
            <a:prstGeom prst="downArrow">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1" name="テキスト ボックス 410"/>
            <p:cNvSpPr txBox="1"/>
            <p:nvPr/>
          </p:nvSpPr>
          <p:spPr>
            <a:xfrm>
              <a:off x="424268" y="5736312"/>
              <a:ext cx="800219" cy="215444"/>
            </a:xfrm>
            <a:prstGeom prst="rect">
              <a:avLst/>
            </a:prstGeom>
            <a:noFill/>
          </p:spPr>
          <p:txBody>
            <a:bodyPr wrap="none" rtlCol="0">
              <a:spAutoFit/>
            </a:bodyPr>
            <a:lstStyle/>
            <a:p>
              <a:pPr algn="ctr"/>
              <a:r>
                <a:rPr kumimoji="1" lang="ja-JP" altLang="en-US" sz="800">
                  <a:solidFill>
                    <a:srgbClr val="008000"/>
                  </a:solidFill>
                  <a:latin typeface="Meiryo" charset="-128"/>
                  <a:ea typeface="Meiryo" charset="-128"/>
                  <a:cs typeface="Meiryo" charset="-128"/>
                </a:rPr>
                <a:t>未知のデータ</a:t>
              </a:r>
              <a:endParaRPr kumimoji="1" lang="ja-JP" altLang="en-US" sz="800" dirty="0">
                <a:solidFill>
                  <a:srgbClr val="008000"/>
                </a:solidFill>
                <a:latin typeface="Meiryo" charset="-128"/>
                <a:ea typeface="Meiryo" charset="-128"/>
                <a:cs typeface="Meiryo" charset="-128"/>
              </a:endParaRPr>
            </a:p>
          </p:txBody>
        </p:sp>
      </p:grpSp>
      <p:pic>
        <p:nvPicPr>
          <p:cNvPr id="251" name="図 250">
            <a:extLst>
              <a:ext uri="{FF2B5EF4-FFF2-40B4-BE49-F238E27FC236}">
                <a16:creationId xmlns:a16="http://schemas.microsoft.com/office/drawing/2014/main" id="{57763FB0-9873-BA4A-97B2-359A1DF480D0}"/>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7799716" y="1597074"/>
            <a:ext cx="1054782" cy="1054782"/>
          </a:xfrm>
          <a:prstGeom prst="rect">
            <a:avLst/>
          </a:prstGeom>
        </p:spPr>
      </p:pic>
      <p:pic>
        <p:nvPicPr>
          <p:cNvPr id="373" name="図 372">
            <a:extLst>
              <a:ext uri="{FF2B5EF4-FFF2-40B4-BE49-F238E27FC236}">
                <a16:creationId xmlns:a16="http://schemas.microsoft.com/office/drawing/2014/main" id="{CA1E2BD9-D11C-EA47-9DB2-9F6D23E5D983}"/>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7708541" y="692522"/>
            <a:ext cx="1242839" cy="1242839"/>
          </a:xfrm>
          <a:prstGeom prst="rect">
            <a:avLst/>
          </a:prstGeom>
        </p:spPr>
      </p:pic>
      <p:pic>
        <p:nvPicPr>
          <p:cNvPr id="374" name="図 373">
            <a:extLst>
              <a:ext uri="{FF2B5EF4-FFF2-40B4-BE49-F238E27FC236}">
                <a16:creationId xmlns:a16="http://schemas.microsoft.com/office/drawing/2014/main" id="{9D076B29-0BCE-8945-B049-A7AC00C7A513}"/>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7890972" y="2497235"/>
            <a:ext cx="871334" cy="871334"/>
          </a:xfrm>
          <a:prstGeom prst="rect">
            <a:avLst/>
          </a:prstGeom>
        </p:spPr>
      </p:pic>
      <p:grpSp>
        <p:nvGrpSpPr>
          <p:cNvPr id="379" name="図形グループ 394">
            <a:extLst>
              <a:ext uri="{FF2B5EF4-FFF2-40B4-BE49-F238E27FC236}">
                <a16:creationId xmlns:a16="http://schemas.microsoft.com/office/drawing/2014/main" id="{53BD031C-3CF2-F544-9732-FD07DABF6F60}"/>
              </a:ext>
            </a:extLst>
          </p:cNvPr>
          <p:cNvGrpSpPr/>
          <p:nvPr/>
        </p:nvGrpSpPr>
        <p:grpSpPr>
          <a:xfrm>
            <a:off x="8485319" y="1340942"/>
            <a:ext cx="582041" cy="582041"/>
            <a:chOff x="8022615" y="4025501"/>
            <a:chExt cx="582041" cy="582041"/>
          </a:xfrm>
        </p:grpSpPr>
        <p:pic>
          <p:nvPicPr>
            <p:cNvPr id="380" name="図 379">
              <a:extLst>
                <a:ext uri="{FF2B5EF4-FFF2-40B4-BE49-F238E27FC236}">
                  <a16:creationId xmlns:a16="http://schemas.microsoft.com/office/drawing/2014/main" id="{228962F3-9479-254F-9C29-A7DA4201C60B}"/>
                </a:ext>
              </a:extLst>
            </p:cNvPr>
            <p:cNvPicPr>
              <a:picLocks noChangeAspect="1"/>
            </p:cNvPicPr>
            <p:nvPr/>
          </p:nvPicPr>
          <p:blipFill>
            <a:blip r:embed="rId6"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8022615" y="4025501"/>
              <a:ext cx="582041" cy="582041"/>
            </a:xfrm>
            <a:prstGeom prst="rect">
              <a:avLst/>
            </a:prstGeom>
          </p:spPr>
        </p:pic>
        <p:sp>
          <p:nvSpPr>
            <p:cNvPr id="381" name="テキスト ボックス 380">
              <a:extLst>
                <a:ext uri="{FF2B5EF4-FFF2-40B4-BE49-F238E27FC236}">
                  <a16:creationId xmlns:a16="http://schemas.microsoft.com/office/drawing/2014/main" id="{CE02840E-9F65-B046-9CCF-846955A3332E}"/>
                </a:ext>
              </a:extLst>
            </p:cNvPr>
            <p:cNvSpPr txBox="1"/>
            <p:nvPr/>
          </p:nvSpPr>
          <p:spPr>
            <a:xfrm rot="2697848">
              <a:off x="8165597" y="4274751"/>
              <a:ext cx="370416" cy="184666"/>
            </a:xfrm>
            <a:prstGeom prst="rect">
              <a:avLst/>
            </a:prstGeom>
            <a:noFill/>
          </p:spPr>
          <p:txBody>
            <a:bodyPr wrap="square" rtlCol="0">
              <a:spAutoFit/>
            </a:bodyPr>
            <a:lstStyle/>
            <a:p>
              <a:r>
                <a:rPr lang="ja-JP" altLang="en-US" sz="600" dirty="0">
                  <a:latin typeface="Meiryo" charset="-128"/>
                  <a:ea typeface="Meiryo" charset="-128"/>
                  <a:cs typeface="Meiryo" charset="-128"/>
                </a:rPr>
                <a:t>ネコ</a:t>
              </a:r>
              <a:endParaRPr kumimoji="1" lang="ja-JP" altLang="en-US" sz="600" dirty="0">
                <a:latin typeface="Meiryo" charset="-128"/>
                <a:ea typeface="Meiryo" charset="-128"/>
                <a:cs typeface="Meiryo" charset="-128"/>
              </a:endParaRPr>
            </a:p>
          </p:txBody>
        </p:sp>
      </p:grpSp>
      <p:grpSp>
        <p:nvGrpSpPr>
          <p:cNvPr id="382" name="図形グループ 395">
            <a:extLst>
              <a:ext uri="{FF2B5EF4-FFF2-40B4-BE49-F238E27FC236}">
                <a16:creationId xmlns:a16="http://schemas.microsoft.com/office/drawing/2014/main" id="{99B3975D-3CC7-5341-AD8C-24AA62594A0E}"/>
              </a:ext>
            </a:extLst>
          </p:cNvPr>
          <p:cNvGrpSpPr/>
          <p:nvPr/>
        </p:nvGrpSpPr>
        <p:grpSpPr>
          <a:xfrm>
            <a:off x="8487895" y="2230810"/>
            <a:ext cx="582041" cy="582041"/>
            <a:chOff x="8022615" y="4025501"/>
            <a:chExt cx="582041" cy="582041"/>
          </a:xfrm>
        </p:grpSpPr>
        <p:pic>
          <p:nvPicPr>
            <p:cNvPr id="383" name="図 382">
              <a:extLst>
                <a:ext uri="{FF2B5EF4-FFF2-40B4-BE49-F238E27FC236}">
                  <a16:creationId xmlns:a16="http://schemas.microsoft.com/office/drawing/2014/main" id="{03E7C82E-B509-5E43-BFD7-4B519B457B5A}"/>
                </a:ext>
              </a:extLst>
            </p:cNvPr>
            <p:cNvPicPr>
              <a:picLocks noChangeAspect="1"/>
            </p:cNvPicPr>
            <p:nvPr/>
          </p:nvPicPr>
          <p:blipFill>
            <a:blip r:embed="rId6"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8022615" y="4025501"/>
              <a:ext cx="582041" cy="582041"/>
            </a:xfrm>
            <a:prstGeom prst="rect">
              <a:avLst/>
            </a:prstGeom>
          </p:spPr>
        </p:pic>
        <p:sp>
          <p:nvSpPr>
            <p:cNvPr id="384" name="テキスト ボックス 383">
              <a:extLst>
                <a:ext uri="{FF2B5EF4-FFF2-40B4-BE49-F238E27FC236}">
                  <a16:creationId xmlns:a16="http://schemas.microsoft.com/office/drawing/2014/main" id="{4D82B639-EB23-A94B-B114-F3B41E6F6F59}"/>
                </a:ext>
              </a:extLst>
            </p:cNvPr>
            <p:cNvSpPr txBox="1"/>
            <p:nvPr/>
          </p:nvSpPr>
          <p:spPr>
            <a:xfrm rot="2697848">
              <a:off x="8165597" y="4274751"/>
              <a:ext cx="370416" cy="184666"/>
            </a:xfrm>
            <a:prstGeom prst="rect">
              <a:avLst/>
            </a:prstGeom>
            <a:noFill/>
          </p:spPr>
          <p:txBody>
            <a:bodyPr wrap="square" rtlCol="0">
              <a:spAutoFit/>
            </a:bodyPr>
            <a:lstStyle/>
            <a:p>
              <a:r>
                <a:rPr lang="ja-JP" altLang="en-US" sz="600" dirty="0">
                  <a:latin typeface="Meiryo" charset="-128"/>
                  <a:ea typeface="Meiryo" charset="-128"/>
                  <a:cs typeface="Meiryo" charset="-128"/>
                </a:rPr>
                <a:t>ネコ</a:t>
              </a:r>
              <a:endParaRPr kumimoji="1" lang="ja-JP" altLang="en-US" sz="600" dirty="0">
                <a:latin typeface="Meiryo" charset="-128"/>
                <a:ea typeface="Meiryo" charset="-128"/>
                <a:cs typeface="Meiryo" charset="-128"/>
              </a:endParaRPr>
            </a:p>
          </p:txBody>
        </p:sp>
      </p:grpSp>
      <p:grpSp>
        <p:nvGrpSpPr>
          <p:cNvPr id="385" name="図形グループ 398">
            <a:extLst>
              <a:ext uri="{FF2B5EF4-FFF2-40B4-BE49-F238E27FC236}">
                <a16:creationId xmlns:a16="http://schemas.microsoft.com/office/drawing/2014/main" id="{348686E9-51E9-7E43-A1F6-EB760A95A184}"/>
              </a:ext>
            </a:extLst>
          </p:cNvPr>
          <p:cNvGrpSpPr/>
          <p:nvPr/>
        </p:nvGrpSpPr>
        <p:grpSpPr>
          <a:xfrm>
            <a:off x="8489101" y="2978304"/>
            <a:ext cx="582041" cy="582041"/>
            <a:chOff x="8022615" y="4025501"/>
            <a:chExt cx="582041" cy="582041"/>
          </a:xfrm>
        </p:grpSpPr>
        <p:pic>
          <p:nvPicPr>
            <p:cNvPr id="386" name="図 385">
              <a:extLst>
                <a:ext uri="{FF2B5EF4-FFF2-40B4-BE49-F238E27FC236}">
                  <a16:creationId xmlns:a16="http://schemas.microsoft.com/office/drawing/2014/main" id="{FC8395A6-892E-A54B-9D8A-D31AAAE18C7F}"/>
                </a:ext>
              </a:extLst>
            </p:cNvPr>
            <p:cNvPicPr>
              <a:picLocks noChangeAspect="1"/>
            </p:cNvPicPr>
            <p:nvPr/>
          </p:nvPicPr>
          <p:blipFill>
            <a:blip r:embed="rId6"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8022615" y="4025501"/>
              <a:ext cx="582041" cy="582041"/>
            </a:xfrm>
            <a:prstGeom prst="rect">
              <a:avLst/>
            </a:prstGeom>
          </p:spPr>
        </p:pic>
        <p:sp>
          <p:nvSpPr>
            <p:cNvPr id="412" name="テキスト ボックス 411">
              <a:extLst>
                <a:ext uri="{FF2B5EF4-FFF2-40B4-BE49-F238E27FC236}">
                  <a16:creationId xmlns:a16="http://schemas.microsoft.com/office/drawing/2014/main" id="{BE9241D5-47EE-104F-9A9C-379C34BDFF7A}"/>
                </a:ext>
              </a:extLst>
            </p:cNvPr>
            <p:cNvSpPr txBox="1"/>
            <p:nvPr/>
          </p:nvSpPr>
          <p:spPr>
            <a:xfrm rot="2697848">
              <a:off x="8165597" y="4274751"/>
              <a:ext cx="370416" cy="184666"/>
            </a:xfrm>
            <a:prstGeom prst="rect">
              <a:avLst/>
            </a:prstGeom>
            <a:noFill/>
          </p:spPr>
          <p:txBody>
            <a:bodyPr wrap="square" rtlCol="0">
              <a:spAutoFit/>
            </a:bodyPr>
            <a:lstStyle/>
            <a:p>
              <a:r>
                <a:rPr lang="ja-JP" altLang="en-US" sz="600" dirty="0">
                  <a:latin typeface="Meiryo" charset="-128"/>
                  <a:ea typeface="Meiryo" charset="-128"/>
                  <a:cs typeface="Meiryo" charset="-128"/>
                </a:rPr>
                <a:t>ネコ</a:t>
              </a:r>
              <a:endParaRPr kumimoji="1" lang="ja-JP" altLang="en-US" sz="600" dirty="0">
                <a:latin typeface="Meiryo" charset="-128"/>
                <a:ea typeface="Meiryo" charset="-128"/>
                <a:cs typeface="Meiryo" charset="-128"/>
              </a:endParaRPr>
            </a:p>
          </p:txBody>
        </p:sp>
      </p:grpSp>
      <p:sp>
        <p:nvSpPr>
          <p:cNvPr id="413" name="テキスト ボックス 412">
            <a:extLst>
              <a:ext uri="{FF2B5EF4-FFF2-40B4-BE49-F238E27FC236}">
                <a16:creationId xmlns:a16="http://schemas.microsoft.com/office/drawing/2014/main" id="{96816651-32BA-1544-BD36-5E23FF29D8F1}"/>
              </a:ext>
            </a:extLst>
          </p:cNvPr>
          <p:cNvSpPr txBox="1"/>
          <p:nvPr/>
        </p:nvSpPr>
        <p:spPr>
          <a:xfrm>
            <a:off x="7980296" y="3339535"/>
            <a:ext cx="697627" cy="215444"/>
          </a:xfrm>
          <a:prstGeom prst="rect">
            <a:avLst/>
          </a:prstGeom>
          <a:noFill/>
        </p:spPr>
        <p:txBody>
          <a:bodyPr wrap="none" rtlCol="0">
            <a:spAutoFit/>
          </a:bodyPr>
          <a:lstStyle/>
          <a:p>
            <a:pPr algn="ctr"/>
            <a:r>
              <a:rPr kumimoji="1" lang="ja-JP" altLang="en-US" sz="800" dirty="0">
                <a:solidFill>
                  <a:srgbClr val="0070C0"/>
                </a:solidFill>
                <a:latin typeface="Meiryo" charset="-128"/>
                <a:ea typeface="Meiryo" charset="-128"/>
                <a:cs typeface="Meiryo" charset="-128"/>
              </a:rPr>
              <a:t>教師データ</a:t>
            </a:r>
          </a:p>
        </p:txBody>
      </p:sp>
      <p:cxnSp>
        <p:nvCxnSpPr>
          <p:cNvPr id="58" name="直線矢印コネクタ 57">
            <a:extLst>
              <a:ext uri="{FF2B5EF4-FFF2-40B4-BE49-F238E27FC236}">
                <a16:creationId xmlns:a16="http://schemas.microsoft.com/office/drawing/2014/main" id="{9359B050-5537-7387-B9E4-2F67F8F61398}"/>
              </a:ext>
            </a:extLst>
          </p:cNvPr>
          <p:cNvCxnSpPr>
            <a:cxnSpLocks/>
            <a:stCxn id="12" idx="6"/>
            <a:endCxn id="135" idx="2"/>
          </p:cNvCxnSpPr>
          <p:nvPr/>
        </p:nvCxnSpPr>
        <p:spPr>
          <a:xfrm flipV="1">
            <a:off x="2924185" y="2284014"/>
            <a:ext cx="432048" cy="4487"/>
          </a:xfrm>
          <a:prstGeom prst="straightConnector1">
            <a:avLst/>
          </a:prstGeom>
          <a:ln w="38100">
            <a:solidFill>
              <a:schemeClr val="tx1"/>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62" name="直線矢印コネクタ 61">
            <a:extLst>
              <a:ext uri="{FF2B5EF4-FFF2-40B4-BE49-F238E27FC236}">
                <a16:creationId xmlns:a16="http://schemas.microsoft.com/office/drawing/2014/main" id="{C4EA1B24-29FC-2A22-0815-140BF166BBB9}"/>
              </a:ext>
            </a:extLst>
          </p:cNvPr>
          <p:cNvCxnSpPr>
            <a:cxnSpLocks/>
            <a:stCxn id="10" idx="6"/>
            <a:endCxn id="134" idx="2"/>
          </p:cNvCxnSpPr>
          <p:nvPr/>
        </p:nvCxnSpPr>
        <p:spPr>
          <a:xfrm>
            <a:off x="2924185" y="1568421"/>
            <a:ext cx="432048" cy="355553"/>
          </a:xfrm>
          <a:prstGeom prst="straightConnector1">
            <a:avLst/>
          </a:prstGeom>
          <a:ln w="38100">
            <a:solidFill>
              <a:schemeClr val="tx1"/>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66" name="直線矢印コネクタ 65">
            <a:extLst>
              <a:ext uri="{FF2B5EF4-FFF2-40B4-BE49-F238E27FC236}">
                <a16:creationId xmlns:a16="http://schemas.microsoft.com/office/drawing/2014/main" id="{CE454175-7DA3-DF1E-09F2-60514E20BE89}"/>
              </a:ext>
            </a:extLst>
          </p:cNvPr>
          <p:cNvCxnSpPr>
            <a:cxnSpLocks/>
            <a:stCxn id="13" idx="6"/>
            <a:endCxn id="136" idx="2"/>
          </p:cNvCxnSpPr>
          <p:nvPr/>
        </p:nvCxnSpPr>
        <p:spPr>
          <a:xfrm flipV="1">
            <a:off x="2924185" y="2644054"/>
            <a:ext cx="432048" cy="4487"/>
          </a:xfrm>
          <a:prstGeom prst="straightConnector1">
            <a:avLst/>
          </a:prstGeom>
          <a:ln w="38100">
            <a:solidFill>
              <a:schemeClr val="tx1"/>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70" name="直線矢印コネクタ 69">
            <a:extLst>
              <a:ext uri="{FF2B5EF4-FFF2-40B4-BE49-F238E27FC236}">
                <a16:creationId xmlns:a16="http://schemas.microsoft.com/office/drawing/2014/main" id="{D01E0D74-5DB9-6A4E-5399-44DC2B484FA7}"/>
              </a:ext>
            </a:extLst>
          </p:cNvPr>
          <p:cNvCxnSpPr>
            <a:cxnSpLocks/>
            <a:stCxn id="11" idx="6"/>
            <a:endCxn id="136" idx="2"/>
          </p:cNvCxnSpPr>
          <p:nvPr/>
        </p:nvCxnSpPr>
        <p:spPr>
          <a:xfrm>
            <a:off x="2924185" y="1928461"/>
            <a:ext cx="432048" cy="715593"/>
          </a:xfrm>
          <a:prstGeom prst="straightConnector1">
            <a:avLst/>
          </a:prstGeom>
          <a:ln w="38100">
            <a:solidFill>
              <a:schemeClr val="tx1"/>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75" name="直線矢印コネクタ 74">
            <a:extLst>
              <a:ext uri="{FF2B5EF4-FFF2-40B4-BE49-F238E27FC236}">
                <a16:creationId xmlns:a16="http://schemas.microsoft.com/office/drawing/2014/main" id="{E9E7DDBD-F57F-0900-5243-050FF0952DD0}"/>
              </a:ext>
            </a:extLst>
          </p:cNvPr>
          <p:cNvCxnSpPr>
            <a:cxnSpLocks/>
            <a:stCxn id="11" idx="6"/>
            <a:endCxn id="133" idx="2"/>
          </p:cNvCxnSpPr>
          <p:nvPr/>
        </p:nvCxnSpPr>
        <p:spPr>
          <a:xfrm flipV="1">
            <a:off x="2924185" y="1563934"/>
            <a:ext cx="432048" cy="364527"/>
          </a:xfrm>
          <a:prstGeom prst="straightConnector1">
            <a:avLst/>
          </a:prstGeom>
          <a:ln w="38100">
            <a:solidFill>
              <a:schemeClr val="tx1"/>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79" name="直線矢印コネクタ 78">
            <a:extLst>
              <a:ext uri="{FF2B5EF4-FFF2-40B4-BE49-F238E27FC236}">
                <a16:creationId xmlns:a16="http://schemas.microsoft.com/office/drawing/2014/main" id="{16415922-B099-F73F-FEC9-8FF7C30245C2}"/>
              </a:ext>
            </a:extLst>
          </p:cNvPr>
          <p:cNvCxnSpPr>
            <a:cxnSpLocks/>
            <a:endCxn id="206" idx="6"/>
          </p:cNvCxnSpPr>
          <p:nvPr/>
        </p:nvCxnSpPr>
        <p:spPr>
          <a:xfrm flipV="1">
            <a:off x="5804505" y="1568421"/>
            <a:ext cx="432048" cy="703360"/>
          </a:xfrm>
          <a:prstGeom prst="straightConnector1">
            <a:avLst/>
          </a:prstGeom>
          <a:ln w="38100">
            <a:solidFill>
              <a:schemeClr val="tx1"/>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81" name="直線矢印コネクタ 80">
            <a:extLst>
              <a:ext uri="{FF2B5EF4-FFF2-40B4-BE49-F238E27FC236}">
                <a16:creationId xmlns:a16="http://schemas.microsoft.com/office/drawing/2014/main" id="{5CECAE1B-A33F-8FBE-B3E8-F51659931923}"/>
              </a:ext>
            </a:extLst>
          </p:cNvPr>
          <p:cNvCxnSpPr>
            <a:cxnSpLocks/>
            <a:endCxn id="209" idx="6"/>
          </p:cNvCxnSpPr>
          <p:nvPr/>
        </p:nvCxnSpPr>
        <p:spPr>
          <a:xfrm>
            <a:off x="5804505" y="1551701"/>
            <a:ext cx="432048" cy="1096840"/>
          </a:xfrm>
          <a:prstGeom prst="straightConnector1">
            <a:avLst/>
          </a:prstGeom>
          <a:ln w="38100">
            <a:solidFill>
              <a:schemeClr val="tx1"/>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82" name="直線矢印コネクタ 81">
            <a:extLst>
              <a:ext uri="{FF2B5EF4-FFF2-40B4-BE49-F238E27FC236}">
                <a16:creationId xmlns:a16="http://schemas.microsoft.com/office/drawing/2014/main" id="{705D12E6-8330-C81B-BC97-CA6A90FFD75D}"/>
              </a:ext>
            </a:extLst>
          </p:cNvPr>
          <p:cNvCxnSpPr>
            <a:cxnSpLocks/>
            <a:endCxn id="207" idx="6"/>
          </p:cNvCxnSpPr>
          <p:nvPr/>
        </p:nvCxnSpPr>
        <p:spPr>
          <a:xfrm flipV="1">
            <a:off x="5804505" y="1928461"/>
            <a:ext cx="432048" cy="703360"/>
          </a:xfrm>
          <a:prstGeom prst="straightConnector1">
            <a:avLst/>
          </a:prstGeom>
          <a:ln w="38100">
            <a:solidFill>
              <a:schemeClr val="tx1"/>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83" name="直線矢印コネクタ 82">
            <a:extLst>
              <a:ext uri="{FF2B5EF4-FFF2-40B4-BE49-F238E27FC236}">
                <a16:creationId xmlns:a16="http://schemas.microsoft.com/office/drawing/2014/main" id="{3E1C4E4A-AA7C-E26C-3DFF-1E3E9C5B0537}"/>
              </a:ext>
            </a:extLst>
          </p:cNvPr>
          <p:cNvCxnSpPr>
            <a:cxnSpLocks/>
            <a:endCxn id="208" idx="6"/>
          </p:cNvCxnSpPr>
          <p:nvPr/>
        </p:nvCxnSpPr>
        <p:spPr>
          <a:xfrm>
            <a:off x="5804505" y="1911741"/>
            <a:ext cx="432048" cy="376760"/>
          </a:xfrm>
          <a:prstGeom prst="straightConnector1">
            <a:avLst/>
          </a:prstGeom>
          <a:ln w="38100">
            <a:solidFill>
              <a:schemeClr val="tx1"/>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88" name="直線矢印コネクタ 87">
            <a:extLst>
              <a:ext uri="{FF2B5EF4-FFF2-40B4-BE49-F238E27FC236}">
                <a16:creationId xmlns:a16="http://schemas.microsoft.com/office/drawing/2014/main" id="{97407565-9073-B176-E25D-DFC85C189064}"/>
              </a:ext>
            </a:extLst>
          </p:cNvPr>
          <p:cNvCxnSpPr>
            <a:cxnSpLocks/>
            <a:stCxn id="12" idx="6"/>
            <a:endCxn id="134" idx="2"/>
          </p:cNvCxnSpPr>
          <p:nvPr/>
        </p:nvCxnSpPr>
        <p:spPr>
          <a:xfrm flipV="1">
            <a:off x="2924185" y="1923974"/>
            <a:ext cx="432048" cy="364527"/>
          </a:xfrm>
          <a:prstGeom prst="straightConnector1">
            <a:avLst/>
          </a:prstGeom>
          <a:ln w="38100">
            <a:solidFill>
              <a:schemeClr val="tx1"/>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7" name="テキスト ボックス 16">
            <a:extLst>
              <a:ext uri="{FF2B5EF4-FFF2-40B4-BE49-F238E27FC236}">
                <a16:creationId xmlns:a16="http://schemas.microsoft.com/office/drawing/2014/main" id="{ACD5D1BE-F090-88E9-A144-85BB16D92227}"/>
              </a:ext>
            </a:extLst>
          </p:cNvPr>
          <p:cNvSpPr txBox="1"/>
          <p:nvPr/>
        </p:nvSpPr>
        <p:spPr>
          <a:xfrm>
            <a:off x="2218872" y="6355531"/>
            <a:ext cx="4647426" cy="276999"/>
          </a:xfrm>
          <a:prstGeom prst="rect">
            <a:avLst/>
          </a:prstGeom>
          <a:noFill/>
        </p:spPr>
        <p:txBody>
          <a:bodyPr wrap="none" rtlCol="0">
            <a:spAutoFit/>
          </a:bodyPr>
          <a:lstStyle/>
          <a:p>
            <a:pPr algn="ctr"/>
            <a:r>
              <a:rPr kumimoji="1" lang="ja-JP" altLang="en-US" sz="120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つながりの重み付け＝パラメーターの数が多いと性能が向上する</a:t>
            </a:r>
          </a:p>
        </p:txBody>
      </p:sp>
      <p:sp>
        <p:nvSpPr>
          <p:cNvPr id="20" name="テキスト ボックス 19">
            <a:extLst>
              <a:ext uri="{FF2B5EF4-FFF2-40B4-BE49-F238E27FC236}">
                <a16:creationId xmlns:a16="http://schemas.microsoft.com/office/drawing/2014/main" id="{4799DE55-3189-8FE2-557C-C488CEDBEBC0}"/>
              </a:ext>
            </a:extLst>
          </p:cNvPr>
          <p:cNvSpPr txBox="1"/>
          <p:nvPr/>
        </p:nvSpPr>
        <p:spPr>
          <a:xfrm>
            <a:off x="3754346" y="2386931"/>
            <a:ext cx="1656986" cy="523220"/>
          </a:xfrm>
          <a:prstGeom prst="rect">
            <a:avLst/>
          </a:prstGeom>
          <a:noFill/>
        </p:spPr>
        <p:txBody>
          <a:bodyPr wrap="square">
            <a:spAutoFit/>
          </a:bodyPr>
          <a:lstStyle/>
          <a:p>
            <a:pPr algn="ctr"/>
            <a:r>
              <a:rPr lang="ja-JP" altLang="en-US" sz="1600" b="1">
                <a:solidFill>
                  <a:srgbClr val="0432FF"/>
                </a:solidFill>
                <a:latin typeface="Meiryo" panose="020B0604030504040204" pitchFamily="34" charset="-128"/>
                <a:ea typeface="Meiryo" panose="020B0604030504040204" pitchFamily="34" charset="-128"/>
              </a:rPr>
              <a:t>誤差逆伝播法</a:t>
            </a:r>
            <a:endParaRPr lang="en-US" altLang="ja-JP" sz="1600" b="1" dirty="0">
              <a:solidFill>
                <a:srgbClr val="0432FF"/>
              </a:solidFill>
              <a:latin typeface="Meiryo" panose="020B0604030504040204" pitchFamily="34" charset="-128"/>
              <a:ea typeface="Meiryo" panose="020B0604030504040204" pitchFamily="34" charset="-128"/>
            </a:endParaRPr>
          </a:p>
          <a:p>
            <a:pPr algn="ctr"/>
            <a:r>
              <a:rPr lang="ja-JP" altLang="en-US" sz="1100">
                <a:solidFill>
                  <a:srgbClr val="0432FF"/>
                </a:solidFill>
                <a:latin typeface="Meiryo" panose="020B0604030504040204" pitchFamily="34" charset="-128"/>
                <a:ea typeface="Meiryo" panose="020B0604030504040204" pitchFamily="34" charset="-128"/>
              </a:rPr>
              <a:t>Backpropagation</a:t>
            </a:r>
          </a:p>
        </p:txBody>
      </p:sp>
      <p:grpSp>
        <p:nvGrpSpPr>
          <p:cNvPr id="37" name="グループ化 36">
            <a:extLst>
              <a:ext uri="{FF2B5EF4-FFF2-40B4-BE49-F238E27FC236}">
                <a16:creationId xmlns:a16="http://schemas.microsoft.com/office/drawing/2014/main" id="{96C8CE89-8CD2-1359-9B88-CCCC74DD16F3}"/>
              </a:ext>
            </a:extLst>
          </p:cNvPr>
          <p:cNvGrpSpPr/>
          <p:nvPr/>
        </p:nvGrpSpPr>
        <p:grpSpPr>
          <a:xfrm>
            <a:off x="2217506" y="2864784"/>
            <a:ext cx="4711103" cy="239780"/>
            <a:chOff x="2217506" y="2864784"/>
            <a:chExt cx="4711103" cy="239780"/>
          </a:xfrm>
        </p:grpSpPr>
        <p:sp>
          <p:nvSpPr>
            <p:cNvPr id="22" name="左矢印 21">
              <a:extLst>
                <a:ext uri="{FF2B5EF4-FFF2-40B4-BE49-F238E27FC236}">
                  <a16:creationId xmlns:a16="http://schemas.microsoft.com/office/drawing/2014/main" id="{B4CD86FE-5F98-D049-301E-C4C558CE85F3}"/>
                </a:ext>
              </a:extLst>
            </p:cNvPr>
            <p:cNvSpPr/>
            <p:nvPr/>
          </p:nvSpPr>
          <p:spPr>
            <a:xfrm>
              <a:off x="6032073" y="2867338"/>
              <a:ext cx="418969" cy="227040"/>
            </a:xfrm>
            <a:prstGeom prst="lef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左矢印 22">
              <a:extLst>
                <a:ext uri="{FF2B5EF4-FFF2-40B4-BE49-F238E27FC236}">
                  <a16:creationId xmlns:a16="http://schemas.microsoft.com/office/drawing/2014/main" id="{47B03C47-753F-D325-E39F-8767BE63A047}"/>
                </a:ext>
              </a:extLst>
            </p:cNvPr>
            <p:cNvSpPr/>
            <p:nvPr/>
          </p:nvSpPr>
          <p:spPr>
            <a:xfrm>
              <a:off x="5559665" y="2867338"/>
              <a:ext cx="418969" cy="227040"/>
            </a:xfrm>
            <a:prstGeom prst="lef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左矢印 24">
              <a:extLst>
                <a:ext uri="{FF2B5EF4-FFF2-40B4-BE49-F238E27FC236}">
                  <a16:creationId xmlns:a16="http://schemas.microsoft.com/office/drawing/2014/main" id="{50FBDE01-958F-0561-DBD9-39A6CA8E970F}"/>
                </a:ext>
              </a:extLst>
            </p:cNvPr>
            <p:cNvSpPr/>
            <p:nvPr/>
          </p:nvSpPr>
          <p:spPr>
            <a:xfrm>
              <a:off x="5095068" y="2864784"/>
              <a:ext cx="418969" cy="227040"/>
            </a:xfrm>
            <a:prstGeom prst="lef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 name="左矢印 25">
              <a:extLst>
                <a:ext uri="{FF2B5EF4-FFF2-40B4-BE49-F238E27FC236}">
                  <a16:creationId xmlns:a16="http://schemas.microsoft.com/office/drawing/2014/main" id="{AEB2555A-A02F-48B2-E305-B49EAEFB5DBC}"/>
                </a:ext>
              </a:extLst>
            </p:cNvPr>
            <p:cNvSpPr/>
            <p:nvPr/>
          </p:nvSpPr>
          <p:spPr>
            <a:xfrm>
              <a:off x="4603011" y="2864784"/>
              <a:ext cx="418969" cy="227040"/>
            </a:xfrm>
            <a:prstGeom prst="lef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 name="左矢印 27">
              <a:extLst>
                <a:ext uri="{FF2B5EF4-FFF2-40B4-BE49-F238E27FC236}">
                  <a16:creationId xmlns:a16="http://schemas.microsoft.com/office/drawing/2014/main" id="{44A07A8B-B1CB-ED44-BEEB-4CDF335A857D}"/>
                </a:ext>
              </a:extLst>
            </p:cNvPr>
            <p:cNvSpPr/>
            <p:nvPr/>
          </p:nvSpPr>
          <p:spPr>
            <a:xfrm>
              <a:off x="4125252" y="2864784"/>
              <a:ext cx="418969" cy="227040"/>
            </a:xfrm>
            <a:prstGeom prst="lef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左矢印 28">
              <a:extLst>
                <a:ext uri="{FF2B5EF4-FFF2-40B4-BE49-F238E27FC236}">
                  <a16:creationId xmlns:a16="http://schemas.microsoft.com/office/drawing/2014/main" id="{30CD5066-ED3D-DD55-2EB8-95C147F9AAC2}"/>
                </a:ext>
              </a:extLst>
            </p:cNvPr>
            <p:cNvSpPr/>
            <p:nvPr/>
          </p:nvSpPr>
          <p:spPr>
            <a:xfrm>
              <a:off x="3660359" y="2864784"/>
              <a:ext cx="418969" cy="227040"/>
            </a:xfrm>
            <a:prstGeom prst="lef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 name="左矢印 30">
              <a:extLst>
                <a:ext uri="{FF2B5EF4-FFF2-40B4-BE49-F238E27FC236}">
                  <a16:creationId xmlns:a16="http://schemas.microsoft.com/office/drawing/2014/main" id="{804D39A0-9FB6-21AF-19B0-7187700BE340}"/>
                </a:ext>
              </a:extLst>
            </p:cNvPr>
            <p:cNvSpPr/>
            <p:nvPr/>
          </p:nvSpPr>
          <p:spPr>
            <a:xfrm>
              <a:off x="3175363" y="2873175"/>
              <a:ext cx="418969" cy="227040"/>
            </a:xfrm>
            <a:prstGeom prst="lef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 name="左矢印 31">
              <a:extLst>
                <a:ext uri="{FF2B5EF4-FFF2-40B4-BE49-F238E27FC236}">
                  <a16:creationId xmlns:a16="http://schemas.microsoft.com/office/drawing/2014/main" id="{2DB418DE-72B5-6BF6-A192-BCF3CA437CF1}"/>
                </a:ext>
              </a:extLst>
            </p:cNvPr>
            <p:cNvSpPr/>
            <p:nvPr/>
          </p:nvSpPr>
          <p:spPr>
            <a:xfrm>
              <a:off x="2698095" y="2876447"/>
              <a:ext cx="418969" cy="227040"/>
            </a:xfrm>
            <a:prstGeom prst="lef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4" name="左矢印 33">
              <a:extLst>
                <a:ext uri="{FF2B5EF4-FFF2-40B4-BE49-F238E27FC236}">
                  <a16:creationId xmlns:a16="http://schemas.microsoft.com/office/drawing/2014/main" id="{85B287E0-36AA-46EB-D8A6-0C0AC410F7EA}"/>
                </a:ext>
              </a:extLst>
            </p:cNvPr>
            <p:cNvSpPr/>
            <p:nvPr/>
          </p:nvSpPr>
          <p:spPr>
            <a:xfrm>
              <a:off x="6509640" y="2867338"/>
              <a:ext cx="418969" cy="227040"/>
            </a:xfrm>
            <a:prstGeom prst="lef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 name="左矢印 34">
              <a:extLst>
                <a:ext uri="{FF2B5EF4-FFF2-40B4-BE49-F238E27FC236}">
                  <a16:creationId xmlns:a16="http://schemas.microsoft.com/office/drawing/2014/main" id="{67EF7F57-811A-3CCB-7C32-409C16DB5F12}"/>
                </a:ext>
              </a:extLst>
            </p:cNvPr>
            <p:cNvSpPr/>
            <p:nvPr/>
          </p:nvSpPr>
          <p:spPr>
            <a:xfrm>
              <a:off x="2217506" y="2877524"/>
              <a:ext cx="418969" cy="227040"/>
            </a:xfrm>
            <a:prstGeom prst="lef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38" name="下矢印 37">
            <a:extLst>
              <a:ext uri="{FF2B5EF4-FFF2-40B4-BE49-F238E27FC236}">
                <a16:creationId xmlns:a16="http://schemas.microsoft.com/office/drawing/2014/main" id="{12127304-94DC-0E37-F7F9-A46DC2F2531B}"/>
              </a:ext>
            </a:extLst>
          </p:cNvPr>
          <p:cNvSpPr/>
          <p:nvPr/>
        </p:nvSpPr>
        <p:spPr>
          <a:xfrm>
            <a:off x="3769891" y="3150775"/>
            <a:ext cx="1604215" cy="885213"/>
          </a:xfrm>
          <a:prstGeom prst="down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テキスト ボックス 8">
            <a:extLst>
              <a:ext uri="{FF2B5EF4-FFF2-40B4-BE49-F238E27FC236}">
                <a16:creationId xmlns:a16="http://schemas.microsoft.com/office/drawing/2014/main" id="{553DE247-34B2-A4AB-1E5B-1975C47CBAA2}"/>
              </a:ext>
            </a:extLst>
          </p:cNvPr>
          <p:cNvSpPr txBox="1"/>
          <p:nvPr/>
        </p:nvSpPr>
        <p:spPr>
          <a:xfrm>
            <a:off x="2524712" y="3686582"/>
            <a:ext cx="4108817" cy="369332"/>
          </a:xfrm>
          <a:prstGeom prst="rect">
            <a:avLst/>
          </a:prstGeom>
          <a:noFill/>
        </p:spPr>
        <p:txBody>
          <a:bodyPr wrap="none" rtlCol="0">
            <a:spAutoFit/>
          </a:bodyPr>
          <a:lstStyle/>
          <a:p>
            <a:pPr algn="ctr"/>
            <a:r>
              <a:rPr kumimoji="1" lang="ja-JP" altLang="en-US" b="1">
                <a:solidFill>
                  <a:srgbClr val="0432FF"/>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単純だが膨大な繰り返し計算が必要！</a:t>
            </a:r>
          </a:p>
        </p:txBody>
      </p:sp>
      <p:sp>
        <p:nvSpPr>
          <p:cNvPr id="3" name="テキスト ボックス 2">
            <a:extLst>
              <a:ext uri="{FF2B5EF4-FFF2-40B4-BE49-F238E27FC236}">
                <a16:creationId xmlns:a16="http://schemas.microsoft.com/office/drawing/2014/main" id="{07C3567C-8CD8-AA28-4A64-EA3654E09BC2}"/>
              </a:ext>
            </a:extLst>
          </p:cNvPr>
          <p:cNvSpPr txBox="1"/>
          <p:nvPr/>
        </p:nvSpPr>
        <p:spPr>
          <a:xfrm>
            <a:off x="3101794" y="3128344"/>
            <a:ext cx="2954655" cy="461665"/>
          </a:xfrm>
          <a:prstGeom prst="rect">
            <a:avLst/>
          </a:prstGeom>
          <a:solidFill>
            <a:srgbClr val="FFFFFF">
              <a:alpha val="50980"/>
            </a:srgbClr>
          </a:solidFill>
        </p:spPr>
        <p:txBody>
          <a:bodyPr wrap="none" rtlCol="0">
            <a:spAutoFit/>
          </a:bodyPr>
          <a:lstStyle/>
          <a:p>
            <a:pPr algn="ctr"/>
            <a:r>
              <a:rPr kumimoji="1" lang="ja-JP" altLang="en-US" sz="1200">
                <a:solidFill>
                  <a:srgbClr val="0432FF"/>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出力層の結果が入力層と一致するように</a:t>
            </a:r>
            <a:endParaRPr kumimoji="1" lang="en-US" altLang="ja-JP" sz="1200" dirty="0">
              <a:solidFill>
                <a:srgbClr val="0432FF"/>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kumimoji="1" lang="ja-JP" altLang="en-US" sz="1200">
                <a:solidFill>
                  <a:srgbClr val="0432FF"/>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中間層の</a:t>
            </a:r>
            <a:r>
              <a:rPr kumimoji="1" lang="ja-JP" altLang="en-US" sz="1200" b="1" u="sng">
                <a:solidFill>
                  <a:srgbClr val="0432FF"/>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つながりの重み付けを調整する</a:t>
            </a:r>
          </a:p>
        </p:txBody>
      </p:sp>
      <p:grpSp>
        <p:nvGrpSpPr>
          <p:cNvPr id="39" name="グループ化 38">
            <a:extLst>
              <a:ext uri="{FF2B5EF4-FFF2-40B4-BE49-F238E27FC236}">
                <a16:creationId xmlns:a16="http://schemas.microsoft.com/office/drawing/2014/main" id="{EE96C555-A750-40B9-1775-7B652674F7F3}"/>
              </a:ext>
            </a:extLst>
          </p:cNvPr>
          <p:cNvGrpSpPr/>
          <p:nvPr/>
        </p:nvGrpSpPr>
        <p:grpSpPr>
          <a:xfrm>
            <a:off x="2346356" y="2865590"/>
            <a:ext cx="4711103" cy="239780"/>
            <a:chOff x="2217506" y="2864784"/>
            <a:chExt cx="4711103" cy="239780"/>
          </a:xfrm>
          <a:solidFill>
            <a:schemeClr val="accent6">
              <a:lumMod val="75000"/>
            </a:schemeClr>
          </a:solidFill>
        </p:grpSpPr>
        <p:sp>
          <p:nvSpPr>
            <p:cNvPr id="40" name="左矢印 39">
              <a:extLst>
                <a:ext uri="{FF2B5EF4-FFF2-40B4-BE49-F238E27FC236}">
                  <a16:creationId xmlns:a16="http://schemas.microsoft.com/office/drawing/2014/main" id="{75A14E89-30AE-3F0A-B0A3-653659EA961D}"/>
                </a:ext>
              </a:extLst>
            </p:cNvPr>
            <p:cNvSpPr/>
            <p:nvPr/>
          </p:nvSpPr>
          <p:spPr>
            <a:xfrm>
              <a:off x="6032073" y="2867338"/>
              <a:ext cx="418969" cy="227040"/>
            </a:xfrm>
            <a:prstGeom prst="leftArrow">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 name="左矢印 41">
              <a:extLst>
                <a:ext uri="{FF2B5EF4-FFF2-40B4-BE49-F238E27FC236}">
                  <a16:creationId xmlns:a16="http://schemas.microsoft.com/office/drawing/2014/main" id="{75E634DA-D903-2AA8-C8F6-4A0B549ED770}"/>
                </a:ext>
              </a:extLst>
            </p:cNvPr>
            <p:cNvSpPr/>
            <p:nvPr/>
          </p:nvSpPr>
          <p:spPr>
            <a:xfrm>
              <a:off x="5559665" y="2867338"/>
              <a:ext cx="418969" cy="227040"/>
            </a:xfrm>
            <a:prstGeom prst="leftArrow">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 name="左矢印 42">
              <a:extLst>
                <a:ext uri="{FF2B5EF4-FFF2-40B4-BE49-F238E27FC236}">
                  <a16:creationId xmlns:a16="http://schemas.microsoft.com/office/drawing/2014/main" id="{0719EA99-2961-CE2F-5AF1-59BB8DC1BB6F}"/>
                </a:ext>
              </a:extLst>
            </p:cNvPr>
            <p:cNvSpPr/>
            <p:nvPr/>
          </p:nvSpPr>
          <p:spPr>
            <a:xfrm>
              <a:off x="5095068" y="2864784"/>
              <a:ext cx="418969" cy="227040"/>
            </a:xfrm>
            <a:prstGeom prst="leftArrow">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5" name="左矢印 44">
              <a:extLst>
                <a:ext uri="{FF2B5EF4-FFF2-40B4-BE49-F238E27FC236}">
                  <a16:creationId xmlns:a16="http://schemas.microsoft.com/office/drawing/2014/main" id="{886132BB-4CE5-C7F8-3D59-A44845542D6C}"/>
                </a:ext>
              </a:extLst>
            </p:cNvPr>
            <p:cNvSpPr/>
            <p:nvPr/>
          </p:nvSpPr>
          <p:spPr>
            <a:xfrm>
              <a:off x="4603011" y="2864784"/>
              <a:ext cx="418969" cy="227040"/>
            </a:xfrm>
            <a:prstGeom prst="leftArrow">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 name="左矢印 45">
              <a:extLst>
                <a:ext uri="{FF2B5EF4-FFF2-40B4-BE49-F238E27FC236}">
                  <a16:creationId xmlns:a16="http://schemas.microsoft.com/office/drawing/2014/main" id="{BEE59D58-E34E-3316-CCB5-DA5E58C11161}"/>
                </a:ext>
              </a:extLst>
            </p:cNvPr>
            <p:cNvSpPr/>
            <p:nvPr/>
          </p:nvSpPr>
          <p:spPr>
            <a:xfrm>
              <a:off x="4125252" y="2864784"/>
              <a:ext cx="418969" cy="227040"/>
            </a:xfrm>
            <a:prstGeom prst="leftArrow">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8" name="左矢印 47">
              <a:extLst>
                <a:ext uri="{FF2B5EF4-FFF2-40B4-BE49-F238E27FC236}">
                  <a16:creationId xmlns:a16="http://schemas.microsoft.com/office/drawing/2014/main" id="{921AFFFE-5E96-0844-1C5D-BDF5E0A22D7B}"/>
                </a:ext>
              </a:extLst>
            </p:cNvPr>
            <p:cNvSpPr/>
            <p:nvPr/>
          </p:nvSpPr>
          <p:spPr>
            <a:xfrm>
              <a:off x="3660359" y="2864784"/>
              <a:ext cx="418969" cy="227040"/>
            </a:xfrm>
            <a:prstGeom prst="leftArrow">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9" name="左矢印 48">
              <a:extLst>
                <a:ext uri="{FF2B5EF4-FFF2-40B4-BE49-F238E27FC236}">
                  <a16:creationId xmlns:a16="http://schemas.microsoft.com/office/drawing/2014/main" id="{64B19986-6EC8-A729-17AF-80F07902D4FC}"/>
                </a:ext>
              </a:extLst>
            </p:cNvPr>
            <p:cNvSpPr/>
            <p:nvPr/>
          </p:nvSpPr>
          <p:spPr>
            <a:xfrm>
              <a:off x="3175363" y="2873175"/>
              <a:ext cx="418969" cy="227040"/>
            </a:xfrm>
            <a:prstGeom prst="leftArrow">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 name="左矢印 49">
              <a:extLst>
                <a:ext uri="{FF2B5EF4-FFF2-40B4-BE49-F238E27FC236}">
                  <a16:creationId xmlns:a16="http://schemas.microsoft.com/office/drawing/2014/main" id="{F6A42212-060A-A7CE-DB53-90B29ABBF4B4}"/>
                </a:ext>
              </a:extLst>
            </p:cNvPr>
            <p:cNvSpPr/>
            <p:nvPr/>
          </p:nvSpPr>
          <p:spPr>
            <a:xfrm>
              <a:off x="2698095" y="2876447"/>
              <a:ext cx="418969" cy="227040"/>
            </a:xfrm>
            <a:prstGeom prst="leftArrow">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1" name="左矢印 50">
              <a:extLst>
                <a:ext uri="{FF2B5EF4-FFF2-40B4-BE49-F238E27FC236}">
                  <a16:creationId xmlns:a16="http://schemas.microsoft.com/office/drawing/2014/main" id="{D3AF495A-0C77-CCBE-50E7-CD0A17BD559C}"/>
                </a:ext>
              </a:extLst>
            </p:cNvPr>
            <p:cNvSpPr/>
            <p:nvPr/>
          </p:nvSpPr>
          <p:spPr>
            <a:xfrm>
              <a:off x="6509640" y="2867338"/>
              <a:ext cx="418969" cy="227040"/>
            </a:xfrm>
            <a:prstGeom prst="leftArrow">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2" name="左矢印 51">
              <a:extLst>
                <a:ext uri="{FF2B5EF4-FFF2-40B4-BE49-F238E27FC236}">
                  <a16:creationId xmlns:a16="http://schemas.microsoft.com/office/drawing/2014/main" id="{96EAE109-1AED-B46A-2DFD-73BDEA9CA292}"/>
                </a:ext>
              </a:extLst>
            </p:cNvPr>
            <p:cNvSpPr/>
            <p:nvPr/>
          </p:nvSpPr>
          <p:spPr>
            <a:xfrm>
              <a:off x="2217506" y="2877524"/>
              <a:ext cx="418969" cy="227040"/>
            </a:xfrm>
            <a:prstGeom prst="leftArrow">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54" name="グループ化 53">
            <a:extLst>
              <a:ext uri="{FF2B5EF4-FFF2-40B4-BE49-F238E27FC236}">
                <a16:creationId xmlns:a16="http://schemas.microsoft.com/office/drawing/2014/main" id="{6E3861C4-DC3A-2840-E236-E14D36D6EC3C}"/>
              </a:ext>
            </a:extLst>
          </p:cNvPr>
          <p:cNvGrpSpPr/>
          <p:nvPr/>
        </p:nvGrpSpPr>
        <p:grpSpPr>
          <a:xfrm>
            <a:off x="2160517" y="2866667"/>
            <a:ext cx="4711103" cy="239780"/>
            <a:chOff x="2217506" y="2864784"/>
            <a:chExt cx="4711103" cy="239780"/>
          </a:xfrm>
          <a:solidFill>
            <a:schemeClr val="accent6"/>
          </a:solidFill>
        </p:grpSpPr>
        <p:sp>
          <p:nvSpPr>
            <p:cNvPr id="55" name="左矢印 54">
              <a:extLst>
                <a:ext uri="{FF2B5EF4-FFF2-40B4-BE49-F238E27FC236}">
                  <a16:creationId xmlns:a16="http://schemas.microsoft.com/office/drawing/2014/main" id="{70305870-2239-6C7C-62F8-0493460B396E}"/>
                </a:ext>
              </a:extLst>
            </p:cNvPr>
            <p:cNvSpPr/>
            <p:nvPr/>
          </p:nvSpPr>
          <p:spPr>
            <a:xfrm>
              <a:off x="6032073" y="2867338"/>
              <a:ext cx="418969" cy="227040"/>
            </a:xfrm>
            <a:prstGeom prst="leftArrow">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7" name="左矢印 56">
              <a:extLst>
                <a:ext uri="{FF2B5EF4-FFF2-40B4-BE49-F238E27FC236}">
                  <a16:creationId xmlns:a16="http://schemas.microsoft.com/office/drawing/2014/main" id="{B620062C-F3D9-97FC-BB30-1D3B536668B8}"/>
                </a:ext>
              </a:extLst>
            </p:cNvPr>
            <p:cNvSpPr/>
            <p:nvPr/>
          </p:nvSpPr>
          <p:spPr>
            <a:xfrm>
              <a:off x="5559665" y="2867338"/>
              <a:ext cx="418969" cy="227040"/>
            </a:xfrm>
            <a:prstGeom prst="leftArrow">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0" name="左矢印 59">
              <a:extLst>
                <a:ext uri="{FF2B5EF4-FFF2-40B4-BE49-F238E27FC236}">
                  <a16:creationId xmlns:a16="http://schemas.microsoft.com/office/drawing/2014/main" id="{9A734FEE-83B7-E400-CCF2-A1DE8D3EFF0F}"/>
                </a:ext>
              </a:extLst>
            </p:cNvPr>
            <p:cNvSpPr/>
            <p:nvPr/>
          </p:nvSpPr>
          <p:spPr>
            <a:xfrm>
              <a:off x="5095068" y="2864784"/>
              <a:ext cx="418969" cy="227040"/>
            </a:xfrm>
            <a:prstGeom prst="leftArrow">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1" name="左矢印 60">
              <a:extLst>
                <a:ext uri="{FF2B5EF4-FFF2-40B4-BE49-F238E27FC236}">
                  <a16:creationId xmlns:a16="http://schemas.microsoft.com/office/drawing/2014/main" id="{52F75120-B6BD-DAA6-2425-0C84D7CF0509}"/>
                </a:ext>
              </a:extLst>
            </p:cNvPr>
            <p:cNvSpPr/>
            <p:nvPr/>
          </p:nvSpPr>
          <p:spPr>
            <a:xfrm>
              <a:off x="4603011" y="2864784"/>
              <a:ext cx="418969" cy="227040"/>
            </a:xfrm>
            <a:prstGeom prst="leftArrow">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3" name="左矢印 62">
              <a:extLst>
                <a:ext uri="{FF2B5EF4-FFF2-40B4-BE49-F238E27FC236}">
                  <a16:creationId xmlns:a16="http://schemas.microsoft.com/office/drawing/2014/main" id="{946F367C-DF03-E392-0523-CC87D95B4D1F}"/>
                </a:ext>
              </a:extLst>
            </p:cNvPr>
            <p:cNvSpPr/>
            <p:nvPr/>
          </p:nvSpPr>
          <p:spPr>
            <a:xfrm>
              <a:off x="4125252" y="2864784"/>
              <a:ext cx="418969" cy="227040"/>
            </a:xfrm>
            <a:prstGeom prst="leftArrow">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4" name="左矢印 63">
              <a:extLst>
                <a:ext uri="{FF2B5EF4-FFF2-40B4-BE49-F238E27FC236}">
                  <a16:creationId xmlns:a16="http://schemas.microsoft.com/office/drawing/2014/main" id="{5A4F39E7-A0BC-B8EC-5981-C076245AFCD6}"/>
                </a:ext>
              </a:extLst>
            </p:cNvPr>
            <p:cNvSpPr/>
            <p:nvPr/>
          </p:nvSpPr>
          <p:spPr>
            <a:xfrm>
              <a:off x="3660359" y="2864784"/>
              <a:ext cx="418969" cy="227040"/>
            </a:xfrm>
            <a:prstGeom prst="leftArrow">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7" name="左矢印 66">
              <a:extLst>
                <a:ext uri="{FF2B5EF4-FFF2-40B4-BE49-F238E27FC236}">
                  <a16:creationId xmlns:a16="http://schemas.microsoft.com/office/drawing/2014/main" id="{60E112F0-F463-CB5F-37F8-41882061AF2A}"/>
                </a:ext>
              </a:extLst>
            </p:cNvPr>
            <p:cNvSpPr/>
            <p:nvPr/>
          </p:nvSpPr>
          <p:spPr>
            <a:xfrm>
              <a:off x="3175363" y="2873175"/>
              <a:ext cx="418969" cy="227040"/>
            </a:xfrm>
            <a:prstGeom prst="leftArrow">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9" name="左矢印 68">
              <a:extLst>
                <a:ext uri="{FF2B5EF4-FFF2-40B4-BE49-F238E27FC236}">
                  <a16:creationId xmlns:a16="http://schemas.microsoft.com/office/drawing/2014/main" id="{0E0F5335-CE13-75E5-83B7-97C0CF1A9895}"/>
                </a:ext>
              </a:extLst>
            </p:cNvPr>
            <p:cNvSpPr/>
            <p:nvPr/>
          </p:nvSpPr>
          <p:spPr>
            <a:xfrm>
              <a:off x="2698095" y="2876447"/>
              <a:ext cx="418969" cy="227040"/>
            </a:xfrm>
            <a:prstGeom prst="leftArrow">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2" name="左矢印 71">
              <a:extLst>
                <a:ext uri="{FF2B5EF4-FFF2-40B4-BE49-F238E27FC236}">
                  <a16:creationId xmlns:a16="http://schemas.microsoft.com/office/drawing/2014/main" id="{18ED4D36-0401-A253-36AC-A1A7924D30F4}"/>
                </a:ext>
              </a:extLst>
            </p:cNvPr>
            <p:cNvSpPr/>
            <p:nvPr/>
          </p:nvSpPr>
          <p:spPr>
            <a:xfrm>
              <a:off x="6509640" y="2867338"/>
              <a:ext cx="418969" cy="227040"/>
            </a:xfrm>
            <a:prstGeom prst="leftArrow">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3" name="左矢印 72">
              <a:extLst>
                <a:ext uri="{FF2B5EF4-FFF2-40B4-BE49-F238E27FC236}">
                  <a16:creationId xmlns:a16="http://schemas.microsoft.com/office/drawing/2014/main" id="{194A6026-53F9-86F7-F864-CC5EF081E35D}"/>
                </a:ext>
              </a:extLst>
            </p:cNvPr>
            <p:cNvSpPr/>
            <p:nvPr/>
          </p:nvSpPr>
          <p:spPr>
            <a:xfrm>
              <a:off x="2217506" y="2877524"/>
              <a:ext cx="418969" cy="227040"/>
            </a:xfrm>
            <a:prstGeom prst="leftArrow">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Tree>
    <p:extLst>
      <p:ext uri="{BB962C8B-B14F-4D97-AF65-F5344CB8AC3E}">
        <p14:creationId xmlns:p14="http://schemas.microsoft.com/office/powerpoint/2010/main" val="3177858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right)">
                                      <p:cBhvr>
                                        <p:cTn id="7" dur="3000"/>
                                        <p:tgtEl>
                                          <p:spTgt spid="37"/>
                                        </p:tgtEl>
                                      </p:cBhvr>
                                    </p:animEffect>
                                  </p:childTnLst>
                                </p:cTn>
                              </p:par>
                            </p:childTnLst>
                          </p:cTn>
                        </p:par>
                        <p:par>
                          <p:cTn id="8" fill="hold">
                            <p:stCondLst>
                              <p:cond delay="3000"/>
                            </p:stCondLst>
                            <p:childTnLst>
                              <p:par>
                                <p:cTn id="9" presetID="53" presetClass="entr" presetSubtype="16"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3500"/>
                            </p:stCondLst>
                            <p:childTnLst>
                              <p:par>
                                <p:cTn id="15" presetID="53" presetClass="entr" presetSubtype="16"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500" fill="hold"/>
                                        <p:tgtEl>
                                          <p:spTgt spid="20"/>
                                        </p:tgtEl>
                                        <p:attrNameLst>
                                          <p:attrName>ppt_w</p:attrName>
                                        </p:attrNameLst>
                                      </p:cBhvr>
                                      <p:tavLst>
                                        <p:tav tm="0">
                                          <p:val>
                                            <p:fltVal val="0"/>
                                          </p:val>
                                        </p:tav>
                                        <p:tav tm="100000">
                                          <p:val>
                                            <p:strVal val="#ppt_w"/>
                                          </p:val>
                                        </p:tav>
                                      </p:tavLst>
                                    </p:anim>
                                    <p:anim calcmode="lin" valueType="num">
                                      <p:cBhvr>
                                        <p:cTn id="18" dur="500" fill="hold"/>
                                        <p:tgtEl>
                                          <p:spTgt spid="20"/>
                                        </p:tgtEl>
                                        <p:attrNameLst>
                                          <p:attrName>ppt_h</p:attrName>
                                        </p:attrNameLst>
                                      </p:cBhvr>
                                      <p:tavLst>
                                        <p:tav tm="0">
                                          <p:val>
                                            <p:fltVal val="0"/>
                                          </p:val>
                                        </p:tav>
                                        <p:tav tm="100000">
                                          <p:val>
                                            <p:strVal val="#ppt_h"/>
                                          </p:val>
                                        </p:tav>
                                      </p:tavLst>
                                    </p:anim>
                                    <p:animEffect transition="in" filter="fade">
                                      <p:cBhvr>
                                        <p:cTn id="19" dur="500"/>
                                        <p:tgtEl>
                                          <p:spTgt spid="20"/>
                                        </p:tgtEl>
                                      </p:cBhvr>
                                    </p:animEffect>
                                  </p:childTnLst>
                                </p:cTn>
                              </p:par>
                            </p:childTnLst>
                          </p:cTn>
                        </p:par>
                        <p:par>
                          <p:cTn id="20" fill="hold">
                            <p:stCondLst>
                              <p:cond delay="4000"/>
                            </p:stCondLst>
                            <p:childTnLst>
                              <p:par>
                                <p:cTn id="21" presetID="22" presetClass="entr" presetSubtype="2" fill="hold"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wipe(right)">
                                      <p:cBhvr>
                                        <p:cTn id="23" dur="3000"/>
                                        <p:tgtEl>
                                          <p:spTgt spid="39"/>
                                        </p:tgtEl>
                                      </p:cBhvr>
                                    </p:animEffect>
                                  </p:childTnLst>
                                </p:cTn>
                              </p:par>
                            </p:childTnLst>
                          </p:cTn>
                        </p:par>
                        <p:par>
                          <p:cTn id="24" fill="hold">
                            <p:stCondLst>
                              <p:cond delay="7000"/>
                            </p:stCondLst>
                            <p:childTnLst>
                              <p:par>
                                <p:cTn id="25" presetID="22" presetClass="entr" presetSubtype="2" fill="hold" nodeType="after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right)">
                                      <p:cBhvr>
                                        <p:cTn id="27" dur="3000"/>
                                        <p:tgtEl>
                                          <p:spTgt spid="54"/>
                                        </p:tgtEl>
                                      </p:cBhvr>
                                    </p:animEffect>
                                  </p:childTnLst>
                                </p:cTn>
                              </p:par>
                              <p:par>
                                <p:cTn id="28" presetID="22" presetClass="entr" presetSubtype="8" fill="hold" nodeType="withEffect">
                                  <p:stCondLst>
                                    <p:cond delay="0"/>
                                  </p:stCondLst>
                                  <p:childTnLst>
                                    <p:set>
                                      <p:cBhvr>
                                        <p:cTn id="29" dur="1" fill="hold">
                                          <p:stCondLst>
                                            <p:cond delay="0"/>
                                          </p:stCondLst>
                                        </p:cTn>
                                        <p:tgtEl>
                                          <p:spTgt spid="75"/>
                                        </p:tgtEl>
                                        <p:attrNameLst>
                                          <p:attrName>style.visibility</p:attrName>
                                        </p:attrNameLst>
                                      </p:cBhvr>
                                      <p:to>
                                        <p:strVal val="visible"/>
                                      </p:to>
                                    </p:set>
                                    <p:animEffect transition="in" filter="wipe(left)">
                                      <p:cBhvr>
                                        <p:cTn id="30" dur="1000"/>
                                        <p:tgtEl>
                                          <p:spTgt spid="75"/>
                                        </p:tgtEl>
                                      </p:cBhvr>
                                    </p:animEffect>
                                  </p:childTnLst>
                                </p:cTn>
                              </p:par>
                              <p:par>
                                <p:cTn id="31" presetID="22" presetClass="entr" presetSubtype="8" fill="hold" nodeType="withEffect">
                                  <p:stCondLst>
                                    <p:cond delay="0"/>
                                  </p:stCondLst>
                                  <p:childTnLst>
                                    <p:set>
                                      <p:cBhvr>
                                        <p:cTn id="32" dur="1" fill="hold">
                                          <p:stCondLst>
                                            <p:cond delay="0"/>
                                          </p:stCondLst>
                                        </p:cTn>
                                        <p:tgtEl>
                                          <p:spTgt spid="70"/>
                                        </p:tgtEl>
                                        <p:attrNameLst>
                                          <p:attrName>style.visibility</p:attrName>
                                        </p:attrNameLst>
                                      </p:cBhvr>
                                      <p:to>
                                        <p:strVal val="visible"/>
                                      </p:to>
                                    </p:set>
                                    <p:animEffect transition="in" filter="wipe(left)">
                                      <p:cBhvr>
                                        <p:cTn id="33" dur="1000"/>
                                        <p:tgtEl>
                                          <p:spTgt spid="70"/>
                                        </p:tgtEl>
                                      </p:cBhvr>
                                    </p:animEffect>
                                  </p:childTnLst>
                                </p:cTn>
                              </p:par>
                            </p:childTnLst>
                          </p:cTn>
                        </p:par>
                        <p:par>
                          <p:cTn id="34" fill="hold">
                            <p:stCondLst>
                              <p:cond delay="10000"/>
                            </p:stCondLst>
                            <p:childTnLst>
                              <p:par>
                                <p:cTn id="35" presetID="22" presetClass="entr" presetSubtype="8" fill="hold" nodeType="afterEffect">
                                  <p:stCondLst>
                                    <p:cond delay="0"/>
                                  </p:stCondLst>
                                  <p:childTnLst>
                                    <p:set>
                                      <p:cBhvr>
                                        <p:cTn id="36" dur="1" fill="hold">
                                          <p:stCondLst>
                                            <p:cond delay="0"/>
                                          </p:stCondLst>
                                        </p:cTn>
                                        <p:tgtEl>
                                          <p:spTgt spid="75"/>
                                        </p:tgtEl>
                                        <p:attrNameLst>
                                          <p:attrName>style.visibility</p:attrName>
                                        </p:attrNameLst>
                                      </p:cBhvr>
                                      <p:to>
                                        <p:strVal val="visible"/>
                                      </p:to>
                                    </p:set>
                                    <p:animEffect transition="in" filter="wipe(left)">
                                      <p:cBhvr>
                                        <p:cTn id="37" dur="1000"/>
                                        <p:tgtEl>
                                          <p:spTgt spid="75"/>
                                        </p:tgtEl>
                                      </p:cBhvr>
                                    </p:animEffect>
                                  </p:childTnLst>
                                </p:cTn>
                              </p:par>
                            </p:childTnLst>
                          </p:cTn>
                        </p:par>
                        <p:par>
                          <p:cTn id="38" fill="hold">
                            <p:stCondLst>
                              <p:cond delay="11000"/>
                            </p:stCondLst>
                            <p:childTnLst>
                              <p:par>
                                <p:cTn id="39" presetID="22" presetClass="entr" presetSubtype="8" fill="hold" nodeType="afterEffect">
                                  <p:stCondLst>
                                    <p:cond delay="0"/>
                                  </p:stCondLst>
                                  <p:childTnLst>
                                    <p:set>
                                      <p:cBhvr>
                                        <p:cTn id="40" dur="1" fill="hold">
                                          <p:stCondLst>
                                            <p:cond delay="0"/>
                                          </p:stCondLst>
                                        </p:cTn>
                                        <p:tgtEl>
                                          <p:spTgt spid="58"/>
                                        </p:tgtEl>
                                        <p:attrNameLst>
                                          <p:attrName>style.visibility</p:attrName>
                                        </p:attrNameLst>
                                      </p:cBhvr>
                                      <p:to>
                                        <p:strVal val="visible"/>
                                      </p:to>
                                    </p:set>
                                    <p:animEffect transition="in" filter="wipe(left)">
                                      <p:cBhvr>
                                        <p:cTn id="41" dur="1000"/>
                                        <p:tgtEl>
                                          <p:spTgt spid="58"/>
                                        </p:tgtEl>
                                      </p:cBhvr>
                                    </p:animEffect>
                                  </p:childTnLst>
                                </p:cTn>
                              </p:par>
                            </p:childTnLst>
                          </p:cTn>
                        </p:par>
                        <p:par>
                          <p:cTn id="42" fill="hold">
                            <p:stCondLst>
                              <p:cond delay="12000"/>
                            </p:stCondLst>
                            <p:childTnLst>
                              <p:par>
                                <p:cTn id="43" presetID="22" presetClass="entr" presetSubtype="8" fill="hold" nodeType="afterEffect">
                                  <p:stCondLst>
                                    <p:cond delay="0"/>
                                  </p:stCondLst>
                                  <p:childTnLst>
                                    <p:set>
                                      <p:cBhvr>
                                        <p:cTn id="44" dur="1" fill="hold">
                                          <p:stCondLst>
                                            <p:cond delay="0"/>
                                          </p:stCondLst>
                                        </p:cTn>
                                        <p:tgtEl>
                                          <p:spTgt spid="66"/>
                                        </p:tgtEl>
                                        <p:attrNameLst>
                                          <p:attrName>style.visibility</p:attrName>
                                        </p:attrNameLst>
                                      </p:cBhvr>
                                      <p:to>
                                        <p:strVal val="visible"/>
                                      </p:to>
                                    </p:set>
                                    <p:animEffect transition="in" filter="wipe(left)">
                                      <p:cBhvr>
                                        <p:cTn id="45" dur="1000"/>
                                        <p:tgtEl>
                                          <p:spTgt spid="66"/>
                                        </p:tgtEl>
                                      </p:cBhvr>
                                    </p:animEffect>
                                  </p:childTnLst>
                                </p:cTn>
                              </p:par>
                            </p:childTnLst>
                          </p:cTn>
                        </p:par>
                        <p:par>
                          <p:cTn id="46" fill="hold">
                            <p:stCondLst>
                              <p:cond delay="13000"/>
                            </p:stCondLst>
                            <p:childTnLst>
                              <p:par>
                                <p:cTn id="47" presetID="22" presetClass="entr" presetSubtype="8" fill="hold" nodeType="afterEffect">
                                  <p:stCondLst>
                                    <p:cond delay="0"/>
                                  </p:stCondLst>
                                  <p:childTnLst>
                                    <p:set>
                                      <p:cBhvr>
                                        <p:cTn id="48" dur="1" fill="hold">
                                          <p:stCondLst>
                                            <p:cond delay="0"/>
                                          </p:stCondLst>
                                        </p:cTn>
                                        <p:tgtEl>
                                          <p:spTgt spid="83"/>
                                        </p:tgtEl>
                                        <p:attrNameLst>
                                          <p:attrName>style.visibility</p:attrName>
                                        </p:attrNameLst>
                                      </p:cBhvr>
                                      <p:to>
                                        <p:strVal val="visible"/>
                                      </p:to>
                                    </p:set>
                                    <p:animEffect transition="in" filter="wipe(left)">
                                      <p:cBhvr>
                                        <p:cTn id="49" dur="1000"/>
                                        <p:tgtEl>
                                          <p:spTgt spid="83"/>
                                        </p:tgtEl>
                                      </p:cBhvr>
                                    </p:animEffect>
                                  </p:childTnLst>
                                </p:cTn>
                              </p:par>
                            </p:childTnLst>
                          </p:cTn>
                        </p:par>
                        <p:par>
                          <p:cTn id="50" fill="hold">
                            <p:stCondLst>
                              <p:cond delay="14000"/>
                            </p:stCondLst>
                            <p:childTnLst>
                              <p:par>
                                <p:cTn id="51" presetID="22" presetClass="entr" presetSubtype="8" fill="hold" nodeType="afterEffect">
                                  <p:stCondLst>
                                    <p:cond delay="0"/>
                                  </p:stCondLst>
                                  <p:childTnLst>
                                    <p:set>
                                      <p:cBhvr>
                                        <p:cTn id="52" dur="1" fill="hold">
                                          <p:stCondLst>
                                            <p:cond delay="0"/>
                                          </p:stCondLst>
                                        </p:cTn>
                                        <p:tgtEl>
                                          <p:spTgt spid="83"/>
                                        </p:tgtEl>
                                        <p:attrNameLst>
                                          <p:attrName>style.visibility</p:attrName>
                                        </p:attrNameLst>
                                      </p:cBhvr>
                                      <p:to>
                                        <p:strVal val="visible"/>
                                      </p:to>
                                    </p:set>
                                    <p:animEffect transition="in" filter="wipe(left)">
                                      <p:cBhvr>
                                        <p:cTn id="53" dur="1000"/>
                                        <p:tgtEl>
                                          <p:spTgt spid="83"/>
                                        </p:tgtEl>
                                      </p:cBhvr>
                                    </p:animEffect>
                                  </p:childTnLst>
                                </p:cTn>
                              </p:par>
                            </p:childTnLst>
                          </p:cTn>
                        </p:par>
                        <p:par>
                          <p:cTn id="54" fill="hold">
                            <p:stCondLst>
                              <p:cond delay="15000"/>
                            </p:stCondLst>
                            <p:childTnLst>
                              <p:par>
                                <p:cTn id="55" presetID="22" presetClass="entr" presetSubtype="8" fill="hold" nodeType="after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wipe(left)">
                                      <p:cBhvr>
                                        <p:cTn id="57" dur="1000"/>
                                        <p:tgtEl>
                                          <p:spTgt spid="81"/>
                                        </p:tgtEl>
                                      </p:cBhvr>
                                    </p:animEffect>
                                  </p:childTnLst>
                                </p:cTn>
                              </p:par>
                            </p:childTnLst>
                          </p:cTn>
                        </p:par>
                        <p:par>
                          <p:cTn id="58" fill="hold">
                            <p:stCondLst>
                              <p:cond delay="16000"/>
                            </p:stCondLst>
                            <p:childTnLst>
                              <p:par>
                                <p:cTn id="59" presetID="22" presetClass="entr" presetSubtype="8" fill="hold" nodeType="afterEffect">
                                  <p:stCondLst>
                                    <p:cond delay="0"/>
                                  </p:stCondLst>
                                  <p:childTnLst>
                                    <p:set>
                                      <p:cBhvr>
                                        <p:cTn id="60" dur="1" fill="hold">
                                          <p:stCondLst>
                                            <p:cond delay="0"/>
                                          </p:stCondLst>
                                        </p:cTn>
                                        <p:tgtEl>
                                          <p:spTgt spid="79"/>
                                        </p:tgtEl>
                                        <p:attrNameLst>
                                          <p:attrName>style.visibility</p:attrName>
                                        </p:attrNameLst>
                                      </p:cBhvr>
                                      <p:to>
                                        <p:strVal val="visible"/>
                                      </p:to>
                                    </p:set>
                                    <p:animEffect transition="in" filter="wipe(left)">
                                      <p:cBhvr>
                                        <p:cTn id="61" dur="1000"/>
                                        <p:tgtEl>
                                          <p:spTgt spid="79"/>
                                        </p:tgtEl>
                                      </p:cBhvr>
                                    </p:animEffect>
                                  </p:childTnLst>
                                </p:cTn>
                              </p:par>
                            </p:childTnLst>
                          </p:cTn>
                        </p:par>
                        <p:par>
                          <p:cTn id="62" fill="hold">
                            <p:stCondLst>
                              <p:cond delay="17000"/>
                            </p:stCondLst>
                            <p:childTnLst>
                              <p:par>
                                <p:cTn id="63" presetID="22" presetClass="entr" presetSubtype="8" fill="hold" nodeType="afterEffect">
                                  <p:stCondLst>
                                    <p:cond delay="0"/>
                                  </p:stCondLst>
                                  <p:childTnLst>
                                    <p:set>
                                      <p:cBhvr>
                                        <p:cTn id="64" dur="1" fill="hold">
                                          <p:stCondLst>
                                            <p:cond delay="0"/>
                                          </p:stCondLst>
                                        </p:cTn>
                                        <p:tgtEl>
                                          <p:spTgt spid="70"/>
                                        </p:tgtEl>
                                        <p:attrNameLst>
                                          <p:attrName>style.visibility</p:attrName>
                                        </p:attrNameLst>
                                      </p:cBhvr>
                                      <p:to>
                                        <p:strVal val="visible"/>
                                      </p:to>
                                    </p:set>
                                    <p:animEffect transition="in" filter="wipe(left)">
                                      <p:cBhvr>
                                        <p:cTn id="65" dur="500"/>
                                        <p:tgtEl>
                                          <p:spTgt spid="70"/>
                                        </p:tgtEl>
                                      </p:cBhvr>
                                    </p:animEffect>
                                  </p:childTnLst>
                                </p:cTn>
                              </p:par>
                            </p:childTnLst>
                          </p:cTn>
                        </p:par>
                        <p:par>
                          <p:cTn id="66" fill="hold">
                            <p:stCondLst>
                              <p:cond delay="17500"/>
                            </p:stCondLst>
                            <p:childTnLst>
                              <p:par>
                                <p:cTn id="67" presetID="22" presetClass="entr" presetSubtype="8" fill="hold" nodeType="afterEffect">
                                  <p:stCondLst>
                                    <p:cond delay="0"/>
                                  </p:stCondLst>
                                  <p:childTnLst>
                                    <p:set>
                                      <p:cBhvr>
                                        <p:cTn id="68" dur="1" fill="hold">
                                          <p:stCondLst>
                                            <p:cond delay="0"/>
                                          </p:stCondLst>
                                        </p:cTn>
                                        <p:tgtEl>
                                          <p:spTgt spid="62"/>
                                        </p:tgtEl>
                                        <p:attrNameLst>
                                          <p:attrName>style.visibility</p:attrName>
                                        </p:attrNameLst>
                                      </p:cBhvr>
                                      <p:to>
                                        <p:strVal val="visible"/>
                                      </p:to>
                                    </p:set>
                                    <p:animEffect transition="in" filter="wipe(left)">
                                      <p:cBhvr>
                                        <p:cTn id="69" dur="1000"/>
                                        <p:tgtEl>
                                          <p:spTgt spid="62"/>
                                        </p:tgtEl>
                                      </p:cBhvr>
                                    </p:animEffect>
                                  </p:childTnLst>
                                </p:cTn>
                              </p:par>
                            </p:childTnLst>
                          </p:cTn>
                        </p:par>
                        <p:par>
                          <p:cTn id="70" fill="hold">
                            <p:stCondLst>
                              <p:cond delay="18500"/>
                            </p:stCondLst>
                            <p:childTnLst>
                              <p:par>
                                <p:cTn id="71" presetID="22" presetClass="entr" presetSubtype="8" fill="hold" nodeType="after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wipe(left)">
                                      <p:cBhvr>
                                        <p:cTn id="73" dur="1000"/>
                                        <p:tgtEl>
                                          <p:spTgt spid="82"/>
                                        </p:tgtEl>
                                      </p:cBhvr>
                                    </p:animEffect>
                                  </p:childTnLst>
                                </p:cTn>
                              </p:par>
                            </p:childTnLst>
                          </p:cTn>
                        </p:par>
                        <p:par>
                          <p:cTn id="74" fill="hold">
                            <p:stCondLst>
                              <p:cond delay="19500"/>
                            </p:stCondLst>
                            <p:childTnLst>
                              <p:par>
                                <p:cTn id="75" presetID="22" presetClass="entr" presetSubtype="8" fill="hold" nodeType="afterEffect">
                                  <p:stCondLst>
                                    <p:cond delay="0"/>
                                  </p:stCondLst>
                                  <p:childTnLst>
                                    <p:set>
                                      <p:cBhvr>
                                        <p:cTn id="76" dur="1" fill="hold">
                                          <p:stCondLst>
                                            <p:cond delay="0"/>
                                          </p:stCondLst>
                                        </p:cTn>
                                        <p:tgtEl>
                                          <p:spTgt spid="88"/>
                                        </p:tgtEl>
                                        <p:attrNameLst>
                                          <p:attrName>style.visibility</p:attrName>
                                        </p:attrNameLst>
                                      </p:cBhvr>
                                      <p:to>
                                        <p:strVal val="visible"/>
                                      </p:to>
                                    </p:set>
                                    <p:animEffect transition="in" filter="wipe(left)">
                                      <p:cBhvr>
                                        <p:cTn id="77" dur="1000"/>
                                        <p:tgtEl>
                                          <p:spTgt spid="88"/>
                                        </p:tgtEl>
                                      </p:cBhvr>
                                    </p:animEffect>
                                  </p:childTnLst>
                                </p:cTn>
                              </p:par>
                            </p:childTnLst>
                          </p:cTn>
                        </p:par>
                        <p:par>
                          <p:cTn id="78" fill="hold">
                            <p:stCondLst>
                              <p:cond delay="20500"/>
                            </p:stCondLst>
                            <p:childTnLst>
                              <p:par>
                                <p:cTn id="79" presetID="22" presetClass="entr" presetSubtype="1" fill="hold" grpId="0" nodeType="afterEffect">
                                  <p:stCondLst>
                                    <p:cond delay="0"/>
                                  </p:stCondLst>
                                  <p:childTnLst>
                                    <p:set>
                                      <p:cBhvr>
                                        <p:cTn id="80" dur="1" fill="hold">
                                          <p:stCondLst>
                                            <p:cond delay="0"/>
                                          </p:stCondLst>
                                        </p:cTn>
                                        <p:tgtEl>
                                          <p:spTgt spid="38"/>
                                        </p:tgtEl>
                                        <p:attrNameLst>
                                          <p:attrName>style.visibility</p:attrName>
                                        </p:attrNameLst>
                                      </p:cBhvr>
                                      <p:to>
                                        <p:strVal val="visible"/>
                                      </p:to>
                                    </p:set>
                                    <p:animEffect transition="in" filter="wipe(up)">
                                      <p:cBhvr>
                                        <p:cTn id="81" dur="500"/>
                                        <p:tgtEl>
                                          <p:spTgt spid="38"/>
                                        </p:tgtEl>
                                      </p:cBhvr>
                                    </p:animEffect>
                                  </p:childTnLst>
                                </p:cTn>
                              </p:par>
                            </p:childTnLst>
                          </p:cTn>
                        </p:par>
                        <p:par>
                          <p:cTn id="82" fill="hold">
                            <p:stCondLst>
                              <p:cond delay="21000"/>
                            </p:stCondLst>
                            <p:childTnLst>
                              <p:par>
                                <p:cTn id="83" presetID="22" presetClass="entr" presetSubtype="1" fill="hold" nodeType="afterEffect">
                                  <p:stCondLst>
                                    <p:cond delay="0"/>
                                  </p:stCondLst>
                                  <p:childTnLst>
                                    <p:set>
                                      <p:cBhvr>
                                        <p:cTn id="84" dur="1" fill="hold">
                                          <p:stCondLst>
                                            <p:cond delay="0"/>
                                          </p:stCondLst>
                                        </p:cTn>
                                        <p:tgtEl>
                                          <p:spTgt spid="16"/>
                                        </p:tgtEl>
                                        <p:attrNameLst>
                                          <p:attrName>style.visibility</p:attrName>
                                        </p:attrNameLst>
                                      </p:cBhvr>
                                      <p:to>
                                        <p:strVal val="visible"/>
                                      </p:to>
                                    </p:set>
                                    <p:animEffect transition="in" filter="wipe(up)">
                                      <p:cBhvr>
                                        <p:cTn id="85" dur="500"/>
                                        <p:tgtEl>
                                          <p:spTgt spid="16"/>
                                        </p:tgtEl>
                                      </p:cBhvr>
                                    </p:animEffect>
                                  </p:childTnLst>
                                </p:cTn>
                              </p:par>
                            </p:childTnLst>
                          </p:cTn>
                        </p:par>
                        <p:par>
                          <p:cTn id="86" fill="hold">
                            <p:stCondLst>
                              <p:cond delay="21500"/>
                            </p:stCondLst>
                            <p:childTnLst>
                              <p:par>
                                <p:cTn id="87" presetID="26" presetClass="emph" presetSubtype="0" fill="hold" nodeType="afterEffect">
                                  <p:stCondLst>
                                    <p:cond delay="0"/>
                                  </p:stCondLst>
                                  <p:childTnLst>
                                    <p:animEffect transition="out" filter="fade">
                                      <p:cBhvr>
                                        <p:cTn id="88" dur="500" tmFilter="0, 0; .2, .5; .8, .5; 1, 0"/>
                                        <p:tgtEl>
                                          <p:spTgt spid="16"/>
                                        </p:tgtEl>
                                      </p:cBhvr>
                                    </p:animEffect>
                                    <p:animScale>
                                      <p:cBhvr>
                                        <p:cTn id="89" dur="250" autoRev="1" fill="hold"/>
                                        <p:tgtEl>
                                          <p:spTgt spid="16"/>
                                        </p:tgtEl>
                                      </p:cBhvr>
                                      <p:by x="105000" y="105000"/>
                                    </p:animScale>
                                  </p:childTnLst>
                                </p:cTn>
                              </p:par>
                            </p:childTnLst>
                          </p:cTn>
                        </p:par>
                        <p:par>
                          <p:cTn id="90" fill="hold">
                            <p:stCondLst>
                              <p:cond delay="22000"/>
                            </p:stCondLst>
                            <p:childTnLst>
                              <p:par>
                                <p:cTn id="91" presetID="53" presetClass="entr" presetSubtype="16" fill="hold" grpId="0" nodeType="afterEffect">
                                  <p:stCondLst>
                                    <p:cond delay="0"/>
                                  </p:stCondLst>
                                  <p:childTnLst>
                                    <p:set>
                                      <p:cBhvr>
                                        <p:cTn id="92" dur="1" fill="hold">
                                          <p:stCondLst>
                                            <p:cond delay="0"/>
                                          </p:stCondLst>
                                        </p:cTn>
                                        <p:tgtEl>
                                          <p:spTgt spid="9"/>
                                        </p:tgtEl>
                                        <p:attrNameLst>
                                          <p:attrName>style.visibility</p:attrName>
                                        </p:attrNameLst>
                                      </p:cBhvr>
                                      <p:to>
                                        <p:strVal val="visible"/>
                                      </p:to>
                                    </p:set>
                                    <p:anim calcmode="lin" valueType="num">
                                      <p:cBhvr>
                                        <p:cTn id="93" dur="500" fill="hold"/>
                                        <p:tgtEl>
                                          <p:spTgt spid="9"/>
                                        </p:tgtEl>
                                        <p:attrNameLst>
                                          <p:attrName>ppt_w</p:attrName>
                                        </p:attrNameLst>
                                      </p:cBhvr>
                                      <p:tavLst>
                                        <p:tav tm="0">
                                          <p:val>
                                            <p:fltVal val="0"/>
                                          </p:val>
                                        </p:tav>
                                        <p:tav tm="100000">
                                          <p:val>
                                            <p:strVal val="#ppt_w"/>
                                          </p:val>
                                        </p:tav>
                                      </p:tavLst>
                                    </p:anim>
                                    <p:anim calcmode="lin" valueType="num">
                                      <p:cBhvr>
                                        <p:cTn id="94" dur="500" fill="hold"/>
                                        <p:tgtEl>
                                          <p:spTgt spid="9"/>
                                        </p:tgtEl>
                                        <p:attrNameLst>
                                          <p:attrName>ppt_h</p:attrName>
                                        </p:attrNameLst>
                                      </p:cBhvr>
                                      <p:tavLst>
                                        <p:tav tm="0">
                                          <p:val>
                                            <p:fltVal val="0"/>
                                          </p:val>
                                        </p:tav>
                                        <p:tav tm="100000">
                                          <p:val>
                                            <p:strVal val="#ppt_h"/>
                                          </p:val>
                                        </p:tav>
                                      </p:tavLst>
                                    </p:anim>
                                    <p:animEffect transition="in" filter="fade">
                                      <p:cBhvr>
                                        <p:cTn id="95" dur="500"/>
                                        <p:tgtEl>
                                          <p:spTgt spid="9"/>
                                        </p:tgtEl>
                                      </p:cBhvr>
                                    </p:animEffect>
                                  </p:childTnLst>
                                </p:cTn>
                              </p:par>
                            </p:childTnLst>
                          </p:cTn>
                        </p:par>
                        <p:par>
                          <p:cTn id="96" fill="hold">
                            <p:stCondLst>
                              <p:cond delay="22500"/>
                            </p:stCondLst>
                            <p:childTnLst>
                              <p:par>
                                <p:cTn id="97" presetID="53" presetClass="entr" presetSubtype="16" fill="hold" grpId="0" nodeType="afterEffect">
                                  <p:stCondLst>
                                    <p:cond delay="0"/>
                                  </p:stCondLst>
                                  <p:childTnLst>
                                    <p:set>
                                      <p:cBhvr>
                                        <p:cTn id="98" dur="1" fill="hold">
                                          <p:stCondLst>
                                            <p:cond delay="0"/>
                                          </p:stCondLst>
                                        </p:cTn>
                                        <p:tgtEl>
                                          <p:spTgt spid="17"/>
                                        </p:tgtEl>
                                        <p:attrNameLst>
                                          <p:attrName>style.visibility</p:attrName>
                                        </p:attrNameLst>
                                      </p:cBhvr>
                                      <p:to>
                                        <p:strVal val="visible"/>
                                      </p:to>
                                    </p:set>
                                    <p:anim calcmode="lin" valueType="num">
                                      <p:cBhvr>
                                        <p:cTn id="99" dur="500" fill="hold"/>
                                        <p:tgtEl>
                                          <p:spTgt spid="17"/>
                                        </p:tgtEl>
                                        <p:attrNameLst>
                                          <p:attrName>ppt_w</p:attrName>
                                        </p:attrNameLst>
                                      </p:cBhvr>
                                      <p:tavLst>
                                        <p:tav tm="0">
                                          <p:val>
                                            <p:fltVal val="0"/>
                                          </p:val>
                                        </p:tav>
                                        <p:tav tm="100000">
                                          <p:val>
                                            <p:strVal val="#ppt_w"/>
                                          </p:val>
                                        </p:tav>
                                      </p:tavLst>
                                    </p:anim>
                                    <p:anim calcmode="lin" valueType="num">
                                      <p:cBhvr>
                                        <p:cTn id="100" dur="500" fill="hold"/>
                                        <p:tgtEl>
                                          <p:spTgt spid="17"/>
                                        </p:tgtEl>
                                        <p:attrNameLst>
                                          <p:attrName>ppt_h</p:attrName>
                                        </p:attrNameLst>
                                      </p:cBhvr>
                                      <p:tavLst>
                                        <p:tav tm="0">
                                          <p:val>
                                            <p:fltVal val="0"/>
                                          </p:val>
                                        </p:tav>
                                        <p:tav tm="100000">
                                          <p:val>
                                            <p:strVal val="#ppt_h"/>
                                          </p:val>
                                        </p:tav>
                                      </p:tavLst>
                                    </p:anim>
                                    <p:animEffect transition="in" filter="fade">
                                      <p:cBhvr>
                                        <p:cTn id="10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0" grpId="0"/>
      <p:bldP spid="38" grpId="0" animBg="1"/>
      <p:bldP spid="9" grpId="0"/>
      <p:bldP spid="3" grpId="0" animBg="1"/>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 name="三角形 202">
            <a:extLst>
              <a:ext uri="{FF2B5EF4-FFF2-40B4-BE49-F238E27FC236}">
                <a16:creationId xmlns:a16="http://schemas.microsoft.com/office/drawing/2014/main" id="{60D62523-E707-FDDF-B451-A122E61A3DF7}"/>
              </a:ext>
            </a:extLst>
          </p:cNvPr>
          <p:cNvSpPr/>
          <p:nvPr/>
        </p:nvSpPr>
        <p:spPr>
          <a:xfrm>
            <a:off x="2994753" y="1497427"/>
            <a:ext cx="3133829" cy="2657254"/>
          </a:xfrm>
          <a:prstGeom prst="triangle">
            <a:avLst/>
          </a:prstGeom>
          <a:gradFill>
            <a:gsLst>
              <a:gs pos="0">
                <a:srgbClr val="C00000"/>
              </a:gs>
              <a:gs pos="72000">
                <a:schemeClr val="accent2">
                  <a:lumMod val="40000"/>
                  <a:lumOff val="60000"/>
                </a:schemeClr>
              </a:gs>
              <a:gs pos="100000">
                <a:schemeClr val="accent2">
                  <a:lumMod val="20000"/>
                  <a:lumOff val="80000"/>
                </a:schemeClr>
              </a:gs>
            </a:gsLst>
            <a:lin ang="5400000" scaled="0"/>
          </a:gra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7542B0CB-F7C3-C84B-F8D4-2C00851591D5}"/>
              </a:ext>
            </a:extLst>
          </p:cNvPr>
          <p:cNvSpPr>
            <a:spLocks noGrp="1"/>
          </p:cNvSpPr>
          <p:nvPr>
            <p:ph type="title"/>
          </p:nvPr>
        </p:nvSpPr>
        <p:spPr/>
        <p:txBody>
          <a:bodyPr/>
          <a:lstStyle/>
          <a:p>
            <a:r>
              <a:rPr kumimoji="1" lang="ja-JP" altLang="en-US"/>
              <a:t>モデルとニューラルネットワーク</a:t>
            </a:r>
          </a:p>
        </p:txBody>
      </p:sp>
      <p:sp>
        <p:nvSpPr>
          <p:cNvPr id="3" name="円/楕円 2">
            <a:extLst>
              <a:ext uri="{FF2B5EF4-FFF2-40B4-BE49-F238E27FC236}">
                <a16:creationId xmlns:a16="http://schemas.microsoft.com/office/drawing/2014/main" id="{852AC9EB-AE64-B282-1022-CB769A0F8C93}"/>
              </a:ext>
            </a:extLst>
          </p:cNvPr>
          <p:cNvSpPr/>
          <p:nvPr/>
        </p:nvSpPr>
        <p:spPr>
          <a:xfrm>
            <a:off x="990600" y="1203325"/>
            <a:ext cx="1479550" cy="1479550"/>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正方形/長方形 3">
            <a:extLst>
              <a:ext uri="{FF2B5EF4-FFF2-40B4-BE49-F238E27FC236}">
                <a16:creationId xmlns:a16="http://schemas.microsoft.com/office/drawing/2014/main" id="{C181CEC2-42DC-B5C2-4227-323BE4BE459E}"/>
              </a:ext>
            </a:extLst>
          </p:cNvPr>
          <p:cNvSpPr/>
          <p:nvPr/>
        </p:nvSpPr>
        <p:spPr>
          <a:xfrm>
            <a:off x="3832225" y="1203325"/>
            <a:ext cx="1479550" cy="1479550"/>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円/楕円 4">
            <a:extLst>
              <a:ext uri="{FF2B5EF4-FFF2-40B4-BE49-F238E27FC236}">
                <a16:creationId xmlns:a16="http://schemas.microsoft.com/office/drawing/2014/main" id="{3AC6CD86-0755-92A4-1130-74A9698E7394}"/>
              </a:ext>
            </a:extLst>
          </p:cNvPr>
          <p:cNvSpPr/>
          <p:nvPr/>
        </p:nvSpPr>
        <p:spPr>
          <a:xfrm>
            <a:off x="6673850" y="1203325"/>
            <a:ext cx="1479550" cy="1479550"/>
          </a:xfrm>
          <a:prstGeom prst="ellipse">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6" name="テキスト ボックス 5">
            <a:extLst>
              <a:ext uri="{FF2B5EF4-FFF2-40B4-BE49-F238E27FC236}">
                <a16:creationId xmlns:a16="http://schemas.microsoft.com/office/drawing/2014/main" id="{CDB05F40-AD61-D814-3BC8-AE30BB229AA4}"/>
              </a:ext>
            </a:extLst>
          </p:cNvPr>
          <p:cNvSpPr txBox="1"/>
          <p:nvPr/>
        </p:nvSpPr>
        <p:spPr>
          <a:xfrm>
            <a:off x="1176376" y="1764010"/>
            <a:ext cx="1107997" cy="461665"/>
          </a:xfrm>
          <a:prstGeom prst="rect">
            <a:avLst/>
          </a:prstGeom>
          <a:noFill/>
        </p:spPr>
        <p:txBody>
          <a:bodyPr wrap="none" rtlCol="0">
            <a:spAutoFit/>
          </a:bodyPr>
          <a:lstStyle/>
          <a:p>
            <a:pPr algn="ctr"/>
            <a:r>
              <a:rPr kumimoji="1" lang="ja-JP" altLang="en-US" sz="2400" b="1">
                <a:solidFill>
                  <a:schemeClr val="bg1"/>
                </a:solidFill>
                <a:latin typeface="Meiryo" panose="020B0604030504040204" pitchFamily="34" charset="-128"/>
                <a:ea typeface="Meiryo" panose="020B0604030504040204" pitchFamily="34" charset="-128"/>
              </a:rPr>
              <a:t>データ</a:t>
            </a:r>
          </a:p>
        </p:txBody>
      </p:sp>
      <p:sp>
        <p:nvSpPr>
          <p:cNvPr id="7" name="テキスト ボックス 6">
            <a:extLst>
              <a:ext uri="{FF2B5EF4-FFF2-40B4-BE49-F238E27FC236}">
                <a16:creationId xmlns:a16="http://schemas.microsoft.com/office/drawing/2014/main" id="{FFD8121D-6874-E4C5-654A-E0368E41D559}"/>
              </a:ext>
            </a:extLst>
          </p:cNvPr>
          <p:cNvSpPr txBox="1"/>
          <p:nvPr/>
        </p:nvSpPr>
        <p:spPr>
          <a:xfrm>
            <a:off x="6859626" y="1764010"/>
            <a:ext cx="1107997" cy="461665"/>
          </a:xfrm>
          <a:prstGeom prst="rect">
            <a:avLst/>
          </a:prstGeom>
          <a:noFill/>
        </p:spPr>
        <p:txBody>
          <a:bodyPr wrap="none" rtlCol="0">
            <a:spAutoFit/>
          </a:bodyPr>
          <a:lstStyle/>
          <a:p>
            <a:pPr algn="ctr"/>
            <a:r>
              <a:rPr kumimoji="1" lang="ja-JP" altLang="en-US" sz="2400" b="1">
                <a:solidFill>
                  <a:schemeClr val="bg1"/>
                </a:solidFill>
                <a:latin typeface="Meiryo" panose="020B0604030504040204" pitchFamily="34" charset="-128"/>
                <a:ea typeface="Meiryo" panose="020B0604030504040204" pitchFamily="34" charset="-128"/>
              </a:rPr>
              <a:t>データ</a:t>
            </a:r>
          </a:p>
        </p:txBody>
      </p:sp>
      <p:sp>
        <p:nvSpPr>
          <p:cNvPr id="9" name="テキスト ボックス 8">
            <a:extLst>
              <a:ext uri="{FF2B5EF4-FFF2-40B4-BE49-F238E27FC236}">
                <a16:creationId xmlns:a16="http://schemas.microsoft.com/office/drawing/2014/main" id="{3018FE0B-7E8A-7AB9-DF3D-99608A5939B2}"/>
              </a:ext>
            </a:extLst>
          </p:cNvPr>
          <p:cNvSpPr txBox="1"/>
          <p:nvPr/>
        </p:nvSpPr>
        <p:spPr>
          <a:xfrm>
            <a:off x="3941058" y="1705090"/>
            <a:ext cx="1261884" cy="523220"/>
          </a:xfrm>
          <a:prstGeom prst="rect">
            <a:avLst/>
          </a:prstGeom>
          <a:noFill/>
        </p:spPr>
        <p:txBody>
          <a:bodyPr wrap="none" rtlCol="0">
            <a:spAutoFit/>
          </a:bodyPr>
          <a:lstStyle/>
          <a:p>
            <a:pPr algn="ctr"/>
            <a:r>
              <a:rPr kumimoji="1" lang="ja-JP" altLang="en-US" sz="2800" b="1">
                <a:solidFill>
                  <a:schemeClr val="bg1"/>
                </a:solidFill>
                <a:latin typeface="Meiryo" panose="020B0604030504040204" pitchFamily="34" charset="-128"/>
                <a:ea typeface="Meiryo" panose="020B0604030504040204" pitchFamily="34" charset="-128"/>
              </a:rPr>
              <a:t>モデル</a:t>
            </a:r>
          </a:p>
        </p:txBody>
      </p:sp>
      <p:sp>
        <p:nvSpPr>
          <p:cNvPr id="10" name="テキスト ボックス 9">
            <a:extLst>
              <a:ext uri="{FF2B5EF4-FFF2-40B4-BE49-F238E27FC236}">
                <a16:creationId xmlns:a16="http://schemas.microsoft.com/office/drawing/2014/main" id="{CF611AB8-794D-F719-A059-E10B4BEFB108}"/>
              </a:ext>
            </a:extLst>
          </p:cNvPr>
          <p:cNvSpPr txBox="1"/>
          <p:nvPr/>
        </p:nvSpPr>
        <p:spPr>
          <a:xfrm>
            <a:off x="1174903" y="850755"/>
            <a:ext cx="1107996" cy="369332"/>
          </a:xfrm>
          <a:prstGeom prst="rect">
            <a:avLst/>
          </a:prstGeom>
          <a:noFill/>
        </p:spPr>
        <p:txBody>
          <a:bodyPr wrap="none" rtlCol="0">
            <a:spAutoFit/>
          </a:bodyPr>
          <a:lstStyle/>
          <a:p>
            <a:pPr algn="ctr"/>
            <a:r>
              <a:rPr lang="ja-JP" altLang="en-US" b="1">
                <a:latin typeface="Meiryo" panose="020B0604030504040204" pitchFamily="34" charset="-128"/>
                <a:ea typeface="Meiryo" panose="020B0604030504040204" pitchFamily="34" charset="-128"/>
              </a:rPr>
              <a:t>説明変数</a:t>
            </a:r>
            <a:endParaRPr kumimoji="1" lang="ja-JP" altLang="en-US" b="1">
              <a:latin typeface="Meiryo" panose="020B0604030504040204" pitchFamily="34" charset="-128"/>
              <a:ea typeface="Meiryo" panose="020B0604030504040204" pitchFamily="34" charset="-128"/>
            </a:endParaRPr>
          </a:p>
        </p:txBody>
      </p:sp>
      <p:sp>
        <p:nvSpPr>
          <p:cNvPr id="11" name="テキスト ボックス 10">
            <a:extLst>
              <a:ext uri="{FF2B5EF4-FFF2-40B4-BE49-F238E27FC236}">
                <a16:creationId xmlns:a16="http://schemas.microsoft.com/office/drawing/2014/main" id="{E6F3F392-85A0-8B4C-830D-8D509BB96889}"/>
              </a:ext>
            </a:extLst>
          </p:cNvPr>
          <p:cNvSpPr txBox="1"/>
          <p:nvPr/>
        </p:nvSpPr>
        <p:spPr>
          <a:xfrm>
            <a:off x="6859626" y="850755"/>
            <a:ext cx="1107996" cy="369332"/>
          </a:xfrm>
          <a:prstGeom prst="rect">
            <a:avLst/>
          </a:prstGeom>
          <a:noFill/>
        </p:spPr>
        <p:txBody>
          <a:bodyPr wrap="none" rtlCol="0">
            <a:spAutoFit/>
          </a:bodyPr>
          <a:lstStyle/>
          <a:p>
            <a:pPr algn="ctr"/>
            <a:r>
              <a:rPr lang="ja-JP" altLang="en-US" b="1">
                <a:latin typeface="Meiryo" panose="020B0604030504040204" pitchFamily="34" charset="-128"/>
                <a:ea typeface="Meiryo" panose="020B0604030504040204" pitchFamily="34" charset="-128"/>
              </a:rPr>
              <a:t>目的変数</a:t>
            </a:r>
            <a:endParaRPr kumimoji="1" lang="ja-JP" altLang="en-US" b="1">
              <a:latin typeface="Meiryo" panose="020B0604030504040204" pitchFamily="34" charset="-128"/>
              <a:ea typeface="Meiryo" panose="020B0604030504040204" pitchFamily="34" charset="-128"/>
            </a:endParaRPr>
          </a:p>
        </p:txBody>
      </p:sp>
      <p:sp>
        <p:nvSpPr>
          <p:cNvPr id="12" name="右矢印 11">
            <a:extLst>
              <a:ext uri="{FF2B5EF4-FFF2-40B4-BE49-F238E27FC236}">
                <a16:creationId xmlns:a16="http://schemas.microsoft.com/office/drawing/2014/main" id="{C4828BE4-8065-FFF3-493A-C73FE5B9D716}"/>
              </a:ext>
            </a:extLst>
          </p:cNvPr>
          <p:cNvSpPr/>
          <p:nvPr/>
        </p:nvSpPr>
        <p:spPr>
          <a:xfrm>
            <a:off x="2643274" y="1725870"/>
            <a:ext cx="1060450" cy="434459"/>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右矢印 12">
            <a:extLst>
              <a:ext uri="{FF2B5EF4-FFF2-40B4-BE49-F238E27FC236}">
                <a16:creationId xmlns:a16="http://schemas.microsoft.com/office/drawing/2014/main" id="{45334E2A-D75D-C32C-A2A3-20812C69A307}"/>
              </a:ext>
            </a:extLst>
          </p:cNvPr>
          <p:cNvSpPr/>
          <p:nvPr/>
        </p:nvSpPr>
        <p:spPr>
          <a:xfrm>
            <a:off x="5497551" y="1725869"/>
            <a:ext cx="1060450" cy="434459"/>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6" name="テキスト ボックス 95">
            <a:extLst>
              <a:ext uri="{FF2B5EF4-FFF2-40B4-BE49-F238E27FC236}">
                <a16:creationId xmlns:a16="http://schemas.microsoft.com/office/drawing/2014/main" id="{28D0A5C3-2A1E-FCB6-9784-DC15F893E9BC}"/>
              </a:ext>
            </a:extLst>
          </p:cNvPr>
          <p:cNvSpPr txBox="1"/>
          <p:nvPr/>
        </p:nvSpPr>
        <p:spPr>
          <a:xfrm>
            <a:off x="3414328" y="848108"/>
            <a:ext cx="2318943" cy="369332"/>
          </a:xfrm>
          <a:prstGeom prst="rect">
            <a:avLst/>
          </a:prstGeom>
          <a:noFill/>
        </p:spPr>
        <p:txBody>
          <a:bodyPr wrap="square">
            <a:spAutoFit/>
          </a:bodyPr>
          <a:lstStyle/>
          <a:p>
            <a:pPr algn="ctr"/>
            <a:r>
              <a:rPr lang="ja-JP" altLang="en-US" b="1">
                <a:latin typeface="Meiryo" panose="020B0604030504040204" pitchFamily="34" charset="-128"/>
                <a:ea typeface="Meiryo" panose="020B0604030504040204" pitchFamily="34" charset="-128"/>
              </a:rPr>
              <a:t>関数</a:t>
            </a:r>
            <a:endParaRPr lang="en-US" altLang="ja-JP" b="1" dirty="0">
              <a:latin typeface="Meiryo" panose="020B0604030504040204" pitchFamily="34" charset="-128"/>
              <a:ea typeface="Meiryo" panose="020B0604030504040204" pitchFamily="34" charset="-128"/>
            </a:endParaRPr>
          </a:p>
        </p:txBody>
      </p:sp>
      <p:grpSp>
        <p:nvGrpSpPr>
          <p:cNvPr id="19" name="グループ化 18">
            <a:extLst>
              <a:ext uri="{FF2B5EF4-FFF2-40B4-BE49-F238E27FC236}">
                <a16:creationId xmlns:a16="http://schemas.microsoft.com/office/drawing/2014/main" id="{119B85F2-F5B0-5AEC-16C7-E24F07FC3D38}"/>
              </a:ext>
            </a:extLst>
          </p:cNvPr>
          <p:cNvGrpSpPr/>
          <p:nvPr/>
        </p:nvGrpSpPr>
        <p:grpSpPr>
          <a:xfrm>
            <a:off x="2425044" y="4154682"/>
            <a:ext cx="4273747" cy="2251646"/>
            <a:chOff x="628650" y="3819254"/>
            <a:chExt cx="5123809" cy="2699505"/>
          </a:xfrm>
        </p:grpSpPr>
        <p:sp>
          <p:nvSpPr>
            <p:cNvPr id="20" name="正方形/長方形 19">
              <a:extLst>
                <a:ext uri="{FF2B5EF4-FFF2-40B4-BE49-F238E27FC236}">
                  <a16:creationId xmlns:a16="http://schemas.microsoft.com/office/drawing/2014/main" id="{4493EE4D-CB03-2872-8F75-EE399BA38D34}"/>
                </a:ext>
              </a:extLst>
            </p:cNvPr>
            <p:cNvSpPr/>
            <p:nvPr/>
          </p:nvSpPr>
          <p:spPr>
            <a:xfrm>
              <a:off x="5200009" y="3819254"/>
              <a:ext cx="552450" cy="2188642"/>
            </a:xfrm>
            <a:prstGeom prst="rect">
              <a:avLst/>
            </a:prstGeom>
            <a:solidFill>
              <a:srgbClr val="0070C0">
                <a:alpha val="15729"/>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正方形/長方形 20">
              <a:extLst>
                <a:ext uri="{FF2B5EF4-FFF2-40B4-BE49-F238E27FC236}">
                  <a16:creationId xmlns:a16="http://schemas.microsoft.com/office/drawing/2014/main" id="{5F310AA6-F0F5-05D5-6793-235F5223152E}"/>
                </a:ext>
              </a:extLst>
            </p:cNvPr>
            <p:cNvSpPr/>
            <p:nvPr/>
          </p:nvSpPr>
          <p:spPr>
            <a:xfrm>
              <a:off x="1311678" y="3819254"/>
              <a:ext cx="3757156" cy="2188642"/>
            </a:xfrm>
            <a:prstGeom prst="rect">
              <a:avLst/>
            </a:prstGeom>
            <a:solidFill>
              <a:srgbClr val="984807">
                <a:alpha val="15729"/>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正方形/長方形 21">
              <a:extLst>
                <a:ext uri="{FF2B5EF4-FFF2-40B4-BE49-F238E27FC236}">
                  <a16:creationId xmlns:a16="http://schemas.microsoft.com/office/drawing/2014/main" id="{ECCCE30E-E5F8-22E4-5244-407E24B7E937}"/>
                </a:ext>
              </a:extLst>
            </p:cNvPr>
            <p:cNvSpPr/>
            <p:nvPr/>
          </p:nvSpPr>
          <p:spPr>
            <a:xfrm>
              <a:off x="628650" y="3819254"/>
              <a:ext cx="552450" cy="2188642"/>
            </a:xfrm>
            <a:prstGeom prst="rect">
              <a:avLst/>
            </a:prstGeom>
            <a:solidFill>
              <a:schemeClr val="accent3">
                <a:lumMod val="75000"/>
                <a:alpha val="1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円/楕円 22">
              <a:extLst>
                <a:ext uri="{FF2B5EF4-FFF2-40B4-BE49-F238E27FC236}">
                  <a16:creationId xmlns:a16="http://schemas.microsoft.com/office/drawing/2014/main" id="{711C3585-1CFD-939D-647B-5FF6FD19945E}"/>
                </a:ext>
              </a:extLst>
            </p:cNvPr>
            <p:cNvSpPr/>
            <p:nvPr/>
          </p:nvSpPr>
          <p:spPr>
            <a:xfrm>
              <a:off x="1479206" y="463378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 name="円/楕円 23">
              <a:extLst>
                <a:ext uri="{FF2B5EF4-FFF2-40B4-BE49-F238E27FC236}">
                  <a16:creationId xmlns:a16="http://schemas.microsoft.com/office/drawing/2014/main" id="{3B54CF62-87B3-A755-AE95-E02284EB8C69}"/>
                </a:ext>
              </a:extLst>
            </p:cNvPr>
            <p:cNvSpPr/>
            <p:nvPr/>
          </p:nvSpPr>
          <p:spPr>
            <a:xfrm>
              <a:off x="1479206" y="391370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円/楕円 24">
              <a:extLst>
                <a:ext uri="{FF2B5EF4-FFF2-40B4-BE49-F238E27FC236}">
                  <a16:creationId xmlns:a16="http://schemas.microsoft.com/office/drawing/2014/main" id="{EBE1A22F-91F7-109E-8FB5-22BC598EBD2D}"/>
                </a:ext>
              </a:extLst>
            </p:cNvPr>
            <p:cNvSpPr/>
            <p:nvPr/>
          </p:nvSpPr>
          <p:spPr>
            <a:xfrm>
              <a:off x="1479206" y="427374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 name="円/楕円 25">
              <a:extLst>
                <a:ext uri="{FF2B5EF4-FFF2-40B4-BE49-F238E27FC236}">
                  <a16:creationId xmlns:a16="http://schemas.microsoft.com/office/drawing/2014/main" id="{6B8EDF18-1AB0-B58A-BCC6-64E01B04C1A0}"/>
                </a:ext>
              </a:extLst>
            </p:cNvPr>
            <p:cNvSpPr/>
            <p:nvPr/>
          </p:nvSpPr>
          <p:spPr>
            <a:xfrm>
              <a:off x="1479206" y="499382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円/楕円 26">
              <a:extLst>
                <a:ext uri="{FF2B5EF4-FFF2-40B4-BE49-F238E27FC236}">
                  <a16:creationId xmlns:a16="http://schemas.microsoft.com/office/drawing/2014/main" id="{23C250C9-1B4D-1D01-4935-D5E0D599BE38}"/>
                </a:ext>
              </a:extLst>
            </p:cNvPr>
            <p:cNvSpPr/>
            <p:nvPr/>
          </p:nvSpPr>
          <p:spPr>
            <a:xfrm>
              <a:off x="763242" y="391370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 name="円/楕円 27">
              <a:extLst>
                <a:ext uri="{FF2B5EF4-FFF2-40B4-BE49-F238E27FC236}">
                  <a16:creationId xmlns:a16="http://schemas.microsoft.com/office/drawing/2014/main" id="{9672E4A2-4731-6978-5B56-732810C89C60}"/>
                </a:ext>
              </a:extLst>
            </p:cNvPr>
            <p:cNvSpPr/>
            <p:nvPr/>
          </p:nvSpPr>
          <p:spPr>
            <a:xfrm>
              <a:off x="763242" y="427374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円/楕円 28">
              <a:extLst>
                <a:ext uri="{FF2B5EF4-FFF2-40B4-BE49-F238E27FC236}">
                  <a16:creationId xmlns:a16="http://schemas.microsoft.com/office/drawing/2014/main" id="{D61BBB25-D868-CB71-39E5-B29ABDEE6F7E}"/>
                </a:ext>
              </a:extLst>
            </p:cNvPr>
            <p:cNvSpPr/>
            <p:nvPr/>
          </p:nvSpPr>
          <p:spPr>
            <a:xfrm>
              <a:off x="763242" y="463378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 name="円/楕円 29">
              <a:extLst>
                <a:ext uri="{FF2B5EF4-FFF2-40B4-BE49-F238E27FC236}">
                  <a16:creationId xmlns:a16="http://schemas.microsoft.com/office/drawing/2014/main" id="{3BE306D0-11A8-ACEF-6F04-EE224FCBBD09}"/>
                </a:ext>
              </a:extLst>
            </p:cNvPr>
            <p:cNvSpPr/>
            <p:nvPr/>
          </p:nvSpPr>
          <p:spPr>
            <a:xfrm>
              <a:off x="763242" y="499382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1" name="直線矢印コネクタ 30">
              <a:extLst>
                <a:ext uri="{FF2B5EF4-FFF2-40B4-BE49-F238E27FC236}">
                  <a16:creationId xmlns:a16="http://schemas.microsoft.com/office/drawing/2014/main" id="{66CA7673-AA62-A2E2-1564-1E574F121003}"/>
                </a:ext>
              </a:extLst>
            </p:cNvPr>
            <p:cNvCxnSpPr>
              <a:cxnSpLocks/>
              <a:stCxn id="27" idx="6"/>
            </p:cNvCxnSpPr>
            <p:nvPr/>
          </p:nvCxnSpPr>
          <p:spPr>
            <a:xfrm flipV="1">
              <a:off x="1051274" y="405323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2" name="直線矢印コネクタ 31">
              <a:extLst>
                <a:ext uri="{FF2B5EF4-FFF2-40B4-BE49-F238E27FC236}">
                  <a16:creationId xmlns:a16="http://schemas.microsoft.com/office/drawing/2014/main" id="{D907F849-2650-A06C-7A38-1DE8731D1788}"/>
                </a:ext>
              </a:extLst>
            </p:cNvPr>
            <p:cNvCxnSpPr>
              <a:cxnSpLocks/>
              <a:stCxn id="28" idx="6"/>
            </p:cNvCxnSpPr>
            <p:nvPr/>
          </p:nvCxnSpPr>
          <p:spPr>
            <a:xfrm flipV="1">
              <a:off x="1051274" y="405323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3" name="直線矢印コネクタ 32">
              <a:extLst>
                <a:ext uri="{FF2B5EF4-FFF2-40B4-BE49-F238E27FC236}">
                  <a16:creationId xmlns:a16="http://schemas.microsoft.com/office/drawing/2014/main" id="{40ED54A0-6EB4-B96B-F043-935DB34A25CD}"/>
                </a:ext>
              </a:extLst>
            </p:cNvPr>
            <p:cNvCxnSpPr>
              <a:cxnSpLocks/>
              <a:stCxn id="29" idx="6"/>
            </p:cNvCxnSpPr>
            <p:nvPr/>
          </p:nvCxnSpPr>
          <p:spPr>
            <a:xfrm flipV="1">
              <a:off x="1051274" y="4053233"/>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4" name="直線矢印コネクタ 33">
              <a:extLst>
                <a:ext uri="{FF2B5EF4-FFF2-40B4-BE49-F238E27FC236}">
                  <a16:creationId xmlns:a16="http://schemas.microsoft.com/office/drawing/2014/main" id="{21056EFB-11A5-9874-15B9-4D1C68E58326}"/>
                </a:ext>
              </a:extLst>
            </p:cNvPr>
            <p:cNvCxnSpPr>
              <a:cxnSpLocks/>
              <a:stCxn id="30" idx="6"/>
            </p:cNvCxnSpPr>
            <p:nvPr/>
          </p:nvCxnSpPr>
          <p:spPr>
            <a:xfrm flipV="1">
              <a:off x="1051274" y="4053233"/>
              <a:ext cx="432048" cy="108460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5" name="直線矢印コネクタ 34">
              <a:extLst>
                <a:ext uri="{FF2B5EF4-FFF2-40B4-BE49-F238E27FC236}">
                  <a16:creationId xmlns:a16="http://schemas.microsoft.com/office/drawing/2014/main" id="{B83B9130-0BC4-4AEC-BC2F-296CFCB2335F}"/>
                </a:ext>
              </a:extLst>
            </p:cNvPr>
            <p:cNvCxnSpPr>
              <a:cxnSpLocks/>
              <a:stCxn id="27" idx="6"/>
            </p:cNvCxnSpPr>
            <p:nvPr/>
          </p:nvCxnSpPr>
          <p:spPr>
            <a:xfrm>
              <a:off x="1051274" y="405772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6" name="直線矢印コネクタ 35">
              <a:extLst>
                <a:ext uri="{FF2B5EF4-FFF2-40B4-BE49-F238E27FC236}">
                  <a16:creationId xmlns:a16="http://schemas.microsoft.com/office/drawing/2014/main" id="{CCF71983-677E-D0FF-3875-150231DF4D8C}"/>
                </a:ext>
              </a:extLst>
            </p:cNvPr>
            <p:cNvCxnSpPr>
              <a:cxnSpLocks/>
              <a:stCxn id="27" idx="6"/>
            </p:cNvCxnSpPr>
            <p:nvPr/>
          </p:nvCxnSpPr>
          <p:spPr>
            <a:xfrm>
              <a:off x="1051274" y="4057720"/>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7" name="直線矢印コネクタ 36">
              <a:extLst>
                <a:ext uri="{FF2B5EF4-FFF2-40B4-BE49-F238E27FC236}">
                  <a16:creationId xmlns:a16="http://schemas.microsoft.com/office/drawing/2014/main" id="{8A84F034-59AA-2CA5-8BA2-A581A8B6E90D}"/>
                </a:ext>
              </a:extLst>
            </p:cNvPr>
            <p:cNvCxnSpPr>
              <a:cxnSpLocks/>
              <a:stCxn id="27" idx="6"/>
            </p:cNvCxnSpPr>
            <p:nvPr/>
          </p:nvCxnSpPr>
          <p:spPr>
            <a:xfrm>
              <a:off x="1051274" y="4057720"/>
              <a:ext cx="432048" cy="107563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8" name="直線矢印コネクタ 37">
              <a:extLst>
                <a:ext uri="{FF2B5EF4-FFF2-40B4-BE49-F238E27FC236}">
                  <a16:creationId xmlns:a16="http://schemas.microsoft.com/office/drawing/2014/main" id="{34B8798C-6BD3-89AD-67AD-D6A900BCE3DE}"/>
                </a:ext>
              </a:extLst>
            </p:cNvPr>
            <p:cNvCxnSpPr>
              <a:cxnSpLocks/>
              <a:stCxn id="28" idx="6"/>
            </p:cNvCxnSpPr>
            <p:nvPr/>
          </p:nvCxnSpPr>
          <p:spPr>
            <a:xfrm flipV="1">
              <a:off x="1051274" y="441327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9" name="直線矢印コネクタ 38">
              <a:extLst>
                <a:ext uri="{FF2B5EF4-FFF2-40B4-BE49-F238E27FC236}">
                  <a16:creationId xmlns:a16="http://schemas.microsoft.com/office/drawing/2014/main" id="{EAD664E3-132F-F20C-22D1-C3C6CCDA284A}"/>
                </a:ext>
              </a:extLst>
            </p:cNvPr>
            <p:cNvCxnSpPr>
              <a:cxnSpLocks/>
              <a:stCxn id="28" idx="6"/>
            </p:cNvCxnSpPr>
            <p:nvPr/>
          </p:nvCxnSpPr>
          <p:spPr>
            <a:xfrm>
              <a:off x="1051274" y="441776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40" name="直線矢印コネクタ 39">
              <a:extLst>
                <a:ext uri="{FF2B5EF4-FFF2-40B4-BE49-F238E27FC236}">
                  <a16:creationId xmlns:a16="http://schemas.microsoft.com/office/drawing/2014/main" id="{9CD7ADE2-F0B4-3C6D-BA85-D6E9470F8C6D}"/>
                </a:ext>
              </a:extLst>
            </p:cNvPr>
            <p:cNvCxnSpPr>
              <a:cxnSpLocks/>
              <a:stCxn id="28" idx="6"/>
            </p:cNvCxnSpPr>
            <p:nvPr/>
          </p:nvCxnSpPr>
          <p:spPr>
            <a:xfrm>
              <a:off x="1051274" y="4417760"/>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41" name="直線矢印コネクタ 40">
              <a:extLst>
                <a:ext uri="{FF2B5EF4-FFF2-40B4-BE49-F238E27FC236}">
                  <a16:creationId xmlns:a16="http://schemas.microsoft.com/office/drawing/2014/main" id="{7CB1D3A0-05BF-E834-DCA2-9F9A7DBE8723}"/>
                </a:ext>
              </a:extLst>
            </p:cNvPr>
            <p:cNvCxnSpPr>
              <a:cxnSpLocks/>
              <a:stCxn id="29" idx="6"/>
            </p:cNvCxnSpPr>
            <p:nvPr/>
          </p:nvCxnSpPr>
          <p:spPr>
            <a:xfrm flipV="1">
              <a:off x="1051274" y="441327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50" name="直線矢印コネクタ 49">
              <a:extLst>
                <a:ext uri="{FF2B5EF4-FFF2-40B4-BE49-F238E27FC236}">
                  <a16:creationId xmlns:a16="http://schemas.microsoft.com/office/drawing/2014/main" id="{181BFF2B-A4A3-A4F3-8C7E-035440D8C730}"/>
                </a:ext>
              </a:extLst>
            </p:cNvPr>
            <p:cNvCxnSpPr>
              <a:cxnSpLocks/>
              <a:stCxn id="29" idx="6"/>
            </p:cNvCxnSpPr>
            <p:nvPr/>
          </p:nvCxnSpPr>
          <p:spPr>
            <a:xfrm flipV="1">
              <a:off x="1051274" y="477331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51" name="直線矢印コネクタ 50">
              <a:extLst>
                <a:ext uri="{FF2B5EF4-FFF2-40B4-BE49-F238E27FC236}">
                  <a16:creationId xmlns:a16="http://schemas.microsoft.com/office/drawing/2014/main" id="{6CEFA653-BA6A-E8F5-9B53-2E2E680490B7}"/>
                </a:ext>
              </a:extLst>
            </p:cNvPr>
            <p:cNvCxnSpPr>
              <a:cxnSpLocks/>
              <a:stCxn id="29" idx="6"/>
            </p:cNvCxnSpPr>
            <p:nvPr/>
          </p:nvCxnSpPr>
          <p:spPr>
            <a:xfrm>
              <a:off x="1051274" y="477780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52" name="直線矢印コネクタ 51">
              <a:extLst>
                <a:ext uri="{FF2B5EF4-FFF2-40B4-BE49-F238E27FC236}">
                  <a16:creationId xmlns:a16="http://schemas.microsoft.com/office/drawing/2014/main" id="{4AD1D6AD-24C2-DA45-264C-3605D5421139}"/>
                </a:ext>
              </a:extLst>
            </p:cNvPr>
            <p:cNvCxnSpPr>
              <a:cxnSpLocks/>
              <a:stCxn id="30" idx="6"/>
            </p:cNvCxnSpPr>
            <p:nvPr/>
          </p:nvCxnSpPr>
          <p:spPr>
            <a:xfrm flipV="1">
              <a:off x="1051274" y="4413273"/>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53" name="直線矢印コネクタ 52">
              <a:extLst>
                <a:ext uri="{FF2B5EF4-FFF2-40B4-BE49-F238E27FC236}">
                  <a16:creationId xmlns:a16="http://schemas.microsoft.com/office/drawing/2014/main" id="{56FCC2D2-3164-71AB-BE71-5099385DD6C6}"/>
                </a:ext>
              </a:extLst>
            </p:cNvPr>
            <p:cNvCxnSpPr>
              <a:cxnSpLocks/>
              <a:stCxn id="30" idx="6"/>
            </p:cNvCxnSpPr>
            <p:nvPr/>
          </p:nvCxnSpPr>
          <p:spPr>
            <a:xfrm flipV="1">
              <a:off x="1051274" y="477331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54" name="直線矢印コネクタ 53">
              <a:extLst>
                <a:ext uri="{FF2B5EF4-FFF2-40B4-BE49-F238E27FC236}">
                  <a16:creationId xmlns:a16="http://schemas.microsoft.com/office/drawing/2014/main" id="{D042B4A2-CDF4-92A7-EF6B-3ED67436635A}"/>
                </a:ext>
              </a:extLst>
            </p:cNvPr>
            <p:cNvCxnSpPr>
              <a:cxnSpLocks/>
              <a:stCxn id="30" idx="6"/>
            </p:cNvCxnSpPr>
            <p:nvPr/>
          </p:nvCxnSpPr>
          <p:spPr>
            <a:xfrm flipV="1">
              <a:off x="1051274" y="513335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55" name="円/楕円 54">
              <a:extLst>
                <a:ext uri="{FF2B5EF4-FFF2-40B4-BE49-F238E27FC236}">
                  <a16:creationId xmlns:a16="http://schemas.microsoft.com/office/drawing/2014/main" id="{5881592E-03BA-64FB-5170-A6C0F3877B43}"/>
                </a:ext>
              </a:extLst>
            </p:cNvPr>
            <p:cNvSpPr/>
            <p:nvPr/>
          </p:nvSpPr>
          <p:spPr>
            <a:xfrm>
              <a:off x="2199286" y="390921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6" name="円/楕円 55">
              <a:extLst>
                <a:ext uri="{FF2B5EF4-FFF2-40B4-BE49-F238E27FC236}">
                  <a16:creationId xmlns:a16="http://schemas.microsoft.com/office/drawing/2014/main" id="{9F99CF95-B73C-B955-6BC8-FFA52D2B730F}"/>
                </a:ext>
              </a:extLst>
            </p:cNvPr>
            <p:cNvSpPr/>
            <p:nvPr/>
          </p:nvSpPr>
          <p:spPr>
            <a:xfrm>
              <a:off x="2199286" y="426925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7" name="円/楕円 56">
              <a:extLst>
                <a:ext uri="{FF2B5EF4-FFF2-40B4-BE49-F238E27FC236}">
                  <a16:creationId xmlns:a16="http://schemas.microsoft.com/office/drawing/2014/main" id="{8D039C9F-43FE-8C88-D5BE-9B28DA5313D2}"/>
                </a:ext>
              </a:extLst>
            </p:cNvPr>
            <p:cNvSpPr/>
            <p:nvPr/>
          </p:nvSpPr>
          <p:spPr>
            <a:xfrm>
              <a:off x="2199286" y="462929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8" name="円/楕円 57">
              <a:extLst>
                <a:ext uri="{FF2B5EF4-FFF2-40B4-BE49-F238E27FC236}">
                  <a16:creationId xmlns:a16="http://schemas.microsoft.com/office/drawing/2014/main" id="{B6502FC1-0C62-8113-66BD-4695E7E72E9B}"/>
                </a:ext>
              </a:extLst>
            </p:cNvPr>
            <p:cNvSpPr/>
            <p:nvPr/>
          </p:nvSpPr>
          <p:spPr>
            <a:xfrm>
              <a:off x="2199286" y="498933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9" name="直線矢印コネクタ 58">
              <a:extLst>
                <a:ext uri="{FF2B5EF4-FFF2-40B4-BE49-F238E27FC236}">
                  <a16:creationId xmlns:a16="http://schemas.microsoft.com/office/drawing/2014/main" id="{C29FEC4C-32AE-FF3F-A79F-0D4231DEA42B}"/>
                </a:ext>
              </a:extLst>
            </p:cNvPr>
            <p:cNvCxnSpPr>
              <a:cxnSpLocks/>
              <a:stCxn id="24" idx="6"/>
              <a:endCxn id="55" idx="2"/>
            </p:cNvCxnSpPr>
            <p:nvPr/>
          </p:nvCxnSpPr>
          <p:spPr>
            <a:xfrm flipV="1">
              <a:off x="1767238" y="405323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60" name="直線矢印コネクタ 59">
              <a:extLst>
                <a:ext uri="{FF2B5EF4-FFF2-40B4-BE49-F238E27FC236}">
                  <a16:creationId xmlns:a16="http://schemas.microsoft.com/office/drawing/2014/main" id="{ACDCFB2B-E0A7-4994-C48F-808291C37C2A}"/>
                </a:ext>
              </a:extLst>
            </p:cNvPr>
            <p:cNvCxnSpPr>
              <a:cxnSpLocks/>
              <a:stCxn id="25" idx="6"/>
              <a:endCxn id="55" idx="2"/>
            </p:cNvCxnSpPr>
            <p:nvPr/>
          </p:nvCxnSpPr>
          <p:spPr>
            <a:xfrm flipV="1">
              <a:off x="1767238" y="405323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61" name="直線矢印コネクタ 60">
              <a:extLst>
                <a:ext uri="{FF2B5EF4-FFF2-40B4-BE49-F238E27FC236}">
                  <a16:creationId xmlns:a16="http://schemas.microsoft.com/office/drawing/2014/main" id="{9B4C0EFE-2AB2-A146-F95C-3FD8B6DFAC46}"/>
                </a:ext>
              </a:extLst>
            </p:cNvPr>
            <p:cNvCxnSpPr>
              <a:cxnSpLocks/>
              <a:stCxn id="23" idx="6"/>
              <a:endCxn id="55" idx="2"/>
            </p:cNvCxnSpPr>
            <p:nvPr/>
          </p:nvCxnSpPr>
          <p:spPr>
            <a:xfrm flipV="1">
              <a:off x="1767238" y="4053233"/>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62" name="直線矢印コネクタ 61">
              <a:extLst>
                <a:ext uri="{FF2B5EF4-FFF2-40B4-BE49-F238E27FC236}">
                  <a16:creationId xmlns:a16="http://schemas.microsoft.com/office/drawing/2014/main" id="{8F92BAED-D819-C98C-A8C6-80BEFDB754AC}"/>
                </a:ext>
              </a:extLst>
            </p:cNvPr>
            <p:cNvCxnSpPr>
              <a:cxnSpLocks/>
              <a:stCxn id="26" idx="6"/>
              <a:endCxn id="55" idx="2"/>
            </p:cNvCxnSpPr>
            <p:nvPr/>
          </p:nvCxnSpPr>
          <p:spPr>
            <a:xfrm flipV="1">
              <a:off x="1767238" y="4053233"/>
              <a:ext cx="432048" cy="108460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63" name="直線矢印コネクタ 62">
              <a:extLst>
                <a:ext uri="{FF2B5EF4-FFF2-40B4-BE49-F238E27FC236}">
                  <a16:creationId xmlns:a16="http://schemas.microsoft.com/office/drawing/2014/main" id="{ACAE8569-2730-57D5-9E77-FB86471B55AC}"/>
                </a:ext>
              </a:extLst>
            </p:cNvPr>
            <p:cNvCxnSpPr>
              <a:cxnSpLocks/>
              <a:stCxn id="24" idx="6"/>
              <a:endCxn id="56" idx="2"/>
            </p:cNvCxnSpPr>
            <p:nvPr/>
          </p:nvCxnSpPr>
          <p:spPr>
            <a:xfrm>
              <a:off x="1767238" y="405772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64" name="直線矢印コネクタ 63">
              <a:extLst>
                <a:ext uri="{FF2B5EF4-FFF2-40B4-BE49-F238E27FC236}">
                  <a16:creationId xmlns:a16="http://schemas.microsoft.com/office/drawing/2014/main" id="{60209378-8D26-2EA1-B260-8F08D714BDA6}"/>
                </a:ext>
              </a:extLst>
            </p:cNvPr>
            <p:cNvCxnSpPr>
              <a:cxnSpLocks/>
              <a:stCxn id="24" idx="6"/>
              <a:endCxn id="57" idx="2"/>
            </p:cNvCxnSpPr>
            <p:nvPr/>
          </p:nvCxnSpPr>
          <p:spPr>
            <a:xfrm>
              <a:off x="1767238" y="4057720"/>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65" name="直線矢印コネクタ 64">
              <a:extLst>
                <a:ext uri="{FF2B5EF4-FFF2-40B4-BE49-F238E27FC236}">
                  <a16:creationId xmlns:a16="http://schemas.microsoft.com/office/drawing/2014/main" id="{AA56A6EE-8322-04E4-417B-C17FDD337B5F}"/>
                </a:ext>
              </a:extLst>
            </p:cNvPr>
            <p:cNvCxnSpPr>
              <a:cxnSpLocks/>
              <a:stCxn id="24" idx="6"/>
              <a:endCxn id="58" idx="2"/>
            </p:cNvCxnSpPr>
            <p:nvPr/>
          </p:nvCxnSpPr>
          <p:spPr>
            <a:xfrm>
              <a:off x="1767238" y="4057720"/>
              <a:ext cx="432048" cy="107563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66" name="直線矢印コネクタ 65">
              <a:extLst>
                <a:ext uri="{FF2B5EF4-FFF2-40B4-BE49-F238E27FC236}">
                  <a16:creationId xmlns:a16="http://schemas.microsoft.com/office/drawing/2014/main" id="{57B630F3-54CD-CEB4-6281-81EAE0C3415C}"/>
                </a:ext>
              </a:extLst>
            </p:cNvPr>
            <p:cNvCxnSpPr>
              <a:cxnSpLocks/>
              <a:stCxn id="25" idx="6"/>
              <a:endCxn id="56" idx="2"/>
            </p:cNvCxnSpPr>
            <p:nvPr/>
          </p:nvCxnSpPr>
          <p:spPr>
            <a:xfrm flipV="1">
              <a:off x="1767238" y="441327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67" name="直線矢印コネクタ 66">
              <a:extLst>
                <a:ext uri="{FF2B5EF4-FFF2-40B4-BE49-F238E27FC236}">
                  <a16:creationId xmlns:a16="http://schemas.microsoft.com/office/drawing/2014/main" id="{842AED3D-8D05-D762-88A2-111CCA320860}"/>
                </a:ext>
              </a:extLst>
            </p:cNvPr>
            <p:cNvCxnSpPr>
              <a:cxnSpLocks/>
              <a:stCxn id="25" idx="6"/>
              <a:endCxn id="57" idx="2"/>
            </p:cNvCxnSpPr>
            <p:nvPr/>
          </p:nvCxnSpPr>
          <p:spPr>
            <a:xfrm>
              <a:off x="1767238" y="441776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68" name="直線矢印コネクタ 67">
              <a:extLst>
                <a:ext uri="{FF2B5EF4-FFF2-40B4-BE49-F238E27FC236}">
                  <a16:creationId xmlns:a16="http://schemas.microsoft.com/office/drawing/2014/main" id="{FB46CAEF-A43C-0D34-A94A-5101CEA56416}"/>
                </a:ext>
              </a:extLst>
            </p:cNvPr>
            <p:cNvCxnSpPr>
              <a:cxnSpLocks/>
              <a:stCxn id="25" idx="6"/>
              <a:endCxn id="58" idx="2"/>
            </p:cNvCxnSpPr>
            <p:nvPr/>
          </p:nvCxnSpPr>
          <p:spPr>
            <a:xfrm>
              <a:off x="1767238" y="4417760"/>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69" name="直線矢印コネクタ 68">
              <a:extLst>
                <a:ext uri="{FF2B5EF4-FFF2-40B4-BE49-F238E27FC236}">
                  <a16:creationId xmlns:a16="http://schemas.microsoft.com/office/drawing/2014/main" id="{BA1DC91F-49A6-8716-F650-9F4869878860}"/>
                </a:ext>
              </a:extLst>
            </p:cNvPr>
            <p:cNvCxnSpPr>
              <a:cxnSpLocks/>
              <a:stCxn id="23" idx="6"/>
              <a:endCxn id="56" idx="2"/>
            </p:cNvCxnSpPr>
            <p:nvPr/>
          </p:nvCxnSpPr>
          <p:spPr>
            <a:xfrm flipV="1">
              <a:off x="1767238" y="441327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70" name="直線矢印コネクタ 69">
              <a:extLst>
                <a:ext uri="{FF2B5EF4-FFF2-40B4-BE49-F238E27FC236}">
                  <a16:creationId xmlns:a16="http://schemas.microsoft.com/office/drawing/2014/main" id="{F78D1C9F-8C0D-8D86-C859-510524ACBE99}"/>
                </a:ext>
              </a:extLst>
            </p:cNvPr>
            <p:cNvCxnSpPr>
              <a:cxnSpLocks/>
              <a:stCxn id="23" idx="6"/>
              <a:endCxn id="57" idx="2"/>
            </p:cNvCxnSpPr>
            <p:nvPr/>
          </p:nvCxnSpPr>
          <p:spPr>
            <a:xfrm flipV="1">
              <a:off x="1767238" y="477331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71" name="直線矢印コネクタ 70">
              <a:extLst>
                <a:ext uri="{FF2B5EF4-FFF2-40B4-BE49-F238E27FC236}">
                  <a16:creationId xmlns:a16="http://schemas.microsoft.com/office/drawing/2014/main" id="{7369E5B1-2408-51E2-39CF-14BC39B79831}"/>
                </a:ext>
              </a:extLst>
            </p:cNvPr>
            <p:cNvCxnSpPr>
              <a:cxnSpLocks/>
              <a:stCxn id="23" idx="6"/>
              <a:endCxn id="58" idx="2"/>
            </p:cNvCxnSpPr>
            <p:nvPr/>
          </p:nvCxnSpPr>
          <p:spPr>
            <a:xfrm>
              <a:off x="1767238" y="477780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72" name="直線矢印コネクタ 71">
              <a:extLst>
                <a:ext uri="{FF2B5EF4-FFF2-40B4-BE49-F238E27FC236}">
                  <a16:creationId xmlns:a16="http://schemas.microsoft.com/office/drawing/2014/main" id="{923806E0-009E-8364-3F21-C3FB7A917A6A}"/>
                </a:ext>
              </a:extLst>
            </p:cNvPr>
            <p:cNvCxnSpPr>
              <a:cxnSpLocks/>
              <a:stCxn id="26" idx="6"/>
              <a:endCxn id="56" idx="2"/>
            </p:cNvCxnSpPr>
            <p:nvPr/>
          </p:nvCxnSpPr>
          <p:spPr>
            <a:xfrm flipV="1">
              <a:off x="1767238" y="4413273"/>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73" name="直線矢印コネクタ 72">
              <a:extLst>
                <a:ext uri="{FF2B5EF4-FFF2-40B4-BE49-F238E27FC236}">
                  <a16:creationId xmlns:a16="http://schemas.microsoft.com/office/drawing/2014/main" id="{81AB3835-445B-6E38-44AD-752C9A058CCB}"/>
                </a:ext>
              </a:extLst>
            </p:cNvPr>
            <p:cNvCxnSpPr>
              <a:cxnSpLocks/>
              <a:stCxn id="26" idx="6"/>
              <a:endCxn id="57" idx="2"/>
            </p:cNvCxnSpPr>
            <p:nvPr/>
          </p:nvCxnSpPr>
          <p:spPr>
            <a:xfrm flipV="1">
              <a:off x="1767238" y="477331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74" name="直線矢印コネクタ 73">
              <a:extLst>
                <a:ext uri="{FF2B5EF4-FFF2-40B4-BE49-F238E27FC236}">
                  <a16:creationId xmlns:a16="http://schemas.microsoft.com/office/drawing/2014/main" id="{AEE3E4F2-D968-4A99-3143-7A9B3B66E181}"/>
                </a:ext>
              </a:extLst>
            </p:cNvPr>
            <p:cNvCxnSpPr>
              <a:cxnSpLocks/>
              <a:stCxn id="26" idx="6"/>
              <a:endCxn id="58" idx="2"/>
            </p:cNvCxnSpPr>
            <p:nvPr/>
          </p:nvCxnSpPr>
          <p:spPr>
            <a:xfrm flipV="1">
              <a:off x="1767238" y="513335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75" name="テキスト ボックス 74">
              <a:extLst>
                <a:ext uri="{FF2B5EF4-FFF2-40B4-BE49-F238E27FC236}">
                  <a16:creationId xmlns:a16="http://schemas.microsoft.com/office/drawing/2014/main" id="{C1872F9A-2B52-528F-E88C-705DC27679D1}"/>
                </a:ext>
              </a:extLst>
            </p:cNvPr>
            <p:cNvSpPr txBox="1"/>
            <p:nvPr/>
          </p:nvSpPr>
          <p:spPr>
            <a:xfrm>
              <a:off x="2752692" y="4473001"/>
              <a:ext cx="877163" cy="369332"/>
            </a:xfrm>
            <a:prstGeom prst="rect">
              <a:avLst/>
            </a:prstGeom>
            <a:noFill/>
          </p:spPr>
          <p:txBody>
            <a:bodyPr wrap="none" rtlCol="0">
              <a:spAutoFit/>
            </a:bodyPr>
            <a:lstStyle/>
            <a:p>
              <a:pPr algn="ctr"/>
              <a:r>
                <a:rPr kumimoji="1" lang="ja-JP" altLang="en-US" dirty="0">
                  <a:solidFill>
                    <a:srgbClr val="0070C0"/>
                  </a:solidFill>
                  <a:latin typeface="Meiryo" charset="-128"/>
                  <a:ea typeface="Meiryo" charset="-128"/>
                  <a:cs typeface="Meiryo" charset="-128"/>
                </a:rPr>
                <a:t>・</a:t>
              </a: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sp>
          <p:nvSpPr>
            <p:cNvPr id="76" name="円/楕円 75">
              <a:extLst>
                <a:ext uri="{FF2B5EF4-FFF2-40B4-BE49-F238E27FC236}">
                  <a16:creationId xmlns:a16="http://schemas.microsoft.com/office/drawing/2014/main" id="{87B043E4-4194-2DD9-5D4E-77CEAF3DAD73}"/>
                </a:ext>
              </a:extLst>
            </p:cNvPr>
            <p:cNvSpPr/>
            <p:nvPr/>
          </p:nvSpPr>
          <p:spPr>
            <a:xfrm>
              <a:off x="4610507" y="462929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7" name="円/楕円 76">
              <a:extLst>
                <a:ext uri="{FF2B5EF4-FFF2-40B4-BE49-F238E27FC236}">
                  <a16:creationId xmlns:a16="http://schemas.microsoft.com/office/drawing/2014/main" id="{9231EE23-ED51-FFB3-1EC4-6F292998E757}"/>
                </a:ext>
              </a:extLst>
            </p:cNvPr>
            <p:cNvSpPr/>
            <p:nvPr/>
          </p:nvSpPr>
          <p:spPr>
            <a:xfrm>
              <a:off x="4610507" y="390921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8" name="円/楕円 77">
              <a:extLst>
                <a:ext uri="{FF2B5EF4-FFF2-40B4-BE49-F238E27FC236}">
                  <a16:creationId xmlns:a16="http://schemas.microsoft.com/office/drawing/2014/main" id="{60065141-B616-8C6E-D236-838BCE98CF8F}"/>
                </a:ext>
              </a:extLst>
            </p:cNvPr>
            <p:cNvSpPr/>
            <p:nvPr/>
          </p:nvSpPr>
          <p:spPr>
            <a:xfrm>
              <a:off x="4610507" y="426925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9" name="円/楕円 78">
              <a:extLst>
                <a:ext uri="{FF2B5EF4-FFF2-40B4-BE49-F238E27FC236}">
                  <a16:creationId xmlns:a16="http://schemas.microsoft.com/office/drawing/2014/main" id="{A5FF68FA-7CDB-928A-7B3C-B873128D6463}"/>
                </a:ext>
              </a:extLst>
            </p:cNvPr>
            <p:cNvSpPr/>
            <p:nvPr/>
          </p:nvSpPr>
          <p:spPr>
            <a:xfrm>
              <a:off x="4610507" y="498933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0" name="円/楕円 79">
              <a:extLst>
                <a:ext uri="{FF2B5EF4-FFF2-40B4-BE49-F238E27FC236}">
                  <a16:creationId xmlns:a16="http://schemas.microsoft.com/office/drawing/2014/main" id="{E7D909BA-F345-F249-CCF2-F0BDFA29EF28}"/>
                </a:ext>
              </a:extLst>
            </p:cNvPr>
            <p:cNvSpPr/>
            <p:nvPr/>
          </p:nvSpPr>
          <p:spPr>
            <a:xfrm>
              <a:off x="3894543" y="390921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2" name="円/楕円 81">
              <a:extLst>
                <a:ext uri="{FF2B5EF4-FFF2-40B4-BE49-F238E27FC236}">
                  <a16:creationId xmlns:a16="http://schemas.microsoft.com/office/drawing/2014/main" id="{E62B86AC-0454-9420-AF12-95C6F3CAF361}"/>
                </a:ext>
              </a:extLst>
            </p:cNvPr>
            <p:cNvSpPr/>
            <p:nvPr/>
          </p:nvSpPr>
          <p:spPr>
            <a:xfrm>
              <a:off x="3894543" y="426925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4" name="円/楕円 83">
              <a:extLst>
                <a:ext uri="{FF2B5EF4-FFF2-40B4-BE49-F238E27FC236}">
                  <a16:creationId xmlns:a16="http://schemas.microsoft.com/office/drawing/2014/main" id="{784C2D65-8B29-5F6F-1DD6-4CF246404633}"/>
                </a:ext>
              </a:extLst>
            </p:cNvPr>
            <p:cNvSpPr/>
            <p:nvPr/>
          </p:nvSpPr>
          <p:spPr>
            <a:xfrm>
              <a:off x="3894543" y="462929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8" name="円/楕円 87">
              <a:extLst>
                <a:ext uri="{FF2B5EF4-FFF2-40B4-BE49-F238E27FC236}">
                  <a16:creationId xmlns:a16="http://schemas.microsoft.com/office/drawing/2014/main" id="{137DBAED-A9C3-02AA-7BCA-0BA5FDBA2322}"/>
                </a:ext>
              </a:extLst>
            </p:cNvPr>
            <p:cNvSpPr/>
            <p:nvPr/>
          </p:nvSpPr>
          <p:spPr>
            <a:xfrm>
              <a:off x="3894543" y="498933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89" name="直線矢印コネクタ 88">
              <a:extLst>
                <a:ext uri="{FF2B5EF4-FFF2-40B4-BE49-F238E27FC236}">
                  <a16:creationId xmlns:a16="http://schemas.microsoft.com/office/drawing/2014/main" id="{9E35CBD0-BC9D-E624-0391-9BF47522B375}"/>
                </a:ext>
              </a:extLst>
            </p:cNvPr>
            <p:cNvCxnSpPr>
              <a:cxnSpLocks/>
              <a:stCxn id="80" idx="6"/>
            </p:cNvCxnSpPr>
            <p:nvPr/>
          </p:nvCxnSpPr>
          <p:spPr>
            <a:xfrm flipV="1">
              <a:off x="4182575" y="4048746"/>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90" name="直線矢印コネクタ 89">
              <a:extLst>
                <a:ext uri="{FF2B5EF4-FFF2-40B4-BE49-F238E27FC236}">
                  <a16:creationId xmlns:a16="http://schemas.microsoft.com/office/drawing/2014/main" id="{E897A53E-9EC3-A8F0-59E7-233A1468A28D}"/>
                </a:ext>
              </a:extLst>
            </p:cNvPr>
            <p:cNvCxnSpPr>
              <a:cxnSpLocks/>
              <a:stCxn id="82" idx="6"/>
            </p:cNvCxnSpPr>
            <p:nvPr/>
          </p:nvCxnSpPr>
          <p:spPr>
            <a:xfrm flipV="1">
              <a:off x="4182575" y="4048746"/>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91" name="直線矢印コネクタ 90">
              <a:extLst>
                <a:ext uri="{FF2B5EF4-FFF2-40B4-BE49-F238E27FC236}">
                  <a16:creationId xmlns:a16="http://schemas.microsoft.com/office/drawing/2014/main" id="{345D708B-8E55-BE07-FDE1-0ABCC0B431C5}"/>
                </a:ext>
              </a:extLst>
            </p:cNvPr>
            <p:cNvCxnSpPr>
              <a:cxnSpLocks/>
              <a:stCxn id="84" idx="6"/>
            </p:cNvCxnSpPr>
            <p:nvPr/>
          </p:nvCxnSpPr>
          <p:spPr>
            <a:xfrm flipV="1">
              <a:off x="4182575" y="4048746"/>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92" name="直線矢印コネクタ 91">
              <a:extLst>
                <a:ext uri="{FF2B5EF4-FFF2-40B4-BE49-F238E27FC236}">
                  <a16:creationId xmlns:a16="http://schemas.microsoft.com/office/drawing/2014/main" id="{795A4FE7-A0C8-14E0-5945-9155E4FE7DB7}"/>
                </a:ext>
              </a:extLst>
            </p:cNvPr>
            <p:cNvCxnSpPr>
              <a:cxnSpLocks/>
              <a:stCxn id="88" idx="6"/>
            </p:cNvCxnSpPr>
            <p:nvPr/>
          </p:nvCxnSpPr>
          <p:spPr>
            <a:xfrm flipV="1">
              <a:off x="4182575" y="4048746"/>
              <a:ext cx="432048" cy="108460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93" name="直線矢印コネクタ 92">
              <a:extLst>
                <a:ext uri="{FF2B5EF4-FFF2-40B4-BE49-F238E27FC236}">
                  <a16:creationId xmlns:a16="http://schemas.microsoft.com/office/drawing/2014/main" id="{F04B8ADF-C48C-8EAA-5DC8-815CECB4BE66}"/>
                </a:ext>
              </a:extLst>
            </p:cNvPr>
            <p:cNvCxnSpPr>
              <a:cxnSpLocks/>
              <a:stCxn id="80" idx="6"/>
            </p:cNvCxnSpPr>
            <p:nvPr/>
          </p:nvCxnSpPr>
          <p:spPr>
            <a:xfrm>
              <a:off x="4182575" y="4053233"/>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94" name="直線矢印コネクタ 93">
              <a:extLst>
                <a:ext uri="{FF2B5EF4-FFF2-40B4-BE49-F238E27FC236}">
                  <a16:creationId xmlns:a16="http://schemas.microsoft.com/office/drawing/2014/main" id="{0C48A9F3-16B7-ED9E-B049-A8CACE660D44}"/>
                </a:ext>
              </a:extLst>
            </p:cNvPr>
            <p:cNvCxnSpPr>
              <a:cxnSpLocks/>
              <a:stCxn id="80" idx="6"/>
            </p:cNvCxnSpPr>
            <p:nvPr/>
          </p:nvCxnSpPr>
          <p:spPr>
            <a:xfrm>
              <a:off x="4182575" y="4053233"/>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98" name="直線矢印コネクタ 97">
              <a:extLst>
                <a:ext uri="{FF2B5EF4-FFF2-40B4-BE49-F238E27FC236}">
                  <a16:creationId xmlns:a16="http://schemas.microsoft.com/office/drawing/2014/main" id="{4707E4DF-802A-C221-7B55-0B5744972B13}"/>
                </a:ext>
              </a:extLst>
            </p:cNvPr>
            <p:cNvCxnSpPr>
              <a:cxnSpLocks/>
              <a:stCxn id="80" idx="6"/>
            </p:cNvCxnSpPr>
            <p:nvPr/>
          </p:nvCxnSpPr>
          <p:spPr>
            <a:xfrm>
              <a:off x="4182575" y="4053233"/>
              <a:ext cx="432048" cy="107563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2" name="直線矢印コネクタ 101">
              <a:extLst>
                <a:ext uri="{FF2B5EF4-FFF2-40B4-BE49-F238E27FC236}">
                  <a16:creationId xmlns:a16="http://schemas.microsoft.com/office/drawing/2014/main" id="{90E1024B-EEC5-6C22-1E87-68695A1E9607}"/>
                </a:ext>
              </a:extLst>
            </p:cNvPr>
            <p:cNvCxnSpPr>
              <a:cxnSpLocks/>
              <a:stCxn id="82" idx="6"/>
            </p:cNvCxnSpPr>
            <p:nvPr/>
          </p:nvCxnSpPr>
          <p:spPr>
            <a:xfrm flipV="1">
              <a:off x="4182575" y="4408786"/>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3" name="直線矢印コネクタ 102">
              <a:extLst>
                <a:ext uri="{FF2B5EF4-FFF2-40B4-BE49-F238E27FC236}">
                  <a16:creationId xmlns:a16="http://schemas.microsoft.com/office/drawing/2014/main" id="{9DDEC930-C612-98EF-0215-E286B9A17940}"/>
                </a:ext>
              </a:extLst>
            </p:cNvPr>
            <p:cNvCxnSpPr>
              <a:cxnSpLocks/>
              <a:stCxn id="82" idx="6"/>
            </p:cNvCxnSpPr>
            <p:nvPr/>
          </p:nvCxnSpPr>
          <p:spPr>
            <a:xfrm>
              <a:off x="4182575" y="4413273"/>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4" name="直線矢印コネクタ 103">
              <a:extLst>
                <a:ext uri="{FF2B5EF4-FFF2-40B4-BE49-F238E27FC236}">
                  <a16:creationId xmlns:a16="http://schemas.microsoft.com/office/drawing/2014/main" id="{C4741005-1450-2770-58CA-5DEA94B176F6}"/>
                </a:ext>
              </a:extLst>
            </p:cNvPr>
            <p:cNvCxnSpPr>
              <a:cxnSpLocks/>
              <a:stCxn id="82" idx="6"/>
            </p:cNvCxnSpPr>
            <p:nvPr/>
          </p:nvCxnSpPr>
          <p:spPr>
            <a:xfrm>
              <a:off x="4182575" y="4413273"/>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5" name="直線矢印コネクタ 104">
              <a:extLst>
                <a:ext uri="{FF2B5EF4-FFF2-40B4-BE49-F238E27FC236}">
                  <a16:creationId xmlns:a16="http://schemas.microsoft.com/office/drawing/2014/main" id="{E7BB2333-A03A-A24C-07BC-73980CBC607D}"/>
                </a:ext>
              </a:extLst>
            </p:cNvPr>
            <p:cNvCxnSpPr>
              <a:cxnSpLocks/>
              <a:stCxn id="84" idx="6"/>
            </p:cNvCxnSpPr>
            <p:nvPr/>
          </p:nvCxnSpPr>
          <p:spPr>
            <a:xfrm flipV="1">
              <a:off x="4182575" y="4408786"/>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6" name="直線矢印コネクタ 105">
              <a:extLst>
                <a:ext uri="{FF2B5EF4-FFF2-40B4-BE49-F238E27FC236}">
                  <a16:creationId xmlns:a16="http://schemas.microsoft.com/office/drawing/2014/main" id="{552D7088-AFD4-BE8F-1A77-24330C6D8C65}"/>
                </a:ext>
              </a:extLst>
            </p:cNvPr>
            <p:cNvCxnSpPr>
              <a:cxnSpLocks/>
              <a:stCxn id="84" idx="6"/>
            </p:cNvCxnSpPr>
            <p:nvPr/>
          </p:nvCxnSpPr>
          <p:spPr>
            <a:xfrm flipV="1">
              <a:off x="4182575" y="4768826"/>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7" name="直線矢印コネクタ 106">
              <a:extLst>
                <a:ext uri="{FF2B5EF4-FFF2-40B4-BE49-F238E27FC236}">
                  <a16:creationId xmlns:a16="http://schemas.microsoft.com/office/drawing/2014/main" id="{EE06D236-7380-C3A6-D85B-FB8FA9DAE3A2}"/>
                </a:ext>
              </a:extLst>
            </p:cNvPr>
            <p:cNvCxnSpPr>
              <a:cxnSpLocks/>
              <a:stCxn id="84" idx="6"/>
            </p:cNvCxnSpPr>
            <p:nvPr/>
          </p:nvCxnSpPr>
          <p:spPr>
            <a:xfrm>
              <a:off x="4182575" y="4773313"/>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17" name="直線矢印コネクタ 116">
              <a:extLst>
                <a:ext uri="{FF2B5EF4-FFF2-40B4-BE49-F238E27FC236}">
                  <a16:creationId xmlns:a16="http://schemas.microsoft.com/office/drawing/2014/main" id="{AA31B1CF-7061-04C3-9E9E-E1FF23E92B7E}"/>
                </a:ext>
              </a:extLst>
            </p:cNvPr>
            <p:cNvCxnSpPr>
              <a:cxnSpLocks/>
              <a:stCxn id="88" idx="6"/>
            </p:cNvCxnSpPr>
            <p:nvPr/>
          </p:nvCxnSpPr>
          <p:spPr>
            <a:xfrm flipV="1">
              <a:off x="4182575" y="4408786"/>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18" name="直線矢印コネクタ 117">
              <a:extLst>
                <a:ext uri="{FF2B5EF4-FFF2-40B4-BE49-F238E27FC236}">
                  <a16:creationId xmlns:a16="http://schemas.microsoft.com/office/drawing/2014/main" id="{BC9EC1EA-2046-62AE-239B-605E695C685F}"/>
                </a:ext>
              </a:extLst>
            </p:cNvPr>
            <p:cNvCxnSpPr>
              <a:cxnSpLocks/>
              <a:stCxn id="88" idx="6"/>
            </p:cNvCxnSpPr>
            <p:nvPr/>
          </p:nvCxnSpPr>
          <p:spPr>
            <a:xfrm flipV="1">
              <a:off x="4182575" y="4768826"/>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19" name="直線矢印コネクタ 118">
              <a:extLst>
                <a:ext uri="{FF2B5EF4-FFF2-40B4-BE49-F238E27FC236}">
                  <a16:creationId xmlns:a16="http://schemas.microsoft.com/office/drawing/2014/main" id="{ABCB5E2E-8705-27D2-C699-F1FFBD244451}"/>
                </a:ext>
              </a:extLst>
            </p:cNvPr>
            <p:cNvCxnSpPr>
              <a:cxnSpLocks/>
              <a:stCxn id="88" idx="6"/>
            </p:cNvCxnSpPr>
            <p:nvPr/>
          </p:nvCxnSpPr>
          <p:spPr>
            <a:xfrm flipV="1">
              <a:off x="4182575" y="5128866"/>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21" name="円/楕円 120">
              <a:extLst>
                <a:ext uri="{FF2B5EF4-FFF2-40B4-BE49-F238E27FC236}">
                  <a16:creationId xmlns:a16="http://schemas.microsoft.com/office/drawing/2014/main" id="{1FA10A5A-33D5-C95D-9154-F6E481C9D1F5}"/>
                </a:ext>
              </a:extLst>
            </p:cNvPr>
            <p:cNvSpPr/>
            <p:nvPr/>
          </p:nvSpPr>
          <p:spPr>
            <a:xfrm>
              <a:off x="5330587" y="3904730"/>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2" name="円/楕円 121">
              <a:extLst>
                <a:ext uri="{FF2B5EF4-FFF2-40B4-BE49-F238E27FC236}">
                  <a16:creationId xmlns:a16="http://schemas.microsoft.com/office/drawing/2014/main" id="{12C7C11C-6820-5FA5-7830-2DD1A42C137C}"/>
                </a:ext>
              </a:extLst>
            </p:cNvPr>
            <p:cNvSpPr/>
            <p:nvPr/>
          </p:nvSpPr>
          <p:spPr>
            <a:xfrm>
              <a:off x="5330587" y="4264770"/>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3" name="円/楕円 122">
              <a:extLst>
                <a:ext uri="{FF2B5EF4-FFF2-40B4-BE49-F238E27FC236}">
                  <a16:creationId xmlns:a16="http://schemas.microsoft.com/office/drawing/2014/main" id="{FA1D9C75-5FE5-B6E3-038E-D4948AEFF291}"/>
                </a:ext>
              </a:extLst>
            </p:cNvPr>
            <p:cNvSpPr/>
            <p:nvPr/>
          </p:nvSpPr>
          <p:spPr>
            <a:xfrm>
              <a:off x="5330587" y="4624810"/>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4" name="円/楕円 123">
              <a:extLst>
                <a:ext uri="{FF2B5EF4-FFF2-40B4-BE49-F238E27FC236}">
                  <a16:creationId xmlns:a16="http://schemas.microsoft.com/office/drawing/2014/main" id="{2BFA5B0E-4084-972A-F40E-B096B9E5A5AC}"/>
                </a:ext>
              </a:extLst>
            </p:cNvPr>
            <p:cNvSpPr/>
            <p:nvPr/>
          </p:nvSpPr>
          <p:spPr>
            <a:xfrm>
              <a:off x="5330587" y="4984850"/>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25" name="直線矢印コネクタ 124">
              <a:extLst>
                <a:ext uri="{FF2B5EF4-FFF2-40B4-BE49-F238E27FC236}">
                  <a16:creationId xmlns:a16="http://schemas.microsoft.com/office/drawing/2014/main" id="{8B1C6355-6FEC-29C5-7743-0F75C72F4E93}"/>
                </a:ext>
              </a:extLst>
            </p:cNvPr>
            <p:cNvCxnSpPr>
              <a:cxnSpLocks/>
              <a:stCxn id="77" idx="6"/>
              <a:endCxn id="121" idx="2"/>
            </p:cNvCxnSpPr>
            <p:nvPr/>
          </p:nvCxnSpPr>
          <p:spPr>
            <a:xfrm flipV="1">
              <a:off x="4898539" y="4048746"/>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6" name="直線矢印コネクタ 125">
              <a:extLst>
                <a:ext uri="{FF2B5EF4-FFF2-40B4-BE49-F238E27FC236}">
                  <a16:creationId xmlns:a16="http://schemas.microsoft.com/office/drawing/2014/main" id="{00923424-1BC2-9DCA-6749-1226D174ABBA}"/>
                </a:ext>
              </a:extLst>
            </p:cNvPr>
            <p:cNvCxnSpPr>
              <a:cxnSpLocks/>
              <a:stCxn id="78" idx="6"/>
              <a:endCxn id="121" idx="2"/>
            </p:cNvCxnSpPr>
            <p:nvPr/>
          </p:nvCxnSpPr>
          <p:spPr>
            <a:xfrm flipV="1">
              <a:off x="4898539" y="4048746"/>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7" name="直線矢印コネクタ 126">
              <a:extLst>
                <a:ext uri="{FF2B5EF4-FFF2-40B4-BE49-F238E27FC236}">
                  <a16:creationId xmlns:a16="http://schemas.microsoft.com/office/drawing/2014/main" id="{80146E4F-A691-A319-DCBF-EEBFFA5D17F1}"/>
                </a:ext>
              </a:extLst>
            </p:cNvPr>
            <p:cNvCxnSpPr>
              <a:cxnSpLocks/>
              <a:stCxn id="76" idx="6"/>
              <a:endCxn id="121" idx="2"/>
            </p:cNvCxnSpPr>
            <p:nvPr/>
          </p:nvCxnSpPr>
          <p:spPr>
            <a:xfrm flipV="1">
              <a:off x="4898539" y="4048746"/>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8" name="直線矢印コネクタ 127">
              <a:extLst>
                <a:ext uri="{FF2B5EF4-FFF2-40B4-BE49-F238E27FC236}">
                  <a16:creationId xmlns:a16="http://schemas.microsoft.com/office/drawing/2014/main" id="{1278A7A6-9C28-F0C5-A72B-0B4E22AD57F8}"/>
                </a:ext>
              </a:extLst>
            </p:cNvPr>
            <p:cNvCxnSpPr>
              <a:cxnSpLocks/>
              <a:stCxn id="79" idx="6"/>
              <a:endCxn id="121" idx="2"/>
            </p:cNvCxnSpPr>
            <p:nvPr/>
          </p:nvCxnSpPr>
          <p:spPr>
            <a:xfrm flipV="1">
              <a:off x="4898539" y="4048746"/>
              <a:ext cx="432048" cy="108460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9" name="直線矢印コネクタ 128">
              <a:extLst>
                <a:ext uri="{FF2B5EF4-FFF2-40B4-BE49-F238E27FC236}">
                  <a16:creationId xmlns:a16="http://schemas.microsoft.com/office/drawing/2014/main" id="{3DA22035-4DED-B43B-C465-C8BAB102F04E}"/>
                </a:ext>
              </a:extLst>
            </p:cNvPr>
            <p:cNvCxnSpPr>
              <a:cxnSpLocks/>
              <a:stCxn id="77" idx="6"/>
              <a:endCxn id="122" idx="2"/>
            </p:cNvCxnSpPr>
            <p:nvPr/>
          </p:nvCxnSpPr>
          <p:spPr>
            <a:xfrm>
              <a:off x="4898539" y="4053233"/>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0" name="直線矢印コネクタ 129">
              <a:extLst>
                <a:ext uri="{FF2B5EF4-FFF2-40B4-BE49-F238E27FC236}">
                  <a16:creationId xmlns:a16="http://schemas.microsoft.com/office/drawing/2014/main" id="{953AA472-0F19-54A8-1C9C-5F3BB6CF3FD0}"/>
                </a:ext>
              </a:extLst>
            </p:cNvPr>
            <p:cNvCxnSpPr>
              <a:cxnSpLocks/>
              <a:stCxn id="77" idx="6"/>
              <a:endCxn id="123" idx="2"/>
            </p:cNvCxnSpPr>
            <p:nvPr/>
          </p:nvCxnSpPr>
          <p:spPr>
            <a:xfrm>
              <a:off x="4898539" y="4053233"/>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1" name="直線矢印コネクタ 130">
              <a:extLst>
                <a:ext uri="{FF2B5EF4-FFF2-40B4-BE49-F238E27FC236}">
                  <a16:creationId xmlns:a16="http://schemas.microsoft.com/office/drawing/2014/main" id="{4430D5A2-5429-0B8F-A62B-11498DA0E919}"/>
                </a:ext>
              </a:extLst>
            </p:cNvPr>
            <p:cNvCxnSpPr>
              <a:cxnSpLocks/>
              <a:stCxn id="77" idx="6"/>
              <a:endCxn id="124" idx="2"/>
            </p:cNvCxnSpPr>
            <p:nvPr/>
          </p:nvCxnSpPr>
          <p:spPr>
            <a:xfrm>
              <a:off x="4898539" y="4053233"/>
              <a:ext cx="432048" cy="107563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2" name="直線矢印コネクタ 131">
              <a:extLst>
                <a:ext uri="{FF2B5EF4-FFF2-40B4-BE49-F238E27FC236}">
                  <a16:creationId xmlns:a16="http://schemas.microsoft.com/office/drawing/2014/main" id="{4386998E-C59C-9269-1F59-7DA46A4B98BD}"/>
                </a:ext>
              </a:extLst>
            </p:cNvPr>
            <p:cNvCxnSpPr>
              <a:cxnSpLocks/>
              <a:stCxn id="78" idx="6"/>
              <a:endCxn id="122" idx="2"/>
            </p:cNvCxnSpPr>
            <p:nvPr/>
          </p:nvCxnSpPr>
          <p:spPr>
            <a:xfrm flipV="1">
              <a:off x="4898539" y="4408786"/>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3" name="直線矢印コネクタ 132">
              <a:extLst>
                <a:ext uri="{FF2B5EF4-FFF2-40B4-BE49-F238E27FC236}">
                  <a16:creationId xmlns:a16="http://schemas.microsoft.com/office/drawing/2014/main" id="{EEA7DF4B-4ABA-0C0F-9A7C-80BBDEA8D7D7}"/>
                </a:ext>
              </a:extLst>
            </p:cNvPr>
            <p:cNvCxnSpPr>
              <a:cxnSpLocks/>
              <a:stCxn id="78" idx="6"/>
              <a:endCxn id="123" idx="2"/>
            </p:cNvCxnSpPr>
            <p:nvPr/>
          </p:nvCxnSpPr>
          <p:spPr>
            <a:xfrm>
              <a:off x="4898539" y="4413273"/>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4" name="直線矢印コネクタ 133">
              <a:extLst>
                <a:ext uri="{FF2B5EF4-FFF2-40B4-BE49-F238E27FC236}">
                  <a16:creationId xmlns:a16="http://schemas.microsoft.com/office/drawing/2014/main" id="{6F53CE8B-2185-4539-D8D8-B1097D896B53}"/>
                </a:ext>
              </a:extLst>
            </p:cNvPr>
            <p:cNvCxnSpPr>
              <a:cxnSpLocks/>
              <a:stCxn id="78" idx="6"/>
              <a:endCxn id="124" idx="2"/>
            </p:cNvCxnSpPr>
            <p:nvPr/>
          </p:nvCxnSpPr>
          <p:spPr>
            <a:xfrm>
              <a:off x="4898539" y="4413273"/>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5" name="直線矢印コネクタ 134">
              <a:extLst>
                <a:ext uri="{FF2B5EF4-FFF2-40B4-BE49-F238E27FC236}">
                  <a16:creationId xmlns:a16="http://schemas.microsoft.com/office/drawing/2014/main" id="{9AB312EB-FFEB-25B7-F2EB-7797D946CE8C}"/>
                </a:ext>
              </a:extLst>
            </p:cNvPr>
            <p:cNvCxnSpPr>
              <a:cxnSpLocks/>
              <a:stCxn id="76" idx="6"/>
              <a:endCxn id="122" idx="2"/>
            </p:cNvCxnSpPr>
            <p:nvPr/>
          </p:nvCxnSpPr>
          <p:spPr>
            <a:xfrm flipV="1">
              <a:off x="4898539" y="4408786"/>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6" name="直線矢印コネクタ 135">
              <a:extLst>
                <a:ext uri="{FF2B5EF4-FFF2-40B4-BE49-F238E27FC236}">
                  <a16:creationId xmlns:a16="http://schemas.microsoft.com/office/drawing/2014/main" id="{7C0EFF32-ECD0-0210-BFC1-C850D214940C}"/>
                </a:ext>
              </a:extLst>
            </p:cNvPr>
            <p:cNvCxnSpPr>
              <a:cxnSpLocks/>
              <a:stCxn id="76" idx="6"/>
              <a:endCxn id="123" idx="2"/>
            </p:cNvCxnSpPr>
            <p:nvPr/>
          </p:nvCxnSpPr>
          <p:spPr>
            <a:xfrm flipV="1">
              <a:off x="4898539" y="4768826"/>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7" name="直線矢印コネクタ 136">
              <a:extLst>
                <a:ext uri="{FF2B5EF4-FFF2-40B4-BE49-F238E27FC236}">
                  <a16:creationId xmlns:a16="http://schemas.microsoft.com/office/drawing/2014/main" id="{438D129D-4B82-BC62-E3FB-24D3E8F34809}"/>
                </a:ext>
              </a:extLst>
            </p:cNvPr>
            <p:cNvCxnSpPr>
              <a:cxnSpLocks/>
              <a:stCxn id="76" idx="6"/>
              <a:endCxn id="124" idx="2"/>
            </p:cNvCxnSpPr>
            <p:nvPr/>
          </p:nvCxnSpPr>
          <p:spPr>
            <a:xfrm>
              <a:off x="4898539" y="4773313"/>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8" name="直線矢印コネクタ 137">
              <a:extLst>
                <a:ext uri="{FF2B5EF4-FFF2-40B4-BE49-F238E27FC236}">
                  <a16:creationId xmlns:a16="http://schemas.microsoft.com/office/drawing/2014/main" id="{3E69339D-7CD7-CD03-4804-629815271B9C}"/>
                </a:ext>
              </a:extLst>
            </p:cNvPr>
            <p:cNvCxnSpPr>
              <a:cxnSpLocks/>
              <a:stCxn id="79" idx="6"/>
              <a:endCxn id="122" idx="2"/>
            </p:cNvCxnSpPr>
            <p:nvPr/>
          </p:nvCxnSpPr>
          <p:spPr>
            <a:xfrm flipV="1">
              <a:off x="4898539" y="4408786"/>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9" name="直線矢印コネクタ 138">
              <a:extLst>
                <a:ext uri="{FF2B5EF4-FFF2-40B4-BE49-F238E27FC236}">
                  <a16:creationId xmlns:a16="http://schemas.microsoft.com/office/drawing/2014/main" id="{FF0615A5-E7FF-78DD-C732-BC187640AB26}"/>
                </a:ext>
              </a:extLst>
            </p:cNvPr>
            <p:cNvCxnSpPr>
              <a:cxnSpLocks/>
              <a:stCxn id="79" idx="6"/>
              <a:endCxn id="123" idx="2"/>
            </p:cNvCxnSpPr>
            <p:nvPr/>
          </p:nvCxnSpPr>
          <p:spPr>
            <a:xfrm flipV="1">
              <a:off x="4898539" y="4768826"/>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40" name="直線矢印コネクタ 139">
              <a:extLst>
                <a:ext uri="{FF2B5EF4-FFF2-40B4-BE49-F238E27FC236}">
                  <a16:creationId xmlns:a16="http://schemas.microsoft.com/office/drawing/2014/main" id="{EB7429E4-6AE9-93AC-F830-9C9DD55E6BEC}"/>
                </a:ext>
              </a:extLst>
            </p:cNvPr>
            <p:cNvCxnSpPr>
              <a:cxnSpLocks/>
              <a:stCxn id="79" idx="6"/>
              <a:endCxn id="124" idx="2"/>
            </p:cNvCxnSpPr>
            <p:nvPr/>
          </p:nvCxnSpPr>
          <p:spPr>
            <a:xfrm flipV="1">
              <a:off x="4898539" y="5128866"/>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41" name="円/楕円 140">
              <a:extLst>
                <a:ext uri="{FF2B5EF4-FFF2-40B4-BE49-F238E27FC236}">
                  <a16:creationId xmlns:a16="http://schemas.microsoft.com/office/drawing/2014/main" id="{D3969C6D-CF81-A502-EB16-B2FEE5AD022D}"/>
                </a:ext>
              </a:extLst>
            </p:cNvPr>
            <p:cNvSpPr/>
            <p:nvPr/>
          </p:nvSpPr>
          <p:spPr>
            <a:xfrm>
              <a:off x="2199286" y="463378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2" name="円/楕円 141">
              <a:extLst>
                <a:ext uri="{FF2B5EF4-FFF2-40B4-BE49-F238E27FC236}">
                  <a16:creationId xmlns:a16="http://schemas.microsoft.com/office/drawing/2014/main" id="{F7D8FE86-03F2-EF19-6BAB-0BEC41342A17}"/>
                </a:ext>
              </a:extLst>
            </p:cNvPr>
            <p:cNvSpPr/>
            <p:nvPr/>
          </p:nvSpPr>
          <p:spPr>
            <a:xfrm>
              <a:off x="2199286" y="391370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3" name="円/楕円 142">
              <a:extLst>
                <a:ext uri="{FF2B5EF4-FFF2-40B4-BE49-F238E27FC236}">
                  <a16:creationId xmlns:a16="http://schemas.microsoft.com/office/drawing/2014/main" id="{DA188D59-9AB1-E8FA-E681-2AF4F77E5FCF}"/>
                </a:ext>
              </a:extLst>
            </p:cNvPr>
            <p:cNvSpPr/>
            <p:nvPr/>
          </p:nvSpPr>
          <p:spPr>
            <a:xfrm>
              <a:off x="2199286" y="427374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4" name="円/楕円 143">
              <a:extLst>
                <a:ext uri="{FF2B5EF4-FFF2-40B4-BE49-F238E27FC236}">
                  <a16:creationId xmlns:a16="http://schemas.microsoft.com/office/drawing/2014/main" id="{5BA0A3FF-5937-D4DC-D5E4-F607AA3A77AB}"/>
                </a:ext>
              </a:extLst>
            </p:cNvPr>
            <p:cNvSpPr/>
            <p:nvPr/>
          </p:nvSpPr>
          <p:spPr>
            <a:xfrm>
              <a:off x="2199286" y="499382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45" name="直線矢印コネクタ 144">
              <a:extLst>
                <a:ext uri="{FF2B5EF4-FFF2-40B4-BE49-F238E27FC236}">
                  <a16:creationId xmlns:a16="http://schemas.microsoft.com/office/drawing/2014/main" id="{F4731050-21C1-4DF8-FB9A-02BD3998A3B7}"/>
                </a:ext>
              </a:extLst>
            </p:cNvPr>
            <p:cNvCxnSpPr>
              <a:cxnSpLocks/>
              <a:stCxn id="142" idx="6"/>
            </p:cNvCxnSpPr>
            <p:nvPr/>
          </p:nvCxnSpPr>
          <p:spPr>
            <a:xfrm flipV="1">
              <a:off x="2487318" y="405323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46" name="直線矢印コネクタ 145">
              <a:extLst>
                <a:ext uri="{FF2B5EF4-FFF2-40B4-BE49-F238E27FC236}">
                  <a16:creationId xmlns:a16="http://schemas.microsoft.com/office/drawing/2014/main" id="{4D8B46C7-4619-9B87-303F-2956C67940B7}"/>
                </a:ext>
              </a:extLst>
            </p:cNvPr>
            <p:cNvCxnSpPr>
              <a:cxnSpLocks/>
              <a:stCxn id="143" idx="6"/>
            </p:cNvCxnSpPr>
            <p:nvPr/>
          </p:nvCxnSpPr>
          <p:spPr>
            <a:xfrm flipV="1">
              <a:off x="2487318" y="405323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47" name="直線矢印コネクタ 146">
              <a:extLst>
                <a:ext uri="{FF2B5EF4-FFF2-40B4-BE49-F238E27FC236}">
                  <a16:creationId xmlns:a16="http://schemas.microsoft.com/office/drawing/2014/main" id="{125AA67E-8CF0-B7DA-C0E5-DE339973A413}"/>
                </a:ext>
              </a:extLst>
            </p:cNvPr>
            <p:cNvCxnSpPr>
              <a:cxnSpLocks/>
              <a:stCxn id="141" idx="6"/>
            </p:cNvCxnSpPr>
            <p:nvPr/>
          </p:nvCxnSpPr>
          <p:spPr>
            <a:xfrm flipV="1">
              <a:off x="2487318" y="4053233"/>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48" name="直線矢印コネクタ 147">
              <a:extLst>
                <a:ext uri="{FF2B5EF4-FFF2-40B4-BE49-F238E27FC236}">
                  <a16:creationId xmlns:a16="http://schemas.microsoft.com/office/drawing/2014/main" id="{E40667E9-6282-3A4B-027F-C81216DDAD23}"/>
                </a:ext>
              </a:extLst>
            </p:cNvPr>
            <p:cNvCxnSpPr>
              <a:cxnSpLocks/>
              <a:stCxn id="144" idx="6"/>
            </p:cNvCxnSpPr>
            <p:nvPr/>
          </p:nvCxnSpPr>
          <p:spPr>
            <a:xfrm flipV="1">
              <a:off x="2487318" y="4053233"/>
              <a:ext cx="432048" cy="108460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49" name="直線矢印コネクタ 148">
              <a:extLst>
                <a:ext uri="{FF2B5EF4-FFF2-40B4-BE49-F238E27FC236}">
                  <a16:creationId xmlns:a16="http://schemas.microsoft.com/office/drawing/2014/main" id="{5A6D4A46-F77F-774B-8C05-CBD5D29308CF}"/>
                </a:ext>
              </a:extLst>
            </p:cNvPr>
            <p:cNvCxnSpPr>
              <a:cxnSpLocks/>
              <a:stCxn id="142" idx="6"/>
            </p:cNvCxnSpPr>
            <p:nvPr/>
          </p:nvCxnSpPr>
          <p:spPr>
            <a:xfrm>
              <a:off x="2487318" y="405772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50" name="直線矢印コネクタ 149">
              <a:extLst>
                <a:ext uri="{FF2B5EF4-FFF2-40B4-BE49-F238E27FC236}">
                  <a16:creationId xmlns:a16="http://schemas.microsoft.com/office/drawing/2014/main" id="{CD9A6B31-0D10-7B70-27D6-9C7D9ABC4AA6}"/>
                </a:ext>
              </a:extLst>
            </p:cNvPr>
            <p:cNvCxnSpPr>
              <a:cxnSpLocks/>
              <a:stCxn id="142" idx="6"/>
            </p:cNvCxnSpPr>
            <p:nvPr/>
          </p:nvCxnSpPr>
          <p:spPr>
            <a:xfrm>
              <a:off x="2487318" y="4057720"/>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51" name="直線矢印コネクタ 150">
              <a:extLst>
                <a:ext uri="{FF2B5EF4-FFF2-40B4-BE49-F238E27FC236}">
                  <a16:creationId xmlns:a16="http://schemas.microsoft.com/office/drawing/2014/main" id="{E070735A-BD39-BD64-DFE8-F00CD3BEDAD3}"/>
                </a:ext>
              </a:extLst>
            </p:cNvPr>
            <p:cNvCxnSpPr>
              <a:cxnSpLocks/>
              <a:stCxn id="142" idx="6"/>
            </p:cNvCxnSpPr>
            <p:nvPr/>
          </p:nvCxnSpPr>
          <p:spPr>
            <a:xfrm>
              <a:off x="2487318" y="4057720"/>
              <a:ext cx="432048" cy="107563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52" name="直線矢印コネクタ 151">
              <a:extLst>
                <a:ext uri="{FF2B5EF4-FFF2-40B4-BE49-F238E27FC236}">
                  <a16:creationId xmlns:a16="http://schemas.microsoft.com/office/drawing/2014/main" id="{ADA6979A-1A4A-3EB5-8A75-5CF5B428361F}"/>
                </a:ext>
              </a:extLst>
            </p:cNvPr>
            <p:cNvCxnSpPr>
              <a:cxnSpLocks/>
              <a:stCxn id="143" idx="6"/>
            </p:cNvCxnSpPr>
            <p:nvPr/>
          </p:nvCxnSpPr>
          <p:spPr>
            <a:xfrm flipV="1">
              <a:off x="2487318" y="441327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53" name="直線矢印コネクタ 152">
              <a:extLst>
                <a:ext uri="{FF2B5EF4-FFF2-40B4-BE49-F238E27FC236}">
                  <a16:creationId xmlns:a16="http://schemas.microsoft.com/office/drawing/2014/main" id="{3134CAD9-4423-0D03-D0D9-0EA61E682CD7}"/>
                </a:ext>
              </a:extLst>
            </p:cNvPr>
            <p:cNvCxnSpPr>
              <a:cxnSpLocks/>
              <a:stCxn id="143" idx="6"/>
            </p:cNvCxnSpPr>
            <p:nvPr/>
          </p:nvCxnSpPr>
          <p:spPr>
            <a:xfrm>
              <a:off x="2487318" y="441776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54" name="直線矢印コネクタ 153">
              <a:extLst>
                <a:ext uri="{FF2B5EF4-FFF2-40B4-BE49-F238E27FC236}">
                  <a16:creationId xmlns:a16="http://schemas.microsoft.com/office/drawing/2014/main" id="{4ED1BB42-9385-E46E-F8EF-67B393F565C1}"/>
                </a:ext>
              </a:extLst>
            </p:cNvPr>
            <p:cNvCxnSpPr>
              <a:cxnSpLocks/>
              <a:stCxn id="143" idx="6"/>
            </p:cNvCxnSpPr>
            <p:nvPr/>
          </p:nvCxnSpPr>
          <p:spPr>
            <a:xfrm>
              <a:off x="2487318" y="4417760"/>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55" name="直線矢印コネクタ 154">
              <a:extLst>
                <a:ext uri="{FF2B5EF4-FFF2-40B4-BE49-F238E27FC236}">
                  <a16:creationId xmlns:a16="http://schemas.microsoft.com/office/drawing/2014/main" id="{FCF255A0-5EE7-117A-5907-B2A12FAB4B2B}"/>
                </a:ext>
              </a:extLst>
            </p:cNvPr>
            <p:cNvCxnSpPr>
              <a:cxnSpLocks/>
              <a:stCxn id="141" idx="6"/>
            </p:cNvCxnSpPr>
            <p:nvPr/>
          </p:nvCxnSpPr>
          <p:spPr>
            <a:xfrm flipV="1">
              <a:off x="2487318" y="441327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56" name="直線矢印コネクタ 155">
              <a:extLst>
                <a:ext uri="{FF2B5EF4-FFF2-40B4-BE49-F238E27FC236}">
                  <a16:creationId xmlns:a16="http://schemas.microsoft.com/office/drawing/2014/main" id="{3A288D70-57E1-46B3-D08E-25D4423BA265}"/>
                </a:ext>
              </a:extLst>
            </p:cNvPr>
            <p:cNvCxnSpPr>
              <a:cxnSpLocks/>
              <a:stCxn id="141" idx="6"/>
            </p:cNvCxnSpPr>
            <p:nvPr/>
          </p:nvCxnSpPr>
          <p:spPr>
            <a:xfrm flipV="1">
              <a:off x="2487318" y="477331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57" name="直線矢印コネクタ 156">
              <a:extLst>
                <a:ext uri="{FF2B5EF4-FFF2-40B4-BE49-F238E27FC236}">
                  <a16:creationId xmlns:a16="http://schemas.microsoft.com/office/drawing/2014/main" id="{459083AE-5DCD-B193-E3EA-F86CC305027F}"/>
                </a:ext>
              </a:extLst>
            </p:cNvPr>
            <p:cNvCxnSpPr>
              <a:cxnSpLocks/>
              <a:stCxn id="141" idx="6"/>
            </p:cNvCxnSpPr>
            <p:nvPr/>
          </p:nvCxnSpPr>
          <p:spPr>
            <a:xfrm>
              <a:off x="2487318" y="477780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58" name="直線矢印コネクタ 157">
              <a:extLst>
                <a:ext uri="{FF2B5EF4-FFF2-40B4-BE49-F238E27FC236}">
                  <a16:creationId xmlns:a16="http://schemas.microsoft.com/office/drawing/2014/main" id="{D008AC9F-CD39-000D-8248-40AEC8EB9EF7}"/>
                </a:ext>
              </a:extLst>
            </p:cNvPr>
            <p:cNvCxnSpPr>
              <a:cxnSpLocks/>
              <a:stCxn id="144" idx="6"/>
            </p:cNvCxnSpPr>
            <p:nvPr/>
          </p:nvCxnSpPr>
          <p:spPr>
            <a:xfrm flipV="1">
              <a:off x="2487318" y="4413273"/>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59" name="直線矢印コネクタ 158">
              <a:extLst>
                <a:ext uri="{FF2B5EF4-FFF2-40B4-BE49-F238E27FC236}">
                  <a16:creationId xmlns:a16="http://schemas.microsoft.com/office/drawing/2014/main" id="{87245D3B-62AD-078E-F588-04AE560AF339}"/>
                </a:ext>
              </a:extLst>
            </p:cNvPr>
            <p:cNvCxnSpPr>
              <a:cxnSpLocks/>
              <a:stCxn id="144" idx="6"/>
            </p:cNvCxnSpPr>
            <p:nvPr/>
          </p:nvCxnSpPr>
          <p:spPr>
            <a:xfrm flipV="1">
              <a:off x="2487318" y="477331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60" name="直線矢印コネクタ 159">
              <a:extLst>
                <a:ext uri="{FF2B5EF4-FFF2-40B4-BE49-F238E27FC236}">
                  <a16:creationId xmlns:a16="http://schemas.microsoft.com/office/drawing/2014/main" id="{3F05036B-C963-9E0F-F280-D32C71553226}"/>
                </a:ext>
              </a:extLst>
            </p:cNvPr>
            <p:cNvCxnSpPr>
              <a:cxnSpLocks/>
              <a:stCxn id="144" idx="6"/>
            </p:cNvCxnSpPr>
            <p:nvPr/>
          </p:nvCxnSpPr>
          <p:spPr>
            <a:xfrm flipV="1">
              <a:off x="2487318" y="513335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61" name="直線矢印コネクタ 160">
              <a:extLst>
                <a:ext uri="{FF2B5EF4-FFF2-40B4-BE49-F238E27FC236}">
                  <a16:creationId xmlns:a16="http://schemas.microsoft.com/office/drawing/2014/main" id="{5A672B24-D83D-5C8E-C693-1835703B368E}"/>
                </a:ext>
              </a:extLst>
            </p:cNvPr>
            <p:cNvCxnSpPr>
              <a:cxnSpLocks/>
            </p:cNvCxnSpPr>
            <p:nvPr/>
          </p:nvCxnSpPr>
          <p:spPr>
            <a:xfrm flipV="1">
              <a:off x="3476007" y="4040869"/>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62" name="直線矢印コネクタ 161">
              <a:extLst>
                <a:ext uri="{FF2B5EF4-FFF2-40B4-BE49-F238E27FC236}">
                  <a16:creationId xmlns:a16="http://schemas.microsoft.com/office/drawing/2014/main" id="{4BECE7CC-11C4-AF57-1D91-CE15711E5714}"/>
                </a:ext>
              </a:extLst>
            </p:cNvPr>
            <p:cNvCxnSpPr>
              <a:cxnSpLocks/>
            </p:cNvCxnSpPr>
            <p:nvPr/>
          </p:nvCxnSpPr>
          <p:spPr>
            <a:xfrm flipV="1">
              <a:off x="3476007" y="4040869"/>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63" name="直線矢印コネクタ 162">
              <a:extLst>
                <a:ext uri="{FF2B5EF4-FFF2-40B4-BE49-F238E27FC236}">
                  <a16:creationId xmlns:a16="http://schemas.microsoft.com/office/drawing/2014/main" id="{F4336DCD-7BF9-1AC1-35E6-8B402934C534}"/>
                </a:ext>
              </a:extLst>
            </p:cNvPr>
            <p:cNvCxnSpPr>
              <a:cxnSpLocks/>
            </p:cNvCxnSpPr>
            <p:nvPr/>
          </p:nvCxnSpPr>
          <p:spPr>
            <a:xfrm flipV="1">
              <a:off x="3476007" y="4040869"/>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64" name="直線矢印コネクタ 163">
              <a:extLst>
                <a:ext uri="{FF2B5EF4-FFF2-40B4-BE49-F238E27FC236}">
                  <a16:creationId xmlns:a16="http://schemas.microsoft.com/office/drawing/2014/main" id="{933CA546-7894-F403-862E-6324B70A8259}"/>
                </a:ext>
              </a:extLst>
            </p:cNvPr>
            <p:cNvCxnSpPr>
              <a:cxnSpLocks/>
            </p:cNvCxnSpPr>
            <p:nvPr/>
          </p:nvCxnSpPr>
          <p:spPr>
            <a:xfrm flipV="1">
              <a:off x="3476007" y="4040869"/>
              <a:ext cx="432048" cy="108460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65" name="直線矢印コネクタ 164">
              <a:extLst>
                <a:ext uri="{FF2B5EF4-FFF2-40B4-BE49-F238E27FC236}">
                  <a16:creationId xmlns:a16="http://schemas.microsoft.com/office/drawing/2014/main" id="{4A104A38-A289-C459-6F99-9E624D298BC9}"/>
                </a:ext>
              </a:extLst>
            </p:cNvPr>
            <p:cNvCxnSpPr>
              <a:cxnSpLocks/>
            </p:cNvCxnSpPr>
            <p:nvPr/>
          </p:nvCxnSpPr>
          <p:spPr>
            <a:xfrm>
              <a:off x="3476007" y="4045356"/>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66" name="直線矢印コネクタ 165">
              <a:extLst>
                <a:ext uri="{FF2B5EF4-FFF2-40B4-BE49-F238E27FC236}">
                  <a16:creationId xmlns:a16="http://schemas.microsoft.com/office/drawing/2014/main" id="{42A78C53-4EB7-65D1-0C5A-5B485516BD2E}"/>
                </a:ext>
              </a:extLst>
            </p:cNvPr>
            <p:cNvCxnSpPr>
              <a:cxnSpLocks/>
            </p:cNvCxnSpPr>
            <p:nvPr/>
          </p:nvCxnSpPr>
          <p:spPr>
            <a:xfrm>
              <a:off x="3476007" y="4045356"/>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67" name="直線矢印コネクタ 166">
              <a:extLst>
                <a:ext uri="{FF2B5EF4-FFF2-40B4-BE49-F238E27FC236}">
                  <a16:creationId xmlns:a16="http://schemas.microsoft.com/office/drawing/2014/main" id="{70C4921C-8F63-7C6A-1737-752C55A0D3E4}"/>
                </a:ext>
              </a:extLst>
            </p:cNvPr>
            <p:cNvCxnSpPr>
              <a:cxnSpLocks/>
            </p:cNvCxnSpPr>
            <p:nvPr/>
          </p:nvCxnSpPr>
          <p:spPr>
            <a:xfrm>
              <a:off x="3476007" y="4045356"/>
              <a:ext cx="432048" cy="107563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68" name="直線矢印コネクタ 167">
              <a:extLst>
                <a:ext uri="{FF2B5EF4-FFF2-40B4-BE49-F238E27FC236}">
                  <a16:creationId xmlns:a16="http://schemas.microsoft.com/office/drawing/2014/main" id="{3CC9201F-E2B0-2385-9935-FAE9A04EBD55}"/>
                </a:ext>
              </a:extLst>
            </p:cNvPr>
            <p:cNvCxnSpPr>
              <a:cxnSpLocks/>
            </p:cNvCxnSpPr>
            <p:nvPr/>
          </p:nvCxnSpPr>
          <p:spPr>
            <a:xfrm flipV="1">
              <a:off x="3476007" y="4400909"/>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69" name="直線矢印コネクタ 168">
              <a:extLst>
                <a:ext uri="{FF2B5EF4-FFF2-40B4-BE49-F238E27FC236}">
                  <a16:creationId xmlns:a16="http://schemas.microsoft.com/office/drawing/2014/main" id="{6B524F56-9B09-4101-AEF5-68F3E3B3F48E}"/>
                </a:ext>
              </a:extLst>
            </p:cNvPr>
            <p:cNvCxnSpPr>
              <a:cxnSpLocks/>
            </p:cNvCxnSpPr>
            <p:nvPr/>
          </p:nvCxnSpPr>
          <p:spPr>
            <a:xfrm>
              <a:off x="3476007" y="4405396"/>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70" name="直線矢印コネクタ 169">
              <a:extLst>
                <a:ext uri="{FF2B5EF4-FFF2-40B4-BE49-F238E27FC236}">
                  <a16:creationId xmlns:a16="http://schemas.microsoft.com/office/drawing/2014/main" id="{2DA2597E-4C76-1680-604A-C5E4F18DF2F7}"/>
                </a:ext>
              </a:extLst>
            </p:cNvPr>
            <p:cNvCxnSpPr>
              <a:cxnSpLocks/>
            </p:cNvCxnSpPr>
            <p:nvPr/>
          </p:nvCxnSpPr>
          <p:spPr>
            <a:xfrm>
              <a:off x="3476007" y="4405396"/>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71" name="直線矢印コネクタ 170">
              <a:extLst>
                <a:ext uri="{FF2B5EF4-FFF2-40B4-BE49-F238E27FC236}">
                  <a16:creationId xmlns:a16="http://schemas.microsoft.com/office/drawing/2014/main" id="{B6664C51-5E21-B66B-3EE7-2C6C6DFE7ADC}"/>
                </a:ext>
              </a:extLst>
            </p:cNvPr>
            <p:cNvCxnSpPr>
              <a:cxnSpLocks/>
            </p:cNvCxnSpPr>
            <p:nvPr/>
          </p:nvCxnSpPr>
          <p:spPr>
            <a:xfrm flipV="1">
              <a:off x="3476007" y="4400909"/>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72" name="直線矢印コネクタ 171">
              <a:extLst>
                <a:ext uri="{FF2B5EF4-FFF2-40B4-BE49-F238E27FC236}">
                  <a16:creationId xmlns:a16="http://schemas.microsoft.com/office/drawing/2014/main" id="{887F3647-8D16-EF2E-E4E3-9D9E1A777E9A}"/>
                </a:ext>
              </a:extLst>
            </p:cNvPr>
            <p:cNvCxnSpPr>
              <a:cxnSpLocks/>
            </p:cNvCxnSpPr>
            <p:nvPr/>
          </p:nvCxnSpPr>
          <p:spPr>
            <a:xfrm flipV="1">
              <a:off x="3476007" y="4760949"/>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73" name="直線矢印コネクタ 172">
              <a:extLst>
                <a:ext uri="{FF2B5EF4-FFF2-40B4-BE49-F238E27FC236}">
                  <a16:creationId xmlns:a16="http://schemas.microsoft.com/office/drawing/2014/main" id="{5B210B44-D8B3-DCBF-6457-38ADCE78C4EC}"/>
                </a:ext>
              </a:extLst>
            </p:cNvPr>
            <p:cNvCxnSpPr>
              <a:cxnSpLocks/>
            </p:cNvCxnSpPr>
            <p:nvPr/>
          </p:nvCxnSpPr>
          <p:spPr>
            <a:xfrm>
              <a:off x="3476007" y="4765436"/>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74" name="直線矢印コネクタ 173">
              <a:extLst>
                <a:ext uri="{FF2B5EF4-FFF2-40B4-BE49-F238E27FC236}">
                  <a16:creationId xmlns:a16="http://schemas.microsoft.com/office/drawing/2014/main" id="{ADFCF2C1-FA31-5DC6-5C82-6B26ADE11308}"/>
                </a:ext>
              </a:extLst>
            </p:cNvPr>
            <p:cNvCxnSpPr>
              <a:cxnSpLocks/>
            </p:cNvCxnSpPr>
            <p:nvPr/>
          </p:nvCxnSpPr>
          <p:spPr>
            <a:xfrm flipV="1">
              <a:off x="3476007" y="4400909"/>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75" name="直線矢印コネクタ 174">
              <a:extLst>
                <a:ext uri="{FF2B5EF4-FFF2-40B4-BE49-F238E27FC236}">
                  <a16:creationId xmlns:a16="http://schemas.microsoft.com/office/drawing/2014/main" id="{4299329E-DCDE-1735-D94A-164CEF812F53}"/>
                </a:ext>
              </a:extLst>
            </p:cNvPr>
            <p:cNvCxnSpPr>
              <a:cxnSpLocks/>
            </p:cNvCxnSpPr>
            <p:nvPr/>
          </p:nvCxnSpPr>
          <p:spPr>
            <a:xfrm flipV="1">
              <a:off x="3476007" y="4760949"/>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76" name="直線矢印コネクタ 175">
              <a:extLst>
                <a:ext uri="{FF2B5EF4-FFF2-40B4-BE49-F238E27FC236}">
                  <a16:creationId xmlns:a16="http://schemas.microsoft.com/office/drawing/2014/main" id="{51DF7210-3680-0744-8BC5-F4247354D4A4}"/>
                </a:ext>
              </a:extLst>
            </p:cNvPr>
            <p:cNvCxnSpPr>
              <a:cxnSpLocks/>
            </p:cNvCxnSpPr>
            <p:nvPr/>
          </p:nvCxnSpPr>
          <p:spPr>
            <a:xfrm flipV="1">
              <a:off x="3476007" y="5120989"/>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77" name="テキスト ボックス 176">
              <a:extLst>
                <a:ext uri="{FF2B5EF4-FFF2-40B4-BE49-F238E27FC236}">
                  <a16:creationId xmlns:a16="http://schemas.microsoft.com/office/drawing/2014/main" id="{0AA4B71A-3C0D-D076-241C-69F78405C6DD}"/>
                </a:ext>
              </a:extLst>
            </p:cNvPr>
            <p:cNvSpPr txBox="1"/>
            <p:nvPr/>
          </p:nvSpPr>
          <p:spPr>
            <a:xfrm>
              <a:off x="1739030" y="6112866"/>
              <a:ext cx="2927356" cy="405893"/>
            </a:xfrm>
            <a:prstGeom prst="rect">
              <a:avLst/>
            </a:prstGeom>
            <a:noFill/>
          </p:spPr>
          <p:txBody>
            <a:bodyPr wrap="none" rtlCol="0">
              <a:spAutoFit/>
            </a:bodyPr>
            <a:lstStyle/>
            <a:p>
              <a:pPr algn="ctr"/>
              <a:r>
                <a:rPr kumimoji="1" lang="ja-JP" altLang="en-US" sz="1600" b="1">
                  <a:solidFill>
                    <a:srgbClr val="C00000"/>
                  </a:solidFill>
                  <a:latin typeface="Meiryo" panose="020B0604030504040204" pitchFamily="34" charset="-128"/>
                  <a:ea typeface="Meiryo" panose="020B0604030504040204" pitchFamily="34" charset="-128"/>
                </a:rPr>
                <a:t>ニューラルネットワーク</a:t>
              </a:r>
              <a:endParaRPr kumimoji="1" lang="en-US" altLang="ja-JP" sz="1600" dirty="0">
                <a:solidFill>
                  <a:srgbClr val="C00000"/>
                </a:solidFill>
                <a:latin typeface="Meiryo" panose="020B0604030504040204" pitchFamily="34" charset="-128"/>
                <a:ea typeface="Meiryo" panose="020B0604030504040204" pitchFamily="34" charset="-128"/>
              </a:endParaRPr>
            </a:p>
          </p:txBody>
        </p:sp>
        <p:sp>
          <p:nvSpPr>
            <p:cNvPr id="182" name="円/楕円 181">
              <a:extLst>
                <a:ext uri="{FF2B5EF4-FFF2-40B4-BE49-F238E27FC236}">
                  <a16:creationId xmlns:a16="http://schemas.microsoft.com/office/drawing/2014/main" id="{C56B9577-1907-D8E7-7C19-F232AC500393}"/>
                </a:ext>
              </a:extLst>
            </p:cNvPr>
            <p:cNvSpPr/>
            <p:nvPr/>
          </p:nvSpPr>
          <p:spPr>
            <a:xfrm>
              <a:off x="1480679" y="5622019"/>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3" name="円/楕円 182">
              <a:extLst>
                <a:ext uri="{FF2B5EF4-FFF2-40B4-BE49-F238E27FC236}">
                  <a16:creationId xmlns:a16="http://schemas.microsoft.com/office/drawing/2014/main" id="{44AA64F5-A633-F5B5-0786-BC595B2EC777}"/>
                </a:ext>
              </a:extLst>
            </p:cNvPr>
            <p:cNvSpPr/>
            <p:nvPr/>
          </p:nvSpPr>
          <p:spPr>
            <a:xfrm>
              <a:off x="764715" y="5622019"/>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84" name="直線矢印コネクタ 183">
              <a:extLst>
                <a:ext uri="{FF2B5EF4-FFF2-40B4-BE49-F238E27FC236}">
                  <a16:creationId xmlns:a16="http://schemas.microsoft.com/office/drawing/2014/main" id="{3C00CE1D-B5EA-0320-BCE8-EBFD0E0D74AA}"/>
                </a:ext>
              </a:extLst>
            </p:cNvPr>
            <p:cNvCxnSpPr>
              <a:cxnSpLocks/>
              <a:stCxn id="183" idx="6"/>
            </p:cNvCxnSpPr>
            <p:nvPr/>
          </p:nvCxnSpPr>
          <p:spPr>
            <a:xfrm flipV="1">
              <a:off x="1052747" y="5761548"/>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85" name="円/楕円 184">
              <a:extLst>
                <a:ext uri="{FF2B5EF4-FFF2-40B4-BE49-F238E27FC236}">
                  <a16:creationId xmlns:a16="http://schemas.microsoft.com/office/drawing/2014/main" id="{52D3722D-D3AF-9A91-F7DF-542A9C31EAF6}"/>
                </a:ext>
              </a:extLst>
            </p:cNvPr>
            <p:cNvSpPr/>
            <p:nvPr/>
          </p:nvSpPr>
          <p:spPr>
            <a:xfrm>
              <a:off x="2200759" y="5617532"/>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86" name="直線矢印コネクタ 185">
              <a:extLst>
                <a:ext uri="{FF2B5EF4-FFF2-40B4-BE49-F238E27FC236}">
                  <a16:creationId xmlns:a16="http://schemas.microsoft.com/office/drawing/2014/main" id="{C13FA06F-940F-EE34-24BB-7AEFA8B34C0B}"/>
                </a:ext>
              </a:extLst>
            </p:cNvPr>
            <p:cNvCxnSpPr>
              <a:cxnSpLocks/>
              <a:stCxn id="182" idx="6"/>
              <a:endCxn id="185" idx="2"/>
            </p:cNvCxnSpPr>
            <p:nvPr/>
          </p:nvCxnSpPr>
          <p:spPr>
            <a:xfrm flipV="1">
              <a:off x="1768711" y="5761548"/>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87" name="円/楕円 186">
              <a:extLst>
                <a:ext uri="{FF2B5EF4-FFF2-40B4-BE49-F238E27FC236}">
                  <a16:creationId xmlns:a16="http://schemas.microsoft.com/office/drawing/2014/main" id="{772B871A-B5B3-9C6C-599F-3004994CD21E}"/>
                </a:ext>
              </a:extLst>
            </p:cNvPr>
            <p:cNvSpPr/>
            <p:nvPr/>
          </p:nvSpPr>
          <p:spPr>
            <a:xfrm>
              <a:off x="4611980" y="5617532"/>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8" name="円/楕円 187">
              <a:extLst>
                <a:ext uri="{FF2B5EF4-FFF2-40B4-BE49-F238E27FC236}">
                  <a16:creationId xmlns:a16="http://schemas.microsoft.com/office/drawing/2014/main" id="{27EF8C34-B4AB-A0FF-CA9C-2FCA5A2480E7}"/>
                </a:ext>
              </a:extLst>
            </p:cNvPr>
            <p:cNvSpPr/>
            <p:nvPr/>
          </p:nvSpPr>
          <p:spPr>
            <a:xfrm>
              <a:off x="3896016" y="5617532"/>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89" name="直線矢印コネクタ 188">
              <a:extLst>
                <a:ext uri="{FF2B5EF4-FFF2-40B4-BE49-F238E27FC236}">
                  <a16:creationId xmlns:a16="http://schemas.microsoft.com/office/drawing/2014/main" id="{CBBF6074-58D6-4620-7508-6E7E07C97628}"/>
                </a:ext>
              </a:extLst>
            </p:cNvPr>
            <p:cNvCxnSpPr>
              <a:cxnSpLocks/>
              <a:stCxn id="188" idx="6"/>
            </p:cNvCxnSpPr>
            <p:nvPr/>
          </p:nvCxnSpPr>
          <p:spPr>
            <a:xfrm flipV="1">
              <a:off x="4184048" y="5757061"/>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90" name="円/楕円 189">
              <a:extLst>
                <a:ext uri="{FF2B5EF4-FFF2-40B4-BE49-F238E27FC236}">
                  <a16:creationId xmlns:a16="http://schemas.microsoft.com/office/drawing/2014/main" id="{A0F6C470-4C3B-FF4A-1D15-CA9E6FEA1783}"/>
                </a:ext>
              </a:extLst>
            </p:cNvPr>
            <p:cNvSpPr/>
            <p:nvPr/>
          </p:nvSpPr>
          <p:spPr>
            <a:xfrm>
              <a:off x="5332060" y="5613045"/>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91" name="直線矢印コネクタ 190">
              <a:extLst>
                <a:ext uri="{FF2B5EF4-FFF2-40B4-BE49-F238E27FC236}">
                  <a16:creationId xmlns:a16="http://schemas.microsoft.com/office/drawing/2014/main" id="{CD39AEC2-8043-B81C-8B43-FE6D572CE30B}"/>
                </a:ext>
              </a:extLst>
            </p:cNvPr>
            <p:cNvCxnSpPr>
              <a:cxnSpLocks/>
              <a:stCxn id="187" idx="6"/>
              <a:endCxn id="190" idx="2"/>
            </p:cNvCxnSpPr>
            <p:nvPr/>
          </p:nvCxnSpPr>
          <p:spPr>
            <a:xfrm flipV="1">
              <a:off x="4900012" y="5757061"/>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92" name="円/楕円 191">
              <a:extLst>
                <a:ext uri="{FF2B5EF4-FFF2-40B4-BE49-F238E27FC236}">
                  <a16:creationId xmlns:a16="http://schemas.microsoft.com/office/drawing/2014/main" id="{8421981C-9539-7E2D-F092-C79AAE87CD5B}"/>
                </a:ext>
              </a:extLst>
            </p:cNvPr>
            <p:cNvSpPr/>
            <p:nvPr/>
          </p:nvSpPr>
          <p:spPr>
            <a:xfrm>
              <a:off x="2200759" y="5622019"/>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93" name="直線矢印コネクタ 192">
              <a:extLst>
                <a:ext uri="{FF2B5EF4-FFF2-40B4-BE49-F238E27FC236}">
                  <a16:creationId xmlns:a16="http://schemas.microsoft.com/office/drawing/2014/main" id="{9F4DCC06-FECA-EAC2-9CCE-E0B6AC08B2A7}"/>
                </a:ext>
              </a:extLst>
            </p:cNvPr>
            <p:cNvCxnSpPr>
              <a:cxnSpLocks/>
              <a:stCxn id="192" idx="6"/>
            </p:cNvCxnSpPr>
            <p:nvPr/>
          </p:nvCxnSpPr>
          <p:spPr>
            <a:xfrm flipV="1">
              <a:off x="2488791" y="5761548"/>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94" name="直線矢印コネクタ 193">
              <a:extLst>
                <a:ext uri="{FF2B5EF4-FFF2-40B4-BE49-F238E27FC236}">
                  <a16:creationId xmlns:a16="http://schemas.microsoft.com/office/drawing/2014/main" id="{CE188F3B-B171-1ACF-0510-BA2A7B507874}"/>
                </a:ext>
              </a:extLst>
            </p:cNvPr>
            <p:cNvCxnSpPr>
              <a:cxnSpLocks/>
            </p:cNvCxnSpPr>
            <p:nvPr/>
          </p:nvCxnSpPr>
          <p:spPr>
            <a:xfrm flipV="1">
              <a:off x="3477480" y="5749184"/>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95" name="テキスト ボックス 194">
              <a:extLst>
                <a:ext uri="{FF2B5EF4-FFF2-40B4-BE49-F238E27FC236}">
                  <a16:creationId xmlns:a16="http://schemas.microsoft.com/office/drawing/2014/main" id="{0552B25C-EC78-0A5E-D3E2-32C31DA87CC3}"/>
                </a:ext>
              </a:extLst>
            </p:cNvPr>
            <p:cNvSpPr txBox="1"/>
            <p:nvPr/>
          </p:nvSpPr>
          <p:spPr>
            <a:xfrm>
              <a:off x="728075" y="5274827"/>
              <a:ext cx="367579" cy="369332"/>
            </a:xfrm>
            <a:prstGeom prst="rect">
              <a:avLst/>
            </a:prstGeom>
            <a:noFill/>
          </p:spPr>
          <p:txBody>
            <a:bodyPr wrap="square" rtlCol="0">
              <a:spAutoFit/>
            </a:bodyPr>
            <a:lstStyle/>
            <a:p>
              <a:pPr algn="ct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sp>
          <p:nvSpPr>
            <p:cNvPr id="196" name="テキスト ボックス 195">
              <a:extLst>
                <a:ext uri="{FF2B5EF4-FFF2-40B4-BE49-F238E27FC236}">
                  <a16:creationId xmlns:a16="http://schemas.microsoft.com/office/drawing/2014/main" id="{F26E1723-C080-62AC-359A-E64FFC0434A1}"/>
                </a:ext>
              </a:extLst>
            </p:cNvPr>
            <p:cNvSpPr txBox="1"/>
            <p:nvPr/>
          </p:nvSpPr>
          <p:spPr>
            <a:xfrm>
              <a:off x="1433367" y="5274827"/>
              <a:ext cx="367579" cy="369332"/>
            </a:xfrm>
            <a:prstGeom prst="rect">
              <a:avLst/>
            </a:prstGeom>
            <a:noFill/>
          </p:spPr>
          <p:txBody>
            <a:bodyPr wrap="square" rtlCol="0">
              <a:spAutoFit/>
            </a:bodyPr>
            <a:lstStyle/>
            <a:p>
              <a:pPr algn="ct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sp>
          <p:nvSpPr>
            <p:cNvPr id="197" name="テキスト ボックス 196">
              <a:extLst>
                <a:ext uri="{FF2B5EF4-FFF2-40B4-BE49-F238E27FC236}">
                  <a16:creationId xmlns:a16="http://schemas.microsoft.com/office/drawing/2014/main" id="{92916D91-8AA4-6401-3B7A-73163DFEBEA0}"/>
                </a:ext>
              </a:extLst>
            </p:cNvPr>
            <p:cNvSpPr txBox="1"/>
            <p:nvPr/>
          </p:nvSpPr>
          <p:spPr>
            <a:xfrm>
              <a:off x="2156277" y="5272427"/>
              <a:ext cx="367579" cy="369332"/>
            </a:xfrm>
            <a:prstGeom prst="rect">
              <a:avLst/>
            </a:prstGeom>
            <a:noFill/>
          </p:spPr>
          <p:txBody>
            <a:bodyPr wrap="square" rtlCol="0">
              <a:spAutoFit/>
            </a:bodyPr>
            <a:lstStyle/>
            <a:p>
              <a:pPr algn="ct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sp>
          <p:nvSpPr>
            <p:cNvPr id="198" name="テキスト ボックス 197">
              <a:extLst>
                <a:ext uri="{FF2B5EF4-FFF2-40B4-BE49-F238E27FC236}">
                  <a16:creationId xmlns:a16="http://schemas.microsoft.com/office/drawing/2014/main" id="{E87D325C-904B-C054-D5A9-CE5E36BBDDC0}"/>
                </a:ext>
              </a:extLst>
            </p:cNvPr>
            <p:cNvSpPr txBox="1"/>
            <p:nvPr/>
          </p:nvSpPr>
          <p:spPr>
            <a:xfrm>
              <a:off x="3852275" y="5265302"/>
              <a:ext cx="367579" cy="369332"/>
            </a:xfrm>
            <a:prstGeom prst="rect">
              <a:avLst/>
            </a:prstGeom>
            <a:noFill/>
          </p:spPr>
          <p:txBody>
            <a:bodyPr wrap="square" rtlCol="0">
              <a:spAutoFit/>
            </a:bodyPr>
            <a:lstStyle/>
            <a:p>
              <a:pPr algn="ct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sp>
          <p:nvSpPr>
            <p:cNvPr id="199" name="テキスト ボックス 198">
              <a:extLst>
                <a:ext uri="{FF2B5EF4-FFF2-40B4-BE49-F238E27FC236}">
                  <a16:creationId xmlns:a16="http://schemas.microsoft.com/office/drawing/2014/main" id="{554EFF2D-E0A9-A000-FAB9-8D2F08ABF54E}"/>
                </a:ext>
              </a:extLst>
            </p:cNvPr>
            <p:cNvSpPr txBox="1"/>
            <p:nvPr/>
          </p:nvSpPr>
          <p:spPr>
            <a:xfrm>
              <a:off x="4557567" y="5265302"/>
              <a:ext cx="367579" cy="369332"/>
            </a:xfrm>
            <a:prstGeom prst="rect">
              <a:avLst/>
            </a:prstGeom>
            <a:noFill/>
          </p:spPr>
          <p:txBody>
            <a:bodyPr wrap="square" rtlCol="0">
              <a:spAutoFit/>
            </a:bodyPr>
            <a:lstStyle/>
            <a:p>
              <a:pPr algn="ct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sp>
          <p:nvSpPr>
            <p:cNvPr id="200" name="テキスト ボックス 199">
              <a:extLst>
                <a:ext uri="{FF2B5EF4-FFF2-40B4-BE49-F238E27FC236}">
                  <a16:creationId xmlns:a16="http://schemas.microsoft.com/office/drawing/2014/main" id="{A5BFA7A0-8E25-B71A-F95D-024BDC8F04D6}"/>
                </a:ext>
              </a:extLst>
            </p:cNvPr>
            <p:cNvSpPr txBox="1"/>
            <p:nvPr/>
          </p:nvSpPr>
          <p:spPr>
            <a:xfrm>
              <a:off x="5280477" y="5262902"/>
              <a:ext cx="367579" cy="369332"/>
            </a:xfrm>
            <a:prstGeom prst="rect">
              <a:avLst/>
            </a:prstGeom>
            <a:noFill/>
          </p:spPr>
          <p:txBody>
            <a:bodyPr wrap="square" rtlCol="0">
              <a:spAutoFit/>
            </a:bodyPr>
            <a:lstStyle/>
            <a:p>
              <a:pPr algn="ct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grpSp>
      <p:sp>
        <p:nvSpPr>
          <p:cNvPr id="201" name="曲折矢印 200">
            <a:extLst>
              <a:ext uri="{FF2B5EF4-FFF2-40B4-BE49-F238E27FC236}">
                <a16:creationId xmlns:a16="http://schemas.microsoft.com/office/drawing/2014/main" id="{B4644773-B056-F60B-B8C7-10108BD6368A}"/>
              </a:ext>
            </a:extLst>
          </p:cNvPr>
          <p:cNvSpPr/>
          <p:nvPr/>
        </p:nvSpPr>
        <p:spPr>
          <a:xfrm flipV="1">
            <a:off x="1639048" y="2818306"/>
            <a:ext cx="763803" cy="2460219"/>
          </a:xfrm>
          <a:prstGeom prst="bentArrow">
            <a:avLst/>
          </a:prstGeom>
          <a:solidFill>
            <a:schemeClr val="accent3"/>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2" name="曲折矢印 201">
            <a:extLst>
              <a:ext uri="{FF2B5EF4-FFF2-40B4-BE49-F238E27FC236}">
                <a16:creationId xmlns:a16="http://schemas.microsoft.com/office/drawing/2014/main" id="{9AD49B11-6735-F841-8736-8595034155DE}"/>
              </a:ext>
            </a:extLst>
          </p:cNvPr>
          <p:cNvSpPr/>
          <p:nvPr/>
        </p:nvSpPr>
        <p:spPr>
          <a:xfrm rot="16200000" flipV="1">
            <a:off x="6017217" y="3615886"/>
            <a:ext cx="2338220" cy="821447"/>
          </a:xfrm>
          <a:prstGeom prst="bentArrow">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1845675118"/>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655271" y="4376423"/>
            <a:ext cx="4403697" cy="1307324"/>
          </a:xfrm>
          <a:prstGeom prst="rect">
            <a:avLst/>
          </a:prstGeom>
          <a:solidFill>
            <a:schemeClr val="accent3">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a:solidFill>
                  <a:schemeClr val="bg1"/>
                </a:solidFill>
                <a:latin typeface="Meiryo" panose="020B0604030504040204" pitchFamily="34" charset="-128"/>
                <a:ea typeface="Meiryo" panose="020B0604030504040204" pitchFamily="34" charset="-128"/>
                <a:cs typeface="Arial" pitchFamily="34" charset="0"/>
              </a:rPr>
              <a:t>アジャイル開発</a:t>
            </a:r>
            <a:endParaRPr lang="ja-JP" altLang="en-US" sz="2400" dirty="0">
              <a:solidFill>
                <a:schemeClr val="bg1"/>
              </a:solidFill>
              <a:latin typeface="Meiryo" panose="020B0604030504040204" pitchFamily="34" charset="-128"/>
              <a:ea typeface="Meiryo" panose="020B0604030504040204" pitchFamily="34" charset="-128"/>
              <a:cs typeface="Arial" pitchFamily="34" charset="0"/>
            </a:endParaRP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567095516"/>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a:extLst>
              <a:ext uri="{FF2B5EF4-FFF2-40B4-BE49-F238E27FC236}">
                <a16:creationId xmlns:a16="http://schemas.microsoft.com/office/drawing/2014/main" id="{B32AF1FA-D9B3-E541-B366-3C7D53E44F20}"/>
              </a:ext>
            </a:extLst>
          </p:cNvPr>
          <p:cNvSpPr/>
          <p:nvPr/>
        </p:nvSpPr>
        <p:spPr>
          <a:xfrm>
            <a:off x="6880272" y="3696632"/>
            <a:ext cx="319194" cy="708973"/>
          </a:xfrm>
          <a:prstGeom prst="rect">
            <a:avLst/>
          </a:prstGeom>
          <a:solidFill>
            <a:schemeClr val="accent4"/>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 name="正方形/長方形 25">
            <a:extLst>
              <a:ext uri="{FF2B5EF4-FFF2-40B4-BE49-F238E27FC236}">
                <a16:creationId xmlns:a16="http://schemas.microsoft.com/office/drawing/2014/main" id="{981DA700-92C1-7445-896C-FF5D8A99AA03}"/>
              </a:ext>
            </a:extLst>
          </p:cNvPr>
          <p:cNvSpPr/>
          <p:nvPr/>
        </p:nvSpPr>
        <p:spPr>
          <a:xfrm>
            <a:off x="4589675" y="3707649"/>
            <a:ext cx="334870" cy="708973"/>
          </a:xfrm>
          <a:prstGeom prst="rect">
            <a:avLst/>
          </a:prstGeom>
          <a:solidFill>
            <a:schemeClr val="accent4"/>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環状矢印 4">
            <a:extLst>
              <a:ext uri="{FF2B5EF4-FFF2-40B4-BE49-F238E27FC236}">
                <a16:creationId xmlns:a16="http://schemas.microsoft.com/office/drawing/2014/main" id="{928F4F5D-4CFF-0A45-BFA2-B8E0EAD0DEE0}"/>
              </a:ext>
            </a:extLst>
          </p:cNvPr>
          <p:cNvSpPr/>
          <p:nvPr/>
        </p:nvSpPr>
        <p:spPr>
          <a:xfrm rot="5400000" flipH="1">
            <a:off x="2617657" y="1827730"/>
            <a:ext cx="1151263" cy="1151264"/>
          </a:xfrm>
          <a:prstGeom prst="circularArrow">
            <a:avLst>
              <a:gd name="adj1" fmla="val 12500"/>
              <a:gd name="adj2" fmla="val 1142319"/>
              <a:gd name="adj3" fmla="val 20457681"/>
              <a:gd name="adj4" fmla="val 151743"/>
              <a:gd name="adj5" fmla="val 12500"/>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環状矢印 6">
            <a:extLst>
              <a:ext uri="{FF2B5EF4-FFF2-40B4-BE49-F238E27FC236}">
                <a16:creationId xmlns:a16="http://schemas.microsoft.com/office/drawing/2014/main" id="{A033D9A8-232C-0E44-9539-F30719018D29}"/>
              </a:ext>
            </a:extLst>
          </p:cNvPr>
          <p:cNvSpPr/>
          <p:nvPr/>
        </p:nvSpPr>
        <p:spPr>
          <a:xfrm rot="5400000" flipH="1">
            <a:off x="4165527" y="1849764"/>
            <a:ext cx="1151263" cy="1151264"/>
          </a:xfrm>
          <a:prstGeom prst="circularArrow">
            <a:avLst>
              <a:gd name="adj1" fmla="val 12500"/>
              <a:gd name="adj2" fmla="val 1142319"/>
              <a:gd name="adj3" fmla="val 20457681"/>
              <a:gd name="adj4" fmla="val 151743"/>
              <a:gd name="adj5" fmla="val 12500"/>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23AA36FC-39FA-BC46-A4E4-CC48A806EB78}"/>
              </a:ext>
            </a:extLst>
          </p:cNvPr>
          <p:cNvSpPr>
            <a:spLocks noGrp="1"/>
          </p:cNvSpPr>
          <p:nvPr>
            <p:ph type="title"/>
          </p:nvPr>
        </p:nvSpPr>
        <p:spPr/>
        <p:txBody>
          <a:bodyPr/>
          <a:lstStyle/>
          <a:p>
            <a:r>
              <a:rPr kumimoji="1" lang="ja-JP" altLang="en-US"/>
              <a:t>参考：アジャイル開発のプロセス</a:t>
            </a:r>
          </a:p>
        </p:txBody>
      </p:sp>
      <p:sp>
        <p:nvSpPr>
          <p:cNvPr id="3" name="環状矢印 2">
            <a:extLst>
              <a:ext uri="{FF2B5EF4-FFF2-40B4-BE49-F238E27FC236}">
                <a16:creationId xmlns:a16="http://schemas.microsoft.com/office/drawing/2014/main" id="{BEC9DF57-217A-284F-8FF5-1FE2DAB58F72}"/>
              </a:ext>
            </a:extLst>
          </p:cNvPr>
          <p:cNvSpPr/>
          <p:nvPr/>
        </p:nvSpPr>
        <p:spPr>
          <a:xfrm rot="5400000" flipH="1">
            <a:off x="1050508" y="1827730"/>
            <a:ext cx="1151263" cy="1151264"/>
          </a:xfrm>
          <a:prstGeom prst="circularArrow">
            <a:avLst>
              <a:gd name="adj1" fmla="val 12500"/>
              <a:gd name="adj2" fmla="val 1142319"/>
              <a:gd name="adj3" fmla="val 20457681"/>
              <a:gd name="adj4" fmla="val 151743"/>
              <a:gd name="adj5" fmla="val 12500"/>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右矢印 7">
            <a:extLst>
              <a:ext uri="{FF2B5EF4-FFF2-40B4-BE49-F238E27FC236}">
                <a16:creationId xmlns:a16="http://schemas.microsoft.com/office/drawing/2014/main" id="{03133F67-C6CA-BB41-AEFC-FBDD83BC7EF6}"/>
              </a:ext>
            </a:extLst>
          </p:cNvPr>
          <p:cNvSpPr/>
          <p:nvPr/>
        </p:nvSpPr>
        <p:spPr>
          <a:xfrm>
            <a:off x="4741031" y="2714588"/>
            <a:ext cx="1261559" cy="264405"/>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右矢印 5">
            <a:extLst>
              <a:ext uri="{FF2B5EF4-FFF2-40B4-BE49-F238E27FC236}">
                <a16:creationId xmlns:a16="http://schemas.microsoft.com/office/drawing/2014/main" id="{ABF685BF-F0BE-3344-A35A-56996FDC2874}"/>
              </a:ext>
            </a:extLst>
          </p:cNvPr>
          <p:cNvSpPr/>
          <p:nvPr/>
        </p:nvSpPr>
        <p:spPr>
          <a:xfrm>
            <a:off x="3172394" y="2714589"/>
            <a:ext cx="1567150" cy="264405"/>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 name="環状矢印 10">
            <a:extLst>
              <a:ext uri="{FF2B5EF4-FFF2-40B4-BE49-F238E27FC236}">
                <a16:creationId xmlns:a16="http://schemas.microsoft.com/office/drawing/2014/main" id="{1CF304BC-B187-7E48-B427-2206C900646C}"/>
              </a:ext>
            </a:extLst>
          </p:cNvPr>
          <p:cNvSpPr/>
          <p:nvPr/>
        </p:nvSpPr>
        <p:spPr>
          <a:xfrm>
            <a:off x="2587417" y="2685665"/>
            <a:ext cx="1151263" cy="1151264"/>
          </a:xfrm>
          <a:prstGeom prst="circularArrow">
            <a:avLst>
              <a:gd name="adj1" fmla="val 12500"/>
              <a:gd name="adj2" fmla="val 1142319"/>
              <a:gd name="adj3" fmla="val 20457681"/>
              <a:gd name="adj4" fmla="val 16222966"/>
              <a:gd name="adj5" fmla="val 12500"/>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テキスト ボックス 12">
            <a:extLst>
              <a:ext uri="{FF2B5EF4-FFF2-40B4-BE49-F238E27FC236}">
                <a16:creationId xmlns:a16="http://schemas.microsoft.com/office/drawing/2014/main" id="{6789EA4B-CBE2-724D-8924-627750B99136}"/>
              </a:ext>
            </a:extLst>
          </p:cNvPr>
          <p:cNvSpPr txBox="1"/>
          <p:nvPr/>
        </p:nvSpPr>
        <p:spPr>
          <a:xfrm>
            <a:off x="1328621" y="2283659"/>
            <a:ext cx="595035" cy="338554"/>
          </a:xfrm>
          <a:prstGeom prst="rect">
            <a:avLst/>
          </a:prstGeom>
          <a:noFill/>
        </p:spPr>
        <p:txBody>
          <a:bodyPr wrap="none" rtlCol="0">
            <a:spAutoFit/>
          </a:bodyPr>
          <a:lstStyle/>
          <a:p>
            <a:pPr algn="ctr"/>
            <a:r>
              <a:rPr lang="ja-JP" altLang="en-US" sz="1600" b="1">
                <a:latin typeface="Meiryo" panose="020B0604030504040204" pitchFamily="34" charset="-128"/>
                <a:ea typeface="Meiryo" panose="020B0604030504040204" pitchFamily="34" charset="-128"/>
              </a:rPr>
              <a:t>開発</a:t>
            </a:r>
            <a:endParaRPr kumimoji="1" lang="ja-JP" altLang="en-US" sz="1600">
              <a:latin typeface="Meiryo" panose="020B0604030504040204" pitchFamily="34" charset="-128"/>
              <a:ea typeface="Meiryo" panose="020B0604030504040204" pitchFamily="34" charset="-128"/>
            </a:endParaRPr>
          </a:p>
        </p:txBody>
      </p:sp>
      <p:sp>
        <p:nvSpPr>
          <p:cNvPr id="14" name="テキスト ボックス 13">
            <a:extLst>
              <a:ext uri="{FF2B5EF4-FFF2-40B4-BE49-F238E27FC236}">
                <a16:creationId xmlns:a16="http://schemas.microsoft.com/office/drawing/2014/main" id="{438C3F2C-F825-D741-A046-14A70C46B1E8}"/>
              </a:ext>
            </a:extLst>
          </p:cNvPr>
          <p:cNvSpPr txBox="1"/>
          <p:nvPr/>
        </p:nvSpPr>
        <p:spPr>
          <a:xfrm>
            <a:off x="2895770" y="2283659"/>
            <a:ext cx="595035" cy="338554"/>
          </a:xfrm>
          <a:prstGeom prst="rect">
            <a:avLst/>
          </a:prstGeom>
          <a:noFill/>
        </p:spPr>
        <p:txBody>
          <a:bodyPr wrap="none" rtlCol="0">
            <a:spAutoFit/>
          </a:bodyPr>
          <a:lstStyle/>
          <a:p>
            <a:pPr algn="ctr"/>
            <a:r>
              <a:rPr lang="ja-JP" altLang="en-US" sz="1600" b="1">
                <a:latin typeface="Meiryo" panose="020B0604030504040204" pitchFamily="34" charset="-128"/>
                <a:ea typeface="Meiryo" panose="020B0604030504040204" pitchFamily="34" charset="-128"/>
              </a:rPr>
              <a:t>開発</a:t>
            </a:r>
            <a:endParaRPr kumimoji="1" lang="ja-JP" altLang="en-US" sz="1600">
              <a:latin typeface="Meiryo" panose="020B0604030504040204" pitchFamily="34" charset="-128"/>
              <a:ea typeface="Meiryo" panose="020B0604030504040204" pitchFamily="34" charset="-128"/>
            </a:endParaRPr>
          </a:p>
        </p:txBody>
      </p:sp>
      <p:sp>
        <p:nvSpPr>
          <p:cNvPr id="15" name="テキスト ボックス 14">
            <a:extLst>
              <a:ext uri="{FF2B5EF4-FFF2-40B4-BE49-F238E27FC236}">
                <a16:creationId xmlns:a16="http://schemas.microsoft.com/office/drawing/2014/main" id="{47DCB42F-76B3-F843-BA95-53C2618653D5}"/>
              </a:ext>
            </a:extLst>
          </p:cNvPr>
          <p:cNvSpPr txBox="1"/>
          <p:nvPr/>
        </p:nvSpPr>
        <p:spPr>
          <a:xfrm>
            <a:off x="4443640" y="2300185"/>
            <a:ext cx="595035" cy="338554"/>
          </a:xfrm>
          <a:prstGeom prst="rect">
            <a:avLst/>
          </a:prstGeom>
          <a:noFill/>
        </p:spPr>
        <p:txBody>
          <a:bodyPr wrap="none" rtlCol="0">
            <a:spAutoFit/>
          </a:bodyPr>
          <a:lstStyle/>
          <a:p>
            <a:pPr algn="ctr"/>
            <a:r>
              <a:rPr lang="ja-JP" altLang="en-US" sz="1600" b="1">
                <a:latin typeface="Meiryo" panose="020B0604030504040204" pitchFamily="34" charset="-128"/>
                <a:ea typeface="Meiryo" panose="020B0604030504040204" pitchFamily="34" charset="-128"/>
              </a:rPr>
              <a:t>開発</a:t>
            </a:r>
            <a:endParaRPr kumimoji="1" lang="ja-JP" altLang="en-US" sz="1600">
              <a:latin typeface="Meiryo" panose="020B0604030504040204" pitchFamily="34" charset="-128"/>
              <a:ea typeface="Meiryo" panose="020B0604030504040204" pitchFamily="34" charset="-128"/>
            </a:endParaRPr>
          </a:p>
        </p:txBody>
      </p:sp>
      <p:sp>
        <p:nvSpPr>
          <p:cNvPr id="16" name="テキスト ボックス 15">
            <a:extLst>
              <a:ext uri="{FF2B5EF4-FFF2-40B4-BE49-F238E27FC236}">
                <a16:creationId xmlns:a16="http://schemas.microsoft.com/office/drawing/2014/main" id="{B7ECB018-3CD6-BB40-9F8F-C2EAEC0D6E17}"/>
              </a:ext>
            </a:extLst>
          </p:cNvPr>
          <p:cNvSpPr txBox="1"/>
          <p:nvPr/>
        </p:nvSpPr>
        <p:spPr>
          <a:xfrm>
            <a:off x="946293" y="1666388"/>
            <a:ext cx="1356462" cy="215444"/>
          </a:xfrm>
          <a:prstGeom prst="rect">
            <a:avLst/>
          </a:prstGeom>
          <a:noFill/>
        </p:spPr>
        <p:txBody>
          <a:bodyPr wrap="none" rtlCol="0">
            <a:spAutoFit/>
          </a:bodyPr>
          <a:lstStyle/>
          <a:p>
            <a:pPr algn="ctr"/>
            <a:r>
              <a:rPr lang="ja-JP" altLang="en-US" sz="800">
                <a:latin typeface="Meiryo" panose="020B0604030504040204" pitchFamily="34" charset="-128"/>
                <a:ea typeface="Meiryo" panose="020B0604030504040204" pitchFamily="34" charset="-128"/>
              </a:rPr>
              <a:t>イテレーション／反復</a:t>
            </a:r>
            <a:r>
              <a:rPr lang="en-US" altLang="ja-JP" sz="800" dirty="0">
                <a:latin typeface="Meiryo" panose="020B0604030504040204" pitchFamily="34" charset="-128"/>
                <a:ea typeface="Meiryo" panose="020B0604030504040204" pitchFamily="34" charset="-128"/>
              </a:rPr>
              <a:t>#1</a:t>
            </a:r>
            <a:endParaRPr kumimoji="1" lang="ja-JP" altLang="en-US" sz="800">
              <a:latin typeface="Meiryo" panose="020B0604030504040204" pitchFamily="34" charset="-128"/>
              <a:ea typeface="Meiryo" panose="020B0604030504040204" pitchFamily="34" charset="-128"/>
            </a:endParaRPr>
          </a:p>
        </p:txBody>
      </p:sp>
      <p:sp>
        <p:nvSpPr>
          <p:cNvPr id="17" name="テキスト ボックス 16">
            <a:extLst>
              <a:ext uri="{FF2B5EF4-FFF2-40B4-BE49-F238E27FC236}">
                <a16:creationId xmlns:a16="http://schemas.microsoft.com/office/drawing/2014/main" id="{502D14B2-CC21-144C-8E91-B26C2C619135}"/>
              </a:ext>
            </a:extLst>
          </p:cNvPr>
          <p:cNvSpPr txBox="1"/>
          <p:nvPr/>
        </p:nvSpPr>
        <p:spPr>
          <a:xfrm>
            <a:off x="2513442" y="1666387"/>
            <a:ext cx="1356462" cy="215444"/>
          </a:xfrm>
          <a:prstGeom prst="rect">
            <a:avLst/>
          </a:prstGeom>
          <a:noFill/>
        </p:spPr>
        <p:txBody>
          <a:bodyPr wrap="none" rtlCol="0">
            <a:spAutoFit/>
          </a:bodyPr>
          <a:lstStyle/>
          <a:p>
            <a:pPr algn="ctr"/>
            <a:r>
              <a:rPr lang="ja-JP" altLang="en-US" sz="800">
                <a:latin typeface="Meiryo" panose="020B0604030504040204" pitchFamily="34" charset="-128"/>
                <a:ea typeface="Meiryo" panose="020B0604030504040204" pitchFamily="34" charset="-128"/>
              </a:rPr>
              <a:t>イテレーション／反復</a:t>
            </a:r>
            <a:r>
              <a:rPr lang="en-US" altLang="ja-JP" sz="800" dirty="0">
                <a:latin typeface="Meiryo" panose="020B0604030504040204" pitchFamily="34" charset="-128"/>
                <a:ea typeface="Meiryo" panose="020B0604030504040204" pitchFamily="34" charset="-128"/>
              </a:rPr>
              <a:t>#2</a:t>
            </a:r>
            <a:endParaRPr kumimoji="1" lang="ja-JP" altLang="en-US" sz="800">
              <a:latin typeface="Meiryo" panose="020B0604030504040204" pitchFamily="34" charset="-128"/>
              <a:ea typeface="Meiryo" panose="020B0604030504040204" pitchFamily="34" charset="-128"/>
            </a:endParaRPr>
          </a:p>
        </p:txBody>
      </p:sp>
      <p:sp>
        <p:nvSpPr>
          <p:cNvPr id="18" name="テキスト ボックス 17">
            <a:extLst>
              <a:ext uri="{FF2B5EF4-FFF2-40B4-BE49-F238E27FC236}">
                <a16:creationId xmlns:a16="http://schemas.microsoft.com/office/drawing/2014/main" id="{E7A05871-7BC5-FF4E-82DC-95EF48E4BB0E}"/>
              </a:ext>
            </a:extLst>
          </p:cNvPr>
          <p:cNvSpPr txBox="1"/>
          <p:nvPr/>
        </p:nvSpPr>
        <p:spPr>
          <a:xfrm>
            <a:off x="4061313" y="1666387"/>
            <a:ext cx="1356462" cy="215444"/>
          </a:xfrm>
          <a:prstGeom prst="rect">
            <a:avLst/>
          </a:prstGeom>
          <a:noFill/>
        </p:spPr>
        <p:txBody>
          <a:bodyPr wrap="none" rtlCol="0">
            <a:spAutoFit/>
          </a:bodyPr>
          <a:lstStyle/>
          <a:p>
            <a:pPr algn="ctr"/>
            <a:r>
              <a:rPr lang="ja-JP" altLang="en-US" sz="800">
                <a:latin typeface="Meiryo" panose="020B0604030504040204" pitchFamily="34" charset="-128"/>
                <a:ea typeface="Meiryo" panose="020B0604030504040204" pitchFamily="34" charset="-128"/>
              </a:rPr>
              <a:t>イテレーション／反復</a:t>
            </a:r>
            <a:r>
              <a:rPr lang="en-US" altLang="ja-JP" sz="800" dirty="0">
                <a:latin typeface="Meiryo" panose="020B0604030504040204" pitchFamily="34" charset="-128"/>
                <a:ea typeface="Meiryo" panose="020B0604030504040204" pitchFamily="34" charset="-128"/>
              </a:rPr>
              <a:t>#3</a:t>
            </a:r>
            <a:endParaRPr kumimoji="1" lang="ja-JP" altLang="en-US" sz="800">
              <a:latin typeface="Meiryo" panose="020B0604030504040204" pitchFamily="34" charset="-128"/>
              <a:ea typeface="Meiryo" panose="020B0604030504040204" pitchFamily="34" charset="-128"/>
            </a:endParaRPr>
          </a:p>
        </p:txBody>
      </p:sp>
      <p:sp>
        <p:nvSpPr>
          <p:cNvPr id="19" name="正方形/長方形 18">
            <a:extLst>
              <a:ext uri="{FF2B5EF4-FFF2-40B4-BE49-F238E27FC236}">
                <a16:creationId xmlns:a16="http://schemas.microsoft.com/office/drawing/2014/main" id="{D64532C0-E649-5A46-8492-357CC8043A40}"/>
              </a:ext>
            </a:extLst>
          </p:cNvPr>
          <p:cNvSpPr/>
          <p:nvPr/>
        </p:nvSpPr>
        <p:spPr>
          <a:xfrm>
            <a:off x="1502489" y="3333455"/>
            <a:ext cx="1151266" cy="337717"/>
          </a:xfrm>
          <a:prstGeom prst="rect">
            <a:avLst/>
          </a:prstGeom>
          <a:solidFill>
            <a:srgbClr val="1F33E8"/>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正方形/長方形 19">
            <a:extLst>
              <a:ext uri="{FF2B5EF4-FFF2-40B4-BE49-F238E27FC236}">
                <a16:creationId xmlns:a16="http://schemas.microsoft.com/office/drawing/2014/main" id="{C793D31A-9649-154D-A346-6E8FBA6A5A87}"/>
              </a:ext>
            </a:extLst>
          </p:cNvPr>
          <p:cNvSpPr/>
          <p:nvPr/>
        </p:nvSpPr>
        <p:spPr>
          <a:xfrm>
            <a:off x="3025280" y="3328706"/>
            <a:ext cx="1151266" cy="337717"/>
          </a:xfrm>
          <a:prstGeom prst="rect">
            <a:avLst/>
          </a:prstGeom>
          <a:solidFill>
            <a:srgbClr val="1F33E8"/>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正方形/長方形 20">
            <a:extLst>
              <a:ext uri="{FF2B5EF4-FFF2-40B4-BE49-F238E27FC236}">
                <a16:creationId xmlns:a16="http://schemas.microsoft.com/office/drawing/2014/main" id="{6C3AE67E-4C20-A04F-B127-A6635AE3A8D8}"/>
              </a:ext>
            </a:extLst>
          </p:cNvPr>
          <p:cNvSpPr/>
          <p:nvPr/>
        </p:nvSpPr>
        <p:spPr>
          <a:xfrm>
            <a:off x="4589675" y="3323198"/>
            <a:ext cx="1151266" cy="337717"/>
          </a:xfrm>
          <a:prstGeom prst="rect">
            <a:avLst/>
          </a:prstGeom>
          <a:solidFill>
            <a:srgbClr val="1F33E8"/>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正方形/長方形 21">
            <a:extLst>
              <a:ext uri="{FF2B5EF4-FFF2-40B4-BE49-F238E27FC236}">
                <a16:creationId xmlns:a16="http://schemas.microsoft.com/office/drawing/2014/main" id="{EADB0254-D555-D947-9C3D-2247CE17DF2E}"/>
              </a:ext>
            </a:extLst>
          </p:cNvPr>
          <p:cNvSpPr/>
          <p:nvPr/>
        </p:nvSpPr>
        <p:spPr>
          <a:xfrm>
            <a:off x="6880332" y="3322437"/>
            <a:ext cx="1151266" cy="337717"/>
          </a:xfrm>
          <a:prstGeom prst="rect">
            <a:avLst/>
          </a:prstGeom>
          <a:solidFill>
            <a:srgbClr val="1F33E8"/>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正方形/長方形 22">
            <a:extLst>
              <a:ext uri="{FF2B5EF4-FFF2-40B4-BE49-F238E27FC236}">
                <a16:creationId xmlns:a16="http://schemas.microsoft.com/office/drawing/2014/main" id="{16CFE96A-45A7-A446-80F9-E6E0AE1043EB}"/>
              </a:ext>
            </a:extLst>
          </p:cNvPr>
          <p:cNvSpPr/>
          <p:nvPr/>
        </p:nvSpPr>
        <p:spPr>
          <a:xfrm>
            <a:off x="3405132" y="3712271"/>
            <a:ext cx="776982" cy="337717"/>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 name="正方形/長方形 23">
            <a:extLst>
              <a:ext uri="{FF2B5EF4-FFF2-40B4-BE49-F238E27FC236}">
                <a16:creationId xmlns:a16="http://schemas.microsoft.com/office/drawing/2014/main" id="{CE7BF425-06B0-A641-A265-FAA35EF0B3B9}"/>
              </a:ext>
            </a:extLst>
          </p:cNvPr>
          <p:cNvSpPr/>
          <p:nvPr/>
        </p:nvSpPr>
        <p:spPr>
          <a:xfrm>
            <a:off x="4964018" y="3712271"/>
            <a:ext cx="776982" cy="337717"/>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正方形/長方形 24">
            <a:extLst>
              <a:ext uri="{FF2B5EF4-FFF2-40B4-BE49-F238E27FC236}">
                <a16:creationId xmlns:a16="http://schemas.microsoft.com/office/drawing/2014/main" id="{3C164223-FC69-0F49-80DB-7C75BADDE606}"/>
              </a:ext>
            </a:extLst>
          </p:cNvPr>
          <p:cNvSpPr/>
          <p:nvPr/>
        </p:nvSpPr>
        <p:spPr>
          <a:xfrm>
            <a:off x="7254616" y="3701254"/>
            <a:ext cx="776982" cy="337717"/>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 name="正方形/長方形 27">
            <a:extLst>
              <a:ext uri="{FF2B5EF4-FFF2-40B4-BE49-F238E27FC236}">
                <a16:creationId xmlns:a16="http://schemas.microsoft.com/office/drawing/2014/main" id="{C5EA84CD-637E-B143-B19D-0CCF174B0720}"/>
              </a:ext>
            </a:extLst>
          </p:cNvPr>
          <p:cNvSpPr/>
          <p:nvPr/>
        </p:nvSpPr>
        <p:spPr>
          <a:xfrm>
            <a:off x="7254616" y="4080071"/>
            <a:ext cx="378471" cy="325534"/>
          </a:xfrm>
          <a:prstGeom prst="rect">
            <a:avLst/>
          </a:prstGeom>
          <a:solidFill>
            <a:srgbClr val="E46C0A"/>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正方形/長方形 28">
            <a:extLst>
              <a:ext uri="{FF2B5EF4-FFF2-40B4-BE49-F238E27FC236}">
                <a16:creationId xmlns:a16="http://schemas.microsoft.com/office/drawing/2014/main" id="{BBCE2812-BD3E-7D41-BB8A-21DC4F5104F4}"/>
              </a:ext>
            </a:extLst>
          </p:cNvPr>
          <p:cNvSpPr/>
          <p:nvPr/>
        </p:nvSpPr>
        <p:spPr>
          <a:xfrm>
            <a:off x="7688237" y="4080071"/>
            <a:ext cx="343361" cy="325534"/>
          </a:xfrm>
          <a:prstGeom prst="rect">
            <a:avLst/>
          </a:prstGeom>
          <a:solidFill>
            <a:srgbClr val="953735"/>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 name="環状矢印 29">
            <a:extLst>
              <a:ext uri="{FF2B5EF4-FFF2-40B4-BE49-F238E27FC236}">
                <a16:creationId xmlns:a16="http://schemas.microsoft.com/office/drawing/2014/main" id="{8C342940-B183-2D48-A2F4-2A7752A39F19}"/>
              </a:ext>
            </a:extLst>
          </p:cNvPr>
          <p:cNvSpPr/>
          <p:nvPr/>
        </p:nvSpPr>
        <p:spPr>
          <a:xfrm rot="5400000" flipH="1">
            <a:off x="6363394" y="1855272"/>
            <a:ext cx="1151263" cy="1151264"/>
          </a:xfrm>
          <a:prstGeom prst="circularArrow">
            <a:avLst>
              <a:gd name="adj1" fmla="val 12500"/>
              <a:gd name="adj2" fmla="val 1142319"/>
              <a:gd name="adj3" fmla="val 20457681"/>
              <a:gd name="adj4" fmla="val 151743"/>
              <a:gd name="adj5" fmla="val 12500"/>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 name="テキスト ボックス 30">
            <a:extLst>
              <a:ext uri="{FF2B5EF4-FFF2-40B4-BE49-F238E27FC236}">
                <a16:creationId xmlns:a16="http://schemas.microsoft.com/office/drawing/2014/main" id="{1932DB70-4B86-904B-B2F3-2CA19B157C43}"/>
              </a:ext>
            </a:extLst>
          </p:cNvPr>
          <p:cNvSpPr txBox="1"/>
          <p:nvPr/>
        </p:nvSpPr>
        <p:spPr>
          <a:xfrm>
            <a:off x="6641507" y="2305693"/>
            <a:ext cx="595035" cy="338554"/>
          </a:xfrm>
          <a:prstGeom prst="rect">
            <a:avLst/>
          </a:prstGeom>
          <a:noFill/>
        </p:spPr>
        <p:txBody>
          <a:bodyPr wrap="none" rtlCol="0">
            <a:spAutoFit/>
          </a:bodyPr>
          <a:lstStyle/>
          <a:p>
            <a:pPr algn="ctr"/>
            <a:r>
              <a:rPr lang="ja-JP" altLang="en-US" sz="1600" b="1">
                <a:latin typeface="Meiryo" panose="020B0604030504040204" pitchFamily="34" charset="-128"/>
                <a:ea typeface="Meiryo" panose="020B0604030504040204" pitchFamily="34" charset="-128"/>
              </a:rPr>
              <a:t>開発</a:t>
            </a:r>
            <a:endParaRPr kumimoji="1" lang="ja-JP" altLang="en-US" sz="1600">
              <a:latin typeface="Meiryo" panose="020B0604030504040204" pitchFamily="34" charset="-128"/>
              <a:ea typeface="Meiryo" panose="020B0604030504040204" pitchFamily="34" charset="-128"/>
            </a:endParaRPr>
          </a:p>
        </p:txBody>
      </p:sp>
      <p:sp>
        <p:nvSpPr>
          <p:cNvPr id="32" name="テキスト ボックス 31">
            <a:extLst>
              <a:ext uri="{FF2B5EF4-FFF2-40B4-BE49-F238E27FC236}">
                <a16:creationId xmlns:a16="http://schemas.microsoft.com/office/drawing/2014/main" id="{47A1CCC5-5132-B14A-BC1B-AEA27F0EBCB4}"/>
              </a:ext>
            </a:extLst>
          </p:cNvPr>
          <p:cNvSpPr txBox="1"/>
          <p:nvPr/>
        </p:nvSpPr>
        <p:spPr>
          <a:xfrm>
            <a:off x="6259180" y="1671895"/>
            <a:ext cx="1356462" cy="215444"/>
          </a:xfrm>
          <a:prstGeom prst="rect">
            <a:avLst/>
          </a:prstGeom>
          <a:noFill/>
        </p:spPr>
        <p:txBody>
          <a:bodyPr wrap="none" rtlCol="0">
            <a:spAutoFit/>
          </a:bodyPr>
          <a:lstStyle/>
          <a:p>
            <a:pPr algn="ctr"/>
            <a:r>
              <a:rPr lang="ja-JP" altLang="en-US" sz="800">
                <a:latin typeface="Meiryo" panose="020B0604030504040204" pitchFamily="34" charset="-128"/>
                <a:ea typeface="Meiryo" panose="020B0604030504040204" pitchFamily="34" charset="-128"/>
              </a:rPr>
              <a:t>イテレーション／反復</a:t>
            </a:r>
            <a:r>
              <a:rPr lang="en-US" altLang="ja-JP" sz="800" dirty="0">
                <a:latin typeface="Meiryo" panose="020B0604030504040204" pitchFamily="34" charset="-128"/>
                <a:ea typeface="Meiryo" panose="020B0604030504040204" pitchFamily="34" charset="-128"/>
              </a:rPr>
              <a:t>#n</a:t>
            </a:r>
            <a:endParaRPr kumimoji="1" lang="ja-JP" altLang="en-US" sz="800">
              <a:latin typeface="Meiryo" panose="020B0604030504040204" pitchFamily="34" charset="-128"/>
              <a:ea typeface="Meiryo" panose="020B0604030504040204" pitchFamily="34" charset="-128"/>
            </a:endParaRPr>
          </a:p>
        </p:txBody>
      </p:sp>
      <p:sp>
        <p:nvSpPr>
          <p:cNvPr id="34" name="ストライプ矢印 33">
            <a:extLst>
              <a:ext uri="{FF2B5EF4-FFF2-40B4-BE49-F238E27FC236}">
                <a16:creationId xmlns:a16="http://schemas.microsoft.com/office/drawing/2014/main" id="{E6C341D7-AAF9-8447-867A-1C31A2685201}"/>
              </a:ext>
            </a:extLst>
          </p:cNvPr>
          <p:cNvSpPr/>
          <p:nvPr/>
        </p:nvSpPr>
        <p:spPr>
          <a:xfrm>
            <a:off x="6002589" y="2708590"/>
            <a:ext cx="958469" cy="264405"/>
          </a:xfrm>
          <a:prstGeom prst="striped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右矢印 3">
            <a:extLst>
              <a:ext uri="{FF2B5EF4-FFF2-40B4-BE49-F238E27FC236}">
                <a16:creationId xmlns:a16="http://schemas.microsoft.com/office/drawing/2014/main" id="{CDF517D7-8C4B-B647-A0BF-F4DBD3EF3551}"/>
              </a:ext>
            </a:extLst>
          </p:cNvPr>
          <p:cNvSpPr/>
          <p:nvPr/>
        </p:nvSpPr>
        <p:spPr>
          <a:xfrm>
            <a:off x="1628894" y="2714589"/>
            <a:ext cx="1567150" cy="264405"/>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 name="環状矢印 35">
            <a:extLst>
              <a:ext uri="{FF2B5EF4-FFF2-40B4-BE49-F238E27FC236}">
                <a16:creationId xmlns:a16="http://schemas.microsoft.com/office/drawing/2014/main" id="{037CB24E-60BD-EA4A-8A8B-E9B2656C35DD}"/>
              </a:ext>
            </a:extLst>
          </p:cNvPr>
          <p:cNvSpPr/>
          <p:nvPr/>
        </p:nvSpPr>
        <p:spPr>
          <a:xfrm>
            <a:off x="6388182" y="2717360"/>
            <a:ext cx="1151263" cy="1151264"/>
          </a:xfrm>
          <a:prstGeom prst="circularArrow">
            <a:avLst>
              <a:gd name="adj1" fmla="val 12500"/>
              <a:gd name="adj2" fmla="val 1142319"/>
              <a:gd name="adj3" fmla="val 20457681"/>
              <a:gd name="adj4" fmla="val 16222966"/>
              <a:gd name="adj5" fmla="val 12500"/>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 name="環状矢印 36">
            <a:extLst>
              <a:ext uri="{FF2B5EF4-FFF2-40B4-BE49-F238E27FC236}">
                <a16:creationId xmlns:a16="http://schemas.microsoft.com/office/drawing/2014/main" id="{9D556205-0809-BC49-B481-A487D32F5A93}"/>
              </a:ext>
            </a:extLst>
          </p:cNvPr>
          <p:cNvSpPr/>
          <p:nvPr/>
        </p:nvSpPr>
        <p:spPr>
          <a:xfrm>
            <a:off x="4165292" y="2736623"/>
            <a:ext cx="1151263" cy="1151264"/>
          </a:xfrm>
          <a:prstGeom prst="circularArrow">
            <a:avLst>
              <a:gd name="adj1" fmla="val 12500"/>
              <a:gd name="adj2" fmla="val 1142319"/>
              <a:gd name="adj3" fmla="val 20457681"/>
              <a:gd name="adj4" fmla="val 16222966"/>
              <a:gd name="adj5" fmla="val 12500"/>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 name="環状矢印 34">
            <a:extLst>
              <a:ext uri="{FF2B5EF4-FFF2-40B4-BE49-F238E27FC236}">
                <a16:creationId xmlns:a16="http://schemas.microsoft.com/office/drawing/2014/main" id="{F6861FC2-2324-E24C-9E57-758B01304667}"/>
              </a:ext>
            </a:extLst>
          </p:cNvPr>
          <p:cNvSpPr/>
          <p:nvPr/>
        </p:nvSpPr>
        <p:spPr>
          <a:xfrm>
            <a:off x="1042538" y="2685665"/>
            <a:ext cx="1151263" cy="1151264"/>
          </a:xfrm>
          <a:prstGeom prst="circularArrow">
            <a:avLst>
              <a:gd name="adj1" fmla="val 12500"/>
              <a:gd name="adj2" fmla="val 1142319"/>
              <a:gd name="adj3" fmla="val 20457681"/>
              <a:gd name="adj4" fmla="val 16222966"/>
              <a:gd name="adj5" fmla="val 12500"/>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 name="環状矢印 37">
            <a:extLst>
              <a:ext uri="{FF2B5EF4-FFF2-40B4-BE49-F238E27FC236}">
                <a16:creationId xmlns:a16="http://schemas.microsoft.com/office/drawing/2014/main" id="{CBF90A7C-D6D2-D941-B051-1E924C6C9F5E}"/>
              </a:ext>
            </a:extLst>
          </p:cNvPr>
          <p:cNvSpPr/>
          <p:nvPr/>
        </p:nvSpPr>
        <p:spPr>
          <a:xfrm rot="16200000">
            <a:off x="2193675" y="2685664"/>
            <a:ext cx="1151263" cy="1151264"/>
          </a:xfrm>
          <a:prstGeom prst="circularArrow">
            <a:avLst>
              <a:gd name="adj1" fmla="val 12500"/>
              <a:gd name="adj2" fmla="val 1142319"/>
              <a:gd name="adj3" fmla="val 20457681"/>
              <a:gd name="adj4" fmla="val 16222966"/>
              <a:gd name="adj5" fmla="val 12500"/>
            </a:avLst>
          </a:prstGeom>
          <a:solidFill>
            <a:srgbClr val="00B050">
              <a:alpha val="52157"/>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9" name="環状矢印 38">
            <a:extLst>
              <a:ext uri="{FF2B5EF4-FFF2-40B4-BE49-F238E27FC236}">
                <a16:creationId xmlns:a16="http://schemas.microsoft.com/office/drawing/2014/main" id="{66B60324-72FA-884A-9B33-E23F597B4AFD}"/>
              </a:ext>
            </a:extLst>
          </p:cNvPr>
          <p:cNvSpPr/>
          <p:nvPr/>
        </p:nvSpPr>
        <p:spPr>
          <a:xfrm rot="16200000">
            <a:off x="3715211" y="2685663"/>
            <a:ext cx="1151263" cy="1151264"/>
          </a:xfrm>
          <a:prstGeom prst="circularArrow">
            <a:avLst>
              <a:gd name="adj1" fmla="val 12500"/>
              <a:gd name="adj2" fmla="val 1142319"/>
              <a:gd name="adj3" fmla="val 20457681"/>
              <a:gd name="adj4" fmla="val 16222966"/>
              <a:gd name="adj5" fmla="val 12500"/>
            </a:avLst>
          </a:prstGeom>
          <a:solidFill>
            <a:srgbClr val="00B050">
              <a:alpha val="52157"/>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 name="環状矢印 39">
            <a:extLst>
              <a:ext uri="{FF2B5EF4-FFF2-40B4-BE49-F238E27FC236}">
                <a16:creationId xmlns:a16="http://schemas.microsoft.com/office/drawing/2014/main" id="{1EF96F94-E40B-B642-BCD6-E71D6217DD91}"/>
              </a:ext>
            </a:extLst>
          </p:cNvPr>
          <p:cNvSpPr/>
          <p:nvPr/>
        </p:nvSpPr>
        <p:spPr>
          <a:xfrm rot="16200000">
            <a:off x="5253506" y="2691171"/>
            <a:ext cx="1151263" cy="1151264"/>
          </a:xfrm>
          <a:prstGeom prst="circularArrow">
            <a:avLst>
              <a:gd name="adj1" fmla="val 12500"/>
              <a:gd name="adj2" fmla="val 1142319"/>
              <a:gd name="adj3" fmla="val 20457681"/>
              <a:gd name="adj4" fmla="val 16222966"/>
              <a:gd name="adj5" fmla="val 12500"/>
            </a:avLst>
          </a:prstGeom>
          <a:solidFill>
            <a:srgbClr val="00B050">
              <a:alpha val="52157"/>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 name="環状矢印 40">
            <a:extLst>
              <a:ext uri="{FF2B5EF4-FFF2-40B4-BE49-F238E27FC236}">
                <a16:creationId xmlns:a16="http://schemas.microsoft.com/office/drawing/2014/main" id="{AE5651BC-2848-D14C-9E41-D12CC44DC1FC}"/>
              </a:ext>
            </a:extLst>
          </p:cNvPr>
          <p:cNvSpPr/>
          <p:nvPr/>
        </p:nvSpPr>
        <p:spPr>
          <a:xfrm rot="16200000">
            <a:off x="5903897" y="2696679"/>
            <a:ext cx="1151263" cy="1151264"/>
          </a:xfrm>
          <a:prstGeom prst="circularArrow">
            <a:avLst>
              <a:gd name="adj1" fmla="val 12500"/>
              <a:gd name="adj2" fmla="val 1142319"/>
              <a:gd name="adj3" fmla="val 20457681"/>
              <a:gd name="adj4" fmla="val 16222966"/>
              <a:gd name="adj5" fmla="val 12500"/>
            </a:avLst>
          </a:prstGeom>
          <a:solidFill>
            <a:srgbClr val="00B050">
              <a:alpha val="52157"/>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 name="テキスト ボックス 41">
            <a:extLst>
              <a:ext uri="{FF2B5EF4-FFF2-40B4-BE49-F238E27FC236}">
                <a16:creationId xmlns:a16="http://schemas.microsoft.com/office/drawing/2014/main" id="{7DD5A8FF-A5E3-F442-B6D0-9CDCE5A4BB98}"/>
              </a:ext>
            </a:extLst>
          </p:cNvPr>
          <p:cNvSpPr txBox="1"/>
          <p:nvPr/>
        </p:nvSpPr>
        <p:spPr>
          <a:xfrm>
            <a:off x="1006380" y="873050"/>
            <a:ext cx="7116051" cy="738664"/>
          </a:xfrm>
          <a:prstGeom prst="rect">
            <a:avLst/>
          </a:prstGeom>
          <a:noFill/>
        </p:spPr>
        <p:txBody>
          <a:bodyPr wrap="none" rtlCol="0">
            <a:spAutoFit/>
          </a:bodyPr>
          <a:lstStyle/>
          <a:p>
            <a:pPr marL="285750" indent="-285750">
              <a:buFont typeface="Wingdings" pitchFamily="2" charset="2"/>
              <a:buChar char="ü"/>
            </a:pPr>
            <a:r>
              <a:rPr kumimoji="1" lang="ja-JP" altLang="en-US" sz="1400">
                <a:latin typeface="Meiryo" panose="020B0604030504040204" pitchFamily="34" charset="-128"/>
                <a:ea typeface="Meiryo" panose="020B0604030504040204" pitchFamily="34" charset="-128"/>
              </a:rPr>
              <a:t>業務上の重要度に基づいて優先順位を決めて業務プロセスを積み上げてゆく。</a:t>
            </a:r>
            <a:endParaRPr kumimoji="1" lang="en-US" altLang="ja-JP" sz="1400" dirty="0">
              <a:latin typeface="Meiryo" panose="020B0604030504040204" pitchFamily="34" charset="-128"/>
              <a:ea typeface="Meiryo" panose="020B0604030504040204" pitchFamily="34" charset="-128"/>
            </a:endParaRPr>
          </a:p>
          <a:p>
            <a:pPr marL="285750" indent="-285750">
              <a:buFont typeface="Wingdings" pitchFamily="2" charset="2"/>
              <a:buChar char="ü"/>
            </a:pPr>
            <a:r>
              <a:rPr lang="ja-JP" altLang="en-US" sz="1400">
                <a:latin typeface="Meiryo" panose="020B0604030504040204" pitchFamily="34" charset="-128"/>
                <a:ea typeface="Meiryo" panose="020B0604030504040204" pitchFamily="34" charset="-128"/>
              </a:rPr>
              <a:t>リリースされるプロセスは実行可能であり、ユーザーがそれを使って検証できる。</a:t>
            </a:r>
            <a:endParaRPr kumimoji="1" lang="en-US" altLang="ja-JP" sz="1400" dirty="0">
              <a:latin typeface="Meiryo" panose="020B0604030504040204" pitchFamily="34" charset="-128"/>
              <a:ea typeface="Meiryo" panose="020B0604030504040204" pitchFamily="34" charset="-128"/>
            </a:endParaRPr>
          </a:p>
          <a:p>
            <a:pPr marL="285750" indent="-285750">
              <a:buFont typeface="Wingdings" pitchFamily="2" charset="2"/>
              <a:buChar char="ü"/>
            </a:pPr>
            <a:r>
              <a:rPr lang="ja-JP" altLang="en-US" sz="1400">
                <a:latin typeface="Meiryo" panose="020B0604030504040204" pitchFamily="34" charset="-128"/>
                <a:ea typeface="Meiryo" panose="020B0604030504040204" pitchFamily="34" charset="-128"/>
              </a:rPr>
              <a:t>現場のフィードバックを受け入れ、次のイテレーションで統合してリリースする。</a:t>
            </a:r>
            <a:endParaRPr kumimoji="1" lang="ja-JP" altLang="en-US" sz="1400">
              <a:latin typeface="Meiryo" panose="020B0604030504040204" pitchFamily="34" charset="-128"/>
              <a:ea typeface="Meiryo" panose="020B0604030504040204" pitchFamily="34" charset="-128"/>
            </a:endParaRPr>
          </a:p>
        </p:txBody>
      </p:sp>
      <p:sp>
        <p:nvSpPr>
          <p:cNvPr id="43" name="テキスト ボックス 42">
            <a:extLst>
              <a:ext uri="{FF2B5EF4-FFF2-40B4-BE49-F238E27FC236}">
                <a16:creationId xmlns:a16="http://schemas.microsoft.com/office/drawing/2014/main" id="{E0F42F4C-8A86-E640-9D4C-D1D271B1921D}"/>
              </a:ext>
            </a:extLst>
          </p:cNvPr>
          <p:cNvSpPr txBox="1"/>
          <p:nvPr/>
        </p:nvSpPr>
        <p:spPr>
          <a:xfrm>
            <a:off x="1347380" y="3001028"/>
            <a:ext cx="595035" cy="215444"/>
          </a:xfrm>
          <a:prstGeom prst="rect">
            <a:avLst/>
          </a:prstGeom>
          <a:noFill/>
        </p:spPr>
        <p:txBody>
          <a:bodyPr wrap="none" rtlCol="0">
            <a:spAutoFit/>
          </a:bodyPr>
          <a:lstStyle/>
          <a:p>
            <a:r>
              <a:rPr kumimoji="1" lang="ja-JP" altLang="en-US" sz="800" b="1">
                <a:solidFill>
                  <a:schemeClr val="accent3">
                    <a:lumMod val="75000"/>
                  </a:schemeClr>
                </a:solidFill>
                <a:latin typeface="Meiryo" panose="020B0604030504040204" pitchFamily="34" charset="-128"/>
                <a:ea typeface="Meiryo" panose="020B0604030504040204" pitchFamily="34" charset="-128"/>
              </a:rPr>
              <a:t>リリース</a:t>
            </a:r>
          </a:p>
        </p:txBody>
      </p:sp>
      <p:sp>
        <p:nvSpPr>
          <p:cNvPr id="44" name="テキスト ボックス 43">
            <a:extLst>
              <a:ext uri="{FF2B5EF4-FFF2-40B4-BE49-F238E27FC236}">
                <a16:creationId xmlns:a16="http://schemas.microsoft.com/office/drawing/2014/main" id="{91764AFE-DF42-564B-9F4D-5CCF994CF8AA}"/>
              </a:ext>
            </a:extLst>
          </p:cNvPr>
          <p:cNvSpPr txBox="1"/>
          <p:nvPr/>
        </p:nvSpPr>
        <p:spPr>
          <a:xfrm>
            <a:off x="2443112" y="3004675"/>
            <a:ext cx="595035" cy="338554"/>
          </a:xfrm>
          <a:prstGeom prst="rect">
            <a:avLst/>
          </a:prstGeom>
          <a:noFill/>
        </p:spPr>
        <p:txBody>
          <a:bodyPr wrap="none" rtlCol="0">
            <a:spAutoFit/>
          </a:bodyPr>
          <a:lstStyle/>
          <a:p>
            <a:r>
              <a:rPr kumimoji="1" lang="ja-JP" altLang="en-US" sz="800" b="1">
                <a:solidFill>
                  <a:srgbClr val="00B050"/>
                </a:solidFill>
                <a:latin typeface="Meiryo" panose="020B0604030504040204" pitchFamily="34" charset="-128"/>
                <a:ea typeface="Meiryo" panose="020B0604030504040204" pitchFamily="34" charset="-128"/>
              </a:rPr>
              <a:t>フィード</a:t>
            </a:r>
            <a:endParaRPr kumimoji="1" lang="en-US" altLang="ja-JP" sz="800" b="1" dirty="0">
              <a:solidFill>
                <a:srgbClr val="00B050"/>
              </a:solidFill>
              <a:latin typeface="Meiryo" panose="020B0604030504040204" pitchFamily="34" charset="-128"/>
              <a:ea typeface="Meiryo" panose="020B0604030504040204" pitchFamily="34" charset="-128"/>
            </a:endParaRPr>
          </a:p>
          <a:p>
            <a:r>
              <a:rPr kumimoji="1" lang="ja-JP" altLang="en-US" sz="800" b="1">
                <a:solidFill>
                  <a:srgbClr val="00B050"/>
                </a:solidFill>
                <a:latin typeface="Meiryo" panose="020B0604030504040204" pitchFamily="34" charset="-128"/>
                <a:ea typeface="Meiryo" panose="020B0604030504040204" pitchFamily="34" charset="-128"/>
              </a:rPr>
              <a:t>バック</a:t>
            </a:r>
          </a:p>
        </p:txBody>
      </p:sp>
      <p:sp>
        <p:nvSpPr>
          <p:cNvPr id="45" name="テキスト ボックス 44">
            <a:extLst>
              <a:ext uri="{FF2B5EF4-FFF2-40B4-BE49-F238E27FC236}">
                <a16:creationId xmlns:a16="http://schemas.microsoft.com/office/drawing/2014/main" id="{38471246-966C-3B42-A364-8A1459511201}"/>
              </a:ext>
            </a:extLst>
          </p:cNvPr>
          <p:cNvSpPr txBox="1"/>
          <p:nvPr/>
        </p:nvSpPr>
        <p:spPr>
          <a:xfrm>
            <a:off x="1569619" y="3345686"/>
            <a:ext cx="1005403" cy="338554"/>
          </a:xfrm>
          <a:prstGeom prst="rect">
            <a:avLst/>
          </a:prstGeom>
          <a:noFill/>
        </p:spPr>
        <p:txBody>
          <a:bodyPr wrap="none" rtlCol="0">
            <a:spAutoFit/>
          </a:bodyPr>
          <a:lstStyle/>
          <a:p>
            <a:pPr algn="ctr"/>
            <a:r>
              <a:rPr kumimoji="1" lang="ja-JP" altLang="en-US" sz="800">
                <a:solidFill>
                  <a:schemeClr val="bg1"/>
                </a:solidFill>
                <a:latin typeface="Meiryo" panose="020B0604030504040204" pitchFamily="34" charset="-128"/>
                <a:ea typeface="Meiryo" panose="020B0604030504040204" pitchFamily="34" charset="-128"/>
              </a:rPr>
              <a:t>最も重要度の高い</a:t>
            </a:r>
            <a:endParaRPr kumimoji="1" lang="en-US" altLang="ja-JP" sz="800" dirty="0">
              <a:solidFill>
                <a:schemeClr val="bg1"/>
              </a:solidFill>
              <a:latin typeface="Meiryo" panose="020B0604030504040204" pitchFamily="34" charset="-128"/>
              <a:ea typeface="Meiryo" panose="020B0604030504040204" pitchFamily="34" charset="-128"/>
            </a:endParaRPr>
          </a:p>
          <a:p>
            <a:pPr algn="ctr"/>
            <a:r>
              <a:rPr kumimoji="1" lang="ja-JP" altLang="en-US" sz="800">
                <a:solidFill>
                  <a:schemeClr val="bg1"/>
                </a:solidFill>
                <a:latin typeface="Meiryo" panose="020B0604030504040204" pitchFamily="34" charset="-128"/>
                <a:ea typeface="Meiryo" panose="020B0604030504040204" pitchFamily="34" charset="-128"/>
              </a:rPr>
              <a:t>業務プロセス</a:t>
            </a:r>
          </a:p>
        </p:txBody>
      </p:sp>
      <p:sp>
        <p:nvSpPr>
          <p:cNvPr id="46" name="テキスト ボックス 45">
            <a:extLst>
              <a:ext uri="{FF2B5EF4-FFF2-40B4-BE49-F238E27FC236}">
                <a16:creationId xmlns:a16="http://schemas.microsoft.com/office/drawing/2014/main" id="{55BB9DB3-0965-CD4D-91FF-584B2A52218D}"/>
              </a:ext>
            </a:extLst>
          </p:cNvPr>
          <p:cNvSpPr txBox="1"/>
          <p:nvPr/>
        </p:nvSpPr>
        <p:spPr>
          <a:xfrm>
            <a:off x="6795351" y="4484626"/>
            <a:ext cx="1415772" cy="338554"/>
          </a:xfrm>
          <a:prstGeom prst="rect">
            <a:avLst/>
          </a:prstGeom>
          <a:noFill/>
        </p:spPr>
        <p:txBody>
          <a:bodyPr wrap="none" rtlCol="0">
            <a:spAutoFit/>
          </a:bodyPr>
          <a:lstStyle/>
          <a:p>
            <a:pPr algn="ctr"/>
            <a:r>
              <a:rPr lang="ja-JP" altLang="en-US" sz="800">
                <a:solidFill>
                  <a:schemeClr val="accent2">
                    <a:lumMod val="75000"/>
                  </a:schemeClr>
                </a:solidFill>
                <a:latin typeface="Meiryo" panose="020B0604030504040204" pitchFamily="34" charset="-128"/>
                <a:ea typeface="Meiryo" panose="020B0604030504040204" pitchFamily="34" charset="-128"/>
              </a:rPr>
              <a:t>業務上の成果があげられる</a:t>
            </a:r>
            <a:endParaRPr lang="en-US" altLang="ja-JP" sz="800" dirty="0">
              <a:solidFill>
                <a:schemeClr val="accent2">
                  <a:lumMod val="75000"/>
                </a:schemeClr>
              </a:solidFill>
              <a:latin typeface="Meiryo" panose="020B0604030504040204" pitchFamily="34" charset="-128"/>
              <a:ea typeface="Meiryo" panose="020B0604030504040204" pitchFamily="34" charset="-128"/>
            </a:endParaRPr>
          </a:p>
          <a:p>
            <a:pPr algn="ctr"/>
            <a:r>
              <a:rPr lang="ja-JP" altLang="en-US" sz="800">
                <a:solidFill>
                  <a:schemeClr val="accent2">
                    <a:lumMod val="75000"/>
                  </a:schemeClr>
                </a:solidFill>
                <a:latin typeface="Meiryo" panose="020B0604030504040204" pitchFamily="34" charset="-128"/>
                <a:ea typeface="Meiryo" panose="020B0604030504040204" pitchFamily="34" charset="-128"/>
              </a:rPr>
              <a:t>と判断されて完成とする</a:t>
            </a:r>
            <a:endParaRPr kumimoji="1" lang="ja-JP" altLang="en-US" sz="800">
              <a:solidFill>
                <a:schemeClr val="accent2">
                  <a:lumMod val="75000"/>
                </a:schemeClr>
              </a:solidFill>
              <a:latin typeface="Meiryo" panose="020B0604030504040204" pitchFamily="34" charset="-128"/>
              <a:ea typeface="Meiryo" panose="020B0604030504040204" pitchFamily="34" charset="-128"/>
            </a:endParaRPr>
          </a:p>
        </p:txBody>
      </p:sp>
      <p:sp>
        <p:nvSpPr>
          <p:cNvPr id="47" name="テキスト ボックス 46">
            <a:extLst>
              <a:ext uri="{FF2B5EF4-FFF2-40B4-BE49-F238E27FC236}">
                <a16:creationId xmlns:a16="http://schemas.microsoft.com/office/drawing/2014/main" id="{A1E0DAFA-8309-A141-9B3D-1384D466799C}"/>
              </a:ext>
            </a:extLst>
          </p:cNvPr>
          <p:cNvSpPr txBox="1"/>
          <p:nvPr/>
        </p:nvSpPr>
        <p:spPr>
          <a:xfrm>
            <a:off x="3068550" y="4484626"/>
            <a:ext cx="1107996" cy="338554"/>
          </a:xfrm>
          <a:prstGeom prst="rect">
            <a:avLst/>
          </a:prstGeom>
          <a:noFill/>
        </p:spPr>
        <p:txBody>
          <a:bodyPr wrap="none" rtlCol="0">
            <a:spAutoFit/>
          </a:bodyPr>
          <a:lstStyle/>
          <a:p>
            <a:pPr algn="ctr"/>
            <a:r>
              <a:rPr lang="ja-JP" altLang="en-US" sz="800">
                <a:solidFill>
                  <a:schemeClr val="accent2">
                    <a:lumMod val="75000"/>
                  </a:schemeClr>
                </a:solidFill>
                <a:latin typeface="Meiryo" panose="020B0604030504040204" pitchFamily="34" charset="-128"/>
                <a:ea typeface="Meiryo" panose="020B0604030504040204" pitchFamily="34" charset="-128"/>
              </a:rPr>
              <a:t>重要度の高い順番に</a:t>
            </a:r>
            <a:endParaRPr lang="en-US" altLang="ja-JP" sz="800" dirty="0">
              <a:solidFill>
                <a:schemeClr val="accent2">
                  <a:lumMod val="75000"/>
                </a:schemeClr>
              </a:solidFill>
              <a:latin typeface="Meiryo" panose="020B0604030504040204" pitchFamily="34" charset="-128"/>
              <a:ea typeface="Meiryo" panose="020B0604030504040204" pitchFamily="34" charset="-128"/>
            </a:endParaRPr>
          </a:p>
          <a:p>
            <a:pPr algn="ctr"/>
            <a:r>
              <a:rPr kumimoji="1" lang="ja-JP" altLang="en-US" sz="800">
                <a:solidFill>
                  <a:schemeClr val="accent2">
                    <a:lumMod val="75000"/>
                  </a:schemeClr>
                </a:solidFill>
                <a:latin typeface="Meiryo" panose="020B0604030504040204" pitchFamily="34" charset="-128"/>
                <a:ea typeface="Meiryo" panose="020B0604030504040204" pitchFamily="34" charset="-128"/>
              </a:rPr>
              <a:t>業務プロセスを追加</a:t>
            </a:r>
          </a:p>
        </p:txBody>
      </p:sp>
      <p:sp>
        <p:nvSpPr>
          <p:cNvPr id="48" name="テキスト ボックス 47">
            <a:extLst>
              <a:ext uri="{FF2B5EF4-FFF2-40B4-BE49-F238E27FC236}">
                <a16:creationId xmlns:a16="http://schemas.microsoft.com/office/drawing/2014/main" id="{0A297F7F-8544-C540-8A2E-79FE3EF0D714}"/>
              </a:ext>
            </a:extLst>
          </p:cNvPr>
          <p:cNvSpPr txBox="1"/>
          <p:nvPr/>
        </p:nvSpPr>
        <p:spPr>
          <a:xfrm>
            <a:off x="4470286" y="4479230"/>
            <a:ext cx="2031325" cy="338554"/>
          </a:xfrm>
          <a:prstGeom prst="rect">
            <a:avLst/>
          </a:prstGeom>
          <a:noFill/>
        </p:spPr>
        <p:txBody>
          <a:bodyPr wrap="none" rtlCol="0">
            <a:spAutoFit/>
          </a:bodyPr>
          <a:lstStyle/>
          <a:p>
            <a:pPr algn="ctr"/>
            <a:r>
              <a:rPr lang="ja-JP" altLang="en-US" sz="800">
                <a:solidFill>
                  <a:schemeClr val="accent2">
                    <a:lumMod val="75000"/>
                  </a:schemeClr>
                </a:solidFill>
                <a:latin typeface="Meiryo" panose="020B0604030504040204" pitchFamily="34" charset="-128"/>
                <a:ea typeface="Meiryo" panose="020B0604030504040204" pitchFamily="34" charset="-128"/>
              </a:rPr>
              <a:t>追加されたプロセスは</a:t>
            </a:r>
            <a:r>
              <a:rPr kumimoji="1" lang="ja-JP" altLang="en-US" sz="800">
                <a:solidFill>
                  <a:schemeClr val="accent2">
                    <a:lumMod val="75000"/>
                  </a:schemeClr>
                </a:solidFill>
                <a:latin typeface="Meiryo" panose="020B0604030504040204" pitchFamily="34" charset="-128"/>
                <a:ea typeface="Meiryo" panose="020B0604030504040204" pitchFamily="34" charset="-128"/>
              </a:rPr>
              <a:t>既にリリースした</a:t>
            </a:r>
            <a:endParaRPr kumimoji="1" lang="en-US" altLang="ja-JP" sz="800" dirty="0">
              <a:solidFill>
                <a:schemeClr val="accent2">
                  <a:lumMod val="75000"/>
                </a:schemeClr>
              </a:solidFill>
              <a:latin typeface="Meiryo" panose="020B0604030504040204" pitchFamily="34" charset="-128"/>
              <a:ea typeface="Meiryo" panose="020B0604030504040204" pitchFamily="34" charset="-128"/>
            </a:endParaRPr>
          </a:p>
          <a:p>
            <a:pPr algn="ctr"/>
            <a:r>
              <a:rPr kumimoji="1" lang="ja-JP" altLang="en-US" sz="800">
                <a:solidFill>
                  <a:schemeClr val="accent2">
                    <a:lumMod val="75000"/>
                  </a:schemeClr>
                </a:solidFill>
                <a:latin typeface="Meiryo" panose="020B0604030504040204" pitchFamily="34" charset="-128"/>
                <a:ea typeface="Meiryo" panose="020B0604030504040204" pitchFamily="34" charset="-128"/>
              </a:rPr>
              <a:t>プロセスと統合し品質を確認する</a:t>
            </a:r>
          </a:p>
        </p:txBody>
      </p:sp>
      <p:sp>
        <p:nvSpPr>
          <p:cNvPr id="49" name="右矢印 48">
            <a:extLst>
              <a:ext uri="{FF2B5EF4-FFF2-40B4-BE49-F238E27FC236}">
                <a16:creationId xmlns:a16="http://schemas.microsoft.com/office/drawing/2014/main" id="{BB1E0CCB-01B1-7F44-B69B-81F6AF9679EC}"/>
              </a:ext>
            </a:extLst>
          </p:cNvPr>
          <p:cNvSpPr/>
          <p:nvPr/>
        </p:nvSpPr>
        <p:spPr>
          <a:xfrm>
            <a:off x="947905" y="5574407"/>
            <a:ext cx="7247343" cy="745958"/>
          </a:xfrm>
          <a:prstGeom prst="rightArrow">
            <a:avLst/>
          </a:prstGeom>
          <a:solidFill>
            <a:schemeClr val="accent3">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 name="テキスト ボックス 49">
            <a:extLst>
              <a:ext uri="{FF2B5EF4-FFF2-40B4-BE49-F238E27FC236}">
                <a16:creationId xmlns:a16="http://schemas.microsoft.com/office/drawing/2014/main" id="{753AD570-4FB7-B44E-8554-F5A18CAF38EF}"/>
              </a:ext>
            </a:extLst>
          </p:cNvPr>
          <p:cNvSpPr txBox="1"/>
          <p:nvPr/>
        </p:nvSpPr>
        <p:spPr>
          <a:xfrm>
            <a:off x="889515" y="5007959"/>
            <a:ext cx="2441694" cy="338554"/>
          </a:xfrm>
          <a:prstGeom prst="rect">
            <a:avLst/>
          </a:prstGeom>
          <a:noFill/>
        </p:spPr>
        <p:txBody>
          <a:bodyPr wrap="none" rtlCol="0">
            <a:spAutoFit/>
          </a:bodyPr>
          <a:lstStyle/>
          <a:p>
            <a:r>
              <a:rPr kumimoji="1" lang="ja-JP" altLang="en-US" sz="1600">
                <a:latin typeface="Meiryo" panose="020B0604030504040204" pitchFamily="34" charset="-128"/>
                <a:ea typeface="Meiryo" panose="020B0604030504040204" pitchFamily="34" charset="-128"/>
              </a:rPr>
              <a:t>ウオーターフォール開発</a:t>
            </a:r>
          </a:p>
        </p:txBody>
      </p:sp>
      <p:sp>
        <p:nvSpPr>
          <p:cNvPr id="51" name="正方形/長方形 50">
            <a:extLst>
              <a:ext uri="{FF2B5EF4-FFF2-40B4-BE49-F238E27FC236}">
                <a16:creationId xmlns:a16="http://schemas.microsoft.com/office/drawing/2014/main" id="{45A4A7FA-F290-3B4B-8907-08F53C36537D}"/>
              </a:ext>
            </a:extLst>
          </p:cNvPr>
          <p:cNvSpPr/>
          <p:nvPr/>
        </p:nvSpPr>
        <p:spPr>
          <a:xfrm>
            <a:off x="1577021" y="5420613"/>
            <a:ext cx="625642" cy="1028700"/>
          </a:xfrm>
          <a:prstGeom prst="rect">
            <a:avLst/>
          </a:prstGeom>
          <a:solidFill>
            <a:schemeClr val="accent2">
              <a:lumMod val="50000"/>
              <a:alpha val="49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2" name="正方形/長方形 51">
            <a:extLst>
              <a:ext uri="{FF2B5EF4-FFF2-40B4-BE49-F238E27FC236}">
                <a16:creationId xmlns:a16="http://schemas.microsoft.com/office/drawing/2014/main" id="{7963D086-4A46-A644-8423-4159ADA14F41}"/>
              </a:ext>
            </a:extLst>
          </p:cNvPr>
          <p:cNvSpPr/>
          <p:nvPr/>
        </p:nvSpPr>
        <p:spPr>
          <a:xfrm>
            <a:off x="2448947" y="5420613"/>
            <a:ext cx="625642" cy="1028700"/>
          </a:xfrm>
          <a:prstGeom prst="rect">
            <a:avLst/>
          </a:prstGeom>
          <a:solidFill>
            <a:schemeClr val="accent2">
              <a:lumMod val="50000"/>
              <a:alpha val="49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3" name="正方形/長方形 52">
            <a:extLst>
              <a:ext uri="{FF2B5EF4-FFF2-40B4-BE49-F238E27FC236}">
                <a16:creationId xmlns:a16="http://schemas.microsoft.com/office/drawing/2014/main" id="{39C9A759-6E7D-E540-A82A-E92333C82BFA}"/>
              </a:ext>
            </a:extLst>
          </p:cNvPr>
          <p:cNvSpPr/>
          <p:nvPr/>
        </p:nvSpPr>
        <p:spPr>
          <a:xfrm>
            <a:off x="3350266" y="5420613"/>
            <a:ext cx="625642" cy="1028700"/>
          </a:xfrm>
          <a:prstGeom prst="rect">
            <a:avLst/>
          </a:prstGeom>
          <a:solidFill>
            <a:schemeClr val="accent2">
              <a:lumMod val="50000"/>
              <a:alpha val="49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 name="正方形/長方形 53">
            <a:extLst>
              <a:ext uri="{FF2B5EF4-FFF2-40B4-BE49-F238E27FC236}">
                <a16:creationId xmlns:a16="http://schemas.microsoft.com/office/drawing/2014/main" id="{805F4FEC-39BB-094D-A2C2-982DD27849B6}"/>
              </a:ext>
            </a:extLst>
          </p:cNvPr>
          <p:cNvSpPr/>
          <p:nvPr/>
        </p:nvSpPr>
        <p:spPr>
          <a:xfrm>
            <a:off x="4251585" y="5420613"/>
            <a:ext cx="625642" cy="1028700"/>
          </a:xfrm>
          <a:prstGeom prst="rect">
            <a:avLst/>
          </a:prstGeom>
          <a:solidFill>
            <a:schemeClr val="accent2">
              <a:lumMod val="50000"/>
              <a:alpha val="49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5" name="正方形/長方形 54">
            <a:extLst>
              <a:ext uri="{FF2B5EF4-FFF2-40B4-BE49-F238E27FC236}">
                <a16:creationId xmlns:a16="http://schemas.microsoft.com/office/drawing/2014/main" id="{92208A45-F5E2-6247-B11B-2654E46A5D1D}"/>
              </a:ext>
            </a:extLst>
          </p:cNvPr>
          <p:cNvSpPr/>
          <p:nvPr/>
        </p:nvSpPr>
        <p:spPr>
          <a:xfrm>
            <a:off x="5152904" y="5423010"/>
            <a:ext cx="625642" cy="1028700"/>
          </a:xfrm>
          <a:prstGeom prst="rect">
            <a:avLst/>
          </a:prstGeom>
          <a:solidFill>
            <a:schemeClr val="accent2">
              <a:lumMod val="50000"/>
              <a:alpha val="49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6" name="正方形/長方形 55">
            <a:extLst>
              <a:ext uri="{FF2B5EF4-FFF2-40B4-BE49-F238E27FC236}">
                <a16:creationId xmlns:a16="http://schemas.microsoft.com/office/drawing/2014/main" id="{6F2D135D-89A5-F845-B9C4-75EF22E3CACD}"/>
              </a:ext>
            </a:extLst>
          </p:cNvPr>
          <p:cNvSpPr/>
          <p:nvPr/>
        </p:nvSpPr>
        <p:spPr>
          <a:xfrm>
            <a:off x="6132074" y="5420043"/>
            <a:ext cx="625642" cy="1028700"/>
          </a:xfrm>
          <a:prstGeom prst="rect">
            <a:avLst/>
          </a:prstGeom>
          <a:solidFill>
            <a:schemeClr val="accent2">
              <a:lumMod val="50000"/>
              <a:alpha val="49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7" name="正方形/長方形 56">
            <a:extLst>
              <a:ext uri="{FF2B5EF4-FFF2-40B4-BE49-F238E27FC236}">
                <a16:creationId xmlns:a16="http://schemas.microsoft.com/office/drawing/2014/main" id="{913B3EC9-C706-C64E-BE05-6698A7F69158}"/>
              </a:ext>
            </a:extLst>
          </p:cNvPr>
          <p:cNvSpPr/>
          <p:nvPr/>
        </p:nvSpPr>
        <p:spPr>
          <a:xfrm>
            <a:off x="7036553" y="5443350"/>
            <a:ext cx="625642" cy="1028700"/>
          </a:xfrm>
          <a:prstGeom prst="rect">
            <a:avLst/>
          </a:prstGeom>
          <a:solidFill>
            <a:schemeClr val="accent2">
              <a:lumMod val="50000"/>
              <a:alpha val="49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8" name="テキスト ボックス 57">
            <a:extLst>
              <a:ext uri="{FF2B5EF4-FFF2-40B4-BE49-F238E27FC236}">
                <a16:creationId xmlns:a16="http://schemas.microsoft.com/office/drawing/2014/main" id="{B3B30DF1-8C27-1C45-9F1D-DDDA72679CAE}"/>
              </a:ext>
            </a:extLst>
          </p:cNvPr>
          <p:cNvSpPr txBox="1"/>
          <p:nvPr/>
        </p:nvSpPr>
        <p:spPr>
          <a:xfrm>
            <a:off x="1679475" y="5477858"/>
            <a:ext cx="430887" cy="913070"/>
          </a:xfrm>
          <a:prstGeom prst="rect">
            <a:avLst/>
          </a:prstGeom>
          <a:noFill/>
        </p:spPr>
        <p:txBody>
          <a:bodyPr vert="eaVert" wrap="none" rtlCol="0">
            <a:spAutoFit/>
          </a:bodyPr>
          <a:lstStyle/>
          <a:p>
            <a:r>
              <a:rPr kumimoji="1" lang="ja-JP" altLang="en-US" sz="1600">
                <a:solidFill>
                  <a:schemeClr val="bg1"/>
                </a:solidFill>
                <a:latin typeface="Meiryo" panose="020B0604030504040204" pitchFamily="34" charset="-128"/>
                <a:ea typeface="Meiryo" panose="020B0604030504040204" pitchFamily="34" charset="-128"/>
              </a:rPr>
              <a:t>要件定義</a:t>
            </a:r>
          </a:p>
        </p:txBody>
      </p:sp>
      <p:sp>
        <p:nvSpPr>
          <p:cNvPr id="59" name="テキスト ボックス 58">
            <a:extLst>
              <a:ext uri="{FF2B5EF4-FFF2-40B4-BE49-F238E27FC236}">
                <a16:creationId xmlns:a16="http://schemas.microsoft.com/office/drawing/2014/main" id="{B9034FFB-DCB5-FC40-9327-6D1EE146626F}"/>
              </a:ext>
            </a:extLst>
          </p:cNvPr>
          <p:cNvSpPr txBox="1"/>
          <p:nvPr/>
        </p:nvSpPr>
        <p:spPr>
          <a:xfrm>
            <a:off x="2536119" y="5477858"/>
            <a:ext cx="430887" cy="913070"/>
          </a:xfrm>
          <a:prstGeom prst="rect">
            <a:avLst/>
          </a:prstGeom>
          <a:noFill/>
        </p:spPr>
        <p:txBody>
          <a:bodyPr vert="eaVert" wrap="none" rtlCol="0">
            <a:spAutoFit/>
          </a:bodyPr>
          <a:lstStyle/>
          <a:p>
            <a:r>
              <a:rPr kumimoji="1" lang="ja-JP" altLang="en-US" sz="1600">
                <a:solidFill>
                  <a:schemeClr val="bg1"/>
                </a:solidFill>
                <a:latin typeface="Meiryo" panose="020B0604030504040204" pitchFamily="34" charset="-128"/>
                <a:ea typeface="Meiryo" panose="020B0604030504040204" pitchFamily="34" charset="-128"/>
              </a:rPr>
              <a:t>外部設計</a:t>
            </a:r>
          </a:p>
        </p:txBody>
      </p:sp>
      <p:sp>
        <p:nvSpPr>
          <p:cNvPr id="60" name="テキスト ボックス 59">
            <a:extLst>
              <a:ext uri="{FF2B5EF4-FFF2-40B4-BE49-F238E27FC236}">
                <a16:creationId xmlns:a16="http://schemas.microsoft.com/office/drawing/2014/main" id="{BBA55A93-DEDF-2146-9FF6-A2A7463AA7B9}"/>
              </a:ext>
            </a:extLst>
          </p:cNvPr>
          <p:cNvSpPr txBox="1"/>
          <p:nvPr/>
        </p:nvSpPr>
        <p:spPr>
          <a:xfrm>
            <a:off x="3449395" y="5477858"/>
            <a:ext cx="430887" cy="913070"/>
          </a:xfrm>
          <a:prstGeom prst="rect">
            <a:avLst/>
          </a:prstGeom>
          <a:noFill/>
        </p:spPr>
        <p:txBody>
          <a:bodyPr vert="eaVert" wrap="none" rtlCol="0">
            <a:spAutoFit/>
          </a:bodyPr>
          <a:lstStyle/>
          <a:p>
            <a:r>
              <a:rPr kumimoji="1" lang="ja-JP" altLang="en-US" sz="1600">
                <a:solidFill>
                  <a:schemeClr val="bg1"/>
                </a:solidFill>
                <a:latin typeface="Meiryo" panose="020B0604030504040204" pitchFamily="34" charset="-128"/>
                <a:ea typeface="Meiryo" panose="020B0604030504040204" pitchFamily="34" charset="-128"/>
              </a:rPr>
              <a:t>内部設計</a:t>
            </a:r>
          </a:p>
        </p:txBody>
      </p:sp>
      <p:sp>
        <p:nvSpPr>
          <p:cNvPr id="61" name="テキスト ボックス 60">
            <a:extLst>
              <a:ext uri="{FF2B5EF4-FFF2-40B4-BE49-F238E27FC236}">
                <a16:creationId xmlns:a16="http://schemas.microsoft.com/office/drawing/2014/main" id="{6D0A107C-3351-A849-BDE3-51B1362151C2}"/>
              </a:ext>
            </a:extLst>
          </p:cNvPr>
          <p:cNvSpPr txBox="1"/>
          <p:nvPr/>
        </p:nvSpPr>
        <p:spPr>
          <a:xfrm>
            <a:off x="4282256" y="5488736"/>
            <a:ext cx="553998" cy="861774"/>
          </a:xfrm>
          <a:prstGeom prst="rect">
            <a:avLst/>
          </a:prstGeom>
          <a:noFill/>
        </p:spPr>
        <p:txBody>
          <a:bodyPr vert="eaVert" wrap="none" rtlCol="0">
            <a:spAutoFit/>
          </a:bodyPr>
          <a:lstStyle/>
          <a:p>
            <a:pPr algn="r"/>
            <a:r>
              <a:rPr kumimoji="1" lang="ja-JP" altLang="en-US" sz="1200">
                <a:solidFill>
                  <a:schemeClr val="bg1"/>
                </a:solidFill>
                <a:latin typeface="Meiryo" panose="020B0604030504040204" pitchFamily="34" charset="-128"/>
                <a:ea typeface="Meiryo" panose="020B0604030504040204" pitchFamily="34" charset="-128"/>
              </a:rPr>
              <a:t>プログラム</a:t>
            </a:r>
            <a:endParaRPr kumimoji="1" lang="en-US" altLang="ja-JP" sz="1200" dirty="0">
              <a:solidFill>
                <a:schemeClr val="bg1"/>
              </a:solidFill>
              <a:latin typeface="Meiryo" panose="020B0604030504040204" pitchFamily="34" charset="-128"/>
              <a:ea typeface="Meiryo" panose="020B0604030504040204" pitchFamily="34" charset="-128"/>
            </a:endParaRPr>
          </a:p>
          <a:p>
            <a:pPr algn="r"/>
            <a:r>
              <a:rPr kumimoji="1" lang="ja-JP" altLang="en-US" sz="1200">
                <a:solidFill>
                  <a:schemeClr val="bg1"/>
                </a:solidFill>
                <a:latin typeface="Meiryo" panose="020B0604030504040204" pitchFamily="34" charset="-128"/>
                <a:ea typeface="Meiryo" panose="020B0604030504040204" pitchFamily="34" charset="-128"/>
              </a:rPr>
              <a:t>設計</a:t>
            </a:r>
          </a:p>
        </p:txBody>
      </p:sp>
      <p:sp>
        <p:nvSpPr>
          <p:cNvPr id="62" name="テキスト ボックス 61">
            <a:extLst>
              <a:ext uri="{FF2B5EF4-FFF2-40B4-BE49-F238E27FC236}">
                <a16:creationId xmlns:a16="http://schemas.microsoft.com/office/drawing/2014/main" id="{09D2E26B-0251-4947-95B9-8846C93AD274}"/>
              </a:ext>
            </a:extLst>
          </p:cNvPr>
          <p:cNvSpPr txBox="1"/>
          <p:nvPr/>
        </p:nvSpPr>
        <p:spPr>
          <a:xfrm>
            <a:off x="5295980" y="5462692"/>
            <a:ext cx="338554" cy="990015"/>
          </a:xfrm>
          <a:prstGeom prst="rect">
            <a:avLst/>
          </a:prstGeom>
          <a:noFill/>
        </p:spPr>
        <p:txBody>
          <a:bodyPr vert="eaVert" wrap="none" rtlCol="0">
            <a:spAutoFit/>
          </a:bodyPr>
          <a:lstStyle/>
          <a:p>
            <a:pPr algn="r"/>
            <a:r>
              <a:rPr kumimoji="1" lang="ja-JP" altLang="en-US" sz="1000">
                <a:solidFill>
                  <a:schemeClr val="bg1"/>
                </a:solidFill>
                <a:latin typeface="Meiryo" panose="020B0604030504040204" pitchFamily="34" charset="-128"/>
                <a:ea typeface="Meiryo" panose="020B0604030504040204" pitchFamily="34" charset="-128"/>
              </a:rPr>
              <a:t>プログラミング</a:t>
            </a:r>
          </a:p>
        </p:txBody>
      </p:sp>
      <p:sp>
        <p:nvSpPr>
          <p:cNvPr id="63" name="テキスト ボックス 62">
            <a:extLst>
              <a:ext uri="{FF2B5EF4-FFF2-40B4-BE49-F238E27FC236}">
                <a16:creationId xmlns:a16="http://schemas.microsoft.com/office/drawing/2014/main" id="{A9CCB24B-EF40-2945-BC08-8D09F51F89CC}"/>
              </a:ext>
            </a:extLst>
          </p:cNvPr>
          <p:cNvSpPr txBox="1"/>
          <p:nvPr/>
        </p:nvSpPr>
        <p:spPr>
          <a:xfrm>
            <a:off x="6241397" y="5454579"/>
            <a:ext cx="400110" cy="990015"/>
          </a:xfrm>
          <a:prstGeom prst="rect">
            <a:avLst/>
          </a:prstGeom>
          <a:noFill/>
        </p:spPr>
        <p:txBody>
          <a:bodyPr vert="eaVert" wrap="none" rtlCol="0">
            <a:spAutoFit/>
          </a:bodyPr>
          <a:lstStyle/>
          <a:p>
            <a:r>
              <a:rPr kumimoji="1" lang="ja-JP" altLang="en-US" sz="1400">
                <a:solidFill>
                  <a:schemeClr val="bg1"/>
                </a:solidFill>
                <a:latin typeface="Meiryo" panose="020B0604030504040204" pitchFamily="34" charset="-128"/>
                <a:ea typeface="Meiryo" panose="020B0604030504040204" pitchFamily="34" charset="-128"/>
              </a:rPr>
              <a:t>統合テスト</a:t>
            </a:r>
          </a:p>
        </p:txBody>
      </p:sp>
      <p:sp>
        <p:nvSpPr>
          <p:cNvPr id="64" name="テキスト ボックス 63">
            <a:extLst>
              <a:ext uri="{FF2B5EF4-FFF2-40B4-BE49-F238E27FC236}">
                <a16:creationId xmlns:a16="http://schemas.microsoft.com/office/drawing/2014/main" id="{7879D4FB-F3CD-CE43-ABFA-0CA6D93A2D12}"/>
              </a:ext>
            </a:extLst>
          </p:cNvPr>
          <p:cNvSpPr txBox="1"/>
          <p:nvPr/>
        </p:nvSpPr>
        <p:spPr>
          <a:xfrm>
            <a:off x="7149781" y="5460595"/>
            <a:ext cx="400110" cy="990015"/>
          </a:xfrm>
          <a:prstGeom prst="rect">
            <a:avLst/>
          </a:prstGeom>
          <a:noFill/>
        </p:spPr>
        <p:txBody>
          <a:bodyPr vert="eaVert" wrap="none" rtlCol="0">
            <a:spAutoFit/>
          </a:bodyPr>
          <a:lstStyle/>
          <a:p>
            <a:r>
              <a:rPr kumimoji="1" lang="ja-JP" altLang="en-US" sz="1400">
                <a:solidFill>
                  <a:schemeClr val="bg1"/>
                </a:solidFill>
                <a:latin typeface="Meiryo" panose="020B0604030504040204" pitchFamily="34" charset="-128"/>
                <a:ea typeface="Meiryo" panose="020B0604030504040204" pitchFamily="34" charset="-128"/>
              </a:rPr>
              <a:t>結合テスト</a:t>
            </a:r>
          </a:p>
        </p:txBody>
      </p:sp>
      <p:sp>
        <p:nvSpPr>
          <p:cNvPr id="65" name="テキスト ボックス 64">
            <a:extLst>
              <a:ext uri="{FF2B5EF4-FFF2-40B4-BE49-F238E27FC236}">
                <a16:creationId xmlns:a16="http://schemas.microsoft.com/office/drawing/2014/main" id="{97EDAC9E-37AC-8341-BB9F-CF78CBE9DB5C}"/>
              </a:ext>
            </a:extLst>
          </p:cNvPr>
          <p:cNvSpPr txBox="1"/>
          <p:nvPr/>
        </p:nvSpPr>
        <p:spPr>
          <a:xfrm>
            <a:off x="7673026" y="5354970"/>
            <a:ext cx="595035" cy="215444"/>
          </a:xfrm>
          <a:prstGeom prst="rect">
            <a:avLst/>
          </a:prstGeom>
          <a:noFill/>
        </p:spPr>
        <p:txBody>
          <a:bodyPr wrap="none" rtlCol="0">
            <a:spAutoFit/>
          </a:bodyPr>
          <a:lstStyle/>
          <a:p>
            <a:r>
              <a:rPr kumimoji="1" lang="ja-JP" altLang="en-US" sz="800" b="1">
                <a:solidFill>
                  <a:schemeClr val="accent3">
                    <a:lumMod val="50000"/>
                  </a:schemeClr>
                </a:solidFill>
                <a:latin typeface="Meiryo" panose="020B0604030504040204" pitchFamily="34" charset="-128"/>
                <a:ea typeface="Meiryo" panose="020B0604030504040204" pitchFamily="34" charset="-128"/>
              </a:rPr>
              <a:t>リリース</a:t>
            </a:r>
          </a:p>
        </p:txBody>
      </p:sp>
    </p:spTree>
    <p:extLst>
      <p:ext uri="{BB962C8B-B14F-4D97-AF65-F5344CB8AC3E}">
        <p14:creationId xmlns:p14="http://schemas.microsoft.com/office/powerpoint/2010/main" val="2226035636"/>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正方形/長方形 20">
            <a:extLst>
              <a:ext uri="{FF2B5EF4-FFF2-40B4-BE49-F238E27FC236}">
                <a16:creationId xmlns:a16="http://schemas.microsoft.com/office/drawing/2014/main" id="{859FB06A-F410-9C42-BFA4-9BBA3F26EA2D}"/>
              </a:ext>
            </a:extLst>
          </p:cNvPr>
          <p:cNvSpPr/>
          <p:nvPr/>
        </p:nvSpPr>
        <p:spPr>
          <a:xfrm>
            <a:off x="518703" y="1557338"/>
            <a:ext cx="8106594" cy="3967644"/>
          </a:xfrm>
          <a:prstGeom prst="rect">
            <a:avLst/>
          </a:prstGeom>
          <a:solidFill>
            <a:schemeClr val="tx2">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正方形/長方形 8">
            <a:extLst>
              <a:ext uri="{FF2B5EF4-FFF2-40B4-BE49-F238E27FC236}">
                <a16:creationId xmlns:a16="http://schemas.microsoft.com/office/drawing/2014/main" id="{6757700A-C22E-B643-AD64-0DCF341F2935}"/>
              </a:ext>
            </a:extLst>
          </p:cNvPr>
          <p:cNvSpPr/>
          <p:nvPr/>
        </p:nvSpPr>
        <p:spPr>
          <a:xfrm>
            <a:off x="3110163" y="2058670"/>
            <a:ext cx="5351740" cy="3382091"/>
          </a:xfrm>
          <a:prstGeom prst="rect">
            <a:avLst/>
          </a:prstGeom>
          <a:solidFill>
            <a:srgbClr val="FFFD78"/>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6158" name="Picture 14" descr="KJ法のイラスト（ホワイトボード）">
            <a:extLst>
              <a:ext uri="{FF2B5EF4-FFF2-40B4-BE49-F238E27FC236}">
                <a16:creationId xmlns:a16="http://schemas.microsoft.com/office/drawing/2014/main" id="{8DBA52E7-A270-B141-B59B-465E5BF3E485}"/>
              </a:ext>
            </a:extLst>
          </p:cNvP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1312473" y="3747488"/>
            <a:ext cx="1081034" cy="899962"/>
          </a:xfrm>
          <a:prstGeom prst="rect">
            <a:avLst/>
          </a:prstGeom>
          <a:noFill/>
          <a:extLst>
            <a:ext uri="{909E8E84-426E-40DD-AFC4-6F175D3DCCD1}">
              <a14:hiddenFill xmlns:a14="http://schemas.microsoft.com/office/drawing/2010/main">
                <a:solidFill>
                  <a:srgbClr val="FFFFFF"/>
                </a:solidFill>
              </a14:hiddenFill>
            </a:ext>
          </a:extLst>
        </p:spPr>
      </p:pic>
      <p:sp>
        <p:nvSpPr>
          <p:cNvPr id="2" name="タイトル 1">
            <a:extLst>
              <a:ext uri="{FF2B5EF4-FFF2-40B4-BE49-F238E27FC236}">
                <a16:creationId xmlns:a16="http://schemas.microsoft.com/office/drawing/2014/main" id="{8A3D6A2D-2AE3-EC49-A658-9BFF73369CB8}"/>
              </a:ext>
            </a:extLst>
          </p:cNvPr>
          <p:cNvSpPr>
            <a:spLocks noGrp="1"/>
          </p:cNvSpPr>
          <p:nvPr>
            <p:ph type="title"/>
          </p:nvPr>
        </p:nvSpPr>
        <p:spPr/>
        <p:txBody>
          <a:bodyPr/>
          <a:lstStyle/>
          <a:p>
            <a:r>
              <a:rPr kumimoji="1" lang="ja-JP" altLang="en-US"/>
              <a:t>参考：スプリント</a:t>
            </a:r>
          </a:p>
        </p:txBody>
      </p:sp>
      <p:pic>
        <p:nvPicPr>
          <p:cNvPr id="3" name="Picture 2">
            <a:extLst>
              <a:ext uri="{FF2B5EF4-FFF2-40B4-BE49-F238E27FC236}">
                <a16:creationId xmlns:a16="http://schemas.microsoft.com/office/drawing/2014/main" id="{586D08D1-1618-B544-9D72-3CC098D8B1E5}"/>
              </a:ext>
            </a:extLst>
          </p:cNvPr>
          <p:cNvPicPr>
            <a:picLocks noChangeAspect="1" noChangeArrowheads="1"/>
          </p:cNvPicPr>
          <p:nvPr/>
        </p:nvPicPr>
        <p:blipFill>
          <a:blip r:embed="rId3">
            <a:lum bright="70000" contrast="-70000"/>
            <a:extLst>
              <a:ext uri="{28A0092B-C50C-407E-A947-70E740481C1C}">
                <a14:useLocalDpi xmlns:a14="http://schemas.microsoft.com/office/drawing/2010/main"/>
              </a:ext>
            </a:extLst>
          </a:blip>
          <a:srcRect/>
          <a:stretch>
            <a:fillRect/>
          </a:stretch>
        </p:blipFill>
        <p:spPr bwMode="auto">
          <a:xfrm rot="11429378" flipH="1">
            <a:off x="4470243" y="3065831"/>
            <a:ext cx="2115245" cy="2115245"/>
          </a:xfrm>
          <a:prstGeom prst="rect">
            <a:avLst/>
          </a:prstGeom>
          <a:noFill/>
          <a:extLst>
            <a:ext uri="{909E8E84-426E-40DD-AFC4-6F175D3DCCD1}">
              <a14:hiddenFill xmlns:a14="http://schemas.microsoft.com/office/drawing/2010/main">
                <a:solidFill>
                  <a:srgbClr val="FFFFFF"/>
                </a:solidFill>
              </a14:hiddenFill>
            </a:ext>
          </a:extLst>
        </p:spPr>
      </p:pic>
      <p:pic>
        <p:nvPicPr>
          <p:cNvPr id="6156" name="Picture 12" descr="離れて会議をする会社員のイラスト">
            <a:extLst>
              <a:ext uri="{FF2B5EF4-FFF2-40B4-BE49-F238E27FC236}">
                <a16:creationId xmlns:a16="http://schemas.microsoft.com/office/drawing/2014/main" id="{A192C9E8-305E-9146-AE37-D5995850CCD9}"/>
              </a:ext>
            </a:extLst>
          </p:cNvPr>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840187" y="4291489"/>
            <a:ext cx="1012803" cy="1012803"/>
          </a:xfrm>
          <a:prstGeom prst="rect">
            <a:avLst/>
          </a:prstGeom>
          <a:noFill/>
          <a:extLst>
            <a:ext uri="{909E8E84-426E-40DD-AFC4-6F175D3DCCD1}">
              <a14:hiddenFill xmlns:a14="http://schemas.microsoft.com/office/drawing/2010/main">
                <a:solidFill>
                  <a:srgbClr val="FFFFFF"/>
                </a:solidFill>
              </a14:hiddenFill>
            </a:ext>
          </a:extLst>
        </p:spPr>
      </p:pic>
      <p:sp>
        <p:nvSpPr>
          <p:cNvPr id="17" name="テキスト ボックス 16">
            <a:extLst>
              <a:ext uri="{FF2B5EF4-FFF2-40B4-BE49-F238E27FC236}">
                <a16:creationId xmlns:a16="http://schemas.microsoft.com/office/drawing/2014/main" id="{5A557909-A40F-314D-B6CD-132C9774F177}"/>
              </a:ext>
            </a:extLst>
          </p:cNvPr>
          <p:cNvSpPr txBox="1"/>
          <p:nvPr/>
        </p:nvSpPr>
        <p:spPr>
          <a:xfrm>
            <a:off x="4798259" y="2893488"/>
            <a:ext cx="857927" cy="415498"/>
          </a:xfrm>
          <a:prstGeom prst="rect">
            <a:avLst/>
          </a:prstGeom>
          <a:noFill/>
        </p:spPr>
        <p:txBody>
          <a:bodyPr wrap="none" rtlCol="0">
            <a:spAutoFit/>
          </a:bodyPr>
          <a:lstStyle/>
          <a:p>
            <a:r>
              <a:rPr kumimoji="1" lang="ja-JP" altLang="en-US" sz="1050">
                <a:latin typeface="Meiryo" panose="020B0604030504040204" pitchFamily="34" charset="-128"/>
                <a:ea typeface="Meiryo" panose="020B0604030504040204" pitchFamily="34" charset="-128"/>
              </a:rPr>
              <a:t>スプリント</a:t>
            </a:r>
            <a:endParaRPr kumimoji="1" lang="en-US" altLang="ja-JP" sz="1050" dirty="0">
              <a:latin typeface="Meiryo" panose="020B0604030504040204" pitchFamily="34" charset="-128"/>
              <a:ea typeface="Meiryo" panose="020B0604030504040204" pitchFamily="34" charset="-128"/>
            </a:endParaRPr>
          </a:p>
          <a:p>
            <a:r>
              <a:rPr lang="ja-JP" altLang="en-US" sz="1050">
                <a:latin typeface="Meiryo" panose="020B0604030504040204" pitchFamily="34" charset="-128"/>
                <a:ea typeface="Meiryo" panose="020B0604030504040204" pitchFamily="34" charset="-128"/>
              </a:rPr>
              <a:t>レビュー</a:t>
            </a:r>
            <a:endParaRPr kumimoji="1" lang="ja-JP" altLang="en-US" sz="1050">
              <a:latin typeface="Meiryo" panose="020B0604030504040204" pitchFamily="34" charset="-128"/>
              <a:ea typeface="Meiryo" panose="020B0604030504040204" pitchFamily="34" charset="-128"/>
            </a:endParaRPr>
          </a:p>
        </p:txBody>
      </p:sp>
      <p:sp>
        <p:nvSpPr>
          <p:cNvPr id="19" name="テキスト ボックス 18">
            <a:extLst>
              <a:ext uri="{FF2B5EF4-FFF2-40B4-BE49-F238E27FC236}">
                <a16:creationId xmlns:a16="http://schemas.microsoft.com/office/drawing/2014/main" id="{9E1D29B5-28B2-1049-AAAE-9970F19BA104}"/>
              </a:ext>
            </a:extLst>
          </p:cNvPr>
          <p:cNvSpPr txBox="1"/>
          <p:nvPr/>
        </p:nvSpPr>
        <p:spPr>
          <a:xfrm>
            <a:off x="3991715" y="3508168"/>
            <a:ext cx="800219" cy="276999"/>
          </a:xfrm>
          <a:prstGeom prst="rect">
            <a:avLst/>
          </a:prstGeom>
          <a:noFill/>
        </p:spPr>
        <p:txBody>
          <a:bodyPr wrap="none" rtlCol="0">
            <a:spAutoFit/>
          </a:bodyPr>
          <a:lstStyle/>
          <a:p>
            <a:r>
              <a:rPr kumimoji="1" lang="ja-JP" altLang="en-US" sz="1200">
                <a:latin typeface="Meiryo" panose="020B0604030504040204" pitchFamily="34" charset="-128"/>
                <a:ea typeface="Meiryo" panose="020B0604030504040204" pitchFamily="34" charset="-128"/>
              </a:rPr>
              <a:t>振り返り</a:t>
            </a:r>
          </a:p>
        </p:txBody>
      </p:sp>
      <p:pic>
        <p:nvPicPr>
          <p:cNvPr id="6162" name="Picture 18" descr="男性マネージャーのイラスト">
            <a:extLst>
              <a:ext uri="{FF2B5EF4-FFF2-40B4-BE49-F238E27FC236}">
                <a16:creationId xmlns:a16="http://schemas.microsoft.com/office/drawing/2014/main" id="{350B5731-7720-7945-9862-AFBEA63C02C3}"/>
              </a:ext>
            </a:extLst>
          </p:cNvPr>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518703" y="1643524"/>
            <a:ext cx="916432" cy="1488788"/>
          </a:xfrm>
          <a:prstGeom prst="rect">
            <a:avLst/>
          </a:prstGeom>
          <a:noFill/>
          <a:extLst>
            <a:ext uri="{909E8E84-426E-40DD-AFC4-6F175D3DCCD1}">
              <a14:hiddenFill xmlns:a14="http://schemas.microsoft.com/office/drawing/2010/main">
                <a:solidFill>
                  <a:srgbClr val="FFFFFF"/>
                </a:solidFill>
              </a14:hiddenFill>
            </a:ext>
          </a:extLst>
        </p:spPr>
      </p:pic>
      <p:sp>
        <p:nvSpPr>
          <p:cNvPr id="26" name="テキスト ボックス 25">
            <a:extLst>
              <a:ext uri="{FF2B5EF4-FFF2-40B4-BE49-F238E27FC236}">
                <a16:creationId xmlns:a16="http://schemas.microsoft.com/office/drawing/2014/main" id="{9FCD5B24-24AB-3242-844B-C962DA5BF14D}"/>
              </a:ext>
            </a:extLst>
          </p:cNvPr>
          <p:cNvSpPr txBox="1"/>
          <p:nvPr/>
        </p:nvSpPr>
        <p:spPr>
          <a:xfrm>
            <a:off x="1231246" y="1694121"/>
            <a:ext cx="2492990" cy="369332"/>
          </a:xfrm>
          <a:prstGeom prst="rect">
            <a:avLst/>
          </a:prstGeom>
          <a:noFill/>
        </p:spPr>
        <p:txBody>
          <a:bodyPr wrap="none" rtlCol="0">
            <a:spAutoFit/>
          </a:bodyPr>
          <a:lstStyle/>
          <a:p>
            <a:r>
              <a:rPr kumimoji="1" lang="ja-JP" altLang="en-US" b="1">
                <a:latin typeface="Meiryo" panose="020B0604030504040204" pitchFamily="34" charset="-128"/>
                <a:ea typeface="Meiryo" panose="020B0604030504040204" pitchFamily="34" charset="-128"/>
              </a:rPr>
              <a:t>プロダクト・オーナー</a:t>
            </a:r>
          </a:p>
        </p:txBody>
      </p:sp>
      <p:sp>
        <p:nvSpPr>
          <p:cNvPr id="10" name="右矢印 9">
            <a:extLst>
              <a:ext uri="{FF2B5EF4-FFF2-40B4-BE49-F238E27FC236}">
                <a16:creationId xmlns:a16="http://schemas.microsoft.com/office/drawing/2014/main" id="{05454AE3-1CA8-8E49-82C3-8C9BC31B528A}"/>
              </a:ext>
            </a:extLst>
          </p:cNvPr>
          <p:cNvSpPr/>
          <p:nvPr/>
        </p:nvSpPr>
        <p:spPr>
          <a:xfrm>
            <a:off x="1896564" y="4722122"/>
            <a:ext cx="782695" cy="605390"/>
          </a:xfrm>
          <a:prstGeom prst="right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25" name="Picture 2">
            <a:extLst>
              <a:ext uri="{FF2B5EF4-FFF2-40B4-BE49-F238E27FC236}">
                <a16:creationId xmlns:a16="http://schemas.microsoft.com/office/drawing/2014/main" id="{87C44ECD-4DD0-7041-9824-C8F21C5943E7}"/>
              </a:ext>
            </a:extLst>
          </p:cNvPr>
          <p:cNvPicPr>
            <a:picLocks noChangeAspect="1" noChangeArrowheads="1"/>
          </p:cNvPicPr>
          <p:nvPr/>
        </p:nvPicPr>
        <p:blipFill>
          <a:blip r:embed="rId6" cstate="print">
            <a:duotone>
              <a:schemeClr val="accent6">
                <a:shade val="45000"/>
                <a:satMod val="135000"/>
              </a:schemeClr>
              <a:prstClr val="white"/>
            </a:duotone>
            <a:extLst>
              <a:ext uri="{28A0092B-C50C-407E-A947-70E740481C1C}">
                <a14:useLocalDpi xmlns:a14="http://schemas.microsoft.com/office/drawing/2010/main"/>
              </a:ext>
            </a:extLst>
          </a:blip>
          <a:srcRect/>
          <a:stretch>
            <a:fillRect/>
          </a:stretch>
        </p:blipFill>
        <p:spPr bwMode="auto">
          <a:xfrm rot="18398559" flipH="1">
            <a:off x="5991569" y="2680280"/>
            <a:ext cx="985482" cy="985482"/>
          </a:xfrm>
          <a:prstGeom prst="rect">
            <a:avLst/>
          </a:prstGeom>
          <a:noFill/>
          <a:extLst>
            <a:ext uri="{909E8E84-426E-40DD-AFC4-6F175D3DCCD1}">
              <a14:hiddenFill xmlns:a14="http://schemas.microsoft.com/office/drawing/2010/main">
                <a:solidFill>
                  <a:srgbClr val="FFFFFF"/>
                </a:solidFill>
              </a14:hiddenFill>
            </a:ext>
          </a:extLst>
        </p:spPr>
      </p:pic>
      <p:sp>
        <p:nvSpPr>
          <p:cNvPr id="18" name="テキスト ボックス 17">
            <a:extLst>
              <a:ext uri="{FF2B5EF4-FFF2-40B4-BE49-F238E27FC236}">
                <a16:creationId xmlns:a16="http://schemas.microsoft.com/office/drawing/2014/main" id="{6C720C56-E776-9345-8021-CA643C2B691F}"/>
              </a:ext>
            </a:extLst>
          </p:cNvPr>
          <p:cNvSpPr txBox="1"/>
          <p:nvPr/>
        </p:nvSpPr>
        <p:spPr>
          <a:xfrm>
            <a:off x="6123675" y="2982847"/>
            <a:ext cx="723275" cy="415498"/>
          </a:xfrm>
          <a:prstGeom prst="rect">
            <a:avLst/>
          </a:prstGeom>
          <a:noFill/>
        </p:spPr>
        <p:txBody>
          <a:bodyPr wrap="none" rtlCol="0">
            <a:spAutoFit/>
          </a:bodyPr>
          <a:lstStyle/>
          <a:p>
            <a:r>
              <a:rPr kumimoji="1" lang="ja-JP" altLang="en-US" sz="1050">
                <a:latin typeface="Meiryo" panose="020B0604030504040204" pitchFamily="34" charset="-128"/>
                <a:ea typeface="Meiryo" panose="020B0604030504040204" pitchFamily="34" charset="-128"/>
              </a:rPr>
              <a:t>デイリー</a:t>
            </a:r>
            <a:endParaRPr kumimoji="1" lang="en-US" altLang="ja-JP" sz="1050" dirty="0">
              <a:latin typeface="Meiryo" panose="020B0604030504040204" pitchFamily="34" charset="-128"/>
              <a:ea typeface="Meiryo" panose="020B0604030504040204" pitchFamily="34" charset="-128"/>
            </a:endParaRPr>
          </a:p>
          <a:p>
            <a:r>
              <a:rPr kumimoji="1" lang="ja-JP" altLang="en-US" sz="1050">
                <a:latin typeface="Meiryo" panose="020B0604030504040204" pitchFamily="34" charset="-128"/>
                <a:ea typeface="Meiryo" panose="020B0604030504040204" pitchFamily="34" charset="-128"/>
              </a:rPr>
              <a:t>スクラム</a:t>
            </a:r>
          </a:p>
        </p:txBody>
      </p:sp>
      <p:sp>
        <p:nvSpPr>
          <p:cNvPr id="29" name="テキスト ボックス 28">
            <a:extLst>
              <a:ext uri="{FF2B5EF4-FFF2-40B4-BE49-F238E27FC236}">
                <a16:creationId xmlns:a16="http://schemas.microsoft.com/office/drawing/2014/main" id="{EAC39185-B380-8449-B199-A38E15645415}"/>
              </a:ext>
            </a:extLst>
          </p:cNvPr>
          <p:cNvSpPr txBox="1"/>
          <p:nvPr/>
        </p:nvSpPr>
        <p:spPr>
          <a:xfrm>
            <a:off x="6160461" y="4043307"/>
            <a:ext cx="857927" cy="415498"/>
          </a:xfrm>
          <a:prstGeom prst="rect">
            <a:avLst/>
          </a:prstGeom>
          <a:noFill/>
        </p:spPr>
        <p:txBody>
          <a:bodyPr wrap="none" rtlCol="0">
            <a:spAutoFit/>
          </a:bodyPr>
          <a:lstStyle/>
          <a:p>
            <a:r>
              <a:rPr kumimoji="1" lang="ja-JP" altLang="en-US" sz="1050">
                <a:latin typeface="Meiryo" panose="020B0604030504040204" pitchFamily="34" charset="-128"/>
                <a:ea typeface="Meiryo" panose="020B0604030504040204" pitchFamily="34" charset="-128"/>
              </a:rPr>
              <a:t>スプリント</a:t>
            </a:r>
            <a:endParaRPr kumimoji="1" lang="en-US" altLang="ja-JP" sz="1050" dirty="0">
              <a:latin typeface="Meiryo" panose="020B0604030504040204" pitchFamily="34" charset="-128"/>
              <a:ea typeface="Meiryo" panose="020B0604030504040204" pitchFamily="34" charset="-128"/>
            </a:endParaRPr>
          </a:p>
          <a:p>
            <a:r>
              <a:rPr lang="ja-JP" altLang="en-US" sz="1050">
                <a:latin typeface="Meiryo" panose="020B0604030504040204" pitchFamily="34" charset="-128"/>
                <a:ea typeface="Meiryo" panose="020B0604030504040204" pitchFamily="34" charset="-128"/>
              </a:rPr>
              <a:t>バックログ</a:t>
            </a:r>
            <a:endParaRPr kumimoji="1" lang="ja-JP" altLang="en-US" sz="1050">
              <a:latin typeface="Meiryo" panose="020B0604030504040204" pitchFamily="34" charset="-128"/>
              <a:ea typeface="Meiryo" panose="020B0604030504040204" pitchFamily="34" charset="-128"/>
            </a:endParaRPr>
          </a:p>
        </p:txBody>
      </p:sp>
      <p:sp>
        <p:nvSpPr>
          <p:cNvPr id="30" name="テキスト ボックス 29">
            <a:extLst>
              <a:ext uri="{FF2B5EF4-FFF2-40B4-BE49-F238E27FC236}">
                <a16:creationId xmlns:a16="http://schemas.microsoft.com/office/drawing/2014/main" id="{E98DDF18-07B2-3B45-BA98-0888926633D9}"/>
              </a:ext>
            </a:extLst>
          </p:cNvPr>
          <p:cNvSpPr txBox="1"/>
          <p:nvPr/>
        </p:nvSpPr>
        <p:spPr>
          <a:xfrm>
            <a:off x="4819979" y="3866419"/>
            <a:ext cx="1415772" cy="461665"/>
          </a:xfrm>
          <a:prstGeom prst="rect">
            <a:avLst/>
          </a:prstGeom>
          <a:noFill/>
        </p:spPr>
        <p:txBody>
          <a:bodyPr wrap="none" rtlCol="0">
            <a:spAutoFit/>
          </a:bodyPr>
          <a:lstStyle/>
          <a:p>
            <a:pPr algn="ctr"/>
            <a:r>
              <a:rPr kumimoji="1" lang="ja-JP" altLang="en-US" sz="1200" b="1">
                <a:latin typeface="Meiryo" panose="020B0604030504040204" pitchFamily="34" charset="-128"/>
                <a:ea typeface="Meiryo" panose="020B0604030504040204" pitchFamily="34" charset="-128"/>
              </a:rPr>
              <a:t>スプリント</a:t>
            </a:r>
            <a:r>
              <a:rPr lang="ja-JP" altLang="en-US" sz="1200" b="1">
                <a:latin typeface="Meiryo" panose="020B0604030504040204" pitchFamily="34" charset="-128"/>
                <a:ea typeface="Meiryo" panose="020B0604030504040204" pitchFamily="34" charset="-128"/>
              </a:rPr>
              <a:t>の</a:t>
            </a:r>
            <a:endParaRPr lang="en-US" altLang="ja-JP" sz="1200" b="1" dirty="0">
              <a:latin typeface="Meiryo" panose="020B0604030504040204" pitchFamily="34" charset="-128"/>
              <a:ea typeface="Meiryo" panose="020B0604030504040204" pitchFamily="34" charset="-128"/>
            </a:endParaRPr>
          </a:p>
          <a:p>
            <a:pPr algn="ctr"/>
            <a:r>
              <a:rPr lang="ja-JP" altLang="en-US" sz="1200" b="1">
                <a:latin typeface="Meiryo" panose="020B0604030504040204" pitchFamily="34" charset="-128"/>
                <a:ea typeface="Meiryo" panose="020B0604030504040204" pitchFamily="34" charset="-128"/>
              </a:rPr>
              <a:t>繰り返しプロセス</a:t>
            </a:r>
            <a:endParaRPr kumimoji="1" lang="ja-JP" altLang="en-US" sz="1200" b="1">
              <a:latin typeface="Meiryo" panose="020B0604030504040204" pitchFamily="34" charset="-128"/>
              <a:ea typeface="Meiryo" panose="020B0604030504040204" pitchFamily="34" charset="-128"/>
            </a:endParaRPr>
          </a:p>
        </p:txBody>
      </p:sp>
      <p:pic>
        <p:nvPicPr>
          <p:cNvPr id="31" name="図 30">
            <a:extLst>
              <a:ext uri="{FF2B5EF4-FFF2-40B4-BE49-F238E27FC236}">
                <a16:creationId xmlns:a16="http://schemas.microsoft.com/office/drawing/2014/main" id="{200329B0-0C93-0542-B937-D22075C3E423}"/>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6631606" y="3303643"/>
            <a:ext cx="419177" cy="336389"/>
          </a:xfrm>
          <a:prstGeom prst="rect">
            <a:avLst/>
          </a:prstGeom>
        </p:spPr>
      </p:pic>
      <p:pic>
        <p:nvPicPr>
          <p:cNvPr id="32" name="図 31">
            <a:extLst>
              <a:ext uri="{FF2B5EF4-FFF2-40B4-BE49-F238E27FC236}">
                <a16:creationId xmlns:a16="http://schemas.microsoft.com/office/drawing/2014/main" id="{DF5A845B-F569-D446-BDA8-7598A9D0AE85}"/>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6669303" y="2658687"/>
            <a:ext cx="419177" cy="381451"/>
          </a:xfrm>
          <a:prstGeom prst="rect">
            <a:avLst/>
          </a:prstGeom>
        </p:spPr>
      </p:pic>
      <p:pic>
        <p:nvPicPr>
          <p:cNvPr id="33" name="Picture 2" descr="チームでプログラミングをしているイラスト">
            <a:extLst>
              <a:ext uri="{FF2B5EF4-FFF2-40B4-BE49-F238E27FC236}">
                <a16:creationId xmlns:a16="http://schemas.microsoft.com/office/drawing/2014/main" id="{92178AFF-C154-9649-97BC-A91C48CEA68B}"/>
              </a:ext>
            </a:extLst>
          </p:cNvPr>
          <p:cNvPicPr>
            <a:picLocks noChangeAspect="1" noChangeArrowheads="1"/>
          </p:cNvPicPr>
          <p:nvPr/>
        </p:nvPicPr>
        <p:blipFill>
          <a:blip r:embed="rId9" cstate="print">
            <a:extLst>
              <a:ext uri="{28A0092B-C50C-407E-A947-70E740481C1C}">
                <a14:useLocalDpi xmlns:a14="http://schemas.microsoft.com/office/drawing/2010/main"/>
              </a:ext>
            </a:extLst>
          </a:blip>
          <a:srcRect/>
          <a:stretch>
            <a:fillRect/>
          </a:stretch>
        </p:blipFill>
        <p:spPr bwMode="auto">
          <a:xfrm>
            <a:off x="4319724" y="2896509"/>
            <a:ext cx="578522" cy="578522"/>
          </a:xfrm>
          <a:prstGeom prst="rect">
            <a:avLst/>
          </a:prstGeom>
          <a:noFill/>
          <a:extLst>
            <a:ext uri="{909E8E84-426E-40DD-AFC4-6F175D3DCCD1}">
              <a14:hiddenFill xmlns:a14="http://schemas.microsoft.com/office/drawing/2010/main">
                <a:solidFill>
                  <a:srgbClr val="FFFFFF"/>
                </a:solidFill>
              </a14:hiddenFill>
            </a:ext>
          </a:extLst>
        </p:spPr>
      </p:pic>
      <p:pic>
        <p:nvPicPr>
          <p:cNvPr id="34" name="図 33">
            <a:extLst>
              <a:ext uri="{FF2B5EF4-FFF2-40B4-BE49-F238E27FC236}">
                <a16:creationId xmlns:a16="http://schemas.microsoft.com/office/drawing/2014/main" id="{41E79009-4684-0244-AED0-515A4EBAD2F0}"/>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5407644" y="4338129"/>
            <a:ext cx="666229" cy="666229"/>
          </a:xfrm>
          <a:prstGeom prst="rect">
            <a:avLst/>
          </a:prstGeom>
        </p:spPr>
      </p:pic>
      <p:sp>
        <p:nvSpPr>
          <p:cNvPr id="35" name="テキスト ボックス 34">
            <a:extLst>
              <a:ext uri="{FF2B5EF4-FFF2-40B4-BE49-F238E27FC236}">
                <a16:creationId xmlns:a16="http://schemas.microsoft.com/office/drawing/2014/main" id="{85AAE415-2ABC-4E44-B3FD-BC97E5185213}"/>
              </a:ext>
            </a:extLst>
          </p:cNvPr>
          <p:cNvSpPr txBox="1"/>
          <p:nvPr/>
        </p:nvSpPr>
        <p:spPr>
          <a:xfrm>
            <a:off x="4189389" y="4285433"/>
            <a:ext cx="1127232" cy="415498"/>
          </a:xfrm>
          <a:prstGeom prst="rect">
            <a:avLst/>
          </a:prstGeom>
          <a:noFill/>
        </p:spPr>
        <p:txBody>
          <a:bodyPr wrap="none" rtlCol="0">
            <a:spAutoFit/>
          </a:bodyPr>
          <a:lstStyle/>
          <a:p>
            <a:r>
              <a:rPr kumimoji="1" lang="ja-JP" altLang="en-US" sz="1050">
                <a:latin typeface="Meiryo" panose="020B0604030504040204" pitchFamily="34" charset="-128"/>
                <a:ea typeface="Meiryo" panose="020B0604030504040204" pitchFamily="34" charset="-128"/>
              </a:rPr>
              <a:t>スプリント</a:t>
            </a:r>
            <a:r>
              <a:rPr lang="ja-JP" altLang="en-US" sz="1050">
                <a:latin typeface="Meiryo" panose="020B0604030504040204" pitchFamily="34" charset="-128"/>
                <a:ea typeface="Meiryo" panose="020B0604030504040204" pitchFamily="34" charset="-128"/>
              </a:rPr>
              <a:t>計画</a:t>
            </a:r>
            <a:endParaRPr lang="en-US" altLang="ja-JP" sz="1050" dirty="0">
              <a:latin typeface="Meiryo" panose="020B0604030504040204" pitchFamily="34" charset="-128"/>
              <a:ea typeface="Meiryo" panose="020B0604030504040204" pitchFamily="34" charset="-128"/>
            </a:endParaRPr>
          </a:p>
          <a:p>
            <a:r>
              <a:rPr lang="ja-JP" altLang="en-US" sz="1050">
                <a:latin typeface="Meiryo" panose="020B0604030504040204" pitchFamily="34" charset="-128"/>
                <a:ea typeface="Meiryo" panose="020B0604030504040204" pitchFamily="34" charset="-128"/>
              </a:rPr>
              <a:t>ミーティング</a:t>
            </a:r>
            <a:endParaRPr kumimoji="1" lang="ja-JP" altLang="en-US" sz="1050">
              <a:latin typeface="Meiryo" panose="020B0604030504040204" pitchFamily="34" charset="-128"/>
              <a:ea typeface="Meiryo" panose="020B0604030504040204" pitchFamily="34" charset="-128"/>
            </a:endParaRPr>
          </a:p>
        </p:txBody>
      </p:sp>
      <p:pic>
        <p:nvPicPr>
          <p:cNvPr id="36" name="Picture 6">
            <a:extLst>
              <a:ext uri="{FF2B5EF4-FFF2-40B4-BE49-F238E27FC236}">
                <a16:creationId xmlns:a16="http://schemas.microsoft.com/office/drawing/2014/main" id="{6ED2ACBE-55F8-1842-B27A-1DEA1B1F2BD3}"/>
              </a:ext>
            </a:extLst>
          </p:cNvPr>
          <p:cNvPicPr>
            <a:picLocks noChangeAspect="1" noChangeArrowheads="1"/>
          </p:cNvPicPr>
          <p:nvPr/>
        </p:nvPicPr>
        <p:blipFill>
          <a:blip r:embed="rId11" cstate="print">
            <a:extLst>
              <a:ext uri="{28A0092B-C50C-407E-A947-70E740481C1C}">
                <a14:useLocalDpi xmlns:a14="http://schemas.microsoft.com/office/drawing/2010/main"/>
              </a:ext>
            </a:extLst>
          </a:blip>
          <a:srcRect/>
          <a:stretch>
            <a:fillRect/>
          </a:stretch>
        </p:blipFill>
        <p:spPr bwMode="auto">
          <a:xfrm>
            <a:off x="3943402" y="3792758"/>
            <a:ext cx="645816" cy="477859"/>
          </a:xfrm>
          <a:prstGeom prst="rect">
            <a:avLst/>
          </a:prstGeom>
          <a:noFill/>
          <a:extLst>
            <a:ext uri="{909E8E84-426E-40DD-AFC4-6F175D3DCCD1}">
              <a14:hiddenFill xmlns:a14="http://schemas.microsoft.com/office/drawing/2010/main">
                <a:solidFill>
                  <a:srgbClr val="FFFFFF"/>
                </a:solidFill>
              </a14:hiddenFill>
            </a:ext>
          </a:extLst>
        </p:spPr>
      </p:pic>
      <p:sp>
        <p:nvSpPr>
          <p:cNvPr id="37" name="右矢印 36">
            <a:extLst>
              <a:ext uri="{FF2B5EF4-FFF2-40B4-BE49-F238E27FC236}">
                <a16:creationId xmlns:a16="http://schemas.microsoft.com/office/drawing/2014/main" id="{DCA0D0B8-6826-3147-B1B5-4F7B8F7F3ADF}"/>
              </a:ext>
            </a:extLst>
          </p:cNvPr>
          <p:cNvSpPr/>
          <p:nvPr/>
        </p:nvSpPr>
        <p:spPr>
          <a:xfrm>
            <a:off x="6248845" y="4727018"/>
            <a:ext cx="1234994" cy="622135"/>
          </a:xfrm>
          <a:prstGeom prst="rightArrow">
            <a:avLst/>
          </a:prstGeom>
          <a:solidFill>
            <a:schemeClr val="accent4"/>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8194" name="Picture 2" descr="速いプログラムのキャラクター">
            <a:extLst>
              <a:ext uri="{FF2B5EF4-FFF2-40B4-BE49-F238E27FC236}">
                <a16:creationId xmlns:a16="http://schemas.microsoft.com/office/drawing/2014/main" id="{FF825151-0ECD-6342-AF8F-02496CFAB0DF}"/>
              </a:ext>
            </a:extLst>
          </p:cNvPr>
          <p:cNvPicPr>
            <a:picLocks noChangeAspect="1" noChangeArrowheads="1"/>
          </p:cNvPicPr>
          <p:nvPr/>
        </p:nvPicPr>
        <p:blipFill>
          <a:blip r:embed="rId12" cstate="print">
            <a:extLst>
              <a:ext uri="{28A0092B-C50C-407E-A947-70E740481C1C}">
                <a14:useLocalDpi xmlns:a14="http://schemas.microsoft.com/office/drawing/2010/main"/>
              </a:ext>
            </a:extLst>
          </a:blip>
          <a:srcRect/>
          <a:stretch>
            <a:fillRect/>
          </a:stretch>
        </p:blipFill>
        <p:spPr bwMode="auto">
          <a:xfrm flipH="1">
            <a:off x="6189571" y="4885517"/>
            <a:ext cx="466536" cy="466536"/>
          </a:xfrm>
          <a:prstGeom prst="rect">
            <a:avLst/>
          </a:prstGeom>
          <a:noFill/>
          <a:extLst>
            <a:ext uri="{909E8E84-426E-40DD-AFC4-6F175D3DCCD1}">
              <a14:hiddenFill xmlns:a14="http://schemas.microsoft.com/office/drawing/2010/main">
                <a:solidFill>
                  <a:srgbClr val="FFFFFF"/>
                </a:solidFill>
              </a14:hiddenFill>
            </a:ext>
          </a:extLst>
        </p:spPr>
      </p:pic>
      <p:sp>
        <p:nvSpPr>
          <p:cNvPr id="38" name="テキスト ボックス 37">
            <a:extLst>
              <a:ext uri="{FF2B5EF4-FFF2-40B4-BE49-F238E27FC236}">
                <a16:creationId xmlns:a16="http://schemas.microsoft.com/office/drawing/2014/main" id="{E504F4FB-138B-3843-B515-CC5A6A357F19}"/>
              </a:ext>
            </a:extLst>
          </p:cNvPr>
          <p:cNvSpPr txBox="1"/>
          <p:nvPr/>
        </p:nvSpPr>
        <p:spPr>
          <a:xfrm>
            <a:off x="6599103" y="4881620"/>
            <a:ext cx="800219" cy="338554"/>
          </a:xfrm>
          <a:prstGeom prst="rect">
            <a:avLst/>
          </a:prstGeom>
          <a:noFill/>
        </p:spPr>
        <p:txBody>
          <a:bodyPr wrap="none" rtlCol="0">
            <a:spAutoFit/>
          </a:bodyPr>
          <a:lstStyle/>
          <a:p>
            <a:r>
              <a:rPr kumimoji="1" lang="ja-JP" altLang="en-US" sz="800">
                <a:solidFill>
                  <a:schemeClr val="bg1"/>
                </a:solidFill>
                <a:latin typeface="Meiryo" panose="020B0604030504040204" pitchFamily="34" charset="-128"/>
                <a:ea typeface="Meiryo" panose="020B0604030504040204" pitchFamily="34" charset="-128"/>
              </a:rPr>
              <a:t>稼働する</a:t>
            </a:r>
            <a:endParaRPr kumimoji="1" lang="en-US" altLang="ja-JP" sz="800" dirty="0">
              <a:solidFill>
                <a:schemeClr val="bg1"/>
              </a:solidFill>
              <a:latin typeface="Meiryo" panose="020B0604030504040204" pitchFamily="34" charset="-128"/>
              <a:ea typeface="Meiryo" panose="020B0604030504040204" pitchFamily="34" charset="-128"/>
            </a:endParaRPr>
          </a:p>
          <a:p>
            <a:r>
              <a:rPr lang="ja-JP" altLang="en-US" sz="800">
                <a:solidFill>
                  <a:schemeClr val="bg1"/>
                </a:solidFill>
                <a:latin typeface="Meiryo" panose="020B0604030504040204" pitchFamily="34" charset="-128"/>
                <a:ea typeface="Meiryo" panose="020B0604030504040204" pitchFamily="34" charset="-128"/>
              </a:rPr>
              <a:t>ソフトウェア</a:t>
            </a:r>
            <a:endParaRPr kumimoji="1" lang="ja-JP" altLang="en-US" sz="800">
              <a:solidFill>
                <a:schemeClr val="bg1"/>
              </a:solidFill>
              <a:latin typeface="Meiryo" panose="020B0604030504040204" pitchFamily="34" charset="-128"/>
              <a:ea typeface="Meiryo" panose="020B0604030504040204" pitchFamily="34" charset="-128"/>
            </a:endParaRPr>
          </a:p>
        </p:txBody>
      </p:sp>
      <p:sp>
        <p:nvSpPr>
          <p:cNvPr id="39" name="右矢印 38">
            <a:extLst>
              <a:ext uri="{FF2B5EF4-FFF2-40B4-BE49-F238E27FC236}">
                <a16:creationId xmlns:a16="http://schemas.microsoft.com/office/drawing/2014/main" id="{A61F27FC-BFFE-414D-8111-9C8A0698C20C}"/>
              </a:ext>
            </a:extLst>
          </p:cNvPr>
          <p:cNvSpPr/>
          <p:nvPr/>
        </p:nvSpPr>
        <p:spPr>
          <a:xfrm>
            <a:off x="2711433" y="4710265"/>
            <a:ext cx="1012803" cy="611348"/>
          </a:xfrm>
          <a:prstGeom prst="rightArrow">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 name="テキスト ボックス 39">
            <a:extLst>
              <a:ext uri="{FF2B5EF4-FFF2-40B4-BE49-F238E27FC236}">
                <a16:creationId xmlns:a16="http://schemas.microsoft.com/office/drawing/2014/main" id="{5619BA70-B8D8-E846-81AE-3ADAEE92A284}"/>
              </a:ext>
            </a:extLst>
          </p:cNvPr>
          <p:cNvSpPr txBox="1"/>
          <p:nvPr/>
        </p:nvSpPr>
        <p:spPr>
          <a:xfrm>
            <a:off x="1851119" y="4916035"/>
            <a:ext cx="723275" cy="253916"/>
          </a:xfrm>
          <a:prstGeom prst="rect">
            <a:avLst/>
          </a:prstGeom>
          <a:noFill/>
        </p:spPr>
        <p:txBody>
          <a:bodyPr wrap="none" rtlCol="0">
            <a:spAutoFit/>
          </a:bodyPr>
          <a:lstStyle/>
          <a:p>
            <a:r>
              <a:rPr kumimoji="1" lang="ja-JP" altLang="en-US" sz="1050">
                <a:solidFill>
                  <a:schemeClr val="bg1"/>
                </a:solidFill>
                <a:latin typeface="Meiryo" panose="020B0604030504040204" pitchFamily="34" charset="-128"/>
                <a:ea typeface="Meiryo" panose="020B0604030504040204" pitchFamily="34" charset="-128"/>
              </a:rPr>
              <a:t>スコープ</a:t>
            </a:r>
          </a:p>
        </p:txBody>
      </p:sp>
      <p:sp>
        <p:nvSpPr>
          <p:cNvPr id="41" name="右矢印 40">
            <a:extLst>
              <a:ext uri="{FF2B5EF4-FFF2-40B4-BE49-F238E27FC236}">
                <a16:creationId xmlns:a16="http://schemas.microsoft.com/office/drawing/2014/main" id="{EEFD7F9B-4D6F-1549-9BBE-BEDD0F067217}"/>
              </a:ext>
            </a:extLst>
          </p:cNvPr>
          <p:cNvSpPr/>
          <p:nvPr/>
        </p:nvSpPr>
        <p:spPr>
          <a:xfrm>
            <a:off x="7511076" y="4727018"/>
            <a:ext cx="874935" cy="622135"/>
          </a:xfrm>
          <a:prstGeom prst="rightArrow">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 name="右矢印 41">
            <a:extLst>
              <a:ext uri="{FF2B5EF4-FFF2-40B4-BE49-F238E27FC236}">
                <a16:creationId xmlns:a16="http://schemas.microsoft.com/office/drawing/2014/main" id="{88239F79-98A0-FE48-9F53-B4A35AD14E84}"/>
              </a:ext>
            </a:extLst>
          </p:cNvPr>
          <p:cNvSpPr/>
          <p:nvPr/>
        </p:nvSpPr>
        <p:spPr>
          <a:xfrm>
            <a:off x="3764161" y="4710265"/>
            <a:ext cx="1012803" cy="611348"/>
          </a:xfrm>
          <a:prstGeom prst="right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 name="テキスト ボックス 42">
            <a:extLst>
              <a:ext uri="{FF2B5EF4-FFF2-40B4-BE49-F238E27FC236}">
                <a16:creationId xmlns:a16="http://schemas.microsoft.com/office/drawing/2014/main" id="{0F4D9FBA-05C6-1644-8EA2-8C56F75682C1}"/>
              </a:ext>
            </a:extLst>
          </p:cNvPr>
          <p:cNvSpPr txBox="1"/>
          <p:nvPr/>
        </p:nvSpPr>
        <p:spPr>
          <a:xfrm>
            <a:off x="3836092" y="4909447"/>
            <a:ext cx="723275" cy="253916"/>
          </a:xfrm>
          <a:prstGeom prst="rect">
            <a:avLst/>
          </a:prstGeom>
          <a:noFill/>
        </p:spPr>
        <p:txBody>
          <a:bodyPr wrap="none" rtlCol="0">
            <a:spAutoFit/>
          </a:bodyPr>
          <a:lstStyle/>
          <a:p>
            <a:r>
              <a:rPr kumimoji="1" lang="ja-JP" altLang="en-US" sz="1050">
                <a:solidFill>
                  <a:schemeClr val="bg1"/>
                </a:solidFill>
                <a:latin typeface="Meiryo" panose="020B0604030504040204" pitchFamily="34" charset="-128"/>
                <a:ea typeface="Meiryo" panose="020B0604030504040204" pitchFamily="34" charset="-128"/>
              </a:rPr>
              <a:t>デザイン</a:t>
            </a:r>
          </a:p>
        </p:txBody>
      </p:sp>
      <p:sp>
        <p:nvSpPr>
          <p:cNvPr id="8" name="テキスト ボックス 7">
            <a:extLst>
              <a:ext uri="{FF2B5EF4-FFF2-40B4-BE49-F238E27FC236}">
                <a16:creationId xmlns:a16="http://schemas.microsoft.com/office/drawing/2014/main" id="{EE53BB28-4477-FA46-AC72-43FC43B6D866}"/>
              </a:ext>
            </a:extLst>
          </p:cNvPr>
          <p:cNvSpPr txBox="1"/>
          <p:nvPr/>
        </p:nvSpPr>
        <p:spPr>
          <a:xfrm>
            <a:off x="2778086" y="4866288"/>
            <a:ext cx="697627" cy="338554"/>
          </a:xfrm>
          <a:prstGeom prst="rect">
            <a:avLst/>
          </a:prstGeom>
          <a:noFill/>
        </p:spPr>
        <p:txBody>
          <a:bodyPr wrap="none" rtlCol="0">
            <a:spAutoFit/>
          </a:bodyPr>
          <a:lstStyle/>
          <a:p>
            <a:r>
              <a:rPr kumimoji="1" lang="ja-JP" altLang="en-US" sz="800">
                <a:solidFill>
                  <a:schemeClr val="bg1"/>
                </a:solidFill>
                <a:latin typeface="Meiryo" panose="020B0604030504040204" pitchFamily="34" charset="-128"/>
                <a:ea typeface="Meiryo" panose="020B0604030504040204" pitchFamily="34" charset="-128"/>
              </a:rPr>
              <a:t>プロダクト</a:t>
            </a:r>
            <a:endParaRPr kumimoji="1" lang="en-US" altLang="ja-JP" sz="800" dirty="0">
              <a:solidFill>
                <a:schemeClr val="bg1"/>
              </a:solidFill>
              <a:latin typeface="Meiryo" panose="020B0604030504040204" pitchFamily="34" charset="-128"/>
              <a:ea typeface="Meiryo" panose="020B0604030504040204" pitchFamily="34" charset="-128"/>
            </a:endParaRPr>
          </a:p>
          <a:p>
            <a:r>
              <a:rPr lang="ja-JP" altLang="en-US" sz="800">
                <a:solidFill>
                  <a:schemeClr val="bg1"/>
                </a:solidFill>
                <a:latin typeface="Meiryo" panose="020B0604030504040204" pitchFamily="34" charset="-128"/>
                <a:ea typeface="Meiryo" panose="020B0604030504040204" pitchFamily="34" charset="-128"/>
              </a:rPr>
              <a:t>バックログ</a:t>
            </a:r>
            <a:endParaRPr kumimoji="1" lang="ja-JP" altLang="en-US" sz="800">
              <a:solidFill>
                <a:schemeClr val="bg1"/>
              </a:solidFill>
              <a:latin typeface="Meiryo" panose="020B0604030504040204" pitchFamily="34" charset="-128"/>
              <a:ea typeface="Meiryo" panose="020B0604030504040204" pitchFamily="34" charset="-128"/>
            </a:endParaRPr>
          </a:p>
        </p:txBody>
      </p:sp>
      <p:sp>
        <p:nvSpPr>
          <p:cNvPr id="44" name="テキスト ボックス 43">
            <a:extLst>
              <a:ext uri="{FF2B5EF4-FFF2-40B4-BE49-F238E27FC236}">
                <a16:creationId xmlns:a16="http://schemas.microsoft.com/office/drawing/2014/main" id="{057DDCAB-8423-4E46-AD1F-752A09B9116A}"/>
              </a:ext>
            </a:extLst>
          </p:cNvPr>
          <p:cNvSpPr txBox="1"/>
          <p:nvPr/>
        </p:nvSpPr>
        <p:spPr>
          <a:xfrm>
            <a:off x="7542592" y="4890352"/>
            <a:ext cx="697627" cy="338554"/>
          </a:xfrm>
          <a:prstGeom prst="rect">
            <a:avLst/>
          </a:prstGeom>
          <a:noFill/>
        </p:spPr>
        <p:txBody>
          <a:bodyPr wrap="none" rtlCol="0">
            <a:spAutoFit/>
          </a:bodyPr>
          <a:lstStyle/>
          <a:p>
            <a:r>
              <a:rPr kumimoji="1" lang="ja-JP" altLang="en-US" sz="800">
                <a:solidFill>
                  <a:schemeClr val="bg1"/>
                </a:solidFill>
                <a:latin typeface="Meiryo" panose="020B0604030504040204" pitchFamily="34" charset="-128"/>
                <a:ea typeface="Meiryo" panose="020B0604030504040204" pitchFamily="34" charset="-128"/>
              </a:rPr>
              <a:t>プロダクト</a:t>
            </a:r>
            <a:endParaRPr kumimoji="1" lang="en-US" altLang="ja-JP" sz="800" dirty="0">
              <a:solidFill>
                <a:schemeClr val="bg1"/>
              </a:solidFill>
              <a:latin typeface="Meiryo" panose="020B0604030504040204" pitchFamily="34" charset="-128"/>
              <a:ea typeface="Meiryo" panose="020B0604030504040204" pitchFamily="34" charset="-128"/>
            </a:endParaRPr>
          </a:p>
          <a:p>
            <a:r>
              <a:rPr lang="ja-JP" altLang="en-US" sz="800">
                <a:solidFill>
                  <a:schemeClr val="bg1"/>
                </a:solidFill>
                <a:latin typeface="Meiryo" panose="020B0604030504040204" pitchFamily="34" charset="-128"/>
                <a:ea typeface="Meiryo" panose="020B0604030504040204" pitchFamily="34" charset="-128"/>
              </a:rPr>
              <a:t>バックログ</a:t>
            </a:r>
            <a:endParaRPr kumimoji="1" lang="ja-JP" altLang="en-US" sz="800">
              <a:solidFill>
                <a:schemeClr val="bg1"/>
              </a:solidFill>
              <a:latin typeface="Meiryo" panose="020B0604030504040204" pitchFamily="34" charset="-128"/>
              <a:ea typeface="Meiryo" panose="020B0604030504040204" pitchFamily="34" charset="-128"/>
            </a:endParaRPr>
          </a:p>
        </p:txBody>
      </p:sp>
      <p:pic>
        <p:nvPicPr>
          <p:cNvPr id="45" name="Picture 16" descr="プログラマーの男の子のイラスト（将来の夢）">
            <a:extLst>
              <a:ext uri="{FF2B5EF4-FFF2-40B4-BE49-F238E27FC236}">
                <a16:creationId xmlns:a16="http://schemas.microsoft.com/office/drawing/2014/main" id="{D32799E1-492E-E24A-9911-858A2FE72FD7}"/>
              </a:ext>
            </a:extLst>
          </p:cNvPr>
          <p:cNvPicPr>
            <a:picLocks noChangeAspect="1" noChangeArrowheads="1"/>
          </p:cNvPicPr>
          <p:nvPr/>
        </p:nvPicPr>
        <p:blipFill>
          <a:blip r:embed="rId13" cstate="print">
            <a:extLst>
              <a:ext uri="{28A0092B-C50C-407E-A947-70E740481C1C}">
                <a14:useLocalDpi xmlns:a14="http://schemas.microsoft.com/office/drawing/2010/main"/>
              </a:ext>
            </a:extLst>
          </a:blip>
          <a:srcRect/>
          <a:stretch>
            <a:fillRect/>
          </a:stretch>
        </p:blipFill>
        <p:spPr bwMode="auto">
          <a:xfrm>
            <a:off x="7664347" y="2208299"/>
            <a:ext cx="690896" cy="1092326"/>
          </a:xfrm>
          <a:prstGeom prst="rect">
            <a:avLst/>
          </a:prstGeom>
          <a:noFill/>
          <a:extLst>
            <a:ext uri="{909E8E84-426E-40DD-AFC4-6F175D3DCCD1}">
              <a14:hiddenFill xmlns:a14="http://schemas.microsoft.com/office/drawing/2010/main">
                <a:solidFill>
                  <a:srgbClr val="FFFFFF"/>
                </a:solidFill>
              </a14:hiddenFill>
            </a:ext>
          </a:extLst>
        </p:spPr>
      </p:pic>
      <p:sp>
        <p:nvSpPr>
          <p:cNvPr id="46" name="テキスト ボックス 45">
            <a:extLst>
              <a:ext uri="{FF2B5EF4-FFF2-40B4-BE49-F238E27FC236}">
                <a16:creationId xmlns:a16="http://schemas.microsoft.com/office/drawing/2014/main" id="{82FF07F4-A9AD-D042-B574-F18B6EBCEEFE}"/>
              </a:ext>
            </a:extLst>
          </p:cNvPr>
          <p:cNvSpPr txBox="1"/>
          <p:nvPr/>
        </p:nvSpPr>
        <p:spPr>
          <a:xfrm>
            <a:off x="5426065" y="2232334"/>
            <a:ext cx="2262158" cy="369332"/>
          </a:xfrm>
          <a:prstGeom prst="rect">
            <a:avLst/>
          </a:prstGeom>
          <a:noFill/>
        </p:spPr>
        <p:txBody>
          <a:bodyPr wrap="none" rtlCol="0">
            <a:spAutoFit/>
          </a:bodyPr>
          <a:lstStyle/>
          <a:p>
            <a:r>
              <a:rPr kumimoji="1" lang="ja-JP" altLang="en-US" b="1">
                <a:latin typeface="Meiryo" panose="020B0604030504040204" pitchFamily="34" charset="-128"/>
                <a:ea typeface="Meiryo" panose="020B0604030504040204" pitchFamily="34" charset="-128"/>
              </a:rPr>
              <a:t>スクラム・マスター</a:t>
            </a:r>
          </a:p>
        </p:txBody>
      </p:sp>
    </p:spTree>
    <p:extLst>
      <p:ext uri="{BB962C8B-B14F-4D97-AF65-F5344CB8AC3E}">
        <p14:creationId xmlns:p14="http://schemas.microsoft.com/office/powerpoint/2010/main" val="2890040704"/>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 name="正方形/長方形 180"/>
          <p:cNvSpPr/>
          <p:nvPr/>
        </p:nvSpPr>
        <p:spPr>
          <a:xfrm>
            <a:off x="310264" y="4946644"/>
            <a:ext cx="8592954" cy="1595274"/>
          </a:xfrm>
          <a:prstGeom prst="rect">
            <a:avLst/>
          </a:prstGeom>
          <a:solidFill>
            <a:schemeClr val="accent3">
              <a:lumMod val="20000"/>
              <a:lumOff val="80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0" name="台形 179"/>
          <p:cNvSpPr/>
          <p:nvPr/>
        </p:nvSpPr>
        <p:spPr>
          <a:xfrm>
            <a:off x="310264" y="2787106"/>
            <a:ext cx="8593366" cy="2162620"/>
          </a:xfrm>
          <a:custGeom>
            <a:avLst/>
            <a:gdLst>
              <a:gd name="connsiteX0" fmla="*/ 0 w 8592954"/>
              <a:gd name="connsiteY0" fmla="*/ 2078821 h 2078821"/>
              <a:gd name="connsiteX1" fmla="*/ 519705 w 8592954"/>
              <a:gd name="connsiteY1" fmla="*/ 0 h 2078821"/>
              <a:gd name="connsiteX2" fmla="*/ 8073249 w 8592954"/>
              <a:gd name="connsiteY2" fmla="*/ 0 h 2078821"/>
              <a:gd name="connsiteX3" fmla="*/ 8592954 w 8592954"/>
              <a:gd name="connsiteY3" fmla="*/ 2078821 h 2078821"/>
              <a:gd name="connsiteX4" fmla="*/ 0 w 8592954"/>
              <a:gd name="connsiteY4" fmla="*/ 2078821 h 2078821"/>
              <a:gd name="connsiteX0" fmla="*/ 0 w 8592954"/>
              <a:gd name="connsiteY0" fmla="*/ 2095599 h 2095599"/>
              <a:gd name="connsiteX1" fmla="*/ 3145459 w 8592954"/>
              <a:gd name="connsiteY1" fmla="*/ 0 h 2095599"/>
              <a:gd name="connsiteX2" fmla="*/ 8073249 w 8592954"/>
              <a:gd name="connsiteY2" fmla="*/ 16778 h 2095599"/>
              <a:gd name="connsiteX3" fmla="*/ 8592954 w 8592954"/>
              <a:gd name="connsiteY3" fmla="*/ 2095599 h 2095599"/>
              <a:gd name="connsiteX4" fmla="*/ 0 w 8592954"/>
              <a:gd name="connsiteY4" fmla="*/ 2095599 h 2095599"/>
              <a:gd name="connsiteX0" fmla="*/ 0 w 8593366"/>
              <a:gd name="connsiteY0" fmla="*/ 2095599 h 2095599"/>
              <a:gd name="connsiteX1" fmla="*/ 3145459 w 8593366"/>
              <a:gd name="connsiteY1" fmla="*/ 0 h 2095599"/>
              <a:gd name="connsiteX2" fmla="*/ 8593366 w 8593366"/>
              <a:gd name="connsiteY2" fmla="*/ 25167 h 2095599"/>
              <a:gd name="connsiteX3" fmla="*/ 8592954 w 8593366"/>
              <a:gd name="connsiteY3" fmla="*/ 2095599 h 2095599"/>
              <a:gd name="connsiteX4" fmla="*/ 0 w 8593366"/>
              <a:gd name="connsiteY4" fmla="*/ 2095599 h 2095599"/>
              <a:gd name="connsiteX0" fmla="*/ 0 w 8593366"/>
              <a:gd name="connsiteY0" fmla="*/ 2095599 h 2095599"/>
              <a:gd name="connsiteX1" fmla="*/ 3145459 w 8593366"/>
              <a:gd name="connsiteY1" fmla="*/ 0 h 2095599"/>
              <a:gd name="connsiteX2" fmla="*/ 8593366 w 8593366"/>
              <a:gd name="connsiteY2" fmla="*/ 8389 h 2095599"/>
              <a:gd name="connsiteX3" fmla="*/ 8592954 w 8593366"/>
              <a:gd name="connsiteY3" fmla="*/ 2095599 h 2095599"/>
              <a:gd name="connsiteX4" fmla="*/ 0 w 8593366"/>
              <a:gd name="connsiteY4" fmla="*/ 2095599 h 2095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3366" h="2095599">
                <a:moveTo>
                  <a:pt x="0" y="2095599"/>
                </a:moveTo>
                <a:lnTo>
                  <a:pt x="3145459" y="0"/>
                </a:lnTo>
                <a:lnTo>
                  <a:pt x="8593366" y="8389"/>
                </a:lnTo>
                <a:cubicBezTo>
                  <a:pt x="8593229" y="698533"/>
                  <a:pt x="8593091" y="1405455"/>
                  <a:pt x="8592954" y="2095599"/>
                </a:cubicBezTo>
                <a:lnTo>
                  <a:pt x="0" y="2095599"/>
                </a:lnTo>
                <a:close/>
              </a:path>
            </a:pathLst>
          </a:custGeom>
          <a:solidFill>
            <a:schemeClr val="accent3">
              <a:lumMod val="20000"/>
              <a:lumOff val="80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ja-JP" altLang="en-US"/>
              <a:t>参考：</a:t>
            </a:r>
            <a:r>
              <a:rPr lang="ja-JP" altLang="en-US"/>
              <a:t>スクラム／</a:t>
            </a:r>
            <a:r>
              <a:rPr kumimoji="1" lang="ja-JP" altLang="en-US"/>
              <a:t>スクラム</a:t>
            </a:r>
            <a:r>
              <a:rPr kumimoji="1" lang="ja-JP" altLang="en-US" dirty="0"/>
              <a:t>・プロセス</a:t>
            </a:r>
          </a:p>
        </p:txBody>
      </p:sp>
      <p:sp>
        <p:nvSpPr>
          <p:cNvPr id="4" name="ホームベース 3"/>
          <p:cNvSpPr/>
          <p:nvPr/>
        </p:nvSpPr>
        <p:spPr>
          <a:xfrm>
            <a:off x="6636696" y="3283147"/>
            <a:ext cx="2255367" cy="576064"/>
          </a:xfrm>
          <a:prstGeom prst="homePlat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a:solidFill>
                  <a:srgbClr val="FFFFFF"/>
                </a:solidFill>
                <a:latin typeface="Meiryo" charset="-128"/>
                <a:ea typeface="Meiryo" charset="-128"/>
                <a:cs typeface="Meiryo" charset="-128"/>
              </a:rPr>
              <a:t>イテレーション（反復）</a:t>
            </a:r>
            <a:r>
              <a:rPr lang="en-US" altLang="ja-JP" sz="1200" dirty="0">
                <a:solidFill>
                  <a:srgbClr val="FFFFFF"/>
                </a:solidFill>
                <a:latin typeface="Meiryo" charset="-128"/>
                <a:ea typeface="Meiryo" charset="-128"/>
                <a:cs typeface="Meiryo" charset="-128"/>
              </a:rPr>
              <a:t> 4</a:t>
            </a:r>
          </a:p>
          <a:p>
            <a:pPr algn="ctr"/>
            <a:r>
              <a:rPr lang="en-US" altLang="ja-JP" sz="1200" dirty="0">
                <a:solidFill>
                  <a:srgbClr val="FFFFFF"/>
                </a:solidFill>
                <a:latin typeface="Meiryo" charset="-128"/>
                <a:ea typeface="Meiryo" charset="-128"/>
                <a:cs typeface="Meiryo" charset="-128"/>
              </a:rPr>
              <a:t>1〜4</a:t>
            </a:r>
            <a:r>
              <a:rPr lang="ja-JP" altLang="en-US" sz="1200" dirty="0">
                <a:solidFill>
                  <a:srgbClr val="FFFFFF"/>
                </a:solidFill>
                <a:latin typeface="Meiryo" charset="-128"/>
                <a:ea typeface="Meiryo" charset="-128"/>
                <a:cs typeface="Meiryo" charset="-128"/>
              </a:rPr>
              <a:t>週間</a:t>
            </a:r>
          </a:p>
        </p:txBody>
      </p:sp>
      <p:sp>
        <p:nvSpPr>
          <p:cNvPr id="5" name="ホームベース 4"/>
          <p:cNvSpPr/>
          <p:nvPr/>
        </p:nvSpPr>
        <p:spPr>
          <a:xfrm>
            <a:off x="4512839" y="3283147"/>
            <a:ext cx="2255367" cy="576064"/>
          </a:xfrm>
          <a:prstGeom prst="homePlat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a:solidFill>
                  <a:srgbClr val="FFFFFF"/>
                </a:solidFill>
                <a:latin typeface="Meiryo" charset="-128"/>
                <a:ea typeface="Meiryo" charset="-128"/>
                <a:cs typeface="Meiryo" charset="-128"/>
              </a:rPr>
              <a:t>イテレーション（反復）</a:t>
            </a:r>
            <a:r>
              <a:rPr lang="en-US" altLang="ja-JP" sz="1200" dirty="0">
                <a:solidFill>
                  <a:srgbClr val="FFFFFF"/>
                </a:solidFill>
                <a:latin typeface="Meiryo" charset="-128"/>
                <a:ea typeface="Meiryo" charset="-128"/>
                <a:cs typeface="Meiryo" charset="-128"/>
              </a:rPr>
              <a:t> 3</a:t>
            </a:r>
          </a:p>
          <a:p>
            <a:pPr algn="ctr"/>
            <a:r>
              <a:rPr lang="en-US" altLang="ja-JP" sz="1200" dirty="0">
                <a:solidFill>
                  <a:srgbClr val="FFFFFF"/>
                </a:solidFill>
                <a:latin typeface="Meiryo" charset="-128"/>
                <a:ea typeface="Meiryo" charset="-128"/>
                <a:cs typeface="Meiryo" charset="-128"/>
              </a:rPr>
              <a:t>1〜4</a:t>
            </a:r>
            <a:r>
              <a:rPr lang="ja-JP" altLang="en-US" sz="1200" dirty="0">
                <a:solidFill>
                  <a:srgbClr val="FFFFFF"/>
                </a:solidFill>
                <a:latin typeface="Meiryo" charset="-128"/>
                <a:ea typeface="Meiryo" charset="-128"/>
                <a:cs typeface="Meiryo" charset="-128"/>
              </a:rPr>
              <a:t>週間</a:t>
            </a:r>
          </a:p>
        </p:txBody>
      </p:sp>
      <p:sp>
        <p:nvSpPr>
          <p:cNvPr id="6" name="ホームベース 5"/>
          <p:cNvSpPr/>
          <p:nvPr/>
        </p:nvSpPr>
        <p:spPr>
          <a:xfrm>
            <a:off x="2411343" y="3283147"/>
            <a:ext cx="2255367" cy="576064"/>
          </a:xfrm>
          <a:prstGeom prst="homePlat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a:solidFill>
                  <a:srgbClr val="FFFFFF"/>
                </a:solidFill>
                <a:latin typeface="Meiryo" charset="-128"/>
                <a:ea typeface="Meiryo" charset="-128"/>
                <a:cs typeface="Meiryo" charset="-128"/>
              </a:rPr>
              <a:t>イテレーション（反復）</a:t>
            </a:r>
            <a:r>
              <a:rPr lang="en-US" altLang="ja-JP" sz="1200" dirty="0">
                <a:solidFill>
                  <a:srgbClr val="FFFFFF"/>
                </a:solidFill>
                <a:latin typeface="Meiryo" charset="-128"/>
                <a:ea typeface="Meiryo" charset="-128"/>
                <a:cs typeface="Meiryo" charset="-128"/>
              </a:rPr>
              <a:t> 2</a:t>
            </a:r>
          </a:p>
          <a:p>
            <a:pPr algn="ctr"/>
            <a:r>
              <a:rPr lang="en-US" altLang="ja-JP" sz="1200" dirty="0">
                <a:solidFill>
                  <a:srgbClr val="FFFFFF"/>
                </a:solidFill>
                <a:latin typeface="Meiryo" charset="-128"/>
                <a:ea typeface="Meiryo" charset="-128"/>
                <a:cs typeface="Meiryo" charset="-128"/>
              </a:rPr>
              <a:t>1〜4</a:t>
            </a:r>
            <a:r>
              <a:rPr lang="ja-JP" altLang="en-US" sz="1200" dirty="0">
                <a:solidFill>
                  <a:srgbClr val="FFFFFF"/>
                </a:solidFill>
                <a:latin typeface="Meiryo" charset="-128"/>
                <a:ea typeface="Meiryo" charset="-128"/>
                <a:cs typeface="Meiryo" charset="-128"/>
              </a:rPr>
              <a:t>週間</a:t>
            </a:r>
          </a:p>
        </p:txBody>
      </p:sp>
      <p:sp>
        <p:nvSpPr>
          <p:cNvPr id="7" name="ホームベース 6"/>
          <p:cNvSpPr/>
          <p:nvPr/>
        </p:nvSpPr>
        <p:spPr>
          <a:xfrm>
            <a:off x="323111" y="3283147"/>
            <a:ext cx="2255367" cy="576064"/>
          </a:xfrm>
          <a:prstGeom prst="homePlat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a:solidFill>
                  <a:srgbClr val="FFFFFF"/>
                </a:solidFill>
                <a:latin typeface="Meiryo" charset="-128"/>
                <a:ea typeface="Meiryo" charset="-128"/>
                <a:cs typeface="Meiryo" charset="-128"/>
              </a:rPr>
              <a:t>イテレーション（反復）</a:t>
            </a:r>
            <a:r>
              <a:rPr lang="en-US" altLang="ja-JP" sz="1200" dirty="0">
                <a:solidFill>
                  <a:srgbClr val="FFFFFF"/>
                </a:solidFill>
                <a:latin typeface="Meiryo" charset="-128"/>
                <a:ea typeface="Meiryo" charset="-128"/>
                <a:cs typeface="Meiryo" charset="-128"/>
              </a:rPr>
              <a:t> 1</a:t>
            </a:r>
          </a:p>
          <a:p>
            <a:pPr algn="ctr"/>
            <a:r>
              <a:rPr kumimoji="1" lang="en-US" altLang="ja-JP" sz="1200" dirty="0">
                <a:solidFill>
                  <a:srgbClr val="FFFFFF"/>
                </a:solidFill>
                <a:latin typeface="Meiryo" charset="-128"/>
                <a:ea typeface="Meiryo" charset="-128"/>
                <a:cs typeface="Meiryo" charset="-128"/>
              </a:rPr>
              <a:t>1〜4</a:t>
            </a:r>
            <a:r>
              <a:rPr lang="ja-JP" altLang="en-US" sz="1200" dirty="0">
                <a:solidFill>
                  <a:srgbClr val="FFFFFF"/>
                </a:solidFill>
                <a:latin typeface="Meiryo" charset="-128"/>
                <a:ea typeface="Meiryo" charset="-128"/>
                <a:cs typeface="Meiryo" charset="-128"/>
              </a:rPr>
              <a:t>週間</a:t>
            </a:r>
            <a:endParaRPr kumimoji="1" lang="ja-JP" altLang="en-US" sz="1200" dirty="0">
              <a:solidFill>
                <a:srgbClr val="FFFFFF"/>
              </a:solidFill>
              <a:latin typeface="Meiryo" charset="-128"/>
              <a:ea typeface="Meiryo" charset="-128"/>
              <a:cs typeface="Meiryo" charset="-128"/>
            </a:endParaRPr>
          </a:p>
        </p:txBody>
      </p:sp>
      <p:sp>
        <p:nvSpPr>
          <p:cNvPr id="8" name="上矢印吹き出し 7"/>
          <p:cNvSpPr/>
          <p:nvPr/>
        </p:nvSpPr>
        <p:spPr>
          <a:xfrm>
            <a:off x="2002414" y="3874296"/>
            <a:ext cx="576064" cy="490808"/>
          </a:xfrm>
          <a:prstGeom prst="upArrowCallou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a:solidFill>
                  <a:srgbClr val="FFFFFF"/>
                </a:solidFill>
                <a:latin typeface="Meiryo" charset="-128"/>
                <a:ea typeface="Meiryo" charset="-128"/>
                <a:cs typeface="Meiryo" charset="-128"/>
              </a:rPr>
              <a:t>納品</a:t>
            </a:r>
            <a:endParaRPr kumimoji="1" lang="ja-JP" altLang="en-US" sz="1200" dirty="0">
              <a:solidFill>
                <a:srgbClr val="FFFFFF"/>
              </a:solidFill>
              <a:latin typeface="Meiryo" charset="-128"/>
              <a:ea typeface="Meiryo" charset="-128"/>
              <a:cs typeface="Meiryo" charset="-128"/>
            </a:endParaRPr>
          </a:p>
        </p:txBody>
      </p:sp>
      <p:sp>
        <p:nvSpPr>
          <p:cNvPr id="9" name="上矢印吹き出し 8"/>
          <p:cNvSpPr/>
          <p:nvPr/>
        </p:nvSpPr>
        <p:spPr>
          <a:xfrm>
            <a:off x="4090646" y="3874296"/>
            <a:ext cx="576064" cy="490808"/>
          </a:xfrm>
          <a:prstGeom prst="upArrowCallou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a:solidFill>
                  <a:srgbClr val="FFFFFF"/>
                </a:solidFill>
                <a:latin typeface="Meiryo" charset="-128"/>
                <a:ea typeface="Meiryo" charset="-128"/>
                <a:cs typeface="Meiryo" charset="-128"/>
              </a:rPr>
              <a:t>納品</a:t>
            </a:r>
            <a:endParaRPr kumimoji="1" lang="ja-JP" altLang="en-US" sz="1200" dirty="0">
              <a:solidFill>
                <a:srgbClr val="FFFFFF"/>
              </a:solidFill>
              <a:latin typeface="Meiryo" charset="-128"/>
              <a:ea typeface="Meiryo" charset="-128"/>
              <a:cs typeface="Meiryo" charset="-128"/>
            </a:endParaRPr>
          </a:p>
        </p:txBody>
      </p:sp>
      <p:sp>
        <p:nvSpPr>
          <p:cNvPr id="10" name="上矢印吹き出し 9"/>
          <p:cNvSpPr/>
          <p:nvPr/>
        </p:nvSpPr>
        <p:spPr>
          <a:xfrm>
            <a:off x="6192142" y="3874296"/>
            <a:ext cx="576064" cy="490808"/>
          </a:xfrm>
          <a:prstGeom prst="upArrowCallou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a:solidFill>
                  <a:srgbClr val="FFFFFF"/>
                </a:solidFill>
                <a:latin typeface="Meiryo" charset="-128"/>
                <a:ea typeface="Meiryo" charset="-128"/>
                <a:cs typeface="Meiryo" charset="-128"/>
              </a:rPr>
              <a:t>納品</a:t>
            </a:r>
            <a:endParaRPr kumimoji="1" lang="ja-JP" altLang="en-US" sz="1200" dirty="0">
              <a:solidFill>
                <a:srgbClr val="FFFFFF"/>
              </a:solidFill>
              <a:latin typeface="Meiryo" charset="-128"/>
              <a:ea typeface="Meiryo" charset="-128"/>
              <a:cs typeface="Meiryo" charset="-128"/>
            </a:endParaRPr>
          </a:p>
        </p:txBody>
      </p:sp>
      <p:sp>
        <p:nvSpPr>
          <p:cNvPr id="11" name="上矢印吹き出し 10"/>
          <p:cNvSpPr/>
          <p:nvPr/>
        </p:nvSpPr>
        <p:spPr>
          <a:xfrm>
            <a:off x="8280374" y="3874296"/>
            <a:ext cx="576064" cy="490808"/>
          </a:xfrm>
          <a:prstGeom prst="upArrowCallou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a:solidFill>
                  <a:srgbClr val="FFFFFF"/>
                </a:solidFill>
                <a:latin typeface="Meiryo" charset="-128"/>
                <a:ea typeface="Meiryo" charset="-128"/>
                <a:cs typeface="Meiryo" charset="-128"/>
              </a:rPr>
              <a:t>納品</a:t>
            </a:r>
            <a:endParaRPr kumimoji="1" lang="ja-JP" altLang="en-US" sz="1200" dirty="0">
              <a:solidFill>
                <a:srgbClr val="FFFFFF"/>
              </a:solidFill>
              <a:latin typeface="Meiryo" charset="-128"/>
              <a:ea typeface="Meiryo" charset="-128"/>
              <a:cs typeface="Meiryo" charset="-128"/>
            </a:endParaRPr>
          </a:p>
        </p:txBody>
      </p:sp>
      <p:pic>
        <p:nvPicPr>
          <p:cNvPr id="14" name="図 13"/>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6816732" y="908720"/>
            <a:ext cx="465598" cy="493335"/>
          </a:xfrm>
          <a:prstGeom prst="rect">
            <a:avLst/>
          </a:prstGeom>
        </p:spPr>
      </p:pic>
      <p:grpSp>
        <p:nvGrpSpPr>
          <p:cNvPr id="18" name="図形グループ 17"/>
          <p:cNvGrpSpPr/>
          <p:nvPr/>
        </p:nvGrpSpPr>
        <p:grpSpPr>
          <a:xfrm>
            <a:off x="310264" y="1047311"/>
            <a:ext cx="231924" cy="471366"/>
            <a:chOff x="1946324" y="4125162"/>
            <a:chExt cx="969964" cy="2007872"/>
          </a:xfrm>
        </p:grpSpPr>
        <p:sp>
          <p:nvSpPr>
            <p:cNvPr id="19" name="円/楕円 18"/>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フローチャート: 論理積ゲート 19"/>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22" name="テキスト ボックス 21"/>
          <p:cNvSpPr txBox="1"/>
          <p:nvPr/>
        </p:nvSpPr>
        <p:spPr>
          <a:xfrm>
            <a:off x="542188" y="1252949"/>
            <a:ext cx="2492990" cy="369332"/>
          </a:xfrm>
          <a:prstGeom prst="rect">
            <a:avLst/>
          </a:prstGeom>
          <a:noFill/>
        </p:spPr>
        <p:txBody>
          <a:bodyPr wrap="none" rtlCol="0">
            <a:spAutoFit/>
          </a:bodyPr>
          <a:lstStyle/>
          <a:p>
            <a:r>
              <a:rPr kumimoji="1" lang="ja-JP" altLang="en-US">
                <a:latin typeface="Meiryo" charset="-128"/>
                <a:ea typeface="Meiryo" charset="-128"/>
                <a:cs typeface="Meiryo" charset="-128"/>
              </a:rPr>
              <a:t>プロダクト・オーナー</a:t>
            </a:r>
          </a:p>
        </p:txBody>
      </p:sp>
      <p:sp>
        <p:nvSpPr>
          <p:cNvPr id="23" name="正方形/長方形 22"/>
          <p:cNvSpPr/>
          <p:nvPr/>
        </p:nvSpPr>
        <p:spPr>
          <a:xfrm>
            <a:off x="310264" y="1780453"/>
            <a:ext cx="1309408" cy="1008832"/>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chemeClr val="tx1"/>
                </a:solidFill>
                <a:latin typeface="Meiryo" charset="-128"/>
                <a:ea typeface="Meiryo" charset="-128"/>
                <a:cs typeface="Meiryo" charset="-128"/>
              </a:rPr>
              <a:t>プロダクト・バックログ</a:t>
            </a:r>
            <a:endParaRPr kumimoji="1" lang="en-US" altLang="ja-JP" sz="800" dirty="0">
              <a:solidFill>
                <a:schemeClr val="tx1"/>
              </a:solidFill>
              <a:latin typeface="Meiryo" charset="-128"/>
              <a:ea typeface="Meiryo" charset="-128"/>
              <a:cs typeface="Meiryo" charset="-128"/>
            </a:endParaRPr>
          </a:p>
          <a:p>
            <a:pPr marL="228600" indent="-228600" algn="ctr">
              <a:buFont typeface="+mj-lt"/>
              <a:buAutoNum type="arabicPeriod"/>
            </a:pPr>
            <a:r>
              <a:rPr lang="en-US" altLang="ja-JP" sz="800" dirty="0">
                <a:solidFill>
                  <a:schemeClr val="tx1"/>
                </a:solidFill>
                <a:latin typeface="Meiryo" charset="-128"/>
                <a:ea typeface="Meiryo" charset="-128"/>
                <a:cs typeface="Meiryo" charset="-128"/>
              </a:rPr>
              <a:t>--------------------</a:t>
            </a:r>
          </a:p>
          <a:p>
            <a:pPr marL="228600" indent="-228600" algn="ctr">
              <a:buFont typeface="+mj-lt"/>
              <a:buAutoNum type="arabicPeriod"/>
            </a:pPr>
            <a:r>
              <a:rPr lang="en-US" altLang="ja-JP" sz="800" dirty="0">
                <a:solidFill>
                  <a:schemeClr val="tx1"/>
                </a:solidFill>
                <a:latin typeface="Meiryo" charset="-128"/>
                <a:ea typeface="Meiryo" charset="-128"/>
                <a:cs typeface="Meiryo" charset="-128"/>
              </a:rPr>
              <a:t>--------------------</a:t>
            </a:r>
          </a:p>
          <a:p>
            <a:pPr marL="228600" indent="-228600" algn="ctr">
              <a:buFont typeface="+mj-lt"/>
              <a:buAutoNum type="arabicPeriod"/>
            </a:pPr>
            <a:r>
              <a:rPr lang="en-US" altLang="ja-JP" sz="800" dirty="0">
                <a:solidFill>
                  <a:schemeClr val="tx1"/>
                </a:solidFill>
                <a:latin typeface="Meiryo" charset="-128"/>
                <a:ea typeface="Meiryo" charset="-128"/>
                <a:cs typeface="Meiryo" charset="-128"/>
              </a:rPr>
              <a:t>--------------------</a:t>
            </a:r>
          </a:p>
          <a:p>
            <a:pPr marL="228600" indent="-228600" algn="ctr">
              <a:buFont typeface="+mj-lt"/>
              <a:buAutoNum type="arabicPeriod"/>
            </a:pPr>
            <a:r>
              <a:rPr lang="en-US" altLang="ja-JP" sz="800" dirty="0">
                <a:solidFill>
                  <a:schemeClr val="tx1"/>
                </a:solidFill>
                <a:latin typeface="Meiryo" charset="-128"/>
                <a:ea typeface="Meiryo" charset="-128"/>
                <a:cs typeface="Meiryo" charset="-128"/>
              </a:rPr>
              <a:t>--------------------</a:t>
            </a:r>
          </a:p>
          <a:p>
            <a:pPr marL="228600" indent="-228600" algn="ctr">
              <a:buFont typeface="+mj-lt"/>
              <a:buAutoNum type="arabicPeriod"/>
            </a:pPr>
            <a:r>
              <a:rPr lang="en-US" altLang="ja-JP" sz="800" dirty="0">
                <a:solidFill>
                  <a:schemeClr val="tx1"/>
                </a:solidFill>
                <a:latin typeface="Meiryo" charset="-128"/>
                <a:ea typeface="Meiryo" charset="-128"/>
                <a:cs typeface="Meiryo" charset="-128"/>
              </a:rPr>
              <a:t>--------------------</a:t>
            </a:r>
          </a:p>
          <a:p>
            <a:pPr marL="228600" indent="-228600" algn="ctr">
              <a:buFont typeface="+mj-lt"/>
              <a:buAutoNum type="arabicPeriod"/>
            </a:pPr>
            <a:r>
              <a:rPr lang="en-US" altLang="ja-JP" sz="800" dirty="0">
                <a:solidFill>
                  <a:schemeClr val="tx1"/>
                </a:solidFill>
                <a:latin typeface="Meiryo" charset="-128"/>
                <a:ea typeface="Meiryo" charset="-128"/>
                <a:cs typeface="Meiryo" charset="-128"/>
              </a:rPr>
              <a:t>--------------------</a:t>
            </a:r>
            <a:endParaRPr kumimoji="1" lang="ja-JP" altLang="en-US" sz="800" dirty="0">
              <a:solidFill>
                <a:schemeClr val="tx1"/>
              </a:solidFill>
              <a:latin typeface="Meiryo" charset="-128"/>
              <a:ea typeface="Meiryo" charset="-128"/>
              <a:cs typeface="Meiryo" charset="-128"/>
            </a:endParaRPr>
          </a:p>
        </p:txBody>
      </p:sp>
      <p:sp>
        <p:nvSpPr>
          <p:cNvPr id="24" name="正方形/長方形 23"/>
          <p:cNvSpPr/>
          <p:nvPr/>
        </p:nvSpPr>
        <p:spPr>
          <a:xfrm>
            <a:off x="1810297" y="1784793"/>
            <a:ext cx="1309408" cy="1008832"/>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chemeClr val="tx1"/>
                </a:solidFill>
                <a:latin typeface="Meiryo" charset="-128"/>
                <a:ea typeface="Meiryo" charset="-128"/>
                <a:cs typeface="Meiryo" charset="-128"/>
              </a:rPr>
              <a:t>スプリント･プラン</a:t>
            </a:r>
            <a:endParaRPr kumimoji="1" lang="en-US" altLang="ja-JP" sz="800" dirty="0">
              <a:solidFill>
                <a:schemeClr val="tx1"/>
              </a:solidFill>
              <a:latin typeface="Meiryo" charset="-128"/>
              <a:ea typeface="Meiryo" charset="-128"/>
              <a:cs typeface="Meiryo" charset="-128"/>
            </a:endParaRPr>
          </a:p>
          <a:p>
            <a:pPr algn="ctr"/>
            <a:r>
              <a:rPr lang="ja-JP" altLang="en-US" sz="800" dirty="0">
                <a:solidFill>
                  <a:schemeClr val="tx1"/>
                </a:solidFill>
                <a:latin typeface="Meiryo" charset="-128"/>
                <a:ea typeface="Meiryo" charset="-128"/>
                <a:cs typeface="Meiryo" charset="-128"/>
              </a:rPr>
              <a:t>イテレーション毎の</a:t>
            </a:r>
            <a:endParaRPr lang="en-US" altLang="ja-JP" sz="800" dirty="0">
              <a:solidFill>
                <a:schemeClr val="tx1"/>
              </a:solidFill>
              <a:latin typeface="Meiryo" charset="-128"/>
              <a:ea typeface="Meiryo" charset="-128"/>
              <a:cs typeface="Meiryo" charset="-128"/>
            </a:endParaRPr>
          </a:p>
          <a:p>
            <a:pPr algn="ctr"/>
            <a:r>
              <a:rPr lang="ja-JP" altLang="en-US" sz="800" dirty="0">
                <a:solidFill>
                  <a:schemeClr val="tx1"/>
                </a:solidFill>
                <a:latin typeface="Meiryo" charset="-128"/>
                <a:ea typeface="Meiryo" charset="-128"/>
                <a:cs typeface="Meiryo" charset="-128"/>
              </a:rPr>
              <a:t>内容区分</a:t>
            </a:r>
            <a:endParaRPr lang="en-US" altLang="ja-JP" sz="800" dirty="0">
              <a:solidFill>
                <a:schemeClr val="tx1"/>
              </a:solidFill>
              <a:latin typeface="Meiryo" charset="-128"/>
              <a:ea typeface="Meiryo" charset="-128"/>
              <a:cs typeface="Meiryo" charset="-128"/>
            </a:endParaRPr>
          </a:p>
          <a:p>
            <a:pPr algn="ctr"/>
            <a:endParaRPr lang="en-US" altLang="ja-JP" sz="800" dirty="0">
              <a:solidFill>
                <a:schemeClr val="tx1"/>
              </a:solidFill>
              <a:latin typeface="Meiryo" charset="-128"/>
              <a:ea typeface="Meiryo" charset="-128"/>
              <a:cs typeface="Meiryo" charset="-128"/>
            </a:endParaRPr>
          </a:p>
          <a:p>
            <a:pPr algn="ctr"/>
            <a:endParaRPr kumimoji="1" lang="en-US" altLang="ja-JP" sz="800" dirty="0">
              <a:solidFill>
                <a:schemeClr val="tx1"/>
              </a:solidFill>
              <a:latin typeface="Meiryo" charset="-128"/>
              <a:ea typeface="Meiryo" charset="-128"/>
              <a:cs typeface="Meiryo" charset="-128"/>
            </a:endParaRPr>
          </a:p>
          <a:p>
            <a:pPr algn="ctr"/>
            <a:r>
              <a:rPr lang="en-US" altLang="ja-JP" sz="800" dirty="0">
                <a:solidFill>
                  <a:schemeClr val="tx1"/>
                </a:solidFill>
                <a:latin typeface="Meiryo" charset="-128"/>
                <a:ea typeface="Meiryo" charset="-128"/>
                <a:cs typeface="Meiryo" charset="-128"/>
              </a:rPr>
              <a:t>2</a:t>
            </a:r>
            <a:r>
              <a:rPr lang="ja-JP" altLang="en-US" sz="800" dirty="0">
                <a:solidFill>
                  <a:schemeClr val="tx1"/>
                </a:solidFill>
                <a:latin typeface="Meiryo" charset="-128"/>
                <a:ea typeface="Meiryo" charset="-128"/>
                <a:cs typeface="Meiryo" charset="-128"/>
              </a:rPr>
              <a:t>時間程度の単位</a:t>
            </a:r>
            <a:endParaRPr lang="en-US" altLang="ja-JP" sz="800" dirty="0">
              <a:solidFill>
                <a:schemeClr val="tx1"/>
              </a:solidFill>
              <a:latin typeface="Meiryo" charset="-128"/>
              <a:ea typeface="Meiryo" charset="-128"/>
              <a:cs typeface="Meiryo" charset="-128"/>
            </a:endParaRPr>
          </a:p>
          <a:p>
            <a:pPr algn="ctr"/>
            <a:endParaRPr kumimoji="1" lang="en-US" altLang="ja-JP" sz="800" dirty="0">
              <a:solidFill>
                <a:schemeClr val="tx1"/>
              </a:solidFill>
              <a:latin typeface="Meiryo" charset="-128"/>
              <a:ea typeface="Meiryo" charset="-128"/>
              <a:cs typeface="Meiryo" charset="-128"/>
            </a:endParaRPr>
          </a:p>
        </p:txBody>
      </p:sp>
      <p:grpSp>
        <p:nvGrpSpPr>
          <p:cNvPr id="25" name="図形グループ 24"/>
          <p:cNvGrpSpPr/>
          <p:nvPr/>
        </p:nvGrpSpPr>
        <p:grpSpPr>
          <a:xfrm>
            <a:off x="3461337" y="1047311"/>
            <a:ext cx="231924" cy="471366"/>
            <a:chOff x="1946324" y="4125162"/>
            <a:chExt cx="969964" cy="2007872"/>
          </a:xfrm>
        </p:grpSpPr>
        <p:sp>
          <p:nvSpPr>
            <p:cNvPr id="26" name="円/楕円 25"/>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フローチャート: 論理積ゲート 2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28" name="テキスト ボックス 27"/>
          <p:cNvSpPr txBox="1"/>
          <p:nvPr/>
        </p:nvSpPr>
        <p:spPr>
          <a:xfrm>
            <a:off x="3693261" y="1252949"/>
            <a:ext cx="2146742" cy="369332"/>
          </a:xfrm>
          <a:prstGeom prst="rect">
            <a:avLst/>
          </a:prstGeom>
          <a:noFill/>
        </p:spPr>
        <p:txBody>
          <a:bodyPr wrap="none" rtlCol="0">
            <a:spAutoFit/>
          </a:bodyPr>
          <a:lstStyle/>
          <a:p>
            <a:r>
              <a:rPr kumimoji="1" lang="ja-JP" altLang="en-US" dirty="0">
                <a:latin typeface="Meiryo" charset="-128"/>
                <a:ea typeface="Meiryo" charset="-128"/>
                <a:cs typeface="Meiryo" charset="-128"/>
              </a:rPr>
              <a:t>スクラム･マスター</a:t>
            </a:r>
          </a:p>
        </p:txBody>
      </p:sp>
      <p:sp>
        <p:nvSpPr>
          <p:cNvPr id="29" name="正方形/長方形 28"/>
          <p:cNvSpPr/>
          <p:nvPr/>
        </p:nvSpPr>
        <p:spPr>
          <a:xfrm>
            <a:off x="3461337" y="1780453"/>
            <a:ext cx="1309408" cy="1008832"/>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chemeClr val="tx1"/>
                </a:solidFill>
                <a:latin typeface="Meiryo" charset="-128"/>
                <a:ea typeface="Meiryo" charset="-128"/>
                <a:cs typeface="Meiryo" charset="-128"/>
              </a:rPr>
              <a:t>タスク･リスト</a:t>
            </a:r>
            <a:endParaRPr kumimoji="1" lang="en-US" altLang="ja-JP" sz="800" dirty="0">
              <a:solidFill>
                <a:schemeClr val="tx1"/>
              </a:solidFill>
              <a:latin typeface="Meiryo" charset="-128"/>
              <a:ea typeface="Meiryo" charset="-128"/>
              <a:cs typeface="Meiryo" charset="-128"/>
            </a:endParaRPr>
          </a:p>
          <a:p>
            <a:pPr algn="ctr"/>
            <a:r>
              <a:rPr lang="ja-JP" altLang="en-US" sz="800" dirty="0">
                <a:solidFill>
                  <a:schemeClr val="tx1"/>
                </a:solidFill>
                <a:latin typeface="Meiryo" charset="-128"/>
                <a:ea typeface="Meiryo" charset="-128"/>
                <a:cs typeface="Meiryo" charset="-128"/>
              </a:rPr>
              <a:t>スプリント・バックログ</a:t>
            </a:r>
            <a:endParaRPr lang="en-US" altLang="ja-JP" sz="800" dirty="0">
              <a:solidFill>
                <a:schemeClr val="tx1"/>
              </a:solidFill>
              <a:latin typeface="Meiryo" charset="-128"/>
              <a:ea typeface="Meiryo" charset="-128"/>
              <a:cs typeface="Meiryo" charset="-128"/>
            </a:endParaRPr>
          </a:p>
          <a:p>
            <a:pPr marL="228600" indent="-228600" algn="ctr">
              <a:buFont typeface="+mj-lt"/>
              <a:buAutoNum type="arabicPeriod"/>
            </a:pPr>
            <a:r>
              <a:rPr lang="en-US" altLang="ja-JP" sz="800" dirty="0">
                <a:solidFill>
                  <a:schemeClr val="tx1"/>
                </a:solidFill>
                <a:latin typeface="Meiryo" charset="-128"/>
                <a:ea typeface="Meiryo" charset="-128"/>
                <a:cs typeface="Meiryo" charset="-128"/>
              </a:rPr>
              <a:t>--------------------</a:t>
            </a:r>
          </a:p>
          <a:p>
            <a:pPr marL="228600" indent="-228600" algn="ctr">
              <a:buFont typeface="+mj-lt"/>
              <a:buAutoNum type="arabicPeriod"/>
            </a:pPr>
            <a:r>
              <a:rPr lang="en-US" altLang="ja-JP" sz="800" dirty="0">
                <a:solidFill>
                  <a:schemeClr val="tx1"/>
                </a:solidFill>
                <a:latin typeface="Meiryo" charset="-128"/>
                <a:ea typeface="Meiryo" charset="-128"/>
                <a:cs typeface="Meiryo" charset="-128"/>
              </a:rPr>
              <a:t>--------------------</a:t>
            </a:r>
          </a:p>
          <a:p>
            <a:pPr marL="228600" indent="-228600" algn="ctr">
              <a:buFont typeface="+mj-lt"/>
              <a:buAutoNum type="arabicPeriod"/>
            </a:pPr>
            <a:r>
              <a:rPr lang="en-US" altLang="ja-JP" sz="800" dirty="0">
                <a:solidFill>
                  <a:schemeClr val="tx1"/>
                </a:solidFill>
                <a:latin typeface="Meiryo" charset="-128"/>
                <a:ea typeface="Meiryo" charset="-128"/>
                <a:cs typeface="Meiryo" charset="-128"/>
              </a:rPr>
              <a:t>--------------------</a:t>
            </a:r>
          </a:p>
          <a:p>
            <a:pPr marL="228600" indent="-228600" algn="ctr">
              <a:buFont typeface="+mj-lt"/>
              <a:buAutoNum type="arabicPeriod"/>
            </a:pPr>
            <a:r>
              <a:rPr lang="en-US" altLang="ja-JP" sz="800" dirty="0">
                <a:solidFill>
                  <a:schemeClr val="tx1"/>
                </a:solidFill>
                <a:latin typeface="Meiryo" charset="-128"/>
                <a:ea typeface="Meiryo" charset="-128"/>
                <a:cs typeface="Meiryo" charset="-128"/>
              </a:rPr>
              <a:t>--------------------</a:t>
            </a:r>
          </a:p>
          <a:p>
            <a:pPr marL="228600" indent="-228600" algn="ctr">
              <a:buFont typeface="+mj-lt"/>
              <a:buAutoNum type="arabicPeriod"/>
            </a:pPr>
            <a:r>
              <a:rPr lang="en-US" altLang="ja-JP" sz="800" dirty="0">
                <a:solidFill>
                  <a:schemeClr val="tx1"/>
                </a:solidFill>
                <a:latin typeface="Meiryo" charset="-128"/>
                <a:ea typeface="Meiryo" charset="-128"/>
                <a:cs typeface="Meiryo" charset="-128"/>
              </a:rPr>
              <a:t>--------------------</a:t>
            </a:r>
            <a:endParaRPr lang="ja-JP" altLang="en-US" sz="800" dirty="0">
              <a:solidFill>
                <a:schemeClr val="tx1"/>
              </a:solidFill>
              <a:latin typeface="Meiryo" charset="-128"/>
              <a:ea typeface="Meiryo" charset="-128"/>
              <a:cs typeface="Meiryo" charset="-128"/>
            </a:endParaRPr>
          </a:p>
        </p:txBody>
      </p:sp>
      <p:grpSp>
        <p:nvGrpSpPr>
          <p:cNvPr id="30" name="図形グループ 29"/>
          <p:cNvGrpSpPr/>
          <p:nvPr/>
        </p:nvGrpSpPr>
        <p:grpSpPr>
          <a:xfrm>
            <a:off x="6700770" y="1047311"/>
            <a:ext cx="231924" cy="471366"/>
            <a:chOff x="1946324" y="4125162"/>
            <a:chExt cx="969964" cy="2007872"/>
          </a:xfrm>
        </p:grpSpPr>
        <p:sp>
          <p:nvSpPr>
            <p:cNvPr id="31" name="円/楕円 30"/>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 name="フローチャート: 論理積ゲート 31"/>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3" name="図形グループ 32"/>
          <p:cNvGrpSpPr/>
          <p:nvPr/>
        </p:nvGrpSpPr>
        <p:grpSpPr>
          <a:xfrm>
            <a:off x="6959746" y="1046377"/>
            <a:ext cx="231924" cy="471366"/>
            <a:chOff x="1946324" y="4125162"/>
            <a:chExt cx="969964" cy="2007872"/>
          </a:xfrm>
        </p:grpSpPr>
        <p:sp>
          <p:nvSpPr>
            <p:cNvPr id="34" name="円/楕円 33"/>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 name="フローチャート: 論理積ゲート 34"/>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36" name="テキスト ボックス 35"/>
          <p:cNvSpPr txBox="1"/>
          <p:nvPr/>
        </p:nvSpPr>
        <p:spPr>
          <a:xfrm>
            <a:off x="7282330" y="1252636"/>
            <a:ext cx="1338828" cy="369332"/>
          </a:xfrm>
          <a:prstGeom prst="rect">
            <a:avLst/>
          </a:prstGeom>
          <a:noFill/>
        </p:spPr>
        <p:txBody>
          <a:bodyPr wrap="none" rtlCol="0">
            <a:spAutoFit/>
          </a:bodyPr>
          <a:lstStyle/>
          <a:p>
            <a:r>
              <a:rPr kumimoji="1" lang="ja-JP" altLang="en-US" dirty="0">
                <a:latin typeface="Meiryo" charset="-128"/>
                <a:ea typeface="Meiryo" charset="-128"/>
                <a:cs typeface="Meiryo" charset="-128"/>
              </a:rPr>
              <a:t>開発チーム</a:t>
            </a:r>
          </a:p>
        </p:txBody>
      </p:sp>
      <p:grpSp>
        <p:nvGrpSpPr>
          <p:cNvPr id="38" name="図形グループ 37"/>
          <p:cNvGrpSpPr/>
          <p:nvPr/>
        </p:nvGrpSpPr>
        <p:grpSpPr>
          <a:xfrm>
            <a:off x="6704306" y="1703020"/>
            <a:ext cx="231924" cy="471366"/>
            <a:chOff x="1946324" y="4125162"/>
            <a:chExt cx="969964" cy="2007872"/>
          </a:xfrm>
        </p:grpSpPr>
        <p:sp>
          <p:nvSpPr>
            <p:cNvPr id="39" name="円/楕円 38"/>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 name="フローチャート: 論理積ゲート 39"/>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1" name="図形グループ 40"/>
          <p:cNvGrpSpPr/>
          <p:nvPr/>
        </p:nvGrpSpPr>
        <p:grpSpPr>
          <a:xfrm>
            <a:off x="8671294" y="1779497"/>
            <a:ext cx="231924" cy="471366"/>
            <a:chOff x="1946324" y="4125162"/>
            <a:chExt cx="969964" cy="2007872"/>
          </a:xfrm>
        </p:grpSpPr>
        <p:sp>
          <p:nvSpPr>
            <p:cNvPr id="42" name="円/楕円 41"/>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 name="フローチャート: 論理積ゲート 42"/>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5" name="図形グループ 44"/>
          <p:cNvGrpSpPr/>
          <p:nvPr/>
        </p:nvGrpSpPr>
        <p:grpSpPr>
          <a:xfrm>
            <a:off x="6700770" y="2321434"/>
            <a:ext cx="231924" cy="471366"/>
            <a:chOff x="1946324" y="4125162"/>
            <a:chExt cx="969964" cy="2007872"/>
          </a:xfrm>
        </p:grpSpPr>
        <p:sp>
          <p:nvSpPr>
            <p:cNvPr id="46" name="円/楕円 45"/>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7" name="フローチャート: 論理積ゲート 4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8" name="図形グループ 47"/>
          <p:cNvGrpSpPr/>
          <p:nvPr/>
        </p:nvGrpSpPr>
        <p:grpSpPr>
          <a:xfrm>
            <a:off x="8671294" y="2355984"/>
            <a:ext cx="231924" cy="471366"/>
            <a:chOff x="1946324" y="4125162"/>
            <a:chExt cx="969964" cy="2007872"/>
          </a:xfrm>
        </p:grpSpPr>
        <p:sp>
          <p:nvSpPr>
            <p:cNvPr id="49" name="円/楕円 48"/>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 name="フローチャート: 論理積ゲート 49"/>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70" name="図形グループ 69"/>
          <p:cNvGrpSpPr/>
          <p:nvPr/>
        </p:nvGrpSpPr>
        <p:grpSpPr>
          <a:xfrm>
            <a:off x="6764437" y="5025091"/>
            <a:ext cx="1950588" cy="1404348"/>
            <a:chOff x="7501938" y="1797271"/>
            <a:chExt cx="1318534" cy="1008832"/>
          </a:xfrm>
        </p:grpSpPr>
        <p:sp>
          <p:nvSpPr>
            <p:cNvPr id="51" name="正方形/長方形 50"/>
            <p:cNvSpPr/>
            <p:nvPr/>
          </p:nvSpPr>
          <p:spPr>
            <a:xfrm>
              <a:off x="7501938" y="1797271"/>
              <a:ext cx="1309408" cy="1008832"/>
            </a:xfrm>
            <a:prstGeom prst="rect">
              <a:avLst/>
            </a:prstGeom>
            <a:solidFill>
              <a:srgbClr val="FFFED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en-US" altLang="ja-JP" sz="800" dirty="0">
                <a:solidFill>
                  <a:srgbClr val="FFFFFF"/>
                </a:solidFill>
                <a:latin typeface="Meiryo" charset="-128"/>
                <a:ea typeface="Meiryo" charset="-128"/>
                <a:cs typeface="Meiryo" charset="-128"/>
              </a:endParaRPr>
            </a:p>
          </p:txBody>
        </p:sp>
        <p:cxnSp>
          <p:nvCxnSpPr>
            <p:cNvPr id="53" name="直線コネクタ 52"/>
            <p:cNvCxnSpPr/>
            <p:nvPr/>
          </p:nvCxnSpPr>
          <p:spPr>
            <a:xfrm>
              <a:off x="7631966" y="1919173"/>
              <a:ext cx="1003078" cy="74602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55" name="フリーフォーム 54"/>
            <p:cNvSpPr/>
            <p:nvPr/>
          </p:nvSpPr>
          <p:spPr>
            <a:xfrm>
              <a:off x="7631966" y="1919173"/>
              <a:ext cx="1026055" cy="749580"/>
            </a:xfrm>
            <a:custGeom>
              <a:avLst/>
              <a:gdLst>
                <a:gd name="connsiteX0" fmla="*/ 0 w 880844"/>
                <a:gd name="connsiteY0" fmla="*/ 0 h 864066"/>
                <a:gd name="connsiteX1" fmla="*/ 302004 w 880844"/>
                <a:gd name="connsiteY1" fmla="*/ 67112 h 864066"/>
                <a:gd name="connsiteX2" fmla="*/ 377505 w 880844"/>
                <a:gd name="connsiteY2" fmla="*/ 151001 h 864066"/>
                <a:gd name="connsiteX3" fmla="*/ 461395 w 880844"/>
                <a:gd name="connsiteY3" fmla="*/ 293614 h 864066"/>
                <a:gd name="connsiteX4" fmla="*/ 587230 w 880844"/>
                <a:gd name="connsiteY4" fmla="*/ 369115 h 864066"/>
                <a:gd name="connsiteX5" fmla="*/ 746620 w 880844"/>
                <a:gd name="connsiteY5" fmla="*/ 427838 h 864066"/>
                <a:gd name="connsiteX6" fmla="*/ 780176 w 880844"/>
                <a:gd name="connsiteY6" fmla="*/ 578840 h 864066"/>
                <a:gd name="connsiteX7" fmla="*/ 796954 w 880844"/>
                <a:gd name="connsiteY7" fmla="*/ 805343 h 864066"/>
                <a:gd name="connsiteX8" fmla="*/ 880844 w 880844"/>
                <a:gd name="connsiteY8" fmla="*/ 864066 h 86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0844" h="864066">
                  <a:moveTo>
                    <a:pt x="0" y="0"/>
                  </a:moveTo>
                  <a:lnTo>
                    <a:pt x="302004" y="67112"/>
                  </a:lnTo>
                  <a:lnTo>
                    <a:pt x="377505" y="151001"/>
                  </a:lnTo>
                  <a:lnTo>
                    <a:pt x="461395" y="293614"/>
                  </a:lnTo>
                  <a:lnTo>
                    <a:pt x="587230" y="369115"/>
                  </a:lnTo>
                  <a:lnTo>
                    <a:pt x="746620" y="427838"/>
                  </a:lnTo>
                  <a:lnTo>
                    <a:pt x="780176" y="578840"/>
                  </a:lnTo>
                  <a:lnTo>
                    <a:pt x="796954" y="805343"/>
                  </a:lnTo>
                  <a:lnTo>
                    <a:pt x="880844" y="864066"/>
                  </a:lnTo>
                </a:path>
              </a:pathLst>
            </a:custGeom>
            <a:noFill/>
            <a:ln>
              <a:solidFill>
                <a:schemeClr val="tx2">
                  <a:lumMod val="60000"/>
                  <a:lumOff val="4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cxnSp>
          <p:nvCxnSpPr>
            <p:cNvPr id="57" name="直線コネクタ 56"/>
            <p:cNvCxnSpPr/>
            <p:nvPr/>
          </p:nvCxnSpPr>
          <p:spPr>
            <a:xfrm flipH="1">
              <a:off x="7631966" y="1891342"/>
              <a:ext cx="2" cy="816977"/>
            </a:xfrm>
            <a:prstGeom prst="line">
              <a:avLst/>
            </a:prstGeom>
            <a:ln w="12700">
              <a:solidFill>
                <a:schemeClr val="bg1">
                  <a:lumMod val="65000"/>
                </a:schemeClr>
              </a:solidFill>
            </a:ln>
            <a:effectLst/>
          </p:spPr>
          <p:style>
            <a:lnRef idx="2">
              <a:schemeClr val="accent1"/>
            </a:lnRef>
            <a:fillRef idx="0">
              <a:schemeClr val="accent1"/>
            </a:fillRef>
            <a:effectRef idx="1">
              <a:schemeClr val="accent1"/>
            </a:effectRef>
            <a:fontRef idx="minor">
              <a:schemeClr val="tx1"/>
            </a:fontRef>
          </p:style>
        </p:cxnSp>
        <p:cxnSp>
          <p:nvCxnSpPr>
            <p:cNvPr id="58" name="直線コネクタ 57"/>
            <p:cNvCxnSpPr/>
            <p:nvPr/>
          </p:nvCxnSpPr>
          <p:spPr>
            <a:xfrm flipH="1" flipV="1">
              <a:off x="7631966" y="2697334"/>
              <a:ext cx="1026055" cy="10985"/>
            </a:xfrm>
            <a:prstGeom prst="line">
              <a:avLst/>
            </a:prstGeom>
            <a:ln w="12700">
              <a:solidFill>
                <a:schemeClr val="bg1">
                  <a:lumMod val="65000"/>
                </a:schemeClr>
              </a:solidFill>
            </a:ln>
            <a:effectLst/>
          </p:spPr>
          <p:style>
            <a:lnRef idx="2">
              <a:schemeClr val="accent1"/>
            </a:lnRef>
            <a:fillRef idx="0">
              <a:schemeClr val="accent1"/>
            </a:fillRef>
            <a:effectRef idx="1">
              <a:schemeClr val="accent1"/>
            </a:effectRef>
            <a:fontRef idx="minor">
              <a:schemeClr val="tx1"/>
            </a:fontRef>
          </p:style>
        </p:cxnSp>
        <p:sp>
          <p:nvSpPr>
            <p:cNvPr id="64" name="テキスト ボックス 63"/>
            <p:cNvSpPr txBox="1"/>
            <p:nvPr/>
          </p:nvSpPr>
          <p:spPr>
            <a:xfrm>
              <a:off x="8020253" y="1826144"/>
              <a:ext cx="800219" cy="338554"/>
            </a:xfrm>
            <a:prstGeom prst="rect">
              <a:avLst/>
            </a:prstGeom>
            <a:noFill/>
          </p:spPr>
          <p:txBody>
            <a:bodyPr wrap="none" rtlCol="0">
              <a:spAutoFit/>
            </a:bodyPr>
            <a:lstStyle/>
            <a:p>
              <a:pPr algn="r"/>
              <a:r>
                <a:rPr kumimoji="1" lang="ja-JP" altLang="en-US" sz="800" dirty="0">
                  <a:latin typeface="Meiryo" charset="-128"/>
                  <a:ea typeface="Meiryo" charset="-128"/>
                  <a:cs typeface="Meiryo" charset="-128"/>
                </a:rPr>
                <a:t>バーンダウン</a:t>
              </a:r>
              <a:endParaRPr kumimoji="1" lang="en-US" altLang="ja-JP" sz="800" dirty="0">
                <a:latin typeface="Meiryo" charset="-128"/>
                <a:ea typeface="Meiryo" charset="-128"/>
                <a:cs typeface="Meiryo" charset="-128"/>
              </a:endParaRPr>
            </a:p>
            <a:p>
              <a:pPr algn="r"/>
              <a:r>
                <a:rPr kumimoji="1" lang="ja-JP" altLang="en-US" sz="800" dirty="0">
                  <a:latin typeface="Meiryo" charset="-128"/>
                  <a:ea typeface="Meiryo" charset="-128"/>
                  <a:cs typeface="Meiryo" charset="-128"/>
                </a:rPr>
                <a:t>チャート</a:t>
              </a:r>
            </a:p>
          </p:txBody>
        </p:sp>
      </p:grpSp>
      <p:sp>
        <p:nvSpPr>
          <p:cNvPr id="65" name="右矢印 64"/>
          <p:cNvSpPr/>
          <p:nvPr/>
        </p:nvSpPr>
        <p:spPr>
          <a:xfrm>
            <a:off x="1590689" y="2040155"/>
            <a:ext cx="245055" cy="504056"/>
          </a:xfrm>
          <a:prstGeom prst="right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6" name="右矢印 65"/>
          <p:cNvSpPr/>
          <p:nvPr/>
        </p:nvSpPr>
        <p:spPr>
          <a:xfrm>
            <a:off x="3090722" y="2035302"/>
            <a:ext cx="417268" cy="504056"/>
          </a:xfrm>
          <a:prstGeom prst="rightArrow">
            <a:avLst>
              <a:gd name="adj1" fmla="val 50000"/>
              <a:gd name="adj2" fmla="val 27885"/>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8" name="右矢印 67"/>
          <p:cNvSpPr/>
          <p:nvPr/>
        </p:nvSpPr>
        <p:spPr>
          <a:xfrm>
            <a:off x="4750399" y="2046780"/>
            <a:ext cx="1878491" cy="504056"/>
          </a:xfrm>
          <a:prstGeom prst="rightArrow">
            <a:avLst>
              <a:gd name="adj1" fmla="val 50000"/>
              <a:gd name="adj2" fmla="val 27885"/>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7" name="環状矢印 66"/>
          <p:cNvSpPr/>
          <p:nvPr/>
        </p:nvSpPr>
        <p:spPr>
          <a:xfrm>
            <a:off x="4967786" y="1789827"/>
            <a:ext cx="1380641" cy="1025650"/>
          </a:xfrm>
          <a:prstGeom prst="circularArrow">
            <a:avLst>
              <a:gd name="adj1" fmla="val 11930"/>
              <a:gd name="adj2" fmla="val 1021881"/>
              <a:gd name="adj3" fmla="val 3934286"/>
              <a:gd name="adj4" fmla="val 6138588"/>
              <a:gd name="adj5" fmla="val 12448"/>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9" name="テキスト ボックス 68"/>
          <p:cNvSpPr txBox="1"/>
          <p:nvPr/>
        </p:nvSpPr>
        <p:spPr>
          <a:xfrm>
            <a:off x="5227038" y="2059824"/>
            <a:ext cx="902811" cy="523220"/>
          </a:xfrm>
          <a:prstGeom prst="rect">
            <a:avLst/>
          </a:prstGeom>
          <a:noFill/>
        </p:spPr>
        <p:txBody>
          <a:bodyPr wrap="none" rtlCol="0">
            <a:spAutoFit/>
          </a:bodyPr>
          <a:lstStyle/>
          <a:p>
            <a:pPr algn="ctr"/>
            <a:r>
              <a:rPr kumimoji="1" lang="ja-JP" altLang="en-US" sz="1400" dirty="0">
                <a:solidFill>
                  <a:schemeClr val="accent3">
                    <a:lumMod val="50000"/>
                  </a:schemeClr>
                </a:solidFill>
                <a:latin typeface="Meiryo" charset="-128"/>
                <a:ea typeface="Meiryo" charset="-128"/>
                <a:cs typeface="Meiryo" charset="-128"/>
              </a:rPr>
              <a:t>デイリー</a:t>
            </a:r>
            <a:endParaRPr kumimoji="1" lang="en-US" altLang="ja-JP" sz="1400" dirty="0">
              <a:solidFill>
                <a:schemeClr val="accent3">
                  <a:lumMod val="50000"/>
                </a:schemeClr>
              </a:solidFill>
              <a:latin typeface="Meiryo" charset="-128"/>
              <a:ea typeface="Meiryo" charset="-128"/>
              <a:cs typeface="Meiryo" charset="-128"/>
            </a:endParaRPr>
          </a:p>
          <a:p>
            <a:pPr algn="ctr"/>
            <a:r>
              <a:rPr kumimoji="1" lang="ja-JP" altLang="en-US" sz="1400" dirty="0">
                <a:solidFill>
                  <a:schemeClr val="accent3">
                    <a:lumMod val="50000"/>
                  </a:schemeClr>
                </a:solidFill>
                <a:latin typeface="Meiryo" charset="-128"/>
                <a:ea typeface="Meiryo" charset="-128"/>
                <a:cs typeface="Meiryo" charset="-128"/>
              </a:rPr>
              <a:t>スクラム</a:t>
            </a:r>
          </a:p>
        </p:txBody>
      </p:sp>
      <p:grpSp>
        <p:nvGrpSpPr>
          <p:cNvPr id="71" name="図形グループ 70"/>
          <p:cNvGrpSpPr/>
          <p:nvPr/>
        </p:nvGrpSpPr>
        <p:grpSpPr>
          <a:xfrm>
            <a:off x="6959746" y="2040598"/>
            <a:ext cx="231924" cy="471366"/>
            <a:chOff x="1946324" y="4125162"/>
            <a:chExt cx="969964" cy="2007872"/>
          </a:xfrm>
        </p:grpSpPr>
        <p:sp>
          <p:nvSpPr>
            <p:cNvPr id="72" name="円/楕円 71"/>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3" name="フローチャート: 論理積ゲート 72"/>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74" name="図形グループ 73"/>
          <p:cNvGrpSpPr/>
          <p:nvPr/>
        </p:nvGrpSpPr>
        <p:grpSpPr>
          <a:xfrm>
            <a:off x="8413418" y="2037533"/>
            <a:ext cx="231924" cy="471366"/>
            <a:chOff x="1946324" y="4125162"/>
            <a:chExt cx="969964" cy="2007872"/>
          </a:xfrm>
        </p:grpSpPr>
        <p:sp>
          <p:nvSpPr>
            <p:cNvPr id="75" name="円/楕円 7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6" name="フローチャート: 論理積ゲート 75"/>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83" name="テキスト ボックス 82"/>
          <p:cNvSpPr txBox="1"/>
          <p:nvPr/>
        </p:nvSpPr>
        <p:spPr>
          <a:xfrm>
            <a:off x="7124849" y="2106235"/>
            <a:ext cx="1338828" cy="400110"/>
          </a:xfrm>
          <a:prstGeom prst="rect">
            <a:avLst/>
          </a:prstGeom>
          <a:noFill/>
        </p:spPr>
        <p:txBody>
          <a:bodyPr wrap="none" rtlCol="0">
            <a:spAutoFit/>
          </a:bodyPr>
          <a:lstStyle/>
          <a:p>
            <a:pPr algn="ctr"/>
            <a:r>
              <a:rPr lang="ja-JP" altLang="en-US" sz="1000" dirty="0">
                <a:solidFill>
                  <a:schemeClr val="accent3">
                    <a:lumMod val="50000"/>
                  </a:schemeClr>
                </a:solidFill>
                <a:latin typeface="Meiryo" charset="-128"/>
                <a:ea typeface="Meiryo" charset="-128"/>
                <a:cs typeface="Meiryo" charset="-128"/>
              </a:rPr>
              <a:t>開発・テスト</a:t>
            </a:r>
            <a:endParaRPr lang="en-US" altLang="ja-JP" sz="1000" dirty="0">
              <a:solidFill>
                <a:schemeClr val="accent3">
                  <a:lumMod val="50000"/>
                </a:schemeClr>
              </a:solidFill>
              <a:latin typeface="Meiryo" charset="-128"/>
              <a:ea typeface="Meiryo" charset="-128"/>
              <a:cs typeface="Meiryo" charset="-128"/>
            </a:endParaRPr>
          </a:p>
          <a:p>
            <a:pPr algn="ctr"/>
            <a:r>
              <a:rPr lang="ja-JP" altLang="en-US" sz="1000" dirty="0">
                <a:solidFill>
                  <a:schemeClr val="accent3">
                    <a:lumMod val="50000"/>
                  </a:schemeClr>
                </a:solidFill>
                <a:latin typeface="Meiryo" charset="-128"/>
                <a:ea typeface="Meiryo" charset="-128"/>
                <a:cs typeface="Meiryo" charset="-128"/>
              </a:rPr>
              <a:t>インテグレーション</a:t>
            </a:r>
            <a:endParaRPr kumimoji="1" lang="ja-JP" altLang="en-US" sz="1000" dirty="0">
              <a:solidFill>
                <a:schemeClr val="accent3">
                  <a:lumMod val="50000"/>
                </a:schemeClr>
              </a:solidFill>
              <a:latin typeface="Meiryo" charset="-128"/>
              <a:ea typeface="Meiryo" charset="-128"/>
              <a:cs typeface="Meiryo" charset="-128"/>
            </a:endParaRPr>
          </a:p>
        </p:txBody>
      </p:sp>
      <p:sp>
        <p:nvSpPr>
          <p:cNvPr id="84" name="正方形/長方形 83"/>
          <p:cNvSpPr/>
          <p:nvPr/>
        </p:nvSpPr>
        <p:spPr>
          <a:xfrm>
            <a:off x="430640" y="5015760"/>
            <a:ext cx="802432" cy="1422454"/>
          </a:xfrm>
          <a:prstGeom prst="rect">
            <a:avLst/>
          </a:prstGeom>
          <a:solidFill>
            <a:schemeClr val="accent4">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5" name="正方形/長方形 84"/>
          <p:cNvSpPr/>
          <p:nvPr/>
        </p:nvSpPr>
        <p:spPr>
          <a:xfrm>
            <a:off x="1233072" y="5013176"/>
            <a:ext cx="802432" cy="1422454"/>
          </a:xfrm>
          <a:prstGeom prst="rect">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6" name="正方形/長方形 85"/>
          <p:cNvSpPr/>
          <p:nvPr/>
        </p:nvSpPr>
        <p:spPr>
          <a:xfrm>
            <a:off x="2041376" y="5013176"/>
            <a:ext cx="802432" cy="1422454"/>
          </a:xfrm>
          <a:prstGeom prst="rect">
            <a:avLst/>
          </a:prstGeom>
          <a:solidFill>
            <a:schemeClr val="tx2">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9" name="正方形/長方形 88"/>
          <p:cNvSpPr/>
          <p:nvPr/>
        </p:nvSpPr>
        <p:spPr>
          <a:xfrm>
            <a:off x="4211960" y="5030787"/>
            <a:ext cx="1349022" cy="693616"/>
          </a:xfrm>
          <a:prstGeom prst="rect">
            <a:avLst/>
          </a:prstGeom>
          <a:solidFill>
            <a:srgbClr val="FFFED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0" name="正方形/長方形 89"/>
          <p:cNvSpPr/>
          <p:nvPr/>
        </p:nvSpPr>
        <p:spPr>
          <a:xfrm>
            <a:off x="4211960" y="5724403"/>
            <a:ext cx="1355465" cy="726253"/>
          </a:xfrm>
          <a:prstGeom prst="rect">
            <a:avLst/>
          </a:prstGeom>
          <a:solidFill>
            <a:schemeClr val="accent2">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1" name="正方形/長方形 90"/>
          <p:cNvSpPr/>
          <p:nvPr/>
        </p:nvSpPr>
        <p:spPr>
          <a:xfrm>
            <a:off x="5554854" y="5028203"/>
            <a:ext cx="1070274" cy="1422454"/>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2" name="テキスト ボックス 91"/>
          <p:cNvSpPr txBox="1"/>
          <p:nvPr/>
        </p:nvSpPr>
        <p:spPr>
          <a:xfrm>
            <a:off x="430640" y="5059510"/>
            <a:ext cx="802432" cy="246221"/>
          </a:xfrm>
          <a:prstGeom prst="rect">
            <a:avLst/>
          </a:prstGeom>
          <a:noFill/>
        </p:spPr>
        <p:txBody>
          <a:bodyPr wrap="square" rtlCol="0">
            <a:spAutoFit/>
          </a:bodyPr>
          <a:lstStyle/>
          <a:p>
            <a:pPr algn="ctr"/>
            <a:r>
              <a:rPr kumimoji="1" lang="en-US" altLang="ja-JP" sz="1000" dirty="0">
                <a:latin typeface="Meiryo" charset="-128"/>
                <a:ea typeface="Meiryo" charset="-128"/>
                <a:cs typeface="Meiryo" charset="-128"/>
              </a:rPr>
              <a:t>To Do</a:t>
            </a:r>
            <a:endParaRPr kumimoji="1" lang="ja-JP" altLang="en-US" sz="1000" dirty="0">
              <a:latin typeface="Meiryo" charset="-128"/>
              <a:ea typeface="Meiryo" charset="-128"/>
              <a:cs typeface="Meiryo" charset="-128"/>
            </a:endParaRPr>
          </a:p>
        </p:txBody>
      </p:sp>
      <p:sp>
        <p:nvSpPr>
          <p:cNvPr id="93" name="テキスト ボックス 92"/>
          <p:cNvSpPr txBox="1"/>
          <p:nvPr/>
        </p:nvSpPr>
        <p:spPr>
          <a:xfrm>
            <a:off x="1239823" y="5056926"/>
            <a:ext cx="802432" cy="246221"/>
          </a:xfrm>
          <a:prstGeom prst="rect">
            <a:avLst/>
          </a:prstGeom>
          <a:noFill/>
        </p:spPr>
        <p:txBody>
          <a:bodyPr wrap="square" rtlCol="0">
            <a:spAutoFit/>
          </a:bodyPr>
          <a:lstStyle/>
          <a:p>
            <a:pPr algn="ctr"/>
            <a:r>
              <a:rPr kumimoji="1" lang="en-US" altLang="ja-JP" sz="1000" dirty="0">
                <a:latin typeface="Meiryo" charset="-128"/>
                <a:ea typeface="Meiryo" charset="-128"/>
                <a:cs typeface="Meiryo" charset="-128"/>
              </a:rPr>
              <a:t>On Going</a:t>
            </a:r>
            <a:endParaRPr kumimoji="1" lang="ja-JP" altLang="en-US" sz="1000" dirty="0">
              <a:latin typeface="Meiryo" charset="-128"/>
              <a:ea typeface="Meiryo" charset="-128"/>
              <a:cs typeface="Meiryo" charset="-128"/>
            </a:endParaRPr>
          </a:p>
        </p:txBody>
      </p:sp>
      <p:sp>
        <p:nvSpPr>
          <p:cNvPr id="94" name="テキスト ボックス 93"/>
          <p:cNvSpPr txBox="1"/>
          <p:nvPr/>
        </p:nvSpPr>
        <p:spPr>
          <a:xfrm>
            <a:off x="2035504" y="5059510"/>
            <a:ext cx="802432" cy="246221"/>
          </a:xfrm>
          <a:prstGeom prst="rect">
            <a:avLst/>
          </a:prstGeom>
          <a:noFill/>
        </p:spPr>
        <p:txBody>
          <a:bodyPr wrap="square" rtlCol="0">
            <a:spAutoFit/>
          </a:bodyPr>
          <a:lstStyle/>
          <a:p>
            <a:pPr algn="ctr"/>
            <a:r>
              <a:rPr kumimoji="1" lang="en-US" altLang="ja-JP" sz="1000" dirty="0">
                <a:latin typeface="Meiryo" charset="-128"/>
                <a:ea typeface="Meiryo" charset="-128"/>
                <a:cs typeface="Meiryo" charset="-128"/>
              </a:rPr>
              <a:t>Done</a:t>
            </a:r>
            <a:endParaRPr kumimoji="1" lang="ja-JP" altLang="en-US" sz="1000" dirty="0">
              <a:latin typeface="Meiryo" charset="-128"/>
              <a:ea typeface="Meiryo" charset="-128"/>
              <a:cs typeface="Meiryo" charset="-128"/>
            </a:endParaRPr>
          </a:p>
        </p:txBody>
      </p:sp>
      <p:sp>
        <p:nvSpPr>
          <p:cNvPr id="95" name="テキスト ボックス 94"/>
          <p:cNvSpPr txBox="1"/>
          <p:nvPr/>
        </p:nvSpPr>
        <p:spPr>
          <a:xfrm>
            <a:off x="4485255" y="5081084"/>
            <a:ext cx="802432" cy="246221"/>
          </a:xfrm>
          <a:prstGeom prst="rect">
            <a:avLst/>
          </a:prstGeom>
          <a:noFill/>
        </p:spPr>
        <p:txBody>
          <a:bodyPr wrap="square" rtlCol="0">
            <a:spAutoFit/>
          </a:bodyPr>
          <a:lstStyle/>
          <a:p>
            <a:pPr algn="ctr"/>
            <a:r>
              <a:rPr kumimoji="1" lang="en-US" altLang="ja-JP" sz="1000" dirty="0">
                <a:latin typeface="Meiryo" charset="-128"/>
                <a:ea typeface="Meiryo" charset="-128"/>
                <a:cs typeface="Meiryo" charset="-128"/>
              </a:rPr>
              <a:t>Keep</a:t>
            </a:r>
            <a:endParaRPr kumimoji="1" lang="ja-JP" altLang="en-US" sz="1000" dirty="0">
              <a:latin typeface="Meiryo" charset="-128"/>
              <a:ea typeface="Meiryo" charset="-128"/>
              <a:cs typeface="Meiryo" charset="-128"/>
            </a:endParaRPr>
          </a:p>
        </p:txBody>
      </p:sp>
      <p:sp>
        <p:nvSpPr>
          <p:cNvPr id="96" name="テキスト ボックス 95"/>
          <p:cNvSpPr txBox="1"/>
          <p:nvPr/>
        </p:nvSpPr>
        <p:spPr>
          <a:xfrm>
            <a:off x="4493379" y="5764557"/>
            <a:ext cx="802432" cy="246221"/>
          </a:xfrm>
          <a:prstGeom prst="rect">
            <a:avLst/>
          </a:prstGeom>
          <a:noFill/>
        </p:spPr>
        <p:txBody>
          <a:bodyPr wrap="square" rtlCol="0">
            <a:spAutoFit/>
          </a:bodyPr>
          <a:lstStyle/>
          <a:p>
            <a:pPr algn="ctr"/>
            <a:r>
              <a:rPr kumimoji="1" lang="en-US" altLang="ja-JP" sz="1000" dirty="0">
                <a:latin typeface="Meiryo" charset="-128"/>
                <a:ea typeface="Meiryo" charset="-128"/>
                <a:cs typeface="Meiryo" charset="-128"/>
              </a:rPr>
              <a:t>Problem</a:t>
            </a:r>
            <a:endParaRPr kumimoji="1" lang="ja-JP" altLang="en-US" sz="1000" dirty="0">
              <a:latin typeface="Meiryo" charset="-128"/>
              <a:ea typeface="Meiryo" charset="-128"/>
              <a:cs typeface="Meiryo" charset="-128"/>
            </a:endParaRPr>
          </a:p>
        </p:txBody>
      </p:sp>
      <p:sp>
        <p:nvSpPr>
          <p:cNvPr id="97" name="テキスト ボックス 96"/>
          <p:cNvSpPr txBox="1"/>
          <p:nvPr/>
        </p:nvSpPr>
        <p:spPr>
          <a:xfrm>
            <a:off x="5688775" y="5081084"/>
            <a:ext cx="802432" cy="246221"/>
          </a:xfrm>
          <a:prstGeom prst="rect">
            <a:avLst/>
          </a:prstGeom>
          <a:noFill/>
        </p:spPr>
        <p:txBody>
          <a:bodyPr wrap="square" rtlCol="0">
            <a:spAutoFit/>
          </a:bodyPr>
          <a:lstStyle/>
          <a:p>
            <a:pPr algn="ctr"/>
            <a:r>
              <a:rPr kumimoji="1" lang="en-US" altLang="ja-JP" sz="1000" dirty="0">
                <a:latin typeface="Meiryo" charset="-128"/>
                <a:ea typeface="Meiryo" charset="-128"/>
                <a:cs typeface="Meiryo" charset="-128"/>
              </a:rPr>
              <a:t>Try</a:t>
            </a:r>
            <a:endParaRPr kumimoji="1" lang="ja-JP" altLang="en-US" sz="1000" dirty="0">
              <a:latin typeface="Meiryo" charset="-128"/>
              <a:ea typeface="Meiryo" charset="-128"/>
              <a:cs typeface="Meiryo" charset="-128"/>
            </a:endParaRPr>
          </a:p>
        </p:txBody>
      </p:sp>
      <p:sp>
        <p:nvSpPr>
          <p:cNvPr id="98" name="テキスト ボックス 97"/>
          <p:cNvSpPr txBox="1"/>
          <p:nvPr/>
        </p:nvSpPr>
        <p:spPr>
          <a:xfrm>
            <a:off x="4558132" y="4726731"/>
            <a:ext cx="3890809" cy="246221"/>
          </a:xfrm>
          <a:prstGeom prst="rect">
            <a:avLst/>
          </a:prstGeom>
          <a:noFill/>
        </p:spPr>
        <p:txBody>
          <a:bodyPr wrap="none" rtlCol="0">
            <a:spAutoFit/>
          </a:bodyPr>
          <a:lstStyle/>
          <a:p>
            <a:pPr algn="ctr"/>
            <a:r>
              <a:rPr kumimoji="1" lang="ja-JP" altLang="en-US" sz="1000" dirty="0">
                <a:solidFill>
                  <a:schemeClr val="accent3">
                    <a:lumMod val="50000"/>
                  </a:schemeClr>
                </a:solidFill>
                <a:latin typeface="Meiryo" charset="-128"/>
                <a:ea typeface="Meiryo" charset="-128"/>
                <a:cs typeface="Meiryo" charset="-128"/>
              </a:rPr>
              <a:t>スタンドアップミーティング</a:t>
            </a:r>
            <a:r>
              <a:rPr kumimoji="1" lang="en-US" altLang="ja-JP" sz="1000" dirty="0">
                <a:solidFill>
                  <a:schemeClr val="accent3">
                    <a:lumMod val="50000"/>
                  </a:schemeClr>
                </a:solidFill>
                <a:latin typeface="Meiryo" charset="-128"/>
                <a:ea typeface="Meiryo" charset="-128"/>
                <a:cs typeface="Meiryo" charset="-128"/>
              </a:rPr>
              <a:t> </a:t>
            </a:r>
            <a:r>
              <a:rPr lang="en-US" altLang="ja-JP" sz="1000" dirty="0">
                <a:solidFill>
                  <a:schemeClr val="accent3">
                    <a:lumMod val="50000"/>
                  </a:schemeClr>
                </a:solidFill>
                <a:latin typeface="Meiryo" charset="-128"/>
                <a:ea typeface="Meiryo" charset="-128"/>
                <a:cs typeface="Meiryo" charset="-128"/>
              </a:rPr>
              <a:t>&amp; </a:t>
            </a:r>
            <a:r>
              <a:rPr lang="ja-JP" altLang="en-US" sz="1000" dirty="0">
                <a:solidFill>
                  <a:schemeClr val="accent3">
                    <a:lumMod val="50000"/>
                  </a:schemeClr>
                </a:solidFill>
                <a:latin typeface="Meiryo" charset="-128"/>
                <a:ea typeface="Meiryo" charset="-128"/>
                <a:cs typeface="Meiryo" charset="-128"/>
              </a:rPr>
              <a:t>スプリント･レビュー・</a:t>
            </a:r>
            <a:r>
              <a:rPr kumimoji="1" lang="ja-JP" altLang="en-US" sz="1000" dirty="0">
                <a:solidFill>
                  <a:schemeClr val="accent3">
                    <a:lumMod val="50000"/>
                  </a:schemeClr>
                </a:solidFill>
                <a:latin typeface="Meiryo" charset="-128"/>
                <a:ea typeface="Meiryo" charset="-128"/>
                <a:cs typeface="Meiryo" charset="-128"/>
              </a:rPr>
              <a:t>振り返り</a:t>
            </a:r>
          </a:p>
        </p:txBody>
      </p:sp>
      <p:sp>
        <p:nvSpPr>
          <p:cNvPr id="99" name="メモ 98"/>
          <p:cNvSpPr/>
          <p:nvPr/>
        </p:nvSpPr>
        <p:spPr>
          <a:xfrm>
            <a:off x="493804" y="5398744"/>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2" name="メモ 101"/>
          <p:cNvSpPr/>
          <p:nvPr/>
        </p:nvSpPr>
        <p:spPr>
          <a:xfrm>
            <a:off x="644689" y="5398744"/>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3" name="メモ 102"/>
          <p:cNvSpPr/>
          <p:nvPr/>
        </p:nvSpPr>
        <p:spPr>
          <a:xfrm>
            <a:off x="803144" y="5398744"/>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4" name="メモ 103"/>
          <p:cNvSpPr/>
          <p:nvPr/>
        </p:nvSpPr>
        <p:spPr>
          <a:xfrm>
            <a:off x="961599" y="5398744"/>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5" name="メモ 104"/>
          <p:cNvSpPr/>
          <p:nvPr/>
        </p:nvSpPr>
        <p:spPr>
          <a:xfrm>
            <a:off x="490612" y="5597702"/>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6" name="メモ 105"/>
          <p:cNvSpPr/>
          <p:nvPr/>
        </p:nvSpPr>
        <p:spPr>
          <a:xfrm>
            <a:off x="641497" y="5597702"/>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7" name="メモ 106"/>
          <p:cNvSpPr/>
          <p:nvPr/>
        </p:nvSpPr>
        <p:spPr>
          <a:xfrm>
            <a:off x="799952" y="5597702"/>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8" name="メモ 107"/>
          <p:cNvSpPr/>
          <p:nvPr/>
        </p:nvSpPr>
        <p:spPr>
          <a:xfrm>
            <a:off x="958407" y="5597702"/>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9" name="メモ 108"/>
          <p:cNvSpPr/>
          <p:nvPr/>
        </p:nvSpPr>
        <p:spPr>
          <a:xfrm>
            <a:off x="490612" y="5792487"/>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0" name="メモ 109"/>
          <p:cNvSpPr/>
          <p:nvPr/>
        </p:nvSpPr>
        <p:spPr>
          <a:xfrm>
            <a:off x="641497" y="5792487"/>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3" name="メモ 112"/>
          <p:cNvSpPr/>
          <p:nvPr/>
        </p:nvSpPr>
        <p:spPr>
          <a:xfrm>
            <a:off x="2172785" y="5401078"/>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4" name="メモ 113"/>
          <p:cNvSpPr/>
          <p:nvPr/>
        </p:nvSpPr>
        <p:spPr>
          <a:xfrm>
            <a:off x="2323670" y="5401078"/>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5" name="メモ 114"/>
          <p:cNvSpPr/>
          <p:nvPr/>
        </p:nvSpPr>
        <p:spPr>
          <a:xfrm>
            <a:off x="2482125" y="5401078"/>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6" name="メモ 115"/>
          <p:cNvSpPr/>
          <p:nvPr/>
        </p:nvSpPr>
        <p:spPr>
          <a:xfrm>
            <a:off x="2640580" y="5401078"/>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7" name="メモ 116"/>
          <p:cNvSpPr/>
          <p:nvPr/>
        </p:nvSpPr>
        <p:spPr>
          <a:xfrm>
            <a:off x="1340783" y="5398744"/>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8" name="メモ 117"/>
          <p:cNvSpPr/>
          <p:nvPr/>
        </p:nvSpPr>
        <p:spPr>
          <a:xfrm>
            <a:off x="1491668" y="5398744"/>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9" name="メモ 118"/>
          <p:cNvSpPr/>
          <p:nvPr/>
        </p:nvSpPr>
        <p:spPr>
          <a:xfrm>
            <a:off x="1650123" y="5398744"/>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0" name="メモ 119"/>
          <p:cNvSpPr/>
          <p:nvPr/>
        </p:nvSpPr>
        <p:spPr>
          <a:xfrm>
            <a:off x="1808578" y="5398744"/>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1" name="メモ 120"/>
          <p:cNvSpPr/>
          <p:nvPr/>
        </p:nvSpPr>
        <p:spPr>
          <a:xfrm>
            <a:off x="1340783" y="5593529"/>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2" name="メモ 121"/>
          <p:cNvSpPr/>
          <p:nvPr/>
        </p:nvSpPr>
        <p:spPr>
          <a:xfrm>
            <a:off x="1491668" y="5593529"/>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3" name="メモ 122"/>
          <p:cNvSpPr/>
          <p:nvPr/>
        </p:nvSpPr>
        <p:spPr>
          <a:xfrm>
            <a:off x="2169593" y="5987852"/>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4" name="メモ 123"/>
          <p:cNvSpPr/>
          <p:nvPr/>
        </p:nvSpPr>
        <p:spPr>
          <a:xfrm>
            <a:off x="2320478" y="5987852"/>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5" name="メモ 124"/>
          <p:cNvSpPr/>
          <p:nvPr/>
        </p:nvSpPr>
        <p:spPr>
          <a:xfrm>
            <a:off x="2478933" y="5987852"/>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7" name="メモ 126"/>
          <p:cNvSpPr/>
          <p:nvPr/>
        </p:nvSpPr>
        <p:spPr>
          <a:xfrm>
            <a:off x="1650980" y="5593529"/>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8" name="メモ 127"/>
          <p:cNvSpPr/>
          <p:nvPr/>
        </p:nvSpPr>
        <p:spPr>
          <a:xfrm>
            <a:off x="2183952" y="5597238"/>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9" name="メモ 128"/>
          <p:cNvSpPr/>
          <p:nvPr/>
        </p:nvSpPr>
        <p:spPr>
          <a:xfrm>
            <a:off x="2334837" y="5597238"/>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0" name="メモ 129"/>
          <p:cNvSpPr/>
          <p:nvPr/>
        </p:nvSpPr>
        <p:spPr>
          <a:xfrm>
            <a:off x="2493292" y="5597238"/>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1" name="メモ 130"/>
          <p:cNvSpPr/>
          <p:nvPr/>
        </p:nvSpPr>
        <p:spPr>
          <a:xfrm>
            <a:off x="2651747" y="5597238"/>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2" name="メモ 131"/>
          <p:cNvSpPr/>
          <p:nvPr/>
        </p:nvSpPr>
        <p:spPr>
          <a:xfrm>
            <a:off x="2180760" y="5796196"/>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3" name="メモ 132"/>
          <p:cNvSpPr/>
          <p:nvPr/>
        </p:nvSpPr>
        <p:spPr>
          <a:xfrm>
            <a:off x="2331645" y="5796196"/>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4" name="メモ 133"/>
          <p:cNvSpPr/>
          <p:nvPr/>
        </p:nvSpPr>
        <p:spPr>
          <a:xfrm>
            <a:off x="2490100" y="5796196"/>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5" name="メモ 134"/>
          <p:cNvSpPr/>
          <p:nvPr/>
        </p:nvSpPr>
        <p:spPr>
          <a:xfrm>
            <a:off x="2648555" y="5796196"/>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6" name="メモ 135"/>
          <p:cNvSpPr/>
          <p:nvPr/>
        </p:nvSpPr>
        <p:spPr>
          <a:xfrm>
            <a:off x="4427761" y="5305245"/>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7" name="メモ 136"/>
          <p:cNvSpPr/>
          <p:nvPr/>
        </p:nvSpPr>
        <p:spPr>
          <a:xfrm>
            <a:off x="4578646" y="5305245"/>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8" name="メモ 137"/>
          <p:cNvSpPr/>
          <p:nvPr/>
        </p:nvSpPr>
        <p:spPr>
          <a:xfrm>
            <a:off x="4737101" y="5305245"/>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9" name="メモ 138"/>
          <p:cNvSpPr/>
          <p:nvPr/>
        </p:nvSpPr>
        <p:spPr>
          <a:xfrm>
            <a:off x="4895556" y="5305245"/>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0" name="メモ 139"/>
          <p:cNvSpPr/>
          <p:nvPr/>
        </p:nvSpPr>
        <p:spPr>
          <a:xfrm>
            <a:off x="4427761" y="5500030"/>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1" name="メモ 140"/>
          <p:cNvSpPr/>
          <p:nvPr/>
        </p:nvSpPr>
        <p:spPr>
          <a:xfrm>
            <a:off x="4578646" y="5500030"/>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2" name="メモ 141"/>
          <p:cNvSpPr/>
          <p:nvPr/>
        </p:nvSpPr>
        <p:spPr>
          <a:xfrm>
            <a:off x="5057211" y="5305594"/>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3" name="メモ 142"/>
          <p:cNvSpPr/>
          <p:nvPr/>
        </p:nvSpPr>
        <p:spPr>
          <a:xfrm>
            <a:off x="5208096" y="5305594"/>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4" name="メモ 143"/>
          <p:cNvSpPr/>
          <p:nvPr/>
        </p:nvSpPr>
        <p:spPr>
          <a:xfrm>
            <a:off x="4432739" y="5998861"/>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5" name="メモ 144"/>
          <p:cNvSpPr/>
          <p:nvPr/>
        </p:nvSpPr>
        <p:spPr>
          <a:xfrm>
            <a:off x="4583624" y="5998861"/>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6" name="メモ 145"/>
          <p:cNvSpPr/>
          <p:nvPr/>
        </p:nvSpPr>
        <p:spPr>
          <a:xfrm>
            <a:off x="4742079" y="5998861"/>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7" name="メモ 146"/>
          <p:cNvSpPr/>
          <p:nvPr/>
        </p:nvSpPr>
        <p:spPr>
          <a:xfrm>
            <a:off x="4900534" y="5998861"/>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8" name="メモ 147"/>
          <p:cNvSpPr/>
          <p:nvPr/>
        </p:nvSpPr>
        <p:spPr>
          <a:xfrm>
            <a:off x="4432739" y="6193646"/>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0" name="メモ 149"/>
          <p:cNvSpPr/>
          <p:nvPr/>
        </p:nvSpPr>
        <p:spPr>
          <a:xfrm>
            <a:off x="5062189" y="5999210"/>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1" name="メモ 150"/>
          <p:cNvSpPr/>
          <p:nvPr/>
        </p:nvSpPr>
        <p:spPr>
          <a:xfrm>
            <a:off x="5213074" y="5999210"/>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2" name="メモ 151"/>
          <p:cNvSpPr/>
          <p:nvPr/>
        </p:nvSpPr>
        <p:spPr>
          <a:xfrm>
            <a:off x="5649316" y="5426972"/>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3" name="メモ 152"/>
          <p:cNvSpPr/>
          <p:nvPr/>
        </p:nvSpPr>
        <p:spPr>
          <a:xfrm>
            <a:off x="5800201" y="5426972"/>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4" name="メモ 153"/>
          <p:cNvSpPr/>
          <p:nvPr/>
        </p:nvSpPr>
        <p:spPr>
          <a:xfrm>
            <a:off x="5958656" y="5426972"/>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5" name="メモ 154"/>
          <p:cNvSpPr/>
          <p:nvPr/>
        </p:nvSpPr>
        <p:spPr>
          <a:xfrm>
            <a:off x="6117111" y="5426972"/>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6" name="メモ 155"/>
          <p:cNvSpPr/>
          <p:nvPr/>
        </p:nvSpPr>
        <p:spPr>
          <a:xfrm>
            <a:off x="6278766" y="5427321"/>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7" name="メモ 156"/>
          <p:cNvSpPr/>
          <p:nvPr/>
        </p:nvSpPr>
        <p:spPr>
          <a:xfrm>
            <a:off x="6429651" y="5427321"/>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8" name="メモ 157"/>
          <p:cNvSpPr/>
          <p:nvPr/>
        </p:nvSpPr>
        <p:spPr>
          <a:xfrm>
            <a:off x="5649316" y="5625563"/>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9" name="メモ 158"/>
          <p:cNvSpPr/>
          <p:nvPr/>
        </p:nvSpPr>
        <p:spPr>
          <a:xfrm>
            <a:off x="5800201" y="5625563"/>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0" name="メモ 159"/>
          <p:cNvSpPr/>
          <p:nvPr/>
        </p:nvSpPr>
        <p:spPr>
          <a:xfrm>
            <a:off x="5958656" y="5625563"/>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1" name="メモ 160"/>
          <p:cNvSpPr/>
          <p:nvPr/>
        </p:nvSpPr>
        <p:spPr>
          <a:xfrm>
            <a:off x="6117111" y="5625563"/>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2" name="メモ 161"/>
          <p:cNvSpPr/>
          <p:nvPr/>
        </p:nvSpPr>
        <p:spPr>
          <a:xfrm>
            <a:off x="6278766" y="5625912"/>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3" name="メモ 162"/>
          <p:cNvSpPr/>
          <p:nvPr/>
        </p:nvSpPr>
        <p:spPr>
          <a:xfrm>
            <a:off x="6429651" y="5625912"/>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4" name="メモ 163"/>
          <p:cNvSpPr/>
          <p:nvPr/>
        </p:nvSpPr>
        <p:spPr>
          <a:xfrm>
            <a:off x="5646746" y="5814193"/>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5" name="メモ 164"/>
          <p:cNvSpPr/>
          <p:nvPr/>
        </p:nvSpPr>
        <p:spPr>
          <a:xfrm>
            <a:off x="5797631" y="5814193"/>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6" name="メモ 165"/>
          <p:cNvSpPr/>
          <p:nvPr/>
        </p:nvSpPr>
        <p:spPr>
          <a:xfrm>
            <a:off x="5956086" y="5814193"/>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7" name="メモ 166"/>
          <p:cNvSpPr/>
          <p:nvPr/>
        </p:nvSpPr>
        <p:spPr>
          <a:xfrm>
            <a:off x="6114541" y="5814193"/>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8" name="メモ 167"/>
          <p:cNvSpPr/>
          <p:nvPr/>
        </p:nvSpPr>
        <p:spPr>
          <a:xfrm>
            <a:off x="6276196" y="5814542"/>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9" name="メモ 168"/>
          <p:cNvSpPr/>
          <p:nvPr/>
        </p:nvSpPr>
        <p:spPr>
          <a:xfrm>
            <a:off x="6427081" y="5814542"/>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0" name="メモ 169"/>
          <p:cNvSpPr/>
          <p:nvPr/>
        </p:nvSpPr>
        <p:spPr>
          <a:xfrm>
            <a:off x="5646746" y="6012435"/>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1" name="メモ 170"/>
          <p:cNvSpPr/>
          <p:nvPr/>
        </p:nvSpPr>
        <p:spPr>
          <a:xfrm>
            <a:off x="5797631" y="6012435"/>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2" name="メモ 171"/>
          <p:cNvSpPr/>
          <p:nvPr/>
        </p:nvSpPr>
        <p:spPr>
          <a:xfrm>
            <a:off x="5956086" y="6012435"/>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3" name="メモ 172"/>
          <p:cNvSpPr/>
          <p:nvPr/>
        </p:nvSpPr>
        <p:spPr>
          <a:xfrm>
            <a:off x="6114541" y="6012435"/>
            <a:ext cx="137384" cy="144016"/>
          </a:xfrm>
          <a:prstGeom prst="foldedCorner">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7" name="右矢印 176"/>
          <p:cNvSpPr/>
          <p:nvPr/>
        </p:nvSpPr>
        <p:spPr>
          <a:xfrm>
            <a:off x="2975217" y="5462344"/>
            <a:ext cx="1115429" cy="504056"/>
          </a:xfrm>
          <a:prstGeom prst="rightArrow">
            <a:avLst>
              <a:gd name="adj1" fmla="val 50000"/>
              <a:gd name="adj2" fmla="val 36206"/>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120721725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図 6">
            <a:extLst>
              <a:ext uri="{FF2B5EF4-FFF2-40B4-BE49-F238E27FC236}">
                <a16:creationId xmlns:a16="http://schemas.microsoft.com/office/drawing/2014/main" id="{B8C135A8-6365-424E-9D22-4D831DD15410}"/>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6364254" y="2511632"/>
            <a:ext cx="2388968" cy="2388968"/>
          </a:xfrm>
          <a:prstGeom prst="rect">
            <a:avLst/>
          </a:prstGeom>
          <a:effectLst>
            <a:outerShdw blurRad="50800" dist="38100" dir="2700000" algn="tl" rotWithShape="0">
              <a:prstClr val="black">
                <a:alpha val="40000"/>
              </a:prstClr>
            </a:outerShdw>
          </a:effectLst>
        </p:spPr>
      </p:pic>
      <p:sp>
        <p:nvSpPr>
          <p:cNvPr id="2" name="タイトル 1">
            <a:extLst>
              <a:ext uri="{FF2B5EF4-FFF2-40B4-BE49-F238E27FC236}">
                <a16:creationId xmlns:a16="http://schemas.microsoft.com/office/drawing/2014/main" id="{77044821-311B-5E4C-BF90-D25357DB4499}"/>
              </a:ext>
            </a:extLst>
          </p:cNvPr>
          <p:cNvSpPr>
            <a:spLocks noGrp="1"/>
          </p:cNvSpPr>
          <p:nvPr>
            <p:ph type="title"/>
          </p:nvPr>
        </p:nvSpPr>
        <p:spPr/>
        <p:txBody>
          <a:bodyPr/>
          <a:lstStyle/>
          <a:p>
            <a:r>
              <a:rPr kumimoji="1" lang="ja-JP" altLang="en-US"/>
              <a:t>イノベーションとデジタル</a:t>
            </a:r>
          </a:p>
        </p:txBody>
      </p:sp>
      <p:sp>
        <p:nvSpPr>
          <p:cNvPr id="39" name="正方形/長方形 38">
            <a:extLst>
              <a:ext uri="{FF2B5EF4-FFF2-40B4-BE49-F238E27FC236}">
                <a16:creationId xmlns:a16="http://schemas.microsoft.com/office/drawing/2014/main" id="{542A70F6-CE03-A245-8842-9EEE9CDCB9CE}"/>
              </a:ext>
            </a:extLst>
          </p:cNvPr>
          <p:cNvSpPr/>
          <p:nvPr/>
        </p:nvSpPr>
        <p:spPr>
          <a:xfrm rot="10800000">
            <a:off x="7029590" y="993687"/>
            <a:ext cx="419237" cy="416222"/>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 name="正方形/長方形 39">
            <a:extLst>
              <a:ext uri="{FF2B5EF4-FFF2-40B4-BE49-F238E27FC236}">
                <a16:creationId xmlns:a16="http://schemas.microsoft.com/office/drawing/2014/main" id="{C1CB7E32-BBD7-3542-8605-5BBFBA820062}"/>
              </a:ext>
            </a:extLst>
          </p:cNvPr>
          <p:cNvSpPr/>
          <p:nvPr/>
        </p:nvSpPr>
        <p:spPr>
          <a:xfrm rot="10800000">
            <a:off x="7524470" y="993687"/>
            <a:ext cx="419237" cy="416222"/>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 name="正方形/長方形 40">
            <a:extLst>
              <a:ext uri="{FF2B5EF4-FFF2-40B4-BE49-F238E27FC236}">
                <a16:creationId xmlns:a16="http://schemas.microsoft.com/office/drawing/2014/main" id="{E9F8954C-168A-0449-A20B-E584C4EA3DB1}"/>
              </a:ext>
            </a:extLst>
          </p:cNvPr>
          <p:cNvSpPr/>
          <p:nvPr/>
        </p:nvSpPr>
        <p:spPr>
          <a:xfrm rot="10800000">
            <a:off x="8019350" y="993687"/>
            <a:ext cx="419237" cy="416222"/>
          </a:xfrm>
          <a:prstGeom prst="rect">
            <a:avLst/>
          </a:prstGeom>
          <a:solidFill>
            <a:schemeClr val="tx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 name="正方形/長方形 41">
            <a:extLst>
              <a:ext uri="{FF2B5EF4-FFF2-40B4-BE49-F238E27FC236}">
                <a16:creationId xmlns:a16="http://schemas.microsoft.com/office/drawing/2014/main" id="{1C074CDF-0781-814F-A7F9-CE67801AAEAF}"/>
              </a:ext>
            </a:extLst>
          </p:cNvPr>
          <p:cNvSpPr/>
          <p:nvPr/>
        </p:nvSpPr>
        <p:spPr>
          <a:xfrm rot="10800000">
            <a:off x="7029590" y="1463727"/>
            <a:ext cx="419237" cy="416222"/>
          </a:xfrm>
          <a:prstGeom prst="rect">
            <a:avLst/>
          </a:prstGeom>
          <a:solidFill>
            <a:schemeClr val="accent3">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 name="正方形/長方形 42">
            <a:extLst>
              <a:ext uri="{FF2B5EF4-FFF2-40B4-BE49-F238E27FC236}">
                <a16:creationId xmlns:a16="http://schemas.microsoft.com/office/drawing/2014/main" id="{9A6A2836-7EF1-C646-BD6C-668AF7EAB2A4}"/>
              </a:ext>
            </a:extLst>
          </p:cNvPr>
          <p:cNvSpPr/>
          <p:nvPr/>
        </p:nvSpPr>
        <p:spPr>
          <a:xfrm rot="10800000">
            <a:off x="7524470" y="1463727"/>
            <a:ext cx="419237" cy="416222"/>
          </a:xfrm>
          <a:prstGeom prst="rect">
            <a:avLst/>
          </a:prstGeom>
          <a:solidFill>
            <a:schemeClr val="accent4">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 name="正方形/長方形 43">
            <a:extLst>
              <a:ext uri="{FF2B5EF4-FFF2-40B4-BE49-F238E27FC236}">
                <a16:creationId xmlns:a16="http://schemas.microsoft.com/office/drawing/2014/main" id="{61BA472B-079F-3C43-AF44-265FFD7BE656}"/>
              </a:ext>
            </a:extLst>
          </p:cNvPr>
          <p:cNvSpPr/>
          <p:nvPr/>
        </p:nvSpPr>
        <p:spPr>
          <a:xfrm rot="10800000">
            <a:off x="8019350" y="1463727"/>
            <a:ext cx="419237" cy="416222"/>
          </a:xfrm>
          <a:prstGeom prst="rect">
            <a:avLst/>
          </a:prstGeom>
          <a:solidFill>
            <a:schemeClr val="bg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5" name="正方形/長方形 44">
            <a:extLst>
              <a:ext uri="{FF2B5EF4-FFF2-40B4-BE49-F238E27FC236}">
                <a16:creationId xmlns:a16="http://schemas.microsoft.com/office/drawing/2014/main" id="{1BA682B3-7EFB-9E4C-912F-D8337527E6F2}"/>
              </a:ext>
            </a:extLst>
          </p:cNvPr>
          <p:cNvSpPr/>
          <p:nvPr/>
        </p:nvSpPr>
        <p:spPr>
          <a:xfrm rot="10800000">
            <a:off x="7029590" y="1966134"/>
            <a:ext cx="419237" cy="416222"/>
          </a:xfrm>
          <a:prstGeom prst="rect">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 name="正方形/長方形 45">
            <a:extLst>
              <a:ext uri="{FF2B5EF4-FFF2-40B4-BE49-F238E27FC236}">
                <a16:creationId xmlns:a16="http://schemas.microsoft.com/office/drawing/2014/main" id="{E06E353E-9C7E-7044-AA0B-B3BCD830E110}"/>
              </a:ext>
            </a:extLst>
          </p:cNvPr>
          <p:cNvSpPr/>
          <p:nvPr/>
        </p:nvSpPr>
        <p:spPr>
          <a:xfrm rot="10800000">
            <a:off x="7524470" y="1966134"/>
            <a:ext cx="419237" cy="416222"/>
          </a:xfrm>
          <a:prstGeom prst="rect">
            <a:avLst/>
          </a:prstGeom>
          <a:solidFill>
            <a:srgbClr val="FF8AD8"/>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7" name="正方形/長方形 46">
            <a:extLst>
              <a:ext uri="{FF2B5EF4-FFF2-40B4-BE49-F238E27FC236}">
                <a16:creationId xmlns:a16="http://schemas.microsoft.com/office/drawing/2014/main" id="{1C0B9A4B-7390-D843-964F-8FD43694ABCD}"/>
              </a:ext>
            </a:extLst>
          </p:cNvPr>
          <p:cNvSpPr/>
          <p:nvPr/>
        </p:nvSpPr>
        <p:spPr>
          <a:xfrm rot="10800000">
            <a:off x="8019350" y="1966134"/>
            <a:ext cx="419237" cy="416222"/>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8" name="正方形/長方形 47">
            <a:extLst>
              <a:ext uri="{FF2B5EF4-FFF2-40B4-BE49-F238E27FC236}">
                <a16:creationId xmlns:a16="http://schemas.microsoft.com/office/drawing/2014/main" id="{9852B4F2-7ADD-284E-BDF3-55562DD74711}"/>
              </a:ext>
            </a:extLst>
          </p:cNvPr>
          <p:cNvSpPr/>
          <p:nvPr/>
        </p:nvSpPr>
        <p:spPr>
          <a:xfrm>
            <a:off x="4955257" y="993687"/>
            <a:ext cx="419237" cy="416222"/>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9" name="正方形/長方形 48">
            <a:extLst>
              <a:ext uri="{FF2B5EF4-FFF2-40B4-BE49-F238E27FC236}">
                <a16:creationId xmlns:a16="http://schemas.microsoft.com/office/drawing/2014/main" id="{FA4B3003-BB01-C94C-9898-2315D203723F}"/>
              </a:ext>
            </a:extLst>
          </p:cNvPr>
          <p:cNvSpPr/>
          <p:nvPr/>
        </p:nvSpPr>
        <p:spPr>
          <a:xfrm>
            <a:off x="5450137" y="993687"/>
            <a:ext cx="419237" cy="416222"/>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 name="正方形/長方形 49">
            <a:extLst>
              <a:ext uri="{FF2B5EF4-FFF2-40B4-BE49-F238E27FC236}">
                <a16:creationId xmlns:a16="http://schemas.microsoft.com/office/drawing/2014/main" id="{C063DE2D-0C88-D142-B734-14FFC6BA2042}"/>
              </a:ext>
            </a:extLst>
          </p:cNvPr>
          <p:cNvSpPr/>
          <p:nvPr/>
        </p:nvSpPr>
        <p:spPr>
          <a:xfrm>
            <a:off x="5945017" y="993687"/>
            <a:ext cx="419237" cy="416222"/>
          </a:xfrm>
          <a:prstGeom prst="rect">
            <a:avLst/>
          </a:prstGeom>
          <a:solidFill>
            <a:schemeClr val="tx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1" name="正方形/長方形 50">
            <a:extLst>
              <a:ext uri="{FF2B5EF4-FFF2-40B4-BE49-F238E27FC236}">
                <a16:creationId xmlns:a16="http://schemas.microsoft.com/office/drawing/2014/main" id="{2204AD2C-690A-F748-BE4D-6E8504315228}"/>
              </a:ext>
            </a:extLst>
          </p:cNvPr>
          <p:cNvSpPr/>
          <p:nvPr/>
        </p:nvSpPr>
        <p:spPr>
          <a:xfrm>
            <a:off x="4955257" y="1463727"/>
            <a:ext cx="419237" cy="416222"/>
          </a:xfrm>
          <a:prstGeom prst="rect">
            <a:avLst/>
          </a:prstGeom>
          <a:solidFill>
            <a:srgbClr val="92D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2" name="正方形/長方形 51">
            <a:extLst>
              <a:ext uri="{FF2B5EF4-FFF2-40B4-BE49-F238E27FC236}">
                <a16:creationId xmlns:a16="http://schemas.microsoft.com/office/drawing/2014/main" id="{3ACCD179-6569-EC4A-84E8-DCFA2555F9F6}"/>
              </a:ext>
            </a:extLst>
          </p:cNvPr>
          <p:cNvSpPr/>
          <p:nvPr/>
        </p:nvSpPr>
        <p:spPr>
          <a:xfrm>
            <a:off x="5450137" y="1463727"/>
            <a:ext cx="419237" cy="416222"/>
          </a:xfrm>
          <a:prstGeom prst="rect">
            <a:avLst/>
          </a:prstGeom>
          <a:solidFill>
            <a:schemeClr val="accent4">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3" name="正方形/長方形 52">
            <a:extLst>
              <a:ext uri="{FF2B5EF4-FFF2-40B4-BE49-F238E27FC236}">
                <a16:creationId xmlns:a16="http://schemas.microsoft.com/office/drawing/2014/main" id="{3E3A41BE-4FD8-374D-9576-51523606CE4D}"/>
              </a:ext>
            </a:extLst>
          </p:cNvPr>
          <p:cNvSpPr/>
          <p:nvPr/>
        </p:nvSpPr>
        <p:spPr>
          <a:xfrm>
            <a:off x="5945017" y="1463727"/>
            <a:ext cx="419237" cy="416222"/>
          </a:xfrm>
          <a:prstGeom prst="rect">
            <a:avLst/>
          </a:prstGeom>
          <a:solidFill>
            <a:schemeClr val="bg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 name="正方形/長方形 53">
            <a:extLst>
              <a:ext uri="{FF2B5EF4-FFF2-40B4-BE49-F238E27FC236}">
                <a16:creationId xmlns:a16="http://schemas.microsoft.com/office/drawing/2014/main" id="{58FEA1F6-5E2A-5949-8E2A-3E7DF163C697}"/>
              </a:ext>
            </a:extLst>
          </p:cNvPr>
          <p:cNvSpPr/>
          <p:nvPr/>
        </p:nvSpPr>
        <p:spPr>
          <a:xfrm>
            <a:off x="4955257" y="1966134"/>
            <a:ext cx="419237" cy="416222"/>
          </a:xfrm>
          <a:prstGeom prst="rect">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5" name="正方形/長方形 54">
            <a:extLst>
              <a:ext uri="{FF2B5EF4-FFF2-40B4-BE49-F238E27FC236}">
                <a16:creationId xmlns:a16="http://schemas.microsoft.com/office/drawing/2014/main" id="{DC1391A0-5860-574C-9BC5-6BC86CB1ED45}"/>
              </a:ext>
            </a:extLst>
          </p:cNvPr>
          <p:cNvSpPr/>
          <p:nvPr/>
        </p:nvSpPr>
        <p:spPr>
          <a:xfrm>
            <a:off x="5450137" y="1966134"/>
            <a:ext cx="419237" cy="416222"/>
          </a:xfrm>
          <a:prstGeom prst="rect">
            <a:avLst/>
          </a:prstGeom>
          <a:solidFill>
            <a:srgbClr val="FF8AD8"/>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6" name="正方形/長方形 55">
            <a:extLst>
              <a:ext uri="{FF2B5EF4-FFF2-40B4-BE49-F238E27FC236}">
                <a16:creationId xmlns:a16="http://schemas.microsoft.com/office/drawing/2014/main" id="{113C1218-2782-F44C-96B9-9D63519725F5}"/>
              </a:ext>
            </a:extLst>
          </p:cNvPr>
          <p:cNvSpPr/>
          <p:nvPr/>
        </p:nvSpPr>
        <p:spPr>
          <a:xfrm>
            <a:off x="5945017" y="1966134"/>
            <a:ext cx="419237" cy="416222"/>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7" name="正方形/長方形 56">
            <a:extLst>
              <a:ext uri="{FF2B5EF4-FFF2-40B4-BE49-F238E27FC236}">
                <a16:creationId xmlns:a16="http://schemas.microsoft.com/office/drawing/2014/main" id="{336873FE-7F5B-9841-8BDD-58EBDC58AFFF}"/>
              </a:ext>
            </a:extLst>
          </p:cNvPr>
          <p:cNvSpPr/>
          <p:nvPr/>
        </p:nvSpPr>
        <p:spPr>
          <a:xfrm>
            <a:off x="4955257" y="2979978"/>
            <a:ext cx="419237" cy="416222"/>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8" name="正方形/長方形 57">
            <a:extLst>
              <a:ext uri="{FF2B5EF4-FFF2-40B4-BE49-F238E27FC236}">
                <a16:creationId xmlns:a16="http://schemas.microsoft.com/office/drawing/2014/main" id="{4E1C5A5D-4B6A-0F4C-9DAC-85DB98E8A319}"/>
              </a:ext>
            </a:extLst>
          </p:cNvPr>
          <p:cNvSpPr/>
          <p:nvPr/>
        </p:nvSpPr>
        <p:spPr>
          <a:xfrm>
            <a:off x="5450137" y="2979978"/>
            <a:ext cx="419237" cy="416222"/>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9" name="正方形/長方形 58">
            <a:extLst>
              <a:ext uri="{FF2B5EF4-FFF2-40B4-BE49-F238E27FC236}">
                <a16:creationId xmlns:a16="http://schemas.microsoft.com/office/drawing/2014/main" id="{FF43C2E6-6AD5-304C-8F7B-A87BFF1182F5}"/>
              </a:ext>
            </a:extLst>
          </p:cNvPr>
          <p:cNvSpPr/>
          <p:nvPr/>
        </p:nvSpPr>
        <p:spPr>
          <a:xfrm>
            <a:off x="5945017" y="2979978"/>
            <a:ext cx="419237" cy="416222"/>
          </a:xfrm>
          <a:prstGeom prst="rect">
            <a:avLst/>
          </a:prstGeom>
          <a:solidFill>
            <a:srgbClr val="FFFF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0" name="正方形/長方形 59">
            <a:extLst>
              <a:ext uri="{FF2B5EF4-FFF2-40B4-BE49-F238E27FC236}">
                <a16:creationId xmlns:a16="http://schemas.microsoft.com/office/drawing/2014/main" id="{B74EE2B2-80F1-DE41-8C52-A9EE8CEEAFC1}"/>
              </a:ext>
            </a:extLst>
          </p:cNvPr>
          <p:cNvSpPr/>
          <p:nvPr/>
        </p:nvSpPr>
        <p:spPr>
          <a:xfrm>
            <a:off x="4955257" y="3450018"/>
            <a:ext cx="419237" cy="416222"/>
          </a:xfrm>
          <a:prstGeom prst="rect">
            <a:avLst/>
          </a:prstGeom>
          <a:solidFill>
            <a:srgbClr val="92D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1" name="正方形/長方形 60">
            <a:extLst>
              <a:ext uri="{FF2B5EF4-FFF2-40B4-BE49-F238E27FC236}">
                <a16:creationId xmlns:a16="http://schemas.microsoft.com/office/drawing/2014/main" id="{CCD8A938-C845-A741-ACB0-C90AFE80A527}"/>
              </a:ext>
            </a:extLst>
          </p:cNvPr>
          <p:cNvSpPr/>
          <p:nvPr/>
        </p:nvSpPr>
        <p:spPr>
          <a:xfrm>
            <a:off x="5450137" y="3450018"/>
            <a:ext cx="419237" cy="416222"/>
          </a:xfrm>
          <a:prstGeom prst="rect">
            <a:avLst/>
          </a:prstGeom>
          <a:solidFill>
            <a:schemeClr val="accent4">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2" name="正方形/長方形 61">
            <a:extLst>
              <a:ext uri="{FF2B5EF4-FFF2-40B4-BE49-F238E27FC236}">
                <a16:creationId xmlns:a16="http://schemas.microsoft.com/office/drawing/2014/main" id="{26A795C4-A4C9-9F4E-A87B-8B47B9990E4C}"/>
              </a:ext>
            </a:extLst>
          </p:cNvPr>
          <p:cNvSpPr/>
          <p:nvPr/>
        </p:nvSpPr>
        <p:spPr>
          <a:xfrm>
            <a:off x="5945017" y="3450018"/>
            <a:ext cx="419237" cy="416222"/>
          </a:xfrm>
          <a:prstGeom prst="rect">
            <a:avLst/>
          </a:prstGeom>
          <a:solidFill>
            <a:schemeClr val="bg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3" name="正方形/長方形 62">
            <a:extLst>
              <a:ext uri="{FF2B5EF4-FFF2-40B4-BE49-F238E27FC236}">
                <a16:creationId xmlns:a16="http://schemas.microsoft.com/office/drawing/2014/main" id="{7C55843F-AC70-5449-B19C-37A9EB6584C6}"/>
              </a:ext>
            </a:extLst>
          </p:cNvPr>
          <p:cNvSpPr/>
          <p:nvPr/>
        </p:nvSpPr>
        <p:spPr>
          <a:xfrm>
            <a:off x="4955257" y="3952425"/>
            <a:ext cx="419237" cy="416222"/>
          </a:xfrm>
          <a:prstGeom prst="rect">
            <a:avLst/>
          </a:prstGeom>
          <a:solidFill>
            <a:schemeClr val="accent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4" name="正方形/長方形 63">
            <a:extLst>
              <a:ext uri="{FF2B5EF4-FFF2-40B4-BE49-F238E27FC236}">
                <a16:creationId xmlns:a16="http://schemas.microsoft.com/office/drawing/2014/main" id="{3D85671B-5B4D-7848-BCF1-4F73EA4CF43A}"/>
              </a:ext>
            </a:extLst>
          </p:cNvPr>
          <p:cNvSpPr/>
          <p:nvPr/>
        </p:nvSpPr>
        <p:spPr>
          <a:xfrm>
            <a:off x="5450137" y="3952425"/>
            <a:ext cx="419237" cy="416222"/>
          </a:xfrm>
          <a:prstGeom prst="rect">
            <a:avLst/>
          </a:prstGeom>
          <a:solidFill>
            <a:srgbClr val="FF8AD8"/>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5" name="正方形/長方形 64">
            <a:extLst>
              <a:ext uri="{FF2B5EF4-FFF2-40B4-BE49-F238E27FC236}">
                <a16:creationId xmlns:a16="http://schemas.microsoft.com/office/drawing/2014/main" id="{CEA7D7C5-D0C6-3B44-8596-F8376A00F0AE}"/>
              </a:ext>
            </a:extLst>
          </p:cNvPr>
          <p:cNvSpPr/>
          <p:nvPr/>
        </p:nvSpPr>
        <p:spPr>
          <a:xfrm>
            <a:off x="5945017" y="3952425"/>
            <a:ext cx="419237" cy="416222"/>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036" name="Picture 12" descr="カラーサークル矢印">
            <a:extLst>
              <a:ext uri="{FF2B5EF4-FFF2-40B4-BE49-F238E27FC236}">
                <a16:creationId xmlns:a16="http://schemas.microsoft.com/office/drawing/2014/main" id="{8C67B6AC-FC81-D147-B039-CD2CD945742E}"/>
              </a:ext>
            </a:extLst>
          </p:cNvPr>
          <p:cNvPicPr>
            <a:picLocks noChangeAspect="1" noChangeArrowheads="1"/>
          </p:cNvPicPr>
          <p:nvPr/>
        </p:nvPicPr>
        <p:blipFill rotWithShape="1">
          <a:blip r:embed="rId3" cstate="print">
            <a:duotone>
              <a:prstClr val="black"/>
              <a:schemeClr val="accent2">
                <a:tint val="45000"/>
                <a:satMod val="400000"/>
              </a:schemeClr>
            </a:duotone>
            <a:extLst>
              <a:ext uri="{28A0092B-C50C-407E-A947-70E740481C1C}">
                <a14:useLocalDpi xmlns:a14="http://schemas.microsoft.com/office/drawing/2010/main"/>
              </a:ext>
            </a:extLst>
          </a:blip>
          <a:srcRect/>
          <a:stretch/>
        </p:blipFill>
        <p:spPr bwMode="auto">
          <a:xfrm>
            <a:off x="6005061" y="1879949"/>
            <a:ext cx="1480875" cy="1641287"/>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86" name="テキスト ボックス 85">
            <a:extLst>
              <a:ext uri="{FF2B5EF4-FFF2-40B4-BE49-F238E27FC236}">
                <a16:creationId xmlns:a16="http://schemas.microsoft.com/office/drawing/2014/main" id="{5D815A60-CB61-2349-B520-E9A50408E86B}"/>
              </a:ext>
            </a:extLst>
          </p:cNvPr>
          <p:cNvSpPr txBox="1"/>
          <p:nvPr/>
        </p:nvSpPr>
        <p:spPr>
          <a:xfrm>
            <a:off x="4806505" y="5350247"/>
            <a:ext cx="3877985" cy="738664"/>
          </a:xfrm>
          <a:prstGeom prst="rect">
            <a:avLst/>
          </a:prstGeom>
          <a:noFill/>
        </p:spPr>
        <p:txBody>
          <a:bodyPr wrap="none" rtlCol="0">
            <a:spAutoFit/>
          </a:bodyPr>
          <a:lstStyle/>
          <a:p>
            <a:pPr algn="ctr"/>
            <a:r>
              <a:rPr lang="ja-JP" altLang="en-US" sz="2400" b="1">
                <a:solidFill>
                  <a:schemeClr val="accent6">
                    <a:lumMod val="75000"/>
                  </a:schemeClr>
                </a:solidFill>
                <a:latin typeface="Meiryo" panose="020B0604030504040204" pitchFamily="34" charset="-128"/>
                <a:ea typeface="Meiryo" panose="020B0604030504040204" pitchFamily="34" charset="-128"/>
              </a:rPr>
              <a:t>様々な組合せを高速に検証</a:t>
            </a:r>
            <a:endParaRPr lang="en-US" altLang="ja-JP" sz="2400" b="1" dirty="0">
              <a:solidFill>
                <a:schemeClr val="accent6">
                  <a:lumMod val="75000"/>
                </a:schemeClr>
              </a:solidFill>
              <a:latin typeface="Meiryo" panose="020B0604030504040204" pitchFamily="34" charset="-128"/>
              <a:ea typeface="Meiryo" panose="020B0604030504040204" pitchFamily="34" charset="-128"/>
            </a:endParaRPr>
          </a:p>
          <a:p>
            <a:pPr algn="ctr"/>
            <a:r>
              <a:rPr lang="ja-JP" altLang="en-US" b="1">
                <a:solidFill>
                  <a:schemeClr val="accent6">
                    <a:lumMod val="75000"/>
                  </a:schemeClr>
                </a:solidFill>
                <a:latin typeface="Meiryo" panose="020B0604030504040204" pitchFamily="34" charset="-128"/>
                <a:ea typeface="Meiryo" panose="020B0604030504040204" pitchFamily="34" charset="-128"/>
              </a:rPr>
              <a:t>レイア構造化・抽象化された要素</a:t>
            </a:r>
            <a:endParaRPr lang="en-US" altLang="ja-JP" b="1" dirty="0">
              <a:solidFill>
                <a:schemeClr val="accent6">
                  <a:lumMod val="75000"/>
                </a:schemeClr>
              </a:solidFill>
              <a:latin typeface="Meiryo" panose="020B0604030504040204" pitchFamily="34" charset="-128"/>
              <a:ea typeface="Meiryo" panose="020B0604030504040204" pitchFamily="34" charset="-128"/>
            </a:endParaRPr>
          </a:p>
        </p:txBody>
      </p:sp>
      <p:pic>
        <p:nvPicPr>
          <p:cNvPr id="67" name="図 66" descr="図形&#10;&#10;中程度の精度で自動的に生成された説明">
            <a:extLst>
              <a:ext uri="{FF2B5EF4-FFF2-40B4-BE49-F238E27FC236}">
                <a16:creationId xmlns:a16="http://schemas.microsoft.com/office/drawing/2014/main" id="{7D2F3584-5BB6-5D4F-BF82-E08F58B1C230}"/>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1566963" y="1119348"/>
            <a:ext cx="1860630" cy="1860630"/>
          </a:xfrm>
          <a:prstGeom prst="rect">
            <a:avLst/>
          </a:prstGeom>
          <a:effectLst>
            <a:outerShdw blurRad="50800" dist="38100" dir="2700000" algn="tl" rotWithShape="0">
              <a:prstClr val="black">
                <a:alpha val="40000"/>
              </a:prstClr>
            </a:outerShdw>
          </a:effectLst>
        </p:spPr>
      </p:pic>
      <p:sp>
        <p:nvSpPr>
          <p:cNvPr id="36" name="テキスト ボックス 35">
            <a:extLst>
              <a:ext uri="{FF2B5EF4-FFF2-40B4-BE49-F238E27FC236}">
                <a16:creationId xmlns:a16="http://schemas.microsoft.com/office/drawing/2014/main" id="{E5D63364-110F-FE4E-828F-B1B7BEF1C3D6}"/>
              </a:ext>
            </a:extLst>
          </p:cNvPr>
          <p:cNvSpPr txBox="1"/>
          <p:nvPr/>
        </p:nvSpPr>
        <p:spPr>
          <a:xfrm>
            <a:off x="789118" y="5350247"/>
            <a:ext cx="3416320" cy="800219"/>
          </a:xfrm>
          <a:prstGeom prst="rect">
            <a:avLst/>
          </a:prstGeom>
          <a:noFill/>
        </p:spPr>
        <p:txBody>
          <a:bodyPr wrap="none" rtlCol="0">
            <a:spAutoFit/>
          </a:bodyPr>
          <a:lstStyle/>
          <a:p>
            <a:pPr algn="ctr"/>
            <a:r>
              <a:rPr lang="ja-JP" altLang="en-US" sz="2800" b="1">
                <a:solidFill>
                  <a:srgbClr val="0070C0"/>
                </a:solidFill>
                <a:latin typeface="Meiryo" panose="020B0604030504040204" pitchFamily="34" charset="-128"/>
                <a:ea typeface="Meiryo" panose="020B0604030504040204" pitchFamily="34" charset="-128"/>
              </a:rPr>
              <a:t>高速な試行錯誤</a:t>
            </a:r>
          </a:p>
          <a:p>
            <a:pPr algn="ctr"/>
            <a:r>
              <a:rPr lang="ja-JP" altLang="en-US" b="1">
                <a:solidFill>
                  <a:srgbClr val="0070C0"/>
                </a:solidFill>
                <a:latin typeface="Meiryo" panose="020B0604030504040204" pitchFamily="34" charset="-128"/>
                <a:ea typeface="Meiryo" panose="020B0604030504040204" pitchFamily="34" charset="-128"/>
              </a:rPr>
              <a:t>フィードバックとアップデート</a:t>
            </a:r>
            <a:endParaRPr lang="en-US" altLang="ja-JP" b="1" dirty="0">
              <a:solidFill>
                <a:srgbClr val="0070C0"/>
              </a:solidFill>
              <a:latin typeface="Meiryo" panose="020B0604030504040204" pitchFamily="34" charset="-128"/>
              <a:ea typeface="Meiryo" panose="020B0604030504040204" pitchFamily="34" charset="-128"/>
            </a:endParaRPr>
          </a:p>
        </p:txBody>
      </p:sp>
      <p:sp>
        <p:nvSpPr>
          <p:cNvPr id="37" name="テキスト ボックス 36">
            <a:extLst>
              <a:ext uri="{FF2B5EF4-FFF2-40B4-BE49-F238E27FC236}">
                <a16:creationId xmlns:a16="http://schemas.microsoft.com/office/drawing/2014/main" id="{92F47364-D767-804D-9608-A8722C7668D2}"/>
              </a:ext>
            </a:extLst>
          </p:cNvPr>
          <p:cNvSpPr txBox="1"/>
          <p:nvPr/>
        </p:nvSpPr>
        <p:spPr>
          <a:xfrm>
            <a:off x="5832426" y="4540648"/>
            <a:ext cx="1826141" cy="584775"/>
          </a:xfrm>
          <a:prstGeom prst="rect">
            <a:avLst/>
          </a:prstGeom>
          <a:noFill/>
        </p:spPr>
        <p:txBody>
          <a:bodyPr wrap="none" rtlCol="0">
            <a:spAutoFit/>
          </a:bodyPr>
          <a:lstStyle/>
          <a:p>
            <a:pPr algn="ctr"/>
            <a:r>
              <a:rPr kumimoji="1" lang="ja-JP" altLang="en-US" sz="3200" b="1">
                <a:solidFill>
                  <a:srgbClr val="0052FF"/>
                </a:solidFill>
                <a:latin typeface="Meiryo" panose="020B0604030504040204" pitchFamily="34" charset="-128"/>
                <a:ea typeface="Meiryo" panose="020B0604030504040204" pitchFamily="34" charset="-128"/>
              </a:rPr>
              <a:t>デジタル</a:t>
            </a:r>
            <a:endParaRPr kumimoji="1" lang="ja-JP" altLang="en-US" sz="1200">
              <a:solidFill>
                <a:srgbClr val="0052FF"/>
              </a:solidFill>
              <a:latin typeface="Meiryo" panose="020B0604030504040204" pitchFamily="34" charset="-128"/>
              <a:ea typeface="Meiryo" panose="020B0604030504040204" pitchFamily="34" charset="-128"/>
            </a:endParaRPr>
          </a:p>
        </p:txBody>
      </p:sp>
      <p:sp>
        <p:nvSpPr>
          <p:cNvPr id="3" name="テキスト ボックス 2">
            <a:extLst>
              <a:ext uri="{FF2B5EF4-FFF2-40B4-BE49-F238E27FC236}">
                <a16:creationId xmlns:a16="http://schemas.microsoft.com/office/drawing/2014/main" id="{E2DB4B89-47F8-6F19-CB04-8375CD6180A7}"/>
              </a:ext>
            </a:extLst>
          </p:cNvPr>
          <p:cNvSpPr txBox="1"/>
          <p:nvPr/>
        </p:nvSpPr>
        <p:spPr>
          <a:xfrm>
            <a:off x="550047" y="3316841"/>
            <a:ext cx="3894462" cy="1908215"/>
          </a:xfrm>
          <a:prstGeom prst="rect">
            <a:avLst/>
          </a:prstGeom>
          <a:noFill/>
        </p:spPr>
        <p:txBody>
          <a:bodyPr wrap="square" rtlCol="0">
            <a:spAutoFit/>
          </a:bodyPr>
          <a:lstStyle/>
          <a:p>
            <a:pPr algn="ctr"/>
            <a:r>
              <a:rPr kumimoji="1" lang="ja-JP" altLang="en-US" sz="3200" b="1">
                <a:solidFill>
                  <a:srgbClr val="0070C0"/>
                </a:solidFill>
                <a:latin typeface="Meiryo" panose="020B0604030504040204" pitchFamily="34" charset="-128"/>
                <a:ea typeface="Meiryo" panose="020B0604030504040204" pitchFamily="34" charset="-128"/>
              </a:rPr>
              <a:t>イノベーション</a:t>
            </a:r>
            <a:endParaRPr kumimoji="1" lang="en-US" altLang="ja-JP" sz="3200" b="1" dirty="0">
              <a:solidFill>
                <a:srgbClr val="0070C0"/>
              </a:solidFill>
              <a:latin typeface="Meiryo" panose="020B0604030504040204" pitchFamily="34" charset="-128"/>
              <a:ea typeface="Meiryo" panose="020B0604030504040204" pitchFamily="34" charset="-128"/>
            </a:endParaRPr>
          </a:p>
          <a:p>
            <a:pPr algn="ctr"/>
            <a:r>
              <a:rPr lang="en-US" altLang="ja-JP" sz="3200" dirty="0">
                <a:solidFill>
                  <a:srgbClr val="0070C0"/>
                </a:solidFill>
                <a:latin typeface="Meiryo" panose="020B0604030504040204" pitchFamily="34" charset="-128"/>
                <a:ea typeface="Meiryo" panose="020B0604030504040204" pitchFamily="34" charset="-128"/>
              </a:rPr>
              <a:t>Innovation</a:t>
            </a:r>
          </a:p>
          <a:p>
            <a:pPr algn="ctr"/>
            <a:r>
              <a:rPr kumimoji="1" lang="ja-JP" altLang="en-US">
                <a:solidFill>
                  <a:srgbClr val="0070C0"/>
                </a:solidFill>
                <a:latin typeface="Meiryo" panose="020B0604030504040204" pitchFamily="34" charset="-128"/>
                <a:ea typeface="Meiryo" panose="020B0604030504040204" pitchFamily="34" charset="-128"/>
              </a:rPr>
              <a:t>新しい組合せによって</a:t>
            </a:r>
            <a:endParaRPr kumimoji="1" lang="en-US" altLang="ja-JP" dirty="0">
              <a:solidFill>
                <a:srgbClr val="0070C0"/>
              </a:solidFill>
              <a:latin typeface="Meiryo" panose="020B0604030504040204" pitchFamily="34" charset="-128"/>
              <a:ea typeface="Meiryo" panose="020B0604030504040204" pitchFamily="34" charset="-128"/>
            </a:endParaRPr>
          </a:p>
          <a:p>
            <a:pPr algn="ctr"/>
            <a:r>
              <a:rPr kumimoji="1" lang="ja-JP" altLang="en-US">
                <a:solidFill>
                  <a:srgbClr val="0070C0"/>
                </a:solidFill>
                <a:latin typeface="Meiryo" panose="020B0604030504040204" pitchFamily="34" charset="-128"/>
                <a:ea typeface="Meiryo" panose="020B0604030504040204" pitchFamily="34" charset="-128"/>
              </a:rPr>
              <a:t>これまでにない価値を創造し</a:t>
            </a:r>
            <a:endParaRPr kumimoji="1" lang="en-US" altLang="ja-JP" dirty="0">
              <a:solidFill>
                <a:srgbClr val="0070C0"/>
              </a:solidFill>
              <a:latin typeface="Meiryo" panose="020B0604030504040204" pitchFamily="34" charset="-128"/>
              <a:ea typeface="Meiryo" panose="020B0604030504040204" pitchFamily="34" charset="-128"/>
            </a:endParaRPr>
          </a:p>
          <a:p>
            <a:pPr algn="ctr"/>
            <a:r>
              <a:rPr kumimoji="1" lang="ja-JP" altLang="en-US">
                <a:solidFill>
                  <a:srgbClr val="0070C0"/>
                </a:solidFill>
                <a:latin typeface="Meiryo" panose="020B0604030504040204" pitchFamily="34" charset="-128"/>
                <a:ea typeface="Meiryo" panose="020B0604030504040204" pitchFamily="34" charset="-128"/>
              </a:rPr>
              <a:t>不可逆的な行動変容をもたらすこと</a:t>
            </a:r>
          </a:p>
        </p:txBody>
      </p:sp>
    </p:spTree>
    <p:extLst>
      <p:ext uri="{BB962C8B-B14F-4D97-AF65-F5344CB8AC3E}">
        <p14:creationId xmlns:p14="http://schemas.microsoft.com/office/powerpoint/2010/main" val="3527768903"/>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参考：開発と運用／従来</a:t>
            </a:r>
            <a:r>
              <a:rPr kumimoji="1" lang="ja-JP" altLang="en-US" dirty="0"/>
              <a:t>の方式とこれからの方式</a:t>
            </a:r>
          </a:p>
        </p:txBody>
      </p:sp>
      <p:sp>
        <p:nvSpPr>
          <p:cNvPr id="7" name="正方形/長方形 6"/>
          <p:cNvSpPr/>
          <p:nvPr/>
        </p:nvSpPr>
        <p:spPr>
          <a:xfrm>
            <a:off x="440627" y="1004850"/>
            <a:ext cx="1251053" cy="253916"/>
          </a:xfrm>
          <a:prstGeom prst="rect">
            <a:avLst/>
          </a:prstGeom>
          <a:solidFill>
            <a:schemeClr val="accent4">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価値観</a:t>
            </a:r>
          </a:p>
        </p:txBody>
      </p:sp>
      <p:sp>
        <p:nvSpPr>
          <p:cNvPr id="8" name="正方形/長方形 7"/>
          <p:cNvSpPr/>
          <p:nvPr/>
        </p:nvSpPr>
        <p:spPr>
          <a:xfrm>
            <a:off x="440627" y="1271510"/>
            <a:ext cx="1251053" cy="253916"/>
          </a:xfrm>
          <a:prstGeom prst="rect">
            <a:avLst/>
          </a:prstGeom>
          <a:solidFill>
            <a:schemeClr val="accent4">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スピード</a:t>
            </a:r>
          </a:p>
        </p:txBody>
      </p:sp>
      <p:sp>
        <p:nvSpPr>
          <p:cNvPr id="9" name="正方形/長方形 8"/>
          <p:cNvSpPr/>
          <p:nvPr/>
        </p:nvSpPr>
        <p:spPr>
          <a:xfrm>
            <a:off x="440627" y="1538170"/>
            <a:ext cx="1251053" cy="253916"/>
          </a:xfrm>
          <a:prstGeom prst="rect">
            <a:avLst/>
          </a:prstGeom>
          <a:solidFill>
            <a:schemeClr val="accent4">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働き方</a:t>
            </a:r>
          </a:p>
        </p:txBody>
      </p:sp>
      <p:sp>
        <p:nvSpPr>
          <p:cNvPr id="10" name="正方形/長方形 9"/>
          <p:cNvSpPr/>
          <p:nvPr/>
        </p:nvSpPr>
        <p:spPr>
          <a:xfrm>
            <a:off x="440627" y="1809428"/>
            <a:ext cx="1251053" cy="246221"/>
          </a:xfrm>
          <a:prstGeom prst="rect">
            <a:avLst/>
          </a:prstGeom>
          <a:solidFill>
            <a:schemeClr val="accent4">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時間の使い方</a:t>
            </a:r>
          </a:p>
        </p:txBody>
      </p:sp>
      <p:sp>
        <p:nvSpPr>
          <p:cNvPr id="11" name="正方形/長方形 10"/>
          <p:cNvSpPr/>
          <p:nvPr/>
        </p:nvSpPr>
        <p:spPr>
          <a:xfrm>
            <a:off x="440627" y="2069203"/>
            <a:ext cx="1251053" cy="253916"/>
          </a:xfrm>
          <a:prstGeom prst="rect">
            <a:avLst/>
          </a:prstGeom>
          <a:solidFill>
            <a:schemeClr val="accent4">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計画</a:t>
            </a:r>
          </a:p>
        </p:txBody>
      </p:sp>
      <p:sp>
        <p:nvSpPr>
          <p:cNvPr id="12" name="正方形/長方形 11"/>
          <p:cNvSpPr/>
          <p:nvPr/>
        </p:nvSpPr>
        <p:spPr>
          <a:xfrm>
            <a:off x="440627" y="2336458"/>
            <a:ext cx="1251053" cy="246221"/>
          </a:xfrm>
          <a:prstGeom prst="rect">
            <a:avLst/>
          </a:prstGeom>
          <a:solidFill>
            <a:schemeClr val="accent4">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プロジェクト</a:t>
            </a:r>
          </a:p>
        </p:txBody>
      </p:sp>
      <p:sp>
        <p:nvSpPr>
          <p:cNvPr id="13" name="正方形/長方形 12"/>
          <p:cNvSpPr/>
          <p:nvPr/>
        </p:nvSpPr>
        <p:spPr>
          <a:xfrm>
            <a:off x="440627" y="2593588"/>
            <a:ext cx="1251053" cy="253916"/>
          </a:xfrm>
          <a:prstGeom prst="rect">
            <a:avLst/>
          </a:prstGeom>
          <a:solidFill>
            <a:schemeClr val="accent4">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リスク</a:t>
            </a:r>
          </a:p>
        </p:txBody>
      </p:sp>
      <p:sp>
        <p:nvSpPr>
          <p:cNvPr id="14" name="正方形/長方形 13"/>
          <p:cNvSpPr/>
          <p:nvPr/>
        </p:nvSpPr>
        <p:spPr>
          <a:xfrm>
            <a:off x="440627" y="2863661"/>
            <a:ext cx="1251053" cy="253916"/>
          </a:xfrm>
          <a:prstGeom prst="rect">
            <a:avLst/>
          </a:prstGeom>
          <a:solidFill>
            <a:schemeClr val="accent4">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役割</a:t>
            </a:r>
          </a:p>
        </p:txBody>
      </p:sp>
      <p:sp>
        <p:nvSpPr>
          <p:cNvPr id="15" name="正方形/長方形 14"/>
          <p:cNvSpPr/>
          <p:nvPr/>
        </p:nvSpPr>
        <p:spPr>
          <a:xfrm>
            <a:off x="440627" y="3131528"/>
            <a:ext cx="1251053" cy="253916"/>
          </a:xfrm>
          <a:prstGeom prst="rect">
            <a:avLst/>
          </a:prstGeom>
          <a:solidFill>
            <a:schemeClr val="accent4">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進捗管理</a:t>
            </a:r>
          </a:p>
        </p:txBody>
      </p:sp>
      <p:sp>
        <p:nvSpPr>
          <p:cNvPr id="16" name="正方形/長方形 15"/>
          <p:cNvSpPr/>
          <p:nvPr/>
        </p:nvSpPr>
        <p:spPr>
          <a:xfrm>
            <a:off x="440627" y="3396353"/>
            <a:ext cx="1251053" cy="253916"/>
          </a:xfrm>
          <a:prstGeom prst="rect">
            <a:avLst/>
          </a:prstGeom>
          <a:solidFill>
            <a:schemeClr val="accent4">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見える化</a:t>
            </a:r>
          </a:p>
        </p:txBody>
      </p:sp>
      <p:sp>
        <p:nvSpPr>
          <p:cNvPr id="17" name="正方形/長方形 16"/>
          <p:cNvSpPr/>
          <p:nvPr/>
        </p:nvSpPr>
        <p:spPr>
          <a:xfrm>
            <a:off x="440627" y="3664234"/>
            <a:ext cx="1251053" cy="253916"/>
          </a:xfrm>
          <a:prstGeom prst="rect">
            <a:avLst/>
          </a:prstGeom>
          <a:solidFill>
            <a:schemeClr val="accent4">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評価基準</a:t>
            </a:r>
          </a:p>
        </p:txBody>
      </p:sp>
      <p:sp>
        <p:nvSpPr>
          <p:cNvPr id="18" name="正方形/長方形 17"/>
          <p:cNvSpPr/>
          <p:nvPr/>
        </p:nvSpPr>
        <p:spPr>
          <a:xfrm>
            <a:off x="440627" y="3933812"/>
            <a:ext cx="1251053" cy="253916"/>
          </a:xfrm>
          <a:prstGeom prst="rect">
            <a:avLst/>
          </a:prstGeom>
          <a:solidFill>
            <a:schemeClr val="accent4">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要求</a:t>
            </a:r>
          </a:p>
        </p:txBody>
      </p:sp>
      <p:sp>
        <p:nvSpPr>
          <p:cNvPr id="19" name="正方形/長方形 18"/>
          <p:cNvSpPr/>
          <p:nvPr/>
        </p:nvSpPr>
        <p:spPr>
          <a:xfrm>
            <a:off x="440627" y="4202958"/>
            <a:ext cx="1251053" cy="253916"/>
          </a:xfrm>
          <a:prstGeom prst="rect">
            <a:avLst/>
          </a:prstGeom>
          <a:solidFill>
            <a:schemeClr val="accent4">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設計</a:t>
            </a:r>
          </a:p>
        </p:txBody>
      </p:sp>
      <p:sp>
        <p:nvSpPr>
          <p:cNvPr id="22" name="正方形/長方形 21"/>
          <p:cNvSpPr/>
          <p:nvPr/>
        </p:nvSpPr>
        <p:spPr>
          <a:xfrm>
            <a:off x="440627" y="4745580"/>
            <a:ext cx="1251053" cy="253916"/>
          </a:xfrm>
          <a:prstGeom prst="rect">
            <a:avLst/>
          </a:prstGeom>
          <a:solidFill>
            <a:schemeClr val="accent4">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コード</a:t>
            </a:r>
          </a:p>
        </p:txBody>
      </p:sp>
      <p:sp>
        <p:nvSpPr>
          <p:cNvPr id="23" name="正方形/長方形 22"/>
          <p:cNvSpPr/>
          <p:nvPr/>
        </p:nvSpPr>
        <p:spPr>
          <a:xfrm>
            <a:off x="440627" y="4475561"/>
            <a:ext cx="1251053" cy="253916"/>
          </a:xfrm>
          <a:prstGeom prst="rect">
            <a:avLst/>
          </a:prstGeom>
          <a:solidFill>
            <a:schemeClr val="accent4">
              <a:lumMod val="75000"/>
            </a:schemeClr>
          </a:solidFill>
        </p:spPr>
        <p:txBody>
          <a:bodyPr wrap="none" anchor="ctr">
            <a:noAutofit/>
          </a:bodyPr>
          <a:lstStyle/>
          <a:p>
            <a:pPr algn="r"/>
            <a:r>
              <a:rPr lang="ja-JP" altLang="en-US" sz="900">
                <a:solidFill>
                  <a:schemeClr val="bg1"/>
                </a:solidFill>
                <a:latin typeface="Meiryo" charset="-128"/>
                <a:ea typeface="Meiryo" charset="-128"/>
                <a:cs typeface="Meiryo" charset="-128"/>
              </a:rPr>
              <a:t>開発</a:t>
            </a:r>
            <a:endParaRPr lang="ja-JP" altLang="en-US" sz="900" dirty="0">
              <a:solidFill>
                <a:schemeClr val="bg1"/>
              </a:solidFill>
              <a:latin typeface="Meiryo" charset="-128"/>
              <a:ea typeface="Meiryo" charset="-128"/>
              <a:cs typeface="Meiryo" charset="-128"/>
            </a:endParaRPr>
          </a:p>
        </p:txBody>
      </p:sp>
      <p:sp>
        <p:nvSpPr>
          <p:cNvPr id="24" name="正方形/長方形 23"/>
          <p:cNvSpPr/>
          <p:nvPr/>
        </p:nvSpPr>
        <p:spPr>
          <a:xfrm>
            <a:off x="440627" y="5017952"/>
            <a:ext cx="1251053" cy="253916"/>
          </a:xfrm>
          <a:prstGeom prst="rect">
            <a:avLst/>
          </a:prstGeom>
          <a:solidFill>
            <a:schemeClr val="accent4">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品質</a:t>
            </a:r>
          </a:p>
        </p:txBody>
      </p:sp>
      <p:sp>
        <p:nvSpPr>
          <p:cNvPr id="25" name="正方形/長方形 24"/>
          <p:cNvSpPr/>
          <p:nvPr/>
        </p:nvSpPr>
        <p:spPr>
          <a:xfrm>
            <a:off x="440627" y="5288638"/>
            <a:ext cx="1251053" cy="246221"/>
          </a:xfrm>
          <a:prstGeom prst="rect">
            <a:avLst/>
          </a:prstGeom>
          <a:solidFill>
            <a:schemeClr val="accent4">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ドキュメント</a:t>
            </a:r>
          </a:p>
        </p:txBody>
      </p:sp>
      <p:sp>
        <p:nvSpPr>
          <p:cNvPr id="26" name="正方形/長方形 25"/>
          <p:cNvSpPr/>
          <p:nvPr/>
        </p:nvSpPr>
        <p:spPr>
          <a:xfrm>
            <a:off x="440627" y="5550092"/>
            <a:ext cx="1251053" cy="246221"/>
          </a:xfrm>
          <a:prstGeom prst="rect">
            <a:avLst/>
          </a:prstGeom>
          <a:solidFill>
            <a:schemeClr val="accent4">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デプロイ&amp;リリース</a:t>
            </a:r>
          </a:p>
        </p:txBody>
      </p:sp>
      <p:sp>
        <p:nvSpPr>
          <p:cNvPr id="27" name="正方形/長方形 26"/>
          <p:cNvSpPr/>
          <p:nvPr/>
        </p:nvSpPr>
        <p:spPr>
          <a:xfrm>
            <a:off x="440627" y="5811975"/>
            <a:ext cx="1251053" cy="253916"/>
          </a:xfrm>
          <a:prstGeom prst="rect">
            <a:avLst/>
          </a:prstGeom>
          <a:solidFill>
            <a:schemeClr val="accent4">
              <a:lumMod val="75000"/>
            </a:schemeClr>
          </a:solidFill>
        </p:spPr>
        <p:txBody>
          <a:bodyPr wrap="none" anchor="ctr">
            <a:noAutofit/>
          </a:bodyPr>
          <a:lstStyle/>
          <a:p>
            <a:pPr algn="r"/>
            <a:r>
              <a:rPr lang="ja-JP" altLang="en-US" sz="900">
                <a:solidFill>
                  <a:schemeClr val="bg1"/>
                </a:solidFill>
                <a:latin typeface="Meiryo" charset="-128"/>
                <a:ea typeface="Meiryo" charset="-128"/>
                <a:cs typeface="Meiryo" charset="-128"/>
              </a:rPr>
              <a:t>運用</a:t>
            </a:r>
          </a:p>
        </p:txBody>
      </p:sp>
      <p:sp>
        <p:nvSpPr>
          <p:cNvPr id="28" name="正方形/長方形 27"/>
          <p:cNvSpPr/>
          <p:nvPr/>
        </p:nvSpPr>
        <p:spPr>
          <a:xfrm>
            <a:off x="440627" y="6081553"/>
            <a:ext cx="1251053" cy="253916"/>
          </a:xfrm>
          <a:prstGeom prst="rect">
            <a:avLst/>
          </a:prstGeom>
          <a:solidFill>
            <a:schemeClr val="accent4">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運用管理</a:t>
            </a:r>
            <a:endParaRPr lang="en-US" altLang="ja-JP" sz="900" dirty="0">
              <a:solidFill>
                <a:schemeClr val="bg1"/>
              </a:solidFill>
              <a:latin typeface="Meiryo" charset="-128"/>
              <a:ea typeface="Meiryo" charset="-128"/>
              <a:cs typeface="Meiryo" charset="-128"/>
            </a:endParaRPr>
          </a:p>
        </p:txBody>
      </p:sp>
      <p:sp>
        <p:nvSpPr>
          <p:cNvPr id="29" name="正方形/長方形 28"/>
          <p:cNvSpPr/>
          <p:nvPr/>
        </p:nvSpPr>
        <p:spPr>
          <a:xfrm>
            <a:off x="440627" y="6351131"/>
            <a:ext cx="1251053" cy="246221"/>
          </a:xfrm>
          <a:prstGeom prst="rect">
            <a:avLst/>
          </a:prstGeom>
          <a:solidFill>
            <a:schemeClr val="accent4">
              <a:lumMod val="75000"/>
            </a:schemeClr>
          </a:solidFill>
        </p:spPr>
        <p:txBody>
          <a:bodyPr wrap="none" anchor="ctr">
            <a:noAutofit/>
          </a:bodyPr>
          <a:lstStyle/>
          <a:p>
            <a:pPr algn="r"/>
            <a:r>
              <a:rPr lang="ja-JP" altLang="en-US" sz="900">
                <a:solidFill>
                  <a:schemeClr val="bg1"/>
                </a:solidFill>
                <a:latin typeface="Meiryo" charset="-128"/>
                <a:ea typeface="Meiryo" charset="-128"/>
                <a:cs typeface="Meiryo" charset="-128"/>
              </a:rPr>
              <a:t>リーダーシップ</a:t>
            </a:r>
            <a:endParaRPr lang="ja-JP" altLang="en-US" sz="900" dirty="0">
              <a:solidFill>
                <a:schemeClr val="bg1"/>
              </a:solidFill>
              <a:latin typeface="Meiryo" charset="-128"/>
              <a:ea typeface="Meiryo" charset="-128"/>
              <a:cs typeface="Meiryo" charset="-128"/>
            </a:endParaRPr>
          </a:p>
        </p:txBody>
      </p:sp>
      <p:sp>
        <p:nvSpPr>
          <p:cNvPr id="30" name="正方形/長方形 29"/>
          <p:cNvSpPr/>
          <p:nvPr/>
        </p:nvSpPr>
        <p:spPr>
          <a:xfrm>
            <a:off x="1763688" y="1004850"/>
            <a:ext cx="3456384" cy="253916"/>
          </a:xfrm>
          <a:prstGeom prst="rect">
            <a:avLst/>
          </a:prstGeom>
          <a:solidFill>
            <a:srgbClr val="0070C0"/>
          </a:solidFill>
        </p:spPr>
        <p:txBody>
          <a:bodyPr wrap="none" anchor="ctr">
            <a:noAutofit/>
          </a:bodyPr>
          <a:lstStyle/>
          <a:p>
            <a:pPr algn="r"/>
            <a:r>
              <a:rPr lang="ja-JP" altLang="en-US" sz="900" dirty="0">
                <a:solidFill>
                  <a:schemeClr val="bg1"/>
                </a:solidFill>
                <a:latin typeface="Meiryo" charset="-128"/>
                <a:ea typeface="Meiryo" charset="-128"/>
                <a:cs typeface="Meiryo" charset="-128"/>
              </a:rPr>
              <a:t>計画重視</a:t>
            </a:r>
          </a:p>
        </p:txBody>
      </p:sp>
      <p:sp>
        <p:nvSpPr>
          <p:cNvPr id="31" name="正方形/長方形 30"/>
          <p:cNvSpPr/>
          <p:nvPr/>
        </p:nvSpPr>
        <p:spPr>
          <a:xfrm>
            <a:off x="1763688" y="1271510"/>
            <a:ext cx="3456384" cy="253916"/>
          </a:xfrm>
          <a:prstGeom prst="rect">
            <a:avLst/>
          </a:prstGeom>
          <a:solidFill>
            <a:srgbClr val="0070C0"/>
          </a:solidFill>
        </p:spPr>
        <p:txBody>
          <a:bodyPr wrap="none" anchor="ctr">
            <a:noAutofit/>
          </a:bodyPr>
          <a:lstStyle/>
          <a:p>
            <a:pPr algn="r"/>
            <a:r>
              <a:rPr lang="ja-JP" altLang="en-US" sz="900" dirty="0">
                <a:solidFill>
                  <a:schemeClr val="bg1"/>
                </a:solidFill>
                <a:latin typeface="Meiryo" charset="-128"/>
                <a:ea typeface="Meiryo" charset="-128"/>
                <a:cs typeface="Meiryo" charset="-128"/>
              </a:rPr>
              <a:t>遅い</a:t>
            </a:r>
          </a:p>
        </p:txBody>
      </p:sp>
      <p:sp>
        <p:nvSpPr>
          <p:cNvPr id="32" name="正方形/長方形 31"/>
          <p:cNvSpPr/>
          <p:nvPr/>
        </p:nvSpPr>
        <p:spPr>
          <a:xfrm>
            <a:off x="1763688" y="1538170"/>
            <a:ext cx="3456384" cy="253916"/>
          </a:xfrm>
          <a:prstGeom prst="rect">
            <a:avLst/>
          </a:prstGeom>
          <a:solidFill>
            <a:srgbClr val="0070C0"/>
          </a:solidFill>
        </p:spPr>
        <p:txBody>
          <a:bodyPr wrap="none" anchor="ctr">
            <a:noAutofit/>
          </a:bodyPr>
          <a:lstStyle/>
          <a:p>
            <a:pPr algn="r"/>
            <a:r>
              <a:rPr lang="ja-JP" altLang="en-US" sz="900" dirty="0">
                <a:solidFill>
                  <a:schemeClr val="bg1"/>
                </a:solidFill>
                <a:latin typeface="Meiryo" charset="-128"/>
                <a:ea typeface="Meiryo" charset="-128"/>
                <a:cs typeface="Meiryo" charset="-128"/>
              </a:rPr>
              <a:t>働き方仕事はまとめた方が効率が良い</a:t>
            </a:r>
          </a:p>
        </p:txBody>
      </p:sp>
      <p:sp>
        <p:nvSpPr>
          <p:cNvPr id="33" name="正方形/長方形 32"/>
          <p:cNvSpPr/>
          <p:nvPr/>
        </p:nvSpPr>
        <p:spPr>
          <a:xfrm>
            <a:off x="1763688" y="1809428"/>
            <a:ext cx="3456384" cy="246221"/>
          </a:xfrm>
          <a:prstGeom prst="rect">
            <a:avLst/>
          </a:prstGeom>
          <a:solidFill>
            <a:srgbClr val="0070C0"/>
          </a:solidFill>
        </p:spPr>
        <p:txBody>
          <a:bodyPr wrap="none" anchor="ctr">
            <a:noAutofit/>
          </a:bodyPr>
          <a:lstStyle/>
          <a:p>
            <a:pPr algn="r"/>
            <a:r>
              <a:rPr lang="ja-JP" altLang="en-US" sz="900" dirty="0">
                <a:solidFill>
                  <a:schemeClr val="bg1"/>
                </a:solidFill>
                <a:latin typeface="Meiryo" charset="-128"/>
                <a:ea typeface="Meiryo" charset="-128"/>
                <a:cs typeface="Meiryo" charset="-128"/>
              </a:rPr>
              <a:t>残業を認める仕事の目的を達するまでの時間</a:t>
            </a:r>
            <a:endParaRPr lang="en-US" altLang="ja-JP" sz="900" dirty="0">
              <a:solidFill>
                <a:schemeClr val="bg1"/>
              </a:solidFill>
              <a:latin typeface="Meiryo" charset="-128"/>
              <a:ea typeface="Meiryo" charset="-128"/>
              <a:cs typeface="Meiryo" charset="-128"/>
            </a:endParaRPr>
          </a:p>
        </p:txBody>
      </p:sp>
      <p:sp>
        <p:nvSpPr>
          <p:cNvPr id="34" name="正方形/長方形 33"/>
          <p:cNvSpPr/>
          <p:nvPr/>
        </p:nvSpPr>
        <p:spPr>
          <a:xfrm>
            <a:off x="1763688" y="2069203"/>
            <a:ext cx="3456384" cy="253916"/>
          </a:xfrm>
          <a:prstGeom prst="rect">
            <a:avLst/>
          </a:prstGeom>
          <a:solidFill>
            <a:srgbClr val="0070C0"/>
          </a:solidFill>
        </p:spPr>
        <p:txBody>
          <a:bodyPr wrap="none" anchor="ctr">
            <a:noAutofit/>
          </a:bodyPr>
          <a:lstStyle/>
          <a:p>
            <a:pPr algn="r"/>
            <a:r>
              <a:rPr lang="ja-JP" altLang="en-US" sz="900" dirty="0">
                <a:solidFill>
                  <a:schemeClr val="bg1"/>
                </a:solidFill>
                <a:latin typeface="Meiryo" charset="-128"/>
                <a:ea typeface="Meiryo" charset="-128"/>
                <a:cs typeface="Meiryo" charset="-128"/>
              </a:rPr>
              <a:t>計画重視、全期間にわたる計画立案（計画通りことは運ぶ）</a:t>
            </a:r>
          </a:p>
        </p:txBody>
      </p:sp>
      <p:sp>
        <p:nvSpPr>
          <p:cNvPr id="35" name="正方形/長方形 34"/>
          <p:cNvSpPr/>
          <p:nvPr/>
        </p:nvSpPr>
        <p:spPr>
          <a:xfrm>
            <a:off x="1763688" y="2336458"/>
            <a:ext cx="3456384" cy="246221"/>
          </a:xfrm>
          <a:prstGeom prst="rect">
            <a:avLst/>
          </a:prstGeom>
          <a:solidFill>
            <a:srgbClr val="0070C0"/>
          </a:solidFill>
        </p:spPr>
        <p:txBody>
          <a:bodyPr wrap="none" anchor="ctr">
            <a:noAutofit/>
          </a:bodyPr>
          <a:lstStyle/>
          <a:p>
            <a:pPr algn="r"/>
            <a:r>
              <a:rPr lang="ja-JP" altLang="en-US" sz="900" dirty="0">
                <a:solidFill>
                  <a:schemeClr val="bg1"/>
                </a:solidFill>
                <a:latin typeface="Meiryo" charset="-128"/>
                <a:ea typeface="Meiryo" charset="-128"/>
                <a:cs typeface="Meiryo" charset="-128"/>
              </a:rPr>
              <a:t>しっかりと計画を立て、理論的に進める</a:t>
            </a:r>
          </a:p>
        </p:txBody>
      </p:sp>
      <p:sp>
        <p:nvSpPr>
          <p:cNvPr id="36" name="正方形/長方形 35"/>
          <p:cNvSpPr/>
          <p:nvPr/>
        </p:nvSpPr>
        <p:spPr>
          <a:xfrm>
            <a:off x="1763688" y="2593588"/>
            <a:ext cx="3456384" cy="253916"/>
          </a:xfrm>
          <a:prstGeom prst="rect">
            <a:avLst/>
          </a:prstGeom>
          <a:solidFill>
            <a:srgbClr val="0070C0"/>
          </a:solidFill>
        </p:spPr>
        <p:txBody>
          <a:bodyPr wrap="none" anchor="ctr">
            <a:noAutofit/>
          </a:bodyPr>
          <a:lstStyle/>
          <a:p>
            <a:pPr algn="r"/>
            <a:r>
              <a:rPr lang="ja-JP" altLang="en-US" sz="900" dirty="0">
                <a:solidFill>
                  <a:schemeClr val="bg1"/>
                </a:solidFill>
                <a:latin typeface="Meiryo" charset="-128"/>
                <a:ea typeface="Meiryo" charset="-128"/>
                <a:cs typeface="Meiryo" charset="-128"/>
              </a:rPr>
              <a:t>プロジェクト後半に増大 </a:t>
            </a:r>
          </a:p>
        </p:txBody>
      </p:sp>
      <p:sp>
        <p:nvSpPr>
          <p:cNvPr id="37" name="正方形/長方形 36"/>
          <p:cNvSpPr/>
          <p:nvPr/>
        </p:nvSpPr>
        <p:spPr>
          <a:xfrm>
            <a:off x="1763688" y="2863661"/>
            <a:ext cx="3456384" cy="253916"/>
          </a:xfrm>
          <a:prstGeom prst="rect">
            <a:avLst/>
          </a:prstGeom>
          <a:solidFill>
            <a:srgbClr val="0070C0"/>
          </a:solidFill>
        </p:spPr>
        <p:txBody>
          <a:bodyPr wrap="none" anchor="ctr">
            <a:noAutofit/>
          </a:bodyPr>
          <a:lstStyle/>
          <a:p>
            <a:pPr algn="r"/>
            <a:r>
              <a:rPr lang="ja-JP" altLang="en-US" sz="900" dirty="0">
                <a:solidFill>
                  <a:schemeClr val="bg1"/>
                </a:solidFill>
                <a:latin typeface="Meiryo" charset="-128"/>
                <a:ea typeface="Meiryo" charset="-128"/>
                <a:cs typeface="Meiryo" charset="-128"/>
              </a:rPr>
              <a:t>専門家による分業</a:t>
            </a:r>
          </a:p>
        </p:txBody>
      </p:sp>
      <p:sp>
        <p:nvSpPr>
          <p:cNvPr id="38" name="正方形/長方形 37"/>
          <p:cNvSpPr/>
          <p:nvPr/>
        </p:nvSpPr>
        <p:spPr>
          <a:xfrm>
            <a:off x="1763688" y="3131528"/>
            <a:ext cx="3456384" cy="253916"/>
          </a:xfrm>
          <a:prstGeom prst="rect">
            <a:avLst/>
          </a:prstGeom>
          <a:solidFill>
            <a:srgbClr val="0070C0"/>
          </a:solidFill>
        </p:spPr>
        <p:txBody>
          <a:bodyPr wrap="none" anchor="ctr">
            <a:noAutofit/>
          </a:bodyPr>
          <a:lstStyle/>
          <a:p>
            <a:pPr algn="r"/>
            <a:r>
              <a:rPr lang="ja-JP" altLang="en-US" sz="900" dirty="0">
                <a:solidFill>
                  <a:schemeClr val="bg1"/>
                </a:solidFill>
                <a:latin typeface="Meiryo" charset="-128"/>
                <a:ea typeface="Meiryo" charset="-128"/>
                <a:cs typeface="Meiryo" charset="-128"/>
              </a:rPr>
              <a:t>管理指標</a:t>
            </a:r>
          </a:p>
        </p:txBody>
      </p:sp>
      <p:sp>
        <p:nvSpPr>
          <p:cNvPr id="39" name="正方形/長方形 38"/>
          <p:cNvSpPr/>
          <p:nvPr/>
        </p:nvSpPr>
        <p:spPr>
          <a:xfrm>
            <a:off x="1763688" y="3396353"/>
            <a:ext cx="3456384" cy="253916"/>
          </a:xfrm>
          <a:prstGeom prst="rect">
            <a:avLst/>
          </a:prstGeom>
          <a:solidFill>
            <a:srgbClr val="0070C0"/>
          </a:solidFill>
        </p:spPr>
        <p:txBody>
          <a:bodyPr wrap="none" anchor="ctr">
            <a:noAutofit/>
          </a:bodyPr>
          <a:lstStyle/>
          <a:p>
            <a:pPr algn="r"/>
            <a:r>
              <a:rPr lang="ja-JP" altLang="en-US" sz="900" dirty="0">
                <a:solidFill>
                  <a:schemeClr val="bg1"/>
                </a:solidFill>
                <a:latin typeface="Meiryo" charset="-128"/>
                <a:ea typeface="Meiryo" charset="-128"/>
                <a:cs typeface="Meiryo" charset="-128"/>
              </a:rPr>
              <a:t>作業が終わらないと見えない</a:t>
            </a:r>
          </a:p>
        </p:txBody>
      </p:sp>
      <p:sp>
        <p:nvSpPr>
          <p:cNvPr id="40" name="正方形/長方形 39"/>
          <p:cNvSpPr/>
          <p:nvPr/>
        </p:nvSpPr>
        <p:spPr>
          <a:xfrm>
            <a:off x="1763688" y="3664234"/>
            <a:ext cx="3456384" cy="253916"/>
          </a:xfrm>
          <a:prstGeom prst="rect">
            <a:avLst/>
          </a:prstGeom>
          <a:solidFill>
            <a:srgbClr val="0070C0"/>
          </a:solidFill>
        </p:spPr>
        <p:txBody>
          <a:bodyPr wrap="none" anchor="ctr">
            <a:noAutofit/>
          </a:bodyPr>
          <a:lstStyle/>
          <a:p>
            <a:pPr algn="r"/>
            <a:r>
              <a:rPr lang="ja-JP" altLang="en-US" sz="900" dirty="0">
                <a:solidFill>
                  <a:schemeClr val="bg1"/>
                </a:solidFill>
                <a:latin typeface="Meiryo" charset="-128"/>
                <a:ea typeface="Meiryo" charset="-128"/>
                <a:cs typeface="Meiryo" charset="-128"/>
              </a:rPr>
              <a:t>計画に対して</a:t>
            </a:r>
          </a:p>
        </p:txBody>
      </p:sp>
      <p:sp>
        <p:nvSpPr>
          <p:cNvPr id="41" name="正方形/長方形 40"/>
          <p:cNvSpPr/>
          <p:nvPr/>
        </p:nvSpPr>
        <p:spPr>
          <a:xfrm>
            <a:off x="1763688" y="3933812"/>
            <a:ext cx="3456384" cy="253916"/>
          </a:xfrm>
          <a:prstGeom prst="rect">
            <a:avLst/>
          </a:prstGeom>
          <a:solidFill>
            <a:srgbClr val="0070C0"/>
          </a:solidFill>
        </p:spPr>
        <p:txBody>
          <a:bodyPr wrap="none" anchor="ctr">
            <a:noAutofit/>
          </a:bodyPr>
          <a:lstStyle/>
          <a:p>
            <a:pPr algn="r"/>
            <a:r>
              <a:rPr lang="ja-JP" altLang="en-US" sz="900" dirty="0">
                <a:solidFill>
                  <a:schemeClr val="bg1"/>
                </a:solidFill>
                <a:latin typeface="Meiryo" charset="-128"/>
                <a:ea typeface="Meiryo" charset="-128"/>
                <a:cs typeface="Meiryo" charset="-128"/>
              </a:rPr>
              <a:t>管理可能、</a:t>
            </a:r>
            <a:r>
              <a:rPr lang="en-US" altLang="ja-JP" sz="900" dirty="0">
                <a:solidFill>
                  <a:schemeClr val="bg1"/>
                </a:solidFill>
                <a:latin typeface="Meiryo" charset="-128"/>
                <a:ea typeface="Meiryo" charset="-128"/>
                <a:cs typeface="Meiryo" charset="-128"/>
              </a:rPr>
              <a:t>100%</a:t>
            </a:r>
            <a:r>
              <a:rPr lang="ja-JP" altLang="en-US" sz="900" dirty="0">
                <a:solidFill>
                  <a:schemeClr val="bg1"/>
                </a:solidFill>
                <a:latin typeface="Meiryo" charset="-128"/>
                <a:ea typeface="Meiryo" charset="-128"/>
                <a:cs typeface="Meiryo" charset="-128"/>
              </a:rPr>
              <a:t>定義可能</a:t>
            </a:r>
          </a:p>
        </p:txBody>
      </p:sp>
      <p:sp>
        <p:nvSpPr>
          <p:cNvPr id="42" name="正方形/長方形 41"/>
          <p:cNvSpPr/>
          <p:nvPr/>
        </p:nvSpPr>
        <p:spPr>
          <a:xfrm>
            <a:off x="1763688" y="4202958"/>
            <a:ext cx="3456384" cy="253916"/>
          </a:xfrm>
          <a:prstGeom prst="rect">
            <a:avLst/>
          </a:prstGeom>
          <a:solidFill>
            <a:srgbClr val="0070C0"/>
          </a:solidFill>
        </p:spPr>
        <p:txBody>
          <a:bodyPr wrap="none" anchor="ctr">
            <a:noAutofit/>
          </a:bodyPr>
          <a:lstStyle/>
          <a:p>
            <a:pPr algn="r"/>
            <a:r>
              <a:rPr lang="ja-JP" altLang="en-US" sz="900" dirty="0">
                <a:solidFill>
                  <a:schemeClr val="bg1"/>
                </a:solidFill>
                <a:latin typeface="Meiryo" charset="-128"/>
                <a:ea typeface="Meiryo" charset="-128"/>
                <a:cs typeface="Meiryo" charset="-128"/>
              </a:rPr>
              <a:t>機能中心設計</a:t>
            </a:r>
          </a:p>
        </p:txBody>
      </p:sp>
      <p:sp>
        <p:nvSpPr>
          <p:cNvPr id="43" name="正方形/長方形 42"/>
          <p:cNvSpPr/>
          <p:nvPr/>
        </p:nvSpPr>
        <p:spPr>
          <a:xfrm>
            <a:off x="1763688" y="4745580"/>
            <a:ext cx="3456384" cy="253916"/>
          </a:xfrm>
          <a:prstGeom prst="rect">
            <a:avLst/>
          </a:prstGeom>
          <a:solidFill>
            <a:srgbClr val="0070C0"/>
          </a:solidFill>
        </p:spPr>
        <p:txBody>
          <a:bodyPr wrap="none" anchor="ctr">
            <a:noAutofit/>
          </a:bodyPr>
          <a:lstStyle/>
          <a:p>
            <a:pPr algn="r"/>
            <a:r>
              <a:rPr lang="ja-JP" altLang="en-US" sz="900" dirty="0">
                <a:solidFill>
                  <a:schemeClr val="bg1"/>
                </a:solidFill>
                <a:latin typeface="Meiryo" charset="-128"/>
                <a:ea typeface="Meiryo" charset="-128"/>
                <a:cs typeface="Meiryo" charset="-128"/>
              </a:rPr>
              <a:t>属人化する</a:t>
            </a:r>
          </a:p>
        </p:txBody>
      </p:sp>
      <p:sp>
        <p:nvSpPr>
          <p:cNvPr id="44" name="正方形/長方形 43"/>
          <p:cNvSpPr/>
          <p:nvPr/>
        </p:nvSpPr>
        <p:spPr>
          <a:xfrm>
            <a:off x="1763688" y="4475561"/>
            <a:ext cx="3456384" cy="253916"/>
          </a:xfrm>
          <a:prstGeom prst="rect">
            <a:avLst/>
          </a:prstGeom>
          <a:solidFill>
            <a:srgbClr val="0070C0"/>
          </a:solidFill>
        </p:spPr>
        <p:txBody>
          <a:bodyPr wrap="none" anchor="ctr">
            <a:noAutofit/>
          </a:bodyPr>
          <a:lstStyle/>
          <a:p>
            <a:pPr algn="r"/>
            <a:r>
              <a:rPr lang="ja-JP" altLang="en-US" sz="900" dirty="0">
                <a:solidFill>
                  <a:schemeClr val="bg1"/>
                </a:solidFill>
                <a:latin typeface="Meiryo" charset="-128"/>
                <a:ea typeface="Meiryo" charset="-128"/>
                <a:cs typeface="Meiryo" charset="-128"/>
              </a:rPr>
              <a:t>基本は個人（専門家）</a:t>
            </a:r>
          </a:p>
        </p:txBody>
      </p:sp>
      <p:sp>
        <p:nvSpPr>
          <p:cNvPr id="45" name="正方形/長方形 44"/>
          <p:cNvSpPr/>
          <p:nvPr/>
        </p:nvSpPr>
        <p:spPr>
          <a:xfrm>
            <a:off x="1763688" y="5017952"/>
            <a:ext cx="3456384" cy="253916"/>
          </a:xfrm>
          <a:prstGeom prst="rect">
            <a:avLst/>
          </a:prstGeom>
          <a:solidFill>
            <a:srgbClr val="0070C0"/>
          </a:solidFill>
        </p:spPr>
        <p:txBody>
          <a:bodyPr wrap="none" anchor="ctr">
            <a:noAutofit/>
          </a:bodyPr>
          <a:lstStyle/>
          <a:p>
            <a:pPr algn="r"/>
            <a:r>
              <a:rPr lang="ja-JP" altLang="en-US" sz="900" dirty="0">
                <a:solidFill>
                  <a:schemeClr val="bg1"/>
                </a:solidFill>
                <a:latin typeface="Meiryo" charset="-128"/>
                <a:ea typeface="Meiryo" charset="-128"/>
                <a:cs typeface="Meiryo" charset="-128"/>
              </a:rPr>
              <a:t>管理強化（当たり前品質）</a:t>
            </a:r>
          </a:p>
        </p:txBody>
      </p:sp>
      <p:sp>
        <p:nvSpPr>
          <p:cNvPr id="46" name="正方形/長方形 45"/>
          <p:cNvSpPr/>
          <p:nvPr/>
        </p:nvSpPr>
        <p:spPr>
          <a:xfrm>
            <a:off x="1763688" y="5288638"/>
            <a:ext cx="3456384" cy="246221"/>
          </a:xfrm>
          <a:prstGeom prst="rect">
            <a:avLst/>
          </a:prstGeom>
          <a:solidFill>
            <a:srgbClr val="0070C0"/>
          </a:solidFill>
        </p:spPr>
        <p:txBody>
          <a:bodyPr wrap="none" anchor="ctr">
            <a:noAutofit/>
          </a:bodyPr>
          <a:lstStyle/>
          <a:p>
            <a:pPr algn="r"/>
            <a:r>
              <a:rPr lang="ja-JP" altLang="en-US" sz="900" dirty="0">
                <a:solidFill>
                  <a:schemeClr val="bg1"/>
                </a:solidFill>
                <a:latin typeface="Meiryo" charset="-128"/>
                <a:ea typeface="Meiryo" charset="-128"/>
                <a:cs typeface="Meiryo" charset="-128"/>
              </a:rPr>
              <a:t>多種多様、管理基準</a:t>
            </a:r>
          </a:p>
        </p:txBody>
      </p:sp>
      <p:sp>
        <p:nvSpPr>
          <p:cNvPr id="47" name="正方形/長方形 46"/>
          <p:cNvSpPr/>
          <p:nvPr/>
        </p:nvSpPr>
        <p:spPr>
          <a:xfrm>
            <a:off x="1763688" y="5550092"/>
            <a:ext cx="3456384" cy="246221"/>
          </a:xfrm>
          <a:prstGeom prst="rect">
            <a:avLst/>
          </a:prstGeom>
          <a:solidFill>
            <a:srgbClr val="0070C0"/>
          </a:solidFill>
        </p:spPr>
        <p:txBody>
          <a:bodyPr wrap="none" anchor="ctr">
            <a:noAutofit/>
          </a:bodyPr>
          <a:lstStyle/>
          <a:p>
            <a:pPr algn="r"/>
            <a:r>
              <a:rPr lang="ja-JP" altLang="en-US" sz="900" dirty="0">
                <a:solidFill>
                  <a:schemeClr val="bg1"/>
                </a:solidFill>
                <a:latin typeface="Meiryo" charset="-128"/>
                <a:ea typeface="Meiryo" charset="-128"/>
                <a:cs typeface="Meiryo" charset="-128"/>
              </a:rPr>
              <a:t>半自動</a:t>
            </a:r>
          </a:p>
        </p:txBody>
      </p:sp>
      <p:sp>
        <p:nvSpPr>
          <p:cNvPr id="48" name="正方形/長方形 47"/>
          <p:cNvSpPr/>
          <p:nvPr/>
        </p:nvSpPr>
        <p:spPr>
          <a:xfrm>
            <a:off x="1763688" y="5811975"/>
            <a:ext cx="3456384" cy="253916"/>
          </a:xfrm>
          <a:prstGeom prst="rect">
            <a:avLst/>
          </a:prstGeom>
          <a:solidFill>
            <a:srgbClr val="0070C0"/>
          </a:solidFill>
        </p:spPr>
        <p:txBody>
          <a:bodyPr wrap="none" anchor="ctr">
            <a:noAutofit/>
          </a:bodyPr>
          <a:lstStyle/>
          <a:p>
            <a:pPr algn="r"/>
            <a:r>
              <a:rPr lang="ja-JP" altLang="en-US" sz="900" dirty="0">
                <a:solidFill>
                  <a:schemeClr val="bg1"/>
                </a:solidFill>
                <a:latin typeface="Meiryo" charset="-128"/>
                <a:ea typeface="Meiryo" charset="-128"/>
                <a:cs typeface="Meiryo" charset="-128"/>
              </a:rPr>
              <a:t>分離独立</a:t>
            </a:r>
          </a:p>
        </p:txBody>
      </p:sp>
      <p:sp>
        <p:nvSpPr>
          <p:cNvPr id="49" name="正方形/長方形 48"/>
          <p:cNvSpPr/>
          <p:nvPr/>
        </p:nvSpPr>
        <p:spPr>
          <a:xfrm>
            <a:off x="1763688" y="6081553"/>
            <a:ext cx="3456384" cy="253916"/>
          </a:xfrm>
          <a:prstGeom prst="rect">
            <a:avLst/>
          </a:prstGeom>
          <a:solidFill>
            <a:srgbClr val="0070C0"/>
          </a:solidFill>
        </p:spPr>
        <p:txBody>
          <a:bodyPr wrap="none" anchor="ctr">
            <a:noAutofit/>
          </a:bodyPr>
          <a:lstStyle/>
          <a:p>
            <a:pPr algn="r"/>
            <a:r>
              <a:rPr lang="en-US" altLang="ja-JP" sz="900" dirty="0">
                <a:solidFill>
                  <a:schemeClr val="bg1"/>
                </a:solidFill>
                <a:latin typeface="Meiryo" charset="-128"/>
                <a:ea typeface="Meiryo" charset="-128"/>
                <a:cs typeface="Meiryo" charset="-128"/>
              </a:rPr>
              <a:t>ITIL</a:t>
            </a:r>
          </a:p>
        </p:txBody>
      </p:sp>
      <p:sp>
        <p:nvSpPr>
          <p:cNvPr id="50" name="正方形/長方形 49"/>
          <p:cNvSpPr/>
          <p:nvPr/>
        </p:nvSpPr>
        <p:spPr>
          <a:xfrm>
            <a:off x="1763688" y="6351131"/>
            <a:ext cx="3456384" cy="246221"/>
          </a:xfrm>
          <a:prstGeom prst="rect">
            <a:avLst/>
          </a:prstGeom>
          <a:solidFill>
            <a:srgbClr val="0070C0"/>
          </a:solidFill>
        </p:spPr>
        <p:txBody>
          <a:bodyPr wrap="none" anchor="ctr">
            <a:noAutofit/>
          </a:bodyPr>
          <a:lstStyle/>
          <a:p>
            <a:pPr algn="r"/>
            <a:r>
              <a:rPr lang="ja-JP" altLang="en-US" sz="900" dirty="0">
                <a:solidFill>
                  <a:schemeClr val="bg1"/>
                </a:solidFill>
                <a:latin typeface="Meiryo" charset="-128"/>
                <a:ea typeface="Meiryo" charset="-128"/>
                <a:cs typeface="Meiryo" charset="-128"/>
              </a:rPr>
              <a:t>統率型（指示</a:t>
            </a:r>
            <a:r>
              <a:rPr lang="en-US" altLang="ja-JP" sz="900" dirty="0">
                <a:solidFill>
                  <a:schemeClr val="bg1"/>
                </a:solidFill>
                <a:latin typeface="Meiryo" charset="-128"/>
                <a:ea typeface="Meiryo" charset="-128"/>
                <a:cs typeface="Meiryo" charset="-128"/>
              </a:rPr>
              <a:t>&amp;</a:t>
            </a:r>
            <a:r>
              <a:rPr lang="ja-JP" altLang="en-US" sz="900" dirty="0">
                <a:solidFill>
                  <a:schemeClr val="bg1"/>
                </a:solidFill>
                <a:latin typeface="Meiryo" charset="-128"/>
                <a:ea typeface="Meiryo" charset="-128"/>
                <a:cs typeface="Meiryo" charset="-128"/>
              </a:rPr>
              <a:t>命令）</a:t>
            </a:r>
          </a:p>
        </p:txBody>
      </p:sp>
      <p:sp>
        <p:nvSpPr>
          <p:cNvPr id="51" name="正方形/長方形 50"/>
          <p:cNvSpPr/>
          <p:nvPr/>
        </p:nvSpPr>
        <p:spPr>
          <a:xfrm>
            <a:off x="2117144" y="758629"/>
            <a:ext cx="2749471" cy="246221"/>
          </a:xfrm>
          <a:prstGeom prst="rect">
            <a:avLst/>
          </a:prstGeom>
        </p:spPr>
        <p:txBody>
          <a:bodyPr wrap="none">
            <a:spAutoFit/>
          </a:bodyPr>
          <a:lstStyle/>
          <a:p>
            <a:pPr algn="r"/>
            <a:r>
              <a:rPr lang="ja-JP" altLang="en-US" sz="1000" b="1" dirty="0">
                <a:solidFill>
                  <a:srgbClr val="0070C0"/>
                </a:solidFill>
                <a:latin typeface="Meiryo" charset="-128"/>
                <a:ea typeface="Meiryo" charset="-128"/>
                <a:cs typeface="Meiryo" charset="-128"/>
              </a:rPr>
              <a:t>ウォーターフォールを中心とした従来の方式</a:t>
            </a:r>
          </a:p>
        </p:txBody>
      </p:sp>
      <p:sp>
        <p:nvSpPr>
          <p:cNvPr id="52" name="正方形/長方形 51"/>
          <p:cNvSpPr/>
          <p:nvPr/>
        </p:nvSpPr>
        <p:spPr>
          <a:xfrm>
            <a:off x="5292080" y="1004850"/>
            <a:ext cx="3456384" cy="253916"/>
          </a:xfrm>
          <a:prstGeom prst="rect">
            <a:avLst/>
          </a:prstGeom>
          <a:solidFill>
            <a:schemeClr val="accent3">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リソース重視、適応性重視</a:t>
            </a:r>
          </a:p>
        </p:txBody>
      </p:sp>
      <p:sp>
        <p:nvSpPr>
          <p:cNvPr id="53" name="正方形/長方形 52"/>
          <p:cNvSpPr/>
          <p:nvPr/>
        </p:nvSpPr>
        <p:spPr>
          <a:xfrm>
            <a:off x="5292080" y="1271510"/>
            <a:ext cx="3456384" cy="253916"/>
          </a:xfrm>
          <a:prstGeom prst="rect">
            <a:avLst/>
          </a:prstGeom>
          <a:solidFill>
            <a:schemeClr val="accent3">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早い</a:t>
            </a:r>
          </a:p>
        </p:txBody>
      </p:sp>
      <p:sp>
        <p:nvSpPr>
          <p:cNvPr id="54" name="正方形/長方形 53"/>
          <p:cNvSpPr/>
          <p:nvPr/>
        </p:nvSpPr>
        <p:spPr>
          <a:xfrm>
            <a:off x="5292080" y="1538170"/>
            <a:ext cx="3456384" cy="253916"/>
          </a:xfrm>
          <a:prstGeom prst="rect">
            <a:avLst/>
          </a:prstGeom>
          <a:solidFill>
            <a:schemeClr val="accent3">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仕事は</a:t>
            </a:r>
            <a:r>
              <a:rPr lang="en-US" altLang="ja-JP" sz="900" dirty="0">
                <a:solidFill>
                  <a:schemeClr val="bg1"/>
                </a:solidFill>
                <a:latin typeface="Meiryo" charset="-128"/>
                <a:ea typeface="Meiryo" charset="-128"/>
                <a:cs typeface="Meiryo" charset="-128"/>
              </a:rPr>
              <a:t>1</a:t>
            </a:r>
            <a:r>
              <a:rPr lang="ja-JP" altLang="en-US" sz="900" dirty="0">
                <a:solidFill>
                  <a:schemeClr val="bg1"/>
                </a:solidFill>
                <a:latin typeface="Meiryo" charset="-128"/>
                <a:ea typeface="Meiryo" charset="-128"/>
                <a:cs typeface="Meiryo" charset="-128"/>
              </a:rPr>
              <a:t>つ筒こなした方が効率が良い、残業は認めない</a:t>
            </a:r>
          </a:p>
        </p:txBody>
      </p:sp>
      <p:sp>
        <p:nvSpPr>
          <p:cNvPr id="55" name="正方形/長方形 54"/>
          <p:cNvSpPr/>
          <p:nvPr/>
        </p:nvSpPr>
        <p:spPr>
          <a:xfrm>
            <a:off x="5292080" y="1809428"/>
            <a:ext cx="3456384" cy="246221"/>
          </a:xfrm>
          <a:prstGeom prst="rect">
            <a:avLst/>
          </a:prstGeom>
          <a:solidFill>
            <a:schemeClr val="accent3">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区切られた時間内で仕事の目的を達成（タイムボックス）</a:t>
            </a:r>
            <a:endParaRPr lang="en-US" altLang="ja-JP" sz="900" dirty="0">
              <a:solidFill>
                <a:schemeClr val="bg1"/>
              </a:solidFill>
              <a:latin typeface="Meiryo" charset="-128"/>
              <a:ea typeface="Meiryo" charset="-128"/>
              <a:cs typeface="Meiryo" charset="-128"/>
            </a:endParaRPr>
          </a:p>
        </p:txBody>
      </p:sp>
      <p:sp>
        <p:nvSpPr>
          <p:cNvPr id="56" name="正方形/長方形 55"/>
          <p:cNvSpPr/>
          <p:nvPr/>
        </p:nvSpPr>
        <p:spPr>
          <a:xfrm>
            <a:off x="5292080" y="2069203"/>
            <a:ext cx="3456384" cy="253916"/>
          </a:xfrm>
          <a:prstGeom prst="rect">
            <a:avLst/>
          </a:prstGeom>
          <a:solidFill>
            <a:schemeClr val="accent3">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計画作り重視、朝令暮改、詳細</a:t>
            </a:r>
            <a:r>
              <a:rPr lang="en-US" altLang="ja-JP" sz="900" dirty="0">
                <a:solidFill>
                  <a:schemeClr val="bg1"/>
                </a:solidFill>
                <a:latin typeface="Meiryo" charset="-128"/>
                <a:ea typeface="Meiryo" charset="-128"/>
                <a:cs typeface="Meiryo" charset="-128"/>
              </a:rPr>
              <a:t>1</a:t>
            </a:r>
            <a:r>
              <a:rPr lang="ja-JP" altLang="en-US" sz="900" dirty="0">
                <a:solidFill>
                  <a:schemeClr val="bg1"/>
                </a:solidFill>
                <a:latin typeface="Meiryo" charset="-128"/>
                <a:ea typeface="Meiryo" charset="-128"/>
                <a:cs typeface="Meiryo" charset="-128"/>
              </a:rPr>
              <a:t>か月（計画通り事は運ばない）</a:t>
            </a:r>
          </a:p>
        </p:txBody>
      </p:sp>
      <p:sp>
        <p:nvSpPr>
          <p:cNvPr id="57" name="正方形/長方形 56"/>
          <p:cNvSpPr/>
          <p:nvPr/>
        </p:nvSpPr>
        <p:spPr>
          <a:xfrm>
            <a:off x="5292080" y="2336458"/>
            <a:ext cx="3456384" cy="246221"/>
          </a:xfrm>
          <a:prstGeom prst="rect">
            <a:avLst/>
          </a:prstGeom>
          <a:solidFill>
            <a:schemeClr val="accent3">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フィードバック重視、反復的（イタラティブ）に進める</a:t>
            </a:r>
          </a:p>
        </p:txBody>
      </p:sp>
      <p:sp>
        <p:nvSpPr>
          <p:cNvPr id="58" name="正方形/長方形 57"/>
          <p:cNvSpPr/>
          <p:nvPr/>
        </p:nvSpPr>
        <p:spPr>
          <a:xfrm>
            <a:off x="5292080" y="2593588"/>
            <a:ext cx="3456384" cy="253916"/>
          </a:xfrm>
          <a:prstGeom prst="rect">
            <a:avLst/>
          </a:prstGeom>
          <a:solidFill>
            <a:schemeClr val="accent3">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プロジェクト広前半に増大 </a:t>
            </a:r>
          </a:p>
        </p:txBody>
      </p:sp>
      <p:sp>
        <p:nvSpPr>
          <p:cNvPr id="59" name="正方形/長方形 58"/>
          <p:cNvSpPr/>
          <p:nvPr/>
        </p:nvSpPr>
        <p:spPr>
          <a:xfrm>
            <a:off x="5292080" y="2863661"/>
            <a:ext cx="3456384" cy="253916"/>
          </a:xfrm>
          <a:prstGeom prst="rect">
            <a:avLst/>
          </a:prstGeom>
          <a:solidFill>
            <a:schemeClr val="accent3">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多能工型（Ｔ型人材）</a:t>
            </a:r>
          </a:p>
        </p:txBody>
      </p:sp>
      <p:sp>
        <p:nvSpPr>
          <p:cNvPr id="60" name="正方形/長方形 59"/>
          <p:cNvSpPr/>
          <p:nvPr/>
        </p:nvSpPr>
        <p:spPr>
          <a:xfrm>
            <a:off x="5292080" y="3131528"/>
            <a:ext cx="3456384" cy="253916"/>
          </a:xfrm>
          <a:prstGeom prst="rect">
            <a:avLst/>
          </a:prstGeom>
          <a:solidFill>
            <a:schemeClr val="accent3">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現地・現物管理（動くプログラムのみ）</a:t>
            </a:r>
          </a:p>
        </p:txBody>
      </p:sp>
      <p:sp>
        <p:nvSpPr>
          <p:cNvPr id="61" name="正方形/長方形 60"/>
          <p:cNvSpPr/>
          <p:nvPr/>
        </p:nvSpPr>
        <p:spPr>
          <a:xfrm>
            <a:off x="5292080" y="3396353"/>
            <a:ext cx="3456384" cy="253916"/>
          </a:xfrm>
          <a:prstGeom prst="rect">
            <a:avLst/>
          </a:prstGeom>
          <a:solidFill>
            <a:schemeClr val="accent3">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ほぼいつでも見える（徹底した透明性）</a:t>
            </a:r>
          </a:p>
        </p:txBody>
      </p:sp>
      <p:sp>
        <p:nvSpPr>
          <p:cNvPr id="62" name="正方形/長方形 61"/>
          <p:cNvSpPr/>
          <p:nvPr/>
        </p:nvSpPr>
        <p:spPr>
          <a:xfrm>
            <a:off x="5292080" y="3664234"/>
            <a:ext cx="3456384" cy="253916"/>
          </a:xfrm>
          <a:prstGeom prst="rect">
            <a:avLst/>
          </a:prstGeom>
          <a:solidFill>
            <a:schemeClr val="accent3">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ビジネス価値（ビジネスの成果）に対して</a:t>
            </a:r>
          </a:p>
        </p:txBody>
      </p:sp>
      <p:sp>
        <p:nvSpPr>
          <p:cNvPr id="63" name="正方形/長方形 62"/>
          <p:cNvSpPr/>
          <p:nvPr/>
        </p:nvSpPr>
        <p:spPr>
          <a:xfrm>
            <a:off x="5292080" y="3933812"/>
            <a:ext cx="3456384" cy="253916"/>
          </a:xfrm>
          <a:prstGeom prst="rect">
            <a:avLst/>
          </a:prstGeom>
          <a:solidFill>
            <a:schemeClr val="accent3">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管理不能、定義不能（標的は動くが前提）</a:t>
            </a:r>
          </a:p>
        </p:txBody>
      </p:sp>
      <p:sp>
        <p:nvSpPr>
          <p:cNvPr id="64" name="正方形/長方形 63"/>
          <p:cNvSpPr/>
          <p:nvPr/>
        </p:nvSpPr>
        <p:spPr>
          <a:xfrm>
            <a:off x="5292080" y="4202958"/>
            <a:ext cx="3456384" cy="253916"/>
          </a:xfrm>
          <a:prstGeom prst="rect">
            <a:avLst/>
          </a:prstGeom>
          <a:solidFill>
            <a:schemeClr val="accent3">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プロセス中心設計</a:t>
            </a:r>
          </a:p>
        </p:txBody>
      </p:sp>
      <p:sp>
        <p:nvSpPr>
          <p:cNvPr id="65" name="正方形/長方形 64"/>
          <p:cNvSpPr/>
          <p:nvPr/>
        </p:nvSpPr>
        <p:spPr>
          <a:xfrm>
            <a:off x="5292080" y="4745580"/>
            <a:ext cx="3456384" cy="253916"/>
          </a:xfrm>
          <a:prstGeom prst="rect">
            <a:avLst/>
          </a:prstGeom>
          <a:solidFill>
            <a:schemeClr val="accent3">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属人化排除</a:t>
            </a:r>
          </a:p>
        </p:txBody>
      </p:sp>
      <p:sp>
        <p:nvSpPr>
          <p:cNvPr id="66" name="正方形/長方形 65"/>
          <p:cNvSpPr/>
          <p:nvPr/>
        </p:nvSpPr>
        <p:spPr>
          <a:xfrm>
            <a:off x="5292080" y="4475561"/>
            <a:ext cx="3456384" cy="253916"/>
          </a:xfrm>
          <a:prstGeom prst="rect">
            <a:avLst/>
          </a:prstGeom>
          <a:solidFill>
            <a:schemeClr val="accent3">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チームの連帯責任</a:t>
            </a:r>
          </a:p>
        </p:txBody>
      </p:sp>
      <p:sp>
        <p:nvSpPr>
          <p:cNvPr id="67" name="正方形/長方形 66"/>
          <p:cNvSpPr/>
          <p:nvPr/>
        </p:nvSpPr>
        <p:spPr>
          <a:xfrm>
            <a:off x="5292080" y="5017952"/>
            <a:ext cx="3456384" cy="253916"/>
          </a:xfrm>
          <a:prstGeom prst="rect">
            <a:avLst/>
          </a:prstGeom>
          <a:solidFill>
            <a:schemeClr val="accent3">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向上の可能性あり（魅力的な品質）</a:t>
            </a:r>
          </a:p>
        </p:txBody>
      </p:sp>
      <p:sp>
        <p:nvSpPr>
          <p:cNvPr id="68" name="正方形/長方形 67"/>
          <p:cNvSpPr/>
          <p:nvPr/>
        </p:nvSpPr>
        <p:spPr>
          <a:xfrm>
            <a:off x="5292080" y="5288638"/>
            <a:ext cx="3456384" cy="246221"/>
          </a:xfrm>
          <a:prstGeom prst="rect">
            <a:avLst/>
          </a:prstGeom>
          <a:solidFill>
            <a:schemeClr val="accent3">
              <a:lumMod val="75000"/>
            </a:schemeClr>
          </a:solidFill>
        </p:spPr>
        <p:txBody>
          <a:bodyPr wrap="none" anchor="ctr">
            <a:noAutofit/>
          </a:bodyPr>
          <a:lstStyle/>
          <a:p>
            <a:pPr algn="r"/>
            <a:r>
              <a:rPr lang="en-US" altLang="ja-JP" sz="900" dirty="0">
                <a:solidFill>
                  <a:schemeClr val="bg1"/>
                </a:solidFill>
                <a:latin typeface="Meiryo" charset="-128"/>
                <a:ea typeface="Meiryo" charset="-128"/>
                <a:cs typeface="Meiryo" charset="-128"/>
              </a:rPr>
              <a:t>MRI</a:t>
            </a:r>
            <a:r>
              <a:rPr lang="ja-JP" altLang="en-US" sz="900" dirty="0">
                <a:solidFill>
                  <a:schemeClr val="bg1"/>
                </a:solidFill>
                <a:latin typeface="Meiryo" charset="-128"/>
                <a:ea typeface="Meiryo" charset="-128"/>
                <a:cs typeface="Meiryo" charset="-128"/>
              </a:rPr>
              <a:t>（必要最低限）、使用目的の明確化</a:t>
            </a:r>
          </a:p>
        </p:txBody>
      </p:sp>
      <p:sp>
        <p:nvSpPr>
          <p:cNvPr id="69" name="正方形/長方形 68"/>
          <p:cNvSpPr/>
          <p:nvPr/>
        </p:nvSpPr>
        <p:spPr>
          <a:xfrm>
            <a:off x="5292080" y="5550092"/>
            <a:ext cx="3456384" cy="246221"/>
          </a:xfrm>
          <a:prstGeom prst="rect">
            <a:avLst/>
          </a:prstGeom>
          <a:solidFill>
            <a:schemeClr val="accent3">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自動（ディプロ医メント･パイプライン）</a:t>
            </a:r>
          </a:p>
        </p:txBody>
      </p:sp>
      <p:sp>
        <p:nvSpPr>
          <p:cNvPr id="70" name="正方形/長方形 69"/>
          <p:cNvSpPr/>
          <p:nvPr/>
        </p:nvSpPr>
        <p:spPr>
          <a:xfrm>
            <a:off x="5292080" y="5811975"/>
            <a:ext cx="3456384" cy="253916"/>
          </a:xfrm>
          <a:prstGeom prst="rect">
            <a:avLst/>
          </a:prstGeom>
          <a:solidFill>
            <a:schemeClr val="accent3">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オペレーションの一体化</a:t>
            </a:r>
          </a:p>
        </p:txBody>
      </p:sp>
      <p:sp>
        <p:nvSpPr>
          <p:cNvPr id="71" name="正方形/長方形 70"/>
          <p:cNvSpPr/>
          <p:nvPr/>
        </p:nvSpPr>
        <p:spPr>
          <a:xfrm>
            <a:off x="5292080" y="6081553"/>
            <a:ext cx="3456384" cy="253916"/>
          </a:xfrm>
          <a:prstGeom prst="rect">
            <a:avLst/>
          </a:prstGeom>
          <a:solidFill>
            <a:schemeClr val="accent3">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計量化したサービス管理</a:t>
            </a:r>
            <a:r>
              <a:rPr lang="en-US" altLang="ja-JP" sz="900" dirty="0">
                <a:solidFill>
                  <a:schemeClr val="bg1"/>
                </a:solidFill>
                <a:latin typeface="Meiryo" charset="-128"/>
                <a:ea typeface="Meiryo" charset="-128"/>
                <a:cs typeface="Meiryo" charset="-128"/>
              </a:rPr>
              <a:t> &amp; ISO20000</a:t>
            </a:r>
          </a:p>
        </p:txBody>
      </p:sp>
      <p:sp>
        <p:nvSpPr>
          <p:cNvPr id="72" name="正方形/長方形 71"/>
          <p:cNvSpPr/>
          <p:nvPr/>
        </p:nvSpPr>
        <p:spPr>
          <a:xfrm>
            <a:off x="5292080" y="6351131"/>
            <a:ext cx="3456384" cy="246221"/>
          </a:xfrm>
          <a:prstGeom prst="rect">
            <a:avLst/>
          </a:prstGeom>
          <a:solidFill>
            <a:schemeClr val="accent3">
              <a:lumMod val="75000"/>
            </a:schemeClr>
          </a:solidFill>
        </p:spPr>
        <p:txBody>
          <a:bodyPr wrap="none" anchor="ctr">
            <a:noAutofit/>
          </a:bodyPr>
          <a:lstStyle/>
          <a:p>
            <a:pPr algn="r"/>
            <a:r>
              <a:rPr lang="ja-JP" altLang="en-US" sz="900" dirty="0">
                <a:solidFill>
                  <a:schemeClr val="bg1"/>
                </a:solidFill>
                <a:latin typeface="Meiryo" charset="-128"/>
                <a:ea typeface="Meiryo" charset="-128"/>
                <a:cs typeface="Meiryo" charset="-128"/>
              </a:rPr>
              <a:t>侍従型（サーバント・リーダーシップ／ファシリテーション）</a:t>
            </a:r>
          </a:p>
        </p:txBody>
      </p:sp>
      <p:sp>
        <p:nvSpPr>
          <p:cNvPr id="73" name="正方形/長方形 72"/>
          <p:cNvSpPr/>
          <p:nvPr/>
        </p:nvSpPr>
        <p:spPr>
          <a:xfrm>
            <a:off x="5502066" y="758628"/>
            <a:ext cx="2988319" cy="246221"/>
          </a:xfrm>
          <a:prstGeom prst="rect">
            <a:avLst/>
          </a:prstGeom>
        </p:spPr>
        <p:txBody>
          <a:bodyPr wrap="none">
            <a:spAutoFit/>
          </a:bodyPr>
          <a:lstStyle/>
          <a:p>
            <a:pPr algn="r"/>
            <a:r>
              <a:rPr lang="ja-JP" altLang="en-US" sz="1000" b="1" dirty="0">
                <a:solidFill>
                  <a:schemeClr val="accent3">
                    <a:lumMod val="75000"/>
                  </a:schemeClr>
                </a:solidFill>
                <a:latin typeface="Meiryo" charset="-128"/>
                <a:ea typeface="Meiryo" charset="-128"/>
                <a:cs typeface="Meiryo" charset="-128"/>
              </a:rPr>
              <a:t>アジャイル開発</a:t>
            </a:r>
            <a:r>
              <a:rPr lang="en-US" altLang="ja-JP" sz="1000" b="1" dirty="0">
                <a:solidFill>
                  <a:schemeClr val="accent3">
                    <a:lumMod val="75000"/>
                  </a:schemeClr>
                </a:solidFill>
                <a:latin typeface="Meiryo" charset="-128"/>
                <a:ea typeface="Meiryo" charset="-128"/>
                <a:cs typeface="Meiryo" charset="-128"/>
              </a:rPr>
              <a:t>&amp;DevOps</a:t>
            </a:r>
            <a:r>
              <a:rPr lang="ja-JP" altLang="en-US" sz="1000" b="1" dirty="0">
                <a:solidFill>
                  <a:schemeClr val="accent3">
                    <a:lumMod val="75000"/>
                  </a:schemeClr>
                </a:solidFill>
                <a:latin typeface="Meiryo" charset="-128"/>
                <a:ea typeface="Meiryo" charset="-128"/>
                <a:cs typeface="Meiryo" charset="-128"/>
              </a:rPr>
              <a:t>によるこれからの方式</a:t>
            </a:r>
          </a:p>
        </p:txBody>
      </p:sp>
    </p:spTree>
    <p:extLst>
      <p:ext uri="{BB962C8B-B14F-4D97-AF65-F5344CB8AC3E}">
        <p14:creationId xmlns:p14="http://schemas.microsoft.com/office/powerpoint/2010/main" val="1505861419"/>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6"/>
          <p:cNvSpPr/>
          <p:nvPr/>
        </p:nvSpPr>
        <p:spPr>
          <a:xfrm>
            <a:off x="215516" y="881231"/>
            <a:ext cx="8712968" cy="1543207"/>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8" name="正方形/長方形 7"/>
          <p:cNvSpPr/>
          <p:nvPr/>
        </p:nvSpPr>
        <p:spPr>
          <a:xfrm>
            <a:off x="215516" y="2549384"/>
            <a:ext cx="8712968" cy="1962513"/>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9" name="正方形/長方形 8"/>
          <p:cNvSpPr/>
          <p:nvPr/>
        </p:nvSpPr>
        <p:spPr>
          <a:xfrm>
            <a:off x="215516" y="4636843"/>
            <a:ext cx="8712968" cy="1816493"/>
          </a:xfrm>
          <a:prstGeom prst="rect">
            <a:avLst/>
          </a:prstGeom>
          <a:solidFill>
            <a:schemeClr val="accent3">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ja-JP" altLang="en-US"/>
              <a:t>参考：アジャイル</a:t>
            </a:r>
            <a:r>
              <a:rPr kumimoji="1" lang="ja-JP" altLang="en-US" dirty="0"/>
              <a:t>開発の目的・理念・手法</a:t>
            </a:r>
          </a:p>
        </p:txBody>
      </p:sp>
      <p:sp>
        <p:nvSpPr>
          <p:cNvPr id="4" name="正方形/長方形 3"/>
          <p:cNvSpPr/>
          <p:nvPr/>
        </p:nvSpPr>
        <p:spPr>
          <a:xfrm>
            <a:off x="521125" y="1342901"/>
            <a:ext cx="8047523" cy="1015663"/>
          </a:xfrm>
          <a:prstGeom prst="rect">
            <a:avLst/>
          </a:prstGeom>
        </p:spPr>
        <p:txBody>
          <a:bodyPr wrap="square">
            <a:spAutoFit/>
          </a:bodyPr>
          <a:lstStyle/>
          <a:p>
            <a:r>
              <a:rPr lang="ja-JP" altLang="en-US" dirty="0">
                <a:solidFill>
                  <a:schemeClr val="bg1"/>
                </a:solidFill>
                <a:latin typeface="Meiryo" charset="-128"/>
                <a:ea typeface="Meiryo" charset="-128"/>
                <a:cs typeface="Meiryo" charset="-128"/>
              </a:rPr>
              <a:t>高品質で無駄がなく、変更要求に対応できるきるソフトウェアを作成する為</a:t>
            </a:r>
            <a:endParaRPr lang="en-US" altLang="ja-JP" dirty="0">
              <a:solidFill>
                <a:schemeClr val="bg1"/>
              </a:solidFill>
              <a:latin typeface="Meiryo" charset="-128"/>
              <a:ea typeface="Meiryo" charset="-128"/>
              <a:cs typeface="Meiryo" charset="-128"/>
            </a:endParaRPr>
          </a:p>
          <a:p>
            <a:pPr marL="742950" lvl="1" indent="-285750">
              <a:buFont typeface="Wingdings" charset="2"/>
              <a:buChar char="ü"/>
            </a:pPr>
            <a:r>
              <a:rPr lang="ja-JP" altLang="en-US" sz="1400" dirty="0">
                <a:solidFill>
                  <a:schemeClr val="bg1"/>
                </a:solidFill>
                <a:latin typeface="Meiryo" charset="-128"/>
                <a:ea typeface="Meiryo" charset="-128"/>
                <a:cs typeface="Meiryo" charset="-128"/>
              </a:rPr>
              <a:t>適切な一連の手順に従う</a:t>
            </a:r>
            <a:endParaRPr lang="en-US" altLang="ja-JP" sz="1400" dirty="0">
              <a:solidFill>
                <a:schemeClr val="bg1"/>
              </a:solidFill>
              <a:latin typeface="Meiryo" charset="-128"/>
              <a:ea typeface="Meiryo" charset="-128"/>
              <a:cs typeface="Meiryo" charset="-128"/>
            </a:endParaRPr>
          </a:p>
          <a:p>
            <a:pPr marL="742950" lvl="1" indent="-285750">
              <a:buFont typeface="Wingdings" charset="2"/>
              <a:buChar char="ü"/>
            </a:pPr>
            <a:r>
              <a:rPr lang="ja-JP" altLang="en-US" sz="1400" dirty="0">
                <a:solidFill>
                  <a:schemeClr val="bg1"/>
                </a:solidFill>
                <a:latin typeface="Meiryo" charset="-128"/>
                <a:ea typeface="Meiryo" charset="-128"/>
                <a:cs typeface="Meiryo" charset="-128"/>
              </a:rPr>
              <a:t>高い協調と自律的なプロジェクト関係者によって実施される</a:t>
            </a:r>
            <a:endParaRPr lang="en-US" altLang="ja-JP" sz="1400" dirty="0">
              <a:solidFill>
                <a:schemeClr val="bg1"/>
              </a:solidFill>
              <a:latin typeface="Meiryo" charset="-128"/>
              <a:ea typeface="Meiryo" charset="-128"/>
              <a:cs typeface="Meiryo" charset="-128"/>
            </a:endParaRPr>
          </a:p>
          <a:p>
            <a:pPr marL="742950" lvl="1" indent="-285750">
              <a:buFont typeface="Wingdings" charset="2"/>
              <a:buChar char="ü"/>
            </a:pPr>
            <a:r>
              <a:rPr lang="ja-JP" altLang="en-US" sz="1400" dirty="0">
                <a:solidFill>
                  <a:schemeClr val="bg1"/>
                </a:solidFill>
                <a:latin typeface="Meiryo" charset="-128"/>
                <a:ea typeface="Meiryo" charset="-128"/>
                <a:cs typeface="Meiryo" charset="-128"/>
              </a:rPr>
              <a:t>イタラティブ</a:t>
            </a:r>
            <a:r>
              <a:rPr lang="en-US" altLang="ja-JP" sz="1400" dirty="0">
                <a:solidFill>
                  <a:schemeClr val="bg1"/>
                </a:solidFill>
                <a:latin typeface="Meiryo" charset="-128"/>
                <a:ea typeface="Meiryo" charset="-128"/>
                <a:cs typeface="Meiryo" charset="-128"/>
              </a:rPr>
              <a:t>(</a:t>
            </a:r>
            <a:r>
              <a:rPr lang="ja-JP" altLang="en-US" sz="1400" dirty="0">
                <a:solidFill>
                  <a:schemeClr val="bg1"/>
                </a:solidFill>
                <a:latin typeface="Meiryo" charset="-128"/>
                <a:ea typeface="Meiryo" charset="-128"/>
                <a:cs typeface="Meiryo" charset="-128"/>
              </a:rPr>
              <a:t>反復</a:t>
            </a:r>
            <a:r>
              <a:rPr lang="en-US" altLang="ja-JP" sz="1400" dirty="0">
                <a:solidFill>
                  <a:schemeClr val="bg1"/>
                </a:solidFill>
                <a:latin typeface="Meiryo" charset="-128"/>
                <a:ea typeface="Meiryo" charset="-128"/>
                <a:cs typeface="Meiryo" charset="-128"/>
              </a:rPr>
              <a:t>/</a:t>
            </a:r>
            <a:r>
              <a:rPr lang="ja-JP" altLang="en-US" sz="1400" dirty="0">
                <a:solidFill>
                  <a:schemeClr val="bg1"/>
                </a:solidFill>
                <a:latin typeface="Meiryo" charset="-128"/>
                <a:ea typeface="Meiryo" charset="-128"/>
                <a:cs typeface="Meiryo" charset="-128"/>
              </a:rPr>
              <a:t>周期)、インクリメンタル（順次増加部分を積み上げていく</a:t>
            </a:r>
            <a:r>
              <a:rPr lang="en-US" altLang="ja-JP" sz="1400" dirty="0">
                <a:solidFill>
                  <a:schemeClr val="bg1"/>
                </a:solidFill>
                <a:latin typeface="Meiryo" charset="-128"/>
                <a:ea typeface="Meiryo" charset="-128"/>
                <a:cs typeface="Meiryo" charset="-128"/>
              </a:rPr>
              <a:t>)</a:t>
            </a:r>
            <a:r>
              <a:rPr lang="ja-JP" altLang="en-US" sz="1400" dirty="0">
                <a:solidFill>
                  <a:schemeClr val="bg1"/>
                </a:solidFill>
                <a:latin typeface="Meiryo" charset="-128"/>
                <a:ea typeface="Meiryo" charset="-128"/>
                <a:cs typeface="Meiryo" charset="-128"/>
              </a:rPr>
              <a:t>方式</a:t>
            </a:r>
            <a:endParaRPr lang="en-US" altLang="ja-JP" sz="1400" dirty="0">
              <a:solidFill>
                <a:schemeClr val="bg1"/>
              </a:solidFill>
              <a:latin typeface="Meiryo" charset="-128"/>
              <a:ea typeface="Meiryo" charset="-128"/>
              <a:cs typeface="Meiryo" charset="-128"/>
            </a:endParaRPr>
          </a:p>
        </p:txBody>
      </p:sp>
      <p:sp>
        <p:nvSpPr>
          <p:cNvPr id="5" name="正方形/長方形 4"/>
          <p:cNvSpPr/>
          <p:nvPr/>
        </p:nvSpPr>
        <p:spPr>
          <a:xfrm>
            <a:off x="333980" y="2942237"/>
            <a:ext cx="8476040" cy="1569660"/>
          </a:xfrm>
          <a:prstGeom prst="rect">
            <a:avLst/>
          </a:prstGeom>
        </p:spPr>
        <p:txBody>
          <a:bodyPr wrap="square">
            <a:spAutoFit/>
          </a:bodyPr>
          <a:lstStyle/>
          <a:p>
            <a:pPr marL="171450" indent="-171450">
              <a:buFont typeface="Wingdings" charset="2"/>
              <a:buChar char="n"/>
            </a:pPr>
            <a:r>
              <a:rPr lang="ja-JP" altLang="en-US" sz="1200" dirty="0">
                <a:solidFill>
                  <a:schemeClr val="bg1"/>
                </a:solidFill>
                <a:latin typeface="Meiryo" charset="-128"/>
                <a:ea typeface="Meiryo" charset="-128"/>
                <a:cs typeface="Meiryo" charset="-128"/>
              </a:rPr>
              <a:t>ダイナミックシステムズ開発技法(Dynamic Systems Development Method) </a:t>
            </a:r>
            <a:r>
              <a:rPr lang="en-US" altLang="ja-JP" sz="1200" dirty="0">
                <a:solidFill>
                  <a:schemeClr val="bg1"/>
                </a:solidFill>
                <a:latin typeface="Meiryo" charset="-128"/>
                <a:ea typeface="Meiryo" charset="-128"/>
                <a:cs typeface="Meiryo" charset="-128"/>
              </a:rPr>
              <a:t>	</a:t>
            </a:r>
            <a:r>
              <a:rPr lang="ja-JP" altLang="en-US" sz="1200" dirty="0">
                <a:solidFill>
                  <a:schemeClr val="bg1"/>
                </a:solidFill>
                <a:latin typeface="Meiryo" charset="-128"/>
                <a:ea typeface="Meiryo" charset="-128"/>
                <a:cs typeface="Meiryo" charset="-128"/>
              </a:rPr>
              <a:t>Dane Faulknerほか</a:t>
            </a:r>
            <a:endParaRPr lang="en-US" altLang="ja-JP" sz="1200" dirty="0">
              <a:solidFill>
                <a:schemeClr val="bg1"/>
              </a:solidFill>
              <a:latin typeface="Meiryo" charset="-128"/>
              <a:ea typeface="Meiryo" charset="-128"/>
              <a:cs typeface="Meiryo" charset="-128"/>
            </a:endParaRPr>
          </a:p>
          <a:p>
            <a:pPr marL="171450" indent="-171450">
              <a:buFont typeface="Wingdings" charset="2"/>
              <a:buChar char="n"/>
            </a:pPr>
            <a:r>
              <a:rPr lang="ja-JP" altLang="en-US" sz="1200" dirty="0">
                <a:solidFill>
                  <a:schemeClr val="bg1"/>
                </a:solidFill>
                <a:latin typeface="Meiryo" charset="-128"/>
                <a:ea typeface="Meiryo" charset="-128"/>
                <a:cs typeface="Meiryo" charset="-128"/>
              </a:rPr>
              <a:t>アダプティブソフトウェア開発(Adaptive Software Development) </a:t>
            </a:r>
            <a:r>
              <a:rPr lang="en-US" altLang="ja-JP" sz="1200" dirty="0">
                <a:solidFill>
                  <a:schemeClr val="bg1"/>
                </a:solidFill>
                <a:latin typeface="Meiryo" charset="-128"/>
                <a:ea typeface="Meiryo" charset="-128"/>
                <a:cs typeface="Meiryo" charset="-128"/>
              </a:rPr>
              <a:t>			</a:t>
            </a:r>
            <a:r>
              <a:rPr lang="ja-JP" altLang="en-US" sz="1200" dirty="0">
                <a:solidFill>
                  <a:schemeClr val="bg1"/>
                </a:solidFill>
                <a:latin typeface="Meiryo" charset="-128"/>
                <a:ea typeface="Meiryo" charset="-128"/>
                <a:cs typeface="Meiryo" charset="-128"/>
              </a:rPr>
              <a:t>Jim Highsmith</a:t>
            </a:r>
            <a:endParaRPr lang="en-US" altLang="ja-JP" sz="1200" dirty="0">
              <a:solidFill>
                <a:schemeClr val="bg1"/>
              </a:solidFill>
              <a:latin typeface="Meiryo" charset="-128"/>
              <a:ea typeface="Meiryo" charset="-128"/>
              <a:cs typeface="Meiryo" charset="-128"/>
            </a:endParaRPr>
          </a:p>
          <a:p>
            <a:pPr marL="171450" indent="-171450">
              <a:buFont typeface="Wingdings" charset="2"/>
              <a:buChar char="n"/>
            </a:pPr>
            <a:r>
              <a:rPr lang="ja-JP" altLang="en-US" sz="1200" dirty="0">
                <a:solidFill>
                  <a:schemeClr val="bg1"/>
                </a:solidFill>
                <a:latin typeface="Meiryo" charset="-128"/>
                <a:ea typeface="Meiryo" charset="-128"/>
                <a:cs typeface="Meiryo" charset="-128"/>
              </a:rPr>
              <a:t>クリスタルメソッド(Crystal Methods) </a:t>
            </a:r>
            <a:r>
              <a:rPr lang="en-US" altLang="ja-JP" sz="1200" dirty="0">
                <a:solidFill>
                  <a:schemeClr val="bg1"/>
                </a:solidFill>
                <a:latin typeface="Meiryo" charset="-128"/>
                <a:ea typeface="Meiryo" charset="-128"/>
                <a:cs typeface="Meiryo" charset="-128"/>
              </a:rPr>
              <a:t>							</a:t>
            </a:r>
            <a:r>
              <a:rPr lang="ja-JP" altLang="en-US" sz="1200" dirty="0">
                <a:solidFill>
                  <a:schemeClr val="bg1"/>
                </a:solidFill>
                <a:latin typeface="Meiryo" charset="-128"/>
                <a:ea typeface="Meiryo" charset="-128"/>
                <a:cs typeface="Meiryo" charset="-128"/>
              </a:rPr>
              <a:t>Alistair Cockburn)</a:t>
            </a:r>
            <a:endParaRPr lang="en-US" altLang="ja-JP" sz="1200" dirty="0">
              <a:solidFill>
                <a:schemeClr val="bg1"/>
              </a:solidFill>
              <a:latin typeface="Meiryo" charset="-128"/>
              <a:ea typeface="Meiryo" charset="-128"/>
              <a:cs typeface="Meiryo" charset="-128"/>
            </a:endParaRPr>
          </a:p>
          <a:p>
            <a:pPr marL="171450" indent="-171450">
              <a:buFont typeface="Wingdings" charset="2"/>
              <a:buChar char="n"/>
            </a:pPr>
            <a:r>
              <a:rPr lang="ja-JP" altLang="en-US" sz="1200" dirty="0">
                <a:solidFill>
                  <a:schemeClr val="bg1"/>
                </a:solidFill>
                <a:latin typeface="Meiryo" charset="-128"/>
                <a:ea typeface="Meiryo" charset="-128"/>
                <a:cs typeface="Meiryo" charset="-128"/>
              </a:rPr>
              <a:t>スクラム(Scrum)</a:t>
            </a:r>
            <a:r>
              <a:rPr lang="en-US" altLang="ja-JP" sz="1200" dirty="0">
                <a:solidFill>
                  <a:schemeClr val="bg1"/>
                </a:solidFill>
                <a:latin typeface="Meiryo" charset="-128"/>
                <a:ea typeface="Meiryo" charset="-128"/>
                <a:cs typeface="Meiryo" charset="-128"/>
              </a:rPr>
              <a:t>										</a:t>
            </a:r>
            <a:r>
              <a:rPr lang="ja-JP" altLang="en-US" sz="1200" dirty="0">
                <a:solidFill>
                  <a:schemeClr val="bg1"/>
                </a:solidFill>
                <a:latin typeface="Meiryo" charset="-128"/>
                <a:ea typeface="Meiryo" charset="-128"/>
                <a:cs typeface="Meiryo" charset="-128"/>
              </a:rPr>
              <a:t>Ken Schwaber、Jeff Sutherland</a:t>
            </a:r>
            <a:endParaRPr lang="en-US" altLang="ja-JP" sz="1200" dirty="0">
              <a:solidFill>
                <a:schemeClr val="bg1"/>
              </a:solidFill>
              <a:latin typeface="Meiryo" charset="-128"/>
              <a:ea typeface="Meiryo" charset="-128"/>
              <a:cs typeface="Meiryo" charset="-128"/>
            </a:endParaRPr>
          </a:p>
          <a:p>
            <a:pPr marL="171450" indent="-171450">
              <a:buFont typeface="Wingdings" charset="2"/>
              <a:buChar char="n"/>
            </a:pPr>
            <a:r>
              <a:rPr lang="ja-JP" altLang="en-US" sz="1200" dirty="0">
                <a:solidFill>
                  <a:schemeClr val="bg1"/>
                </a:solidFill>
                <a:latin typeface="Meiryo" charset="-128"/>
                <a:ea typeface="Meiryo" charset="-128"/>
                <a:cs typeface="Meiryo" charset="-128"/>
              </a:rPr>
              <a:t>エクストリームプログラミング</a:t>
            </a:r>
            <a:r>
              <a:rPr lang="en-US" altLang="ja-JP" sz="1200" dirty="0">
                <a:solidFill>
                  <a:schemeClr val="bg1"/>
                </a:solidFill>
                <a:latin typeface="Meiryo" charset="-128"/>
                <a:ea typeface="Meiryo" charset="-128"/>
                <a:cs typeface="Meiryo" charset="-128"/>
              </a:rPr>
              <a:t>(XP/eXtreme Programing)</a:t>
            </a:r>
            <a:r>
              <a:rPr lang="ja-JP" altLang="en-US" sz="1200" dirty="0">
                <a:solidFill>
                  <a:schemeClr val="bg1"/>
                </a:solidFill>
                <a:latin typeface="Meiryo" charset="-128"/>
                <a:ea typeface="Meiryo" charset="-128"/>
                <a:cs typeface="Meiryo" charset="-128"/>
              </a:rPr>
              <a:t> </a:t>
            </a:r>
            <a:r>
              <a:rPr lang="en-US" altLang="ja-JP" sz="1200" dirty="0">
                <a:solidFill>
                  <a:schemeClr val="bg1"/>
                </a:solidFill>
                <a:latin typeface="Meiryo" charset="-128"/>
                <a:ea typeface="Meiryo" charset="-128"/>
                <a:cs typeface="Meiryo" charset="-128"/>
              </a:rPr>
              <a:t>				</a:t>
            </a:r>
            <a:r>
              <a:rPr lang="ja-JP" altLang="en-US" sz="1200" dirty="0">
                <a:solidFill>
                  <a:schemeClr val="bg1"/>
                </a:solidFill>
                <a:latin typeface="Meiryo" charset="-128"/>
                <a:ea typeface="Meiryo" charset="-128"/>
                <a:cs typeface="Meiryo" charset="-128"/>
              </a:rPr>
              <a:t>Kent Beck、Eric Gammaほか</a:t>
            </a:r>
            <a:endParaRPr lang="en-US" altLang="ja-JP" sz="1200" dirty="0">
              <a:solidFill>
                <a:schemeClr val="bg1"/>
              </a:solidFill>
              <a:latin typeface="Meiryo" charset="-128"/>
              <a:ea typeface="Meiryo" charset="-128"/>
              <a:cs typeface="Meiryo" charset="-128"/>
            </a:endParaRPr>
          </a:p>
          <a:p>
            <a:pPr marL="171450" indent="-171450">
              <a:buFont typeface="Wingdings" charset="2"/>
              <a:buChar char="n"/>
            </a:pPr>
            <a:r>
              <a:rPr lang="ja-JP" altLang="en-US" sz="1200" dirty="0">
                <a:solidFill>
                  <a:schemeClr val="bg1"/>
                </a:solidFill>
                <a:latin typeface="Meiryo" charset="-128"/>
                <a:ea typeface="Meiryo" charset="-128"/>
                <a:cs typeface="Meiryo" charset="-128"/>
              </a:rPr>
              <a:t>リーンソフトウェア開発(Lean Software Development)</a:t>
            </a:r>
            <a:r>
              <a:rPr lang="en-US" altLang="ja-JP" sz="1200" dirty="0">
                <a:solidFill>
                  <a:schemeClr val="bg1"/>
                </a:solidFill>
                <a:latin typeface="Meiryo" charset="-128"/>
                <a:ea typeface="Meiryo" charset="-128"/>
                <a:cs typeface="Meiryo" charset="-128"/>
              </a:rPr>
              <a:t>					</a:t>
            </a:r>
            <a:r>
              <a:rPr lang="ja-JP" altLang="en-US" sz="1200" dirty="0">
                <a:solidFill>
                  <a:schemeClr val="bg1"/>
                </a:solidFill>
                <a:latin typeface="Meiryo" charset="-128"/>
                <a:ea typeface="Meiryo" charset="-128"/>
                <a:cs typeface="Meiryo" charset="-128"/>
              </a:rPr>
              <a:t>Tom and Mary Poppendieck</a:t>
            </a:r>
            <a:endParaRPr lang="en-US" altLang="ja-JP" sz="1200" dirty="0">
              <a:solidFill>
                <a:schemeClr val="bg1"/>
              </a:solidFill>
              <a:latin typeface="Meiryo" charset="-128"/>
              <a:ea typeface="Meiryo" charset="-128"/>
              <a:cs typeface="Meiryo" charset="-128"/>
            </a:endParaRPr>
          </a:p>
          <a:p>
            <a:pPr marL="171450" indent="-171450">
              <a:buFont typeface="Wingdings" charset="2"/>
              <a:buChar char="n"/>
            </a:pPr>
            <a:r>
              <a:rPr lang="ja-JP" altLang="en-US" sz="1200" dirty="0">
                <a:solidFill>
                  <a:schemeClr val="bg1"/>
                </a:solidFill>
                <a:latin typeface="Meiryo" charset="-128"/>
                <a:ea typeface="Meiryo" charset="-128"/>
                <a:cs typeface="Meiryo" charset="-128"/>
              </a:rPr>
              <a:t>フィーチャ駆動開発(Feature-Driven Development)</a:t>
            </a:r>
            <a:r>
              <a:rPr lang="en-US" altLang="ja-JP" sz="1200" dirty="0">
                <a:solidFill>
                  <a:schemeClr val="bg1"/>
                </a:solidFill>
                <a:latin typeface="Meiryo" charset="-128"/>
                <a:ea typeface="Meiryo" charset="-128"/>
                <a:cs typeface="Meiryo" charset="-128"/>
              </a:rPr>
              <a:t>					</a:t>
            </a:r>
            <a:r>
              <a:rPr lang="ja-JP" altLang="en-US" sz="1200" dirty="0">
                <a:solidFill>
                  <a:schemeClr val="bg1"/>
                </a:solidFill>
                <a:latin typeface="Meiryo" charset="-128"/>
                <a:ea typeface="Meiryo" charset="-128"/>
                <a:cs typeface="Meiryo" charset="-128"/>
              </a:rPr>
              <a:t>Peter Code、Jeff DeLuca</a:t>
            </a:r>
            <a:endParaRPr lang="en-US" altLang="ja-JP" sz="1200" dirty="0">
              <a:solidFill>
                <a:schemeClr val="bg1"/>
              </a:solidFill>
              <a:latin typeface="Meiryo" charset="-128"/>
              <a:ea typeface="Meiryo" charset="-128"/>
              <a:cs typeface="Meiryo" charset="-128"/>
            </a:endParaRPr>
          </a:p>
          <a:p>
            <a:pPr marL="171450" indent="-171450">
              <a:buFont typeface="Wingdings" charset="2"/>
              <a:buChar char="n"/>
            </a:pPr>
            <a:r>
              <a:rPr lang="ja-JP" altLang="en-US" sz="1200" dirty="0">
                <a:solidFill>
                  <a:schemeClr val="bg1"/>
                </a:solidFill>
                <a:latin typeface="Meiryo" charset="-128"/>
                <a:ea typeface="Meiryo" charset="-128"/>
                <a:cs typeface="Meiryo" charset="-128"/>
              </a:rPr>
              <a:t>アジャイル統一プロセス(Agile Unified Process)</a:t>
            </a:r>
            <a:r>
              <a:rPr lang="en-US" altLang="ja-JP" sz="1200" dirty="0">
                <a:solidFill>
                  <a:schemeClr val="bg1"/>
                </a:solidFill>
                <a:latin typeface="Meiryo" charset="-128"/>
                <a:ea typeface="Meiryo" charset="-128"/>
                <a:cs typeface="Meiryo" charset="-128"/>
              </a:rPr>
              <a:t>						</a:t>
            </a:r>
            <a:r>
              <a:rPr lang="ja-JP" altLang="en-US" sz="1200" dirty="0">
                <a:solidFill>
                  <a:schemeClr val="bg1"/>
                </a:solidFill>
                <a:latin typeface="Meiryo" charset="-128"/>
                <a:ea typeface="Meiryo" charset="-128"/>
                <a:cs typeface="Meiryo" charset="-128"/>
              </a:rPr>
              <a:t>Scott Ambler</a:t>
            </a:r>
          </a:p>
        </p:txBody>
      </p:sp>
      <p:sp>
        <p:nvSpPr>
          <p:cNvPr id="6" name="正方形/長方形 5"/>
          <p:cNvSpPr/>
          <p:nvPr/>
        </p:nvSpPr>
        <p:spPr>
          <a:xfrm>
            <a:off x="754328" y="5094647"/>
            <a:ext cx="7581115" cy="1323439"/>
          </a:xfrm>
          <a:prstGeom prst="rect">
            <a:avLst/>
          </a:prstGeom>
        </p:spPr>
        <p:txBody>
          <a:bodyPr wrap="square">
            <a:spAutoFit/>
          </a:bodyPr>
          <a:lstStyle/>
          <a:p>
            <a:pPr marL="285750" indent="-285750">
              <a:buFont typeface="Wingdings" charset="2"/>
              <a:buChar char="l"/>
            </a:pPr>
            <a:r>
              <a:rPr lang="ja-JP" altLang="en-US" sz="1600" dirty="0">
                <a:solidFill>
                  <a:schemeClr val="bg1"/>
                </a:solidFill>
                <a:latin typeface="Meiryo" charset="-128"/>
                <a:ea typeface="Meiryo" charset="-128"/>
                <a:cs typeface="Meiryo" charset="-128"/>
              </a:rPr>
              <a:t>反復(周期)的(Iterative) </a:t>
            </a:r>
            <a:r>
              <a:rPr lang="en-US" altLang="ja-JP" sz="1600" dirty="0">
                <a:solidFill>
                  <a:schemeClr val="bg1"/>
                </a:solidFill>
                <a:latin typeface="Meiryo" charset="-128"/>
                <a:ea typeface="Meiryo" charset="-128"/>
                <a:cs typeface="Meiryo" charset="-128"/>
              </a:rPr>
              <a:t>		</a:t>
            </a:r>
            <a:r>
              <a:rPr lang="ja-JP" altLang="en-US" sz="1600" dirty="0">
                <a:solidFill>
                  <a:schemeClr val="bg1"/>
                </a:solidFill>
                <a:latin typeface="Meiryo" charset="-128"/>
                <a:ea typeface="Meiryo" charset="-128"/>
                <a:cs typeface="Meiryo" charset="-128"/>
              </a:rPr>
              <a:t>--- 定期的なリリース</a:t>
            </a:r>
            <a:endParaRPr lang="en-US" altLang="ja-JP" sz="1600" dirty="0">
              <a:solidFill>
                <a:schemeClr val="bg1"/>
              </a:solidFill>
              <a:latin typeface="Meiryo" charset="-128"/>
              <a:ea typeface="Meiryo" charset="-128"/>
              <a:cs typeface="Meiryo" charset="-128"/>
            </a:endParaRPr>
          </a:p>
          <a:p>
            <a:pPr marL="285750" indent="-285750">
              <a:buFont typeface="Wingdings" charset="2"/>
              <a:buChar char="l"/>
            </a:pPr>
            <a:r>
              <a:rPr lang="ja-JP" altLang="en-US" sz="1600" dirty="0">
                <a:solidFill>
                  <a:schemeClr val="bg1"/>
                </a:solidFill>
                <a:latin typeface="Meiryo" charset="-128"/>
                <a:ea typeface="Meiryo" charset="-128"/>
                <a:cs typeface="Meiryo" charset="-128"/>
              </a:rPr>
              <a:t>漸進的(Incremental) </a:t>
            </a:r>
            <a:r>
              <a:rPr lang="en-US" altLang="ja-JP" sz="1600" dirty="0">
                <a:solidFill>
                  <a:schemeClr val="bg1"/>
                </a:solidFill>
                <a:latin typeface="Meiryo" charset="-128"/>
                <a:ea typeface="Meiryo" charset="-128"/>
                <a:cs typeface="Meiryo" charset="-128"/>
              </a:rPr>
              <a:t>		</a:t>
            </a:r>
            <a:r>
              <a:rPr lang="ja-JP" altLang="en-US" sz="1600" dirty="0">
                <a:solidFill>
                  <a:schemeClr val="bg1"/>
                </a:solidFill>
                <a:latin typeface="Meiryo" charset="-128"/>
                <a:ea typeface="Meiryo" charset="-128"/>
                <a:cs typeface="Meiryo" charset="-128"/>
              </a:rPr>
              <a:t>--- 徐々に機能を増加 </a:t>
            </a:r>
            <a:endParaRPr lang="en-US" altLang="ja-JP" sz="1600" dirty="0">
              <a:solidFill>
                <a:schemeClr val="bg1"/>
              </a:solidFill>
              <a:latin typeface="Meiryo" charset="-128"/>
              <a:ea typeface="Meiryo" charset="-128"/>
              <a:cs typeface="Meiryo" charset="-128"/>
            </a:endParaRPr>
          </a:p>
          <a:p>
            <a:pPr marL="285750" indent="-285750">
              <a:buFont typeface="Wingdings" charset="2"/>
              <a:buChar char="l"/>
            </a:pPr>
            <a:r>
              <a:rPr lang="ja-JP" altLang="en-US" sz="1600" dirty="0">
                <a:solidFill>
                  <a:schemeClr val="bg1"/>
                </a:solidFill>
                <a:latin typeface="Meiryo" charset="-128"/>
                <a:ea typeface="Meiryo" charset="-128"/>
                <a:cs typeface="Meiryo" charset="-128"/>
              </a:rPr>
              <a:t>適応主義(Adaptive) </a:t>
            </a:r>
            <a:r>
              <a:rPr lang="en-US" altLang="ja-JP" sz="1600" dirty="0">
                <a:solidFill>
                  <a:schemeClr val="bg1"/>
                </a:solidFill>
                <a:latin typeface="Meiryo" charset="-128"/>
                <a:ea typeface="Meiryo" charset="-128"/>
                <a:cs typeface="Meiryo" charset="-128"/>
              </a:rPr>
              <a:t>			</a:t>
            </a:r>
            <a:r>
              <a:rPr lang="ja-JP" altLang="en-US" sz="1600" dirty="0">
                <a:solidFill>
                  <a:schemeClr val="bg1"/>
                </a:solidFill>
                <a:latin typeface="Meiryo" charset="-128"/>
                <a:ea typeface="Meiryo" charset="-128"/>
                <a:cs typeface="Meiryo" charset="-128"/>
              </a:rPr>
              <a:t>--- 変化に対応(即応) </a:t>
            </a:r>
            <a:endParaRPr lang="en-US" altLang="ja-JP" sz="1600" dirty="0">
              <a:solidFill>
                <a:schemeClr val="bg1"/>
              </a:solidFill>
              <a:latin typeface="Meiryo" charset="-128"/>
              <a:ea typeface="Meiryo" charset="-128"/>
              <a:cs typeface="Meiryo" charset="-128"/>
            </a:endParaRPr>
          </a:p>
          <a:p>
            <a:pPr marL="285750" indent="-285750">
              <a:buFont typeface="Wingdings" charset="2"/>
              <a:buChar char="l"/>
            </a:pPr>
            <a:r>
              <a:rPr lang="ja-JP" altLang="en-US" sz="1600" dirty="0">
                <a:solidFill>
                  <a:schemeClr val="bg1"/>
                </a:solidFill>
                <a:latin typeface="Meiryo" charset="-128"/>
                <a:ea typeface="Meiryo" charset="-128"/>
                <a:cs typeface="Meiryo" charset="-128"/>
              </a:rPr>
              <a:t>自律的(Self-Organized) </a:t>
            </a:r>
            <a:r>
              <a:rPr lang="en-US" altLang="ja-JP" sz="1600" dirty="0">
                <a:solidFill>
                  <a:schemeClr val="bg1"/>
                </a:solidFill>
                <a:latin typeface="Meiryo" charset="-128"/>
                <a:ea typeface="Meiryo" charset="-128"/>
                <a:cs typeface="Meiryo" charset="-128"/>
              </a:rPr>
              <a:t>		</a:t>
            </a:r>
            <a:r>
              <a:rPr lang="ja-JP" altLang="en-US" sz="1600" dirty="0">
                <a:solidFill>
                  <a:schemeClr val="bg1"/>
                </a:solidFill>
                <a:latin typeface="Meiryo" charset="-128"/>
                <a:ea typeface="Meiryo" charset="-128"/>
                <a:cs typeface="Meiryo" charset="-128"/>
              </a:rPr>
              <a:t>--- 学習する組織</a:t>
            </a:r>
            <a:endParaRPr lang="en-US" altLang="ja-JP" sz="1600" dirty="0">
              <a:solidFill>
                <a:schemeClr val="bg1"/>
              </a:solidFill>
              <a:latin typeface="Meiryo" charset="-128"/>
              <a:ea typeface="Meiryo" charset="-128"/>
              <a:cs typeface="Meiryo" charset="-128"/>
            </a:endParaRPr>
          </a:p>
          <a:p>
            <a:pPr marL="285750" indent="-285750">
              <a:buFont typeface="Wingdings" charset="2"/>
              <a:buChar char="l"/>
            </a:pPr>
            <a:r>
              <a:rPr lang="ja-JP" altLang="en-US" sz="1600" dirty="0">
                <a:solidFill>
                  <a:schemeClr val="bg1"/>
                </a:solidFill>
                <a:latin typeface="Meiryo" charset="-128"/>
                <a:ea typeface="Meiryo" charset="-128"/>
                <a:cs typeface="Meiryo" charset="-128"/>
              </a:rPr>
              <a:t>多能工(Cell Production) </a:t>
            </a:r>
            <a:r>
              <a:rPr lang="en-US" altLang="ja-JP" sz="1600" dirty="0">
                <a:solidFill>
                  <a:schemeClr val="bg1"/>
                </a:solidFill>
                <a:latin typeface="Meiryo" charset="-128"/>
                <a:ea typeface="Meiryo" charset="-128"/>
                <a:cs typeface="Meiryo" charset="-128"/>
              </a:rPr>
              <a:t>		</a:t>
            </a:r>
            <a:r>
              <a:rPr lang="ja-JP" altLang="en-US" sz="1600" dirty="0">
                <a:solidFill>
                  <a:schemeClr val="bg1"/>
                </a:solidFill>
                <a:latin typeface="Meiryo" charset="-128"/>
                <a:ea typeface="Meiryo" charset="-128"/>
                <a:cs typeface="Meiryo" charset="-128"/>
              </a:rPr>
              <a:t>--- 一人多役(SE、プログラマー、テスター)</a:t>
            </a:r>
          </a:p>
        </p:txBody>
      </p:sp>
      <p:sp>
        <p:nvSpPr>
          <p:cNvPr id="10" name="テキスト ボックス 9"/>
          <p:cNvSpPr txBox="1"/>
          <p:nvPr/>
        </p:nvSpPr>
        <p:spPr>
          <a:xfrm>
            <a:off x="3838466" y="956633"/>
            <a:ext cx="1467068" cy="400110"/>
          </a:xfrm>
          <a:prstGeom prst="rect">
            <a:avLst/>
          </a:prstGeom>
          <a:noFill/>
        </p:spPr>
        <p:txBody>
          <a:bodyPr wrap="none" rtlCol="0">
            <a:spAutoFit/>
          </a:bodyPr>
          <a:lstStyle/>
          <a:p>
            <a:pPr algn="ctr"/>
            <a:r>
              <a:rPr kumimoji="1" lang="ja-JP" altLang="en-US" sz="2000" b="1" dirty="0">
                <a:solidFill>
                  <a:schemeClr val="bg1"/>
                </a:solidFill>
                <a:latin typeface="Meiryo" charset="-128"/>
                <a:ea typeface="Meiryo" charset="-128"/>
                <a:cs typeface="Meiryo" charset="-128"/>
              </a:rPr>
              <a:t>目的と理念</a:t>
            </a:r>
          </a:p>
        </p:txBody>
      </p:sp>
      <p:sp>
        <p:nvSpPr>
          <p:cNvPr id="11" name="テキスト ボックス 10"/>
          <p:cNvSpPr txBox="1"/>
          <p:nvPr/>
        </p:nvSpPr>
        <p:spPr>
          <a:xfrm>
            <a:off x="4094948" y="2614810"/>
            <a:ext cx="954107" cy="400110"/>
          </a:xfrm>
          <a:prstGeom prst="rect">
            <a:avLst/>
          </a:prstGeom>
          <a:noFill/>
        </p:spPr>
        <p:txBody>
          <a:bodyPr wrap="none" rtlCol="0">
            <a:spAutoFit/>
          </a:bodyPr>
          <a:lstStyle/>
          <a:p>
            <a:pPr algn="ctr"/>
            <a:r>
              <a:rPr kumimoji="1" lang="ja-JP" altLang="en-US" sz="2000" b="1" dirty="0">
                <a:solidFill>
                  <a:schemeClr val="bg1"/>
                </a:solidFill>
                <a:latin typeface="Meiryo" charset="-128"/>
                <a:ea typeface="Meiryo" charset="-128"/>
                <a:cs typeface="Meiryo" charset="-128"/>
              </a:rPr>
              <a:t>手　法</a:t>
            </a:r>
          </a:p>
        </p:txBody>
      </p:sp>
      <p:sp>
        <p:nvSpPr>
          <p:cNvPr id="12" name="テキスト ボックス 11"/>
          <p:cNvSpPr txBox="1"/>
          <p:nvPr/>
        </p:nvSpPr>
        <p:spPr>
          <a:xfrm>
            <a:off x="3710229" y="4704695"/>
            <a:ext cx="1723549" cy="400110"/>
          </a:xfrm>
          <a:prstGeom prst="rect">
            <a:avLst/>
          </a:prstGeom>
          <a:noFill/>
        </p:spPr>
        <p:txBody>
          <a:bodyPr wrap="none" rtlCol="0">
            <a:spAutoFit/>
          </a:bodyPr>
          <a:lstStyle/>
          <a:p>
            <a:pPr algn="ctr"/>
            <a:r>
              <a:rPr kumimoji="1" lang="ja-JP" altLang="en-US" sz="2000" b="1" dirty="0">
                <a:solidFill>
                  <a:schemeClr val="bg1"/>
                </a:solidFill>
                <a:latin typeface="Meiryo" charset="-128"/>
                <a:ea typeface="Meiryo" charset="-128"/>
                <a:cs typeface="Meiryo" charset="-128"/>
              </a:rPr>
              <a:t>共通する要素</a:t>
            </a:r>
          </a:p>
        </p:txBody>
      </p:sp>
    </p:spTree>
    <p:extLst>
      <p:ext uri="{BB962C8B-B14F-4D97-AF65-F5344CB8AC3E}">
        <p14:creationId xmlns:p14="http://schemas.microsoft.com/office/powerpoint/2010/main" val="2621676897"/>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正方形/長方形 11"/>
          <p:cNvSpPr/>
          <p:nvPr/>
        </p:nvSpPr>
        <p:spPr>
          <a:xfrm>
            <a:off x="4160336" y="928971"/>
            <a:ext cx="4774808" cy="2226019"/>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5" name="図 4"/>
          <p:cNvPicPr>
            <a:picLocks noChangeAspect="1"/>
          </p:cNvPicPr>
          <p:nvPr/>
        </p:nvPicPr>
        <p:blipFill>
          <a:blip r:embed="rId2"/>
          <a:stretch>
            <a:fillRect/>
          </a:stretch>
        </p:blipFill>
        <p:spPr>
          <a:xfrm>
            <a:off x="457200" y="5630091"/>
            <a:ext cx="1613001" cy="806501"/>
          </a:xfrm>
          <a:prstGeom prst="rect">
            <a:avLst/>
          </a:prstGeom>
        </p:spPr>
      </p:pic>
      <p:sp>
        <p:nvSpPr>
          <p:cNvPr id="2" name="タイトル 1"/>
          <p:cNvSpPr>
            <a:spLocks noGrp="1"/>
          </p:cNvSpPr>
          <p:nvPr>
            <p:ph type="title"/>
          </p:nvPr>
        </p:nvSpPr>
        <p:spPr/>
        <p:txBody>
          <a:bodyPr/>
          <a:lstStyle/>
          <a:p>
            <a:r>
              <a:rPr kumimoji="1" lang="ja-JP" altLang="en-US"/>
              <a:t>参考：自律型</a:t>
            </a:r>
            <a:r>
              <a:rPr kumimoji="1" lang="ja-JP" altLang="en-US" dirty="0"/>
              <a:t>の組織で変化への柔軟性を担保する</a:t>
            </a:r>
          </a:p>
        </p:txBody>
      </p:sp>
      <p:pic>
        <p:nvPicPr>
          <p:cNvPr id="4" name="図 3"/>
          <p:cNvPicPr>
            <a:picLocks noChangeAspect="1"/>
          </p:cNvPicPr>
          <p:nvPr/>
        </p:nvPicPr>
        <p:blipFill>
          <a:blip r:embed="rId3"/>
          <a:stretch>
            <a:fillRect/>
          </a:stretch>
        </p:blipFill>
        <p:spPr>
          <a:xfrm>
            <a:off x="537665" y="917689"/>
            <a:ext cx="3386939" cy="4390477"/>
          </a:xfrm>
          <a:prstGeom prst="rect">
            <a:avLst/>
          </a:prstGeom>
          <a:ln>
            <a:noFill/>
          </a:ln>
          <a:effectLst>
            <a:outerShdw blurRad="292100" dist="139700" dir="2700000" algn="tl" rotWithShape="0">
              <a:srgbClr val="333333">
                <a:alpha val="65000"/>
              </a:srgbClr>
            </a:outerShdw>
          </a:effectLst>
        </p:spPr>
      </p:pic>
      <p:sp>
        <p:nvSpPr>
          <p:cNvPr id="7" name="正方形/長方形 6"/>
          <p:cNvSpPr/>
          <p:nvPr/>
        </p:nvSpPr>
        <p:spPr>
          <a:xfrm>
            <a:off x="4228186" y="1034732"/>
            <a:ext cx="4710987" cy="1600438"/>
          </a:xfrm>
          <a:prstGeom prst="rect">
            <a:avLst/>
          </a:prstGeom>
        </p:spPr>
        <p:txBody>
          <a:bodyPr wrap="square">
            <a:spAutoFit/>
          </a:bodyPr>
          <a:lstStyle/>
          <a:p>
            <a:pPr marL="285750" indent="-285750">
              <a:buFont typeface="Wingdings" charset="2"/>
              <a:buChar char="l"/>
            </a:pPr>
            <a:r>
              <a:rPr lang="ja-JP" altLang="en-US" sz="1400" dirty="0">
                <a:solidFill>
                  <a:schemeClr val="bg1"/>
                </a:solidFill>
                <a:latin typeface="Meiryo" charset="-128"/>
                <a:ea typeface="Meiryo" charset="-128"/>
                <a:cs typeface="Meiryo" charset="-128"/>
              </a:rPr>
              <a:t>さまざまな専門性を持った人がチームを組み、最初から最後まで一緒に働く。</a:t>
            </a:r>
            <a:endParaRPr lang="en-US" altLang="ja-JP" sz="1400" dirty="0">
              <a:solidFill>
                <a:schemeClr val="bg1"/>
              </a:solidFill>
              <a:latin typeface="Meiryo" charset="-128"/>
              <a:ea typeface="Meiryo" charset="-128"/>
              <a:cs typeface="Meiryo" charset="-128"/>
            </a:endParaRPr>
          </a:p>
          <a:p>
            <a:pPr marL="285750" indent="-285750">
              <a:buFont typeface="Wingdings" charset="2"/>
              <a:buChar char="l"/>
            </a:pPr>
            <a:r>
              <a:rPr lang="ja-JP" altLang="en-US" sz="1400" dirty="0">
                <a:solidFill>
                  <a:schemeClr val="bg1"/>
                </a:solidFill>
                <a:latin typeface="Meiryo" charset="-128"/>
                <a:ea typeface="Meiryo" charset="-128"/>
                <a:cs typeface="Meiryo" charset="-128"/>
              </a:rPr>
              <a:t>人とチームを重視し、彼らが自律的に働ける環境を与えることでブレークスルーが起こりやすくなり、同時に製品化までの時間が短くなる。</a:t>
            </a:r>
            <a:endParaRPr lang="en-US" altLang="ja-JP" sz="1400" dirty="0">
              <a:solidFill>
                <a:schemeClr val="bg1"/>
              </a:solidFill>
              <a:latin typeface="Meiryo" charset="-128"/>
              <a:ea typeface="Meiryo" charset="-128"/>
              <a:cs typeface="Meiryo" charset="-128"/>
            </a:endParaRPr>
          </a:p>
          <a:p>
            <a:pPr marL="285750" indent="-285750">
              <a:buFont typeface="Wingdings" charset="2"/>
              <a:buChar char="l"/>
            </a:pPr>
            <a:r>
              <a:rPr lang="ja-JP" altLang="en-US" sz="1400" dirty="0">
                <a:solidFill>
                  <a:schemeClr val="bg1"/>
                </a:solidFill>
                <a:latin typeface="Meiryo" charset="-128"/>
                <a:ea typeface="Meiryo" charset="-128"/>
                <a:cs typeface="Meiryo" charset="-128"/>
              </a:rPr>
              <a:t>リーダーは、自律するチームの障害を取り除くことが仕事であり管理しない。</a:t>
            </a:r>
          </a:p>
        </p:txBody>
      </p:sp>
      <p:sp>
        <p:nvSpPr>
          <p:cNvPr id="8" name="正方形/長方形 7"/>
          <p:cNvSpPr/>
          <p:nvPr/>
        </p:nvSpPr>
        <p:spPr>
          <a:xfrm>
            <a:off x="2128722" y="5694787"/>
            <a:ext cx="1854403" cy="677108"/>
          </a:xfrm>
          <a:prstGeom prst="rect">
            <a:avLst/>
          </a:prstGeom>
        </p:spPr>
        <p:txBody>
          <a:bodyPr wrap="square">
            <a:spAutoFit/>
          </a:bodyPr>
          <a:lstStyle/>
          <a:p>
            <a:r>
              <a:rPr lang="ja-JP" altLang="en-US" sz="1000" dirty="0">
                <a:latin typeface="Meiryo" charset="-128"/>
                <a:ea typeface="Meiryo" charset="-128"/>
                <a:cs typeface="Meiryo" charset="-128"/>
              </a:rPr>
              <a:t>日本で行われている</a:t>
            </a:r>
            <a:endParaRPr lang="en-US" altLang="ja-JP" sz="1000" dirty="0">
              <a:latin typeface="Meiryo" charset="-128"/>
              <a:ea typeface="Meiryo" charset="-128"/>
              <a:cs typeface="Meiryo" charset="-128"/>
            </a:endParaRPr>
          </a:p>
          <a:p>
            <a:r>
              <a:rPr lang="ja-JP" altLang="en-US" sz="1000" b="1" u="sng" dirty="0">
                <a:latin typeface="Meiryo" charset="-128"/>
                <a:ea typeface="Meiryo" charset="-128"/>
                <a:cs typeface="Meiryo" charset="-128"/>
              </a:rPr>
              <a:t>新製品開発</a:t>
            </a:r>
            <a:r>
              <a:rPr lang="ja-JP" altLang="en-US" sz="1000" b="1" dirty="0">
                <a:latin typeface="Meiryo" charset="-128"/>
                <a:ea typeface="Meiryo" charset="-128"/>
                <a:cs typeface="Meiryo" charset="-128"/>
              </a:rPr>
              <a:t>のプロセス</a:t>
            </a:r>
            <a:r>
              <a:rPr lang="ja-JP" altLang="en-US" sz="1000" dirty="0">
                <a:latin typeface="Meiryo" charset="-128"/>
                <a:ea typeface="Meiryo" charset="-128"/>
                <a:cs typeface="Meiryo" charset="-128"/>
              </a:rPr>
              <a:t>を</a:t>
            </a:r>
            <a:endParaRPr lang="en-US" altLang="ja-JP" sz="1000" dirty="0">
              <a:latin typeface="Meiryo" charset="-128"/>
              <a:ea typeface="Meiryo" charset="-128"/>
              <a:cs typeface="Meiryo" charset="-128"/>
            </a:endParaRPr>
          </a:p>
          <a:p>
            <a:r>
              <a:rPr lang="ja-JP" altLang="en-US" sz="1000" dirty="0">
                <a:latin typeface="Meiryo" charset="-128"/>
                <a:ea typeface="Meiryo" charset="-128"/>
                <a:cs typeface="Meiryo" charset="-128"/>
              </a:rPr>
              <a:t>米国のやり方と比較した論文</a:t>
            </a:r>
            <a:endParaRPr lang="en-US" altLang="ja-JP" sz="1000" dirty="0">
              <a:latin typeface="Meiryo" charset="-128"/>
              <a:ea typeface="Meiryo" charset="-128"/>
              <a:cs typeface="Meiryo" charset="-128"/>
            </a:endParaRPr>
          </a:p>
          <a:p>
            <a:r>
              <a:rPr lang="en-US" altLang="ja-JP" sz="800" dirty="0">
                <a:latin typeface="Meiryo" charset="-128"/>
                <a:ea typeface="Meiryo" charset="-128"/>
                <a:cs typeface="Meiryo" charset="-128"/>
              </a:rPr>
              <a:t>1986,Harvard Business Review</a:t>
            </a:r>
            <a:endParaRPr lang="ja-JP" altLang="en-US" sz="800" dirty="0">
              <a:latin typeface="Meiryo" charset="-128"/>
              <a:ea typeface="Meiryo" charset="-128"/>
              <a:cs typeface="Meiryo" charset="-128"/>
            </a:endParaRPr>
          </a:p>
        </p:txBody>
      </p:sp>
      <p:sp>
        <p:nvSpPr>
          <p:cNvPr id="13" name="テキスト ボックス 12"/>
          <p:cNvSpPr txBox="1"/>
          <p:nvPr/>
        </p:nvSpPr>
        <p:spPr>
          <a:xfrm>
            <a:off x="4572000" y="2570215"/>
            <a:ext cx="4109842" cy="584775"/>
          </a:xfrm>
          <a:prstGeom prst="rect">
            <a:avLst/>
          </a:prstGeom>
          <a:noFill/>
        </p:spPr>
        <p:txBody>
          <a:bodyPr wrap="square" rtlCol="0">
            <a:spAutoFit/>
          </a:bodyPr>
          <a:lstStyle/>
          <a:p>
            <a:pPr algn="ctr"/>
            <a:r>
              <a:rPr kumimoji="1" lang="en-US" altLang="ja-JP" sz="2800" b="1" dirty="0">
                <a:solidFill>
                  <a:schemeClr val="bg1"/>
                </a:solidFill>
                <a:latin typeface="Meiryo" charset="-128"/>
                <a:ea typeface="Meiryo" charset="-128"/>
                <a:cs typeface="Meiryo" charset="-128"/>
              </a:rPr>
              <a:t>Scrum</a:t>
            </a:r>
            <a:r>
              <a:rPr kumimoji="1" lang="ja-JP" altLang="en-US" sz="2800" dirty="0">
                <a:solidFill>
                  <a:schemeClr val="bg1"/>
                </a:solidFill>
                <a:latin typeface="Meiryo" charset="-128"/>
                <a:ea typeface="Meiryo" charset="-128"/>
                <a:cs typeface="Meiryo" charset="-128"/>
              </a:rPr>
              <a:t>（</a:t>
            </a:r>
            <a:r>
              <a:rPr lang="ja-JP" altLang="en-US" sz="2800" dirty="0">
                <a:solidFill>
                  <a:schemeClr val="bg1"/>
                </a:solidFill>
                <a:latin typeface="Meiryo" charset="-128"/>
                <a:ea typeface="Meiryo" charset="-128"/>
                <a:cs typeface="Meiryo" charset="-128"/>
              </a:rPr>
              <a:t>スクラム</a:t>
            </a:r>
            <a:r>
              <a:rPr kumimoji="1" lang="ja-JP" altLang="en-US" sz="3200" dirty="0">
                <a:solidFill>
                  <a:schemeClr val="bg1"/>
                </a:solidFill>
                <a:latin typeface="Meiryo" charset="-128"/>
                <a:ea typeface="Meiryo" charset="-128"/>
                <a:cs typeface="Meiryo" charset="-128"/>
              </a:rPr>
              <a:t>）</a:t>
            </a:r>
          </a:p>
        </p:txBody>
      </p:sp>
      <p:grpSp>
        <p:nvGrpSpPr>
          <p:cNvPr id="17" name="図形グループ 16"/>
          <p:cNvGrpSpPr/>
          <p:nvPr/>
        </p:nvGrpSpPr>
        <p:grpSpPr>
          <a:xfrm>
            <a:off x="4160336" y="3217270"/>
            <a:ext cx="4774808" cy="3372409"/>
            <a:chOff x="4160336" y="3217270"/>
            <a:chExt cx="4774808" cy="3372409"/>
          </a:xfrm>
        </p:grpSpPr>
        <p:sp>
          <p:nvSpPr>
            <p:cNvPr id="16" name="下矢印 15"/>
            <p:cNvSpPr/>
            <p:nvPr/>
          </p:nvSpPr>
          <p:spPr>
            <a:xfrm>
              <a:off x="4160336" y="3217270"/>
              <a:ext cx="4774808" cy="1473203"/>
            </a:xfrm>
            <a:prstGeom prst="downArrow">
              <a:avLst>
                <a:gd name="adj1" fmla="val 83353"/>
                <a:gd name="adj2" fmla="val 49006"/>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1" name="図 10"/>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4258747" y="4766137"/>
              <a:ext cx="4645836" cy="1823542"/>
            </a:xfrm>
            <a:prstGeom prst="rect">
              <a:avLst/>
            </a:prstGeom>
          </p:spPr>
        </p:pic>
        <p:sp>
          <p:nvSpPr>
            <p:cNvPr id="10" name="テキスト ボックス 9"/>
            <p:cNvSpPr txBox="1"/>
            <p:nvPr/>
          </p:nvSpPr>
          <p:spPr>
            <a:xfrm>
              <a:off x="4228186" y="4766137"/>
              <a:ext cx="2465034" cy="461665"/>
            </a:xfrm>
            <a:prstGeom prst="rect">
              <a:avLst/>
            </a:prstGeom>
            <a:noFill/>
          </p:spPr>
          <p:txBody>
            <a:bodyPr wrap="none" rtlCol="0">
              <a:spAutoFit/>
            </a:bodyPr>
            <a:lstStyle/>
            <a:p>
              <a:r>
                <a:rPr kumimoji="1" lang="en-US" altLang="ja-JP" sz="1200" dirty="0">
                  <a:solidFill>
                    <a:schemeClr val="tx1">
                      <a:lumMod val="65000"/>
                      <a:lumOff val="35000"/>
                    </a:schemeClr>
                  </a:solidFill>
                  <a:latin typeface="Meiryo" charset="-128"/>
                  <a:ea typeface="Meiryo" charset="-128"/>
                  <a:cs typeface="Meiryo" charset="-128"/>
                </a:rPr>
                <a:t>1990</a:t>
              </a:r>
              <a:r>
                <a:rPr kumimoji="1" lang="ja-JP" altLang="en-US" sz="1200" dirty="0">
                  <a:solidFill>
                    <a:schemeClr val="tx1">
                      <a:lumMod val="65000"/>
                      <a:lumOff val="35000"/>
                    </a:schemeClr>
                  </a:solidFill>
                  <a:latin typeface="Meiryo" charset="-128"/>
                  <a:ea typeface="Meiryo" charset="-128"/>
                  <a:cs typeface="Meiryo" charset="-128"/>
                </a:rPr>
                <a:t>年代、</a:t>
              </a:r>
              <a:r>
                <a:rPr kumimoji="1" lang="en-US" altLang="ja-JP" sz="1200" dirty="0">
                  <a:solidFill>
                    <a:schemeClr val="tx1">
                      <a:lumMod val="65000"/>
                      <a:lumOff val="35000"/>
                    </a:schemeClr>
                  </a:solidFill>
                  <a:latin typeface="Meiryo" charset="-128"/>
                  <a:ea typeface="Meiryo" charset="-128"/>
                  <a:cs typeface="Meiryo" charset="-128"/>
                </a:rPr>
                <a:t>Jeff Sutherland</a:t>
              </a:r>
              <a:r>
                <a:rPr kumimoji="1" lang="ja-JP" altLang="en-US" sz="1200" dirty="0">
                  <a:solidFill>
                    <a:schemeClr val="tx1">
                      <a:lumMod val="65000"/>
                      <a:lumOff val="35000"/>
                    </a:schemeClr>
                  </a:solidFill>
                  <a:latin typeface="Meiryo" charset="-128"/>
                  <a:ea typeface="Meiryo" charset="-128"/>
                  <a:cs typeface="Meiryo" charset="-128"/>
                </a:rPr>
                <a:t>らが</a:t>
              </a:r>
              <a:endParaRPr kumimoji="1" lang="en-US" altLang="ja-JP" sz="1200" dirty="0">
                <a:solidFill>
                  <a:schemeClr val="tx1">
                    <a:lumMod val="65000"/>
                    <a:lumOff val="35000"/>
                  </a:schemeClr>
                </a:solidFill>
                <a:latin typeface="Meiryo" charset="-128"/>
                <a:ea typeface="Meiryo" charset="-128"/>
                <a:cs typeface="Meiryo" charset="-128"/>
              </a:endParaRPr>
            </a:p>
            <a:p>
              <a:r>
                <a:rPr kumimoji="1" lang="ja-JP" altLang="en-US" sz="1200" dirty="0">
                  <a:solidFill>
                    <a:schemeClr val="tx1">
                      <a:lumMod val="65000"/>
                      <a:lumOff val="35000"/>
                    </a:schemeClr>
                  </a:solidFill>
                  <a:latin typeface="Meiryo" charset="-128"/>
                  <a:ea typeface="Meiryo" charset="-128"/>
                  <a:cs typeface="Meiryo" charset="-128"/>
                </a:rPr>
                <a:t>ソフトウェア開発のに適用</a:t>
              </a:r>
            </a:p>
          </p:txBody>
        </p:sp>
        <p:sp>
          <p:nvSpPr>
            <p:cNvPr id="14" name="テキスト ボックス 13"/>
            <p:cNvSpPr txBox="1"/>
            <p:nvPr/>
          </p:nvSpPr>
          <p:spPr>
            <a:xfrm>
              <a:off x="7314187" y="4766137"/>
              <a:ext cx="1620957" cy="338554"/>
            </a:xfrm>
            <a:prstGeom prst="rect">
              <a:avLst/>
            </a:prstGeom>
            <a:noFill/>
          </p:spPr>
          <p:txBody>
            <a:bodyPr wrap="none" rtlCol="0">
              <a:spAutoFit/>
            </a:bodyPr>
            <a:lstStyle/>
            <a:p>
              <a:r>
                <a:rPr kumimoji="1" lang="ja-JP" altLang="en-US" sz="1600" b="1" dirty="0">
                  <a:solidFill>
                    <a:srgbClr val="0432FF"/>
                  </a:solidFill>
                  <a:latin typeface="Meiryo" charset="-128"/>
                  <a:ea typeface="Meiryo" charset="-128"/>
                  <a:cs typeface="Meiryo" charset="-128"/>
                </a:rPr>
                <a:t>アジャイル開発</a:t>
              </a:r>
            </a:p>
          </p:txBody>
        </p:sp>
      </p:grpSp>
      <p:sp>
        <p:nvSpPr>
          <p:cNvPr id="15" name="正方形/長方形 14"/>
          <p:cNvSpPr/>
          <p:nvPr/>
        </p:nvSpPr>
        <p:spPr>
          <a:xfrm>
            <a:off x="4228186" y="3312108"/>
            <a:ext cx="4710987" cy="1292662"/>
          </a:xfrm>
          <a:prstGeom prst="rect">
            <a:avLst/>
          </a:prstGeom>
        </p:spPr>
        <p:txBody>
          <a:bodyPr wrap="square">
            <a:spAutoFit/>
          </a:bodyPr>
          <a:lstStyle/>
          <a:p>
            <a:pPr marL="285750" indent="-285750">
              <a:buFont typeface="Wingdings" charset="2"/>
              <a:buChar char="l"/>
            </a:pPr>
            <a:r>
              <a:rPr lang="ja-JP" altLang="en-US" sz="1400" b="1" dirty="0">
                <a:solidFill>
                  <a:srgbClr val="0432FF"/>
                </a:solidFill>
                <a:latin typeface="Meiryo" charset="-128"/>
                <a:ea typeface="Meiryo" charset="-128"/>
                <a:cs typeface="Meiryo" charset="-128"/>
              </a:rPr>
              <a:t>不安定</a:t>
            </a:r>
            <a:endParaRPr lang="en-US" altLang="ja-JP" sz="1400" b="1" dirty="0">
              <a:solidFill>
                <a:srgbClr val="0432FF"/>
              </a:solidFill>
              <a:latin typeface="Meiryo" charset="-128"/>
              <a:ea typeface="Meiryo" charset="-128"/>
              <a:cs typeface="Meiryo" charset="-128"/>
            </a:endParaRPr>
          </a:p>
          <a:p>
            <a:pPr lvl="1"/>
            <a:r>
              <a:rPr lang="ja-JP" altLang="en-US" sz="1200" dirty="0">
                <a:solidFill>
                  <a:srgbClr val="0432FF"/>
                </a:solidFill>
                <a:latin typeface="Meiryo" charset="-128"/>
                <a:ea typeface="Meiryo" charset="-128"/>
                <a:cs typeface="Meiryo" charset="-128"/>
              </a:rPr>
              <a:t>高い自由裁量と困難なゴールを持つ</a:t>
            </a:r>
            <a:endParaRPr lang="en-US" altLang="ja-JP" sz="1200" dirty="0">
              <a:solidFill>
                <a:srgbClr val="0432FF"/>
              </a:solidFill>
              <a:latin typeface="Meiryo" charset="-128"/>
              <a:ea typeface="Meiryo" charset="-128"/>
              <a:cs typeface="Meiryo" charset="-128"/>
            </a:endParaRPr>
          </a:p>
          <a:p>
            <a:pPr marL="285750" indent="-285750">
              <a:buFont typeface="Wingdings" charset="2"/>
              <a:buChar char="l"/>
            </a:pPr>
            <a:r>
              <a:rPr lang="ja-JP" altLang="en-US" sz="1400" b="1" dirty="0">
                <a:solidFill>
                  <a:srgbClr val="0432FF"/>
                </a:solidFill>
                <a:latin typeface="Meiryo" charset="-128"/>
                <a:ea typeface="Meiryo" charset="-128"/>
                <a:cs typeface="Meiryo" charset="-128"/>
              </a:rPr>
              <a:t>自己組織化</a:t>
            </a:r>
            <a:endParaRPr lang="en-US" altLang="ja-JP" sz="1400" b="1" dirty="0">
              <a:solidFill>
                <a:srgbClr val="0432FF"/>
              </a:solidFill>
              <a:latin typeface="Meiryo" charset="-128"/>
              <a:ea typeface="Meiryo" charset="-128"/>
              <a:cs typeface="Meiryo" charset="-128"/>
            </a:endParaRPr>
          </a:p>
          <a:p>
            <a:pPr lvl="1"/>
            <a:r>
              <a:rPr lang="ja-JP" altLang="en-US" sz="1200" dirty="0">
                <a:solidFill>
                  <a:srgbClr val="0432FF"/>
                </a:solidFill>
                <a:latin typeface="Meiryo" charset="-128"/>
                <a:ea typeface="Meiryo" charset="-128"/>
                <a:cs typeface="Meiryo" charset="-128"/>
              </a:rPr>
              <a:t>情報ゼロから相互交流し自律的に仕組みを作る</a:t>
            </a:r>
            <a:endParaRPr lang="en-US" altLang="ja-JP" sz="1200" dirty="0">
              <a:solidFill>
                <a:srgbClr val="0432FF"/>
              </a:solidFill>
              <a:latin typeface="Meiryo" charset="-128"/>
              <a:ea typeface="Meiryo" charset="-128"/>
              <a:cs typeface="Meiryo" charset="-128"/>
            </a:endParaRPr>
          </a:p>
          <a:p>
            <a:pPr marL="285750" indent="-285750">
              <a:buFont typeface="Wingdings" charset="2"/>
              <a:buChar char="l"/>
            </a:pPr>
            <a:r>
              <a:rPr lang="ja-JP" altLang="en-US" sz="1400" b="1" dirty="0">
                <a:solidFill>
                  <a:srgbClr val="0432FF"/>
                </a:solidFill>
                <a:latin typeface="Meiryo" charset="-128"/>
                <a:ea typeface="Meiryo" charset="-128"/>
                <a:cs typeface="Meiryo" charset="-128"/>
              </a:rPr>
              <a:t>全員多能工</a:t>
            </a:r>
            <a:endParaRPr lang="en-US" altLang="ja-JP" sz="1400" b="1" dirty="0">
              <a:solidFill>
                <a:srgbClr val="0432FF"/>
              </a:solidFill>
              <a:latin typeface="Meiryo" charset="-128"/>
              <a:ea typeface="Meiryo" charset="-128"/>
              <a:cs typeface="Meiryo" charset="-128"/>
            </a:endParaRPr>
          </a:p>
          <a:p>
            <a:pPr lvl="1"/>
            <a:r>
              <a:rPr lang="ja-JP" altLang="en-US" sz="1200" dirty="0">
                <a:solidFill>
                  <a:srgbClr val="0432FF"/>
                </a:solidFill>
                <a:latin typeface="Meiryo" charset="-128"/>
                <a:ea typeface="Meiryo" charset="-128"/>
                <a:cs typeface="Meiryo" charset="-128"/>
              </a:rPr>
              <a:t>分業を共有しメンバーがプロジェクトの責任を自覚する</a:t>
            </a:r>
          </a:p>
        </p:txBody>
      </p:sp>
      <p:sp>
        <p:nvSpPr>
          <p:cNvPr id="18" name="テキスト ボックス 17"/>
          <p:cNvSpPr txBox="1"/>
          <p:nvPr/>
        </p:nvSpPr>
        <p:spPr>
          <a:xfrm>
            <a:off x="702510" y="2715769"/>
            <a:ext cx="3057247" cy="954107"/>
          </a:xfrm>
          <a:prstGeom prst="rect">
            <a:avLst/>
          </a:prstGeom>
          <a:solidFill>
            <a:srgbClr val="FFFFFF">
              <a:alpha val="50588"/>
            </a:srgbClr>
          </a:solidFill>
        </p:spPr>
        <p:txBody>
          <a:bodyPr wrap="none" rtlCol="0">
            <a:spAutoFit/>
          </a:bodyPr>
          <a:lstStyle/>
          <a:p>
            <a:pPr algn="ctr"/>
            <a:r>
              <a:rPr kumimoji="1" lang="ja-JP" altLang="en-US" sz="2800" b="1" dirty="0">
                <a:solidFill>
                  <a:schemeClr val="accent6">
                    <a:lumMod val="75000"/>
                  </a:schemeClr>
                </a:solidFill>
                <a:latin typeface="Meiryo" charset="-128"/>
                <a:ea typeface="Meiryo" charset="-128"/>
                <a:cs typeface="Meiryo" charset="-128"/>
              </a:rPr>
              <a:t>イノベーションを</a:t>
            </a:r>
            <a:endParaRPr kumimoji="1" lang="en-US" altLang="ja-JP" sz="2800" b="1" dirty="0">
              <a:solidFill>
                <a:schemeClr val="accent6">
                  <a:lumMod val="75000"/>
                </a:schemeClr>
              </a:solidFill>
              <a:latin typeface="Meiryo" charset="-128"/>
              <a:ea typeface="Meiryo" charset="-128"/>
              <a:cs typeface="Meiryo" charset="-128"/>
            </a:endParaRPr>
          </a:p>
          <a:p>
            <a:pPr algn="ctr"/>
            <a:r>
              <a:rPr kumimoji="1" lang="ja-JP" altLang="en-US" sz="2800" b="1" dirty="0">
                <a:solidFill>
                  <a:schemeClr val="accent6">
                    <a:lumMod val="75000"/>
                  </a:schemeClr>
                </a:solidFill>
                <a:latin typeface="Meiryo" charset="-128"/>
                <a:ea typeface="Meiryo" charset="-128"/>
                <a:cs typeface="Meiryo" charset="-128"/>
              </a:rPr>
              <a:t>生みだす方法論</a:t>
            </a:r>
          </a:p>
        </p:txBody>
      </p:sp>
    </p:spTree>
    <p:extLst>
      <p:ext uri="{BB962C8B-B14F-4D97-AF65-F5344CB8AC3E}">
        <p14:creationId xmlns:p14="http://schemas.microsoft.com/office/powerpoint/2010/main" val="4174778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p:tgtEl>
                                          <p:spTgt spid="15"/>
                                        </p:tgtEl>
                                        <p:attrNameLst>
                                          <p:attrName>ppt_y</p:attrName>
                                        </p:attrNameLst>
                                      </p:cBhvr>
                                      <p:tavLst>
                                        <p:tav tm="0">
                                          <p:val>
                                            <p:strVal val="#ppt_y-#ppt_h*1.125000"/>
                                          </p:val>
                                        </p:tav>
                                        <p:tav tm="100000">
                                          <p:val>
                                            <p:strVal val="#ppt_y"/>
                                          </p:val>
                                        </p:tav>
                                      </p:tavLst>
                                    </p:anim>
                                    <p:animEffect transition="in" filter="wipe(down)">
                                      <p:cBhvr>
                                        <p:cTn id="8" dur="500"/>
                                        <p:tgtEl>
                                          <p:spTgt spid="15"/>
                                        </p:tgtEl>
                                      </p:cBhvr>
                                    </p:animEffect>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nodeType="click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wipe(up)">
                                      <p:cBhvr>
                                        <p:cTn id="13" dur="500"/>
                                        <p:tgtEl>
                                          <p:spTgt spid="17"/>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grpId="0" nodeType="clickEffect">
                                  <p:stCondLst>
                                    <p:cond delay="0"/>
                                  </p:stCondLst>
                                  <p:childTnLst>
                                    <p:set>
                                      <p:cBhvr>
                                        <p:cTn id="17" dur="1" fill="hold">
                                          <p:stCondLst>
                                            <p:cond delay="0"/>
                                          </p:stCondLst>
                                        </p:cTn>
                                        <p:tgtEl>
                                          <p:spTgt spid="18"/>
                                        </p:tgtEl>
                                        <p:attrNameLst>
                                          <p:attrName>style.visibility</p:attrName>
                                        </p:attrNameLst>
                                      </p:cBhvr>
                                      <p:to>
                                        <p:strVal val="visible"/>
                                      </p:to>
                                    </p:set>
                                    <p:anim calcmode="lin" valueType="num">
                                      <p:cBhvr>
                                        <p:cTn id="18" dur="500" fill="hold"/>
                                        <p:tgtEl>
                                          <p:spTgt spid="18"/>
                                        </p:tgtEl>
                                        <p:attrNameLst>
                                          <p:attrName>ppt_w</p:attrName>
                                        </p:attrNameLst>
                                      </p:cBhvr>
                                      <p:tavLst>
                                        <p:tav tm="0">
                                          <p:val>
                                            <p:fltVal val="0"/>
                                          </p:val>
                                        </p:tav>
                                        <p:tav tm="100000">
                                          <p:val>
                                            <p:strVal val="#ppt_w"/>
                                          </p:val>
                                        </p:tav>
                                      </p:tavLst>
                                    </p:anim>
                                    <p:anim calcmode="lin" valueType="num">
                                      <p:cBhvr>
                                        <p:cTn id="19" dur="500" fill="hold"/>
                                        <p:tgtEl>
                                          <p:spTgt spid="18"/>
                                        </p:tgtEl>
                                        <p:attrNameLst>
                                          <p:attrName>ppt_h</p:attrName>
                                        </p:attrNameLst>
                                      </p:cBhvr>
                                      <p:tavLst>
                                        <p:tav tm="0">
                                          <p:val>
                                            <p:fltVal val="0"/>
                                          </p:val>
                                        </p:tav>
                                        <p:tav tm="100000">
                                          <p:val>
                                            <p:strVal val="#ppt_h"/>
                                          </p:val>
                                        </p:tav>
                                      </p:tavLst>
                                    </p:anim>
                                    <p:animEffect transition="in" filter="fade">
                                      <p:cBhvr>
                                        <p:cTn id="2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8"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参考：スクラム</a:t>
            </a:r>
            <a:r>
              <a:rPr kumimoji="1" lang="ja-JP" altLang="en-US" dirty="0"/>
              <a:t>：</a:t>
            </a:r>
            <a:r>
              <a:rPr lang="ja-JP" altLang="en-US" dirty="0"/>
              <a:t>特徴・</a:t>
            </a:r>
            <a:r>
              <a:rPr lang="en-US" altLang="ja-JP" dirty="0"/>
              <a:t>3</a:t>
            </a:r>
            <a:r>
              <a:rPr lang="ja-JP" altLang="en-US" dirty="0"/>
              <a:t>本の柱・基本的考え方</a:t>
            </a:r>
            <a:endParaRPr kumimoji="1" lang="ja-JP" altLang="en-US" dirty="0"/>
          </a:p>
        </p:txBody>
      </p:sp>
      <p:sp>
        <p:nvSpPr>
          <p:cNvPr id="4" name="正方形/長方形 3"/>
          <p:cNvSpPr/>
          <p:nvPr/>
        </p:nvSpPr>
        <p:spPr>
          <a:xfrm>
            <a:off x="323528" y="1154121"/>
            <a:ext cx="8496944" cy="5047536"/>
          </a:xfrm>
          <a:prstGeom prst="rect">
            <a:avLst/>
          </a:prstGeom>
        </p:spPr>
        <p:txBody>
          <a:bodyPr wrap="square">
            <a:spAutoFit/>
          </a:bodyPr>
          <a:lstStyle/>
          <a:p>
            <a:r>
              <a:rPr lang="ja-JP" altLang="en-US" dirty="0">
                <a:latin typeface="Meiryo" charset="-128"/>
                <a:ea typeface="Meiryo" charset="-128"/>
                <a:cs typeface="Meiryo" charset="-128"/>
              </a:rPr>
              <a:t>システム開発のフレームワーク（</a:t>
            </a:r>
            <a:r>
              <a:rPr lang="en-US" altLang="ja-JP" dirty="0">
                <a:latin typeface="Meiryo" charset="-128"/>
                <a:ea typeface="Meiryo" charset="-128"/>
                <a:cs typeface="Meiryo" charset="-128"/>
              </a:rPr>
              <a:t>1995</a:t>
            </a:r>
            <a:r>
              <a:rPr lang="ja-JP" altLang="en-US" dirty="0">
                <a:latin typeface="Meiryo" charset="-128"/>
                <a:ea typeface="Meiryo" charset="-128"/>
                <a:cs typeface="Meiryo" charset="-128"/>
              </a:rPr>
              <a:t>）／ Ken Schwaber &amp; Jeff Sutherland</a:t>
            </a:r>
            <a:endParaRPr lang="en-US" altLang="ja-JP" dirty="0">
              <a:latin typeface="Meiryo" charset="-128"/>
              <a:ea typeface="Meiryo" charset="-128"/>
              <a:cs typeface="Meiryo" charset="-128"/>
            </a:endParaRPr>
          </a:p>
          <a:p>
            <a:endParaRPr lang="en-US" altLang="ja-JP" dirty="0">
              <a:latin typeface="Meiryo" charset="-128"/>
              <a:ea typeface="Meiryo" charset="-128"/>
              <a:cs typeface="Meiryo" charset="-128"/>
            </a:endParaRPr>
          </a:p>
          <a:p>
            <a:pPr marL="285750" indent="-285750">
              <a:buFont typeface="Wingdings" charset="2"/>
              <a:buChar char="n"/>
            </a:pPr>
            <a:r>
              <a:rPr lang="ja-JP" altLang="en-US" dirty="0">
                <a:latin typeface="Meiryo" charset="-128"/>
                <a:ea typeface="Meiryo" charset="-128"/>
                <a:cs typeface="Meiryo" charset="-128"/>
              </a:rPr>
              <a:t>特徴</a:t>
            </a:r>
            <a:endParaRPr lang="en-US" altLang="ja-JP" dirty="0">
              <a:latin typeface="Meiryo" charset="-128"/>
              <a:ea typeface="Meiryo" charset="-128"/>
              <a:cs typeface="Meiryo" charset="-128"/>
            </a:endParaRPr>
          </a:p>
          <a:p>
            <a:pPr marL="742950" lvl="1" indent="-285750">
              <a:buFont typeface="Wingdings" charset="2"/>
              <a:buChar char="Ø"/>
            </a:pPr>
            <a:r>
              <a:rPr lang="ja-JP" altLang="en-US" sz="1600" dirty="0">
                <a:latin typeface="Meiryo" charset="-128"/>
                <a:ea typeface="Meiryo" charset="-128"/>
                <a:cs typeface="Meiryo" charset="-128"/>
              </a:rPr>
              <a:t>軽量</a:t>
            </a:r>
            <a:endParaRPr lang="en-US" altLang="ja-JP" sz="1600" dirty="0">
              <a:latin typeface="Meiryo" charset="-128"/>
              <a:ea typeface="Meiryo" charset="-128"/>
              <a:cs typeface="Meiryo" charset="-128"/>
            </a:endParaRPr>
          </a:p>
          <a:p>
            <a:pPr marL="742950" lvl="1" indent="-285750">
              <a:buFont typeface="Wingdings" charset="2"/>
              <a:buChar char="Ø"/>
            </a:pPr>
            <a:r>
              <a:rPr lang="ja-JP" altLang="en-US" sz="1600" dirty="0">
                <a:latin typeface="Meiryo" charset="-128"/>
                <a:ea typeface="Meiryo" charset="-128"/>
                <a:cs typeface="Meiryo" charset="-128"/>
              </a:rPr>
              <a:t>理解しやすい（シンプル）</a:t>
            </a:r>
            <a:endParaRPr lang="en-US" altLang="ja-JP" sz="1600" dirty="0">
              <a:latin typeface="Meiryo" charset="-128"/>
              <a:ea typeface="Meiryo" charset="-128"/>
              <a:cs typeface="Meiryo" charset="-128"/>
            </a:endParaRPr>
          </a:p>
          <a:p>
            <a:pPr marL="742950" lvl="1" indent="-285750">
              <a:buFont typeface="Wingdings" charset="2"/>
              <a:buChar char="Ø"/>
            </a:pPr>
            <a:r>
              <a:rPr lang="ja-JP" altLang="en-US" sz="1600" dirty="0">
                <a:latin typeface="Meiryo" charset="-128"/>
                <a:ea typeface="Meiryo" charset="-128"/>
                <a:cs typeface="Meiryo" charset="-128"/>
              </a:rPr>
              <a:t>会得するのは比較的難しい</a:t>
            </a:r>
            <a:endParaRPr lang="en-US" altLang="ja-JP" sz="1600" dirty="0">
              <a:latin typeface="Meiryo" charset="-128"/>
              <a:ea typeface="Meiryo" charset="-128"/>
              <a:cs typeface="Meiryo" charset="-128"/>
            </a:endParaRPr>
          </a:p>
          <a:p>
            <a:pPr marL="742950" lvl="1" indent="-285750">
              <a:buFont typeface="Wingdings" charset="2"/>
              <a:buChar char="Ø"/>
            </a:pPr>
            <a:endParaRPr lang="en-US" altLang="ja-JP" sz="1600" dirty="0">
              <a:latin typeface="Meiryo" charset="-128"/>
              <a:ea typeface="Meiryo" charset="-128"/>
              <a:cs typeface="Meiryo" charset="-128"/>
            </a:endParaRPr>
          </a:p>
          <a:p>
            <a:pPr marL="285750" indent="-285750">
              <a:buFont typeface="Wingdings" charset="2"/>
              <a:buChar char="n"/>
            </a:pPr>
            <a:r>
              <a:rPr lang="ja-JP" altLang="en-US" dirty="0">
                <a:latin typeface="Meiryo" charset="-128"/>
                <a:ea typeface="Meiryo" charset="-128"/>
                <a:cs typeface="Meiryo" charset="-128"/>
              </a:rPr>
              <a:t>三本の柱</a:t>
            </a:r>
            <a:endParaRPr lang="en-US" altLang="ja-JP" dirty="0">
              <a:latin typeface="Meiryo" charset="-128"/>
              <a:ea typeface="Meiryo" charset="-128"/>
              <a:cs typeface="Meiryo" charset="-128"/>
            </a:endParaRPr>
          </a:p>
          <a:p>
            <a:pPr marL="742950" lvl="1" indent="-285750">
              <a:buFont typeface="Wingdings" charset="2"/>
              <a:buChar char="Ø"/>
            </a:pPr>
            <a:r>
              <a:rPr lang="ja-JP" altLang="en-US" sz="1600" dirty="0">
                <a:latin typeface="Meiryo" charset="-128"/>
                <a:ea typeface="Meiryo" charset="-128"/>
                <a:cs typeface="Meiryo" charset="-128"/>
              </a:rPr>
              <a:t>Transparency （透明性）</a:t>
            </a:r>
            <a:endParaRPr lang="en-US" altLang="ja-JP" sz="1600" dirty="0">
              <a:latin typeface="Meiryo" charset="-128"/>
              <a:ea typeface="Meiryo" charset="-128"/>
              <a:cs typeface="Meiryo" charset="-128"/>
            </a:endParaRPr>
          </a:p>
          <a:p>
            <a:pPr marL="742950" lvl="1" indent="-285750">
              <a:buFont typeface="Wingdings" charset="2"/>
              <a:buChar char="Ø"/>
            </a:pPr>
            <a:r>
              <a:rPr lang="ja-JP" altLang="en-US" sz="1600" dirty="0">
                <a:latin typeface="Meiryo" charset="-128"/>
                <a:ea typeface="Meiryo" charset="-128"/>
                <a:cs typeface="Meiryo" charset="-128"/>
              </a:rPr>
              <a:t>Inspection （視察、検査）</a:t>
            </a:r>
            <a:endParaRPr lang="en-US" altLang="ja-JP" sz="1600" dirty="0">
              <a:latin typeface="Meiryo" charset="-128"/>
              <a:ea typeface="Meiryo" charset="-128"/>
              <a:cs typeface="Meiryo" charset="-128"/>
            </a:endParaRPr>
          </a:p>
          <a:p>
            <a:pPr marL="742950" lvl="1" indent="-285750">
              <a:buFont typeface="Wingdings" charset="2"/>
              <a:buChar char="Ø"/>
            </a:pPr>
            <a:r>
              <a:rPr lang="ja-JP" altLang="en-US" sz="1600" dirty="0">
                <a:latin typeface="Meiryo" charset="-128"/>
                <a:ea typeface="Meiryo" charset="-128"/>
                <a:cs typeface="Meiryo" charset="-128"/>
              </a:rPr>
              <a:t>Adaptation （適応、順応、改作）</a:t>
            </a:r>
            <a:endParaRPr lang="en-US" altLang="ja-JP" sz="1600" dirty="0">
              <a:latin typeface="Meiryo" charset="-128"/>
              <a:ea typeface="Meiryo" charset="-128"/>
              <a:cs typeface="Meiryo" charset="-128"/>
            </a:endParaRPr>
          </a:p>
          <a:p>
            <a:pPr marL="742950" lvl="1" indent="-285750">
              <a:buFont typeface="Wingdings" charset="2"/>
              <a:buChar char="Ø"/>
            </a:pPr>
            <a:endParaRPr lang="en-US" altLang="ja-JP" sz="1600" dirty="0">
              <a:latin typeface="Meiryo" charset="-128"/>
              <a:ea typeface="Meiryo" charset="-128"/>
              <a:cs typeface="Meiryo" charset="-128"/>
            </a:endParaRPr>
          </a:p>
          <a:p>
            <a:pPr marL="285750" indent="-285750">
              <a:buFont typeface="Wingdings" charset="2"/>
              <a:buChar char="n"/>
            </a:pPr>
            <a:r>
              <a:rPr lang="ja-JP" altLang="en-US" dirty="0">
                <a:latin typeface="Meiryo" charset="-128"/>
                <a:ea typeface="Meiryo" charset="-128"/>
                <a:cs typeface="Meiryo" charset="-128"/>
              </a:rPr>
              <a:t>基本的考え方</a:t>
            </a:r>
            <a:endParaRPr lang="en-US" altLang="ja-JP" dirty="0">
              <a:latin typeface="Meiryo" charset="-128"/>
              <a:ea typeface="Meiryo" charset="-128"/>
              <a:cs typeface="Meiryo" charset="-128"/>
            </a:endParaRPr>
          </a:p>
          <a:p>
            <a:pPr marL="742950" lvl="1" indent="-285750">
              <a:buFont typeface="Wingdings" charset="2"/>
              <a:buChar char="Ø"/>
            </a:pPr>
            <a:r>
              <a:rPr lang="ja-JP" altLang="en-US" sz="1600" dirty="0">
                <a:latin typeface="Meiryo" charset="-128"/>
                <a:ea typeface="Meiryo" charset="-128"/>
                <a:cs typeface="Meiryo" charset="-128"/>
              </a:rPr>
              <a:t>タイム・ボックス（Time Box）</a:t>
            </a:r>
            <a:endParaRPr lang="en-US" altLang="ja-JP" sz="1600" dirty="0">
              <a:latin typeface="Meiryo" charset="-128"/>
              <a:ea typeface="Meiryo" charset="-128"/>
              <a:cs typeface="Meiryo" charset="-128"/>
            </a:endParaRPr>
          </a:p>
          <a:p>
            <a:pPr lvl="2"/>
            <a:r>
              <a:rPr lang="ja-JP" altLang="en-US" sz="1400" dirty="0">
                <a:latin typeface="Meiryo" charset="-128"/>
                <a:ea typeface="Meiryo" charset="-128"/>
                <a:cs typeface="Meiryo" charset="-128"/>
              </a:rPr>
              <a:t>時間を区切って、その時間内に目的を果たす仕事を行う仕事の仕方</a:t>
            </a:r>
            <a:endParaRPr lang="en-US" altLang="ja-JP" sz="1400" dirty="0">
              <a:latin typeface="Meiryo" charset="-128"/>
              <a:ea typeface="Meiryo" charset="-128"/>
              <a:cs typeface="Meiryo" charset="-128"/>
            </a:endParaRPr>
          </a:p>
          <a:p>
            <a:pPr marL="742950" lvl="1" indent="-285750">
              <a:buFont typeface="Wingdings" charset="2"/>
              <a:buChar char="Ø"/>
            </a:pPr>
            <a:r>
              <a:rPr lang="ja-JP" altLang="en-US" sz="1600" dirty="0">
                <a:latin typeface="Meiryo" charset="-128"/>
                <a:ea typeface="Meiryo" charset="-128"/>
                <a:cs typeface="Meiryo" charset="-128"/>
              </a:rPr>
              <a:t>機能横断的な固定化されたチーム</a:t>
            </a:r>
            <a:endParaRPr lang="en-US" altLang="ja-JP" sz="1600" dirty="0">
              <a:latin typeface="Meiryo" charset="-128"/>
              <a:ea typeface="Meiryo" charset="-128"/>
              <a:cs typeface="Meiryo" charset="-128"/>
            </a:endParaRPr>
          </a:p>
          <a:p>
            <a:pPr lvl="2"/>
            <a:r>
              <a:rPr lang="ja-JP" altLang="en-US" sz="1400" dirty="0">
                <a:latin typeface="Meiryo" charset="-128"/>
                <a:ea typeface="Meiryo" charset="-128"/>
                <a:cs typeface="Meiryo" charset="-128"/>
              </a:rPr>
              <a:t>チーム内で役割分担を決めず、全員が必要な仕事をこなす多能工（T型人間のチームでできるだけチームメ ンバーを固定化した方がよい</a:t>
            </a:r>
            <a:endParaRPr lang="en-US" altLang="ja-JP" sz="1400" dirty="0">
              <a:latin typeface="Meiryo" charset="-128"/>
              <a:ea typeface="Meiryo" charset="-128"/>
              <a:cs typeface="Meiryo" charset="-128"/>
            </a:endParaRPr>
          </a:p>
          <a:p>
            <a:pPr marL="742950" lvl="1" indent="-285750">
              <a:buFont typeface="Wingdings" charset="2"/>
              <a:buChar char="Ø"/>
            </a:pPr>
            <a:r>
              <a:rPr lang="ja-JP" altLang="en-US" sz="1600" dirty="0">
                <a:latin typeface="Meiryo" charset="-128"/>
                <a:ea typeface="Meiryo" charset="-128"/>
                <a:cs typeface="Meiryo" charset="-128"/>
              </a:rPr>
              <a:t>持続可能なペース </a:t>
            </a:r>
            <a:endParaRPr lang="en-US" altLang="ja-JP" sz="1600" dirty="0">
              <a:latin typeface="Meiryo" charset="-128"/>
              <a:ea typeface="Meiryo" charset="-128"/>
              <a:cs typeface="Meiryo" charset="-128"/>
            </a:endParaRPr>
          </a:p>
          <a:p>
            <a:pPr lvl="2"/>
            <a:r>
              <a:rPr lang="ja-JP" altLang="en-US" sz="1400" dirty="0">
                <a:latin typeface="Meiryo" charset="-128"/>
                <a:ea typeface="Meiryo" charset="-128"/>
                <a:cs typeface="Meiryo" charset="-128"/>
              </a:rPr>
              <a:t>徹夜や残業を排除して安定した持続可能な一定のペースで開発し、定期的にリリースを行う</a:t>
            </a:r>
          </a:p>
        </p:txBody>
      </p:sp>
    </p:spTree>
    <p:extLst>
      <p:ext uri="{BB962C8B-B14F-4D97-AF65-F5344CB8AC3E}">
        <p14:creationId xmlns:p14="http://schemas.microsoft.com/office/powerpoint/2010/main" val="2745139210"/>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323526" y="3365621"/>
            <a:ext cx="8496946" cy="3026503"/>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p:cNvSpPr/>
          <p:nvPr/>
        </p:nvSpPr>
        <p:spPr>
          <a:xfrm>
            <a:off x="323528" y="830054"/>
            <a:ext cx="8496944" cy="2094889"/>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ja-JP" altLang="en-US"/>
              <a:t>参考：</a:t>
            </a:r>
            <a:r>
              <a:rPr lang="ja-JP" altLang="en-US"/>
              <a:t>スクラム／</a:t>
            </a:r>
            <a:r>
              <a:rPr kumimoji="1" lang="ja-JP" altLang="en-US"/>
              <a:t>プロダクト</a:t>
            </a:r>
            <a:r>
              <a:rPr kumimoji="1" lang="ja-JP" altLang="en-US" dirty="0"/>
              <a:t>・オーナー</a:t>
            </a:r>
          </a:p>
        </p:txBody>
      </p:sp>
      <p:sp>
        <p:nvSpPr>
          <p:cNvPr id="4" name="正方形/長方形 3"/>
          <p:cNvSpPr/>
          <p:nvPr/>
        </p:nvSpPr>
        <p:spPr>
          <a:xfrm>
            <a:off x="683568" y="965041"/>
            <a:ext cx="7776864" cy="5386090"/>
          </a:xfrm>
          <a:prstGeom prst="rect">
            <a:avLst/>
          </a:prstGeom>
        </p:spPr>
        <p:txBody>
          <a:bodyPr wrap="square">
            <a:spAutoFit/>
          </a:bodyPr>
          <a:lstStyle/>
          <a:p>
            <a:r>
              <a:rPr lang="ja-JP" altLang="en-US" b="1" dirty="0">
                <a:solidFill>
                  <a:schemeClr val="bg1"/>
                </a:solidFill>
                <a:latin typeface="Meiryo" charset="-128"/>
                <a:ea typeface="Meiryo" charset="-128"/>
                <a:cs typeface="Meiryo" charset="-128"/>
              </a:rPr>
              <a:t>ミッションと責任</a:t>
            </a:r>
            <a:endParaRPr lang="en-US" altLang="ja-JP" b="1" dirty="0">
              <a:solidFill>
                <a:schemeClr val="bg1"/>
              </a:solidFill>
              <a:latin typeface="Meiryo" charset="-128"/>
              <a:ea typeface="Meiryo" charset="-128"/>
              <a:cs typeface="Meiryo" charset="-128"/>
            </a:endParaRPr>
          </a:p>
          <a:p>
            <a:pPr marL="742950" lvl="1" indent="-285750">
              <a:buFont typeface="Wingdings" charset="2"/>
              <a:buChar char="l"/>
            </a:pPr>
            <a:r>
              <a:rPr lang="ja-JP" altLang="en-US" sz="1600" dirty="0">
                <a:solidFill>
                  <a:schemeClr val="bg1"/>
                </a:solidFill>
                <a:latin typeface="Meiryo" charset="-128"/>
                <a:ea typeface="Meiryo" charset="-128"/>
                <a:cs typeface="Meiryo" charset="-128"/>
              </a:rPr>
              <a:t>プロダクトの完成図と方向性を示す</a:t>
            </a:r>
            <a:endParaRPr lang="en-US" altLang="ja-JP" sz="1600" dirty="0">
              <a:solidFill>
                <a:schemeClr val="bg1"/>
              </a:solidFill>
              <a:latin typeface="Meiryo" charset="-128"/>
              <a:ea typeface="Meiryo" charset="-128"/>
              <a:cs typeface="Meiryo" charset="-128"/>
            </a:endParaRPr>
          </a:p>
          <a:p>
            <a:pPr marL="742950" lvl="1" indent="-285750">
              <a:buFont typeface="Wingdings" charset="2"/>
              <a:buChar char="l"/>
            </a:pPr>
            <a:r>
              <a:rPr lang="ja-JP" altLang="en-US" sz="1600" dirty="0">
                <a:solidFill>
                  <a:schemeClr val="bg1"/>
                </a:solidFill>
                <a:latin typeface="Meiryo" charset="-128"/>
                <a:ea typeface="Meiryo" charset="-128"/>
                <a:cs typeface="Meiryo" charset="-128"/>
              </a:rPr>
              <a:t>プロダクトに必要な機能の詳細を決める</a:t>
            </a:r>
            <a:endParaRPr lang="en-US" altLang="ja-JP" sz="1600" dirty="0">
              <a:solidFill>
                <a:schemeClr val="bg1"/>
              </a:solidFill>
              <a:latin typeface="Meiryo" charset="-128"/>
              <a:ea typeface="Meiryo" charset="-128"/>
              <a:cs typeface="Meiryo" charset="-128"/>
            </a:endParaRPr>
          </a:p>
          <a:p>
            <a:pPr marL="742950" lvl="1" indent="-285750">
              <a:buFont typeface="Wingdings" charset="2"/>
              <a:buChar char="l"/>
            </a:pPr>
            <a:r>
              <a:rPr lang="ja-JP" altLang="en-US" sz="1600" dirty="0">
                <a:solidFill>
                  <a:schemeClr val="bg1"/>
                </a:solidFill>
                <a:latin typeface="Meiryo" charset="-128"/>
                <a:ea typeface="Meiryo" charset="-128"/>
                <a:cs typeface="Meiryo" charset="-128"/>
              </a:rPr>
              <a:t>リリースの内容と日程を決める</a:t>
            </a:r>
            <a:endParaRPr lang="en-US" altLang="ja-JP" sz="1600" dirty="0">
              <a:solidFill>
                <a:schemeClr val="bg1"/>
              </a:solidFill>
              <a:latin typeface="Meiryo" charset="-128"/>
              <a:ea typeface="Meiryo" charset="-128"/>
              <a:cs typeface="Meiryo" charset="-128"/>
            </a:endParaRPr>
          </a:p>
          <a:p>
            <a:pPr marL="742950" lvl="1" indent="-285750">
              <a:buFont typeface="Wingdings" charset="2"/>
              <a:buChar char="l"/>
            </a:pPr>
            <a:r>
              <a:rPr lang="ja-JP" altLang="en-US" sz="1600" dirty="0">
                <a:solidFill>
                  <a:schemeClr val="bg1"/>
                </a:solidFill>
                <a:latin typeface="Meiryo" charset="-128"/>
                <a:ea typeface="Meiryo" charset="-128"/>
                <a:cs typeface="Meiryo" charset="-128"/>
              </a:rPr>
              <a:t>市場価値に基づくプロダクト･パックログの優先順位を決める </a:t>
            </a:r>
            <a:endParaRPr lang="en-US" altLang="ja-JP" sz="1600" dirty="0">
              <a:solidFill>
                <a:schemeClr val="bg1"/>
              </a:solidFill>
              <a:latin typeface="Meiryo" charset="-128"/>
              <a:ea typeface="Meiryo" charset="-128"/>
              <a:cs typeface="Meiryo" charset="-128"/>
            </a:endParaRPr>
          </a:p>
          <a:p>
            <a:pPr marL="742950" lvl="1" indent="-285750">
              <a:buFont typeface="Wingdings" charset="2"/>
              <a:buChar char="l"/>
            </a:pPr>
            <a:r>
              <a:rPr lang="ja-JP" altLang="en-US" sz="1600" dirty="0">
                <a:solidFill>
                  <a:schemeClr val="bg1"/>
                </a:solidFill>
                <a:latin typeface="Meiryo" charset="-128"/>
                <a:ea typeface="Meiryo" charset="-128"/>
                <a:cs typeface="Meiryo" charset="-128"/>
              </a:rPr>
              <a:t>スプリント毎に優先順位を変更できる権限を持つ</a:t>
            </a:r>
            <a:endParaRPr lang="en-US" altLang="ja-JP" sz="1600" dirty="0">
              <a:solidFill>
                <a:schemeClr val="bg1"/>
              </a:solidFill>
              <a:latin typeface="Meiryo" charset="-128"/>
              <a:ea typeface="Meiryo" charset="-128"/>
              <a:cs typeface="Meiryo" charset="-128"/>
            </a:endParaRPr>
          </a:p>
          <a:p>
            <a:pPr marL="742950" lvl="1" indent="-285750">
              <a:buFont typeface="Wingdings" charset="2"/>
              <a:buChar char="l"/>
            </a:pPr>
            <a:r>
              <a:rPr lang="ja-JP" altLang="en-US" sz="1600" dirty="0">
                <a:solidFill>
                  <a:schemeClr val="bg1"/>
                </a:solidFill>
                <a:latin typeface="Meiryo" charset="-128"/>
                <a:ea typeface="Meiryo" charset="-128"/>
                <a:cs typeface="Meiryo" charset="-128"/>
              </a:rPr>
              <a:t>プロダクトの収益性</a:t>
            </a:r>
            <a:r>
              <a:rPr lang="en-US" altLang="ja-JP" sz="1600" dirty="0">
                <a:solidFill>
                  <a:schemeClr val="bg1"/>
                </a:solidFill>
                <a:latin typeface="Meiryo" charset="-128"/>
                <a:ea typeface="Meiryo" charset="-128"/>
                <a:cs typeface="Meiryo" charset="-128"/>
              </a:rPr>
              <a:t>(ROI)</a:t>
            </a:r>
            <a:r>
              <a:rPr lang="ja-JP" altLang="en-US" sz="1600" dirty="0">
                <a:solidFill>
                  <a:schemeClr val="bg1"/>
                </a:solidFill>
                <a:latin typeface="Meiryo" charset="-128"/>
                <a:ea typeface="Meiryo" charset="-128"/>
                <a:cs typeface="Meiryo" charset="-128"/>
              </a:rPr>
              <a:t>の責任を持つ </a:t>
            </a:r>
            <a:endParaRPr lang="en-US" altLang="ja-JP" sz="1600" dirty="0">
              <a:solidFill>
                <a:schemeClr val="bg1"/>
              </a:solidFill>
              <a:latin typeface="Meiryo" charset="-128"/>
              <a:ea typeface="Meiryo" charset="-128"/>
              <a:cs typeface="Meiryo" charset="-128"/>
            </a:endParaRPr>
          </a:p>
          <a:p>
            <a:pPr marL="742950" lvl="1" indent="-285750">
              <a:buFont typeface="Wingdings" charset="2"/>
              <a:buChar char="l"/>
            </a:pPr>
            <a:endParaRPr lang="en-US" altLang="ja-JP" sz="1600" dirty="0">
              <a:solidFill>
                <a:schemeClr val="bg1"/>
              </a:solidFill>
              <a:latin typeface="Meiryo" charset="-128"/>
              <a:ea typeface="Meiryo" charset="-128"/>
              <a:cs typeface="Meiryo" charset="-128"/>
            </a:endParaRPr>
          </a:p>
          <a:p>
            <a:endParaRPr lang="ja-JP" altLang="en-US" dirty="0">
              <a:solidFill>
                <a:schemeClr val="bg1"/>
              </a:solidFill>
              <a:latin typeface="Meiryo" charset="-128"/>
              <a:ea typeface="Meiryo" charset="-128"/>
              <a:cs typeface="Meiryo" charset="-128"/>
            </a:endParaRPr>
          </a:p>
          <a:p>
            <a:endParaRPr lang="en-US" altLang="ja-JP" b="1" dirty="0">
              <a:solidFill>
                <a:schemeClr val="bg1"/>
              </a:solidFill>
              <a:latin typeface="Meiryo" charset="-128"/>
              <a:ea typeface="Meiryo" charset="-128"/>
              <a:cs typeface="Meiryo" charset="-128"/>
            </a:endParaRPr>
          </a:p>
          <a:p>
            <a:r>
              <a:rPr lang="ja-JP" altLang="en-US" b="1" dirty="0">
                <a:solidFill>
                  <a:schemeClr val="bg1"/>
                </a:solidFill>
                <a:latin typeface="Meiryo" charset="-128"/>
                <a:ea typeface="Meiryo" charset="-128"/>
                <a:cs typeface="Meiryo" charset="-128"/>
              </a:rPr>
              <a:t>プロダクト･オーナーが行う事</a:t>
            </a:r>
          </a:p>
          <a:p>
            <a:pPr marL="717550" lvl="1" indent="-260350">
              <a:buFont typeface="Wingdings" charset="2"/>
              <a:buChar char="l"/>
            </a:pPr>
            <a:r>
              <a:rPr lang="ja-JP" altLang="en-US" sz="1600" dirty="0">
                <a:solidFill>
                  <a:schemeClr val="bg1"/>
                </a:solidFill>
                <a:latin typeface="Meiryo" charset="-128"/>
                <a:ea typeface="Meiryo" charset="-128"/>
                <a:cs typeface="Meiryo" charset="-128"/>
              </a:rPr>
              <a:t>プロダクトのビジョンを作成し、関係者に示し、共有する</a:t>
            </a:r>
            <a:endParaRPr lang="en-US" altLang="ja-JP" sz="1600" dirty="0">
              <a:solidFill>
                <a:schemeClr val="bg1"/>
              </a:solidFill>
              <a:latin typeface="Meiryo" charset="-128"/>
              <a:ea typeface="Meiryo" charset="-128"/>
              <a:cs typeface="Meiryo" charset="-128"/>
            </a:endParaRPr>
          </a:p>
          <a:p>
            <a:pPr marL="717550" lvl="1" indent="-260350">
              <a:buFont typeface="Wingdings" charset="2"/>
              <a:buChar char="l"/>
            </a:pPr>
            <a:r>
              <a:rPr lang="ja-JP" altLang="en-US" sz="1600" dirty="0">
                <a:solidFill>
                  <a:schemeClr val="bg1"/>
                </a:solidFill>
                <a:latin typeface="Meiryo" charset="-128"/>
                <a:ea typeface="Meiryo" charset="-128"/>
                <a:cs typeface="Meiryo" charset="-128"/>
              </a:rPr>
              <a:t>対象プロダクトのビジネス要求</a:t>
            </a:r>
            <a:r>
              <a:rPr lang="en-US" altLang="ja-JP" sz="1600" dirty="0">
                <a:solidFill>
                  <a:schemeClr val="bg1"/>
                </a:solidFill>
                <a:latin typeface="Meiryo" charset="-128"/>
                <a:ea typeface="Meiryo" charset="-128"/>
                <a:cs typeface="Meiryo" charset="-128"/>
              </a:rPr>
              <a:t>(</a:t>
            </a:r>
            <a:r>
              <a:rPr lang="ja-JP" altLang="en-US" sz="1600" dirty="0">
                <a:solidFill>
                  <a:schemeClr val="bg1"/>
                </a:solidFill>
                <a:latin typeface="Meiryo" charset="-128"/>
                <a:ea typeface="Meiryo" charset="-128"/>
                <a:cs typeface="Meiryo" charset="-128"/>
              </a:rPr>
              <a:t>ビジネス環境</a:t>
            </a:r>
            <a:r>
              <a:rPr lang="en-US" altLang="ja-JP" sz="1600" dirty="0">
                <a:solidFill>
                  <a:schemeClr val="bg1"/>
                </a:solidFill>
                <a:latin typeface="Meiryo" charset="-128"/>
                <a:ea typeface="Meiryo" charset="-128"/>
                <a:cs typeface="Meiryo" charset="-128"/>
              </a:rPr>
              <a:t>)</a:t>
            </a:r>
            <a:r>
              <a:rPr lang="ja-JP" altLang="en-US" sz="1600" dirty="0">
                <a:solidFill>
                  <a:schemeClr val="bg1"/>
                </a:solidFill>
                <a:latin typeface="Meiryo" charset="-128"/>
                <a:ea typeface="Meiryo" charset="-128"/>
                <a:cs typeface="Meiryo" charset="-128"/>
              </a:rPr>
              <a:t>の説明</a:t>
            </a:r>
            <a:endParaRPr lang="en-US" altLang="ja-JP" sz="1600" dirty="0">
              <a:solidFill>
                <a:schemeClr val="bg1"/>
              </a:solidFill>
              <a:latin typeface="Meiryo" charset="-128"/>
              <a:ea typeface="Meiryo" charset="-128"/>
              <a:cs typeface="Meiryo" charset="-128"/>
            </a:endParaRPr>
          </a:p>
          <a:p>
            <a:pPr marL="717550" lvl="1" indent="-260350">
              <a:buFont typeface="Wingdings" charset="2"/>
              <a:buChar char="l"/>
            </a:pPr>
            <a:r>
              <a:rPr lang="ja-JP" altLang="en-US" sz="1600" dirty="0">
                <a:solidFill>
                  <a:schemeClr val="bg1"/>
                </a:solidFill>
                <a:latin typeface="Meiryo" charset="-128"/>
                <a:ea typeface="Meiryo" charset="-128"/>
                <a:cs typeface="Meiryo" charset="-128"/>
              </a:rPr>
              <a:t>エピック、ユーザーストーリーの確定とペルソナの作成</a:t>
            </a:r>
            <a:endParaRPr lang="en-US" altLang="ja-JP" sz="1600" dirty="0">
              <a:solidFill>
                <a:schemeClr val="bg1"/>
              </a:solidFill>
              <a:latin typeface="Meiryo" charset="-128"/>
              <a:ea typeface="Meiryo" charset="-128"/>
              <a:cs typeface="Meiryo" charset="-128"/>
            </a:endParaRPr>
          </a:p>
          <a:p>
            <a:pPr marL="717550" lvl="1" indent="-260350">
              <a:buFont typeface="Wingdings" charset="2"/>
              <a:buChar char="l"/>
            </a:pPr>
            <a:r>
              <a:rPr lang="ja-JP" altLang="en-US" sz="1600" dirty="0">
                <a:solidFill>
                  <a:schemeClr val="bg1"/>
                </a:solidFill>
                <a:latin typeface="Meiryo" charset="-128"/>
                <a:ea typeface="Meiryo" charset="-128"/>
                <a:cs typeface="Meiryo" charset="-128"/>
              </a:rPr>
              <a:t>ユーザーストーリー毎の受け入れ基準の承認 </a:t>
            </a:r>
          </a:p>
          <a:p>
            <a:pPr marL="717550" lvl="1" indent="-260350">
              <a:buFont typeface="Wingdings" charset="2"/>
              <a:buChar char="l"/>
            </a:pPr>
            <a:r>
              <a:rPr lang="ja-JP" altLang="en-US" sz="1600" dirty="0">
                <a:solidFill>
                  <a:schemeClr val="bg1"/>
                </a:solidFill>
                <a:latin typeface="Meiryo" charset="-128"/>
                <a:ea typeface="Meiryo" charset="-128"/>
                <a:cs typeface="Meiryo" charset="-128"/>
              </a:rPr>
              <a:t>プロダクト・バックログの優先順位付けとプロジェクト期間中の維持管理</a:t>
            </a:r>
            <a:endParaRPr lang="en-US" altLang="ja-JP" sz="1600" dirty="0">
              <a:solidFill>
                <a:schemeClr val="bg1"/>
              </a:solidFill>
              <a:latin typeface="Meiryo" charset="-128"/>
              <a:ea typeface="Meiryo" charset="-128"/>
              <a:cs typeface="Meiryo" charset="-128"/>
            </a:endParaRPr>
          </a:p>
          <a:p>
            <a:pPr marL="717550" lvl="1" indent="-260350">
              <a:buFont typeface="Wingdings" charset="2"/>
              <a:buChar char="l"/>
            </a:pPr>
            <a:r>
              <a:rPr lang="ja-JP" altLang="en-US" sz="1600" dirty="0">
                <a:solidFill>
                  <a:schemeClr val="bg1"/>
                </a:solidFill>
                <a:latin typeface="Meiryo" charset="-128"/>
                <a:ea typeface="Meiryo" charset="-128"/>
                <a:cs typeface="Meiryo" charset="-128"/>
              </a:rPr>
              <a:t>開発チームへのユーザーストーリーの説明</a:t>
            </a:r>
            <a:endParaRPr lang="en-US" altLang="ja-JP" sz="1600" dirty="0">
              <a:solidFill>
                <a:schemeClr val="bg1"/>
              </a:solidFill>
              <a:latin typeface="Meiryo" charset="-128"/>
              <a:ea typeface="Meiryo" charset="-128"/>
              <a:cs typeface="Meiryo" charset="-128"/>
            </a:endParaRPr>
          </a:p>
          <a:p>
            <a:pPr marL="717550" lvl="1" indent="-260350">
              <a:buFont typeface="Wingdings" charset="2"/>
              <a:buChar char="l"/>
            </a:pPr>
            <a:r>
              <a:rPr lang="ja-JP" altLang="en-US" sz="1600" dirty="0">
                <a:solidFill>
                  <a:schemeClr val="bg1"/>
                </a:solidFill>
                <a:latin typeface="Meiryo" charset="-128"/>
                <a:ea typeface="Meiryo" charset="-128"/>
                <a:cs typeface="Meiryo" charset="-128"/>
              </a:rPr>
              <a:t>開発チームの</a:t>
            </a:r>
            <a:r>
              <a:rPr lang="en-US" altLang="ja-JP" sz="1600" dirty="0">
                <a:solidFill>
                  <a:schemeClr val="bg1"/>
                </a:solidFill>
                <a:latin typeface="Meiryo" charset="-128"/>
                <a:ea typeface="Meiryo" charset="-128"/>
                <a:cs typeface="Meiryo" charset="-128"/>
              </a:rPr>
              <a:t>DoD(</a:t>
            </a:r>
            <a:r>
              <a:rPr lang="ja-JP" altLang="en-US" sz="1600" dirty="0">
                <a:solidFill>
                  <a:schemeClr val="bg1"/>
                </a:solidFill>
                <a:latin typeface="Meiryo" charset="-128"/>
                <a:ea typeface="Meiryo" charset="-128"/>
                <a:cs typeface="Meiryo" charset="-128"/>
              </a:rPr>
              <a:t>完了の定義</a:t>
            </a:r>
            <a:r>
              <a:rPr lang="en-US" altLang="ja-JP" sz="1600" dirty="0">
                <a:solidFill>
                  <a:schemeClr val="bg1"/>
                </a:solidFill>
                <a:latin typeface="Meiryo" charset="-128"/>
                <a:ea typeface="Meiryo" charset="-128"/>
                <a:cs typeface="Meiryo" charset="-128"/>
              </a:rPr>
              <a:t>)</a:t>
            </a:r>
            <a:r>
              <a:rPr lang="ja-JP" altLang="en-US" sz="1600" dirty="0">
                <a:solidFill>
                  <a:schemeClr val="bg1"/>
                </a:solidFill>
                <a:latin typeface="Meiryo" charset="-128"/>
                <a:ea typeface="Meiryo" charset="-128"/>
                <a:cs typeface="Meiryo" charset="-128"/>
              </a:rPr>
              <a:t>作成の支援</a:t>
            </a:r>
            <a:endParaRPr lang="en-US" altLang="ja-JP" sz="1600" dirty="0">
              <a:solidFill>
                <a:schemeClr val="bg1"/>
              </a:solidFill>
              <a:latin typeface="Meiryo" charset="-128"/>
              <a:ea typeface="Meiryo" charset="-128"/>
              <a:cs typeface="Meiryo" charset="-128"/>
            </a:endParaRPr>
          </a:p>
          <a:p>
            <a:pPr marL="717550" lvl="1" indent="-260350">
              <a:buFont typeface="Wingdings" charset="2"/>
              <a:buChar char="l"/>
            </a:pPr>
            <a:r>
              <a:rPr lang="ja-JP" altLang="en-US" sz="1600" dirty="0">
                <a:solidFill>
                  <a:schemeClr val="bg1"/>
                </a:solidFill>
                <a:latin typeface="Meiryo" charset="-128"/>
                <a:ea typeface="Meiryo" charset="-128"/>
                <a:cs typeface="Meiryo" charset="-128"/>
              </a:rPr>
              <a:t>リリース計画の承認 </a:t>
            </a:r>
            <a:endParaRPr lang="en-US" altLang="ja-JP" sz="1600" dirty="0">
              <a:solidFill>
                <a:schemeClr val="bg1"/>
              </a:solidFill>
              <a:latin typeface="Meiryo" charset="-128"/>
              <a:ea typeface="Meiryo" charset="-128"/>
              <a:cs typeface="Meiryo" charset="-128"/>
            </a:endParaRPr>
          </a:p>
          <a:p>
            <a:pPr marL="717550" lvl="1" indent="-260350">
              <a:buFont typeface="Wingdings" charset="2"/>
              <a:buChar char="l"/>
            </a:pPr>
            <a:r>
              <a:rPr lang="ja-JP" altLang="en-US" sz="1600" dirty="0">
                <a:solidFill>
                  <a:schemeClr val="bg1"/>
                </a:solidFill>
                <a:latin typeface="Meiryo" charset="-128"/>
                <a:ea typeface="Meiryo" charset="-128"/>
                <a:cs typeface="Meiryo" charset="-128"/>
              </a:rPr>
              <a:t>稼働環境の定義</a:t>
            </a:r>
            <a:endParaRPr lang="en-US" altLang="ja-JP" sz="1600" dirty="0">
              <a:solidFill>
                <a:schemeClr val="bg1"/>
              </a:solidFill>
              <a:latin typeface="Meiryo" charset="-128"/>
              <a:ea typeface="Meiryo" charset="-128"/>
              <a:cs typeface="Meiryo" charset="-128"/>
            </a:endParaRPr>
          </a:p>
          <a:p>
            <a:pPr marL="717550" lvl="1" indent="-260350">
              <a:buFont typeface="Wingdings" charset="2"/>
              <a:buChar char="l"/>
            </a:pPr>
            <a:r>
              <a:rPr lang="en-US" altLang="ja-JP" sz="1600" dirty="0">
                <a:solidFill>
                  <a:schemeClr val="bg1"/>
                </a:solidFill>
                <a:latin typeface="Meiryo" charset="-128"/>
                <a:ea typeface="Meiryo" charset="-128"/>
                <a:cs typeface="Meiryo" charset="-128"/>
              </a:rPr>
              <a:t>EOL(</a:t>
            </a:r>
            <a:r>
              <a:rPr lang="ja-JP" altLang="en-US" sz="1600" dirty="0">
                <a:solidFill>
                  <a:schemeClr val="bg1"/>
                </a:solidFill>
                <a:latin typeface="Meiryo" charset="-128"/>
                <a:ea typeface="Meiryo" charset="-128"/>
                <a:cs typeface="Meiryo" charset="-128"/>
              </a:rPr>
              <a:t>プロダクトの終焉</a:t>
            </a:r>
            <a:r>
              <a:rPr lang="en-US" altLang="ja-JP" sz="1600" dirty="0">
                <a:solidFill>
                  <a:schemeClr val="bg1"/>
                </a:solidFill>
                <a:latin typeface="Meiryo" charset="-128"/>
                <a:ea typeface="Meiryo" charset="-128"/>
                <a:cs typeface="Meiryo" charset="-128"/>
              </a:rPr>
              <a:t>)</a:t>
            </a:r>
            <a:r>
              <a:rPr lang="ja-JP" altLang="en-US" sz="1600" dirty="0">
                <a:solidFill>
                  <a:schemeClr val="bg1"/>
                </a:solidFill>
                <a:latin typeface="Meiryo" charset="-128"/>
                <a:ea typeface="Meiryo" charset="-128"/>
                <a:cs typeface="Meiryo" charset="-128"/>
              </a:rPr>
              <a:t>条件の設定 </a:t>
            </a:r>
            <a:endParaRPr lang="ja-JP" altLang="en-US" sz="1600" dirty="0">
              <a:solidFill>
                <a:schemeClr val="bg1"/>
              </a:solidFill>
              <a:effectLst/>
              <a:latin typeface="Meiryo" charset="-128"/>
              <a:ea typeface="Meiryo" charset="-128"/>
              <a:cs typeface="Meiryo" charset="-128"/>
            </a:endParaRPr>
          </a:p>
        </p:txBody>
      </p:sp>
      <p:sp>
        <p:nvSpPr>
          <p:cNvPr id="7" name="上矢印 6"/>
          <p:cNvSpPr/>
          <p:nvPr/>
        </p:nvSpPr>
        <p:spPr>
          <a:xfrm>
            <a:off x="3698903" y="2852738"/>
            <a:ext cx="1746193" cy="534024"/>
          </a:xfrm>
          <a:prstGeom prst="up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1446403390"/>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323528" y="4256047"/>
            <a:ext cx="4176464" cy="126118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 name="正方形/長方形 10"/>
          <p:cNvSpPr/>
          <p:nvPr/>
        </p:nvSpPr>
        <p:spPr>
          <a:xfrm>
            <a:off x="4644008" y="4256046"/>
            <a:ext cx="4176464" cy="1261185"/>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8" name="正方形/長方形 7"/>
          <p:cNvSpPr/>
          <p:nvPr/>
        </p:nvSpPr>
        <p:spPr>
          <a:xfrm>
            <a:off x="323528" y="1303718"/>
            <a:ext cx="8496944" cy="1584176"/>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ja-JP" altLang="en-US"/>
              <a:t>参考：</a:t>
            </a:r>
            <a:r>
              <a:rPr lang="ja-JP" altLang="en-US"/>
              <a:t>スクラムと</a:t>
            </a:r>
            <a:r>
              <a:rPr kumimoji="1" lang="ja-JP" altLang="en-US"/>
              <a:t>スクラム</a:t>
            </a:r>
            <a:r>
              <a:rPr kumimoji="1" lang="ja-JP" altLang="en-US" dirty="0"/>
              <a:t>・マスター</a:t>
            </a:r>
          </a:p>
        </p:txBody>
      </p:sp>
      <p:sp>
        <p:nvSpPr>
          <p:cNvPr id="5" name="正方形/長方形 4"/>
          <p:cNvSpPr/>
          <p:nvPr/>
        </p:nvSpPr>
        <p:spPr>
          <a:xfrm>
            <a:off x="483711" y="1436007"/>
            <a:ext cx="8176577" cy="1323439"/>
          </a:xfrm>
          <a:prstGeom prst="rect">
            <a:avLst/>
          </a:prstGeom>
        </p:spPr>
        <p:txBody>
          <a:bodyPr wrap="square">
            <a:spAutoFit/>
          </a:bodyPr>
          <a:lstStyle/>
          <a:p>
            <a:pPr marL="285750" indent="-285750">
              <a:buFont typeface="Wingdings" charset="2"/>
              <a:buChar char="l"/>
            </a:pPr>
            <a:r>
              <a:rPr lang="ja-JP" altLang="en-US" sz="2000" dirty="0">
                <a:solidFill>
                  <a:schemeClr val="bg1"/>
                </a:solidFill>
                <a:latin typeface="Meiryo" charset="-128"/>
                <a:ea typeface="Meiryo" charset="-128"/>
                <a:cs typeface="Meiryo" charset="-128"/>
              </a:rPr>
              <a:t>チームの機能や効率化を支援する </a:t>
            </a:r>
            <a:endParaRPr lang="en-US" altLang="ja-JP" sz="2000" dirty="0">
              <a:solidFill>
                <a:schemeClr val="bg1"/>
              </a:solidFill>
              <a:latin typeface="Meiryo" charset="-128"/>
              <a:ea typeface="Meiryo" charset="-128"/>
              <a:cs typeface="Meiryo" charset="-128"/>
            </a:endParaRPr>
          </a:p>
          <a:p>
            <a:pPr marL="285750" indent="-285750">
              <a:buFont typeface="Wingdings" charset="2"/>
              <a:buChar char="l"/>
            </a:pPr>
            <a:r>
              <a:rPr lang="ja-JP" altLang="en-US" sz="2000" dirty="0">
                <a:solidFill>
                  <a:schemeClr val="bg1"/>
                </a:solidFill>
                <a:latin typeface="Meiryo" charset="-128"/>
                <a:ea typeface="Meiryo" charset="-128"/>
                <a:cs typeface="Meiryo" charset="-128"/>
              </a:rPr>
              <a:t>チームが最大パフォーマンスを発揮できる環境を作る</a:t>
            </a:r>
            <a:br>
              <a:rPr lang="en-US" altLang="ja-JP" sz="2000" dirty="0">
                <a:solidFill>
                  <a:schemeClr val="bg1"/>
                </a:solidFill>
                <a:latin typeface="Meiryo" charset="-128"/>
                <a:ea typeface="Meiryo" charset="-128"/>
                <a:cs typeface="Meiryo" charset="-128"/>
              </a:rPr>
            </a:br>
            <a:r>
              <a:rPr lang="ja-JP" altLang="en-US" sz="2000" dirty="0">
                <a:solidFill>
                  <a:schemeClr val="bg1"/>
                </a:solidFill>
                <a:latin typeface="Meiryo" charset="-128"/>
                <a:ea typeface="Meiryo" charset="-128"/>
                <a:cs typeface="Meiryo" charset="-128"/>
              </a:rPr>
              <a:t>＝　妨害からチームを守る</a:t>
            </a:r>
            <a:endParaRPr lang="en-US" altLang="ja-JP" sz="2000" dirty="0">
              <a:solidFill>
                <a:schemeClr val="bg1"/>
              </a:solidFill>
              <a:latin typeface="Meiryo" charset="-128"/>
              <a:ea typeface="Meiryo" charset="-128"/>
              <a:cs typeface="Meiryo" charset="-128"/>
            </a:endParaRPr>
          </a:p>
          <a:p>
            <a:pPr marL="285750" indent="-285750">
              <a:buFont typeface="Wingdings" charset="2"/>
              <a:buChar char="l"/>
            </a:pPr>
            <a:r>
              <a:rPr lang="ja-JP" altLang="en-US" sz="2000" dirty="0">
                <a:solidFill>
                  <a:schemeClr val="bg1"/>
                </a:solidFill>
                <a:latin typeface="Meiryo" charset="-128"/>
                <a:ea typeface="Meiryo" charset="-128"/>
                <a:cs typeface="Meiryo" charset="-128"/>
              </a:rPr>
              <a:t>チームがスクラム・プロセス通りに作業を実施できる様に支援する</a:t>
            </a:r>
            <a:endParaRPr lang="en-US" altLang="ja-JP" sz="2000" dirty="0">
              <a:solidFill>
                <a:schemeClr val="bg1"/>
              </a:solidFill>
              <a:latin typeface="Meiryo" charset="-128"/>
              <a:ea typeface="Meiryo" charset="-128"/>
              <a:cs typeface="Meiryo" charset="-128"/>
            </a:endParaRPr>
          </a:p>
        </p:txBody>
      </p:sp>
      <p:sp>
        <p:nvSpPr>
          <p:cNvPr id="6" name="正方形/長方形 5"/>
          <p:cNvSpPr/>
          <p:nvPr/>
        </p:nvSpPr>
        <p:spPr>
          <a:xfrm>
            <a:off x="476000" y="4432275"/>
            <a:ext cx="3871519" cy="954107"/>
          </a:xfrm>
          <a:prstGeom prst="rect">
            <a:avLst/>
          </a:prstGeom>
        </p:spPr>
        <p:txBody>
          <a:bodyPr wrap="square">
            <a:spAutoFit/>
          </a:bodyPr>
          <a:lstStyle/>
          <a:p>
            <a:pPr marL="285750" indent="-285750">
              <a:buFont typeface="Wingdings" charset="2"/>
              <a:buChar char="Ø"/>
            </a:pPr>
            <a:r>
              <a:rPr lang="ja-JP" altLang="en-US" sz="1400" dirty="0">
                <a:solidFill>
                  <a:schemeClr val="bg1"/>
                </a:solidFill>
                <a:latin typeface="Meiryo" charset="-128"/>
                <a:ea typeface="Meiryo" charset="-128"/>
                <a:cs typeface="Meiryo" charset="-128"/>
              </a:rPr>
              <a:t>チームに気付きを与える</a:t>
            </a:r>
            <a:endParaRPr lang="en-US" altLang="ja-JP" sz="1400" dirty="0">
              <a:solidFill>
                <a:schemeClr val="bg1"/>
              </a:solidFill>
              <a:latin typeface="Meiryo" charset="-128"/>
              <a:ea typeface="Meiryo" charset="-128"/>
              <a:cs typeface="Meiryo" charset="-128"/>
            </a:endParaRPr>
          </a:p>
          <a:p>
            <a:pPr marL="285750" indent="-285750">
              <a:buFont typeface="Wingdings" charset="2"/>
              <a:buChar char="Ø"/>
            </a:pPr>
            <a:r>
              <a:rPr lang="ja-JP" altLang="en-US" sz="1400" dirty="0">
                <a:solidFill>
                  <a:schemeClr val="bg1"/>
                </a:solidFill>
                <a:latin typeface="Meiryo" charset="-128"/>
                <a:ea typeface="Meiryo" charset="-128"/>
                <a:cs typeface="Meiryo" charset="-128"/>
              </a:rPr>
              <a:t>チームの自律を支援する</a:t>
            </a:r>
            <a:endParaRPr lang="en-US" altLang="ja-JP" sz="1400" dirty="0">
              <a:solidFill>
                <a:schemeClr val="bg1"/>
              </a:solidFill>
              <a:latin typeface="Meiryo" charset="-128"/>
              <a:ea typeface="Meiryo" charset="-128"/>
              <a:cs typeface="Meiryo" charset="-128"/>
            </a:endParaRPr>
          </a:p>
          <a:p>
            <a:pPr marL="285750" indent="-285750">
              <a:buFont typeface="Wingdings" charset="2"/>
              <a:buChar char="Ø"/>
            </a:pPr>
            <a:r>
              <a:rPr lang="ja-JP" altLang="en-US" sz="1400" dirty="0">
                <a:solidFill>
                  <a:schemeClr val="bg1"/>
                </a:solidFill>
                <a:latin typeface="Meiryo" charset="-128"/>
                <a:ea typeface="Meiryo" charset="-128"/>
                <a:cs typeface="Meiryo" charset="-128"/>
              </a:rPr>
              <a:t>チームの能力をユーザーに売り込む</a:t>
            </a:r>
            <a:endParaRPr lang="en-US" altLang="ja-JP" sz="1400" dirty="0">
              <a:solidFill>
                <a:schemeClr val="bg1"/>
              </a:solidFill>
              <a:latin typeface="Meiryo" charset="-128"/>
              <a:ea typeface="Meiryo" charset="-128"/>
              <a:cs typeface="Meiryo" charset="-128"/>
            </a:endParaRPr>
          </a:p>
          <a:p>
            <a:pPr marL="285750" indent="-285750">
              <a:buFont typeface="Wingdings" charset="2"/>
              <a:buChar char="Ø"/>
            </a:pPr>
            <a:r>
              <a:rPr lang="ja-JP" altLang="en-US" sz="1400" dirty="0">
                <a:solidFill>
                  <a:schemeClr val="bg1"/>
                </a:solidFill>
                <a:latin typeface="Meiryo" charset="-128"/>
                <a:ea typeface="Meiryo" charset="-128"/>
                <a:cs typeface="Meiryo" charset="-128"/>
              </a:rPr>
              <a:t>プロジェクト関係者間の信頼感を醸成する</a:t>
            </a:r>
            <a:endParaRPr lang="en-US" altLang="ja-JP" sz="1400" dirty="0">
              <a:solidFill>
                <a:schemeClr val="bg1"/>
              </a:solidFill>
              <a:latin typeface="Meiryo" charset="-128"/>
              <a:ea typeface="Meiryo" charset="-128"/>
              <a:cs typeface="Meiryo" charset="-128"/>
            </a:endParaRPr>
          </a:p>
        </p:txBody>
      </p:sp>
      <p:sp>
        <p:nvSpPr>
          <p:cNvPr id="7" name="正方形/長方形 6"/>
          <p:cNvSpPr/>
          <p:nvPr/>
        </p:nvSpPr>
        <p:spPr>
          <a:xfrm>
            <a:off x="5186172" y="4432276"/>
            <a:ext cx="3092135" cy="954107"/>
          </a:xfrm>
          <a:prstGeom prst="rect">
            <a:avLst/>
          </a:prstGeom>
        </p:spPr>
        <p:txBody>
          <a:bodyPr wrap="square">
            <a:spAutoFit/>
          </a:bodyPr>
          <a:lstStyle/>
          <a:p>
            <a:pPr marL="285750" indent="-285750">
              <a:buFont typeface="Wingdings" charset="2"/>
              <a:buChar char="Ø"/>
            </a:pPr>
            <a:r>
              <a:rPr lang="ja-JP" altLang="en-US" sz="1400" dirty="0">
                <a:solidFill>
                  <a:schemeClr val="bg1"/>
                </a:solidFill>
                <a:latin typeface="Meiryo" charset="-128"/>
                <a:ea typeface="Meiryo" charset="-128"/>
                <a:cs typeface="Meiryo" charset="-128"/>
              </a:rPr>
              <a:t>お客様(ユーザー)第一の思想</a:t>
            </a:r>
            <a:endParaRPr lang="en-US" altLang="ja-JP" sz="1400" dirty="0">
              <a:solidFill>
                <a:schemeClr val="bg1"/>
              </a:solidFill>
              <a:latin typeface="Meiryo" charset="-128"/>
              <a:ea typeface="Meiryo" charset="-128"/>
              <a:cs typeface="Meiryo" charset="-128"/>
            </a:endParaRPr>
          </a:p>
          <a:p>
            <a:pPr marL="285750" indent="-285750">
              <a:buFont typeface="Wingdings" charset="2"/>
              <a:buChar char="Ø"/>
            </a:pPr>
            <a:r>
              <a:rPr lang="ja-JP" altLang="en-US" sz="1400" dirty="0">
                <a:solidFill>
                  <a:schemeClr val="bg1"/>
                </a:solidFill>
                <a:latin typeface="Meiryo" charset="-128"/>
                <a:ea typeface="Meiryo" charset="-128"/>
                <a:cs typeface="Meiryo" charset="-128"/>
              </a:rPr>
              <a:t>ジャスト・イン・タイムの徹底 </a:t>
            </a:r>
            <a:endParaRPr lang="en-US" altLang="ja-JP" sz="1400" dirty="0">
              <a:solidFill>
                <a:schemeClr val="bg1"/>
              </a:solidFill>
              <a:latin typeface="Meiryo" charset="-128"/>
              <a:ea typeface="Meiryo" charset="-128"/>
              <a:cs typeface="Meiryo" charset="-128"/>
            </a:endParaRPr>
          </a:p>
          <a:p>
            <a:pPr marL="285750" indent="-285750">
              <a:buFont typeface="Wingdings" charset="2"/>
              <a:buChar char="Ø"/>
            </a:pPr>
            <a:r>
              <a:rPr lang="ja-JP" altLang="en-US" sz="1400" dirty="0">
                <a:solidFill>
                  <a:schemeClr val="bg1"/>
                </a:solidFill>
                <a:latin typeface="Meiryo" charset="-128"/>
                <a:ea typeface="Meiryo" charset="-128"/>
                <a:cs typeface="Meiryo" charset="-128"/>
              </a:rPr>
              <a:t>カイゼン活動の促進</a:t>
            </a:r>
            <a:endParaRPr lang="en-US" altLang="ja-JP" sz="1400" dirty="0">
              <a:solidFill>
                <a:schemeClr val="bg1"/>
              </a:solidFill>
              <a:latin typeface="Meiryo" charset="-128"/>
              <a:ea typeface="Meiryo" charset="-128"/>
              <a:cs typeface="Meiryo" charset="-128"/>
            </a:endParaRPr>
          </a:p>
          <a:p>
            <a:pPr marL="285750" indent="-285750">
              <a:buFont typeface="Wingdings" charset="2"/>
              <a:buChar char="Ø"/>
            </a:pPr>
            <a:r>
              <a:rPr lang="ja-JP" altLang="en-US" sz="1400" dirty="0">
                <a:solidFill>
                  <a:schemeClr val="bg1"/>
                </a:solidFill>
                <a:latin typeface="Meiryo" charset="-128"/>
                <a:ea typeface="Meiryo" charset="-128"/>
                <a:cs typeface="Meiryo" charset="-128"/>
              </a:rPr>
              <a:t>チームのモチベーションの向上</a:t>
            </a:r>
          </a:p>
        </p:txBody>
      </p:sp>
      <p:grpSp>
        <p:nvGrpSpPr>
          <p:cNvPr id="12" name="図形グループ 11"/>
          <p:cNvGrpSpPr/>
          <p:nvPr/>
        </p:nvGrpSpPr>
        <p:grpSpPr>
          <a:xfrm>
            <a:off x="3086342" y="3367713"/>
            <a:ext cx="231924" cy="471366"/>
            <a:chOff x="1946324" y="4125162"/>
            <a:chExt cx="969964" cy="2007872"/>
          </a:xfrm>
        </p:grpSpPr>
        <p:sp>
          <p:nvSpPr>
            <p:cNvPr id="13" name="円/楕円 12"/>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000" dirty="0">
                <a:solidFill>
                  <a:srgbClr val="FFFFFF"/>
                </a:solidFill>
                <a:latin typeface="ＭＳ Ｐゴシック"/>
                <a:ea typeface="ＭＳ Ｐゴシック"/>
                <a:cs typeface="ＭＳ Ｐゴシック"/>
              </a:endParaRPr>
            </a:p>
          </p:txBody>
        </p:sp>
        <p:sp>
          <p:nvSpPr>
            <p:cNvPr id="14" name="フローチャート: 論理積ゲート 13"/>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000" dirty="0">
                <a:solidFill>
                  <a:srgbClr val="FFFFFF"/>
                </a:solidFill>
                <a:latin typeface="ＭＳ Ｐゴシック"/>
                <a:ea typeface="ＭＳ Ｐゴシック"/>
                <a:cs typeface="ＭＳ Ｐゴシック"/>
              </a:endParaRPr>
            </a:p>
          </p:txBody>
        </p:sp>
      </p:grpSp>
      <p:sp>
        <p:nvSpPr>
          <p:cNvPr id="15" name="テキスト ボックス 14"/>
          <p:cNvSpPr txBox="1"/>
          <p:nvPr/>
        </p:nvSpPr>
        <p:spPr>
          <a:xfrm>
            <a:off x="3438730" y="3506349"/>
            <a:ext cx="2800767" cy="461665"/>
          </a:xfrm>
          <a:prstGeom prst="rect">
            <a:avLst/>
          </a:prstGeom>
          <a:noFill/>
        </p:spPr>
        <p:txBody>
          <a:bodyPr wrap="none" rtlCol="0">
            <a:spAutoFit/>
          </a:bodyPr>
          <a:lstStyle/>
          <a:p>
            <a:r>
              <a:rPr kumimoji="1" lang="ja-JP" altLang="en-US" sz="2400" dirty="0">
                <a:latin typeface="Meiryo" charset="-128"/>
                <a:ea typeface="Meiryo" charset="-128"/>
                <a:cs typeface="Meiryo" charset="-128"/>
              </a:rPr>
              <a:t>スクラム･マスター</a:t>
            </a:r>
          </a:p>
        </p:txBody>
      </p:sp>
      <p:sp>
        <p:nvSpPr>
          <p:cNvPr id="9" name="上矢印 8"/>
          <p:cNvSpPr/>
          <p:nvPr/>
        </p:nvSpPr>
        <p:spPr>
          <a:xfrm>
            <a:off x="1889700" y="3037945"/>
            <a:ext cx="1044117" cy="1068049"/>
          </a:xfrm>
          <a:prstGeom prst="up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 name="上矢印 16"/>
          <p:cNvSpPr/>
          <p:nvPr/>
        </p:nvSpPr>
        <p:spPr>
          <a:xfrm>
            <a:off x="6210180" y="3056433"/>
            <a:ext cx="1044117" cy="1068049"/>
          </a:xfrm>
          <a:prstGeom prst="up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2857139533"/>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参考：</a:t>
            </a:r>
            <a:r>
              <a:rPr lang="ja-JP" altLang="en-US"/>
              <a:t>スクラムと</a:t>
            </a:r>
            <a:r>
              <a:rPr kumimoji="1" lang="ja-JP" altLang="en-US"/>
              <a:t>開発</a:t>
            </a:r>
            <a:r>
              <a:rPr kumimoji="1" lang="ja-JP" altLang="en-US" dirty="0"/>
              <a:t>チーム</a:t>
            </a:r>
          </a:p>
        </p:txBody>
      </p:sp>
      <p:sp>
        <p:nvSpPr>
          <p:cNvPr id="4" name="正方形/長方形 3"/>
          <p:cNvSpPr/>
          <p:nvPr/>
        </p:nvSpPr>
        <p:spPr>
          <a:xfrm>
            <a:off x="179512" y="1026590"/>
            <a:ext cx="8784976" cy="5324535"/>
          </a:xfrm>
          <a:prstGeom prst="rect">
            <a:avLst/>
          </a:prstGeom>
        </p:spPr>
        <p:txBody>
          <a:bodyPr wrap="square">
            <a:spAutoFit/>
          </a:bodyPr>
          <a:lstStyle/>
          <a:p>
            <a:pPr marL="360000" indent="-342900">
              <a:spcBef>
                <a:spcPts val="600"/>
              </a:spcBef>
              <a:buFont typeface="Wingdings" charset="2"/>
              <a:buChar char="l"/>
            </a:pPr>
            <a:r>
              <a:rPr lang="ja-JP" altLang="en-US" sz="2000" b="1" dirty="0">
                <a:latin typeface="Meiryo" charset="-128"/>
                <a:ea typeface="Meiryo" charset="-128"/>
                <a:cs typeface="Meiryo" charset="-128"/>
              </a:rPr>
              <a:t>自己組織的なチーム</a:t>
            </a:r>
            <a:r>
              <a:rPr lang="ja-JP" altLang="en-US" sz="2000" dirty="0">
                <a:latin typeface="Meiryo" charset="-128"/>
                <a:ea typeface="Meiryo" charset="-128"/>
                <a:cs typeface="Meiryo" charset="-128"/>
              </a:rPr>
              <a:t>である</a:t>
            </a:r>
            <a:endParaRPr lang="en-US" altLang="ja-JP" sz="2000" dirty="0">
              <a:latin typeface="Meiryo" charset="-128"/>
              <a:ea typeface="Meiryo" charset="-128"/>
              <a:cs typeface="Meiryo" charset="-128"/>
            </a:endParaRPr>
          </a:p>
          <a:p>
            <a:pPr marL="817200" lvl="2" indent="-342900">
              <a:spcBef>
                <a:spcPts val="600"/>
              </a:spcBef>
              <a:buFont typeface="Wingdings" charset="2"/>
              <a:buChar char="Ø"/>
            </a:pPr>
            <a:r>
              <a:rPr lang="ja-JP" altLang="en-US" dirty="0">
                <a:latin typeface="Meiryo" charset="-128"/>
                <a:ea typeface="Meiryo" charset="-128"/>
                <a:cs typeface="Meiryo" charset="-128"/>
              </a:rPr>
              <a:t>自律性</a:t>
            </a:r>
            <a:endParaRPr lang="en-US" altLang="ja-JP" dirty="0">
              <a:latin typeface="Meiryo" charset="-128"/>
              <a:ea typeface="Meiryo" charset="-128"/>
              <a:cs typeface="Meiryo" charset="-128"/>
            </a:endParaRPr>
          </a:p>
          <a:p>
            <a:pPr marL="817200" lvl="3">
              <a:spcBef>
                <a:spcPts val="600"/>
              </a:spcBef>
            </a:pPr>
            <a:r>
              <a:rPr lang="ja-JP" altLang="en-US" sz="1600" dirty="0">
                <a:latin typeface="Meiryo" charset="-128"/>
                <a:ea typeface="Meiryo" charset="-128"/>
                <a:cs typeface="Meiryo" charset="-128"/>
              </a:rPr>
              <a:t>メンバーが自ら日々の仕事を管理する</a:t>
            </a:r>
            <a:endParaRPr lang="en-US" altLang="ja-JP" sz="1600" dirty="0">
              <a:latin typeface="Meiryo" charset="-128"/>
              <a:ea typeface="Meiryo" charset="-128"/>
              <a:cs typeface="Meiryo" charset="-128"/>
            </a:endParaRPr>
          </a:p>
          <a:p>
            <a:pPr marL="817200" lvl="2" indent="-342900">
              <a:spcBef>
                <a:spcPts val="600"/>
              </a:spcBef>
              <a:buFont typeface="Wingdings" charset="2"/>
              <a:buChar char="Ø"/>
            </a:pPr>
            <a:r>
              <a:rPr lang="ja-JP" altLang="en-US" dirty="0">
                <a:latin typeface="Meiryo" charset="-128"/>
                <a:ea typeface="Meiryo" charset="-128"/>
                <a:cs typeface="Meiryo" charset="-128"/>
              </a:rPr>
              <a:t>自己超越</a:t>
            </a:r>
            <a:endParaRPr lang="en-US" altLang="ja-JP" dirty="0">
              <a:latin typeface="Meiryo" charset="-128"/>
              <a:ea typeface="Meiryo" charset="-128"/>
              <a:cs typeface="Meiryo" charset="-128"/>
            </a:endParaRPr>
          </a:p>
          <a:p>
            <a:pPr marL="817200" lvl="3">
              <a:spcBef>
                <a:spcPts val="600"/>
              </a:spcBef>
            </a:pPr>
            <a:r>
              <a:rPr lang="ja-JP" altLang="en-US" sz="1600" dirty="0">
                <a:latin typeface="Meiryo" charset="-128"/>
                <a:ea typeface="Meiryo" charset="-128"/>
                <a:cs typeface="Meiryo" charset="-128"/>
              </a:rPr>
              <a:t>常に目標を達成するように自らを追い込み、常に自身のプラクティスを改善する</a:t>
            </a:r>
            <a:endParaRPr lang="en-US" altLang="ja-JP" sz="1600" dirty="0">
              <a:latin typeface="Meiryo" charset="-128"/>
              <a:ea typeface="Meiryo" charset="-128"/>
              <a:cs typeface="Meiryo" charset="-128"/>
            </a:endParaRPr>
          </a:p>
          <a:p>
            <a:pPr marL="817200" lvl="2" indent="-342900">
              <a:spcBef>
                <a:spcPts val="600"/>
              </a:spcBef>
              <a:buFont typeface="Wingdings" charset="2"/>
              <a:buChar char="Ø"/>
            </a:pPr>
            <a:r>
              <a:rPr lang="ja-JP" altLang="en-US" dirty="0">
                <a:latin typeface="Meiryo" charset="-128"/>
                <a:ea typeface="Meiryo" charset="-128"/>
                <a:cs typeface="Meiryo" charset="-128"/>
              </a:rPr>
              <a:t>相互交換作用</a:t>
            </a:r>
            <a:endParaRPr lang="en-US" altLang="ja-JP" dirty="0">
              <a:latin typeface="Meiryo" charset="-128"/>
              <a:ea typeface="Meiryo" charset="-128"/>
              <a:cs typeface="Meiryo" charset="-128"/>
            </a:endParaRPr>
          </a:p>
          <a:p>
            <a:pPr marL="817200" lvl="3">
              <a:spcBef>
                <a:spcPts val="600"/>
              </a:spcBef>
            </a:pPr>
            <a:r>
              <a:rPr lang="ja-JP" altLang="en-US" sz="1600" dirty="0">
                <a:latin typeface="Meiryo" charset="-128"/>
                <a:ea typeface="Meiryo" charset="-128"/>
                <a:cs typeface="Meiryo" charset="-128"/>
              </a:rPr>
              <a:t>機能横断的かつ定めた役割がない</a:t>
            </a:r>
            <a:endParaRPr lang="en-US" altLang="ja-JP" sz="1600" dirty="0">
              <a:latin typeface="Meiryo" charset="-128"/>
              <a:ea typeface="Meiryo" charset="-128"/>
              <a:cs typeface="Meiryo" charset="-128"/>
            </a:endParaRPr>
          </a:p>
          <a:p>
            <a:pPr marL="360000" indent="-342900">
              <a:spcBef>
                <a:spcPts val="600"/>
              </a:spcBef>
              <a:buFont typeface="Wingdings" charset="2"/>
              <a:buChar char="l"/>
            </a:pPr>
            <a:r>
              <a:rPr lang="ja-JP" altLang="en-US" sz="2000" b="1" dirty="0">
                <a:latin typeface="Meiryo" charset="-128"/>
                <a:ea typeface="Meiryo" charset="-128"/>
                <a:cs typeface="Meiryo" charset="-128"/>
              </a:rPr>
              <a:t>目標にコミット</a:t>
            </a:r>
            <a:r>
              <a:rPr lang="ja-JP" altLang="en-US" sz="2000" dirty="0">
                <a:latin typeface="Meiryo" charset="-128"/>
                <a:ea typeface="Meiryo" charset="-128"/>
                <a:cs typeface="Meiryo" charset="-128"/>
              </a:rPr>
              <a:t>する義務がある</a:t>
            </a:r>
            <a:endParaRPr lang="en-US" altLang="ja-JP" sz="2000" dirty="0">
              <a:latin typeface="Meiryo" charset="-128"/>
              <a:ea typeface="Meiryo" charset="-128"/>
              <a:cs typeface="Meiryo" charset="-128"/>
            </a:endParaRPr>
          </a:p>
          <a:p>
            <a:pPr marL="817200" lvl="2" indent="-342900">
              <a:spcBef>
                <a:spcPts val="600"/>
              </a:spcBef>
              <a:buFont typeface="Wingdings" charset="2"/>
              <a:buChar char="Ø"/>
            </a:pPr>
            <a:r>
              <a:rPr lang="ja-JP" altLang="en-US" dirty="0">
                <a:latin typeface="Meiryo" charset="-128"/>
                <a:ea typeface="Meiryo" charset="-128"/>
                <a:cs typeface="Meiryo" charset="-128"/>
              </a:rPr>
              <a:t>チームはスプリント計画ミーティングでコミットした目標を達成する責 任を持つ</a:t>
            </a:r>
            <a:endParaRPr lang="en-US" altLang="ja-JP" dirty="0">
              <a:latin typeface="Meiryo" charset="-128"/>
              <a:ea typeface="Meiryo" charset="-128"/>
              <a:cs typeface="Meiryo" charset="-128"/>
            </a:endParaRPr>
          </a:p>
          <a:p>
            <a:pPr marL="360000" indent="-342900">
              <a:spcBef>
                <a:spcPts val="600"/>
              </a:spcBef>
              <a:buFont typeface="Wingdings" charset="2"/>
              <a:buChar char="l"/>
            </a:pPr>
            <a:r>
              <a:rPr lang="ja-JP" altLang="en-US" sz="2000" dirty="0">
                <a:latin typeface="Meiryo" charset="-128"/>
                <a:ea typeface="Meiryo" charset="-128"/>
                <a:cs typeface="Meiryo" charset="-128"/>
              </a:rPr>
              <a:t>目標達成につながるならば</a:t>
            </a:r>
            <a:r>
              <a:rPr lang="ja-JP" altLang="en-US" sz="2000" b="1" dirty="0">
                <a:latin typeface="Meiryo" charset="-128"/>
                <a:ea typeface="Meiryo" charset="-128"/>
                <a:cs typeface="Meiryo" charset="-128"/>
              </a:rPr>
              <a:t>方法を限定しない</a:t>
            </a:r>
            <a:endParaRPr lang="en-US" altLang="ja-JP" sz="2000" b="1" dirty="0">
              <a:latin typeface="Meiryo" charset="-128"/>
              <a:ea typeface="Meiryo" charset="-128"/>
              <a:cs typeface="Meiryo" charset="-128"/>
            </a:endParaRPr>
          </a:p>
          <a:p>
            <a:pPr marL="817200" lvl="2" indent="-342900">
              <a:spcBef>
                <a:spcPts val="600"/>
              </a:spcBef>
              <a:buFont typeface="Wingdings" charset="2"/>
              <a:buChar char="Ø"/>
            </a:pPr>
            <a:r>
              <a:rPr lang="ja-JP" altLang="en-US" dirty="0">
                <a:latin typeface="Meiryo" charset="-128"/>
                <a:ea typeface="Meiryo" charset="-128"/>
                <a:cs typeface="Meiryo" charset="-128"/>
              </a:rPr>
              <a:t>チームは全ての決断を下す権限、必要なことを何でも行う権限、あらゆる障害の除去を依頼する権限を持つ </a:t>
            </a:r>
            <a:endParaRPr lang="en-US" altLang="ja-JP" dirty="0">
              <a:latin typeface="Meiryo" charset="-128"/>
              <a:ea typeface="Meiryo" charset="-128"/>
              <a:cs typeface="Meiryo" charset="-128"/>
            </a:endParaRPr>
          </a:p>
          <a:p>
            <a:pPr marL="360000" indent="-342900">
              <a:spcBef>
                <a:spcPts val="600"/>
              </a:spcBef>
              <a:buFont typeface="Wingdings" charset="2"/>
              <a:buChar char="l"/>
            </a:pPr>
            <a:r>
              <a:rPr lang="ja-JP" altLang="en-US" sz="2000" dirty="0">
                <a:latin typeface="Meiryo" charset="-128"/>
                <a:ea typeface="Meiryo" charset="-128"/>
                <a:cs typeface="Meiryo" charset="-128"/>
              </a:rPr>
              <a:t>争議は</a:t>
            </a:r>
            <a:r>
              <a:rPr lang="ja-JP" altLang="en-US" sz="2000" b="1" dirty="0">
                <a:latin typeface="Meiryo" charset="-128"/>
                <a:ea typeface="Meiryo" charset="-128"/>
                <a:cs typeface="Meiryo" charset="-128"/>
              </a:rPr>
              <a:t>チーム内で解決</a:t>
            </a:r>
            <a:r>
              <a:rPr lang="ja-JP" altLang="en-US" sz="2000" dirty="0">
                <a:latin typeface="Meiryo" charset="-128"/>
                <a:ea typeface="Meiryo" charset="-128"/>
                <a:cs typeface="Meiryo" charset="-128"/>
              </a:rPr>
              <a:t>する</a:t>
            </a:r>
            <a:endParaRPr lang="en-US" altLang="ja-JP" sz="2000" dirty="0">
              <a:latin typeface="Meiryo" charset="-128"/>
              <a:ea typeface="Meiryo" charset="-128"/>
              <a:cs typeface="Meiryo" charset="-128"/>
            </a:endParaRPr>
          </a:p>
          <a:p>
            <a:pPr marL="360000" indent="-342900">
              <a:spcBef>
                <a:spcPts val="600"/>
              </a:spcBef>
              <a:buFont typeface="Wingdings" charset="2"/>
              <a:buChar char="l"/>
            </a:pPr>
            <a:r>
              <a:rPr lang="ja-JP" altLang="en-US" sz="2000" b="1" dirty="0">
                <a:latin typeface="Meiryo" charset="-128"/>
                <a:ea typeface="Meiryo" charset="-128"/>
                <a:cs typeface="Meiryo" charset="-128"/>
              </a:rPr>
              <a:t>作業規約</a:t>
            </a:r>
            <a:r>
              <a:rPr lang="ja-JP" altLang="en-US" sz="2000" dirty="0">
                <a:latin typeface="Meiryo" charset="-128"/>
                <a:ea typeface="Meiryo" charset="-128"/>
                <a:cs typeface="Meiryo" charset="-128"/>
              </a:rPr>
              <a:t>を作る</a:t>
            </a:r>
          </a:p>
        </p:txBody>
      </p:sp>
    </p:spTree>
    <p:extLst>
      <p:ext uri="{BB962C8B-B14F-4D97-AF65-F5344CB8AC3E}">
        <p14:creationId xmlns:p14="http://schemas.microsoft.com/office/powerpoint/2010/main" val="2509822305"/>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参考：エクストリーム</a:t>
            </a:r>
            <a:r>
              <a:rPr kumimoji="1" lang="ja-JP" altLang="en-US" dirty="0"/>
              <a:t>･プログラミング（</a:t>
            </a:r>
            <a:r>
              <a:rPr kumimoji="1" lang="en-US" altLang="ja-JP" dirty="0"/>
              <a:t>XP</a:t>
            </a:r>
            <a:r>
              <a:rPr kumimoji="1" lang="ja-JP" altLang="en-US" dirty="0"/>
              <a:t>）</a:t>
            </a:r>
          </a:p>
        </p:txBody>
      </p:sp>
      <p:sp>
        <p:nvSpPr>
          <p:cNvPr id="4" name="正方形/長方形 3"/>
          <p:cNvSpPr/>
          <p:nvPr/>
        </p:nvSpPr>
        <p:spPr>
          <a:xfrm>
            <a:off x="128833" y="1484784"/>
            <a:ext cx="8886334" cy="4955203"/>
          </a:xfrm>
          <a:prstGeom prst="rect">
            <a:avLst/>
          </a:prstGeom>
        </p:spPr>
        <p:txBody>
          <a:bodyPr wrap="square">
            <a:spAutoFit/>
          </a:bodyPr>
          <a:lstStyle/>
          <a:p>
            <a:pPr marL="342900" indent="-342900">
              <a:buFont typeface="Wingdings" charset="2"/>
              <a:buChar char="l"/>
            </a:pPr>
            <a:r>
              <a:rPr lang="ja-JP" altLang="en-US" sz="2000" dirty="0">
                <a:latin typeface="Meiryo" charset="-128"/>
                <a:ea typeface="Meiryo" charset="-128"/>
                <a:cs typeface="Meiryo" charset="-128"/>
              </a:rPr>
              <a:t>テスト駆動開発（</a:t>
            </a:r>
            <a:r>
              <a:rPr lang="en-US" altLang="ja-JP" sz="2000" dirty="0">
                <a:latin typeface="Meiryo" charset="-128"/>
                <a:ea typeface="Meiryo" charset="-128"/>
                <a:cs typeface="Meiryo" charset="-128"/>
              </a:rPr>
              <a:t>Test-Driven Development</a:t>
            </a:r>
            <a:r>
              <a:rPr lang="ja-JP" altLang="en-US" sz="2000" dirty="0">
                <a:latin typeface="Meiryo" charset="-128"/>
                <a:ea typeface="Meiryo" charset="-128"/>
                <a:cs typeface="Meiryo" charset="-128"/>
              </a:rPr>
              <a:t>：TDD）＝テストファースト・プログラミング</a:t>
            </a:r>
            <a:endParaRPr lang="en-US" altLang="ja-JP" sz="2000" dirty="0">
              <a:latin typeface="Meiryo" charset="-128"/>
              <a:ea typeface="Meiryo" charset="-128"/>
              <a:cs typeface="Meiryo" charset="-128"/>
            </a:endParaRPr>
          </a:p>
          <a:p>
            <a:pPr marL="742950" lvl="1" indent="-285750">
              <a:buFont typeface="Wingdings" charset="2"/>
              <a:buChar char="Ø"/>
            </a:pPr>
            <a:r>
              <a:rPr lang="ja-JP" altLang="en-US" dirty="0">
                <a:latin typeface="Meiryo" charset="-128"/>
                <a:ea typeface="Meiryo" charset="-128"/>
                <a:cs typeface="Meiryo" charset="-128"/>
              </a:rPr>
              <a:t>実装する機能をテストするプログラムを書く</a:t>
            </a:r>
            <a:endParaRPr lang="en-US" altLang="ja-JP" dirty="0">
              <a:latin typeface="Meiryo" charset="-128"/>
              <a:ea typeface="Meiryo" charset="-128"/>
              <a:cs typeface="Meiryo" charset="-128"/>
            </a:endParaRPr>
          </a:p>
          <a:p>
            <a:pPr marL="742950" lvl="1" indent="-285750">
              <a:buFont typeface="Wingdings" charset="2"/>
              <a:buChar char="Ø"/>
            </a:pPr>
            <a:r>
              <a:rPr lang="ja-JP" altLang="en-US" dirty="0">
                <a:latin typeface="Meiryo" charset="-128"/>
                <a:ea typeface="Meiryo" charset="-128"/>
                <a:cs typeface="Meiryo" charset="-128"/>
              </a:rPr>
              <a:t>コードを書いてテストする</a:t>
            </a:r>
            <a:endParaRPr lang="en-US" altLang="ja-JP" dirty="0">
              <a:latin typeface="Meiryo" charset="-128"/>
              <a:ea typeface="Meiryo" charset="-128"/>
              <a:cs typeface="Meiryo" charset="-128"/>
            </a:endParaRPr>
          </a:p>
          <a:p>
            <a:pPr marL="742950" lvl="1" indent="-285750">
              <a:buFont typeface="Wingdings" charset="2"/>
              <a:buChar char="Ø"/>
            </a:pPr>
            <a:r>
              <a:rPr lang="ja-JP" altLang="en-US" dirty="0">
                <a:latin typeface="Meiryo" charset="-128"/>
                <a:ea typeface="Meiryo" charset="-128"/>
                <a:cs typeface="Meiryo" charset="-128"/>
              </a:rPr>
              <a:t>デザインを見直す</a:t>
            </a:r>
            <a:endParaRPr lang="en-US" altLang="ja-JP" dirty="0">
              <a:latin typeface="Meiryo" charset="-128"/>
              <a:ea typeface="Meiryo" charset="-128"/>
              <a:cs typeface="Meiryo" charset="-128"/>
            </a:endParaRPr>
          </a:p>
          <a:p>
            <a:pPr marL="742950" lvl="1" indent="-285750">
              <a:buFont typeface="Wingdings" charset="2"/>
              <a:buChar char="Ø"/>
            </a:pPr>
            <a:r>
              <a:rPr lang="ja-JP" altLang="en-US" dirty="0">
                <a:latin typeface="Meiryo" charset="-128"/>
                <a:ea typeface="Meiryo" charset="-128"/>
                <a:cs typeface="Meiryo" charset="-128"/>
              </a:rPr>
              <a:t>信号が青になる（テスト・コードが成功する）まで繰り返す</a:t>
            </a:r>
            <a:endParaRPr lang="en-US" altLang="ja-JP" dirty="0">
              <a:latin typeface="Meiryo" charset="-128"/>
              <a:ea typeface="Meiryo" charset="-128"/>
              <a:cs typeface="Meiryo" charset="-128"/>
            </a:endParaRPr>
          </a:p>
          <a:p>
            <a:pPr marL="342900" indent="-342900">
              <a:buFont typeface="Wingdings" charset="2"/>
              <a:buChar char="l"/>
            </a:pPr>
            <a:r>
              <a:rPr lang="ja-JP" altLang="en-US" sz="2000" dirty="0">
                <a:latin typeface="Meiryo" charset="-128"/>
                <a:ea typeface="Meiryo" charset="-128"/>
                <a:cs typeface="Meiryo" charset="-128"/>
              </a:rPr>
              <a:t>リファクタリング</a:t>
            </a:r>
            <a:endParaRPr lang="en-US" altLang="ja-JP" sz="2000" dirty="0">
              <a:latin typeface="Meiryo" charset="-128"/>
              <a:ea typeface="Meiryo" charset="-128"/>
              <a:cs typeface="Meiryo" charset="-128"/>
            </a:endParaRPr>
          </a:p>
          <a:p>
            <a:pPr marL="742950" lvl="1" indent="-285750">
              <a:buFont typeface="Wingdings" charset="2"/>
              <a:buChar char="Ø"/>
            </a:pPr>
            <a:r>
              <a:rPr lang="ja-JP" altLang="en-US" dirty="0">
                <a:latin typeface="Meiryo" charset="-128"/>
                <a:ea typeface="Meiryo" charset="-128"/>
                <a:cs typeface="Meiryo" charset="-128"/>
              </a:rPr>
              <a:t>完成したコードの見直し（実装された機能を変えずに、コードをシンプルに、見やすくする）</a:t>
            </a:r>
            <a:endParaRPr lang="en-US" altLang="ja-JP" dirty="0">
              <a:latin typeface="Meiryo" charset="-128"/>
              <a:ea typeface="Meiryo" charset="-128"/>
              <a:cs typeface="Meiryo" charset="-128"/>
            </a:endParaRPr>
          </a:p>
          <a:p>
            <a:pPr marL="742950" lvl="1" indent="-285750">
              <a:buFont typeface="Wingdings" charset="2"/>
              <a:buChar char="Ø"/>
            </a:pPr>
            <a:r>
              <a:rPr lang="ja-JP" altLang="en-US" dirty="0">
                <a:latin typeface="Meiryo" charset="-128"/>
                <a:ea typeface="Meiryo" charset="-128"/>
                <a:cs typeface="Meiryo" charset="-128"/>
              </a:rPr>
              <a:t>任意の作業（全員が行う</a:t>
            </a:r>
            <a:r>
              <a:rPr lang="en-US" altLang="ja-JP" dirty="0">
                <a:latin typeface="Meiryo" charset="-128"/>
                <a:ea typeface="Meiryo" charset="-128"/>
                <a:cs typeface="Meiryo" charset="-128"/>
              </a:rPr>
              <a:t>&amp;</a:t>
            </a:r>
            <a:r>
              <a:rPr lang="ja-JP" altLang="en-US" dirty="0">
                <a:latin typeface="Meiryo" charset="-128"/>
                <a:ea typeface="Meiryo" charset="-128"/>
                <a:cs typeface="Meiryo" charset="-128"/>
              </a:rPr>
              <a:t>時間が空いたら行う）</a:t>
            </a:r>
            <a:endParaRPr lang="en-US" altLang="ja-JP" dirty="0">
              <a:latin typeface="Meiryo" charset="-128"/>
              <a:ea typeface="Meiryo" charset="-128"/>
              <a:cs typeface="Meiryo" charset="-128"/>
            </a:endParaRPr>
          </a:p>
          <a:p>
            <a:pPr marL="342900" indent="-342900">
              <a:buFont typeface="Wingdings" charset="2"/>
              <a:buChar char="l"/>
            </a:pPr>
            <a:r>
              <a:rPr lang="ja-JP" altLang="en-US" sz="2000" dirty="0">
                <a:latin typeface="Meiryo" charset="-128"/>
                <a:ea typeface="Meiryo" charset="-128"/>
                <a:cs typeface="Meiryo" charset="-128"/>
              </a:rPr>
              <a:t>ペアプログラミング</a:t>
            </a:r>
            <a:endParaRPr lang="en-US" altLang="ja-JP" sz="2000" dirty="0">
              <a:latin typeface="Meiryo" charset="-128"/>
              <a:ea typeface="Meiryo" charset="-128"/>
              <a:cs typeface="Meiryo" charset="-128"/>
            </a:endParaRPr>
          </a:p>
          <a:p>
            <a:pPr marL="742950" lvl="1" indent="-285750">
              <a:buFont typeface="Wingdings" charset="2"/>
              <a:buChar char="Ø"/>
            </a:pPr>
            <a:r>
              <a:rPr lang="ja-JP" altLang="en-US" dirty="0">
                <a:latin typeface="Meiryo" charset="-128"/>
                <a:ea typeface="Meiryo" charset="-128"/>
                <a:cs typeface="Meiryo" charset="-128"/>
              </a:rPr>
              <a:t>ドライバー（コードを書く人）</a:t>
            </a:r>
            <a:endParaRPr lang="en-US" altLang="ja-JP" dirty="0">
              <a:latin typeface="Meiryo" charset="-128"/>
              <a:ea typeface="Meiryo" charset="-128"/>
              <a:cs typeface="Meiryo" charset="-128"/>
            </a:endParaRPr>
          </a:p>
          <a:p>
            <a:pPr marL="742950" lvl="1" indent="-285750">
              <a:buFont typeface="Wingdings" charset="2"/>
              <a:buChar char="Ø"/>
            </a:pPr>
            <a:r>
              <a:rPr lang="ja-JP" altLang="en-US" dirty="0">
                <a:latin typeface="Meiryo" charset="-128"/>
                <a:ea typeface="Meiryo" charset="-128"/>
                <a:cs typeface="Meiryo" charset="-128"/>
              </a:rPr>
              <a:t>ナビゲーター（コードをチェックする人、ナビゲーションをする人） </a:t>
            </a:r>
            <a:endParaRPr lang="en-US" altLang="ja-JP" dirty="0">
              <a:latin typeface="Meiryo" charset="-128"/>
              <a:ea typeface="Meiryo" charset="-128"/>
              <a:cs typeface="Meiryo" charset="-128"/>
            </a:endParaRPr>
          </a:p>
          <a:p>
            <a:pPr marL="742950" lvl="1" indent="-285750">
              <a:buFont typeface="Wingdings" charset="2"/>
              <a:buChar char="Ø"/>
            </a:pPr>
            <a:r>
              <a:rPr lang="ja-JP" altLang="en-US" dirty="0">
                <a:latin typeface="Meiryo" charset="-128"/>
                <a:ea typeface="Meiryo" charset="-128"/>
                <a:cs typeface="Meiryo" charset="-128"/>
              </a:rPr>
              <a:t>この役割を1日の中でペア間で、途中で交代する</a:t>
            </a:r>
            <a:endParaRPr lang="en-US" altLang="ja-JP" dirty="0">
              <a:latin typeface="Meiryo" charset="-128"/>
              <a:ea typeface="Meiryo" charset="-128"/>
              <a:cs typeface="Meiryo" charset="-128"/>
            </a:endParaRPr>
          </a:p>
          <a:p>
            <a:pPr marL="742950" lvl="1" indent="-285750">
              <a:buFont typeface="Wingdings" charset="2"/>
              <a:buChar char="Ø"/>
            </a:pPr>
            <a:r>
              <a:rPr lang="ja-JP" altLang="en-US" dirty="0">
                <a:latin typeface="Meiryo" charset="-128"/>
                <a:ea typeface="Meiryo" charset="-128"/>
                <a:cs typeface="Meiryo" charset="-128"/>
              </a:rPr>
              <a:t>ペアの組み合わせを毎日替える</a:t>
            </a:r>
            <a:endParaRPr lang="en-US" altLang="ja-JP" dirty="0">
              <a:latin typeface="Meiryo" charset="-128"/>
              <a:ea typeface="Meiryo" charset="-128"/>
              <a:cs typeface="Meiryo" charset="-128"/>
            </a:endParaRPr>
          </a:p>
          <a:p>
            <a:pPr marL="342900" indent="-342900">
              <a:buFont typeface="Wingdings" charset="2"/>
              <a:buChar char="l"/>
            </a:pPr>
            <a:r>
              <a:rPr lang="ja-JP" altLang="en-US" sz="2000" dirty="0">
                <a:latin typeface="Meiryo" charset="-128"/>
                <a:ea typeface="Meiryo" charset="-128"/>
                <a:cs typeface="Meiryo" charset="-128"/>
              </a:rPr>
              <a:t>10分間ビルド</a:t>
            </a:r>
            <a:endParaRPr lang="en-US" altLang="ja-JP" sz="2000" dirty="0">
              <a:latin typeface="Meiryo" charset="-128"/>
              <a:ea typeface="Meiryo" charset="-128"/>
              <a:cs typeface="Meiryo" charset="-128"/>
            </a:endParaRPr>
          </a:p>
          <a:p>
            <a:pPr marL="742950" lvl="1" indent="-285750">
              <a:buFont typeface="Wingdings" charset="2"/>
              <a:buChar char="Ø"/>
            </a:pPr>
            <a:r>
              <a:rPr lang="ja-JP" altLang="en-US" dirty="0">
                <a:latin typeface="Meiryo" charset="-128"/>
                <a:ea typeface="Meiryo" charset="-128"/>
                <a:cs typeface="Meiryo" charset="-128"/>
              </a:rPr>
              <a:t>自動的にシステム全体をビルドして、全てのテストを10分以内に実行させる</a:t>
            </a:r>
          </a:p>
        </p:txBody>
      </p:sp>
      <p:sp>
        <p:nvSpPr>
          <p:cNvPr id="5" name="正方形/長方形 4"/>
          <p:cNvSpPr/>
          <p:nvPr/>
        </p:nvSpPr>
        <p:spPr>
          <a:xfrm>
            <a:off x="107504" y="1052736"/>
            <a:ext cx="5569089" cy="369332"/>
          </a:xfrm>
          <a:prstGeom prst="rect">
            <a:avLst/>
          </a:prstGeom>
        </p:spPr>
        <p:txBody>
          <a:bodyPr wrap="none">
            <a:spAutoFit/>
          </a:bodyPr>
          <a:lstStyle/>
          <a:p>
            <a:r>
              <a:rPr lang="ja-JP" altLang="en-US" dirty="0">
                <a:latin typeface="Meiryo" charset="-128"/>
                <a:ea typeface="Meiryo" charset="-128"/>
                <a:cs typeface="Meiryo" charset="-128"/>
              </a:rPr>
              <a:t>Kent Beck（1999年）によって提唱された開発手法</a:t>
            </a:r>
            <a:endParaRPr lang="en-US" altLang="ja-JP" dirty="0">
              <a:latin typeface="Meiryo" charset="-128"/>
              <a:ea typeface="Meiryo" charset="-128"/>
              <a:cs typeface="Meiryo" charset="-128"/>
            </a:endParaRPr>
          </a:p>
        </p:txBody>
      </p:sp>
    </p:spTree>
    <p:extLst>
      <p:ext uri="{BB962C8B-B14F-4D97-AF65-F5344CB8AC3E}">
        <p14:creationId xmlns:p14="http://schemas.microsoft.com/office/powerpoint/2010/main" val="687788882"/>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A7E7618-045D-4342-98C2-C2C5B56FC2BF}"/>
              </a:ext>
            </a:extLst>
          </p:cNvPr>
          <p:cNvSpPr>
            <a:spLocks noGrp="1"/>
          </p:cNvSpPr>
          <p:nvPr>
            <p:ph type="title"/>
          </p:nvPr>
        </p:nvSpPr>
        <p:spPr/>
        <p:txBody>
          <a:bodyPr/>
          <a:lstStyle/>
          <a:p>
            <a:r>
              <a:rPr kumimoji="1" lang="ja-JP" altLang="en-US"/>
              <a:t>参考：アジャイル開発で品質が向上する理由</a:t>
            </a:r>
            <a:r>
              <a:rPr kumimoji="1" lang="en-US" altLang="ja-JP" dirty="0"/>
              <a:t> 2</a:t>
            </a:r>
            <a:endParaRPr kumimoji="1" lang="ja-JP" altLang="en-US"/>
          </a:p>
        </p:txBody>
      </p:sp>
      <p:sp>
        <p:nvSpPr>
          <p:cNvPr id="4" name="コンテンツ プレースホルダー 2">
            <a:extLst>
              <a:ext uri="{FF2B5EF4-FFF2-40B4-BE49-F238E27FC236}">
                <a16:creationId xmlns:a16="http://schemas.microsoft.com/office/drawing/2014/main" id="{7C0D2724-3451-2C43-8AF7-E84B06907D0C}"/>
              </a:ext>
            </a:extLst>
          </p:cNvPr>
          <p:cNvSpPr txBox="1">
            <a:spLocks/>
          </p:cNvSpPr>
          <p:nvPr/>
        </p:nvSpPr>
        <p:spPr>
          <a:xfrm>
            <a:off x="588132" y="1029398"/>
            <a:ext cx="8424936" cy="5616624"/>
          </a:xfrm>
          <a:prstGeom prst="rect">
            <a:avLst/>
          </a:prstGeom>
        </p:spPr>
        <p:txBody>
          <a:bodyPr>
            <a:normAutofit fontScale="85000" lnSpcReduction="20000"/>
          </a:bodyPr>
          <a:lstStyle>
            <a:lvl1pPr marL="342900" indent="-342900" algn="l" defTabSz="457200" rtl="0" eaLnBrk="1" latinLnBrk="0" hangingPunct="1">
              <a:spcBef>
                <a:spcPct val="20000"/>
              </a:spcBef>
              <a:buFont typeface="Arial"/>
              <a:buChar char="•"/>
              <a:defRPr kumimoji="1"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kumimoji="1"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kumimoji="1"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9pPr>
          </a:lstStyle>
          <a:p>
            <a:pPr>
              <a:buFont typeface="Wingdings" panose="05000000000000000000" pitchFamily="2" charset="2"/>
              <a:buChar char="u"/>
            </a:pPr>
            <a:r>
              <a:rPr lang="ja-JP" altLang="en-US" sz="2100">
                <a:latin typeface="Meiryo" panose="020B0604030504040204" pitchFamily="34" charset="-128"/>
                <a:ea typeface="Meiryo" panose="020B0604030504040204" pitchFamily="34" charset="-128"/>
              </a:rPr>
              <a:t>ムダ取りの原則を徹底する。</a:t>
            </a:r>
            <a:endParaRPr lang="en-US" altLang="ja-JP" sz="2100" dirty="0">
              <a:latin typeface="Meiryo" panose="020B0604030504040204" pitchFamily="34" charset="-128"/>
              <a:ea typeface="Meiryo" panose="020B0604030504040204" pitchFamily="34" charset="-128"/>
            </a:endParaRPr>
          </a:p>
          <a:p>
            <a:pPr marL="0" indent="0">
              <a:buFont typeface="Arial"/>
              <a:buNone/>
            </a:pPr>
            <a:r>
              <a:rPr lang="en-US" altLang="ja-JP" sz="1600" dirty="0">
                <a:latin typeface="Meiryo" panose="020B0604030504040204" pitchFamily="34" charset="-128"/>
                <a:ea typeface="Meiryo" panose="020B0604030504040204" pitchFamily="34" charset="-128"/>
              </a:rPr>
              <a:t>	</a:t>
            </a:r>
            <a:r>
              <a:rPr lang="ja-JP" altLang="en-US" sz="1600">
                <a:latin typeface="Meiryo" panose="020B0604030504040204" pitchFamily="34" charset="-128"/>
                <a:ea typeface="Meiryo" panose="020B0604030504040204" pitchFamily="34" charset="-128"/>
              </a:rPr>
              <a:t>作業に</a:t>
            </a:r>
            <a:r>
              <a:rPr lang="ja-JP" altLang="en-US" sz="1600">
                <a:solidFill>
                  <a:srgbClr val="FF0000"/>
                </a:solidFill>
                <a:latin typeface="Meiryo" panose="020B0604030504040204" pitchFamily="34" charset="-128"/>
                <a:ea typeface="Meiryo" panose="020B0604030504040204" pitchFamily="34" charset="-128"/>
              </a:rPr>
              <a:t>ムラ</a:t>
            </a:r>
            <a:r>
              <a:rPr lang="ja-JP" altLang="en-US" sz="1600">
                <a:latin typeface="Meiryo" panose="020B0604030504040204" pitchFamily="34" charset="-128"/>
                <a:ea typeface="Meiryo" panose="020B0604030504040204" pitchFamily="34" charset="-128"/>
              </a:rPr>
              <a:t>があるから、</a:t>
            </a:r>
            <a:r>
              <a:rPr lang="ja-JP" altLang="en-US" sz="1600">
                <a:solidFill>
                  <a:srgbClr val="FF0000"/>
                </a:solidFill>
                <a:latin typeface="Meiryo" panose="020B0604030504040204" pitchFamily="34" charset="-128"/>
                <a:ea typeface="Meiryo" panose="020B0604030504040204" pitchFamily="34" charset="-128"/>
              </a:rPr>
              <a:t>ムリ</a:t>
            </a:r>
            <a:r>
              <a:rPr lang="ja-JP" altLang="en-US" sz="1600">
                <a:latin typeface="Meiryo" panose="020B0604030504040204" pitchFamily="34" charset="-128"/>
                <a:ea typeface="Meiryo" panose="020B0604030504040204" pitchFamily="34" charset="-128"/>
              </a:rPr>
              <a:t>をするようになる。</a:t>
            </a:r>
            <a:endParaRPr lang="en-US" altLang="ja-JP" sz="1600" dirty="0">
              <a:latin typeface="Meiryo" panose="020B0604030504040204" pitchFamily="34" charset="-128"/>
              <a:ea typeface="Meiryo" panose="020B0604030504040204" pitchFamily="34" charset="-128"/>
            </a:endParaRPr>
          </a:p>
          <a:p>
            <a:pPr marL="0" indent="0">
              <a:buFont typeface="Arial"/>
              <a:buNone/>
            </a:pPr>
            <a:r>
              <a:rPr lang="en-US" altLang="ja-JP" sz="1600" dirty="0">
                <a:solidFill>
                  <a:srgbClr val="FF0000"/>
                </a:solidFill>
                <a:latin typeface="Meiryo" panose="020B0604030504040204" pitchFamily="34" charset="-128"/>
                <a:ea typeface="Meiryo" panose="020B0604030504040204" pitchFamily="34" charset="-128"/>
              </a:rPr>
              <a:t>	</a:t>
            </a:r>
            <a:r>
              <a:rPr lang="ja-JP" altLang="en-US" sz="1600">
                <a:solidFill>
                  <a:srgbClr val="FF0000"/>
                </a:solidFill>
                <a:latin typeface="Meiryo" panose="020B0604030504040204" pitchFamily="34" charset="-128"/>
                <a:ea typeface="Meiryo" panose="020B0604030504040204" pitchFamily="34" charset="-128"/>
              </a:rPr>
              <a:t>ムリ</a:t>
            </a:r>
            <a:r>
              <a:rPr lang="ja-JP" altLang="en-US" sz="1600">
                <a:latin typeface="Meiryo" panose="020B0604030504040204" pitchFamily="34" charset="-128"/>
                <a:ea typeface="Meiryo" panose="020B0604030504040204" pitchFamily="34" charset="-128"/>
              </a:rPr>
              <a:t>な作業をした結果、</a:t>
            </a:r>
            <a:r>
              <a:rPr lang="ja-JP" altLang="en-US" sz="1600">
                <a:solidFill>
                  <a:srgbClr val="FF0000"/>
                </a:solidFill>
                <a:latin typeface="Meiryo" panose="020B0604030504040204" pitchFamily="34" charset="-128"/>
                <a:ea typeface="Meiryo" panose="020B0604030504040204" pitchFamily="34" charset="-128"/>
              </a:rPr>
              <a:t>ムダ</a:t>
            </a:r>
            <a:r>
              <a:rPr lang="ja-JP" altLang="en-US" sz="1600">
                <a:latin typeface="Meiryo" panose="020B0604030504040204" pitchFamily="34" charset="-128"/>
                <a:ea typeface="Meiryo" panose="020B0604030504040204" pitchFamily="34" charset="-128"/>
              </a:rPr>
              <a:t>が生じる。</a:t>
            </a:r>
            <a:endParaRPr lang="en-US" altLang="ja-JP" sz="1600" dirty="0">
              <a:latin typeface="Meiryo" panose="020B0604030504040204" pitchFamily="34" charset="-128"/>
              <a:ea typeface="Meiryo" panose="020B0604030504040204" pitchFamily="34" charset="-128"/>
            </a:endParaRPr>
          </a:p>
          <a:p>
            <a:pPr marL="0" indent="0">
              <a:buFont typeface="Arial"/>
              <a:buNone/>
            </a:pPr>
            <a:r>
              <a:rPr lang="en-US" altLang="ja-JP" sz="1600" dirty="0">
                <a:latin typeface="Meiryo" panose="020B0604030504040204" pitchFamily="34" charset="-128"/>
                <a:ea typeface="Meiryo" panose="020B0604030504040204" pitchFamily="34" charset="-128"/>
              </a:rPr>
              <a:t>	</a:t>
            </a:r>
            <a:r>
              <a:rPr lang="ja-JP" altLang="en-US" sz="1600">
                <a:latin typeface="Meiryo" panose="020B0604030504040204" pitchFamily="34" charset="-128"/>
                <a:ea typeface="Meiryo" panose="020B0604030504040204" pitchFamily="34" charset="-128"/>
              </a:rPr>
              <a:t>ムラを防止するのは、一定の作業リズム（タクトタイム＝タイムボックス）</a:t>
            </a:r>
            <a:endParaRPr lang="en-US" altLang="ja-JP" sz="1600" dirty="0">
              <a:latin typeface="Meiryo" panose="020B0604030504040204" pitchFamily="34" charset="-128"/>
              <a:ea typeface="Meiryo" panose="020B0604030504040204" pitchFamily="34" charset="-128"/>
            </a:endParaRPr>
          </a:p>
          <a:p>
            <a:pPr marL="0" indent="0">
              <a:buFont typeface="Arial"/>
              <a:buNone/>
            </a:pPr>
            <a:endParaRPr lang="en-US" altLang="ja-JP" sz="1800" dirty="0">
              <a:latin typeface="Meiryo" panose="020B0604030504040204" pitchFamily="34" charset="-128"/>
              <a:ea typeface="Meiryo" panose="020B0604030504040204" pitchFamily="34" charset="-128"/>
            </a:endParaRPr>
          </a:p>
          <a:p>
            <a:pPr>
              <a:buFont typeface="Wingdings" panose="05000000000000000000" pitchFamily="2" charset="2"/>
              <a:buChar char="u"/>
            </a:pPr>
            <a:r>
              <a:rPr lang="ja-JP" altLang="en-US" sz="2100">
                <a:latin typeface="Meiryo" panose="020B0604030504040204" pitchFamily="34" charset="-128"/>
                <a:ea typeface="Meiryo" panose="020B0604030504040204" pitchFamily="34" charset="-128"/>
              </a:rPr>
              <a:t>タスクの粒度を小さくする。</a:t>
            </a:r>
            <a:endParaRPr lang="en-US" altLang="ja-JP" sz="2100" dirty="0">
              <a:latin typeface="Meiryo" panose="020B0604030504040204" pitchFamily="34" charset="-128"/>
              <a:ea typeface="Meiryo" panose="020B0604030504040204" pitchFamily="34" charset="-128"/>
            </a:endParaRPr>
          </a:p>
          <a:p>
            <a:pPr marL="0" indent="0">
              <a:buFont typeface="Arial"/>
              <a:buNone/>
            </a:pPr>
            <a:r>
              <a:rPr lang="en-US" altLang="ja-JP" sz="1600" dirty="0">
                <a:latin typeface="Meiryo" panose="020B0604030504040204" pitchFamily="34" charset="-128"/>
                <a:ea typeface="Meiryo" panose="020B0604030504040204" pitchFamily="34" charset="-128"/>
              </a:rPr>
              <a:t>	</a:t>
            </a:r>
            <a:r>
              <a:rPr lang="ja-JP" altLang="en-US" sz="1600">
                <a:latin typeface="Meiryo" panose="020B0604030504040204" pitchFamily="34" charset="-128"/>
                <a:ea typeface="Meiryo" panose="020B0604030504040204" pitchFamily="34" charset="-128"/>
              </a:rPr>
              <a:t>作業手順（工程設計）を考えなければタスクは小さくできない。</a:t>
            </a:r>
            <a:endParaRPr lang="en-US" altLang="ja-JP" sz="1600" dirty="0">
              <a:latin typeface="Meiryo" panose="020B0604030504040204" pitchFamily="34" charset="-128"/>
              <a:ea typeface="Meiryo" panose="020B0604030504040204" pitchFamily="34" charset="-128"/>
            </a:endParaRPr>
          </a:p>
          <a:p>
            <a:pPr marL="0" indent="0">
              <a:buFont typeface="Arial"/>
              <a:buNone/>
            </a:pPr>
            <a:r>
              <a:rPr lang="en-US" altLang="ja-JP" sz="1600" dirty="0">
                <a:latin typeface="Meiryo" panose="020B0604030504040204" pitchFamily="34" charset="-128"/>
                <a:ea typeface="Meiryo" panose="020B0604030504040204" pitchFamily="34" charset="-128"/>
              </a:rPr>
              <a:t>	</a:t>
            </a:r>
            <a:r>
              <a:rPr lang="ja-JP" altLang="en-US" sz="1600">
                <a:latin typeface="Meiryo" panose="020B0604030504040204" pitchFamily="34" charset="-128"/>
                <a:ea typeface="Meiryo" panose="020B0604030504040204" pitchFamily="34" charset="-128"/>
              </a:rPr>
              <a:t>タスクが小さくなれば、ミスを容易に発見できる。手戻りも小さい。</a:t>
            </a:r>
            <a:endParaRPr lang="en-US" altLang="ja-JP" sz="1600" dirty="0">
              <a:latin typeface="Meiryo" panose="020B0604030504040204" pitchFamily="34" charset="-128"/>
              <a:ea typeface="Meiryo" panose="020B0604030504040204" pitchFamily="34" charset="-128"/>
            </a:endParaRPr>
          </a:p>
          <a:p>
            <a:pPr marL="0" indent="0">
              <a:buFont typeface="Arial"/>
              <a:buNone/>
            </a:pPr>
            <a:r>
              <a:rPr lang="en-US" altLang="ja-JP" sz="1600" dirty="0">
                <a:latin typeface="Meiryo" panose="020B0604030504040204" pitchFamily="34" charset="-128"/>
                <a:ea typeface="Meiryo" panose="020B0604030504040204" pitchFamily="34" charset="-128"/>
              </a:rPr>
              <a:t>	</a:t>
            </a:r>
            <a:r>
              <a:rPr lang="ja-JP" altLang="en-US" sz="1600">
                <a:latin typeface="Meiryo" panose="020B0604030504040204" pitchFamily="34" charset="-128"/>
                <a:ea typeface="Meiryo" panose="020B0604030504040204" pitchFamily="34" charset="-128"/>
              </a:rPr>
              <a:t>タスクを小さくするとムダが見えてくる。</a:t>
            </a:r>
            <a:endParaRPr lang="en-US" altLang="ja-JP" sz="1600" dirty="0">
              <a:latin typeface="Meiryo" panose="020B0604030504040204" pitchFamily="34" charset="-128"/>
              <a:ea typeface="Meiryo" panose="020B0604030504040204" pitchFamily="34" charset="-128"/>
            </a:endParaRPr>
          </a:p>
          <a:p>
            <a:pPr marL="0" indent="0">
              <a:buFont typeface="Arial"/>
              <a:buNone/>
            </a:pPr>
            <a:r>
              <a:rPr lang="en-US" altLang="ja-JP" sz="1600" dirty="0">
                <a:latin typeface="Meiryo" panose="020B0604030504040204" pitchFamily="34" charset="-128"/>
                <a:ea typeface="Meiryo" panose="020B0604030504040204" pitchFamily="34" charset="-128"/>
              </a:rPr>
              <a:t>	</a:t>
            </a:r>
            <a:r>
              <a:rPr lang="ja-JP" altLang="en-US" sz="1600">
                <a:latin typeface="Meiryo" panose="020B0604030504040204" pitchFamily="34" charset="-128"/>
                <a:ea typeface="Meiryo" panose="020B0604030504040204" pitchFamily="34" charset="-128"/>
              </a:rPr>
              <a:t>正味（本来の価値を作り込む）作業、付帯（事前、事後の）作業、ムダな作業</a:t>
            </a:r>
            <a:endParaRPr lang="en-US" altLang="ja-JP" sz="1600" dirty="0">
              <a:latin typeface="Meiryo" panose="020B0604030504040204" pitchFamily="34" charset="-128"/>
              <a:ea typeface="Meiryo" panose="020B0604030504040204" pitchFamily="34" charset="-128"/>
            </a:endParaRPr>
          </a:p>
          <a:p>
            <a:pPr marL="0" indent="0">
              <a:buFont typeface="Arial"/>
              <a:buNone/>
            </a:pPr>
            <a:r>
              <a:rPr lang="en-US" altLang="ja-JP" sz="1600" dirty="0">
                <a:latin typeface="Meiryo" panose="020B0604030504040204" pitchFamily="34" charset="-128"/>
                <a:ea typeface="Meiryo" panose="020B0604030504040204" pitchFamily="34" charset="-128"/>
              </a:rPr>
              <a:t>	</a:t>
            </a:r>
            <a:r>
              <a:rPr lang="ja-JP" altLang="en-US" sz="1600">
                <a:latin typeface="Meiryo" panose="020B0604030504040204" pitchFamily="34" charset="-128"/>
                <a:ea typeface="Meiryo" panose="020B0604030504040204" pitchFamily="34" charset="-128"/>
              </a:rPr>
              <a:t>タスクを小さくすることで、整流化が容易になる。（ボトルネックの解消：　一個流し生産）</a:t>
            </a:r>
            <a:endParaRPr lang="en-US" altLang="ja-JP" sz="1600" dirty="0">
              <a:latin typeface="Meiryo" panose="020B0604030504040204" pitchFamily="34" charset="-128"/>
              <a:ea typeface="Meiryo" panose="020B0604030504040204" pitchFamily="34" charset="-128"/>
            </a:endParaRPr>
          </a:p>
          <a:p>
            <a:pPr marL="0" indent="0">
              <a:buFont typeface="Arial"/>
              <a:buNone/>
            </a:pPr>
            <a:endParaRPr lang="en-US" altLang="ja-JP" sz="1800" dirty="0">
              <a:latin typeface="Meiryo" panose="020B0604030504040204" pitchFamily="34" charset="-128"/>
              <a:ea typeface="Meiryo" panose="020B0604030504040204" pitchFamily="34" charset="-128"/>
            </a:endParaRPr>
          </a:p>
          <a:p>
            <a:pPr>
              <a:buFont typeface="Wingdings" panose="05000000000000000000" pitchFamily="2" charset="2"/>
              <a:buChar char="u"/>
            </a:pPr>
            <a:r>
              <a:rPr lang="ja-JP" altLang="en-US" sz="2100">
                <a:latin typeface="Meiryo" panose="020B0604030504040204" pitchFamily="34" charset="-128"/>
                <a:ea typeface="Meiryo" panose="020B0604030504040204" pitchFamily="34" charset="-128"/>
              </a:rPr>
              <a:t>全員での作業で透明性が高まる。</a:t>
            </a:r>
            <a:endParaRPr lang="en-US" altLang="ja-JP" sz="2100" dirty="0">
              <a:latin typeface="Meiryo" panose="020B0604030504040204" pitchFamily="34" charset="-128"/>
              <a:ea typeface="Meiryo" panose="020B0604030504040204" pitchFamily="34" charset="-128"/>
            </a:endParaRPr>
          </a:p>
          <a:p>
            <a:pPr marL="0" indent="0">
              <a:buFont typeface="Arial"/>
              <a:buNone/>
            </a:pPr>
            <a:r>
              <a:rPr lang="en-US" altLang="ja-JP" sz="1600" dirty="0">
                <a:latin typeface="Meiryo" panose="020B0604030504040204" pitchFamily="34" charset="-128"/>
                <a:ea typeface="Meiryo" panose="020B0604030504040204" pitchFamily="34" charset="-128"/>
              </a:rPr>
              <a:t>	</a:t>
            </a:r>
            <a:r>
              <a:rPr lang="ja-JP" altLang="en-US" sz="1600">
                <a:latin typeface="Meiryo" panose="020B0604030504040204" pitchFamily="34" charset="-128"/>
                <a:ea typeface="Meiryo" panose="020B0604030504040204" pitchFamily="34" charset="-128"/>
              </a:rPr>
              <a:t>一人で抱え込む仕事がなくなる。</a:t>
            </a:r>
            <a:endParaRPr lang="en-US" altLang="ja-JP" sz="1600" dirty="0">
              <a:latin typeface="Meiryo" panose="020B0604030504040204" pitchFamily="34" charset="-128"/>
              <a:ea typeface="Meiryo" panose="020B0604030504040204" pitchFamily="34" charset="-128"/>
            </a:endParaRPr>
          </a:p>
          <a:p>
            <a:pPr marL="0" indent="0">
              <a:buFont typeface="Arial"/>
              <a:buNone/>
            </a:pPr>
            <a:r>
              <a:rPr lang="en-US" altLang="ja-JP" sz="1600" dirty="0">
                <a:latin typeface="Meiryo" panose="020B0604030504040204" pitchFamily="34" charset="-128"/>
                <a:ea typeface="Meiryo" panose="020B0604030504040204" pitchFamily="34" charset="-128"/>
              </a:rPr>
              <a:t>	</a:t>
            </a:r>
            <a:r>
              <a:rPr lang="ja-JP" altLang="en-US" sz="1600">
                <a:latin typeface="Meiryo" panose="020B0604030504040204" pitchFamily="34" charset="-128"/>
                <a:ea typeface="Meiryo" panose="020B0604030504040204" pitchFamily="34" charset="-128"/>
              </a:rPr>
              <a:t>事前に他人の目が届く（チェック）</a:t>
            </a:r>
            <a:endParaRPr lang="en-US" altLang="ja-JP" sz="1600" dirty="0">
              <a:latin typeface="Meiryo" panose="020B0604030504040204" pitchFamily="34" charset="-128"/>
              <a:ea typeface="Meiryo" panose="020B0604030504040204" pitchFamily="34" charset="-128"/>
            </a:endParaRPr>
          </a:p>
          <a:p>
            <a:pPr marL="0" indent="0">
              <a:buFont typeface="Arial"/>
              <a:buNone/>
            </a:pPr>
            <a:endParaRPr lang="en-US" altLang="ja-JP" sz="1800" dirty="0">
              <a:latin typeface="Meiryo" panose="020B0604030504040204" pitchFamily="34" charset="-128"/>
              <a:ea typeface="Meiryo" panose="020B0604030504040204" pitchFamily="34" charset="-128"/>
            </a:endParaRPr>
          </a:p>
          <a:p>
            <a:pPr>
              <a:buFont typeface="Wingdings" panose="05000000000000000000" pitchFamily="2" charset="2"/>
              <a:buChar char="u"/>
            </a:pPr>
            <a:r>
              <a:rPr lang="ja-JP" altLang="en-US" sz="2100">
                <a:latin typeface="Meiryo" panose="020B0604030504040204" pitchFamily="34" charset="-128"/>
                <a:ea typeface="Meiryo" panose="020B0604030504040204" pitchFamily="34" charset="-128"/>
              </a:rPr>
              <a:t>トヨタ生産方式（ＴＰＳ）の自働化の思想をプロセスに組み込める。</a:t>
            </a:r>
            <a:endParaRPr lang="en-US" altLang="ja-JP" sz="2100" dirty="0">
              <a:latin typeface="Meiryo" panose="020B0604030504040204" pitchFamily="34" charset="-128"/>
              <a:ea typeface="Meiryo" panose="020B0604030504040204" pitchFamily="34" charset="-128"/>
            </a:endParaRPr>
          </a:p>
          <a:p>
            <a:pPr marL="0" indent="0">
              <a:buFont typeface="Arial"/>
              <a:buNone/>
            </a:pPr>
            <a:r>
              <a:rPr lang="en-US" altLang="ja-JP" sz="1600" dirty="0">
                <a:latin typeface="Meiryo" panose="020B0604030504040204" pitchFamily="34" charset="-128"/>
                <a:ea typeface="Meiryo" panose="020B0604030504040204" pitchFamily="34" charset="-128"/>
              </a:rPr>
              <a:t>	</a:t>
            </a:r>
            <a:r>
              <a:rPr lang="ja-JP" altLang="en-US" sz="1600">
                <a:latin typeface="Meiryo" panose="020B0604030504040204" pitchFamily="34" charset="-128"/>
                <a:ea typeface="Meiryo" panose="020B0604030504040204" pitchFamily="34" charset="-128"/>
              </a:rPr>
              <a:t>不良作業をしない。不良品を流さない。不良品を受け取らない。（自工程完結）</a:t>
            </a:r>
            <a:endParaRPr lang="en-US" altLang="ja-JP" sz="1600" dirty="0">
              <a:latin typeface="Meiryo" panose="020B0604030504040204" pitchFamily="34" charset="-128"/>
              <a:ea typeface="Meiryo" panose="020B0604030504040204" pitchFamily="34" charset="-128"/>
            </a:endParaRPr>
          </a:p>
          <a:p>
            <a:pPr marL="0" indent="0">
              <a:buFont typeface="Arial"/>
              <a:buNone/>
            </a:pPr>
            <a:r>
              <a:rPr lang="en-US" altLang="ja-JP" sz="1600" dirty="0">
                <a:latin typeface="Meiryo" panose="020B0604030504040204" pitchFamily="34" charset="-128"/>
                <a:ea typeface="Meiryo" panose="020B0604030504040204" pitchFamily="34" charset="-128"/>
              </a:rPr>
              <a:t>	</a:t>
            </a:r>
            <a:r>
              <a:rPr lang="ja-JP" altLang="en-US" sz="1600">
                <a:latin typeface="Meiryo" panose="020B0604030504040204" pitchFamily="34" charset="-128"/>
                <a:ea typeface="Meiryo" panose="020B0604030504040204" pitchFamily="34" charset="-128"/>
              </a:rPr>
              <a:t>不良が起こったらラインストップをして、関係者全員が異常に気づく。（見える化）</a:t>
            </a:r>
            <a:endParaRPr lang="en-US" altLang="ja-JP" sz="1600" dirty="0">
              <a:latin typeface="Meiryo" panose="020B0604030504040204" pitchFamily="34" charset="-128"/>
              <a:ea typeface="Meiryo" panose="020B0604030504040204" pitchFamily="34" charset="-128"/>
            </a:endParaRPr>
          </a:p>
          <a:p>
            <a:pPr marL="0" indent="0">
              <a:buFont typeface="Arial"/>
              <a:buNone/>
            </a:pPr>
            <a:endParaRPr lang="en-US" altLang="ja-JP" sz="1800" dirty="0">
              <a:latin typeface="Meiryo" panose="020B0604030504040204" pitchFamily="34" charset="-128"/>
              <a:ea typeface="Meiryo" panose="020B0604030504040204" pitchFamily="34" charset="-128"/>
            </a:endParaRPr>
          </a:p>
          <a:p>
            <a:pPr>
              <a:buFont typeface="Wingdings" panose="05000000000000000000" pitchFamily="2" charset="2"/>
              <a:buChar char="u"/>
            </a:pPr>
            <a:r>
              <a:rPr lang="ja-JP" altLang="en-US" sz="2100">
                <a:latin typeface="Meiryo" panose="020B0604030504040204" pitchFamily="34" charset="-128"/>
                <a:ea typeface="Meiryo" panose="020B0604030504040204" pitchFamily="34" charset="-128"/>
              </a:rPr>
              <a:t>作業者（開発者）に直接フィードバックする仕組みが構築できる。</a:t>
            </a:r>
            <a:endParaRPr lang="en-US" altLang="ja-JP" sz="2100" dirty="0">
              <a:latin typeface="Meiryo" panose="020B0604030504040204" pitchFamily="34" charset="-128"/>
              <a:ea typeface="Meiryo" panose="020B0604030504040204" pitchFamily="34" charset="-128"/>
            </a:endParaRPr>
          </a:p>
          <a:p>
            <a:pPr marL="0" indent="0">
              <a:buFont typeface="Arial"/>
              <a:buNone/>
            </a:pPr>
            <a:r>
              <a:rPr lang="en-US" altLang="ja-JP" sz="2100" dirty="0">
                <a:latin typeface="Meiryo" panose="020B0604030504040204" pitchFamily="34" charset="-128"/>
                <a:ea typeface="Meiryo" panose="020B0604030504040204" pitchFamily="34" charset="-128"/>
              </a:rPr>
              <a:t>	『</a:t>
            </a:r>
            <a:r>
              <a:rPr lang="ja-JP" altLang="en-US" sz="2100">
                <a:latin typeface="Meiryo" panose="020B0604030504040204" pitchFamily="34" charset="-128"/>
                <a:ea typeface="Meiryo" panose="020B0604030504040204" pitchFamily="34" charset="-128"/>
              </a:rPr>
              <a:t>擦り合わせ</a:t>
            </a:r>
            <a:r>
              <a:rPr lang="en-US" altLang="ja-JP" sz="2100" dirty="0">
                <a:latin typeface="Meiryo" panose="020B0604030504040204" pitchFamily="34" charset="-128"/>
                <a:ea typeface="Meiryo" panose="020B0604030504040204" pitchFamily="34" charset="-128"/>
              </a:rPr>
              <a:t>』</a:t>
            </a:r>
            <a:r>
              <a:rPr lang="ja-JP" altLang="en-US" sz="2100">
                <a:latin typeface="Meiryo" panose="020B0604030504040204" pitchFamily="34" charset="-128"/>
                <a:ea typeface="Meiryo" panose="020B0604030504040204" pitchFamily="34" charset="-128"/>
              </a:rPr>
              <a:t>をしながら作業が進む。</a:t>
            </a:r>
            <a:endParaRPr lang="ja-JP" altLang="en-US" sz="2100" dirty="0">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2788580287"/>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480C3F76-5839-9547-8F67-3C39E9BF85BA}"/>
              </a:ext>
            </a:extLst>
          </p:cNvPr>
          <p:cNvSpPr>
            <a:spLocks noGrp="1"/>
          </p:cNvSpPr>
          <p:nvPr>
            <p:ph type="title"/>
          </p:nvPr>
        </p:nvSpPr>
        <p:spPr/>
        <p:txBody>
          <a:bodyPr/>
          <a:lstStyle/>
          <a:p>
            <a:r>
              <a:rPr kumimoji="1" lang="ja-JP" altLang="en-US"/>
              <a:t>参考：</a:t>
            </a:r>
            <a:r>
              <a:rPr lang="ja-JP" altLang="en-US"/>
              <a:t>アジャイル開発で品質が向上する理由</a:t>
            </a:r>
            <a:r>
              <a:rPr lang="en-US" altLang="ja-JP" dirty="0"/>
              <a:t> 2</a:t>
            </a:r>
            <a:endParaRPr kumimoji="1" lang="ja-JP" altLang="en-US"/>
          </a:p>
        </p:txBody>
      </p:sp>
      <p:sp>
        <p:nvSpPr>
          <p:cNvPr id="4" name="正方形/長方形 3">
            <a:extLst>
              <a:ext uri="{FF2B5EF4-FFF2-40B4-BE49-F238E27FC236}">
                <a16:creationId xmlns:a16="http://schemas.microsoft.com/office/drawing/2014/main" id="{C7D0C6AA-C3DD-F843-8BDC-14574D695AB8}"/>
              </a:ext>
            </a:extLst>
          </p:cNvPr>
          <p:cNvSpPr/>
          <p:nvPr/>
        </p:nvSpPr>
        <p:spPr>
          <a:xfrm>
            <a:off x="381963" y="1124856"/>
            <a:ext cx="8712968" cy="5112425"/>
          </a:xfrm>
          <a:prstGeom prst="rect">
            <a:avLst/>
          </a:prstGeom>
        </p:spPr>
        <p:txBody>
          <a:bodyPr wrap="square">
            <a:spAutoFit/>
          </a:bodyPr>
          <a:lstStyle/>
          <a:p>
            <a:pPr>
              <a:lnSpc>
                <a:spcPct val="90000"/>
              </a:lnSpc>
              <a:spcBef>
                <a:spcPts val="960"/>
              </a:spcBef>
              <a:buSzPts val="1600"/>
            </a:pPr>
            <a:r>
              <a:rPr lang="ja-JP" altLang="ja-JP">
                <a:solidFill>
                  <a:srgbClr val="000000"/>
                </a:solidFill>
                <a:latin typeface="Meiryo" panose="020B0604030504040204" pitchFamily="34" charset="-128"/>
                <a:ea typeface="Meiryo" panose="020B0604030504040204" pitchFamily="34" charset="-128"/>
              </a:rPr>
              <a:t>タスクの粒度を小さくすることはＴＰＳにおける小ロット化と同様</a:t>
            </a:r>
            <a:endParaRPr lang="ja-JP" altLang="ja-JP">
              <a:latin typeface="Meiryo" panose="020B0604030504040204" pitchFamily="34" charset="-128"/>
              <a:ea typeface="Meiryo" panose="020B0604030504040204" pitchFamily="34" charset="-128"/>
            </a:endParaRPr>
          </a:p>
          <a:p>
            <a:pPr marL="742950" indent="-285750">
              <a:lnSpc>
                <a:spcPct val="90000"/>
              </a:lnSpc>
              <a:spcBef>
                <a:spcPts val="960"/>
              </a:spcBef>
              <a:buFont typeface="Wingdings" pitchFamily="2" charset="2"/>
              <a:buChar char="Ø"/>
            </a:pPr>
            <a:r>
              <a:rPr lang="ja-JP" altLang="ja-JP" sz="1400">
                <a:solidFill>
                  <a:srgbClr val="000000"/>
                </a:solidFill>
                <a:latin typeface="Meiryo" panose="020B0604030504040204" pitchFamily="34" charset="-128"/>
                <a:ea typeface="Meiryo" panose="020B0604030504040204" pitchFamily="34" charset="-128"/>
              </a:rPr>
              <a:t>「流れ」を作り、負荷を平準化し、柔軟性を高める</a:t>
            </a:r>
            <a:endParaRPr lang="en-US" altLang="ja-JP" sz="1400" dirty="0">
              <a:solidFill>
                <a:srgbClr val="000000"/>
              </a:solidFill>
              <a:latin typeface="Meiryo" panose="020B0604030504040204" pitchFamily="34" charset="-128"/>
              <a:ea typeface="Meiryo" panose="020B0604030504040204" pitchFamily="34" charset="-128"/>
            </a:endParaRPr>
          </a:p>
          <a:p>
            <a:pPr marL="740664" indent="-283464">
              <a:lnSpc>
                <a:spcPct val="90000"/>
              </a:lnSpc>
              <a:spcBef>
                <a:spcPts val="960"/>
              </a:spcBef>
            </a:pPr>
            <a:endParaRPr lang="ja-JP" altLang="ja-JP" sz="1400">
              <a:latin typeface="Meiryo" panose="020B0604030504040204" pitchFamily="34" charset="-128"/>
              <a:ea typeface="Meiryo" panose="020B0604030504040204" pitchFamily="34" charset="-128"/>
            </a:endParaRPr>
          </a:p>
          <a:p>
            <a:pPr marL="347472" indent="-347472">
              <a:lnSpc>
                <a:spcPct val="90000"/>
              </a:lnSpc>
              <a:spcBef>
                <a:spcPts val="384"/>
              </a:spcBef>
            </a:pPr>
            <a:endParaRPr lang="en-US" altLang="ja-JP" dirty="0">
              <a:solidFill>
                <a:srgbClr val="000000"/>
              </a:solidFill>
              <a:latin typeface="Meiryo" panose="020B0604030504040204" pitchFamily="34" charset="-128"/>
              <a:ea typeface="Meiryo" panose="020B0604030504040204" pitchFamily="34" charset="-128"/>
            </a:endParaRPr>
          </a:p>
          <a:p>
            <a:pPr marL="347472" indent="-347472">
              <a:lnSpc>
                <a:spcPct val="90000"/>
              </a:lnSpc>
              <a:spcBef>
                <a:spcPts val="384"/>
              </a:spcBef>
            </a:pPr>
            <a:endParaRPr lang="en-US" altLang="ja-JP" dirty="0">
              <a:solidFill>
                <a:srgbClr val="000000"/>
              </a:solidFill>
              <a:latin typeface="Meiryo" panose="020B0604030504040204" pitchFamily="34" charset="-128"/>
              <a:ea typeface="Meiryo" panose="020B0604030504040204" pitchFamily="34" charset="-128"/>
            </a:endParaRPr>
          </a:p>
          <a:p>
            <a:pPr marL="347472" indent="-347472">
              <a:lnSpc>
                <a:spcPct val="90000"/>
              </a:lnSpc>
              <a:spcBef>
                <a:spcPts val="384"/>
              </a:spcBef>
            </a:pPr>
            <a:endParaRPr lang="en-US" altLang="ja-JP" dirty="0">
              <a:solidFill>
                <a:srgbClr val="000000"/>
              </a:solidFill>
              <a:latin typeface="Meiryo" panose="020B0604030504040204" pitchFamily="34" charset="-128"/>
              <a:ea typeface="Meiryo" panose="020B0604030504040204" pitchFamily="34" charset="-128"/>
            </a:endParaRPr>
          </a:p>
          <a:p>
            <a:pPr marL="347472" indent="-347472">
              <a:lnSpc>
                <a:spcPct val="90000"/>
              </a:lnSpc>
              <a:spcBef>
                <a:spcPts val="384"/>
              </a:spcBef>
            </a:pPr>
            <a:endParaRPr lang="en-US" altLang="ja-JP" dirty="0">
              <a:solidFill>
                <a:srgbClr val="000000"/>
              </a:solidFill>
              <a:latin typeface="Meiryo" panose="020B0604030504040204" pitchFamily="34" charset="-128"/>
              <a:ea typeface="Meiryo" panose="020B0604030504040204" pitchFamily="34" charset="-128"/>
            </a:endParaRPr>
          </a:p>
          <a:p>
            <a:pPr marL="347472" indent="-347472">
              <a:lnSpc>
                <a:spcPct val="90000"/>
              </a:lnSpc>
              <a:spcBef>
                <a:spcPts val="384"/>
              </a:spcBef>
            </a:pPr>
            <a:endParaRPr lang="en-US" altLang="ja-JP" dirty="0">
              <a:solidFill>
                <a:srgbClr val="000000"/>
              </a:solidFill>
              <a:latin typeface="Meiryo" panose="020B0604030504040204" pitchFamily="34" charset="-128"/>
              <a:ea typeface="Meiryo" panose="020B0604030504040204" pitchFamily="34" charset="-128"/>
            </a:endParaRPr>
          </a:p>
          <a:p>
            <a:pPr marL="347472" indent="-347472">
              <a:lnSpc>
                <a:spcPct val="90000"/>
              </a:lnSpc>
              <a:spcBef>
                <a:spcPts val="384"/>
              </a:spcBef>
            </a:pPr>
            <a:endParaRPr lang="en-US" altLang="ja-JP" dirty="0">
              <a:solidFill>
                <a:srgbClr val="000000"/>
              </a:solidFill>
              <a:latin typeface="Meiryo" panose="020B0604030504040204" pitchFamily="34" charset="-128"/>
              <a:ea typeface="Meiryo" panose="020B0604030504040204" pitchFamily="34" charset="-128"/>
            </a:endParaRPr>
          </a:p>
          <a:p>
            <a:pPr marL="347472" indent="-347472">
              <a:lnSpc>
                <a:spcPct val="90000"/>
              </a:lnSpc>
              <a:spcBef>
                <a:spcPts val="384"/>
              </a:spcBef>
            </a:pPr>
            <a:endParaRPr lang="en-US" altLang="ja-JP" dirty="0">
              <a:solidFill>
                <a:srgbClr val="000000"/>
              </a:solidFill>
              <a:latin typeface="Meiryo" panose="020B0604030504040204" pitchFamily="34" charset="-128"/>
              <a:ea typeface="Meiryo" panose="020B0604030504040204" pitchFamily="34" charset="-128"/>
            </a:endParaRPr>
          </a:p>
          <a:p>
            <a:pPr marL="347472" indent="-347472">
              <a:lnSpc>
                <a:spcPct val="90000"/>
              </a:lnSpc>
              <a:spcBef>
                <a:spcPts val="384"/>
              </a:spcBef>
            </a:pPr>
            <a:r>
              <a:rPr lang="ja-JP" altLang="ja-JP">
                <a:solidFill>
                  <a:srgbClr val="000000"/>
                </a:solidFill>
                <a:latin typeface="Meiryo" panose="020B0604030504040204" pitchFamily="34" charset="-128"/>
                <a:ea typeface="Meiryo" panose="020B0604030504040204" pitchFamily="34" charset="-128"/>
              </a:rPr>
              <a:t>タスクの粒度は小さいほど良い</a:t>
            </a:r>
            <a:endParaRPr lang="ja-JP" altLang="ja-JP">
              <a:latin typeface="Meiryo" panose="020B0604030504040204" pitchFamily="34" charset="-128"/>
              <a:ea typeface="Meiryo" panose="020B0604030504040204" pitchFamily="34" charset="-128"/>
            </a:endParaRPr>
          </a:p>
          <a:p>
            <a:pPr marL="742950" indent="-285750">
              <a:lnSpc>
                <a:spcPct val="90000"/>
              </a:lnSpc>
              <a:spcBef>
                <a:spcPts val="384"/>
              </a:spcBef>
              <a:buFont typeface="Wingdings" pitchFamily="2" charset="2"/>
              <a:buChar char="Ø"/>
            </a:pPr>
            <a:r>
              <a:rPr lang="ja-JP" altLang="ja-JP" sz="1400">
                <a:solidFill>
                  <a:srgbClr val="000000"/>
                </a:solidFill>
                <a:latin typeface="Meiryo" panose="020B0604030504040204" pitchFamily="34" charset="-128"/>
                <a:ea typeface="Meiryo" panose="020B0604030504040204" pitchFamily="34" charset="-128"/>
              </a:rPr>
              <a:t>１日以内、理想は１時間</a:t>
            </a:r>
            <a:endParaRPr lang="ja-JP" altLang="ja-JP" sz="1400">
              <a:latin typeface="Meiryo" panose="020B0604030504040204" pitchFamily="34" charset="-128"/>
              <a:ea typeface="Meiryo" panose="020B0604030504040204" pitchFamily="34" charset="-128"/>
            </a:endParaRPr>
          </a:p>
          <a:p>
            <a:pPr marL="742950" indent="-285750">
              <a:lnSpc>
                <a:spcPct val="90000"/>
              </a:lnSpc>
              <a:spcBef>
                <a:spcPts val="384"/>
              </a:spcBef>
              <a:buFont typeface="Wingdings" pitchFamily="2" charset="2"/>
              <a:buChar char="Ø"/>
            </a:pPr>
            <a:r>
              <a:rPr lang="ja-JP" altLang="ja-JP" sz="1400">
                <a:solidFill>
                  <a:srgbClr val="000000"/>
                </a:solidFill>
                <a:latin typeface="Meiryo" panose="020B0604030504040204" pitchFamily="34" charset="-128"/>
                <a:ea typeface="Meiryo" panose="020B0604030504040204" pitchFamily="34" charset="-128"/>
              </a:rPr>
              <a:t>責任を持って見積ができる</a:t>
            </a:r>
            <a:endParaRPr lang="ja-JP" altLang="ja-JP" sz="1400">
              <a:latin typeface="Meiryo" panose="020B0604030504040204" pitchFamily="34" charset="-128"/>
              <a:ea typeface="Meiryo" panose="020B0604030504040204" pitchFamily="34" charset="-128"/>
            </a:endParaRPr>
          </a:p>
          <a:p>
            <a:pPr marL="742950" indent="-285750">
              <a:lnSpc>
                <a:spcPct val="90000"/>
              </a:lnSpc>
              <a:spcBef>
                <a:spcPts val="384"/>
              </a:spcBef>
              <a:buFont typeface="Wingdings" pitchFamily="2" charset="2"/>
              <a:buChar char="Ø"/>
            </a:pPr>
            <a:r>
              <a:rPr lang="ja-JP" altLang="ja-JP" sz="1400">
                <a:solidFill>
                  <a:srgbClr val="000000"/>
                </a:solidFill>
                <a:latin typeface="Meiryo" panose="020B0604030504040204" pitchFamily="34" charset="-128"/>
                <a:ea typeface="Meiryo" panose="020B0604030504040204" pitchFamily="34" charset="-128"/>
              </a:rPr>
              <a:t>バグを作り込まない（簡単にテスト可能）</a:t>
            </a:r>
            <a:endParaRPr lang="ja-JP" altLang="ja-JP" sz="1400">
              <a:latin typeface="Meiryo" panose="020B0604030504040204" pitchFamily="34" charset="-128"/>
              <a:ea typeface="Meiryo" panose="020B0604030504040204" pitchFamily="34" charset="-128"/>
            </a:endParaRPr>
          </a:p>
          <a:p>
            <a:pPr marL="742950" indent="-285750">
              <a:lnSpc>
                <a:spcPct val="90000"/>
              </a:lnSpc>
              <a:spcBef>
                <a:spcPts val="384"/>
              </a:spcBef>
              <a:buFont typeface="Wingdings" pitchFamily="2" charset="2"/>
              <a:buChar char="Ø"/>
            </a:pPr>
            <a:r>
              <a:rPr lang="ja-JP" altLang="ja-JP" sz="1400">
                <a:solidFill>
                  <a:srgbClr val="000000"/>
                </a:solidFill>
                <a:latin typeface="Meiryo" panose="020B0604030504040204" pitchFamily="34" charset="-128"/>
                <a:ea typeface="Meiryo" panose="020B0604030504040204" pitchFamily="34" charset="-128"/>
              </a:rPr>
              <a:t>他のペアと同期がとれる</a:t>
            </a:r>
            <a:endParaRPr lang="ja-JP" altLang="ja-JP" sz="1400">
              <a:latin typeface="Meiryo" panose="020B0604030504040204" pitchFamily="34" charset="-128"/>
              <a:ea typeface="Meiryo" panose="020B0604030504040204" pitchFamily="34" charset="-128"/>
            </a:endParaRPr>
          </a:p>
          <a:p>
            <a:pPr marL="742950" indent="-285750">
              <a:lnSpc>
                <a:spcPct val="90000"/>
              </a:lnSpc>
              <a:spcBef>
                <a:spcPts val="384"/>
              </a:spcBef>
              <a:buFont typeface="Wingdings" pitchFamily="2" charset="2"/>
              <a:buChar char="Ø"/>
            </a:pPr>
            <a:r>
              <a:rPr lang="ja-JP" altLang="ja-JP" sz="1400">
                <a:solidFill>
                  <a:srgbClr val="000000"/>
                </a:solidFill>
                <a:latin typeface="Meiryo" panose="020B0604030504040204" pitchFamily="34" charset="-128"/>
                <a:ea typeface="Meiryo" panose="020B0604030504040204" pitchFamily="34" charset="-128"/>
              </a:rPr>
              <a:t>ダイナミックなプロジェクト運営が可能となる（チーム編成の増減、分散開発など）</a:t>
            </a:r>
            <a:endParaRPr lang="ja-JP" altLang="ja-JP" sz="1400">
              <a:latin typeface="Meiryo" panose="020B0604030504040204" pitchFamily="34" charset="-128"/>
              <a:ea typeface="Meiryo" panose="020B0604030504040204" pitchFamily="34" charset="-128"/>
            </a:endParaRPr>
          </a:p>
          <a:p>
            <a:pPr marL="742950" indent="-285750">
              <a:lnSpc>
                <a:spcPct val="90000"/>
              </a:lnSpc>
              <a:spcBef>
                <a:spcPts val="384"/>
              </a:spcBef>
              <a:buFont typeface="Wingdings" pitchFamily="2" charset="2"/>
              <a:buChar char="Ø"/>
            </a:pPr>
            <a:r>
              <a:rPr lang="ja-JP" altLang="ja-JP" sz="1400">
                <a:solidFill>
                  <a:srgbClr val="000000"/>
                </a:solidFill>
                <a:latin typeface="Meiryo" panose="020B0604030504040204" pitchFamily="34" charset="-128"/>
                <a:ea typeface="Meiryo" panose="020B0604030504040204" pitchFamily="34" charset="-128"/>
              </a:rPr>
              <a:t>タスクが小さくできないのは、作業対象の内容把握に問題が存在するのではないか？</a:t>
            </a:r>
            <a:endParaRPr lang="ja-JP" altLang="ja-JP" sz="1400">
              <a:latin typeface="Meiryo" panose="020B0604030504040204" pitchFamily="34" charset="-128"/>
              <a:ea typeface="Meiryo" panose="020B0604030504040204" pitchFamily="34" charset="-128"/>
            </a:endParaRPr>
          </a:p>
          <a:p>
            <a:pPr marL="742950" indent="-285750">
              <a:lnSpc>
                <a:spcPct val="90000"/>
              </a:lnSpc>
              <a:spcBef>
                <a:spcPts val="384"/>
              </a:spcBef>
              <a:buFont typeface="Wingdings" pitchFamily="2" charset="2"/>
              <a:buChar char="Ø"/>
            </a:pPr>
            <a:r>
              <a:rPr lang="ja-JP" altLang="ja-JP" sz="1400">
                <a:solidFill>
                  <a:srgbClr val="000000"/>
                </a:solidFill>
                <a:latin typeface="Meiryo" panose="020B0604030504040204" pitchFamily="34" charset="-128"/>
                <a:ea typeface="Meiryo" panose="020B0604030504040204" pitchFamily="34" charset="-128"/>
              </a:rPr>
              <a:t>タスクを小さく分割するという事は、作業指示書を作成する事。</a:t>
            </a:r>
            <a:endParaRPr lang="ja-JP" altLang="ja-JP" sz="1400">
              <a:effectLst/>
              <a:latin typeface="Meiryo" panose="020B0604030504040204" pitchFamily="34" charset="-128"/>
              <a:ea typeface="Meiryo" panose="020B0604030504040204" pitchFamily="34" charset="-128"/>
            </a:endParaRPr>
          </a:p>
        </p:txBody>
      </p:sp>
      <p:graphicFrame>
        <p:nvGraphicFramePr>
          <p:cNvPr id="5" name="表 4">
            <a:extLst>
              <a:ext uri="{FF2B5EF4-FFF2-40B4-BE49-F238E27FC236}">
                <a16:creationId xmlns:a16="http://schemas.microsoft.com/office/drawing/2014/main" id="{374968FB-9EB9-FA44-8DBD-F397C1AE22D4}"/>
              </a:ext>
            </a:extLst>
          </p:cNvPr>
          <p:cNvGraphicFramePr>
            <a:graphicFrameLocks noGrp="1"/>
          </p:cNvGraphicFramePr>
          <p:nvPr/>
        </p:nvGraphicFramePr>
        <p:xfrm>
          <a:off x="4458172" y="2082368"/>
          <a:ext cx="3816424" cy="2448271"/>
        </p:xfrm>
        <a:graphic>
          <a:graphicData uri="http://schemas.openxmlformats.org/drawingml/2006/table">
            <a:tbl>
              <a:tblPr>
                <a:tableStyleId>{5C22544A-7EE6-4342-B048-85BDC9FD1C3A}</a:tableStyleId>
              </a:tblPr>
              <a:tblGrid>
                <a:gridCol w="1431818">
                  <a:extLst>
                    <a:ext uri="{9D8B030D-6E8A-4147-A177-3AD203B41FA5}">
                      <a16:colId xmlns:a16="http://schemas.microsoft.com/office/drawing/2014/main" val="20000"/>
                    </a:ext>
                  </a:extLst>
                </a:gridCol>
                <a:gridCol w="1137030">
                  <a:extLst>
                    <a:ext uri="{9D8B030D-6E8A-4147-A177-3AD203B41FA5}">
                      <a16:colId xmlns:a16="http://schemas.microsoft.com/office/drawing/2014/main" val="20001"/>
                    </a:ext>
                  </a:extLst>
                </a:gridCol>
                <a:gridCol w="1247576">
                  <a:extLst>
                    <a:ext uri="{9D8B030D-6E8A-4147-A177-3AD203B41FA5}">
                      <a16:colId xmlns:a16="http://schemas.microsoft.com/office/drawing/2014/main" val="20002"/>
                    </a:ext>
                  </a:extLst>
                </a:gridCol>
              </a:tblGrid>
              <a:tr h="478036">
                <a:tc>
                  <a:txBody>
                    <a:bodyPr/>
                    <a:lstStyle/>
                    <a:p>
                      <a:pPr algn="ctr" fontAlgn="ctr"/>
                      <a:r>
                        <a:rPr lang="en-US" sz="1100" u="none" strike="noStrike" dirty="0">
                          <a:effectLst/>
                        </a:rPr>
                        <a:t>Statements of Source code</a:t>
                      </a:r>
                      <a:endParaRPr lang="en-US" sz="1100" b="0" i="0" u="none" strike="noStrike" dirty="0">
                        <a:solidFill>
                          <a:srgbClr val="000000"/>
                        </a:solidFill>
                        <a:effectLst/>
                        <a:latin typeface="ＭＳ Ｐゴシック"/>
                      </a:endParaRPr>
                    </a:p>
                  </a:txBody>
                  <a:tcPr marL="9525" marR="9525" marT="9525" marB="0" anchor="ctr"/>
                </a:tc>
                <a:tc>
                  <a:txBody>
                    <a:bodyPr/>
                    <a:lstStyle/>
                    <a:p>
                      <a:pPr algn="ctr" fontAlgn="ctr"/>
                      <a:r>
                        <a:rPr lang="en-US" sz="1100" u="none" strike="noStrike" dirty="0">
                          <a:effectLst/>
                        </a:rPr>
                        <a:t>Test Cases</a:t>
                      </a:r>
                      <a:endParaRPr lang="en-US" sz="1100" b="0" i="0" u="none" strike="noStrike" dirty="0">
                        <a:solidFill>
                          <a:srgbClr val="000000"/>
                        </a:solidFill>
                        <a:effectLst/>
                        <a:latin typeface="ＭＳ Ｐゴシック"/>
                      </a:endParaRPr>
                    </a:p>
                  </a:txBody>
                  <a:tcPr marL="9525" marR="9525" marT="9525" marB="0" anchor="ctr"/>
                </a:tc>
                <a:tc>
                  <a:txBody>
                    <a:bodyPr/>
                    <a:lstStyle/>
                    <a:p>
                      <a:pPr algn="ctr" fontAlgn="ctr"/>
                      <a:r>
                        <a:rPr lang="en-US" sz="1100" u="none" strike="noStrike" dirty="0">
                          <a:effectLst/>
                        </a:rPr>
                        <a:t>Test Coverage</a:t>
                      </a:r>
                      <a:endParaRPr lang="en-US" sz="1100" b="0" i="0" u="none" strike="noStrike" dirty="0">
                        <a:solidFill>
                          <a:srgbClr val="000000"/>
                        </a:solidFill>
                        <a:effectLst/>
                        <a:latin typeface="ＭＳ Ｐゴシック"/>
                      </a:endParaRPr>
                    </a:p>
                  </a:txBody>
                  <a:tcPr marL="9525" marR="9525" marT="9525" marB="0" anchor="ctr"/>
                </a:tc>
                <a:extLst>
                  <a:ext uri="{0D108BD9-81ED-4DB2-BD59-A6C34878D82A}">
                    <a16:rowId xmlns:a16="http://schemas.microsoft.com/office/drawing/2014/main" val="10000"/>
                  </a:ext>
                </a:extLst>
              </a:tr>
              <a:tr h="245619">
                <a:tc>
                  <a:txBody>
                    <a:bodyPr/>
                    <a:lstStyle/>
                    <a:p>
                      <a:pPr algn="r" fontAlgn="ctr"/>
                      <a:r>
                        <a:rPr lang="en-US" altLang="ja-JP" sz="1100" u="none" strike="noStrike" dirty="0">
                          <a:effectLst/>
                        </a:rPr>
                        <a:t>1 </a:t>
                      </a:r>
                      <a:endParaRPr lang="en-US" altLang="ja-JP" sz="1100" b="0" i="0" u="none" strike="noStrike" dirty="0">
                        <a:solidFill>
                          <a:srgbClr val="000000"/>
                        </a:solidFill>
                        <a:effectLst/>
                        <a:latin typeface="ＭＳ Ｐゴシック"/>
                      </a:endParaRPr>
                    </a:p>
                  </a:txBody>
                  <a:tcPr marL="9525" marR="9525" marT="9525" marB="0" anchor="ctr"/>
                </a:tc>
                <a:tc>
                  <a:txBody>
                    <a:bodyPr/>
                    <a:lstStyle/>
                    <a:p>
                      <a:pPr algn="r" fontAlgn="ctr"/>
                      <a:r>
                        <a:rPr lang="en-US" altLang="ja-JP" sz="1100" u="none" strike="noStrike" dirty="0">
                          <a:effectLst/>
                        </a:rPr>
                        <a:t>1 </a:t>
                      </a:r>
                      <a:endParaRPr lang="en-US" altLang="ja-JP" sz="1100" b="0" i="0" u="none" strike="noStrike" dirty="0">
                        <a:solidFill>
                          <a:srgbClr val="000000"/>
                        </a:solidFill>
                        <a:effectLst/>
                        <a:latin typeface="ＭＳ Ｐゴシック"/>
                      </a:endParaRPr>
                    </a:p>
                  </a:txBody>
                  <a:tcPr marL="9525" marR="9525" marT="9525" marB="0" anchor="ctr"/>
                </a:tc>
                <a:tc>
                  <a:txBody>
                    <a:bodyPr/>
                    <a:lstStyle/>
                    <a:p>
                      <a:pPr algn="r" fontAlgn="ctr"/>
                      <a:r>
                        <a:rPr lang="en-US" altLang="ja-JP" sz="1100" u="none" strike="noStrike" dirty="0">
                          <a:effectLst/>
                        </a:rPr>
                        <a:t>100.00%</a:t>
                      </a:r>
                      <a:endParaRPr lang="en-US" altLang="ja-JP" sz="1100" b="0" i="0" u="none" strike="noStrike" dirty="0">
                        <a:solidFill>
                          <a:srgbClr val="000000"/>
                        </a:solidFill>
                        <a:effectLst/>
                        <a:latin typeface="ＭＳ Ｐゴシック"/>
                      </a:endParaRPr>
                    </a:p>
                  </a:txBody>
                  <a:tcPr marL="9525" marR="9525" marT="9525" marB="0" anchor="ctr"/>
                </a:tc>
                <a:extLst>
                  <a:ext uri="{0D108BD9-81ED-4DB2-BD59-A6C34878D82A}">
                    <a16:rowId xmlns:a16="http://schemas.microsoft.com/office/drawing/2014/main" val="10001"/>
                  </a:ext>
                </a:extLst>
              </a:tr>
              <a:tr h="245619">
                <a:tc>
                  <a:txBody>
                    <a:bodyPr/>
                    <a:lstStyle/>
                    <a:p>
                      <a:pPr algn="r" fontAlgn="ctr"/>
                      <a:r>
                        <a:rPr lang="en-US" altLang="ja-JP" sz="1100" u="none" strike="noStrike" dirty="0">
                          <a:effectLst/>
                        </a:rPr>
                        <a:t>10 </a:t>
                      </a:r>
                      <a:endParaRPr lang="en-US" altLang="ja-JP" sz="1100" b="0" i="0" u="none" strike="noStrike" dirty="0">
                        <a:solidFill>
                          <a:srgbClr val="000000"/>
                        </a:solidFill>
                        <a:effectLst/>
                        <a:latin typeface="ＭＳ Ｐゴシック"/>
                      </a:endParaRPr>
                    </a:p>
                  </a:txBody>
                  <a:tcPr marL="9525" marR="9525" marT="9525" marB="0" anchor="ctr"/>
                </a:tc>
                <a:tc>
                  <a:txBody>
                    <a:bodyPr/>
                    <a:lstStyle/>
                    <a:p>
                      <a:pPr algn="r" fontAlgn="ctr"/>
                      <a:r>
                        <a:rPr lang="en-US" altLang="ja-JP" sz="1100" u="none" strike="noStrike" dirty="0">
                          <a:effectLst/>
                        </a:rPr>
                        <a:t>2 </a:t>
                      </a:r>
                      <a:endParaRPr lang="en-US" altLang="ja-JP" sz="1100" b="0" i="0" u="none" strike="noStrike" dirty="0">
                        <a:solidFill>
                          <a:srgbClr val="000000"/>
                        </a:solidFill>
                        <a:effectLst/>
                        <a:latin typeface="ＭＳ Ｐゴシック"/>
                      </a:endParaRPr>
                    </a:p>
                  </a:txBody>
                  <a:tcPr marL="9525" marR="9525" marT="9525" marB="0" anchor="ctr"/>
                </a:tc>
                <a:tc>
                  <a:txBody>
                    <a:bodyPr/>
                    <a:lstStyle/>
                    <a:p>
                      <a:pPr algn="r" fontAlgn="ctr"/>
                      <a:r>
                        <a:rPr lang="en-US" altLang="ja-JP" sz="1100" u="none" strike="noStrike" dirty="0">
                          <a:effectLst/>
                        </a:rPr>
                        <a:t>100.00%</a:t>
                      </a:r>
                      <a:endParaRPr lang="en-US" altLang="ja-JP" sz="1100" b="0" i="0" u="none" strike="noStrike" dirty="0">
                        <a:solidFill>
                          <a:srgbClr val="000000"/>
                        </a:solidFill>
                        <a:effectLst/>
                        <a:latin typeface="ＭＳ Ｐゴシック"/>
                      </a:endParaRPr>
                    </a:p>
                  </a:txBody>
                  <a:tcPr marL="9525" marR="9525" marT="9525" marB="0" anchor="ctr"/>
                </a:tc>
                <a:extLst>
                  <a:ext uri="{0D108BD9-81ED-4DB2-BD59-A6C34878D82A}">
                    <a16:rowId xmlns:a16="http://schemas.microsoft.com/office/drawing/2014/main" val="10002"/>
                  </a:ext>
                </a:extLst>
              </a:tr>
              <a:tr h="245619">
                <a:tc>
                  <a:txBody>
                    <a:bodyPr/>
                    <a:lstStyle/>
                    <a:p>
                      <a:pPr algn="r" fontAlgn="ctr"/>
                      <a:r>
                        <a:rPr lang="en-US" altLang="ja-JP" sz="1100" u="none" strike="noStrike" dirty="0">
                          <a:effectLst/>
                        </a:rPr>
                        <a:t>100 </a:t>
                      </a:r>
                      <a:endParaRPr lang="en-US" altLang="ja-JP" sz="1100" b="0" i="0" u="none" strike="noStrike" dirty="0">
                        <a:solidFill>
                          <a:srgbClr val="000000"/>
                        </a:solidFill>
                        <a:effectLst/>
                        <a:latin typeface="ＭＳ Ｐゴシック"/>
                      </a:endParaRPr>
                    </a:p>
                  </a:txBody>
                  <a:tcPr marL="9525" marR="9525" marT="9525" marB="0" anchor="ctr"/>
                </a:tc>
                <a:tc>
                  <a:txBody>
                    <a:bodyPr/>
                    <a:lstStyle/>
                    <a:p>
                      <a:pPr algn="r" fontAlgn="ctr"/>
                      <a:r>
                        <a:rPr lang="en-US" altLang="ja-JP" sz="1100" u="none" strike="noStrike" dirty="0">
                          <a:effectLst/>
                        </a:rPr>
                        <a:t>5 </a:t>
                      </a:r>
                      <a:endParaRPr lang="en-US" altLang="ja-JP" sz="1100" b="0" i="0" u="none" strike="noStrike" dirty="0">
                        <a:solidFill>
                          <a:srgbClr val="000000"/>
                        </a:solidFill>
                        <a:effectLst/>
                        <a:latin typeface="ＭＳ Ｐゴシック"/>
                      </a:endParaRPr>
                    </a:p>
                  </a:txBody>
                  <a:tcPr marL="9525" marR="9525" marT="9525" marB="0" anchor="ctr"/>
                </a:tc>
                <a:tc>
                  <a:txBody>
                    <a:bodyPr/>
                    <a:lstStyle/>
                    <a:p>
                      <a:pPr algn="r" fontAlgn="ctr"/>
                      <a:r>
                        <a:rPr lang="en-US" altLang="ja-JP" sz="1100" u="none" strike="noStrike" dirty="0">
                          <a:effectLst/>
                        </a:rPr>
                        <a:t>95.00%</a:t>
                      </a:r>
                      <a:endParaRPr lang="en-US" altLang="ja-JP" sz="1100" b="0" i="0" u="none" strike="noStrike" dirty="0">
                        <a:solidFill>
                          <a:srgbClr val="000000"/>
                        </a:solidFill>
                        <a:effectLst/>
                        <a:latin typeface="ＭＳ Ｐゴシック"/>
                      </a:endParaRPr>
                    </a:p>
                  </a:txBody>
                  <a:tcPr marL="9525" marR="9525" marT="9525" marB="0" anchor="ctr"/>
                </a:tc>
                <a:extLst>
                  <a:ext uri="{0D108BD9-81ED-4DB2-BD59-A6C34878D82A}">
                    <a16:rowId xmlns:a16="http://schemas.microsoft.com/office/drawing/2014/main" val="10003"/>
                  </a:ext>
                </a:extLst>
              </a:tr>
              <a:tr h="245619">
                <a:tc>
                  <a:txBody>
                    <a:bodyPr/>
                    <a:lstStyle/>
                    <a:p>
                      <a:pPr algn="r" fontAlgn="ctr"/>
                      <a:r>
                        <a:rPr lang="en-US" altLang="ja-JP" sz="1100" u="none" strike="noStrike" dirty="0">
                          <a:effectLst/>
                        </a:rPr>
                        <a:t>1,000 </a:t>
                      </a:r>
                      <a:endParaRPr lang="en-US" altLang="ja-JP" sz="1100" b="0" i="0" u="none" strike="noStrike" dirty="0">
                        <a:solidFill>
                          <a:srgbClr val="000000"/>
                        </a:solidFill>
                        <a:effectLst/>
                        <a:latin typeface="ＭＳ Ｐゴシック"/>
                      </a:endParaRPr>
                    </a:p>
                  </a:txBody>
                  <a:tcPr marL="9525" marR="9525" marT="9525" marB="0" anchor="ctr"/>
                </a:tc>
                <a:tc>
                  <a:txBody>
                    <a:bodyPr/>
                    <a:lstStyle/>
                    <a:p>
                      <a:pPr algn="r" fontAlgn="ctr"/>
                      <a:r>
                        <a:rPr lang="en-US" altLang="ja-JP" sz="1100" u="none" strike="noStrike" dirty="0">
                          <a:effectLst/>
                        </a:rPr>
                        <a:t>15 </a:t>
                      </a:r>
                      <a:endParaRPr lang="en-US" altLang="ja-JP" sz="1100" b="0" i="0" u="none" strike="noStrike" dirty="0">
                        <a:solidFill>
                          <a:srgbClr val="000000"/>
                        </a:solidFill>
                        <a:effectLst/>
                        <a:latin typeface="ＭＳ Ｐゴシック"/>
                      </a:endParaRPr>
                    </a:p>
                  </a:txBody>
                  <a:tcPr marL="9525" marR="9525" marT="9525" marB="0" anchor="ctr"/>
                </a:tc>
                <a:tc>
                  <a:txBody>
                    <a:bodyPr/>
                    <a:lstStyle/>
                    <a:p>
                      <a:pPr algn="r" fontAlgn="ctr"/>
                      <a:r>
                        <a:rPr lang="en-US" altLang="ja-JP" sz="1100" u="none" strike="noStrike" dirty="0">
                          <a:effectLst/>
                        </a:rPr>
                        <a:t>75.00%</a:t>
                      </a:r>
                      <a:endParaRPr lang="en-US" altLang="ja-JP" sz="1100" b="0" i="0" u="none" strike="noStrike" dirty="0">
                        <a:solidFill>
                          <a:srgbClr val="000000"/>
                        </a:solidFill>
                        <a:effectLst/>
                        <a:latin typeface="ＭＳ Ｐゴシック"/>
                      </a:endParaRPr>
                    </a:p>
                  </a:txBody>
                  <a:tcPr marL="9525" marR="9525" marT="9525" marB="0" anchor="ctr"/>
                </a:tc>
                <a:extLst>
                  <a:ext uri="{0D108BD9-81ED-4DB2-BD59-A6C34878D82A}">
                    <a16:rowId xmlns:a16="http://schemas.microsoft.com/office/drawing/2014/main" val="10004"/>
                  </a:ext>
                </a:extLst>
              </a:tr>
              <a:tr h="245619">
                <a:tc>
                  <a:txBody>
                    <a:bodyPr/>
                    <a:lstStyle/>
                    <a:p>
                      <a:pPr algn="r" fontAlgn="ctr"/>
                      <a:r>
                        <a:rPr lang="en-US" altLang="ja-JP" sz="1100" u="none" strike="noStrike" dirty="0">
                          <a:effectLst/>
                        </a:rPr>
                        <a:t>10,000 </a:t>
                      </a:r>
                      <a:endParaRPr lang="en-US" altLang="ja-JP" sz="1100" b="0" i="0" u="none" strike="noStrike" dirty="0">
                        <a:solidFill>
                          <a:srgbClr val="000000"/>
                        </a:solidFill>
                        <a:effectLst/>
                        <a:latin typeface="ＭＳ Ｐゴシック"/>
                      </a:endParaRPr>
                    </a:p>
                  </a:txBody>
                  <a:tcPr marL="9525" marR="9525" marT="9525" marB="0" anchor="ctr"/>
                </a:tc>
                <a:tc>
                  <a:txBody>
                    <a:bodyPr/>
                    <a:lstStyle/>
                    <a:p>
                      <a:pPr algn="r" fontAlgn="ctr"/>
                      <a:r>
                        <a:rPr lang="en-US" altLang="ja-JP" sz="1100" u="none" strike="noStrike" dirty="0">
                          <a:effectLst/>
                        </a:rPr>
                        <a:t>250 </a:t>
                      </a:r>
                      <a:endParaRPr lang="en-US" altLang="ja-JP" sz="1100" b="0" i="0" u="none" strike="noStrike" dirty="0">
                        <a:solidFill>
                          <a:srgbClr val="000000"/>
                        </a:solidFill>
                        <a:effectLst/>
                        <a:latin typeface="ＭＳ Ｐゴシック"/>
                      </a:endParaRPr>
                    </a:p>
                  </a:txBody>
                  <a:tcPr marL="9525" marR="9525" marT="9525" marB="0" anchor="ctr"/>
                </a:tc>
                <a:tc>
                  <a:txBody>
                    <a:bodyPr/>
                    <a:lstStyle/>
                    <a:p>
                      <a:pPr algn="r" fontAlgn="ctr"/>
                      <a:r>
                        <a:rPr lang="en-US" altLang="ja-JP" sz="1100" u="none" strike="noStrike" dirty="0">
                          <a:effectLst/>
                        </a:rPr>
                        <a:t>50.00%</a:t>
                      </a:r>
                      <a:endParaRPr lang="en-US" altLang="ja-JP" sz="1100" b="0" i="0" u="none" strike="noStrike" dirty="0">
                        <a:solidFill>
                          <a:srgbClr val="000000"/>
                        </a:solidFill>
                        <a:effectLst/>
                        <a:latin typeface="ＭＳ Ｐゴシック"/>
                      </a:endParaRPr>
                    </a:p>
                  </a:txBody>
                  <a:tcPr marL="9525" marR="9525" marT="9525" marB="0" anchor="ctr"/>
                </a:tc>
                <a:extLst>
                  <a:ext uri="{0D108BD9-81ED-4DB2-BD59-A6C34878D82A}">
                    <a16:rowId xmlns:a16="http://schemas.microsoft.com/office/drawing/2014/main" val="10005"/>
                  </a:ext>
                </a:extLst>
              </a:tr>
              <a:tr h="245619">
                <a:tc>
                  <a:txBody>
                    <a:bodyPr/>
                    <a:lstStyle/>
                    <a:p>
                      <a:pPr algn="r" fontAlgn="ctr"/>
                      <a:r>
                        <a:rPr lang="en-US" altLang="ja-JP" sz="1100" u="none" strike="noStrike" dirty="0">
                          <a:effectLst/>
                        </a:rPr>
                        <a:t>100,000 </a:t>
                      </a:r>
                      <a:endParaRPr lang="en-US" altLang="ja-JP" sz="1100" b="0" i="0" u="none" strike="noStrike" dirty="0">
                        <a:solidFill>
                          <a:srgbClr val="000000"/>
                        </a:solidFill>
                        <a:effectLst/>
                        <a:latin typeface="ＭＳ Ｐゴシック"/>
                      </a:endParaRPr>
                    </a:p>
                  </a:txBody>
                  <a:tcPr marL="9525" marR="9525" marT="9525" marB="0" anchor="ctr"/>
                </a:tc>
                <a:tc>
                  <a:txBody>
                    <a:bodyPr/>
                    <a:lstStyle/>
                    <a:p>
                      <a:pPr algn="r" fontAlgn="ctr"/>
                      <a:r>
                        <a:rPr lang="en-US" altLang="ja-JP" sz="1100" u="none" strike="noStrike" dirty="0">
                          <a:effectLst/>
                        </a:rPr>
                        <a:t>4,000 </a:t>
                      </a:r>
                      <a:endParaRPr lang="en-US" altLang="ja-JP" sz="1100" b="0" i="0" u="none" strike="noStrike" dirty="0">
                        <a:solidFill>
                          <a:srgbClr val="000000"/>
                        </a:solidFill>
                        <a:effectLst/>
                        <a:latin typeface="ＭＳ Ｐゴシック"/>
                      </a:endParaRPr>
                    </a:p>
                  </a:txBody>
                  <a:tcPr marL="9525" marR="9525" marT="9525" marB="0" anchor="ctr"/>
                </a:tc>
                <a:tc>
                  <a:txBody>
                    <a:bodyPr/>
                    <a:lstStyle/>
                    <a:p>
                      <a:pPr algn="r" fontAlgn="ctr"/>
                      <a:r>
                        <a:rPr lang="en-US" altLang="ja-JP" sz="1100" u="none" strike="noStrike" dirty="0">
                          <a:effectLst/>
                        </a:rPr>
                        <a:t>35.00%</a:t>
                      </a:r>
                      <a:endParaRPr lang="en-US" altLang="ja-JP" sz="1100" b="0" i="0" u="none" strike="noStrike" dirty="0">
                        <a:solidFill>
                          <a:srgbClr val="000000"/>
                        </a:solidFill>
                        <a:effectLst/>
                        <a:latin typeface="ＭＳ Ｐゴシック"/>
                      </a:endParaRPr>
                    </a:p>
                  </a:txBody>
                  <a:tcPr marL="9525" marR="9525" marT="9525" marB="0" anchor="ctr"/>
                </a:tc>
                <a:extLst>
                  <a:ext uri="{0D108BD9-81ED-4DB2-BD59-A6C34878D82A}">
                    <a16:rowId xmlns:a16="http://schemas.microsoft.com/office/drawing/2014/main" val="10006"/>
                  </a:ext>
                </a:extLst>
              </a:tr>
              <a:tr h="245619">
                <a:tc>
                  <a:txBody>
                    <a:bodyPr/>
                    <a:lstStyle/>
                    <a:p>
                      <a:pPr algn="r" fontAlgn="ctr"/>
                      <a:r>
                        <a:rPr lang="en-US" altLang="ja-JP" sz="1100" u="none" strike="noStrike" dirty="0">
                          <a:effectLst/>
                        </a:rPr>
                        <a:t>1,000,000 </a:t>
                      </a:r>
                      <a:endParaRPr lang="en-US" altLang="ja-JP" sz="1100" b="0" i="0" u="none" strike="noStrike" dirty="0">
                        <a:solidFill>
                          <a:srgbClr val="000000"/>
                        </a:solidFill>
                        <a:effectLst/>
                        <a:latin typeface="ＭＳ Ｐゴシック"/>
                      </a:endParaRPr>
                    </a:p>
                  </a:txBody>
                  <a:tcPr marL="9525" marR="9525" marT="9525" marB="0" anchor="ctr"/>
                </a:tc>
                <a:tc>
                  <a:txBody>
                    <a:bodyPr/>
                    <a:lstStyle/>
                    <a:p>
                      <a:pPr algn="r" fontAlgn="ctr"/>
                      <a:r>
                        <a:rPr lang="en-US" altLang="ja-JP" sz="1100" u="none" strike="noStrike" dirty="0">
                          <a:effectLst/>
                        </a:rPr>
                        <a:t>50,000 </a:t>
                      </a:r>
                      <a:endParaRPr lang="en-US" altLang="ja-JP" sz="1100" b="0" i="0" u="none" strike="noStrike" dirty="0">
                        <a:solidFill>
                          <a:srgbClr val="000000"/>
                        </a:solidFill>
                        <a:effectLst/>
                        <a:latin typeface="ＭＳ Ｐゴシック"/>
                      </a:endParaRPr>
                    </a:p>
                  </a:txBody>
                  <a:tcPr marL="9525" marR="9525" marT="9525" marB="0" anchor="ctr"/>
                </a:tc>
                <a:tc>
                  <a:txBody>
                    <a:bodyPr/>
                    <a:lstStyle/>
                    <a:p>
                      <a:pPr algn="r" fontAlgn="ctr"/>
                      <a:r>
                        <a:rPr lang="en-US" altLang="ja-JP" sz="1100" u="none" strike="noStrike" dirty="0">
                          <a:effectLst/>
                        </a:rPr>
                        <a:t>25.00%</a:t>
                      </a:r>
                      <a:endParaRPr lang="en-US" altLang="ja-JP" sz="1100" b="0" i="0" u="none" strike="noStrike" dirty="0">
                        <a:solidFill>
                          <a:srgbClr val="000000"/>
                        </a:solidFill>
                        <a:effectLst/>
                        <a:latin typeface="ＭＳ Ｐゴシック"/>
                      </a:endParaRPr>
                    </a:p>
                  </a:txBody>
                  <a:tcPr marL="9525" marR="9525" marT="9525" marB="0" anchor="ctr"/>
                </a:tc>
                <a:extLst>
                  <a:ext uri="{0D108BD9-81ED-4DB2-BD59-A6C34878D82A}">
                    <a16:rowId xmlns:a16="http://schemas.microsoft.com/office/drawing/2014/main" val="10007"/>
                  </a:ext>
                </a:extLst>
              </a:tr>
              <a:tr h="250902">
                <a:tc>
                  <a:txBody>
                    <a:bodyPr/>
                    <a:lstStyle/>
                    <a:p>
                      <a:pPr algn="r" fontAlgn="ctr"/>
                      <a:r>
                        <a:rPr lang="en-US" altLang="ja-JP" sz="1100" u="none" strike="noStrike" dirty="0">
                          <a:effectLst/>
                        </a:rPr>
                        <a:t>10,000,000 </a:t>
                      </a:r>
                      <a:endParaRPr lang="en-US" altLang="ja-JP" sz="1100" b="0" i="0" u="none" strike="noStrike" dirty="0">
                        <a:solidFill>
                          <a:srgbClr val="000000"/>
                        </a:solidFill>
                        <a:effectLst/>
                        <a:latin typeface="ＭＳ Ｐゴシック"/>
                      </a:endParaRPr>
                    </a:p>
                  </a:txBody>
                  <a:tcPr marL="9525" marR="9525" marT="9525" marB="0" anchor="ctr"/>
                </a:tc>
                <a:tc>
                  <a:txBody>
                    <a:bodyPr/>
                    <a:lstStyle/>
                    <a:p>
                      <a:pPr algn="r" fontAlgn="ctr"/>
                      <a:r>
                        <a:rPr lang="en-US" altLang="ja-JP" sz="1100" u="none" strike="noStrike" dirty="0">
                          <a:effectLst/>
                        </a:rPr>
                        <a:t>350,000 </a:t>
                      </a:r>
                      <a:endParaRPr lang="en-US" altLang="ja-JP" sz="1100" b="0" i="0" u="none" strike="noStrike" dirty="0">
                        <a:solidFill>
                          <a:srgbClr val="000000"/>
                        </a:solidFill>
                        <a:effectLst/>
                        <a:latin typeface="ＭＳ Ｐゴシック"/>
                      </a:endParaRPr>
                    </a:p>
                  </a:txBody>
                  <a:tcPr marL="9525" marR="9525" marT="9525" marB="0" anchor="ctr"/>
                </a:tc>
                <a:tc>
                  <a:txBody>
                    <a:bodyPr/>
                    <a:lstStyle/>
                    <a:p>
                      <a:pPr algn="r" fontAlgn="ctr"/>
                      <a:r>
                        <a:rPr lang="en-US" altLang="ja-JP" sz="1100" u="none" strike="noStrike" dirty="0">
                          <a:effectLst/>
                        </a:rPr>
                        <a:t>15.00%</a:t>
                      </a:r>
                      <a:endParaRPr lang="en-US" altLang="ja-JP" sz="1100" b="0" i="0" u="none" strike="noStrike" dirty="0">
                        <a:solidFill>
                          <a:srgbClr val="000000"/>
                        </a:solidFill>
                        <a:effectLst/>
                        <a:latin typeface="ＭＳ Ｐゴシック"/>
                      </a:endParaRPr>
                    </a:p>
                  </a:txBody>
                  <a:tcPr marL="9525" marR="9525" marT="9525" marB="0" anchor="ctr"/>
                </a:tc>
                <a:extLst>
                  <a:ext uri="{0D108BD9-81ED-4DB2-BD59-A6C34878D82A}">
                    <a16:rowId xmlns:a16="http://schemas.microsoft.com/office/drawing/2014/main" val="10008"/>
                  </a:ext>
                </a:extLst>
              </a:tr>
            </a:tbl>
          </a:graphicData>
        </a:graphic>
      </p:graphicFrame>
      <p:sp>
        <p:nvSpPr>
          <p:cNvPr id="6" name="テキスト ボックス 5">
            <a:extLst>
              <a:ext uri="{FF2B5EF4-FFF2-40B4-BE49-F238E27FC236}">
                <a16:creationId xmlns:a16="http://schemas.microsoft.com/office/drawing/2014/main" id="{B538982F-231B-C04F-8B74-17AC43386658}"/>
              </a:ext>
            </a:extLst>
          </p:cNvPr>
          <p:cNvSpPr txBox="1"/>
          <p:nvPr/>
        </p:nvSpPr>
        <p:spPr>
          <a:xfrm>
            <a:off x="4572000" y="4581128"/>
            <a:ext cx="3666703" cy="338554"/>
          </a:xfrm>
          <a:prstGeom prst="rect">
            <a:avLst/>
          </a:prstGeom>
          <a:noFill/>
        </p:spPr>
        <p:txBody>
          <a:bodyPr wrap="square" rtlCol="0">
            <a:spAutoFit/>
          </a:bodyPr>
          <a:lstStyle/>
          <a:p>
            <a:r>
              <a:rPr lang="en-US" altLang="ja-JP" sz="800" dirty="0">
                <a:solidFill>
                  <a:prstClr val="black"/>
                </a:solidFill>
                <a:latin typeface="Calibri"/>
                <a:ea typeface="ＭＳ Ｐゴシック" panose="020B0600070205080204" pitchFamily="50" charset="-128"/>
              </a:rPr>
              <a:t>Application size, Test Cases, and Test Coverage.</a:t>
            </a:r>
            <a:r>
              <a:rPr lang="ja-JP" altLang="en-US" sz="800">
                <a:solidFill>
                  <a:prstClr val="black"/>
                </a:solidFill>
                <a:latin typeface="Calibri"/>
                <a:ea typeface="ＭＳ Ｐゴシック" panose="020B0600070205080204" pitchFamily="50" charset="-128"/>
              </a:rPr>
              <a:t>　</a:t>
            </a:r>
            <a:r>
              <a:rPr lang="en-US" altLang="ja-JP" sz="800" dirty="0">
                <a:solidFill>
                  <a:prstClr val="black"/>
                </a:solidFill>
                <a:latin typeface="Calibri"/>
                <a:ea typeface="ＭＳ Ｐゴシック" panose="020B0600070205080204" pitchFamily="50" charset="-128"/>
              </a:rPr>
              <a:t>Logical source code  statements</a:t>
            </a:r>
          </a:p>
          <a:p>
            <a:pPr algn="r"/>
            <a:r>
              <a:rPr lang="en-US" altLang="ja-JP" sz="800" dirty="0">
                <a:solidFill>
                  <a:prstClr val="black"/>
                </a:solidFill>
                <a:latin typeface="Calibri"/>
                <a:ea typeface="ＭＳ Ｐゴシック" panose="020B0600070205080204" pitchFamily="50" charset="-128"/>
              </a:rPr>
              <a:t>By Caper Jones</a:t>
            </a:r>
            <a:endParaRPr lang="ja-JP" altLang="en-US" sz="800"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95494193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1DE58C92-E6BE-4D69-5688-9CE25B22526E}"/>
              </a:ext>
            </a:extLst>
          </p:cNvPr>
          <p:cNvSpPr>
            <a:spLocks noGrp="1"/>
          </p:cNvSpPr>
          <p:nvPr>
            <p:ph type="title"/>
          </p:nvPr>
        </p:nvSpPr>
        <p:spPr/>
        <p:txBody>
          <a:bodyPr/>
          <a:lstStyle/>
          <a:p>
            <a:r>
              <a:rPr kumimoji="1" lang="ja-JP" altLang="en-US"/>
              <a:t>参考：イノベーションの実践</a:t>
            </a:r>
          </a:p>
        </p:txBody>
      </p:sp>
      <p:pic>
        <p:nvPicPr>
          <p:cNvPr id="1026" name="Picture 2">
            <a:hlinkClick r:id="rId2"/>
            <a:extLst>
              <a:ext uri="{FF2B5EF4-FFF2-40B4-BE49-F238E27FC236}">
                <a16:creationId xmlns:a16="http://schemas.microsoft.com/office/drawing/2014/main" id="{1D584168-FF30-EAC5-F391-18415CC2DC1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92079" y="1251954"/>
            <a:ext cx="3048000" cy="47752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4" name="テキスト ボックス 3">
            <a:extLst>
              <a:ext uri="{FF2B5EF4-FFF2-40B4-BE49-F238E27FC236}">
                <a16:creationId xmlns:a16="http://schemas.microsoft.com/office/drawing/2014/main" id="{27AF3E01-A484-FB04-95DA-B053EAE9BFC4}"/>
              </a:ext>
            </a:extLst>
          </p:cNvPr>
          <p:cNvSpPr txBox="1"/>
          <p:nvPr/>
        </p:nvSpPr>
        <p:spPr>
          <a:xfrm>
            <a:off x="3967413" y="1189806"/>
            <a:ext cx="4578016" cy="738664"/>
          </a:xfrm>
          <a:prstGeom prst="rect">
            <a:avLst/>
          </a:prstGeom>
          <a:noFill/>
        </p:spPr>
        <p:txBody>
          <a:bodyPr wrap="square">
            <a:spAutoFit/>
          </a:bodyPr>
          <a:lstStyle/>
          <a:p>
            <a:pPr algn="l"/>
            <a:r>
              <a:rPr lang="ja-JP" altLang="en-US" sz="2400" b="1" i="0">
                <a:solidFill>
                  <a:srgbClr val="0F1111"/>
                </a:solidFill>
                <a:effectLst/>
                <a:latin typeface="Meiryo" panose="020B0604030504040204" pitchFamily="34" charset="-128"/>
                <a:ea typeface="Meiryo" panose="020B0604030504040204" pitchFamily="34" charset="-128"/>
              </a:rPr>
              <a:t>イノベーションの</a:t>
            </a:r>
            <a:r>
              <a:rPr lang="en" altLang="ja-JP" sz="2400" b="1" i="0" dirty="0">
                <a:solidFill>
                  <a:srgbClr val="0F1111"/>
                </a:solidFill>
                <a:effectLst/>
                <a:latin typeface="Meiryo" panose="020B0604030504040204" pitchFamily="34" charset="-128"/>
                <a:ea typeface="Meiryo" panose="020B0604030504040204" pitchFamily="34" charset="-128"/>
              </a:rPr>
              <a:t>DNA</a:t>
            </a:r>
            <a:r>
              <a:rPr lang="ja-JP" altLang="en-US" sz="2400" b="1" i="0">
                <a:solidFill>
                  <a:srgbClr val="0F1111"/>
                </a:solidFill>
                <a:effectLst/>
                <a:latin typeface="Meiryo" panose="020B0604030504040204" pitchFamily="34" charset="-128"/>
                <a:ea typeface="Meiryo" panose="020B0604030504040204" pitchFamily="34" charset="-128"/>
              </a:rPr>
              <a:t>［新版</a:t>
            </a:r>
            <a:r>
              <a:rPr lang="ja-JP" altLang="en-US" sz="2400" b="1">
                <a:solidFill>
                  <a:srgbClr val="0F1111"/>
                </a:solidFill>
                <a:latin typeface="Meiryo" panose="020B0604030504040204" pitchFamily="34" charset="-128"/>
                <a:ea typeface="Meiryo" panose="020B0604030504040204" pitchFamily="34" charset="-128"/>
              </a:rPr>
              <a:t>］</a:t>
            </a:r>
            <a:r>
              <a:rPr lang="en-US" altLang="ja-JP" sz="2400" b="1" i="0" dirty="0">
                <a:solidFill>
                  <a:srgbClr val="0F1111"/>
                </a:solidFill>
                <a:effectLst/>
                <a:latin typeface="Meiryo" panose="020B0604030504040204" pitchFamily="34" charset="-128"/>
                <a:ea typeface="Meiryo" panose="020B0604030504040204" pitchFamily="34" charset="-128"/>
              </a:rPr>
              <a:t> </a:t>
            </a:r>
          </a:p>
          <a:p>
            <a:pPr algn="l"/>
            <a:r>
              <a:rPr lang="ja-JP" altLang="en-US" b="1" i="0">
                <a:solidFill>
                  <a:srgbClr val="0F1111"/>
                </a:solidFill>
                <a:effectLst/>
                <a:latin typeface="Meiryo" panose="020B0604030504040204" pitchFamily="34" charset="-128"/>
                <a:ea typeface="Meiryo" panose="020B0604030504040204" pitchFamily="34" charset="-128"/>
              </a:rPr>
              <a:t>破壊的イノベータの</a:t>
            </a:r>
            <a:r>
              <a:rPr lang="en-US" altLang="ja-JP" b="1" i="0" dirty="0">
                <a:solidFill>
                  <a:srgbClr val="0F1111"/>
                </a:solidFill>
                <a:effectLst/>
                <a:latin typeface="Meiryo" panose="020B0604030504040204" pitchFamily="34" charset="-128"/>
                <a:ea typeface="Meiryo" panose="020B0604030504040204" pitchFamily="34" charset="-128"/>
              </a:rPr>
              <a:t>5</a:t>
            </a:r>
            <a:r>
              <a:rPr lang="ja-JP" altLang="en-US" b="1" i="0">
                <a:solidFill>
                  <a:srgbClr val="0F1111"/>
                </a:solidFill>
                <a:effectLst/>
                <a:latin typeface="Meiryo" panose="020B0604030504040204" pitchFamily="34" charset="-128"/>
                <a:ea typeface="Meiryo" panose="020B0604030504040204" pitchFamily="34" charset="-128"/>
              </a:rPr>
              <a:t>つのスキル</a:t>
            </a:r>
          </a:p>
        </p:txBody>
      </p:sp>
      <p:sp>
        <p:nvSpPr>
          <p:cNvPr id="6" name="テキスト ボックス 5">
            <a:extLst>
              <a:ext uri="{FF2B5EF4-FFF2-40B4-BE49-F238E27FC236}">
                <a16:creationId xmlns:a16="http://schemas.microsoft.com/office/drawing/2014/main" id="{D19B7CB1-AFA1-5CD0-3D29-5B5C7D0CA8C1}"/>
              </a:ext>
            </a:extLst>
          </p:cNvPr>
          <p:cNvSpPr txBox="1"/>
          <p:nvPr/>
        </p:nvSpPr>
        <p:spPr>
          <a:xfrm>
            <a:off x="4035589" y="2180495"/>
            <a:ext cx="4551950" cy="1415772"/>
          </a:xfrm>
          <a:prstGeom prst="rect">
            <a:avLst/>
          </a:prstGeom>
          <a:noFill/>
        </p:spPr>
        <p:txBody>
          <a:bodyPr wrap="square">
            <a:spAutoFit/>
          </a:bodyPr>
          <a:lstStyle/>
          <a:p>
            <a:r>
              <a:rPr lang="en-US" altLang="ja-JP" sz="1400" b="0" i="0" dirty="0">
                <a:solidFill>
                  <a:srgbClr val="0F1111"/>
                </a:solidFill>
                <a:effectLst/>
                <a:latin typeface="Meiryo" panose="020B0604030504040204" pitchFamily="34" charset="-128"/>
                <a:ea typeface="Meiryo" panose="020B0604030504040204" pitchFamily="34" charset="-128"/>
              </a:rPr>
              <a:t>【</a:t>
            </a:r>
            <a:r>
              <a:rPr lang="ja-JP" altLang="en-US" sz="1400" b="0" i="0">
                <a:solidFill>
                  <a:srgbClr val="0F1111"/>
                </a:solidFill>
                <a:effectLst/>
                <a:latin typeface="Meiryo" panose="020B0604030504040204" pitchFamily="34" charset="-128"/>
                <a:ea typeface="Meiryo" panose="020B0604030504040204" pitchFamily="34" charset="-128"/>
              </a:rPr>
              <a:t>本書の特長</a:t>
            </a:r>
            <a:r>
              <a:rPr lang="en-US" altLang="ja-JP" sz="1400" b="0" i="0" dirty="0">
                <a:solidFill>
                  <a:srgbClr val="0F1111"/>
                </a:solidFill>
                <a:effectLst/>
                <a:latin typeface="Meiryo" panose="020B0604030504040204" pitchFamily="34" charset="-128"/>
                <a:ea typeface="Meiryo" panose="020B0604030504040204" pitchFamily="34" charset="-128"/>
              </a:rPr>
              <a:t>】</a:t>
            </a:r>
          </a:p>
          <a:p>
            <a:pPr marL="285750" indent="-285750">
              <a:buFont typeface="Wingdings" pitchFamily="2" charset="2"/>
              <a:buChar char="l"/>
            </a:pPr>
            <a:r>
              <a:rPr lang="ja-JP" altLang="en-US" sz="1200" b="0" i="0">
                <a:solidFill>
                  <a:srgbClr val="0F1111"/>
                </a:solidFill>
                <a:effectLst/>
                <a:latin typeface="Meiryo" panose="020B0604030504040204" pitchFamily="34" charset="-128"/>
                <a:ea typeface="Meiryo" panose="020B0604030504040204" pitchFamily="34" charset="-128"/>
              </a:rPr>
              <a:t>著名イノベータに聞き取り調査を行い、イノベーションの源泉を解き明かす</a:t>
            </a:r>
            <a:endParaRPr lang="en-US" altLang="ja-JP" sz="1200" b="0" i="0" dirty="0">
              <a:solidFill>
                <a:srgbClr val="0F1111"/>
              </a:solidFill>
              <a:effectLst/>
              <a:latin typeface="Meiryo" panose="020B0604030504040204" pitchFamily="34" charset="-128"/>
              <a:ea typeface="Meiryo" panose="020B0604030504040204" pitchFamily="34" charset="-128"/>
            </a:endParaRPr>
          </a:p>
          <a:p>
            <a:pPr marL="285750" indent="-285750">
              <a:buFont typeface="Wingdings" pitchFamily="2" charset="2"/>
              <a:buChar char="l"/>
            </a:pPr>
            <a:r>
              <a:rPr lang="ja-JP" altLang="en-US" sz="1200" b="0" i="0">
                <a:solidFill>
                  <a:srgbClr val="0F1111"/>
                </a:solidFill>
                <a:effectLst/>
                <a:latin typeface="Meiryo" panose="020B0604030504040204" pitchFamily="34" charset="-128"/>
                <a:ea typeface="Meiryo" panose="020B0604030504040204" pitchFamily="34" charset="-128"/>
              </a:rPr>
              <a:t>クリステンセン教授だから協力を得られた、豪華人物たちのエピソードが満載</a:t>
            </a:r>
            <a:endParaRPr lang="en-US" altLang="ja-JP" sz="1200" b="0" i="0" dirty="0">
              <a:solidFill>
                <a:srgbClr val="0F1111"/>
              </a:solidFill>
              <a:effectLst/>
              <a:latin typeface="Meiryo" panose="020B0604030504040204" pitchFamily="34" charset="-128"/>
              <a:ea typeface="Meiryo" panose="020B0604030504040204" pitchFamily="34" charset="-128"/>
            </a:endParaRPr>
          </a:p>
          <a:p>
            <a:pPr marL="285750" indent="-285750">
              <a:buFont typeface="Wingdings" pitchFamily="2" charset="2"/>
              <a:buChar char="l"/>
            </a:pPr>
            <a:r>
              <a:rPr lang="ja-JP" altLang="en-US" sz="1200" b="0" i="0">
                <a:solidFill>
                  <a:srgbClr val="0F1111"/>
                </a:solidFill>
                <a:effectLst/>
                <a:latin typeface="Meiryo" panose="020B0604030504040204" pitchFamily="34" charset="-128"/>
                <a:ea typeface="Meiryo" panose="020B0604030504040204" pitchFamily="34" charset="-128"/>
              </a:rPr>
              <a:t>破壊的イノベータのスキルを</a:t>
            </a:r>
            <a:r>
              <a:rPr lang="en-US" altLang="ja-JP" sz="1200" b="0" i="0" dirty="0">
                <a:solidFill>
                  <a:srgbClr val="0F1111"/>
                </a:solidFill>
                <a:effectLst/>
                <a:latin typeface="Meiryo" panose="020B0604030504040204" pitchFamily="34" charset="-128"/>
                <a:ea typeface="Meiryo" panose="020B0604030504040204" pitchFamily="34" charset="-128"/>
              </a:rPr>
              <a:t>5</a:t>
            </a:r>
            <a:r>
              <a:rPr lang="ja-JP" altLang="en-US" sz="1200" b="0" i="0">
                <a:solidFill>
                  <a:srgbClr val="0F1111"/>
                </a:solidFill>
                <a:effectLst/>
                <a:latin typeface="Meiryo" panose="020B0604030504040204" pitchFamily="34" charset="-128"/>
                <a:ea typeface="Meiryo" panose="020B0604030504040204" pitchFamily="34" charset="-128"/>
              </a:rPr>
              <a:t>つに分類し明快に解説。実践までフォロー</a:t>
            </a:r>
            <a:endParaRPr lang="ja-JP" altLang="en-US" sz="1200">
              <a:latin typeface="Meiryo" panose="020B0604030504040204" pitchFamily="34" charset="-128"/>
              <a:ea typeface="Meiryo" panose="020B0604030504040204" pitchFamily="34" charset="-128"/>
            </a:endParaRPr>
          </a:p>
        </p:txBody>
      </p:sp>
      <p:sp>
        <p:nvSpPr>
          <p:cNvPr id="8" name="テキスト ボックス 7">
            <a:extLst>
              <a:ext uri="{FF2B5EF4-FFF2-40B4-BE49-F238E27FC236}">
                <a16:creationId xmlns:a16="http://schemas.microsoft.com/office/drawing/2014/main" id="{5B3BB6FE-96D1-25D0-953A-CB80009EDFFE}"/>
              </a:ext>
            </a:extLst>
          </p:cNvPr>
          <p:cNvSpPr txBox="1"/>
          <p:nvPr/>
        </p:nvSpPr>
        <p:spPr>
          <a:xfrm>
            <a:off x="4035589" y="3848293"/>
            <a:ext cx="4483773" cy="2154436"/>
          </a:xfrm>
          <a:prstGeom prst="rect">
            <a:avLst/>
          </a:prstGeom>
          <a:noFill/>
        </p:spPr>
        <p:txBody>
          <a:bodyPr wrap="square">
            <a:spAutoFit/>
          </a:bodyPr>
          <a:lstStyle/>
          <a:p>
            <a:r>
              <a:rPr lang="en-US" altLang="ja-JP" sz="1400" b="0" i="0" dirty="0">
                <a:solidFill>
                  <a:srgbClr val="0F1111"/>
                </a:solidFill>
                <a:effectLst/>
                <a:latin typeface="Meiryo" panose="020B0604030504040204" pitchFamily="34" charset="-128"/>
                <a:ea typeface="Meiryo" panose="020B0604030504040204" pitchFamily="34" charset="-128"/>
              </a:rPr>
              <a:t>【</a:t>
            </a:r>
            <a:r>
              <a:rPr lang="ja-JP" altLang="en-US" sz="1400" b="0" i="0">
                <a:solidFill>
                  <a:srgbClr val="0F1111"/>
                </a:solidFill>
                <a:effectLst/>
                <a:latin typeface="Meiryo" panose="020B0604030504040204" pitchFamily="34" charset="-128"/>
                <a:ea typeface="Meiryo" panose="020B0604030504040204" pitchFamily="34" charset="-128"/>
              </a:rPr>
              <a:t>目次</a:t>
            </a:r>
            <a:r>
              <a:rPr lang="en-US" altLang="ja-JP" sz="1400" b="0" i="0" dirty="0">
                <a:solidFill>
                  <a:srgbClr val="0F1111"/>
                </a:solidFill>
                <a:effectLst/>
                <a:latin typeface="Meiryo" panose="020B0604030504040204" pitchFamily="34" charset="-128"/>
                <a:ea typeface="Meiryo" panose="020B0604030504040204" pitchFamily="34" charset="-128"/>
              </a:rPr>
              <a:t>】</a:t>
            </a:r>
          </a:p>
          <a:p>
            <a:pPr marL="179388" lvl="1"/>
            <a:r>
              <a:rPr lang="ja-JP" altLang="en-US" sz="1200" b="0" i="0">
                <a:solidFill>
                  <a:srgbClr val="0F1111"/>
                </a:solidFill>
                <a:effectLst/>
                <a:latin typeface="Meiryo" panose="020B0604030504040204" pitchFamily="34" charset="-128"/>
                <a:ea typeface="Meiryo" panose="020B0604030504040204" pitchFamily="34" charset="-128"/>
              </a:rPr>
              <a:t>第</a:t>
            </a:r>
            <a:r>
              <a:rPr lang="en-US" altLang="ja-JP" sz="1200" b="0" i="0" dirty="0">
                <a:solidFill>
                  <a:srgbClr val="0F1111"/>
                </a:solidFill>
                <a:effectLst/>
                <a:latin typeface="Meiryo" panose="020B0604030504040204" pitchFamily="34" charset="-128"/>
                <a:ea typeface="Meiryo" panose="020B0604030504040204" pitchFamily="34" charset="-128"/>
              </a:rPr>
              <a:t>1</a:t>
            </a:r>
            <a:r>
              <a:rPr lang="ja-JP" altLang="en-US" sz="1200" b="0" i="0">
                <a:solidFill>
                  <a:srgbClr val="0F1111"/>
                </a:solidFill>
                <a:effectLst/>
                <a:latin typeface="Meiryo" panose="020B0604030504040204" pitchFamily="34" charset="-128"/>
                <a:ea typeface="Meiryo" panose="020B0604030504040204" pitchFamily="34" charset="-128"/>
              </a:rPr>
              <a:t>章 破壊的イノベータの</a:t>
            </a:r>
            <a:r>
              <a:rPr lang="en" altLang="ja-JP" sz="1200" b="0" i="0" dirty="0">
                <a:solidFill>
                  <a:srgbClr val="0F1111"/>
                </a:solidFill>
                <a:effectLst/>
                <a:latin typeface="Meiryo" panose="020B0604030504040204" pitchFamily="34" charset="-128"/>
                <a:ea typeface="Meiryo" panose="020B0604030504040204" pitchFamily="34" charset="-128"/>
              </a:rPr>
              <a:t>DNA</a:t>
            </a:r>
            <a:br>
              <a:rPr lang="en" altLang="ja-JP" sz="1200" dirty="0">
                <a:latin typeface="Meiryo" panose="020B0604030504040204" pitchFamily="34" charset="-128"/>
                <a:ea typeface="Meiryo" panose="020B0604030504040204" pitchFamily="34" charset="-128"/>
              </a:rPr>
            </a:br>
            <a:r>
              <a:rPr lang="ja-JP" altLang="en-US" sz="1200" b="0" i="0">
                <a:solidFill>
                  <a:srgbClr val="0F1111"/>
                </a:solidFill>
                <a:effectLst/>
                <a:latin typeface="Meiryo" panose="020B0604030504040204" pitchFamily="34" charset="-128"/>
                <a:ea typeface="Meiryo" panose="020B0604030504040204" pitchFamily="34" charset="-128"/>
              </a:rPr>
              <a:t>第</a:t>
            </a:r>
            <a:r>
              <a:rPr lang="en-US" altLang="ja-JP" sz="1200" b="0" i="0" dirty="0">
                <a:solidFill>
                  <a:srgbClr val="0F1111"/>
                </a:solidFill>
                <a:effectLst/>
                <a:latin typeface="Meiryo" panose="020B0604030504040204" pitchFamily="34" charset="-128"/>
                <a:ea typeface="Meiryo" panose="020B0604030504040204" pitchFamily="34" charset="-128"/>
              </a:rPr>
              <a:t>2</a:t>
            </a:r>
            <a:r>
              <a:rPr lang="ja-JP" altLang="en-US" sz="1200" b="0" i="0">
                <a:solidFill>
                  <a:srgbClr val="0F1111"/>
                </a:solidFill>
                <a:effectLst/>
                <a:latin typeface="Meiryo" panose="020B0604030504040204" pitchFamily="34" charset="-128"/>
                <a:ea typeface="Meiryo" panose="020B0604030504040204" pitchFamily="34" charset="-128"/>
              </a:rPr>
              <a:t>章 発見力その</a:t>
            </a:r>
            <a:r>
              <a:rPr lang="en-US" altLang="ja-JP" sz="1200" b="0" i="0" dirty="0">
                <a:solidFill>
                  <a:srgbClr val="0F1111"/>
                </a:solidFill>
                <a:effectLst/>
                <a:latin typeface="Meiryo" panose="020B0604030504040204" pitchFamily="34" charset="-128"/>
                <a:ea typeface="Meiryo" panose="020B0604030504040204" pitchFamily="34" charset="-128"/>
              </a:rPr>
              <a:t>1 </a:t>
            </a:r>
            <a:r>
              <a:rPr lang="ja-JP" altLang="en-US" sz="1200" b="0" i="0">
                <a:solidFill>
                  <a:srgbClr val="0F1111"/>
                </a:solidFill>
                <a:effectLst/>
                <a:latin typeface="Meiryo" panose="020B0604030504040204" pitchFamily="34" charset="-128"/>
                <a:ea typeface="Meiryo" panose="020B0604030504040204" pitchFamily="34" charset="-128"/>
              </a:rPr>
              <a:t>関連づける力</a:t>
            </a:r>
            <a:br>
              <a:rPr lang="ja-JP" altLang="en-US" sz="1200">
                <a:latin typeface="Meiryo" panose="020B0604030504040204" pitchFamily="34" charset="-128"/>
                <a:ea typeface="Meiryo" panose="020B0604030504040204" pitchFamily="34" charset="-128"/>
              </a:rPr>
            </a:br>
            <a:r>
              <a:rPr lang="ja-JP" altLang="en-US" sz="1200" b="0" i="0">
                <a:solidFill>
                  <a:srgbClr val="0F1111"/>
                </a:solidFill>
                <a:effectLst/>
                <a:latin typeface="Meiryo" panose="020B0604030504040204" pitchFamily="34" charset="-128"/>
                <a:ea typeface="Meiryo" panose="020B0604030504040204" pitchFamily="34" charset="-128"/>
              </a:rPr>
              <a:t>第</a:t>
            </a:r>
            <a:r>
              <a:rPr lang="en-US" altLang="ja-JP" sz="1200" b="0" i="0" dirty="0">
                <a:solidFill>
                  <a:srgbClr val="0F1111"/>
                </a:solidFill>
                <a:effectLst/>
                <a:latin typeface="Meiryo" panose="020B0604030504040204" pitchFamily="34" charset="-128"/>
                <a:ea typeface="Meiryo" panose="020B0604030504040204" pitchFamily="34" charset="-128"/>
              </a:rPr>
              <a:t>3</a:t>
            </a:r>
            <a:r>
              <a:rPr lang="ja-JP" altLang="en-US" sz="1200" b="0" i="0">
                <a:solidFill>
                  <a:srgbClr val="0F1111"/>
                </a:solidFill>
                <a:effectLst/>
                <a:latin typeface="Meiryo" panose="020B0604030504040204" pitchFamily="34" charset="-128"/>
                <a:ea typeface="Meiryo" panose="020B0604030504040204" pitchFamily="34" charset="-128"/>
              </a:rPr>
              <a:t>章 発見力その</a:t>
            </a:r>
            <a:r>
              <a:rPr lang="en-US" altLang="ja-JP" sz="1200" b="0" i="0" dirty="0">
                <a:solidFill>
                  <a:srgbClr val="0F1111"/>
                </a:solidFill>
                <a:effectLst/>
                <a:latin typeface="Meiryo" panose="020B0604030504040204" pitchFamily="34" charset="-128"/>
                <a:ea typeface="Meiryo" panose="020B0604030504040204" pitchFamily="34" charset="-128"/>
              </a:rPr>
              <a:t>2 </a:t>
            </a:r>
            <a:r>
              <a:rPr lang="ja-JP" altLang="en-US" sz="1200" b="0" i="0">
                <a:solidFill>
                  <a:srgbClr val="0F1111"/>
                </a:solidFill>
                <a:effectLst/>
                <a:latin typeface="Meiryo" panose="020B0604030504040204" pitchFamily="34" charset="-128"/>
                <a:ea typeface="Meiryo" panose="020B0604030504040204" pitchFamily="34" charset="-128"/>
              </a:rPr>
              <a:t>質問力</a:t>
            </a:r>
            <a:br>
              <a:rPr lang="ja-JP" altLang="en-US" sz="1200">
                <a:latin typeface="Meiryo" panose="020B0604030504040204" pitchFamily="34" charset="-128"/>
                <a:ea typeface="Meiryo" panose="020B0604030504040204" pitchFamily="34" charset="-128"/>
              </a:rPr>
            </a:br>
            <a:r>
              <a:rPr lang="ja-JP" altLang="en-US" sz="1200" b="0" i="0">
                <a:solidFill>
                  <a:srgbClr val="0F1111"/>
                </a:solidFill>
                <a:effectLst/>
                <a:latin typeface="Meiryo" panose="020B0604030504040204" pitchFamily="34" charset="-128"/>
                <a:ea typeface="Meiryo" panose="020B0604030504040204" pitchFamily="34" charset="-128"/>
              </a:rPr>
              <a:t>第</a:t>
            </a:r>
            <a:r>
              <a:rPr lang="en-US" altLang="ja-JP" sz="1200" b="0" i="0" dirty="0">
                <a:solidFill>
                  <a:srgbClr val="0F1111"/>
                </a:solidFill>
                <a:effectLst/>
                <a:latin typeface="Meiryo" panose="020B0604030504040204" pitchFamily="34" charset="-128"/>
                <a:ea typeface="Meiryo" panose="020B0604030504040204" pitchFamily="34" charset="-128"/>
              </a:rPr>
              <a:t>4</a:t>
            </a:r>
            <a:r>
              <a:rPr lang="ja-JP" altLang="en-US" sz="1200" b="0" i="0">
                <a:solidFill>
                  <a:srgbClr val="0F1111"/>
                </a:solidFill>
                <a:effectLst/>
                <a:latin typeface="Meiryo" panose="020B0604030504040204" pitchFamily="34" charset="-128"/>
                <a:ea typeface="Meiryo" panose="020B0604030504040204" pitchFamily="34" charset="-128"/>
              </a:rPr>
              <a:t>章 発見力その</a:t>
            </a:r>
            <a:r>
              <a:rPr lang="en-US" altLang="ja-JP" sz="1200" b="0" i="0" dirty="0">
                <a:solidFill>
                  <a:srgbClr val="0F1111"/>
                </a:solidFill>
                <a:effectLst/>
                <a:latin typeface="Meiryo" panose="020B0604030504040204" pitchFamily="34" charset="-128"/>
                <a:ea typeface="Meiryo" panose="020B0604030504040204" pitchFamily="34" charset="-128"/>
              </a:rPr>
              <a:t>3 </a:t>
            </a:r>
            <a:r>
              <a:rPr lang="ja-JP" altLang="en-US" sz="1200" b="0" i="0">
                <a:solidFill>
                  <a:srgbClr val="0F1111"/>
                </a:solidFill>
                <a:effectLst/>
                <a:latin typeface="Meiryo" panose="020B0604030504040204" pitchFamily="34" charset="-128"/>
                <a:ea typeface="Meiryo" panose="020B0604030504040204" pitchFamily="34" charset="-128"/>
              </a:rPr>
              <a:t>観察力</a:t>
            </a:r>
            <a:br>
              <a:rPr lang="ja-JP" altLang="en-US" sz="1200">
                <a:latin typeface="Meiryo" panose="020B0604030504040204" pitchFamily="34" charset="-128"/>
                <a:ea typeface="Meiryo" panose="020B0604030504040204" pitchFamily="34" charset="-128"/>
              </a:rPr>
            </a:br>
            <a:r>
              <a:rPr lang="ja-JP" altLang="en-US" sz="1200" b="0" i="0">
                <a:solidFill>
                  <a:srgbClr val="0F1111"/>
                </a:solidFill>
                <a:effectLst/>
                <a:latin typeface="Meiryo" panose="020B0604030504040204" pitchFamily="34" charset="-128"/>
                <a:ea typeface="Meiryo" panose="020B0604030504040204" pitchFamily="34" charset="-128"/>
              </a:rPr>
              <a:t>第</a:t>
            </a:r>
            <a:r>
              <a:rPr lang="en-US" altLang="ja-JP" sz="1200" b="0" i="0" dirty="0">
                <a:solidFill>
                  <a:srgbClr val="0F1111"/>
                </a:solidFill>
                <a:effectLst/>
                <a:latin typeface="Meiryo" panose="020B0604030504040204" pitchFamily="34" charset="-128"/>
                <a:ea typeface="Meiryo" panose="020B0604030504040204" pitchFamily="34" charset="-128"/>
              </a:rPr>
              <a:t>5</a:t>
            </a:r>
            <a:r>
              <a:rPr lang="ja-JP" altLang="en-US" sz="1200" b="0" i="0">
                <a:solidFill>
                  <a:srgbClr val="0F1111"/>
                </a:solidFill>
                <a:effectLst/>
                <a:latin typeface="Meiryo" panose="020B0604030504040204" pitchFamily="34" charset="-128"/>
                <a:ea typeface="Meiryo" panose="020B0604030504040204" pitchFamily="34" charset="-128"/>
              </a:rPr>
              <a:t>章 発見力その</a:t>
            </a:r>
            <a:r>
              <a:rPr lang="en-US" altLang="ja-JP" sz="1200" b="0" i="0" dirty="0">
                <a:solidFill>
                  <a:srgbClr val="0F1111"/>
                </a:solidFill>
                <a:effectLst/>
                <a:latin typeface="Meiryo" panose="020B0604030504040204" pitchFamily="34" charset="-128"/>
                <a:ea typeface="Meiryo" panose="020B0604030504040204" pitchFamily="34" charset="-128"/>
              </a:rPr>
              <a:t>4 </a:t>
            </a:r>
            <a:r>
              <a:rPr lang="ja-JP" altLang="en-US" sz="1200" b="0" i="0">
                <a:solidFill>
                  <a:srgbClr val="0F1111"/>
                </a:solidFill>
                <a:effectLst/>
                <a:latin typeface="Meiryo" panose="020B0604030504040204" pitchFamily="34" charset="-128"/>
                <a:ea typeface="Meiryo" panose="020B0604030504040204" pitchFamily="34" charset="-128"/>
              </a:rPr>
              <a:t>人脈力</a:t>
            </a:r>
            <a:br>
              <a:rPr lang="ja-JP" altLang="en-US" sz="1200">
                <a:latin typeface="Meiryo" panose="020B0604030504040204" pitchFamily="34" charset="-128"/>
                <a:ea typeface="Meiryo" panose="020B0604030504040204" pitchFamily="34" charset="-128"/>
              </a:rPr>
            </a:br>
            <a:r>
              <a:rPr lang="ja-JP" altLang="en-US" sz="1200" b="0" i="0">
                <a:solidFill>
                  <a:srgbClr val="0F1111"/>
                </a:solidFill>
                <a:effectLst/>
                <a:latin typeface="Meiryo" panose="020B0604030504040204" pitchFamily="34" charset="-128"/>
                <a:ea typeface="Meiryo" panose="020B0604030504040204" pitchFamily="34" charset="-128"/>
              </a:rPr>
              <a:t>第</a:t>
            </a:r>
            <a:r>
              <a:rPr lang="en-US" altLang="ja-JP" sz="1200" b="0" i="0" dirty="0">
                <a:solidFill>
                  <a:srgbClr val="0F1111"/>
                </a:solidFill>
                <a:effectLst/>
                <a:latin typeface="Meiryo" panose="020B0604030504040204" pitchFamily="34" charset="-128"/>
                <a:ea typeface="Meiryo" panose="020B0604030504040204" pitchFamily="34" charset="-128"/>
              </a:rPr>
              <a:t>6</a:t>
            </a:r>
            <a:r>
              <a:rPr lang="ja-JP" altLang="en-US" sz="1200" b="0" i="0">
                <a:solidFill>
                  <a:srgbClr val="0F1111"/>
                </a:solidFill>
                <a:effectLst/>
                <a:latin typeface="Meiryo" panose="020B0604030504040204" pitchFamily="34" charset="-128"/>
                <a:ea typeface="Meiryo" panose="020B0604030504040204" pitchFamily="34" charset="-128"/>
              </a:rPr>
              <a:t>章 発見力その</a:t>
            </a:r>
            <a:r>
              <a:rPr lang="en-US" altLang="ja-JP" sz="1200" b="0" i="0" dirty="0">
                <a:solidFill>
                  <a:srgbClr val="0F1111"/>
                </a:solidFill>
                <a:effectLst/>
                <a:latin typeface="Meiryo" panose="020B0604030504040204" pitchFamily="34" charset="-128"/>
                <a:ea typeface="Meiryo" panose="020B0604030504040204" pitchFamily="34" charset="-128"/>
              </a:rPr>
              <a:t>5 </a:t>
            </a:r>
            <a:r>
              <a:rPr lang="ja-JP" altLang="en-US" sz="1200" b="0" i="0">
                <a:solidFill>
                  <a:srgbClr val="0F1111"/>
                </a:solidFill>
                <a:effectLst/>
                <a:latin typeface="Meiryo" panose="020B0604030504040204" pitchFamily="34" charset="-128"/>
                <a:ea typeface="Meiryo" panose="020B0604030504040204" pitchFamily="34" charset="-128"/>
              </a:rPr>
              <a:t>実験力</a:t>
            </a:r>
            <a:br>
              <a:rPr lang="ja-JP" altLang="en-US" sz="1200">
                <a:latin typeface="Meiryo" panose="020B0604030504040204" pitchFamily="34" charset="-128"/>
                <a:ea typeface="Meiryo" panose="020B0604030504040204" pitchFamily="34" charset="-128"/>
              </a:rPr>
            </a:br>
            <a:r>
              <a:rPr lang="ja-JP" altLang="en-US" sz="1200" b="0" i="0">
                <a:solidFill>
                  <a:srgbClr val="0F1111"/>
                </a:solidFill>
                <a:effectLst/>
                <a:latin typeface="Meiryo" panose="020B0604030504040204" pitchFamily="34" charset="-128"/>
                <a:ea typeface="Meiryo" panose="020B0604030504040204" pitchFamily="34" charset="-128"/>
              </a:rPr>
              <a:t>第</a:t>
            </a:r>
            <a:r>
              <a:rPr lang="en-US" altLang="ja-JP" sz="1200" b="0" i="0" dirty="0">
                <a:solidFill>
                  <a:srgbClr val="0F1111"/>
                </a:solidFill>
                <a:effectLst/>
                <a:latin typeface="Meiryo" panose="020B0604030504040204" pitchFamily="34" charset="-128"/>
                <a:ea typeface="Meiryo" panose="020B0604030504040204" pitchFamily="34" charset="-128"/>
              </a:rPr>
              <a:t>7</a:t>
            </a:r>
            <a:r>
              <a:rPr lang="ja-JP" altLang="en-US" sz="1200" b="0" i="0">
                <a:solidFill>
                  <a:srgbClr val="0F1111"/>
                </a:solidFill>
                <a:effectLst/>
                <a:latin typeface="Meiryo" panose="020B0604030504040204" pitchFamily="34" charset="-128"/>
                <a:ea typeface="Meiryo" panose="020B0604030504040204" pitchFamily="34" charset="-128"/>
              </a:rPr>
              <a:t>章 世界で最もイノベーティブな企業の</a:t>
            </a:r>
            <a:r>
              <a:rPr lang="en" altLang="ja-JP" sz="1200" b="0" i="0" dirty="0">
                <a:solidFill>
                  <a:srgbClr val="0F1111"/>
                </a:solidFill>
                <a:effectLst/>
                <a:latin typeface="Meiryo" panose="020B0604030504040204" pitchFamily="34" charset="-128"/>
                <a:ea typeface="Meiryo" panose="020B0604030504040204" pitchFamily="34" charset="-128"/>
              </a:rPr>
              <a:t>DNA</a:t>
            </a:r>
            <a:br>
              <a:rPr lang="en" altLang="ja-JP" sz="1200" dirty="0">
                <a:latin typeface="Meiryo" panose="020B0604030504040204" pitchFamily="34" charset="-128"/>
                <a:ea typeface="Meiryo" panose="020B0604030504040204" pitchFamily="34" charset="-128"/>
              </a:rPr>
            </a:br>
            <a:r>
              <a:rPr lang="ja-JP" altLang="en-US" sz="1200" b="0" i="0">
                <a:solidFill>
                  <a:srgbClr val="0F1111"/>
                </a:solidFill>
                <a:effectLst/>
                <a:latin typeface="Meiryo" panose="020B0604030504040204" pitchFamily="34" charset="-128"/>
                <a:ea typeface="Meiryo" panose="020B0604030504040204" pitchFamily="34" charset="-128"/>
              </a:rPr>
              <a:t>第</a:t>
            </a:r>
            <a:r>
              <a:rPr lang="en-US" altLang="ja-JP" sz="1200" b="0" i="0" dirty="0">
                <a:solidFill>
                  <a:srgbClr val="0F1111"/>
                </a:solidFill>
                <a:effectLst/>
                <a:latin typeface="Meiryo" panose="020B0604030504040204" pitchFamily="34" charset="-128"/>
                <a:ea typeface="Meiryo" panose="020B0604030504040204" pitchFamily="34" charset="-128"/>
              </a:rPr>
              <a:t>8</a:t>
            </a:r>
            <a:r>
              <a:rPr lang="ja-JP" altLang="en-US" sz="1200" b="0" i="0">
                <a:solidFill>
                  <a:srgbClr val="0F1111"/>
                </a:solidFill>
                <a:effectLst/>
                <a:latin typeface="Meiryo" panose="020B0604030504040204" pitchFamily="34" charset="-128"/>
                <a:ea typeface="Meiryo" panose="020B0604030504040204" pitchFamily="34" charset="-128"/>
              </a:rPr>
              <a:t>章 イノベータ</a:t>
            </a:r>
            <a:r>
              <a:rPr lang="en" altLang="ja-JP" sz="1200" b="0" i="0" dirty="0">
                <a:solidFill>
                  <a:srgbClr val="0F1111"/>
                </a:solidFill>
                <a:effectLst/>
                <a:latin typeface="Meiryo" panose="020B0604030504040204" pitchFamily="34" charset="-128"/>
                <a:ea typeface="Meiryo" panose="020B0604030504040204" pitchFamily="34" charset="-128"/>
              </a:rPr>
              <a:t>DNA</a:t>
            </a:r>
            <a:r>
              <a:rPr lang="ja-JP" altLang="en-US" sz="1200" b="0" i="0">
                <a:solidFill>
                  <a:srgbClr val="0F1111"/>
                </a:solidFill>
                <a:effectLst/>
                <a:latin typeface="Meiryo" panose="020B0604030504040204" pitchFamily="34" charset="-128"/>
                <a:ea typeface="Meiryo" panose="020B0604030504040204" pitchFamily="34" charset="-128"/>
              </a:rPr>
              <a:t>を実践する 人材</a:t>
            </a:r>
            <a:br>
              <a:rPr lang="ja-JP" altLang="en-US" sz="1200">
                <a:latin typeface="Meiryo" panose="020B0604030504040204" pitchFamily="34" charset="-128"/>
                <a:ea typeface="Meiryo" panose="020B0604030504040204" pitchFamily="34" charset="-128"/>
              </a:rPr>
            </a:br>
            <a:r>
              <a:rPr lang="ja-JP" altLang="en-US" sz="1200" b="0" i="0">
                <a:solidFill>
                  <a:srgbClr val="0F1111"/>
                </a:solidFill>
                <a:effectLst/>
                <a:latin typeface="Meiryo" panose="020B0604030504040204" pitchFamily="34" charset="-128"/>
                <a:ea typeface="Meiryo" panose="020B0604030504040204" pitchFamily="34" charset="-128"/>
              </a:rPr>
              <a:t>第</a:t>
            </a:r>
            <a:r>
              <a:rPr lang="en-US" altLang="ja-JP" sz="1200" b="0" i="0" dirty="0">
                <a:solidFill>
                  <a:srgbClr val="0F1111"/>
                </a:solidFill>
                <a:effectLst/>
                <a:latin typeface="Meiryo" panose="020B0604030504040204" pitchFamily="34" charset="-128"/>
                <a:ea typeface="Meiryo" panose="020B0604030504040204" pitchFamily="34" charset="-128"/>
              </a:rPr>
              <a:t>9</a:t>
            </a:r>
            <a:r>
              <a:rPr lang="ja-JP" altLang="en-US" sz="1200" b="0" i="0">
                <a:solidFill>
                  <a:srgbClr val="0F1111"/>
                </a:solidFill>
                <a:effectLst/>
                <a:latin typeface="Meiryo" panose="020B0604030504040204" pitchFamily="34" charset="-128"/>
                <a:ea typeface="Meiryo" panose="020B0604030504040204" pitchFamily="34" charset="-128"/>
              </a:rPr>
              <a:t>章 イノベータ</a:t>
            </a:r>
            <a:r>
              <a:rPr lang="en" altLang="ja-JP" sz="1200" b="0" i="0" dirty="0">
                <a:solidFill>
                  <a:srgbClr val="0F1111"/>
                </a:solidFill>
                <a:effectLst/>
                <a:latin typeface="Meiryo" panose="020B0604030504040204" pitchFamily="34" charset="-128"/>
                <a:ea typeface="Meiryo" panose="020B0604030504040204" pitchFamily="34" charset="-128"/>
              </a:rPr>
              <a:t>DNA</a:t>
            </a:r>
            <a:r>
              <a:rPr lang="ja-JP" altLang="en-US" sz="1200" b="0" i="0">
                <a:solidFill>
                  <a:srgbClr val="0F1111"/>
                </a:solidFill>
                <a:effectLst/>
                <a:latin typeface="Meiryo" panose="020B0604030504040204" pitchFamily="34" charset="-128"/>
                <a:ea typeface="Meiryo" panose="020B0604030504040204" pitchFamily="34" charset="-128"/>
              </a:rPr>
              <a:t>を実践する プロセス</a:t>
            </a:r>
            <a:br>
              <a:rPr lang="ja-JP" altLang="en-US" sz="1200">
                <a:latin typeface="Meiryo" panose="020B0604030504040204" pitchFamily="34" charset="-128"/>
                <a:ea typeface="Meiryo" panose="020B0604030504040204" pitchFamily="34" charset="-128"/>
              </a:rPr>
            </a:br>
            <a:r>
              <a:rPr lang="ja-JP" altLang="en-US" sz="1200" b="0" i="0">
                <a:solidFill>
                  <a:srgbClr val="0F1111"/>
                </a:solidFill>
                <a:effectLst/>
                <a:latin typeface="Meiryo" panose="020B0604030504040204" pitchFamily="34" charset="-128"/>
                <a:ea typeface="Meiryo" panose="020B0604030504040204" pitchFamily="34" charset="-128"/>
              </a:rPr>
              <a:t>第</a:t>
            </a:r>
            <a:r>
              <a:rPr lang="en-US" altLang="ja-JP" sz="1200" b="0" i="0" dirty="0">
                <a:solidFill>
                  <a:srgbClr val="0F1111"/>
                </a:solidFill>
                <a:effectLst/>
                <a:latin typeface="Meiryo" panose="020B0604030504040204" pitchFamily="34" charset="-128"/>
                <a:ea typeface="Meiryo" panose="020B0604030504040204" pitchFamily="34" charset="-128"/>
              </a:rPr>
              <a:t>10</a:t>
            </a:r>
            <a:r>
              <a:rPr lang="ja-JP" altLang="en-US" sz="1200" b="0" i="0">
                <a:solidFill>
                  <a:srgbClr val="0F1111"/>
                </a:solidFill>
                <a:effectLst/>
                <a:latin typeface="Meiryo" panose="020B0604030504040204" pitchFamily="34" charset="-128"/>
                <a:ea typeface="Meiryo" panose="020B0604030504040204" pitchFamily="34" charset="-128"/>
              </a:rPr>
              <a:t>章 イノベータ</a:t>
            </a:r>
            <a:r>
              <a:rPr lang="en" altLang="ja-JP" sz="1200" b="0" i="0" dirty="0">
                <a:solidFill>
                  <a:srgbClr val="0F1111"/>
                </a:solidFill>
                <a:effectLst/>
                <a:latin typeface="Meiryo" panose="020B0604030504040204" pitchFamily="34" charset="-128"/>
                <a:ea typeface="Meiryo" panose="020B0604030504040204" pitchFamily="34" charset="-128"/>
              </a:rPr>
              <a:t>DNA</a:t>
            </a:r>
            <a:r>
              <a:rPr lang="ja-JP" altLang="en-US" sz="1200" b="0" i="0">
                <a:solidFill>
                  <a:srgbClr val="0F1111"/>
                </a:solidFill>
                <a:effectLst/>
                <a:latin typeface="Meiryo" panose="020B0604030504040204" pitchFamily="34" charset="-128"/>
                <a:ea typeface="Meiryo" panose="020B0604030504040204" pitchFamily="34" charset="-128"/>
              </a:rPr>
              <a:t>を実践する 理念</a:t>
            </a:r>
            <a:endParaRPr lang="ja-JP" altLang="en-US" sz="1200">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1070426296"/>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5572A82A-70F7-1942-9601-B10A0A9506EE}"/>
              </a:ext>
            </a:extLst>
          </p:cNvPr>
          <p:cNvSpPr>
            <a:spLocks noGrp="1"/>
          </p:cNvSpPr>
          <p:nvPr>
            <p:ph type="title"/>
          </p:nvPr>
        </p:nvSpPr>
        <p:spPr/>
        <p:txBody>
          <a:bodyPr/>
          <a:lstStyle/>
          <a:p>
            <a:r>
              <a:rPr kumimoji="1" lang="ja-JP" altLang="en-US"/>
              <a:t>参考： </a:t>
            </a:r>
            <a:r>
              <a:rPr lang="en-US" altLang="ja-JP" dirty="0"/>
              <a:t>DoD (Definition of Done)</a:t>
            </a:r>
            <a:r>
              <a:rPr lang="ja-JP" altLang="en-US"/>
              <a:t>　完了の定義</a:t>
            </a:r>
            <a:endParaRPr kumimoji="1" lang="ja-JP" altLang="en-US"/>
          </a:p>
        </p:txBody>
      </p:sp>
      <p:sp>
        <p:nvSpPr>
          <p:cNvPr id="5" name="コンテンツ プレースホルダー 2">
            <a:extLst>
              <a:ext uri="{FF2B5EF4-FFF2-40B4-BE49-F238E27FC236}">
                <a16:creationId xmlns:a16="http://schemas.microsoft.com/office/drawing/2014/main" id="{C472D50D-C17F-1643-A351-EECEB35A2BB3}"/>
              </a:ext>
            </a:extLst>
          </p:cNvPr>
          <p:cNvSpPr txBox="1">
            <a:spLocks/>
          </p:cNvSpPr>
          <p:nvPr/>
        </p:nvSpPr>
        <p:spPr>
          <a:xfrm>
            <a:off x="1403648" y="1196752"/>
            <a:ext cx="6563072" cy="1324744"/>
          </a:xfrm>
          <a:prstGeom prst="rect">
            <a:avLst/>
          </a:prstGeom>
        </p:spPr>
        <p:txBody>
          <a:bodyPr>
            <a:normAutofit fontScale="77500" lnSpcReduction="20000"/>
          </a:bodyPr>
          <a:lstStyle>
            <a:lvl1pPr marL="342900" indent="-342900" algn="l" defTabSz="457200" rtl="0" eaLnBrk="1" latinLnBrk="0" hangingPunct="1">
              <a:spcBef>
                <a:spcPct val="20000"/>
              </a:spcBef>
              <a:buFont typeface="Arial"/>
              <a:buChar char="•"/>
              <a:defRPr kumimoji="1"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kumimoji="1"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kumimoji="1"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9pPr>
          </a:lstStyle>
          <a:p>
            <a:pPr>
              <a:buFont typeface="Wingdings" pitchFamily="2" charset="2"/>
              <a:buChar char="Ø"/>
            </a:pPr>
            <a:r>
              <a:rPr lang="ja-JP" altLang="en-US" sz="2000">
                <a:latin typeface="Meiryo" panose="020B0604030504040204" pitchFamily="34" charset="-128"/>
                <a:ea typeface="Meiryo" panose="020B0604030504040204" pitchFamily="34" charset="-128"/>
              </a:rPr>
              <a:t>各作業の完了基準</a:t>
            </a:r>
            <a:endParaRPr lang="en-US" altLang="ja-JP" sz="2000" dirty="0">
              <a:latin typeface="Meiryo" panose="020B0604030504040204" pitchFamily="34" charset="-128"/>
              <a:ea typeface="Meiryo" panose="020B0604030504040204" pitchFamily="34" charset="-128"/>
            </a:endParaRPr>
          </a:p>
          <a:p>
            <a:pPr>
              <a:buFont typeface="Wingdings" pitchFamily="2" charset="2"/>
              <a:buChar char="Ø"/>
            </a:pPr>
            <a:r>
              <a:rPr lang="ja-JP" altLang="en-US" sz="2000">
                <a:latin typeface="Meiryo" panose="020B0604030504040204" pitchFamily="34" charset="-128"/>
                <a:ea typeface="Meiryo" panose="020B0604030504040204" pitchFamily="34" charset="-128"/>
              </a:rPr>
              <a:t>閾値（標準値）を決める。</a:t>
            </a:r>
            <a:endParaRPr lang="en-US" altLang="ja-JP" sz="2000" dirty="0">
              <a:latin typeface="Meiryo" panose="020B0604030504040204" pitchFamily="34" charset="-128"/>
              <a:ea typeface="Meiryo" panose="020B0604030504040204" pitchFamily="34" charset="-128"/>
            </a:endParaRPr>
          </a:p>
          <a:p>
            <a:pPr>
              <a:buFont typeface="Wingdings" pitchFamily="2" charset="2"/>
              <a:buChar char="Ø"/>
            </a:pPr>
            <a:r>
              <a:rPr lang="ja-JP" altLang="en-US" sz="2000">
                <a:latin typeface="Meiryo" panose="020B0604030504040204" pitchFamily="34" charset="-128"/>
                <a:ea typeface="Meiryo" panose="020B0604030504040204" pitchFamily="34" charset="-128"/>
              </a:rPr>
              <a:t>作業経過、結果を計測する。</a:t>
            </a:r>
            <a:endParaRPr lang="en-US" altLang="ja-JP" sz="2000" dirty="0">
              <a:latin typeface="Meiryo" panose="020B0604030504040204" pitchFamily="34" charset="-128"/>
              <a:ea typeface="Meiryo" panose="020B0604030504040204" pitchFamily="34" charset="-128"/>
            </a:endParaRPr>
          </a:p>
          <a:p>
            <a:pPr>
              <a:buFont typeface="Wingdings" pitchFamily="2" charset="2"/>
              <a:buChar char="Ø"/>
            </a:pPr>
            <a:r>
              <a:rPr lang="ja-JP" altLang="en-US" sz="2000">
                <a:latin typeface="Meiryo" panose="020B0604030504040204" pitchFamily="34" charset="-128"/>
                <a:ea typeface="Meiryo" panose="020B0604030504040204" pitchFamily="34" charset="-128"/>
              </a:rPr>
              <a:t>自工程完結の基本的な姿勢（現場での意思決定）</a:t>
            </a:r>
            <a:endParaRPr lang="en-US" altLang="ja-JP" sz="2000" dirty="0">
              <a:latin typeface="Meiryo" panose="020B0604030504040204" pitchFamily="34" charset="-128"/>
              <a:ea typeface="Meiryo" panose="020B0604030504040204" pitchFamily="34" charset="-128"/>
            </a:endParaRPr>
          </a:p>
          <a:p>
            <a:pPr>
              <a:buFont typeface="Wingdings" pitchFamily="2" charset="2"/>
              <a:buChar char="Ø"/>
            </a:pPr>
            <a:r>
              <a:rPr lang="ja-JP" altLang="en-US" sz="2000">
                <a:latin typeface="Meiryo" panose="020B0604030504040204" pitchFamily="34" charset="-128"/>
                <a:ea typeface="Meiryo" panose="020B0604030504040204" pitchFamily="34" charset="-128"/>
              </a:rPr>
              <a:t>仁＝他人の努力を無駄にしない思いやり</a:t>
            </a:r>
            <a:endParaRPr lang="ja-JP" altLang="en-US" sz="2000" dirty="0">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2617AC5E-F221-4A43-9F64-76A0416AD61A}"/>
              </a:ext>
            </a:extLst>
          </p:cNvPr>
          <p:cNvSpPr/>
          <p:nvPr/>
        </p:nvSpPr>
        <p:spPr>
          <a:xfrm>
            <a:off x="1547664" y="4149080"/>
            <a:ext cx="360040" cy="648072"/>
          </a:xfrm>
          <a:prstGeom prst="rect">
            <a:avLst/>
          </a:prstGeom>
          <a:solidFill>
            <a:schemeClr val="accent3">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600" b="1" dirty="0">
                <a:solidFill>
                  <a:schemeClr val="bg1"/>
                </a:solidFill>
                <a:latin typeface="Meiryo" panose="020B0604030504040204" pitchFamily="34" charset="-128"/>
                <a:ea typeface="Meiryo" panose="020B0604030504040204" pitchFamily="34" charset="-128"/>
              </a:rPr>
              <a:t>検査</a:t>
            </a:r>
            <a:endParaRPr kumimoji="1" lang="en-US" altLang="ja-JP" sz="1600" b="1" dirty="0">
              <a:solidFill>
                <a:schemeClr val="bg1"/>
              </a:solidFill>
              <a:latin typeface="Meiryo" panose="020B0604030504040204" pitchFamily="34" charset="-128"/>
              <a:ea typeface="Meiryo" panose="020B0604030504040204" pitchFamily="34" charset="-128"/>
            </a:endParaRPr>
          </a:p>
        </p:txBody>
      </p:sp>
      <p:sp>
        <p:nvSpPr>
          <p:cNvPr id="7" name="正方形/長方形 6">
            <a:extLst>
              <a:ext uri="{FF2B5EF4-FFF2-40B4-BE49-F238E27FC236}">
                <a16:creationId xmlns:a16="http://schemas.microsoft.com/office/drawing/2014/main" id="{178AB0CD-0884-9545-ADB8-ADCE6213045B}"/>
              </a:ext>
            </a:extLst>
          </p:cNvPr>
          <p:cNvSpPr/>
          <p:nvPr/>
        </p:nvSpPr>
        <p:spPr>
          <a:xfrm>
            <a:off x="3203848" y="4149080"/>
            <a:ext cx="360040" cy="648072"/>
          </a:xfrm>
          <a:prstGeom prst="rect">
            <a:avLst/>
          </a:prstGeom>
          <a:solidFill>
            <a:schemeClr val="accent3">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600" b="1" dirty="0">
                <a:solidFill>
                  <a:schemeClr val="bg1"/>
                </a:solidFill>
                <a:latin typeface="Meiryo" panose="020B0604030504040204" pitchFamily="34" charset="-128"/>
                <a:ea typeface="Meiryo" panose="020B0604030504040204" pitchFamily="34" charset="-128"/>
              </a:rPr>
              <a:t>検査</a:t>
            </a:r>
            <a:endParaRPr kumimoji="1" lang="en-US" altLang="ja-JP" sz="1600" b="1" dirty="0">
              <a:solidFill>
                <a:schemeClr val="bg1"/>
              </a:solidFill>
              <a:latin typeface="Meiryo" panose="020B0604030504040204" pitchFamily="34" charset="-128"/>
              <a:ea typeface="Meiryo" panose="020B0604030504040204" pitchFamily="34" charset="-128"/>
            </a:endParaRPr>
          </a:p>
        </p:txBody>
      </p:sp>
      <p:sp>
        <p:nvSpPr>
          <p:cNvPr id="8" name="正方形/長方形 7">
            <a:extLst>
              <a:ext uri="{FF2B5EF4-FFF2-40B4-BE49-F238E27FC236}">
                <a16:creationId xmlns:a16="http://schemas.microsoft.com/office/drawing/2014/main" id="{42B63ED3-EA74-2640-89A8-27C361B787F3}"/>
              </a:ext>
            </a:extLst>
          </p:cNvPr>
          <p:cNvSpPr/>
          <p:nvPr/>
        </p:nvSpPr>
        <p:spPr>
          <a:xfrm>
            <a:off x="4860032" y="4135735"/>
            <a:ext cx="360040" cy="648072"/>
          </a:xfrm>
          <a:prstGeom prst="rect">
            <a:avLst/>
          </a:prstGeom>
          <a:solidFill>
            <a:schemeClr val="accent3">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600" b="1" dirty="0">
                <a:solidFill>
                  <a:schemeClr val="bg1"/>
                </a:solidFill>
                <a:latin typeface="Meiryo" panose="020B0604030504040204" pitchFamily="34" charset="-128"/>
                <a:ea typeface="Meiryo" panose="020B0604030504040204" pitchFamily="34" charset="-128"/>
              </a:rPr>
              <a:t>検査</a:t>
            </a:r>
            <a:endParaRPr kumimoji="1" lang="en-US" altLang="ja-JP" sz="1600" b="1" dirty="0">
              <a:solidFill>
                <a:schemeClr val="bg1"/>
              </a:solidFill>
              <a:latin typeface="Meiryo" panose="020B0604030504040204" pitchFamily="34" charset="-128"/>
              <a:ea typeface="Meiryo" panose="020B0604030504040204" pitchFamily="34" charset="-128"/>
            </a:endParaRPr>
          </a:p>
        </p:txBody>
      </p:sp>
      <p:sp>
        <p:nvSpPr>
          <p:cNvPr id="9" name="フローチャート : 端子 12">
            <a:extLst>
              <a:ext uri="{FF2B5EF4-FFF2-40B4-BE49-F238E27FC236}">
                <a16:creationId xmlns:a16="http://schemas.microsoft.com/office/drawing/2014/main" id="{A36784BA-2A01-F44E-84C0-A80894F47AED}"/>
              </a:ext>
            </a:extLst>
          </p:cNvPr>
          <p:cNvSpPr/>
          <p:nvPr/>
        </p:nvSpPr>
        <p:spPr>
          <a:xfrm>
            <a:off x="588764" y="3429000"/>
            <a:ext cx="4896544" cy="432048"/>
          </a:xfrm>
          <a:prstGeom prst="flowChartTerminator">
            <a:avLst/>
          </a:prstGeom>
          <a:solidFill>
            <a:srgbClr val="C00000"/>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b="1" dirty="0">
                <a:latin typeface="Meiryo" panose="020B0604030504040204" pitchFamily="34" charset="-128"/>
                <a:ea typeface="Meiryo" panose="020B0604030504040204" pitchFamily="34" charset="-128"/>
              </a:rPr>
              <a:t>発生防止</a:t>
            </a:r>
          </a:p>
        </p:txBody>
      </p:sp>
      <p:sp>
        <p:nvSpPr>
          <p:cNvPr id="10" name="フローチャート : 端子 13">
            <a:extLst>
              <a:ext uri="{FF2B5EF4-FFF2-40B4-BE49-F238E27FC236}">
                <a16:creationId xmlns:a16="http://schemas.microsoft.com/office/drawing/2014/main" id="{4D893FE1-66D1-8E4F-ADF3-CC22F92DBC63}"/>
              </a:ext>
            </a:extLst>
          </p:cNvPr>
          <p:cNvSpPr/>
          <p:nvPr/>
        </p:nvSpPr>
        <p:spPr>
          <a:xfrm>
            <a:off x="588764" y="5476626"/>
            <a:ext cx="4896544" cy="432048"/>
          </a:xfrm>
          <a:prstGeom prst="flowChartTerminator">
            <a:avLst/>
          </a:prstGeom>
          <a:solidFill>
            <a:schemeClr val="accent3">
              <a:lumMod val="7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b="1" dirty="0">
                <a:latin typeface="Meiryo" panose="020B0604030504040204" pitchFamily="34" charset="-128"/>
                <a:ea typeface="Meiryo" panose="020B0604030504040204" pitchFamily="34" charset="-128"/>
              </a:rPr>
              <a:t>流出</a:t>
            </a:r>
            <a:r>
              <a:rPr kumimoji="1" lang="ja-JP" altLang="en-US" b="1" dirty="0">
                <a:latin typeface="Meiryo" panose="020B0604030504040204" pitchFamily="34" charset="-128"/>
                <a:ea typeface="Meiryo" panose="020B0604030504040204" pitchFamily="34" charset="-128"/>
              </a:rPr>
              <a:t>防止</a:t>
            </a:r>
          </a:p>
        </p:txBody>
      </p:sp>
      <p:sp>
        <p:nvSpPr>
          <p:cNvPr id="11" name="正方形/長方形 10">
            <a:extLst>
              <a:ext uri="{FF2B5EF4-FFF2-40B4-BE49-F238E27FC236}">
                <a16:creationId xmlns:a16="http://schemas.microsoft.com/office/drawing/2014/main" id="{C8E0778B-FEDF-4F48-9029-BACD494A8462}"/>
              </a:ext>
            </a:extLst>
          </p:cNvPr>
          <p:cNvSpPr/>
          <p:nvPr/>
        </p:nvSpPr>
        <p:spPr>
          <a:xfrm>
            <a:off x="755576" y="4149080"/>
            <a:ext cx="792088" cy="64807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100" dirty="0">
                <a:latin typeface="Meiryo" panose="020B0604030504040204" pitchFamily="34" charset="-128"/>
                <a:ea typeface="Meiryo" panose="020B0604030504040204" pitchFamily="34" charset="-128"/>
              </a:rPr>
              <a:t>プロセス</a:t>
            </a:r>
          </a:p>
        </p:txBody>
      </p:sp>
      <p:sp>
        <p:nvSpPr>
          <p:cNvPr id="12" name="正方形/長方形 11">
            <a:extLst>
              <a:ext uri="{FF2B5EF4-FFF2-40B4-BE49-F238E27FC236}">
                <a16:creationId xmlns:a16="http://schemas.microsoft.com/office/drawing/2014/main" id="{DE99B4F1-5072-804C-99D0-E1D7E7CDE0B5}"/>
              </a:ext>
            </a:extLst>
          </p:cNvPr>
          <p:cNvSpPr/>
          <p:nvPr/>
        </p:nvSpPr>
        <p:spPr>
          <a:xfrm>
            <a:off x="2411760" y="4149080"/>
            <a:ext cx="792088" cy="64807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100" dirty="0">
                <a:latin typeface="Meiryo" panose="020B0604030504040204" pitchFamily="34" charset="-128"/>
                <a:ea typeface="Meiryo" panose="020B0604030504040204" pitchFamily="34" charset="-128"/>
              </a:rPr>
              <a:t>プロセス</a:t>
            </a:r>
          </a:p>
        </p:txBody>
      </p:sp>
      <p:sp>
        <p:nvSpPr>
          <p:cNvPr id="13" name="正方形/長方形 12">
            <a:extLst>
              <a:ext uri="{FF2B5EF4-FFF2-40B4-BE49-F238E27FC236}">
                <a16:creationId xmlns:a16="http://schemas.microsoft.com/office/drawing/2014/main" id="{DF0D4C4B-C818-0D41-A516-DE938B7D3927}"/>
              </a:ext>
            </a:extLst>
          </p:cNvPr>
          <p:cNvSpPr/>
          <p:nvPr/>
        </p:nvSpPr>
        <p:spPr>
          <a:xfrm>
            <a:off x="4067944" y="4135735"/>
            <a:ext cx="792088" cy="64807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100" dirty="0">
                <a:latin typeface="Meiryo" panose="020B0604030504040204" pitchFamily="34" charset="-128"/>
                <a:ea typeface="Meiryo" panose="020B0604030504040204" pitchFamily="34" charset="-128"/>
              </a:rPr>
              <a:t>プロセス</a:t>
            </a:r>
          </a:p>
        </p:txBody>
      </p:sp>
      <p:sp>
        <p:nvSpPr>
          <p:cNvPr id="14" name="正方形/長方形 13">
            <a:extLst>
              <a:ext uri="{FF2B5EF4-FFF2-40B4-BE49-F238E27FC236}">
                <a16:creationId xmlns:a16="http://schemas.microsoft.com/office/drawing/2014/main" id="{339E0D25-C1F6-7B47-BBFB-EE1F4680745B}"/>
              </a:ext>
            </a:extLst>
          </p:cNvPr>
          <p:cNvSpPr/>
          <p:nvPr/>
        </p:nvSpPr>
        <p:spPr>
          <a:xfrm>
            <a:off x="5784676" y="4163553"/>
            <a:ext cx="1152128" cy="648072"/>
          </a:xfrm>
          <a:prstGeom prst="rect">
            <a:avLst/>
          </a:prstGeom>
          <a:solidFill>
            <a:schemeClr val="accent3">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600" b="1" dirty="0">
                <a:solidFill>
                  <a:schemeClr val="bg1"/>
                </a:solidFill>
                <a:latin typeface="Meiryo" panose="020B0604030504040204" pitchFamily="34" charset="-128"/>
                <a:ea typeface="Meiryo" panose="020B0604030504040204" pitchFamily="34" charset="-128"/>
              </a:rPr>
              <a:t>検査</a:t>
            </a:r>
            <a:endParaRPr kumimoji="1" lang="en-US" altLang="ja-JP" sz="1600" b="1" dirty="0">
              <a:solidFill>
                <a:schemeClr val="bg1"/>
              </a:solidFill>
              <a:latin typeface="Meiryo" panose="020B0604030504040204" pitchFamily="34" charset="-128"/>
              <a:ea typeface="Meiryo" panose="020B0604030504040204" pitchFamily="34" charset="-128"/>
            </a:endParaRPr>
          </a:p>
        </p:txBody>
      </p:sp>
      <p:sp>
        <p:nvSpPr>
          <p:cNvPr id="15" name="円/楕円 14">
            <a:extLst>
              <a:ext uri="{FF2B5EF4-FFF2-40B4-BE49-F238E27FC236}">
                <a16:creationId xmlns:a16="http://schemas.microsoft.com/office/drawing/2014/main" id="{09C1CA2C-5360-904D-9521-15F330ED86E2}"/>
              </a:ext>
            </a:extLst>
          </p:cNvPr>
          <p:cNvSpPr/>
          <p:nvPr/>
        </p:nvSpPr>
        <p:spPr>
          <a:xfrm>
            <a:off x="7451078" y="4176898"/>
            <a:ext cx="1008112" cy="63472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a:latin typeface="Meiryo" panose="020B0604030504040204" pitchFamily="34" charset="-128"/>
                <a:ea typeface="Meiryo" panose="020B0604030504040204" pitchFamily="34" charset="-128"/>
              </a:rPr>
              <a:t>納入</a:t>
            </a:r>
          </a:p>
        </p:txBody>
      </p:sp>
      <p:sp>
        <p:nvSpPr>
          <p:cNvPr id="16" name="右矢印 15">
            <a:extLst>
              <a:ext uri="{FF2B5EF4-FFF2-40B4-BE49-F238E27FC236}">
                <a16:creationId xmlns:a16="http://schemas.microsoft.com/office/drawing/2014/main" id="{26550E2F-714D-6F44-AEEE-7D047E57E2E4}"/>
              </a:ext>
            </a:extLst>
          </p:cNvPr>
          <p:cNvSpPr/>
          <p:nvPr/>
        </p:nvSpPr>
        <p:spPr>
          <a:xfrm>
            <a:off x="1982031" y="4329100"/>
            <a:ext cx="360040" cy="28803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eiryo" panose="020B0604030504040204" pitchFamily="34" charset="-128"/>
              <a:ea typeface="Meiryo" panose="020B0604030504040204" pitchFamily="34" charset="-128"/>
            </a:endParaRPr>
          </a:p>
        </p:txBody>
      </p:sp>
      <p:sp>
        <p:nvSpPr>
          <p:cNvPr id="17" name="右矢印 16">
            <a:extLst>
              <a:ext uri="{FF2B5EF4-FFF2-40B4-BE49-F238E27FC236}">
                <a16:creationId xmlns:a16="http://schemas.microsoft.com/office/drawing/2014/main" id="{AED9215B-77DD-EA45-BD32-7D652A68E526}"/>
              </a:ext>
            </a:extLst>
          </p:cNvPr>
          <p:cNvSpPr/>
          <p:nvPr/>
        </p:nvSpPr>
        <p:spPr>
          <a:xfrm>
            <a:off x="3644478" y="4329100"/>
            <a:ext cx="360040" cy="28803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eiryo" panose="020B0604030504040204" pitchFamily="34" charset="-128"/>
              <a:ea typeface="Meiryo" panose="020B0604030504040204" pitchFamily="34" charset="-128"/>
            </a:endParaRPr>
          </a:p>
        </p:txBody>
      </p:sp>
      <p:sp>
        <p:nvSpPr>
          <p:cNvPr id="18" name="右矢印 17">
            <a:extLst>
              <a:ext uri="{FF2B5EF4-FFF2-40B4-BE49-F238E27FC236}">
                <a16:creationId xmlns:a16="http://schemas.microsoft.com/office/drawing/2014/main" id="{34CB4176-133A-6B4F-8ABC-F0DEF103AAA8}"/>
              </a:ext>
            </a:extLst>
          </p:cNvPr>
          <p:cNvSpPr/>
          <p:nvPr/>
        </p:nvSpPr>
        <p:spPr>
          <a:xfrm>
            <a:off x="5305288" y="4315755"/>
            <a:ext cx="360040" cy="28803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eiryo" panose="020B0604030504040204" pitchFamily="34" charset="-128"/>
              <a:ea typeface="Meiryo" panose="020B0604030504040204" pitchFamily="34" charset="-128"/>
            </a:endParaRPr>
          </a:p>
        </p:txBody>
      </p:sp>
      <p:sp>
        <p:nvSpPr>
          <p:cNvPr id="19" name="右矢印 18">
            <a:extLst>
              <a:ext uri="{FF2B5EF4-FFF2-40B4-BE49-F238E27FC236}">
                <a16:creationId xmlns:a16="http://schemas.microsoft.com/office/drawing/2014/main" id="{CA23B32B-F3AF-AD43-8C57-F9ACC63F1C8E}"/>
              </a:ext>
            </a:extLst>
          </p:cNvPr>
          <p:cNvSpPr/>
          <p:nvPr/>
        </p:nvSpPr>
        <p:spPr>
          <a:xfrm>
            <a:off x="7061943" y="4343573"/>
            <a:ext cx="360040" cy="28803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eiryo" panose="020B0604030504040204" pitchFamily="34" charset="-128"/>
              <a:ea typeface="Meiryo" panose="020B0604030504040204" pitchFamily="34" charset="-128"/>
            </a:endParaRPr>
          </a:p>
        </p:txBody>
      </p:sp>
      <p:sp>
        <p:nvSpPr>
          <p:cNvPr id="20" name="正方形/長方形 19">
            <a:extLst>
              <a:ext uri="{FF2B5EF4-FFF2-40B4-BE49-F238E27FC236}">
                <a16:creationId xmlns:a16="http://schemas.microsoft.com/office/drawing/2014/main" id="{7DA4ABAA-1D49-3647-8489-00C7CEA3F57A}"/>
              </a:ext>
            </a:extLst>
          </p:cNvPr>
          <p:cNvSpPr/>
          <p:nvPr/>
        </p:nvSpPr>
        <p:spPr>
          <a:xfrm>
            <a:off x="755576" y="4797152"/>
            <a:ext cx="792088" cy="288032"/>
          </a:xfrm>
          <a:prstGeom prst="rect">
            <a:avLst/>
          </a:prstGeom>
          <a:solidFill>
            <a:schemeClr val="tx2">
              <a:lumMod val="60000"/>
              <a:lumOff val="4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dirty="0">
                <a:solidFill>
                  <a:schemeClr val="bg1"/>
                </a:solidFill>
                <a:latin typeface="Meiryo" panose="020B0604030504040204" pitchFamily="34" charset="-128"/>
                <a:ea typeface="Meiryo" panose="020B0604030504040204" pitchFamily="34" charset="-128"/>
              </a:rPr>
              <a:t>検査</a:t>
            </a:r>
          </a:p>
        </p:txBody>
      </p:sp>
      <p:sp>
        <p:nvSpPr>
          <p:cNvPr id="21" name="正方形/長方形 20">
            <a:extLst>
              <a:ext uri="{FF2B5EF4-FFF2-40B4-BE49-F238E27FC236}">
                <a16:creationId xmlns:a16="http://schemas.microsoft.com/office/drawing/2014/main" id="{CACF86FA-9480-F44C-870F-1A497C7B6A8C}"/>
              </a:ext>
            </a:extLst>
          </p:cNvPr>
          <p:cNvSpPr/>
          <p:nvPr/>
        </p:nvSpPr>
        <p:spPr>
          <a:xfrm>
            <a:off x="2411760" y="4811625"/>
            <a:ext cx="792088" cy="288032"/>
          </a:xfrm>
          <a:prstGeom prst="rect">
            <a:avLst/>
          </a:prstGeom>
          <a:solidFill>
            <a:schemeClr val="tx2">
              <a:lumMod val="60000"/>
              <a:lumOff val="4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dirty="0">
                <a:solidFill>
                  <a:schemeClr val="bg1"/>
                </a:solidFill>
                <a:latin typeface="Meiryo" panose="020B0604030504040204" pitchFamily="34" charset="-128"/>
                <a:ea typeface="Meiryo" panose="020B0604030504040204" pitchFamily="34" charset="-128"/>
              </a:rPr>
              <a:t>検査</a:t>
            </a:r>
          </a:p>
        </p:txBody>
      </p:sp>
      <p:sp>
        <p:nvSpPr>
          <p:cNvPr id="22" name="正方形/長方形 21">
            <a:extLst>
              <a:ext uri="{FF2B5EF4-FFF2-40B4-BE49-F238E27FC236}">
                <a16:creationId xmlns:a16="http://schemas.microsoft.com/office/drawing/2014/main" id="{13E0990F-835C-A540-BFC5-90BC0E2E1D80}"/>
              </a:ext>
            </a:extLst>
          </p:cNvPr>
          <p:cNvSpPr/>
          <p:nvPr/>
        </p:nvSpPr>
        <p:spPr>
          <a:xfrm>
            <a:off x="4067944" y="4811625"/>
            <a:ext cx="792088" cy="288032"/>
          </a:xfrm>
          <a:prstGeom prst="rect">
            <a:avLst/>
          </a:prstGeom>
          <a:solidFill>
            <a:schemeClr val="tx2">
              <a:lumMod val="60000"/>
              <a:lumOff val="4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dirty="0">
                <a:solidFill>
                  <a:schemeClr val="bg1"/>
                </a:solidFill>
                <a:latin typeface="Meiryo" panose="020B0604030504040204" pitchFamily="34" charset="-128"/>
                <a:ea typeface="Meiryo" panose="020B0604030504040204" pitchFamily="34" charset="-128"/>
              </a:rPr>
              <a:t>検査</a:t>
            </a:r>
          </a:p>
        </p:txBody>
      </p:sp>
      <p:cxnSp>
        <p:nvCxnSpPr>
          <p:cNvPr id="23" name="直線矢印コネクタ 22">
            <a:extLst>
              <a:ext uri="{FF2B5EF4-FFF2-40B4-BE49-F238E27FC236}">
                <a16:creationId xmlns:a16="http://schemas.microsoft.com/office/drawing/2014/main" id="{048CFE04-0168-6E44-BBE4-0AE77CBAE5C1}"/>
              </a:ext>
            </a:extLst>
          </p:cNvPr>
          <p:cNvCxnSpPr/>
          <p:nvPr/>
        </p:nvCxnSpPr>
        <p:spPr>
          <a:xfrm>
            <a:off x="755576" y="3789040"/>
            <a:ext cx="0" cy="360040"/>
          </a:xfrm>
          <a:prstGeom prst="straightConnector1">
            <a:avLst/>
          </a:prstGeom>
          <a:ln w="38100">
            <a:solidFill>
              <a:srgbClr val="C00000"/>
            </a:solidFill>
            <a:tailEnd type="arrow"/>
          </a:ln>
        </p:spPr>
        <p:style>
          <a:lnRef idx="1">
            <a:schemeClr val="accent1"/>
          </a:lnRef>
          <a:fillRef idx="0">
            <a:schemeClr val="accent1"/>
          </a:fillRef>
          <a:effectRef idx="0">
            <a:schemeClr val="accent1"/>
          </a:effectRef>
          <a:fontRef idx="minor">
            <a:schemeClr val="tx1"/>
          </a:fontRef>
        </p:style>
      </p:cxnSp>
      <p:cxnSp>
        <p:nvCxnSpPr>
          <p:cNvPr id="24" name="直線矢印コネクタ 23">
            <a:extLst>
              <a:ext uri="{FF2B5EF4-FFF2-40B4-BE49-F238E27FC236}">
                <a16:creationId xmlns:a16="http://schemas.microsoft.com/office/drawing/2014/main" id="{4F034B15-C554-674E-9FA4-C76620E0D7EE}"/>
              </a:ext>
            </a:extLst>
          </p:cNvPr>
          <p:cNvCxnSpPr/>
          <p:nvPr/>
        </p:nvCxnSpPr>
        <p:spPr>
          <a:xfrm>
            <a:off x="2411760" y="3803513"/>
            <a:ext cx="0" cy="360040"/>
          </a:xfrm>
          <a:prstGeom prst="straightConnector1">
            <a:avLst/>
          </a:prstGeom>
          <a:ln w="38100">
            <a:solidFill>
              <a:srgbClr val="C00000"/>
            </a:solidFill>
            <a:tailEnd type="arrow"/>
          </a:ln>
        </p:spPr>
        <p:style>
          <a:lnRef idx="1">
            <a:schemeClr val="accent1"/>
          </a:lnRef>
          <a:fillRef idx="0">
            <a:schemeClr val="accent1"/>
          </a:fillRef>
          <a:effectRef idx="0">
            <a:schemeClr val="accent1"/>
          </a:effectRef>
          <a:fontRef idx="minor">
            <a:schemeClr val="tx1"/>
          </a:fontRef>
        </p:style>
      </p:cxnSp>
      <p:cxnSp>
        <p:nvCxnSpPr>
          <p:cNvPr id="25" name="直線矢印コネクタ 24">
            <a:extLst>
              <a:ext uri="{FF2B5EF4-FFF2-40B4-BE49-F238E27FC236}">
                <a16:creationId xmlns:a16="http://schemas.microsoft.com/office/drawing/2014/main" id="{CD1AE014-0275-CE49-AFD0-5250C71733A3}"/>
              </a:ext>
            </a:extLst>
          </p:cNvPr>
          <p:cNvCxnSpPr/>
          <p:nvPr/>
        </p:nvCxnSpPr>
        <p:spPr>
          <a:xfrm>
            <a:off x="4067944" y="3775695"/>
            <a:ext cx="0" cy="360040"/>
          </a:xfrm>
          <a:prstGeom prst="straightConnector1">
            <a:avLst/>
          </a:prstGeom>
          <a:ln w="38100">
            <a:solidFill>
              <a:srgbClr val="C00000"/>
            </a:solidFill>
            <a:tailEnd type="arrow"/>
          </a:ln>
        </p:spPr>
        <p:style>
          <a:lnRef idx="1">
            <a:schemeClr val="accent1"/>
          </a:lnRef>
          <a:fillRef idx="0">
            <a:schemeClr val="accent1"/>
          </a:fillRef>
          <a:effectRef idx="0">
            <a:schemeClr val="accent1"/>
          </a:effectRef>
          <a:fontRef idx="minor">
            <a:schemeClr val="tx1"/>
          </a:fontRef>
        </p:style>
      </p:cxnSp>
      <p:cxnSp>
        <p:nvCxnSpPr>
          <p:cNvPr id="26" name="直線矢印コネクタ 25">
            <a:extLst>
              <a:ext uri="{FF2B5EF4-FFF2-40B4-BE49-F238E27FC236}">
                <a16:creationId xmlns:a16="http://schemas.microsoft.com/office/drawing/2014/main" id="{A332AB5B-573E-9748-801F-4B32934111FD}"/>
              </a:ext>
            </a:extLst>
          </p:cNvPr>
          <p:cNvCxnSpPr/>
          <p:nvPr/>
        </p:nvCxnSpPr>
        <p:spPr>
          <a:xfrm flipV="1">
            <a:off x="1151620" y="5085184"/>
            <a:ext cx="0" cy="360040"/>
          </a:xfrm>
          <a:prstGeom prst="straightConnector1">
            <a:avLst/>
          </a:prstGeom>
          <a:ln w="38100">
            <a:solidFill>
              <a:schemeClr val="accent3">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27" name="直線矢印コネクタ 26">
            <a:extLst>
              <a:ext uri="{FF2B5EF4-FFF2-40B4-BE49-F238E27FC236}">
                <a16:creationId xmlns:a16="http://schemas.microsoft.com/office/drawing/2014/main" id="{65BC5F66-5CAF-6F42-82B9-B8452CD3FCF8}"/>
              </a:ext>
            </a:extLst>
          </p:cNvPr>
          <p:cNvCxnSpPr/>
          <p:nvPr/>
        </p:nvCxnSpPr>
        <p:spPr>
          <a:xfrm flipV="1">
            <a:off x="2768799" y="5099657"/>
            <a:ext cx="0" cy="360040"/>
          </a:xfrm>
          <a:prstGeom prst="straightConnector1">
            <a:avLst/>
          </a:prstGeom>
          <a:ln w="38100">
            <a:solidFill>
              <a:schemeClr val="accent3">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28" name="直線矢印コネクタ 27">
            <a:extLst>
              <a:ext uri="{FF2B5EF4-FFF2-40B4-BE49-F238E27FC236}">
                <a16:creationId xmlns:a16="http://schemas.microsoft.com/office/drawing/2014/main" id="{5A41E016-8E9A-5746-8C27-3C9EC5BA034D}"/>
              </a:ext>
            </a:extLst>
          </p:cNvPr>
          <p:cNvCxnSpPr/>
          <p:nvPr/>
        </p:nvCxnSpPr>
        <p:spPr>
          <a:xfrm flipV="1">
            <a:off x="4463988" y="5099657"/>
            <a:ext cx="0" cy="360040"/>
          </a:xfrm>
          <a:prstGeom prst="straightConnector1">
            <a:avLst/>
          </a:prstGeom>
          <a:ln w="38100">
            <a:solidFill>
              <a:schemeClr val="accent3">
                <a:lumMod val="75000"/>
              </a:schemeClr>
            </a:solidFill>
            <a:tailEnd type="arrow"/>
          </a:ln>
        </p:spPr>
        <p:style>
          <a:lnRef idx="1">
            <a:schemeClr val="accent1"/>
          </a:lnRef>
          <a:fillRef idx="0">
            <a:schemeClr val="accent1"/>
          </a:fillRef>
          <a:effectRef idx="0">
            <a:schemeClr val="accent1"/>
          </a:effectRef>
          <a:fontRef idx="minor">
            <a:schemeClr val="tx1"/>
          </a:fontRef>
        </p:style>
      </p:cxnSp>
      <p:sp>
        <p:nvSpPr>
          <p:cNvPr id="33" name="円形吹き出し 32">
            <a:extLst>
              <a:ext uri="{FF2B5EF4-FFF2-40B4-BE49-F238E27FC236}">
                <a16:creationId xmlns:a16="http://schemas.microsoft.com/office/drawing/2014/main" id="{DE0A19E5-9595-0B4C-9343-B6DFE729BDB1}"/>
              </a:ext>
            </a:extLst>
          </p:cNvPr>
          <p:cNvSpPr/>
          <p:nvPr/>
        </p:nvSpPr>
        <p:spPr>
          <a:xfrm>
            <a:off x="6360740" y="5445224"/>
            <a:ext cx="1594394" cy="463450"/>
          </a:xfrm>
          <a:prstGeom prst="wedgeEllipseCallout">
            <a:avLst>
              <a:gd name="adj1" fmla="val -147005"/>
              <a:gd name="adj2" fmla="val -134803"/>
            </a:avLst>
          </a:prstGeom>
          <a:solidFill>
            <a:schemeClr val="accent6">
              <a:lumMod val="20000"/>
              <a:lumOff val="8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b="1" dirty="0">
                <a:solidFill>
                  <a:schemeClr val="accent6">
                    <a:lumMod val="75000"/>
                  </a:schemeClr>
                </a:solidFill>
                <a:latin typeface="Meiryo" panose="020B0604030504040204" pitchFamily="34" charset="-128"/>
                <a:ea typeface="Meiryo" panose="020B0604030504040204" pitchFamily="34" charset="-128"/>
              </a:rPr>
              <a:t>DoD</a:t>
            </a:r>
            <a:endParaRPr kumimoji="1" lang="ja-JP" altLang="en-US" b="1" dirty="0">
              <a:solidFill>
                <a:schemeClr val="accent6">
                  <a:lumMod val="75000"/>
                </a:schemeClr>
              </a:solidFill>
              <a:latin typeface="Meiryo" panose="020B0604030504040204" pitchFamily="34" charset="-128"/>
              <a:ea typeface="Meiryo" panose="020B0604030504040204" pitchFamily="34" charset="-128"/>
            </a:endParaRPr>
          </a:p>
        </p:txBody>
      </p:sp>
      <p:sp>
        <p:nvSpPr>
          <p:cNvPr id="34" name="乗算記号 33">
            <a:extLst>
              <a:ext uri="{FF2B5EF4-FFF2-40B4-BE49-F238E27FC236}">
                <a16:creationId xmlns:a16="http://schemas.microsoft.com/office/drawing/2014/main" id="{3A690FF0-B4FE-1E47-A574-EC3C86053BA7}"/>
              </a:ext>
            </a:extLst>
          </p:cNvPr>
          <p:cNvSpPr/>
          <p:nvPr/>
        </p:nvSpPr>
        <p:spPr>
          <a:xfrm>
            <a:off x="1377127" y="4077072"/>
            <a:ext cx="695535" cy="792088"/>
          </a:xfrm>
          <a:prstGeom prst="mathMultiply">
            <a:avLst/>
          </a:prstGeom>
          <a:solidFill>
            <a:srgbClr val="FF0000">
              <a:alpha val="33333"/>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 name="乗算記号 34">
            <a:extLst>
              <a:ext uri="{FF2B5EF4-FFF2-40B4-BE49-F238E27FC236}">
                <a16:creationId xmlns:a16="http://schemas.microsoft.com/office/drawing/2014/main" id="{BE1B89DA-4314-A24A-B75A-06B377E80BF6}"/>
              </a:ext>
            </a:extLst>
          </p:cNvPr>
          <p:cNvSpPr/>
          <p:nvPr/>
        </p:nvSpPr>
        <p:spPr>
          <a:xfrm>
            <a:off x="3032121" y="4077072"/>
            <a:ext cx="695535" cy="792088"/>
          </a:xfrm>
          <a:prstGeom prst="mathMultiply">
            <a:avLst/>
          </a:prstGeom>
          <a:solidFill>
            <a:srgbClr val="FF0000">
              <a:alpha val="33333"/>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 name="乗算記号 35">
            <a:extLst>
              <a:ext uri="{FF2B5EF4-FFF2-40B4-BE49-F238E27FC236}">
                <a16:creationId xmlns:a16="http://schemas.microsoft.com/office/drawing/2014/main" id="{CA8EF60C-F14C-A544-A6C6-80308CA09F85}"/>
              </a:ext>
            </a:extLst>
          </p:cNvPr>
          <p:cNvSpPr/>
          <p:nvPr/>
        </p:nvSpPr>
        <p:spPr>
          <a:xfrm>
            <a:off x="4700384" y="4071962"/>
            <a:ext cx="695535" cy="792088"/>
          </a:xfrm>
          <a:prstGeom prst="mathMultiply">
            <a:avLst/>
          </a:prstGeom>
          <a:solidFill>
            <a:srgbClr val="FF0000">
              <a:alpha val="33333"/>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 name="乗算記号 36">
            <a:extLst>
              <a:ext uri="{FF2B5EF4-FFF2-40B4-BE49-F238E27FC236}">
                <a16:creationId xmlns:a16="http://schemas.microsoft.com/office/drawing/2014/main" id="{00EF0BA2-5F7A-6D47-9419-0052A252D015}"/>
              </a:ext>
            </a:extLst>
          </p:cNvPr>
          <p:cNvSpPr/>
          <p:nvPr/>
        </p:nvSpPr>
        <p:spPr>
          <a:xfrm>
            <a:off x="6028358" y="4071962"/>
            <a:ext cx="695535" cy="792088"/>
          </a:xfrm>
          <a:prstGeom prst="mathMultiply">
            <a:avLst/>
          </a:prstGeom>
          <a:solidFill>
            <a:srgbClr val="FF0000">
              <a:alpha val="33333"/>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1985109269"/>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655271" y="4376423"/>
            <a:ext cx="4403697" cy="1307324"/>
          </a:xfrm>
          <a:prstGeom prst="rect">
            <a:avLst/>
          </a:prstGeom>
          <a:solidFill>
            <a:schemeClr val="accent3">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dirty="0">
                <a:solidFill>
                  <a:schemeClr val="bg1"/>
                </a:solidFill>
                <a:latin typeface="Meiryo" panose="020B0604030504040204" pitchFamily="34" charset="-128"/>
                <a:ea typeface="Meiryo" panose="020B0604030504040204" pitchFamily="34" charset="-128"/>
                <a:cs typeface="Arial" pitchFamily="34" charset="0"/>
              </a:rPr>
              <a:t>ノーコード開発</a:t>
            </a:r>
            <a:endParaRPr lang="en-US" altLang="ja-JP" sz="2400" dirty="0">
              <a:solidFill>
                <a:schemeClr val="bg1"/>
              </a:solidFill>
              <a:latin typeface="Meiryo" panose="020B0604030504040204" pitchFamily="34" charset="-128"/>
              <a:ea typeface="Meiryo" panose="020B0604030504040204" pitchFamily="34" charset="-128"/>
              <a:cs typeface="Arial" pitchFamily="34" charset="0"/>
            </a:endParaRPr>
          </a:p>
          <a:p>
            <a:pPr algn="r"/>
            <a:r>
              <a:rPr lang="ja-JP" altLang="en-US" sz="2400" dirty="0">
                <a:solidFill>
                  <a:schemeClr val="bg1"/>
                </a:solidFill>
                <a:latin typeface="Meiryo" panose="020B0604030504040204" pitchFamily="34" charset="-128"/>
                <a:ea typeface="Meiryo" panose="020B0604030504040204" pitchFamily="34" charset="-128"/>
                <a:cs typeface="Arial" pitchFamily="34" charset="0"/>
              </a:rPr>
              <a:t>ローコード開発</a:t>
            </a: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1004917281"/>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13B0D0-915C-C541-BFEC-BFD14F65920C}"/>
              </a:ext>
            </a:extLst>
          </p:cNvPr>
          <p:cNvSpPr>
            <a:spLocks noGrp="1"/>
          </p:cNvSpPr>
          <p:nvPr>
            <p:ph type="title"/>
          </p:nvPr>
        </p:nvSpPr>
        <p:spPr/>
        <p:txBody>
          <a:bodyPr/>
          <a:lstStyle/>
          <a:p>
            <a:r>
              <a:rPr kumimoji="1" lang="ja-JP" altLang="en-US"/>
              <a:t>ノー・コード／ロー・コード／プロ・コード</a:t>
            </a:r>
          </a:p>
        </p:txBody>
      </p:sp>
      <p:sp>
        <p:nvSpPr>
          <p:cNvPr id="4" name="正方形/長方形 3">
            <a:extLst>
              <a:ext uri="{FF2B5EF4-FFF2-40B4-BE49-F238E27FC236}">
                <a16:creationId xmlns:a16="http://schemas.microsoft.com/office/drawing/2014/main" id="{86DAF7BC-1DA5-454C-BA5E-4B855D334361}"/>
              </a:ext>
            </a:extLst>
          </p:cNvPr>
          <p:cNvSpPr/>
          <p:nvPr/>
        </p:nvSpPr>
        <p:spPr>
          <a:xfrm>
            <a:off x="539552" y="908720"/>
            <a:ext cx="2664296" cy="4680520"/>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正方形/長方形 4">
            <a:extLst>
              <a:ext uri="{FF2B5EF4-FFF2-40B4-BE49-F238E27FC236}">
                <a16:creationId xmlns:a16="http://schemas.microsoft.com/office/drawing/2014/main" id="{A45F0EC3-8A69-304F-AD4C-DF0265AE5282}"/>
              </a:ext>
            </a:extLst>
          </p:cNvPr>
          <p:cNvSpPr/>
          <p:nvPr/>
        </p:nvSpPr>
        <p:spPr>
          <a:xfrm>
            <a:off x="3239852" y="909666"/>
            <a:ext cx="2664296" cy="4679574"/>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a:extLst>
              <a:ext uri="{FF2B5EF4-FFF2-40B4-BE49-F238E27FC236}">
                <a16:creationId xmlns:a16="http://schemas.microsoft.com/office/drawing/2014/main" id="{BE4B0713-8C82-C740-9271-64B233514E63}"/>
              </a:ext>
            </a:extLst>
          </p:cNvPr>
          <p:cNvSpPr/>
          <p:nvPr/>
        </p:nvSpPr>
        <p:spPr>
          <a:xfrm>
            <a:off x="5940152" y="908720"/>
            <a:ext cx="2664296" cy="4679574"/>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テキスト ボックス 6">
            <a:extLst>
              <a:ext uri="{FF2B5EF4-FFF2-40B4-BE49-F238E27FC236}">
                <a16:creationId xmlns:a16="http://schemas.microsoft.com/office/drawing/2014/main" id="{708A018B-4E6D-A541-ADAF-6D9D7BE38809}"/>
              </a:ext>
            </a:extLst>
          </p:cNvPr>
          <p:cNvSpPr txBox="1"/>
          <p:nvPr/>
        </p:nvSpPr>
        <p:spPr>
          <a:xfrm>
            <a:off x="1009926" y="980728"/>
            <a:ext cx="1723549" cy="707886"/>
          </a:xfrm>
          <a:prstGeom prst="rect">
            <a:avLst/>
          </a:prstGeom>
          <a:noFill/>
        </p:spPr>
        <p:txBody>
          <a:bodyPr wrap="none" rtlCol="0">
            <a:spAutoFit/>
          </a:bodyPr>
          <a:lstStyle/>
          <a:p>
            <a:pPr algn="ctr"/>
            <a:r>
              <a:rPr kumimoji="1" lang="ja-JP" altLang="en-US" sz="2000" b="1">
                <a:solidFill>
                  <a:schemeClr val="bg1"/>
                </a:solidFill>
                <a:latin typeface="Meiryo" panose="020B0604030504040204" pitchFamily="34" charset="-128"/>
                <a:ea typeface="Meiryo" panose="020B0604030504040204" pitchFamily="34" charset="-128"/>
              </a:rPr>
              <a:t>ノー・コード</a:t>
            </a:r>
            <a:endParaRPr kumimoji="1" lang="en-US" altLang="ja-JP" sz="2000" b="1" dirty="0">
              <a:solidFill>
                <a:schemeClr val="bg1"/>
              </a:solidFill>
              <a:latin typeface="Meiryo" panose="020B0604030504040204" pitchFamily="34" charset="-128"/>
              <a:ea typeface="Meiryo" panose="020B0604030504040204" pitchFamily="34" charset="-128"/>
            </a:endParaRPr>
          </a:p>
          <a:p>
            <a:pPr algn="ctr"/>
            <a:r>
              <a:rPr lang="en-US" altLang="ja-JP" sz="2000" b="1" dirty="0">
                <a:solidFill>
                  <a:schemeClr val="bg1"/>
                </a:solidFill>
                <a:latin typeface="Meiryo" panose="020B0604030504040204" pitchFamily="34" charset="-128"/>
                <a:ea typeface="Meiryo" panose="020B0604030504040204" pitchFamily="34" charset="-128"/>
              </a:rPr>
              <a:t>No-Code</a:t>
            </a:r>
            <a:endParaRPr kumimoji="1" lang="ja-JP" altLang="en-US" sz="2000" b="1">
              <a:solidFill>
                <a:schemeClr val="bg1"/>
              </a:solidFill>
              <a:latin typeface="Meiryo" panose="020B0604030504040204" pitchFamily="34" charset="-128"/>
              <a:ea typeface="Meiryo" panose="020B0604030504040204" pitchFamily="34" charset="-128"/>
            </a:endParaRPr>
          </a:p>
        </p:txBody>
      </p:sp>
      <p:sp>
        <p:nvSpPr>
          <p:cNvPr id="8" name="テキスト ボックス 7">
            <a:extLst>
              <a:ext uri="{FF2B5EF4-FFF2-40B4-BE49-F238E27FC236}">
                <a16:creationId xmlns:a16="http://schemas.microsoft.com/office/drawing/2014/main" id="{5CF04142-B6A4-8F41-B521-06CCFA38189B}"/>
              </a:ext>
            </a:extLst>
          </p:cNvPr>
          <p:cNvSpPr txBox="1"/>
          <p:nvPr/>
        </p:nvSpPr>
        <p:spPr>
          <a:xfrm>
            <a:off x="3710226" y="980728"/>
            <a:ext cx="1723549" cy="707886"/>
          </a:xfrm>
          <a:prstGeom prst="rect">
            <a:avLst/>
          </a:prstGeom>
          <a:noFill/>
        </p:spPr>
        <p:txBody>
          <a:bodyPr wrap="none" rtlCol="0">
            <a:spAutoFit/>
          </a:bodyPr>
          <a:lstStyle/>
          <a:p>
            <a:pPr algn="ctr"/>
            <a:r>
              <a:rPr kumimoji="1" lang="ja-JP" altLang="en-US" sz="2000" b="1">
                <a:solidFill>
                  <a:schemeClr val="bg1"/>
                </a:solidFill>
                <a:latin typeface="Meiryo" panose="020B0604030504040204" pitchFamily="34" charset="-128"/>
                <a:ea typeface="Meiryo" panose="020B0604030504040204" pitchFamily="34" charset="-128"/>
              </a:rPr>
              <a:t>ロー・コード</a:t>
            </a:r>
            <a:endParaRPr kumimoji="1" lang="en-US" altLang="ja-JP" sz="2000" b="1" dirty="0">
              <a:solidFill>
                <a:schemeClr val="bg1"/>
              </a:solidFill>
              <a:latin typeface="Meiryo" panose="020B0604030504040204" pitchFamily="34" charset="-128"/>
              <a:ea typeface="Meiryo" panose="020B0604030504040204" pitchFamily="34" charset="-128"/>
            </a:endParaRPr>
          </a:p>
          <a:p>
            <a:pPr algn="ctr"/>
            <a:r>
              <a:rPr lang="en-US" altLang="ja-JP" sz="2000" b="1" dirty="0">
                <a:solidFill>
                  <a:schemeClr val="bg1"/>
                </a:solidFill>
                <a:latin typeface="Meiryo" panose="020B0604030504040204" pitchFamily="34" charset="-128"/>
                <a:ea typeface="Meiryo" panose="020B0604030504040204" pitchFamily="34" charset="-128"/>
              </a:rPr>
              <a:t>Low-Code</a:t>
            </a:r>
            <a:endParaRPr kumimoji="1" lang="ja-JP" altLang="en-US" sz="2000" b="1">
              <a:solidFill>
                <a:schemeClr val="bg1"/>
              </a:solidFill>
              <a:latin typeface="Meiryo" panose="020B0604030504040204" pitchFamily="34" charset="-128"/>
              <a:ea typeface="Meiryo" panose="020B0604030504040204" pitchFamily="34" charset="-128"/>
            </a:endParaRPr>
          </a:p>
        </p:txBody>
      </p:sp>
      <p:sp>
        <p:nvSpPr>
          <p:cNvPr id="9" name="テキスト ボックス 8">
            <a:extLst>
              <a:ext uri="{FF2B5EF4-FFF2-40B4-BE49-F238E27FC236}">
                <a16:creationId xmlns:a16="http://schemas.microsoft.com/office/drawing/2014/main" id="{6B245AAB-05E4-6E4F-9B6B-3DE46F7ADD97}"/>
              </a:ext>
            </a:extLst>
          </p:cNvPr>
          <p:cNvSpPr txBox="1"/>
          <p:nvPr/>
        </p:nvSpPr>
        <p:spPr>
          <a:xfrm>
            <a:off x="6410526" y="980728"/>
            <a:ext cx="1723549" cy="707886"/>
          </a:xfrm>
          <a:prstGeom prst="rect">
            <a:avLst/>
          </a:prstGeom>
          <a:noFill/>
        </p:spPr>
        <p:txBody>
          <a:bodyPr wrap="none" rtlCol="0">
            <a:spAutoFit/>
          </a:bodyPr>
          <a:lstStyle/>
          <a:p>
            <a:pPr algn="ctr"/>
            <a:r>
              <a:rPr kumimoji="1" lang="ja-JP" altLang="en-US" sz="2000" b="1">
                <a:solidFill>
                  <a:schemeClr val="bg1"/>
                </a:solidFill>
                <a:latin typeface="Meiryo" panose="020B0604030504040204" pitchFamily="34" charset="-128"/>
                <a:ea typeface="Meiryo" panose="020B0604030504040204" pitchFamily="34" charset="-128"/>
              </a:rPr>
              <a:t>プロ・コード</a:t>
            </a:r>
            <a:endParaRPr kumimoji="1" lang="en-US" altLang="ja-JP" sz="2000" b="1" dirty="0">
              <a:solidFill>
                <a:schemeClr val="bg1"/>
              </a:solidFill>
              <a:latin typeface="Meiryo" panose="020B0604030504040204" pitchFamily="34" charset="-128"/>
              <a:ea typeface="Meiryo" panose="020B0604030504040204" pitchFamily="34" charset="-128"/>
            </a:endParaRPr>
          </a:p>
          <a:p>
            <a:pPr algn="ctr"/>
            <a:r>
              <a:rPr lang="en-US" altLang="ja-JP" sz="2000" b="1" dirty="0">
                <a:solidFill>
                  <a:schemeClr val="bg1"/>
                </a:solidFill>
                <a:latin typeface="Meiryo" panose="020B0604030504040204" pitchFamily="34" charset="-128"/>
                <a:ea typeface="Meiryo" panose="020B0604030504040204" pitchFamily="34" charset="-128"/>
              </a:rPr>
              <a:t>Pro-Code</a:t>
            </a:r>
            <a:endParaRPr kumimoji="1" lang="ja-JP" altLang="en-US" sz="2000" b="1">
              <a:solidFill>
                <a:schemeClr val="bg1"/>
              </a:solidFill>
              <a:latin typeface="Meiryo" panose="020B0604030504040204" pitchFamily="34" charset="-128"/>
              <a:ea typeface="Meiryo" panose="020B0604030504040204" pitchFamily="34" charset="-128"/>
            </a:endParaRPr>
          </a:p>
        </p:txBody>
      </p:sp>
      <p:sp>
        <p:nvSpPr>
          <p:cNvPr id="10" name="正方形/長方形 9">
            <a:extLst>
              <a:ext uri="{FF2B5EF4-FFF2-40B4-BE49-F238E27FC236}">
                <a16:creationId xmlns:a16="http://schemas.microsoft.com/office/drawing/2014/main" id="{970AFDDE-016A-344C-A662-406DD1E15413}"/>
              </a:ext>
            </a:extLst>
          </p:cNvPr>
          <p:cNvSpPr/>
          <p:nvPr/>
        </p:nvSpPr>
        <p:spPr>
          <a:xfrm>
            <a:off x="611560" y="1776903"/>
            <a:ext cx="5220580" cy="592979"/>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 name="テキスト ボックス 10">
            <a:extLst>
              <a:ext uri="{FF2B5EF4-FFF2-40B4-BE49-F238E27FC236}">
                <a16:creationId xmlns:a16="http://schemas.microsoft.com/office/drawing/2014/main" id="{3955B5D5-5933-3D49-9222-EABACC7BCE74}"/>
              </a:ext>
            </a:extLst>
          </p:cNvPr>
          <p:cNvSpPr txBox="1"/>
          <p:nvPr/>
        </p:nvSpPr>
        <p:spPr>
          <a:xfrm>
            <a:off x="611560" y="1846662"/>
            <a:ext cx="5220580" cy="523220"/>
          </a:xfrm>
          <a:prstGeom prst="rect">
            <a:avLst/>
          </a:prstGeom>
          <a:noFill/>
        </p:spPr>
        <p:txBody>
          <a:bodyPr wrap="square" rtlCol="0">
            <a:spAutoFit/>
          </a:bodyPr>
          <a:lstStyle/>
          <a:p>
            <a:r>
              <a:rPr kumimoji="1" lang="ja-JP" altLang="en-US" sz="1400">
                <a:solidFill>
                  <a:schemeClr val="bg1"/>
                </a:solidFill>
                <a:latin typeface="Meiryo" panose="020B0604030504040204" pitchFamily="34" charset="-128"/>
                <a:ea typeface="Meiryo" panose="020B0604030504040204" pitchFamily="34" charset="-128"/>
              </a:rPr>
              <a:t>プログラム・コードを書くことなく、</a:t>
            </a:r>
            <a:r>
              <a:rPr kumimoji="1" lang="en-US" altLang="ja-JP" sz="1400" dirty="0">
                <a:solidFill>
                  <a:schemeClr val="bg1"/>
                </a:solidFill>
                <a:latin typeface="Meiryo" panose="020B0604030504040204" pitchFamily="34" charset="-128"/>
                <a:ea typeface="Meiryo" panose="020B0604030504040204" pitchFamily="34" charset="-128"/>
              </a:rPr>
              <a:t>GUI</a:t>
            </a:r>
            <a:r>
              <a:rPr lang="ja-JP" altLang="en-US" sz="1400">
                <a:solidFill>
                  <a:schemeClr val="bg1"/>
                </a:solidFill>
                <a:latin typeface="Meiryo" panose="020B0604030504040204" pitchFamily="34" charset="-128"/>
                <a:ea typeface="Meiryo" panose="020B0604030504040204" pitchFamily="34" charset="-128"/>
              </a:rPr>
              <a:t>を操作してシステムを開発する</a:t>
            </a:r>
            <a:endParaRPr kumimoji="1" lang="ja-JP" altLang="en-US" sz="1400">
              <a:solidFill>
                <a:schemeClr val="bg1"/>
              </a:solidFill>
              <a:latin typeface="Meiryo" panose="020B0604030504040204" pitchFamily="34" charset="-128"/>
              <a:ea typeface="Meiryo" panose="020B0604030504040204" pitchFamily="34" charset="-128"/>
            </a:endParaRPr>
          </a:p>
        </p:txBody>
      </p:sp>
      <p:sp>
        <p:nvSpPr>
          <p:cNvPr id="12" name="正方形/長方形 11">
            <a:extLst>
              <a:ext uri="{FF2B5EF4-FFF2-40B4-BE49-F238E27FC236}">
                <a16:creationId xmlns:a16="http://schemas.microsoft.com/office/drawing/2014/main" id="{A3A61C91-D5B0-294F-B84C-D48E99104F88}"/>
              </a:ext>
            </a:extLst>
          </p:cNvPr>
          <p:cNvSpPr/>
          <p:nvPr/>
        </p:nvSpPr>
        <p:spPr>
          <a:xfrm>
            <a:off x="6012161" y="1776903"/>
            <a:ext cx="2520280" cy="592979"/>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テキスト ボックス 12">
            <a:extLst>
              <a:ext uri="{FF2B5EF4-FFF2-40B4-BE49-F238E27FC236}">
                <a16:creationId xmlns:a16="http://schemas.microsoft.com/office/drawing/2014/main" id="{BEB6576A-2100-7249-BE9D-9A4B7EDEE8E4}"/>
              </a:ext>
            </a:extLst>
          </p:cNvPr>
          <p:cNvSpPr txBox="1"/>
          <p:nvPr/>
        </p:nvSpPr>
        <p:spPr>
          <a:xfrm>
            <a:off x="6012160" y="1846662"/>
            <a:ext cx="2520280" cy="523220"/>
          </a:xfrm>
          <a:prstGeom prst="rect">
            <a:avLst/>
          </a:prstGeom>
          <a:noFill/>
        </p:spPr>
        <p:txBody>
          <a:bodyPr wrap="squar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プログラム・コードを書く</a:t>
            </a:r>
            <a:endParaRPr kumimoji="1" lang="en-US" altLang="ja-JP" sz="1400" dirty="0">
              <a:solidFill>
                <a:schemeClr val="bg1"/>
              </a:solidFill>
              <a:latin typeface="Meiryo" panose="020B0604030504040204" pitchFamily="34" charset="-128"/>
              <a:ea typeface="Meiryo" panose="020B0604030504040204" pitchFamily="34" charset="-128"/>
            </a:endParaRPr>
          </a:p>
          <a:p>
            <a:pPr algn="ctr"/>
            <a:r>
              <a:rPr kumimoji="1" lang="ja-JP" altLang="en-US" sz="1400">
                <a:solidFill>
                  <a:schemeClr val="bg1"/>
                </a:solidFill>
                <a:latin typeface="Meiryo" panose="020B0604030504040204" pitchFamily="34" charset="-128"/>
                <a:ea typeface="Meiryo" panose="020B0604030504040204" pitchFamily="34" charset="-128"/>
              </a:rPr>
              <a:t>ことで</a:t>
            </a:r>
            <a:r>
              <a:rPr lang="ja-JP" altLang="en-US" sz="1400">
                <a:solidFill>
                  <a:schemeClr val="bg1"/>
                </a:solidFill>
                <a:latin typeface="Meiryo" panose="020B0604030504040204" pitchFamily="34" charset="-128"/>
                <a:ea typeface="Meiryo" panose="020B0604030504040204" pitchFamily="34" charset="-128"/>
              </a:rPr>
              <a:t>システムを開発する</a:t>
            </a:r>
            <a:endParaRPr kumimoji="1" lang="ja-JP" altLang="en-US" sz="1400">
              <a:solidFill>
                <a:schemeClr val="bg1"/>
              </a:solidFill>
              <a:latin typeface="Meiryo" panose="020B0604030504040204" pitchFamily="34" charset="-128"/>
              <a:ea typeface="Meiryo" panose="020B0604030504040204" pitchFamily="34" charset="-128"/>
            </a:endParaRPr>
          </a:p>
        </p:txBody>
      </p:sp>
      <p:sp>
        <p:nvSpPr>
          <p:cNvPr id="14" name="テキスト ボックス 13">
            <a:extLst>
              <a:ext uri="{FF2B5EF4-FFF2-40B4-BE49-F238E27FC236}">
                <a16:creationId xmlns:a16="http://schemas.microsoft.com/office/drawing/2014/main" id="{3591CF4E-6391-2F4E-8F8C-FEAE45B098EC}"/>
              </a:ext>
            </a:extLst>
          </p:cNvPr>
          <p:cNvSpPr txBox="1"/>
          <p:nvPr/>
        </p:nvSpPr>
        <p:spPr>
          <a:xfrm>
            <a:off x="679214" y="2636912"/>
            <a:ext cx="2384972" cy="2677656"/>
          </a:xfrm>
          <a:prstGeom prst="rect">
            <a:avLst/>
          </a:prstGeom>
          <a:noFill/>
        </p:spPr>
        <p:txBody>
          <a:bodyPr wrap="square" rtlCol="0">
            <a:spAutoFit/>
          </a:bodyPr>
          <a:lstStyle/>
          <a:p>
            <a:r>
              <a:rPr lang="ja-JP" altLang="en-US" sz="1400" b="1">
                <a:solidFill>
                  <a:schemeClr val="bg1"/>
                </a:solidFill>
                <a:latin typeface="Meiryo" panose="020B0604030504040204" pitchFamily="34" charset="-128"/>
                <a:ea typeface="Meiryo" panose="020B0604030504040204" pitchFamily="34" charset="-128"/>
              </a:rPr>
              <a:t>機能制限があるためユースケースを絞った開発に限定され、広範囲のシステムに向いていない</a:t>
            </a:r>
            <a:endParaRPr lang="en-US" altLang="ja-JP" sz="1400" b="1" dirty="0">
              <a:solidFill>
                <a:schemeClr val="bg1"/>
              </a:solidFill>
              <a:latin typeface="Meiryo" panose="020B0604030504040204" pitchFamily="34" charset="-128"/>
              <a:ea typeface="Meiryo" panose="020B0604030504040204" pitchFamily="34" charset="-128"/>
            </a:endParaRPr>
          </a:p>
          <a:p>
            <a:endParaRPr lang="en-US" altLang="ja-JP" sz="1400" dirty="0">
              <a:solidFill>
                <a:schemeClr val="bg1"/>
              </a:solidFill>
              <a:latin typeface="Meiryo" panose="020B0604030504040204" pitchFamily="34" charset="-128"/>
              <a:ea typeface="Meiryo" panose="020B0604030504040204" pitchFamily="34" charset="-128"/>
            </a:endParaRPr>
          </a:p>
          <a:p>
            <a:r>
              <a:rPr lang="ja-JP" altLang="en-US" sz="1400">
                <a:solidFill>
                  <a:schemeClr val="bg1"/>
                </a:solidFill>
                <a:latin typeface="Meiryo" panose="020B0604030504040204" pitchFamily="34" charset="-128"/>
                <a:ea typeface="Meiryo" panose="020B0604030504040204" pitchFamily="34" charset="-128"/>
              </a:rPr>
              <a:t>小さなアプリケーションを構築するのに適したシンプルなツールで 基本的な機能のユースケースの解決に最適。また、専用のものであったり機能が限られている傾向がある。</a:t>
            </a:r>
            <a:endParaRPr kumimoji="1" lang="ja-JP" altLang="en-US" sz="1400">
              <a:solidFill>
                <a:schemeClr val="bg1"/>
              </a:solidFill>
              <a:latin typeface="Meiryo" panose="020B0604030504040204" pitchFamily="34" charset="-128"/>
              <a:ea typeface="Meiryo" panose="020B0604030504040204" pitchFamily="34" charset="-128"/>
            </a:endParaRPr>
          </a:p>
        </p:txBody>
      </p:sp>
      <p:sp>
        <p:nvSpPr>
          <p:cNvPr id="16" name="テキスト ボックス 15">
            <a:extLst>
              <a:ext uri="{FF2B5EF4-FFF2-40B4-BE49-F238E27FC236}">
                <a16:creationId xmlns:a16="http://schemas.microsoft.com/office/drawing/2014/main" id="{1CEA9117-EBAE-5A4A-9E51-AF202E4402B7}"/>
              </a:ext>
            </a:extLst>
          </p:cNvPr>
          <p:cNvSpPr txBox="1"/>
          <p:nvPr/>
        </p:nvSpPr>
        <p:spPr>
          <a:xfrm>
            <a:off x="3379514" y="2636912"/>
            <a:ext cx="2384972" cy="2677656"/>
          </a:xfrm>
          <a:prstGeom prst="rect">
            <a:avLst/>
          </a:prstGeom>
          <a:noFill/>
        </p:spPr>
        <p:txBody>
          <a:bodyPr wrap="square" rtlCol="0">
            <a:spAutoFit/>
          </a:bodyPr>
          <a:lstStyle/>
          <a:p>
            <a:r>
              <a:rPr lang="ja-JP" altLang="en-US" sz="1400" b="1">
                <a:solidFill>
                  <a:schemeClr val="bg1"/>
                </a:solidFill>
                <a:latin typeface="Meiryo" panose="020B0604030504040204" pitchFamily="34" charset="-128"/>
                <a:ea typeface="Meiryo" panose="020B0604030504040204" pitchFamily="34" charset="-128"/>
              </a:rPr>
              <a:t>拡張性が高く、他のソフトウェアとの統合機能も豊富なので広範囲のシステムに向いている</a:t>
            </a:r>
            <a:endParaRPr lang="en-US" altLang="ja-JP" sz="1400" b="1" dirty="0">
              <a:solidFill>
                <a:schemeClr val="bg1"/>
              </a:solidFill>
              <a:latin typeface="Meiryo" panose="020B0604030504040204" pitchFamily="34" charset="-128"/>
              <a:ea typeface="Meiryo" panose="020B0604030504040204" pitchFamily="34" charset="-128"/>
            </a:endParaRPr>
          </a:p>
          <a:p>
            <a:endParaRPr lang="en-US" altLang="ja-JP" sz="1400" dirty="0">
              <a:solidFill>
                <a:schemeClr val="bg1"/>
              </a:solidFill>
              <a:latin typeface="Meiryo" panose="020B0604030504040204" pitchFamily="34" charset="-128"/>
              <a:ea typeface="Meiryo" panose="020B0604030504040204" pitchFamily="34" charset="-128"/>
            </a:endParaRPr>
          </a:p>
          <a:p>
            <a:r>
              <a:rPr lang="ja-JP" altLang="en-US" sz="1400">
                <a:solidFill>
                  <a:schemeClr val="bg1"/>
                </a:solidFill>
                <a:latin typeface="Meiryo" panose="020B0604030504040204" pitchFamily="34" charset="-128"/>
                <a:ea typeface="Meiryo" panose="020B0604030504040204" pitchFamily="34" charset="-128"/>
              </a:rPr>
              <a:t>拡張性のあるアーキテクチャ、再利用可能なオープン</a:t>
            </a:r>
            <a:r>
              <a:rPr lang="en" altLang="ja-JP" sz="1400" dirty="0">
                <a:solidFill>
                  <a:schemeClr val="bg1"/>
                </a:solidFill>
                <a:latin typeface="Meiryo" panose="020B0604030504040204" pitchFamily="34" charset="-128"/>
                <a:ea typeface="Meiryo" panose="020B0604030504040204" pitchFamily="34" charset="-128"/>
              </a:rPr>
              <a:t>API</a:t>
            </a:r>
            <a:r>
              <a:rPr lang="ja-JP" altLang="en-US" sz="1400">
                <a:solidFill>
                  <a:schemeClr val="bg1"/>
                </a:solidFill>
                <a:latin typeface="Meiryo" panose="020B0604030504040204" pitchFamily="34" charset="-128"/>
                <a:ea typeface="Meiryo" panose="020B0604030504040204" pitchFamily="34" charset="-128"/>
              </a:rPr>
              <a:t>を使用してプラットフォームの機能を拡張する機能、クラウド環境やオンプレミス環境にデプロイできる柔軟性がある。</a:t>
            </a:r>
            <a:endParaRPr kumimoji="1" lang="ja-JP" altLang="en-US" sz="1400">
              <a:solidFill>
                <a:schemeClr val="bg1"/>
              </a:solidFill>
              <a:latin typeface="Meiryo" panose="020B0604030504040204" pitchFamily="34" charset="-128"/>
              <a:ea typeface="Meiryo" panose="020B0604030504040204" pitchFamily="34" charset="-128"/>
            </a:endParaRPr>
          </a:p>
        </p:txBody>
      </p:sp>
      <p:sp>
        <p:nvSpPr>
          <p:cNvPr id="17" name="テキスト ボックス 16">
            <a:extLst>
              <a:ext uri="{FF2B5EF4-FFF2-40B4-BE49-F238E27FC236}">
                <a16:creationId xmlns:a16="http://schemas.microsoft.com/office/drawing/2014/main" id="{79EC093D-2B98-0840-A4F4-4E6AA9876722}"/>
              </a:ext>
            </a:extLst>
          </p:cNvPr>
          <p:cNvSpPr txBox="1"/>
          <p:nvPr/>
        </p:nvSpPr>
        <p:spPr>
          <a:xfrm>
            <a:off x="6079814" y="2636912"/>
            <a:ext cx="2384972" cy="2677656"/>
          </a:xfrm>
          <a:prstGeom prst="rect">
            <a:avLst/>
          </a:prstGeom>
          <a:noFill/>
        </p:spPr>
        <p:txBody>
          <a:bodyPr wrap="square" rtlCol="0">
            <a:spAutoFit/>
          </a:bodyPr>
          <a:lstStyle/>
          <a:p>
            <a:r>
              <a:rPr lang="ja-JP" altLang="en-US" sz="1400" b="1">
                <a:solidFill>
                  <a:schemeClr val="bg1"/>
                </a:solidFill>
                <a:latin typeface="Meiryo" panose="020B0604030504040204" pitchFamily="34" charset="-128"/>
                <a:ea typeface="Meiryo" panose="020B0604030504040204" pitchFamily="34" charset="-128"/>
              </a:rPr>
              <a:t>コードを書くことで、あらゆる機能を実装できるので広範囲のシステムに向いている</a:t>
            </a:r>
            <a:endParaRPr lang="en-US" altLang="ja-JP" sz="1400" b="1" dirty="0">
              <a:solidFill>
                <a:schemeClr val="bg1"/>
              </a:solidFill>
              <a:latin typeface="Meiryo" panose="020B0604030504040204" pitchFamily="34" charset="-128"/>
              <a:ea typeface="Meiryo" panose="020B0604030504040204" pitchFamily="34" charset="-128"/>
            </a:endParaRPr>
          </a:p>
          <a:p>
            <a:endParaRPr lang="en-US" altLang="ja-JP" sz="1400" dirty="0">
              <a:solidFill>
                <a:schemeClr val="bg1"/>
              </a:solidFill>
              <a:latin typeface="Meiryo" panose="020B0604030504040204" pitchFamily="34" charset="-128"/>
              <a:ea typeface="Meiryo" panose="020B0604030504040204" pitchFamily="34" charset="-128"/>
            </a:endParaRPr>
          </a:p>
          <a:p>
            <a:r>
              <a:rPr lang="ja-JP" altLang="en-US" sz="1400">
                <a:solidFill>
                  <a:schemeClr val="bg1"/>
                </a:solidFill>
                <a:latin typeface="Meiryo" panose="020B0604030504040204" pitchFamily="34" charset="-128"/>
                <a:ea typeface="Meiryo" panose="020B0604030504040204" pitchFamily="34" charset="-128"/>
              </a:rPr>
              <a:t>拡張性のあるアーキテクチャ、再利用可能なオープン</a:t>
            </a:r>
            <a:r>
              <a:rPr lang="en" altLang="ja-JP" sz="1400" dirty="0">
                <a:solidFill>
                  <a:schemeClr val="bg1"/>
                </a:solidFill>
                <a:latin typeface="Meiryo" panose="020B0604030504040204" pitchFamily="34" charset="-128"/>
                <a:ea typeface="Meiryo" panose="020B0604030504040204" pitchFamily="34" charset="-128"/>
              </a:rPr>
              <a:t>API</a:t>
            </a:r>
            <a:r>
              <a:rPr lang="ja-JP" altLang="en-US" sz="1400">
                <a:solidFill>
                  <a:schemeClr val="bg1"/>
                </a:solidFill>
                <a:latin typeface="Meiryo" panose="020B0604030504040204" pitchFamily="34" charset="-128"/>
                <a:ea typeface="Meiryo" panose="020B0604030504040204" pitchFamily="34" charset="-128"/>
              </a:rPr>
              <a:t>を使用してプラットフォームの機能を拡張する機能、クラウド環境やオンプレミス環境にデプロイできる柔軟性がある。</a:t>
            </a:r>
            <a:endParaRPr kumimoji="1" lang="ja-JP" altLang="en-US" sz="1400">
              <a:solidFill>
                <a:schemeClr val="bg1"/>
              </a:solidFill>
              <a:latin typeface="Meiryo" panose="020B0604030504040204" pitchFamily="34" charset="-128"/>
              <a:ea typeface="Meiryo" panose="020B0604030504040204" pitchFamily="34" charset="-128"/>
            </a:endParaRPr>
          </a:p>
        </p:txBody>
      </p:sp>
      <p:sp>
        <p:nvSpPr>
          <p:cNvPr id="18" name="左右矢印 17">
            <a:extLst>
              <a:ext uri="{FF2B5EF4-FFF2-40B4-BE49-F238E27FC236}">
                <a16:creationId xmlns:a16="http://schemas.microsoft.com/office/drawing/2014/main" id="{30B2F6ED-558F-9E47-9970-934270E7DF76}"/>
              </a:ext>
            </a:extLst>
          </p:cNvPr>
          <p:cNvSpPr/>
          <p:nvPr/>
        </p:nvSpPr>
        <p:spPr>
          <a:xfrm>
            <a:off x="539552" y="5689605"/>
            <a:ext cx="8064896" cy="765925"/>
          </a:xfrm>
          <a:prstGeom prst="leftRightArrow">
            <a:avLst>
              <a:gd name="adj1" fmla="val 61370"/>
              <a:gd name="adj2" fmla="val 50000"/>
            </a:avLst>
          </a:prstGeom>
          <a:gradFill>
            <a:gsLst>
              <a:gs pos="0">
                <a:srgbClr val="0070C0"/>
              </a:gs>
              <a:gs pos="50000">
                <a:schemeClr val="accent3">
                  <a:lumMod val="75000"/>
                </a:schemeClr>
              </a:gs>
              <a:gs pos="100000">
                <a:srgbClr val="7030A0"/>
              </a:gs>
            </a:gsLst>
            <a:lin ang="0" scaled="1"/>
          </a:gra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 name="テキスト ボックス 18">
            <a:extLst>
              <a:ext uri="{FF2B5EF4-FFF2-40B4-BE49-F238E27FC236}">
                <a16:creationId xmlns:a16="http://schemas.microsoft.com/office/drawing/2014/main" id="{22E7391E-6C9A-A14F-A533-16BD88B96334}"/>
              </a:ext>
            </a:extLst>
          </p:cNvPr>
          <p:cNvSpPr txBox="1"/>
          <p:nvPr/>
        </p:nvSpPr>
        <p:spPr>
          <a:xfrm>
            <a:off x="3838466" y="5909210"/>
            <a:ext cx="1467068" cy="400110"/>
          </a:xfrm>
          <a:prstGeom prst="rect">
            <a:avLst/>
          </a:prstGeom>
          <a:noFill/>
        </p:spPr>
        <p:txBody>
          <a:bodyPr wrap="none" rtlCol="0">
            <a:spAutoFit/>
          </a:bodyPr>
          <a:lstStyle/>
          <a:p>
            <a:pPr algn="ctr"/>
            <a:r>
              <a:rPr kumimoji="1" lang="ja-JP" altLang="en-US" sz="2000">
                <a:solidFill>
                  <a:schemeClr val="bg1"/>
                </a:solidFill>
                <a:latin typeface="Meiryo" panose="020B0604030504040204" pitchFamily="34" charset="-128"/>
                <a:ea typeface="Meiryo" panose="020B0604030504040204" pitchFamily="34" charset="-128"/>
              </a:rPr>
              <a:t>開発生産性</a:t>
            </a:r>
          </a:p>
        </p:txBody>
      </p:sp>
      <p:sp>
        <p:nvSpPr>
          <p:cNvPr id="20" name="テキスト ボックス 19">
            <a:extLst>
              <a:ext uri="{FF2B5EF4-FFF2-40B4-BE49-F238E27FC236}">
                <a16:creationId xmlns:a16="http://schemas.microsoft.com/office/drawing/2014/main" id="{D5BEA8C7-6CD4-2F45-AF81-05B563ACE503}"/>
              </a:ext>
            </a:extLst>
          </p:cNvPr>
          <p:cNvSpPr txBox="1"/>
          <p:nvPr/>
        </p:nvSpPr>
        <p:spPr>
          <a:xfrm>
            <a:off x="955824" y="5909210"/>
            <a:ext cx="441146" cy="400110"/>
          </a:xfrm>
          <a:prstGeom prst="rect">
            <a:avLst/>
          </a:prstGeom>
          <a:noFill/>
        </p:spPr>
        <p:txBody>
          <a:bodyPr wrap="none" rtlCol="0">
            <a:spAutoFit/>
          </a:bodyPr>
          <a:lstStyle/>
          <a:p>
            <a:pPr algn="ctr"/>
            <a:r>
              <a:rPr kumimoji="1" lang="ja-JP" altLang="en-US" sz="2000">
                <a:solidFill>
                  <a:schemeClr val="bg1"/>
                </a:solidFill>
                <a:latin typeface="Meiryo" panose="020B0604030504040204" pitchFamily="34" charset="-128"/>
                <a:ea typeface="Meiryo" panose="020B0604030504040204" pitchFamily="34" charset="-128"/>
              </a:rPr>
              <a:t>高</a:t>
            </a:r>
          </a:p>
        </p:txBody>
      </p:sp>
      <p:sp>
        <p:nvSpPr>
          <p:cNvPr id="21" name="テキスト ボックス 20">
            <a:extLst>
              <a:ext uri="{FF2B5EF4-FFF2-40B4-BE49-F238E27FC236}">
                <a16:creationId xmlns:a16="http://schemas.microsoft.com/office/drawing/2014/main" id="{8AE6B299-D7BC-AC43-BB5F-4890EBA7EB75}"/>
              </a:ext>
            </a:extLst>
          </p:cNvPr>
          <p:cNvSpPr txBox="1"/>
          <p:nvPr/>
        </p:nvSpPr>
        <p:spPr>
          <a:xfrm>
            <a:off x="7722384" y="5909210"/>
            <a:ext cx="441146" cy="400110"/>
          </a:xfrm>
          <a:prstGeom prst="rect">
            <a:avLst/>
          </a:prstGeom>
          <a:noFill/>
        </p:spPr>
        <p:txBody>
          <a:bodyPr wrap="none" rtlCol="0">
            <a:spAutoFit/>
          </a:bodyPr>
          <a:lstStyle/>
          <a:p>
            <a:pPr algn="ctr"/>
            <a:r>
              <a:rPr kumimoji="1" lang="ja-JP" altLang="en-US" sz="2000">
                <a:solidFill>
                  <a:schemeClr val="bg1"/>
                </a:solidFill>
                <a:latin typeface="Meiryo" panose="020B0604030504040204" pitchFamily="34" charset="-128"/>
                <a:ea typeface="Meiryo" panose="020B0604030504040204" pitchFamily="34" charset="-128"/>
              </a:rPr>
              <a:t>低</a:t>
            </a:r>
          </a:p>
        </p:txBody>
      </p:sp>
    </p:spTree>
    <p:extLst>
      <p:ext uri="{BB962C8B-B14F-4D97-AF65-F5344CB8AC3E}">
        <p14:creationId xmlns:p14="http://schemas.microsoft.com/office/powerpoint/2010/main" val="651286762"/>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 name="正方形/長方形 141">
            <a:extLst>
              <a:ext uri="{FF2B5EF4-FFF2-40B4-BE49-F238E27FC236}">
                <a16:creationId xmlns:a16="http://schemas.microsoft.com/office/drawing/2014/main" id="{2F018C06-9B70-DE16-39B5-28914985FB01}"/>
              </a:ext>
            </a:extLst>
          </p:cNvPr>
          <p:cNvSpPr/>
          <p:nvPr/>
        </p:nvSpPr>
        <p:spPr>
          <a:xfrm>
            <a:off x="3838987" y="4074428"/>
            <a:ext cx="4864139" cy="2377813"/>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6275AE2E-FD8F-EC10-92DE-EC2B23BC9861}"/>
              </a:ext>
            </a:extLst>
          </p:cNvPr>
          <p:cNvSpPr>
            <a:spLocks noGrp="1"/>
          </p:cNvSpPr>
          <p:nvPr>
            <p:ph type="title"/>
          </p:nvPr>
        </p:nvSpPr>
        <p:spPr/>
        <p:txBody>
          <a:bodyPr/>
          <a:lstStyle/>
          <a:p>
            <a:r>
              <a:rPr kumimoji="1" lang="ja-JP" altLang="en-US"/>
              <a:t>生成</a:t>
            </a:r>
            <a:r>
              <a:rPr kumimoji="1" lang="en" altLang="ja-JP" dirty="0"/>
              <a:t>AI</a:t>
            </a:r>
            <a:r>
              <a:rPr kumimoji="1" lang="ja-JP" altLang="en-US"/>
              <a:t>とノーコード／ローコード開発ツールの組合せ</a:t>
            </a:r>
          </a:p>
        </p:txBody>
      </p:sp>
      <p:sp>
        <p:nvSpPr>
          <p:cNvPr id="3" name="正方形/長方形 2">
            <a:extLst>
              <a:ext uri="{FF2B5EF4-FFF2-40B4-BE49-F238E27FC236}">
                <a16:creationId xmlns:a16="http://schemas.microsoft.com/office/drawing/2014/main" id="{707C6A4D-4E5C-B846-8EEC-74233F21F91A}"/>
              </a:ext>
            </a:extLst>
          </p:cNvPr>
          <p:cNvSpPr/>
          <p:nvPr/>
        </p:nvSpPr>
        <p:spPr>
          <a:xfrm>
            <a:off x="1877785" y="3570726"/>
            <a:ext cx="1297577" cy="1071154"/>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正方形/長方形 3">
            <a:extLst>
              <a:ext uri="{FF2B5EF4-FFF2-40B4-BE49-F238E27FC236}">
                <a16:creationId xmlns:a16="http://schemas.microsoft.com/office/drawing/2014/main" id="{9CDA9314-0E76-9D49-3F8A-414956146789}"/>
              </a:ext>
            </a:extLst>
          </p:cNvPr>
          <p:cNvSpPr/>
          <p:nvPr/>
        </p:nvSpPr>
        <p:spPr>
          <a:xfrm>
            <a:off x="1877784" y="1519312"/>
            <a:ext cx="1297577" cy="1071154"/>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正方形/長方形 4">
            <a:extLst>
              <a:ext uri="{FF2B5EF4-FFF2-40B4-BE49-F238E27FC236}">
                <a16:creationId xmlns:a16="http://schemas.microsoft.com/office/drawing/2014/main" id="{63588AE9-4BD6-9D18-D24D-5A420AC82EA2}"/>
              </a:ext>
            </a:extLst>
          </p:cNvPr>
          <p:cNvSpPr/>
          <p:nvPr/>
        </p:nvSpPr>
        <p:spPr>
          <a:xfrm>
            <a:off x="1877784" y="5383922"/>
            <a:ext cx="1297577" cy="1071154"/>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6" name="図形グループ 39">
            <a:extLst>
              <a:ext uri="{FF2B5EF4-FFF2-40B4-BE49-F238E27FC236}">
                <a16:creationId xmlns:a16="http://schemas.microsoft.com/office/drawing/2014/main" id="{83883A75-B85F-4E28-D4C8-0F533BB38863}"/>
              </a:ext>
            </a:extLst>
          </p:cNvPr>
          <p:cNvGrpSpPr/>
          <p:nvPr/>
        </p:nvGrpSpPr>
        <p:grpSpPr>
          <a:xfrm>
            <a:off x="1286071" y="1801846"/>
            <a:ext cx="450987" cy="489758"/>
            <a:chOff x="5409461" y="1068046"/>
            <a:chExt cx="547466" cy="636692"/>
          </a:xfrm>
        </p:grpSpPr>
        <p:pic>
          <p:nvPicPr>
            <p:cNvPr id="7" name="図 6">
              <a:extLst>
                <a:ext uri="{FF2B5EF4-FFF2-40B4-BE49-F238E27FC236}">
                  <a16:creationId xmlns:a16="http://schemas.microsoft.com/office/drawing/2014/main" id="{FF47CFAC-5F2B-2DD4-D434-5B32B89F30D5}"/>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491329" y="1068046"/>
              <a:ext cx="465598" cy="493335"/>
            </a:xfrm>
            <a:prstGeom prst="rect">
              <a:avLst/>
            </a:prstGeom>
          </p:spPr>
        </p:pic>
        <p:grpSp>
          <p:nvGrpSpPr>
            <p:cNvPr id="8" name="図形グループ 42">
              <a:extLst>
                <a:ext uri="{FF2B5EF4-FFF2-40B4-BE49-F238E27FC236}">
                  <a16:creationId xmlns:a16="http://schemas.microsoft.com/office/drawing/2014/main" id="{9C520D57-5172-A178-0310-76C110F32E86}"/>
                </a:ext>
              </a:extLst>
            </p:cNvPr>
            <p:cNvGrpSpPr/>
            <p:nvPr/>
          </p:nvGrpSpPr>
          <p:grpSpPr>
            <a:xfrm>
              <a:off x="5409461" y="1139394"/>
              <a:ext cx="245559" cy="565344"/>
              <a:chOff x="1946324" y="4125162"/>
              <a:chExt cx="969964" cy="2007872"/>
            </a:xfrm>
          </p:grpSpPr>
          <p:sp>
            <p:nvSpPr>
              <p:cNvPr id="9" name="円/楕円 8">
                <a:extLst>
                  <a:ext uri="{FF2B5EF4-FFF2-40B4-BE49-F238E27FC236}">
                    <a16:creationId xmlns:a16="http://schemas.microsoft.com/office/drawing/2014/main" id="{65033A72-F935-9623-10E7-3E48ED3B1DF8}"/>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フローチャート: 論理積ゲート 9">
                <a:extLst>
                  <a:ext uri="{FF2B5EF4-FFF2-40B4-BE49-F238E27FC236}">
                    <a16:creationId xmlns:a16="http://schemas.microsoft.com/office/drawing/2014/main" id="{9CC11048-6821-968F-4C4B-21070DF8391E}"/>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grpSp>
        <p:nvGrpSpPr>
          <p:cNvPr id="11" name="図形グループ 39">
            <a:extLst>
              <a:ext uri="{FF2B5EF4-FFF2-40B4-BE49-F238E27FC236}">
                <a16:creationId xmlns:a16="http://schemas.microsoft.com/office/drawing/2014/main" id="{AAD25AED-95F3-CF01-321B-171F417893B6}"/>
              </a:ext>
            </a:extLst>
          </p:cNvPr>
          <p:cNvGrpSpPr/>
          <p:nvPr/>
        </p:nvGrpSpPr>
        <p:grpSpPr>
          <a:xfrm>
            <a:off x="1286071" y="3825931"/>
            <a:ext cx="450987" cy="489758"/>
            <a:chOff x="5409461" y="1068046"/>
            <a:chExt cx="547466" cy="636692"/>
          </a:xfrm>
        </p:grpSpPr>
        <p:pic>
          <p:nvPicPr>
            <p:cNvPr id="12" name="図 11">
              <a:extLst>
                <a:ext uri="{FF2B5EF4-FFF2-40B4-BE49-F238E27FC236}">
                  <a16:creationId xmlns:a16="http://schemas.microsoft.com/office/drawing/2014/main" id="{02FE514F-56A2-0E1B-7D66-4FA8F2B02D49}"/>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491329" y="1068046"/>
              <a:ext cx="465598" cy="493335"/>
            </a:xfrm>
            <a:prstGeom prst="rect">
              <a:avLst/>
            </a:prstGeom>
          </p:spPr>
        </p:pic>
        <p:grpSp>
          <p:nvGrpSpPr>
            <p:cNvPr id="13" name="図形グループ 42">
              <a:extLst>
                <a:ext uri="{FF2B5EF4-FFF2-40B4-BE49-F238E27FC236}">
                  <a16:creationId xmlns:a16="http://schemas.microsoft.com/office/drawing/2014/main" id="{8CB94D67-1097-8111-D4CE-D4520A78D3E6}"/>
                </a:ext>
              </a:extLst>
            </p:cNvPr>
            <p:cNvGrpSpPr/>
            <p:nvPr/>
          </p:nvGrpSpPr>
          <p:grpSpPr>
            <a:xfrm>
              <a:off x="5409461" y="1139394"/>
              <a:ext cx="245559" cy="565344"/>
              <a:chOff x="1946324" y="4125162"/>
              <a:chExt cx="969964" cy="2007872"/>
            </a:xfrm>
          </p:grpSpPr>
          <p:sp>
            <p:nvSpPr>
              <p:cNvPr id="14" name="円/楕円 13">
                <a:extLst>
                  <a:ext uri="{FF2B5EF4-FFF2-40B4-BE49-F238E27FC236}">
                    <a16:creationId xmlns:a16="http://schemas.microsoft.com/office/drawing/2014/main" id="{5197DB39-EC80-A667-A064-B2C54258D784}"/>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 name="フローチャート: 論理積ゲート 14">
                <a:extLst>
                  <a:ext uri="{FF2B5EF4-FFF2-40B4-BE49-F238E27FC236}">
                    <a16:creationId xmlns:a16="http://schemas.microsoft.com/office/drawing/2014/main" id="{9C70FC69-1AB8-86A3-AED4-E762C82A8E04}"/>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grpSp>
        <p:nvGrpSpPr>
          <p:cNvPr id="16" name="図形グループ 39">
            <a:extLst>
              <a:ext uri="{FF2B5EF4-FFF2-40B4-BE49-F238E27FC236}">
                <a16:creationId xmlns:a16="http://schemas.microsoft.com/office/drawing/2014/main" id="{42835708-981B-965D-E81C-77FFF3BF3520}"/>
              </a:ext>
            </a:extLst>
          </p:cNvPr>
          <p:cNvGrpSpPr/>
          <p:nvPr/>
        </p:nvGrpSpPr>
        <p:grpSpPr>
          <a:xfrm>
            <a:off x="1286072" y="5666456"/>
            <a:ext cx="450987" cy="489758"/>
            <a:chOff x="5409461" y="1068046"/>
            <a:chExt cx="547466" cy="636692"/>
          </a:xfrm>
        </p:grpSpPr>
        <p:pic>
          <p:nvPicPr>
            <p:cNvPr id="17" name="図 16">
              <a:extLst>
                <a:ext uri="{FF2B5EF4-FFF2-40B4-BE49-F238E27FC236}">
                  <a16:creationId xmlns:a16="http://schemas.microsoft.com/office/drawing/2014/main" id="{1B11784E-449D-57C4-569A-28C9EC7AA33D}"/>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491329" y="1068046"/>
              <a:ext cx="465598" cy="493335"/>
            </a:xfrm>
            <a:prstGeom prst="rect">
              <a:avLst/>
            </a:prstGeom>
          </p:spPr>
        </p:pic>
        <p:grpSp>
          <p:nvGrpSpPr>
            <p:cNvPr id="18" name="図形グループ 42">
              <a:extLst>
                <a:ext uri="{FF2B5EF4-FFF2-40B4-BE49-F238E27FC236}">
                  <a16:creationId xmlns:a16="http://schemas.microsoft.com/office/drawing/2014/main" id="{9E851579-DCD9-C7BD-EC18-C322C7090D94}"/>
                </a:ext>
              </a:extLst>
            </p:cNvPr>
            <p:cNvGrpSpPr/>
            <p:nvPr/>
          </p:nvGrpSpPr>
          <p:grpSpPr>
            <a:xfrm>
              <a:off x="5409461" y="1139394"/>
              <a:ext cx="245559" cy="565344"/>
              <a:chOff x="1946324" y="4125162"/>
              <a:chExt cx="969964" cy="2007872"/>
            </a:xfrm>
          </p:grpSpPr>
          <p:sp>
            <p:nvSpPr>
              <p:cNvPr id="19" name="円/楕円 18">
                <a:extLst>
                  <a:ext uri="{FF2B5EF4-FFF2-40B4-BE49-F238E27FC236}">
                    <a16:creationId xmlns:a16="http://schemas.microsoft.com/office/drawing/2014/main" id="{1949C3C0-4A9E-8780-7253-072C4445316F}"/>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フローチャート: 論理積ゲート 19">
                <a:extLst>
                  <a:ext uri="{FF2B5EF4-FFF2-40B4-BE49-F238E27FC236}">
                    <a16:creationId xmlns:a16="http://schemas.microsoft.com/office/drawing/2014/main" id="{AC06631C-7CF7-1EA6-F421-79FF5819BBB3}"/>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grpSp>
        <p:nvGrpSpPr>
          <p:cNvPr id="21" name="グループ化 20">
            <a:extLst>
              <a:ext uri="{FF2B5EF4-FFF2-40B4-BE49-F238E27FC236}">
                <a16:creationId xmlns:a16="http://schemas.microsoft.com/office/drawing/2014/main" id="{CED8E397-2D70-3980-3D76-4E788DBF1F16}"/>
              </a:ext>
            </a:extLst>
          </p:cNvPr>
          <p:cNvGrpSpPr/>
          <p:nvPr/>
        </p:nvGrpSpPr>
        <p:grpSpPr>
          <a:xfrm>
            <a:off x="2237668" y="3949322"/>
            <a:ext cx="580346" cy="659146"/>
            <a:chOff x="7341000" y="2715623"/>
            <a:chExt cx="1256186" cy="1426753"/>
          </a:xfrm>
        </p:grpSpPr>
        <p:sp>
          <p:nvSpPr>
            <p:cNvPr id="22" name="正方形/長方形 21">
              <a:extLst>
                <a:ext uri="{FF2B5EF4-FFF2-40B4-BE49-F238E27FC236}">
                  <a16:creationId xmlns:a16="http://schemas.microsoft.com/office/drawing/2014/main" id="{ADC24EF5-CAF3-E342-27B7-D76350B19845}"/>
                </a:ext>
              </a:extLst>
            </p:cNvPr>
            <p:cNvSpPr/>
            <p:nvPr/>
          </p:nvSpPr>
          <p:spPr>
            <a:xfrm>
              <a:off x="7541536" y="2978590"/>
              <a:ext cx="760491" cy="514083"/>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23" name="図 22" descr="アイコン&#10;&#10;自動的に生成された説明">
              <a:extLst>
                <a:ext uri="{FF2B5EF4-FFF2-40B4-BE49-F238E27FC236}">
                  <a16:creationId xmlns:a16="http://schemas.microsoft.com/office/drawing/2014/main" id="{160EE8E2-AB45-753C-2E2B-8C909EBC8AA2}"/>
                </a:ext>
              </a:extLst>
            </p:cNvPr>
            <p:cNvPicPr>
              <a:picLocks noChangeAspect="1"/>
            </p:cNvPicPr>
            <p:nvPr/>
          </p:nvPicPr>
          <p:blipFill>
            <a:blip r:embed="rId3"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7341000" y="2715623"/>
              <a:ext cx="1256186" cy="1426753"/>
            </a:xfrm>
            <a:prstGeom prst="rect">
              <a:avLst/>
            </a:prstGeom>
            <a:effectLst>
              <a:outerShdw blurRad="50800" dist="38100" dir="2700000" algn="tl" rotWithShape="0">
                <a:prstClr val="black">
                  <a:alpha val="40000"/>
                </a:prstClr>
              </a:outerShdw>
            </a:effectLst>
          </p:spPr>
        </p:pic>
      </p:grpSp>
      <p:sp>
        <p:nvSpPr>
          <p:cNvPr id="24" name="正方形/長方形 23">
            <a:extLst>
              <a:ext uri="{FF2B5EF4-FFF2-40B4-BE49-F238E27FC236}">
                <a16:creationId xmlns:a16="http://schemas.microsoft.com/office/drawing/2014/main" id="{BFB5DF40-5A77-E40C-6805-A63DFBCDB573}"/>
              </a:ext>
            </a:extLst>
          </p:cNvPr>
          <p:cNvSpPr/>
          <p:nvPr/>
        </p:nvSpPr>
        <p:spPr>
          <a:xfrm>
            <a:off x="2038069" y="1853307"/>
            <a:ext cx="976412" cy="664973"/>
          </a:xfrm>
          <a:prstGeom prst="rect">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正方形/長方形 24">
            <a:extLst>
              <a:ext uri="{FF2B5EF4-FFF2-40B4-BE49-F238E27FC236}">
                <a16:creationId xmlns:a16="http://schemas.microsoft.com/office/drawing/2014/main" id="{60FC485A-FD63-E0B3-F9DB-90AB9B055379}"/>
              </a:ext>
            </a:extLst>
          </p:cNvPr>
          <p:cNvSpPr/>
          <p:nvPr/>
        </p:nvSpPr>
        <p:spPr>
          <a:xfrm>
            <a:off x="2109553" y="1943901"/>
            <a:ext cx="572100" cy="513875"/>
          </a:xfrm>
          <a:prstGeom prst="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 name="正方形/長方形 25">
            <a:extLst>
              <a:ext uri="{FF2B5EF4-FFF2-40B4-BE49-F238E27FC236}">
                <a16:creationId xmlns:a16="http://schemas.microsoft.com/office/drawing/2014/main" id="{4FB2FE92-6982-E1B8-C9A7-3446FC3C1F74}"/>
              </a:ext>
            </a:extLst>
          </p:cNvPr>
          <p:cNvSpPr/>
          <p:nvPr/>
        </p:nvSpPr>
        <p:spPr>
          <a:xfrm>
            <a:off x="2699114" y="1943901"/>
            <a:ext cx="237798" cy="513875"/>
          </a:xfrm>
          <a:prstGeom prst="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tx1"/>
              </a:solidFill>
              <a:latin typeface="ＭＳ Ｐゴシック"/>
              <a:ea typeface="ＭＳ Ｐゴシック"/>
              <a:cs typeface="ＭＳ Ｐゴシック"/>
            </a:endParaRPr>
          </a:p>
        </p:txBody>
      </p:sp>
      <p:cxnSp>
        <p:nvCxnSpPr>
          <p:cNvPr id="28" name="直線コネクタ 27">
            <a:extLst>
              <a:ext uri="{FF2B5EF4-FFF2-40B4-BE49-F238E27FC236}">
                <a16:creationId xmlns:a16="http://schemas.microsoft.com/office/drawing/2014/main" id="{A89C9B89-DF9B-971D-95A1-DCD1283135FD}"/>
              </a:ext>
            </a:extLst>
          </p:cNvPr>
          <p:cNvCxnSpPr>
            <a:cxnSpLocks/>
          </p:cNvCxnSpPr>
          <p:nvPr/>
        </p:nvCxnSpPr>
        <p:spPr>
          <a:xfrm flipH="1">
            <a:off x="2726010" y="2043611"/>
            <a:ext cx="167693" cy="0"/>
          </a:xfrm>
          <a:prstGeom prst="line">
            <a:avLst/>
          </a:prstGeom>
          <a:ln w="12700">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31" name="直線コネクタ 30">
            <a:extLst>
              <a:ext uri="{FF2B5EF4-FFF2-40B4-BE49-F238E27FC236}">
                <a16:creationId xmlns:a16="http://schemas.microsoft.com/office/drawing/2014/main" id="{CE3FBEF5-ED9C-685C-207B-CBED74E70FA5}"/>
              </a:ext>
            </a:extLst>
          </p:cNvPr>
          <p:cNvCxnSpPr>
            <a:cxnSpLocks/>
          </p:cNvCxnSpPr>
          <p:nvPr/>
        </p:nvCxnSpPr>
        <p:spPr>
          <a:xfrm flipH="1">
            <a:off x="2728759" y="2108601"/>
            <a:ext cx="167693" cy="0"/>
          </a:xfrm>
          <a:prstGeom prst="line">
            <a:avLst/>
          </a:prstGeom>
          <a:ln w="12700">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32" name="直線コネクタ 31">
            <a:extLst>
              <a:ext uri="{FF2B5EF4-FFF2-40B4-BE49-F238E27FC236}">
                <a16:creationId xmlns:a16="http://schemas.microsoft.com/office/drawing/2014/main" id="{06A9CDE0-7150-CDF7-68EF-F773A2D1A2FF}"/>
              </a:ext>
            </a:extLst>
          </p:cNvPr>
          <p:cNvCxnSpPr>
            <a:cxnSpLocks/>
          </p:cNvCxnSpPr>
          <p:nvPr/>
        </p:nvCxnSpPr>
        <p:spPr>
          <a:xfrm flipH="1">
            <a:off x="2728763" y="2175974"/>
            <a:ext cx="167693" cy="0"/>
          </a:xfrm>
          <a:prstGeom prst="line">
            <a:avLst/>
          </a:prstGeom>
          <a:ln w="12700">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33" name="直線コネクタ 32">
            <a:extLst>
              <a:ext uri="{FF2B5EF4-FFF2-40B4-BE49-F238E27FC236}">
                <a16:creationId xmlns:a16="http://schemas.microsoft.com/office/drawing/2014/main" id="{F05FDE2F-1110-DC42-A75B-0ABEEFE82365}"/>
              </a:ext>
            </a:extLst>
          </p:cNvPr>
          <p:cNvCxnSpPr>
            <a:cxnSpLocks/>
          </p:cNvCxnSpPr>
          <p:nvPr/>
        </p:nvCxnSpPr>
        <p:spPr>
          <a:xfrm flipH="1">
            <a:off x="2724788" y="2240964"/>
            <a:ext cx="167693" cy="0"/>
          </a:xfrm>
          <a:prstGeom prst="line">
            <a:avLst/>
          </a:prstGeom>
          <a:ln w="12700">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34" name="直線コネクタ 33">
            <a:extLst>
              <a:ext uri="{FF2B5EF4-FFF2-40B4-BE49-F238E27FC236}">
                <a16:creationId xmlns:a16="http://schemas.microsoft.com/office/drawing/2014/main" id="{64DB1C10-0DD8-65B7-9960-AC48A44DFAFE}"/>
              </a:ext>
            </a:extLst>
          </p:cNvPr>
          <p:cNvCxnSpPr>
            <a:cxnSpLocks/>
          </p:cNvCxnSpPr>
          <p:nvPr/>
        </p:nvCxnSpPr>
        <p:spPr>
          <a:xfrm flipH="1">
            <a:off x="2726010" y="2314926"/>
            <a:ext cx="167693" cy="0"/>
          </a:xfrm>
          <a:prstGeom prst="line">
            <a:avLst/>
          </a:prstGeom>
          <a:ln w="12700">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35" name="直線コネクタ 34">
            <a:extLst>
              <a:ext uri="{FF2B5EF4-FFF2-40B4-BE49-F238E27FC236}">
                <a16:creationId xmlns:a16="http://schemas.microsoft.com/office/drawing/2014/main" id="{50A47194-8C9B-7D17-625D-674071A491D9}"/>
              </a:ext>
            </a:extLst>
          </p:cNvPr>
          <p:cNvCxnSpPr>
            <a:cxnSpLocks/>
          </p:cNvCxnSpPr>
          <p:nvPr/>
        </p:nvCxnSpPr>
        <p:spPr>
          <a:xfrm flipH="1">
            <a:off x="2728759" y="2379916"/>
            <a:ext cx="167693" cy="0"/>
          </a:xfrm>
          <a:prstGeom prst="line">
            <a:avLst/>
          </a:prstGeom>
          <a:ln w="12700">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sp>
        <p:nvSpPr>
          <p:cNvPr id="37" name="円/楕円 36">
            <a:extLst>
              <a:ext uri="{FF2B5EF4-FFF2-40B4-BE49-F238E27FC236}">
                <a16:creationId xmlns:a16="http://schemas.microsoft.com/office/drawing/2014/main" id="{E649EA10-3A84-9FC5-A158-624F3A5924F3}"/>
              </a:ext>
            </a:extLst>
          </p:cNvPr>
          <p:cNvSpPr/>
          <p:nvPr/>
        </p:nvSpPr>
        <p:spPr>
          <a:xfrm>
            <a:off x="2342219" y="1989126"/>
            <a:ext cx="112058" cy="112058"/>
          </a:xfrm>
          <a:prstGeom prst="ellipse">
            <a:avLst/>
          </a:prstGeom>
          <a:solidFill>
            <a:schemeClr val="accent6">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 name="円/楕円 37">
            <a:extLst>
              <a:ext uri="{FF2B5EF4-FFF2-40B4-BE49-F238E27FC236}">
                <a16:creationId xmlns:a16="http://schemas.microsoft.com/office/drawing/2014/main" id="{28110D41-3C31-85E9-A55B-60966486A844}"/>
              </a:ext>
            </a:extLst>
          </p:cNvPr>
          <p:cNvSpPr/>
          <p:nvPr/>
        </p:nvSpPr>
        <p:spPr>
          <a:xfrm>
            <a:off x="2532440" y="2150412"/>
            <a:ext cx="112058" cy="112058"/>
          </a:xfrm>
          <a:prstGeom prst="ellipse">
            <a:avLst/>
          </a:prstGeom>
          <a:solidFill>
            <a:srgbClr val="0070C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9" name="円/楕円 38">
            <a:extLst>
              <a:ext uri="{FF2B5EF4-FFF2-40B4-BE49-F238E27FC236}">
                <a16:creationId xmlns:a16="http://schemas.microsoft.com/office/drawing/2014/main" id="{BB3F9521-7CE8-8260-691E-6A97497FE37B}"/>
              </a:ext>
            </a:extLst>
          </p:cNvPr>
          <p:cNvSpPr/>
          <p:nvPr/>
        </p:nvSpPr>
        <p:spPr>
          <a:xfrm>
            <a:off x="2181638" y="1990586"/>
            <a:ext cx="112058" cy="112058"/>
          </a:xfrm>
          <a:prstGeom prst="ellipse">
            <a:avLst/>
          </a:prstGeom>
          <a:solidFill>
            <a:srgbClr val="00B05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 name="正方形/長方形 39">
            <a:extLst>
              <a:ext uri="{FF2B5EF4-FFF2-40B4-BE49-F238E27FC236}">
                <a16:creationId xmlns:a16="http://schemas.microsoft.com/office/drawing/2014/main" id="{6BC66B94-7544-49FB-87EC-32118DD90AB2}"/>
              </a:ext>
            </a:extLst>
          </p:cNvPr>
          <p:cNvSpPr/>
          <p:nvPr/>
        </p:nvSpPr>
        <p:spPr>
          <a:xfrm>
            <a:off x="2342713" y="2323887"/>
            <a:ext cx="111564" cy="112058"/>
          </a:xfrm>
          <a:prstGeom prst="rect">
            <a:avLst/>
          </a:prstGeom>
          <a:solidFill>
            <a:schemeClr val="accent2">
              <a:lumMod val="7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 name="円/楕円 42">
            <a:extLst>
              <a:ext uri="{FF2B5EF4-FFF2-40B4-BE49-F238E27FC236}">
                <a16:creationId xmlns:a16="http://schemas.microsoft.com/office/drawing/2014/main" id="{539C34DD-EC74-3D8B-9AE5-77E74905FF72}"/>
              </a:ext>
            </a:extLst>
          </p:cNvPr>
          <p:cNvSpPr/>
          <p:nvPr/>
        </p:nvSpPr>
        <p:spPr>
          <a:xfrm>
            <a:off x="2342219" y="2154393"/>
            <a:ext cx="112058" cy="112058"/>
          </a:xfrm>
          <a:prstGeom prst="ellipse">
            <a:avLst/>
          </a:prstGeom>
          <a:solidFill>
            <a:srgbClr val="0070C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5" name="直線矢印コネクタ 44">
            <a:extLst>
              <a:ext uri="{FF2B5EF4-FFF2-40B4-BE49-F238E27FC236}">
                <a16:creationId xmlns:a16="http://schemas.microsoft.com/office/drawing/2014/main" id="{CF7956CB-3CAC-AD32-CB3F-6D68C3A788E2}"/>
              </a:ext>
            </a:extLst>
          </p:cNvPr>
          <p:cNvCxnSpPr>
            <a:cxnSpLocks/>
            <a:stCxn id="39" idx="6"/>
            <a:endCxn id="37" idx="2"/>
          </p:cNvCxnSpPr>
          <p:nvPr/>
        </p:nvCxnSpPr>
        <p:spPr>
          <a:xfrm flipV="1">
            <a:off x="2293696" y="2045155"/>
            <a:ext cx="48523" cy="1460"/>
          </a:xfrm>
          <a:prstGeom prst="straightConnector1">
            <a:avLst/>
          </a:prstGeom>
          <a:ln w="3175">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48" name="直線矢印コネクタ 47">
            <a:extLst>
              <a:ext uri="{FF2B5EF4-FFF2-40B4-BE49-F238E27FC236}">
                <a16:creationId xmlns:a16="http://schemas.microsoft.com/office/drawing/2014/main" id="{5D247785-5DB5-1C53-FE96-2E8BDF3B5ADC}"/>
              </a:ext>
            </a:extLst>
          </p:cNvPr>
          <p:cNvCxnSpPr>
            <a:cxnSpLocks/>
            <a:stCxn id="43" idx="0"/>
            <a:endCxn id="37" idx="4"/>
          </p:cNvCxnSpPr>
          <p:nvPr/>
        </p:nvCxnSpPr>
        <p:spPr>
          <a:xfrm flipV="1">
            <a:off x="2398248" y="2101184"/>
            <a:ext cx="0" cy="53209"/>
          </a:xfrm>
          <a:prstGeom prst="straightConnector1">
            <a:avLst/>
          </a:prstGeom>
          <a:ln w="3175">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4" name="直線矢印コネクタ 53">
            <a:extLst>
              <a:ext uri="{FF2B5EF4-FFF2-40B4-BE49-F238E27FC236}">
                <a16:creationId xmlns:a16="http://schemas.microsoft.com/office/drawing/2014/main" id="{112082A2-E198-8A8E-FD3D-3D1A017D5C1E}"/>
              </a:ext>
            </a:extLst>
          </p:cNvPr>
          <p:cNvCxnSpPr>
            <a:cxnSpLocks/>
            <a:stCxn id="40" idx="0"/>
            <a:endCxn id="43" idx="4"/>
          </p:cNvCxnSpPr>
          <p:nvPr/>
        </p:nvCxnSpPr>
        <p:spPr>
          <a:xfrm flipH="1" flipV="1">
            <a:off x="2398248" y="2266451"/>
            <a:ext cx="247" cy="57436"/>
          </a:xfrm>
          <a:prstGeom prst="straightConnector1">
            <a:avLst/>
          </a:prstGeom>
          <a:ln w="3175">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7" name="直線矢印コネクタ 56">
            <a:extLst>
              <a:ext uri="{FF2B5EF4-FFF2-40B4-BE49-F238E27FC236}">
                <a16:creationId xmlns:a16="http://schemas.microsoft.com/office/drawing/2014/main" id="{19D8E0A2-B394-798C-731A-37E9E13F3DFE}"/>
              </a:ext>
            </a:extLst>
          </p:cNvPr>
          <p:cNvCxnSpPr>
            <a:cxnSpLocks/>
            <a:stCxn id="38" idx="2"/>
            <a:endCxn id="43" idx="6"/>
          </p:cNvCxnSpPr>
          <p:nvPr/>
        </p:nvCxnSpPr>
        <p:spPr>
          <a:xfrm flipH="1">
            <a:off x="2454277" y="2206441"/>
            <a:ext cx="78163" cy="3981"/>
          </a:xfrm>
          <a:prstGeom prst="straightConnector1">
            <a:avLst/>
          </a:prstGeom>
          <a:ln w="3175">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61" name="正方形/長方形 60">
            <a:extLst>
              <a:ext uri="{FF2B5EF4-FFF2-40B4-BE49-F238E27FC236}">
                <a16:creationId xmlns:a16="http://schemas.microsoft.com/office/drawing/2014/main" id="{44131CD8-4862-FDBD-76BA-B0BE77F754C5}"/>
              </a:ext>
            </a:extLst>
          </p:cNvPr>
          <p:cNvSpPr/>
          <p:nvPr/>
        </p:nvSpPr>
        <p:spPr>
          <a:xfrm>
            <a:off x="2038070" y="5729502"/>
            <a:ext cx="976412" cy="664973"/>
          </a:xfrm>
          <a:prstGeom prst="rect">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2" name="正方形/長方形 61">
            <a:extLst>
              <a:ext uri="{FF2B5EF4-FFF2-40B4-BE49-F238E27FC236}">
                <a16:creationId xmlns:a16="http://schemas.microsoft.com/office/drawing/2014/main" id="{56C8BA23-E617-DDB1-7579-72D3E0A3632D}"/>
              </a:ext>
            </a:extLst>
          </p:cNvPr>
          <p:cNvSpPr/>
          <p:nvPr/>
        </p:nvSpPr>
        <p:spPr>
          <a:xfrm>
            <a:off x="2112596" y="5831017"/>
            <a:ext cx="827359" cy="513875"/>
          </a:xfrm>
          <a:prstGeom prst="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8" name="テキスト ボックス 97">
            <a:extLst>
              <a:ext uri="{FF2B5EF4-FFF2-40B4-BE49-F238E27FC236}">
                <a16:creationId xmlns:a16="http://schemas.microsoft.com/office/drawing/2014/main" id="{B063B41C-AF72-1F46-0D52-4FF91C07CC99}"/>
              </a:ext>
            </a:extLst>
          </p:cNvPr>
          <p:cNvSpPr txBox="1"/>
          <p:nvPr/>
        </p:nvSpPr>
        <p:spPr>
          <a:xfrm>
            <a:off x="2085202" y="5887899"/>
            <a:ext cx="842156" cy="400110"/>
          </a:xfrm>
          <a:prstGeom prst="rect">
            <a:avLst/>
          </a:prstGeom>
          <a:noFill/>
        </p:spPr>
        <p:txBody>
          <a:bodyPr wrap="square">
            <a:spAutoFit/>
          </a:bodyPr>
          <a:lstStyle/>
          <a:p>
            <a:r>
              <a:rPr lang="ja-JP" altLang="en-US" sz="500"/>
              <a:t>SELECT Name, Email, Age</a:t>
            </a:r>
          </a:p>
          <a:p>
            <a:r>
              <a:rPr lang="ja-JP" altLang="en-US" sz="500"/>
              <a:t>FROM Users</a:t>
            </a:r>
          </a:p>
          <a:p>
            <a:r>
              <a:rPr lang="ja-JP" altLang="en-US" sz="500"/>
              <a:t>WHERE Age &gt;= 30</a:t>
            </a:r>
          </a:p>
          <a:p>
            <a:r>
              <a:rPr lang="ja-JP" altLang="en-US" sz="500"/>
              <a:t>ORDER BY Age ASC</a:t>
            </a:r>
          </a:p>
        </p:txBody>
      </p:sp>
      <p:sp>
        <p:nvSpPr>
          <p:cNvPr id="101" name="角丸四角形吹き出し 100">
            <a:extLst>
              <a:ext uri="{FF2B5EF4-FFF2-40B4-BE49-F238E27FC236}">
                <a16:creationId xmlns:a16="http://schemas.microsoft.com/office/drawing/2014/main" id="{A0F53881-99CF-365D-C1A8-D4C4C01E1DA8}"/>
              </a:ext>
            </a:extLst>
          </p:cNvPr>
          <p:cNvSpPr/>
          <p:nvPr/>
        </p:nvSpPr>
        <p:spPr>
          <a:xfrm>
            <a:off x="318405" y="2835376"/>
            <a:ext cx="1961203" cy="829193"/>
          </a:xfrm>
          <a:prstGeom prst="wedgeRoundRectCallout">
            <a:avLst>
              <a:gd name="adj1" fmla="val -1527"/>
              <a:gd name="adj2" fmla="val 73996"/>
              <a:gd name="adj3" fmla="val 16667"/>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2" name="テキスト ボックス 101">
            <a:extLst>
              <a:ext uri="{FF2B5EF4-FFF2-40B4-BE49-F238E27FC236}">
                <a16:creationId xmlns:a16="http://schemas.microsoft.com/office/drawing/2014/main" id="{629CF3A1-936A-C777-5D23-53F8AED39A1F}"/>
              </a:ext>
            </a:extLst>
          </p:cNvPr>
          <p:cNvSpPr txBox="1"/>
          <p:nvPr/>
        </p:nvSpPr>
        <p:spPr>
          <a:xfrm>
            <a:off x="318405" y="2885043"/>
            <a:ext cx="1961203" cy="784830"/>
          </a:xfrm>
          <a:prstGeom prst="rect">
            <a:avLst/>
          </a:prstGeom>
          <a:noFill/>
        </p:spPr>
        <p:txBody>
          <a:bodyPr wrap="square">
            <a:spAutoFit/>
          </a:bodyPr>
          <a:lstStyle/>
          <a:p>
            <a:r>
              <a:rPr lang="ja-JP" altLang="en-US" sz="900" b="0" i="0">
                <a:solidFill>
                  <a:schemeClr val="bg1"/>
                </a:solidFill>
                <a:effectLst/>
                <a:latin typeface="Meiryo" panose="020B0604030504040204" pitchFamily="34" charset="-128"/>
                <a:ea typeface="Meiryo" panose="020B0604030504040204" pitchFamily="34" charset="-128"/>
              </a:rPr>
              <a:t>年齢が</a:t>
            </a:r>
            <a:r>
              <a:rPr lang="en-US" altLang="ja-JP" sz="900" b="0" i="0" dirty="0">
                <a:solidFill>
                  <a:schemeClr val="bg1"/>
                </a:solidFill>
                <a:effectLst/>
                <a:latin typeface="Meiryo" panose="020B0604030504040204" pitchFamily="34" charset="-128"/>
                <a:ea typeface="Meiryo" panose="020B0604030504040204" pitchFamily="34" charset="-128"/>
              </a:rPr>
              <a:t>30</a:t>
            </a:r>
            <a:r>
              <a:rPr lang="ja-JP" altLang="en-US" sz="900" b="0" i="0">
                <a:solidFill>
                  <a:schemeClr val="bg1"/>
                </a:solidFill>
                <a:effectLst/>
                <a:latin typeface="Meiryo" panose="020B0604030504040204" pitchFamily="34" charset="-128"/>
                <a:ea typeface="Meiryo" panose="020B0604030504040204" pitchFamily="34" charset="-128"/>
              </a:rPr>
              <a:t>歳以上のすべてのユーザーの名前とメールアドレスを選択するクエリを書いてください。結果は年齢の昇順でソートしてください。</a:t>
            </a:r>
            <a:endParaRPr lang="ja-JP" altLang="en-US" sz="900">
              <a:solidFill>
                <a:schemeClr val="bg1"/>
              </a:solidFill>
              <a:latin typeface="Meiryo" panose="020B0604030504040204" pitchFamily="34" charset="-128"/>
              <a:ea typeface="Meiryo" panose="020B0604030504040204" pitchFamily="34" charset="-128"/>
            </a:endParaRPr>
          </a:p>
        </p:txBody>
      </p:sp>
      <p:sp>
        <p:nvSpPr>
          <p:cNvPr id="103" name="テキスト ボックス 102">
            <a:extLst>
              <a:ext uri="{FF2B5EF4-FFF2-40B4-BE49-F238E27FC236}">
                <a16:creationId xmlns:a16="http://schemas.microsoft.com/office/drawing/2014/main" id="{86660D63-BDCC-E014-C891-E88B78C97F7D}"/>
              </a:ext>
            </a:extLst>
          </p:cNvPr>
          <p:cNvSpPr txBox="1"/>
          <p:nvPr/>
        </p:nvSpPr>
        <p:spPr>
          <a:xfrm>
            <a:off x="2151232" y="3629303"/>
            <a:ext cx="768159" cy="307777"/>
          </a:xfrm>
          <a:prstGeom prst="rect">
            <a:avLst/>
          </a:prstGeom>
          <a:noFill/>
        </p:spPr>
        <p:txBody>
          <a:bodyPr wrap="none" rtlCol="0">
            <a:spAutoFit/>
          </a:bodyPr>
          <a:lstStyle/>
          <a:p>
            <a:pPr algn="ctr"/>
            <a:r>
              <a:rPr kumimoji="1" lang="ja-JP" altLang="en-US" sz="1400" b="1">
                <a:solidFill>
                  <a:schemeClr val="bg1"/>
                </a:solidFill>
                <a:latin typeface="Meiryo" panose="020B0604030504040204" pitchFamily="34" charset="-128"/>
                <a:ea typeface="Meiryo" panose="020B0604030504040204" pitchFamily="34" charset="-128"/>
              </a:rPr>
              <a:t>生成</a:t>
            </a:r>
            <a:r>
              <a:rPr lang="en-US" altLang="ja-JP" sz="1400" b="1" dirty="0">
                <a:solidFill>
                  <a:schemeClr val="bg1"/>
                </a:solidFill>
                <a:latin typeface="Meiryo" panose="020B0604030504040204" pitchFamily="34" charset="-128"/>
                <a:ea typeface="Meiryo" panose="020B0604030504040204" pitchFamily="34" charset="-128"/>
              </a:rPr>
              <a:t>AI</a:t>
            </a:r>
            <a:endParaRPr kumimoji="1" lang="ja-JP" altLang="en-US" sz="1400" b="1">
              <a:solidFill>
                <a:schemeClr val="bg1"/>
              </a:solidFill>
              <a:latin typeface="Meiryo" panose="020B0604030504040204" pitchFamily="34" charset="-128"/>
              <a:ea typeface="Meiryo" panose="020B0604030504040204" pitchFamily="34" charset="-128"/>
            </a:endParaRPr>
          </a:p>
        </p:txBody>
      </p:sp>
      <p:sp>
        <p:nvSpPr>
          <p:cNvPr id="104" name="テキスト ボックス 103">
            <a:extLst>
              <a:ext uri="{FF2B5EF4-FFF2-40B4-BE49-F238E27FC236}">
                <a16:creationId xmlns:a16="http://schemas.microsoft.com/office/drawing/2014/main" id="{0661BABD-C9E0-C612-3F36-A733F0F2C897}"/>
              </a:ext>
            </a:extLst>
          </p:cNvPr>
          <p:cNvSpPr txBox="1"/>
          <p:nvPr/>
        </p:nvSpPr>
        <p:spPr>
          <a:xfrm>
            <a:off x="1994136" y="1556925"/>
            <a:ext cx="1082348" cy="307777"/>
          </a:xfrm>
          <a:prstGeom prst="rect">
            <a:avLst/>
          </a:prstGeom>
          <a:noFill/>
        </p:spPr>
        <p:txBody>
          <a:bodyPr wrap="none" rtlCol="0">
            <a:spAutoFit/>
          </a:bodyPr>
          <a:lstStyle/>
          <a:p>
            <a:pPr algn="ctr"/>
            <a:r>
              <a:rPr kumimoji="1" lang="ja-JP" altLang="en-US" sz="1400" b="1">
                <a:solidFill>
                  <a:schemeClr val="bg1"/>
                </a:solidFill>
                <a:latin typeface="Meiryo" panose="020B0604030504040204" pitchFamily="34" charset="-128"/>
                <a:ea typeface="Meiryo" panose="020B0604030504040204" pitchFamily="34" charset="-128"/>
              </a:rPr>
              <a:t>ノーコード</a:t>
            </a:r>
          </a:p>
        </p:txBody>
      </p:sp>
      <p:sp>
        <p:nvSpPr>
          <p:cNvPr id="105" name="テキスト ボックス 104">
            <a:extLst>
              <a:ext uri="{FF2B5EF4-FFF2-40B4-BE49-F238E27FC236}">
                <a16:creationId xmlns:a16="http://schemas.microsoft.com/office/drawing/2014/main" id="{F903CB09-A1D2-5B7B-2111-CF70F15A6EE9}"/>
              </a:ext>
            </a:extLst>
          </p:cNvPr>
          <p:cNvSpPr txBox="1"/>
          <p:nvPr/>
        </p:nvSpPr>
        <p:spPr>
          <a:xfrm>
            <a:off x="1994137" y="5425255"/>
            <a:ext cx="1082348" cy="307777"/>
          </a:xfrm>
          <a:prstGeom prst="rect">
            <a:avLst/>
          </a:prstGeom>
          <a:noFill/>
        </p:spPr>
        <p:txBody>
          <a:bodyPr wrap="none" rtlCol="0">
            <a:spAutoFit/>
          </a:bodyPr>
          <a:lstStyle/>
          <a:p>
            <a:pPr algn="ctr"/>
            <a:r>
              <a:rPr kumimoji="1" lang="ja-JP" altLang="en-US" sz="1400" b="1">
                <a:solidFill>
                  <a:schemeClr val="bg1"/>
                </a:solidFill>
                <a:latin typeface="Meiryo" panose="020B0604030504040204" pitchFamily="34" charset="-128"/>
                <a:ea typeface="Meiryo" panose="020B0604030504040204" pitchFamily="34" charset="-128"/>
              </a:rPr>
              <a:t>ローコード</a:t>
            </a:r>
          </a:p>
        </p:txBody>
      </p:sp>
      <p:sp>
        <p:nvSpPr>
          <p:cNvPr id="106" name="正方形/長方形 105">
            <a:extLst>
              <a:ext uri="{FF2B5EF4-FFF2-40B4-BE49-F238E27FC236}">
                <a16:creationId xmlns:a16="http://schemas.microsoft.com/office/drawing/2014/main" id="{F216554D-0160-17B0-65B6-B26B6F3CFA19}"/>
              </a:ext>
            </a:extLst>
          </p:cNvPr>
          <p:cNvSpPr/>
          <p:nvPr/>
        </p:nvSpPr>
        <p:spPr>
          <a:xfrm>
            <a:off x="3838988" y="1519312"/>
            <a:ext cx="4864139" cy="2377813"/>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7" name="テキスト ボックス 106">
            <a:extLst>
              <a:ext uri="{FF2B5EF4-FFF2-40B4-BE49-F238E27FC236}">
                <a16:creationId xmlns:a16="http://schemas.microsoft.com/office/drawing/2014/main" id="{F8DC5CD8-0466-79CA-E71F-6D6B137F69A9}"/>
              </a:ext>
            </a:extLst>
          </p:cNvPr>
          <p:cNvSpPr txBox="1"/>
          <p:nvPr/>
        </p:nvSpPr>
        <p:spPr>
          <a:xfrm>
            <a:off x="4060672" y="2303018"/>
            <a:ext cx="1470239" cy="923330"/>
          </a:xfrm>
          <a:prstGeom prst="rect">
            <a:avLst/>
          </a:prstGeom>
          <a:noFill/>
        </p:spPr>
        <p:txBody>
          <a:bodyPr wrap="square" rtlCol="0">
            <a:spAutoFit/>
          </a:bodyPr>
          <a:lstStyle/>
          <a:p>
            <a:pPr algn="ctr"/>
            <a:r>
              <a:rPr kumimoji="1" lang="ja-JP" altLang="en-US" b="1">
                <a:solidFill>
                  <a:schemeClr val="bg1"/>
                </a:solidFill>
                <a:latin typeface="Meiryo" panose="020B0604030504040204" pitchFamily="34" charset="-128"/>
                <a:ea typeface="Meiryo" panose="020B0604030504040204" pitchFamily="34" charset="-128"/>
              </a:rPr>
              <a:t>ローコード</a:t>
            </a:r>
            <a:endParaRPr kumimoji="1" lang="en-US" altLang="ja-JP" b="1" dirty="0">
              <a:solidFill>
                <a:schemeClr val="bg1"/>
              </a:solidFill>
              <a:latin typeface="Meiryo" panose="020B0604030504040204" pitchFamily="34" charset="-128"/>
              <a:ea typeface="Meiryo" panose="020B0604030504040204" pitchFamily="34" charset="-128"/>
            </a:endParaRPr>
          </a:p>
          <a:p>
            <a:pPr algn="ctr"/>
            <a:r>
              <a:rPr lang="ja-JP" altLang="en-US" b="1">
                <a:solidFill>
                  <a:schemeClr val="bg1"/>
                </a:solidFill>
                <a:latin typeface="Meiryo" panose="020B0604030504040204" pitchFamily="34" charset="-128"/>
                <a:ea typeface="Meiryo" panose="020B0604030504040204" pitchFamily="34" charset="-128"/>
              </a:rPr>
              <a:t>ノーコード</a:t>
            </a:r>
            <a:endParaRPr lang="en-US" altLang="ja-JP" b="1" dirty="0">
              <a:solidFill>
                <a:schemeClr val="bg1"/>
              </a:solidFill>
              <a:latin typeface="Meiryo" panose="020B0604030504040204" pitchFamily="34" charset="-128"/>
              <a:ea typeface="Meiryo" panose="020B0604030504040204" pitchFamily="34" charset="-128"/>
            </a:endParaRPr>
          </a:p>
          <a:p>
            <a:pPr algn="ctr"/>
            <a:r>
              <a:rPr kumimoji="1" lang="ja-JP" altLang="en-US" b="1">
                <a:solidFill>
                  <a:schemeClr val="bg1"/>
                </a:solidFill>
                <a:latin typeface="Meiryo" panose="020B0604030504040204" pitchFamily="34" charset="-128"/>
                <a:ea typeface="Meiryo" panose="020B0604030504040204" pitchFamily="34" charset="-128"/>
              </a:rPr>
              <a:t>開発ツール</a:t>
            </a:r>
          </a:p>
        </p:txBody>
      </p:sp>
      <p:sp>
        <p:nvSpPr>
          <p:cNvPr id="108" name="正方形/長方形 107">
            <a:extLst>
              <a:ext uri="{FF2B5EF4-FFF2-40B4-BE49-F238E27FC236}">
                <a16:creationId xmlns:a16="http://schemas.microsoft.com/office/drawing/2014/main" id="{6FCB5545-C87A-89D6-69E9-98B67C9FEB3F}"/>
              </a:ext>
            </a:extLst>
          </p:cNvPr>
          <p:cNvSpPr/>
          <p:nvPr/>
        </p:nvSpPr>
        <p:spPr>
          <a:xfrm>
            <a:off x="5606175" y="1820861"/>
            <a:ext cx="1644565" cy="1802984"/>
          </a:xfrm>
          <a:prstGeom prst="rect">
            <a:avLst/>
          </a:prstGeom>
          <a:solidFill>
            <a:schemeClr val="accent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9" name="正方形/長方形 108">
            <a:extLst>
              <a:ext uri="{FF2B5EF4-FFF2-40B4-BE49-F238E27FC236}">
                <a16:creationId xmlns:a16="http://schemas.microsoft.com/office/drawing/2014/main" id="{48F60EC6-9FF8-95FD-41B9-623E81B80DAD}"/>
              </a:ext>
            </a:extLst>
          </p:cNvPr>
          <p:cNvSpPr/>
          <p:nvPr/>
        </p:nvSpPr>
        <p:spPr>
          <a:xfrm>
            <a:off x="5863277" y="2635837"/>
            <a:ext cx="1111233" cy="461665"/>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ＭＳ Ｐゴシック"/>
              <a:ea typeface="ＭＳ Ｐゴシック"/>
              <a:cs typeface="ＭＳ Ｐゴシック"/>
            </a:endParaRPr>
          </a:p>
        </p:txBody>
      </p:sp>
      <p:sp>
        <p:nvSpPr>
          <p:cNvPr id="110" name="円柱 109">
            <a:extLst>
              <a:ext uri="{FF2B5EF4-FFF2-40B4-BE49-F238E27FC236}">
                <a16:creationId xmlns:a16="http://schemas.microsoft.com/office/drawing/2014/main" id="{8C302293-0FA1-0111-C3CB-1AA29E68F454}"/>
              </a:ext>
            </a:extLst>
          </p:cNvPr>
          <p:cNvSpPr/>
          <p:nvPr/>
        </p:nvSpPr>
        <p:spPr>
          <a:xfrm>
            <a:off x="5854180" y="1990018"/>
            <a:ext cx="1127689" cy="553619"/>
          </a:xfrm>
          <a:prstGeom prst="can">
            <a:avLst>
              <a:gd name="adj" fmla="val 16576"/>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ＭＳ Ｐゴシック"/>
              <a:ea typeface="ＭＳ Ｐゴシック"/>
              <a:cs typeface="ＭＳ Ｐゴシック"/>
            </a:endParaRPr>
          </a:p>
        </p:txBody>
      </p:sp>
      <p:sp>
        <p:nvSpPr>
          <p:cNvPr id="111" name="テキスト ボックス 110">
            <a:extLst>
              <a:ext uri="{FF2B5EF4-FFF2-40B4-BE49-F238E27FC236}">
                <a16:creationId xmlns:a16="http://schemas.microsoft.com/office/drawing/2014/main" id="{EDB7978A-E0FA-2B0E-FD86-DE86C0F7019B}"/>
              </a:ext>
            </a:extLst>
          </p:cNvPr>
          <p:cNvSpPr txBox="1"/>
          <p:nvPr/>
        </p:nvSpPr>
        <p:spPr>
          <a:xfrm>
            <a:off x="5854180" y="2759287"/>
            <a:ext cx="1101620" cy="230832"/>
          </a:xfrm>
          <a:prstGeom prst="rect">
            <a:avLst/>
          </a:prstGeom>
          <a:noFill/>
        </p:spPr>
        <p:txBody>
          <a:bodyPr wrap="square" rtlCol="0">
            <a:spAutoFit/>
          </a:bodyPr>
          <a:lstStyle/>
          <a:p>
            <a:pPr algn="ctr"/>
            <a:r>
              <a:rPr kumimoji="1" lang="ja-JP" altLang="en-US" sz="900">
                <a:solidFill>
                  <a:schemeClr val="bg1"/>
                </a:solidFill>
                <a:latin typeface="Meiryo" panose="020B0604030504040204" pitchFamily="34" charset="-128"/>
                <a:ea typeface="Meiryo" panose="020B0604030504040204" pitchFamily="34" charset="-128"/>
              </a:rPr>
              <a:t>アプリケーション</a:t>
            </a:r>
          </a:p>
        </p:txBody>
      </p:sp>
      <p:sp>
        <p:nvSpPr>
          <p:cNvPr id="112" name="テキスト ボックス 111">
            <a:extLst>
              <a:ext uri="{FF2B5EF4-FFF2-40B4-BE49-F238E27FC236}">
                <a16:creationId xmlns:a16="http://schemas.microsoft.com/office/drawing/2014/main" id="{47A03DF0-CCF5-3519-F669-30583E7DCEEE}"/>
              </a:ext>
            </a:extLst>
          </p:cNvPr>
          <p:cNvSpPr txBox="1"/>
          <p:nvPr/>
        </p:nvSpPr>
        <p:spPr>
          <a:xfrm>
            <a:off x="5854180" y="2191655"/>
            <a:ext cx="1127689" cy="246221"/>
          </a:xfrm>
          <a:prstGeom prst="rect">
            <a:avLst/>
          </a:prstGeom>
          <a:noFill/>
        </p:spPr>
        <p:txBody>
          <a:bodyPr wrap="square" rtlCol="0">
            <a:spAutoFit/>
          </a:bodyPr>
          <a:lstStyle/>
          <a:p>
            <a:pPr algn="ctr"/>
            <a:r>
              <a:rPr kumimoji="1" lang="ja-JP" altLang="en-US" sz="1000">
                <a:solidFill>
                  <a:schemeClr val="bg1"/>
                </a:solidFill>
                <a:latin typeface="Meiryo" panose="020B0604030504040204" pitchFamily="34" charset="-128"/>
                <a:ea typeface="Meiryo" panose="020B0604030504040204" pitchFamily="34" charset="-128"/>
              </a:rPr>
              <a:t>データベース</a:t>
            </a:r>
          </a:p>
        </p:txBody>
      </p:sp>
      <p:sp>
        <p:nvSpPr>
          <p:cNvPr id="113" name="正方形/長方形 112">
            <a:extLst>
              <a:ext uri="{FF2B5EF4-FFF2-40B4-BE49-F238E27FC236}">
                <a16:creationId xmlns:a16="http://schemas.microsoft.com/office/drawing/2014/main" id="{6ED15C7F-6BC7-AC97-0069-972C0315120F}"/>
              </a:ext>
            </a:extLst>
          </p:cNvPr>
          <p:cNvSpPr/>
          <p:nvPr/>
        </p:nvSpPr>
        <p:spPr>
          <a:xfrm>
            <a:off x="7332574" y="1820861"/>
            <a:ext cx="1137189" cy="1802984"/>
          </a:xfrm>
          <a:prstGeom prst="rect">
            <a:avLst/>
          </a:prstGeom>
          <a:solidFill>
            <a:schemeClr val="accent6">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4" name="テキスト ボックス 113">
            <a:extLst>
              <a:ext uri="{FF2B5EF4-FFF2-40B4-BE49-F238E27FC236}">
                <a16:creationId xmlns:a16="http://schemas.microsoft.com/office/drawing/2014/main" id="{5CDAAFFC-2742-1790-E8BB-657BBAD43AFC}"/>
              </a:ext>
            </a:extLst>
          </p:cNvPr>
          <p:cNvSpPr txBox="1"/>
          <p:nvPr/>
        </p:nvSpPr>
        <p:spPr>
          <a:xfrm>
            <a:off x="5606175" y="3169301"/>
            <a:ext cx="1644565" cy="461665"/>
          </a:xfrm>
          <a:prstGeom prst="rect">
            <a:avLst/>
          </a:prstGeom>
          <a:noFill/>
        </p:spPr>
        <p:txBody>
          <a:bodyPr wrap="square" rtlCol="0">
            <a:spAutoFit/>
          </a:bodyPr>
          <a:lstStyle/>
          <a:p>
            <a:pPr algn="ctr"/>
            <a:r>
              <a:rPr kumimoji="1" lang="ja-JP" altLang="en-US" sz="1200">
                <a:solidFill>
                  <a:schemeClr val="accent6">
                    <a:lumMod val="50000"/>
                  </a:schemeClr>
                </a:solidFill>
                <a:latin typeface="Meiryo" panose="020B0604030504040204" pitchFamily="34" charset="-128"/>
                <a:ea typeface="Meiryo" panose="020B0604030504040204" pitchFamily="34" charset="-128"/>
              </a:rPr>
              <a:t>アプリケーション</a:t>
            </a:r>
            <a:endParaRPr kumimoji="1" lang="en-US" altLang="ja-JP" sz="1200" dirty="0">
              <a:solidFill>
                <a:schemeClr val="accent6">
                  <a:lumMod val="50000"/>
                </a:schemeClr>
              </a:solidFill>
              <a:latin typeface="Meiryo" panose="020B0604030504040204" pitchFamily="34" charset="-128"/>
              <a:ea typeface="Meiryo" panose="020B0604030504040204" pitchFamily="34" charset="-128"/>
            </a:endParaRPr>
          </a:p>
          <a:p>
            <a:pPr algn="ctr"/>
            <a:r>
              <a:rPr kumimoji="1" lang="ja-JP" altLang="en-US" sz="1200">
                <a:solidFill>
                  <a:schemeClr val="accent6">
                    <a:lumMod val="50000"/>
                  </a:schemeClr>
                </a:solidFill>
                <a:latin typeface="Meiryo" panose="020B0604030504040204" pitchFamily="34" charset="-128"/>
                <a:ea typeface="Meiryo" panose="020B0604030504040204" pitchFamily="34" charset="-128"/>
              </a:rPr>
              <a:t>実行基盤</a:t>
            </a:r>
          </a:p>
        </p:txBody>
      </p:sp>
      <p:sp>
        <p:nvSpPr>
          <p:cNvPr id="115" name="テキスト ボックス 114">
            <a:extLst>
              <a:ext uri="{FF2B5EF4-FFF2-40B4-BE49-F238E27FC236}">
                <a16:creationId xmlns:a16="http://schemas.microsoft.com/office/drawing/2014/main" id="{8986BC62-4458-B757-7810-D027D6CF36C6}"/>
              </a:ext>
            </a:extLst>
          </p:cNvPr>
          <p:cNvSpPr txBox="1"/>
          <p:nvPr/>
        </p:nvSpPr>
        <p:spPr>
          <a:xfrm>
            <a:off x="7332574" y="3060683"/>
            <a:ext cx="1137189" cy="461665"/>
          </a:xfrm>
          <a:prstGeom prst="rect">
            <a:avLst/>
          </a:prstGeom>
          <a:noFill/>
        </p:spPr>
        <p:txBody>
          <a:bodyPr wrap="square" rtlCol="0">
            <a:spAutoFit/>
          </a:bodyPr>
          <a:lstStyle/>
          <a:p>
            <a:pPr algn="ctr"/>
            <a:r>
              <a:rPr kumimoji="1" lang="ja-JP" altLang="en-US" sz="1200">
                <a:solidFill>
                  <a:schemeClr val="accent6">
                    <a:lumMod val="50000"/>
                  </a:schemeClr>
                </a:solidFill>
                <a:latin typeface="Meiryo" panose="020B0604030504040204" pitchFamily="34" charset="-128"/>
                <a:ea typeface="Meiryo" panose="020B0604030504040204" pitchFamily="34" charset="-128"/>
              </a:rPr>
              <a:t>運用管理</a:t>
            </a:r>
            <a:endParaRPr lang="en-US" altLang="ja-JP" sz="1200" dirty="0">
              <a:solidFill>
                <a:schemeClr val="accent6">
                  <a:lumMod val="50000"/>
                </a:schemeClr>
              </a:solidFill>
              <a:latin typeface="Meiryo" panose="020B0604030504040204" pitchFamily="34" charset="-128"/>
              <a:ea typeface="Meiryo" panose="020B0604030504040204" pitchFamily="34" charset="-128"/>
            </a:endParaRPr>
          </a:p>
          <a:p>
            <a:pPr algn="ctr"/>
            <a:r>
              <a:rPr kumimoji="1" lang="ja-JP" altLang="en-US" sz="1200">
                <a:solidFill>
                  <a:schemeClr val="accent6">
                    <a:lumMod val="50000"/>
                  </a:schemeClr>
                </a:solidFill>
                <a:latin typeface="Meiryo" panose="020B0604030504040204" pitchFamily="34" charset="-128"/>
                <a:ea typeface="Meiryo" panose="020B0604030504040204" pitchFamily="34" charset="-128"/>
              </a:rPr>
              <a:t>ツール</a:t>
            </a:r>
            <a:endParaRPr kumimoji="1" lang="en-US" altLang="ja-JP" sz="1200" dirty="0">
              <a:solidFill>
                <a:schemeClr val="accent6">
                  <a:lumMod val="50000"/>
                </a:schemeClr>
              </a:solidFill>
              <a:latin typeface="Meiryo" panose="020B0604030504040204" pitchFamily="34" charset="-128"/>
              <a:ea typeface="Meiryo" panose="020B0604030504040204" pitchFamily="34" charset="-128"/>
            </a:endParaRPr>
          </a:p>
        </p:txBody>
      </p:sp>
      <p:sp>
        <p:nvSpPr>
          <p:cNvPr id="116" name="メモ 115">
            <a:extLst>
              <a:ext uri="{FF2B5EF4-FFF2-40B4-BE49-F238E27FC236}">
                <a16:creationId xmlns:a16="http://schemas.microsoft.com/office/drawing/2014/main" id="{B3339818-D27B-684B-BAE4-62B396716FFF}"/>
              </a:ext>
            </a:extLst>
          </p:cNvPr>
          <p:cNvSpPr/>
          <p:nvPr/>
        </p:nvSpPr>
        <p:spPr>
          <a:xfrm>
            <a:off x="7536360" y="2188168"/>
            <a:ext cx="792088" cy="742480"/>
          </a:xfrm>
          <a:prstGeom prst="foldedCorner">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7" name="テキスト ボックス 116">
            <a:extLst>
              <a:ext uri="{FF2B5EF4-FFF2-40B4-BE49-F238E27FC236}">
                <a16:creationId xmlns:a16="http://schemas.microsoft.com/office/drawing/2014/main" id="{D62F2C22-5FBD-1252-0910-9A72601EF51E}"/>
              </a:ext>
            </a:extLst>
          </p:cNvPr>
          <p:cNvSpPr txBox="1"/>
          <p:nvPr/>
        </p:nvSpPr>
        <p:spPr>
          <a:xfrm>
            <a:off x="7545494" y="2364573"/>
            <a:ext cx="782954" cy="400110"/>
          </a:xfrm>
          <a:prstGeom prst="rect">
            <a:avLst/>
          </a:prstGeom>
          <a:noFill/>
        </p:spPr>
        <p:txBody>
          <a:bodyPr wrap="squar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運</a:t>
            </a:r>
            <a:r>
              <a:rPr kumimoji="1" lang="en-US" altLang="ja-JP" sz="1200" dirty="0">
                <a:solidFill>
                  <a:schemeClr val="bg1"/>
                </a:solidFill>
                <a:latin typeface="Meiryo" panose="020B0604030504040204" pitchFamily="34" charset="-128"/>
                <a:ea typeface="Meiryo" panose="020B0604030504040204" pitchFamily="34" charset="-128"/>
              </a:rPr>
              <a:t> </a:t>
            </a:r>
            <a:r>
              <a:rPr kumimoji="1" lang="ja-JP" altLang="en-US" sz="1200">
                <a:solidFill>
                  <a:schemeClr val="bg1"/>
                </a:solidFill>
                <a:latin typeface="Meiryo" panose="020B0604030504040204" pitchFamily="34" charset="-128"/>
                <a:ea typeface="Meiryo" panose="020B0604030504040204" pitchFamily="34" charset="-128"/>
              </a:rPr>
              <a:t>用</a:t>
            </a:r>
            <a:endParaRPr kumimoji="1" lang="en-US" altLang="ja-JP" sz="1200" dirty="0">
              <a:solidFill>
                <a:schemeClr val="bg1"/>
              </a:solidFill>
              <a:latin typeface="Meiryo" panose="020B0604030504040204" pitchFamily="34" charset="-128"/>
              <a:ea typeface="Meiryo" panose="020B0604030504040204" pitchFamily="34" charset="-128"/>
            </a:endParaRPr>
          </a:p>
          <a:p>
            <a:pPr algn="ctr"/>
            <a:r>
              <a:rPr kumimoji="1" lang="ja-JP" altLang="en-US" sz="800">
                <a:solidFill>
                  <a:schemeClr val="bg1"/>
                </a:solidFill>
                <a:latin typeface="Meiryo" panose="020B0604030504040204" pitchFamily="34" charset="-128"/>
                <a:ea typeface="Meiryo" panose="020B0604030504040204" pitchFamily="34" charset="-128"/>
              </a:rPr>
              <a:t>レポート</a:t>
            </a:r>
            <a:endParaRPr kumimoji="1" lang="en-US" altLang="ja-JP" sz="800" dirty="0">
              <a:solidFill>
                <a:schemeClr val="bg1"/>
              </a:solidFill>
              <a:latin typeface="Meiryo" panose="020B0604030504040204" pitchFamily="34" charset="-128"/>
              <a:ea typeface="Meiryo" panose="020B0604030504040204" pitchFamily="34" charset="-128"/>
            </a:endParaRPr>
          </a:p>
        </p:txBody>
      </p:sp>
      <p:cxnSp>
        <p:nvCxnSpPr>
          <p:cNvPr id="119" name="カギ線コネクタ 118">
            <a:extLst>
              <a:ext uri="{FF2B5EF4-FFF2-40B4-BE49-F238E27FC236}">
                <a16:creationId xmlns:a16="http://schemas.microsoft.com/office/drawing/2014/main" id="{322A1419-44AB-66B5-6CC4-6CE925E0429E}"/>
              </a:ext>
            </a:extLst>
          </p:cNvPr>
          <p:cNvCxnSpPr>
            <a:cxnSpLocks/>
            <a:stCxn id="4" idx="3"/>
            <a:endCxn id="106" idx="1"/>
          </p:cNvCxnSpPr>
          <p:nvPr/>
        </p:nvCxnSpPr>
        <p:spPr>
          <a:xfrm>
            <a:off x="3175361" y="2054889"/>
            <a:ext cx="663627" cy="653330"/>
          </a:xfrm>
          <a:prstGeom prst="bentConnector3">
            <a:avLst/>
          </a:prstGeom>
          <a:ln w="57150">
            <a:solidFill>
              <a:srgbClr val="7030A0"/>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120" name="カギ線コネクタ 119">
            <a:extLst>
              <a:ext uri="{FF2B5EF4-FFF2-40B4-BE49-F238E27FC236}">
                <a16:creationId xmlns:a16="http://schemas.microsoft.com/office/drawing/2014/main" id="{8A40343E-B58D-24CE-B2E4-0A83E40BDAD9}"/>
              </a:ext>
            </a:extLst>
          </p:cNvPr>
          <p:cNvCxnSpPr>
            <a:cxnSpLocks/>
            <a:stCxn id="5" idx="3"/>
            <a:endCxn id="106" idx="1"/>
          </p:cNvCxnSpPr>
          <p:nvPr/>
        </p:nvCxnSpPr>
        <p:spPr>
          <a:xfrm flipV="1">
            <a:off x="3175361" y="2708219"/>
            <a:ext cx="663627" cy="3211280"/>
          </a:xfrm>
          <a:prstGeom prst="bentConnector3">
            <a:avLst>
              <a:gd name="adj1" fmla="val 50000"/>
            </a:avLst>
          </a:prstGeom>
          <a:ln w="57150">
            <a:solidFill>
              <a:srgbClr val="7030A0"/>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124" name="直線矢印コネクタ 123">
            <a:extLst>
              <a:ext uri="{FF2B5EF4-FFF2-40B4-BE49-F238E27FC236}">
                <a16:creationId xmlns:a16="http://schemas.microsoft.com/office/drawing/2014/main" id="{7E00EE44-2AEA-CA17-DA8B-1F2D32491879}"/>
              </a:ext>
            </a:extLst>
          </p:cNvPr>
          <p:cNvCxnSpPr>
            <a:cxnSpLocks/>
          </p:cNvCxnSpPr>
          <p:nvPr/>
        </p:nvCxnSpPr>
        <p:spPr>
          <a:xfrm flipH="1" flipV="1">
            <a:off x="2526573" y="2688436"/>
            <a:ext cx="1" cy="980260"/>
          </a:xfrm>
          <a:prstGeom prst="straightConnector1">
            <a:avLst/>
          </a:prstGeom>
          <a:ln w="57150">
            <a:solidFill>
              <a:srgbClr val="00B0F0"/>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125" name="直線矢印コネクタ 124">
            <a:extLst>
              <a:ext uri="{FF2B5EF4-FFF2-40B4-BE49-F238E27FC236}">
                <a16:creationId xmlns:a16="http://schemas.microsoft.com/office/drawing/2014/main" id="{266886EF-96C6-82CF-1E6D-517DB61EC616}"/>
              </a:ext>
            </a:extLst>
          </p:cNvPr>
          <p:cNvCxnSpPr>
            <a:cxnSpLocks/>
            <a:stCxn id="3" idx="2"/>
            <a:endCxn id="5" idx="0"/>
          </p:cNvCxnSpPr>
          <p:nvPr/>
        </p:nvCxnSpPr>
        <p:spPr>
          <a:xfrm flipH="1">
            <a:off x="2526573" y="4641880"/>
            <a:ext cx="1" cy="742042"/>
          </a:xfrm>
          <a:prstGeom prst="straightConnector1">
            <a:avLst/>
          </a:prstGeom>
          <a:ln w="57150">
            <a:solidFill>
              <a:srgbClr val="00B0F0"/>
            </a:solidFill>
            <a:tailEnd type="triangle"/>
          </a:ln>
          <a:effectLst/>
        </p:spPr>
        <p:style>
          <a:lnRef idx="2">
            <a:schemeClr val="accent1"/>
          </a:lnRef>
          <a:fillRef idx="0">
            <a:schemeClr val="accent1"/>
          </a:fillRef>
          <a:effectRef idx="1">
            <a:schemeClr val="accent1"/>
          </a:effectRef>
          <a:fontRef idx="minor">
            <a:schemeClr val="tx1"/>
          </a:fontRef>
        </p:style>
      </p:cxnSp>
      <p:sp>
        <p:nvSpPr>
          <p:cNvPr id="130" name="正方形/長方形 129">
            <a:extLst>
              <a:ext uri="{FF2B5EF4-FFF2-40B4-BE49-F238E27FC236}">
                <a16:creationId xmlns:a16="http://schemas.microsoft.com/office/drawing/2014/main" id="{3AE905D2-57BB-0C25-3154-BBD88BF347AE}"/>
              </a:ext>
            </a:extLst>
          </p:cNvPr>
          <p:cNvSpPr/>
          <p:nvPr/>
        </p:nvSpPr>
        <p:spPr>
          <a:xfrm>
            <a:off x="4027219" y="5667033"/>
            <a:ext cx="4512172" cy="507831"/>
          </a:xfrm>
          <a:prstGeom prst="rect">
            <a:avLst/>
          </a:prstGeom>
        </p:spPr>
        <p:txBody>
          <a:bodyPr wrap="square">
            <a:spAutoFit/>
          </a:bodyPr>
          <a:lstStyle/>
          <a:p>
            <a:pPr marL="171450" indent="-171450">
              <a:buFont typeface="Wingdings" pitchFamily="2" charset="2"/>
              <a:buChar char="ü"/>
            </a:pPr>
            <a:r>
              <a:rPr lang="ja-JP" altLang="en-US" sz="900">
                <a:solidFill>
                  <a:schemeClr val="bg1"/>
                </a:solidFill>
                <a:latin typeface="Meiryo" panose="020B0604030504040204" pitchFamily="34" charset="-128"/>
                <a:ea typeface="Meiryo" panose="020B0604030504040204" pitchFamily="34" charset="-128"/>
              </a:rPr>
              <a:t>データベースやトランザクション、ネットワークなどを設計する知識やスキル</a:t>
            </a:r>
            <a:endParaRPr lang="en-US" altLang="ja-JP" sz="900" dirty="0">
              <a:solidFill>
                <a:schemeClr val="bg1"/>
              </a:solidFill>
              <a:latin typeface="Meiryo" panose="020B0604030504040204" pitchFamily="34" charset="-128"/>
              <a:ea typeface="Meiryo" panose="020B0604030504040204" pitchFamily="34" charset="-128"/>
            </a:endParaRPr>
          </a:p>
          <a:p>
            <a:pPr marL="171450" indent="-171450">
              <a:buFont typeface="Wingdings" pitchFamily="2" charset="2"/>
              <a:buChar char="ü"/>
            </a:pPr>
            <a:r>
              <a:rPr lang="ja-JP" altLang="en-US" sz="900">
                <a:solidFill>
                  <a:schemeClr val="bg1"/>
                </a:solidFill>
                <a:latin typeface="Meiryo" panose="020B0604030504040204" pitchFamily="34" charset="-128"/>
                <a:ea typeface="Meiryo" panose="020B0604030504040204" pitchFamily="34" charset="-128"/>
              </a:rPr>
              <a:t>アジャイル開発や</a:t>
            </a:r>
            <a:r>
              <a:rPr lang="en" altLang="ja-JP" sz="900" dirty="0">
                <a:solidFill>
                  <a:schemeClr val="bg1"/>
                </a:solidFill>
                <a:latin typeface="Meiryo" panose="020B0604030504040204" pitchFamily="34" charset="-128"/>
                <a:ea typeface="Meiryo" panose="020B0604030504040204" pitchFamily="34" charset="-128"/>
              </a:rPr>
              <a:t>DevOps</a:t>
            </a:r>
            <a:r>
              <a:rPr lang="ja-JP" altLang="en-US" sz="900">
                <a:solidFill>
                  <a:schemeClr val="bg1"/>
                </a:solidFill>
                <a:latin typeface="Meiryo" panose="020B0604030504040204" pitchFamily="34" charset="-128"/>
                <a:ea typeface="Meiryo" panose="020B0604030504040204" pitchFamily="34" charset="-128"/>
              </a:rPr>
              <a:t>などの開発や運用に関わる知識やスキル</a:t>
            </a:r>
          </a:p>
          <a:p>
            <a:pPr marL="171450" indent="-171450">
              <a:buFont typeface="Wingdings" pitchFamily="2" charset="2"/>
              <a:buChar char="ü"/>
            </a:pPr>
            <a:r>
              <a:rPr lang="en-US" altLang="ja-JP" sz="900" dirty="0">
                <a:solidFill>
                  <a:schemeClr val="bg1"/>
                </a:solidFill>
                <a:latin typeface="Meiryo" panose="020B0604030504040204" pitchFamily="34" charset="-128"/>
                <a:ea typeface="Meiryo" panose="020B0604030504040204" pitchFamily="34" charset="-128"/>
              </a:rPr>
              <a:t>IT</a:t>
            </a:r>
            <a:r>
              <a:rPr lang="ja-JP" altLang="en-US" sz="900">
                <a:solidFill>
                  <a:schemeClr val="bg1"/>
                </a:solidFill>
                <a:latin typeface="Meiryo" panose="020B0604030504040204" pitchFamily="34" charset="-128"/>
                <a:ea typeface="Meiryo" panose="020B0604030504040204" pitchFamily="34" charset="-128"/>
              </a:rPr>
              <a:t>サービスやツールなどを目利きし実践の現場で使えるようにするスキル　など</a:t>
            </a:r>
            <a:endParaRPr lang="ja-JP" altLang="en-US" sz="900" b="0" i="0">
              <a:solidFill>
                <a:schemeClr val="bg1"/>
              </a:solidFill>
              <a:effectLst/>
              <a:latin typeface="Meiryo" panose="020B0604030504040204" pitchFamily="34" charset="-128"/>
              <a:ea typeface="Meiryo" panose="020B0604030504040204" pitchFamily="34" charset="-128"/>
            </a:endParaRPr>
          </a:p>
        </p:txBody>
      </p:sp>
      <p:sp>
        <p:nvSpPr>
          <p:cNvPr id="131" name="正方形/長方形 130">
            <a:extLst>
              <a:ext uri="{FF2B5EF4-FFF2-40B4-BE49-F238E27FC236}">
                <a16:creationId xmlns:a16="http://schemas.microsoft.com/office/drawing/2014/main" id="{74189EFF-E6C8-753C-79CB-3EA480B35AD0}"/>
              </a:ext>
            </a:extLst>
          </p:cNvPr>
          <p:cNvSpPr/>
          <p:nvPr/>
        </p:nvSpPr>
        <p:spPr>
          <a:xfrm>
            <a:off x="3977781" y="5154968"/>
            <a:ext cx="4611048" cy="523220"/>
          </a:xfrm>
          <a:prstGeom prst="rect">
            <a:avLst/>
          </a:prstGeom>
        </p:spPr>
        <p:txBody>
          <a:bodyPr wrap="square">
            <a:spAutoFit/>
          </a:bodyPr>
          <a:lstStyle/>
          <a:p>
            <a:pPr algn="ctr"/>
            <a:r>
              <a:rPr lang="en-US" altLang="ja-JP" sz="1400" dirty="0">
                <a:solidFill>
                  <a:schemeClr val="bg1"/>
                </a:solidFill>
                <a:latin typeface="Meiryo" panose="020B0604030504040204" pitchFamily="34" charset="-128"/>
                <a:ea typeface="Meiryo" panose="020B0604030504040204" pitchFamily="34" charset="-128"/>
              </a:rPr>
              <a:t>IT</a:t>
            </a:r>
            <a:r>
              <a:rPr lang="ja-JP" altLang="en-US" sz="1400">
                <a:solidFill>
                  <a:schemeClr val="bg1"/>
                </a:solidFill>
                <a:latin typeface="Meiryo" panose="020B0604030504040204" pitchFamily="34" charset="-128"/>
                <a:ea typeface="Meiryo" panose="020B0604030504040204" pitchFamily="34" charset="-128"/>
              </a:rPr>
              <a:t>アーキテクチャーやコンピューター・サイエンス</a:t>
            </a:r>
            <a:endParaRPr lang="en-US" altLang="ja-JP" sz="1400" dirty="0">
              <a:solidFill>
                <a:schemeClr val="bg1"/>
              </a:solidFill>
              <a:latin typeface="Meiryo" panose="020B0604030504040204" pitchFamily="34" charset="-128"/>
              <a:ea typeface="Meiryo" panose="020B0604030504040204" pitchFamily="34" charset="-128"/>
            </a:endParaRPr>
          </a:p>
          <a:p>
            <a:pPr algn="ctr"/>
            <a:r>
              <a:rPr lang="ja-JP" altLang="en-US" sz="1400">
                <a:solidFill>
                  <a:schemeClr val="bg1"/>
                </a:solidFill>
                <a:latin typeface="Meiryo" panose="020B0604030504040204" pitchFamily="34" charset="-128"/>
                <a:ea typeface="Meiryo" panose="020B0604030504040204" pitchFamily="34" charset="-128"/>
              </a:rPr>
              <a:t>などの専門的知識</a:t>
            </a:r>
            <a:endParaRPr lang="en-US" altLang="ja-JP" sz="1400" dirty="0">
              <a:solidFill>
                <a:schemeClr val="bg1"/>
              </a:solidFill>
              <a:latin typeface="Meiryo" panose="020B0604030504040204" pitchFamily="34" charset="-128"/>
              <a:ea typeface="Meiryo" panose="020B0604030504040204" pitchFamily="34" charset="-128"/>
            </a:endParaRPr>
          </a:p>
        </p:txBody>
      </p:sp>
      <p:sp>
        <p:nvSpPr>
          <p:cNvPr id="143" name="テキスト ボックス 142">
            <a:extLst>
              <a:ext uri="{FF2B5EF4-FFF2-40B4-BE49-F238E27FC236}">
                <a16:creationId xmlns:a16="http://schemas.microsoft.com/office/drawing/2014/main" id="{050CA4F8-98AF-FDF2-4BEE-AAD1B6535F69}"/>
              </a:ext>
            </a:extLst>
          </p:cNvPr>
          <p:cNvSpPr txBox="1"/>
          <p:nvPr/>
        </p:nvSpPr>
        <p:spPr>
          <a:xfrm>
            <a:off x="3812295" y="4376436"/>
            <a:ext cx="4139670" cy="369332"/>
          </a:xfrm>
          <a:prstGeom prst="rect">
            <a:avLst/>
          </a:prstGeom>
          <a:noFill/>
        </p:spPr>
        <p:txBody>
          <a:bodyPr wrap="square" rtlCol="0">
            <a:spAutoFit/>
          </a:bodyPr>
          <a:lstStyle/>
          <a:p>
            <a:pPr algn="ctr"/>
            <a:r>
              <a:rPr kumimoji="1" lang="ja-JP" altLang="en-US" b="1">
                <a:solidFill>
                  <a:schemeClr val="bg1"/>
                </a:solidFill>
                <a:latin typeface="Meiryo" panose="020B0604030504040204" pitchFamily="34" charset="-128"/>
                <a:ea typeface="Meiryo" panose="020B0604030504040204" pitchFamily="34" charset="-128"/>
              </a:rPr>
              <a:t>プロコード（専門家）による開発</a:t>
            </a:r>
          </a:p>
        </p:txBody>
      </p:sp>
      <p:grpSp>
        <p:nvGrpSpPr>
          <p:cNvPr id="144" name="図形グループ 39">
            <a:extLst>
              <a:ext uri="{FF2B5EF4-FFF2-40B4-BE49-F238E27FC236}">
                <a16:creationId xmlns:a16="http://schemas.microsoft.com/office/drawing/2014/main" id="{248DA187-2658-219A-EFD6-548ACE390DF1}"/>
              </a:ext>
            </a:extLst>
          </p:cNvPr>
          <p:cNvGrpSpPr/>
          <p:nvPr/>
        </p:nvGrpSpPr>
        <p:grpSpPr>
          <a:xfrm>
            <a:off x="8001193" y="4389322"/>
            <a:ext cx="450987" cy="489758"/>
            <a:chOff x="5409461" y="1068046"/>
            <a:chExt cx="547466" cy="636692"/>
          </a:xfrm>
        </p:grpSpPr>
        <p:pic>
          <p:nvPicPr>
            <p:cNvPr id="145" name="図 144">
              <a:extLst>
                <a:ext uri="{FF2B5EF4-FFF2-40B4-BE49-F238E27FC236}">
                  <a16:creationId xmlns:a16="http://schemas.microsoft.com/office/drawing/2014/main" id="{2B588546-7602-5C87-DF9D-0C122316D50D}"/>
                </a:ext>
              </a:extLst>
            </p:cNvPr>
            <p:cNvPicPr>
              <a:picLocks noChangeAspect="1"/>
            </p:cNvPicPr>
            <p:nvPr/>
          </p:nvPicPr>
          <p:blipFill>
            <a:blip r:embed="rId2" cstate="print">
              <a:clrChange>
                <a:clrFrom>
                  <a:srgbClr val="FFFFFF"/>
                </a:clrFrom>
                <a:clrTo>
                  <a:srgbClr val="FFFFFF">
                    <a:alpha val="0"/>
                  </a:srgbClr>
                </a:clrTo>
              </a:clrChange>
              <a:duotone>
                <a:schemeClr val="bg2">
                  <a:shade val="45000"/>
                  <a:satMod val="135000"/>
                </a:schemeClr>
                <a:prstClr val="white"/>
              </a:duotone>
              <a:extLst>
                <a:ext uri="{28A0092B-C50C-407E-A947-70E740481C1C}">
                  <a14:useLocalDpi xmlns:a14="http://schemas.microsoft.com/office/drawing/2010/main"/>
                </a:ext>
              </a:extLst>
            </a:blip>
            <a:stretch>
              <a:fillRect/>
            </a:stretch>
          </p:blipFill>
          <p:spPr>
            <a:xfrm>
              <a:off x="5491329" y="1068046"/>
              <a:ext cx="465598" cy="493335"/>
            </a:xfrm>
            <a:prstGeom prst="rect">
              <a:avLst/>
            </a:prstGeom>
          </p:spPr>
        </p:pic>
        <p:grpSp>
          <p:nvGrpSpPr>
            <p:cNvPr id="146" name="図形グループ 42">
              <a:extLst>
                <a:ext uri="{FF2B5EF4-FFF2-40B4-BE49-F238E27FC236}">
                  <a16:creationId xmlns:a16="http://schemas.microsoft.com/office/drawing/2014/main" id="{BDE3F745-1581-B4E8-4D99-B3B00E635040}"/>
                </a:ext>
              </a:extLst>
            </p:cNvPr>
            <p:cNvGrpSpPr/>
            <p:nvPr/>
          </p:nvGrpSpPr>
          <p:grpSpPr>
            <a:xfrm>
              <a:off x="5409461" y="1139394"/>
              <a:ext cx="245559" cy="565344"/>
              <a:chOff x="1946324" y="4125162"/>
              <a:chExt cx="969964" cy="2007872"/>
            </a:xfrm>
          </p:grpSpPr>
          <p:sp>
            <p:nvSpPr>
              <p:cNvPr id="147" name="円/楕円 146">
                <a:extLst>
                  <a:ext uri="{FF2B5EF4-FFF2-40B4-BE49-F238E27FC236}">
                    <a16:creationId xmlns:a16="http://schemas.microsoft.com/office/drawing/2014/main" id="{6890B4B2-94CC-41B2-6C35-DB84A9F08DB3}"/>
                  </a:ext>
                </a:extLst>
              </p:cNvPr>
              <p:cNvSpPr/>
              <p:nvPr/>
            </p:nvSpPr>
            <p:spPr>
              <a:xfrm>
                <a:off x="1946324" y="4125162"/>
                <a:ext cx="969962" cy="920750"/>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8" name="フローチャート: 論理積ゲート 147">
                <a:extLst>
                  <a:ext uri="{FF2B5EF4-FFF2-40B4-BE49-F238E27FC236}">
                    <a16:creationId xmlns:a16="http://schemas.microsoft.com/office/drawing/2014/main" id="{1CA9CC58-0BC5-455B-352B-9203A9D8ABF2}"/>
                  </a:ext>
                </a:extLst>
              </p:cNvPr>
              <p:cNvSpPr/>
              <p:nvPr/>
            </p:nvSpPr>
            <p:spPr>
              <a:xfrm rot="16200000">
                <a:off x="1887746" y="5104491"/>
                <a:ext cx="1087122" cy="969963"/>
              </a:xfrm>
              <a:prstGeom prst="flowChartDelay">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sp>
        <p:nvSpPr>
          <p:cNvPr id="150" name="テキスト ボックス 149">
            <a:extLst>
              <a:ext uri="{FF2B5EF4-FFF2-40B4-BE49-F238E27FC236}">
                <a16:creationId xmlns:a16="http://schemas.microsoft.com/office/drawing/2014/main" id="{2B967F73-BB63-F79E-6EF7-0C8A2B549D77}"/>
              </a:ext>
            </a:extLst>
          </p:cNvPr>
          <p:cNvSpPr txBox="1"/>
          <p:nvPr/>
        </p:nvSpPr>
        <p:spPr>
          <a:xfrm>
            <a:off x="4060672" y="4725192"/>
            <a:ext cx="3610067" cy="253916"/>
          </a:xfrm>
          <a:prstGeom prst="rect">
            <a:avLst/>
          </a:prstGeom>
          <a:noFill/>
        </p:spPr>
        <p:txBody>
          <a:bodyPr wrap="square">
            <a:spAutoFit/>
          </a:bodyPr>
          <a:lstStyle/>
          <a:p>
            <a:pPr algn="ctr"/>
            <a:r>
              <a:rPr lang="ja-JP" altLang="ja-JP" sz="1050" b="1" kern="100">
                <a:solidFill>
                  <a:schemeClr val="bg1"/>
                </a:solidFill>
                <a:effectLst/>
                <a:latin typeface="Meiryo" panose="020B0604030504040204" pitchFamily="34" charset="-128"/>
                <a:ea typeface="Meiryo" panose="020B0604030504040204" pitchFamily="34" charset="-128"/>
                <a:cs typeface="Times New Roman" panose="02020603050405020304" pitchFamily="18" charset="0"/>
              </a:rPr>
              <a:t>企画や設計、アーキテクチャーなどの高次の仕事に専念</a:t>
            </a:r>
          </a:p>
        </p:txBody>
      </p:sp>
      <p:sp>
        <p:nvSpPr>
          <p:cNvPr id="152" name="テキスト ボックス 151">
            <a:extLst>
              <a:ext uri="{FF2B5EF4-FFF2-40B4-BE49-F238E27FC236}">
                <a16:creationId xmlns:a16="http://schemas.microsoft.com/office/drawing/2014/main" id="{CD17D25D-A149-10CF-2FB7-98A1A552F148}"/>
              </a:ext>
            </a:extLst>
          </p:cNvPr>
          <p:cNvSpPr txBox="1"/>
          <p:nvPr/>
        </p:nvSpPr>
        <p:spPr>
          <a:xfrm>
            <a:off x="335637" y="873014"/>
            <a:ext cx="8472726" cy="400110"/>
          </a:xfrm>
          <a:prstGeom prst="rect">
            <a:avLst/>
          </a:prstGeom>
          <a:noFill/>
        </p:spPr>
        <p:txBody>
          <a:bodyPr wrap="square">
            <a:spAutoFit/>
          </a:bodyPr>
          <a:lstStyle/>
          <a:p>
            <a:pPr algn="ctr"/>
            <a:r>
              <a:rPr lang="ja-JP" altLang="ja-JP" sz="2000">
                <a:solidFill>
                  <a:schemeClr val="accent6">
                    <a:lumMod val="75000"/>
                  </a:schemeClr>
                </a:solidFill>
                <a:effectLst/>
                <a:latin typeface="Meiryo" panose="020B0604030504040204" pitchFamily="34" charset="-128"/>
                <a:ea typeface="Meiryo" panose="020B0604030504040204" pitchFamily="34" charset="-128"/>
                <a:cs typeface="Times New Roman" panose="02020603050405020304" pitchFamily="18" charset="0"/>
              </a:rPr>
              <a:t>プログラミング知識</a:t>
            </a:r>
            <a:r>
              <a:rPr lang="ja-JP" altLang="en-US" sz="2000">
                <a:solidFill>
                  <a:schemeClr val="accent6">
                    <a:lumMod val="75000"/>
                  </a:schemeClr>
                </a:solidFill>
                <a:effectLst/>
                <a:latin typeface="Meiryo" panose="020B0604030504040204" pitchFamily="34" charset="-128"/>
                <a:ea typeface="Meiryo" panose="020B0604030504040204" pitchFamily="34" charset="-128"/>
                <a:cs typeface="Times New Roman" panose="02020603050405020304" pitchFamily="18" charset="0"/>
              </a:rPr>
              <a:t>のない</a:t>
            </a:r>
            <a:r>
              <a:rPr lang="ja-JP" altLang="ja-JP" sz="2000">
                <a:solidFill>
                  <a:schemeClr val="accent6">
                    <a:lumMod val="75000"/>
                  </a:schemeClr>
                </a:solidFill>
                <a:effectLst/>
                <a:latin typeface="Meiryo" panose="020B0604030504040204" pitchFamily="34" charset="-128"/>
                <a:ea typeface="Meiryo" panose="020B0604030504040204" pitchFamily="34" charset="-128"/>
                <a:cs typeface="Times New Roman" panose="02020603050405020304" pitchFamily="18" charset="0"/>
              </a:rPr>
              <a:t>人の利用</a:t>
            </a:r>
            <a:r>
              <a:rPr lang="ja-JP" altLang="en-US" sz="2000">
                <a:solidFill>
                  <a:schemeClr val="accent6">
                    <a:lumMod val="75000"/>
                  </a:schemeClr>
                </a:solidFill>
                <a:effectLst/>
                <a:latin typeface="Meiryo" panose="020B0604030504040204" pitchFamily="34" charset="-128"/>
                <a:ea typeface="Meiryo" panose="020B0604030504040204" pitchFamily="34" charset="-128"/>
                <a:cs typeface="Times New Roman" panose="02020603050405020304" pitchFamily="18" charset="0"/>
              </a:rPr>
              <a:t>が拡大し</a:t>
            </a:r>
            <a:r>
              <a:rPr lang="en-US" altLang="ja-JP" sz="2000" dirty="0">
                <a:solidFill>
                  <a:schemeClr val="accent6">
                    <a:lumMod val="75000"/>
                  </a:schemeClr>
                </a:solidFill>
                <a:effectLst/>
                <a:latin typeface="Meiryo" panose="020B0604030504040204" pitchFamily="34" charset="-128"/>
                <a:ea typeface="Meiryo" panose="020B0604030504040204" pitchFamily="34" charset="-128"/>
                <a:cs typeface="Times New Roman" panose="02020603050405020304" pitchFamily="18" charset="0"/>
              </a:rPr>
              <a:t>IT</a:t>
            </a:r>
            <a:r>
              <a:rPr lang="ja-JP" altLang="en-US" sz="2000">
                <a:solidFill>
                  <a:schemeClr val="accent6">
                    <a:lumMod val="75000"/>
                  </a:schemeClr>
                </a:solidFill>
                <a:effectLst/>
                <a:latin typeface="Meiryo" panose="020B0604030504040204" pitchFamily="34" charset="-128"/>
                <a:ea typeface="Meiryo" panose="020B0604030504040204" pitchFamily="34" charset="-128"/>
                <a:cs typeface="Times New Roman" panose="02020603050405020304" pitchFamily="18" charset="0"/>
              </a:rPr>
              <a:t>の適用範囲が拡大</a:t>
            </a:r>
            <a:endParaRPr lang="ja-JP" altLang="en-US" sz="2000">
              <a:solidFill>
                <a:schemeClr val="accent6">
                  <a:lumMod val="75000"/>
                </a:schemeClr>
              </a:solidFill>
              <a:latin typeface="Meiryo" panose="020B0604030504040204" pitchFamily="34" charset="-128"/>
              <a:ea typeface="Meiryo" panose="020B0604030504040204" pitchFamily="34" charset="-128"/>
            </a:endParaRPr>
          </a:p>
        </p:txBody>
      </p:sp>
      <p:sp>
        <p:nvSpPr>
          <p:cNvPr id="27" name="フローチャート: 複数書類 26">
            <a:extLst>
              <a:ext uri="{FF2B5EF4-FFF2-40B4-BE49-F238E27FC236}">
                <a16:creationId xmlns:a16="http://schemas.microsoft.com/office/drawing/2014/main" id="{F1109AE9-FA9F-523E-30A9-215F5EB064D8}"/>
              </a:ext>
            </a:extLst>
          </p:cNvPr>
          <p:cNvSpPr/>
          <p:nvPr/>
        </p:nvSpPr>
        <p:spPr>
          <a:xfrm>
            <a:off x="325014" y="4313858"/>
            <a:ext cx="434372" cy="411333"/>
          </a:xfrm>
          <a:prstGeom prst="flowChartMultidocument">
            <a:avLst/>
          </a:prstGeom>
          <a:solidFill>
            <a:schemeClr val="bg1">
              <a:lumMod val="95000"/>
            </a:schemeClr>
          </a:solidFill>
          <a:ln w="3175">
            <a:solidFill>
              <a:schemeClr val="bg1">
                <a:lumMod val="5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テキスト ボックス 28">
            <a:extLst>
              <a:ext uri="{FF2B5EF4-FFF2-40B4-BE49-F238E27FC236}">
                <a16:creationId xmlns:a16="http://schemas.microsoft.com/office/drawing/2014/main" id="{681B4BE0-A572-B06D-5AE3-5400393C9E42}"/>
              </a:ext>
            </a:extLst>
          </p:cNvPr>
          <p:cNvSpPr txBox="1"/>
          <p:nvPr/>
        </p:nvSpPr>
        <p:spPr>
          <a:xfrm>
            <a:off x="750553" y="4334538"/>
            <a:ext cx="1127232" cy="415498"/>
          </a:xfrm>
          <a:prstGeom prst="rect">
            <a:avLst/>
          </a:prstGeom>
          <a:noFill/>
        </p:spPr>
        <p:txBody>
          <a:bodyPr wrap="none" rtlCol="0">
            <a:spAutoFit/>
          </a:bodyPr>
          <a:lstStyle/>
          <a:p>
            <a:r>
              <a:rPr lang="ja-JP" altLang="en-US" sz="1050">
                <a:latin typeface="Meiryo" panose="020B0604030504040204" pitchFamily="34" charset="-128"/>
                <a:ea typeface="Meiryo" panose="020B0604030504040204" pitchFamily="34" charset="-128"/>
              </a:rPr>
              <a:t>仕様作成や</a:t>
            </a:r>
            <a:endParaRPr lang="en-US" altLang="ja-JP" sz="1050" dirty="0">
              <a:latin typeface="Meiryo" panose="020B0604030504040204" pitchFamily="34" charset="-128"/>
              <a:ea typeface="Meiryo" panose="020B0604030504040204" pitchFamily="34" charset="-128"/>
            </a:endParaRPr>
          </a:p>
          <a:p>
            <a:r>
              <a:rPr lang="ja-JP" altLang="en-US" sz="1050">
                <a:latin typeface="Meiryo" panose="020B0604030504040204" pitchFamily="34" charset="-128"/>
                <a:ea typeface="Meiryo" panose="020B0604030504040204" pitchFamily="34" charset="-128"/>
              </a:rPr>
              <a:t>設計なども支援</a:t>
            </a:r>
            <a:endParaRPr kumimoji="1" lang="ja-JP" altLang="en-US" sz="1050">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3273238532"/>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正方形/長方形 14">
            <a:extLst>
              <a:ext uri="{FF2B5EF4-FFF2-40B4-BE49-F238E27FC236}">
                <a16:creationId xmlns:a16="http://schemas.microsoft.com/office/drawing/2014/main" id="{C16C44BB-1080-BE44-8CB0-A72BEC191C32}"/>
              </a:ext>
            </a:extLst>
          </p:cNvPr>
          <p:cNvSpPr/>
          <p:nvPr/>
        </p:nvSpPr>
        <p:spPr>
          <a:xfrm>
            <a:off x="4631635" y="927652"/>
            <a:ext cx="4154556" cy="4194313"/>
          </a:xfrm>
          <a:prstGeom prst="rect">
            <a:avLst/>
          </a:prstGeom>
          <a:solidFill>
            <a:srgbClr val="7030A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 name="正方形/長方形 16">
            <a:extLst>
              <a:ext uri="{FF2B5EF4-FFF2-40B4-BE49-F238E27FC236}">
                <a16:creationId xmlns:a16="http://schemas.microsoft.com/office/drawing/2014/main" id="{D697F30A-1631-3544-9DEB-69D4B121665C}"/>
              </a:ext>
            </a:extLst>
          </p:cNvPr>
          <p:cNvSpPr/>
          <p:nvPr/>
        </p:nvSpPr>
        <p:spPr>
          <a:xfrm>
            <a:off x="357809" y="5101700"/>
            <a:ext cx="8428381" cy="1411357"/>
          </a:xfrm>
          <a:prstGeom prst="rect">
            <a:avLst/>
          </a:prstGeom>
          <a:solidFill>
            <a:srgbClr val="7030A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正方形/長方形 17">
            <a:extLst>
              <a:ext uri="{FF2B5EF4-FFF2-40B4-BE49-F238E27FC236}">
                <a16:creationId xmlns:a16="http://schemas.microsoft.com/office/drawing/2014/main" id="{AA2E3F9E-647C-0944-9780-85EB09CA884D}"/>
              </a:ext>
            </a:extLst>
          </p:cNvPr>
          <p:cNvSpPr/>
          <p:nvPr/>
        </p:nvSpPr>
        <p:spPr>
          <a:xfrm>
            <a:off x="357809" y="935009"/>
            <a:ext cx="4172490" cy="4081670"/>
          </a:xfrm>
          <a:prstGeom prst="rect">
            <a:avLst/>
          </a:prstGeom>
          <a:solidFill>
            <a:srgbClr val="0070C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A1B7A559-AFD9-6546-A561-574EE9E888C8}"/>
              </a:ext>
            </a:extLst>
          </p:cNvPr>
          <p:cNvSpPr>
            <a:spLocks noGrp="1"/>
          </p:cNvSpPr>
          <p:nvPr>
            <p:ph type="title"/>
          </p:nvPr>
        </p:nvSpPr>
        <p:spPr/>
        <p:txBody>
          <a:bodyPr/>
          <a:lstStyle/>
          <a:p>
            <a:r>
              <a:rPr kumimoji="1" lang="ja-JP" altLang="en-US"/>
              <a:t>違いと役割分担</a:t>
            </a:r>
          </a:p>
        </p:txBody>
      </p:sp>
      <p:pic>
        <p:nvPicPr>
          <p:cNvPr id="6" name="図 5">
            <a:extLst>
              <a:ext uri="{FF2B5EF4-FFF2-40B4-BE49-F238E27FC236}">
                <a16:creationId xmlns:a16="http://schemas.microsoft.com/office/drawing/2014/main" id="{D15F1100-0540-2D4B-8D92-B6E64B0400F7}"/>
              </a:ext>
            </a:extLst>
          </p:cNvPr>
          <p:cNvPicPr>
            <a:picLocks noChangeAspect="1"/>
          </p:cNvPicPr>
          <p:nvPr/>
        </p:nvPicPr>
        <p:blipFill>
          <a:blip r:embed="rId2"/>
          <a:stretch>
            <a:fillRect/>
          </a:stretch>
        </p:blipFill>
        <p:spPr>
          <a:xfrm>
            <a:off x="511318" y="1610447"/>
            <a:ext cx="3865472" cy="2199024"/>
          </a:xfrm>
          <a:prstGeom prst="rect">
            <a:avLst/>
          </a:prstGeom>
          <a:ln>
            <a:noFill/>
          </a:ln>
          <a:effectLst>
            <a:outerShdw blurRad="292100" dist="139700" dir="2700000" algn="tl" rotWithShape="0">
              <a:srgbClr val="333333">
                <a:alpha val="65000"/>
              </a:srgbClr>
            </a:outerShdw>
          </a:effectLst>
        </p:spPr>
      </p:pic>
      <p:sp>
        <p:nvSpPr>
          <p:cNvPr id="9" name="テキスト ボックス 8">
            <a:extLst>
              <a:ext uri="{FF2B5EF4-FFF2-40B4-BE49-F238E27FC236}">
                <a16:creationId xmlns:a16="http://schemas.microsoft.com/office/drawing/2014/main" id="{EE8824BE-EA0E-B44D-8AC9-ABDF5F34E7A0}"/>
              </a:ext>
            </a:extLst>
          </p:cNvPr>
          <p:cNvSpPr txBox="1"/>
          <p:nvPr/>
        </p:nvSpPr>
        <p:spPr>
          <a:xfrm>
            <a:off x="620478" y="1131329"/>
            <a:ext cx="3647152" cy="369332"/>
          </a:xfrm>
          <a:prstGeom prst="rect">
            <a:avLst/>
          </a:prstGeom>
          <a:noFill/>
        </p:spPr>
        <p:txBody>
          <a:bodyPr wrap="none" rtlCol="0">
            <a:spAutoFit/>
          </a:bodyPr>
          <a:lstStyle/>
          <a:p>
            <a:pPr algn="ctr"/>
            <a:r>
              <a:rPr kumimoji="1" lang="ja-JP" altLang="en-US" b="1">
                <a:solidFill>
                  <a:schemeClr val="bg1"/>
                </a:solidFill>
                <a:latin typeface="Meiryo" panose="020B0604030504040204" pitchFamily="34" charset="-128"/>
                <a:ea typeface="Meiryo" panose="020B0604030504040204" pitchFamily="34" charset="-128"/>
              </a:rPr>
              <a:t>ローコード開発／</a:t>
            </a:r>
            <a:r>
              <a:rPr lang="ja-JP" altLang="en-US" b="1">
                <a:solidFill>
                  <a:schemeClr val="bg1"/>
                </a:solidFill>
                <a:latin typeface="Meiryo" panose="020B0604030504040204" pitchFamily="34" charset="-128"/>
                <a:ea typeface="Meiryo" panose="020B0604030504040204" pitchFamily="34" charset="-128"/>
              </a:rPr>
              <a:t>ノーコード開発</a:t>
            </a:r>
            <a:endParaRPr kumimoji="1" lang="ja-JP" altLang="en-US" b="1">
              <a:solidFill>
                <a:schemeClr val="bg1"/>
              </a:solidFill>
              <a:latin typeface="Meiryo" panose="020B0604030504040204" pitchFamily="34" charset="-128"/>
              <a:ea typeface="Meiryo" panose="020B0604030504040204" pitchFamily="34" charset="-128"/>
            </a:endParaRPr>
          </a:p>
        </p:txBody>
      </p:sp>
      <p:sp>
        <p:nvSpPr>
          <p:cNvPr id="10" name="テキスト ボックス 9">
            <a:extLst>
              <a:ext uri="{FF2B5EF4-FFF2-40B4-BE49-F238E27FC236}">
                <a16:creationId xmlns:a16="http://schemas.microsoft.com/office/drawing/2014/main" id="{6A10DB79-2702-A742-B283-989EFD80E3ED}"/>
              </a:ext>
            </a:extLst>
          </p:cNvPr>
          <p:cNvSpPr txBox="1"/>
          <p:nvPr/>
        </p:nvSpPr>
        <p:spPr>
          <a:xfrm>
            <a:off x="5803281" y="1131329"/>
            <a:ext cx="1800494" cy="369332"/>
          </a:xfrm>
          <a:prstGeom prst="rect">
            <a:avLst/>
          </a:prstGeom>
          <a:noFill/>
        </p:spPr>
        <p:txBody>
          <a:bodyPr wrap="none" rtlCol="0">
            <a:spAutoFit/>
          </a:bodyPr>
          <a:lstStyle/>
          <a:p>
            <a:pPr algn="ctr"/>
            <a:r>
              <a:rPr lang="ja-JP" altLang="en-US" b="1">
                <a:solidFill>
                  <a:schemeClr val="bg1"/>
                </a:solidFill>
                <a:latin typeface="Meiryo" panose="020B0604030504040204" pitchFamily="34" charset="-128"/>
                <a:ea typeface="Meiryo" panose="020B0604030504040204" pitchFamily="34" charset="-128"/>
              </a:rPr>
              <a:t>プロコード開発</a:t>
            </a:r>
            <a:endParaRPr kumimoji="1" lang="ja-JP" altLang="en-US" b="1">
              <a:solidFill>
                <a:schemeClr val="bg1"/>
              </a:solidFill>
              <a:latin typeface="Meiryo" panose="020B0604030504040204" pitchFamily="34" charset="-128"/>
              <a:ea typeface="Meiryo" panose="020B0604030504040204" pitchFamily="34" charset="-128"/>
            </a:endParaRPr>
          </a:p>
        </p:txBody>
      </p:sp>
      <p:pic>
        <p:nvPicPr>
          <p:cNvPr id="12" name="図 11">
            <a:extLst>
              <a:ext uri="{FF2B5EF4-FFF2-40B4-BE49-F238E27FC236}">
                <a16:creationId xmlns:a16="http://schemas.microsoft.com/office/drawing/2014/main" id="{C7AA69EC-2653-9C43-A152-34DD6516C9EC}"/>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4780981" y="1670566"/>
            <a:ext cx="3869635" cy="2138905"/>
          </a:xfrm>
          <a:prstGeom prst="rect">
            <a:avLst/>
          </a:prstGeom>
          <a:ln w="12700">
            <a:solidFill>
              <a:schemeClr val="tx1">
                <a:lumMod val="50000"/>
                <a:lumOff val="50000"/>
              </a:schemeClr>
            </a:solidFill>
          </a:ln>
          <a:effectLst>
            <a:outerShdw blurRad="292100" dist="139700" dir="2700000" algn="tl" rotWithShape="0">
              <a:srgbClr val="333333">
                <a:alpha val="65000"/>
              </a:srgbClr>
            </a:outerShdw>
          </a:effectLst>
        </p:spPr>
      </p:pic>
      <p:sp>
        <p:nvSpPr>
          <p:cNvPr id="11" name="テキスト ボックス 10">
            <a:extLst>
              <a:ext uri="{FF2B5EF4-FFF2-40B4-BE49-F238E27FC236}">
                <a16:creationId xmlns:a16="http://schemas.microsoft.com/office/drawing/2014/main" id="{B9AA5C5E-00BF-604A-B523-E0F6E64AAD2F}"/>
              </a:ext>
            </a:extLst>
          </p:cNvPr>
          <p:cNvSpPr txBox="1"/>
          <p:nvPr/>
        </p:nvSpPr>
        <p:spPr>
          <a:xfrm>
            <a:off x="3073772" y="3832639"/>
            <a:ext cx="1364476" cy="246221"/>
          </a:xfrm>
          <a:prstGeom prst="rect">
            <a:avLst/>
          </a:prstGeom>
          <a:noFill/>
        </p:spPr>
        <p:txBody>
          <a:bodyPr wrap="none" rtlCol="0">
            <a:spAutoFit/>
          </a:bodyPr>
          <a:lstStyle/>
          <a:p>
            <a:r>
              <a:rPr kumimoji="1" lang="en-US" altLang="ja-JP" sz="1000" dirty="0">
                <a:solidFill>
                  <a:schemeClr val="bg1"/>
                </a:solidFill>
                <a:latin typeface="Meiryo" panose="020B0604030504040204" pitchFamily="34" charset="-128"/>
                <a:ea typeface="Meiryo" panose="020B0604030504040204" pitchFamily="34" charset="-128"/>
              </a:rPr>
              <a:t>OutSystems </a:t>
            </a:r>
            <a:r>
              <a:rPr kumimoji="1" lang="ja-JP" altLang="en-US" sz="1000" dirty="0">
                <a:solidFill>
                  <a:schemeClr val="bg1"/>
                </a:solidFill>
                <a:latin typeface="Meiryo" panose="020B0604030504040204" pitchFamily="34" charset="-128"/>
                <a:ea typeface="Meiryo" panose="020B0604030504040204" pitchFamily="34" charset="-128"/>
              </a:rPr>
              <a:t>の事例</a:t>
            </a:r>
          </a:p>
        </p:txBody>
      </p:sp>
      <p:sp>
        <p:nvSpPr>
          <p:cNvPr id="13" name="正方形/長方形 12">
            <a:extLst>
              <a:ext uri="{FF2B5EF4-FFF2-40B4-BE49-F238E27FC236}">
                <a16:creationId xmlns:a16="http://schemas.microsoft.com/office/drawing/2014/main" id="{3F7CA730-B4B2-9243-ABBD-61DF45A62F28}"/>
              </a:ext>
            </a:extLst>
          </p:cNvPr>
          <p:cNvSpPr/>
          <p:nvPr/>
        </p:nvSpPr>
        <p:spPr>
          <a:xfrm>
            <a:off x="1068619" y="5671934"/>
            <a:ext cx="7126031" cy="738664"/>
          </a:xfrm>
          <a:prstGeom prst="rect">
            <a:avLst/>
          </a:prstGeom>
        </p:spPr>
        <p:txBody>
          <a:bodyPr wrap="square">
            <a:spAutoFit/>
          </a:bodyPr>
          <a:lstStyle/>
          <a:p>
            <a:pPr marL="171450" indent="-171450">
              <a:buFont typeface="Wingdings" pitchFamily="2" charset="2"/>
              <a:buChar char="ü"/>
            </a:pPr>
            <a:r>
              <a:rPr lang="ja-JP" altLang="en-US" sz="1400">
                <a:solidFill>
                  <a:schemeClr val="bg1"/>
                </a:solidFill>
                <a:latin typeface="Meiryo" panose="020B0604030504040204" pitchFamily="34" charset="-128"/>
                <a:ea typeface="Meiryo" panose="020B0604030504040204" pitchFamily="34" charset="-128"/>
              </a:rPr>
              <a:t>データベースやトランザクション、ネットワークなどを設計する知識やスキル</a:t>
            </a:r>
            <a:endParaRPr lang="en-US" altLang="ja-JP" sz="1400" dirty="0">
              <a:solidFill>
                <a:schemeClr val="bg1"/>
              </a:solidFill>
              <a:latin typeface="Meiryo" panose="020B0604030504040204" pitchFamily="34" charset="-128"/>
              <a:ea typeface="Meiryo" panose="020B0604030504040204" pitchFamily="34" charset="-128"/>
            </a:endParaRPr>
          </a:p>
          <a:p>
            <a:pPr marL="171450" indent="-171450">
              <a:buFont typeface="Wingdings" pitchFamily="2" charset="2"/>
              <a:buChar char="ü"/>
            </a:pPr>
            <a:r>
              <a:rPr lang="ja-JP" altLang="en-US" sz="1400">
                <a:solidFill>
                  <a:schemeClr val="bg1"/>
                </a:solidFill>
                <a:latin typeface="Meiryo" panose="020B0604030504040204" pitchFamily="34" charset="-128"/>
                <a:ea typeface="Meiryo" panose="020B0604030504040204" pitchFamily="34" charset="-128"/>
              </a:rPr>
              <a:t>アジャイル開発や</a:t>
            </a:r>
            <a:r>
              <a:rPr lang="en" altLang="ja-JP" sz="1400" dirty="0">
                <a:solidFill>
                  <a:schemeClr val="bg1"/>
                </a:solidFill>
                <a:latin typeface="Meiryo" panose="020B0604030504040204" pitchFamily="34" charset="-128"/>
                <a:ea typeface="Meiryo" panose="020B0604030504040204" pitchFamily="34" charset="-128"/>
              </a:rPr>
              <a:t>DevOps</a:t>
            </a:r>
            <a:r>
              <a:rPr lang="ja-JP" altLang="en-US" sz="1400">
                <a:solidFill>
                  <a:schemeClr val="bg1"/>
                </a:solidFill>
                <a:latin typeface="Meiryo" panose="020B0604030504040204" pitchFamily="34" charset="-128"/>
                <a:ea typeface="Meiryo" panose="020B0604030504040204" pitchFamily="34" charset="-128"/>
              </a:rPr>
              <a:t>などの開発や運用に関わる知識やスキル</a:t>
            </a:r>
          </a:p>
          <a:p>
            <a:pPr marL="171450" indent="-171450">
              <a:buFont typeface="Wingdings" pitchFamily="2" charset="2"/>
              <a:buChar char="ü"/>
            </a:pPr>
            <a:r>
              <a:rPr lang="en-US" altLang="ja-JP" sz="1400" dirty="0">
                <a:solidFill>
                  <a:schemeClr val="bg1"/>
                </a:solidFill>
                <a:latin typeface="Meiryo" panose="020B0604030504040204" pitchFamily="34" charset="-128"/>
                <a:ea typeface="Meiryo" panose="020B0604030504040204" pitchFamily="34" charset="-128"/>
              </a:rPr>
              <a:t>IT</a:t>
            </a:r>
            <a:r>
              <a:rPr lang="ja-JP" altLang="en-US" sz="1400">
                <a:solidFill>
                  <a:schemeClr val="bg1"/>
                </a:solidFill>
                <a:latin typeface="Meiryo" panose="020B0604030504040204" pitchFamily="34" charset="-128"/>
                <a:ea typeface="Meiryo" panose="020B0604030504040204" pitchFamily="34" charset="-128"/>
              </a:rPr>
              <a:t>サービスやツールなどを目利きし実践の現場で使えるようにするスキル　など</a:t>
            </a:r>
            <a:endParaRPr lang="ja-JP" altLang="en-US" sz="1400" b="0" i="0">
              <a:solidFill>
                <a:schemeClr val="bg1"/>
              </a:solidFill>
              <a:effectLst/>
              <a:latin typeface="Meiryo" panose="020B0604030504040204" pitchFamily="34" charset="-128"/>
              <a:ea typeface="Meiryo" panose="020B0604030504040204" pitchFamily="34" charset="-128"/>
            </a:endParaRPr>
          </a:p>
        </p:txBody>
      </p:sp>
      <p:sp>
        <p:nvSpPr>
          <p:cNvPr id="14" name="正方形/長方形 13">
            <a:extLst>
              <a:ext uri="{FF2B5EF4-FFF2-40B4-BE49-F238E27FC236}">
                <a16:creationId xmlns:a16="http://schemas.microsoft.com/office/drawing/2014/main" id="{A3CED6F7-7C62-A849-9488-92167F0E8452}"/>
              </a:ext>
            </a:extLst>
          </p:cNvPr>
          <p:cNvSpPr/>
          <p:nvPr/>
        </p:nvSpPr>
        <p:spPr>
          <a:xfrm>
            <a:off x="827504" y="5292007"/>
            <a:ext cx="7488991" cy="400110"/>
          </a:xfrm>
          <a:prstGeom prst="rect">
            <a:avLst/>
          </a:prstGeom>
        </p:spPr>
        <p:txBody>
          <a:bodyPr wrap="square">
            <a:spAutoFit/>
          </a:bodyPr>
          <a:lstStyle/>
          <a:p>
            <a:pPr algn="ctr"/>
            <a:r>
              <a:rPr lang="en-US" altLang="ja-JP" sz="2000" dirty="0">
                <a:solidFill>
                  <a:schemeClr val="bg1"/>
                </a:solidFill>
                <a:latin typeface="Meiryo" panose="020B0604030504040204" pitchFamily="34" charset="-128"/>
                <a:ea typeface="Meiryo" panose="020B0604030504040204" pitchFamily="34" charset="-128"/>
              </a:rPr>
              <a:t>IT</a:t>
            </a:r>
            <a:r>
              <a:rPr lang="ja-JP" altLang="en-US" sz="2000">
                <a:solidFill>
                  <a:schemeClr val="bg1"/>
                </a:solidFill>
                <a:latin typeface="Meiryo" panose="020B0604030504040204" pitchFamily="34" charset="-128"/>
                <a:ea typeface="Meiryo" panose="020B0604030504040204" pitchFamily="34" charset="-128"/>
              </a:rPr>
              <a:t>アーキテクチャーやコンピューター・サイエンスなどの常識</a:t>
            </a:r>
            <a:endParaRPr lang="en-US" altLang="ja-JP" sz="2000" dirty="0">
              <a:solidFill>
                <a:schemeClr val="bg1"/>
              </a:solidFill>
              <a:latin typeface="Meiryo" panose="020B0604030504040204" pitchFamily="34" charset="-128"/>
              <a:ea typeface="Meiryo" panose="020B0604030504040204" pitchFamily="34" charset="-128"/>
            </a:endParaRPr>
          </a:p>
        </p:txBody>
      </p:sp>
      <p:sp>
        <p:nvSpPr>
          <p:cNvPr id="19" name="テキスト ボックス 18">
            <a:extLst>
              <a:ext uri="{FF2B5EF4-FFF2-40B4-BE49-F238E27FC236}">
                <a16:creationId xmlns:a16="http://schemas.microsoft.com/office/drawing/2014/main" id="{E975DB20-C3B6-374D-823A-588EDCEE4441}"/>
              </a:ext>
            </a:extLst>
          </p:cNvPr>
          <p:cNvSpPr txBox="1"/>
          <p:nvPr/>
        </p:nvSpPr>
        <p:spPr>
          <a:xfrm>
            <a:off x="4828101" y="4043351"/>
            <a:ext cx="3775393" cy="307777"/>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プログラミングなどの専門的なスキルが必要</a:t>
            </a:r>
          </a:p>
        </p:txBody>
      </p:sp>
      <p:sp>
        <p:nvSpPr>
          <p:cNvPr id="20" name="テキスト ボックス 19">
            <a:extLst>
              <a:ext uri="{FF2B5EF4-FFF2-40B4-BE49-F238E27FC236}">
                <a16:creationId xmlns:a16="http://schemas.microsoft.com/office/drawing/2014/main" id="{C90BBA6A-BF96-6B4E-98E1-B3294A90D049}"/>
              </a:ext>
            </a:extLst>
          </p:cNvPr>
          <p:cNvSpPr txBox="1"/>
          <p:nvPr/>
        </p:nvSpPr>
        <p:spPr>
          <a:xfrm>
            <a:off x="620478" y="4049408"/>
            <a:ext cx="3775393" cy="307777"/>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プログラミングなどの専門的なスキルは不要</a:t>
            </a:r>
          </a:p>
        </p:txBody>
      </p:sp>
      <p:sp>
        <p:nvSpPr>
          <p:cNvPr id="21" name="テキスト ボックス 20">
            <a:extLst>
              <a:ext uri="{FF2B5EF4-FFF2-40B4-BE49-F238E27FC236}">
                <a16:creationId xmlns:a16="http://schemas.microsoft.com/office/drawing/2014/main" id="{5E6CA417-784C-E446-8980-7EB4F6BCFA63}"/>
              </a:ext>
            </a:extLst>
          </p:cNvPr>
          <p:cNvSpPr txBox="1"/>
          <p:nvPr/>
        </p:nvSpPr>
        <p:spPr>
          <a:xfrm>
            <a:off x="735894" y="4508692"/>
            <a:ext cx="3416320" cy="307777"/>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業務の当事者が自分で開発・改修できる</a:t>
            </a:r>
            <a:endParaRPr kumimoji="1" lang="en-US" altLang="ja-JP" sz="1400" dirty="0">
              <a:solidFill>
                <a:schemeClr val="bg1"/>
              </a:solidFill>
              <a:latin typeface="Meiryo" panose="020B0604030504040204" pitchFamily="34" charset="-128"/>
              <a:ea typeface="Meiryo" panose="020B0604030504040204" pitchFamily="34" charset="-128"/>
            </a:endParaRPr>
          </a:p>
        </p:txBody>
      </p:sp>
      <p:sp>
        <p:nvSpPr>
          <p:cNvPr id="22" name="テキスト ボックス 21">
            <a:extLst>
              <a:ext uri="{FF2B5EF4-FFF2-40B4-BE49-F238E27FC236}">
                <a16:creationId xmlns:a16="http://schemas.microsoft.com/office/drawing/2014/main" id="{8E2B9C42-795C-6442-B207-FEBA83043819}"/>
              </a:ext>
            </a:extLst>
          </p:cNvPr>
          <p:cNvSpPr txBox="1"/>
          <p:nvPr/>
        </p:nvSpPr>
        <p:spPr>
          <a:xfrm>
            <a:off x="4917869" y="4503079"/>
            <a:ext cx="3595856" cy="307777"/>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高度・複雑な機能やプロセスを実装できる</a:t>
            </a:r>
            <a:endParaRPr kumimoji="1" lang="en-US" altLang="ja-JP" sz="1400" dirty="0">
              <a:solidFill>
                <a:schemeClr val="bg1"/>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2071048547"/>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a:extLst>
              <a:ext uri="{FF2B5EF4-FFF2-40B4-BE49-F238E27FC236}">
                <a16:creationId xmlns:a16="http://schemas.microsoft.com/office/drawing/2014/main" id="{D46A577C-4F0F-0C4A-BB55-C22E12009D06}"/>
              </a:ext>
            </a:extLst>
          </p:cNvPr>
          <p:cNvSpPr/>
          <p:nvPr/>
        </p:nvSpPr>
        <p:spPr>
          <a:xfrm>
            <a:off x="230401" y="1491921"/>
            <a:ext cx="8686800" cy="620294"/>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正方形/長方形 3">
            <a:extLst>
              <a:ext uri="{FF2B5EF4-FFF2-40B4-BE49-F238E27FC236}">
                <a16:creationId xmlns:a16="http://schemas.microsoft.com/office/drawing/2014/main" id="{619ACA8B-D46A-1F43-8A8D-9FA6A5FC37EF}"/>
              </a:ext>
            </a:extLst>
          </p:cNvPr>
          <p:cNvSpPr/>
          <p:nvPr/>
        </p:nvSpPr>
        <p:spPr>
          <a:xfrm>
            <a:off x="230400" y="2192426"/>
            <a:ext cx="8686800" cy="620294"/>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正方形/長方形 4">
            <a:extLst>
              <a:ext uri="{FF2B5EF4-FFF2-40B4-BE49-F238E27FC236}">
                <a16:creationId xmlns:a16="http://schemas.microsoft.com/office/drawing/2014/main" id="{6BFB7E06-0187-074D-AFC7-D174FBEDFAB9}"/>
              </a:ext>
            </a:extLst>
          </p:cNvPr>
          <p:cNvSpPr/>
          <p:nvPr/>
        </p:nvSpPr>
        <p:spPr>
          <a:xfrm>
            <a:off x="230400" y="2892931"/>
            <a:ext cx="8686800" cy="620294"/>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a:extLst>
              <a:ext uri="{FF2B5EF4-FFF2-40B4-BE49-F238E27FC236}">
                <a16:creationId xmlns:a16="http://schemas.microsoft.com/office/drawing/2014/main" id="{A162034C-59CE-8347-B896-B0441A44742D}"/>
              </a:ext>
            </a:extLst>
          </p:cNvPr>
          <p:cNvSpPr/>
          <p:nvPr/>
        </p:nvSpPr>
        <p:spPr>
          <a:xfrm>
            <a:off x="228600" y="3593436"/>
            <a:ext cx="8686800" cy="620294"/>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正方形/長方形 6">
            <a:extLst>
              <a:ext uri="{FF2B5EF4-FFF2-40B4-BE49-F238E27FC236}">
                <a16:creationId xmlns:a16="http://schemas.microsoft.com/office/drawing/2014/main" id="{5B7BC710-CC92-C546-929D-3EAF18A3F3FB}"/>
              </a:ext>
            </a:extLst>
          </p:cNvPr>
          <p:cNvSpPr/>
          <p:nvPr/>
        </p:nvSpPr>
        <p:spPr>
          <a:xfrm>
            <a:off x="228600" y="4293941"/>
            <a:ext cx="8686800" cy="620294"/>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正方形/長方形 7">
            <a:extLst>
              <a:ext uri="{FF2B5EF4-FFF2-40B4-BE49-F238E27FC236}">
                <a16:creationId xmlns:a16="http://schemas.microsoft.com/office/drawing/2014/main" id="{80CA5980-1ACB-B14D-8E5E-5C805A3A9B94}"/>
              </a:ext>
            </a:extLst>
          </p:cNvPr>
          <p:cNvSpPr/>
          <p:nvPr/>
        </p:nvSpPr>
        <p:spPr>
          <a:xfrm>
            <a:off x="228600" y="4994446"/>
            <a:ext cx="8686800" cy="620294"/>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 name="正方形/長方形 37">
            <a:extLst>
              <a:ext uri="{FF2B5EF4-FFF2-40B4-BE49-F238E27FC236}">
                <a16:creationId xmlns:a16="http://schemas.microsoft.com/office/drawing/2014/main" id="{7275A57B-A060-4748-AE0D-AE62B98C8C93}"/>
              </a:ext>
            </a:extLst>
          </p:cNvPr>
          <p:cNvSpPr/>
          <p:nvPr/>
        </p:nvSpPr>
        <p:spPr>
          <a:xfrm flipH="1">
            <a:off x="6106340" y="1427753"/>
            <a:ext cx="1983786" cy="5016703"/>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FE951927-2521-0247-8E4A-F6B5FF6F9595}"/>
              </a:ext>
            </a:extLst>
          </p:cNvPr>
          <p:cNvSpPr>
            <a:spLocks noGrp="1"/>
          </p:cNvSpPr>
          <p:nvPr>
            <p:ph type="title"/>
          </p:nvPr>
        </p:nvSpPr>
        <p:spPr/>
        <p:txBody>
          <a:bodyPr/>
          <a:lstStyle/>
          <a:p>
            <a:r>
              <a:rPr kumimoji="1" lang="ja-JP" altLang="en-US"/>
              <a:t>ローコード／ノーコードによる役割の変化</a:t>
            </a:r>
          </a:p>
        </p:txBody>
      </p:sp>
      <p:sp>
        <p:nvSpPr>
          <p:cNvPr id="9" name="テキスト ボックス 8">
            <a:extLst>
              <a:ext uri="{FF2B5EF4-FFF2-40B4-BE49-F238E27FC236}">
                <a16:creationId xmlns:a16="http://schemas.microsoft.com/office/drawing/2014/main" id="{8F957ADE-99C9-CE46-9287-C76DAD1309E4}"/>
              </a:ext>
            </a:extLst>
          </p:cNvPr>
          <p:cNvSpPr txBox="1"/>
          <p:nvPr/>
        </p:nvSpPr>
        <p:spPr>
          <a:xfrm>
            <a:off x="470565" y="1632728"/>
            <a:ext cx="697627" cy="400110"/>
          </a:xfrm>
          <a:prstGeom prst="rect">
            <a:avLst/>
          </a:prstGeom>
          <a:noFill/>
        </p:spPr>
        <p:txBody>
          <a:bodyPr wrap="none" rtlCol="0">
            <a:spAutoFit/>
          </a:bodyPr>
          <a:lstStyle/>
          <a:p>
            <a:r>
              <a:rPr kumimoji="1" lang="ja-JP" altLang="en-US" sz="2000">
                <a:solidFill>
                  <a:schemeClr val="bg1"/>
                </a:solidFill>
                <a:latin typeface="Meiryo" panose="020B0604030504040204" pitchFamily="34" charset="-128"/>
                <a:ea typeface="Meiryo" panose="020B0604030504040204" pitchFamily="34" charset="-128"/>
              </a:rPr>
              <a:t>戦略</a:t>
            </a:r>
          </a:p>
        </p:txBody>
      </p:sp>
      <p:sp>
        <p:nvSpPr>
          <p:cNvPr id="10" name="テキスト ボックス 9">
            <a:extLst>
              <a:ext uri="{FF2B5EF4-FFF2-40B4-BE49-F238E27FC236}">
                <a16:creationId xmlns:a16="http://schemas.microsoft.com/office/drawing/2014/main" id="{22AC5C8C-E79D-E748-8A7C-FF1CE1446F7A}"/>
              </a:ext>
            </a:extLst>
          </p:cNvPr>
          <p:cNvSpPr txBox="1"/>
          <p:nvPr/>
        </p:nvSpPr>
        <p:spPr>
          <a:xfrm>
            <a:off x="470564" y="2328717"/>
            <a:ext cx="697627" cy="400110"/>
          </a:xfrm>
          <a:prstGeom prst="rect">
            <a:avLst/>
          </a:prstGeom>
          <a:noFill/>
        </p:spPr>
        <p:txBody>
          <a:bodyPr wrap="none" rtlCol="0">
            <a:spAutoFit/>
          </a:bodyPr>
          <a:lstStyle/>
          <a:p>
            <a:r>
              <a:rPr kumimoji="1" lang="ja-JP" altLang="en-US" sz="2000">
                <a:solidFill>
                  <a:schemeClr val="bg1"/>
                </a:solidFill>
                <a:latin typeface="Meiryo" panose="020B0604030504040204" pitchFamily="34" charset="-128"/>
                <a:ea typeface="Meiryo" panose="020B0604030504040204" pitchFamily="34" charset="-128"/>
              </a:rPr>
              <a:t>企画</a:t>
            </a:r>
          </a:p>
        </p:txBody>
      </p:sp>
      <p:sp>
        <p:nvSpPr>
          <p:cNvPr id="11" name="テキスト ボックス 10">
            <a:extLst>
              <a:ext uri="{FF2B5EF4-FFF2-40B4-BE49-F238E27FC236}">
                <a16:creationId xmlns:a16="http://schemas.microsoft.com/office/drawing/2014/main" id="{BECEB5FA-2586-5946-AF78-90928CA0C9F4}"/>
              </a:ext>
            </a:extLst>
          </p:cNvPr>
          <p:cNvSpPr txBox="1"/>
          <p:nvPr/>
        </p:nvSpPr>
        <p:spPr>
          <a:xfrm>
            <a:off x="470563" y="3743565"/>
            <a:ext cx="697627" cy="400110"/>
          </a:xfrm>
          <a:prstGeom prst="rect">
            <a:avLst/>
          </a:prstGeom>
          <a:noFill/>
        </p:spPr>
        <p:txBody>
          <a:bodyPr wrap="none" rtlCol="0">
            <a:spAutoFit/>
          </a:bodyPr>
          <a:lstStyle/>
          <a:p>
            <a:r>
              <a:rPr kumimoji="1" lang="ja-JP" altLang="en-US" sz="2000">
                <a:solidFill>
                  <a:schemeClr val="bg1"/>
                </a:solidFill>
                <a:latin typeface="Meiryo" panose="020B0604030504040204" pitchFamily="34" charset="-128"/>
                <a:ea typeface="Meiryo" panose="020B0604030504040204" pitchFamily="34" charset="-128"/>
              </a:rPr>
              <a:t>開発</a:t>
            </a:r>
          </a:p>
        </p:txBody>
      </p:sp>
      <p:sp>
        <p:nvSpPr>
          <p:cNvPr id="12" name="テキスト ボックス 11">
            <a:extLst>
              <a:ext uri="{FF2B5EF4-FFF2-40B4-BE49-F238E27FC236}">
                <a16:creationId xmlns:a16="http://schemas.microsoft.com/office/drawing/2014/main" id="{F43D00F5-2F10-6847-B0D7-8DD2BE243B44}"/>
              </a:ext>
            </a:extLst>
          </p:cNvPr>
          <p:cNvSpPr txBox="1"/>
          <p:nvPr/>
        </p:nvSpPr>
        <p:spPr>
          <a:xfrm>
            <a:off x="470564" y="3025558"/>
            <a:ext cx="697627" cy="400110"/>
          </a:xfrm>
          <a:prstGeom prst="rect">
            <a:avLst/>
          </a:prstGeom>
          <a:noFill/>
        </p:spPr>
        <p:txBody>
          <a:bodyPr wrap="none" rtlCol="0">
            <a:spAutoFit/>
          </a:bodyPr>
          <a:lstStyle/>
          <a:p>
            <a:r>
              <a:rPr kumimoji="1" lang="ja-JP" altLang="en-US" sz="2000">
                <a:solidFill>
                  <a:schemeClr val="bg1"/>
                </a:solidFill>
                <a:latin typeface="Meiryo" panose="020B0604030504040204" pitchFamily="34" charset="-128"/>
                <a:ea typeface="Meiryo" panose="020B0604030504040204" pitchFamily="34" charset="-128"/>
              </a:rPr>
              <a:t>設計</a:t>
            </a:r>
          </a:p>
        </p:txBody>
      </p:sp>
      <p:sp>
        <p:nvSpPr>
          <p:cNvPr id="13" name="テキスト ボックス 12">
            <a:extLst>
              <a:ext uri="{FF2B5EF4-FFF2-40B4-BE49-F238E27FC236}">
                <a16:creationId xmlns:a16="http://schemas.microsoft.com/office/drawing/2014/main" id="{7F41D78A-280D-9842-A8F8-2191A760675C}"/>
              </a:ext>
            </a:extLst>
          </p:cNvPr>
          <p:cNvSpPr txBox="1"/>
          <p:nvPr/>
        </p:nvSpPr>
        <p:spPr>
          <a:xfrm>
            <a:off x="454521" y="4438723"/>
            <a:ext cx="697627" cy="400110"/>
          </a:xfrm>
          <a:prstGeom prst="rect">
            <a:avLst/>
          </a:prstGeom>
          <a:noFill/>
        </p:spPr>
        <p:txBody>
          <a:bodyPr wrap="none" rtlCol="0">
            <a:spAutoFit/>
          </a:bodyPr>
          <a:lstStyle/>
          <a:p>
            <a:r>
              <a:rPr kumimoji="1" lang="ja-JP" altLang="en-US" sz="2000">
                <a:solidFill>
                  <a:schemeClr val="bg1"/>
                </a:solidFill>
                <a:latin typeface="Meiryo" panose="020B0604030504040204" pitchFamily="34" charset="-128"/>
                <a:ea typeface="Meiryo" panose="020B0604030504040204" pitchFamily="34" charset="-128"/>
              </a:rPr>
              <a:t>運用</a:t>
            </a:r>
          </a:p>
        </p:txBody>
      </p:sp>
      <p:sp>
        <p:nvSpPr>
          <p:cNvPr id="14" name="テキスト ボックス 13">
            <a:extLst>
              <a:ext uri="{FF2B5EF4-FFF2-40B4-BE49-F238E27FC236}">
                <a16:creationId xmlns:a16="http://schemas.microsoft.com/office/drawing/2014/main" id="{252FEC2D-C6DE-4345-A3A4-5AE63B6AAFE9}"/>
              </a:ext>
            </a:extLst>
          </p:cNvPr>
          <p:cNvSpPr txBox="1"/>
          <p:nvPr/>
        </p:nvSpPr>
        <p:spPr>
          <a:xfrm>
            <a:off x="454520" y="5104538"/>
            <a:ext cx="697627" cy="400110"/>
          </a:xfrm>
          <a:prstGeom prst="rect">
            <a:avLst/>
          </a:prstGeom>
          <a:noFill/>
        </p:spPr>
        <p:txBody>
          <a:bodyPr wrap="none" rtlCol="0">
            <a:spAutoFit/>
          </a:bodyPr>
          <a:lstStyle/>
          <a:p>
            <a:r>
              <a:rPr kumimoji="1" lang="ja-JP" altLang="en-US" sz="2000">
                <a:solidFill>
                  <a:schemeClr val="bg1"/>
                </a:solidFill>
                <a:latin typeface="Meiryo" panose="020B0604030504040204" pitchFamily="34" charset="-128"/>
                <a:ea typeface="Meiryo" panose="020B0604030504040204" pitchFamily="34" charset="-128"/>
              </a:rPr>
              <a:t>保守</a:t>
            </a:r>
          </a:p>
        </p:txBody>
      </p:sp>
      <p:sp>
        <p:nvSpPr>
          <p:cNvPr id="15" name="正方形/長方形 14">
            <a:extLst>
              <a:ext uri="{FF2B5EF4-FFF2-40B4-BE49-F238E27FC236}">
                <a16:creationId xmlns:a16="http://schemas.microsoft.com/office/drawing/2014/main" id="{4118452B-31F6-4D4F-8EC2-ABD7B7061B5A}"/>
              </a:ext>
            </a:extLst>
          </p:cNvPr>
          <p:cNvSpPr/>
          <p:nvPr/>
        </p:nvSpPr>
        <p:spPr>
          <a:xfrm>
            <a:off x="1818090" y="2529311"/>
            <a:ext cx="1363579" cy="3892883"/>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テキスト ボックス 21">
            <a:extLst>
              <a:ext uri="{FF2B5EF4-FFF2-40B4-BE49-F238E27FC236}">
                <a16:creationId xmlns:a16="http://schemas.microsoft.com/office/drawing/2014/main" id="{478060C4-F708-364C-BE1C-62C884E8F4E3}"/>
              </a:ext>
            </a:extLst>
          </p:cNvPr>
          <p:cNvSpPr txBox="1"/>
          <p:nvPr/>
        </p:nvSpPr>
        <p:spPr>
          <a:xfrm rot="5400000">
            <a:off x="2099769" y="5887451"/>
            <a:ext cx="800219"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ベンダー</a:t>
            </a:r>
          </a:p>
        </p:txBody>
      </p:sp>
      <p:sp>
        <p:nvSpPr>
          <p:cNvPr id="29" name="テキスト ボックス 28">
            <a:extLst>
              <a:ext uri="{FF2B5EF4-FFF2-40B4-BE49-F238E27FC236}">
                <a16:creationId xmlns:a16="http://schemas.microsoft.com/office/drawing/2014/main" id="{40656427-DD94-974D-8928-721D48C3936A}"/>
              </a:ext>
            </a:extLst>
          </p:cNvPr>
          <p:cNvSpPr txBox="1"/>
          <p:nvPr/>
        </p:nvSpPr>
        <p:spPr>
          <a:xfrm rot="5400000">
            <a:off x="1868936" y="3104598"/>
            <a:ext cx="1261884"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全てのシステム</a:t>
            </a:r>
          </a:p>
        </p:txBody>
      </p:sp>
      <p:sp>
        <p:nvSpPr>
          <p:cNvPr id="39" name="テキスト ボックス 38">
            <a:extLst>
              <a:ext uri="{FF2B5EF4-FFF2-40B4-BE49-F238E27FC236}">
                <a16:creationId xmlns:a16="http://schemas.microsoft.com/office/drawing/2014/main" id="{00B6C3B0-1661-7A4C-98BA-D986DB32BFDB}"/>
              </a:ext>
            </a:extLst>
          </p:cNvPr>
          <p:cNvSpPr txBox="1"/>
          <p:nvPr/>
        </p:nvSpPr>
        <p:spPr>
          <a:xfrm rot="5400000">
            <a:off x="7404414" y="5846123"/>
            <a:ext cx="800219"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ベンダー</a:t>
            </a:r>
          </a:p>
        </p:txBody>
      </p:sp>
      <p:sp>
        <p:nvSpPr>
          <p:cNvPr id="40" name="テキスト ボックス 39">
            <a:extLst>
              <a:ext uri="{FF2B5EF4-FFF2-40B4-BE49-F238E27FC236}">
                <a16:creationId xmlns:a16="http://schemas.microsoft.com/office/drawing/2014/main" id="{D4AF3DAF-A0CF-344F-AF4B-B26C884D398C}"/>
              </a:ext>
            </a:extLst>
          </p:cNvPr>
          <p:cNvSpPr txBox="1"/>
          <p:nvPr/>
        </p:nvSpPr>
        <p:spPr>
          <a:xfrm>
            <a:off x="6388751" y="1746548"/>
            <a:ext cx="1415772" cy="461665"/>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コンサルティング</a:t>
            </a:r>
            <a:endParaRPr kumimoji="1" lang="en-US" altLang="ja-JP" sz="1200" dirty="0">
              <a:solidFill>
                <a:schemeClr val="bg1"/>
              </a:solidFill>
              <a:latin typeface="Meiryo" panose="020B0604030504040204" pitchFamily="34" charset="-128"/>
              <a:ea typeface="Meiryo" panose="020B0604030504040204" pitchFamily="34" charset="-128"/>
            </a:endParaRPr>
          </a:p>
          <a:p>
            <a:pPr algn="ctr"/>
            <a:r>
              <a:rPr lang="ja-JP" altLang="en-US" sz="1200">
                <a:solidFill>
                  <a:schemeClr val="bg1"/>
                </a:solidFill>
                <a:latin typeface="Meiryo" panose="020B0604030504040204" pitchFamily="34" charset="-128"/>
                <a:ea typeface="Meiryo" panose="020B0604030504040204" pitchFamily="34" charset="-128"/>
              </a:rPr>
              <a:t>共創／内製化支援</a:t>
            </a:r>
            <a:endParaRPr kumimoji="1" lang="ja-JP" altLang="en-US" sz="1200">
              <a:solidFill>
                <a:schemeClr val="bg1"/>
              </a:solidFill>
              <a:latin typeface="Meiryo" panose="020B0604030504040204" pitchFamily="34" charset="-128"/>
              <a:ea typeface="Meiryo" panose="020B0604030504040204" pitchFamily="34" charset="-128"/>
            </a:endParaRPr>
          </a:p>
        </p:txBody>
      </p:sp>
      <p:grpSp>
        <p:nvGrpSpPr>
          <p:cNvPr id="21" name="グループ化 20">
            <a:extLst>
              <a:ext uri="{FF2B5EF4-FFF2-40B4-BE49-F238E27FC236}">
                <a16:creationId xmlns:a16="http://schemas.microsoft.com/office/drawing/2014/main" id="{8809A79F-C23D-D747-BABB-2EF044AA5FC2}"/>
              </a:ext>
            </a:extLst>
          </p:cNvPr>
          <p:cNvGrpSpPr/>
          <p:nvPr/>
        </p:nvGrpSpPr>
        <p:grpSpPr>
          <a:xfrm>
            <a:off x="5401998" y="2485790"/>
            <a:ext cx="2127461" cy="3898943"/>
            <a:chOff x="5401998" y="2303991"/>
            <a:chExt cx="2127461" cy="3898943"/>
          </a:xfrm>
        </p:grpSpPr>
        <p:sp>
          <p:nvSpPr>
            <p:cNvPr id="19" name="正方形/長方形 18">
              <a:extLst>
                <a:ext uri="{FF2B5EF4-FFF2-40B4-BE49-F238E27FC236}">
                  <a16:creationId xmlns:a16="http://schemas.microsoft.com/office/drawing/2014/main" id="{0B3A6444-CA8F-CB46-811E-023E42CDC4CF}"/>
                </a:ext>
              </a:extLst>
            </p:cNvPr>
            <p:cNvSpPr/>
            <p:nvPr/>
          </p:nvSpPr>
          <p:spPr>
            <a:xfrm flipH="1">
              <a:off x="6593669" y="2303991"/>
              <a:ext cx="935790" cy="3892883"/>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 name="正方形/長方形 31">
              <a:extLst>
                <a:ext uri="{FF2B5EF4-FFF2-40B4-BE49-F238E27FC236}">
                  <a16:creationId xmlns:a16="http://schemas.microsoft.com/office/drawing/2014/main" id="{CD43B3C1-2467-254F-AEB1-3CD9443115D6}"/>
                </a:ext>
              </a:extLst>
            </p:cNvPr>
            <p:cNvSpPr/>
            <p:nvPr/>
          </p:nvSpPr>
          <p:spPr>
            <a:xfrm>
              <a:off x="6709876" y="2393796"/>
              <a:ext cx="326791" cy="2920627"/>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 name="正方形/長方形 32">
              <a:extLst>
                <a:ext uri="{FF2B5EF4-FFF2-40B4-BE49-F238E27FC236}">
                  <a16:creationId xmlns:a16="http://schemas.microsoft.com/office/drawing/2014/main" id="{032F8BF6-9043-B94C-B2A0-FEB672E8C92C}"/>
                </a:ext>
              </a:extLst>
            </p:cNvPr>
            <p:cNvSpPr/>
            <p:nvPr/>
          </p:nvSpPr>
          <p:spPr>
            <a:xfrm>
              <a:off x="7107220" y="2393796"/>
              <a:ext cx="326791" cy="2920627"/>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正方形/長方形 19">
              <a:extLst>
                <a:ext uri="{FF2B5EF4-FFF2-40B4-BE49-F238E27FC236}">
                  <a16:creationId xmlns:a16="http://schemas.microsoft.com/office/drawing/2014/main" id="{B1B0B3B5-7735-CB43-893D-A1DE05BFB98B}"/>
                </a:ext>
              </a:extLst>
            </p:cNvPr>
            <p:cNvSpPr/>
            <p:nvPr/>
          </p:nvSpPr>
          <p:spPr>
            <a:xfrm flipH="1">
              <a:off x="6187269" y="2303991"/>
              <a:ext cx="363621" cy="3892883"/>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テキスト ボックス 24">
              <a:extLst>
                <a:ext uri="{FF2B5EF4-FFF2-40B4-BE49-F238E27FC236}">
                  <a16:creationId xmlns:a16="http://schemas.microsoft.com/office/drawing/2014/main" id="{44A05343-3497-BA40-9F08-D9D9CECCBF27}"/>
                </a:ext>
              </a:extLst>
            </p:cNvPr>
            <p:cNvSpPr txBox="1"/>
            <p:nvPr/>
          </p:nvSpPr>
          <p:spPr>
            <a:xfrm rot="5400000">
              <a:off x="6661454" y="5664325"/>
              <a:ext cx="800219"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ユーザー</a:t>
              </a:r>
            </a:p>
          </p:txBody>
        </p:sp>
        <p:sp>
          <p:nvSpPr>
            <p:cNvPr id="26" name="テキスト ボックス 25">
              <a:extLst>
                <a:ext uri="{FF2B5EF4-FFF2-40B4-BE49-F238E27FC236}">
                  <a16:creationId xmlns:a16="http://schemas.microsoft.com/office/drawing/2014/main" id="{738D2F70-3704-4D41-8DC4-F223354A9488}"/>
                </a:ext>
              </a:extLst>
            </p:cNvPr>
            <p:cNvSpPr txBox="1"/>
            <p:nvPr/>
          </p:nvSpPr>
          <p:spPr>
            <a:xfrm rot="5400000">
              <a:off x="5968969" y="5656242"/>
              <a:ext cx="800219"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ベンダー</a:t>
              </a:r>
            </a:p>
          </p:txBody>
        </p:sp>
        <p:sp>
          <p:nvSpPr>
            <p:cNvPr id="30" name="テキスト ボックス 29">
              <a:extLst>
                <a:ext uri="{FF2B5EF4-FFF2-40B4-BE49-F238E27FC236}">
                  <a16:creationId xmlns:a16="http://schemas.microsoft.com/office/drawing/2014/main" id="{800FDDDB-CEB9-9E4C-B32D-9975F23A0A93}"/>
                </a:ext>
              </a:extLst>
            </p:cNvPr>
            <p:cNvSpPr txBox="1"/>
            <p:nvPr/>
          </p:nvSpPr>
          <p:spPr>
            <a:xfrm rot="5400000">
              <a:off x="6620027" y="2879277"/>
              <a:ext cx="1261885"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簡単なシステム</a:t>
              </a:r>
            </a:p>
          </p:txBody>
        </p:sp>
        <p:sp>
          <p:nvSpPr>
            <p:cNvPr id="31" name="テキスト ボックス 30">
              <a:extLst>
                <a:ext uri="{FF2B5EF4-FFF2-40B4-BE49-F238E27FC236}">
                  <a16:creationId xmlns:a16="http://schemas.microsoft.com/office/drawing/2014/main" id="{07A3F555-515D-0344-8C61-A62D989B90DF}"/>
                </a:ext>
              </a:extLst>
            </p:cNvPr>
            <p:cNvSpPr txBox="1"/>
            <p:nvPr/>
          </p:nvSpPr>
          <p:spPr>
            <a:xfrm rot="5400000">
              <a:off x="6236656" y="2879277"/>
              <a:ext cx="1261884"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複雑なシステム</a:t>
              </a:r>
            </a:p>
          </p:txBody>
        </p:sp>
        <p:sp>
          <p:nvSpPr>
            <p:cNvPr id="34" name="テキスト ボックス 33">
              <a:extLst>
                <a:ext uri="{FF2B5EF4-FFF2-40B4-BE49-F238E27FC236}">
                  <a16:creationId xmlns:a16="http://schemas.microsoft.com/office/drawing/2014/main" id="{4707066F-C738-AF43-9B10-5B8B84F8EBA4}"/>
                </a:ext>
              </a:extLst>
            </p:cNvPr>
            <p:cNvSpPr txBox="1"/>
            <p:nvPr/>
          </p:nvSpPr>
          <p:spPr>
            <a:xfrm rot="5400000">
              <a:off x="6773917" y="4296330"/>
              <a:ext cx="954107"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ノーコード</a:t>
              </a:r>
            </a:p>
          </p:txBody>
        </p:sp>
        <p:sp>
          <p:nvSpPr>
            <p:cNvPr id="35" name="テキスト ボックス 34">
              <a:extLst>
                <a:ext uri="{FF2B5EF4-FFF2-40B4-BE49-F238E27FC236}">
                  <a16:creationId xmlns:a16="http://schemas.microsoft.com/office/drawing/2014/main" id="{87746144-DBB3-9945-8EE2-E00EEE5B2CBB}"/>
                </a:ext>
              </a:extLst>
            </p:cNvPr>
            <p:cNvSpPr txBox="1"/>
            <p:nvPr/>
          </p:nvSpPr>
          <p:spPr>
            <a:xfrm rot="5400000">
              <a:off x="6390544" y="4335255"/>
              <a:ext cx="954107"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ローコード</a:t>
              </a:r>
            </a:p>
          </p:txBody>
        </p:sp>
        <p:sp>
          <p:nvSpPr>
            <p:cNvPr id="37" name="テキスト ボックス 36">
              <a:extLst>
                <a:ext uri="{FF2B5EF4-FFF2-40B4-BE49-F238E27FC236}">
                  <a16:creationId xmlns:a16="http://schemas.microsoft.com/office/drawing/2014/main" id="{2C01B6C3-C58A-6944-B85E-F206AA9044F5}"/>
                </a:ext>
              </a:extLst>
            </p:cNvPr>
            <p:cNvSpPr txBox="1"/>
            <p:nvPr/>
          </p:nvSpPr>
          <p:spPr>
            <a:xfrm rot="5400000">
              <a:off x="5724132" y="2879278"/>
              <a:ext cx="1261884"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高度なシステム</a:t>
              </a:r>
            </a:p>
          </p:txBody>
        </p:sp>
        <p:sp>
          <p:nvSpPr>
            <p:cNvPr id="42" name="右矢印 41">
              <a:extLst>
                <a:ext uri="{FF2B5EF4-FFF2-40B4-BE49-F238E27FC236}">
                  <a16:creationId xmlns:a16="http://schemas.microsoft.com/office/drawing/2014/main" id="{03083D47-7DFD-D149-BCAD-7A4F9BF7C199}"/>
                </a:ext>
              </a:extLst>
            </p:cNvPr>
            <p:cNvSpPr/>
            <p:nvPr/>
          </p:nvSpPr>
          <p:spPr>
            <a:xfrm>
              <a:off x="5401998" y="3692240"/>
              <a:ext cx="609600" cy="800229"/>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6" name="グループ化 15">
            <a:extLst>
              <a:ext uri="{FF2B5EF4-FFF2-40B4-BE49-F238E27FC236}">
                <a16:creationId xmlns:a16="http://schemas.microsoft.com/office/drawing/2014/main" id="{F5B1F582-FD9F-FA43-923F-97275D7046D1}"/>
              </a:ext>
            </a:extLst>
          </p:cNvPr>
          <p:cNvGrpSpPr/>
          <p:nvPr/>
        </p:nvGrpSpPr>
        <p:grpSpPr>
          <a:xfrm>
            <a:off x="3271177" y="2528410"/>
            <a:ext cx="2036079" cy="3904119"/>
            <a:chOff x="3271177" y="2346611"/>
            <a:chExt cx="2036079" cy="3904119"/>
          </a:xfrm>
        </p:grpSpPr>
        <p:sp>
          <p:nvSpPr>
            <p:cNvPr id="17" name="正方形/長方形 16">
              <a:extLst>
                <a:ext uri="{FF2B5EF4-FFF2-40B4-BE49-F238E27FC236}">
                  <a16:creationId xmlns:a16="http://schemas.microsoft.com/office/drawing/2014/main" id="{FCD42A18-5949-1540-9655-09FD04C80B5C}"/>
                </a:ext>
              </a:extLst>
            </p:cNvPr>
            <p:cNvSpPr/>
            <p:nvPr/>
          </p:nvSpPr>
          <p:spPr>
            <a:xfrm>
              <a:off x="3970285" y="2346611"/>
              <a:ext cx="935790" cy="3892883"/>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正方形/長方形 17">
              <a:extLst>
                <a:ext uri="{FF2B5EF4-FFF2-40B4-BE49-F238E27FC236}">
                  <a16:creationId xmlns:a16="http://schemas.microsoft.com/office/drawing/2014/main" id="{A684D04B-9408-D84F-9D51-AA9F09B4657B}"/>
                </a:ext>
              </a:extLst>
            </p:cNvPr>
            <p:cNvSpPr/>
            <p:nvPr/>
          </p:nvSpPr>
          <p:spPr>
            <a:xfrm>
              <a:off x="4943635" y="2357847"/>
              <a:ext cx="363621" cy="3892883"/>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テキスト ボックス 22">
              <a:extLst>
                <a:ext uri="{FF2B5EF4-FFF2-40B4-BE49-F238E27FC236}">
                  <a16:creationId xmlns:a16="http://schemas.microsoft.com/office/drawing/2014/main" id="{D30D6B6F-E8AD-3B46-8A01-4E307A8C0056}"/>
                </a:ext>
              </a:extLst>
            </p:cNvPr>
            <p:cNvSpPr txBox="1"/>
            <p:nvPr/>
          </p:nvSpPr>
          <p:spPr>
            <a:xfrm rot="5400000">
              <a:off x="4019434" y="5710099"/>
              <a:ext cx="800219"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ベンダー</a:t>
              </a:r>
            </a:p>
          </p:txBody>
        </p:sp>
        <p:sp>
          <p:nvSpPr>
            <p:cNvPr id="24" name="テキスト ボックス 23">
              <a:extLst>
                <a:ext uri="{FF2B5EF4-FFF2-40B4-BE49-F238E27FC236}">
                  <a16:creationId xmlns:a16="http://schemas.microsoft.com/office/drawing/2014/main" id="{FF7876C8-EA2D-5544-AA20-209A99893419}"/>
                </a:ext>
              </a:extLst>
            </p:cNvPr>
            <p:cNvSpPr txBox="1"/>
            <p:nvPr/>
          </p:nvSpPr>
          <p:spPr>
            <a:xfrm rot="5400000">
              <a:off x="4725335" y="5710099"/>
              <a:ext cx="800219"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ユーザー</a:t>
              </a:r>
            </a:p>
          </p:txBody>
        </p:sp>
        <p:sp>
          <p:nvSpPr>
            <p:cNvPr id="27" name="テキスト ボックス 26">
              <a:extLst>
                <a:ext uri="{FF2B5EF4-FFF2-40B4-BE49-F238E27FC236}">
                  <a16:creationId xmlns:a16="http://schemas.microsoft.com/office/drawing/2014/main" id="{C72530B0-9E6F-7647-BE0C-BA72BB58D28D}"/>
                </a:ext>
              </a:extLst>
            </p:cNvPr>
            <p:cNvSpPr txBox="1"/>
            <p:nvPr/>
          </p:nvSpPr>
          <p:spPr>
            <a:xfrm rot="5400000">
              <a:off x="4494502" y="2922798"/>
              <a:ext cx="1261885"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簡単なシステム</a:t>
              </a:r>
            </a:p>
          </p:txBody>
        </p:sp>
        <p:sp>
          <p:nvSpPr>
            <p:cNvPr id="28" name="テキスト ボックス 27">
              <a:extLst>
                <a:ext uri="{FF2B5EF4-FFF2-40B4-BE49-F238E27FC236}">
                  <a16:creationId xmlns:a16="http://schemas.microsoft.com/office/drawing/2014/main" id="{FF274DCF-730F-9044-A595-594D46744936}"/>
                </a:ext>
              </a:extLst>
            </p:cNvPr>
            <p:cNvSpPr txBox="1"/>
            <p:nvPr/>
          </p:nvSpPr>
          <p:spPr>
            <a:xfrm rot="5400000">
              <a:off x="3960524" y="2931007"/>
              <a:ext cx="1261884"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複雑なシステム</a:t>
              </a:r>
            </a:p>
          </p:txBody>
        </p:sp>
        <p:sp>
          <p:nvSpPr>
            <p:cNvPr id="36" name="テキスト ボックス 35">
              <a:extLst>
                <a:ext uri="{FF2B5EF4-FFF2-40B4-BE49-F238E27FC236}">
                  <a16:creationId xmlns:a16="http://schemas.microsoft.com/office/drawing/2014/main" id="{ABC368B0-F20F-4F43-BB0D-00FB2470C820}"/>
                </a:ext>
              </a:extLst>
            </p:cNvPr>
            <p:cNvSpPr txBox="1"/>
            <p:nvPr/>
          </p:nvSpPr>
          <p:spPr>
            <a:xfrm rot="5400000">
              <a:off x="4649604" y="4373069"/>
              <a:ext cx="954107"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ノーコード</a:t>
              </a:r>
            </a:p>
          </p:txBody>
        </p:sp>
        <p:sp>
          <p:nvSpPr>
            <p:cNvPr id="41" name="右矢印 40">
              <a:extLst>
                <a:ext uri="{FF2B5EF4-FFF2-40B4-BE49-F238E27FC236}">
                  <a16:creationId xmlns:a16="http://schemas.microsoft.com/office/drawing/2014/main" id="{B572DADC-59AE-D343-8596-23033607ACA6}"/>
                </a:ext>
              </a:extLst>
            </p:cNvPr>
            <p:cNvSpPr/>
            <p:nvPr/>
          </p:nvSpPr>
          <p:spPr>
            <a:xfrm>
              <a:off x="3271177" y="3696479"/>
              <a:ext cx="609600" cy="800229"/>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 name="テキスト ボックス 42">
              <a:extLst>
                <a:ext uri="{FF2B5EF4-FFF2-40B4-BE49-F238E27FC236}">
                  <a16:creationId xmlns:a16="http://schemas.microsoft.com/office/drawing/2014/main" id="{A2500D2C-F9BB-E243-9BF7-8765F6E36A9C}"/>
                </a:ext>
              </a:extLst>
            </p:cNvPr>
            <p:cNvSpPr txBox="1"/>
            <p:nvPr/>
          </p:nvSpPr>
          <p:spPr>
            <a:xfrm rot="5400000">
              <a:off x="3645964" y="2932672"/>
              <a:ext cx="1261884"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高度なシステム</a:t>
              </a:r>
            </a:p>
          </p:txBody>
        </p:sp>
      </p:grpSp>
      <p:grpSp>
        <p:nvGrpSpPr>
          <p:cNvPr id="48" name="グループ化 47">
            <a:extLst>
              <a:ext uri="{FF2B5EF4-FFF2-40B4-BE49-F238E27FC236}">
                <a16:creationId xmlns:a16="http://schemas.microsoft.com/office/drawing/2014/main" id="{6D7ABEF1-ED28-EB44-B303-FF46F832624D}"/>
              </a:ext>
            </a:extLst>
          </p:cNvPr>
          <p:cNvGrpSpPr/>
          <p:nvPr/>
        </p:nvGrpSpPr>
        <p:grpSpPr>
          <a:xfrm>
            <a:off x="470563" y="860925"/>
            <a:ext cx="7619563" cy="500853"/>
            <a:chOff x="470563" y="860925"/>
            <a:chExt cx="7619563" cy="500853"/>
          </a:xfrm>
        </p:grpSpPr>
        <p:sp>
          <p:nvSpPr>
            <p:cNvPr id="44" name="右矢印 43">
              <a:extLst>
                <a:ext uri="{FF2B5EF4-FFF2-40B4-BE49-F238E27FC236}">
                  <a16:creationId xmlns:a16="http://schemas.microsoft.com/office/drawing/2014/main" id="{14D0AF42-EFB1-F440-ADBB-8321B59E0971}"/>
                </a:ext>
              </a:extLst>
            </p:cNvPr>
            <p:cNvSpPr/>
            <p:nvPr/>
          </p:nvSpPr>
          <p:spPr>
            <a:xfrm>
              <a:off x="1818090" y="860925"/>
              <a:ext cx="6272036" cy="500853"/>
            </a:xfrm>
            <a:prstGeom prst="rightArrow">
              <a:avLst>
                <a:gd name="adj1" fmla="val 62812"/>
                <a:gd name="adj2" fmla="val 50000"/>
              </a:avLst>
            </a:prstGeom>
            <a:gradFill>
              <a:gsLst>
                <a:gs pos="0">
                  <a:srgbClr val="0070C0"/>
                </a:gs>
                <a:gs pos="42000">
                  <a:schemeClr val="tx2">
                    <a:lumMod val="20000"/>
                    <a:lumOff val="80000"/>
                  </a:schemeClr>
                </a:gs>
                <a:gs pos="50000">
                  <a:schemeClr val="accent6">
                    <a:lumMod val="60000"/>
                    <a:lumOff val="40000"/>
                  </a:schemeClr>
                </a:gs>
                <a:gs pos="100000">
                  <a:schemeClr val="accent6">
                    <a:lumMod val="50000"/>
                  </a:schemeClr>
                </a:gs>
              </a:gsLst>
              <a:lin ang="0" scaled="0"/>
            </a:gra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5" name="テキスト ボックス 44">
              <a:extLst>
                <a:ext uri="{FF2B5EF4-FFF2-40B4-BE49-F238E27FC236}">
                  <a16:creationId xmlns:a16="http://schemas.microsoft.com/office/drawing/2014/main" id="{A0C43061-60EB-F048-BF90-214E4AD25796}"/>
                </a:ext>
              </a:extLst>
            </p:cNvPr>
            <p:cNvSpPr txBox="1"/>
            <p:nvPr/>
          </p:nvSpPr>
          <p:spPr>
            <a:xfrm>
              <a:off x="1870678" y="979425"/>
              <a:ext cx="1620957" cy="307777"/>
            </a:xfrm>
            <a:prstGeom prst="rect">
              <a:avLst/>
            </a:prstGeom>
            <a:noFill/>
          </p:spPr>
          <p:txBody>
            <a:bodyPr wrap="none" rtlCol="0">
              <a:spAutoFit/>
            </a:bodyPr>
            <a:lstStyle/>
            <a:p>
              <a:r>
                <a:rPr kumimoji="1" lang="ja-JP" altLang="en-US" sz="1400" b="1">
                  <a:solidFill>
                    <a:schemeClr val="bg1"/>
                  </a:solidFill>
                  <a:latin typeface="Meiryo" panose="020B0604030504040204" pitchFamily="34" charset="-128"/>
                  <a:ea typeface="Meiryo" panose="020B0604030504040204" pitchFamily="34" charset="-128"/>
                </a:rPr>
                <a:t>情報システム部門</a:t>
              </a:r>
            </a:p>
          </p:txBody>
        </p:sp>
        <p:sp>
          <p:nvSpPr>
            <p:cNvPr id="46" name="テキスト ボックス 45">
              <a:extLst>
                <a:ext uri="{FF2B5EF4-FFF2-40B4-BE49-F238E27FC236}">
                  <a16:creationId xmlns:a16="http://schemas.microsoft.com/office/drawing/2014/main" id="{B11E0361-7997-524B-A730-70E230083173}"/>
                </a:ext>
              </a:extLst>
            </p:cNvPr>
            <p:cNvSpPr txBox="1"/>
            <p:nvPr/>
          </p:nvSpPr>
          <p:spPr>
            <a:xfrm>
              <a:off x="6282257" y="992830"/>
              <a:ext cx="1620957" cy="307777"/>
            </a:xfrm>
            <a:prstGeom prst="rect">
              <a:avLst/>
            </a:prstGeom>
            <a:noFill/>
          </p:spPr>
          <p:txBody>
            <a:bodyPr wrap="none" rtlCol="0">
              <a:spAutoFit/>
            </a:bodyPr>
            <a:lstStyle/>
            <a:p>
              <a:r>
                <a:rPr kumimoji="1" lang="ja-JP" altLang="en-US" sz="1400" b="1">
                  <a:solidFill>
                    <a:schemeClr val="bg1"/>
                  </a:solidFill>
                  <a:latin typeface="Meiryo" panose="020B0604030504040204" pitchFamily="34" charset="-128"/>
                  <a:ea typeface="Meiryo" panose="020B0604030504040204" pitchFamily="34" charset="-128"/>
                </a:rPr>
                <a:t>事業部門・経営者</a:t>
              </a:r>
            </a:p>
          </p:txBody>
        </p:sp>
        <p:sp>
          <p:nvSpPr>
            <p:cNvPr id="47" name="テキスト ボックス 46">
              <a:extLst>
                <a:ext uri="{FF2B5EF4-FFF2-40B4-BE49-F238E27FC236}">
                  <a16:creationId xmlns:a16="http://schemas.microsoft.com/office/drawing/2014/main" id="{066ED020-51D5-2A41-BB56-D1E719E81648}"/>
                </a:ext>
              </a:extLst>
            </p:cNvPr>
            <p:cNvSpPr txBox="1"/>
            <p:nvPr/>
          </p:nvSpPr>
          <p:spPr>
            <a:xfrm>
              <a:off x="470563" y="933258"/>
              <a:ext cx="697627" cy="400110"/>
            </a:xfrm>
            <a:prstGeom prst="rect">
              <a:avLst/>
            </a:prstGeom>
            <a:noFill/>
          </p:spPr>
          <p:txBody>
            <a:bodyPr wrap="none" rtlCol="0">
              <a:spAutoFit/>
            </a:bodyPr>
            <a:lstStyle/>
            <a:p>
              <a:r>
                <a:rPr kumimoji="1" lang="ja-JP" altLang="en-US" sz="2000">
                  <a:solidFill>
                    <a:schemeClr val="tx2"/>
                  </a:solidFill>
                  <a:latin typeface="Meiryo" panose="020B0604030504040204" pitchFamily="34" charset="-128"/>
                  <a:ea typeface="Meiryo" panose="020B0604030504040204" pitchFamily="34" charset="-128"/>
                </a:rPr>
                <a:t>顧客</a:t>
              </a:r>
            </a:p>
          </p:txBody>
        </p:sp>
      </p:grpSp>
    </p:spTree>
    <p:extLst>
      <p:ext uri="{BB962C8B-B14F-4D97-AF65-F5344CB8AC3E}">
        <p14:creationId xmlns:p14="http://schemas.microsoft.com/office/powerpoint/2010/main" val="20275847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wipe(left)">
                                      <p:cBhvr>
                                        <p:cTn id="12" dur="5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grpId="0" nodeType="clickEffect">
                                  <p:stCondLst>
                                    <p:cond delay="0"/>
                                  </p:stCondLst>
                                  <p:childTnLst>
                                    <p:set>
                                      <p:cBhvr>
                                        <p:cTn id="16" dur="1" fill="hold">
                                          <p:stCondLst>
                                            <p:cond delay="0"/>
                                          </p:stCondLst>
                                        </p:cTn>
                                        <p:tgtEl>
                                          <p:spTgt spid="40"/>
                                        </p:tgtEl>
                                        <p:attrNameLst>
                                          <p:attrName>style.visibility</p:attrName>
                                        </p:attrNameLst>
                                      </p:cBhvr>
                                      <p:to>
                                        <p:strVal val="visible"/>
                                      </p:to>
                                    </p:set>
                                    <p:anim calcmode="lin" valueType="num">
                                      <p:cBhvr>
                                        <p:cTn id="17" dur="500" fill="hold"/>
                                        <p:tgtEl>
                                          <p:spTgt spid="40"/>
                                        </p:tgtEl>
                                        <p:attrNameLst>
                                          <p:attrName>ppt_w</p:attrName>
                                        </p:attrNameLst>
                                      </p:cBhvr>
                                      <p:tavLst>
                                        <p:tav tm="0">
                                          <p:val>
                                            <p:fltVal val="0"/>
                                          </p:val>
                                        </p:tav>
                                        <p:tav tm="100000">
                                          <p:val>
                                            <p:strVal val="#ppt_w"/>
                                          </p:val>
                                        </p:tav>
                                      </p:tavLst>
                                    </p:anim>
                                    <p:anim calcmode="lin" valueType="num">
                                      <p:cBhvr>
                                        <p:cTn id="18" dur="500" fill="hold"/>
                                        <p:tgtEl>
                                          <p:spTgt spid="40"/>
                                        </p:tgtEl>
                                        <p:attrNameLst>
                                          <p:attrName>ppt_h</p:attrName>
                                        </p:attrNameLst>
                                      </p:cBhvr>
                                      <p:tavLst>
                                        <p:tav tm="0">
                                          <p:val>
                                            <p:fltVal val="0"/>
                                          </p:val>
                                        </p:tav>
                                        <p:tav tm="100000">
                                          <p:val>
                                            <p:strVal val="#ppt_h"/>
                                          </p:val>
                                        </p:tav>
                                      </p:tavLst>
                                    </p:anim>
                                    <p:animEffect transition="in" filter="fade">
                                      <p:cBhvr>
                                        <p:cTn id="19" dur="500"/>
                                        <p:tgtEl>
                                          <p:spTgt spid="4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500" fill="hold"/>
                                        <p:tgtEl>
                                          <p:spTgt spid="38"/>
                                        </p:tgtEl>
                                        <p:attrNameLst>
                                          <p:attrName>ppt_w</p:attrName>
                                        </p:attrNameLst>
                                      </p:cBhvr>
                                      <p:tavLst>
                                        <p:tav tm="0">
                                          <p:val>
                                            <p:fltVal val="0"/>
                                          </p:val>
                                        </p:tav>
                                        <p:tav tm="100000">
                                          <p:val>
                                            <p:strVal val="#ppt_w"/>
                                          </p:val>
                                        </p:tav>
                                      </p:tavLst>
                                    </p:anim>
                                    <p:anim calcmode="lin" valueType="num">
                                      <p:cBhvr>
                                        <p:cTn id="23" dur="500" fill="hold"/>
                                        <p:tgtEl>
                                          <p:spTgt spid="38"/>
                                        </p:tgtEl>
                                        <p:attrNameLst>
                                          <p:attrName>ppt_h</p:attrName>
                                        </p:attrNameLst>
                                      </p:cBhvr>
                                      <p:tavLst>
                                        <p:tav tm="0">
                                          <p:val>
                                            <p:fltVal val="0"/>
                                          </p:val>
                                        </p:tav>
                                        <p:tav tm="100000">
                                          <p:val>
                                            <p:strVal val="#ppt_h"/>
                                          </p:val>
                                        </p:tav>
                                      </p:tavLst>
                                    </p:anim>
                                    <p:animEffect transition="in" filter="fade">
                                      <p:cBhvr>
                                        <p:cTn id="24" dur="500"/>
                                        <p:tgtEl>
                                          <p:spTgt spid="38"/>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39"/>
                                        </p:tgtEl>
                                        <p:attrNameLst>
                                          <p:attrName>style.visibility</p:attrName>
                                        </p:attrNameLst>
                                      </p:cBhvr>
                                      <p:to>
                                        <p:strVal val="visible"/>
                                      </p:to>
                                    </p:set>
                                    <p:anim calcmode="lin" valueType="num">
                                      <p:cBhvr>
                                        <p:cTn id="27" dur="500" fill="hold"/>
                                        <p:tgtEl>
                                          <p:spTgt spid="39"/>
                                        </p:tgtEl>
                                        <p:attrNameLst>
                                          <p:attrName>ppt_w</p:attrName>
                                        </p:attrNameLst>
                                      </p:cBhvr>
                                      <p:tavLst>
                                        <p:tav tm="0">
                                          <p:val>
                                            <p:fltVal val="0"/>
                                          </p:val>
                                        </p:tav>
                                        <p:tav tm="100000">
                                          <p:val>
                                            <p:strVal val="#ppt_w"/>
                                          </p:val>
                                        </p:tav>
                                      </p:tavLst>
                                    </p:anim>
                                    <p:anim calcmode="lin" valueType="num">
                                      <p:cBhvr>
                                        <p:cTn id="28" dur="500" fill="hold"/>
                                        <p:tgtEl>
                                          <p:spTgt spid="39"/>
                                        </p:tgtEl>
                                        <p:attrNameLst>
                                          <p:attrName>ppt_h</p:attrName>
                                        </p:attrNameLst>
                                      </p:cBhvr>
                                      <p:tavLst>
                                        <p:tav tm="0">
                                          <p:val>
                                            <p:fltVal val="0"/>
                                          </p:val>
                                        </p:tav>
                                        <p:tav tm="100000">
                                          <p:val>
                                            <p:strVal val="#ppt_h"/>
                                          </p:val>
                                        </p:tav>
                                      </p:tavLst>
                                    </p:anim>
                                    <p:animEffect transition="in" filter="fade">
                                      <p:cBhvr>
                                        <p:cTn id="29" dur="500"/>
                                        <p:tgtEl>
                                          <p:spTgt spid="39"/>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wipe(left)">
                                      <p:cBhvr>
                                        <p:cTn id="34"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p:bldP spid="40" grpId="0"/>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正方形/長方形 32"/>
          <p:cNvSpPr/>
          <p:nvPr/>
        </p:nvSpPr>
        <p:spPr>
          <a:xfrm>
            <a:off x="1345842" y="3089334"/>
            <a:ext cx="7330613" cy="3033166"/>
          </a:xfrm>
          <a:prstGeom prst="rect">
            <a:avLst/>
          </a:prstGeom>
          <a:solidFill>
            <a:srgbClr val="0432FF">
              <a:alpha val="9804"/>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en-US" altLang="ja-JP"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lang="ja-JP" altLang="en-US"/>
              <a:t>ローコード開発</a:t>
            </a:r>
            <a:r>
              <a:rPr kumimoji="1" lang="ja-JP" altLang="en-US"/>
              <a:t>ツール</a:t>
            </a:r>
          </a:p>
        </p:txBody>
      </p:sp>
      <p:sp>
        <p:nvSpPr>
          <p:cNvPr id="4" name="正方形/長方形 3"/>
          <p:cNvSpPr/>
          <p:nvPr/>
        </p:nvSpPr>
        <p:spPr>
          <a:xfrm>
            <a:off x="457200" y="1196752"/>
            <a:ext cx="3096344" cy="576064"/>
          </a:xfrm>
          <a:prstGeom prst="rect">
            <a:avLst/>
          </a:prstGeom>
          <a:solidFill>
            <a:schemeClr val="accent3">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a:solidFill>
                  <a:srgbClr val="FFFFFF"/>
                </a:solidFill>
                <a:latin typeface="Meiryo" charset="-128"/>
                <a:ea typeface="Meiryo" charset="-128"/>
                <a:cs typeface="Meiryo" charset="-128"/>
              </a:rPr>
              <a:t>インフラ</a:t>
            </a:r>
            <a:r>
              <a:rPr kumimoji="1" lang="ja-JP" altLang="en-US" sz="1400" dirty="0">
                <a:solidFill>
                  <a:srgbClr val="FFFFFF"/>
                </a:solidFill>
                <a:latin typeface="Meiryo" charset="-128"/>
                <a:ea typeface="Meiryo" charset="-128"/>
                <a:cs typeface="Meiryo" charset="-128"/>
              </a:rPr>
              <a:t>・</a:t>
            </a:r>
            <a:r>
              <a:rPr lang="ja-JP" altLang="en-US" sz="1400" dirty="0">
                <a:solidFill>
                  <a:srgbClr val="FFFFFF"/>
                </a:solidFill>
                <a:latin typeface="Meiryo" charset="-128"/>
                <a:ea typeface="Meiryo" charset="-128"/>
                <a:cs typeface="Meiryo" charset="-128"/>
              </a:rPr>
              <a:t>プラットフォーム構築</a:t>
            </a:r>
            <a:endParaRPr kumimoji="1" lang="ja-JP" altLang="en-US" sz="1400" dirty="0">
              <a:solidFill>
                <a:srgbClr val="FFFFFF"/>
              </a:solidFill>
              <a:latin typeface="Meiryo" charset="-128"/>
              <a:ea typeface="Meiryo" charset="-128"/>
              <a:cs typeface="Meiryo" charset="-128"/>
            </a:endParaRPr>
          </a:p>
        </p:txBody>
      </p:sp>
      <p:sp>
        <p:nvSpPr>
          <p:cNvPr id="5" name="正方形/長方形 4"/>
          <p:cNvSpPr/>
          <p:nvPr/>
        </p:nvSpPr>
        <p:spPr>
          <a:xfrm>
            <a:off x="3553544" y="1196752"/>
            <a:ext cx="5122912" cy="576064"/>
          </a:xfrm>
          <a:prstGeom prst="rect">
            <a:avLst/>
          </a:prstGeom>
          <a:solidFill>
            <a:schemeClr val="tx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rgbClr val="FFFFFF"/>
                </a:solidFill>
                <a:latin typeface="Meiryo" charset="-128"/>
                <a:ea typeface="Meiryo" charset="-128"/>
                <a:cs typeface="Meiryo" charset="-128"/>
              </a:rPr>
              <a:t>手組によるアプリケーション開発</a:t>
            </a:r>
          </a:p>
        </p:txBody>
      </p:sp>
      <p:sp>
        <p:nvSpPr>
          <p:cNvPr id="7" name="正方形/長方形 6"/>
          <p:cNvSpPr/>
          <p:nvPr/>
        </p:nvSpPr>
        <p:spPr>
          <a:xfrm>
            <a:off x="457200" y="2134693"/>
            <a:ext cx="894116" cy="576064"/>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b="1" dirty="0">
                <a:solidFill>
                  <a:srgbClr val="FFFFFF"/>
                </a:solidFill>
                <a:latin typeface="Meiryo" charset="-128"/>
                <a:ea typeface="Meiryo" charset="-128"/>
                <a:cs typeface="Meiryo" charset="-128"/>
              </a:rPr>
              <a:t>クラウド</a:t>
            </a:r>
          </a:p>
        </p:txBody>
      </p:sp>
      <p:sp>
        <p:nvSpPr>
          <p:cNvPr id="8" name="正方形/長方形 7"/>
          <p:cNvSpPr/>
          <p:nvPr/>
        </p:nvSpPr>
        <p:spPr>
          <a:xfrm>
            <a:off x="1351316" y="2134693"/>
            <a:ext cx="5122912" cy="576064"/>
          </a:xfrm>
          <a:prstGeom prst="rect">
            <a:avLst/>
          </a:prstGeom>
          <a:solidFill>
            <a:schemeClr val="tx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rgbClr val="FFFFFF"/>
                </a:solidFill>
                <a:latin typeface="Meiryo" charset="-128"/>
                <a:ea typeface="Meiryo" charset="-128"/>
                <a:cs typeface="Meiryo" charset="-128"/>
              </a:rPr>
              <a:t>手組によるアプリケーション開発</a:t>
            </a:r>
          </a:p>
        </p:txBody>
      </p:sp>
      <p:sp>
        <p:nvSpPr>
          <p:cNvPr id="10" name="正方形/長方形 9"/>
          <p:cNvSpPr/>
          <p:nvPr/>
        </p:nvSpPr>
        <p:spPr>
          <a:xfrm>
            <a:off x="451726" y="3072634"/>
            <a:ext cx="894116" cy="576064"/>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b="1" dirty="0">
                <a:solidFill>
                  <a:srgbClr val="FFFFFF"/>
                </a:solidFill>
                <a:latin typeface="Meiryo" charset="-128"/>
                <a:ea typeface="Meiryo" charset="-128"/>
                <a:cs typeface="Meiryo" charset="-128"/>
              </a:rPr>
              <a:t>クラウド</a:t>
            </a:r>
          </a:p>
        </p:txBody>
      </p:sp>
      <p:sp>
        <p:nvSpPr>
          <p:cNvPr id="11" name="正方形/長方形 10"/>
          <p:cNvSpPr/>
          <p:nvPr/>
        </p:nvSpPr>
        <p:spPr>
          <a:xfrm>
            <a:off x="1345842" y="3072634"/>
            <a:ext cx="1658752" cy="576064"/>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b="1">
                <a:solidFill>
                  <a:srgbClr val="FFFFFF"/>
                </a:solidFill>
                <a:latin typeface="Meiryo" charset="-128"/>
                <a:ea typeface="Meiryo" charset="-128"/>
                <a:cs typeface="Meiryo" charset="-128"/>
              </a:rPr>
              <a:t>ローコード</a:t>
            </a:r>
            <a:endParaRPr kumimoji="1" lang="en-US" altLang="ja-JP" sz="1400" b="1" dirty="0">
              <a:solidFill>
                <a:srgbClr val="FFFFFF"/>
              </a:solidFill>
              <a:latin typeface="Meiryo" charset="-128"/>
              <a:ea typeface="Meiryo" charset="-128"/>
              <a:cs typeface="Meiryo" charset="-128"/>
            </a:endParaRPr>
          </a:p>
          <a:p>
            <a:pPr algn="ctr"/>
            <a:r>
              <a:rPr kumimoji="1" lang="ja-JP" altLang="en-US" sz="1400" b="1">
                <a:solidFill>
                  <a:srgbClr val="FFFFFF"/>
                </a:solidFill>
                <a:latin typeface="Meiryo" charset="-128"/>
                <a:ea typeface="Meiryo" charset="-128"/>
                <a:cs typeface="Meiryo" charset="-128"/>
              </a:rPr>
              <a:t>開発ツール</a:t>
            </a:r>
            <a:endParaRPr kumimoji="1" lang="ja-JP" altLang="en-US" sz="1400" b="1" dirty="0">
              <a:solidFill>
                <a:srgbClr val="FFFFFF"/>
              </a:solidFill>
              <a:latin typeface="Meiryo" charset="-128"/>
              <a:ea typeface="Meiryo" charset="-128"/>
              <a:cs typeface="Meiryo" charset="-128"/>
            </a:endParaRPr>
          </a:p>
        </p:txBody>
      </p:sp>
      <p:cxnSp>
        <p:nvCxnSpPr>
          <p:cNvPr id="14" name="直線コネクタ 13"/>
          <p:cNvCxnSpPr/>
          <p:nvPr/>
        </p:nvCxnSpPr>
        <p:spPr>
          <a:xfrm>
            <a:off x="457200" y="1772816"/>
            <a:ext cx="0" cy="361877"/>
          </a:xfrm>
          <a:prstGeom prst="line">
            <a:avLst/>
          </a:prstGeom>
          <a:ln w="12700">
            <a:solidFill>
              <a:schemeClr val="accent6">
                <a:lumMod val="75000"/>
              </a:schemeClr>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5" name="直線コネクタ 14"/>
          <p:cNvCxnSpPr/>
          <p:nvPr/>
        </p:nvCxnSpPr>
        <p:spPr>
          <a:xfrm flipH="1">
            <a:off x="1351316" y="1772816"/>
            <a:ext cx="2202228" cy="361877"/>
          </a:xfrm>
          <a:prstGeom prst="line">
            <a:avLst/>
          </a:prstGeom>
          <a:ln w="12700">
            <a:solidFill>
              <a:schemeClr val="accent6">
                <a:lumMod val="75000"/>
              </a:schemeClr>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7" name="直線コネクタ 16"/>
          <p:cNvCxnSpPr/>
          <p:nvPr/>
        </p:nvCxnSpPr>
        <p:spPr>
          <a:xfrm flipH="1">
            <a:off x="6474228" y="1772816"/>
            <a:ext cx="2202228" cy="361877"/>
          </a:xfrm>
          <a:prstGeom prst="line">
            <a:avLst/>
          </a:prstGeom>
          <a:ln w="12700">
            <a:solidFill>
              <a:schemeClr val="accent6">
                <a:lumMod val="75000"/>
              </a:schemeClr>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8" name="直線コネクタ 17"/>
          <p:cNvCxnSpPr/>
          <p:nvPr/>
        </p:nvCxnSpPr>
        <p:spPr>
          <a:xfrm>
            <a:off x="458695" y="2727457"/>
            <a:ext cx="0" cy="361877"/>
          </a:xfrm>
          <a:prstGeom prst="line">
            <a:avLst/>
          </a:prstGeom>
          <a:ln w="12700">
            <a:solidFill>
              <a:schemeClr val="accent6">
                <a:lumMod val="75000"/>
              </a:schemeClr>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9" name="直線コネクタ 18"/>
          <p:cNvCxnSpPr/>
          <p:nvPr/>
        </p:nvCxnSpPr>
        <p:spPr>
          <a:xfrm>
            <a:off x="1345842" y="2710758"/>
            <a:ext cx="6691" cy="361876"/>
          </a:xfrm>
          <a:prstGeom prst="line">
            <a:avLst/>
          </a:prstGeom>
          <a:ln w="12700">
            <a:solidFill>
              <a:schemeClr val="accent6">
                <a:lumMod val="75000"/>
              </a:schemeClr>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1" name="直線コネクタ 20"/>
          <p:cNvCxnSpPr/>
          <p:nvPr/>
        </p:nvCxnSpPr>
        <p:spPr>
          <a:xfrm flipH="1">
            <a:off x="2994319" y="2710013"/>
            <a:ext cx="3479909" cy="362620"/>
          </a:xfrm>
          <a:prstGeom prst="line">
            <a:avLst/>
          </a:prstGeom>
          <a:ln w="12700">
            <a:solidFill>
              <a:schemeClr val="accent6">
                <a:lumMod val="75000"/>
              </a:schemeClr>
            </a:solidFill>
            <a:prstDash val="sysDot"/>
          </a:ln>
          <a:effectLst/>
        </p:spPr>
        <p:style>
          <a:lnRef idx="2">
            <a:schemeClr val="accent1"/>
          </a:lnRef>
          <a:fillRef idx="0">
            <a:schemeClr val="accent1"/>
          </a:fillRef>
          <a:effectRef idx="1">
            <a:schemeClr val="accent1"/>
          </a:effectRef>
          <a:fontRef idx="minor">
            <a:schemeClr val="tx1"/>
          </a:fontRef>
        </p:style>
      </p:cxnSp>
      <p:sp>
        <p:nvSpPr>
          <p:cNvPr id="32" name="左矢印 31"/>
          <p:cNvSpPr/>
          <p:nvPr/>
        </p:nvSpPr>
        <p:spPr>
          <a:xfrm>
            <a:off x="2994319" y="3113425"/>
            <a:ext cx="5538122" cy="494482"/>
          </a:xfrm>
          <a:prstGeom prst="leftArrow">
            <a:avLst>
              <a:gd name="adj1" fmla="val 68428"/>
              <a:gd name="adj2" fmla="val 50000"/>
            </a:avLst>
          </a:prstGeom>
          <a:solidFill>
            <a:srgbClr val="FF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400">
                <a:solidFill>
                  <a:srgbClr val="FFFFFF"/>
                </a:solidFill>
                <a:latin typeface="Meiryo" charset="-128"/>
                <a:ea typeface="Meiryo" charset="-128"/>
                <a:cs typeface="Meiryo" charset="-128"/>
              </a:rPr>
              <a:t>ビジネスニーズ</a:t>
            </a:r>
            <a:r>
              <a:rPr lang="ja-JP" altLang="en-US" sz="1400" dirty="0">
                <a:solidFill>
                  <a:srgbClr val="FFFFFF"/>
                </a:solidFill>
                <a:latin typeface="Meiryo" charset="-128"/>
                <a:ea typeface="Meiryo" charset="-128"/>
                <a:cs typeface="Meiryo" charset="-128"/>
              </a:rPr>
              <a:t>の変化に即応</a:t>
            </a:r>
            <a:endParaRPr kumimoji="1" lang="ja-JP" altLang="en-US" sz="1400" dirty="0">
              <a:solidFill>
                <a:srgbClr val="FFFFFF"/>
              </a:solidFill>
              <a:latin typeface="Meiryo" charset="-128"/>
              <a:ea typeface="Meiryo" charset="-128"/>
              <a:cs typeface="Meiryo" charset="-128"/>
            </a:endParaRPr>
          </a:p>
        </p:txBody>
      </p:sp>
      <p:sp>
        <p:nvSpPr>
          <p:cNvPr id="34" name="正方形/長方形 33"/>
          <p:cNvSpPr/>
          <p:nvPr/>
        </p:nvSpPr>
        <p:spPr>
          <a:xfrm>
            <a:off x="3553544" y="3609463"/>
            <a:ext cx="4978897" cy="923330"/>
          </a:xfrm>
          <a:prstGeom prst="rect">
            <a:avLst/>
          </a:prstGeom>
        </p:spPr>
        <p:txBody>
          <a:bodyPr wrap="square">
            <a:spAutoFit/>
          </a:bodyPr>
          <a:lstStyle/>
          <a:p>
            <a:pPr marL="285750" indent="-285750">
              <a:buFont typeface="Wingdings" charset="2"/>
              <a:buChar char="Ø"/>
            </a:pPr>
            <a:r>
              <a:rPr lang="ja-JP" altLang="en-US" dirty="0">
                <a:solidFill>
                  <a:schemeClr val="accent6">
                    <a:lumMod val="75000"/>
                  </a:schemeClr>
                </a:solidFill>
                <a:latin typeface="Meiryo" charset="-128"/>
                <a:ea typeface="Meiryo" charset="-128"/>
                <a:cs typeface="Meiryo" charset="-128"/>
              </a:rPr>
              <a:t>新規アプリケーションの開発期間の短縮</a:t>
            </a:r>
            <a:endParaRPr lang="en-US" altLang="ja-JP" dirty="0">
              <a:solidFill>
                <a:schemeClr val="accent6">
                  <a:lumMod val="75000"/>
                </a:schemeClr>
              </a:solidFill>
              <a:latin typeface="Meiryo" charset="-128"/>
              <a:ea typeface="Meiryo" charset="-128"/>
              <a:cs typeface="Meiryo" charset="-128"/>
            </a:endParaRPr>
          </a:p>
          <a:p>
            <a:pPr marL="285750" indent="-285750">
              <a:buFont typeface="Wingdings" charset="2"/>
              <a:buChar char="Ø"/>
            </a:pPr>
            <a:r>
              <a:rPr lang="ja-JP" altLang="en-US" dirty="0">
                <a:solidFill>
                  <a:schemeClr val="accent6">
                    <a:lumMod val="75000"/>
                  </a:schemeClr>
                </a:solidFill>
                <a:latin typeface="Meiryo" charset="-128"/>
                <a:ea typeface="Meiryo" charset="-128"/>
                <a:cs typeface="Meiryo" charset="-128"/>
              </a:rPr>
              <a:t>日々改善に対応できる保守・改修の実現</a:t>
            </a:r>
            <a:endParaRPr lang="en-US" altLang="ja-JP" dirty="0">
              <a:solidFill>
                <a:schemeClr val="accent6">
                  <a:lumMod val="75000"/>
                </a:schemeClr>
              </a:solidFill>
              <a:latin typeface="Meiryo" charset="-128"/>
              <a:ea typeface="Meiryo" charset="-128"/>
              <a:cs typeface="Meiryo" charset="-128"/>
            </a:endParaRPr>
          </a:p>
          <a:p>
            <a:pPr marL="285750" indent="-285750">
              <a:buFont typeface="Wingdings" charset="2"/>
              <a:buChar char="Ø"/>
            </a:pPr>
            <a:r>
              <a:rPr lang="ja-JP" altLang="en-US" dirty="0">
                <a:solidFill>
                  <a:schemeClr val="accent6">
                    <a:lumMod val="75000"/>
                  </a:schemeClr>
                </a:solidFill>
                <a:latin typeface="Meiryo" charset="-128"/>
                <a:ea typeface="Meiryo" charset="-128"/>
                <a:cs typeface="Meiryo" charset="-128"/>
              </a:rPr>
              <a:t>業務プロセス可視化による属人性の排除</a:t>
            </a:r>
            <a:endParaRPr lang="en-US" altLang="ja-JP" dirty="0">
              <a:solidFill>
                <a:schemeClr val="accent6">
                  <a:lumMod val="75000"/>
                </a:schemeClr>
              </a:solidFill>
              <a:latin typeface="Meiryo" charset="-128"/>
              <a:ea typeface="Meiryo" charset="-128"/>
              <a:cs typeface="Meiryo" charset="-128"/>
            </a:endParaRPr>
          </a:p>
        </p:txBody>
      </p:sp>
      <p:grpSp>
        <p:nvGrpSpPr>
          <p:cNvPr id="40" name="図形グループ 39"/>
          <p:cNvGrpSpPr/>
          <p:nvPr/>
        </p:nvGrpSpPr>
        <p:grpSpPr>
          <a:xfrm>
            <a:off x="1691680" y="4624677"/>
            <a:ext cx="1097870" cy="1202923"/>
            <a:chOff x="5409461" y="1068046"/>
            <a:chExt cx="547466" cy="636692"/>
          </a:xfrm>
        </p:grpSpPr>
        <p:pic>
          <p:nvPicPr>
            <p:cNvPr id="42" name="図 41"/>
            <p:cNvPicPr>
              <a:picLocks noChangeAspect="1"/>
            </p:cNvPicPr>
            <p:nvPr/>
          </p:nvPicPr>
          <p:blipFill>
            <a:blip r:embed="rId3">
              <a:clrChange>
                <a:clrFrom>
                  <a:srgbClr val="FFFFFF"/>
                </a:clrFrom>
                <a:clrTo>
                  <a:srgbClr val="FFFFFF">
                    <a:alpha val="0"/>
                  </a:srgbClr>
                </a:clrTo>
              </a:clrChange>
            </a:blip>
            <a:stretch>
              <a:fillRect/>
            </a:stretch>
          </p:blipFill>
          <p:spPr>
            <a:xfrm>
              <a:off x="5491329" y="1068046"/>
              <a:ext cx="465598" cy="493335"/>
            </a:xfrm>
            <a:prstGeom prst="rect">
              <a:avLst/>
            </a:prstGeom>
          </p:spPr>
        </p:pic>
        <p:grpSp>
          <p:nvGrpSpPr>
            <p:cNvPr id="43" name="図形グループ 42"/>
            <p:cNvGrpSpPr/>
            <p:nvPr/>
          </p:nvGrpSpPr>
          <p:grpSpPr>
            <a:xfrm>
              <a:off x="5409461" y="1139394"/>
              <a:ext cx="245559" cy="565344"/>
              <a:chOff x="1946324" y="4125162"/>
              <a:chExt cx="969964" cy="2007872"/>
            </a:xfrm>
          </p:grpSpPr>
          <p:sp>
            <p:nvSpPr>
              <p:cNvPr id="44" name="円/楕円 43"/>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5" name="フローチャート: 論理積ゲート 44"/>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sp>
        <p:nvSpPr>
          <p:cNvPr id="46" name="ストライプ矢印 45"/>
          <p:cNvSpPr/>
          <p:nvPr/>
        </p:nvSpPr>
        <p:spPr>
          <a:xfrm rot="16200000">
            <a:off x="1775238" y="3718186"/>
            <a:ext cx="799961" cy="837668"/>
          </a:xfrm>
          <a:prstGeom prst="stripedRightArrow">
            <a:avLst/>
          </a:prstGeom>
          <a:solidFill>
            <a:schemeClr val="accent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9" name="四角形吹き出し 38"/>
          <p:cNvSpPr/>
          <p:nvPr/>
        </p:nvSpPr>
        <p:spPr>
          <a:xfrm>
            <a:off x="2953724" y="4963504"/>
            <a:ext cx="4680520" cy="864096"/>
          </a:xfrm>
          <a:prstGeom prst="wedgeRectCallout">
            <a:avLst>
              <a:gd name="adj1" fmla="val -59197"/>
              <a:gd name="adj2" fmla="val -42555"/>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marL="285750" indent="-285750">
              <a:buFont typeface="Wingdings" charset="2"/>
              <a:buChar char="Ø"/>
            </a:pPr>
            <a:r>
              <a:rPr lang="ja-JP" altLang="en-US" sz="1400" dirty="0">
                <a:solidFill>
                  <a:schemeClr val="bg1"/>
                </a:solidFill>
                <a:latin typeface="Meiryo" charset="-128"/>
                <a:ea typeface="Meiryo" charset="-128"/>
                <a:cs typeface="Meiryo" charset="-128"/>
              </a:rPr>
              <a:t>経営視点を持ち、ビジネスゴールを設定できる能力</a:t>
            </a:r>
            <a:endParaRPr lang="en-US" altLang="ja-JP" sz="1400" dirty="0">
              <a:solidFill>
                <a:schemeClr val="bg1"/>
              </a:solidFill>
              <a:latin typeface="Meiryo" charset="-128"/>
              <a:ea typeface="Meiryo" charset="-128"/>
              <a:cs typeface="Meiryo" charset="-128"/>
            </a:endParaRPr>
          </a:p>
          <a:p>
            <a:pPr marL="285750" indent="-285750">
              <a:buFont typeface="Wingdings" charset="2"/>
              <a:buChar char="Ø"/>
            </a:pPr>
            <a:r>
              <a:rPr lang="ja-JP" altLang="en-US" sz="1400" dirty="0">
                <a:solidFill>
                  <a:schemeClr val="bg1"/>
                </a:solidFill>
                <a:latin typeface="Meiryo" charset="-128"/>
                <a:ea typeface="Meiryo" charset="-128"/>
                <a:cs typeface="Meiryo" charset="-128"/>
              </a:rPr>
              <a:t>業務を分析・整理して、業務プロセスを描ける能力</a:t>
            </a:r>
            <a:endParaRPr lang="en-US" altLang="ja-JP" sz="1400" dirty="0">
              <a:solidFill>
                <a:schemeClr val="bg1"/>
              </a:solidFill>
              <a:latin typeface="Meiryo" charset="-128"/>
              <a:ea typeface="Meiryo" charset="-128"/>
              <a:cs typeface="Meiryo" charset="-128"/>
            </a:endParaRPr>
          </a:p>
          <a:p>
            <a:pPr marL="285750" indent="-285750">
              <a:buFont typeface="Wingdings" charset="2"/>
              <a:buChar char="Ø"/>
            </a:pPr>
            <a:r>
              <a:rPr lang="ja-JP" altLang="en-US" sz="1400" dirty="0">
                <a:solidFill>
                  <a:schemeClr val="bg1"/>
                </a:solidFill>
                <a:latin typeface="Meiryo" charset="-128"/>
                <a:ea typeface="Meiryo" charset="-128"/>
                <a:cs typeface="Meiryo" charset="-128"/>
              </a:rPr>
              <a:t>現場のニーズを引き出せるファシリテーション能力</a:t>
            </a:r>
            <a:endParaRPr lang="en-US" altLang="ja-JP" sz="1400" dirty="0">
              <a:solidFill>
                <a:schemeClr val="bg1"/>
              </a:solidFill>
              <a:latin typeface="Meiryo" charset="-128"/>
              <a:ea typeface="Meiryo" charset="-128"/>
              <a:cs typeface="Meiryo" charset="-128"/>
            </a:endParaRPr>
          </a:p>
        </p:txBody>
      </p:sp>
    </p:spTree>
    <p:extLst>
      <p:ext uri="{BB962C8B-B14F-4D97-AF65-F5344CB8AC3E}">
        <p14:creationId xmlns:p14="http://schemas.microsoft.com/office/powerpoint/2010/main" val="403045856"/>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 name="フリーフォーム 118">
            <a:extLst>
              <a:ext uri="{FF2B5EF4-FFF2-40B4-BE49-F238E27FC236}">
                <a16:creationId xmlns:a16="http://schemas.microsoft.com/office/drawing/2014/main" id="{C253D3E2-C1A8-524B-928C-740C270A7953}"/>
              </a:ext>
            </a:extLst>
          </p:cNvPr>
          <p:cNvSpPr/>
          <p:nvPr/>
        </p:nvSpPr>
        <p:spPr>
          <a:xfrm>
            <a:off x="1020076" y="3452645"/>
            <a:ext cx="7934324" cy="500062"/>
          </a:xfrm>
          <a:custGeom>
            <a:avLst/>
            <a:gdLst>
              <a:gd name="connsiteX0" fmla="*/ 1100137 w 4852987"/>
              <a:gd name="connsiteY0" fmla="*/ 0 h 495300"/>
              <a:gd name="connsiteX1" fmla="*/ 3028950 w 4852987"/>
              <a:gd name="connsiteY1" fmla="*/ 9525 h 495300"/>
              <a:gd name="connsiteX2" fmla="*/ 4852987 w 4852987"/>
              <a:gd name="connsiteY2" fmla="*/ 495300 h 495300"/>
              <a:gd name="connsiteX3" fmla="*/ 0 w 4852987"/>
              <a:gd name="connsiteY3" fmla="*/ 495300 h 495300"/>
              <a:gd name="connsiteX4" fmla="*/ 1100137 w 4852987"/>
              <a:gd name="connsiteY4" fmla="*/ 0 h 495300"/>
              <a:gd name="connsiteX0" fmla="*/ 1100137 w 4852987"/>
              <a:gd name="connsiteY0" fmla="*/ 0 h 495300"/>
              <a:gd name="connsiteX1" fmla="*/ 4562475 w 4852987"/>
              <a:gd name="connsiteY1" fmla="*/ 19050 h 495300"/>
              <a:gd name="connsiteX2" fmla="*/ 4852987 w 4852987"/>
              <a:gd name="connsiteY2" fmla="*/ 495300 h 495300"/>
              <a:gd name="connsiteX3" fmla="*/ 0 w 4852987"/>
              <a:gd name="connsiteY3" fmla="*/ 495300 h 495300"/>
              <a:gd name="connsiteX4" fmla="*/ 1100137 w 4852987"/>
              <a:gd name="connsiteY4" fmla="*/ 0 h 495300"/>
              <a:gd name="connsiteX0" fmla="*/ 1100137 w 4852987"/>
              <a:gd name="connsiteY0" fmla="*/ 0 h 495300"/>
              <a:gd name="connsiteX1" fmla="*/ 4557713 w 4852987"/>
              <a:gd name="connsiteY1" fmla="*/ 0 h 495300"/>
              <a:gd name="connsiteX2" fmla="*/ 4852987 w 4852987"/>
              <a:gd name="connsiteY2" fmla="*/ 495300 h 495300"/>
              <a:gd name="connsiteX3" fmla="*/ 0 w 4852987"/>
              <a:gd name="connsiteY3" fmla="*/ 495300 h 495300"/>
              <a:gd name="connsiteX4" fmla="*/ 1100137 w 4852987"/>
              <a:gd name="connsiteY4" fmla="*/ 0 h 495300"/>
              <a:gd name="connsiteX0" fmla="*/ 1100137 w 7934324"/>
              <a:gd name="connsiteY0" fmla="*/ 0 h 500062"/>
              <a:gd name="connsiteX1" fmla="*/ 4557713 w 7934324"/>
              <a:gd name="connsiteY1" fmla="*/ 0 h 500062"/>
              <a:gd name="connsiteX2" fmla="*/ 7934324 w 7934324"/>
              <a:gd name="connsiteY2" fmla="*/ 500062 h 500062"/>
              <a:gd name="connsiteX3" fmla="*/ 0 w 7934324"/>
              <a:gd name="connsiteY3" fmla="*/ 495300 h 500062"/>
              <a:gd name="connsiteX4" fmla="*/ 1100137 w 7934324"/>
              <a:gd name="connsiteY4" fmla="*/ 0 h 50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4324" h="500062">
                <a:moveTo>
                  <a:pt x="1100137" y="0"/>
                </a:moveTo>
                <a:lnTo>
                  <a:pt x="4557713" y="0"/>
                </a:lnTo>
                <a:lnTo>
                  <a:pt x="7934324" y="500062"/>
                </a:lnTo>
                <a:lnTo>
                  <a:pt x="0" y="495300"/>
                </a:lnTo>
                <a:lnTo>
                  <a:pt x="1100137" y="0"/>
                </a:lnTo>
                <a:close/>
              </a:path>
            </a:pathLst>
          </a:custGeom>
          <a:solidFill>
            <a:schemeClr val="accent2">
              <a:lumMod val="60000"/>
              <a:lumOff val="40000"/>
            </a:schemeClr>
          </a:solidFill>
          <a:ln>
            <a:solidFill>
              <a:schemeClr val="accent2">
                <a:lumMod val="75000"/>
              </a:schemeClr>
            </a:solidFill>
            <a:prstDash val="sysDot"/>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7" name="フリーフォーム 116">
            <a:extLst>
              <a:ext uri="{FF2B5EF4-FFF2-40B4-BE49-F238E27FC236}">
                <a16:creationId xmlns:a16="http://schemas.microsoft.com/office/drawing/2014/main" id="{8DE10912-92BE-9C4F-BA94-0ED1BB7C2A50}"/>
              </a:ext>
            </a:extLst>
          </p:cNvPr>
          <p:cNvSpPr/>
          <p:nvPr/>
        </p:nvSpPr>
        <p:spPr>
          <a:xfrm>
            <a:off x="1014413" y="3434987"/>
            <a:ext cx="5793513" cy="507545"/>
          </a:xfrm>
          <a:custGeom>
            <a:avLst/>
            <a:gdLst>
              <a:gd name="connsiteX0" fmla="*/ 1100137 w 4852987"/>
              <a:gd name="connsiteY0" fmla="*/ 0 h 495300"/>
              <a:gd name="connsiteX1" fmla="*/ 3028950 w 4852987"/>
              <a:gd name="connsiteY1" fmla="*/ 9525 h 495300"/>
              <a:gd name="connsiteX2" fmla="*/ 4852987 w 4852987"/>
              <a:gd name="connsiteY2" fmla="*/ 495300 h 495300"/>
              <a:gd name="connsiteX3" fmla="*/ 0 w 4852987"/>
              <a:gd name="connsiteY3" fmla="*/ 495300 h 495300"/>
              <a:gd name="connsiteX4" fmla="*/ 1100137 w 4852987"/>
              <a:gd name="connsiteY4" fmla="*/ 0 h 495300"/>
              <a:gd name="connsiteX0" fmla="*/ 1100137 w 5793513"/>
              <a:gd name="connsiteY0" fmla="*/ 0 h 504008"/>
              <a:gd name="connsiteX1" fmla="*/ 3028950 w 5793513"/>
              <a:gd name="connsiteY1" fmla="*/ 9525 h 504008"/>
              <a:gd name="connsiteX2" fmla="*/ 5793513 w 5793513"/>
              <a:gd name="connsiteY2" fmla="*/ 504008 h 504008"/>
              <a:gd name="connsiteX3" fmla="*/ 0 w 5793513"/>
              <a:gd name="connsiteY3" fmla="*/ 495300 h 504008"/>
              <a:gd name="connsiteX4" fmla="*/ 1100137 w 5793513"/>
              <a:gd name="connsiteY4" fmla="*/ 0 h 504008"/>
              <a:gd name="connsiteX0" fmla="*/ 1100137 w 5793513"/>
              <a:gd name="connsiteY0" fmla="*/ 10069 h 514077"/>
              <a:gd name="connsiteX1" fmla="*/ 2695847 w 5793513"/>
              <a:gd name="connsiteY1" fmla="*/ 0 h 514077"/>
              <a:gd name="connsiteX2" fmla="*/ 5793513 w 5793513"/>
              <a:gd name="connsiteY2" fmla="*/ 514077 h 514077"/>
              <a:gd name="connsiteX3" fmla="*/ 0 w 5793513"/>
              <a:gd name="connsiteY3" fmla="*/ 505369 h 514077"/>
              <a:gd name="connsiteX4" fmla="*/ 1100137 w 5793513"/>
              <a:gd name="connsiteY4" fmla="*/ 10069 h 514077"/>
              <a:gd name="connsiteX0" fmla="*/ 1119731 w 5793513"/>
              <a:gd name="connsiteY0" fmla="*/ 23132 h 514077"/>
              <a:gd name="connsiteX1" fmla="*/ 2695847 w 5793513"/>
              <a:gd name="connsiteY1" fmla="*/ 0 h 514077"/>
              <a:gd name="connsiteX2" fmla="*/ 5793513 w 5793513"/>
              <a:gd name="connsiteY2" fmla="*/ 514077 h 514077"/>
              <a:gd name="connsiteX3" fmla="*/ 0 w 5793513"/>
              <a:gd name="connsiteY3" fmla="*/ 505369 h 514077"/>
              <a:gd name="connsiteX4" fmla="*/ 1119731 w 5793513"/>
              <a:gd name="connsiteY4" fmla="*/ 23132 h 514077"/>
              <a:gd name="connsiteX0" fmla="*/ 1119731 w 5793513"/>
              <a:gd name="connsiteY0" fmla="*/ 3538 h 494483"/>
              <a:gd name="connsiteX1" fmla="*/ 2695847 w 5793513"/>
              <a:gd name="connsiteY1" fmla="*/ 0 h 494483"/>
              <a:gd name="connsiteX2" fmla="*/ 5793513 w 5793513"/>
              <a:gd name="connsiteY2" fmla="*/ 494483 h 494483"/>
              <a:gd name="connsiteX3" fmla="*/ 0 w 5793513"/>
              <a:gd name="connsiteY3" fmla="*/ 485775 h 494483"/>
              <a:gd name="connsiteX4" fmla="*/ 1119731 w 5793513"/>
              <a:gd name="connsiteY4" fmla="*/ 3538 h 494483"/>
              <a:gd name="connsiteX0" fmla="*/ 1119731 w 5793513"/>
              <a:gd name="connsiteY0" fmla="*/ 16600 h 507545"/>
              <a:gd name="connsiteX1" fmla="*/ 2695847 w 5793513"/>
              <a:gd name="connsiteY1" fmla="*/ 0 h 507545"/>
              <a:gd name="connsiteX2" fmla="*/ 5793513 w 5793513"/>
              <a:gd name="connsiteY2" fmla="*/ 507545 h 507545"/>
              <a:gd name="connsiteX3" fmla="*/ 0 w 5793513"/>
              <a:gd name="connsiteY3" fmla="*/ 498837 h 507545"/>
              <a:gd name="connsiteX4" fmla="*/ 1119731 w 5793513"/>
              <a:gd name="connsiteY4" fmla="*/ 16600 h 507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93513" h="507545">
                <a:moveTo>
                  <a:pt x="1119731" y="16600"/>
                </a:moveTo>
                <a:lnTo>
                  <a:pt x="2695847" y="0"/>
                </a:lnTo>
                <a:lnTo>
                  <a:pt x="5793513" y="507545"/>
                </a:lnTo>
                <a:lnTo>
                  <a:pt x="0" y="498837"/>
                </a:lnTo>
                <a:lnTo>
                  <a:pt x="1119731" y="16600"/>
                </a:lnTo>
                <a:close/>
              </a:path>
            </a:pathLst>
          </a:custGeom>
          <a:solidFill>
            <a:schemeClr val="tx2">
              <a:lumMod val="40000"/>
              <a:lumOff val="60000"/>
            </a:schemeClr>
          </a:solidFill>
          <a:ln>
            <a:solidFill>
              <a:schemeClr val="tx2">
                <a:lumMod val="60000"/>
                <a:lumOff val="40000"/>
              </a:schemeClr>
            </a:solidFill>
            <a:prstDash val="sysDot"/>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6" name="正方形/長方形 115">
            <a:extLst>
              <a:ext uri="{FF2B5EF4-FFF2-40B4-BE49-F238E27FC236}">
                <a16:creationId xmlns:a16="http://schemas.microsoft.com/office/drawing/2014/main" id="{5C5D79C3-4832-8141-AE91-3FE29E1A363D}"/>
              </a:ext>
            </a:extLst>
          </p:cNvPr>
          <p:cNvSpPr/>
          <p:nvPr/>
        </p:nvSpPr>
        <p:spPr>
          <a:xfrm>
            <a:off x="1014838" y="3942709"/>
            <a:ext cx="7942222" cy="257476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5" name="正方形/長方形 114">
            <a:extLst>
              <a:ext uri="{FF2B5EF4-FFF2-40B4-BE49-F238E27FC236}">
                <a16:creationId xmlns:a16="http://schemas.microsoft.com/office/drawing/2014/main" id="{225489A1-32A6-4D41-80D3-8E072BA17674}"/>
              </a:ext>
            </a:extLst>
          </p:cNvPr>
          <p:cNvSpPr/>
          <p:nvPr/>
        </p:nvSpPr>
        <p:spPr>
          <a:xfrm>
            <a:off x="1020076" y="3933056"/>
            <a:ext cx="5784172" cy="1605074"/>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フリーフォーム 24">
            <a:extLst>
              <a:ext uri="{FF2B5EF4-FFF2-40B4-BE49-F238E27FC236}">
                <a16:creationId xmlns:a16="http://schemas.microsoft.com/office/drawing/2014/main" id="{AF887A41-3CA1-0043-81DB-1B7F7FDECE20}"/>
              </a:ext>
            </a:extLst>
          </p:cNvPr>
          <p:cNvSpPr/>
          <p:nvPr/>
        </p:nvSpPr>
        <p:spPr>
          <a:xfrm>
            <a:off x="2117868" y="1473544"/>
            <a:ext cx="4312429" cy="1399064"/>
          </a:xfrm>
          <a:custGeom>
            <a:avLst/>
            <a:gdLst>
              <a:gd name="connsiteX0" fmla="*/ 0 w 4312429"/>
              <a:gd name="connsiteY0" fmla="*/ 0 h 802312"/>
              <a:gd name="connsiteX1" fmla="*/ 0 w 4312429"/>
              <a:gd name="connsiteY1" fmla="*/ 802312 h 802312"/>
              <a:gd name="connsiteX2" fmla="*/ 1592826 w 4312429"/>
              <a:gd name="connsiteY2" fmla="*/ 802312 h 802312"/>
              <a:gd name="connsiteX3" fmla="*/ 4312429 w 4312429"/>
              <a:gd name="connsiteY3" fmla="*/ 0 h 802312"/>
              <a:gd name="connsiteX4" fmla="*/ 0 w 4312429"/>
              <a:gd name="connsiteY4" fmla="*/ 0 h 802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12429" h="802312">
                <a:moveTo>
                  <a:pt x="0" y="0"/>
                </a:moveTo>
                <a:lnTo>
                  <a:pt x="0" y="802312"/>
                </a:lnTo>
                <a:lnTo>
                  <a:pt x="1592826" y="802312"/>
                </a:lnTo>
                <a:lnTo>
                  <a:pt x="4312429" y="0"/>
                </a:lnTo>
                <a:lnTo>
                  <a:pt x="0" y="0"/>
                </a:lnTo>
                <a:close/>
              </a:path>
            </a:pathLst>
          </a:custGeom>
          <a:solidFill>
            <a:schemeClr val="accent4">
              <a:lumMod val="20000"/>
              <a:lumOff val="80000"/>
            </a:schemeClr>
          </a:solidFill>
          <a:ln>
            <a:solidFill>
              <a:schemeClr val="accent4">
                <a:lumMod val="60000"/>
                <a:lumOff val="40000"/>
              </a:schemeClr>
            </a:solidFill>
            <a:prstDash val="sysDot"/>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a:xfrm>
            <a:off x="230400" y="266400"/>
            <a:ext cx="8686800" cy="416221"/>
          </a:xfrm>
        </p:spPr>
        <p:txBody>
          <a:bodyPr/>
          <a:lstStyle/>
          <a:p>
            <a:r>
              <a:rPr lang="ja-JP" altLang="en-US"/>
              <a:t>参考：ローコード開発ツール　詳細</a:t>
            </a:r>
          </a:p>
        </p:txBody>
      </p:sp>
      <p:sp>
        <p:nvSpPr>
          <p:cNvPr id="6" name="正方形/長方形 5">
            <a:extLst>
              <a:ext uri="{FF2B5EF4-FFF2-40B4-BE49-F238E27FC236}">
                <a16:creationId xmlns:a16="http://schemas.microsoft.com/office/drawing/2014/main" id="{2B0030CE-CC4E-2043-A341-78901432CE37}"/>
              </a:ext>
            </a:extLst>
          </p:cNvPr>
          <p:cNvSpPr/>
          <p:nvPr/>
        </p:nvSpPr>
        <p:spPr>
          <a:xfrm>
            <a:off x="1021447" y="891233"/>
            <a:ext cx="1086930" cy="576064"/>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正方形/長方形 26">
            <a:extLst>
              <a:ext uri="{FF2B5EF4-FFF2-40B4-BE49-F238E27FC236}">
                <a16:creationId xmlns:a16="http://schemas.microsoft.com/office/drawing/2014/main" id="{69AF0967-3221-C847-B5E7-14297C495345}"/>
              </a:ext>
            </a:extLst>
          </p:cNvPr>
          <p:cNvSpPr/>
          <p:nvPr/>
        </p:nvSpPr>
        <p:spPr>
          <a:xfrm>
            <a:off x="2120512" y="891234"/>
            <a:ext cx="1086930" cy="576064"/>
          </a:xfrm>
          <a:prstGeom prst="rect">
            <a:avLst/>
          </a:prstGeom>
          <a:solidFill>
            <a:schemeClr val="accent3">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 name="正方形/長方形 27">
            <a:extLst>
              <a:ext uri="{FF2B5EF4-FFF2-40B4-BE49-F238E27FC236}">
                <a16:creationId xmlns:a16="http://schemas.microsoft.com/office/drawing/2014/main" id="{9FD66F39-5FE9-374F-A7B7-6FB633F7D7F2}"/>
              </a:ext>
            </a:extLst>
          </p:cNvPr>
          <p:cNvSpPr/>
          <p:nvPr/>
        </p:nvSpPr>
        <p:spPr>
          <a:xfrm>
            <a:off x="3207442" y="891234"/>
            <a:ext cx="1086930" cy="576064"/>
          </a:xfrm>
          <a:prstGeom prst="rect">
            <a:avLst/>
          </a:prstGeom>
          <a:solidFill>
            <a:srgbClr val="00905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正方形/長方形 28">
            <a:extLst>
              <a:ext uri="{FF2B5EF4-FFF2-40B4-BE49-F238E27FC236}">
                <a16:creationId xmlns:a16="http://schemas.microsoft.com/office/drawing/2014/main" id="{9F55A9DB-BC3C-1241-B2F6-CF684357B9EC}"/>
              </a:ext>
            </a:extLst>
          </p:cNvPr>
          <p:cNvSpPr/>
          <p:nvPr/>
        </p:nvSpPr>
        <p:spPr>
          <a:xfrm>
            <a:off x="4286743" y="891234"/>
            <a:ext cx="1086930" cy="576064"/>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テキスト ボックス 8">
            <a:extLst>
              <a:ext uri="{FF2B5EF4-FFF2-40B4-BE49-F238E27FC236}">
                <a16:creationId xmlns:a16="http://schemas.microsoft.com/office/drawing/2014/main" id="{F699F1A2-F689-1548-8762-BD83DE38F149}"/>
              </a:ext>
            </a:extLst>
          </p:cNvPr>
          <p:cNvSpPr txBox="1"/>
          <p:nvPr/>
        </p:nvSpPr>
        <p:spPr>
          <a:xfrm>
            <a:off x="1054818" y="1051793"/>
            <a:ext cx="1025617" cy="307777"/>
          </a:xfrm>
          <a:prstGeom prst="rect">
            <a:avLst/>
          </a:prstGeom>
          <a:noFill/>
        </p:spPr>
        <p:txBody>
          <a:bodyPr wrap="squar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要件定義</a:t>
            </a:r>
          </a:p>
        </p:txBody>
      </p:sp>
      <p:sp>
        <p:nvSpPr>
          <p:cNvPr id="35" name="テキスト ボックス 34">
            <a:extLst>
              <a:ext uri="{FF2B5EF4-FFF2-40B4-BE49-F238E27FC236}">
                <a16:creationId xmlns:a16="http://schemas.microsoft.com/office/drawing/2014/main" id="{700DA989-05DE-624A-87BF-A4CCDF7E487E}"/>
              </a:ext>
            </a:extLst>
          </p:cNvPr>
          <p:cNvSpPr txBox="1"/>
          <p:nvPr/>
        </p:nvSpPr>
        <p:spPr>
          <a:xfrm>
            <a:off x="2215742" y="1051795"/>
            <a:ext cx="896470" cy="307777"/>
          </a:xfrm>
          <a:prstGeom prst="rect">
            <a:avLst/>
          </a:prstGeom>
          <a:noFill/>
        </p:spPr>
        <p:txBody>
          <a:bodyPr wrap="squar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概要設計</a:t>
            </a:r>
          </a:p>
        </p:txBody>
      </p:sp>
      <p:sp>
        <p:nvSpPr>
          <p:cNvPr id="36" name="正方形/長方形 35">
            <a:extLst>
              <a:ext uri="{FF2B5EF4-FFF2-40B4-BE49-F238E27FC236}">
                <a16:creationId xmlns:a16="http://schemas.microsoft.com/office/drawing/2014/main" id="{6B635723-D669-9046-8D5A-B3F11DDB19A2}"/>
              </a:ext>
            </a:extLst>
          </p:cNvPr>
          <p:cNvSpPr/>
          <p:nvPr/>
        </p:nvSpPr>
        <p:spPr>
          <a:xfrm>
            <a:off x="5364330" y="891234"/>
            <a:ext cx="1086930" cy="576064"/>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 name="テキスト ボックス 36">
            <a:extLst>
              <a:ext uri="{FF2B5EF4-FFF2-40B4-BE49-F238E27FC236}">
                <a16:creationId xmlns:a16="http://schemas.microsoft.com/office/drawing/2014/main" id="{5DDAF206-AF5C-F245-B71A-C87C22A16E34}"/>
              </a:ext>
            </a:extLst>
          </p:cNvPr>
          <p:cNvSpPr txBox="1"/>
          <p:nvPr/>
        </p:nvSpPr>
        <p:spPr>
          <a:xfrm>
            <a:off x="3287595" y="1051795"/>
            <a:ext cx="896470" cy="307777"/>
          </a:xfrm>
          <a:prstGeom prst="rect">
            <a:avLst/>
          </a:prstGeom>
          <a:noFill/>
        </p:spPr>
        <p:txBody>
          <a:bodyPr wrap="squar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詳細設計</a:t>
            </a:r>
          </a:p>
        </p:txBody>
      </p:sp>
      <p:sp>
        <p:nvSpPr>
          <p:cNvPr id="38" name="テキスト ボックス 37">
            <a:extLst>
              <a:ext uri="{FF2B5EF4-FFF2-40B4-BE49-F238E27FC236}">
                <a16:creationId xmlns:a16="http://schemas.microsoft.com/office/drawing/2014/main" id="{B2977B39-7020-E749-9948-D0C36A778F6F}"/>
              </a:ext>
            </a:extLst>
          </p:cNvPr>
          <p:cNvSpPr txBox="1"/>
          <p:nvPr/>
        </p:nvSpPr>
        <p:spPr>
          <a:xfrm>
            <a:off x="5353876" y="1051795"/>
            <a:ext cx="1086930" cy="307777"/>
          </a:xfrm>
          <a:prstGeom prst="rect">
            <a:avLst/>
          </a:prstGeom>
          <a:noFill/>
        </p:spPr>
        <p:txBody>
          <a:bodyPr wrap="squar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単体テスト</a:t>
            </a:r>
          </a:p>
        </p:txBody>
      </p:sp>
      <p:sp>
        <p:nvSpPr>
          <p:cNvPr id="41" name="テキスト ボックス 40">
            <a:extLst>
              <a:ext uri="{FF2B5EF4-FFF2-40B4-BE49-F238E27FC236}">
                <a16:creationId xmlns:a16="http://schemas.microsoft.com/office/drawing/2014/main" id="{8F24D489-5224-AF45-9467-96C9ABAD403D}"/>
              </a:ext>
            </a:extLst>
          </p:cNvPr>
          <p:cNvSpPr txBox="1"/>
          <p:nvPr/>
        </p:nvSpPr>
        <p:spPr>
          <a:xfrm>
            <a:off x="6559226" y="1061736"/>
            <a:ext cx="896470" cy="523220"/>
          </a:xfrm>
          <a:prstGeom prst="rect">
            <a:avLst/>
          </a:prstGeom>
          <a:noFill/>
        </p:spPr>
        <p:txBody>
          <a:bodyPr wrap="squar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結合テスト</a:t>
            </a:r>
          </a:p>
        </p:txBody>
      </p:sp>
      <p:sp>
        <p:nvSpPr>
          <p:cNvPr id="60" name="正方形/長方形 59">
            <a:extLst>
              <a:ext uri="{FF2B5EF4-FFF2-40B4-BE49-F238E27FC236}">
                <a16:creationId xmlns:a16="http://schemas.microsoft.com/office/drawing/2014/main" id="{D113DA08-AAA9-6B4A-A963-C1A0669DDC48}"/>
              </a:ext>
            </a:extLst>
          </p:cNvPr>
          <p:cNvSpPr/>
          <p:nvPr/>
        </p:nvSpPr>
        <p:spPr>
          <a:xfrm>
            <a:off x="6434288" y="891234"/>
            <a:ext cx="1086930" cy="576064"/>
          </a:xfrm>
          <a:prstGeom prst="rect">
            <a:avLst/>
          </a:prstGeom>
          <a:solidFill>
            <a:schemeClr val="tx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1" name="テキスト ボックス 60">
            <a:extLst>
              <a:ext uri="{FF2B5EF4-FFF2-40B4-BE49-F238E27FC236}">
                <a16:creationId xmlns:a16="http://schemas.microsoft.com/office/drawing/2014/main" id="{905191B8-9CC1-B740-B94F-44187F1389AA}"/>
              </a:ext>
            </a:extLst>
          </p:cNvPr>
          <p:cNvSpPr txBox="1"/>
          <p:nvPr/>
        </p:nvSpPr>
        <p:spPr>
          <a:xfrm>
            <a:off x="4290136" y="1082572"/>
            <a:ext cx="1086930" cy="246221"/>
          </a:xfrm>
          <a:prstGeom prst="rect">
            <a:avLst/>
          </a:prstGeom>
          <a:noFill/>
        </p:spPr>
        <p:txBody>
          <a:bodyPr wrap="square" rtlCol="0">
            <a:spAutoFit/>
          </a:bodyPr>
          <a:lstStyle/>
          <a:p>
            <a:pPr algn="ctr"/>
            <a:r>
              <a:rPr kumimoji="1" lang="ja-JP" altLang="en-US" sz="1000">
                <a:solidFill>
                  <a:schemeClr val="bg1"/>
                </a:solidFill>
                <a:latin typeface="Meiryo" panose="020B0604030504040204" pitchFamily="34" charset="-128"/>
                <a:ea typeface="Meiryo" panose="020B0604030504040204" pitchFamily="34" charset="-128"/>
              </a:rPr>
              <a:t>プログラミング</a:t>
            </a:r>
          </a:p>
        </p:txBody>
      </p:sp>
      <p:sp>
        <p:nvSpPr>
          <p:cNvPr id="62" name="テキスト ボックス 61">
            <a:extLst>
              <a:ext uri="{FF2B5EF4-FFF2-40B4-BE49-F238E27FC236}">
                <a16:creationId xmlns:a16="http://schemas.microsoft.com/office/drawing/2014/main" id="{AFDA994B-E9E8-E342-9839-1F8C2A2D0302}"/>
              </a:ext>
            </a:extLst>
          </p:cNvPr>
          <p:cNvSpPr txBox="1"/>
          <p:nvPr/>
        </p:nvSpPr>
        <p:spPr>
          <a:xfrm>
            <a:off x="6437348" y="1051795"/>
            <a:ext cx="1086930" cy="307777"/>
          </a:xfrm>
          <a:prstGeom prst="rect">
            <a:avLst/>
          </a:prstGeom>
          <a:noFill/>
        </p:spPr>
        <p:txBody>
          <a:bodyPr wrap="squar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結合テスト</a:t>
            </a:r>
          </a:p>
        </p:txBody>
      </p:sp>
      <p:sp>
        <p:nvSpPr>
          <p:cNvPr id="12" name="テキスト ボックス 11">
            <a:extLst>
              <a:ext uri="{FF2B5EF4-FFF2-40B4-BE49-F238E27FC236}">
                <a16:creationId xmlns:a16="http://schemas.microsoft.com/office/drawing/2014/main" id="{9109F30F-54F2-6D42-A276-175B841A95E7}"/>
              </a:ext>
            </a:extLst>
          </p:cNvPr>
          <p:cNvSpPr txBox="1"/>
          <p:nvPr/>
        </p:nvSpPr>
        <p:spPr>
          <a:xfrm>
            <a:off x="338895" y="944077"/>
            <a:ext cx="723275" cy="523220"/>
          </a:xfrm>
          <a:prstGeom prst="rect">
            <a:avLst/>
          </a:prstGeom>
          <a:noFill/>
        </p:spPr>
        <p:txBody>
          <a:bodyPr wrap="none" rtlCol="0">
            <a:spAutoFit/>
          </a:bodyPr>
          <a:lstStyle/>
          <a:p>
            <a:pPr algn="ctr"/>
            <a:r>
              <a:rPr kumimoji="1" lang="ja-JP" altLang="en-US" sz="1400">
                <a:solidFill>
                  <a:schemeClr val="accent3">
                    <a:lumMod val="50000"/>
                  </a:schemeClr>
                </a:solidFill>
                <a:latin typeface="Meiryo" panose="020B0604030504040204" pitchFamily="34" charset="-128"/>
                <a:ea typeface="Meiryo" panose="020B0604030504040204" pitchFamily="34" charset="-128"/>
              </a:rPr>
              <a:t>従来型</a:t>
            </a:r>
            <a:endParaRPr kumimoji="1" lang="en-US" altLang="ja-JP" sz="1400" dirty="0">
              <a:solidFill>
                <a:schemeClr val="accent3">
                  <a:lumMod val="50000"/>
                </a:schemeClr>
              </a:solidFill>
              <a:latin typeface="Meiryo" panose="020B0604030504040204" pitchFamily="34" charset="-128"/>
              <a:ea typeface="Meiryo" panose="020B0604030504040204" pitchFamily="34" charset="-128"/>
            </a:endParaRPr>
          </a:p>
          <a:p>
            <a:pPr algn="ctr"/>
            <a:r>
              <a:rPr lang="ja-JP" altLang="en-US" sz="1400">
                <a:solidFill>
                  <a:schemeClr val="accent3">
                    <a:lumMod val="50000"/>
                  </a:schemeClr>
                </a:solidFill>
                <a:latin typeface="Meiryo" panose="020B0604030504040204" pitchFamily="34" charset="-128"/>
                <a:ea typeface="Meiryo" panose="020B0604030504040204" pitchFamily="34" charset="-128"/>
              </a:rPr>
              <a:t>開　発</a:t>
            </a:r>
            <a:endParaRPr kumimoji="1" lang="ja-JP" altLang="en-US" sz="1400">
              <a:solidFill>
                <a:schemeClr val="accent3">
                  <a:lumMod val="50000"/>
                </a:schemeClr>
              </a:solidFill>
              <a:latin typeface="Meiryo" panose="020B0604030504040204" pitchFamily="34" charset="-128"/>
              <a:ea typeface="Meiryo" panose="020B0604030504040204" pitchFamily="34" charset="-128"/>
            </a:endParaRPr>
          </a:p>
        </p:txBody>
      </p:sp>
      <p:sp>
        <p:nvSpPr>
          <p:cNvPr id="63" name="正方形/長方形 62">
            <a:extLst>
              <a:ext uri="{FF2B5EF4-FFF2-40B4-BE49-F238E27FC236}">
                <a16:creationId xmlns:a16="http://schemas.microsoft.com/office/drawing/2014/main" id="{D428CDC9-F087-DE44-9BBF-17C6BEB8688B}"/>
              </a:ext>
            </a:extLst>
          </p:cNvPr>
          <p:cNvSpPr/>
          <p:nvPr/>
        </p:nvSpPr>
        <p:spPr>
          <a:xfrm>
            <a:off x="1014838" y="2870336"/>
            <a:ext cx="1086930" cy="576064"/>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4" name="正方形/長方形 63">
            <a:extLst>
              <a:ext uri="{FF2B5EF4-FFF2-40B4-BE49-F238E27FC236}">
                <a16:creationId xmlns:a16="http://schemas.microsoft.com/office/drawing/2014/main" id="{FADDE475-2D23-EF4D-8376-49996C21AB29}"/>
              </a:ext>
            </a:extLst>
          </p:cNvPr>
          <p:cNvSpPr/>
          <p:nvPr/>
        </p:nvSpPr>
        <p:spPr>
          <a:xfrm>
            <a:off x="2120512" y="2870337"/>
            <a:ext cx="1587392" cy="576064"/>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7" name="テキスト ボックス 66">
            <a:extLst>
              <a:ext uri="{FF2B5EF4-FFF2-40B4-BE49-F238E27FC236}">
                <a16:creationId xmlns:a16="http://schemas.microsoft.com/office/drawing/2014/main" id="{D1C010B0-8868-F541-A74F-C55AC922EDE0}"/>
              </a:ext>
            </a:extLst>
          </p:cNvPr>
          <p:cNvSpPr txBox="1"/>
          <p:nvPr/>
        </p:nvSpPr>
        <p:spPr>
          <a:xfrm>
            <a:off x="1054818" y="3030896"/>
            <a:ext cx="1025617" cy="307777"/>
          </a:xfrm>
          <a:prstGeom prst="rect">
            <a:avLst/>
          </a:prstGeom>
          <a:noFill/>
        </p:spPr>
        <p:txBody>
          <a:bodyPr wrap="squar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要件定義</a:t>
            </a:r>
          </a:p>
        </p:txBody>
      </p:sp>
      <p:sp>
        <p:nvSpPr>
          <p:cNvPr id="70" name="ホームベース 69">
            <a:extLst>
              <a:ext uri="{FF2B5EF4-FFF2-40B4-BE49-F238E27FC236}">
                <a16:creationId xmlns:a16="http://schemas.microsoft.com/office/drawing/2014/main" id="{6A6F3C40-E6A9-8C4D-B399-23EDE6472CD8}"/>
              </a:ext>
            </a:extLst>
          </p:cNvPr>
          <p:cNvSpPr/>
          <p:nvPr/>
        </p:nvSpPr>
        <p:spPr>
          <a:xfrm>
            <a:off x="4427984" y="2870336"/>
            <a:ext cx="1436944" cy="576064"/>
          </a:xfrm>
          <a:prstGeom prst="homePlate">
            <a:avLst/>
          </a:prstGeom>
          <a:solidFill>
            <a:srgbClr val="AB7A79"/>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4" name="テキスト ボックス 73">
            <a:extLst>
              <a:ext uri="{FF2B5EF4-FFF2-40B4-BE49-F238E27FC236}">
                <a16:creationId xmlns:a16="http://schemas.microsoft.com/office/drawing/2014/main" id="{0E1D4DBE-D3E8-CA45-B364-FF7A74E17862}"/>
              </a:ext>
            </a:extLst>
          </p:cNvPr>
          <p:cNvSpPr txBox="1"/>
          <p:nvPr/>
        </p:nvSpPr>
        <p:spPr>
          <a:xfrm>
            <a:off x="4427984" y="2984308"/>
            <a:ext cx="1185152" cy="430887"/>
          </a:xfrm>
          <a:prstGeom prst="rect">
            <a:avLst/>
          </a:prstGeom>
          <a:noFill/>
        </p:spPr>
        <p:txBody>
          <a:bodyPr wrap="squar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運用・保守</a:t>
            </a:r>
            <a:endParaRPr kumimoji="1" lang="en-US" altLang="ja-JP" sz="1400" dirty="0">
              <a:solidFill>
                <a:schemeClr val="bg1"/>
              </a:solidFill>
              <a:latin typeface="Meiryo" panose="020B0604030504040204" pitchFamily="34" charset="-128"/>
              <a:ea typeface="Meiryo" panose="020B0604030504040204" pitchFamily="34" charset="-128"/>
            </a:endParaRPr>
          </a:p>
          <a:p>
            <a:pPr algn="ctr"/>
            <a:r>
              <a:rPr lang="ja-JP" altLang="en-US" sz="800">
                <a:solidFill>
                  <a:schemeClr val="bg1"/>
                </a:solidFill>
                <a:latin typeface="Meiryo" panose="020B0604030504040204" pitchFamily="34" charset="-128"/>
                <a:ea typeface="Meiryo" panose="020B0604030504040204" pitchFamily="34" charset="-128"/>
              </a:rPr>
              <a:t>（高速化・効率化）</a:t>
            </a:r>
            <a:endParaRPr kumimoji="1" lang="ja-JP" altLang="en-US" sz="800">
              <a:solidFill>
                <a:schemeClr val="bg1"/>
              </a:solidFill>
              <a:latin typeface="Meiryo" panose="020B0604030504040204" pitchFamily="34" charset="-128"/>
              <a:ea typeface="Meiryo" panose="020B0604030504040204" pitchFamily="34" charset="-128"/>
            </a:endParaRPr>
          </a:p>
        </p:txBody>
      </p:sp>
      <p:sp>
        <p:nvSpPr>
          <p:cNvPr id="75" name="正方形/長方形 74">
            <a:extLst>
              <a:ext uri="{FF2B5EF4-FFF2-40B4-BE49-F238E27FC236}">
                <a16:creationId xmlns:a16="http://schemas.microsoft.com/office/drawing/2014/main" id="{08334AAD-F1F1-A34E-8569-9D9FA4C6B024}"/>
              </a:ext>
            </a:extLst>
          </p:cNvPr>
          <p:cNvSpPr/>
          <p:nvPr/>
        </p:nvSpPr>
        <p:spPr>
          <a:xfrm>
            <a:off x="3707904" y="2870336"/>
            <a:ext cx="720080" cy="576064"/>
          </a:xfrm>
          <a:prstGeom prst="rect">
            <a:avLst/>
          </a:prstGeom>
          <a:solidFill>
            <a:schemeClr val="tx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7" name="テキスト ボックス 76">
            <a:extLst>
              <a:ext uri="{FF2B5EF4-FFF2-40B4-BE49-F238E27FC236}">
                <a16:creationId xmlns:a16="http://schemas.microsoft.com/office/drawing/2014/main" id="{68AC340A-4DB6-B34A-A497-928F33CEFD0A}"/>
              </a:ext>
            </a:extLst>
          </p:cNvPr>
          <p:cNvSpPr txBox="1"/>
          <p:nvPr/>
        </p:nvSpPr>
        <p:spPr>
          <a:xfrm>
            <a:off x="3707904" y="2984728"/>
            <a:ext cx="720080" cy="400110"/>
          </a:xfrm>
          <a:prstGeom prst="rect">
            <a:avLst/>
          </a:prstGeom>
          <a:noFill/>
        </p:spPr>
        <p:txBody>
          <a:bodyPr wrap="square" rtlCol="0">
            <a:spAutoFit/>
          </a:bodyPr>
          <a:lstStyle/>
          <a:p>
            <a:pPr algn="ctr"/>
            <a:r>
              <a:rPr kumimoji="1" lang="ja-JP" altLang="en-US" sz="1000">
                <a:solidFill>
                  <a:schemeClr val="bg1"/>
                </a:solidFill>
                <a:latin typeface="Meiryo" panose="020B0604030504040204" pitchFamily="34" charset="-128"/>
                <a:ea typeface="Meiryo" panose="020B0604030504040204" pitchFamily="34" charset="-128"/>
              </a:rPr>
              <a:t>結　合</a:t>
            </a:r>
            <a:endParaRPr kumimoji="1" lang="en-US" altLang="ja-JP" sz="1000" dirty="0">
              <a:solidFill>
                <a:schemeClr val="bg1"/>
              </a:solidFill>
              <a:latin typeface="Meiryo" panose="020B0604030504040204" pitchFamily="34" charset="-128"/>
              <a:ea typeface="Meiryo" panose="020B0604030504040204" pitchFamily="34" charset="-128"/>
            </a:endParaRPr>
          </a:p>
          <a:p>
            <a:pPr algn="ctr"/>
            <a:r>
              <a:rPr kumimoji="1" lang="ja-JP" altLang="en-US" sz="1000">
                <a:solidFill>
                  <a:schemeClr val="bg1"/>
                </a:solidFill>
                <a:latin typeface="Meiryo" panose="020B0604030504040204" pitchFamily="34" charset="-128"/>
                <a:ea typeface="Meiryo" panose="020B0604030504040204" pitchFamily="34" charset="-128"/>
              </a:rPr>
              <a:t>テスト</a:t>
            </a:r>
          </a:p>
        </p:txBody>
      </p:sp>
      <p:sp>
        <p:nvSpPr>
          <p:cNvPr id="78" name="テキスト ボックス 77">
            <a:extLst>
              <a:ext uri="{FF2B5EF4-FFF2-40B4-BE49-F238E27FC236}">
                <a16:creationId xmlns:a16="http://schemas.microsoft.com/office/drawing/2014/main" id="{6795C93F-E816-DD41-9536-76B838137B6A}"/>
              </a:ext>
            </a:extLst>
          </p:cNvPr>
          <p:cNvSpPr txBox="1"/>
          <p:nvPr/>
        </p:nvSpPr>
        <p:spPr>
          <a:xfrm>
            <a:off x="288807" y="2925729"/>
            <a:ext cx="761747" cy="446276"/>
          </a:xfrm>
          <a:prstGeom prst="rect">
            <a:avLst/>
          </a:prstGeom>
          <a:noFill/>
        </p:spPr>
        <p:txBody>
          <a:bodyPr wrap="none" rtlCol="0">
            <a:spAutoFit/>
          </a:bodyPr>
          <a:lstStyle/>
          <a:p>
            <a:pPr algn="ctr"/>
            <a:r>
              <a:rPr kumimoji="1" lang="ja-JP" altLang="en-US" sz="900">
                <a:solidFill>
                  <a:srgbClr val="7030A0"/>
                </a:solidFill>
                <a:latin typeface="Meiryo" panose="020B0604030504040204" pitchFamily="34" charset="-128"/>
                <a:ea typeface="Meiryo" panose="020B0604030504040204" pitchFamily="34" charset="-128"/>
              </a:rPr>
              <a:t>ローコード</a:t>
            </a:r>
            <a:endParaRPr kumimoji="1" lang="en-US" altLang="ja-JP" sz="900" dirty="0">
              <a:solidFill>
                <a:srgbClr val="7030A0"/>
              </a:solidFill>
              <a:latin typeface="Meiryo" panose="020B0604030504040204" pitchFamily="34" charset="-128"/>
              <a:ea typeface="Meiryo" panose="020B0604030504040204" pitchFamily="34" charset="-128"/>
            </a:endParaRPr>
          </a:p>
          <a:p>
            <a:pPr algn="ctr"/>
            <a:r>
              <a:rPr lang="ja-JP" altLang="en-US" sz="1400">
                <a:solidFill>
                  <a:srgbClr val="7030A0"/>
                </a:solidFill>
                <a:latin typeface="Meiryo" panose="020B0604030504040204" pitchFamily="34" charset="-128"/>
                <a:ea typeface="Meiryo" panose="020B0604030504040204" pitchFamily="34" charset="-128"/>
              </a:rPr>
              <a:t>開　発</a:t>
            </a:r>
            <a:endParaRPr kumimoji="1" lang="ja-JP" altLang="en-US" sz="1400">
              <a:solidFill>
                <a:srgbClr val="7030A0"/>
              </a:solidFill>
              <a:latin typeface="Meiryo" panose="020B0604030504040204" pitchFamily="34" charset="-128"/>
              <a:ea typeface="Meiryo" panose="020B0604030504040204" pitchFamily="34" charset="-128"/>
            </a:endParaRPr>
          </a:p>
        </p:txBody>
      </p:sp>
      <p:sp>
        <p:nvSpPr>
          <p:cNvPr id="96" name="テキスト ボックス 95">
            <a:extLst>
              <a:ext uri="{FF2B5EF4-FFF2-40B4-BE49-F238E27FC236}">
                <a16:creationId xmlns:a16="http://schemas.microsoft.com/office/drawing/2014/main" id="{9AFADCEA-8F88-8848-B211-4FF1DBA4CEEA}"/>
              </a:ext>
            </a:extLst>
          </p:cNvPr>
          <p:cNvSpPr txBox="1"/>
          <p:nvPr/>
        </p:nvSpPr>
        <p:spPr>
          <a:xfrm>
            <a:off x="2116940" y="3030895"/>
            <a:ext cx="1590964" cy="307777"/>
          </a:xfrm>
          <a:prstGeom prst="rect">
            <a:avLst/>
          </a:prstGeom>
          <a:noFill/>
        </p:spPr>
        <p:txBody>
          <a:bodyPr wrap="square" rtlCol="0">
            <a:spAutoFit/>
          </a:bodyPr>
          <a:lstStyle/>
          <a:p>
            <a:pPr algn="ctr"/>
            <a:r>
              <a:rPr kumimoji="1" lang="ja-JP" altLang="en-US" sz="1400" b="1">
                <a:solidFill>
                  <a:schemeClr val="bg1"/>
                </a:solidFill>
                <a:latin typeface="Meiryo" panose="020B0604030504040204" pitchFamily="34" charset="-128"/>
                <a:ea typeface="Meiryo" panose="020B0604030504040204" pitchFamily="34" charset="-128"/>
              </a:rPr>
              <a:t>ローコード開発</a:t>
            </a:r>
          </a:p>
        </p:txBody>
      </p:sp>
      <p:cxnSp>
        <p:nvCxnSpPr>
          <p:cNvPr id="16" name="直線コネクタ 15">
            <a:extLst>
              <a:ext uri="{FF2B5EF4-FFF2-40B4-BE49-F238E27FC236}">
                <a16:creationId xmlns:a16="http://schemas.microsoft.com/office/drawing/2014/main" id="{DB721724-92A2-0243-9A03-78C1E3B0D72C}"/>
              </a:ext>
            </a:extLst>
          </p:cNvPr>
          <p:cNvCxnSpPr>
            <a:cxnSpLocks/>
          </p:cNvCxnSpPr>
          <p:nvPr/>
        </p:nvCxnSpPr>
        <p:spPr>
          <a:xfrm>
            <a:off x="1021447" y="1467297"/>
            <a:ext cx="0" cy="1403039"/>
          </a:xfrm>
          <a:prstGeom prst="line">
            <a:avLst/>
          </a:prstGeom>
          <a:ln>
            <a:solidFill>
              <a:schemeClr val="accent3">
                <a:lumMod val="75000"/>
              </a:schemeClr>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97" name="直線コネクタ 96">
            <a:extLst>
              <a:ext uri="{FF2B5EF4-FFF2-40B4-BE49-F238E27FC236}">
                <a16:creationId xmlns:a16="http://schemas.microsoft.com/office/drawing/2014/main" id="{F5E32123-EFE5-294B-9865-BF5E640D6FCB}"/>
              </a:ext>
            </a:extLst>
          </p:cNvPr>
          <p:cNvCxnSpPr>
            <a:cxnSpLocks/>
          </p:cNvCxnSpPr>
          <p:nvPr/>
        </p:nvCxnSpPr>
        <p:spPr>
          <a:xfrm flipH="1">
            <a:off x="4427984" y="1490109"/>
            <a:ext cx="3092132" cy="1380227"/>
          </a:xfrm>
          <a:prstGeom prst="line">
            <a:avLst/>
          </a:prstGeom>
          <a:ln>
            <a:solidFill>
              <a:schemeClr val="tx2">
                <a:lumMod val="75000"/>
              </a:schemeClr>
            </a:solidFill>
            <a:prstDash val="sysDot"/>
          </a:ln>
          <a:effectLst/>
        </p:spPr>
        <p:style>
          <a:lnRef idx="2">
            <a:schemeClr val="accent1"/>
          </a:lnRef>
          <a:fillRef idx="0">
            <a:schemeClr val="accent1"/>
          </a:fillRef>
          <a:effectRef idx="1">
            <a:schemeClr val="accent1"/>
          </a:effectRef>
          <a:fontRef idx="minor">
            <a:schemeClr val="tx1"/>
          </a:fontRef>
        </p:style>
      </p:cxnSp>
      <p:grpSp>
        <p:nvGrpSpPr>
          <p:cNvPr id="100" name="図形グループ 39">
            <a:extLst>
              <a:ext uri="{FF2B5EF4-FFF2-40B4-BE49-F238E27FC236}">
                <a16:creationId xmlns:a16="http://schemas.microsoft.com/office/drawing/2014/main" id="{724038E6-E5B2-444B-B6DC-4D9F7E9A5840}"/>
              </a:ext>
            </a:extLst>
          </p:cNvPr>
          <p:cNvGrpSpPr/>
          <p:nvPr/>
        </p:nvGrpSpPr>
        <p:grpSpPr>
          <a:xfrm>
            <a:off x="2339941" y="1520130"/>
            <a:ext cx="450987" cy="489758"/>
            <a:chOff x="5409461" y="1068046"/>
            <a:chExt cx="547466" cy="636692"/>
          </a:xfrm>
        </p:grpSpPr>
        <p:pic>
          <p:nvPicPr>
            <p:cNvPr id="101" name="図 100">
              <a:extLst>
                <a:ext uri="{FF2B5EF4-FFF2-40B4-BE49-F238E27FC236}">
                  <a16:creationId xmlns:a16="http://schemas.microsoft.com/office/drawing/2014/main" id="{C3FFE449-6767-CC43-BB8E-D84668668272}"/>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491329" y="1068046"/>
              <a:ext cx="465598" cy="493335"/>
            </a:xfrm>
            <a:prstGeom prst="rect">
              <a:avLst/>
            </a:prstGeom>
          </p:spPr>
        </p:pic>
        <p:grpSp>
          <p:nvGrpSpPr>
            <p:cNvPr id="102" name="図形グループ 42">
              <a:extLst>
                <a:ext uri="{FF2B5EF4-FFF2-40B4-BE49-F238E27FC236}">
                  <a16:creationId xmlns:a16="http://schemas.microsoft.com/office/drawing/2014/main" id="{9BF0B0D4-0125-724F-A23E-A5E7BA2217EB}"/>
                </a:ext>
              </a:extLst>
            </p:cNvPr>
            <p:cNvGrpSpPr/>
            <p:nvPr/>
          </p:nvGrpSpPr>
          <p:grpSpPr>
            <a:xfrm>
              <a:off x="5409461" y="1139394"/>
              <a:ext cx="245559" cy="565344"/>
              <a:chOff x="1946324" y="4125162"/>
              <a:chExt cx="969964" cy="2007872"/>
            </a:xfrm>
          </p:grpSpPr>
          <p:sp>
            <p:nvSpPr>
              <p:cNvPr id="103" name="円/楕円 102">
                <a:extLst>
                  <a:ext uri="{FF2B5EF4-FFF2-40B4-BE49-F238E27FC236}">
                    <a16:creationId xmlns:a16="http://schemas.microsoft.com/office/drawing/2014/main" id="{859AE62A-8F1A-BF49-AA24-F8B227B78B2B}"/>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4" name="フローチャート: 論理積ゲート 103">
                <a:extLst>
                  <a:ext uri="{FF2B5EF4-FFF2-40B4-BE49-F238E27FC236}">
                    <a16:creationId xmlns:a16="http://schemas.microsoft.com/office/drawing/2014/main" id="{2CA6A37D-4424-064D-BD11-BC3CF9742512}"/>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sp>
        <p:nvSpPr>
          <p:cNvPr id="106" name="テキスト ボックス 105">
            <a:extLst>
              <a:ext uri="{FF2B5EF4-FFF2-40B4-BE49-F238E27FC236}">
                <a16:creationId xmlns:a16="http://schemas.microsoft.com/office/drawing/2014/main" id="{E3A42330-030A-814F-8FB8-23E4E03FCBCF}"/>
              </a:ext>
            </a:extLst>
          </p:cNvPr>
          <p:cNvSpPr txBox="1"/>
          <p:nvPr/>
        </p:nvSpPr>
        <p:spPr>
          <a:xfrm>
            <a:off x="2790928" y="1571775"/>
            <a:ext cx="1800493" cy="369332"/>
          </a:xfrm>
          <a:prstGeom prst="rect">
            <a:avLst/>
          </a:prstGeom>
          <a:noFill/>
        </p:spPr>
        <p:txBody>
          <a:bodyPr wrap="none" rtlCol="0">
            <a:spAutoFit/>
          </a:bodyPr>
          <a:lstStyle/>
          <a:p>
            <a:r>
              <a:rPr kumimoji="1" lang="ja-JP" altLang="en-US">
                <a:solidFill>
                  <a:schemeClr val="accent3">
                    <a:lumMod val="50000"/>
                  </a:schemeClr>
                </a:solidFill>
                <a:latin typeface="Meiryo" panose="020B0604030504040204" pitchFamily="34" charset="-128"/>
                <a:ea typeface="Meiryo" panose="020B0604030504040204" pitchFamily="34" charset="-128"/>
              </a:rPr>
              <a:t>人手による作業</a:t>
            </a:r>
          </a:p>
        </p:txBody>
      </p:sp>
      <p:pic>
        <p:nvPicPr>
          <p:cNvPr id="107" name="図 106">
            <a:extLst>
              <a:ext uri="{FF2B5EF4-FFF2-40B4-BE49-F238E27FC236}">
                <a16:creationId xmlns:a16="http://schemas.microsoft.com/office/drawing/2014/main" id="{3CE3A9F7-DD27-3143-99DB-464DC582ED75}"/>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270826" y="2292159"/>
            <a:ext cx="489758" cy="489758"/>
          </a:xfrm>
          <a:prstGeom prst="rect">
            <a:avLst/>
          </a:prstGeom>
          <a:effectLst>
            <a:outerShdw blurRad="50800" dist="38100" dir="2700000" algn="tl" rotWithShape="0">
              <a:prstClr val="black">
                <a:alpha val="40000"/>
              </a:prstClr>
            </a:outerShdw>
          </a:effectLst>
        </p:spPr>
      </p:pic>
      <p:sp>
        <p:nvSpPr>
          <p:cNvPr id="108" name="テキスト ボックス 107">
            <a:extLst>
              <a:ext uri="{FF2B5EF4-FFF2-40B4-BE49-F238E27FC236}">
                <a16:creationId xmlns:a16="http://schemas.microsoft.com/office/drawing/2014/main" id="{128DF9E5-CB32-1E48-BC4C-20D65B2BBFB3}"/>
              </a:ext>
            </a:extLst>
          </p:cNvPr>
          <p:cNvSpPr txBox="1"/>
          <p:nvPr/>
        </p:nvSpPr>
        <p:spPr>
          <a:xfrm>
            <a:off x="2790928" y="2246059"/>
            <a:ext cx="1569660" cy="646331"/>
          </a:xfrm>
          <a:prstGeom prst="rect">
            <a:avLst/>
          </a:prstGeom>
          <a:noFill/>
        </p:spPr>
        <p:txBody>
          <a:bodyPr wrap="none" rtlCol="0">
            <a:spAutoFit/>
          </a:bodyPr>
          <a:lstStyle/>
          <a:p>
            <a:r>
              <a:rPr kumimoji="1" lang="ja-JP" altLang="en-US">
                <a:solidFill>
                  <a:srgbClr val="7030A0"/>
                </a:solidFill>
                <a:latin typeface="Meiryo" panose="020B0604030504040204" pitchFamily="34" charset="-128"/>
                <a:ea typeface="Meiryo" panose="020B0604030504040204" pitchFamily="34" charset="-128"/>
              </a:rPr>
              <a:t>ツールによる</a:t>
            </a:r>
            <a:endParaRPr kumimoji="1" lang="en-US" altLang="ja-JP" dirty="0">
              <a:solidFill>
                <a:srgbClr val="7030A0"/>
              </a:solidFill>
              <a:latin typeface="Meiryo" panose="020B0604030504040204" pitchFamily="34" charset="-128"/>
              <a:ea typeface="Meiryo" panose="020B0604030504040204" pitchFamily="34" charset="-128"/>
            </a:endParaRPr>
          </a:p>
          <a:p>
            <a:r>
              <a:rPr kumimoji="1" lang="ja-JP" altLang="en-US">
                <a:solidFill>
                  <a:srgbClr val="7030A0"/>
                </a:solidFill>
                <a:latin typeface="Meiryo" panose="020B0604030504040204" pitchFamily="34" charset="-128"/>
                <a:ea typeface="Meiryo" panose="020B0604030504040204" pitchFamily="34" charset="-128"/>
              </a:rPr>
              <a:t>自動化</a:t>
            </a:r>
          </a:p>
        </p:txBody>
      </p:sp>
      <p:sp>
        <p:nvSpPr>
          <p:cNvPr id="109" name="テキスト ボックス 108">
            <a:extLst>
              <a:ext uri="{FF2B5EF4-FFF2-40B4-BE49-F238E27FC236}">
                <a16:creationId xmlns:a16="http://schemas.microsoft.com/office/drawing/2014/main" id="{579D657F-C8CB-8645-A660-ED0BDD9F8596}"/>
              </a:ext>
            </a:extLst>
          </p:cNvPr>
          <p:cNvSpPr txBox="1"/>
          <p:nvPr/>
        </p:nvSpPr>
        <p:spPr>
          <a:xfrm>
            <a:off x="1231265" y="4052721"/>
            <a:ext cx="2031325" cy="369332"/>
          </a:xfrm>
          <a:prstGeom prst="rect">
            <a:avLst/>
          </a:prstGeom>
          <a:noFill/>
        </p:spPr>
        <p:txBody>
          <a:bodyPr wrap="none" rtlCol="0">
            <a:spAutoFit/>
          </a:bodyPr>
          <a:lstStyle/>
          <a:p>
            <a:r>
              <a:rPr kumimoji="1" lang="ja-JP" altLang="en-US" b="1">
                <a:solidFill>
                  <a:schemeClr val="bg1"/>
                </a:solidFill>
                <a:latin typeface="Meiryo" panose="020B0604030504040204" pitchFamily="34" charset="-128"/>
                <a:ea typeface="Meiryo" panose="020B0604030504040204" pitchFamily="34" charset="-128"/>
              </a:rPr>
              <a:t>プログラム生成型</a:t>
            </a:r>
          </a:p>
        </p:txBody>
      </p:sp>
      <p:sp>
        <p:nvSpPr>
          <p:cNvPr id="110" name="テキスト ボックス 109">
            <a:extLst>
              <a:ext uri="{FF2B5EF4-FFF2-40B4-BE49-F238E27FC236}">
                <a16:creationId xmlns:a16="http://schemas.microsoft.com/office/drawing/2014/main" id="{70822EC1-7305-3946-9A28-3E9BBE669EDB}"/>
              </a:ext>
            </a:extLst>
          </p:cNvPr>
          <p:cNvSpPr txBox="1"/>
          <p:nvPr/>
        </p:nvSpPr>
        <p:spPr>
          <a:xfrm>
            <a:off x="1231265" y="4763319"/>
            <a:ext cx="1338828" cy="369332"/>
          </a:xfrm>
          <a:prstGeom prst="rect">
            <a:avLst/>
          </a:prstGeom>
          <a:noFill/>
        </p:spPr>
        <p:txBody>
          <a:bodyPr wrap="none" rtlCol="0">
            <a:spAutoFit/>
          </a:bodyPr>
          <a:lstStyle/>
          <a:p>
            <a:r>
              <a:rPr kumimoji="1" lang="ja-JP" altLang="en-US" b="1">
                <a:solidFill>
                  <a:schemeClr val="bg1"/>
                </a:solidFill>
                <a:latin typeface="Meiryo" panose="020B0604030504040204" pitchFamily="34" charset="-128"/>
                <a:ea typeface="Meiryo" panose="020B0604030504040204" pitchFamily="34" charset="-128"/>
              </a:rPr>
              <a:t>統合環境型</a:t>
            </a:r>
          </a:p>
        </p:txBody>
      </p:sp>
      <p:sp>
        <p:nvSpPr>
          <p:cNvPr id="111" name="テキスト ボックス 110">
            <a:extLst>
              <a:ext uri="{FF2B5EF4-FFF2-40B4-BE49-F238E27FC236}">
                <a16:creationId xmlns:a16="http://schemas.microsoft.com/office/drawing/2014/main" id="{CB3AE07C-A91A-EA4F-9BC7-EA4AA8DFB30A}"/>
              </a:ext>
            </a:extLst>
          </p:cNvPr>
          <p:cNvSpPr txBox="1"/>
          <p:nvPr/>
        </p:nvSpPr>
        <p:spPr>
          <a:xfrm>
            <a:off x="1930801" y="5716388"/>
            <a:ext cx="2262158" cy="369332"/>
          </a:xfrm>
          <a:prstGeom prst="rect">
            <a:avLst/>
          </a:prstGeom>
          <a:noFill/>
        </p:spPr>
        <p:txBody>
          <a:bodyPr wrap="none" rtlCol="0">
            <a:spAutoFit/>
          </a:bodyPr>
          <a:lstStyle/>
          <a:p>
            <a:r>
              <a:rPr kumimoji="1" lang="ja-JP" altLang="en-US" b="1">
                <a:solidFill>
                  <a:schemeClr val="bg1"/>
                </a:solidFill>
                <a:latin typeface="Meiryo" panose="020B0604030504040204" pitchFamily="34" charset="-128"/>
                <a:ea typeface="Meiryo" panose="020B0604030504040204" pitchFamily="34" charset="-128"/>
              </a:rPr>
              <a:t>プラットフォーム型</a:t>
            </a:r>
          </a:p>
        </p:txBody>
      </p:sp>
      <p:sp>
        <p:nvSpPr>
          <p:cNvPr id="112" name="テキスト ボックス 111">
            <a:extLst>
              <a:ext uri="{FF2B5EF4-FFF2-40B4-BE49-F238E27FC236}">
                <a16:creationId xmlns:a16="http://schemas.microsoft.com/office/drawing/2014/main" id="{1D07FE5A-CFB2-3B47-89C0-6CD819043A7C}"/>
              </a:ext>
            </a:extLst>
          </p:cNvPr>
          <p:cNvSpPr txBox="1"/>
          <p:nvPr/>
        </p:nvSpPr>
        <p:spPr>
          <a:xfrm>
            <a:off x="1231265" y="4357058"/>
            <a:ext cx="3046497" cy="415498"/>
          </a:xfrm>
          <a:prstGeom prst="rect">
            <a:avLst/>
          </a:prstGeom>
          <a:noFill/>
        </p:spPr>
        <p:txBody>
          <a:bodyPr wrap="square" rtlCol="0">
            <a:spAutoFit/>
          </a:bodyPr>
          <a:lstStyle/>
          <a:p>
            <a:r>
              <a:rPr kumimoji="1" lang="ja-JP" altLang="en-US" sz="1000">
                <a:solidFill>
                  <a:schemeClr val="bg1"/>
                </a:solidFill>
                <a:latin typeface="Meiryo" panose="020B0604030504040204" pitchFamily="34" charset="-128"/>
                <a:ea typeface="Meiryo" panose="020B0604030504040204" pitchFamily="34" charset="-128"/>
              </a:rPr>
              <a:t>画面や業務ロジック、データ構造などセグメント毎に機能が独立</a:t>
            </a:r>
          </a:p>
        </p:txBody>
      </p:sp>
      <p:sp>
        <p:nvSpPr>
          <p:cNvPr id="113" name="テキスト ボックス 112">
            <a:extLst>
              <a:ext uri="{FF2B5EF4-FFF2-40B4-BE49-F238E27FC236}">
                <a16:creationId xmlns:a16="http://schemas.microsoft.com/office/drawing/2014/main" id="{B2E6870E-26D8-8549-BB4E-16FA52EF4217}"/>
              </a:ext>
            </a:extLst>
          </p:cNvPr>
          <p:cNvSpPr txBox="1"/>
          <p:nvPr/>
        </p:nvSpPr>
        <p:spPr>
          <a:xfrm>
            <a:off x="1231266" y="4968958"/>
            <a:ext cx="3046496" cy="415498"/>
          </a:xfrm>
          <a:prstGeom prst="rect">
            <a:avLst/>
          </a:prstGeom>
          <a:noFill/>
        </p:spPr>
        <p:txBody>
          <a:bodyPr wrap="square" rtlCol="0">
            <a:spAutoFit/>
          </a:bodyPr>
          <a:lstStyle/>
          <a:p>
            <a:r>
              <a:rPr kumimoji="1" lang="ja-JP" altLang="en-US" sz="1000">
                <a:solidFill>
                  <a:schemeClr val="bg1"/>
                </a:solidFill>
                <a:latin typeface="Meiryo" panose="020B0604030504040204" pitchFamily="34" charset="-128"/>
                <a:ea typeface="Meiryo" panose="020B0604030504040204" pitchFamily="34" charset="-128"/>
              </a:rPr>
              <a:t>アプリケーション層よりも上位に特化、システムを統一的に構築、抽象化モデルを使い</a:t>
            </a:r>
            <a:r>
              <a:rPr kumimoji="1" lang="en-US" altLang="ja-JP" sz="1000" dirty="0">
                <a:solidFill>
                  <a:schemeClr val="bg1"/>
                </a:solidFill>
                <a:latin typeface="Meiryo" panose="020B0604030504040204" pitchFamily="34" charset="-128"/>
                <a:ea typeface="Meiryo" panose="020B0604030504040204" pitchFamily="34" charset="-128"/>
              </a:rPr>
              <a:t>GUI</a:t>
            </a:r>
            <a:r>
              <a:rPr kumimoji="1" lang="ja-JP" altLang="en-US" sz="1000">
                <a:solidFill>
                  <a:schemeClr val="bg1"/>
                </a:solidFill>
                <a:latin typeface="Meiryo" panose="020B0604030504040204" pitchFamily="34" charset="-128"/>
                <a:ea typeface="Meiryo" panose="020B0604030504040204" pitchFamily="34" charset="-128"/>
              </a:rPr>
              <a:t>で開発</a:t>
            </a:r>
          </a:p>
        </p:txBody>
      </p:sp>
      <p:sp>
        <p:nvSpPr>
          <p:cNvPr id="114" name="テキスト ボックス 113">
            <a:extLst>
              <a:ext uri="{FF2B5EF4-FFF2-40B4-BE49-F238E27FC236}">
                <a16:creationId xmlns:a16="http://schemas.microsoft.com/office/drawing/2014/main" id="{92420DFF-6338-F847-91AD-A265538C842F}"/>
              </a:ext>
            </a:extLst>
          </p:cNvPr>
          <p:cNvSpPr txBox="1"/>
          <p:nvPr/>
        </p:nvSpPr>
        <p:spPr>
          <a:xfrm>
            <a:off x="1930802" y="6020781"/>
            <a:ext cx="3057868" cy="415498"/>
          </a:xfrm>
          <a:prstGeom prst="rect">
            <a:avLst/>
          </a:prstGeom>
          <a:noFill/>
        </p:spPr>
        <p:txBody>
          <a:bodyPr wrap="square" rtlCol="0">
            <a:spAutoFit/>
          </a:bodyPr>
          <a:lstStyle/>
          <a:p>
            <a:r>
              <a:rPr kumimoji="1" lang="ja-JP" altLang="en-US" sz="1000">
                <a:solidFill>
                  <a:schemeClr val="bg1"/>
                </a:solidFill>
                <a:latin typeface="Meiryo" panose="020B0604030504040204" pitchFamily="34" charset="-128"/>
                <a:ea typeface="Meiryo" panose="020B0604030504040204" pitchFamily="34" charset="-128"/>
              </a:rPr>
              <a:t>システム開発だけではなく、ライフサイクル全体を統一的に管理・支援</a:t>
            </a:r>
          </a:p>
        </p:txBody>
      </p:sp>
      <p:sp>
        <p:nvSpPr>
          <p:cNvPr id="120" name="テキスト ボックス 119">
            <a:extLst>
              <a:ext uri="{FF2B5EF4-FFF2-40B4-BE49-F238E27FC236}">
                <a16:creationId xmlns:a16="http://schemas.microsoft.com/office/drawing/2014/main" id="{961DBD2C-6605-E746-B30F-40E3E4CCFA74}"/>
              </a:ext>
            </a:extLst>
          </p:cNvPr>
          <p:cNvSpPr txBox="1"/>
          <p:nvPr/>
        </p:nvSpPr>
        <p:spPr>
          <a:xfrm>
            <a:off x="4501297" y="4015789"/>
            <a:ext cx="2339102" cy="584775"/>
          </a:xfrm>
          <a:prstGeom prst="rect">
            <a:avLst/>
          </a:prstGeom>
          <a:noFill/>
        </p:spPr>
        <p:txBody>
          <a:bodyPr wrap="none" rtlCol="0">
            <a:spAutoFit/>
          </a:bodyPr>
          <a:lstStyle/>
          <a:p>
            <a:r>
              <a:rPr kumimoji="1" lang="en-US" altLang="ja-JP" sz="800" dirty="0">
                <a:solidFill>
                  <a:schemeClr val="bg1"/>
                </a:solidFill>
                <a:latin typeface="Meiryo" panose="020B0604030504040204" pitchFamily="34" charset="-128"/>
                <a:ea typeface="Meiryo" panose="020B0604030504040204" pitchFamily="34" charset="-128"/>
              </a:rPr>
              <a:t>NTT</a:t>
            </a:r>
            <a:r>
              <a:rPr kumimoji="1" lang="ja-JP" altLang="en-US" sz="800" dirty="0">
                <a:solidFill>
                  <a:schemeClr val="bg1"/>
                </a:solidFill>
                <a:latin typeface="Meiryo" panose="020B0604030504040204" pitchFamily="34" charset="-128"/>
                <a:ea typeface="Meiryo" panose="020B0604030504040204" pitchFamily="34" charset="-128"/>
              </a:rPr>
              <a:t>データ・</a:t>
            </a:r>
            <a:r>
              <a:rPr kumimoji="1" lang="en-US" altLang="ja-JP" sz="800" dirty="0">
                <a:solidFill>
                  <a:schemeClr val="bg1"/>
                </a:solidFill>
                <a:latin typeface="Meiryo" panose="020B0604030504040204" pitchFamily="34" charset="-128"/>
                <a:ea typeface="Meiryo" panose="020B0604030504040204" pitchFamily="34" charset="-128"/>
              </a:rPr>
              <a:t>TERASOLUNA</a:t>
            </a:r>
          </a:p>
          <a:p>
            <a:r>
              <a:rPr lang="en-US" altLang="ja-JP" sz="800" dirty="0">
                <a:solidFill>
                  <a:schemeClr val="bg1"/>
                </a:solidFill>
                <a:latin typeface="Meiryo" panose="020B0604030504040204" pitchFamily="34" charset="-128"/>
                <a:ea typeface="Meiryo" panose="020B0604030504040204" pitchFamily="34" charset="-128"/>
              </a:rPr>
              <a:t>NEC</a:t>
            </a:r>
            <a:r>
              <a:rPr lang="ja-JP" altLang="en-US" sz="800" dirty="0">
                <a:solidFill>
                  <a:schemeClr val="bg1"/>
                </a:solidFill>
                <a:latin typeface="Meiryo" panose="020B0604030504040204" pitchFamily="34" charset="-128"/>
                <a:ea typeface="Meiryo" panose="020B0604030504040204" pitchFamily="34" charset="-128"/>
              </a:rPr>
              <a:t>・</a:t>
            </a:r>
            <a:r>
              <a:rPr lang="en-US" altLang="ja-JP" sz="800" dirty="0">
                <a:solidFill>
                  <a:schemeClr val="bg1"/>
                </a:solidFill>
                <a:latin typeface="Meiryo" panose="020B0604030504040204" pitchFamily="34" charset="-128"/>
                <a:ea typeface="Meiryo" panose="020B0604030504040204" pitchFamily="34" charset="-128"/>
              </a:rPr>
              <a:t>SytemDirector Enterprise</a:t>
            </a:r>
          </a:p>
          <a:p>
            <a:r>
              <a:rPr kumimoji="1" lang="en-US" altLang="ja-JP" sz="800" dirty="0">
                <a:solidFill>
                  <a:schemeClr val="bg1"/>
                </a:solidFill>
                <a:latin typeface="Meiryo" panose="020B0604030504040204" pitchFamily="34" charset="-128"/>
                <a:ea typeface="Meiryo" panose="020B0604030504040204" pitchFamily="34" charset="-128"/>
              </a:rPr>
              <a:t>F</a:t>
            </a:r>
            <a:r>
              <a:rPr lang="en-US" altLang="ja-JP" sz="800" dirty="0">
                <a:solidFill>
                  <a:schemeClr val="bg1"/>
                </a:solidFill>
                <a:latin typeface="Meiryo" panose="020B0604030504040204" pitchFamily="34" charset="-128"/>
                <a:ea typeface="Meiryo" panose="020B0604030504040204" pitchFamily="34" charset="-128"/>
              </a:rPr>
              <a:t>UJITSU</a:t>
            </a:r>
            <a:r>
              <a:rPr lang="ja-JP" altLang="en-US" sz="800" dirty="0">
                <a:solidFill>
                  <a:schemeClr val="bg1"/>
                </a:solidFill>
                <a:latin typeface="Meiryo" panose="020B0604030504040204" pitchFamily="34" charset="-128"/>
                <a:ea typeface="Meiryo" panose="020B0604030504040204" pitchFamily="34" charset="-128"/>
              </a:rPr>
              <a:t>・</a:t>
            </a:r>
            <a:r>
              <a:rPr lang="en-US" altLang="ja-JP" sz="800" dirty="0">
                <a:solidFill>
                  <a:schemeClr val="bg1"/>
                </a:solidFill>
                <a:latin typeface="Meiryo" panose="020B0604030504040204" pitchFamily="34" charset="-128"/>
                <a:ea typeface="Meiryo" panose="020B0604030504040204" pitchFamily="34" charset="-128"/>
              </a:rPr>
              <a:t>Software Interdevelop Designer </a:t>
            </a:r>
          </a:p>
          <a:p>
            <a:r>
              <a:rPr lang="ja-JP" altLang="en-US" sz="800" dirty="0">
                <a:solidFill>
                  <a:schemeClr val="bg1"/>
                </a:solidFill>
                <a:latin typeface="Meiryo" panose="020B0604030504040204" pitchFamily="34" charset="-128"/>
                <a:ea typeface="Meiryo" panose="020B0604030504040204" pitchFamily="34" charset="-128"/>
              </a:rPr>
              <a:t>など</a:t>
            </a:r>
            <a:endParaRPr kumimoji="1" lang="ja-JP" altLang="en-US" sz="800" dirty="0">
              <a:solidFill>
                <a:schemeClr val="bg1"/>
              </a:solidFill>
              <a:latin typeface="Meiryo" panose="020B0604030504040204" pitchFamily="34" charset="-128"/>
              <a:ea typeface="Meiryo" panose="020B0604030504040204" pitchFamily="34" charset="-128"/>
            </a:endParaRPr>
          </a:p>
        </p:txBody>
      </p:sp>
      <p:sp>
        <p:nvSpPr>
          <p:cNvPr id="121" name="テキスト ボックス 120">
            <a:extLst>
              <a:ext uri="{FF2B5EF4-FFF2-40B4-BE49-F238E27FC236}">
                <a16:creationId xmlns:a16="http://schemas.microsoft.com/office/drawing/2014/main" id="{46BB6B8B-E61E-2B47-9011-D75FFEA7DFEA}"/>
              </a:ext>
            </a:extLst>
          </p:cNvPr>
          <p:cNvSpPr txBox="1"/>
          <p:nvPr/>
        </p:nvSpPr>
        <p:spPr>
          <a:xfrm>
            <a:off x="4501297" y="4739336"/>
            <a:ext cx="2143536" cy="830997"/>
          </a:xfrm>
          <a:prstGeom prst="rect">
            <a:avLst/>
          </a:prstGeom>
          <a:noFill/>
        </p:spPr>
        <p:txBody>
          <a:bodyPr wrap="none" rtlCol="0">
            <a:spAutoFit/>
          </a:bodyPr>
          <a:lstStyle/>
          <a:p>
            <a:r>
              <a:rPr kumimoji="1" lang="en-US" altLang="ja-JP" sz="800" dirty="0">
                <a:solidFill>
                  <a:schemeClr val="bg1"/>
                </a:solidFill>
                <a:latin typeface="Meiryo" panose="020B0604030504040204" pitchFamily="34" charset="-128"/>
                <a:ea typeface="Meiryo" panose="020B0604030504040204" pitchFamily="34" charset="-128"/>
              </a:rPr>
              <a:t>GeneXus</a:t>
            </a:r>
          </a:p>
          <a:p>
            <a:r>
              <a:rPr kumimoji="1" lang="ja-JP" altLang="en-US" sz="800" dirty="0">
                <a:solidFill>
                  <a:schemeClr val="bg1"/>
                </a:solidFill>
                <a:latin typeface="Meiryo" panose="020B0604030504040204" pitchFamily="34" charset="-128"/>
                <a:ea typeface="Meiryo" panose="020B0604030504040204" pitchFamily="34" charset="-128"/>
              </a:rPr>
              <a:t>キヤノン</a:t>
            </a:r>
            <a:r>
              <a:rPr kumimoji="1" lang="en-US" altLang="ja-JP" sz="800" dirty="0">
                <a:solidFill>
                  <a:schemeClr val="bg1"/>
                </a:solidFill>
                <a:latin typeface="Meiryo" panose="020B0604030504040204" pitchFamily="34" charset="-128"/>
                <a:ea typeface="Meiryo" panose="020B0604030504040204" pitchFamily="34" charset="-128"/>
              </a:rPr>
              <a:t>ITS</a:t>
            </a:r>
            <a:r>
              <a:rPr kumimoji="1" lang="ja-JP" altLang="en-US" sz="800" dirty="0">
                <a:solidFill>
                  <a:schemeClr val="bg1"/>
                </a:solidFill>
                <a:latin typeface="Meiryo" panose="020B0604030504040204" pitchFamily="34" charset="-128"/>
                <a:ea typeface="Meiryo" panose="020B0604030504040204" pitchFamily="34" charset="-128"/>
              </a:rPr>
              <a:t>・</a:t>
            </a:r>
            <a:r>
              <a:rPr kumimoji="1" lang="en-US" altLang="ja-JP" sz="800" dirty="0">
                <a:solidFill>
                  <a:schemeClr val="bg1"/>
                </a:solidFill>
                <a:latin typeface="Meiryo" panose="020B0604030504040204" pitchFamily="34" charset="-128"/>
                <a:ea typeface="Meiryo" panose="020B0604030504040204" pitchFamily="34" charset="-128"/>
              </a:rPr>
              <a:t>Web Performer</a:t>
            </a:r>
          </a:p>
          <a:p>
            <a:r>
              <a:rPr kumimoji="1" lang="ja-JP" altLang="en-US" sz="800" dirty="0">
                <a:solidFill>
                  <a:schemeClr val="bg1"/>
                </a:solidFill>
                <a:latin typeface="Meiryo" panose="020B0604030504040204" pitchFamily="34" charset="-128"/>
                <a:ea typeface="Meiryo" panose="020B0604030504040204" pitchFamily="34" charset="-128"/>
              </a:rPr>
              <a:t>住友電工情報システム・楽々</a:t>
            </a:r>
            <a:r>
              <a:rPr kumimoji="1" lang="en-US" altLang="ja-JP" sz="800" dirty="0">
                <a:solidFill>
                  <a:schemeClr val="bg1"/>
                </a:solidFill>
                <a:latin typeface="Meiryo" panose="020B0604030504040204" pitchFamily="34" charset="-128"/>
                <a:ea typeface="Meiryo" panose="020B0604030504040204" pitchFamily="34" charset="-128"/>
              </a:rPr>
              <a:t>Framework3</a:t>
            </a:r>
          </a:p>
          <a:p>
            <a:r>
              <a:rPr lang="ja-JP" altLang="en-US" sz="800" dirty="0">
                <a:solidFill>
                  <a:schemeClr val="bg1"/>
                </a:solidFill>
                <a:latin typeface="Meiryo" panose="020B0604030504040204" pitchFamily="34" charset="-128"/>
                <a:ea typeface="Meiryo" panose="020B0604030504040204" pitchFamily="34" charset="-128"/>
              </a:rPr>
              <a:t>ジャスミンソフト・</a:t>
            </a:r>
            <a:r>
              <a:rPr lang="en-US" altLang="ja-JP" sz="800" dirty="0">
                <a:solidFill>
                  <a:schemeClr val="bg1"/>
                </a:solidFill>
                <a:latin typeface="Meiryo" panose="020B0604030504040204" pitchFamily="34" charset="-128"/>
                <a:ea typeface="Meiryo" panose="020B0604030504040204" pitchFamily="34" charset="-128"/>
              </a:rPr>
              <a:t>Wagby</a:t>
            </a:r>
          </a:p>
          <a:p>
            <a:r>
              <a:rPr kumimoji="1" lang="en-US" altLang="ja-JP" sz="800" dirty="0">
                <a:solidFill>
                  <a:schemeClr val="bg1"/>
                </a:solidFill>
                <a:latin typeface="Meiryo" panose="020B0604030504040204" pitchFamily="34" charset="-128"/>
                <a:ea typeface="Meiryo" panose="020B0604030504040204" pitchFamily="34" charset="-128"/>
              </a:rPr>
              <a:t>SCSK</a:t>
            </a:r>
            <a:r>
              <a:rPr lang="ja-JP" altLang="en-US" sz="800" dirty="0">
                <a:solidFill>
                  <a:schemeClr val="bg1"/>
                </a:solidFill>
                <a:latin typeface="Meiryo" panose="020B0604030504040204" pitchFamily="34" charset="-128"/>
                <a:ea typeface="Meiryo" panose="020B0604030504040204" pitchFamily="34" charset="-128"/>
              </a:rPr>
              <a:t>・</a:t>
            </a:r>
            <a:r>
              <a:rPr lang="en-US" altLang="ja-JP" sz="800" dirty="0">
                <a:solidFill>
                  <a:schemeClr val="bg1"/>
                </a:solidFill>
                <a:latin typeface="Meiryo" panose="020B0604030504040204" pitchFamily="34" charset="-128"/>
                <a:ea typeface="Meiryo" panose="020B0604030504040204" pitchFamily="34" charset="-128"/>
              </a:rPr>
              <a:t>FastAPP</a:t>
            </a:r>
            <a:endParaRPr kumimoji="1" lang="en-US" altLang="ja-JP" sz="800" dirty="0">
              <a:solidFill>
                <a:schemeClr val="bg1"/>
              </a:solidFill>
              <a:latin typeface="Meiryo" panose="020B0604030504040204" pitchFamily="34" charset="-128"/>
              <a:ea typeface="Meiryo" panose="020B0604030504040204" pitchFamily="34" charset="-128"/>
            </a:endParaRPr>
          </a:p>
          <a:p>
            <a:r>
              <a:rPr lang="ja-JP" altLang="en-US" sz="800" dirty="0">
                <a:solidFill>
                  <a:schemeClr val="bg1"/>
                </a:solidFill>
                <a:latin typeface="Meiryo" panose="020B0604030504040204" pitchFamily="34" charset="-128"/>
                <a:ea typeface="Meiryo" panose="020B0604030504040204" pitchFamily="34" charset="-128"/>
              </a:rPr>
              <a:t>など</a:t>
            </a:r>
            <a:endParaRPr kumimoji="1" lang="ja-JP" altLang="en-US" sz="800" dirty="0">
              <a:solidFill>
                <a:schemeClr val="bg1"/>
              </a:solidFill>
              <a:latin typeface="Meiryo" panose="020B0604030504040204" pitchFamily="34" charset="-128"/>
              <a:ea typeface="Meiryo" panose="020B0604030504040204" pitchFamily="34" charset="-128"/>
            </a:endParaRPr>
          </a:p>
        </p:txBody>
      </p:sp>
      <p:sp>
        <p:nvSpPr>
          <p:cNvPr id="122" name="テキスト ボックス 121">
            <a:extLst>
              <a:ext uri="{FF2B5EF4-FFF2-40B4-BE49-F238E27FC236}">
                <a16:creationId xmlns:a16="http://schemas.microsoft.com/office/drawing/2014/main" id="{ECEA8A80-FD08-4D45-B85B-FE7C81330AB4}"/>
              </a:ext>
            </a:extLst>
          </p:cNvPr>
          <p:cNvSpPr txBox="1"/>
          <p:nvPr/>
        </p:nvSpPr>
        <p:spPr>
          <a:xfrm>
            <a:off x="5202535" y="5709105"/>
            <a:ext cx="1186543" cy="584775"/>
          </a:xfrm>
          <a:prstGeom prst="rect">
            <a:avLst/>
          </a:prstGeom>
          <a:noFill/>
        </p:spPr>
        <p:txBody>
          <a:bodyPr wrap="none" rtlCol="0">
            <a:spAutoFit/>
          </a:bodyPr>
          <a:lstStyle/>
          <a:p>
            <a:r>
              <a:rPr kumimoji="1" lang="en-US" altLang="ja-JP" sz="800" dirty="0">
                <a:solidFill>
                  <a:schemeClr val="bg1"/>
                </a:solidFill>
                <a:latin typeface="Meiryo" panose="020B0604030504040204" pitchFamily="34" charset="-128"/>
                <a:ea typeface="Meiryo" panose="020B0604030504040204" pitchFamily="34" charset="-128"/>
              </a:rPr>
              <a:t>OutSystems</a:t>
            </a:r>
          </a:p>
          <a:p>
            <a:r>
              <a:rPr kumimoji="1" lang="en-US" altLang="ja-JP" sz="800" dirty="0">
                <a:solidFill>
                  <a:schemeClr val="bg1"/>
                </a:solidFill>
                <a:latin typeface="Meiryo" panose="020B0604030504040204" pitchFamily="34" charset="-128"/>
                <a:ea typeface="Meiryo" panose="020B0604030504040204" pitchFamily="34" charset="-128"/>
              </a:rPr>
              <a:t>ServiceNow</a:t>
            </a:r>
          </a:p>
          <a:p>
            <a:r>
              <a:rPr kumimoji="1" lang="en-US" altLang="ja-JP" sz="800" dirty="0">
                <a:solidFill>
                  <a:schemeClr val="bg1"/>
                </a:solidFill>
                <a:latin typeface="Meiryo" panose="020B0604030504040204" pitchFamily="34" charset="-128"/>
                <a:ea typeface="Meiryo" panose="020B0604030504040204" pitchFamily="34" charset="-128"/>
              </a:rPr>
              <a:t>Mendix AppPlatform</a:t>
            </a:r>
          </a:p>
          <a:p>
            <a:r>
              <a:rPr lang="ja-JP" altLang="en-US" sz="800" dirty="0">
                <a:solidFill>
                  <a:schemeClr val="bg1"/>
                </a:solidFill>
                <a:latin typeface="Meiryo" panose="020B0604030504040204" pitchFamily="34" charset="-128"/>
                <a:ea typeface="Meiryo" panose="020B0604030504040204" pitchFamily="34" charset="-128"/>
              </a:rPr>
              <a:t>サイボウズ・</a:t>
            </a:r>
            <a:r>
              <a:rPr lang="en-US" altLang="ja-JP" sz="800" dirty="0">
                <a:solidFill>
                  <a:schemeClr val="bg1"/>
                </a:solidFill>
                <a:latin typeface="Meiryo" panose="020B0604030504040204" pitchFamily="34" charset="-128"/>
                <a:ea typeface="Meiryo" panose="020B0604030504040204" pitchFamily="34" charset="-128"/>
              </a:rPr>
              <a:t>kintone</a:t>
            </a:r>
            <a:endParaRPr kumimoji="1" lang="en-US" altLang="ja-JP" sz="800" dirty="0">
              <a:solidFill>
                <a:schemeClr val="bg1"/>
              </a:solidFill>
              <a:latin typeface="Meiryo" panose="020B0604030504040204" pitchFamily="34" charset="-128"/>
              <a:ea typeface="Meiryo" panose="020B0604030504040204" pitchFamily="34" charset="-128"/>
            </a:endParaRPr>
          </a:p>
        </p:txBody>
      </p:sp>
      <p:sp>
        <p:nvSpPr>
          <p:cNvPr id="123" name="テキスト ボックス 122">
            <a:extLst>
              <a:ext uri="{FF2B5EF4-FFF2-40B4-BE49-F238E27FC236}">
                <a16:creationId xmlns:a16="http://schemas.microsoft.com/office/drawing/2014/main" id="{DD09E57E-8196-A441-9AE4-0ADCB31212BD}"/>
              </a:ext>
            </a:extLst>
          </p:cNvPr>
          <p:cNvSpPr txBox="1"/>
          <p:nvPr/>
        </p:nvSpPr>
        <p:spPr>
          <a:xfrm>
            <a:off x="6559226" y="5718749"/>
            <a:ext cx="1713931" cy="707886"/>
          </a:xfrm>
          <a:prstGeom prst="rect">
            <a:avLst/>
          </a:prstGeom>
          <a:noFill/>
        </p:spPr>
        <p:txBody>
          <a:bodyPr wrap="none" rtlCol="0">
            <a:spAutoFit/>
          </a:bodyPr>
          <a:lstStyle/>
          <a:p>
            <a:r>
              <a:rPr lang="en-US" altLang="ja-JP" sz="800" dirty="0">
                <a:solidFill>
                  <a:schemeClr val="bg1"/>
                </a:solidFill>
                <a:latin typeface="Meiryo" panose="020B0604030504040204" pitchFamily="34" charset="-128"/>
                <a:ea typeface="Meiryo" panose="020B0604030504040204" pitchFamily="34" charset="-128"/>
              </a:rPr>
              <a:t>Microsoft PowerApp/Datahlex</a:t>
            </a:r>
          </a:p>
          <a:p>
            <a:r>
              <a:rPr kumimoji="1" lang="en-US" altLang="ja-JP" sz="800" dirty="0">
                <a:solidFill>
                  <a:schemeClr val="bg1"/>
                </a:solidFill>
                <a:latin typeface="Meiryo" panose="020B0604030504040204" pitchFamily="34" charset="-128"/>
                <a:ea typeface="Meiryo" panose="020B0604030504040204" pitchFamily="34" charset="-128"/>
              </a:rPr>
              <a:t>Salesforce</a:t>
            </a:r>
            <a:r>
              <a:rPr kumimoji="1" lang="ja-JP" altLang="en-US" sz="800" dirty="0">
                <a:solidFill>
                  <a:schemeClr val="bg1"/>
                </a:solidFill>
                <a:latin typeface="Meiryo" panose="020B0604030504040204" pitchFamily="34" charset="-128"/>
                <a:ea typeface="Meiryo" panose="020B0604030504040204" pitchFamily="34" charset="-128"/>
              </a:rPr>
              <a:t>・</a:t>
            </a:r>
            <a:r>
              <a:rPr kumimoji="1" lang="en-US" altLang="ja-JP" sz="800" dirty="0">
                <a:solidFill>
                  <a:schemeClr val="bg1"/>
                </a:solidFill>
                <a:latin typeface="Meiryo" panose="020B0604030504040204" pitchFamily="34" charset="-128"/>
                <a:ea typeface="Meiryo" panose="020B0604030504040204" pitchFamily="34" charset="-128"/>
              </a:rPr>
              <a:t>Lightning</a:t>
            </a:r>
            <a:r>
              <a:rPr lang="en-US" altLang="ja-JP" sz="800" dirty="0">
                <a:solidFill>
                  <a:schemeClr val="bg1"/>
                </a:solidFill>
                <a:latin typeface="Meiryo" panose="020B0604030504040204" pitchFamily="34" charset="-128"/>
                <a:ea typeface="Meiryo" panose="020B0604030504040204" pitchFamily="34" charset="-128"/>
              </a:rPr>
              <a:t> Platform</a:t>
            </a:r>
            <a:endParaRPr kumimoji="1" lang="en-US" altLang="ja-JP" sz="800" dirty="0">
              <a:solidFill>
                <a:schemeClr val="bg1"/>
              </a:solidFill>
              <a:latin typeface="Meiryo" panose="020B0604030504040204" pitchFamily="34" charset="-128"/>
              <a:ea typeface="Meiryo" panose="020B0604030504040204" pitchFamily="34" charset="-128"/>
            </a:endParaRPr>
          </a:p>
          <a:p>
            <a:r>
              <a:rPr kumimoji="1" lang="en-US" altLang="ja-JP" sz="800" dirty="0">
                <a:solidFill>
                  <a:schemeClr val="bg1"/>
                </a:solidFill>
                <a:latin typeface="Meiryo" panose="020B0604030504040204" pitchFamily="34" charset="-128"/>
                <a:ea typeface="Meiryo" panose="020B0604030504040204" pitchFamily="34" charset="-128"/>
              </a:rPr>
              <a:t>AWS</a:t>
            </a:r>
            <a:r>
              <a:rPr kumimoji="1" lang="ja-JP" altLang="en-US" sz="800" dirty="0">
                <a:solidFill>
                  <a:schemeClr val="bg1"/>
                </a:solidFill>
                <a:latin typeface="Meiryo" panose="020B0604030504040204" pitchFamily="34" charset="-128"/>
                <a:ea typeface="Meiryo" panose="020B0604030504040204" pitchFamily="34" charset="-128"/>
              </a:rPr>
              <a:t>・</a:t>
            </a:r>
            <a:r>
              <a:rPr kumimoji="1" lang="en-US" altLang="ja-JP" sz="800" dirty="0">
                <a:solidFill>
                  <a:schemeClr val="bg1"/>
                </a:solidFill>
                <a:latin typeface="Meiryo" panose="020B0604030504040204" pitchFamily="34" charset="-128"/>
                <a:ea typeface="Meiryo" panose="020B0604030504040204" pitchFamily="34" charset="-128"/>
              </a:rPr>
              <a:t>Honeycode</a:t>
            </a:r>
          </a:p>
          <a:p>
            <a:r>
              <a:rPr lang="en-US" altLang="ja-JP" sz="800" dirty="0">
                <a:solidFill>
                  <a:schemeClr val="bg1"/>
                </a:solidFill>
                <a:latin typeface="Meiryo" panose="020B0604030504040204" pitchFamily="34" charset="-128"/>
                <a:ea typeface="Meiryo" panose="020B0604030504040204" pitchFamily="34" charset="-128"/>
              </a:rPr>
              <a:t>Google</a:t>
            </a:r>
            <a:r>
              <a:rPr lang="ja-JP" altLang="en-US" sz="800" dirty="0">
                <a:solidFill>
                  <a:schemeClr val="bg1"/>
                </a:solidFill>
                <a:latin typeface="Meiryo" panose="020B0604030504040204" pitchFamily="34" charset="-128"/>
                <a:ea typeface="Meiryo" panose="020B0604030504040204" pitchFamily="34" charset="-128"/>
              </a:rPr>
              <a:t>・</a:t>
            </a:r>
            <a:r>
              <a:rPr lang="en-US" altLang="ja-JP" sz="800" dirty="0">
                <a:solidFill>
                  <a:schemeClr val="bg1"/>
                </a:solidFill>
                <a:latin typeface="Meiryo" panose="020B0604030504040204" pitchFamily="34" charset="-128"/>
                <a:ea typeface="Meiryo" panose="020B0604030504040204" pitchFamily="34" charset="-128"/>
              </a:rPr>
              <a:t>AppSheet</a:t>
            </a:r>
            <a:endParaRPr kumimoji="1" lang="en-US" altLang="ja-JP" sz="800" dirty="0">
              <a:solidFill>
                <a:schemeClr val="bg1"/>
              </a:solidFill>
              <a:latin typeface="Meiryo" panose="020B0604030504040204" pitchFamily="34" charset="-128"/>
              <a:ea typeface="Meiryo" panose="020B0604030504040204" pitchFamily="34" charset="-128"/>
            </a:endParaRPr>
          </a:p>
          <a:p>
            <a:r>
              <a:rPr kumimoji="1" lang="ja-JP" altLang="en-US" sz="800" dirty="0">
                <a:solidFill>
                  <a:schemeClr val="bg1"/>
                </a:solidFill>
                <a:latin typeface="Meiryo" panose="020B0604030504040204" pitchFamily="34" charset="-128"/>
                <a:ea typeface="Meiryo" panose="020B0604030504040204" pitchFamily="34" charset="-128"/>
              </a:rPr>
              <a:t>など</a:t>
            </a:r>
            <a:endParaRPr kumimoji="1" lang="en-US" altLang="ja-JP" sz="800" dirty="0">
              <a:solidFill>
                <a:schemeClr val="bg1"/>
              </a:solidFill>
              <a:latin typeface="Meiryo" panose="020B0604030504040204" pitchFamily="34" charset="-128"/>
              <a:ea typeface="Meiryo" panose="020B0604030504040204" pitchFamily="34" charset="-128"/>
            </a:endParaRPr>
          </a:p>
        </p:txBody>
      </p:sp>
      <p:sp>
        <p:nvSpPr>
          <p:cNvPr id="30" name="ホームベース 29">
            <a:extLst>
              <a:ext uri="{FF2B5EF4-FFF2-40B4-BE49-F238E27FC236}">
                <a16:creationId xmlns:a16="http://schemas.microsoft.com/office/drawing/2014/main" id="{FAF3888D-F5BC-564A-90B7-8A0EE5477BD7}"/>
              </a:ext>
            </a:extLst>
          </p:cNvPr>
          <p:cNvSpPr/>
          <p:nvPr/>
        </p:nvSpPr>
        <p:spPr>
          <a:xfrm>
            <a:off x="7520116" y="891234"/>
            <a:ext cx="1436944" cy="576064"/>
          </a:xfrm>
          <a:prstGeom prst="homePlate">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7" name="テキスト ボックス 46">
            <a:extLst>
              <a:ext uri="{FF2B5EF4-FFF2-40B4-BE49-F238E27FC236}">
                <a16:creationId xmlns:a16="http://schemas.microsoft.com/office/drawing/2014/main" id="{3FCAFDC2-5808-BF4A-B29F-33D3E2A61837}"/>
              </a:ext>
            </a:extLst>
          </p:cNvPr>
          <p:cNvSpPr txBox="1"/>
          <p:nvPr/>
        </p:nvSpPr>
        <p:spPr>
          <a:xfrm>
            <a:off x="7524790" y="1051795"/>
            <a:ext cx="1185152" cy="307777"/>
          </a:xfrm>
          <a:prstGeom prst="rect">
            <a:avLst/>
          </a:prstGeom>
          <a:noFill/>
        </p:spPr>
        <p:txBody>
          <a:bodyPr wrap="squar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運用・保守</a:t>
            </a:r>
          </a:p>
        </p:txBody>
      </p:sp>
    </p:spTree>
    <p:extLst>
      <p:ext uri="{BB962C8B-B14F-4D97-AF65-F5344CB8AC3E}">
        <p14:creationId xmlns:p14="http://schemas.microsoft.com/office/powerpoint/2010/main" val="1935828212"/>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正方形/長方形 72">
            <a:extLst>
              <a:ext uri="{FF2B5EF4-FFF2-40B4-BE49-F238E27FC236}">
                <a16:creationId xmlns:a16="http://schemas.microsoft.com/office/drawing/2014/main" id="{F0C09434-5E04-EF43-8BC5-7A5E9CA0A4D0}"/>
              </a:ext>
            </a:extLst>
          </p:cNvPr>
          <p:cNvSpPr/>
          <p:nvPr/>
        </p:nvSpPr>
        <p:spPr>
          <a:xfrm>
            <a:off x="1863834" y="5709387"/>
            <a:ext cx="6827355" cy="689427"/>
          </a:xfrm>
          <a:prstGeom prst="rect">
            <a:avLst/>
          </a:prstGeom>
          <a:solidFill>
            <a:schemeClr val="tx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6" name="正方形/長方形 65">
            <a:extLst>
              <a:ext uri="{FF2B5EF4-FFF2-40B4-BE49-F238E27FC236}">
                <a16:creationId xmlns:a16="http://schemas.microsoft.com/office/drawing/2014/main" id="{C7AC387E-59EF-0D4A-8130-C4633E9EC25F}"/>
              </a:ext>
            </a:extLst>
          </p:cNvPr>
          <p:cNvSpPr/>
          <p:nvPr/>
        </p:nvSpPr>
        <p:spPr>
          <a:xfrm>
            <a:off x="1866430" y="1248290"/>
            <a:ext cx="6824760" cy="4430445"/>
          </a:xfrm>
          <a:prstGeom prst="rect">
            <a:avLst/>
          </a:prstGeom>
          <a:solidFill>
            <a:schemeClr val="accent4">
              <a:lumMod val="20000"/>
              <a:lumOff val="80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7" name="正方形/長方形 76">
            <a:extLst>
              <a:ext uri="{FF2B5EF4-FFF2-40B4-BE49-F238E27FC236}">
                <a16:creationId xmlns:a16="http://schemas.microsoft.com/office/drawing/2014/main" id="{E8DF7D17-B303-CF47-A884-AB390189CE7B}"/>
              </a:ext>
            </a:extLst>
          </p:cNvPr>
          <p:cNvSpPr/>
          <p:nvPr/>
        </p:nvSpPr>
        <p:spPr>
          <a:xfrm>
            <a:off x="2047685" y="2006499"/>
            <a:ext cx="893886" cy="2227654"/>
          </a:xfrm>
          <a:prstGeom prst="rect">
            <a:avLst/>
          </a:prstGeom>
          <a:solidFill>
            <a:schemeClr val="accent4"/>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8" name="正方形/長方形 67">
            <a:extLst>
              <a:ext uri="{FF2B5EF4-FFF2-40B4-BE49-F238E27FC236}">
                <a16:creationId xmlns:a16="http://schemas.microsoft.com/office/drawing/2014/main" id="{EC5CF558-D31B-B446-8480-FC6F09EF2204}"/>
              </a:ext>
            </a:extLst>
          </p:cNvPr>
          <p:cNvSpPr/>
          <p:nvPr/>
        </p:nvSpPr>
        <p:spPr>
          <a:xfrm>
            <a:off x="756950" y="1556792"/>
            <a:ext cx="1106884" cy="4842023"/>
          </a:xfrm>
          <a:prstGeom prst="rect">
            <a:avLst/>
          </a:prstGeom>
          <a:solidFill>
            <a:schemeClr val="accent3">
              <a:lumMod val="40000"/>
              <a:lumOff val="60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 name="正方形/長方形 34">
            <a:extLst>
              <a:ext uri="{FF2B5EF4-FFF2-40B4-BE49-F238E27FC236}">
                <a16:creationId xmlns:a16="http://schemas.microsoft.com/office/drawing/2014/main" id="{970A929E-8B4B-7840-B722-E4E68B572B60}"/>
              </a:ext>
            </a:extLst>
          </p:cNvPr>
          <p:cNvSpPr/>
          <p:nvPr/>
        </p:nvSpPr>
        <p:spPr>
          <a:xfrm>
            <a:off x="5088005" y="2191507"/>
            <a:ext cx="2166239" cy="2520280"/>
          </a:xfrm>
          <a:prstGeom prst="rect">
            <a:avLst/>
          </a:prstGeom>
          <a:solidFill>
            <a:schemeClr val="accent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 name="正方形/長方形 30">
            <a:extLst>
              <a:ext uri="{FF2B5EF4-FFF2-40B4-BE49-F238E27FC236}">
                <a16:creationId xmlns:a16="http://schemas.microsoft.com/office/drawing/2014/main" id="{9450D9F0-F7E8-394B-98EB-96BD0B9415C8}"/>
              </a:ext>
            </a:extLst>
          </p:cNvPr>
          <p:cNvSpPr/>
          <p:nvPr/>
        </p:nvSpPr>
        <p:spPr>
          <a:xfrm>
            <a:off x="5458958" y="3355588"/>
            <a:ext cx="1428985" cy="667816"/>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ＭＳ Ｐゴシック"/>
              <a:ea typeface="ＭＳ Ｐゴシック"/>
              <a:cs typeface="ＭＳ Ｐゴシック"/>
            </a:endParaRPr>
          </a:p>
        </p:txBody>
      </p:sp>
      <p:sp>
        <p:nvSpPr>
          <p:cNvPr id="33" name="円柱 32">
            <a:extLst>
              <a:ext uri="{FF2B5EF4-FFF2-40B4-BE49-F238E27FC236}">
                <a16:creationId xmlns:a16="http://schemas.microsoft.com/office/drawing/2014/main" id="{5C1F1469-92AE-2D4B-806D-AD3A2BC5F861}"/>
              </a:ext>
            </a:extLst>
          </p:cNvPr>
          <p:cNvSpPr/>
          <p:nvPr/>
        </p:nvSpPr>
        <p:spPr>
          <a:xfrm>
            <a:off x="5449861" y="2332573"/>
            <a:ext cx="1450147" cy="800832"/>
          </a:xfrm>
          <a:prstGeom prst="can">
            <a:avLst>
              <a:gd name="adj" fmla="val 16576"/>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ＭＳ Ｐゴシック"/>
              <a:ea typeface="ＭＳ Ｐゴシック"/>
              <a:cs typeface="ＭＳ Ｐゴシック"/>
            </a:endParaRPr>
          </a:p>
        </p:txBody>
      </p:sp>
      <p:sp>
        <p:nvSpPr>
          <p:cNvPr id="29" name="ホームベース 28">
            <a:extLst>
              <a:ext uri="{FF2B5EF4-FFF2-40B4-BE49-F238E27FC236}">
                <a16:creationId xmlns:a16="http://schemas.microsoft.com/office/drawing/2014/main" id="{956A7867-C0E3-FC43-B8AD-C601BE8EAA79}"/>
              </a:ext>
            </a:extLst>
          </p:cNvPr>
          <p:cNvSpPr/>
          <p:nvPr/>
        </p:nvSpPr>
        <p:spPr>
          <a:xfrm>
            <a:off x="3370026" y="2839579"/>
            <a:ext cx="2088232" cy="737566"/>
          </a:xfrm>
          <a:prstGeom prst="homePlate">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0800000" scaled="1"/>
            <a:tileRect/>
          </a:gra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 name="テキスト ボックス 29">
            <a:extLst>
              <a:ext uri="{FF2B5EF4-FFF2-40B4-BE49-F238E27FC236}">
                <a16:creationId xmlns:a16="http://schemas.microsoft.com/office/drawing/2014/main" id="{808F7AE8-23D4-2A46-A94B-707988F2B722}"/>
              </a:ext>
            </a:extLst>
          </p:cNvPr>
          <p:cNvSpPr txBox="1"/>
          <p:nvPr/>
        </p:nvSpPr>
        <p:spPr>
          <a:xfrm>
            <a:off x="3813455" y="3063679"/>
            <a:ext cx="1501763" cy="369332"/>
          </a:xfrm>
          <a:prstGeom prst="rect">
            <a:avLst/>
          </a:prstGeom>
          <a:noFill/>
        </p:spPr>
        <p:txBody>
          <a:bodyPr wrap="square" rtlCol="0">
            <a:spAutoFit/>
          </a:bodyPr>
          <a:lstStyle/>
          <a:p>
            <a:pPr algn="ctr"/>
            <a:r>
              <a:rPr kumimoji="1" lang="ja-JP" altLang="en-US">
                <a:solidFill>
                  <a:schemeClr val="bg1"/>
                </a:solidFill>
                <a:latin typeface="Meiryo" panose="020B0604030504040204" pitchFamily="34" charset="-128"/>
                <a:ea typeface="Meiryo" panose="020B0604030504040204" pitchFamily="34" charset="-128"/>
              </a:rPr>
              <a:t>自動生成</a:t>
            </a:r>
          </a:p>
        </p:txBody>
      </p:sp>
      <p:sp>
        <p:nvSpPr>
          <p:cNvPr id="2" name="タイトル 1">
            <a:extLst>
              <a:ext uri="{FF2B5EF4-FFF2-40B4-BE49-F238E27FC236}">
                <a16:creationId xmlns:a16="http://schemas.microsoft.com/office/drawing/2014/main" id="{06EC7C25-A053-9344-BCB2-76B1F2C2B2BD}"/>
              </a:ext>
            </a:extLst>
          </p:cNvPr>
          <p:cNvSpPr>
            <a:spLocks noGrp="1"/>
          </p:cNvSpPr>
          <p:nvPr>
            <p:ph type="title"/>
          </p:nvPr>
        </p:nvSpPr>
        <p:spPr/>
        <p:txBody>
          <a:bodyPr/>
          <a:lstStyle/>
          <a:p>
            <a:r>
              <a:rPr lang="ja-JP" altLang="en-US" dirty="0"/>
              <a:t>参考：</a:t>
            </a:r>
            <a:r>
              <a:rPr kumimoji="1" lang="ja-JP" altLang="en-US" dirty="0"/>
              <a:t>ローコード開発ツールの基本的な構造</a:t>
            </a:r>
          </a:p>
        </p:txBody>
      </p:sp>
      <p:sp>
        <p:nvSpPr>
          <p:cNvPr id="4" name="正方形/長方形 3">
            <a:extLst>
              <a:ext uri="{FF2B5EF4-FFF2-40B4-BE49-F238E27FC236}">
                <a16:creationId xmlns:a16="http://schemas.microsoft.com/office/drawing/2014/main" id="{554A86B6-99FE-F847-AFF5-DAC2561B7342}"/>
              </a:ext>
            </a:extLst>
          </p:cNvPr>
          <p:cNvSpPr/>
          <p:nvPr/>
        </p:nvSpPr>
        <p:spPr>
          <a:xfrm>
            <a:off x="755576" y="980728"/>
            <a:ext cx="1086930" cy="576064"/>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正方形/長方形 4">
            <a:extLst>
              <a:ext uri="{FF2B5EF4-FFF2-40B4-BE49-F238E27FC236}">
                <a16:creationId xmlns:a16="http://schemas.microsoft.com/office/drawing/2014/main" id="{041DDE78-C348-1645-A880-DEC3F056FB77}"/>
              </a:ext>
            </a:extLst>
          </p:cNvPr>
          <p:cNvSpPr/>
          <p:nvPr/>
        </p:nvSpPr>
        <p:spPr>
          <a:xfrm>
            <a:off x="1854641" y="980729"/>
            <a:ext cx="1086930" cy="576064"/>
          </a:xfrm>
          <a:prstGeom prst="rect">
            <a:avLst/>
          </a:prstGeom>
          <a:solidFill>
            <a:schemeClr val="accent3">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a:extLst>
              <a:ext uri="{FF2B5EF4-FFF2-40B4-BE49-F238E27FC236}">
                <a16:creationId xmlns:a16="http://schemas.microsoft.com/office/drawing/2014/main" id="{B793D9CB-2B5D-424B-8708-15CAFFB11065}"/>
              </a:ext>
            </a:extLst>
          </p:cNvPr>
          <p:cNvSpPr/>
          <p:nvPr/>
        </p:nvSpPr>
        <p:spPr>
          <a:xfrm>
            <a:off x="2941571" y="980729"/>
            <a:ext cx="1086930" cy="576064"/>
          </a:xfrm>
          <a:prstGeom prst="rect">
            <a:avLst/>
          </a:prstGeom>
          <a:solidFill>
            <a:srgbClr val="00905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正方形/長方形 6">
            <a:extLst>
              <a:ext uri="{FF2B5EF4-FFF2-40B4-BE49-F238E27FC236}">
                <a16:creationId xmlns:a16="http://schemas.microsoft.com/office/drawing/2014/main" id="{F975F6CB-27A9-0443-BE3C-DEBA53CDF3FF}"/>
              </a:ext>
            </a:extLst>
          </p:cNvPr>
          <p:cNvSpPr/>
          <p:nvPr/>
        </p:nvSpPr>
        <p:spPr>
          <a:xfrm>
            <a:off x="4020872" y="980729"/>
            <a:ext cx="1086930" cy="576064"/>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テキスト ボックス 7">
            <a:extLst>
              <a:ext uri="{FF2B5EF4-FFF2-40B4-BE49-F238E27FC236}">
                <a16:creationId xmlns:a16="http://schemas.microsoft.com/office/drawing/2014/main" id="{1AE2C3A6-B384-0C42-9669-7EF46FA1A621}"/>
              </a:ext>
            </a:extLst>
          </p:cNvPr>
          <p:cNvSpPr txBox="1"/>
          <p:nvPr/>
        </p:nvSpPr>
        <p:spPr>
          <a:xfrm>
            <a:off x="788947" y="1141288"/>
            <a:ext cx="1025617" cy="307777"/>
          </a:xfrm>
          <a:prstGeom prst="rect">
            <a:avLst/>
          </a:prstGeom>
          <a:noFill/>
        </p:spPr>
        <p:txBody>
          <a:bodyPr wrap="squar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要件定義</a:t>
            </a:r>
          </a:p>
        </p:txBody>
      </p:sp>
      <p:sp>
        <p:nvSpPr>
          <p:cNvPr id="9" name="テキスト ボックス 8">
            <a:extLst>
              <a:ext uri="{FF2B5EF4-FFF2-40B4-BE49-F238E27FC236}">
                <a16:creationId xmlns:a16="http://schemas.microsoft.com/office/drawing/2014/main" id="{EFD8F321-1F3F-5E41-A758-D747E16DD52A}"/>
              </a:ext>
            </a:extLst>
          </p:cNvPr>
          <p:cNvSpPr txBox="1"/>
          <p:nvPr/>
        </p:nvSpPr>
        <p:spPr>
          <a:xfrm>
            <a:off x="1949871" y="1141290"/>
            <a:ext cx="896470" cy="307777"/>
          </a:xfrm>
          <a:prstGeom prst="rect">
            <a:avLst/>
          </a:prstGeom>
          <a:noFill/>
        </p:spPr>
        <p:txBody>
          <a:bodyPr wrap="squar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概要設計</a:t>
            </a:r>
          </a:p>
        </p:txBody>
      </p:sp>
      <p:sp>
        <p:nvSpPr>
          <p:cNvPr id="10" name="正方形/長方形 9">
            <a:extLst>
              <a:ext uri="{FF2B5EF4-FFF2-40B4-BE49-F238E27FC236}">
                <a16:creationId xmlns:a16="http://schemas.microsoft.com/office/drawing/2014/main" id="{A1C63F7B-5548-554E-98C9-A9ECD22A9669}"/>
              </a:ext>
            </a:extLst>
          </p:cNvPr>
          <p:cNvSpPr/>
          <p:nvPr/>
        </p:nvSpPr>
        <p:spPr>
          <a:xfrm>
            <a:off x="5098459" y="980729"/>
            <a:ext cx="1086930" cy="576064"/>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テキスト ボックス 11">
            <a:extLst>
              <a:ext uri="{FF2B5EF4-FFF2-40B4-BE49-F238E27FC236}">
                <a16:creationId xmlns:a16="http://schemas.microsoft.com/office/drawing/2014/main" id="{69F7AEA0-26E3-4A4E-AC2C-902EB62B81A8}"/>
              </a:ext>
            </a:extLst>
          </p:cNvPr>
          <p:cNvSpPr txBox="1"/>
          <p:nvPr/>
        </p:nvSpPr>
        <p:spPr>
          <a:xfrm>
            <a:off x="3021724" y="1141290"/>
            <a:ext cx="896470" cy="307777"/>
          </a:xfrm>
          <a:prstGeom prst="rect">
            <a:avLst/>
          </a:prstGeom>
          <a:noFill/>
        </p:spPr>
        <p:txBody>
          <a:bodyPr wrap="squar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詳細設計</a:t>
            </a:r>
          </a:p>
        </p:txBody>
      </p:sp>
      <p:sp>
        <p:nvSpPr>
          <p:cNvPr id="13" name="テキスト ボックス 12">
            <a:extLst>
              <a:ext uri="{FF2B5EF4-FFF2-40B4-BE49-F238E27FC236}">
                <a16:creationId xmlns:a16="http://schemas.microsoft.com/office/drawing/2014/main" id="{84D71C6D-FBFE-C24D-8FE8-3525A6681695}"/>
              </a:ext>
            </a:extLst>
          </p:cNvPr>
          <p:cNvSpPr txBox="1"/>
          <p:nvPr/>
        </p:nvSpPr>
        <p:spPr>
          <a:xfrm>
            <a:off x="5088005" y="1141290"/>
            <a:ext cx="1086930" cy="307777"/>
          </a:xfrm>
          <a:prstGeom prst="rect">
            <a:avLst/>
          </a:prstGeom>
          <a:noFill/>
        </p:spPr>
        <p:txBody>
          <a:bodyPr wrap="squar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単体テスト</a:t>
            </a:r>
          </a:p>
        </p:txBody>
      </p:sp>
      <p:sp>
        <p:nvSpPr>
          <p:cNvPr id="14" name="テキスト ボックス 13">
            <a:extLst>
              <a:ext uri="{FF2B5EF4-FFF2-40B4-BE49-F238E27FC236}">
                <a16:creationId xmlns:a16="http://schemas.microsoft.com/office/drawing/2014/main" id="{51F962DD-902F-9D44-8994-561750731892}"/>
              </a:ext>
            </a:extLst>
          </p:cNvPr>
          <p:cNvSpPr txBox="1"/>
          <p:nvPr/>
        </p:nvSpPr>
        <p:spPr>
          <a:xfrm>
            <a:off x="6293355" y="1151231"/>
            <a:ext cx="896470" cy="523220"/>
          </a:xfrm>
          <a:prstGeom prst="rect">
            <a:avLst/>
          </a:prstGeom>
          <a:noFill/>
        </p:spPr>
        <p:txBody>
          <a:bodyPr wrap="squar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結合テスト</a:t>
            </a:r>
          </a:p>
        </p:txBody>
      </p:sp>
      <p:sp>
        <p:nvSpPr>
          <p:cNvPr id="16" name="正方形/長方形 15">
            <a:extLst>
              <a:ext uri="{FF2B5EF4-FFF2-40B4-BE49-F238E27FC236}">
                <a16:creationId xmlns:a16="http://schemas.microsoft.com/office/drawing/2014/main" id="{8E75C6F1-16B7-1549-A27B-C1307D68332B}"/>
              </a:ext>
            </a:extLst>
          </p:cNvPr>
          <p:cNvSpPr/>
          <p:nvPr/>
        </p:nvSpPr>
        <p:spPr>
          <a:xfrm>
            <a:off x="6168417" y="980729"/>
            <a:ext cx="1086930" cy="576064"/>
          </a:xfrm>
          <a:prstGeom prst="rect">
            <a:avLst/>
          </a:prstGeom>
          <a:solidFill>
            <a:schemeClr val="tx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 name="テキスト ボックス 16">
            <a:extLst>
              <a:ext uri="{FF2B5EF4-FFF2-40B4-BE49-F238E27FC236}">
                <a16:creationId xmlns:a16="http://schemas.microsoft.com/office/drawing/2014/main" id="{9FF0CCB9-8594-244A-BCB3-C401E9A498C9}"/>
              </a:ext>
            </a:extLst>
          </p:cNvPr>
          <p:cNvSpPr txBox="1"/>
          <p:nvPr/>
        </p:nvSpPr>
        <p:spPr>
          <a:xfrm>
            <a:off x="4024265" y="1172067"/>
            <a:ext cx="1086930" cy="246221"/>
          </a:xfrm>
          <a:prstGeom prst="rect">
            <a:avLst/>
          </a:prstGeom>
          <a:noFill/>
        </p:spPr>
        <p:txBody>
          <a:bodyPr wrap="square" rtlCol="0">
            <a:spAutoFit/>
          </a:bodyPr>
          <a:lstStyle/>
          <a:p>
            <a:pPr algn="ctr"/>
            <a:r>
              <a:rPr kumimoji="1" lang="ja-JP" altLang="en-US" sz="1000">
                <a:solidFill>
                  <a:schemeClr val="bg1"/>
                </a:solidFill>
                <a:latin typeface="Meiryo" panose="020B0604030504040204" pitchFamily="34" charset="-128"/>
                <a:ea typeface="Meiryo" panose="020B0604030504040204" pitchFamily="34" charset="-128"/>
              </a:rPr>
              <a:t>プログラミング</a:t>
            </a:r>
          </a:p>
        </p:txBody>
      </p:sp>
      <p:sp>
        <p:nvSpPr>
          <p:cNvPr id="18" name="テキスト ボックス 17">
            <a:extLst>
              <a:ext uri="{FF2B5EF4-FFF2-40B4-BE49-F238E27FC236}">
                <a16:creationId xmlns:a16="http://schemas.microsoft.com/office/drawing/2014/main" id="{9684E22C-4A85-CE43-8A6F-389945D010DE}"/>
              </a:ext>
            </a:extLst>
          </p:cNvPr>
          <p:cNvSpPr txBox="1"/>
          <p:nvPr/>
        </p:nvSpPr>
        <p:spPr>
          <a:xfrm>
            <a:off x="6171477" y="1141290"/>
            <a:ext cx="1086930" cy="307777"/>
          </a:xfrm>
          <a:prstGeom prst="rect">
            <a:avLst/>
          </a:prstGeom>
          <a:noFill/>
        </p:spPr>
        <p:txBody>
          <a:bodyPr wrap="squar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結合テスト</a:t>
            </a:r>
          </a:p>
        </p:txBody>
      </p:sp>
      <p:sp>
        <p:nvSpPr>
          <p:cNvPr id="21" name="正方形/長方形 20">
            <a:extLst>
              <a:ext uri="{FF2B5EF4-FFF2-40B4-BE49-F238E27FC236}">
                <a16:creationId xmlns:a16="http://schemas.microsoft.com/office/drawing/2014/main" id="{05E9B7C3-2A0C-E344-A98A-73CAD5BDB971}"/>
              </a:ext>
            </a:extLst>
          </p:cNvPr>
          <p:cNvSpPr/>
          <p:nvPr/>
        </p:nvSpPr>
        <p:spPr>
          <a:xfrm>
            <a:off x="2142295" y="2263515"/>
            <a:ext cx="723674" cy="576064"/>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正方形/長方形 21">
            <a:extLst>
              <a:ext uri="{FF2B5EF4-FFF2-40B4-BE49-F238E27FC236}">
                <a16:creationId xmlns:a16="http://schemas.microsoft.com/office/drawing/2014/main" id="{A419191F-469D-2943-A065-824A05E03837}"/>
              </a:ext>
            </a:extLst>
          </p:cNvPr>
          <p:cNvSpPr/>
          <p:nvPr/>
        </p:nvSpPr>
        <p:spPr>
          <a:xfrm>
            <a:off x="2142295" y="2920331"/>
            <a:ext cx="723674" cy="576064"/>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正方形/長方形 22">
            <a:extLst>
              <a:ext uri="{FF2B5EF4-FFF2-40B4-BE49-F238E27FC236}">
                <a16:creationId xmlns:a16="http://schemas.microsoft.com/office/drawing/2014/main" id="{390E628A-A9F0-BB49-B917-61B125CFC1D6}"/>
              </a:ext>
            </a:extLst>
          </p:cNvPr>
          <p:cNvSpPr/>
          <p:nvPr/>
        </p:nvSpPr>
        <p:spPr>
          <a:xfrm>
            <a:off x="2142295" y="3577145"/>
            <a:ext cx="723674" cy="576064"/>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 name="円柱 23">
            <a:extLst>
              <a:ext uri="{FF2B5EF4-FFF2-40B4-BE49-F238E27FC236}">
                <a16:creationId xmlns:a16="http://schemas.microsoft.com/office/drawing/2014/main" id="{C54AD4A5-60C1-4C4A-9DC0-D9C003BEFBF9}"/>
              </a:ext>
            </a:extLst>
          </p:cNvPr>
          <p:cNvSpPr/>
          <p:nvPr/>
        </p:nvSpPr>
        <p:spPr>
          <a:xfrm>
            <a:off x="3108122" y="2802585"/>
            <a:ext cx="723674" cy="800832"/>
          </a:xfrm>
          <a:prstGeom prst="can">
            <a:avLst>
              <a:gd name="adj" fmla="val 16576"/>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テキスト ボックス 24">
            <a:extLst>
              <a:ext uri="{FF2B5EF4-FFF2-40B4-BE49-F238E27FC236}">
                <a16:creationId xmlns:a16="http://schemas.microsoft.com/office/drawing/2014/main" id="{0848BC11-BEEF-A24E-BE19-AA9828EA6A95}"/>
              </a:ext>
            </a:extLst>
          </p:cNvPr>
          <p:cNvSpPr txBox="1"/>
          <p:nvPr/>
        </p:nvSpPr>
        <p:spPr>
          <a:xfrm>
            <a:off x="3123038" y="3049517"/>
            <a:ext cx="723275" cy="430887"/>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設　計</a:t>
            </a:r>
            <a:endParaRPr kumimoji="1" lang="en-US" altLang="ja-JP" sz="1400" dirty="0">
              <a:solidFill>
                <a:schemeClr val="bg1"/>
              </a:solidFill>
              <a:latin typeface="Meiryo" panose="020B0604030504040204" pitchFamily="34" charset="-128"/>
              <a:ea typeface="Meiryo" panose="020B0604030504040204" pitchFamily="34" charset="-128"/>
            </a:endParaRPr>
          </a:p>
          <a:p>
            <a:pPr algn="ctr"/>
            <a:r>
              <a:rPr lang="ja-JP" altLang="en-US" sz="800">
                <a:solidFill>
                  <a:schemeClr val="bg1"/>
                </a:solidFill>
                <a:latin typeface="Meiryo" panose="020B0604030504040204" pitchFamily="34" charset="-128"/>
                <a:ea typeface="Meiryo" panose="020B0604030504040204" pitchFamily="34" charset="-128"/>
              </a:rPr>
              <a:t>リポジトリ</a:t>
            </a:r>
            <a:endParaRPr kumimoji="1" lang="ja-JP" altLang="en-US" sz="800">
              <a:solidFill>
                <a:schemeClr val="bg1"/>
              </a:solidFill>
              <a:latin typeface="Meiryo" panose="020B0604030504040204" pitchFamily="34" charset="-128"/>
              <a:ea typeface="Meiryo" panose="020B0604030504040204" pitchFamily="34" charset="-128"/>
            </a:endParaRPr>
          </a:p>
        </p:txBody>
      </p:sp>
      <p:sp>
        <p:nvSpPr>
          <p:cNvPr id="26" name="テキスト ボックス 25">
            <a:extLst>
              <a:ext uri="{FF2B5EF4-FFF2-40B4-BE49-F238E27FC236}">
                <a16:creationId xmlns:a16="http://schemas.microsoft.com/office/drawing/2014/main" id="{118E4E9E-70F4-6140-92D7-71A78E28D9B9}"/>
              </a:ext>
            </a:extLst>
          </p:cNvPr>
          <p:cNvSpPr txBox="1"/>
          <p:nvPr/>
        </p:nvSpPr>
        <p:spPr>
          <a:xfrm>
            <a:off x="2142295" y="2425212"/>
            <a:ext cx="723674" cy="307777"/>
          </a:xfrm>
          <a:prstGeom prst="rect">
            <a:avLst/>
          </a:prstGeom>
          <a:noFill/>
        </p:spPr>
        <p:txBody>
          <a:bodyPr wrap="squar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画</a:t>
            </a:r>
            <a:r>
              <a:rPr kumimoji="1" lang="en-US" altLang="ja-JP" sz="1400" dirty="0">
                <a:solidFill>
                  <a:schemeClr val="bg1"/>
                </a:solidFill>
                <a:latin typeface="Meiryo" panose="020B0604030504040204" pitchFamily="34" charset="-128"/>
                <a:ea typeface="Meiryo" panose="020B0604030504040204" pitchFamily="34" charset="-128"/>
              </a:rPr>
              <a:t> </a:t>
            </a:r>
            <a:r>
              <a:rPr kumimoji="1" lang="ja-JP" altLang="en-US" sz="1400">
                <a:solidFill>
                  <a:schemeClr val="bg1"/>
                </a:solidFill>
                <a:latin typeface="Meiryo" panose="020B0604030504040204" pitchFamily="34" charset="-128"/>
                <a:ea typeface="Meiryo" panose="020B0604030504040204" pitchFamily="34" charset="-128"/>
              </a:rPr>
              <a:t>面</a:t>
            </a:r>
            <a:endParaRPr kumimoji="1" lang="ja-JP" altLang="en-US" sz="800">
              <a:solidFill>
                <a:schemeClr val="bg1"/>
              </a:solidFill>
              <a:latin typeface="Meiryo" panose="020B0604030504040204" pitchFamily="34" charset="-128"/>
              <a:ea typeface="Meiryo" panose="020B0604030504040204" pitchFamily="34" charset="-128"/>
            </a:endParaRPr>
          </a:p>
        </p:txBody>
      </p:sp>
      <p:sp>
        <p:nvSpPr>
          <p:cNvPr id="27" name="テキスト ボックス 26">
            <a:extLst>
              <a:ext uri="{FF2B5EF4-FFF2-40B4-BE49-F238E27FC236}">
                <a16:creationId xmlns:a16="http://schemas.microsoft.com/office/drawing/2014/main" id="{E03F0627-41E8-1C41-9C84-9D55C60D74B6}"/>
              </a:ext>
            </a:extLst>
          </p:cNvPr>
          <p:cNvSpPr txBox="1"/>
          <p:nvPr/>
        </p:nvSpPr>
        <p:spPr>
          <a:xfrm>
            <a:off x="2127379" y="3037529"/>
            <a:ext cx="723674" cy="430887"/>
          </a:xfrm>
          <a:prstGeom prst="rect">
            <a:avLst/>
          </a:prstGeom>
          <a:noFill/>
        </p:spPr>
        <p:txBody>
          <a:bodyPr wrap="squar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業</a:t>
            </a:r>
            <a:r>
              <a:rPr kumimoji="1" lang="en-US" altLang="ja-JP" sz="1400" dirty="0">
                <a:solidFill>
                  <a:schemeClr val="bg1"/>
                </a:solidFill>
                <a:latin typeface="Meiryo" panose="020B0604030504040204" pitchFamily="34" charset="-128"/>
                <a:ea typeface="Meiryo" panose="020B0604030504040204" pitchFamily="34" charset="-128"/>
              </a:rPr>
              <a:t> </a:t>
            </a:r>
            <a:r>
              <a:rPr kumimoji="1" lang="ja-JP" altLang="en-US" sz="1400">
                <a:solidFill>
                  <a:schemeClr val="bg1"/>
                </a:solidFill>
                <a:latin typeface="Meiryo" panose="020B0604030504040204" pitchFamily="34" charset="-128"/>
                <a:ea typeface="Meiryo" panose="020B0604030504040204" pitchFamily="34" charset="-128"/>
              </a:rPr>
              <a:t>務</a:t>
            </a:r>
            <a:endParaRPr kumimoji="1" lang="en-US" altLang="ja-JP" sz="1400" dirty="0">
              <a:solidFill>
                <a:schemeClr val="bg1"/>
              </a:solidFill>
              <a:latin typeface="Meiryo" panose="020B0604030504040204" pitchFamily="34" charset="-128"/>
              <a:ea typeface="Meiryo" panose="020B0604030504040204" pitchFamily="34" charset="-128"/>
            </a:endParaRPr>
          </a:p>
          <a:p>
            <a:pPr algn="ctr"/>
            <a:r>
              <a:rPr lang="ja-JP" altLang="en-US" sz="800">
                <a:solidFill>
                  <a:schemeClr val="bg1"/>
                </a:solidFill>
                <a:latin typeface="Meiryo" panose="020B0604030504040204" pitchFamily="34" charset="-128"/>
                <a:ea typeface="Meiryo" panose="020B0604030504040204" pitchFamily="34" charset="-128"/>
              </a:rPr>
              <a:t>ロジック</a:t>
            </a:r>
            <a:endParaRPr kumimoji="1" lang="ja-JP" altLang="en-US" sz="800">
              <a:solidFill>
                <a:schemeClr val="bg1"/>
              </a:solidFill>
              <a:latin typeface="Meiryo" panose="020B0604030504040204" pitchFamily="34" charset="-128"/>
              <a:ea typeface="Meiryo" panose="020B0604030504040204" pitchFamily="34" charset="-128"/>
            </a:endParaRPr>
          </a:p>
        </p:txBody>
      </p:sp>
      <p:sp>
        <p:nvSpPr>
          <p:cNvPr id="28" name="テキスト ボックス 27">
            <a:extLst>
              <a:ext uri="{FF2B5EF4-FFF2-40B4-BE49-F238E27FC236}">
                <a16:creationId xmlns:a16="http://schemas.microsoft.com/office/drawing/2014/main" id="{8D17EFB7-C6E7-5C42-B63F-2B418E345FB9}"/>
              </a:ext>
            </a:extLst>
          </p:cNvPr>
          <p:cNvSpPr txBox="1"/>
          <p:nvPr/>
        </p:nvSpPr>
        <p:spPr>
          <a:xfrm>
            <a:off x="2127379" y="3652735"/>
            <a:ext cx="723674" cy="469359"/>
          </a:xfrm>
          <a:prstGeom prst="rect">
            <a:avLst/>
          </a:prstGeom>
          <a:noFill/>
        </p:spPr>
        <p:txBody>
          <a:bodyPr wrap="squar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データ</a:t>
            </a:r>
            <a:endParaRPr kumimoji="1" lang="en-US" altLang="ja-JP" sz="1050" dirty="0">
              <a:solidFill>
                <a:schemeClr val="bg1"/>
              </a:solidFill>
              <a:latin typeface="Meiryo" panose="020B0604030504040204" pitchFamily="34" charset="-128"/>
              <a:ea typeface="Meiryo" panose="020B0604030504040204" pitchFamily="34" charset="-128"/>
            </a:endParaRPr>
          </a:p>
          <a:p>
            <a:pPr algn="ctr"/>
            <a:r>
              <a:rPr lang="ja-JP" altLang="en-US" sz="1400">
                <a:solidFill>
                  <a:schemeClr val="bg1"/>
                </a:solidFill>
                <a:latin typeface="Meiryo" panose="020B0604030504040204" pitchFamily="34" charset="-128"/>
                <a:ea typeface="Meiryo" panose="020B0604030504040204" pitchFamily="34" charset="-128"/>
              </a:rPr>
              <a:t>構</a:t>
            </a:r>
            <a:r>
              <a:rPr lang="en-US" altLang="ja-JP" sz="1400" dirty="0">
                <a:solidFill>
                  <a:schemeClr val="bg1"/>
                </a:solidFill>
                <a:latin typeface="Meiryo" panose="020B0604030504040204" pitchFamily="34" charset="-128"/>
                <a:ea typeface="Meiryo" panose="020B0604030504040204" pitchFamily="34" charset="-128"/>
              </a:rPr>
              <a:t> </a:t>
            </a:r>
            <a:r>
              <a:rPr lang="ja-JP" altLang="en-US" sz="1400">
                <a:solidFill>
                  <a:schemeClr val="bg1"/>
                </a:solidFill>
                <a:latin typeface="Meiryo" panose="020B0604030504040204" pitchFamily="34" charset="-128"/>
                <a:ea typeface="Meiryo" panose="020B0604030504040204" pitchFamily="34" charset="-128"/>
              </a:rPr>
              <a:t>造</a:t>
            </a:r>
            <a:endParaRPr kumimoji="1" lang="ja-JP" altLang="en-US" sz="800">
              <a:solidFill>
                <a:schemeClr val="bg1"/>
              </a:solidFill>
              <a:latin typeface="Meiryo" panose="020B0604030504040204" pitchFamily="34" charset="-128"/>
              <a:ea typeface="Meiryo" panose="020B0604030504040204" pitchFamily="34" charset="-128"/>
            </a:endParaRPr>
          </a:p>
        </p:txBody>
      </p:sp>
      <p:sp>
        <p:nvSpPr>
          <p:cNvPr id="32" name="テキスト ボックス 31">
            <a:extLst>
              <a:ext uri="{FF2B5EF4-FFF2-40B4-BE49-F238E27FC236}">
                <a16:creationId xmlns:a16="http://schemas.microsoft.com/office/drawing/2014/main" id="{94BF1393-6122-2C49-B4D2-041A2EF2C2D9}"/>
              </a:ext>
            </a:extLst>
          </p:cNvPr>
          <p:cNvSpPr txBox="1"/>
          <p:nvPr/>
        </p:nvSpPr>
        <p:spPr>
          <a:xfrm>
            <a:off x="5346134" y="3580872"/>
            <a:ext cx="1644565" cy="276999"/>
          </a:xfrm>
          <a:prstGeom prst="rect">
            <a:avLst/>
          </a:prstGeom>
          <a:noFill/>
        </p:spPr>
        <p:txBody>
          <a:bodyPr wrap="squar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アプリケーション</a:t>
            </a:r>
          </a:p>
        </p:txBody>
      </p:sp>
      <p:sp>
        <p:nvSpPr>
          <p:cNvPr id="34" name="テキスト ボックス 33">
            <a:extLst>
              <a:ext uri="{FF2B5EF4-FFF2-40B4-BE49-F238E27FC236}">
                <a16:creationId xmlns:a16="http://schemas.microsoft.com/office/drawing/2014/main" id="{6FC1C062-353B-D044-BDEB-C2C8834B7F42}"/>
              </a:ext>
            </a:extLst>
          </p:cNvPr>
          <p:cNvSpPr txBox="1"/>
          <p:nvPr/>
        </p:nvSpPr>
        <p:spPr>
          <a:xfrm>
            <a:off x="5363106" y="2682583"/>
            <a:ext cx="1644565" cy="276999"/>
          </a:xfrm>
          <a:prstGeom prst="rect">
            <a:avLst/>
          </a:prstGeom>
          <a:noFill/>
        </p:spPr>
        <p:txBody>
          <a:bodyPr wrap="squar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データベース</a:t>
            </a:r>
          </a:p>
        </p:txBody>
      </p:sp>
      <p:sp>
        <p:nvSpPr>
          <p:cNvPr id="11" name="ホームベース 10">
            <a:extLst>
              <a:ext uri="{FF2B5EF4-FFF2-40B4-BE49-F238E27FC236}">
                <a16:creationId xmlns:a16="http://schemas.microsoft.com/office/drawing/2014/main" id="{F2E545E8-D443-384C-BB83-9F1926D8E8CB}"/>
              </a:ext>
            </a:extLst>
          </p:cNvPr>
          <p:cNvSpPr/>
          <p:nvPr/>
        </p:nvSpPr>
        <p:spPr>
          <a:xfrm>
            <a:off x="7254245" y="980729"/>
            <a:ext cx="1436944" cy="576064"/>
          </a:xfrm>
          <a:prstGeom prst="homePlate">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 name="テキスト ボックス 14">
            <a:extLst>
              <a:ext uri="{FF2B5EF4-FFF2-40B4-BE49-F238E27FC236}">
                <a16:creationId xmlns:a16="http://schemas.microsoft.com/office/drawing/2014/main" id="{ACAB3A4A-C261-834A-9C9F-B8CBC7272EE4}"/>
              </a:ext>
            </a:extLst>
          </p:cNvPr>
          <p:cNvSpPr txBox="1"/>
          <p:nvPr/>
        </p:nvSpPr>
        <p:spPr>
          <a:xfrm>
            <a:off x="7258919" y="1141290"/>
            <a:ext cx="1185152" cy="307777"/>
          </a:xfrm>
          <a:prstGeom prst="rect">
            <a:avLst/>
          </a:prstGeom>
          <a:noFill/>
        </p:spPr>
        <p:txBody>
          <a:bodyPr wrap="squar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運用・保守</a:t>
            </a:r>
          </a:p>
        </p:txBody>
      </p:sp>
      <p:cxnSp>
        <p:nvCxnSpPr>
          <p:cNvPr id="37" name="カギ線コネクタ 36">
            <a:extLst>
              <a:ext uri="{FF2B5EF4-FFF2-40B4-BE49-F238E27FC236}">
                <a16:creationId xmlns:a16="http://schemas.microsoft.com/office/drawing/2014/main" id="{C7E3340A-824F-744A-8450-704773DFDD90}"/>
              </a:ext>
            </a:extLst>
          </p:cNvPr>
          <p:cNvCxnSpPr>
            <a:cxnSpLocks/>
            <a:stCxn id="21" idx="3"/>
            <a:endCxn id="24" idx="2"/>
          </p:cNvCxnSpPr>
          <p:nvPr/>
        </p:nvCxnSpPr>
        <p:spPr>
          <a:xfrm>
            <a:off x="2865969" y="2551547"/>
            <a:ext cx="242153" cy="651454"/>
          </a:xfrm>
          <a:prstGeom prst="bentConnector3">
            <a:avLst/>
          </a:prstGeom>
          <a:ln>
            <a:tailEnd type="triangle"/>
          </a:ln>
          <a:effectLst/>
        </p:spPr>
        <p:style>
          <a:lnRef idx="2">
            <a:schemeClr val="accent1"/>
          </a:lnRef>
          <a:fillRef idx="0">
            <a:schemeClr val="accent1"/>
          </a:fillRef>
          <a:effectRef idx="1">
            <a:schemeClr val="accent1"/>
          </a:effectRef>
          <a:fontRef idx="minor">
            <a:schemeClr val="tx1"/>
          </a:fontRef>
        </p:style>
      </p:cxnSp>
      <p:cxnSp>
        <p:nvCxnSpPr>
          <p:cNvPr id="38" name="カギ線コネクタ 37">
            <a:extLst>
              <a:ext uri="{FF2B5EF4-FFF2-40B4-BE49-F238E27FC236}">
                <a16:creationId xmlns:a16="http://schemas.microsoft.com/office/drawing/2014/main" id="{98BCDA0E-4475-3347-B0F8-07A2B3BFBA83}"/>
              </a:ext>
            </a:extLst>
          </p:cNvPr>
          <p:cNvCxnSpPr>
            <a:cxnSpLocks/>
            <a:stCxn id="23" idx="3"/>
            <a:endCxn id="24" idx="2"/>
          </p:cNvCxnSpPr>
          <p:nvPr/>
        </p:nvCxnSpPr>
        <p:spPr>
          <a:xfrm flipV="1">
            <a:off x="2865969" y="3203001"/>
            <a:ext cx="242153" cy="662176"/>
          </a:xfrm>
          <a:prstGeom prst="bentConnector3">
            <a:avLst>
              <a:gd name="adj1" fmla="val 50000"/>
            </a:avLst>
          </a:prstGeom>
          <a:ln>
            <a:tailEnd type="triangle"/>
          </a:ln>
          <a:effectLst/>
        </p:spPr>
        <p:style>
          <a:lnRef idx="2">
            <a:schemeClr val="accent1"/>
          </a:lnRef>
          <a:fillRef idx="0">
            <a:schemeClr val="accent1"/>
          </a:fillRef>
          <a:effectRef idx="1">
            <a:schemeClr val="accent1"/>
          </a:effectRef>
          <a:fontRef idx="minor">
            <a:schemeClr val="tx1"/>
          </a:fontRef>
        </p:style>
      </p:cxnSp>
      <p:cxnSp>
        <p:nvCxnSpPr>
          <p:cNvPr id="49" name="直線矢印コネクタ 48">
            <a:extLst>
              <a:ext uri="{FF2B5EF4-FFF2-40B4-BE49-F238E27FC236}">
                <a16:creationId xmlns:a16="http://schemas.microsoft.com/office/drawing/2014/main" id="{7C7F4BD7-AB3C-6F4D-8473-0E685B26C05E}"/>
              </a:ext>
            </a:extLst>
          </p:cNvPr>
          <p:cNvCxnSpPr>
            <a:cxnSpLocks/>
            <a:stCxn id="22" idx="3"/>
            <a:endCxn id="24" idx="2"/>
          </p:cNvCxnSpPr>
          <p:nvPr/>
        </p:nvCxnSpPr>
        <p:spPr>
          <a:xfrm flipV="1">
            <a:off x="2865969" y="3203001"/>
            <a:ext cx="242153" cy="5362"/>
          </a:xfrm>
          <a:prstGeom prst="straightConnector1">
            <a:avLst/>
          </a:prstGeom>
          <a:ln>
            <a:tailEnd type="triangle"/>
          </a:ln>
          <a:effectLst/>
        </p:spPr>
        <p:style>
          <a:lnRef idx="2">
            <a:schemeClr val="accent1"/>
          </a:lnRef>
          <a:fillRef idx="0">
            <a:schemeClr val="accent1"/>
          </a:fillRef>
          <a:effectRef idx="1">
            <a:schemeClr val="accent1"/>
          </a:effectRef>
          <a:fontRef idx="minor">
            <a:schemeClr val="tx1"/>
          </a:fontRef>
        </p:style>
      </p:cxnSp>
      <p:sp>
        <p:nvSpPr>
          <p:cNvPr id="55" name="正方形/長方形 54">
            <a:extLst>
              <a:ext uri="{FF2B5EF4-FFF2-40B4-BE49-F238E27FC236}">
                <a16:creationId xmlns:a16="http://schemas.microsoft.com/office/drawing/2014/main" id="{4CFBDF02-936C-D448-BFEB-23F5537845DB}"/>
              </a:ext>
            </a:extLst>
          </p:cNvPr>
          <p:cNvSpPr/>
          <p:nvPr/>
        </p:nvSpPr>
        <p:spPr>
          <a:xfrm>
            <a:off x="7270962" y="2191507"/>
            <a:ext cx="1137189" cy="2520280"/>
          </a:xfrm>
          <a:prstGeom prst="rect">
            <a:avLst/>
          </a:prstGeom>
          <a:solidFill>
            <a:schemeClr val="accent6">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6" name="テキスト ボックス 55">
            <a:extLst>
              <a:ext uri="{FF2B5EF4-FFF2-40B4-BE49-F238E27FC236}">
                <a16:creationId xmlns:a16="http://schemas.microsoft.com/office/drawing/2014/main" id="{4338DB3F-B2D2-734A-9068-994F95A933CB}"/>
              </a:ext>
            </a:extLst>
          </p:cNvPr>
          <p:cNvSpPr txBox="1"/>
          <p:nvPr/>
        </p:nvSpPr>
        <p:spPr>
          <a:xfrm>
            <a:off x="5363106" y="4175437"/>
            <a:ext cx="1644565" cy="461665"/>
          </a:xfrm>
          <a:prstGeom prst="rect">
            <a:avLst/>
          </a:prstGeom>
          <a:noFill/>
        </p:spPr>
        <p:txBody>
          <a:bodyPr wrap="square" rtlCol="0">
            <a:spAutoFit/>
          </a:bodyPr>
          <a:lstStyle/>
          <a:p>
            <a:pPr algn="ctr"/>
            <a:r>
              <a:rPr kumimoji="1" lang="ja-JP" altLang="en-US" sz="1200">
                <a:solidFill>
                  <a:schemeClr val="accent6">
                    <a:lumMod val="50000"/>
                  </a:schemeClr>
                </a:solidFill>
                <a:latin typeface="Meiryo" panose="020B0604030504040204" pitchFamily="34" charset="-128"/>
                <a:ea typeface="Meiryo" panose="020B0604030504040204" pitchFamily="34" charset="-128"/>
              </a:rPr>
              <a:t>アプリケーション</a:t>
            </a:r>
            <a:endParaRPr kumimoji="1" lang="en-US" altLang="ja-JP" sz="1200" dirty="0">
              <a:solidFill>
                <a:schemeClr val="accent6">
                  <a:lumMod val="50000"/>
                </a:schemeClr>
              </a:solidFill>
              <a:latin typeface="Meiryo" panose="020B0604030504040204" pitchFamily="34" charset="-128"/>
              <a:ea typeface="Meiryo" panose="020B0604030504040204" pitchFamily="34" charset="-128"/>
            </a:endParaRPr>
          </a:p>
          <a:p>
            <a:pPr algn="ctr"/>
            <a:r>
              <a:rPr kumimoji="1" lang="ja-JP" altLang="en-US" sz="1200">
                <a:solidFill>
                  <a:schemeClr val="accent6">
                    <a:lumMod val="50000"/>
                  </a:schemeClr>
                </a:solidFill>
                <a:latin typeface="Meiryo" panose="020B0604030504040204" pitchFamily="34" charset="-128"/>
                <a:ea typeface="Meiryo" panose="020B0604030504040204" pitchFamily="34" charset="-128"/>
              </a:rPr>
              <a:t>実行基盤</a:t>
            </a:r>
          </a:p>
        </p:txBody>
      </p:sp>
      <p:sp>
        <p:nvSpPr>
          <p:cNvPr id="57" name="テキスト ボックス 56">
            <a:extLst>
              <a:ext uri="{FF2B5EF4-FFF2-40B4-BE49-F238E27FC236}">
                <a16:creationId xmlns:a16="http://schemas.microsoft.com/office/drawing/2014/main" id="{BE0EEF04-8A25-D84A-B57F-EDDF4E101A68}"/>
              </a:ext>
            </a:extLst>
          </p:cNvPr>
          <p:cNvSpPr txBox="1"/>
          <p:nvPr/>
        </p:nvSpPr>
        <p:spPr>
          <a:xfrm>
            <a:off x="7270962" y="4148625"/>
            <a:ext cx="1137189" cy="461665"/>
          </a:xfrm>
          <a:prstGeom prst="rect">
            <a:avLst/>
          </a:prstGeom>
          <a:noFill/>
        </p:spPr>
        <p:txBody>
          <a:bodyPr wrap="square" rtlCol="0">
            <a:spAutoFit/>
          </a:bodyPr>
          <a:lstStyle/>
          <a:p>
            <a:pPr algn="ctr"/>
            <a:r>
              <a:rPr kumimoji="1" lang="ja-JP" altLang="en-US" sz="1200">
                <a:solidFill>
                  <a:schemeClr val="accent6">
                    <a:lumMod val="50000"/>
                  </a:schemeClr>
                </a:solidFill>
                <a:latin typeface="Meiryo" panose="020B0604030504040204" pitchFamily="34" charset="-128"/>
                <a:ea typeface="Meiryo" panose="020B0604030504040204" pitchFamily="34" charset="-128"/>
              </a:rPr>
              <a:t>運用管理</a:t>
            </a:r>
            <a:endParaRPr lang="en-US" altLang="ja-JP" sz="1200" dirty="0">
              <a:solidFill>
                <a:schemeClr val="accent6">
                  <a:lumMod val="50000"/>
                </a:schemeClr>
              </a:solidFill>
              <a:latin typeface="Meiryo" panose="020B0604030504040204" pitchFamily="34" charset="-128"/>
              <a:ea typeface="Meiryo" panose="020B0604030504040204" pitchFamily="34" charset="-128"/>
            </a:endParaRPr>
          </a:p>
          <a:p>
            <a:pPr algn="ctr"/>
            <a:r>
              <a:rPr kumimoji="1" lang="ja-JP" altLang="en-US" sz="1200">
                <a:solidFill>
                  <a:schemeClr val="accent6">
                    <a:lumMod val="50000"/>
                  </a:schemeClr>
                </a:solidFill>
                <a:latin typeface="Meiryo" panose="020B0604030504040204" pitchFamily="34" charset="-128"/>
                <a:ea typeface="Meiryo" panose="020B0604030504040204" pitchFamily="34" charset="-128"/>
              </a:rPr>
              <a:t>ツール</a:t>
            </a:r>
            <a:endParaRPr kumimoji="1" lang="en-US" altLang="ja-JP" sz="1200" dirty="0">
              <a:solidFill>
                <a:schemeClr val="accent6">
                  <a:lumMod val="50000"/>
                </a:schemeClr>
              </a:solidFill>
              <a:latin typeface="Meiryo" panose="020B0604030504040204" pitchFamily="34" charset="-128"/>
              <a:ea typeface="Meiryo" panose="020B0604030504040204" pitchFamily="34" charset="-128"/>
            </a:endParaRPr>
          </a:p>
        </p:txBody>
      </p:sp>
      <p:sp>
        <p:nvSpPr>
          <p:cNvPr id="58" name="メモ 57">
            <a:extLst>
              <a:ext uri="{FF2B5EF4-FFF2-40B4-BE49-F238E27FC236}">
                <a16:creationId xmlns:a16="http://schemas.microsoft.com/office/drawing/2014/main" id="{BFA7BA4B-9056-F045-A31C-C39A30AD2F83}"/>
              </a:ext>
            </a:extLst>
          </p:cNvPr>
          <p:cNvSpPr/>
          <p:nvPr/>
        </p:nvSpPr>
        <p:spPr>
          <a:xfrm>
            <a:off x="7454813" y="2807854"/>
            <a:ext cx="792088" cy="742480"/>
          </a:xfrm>
          <a:prstGeom prst="foldedCorner">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9" name="テキスト ボックス 58">
            <a:extLst>
              <a:ext uri="{FF2B5EF4-FFF2-40B4-BE49-F238E27FC236}">
                <a16:creationId xmlns:a16="http://schemas.microsoft.com/office/drawing/2014/main" id="{F7B59084-9AB7-3E41-B3A8-CA7AEA661298}"/>
              </a:ext>
            </a:extLst>
          </p:cNvPr>
          <p:cNvSpPr txBox="1"/>
          <p:nvPr/>
        </p:nvSpPr>
        <p:spPr>
          <a:xfrm>
            <a:off x="7463947" y="2984259"/>
            <a:ext cx="782954" cy="400110"/>
          </a:xfrm>
          <a:prstGeom prst="rect">
            <a:avLst/>
          </a:prstGeom>
          <a:noFill/>
        </p:spPr>
        <p:txBody>
          <a:bodyPr wrap="squar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運</a:t>
            </a:r>
            <a:r>
              <a:rPr kumimoji="1" lang="en-US" altLang="ja-JP" sz="1200" dirty="0">
                <a:solidFill>
                  <a:schemeClr val="bg1"/>
                </a:solidFill>
                <a:latin typeface="Meiryo" panose="020B0604030504040204" pitchFamily="34" charset="-128"/>
                <a:ea typeface="Meiryo" panose="020B0604030504040204" pitchFamily="34" charset="-128"/>
              </a:rPr>
              <a:t> </a:t>
            </a:r>
            <a:r>
              <a:rPr kumimoji="1" lang="ja-JP" altLang="en-US" sz="1200">
                <a:solidFill>
                  <a:schemeClr val="bg1"/>
                </a:solidFill>
                <a:latin typeface="Meiryo" panose="020B0604030504040204" pitchFamily="34" charset="-128"/>
                <a:ea typeface="Meiryo" panose="020B0604030504040204" pitchFamily="34" charset="-128"/>
              </a:rPr>
              <a:t>用</a:t>
            </a:r>
            <a:endParaRPr kumimoji="1" lang="en-US" altLang="ja-JP" sz="1200" dirty="0">
              <a:solidFill>
                <a:schemeClr val="bg1"/>
              </a:solidFill>
              <a:latin typeface="Meiryo" panose="020B0604030504040204" pitchFamily="34" charset="-128"/>
              <a:ea typeface="Meiryo" panose="020B0604030504040204" pitchFamily="34" charset="-128"/>
            </a:endParaRPr>
          </a:p>
          <a:p>
            <a:pPr algn="ctr"/>
            <a:r>
              <a:rPr kumimoji="1" lang="ja-JP" altLang="en-US" sz="800">
                <a:solidFill>
                  <a:schemeClr val="bg1"/>
                </a:solidFill>
                <a:latin typeface="Meiryo" panose="020B0604030504040204" pitchFamily="34" charset="-128"/>
                <a:ea typeface="Meiryo" panose="020B0604030504040204" pitchFamily="34" charset="-128"/>
              </a:rPr>
              <a:t>レポート</a:t>
            </a:r>
            <a:endParaRPr kumimoji="1" lang="en-US" altLang="ja-JP" sz="800" dirty="0">
              <a:solidFill>
                <a:schemeClr val="bg1"/>
              </a:solidFill>
              <a:latin typeface="Meiryo" panose="020B0604030504040204" pitchFamily="34" charset="-128"/>
              <a:ea typeface="Meiryo" panose="020B0604030504040204" pitchFamily="34" charset="-128"/>
            </a:endParaRPr>
          </a:p>
        </p:txBody>
      </p:sp>
      <p:grpSp>
        <p:nvGrpSpPr>
          <p:cNvPr id="60" name="図形グループ 39">
            <a:extLst>
              <a:ext uri="{FF2B5EF4-FFF2-40B4-BE49-F238E27FC236}">
                <a16:creationId xmlns:a16="http://schemas.microsoft.com/office/drawing/2014/main" id="{1649056F-6F6E-814C-85DB-F55B5A0DA520}"/>
              </a:ext>
            </a:extLst>
          </p:cNvPr>
          <p:cNvGrpSpPr/>
          <p:nvPr/>
        </p:nvGrpSpPr>
        <p:grpSpPr>
          <a:xfrm>
            <a:off x="1909283" y="1844824"/>
            <a:ext cx="450987" cy="489758"/>
            <a:chOff x="5409461" y="1068046"/>
            <a:chExt cx="547466" cy="636692"/>
          </a:xfrm>
        </p:grpSpPr>
        <p:pic>
          <p:nvPicPr>
            <p:cNvPr id="61" name="図 60">
              <a:extLst>
                <a:ext uri="{FF2B5EF4-FFF2-40B4-BE49-F238E27FC236}">
                  <a16:creationId xmlns:a16="http://schemas.microsoft.com/office/drawing/2014/main" id="{1705A9BF-72B4-BE45-B4B5-2053CE0BDDEC}"/>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491329" y="1068046"/>
              <a:ext cx="465598" cy="493335"/>
            </a:xfrm>
            <a:prstGeom prst="rect">
              <a:avLst/>
            </a:prstGeom>
          </p:spPr>
        </p:pic>
        <p:grpSp>
          <p:nvGrpSpPr>
            <p:cNvPr id="62" name="図形グループ 42">
              <a:extLst>
                <a:ext uri="{FF2B5EF4-FFF2-40B4-BE49-F238E27FC236}">
                  <a16:creationId xmlns:a16="http://schemas.microsoft.com/office/drawing/2014/main" id="{0F370884-71C7-5C47-B4B2-91E782EDEC0B}"/>
                </a:ext>
              </a:extLst>
            </p:cNvPr>
            <p:cNvGrpSpPr/>
            <p:nvPr/>
          </p:nvGrpSpPr>
          <p:grpSpPr>
            <a:xfrm>
              <a:off x="5409461" y="1139394"/>
              <a:ext cx="245559" cy="565344"/>
              <a:chOff x="1946324" y="4125162"/>
              <a:chExt cx="969964" cy="2007872"/>
            </a:xfrm>
          </p:grpSpPr>
          <p:sp>
            <p:nvSpPr>
              <p:cNvPr id="63" name="円/楕円 62">
                <a:extLst>
                  <a:ext uri="{FF2B5EF4-FFF2-40B4-BE49-F238E27FC236}">
                    <a16:creationId xmlns:a16="http://schemas.microsoft.com/office/drawing/2014/main" id="{51F58DA5-4D85-5046-B9EB-6024B6D7E828}"/>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4" name="フローチャート: 論理積ゲート 63">
                <a:extLst>
                  <a:ext uri="{FF2B5EF4-FFF2-40B4-BE49-F238E27FC236}">
                    <a16:creationId xmlns:a16="http://schemas.microsoft.com/office/drawing/2014/main" id="{94440B32-B9A3-6743-B769-9140C594F9AA}"/>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pic>
        <p:nvPicPr>
          <p:cNvPr id="65" name="図 64">
            <a:extLst>
              <a:ext uri="{FF2B5EF4-FFF2-40B4-BE49-F238E27FC236}">
                <a16:creationId xmlns:a16="http://schemas.microsoft.com/office/drawing/2014/main" id="{FBA1AA97-FE5C-2B44-90F9-FAB881FA5FC3}"/>
              </a:ext>
            </a:extLst>
          </p:cNvPr>
          <p:cNvPicPr>
            <a:picLocks noChangeAspect="1"/>
          </p:cNvPicPr>
          <p:nvPr/>
        </p:nvPicPr>
        <p:blipFill>
          <a:blip r:embed="rId3" cstate="print">
            <a:clrChange>
              <a:clrFrom>
                <a:srgbClr val="FFFFFF"/>
              </a:clrFrom>
              <a:clrTo>
                <a:srgbClr val="FFFFFF">
                  <a:alpha val="0"/>
                </a:srgbClr>
              </a:clrTo>
            </a:clrChange>
            <a:duotone>
              <a:schemeClr val="accent4">
                <a:shade val="45000"/>
                <a:satMod val="135000"/>
              </a:schemeClr>
              <a:prstClr val="white"/>
            </a:duotone>
            <a:extLst>
              <a:ext uri="{28A0092B-C50C-407E-A947-70E740481C1C}">
                <a14:useLocalDpi xmlns:a14="http://schemas.microsoft.com/office/drawing/2010/main"/>
              </a:ext>
            </a:extLst>
          </a:blip>
          <a:stretch>
            <a:fillRect/>
          </a:stretch>
        </p:blipFill>
        <p:spPr>
          <a:xfrm>
            <a:off x="3062647" y="2091411"/>
            <a:ext cx="314014" cy="314014"/>
          </a:xfrm>
          <a:prstGeom prst="rect">
            <a:avLst/>
          </a:prstGeom>
          <a:effectLst>
            <a:outerShdw blurRad="50800" dist="38100" dir="2700000" algn="tl" rotWithShape="0">
              <a:prstClr val="black">
                <a:alpha val="40000"/>
              </a:prstClr>
            </a:outerShdw>
          </a:effectLst>
        </p:spPr>
      </p:pic>
      <p:sp>
        <p:nvSpPr>
          <p:cNvPr id="67" name="テキスト ボックス 66">
            <a:extLst>
              <a:ext uri="{FF2B5EF4-FFF2-40B4-BE49-F238E27FC236}">
                <a16:creationId xmlns:a16="http://schemas.microsoft.com/office/drawing/2014/main" id="{F75CBE47-5D9C-9546-B4B1-89888A78F5FB}"/>
              </a:ext>
            </a:extLst>
          </p:cNvPr>
          <p:cNvSpPr txBox="1"/>
          <p:nvPr/>
        </p:nvSpPr>
        <p:spPr>
          <a:xfrm>
            <a:off x="2168305" y="5017512"/>
            <a:ext cx="6135013" cy="461665"/>
          </a:xfrm>
          <a:prstGeom prst="rect">
            <a:avLst/>
          </a:prstGeom>
          <a:noFill/>
        </p:spPr>
        <p:txBody>
          <a:bodyPr wrap="none" rtlCol="0">
            <a:spAutoFit/>
          </a:bodyPr>
          <a:lstStyle/>
          <a:p>
            <a:r>
              <a:rPr kumimoji="1" lang="ja-JP" altLang="en-US" sz="2400" b="1">
                <a:solidFill>
                  <a:srgbClr val="7030A0"/>
                </a:solidFill>
                <a:latin typeface="Meiryo" panose="020B0604030504040204" pitchFamily="34" charset="-128"/>
                <a:ea typeface="Meiryo" panose="020B0604030504040204" pitchFamily="34" charset="-128"/>
              </a:rPr>
              <a:t>プラットフォーム型</a:t>
            </a:r>
            <a:r>
              <a:rPr kumimoji="1" lang="en-US" altLang="ja-JP" sz="2400" b="1" dirty="0">
                <a:solidFill>
                  <a:srgbClr val="7030A0"/>
                </a:solidFill>
                <a:latin typeface="Meiryo" panose="020B0604030504040204" pitchFamily="34" charset="-128"/>
                <a:ea typeface="Meiryo" panose="020B0604030504040204" pitchFamily="34" charset="-128"/>
              </a:rPr>
              <a:t> </a:t>
            </a:r>
            <a:r>
              <a:rPr kumimoji="1" lang="ja-JP" altLang="en-US" sz="2400" b="1">
                <a:solidFill>
                  <a:srgbClr val="7030A0"/>
                </a:solidFill>
                <a:latin typeface="Meiryo" panose="020B0604030504040204" pitchFamily="34" charset="-128"/>
                <a:ea typeface="Meiryo" panose="020B0604030504040204" pitchFamily="34" charset="-128"/>
              </a:rPr>
              <a:t>ローコード開発ツール</a:t>
            </a:r>
          </a:p>
        </p:txBody>
      </p:sp>
      <p:sp>
        <p:nvSpPr>
          <p:cNvPr id="69" name="テキスト ボックス 68">
            <a:extLst>
              <a:ext uri="{FF2B5EF4-FFF2-40B4-BE49-F238E27FC236}">
                <a16:creationId xmlns:a16="http://schemas.microsoft.com/office/drawing/2014/main" id="{DF98999A-B530-C949-80B5-3B44D2A0A21F}"/>
              </a:ext>
            </a:extLst>
          </p:cNvPr>
          <p:cNvSpPr txBox="1"/>
          <p:nvPr/>
        </p:nvSpPr>
        <p:spPr>
          <a:xfrm>
            <a:off x="755576" y="3841884"/>
            <a:ext cx="1110853" cy="523220"/>
          </a:xfrm>
          <a:prstGeom prst="rect">
            <a:avLst/>
          </a:prstGeom>
          <a:noFill/>
        </p:spPr>
        <p:txBody>
          <a:bodyPr wrap="square" rtlCol="0">
            <a:spAutoFit/>
          </a:bodyPr>
          <a:lstStyle/>
          <a:p>
            <a:pPr algn="ctr"/>
            <a:r>
              <a:rPr kumimoji="1" lang="ja-JP" altLang="en-US" sz="1400">
                <a:solidFill>
                  <a:schemeClr val="accent3">
                    <a:lumMod val="50000"/>
                  </a:schemeClr>
                </a:solidFill>
                <a:latin typeface="Meiryo" panose="020B0604030504040204" pitchFamily="34" charset="-128"/>
                <a:ea typeface="Meiryo" panose="020B0604030504040204" pitchFamily="34" charset="-128"/>
              </a:rPr>
              <a:t>人手による</a:t>
            </a:r>
            <a:endParaRPr kumimoji="1" lang="en-US" altLang="ja-JP" sz="1400" dirty="0">
              <a:solidFill>
                <a:schemeClr val="accent3">
                  <a:lumMod val="50000"/>
                </a:schemeClr>
              </a:solidFill>
              <a:latin typeface="Meiryo" panose="020B0604030504040204" pitchFamily="34" charset="-128"/>
              <a:ea typeface="Meiryo" panose="020B0604030504040204" pitchFamily="34" charset="-128"/>
            </a:endParaRPr>
          </a:p>
          <a:p>
            <a:pPr algn="ctr"/>
            <a:r>
              <a:rPr kumimoji="1" lang="ja-JP" altLang="en-US" sz="1400">
                <a:solidFill>
                  <a:schemeClr val="accent3">
                    <a:lumMod val="50000"/>
                  </a:schemeClr>
                </a:solidFill>
                <a:latin typeface="Meiryo" panose="020B0604030504040204" pitchFamily="34" charset="-128"/>
                <a:ea typeface="Meiryo" panose="020B0604030504040204" pitchFamily="34" charset="-128"/>
              </a:rPr>
              <a:t>作業</a:t>
            </a:r>
          </a:p>
        </p:txBody>
      </p:sp>
      <p:sp>
        <p:nvSpPr>
          <p:cNvPr id="70" name="テキスト ボックス 69">
            <a:extLst>
              <a:ext uri="{FF2B5EF4-FFF2-40B4-BE49-F238E27FC236}">
                <a16:creationId xmlns:a16="http://schemas.microsoft.com/office/drawing/2014/main" id="{002359AE-1AA9-0142-B4EE-33B771719251}"/>
              </a:ext>
            </a:extLst>
          </p:cNvPr>
          <p:cNvSpPr txBox="1"/>
          <p:nvPr/>
        </p:nvSpPr>
        <p:spPr>
          <a:xfrm>
            <a:off x="3124018" y="2475636"/>
            <a:ext cx="1800493" cy="307777"/>
          </a:xfrm>
          <a:prstGeom prst="rect">
            <a:avLst/>
          </a:prstGeom>
          <a:noFill/>
        </p:spPr>
        <p:txBody>
          <a:bodyPr wrap="none" rtlCol="0">
            <a:spAutoFit/>
          </a:bodyPr>
          <a:lstStyle/>
          <a:p>
            <a:r>
              <a:rPr kumimoji="1" lang="ja-JP" altLang="en-US" sz="1400">
                <a:solidFill>
                  <a:srgbClr val="7030A0"/>
                </a:solidFill>
                <a:latin typeface="Meiryo" panose="020B0604030504040204" pitchFamily="34" charset="-128"/>
                <a:ea typeface="Meiryo" panose="020B0604030504040204" pitchFamily="34" charset="-128"/>
              </a:rPr>
              <a:t>ツールによる自動化</a:t>
            </a:r>
          </a:p>
        </p:txBody>
      </p:sp>
      <p:sp>
        <p:nvSpPr>
          <p:cNvPr id="71" name="テキスト ボックス 70">
            <a:extLst>
              <a:ext uri="{FF2B5EF4-FFF2-40B4-BE49-F238E27FC236}">
                <a16:creationId xmlns:a16="http://schemas.microsoft.com/office/drawing/2014/main" id="{EC87E9BA-884C-DA4F-B2A1-2F66A9E0BF2E}"/>
              </a:ext>
            </a:extLst>
          </p:cNvPr>
          <p:cNvSpPr txBox="1"/>
          <p:nvPr/>
        </p:nvSpPr>
        <p:spPr>
          <a:xfrm>
            <a:off x="2263371" y="1988840"/>
            <a:ext cx="723674" cy="307777"/>
          </a:xfrm>
          <a:prstGeom prst="rect">
            <a:avLst/>
          </a:prstGeom>
          <a:noFill/>
        </p:spPr>
        <p:txBody>
          <a:bodyPr wrap="square" rtlCol="0">
            <a:spAutoFit/>
          </a:bodyPr>
          <a:lstStyle/>
          <a:p>
            <a:pPr algn="ctr"/>
            <a:r>
              <a:rPr kumimoji="1" lang="en-US" altLang="ja-JP" sz="1400" dirty="0">
                <a:solidFill>
                  <a:schemeClr val="bg1"/>
                </a:solidFill>
                <a:latin typeface="Meiryo" panose="020B0604030504040204" pitchFamily="34" charset="-128"/>
                <a:ea typeface="Meiryo" panose="020B0604030504040204" pitchFamily="34" charset="-128"/>
              </a:rPr>
              <a:t>GUI</a:t>
            </a:r>
            <a:endParaRPr kumimoji="1" lang="ja-JP" altLang="en-US" sz="800">
              <a:solidFill>
                <a:schemeClr val="bg1"/>
              </a:solidFill>
              <a:latin typeface="Meiryo" panose="020B0604030504040204" pitchFamily="34" charset="-128"/>
              <a:ea typeface="Meiryo" panose="020B0604030504040204" pitchFamily="34" charset="-128"/>
            </a:endParaRPr>
          </a:p>
        </p:txBody>
      </p:sp>
      <p:sp>
        <p:nvSpPr>
          <p:cNvPr id="72" name="テキスト ボックス 71">
            <a:extLst>
              <a:ext uri="{FF2B5EF4-FFF2-40B4-BE49-F238E27FC236}">
                <a16:creationId xmlns:a16="http://schemas.microsoft.com/office/drawing/2014/main" id="{3764E6D1-331A-8341-A021-1A4DF9C7A9EA}"/>
              </a:ext>
            </a:extLst>
          </p:cNvPr>
          <p:cNvSpPr txBox="1"/>
          <p:nvPr/>
        </p:nvSpPr>
        <p:spPr>
          <a:xfrm>
            <a:off x="3021724" y="3634070"/>
            <a:ext cx="1720854" cy="415498"/>
          </a:xfrm>
          <a:prstGeom prst="rect">
            <a:avLst/>
          </a:prstGeom>
          <a:noFill/>
        </p:spPr>
        <p:txBody>
          <a:bodyPr wrap="square" rtlCol="0">
            <a:spAutoFit/>
          </a:bodyPr>
          <a:lstStyle/>
          <a:p>
            <a:r>
              <a:rPr lang="ja-JP" altLang="en-US" sz="1050">
                <a:solidFill>
                  <a:srgbClr val="C00000"/>
                </a:solidFill>
                <a:latin typeface="Meiryo" panose="020B0604030504040204" pitchFamily="34" charset="-128"/>
                <a:ea typeface="Meiryo" panose="020B0604030504040204" pitchFamily="34" charset="-128"/>
              </a:rPr>
              <a:t>画面・業務ロジック</a:t>
            </a:r>
            <a:endParaRPr lang="en-US" altLang="ja-JP" sz="1050" dirty="0">
              <a:solidFill>
                <a:srgbClr val="C00000"/>
              </a:solidFill>
              <a:latin typeface="Meiryo" panose="020B0604030504040204" pitchFamily="34" charset="-128"/>
              <a:ea typeface="Meiryo" panose="020B0604030504040204" pitchFamily="34" charset="-128"/>
            </a:endParaRPr>
          </a:p>
          <a:p>
            <a:r>
              <a:rPr lang="ja-JP" altLang="en-US" sz="1050">
                <a:solidFill>
                  <a:srgbClr val="C00000"/>
                </a:solidFill>
                <a:latin typeface="Meiryo" panose="020B0604030504040204" pitchFamily="34" charset="-128"/>
                <a:ea typeface="Meiryo" panose="020B0604030504040204" pitchFamily="34" charset="-128"/>
              </a:rPr>
              <a:t>・データ構造を管理</a:t>
            </a:r>
            <a:endParaRPr kumimoji="1" lang="ja-JP" altLang="en-US" sz="1050">
              <a:solidFill>
                <a:srgbClr val="C00000"/>
              </a:solidFill>
              <a:latin typeface="Meiryo" panose="020B0604030504040204" pitchFamily="34" charset="-128"/>
              <a:ea typeface="Meiryo" panose="020B0604030504040204" pitchFamily="34" charset="-128"/>
            </a:endParaRPr>
          </a:p>
        </p:txBody>
      </p:sp>
      <p:sp>
        <p:nvSpPr>
          <p:cNvPr id="74" name="テキスト ボックス 73">
            <a:extLst>
              <a:ext uri="{FF2B5EF4-FFF2-40B4-BE49-F238E27FC236}">
                <a16:creationId xmlns:a16="http://schemas.microsoft.com/office/drawing/2014/main" id="{8791B527-2062-F245-A12D-6285A3D138EF}"/>
              </a:ext>
            </a:extLst>
          </p:cNvPr>
          <p:cNvSpPr txBox="1"/>
          <p:nvPr/>
        </p:nvSpPr>
        <p:spPr>
          <a:xfrm>
            <a:off x="2211551" y="5902835"/>
            <a:ext cx="3413285" cy="369332"/>
          </a:xfrm>
          <a:prstGeom prst="rect">
            <a:avLst/>
          </a:prstGeom>
          <a:noFill/>
        </p:spPr>
        <p:txBody>
          <a:bodyPr wrap="square" rtlCol="0">
            <a:spAutoFit/>
          </a:bodyPr>
          <a:lstStyle/>
          <a:p>
            <a:r>
              <a:rPr kumimoji="1" lang="ja-JP" altLang="en-US">
                <a:solidFill>
                  <a:schemeClr val="bg1"/>
                </a:solidFill>
                <a:latin typeface="Meiryo" panose="020B0604030504040204" pitchFamily="34" charset="-128"/>
                <a:ea typeface="Meiryo" panose="020B0604030504040204" pitchFamily="34" charset="-128"/>
              </a:rPr>
              <a:t>クラウド・サービス</a:t>
            </a:r>
          </a:p>
        </p:txBody>
      </p:sp>
      <p:sp>
        <p:nvSpPr>
          <p:cNvPr id="75" name="正方形/長方形 74">
            <a:extLst>
              <a:ext uri="{FF2B5EF4-FFF2-40B4-BE49-F238E27FC236}">
                <a16:creationId xmlns:a16="http://schemas.microsoft.com/office/drawing/2014/main" id="{94127EB7-025D-3348-9A3A-B12DE79C6B4A}"/>
              </a:ext>
            </a:extLst>
          </p:cNvPr>
          <p:cNvSpPr/>
          <p:nvPr/>
        </p:nvSpPr>
        <p:spPr>
          <a:xfrm>
            <a:off x="5107802" y="5578759"/>
            <a:ext cx="3300349" cy="498875"/>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6" name="テキスト ボックス 75">
            <a:extLst>
              <a:ext uri="{FF2B5EF4-FFF2-40B4-BE49-F238E27FC236}">
                <a16:creationId xmlns:a16="http://schemas.microsoft.com/office/drawing/2014/main" id="{952EC04D-BB44-1B44-B3DE-2D13BF928A19}"/>
              </a:ext>
            </a:extLst>
          </p:cNvPr>
          <p:cNvSpPr txBox="1"/>
          <p:nvPr/>
        </p:nvSpPr>
        <p:spPr>
          <a:xfrm>
            <a:off x="5107802" y="5669443"/>
            <a:ext cx="3300349" cy="369332"/>
          </a:xfrm>
          <a:prstGeom prst="rect">
            <a:avLst/>
          </a:prstGeom>
          <a:noFill/>
        </p:spPr>
        <p:txBody>
          <a:bodyPr wrap="square" rtlCol="0">
            <a:spAutoFit/>
          </a:bodyPr>
          <a:lstStyle/>
          <a:p>
            <a:pPr algn="ctr"/>
            <a:r>
              <a:rPr kumimoji="1" lang="ja-JP" altLang="en-US">
                <a:solidFill>
                  <a:schemeClr val="bg1"/>
                </a:solidFill>
                <a:latin typeface="Meiryo" panose="020B0604030504040204" pitchFamily="34" charset="-128"/>
                <a:ea typeface="Meiryo" panose="020B0604030504040204" pitchFamily="34" charset="-128"/>
              </a:rPr>
              <a:t>オンプレミス</a:t>
            </a:r>
          </a:p>
        </p:txBody>
      </p:sp>
      <p:grpSp>
        <p:nvGrpSpPr>
          <p:cNvPr id="78" name="図形グループ 39">
            <a:extLst>
              <a:ext uri="{FF2B5EF4-FFF2-40B4-BE49-F238E27FC236}">
                <a16:creationId xmlns:a16="http://schemas.microsoft.com/office/drawing/2014/main" id="{5C5DE1F7-82EC-2943-8C58-55D408F1F751}"/>
              </a:ext>
            </a:extLst>
          </p:cNvPr>
          <p:cNvGrpSpPr/>
          <p:nvPr/>
        </p:nvGrpSpPr>
        <p:grpSpPr>
          <a:xfrm>
            <a:off x="1090677" y="3177236"/>
            <a:ext cx="450987" cy="489758"/>
            <a:chOff x="5409461" y="1068046"/>
            <a:chExt cx="547466" cy="636692"/>
          </a:xfrm>
        </p:grpSpPr>
        <p:pic>
          <p:nvPicPr>
            <p:cNvPr id="79" name="図 78">
              <a:extLst>
                <a:ext uri="{FF2B5EF4-FFF2-40B4-BE49-F238E27FC236}">
                  <a16:creationId xmlns:a16="http://schemas.microsoft.com/office/drawing/2014/main" id="{AB0A3E8C-C63A-5844-B5F1-2407A2F31650}"/>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491329" y="1068046"/>
              <a:ext cx="465598" cy="493335"/>
            </a:xfrm>
            <a:prstGeom prst="rect">
              <a:avLst/>
            </a:prstGeom>
          </p:spPr>
        </p:pic>
        <p:grpSp>
          <p:nvGrpSpPr>
            <p:cNvPr id="80" name="図形グループ 42">
              <a:extLst>
                <a:ext uri="{FF2B5EF4-FFF2-40B4-BE49-F238E27FC236}">
                  <a16:creationId xmlns:a16="http://schemas.microsoft.com/office/drawing/2014/main" id="{07C65939-BAD2-5C41-BB5E-C22AD844BEA9}"/>
                </a:ext>
              </a:extLst>
            </p:cNvPr>
            <p:cNvGrpSpPr/>
            <p:nvPr/>
          </p:nvGrpSpPr>
          <p:grpSpPr>
            <a:xfrm>
              <a:off x="5409461" y="1139394"/>
              <a:ext cx="245559" cy="565344"/>
              <a:chOff x="1946324" y="4125162"/>
              <a:chExt cx="969964" cy="2007872"/>
            </a:xfrm>
          </p:grpSpPr>
          <p:sp>
            <p:nvSpPr>
              <p:cNvPr id="81" name="円/楕円 80">
                <a:extLst>
                  <a:ext uri="{FF2B5EF4-FFF2-40B4-BE49-F238E27FC236}">
                    <a16:creationId xmlns:a16="http://schemas.microsoft.com/office/drawing/2014/main" id="{B370E29F-DCA3-9849-B790-E386D53DD277}"/>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2" name="フローチャート: 論理積ゲート 81">
                <a:extLst>
                  <a:ext uri="{FF2B5EF4-FFF2-40B4-BE49-F238E27FC236}">
                    <a16:creationId xmlns:a16="http://schemas.microsoft.com/office/drawing/2014/main" id="{D8F4983B-68BD-4D4D-8887-05056C61ACC2}"/>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spTree>
    <p:extLst>
      <p:ext uri="{BB962C8B-B14F-4D97-AF65-F5344CB8AC3E}">
        <p14:creationId xmlns:p14="http://schemas.microsoft.com/office/powerpoint/2010/main" val="2518924469"/>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A32782-BA6C-B4E5-7E84-C6F80109F1AA}"/>
            </a:ext>
          </a:extLst>
        </p:cNvPr>
        <p:cNvGrpSpPr/>
        <p:nvPr/>
      </p:nvGrpSpPr>
      <p:grpSpPr>
        <a:xfrm>
          <a:off x="0" y="0"/>
          <a:ext cx="0" cy="0"/>
          <a:chOff x="0" y="0"/>
          <a:chExt cx="0" cy="0"/>
        </a:xfrm>
      </p:grpSpPr>
      <p:sp>
        <p:nvSpPr>
          <p:cNvPr id="2" name="正方形/長方形 1">
            <a:extLst>
              <a:ext uri="{FF2B5EF4-FFF2-40B4-BE49-F238E27FC236}">
                <a16:creationId xmlns:a16="http://schemas.microsoft.com/office/drawing/2014/main" id="{AD703E0E-1487-A1D8-5468-48AF7A02CAAE}"/>
              </a:ext>
            </a:extLst>
          </p:cNvPr>
          <p:cNvSpPr/>
          <p:nvPr/>
        </p:nvSpPr>
        <p:spPr>
          <a:xfrm>
            <a:off x="4655271" y="4376423"/>
            <a:ext cx="4403697" cy="1307324"/>
          </a:xfrm>
          <a:prstGeom prst="rect">
            <a:avLst/>
          </a:prstGeom>
          <a:solidFill>
            <a:schemeClr val="accent3">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a:solidFill>
                  <a:schemeClr val="bg1"/>
                </a:solidFill>
                <a:latin typeface="Meiryo" panose="020B0604030504040204" pitchFamily="34" charset="-128"/>
                <a:ea typeface="Meiryo" panose="020B0604030504040204" pitchFamily="34" charset="-128"/>
                <a:cs typeface="Arial" pitchFamily="34" charset="0"/>
              </a:rPr>
              <a:t>ブロックチェーン</a:t>
            </a:r>
            <a:endParaRPr lang="ja-JP" altLang="en-US" sz="2400" dirty="0">
              <a:solidFill>
                <a:schemeClr val="bg1"/>
              </a:solidFill>
              <a:latin typeface="Meiryo" panose="020B0604030504040204" pitchFamily="34" charset="-128"/>
              <a:ea typeface="Meiryo" panose="020B0604030504040204" pitchFamily="34" charset="-128"/>
              <a:cs typeface="Arial" pitchFamily="34" charset="0"/>
            </a:endParaRPr>
          </a:p>
        </p:txBody>
      </p:sp>
      <p:sp>
        <p:nvSpPr>
          <p:cNvPr id="6" name="正方形/長方形 5">
            <a:extLst>
              <a:ext uri="{FF2B5EF4-FFF2-40B4-BE49-F238E27FC236}">
                <a16:creationId xmlns:a16="http://schemas.microsoft.com/office/drawing/2014/main" id="{989A3804-A494-ED87-55C9-B43FD65D6EBA}"/>
              </a:ext>
            </a:extLst>
          </p:cNvPr>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188374606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830355" y="2775338"/>
            <a:ext cx="7499634"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2800">
                <a:solidFill>
                  <a:srgbClr val="FFFFFF"/>
                </a:solidFill>
                <a:latin typeface="Meiryo" panose="020B0604030504040204" pitchFamily="34" charset="-128"/>
                <a:ea typeface="Meiryo" panose="020B0604030504040204" pitchFamily="34" charset="-128"/>
                <a:cs typeface="Arial"/>
              </a:rPr>
              <a:t>デジタル・トランスフォーメーション</a:t>
            </a:r>
            <a:endParaRPr lang="en-US" altLang="ja-JP" sz="2000" dirty="0">
              <a:solidFill>
                <a:srgbClr val="FFFFFF"/>
              </a:solidFill>
              <a:effectLst/>
              <a:latin typeface="Meiryo" panose="020B0604030504040204" pitchFamily="34" charset="-128"/>
              <a:ea typeface="Meiryo" panose="020B0604030504040204" pitchFamily="34" charset="-128"/>
              <a:cs typeface="Arial"/>
            </a:endParaRPr>
          </a:p>
        </p:txBody>
      </p:sp>
      <p:sp>
        <p:nvSpPr>
          <p:cNvPr id="7" name="正方形/長方形 6"/>
          <p:cNvSpPr/>
          <p:nvPr/>
        </p:nvSpPr>
        <p:spPr>
          <a:xfrm>
            <a:off x="830354" y="2775338"/>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
        <p:nvSpPr>
          <p:cNvPr id="2" name="正方形/長方形 1">
            <a:extLst>
              <a:ext uri="{FF2B5EF4-FFF2-40B4-BE49-F238E27FC236}">
                <a16:creationId xmlns:a16="http://schemas.microsoft.com/office/drawing/2014/main" id="{238617D2-3C61-A046-A529-0F13BD78BE02}"/>
              </a:ext>
            </a:extLst>
          </p:cNvPr>
          <p:cNvSpPr/>
          <p:nvPr/>
        </p:nvSpPr>
        <p:spPr>
          <a:xfrm>
            <a:off x="814011" y="2406006"/>
            <a:ext cx="3185487" cy="369332"/>
          </a:xfrm>
          <a:prstGeom prst="rect">
            <a:avLst/>
          </a:prstGeom>
        </p:spPr>
        <p:txBody>
          <a:bodyPr wrap="none">
            <a:spAutoFit/>
          </a:bodyPr>
          <a:lstStyle/>
          <a:p>
            <a:r>
              <a:rPr lang="ja-JP" altLang="en-US">
                <a:solidFill>
                  <a:srgbClr val="0070C0"/>
                </a:solidFill>
                <a:latin typeface="Meiryo" panose="020B0604030504040204" pitchFamily="34" charset="-128"/>
                <a:ea typeface="Meiryo" panose="020B0604030504040204" pitchFamily="34" charset="-128"/>
                <a:cs typeface="Arial"/>
              </a:rPr>
              <a:t>ビジネスの前提を再定義する</a:t>
            </a:r>
            <a:endParaRPr lang="en-US" altLang="ja-JP" dirty="0">
              <a:solidFill>
                <a:srgbClr val="0070C0"/>
              </a:solidFill>
              <a:latin typeface="Meiryo" panose="020B0604030504040204" pitchFamily="34" charset="-128"/>
              <a:ea typeface="Meiryo" panose="020B0604030504040204" pitchFamily="34" charset="-128"/>
              <a:cs typeface="Arial"/>
            </a:endParaRPr>
          </a:p>
        </p:txBody>
      </p:sp>
    </p:spTree>
    <p:extLst>
      <p:ext uri="{BB962C8B-B14F-4D97-AF65-F5344CB8AC3E}">
        <p14:creationId xmlns:p14="http://schemas.microsoft.com/office/powerpoint/2010/main" val="2134591549"/>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AEF359-B6BD-FF7A-46B3-63663348410F}"/>
            </a:ext>
          </a:extLst>
        </p:cNvPr>
        <p:cNvGrpSpPr/>
        <p:nvPr/>
      </p:nvGrpSpPr>
      <p:grpSpPr>
        <a:xfrm>
          <a:off x="0" y="0"/>
          <a:ext cx="0" cy="0"/>
          <a:chOff x="0" y="0"/>
          <a:chExt cx="0" cy="0"/>
        </a:xfrm>
      </p:grpSpPr>
      <p:sp>
        <p:nvSpPr>
          <p:cNvPr id="3" name="テキスト ボックス 2">
            <a:extLst>
              <a:ext uri="{FF2B5EF4-FFF2-40B4-BE49-F238E27FC236}">
                <a16:creationId xmlns:a16="http://schemas.microsoft.com/office/drawing/2014/main" id="{ED8D0E0F-25D7-B9E9-CFF0-43992DA91217}"/>
              </a:ext>
            </a:extLst>
          </p:cNvPr>
          <p:cNvSpPr txBox="1"/>
          <p:nvPr/>
        </p:nvSpPr>
        <p:spPr>
          <a:xfrm>
            <a:off x="217648" y="1122998"/>
            <a:ext cx="8708704" cy="2246769"/>
          </a:xfrm>
          <a:prstGeom prst="rect">
            <a:avLst/>
          </a:prstGeom>
          <a:noFill/>
        </p:spPr>
        <p:txBody>
          <a:bodyPr wrap="square">
            <a:spAutoFit/>
          </a:bodyPr>
          <a:lstStyle/>
          <a:p>
            <a:r>
              <a:rPr lang="ja-JP" altLang="en-US" sz="2000" b="1" i="0">
                <a:solidFill>
                  <a:srgbClr val="323232"/>
                </a:solidFill>
                <a:effectLst/>
                <a:latin typeface="Meiryo" panose="020B0604030504040204" pitchFamily="34" charset="-128"/>
                <a:ea typeface="Meiryo" panose="020B0604030504040204" pitchFamily="34" charset="-128"/>
              </a:rPr>
              <a:t>ブロックチェーン</a:t>
            </a:r>
            <a:r>
              <a:rPr lang="ja-JP" altLang="en-US" sz="1600" i="0">
                <a:solidFill>
                  <a:srgbClr val="323232"/>
                </a:solidFill>
                <a:effectLst/>
                <a:latin typeface="Meiryo" panose="020B0604030504040204" pitchFamily="34" charset="-128"/>
                <a:ea typeface="Meiryo" panose="020B0604030504040204" pitchFamily="34" charset="-128"/>
              </a:rPr>
              <a:t>とは</a:t>
            </a:r>
            <a:endParaRPr lang="en-US" altLang="ja-JP" sz="1600" i="0" dirty="0">
              <a:solidFill>
                <a:srgbClr val="323232"/>
              </a:solidFill>
              <a:effectLst/>
              <a:latin typeface="Meiryo" panose="020B0604030504040204" pitchFamily="34" charset="-128"/>
              <a:ea typeface="Meiryo" panose="020B0604030504040204" pitchFamily="34" charset="-128"/>
            </a:endParaRPr>
          </a:p>
          <a:p>
            <a:endParaRPr lang="en-US" altLang="ja-JP" sz="800" i="0" dirty="0">
              <a:solidFill>
                <a:srgbClr val="323232"/>
              </a:solidFill>
              <a:effectLst/>
              <a:latin typeface="Meiryo" panose="020B0604030504040204" pitchFamily="34" charset="-128"/>
              <a:ea typeface="Meiryo" panose="020B0604030504040204" pitchFamily="34" charset="-128"/>
            </a:endParaRPr>
          </a:p>
          <a:p>
            <a:pPr marL="285750" indent="-285750">
              <a:buFont typeface="Wingdings" pitchFamily="2" charset="2"/>
              <a:buChar char="l"/>
            </a:pPr>
            <a:r>
              <a:rPr lang="ja-JP" altLang="en-US" sz="1600" i="0">
                <a:solidFill>
                  <a:srgbClr val="323232"/>
                </a:solidFill>
                <a:effectLst/>
                <a:latin typeface="Meiryo" panose="020B0604030504040204" pitchFamily="34" charset="-128"/>
                <a:ea typeface="Meiryo" panose="020B0604030504040204" pitchFamily="34" charset="-128"/>
              </a:rPr>
              <a:t>参加者の中に不正を働く者や正常に動作しない者がいたとしても、正しい取引ができ、改ざんが非常に困難で、停止しない、多数の参加者に同一のデータを分散保持させる仕組み</a:t>
            </a:r>
            <a:endParaRPr lang="en-US" altLang="ja-JP" sz="1600" i="0" dirty="0">
              <a:solidFill>
                <a:srgbClr val="323232"/>
              </a:solidFill>
              <a:effectLst/>
              <a:latin typeface="Meiryo" panose="020B0604030504040204" pitchFamily="34" charset="-128"/>
              <a:ea typeface="Meiryo" panose="020B0604030504040204" pitchFamily="34" charset="-128"/>
            </a:endParaRPr>
          </a:p>
          <a:p>
            <a:pPr marL="285750" indent="-285750">
              <a:buFont typeface="Wingdings" pitchFamily="2" charset="2"/>
              <a:buChar char="l"/>
            </a:pPr>
            <a:r>
              <a:rPr lang="ja-JP" altLang="en-US" sz="1600" i="0">
                <a:solidFill>
                  <a:srgbClr val="333333"/>
                </a:solidFill>
                <a:effectLst/>
                <a:latin typeface="Meiryo" panose="020B0604030504040204" pitchFamily="34" charset="-128"/>
                <a:ea typeface="Meiryo" panose="020B0604030504040204" pitchFamily="34" charset="-128"/>
              </a:rPr>
              <a:t>取引履歴を暗号技術によって過去から</a:t>
            </a:r>
            <a:r>
              <a:rPr lang="en-US" altLang="ja-JP" sz="1600" i="0" dirty="0">
                <a:solidFill>
                  <a:srgbClr val="333333"/>
                </a:solidFill>
                <a:effectLst/>
                <a:latin typeface="Meiryo" panose="020B0604030504040204" pitchFamily="34" charset="-128"/>
                <a:ea typeface="Meiryo" panose="020B0604030504040204" pitchFamily="34" charset="-128"/>
              </a:rPr>
              <a:t>1</a:t>
            </a:r>
            <a:r>
              <a:rPr lang="ja-JP" altLang="en-US" sz="1600" i="0">
                <a:solidFill>
                  <a:srgbClr val="333333"/>
                </a:solidFill>
                <a:effectLst/>
                <a:latin typeface="Meiryo" panose="020B0604030504040204" pitchFamily="34" charset="-128"/>
                <a:ea typeface="Meiryo" panose="020B0604030504040204" pitchFamily="34" charset="-128"/>
              </a:rPr>
              <a:t>本の鎖のようにつなげ、正確な取引履歴を維持しようとする技術</a:t>
            </a:r>
            <a:endParaRPr lang="en-US" altLang="ja-JP" sz="1600" i="0" dirty="0">
              <a:solidFill>
                <a:srgbClr val="333333"/>
              </a:solidFill>
              <a:effectLst/>
              <a:latin typeface="Meiryo" panose="020B0604030504040204" pitchFamily="34" charset="-128"/>
              <a:ea typeface="Meiryo" panose="020B0604030504040204" pitchFamily="34" charset="-128"/>
            </a:endParaRPr>
          </a:p>
          <a:p>
            <a:pPr marL="285750" indent="-285750">
              <a:buFont typeface="Wingdings" pitchFamily="2" charset="2"/>
              <a:buChar char="l"/>
            </a:pPr>
            <a:r>
              <a:rPr lang="ja-JP" altLang="en-US" sz="1600" i="0">
                <a:solidFill>
                  <a:srgbClr val="1C1C1C"/>
                </a:solidFill>
                <a:effectLst/>
                <a:latin typeface="Meiryo" panose="020B0604030504040204" pitchFamily="34" charset="-128"/>
                <a:ea typeface="Meiryo" panose="020B0604030504040204" pitchFamily="34" charset="-128"/>
              </a:rPr>
              <a:t>情報通信ネットワーク上にある端末同士を直接接続して、取引記録を暗号技術を用いて分散的に処理・記録するデータベースの一種　</a:t>
            </a:r>
            <a:endParaRPr lang="en-US" altLang="ja-JP" sz="1600" i="0" dirty="0">
              <a:solidFill>
                <a:srgbClr val="1C1C1C"/>
              </a:solidFill>
              <a:effectLst/>
              <a:latin typeface="Meiryo" panose="020B0604030504040204" pitchFamily="34" charset="-128"/>
              <a:ea typeface="Meiryo" panose="020B0604030504040204" pitchFamily="34" charset="-128"/>
            </a:endParaRPr>
          </a:p>
          <a:p>
            <a:pPr marL="285750" indent="-285750">
              <a:buFont typeface="Wingdings" pitchFamily="2" charset="2"/>
              <a:buChar char="l"/>
            </a:pPr>
            <a:r>
              <a:rPr lang="ja-JP" altLang="en-US" sz="1600" i="0">
                <a:solidFill>
                  <a:srgbClr val="1C1C1C"/>
                </a:solidFill>
                <a:effectLst/>
                <a:latin typeface="Meiryo" panose="020B0604030504040204" pitchFamily="34" charset="-128"/>
                <a:ea typeface="Meiryo" panose="020B0604030504040204" pitchFamily="34" charset="-128"/>
              </a:rPr>
              <a:t>・・・</a:t>
            </a:r>
            <a:endParaRPr lang="ja-JP" altLang="en-US" sz="1600">
              <a:latin typeface="Meiryo" panose="020B0604030504040204" pitchFamily="34" charset="-128"/>
              <a:ea typeface="Meiryo" panose="020B0604030504040204" pitchFamily="34" charset="-128"/>
            </a:endParaRPr>
          </a:p>
        </p:txBody>
      </p:sp>
      <p:sp>
        <p:nvSpPr>
          <p:cNvPr id="4" name="タイトル 3">
            <a:extLst>
              <a:ext uri="{FF2B5EF4-FFF2-40B4-BE49-F238E27FC236}">
                <a16:creationId xmlns:a16="http://schemas.microsoft.com/office/drawing/2014/main" id="{80BE5983-6E93-AD68-8E8A-88EBB4BA58AF}"/>
              </a:ext>
            </a:extLst>
          </p:cNvPr>
          <p:cNvSpPr>
            <a:spLocks noGrp="1"/>
          </p:cNvSpPr>
          <p:nvPr>
            <p:ph type="title"/>
          </p:nvPr>
        </p:nvSpPr>
        <p:spPr/>
        <p:txBody>
          <a:bodyPr/>
          <a:lstStyle/>
          <a:p>
            <a:r>
              <a:rPr lang="ja-JP" altLang="en-US"/>
              <a:t>ブロックチェーンとは何か</a:t>
            </a:r>
          </a:p>
        </p:txBody>
      </p:sp>
      <p:grpSp>
        <p:nvGrpSpPr>
          <p:cNvPr id="11" name="グループ化 10">
            <a:extLst>
              <a:ext uri="{FF2B5EF4-FFF2-40B4-BE49-F238E27FC236}">
                <a16:creationId xmlns:a16="http://schemas.microsoft.com/office/drawing/2014/main" id="{5E4BDCF6-731E-6A6D-05DC-3134EDEDA55C}"/>
              </a:ext>
            </a:extLst>
          </p:cNvPr>
          <p:cNvGrpSpPr/>
          <p:nvPr/>
        </p:nvGrpSpPr>
        <p:grpSpPr>
          <a:xfrm>
            <a:off x="230400" y="4303059"/>
            <a:ext cx="8695952" cy="1468832"/>
            <a:chOff x="230400" y="4303059"/>
            <a:chExt cx="8695952" cy="1468832"/>
          </a:xfrm>
        </p:grpSpPr>
        <p:sp>
          <p:nvSpPr>
            <p:cNvPr id="8" name="正方形/長方形 7">
              <a:extLst>
                <a:ext uri="{FF2B5EF4-FFF2-40B4-BE49-F238E27FC236}">
                  <a16:creationId xmlns:a16="http://schemas.microsoft.com/office/drawing/2014/main" id="{CD37A73D-B860-6A5A-8084-02FD5C298F34}"/>
                </a:ext>
              </a:extLst>
            </p:cNvPr>
            <p:cNvSpPr/>
            <p:nvPr/>
          </p:nvSpPr>
          <p:spPr>
            <a:xfrm>
              <a:off x="230400" y="4303059"/>
              <a:ext cx="8686800" cy="1468832"/>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テキスト ボックス 4">
              <a:extLst>
                <a:ext uri="{FF2B5EF4-FFF2-40B4-BE49-F238E27FC236}">
                  <a16:creationId xmlns:a16="http://schemas.microsoft.com/office/drawing/2014/main" id="{249CBC79-6F13-804E-88DC-1D6F14F20AC9}"/>
                </a:ext>
              </a:extLst>
            </p:cNvPr>
            <p:cNvSpPr txBox="1"/>
            <p:nvPr/>
          </p:nvSpPr>
          <p:spPr>
            <a:xfrm>
              <a:off x="355830" y="4416716"/>
              <a:ext cx="8570522" cy="1261884"/>
            </a:xfrm>
            <a:prstGeom prst="rect">
              <a:avLst/>
            </a:prstGeom>
            <a:noFill/>
          </p:spPr>
          <p:txBody>
            <a:bodyPr wrap="square" rtlCol="0">
              <a:spAutoFit/>
            </a:bodyPr>
            <a:lstStyle/>
            <a:p>
              <a:r>
                <a:rPr lang="ja-JP" altLang="en-US" sz="2000" b="1" i="0">
                  <a:solidFill>
                    <a:schemeClr val="bg1"/>
                  </a:solidFill>
                  <a:effectLst/>
                  <a:latin typeface="Meiryo" panose="020B0604030504040204" pitchFamily="34" charset="-128"/>
                  <a:ea typeface="Meiryo" panose="020B0604030504040204" pitchFamily="34" charset="-128"/>
                </a:rPr>
                <a:t>ブロックチェーン</a:t>
              </a:r>
              <a:r>
                <a:rPr lang="ja-JP" altLang="en-US" sz="1600" i="0">
                  <a:solidFill>
                    <a:schemeClr val="bg1"/>
                  </a:solidFill>
                  <a:effectLst/>
                  <a:latin typeface="Meiryo" panose="020B0604030504040204" pitchFamily="34" charset="-128"/>
                  <a:ea typeface="Meiryo" panose="020B0604030504040204" pitchFamily="34" charset="-128"/>
                </a:rPr>
                <a:t>とは、以下の特徴を持った</a:t>
              </a:r>
              <a:r>
                <a:rPr lang="ja-JP" altLang="en-US" sz="2000" b="1" i="0">
                  <a:solidFill>
                    <a:schemeClr val="bg1"/>
                  </a:solidFill>
                  <a:effectLst/>
                  <a:latin typeface="Meiryo" panose="020B0604030504040204" pitchFamily="34" charset="-128"/>
                  <a:ea typeface="Meiryo" panose="020B0604030504040204" pitchFamily="34" charset="-128"/>
                </a:rPr>
                <a:t>台帳／データベース</a:t>
              </a:r>
              <a:endParaRPr lang="en-US" altLang="ja-JP" sz="2000" b="1" i="0" dirty="0">
                <a:solidFill>
                  <a:schemeClr val="bg1"/>
                </a:solidFill>
                <a:effectLst/>
                <a:latin typeface="Meiryo" panose="020B0604030504040204" pitchFamily="34" charset="-128"/>
                <a:ea typeface="Meiryo" panose="020B0604030504040204" pitchFamily="34" charset="-128"/>
              </a:endParaRPr>
            </a:p>
            <a:p>
              <a:endParaRPr lang="en-US" altLang="ja-JP" sz="800" i="0" dirty="0">
                <a:solidFill>
                  <a:schemeClr val="bg1"/>
                </a:solidFill>
                <a:effectLst/>
                <a:latin typeface="Meiryo" panose="020B0604030504040204" pitchFamily="34" charset="-128"/>
                <a:ea typeface="Meiryo" panose="020B0604030504040204" pitchFamily="34" charset="-128"/>
              </a:endParaRPr>
            </a:p>
            <a:p>
              <a:pPr marL="285750" indent="-285750">
                <a:buFont typeface="Wingdings" pitchFamily="2" charset="2"/>
                <a:buChar char="ü"/>
              </a:pPr>
              <a:r>
                <a:rPr lang="ja-JP" altLang="en-US" sz="1600">
                  <a:solidFill>
                    <a:schemeClr val="bg1"/>
                  </a:solidFill>
                  <a:latin typeface="Meiryo" panose="020B0604030504040204" pitchFamily="34" charset="-128"/>
                  <a:ea typeface="Meiryo" panose="020B0604030504040204" pitchFamily="34" charset="-128"/>
                </a:rPr>
                <a:t>特定の管理者に頼らずに、多数の参加者で台帳を共有して取引記録を保持する</a:t>
              </a:r>
              <a:endParaRPr lang="en-US" altLang="ja-JP" sz="1600" dirty="0">
                <a:solidFill>
                  <a:schemeClr val="bg1"/>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lang="ja-JP" altLang="en-US" sz="1600">
                  <a:solidFill>
                    <a:schemeClr val="bg1"/>
                  </a:solidFill>
                  <a:latin typeface="Meiryo" panose="020B0604030504040204" pitchFamily="34" charset="-128"/>
                  <a:ea typeface="Meiryo" panose="020B0604030504040204" pitchFamily="34" charset="-128"/>
                </a:rPr>
                <a:t>インターネット接続された参加者の端末で分散処理されるので、停止せずコストも低い</a:t>
              </a:r>
              <a:endParaRPr lang="en-US" altLang="ja-JP" sz="1600" dirty="0">
                <a:solidFill>
                  <a:schemeClr val="bg1"/>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kumimoji="1" lang="ja-JP" altLang="en-US" sz="1600">
                  <a:solidFill>
                    <a:schemeClr val="bg1"/>
                  </a:solidFill>
                  <a:latin typeface="Meiryo" panose="020B0604030504040204" pitchFamily="34" charset="-128"/>
                  <a:ea typeface="Meiryo" panose="020B0604030504040204" pitchFamily="34" charset="-128"/>
                </a:rPr>
                <a:t>一旦記録されると変更も改ざんもできない</a:t>
              </a:r>
              <a:endParaRPr kumimoji="1" lang="en-US" altLang="ja-JP" sz="1600" dirty="0">
                <a:solidFill>
                  <a:schemeClr val="bg1"/>
                </a:solidFill>
                <a:latin typeface="Meiryo" panose="020B0604030504040204" pitchFamily="34" charset="-128"/>
                <a:ea typeface="Meiryo" panose="020B0604030504040204" pitchFamily="34" charset="-128"/>
              </a:endParaRPr>
            </a:p>
          </p:txBody>
        </p:sp>
      </p:grpSp>
      <p:sp>
        <p:nvSpPr>
          <p:cNvPr id="7" name="下矢印 6">
            <a:extLst>
              <a:ext uri="{FF2B5EF4-FFF2-40B4-BE49-F238E27FC236}">
                <a16:creationId xmlns:a16="http://schemas.microsoft.com/office/drawing/2014/main" id="{2DC1B352-DCF6-DA75-DF2D-97DD97C7AA08}"/>
              </a:ext>
            </a:extLst>
          </p:cNvPr>
          <p:cNvSpPr/>
          <p:nvPr/>
        </p:nvSpPr>
        <p:spPr>
          <a:xfrm>
            <a:off x="3928610" y="3369767"/>
            <a:ext cx="1286780" cy="699247"/>
          </a:xfrm>
          <a:prstGeom prst="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3540673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B1CECD-881F-FD81-D4B6-574BB46B6E44}"/>
            </a:ext>
          </a:extLst>
        </p:cNvPr>
        <p:cNvGrpSpPr/>
        <p:nvPr/>
      </p:nvGrpSpPr>
      <p:grpSpPr>
        <a:xfrm>
          <a:off x="0" y="0"/>
          <a:ext cx="0" cy="0"/>
          <a:chOff x="0" y="0"/>
          <a:chExt cx="0" cy="0"/>
        </a:xfrm>
      </p:grpSpPr>
      <p:sp>
        <p:nvSpPr>
          <p:cNvPr id="31" name="正方形/長方形 30">
            <a:extLst>
              <a:ext uri="{FF2B5EF4-FFF2-40B4-BE49-F238E27FC236}">
                <a16:creationId xmlns:a16="http://schemas.microsoft.com/office/drawing/2014/main" id="{FB65096B-EC10-5F92-2098-BD6700664EDB}"/>
              </a:ext>
            </a:extLst>
          </p:cNvPr>
          <p:cNvSpPr/>
          <p:nvPr/>
        </p:nvSpPr>
        <p:spPr>
          <a:xfrm>
            <a:off x="195884" y="804875"/>
            <a:ext cx="8784976" cy="5732811"/>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タイトル 4">
            <a:extLst>
              <a:ext uri="{FF2B5EF4-FFF2-40B4-BE49-F238E27FC236}">
                <a16:creationId xmlns:a16="http://schemas.microsoft.com/office/drawing/2014/main" id="{D24A2788-4E9B-47B4-2410-7D6D22220E40}"/>
              </a:ext>
            </a:extLst>
          </p:cNvPr>
          <p:cNvSpPr>
            <a:spLocks noGrp="1"/>
          </p:cNvSpPr>
          <p:nvPr>
            <p:ph type="title"/>
          </p:nvPr>
        </p:nvSpPr>
        <p:spPr/>
        <p:txBody>
          <a:bodyPr/>
          <a:lstStyle/>
          <a:p>
            <a:r>
              <a:rPr kumimoji="1" lang="ja-JP" altLang="en-US"/>
              <a:t>取引の</a:t>
            </a:r>
            <a:r>
              <a:rPr kumimoji="1" lang="ja-JP" altLang="en-US" dirty="0"/>
              <a:t>正当性を保証する手段</a:t>
            </a:r>
          </a:p>
        </p:txBody>
      </p:sp>
      <p:pic>
        <p:nvPicPr>
          <p:cNvPr id="6" name="図 5">
            <a:extLst>
              <a:ext uri="{FF2B5EF4-FFF2-40B4-BE49-F238E27FC236}">
                <a16:creationId xmlns:a16="http://schemas.microsoft.com/office/drawing/2014/main" id="{C725BC1F-AB87-89EB-B021-9D25E012A677}"/>
              </a:ext>
            </a:extLst>
          </p:cNvPr>
          <p:cNvPicPr>
            <a:picLocks noChangeAspect="1"/>
          </p:cNvPicPr>
          <p:nvPr/>
        </p:nvPicPr>
        <p:blipFill>
          <a:blip r:embed="rId2">
            <a:clrChange>
              <a:clrFrom>
                <a:srgbClr val="FEFEFE"/>
              </a:clrFrom>
              <a:clrTo>
                <a:srgbClr val="FEFEFE">
                  <a:alpha val="0"/>
                </a:srgbClr>
              </a:clrTo>
            </a:clrChange>
          </a:blip>
          <a:stretch>
            <a:fillRect/>
          </a:stretch>
        </p:blipFill>
        <p:spPr>
          <a:xfrm>
            <a:off x="1124472" y="991627"/>
            <a:ext cx="1412079" cy="1368726"/>
          </a:xfrm>
          <a:prstGeom prst="rect">
            <a:avLst/>
          </a:prstGeom>
        </p:spPr>
      </p:pic>
      <p:pic>
        <p:nvPicPr>
          <p:cNvPr id="7" name="図 6">
            <a:extLst>
              <a:ext uri="{FF2B5EF4-FFF2-40B4-BE49-F238E27FC236}">
                <a16:creationId xmlns:a16="http://schemas.microsoft.com/office/drawing/2014/main" id="{3A1E5292-00E6-5482-F2BA-BC4BC202BF61}"/>
              </a:ext>
            </a:extLst>
          </p:cNvPr>
          <p:cNvPicPr>
            <a:picLocks noChangeAspect="1"/>
          </p:cNvPicPr>
          <p:nvPr/>
        </p:nvPicPr>
        <p:blipFill>
          <a:blip r:embed="rId3">
            <a:clrChange>
              <a:clrFrom>
                <a:srgbClr val="F3F3F3"/>
              </a:clrFrom>
              <a:clrTo>
                <a:srgbClr val="F3F3F3">
                  <a:alpha val="0"/>
                </a:srgbClr>
              </a:clrTo>
            </a:clrChange>
          </a:blip>
          <a:stretch>
            <a:fillRect/>
          </a:stretch>
        </p:blipFill>
        <p:spPr>
          <a:xfrm>
            <a:off x="3228350" y="1161762"/>
            <a:ext cx="2182304" cy="1211179"/>
          </a:xfrm>
          <a:prstGeom prst="rect">
            <a:avLst/>
          </a:prstGeom>
        </p:spPr>
      </p:pic>
      <p:pic>
        <p:nvPicPr>
          <p:cNvPr id="10" name="図 9">
            <a:extLst>
              <a:ext uri="{FF2B5EF4-FFF2-40B4-BE49-F238E27FC236}">
                <a16:creationId xmlns:a16="http://schemas.microsoft.com/office/drawing/2014/main" id="{89FC836D-2218-BFA9-9586-DCDF1CAE17A6}"/>
              </a:ext>
            </a:extLst>
          </p:cNvPr>
          <p:cNvPicPr>
            <a:picLocks noChangeAspect="1"/>
          </p:cNvPicPr>
          <p:nvPr/>
        </p:nvPicPr>
        <p:blipFill>
          <a:blip r:embed="rId4"/>
          <a:stretch>
            <a:fillRect/>
          </a:stretch>
        </p:blipFill>
        <p:spPr>
          <a:xfrm>
            <a:off x="6012913" y="944298"/>
            <a:ext cx="2093691" cy="1443924"/>
          </a:xfrm>
          <a:prstGeom prst="rect">
            <a:avLst/>
          </a:prstGeom>
          <a:ln>
            <a:noFill/>
          </a:ln>
          <a:effectLst>
            <a:softEdge rad="112500"/>
          </a:effectLst>
        </p:spPr>
      </p:pic>
      <p:sp>
        <p:nvSpPr>
          <p:cNvPr id="11" name="テキスト ボックス 10">
            <a:extLst>
              <a:ext uri="{FF2B5EF4-FFF2-40B4-BE49-F238E27FC236}">
                <a16:creationId xmlns:a16="http://schemas.microsoft.com/office/drawing/2014/main" id="{584DC3DD-79A6-0249-3AB3-43909DA6D9E4}"/>
              </a:ext>
            </a:extLst>
          </p:cNvPr>
          <p:cNvSpPr txBox="1"/>
          <p:nvPr/>
        </p:nvSpPr>
        <p:spPr>
          <a:xfrm>
            <a:off x="560689" y="2377648"/>
            <a:ext cx="7930376" cy="769441"/>
          </a:xfrm>
          <a:prstGeom prst="rect">
            <a:avLst/>
          </a:prstGeom>
          <a:noFill/>
        </p:spPr>
        <p:txBody>
          <a:bodyPr wrap="none" rtlCol="0">
            <a:spAutoFit/>
          </a:bodyPr>
          <a:lstStyle/>
          <a:p>
            <a:pPr algn="ctr"/>
            <a:r>
              <a:rPr lang="ja-JP" altLang="en-US" sz="2000" dirty="0">
                <a:solidFill>
                  <a:schemeClr val="tx1">
                    <a:lumMod val="50000"/>
                    <a:lumOff val="50000"/>
                  </a:schemeClr>
                </a:solidFill>
                <a:latin typeface="Meiryo" charset="-128"/>
                <a:ea typeface="Meiryo" charset="-128"/>
                <a:cs typeface="Meiryo" charset="-128"/>
              </a:rPr>
              <a:t>第三者の</a:t>
            </a:r>
            <a:r>
              <a:rPr lang="ja-JP" altLang="en-US" sz="2400" b="1" u="sng" dirty="0">
                <a:solidFill>
                  <a:schemeClr val="accent6">
                    <a:lumMod val="75000"/>
                  </a:schemeClr>
                </a:solidFill>
                <a:latin typeface="Meiryo" charset="-128"/>
                <a:ea typeface="Meiryo" charset="-128"/>
                <a:cs typeface="Meiryo" charset="-128"/>
              </a:rPr>
              <a:t>信頼できる機関や組織</a:t>
            </a:r>
            <a:r>
              <a:rPr lang="ja-JP" altLang="en-US" sz="2000" dirty="0">
                <a:solidFill>
                  <a:schemeClr val="tx1">
                    <a:lumMod val="50000"/>
                    <a:lumOff val="50000"/>
                  </a:schemeClr>
                </a:solidFill>
                <a:latin typeface="Meiryo" charset="-128"/>
                <a:ea typeface="Meiryo" charset="-128"/>
                <a:cs typeface="Meiryo" charset="-128"/>
              </a:rPr>
              <a:t>が</a:t>
            </a:r>
            <a:r>
              <a:rPr lang="ja-JP" altLang="en-US" sz="2400" b="1" dirty="0">
                <a:solidFill>
                  <a:srgbClr val="0432FF"/>
                </a:solidFill>
                <a:latin typeface="Meiryo" charset="-128"/>
                <a:ea typeface="Meiryo" charset="-128"/>
                <a:cs typeface="Meiryo" charset="-128"/>
              </a:rPr>
              <a:t>台帳</a:t>
            </a:r>
            <a:r>
              <a:rPr lang="ja-JP" altLang="en-US" sz="2000" dirty="0">
                <a:solidFill>
                  <a:schemeClr val="tx1">
                    <a:lumMod val="50000"/>
                    <a:lumOff val="50000"/>
                  </a:schemeClr>
                </a:solidFill>
                <a:latin typeface="Meiryo" charset="-128"/>
                <a:ea typeface="Meiryo" charset="-128"/>
                <a:cs typeface="Meiryo" charset="-128"/>
              </a:rPr>
              <a:t>に取引の</a:t>
            </a:r>
            <a:r>
              <a:rPr lang="ja-JP" altLang="en-US" sz="2400" b="1" dirty="0">
                <a:solidFill>
                  <a:srgbClr val="0432FF"/>
                </a:solidFill>
                <a:latin typeface="Meiryo" charset="-128"/>
                <a:ea typeface="Meiryo" charset="-128"/>
                <a:cs typeface="Meiryo" charset="-128"/>
              </a:rPr>
              <a:t>記録を残す</a:t>
            </a:r>
            <a:endParaRPr lang="en-US" altLang="ja-JP" sz="2400" b="1" dirty="0">
              <a:solidFill>
                <a:srgbClr val="0432FF"/>
              </a:solidFill>
              <a:latin typeface="Meiryo" charset="-128"/>
              <a:ea typeface="Meiryo" charset="-128"/>
              <a:cs typeface="Meiryo" charset="-128"/>
            </a:endParaRPr>
          </a:p>
          <a:p>
            <a:pPr algn="ctr"/>
            <a:r>
              <a:rPr lang="ja-JP" altLang="en-US" sz="2000" dirty="0">
                <a:solidFill>
                  <a:schemeClr val="tx1">
                    <a:lumMod val="50000"/>
                    <a:lumOff val="50000"/>
                  </a:schemeClr>
                </a:solidFill>
                <a:latin typeface="Meiryo" charset="-128"/>
                <a:ea typeface="Meiryo" charset="-128"/>
                <a:cs typeface="Meiryo" charset="-128"/>
              </a:rPr>
              <a:t>こと</a:t>
            </a:r>
            <a:r>
              <a:rPr lang="ja-JP" altLang="en-US" sz="2000">
                <a:solidFill>
                  <a:schemeClr val="tx1">
                    <a:lumMod val="50000"/>
                    <a:lumOff val="50000"/>
                  </a:schemeClr>
                </a:solidFill>
                <a:latin typeface="Meiryo" charset="-128"/>
                <a:ea typeface="Meiryo" charset="-128"/>
                <a:cs typeface="Meiryo" charset="-128"/>
              </a:rPr>
              <a:t>で取引の</a:t>
            </a:r>
            <a:r>
              <a:rPr lang="ja-JP" altLang="en-US" sz="2000" dirty="0">
                <a:solidFill>
                  <a:schemeClr val="tx1">
                    <a:lumMod val="50000"/>
                    <a:lumOff val="50000"/>
                  </a:schemeClr>
                </a:solidFill>
                <a:latin typeface="Meiryo" charset="-128"/>
                <a:ea typeface="Meiryo" charset="-128"/>
                <a:cs typeface="Meiryo" charset="-128"/>
              </a:rPr>
              <a:t>正当性を保証する</a:t>
            </a:r>
            <a:endParaRPr lang="en-US" altLang="ja-JP" sz="2000" dirty="0">
              <a:solidFill>
                <a:schemeClr val="tx1">
                  <a:lumMod val="50000"/>
                  <a:lumOff val="50000"/>
                </a:schemeClr>
              </a:solidFill>
              <a:latin typeface="Meiryo" charset="-128"/>
              <a:ea typeface="Meiryo" charset="-128"/>
              <a:cs typeface="Meiryo" charset="-128"/>
            </a:endParaRPr>
          </a:p>
        </p:txBody>
      </p:sp>
      <p:sp>
        <p:nvSpPr>
          <p:cNvPr id="12" name="テキスト ボックス 11">
            <a:extLst>
              <a:ext uri="{FF2B5EF4-FFF2-40B4-BE49-F238E27FC236}">
                <a16:creationId xmlns:a16="http://schemas.microsoft.com/office/drawing/2014/main" id="{7A2139FF-F5C0-C515-8F47-FC38FDB5CD35}"/>
              </a:ext>
            </a:extLst>
          </p:cNvPr>
          <p:cNvSpPr txBox="1"/>
          <p:nvPr/>
        </p:nvSpPr>
        <p:spPr>
          <a:xfrm>
            <a:off x="1413431" y="3100898"/>
            <a:ext cx="1723549" cy="400110"/>
          </a:xfrm>
          <a:prstGeom prst="rect">
            <a:avLst/>
          </a:prstGeom>
          <a:noFill/>
        </p:spPr>
        <p:txBody>
          <a:bodyPr wrap="none" rtlCol="0">
            <a:spAutoFit/>
          </a:bodyPr>
          <a:lstStyle/>
          <a:p>
            <a:r>
              <a:rPr kumimoji="1" lang="ja-JP" altLang="en-US" sz="2000" b="1" dirty="0">
                <a:solidFill>
                  <a:schemeClr val="accent6">
                    <a:lumMod val="75000"/>
                  </a:schemeClr>
                </a:solidFill>
                <a:latin typeface="Meiryo" charset="-128"/>
                <a:ea typeface="Meiryo" charset="-128"/>
                <a:cs typeface="Meiryo" charset="-128"/>
              </a:rPr>
              <a:t>不正をしない</a:t>
            </a:r>
          </a:p>
        </p:txBody>
      </p:sp>
      <p:sp>
        <p:nvSpPr>
          <p:cNvPr id="13" name="テキスト ボックス 12">
            <a:extLst>
              <a:ext uri="{FF2B5EF4-FFF2-40B4-BE49-F238E27FC236}">
                <a16:creationId xmlns:a16="http://schemas.microsoft.com/office/drawing/2014/main" id="{EBD49A40-7FE1-2834-9C58-87B5E1557CC5}"/>
              </a:ext>
            </a:extLst>
          </p:cNvPr>
          <p:cNvSpPr txBox="1"/>
          <p:nvPr/>
        </p:nvSpPr>
        <p:spPr>
          <a:xfrm>
            <a:off x="3838465" y="3100370"/>
            <a:ext cx="1467068" cy="400110"/>
          </a:xfrm>
          <a:prstGeom prst="rect">
            <a:avLst/>
          </a:prstGeom>
          <a:noFill/>
        </p:spPr>
        <p:txBody>
          <a:bodyPr wrap="none" rtlCol="0">
            <a:spAutoFit/>
          </a:bodyPr>
          <a:lstStyle/>
          <a:p>
            <a:r>
              <a:rPr kumimoji="1" lang="ja-JP" altLang="en-US" sz="2000" b="1" dirty="0">
                <a:solidFill>
                  <a:schemeClr val="accent6">
                    <a:lumMod val="75000"/>
                  </a:schemeClr>
                </a:solidFill>
                <a:latin typeface="Meiryo" charset="-128"/>
                <a:ea typeface="Meiryo" charset="-128"/>
                <a:cs typeface="Meiryo" charset="-128"/>
              </a:rPr>
              <a:t>正確である</a:t>
            </a:r>
          </a:p>
        </p:txBody>
      </p:sp>
      <p:sp>
        <p:nvSpPr>
          <p:cNvPr id="14" name="テキスト ボックス 13">
            <a:extLst>
              <a:ext uri="{FF2B5EF4-FFF2-40B4-BE49-F238E27FC236}">
                <a16:creationId xmlns:a16="http://schemas.microsoft.com/office/drawing/2014/main" id="{1CDC7263-A2C3-5282-F0CD-959CA047DC6F}"/>
              </a:ext>
            </a:extLst>
          </p:cNvPr>
          <p:cNvSpPr txBox="1"/>
          <p:nvPr/>
        </p:nvSpPr>
        <p:spPr>
          <a:xfrm>
            <a:off x="6198712" y="3100370"/>
            <a:ext cx="1467068" cy="400110"/>
          </a:xfrm>
          <a:prstGeom prst="rect">
            <a:avLst/>
          </a:prstGeom>
          <a:noFill/>
        </p:spPr>
        <p:txBody>
          <a:bodyPr wrap="none" rtlCol="0">
            <a:spAutoFit/>
          </a:bodyPr>
          <a:lstStyle/>
          <a:p>
            <a:r>
              <a:rPr lang="ja-JP" altLang="en-US" sz="2000" b="1" dirty="0">
                <a:solidFill>
                  <a:schemeClr val="accent6">
                    <a:lumMod val="75000"/>
                  </a:schemeClr>
                </a:solidFill>
                <a:latin typeface="Meiryo" charset="-128"/>
                <a:ea typeface="Meiryo" charset="-128"/>
                <a:cs typeface="Meiryo" charset="-128"/>
              </a:rPr>
              <a:t>公正である</a:t>
            </a:r>
            <a:endParaRPr kumimoji="1" lang="ja-JP" altLang="en-US" sz="2000" b="1" dirty="0">
              <a:solidFill>
                <a:schemeClr val="accent6">
                  <a:lumMod val="75000"/>
                </a:schemeClr>
              </a:solidFill>
              <a:latin typeface="Meiryo" charset="-128"/>
              <a:ea typeface="Meiryo" charset="-128"/>
              <a:cs typeface="Meiryo" charset="-128"/>
            </a:endParaRPr>
          </a:p>
        </p:txBody>
      </p:sp>
      <p:sp>
        <p:nvSpPr>
          <p:cNvPr id="15" name="テキスト ボックス 14">
            <a:extLst>
              <a:ext uri="{FF2B5EF4-FFF2-40B4-BE49-F238E27FC236}">
                <a16:creationId xmlns:a16="http://schemas.microsoft.com/office/drawing/2014/main" id="{DFD17C4A-8FBF-3B24-BC17-A246E2D05308}"/>
              </a:ext>
            </a:extLst>
          </p:cNvPr>
          <p:cNvSpPr txBox="1"/>
          <p:nvPr/>
        </p:nvSpPr>
        <p:spPr>
          <a:xfrm>
            <a:off x="760771" y="3462260"/>
            <a:ext cx="902811" cy="307777"/>
          </a:xfrm>
          <a:prstGeom prst="rect">
            <a:avLst/>
          </a:prstGeom>
          <a:noFill/>
        </p:spPr>
        <p:txBody>
          <a:bodyPr wrap="none" rtlCol="0">
            <a:spAutoFit/>
          </a:bodyPr>
          <a:lstStyle/>
          <a:p>
            <a:pPr algn="ctr"/>
            <a:r>
              <a:rPr kumimoji="1" lang="ja-JP" altLang="en-US" sz="1400" b="1" dirty="0">
                <a:solidFill>
                  <a:schemeClr val="tx1">
                    <a:lumMod val="50000"/>
                    <a:lumOff val="50000"/>
                  </a:schemeClr>
                </a:solidFill>
                <a:latin typeface="Meiryo" charset="-128"/>
                <a:ea typeface="Meiryo" charset="-128"/>
                <a:cs typeface="Meiryo" charset="-128"/>
              </a:rPr>
              <a:t>中央銀行</a:t>
            </a:r>
          </a:p>
        </p:txBody>
      </p:sp>
      <p:sp>
        <p:nvSpPr>
          <p:cNvPr id="16" name="テキスト ボックス 15">
            <a:extLst>
              <a:ext uri="{FF2B5EF4-FFF2-40B4-BE49-F238E27FC236}">
                <a16:creationId xmlns:a16="http://schemas.microsoft.com/office/drawing/2014/main" id="{D8743841-4C1C-BCE9-899A-3E26C50D93DF}"/>
              </a:ext>
            </a:extLst>
          </p:cNvPr>
          <p:cNvSpPr txBox="1"/>
          <p:nvPr/>
        </p:nvSpPr>
        <p:spPr>
          <a:xfrm>
            <a:off x="2377798" y="3458415"/>
            <a:ext cx="902811" cy="307777"/>
          </a:xfrm>
          <a:prstGeom prst="rect">
            <a:avLst/>
          </a:prstGeom>
          <a:noFill/>
        </p:spPr>
        <p:txBody>
          <a:bodyPr wrap="none" rtlCol="0">
            <a:spAutoFit/>
          </a:bodyPr>
          <a:lstStyle/>
          <a:p>
            <a:pPr algn="ctr"/>
            <a:r>
              <a:rPr kumimoji="1" lang="ja-JP" altLang="en-US" sz="1400" b="1" dirty="0">
                <a:solidFill>
                  <a:schemeClr val="tx1">
                    <a:lumMod val="50000"/>
                    <a:lumOff val="50000"/>
                  </a:schemeClr>
                </a:solidFill>
                <a:latin typeface="Meiryo" charset="-128"/>
                <a:ea typeface="Meiryo" charset="-128"/>
                <a:cs typeface="Meiryo" charset="-128"/>
              </a:rPr>
              <a:t>民間銀行</a:t>
            </a:r>
          </a:p>
        </p:txBody>
      </p:sp>
      <p:sp>
        <p:nvSpPr>
          <p:cNvPr id="17" name="テキスト ボックス 16">
            <a:extLst>
              <a:ext uri="{FF2B5EF4-FFF2-40B4-BE49-F238E27FC236}">
                <a16:creationId xmlns:a16="http://schemas.microsoft.com/office/drawing/2014/main" id="{19FFB946-21B0-DBE9-BD26-BFD80BE09439}"/>
              </a:ext>
            </a:extLst>
          </p:cNvPr>
          <p:cNvSpPr txBox="1"/>
          <p:nvPr/>
        </p:nvSpPr>
        <p:spPr>
          <a:xfrm>
            <a:off x="4036457" y="3458498"/>
            <a:ext cx="1082348" cy="307777"/>
          </a:xfrm>
          <a:prstGeom prst="rect">
            <a:avLst/>
          </a:prstGeom>
          <a:noFill/>
        </p:spPr>
        <p:txBody>
          <a:bodyPr wrap="none" rtlCol="0">
            <a:spAutoFit/>
          </a:bodyPr>
          <a:lstStyle/>
          <a:p>
            <a:pPr algn="ctr"/>
            <a:r>
              <a:rPr kumimoji="1" lang="ja-JP" altLang="en-US" sz="1400" b="1" dirty="0">
                <a:solidFill>
                  <a:schemeClr val="tx1">
                    <a:lumMod val="50000"/>
                    <a:lumOff val="50000"/>
                  </a:schemeClr>
                </a:solidFill>
                <a:latin typeface="Meiryo" charset="-128"/>
                <a:ea typeface="Meiryo" charset="-128"/>
                <a:cs typeface="Meiryo" charset="-128"/>
              </a:rPr>
              <a:t>証券取引所</a:t>
            </a:r>
          </a:p>
        </p:txBody>
      </p:sp>
      <p:sp>
        <p:nvSpPr>
          <p:cNvPr id="18" name="テキスト ボックス 17">
            <a:extLst>
              <a:ext uri="{FF2B5EF4-FFF2-40B4-BE49-F238E27FC236}">
                <a16:creationId xmlns:a16="http://schemas.microsoft.com/office/drawing/2014/main" id="{856E1CF9-4DD2-A43F-F1D1-95EE838DD275}"/>
              </a:ext>
            </a:extLst>
          </p:cNvPr>
          <p:cNvSpPr txBox="1"/>
          <p:nvPr/>
        </p:nvSpPr>
        <p:spPr>
          <a:xfrm>
            <a:off x="5928806" y="3458415"/>
            <a:ext cx="723275" cy="307777"/>
          </a:xfrm>
          <a:prstGeom prst="rect">
            <a:avLst/>
          </a:prstGeom>
          <a:noFill/>
        </p:spPr>
        <p:txBody>
          <a:bodyPr wrap="none" rtlCol="0">
            <a:spAutoFit/>
          </a:bodyPr>
          <a:lstStyle/>
          <a:p>
            <a:pPr algn="ctr"/>
            <a:r>
              <a:rPr kumimoji="1" lang="ja-JP" altLang="en-US" sz="1400" b="1" dirty="0">
                <a:solidFill>
                  <a:schemeClr val="tx1">
                    <a:lumMod val="50000"/>
                    <a:lumOff val="50000"/>
                  </a:schemeClr>
                </a:solidFill>
                <a:latin typeface="Meiryo" charset="-128"/>
                <a:ea typeface="Meiryo" charset="-128"/>
                <a:cs typeface="Meiryo" charset="-128"/>
              </a:rPr>
              <a:t>登記所</a:t>
            </a:r>
          </a:p>
        </p:txBody>
      </p:sp>
      <p:pic>
        <p:nvPicPr>
          <p:cNvPr id="20" name="図 19">
            <a:extLst>
              <a:ext uri="{FF2B5EF4-FFF2-40B4-BE49-F238E27FC236}">
                <a16:creationId xmlns:a16="http://schemas.microsoft.com/office/drawing/2014/main" id="{47E5631E-BB25-D3CA-CC1A-4469FD156F1A}"/>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553568" y="3763028"/>
            <a:ext cx="1276944" cy="718281"/>
          </a:xfrm>
          <a:prstGeom prst="rect">
            <a:avLst/>
          </a:prstGeom>
        </p:spPr>
      </p:pic>
      <p:pic>
        <p:nvPicPr>
          <p:cNvPr id="21" name="図 20">
            <a:extLst>
              <a:ext uri="{FF2B5EF4-FFF2-40B4-BE49-F238E27FC236}">
                <a16:creationId xmlns:a16="http://schemas.microsoft.com/office/drawing/2014/main" id="{1A3E7E30-7AB2-C557-2DF5-46969263F136}"/>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2244426" y="3763028"/>
            <a:ext cx="1152128" cy="729681"/>
          </a:xfrm>
          <a:prstGeom prst="rect">
            <a:avLst/>
          </a:prstGeom>
        </p:spPr>
      </p:pic>
      <p:pic>
        <p:nvPicPr>
          <p:cNvPr id="22" name="図 21">
            <a:extLst>
              <a:ext uri="{FF2B5EF4-FFF2-40B4-BE49-F238E27FC236}">
                <a16:creationId xmlns:a16="http://schemas.microsoft.com/office/drawing/2014/main" id="{20C95C08-81A1-3E22-244E-D5465E48CD22}"/>
              </a:ext>
            </a:extLst>
          </p:cNvPr>
          <p:cNvPicPr>
            <a:picLocks noChangeAspect="1"/>
          </p:cNvPicPr>
          <p:nvPr/>
        </p:nvPicPr>
        <p:blipFill>
          <a:blip r:embed="rId7"/>
          <a:stretch>
            <a:fillRect/>
          </a:stretch>
        </p:blipFill>
        <p:spPr>
          <a:xfrm>
            <a:off x="4022049" y="3763027"/>
            <a:ext cx="1099901" cy="742433"/>
          </a:xfrm>
          <a:prstGeom prst="rect">
            <a:avLst/>
          </a:prstGeom>
        </p:spPr>
      </p:pic>
      <p:pic>
        <p:nvPicPr>
          <p:cNvPr id="23" name="図 22">
            <a:extLst>
              <a:ext uri="{FF2B5EF4-FFF2-40B4-BE49-F238E27FC236}">
                <a16:creationId xmlns:a16="http://schemas.microsoft.com/office/drawing/2014/main" id="{3853D885-BECA-4D20-3D51-F8E5E1CFE5D3}"/>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5796136" y="3763027"/>
            <a:ext cx="988616" cy="718281"/>
          </a:xfrm>
          <a:prstGeom prst="rect">
            <a:avLst/>
          </a:prstGeom>
        </p:spPr>
      </p:pic>
      <p:sp>
        <p:nvSpPr>
          <p:cNvPr id="24" name="テキスト ボックス 23">
            <a:extLst>
              <a:ext uri="{FF2B5EF4-FFF2-40B4-BE49-F238E27FC236}">
                <a16:creationId xmlns:a16="http://schemas.microsoft.com/office/drawing/2014/main" id="{4B9B609B-F931-8970-C8BB-E9ABD0E3364D}"/>
              </a:ext>
            </a:extLst>
          </p:cNvPr>
          <p:cNvSpPr txBox="1"/>
          <p:nvPr/>
        </p:nvSpPr>
        <p:spPr>
          <a:xfrm>
            <a:off x="7449258" y="3458415"/>
            <a:ext cx="902811" cy="307777"/>
          </a:xfrm>
          <a:prstGeom prst="rect">
            <a:avLst/>
          </a:prstGeom>
          <a:noFill/>
        </p:spPr>
        <p:txBody>
          <a:bodyPr wrap="none" rtlCol="0">
            <a:spAutoFit/>
          </a:bodyPr>
          <a:lstStyle/>
          <a:p>
            <a:pPr algn="ctr"/>
            <a:r>
              <a:rPr kumimoji="1" lang="ja-JP" altLang="en-US" sz="1400" b="1" dirty="0">
                <a:solidFill>
                  <a:schemeClr val="tx1">
                    <a:lumMod val="50000"/>
                    <a:lumOff val="50000"/>
                  </a:schemeClr>
                </a:solidFill>
                <a:latin typeface="Meiryo" charset="-128"/>
                <a:ea typeface="Meiryo" charset="-128"/>
                <a:cs typeface="Meiryo" charset="-128"/>
              </a:rPr>
              <a:t>物流会社</a:t>
            </a:r>
          </a:p>
        </p:txBody>
      </p:sp>
      <p:pic>
        <p:nvPicPr>
          <p:cNvPr id="25" name="図 24">
            <a:extLst>
              <a:ext uri="{FF2B5EF4-FFF2-40B4-BE49-F238E27FC236}">
                <a16:creationId xmlns:a16="http://schemas.microsoft.com/office/drawing/2014/main" id="{72391B5B-99C2-3FCD-A668-1A74840415AC}"/>
              </a:ext>
            </a:extLst>
          </p:cNvPr>
          <p:cNvPicPr>
            <a:picLocks noChangeAspect="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7314300" y="3757512"/>
            <a:ext cx="1175310" cy="783540"/>
          </a:xfrm>
          <a:prstGeom prst="rect">
            <a:avLst/>
          </a:prstGeom>
        </p:spPr>
      </p:pic>
      <p:sp>
        <p:nvSpPr>
          <p:cNvPr id="26" name="テキスト ボックス 25">
            <a:extLst>
              <a:ext uri="{FF2B5EF4-FFF2-40B4-BE49-F238E27FC236}">
                <a16:creationId xmlns:a16="http://schemas.microsoft.com/office/drawing/2014/main" id="{2FFBFE88-3C25-4E3D-61A7-F36A9C226C72}"/>
              </a:ext>
            </a:extLst>
          </p:cNvPr>
          <p:cNvSpPr txBox="1"/>
          <p:nvPr/>
        </p:nvSpPr>
        <p:spPr>
          <a:xfrm>
            <a:off x="929954" y="4485579"/>
            <a:ext cx="543739" cy="307777"/>
          </a:xfrm>
          <a:prstGeom prst="rect">
            <a:avLst/>
          </a:prstGeom>
          <a:noFill/>
        </p:spPr>
        <p:txBody>
          <a:bodyPr wrap="none" rtlCol="0">
            <a:spAutoFit/>
          </a:bodyPr>
          <a:lstStyle/>
          <a:p>
            <a:pPr algn="ctr"/>
            <a:r>
              <a:rPr kumimoji="1" lang="ja-JP" altLang="en-US" sz="1400" dirty="0">
                <a:solidFill>
                  <a:schemeClr val="tx1">
                    <a:lumMod val="50000"/>
                    <a:lumOff val="50000"/>
                  </a:schemeClr>
                </a:solidFill>
                <a:latin typeface="Meiryo" charset="-128"/>
                <a:ea typeface="Meiryo" charset="-128"/>
                <a:cs typeface="Meiryo" charset="-128"/>
              </a:rPr>
              <a:t>通貨</a:t>
            </a:r>
          </a:p>
        </p:txBody>
      </p:sp>
      <p:sp>
        <p:nvSpPr>
          <p:cNvPr id="27" name="テキスト ボックス 26">
            <a:extLst>
              <a:ext uri="{FF2B5EF4-FFF2-40B4-BE49-F238E27FC236}">
                <a16:creationId xmlns:a16="http://schemas.microsoft.com/office/drawing/2014/main" id="{A4263089-7149-3EE7-76D4-8B8050DF7278}"/>
              </a:ext>
            </a:extLst>
          </p:cNvPr>
          <p:cNvSpPr txBox="1"/>
          <p:nvPr/>
        </p:nvSpPr>
        <p:spPr>
          <a:xfrm>
            <a:off x="2288030" y="4485579"/>
            <a:ext cx="1082348" cy="307777"/>
          </a:xfrm>
          <a:prstGeom prst="rect">
            <a:avLst/>
          </a:prstGeom>
          <a:noFill/>
        </p:spPr>
        <p:txBody>
          <a:bodyPr wrap="none" rtlCol="0">
            <a:spAutoFit/>
          </a:bodyPr>
          <a:lstStyle/>
          <a:p>
            <a:pPr algn="ctr"/>
            <a:r>
              <a:rPr kumimoji="1" lang="ja-JP" altLang="en-US" sz="1400" dirty="0">
                <a:solidFill>
                  <a:schemeClr val="tx1">
                    <a:lumMod val="50000"/>
                    <a:lumOff val="50000"/>
                  </a:schemeClr>
                </a:solidFill>
                <a:latin typeface="Meiryo" charset="-128"/>
                <a:ea typeface="Meiryo" charset="-128"/>
                <a:cs typeface="Meiryo" charset="-128"/>
              </a:rPr>
              <a:t>預金・送金</a:t>
            </a:r>
          </a:p>
        </p:txBody>
      </p:sp>
      <p:sp>
        <p:nvSpPr>
          <p:cNvPr id="28" name="テキスト ボックス 27">
            <a:extLst>
              <a:ext uri="{FF2B5EF4-FFF2-40B4-BE49-F238E27FC236}">
                <a16:creationId xmlns:a16="http://schemas.microsoft.com/office/drawing/2014/main" id="{AC7D69D5-FF2A-FF66-05DF-3EFAC741A934}"/>
              </a:ext>
            </a:extLst>
          </p:cNvPr>
          <p:cNvSpPr txBox="1"/>
          <p:nvPr/>
        </p:nvSpPr>
        <p:spPr>
          <a:xfrm>
            <a:off x="4300130" y="4489375"/>
            <a:ext cx="543739" cy="307777"/>
          </a:xfrm>
          <a:prstGeom prst="rect">
            <a:avLst/>
          </a:prstGeom>
          <a:noFill/>
        </p:spPr>
        <p:txBody>
          <a:bodyPr wrap="none" rtlCol="0">
            <a:spAutoFit/>
          </a:bodyPr>
          <a:lstStyle/>
          <a:p>
            <a:pPr algn="ctr"/>
            <a:r>
              <a:rPr kumimoji="1" lang="ja-JP" altLang="en-US" sz="1400" dirty="0">
                <a:solidFill>
                  <a:schemeClr val="tx1">
                    <a:lumMod val="50000"/>
                    <a:lumOff val="50000"/>
                  </a:schemeClr>
                </a:solidFill>
                <a:latin typeface="Meiryo" charset="-128"/>
                <a:ea typeface="Meiryo" charset="-128"/>
                <a:cs typeface="Meiryo" charset="-128"/>
              </a:rPr>
              <a:t>株式</a:t>
            </a:r>
          </a:p>
        </p:txBody>
      </p:sp>
      <p:sp>
        <p:nvSpPr>
          <p:cNvPr id="29" name="テキスト ボックス 28">
            <a:extLst>
              <a:ext uri="{FF2B5EF4-FFF2-40B4-BE49-F238E27FC236}">
                <a16:creationId xmlns:a16="http://schemas.microsoft.com/office/drawing/2014/main" id="{3087F141-9CED-82C7-6EBF-9152B6C993BE}"/>
              </a:ext>
            </a:extLst>
          </p:cNvPr>
          <p:cNvSpPr txBox="1"/>
          <p:nvPr/>
        </p:nvSpPr>
        <p:spPr>
          <a:xfrm>
            <a:off x="6028358" y="4485579"/>
            <a:ext cx="543739" cy="307777"/>
          </a:xfrm>
          <a:prstGeom prst="rect">
            <a:avLst/>
          </a:prstGeom>
          <a:noFill/>
        </p:spPr>
        <p:txBody>
          <a:bodyPr wrap="none" rtlCol="0">
            <a:spAutoFit/>
          </a:bodyPr>
          <a:lstStyle/>
          <a:p>
            <a:pPr algn="ctr"/>
            <a:r>
              <a:rPr kumimoji="1" lang="ja-JP" altLang="en-US" sz="1400" dirty="0">
                <a:solidFill>
                  <a:schemeClr val="tx1">
                    <a:lumMod val="50000"/>
                    <a:lumOff val="50000"/>
                  </a:schemeClr>
                </a:solidFill>
                <a:latin typeface="Meiryo" charset="-128"/>
                <a:ea typeface="Meiryo" charset="-128"/>
                <a:cs typeface="Meiryo" charset="-128"/>
              </a:rPr>
              <a:t>土地</a:t>
            </a:r>
          </a:p>
        </p:txBody>
      </p:sp>
      <p:sp>
        <p:nvSpPr>
          <p:cNvPr id="30" name="テキスト ボックス 29">
            <a:extLst>
              <a:ext uri="{FF2B5EF4-FFF2-40B4-BE49-F238E27FC236}">
                <a16:creationId xmlns:a16="http://schemas.microsoft.com/office/drawing/2014/main" id="{5DB2C404-FFF7-8745-AFB4-C72D236B966C}"/>
              </a:ext>
            </a:extLst>
          </p:cNvPr>
          <p:cNvSpPr txBox="1"/>
          <p:nvPr/>
        </p:nvSpPr>
        <p:spPr>
          <a:xfrm>
            <a:off x="7638881" y="4485579"/>
            <a:ext cx="543739" cy="307777"/>
          </a:xfrm>
          <a:prstGeom prst="rect">
            <a:avLst/>
          </a:prstGeom>
          <a:noFill/>
        </p:spPr>
        <p:txBody>
          <a:bodyPr wrap="none" rtlCol="0">
            <a:spAutoFit/>
          </a:bodyPr>
          <a:lstStyle/>
          <a:p>
            <a:pPr algn="ctr"/>
            <a:r>
              <a:rPr kumimoji="1" lang="ja-JP" altLang="en-US" sz="1400" dirty="0">
                <a:solidFill>
                  <a:schemeClr val="tx1">
                    <a:lumMod val="50000"/>
                    <a:lumOff val="50000"/>
                  </a:schemeClr>
                </a:solidFill>
                <a:latin typeface="Meiryo" charset="-128"/>
                <a:ea typeface="Meiryo" charset="-128"/>
                <a:cs typeface="Meiryo" charset="-128"/>
              </a:rPr>
              <a:t>商品</a:t>
            </a:r>
          </a:p>
        </p:txBody>
      </p:sp>
      <p:grpSp>
        <p:nvGrpSpPr>
          <p:cNvPr id="2" name="図形グループ 1">
            <a:extLst>
              <a:ext uri="{FF2B5EF4-FFF2-40B4-BE49-F238E27FC236}">
                <a16:creationId xmlns:a16="http://schemas.microsoft.com/office/drawing/2014/main" id="{0FCEB966-0D17-2B14-D53A-DD3625565683}"/>
              </a:ext>
            </a:extLst>
          </p:cNvPr>
          <p:cNvGrpSpPr/>
          <p:nvPr/>
        </p:nvGrpSpPr>
        <p:grpSpPr>
          <a:xfrm>
            <a:off x="544470" y="4788443"/>
            <a:ext cx="8131985" cy="1646121"/>
            <a:chOff x="544470" y="4788443"/>
            <a:chExt cx="8131985" cy="1646121"/>
          </a:xfrm>
        </p:grpSpPr>
        <p:sp>
          <p:nvSpPr>
            <p:cNvPr id="42" name="正方形/長方形 41">
              <a:extLst>
                <a:ext uri="{FF2B5EF4-FFF2-40B4-BE49-F238E27FC236}">
                  <a16:creationId xmlns:a16="http://schemas.microsoft.com/office/drawing/2014/main" id="{3D231452-3B1D-8F87-0B3A-69D072532634}"/>
                </a:ext>
              </a:extLst>
            </p:cNvPr>
            <p:cNvSpPr/>
            <p:nvPr/>
          </p:nvSpPr>
          <p:spPr>
            <a:xfrm>
              <a:off x="3838464" y="4788443"/>
              <a:ext cx="4837991" cy="1646121"/>
            </a:xfrm>
            <a:prstGeom prst="rect">
              <a:avLst/>
            </a:prstGeom>
            <a:solidFill>
              <a:srgbClr val="E6D6A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32" name="図 31">
              <a:extLst>
                <a:ext uri="{FF2B5EF4-FFF2-40B4-BE49-F238E27FC236}">
                  <a16:creationId xmlns:a16="http://schemas.microsoft.com/office/drawing/2014/main" id="{E0620D22-3F73-3B3A-8C31-906008A26E8F}"/>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5966968" y="5135225"/>
              <a:ext cx="613149" cy="866195"/>
            </a:xfrm>
            <a:prstGeom prst="rect">
              <a:avLst/>
            </a:prstGeom>
            <a:ln>
              <a:solidFill>
                <a:schemeClr val="bg1">
                  <a:lumMod val="85000"/>
                </a:schemeClr>
              </a:solidFill>
            </a:ln>
            <a:effectLst>
              <a:outerShdw blurRad="50800" dist="38100" dir="2700000" algn="tl" rotWithShape="0">
                <a:prstClr val="black">
                  <a:alpha val="40000"/>
                </a:prstClr>
              </a:outerShdw>
            </a:effectLst>
          </p:spPr>
        </p:pic>
        <p:pic>
          <p:nvPicPr>
            <p:cNvPr id="33" name="図 32">
              <a:extLst>
                <a:ext uri="{FF2B5EF4-FFF2-40B4-BE49-F238E27FC236}">
                  <a16:creationId xmlns:a16="http://schemas.microsoft.com/office/drawing/2014/main" id="{9C36C07C-E228-EFAF-14B2-0059ECFB0676}"/>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4278775" y="5135225"/>
              <a:ext cx="619194" cy="866195"/>
            </a:xfrm>
            <a:prstGeom prst="rect">
              <a:avLst/>
            </a:prstGeom>
            <a:ln>
              <a:solidFill>
                <a:schemeClr val="bg1">
                  <a:lumMod val="85000"/>
                </a:schemeClr>
              </a:solidFill>
            </a:ln>
            <a:effectLst>
              <a:outerShdw blurRad="50800" dist="38100" dir="2700000" algn="tl" rotWithShape="0">
                <a:prstClr val="black">
                  <a:alpha val="40000"/>
                </a:prstClr>
              </a:outerShdw>
            </a:effectLst>
          </p:spPr>
        </p:pic>
        <p:pic>
          <p:nvPicPr>
            <p:cNvPr id="34" name="図 33">
              <a:extLst>
                <a:ext uri="{FF2B5EF4-FFF2-40B4-BE49-F238E27FC236}">
                  <a16:creationId xmlns:a16="http://schemas.microsoft.com/office/drawing/2014/main" id="{E0D2BDC8-BDDE-CFCB-C481-F7771684D1C9}"/>
                </a:ext>
              </a:extLst>
            </p:cNvPr>
            <p:cNvPicPr>
              <a:picLocks noChangeAspect="1"/>
            </p:cNvPicPr>
            <p:nvPr/>
          </p:nvPicPr>
          <p:blipFill>
            <a:blip r:embed="rId12"/>
            <a:stretch>
              <a:fillRect/>
            </a:stretch>
          </p:blipFill>
          <p:spPr>
            <a:xfrm>
              <a:off x="7563286" y="5144481"/>
              <a:ext cx="707000" cy="899818"/>
            </a:xfrm>
            <a:prstGeom prst="rect">
              <a:avLst/>
            </a:prstGeom>
            <a:ln>
              <a:solidFill>
                <a:schemeClr val="bg1">
                  <a:lumMod val="85000"/>
                </a:schemeClr>
              </a:solidFill>
            </a:ln>
            <a:effectLst>
              <a:outerShdw blurRad="50800" dist="38100" dir="2700000" algn="tl" rotWithShape="0">
                <a:prstClr val="black">
                  <a:alpha val="40000"/>
                </a:prstClr>
              </a:outerShdw>
            </a:effectLst>
          </p:spPr>
        </p:pic>
        <p:sp>
          <p:nvSpPr>
            <p:cNvPr id="35" name="テキスト ボックス 34">
              <a:extLst>
                <a:ext uri="{FF2B5EF4-FFF2-40B4-BE49-F238E27FC236}">
                  <a16:creationId xmlns:a16="http://schemas.microsoft.com/office/drawing/2014/main" id="{08815313-F06C-974A-5228-48D6966C5989}"/>
                </a:ext>
              </a:extLst>
            </p:cNvPr>
            <p:cNvSpPr txBox="1"/>
            <p:nvPr/>
          </p:nvSpPr>
          <p:spPr>
            <a:xfrm>
              <a:off x="5549801" y="4836704"/>
              <a:ext cx="1441420" cy="307777"/>
            </a:xfrm>
            <a:prstGeom prst="rect">
              <a:avLst/>
            </a:prstGeom>
            <a:noFill/>
          </p:spPr>
          <p:txBody>
            <a:bodyPr wrap="none" rtlCol="0">
              <a:spAutoFit/>
            </a:bodyPr>
            <a:lstStyle/>
            <a:p>
              <a:pPr algn="ctr"/>
              <a:r>
                <a:rPr kumimoji="1" lang="ja-JP" altLang="en-US" sz="1400" b="1" dirty="0">
                  <a:solidFill>
                    <a:schemeClr val="tx1">
                      <a:lumMod val="50000"/>
                      <a:lumOff val="50000"/>
                    </a:schemeClr>
                  </a:solidFill>
                  <a:latin typeface="Meiryo" charset="-128"/>
                  <a:ea typeface="Meiryo" charset="-128"/>
                  <a:cs typeface="Meiryo" charset="-128"/>
                </a:rPr>
                <a:t>病院・医療機関</a:t>
              </a:r>
            </a:p>
          </p:txBody>
        </p:sp>
        <p:sp>
          <p:nvSpPr>
            <p:cNvPr id="36" name="テキスト ボックス 35">
              <a:extLst>
                <a:ext uri="{FF2B5EF4-FFF2-40B4-BE49-F238E27FC236}">
                  <a16:creationId xmlns:a16="http://schemas.microsoft.com/office/drawing/2014/main" id="{63BCC44F-63D3-D6F6-EA34-B220FA4B3C16}"/>
                </a:ext>
              </a:extLst>
            </p:cNvPr>
            <p:cNvSpPr txBox="1"/>
            <p:nvPr/>
          </p:nvSpPr>
          <p:spPr>
            <a:xfrm>
              <a:off x="4308689" y="4836705"/>
              <a:ext cx="543739" cy="307777"/>
            </a:xfrm>
            <a:prstGeom prst="rect">
              <a:avLst/>
            </a:prstGeom>
            <a:noFill/>
          </p:spPr>
          <p:txBody>
            <a:bodyPr wrap="none" rtlCol="0">
              <a:spAutoFit/>
            </a:bodyPr>
            <a:lstStyle/>
            <a:p>
              <a:pPr algn="ctr"/>
              <a:r>
                <a:rPr kumimoji="1" lang="ja-JP" altLang="en-US" sz="1400" b="1" dirty="0">
                  <a:solidFill>
                    <a:schemeClr val="tx1">
                      <a:lumMod val="50000"/>
                      <a:lumOff val="50000"/>
                    </a:schemeClr>
                  </a:solidFill>
                  <a:latin typeface="Meiryo" charset="-128"/>
                  <a:ea typeface="Meiryo" charset="-128"/>
                  <a:cs typeface="Meiryo" charset="-128"/>
                </a:rPr>
                <a:t>役所</a:t>
              </a:r>
            </a:p>
          </p:txBody>
        </p:sp>
        <p:sp>
          <p:nvSpPr>
            <p:cNvPr id="37" name="テキスト ボックス 36">
              <a:extLst>
                <a:ext uri="{FF2B5EF4-FFF2-40B4-BE49-F238E27FC236}">
                  <a16:creationId xmlns:a16="http://schemas.microsoft.com/office/drawing/2014/main" id="{D6F9A7F6-7DB1-0FEE-042C-C960EAEFB574}"/>
                </a:ext>
              </a:extLst>
            </p:cNvPr>
            <p:cNvSpPr txBox="1"/>
            <p:nvPr/>
          </p:nvSpPr>
          <p:spPr>
            <a:xfrm>
              <a:off x="7289270" y="4857716"/>
              <a:ext cx="1261884" cy="307777"/>
            </a:xfrm>
            <a:prstGeom prst="rect">
              <a:avLst/>
            </a:prstGeom>
            <a:noFill/>
          </p:spPr>
          <p:txBody>
            <a:bodyPr wrap="none" rtlCol="0">
              <a:spAutoFit/>
            </a:bodyPr>
            <a:lstStyle/>
            <a:p>
              <a:pPr algn="ctr"/>
              <a:r>
                <a:rPr kumimoji="1" lang="ja-JP" altLang="en-US" sz="1400" b="1" dirty="0">
                  <a:solidFill>
                    <a:schemeClr val="tx1">
                      <a:lumMod val="50000"/>
                      <a:lumOff val="50000"/>
                    </a:schemeClr>
                  </a:solidFill>
                  <a:latin typeface="Meiryo" charset="-128"/>
                  <a:ea typeface="Meiryo" charset="-128"/>
                  <a:cs typeface="Meiryo" charset="-128"/>
                </a:rPr>
                <a:t>法律・裁判所</a:t>
              </a:r>
            </a:p>
          </p:txBody>
        </p:sp>
        <p:sp>
          <p:nvSpPr>
            <p:cNvPr id="38" name="テキスト ボックス 37">
              <a:extLst>
                <a:ext uri="{FF2B5EF4-FFF2-40B4-BE49-F238E27FC236}">
                  <a16:creationId xmlns:a16="http://schemas.microsoft.com/office/drawing/2014/main" id="{99B8D960-5707-CE66-3D2A-CEACD1F82BD4}"/>
                </a:ext>
              </a:extLst>
            </p:cNvPr>
            <p:cNvSpPr txBox="1"/>
            <p:nvPr/>
          </p:nvSpPr>
          <p:spPr>
            <a:xfrm>
              <a:off x="5470848" y="6043117"/>
              <a:ext cx="1620957" cy="307777"/>
            </a:xfrm>
            <a:prstGeom prst="rect">
              <a:avLst/>
            </a:prstGeom>
            <a:noFill/>
          </p:spPr>
          <p:txBody>
            <a:bodyPr wrap="none" rtlCol="0">
              <a:spAutoFit/>
            </a:bodyPr>
            <a:lstStyle/>
            <a:p>
              <a:pPr algn="ctr"/>
              <a:r>
                <a:rPr kumimoji="1" lang="ja-JP" altLang="en-US" sz="1400" dirty="0">
                  <a:solidFill>
                    <a:schemeClr val="tx1">
                      <a:lumMod val="50000"/>
                      <a:lumOff val="50000"/>
                    </a:schemeClr>
                  </a:solidFill>
                  <a:latin typeface="Meiryo" charset="-128"/>
                  <a:ea typeface="Meiryo" charset="-128"/>
                  <a:cs typeface="Meiryo" charset="-128"/>
                </a:rPr>
                <a:t>カルテ・医療記録</a:t>
              </a:r>
            </a:p>
          </p:txBody>
        </p:sp>
        <p:sp>
          <p:nvSpPr>
            <p:cNvPr id="39" name="テキスト ボックス 38">
              <a:extLst>
                <a:ext uri="{FF2B5EF4-FFF2-40B4-BE49-F238E27FC236}">
                  <a16:creationId xmlns:a16="http://schemas.microsoft.com/office/drawing/2014/main" id="{4A4BC83F-BDCE-34F8-DF76-19F12443D7DB}"/>
                </a:ext>
              </a:extLst>
            </p:cNvPr>
            <p:cNvSpPr txBox="1"/>
            <p:nvPr/>
          </p:nvSpPr>
          <p:spPr>
            <a:xfrm>
              <a:off x="4319502" y="6043118"/>
              <a:ext cx="543739" cy="307777"/>
            </a:xfrm>
            <a:prstGeom prst="rect">
              <a:avLst/>
            </a:prstGeom>
            <a:noFill/>
          </p:spPr>
          <p:txBody>
            <a:bodyPr wrap="none" rtlCol="0">
              <a:spAutoFit/>
            </a:bodyPr>
            <a:lstStyle/>
            <a:p>
              <a:pPr algn="ctr"/>
              <a:r>
                <a:rPr lang="ja-JP" altLang="en-US" sz="1400" dirty="0">
                  <a:solidFill>
                    <a:schemeClr val="tx1">
                      <a:lumMod val="50000"/>
                      <a:lumOff val="50000"/>
                    </a:schemeClr>
                  </a:solidFill>
                  <a:latin typeface="Meiryo" charset="-128"/>
                  <a:ea typeface="Meiryo" charset="-128"/>
                  <a:cs typeface="Meiryo" charset="-128"/>
                </a:rPr>
                <a:t>戸籍</a:t>
              </a:r>
              <a:endParaRPr kumimoji="1" lang="ja-JP" altLang="en-US" sz="1400" dirty="0">
                <a:solidFill>
                  <a:schemeClr val="tx1">
                    <a:lumMod val="50000"/>
                    <a:lumOff val="50000"/>
                  </a:schemeClr>
                </a:solidFill>
                <a:latin typeface="Meiryo" charset="-128"/>
                <a:ea typeface="Meiryo" charset="-128"/>
                <a:cs typeface="Meiryo" charset="-128"/>
              </a:endParaRPr>
            </a:p>
          </p:txBody>
        </p:sp>
        <p:sp>
          <p:nvSpPr>
            <p:cNvPr id="40" name="テキスト ボックス 39">
              <a:extLst>
                <a:ext uri="{FF2B5EF4-FFF2-40B4-BE49-F238E27FC236}">
                  <a16:creationId xmlns:a16="http://schemas.microsoft.com/office/drawing/2014/main" id="{98F0EFCF-013A-B2F0-E025-1A531DA06C88}"/>
                </a:ext>
              </a:extLst>
            </p:cNvPr>
            <p:cNvSpPr txBox="1"/>
            <p:nvPr/>
          </p:nvSpPr>
          <p:spPr>
            <a:xfrm>
              <a:off x="7659152" y="6064129"/>
              <a:ext cx="543739" cy="307777"/>
            </a:xfrm>
            <a:prstGeom prst="rect">
              <a:avLst/>
            </a:prstGeom>
            <a:noFill/>
          </p:spPr>
          <p:txBody>
            <a:bodyPr wrap="none" rtlCol="0">
              <a:spAutoFit/>
            </a:bodyPr>
            <a:lstStyle/>
            <a:p>
              <a:pPr algn="ctr"/>
              <a:r>
                <a:rPr kumimoji="1" lang="ja-JP" altLang="en-US" sz="1400" dirty="0">
                  <a:solidFill>
                    <a:schemeClr val="tx1">
                      <a:lumMod val="50000"/>
                      <a:lumOff val="50000"/>
                    </a:schemeClr>
                  </a:solidFill>
                  <a:latin typeface="Meiryo" charset="-128"/>
                  <a:ea typeface="Meiryo" charset="-128"/>
                  <a:cs typeface="Meiryo" charset="-128"/>
                </a:rPr>
                <a:t>契約</a:t>
              </a:r>
            </a:p>
          </p:txBody>
        </p:sp>
        <p:sp>
          <p:nvSpPr>
            <p:cNvPr id="43" name="テキスト ボックス 42">
              <a:extLst>
                <a:ext uri="{FF2B5EF4-FFF2-40B4-BE49-F238E27FC236}">
                  <a16:creationId xmlns:a16="http://schemas.microsoft.com/office/drawing/2014/main" id="{C8454AE5-8ED3-ABD2-36A5-D4CDB7B15950}"/>
                </a:ext>
              </a:extLst>
            </p:cNvPr>
            <p:cNvSpPr txBox="1"/>
            <p:nvPr/>
          </p:nvSpPr>
          <p:spPr>
            <a:xfrm>
              <a:off x="544470" y="5416765"/>
              <a:ext cx="2492990" cy="400110"/>
            </a:xfrm>
            <a:prstGeom prst="rect">
              <a:avLst/>
            </a:prstGeom>
            <a:noFill/>
          </p:spPr>
          <p:txBody>
            <a:bodyPr wrap="none" rtlCol="0">
              <a:spAutoFit/>
            </a:bodyPr>
            <a:lstStyle/>
            <a:p>
              <a:r>
                <a:rPr kumimoji="1" lang="ja-JP" altLang="en-US" sz="2000" b="1" dirty="0">
                  <a:solidFill>
                    <a:schemeClr val="accent6">
                      <a:lumMod val="75000"/>
                    </a:schemeClr>
                  </a:solidFill>
                  <a:latin typeface="Meiryo" charset="-128"/>
                  <a:ea typeface="Meiryo" charset="-128"/>
                  <a:cs typeface="Meiryo" charset="-128"/>
                </a:rPr>
                <a:t>いつでも参照できる</a:t>
              </a:r>
            </a:p>
          </p:txBody>
        </p:sp>
        <p:sp>
          <p:nvSpPr>
            <p:cNvPr id="44" name="テキスト ボックス 43">
              <a:extLst>
                <a:ext uri="{FF2B5EF4-FFF2-40B4-BE49-F238E27FC236}">
                  <a16:creationId xmlns:a16="http://schemas.microsoft.com/office/drawing/2014/main" id="{473FB167-1A44-78F4-2FF5-49A1DEC7FFDF}"/>
                </a:ext>
              </a:extLst>
            </p:cNvPr>
            <p:cNvSpPr txBox="1"/>
            <p:nvPr/>
          </p:nvSpPr>
          <p:spPr>
            <a:xfrm>
              <a:off x="547666" y="4982626"/>
              <a:ext cx="1980029" cy="400110"/>
            </a:xfrm>
            <a:prstGeom prst="rect">
              <a:avLst/>
            </a:prstGeom>
            <a:noFill/>
          </p:spPr>
          <p:txBody>
            <a:bodyPr wrap="none" rtlCol="0">
              <a:spAutoFit/>
            </a:bodyPr>
            <a:lstStyle/>
            <a:p>
              <a:r>
                <a:rPr kumimoji="1" lang="ja-JP" altLang="en-US" sz="2000" b="1" dirty="0">
                  <a:solidFill>
                    <a:schemeClr val="accent6">
                      <a:lumMod val="75000"/>
                    </a:schemeClr>
                  </a:solidFill>
                  <a:latin typeface="Meiryo" charset="-128"/>
                  <a:ea typeface="Meiryo" charset="-128"/>
                  <a:cs typeface="Meiryo" charset="-128"/>
                </a:rPr>
                <a:t>秘密が守られる</a:t>
              </a:r>
            </a:p>
          </p:txBody>
        </p:sp>
        <p:sp>
          <p:nvSpPr>
            <p:cNvPr id="45" name="テキスト ボックス 44">
              <a:extLst>
                <a:ext uri="{FF2B5EF4-FFF2-40B4-BE49-F238E27FC236}">
                  <a16:creationId xmlns:a16="http://schemas.microsoft.com/office/drawing/2014/main" id="{45567C4C-BB49-2FA7-8D70-E44C675F02D8}"/>
                </a:ext>
              </a:extLst>
            </p:cNvPr>
            <p:cNvSpPr txBox="1"/>
            <p:nvPr/>
          </p:nvSpPr>
          <p:spPr>
            <a:xfrm>
              <a:off x="561531" y="5856485"/>
              <a:ext cx="1723549" cy="400110"/>
            </a:xfrm>
            <a:prstGeom prst="rect">
              <a:avLst/>
            </a:prstGeom>
            <a:noFill/>
          </p:spPr>
          <p:txBody>
            <a:bodyPr wrap="none" rtlCol="0">
              <a:spAutoFit/>
            </a:bodyPr>
            <a:lstStyle>
              <a:defPPr>
                <a:defRPr lang="ja-JP"/>
              </a:defPPr>
              <a:lvl1pPr>
                <a:defRPr sz="2000">
                  <a:latin typeface="Meiryo" charset="-128"/>
                  <a:ea typeface="Meiryo" charset="-128"/>
                  <a:cs typeface="Meiryo" charset="-128"/>
                </a:defRPr>
              </a:lvl1pPr>
            </a:lstStyle>
            <a:p>
              <a:r>
                <a:rPr lang="ja-JP" altLang="en-US" b="1" dirty="0">
                  <a:solidFill>
                    <a:schemeClr val="accent6">
                      <a:lumMod val="75000"/>
                    </a:schemeClr>
                  </a:solidFill>
                </a:rPr>
                <a:t>改竄されない</a:t>
              </a:r>
            </a:p>
          </p:txBody>
        </p:sp>
      </p:grpSp>
    </p:spTree>
    <p:extLst>
      <p:ext uri="{BB962C8B-B14F-4D97-AF65-F5344CB8AC3E}">
        <p14:creationId xmlns:p14="http://schemas.microsoft.com/office/powerpoint/2010/main" val="2409294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24D6CBA-5C23-3A5C-167A-47D8CDFC4A32}"/>
            </a:ext>
          </a:extLst>
        </p:cNvPr>
        <p:cNvGrpSpPr/>
        <p:nvPr/>
      </p:nvGrpSpPr>
      <p:grpSpPr>
        <a:xfrm>
          <a:off x="0" y="0"/>
          <a:ext cx="0" cy="0"/>
          <a:chOff x="0" y="0"/>
          <a:chExt cx="0" cy="0"/>
        </a:xfrm>
      </p:grpSpPr>
      <p:sp>
        <p:nvSpPr>
          <p:cNvPr id="11" name="正方形/長方形 10">
            <a:extLst>
              <a:ext uri="{FF2B5EF4-FFF2-40B4-BE49-F238E27FC236}">
                <a16:creationId xmlns:a16="http://schemas.microsoft.com/office/drawing/2014/main" id="{2E222C70-E72D-D9D8-1052-6A9C66FA555F}"/>
              </a:ext>
            </a:extLst>
          </p:cNvPr>
          <p:cNvSpPr/>
          <p:nvPr/>
        </p:nvSpPr>
        <p:spPr>
          <a:xfrm>
            <a:off x="1845852" y="3041887"/>
            <a:ext cx="1103772" cy="984021"/>
          </a:xfrm>
          <a:prstGeom prst="rect">
            <a:avLst/>
          </a:prstGeom>
          <a:solidFill>
            <a:schemeClr val="accent6">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C5EB72D8-2631-DB92-548E-5B65D904BB51}"/>
              </a:ext>
            </a:extLst>
          </p:cNvPr>
          <p:cNvSpPr>
            <a:spLocks noGrp="1"/>
          </p:cNvSpPr>
          <p:nvPr>
            <p:ph type="title"/>
          </p:nvPr>
        </p:nvSpPr>
        <p:spPr>
          <a:xfrm>
            <a:off x="230400" y="266400"/>
            <a:ext cx="8913600" cy="416221"/>
          </a:xfrm>
        </p:spPr>
        <p:txBody>
          <a:bodyPr/>
          <a:lstStyle/>
          <a:p>
            <a:r>
              <a:rPr lang="ja-JP" altLang="en-US"/>
              <a:t>従来の方法</a:t>
            </a:r>
            <a:r>
              <a:rPr lang="en-US" altLang="ja-JP" dirty="0"/>
              <a:t>(</a:t>
            </a:r>
            <a:r>
              <a:rPr lang="ja-JP" altLang="en-US"/>
              <a:t>集中台帳</a:t>
            </a:r>
            <a:r>
              <a:rPr lang="en-US" altLang="ja-JP" dirty="0"/>
              <a:t>)</a:t>
            </a:r>
            <a:r>
              <a:rPr lang="ja-JP" altLang="en-US"/>
              <a:t>とブロックチェーン</a:t>
            </a:r>
            <a:r>
              <a:rPr lang="en-US" altLang="ja-JP" dirty="0"/>
              <a:t>(</a:t>
            </a:r>
            <a:r>
              <a:rPr lang="ja-JP" altLang="en-US"/>
              <a:t>分散台帳</a:t>
            </a:r>
            <a:r>
              <a:rPr lang="en-US" altLang="ja-JP" dirty="0"/>
              <a:t>) 1</a:t>
            </a:r>
            <a:endParaRPr kumimoji="1" lang="ja-JP" altLang="en-US" dirty="0"/>
          </a:p>
        </p:txBody>
      </p:sp>
      <p:grpSp>
        <p:nvGrpSpPr>
          <p:cNvPr id="71" name="図形グループ 70">
            <a:extLst>
              <a:ext uri="{FF2B5EF4-FFF2-40B4-BE49-F238E27FC236}">
                <a16:creationId xmlns:a16="http://schemas.microsoft.com/office/drawing/2014/main" id="{6D22524D-3E01-E78C-0E47-57CA223A7D47}"/>
              </a:ext>
            </a:extLst>
          </p:cNvPr>
          <p:cNvGrpSpPr/>
          <p:nvPr/>
        </p:nvGrpSpPr>
        <p:grpSpPr>
          <a:xfrm flipH="1">
            <a:off x="2250731" y="1983110"/>
            <a:ext cx="291938" cy="625530"/>
            <a:chOff x="1946324" y="4125162"/>
            <a:chExt cx="969964" cy="2007872"/>
          </a:xfrm>
        </p:grpSpPr>
        <p:sp>
          <p:nvSpPr>
            <p:cNvPr id="118" name="円/楕円 117">
              <a:extLst>
                <a:ext uri="{FF2B5EF4-FFF2-40B4-BE49-F238E27FC236}">
                  <a16:creationId xmlns:a16="http://schemas.microsoft.com/office/drawing/2014/main" id="{0692E915-18CB-D7CF-FC04-7164AD096720}"/>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9" name="フローチャート: 論理積ゲート 118">
              <a:extLst>
                <a:ext uri="{FF2B5EF4-FFF2-40B4-BE49-F238E27FC236}">
                  <a16:creationId xmlns:a16="http://schemas.microsoft.com/office/drawing/2014/main" id="{7F8A66C2-5816-03B0-910E-5146CB171FAF}"/>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80" name="図形グループ 79">
            <a:extLst>
              <a:ext uri="{FF2B5EF4-FFF2-40B4-BE49-F238E27FC236}">
                <a16:creationId xmlns:a16="http://schemas.microsoft.com/office/drawing/2014/main" id="{E405693A-503C-1C89-113C-C72169917FCD}"/>
              </a:ext>
            </a:extLst>
          </p:cNvPr>
          <p:cNvGrpSpPr/>
          <p:nvPr/>
        </p:nvGrpSpPr>
        <p:grpSpPr>
          <a:xfrm flipH="1">
            <a:off x="1131551" y="3076743"/>
            <a:ext cx="291938" cy="625530"/>
            <a:chOff x="1946324" y="4125162"/>
            <a:chExt cx="969964" cy="2007872"/>
          </a:xfrm>
        </p:grpSpPr>
        <p:sp>
          <p:nvSpPr>
            <p:cNvPr id="116" name="円/楕円 115">
              <a:extLst>
                <a:ext uri="{FF2B5EF4-FFF2-40B4-BE49-F238E27FC236}">
                  <a16:creationId xmlns:a16="http://schemas.microsoft.com/office/drawing/2014/main" id="{78F51944-9AAE-FE9E-709D-1A567B7B8215}"/>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7" name="フローチャート: 論理積ゲート 116">
              <a:extLst>
                <a:ext uri="{FF2B5EF4-FFF2-40B4-BE49-F238E27FC236}">
                  <a16:creationId xmlns:a16="http://schemas.microsoft.com/office/drawing/2014/main" id="{F01023B8-1B1E-00E3-DBBF-8AAE7633F37A}"/>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81" name="図形グループ 80">
            <a:extLst>
              <a:ext uri="{FF2B5EF4-FFF2-40B4-BE49-F238E27FC236}">
                <a16:creationId xmlns:a16="http://schemas.microsoft.com/office/drawing/2014/main" id="{EC534D35-E528-467A-69C2-8D1BB768939E}"/>
              </a:ext>
            </a:extLst>
          </p:cNvPr>
          <p:cNvGrpSpPr/>
          <p:nvPr/>
        </p:nvGrpSpPr>
        <p:grpSpPr>
          <a:xfrm flipH="1">
            <a:off x="1648025" y="4681342"/>
            <a:ext cx="291938" cy="625530"/>
            <a:chOff x="1946324" y="4125162"/>
            <a:chExt cx="969964" cy="2007872"/>
          </a:xfrm>
        </p:grpSpPr>
        <p:sp>
          <p:nvSpPr>
            <p:cNvPr id="114" name="円/楕円 113">
              <a:extLst>
                <a:ext uri="{FF2B5EF4-FFF2-40B4-BE49-F238E27FC236}">
                  <a16:creationId xmlns:a16="http://schemas.microsoft.com/office/drawing/2014/main" id="{9BD5486D-81D7-1815-B2C3-2C7A10E2BE10}"/>
                </a:ext>
              </a:extLst>
            </p:cNvPr>
            <p:cNvSpPr/>
            <p:nvPr/>
          </p:nvSpPr>
          <p:spPr>
            <a:xfrm>
              <a:off x="1946324" y="4125162"/>
              <a:ext cx="969962" cy="920750"/>
            </a:xfrm>
            <a:prstGeom prst="ellipse">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5" name="フローチャート: 論理積ゲート 114">
              <a:extLst>
                <a:ext uri="{FF2B5EF4-FFF2-40B4-BE49-F238E27FC236}">
                  <a16:creationId xmlns:a16="http://schemas.microsoft.com/office/drawing/2014/main" id="{7654B8CF-B2CC-F2FC-573A-083FD567A274}"/>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83" name="図形グループ 82">
            <a:extLst>
              <a:ext uri="{FF2B5EF4-FFF2-40B4-BE49-F238E27FC236}">
                <a16:creationId xmlns:a16="http://schemas.microsoft.com/office/drawing/2014/main" id="{108C2F4D-D1E9-0EF1-ACD2-7E2E71E1472B}"/>
              </a:ext>
            </a:extLst>
          </p:cNvPr>
          <p:cNvGrpSpPr/>
          <p:nvPr/>
        </p:nvGrpSpPr>
        <p:grpSpPr>
          <a:xfrm flipH="1">
            <a:off x="2830274" y="4681342"/>
            <a:ext cx="291938" cy="625530"/>
            <a:chOff x="1946324" y="4125162"/>
            <a:chExt cx="969964" cy="2007872"/>
          </a:xfrm>
        </p:grpSpPr>
        <p:sp>
          <p:nvSpPr>
            <p:cNvPr id="112" name="円/楕円 111">
              <a:extLst>
                <a:ext uri="{FF2B5EF4-FFF2-40B4-BE49-F238E27FC236}">
                  <a16:creationId xmlns:a16="http://schemas.microsoft.com/office/drawing/2014/main" id="{6C460628-23AA-8604-BE45-C4ACBAA5CEB1}"/>
                </a:ext>
              </a:extLst>
            </p:cNvPr>
            <p:cNvSpPr/>
            <p:nvPr/>
          </p:nvSpPr>
          <p:spPr>
            <a:xfrm>
              <a:off x="1946324" y="4125162"/>
              <a:ext cx="969962" cy="920750"/>
            </a:xfrm>
            <a:prstGeom prst="ellipse">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tx1">
                    <a:lumMod val="50000"/>
                    <a:lumOff val="50000"/>
                  </a:schemeClr>
                </a:solidFill>
                <a:latin typeface="ＭＳ Ｐゴシック"/>
                <a:ea typeface="ＭＳ Ｐゴシック"/>
                <a:cs typeface="ＭＳ Ｐゴシック"/>
              </a:endParaRPr>
            </a:p>
          </p:txBody>
        </p:sp>
        <p:sp>
          <p:nvSpPr>
            <p:cNvPr id="113" name="フローチャート: 論理積ゲート 112">
              <a:extLst>
                <a:ext uri="{FF2B5EF4-FFF2-40B4-BE49-F238E27FC236}">
                  <a16:creationId xmlns:a16="http://schemas.microsoft.com/office/drawing/2014/main" id="{AD9C2A04-FBA0-60F9-CD8C-9720E820A224}"/>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tx1">
                    <a:lumMod val="50000"/>
                    <a:lumOff val="50000"/>
                  </a:schemeClr>
                </a:solidFill>
                <a:latin typeface="ＭＳ Ｐゴシック"/>
                <a:ea typeface="ＭＳ Ｐゴシック"/>
                <a:cs typeface="ＭＳ Ｐゴシック"/>
              </a:endParaRPr>
            </a:p>
          </p:txBody>
        </p:sp>
      </p:grpSp>
      <p:grpSp>
        <p:nvGrpSpPr>
          <p:cNvPr id="84" name="図形グループ 83">
            <a:extLst>
              <a:ext uri="{FF2B5EF4-FFF2-40B4-BE49-F238E27FC236}">
                <a16:creationId xmlns:a16="http://schemas.microsoft.com/office/drawing/2014/main" id="{A40B9CB2-7A1F-7D7B-02E2-5E94572EEAE0}"/>
              </a:ext>
            </a:extLst>
          </p:cNvPr>
          <p:cNvGrpSpPr/>
          <p:nvPr/>
        </p:nvGrpSpPr>
        <p:grpSpPr>
          <a:xfrm flipH="1">
            <a:off x="3371986" y="3076743"/>
            <a:ext cx="291938" cy="625530"/>
            <a:chOff x="1946324" y="4125162"/>
            <a:chExt cx="969964" cy="2007872"/>
          </a:xfrm>
        </p:grpSpPr>
        <p:sp>
          <p:nvSpPr>
            <p:cNvPr id="110" name="円/楕円 109">
              <a:extLst>
                <a:ext uri="{FF2B5EF4-FFF2-40B4-BE49-F238E27FC236}">
                  <a16:creationId xmlns:a16="http://schemas.microsoft.com/office/drawing/2014/main" id="{C55AE9DA-5E18-FB2D-9CD3-54C320F0DA91}"/>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1" name="フローチャート: 論理積ゲート 110">
              <a:extLst>
                <a:ext uri="{FF2B5EF4-FFF2-40B4-BE49-F238E27FC236}">
                  <a16:creationId xmlns:a16="http://schemas.microsoft.com/office/drawing/2014/main" id="{BC5ACF66-99A1-A190-F4E1-B011025C5BA2}"/>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cxnSp>
        <p:nvCxnSpPr>
          <p:cNvPr id="94" name="直線コネクタ 93">
            <a:extLst>
              <a:ext uri="{FF2B5EF4-FFF2-40B4-BE49-F238E27FC236}">
                <a16:creationId xmlns:a16="http://schemas.microsoft.com/office/drawing/2014/main" id="{738D8AD7-D58D-3BC3-3B51-CFAFDC72E43C}"/>
              </a:ext>
            </a:extLst>
          </p:cNvPr>
          <p:cNvCxnSpPr>
            <a:stCxn id="11" idx="3"/>
            <a:endCxn id="111" idx="2"/>
          </p:cNvCxnSpPr>
          <p:nvPr/>
        </p:nvCxnSpPr>
        <p:spPr>
          <a:xfrm flipV="1">
            <a:off x="2949624" y="3532933"/>
            <a:ext cx="422362" cy="965"/>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97" name="直線コネクタ 96">
            <a:extLst>
              <a:ext uri="{FF2B5EF4-FFF2-40B4-BE49-F238E27FC236}">
                <a16:creationId xmlns:a16="http://schemas.microsoft.com/office/drawing/2014/main" id="{57ECF705-A4E3-763A-3A01-9D948666074F}"/>
              </a:ext>
            </a:extLst>
          </p:cNvPr>
          <p:cNvCxnSpPr>
            <a:stCxn id="11" idx="2"/>
          </p:cNvCxnSpPr>
          <p:nvPr/>
        </p:nvCxnSpPr>
        <p:spPr>
          <a:xfrm>
            <a:off x="2397738" y="4025908"/>
            <a:ext cx="496572" cy="683990"/>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sp>
        <p:nvSpPr>
          <p:cNvPr id="104" name="フローチャート: 複数書類 103">
            <a:extLst>
              <a:ext uri="{FF2B5EF4-FFF2-40B4-BE49-F238E27FC236}">
                <a16:creationId xmlns:a16="http://schemas.microsoft.com/office/drawing/2014/main" id="{75CEE31D-0B7D-52FA-0A6E-7549E07FACF8}"/>
              </a:ext>
            </a:extLst>
          </p:cNvPr>
          <p:cNvSpPr/>
          <p:nvPr/>
        </p:nvSpPr>
        <p:spPr>
          <a:xfrm>
            <a:off x="2223901" y="3495278"/>
            <a:ext cx="473892" cy="479190"/>
          </a:xfrm>
          <a:prstGeom prst="flowChartMultidocument">
            <a:avLst/>
          </a:prstGeom>
          <a:solidFill>
            <a:srgbClr val="0070C0">
              <a:alpha val="52549"/>
            </a:srgbClr>
          </a:solidFill>
          <a:ln w="3175">
            <a:solidFill>
              <a:schemeClr val="bg1">
                <a:lumMod val="8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06" name="正方形/長方形 105">
            <a:extLst>
              <a:ext uri="{FF2B5EF4-FFF2-40B4-BE49-F238E27FC236}">
                <a16:creationId xmlns:a16="http://schemas.microsoft.com/office/drawing/2014/main" id="{BB82092A-6B20-2900-2105-D28C7A861F70}"/>
              </a:ext>
            </a:extLst>
          </p:cNvPr>
          <p:cNvSpPr/>
          <p:nvPr/>
        </p:nvSpPr>
        <p:spPr>
          <a:xfrm>
            <a:off x="2087561" y="3726756"/>
            <a:ext cx="420923" cy="165143"/>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テキスト ボックス 11">
            <a:extLst>
              <a:ext uri="{FF2B5EF4-FFF2-40B4-BE49-F238E27FC236}">
                <a16:creationId xmlns:a16="http://schemas.microsoft.com/office/drawing/2014/main" id="{2B1BAAB9-DC87-B3FB-5173-2085FE692A3D}"/>
              </a:ext>
            </a:extLst>
          </p:cNvPr>
          <p:cNvSpPr txBox="1"/>
          <p:nvPr/>
        </p:nvSpPr>
        <p:spPr>
          <a:xfrm>
            <a:off x="1866093" y="3058078"/>
            <a:ext cx="1082348" cy="461665"/>
          </a:xfrm>
          <a:prstGeom prst="rect">
            <a:avLst/>
          </a:prstGeom>
          <a:noFill/>
        </p:spPr>
        <p:txBody>
          <a:bodyPr wrap="none" rtlCol="0">
            <a:spAutoFit/>
          </a:bodyPr>
          <a:lstStyle/>
          <a:p>
            <a:pPr algn="ctr"/>
            <a:r>
              <a:rPr kumimoji="1" lang="ja-JP" altLang="en-US" sz="1000" dirty="0">
                <a:latin typeface="Meiryo" charset="-128"/>
                <a:ea typeface="Meiryo" charset="-128"/>
                <a:cs typeface="Meiryo" charset="-128"/>
              </a:rPr>
              <a:t>信頼されている</a:t>
            </a:r>
            <a:endParaRPr kumimoji="1" lang="en-US" altLang="ja-JP" sz="1000" dirty="0">
              <a:latin typeface="Meiryo" charset="-128"/>
              <a:ea typeface="Meiryo" charset="-128"/>
              <a:cs typeface="Meiryo" charset="-128"/>
            </a:endParaRPr>
          </a:p>
          <a:p>
            <a:pPr algn="ctr"/>
            <a:r>
              <a:rPr kumimoji="1" lang="ja-JP" altLang="en-US" sz="1400" dirty="0">
                <a:latin typeface="Meiryo" charset="-128"/>
                <a:ea typeface="Meiryo" charset="-128"/>
                <a:cs typeface="Meiryo" charset="-128"/>
              </a:rPr>
              <a:t>第三者機関</a:t>
            </a:r>
          </a:p>
        </p:txBody>
      </p:sp>
      <p:cxnSp>
        <p:nvCxnSpPr>
          <p:cNvPr id="120" name="直線コネクタ 119">
            <a:extLst>
              <a:ext uri="{FF2B5EF4-FFF2-40B4-BE49-F238E27FC236}">
                <a16:creationId xmlns:a16="http://schemas.microsoft.com/office/drawing/2014/main" id="{11524D6C-0B6B-0EF1-0A79-1E04C7D3F569}"/>
              </a:ext>
            </a:extLst>
          </p:cNvPr>
          <p:cNvCxnSpPr>
            <a:stCxn id="11" idx="2"/>
            <a:endCxn id="114" idx="0"/>
          </p:cNvCxnSpPr>
          <p:nvPr/>
        </p:nvCxnSpPr>
        <p:spPr>
          <a:xfrm flipH="1">
            <a:off x="1793994" y="4025908"/>
            <a:ext cx="603744" cy="655434"/>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121" name="直線コネクタ 120">
            <a:extLst>
              <a:ext uri="{FF2B5EF4-FFF2-40B4-BE49-F238E27FC236}">
                <a16:creationId xmlns:a16="http://schemas.microsoft.com/office/drawing/2014/main" id="{D5AB07A6-30F2-613A-DD21-E546EAA05E7E}"/>
              </a:ext>
            </a:extLst>
          </p:cNvPr>
          <p:cNvCxnSpPr>
            <a:stCxn id="11" idx="1"/>
            <a:endCxn id="117" idx="0"/>
          </p:cNvCxnSpPr>
          <p:nvPr/>
        </p:nvCxnSpPr>
        <p:spPr>
          <a:xfrm flipH="1" flipV="1">
            <a:off x="1423489" y="3532933"/>
            <a:ext cx="422363" cy="965"/>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122" name="直線コネクタ 121">
            <a:extLst>
              <a:ext uri="{FF2B5EF4-FFF2-40B4-BE49-F238E27FC236}">
                <a16:creationId xmlns:a16="http://schemas.microsoft.com/office/drawing/2014/main" id="{4360A1EA-BDF3-1BC0-F3AB-E5561E0B0818}"/>
              </a:ext>
            </a:extLst>
          </p:cNvPr>
          <p:cNvCxnSpPr>
            <a:stCxn id="119" idx="1"/>
            <a:endCxn id="11" idx="0"/>
          </p:cNvCxnSpPr>
          <p:nvPr/>
        </p:nvCxnSpPr>
        <p:spPr>
          <a:xfrm>
            <a:off x="2396700" y="2608641"/>
            <a:ext cx="1038" cy="433246"/>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sp>
        <p:nvSpPr>
          <p:cNvPr id="192" name="四角形吹き出し 191">
            <a:extLst>
              <a:ext uri="{FF2B5EF4-FFF2-40B4-BE49-F238E27FC236}">
                <a16:creationId xmlns:a16="http://schemas.microsoft.com/office/drawing/2014/main" id="{ECCD5BC7-81D1-A144-1793-BCD762B32D95}"/>
              </a:ext>
            </a:extLst>
          </p:cNvPr>
          <p:cNvSpPr/>
          <p:nvPr/>
        </p:nvSpPr>
        <p:spPr>
          <a:xfrm>
            <a:off x="1082379" y="2349675"/>
            <a:ext cx="936104" cy="566767"/>
          </a:xfrm>
          <a:prstGeom prst="wedgeRectCallout">
            <a:avLst>
              <a:gd name="adj1" fmla="val 53805"/>
              <a:gd name="adj2" fmla="val 69812"/>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50">
                <a:solidFill>
                  <a:srgbClr val="FFFFFF"/>
                </a:solidFill>
                <a:latin typeface="Meiryo" charset="-128"/>
                <a:ea typeface="Meiryo" charset="-128"/>
                <a:cs typeface="Meiryo" charset="-128"/>
              </a:rPr>
              <a:t>銀行や政府機関など</a:t>
            </a:r>
            <a:endParaRPr kumimoji="1" lang="ja-JP" altLang="en-US" sz="1050" dirty="0">
              <a:solidFill>
                <a:srgbClr val="FFFFFF"/>
              </a:solidFill>
              <a:latin typeface="Meiryo" charset="-128"/>
              <a:ea typeface="Meiryo" charset="-128"/>
              <a:cs typeface="Meiryo" charset="-128"/>
            </a:endParaRPr>
          </a:p>
        </p:txBody>
      </p:sp>
      <p:sp>
        <p:nvSpPr>
          <p:cNvPr id="194" name="正方形/長方形 193">
            <a:extLst>
              <a:ext uri="{FF2B5EF4-FFF2-40B4-BE49-F238E27FC236}">
                <a16:creationId xmlns:a16="http://schemas.microsoft.com/office/drawing/2014/main" id="{5D03B3FB-DC51-EC44-F6D2-147547AF6CB1}"/>
              </a:ext>
            </a:extLst>
          </p:cNvPr>
          <p:cNvSpPr/>
          <p:nvPr/>
        </p:nvSpPr>
        <p:spPr>
          <a:xfrm>
            <a:off x="355039" y="5923364"/>
            <a:ext cx="4104456" cy="584775"/>
          </a:xfrm>
          <a:prstGeom prst="rect">
            <a:avLst/>
          </a:prstGeom>
        </p:spPr>
        <p:txBody>
          <a:bodyPr wrap="square">
            <a:spAutoFit/>
          </a:bodyPr>
          <a:lstStyle/>
          <a:p>
            <a:pPr algn="ctr"/>
            <a:r>
              <a:rPr lang="ja-JP" altLang="en-US" sz="1600" dirty="0">
                <a:solidFill>
                  <a:schemeClr val="accent6">
                    <a:lumMod val="50000"/>
                  </a:schemeClr>
                </a:solidFill>
                <a:latin typeface="Meiryo" charset="-128"/>
                <a:ea typeface="Meiryo" charset="-128"/>
                <a:cs typeface="Meiryo" charset="-128"/>
              </a:rPr>
              <a:t>信頼・権限を持つ機関や組織に台帳を預け</a:t>
            </a:r>
            <a:endParaRPr lang="en-US" altLang="ja-JP" sz="1600" dirty="0">
              <a:solidFill>
                <a:schemeClr val="accent6">
                  <a:lumMod val="50000"/>
                </a:schemeClr>
              </a:solidFill>
              <a:latin typeface="Meiryo" charset="-128"/>
              <a:ea typeface="Meiryo" charset="-128"/>
              <a:cs typeface="Meiryo" charset="-128"/>
            </a:endParaRPr>
          </a:p>
          <a:p>
            <a:pPr algn="ctr"/>
            <a:r>
              <a:rPr lang="ja-JP" altLang="en-US" sz="1600" dirty="0">
                <a:solidFill>
                  <a:schemeClr val="accent6">
                    <a:lumMod val="50000"/>
                  </a:schemeClr>
                </a:solidFill>
                <a:latin typeface="Meiryo" charset="-128"/>
                <a:ea typeface="Meiryo" charset="-128"/>
                <a:cs typeface="Meiryo" charset="-128"/>
              </a:rPr>
              <a:t>取引の正当性を保証する</a:t>
            </a:r>
          </a:p>
        </p:txBody>
      </p:sp>
      <p:sp>
        <p:nvSpPr>
          <p:cNvPr id="196" name="テキスト ボックス 195">
            <a:extLst>
              <a:ext uri="{FF2B5EF4-FFF2-40B4-BE49-F238E27FC236}">
                <a16:creationId xmlns:a16="http://schemas.microsoft.com/office/drawing/2014/main" id="{395193AD-EF0C-19E5-DF7F-E1C6900B1D0D}"/>
              </a:ext>
            </a:extLst>
          </p:cNvPr>
          <p:cNvSpPr txBox="1"/>
          <p:nvPr/>
        </p:nvSpPr>
        <p:spPr>
          <a:xfrm>
            <a:off x="671377" y="1005046"/>
            <a:ext cx="3578939" cy="615553"/>
          </a:xfrm>
          <a:prstGeom prst="rect">
            <a:avLst/>
          </a:prstGeom>
          <a:noFill/>
        </p:spPr>
        <p:txBody>
          <a:bodyPr wrap="square" rtlCol="0">
            <a:spAutoFit/>
          </a:bodyPr>
          <a:lstStyle/>
          <a:p>
            <a:pPr algn="ctr"/>
            <a:r>
              <a:rPr lang="ja-JP" altLang="en-US" sz="2000" dirty="0">
                <a:solidFill>
                  <a:schemeClr val="tx1">
                    <a:lumMod val="65000"/>
                    <a:lumOff val="35000"/>
                  </a:schemeClr>
                </a:solidFill>
                <a:latin typeface="Meiryo" charset="-128"/>
                <a:ea typeface="Meiryo" charset="-128"/>
                <a:cs typeface="Meiryo" charset="-128"/>
              </a:rPr>
              <a:t>従来</a:t>
            </a:r>
            <a:r>
              <a:rPr lang="ja-JP" altLang="en-US" sz="2000">
                <a:solidFill>
                  <a:schemeClr val="tx1">
                    <a:lumMod val="65000"/>
                    <a:lumOff val="35000"/>
                  </a:schemeClr>
                </a:solidFill>
                <a:latin typeface="Meiryo" charset="-128"/>
                <a:ea typeface="Meiryo" charset="-128"/>
                <a:cs typeface="Meiryo" charset="-128"/>
              </a:rPr>
              <a:t>の方法　</a:t>
            </a:r>
            <a:r>
              <a:rPr lang="ja-JP" altLang="en-US" sz="2000" b="1">
                <a:solidFill>
                  <a:schemeClr val="tx1">
                    <a:lumMod val="65000"/>
                    <a:lumOff val="35000"/>
                  </a:schemeClr>
                </a:solidFill>
                <a:latin typeface="Meiryo" charset="-128"/>
                <a:ea typeface="Meiryo" charset="-128"/>
                <a:cs typeface="Meiryo" charset="-128"/>
              </a:rPr>
              <a:t>集中台帳</a:t>
            </a:r>
            <a:endParaRPr lang="en-US" altLang="ja-JP" sz="2000" b="1" dirty="0">
              <a:solidFill>
                <a:schemeClr val="tx1">
                  <a:lumMod val="65000"/>
                  <a:lumOff val="35000"/>
                </a:schemeClr>
              </a:solidFill>
              <a:latin typeface="Meiryo" charset="-128"/>
              <a:ea typeface="Meiryo" charset="-128"/>
              <a:cs typeface="Meiryo" charset="-128"/>
            </a:endParaRPr>
          </a:p>
          <a:p>
            <a:pPr algn="ctr"/>
            <a:r>
              <a:rPr kumimoji="1" lang="ja-JP" altLang="en-US" sz="1400" b="1">
                <a:solidFill>
                  <a:schemeClr val="tx1">
                    <a:lumMod val="65000"/>
                    <a:lumOff val="35000"/>
                  </a:schemeClr>
                </a:solidFill>
                <a:latin typeface="Meiryo" charset="-128"/>
                <a:ea typeface="Meiryo" charset="-128"/>
                <a:cs typeface="Meiryo" charset="-128"/>
              </a:rPr>
              <a:t>信頼できる第三者が台帳を管理</a:t>
            </a:r>
            <a:endParaRPr kumimoji="1" lang="ja-JP" altLang="en-US" sz="1400" dirty="0">
              <a:solidFill>
                <a:schemeClr val="tx1">
                  <a:lumMod val="65000"/>
                  <a:lumOff val="35000"/>
                </a:schemeClr>
              </a:solidFill>
              <a:latin typeface="Meiryo" charset="-128"/>
              <a:ea typeface="Meiryo" charset="-128"/>
              <a:cs typeface="Meiryo" charset="-128"/>
            </a:endParaRPr>
          </a:p>
        </p:txBody>
      </p:sp>
      <p:grpSp>
        <p:nvGrpSpPr>
          <p:cNvPr id="6" name="グループ化 5">
            <a:extLst>
              <a:ext uri="{FF2B5EF4-FFF2-40B4-BE49-F238E27FC236}">
                <a16:creationId xmlns:a16="http://schemas.microsoft.com/office/drawing/2014/main" id="{D7931164-AA92-66F0-9541-7E7A491EC594}"/>
              </a:ext>
            </a:extLst>
          </p:cNvPr>
          <p:cNvGrpSpPr/>
          <p:nvPr/>
        </p:nvGrpSpPr>
        <p:grpSpPr>
          <a:xfrm>
            <a:off x="2830273" y="1887274"/>
            <a:ext cx="1665040" cy="716121"/>
            <a:chOff x="2733124" y="1564173"/>
            <a:chExt cx="1665040" cy="716121"/>
          </a:xfrm>
        </p:grpSpPr>
        <p:sp>
          <p:nvSpPr>
            <p:cNvPr id="4" name="四角形吹き出し 3">
              <a:extLst>
                <a:ext uri="{FF2B5EF4-FFF2-40B4-BE49-F238E27FC236}">
                  <a16:creationId xmlns:a16="http://schemas.microsoft.com/office/drawing/2014/main" id="{C27C5637-2F51-5675-43AE-8A3C350B5094}"/>
                </a:ext>
              </a:extLst>
            </p:cNvPr>
            <p:cNvSpPr/>
            <p:nvPr/>
          </p:nvSpPr>
          <p:spPr>
            <a:xfrm>
              <a:off x="2733124" y="1564173"/>
              <a:ext cx="1665040" cy="716121"/>
            </a:xfrm>
            <a:prstGeom prst="wedgeRectCallout">
              <a:avLst>
                <a:gd name="adj1" fmla="val -45816"/>
                <a:gd name="adj2" fmla="val 109364"/>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テキスト ボックス 4">
              <a:extLst>
                <a:ext uri="{FF2B5EF4-FFF2-40B4-BE49-F238E27FC236}">
                  <a16:creationId xmlns:a16="http://schemas.microsoft.com/office/drawing/2014/main" id="{4F61D19B-215D-019A-B61C-EC8E83164B0F}"/>
                </a:ext>
              </a:extLst>
            </p:cNvPr>
            <p:cNvSpPr txBox="1"/>
            <p:nvPr/>
          </p:nvSpPr>
          <p:spPr>
            <a:xfrm>
              <a:off x="2733124" y="1686314"/>
              <a:ext cx="1665040" cy="461665"/>
            </a:xfrm>
            <a:prstGeom prst="rect">
              <a:avLst/>
            </a:prstGeom>
            <a:noFill/>
          </p:spPr>
          <p:txBody>
            <a:bodyPr wrap="squar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特定の企業や組織に</a:t>
              </a:r>
              <a:endParaRPr kumimoji="1" lang="en-US" altLang="ja-JP" sz="1200" dirty="0">
                <a:solidFill>
                  <a:schemeClr val="bg1"/>
                </a:solidFill>
                <a:latin typeface="Meiryo" panose="020B0604030504040204" pitchFamily="34" charset="-128"/>
                <a:ea typeface="Meiryo" panose="020B0604030504040204" pitchFamily="34" charset="-128"/>
              </a:endParaRPr>
            </a:p>
            <a:p>
              <a:pPr algn="ctr"/>
              <a:r>
                <a:rPr kumimoji="1" lang="ja-JP" altLang="en-US" sz="1200">
                  <a:solidFill>
                    <a:schemeClr val="bg1"/>
                  </a:solidFill>
                  <a:latin typeface="Meiryo" panose="020B0604030504040204" pitchFamily="34" charset="-128"/>
                  <a:ea typeface="Meiryo" panose="020B0604030504040204" pitchFamily="34" charset="-128"/>
                </a:rPr>
                <a:t>台帳の管理を任せる</a:t>
              </a:r>
            </a:p>
          </p:txBody>
        </p:sp>
      </p:grpSp>
      <p:grpSp>
        <p:nvGrpSpPr>
          <p:cNvPr id="7" name="グループ化 6">
            <a:extLst>
              <a:ext uri="{FF2B5EF4-FFF2-40B4-BE49-F238E27FC236}">
                <a16:creationId xmlns:a16="http://schemas.microsoft.com/office/drawing/2014/main" id="{68D0654F-1753-20BA-FB44-0DDDE7053833}"/>
              </a:ext>
            </a:extLst>
          </p:cNvPr>
          <p:cNvGrpSpPr/>
          <p:nvPr/>
        </p:nvGrpSpPr>
        <p:grpSpPr>
          <a:xfrm>
            <a:off x="4645882" y="1889765"/>
            <a:ext cx="1667847" cy="716121"/>
            <a:chOff x="2730317" y="1564173"/>
            <a:chExt cx="1667847" cy="716121"/>
          </a:xfrm>
        </p:grpSpPr>
        <p:sp>
          <p:nvSpPr>
            <p:cNvPr id="8" name="四角形吹き出し 7">
              <a:extLst>
                <a:ext uri="{FF2B5EF4-FFF2-40B4-BE49-F238E27FC236}">
                  <a16:creationId xmlns:a16="http://schemas.microsoft.com/office/drawing/2014/main" id="{7780D44B-BBEE-6653-4FDE-6456002A3380}"/>
                </a:ext>
              </a:extLst>
            </p:cNvPr>
            <p:cNvSpPr/>
            <p:nvPr/>
          </p:nvSpPr>
          <p:spPr>
            <a:xfrm>
              <a:off x="2733124" y="1564173"/>
              <a:ext cx="1665040" cy="716121"/>
            </a:xfrm>
            <a:prstGeom prst="wedgeRectCallout">
              <a:avLst>
                <a:gd name="adj1" fmla="val 43652"/>
                <a:gd name="adj2" fmla="val 113592"/>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テキスト ボックス 8">
              <a:extLst>
                <a:ext uri="{FF2B5EF4-FFF2-40B4-BE49-F238E27FC236}">
                  <a16:creationId xmlns:a16="http://schemas.microsoft.com/office/drawing/2014/main" id="{8C2B4DF3-153A-5A74-DC1D-7546A927202F}"/>
                </a:ext>
              </a:extLst>
            </p:cNvPr>
            <p:cNvSpPr txBox="1"/>
            <p:nvPr/>
          </p:nvSpPr>
          <p:spPr>
            <a:xfrm>
              <a:off x="2730317" y="1620987"/>
              <a:ext cx="1665040" cy="646331"/>
            </a:xfrm>
            <a:prstGeom prst="rect">
              <a:avLst/>
            </a:prstGeom>
            <a:noFill/>
          </p:spPr>
          <p:txBody>
            <a:bodyPr wrap="squar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参加者全員が同じ台帳を持ち、自分で管理し相互に監視する</a:t>
              </a:r>
            </a:p>
          </p:txBody>
        </p:sp>
      </p:grpSp>
      <p:grpSp>
        <p:nvGrpSpPr>
          <p:cNvPr id="13" name="グループ化 12">
            <a:extLst>
              <a:ext uri="{FF2B5EF4-FFF2-40B4-BE49-F238E27FC236}">
                <a16:creationId xmlns:a16="http://schemas.microsoft.com/office/drawing/2014/main" id="{53E07DF9-FDD9-2B60-33D0-4D50AA641AD3}"/>
              </a:ext>
            </a:extLst>
          </p:cNvPr>
          <p:cNvGrpSpPr/>
          <p:nvPr/>
        </p:nvGrpSpPr>
        <p:grpSpPr>
          <a:xfrm>
            <a:off x="4762190" y="998699"/>
            <a:ext cx="3943434" cy="5491442"/>
            <a:chOff x="4762190" y="998699"/>
            <a:chExt cx="3943434" cy="5491442"/>
          </a:xfrm>
        </p:grpSpPr>
        <p:grpSp>
          <p:nvGrpSpPr>
            <p:cNvPr id="3" name="グループ化 2">
              <a:extLst>
                <a:ext uri="{FF2B5EF4-FFF2-40B4-BE49-F238E27FC236}">
                  <a16:creationId xmlns:a16="http://schemas.microsoft.com/office/drawing/2014/main" id="{FBD21918-8F65-EF3F-2A20-445EBB856E3E}"/>
                </a:ext>
              </a:extLst>
            </p:cNvPr>
            <p:cNvGrpSpPr/>
            <p:nvPr/>
          </p:nvGrpSpPr>
          <p:grpSpPr>
            <a:xfrm>
              <a:off x="4762190" y="998699"/>
              <a:ext cx="3943434" cy="5491442"/>
              <a:chOff x="4762190" y="716397"/>
              <a:chExt cx="3943434" cy="5491442"/>
            </a:xfrm>
          </p:grpSpPr>
          <p:grpSp>
            <p:nvGrpSpPr>
              <p:cNvPr id="40" name="図形グループ 39">
                <a:extLst>
                  <a:ext uri="{FF2B5EF4-FFF2-40B4-BE49-F238E27FC236}">
                    <a16:creationId xmlns:a16="http://schemas.microsoft.com/office/drawing/2014/main" id="{F99074F1-87EE-68D2-A73B-BF079775802E}"/>
                  </a:ext>
                </a:extLst>
              </p:cNvPr>
              <p:cNvGrpSpPr/>
              <p:nvPr/>
            </p:nvGrpSpPr>
            <p:grpSpPr>
              <a:xfrm flipH="1">
                <a:off x="6409103" y="1700808"/>
                <a:ext cx="291938" cy="625530"/>
                <a:chOff x="1946324" y="4125162"/>
                <a:chExt cx="969964" cy="2007872"/>
              </a:xfrm>
            </p:grpSpPr>
            <p:sp>
              <p:nvSpPr>
                <p:cNvPr id="41" name="円/楕円 40">
                  <a:extLst>
                    <a:ext uri="{FF2B5EF4-FFF2-40B4-BE49-F238E27FC236}">
                      <a16:creationId xmlns:a16="http://schemas.microsoft.com/office/drawing/2014/main" id="{668877EB-FD6A-1571-F639-F110658B3EDB}"/>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 name="フローチャート: 論理積ゲート 41">
                  <a:extLst>
                    <a:ext uri="{FF2B5EF4-FFF2-40B4-BE49-F238E27FC236}">
                      <a16:creationId xmlns:a16="http://schemas.microsoft.com/office/drawing/2014/main" id="{C8332F02-4564-3028-A0B1-A0DA4CDC5EB2}"/>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3" name="図形グループ 42">
                <a:extLst>
                  <a:ext uri="{FF2B5EF4-FFF2-40B4-BE49-F238E27FC236}">
                    <a16:creationId xmlns:a16="http://schemas.microsoft.com/office/drawing/2014/main" id="{8440D7F7-F138-7AC8-1786-0CB67311ABD1}"/>
                  </a:ext>
                </a:extLst>
              </p:cNvPr>
              <p:cNvGrpSpPr/>
              <p:nvPr/>
            </p:nvGrpSpPr>
            <p:grpSpPr>
              <a:xfrm flipH="1">
                <a:off x="5238065" y="2785442"/>
                <a:ext cx="291938" cy="625530"/>
                <a:chOff x="1946324" y="4125162"/>
                <a:chExt cx="969964" cy="2007872"/>
              </a:xfrm>
            </p:grpSpPr>
            <p:sp>
              <p:nvSpPr>
                <p:cNvPr id="44" name="円/楕円 43">
                  <a:extLst>
                    <a:ext uri="{FF2B5EF4-FFF2-40B4-BE49-F238E27FC236}">
                      <a16:creationId xmlns:a16="http://schemas.microsoft.com/office/drawing/2014/main" id="{401748D4-AEBB-0BA9-DE8E-71468E4C70ED}"/>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5" name="フローチャート: 論理積ゲート 44">
                  <a:extLst>
                    <a:ext uri="{FF2B5EF4-FFF2-40B4-BE49-F238E27FC236}">
                      <a16:creationId xmlns:a16="http://schemas.microsoft.com/office/drawing/2014/main" id="{54799D36-0230-7158-0BF1-3FE9464A98BE}"/>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6" name="図形グループ 45">
                <a:extLst>
                  <a:ext uri="{FF2B5EF4-FFF2-40B4-BE49-F238E27FC236}">
                    <a16:creationId xmlns:a16="http://schemas.microsoft.com/office/drawing/2014/main" id="{74DD38EF-CAC3-0F43-27D9-074877B699D0}"/>
                  </a:ext>
                </a:extLst>
              </p:cNvPr>
              <p:cNvGrpSpPr/>
              <p:nvPr/>
            </p:nvGrpSpPr>
            <p:grpSpPr>
              <a:xfrm flipH="1">
                <a:off x="5806397" y="4399040"/>
                <a:ext cx="291938" cy="625530"/>
                <a:chOff x="1946324" y="4125162"/>
                <a:chExt cx="969964" cy="2007872"/>
              </a:xfrm>
            </p:grpSpPr>
            <p:sp>
              <p:nvSpPr>
                <p:cNvPr id="47" name="円/楕円 46">
                  <a:extLst>
                    <a:ext uri="{FF2B5EF4-FFF2-40B4-BE49-F238E27FC236}">
                      <a16:creationId xmlns:a16="http://schemas.microsoft.com/office/drawing/2014/main" id="{C0D0CAB8-891F-CC00-AD3D-41F8CCC3871F}"/>
                    </a:ext>
                  </a:extLst>
                </p:cNvPr>
                <p:cNvSpPr/>
                <p:nvPr/>
              </p:nvSpPr>
              <p:spPr>
                <a:xfrm>
                  <a:off x="1946324" y="4125162"/>
                  <a:ext cx="969962" cy="920750"/>
                </a:xfrm>
                <a:prstGeom prst="ellipse">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8" name="フローチャート: 論理積ゲート 47">
                  <a:extLst>
                    <a:ext uri="{FF2B5EF4-FFF2-40B4-BE49-F238E27FC236}">
                      <a16:creationId xmlns:a16="http://schemas.microsoft.com/office/drawing/2014/main" id="{77D22689-0ED4-1124-B72D-8B8DEA3715E8}"/>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9" name="図形グループ 48">
                <a:extLst>
                  <a:ext uri="{FF2B5EF4-FFF2-40B4-BE49-F238E27FC236}">
                    <a16:creationId xmlns:a16="http://schemas.microsoft.com/office/drawing/2014/main" id="{9256B7E7-3414-41D0-0F34-3462A47E4D54}"/>
                  </a:ext>
                </a:extLst>
              </p:cNvPr>
              <p:cNvGrpSpPr/>
              <p:nvPr/>
            </p:nvGrpSpPr>
            <p:grpSpPr>
              <a:xfrm flipH="1">
                <a:off x="6988646" y="4399040"/>
                <a:ext cx="291938" cy="625530"/>
                <a:chOff x="1946324" y="4125162"/>
                <a:chExt cx="969964" cy="2007872"/>
              </a:xfrm>
            </p:grpSpPr>
            <p:sp>
              <p:nvSpPr>
                <p:cNvPr id="50" name="円/楕円 49">
                  <a:extLst>
                    <a:ext uri="{FF2B5EF4-FFF2-40B4-BE49-F238E27FC236}">
                      <a16:creationId xmlns:a16="http://schemas.microsoft.com/office/drawing/2014/main" id="{4232E199-9877-2683-C369-D392F0FCFA0D}"/>
                    </a:ext>
                  </a:extLst>
                </p:cNvPr>
                <p:cNvSpPr/>
                <p:nvPr/>
              </p:nvSpPr>
              <p:spPr>
                <a:xfrm>
                  <a:off x="1946324" y="4125162"/>
                  <a:ext cx="969962" cy="920750"/>
                </a:xfrm>
                <a:prstGeom prst="ellipse">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1" name="フローチャート: 論理積ゲート 50">
                  <a:extLst>
                    <a:ext uri="{FF2B5EF4-FFF2-40B4-BE49-F238E27FC236}">
                      <a16:creationId xmlns:a16="http://schemas.microsoft.com/office/drawing/2014/main" id="{A619407F-B95F-E8E8-DC57-9F1ECB813722}"/>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52" name="図形グループ 51">
                <a:extLst>
                  <a:ext uri="{FF2B5EF4-FFF2-40B4-BE49-F238E27FC236}">
                    <a16:creationId xmlns:a16="http://schemas.microsoft.com/office/drawing/2014/main" id="{FEB0F485-DD9F-A448-7467-B48528E5DB3C}"/>
                  </a:ext>
                </a:extLst>
              </p:cNvPr>
              <p:cNvGrpSpPr/>
              <p:nvPr/>
            </p:nvGrpSpPr>
            <p:grpSpPr>
              <a:xfrm flipH="1">
                <a:off x="7562717" y="2788430"/>
                <a:ext cx="291938" cy="625530"/>
                <a:chOff x="1946324" y="4125162"/>
                <a:chExt cx="969964" cy="2007872"/>
              </a:xfrm>
            </p:grpSpPr>
            <p:sp>
              <p:nvSpPr>
                <p:cNvPr id="53" name="円/楕円 52">
                  <a:extLst>
                    <a:ext uri="{FF2B5EF4-FFF2-40B4-BE49-F238E27FC236}">
                      <a16:creationId xmlns:a16="http://schemas.microsoft.com/office/drawing/2014/main" id="{2A79D9E9-CA8C-4DF7-47A8-98BDBA1104BD}"/>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 name="フローチャート: 論理積ゲート 53">
                  <a:extLst>
                    <a:ext uri="{FF2B5EF4-FFF2-40B4-BE49-F238E27FC236}">
                      <a16:creationId xmlns:a16="http://schemas.microsoft.com/office/drawing/2014/main" id="{5D0B2946-A965-6A45-F9F7-BD1D123D0EBA}"/>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cxnSp>
            <p:nvCxnSpPr>
              <p:cNvPr id="55" name="直線コネクタ 54">
                <a:extLst>
                  <a:ext uri="{FF2B5EF4-FFF2-40B4-BE49-F238E27FC236}">
                    <a16:creationId xmlns:a16="http://schemas.microsoft.com/office/drawing/2014/main" id="{8F5FB70D-B01D-AFEA-3DF4-F46F1ADA0C2B}"/>
                  </a:ext>
                </a:extLst>
              </p:cNvPr>
              <p:cNvCxnSpPr/>
              <p:nvPr/>
            </p:nvCxnSpPr>
            <p:spPr>
              <a:xfrm flipH="1">
                <a:off x="5952366" y="2326338"/>
                <a:ext cx="602705" cy="2072703"/>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56" name="直線コネクタ 55">
                <a:extLst>
                  <a:ext uri="{FF2B5EF4-FFF2-40B4-BE49-F238E27FC236}">
                    <a16:creationId xmlns:a16="http://schemas.microsoft.com/office/drawing/2014/main" id="{1DA4847F-779D-3246-E225-59FE4A89F329}"/>
                  </a:ext>
                </a:extLst>
              </p:cNvPr>
              <p:cNvCxnSpPr>
                <a:stCxn id="45" idx="0"/>
              </p:cNvCxnSpPr>
              <p:nvPr/>
            </p:nvCxnSpPr>
            <p:spPr>
              <a:xfrm flipV="1">
                <a:off x="5530003" y="2326339"/>
                <a:ext cx="1025068" cy="915293"/>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57" name="直線コネクタ 56">
                <a:extLst>
                  <a:ext uri="{FF2B5EF4-FFF2-40B4-BE49-F238E27FC236}">
                    <a16:creationId xmlns:a16="http://schemas.microsoft.com/office/drawing/2014/main" id="{29D498AA-5DE5-7E72-A289-3D6307F75EAD}"/>
                  </a:ext>
                </a:extLst>
              </p:cNvPr>
              <p:cNvCxnSpPr>
                <a:stCxn id="45" idx="0"/>
                <a:endCxn id="54" idx="2"/>
              </p:cNvCxnSpPr>
              <p:nvPr/>
            </p:nvCxnSpPr>
            <p:spPr>
              <a:xfrm>
                <a:off x="5530003" y="3241632"/>
                <a:ext cx="2032714" cy="2988"/>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58" name="直線コネクタ 57">
                <a:extLst>
                  <a:ext uri="{FF2B5EF4-FFF2-40B4-BE49-F238E27FC236}">
                    <a16:creationId xmlns:a16="http://schemas.microsoft.com/office/drawing/2014/main" id="{3BFC9B00-332F-7EA2-CBB6-DA87B685171B}"/>
                  </a:ext>
                </a:extLst>
              </p:cNvPr>
              <p:cNvCxnSpPr/>
              <p:nvPr/>
            </p:nvCxnSpPr>
            <p:spPr>
              <a:xfrm>
                <a:off x="6555071" y="2326338"/>
                <a:ext cx="579543" cy="2072703"/>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59" name="直線コネクタ 58">
                <a:extLst>
                  <a:ext uri="{FF2B5EF4-FFF2-40B4-BE49-F238E27FC236}">
                    <a16:creationId xmlns:a16="http://schemas.microsoft.com/office/drawing/2014/main" id="{660A8818-7E8D-1FED-ABA5-731A42AB7170}"/>
                  </a:ext>
                </a:extLst>
              </p:cNvPr>
              <p:cNvCxnSpPr>
                <a:endCxn id="54" idx="2"/>
              </p:cNvCxnSpPr>
              <p:nvPr/>
            </p:nvCxnSpPr>
            <p:spPr>
              <a:xfrm>
                <a:off x="6563296" y="2288192"/>
                <a:ext cx="999421" cy="956428"/>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60" name="直線コネクタ 59">
                <a:extLst>
                  <a:ext uri="{FF2B5EF4-FFF2-40B4-BE49-F238E27FC236}">
                    <a16:creationId xmlns:a16="http://schemas.microsoft.com/office/drawing/2014/main" id="{972E1107-24A2-962A-F191-CFAAD526F86A}"/>
                  </a:ext>
                </a:extLst>
              </p:cNvPr>
              <p:cNvCxnSpPr/>
              <p:nvPr/>
            </p:nvCxnSpPr>
            <p:spPr>
              <a:xfrm>
                <a:off x="5952366" y="4399040"/>
                <a:ext cx="1182249" cy="0"/>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61" name="直線コネクタ 60">
                <a:extLst>
                  <a:ext uri="{FF2B5EF4-FFF2-40B4-BE49-F238E27FC236}">
                    <a16:creationId xmlns:a16="http://schemas.microsoft.com/office/drawing/2014/main" id="{FCBF3345-F436-B283-9605-0D0EF8B0FF73}"/>
                  </a:ext>
                </a:extLst>
              </p:cNvPr>
              <p:cNvCxnSpPr>
                <a:stCxn id="45" idx="0"/>
              </p:cNvCxnSpPr>
              <p:nvPr/>
            </p:nvCxnSpPr>
            <p:spPr>
              <a:xfrm>
                <a:off x="5530003" y="3241632"/>
                <a:ext cx="422363" cy="1157408"/>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62" name="直線コネクタ 61">
                <a:extLst>
                  <a:ext uri="{FF2B5EF4-FFF2-40B4-BE49-F238E27FC236}">
                    <a16:creationId xmlns:a16="http://schemas.microsoft.com/office/drawing/2014/main" id="{B670EC4E-FAC7-1BAB-9AC4-5B615222115D}"/>
                  </a:ext>
                </a:extLst>
              </p:cNvPr>
              <p:cNvCxnSpPr>
                <a:stCxn id="54" idx="2"/>
              </p:cNvCxnSpPr>
              <p:nvPr/>
            </p:nvCxnSpPr>
            <p:spPr>
              <a:xfrm flipH="1">
                <a:off x="7142840" y="3244620"/>
                <a:ext cx="419877" cy="1116274"/>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63" name="直線コネクタ 62">
                <a:extLst>
                  <a:ext uri="{FF2B5EF4-FFF2-40B4-BE49-F238E27FC236}">
                    <a16:creationId xmlns:a16="http://schemas.microsoft.com/office/drawing/2014/main" id="{8F3C8BA5-C8C7-28CF-BE8C-EFC441E2912E}"/>
                  </a:ext>
                </a:extLst>
              </p:cNvPr>
              <p:cNvCxnSpPr>
                <a:stCxn id="45" idx="0"/>
              </p:cNvCxnSpPr>
              <p:nvPr/>
            </p:nvCxnSpPr>
            <p:spPr>
              <a:xfrm>
                <a:off x="5530003" y="3241632"/>
                <a:ext cx="1604612" cy="1157408"/>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64" name="直線コネクタ 63">
                <a:extLst>
                  <a:ext uri="{FF2B5EF4-FFF2-40B4-BE49-F238E27FC236}">
                    <a16:creationId xmlns:a16="http://schemas.microsoft.com/office/drawing/2014/main" id="{EAABF213-9604-56D5-F6A8-7E96B48C2646}"/>
                  </a:ext>
                </a:extLst>
              </p:cNvPr>
              <p:cNvCxnSpPr>
                <a:stCxn id="54" idx="2"/>
              </p:cNvCxnSpPr>
              <p:nvPr/>
            </p:nvCxnSpPr>
            <p:spPr>
              <a:xfrm flipH="1">
                <a:off x="5960591" y="3244620"/>
                <a:ext cx="1602126" cy="1116274"/>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sp>
            <p:nvSpPr>
              <p:cNvPr id="65" name="フローチャート: 複数書類 64">
                <a:extLst>
                  <a:ext uri="{FF2B5EF4-FFF2-40B4-BE49-F238E27FC236}">
                    <a16:creationId xmlns:a16="http://schemas.microsoft.com/office/drawing/2014/main" id="{5EEFD1FD-3FBC-202B-2564-48DB8172ED5B}"/>
                  </a:ext>
                </a:extLst>
              </p:cNvPr>
              <p:cNvSpPr/>
              <p:nvPr/>
            </p:nvSpPr>
            <p:spPr>
              <a:xfrm>
                <a:off x="7134615" y="4876201"/>
                <a:ext cx="473892" cy="479190"/>
              </a:xfrm>
              <a:prstGeom prst="flowChartMultidocument">
                <a:avLst/>
              </a:prstGeom>
              <a:solidFill>
                <a:srgbClr val="0070C0">
                  <a:alpha val="52549"/>
                </a:srgbClr>
              </a:solidFill>
              <a:ln w="3175">
                <a:solidFill>
                  <a:schemeClr val="bg1">
                    <a:lumMod val="8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6" name="フローチャート: 複数書類 65">
                <a:extLst>
                  <a:ext uri="{FF2B5EF4-FFF2-40B4-BE49-F238E27FC236}">
                    <a16:creationId xmlns:a16="http://schemas.microsoft.com/office/drawing/2014/main" id="{89B97692-49DE-59EC-3A7B-D53AFD3480E1}"/>
                  </a:ext>
                </a:extLst>
              </p:cNvPr>
              <p:cNvSpPr/>
              <p:nvPr/>
            </p:nvSpPr>
            <p:spPr>
              <a:xfrm>
                <a:off x="7694988" y="3221619"/>
                <a:ext cx="473892" cy="479190"/>
              </a:xfrm>
              <a:prstGeom prst="flowChartMultidocument">
                <a:avLst/>
              </a:prstGeom>
              <a:solidFill>
                <a:srgbClr val="0070C0">
                  <a:alpha val="52549"/>
                </a:srgbClr>
              </a:solidFill>
              <a:ln w="3175">
                <a:solidFill>
                  <a:schemeClr val="bg1">
                    <a:lumMod val="8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7" name="フローチャート: 複数書類 66">
                <a:extLst>
                  <a:ext uri="{FF2B5EF4-FFF2-40B4-BE49-F238E27FC236}">
                    <a16:creationId xmlns:a16="http://schemas.microsoft.com/office/drawing/2014/main" id="{92B27224-7F1A-007D-16EC-F5E80E33402D}"/>
                  </a:ext>
                </a:extLst>
              </p:cNvPr>
              <p:cNvSpPr/>
              <p:nvPr/>
            </p:nvSpPr>
            <p:spPr>
              <a:xfrm>
                <a:off x="5905637" y="4876199"/>
                <a:ext cx="473892" cy="479190"/>
              </a:xfrm>
              <a:prstGeom prst="flowChartMultidocument">
                <a:avLst/>
              </a:prstGeom>
              <a:solidFill>
                <a:srgbClr val="0070C0">
                  <a:alpha val="52549"/>
                </a:srgbClr>
              </a:solidFill>
              <a:ln w="3175">
                <a:solidFill>
                  <a:schemeClr val="bg1">
                    <a:lumMod val="8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8" name="フローチャート: 複数書類 67">
                <a:extLst>
                  <a:ext uri="{FF2B5EF4-FFF2-40B4-BE49-F238E27FC236}">
                    <a16:creationId xmlns:a16="http://schemas.microsoft.com/office/drawing/2014/main" id="{DA2FB024-0C2B-066D-991D-9C433AE831F9}"/>
                  </a:ext>
                </a:extLst>
              </p:cNvPr>
              <p:cNvSpPr/>
              <p:nvPr/>
            </p:nvSpPr>
            <p:spPr>
              <a:xfrm>
                <a:off x="5362893" y="3241631"/>
                <a:ext cx="473892" cy="479190"/>
              </a:xfrm>
              <a:prstGeom prst="flowChartMultidocument">
                <a:avLst/>
              </a:prstGeom>
              <a:solidFill>
                <a:srgbClr val="0070C0">
                  <a:alpha val="52549"/>
                </a:srgbClr>
              </a:solidFill>
              <a:ln w="3175">
                <a:solidFill>
                  <a:schemeClr val="bg1">
                    <a:lumMod val="8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9" name="フローチャート: 複数書類 68">
                <a:extLst>
                  <a:ext uri="{FF2B5EF4-FFF2-40B4-BE49-F238E27FC236}">
                    <a16:creationId xmlns:a16="http://schemas.microsoft.com/office/drawing/2014/main" id="{30D5C7D9-92E8-3A7A-38FE-54A03CFA4744}"/>
                  </a:ext>
                </a:extLst>
              </p:cNvPr>
              <p:cNvSpPr/>
              <p:nvPr/>
            </p:nvSpPr>
            <p:spPr>
              <a:xfrm>
                <a:off x="6553200" y="2158314"/>
                <a:ext cx="473892" cy="479190"/>
              </a:xfrm>
              <a:prstGeom prst="flowChartMultidocument">
                <a:avLst/>
              </a:prstGeom>
              <a:solidFill>
                <a:srgbClr val="0070C0">
                  <a:alpha val="52549"/>
                </a:srgbClr>
              </a:solidFill>
              <a:ln w="3175">
                <a:solidFill>
                  <a:schemeClr val="bg1">
                    <a:lumMod val="8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72" name="正方形/長方形 71">
                <a:extLst>
                  <a:ext uri="{FF2B5EF4-FFF2-40B4-BE49-F238E27FC236}">
                    <a16:creationId xmlns:a16="http://schemas.microsoft.com/office/drawing/2014/main" id="{D5CCEB1F-7F73-0CF1-61B9-9B233797BD04}"/>
                  </a:ext>
                </a:extLst>
              </p:cNvPr>
              <p:cNvSpPr/>
              <p:nvPr/>
            </p:nvSpPr>
            <p:spPr>
              <a:xfrm>
                <a:off x="5231815" y="3452106"/>
                <a:ext cx="420923" cy="165143"/>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3" name="正方形/長方形 72">
                <a:extLst>
                  <a:ext uri="{FF2B5EF4-FFF2-40B4-BE49-F238E27FC236}">
                    <a16:creationId xmlns:a16="http://schemas.microsoft.com/office/drawing/2014/main" id="{8953103A-D94D-0A01-B907-0E23DB8D6EE3}"/>
                  </a:ext>
                </a:extLst>
              </p:cNvPr>
              <p:cNvSpPr/>
              <p:nvPr/>
            </p:nvSpPr>
            <p:spPr>
              <a:xfrm>
                <a:off x="6416860" y="2389792"/>
                <a:ext cx="420923" cy="165143"/>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4" name="正方形/長方形 73">
                <a:extLst>
                  <a:ext uri="{FF2B5EF4-FFF2-40B4-BE49-F238E27FC236}">
                    <a16:creationId xmlns:a16="http://schemas.microsoft.com/office/drawing/2014/main" id="{CB9726C1-13C4-071E-2A37-B7567DAFAED0}"/>
                  </a:ext>
                </a:extLst>
              </p:cNvPr>
              <p:cNvSpPr/>
              <p:nvPr/>
            </p:nvSpPr>
            <p:spPr>
              <a:xfrm>
                <a:off x="7578526" y="3444022"/>
                <a:ext cx="420923" cy="165143"/>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5" name="正方形/長方形 74">
                <a:extLst>
                  <a:ext uri="{FF2B5EF4-FFF2-40B4-BE49-F238E27FC236}">
                    <a16:creationId xmlns:a16="http://schemas.microsoft.com/office/drawing/2014/main" id="{0523CE53-85E6-7A52-EE47-423EB868A96D}"/>
                  </a:ext>
                </a:extLst>
              </p:cNvPr>
              <p:cNvSpPr/>
              <p:nvPr/>
            </p:nvSpPr>
            <p:spPr>
              <a:xfrm>
                <a:off x="5792473" y="5074665"/>
                <a:ext cx="420923" cy="165143"/>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6" name="正方形/長方形 75">
                <a:extLst>
                  <a:ext uri="{FF2B5EF4-FFF2-40B4-BE49-F238E27FC236}">
                    <a16:creationId xmlns:a16="http://schemas.microsoft.com/office/drawing/2014/main" id="{EA133E14-64C0-E256-23F0-4CA545EE1881}"/>
                  </a:ext>
                </a:extLst>
              </p:cNvPr>
              <p:cNvSpPr/>
              <p:nvPr/>
            </p:nvSpPr>
            <p:spPr>
              <a:xfrm>
                <a:off x="6986511" y="5074665"/>
                <a:ext cx="420923" cy="165143"/>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3" name="四角形吹き出し 192">
                <a:extLst>
                  <a:ext uri="{FF2B5EF4-FFF2-40B4-BE49-F238E27FC236}">
                    <a16:creationId xmlns:a16="http://schemas.microsoft.com/office/drawing/2014/main" id="{9316A22B-38C6-C193-A80B-56E08AD0FD59}"/>
                  </a:ext>
                </a:extLst>
              </p:cNvPr>
              <p:cNvSpPr/>
              <p:nvPr/>
            </p:nvSpPr>
            <p:spPr>
              <a:xfrm>
                <a:off x="7209796" y="2086574"/>
                <a:ext cx="936104" cy="566767"/>
              </a:xfrm>
              <a:prstGeom prst="wedgeRectCallout">
                <a:avLst>
                  <a:gd name="adj1" fmla="val -11257"/>
                  <a:gd name="adj2" fmla="val 68827"/>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50">
                    <a:solidFill>
                      <a:srgbClr val="FFFFFF"/>
                    </a:solidFill>
                    <a:latin typeface="Meiryo" charset="-128"/>
                    <a:ea typeface="Meiryo" charset="-128"/>
                    <a:cs typeface="Meiryo" charset="-128"/>
                  </a:rPr>
                  <a:t>取引に関わる関係者</a:t>
                </a:r>
                <a:endParaRPr kumimoji="1" lang="en-US" altLang="ja-JP" sz="1050" dirty="0">
                  <a:solidFill>
                    <a:srgbClr val="FFFFFF"/>
                  </a:solidFill>
                  <a:latin typeface="Meiryo" charset="-128"/>
                  <a:ea typeface="Meiryo" charset="-128"/>
                  <a:cs typeface="Meiryo" charset="-128"/>
                </a:endParaRPr>
              </a:p>
              <a:p>
                <a:pPr algn="ctr"/>
                <a:r>
                  <a:rPr lang="en-US" altLang="ja-JP" sz="800" dirty="0">
                    <a:solidFill>
                      <a:srgbClr val="FFFFFF"/>
                    </a:solidFill>
                    <a:latin typeface="Meiryo" charset="-128"/>
                    <a:ea typeface="Meiryo" charset="-128"/>
                    <a:cs typeface="Meiryo" charset="-128"/>
                  </a:rPr>
                  <a:t>(</a:t>
                </a:r>
                <a:r>
                  <a:rPr lang="ja-JP" altLang="en-US" sz="800">
                    <a:solidFill>
                      <a:srgbClr val="FFFFFF"/>
                    </a:solidFill>
                    <a:latin typeface="Meiryo" charset="-128"/>
                    <a:ea typeface="Meiryo" charset="-128"/>
                    <a:cs typeface="Meiryo" charset="-128"/>
                  </a:rPr>
                  <a:t>ノード</a:t>
                </a:r>
                <a:r>
                  <a:rPr lang="en-US" altLang="ja-JP" sz="800" dirty="0">
                    <a:solidFill>
                      <a:srgbClr val="FFFFFF"/>
                    </a:solidFill>
                    <a:latin typeface="Meiryo" charset="-128"/>
                    <a:ea typeface="Meiryo" charset="-128"/>
                    <a:cs typeface="Meiryo" charset="-128"/>
                  </a:rPr>
                  <a:t>/node)</a:t>
                </a:r>
                <a:endParaRPr kumimoji="1" lang="ja-JP" altLang="en-US" sz="800" dirty="0">
                  <a:solidFill>
                    <a:srgbClr val="FFFFFF"/>
                  </a:solidFill>
                  <a:latin typeface="Meiryo" charset="-128"/>
                  <a:ea typeface="Meiryo" charset="-128"/>
                  <a:cs typeface="Meiryo" charset="-128"/>
                </a:endParaRPr>
              </a:p>
            </p:txBody>
          </p:sp>
          <p:sp>
            <p:nvSpPr>
              <p:cNvPr id="195" name="正方形/長方形 194">
                <a:extLst>
                  <a:ext uri="{FF2B5EF4-FFF2-40B4-BE49-F238E27FC236}">
                    <a16:creationId xmlns:a16="http://schemas.microsoft.com/office/drawing/2014/main" id="{72140DD8-0C09-EF31-9B90-EF6F439F2671}"/>
                  </a:ext>
                </a:extLst>
              </p:cNvPr>
              <p:cNvSpPr/>
              <p:nvPr/>
            </p:nvSpPr>
            <p:spPr>
              <a:xfrm>
                <a:off x="4874668" y="5623064"/>
                <a:ext cx="3830956" cy="584775"/>
              </a:xfrm>
              <a:prstGeom prst="rect">
                <a:avLst/>
              </a:prstGeom>
            </p:spPr>
            <p:txBody>
              <a:bodyPr wrap="square">
                <a:spAutoFit/>
              </a:bodyPr>
              <a:lstStyle/>
              <a:p>
                <a:pPr algn="ctr"/>
                <a:r>
                  <a:rPr lang="ja-JP" altLang="en-US" sz="1600" dirty="0">
                    <a:solidFill>
                      <a:schemeClr val="accent3">
                        <a:lumMod val="50000"/>
                      </a:schemeClr>
                    </a:solidFill>
                    <a:latin typeface="Meiryo" charset="-128"/>
                    <a:ea typeface="Meiryo" charset="-128"/>
                    <a:cs typeface="Meiryo" charset="-128"/>
                  </a:rPr>
                  <a:t>取引に関わる全員が同じ台帳を保有し</a:t>
                </a:r>
                <a:endParaRPr lang="en-US" altLang="ja-JP" sz="1600" dirty="0">
                  <a:solidFill>
                    <a:schemeClr val="accent3">
                      <a:lumMod val="50000"/>
                    </a:schemeClr>
                  </a:solidFill>
                  <a:latin typeface="Meiryo" charset="-128"/>
                  <a:ea typeface="Meiryo" charset="-128"/>
                  <a:cs typeface="Meiryo" charset="-128"/>
                </a:endParaRPr>
              </a:p>
              <a:p>
                <a:pPr algn="ctr"/>
                <a:r>
                  <a:rPr lang="ja-JP" altLang="en-US" sz="1600" dirty="0">
                    <a:solidFill>
                      <a:schemeClr val="accent3">
                        <a:lumMod val="50000"/>
                      </a:schemeClr>
                    </a:solidFill>
                    <a:latin typeface="Meiryo" charset="-128"/>
                    <a:ea typeface="Meiryo" charset="-128"/>
                    <a:cs typeface="Meiryo" charset="-128"/>
                  </a:rPr>
                  <a:t>取引の正当性を全員・相互に保証する</a:t>
                </a:r>
              </a:p>
            </p:txBody>
          </p:sp>
          <p:sp>
            <p:nvSpPr>
              <p:cNvPr id="197" name="テキスト ボックス 196">
                <a:extLst>
                  <a:ext uri="{FF2B5EF4-FFF2-40B4-BE49-F238E27FC236}">
                    <a16:creationId xmlns:a16="http://schemas.microsoft.com/office/drawing/2014/main" id="{5EE20DB5-7B29-45F7-1A9A-8256E2ACAD50}"/>
                  </a:ext>
                </a:extLst>
              </p:cNvPr>
              <p:cNvSpPr txBox="1"/>
              <p:nvPr/>
            </p:nvSpPr>
            <p:spPr>
              <a:xfrm>
                <a:off x="4762190" y="716397"/>
                <a:ext cx="3877701" cy="615553"/>
              </a:xfrm>
              <a:prstGeom prst="rect">
                <a:avLst/>
              </a:prstGeom>
              <a:noFill/>
            </p:spPr>
            <p:txBody>
              <a:bodyPr wrap="square" rtlCol="0">
                <a:spAutoFit/>
              </a:bodyPr>
              <a:lstStyle/>
              <a:p>
                <a:pPr algn="ctr"/>
                <a:r>
                  <a:rPr lang="ja-JP" altLang="en-US" sz="2000">
                    <a:solidFill>
                      <a:schemeClr val="accent3">
                        <a:lumMod val="50000"/>
                      </a:schemeClr>
                    </a:solidFill>
                    <a:latin typeface="Meiryo" charset="-128"/>
                    <a:ea typeface="Meiryo" charset="-128"/>
                    <a:cs typeface="Meiryo" charset="-128"/>
                  </a:rPr>
                  <a:t>ブロックチェーン　</a:t>
                </a:r>
                <a:r>
                  <a:rPr lang="ja-JP" altLang="en-US" sz="2000" b="1">
                    <a:solidFill>
                      <a:schemeClr val="accent3">
                        <a:lumMod val="50000"/>
                      </a:schemeClr>
                    </a:solidFill>
                    <a:latin typeface="Meiryo" charset="-128"/>
                    <a:ea typeface="Meiryo" charset="-128"/>
                    <a:cs typeface="Meiryo" charset="-128"/>
                  </a:rPr>
                  <a:t>分散台帳</a:t>
                </a:r>
                <a:endParaRPr lang="en-US" altLang="ja-JP" sz="2000" b="1" dirty="0">
                  <a:solidFill>
                    <a:schemeClr val="accent3">
                      <a:lumMod val="50000"/>
                    </a:schemeClr>
                  </a:solidFill>
                  <a:latin typeface="Meiryo" charset="-128"/>
                  <a:ea typeface="Meiryo" charset="-128"/>
                  <a:cs typeface="Meiryo" charset="-128"/>
                </a:endParaRPr>
              </a:p>
              <a:p>
                <a:pPr algn="ctr"/>
                <a:r>
                  <a:rPr lang="ja-JP" altLang="en-US" sz="1400" b="1">
                    <a:solidFill>
                      <a:schemeClr val="accent3">
                        <a:lumMod val="50000"/>
                      </a:schemeClr>
                    </a:solidFill>
                    <a:latin typeface="Meiryo" charset="-128"/>
                    <a:ea typeface="Meiryo" charset="-128"/>
                    <a:cs typeface="Meiryo" charset="-128"/>
                  </a:rPr>
                  <a:t>全員が同じ台帳を共有・相互に監視</a:t>
                </a:r>
                <a:endParaRPr kumimoji="1" lang="ja-JP" altLang="en-US" sz="1400" dirty="0">
                  <a:solidFill>
                    <a:schemeClr val="accent3">
                      <a:lumMod val="50000"/>
                    </a:schemeClr>
                  </a:solidFill>
                  <a:latin typeface="Meiryo" charset="-128"/>
                  <a:ea typeface="Meiryo" charset="-128"/>
                  <a:cs typeface="Meiryo" charset="-128"/>
                </a:endParaRPr>
              </a:p>
            </p:txBody>
          </p:sp>
        </p:grpSp>
        <p:sp>
          <p:nvSpPr>
            <p:cNvPr id="10" name="テキスト ボックス 9">
              <a:extLst>
                <a:ext uri="{FF2B5EF4-FFF2-40B4-BE49-F238E27FC236}">
                  <a16:creationId xmlns:a16="http://schemas.microsoft.com/office/drawing/2014/main" id="{0C612111-9BF9-686B-E5F0-6FB80B077FF6}"/>
                </a:ext>
              </a:extLst>
            </p:cNvPr>
            <p:cNvSpPr txBox="1"/>
            <p:nvPr/>
          </p:nvSpPr>
          <p:spPr>
            <a:xfrm>
              <a:off x="5869585" y="3587387"/>
              <a:ext cx="1620957" cy="338554"/>
            </a:xfrm>
            <a:prstGeom prst="rect">
              <a:avLst/>
            </a:prstGeom>
            <a:noFill/>
          </p:spPr>
          <p:txBody>
            <a:bodyPr wrap="none" rtlCol="0">
              <a:spAutoFit/>
            </a:bodyPr>
            <a:lstStyle/>
            <a:p>
              <a:pPr algn="ctr"/>
              <a:r>
                <a:rPr kumimoji="1" lang="ja-JP" altLang="en-US" sz="1600" b="1">
                  <a:solidFill>
                    <a:schemeClr val="tx1">
                      <a:lumMod val="50000"/>
                      <a:lumOff val="50000"/>
                    </a:schemeClr>
                  </a:solidFill>
                  <a:latin typeface="Meiryo" panose="020B0604030504040204" pitchFamily="34" charset="-128"/>
                  <a:ea typeface="Meiryo" panose="020B0604030504040204" pitchFamily="34" charset="-128"/>
                </a:rPr>
                <a:t>インターネット</a:t>
              </a:r>
            </a:p>
          </p:txBody>
        </p:sp>
      </p:grpSp>
    </p:spTree>
    <p:extLst>
      <p:ext uri="{BB962C8B-B14F-4D97-AF65-F5344CB8AC3E}">
        <p14:creationId xmlns:p14="http://schemas.microsoft.com/office/powerpoint/2010/main" val="26630747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down)">
                                      <p:cBhvr>
                                        <p:cTn id="13" dur="500"/>
                                        <p:tgtEl>
                                          <p:spTgt spid="6"/>
                                        </p:tgtEl>
                                      </p:cBhvr>
                                    </p:animEffect>
                                  </p:childTnLst>
                                </p:cTn>
                              </p:par>
                              <p:par>
                                <p:cTn id="14" presetID="22" presetClass="entr" presetSubtype="4"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down)">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DD6D02-76AC-4282-9147-2E3245546CA2}"/>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D99D199D-F9E4-4177-EEE7-7A27F8A63F7D}"/>
              </a:ext>
            </a:extLst>
          </p:cNvPr>
          <p:cNvSpPr>
            <a:spLocks noGrp="1"/>
          </p:cNvSpPr>
          <p:nvPr>
            <p:ph type="title"/>
          </p:nvPr>
        </p:nvSpPr>
        <p:spPr>
          <a:xfrm>
            <a:off x="230400" y="266400"/>
            <a:ext cx="8913600" cy="416221"/>
          </a:xfrm>
        </p:spPr>
        <p:txBody>
          <a:bodyPr/>
          <a:lstStyle/>
          <a:p>
            <a:r>
              <a:rPr lang="ja-JP" altLang="en-US" dirty="0"/>
              <a:t>従来</a:t>
            </a:r>
            <a:r>
              <a:rPr lang="ja-JP" altLang="en-US"/>
              <a:t>の方法</a:t>
            </a:r>
            <a:r>
              <a:rPr lang="en-US" altLang="ja-JP" dirty="0"/>
              <a:t>(</a:t>
            </a:r>
            <a:r>
              <a:rPr lang="ja-JP" altLang="en-US"/>
              <a:t>集中台帳</a:t>
            </a:r>
            <a:r>
              <a:rPr lang="en-US" altLang="ja-JP" dirty="0"/>
              <a:t>)</a:t>
            </a:r>
            <a:r>
              <a:rPr lang="ja-JP" altLang="en-US"/>
              <a:t>とブロックチェーン</a:t>
            </a:r>
            <a:r>
              <a:rPr lang="en-US" altLang="ja-JP" dirty="0"/>
              <a:t>(</a:t>
            </a:r>
            <a:r>
              <a:rPr lang="ja-JP" altLang="en-US"/>
              <a:t>分散台帳</a:t>
            </a:r>
            <a:r>
              <a:rPr lang="en-US" altLang="ja-JP" dirty="0"/>
              <a:t>) 2</a:t>
            </a:r>
            <a:endParaRPr kumimoji="1" lang="ja-JP" altLang="en-US" dirty="0"/>
          </a:p>
        </p:txBody>
      </p:sp>
      <p:grpSp>
        <p:nvGrpSpPr>
          <p:cNvPr id="31" name="グループ化 30">
            <a:extLst>
              <a:ext uri="{FF2B5EF4-FFF2-40B4-BE49-F238E27FC236}">
                <a16:creationId xmlns:a16="http://schemas.microsoft.com/office/drawing/2014/main" id="{284D13B1-61A0-5731-A16F-7D594A14B6CC}"/>
              </a:ext>
            </a:extLst>
          </p:cNvPr>
          <p:cNvGrpSpPr/>
          <p:nvPr/>
        </p:nvGrpSpPr>
        <p:grpSpPr>
          <a:xfrm>
            <a:off x="1394468" y="2061909"/>
            <a:ext cx="1103772" cy="984021"/>
            <a:chOff x="1875462" y="4343996"/>
            <a:chExt cx="1103772" cy="984021"/>
          </a:xfrm>
        </p:grpSpPr>
        <p:sp>
          <p:nvSpPr>
            <p:cNvPr id="11" name="正方形/長方形 10">
              <a:extLst>
                <a:ext uri="{FF2B5EF4-FFF2-40B4-BE49-F238E27FC236}">
                  <a16:creationId xmlns:a16="http://schemas.microsoft.com/office/drawing/2014/main" id="{43F32D52-414B-4261-16A0-16799C5B8549}"/>
                </a:ext>
              </a:extLst>
            </p:cNvPr>
            <p:cNvSpPr/>
            <p:nvPr/>
          </p:nvSpPr>
          <p:spPr>
            <a:xfrm>
              <a:off x="1875462" y="4343996"/>
              <a:ext cx="1103772" cy="984021"/>
            </a:xfrm>
            <a:prstGeom prst="rect">
              <a:avLst/>
            </a:prstGeom>
            <a:solidFill>
              <a:schemeClr val="accent6">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4" name="フローチャート: 複数書類 103">
              <a:extLst>
                <a:ext uri="{FF2B5EF4-FFF2-40B4-BE49-F238E27FC236}">
                  <a16:creationId xmlns:a16="http://schemas.microsoft.com/office/drawing/2014/main" id="{461893A0-0DE5-B68A-D8AC-7CC21F0600D8}"/>
                </a:ext>
              </a:extLst>
            </p:cNvPr>
            <p:cNvSpPr/>
            <p:nvPr/>
          </p:nvSpPr>
          <p:spPr>
            <a:xfrm>
              <a:off x="2250899" y="4814524"/>
              <a:ext cx="473892" cy="479190"/>
            </a:xfrm>
            <a:prstGeom prst="flowChartMultidocument">
              <a:avLst/>
            </a:prstGeom>
            <a:solidFill>
              <a:srgbClr val="0070C0">
                <a:alpha val="52549"/>
              </a:srgbClr>
            </a:solidFill>
            <a:ln w="3175">
              <a:solidFill>
                <a:schemeClr val="bg1">
                  <a:lumMod val="8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06" name="正方形/長方形 105">
              <a:extLst>
                <a:ext uri="{FF2B5EF4-FFF2-40B4-BE49-F238E27FC236}">
                  <a16:creationId xmlns:a16="http://schemas.microsoft.com/office/drawing/2014/main" id="{3CAAE394-6EBD-5C05-DCE7-43C8DB6C5179}"/>
                </a:ext>
              </a:extLst>
            </p:cNvPr>
            <p:cNvSpPr/>
            <p:nvPr/>
          </p:nvSpPr>
          <p:spPr>
            <a:xfrm>
              <a:off x="2114559" y="5046002"/>
              <a:ext cx="420923" cy="165143"/>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テキスト ボックス 11">
              <a:extLst>
                <a:ext uri="{FF2B5EF4-FFF2-40B4-BE49-F238E27FC236}">
                  <a16:creationId xmlns:a16="http://schemas.microsoft.com/office/drawing/2014/main" id="{EAC42147-39C9-7DA1-5A17-D9FAC88C5FE0}"/>
                </a:ext>
              </a:extLst>
            </p:cNvPr>
            <p:cNvSpPr txBox="1"/>
            <p:nvPr/>
          </p:nvSpPr>
          <p:spPr>
            <a:xfrm>
              <a:off x="1893091" y="4377324"/>
              <a:ext cx="1082348" cy="461665"/>
            </a:xfrm>
            <a:prstGeom prst="rect">
              <a:avLst/>
            </a:prstGeom>
            <a:noFill/>
          </p:spPr>
          <p:txBody>
            <a:bodyPr wrap="none" rtlCol="0">
              <a:spAutoFit/>
            </a:bodyPr>
            <a:lstStyle/>
            <a:p>
              <a:pPr algn="ctr"/>
              <a:r>
                <a:rPr kumimoji="1" lang="ja-JP" altLang="en-US" sz="1000" dirty="0">
                  <a:latin typeface="Meiryo" charset="-128"/>
                  <a:ea typeface="Meiryo" charset="-128"/>
                  <a:cs typeface="Meiryo" charset="-128"/>
                </a:rPr>
                <a:t>信頼されている</a:t>
              </a:r>
              <a:endParaRPr kumimoji="1" lang="en-US" altLang="ja-JP" sz="1000" dirty="0">
                <a:latin typeface="Meiryo" charset="-128"/>
                <a:ea typeface="Meiryo" charset="-128"/>
                <a:cs typeface="Meiryo" charset="-128"/>
              </a:endParaRPr>
            </a:p>
            <a:p>
              <a:pPr algn="ctr"/>
              <a:r>
                <a:rPr kumimoji="1" lang="ja-JP" altLang="en-US" sz="1400" dirty="0">
                  <a:latin typeface="Meiryo" charset="-128"/>
                  <a:ea typeface="Meiryo" charset="-128"/>
                  <a:cs typeface="Meiryo" charset="-128"/>
                </a:rPr>
                <a:t>第三者機関</a:t>
              </a:r>
            </a:p>
          </p:txBody>
        </p:sp>
      </p:grpSp>
      <p:sp>
        <p:nvSpPr>
          <p:cNvPr id="194" name="正方形/長方形 193">
            <a:extLst>
              <a:ext uri="{FF2B5EF4-FFF2-40B4-BE49-F238E27FC236}">
                <a16:creationId xmlns:a16="http://schemas.microsoft.com/office/drawing/2014/main" id="{B65E95BD-6687-83FC-5B14-62AC39615E73}"/>
              </a:ext>
            </a:extLst>
          </p:cNvPr>
          <p:cNvSpPr/>
          <p:nvPr/>
        </p:nvSpPr>
        <p:spPr>
          <a:xfrm>
            <a:off x="355039" y="5923364"/>
            <a:ext cx="4104456" cy="584775"/>
          </a:xfrm>
          <a:prstGeom prst="rect">
            <a:avLst/>
          </a:prstGeom>
        </p:spPr>
        <p:txBody>
          <a:bodyPr wrap="square">
            <a:spAutoFit/>
          </a:bodyPr>
          <a:lstStyle/>
          <a:p>
            <a:pPr algn="ctr"/>
            <a:r>
              <a:rPr lang="ja-JP" altLang="en-US" sz="1600" dirty="0">
                <a:solidFill>
                  <a:schemeClr val="accent6">
                    <a:lumMod val="50000"/>
                  </a:schemeClr>
                </a:solidFill>
                <a:latin typeface="Meiryo" charset="-128"/>
                <a:ea typeface="Meiryo" charset="-128"/>
                <a:cs typeface="Meiryo" charset="-128"/>
              </a:rPr>
              <a:t>信頼・権限を持つ機関や組織に台帳を預け</a:t>
            </a:r>
            <a:endParaRPr lang="en-US" altLang="ja-JP" sz="1600" dirty="0">
              <a:solidFill>
                <a:schemeClr val="accent6">
                  <a:lumMod val="50000"/>
                </a:schemeClr>
              </a:solidFill>
              <a:latin typeface="Meiryo" charset="-128"/>
              <a:ea typeface="Meiryo" charset="-128"/>
              <a:cs typeface="Meiryo" charset="-128"/>
            </a:endParaRPr>
          </a:p>
          <a:p>
            <a:pPr algn="ctr"/>
            <a:r>
              <a:rPr lang="ja-JP" altLang="en-US" sz="1600" dirty="0">
                <a:solidFill>
                  <a:schemeClr val="accent6">
                    <a:lumMod val="50000"/>
                  </a:schemeClr>
                </a:solidFill>
                <a:latin typeface="Meiryo" charset="-128"/>
                <a:ea typeface="Meiryo" charset="-128"/>
                <a:cs typeface="Meiryo" charset="-128"/>
              </a:rPr>
              <a:t>取引の正当性を保証する</a:t>
            </a:r>
          </a:p>
        </p:txBody>
      </p:sp>
      <p:sp>
        <p:nvSpPr>
          <p:cNvPr id="196" name="テキスト ボックス 195">
            <a:extLst>
              <a:ext uri="{FF2B5EF4-FFF2-40B4-BE49-F238E27FC236}">
                <a16:creationId xmlns:a16="http://schemas.microsoft.com/office/drawing/2014/main" id="{736F150B-4AFA-E1C0-FB9F-849E78EF15D5}"/>
              </a:ext>
            </a:extLst>
          </p:cNvPr>
          <p:cNvSpPr txBox="1"/>
          <p:nvPr/>
        </p:nvSpPr>
        <p:spPr>
          <a:xfrm>
            <a:off x="671377" y="1005046"/>
            <a:ext cx="3578939" cy="615553"/>
          </a:xfrm>
          <a:prstGeom prst="rect">
            <a:avLst/>
          </a:prstGeom>
          <a:noFill/>
        </p:spPr>
        <p:txBody>
          <a:bodyPr wrap="square" rtlCol="0">
            <a:spAutoFit/>
          </a:bodyPr>
          <a:lstStyle/>
          <a:p>
            <a:pPr algn="ctr"/>
            <a:r>
              <a:rPr lang="ja-JP" altLang="en-US" sz="2000" dirty="0">
                <a:solidFill>
                  <a:schemeClr val="tx1">
                    <a:lumMod val="65000"/>
                    <a:lumOff val="35000"/>
                  </a:schemeClr>
                </a:solidFill>
                <a:latin typeface="Meiryo" charset="-128"/>
                <a:ea typeface="Meiryo" charset="-128"/>
                <a:cs typeface="Meiryo" charset="-128"/>
              </a:rPr>
              <a:t>従来</a:t>
            </a:r>
            <a:r>
              <a:rPr lang="ja-JP" altLang="en-US" sz="2000">
                <a:solidFill>
                  <a:schemeClr val="tx1">
                    <a:lumMod val="65000"/>
                    <a:lumOff val="35000"/>
                  </a:schemeClr>
                </a:solidFill>
                <a:latin typeface="Meiryo" charset="-128"/>
                <a:ea typeface="Meiryo" charset="-128"/>
                <a:cs typeface="Meiryo" charset="-128"/>
              </a:rPr>
              <a:t>の方法　</a:t>
            </a:r>
            <a:r>
              <a:rPr lang="ja-JP" altLang="en-US" sz="2000" b="1">
                <a:solidFill>
                  <a:schemeClr val="tx1">
                    <a:lumMod val="65000"/>
                    <a:lumOff val="35000"/>
                  </a:schemeClr>
                </a:solidFill>
                <a:latin typeface="Meiryo" charset="-128"/>
                <a:ea typeface="Meiryo" charset="-128"/>
                <a:cs typeface="Meiryo" charset="-128"/>
              </a:rPr>
              <a:t>集中台帳</a:t>
            </a:r>
            <a:endParaRPr lang="en-US" altLang="ja-JP" sz="2000" b="1" dirty="0">
              <a:solidFill>
                <a:schemeClr val="tx1">
                  <a:lumMod val="65000"/>
                  <a:lumOff val="35000"/>
                </a:schemeClr>
              </a:solidFill>
              <a:latin typeface="Meiryo" charset="-128"/>
              <a:ea typeface="Meiryo" charset="-128"/>
              <a:cs typeface="Meiryo" charset="-128"/>
            </a:endParaRPr>
          </a:p>
          <a:p>
            <a:pPr algn="ctr"/>
            <a:r>
              <a:rPr kumimoji="1" lang="ja-JP" altLang="en-US" sz="1400" b="1">
                <a:solidFill>
                  <a:schemeClr val="tx1">
                    <a:lumMod val="65000"/>
                    <a:lumOff val="35000"/>
                  </a:schemeClr>
                </a:solidFill>
                <a:latin typeface="Meiryo" charset="-128"/>
                <a:ea typeface="Meiryo" charset="-128"/>
                <a:cs typeface="Meiryo" charset="-128"/>
              </a:rPr>
              <a:t>信頼できる第三者が台帳を管理</a:t>
            </a:r>
            <a:endParaRPr kumimoji="1" lang="ja-JP" altLang="en-US" sz="1400" dirty="0">
              <a:solidFill>
                <a:schemeClr val="tx1">
                  <a:lumMod val="65000"/>
                  <a:lumOff val="35000"/>
                </a:schemeClr>
              </a:solidFill>
              <a:latin typeface="Meiryo" charset="-128"/>
              <a:ea typeface="Meiryo" charset="-128"/>
              <a:cs typeface="Meiryo" charset="-128"/>
            </a:endParaRPr>
          </a:p>
        </p:txBody>
      </p:sp>
      <p:grpSp>
        <p:nvGrpSpPr>
          <p:cNvPr id="40" name="図形グループ 39">
            <a:extLst>
              <a:ext uri="{FF2B5EF4-FFF2-40B4-BE49-F238E27FC236}">
                <a16:creationId xmlns:a16="http://schemas.microsoft.com/office/drawing/2014/main" id="{34FBBDA9-C28A-6C86-8B54-716BABC04590}"/>
              </a:ext>
            </a:extLst>
          </p:cNvPr>
          <p:cNvGrpSpPr/>
          <p:nvPr/>
        </p:nvGrpSpPr>
        <p:grpSpPr>
          <a:xfrm flipH="1">
            <a:off x="6409103" y="1983110"/>
            <a:ext cx="291938" cy="625530"/>
            <a:chOff x="1946324" y="4125162"/>
            <a:chExt cx="969964" cy="2007872"/>
          </a:xfrm>
        </p:grpSpPr>
        <p:sp>
          <p:nvSpPr>
            <p:cNvPr id="41" name="円/楕円 40">
              <a:extLst>
                <a:ext uri="{FF2B5EF4-FFF2-40B4-BE49-F238E27FC236}">
                  <a16:creationId xmlns:a16="http://schemas.microsoft.com/office/drawing/2014/main" id="{3482DACA-B392-1CE1-C25A-9B89D0C6147E}"/>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 name="フローチャート: 論理積ゲート 41">
              <a:extLst>
                <a:ext uri="{FF2B5EF4-FFF2-40B4-BE49-F238E27FC236}">
                  <a16:creationId xmlns:a16="http://schemas.microsoft.com/office/drawing/2014/main" id="{5F3C4031-863A-B6A0-FEF0-0C44F15C0044}"/>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3" name="図形グループ 42">
            <a:extLst>
              <a:ext uri="{FF2B5EF4-FFF2-40B4-BE49-F238E27FC236}">
                <a16:creationId xmlns:a16="http://schemas.microsoft.com/office/drawing/2014/main" id="{24B27A3D-E99D-918A-18D1-B04247581F55}"/>
              </a:ext>
            </a:extLst>
          </p:cNvPr>
          <p:cNvGrpSpPr/>
          <p:nvPr/>
        </p:nvGrpSpPr>
        <p:grpSpPr>
          <a:xfrm flipH="1">
            <a:off x="5238065" y="3067744"/>
            <a:ext cx="291938" cy="625530"/>
            <a:chOff x="1946324" y="4125162"/>
            <a:chExt cx="969964" cy="2007872"/>
          </a:xfrm>
        </p:grpSpPr>
        <p:sp>
          <p:nvSpPr>
            <p:cNvPr id="44" name="円/楕円 43">
              <a:extLst>
                <a:ext uri="{FF2B5EF4-FFF2-40B4-BE49-F238E27FC236}">
                  <a16:creationId xmlns:a16="http://schemas.microsoft.com/office/drawing/2014/main" id="{2D4005BF-65B0-E1BC-02C1-48BAAD869C84}"/>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5" name="フローチャート: 論理積ゲート 44">
              <a:extLst>
                <a:ext uri="{FF2B5EF4-FFF2-40B4-BE49-F238E27FC236}">
                  <a16:creationId xmlns:a16="http://schemas.microsoft.com/office/drawing/2014/main" id="{EAB8D046-0CF5-C85C-7066-8CE05EEC78A2}"/>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6" name="図形グループ 45">
            <a:extLst>
              <a:ext uri="{FF2B5EF4-FFF2-40B4-BE49-F238E27FC236}">
                <a16:creationId xmlns:a16="http://schemas.microsoft.com/office/drawing/2014/main" id="{C37F0873-ED3A-E06E-E657-2EE41E54CBCE}"/>
              </a:ext>
            </a:extLst>
          </p:cNvPr>
          <p:cNvGrpSpPr/>
          <p:nvPr/>
        </p:nvGrpSpPr>
        <p:grpSpPr>
          <a:xfrm flipH="1">
            <a:off x="5806397" y="4681342"/>
            <a:ext cx="291938" cy="625530"/>
            <a:chOff x="1946324" y="4125162"/>
            <a:chExt cx="969964" cy="2007872"/>
          </a:xfrm>
        </p:grpSpPr>
        <p:sp>
          <p:nvSpPr>
            <p:cNvPr id="47" name="円/楕円 46">
              <a:extLst>
                <a:ext uri="{FF2B5EF4-FFF2-40B4-BE49-F238E27FC236}">
                  <a16:creationId xmlns:a16="http://schemas.microsoft.com/office/drawing/2014/main" id="{1E0EA9C6-6525-9074-46C6-B5ABA4D1C977}"/>
                </a:ext>
              </a:extLst>
            </p:cNvPr>
            <p:cNvSpPr/>
            <p:nvPr/>
          </p:nvSpPr>
          <p:spPr>
            <a:xfrm>
              <a:off x="1946324" y="4125162"/>
              <a:ext cx="969962" cy="920750"/>
            </a:xfrm>
            <a:prstGeom prst="ellipse">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8" name="フローチャート: 論理積ゲート 47">
              <a:extLst>
                <a:ext uri="{FF2B5EF4-FFF2-40B4-BE49-F238E27FC236}">
                  <a16:creationId xmlns:a16="http://schemas.microsoft.com/office/drawing/2014/main" id="{B1A1733E-9DB4-4112-A2BD-24C93DB101E2}"/>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9" name="図形グループ 48">
            <a:extLst>
              <a:ext uri="{FF2B5EF4-FFF2-40B4-BE49-F238E27FC236}">
                <a16:creationId xmlns:a16="http://schemas.microsoft.com/office/drawing/2014/main" id="{1F9BE536-D97A-7C72-F1F8-4D0A256DB4E5}"/>
              </a:ext>
            </a:extLst>
          </p:cNvPr>
          <p:cNvGrpSpPr/>
          <p:nvPr/>
        </p:nvGrpSpPr>
        <p:grpSpPr>
          <a:xfrm flipH="1">
            <a:off x="6988646" y="4681342"/>
            <a:ext cx="291938" cy="625530"/>
            <a:chOff x="1946324" y="4125162"/>
            <a:chExt cx="969964" cy="2007872"/>
          </a:xfrm>
        </p:grpSpPr>
        <p:sp>
          <p:nvSpPr>
            <p:cNvPr id="50" name="円/楕円 49">
              <a:extLst>
                <a:ext uri="{FF2B5EF4-FFF2-40B4-BE49-F238E27FC236}">
                  <a16:creationId xmlns:a16="http://schemas.microsoft.com/office/drawing/2014/main" id="{E17AA534-957F-D922-C722-DCD0B32B2138}"/>
                </a:ext>
              </a:extLst>
            </p:cNvPr>
            <p:cNvSpPr/>
            <p:nvPr/>
          </p:nvSpPr>
          <p:spPr>
            <a:xfrm>
              <a:off x="1946324" y="4125162"/>
              <a:ext cx="969962" cy="920750"/>
            </a:xfrm>
            <a:prstGeom prst="ellipse">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1" name="フローチャート: 論理積ゲート 50">
              <a:extLst>
                <a:ext uri="{FF2B5EF4-FFF2-40B4-BE49-F238E27FC236}">
                  <a16:creationId xmlns:a16="http://schemas.microsoft.com/office/drawing/2014/main" id="{230EA6F1-946D-6110-A14C-86C174AAA301}"/>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52" name="図形グループ 51">
            <a:extLst>
              <a:ext uri="{FF2B5EF4-FFF2-40B4-BE49-F238E27FC236}">
                <a16:creationId xmlns:a16="http://schemas.microsoft.com/office/drawing/2014/main" id="{547464B1-3A68-C291-4899-1AB7048FCD57}"/>
              </a:ext>
            </a:extLst>
          </p:cNvPr>
          <p:cNvGrpSpPr/>
          <p:nvPr/>
        </p:nvGrpSpPr>
        <p:grpSpPr>
          <a:xfrm flipH="1">
            <a:off x="7562717" y="3070732"/>
            <a:ext cx="291938" cy="625530"/>
            <a:chOff x="1946324" y="4125162"/>
            <a:chExt cx="969964" cy="2007872"/>
          </a:xfrm>
        </p:grpSpPr>
        <p:sp>
          <p:nvSpPr>
            <p:cNvPr id="53" name="円/楕円 52">
              <a:extLst>
                <a:ext uri="{FF2B5EF4-FFF2-40B4-BE49-F238E27FC236}">
                  <a16:creationId xmlns:a16="http://schemas.microsoft.com/office/drawing/2014/main" id="{74A4A7C0-9A0F-997B-2DBE-0BD31B136D93}"/>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 name="フローチャート: 論理積ゲート 53">
              <a:extLst>
                <a:ext uri="{FF2B5EF4-FFF2-40B4-BE49-F238E27FC236}">
                  <a16:creationId xmlns:a16="http://schemas.microsoft.com/office/drawing/2014/main" id="{DA48261F-DD0D-F60C-97C2-C386F99CFA0E}"/>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cxnSp>
        <p:nvCxnSpPr>
          <p:cNvPr id="55" name="直線コネクタ 54">
            <a:extLst>
              <a:ext uri="{FF2B5EF4-FFF2-40B4-BE49-F238E27FC236}">
                <a16:creationId xmlns:a16="http://schemas.microsoft.com/office/drawing/2014/main" id="{2D3BFEE5-BEBE-F325-6347-DC2097CAF617}"/>
              </a:ext>
            </a:extLst>
          </p:cNvPr>
          <p:cNvCxnSpPr/>
          <p:nvPr/>
        </p:nvCxnSpPr>
        <p:spPr>
          <a:xfrm flipH="1">
            <a:off x="5952366" y="2608640"/>
            <a:ext cx="602705" cy="2072703"/>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56" name="直線コネクタ 55">
            <a:extLst>
              <a:ext uri="{FF2B5EF4-FFF2-40B4-BE49-F238E27FC236}">
                <a16:creationId xmlns:a16="http://schemas.microsoft.com/office/drawing/2014/main" id="{97954A4E-2F4F-36D8-05E3-50A801996856}"/>
              </a:ext>
            </a:extLst>
          </p:cNvPr>
          <p:cNvCxnSpPr>
            <a:stCxn id="45" idx="0"/>
          </p:cNvCxnSpPr>
          <p:nvPr/>
        </p:nvCxnSpPr>
        <p:spPr>
          <a:xfrm flipV="1">
            <a:off x="5530003" y="2608641"/>
            <a:ext cx="1025068" cy="915293"/>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57" name="直線コネクタ 56">
            <a:extLst>
              <a:ext uri="{FF2B5EF4-FFF2-40B4-BE49-F238E27FC236}">
                <a16:creationId xmlns:a16="http://schemas.microsoft.com/office/drawing/2014/main" id="{818F62A4-CC78-34AF-B7AF-58D0016AF29C}"/>
              </a:ext>
            </a:extLst>
          </p:cNvPr>
          <p:cNvCxnSpPr>
            <a:stCxn id="45" idx="0"/>
            <a:endCxn id="54" idx="2"/>
          </p:cNvCxnSpPr>
          <p:nvPr/>
        </p:nvCxnSpPr>
        <p:spPr>
          <a:xfrm>
            <a:off x="5530003" y="3523934"/>
            <a:ext cx="2032714" cy="2988"/>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58" name="直線コネクタ 57">
            <a:extLst>
              <a:ext uri="{FF2B5EF4-FFF2-40B4-BE49-F238E27FC236}">
                <a16:creationId xmlns:a16="http://schemas.microsoft.com/office/drawing/2014/main" id="{393E2407-90F2-2EED-0E1D-6B162595293B}"/>
              </a:ext>
            </a:extLst>
          </p:cNvPr>
          <p:cNvCxnSpPr/>
          <p:nvPr/>
        </p:nvCxnSpPr>
        <p:spPr>
          <a:xfrm>
            <a:off x="6555071" y="2608640"/>
            <a:ext cx="579543" cy="2072703"/>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59" name="直線コネクタ 58">
            <a:extLst>
              <a:ext uri="{FF2B5EF4-FFF2-40B4-BE49-F238E27FC236}">
                <a16:creationId xmlns:a16="http://schemas.microsoft.com/office/drawing/2014/main" id="{D1FD9991-B55A-019A-F158-7435FF328354}"/>
              </a:ext>
            </a:extLst>
          </p:cNvPr>
          <p:cNvCxnSpPr>
            <a:endCxn id="54" idx="2"/>
          </p:cNvCxnSpPr>
          <p:nvPr/>
        </p:nvCxnSpPr>
        <p:spPr>
          <a:xfrm>
            <a:off x="6563296" y="2570494"/>
            <a:ext cx="999421" cy="956428"/>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60" name="直線コネクタ 59">
            <a:extLst>
              <a:ext uri="{FF2B5EF4-FFF2-40B4-BE49-F238E27FC236}">
                <a16:creationId xmlns:a16="http://schemas.microsoft.com/office/drawing/2014/main" id="{BEF917A7-2239-4444-E4BC-0C05CE9F1359}"/>
              </a:ext>
            </a:extLst>
          </p:cNvPr>
          <p:cNvCxnSpPr/>
          <p:nvPr/>
        </p:nvCxnSpPr>
        <p:spPr>
          <a:xfrm>
            <a:off x="5952366" y="4681342"/>
            <a:ext cx="1182249" cy="0"/>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61" name="直線コネクタ 60">
            <a:extLst>
              <a:ext uri="{FF2B5EF4-FFF2-40B4-BE49-F238E27FC236}">
                <a16:creationId xmlns:a16="http://schemas.microsoft.com/office/drawing/2014/main" id="{21F7F3FF-47C7-8385-7975-097CC1FB02F3}"/>
              </a:ext>
            </a:extLst>
          </p:cNvPr>
          <p:cNvCxnSpPr>
            <a:stCxn id="45" idx="0"/>
          </p:cNvCxnSpPr>
          <p:nvPr/>
        </p:nvCxnSpPr>
        <p:spPr>
          <a:xfrm>
            <a:off x="5530003" y="3523934"/>
            <a:ext cx="422363" cy="1157408"/>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62" name="直線コネクタ 61">
            <a:extLst>
              <a:ext uri="{FF2B5EF4-FFF2-40B4-BE49-F238E27FC236}">
                <a16:creationId xmlns:a16="http://schemas.microsoft.com/office/drawing/2014/main" id="{30BC9791-3194-1B5F-0FB0-E5F7B5DAB2CD}"/>
              </a:ext>
            </a:extLst>
          </p:cNvPr>
          <p:cNvCxnSpPr>
            <a:stCxn id="54" idx="2"/>
          </p:cNvCxnSpPr>
          <p:nvPr/>
        </p:nvCxnSpPr>
        <p:spPr>
          <a:xfrm flipH="1">
            <a:off x="7142840" y="3526922"/>
            <a:ext cx="419877" cy="1116274"/>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63" name="直線コネクタ 62">
            <a:extLst>
              <a:ext uri="{FF2B5EF4-FFF2-40B4-BE49-F238E27FC236}">
                <a16:creationId xmlns:a16="http://schemas.microsoft.com/office/drawing/2014/main" id="{0F0655C3-4CB6-9C36-7208-364EEDC8B414}"/>
              </a:ext>
            </a:extLst>
          </p:cNvPr>
          <p:cNvCxnSpPr>
            <a:stCxn id="45" idx="0"/>
          </p:cNvCxnSpPr>
          <p:nvPr/>
        </p:nvCxnSpPr>
        <p:spPr>
          <a:xfrm>
            <a:off x="5530003" y="3523934"/>
            <a:ext cx="1604612" cy="1157408"/>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64" name="直線コネクタ 63">
            <a:extLst>
              <a:ext uri="{FF2B5EF4-FFF2-40B4-BE49-F238E27FC236}">
                <a16:creationId xmlns:a16="http://schemas.microsoft.com/office/drawing/2014/main" id="{48025A14-ED2F-ACD7-7FB3-8A4968B354B3}"/>
              </a:ext>
            </a:extLst>
          </p:cNvPr>
          <p:cNvCxnSpPr>
            <a:stCxn id="54" idx="2"/>
          </p:cNvCxnSpPr>
          <p:nvPr/>
        </p:nvCxnSpPr>
        <p:spPr>
          <a:xfrm flipH="1">
            <a:off x="5960591" y="3526922"/>
            <a:ext cx="1602126" cy="1116274"/>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sp>
        <p:nvSpPr>
          <p:cNvPr id="65" name="フローチャート: 複数書類 64">
            <a:extLst>
              <a:ext uri="{FF2B5EF4-FFF2-40B4-BE49-F238E27FC236}">
                <a16:creationId xmlns:a16="http://schemas.microsoft.com/office/drawing/2014/main" id="{0F5D63D4-30D9-CD25-DFEA-29E86DEF4CD4}"/>
              </a:ext>
            </a:extLst>
          </p:cNvPr>
          <p:cNvSpPr/>
          <p:nvPr/>
        </p:nvSpPr>
        <p:spPr>
          <a:xfrm>
            <a:off x="7134615" y="5158503"/>
            <a:ext cx="473892" cy="479190"/>
          </a:xfrm>
          <a:prstGeom prst="flowChartMultidocument">
            <a:avLst/>
          </a:prstGeom>
          <a:solidFill>
            <a:srgbClr val="0070C0">
              <a:alpha val="52549"/>
            </a:srgbClr>
          </a:solidFill>
          <a:ln w="3175">
            <a:solidFill>
              <a:schemeClr val="bg1">
                <a:lumMod val="8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6" name="フローチャート: 複数書類 65">
            <a:extLst>
              <a:ext uri="{FF2B5EF4-FFF2-40B4-BE49-F238E27FC236}">
                <a16:creationId xmlns:a16="http://schemas.microsoft.com/office/drawing/2014/main" id="{A751BF6C-7D65-D25B-875D-67AD65D9A911}"/>
              </a:ext>
            </a:extLst>
          </p:cNvPr>
          <p:cNvSpPr/>
          <p:nvPr/>
        </p:nvSpPr>
        <p:spPr>
          <a:xfrm>
            <a:off x="7694988" y="3503921"/>
            <a:ext cx="473892" cy="479190"/>
          </a:xfrm>
          <a:prstGeom prst="flowChartMultidocument">
            <a:avLst/>
          </a:prstGeom>
          <a:solidFill>
            <a:srgbClr val="0070C0">
              <a:alpha val="52549"/>
            </a:srgbClr>
          </a:solidFill>
          <a:ln w="3175">
            <a:solidFill>
              <a:schemeClr val="bg1">
                <a:lumMod val="8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7" name="フローチャート: 複数書類 66">
            <a:extLst>
              <a:ext uri="{FF2B5EF4-FFF2-40B4-BE49-F238E27FC236}">
                <a16:creationId xmlns:a16="http://schemas.microsoft.com/office/drawing/2014/main" id="{703D5EB3-4666-237B-292B-09BD7260A77A}"/>
              </a:ext>
            </a:extLst>
          </p:cNvPr>
          <p:cNvSpPr/>
          <p:nvPr/>
        </p:nvSpPr>
        <p:spPr>
          <a:xfrm>
            <a:off x="5905637" y="5158501"/>
            <a:ext cx="473892" cy="479190"/>
          </a:xfrm>
          <a:prstGeom prst="flowChartMultidocument">
            <a:avLst/>
          </a:prstGeom>
          <a:solidFill>
            <a:srgbClr val="0070C0">
              <a:alpha val="52549"/>
            </a:srgbClr>
          </a:solidFill>
          <a:ln w="3175">
            <a:solidFill>
              <a:schemeClr val="bg1">
                <a:lumMod val="8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8" name="フローチャート: 複数書類 67">
            <a:extLst>
              <a:ext uri="{FF2B5EF4-FFF2-40B4-BE49-F238E27FC236}">
                <a16:creationId xmlns:a16="http://schemas.microsoft.com/office/drawing/2014/main" id="{A1C59601-8CC7-C318-B900-609A500A9DAA}"/>
              </a:ext>
            </a:extLst>
          </p:cNvPr>
          <p:cNvSpPr/>
          <p:nvPr/>
        </p:nvSpPr>
        <p:spPr>
          <a:xfrm>
            <a:off x="5343223" y="3536507"/>
            <a:ext cx="473892" cy="479190"/>
          </a:xfrm>
          <a:prstGeom prst="flowChartMultidocument">
            <a:avLst/>
          </a:prstGeom>
          <a:solidFill>
            <a:srgbClr val="0070C0">
              <a:alpha val="52549"/>
            </a:srgbClr>
          </a:solidFill>
          <a:ln w="3175">
            <a:solidFill>
              <a:schemeClr val="bg1">
                <a:lumMod val="8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9" name="フローチャート: 複数書類 68">
            <a:extLst>
              <a:ext uri="{FF2B5EF4-FFF2-40B4-BE49-F238E27FC236}">
                <a16:creationId xmlns:a16="http://schemas.microsoft.com/office/drawing/2014/main" id="{31EEFA30-96AA-17BE-AE23-6232A5DDF5DE}"/>
              </a:ext>
            </a:extLst>
          </p:cNvPr>
          <p:cNvSpPr/>
          <p:nvPr/>
        </p:nvSpPr>
        <p:spPr>
          <a:xfrm>
            <a:off x="6553200" y="2440616"/>
            <a:ext cx="473892" cy="479190"/>
          </a:xfrm>
          <a:prstGeom prst="flowChartMultidocument">
            <a:avLst/>
          </a:prstGeom>
          <a:solidFill>
            <a:srgbClr val="0070C0">
              <a:alpha val="52549"/>
            </a:srgbClr>
          </a:solidFill>
          <a:ln w="3175">
            <a:solidFill>
              <a:schemeClr val="bg1">
                <a:lumMod val="8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72" name="正方形/長方形 71">
            <a:extLst>
              <a:ext uri="{FF2B5EF4-FFF2-40B4-BE49-F238E27FC236}">
                <a16:creationId xmlns:a16="http://schemas.microsoft.com/office/drawing/2014/main" id="{5B498086-6D55-5D10-E96A-80C7481A353C}"/>
              </a:ext>
            </a:extLst>
          </p:cNvPr>
          <p:cNvSpPr/>
          <p:nvPr/>
        </p:nvSpPr>
        <p:spPr>
          <a:xfrm>
            <a:off x="5231815" y="3734408"/>
            <a:ext cx="420923" cy="165143"/>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3" name="正方形/長方形 72">
            <a:extLst>
              <a:ext uri="{FF2B5EF4-FFF2-40B4-BE49-F238E27FC236}">
                <a16:creationId xmlns:a16="http://schemas.microsoft.com/office/drawing/2014/main" id="{642932A4-E9AA-38C8-F8D2-C6EA4B0F12A6}"/>
              </a:ext>
            </a:extLst>
          </p:cNvPr>
          <p:cNvSpPr/>
          <p:nvPr/>
        </p:nvSpPr>
        <p:spPr>
          <a:xfrm>
            <a:off x="6416860" y="2672094"/>
            <a:ext cx="420923" cy="165143"/>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4" name="正方形/長方形 73">
            <a:extLst>
              <a:ext uri="{FF2B5EF4-FFF2-40B4-BE49-F238E27FC236}">
                <a16:creationId xmlns:a16="http://schemas.microsoft.com/office/drawing/2014/main" id="{4A2F7A70-F44B-D4BE-B34C-00897786AF11}"/>
              </a:ext>
            </a:extLst>
          </p:cNvPr>
          <p:cNvSpPr/>
          <p:nvPr/>
        </p:nvSpPr>
        <p:spPr>
          <a:xfrm>
            <a:off x="7578526" y="3726324"/>
            <a:ext cx="420923" cy="165143"/>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5" name="正方形/長方形 74">
            <a:extLst>
              <a:ext uri="{FF2B5EF4-FFF2-40B4-BE49-F238E27FC236}">
                <a16:creationId xmlns:a16="http://schemas.microsoft.com/office/drawing/2014/main" id="{9DC1AE75-E89B-EF52-D3F1-1FFC4C1678D0}"/>
              </a:ext>
            </a:extLst>
          </p:cNvPr>
          <p:cNvSpPr/>
          <p:nvPr/>
        </p:nvSpPr>
        <p:spPr>
          <a:xfrm>
            <a:off x="5792473" y="5356967"/>
            <a:ext cx="420923" cy="165143"/>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6" name="正方形/長方形 75">
            <a:extLst>
              <a:ext uri="{FF2B5EF4-FFF2-40B4-BE49-F238E27FC236}">
                <a16:creationId xmlns:a16="http://schemas.microsoft.com/office/drawing/2014/main" id="{9266D393-E523-3DC2-132A-09F2CB6C8275}"/>
              </a:ext>
            </a:extLst>
          </p:cNvPr>
          <p:cNvSpPr/>
          <p:nvPr/>
        </p:nvSpPr>
        <p:spPr>
          <a:xfrm>
            <a:off x="6986511" y="5356967"/>
            <a:ext cx="420923" cy="165143"/>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5" name="正方形/長方形 194">
            <a:extLst>
              <a:ext uri="{FF2B5EF4-FFF2-40B4-BE49-F238E27FC236}">
                <a16:creationId xmlns:a16="http://schemas.microsoft.com/office/drawing/2014/main" id="{B0BFDEED-D4CF-923E-4858-D5DC4850BB5E}"/>
              </a:ext>
            </a:extLst>
          </p:cNvPr>
          <p:cNvSpPr/>
          <p:nvPr/>
        </p:nvSpPr>
        <p:spPr>
          <a:xfrm>
            <a:off x="4874668" y="5905366"/>
            <a:ext cx="3830956" cy="584775"/>
          </a:xfrm>
          <a:prstGeom prst="rect">
            <a:avLst/>
          </a:prstGeom>
        </p:spPr>
        <p:txBody>
          <a:bodyPr wrap="square">
            <a:spAutoFit/>
          </a:bodyPr>
          <a:lstStyle/>
          <a:p>
            <a:pPr algn="ctr"/>
            <a:r>
              <a:rPr lang="ja-JP" altLang="en-US" sz="1600" dirty="0">
                <a:solidFill>
                  <a:schemeClr val="accent3">
                    <a:lumMod val="50000"/>
                  </a:schemeClr>
                </a:solidFill>
                <a:latin typeface="Meiryo" charset="-128"/>
                <a:ea typeface="Meiryo" charset="-128"/>
                <a:cs typeface="Meiryo" charset="-128"/>
              </a:rPr>
              <a:t>取引に関わる全員が同じ台帳を保有し</a:t>
            </a:r>
            <a:endParaRPr lang="en-US" altLang="ja-JP" sz="1600" dirty="0">
              <a:solidFill>
                <a:schemeClr val="accent3">
                  <a:lumMod val="50000"/>
                </a:schemeClr>
              </a:solidFill>
              <a:latin typeface="Meiryo" charset="-128"/>
              <a:ea typeface="Meiryo" charset="-128"/>
              <a:cs typeface="Meiryo" charset="-128"/>
            </a:endParaRPr>
          </a:p>
          <a:p>
            <a:pPr algn="ctr"/>
            <a:r>
              <a:rPr lang="ja-JP" altLang="en-US" sz="1600" dirty="0">
                <a:solidFill>
                  <a:schemeClr val="accent3">
                    <a:lumMod val="50000"/>
                  </a:schemeClr>
                </a:solidFill>
                <a:latin typeface="Meiryo" charset="-128"/>
                <a:ea typeface="Meiryo" charset="-128"/>
                <a:cs typeface="Meiryo" charset="-128"/>
              </a:rPr>
              <a:t>取引の正当性を全員・相互に保証する</a:t>
            </a:r>
          </a:p>
        </p:txBody>
      </p:sp>
      <p:sp>
        <p:nvSpPr>
          <p:cNvPr id="197" name="テキスト ボックス 196">
            <a:extLst>
              <a:ext uri="{FF2B5EF4-FFF2-40B4-BE49-F238E27FC236}">
                <a16:creationId xmlns:a16="http://schemas.microsoft.com/office/drawing/2014/main" id="{7F61D3A8-8308-7E16-A21B-9E398C5684E7}"/>
              </a:ext>
            </a:extLst>
          </p:cNvPr>
          <p:cNvSpPr txBox="1"/>
          <p:nvPr/>
        </p:nvSpPr>
        <p:spPr>
          <a:xfrm>
            <a:off x="4762190" y="998699"/>
            <a:ext cx="3877701" cy="615553"/>
          </a:xfrm>
          <a:prstGeom prst="rect">
            <a:avLst/>
          </a:prstGeom>
          <a:noFill/>
        </p:spPr>
        <p:txBody>
          <a:bodyPr wrap="square" rtlCol="0">
            <a:spAutoFit/>
          </a:bodyPr>
          <a:lstStyle/>
          <a:p>
            <a:pPr algn="ctr"/>
            <a:r>
              <a:rPr lang="ja-JP" altLang="en-US" sz="2000">
                <a:solidFill>
                  <a:schemeClr val="accent3">
                    <a:lumMod val="50000"/>
                  </a:schemeClr>
                </a:solidFill>
                <a:latin typeface="Meiryo" charset="-128"/>
                <a:ea typeface="Meiryo" charset="-128"/>
                <a:cs typeface="Meiryo" charset="-128"/>
              </a:rPr>
              <a:t>ブロックチェーン　</a:t>
            </a:r>
            <a:r>
              <a:rPr lang="ja-JP" altLang="en-US" sz="2000" b="1">
                <a:solidFill>
                  <a:schemeClr val="accent3">
                    <a:lumMod val="50000"/>
                  </a:schemeClr>
                </a:solidFill>
                <a:latin typeface="Meiryo" charset="-128"/>
                <a:ea typeface="Meiryo" charset="-128"/>
                <a:cs typeface="Meiryo" charset="-128"/>
              </a:rPr>
              <a:t>分散台帳</a:t>
            </a:r>
            <a:endParaRPr lang="en-US" altLang="ja-JP" sz="2000" b="1" dirty="0">
              <a:solidFill>
                <a:schemeClr val="accent3">
                  <a:lumMod val="50000"/>
                </a:schemeClr>
              </a:solidFill>
              <a:latin typeface="Meiryo" charset="-128"/>
              <a:ea typeface="Meiryo" charset="-128"/>
              <a:cs typeface="Meiryo" charset="-128"/>
            </a:endParaRPr>
          </a:p>
          <a:p>
            <a:pPr algn="ctr"/>
            <a:r>
              <a:rPr lang="ja-JP" altLang="en-US" sz="1400" b="1">
                <a:solidFill>
                  <a:schemeClr val="accent3">
                    <a:lumMod val="50000"/>
                  </a:schemeClr>
                </a:solidFill>
                <a:latin typeface="Meiryo" charset="-128"/>
                <a:ea typeface="Meiryo" charset="-128"/>
                <a:cs typeface="Meiryo" charset="-128"/>
              </a:rPr>
              <a:t>全員が同じ台帳を共有・相互に監視</a:t>
            </a:r>
            <a:endParaRPr kumimoji="1" lang="ja-JP" altLang="en-US" sz="1400" dirty="0">
              <a:solidFill>
                <a:schemeClr val="accent3">
                  <a:lumMod val="50000"/>
                </a:schemeClr>
              </a:solidFill>
              <a:latin typeface="Meiryo" charset="-128"/>
              <a:ea typeface="Meiryo" charset="-128"/>
              <a:cs typeface="Meiryo" charset="-128"/>
            </a:endParaRPr>
          </a:p>
        </p:txBody>
      </p:sp>
      <p:grpSp>
        <p:nvGrpSpPr>
          <p:cNvPr id="70" name="図形グループ 79">
            <a:extLst>
              <a:ext uri="{FF2B5EF4-FFF2-40B4-BE49-F238E27FC236}">
                <a16:creationId xmlns:a16="http://schemas.microsoft.com/office/drawing/2014/main" id="{4E9FE129-C653-5D06-3C0A-7BFF0E1B9B1F}"/>
              </a:ext>
            </a:extLst>
          </p:cNvPr>
          <p:cNvGrpSpPr/>
          <p:nvPr/>
        </p:nvGrpSpPr>
        <p:grpSpPr>
          <a:xfrm flipH="1">
            <a:off x="1054783" y="3470662"/>
            <a:ext cx="291938" cy="625530"/>
            <a:chOff x="1946324" y="4125162"/>
            <a:chExt cx="969964" cy="2007872"/>
          </a:xfrm>
        </p:grpSpPr>
        <p:sp>
          <p:nvSpPr>
            <p:cNvPr id="77" name="円/楕円 76">
              <a:extLst>
                <a:ext uri="{FF2B5EF4-FFF2-40B4-BE49-F238E27FC236}">
                  <a16:creationId xmlns:a16="http://schemas.microsoft.com/office/drawing/2014/main" id="{E72ADAE9-9C1D-34B1-32BD-90F783763D0E}"/>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8" name="フローチャート: 論理積ゲート 77">
              <a:extLst>
                <a:ext uri="{FF2B5EF4-FFF2-40B4-BE49-F238E27FC236}">
                  <a16:creationId xmlns:a16="http://schemas.microsoft.com/office/drawing/2014/main" id="{005E0393-DD04-FB77-FCC8-214C592CA336}"/>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79" name="図形グループ 79">
            <a:extLst>
              <a:ext uri="{FF2B5EF4-FFF2-40B4-BE49-F238E27FC236}">
                <a16:creationId xmlns:a16="http://schemas.microsoft.com/office/drawing/2014/main" id="{F5651F6A-D66C-0F8D-6E49-F8F63E0C924F}"/>
              </a:ext>
            </a:extLst>
          </p:cNvPr>
          <p:cNvGrpSpPr/>
          <p:nvPr/>
        </p:nvGrpSpPr>
        <p:grpSpPr>
          <a:xfrm flipH="1">
            <a:off x="3453857" y="3461799"/>
            <a:ext cx="291938" cy="625530"/>
            <a:chOff x="1946324" y="4125162"/>
            <a:chExt cx="969964" cy="2007872"/>
          </a:xfrm>
        </p:grpSpPr>
        <p:sp>
          <p:nvSpPr>
            <p:cNvPr id="82" name="円/楕円 81">
              <a:extLst>
                <a:ext uri="{FF2B5EF4-FFF2-40B4-BE49-F238E27FC236}">
                  <a16:creationId xmlns:a16="http://schemas.microsoft.com/office/drawing/2014/main" id="{B6DA193E-0693-6059-91D9-B42EB84FB7DF}"/>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5" name="フローチャート: 論理積ゲート 84">
              <a:extLst>
                <a:ext uri="{FF2B5EF4-FFF2-40B4-BE49-F238E27FC236}">
                  <a16:creationId xmlns:a16="http://schemas.microsoft.com/office/drawing/2014/main" id="{9D2CB3BF-8E04-CA6A-1338-9D44891C7B43}"/>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4" name="左右矢印 3">
            <a:extLst>
              <a:ext uri="{FF2B5EF4-FFF2-40B4-BE49-F238E27FC236}">
                <a16:creationId xmlns:a16="http://schemas.microsoft.com/office/drawing/2014/main" id="{8443501F-4DF5-01DF-C3D9-9A0B08D88DE3}"/>
              </a:ext>
            </a:extLst>
          </p:cNvPr>
          <p:cNvSpPr/>
          <p:nvPr/>
        </p:nvSpPr>
        <p:spPr>
          <a:xfrm>
            <a:off x="1360184" y="3463541"/>
            <a:ext cx="2111542" cy="671049"/>
          </a:xfrm>
          <a:prstGeom prst="leftRight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87" name="直線矢印コネクタ 86">
            <a:extLst>
              <a:ext uri="{FF2B5EF4-FFF2-40B4-BE49-F238E27FC236}">
                <a16:creationId xmlns:a16="http://schemas.microsoft.com/office/drawing/2014/main" id="{6AF11F80-1B05-C789-945E-10D229F30042}"/>
              </a:ext>
            </a:extLst>
          </p:cNvPr>
          <p:cNvCxnSpPr>
            <a:cxnSpLocks/>
            <a:stCxn id="11" idx="2"/>
            <a:endCxn id="4" idx="1"/>
          </p:cNvCxnSpPr>
          <p:nvPr/>
        </p:nvCxnSpPr>
        <p:spPr>
          <a:xfrm>
            <a:off x="1946354" y="3045930"/>
            <a:ext cx="469601" cy="585373"/>
          </a:xfrm>
          <a:prstGeom prst="straightConnector1">
            <a:avLst/>
          </a:prstGeom>
          <a:ln w="57150">
            <a:solidFill>
              <a:schemeClr val="accent6">
                <a:lumMod val="75000"/>
              </a:schemeClr>
            </a:solidFill>
            <a:prstDash val="sysDot"/>
            <a:tailEnd type="triangle"/>
          </a:ln>
        </p:spPr>
        <p:style>
          <a:lnRef idx="2">
            <a:schemeClr val="accent1"/>
          </a:lnRef>
          <a:fillRef idx="0">
            <a:schemeClr val="accent1"/>
          </a:fillRef>
          <a:effectRef idx="1">
            <a:schemeClr val="accent1"/>
          </a:effectRef>
          <a:fontRef idx="minor">
            <a:schemeClr val="tx1"/>
          </a:fontRef>
        </p:style>
      </p:cxnSp>
      <p:sp>
        <p:nvSpPr>
          <p:cNvPr id="14" name="テキスト ボックス 13">
            <a:extLst>
              <a:ext uri="{FF2B5EF4-FFF2-40B4-BE49-F238E27FC236}">
                <a16:creationId xmlns:a16="http://schemas.microsoft.com/office/drawing/2014/main" id="{938ADFE1-2EF3-CEC2-F3EB-F35A7BD3522E}"/>
              </a:ext>
            </a:extLst>
          </p:cNvPr>
          <p:cNvSpPr txBox="1"/>
          <p:nvPr/>
        </p:nvSpPr>
        <p:spPr>
          <a:xfrm>
            <a:off x="2149501" y="3678400"/>
            <a:ext cx="543739" cy="307777"/>
          </a:xfrm>
          <a:prstGeom prst="rect">
            <a:avLst/>
          </a:prstGeom>
          <a:noFill/>
        </p:spPr>
        <p:txBody>
          <a:bodyPr wrap="none" rtlCol="0">
            <a:spAutoFit/>
          </a:bodyPr>
          <a:lstStyle/>
          <a:p>
            <a:r>
              <a:rPr kumimoji="1" lang="ja-JP" altLang="en-US" sz="1400">
                <a:solidFill>
                  <a:schemeClr val="bg1"/>
                </a:solidFill>
                <a:latin typeface="Meiryo" panose="020B0604030504040204" pitchFamily="34" charset="-128"/>
                <a:ea typeface="Meiryo" panose="020B0604030504040204" pitchFamily="34" charset="-128"/>
              </a:rPr>
              <a:t>取引</a:t>
            </a:r>
          </a:p>
        </p:txBody>
      </p:sp>
      <p:sp>
        <p:nvSpPr>
          <p:cNvPr id="95" name="左右矢印 94">
            <a:extLst>
              <a:ext uri="{FF2B5EF4-FFF2-40B4-BE49-F238E27FC236}">
                <a16:creationId xmlns:a16="http://schemas.microsoft.com/office/drawing/2014/main" id="{2A2346B1-0957-47C5-A48E-8C70C011CB45}"/>
              </a:ext>
            </a:extLst>
          </p:cNvPr>
          <p:cNvSpPr/>
          <p:nvPr/>
        </p:nvSpPr>
        <p:spPr>
          <a:xfrm>
            <a:off x="5667853" y="3463541"/>
            <a:ext cx="1835842" cy="671049"/>
          </a:xfrm>
          <a:prstGeom prst="leftRight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98" name="直線矢印コネクタ 97">
            <a:extLst>
              <a:ext uri="{FF2B5EF4-FFF2-40B4-BE49-F238E27FC236}">
                <a16:creationId xmlns:a16="http://schemas.microsoft.com/office/drawing/2014/main" id="{A57D5BC5-FCDA-4604-A88E-E655E196F635}"/>
              </a:ext>
            </a:extLst>
          </p:cNvPr>
          <p:cNvCxnSpPr>
            <a:cxnSpLocks/>
            <a:stCxn id="69" idx="1"/>
            <a:endCxn id="95" idx="1"/>
          </p:cNvCxnSpPr>
          <p:nvPr/>
        </p:nvCxnSpPr>
        <p:spPr>
          <a:xfrm>
            <a:off x="6553200" y="2680211"/>
            <a:ext cx="32574" cy="951092"/>
          </a:xfrm>
          <a:prstGeom prst="straightConnector1">
            <a:avLst/>
          </a:prstGeom>
          <a:ln w="12700">
            <a:solidFill>
              <a:schemeClr val="accent6">
                <a:lumMod val="75000"/>
              </a:schemeClr>
            </a:solidFill>
            <a:prstDash val="sysDot"/>
            <a:tailEnd type="triangle"/>
          </a:ln>
        </p:spPr>
        <p:style>
          <a:lnRef idx="2">
            <a:schemeClr val="accent1"/>
          </a:lnRef>
          <a:fillRef idx="0">
            <a:schemeClr val="accent1"/>
          </a:fillRef>
          <a:effectRef idx="1">
            <a:schemeClr val="accent1"/>
          </a:effectRef>
          <a:fontRef idx="minor">
            <a:schemeClr val="tx1"/>
          </a:fontRef>
        </p:style>
      </p:cxnSp>
      <p:cxnSp>
        <p:nvCxnSpPr>
          <p:cNvPr id="101" name="直線矢印コネクタ 100">
            <a:extLst>
              <a:ext uri="{FF2B5EF4-FFF2-40B4-BE49-F238E27FC236}">
                <a16:creationId xmlns:a16="http://schemas.microsoft.com/office/drawing/2014/main" id="{3C15A000-338C-D634-2F16-B337FD67C857}"/>
              </a:ext>
            </a:extLst>
          </p:cNvPr>
          <p:cNvCxnSpPr>
            <a:cxnSpLocks/>
            <a:stCxn id="47" idx="0"/>
            <a:endCxn id="95" idx="5"/>
          </p:cNvCxnSpPr>
          <p:nvPr/>
        </p:nvCxnSpPr>
        <p:spPr>
          <a:xfrm flipV="1">
            <a:off x="5952366" y="3966828"/>
            <a:ext cx="633408" cy="714514"/>
          </a:xfrm>
          <a:prstGeom prst="straightConnector1">
            <a:avLst/>
          </a:prstGeom>
          <a:ln w="12700">
            <a:solidFill>
              <a:schemeClr val="accent6">
                <a:lumMod val="75000"/>
              </a:schemeClr>
            </a:solidFill>
            <a:prstDash val="sysDot"/>
            <a:tailEnd type="triangle"/>
          </a:ln>
        </p:spPr>
        <p:style>
          <a:lnRef idx="2">
            <a:schemeClr val="accent1"/>
          </a:lnRef>
          <a:fillRef idx="0">
            <a:schemeClr val="accent1"/>
          </a:fillRef>
          <a:effectRef idx="1">
            <a:schemeClr val="accent1"/>
          </a:effectRef>
          <a:fontRef idx="minor">
            <a:schemeClr val="tx1"/>
          </a:fontRef>
        </p:style>
      </p:cxnSp>
      <p:cxnSp>
        <p:nvCxnSpPr>
          <p:cNvPr id="105" name="直線矢印コネクタ 104">
            <a:extLst>
              <a:ext uri="{FF2B5EF4-FFF2-40B4-BE49-F238E27FC236}">
                <a16:creationId xmlns:a16="http://schemas.microsoft.com/office/drawing/2014/main" id="{47C323B2-AE5E-C348-027B-5BB8D3123232}"/>
              </a:ext>
            </a:extLst>
          </p:cNvPr>
          <p:cNvCxnSpPr>
            <a:cxnSpLocks/>
            <a:stCxn id="50" idx="0"/>
            <a:endCxn id="95" idx="5"/>
          </p:cNvCxnSpPr>
          <p:nvPr/>
        </p:nvCxnSpPr>
        <p:spPr>
          <a:xfrm flipH="1" flipV="1">
            <a:off x="6585774" y="3966828"/>
            <a:ext cx="548841" cy="714514"/>
          </a:xfrm>
          <a:prstGeom prst="straightConnector1">
            <a:avLst/>
          </a:prstGeom>
          <a:ln w="12700">
            <a:solidFill>
              <a:schemeClr val="accent6">
                <a:lumMod val="75000"/>
              </a:schemeClr>
            </a:solidFill>
            <a:prstDash val="sysDot"/>
            <a:tailEnd type="triangle"/>
          </a:ln>
        </p:spPr>
        <p:style>
          <a:lnRef idx="2">
            <a:schemeClr val="accent1"/>
          </a:lnRef>
          <a:fillRef idx="0">
            <a:schemeClr val="accent1"/>
          </a:fillRef>
          <a:effectRef idx="1">
            <a:schemeClr val="accent1"/>
          </a:effectRef>
          <a:fontRef idx="minor">
            <a:schemeClr val="tx1"/>
          </a:fontRef>
        </p:style>
      </p:cxnSp>
      <p:grpSp>
        <p:nvGrpSpPr>
          <p:cNvPr id="107" name="図形グループ 39">
            <a:extLst>
              <a:ext uri="{FF2B5EF4-FFF2-40B4-BE49-F238E27FC236}">
                <a16:creationId xmlns:a16="http://schemas.microsoft.com/office/drawing/2014/main" id="{E605D85B-D564-1428-22A5-7BDFBC0BF871}"/>
              </a:ext>
            </a:extLst>
          </p:cNvPr>
          <p:cNvGrpSpPr/>
          <p:nvPr/>
        </p:nvGrpSpPr>
        <p:grpSpPr>
          <a:xfrm flipH="1">
            <a:off x="5665626" y="2345354"/>
            <a:ext cx="291938" cy="625530"/>
            <a:chOff x="1946324" y="4125162"/>
            <a:chExt cx="969964" cy="2007872"/>
          </a:xfrm>
        </p:grpSpPr>
        <p:sp>
          <p:nvSpPr>
            <p:cNvPr id="108" name="円/楕円 107">
              <a:extLst>
                <a:ext uri="{FF2B5EF4-FFF2-40B4-BE49-F238E27FC236}">
                  <a16:creationId xmlns:a16="http://schemas.microsoft.com/office/drawing/2014/main" id="{C9FD0E21-0AC1-12C6-F1F4-005601E1DD53}"/>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9" name="フローチャート: 論理積ゲート 108">
              <a:extLst>
                <a:ext uri="{FF2B5EF4-FFF2-40B4-BE49-F238E27FC236}">
                  <a16:creationId xmlns:a16="http://schemas.microsoft.com/office/drawing/2014/main" id="{0864E2D6-3068-6200-1F12-E824B1E8C126}"/>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23" name="図形グループ 39">
            <a:extLst>
              <a:ext uri="{FF2B5EF4-FFF2-40B4-BE49-F238E27FC236}">
                <a16:creationId xmlns:a16="http://schemas.microsoft.com/office/drawing/2014/main" id="{60C3D08B-4634-69E8-2954-E00E2257221E}"/>
              </a:ext>
            </a:extLst>
          </p:cNvPr>
          <p:cNvGrpSpPr/>
          <p:nvPr/>
        </p:nvGrpSpPr>
        <p:grpSpPr>
          <a:xfrm flipH="1">
            <a:off x="7140325" y="2340967"/>
            <a:ext cx="291938" cy="625530"/>
            <a:chOff x="1946324" y="4125162"/>
            <a:chExt cx="969964" cy="2007872"/>
          </a:xfrm>
        </p:grpSpPr>
        <p:sp>
          <p:nvSpPr>
            <p:cNvPr id="124" name="円/楕円 123">
              <a:extLst>
                <a:ext uri="{FF2B5EF4-FFF2-40B4-BE49-F238E27FC236}">
                  <a16:creationId xmlns:a16="http://schemas.microsoft.com/office/drawing/2014/main" id="{0EA0A3FC-0A38-18EE-C650-4C28015429C9}"/>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5" name="フローチャート: 論理積ゲート 124">
              <a:extLst>
                <a:ext uri="{FF2B5EF4-FFF2-40B4-BE49-F238E27FC236}">
                  <a16:creationId xmlns:a16="http://schemas.microsoft.com/office/drawing/2014/main" id="{CA178D27-FC07-ED99-BA16-BECC4461511E}"/>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26" name="図形グループ 39">
            <a:extLst>
              <a:ext uri="{FF2B5EF4-FFF2-40B4-BE49-F238E27FC236}">
                <a16:creationId xmlns:a16="http://schemas.microsoft.com/office/drawing/2014/main" id="{7C2B7CD6-1E11-8E26-B3C2-3F7B4DFEB304}"/>
              </a:ext>
            </a:extLst>
          </p:cNvPr>
          <p:cNvGrpSpPr/>
          <p:nvPr/>
        </p:nvGrpSpPr>
        <p:grpSpPr>
          <a:xfrm flipH="1">
            <a:off x="5334758" y="4180170"/>
            <a:ext cx="291938" cy="625530"/>
            <a:chOff x="1946324" y="4125162"/>
            <a:chExt cx="969964" cy="2007872"/>
          </a:xfrm>
        </p:grpSpPr>
        <p:sp>
          <p:nvSpPr>
            <p:cNvPr id="127" name="円/楕円 126">
              <a:extLst>
                <a:ext uri="{FF2B5EF4-FFF2-40B4-BE49-F238E27FC236}">
                  <a16:creationId xmlns:a16="http://schemas.microsoft.com/office/drawing/2014/main" id="{B0C7762E-19AF-901A-FFC4-DEC72AC6FCD7}"/>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8" name="フローチャート: 論理積ゲート 127">
              <a:extLst>
                <a:ext uri="{FF2B5EF4-FFF2-40B4-BE49-F238E27FC236}">
                  <a16:creationId xmlns:a16="http://schemas.microsoft.com/office/drawing/2014/main" id="{A56B76C1-666B-2C69-1A5D-BA2FD2BADB08}"/>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29" name="図形グループ 39">
            <a:extLst>
              <a:ext uri="{FF2B5EF4-FFF2-40B4-BE49-F238E27FC236}">
                <a16:creationId xmlns:a16="http://schemas.microsoft.com/office/drawing/2014/main" id="{5CD0417B-210D-47DE-9387-1CD117BC02BC}"/>
              </a:ext>
            </a:extLst>
          </p:cNvPr>
          <p:cNvGrpSpPr/>
          <p:nvPr/>
        </p:nvGrpSpPr>
        <p:grpSpPr>
          <a:xfrm flipH="1">
            <a:off x="7462538" y="4180171"/>
            <a:ext cx="291938" cy="625530"/>
            <a:chOff x="1946324" y="4125162"/>
            <a:chExt cx="969964" cy="2007872"/>
          </a:xfrm>
        </p:grpSpPr>
        <p:sp>
          <p:nvSpPr>
            <p:cNvPr id="130" name="円/楕円 129">
              <a:extLst>
                <a:ext uri="{FF2B5EF4-FFF2-40B4-BE49-F238E27FC236}">
                  <a16:creationId xmlns:a16="http://schemas.microsoft.com/office/drawing/2014/main" id="{E3E24742-C1D7-AFD3-CA55-12F18AB5945F}"/>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1" name="フローチャート: 論理積ゲート 130">
              <a:extLst>
                <a:ext uri="{FF2B5EF4-FFF2-40B4-BE49-F238E27FC236}">
                  <a16:creationId xmlns:a16="http://schemas.microsoft.com/office/drawing/2014/main" id="{99D64E2C-3D13-2CA1-60CC-3998BA18C91E}"/>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cxnSp>
        <p:nvCxnSpPr>
          <p:cNvPr id="132" name="直線矢印コネクタ 131">
            <a:extLst>
              <a:ext uri="{FF2B5EF4-FFF2-40B4-BE49-F238E27FC236}">
                <a16:creationId xmlns:a16="http://schemas.microsoft.com/office/drawing/2014/main" id="{0C0AD243-EB0A-56C6-55D4-3CC56819802B}"/>
              </a:ext>
            </a:extLst>
          </p:cNvPr>
          <p:cNvCxnSpPr>
            <a:cxnSpLocks/>
            <a:stCxn id="127" idx="2"/>
            <a:endCxn id="95" idx="5"/>
          </p:cNvCxnSpPr>
          <p:nvPr/>
        </p:nvCxnSpPr>
        <p:spPr>
          <a:xfrm flipV="1">
            <a:off x="5626696" y="3966828"/>
            <a:ext cx="959078" cy="356767"/>
          </a:xfrm>
          <a:prstGeom prst="straightConnector1">
            <a:avLst/>
          </a:prstGeom>
          <a:ln w="12700">
            <a:solidFill>
              <a:schemeClr val="accent6">
                <a:lumMod val="75000"/>
              </a:schemeClr>
            </a:solidFill>
            <a:prstDash val="sysDot"/>
            <a:tailEnd type="triangle"/>
          </a:ln>
        </p:spPr>
        <p:style>
          <a:lnRef idx="2">
            <a:schemeClr val="accent1"/>
          </a:lnRef>
          <a:fillRef idx="0">
            <a:schemeClr val="accent1"/>
          </a:fillRef>
          <a:effectRef idx="1">
            <a:schemeClr val="accent1"/>
          </a:effectRef>
          <a:fontRef idx="minor">
            <a:schemeClr val="tx1"/>
          </a:fontRef>
        </p:style>
      </p:cxnSp>
      <p:cxnSp>
        <p:nvCxnSpPr>
          <p:cNvPr id="133" name="直線矢印コネクタ 132">
            <a:extLst>
              <a:ext uri="{FF2B5EF4-FFF2-40B4-BE49-F238E27FC236}">
                <a16:creationId xmlns:a16="http://schemas.microsoft.com/office/drawing/2014/main" id="{BC46D24B-A38A-8C3F-2A86-67F71B19B886}"/>
              </a:ext>
            </a:extLst>
          </p:cNvPr>
          <p:cNvCxnSpPr>
            <a:cxnSpLocks/>
            <a:stCxn id="130" idx="1"/>
            <a:endCxn id="95" idx="5"/>
          </p:cNvCxnSpPr>
          <p:nvPr/>
        </p:nvCxnSpPr>
        <p:spPr>
          <a:xfrm flipH="1" flipV="1">
            <a:off x="6585774" y="3966828"/>
            <a:ext cx="1125949" cy="255351"/>
          </a:xfrm>
          <a:prstGeom prst="straightConnector1">
            <a:avLst/>
          </a:prstGeom>
          <a:ln w="12700">
            <a:solidFill>
              <a:schemeClr val="accent6">
                <a:lumMod val="75000"/>
              </a:schemeClr>
            </a:solidFill>
            <a:prstDash val="sysDot"/>
            <a:tailEnd type="triangle"/>
          </a:ln>
        </p:spPr>
        <p:style>
          <a:lnRef idx="2">
            <a:schemeClr val="accent1"/>
          </a:lnRef>
          <a:fillRef idx="0">
            <a:schemeClr val="accent1"/>
          </a:fillRef>
          <a:effectRef idx="1">
            <a:schemeClr val="accent1"/>
          </a:effectRef>
          <a:fontRef idx="minor">
            <a:schemeClr val="tx1"/>
          </a:fontRef>
        </p:style>
      </p:cxnSp>
      <p:cxnSp>
        <p:nvCxnSpPr>
          <p:cNvPr id="136" name="直線矢印コネクタ 135">
            <a:extLst>
              <a:ext uri="{FF2B5EF4-FFF2-40B4-BE49-F238E27FC236}">
                <a16:creationId xmlns:a16="http://schemas.microsoft.com/office/drawing/2014/main" id="{EDEBE815-C0BE-7EAA-A941-1E7B6050F8E1}"/>
              </a:ext>
            </a:extLst>
          </p:cNvPr>
          <p:cNvCxnSpPr>
            <a:cxnSpLocks/>
            <a:stCxn id="109" idx="0"/>
            <a:endCxn id="95" idx="1"/>
          </p:cNvCxnSpPr>
          <p:nvPr/>
        </p:nvCxnSpPr>
        <p:spPr>
          <a:xfrm>
            <a:off x="5957564" y="2801544"/>
            <a:ext cx="628210" cy="829759"/>
          </a:xfrm>
          <a:prstGeom prst="straightConnector1">
            <a:avLst/>
          </a:prstGeom>
          <a:ln w="12700">
            <a:solidFill>
              <a:schemeClr val="accent6">
                <a:lumMod val="75000"/>
              </a:schemeClr>
            </a:solidFill>
            <a:prstDash val="sysDot"/>
            <a:tailEnd type="triangle"/>
          </a:ln>
        </p:spPr>
        <p:style>
          <a:lnRef idx="2">
            <a:schemeClr val="accent1"/>
          </a:lnRef>
          <a:fillRef idx="0">
            <a:schemeClr val="accent1"/>
          </a:fillRef>
          <a:effectRef idx="1">
            <a:schemeClr val="accent1"/>
          </a:effectRef>
          <a:fontRef idx="minor">
            <a:schemeClr val="tx1"/>
          </a:fontRef>
        </p:style>
      </p:cxnSp>
      <p:cxnSp>
        <p:nvCxnSpPr>
          <p:cNvPr id="139" name="直線矢印コネクタ 138">
            <a:extLst>
              <a:ext uri="{FF2B5EF4-FFF2-40B4-BE49-F238E27FC236}">
                <a16:creationId xmlns:a16="http://schemas.microsoft.com/office/drawing/2014/main" id="{0A1EFFF5-3232-4C64-6271-1695A74380B4}"/>
              </a:ext>
            </a:extLst>
          </p:cNvPr>
          <p:cNvCxnSpPr>
            <a:cxnSpLocks/>
            <a:stCxn id="125" idx="2"/>
            <a:endCxn id="95" idx="1"/>
          </p:cNvCxnSpPr>
          <p:nvPr/>
        </p:nvCxnSpPr>
        <p:spPr>
          <a:xfrm flipH="1">
            <a:off x="6585774" y="2797157"/>
            <a:ext cx="554551" cy="834146"/>
          </a:xfrm>
          <a:prstGeom prst="straightConnector1">
            <a:avLst/>
          </a:prstGeom>
          <a:ln w="12700">
            <a:solidFill>
              <a:schemeClr val="accent6">
                <a:lumMod val="75000"/>
              </a:schemeClr>
            </a:solidFill>
            <a:prstDash val="sysDot"/>
            <a:tailEnd type="triangle"/>
          </a:ln>
        </p:spPr>
        <p:style>
          <a:lnRef idx="2">
            <a:schemeClr val="accent1"/>
          </a:lnRef>
          <a:fillRef idx="0">
            <a:schemeClr val="accent1"/>
          </a:fillRef>
          <a:effectRef idx="1">
            <a:schemeClr val="accent1"/>
          </a:effectRef>
          <a:fontRef idx="minor">
            <a:schemeClr val="tx1"/>
          </a:fontRef>
        </p:style>
      </p:cxnSp>
      <p:sp>
        <p:nvSpPr>
          <p:cNvPr id="142" name="テキスト ボックス 141">
            <a:extLst>
              <a:ext uri="{FF2B5EF4-FFF2-40B4-BE49-F238E27FC236}">
                <a16:creationId xmlns:a16="http://schemas.microsoft.com/office/drawing/2014/main" id="{30DF763C-59AB-5B89-B27A-BBD39C77348D}"/>
              </a:ext>
            </a:extLst>
          </p:cNvPr>
          <p:cNvSpPr txBox="1"/>
          <p:nvPr/>
        </p:nvSpPr>
        <p:spPr>
          <a:xfrm>
            <a:off x="6319006" y="3669844"/>
            <a:ext cx="543739" cy="307777"/>
          </a:xfrm>
          <a:prstGeom prst="rect">
            <a:avLst/>
          </a:prstGeom>
          <a:noFill/>
        </p:spPr>
        <p:txBody>
          <a:bodyPr wrap="none" rtlCol="0">
            <a:spAutoFit/>
          </a:bodyPr>
          <a:lstStyle/>
          <a:p>
            <a:r>
              <a:rPr kumimoji="1" lang="ja-JP" altLang="en-US" sz="1400">
                <a:solidFill>
                  <a:schemeClr val="bg1"/>
                </a:solidFill>
                <a:latin typeface="Meiryo" panose="020B0604030504040204" pitchFamily="34" charset="-128"/>
                <a:ea typeface="Meiryo" panose="020B0604030504040204" pitchFamily="34" charset="-128"/>
              </a:rPr>
              <a:t>取引</a:t>
            </a:r>
          </a:p>
        </p:txBody>
      </p:sp>
      <p:grpSp>
        <p:nvGrpSpPr>
          <p:cNvPr id="22" name="グループ化 21">
            <a:extLst>
              <a:ext uri="{FF2B5EF4-FFF2-40B4-BE49-F238E27FC236}">
                <a16:creationId xmlns:a16="http://schemas.microsoft.com/office/drawing/2014/main" id="{E771C17E-A79F-9698-A96E-DBE9AAD534A8}"/>
              </a:ext>
            </a:extLst>
          </p:cNvPr>
          <p:cNvGrpSpPr/>
          <p:nvPr/>
        </p:nvGrpSpPr>
        <p:grpSpPr>
          <a:xfrm>
            <a:off x="2830273" y="1887274"/>
            <a:ext cx="1665040" cy="716121"/>
            <a:chOff x="2733124" y="1564173"/>
            <a:chExt cx="1665040" cy="716121"/>
          </a:xfrm>
        </p:grpSpPr>
        <p:sp>
          <p:nvSpPr>
            <p:cNvPr id="23" name="四角形吹き出し 22">
              <a:extLst>
                <a:ext uri="{FF2B5EF4-FFF2-40B4-BE49-F238E27FC236}">
                  <a16:creationId xmlns:a16="http://schemas.microsoft.com/office/drawing/2014/main" id="{30F79412-919B-6088-D745-64D51339EF62}"/>
                </a:ext>
              </a:extLst>
            </p:cNvPr>
            <p:cNvSpPr/>
            <p:nvPr/>
          </p:nvSpPr>
          <p:spPr>
            <a:xfrm>
              <a:off x="2733124" y="1564173"/>
              <a:ext cx="1665040" cy="716121"/>
            </a:xfrm>
            <a:prstGeom prst="wedgeRectCallout">
              <a:avLst>
                <a:gd name="adj1" fmla="val -45816"/>
                <a:gd name="adj2" fmla="val 109364"/>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 name="テキスト ボックス 23">
              <a:extLst>
                <a:ext uri="{FF2B5EF4-FFF2-40B4-BE49-F238E27FC236}">
                  <a16:creationId xmlns:a16="http://schemas.microsoft.com/office/drawing/2014/main" id="{180CEDB5-0024-46D6-69CF-24550C5ABDA6}"/>
                </a:ext>
              </a:extLst>
            </p:cNvPr>
            <p:cNvSpPr txBox="1"/>
            <p:nvPr/>
          </p:nvSpPr>
          <p:spPr>
            <a:xfrm>
              <a:off x="2733124" y="1686314"/>
              <a:ext cx="1665040" cy="461665"/>
            </a:xfrm>
            <a:prstGeom prst="rect">
              <a:avLst/>
            </a:prstGeom>
            <a:noFill/>
          </p:spPr>
          <p:txBody>
            <a:bodyPr wrap="squar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特定の企業や組織に</a:t>
              </a:r>
              <a:endParaRPr kumimoji="1" lang="en-US" altLang="ja-JP" sz="1200" dirty="0">
                <a:solidFill>
                  <a:schemeClr val="bg1"/>
                </a:solidFill>
                <a:latin typeface="Meiryo" panose="020B0604030504040204" pitchFamily="34" charset="-128"/>
                <a:ea typeface="Meiryo" panose="020B0604030504040204" pitchFamily="34" charset="-128"/>
              </a:endParaRPr>
            </a:p>
            <a:p>
              <a:pPr algn="ctr"/>
              <a:r>
                <a:rPr kumimoji="1" lang="ja-JP" altLang="en-US" sz="1200">
                  <a:solidFill>
                    <a:schemeClr val="bg1"/>
                  </a:solidFill>
                  <a:latin typeface="Meiryo" panose="020B0604030504040204" pitchFamily="34" charset="-128"/>
                  <a:ea typeface="Meiryo" panose="020B0604030504040204" pitchFamily="34" charset="-128"/>
                </a:rPr>
                <a:t>台帳の管理を任せる</a:t>
              </a:r>
            </a:p>
          </p:txBody>
        </p:sp>
      </p:grpSp>
      <p:grpSp>
        <p:nvGrpSpPr>
          <p:cNvPr id="25" name="グループ化 24">
            <a:extLst>
              <a:ext uri="{FF2B5EF4-FFF2-40B4-BE49-F238E27FC236}">
                <a16:creationId xmlns:a16="http://schemas.microsoft.com/office/drawing/2014/main" id="{EDB3F527-5D1D-63C2-6CC5-E7B3ED31F37F}"/>
              </a:ext>
            </a:extLst>
          </p:cNvPr>
          <p:cNvGrpSpPr/>
          <p:nvPr/>
        </p:nvGrpSpPr>
        <p:grpSpPr>
          <a:xfrm>
            <a:off x="4645882" y="1889765"/>
            <a:ext cx="1667847" cy="716121"/>
            <a:chOff x="2730317" y="1564173"/>
            <a:chExt cx="1667847" cy="716121"/>
          </a:xfrm>
        </p:grpSpPr>
        <p:sp>
          <p:nvSpPr>
            <p:cNvPr id="26" name="四角形吹き出し 25">
              <a:extLst>
                <a:ext uri="{FF2B5EF4-FFF2-40B4-BE49-F238E27FC236}">
                  <a16:creationId xmlns:a16="http://schemas.microsoft.com/office/drawing/2014/main" id="{2E1EEC57-8C72-7A01-5EBA-DF2BBC891FAD}"/>
                </a:ext>
              </a:extLst>
            </p:cNvPr>
            <p:cNvSpPr/>
            <p:nvPr/>
          </p:nvSpPr>
          <p:spPr>
            <a:xfrm>
              <a:off x="2733124" y="1564173"/>
              <a:ext cx="1665040" cy="716121"/>
            </a:xfrm>
            <a:prstGeom prst="wedgeRectCallout">
              <a:avLst>
                <a:gd name="adj1" fmla="val 43652"/>
                <a:gd name="adj2" fmla="val 113592"/>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テキスト ボックス 26">
              <a:extLst>
                <a:ext uri="{FF2B5EF4-FFF2-40B4-BE49-F238E27FC236}">
                  <a16:creationId xmlns:a16="http://schemas.microsoft.com/office/drawing/2014/main" id="{7AE3D6AD-10BE-B7D9-F17E-25BD457F0B6B}"/>
                </a:ext>
              </a:extLst>
            </p:cNvPr>
            <p:cNvSpPr txBox="1"/>
            <p:nvPr/>
          </p:nvSpPr>
          <p:spPr>
            <a:xfrm>
              <a:off x="2730317" y="1620987"/>
              <a:ext cx="1665040" cy="646331"/>
            </a:xfrm>
            <a:prstGeom prst="rect">
              <a:avLst/>
            </a:prstGeom>
            <a:noFill/>
          </p:spPr>
          <p:txBody>
            <a:bodyPr wrap="squar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参加者全員が同じ台帳を持ち、自分で管理し相互に監視する</a:t>
              </a:r>
            </a:p>
          </p:txBody>
        </p:sp>
      </p:grpSp>
    </p:spTree>
    <p:extLst>
      <p:ext uri="{BB962C8B-B14F-4D97-AF65-F5344CB8AC3E}">
        <p14:creationId xmlns:p14="http://schemas.microsoft.com/office/powerpoint/2010/main" val="3218861292"/>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D59B1B-D7A8-8ECF-2D26-D50C54B4242E}"/>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C00277C8-1984-73EC-0BD2-AAEA7E08D987}"/>
              </a:ext>
            </a:extLst>
          </p:cNvPr>
          <p:cNvSpPr>
            <a:spLocks noGrp="1"/>
          </p:cNvSpPr>
          <p:nvPr>
            <p:ph type="title"/>
          </p:nvPr>
        </p:nvSpPr>
        <p:spPr/>
        <p:txBody>
          <a:bodyPr/>
          <a:lstStyle/>
          <a:p>
            <a:r>
              <a:rPr kumimoji="1" lang="ja-JP" altLang="en-US"/>
              <a:t>ブロックチェーンの階層</a:t>
            </a:r>
          </a:p>
        </p:txBody>
      </p:sp>
      <p:sp>
        <p:nvSpPr>
          <p:cNvPr id="76" name="正方形/長方形 75">
            <a:extLst>
              <a:ext uri="{FF2B5EF4-FFF2-40B4-BE49-F238E27FC236}">
                <a16:creationId xmlns:a16="http://schemas.microsoft.com/office/drawing/2014/main" id="{F047430B-7A3D-1B4E-F996-FD7C5FFDBFD5}"/>
              </a:ext>
            </a:extLst>
          </p:cNvPr>
          <p:cNvSpPr/>
          <p:nvPr/>
        </p:nvSpPr>
        <p:spPr>
          <a:xfrm>
            <a:off x="730045" y="1489017"/>
            <a:ext cx="7683910" cy="2338927"/>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2">
                  <a:lumMod val="75000"/>
                </a:schemeClr>
              </a:solidFill>
              <a:latin typeface="ＭＳ Ｐゴシック"/>
              <a:ea typeface="ＭＳ Ｐゴシック"/>
              <a:cs typeface="ＭＳ Ｐゴシック"/>
            </a:endParaRPr>
          </a:p>
        </p:txBody>
      </p:sp>
      <p:sp>
        <p:nvSpPr>
          <p:cNvPr id="78" name="テキスト ボックス 77">
            <a:extLst>
              <a:ext uri="{FF2B5EF4-FFF2-40B4-BE49-F238E27FC236}">
                <a16:creationId xmlns:a16="http://schemas.microsoft.com/office/drawing/2014/main" id="{9F798A8D-0167-391A-3C88-F9510825F5B4}"/>
              </a:ext>
            </a:extLst>
          </p:cNvPr>
          <p:cNvSpPr txBox="1"/>
          <p:nvPr/>
        </p:nvSpPr>
        <p:spPr>
          <a:xfrm>
            <a:off x="730045" y="1561629"/>
            <a:ext cx="2492990" cy="369332"/>
          </a:xfrm>
          <a:prstGeom prst="rect">
            <a:avLst/>
          </a:prstGeom>
          <a:noFill/>
        </p:spPr>
        <p:txBody>
          <a:bodyPr wrap="none" rtlCol="0">
            <a:spAutoFit/>
          </a:bodyPr>
          <a:lstStyle/>
          <a:p>
            <a:r>
              <a:rPr kumimoji="1" lang="ja-JP" altLang="en-US" b="1">
                <a:solidFill>
                  <a:srgbClr val="002060"/>
                </a:solidFill>
                <a:latin typeface="Meiryo" panose="020B0604030504040204" pitchFamily="34" charset="-128"/>
                <a:ea typeface="Meiryo" panose="020B0604030504040204" pitchFamily="34" charset="-128"/>
              </a:rPr>
              <a:t>ブロックチェーン技術</a:t>
            </a:r>
          </a:p>
        </p:txBody>
      </p:sp>
      <p:grpSp>
        <p:nvGrpSpPr>
          <p:cNvPr id="87" name="グループ化 86">
            <a:extLst>
              <a:ext uri="{FF2B5EF4-FFF2-40B4-BE49-F238E27FC236}">
                <a16:creationId xmlns:a16="http://schemas.microsoft.com/office/drawing/2014/main" id="{CC50ED52-4E44-C126-96C3-70FCE159C68C}"/>
              </a:ext>
            </a:extLst>
          </p:cNvPr>
          <p:cNvGrpSpPr/>
          <p:nvPr/>
        </p:nvGrpSpPr>
        <p:grpSpPr>
          <a:xfrm>
            <a:off x="730045" y="811421"/>
            <a:ext cx="7683910" cy="672454"/>
            <a:chOff x="730045" y="811421"/>
            <a:chExt cx="7683910" cy="672454"/>
          </a:xfrm>
        </p:grpSpPr>
        <p:sp>
          <p:nvSpPr>
            <p:cNvPr id="79" name="正方形/長方形 78">
              <a:extLst>
                <a:ext uri="{FF2B5EF4-FFF2-40B4-BE49-F238E27FC236}">
                  <a16:creationId xmlns:a16="http://schemas.microsoft.com/office/drawing/2014/main" id="{D181C394-56FF-ED24-D825-A036E1143E28}"/>
                </a:ext>
              </a:extLst>
            </p:cNvPr>
            <p:cNvSpPr/>
            <p:nvPr/>
          </p:nvSpPr>
          <p:spPr>
            <a:xfrm>
              <a:off x="730045" y="811421"/>
              <a:ext cx="7683910" cy="672454"/>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2">
                    <a:lumMod val="75000"/>
                  </a:schemeClr>
                </a:solidFill>
                <a:latin typeface="ＭＳ Ｐゴシック"/>
                <a:ea typeface="ＭＳ Ｐゴシック"/>
                <a:cs typeface="ＭＳ Ｐゴシック"/>
              </a:endParaRPr>
            </a:p>
          </p:txBody>
        </p:sp>
        <p:sp>
          <p:nvSpPr>
            <p:cNvPr id="80" name="テキスト ボックス 79">
              <a:extLst>
                <a:ext uri="{FF2B5EF4-FFF2-40B4-BE49-F238E27FC236}">
                  <a16:creationId xmlns:a16="http://schemas.microsoft.com/office/drawing/2014/main" id="{04FBEA92-7D95-C1A9-B1F1-C63141B393D5}"/>
                </a:ext>
              </a:extLst>
            </p:cNvPr>
            <p:cNvSpPr txBox="1"/>
            <p:nvPr/>
          </p:nvSpPr>
          <p:spPr>
            <a:xfrm>
              <a:off x="3556337" y="880631"/>
              <a:ext cx="2031325" cy="369332"/>
            </a:xfrm>
            <a:prstGeom prst="rect">
              <a:avLst/>
            </a:prstGeom>
            <a:noFill/>
          </p:spPr>
          <p:txBody>
            <a:bodyPr wrap="none" rtlCol="0">
              <a:spAutoFit/>
            </a:bodyPr>
            <a:lstStyle/>
            <a:p>
              <a:r>
                <a:rPr kumimoji="1" lang="ja-JP" altLang="en-US" b="1">
                  <a:solidFill>
                    <a:schemeClr val="bg1"/>
                  </a:solidFill>
                  <a:latin typeface="Meiryo" panose="020B0604030504040204" pitchFamily="34" charset="-128"/>
                  <a:ea typeface="Meiryo" panose="020B0604030504040204" pitchFamily="34" charset="-128"/>
                </a:rPr>
                <a:t>アプリケーション</a:t>
              </a:r>
            </a:p>
          </p:txBody>
        </p:sp>
        <p:sp>
          <p:nvSpPr>
            <p:cNvPr id="81" name="テキスト ボックス 80">
              <a:extLst>
                <a:ext uri="{FF2B5EF4-FFF2-40B4-BE49-F238E27FC236}">
                  <a16:creationId xmlns:a16="http://schemas.microsoft.com/office/drawing/2014/main" id="{6F7787B7-B342-B2AD-AF29-9938A87E5AC7}"/>
                </a:ext>
              </a:extLst>
            </p:cNvPr>
            <p:cNvSpPr txBox="1"/>
            <p:nvPr/>
          </p:nvSpPr>
          <p:spPr>
            <a:xfrm>
              <a:off x="2761370" y="1163070"/>
              <a:ext cx="3621504" cy="276999"/>
            </a:xfrm>
            <a:prstGeom prst="rect">
              <a:avLst/>
            </a:prstGeom>
            <a:noFill/>
          </p:spPr>
          <p:txBody>
            <a:bodyPr wrap="none" rtlCol="0">
              <a:spAutoFit/>
            </a:bodyPr>
            <a:lstStyle/>
            <a:p>
              <a:pPr algn="ctr"/>
              <a:r>
                <a:rPr kumimoji="1" lang="ja-JP" altLang="en-US" sz="1200" b="1">
                  <a:solidFill>
                    <a:schemeClr val="bg1"/>
                  </a:solidFill>
                  <a:latin typeface="Meiryo" panose="020B0604030504040204" pitchFamily="34" charset="-128"/>
                  <a:ea typeface="Meiryo" panose="020B0604030504040204" pitchFamily="34" charset="-128"/>
                </a:rPr>
                <a:t> 仮想通貨・著作権管理・送金決済・電子投票など</a:t>
              </a:r>
            </a:p>
          </p:txBody>
        </p:sp>
      </p:grpSp>
      <p:sp>
        <p:nvSpPr>
          <p:cNvPr id="11" name="テキスト ボックス 10">
            <a:extLst>
              <a:ext uri="{FF2B5EF4-FFF2-40B4-BE49-F238E27FC236}">
                <a16:creationId xmlns:a16="http://schemas.microsoft.com/office/drawing/2014/main" id="{E0C4906B-415F-75EA-A17E-8520C2B2DC51}"/>
              </a:ext>
            </a:extLst>
          </p:cNvPr>
          <p:cNvSpPr txBox="1"/>
          <p:nvPr/>
        </p:nvSpPr>
        <p:spPr>
          <a:xfrm>
            <a:off x="4772294" y="1999391"/>
            <a:ext cx="3416320" cy="523220"/>
          </a:xfrm>
          <a:prstGeom prst="rect">
            <a:avLst/>
          </a:prstGeom>
          <a:noFill/>
        </p:spPr>
        <p:txBody>
          <a:bodyPr wrap="none" rtlCol="0">
            <a:spAutoFit/>
          </a:bodyPr>
          <a:lstStyle/>
          <a:p>
            <a:pPr algn="r"/>
            <a:r>
              <a:rPr kumimoji="1" lang="ja-JP" altLang="en-US" sz="2800" b="1">
                <a:solidFill>
                  <a:srgbClr val="002060"/>
                </a:solidFill>
                <a:latin typeface="Meiryo" panose="020B0604030504040204" pitchFamily="34" charset="-128"/>
                <a:ea typeface="Meiryo" panose="020B0604030504040204" pitchFamily="34" charset="-128"/>
              </a:rPr>
              <a:t>取引の正当性を保証</a:t>
            </a:r>
          </a:p>
        </p:txBody>
      </p:sp>
      <p:grpSp>
        <p:nvGrpSpPr>
          <p:cNvPr id="6" name="グループ化 5">
            <a:extLst>
              <a:ext uri="{FF2B5EF4-FFF2-40B4-BE49-F238E27FC236}">
                <a16:creationId xmlns:a16="http://schemas.microsoft.com/office/drawing/2014/main" id="{B837FFB8-D146-994C-9B1F-0620D6F226DD}"/>
              </a:ext>
            </a:extLst>
          </p:cNvPr>
          <p:cNvGrpSpPr/>
          <p:nvPr/>
        </p:nvGrpSpPr>
        <p:grpSpPr>
          <a:xfrm>
            <a:off x="1277891" y="2701967"/>
            <a:ext cx="6541423" cy="974968"/>
            <a:chOff x="1277891" y="2701967"/>
            <a:chExt cx="6541423" cy="974968"/>
          </a:xfrm>
        </p:grpSpPr>
        <p:sp>
          <p:nvSpPr>
            <p:cNvPr id="52" name="正方形/長方形 51">
              <a:extLst>
                <a:ext uri="{FF2B5EF4-FFF2-40B4-BE49-F238E27FC236}">
                  <a16:creationId xmlns:a16="http://schemas.microsoft.com/office/drawing/2014/main" id="{687991E8-45B8-1B99-16BE-70F0244615CD}"/>
                </a:ext>
              </a:extLst>
            </p:cNvPr>
            <p:cNvSpPr/>
            <p:nvPr/>
          </p:nvSpPr>
          <p:spPr>
            <a:xfrm>
              <a:off x="1277891" y="2701967"/>
              <a:ext cx="845617" cy="974967"/>
            </a:xfrm>
            <a:prstGeom prst="rect">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 name="正方形/長方形 53">
              <a:extLst>
                <a:ext uri="{FF2B5EF4-FFF2-40B4-BE49-F238E27FC236}">
                  <a16:creationId xmlns:a16="http://schemas.microsoft.com/office/drawing/2014/main" id="{5CB89631-8F65-0071-EA3C-C062CD9A22B3}"/>
                </a:ext>
              </a:extLst>
            </p:cNvPr>
            <p:cNvSpPr/>
            <p:nvPr/>
          </p:nvSpPr>
          <p:spPr>
            <a:xfrm>
              <a:off x="3176493" y="2701968"/>
              <a:ext cx="845617" cy="974967"/>
            </a:xfrm>
            <a:prstGeom prst="rect">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5" name="正方形/長方形 54">
              <a:extLst>
                <a:ext uri="{FF2B5EF4-FFF2-40B4-BE49-F238E27FC236}">
                  <a16:creationId xmlns:a16="http://schemas.microsoft.com/office/drawing/2014/main" id="{F9C4B0E7-F769-65E0-B96E-D7F23AFC73AA}"/>
                </a:ext>
              </a:extLst>
            </p:cNvPr>
            <p:cNvSpPr/>
            <p:nvPr/>
          </p:nvSpPr>
          <p:spPr>
            <a:xfrm>
              <a:off x="5075095" y="2701967"/>
              <a:ext cx="845617" cy="974967"/>
            </a:xfrm>
            <a:prstGeom prst="rect">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7" name="正方形/長方形 56">
              <a:extLst>
                <a:ext uri="{FF2B5EF4-FFF2-40B4-BE49-F238E27FC236}">
                  <a16:creationId xmlns:a16="http://schemas.microsoft.com/office/drawing/2014/main" id="{817EEB00-6C81-E3ED-38FE-F26727AE575F}"/>
                </a:ext>
              </a:extLst>
            </p:cNvPr>
            <p:cNvSpPr/>
            <p:nvPr/>
          </p:nvSpPr>
          <p:spPr>
            <a:xfrm>
              <a:off x="6973697" y="2701967"/>
              <a:ext cx="845617" cy="974967"/>
            </a:xfrm>
            <a:prstGeom prst="rect">
              <a:avLst/>
            </a:prstGeom>
            <a:solidFill>
              <a:schemeClr val="accent6">
                <a:lumMod val="20000"/>
                <a:lumOff val="80000"/>
              </a:schemeClr>
            </a:solidFill>
            <a:ln>
              <a:solidFill>
                <a:schemeClr val="accent6"/>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8" name="正方形/長方形 57">
              <a:extLst>
                <a:ext uri="{FF2B5EF4-FFF2-40B4-BE49-F238E27FC236}">
                  <a16:creationId xmlns:a16="http://schemas.microsoft.com/office/drawing/2014/main" id="{102D8363-56FD-2516-F71F-523809FFCBDC}"/>
                </a:ext>
              </a:extLst>
            </p:cNvPr>
            <p:cNvSpPr/>
            <p:nvPr/>
          </p:nvSpPr>
          <p:spPr>
            <a:xfrm>
              <a:off x="1334883" y="2800390"/>
              <a:ext cx="731633" cy="215405"/>
            </a:xfrm>
            <a:prstGeom prst="rect">
              <a:avLst/>
            </a:prstGeom>
            <a:solidFill>
              <a:schemeClr val="accent6">
                <a:lumMod val="50000"/>
              </a:schemeClr>
            </a:solidFill>
            <a:ln w="3175">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0" name="正方形/長方形 59">
              <a:extLst>
                <a:ext uri="{FF2B5EF4-FFF2-40B4-BE49-F238E27FC236}">
                  <a16:creationId xmlns:a16="http://schemas.microsoft.com/office/drawing/2014/main" id="{1ABA77C9-D1F1-3997-3413-CC1DC889B9CD}"/>
                </a:ext>
              </a:extLst>
            </p:cNvPr>
            <p:cNvSpPr/>
            <p:nvPr/>
          </p:nvSpPr>
          <p:spPr>
            <a:xfrm>
              <a:off x="1334883" y="3363595"/>
              <a:ext cx="731633" cy="215405"/>
            </a:xfrm>
            <a:prstGeom prst="rect">
              <a:avLst/>
            </a:prstGeom>
            <a:solidFill>
              <a:srgbClr val="C00000"/>
            </a:solidFill>
            <a:ln w="3175">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1" name="正方形/長方形 60">
              <a:extLst>
                <a:ext uri="{FF2B5EF4-FFF2-40B4-BE49-F238E27FC236}">
                  <a16:creationId xmlns:a16="http://schemas.microsoft.com/office/drawing/2014/main" id="{90180137-BF99-EAB7-97A4-544DE0592636}"/>
                </a:ext>
              </a:extLst>
            </p:cNvPr>
            <p:cNvSpPr/>
            <p:nvPr/>
          </p:nvSpPr>
          <p:spPr>
            <a:xfrm>
              <a:off x="1334883" y="3081747"/>
              <a:ext cx="731633" cy="215405"/>
            </a:xfrm>
            <a:prstGeom prst="rect">
              <a:avLst/>
            </a:prstGeom>
            <a:solidFill>
              <a:schemeClr val="accent4"/>
            </a:solidFill>
            <a:ln w="3175">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2" name="正方形/長方形 61">
              <a:extLst>
                <a:ext uri="{FF2B5EF4-FFF2-40B4-BE49-F238E27FC236}">
                  <a16:creationId xmlns:a16="http://schemas.microsoft.com/office/drawing/2014/main" id="{32F22729-EC5F-05B6-D50E-D2146296C33E}"/>
                </a:ext>
              </a:extLst>
            </p:cNvPr>
            <p:cNvSpPr/>
            <p:nvPr/>
          </p:nvSpPr>
          <p:spPr>
            <a:xfrm>
              <a:off x="3233485" y="2800389"/>
              <a:ext cx="731633" cy="215405"/>
            </a:xfrm>
            <a:prstGeom prst="rect">
              <a:avLst/>
            </a:prstGeom>
            <a:solidFill>
              <a:schemeClr val="accent6">
                <a:lumMod val="50000"/>
              </a:schemeClr>
            </a:solidFill>
            <a:ln w="3175">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3" name="正方形/長方形 62">
              <a:extLst>
                <a:ext uri="{FF2B5EF4-FFF2-40B4-BE49-F238E27FC236}">
                  <a16:creationId xmlns:a16="http://schemas.microsoft.com/office/drawing/2014/main" id="{D5D7E437-FD2A-B7AD-73BE-6DB48A6CF2FA}"/>
                </a:ext>
              </a:extLst>
            </p:cNvPr>
            <p:cNvSpPr/>
            <p:nvPr/>
          </p:nvSpPr>
          <p:spPr>
            <a:xfrm>
              <a:off x="3233485" y="3363594"/>
              <a:ext cx="731633" cy="215405"/>
            </a:xfrm>
            <a:prstGeom prst="rect">
              <a:avLst/>
            </a:prstGeom>
            <a:solidFill>
              <a:srgbClr val="C00000"/>
            </a:solidFill>
            <a:ln w="3175">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8" name="正方形/長方形 67">
              <a:extLst>
                <a:ext uri="{FF2B5EF4-FFF2-40B4-BE49-F238E27FC236}">
                  <a16:creationId xmlns:a16="http://schemas.microsoft.com/office/drawing/2014/main" id="{FF7D9B42-33A5-94B3-3C82-6B4F813B7054}"/>
                </a:ext>
              </a:extLst>
            </p:cNvPr>
            <p:cNvSpPr/>
            <p:nvPr/>
          </p:nvSpPr>
          <p:spPr>
            <a:xfrm>
              <a:off x="3233485" y="3081746"/>
              <a:ext cx="731633" cy="215405"/>
            </a:xfrm>
            <a:prstGeom prst="rect">
              <a:avLst/>
            </a:prstGeom>
            <a:solidFill>
              <a:schemeClr val="accent4"/>
            </a:solidFill>
            <a:ln w="3175">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8" name="正方形/長方形 87">
              <a:extLst>
                <a:ext uri="{FF2B5EF4-FFF2-40B4-BE49-F238E27FC236}">
                  <a16:creationId xmlns:a16="http://schemas.microsoft.com/office/drawing/2014/main" id="{8D8F67E8-01BE-21BB-0BC3-A183C8768913}"/>
                </a:ext>
              </a:extLst>
            </p:cNvPr>
            <p:cNvSpPr/>
            <p:nvPr/>
          </p:nvSpPr>
          <p:spPr>
            <a:xfrm>
              <a:off x="5132088" y="2800389"/>
              <a:ext cx="731633" cy="215405"/>
            </a:xfrm>
            <a:prstGeom prst="rect">
              <a:avLst/>
            </a:prstGeom>
            <a:solidFill>
              <a:schemeClr val="accent6">
                <a:lumMod val="50000"/>
              </a:schemeClr>
            </a:solidFill>
            <a:ln w="3175">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9" name="正方形/長方形 88">
              <a:extLst>
                <a:ext uri="{FF2B5EF4-FFF2-40B4-BE49-F238E27FC236}">
                  <a16:creationId xmlns:a16="http://schemas.microsoft.com/office/drawing/2014/main" id="{DB06EE6D-24E2-E5A6-7448-CA87A04D8C41}"/>
                </a:ext>
              </a:extLst>
            </p:cNvPr>
            <p:cNvSpPr/>
            <p:nvPr/>
          </p:nvSpPr>
          <p:spPr>
            <a:xfrm>
              <a:off x="5132088" y="3363594"/>
              <a:ext cx="731633" cy="215405"/>
            </a:xfrm>
            <a:prstGeom prst="rect">
              <a:avLst/>
            </a:prstGeom>
            <a:solidFill>
              <a:srgbClr val="C00000"/>
            </a:solidFill>
            <a:ln w="3175">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0" name="正方形/長方形 89">
              <a:extLst>
                <a:ext uri="{FF2B5EF4-FFF2-40B4-BE49-F238E27FC236}">
                  <a16:creationId xmlns:a16="http://schemas.microsoft.com/office/drawing/2014/main" id="{523A890D-0BF0-E09F-A542-E3D02F119DDC}"/>
                </a:ext>
              </a:extLst>
            </p:cNvPr>
            <p:cNvSpPr/>
            <p:nvPr/>
          </p:nvSpPr>
          <p:spPr>
            <a:xfrm>
              <a:off x="5132088" y="3081746"/>
              <a:ext cx="731633" cy="215405"/>
            </a:xfrm>
            <a:prstGeom prst="rect">
              <a:avLst/>
            </a:prstGeom>
            <a:solidFill>
              <a:schemeClr val="accent4"/>
            </a:solidFill>
            <a:ln w="3175">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1" name="正方形/長方形 90">
              <a:extLst>
                <a:ext uri="{FF2B5EF4-FFF2-40B4-BE49-F238E27FC236}">
                  <a16:creationId xmlns:a16="http://schemas.microsoft.com/office/drawing/2014/main" id="{D3EB6D7B-F0CB-8FA9-40FF-FC200D09F13B}"/>
                </a:ext>
              </a:extLst>
            </p:cNvPr>
            <p:cNvSpPr/>
            <p:nvPr/>
          </p:nvSpPr>
          <p:spPr>
            <a:xfrm>
              <a:off x="7040197" y="2800389"/>
              <a:ext cx="731633" cy="215405"/>
            </a:xfrm>
            <a:prstGeom prst="rect">
              <a:avLst/>
            </a:prstGeom>
            <a:solidFill>
              <a:schemeClr val="accent6">
                <a:lumMod val="50000"/>
              </a:schemeClr>
            </a:solidFill>
            <a:ln w="3175">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2" name="正方形/長方形 91">
              <a:extLst>
                <a:ext uri="{FF2B5EF4-FFF2-40B4-BE49-F238E27FC236}">
                  <a16:creationId xmlns:a16="http://schemas.microsoft.com/office/drawing/2014/main" id="{F0F9F655-7347-0011-FF40-2FAF04C90BFF}"/>
                </a:ext>
              </a:extLst>
            </p:cNvPr>
            <p:cNvSpPr/>
            <p:nvPr/>
          </p:nvSpPr>
          <p:spPr>
            <a:xfrm>
              <a:off x="7040197" y="3363594"/>
              <a:ext cx="731633" cy="215405"/>
            </a:xfrm>
            <a:prstGeom prst="rect">
              <a:avLst/>
            </a:prstGeom>
            <a:solidFill>
              <a:srgbClr val="C00000"/>
            </a:solidFill>
            <a:ln w="3175">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3" name="正方形/長方形 92">
              <a:extLst>
                <a:ext uri="{FF2B5EF4-FFF2-40B4-BE49-F238E27FC236}">
                  <a16:creationId xmlns:a16="http://schemas.microsoft.com/office/drawing/2014/main" id="{7D9C9B54-3110-B403-2DAA-9F9F9D366B91}"/>
                </a:ext>
              </a:extLst>
            </p:cNvPr>
            <p:cNvSpPr/>
            <p:nvPr/>
          </p:nvSpPr>
          <p:spPr>
            <a:xfrm>
              <a:off x="7040197" y="3081746"/>
              <a:ext cx="731633" cy="215405"/>
            </a:xfrm>
            <a:prstGeom prst="rect">
              <a:avLst/>
            </a:prstGeom>
            <a:solidFill>
              <a:schemeClr val="accent4"/>
            </a:solidFill>
            <a:ln w="3175">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94" name="カギ線コネクタ 93">
              <a:extLst>
                <a:ext uri="{FF2B5EF4-FFF2-40B4-BE49-F238E27FC236}">
                  <a16:creationId xmlns:a16="http://schemas.microsoft.com/office/drawing/2014/main" id="{AE9693E1-D8D5-CBC4-C619-4440B7741CD5}"/>
                </a:ext>
              </a:extLst>
            </p:cNvPr>
            <p:cNvCxnSpPr>
              <a:cxnSpLocks/>
              <a:stCxn id="52" idx="3"/>
              <a:endCxn id="62" idx="1"/>
            </p:cNvCxnSpPr>
            <p:nvPr/>
          </p:nvCxnSpPr>
          <p:spPr>
            <a:xfrm flipV="1">
              <a:off x="2123508" y="2908092"/>
              <a:ext cx="1109977" cy="281359"/>
            </a:xfrm>
            <a:prstGeom prst="bentConnector3">
              <a:avLst/>
            </a:prstGeom>
            <a:ln>
              <a:tailEnd type="triangle"/>
            </a:ln>
          </p:spPr>
          <p:style>
            <a:lnRef idx="2">
              <a:schemeClr val="accent6"/>
            </a:lnRef>
            <a:fillRef idx="0">
              <a:schemeClr val="accent6"/>
            </a:fillRef>
            <a:effectRef idx="1">
              <a:schemeClr val="accent6"/>
            </a:effectRef>
            <a:fontRef idx="minor">
              <a:schemeClr val="tx1"/>
            </a:fontRef>
          </p:style>
        </p:cxnSp>
        <p:cxnSp>
          <p:nvCxnSpPr>
            <p:cNvPr id="95" name="カギ線コネクタ 94">
              <a:extLst>
                <a:ext uri="{FF2B5EF4-FFF2-40B4-BE49-F238E27FC236}">
                  <a16:creationId xmlns:a16="http://schemas.microsoft.com/office/drawing/2014/main" id="{C9736133-C10A-1D6F-0356-5AA2A921CB22}"/>
                </a:ext>
              </a:extLst>
            </p:cNvPr>
            <p:cNvCxnSpPr>
              <a:cxnSpLocks/>
              <a:stCxn id="54" idx="3"/>
              <a:endCxn id="88" idx="1"/>
            </p:cNvCxnSpPr>
            <p:nvPr/>
          </p:nvCxnSpPr>
          <p:spPr>
            <a:xfrm flipV="1">
              <a:off x="4022110" y="2908092"/>
              <a:ext cx="1109978" cy="281360"/>
            </a:xfrm>
            <a:prstGeom prst="bentConnector3">
              <a:avLst/>
            </a:prstGeom>
            <a:ln>
              <a:tailEnd type="triangle"/>
            </a:ln>
          </p:spPr>
          <p:style>
            <a:lnRef idx="2">
              <a:schemeClr val="accent6"/>
            </a:lnRef>
            <a:fillRef idx="0">
              <a:schemeClr val="accent6"/>
            </a:fillRef>
            <a:effectRef idx="1">
              <a:schemeClr val="accent6"/>
            </a:effectRef>
            <a:fontRef idx="minor">
              <a:schemeClr val="tx1"/>
            </a:fontRef>
          </p:style>
        </p:cxnSp>
        <p:cxnSp>
          <p:nvCxnSpPr>
            <p:cNvPr id="96" name="カギ線コネクタ 95">
              <a:extLst>
                <a:ext uri="{FF2B5EF4-FFF2-40B4-BE49-F238E27FC236}">
                  <a16:creationId xmlns:a16="http://schemas.microsoft.com/office/drawing/2014/main" id="{535A48B2-A62A-3E97-FCC2-AAC5661DDB30}"/>
                </a:ext>
              </a:extLst>
            </p:cNvPr>
            <p:cNvCxnSpPr>
              <a:cxnSpLocks/>
              <a:stCxn id="55" idx="3"/>
              <a:endCxn id="91" idx="1"/>
            </p:cNvCxnSpPr>
            <p:nvPr/>
          </p:nvCxnSpPr>
          <p:spPr>
            <a:xfrm flipV="1">
              <a:off x="5920712" y="2908092"/>
              <a:ext cx="1119485" cy="281359"/>
            </a:xfrm>
            <a:prstGeom prst="bentConnector3">
              <a:avLst>
                <a:gd name="adj1" fmla="val 50000"/>
              </a:avLst>
            </a:prstGeom>
            <a:ln>
              <a:prstDash val="sysDot"/>
              <a:tailEnd type="triangle"/>
            </a:ln>
          </p:spPr>
          <p:style>
            <a:lnRef idx="2">
              <a:schemeClr val="accent6"/>
            </a:lnRef>
            <a:fillRef idx="0">
              <a:schemeClr val="accent6"/>
            </a:fillRef>
            <a:effectRef idx="1">
              <a:schemeClr val="accent6"/>
            </a:effectRef>
            <a:fontRef idx="minor">
              <a:schemeClr val="tx1"/>
            </a:fontRef>
          </p:style>
        </p:cxnSp>
      </p:grpSp>
      <p:grpSp>
        <p:nvGrpSpPr>
          <p:cNvPr id="14" name="グループ化 13">
            <a:extLst>
              <a:ext uri="{FF2B5EF4-FFF2-40B4-BE49-F238E27FC236}">
                <a16:creationId xmlns:a16="http://schemas.microsoft.com/office/drawing/2014/main" id="{695628DB-2B1D-054A-3804-6671999953CC}"/>
              </a:ext>
            </a:extLst>
          </p:cNvPr>
          <p:cNvGrpSpPr/>
          <p:nvPr/>
        </p:nvGrpSpPr>
        <p:grpSpPr>
          <a:xfrm>
            <a:off x="730045" y="3808125"/>
            <a:ext cx="7683910" cy="2775237"/>
            <a:chOff x="730045" y="3808125"/>
            <a:chExt cx="7683910" cy="2775237"/>
          </a:xfrm>
        </p:grpSpPr>
        <p:sp>
          <p:nvSpPr>
            <p:cNvPr id="75" name="正方形/長方形 74">
              <a:extLst>
                <a:ext uri="{FF2B5EF4-FFF2-40B4-BE49-F238E27FC236}">
                  <a16:creationId xmlns:a16="http://schemas.microsoft.com/office/drawing/2014/main" id="{F72604FB-7D8C-15AE-12BD-DDEED4EE9657}"/>
                </a:ext>
              </a:extLst>
            </p:cNvPr>
            <p:cNvSpPr/>
            <p:nvPr/>
          </p:nvSpPr>
          <p:spPr>
            <a:xfrm>
              <a:off x="730045" y="3808125"/>
              <a:ext cx="7683910" cy="2775237"/>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4" name="テキスト ボックス 123">
              <a:extLst>
                <a:ext uri="{FF2B5EF4-FFF2-40B4-BE49-F238E27FC236}">
                  <a16:creationId xmlns:a16="http://schemas.microsoft.com/office/drawing/2014/main" id="{101E83DC-8FDC-A8FD-F2B2-BA1D6E539FFA}"/>
                </a:ext>
              </a:extLst>
            </p:cNvPr>
            <p:cNvSpPr txBox="1"/>
            <p:nvPr/>
          </p:nvSpPr>
          <p:spPr>
            <a:xfrm>
              <a:off x="730045" y="3910422"/>
              <a:ext cx="2031325" cy="369332"/>
            </a:xfrm>
            <a:prstGeom prst="rect">
              <a:avLst/>
            </a:prstGeom>
            <a:noFill/>
          </p:spPr>
          <p:txBody>
            <a:bodyPr wrap="none" rtlCol="0">
              <a:spAutoFit/>
            </a:bodyPr>
            <a:lstStyle/>
            <a:p>
              <a:r>
                <a:rPr kumimoji="1" lang="ja-JP" altLang="en-US" b="1">
                  <a:solidFill>
                    <a:schemeClr val="accent6">
                      <a:lumMod val="75000"/>
                    </a:schemeClr>
                  </a:solidFill>
                  <a:latin typeface="Meiryo" panose="020B0604030504040204" pitchFamily="34" charset="-128"/>
                  <a:ea typeface="Meiryo" panose="020B0604030504040204" pitchFamily="34" charset="-128"/>
                </a:rPr>
                <a:t>ネットワーク基盤</a:t>
              </a:r>
            </a:p>
          </p:txBody>
        </p:sp>
        <p:sp>
          <p:nvSpPr>
            <p:cNvPr id="125" name="円/楕円 124">
              <a:extLst>
                <a:ext uri="{FF2B5EF4-FFF2-40B4-BE49-F238E27FC236}">
                  <a16:creationId xmlns:a16="http://schemas.microsoft.com/office/drawing/2014/main" id="{B90B007F-21D4-0432-93D0-106EECECA2DC}"/>
                </a:ext>
              </a:extLst>
            </p:cNvPr>
            <p:cNvSpPr/>
            <p:nvPr/>
          </p:nvSpPr>
          <p:spPr>
            <a:xfrm>
              <a:off x="2507734" y="4053351"/>
              <a:ext cx="4128532" cy="2194039"/>
            </a:xfrm>
            <a:prstGeom prst="ellipse">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6" name="円柱 125">
              <a:extLst>
                <a:ext uri="{FF2B5EF4-FFF2-40B4-BE49-F238E27FC236}">
                  <a16:creationId xmlns:a16="http://schemas.microsoft.com/office/drawing/2014/main" id="{820BD04C-4F7E-FCB1-97CB-58520192621B}"/>
                </a:ext>
              </a:extLst>
            </p:cNvPr>
            <p:cNvSpPr/>
            <p:nvPr/>
          </p:nvSpPr>
          <p:spPr>
            <a:xfrm>
              <a:off x="2961253" y="4271586"/>
              <a:ext cx="558370" cy="467833"/>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7" name="円柱 126">
              <a:extLst>
                <a:ext uri="{FF2B5EF4-FFF2-40B4-BE49-F238E27FC236}">
                  <a16:creationId xmlns:a16="http://schemas.microsoft.com/office/drawing/2014/main" id="{E1D58D6B-E5F3-04FB-0E7B-7D01B14EA17A}"/>
                </a:ext>
              </a:extLst>
            </p:cNvPr>
            <p:cNvSpPr/>
            <p:nvPr/>
          </p:nvSpPr>
          <p:spPr>
            <a:xfrm>
              <a:off x="5637136" y="4263758"/>
              <a:ext cx="558370" cy="467833"/>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8" name="円柱 127">
              <a:extLst>
                <a:ext uri="{FF2B5EF4-FFF2-40B4-BE49-F238E27FC236}">
                  <a16:creationId xmlns:a16="http://schemas.microsoft.com/office/drawing/2014/main" id="{A49736BB-3EEE-A43E-A47B-BD661E9FC61F}"/>
                </a:ext>
              </a:extLst>
            </p:cNvPr>
            <p:cNvSpPr/>
            <p:nvPr/>
          </p:nvSpPr>
          <p:spPr>
            <a:xfrm>
              <a:off x="2961253" y="5144194"/>
              <a:ext cx="558370" cy="467833"/>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9" name="円柱 128">
              <a:extLst>
                <a:ext uri="{FF2B5EF4-FFF2-40B4-BE49-F238E27FC236}">
                  <a16:creationId xmlns:a16="http://schemas.microsoft.com/office/drawing/2014/main" id="{9FAB25E3-799E-E4FC-1BBD-8CAE0B303C11}"/>
                </a:ext>
              </a:extLst>
            </p:cNvPr>
            <p:cNvSpPr/>
            <p:nvPr/>
          </p:nvSpPr>
          <p:spPr>
            <a:xfrm>
              <a:off x="5637136" y="5136366"/>
              <a:ext cx="558370" cy="467833"/>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0" name="円柱 129">
              <a:extLst>
                <a:ext uri="{FF2B5EF4-FFF2-40B4-BE49-F238E27FC236}">
                  <a16:creationId xmlns:a16="http://schemas.microsoft.com/office/drawing/2014/main" id="{BB9FB655-04DC-58BC-FC6D-A35F4A9EE62C}"/>
                </a:ext>
              </a:extLst>
            </p:cNvPr>
            <p:cNvSpPr/>
            <p:nvPr/>
          </p:nvSpPr>
          <p:spPr>
            <a:xfrm>
              <a:off x="4292817" y="4037670"/>
              <a:ext cx="558370" cy="467833"/>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1" name="円柱 130">
              <a:extLst>
                <a:ext uri="{FF2B5EF4-FFF2-40B4-BE49-F238E27FC236}">
                  <a16:creationId xmlns:a16="http://schemas.microsoft.com/office/drawing/2014/main" id="{7ED06A77-78EF-9B09-513D-8ED946CDBB8C}"/>
                </a:ext>
              </a:extLst>
            </p:cNvPr>
            <p:cNvSpPr/>
            <p:nvPr/>
          </p:nvSpPr>
          <p:spPr>
            <a:xfrm>
              <a:off x="4292817" y="5370285"/>
              <a:ext cx="558370" cy="467833"/>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2" name="円柱 131">
              <a:extLst>
                <a:ext uri="{FF2B5EF4-FFF2-40B4-BE49-F238E27FC236}">
                  <a16:creationId xmlns:a16="http://schemas.microsoft.com/office/drawing/2014/main" id="{203BA8E3-CE82-3978-AE39-1487585A2260}"/>
                </a:ext>
              </a:extLst>
            </p:cNvPr>
            <p:cNvSpPr/>
            <p:nvPr/>
          </p:nvSpPr>
          <p:spPr>
            <a:xfrm>
              <a:off x="4857565" y="4676361"/>
              <a:ext cx="558370" cy="467833"/>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3" name="円柱 132">
              <a:extLst>
                <a:ext uri="{FF2B5EF4-FFF2-40B4-BE49-F238E27FC236}">
                  <a16:creationId xmlns:a16="http://schemas.microsoft.com/office/drawing/2014/main" id="{BD10C6DE-4F67-E40C-8B5B-A94020F1A848}"/>
                </a:ext>
              </a:extLst>
            </p:cNvPr>
            <p:cNvSpPr/>
            <p:nvPr/>
          </p:nvSpPr>
          <p:spPr>
            <a:xfrm>
              <a:off x="3728070" y="4676361"/>
              <a:ext cx="558370" cy="467833"/>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4" name="直線コネクタ 133">
              <a:extLst>
                <a:ext uri="{FF2B5EF4-FFF2-40B4-BE49-F238E27FC236}">
                  <a16:creationId xmlns:a16="http://schemas.microsoft.com/office/drawing/2014/main" id="{DE934419-E760-DC8E-1939-F84CA6EF7CD6}"/>
                </a:ext>
              </a:extLst>
            </p:cNvPr>
            <p:cNvCxnSpPr>
              <a:stCxn id="130" idx="2"/>
              <a:endCxn id="126" idx="4"/>
            </p:cNvCxnSpPr>
            <p:nvPr/>
          </p:nvCxnSpPr>
          <p:spPr>
            <a:xfrm flipH="1">
              <a:off x="3519623" y="4271587"/>
              <a:ext cx="773194" cy="233916"/>
            </a:xfrm>
            <a:prstGeom prst="line">
              <a:avLst/>
            </a:prstGeom>
          </p:spPr>
          <p:style>
            <a:lnRef idx="2">
              <a:schemeClr val="accent1"/>
            </a:lnRef>
            <a:fillRef idx="0">
              <a:schemeClr val="accent1"/>
            </a:fillRef>
            <a:effectRef idx="1">
              <a:schemeClr val="accent1"/>
            </a:effectRef>
            <a:fontRef idx="minor">
              <a:schemeClr val="tx1"/>
            </a:fontRef>
          </p:style>
        </p:cxnSp>
        <p:cxnSp>
          <p:nvCxnSpPr>
            <p:cNvPr id="135" name="直線コネクタ 134">
              <a:extLst>
                <a:ext uri="{FF2B5EF4-FFF2-40B4-BE49-F238E27FC236}">
                  <a16:creationId xmlns:a16="http://schemas.microsoft.com/office/drawing/2014/main" id="{D51D3D3A-BEF4-D58D-9A69-CDF2858B4A7E}"/>
                </a:ext>
              </a:extLst>
            </p:cNvPr>
            <p:cNvCxnSpPr>
              <a:cxnSpLocks/>
              <a:stCxn id="133" idx="1"/>
              <a:endCxn id="126" idx="4"/>
            </p:cNvCxnSpPr>
            <p:nvPr/>
          </p:nvCxnSpPr>
          <p:spPr>
            <a:xfrm flipH="1" flipV="1">
              <a:off x="3519623" y="4505503"/>
              <a:ext cx="487632" cy="170858"/>
            </a:xfrm>
            <a:prstGeom prst="line">
              <a:avLst/>
            </a:prstGeom>
          </p:spPr>
          <p:style>
            <a:lnRef idx="2">
              <a:schemeClr val="accent1"/>
            </a:lnRef>
            <a:fillRef idx="0">
              <a:schemeClr val="accent1"/>
            </a:fillRef>
            <a:effectRef idx="1">
              <a:schemeClr val="accent1"/>
            </a:effectRef>
            <a:fontRef idx="minor">
              <a:schemeClr val="tx1"/>
            </a:fontRef>
          </p:style>
        </p:cxnSp>
        <p:cxnSp>
          <p:nvCxnSpPr>
            <p:cNvPr id="136" name="直線コネクタ 135">
              <a:extLst>
                <a:ext uri="{FF2B5EF4-FFF2-40B4-BE49-F238E27FC236}">
                  <a16:creationId xmlns:a16="http://schemas.microsoft.com/office/drawing/2014/main" id="{EEAE5BF9-8FC8-E292-C9F8-3DC93B03D0FF}"/>
                </a:ext>
              </a:extLst>
            </p:cNvPr>
            <p:cNvCxnSpPr>
              <a:cxnSpLocks/>
              <a:stCxn id="128" idx="1"/>
              <a:endCxn id="126" idx="3"/>
            </p:cNvCxnSpPr>
            <p:nvPr/>
          </p:nvCxnSpPr>
          <p:spPr>
            <a:xfrm flipV="1">
              <a:off x="3240438" y="4739419"/>
              <a:ext cx="0" cy="404775"/>
            </a:xfrm>
            <a:prstGeom prst="line">
              <a:avLst/>
            </a:prstGeom>
          </p:spPr>
          <p:style>
            <a:lnRef idx="2">
              <a:schemeClr val="accent1"/>
            </a:lnRef>
            <a:fillRef idx="0">
              <a:schemeClr val="accent1"/>
            </a:fillRef>
            <a:effectRef idx="1">
              <a:schemeClr val="accent1"/>
            </a:effectRef>
            <a:fontRef idx="minor">
              <a:schemeClr val="tx1"/>
            </a:fontRef>
          </p:style>
        </p:cxnSp>
        <p:cxnSp>
          <p:nvCxnSpPr>
            <p:cNvPr id="137" name="直線コネクタ 136">
              <a:extLst>
                <a:ext uri="{FF2B5EF4-FFF2-40B4-BE49-F238E27FC236}">
                  <a16:creationId xmlns:a16="http://schemas.microsoft.com/office/drawing/2014/main" id="{C460F8EA-049D-A94C-6397-396BD057E189}"/>
                </a:ext>
              </a:extLst>
            </p:cNvPr>
            <p:cNvCxnSpPr>
              <a:cxnSpLocks/>
              <a:stCxn id="133" idx="3"/>
              <a:endCxn id="128" idx="4"/>
            </p:cNvCxnSpPr>
            <p:nvPr/>
          </p:nvCxnSpPr>
          <p:spPr>
            <a:xfrm flipH="1">
              <a:off x="3519623" y="5144194"/>
              <a:ext cx="487632" cy="233917"/>
            </a:xfrm>
            <a:prstGeom prst="line">
              <a:avLst/>
            </a:prstGeom>
          </p:spPr>
          <p:style>
            <a:lnRef idx="2">
              <a:schemeClr val="accent1"/>
            </a:lnRef>
            <a:fillRef idx="0">
              <a:schemeClr val="accent1"/>
            </a:fillRef>
            <a:effectRef idx="1">
              <a:schemeClr val="accent1"/>
            </a:effectRef>
            <a:fontRef idx="minor">
              <a:schemeClr val="tx1"/>
            </a:fontRef>
          </p:style>
        </p:cxnSp>
        <p:cxnSp>
          <p:nvCxnSpPr>
            <p:cNvPr id="138" name="直線コネクタ 137">
              <a:extLst>
                <a:ext uri="{FF2B5EF4-FFF2-40B4-BE49-F238E27FC236}">
                  <a16:creationId xmlns:a16="http://schemas.microsoft.com/office/drawing/2014/main" id="{AC8E07A6-97E5-9D11-4609-28F06E6FD7FB}"/>
                </a:ext>
              </a:extLst>
            </p:cNvPr>
            <p:cNvCxnSpPr>
              <a:cxnSpLocks/>
              <a:stCxn id="133" idx="1"/>
              <a:endCxn id="130" idx="3"/>
            </p:cNvCxnSpPr>
            <p:nvPr/>
          </p:nvCxnSpPr>
          <p:spPr>
            <a:xfrm flipV="1">
              <a:off x="4007255" y="4505503"/>
              <a:ext cx="564747" cy="170858"/>
            </a:xfrm>
            <a:prstGeom prst="line">
              <a:avLst/>
            </a:prstGeom>
          </p:spPr>
          <p:style>
            <a:lnRef idx="2">
              <a:schemeClr val="accent1"/>
            </a:lnRef>
            <a:fillRef idx="0">
              <a:schemeClr val="accent1"/>
            </a:fillRef>
            <a:effectRef idx="1">
              <a:schemeClr val="accent1"/>
            </a:effectRef>
            <a:fontRef idx="minor">
              <a:schemeClr val="tx1"/>
            </a:fontRef>
          </p:style>
        </p:cxnSp>
        <p:cxnSp>
          <p:nvCxnSpPr>
            <p:cNvPr id="139" name="直線コネクタ 138">
              <a:extLst>
                <a:ext uri="{FF2B5EF4-FFF2-40B4-BE49-F238E27FC236}">
                  <a16:creationId xmlns:a16="http://schemas.microsoft.com/office/drawing/2014/main" id="{83F52822-6924-5F4F-2C3C-3FA606F9481C}"/>
                </a:ext>
              </a:extLst>
            </p:cNvPr>
            <p:cNvCxnSpPr>
              <a:cxnSpLocks/>
              <a:stCxn id="133" idx="4"/>
              <a:endCxn id="132" idx="2"/>
            </p:cNvCxnSpPr>
            <p:nvPr/>
          </p:nvCxnSpPr>
          <p:spPr>
            <a:xfrm>
              <a:off x="4286440" y="4910278"/>
              <a:ext cx="571125"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40" name="直線コネクタ 139">
              <a:extLst>
                <a:ext uri="{FF2B5EF4-FFF2-40B4-BE49-F238E27FC236}">
                  <a16:creationId xmlns:a16="http://schemas.microsoft.com/office/drawing/2014/main" id="{FC876511-AB36-584B-4921-CAF037B82BA1}"/>
                </a:ext>
              </a:extLst>
            </p:cNvPr>
            <p:cNvCxnSpPr>
              <a:cxnSpLocks/>
              <a:stCxn id="131" idx="2"/>
              <a:endCxn id="128" idx="4"/>
            </p:cNvCxnSpPr>
            <p:nvPr/>
          </p:nvCxnSpPr>
          <p:spPr>
            <a:xfrm flipH="1" flipV="1">
              <a:off x="3519623" y="5378111"/>
              <a:ext cx="773194" cy="226091"/>
            </a:xfrm>
            <a:prstGeom prst="line">
              <a:avLst/>
            </a:prstGeom>
          </p:spPr>
          <p:style>
            <a:lnRef idx="2">
              <a:schemeClr val="accent1"/>
            </a:lnRef>
            <a:fillRef idx="0">
              <a:schemeClr val="accent1"/>
            </a:fillRef>
            <a:effectRef idx="1">
              <a:schemeClr val="accent1"/>
            </a:effectRef>
            <a:fontRef idx="minor">
              <a:schemeClr val="tx1"/>
            </a:fontRef>
          </p:style>
        </p:cxnSp>
        <p:cxnSp>
          <p:nvCxnSpPr>
            <p:cNvPr id="141" name="直線コネクタ 140">
              <a:extLst>
                <a:ext uri="{FF2B5EF4-FFF2-40B4-BE49-F238E27FC236}">
                  <a16:creationId xmlns:a16="http://schemas.microsoft.com/office/drawing/2014/main" id="{B09E6F82-E27D-C1DA-43F2-32056404DF2C}"/>
                </a:ext>
              </a:extLst>
            </p:cNvPr>
            <p:cNvCxnSpPr>
              <a:cxnSpLocks/>
              <a:stCxn id="131" idx="1"/>
              <a:endCxn id="133" idx="3"/>
            </p:cNvCxnSpPr>
            <p:nvPr/>
          </p:nvCxnSpPr>
          <p:spPr>
            <a:xfrm flipH="1" flipV="1">
              <a:off x="4007255" y="5144194"/>
              <a:ext cx="564747" cy="226091"/>
            </a:xfrm>
            <a:prstGeom prst="line">
              <a:avLst/>
            </a:prstGeom>
          </p:spPr>
          <p:style>
            <a:lnRef idx="2">
              <a:schemeClr val="accent1"/>
            </a:lnRef>
            <a:fillRef idx="0">
              <a:schemeClr val="accent1"/>
            </a:fillRef>
            <a:effectRef idx="1">
              <a:schemeClr val="accent1"/>
            </a:effectRef>
            <a:fontRef idx="minor">
              <a:schemeClr val="tx1"/>
            </a:fontRef>
          </p:style>
        </p:cxnSp>
        <p:cxnSp>
          <p:nvCxnSpPr>
            <p:cNvPr id="142" name="直線コネクタ 141">
              <a:extLst>
                <a:ext uri="{FF2B5EF4-FFF2-40B4-BE49-F238E27FC236}">
                  <a16:creationId xmlns:a16="http://schemas.microsoft.com/office/drawing/2014/main" id="{B73F7EEA-934D-CD4A-2F5D-756550165CD9}"/>
                </a:ext>
              </a:extLst>
            </p:cNvPr>
            <p:cNvCxnSpPr>
              <a:cxnSpLocks/>
              <a:stCxn id="132" idx="3"/>
              <a:endCxn id="131" idx="1"/>
            </p:cNvCxnSpPr>
            <p:nvPr/>
          </p:nvCxnSpPr>
          <p:spPr>
            <a:xfrm flipH="1">
              <a:off x="4572002" y="5144194"/>
              <a:ext cx="564748" cy="226091"/>
            </a:xfrm>
            <a:prstGeom prst="line">
              <a:avLst/>
            </a:prstGeom>
          </p:spPr>
          <p:style>
            <a:lnRef idx="2">
              <a:schemeClr val="accent1"/>
            </a:lnRef>
            <a:fillRef idx="0">
              <a:schemeClr val="accent1"/>
            </a:fillRef>
            <a:effectRef idx="1">
              <a:schemeClr val="accent1"/>
            </a:effectRef>
            <a:fontRef idx="minor">
              <a:schemeClr val="tx1"/>
            </a:fontRef>
          </p:style>
        </p:cxnSp>
        <p:cxnSp>
          <p:nvCxnSpPr>
            <p:cNvPr id="143" name="直線コネクタ 142">
              <a:extLst>
                <a:ext uri="{FF2B5EF4-FFF2-40B4-BE49-F238E27FC236}">
                  <a16:creationId xmlns:a16="http://schemas.microsoft.com/office/drawing/2014/main" id="{B949A374-2A28-885B-0E13-61581D65C19E}"/>
                </a:ext>
              </a:extLst>
            </p:cNvPr>
            <p:cNvCxnSpPr>
              <a:cxnSpLocks/>
              <a:stCxn id="132" idx="1"/>
            </p:cNvCxnSpPr>
            <p:nvPr/>
          </p:nvCxnSpPr>
          <p:spPr>
            <a:xfrm flipH="1" flipV="1">
              <a:off x="4572004" y="4505503"/>
              <a:ext cx="564746" cy="170858"/>
            </a:xfrm>
            <a:prstGeom prst="line">
              <a:avLst/>
            </a:prstGeom>
          </p:spPr>
          <p:style>
            <a:lnRef idx="2">
              <a:schemeClr val="accent1"/>
            </a:lnRef>
            <a:fillRef idx="0">
              <a:schemeClr val="accent1"/>
            </a:fillRef>
            <a:effectRef idx="1">
              <a:schemeClr val="accent1"/>
            </a:effectRef>
            <a:fontRef idx="minor">
              <a:schemeClr val="tx1"/>
            </a:fontRef>
          </p:style>
        </p:cxnSp>
        <p:cxnSp>
          <p:nvCxnSpPr>
            <p:cNvPr id="144" name="直線コネクタ 143">
              <a:extLst>
                <a:ext uri="{FF2B5EF4-FFF2-40B4-BE49-F238E27FC236}">
                  <a16:creationId xmlns:a16="http://schemas.microsoft.com/office/drawing/2014/main" id="{B26DF7DB-2E56-DB31-7E5B-3D17EEDB5750}"/>
                </a:ext>
              </a:extLst>
            </p:cNvPr>
            <p:cNvCxnSpPr>
              <a:cxnSpLocks/>
              <a:endCxn id="130" idx="4"/>
            </p:cNvCxnSpPr>
            <p:nvPr/>
          </p:nvCxnSpPr>
          <p:spPr>
            <a:xfrm flipH="1" flipV="1">
              <a:off x="4851187" y="4271587"/>
              <a:ext cx="773194" cy="226087"/>
            </a:xfrm>
            <a:prstGeom prst="line">
              <a:avLst/>
            </a:prstGeom>
          </p:spPr>
          <p:style>
            <a:lnRef idx="2">
              <a:schemeClr val="accent1"/>
            </a:lnRef>
            <a:fillRef idx="0">
              <a:schemeClr val="accent1"/>
            </a:fillRef>
            <a:effectRef idx="1">
              <a:schemeClr val="accent1"/>
            </a:effectRef>
            <a:fontRef idx="minor">
              <a:schemeClr val="tx1"/>
            </a:fontRef>
          </p:style>
        </p:cxnSp>
        <p:cxnSp>
          <p:nvCxnSpPr>
            <p:cNvPr id="145" name="直線コネクタ 144">
              <a:extLst>
                <a:ext uri="{FF2B5EF4-FFF2-40B4-BE49-F238E27FC236}">
                  <a16:creationId xmlns:a16="http://schemas.microsoft.com/office/drawing/2014/main" id="{4D75CC7F-E8F9-687B-DFED-81C56EDD41B8}"/>
                </a:ext>
              </a:extLst>
            </p:cNvPr>
            <p:cNvCxnSpPr>
              <a:cxnSpLocks/>
              <a:stCxn id="127" idx="2"/>
              <a:endCxn id="132" idx="1"/>
            </p:cNvCxnSpPr>
            <p:nvPr/>
          </p:nvCxnSpPr>
          <p:spPr>
            <a:xfrm flipH="1">
              <a:off x="5136750" y="4497675"/>
              <a:ext cx="500386" cy="178686"/>
            </a:xfrm>
            <a:prstGeom prst="line">
              <a:avLst/>
            </a:prstGeom>
          </p:spPr>
          <p:style>
            <a:lnRef idx="2">
              <a:schemeClr val="accent1"/>
            </a:lnRef>
            <a:fillRef idx="0">
              <a:schemeClr val="accent1"/>
            </a:fillRef>
            <a:effectRef idx="1">
              <a:schemeClr val="accent1"/>
            </a:effectRef>
            <a:fontRef idx="minor">
              <a:schemeClr val="tx1"/>
            </a:fontRef>
          </p:style>
        </p:cxnSp>
        <p:cxnSp>
          <p:nvCxnSpPr>
            <p:cNvPr id="146" name="直線コネクタ 145">
              <a:extLst>
                <a:ext uri="{FF2B5EF4-FFF2-40B4-BE49-F238E27FC236}">
                  <a16:creationId xmlns:a16="http://schemas.microsoft.com/office/drawing/2014/main" id="{84954D76-D070-9D74-C280-9EB9223992EC}"/>
                </a:ext>
              </a:extLst>
            </p:cNvPr>
            <p:cNvCxnSpPr>
              <a:cxnSpLocks/>
              <a:stCxn id="127" idx="3"/>
              <a:endCxn id="129" idx="1"/>
            </p:cNvCxnSpPr>
            <p:nvPr/>
          </p:nvCxnSpPr>
          <p:spPr>
            <a:xfrm>
              <a:off x="5916321" y="4731591"/>
              <a:ext cx="0" cy="404775"/>
            </a:xfrm>
            <a:prstGeom prst="line">
              <a:avLst/>
            </a:prstGeom>
          </p:spPr>
          <p:style>
            <a:lnRef idx="2">
              <a:schemeClr val="accent1"/>
            </a:lnRef>
            <a:fillRef idx="0">
              <a:schemeClr val="accent1"/>
            </a:fillRef>
            <a:effectRef idx="1">
              <a:schemeClr val="accent1"/>
            </a:effectRef>
            <a:fontRef idx="minor">
              <a:schemeClr val="tx1"/>
            </a:fontRef>
          </p:style>
        </p:cxnSp>
        <p:cxnSp>
          <p:nvCxnSpPr>
            <p:cNvPr id="147" name="直線コネクタ 146">
              <a:extLst>
                <a:ext uri="{FF2B5EF4-FFF2-40B4-BE49-F238E27FC236}">
                  <a16:creationId xmlns:a16="http://schemas.microsoft.com/office/drawing/2014/main" id="{CF0A98C8-8BAA-75AD-8223-E89821501535}"/>
                </a:ext>
              </a:extLst>
            </p:cNvPr>
            <p:cNvCxnSpPr>
              <a:cxnSpLocks/>
              <a:stCxn id="132" idx="3"/>
              <a:endCxn id="129" idx="2"/>
            </p:cNvCxnSpPr>
            <p:nvPr/>
          </p:nvCxnSpPr>
          <p:spPr>
            <a:xfrm>
              <a:off x="5136750" y="5144194"/>
              <a:ext cx="500386" cy="226089"/>
            </a:xfrm>
            <a:prstGeom prst="line">
              <a:avLst/>
            </a:prstGeom>
          </p:spPr>
          <p:style>
            <a:lnRef idx="2">
              <a:schemeClr val="accent1"/>
            </a:lnRef>
            <a:fillRef idx="0">
              <a:schemeClr val="accent1"/>
            </a:fillRef>
            <a:effectRef idx="1">
              <a:schemeClr val="accent1"/>
            </a:effectRef>
            <a:fontRef idx="minor">
              <a:schemeClr val="tx1"/>
            </a:fontRef>
          </p:style>
        </p:cxnSp>
        <p:cxnSp>
          <p:nvCxnSpPr>
            <p:cNvPr id="148" name="直線コネクタ 147">
              <a:extLst>
                <a:ext uri="{FF2B5EF4-FFF2-40B4-BE49-F238E27FC236}">
                  <a16:creationId xmlns:a16="http://schemas.microsoft.com/office/drawing/2014/main" id="{AC9F6FC2-D046-C1B9-6CF4-E8715C1D4057}"/>
                </a:ext>
              </a:extLst>
            </p:cNvPr>
            <p:cNvCxnSpPr>
              <a:cxnSpLocks/>
              <a:stCxn id="131" idx="4"/>
              <a:endCxn id="129" idx="2"/>
            </p:cNvCxnSpPr>
            <p:nvPr/>
          </p:nvCxnSpPr>
          <p:spPr>
            <a:xfrm flipV="1">
              <a:off x="4851187" y="5370283"/>
              <a:ext cx="785949" cy="233919"/>
            </a:xfrm>
            <a:prstGeom prst="line">
              <a:avLst/>
            </a:prstGeom>
          </p:spPr>
          <p:style>
            <a:lnRef idx="2">
              <a:schemeClr val="accent1"/>
            </a:lnRef>
            <a:fillRef idx="0">
              <a:schemeClr val="accent1"/>
            </a:fillRef>
            <a:effectRef idx="1">
              <a:schemeClr val="accent1"/>
            </a:effectRef>
            <a:fontRef idx="minor">
              <a:schemeClr val="tx1"/>
            </a:fontRef>
          </p:style>
        </p:cxnSp>
        <p:sp>
          <p:nvSpPr>
            <p:cNvPr id="149" name="テキスト ボックス 148">
              <a:extLst>
                <a:ext uri="{FF2B5EF4-FFF2-40B4-BE49-F238E27FC236}">
                  <a16:creationId xmlns:a16="http://schemas.microsoft.com/office/drawing/2014/main" id="{17F61AEB-75B1-F378-B61A-0DCE6DE2D860}"/>
                </a:ext>
              </a:extLst>
            </p:cNvPr>
            <p:cNvSpPr txBox="1"/>
            <p:nvPr/>
          </p:nvSpPr>
          <p:spPr>
            <a:xfrm>
              <a:off x="3396551" y="4744083"/>
              <a:ext cx="2350900" cy="400110"/>
            </a:xfrm>
            <a:prstGeom prst="rect">
              <a:avLst/>
            </a:prstGeom>
            <a:noFill/>
          </p:spPr>
          <p:txBody>
            <a:bodyPr wrap="none" rtlCol="0">
              <a:spAutoFit/>
            </a:bodyPr>
            <a:lstStyle/>
            <a:p>
              <a:pPr algn="ctr"/>
              <a:r>
                <a:rPr kumimoji="1" lang="en-US" altLang="ja-JP" sz="20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PtoP</a:t>
              </a:r>
              <a:r>
                <a:rPr kumimoji="1" lang="ja-JP" altLang="en-US" sz="20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ネットワーク</a:t>
              </a:r>
            </a:p>
          </p:txBody>
        </p:sp>
        <p:sp>
          <p:nvSpPr>
            <p:cNvPr id="150" name="テキスト ボックス 149">
              <a:extLst>
                <a:ext uri="{FF2B5EF4-FFF2-40B4-BE49-F238E27FC236}">
                  <a16:creationId xmlns:a16="http://schemas.microsoft.com/office/drawing/2014/main" id="{5E881F1D-DCB2-CAA0-093F-27B81A0954AD}"/>
                </a:ext>
              </a:extLst>
            </p:cNvPr>
            <p:cNvSpPr txBox="1"/>
            <p:nvPr/>
          </p:nvSpPr>
          <p:spPr>
            <a:xfrm>
              <a:off x="851276" y="6306363"/>
              <a:ext cx="7441461" cy="276999"/>
            </a:xfrm>
            <a:prstGeom prst="rect">
              <a:avLst/>
            </a:prstGeom>
            <a:noFill/>
          </p:spPr>
          <p:txBody>
            <a:bodyPr wrap="none" rtlCol="0">
              <a:spAutoFit/>
            </a:bodyPr>
            <a:lstStyle/>
            <a:p>
              <a:pPr algn="ctr"/>
              <a:r>
                <a:rPr kumimoji="1" lang="en-US" altLang="ja-JP" sz="1200" b="1" dirty="0">
                  <a:solidFill>
                    <a:schemeClr val="accent6">
                      <a:lumMod val="75000"/>
                    </a:schemeClr>
                  </a:solidFill>
                  <a:latin typeface="Meiryo" panose="020B0604030504040204" pitchFamily="34" charset="-128"/>
                  <a:ea typeface="Meiryo" panose="020B0604030504040204" pitchFamily="34" charset="-128"/>
                </a:rPr>
                <a:t>PtoP</a:t>
              </a:r>
              <a:r>
                <a:rPr kumimoji="1" lang="ja-JP" altLang="en-US" sz="1200" b="1" dirty="0">
                  <a:solidFill>
                    <a:schemeClr val="accent6">
                      <a:lumMod val="75000"/>
                    </a:schemeClr>
                  </a:solidFill>
                  <a:latin typeface="Meiryo" panose="020B0604030504040204" pitchFamily="34" charset="-128"/>
                  <a:ea typeface="Meiryo" panose="020B0604030504040204" pitchFamily="34" charset="-128"/>
                </a:rPr>
                <a:t>ネットワーク</a:t>
              </a:r>
              <a:r>
                <a:rPr kumimoji="1" lang="ja-JP" altLang="en-US" sz="1200" dirty="0">
                  <a:solidFill>
                    <a:schemeClr val="accent6">
                      <a:lumMod val="75000"/>
                    </a:schemeClr>
                  </a:solidFill>
                  <a:latin typeface="Meiryo" panose="020B0604030504040204" pitchFamily="34" charset="-128"/>
                  <a:ea typeface="Meiryo" panose="020B0604030504040204" pitchFamily="34" charset="-128"/>
                </a:rPr>
                <a:t>：サーバーやクライアントの関係（主従）を持たず</a:t>
              </a:r>
              <a:r>
                <a:rPr lang="ja-JP" altLang="en-US" sz="1200" dirty="0">
                  <a:solidFill>
                    <a:schemeClr val="accent6">
                      <a:lumMod val="75000"/>
                    </a:schemeClr>
                  </a:solidFill>
                  <a:latin typeface="Meiryo" panose="020B0604030504040204" pitchFamily="34" charset="-128"/>
                  <a:ea typeface="Meiryo" panose="020B0604030504040204" pitchFamily="34" charset="-128"/>
                </a:rPr>
                <a:t>各通信ノードが対等に直接通信する</a:t>
              </a:r>
              <a:endParaRPr kumimoji="1" lang="ja-JP" altLang="en-US" sz="1200" dirty="0">
                <a:solidFill>
                  <a:schemeClr val="accent6">
                    <a:lumMod val="75000"/>
                  </a:schemeClr>
                </a:solidFill>
                <a:latin typeface="Meiryo" panose="020B0604030504040204" pitchFamily="34" charset="-128"/>
                <a:ea typeface="Meiryo" panose="020B0604030504040204" pitchFamily="34" charset="-128"/>
              </a:endParaRPr>
            </a:p>
          </p:txBody>
        </p:sp>
        <p:sp>
          <p:nvSpPr>
            <p:cNvPr id="151" name="テキスト ボックス 150">
              <a:extLst>
                <a:ext uri="{FF2B5EF4-FFF2-40B4-BE49-F238E27FC236}">
                  <a16:creationId xmlns:a16="http://schemas.microsoft.com/office/drawing/2014/main" id="{7509F597-7A7F-56B1-EE83-3212CAB65C36}"/>
                </a:ext>
              </a:extLst>
            </p:cNvPr>
            <p:cNvSpPr txBox="1"/>
            <p:nvPr/>
          </p:nvSpPr>
          <p:spPr>
            <a:xfrm>
              <a:off x="3577623" y="5851944"/>
              <a:ext cx="1980029" cy="400110"/>
            </a:xfrm>
            <a:prstGeom prst="rect">
              <a:avLst/>
            </a:prstGeom>
            <a:noFill/>
          </p:spPr>
          <p:txBody>
            <a:bodyPr wrap="none" rtlCol="0">
              <a:spAutoFit/>
            </a:bodyPr>
            <a:lstStyle/>
            <a:p>
              <a:pPr algn="ctr"/>
              <a:r>
                <a:rPr kumimoji="1" lang="ja-JP" altLang="en-US" sz="20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インターネット</a:t>
              </a:r>
            </a:p>
          </p:txBody>
        </p:sp>
      </p:grpSp>
      <p:sp>
        <p:nvSpPr>
          <p:cNvPr id="4" name="正方形/長方形 3">
            <a:extLst>
              <a:ext uri="{FF2B5EF4-FFF2-40B4-BE49-F238E27FC236}">
                <a16:creationId xmlns:a16="http://schemas.microsoft.com/office/drawing/2014/main" id="{F9124EBA-D841-98E9-27E8-3E5DC7D75357}"/>
              </a:ext>
            </a:extLst>
          </p:cNvPr>
          <p:cNvSpPr/>
          <p:nvPr/>
        </p:nvSpPr>
        <p:spPr>
          <a:xfrm>
            <a:off x="847386" y="1912271"/>
            <a:ext cx="3646429" cy="615553"/>
          </a:xfrm>
          <a:prstGeom prst="rect">
            <a:avLst/>
          </a:prstGeom>
        </p:spPr>
        <p:txBody>
          <a:bodyPr wrap="square">
            <a:spAutoFit/>
          </a:bodyPr>
          <a:lstStyle/>
          <a:p>
            <a:r>
              <a:rPr lang="ja-JP" altLang="en-US" sz="1600">
                <a:solidFill>
                  <a:srgbClr val="002060"/>
                </a:solidFill>
                <a:latin typeface="Meiryo" panose="020B0604030504040204" pitchFamily="34" charset="-128"/>
                <a:ea typeface="Meiryo" panose="020B0604030504040204" pitchFamily="34" charset="-128"/>
              </a:rPr>
              <a:t>データの改ざんや不正利用が困難な</a:t>
            </a:r>
            <a:endParaRPr lang="en-US" altLang="ja-JP" sz="1600" dirty="0">
              <a:solidFill>
                <a:srgbClr val="002060"/>
              </a:solidFill>
              <a:latin typeface="Meiryo" panose="020B0604030504040204" pitchFamily="34" charset="-128"/>
              <a:ea typeface="Meiryo" panose="020B0604030504040204" pitchFamily="34" charset="-128"/>
            </a:endParaRPr>
          </a:p>
          <a:p>
            <a:r>
              <a:rPr lang="ja-JP" altLang="en-US" b="1">
                <a:solidFill>
                  <a:srgbClr val="002060"/>
                </a:solidFill>
                <a:latin typeface="Meiryo" panose="020B0604030504040204" pitchFamily="34" charset="-128"/>
                <a:ea typeface="Meiryo" panose="020B0604030504040204" pitchFamily="34" charset="-128"/>
              </a:rPr>
              <a:t>安全にデータを記録できる技術</a:t>
            </a:r>
          </a:p>
        </p:txBody>
      </p:sp>
      <p:sp>
        <p:nvSpPr>
          <p:cNvPr id="5" name="右矢印 4">
            <a:extLst>
              <a:ext uri="{FF2B5EF4-FFF2-40B4-BE49-F238E27FC236}">
                <a16:creationId xmlns:a16="http://schemas.microsoft.com/office/drawing/2014/main" id="{CB7D3F77-B271-2862-C664-5E85C545607A}"/>
              </a:ext>
            </a:extLst>
          </p:cNvPr>
          <p:cNvSpPr/>
          <p:nvPr/>
        </p:nvSpPr>
        <p:spPr>
          <a:xfrm>
            <a:off x="4343401" y="2014136"/>
            <a:ext cx="434340" cy="376300"/>
          </a:xfrm>
          <a:prstGeom prst="right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31298880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87"/>
                                        </p:tgtEl>
                                        <p:attrNameLst>
                                          <p:attrName>style.visibility</p:attrName>
                                        </p:attrNameLst>
                                      </p:cBhvr>
                                      <p:to>
                                        <p:strVal val="visible"/>
                                      </p:to>
                                    </p:set>
                                    <p:anim calcmode="lin" valueType="num">
                                      <p:cBhvr additive="base">
                                        <p:cTn id="7" dur="500" fill="hold"/>
                                        <p:tgtEl>
                                          <p:spTgt spid="87"/>
                                        </p:tgtEl>
                                        <p:attrNameLst>
                                          <p:attrName>ppt_x</p:attrName>
                                        </p:attrNameLst>
                                      </p:cBhvr>
                                      <p:tavLst>
                                        <p:tav tm="0">
                                          <p:val>
                                            <p:strVal val="#ppt_x"/>
                                          </p:val>
                                        </p:tav>
                                        <p:tav tm="100000">
                                          <p:val>
                                            <p:strVal val="#ppt_x"/>
                                          </p:val>
                                        </p:tav>
                                      </p:tavLst>
                                    </p:anim>
                                    <p:anim calcmode="lin" valueType="num">
                                      <p:cBhvr additive="base">
                                        <p:cTn id="8" dur="500" fill="hold"/>
                                        <p:tgtEl>
                                          <p:spTgt spid="8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nodeType="click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down)">
                                      <p:cBhvr>
                                        <p:cTn id="1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9081273-5BF2-9953-F4EF-80C2BBD0BEB8}"/>
            </a:ext>
          </a:extLst>
        </p:cNvPr>
        <p:cNvGrpSpPr/>
        <p:nvPr/>
      </p:nvGrpSpPr>
      <p:grpSpPr>
        <a:xfrm>
          <a:off x="0" y="0"/>
          <a:ext cx="0" cy="0"/>
          <a:chOff x="0" y="0"/>
          <a:chExt cx="0" cy="0"/>
        </a:xfrm>
      </p:grpSpPr>
      <p:grpSp>
        <p:nvGrpSpPr>
          <p:cNvPr id="91" name="グループ化 90">
            <a:extLst>
              <a:ext uri="{FF2B5EF4-FFF2-40B4-BE49-F238E27FC236}">
                <a16:creationId xmlns:a16="http://schemas.microsoft.com/office/drawing/2014/main" id="{2677D289-E639-7197-40D1-1226A7ED1365}"/>
              </a:ext>
            </a:extLst>
          </p:cNvPr>
          <p:cNvGrpSpPr/>
          <p:nvPr/>
        </p:nvGrpSpPr>
        <p:grpSpPr>
          <a:xfrm>
            <a:off x="1060556" y="3196413"/>
            <a:ext cx="1682645" cy="1240702"/>
            <a:chOff x="1060556" y="3339531"/>
            <a:chExt cx="1682645" cy="1240702"/>
          </a:xfrm>
        </p:grpSpPr>
        <p:sp>
          <p:nvSpPr>
            <p:cNvPr id="90" name="フリーフォーム 89">
              <a:extLst>
                <a:ext uri="{FF2B5EF4-FFF2-40B4-BE49-F238E27FC236}">
                  <a16:creationId xmlns:a16="http://schemas.microsoft.com/office/drawing/2014/main" id="{67D2DA6C-4047-B963-F1D9-9971555BC28F}"/>
                </a:ext>
              </a:extLst>
            </p:cNvPr>
            <p:cNvSpPr/>
            <p:nvPr/>
          </p:nvSpPr>
          <p:spPr>
            <a:xfrm>
              <a:off x="2037029" y="3350755"/>
              <a:ext cx="706172" cy="1229478"/>
            </a:xfrm>
            <a:custGeom>
              <a:avLst/>
              <a:gdLst>
                <a:gd name="connsiteX0" fmla="*/ 0 w 718019"/>
                <a:gd name="connsiteY0" fmla="*/ 0 h 1251931"/>
                <a:gd name="connsiteX1" fmla="*/ 6137 w 718019"/>
                <a:gd name="connsiteY1" fmla="*/ 1251931 h 1251931"/>
                <a:gd name="connsiteX2" fmla="*/ 718019 w 718019"/>
                <a:gd name="connsiteY2" fmla="*/ 171834 h 1251931"/>
                <a:gd name="connsiteX3" fmla="*/ 711882 w 718019"/>
                <a:gd name="connsiteY3" fmla="*/ 67506 h 1251931"/>
                <a:gd name="connsiteX4" fmla="*/ 0 w 718019"/>
                <a:gd name="connsiteY4" fmla="*/ 0 h 1251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019" h="1251931">
                  <a:moveTo>
                    <a:pt x="0" y="0"/>
                  </a:moveTo>
                  <a:cubicBezTo>
                    <a:pt x="2046" y="417310"/>
                    <a:pt x="4091" y="834621"/>
                    <a:pt x="6137" y="1251931"/>
                  </a:cubicBezTo>
                  <a:lnTo>
                    <a:pt x="718019" y="171834"/>
                  </a:lnTo>
                  <a:lnTo>
                    <a:pt x="711882" y="67506"/>
                  </a:lnTo>
                  <a:lnTo>
                    <a:pt x="0" y="0"/>
                  </a:lnTo>
                  <a:close/>
                </a:path>
              </a:pathLst>
            </a:custGeom>
            <a:solidFill>
              <a:schemeClr val="accent3">
                <a:lumMod val="40000"/>
                <a:lumOff val="60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3" name="正方形/長方形 82">
              <a:extLst>
                <a:ext uri="{FF2B5EF4-FFF2-40B4-BE49-F238E27FC236}">
                  <a16:creationId xmlns:a16="http://schemas.microsoft.com/office/drawing/2014/main" id="{998CC841-0CB3-A9F3-2025-EE03A923B05D}"/>
                </a:ext>
              </a:extLst>
            </p:cNvPr>
            <p:cNvSpPr/>
            <p:nvPr/>
          </p:nvSpPr>
          <p:spPr>
            <a:xfrm>
              <a:off x="1060556" y="3339531"/>
              <a:ext cx="962550" cy="1240701"/>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5" name="正方形/長方形 84">
              <a:extLst>
                <a:ext uri="{FF2B5EF4-FFF2-40B4-BE49-F238E27FC236}">
                  <a16:creationId xmlns:a16="http://schemas.microsoft.com/office/drawing/2014/main" id="{5B4E4068-8C77-1320-8E0F-73803C966F11}"/>
                </a:ext>
              </a:extLst>
            </p:cNvPr>
            <p:cNvSpPr/>
            <p:nvPr/>
          </p:nvSpPr>
          <p:spPr>
            <a:xfrm>
              <a:off x="1115920" y="3699784"/>
              <a:ext cx="864096" cy="174323"/>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取引</a:t>
              </a:r>
              <a:r>
                <a:rPr kumimoji="1" lang="en-US" altLang="ja-JP" sz="800" dirty="0">
                  <a:solidFill>
                    <a:srgbClr val="FFFFFF"/>
                  </a:solidFill>
                  <a:latin typeface="Meiryo" charset="-128"/>
                  <a:ea typeface="Meiryo" charset="-128"/>
                  <a:cs typeface="Meiryo" charset="-128"/>
                </a:rPr>
                <a:t> a</a:t>
              </a:r>
              <a:endParaRPr kumimoji="1" lang="ja-JP" altLang="en-US" sz="800" dirty="0">
                <a:solidFill>
                  <a:srgbClr val="FFFFFF"/>
                </a:solidFill>
                <a:latin typeface="Meiryo" charset="-128"/>
                <a:ea typeface="Meiryo" charset="-128"/>
                <a:cs typeface="Meiryo" charset="-128"/>
              </a:endParaRPr>
            </a:p>
          </p:txBody>
        </p:sp>
        <p:sp>
          <p:nvSpPr>
            <p:cNvPr id="86" name="正方形/長方形 85">
              <a:extLst>
                <a:ext uri="{FF2B5EF4-FFF2-40B4-BE49-F238E27FC236}">
                  <a16:creationId xmlns:a16="http://schemas.microsoft.com/office/drawing/2014/main" id="{5435E1A4-5067-44E7-BC6D-E5BFBC7178AF}"/>
                </a:ext>
              </a:extLst>
            </p:cNvPr>
            <p:cNvSpPr/>
            <p:nvPr/>
          </p:nvSpPr>
          <p:spPr>
            <a:xfrm>
              <a:off x="1115920" y="3900350"/>
              <a:ext cx="864096" cy="174323"/>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取引</a:t>
              </a:r>
              <a:r>
                <a:rPr kumimoji="1" lang="en-US" altLang="ja-JP" sz="800" dirty="0">
                  <a:solidFill>
                    <a:srgbClr val="FFFFFF"/>
                  </a:solidFill>
                  <a:latin typeface="Meiryo" charset="-128"/>
                  <a:ea typeface="Meiryo" charset="-128"/>
                  <a:cs typeface="Meiryo" charset="-128"/>
                </a:rPr>
                <a:t> b</a:t>
              </a:r>
              <a:endParaRPr kumimoji="1" lang="ja-JP" altLang="en-US" sz="800" dirty="0">
                <a:solidFill>
                  <a:srgbClr val="FFFFFF"/>
                </a:solidFill>
                <a:latin typeface="Meiryo" charset="-128"/>
                <a:ea typeface="Meiryo" charset="-128"/>
                <a:cs typeface="Meiryo" charset="-128"/>
              </a:endParaRPr>
            </a:p>
          </p:txBody>
        </p:sp>
        <p:sp>
          <p:nvSpPr>
            <p:cNvPr id="87" name="正方形/長方形 86">
              <a:extLst>
                <a:ext uri="{FF2B5EF4-FFF2-40B4-BE49-F238E27FC236}">
                  <a16:creationId xmlns:a16="http://schemas.microsoft.com/office/drawing/2014/main" id="{E58D534B-8AD0-4E68-A35B-9F46387EBB6C}"/>
                </a:ext>
              </a:extLst>
            </p:cNvPr>
            <p:cNvSpPr/>
            <p:nvPr/>
          </p:nvSpPr>
          <p:spPr>
            <a:xfrm>
              <a:off x="1115920" y="4107999"/>
              <a:ext cx="864096" cy="174323"/>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取引</a:t>
              </a:r>
              <a:r>
                <a:rPr kumimoji="1" lang="en-US" altLang="ja-JP" sz="800" dirty="0">
                  <a:solidFill>
                    <a:srgbClr val="FFFFFF"/>
                  </a:solidFill>
                  <a:latin typeface="Meiryo" charset="-128"/>
                  <a:ea typeface="Meiryo" charset="-128"/>
                  <a:cs typeface="Meiryo" charset="-128"/>
                </a:rPr>
                <a:t> c</a:t>
              </a:r>
              <a:endParaRPr kumimoji="1" lang="ja-JP" altLang="en-US" sz="800" dirty="0">
                <a:solidFill>
                  <a:srgbClr val="FFFFFF"/>
                </a:solidFill>
                <a:latin typeface="Meiryo" charset="-128"/>
                <a:ea typeface="Meiryo" charset="-128"/>
                <a:cs typeface="Meiryo" charset="-128"/>
              </a:endParaRPr>
            </a:p>
          </p:txBody>
        </p:sp>
        <p:sp>
          <p:nvSpPr>
            <p:cNvPr id="88" name="テキスト ボックス 87">
              <a:extLst>
                <a:ext uri="{FF2B5EF4-FFF2-40B4-BE49-F238E27FC236}">
                  <a16:creationId xmlns:a16="http://schemas.microsoft.com/office/drawing/2014/main" id="{00BE3AD2-63F2-C732-4628-00A238B0847E}"/>
                </a:ext>
              </a:extLst>
            </p:cNvPr>
            <p:cNvSpPr txBox="1"/>
            <p:nvPr/>
          </p:nvSpPr>
          <p:spPr>
            <a:xfrm>
              <a:off x="1356336" y="4280736"/>
              <a:ext cx="377026" cy="246221"/>
            </a:xfrm>
            <a:prstGeom prst="rect">
              <a:avLst/>
            </a:prstGeom>
            <a:noFill/>
          </p:spPr>
          <p:txBody>
            <a:bodyPr wrap="none" rtlCol="0">
              <a:spAutoFit/>
            </a:bodyPr>
            <a:lstStyle/>
            <a:p>
              <a:r>
                <a:rPr kumimoji="1" lang="ja-JP" altLang="en-US" sz="1000">
                  <a:solidFill>
                    <a:schemeClr val="bg1"/>
                  </a:solidFill>
                </a:rPr>
                <a:t>・・・</a:t>
              </a:r>
            </a:p>
          </p:txBody>
        </p:sp>
        <p:sp>
          <p:nvSpPr>
            <p:cNvPr id="89" name="テキスト ボックス 88">
              <a:extLst>
                <a:ext uri="{FF2B5EF4-FFF2-40B4-BE49-F238E27FC236}">
                  <a16:creationId xmlns:a16="http://schemas.microsoft.com/office/drawing/2014/main" id="{0318C716-9EEE-806B-E458-61000121D518}"/>
                </a:ext>
              </a:extLst>
            </p:cNvPr>
            <p:cNvSpPr txBox="1"/>
            <p:nvPr/>
          </p:nvSpPr>
          <p:spPr>
            <a:xfrm>
              <a:off x="1060557" y="3397848"/>
              <a:ext cx="960750" cy="276999"/>
            </a:xfrm>
            <a:prstGeom prst="rect">
              <a:avLst/>
            </a:prstGeom>
            <a:noFill/>
          </p:spPr>
          <p:txBody>
            <a:bodyPr wrap="squar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ブロック</a:t>
              </a:r>
            </a:p>
          </p:txBody>
        </p:sp>
      </p:grpSp>
      <p:sp>
        <p:nvSpPr>
          <p:cNvPr id="51" name="円/楕円 50">
            <a:extLst>
              <a:ext uri="{FF2B5EF4-FFF2-40B4-BE49-F238E27FC236}">
                <a16:creationId xmlns:a16="http://schemas.microsoft.com/office/drawing/2014/main" id="{693A7EB5-703C-F303-BF90-027BE39E47D0}"/>
              </a:ext>
            </a:extLst>
          </p:cNvPr>
          <p:cNvSpPr/>
          <p:nvPr/>
        </p:nvSpPr>
        <p:spPr>
          <a:xfrm>
            <a:off x="2902438" y="1251374"/>
            <a:ext cx="3339124" cy="3325633"/>
          </a:xfrm>
          <a:prstGeom prst="ellipse">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9" name="環状矢印 78">
            <a:extLst>
              <a:ext uri="{FF2B5EF4-FFF2-40B4-BE49-F238E27FC236}">
                <a16:creationId xmlns:a16="http://schemas.microsoft.com/office/drawing/2014/main" id="{123FBD7F-A367-E01E-0277-F0D0CC86ED83}"/>
              </a:ext>
            </a:extLst>
          </p:cNvPr>
          <p:cNvSpPr/>
          <p:nvPr/>
        </p:nvSpPr>
        <p:spPr>
          <a:xfrm rot="13754275">
            <a:off x="2983897" y="1283430"/>
            <a:ext cx="3179949" cy="3205730"/>
          </a:xfrm>
          <a:prstGeom prst="circularArrow">
            <a:avLst>
              <a:gd name="adj1" fmla="val 12500"/>
              <a:gd name="adj2" fmla="val 1142319"/>
              <a:gd name="adj3" fmla="val 20457681"/>
              <a:gd name="adj4" fmla="val 802596"/>
              <a:gd name="adj5" fmla="val 12500"/>
            </a:avLst>
          </a:prstGeom>
          <a:solidFill>
            <a:srgbClr val="FF66FF">
              <a:alpha val="17255"/>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6332CFB1-CE07-8F2D-B6D4-F4C6D444F789}"/>
              </a:ext>
            </a:extLst>
          </p:cNvPr>
          <p:cNvSpPr>
            <a:spLocks noGrp="1"/>
          </p:cNvSpPr>
          <p:nvPr>
            <p:ph type="title"/>
          </p:nvPr>
        </p:nvSpPr>
        <p:spPr/>
        <p:txBody>
          <a:bodyPr/>
          <a:lstStyle/>
          <a:p>
            <a:r>
              <a:rPr kumimoji="1" lang="ja-JP" altLang="en-US"/>
              <a:t>ブロックチェーンの仕組み</a:t>
            </a:r>
          </a:p>
        </p:txBody>
      </p:sp>
      <p:grpSp>
        <p:nvGrpSpPr>
          <p:cNvPr id="4" name="図形グループ 39">
            <a:extLst>
              <a:ext uri="{FF2B5EF4-FFF2-40B4-BE49-F238E27FC236}">
                <a16:creationId xmlns:a16="http://schemas.microsoft.com/office/drawing/2014/main" id="{A351DC66-8C44-9948-FBB8-431C30A00135}"/>
              </a:ext>
            </a:extLst>
          </p:cNvPr>
          <p:cNvGrpSpPr/>
          <p:nvPr/>
        </p:nvGrpSpPr>
        <p:grpSpPr>
          <a:xfrm flipH="1">
            <a:off x="4427903" y="858977"/>
            <a:ext cx="291938" cy="625530"/>
            <a:chOff x="1946324" y="4125162"/>
            <a:chExt cx="969964" cy="2007872"/>
          </a:xfrm>
        </p:grpSpPr>
        <p:sp>
          <p:nvSpPr>
            <p:cNvPr id="5" name="円/楕円 4">
              <a:extLst>
                <a:ext uri="{FF2B5EF4-FFF2-40B4-BE49-F238E27FC236}">
                  <a16:creationId xmlns:a16="http://schemas.microsoft.com/office/drawing/2014/main" id="{8536001E-C78F-6281-BF3C-99A32466C6BC}"/>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フローチャート: 論理積ゲート 5">
              <a:extLst>
                <a:ext uri="{FF2B5EF4-FFF2-40B4-BE49-F238E27FC236}">
                  <a16:creationId xmlns:a16="http://schemas.microsoft.com/office/drawing/2014/main" id="{86E4C378-4923-88F8-B1C7-B03D9665FA92}"/>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7" name="図形グループ 42">
            <a:extLst>
              <a:ext uri="{FF2B5EF4-FFF2-40B4-BE49-F238E27FC236}">
                <a16:creationId xmlns:a16="http://schemas.microsoft.com/office/drawing/2014/main" id="{FBAC9C96-A961-749B-F4B7-3EA8C76665A6}"/>
              </a:ext>
            </a:extLst>
          </p:cNvPr>
          <p:cNvGrpSpPr/>
          <p:nvPr/>
        </p:nvGrpSpPr>
        <p:grpSpPr>
          <a:xfrm flipH="1">
            <a:off x="2756469" y="2248302"/>
            <a:ext cx="291938" cy="625530"/>
            <a:chOff x="1946324" y="4125162"/>
            <a:chExt cx="969964" cy="2007872"/>
          </a:xfrm>
        </p:grpSpPr>
        <p:sp>
          <p:nvSpPr>
            <p:cNvPr id="8" name="円/楕円 7">
              <a:extLst>
                <a:ext uri="{FF2B5EF4-FFF2-40B4-BE49-F238E27FC236}">
                  <a16:creationId xmlns:a16="http://schemas.microsoft.com/office/drawing/2014/main" id="{105DC7AE-13B6-D3D7-5794-3F2B45B27DB9}"/>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フローチャート: 論理積ゲート 8">
              <a:extLst>
                <a:ext uri="{FF2B5EF4-FFF2-40B4-BE49-F238E27FC236}">
                  <a16:creationId xmlns:a16="http://schemas.microsoft.com/office/drawing/2014/main" id="{34D324FA-80B5-DAE4-7598-A021BA8A7794}"/>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0" name="図形グループ 45">
            <a:extLst>
              <a:ext uri="{FF2B5EF4-FFF2-40B4-BE49-F238E27FC236}">
                <a16:creationId xmlns:a16="http://schemas.microsoft.com/office/drawing/2014/main" id="{C241D5DE-C25D-F848-9C19-A4286F2F3569}"/>
              </a:ext>
            </a:extLst>
          </p:cNvPr>
          <p:cNvGrpSpPr/>
          <p:nvPr/>
        </p:nvGrpSpPr>
        <p:grpSpPr>
          <a:xfrm flipH="1">
            <a:off x="3534029" y="4006427"/>
            <a:ext cx="291938" cy="625530"/>
            <a:chOff x="1946324" y="4125162"/>
            <a:chExt cx="969964" cy="2007872"/>
          </a:xfrm>
        </p:grpSpPr>
        <p:sp>
          <p:nvSpPr>
            <p:cNvPr id="11" name="円/楕円 10">
              <a:extLst>
                <a:ext uri="{FF2B5EF4-FFF2-40B4-BE49-F238E27FC236}">
                  <a16:creationId xmlns:a16="http://schemas.microsoft.com/office/drawing/2014/main" id="{D0EB6446-836F-F526-729B-4E941458513B}"/>
                </a:ext>
              </a:extLst>
            </p:cNvPr>
            <p:cNvSpPr/>
            <p:nvPr/>
          </p:nvSpPr>
          <p:spPr>
            <a:xfrm>
              <a:off x="1946324" y="4125162"/>
              <a:ext cx="969962" cy="920750"/>
            </a:xfrm>
            <a:prstGeom prst="ellipse">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フローチャート: 論理積ゲート 11">
              <a:extLst>
                <a:ext uri="{FF2B5EF4-FFF2-40B4-BE49-F238E27FC236}">
                  <a16:creationId xmlns:a16="http://schemas.microsoft.com/office/drawing/2014/main" id="{B5224D59-3319-FB55-F87E-1DC47995BA06}"/>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3" name="図形グループ 48">
            <a:extLst>
              <a:ext uri="{FF2B5EF4-FFF2-40B4-BE49-F238E27FC236}">
                <a16:creationId xmlns:a16="http://schemas.microsoft.com/office/drawing/2014/main" id="{30341E1E-1F4E-DE78-92D1-69BE2FE66600}"/>
              </a:ext>
            </a:extLst>
          </p:cNvPr>
          <p:cNvGrpSpPr/>
          <p:nvPr/>
        </p:nvGrpSpPr>
        <p:grpSpPr>
          <a:xfrm flipH="1">
            <a:off x="5340823" y="4006426"/>
            <a:ext cx="291938" cy="625530"/>
            <a:chOff x="1946324" y="4125162"/>
            <a:chExt cx="969964" cy="2007872"/>
          </a:xfrm>
        </p:grpSpPr>
        <p:sp>
          <p:nvSpPr>
            <p:cNvPr id="14" name="円/楕円 13">
              <a:extLst>
                <a:ext uri="{FF2B5EF4-FFF2-40B4-BE49-F238E27FC236}">
                  <a16:creationId xmlns:a16="http://schemas.microsoft.com/office/drawing/2014/main" id="{68E3D6B3-5929-47F3-5E90-995C79012612}"/>
                </a:ext>
              </a:extLst>
            </p:cNvPr>
            <p:cNvSpPr/>
            <p:nvPr/>
          </p:nvSpPr>
          <p:spPr>
            <a:xfrm>
              <a:off x="1946324" y="4125162"/>
              <a:ext cx="969962" cy="920750"/>
            </a:xfrm>
            <a:prstGeom prst="ellipse">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 name="フローチャート: 論理積ゲート 14">
              <a:extLst>
                <a:ext uri="{FF2B5EF4-FFF2-40B4-BE49-F238E27FC236}">
                  <a16:creationId xmlns:a16="http://schemas.microsoft.com/office/drawing/2014/main" id="{2593485F-DABC-6FF6-15B4-6B78317B4DA1}"/>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6" name="図形グループ 51">
            <a:extLst>
              <a:ext uri="{FF2B5EF4-FFF2-40B4-BE49-F238E27FC236}">
                <a16:creationId xmlns:a16="http://schemas.microsoft.com/office/drawing/2014/main" id="{B6BDEEE0-C4DF-EBB1-431C-B01CBABB9AEF}"/>
              </a:ext>
            </a:extLst>
          </p:cNvPr>
          <p:cNvGrpSpPr/>
          <p:nvPr/>
        </p:nvGrpSpPr>
        <p:grpSpPr>
          <a:xfrm flipH="1">
            <a:off x="6095592" y="2248303"/>
            <a:ext cx="291938" cy="625530"/>
            <a:chOff x="1946324" y="4125162"/>
            <a:chExt cx="969964" cy="2007872"/>
          </a:xfrm>
        </p:grpSpPr>
        <p:sp>
          <p:nvSpPr>
            <p:cNvPr id="17" name="円/楕円 16">
              <a:extLst>
                <a:ext uri="{FF2B5EF4-FFF2-40B4-BE49-F238E27FC236}">
                  <a16:creationId xmlns:a16="http://schemas.microsoft.com/office/drawing/2014/main" id="{43C4A0FB-7CC5-8DD4-B394-1B512CE04D88}"/>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フローチャート: 論理積ゲート 17">
              <a:extLst>
                <a:ext uri="{FF2B5EF4-FFF2-40B4-BE49-F238E27FC236}">
                  <a16:creationId xmlns:a16="http://schemas.microsoft.com/office/drawing/2014/main" id="{163EA2EF-4A69-5E8A-4B9B-C5AB580B87F6}"/>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29" name="フローチャート: 複数書類 28">
            <a:extLst>
              <a:ext uri="{FF2B5EF4-FFF2-40B4-BE49-F238E27FC236}">
                <a16:creationId xmlns:a16="http://schemas.microsoft.com/office/drawing/2014/main" id="{6BD421E4-1E57-4AE9-456E-9876AF85D19F}"/>
              </a:ext>
            </a:extLst>
          </p:cNvPr>
          <p:cNvSpPr/>
          <p:nvPr/>
        </p:nvSpPr>
        <p:spPr>
          <a:xfrm>
            <a:off x="5486792" y="4483587"/>
            <a:ext cx="473892" cy="479190"/>
          </a:xfrm>
          <a:prstGeom prst="flowChartMultidocument">
            <a:avLst/>
          </a:prstGeom>
          <a:solidFill>
            <a:srgbClr val="0070C0">
              <a:alpha val="52549"/>
            </a:srgbClr>
          </a:solidFill>
          <a:ln w="3175">
            <a:solidFill>
              <a:schemeClr val="bg1">
                <a:lumMod val="8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0" name="フローチャート: 複数書類 29">
            <a:extLst>
              <a:ext uri="{FF2B5EF4-FFF2-40B4-BE49-F238E27FC236}">
                <a16:creationId xmlns:a16="http://schemas.microsoft.com/office/drawing/2014/main" id="{1FBF7D8D-047B-086F-5E47-DA084B7F4CC8}"/>
              </a:ext>
            </a:extLst>
          </p:cNvPr>
          <p:cNvSpPr/>
          <p:nvPr/>
        </p:nvSpPr>
        <p:spPr>
          <a:xfrm>
            <a:off x="6227863" y="2681492"/>
            <a:ext cx="473892" cy="479190"/>
          </a:xfrm>
          <a:prstGeom prst="flowChartMultidocument">
            <a:avLst/>
          </a:prstGeom>
          <a:solidFill>
            <a:srgbClr val="0070C0">
              <a:alpha val="52549"/>
            </a:srgbClr>
          </a:solidFill>
          <a:ln w="3175">
            <a:solidFill>
              <a:schemeClr val="bg1">
                <a:lumMod val="8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1" name="フローチャート: 複数書類 30">
            <a:extLst>
              <a:ext uri="{FF2B5EF4-FFF2-40B4-BE49-F238E27FC236}">
                <a16:creationId xmlns:a16="http://schemas.microsoft.com/office/drawing/2014/main" id="{000058DD-858E-939D-396C-C1B3FCE47AA3}"/>
              </a:ext>
            </a:extLst>
          </p:cNvPr>
          <p:cNvSpPr/>
          <p:nvPr/>
        </p:nvSpPr>
        <p:spPr>
          <a:xfrm>
            <a:off x="3633269" y="4483586"/>
            <a:ext cx="473892" cy="479190"/>
          </a:xfrm>
          <a:prstGeom prst="flowChartMultidocument">
            <a:avLst/>
          </a:prstGeom>
          <a:solidFill>
            <a:srgbClr val="0070C0">
              <a:alpha val="52549"/>
            </a:srgbClr>
          </a:solidFill>
          <a:ln w="3175">
            <a:solidFill>
              <a:schemeClr val="bg1">
                <a:lumMod val="8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2" name="フローチャート: 複数書類 31">
            <a:extLst>
              <a:ext uri="{FF2B5EF4-FFF2-40B4-BE49-F238E27FC236}">
                <a16:creationId xmlns:a16="http://schemas.microsoft.com/office/drawing/2014/main" id="{8CF03D90-280A-43BC-365F-040B76B91AB7}"/>
              </a:ext>
            </a:extLst>
          </p:cNvPr>
          <p:cNvSpPr/>
          <p:nvPr/>
        </p:nvSpPr>
        <p:spPr>
          <a:xfrm>
            <a:off x="2881297" y="2704491"/>
            <a:ext cx="473892" cy="479190"/>
          </a:xfrm>
          <a:prstGeom prst="flowChartMultidocument">
            <a:avLst/>
          </a:prstGeom>
          <a:solidFill>
            <a:srgbClr val="0070C0">
              <a:alpha val="52549"/>
            </a:srgbClr>
          </a:solidFill>
          <a:ln w="3175">
            <a:solidFill>
              <a:schemeClr val="bg1">
                <a:lumMod val="8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3" name="フローチャート: 複数書類 32">
            <a:extLst>
              <a:ext uri="{FF2B5EF4-FFF2-40B4-BE49-F238E27FC236}">
                <a16:creationId xmlns:a16="http://schemas.microsoft.com/office/drawing/2014/main" id="{EE4976CE-6F1A-398B-3372-1E90AEE21842}"/>
              </a:ext>
            </a:extLst>
          </p:cNvPr>
          <p:cNvSpPr/>
          <p:nvPr/>
        </p:nvSpPr>
        <p:spPr>
          <a:xfrm>
            <a:off x="4572000" y="1316483"/>
            <a:ext cx="473892" cy="479190"/>
          </a:xfrm>
          <a:prstGeom prst="flowChartMultidocument">
            <a:avLst/>
          </a:prstGeom>
          <a:solidFill>
            <a:srgbClr val="0070C0">
              <a:alpha val="52549"/>
            </a:srgbClr>
          </a:solidFill>
          <a:ln w="3175">
            <a:solidFill>
              <a:schemeClr val="bg1">
                <a:lumMod val="8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4" name="正方形/長方形 33">
            <a:extLst>
              <a:ext uri="{FF2B5EF4-FFF2-40B4-BE49-F238E27FC236}">
                <a16:creationId xmlns:a16="http://schemas.microsoft.com/office/drawing/2014/main" id="{AFB26AE4-D734-2C63-D8E5-759B2EC12D62}"/>
              </a:ext>
            </a:extLst>
          </p:cNvPr>
          <p:cNvSpPr/>
          <p:nvPr/>
        </p:nvSpPr>
        <p:spPr>
          <a:xfrm>
            <a:off x="2750219" y="2925495"/>
            <a:ext cx="518933" cy="114692"/>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600">
                <a:solidFill>
                  <a:srgbClr val="FFFFFF"/>
                </a:solidFill>
                <a:latin typeface="ＭＳ Ｐゴシック"/>
                <a:ea typeface="ＭＳ Ｐゴシック"/>
                <a:cs typeface="ＭＳ Ｐゴシック"/>
              </a:rPr>
              <a:t>ブロック</a:t>
            </a:r>
            <a:r>
              <a:rPr lang="en-US" altLang="ja-JP" sz="600" dirty="0">
                <a:solidFill>
                  <a:srgbClr val="FFFFFF"/>
                </a:solidFill>
                <a:latin typeface="ＭＳ Ｐゴシック"/>
                <a:ea typeface="ＭＳ Ｐゴシック"/>
                <a:cs typeface="ＭＳ Ｐゴシック"/>
              </a:rPr>
              <a:t>A</a:t>
            </a:r>
            <a:endParaRPr kumimoji="1" lang="ja-JP" altLang="en-US" sz="600" dirty="0">
              <a:solidFill>
                <a:srgbClr val="FFFFFF"/>
              </a:solidFill>
              <a:latin typeface="ＭＳ Ｐゴシック"/>
              <a:ea typeface="ＭＳ Ｐゴシック"/>
              <a:cs typeface="ＭＳ Ｐゴシック"/>
            </a:endParaRPr>
          </a:p>
        </p:txBody>
      </p:sp>
      <p:sp>
        <p:nvSpPr>
          <p:cNvPr id="35" name="正方形/長方形 34">
            <a:extLst>
              <a:ext uri="{FF2B5EF4-FFF2-40B4-BE49-F238E27FC236}">
                <a16:creationId xmlns:a16="http://schemas.microsoft.com/office/drawing/2014/main" id="{8903137C-FCAA-3C59-5036-3C8A514E074C}"/>
              </a:ext>
            </a:extLst>
          </p:cNvPr>
          <p:cNvSpPr/>
          <p:nvPr/>
        </p:nvSpPr>
        <p:spPr>
          <a:xfrm>
            <a:off x="4435660" y="1558490"/>
            <a:ext cx="518933" cy="114692"/>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36" name="正方形/長方形 35">
            <a:extLst>
              <a:ext uri="{FF2B5EF4-FFF2-40B4-BE49-F238E27FC236}">
                <a16:creationId xmlns:a16="http://schemas.microsoft.com/office/drawing/2014/main" id="{03983B4C-8F40-20E6-5BE2-0C2114D0DC82}"/>
              </a:ext>
            </a:extLst>
          </p:cNvPr>
          <p:cNvSpPr/>
          <p:nvPr/>
        </p:nvSpPr>
        <p:spPr>
          <a:xfrm>
            <a:off x="6111401" y="2914424"/>
            <a:ext cx="518933" cy="114692"/>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37" name="正方形/長方形 36">
            <a:extLst>
              <a:ext uri="{FF2B5EF4-FFF2-40B4-BE49-F238E27FC236}">
                <a16:creationId xmlns:a16="http://schemas.microsoft.com/office/drawing/2014/main" id="{074E8F83-ABA6-2CFD-1265-3A5C6160DE3F}"/>
              </a:ext>
            </a:extLst>
          </p:cNvPr>
          <p:cNvSpPr/>
          <p:nvPr/>
        </p:nvSpPr>
        <p:spPr>
          <a:xfrm>
            <a:off x="3520105" y="4692581"/>
            <a:ext cx="518933" cy="114692"/>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38" name="正方形/長方形 37">
            <a:extLst>
              <a:ext uri="{FF2B5EF4-FFF2-40B4-BE49-F238E27FC236}">
                <a16:creationId xmlns:a16="http://schemas.microsoft.com/office/drawing/2014/main" id="{7A0C5595-2291-0C89-4BA8-E40EF4B1005E}"/>
              </a:ext>
            </a:extLst>
          </p:cNvPr>
          <p:cNvSpPr/>
          <p:nvPr/>
        </p:nvSpPr>
        <p:spPr>
          <a:xfrm>
            <a:off x="5338688" y="4692580"/>
            <a:ext cx="518933" cy="114692"/>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41" name="正方形/長方形 40">
            <a:extLst>
              <a:ext uri="{FF2B5EF4-FFF2-40B4-BE49-F238E27FC236}">
                <a16:creationId xmlns:a16="http://schemas.microsoft.com/office/drawing/2014/main" id="{A5A36DA7-0CB3-6B6B-EFBD-D30B24F83C36}"/>
              </a:ext>
            </a:extLst>
          </p:cNvPr>
          <p:cNvSpPr/>
          <p:nvPr/>
        </p:nvSpPr>
        <p:spPr>
          <a:xfrm>
            <a:off x="2750219" y="3086645"/>
            <a:ext cx="518933" cy="114692"/>
          </a:xfrm>
          <a:prstGeom prst="rect">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ＭＳ Ｐゴシック"/>
                <a:ea typeface="ＭＳ Ｐゴシック"/>
                <a:cs typeface="ＭＳ Ｐゴシック"/>
              </a:rPr>
              <a:t>ブロック</a:t>
            </a:r>
            <a:r>
              <a:rPr kumimoji="1" lang="en-US" altLang="ja-JP" sz="600" dirty="0">
                <a:solidFill>
                  <a:srgbClr val="FFFFFF"/>
                </a:solidFill>
                <a:latin typeface="ＭＳ Ｐゴシック"/>
                <a:ea typeface="ＭＳ Ｐゴシック"/>
                <a:cs typeface="ＭＳ Ｐゴシック"/>
              </a:rPr>
              <a:t>B</a:t>
            </a:r>
            <a:endParaRPr kumimoji="1" lang="ja-JP" altLang="en-US" sz="600" dirty="0">
              <a:solidFill>
                <a:srgbClr val="FFFFFF"/>
              </a:solidFill>
              <a:latin typeface="ＭＳ Ｐゴシック"/>
              <a:ea typeface="ＭＳ Ｐゴシック"/>
              <a:cs typeface="ＭＳ Ｐゴシック"/>
            </a:endParaRPr>
          </a:p>
        </p:txBody>
      </p:sp>
      <p:sp>
        <p:nvSpPr>
          <p:cNvPr id="42" name="正方形/長方形 41">
            <a:extLst>
              <a:ext uri="{FF2B5EF4-FFF2-40B4-BE49-F238E27FC236}">
                <a16:creationId xmlns:a16="http://schemas.microsoft.com/office/drawing/2014/main" id="{D651C40E-9D96-1960-3FBD-204020882C35}"/>
              </a:ext>
            </a:extLst>
          </p:cNvPr>
          <p:cNvSpPr/>
          <p:nvPr/>
        </p:nvSpPr>
        <p:spPr>
          <a:xfrm>
            <a:off x="4435660" y="1719640"/>
            <a:ext cx="518933" cy="114692"/>
          </a:xfrm>
          <a:prstGeom prst="rect">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43" name="正方形/長方形 42">
            <a:extLst>
              <a:ext uri="{FF2B5EF4-FFF2-40B4-BE49-F238E27FC236}">
                <a16:creationId xmlns:a16="http://schemas.microsoft.com/office/drawing/2014/main" id="{67703BE7-5B03-4B0B-5D52-C20A59828C3F}"/>
              </a:ext>
            </a:extLst>
          </p:cNvPr>
          <p:cNvSpPr/>
          <p:nvPr/>
        </p:nvSpPr>
        <p:spPr>
          <a:xfrm>
            <a:off x="6111401" y="3075574"/>
            <a:ext cx="518933" cy="114692"/>
          </a:xfrm>
          <a:prstGeom prst="rect">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44" name="正方形/長方形 43">
            <a:extLst>
              <a:ext uri="{FF2B5EF4-FFF2-40B4-BE49-F238E27FC236}">
                <a16:creationId xmlns:a16="http://schemas.microsoft.com/office/drawing/2014/main" id="{6ADD88D1-6943-34D5-E090-2ED98EA25E3A}"/>
              </a:ext>
            </a:extLst>
          </p:cNvPr>
          <p:cNvSpPr/>
          <p:nvPr/>
        </p:nvSpPr>
        <p:spPr>
          <a:xfrm>
            <a:off x="3520105" y="4853731"/>
            <a:ext cx="518933" cy="114692"/>
          </a:xfrm>
          <a:prstGeom prst="rect">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45" name="正方形/長方形 44">
            <a:extLst>
              <a:ext uri="{FF2B5EF4-FFF2-40B4-BE49-F238E27FC236}">
                <a16:creationId xmlns:a16="http://schemas.microsoft.com/office/drawing/2014/main" id="{C9B544AE-CC58-77D6-4830-8F3340EFE31E}"/>
              </a:ext>
            </a:extLst>
          </p:cNvPr>
          <p:cNvSpPr/>
          <p:nvPr/>
        </p:nvSpPr>
        <p:spPr>
          <a:xfrm>
            <a:off x="5338688" y="4853730"/>
            <a:ext cx="518933" cy="114692"/>
          </a:xfrm>
          <a:prstGeom prst="rect">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46" name="正方形/長方形 45">
            <a:extLst>
              <a:ext uri="{FF2B5EF4-FFF2-40B4-BE49-F238E27FC236}">
                <a16:creationId xmlns:a16="http://schemas.microsoft.com/office/drawing/2014/main" id="{0BF6BAA2-8CF2-2E06-A111-104D77959626}"/>
              </a:ext>
            </a:extLst>
          </p:cNvPr>
          <p:cNvSpPr/>
          <p:nvPr/>
        </p:nvSpPr>
        <p:spPr>
          <a:xfrm>
            <a:off x="2750219" y="3254730"/>
            <a:ext cx="518933" cy="114692"/>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a:solidFill>
                  <a:srgbClr val="FFFFFF"/>
                </a:solidFill>
                <a:latin typeface="ＭＳ Ｐゴシック"/>
                <a:ea typeface="ＭＳ Ｐゴシック"/>
                <a:cs typeface="ＭＳ Ｐゴシック"/>
              </a:rPr>
              <a:t>ブロック</a:t>
            </a:r>
            <a:r>
              <a:rPr kumimoji="1" lang="en-US" altLang="ja-JP" sz="600" dirty="0">
                <a:solidFill>
                  <a:srgbClr val="FFFFFF"/>
                </a:solidFill>
                <a:latin typeface="ＭＳ Ｐゴシック"/>
                <a:ea typeface="ＭＳ Ｐゴシック"/>
                <a:cs typeface="ＭＳ Ｐゴシック"/>
              </a:rPr>
              <a:t>C</a:t>
            </a:r>
            <a:endParaRPr kumimoji="1" lang="ja-JP" altLang="en-US" sz="600" dirty="0">
              <a:solidFill>
                <a:srgbClr val="FFFFFF"/>
              </a:solidFill>
              <a:latin typeface="ＭＳ Ｐゴシック"/>
              <a:ea typeface="ＭＳ Ｐゴシック"/>
              <a:cs typeface="ＭＳ Ｐゴシック"/>
            </a:endParaRPr>
          </a:p>
        </p:txBody>
      </p:sp>
      <p:sp>
        <p:nvSpPr>
          <p:cNvPr id="47" name="正方形/長方形 46">
            <a:extLst>
              <a:ext uri="{FF2B5EF4-FFF2-40B4-BE49-F238E27FC236}">
                <a16:creationId xmlns:a16="http://schemas.microsoft.com/office/drawing/2014/main" id="{AC279F32-B4E2-1E6E-AFB3-823FE48D7CA0}"/>
              </a:ext>
            </a:extLst>
          </p:cNvPr>
          <p:cNvSpPr/>
          <p:nvPr/>
        </p:nvSpPr>
        <p:spPr>
          <a:xfrm>
            <a:off x="4435660" y="2078140"/>
            <a:ext cx="518933" cy="114692"/>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48" name="正方形/長方形 47">
            <a:extLst>
              <a:ext uri="{FF2B5EF4-FFF2-40B4-BE49-F238E27FC236}">
                <a16:creationId xmlns:a16="http://schemas.microsoft.com/office/drawing/2014/main" id="{00D88BD1-96E3-90E7-39D4-8148104EFFEC}"/>
              </a:ext>
            </a:extLst>
          </p:cNvPr>
          <p:cNvSpPr/>
          <p:nvPr/>
        </p:nvSpPr>
        <p:spPr>
          <a:xfrm>
            <a:off x="6111401" y="3434074"/>
            <a:ext cx="518933" cy="114692"/>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49" name="正方形/長方形 48">
            <a:extLst>
              <a:ext uri="{FF2B5EF4-FFF2-40B4-BE49-F238E27FC236}">
                <a16:creationId xmlns:a16="http://schemas.microsoft.com/office/drawing/2014/main" id="{0CFE3A1E-ED1D-BC41-A717-97E41CF194E4}"/>
              </a:ext>
            </a:extLst>
          </p:cNvPr>
          <p:cNvSpPr/>
          <p:nvPr/>
        </p:nvSpPr>
        <p:spPr>
          <a:xfrm>
            <a:off x="3520105" y="5212231"/>
            <a:ext cx="518933" cy="114692"/>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50" name="正方形/長方形 49">
            <a:extLst>
              <a:ext uri="{FF2B5EF4-FFF2-40B4-BE49-F238E27FC236}">
                <a16:creationId xmlns:a16="http://schemas.microsoft.com/office/drawing/2014/main" id="{05B18B7D-151D-BE33-EB61-1EE7754CA4AD}"/>
              </a:ext>
            </a:extLst>
          </p:cNvPr>
          <p:cNvSpPr/>
          <p:nvPr/>
        </p:nvSpPr>
        <p:spPr>
          <a:xfrm>
            <a:off x="5338688" y="5212230"/>
            <a:ext cx="518933" cy="114692"/>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cxnSp>
        <p:nvCxnSpPr>
          <p:cNvPr id="53" name="直線矢印コネクタ 52">
            <a:extLst>
              <a:ext uri="{FF2B5EF4-FFF2-40B4-BE49-F238E27FC236}">
                <a16:creationId xmlns:a16="http://schemas.microsoft.com/office/drawing/2014/main" id="{CD2A4CE7-D77E-238B-E92B-0EE644BAAB27}"/>
              </a:ext>
            </a:extLst>
          </p:cNvPr>
          <p:cNvCxnSpPr>
            <a:cxnSpLocks/>
            <a:stCxn id="46" idx="3"/>
            <a:endCxn id="48" idx="1"/>
          </p:cNvCxnSpPr>
          <p:nvPr/>
        </p:nvCxnSpPr>
        <p:spPr>
          <a:xfrm>
            <a:off x="3269152" y="3312076"/>
            <a:ext cx="2842249" cy="179344"/>
          </a:xfrm>
          <a:prstGeom prst="straightConnector1">
            <a:avLst/>
          </a:prstGeom>
          <a:ln w="6350">
            <a:solidFill>
              <a:schemeClr val="accent3">
                <a:lumMod val="75000"/>
              </a:schemeClr>
            </a:solidFill>
            <a:tailEnd type="triangle"/>
          </a:ln>
        </p:spPr>
        <p:style>
          <a:lnRef idx="2">
            <a:schemeClr val="accent1"/>
          </a:lnRef>
          <a:fillRef idx="0">
            <a:schemeClr val="accent1"/>
          </a:fillRef>
          <a:effectRef idx="1">
            <a:schemeClr val="accent1"/>
          </a:effectRef>
          <a:fontRef idx="minor">
            <a:schemeClr val="tx1"/>
          </a:fontRef>
        </p:style>
      </p:cxnSp>
      <p:cxnSp>
        <p:nvCxnSpPr>
          <p:cNvPr id="54" name="直線矢印コネクタ 53">
            <a:extLst>
              <a:ext uri="{FF2B5EF4-FFF2-40B4-BE49-F238E27FC236}">
                <a16:creationId xmlns:a16="http://schemas.microsoft.com/office/drawing/2014/main" id="{E2213D89-4292-9C2E-AAFE-00FE02012A1D}"/>
              </a:ext>
            </a:extLst>
          </p:cNvPr>
          <p:cNvCxnSpPr>
            <a:cxnSpLocks/>
            <a:stCxn id="46" idx="3"/>
            <a:endCxn id="47" idx="1"/>
          </p:cNvCxnSpPr>
          <p:nvPr/>
        </p:nvCxnSpPr>
        <p:spPr>
          <a:xfrm flipV="1">
            <a:off x="3269152" y="2135486"/>
            <a:ext cx="1166508" cy="1176590"/>
          </a:xfrm>
          <a:prstGeom prst="straightConnector1">
            <a:avLst/>
          </a:prstGeom>
          <a:ln w="6350">
            <a:solidFill>
              <a:schemeClr val="accent3">
                <a:lumMod val="75000"/>
              </a:schemeClr>
            </a:solidFill>
            <a:tailEnd type="triangle"/>
          </a:ln>
        </p:spPr>
        <p:style>
          <a:lnRef idx="2">
            <a:schemeClr val="accent1"/>
          </a:lnRef>
          <a:fillRef idx="0">
            <a:schemeClr val="accent1"/>
          </a:fillRef>
          <a:effectRef idx="1">
            <a:schemeClr val="accent1"/>
          </a:effectRef>
          <a:fontRef idx="minor">
            <a:schemeClr val="tx1"/>
          </a:fontRef>
        </p:style>
      </p:cxnSp>
      <p:cxnSp>
        <p:nvCxnSpPr>
          <p:cNvPr id="59" name="直線矢印コネクタ 58">
            <a:extLst>
              <a:ext uri="{FF2B5EF4-FFF2-40B4-BE49-F238E27FC236}">
                <a16:creationId xmlns:a16="http://schemas.microsoft.com/office/drawing/2014/main" id="{B3FE0EAC-69AB-C894-6D19-4709CAD00E37}"/>
              </a:ext>
            </a:extLst>
          </p:cNvPr>
          <p:cNvCxnSpPr>
            <a:cxnSpLocks/>
            <a:stCxn id="46" idx="3"/>
            <a:endCxn id="49" idx="1"/>
          </p:cNvCxnSpPr>
          <p:nvPr/>
        </p:nvCxnSpPr>
        <p:spPr>
          <a:xfrm>
            <a:off x="3269152" y="3312076"/>
            <a:ext cx="250953" cy="1957501"/>
          </a:xfrm>
          <a:prstGeom prst="straightConnector1">
            <a:avLst/>
          </a:prstGeom>
          <a:ln w="6350">
            <a:solidFill>
              <a:schemeClr val="accent3">
                <a:lumMod val="75000"/>
              </a:schemeClr>
            </a:solidFill>
            <a:tailEnd type="triangle"/>
          </a:ln>
        </p:spPr>
        <p:style>
          <a:lnRef idx="2">
            <a:schemeClr val="accent1"/>
          </a:lnRef>
          <a:fillRef idx="0">
            <a:schemeClr val="accent1"/>
          </a:fillRef>
          <a:effectRef idx="1">
            <a:schemeClr val="accent1"/>
          </a:effectRef>
          <a:fontRef idx="minor">
            <a:schemeClr val="tx1"/>
          </a:fontRef>
        </p:style>
      </p:cxnSp>
      <p:cxnSp>
        <p:nvCxnSpPr>
          <p:cNvPr id="63" name="直線矢印コネクタ 62">
            <a:extLst>
              <a:ext uri="{FF2B5EF4-FFF2-40B4-BE49-F238E27FC236}">
                <a16:creationId xmlns:a16="http://schemas.microsoft.com/office/drawing/2014/main" id="{8F91A140-D7F2-2F7D-A88B-C6A1AA0588E1}"/>
              </a:ext>
            </a:extLst>
          </p:cNvPr>
          <p:cNvCxnSpPr>
            <a:cxnSpLocks/>
            <a:stCxn id="46" idx="3"/>
            <a:endCxn id="50" idx="1"/>
          </p:cNvCxnSpPr>
          <p:nvPr/>
        </p:nvCxnSpPr>
        <p:spPr>
          <a:xfrm>
            <a:off x="3269152" y="3312076"/>
            <a:ext cx="2069536" cy="1957500"/>
          </a:xfrm>
          <a:prstGeom prst="straightConnector1">
            <a:avLst/>
          </a:prstGeom>
          <a:ln w="6350">
            <a:solidFill>
              <a:schemeClr val="accent3">
                <a:lumMod val="75000"/>
              </a:schemeClr>
            </a:solidFill>
            <a:tailEnd type="triangle"/>
          </a:ln>
        </p:spPr>
        <p:style>
          <a:lnRef idx="2">
            <a:schemeClr val="accent1"/>
          </a:lnRef>
          <a:fillRef idx="0">
            <a:schemeClr val="accent1"/>
          </a:fillRef>
          <a:effectRef idx="1">
            <a:schemeClr val="accent1"/>
          </a:effectRef>
          <a:fontRef idx="minor">
            <a:schemeClr val="tx1"/>
          </a:fontRef>
        </p:style>
      </p:cxnSp>
      <p:sp>
        <p:nvSpPr>
          <p:cNvPr id="66" name="テキスト ボックス 65">
            <a:extLst>
              <a:ext uri="{FF2B5EF4-FFF2-40B4-BE49-F238E27FC236}">
                <a16:creationId xmlns:a16="http://schemas.microsoft.com/office/drawing/2014/main" id="{60351BA7-189F-97D0-3D2A-9ADFCFEDFFBB}"/>
              </a:ext>
            </a:extLst>
          </p:cNvPr>
          <p:cNvSpPr txBox="1"/>
          <p:nvPr/>
        </p:nvSpPr>
        <p:spPr>
          <a:xfrm>
            <a:off x="6012265" y="3728580"/>
            <a:ext cx="2921647" cy="892552"/>
          </a:xfrm>
          <a:prstGeom prst="rect">
            <a:avLst/>
          </a:prstGeom>
          <a:noFill/>
        </p:spPr>
        <p:txBody>
          <a:bodyPr wrap="square" rtlCol="0">
            <a:spAutoFit/>
          </a:bodyPr>
          <a:lstStyle/>
          <a:p>
            <a:r>
              <a:rPr kumimoji="1" lang="ja-JP" altLang="en-US" sz="1200">
                <a:solidFill>
                  <a:schemeClr val="accent3">
                    <a:lumMod val="75000"/>
                  </a:schemeClr>
                </a:solidFill>
                <a:latin typeface="Meiryo" panose="020B0604030504040204" pitchFamily="34" charset="-128"/>
                <a:ea typeface="Meiryo" panose="020B0604030504040204" pitchFamily="34" charset="-128"/>
              </a:rPr>
              <a:t>①「ブロック</a:t>
            </a:r>
            <a:r>
              <a:rPr kumimoji="1" lang="en-US" altLang="ja-JP" sz="1200" dirty="0">
                <a:solidFill>
                  <a:schemeClr val="accent3">
                    <a:lumMod val="75000"/>
                  </a:schemeClr>
                </a:solidFill>
                <a:latin typeface="Meiryo" panose="020B0604030504040204" pitchFamily="34" charset="-128"/>
                <a:ea typeface="Meiryo" panose="020B0604030504040204" pitchFamily="34" charset="-128"/>
              </a:rPr>
              <a:t>C</a:t>
            </a:r>
            <a:r>
              <a:rPr kumimoji="1" lang="ja-JP" altLang="en-US" sz="1200">
                <a:solidFill>
                  <a:schemeClr val="accent3">
                    <a:lumMod val="75000"/>
                  </a:schemeClr>
                </a:solidFill>
                <a:latin typeface="Meiryo" panose="020B0604030504040204" pitchFamily="34" charset="-128"/>
                <a:ea typeface="Meiryo" panose="020B0604030504040204" pitchFamily="34" charset="-128"/>
              </a:rPr>
              <a:t>」を追加する権利を持つノードが、全ノードに「ブロック</a:t>
            </a:r>
            <a:r>
              <a:rPr kumimoji="1" lang="en-US" altLang="ja-JP" sz="1200" dirty="0">
                <a:solidFill>
                  <a:schemeClr val="accent3">
                    <a:lumMod val="75000"/>
                  </a:schemeClr>
                </a:solidFill>
                <a:latin typeface="Meiryo" panose="020B0604030504040204" pitchFamily="34" charset="-128"/>
                <a:ea typeface="Meiryo" panose="020B0604030504040204" pitchFamily="34" charset="-128"/>
              </a:rPr>
              <a:t>C</a:t>
            </a:r>
            <a:r>
              <a:rPr kumimoji="1" lang="ja-JP" altLang="en-US" sz="1200">
                <a:solidFill>
                  <a:schemeClr val="accent3">
                    <a:lumMod val="75000"/>
                  </a:schemeClr>
                </a:solidFill>
                <a:latin typeface="Meiryo" panose="020B0604030504040204" pitchFamily="34" charset="-128"/>
                <a:ea typeface="Meiryo" panose="020B0604030504040204" pitchFamily="34" charset="-128"/>
              </a:rPr>
              <a:t>」をブロードキャスト</a:t>
            </a:r>
            <a:r>
              <a:rPr kumimoji="1" lang="ja-JP" altLang="en-US" sz="1200" baseline="30000">
                <a:solidFill>
                  <a:schemeClr val="accent3">
                    <a:lumMod val="75000"/>
                  </a:schemeClr>
                </a:solidFill>
                <a:latin typeface="Meiryo" panose="020B0604030504040204" pitchFamily="34" charset="-128"/>
                <a:ea typeface="Meiryo" panose="020B0604030504040204" pitchFamily="34" charset="-128"/>
              </a:rPr>
              <a:t>＊</a:t>
            </a:r>
            <a:endParaRPr kumimoji="1" lang="en-US" altLang="ja-JP" sz="1200" baseline="30000" dirty="0">
              <a:solidFill>
                <a:schemeClr val="accent3">
                  <a:lumMod val="75000"/>
                </a:schemeClr>
              </a:solidFill>
              <a:latin typeface="Meiryo" panose="020B0604030504040204" pitchFamily="34" charset="-128"/>
              <a:ea typeface="Meiryo" panose="020B0604030504040204" pitchFamily="34" charset="-128"/>
            </a:endParaRPr>
          </a:p>
          <a:p>
            <a:r>
              <a:rPr lang="ja-JP" altLang="en-US" sz="800">
                <a:solidFill>
                  <a:schemeClr val="accent3">
                    <a:lumMod val="75000"/>
                  </a:schemeClr>
                </a:solidFill>
                <a:latin typeface="Meiryo" panose="020B0604030504040204" pitchFamily="34" charset="-128"/>
                <a:ea typeface="Meiryo" panose="020B0604030504040204" pitchFamily="34" charset="-128"/>
              </a:rPr>
              <a:t>＊同時通報、不特定多数に同じ情報を同時に送ること</a:t>
            </a:r>
            <a:endParaRPr lang="ja-JP" altLang="en-US" sz="800">
              <a:solidFill>
                <a:schemeClr val="accent3">
                  <a:lumMod val="75000"/>
                </a:schemeClr>
              </a:solidFill>
            </a:endParaRPr>
          </a:p>
          <a:p>
            <a:endParaRPr kumimoji="1" lang="ja-JP" altLang="en-US" sz="1200" baseline="30000">
              <a:solidFill>
                <a:schemeClr val="accent3">
                  <a:lumMod val="75000"/>
                </a:schemeClr>
              </a:solidFill>
              <a:latin typeface="Meiryo" panose="020B0604030504040204" pitchFamily="34" charset="-128"/>
              <a:ea typeface="Meiryo" panose="020B0604030504040204" pitchFamily="34" charset="-128"/>
            </a:endParaRPr>
          </a:p>
        </p:txBody>
      </p:sp>
      <p:sp>
        <p:nvSpPr>
          <p:cNvPr id="73" name="上矢印 72">
            <a:extLst>
              <a:ext uri="{FF2B5EF4-FFF2-40B4-BE49-F238E27FC236}">
                <a16:creationId xmlns:a16="http://schemas.microsoft.com/office/drawing/2014/main" id="{8A9E8C32-BABF-0BC8-8E71-B5A3927B33EB}"/>
              </a:ext>
            </a:extLst>
          </p:cNvPr>
          <p:cNvSpPr/>
          <p:nvPr/>
        </p:nvSpPr>
        <p:spPr>
          <a:xfrm>
            <a:off x="6263126" y="3254730"/>
            <a:ext cx="214792" cy="110464"/>
          </a:xfrm>
          <a:prstGeom prst="up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4" name="上矢印 73">
            <a:extLst>
              <a:ext uri="{FF2B5EF4-FFF2-40B4-BE49-F238E27FC236}">
                <a16:creationId xmlns:a16="http://schemas.microsoft.com/office/drawing/2014/main" id="{39858209-E65A-D849-A544-D536888A733D}"/>
              </a:ext>
            </a:extLst>
          </p:cNvPr>
          <p:cNvSpPr/>
          <p:nvPr/>
        </p:nvSpPr>
        <p:spPr>
          <a:xfrm>
            <a:off x="3685622" y="5037306"/>
            <a:ext cx="214792" cy="110464"/>
          </a:xfrm>
          <a:prstGeom prst="up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5" name="上矢印 74">
            <a:extLst>
              <a:ext uri="{FF2B5EF4-FFF2-40B4-BE49-F238E27FC236}">
                <a16:creationId xmlns:a16="http://schemas.microsoft.com/office/drawing/2014/main" id="{E24B38B3-3E31-92D6-FBBF-A039D39AEDED}"/>
              </a:ext>
            </a:extLst>
          </p:cNvPr>
          <p:cNvSpPr/>
          <p:nvPr/>
        </p:nvSpPr>
        <p:spPr>
          <a:xfrm>
            <a:off x="4587680" y="1910011"/>
            <a:ext cx="214792" cy="110464"/>
          </a:xfrm>
          <a:prstGeom prst="up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6" name="上矢印 75">
            <a:extLst>
              <a:ext uri="{FF2B5EF4-FFF2-40B4-BE49-F238E27FC236}">
                <a16:creationId xmlns:a16="http://schemas.microsoft.com/office/drawing/2014/main" id="{FE2B69E4-F702-4557-C47D-3E2441AE39B5}"/>
              </a:ext>
            </a:extLst>
          </p:cNvPr>
          <p:cNvSpPr/>
          <p:nvPr/>
        </p:nvSpPr>
        <p:spPr>
          <a:xfrm>
            <a:off x="5502080" y="5042707"/>
            <a:ext cx="214792" cy="110464"/>
          </a:xfrm>
          <a:prstGeom prst="up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7" name="テキスト ボックス 76">
            <a:extLst>
              <a:ext uri="{FF2B5EF4-FFF2-40B4-BE49-F238E27FC236}">
                <a16:creationId xmlns:a16="http://schemas.microsoft.com/office/drawing/2014/main" id="{F87B5BD5-55B4-9C82-1F8F-F9678E19BC74}"/>
              </a:ext>
            </a:extLst>
          </p:cNvPr>
          <p:cNvSpPr txBox="1"/>
          <p:nvPr/>
        </p:nvSpPr>
        <p:spPr>
          <a:xfrm>
            <a:off x="4894468" y="1866668"/>
            <a:ext cx="3614574" cy="276999"/>
          </a:xfrm>
          <a:prstGeom prst="rect">
            <a:avLst/>
          </a:prstGeom>
          <a:noFill/>
        </p:spPr>
        <p:txBody>
          <a:bodyPr wrap="square" rtlCol="0">
            <a:spAutoFit/>
          </a:bodyPr>
          <a:lstStyle/>
          <a:p>
            <a:r>
              <a:rPr kumimoji="1" lang="ja-JP" altLang="en-US" sz="1200">
                <a:solidFill>
                  <a:schemeClr val="accent6">
                    <a:lumMod val="75000"/>
                  </a:schemeClr>
                </a:solidFill>
                <a:latin typeface="Meiryo" panose="020B0604030504040204" pitchFamily="34" charset="-128"/>
                <a:ea typeface="Meiryo" panose="020B0604030504040204" pitchFamily="34" charset="-128"/>
              </a:rPr>
              <a:t>②「ブロック</a:t>
            </a:r>
            <a:r>
              <a:rPr kumimoji="1" lang="en-US" altLang="ja-JP" sz="1200" dirty="0">
                <a:solidFill>
                  <a:schemeClr val="accent6">
                    <a:lumMod val="75000"/>
                  </a:schemeClr>
                </a:solidFill>
                <a:latin typeface="Meiryo" panose="020B0604030504040204" pitchFamily="34" charset="-128"/>
                <a:ea typeface="Meiryo" panose="020B0604030504040204" pitchFamily="34" charset="-128"/>
              </a:rPr>
              <a:t>C</a:t>
            </a:r>
            <a:r>
              <a:rPr kumimoji="1" lang="ja-JP" altLang="en-US" sz="1200">
                <a:solidFill>
                  <a:schemeClr val="accent6">
                    <a:lumMod val="75000"/>
                  </a:schemeClr>
                </a:solidFill>
                <a:latin typeface="Meiryo" panose="020B0604030504040204" pitchFamily="34" charset="-128"/>
                <a:ea typeface="Meiryo" panose="020B0604030504040204" pitchFamily="34" charset="-128"/>
              </a:rPr>
              <a:t>」が正しいことを検証して追加</a:t>
            </a:r>
            <a:endParaRPr kumimoji="1" lang="ja-JP" altLang="en-US" sz="1200" baseline="30000">
              <a:solidFill>
                <a:schemeClr val="accent6">
                  <a:lumMod val="75000"/>
                </a:schemeClr>
              </a:solidFill>
              <a:latin typeface="Meiryo" panose="020B0604030504040204" pitchFamily="34" charset="-128"/>
              <a:ea typeface="Meiryo" panose="020B0604030504040204" pitchFamily="34" charset="-128"/>
            </a:endParaRPr>
          </a:p>
        </p:txBody>
      </p:sp>
      <p:sp>
        <p:nvSpPr>
          <p:cNvPr id="80" name="テキスト ボックス 79">
            <a:extLst>
              <a:ext uri="{FF2B5EF4-FFF2-40B4-BE49-F238E27FC236}">
                <a16:creationId xmlns:a16="http://schemas.microsoft.com/office/drawing/2014/main" id="{8D23B5D1-572E-3B8C-7D54-E74E4F1C13C2}"/>
              </a:ext>
            </a:extLst>
          </p:cNvPr>
          <p:cNvSpPr txBox="1"/>
          <p:nvPr/>
        </p:nvSpPr>
        <p:spPr>
          <a:xfrm>
            <a:off x="410562" y="1716150"/>
            <a:ext cx="3593088" cy="276999"/>
          </a:xfrm>
          <a:prstGeom prst="rect">
            <a:avLst/>
          </a:prstGeom>
          <a:noFill/>
        </p:spPr>
        <p:txBody>
          <a:bodyPr wrap="square" rtlCol="0">
            <a:spAutoFit/>
          </a:bodyPr>
          <a:lstStyle/>
          <a:p>
            <a:r>
              <a:rPr kumimoji="1" lang="ja-JP" altLang="en-US" sz="1200">
                <a:solidFill>
                  <a:srgbClr val="FF66FF"/>
                </a:solidFill>
                <a:latin typeface="Meiryo" panose="020B0604030504040204" pitchFamily="34" charset="-128"/>
                <a:ea typeface="Meiryo" panose="020B0604030504040204" pitchFamily="34" charset="-128"/>
              </a:rPr>
              <a:t>③全体が「ブロック</a:t>
            </a:r>
            <a:r>
              <a:rPr kumimoji="1" lang="en-US" altLang="ja-JP" sz="1200" dirty="0">
                <a:solidFill>
                  <a:srgbClr val="FF66FF"/>
                </a:solidFill>
                <a:latin typeface="Meiryo" panose="020B0604030504040204" pitchFamily="34" charset="-128"/>
                <a:ea typeface="Meiryo" panose="020B0604030504040204" pitchFamily="34" charset="-128"/>
              </a:rPr>
              <a:t>C</a:t>
            </a:r>
            <a:r>
              <a:rPr kumimoji="1" lang="ja-JP" altLang="en-US" sz="1200">
                <a:solidFill>
                  <a:srgbClr val="FF66FF"/>
                </a:solidFill>
                <a:latin typeface="Meiryo" panose="020B0604030504040204" pitchFamily="34" charset="-128"/>
                <a:ea typeface="Meiryo" panose="020B0604030504040204" pitchFamily="34" charset="-128"/>
              </a:rPr>
              <a:t>が最新である状態に遷移</a:t>
            </a:r>
            <a:endParaRPr kumimoji="1" lang="ja-JP" altLang="en-US" sz="1200" baseline="30000">
              <a:solidFill>
                <a:srgbClr val="FF66FF"/>
              </a:solidFill>
              <a:latin typeface="Meiryo" panose="020B0604030504040204" pitchFamily="34" charset="-128"/>
              <a:ea typeface="Meiryo" panose="020B0604030504040204" pitchFamily="34" charset="-128"/>
            </a:endParaRPr>
          </a:p>
        </p:txBody>
      </p:sp>
      <p:sp>
        <p:nvSpPr>
          <p:cNvPr id="82" name="テキスト ボックス 81">
            <a:extLst>
              <a:ext uri="{FF2B5EF4-FFF2-40B4-BE49-F238E27FC236}">
                <a16:creationId xmlns:a16="http://schemas.microsoft.com/office/drawing/2014/main" id="{479ED3EB-208E-1A5E-845A-8D4C40B24177}"/>
              </a:ext>
            </a:extLst>
          </p:cNvPr>
          <p:cNvSpPr txBox="1"/>
          <p:nvPr/>
        </p:nvSpPr>
        <p:spPr>
          <a:xfrm>
            <a:off x="355794" y="5478700"/>
            <a:ext cx="5202065" cy="738664"/>
          </a:xfrm>
          <a:prstGeom prst="rect">
            <a:avLst/>
          </a:prstGeom>
          <a:noFill/>
        </p:spPr>
        <p:txBody>
          <a:bodyPr wrap="none" rtlCol="0">
            <a:spAutoFit/>
          </a:bodyPr>
          <a:lstStyle/>
          <a:p>
            <a:pPr marL="285750" indent="-285750">
              <a:buFont typeface="Wingdings" pitchFamily="2" charset="2"/>
              <a:buChar char="l"/>
            </a:pPr>
            <a:r>
              <a:rPr lang="ja-JP" altLang="en-US" sz="1400">
                <a:latin typeface="Meiryo" panose="020B0604030504040204" pitchFamily="34" charset="-128"/>
                <a:ea typeface="Meiryo" panose="020B0604030504040204" pitchFamily="34" charset="-128"/>
              </a:rPr>
              <a:t>全ノードは</a:t>
            </a:r>
            <a:r>
              <a:rPr lang="en-US" altLang="ja-JP" sz="1400" dirty="0">
                <a:latin typeface="Meiryo" panose="020B0604030504040204" pitchFamily="34" charset="-128"/>
                <a:ea typeface="Meiryo" panose="020B0604030504040204" pitchFamily="34" charset="-128"/>
              </a:rPr>
              <a:t>P2P</a:t>
            </a:r>
            <a:r>
              <a:rPr lang="ja-JP" altLang="en-US" sz="1400">
                <a:latin typeface="Meiryo" panose="020B0604030504040204" pitchFamily="34" charset="-128"/>
                <a:ea typeface="Meiryo" panose="020B0604030504040204" pitchFamily="34" charset="-128"/>
              </a:rPr>
              <a:t>ネットワークで対等な関係で接続される</a:t>
            </a:r>
            <a:endParaRPr kumimoji="1" lang="en-US" altLang="ja-JP" sz="1400" dirty="0">
              <a:latin typeface="Meiryo" panose="020B0604030504040204" pitchFamily="34" charset="-128"/>
              <a:ea typeface="Meiryo" panose="020B0604030504040204" pitchFamily="34" charset="-128"/>
            </a:endParaRPr>
          </a:p>
          <a:p>
            <a:pPr marL="285750" indent="-285750">
              <a:buFont typeface="Wingdings" pitchFamily="2" charset="2"/>
              <a:buChar char="l"/>
            </a:pPr>
            <a:r>
              <a:rPr kumimoji="1" lang="ja-JP" altLang="en-US" sz="1400">
                <a:latin typeface="Meiryo" panose="020B0604030504040204" pitchFamily="34" charset="-128"/>
                <a:ea typeface="Meiryo" panose="020B0604030504040204" pitchFamily="34" charset="-128"/>
              </a:rPr>
              <a:t>全ノードが同じ内容を同時に共有＝</a:t>
            </a:r>
            <a:r>
              <a:rPr kumimoji="1" lang="en-US" altLang="ja-JP" sz="1400" dirty="0">
                <a:latin typeface="Meiryo" panose="020B0604030504040204" pitchFamily="34" charset="-128"/>
                <a:ea typeface="Meiryo" panose="020B0604030504040204" pitchFamily="34" charset="-128"/>
              </a:rPr>
              <a:t> </a:t>
            </a:r>
            <a:r>
              <a:rPr kumimoji="1" lang="ja-JP" altLang="en-US" sz="1400" b="1">
                <a:latin typeface="Meiryo" panose="020B0604030504040204" pitchFamily="34" charset="-128"/>
                <a:ea typeface="Meiryo" panose="020B0604030504040204" pitchFamily="34" charset="-128"/>
              </a:rPr>
              <a:t>共有台帳</a:t>
            </a:r>
            <a:r>
              <a:rPr kumimoji="1" lang="ja-JP" altLang="en-US" sz="1400">
                <a:solidFill>
                  <a:schemeClr val="bg1">
                    <a:lumMod val="50000"/>
                  </a:schemeClr>
                </a:solidFill>
                <a:latin typeface="Meiryo" panose="020B0604030504040204" pitchFamily="34" charset="-128"/>
                <a:ea typeface="Meiryo" panose="020B0604030504040204" pitchFamily="34" charset="-128"/>
              </a:rPr>
              <a:t>＞分散台帳</a:t>
            </a:r>
            <a:endParaRPr kumimoji="1" lang="en-US" altLang="ja-JP" sz="1400" dirty="0">
              <a:solidFill>
                <a:schemeClr val="bg1">
                  <a:lumMod val="50000"/>
                </a:schemeClr>
              </a:solidFill>
              <a:latin typeface="Meiryo" panose="020B0604030504040204" pitchFamily="34" charset="-128"/>
              <a:ea typeface="Meiryo" panose="020B0604030504040204" pitchFamily="34" charset="-128"/>
            </a:endParaRPr>
          </a:p>
          <a:p>
            <a:pPr marL="285750" indent="-285750">
              <a:buFont typeface="Wingdings" pitchFamily="2" charset="2"/>
              <a:buChar char="l"/>
            </a:pPr>
            <a:r>
              <a:rPr lang="ja-JP" altLang="en-US" sz="1400">
                <a:latin typeface="Meiryo" panose="020B0604030504040204" pitchFamily="34" charset="-128"/>
                <a:ea typeface="Meiryo" panose="020B0604030504040204" pitchFamily="34" charset="-128"/>
              </a:rPr>
              <a:t>検証可能なデータ構造を有し全員で正しさを保証し合う</a:t>
            </a:r>
            <a:endParaRPr kumimoji="1" lang="en-US" altLang="ja-JP" sz="1400" dirty="0">
              <a:latin typeface="Meiryo" panose="020B0604030504040204" pitchFamily="34" charset="-128"/>
              <a:ea typeface="Meiryo" panose="020B0604030504040204" pitchFamily="34" charset="-128"/>
            </a:endParaRPr>
          </a:p>
        </p:txBody>
      </p:sp>
      <p:sp>
        <p:nvSpPr>
          <p:cNvPr id="20" name="正方形/長方形 19">
            <a:extLst>
              <a:ext uri="{FF2B5EF4-FFF2-40B4-BE49-F238E27FC236}">
                <a16:creationId xmlns:a16="http://schemas.microsoft.com/office/drawing/2014/main" id="{F1544D43-F37F-5244-CEEF-13EF6DA463E7}"/>
              </a:ext>
            </a:extLst>
          </p:cNvPr>
          <p:cNvSpPr/>
          <p:nvPr/>
        </p:nvSpPr>
        <p:spPr>
          <a:xfrm>
            <a:off x="457053" y="6392133"/>
            <a:ext cx="8476859" cy="215444"/>
          </a:xfrm>
          <a:prstGeom prst="rect">
            <a:avLst/>
          </a:prstGeom>
        </p:spPr>
        <p:txBody>
          <a:bodyPr wrap="square">
            <a:spAutoFit/>
          </a:bodyPr>
          <a:lstStyle/>
          <a:p>
            <a:r>
              <a:rPr lang="ja-JP" altLang="en-US" sz="800">
                <a:latin typeface="Meiryo" panose="020B0604030504040204" pitchFamily="34" charset="-128"/>
                <a:ea typeface="Meiryo" panose="020B0604030504040204" pitchFamily="34" charset="-128"/>
              </a:rPr>
              <a:t>P2P</a:t>
            </a:r>
            <a:r>
              <a:rPr lang="en-US" altLang="ja-JP" sz="800" dirty="0">
                <a:latin typeface="Meiryo" panose="020B0604030504040204" pitchFamily="34" charset="-128"/>
                <a:ea typeface="Meiryo" panose="020B0604030504040204" pitchFamily="34" charset="-128"/>
              </a:rPr>
              <a:t>/</a:t>
            </a:r>
            <a:r>
              <a:rPr lang="ja-JP" altLang="en-US" sz="800">
                <a:latin typeface="Meiryo" panose="020B0604030504040204" pitchFamily="34" charset="-128"/>
                <a:ea typeface="Meiryo" panose="020B0604030504040204" pitchFamily="34" charset="-128"/>
              </a:rPr>
              <a:t>Peer to Peerネットワークとは、複数の端末間で通信を行う際のアーキテクチャのひとつで、対等の者（Peer）同士が通信をすることを特徴とする通信方式。</a:t>
            </a:r>
          </a:p>
        </p:txBody>
      </p:sp>
      <p:grpSp>
        <p:nvGrpSpPr>
          <p:cNvPr id="23" name="グループ化 22">
            <a:extLst>
              <a:ext uri="{FF2B5EF4-FFF2-40B4-BE49-F238E27FC236}">
                <a16:creationId xmlns:a16="http://schemas.microsoft.com/office/drawing/2014/main" id="{F4F3DCA5-9E31-69BA-CADF-B4BA642020EC}"/>
              </a:ext>
            </a:extLst>
          </p:cNvPr>
          <p:cNvGrpSpPr/>
          <p:nvPr/>
        </p:nvGrpSpPr>
        <p:grpSpPr>
          <a:xfrm>
            <a:off x="5338688" y="5528612"/>
            <a:ext cx="3576651" cy="646331"/>
            <a:chOff x="5338688" y="5528612"/>
            <a:chExt cx="3576651" cy="646331"/>
          </a:xfrm>
        </p:grpSpPr>
        <p:sp>
          <p:nvSpPr>
            <p:cNvPr id="21" name="テキスト ボックス 20">
              <a:extLst>
                <a:ext uri="{FF2B5EF4-FFF2-40B4-BE49-F238E27FC236}">
                  <a16:creationId xmlns:a16="http://schemas.microsoft.com/office/drawing/2014/main" id="{67AB6173-E2F9-FE61-3B70-BB5D21A43A24}"/>
                </a:ext>
              </a:extLst>
            </p:cNvPr>
            <p:cNvSpPr txBox="1"/>
            <p:nvPr/>
          </p:nvSpPr>
          <p:spPr>
            <a:xfrm>
              <a:off x="5960684" y="5528612"/>
              <a:ext cx="2954655" cy="646331"/>
            </a:xfrm>
            <a:prstGeom prst="rect">
              <a:avLst/>
            </a:prstGeom>
            <a:noFill/>
          </p:spPr>
          <p:txBody>
            <a:bodyPr wrap="none" rtlCol="0">
              <a:spAutoFit/>
            </a:bodyPr>
            <a:lstStyle/>
            <a:p>
              <a:r>
                <a:rPr lang="ja-JP" altLang="en-US" b="1">
                  <a:solidFill>
                    <a:srgbClr val="0070C0"/>
                  </a:solidFill>
                  <a:latin typeface="Meiryo" panose="020B0604030504040204" pitchFamily="34" charset="-128"/>
                  <a:ea typeface="Meiryo" panose="020B0604030504040204" pitchFamily="34" charset="-128"/>
                </a:rPr>
                <a:t>権限や信頼性を保証された</a:t>
              </a:r>
              <a:endParaRPr lang="en-US" altLang="ja-JP" b="1" dirty="0">
                <a:solidFill>
                  <a:srgbClr val="0070C0"/>
                </a:solidFill>
                <a:latin typeface="Meiryo" panose="020B0604030504040204" pitchFamily="34" charset="-128"/>
                <a:ea typeface="Meiryo" panose="020B0604030504040204" pitchFamily="34" charset="-128"/>
              </a:endParaRPr>
            </a:p>
            <a:p>
              <a:r>
                <a:rPr kumimoji="1" lang="ja-JP" altLang="en-US" b="1">
                  <a:solidFill>
                    <a:srgbClr val="0070C0"/>
                  </a:solidFill>
                  <a:latin typeface="Meiryo" panose="020B0604030504040204" pitchFamily="34" charset="-128"/>
                  <a:ea typeface="Meiryo" panose="020B0604030504040204" pitchFamily="34" charset="-128"/>
                </a:rPr>
                <a:t>特定の管理者を不要にする</a:t>
              </a:r>
            </a:p>
          </p:txBody>
        </p:sp>
        <p:sp>
          <p:nvSpPr>
            <p:cNvPr id="22" name="右矢印 21">
              <a:extLst>
                <a:ext uri="{FF2B5EF4-FFF2-40B4-BE49-F238E27FC236}">
                  <a16:creationId xmlns:a16="http://schemas.microsoft.com/office/drawing/2014/main" id="{72091E99-74AC-A744-0339-02056FEBCBB9}"/>
                </a:ext>
              </a:extLst>
            </p:cNvPr>
            <p:cNvSpPr/>
            <p:nvPr/>
          </p:nvSpPr>
          <p:spPr>
            <a:xfrm>
              <a:off x="5338688" y="5528612"/>
              <a:ext cx="621996" cy="562087"/>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accent6"/>
                </a:solidFill>
                <a:latin typeface="ＭＳ Ｐゴシック"/>
                <a:ea typeface="ＭＳ Ｐゴシック"/>
                <a:cs typeface="ＭＳ Ｐゴシック"/>
              </a:endParaRPr>
            </a:p>
          </p:txBody>
        </p:sp>
      </p:grpSp>
    </p:spTree>
    <p:extLst>
      <p:ext uri="{BB962C8B-B14F-4D97-AF65-F5344CB8AC3E}">
        <p14:creationId xmlns:p14="http://schemas.microsoft.com/office/powerpoint/2010/main" val="3150272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ppt_x"/>
                                          </p:val>
                                        </p:tav>
                                        <p:tav tm="100000">
                                          <p:val>
                                            <p:strVal val="#ppt_x"/>
                                          </p:val>
                                        </p:tav>
                                      </p:tavLst>
                                    </p:anim>
                                    <p:anim calcmode="lin" valueType="num">
                                      <p:cBhvr additive="base">
                                        <p:cTn id="8" dur="500" fill="hold"/>
                                        <p:tgtEl>
                                          <p:spTgt spid="46"/>
                                        </p:tgtEl>
                                        <p:attrNameLst>
                                          <p:attrName>ppt_y</p:attrName>
                                        </p:attrNameLst>
                                      </p:cBhvr>
                                      <p:tavLst>
                                        <p:tav tm="0">
                                          <p:val>
                                            <p:strVal val="1+#ppt_h/2"/>
                                          </p:val>
                                        </p:tav>
                                        <p:tav tm="100000">
                                          <p:val>
                                            <p:strVal val="#ppt_y"/>
                                          </p:val>
                                        </p:tav>
                                      </p:tavLst>
                                    </p:anim>
                                  </p:childTnLst>
                                </p:cTn>
                              </p:par>
                              <p:par>
                                <p:cTn id="9" presetID="22" presetClass="entr" presetSubtype="4" fill="hold" nodeType="with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wipe(down)">
                                      <p:cBhvr>
                                        <p:cTn id="11" dur="500"/>
                                        <p:tgtEl>
                                          <p:spTgt spid="91"/>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54"/>
                                        </p:tgtEl>
                                        <p:attrNameLst>
                                          <p:attrName>style.visibility</p:attrName>
                                        </p:attrNameLst>
                                      </p:cBhvr>
                                      <p:to>
                                        <p:strVal val="visible"/>
                                      </p:to>
                                    </p:set>
                                    <p:animEffect transition="in" filter="wipe(left)">
                                      <p:cBhvr>
                                        <p:cTn id="16" dur="500"/>
                                        <p:tgtEl>
                                          <p:spTgt spid="54"/>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wipe(left)">
                                      <p:cBhvr>
                                        <p:cTn id="19" dur="500"/>
                                        <p:tgtEl>
                                          <p:spTgt spid="47"/>
                                        </p:tgtEl>
                                      </p:cBhvr>
                                    </p:animEffect>
                                  </p:childTnLst>
                                </p:cTn>
                              </p:par>
                              <p:par>
                                <p:cTn id="20" presetID="22" presetClass="entr" presetSubtype="8" fill="hold" nodeType="withEffect">
                                  <p:stCondLst>
                                    <p:cond delay="0"/>
                                  </p:stCondLst>
                                  <p:childTnLst>
                                    <p:set>
                                      <p:cBhvr>
                                        <p:cTn id="21" dur="1" fill="hold">
                                          <p:stCondLst>
                                            <p:cond delay="0"/>
                                          </p:stCondLst>
                                        </p:cTn>
                                        <p:tgtEl>
                                          <p:spTgt spid="53"/>
                                        </p:tgtEl>
                                        <p:attrNameLst>
                                          <p:attrName>style.visibility</p:attrName>
                                        </p:attrNameLst>
                                      </p:cBhvr>
                                      <p:to>
                                        <p:strVal val="visible"/>
                                      </p:to>
                                    </p:set>
                                    <p:animEffect transition="in" filter="wipe(left)">
                                      <p:cBhvr>
                                        <p:cTn id="22" dur="500"/>
                                        <p:tgtEl>
                                          <p:spTgt spid="53"/>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8"/>
                                        </p:tgtEl>
                                        <p:attrNameLst>
                                          <p:attrName>style.visibility</p:attrName>
                                        </p:attrNameLst>
                                      </p:cBhvr>
                                      <p:to>
                                        <p:strVal val="visible"/>
                                      </p:to>
                                    </p:set>
                                    <p:animEffect transition="in" filter="wipe(left)">
                                      <p:cBhvr>
                                        <p:cTn id="25" dur="500"/>
                                        <p:tgtEl>
                                          <p:spTgt spid="48"/>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50"/>
                                        </p:tgtEl>
                                        <p:attrNameLst>
                                          <p:attrName>style.visibility</p:attrName>
                                        </p:attrNameLst>
                                      </p:cBhvr>
                                      <p:to>
                                        <p:strVal val="visible"/>
                                      </p:to>
                                    </p:set>
                                    <p:animEffect transition="in" filter="wipe(left)">
                                      <p:cBhvr>
                                        <p:cTn id="28" dur="500"/>
                                        <p:tgtEl>
                                          <p:spTgt spid="50"/>
                                        </p:tgtEl>
                                      </p:cBhvr>
                                    </p:animEffect>
                                  </p:childTnLst>
                                </p:cTn>
                              </p:par>
                              <p:par>
                                <p:cTn id="29" presetID="22" presetClass="entr" presetSubtype="8" fill="hold" nodeType="withEffect">
                                  <p:stCondLst>
                                    <p:cond delay="0"/>
                                  </p:stCondLst>
                                  <p:childTnLst>
                                    <p:set>
                                      <p:cBhvr>
                                        <p:cTn id="30" dur="1" fill="hold">
                                          <p:stCondLst>
                                            <p:cond delay="0"/>
                                          </p:stCondLst>
                                        </p:cTn>
                                        <p:tgtEl>
                                          <p:spTgt spid="63"/>
                                        </p:tgtEl>
                                        <p:attrNameLst>
                                          <p:attrName>style.visibility</p:attrName>
                                        </p:attrNameLst>
                                      </p:cBhvr>
                                      <p:to>
                                        <p:strVal val="visible"/>
                                      </p:to>
                                    </p:set>
                                    <p:animEffect transition="in" filter="wipe(left)">
                                      <p:cBhvr>
                                        <p:cTn id="31" dur="500"/>
                                        <p:tgtEl>
                                          <p:spTgt spid="63"/>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49"/>
                                        </p:tgtEl>
                                        <p:attrNameLst>
                                          <p:attrName>style.visibility</p:attrName>
                                        </p:attrNameLst>
                                      </p:cBhvr>
                                      <p:to>
                                        <p:strVal val="visible"/>
                                      </p:to>
                                    </p:set>
                                    <p:animEffect transition="in" filter="wipe(left)">
                                      <p:cBhvr>
                                        <p:cTn id="34" dur="500"/>
                                        <p:tgtEl>
                                          <p:spTgt spid="49"/>
                                        </p:tgtEl>
                                      </p:cBhvr>
                                    </p:animEffect>
                                  </p:childTnLst>
                                </p:cTn>
                              </p:par>
                              <p:par>
                                <p:cTn id="35" presetID="22" presetClass="entr" presetSubtype="8" fill="hold" nodeType="withEffect">
                                  <p:stCondLst>
                                    <p:cond delay="0"/>
                                  </p:stCondLst>
                                  <p:childTnLst>
                                    <p:set>
                                      <p:cBhvr>
                                        <p:cTn id="36" dur="1" fill="hold">
                                          <p:stCondLst>
                                            <p:cond delay="0"/>
                                          </p:stCondLst>
                                        </p:cTn>
                                        <p:tgtEl>
                                          <p:spTgt spid="59"/>
                                        </p:tgtEl>
                                        <p:attrNameLst>
                                          <p:attrName>style.visibility</p:attrName>
                                        </p:attrNameLst>
                                      </p:cBhvr>
                                      <p:to>
                                        <p:strVal val="visible"/>
                                      </p:to>
                                    </p:set>
                                    <p:animEffect transition="in" filter="wipe(left)">
                                      <p:cBhvr>
                                        <p:cTn id="37" dur="500"/>
                                        <p:tgtEl>
                                          <p:spTgt spid="59"/>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66"/>
                                        </p:tgtEl>
                                        <p:attrNameLst>
                                          <p:attrName>style.visibility</p:attrName>
                                        </p:attrNameLst>
                                      </p:cBhvr>
                                      <p:to>
                                        <p:strVal val="visible"/>
                                      </p:to>
                                    </p:set>
                                    <p:anim calcmode="lin" valueType="num">
                                      <p:cBhvr>
                                        <p:cTn id="40" dur="500" fill="hold"/>
                                        <p:tgtEl>
                                          <p:spTgt spid="66"/>
                                        </p:tgtEl>
                                        <p:attrNameLst>
                                          <p:attrName>ppt_w</p:attrName>
                                        </p:attrNameLst>
                                      </p:cBhvr>
                                      <p:tavLst>
                                        <p:tav tm="0">
                                          <p:val>
                                            <p:fltVal val="0"/>
                                          </p:val>
                                        </p:tav>
                                        <p:tav tm="100000">
                                          <p:val>
                                            <p:strVal val="#ppt_w"/>
                                          </p:val>
                                        </p:tav>
                                      </p:tavLst>
                                    </p:anim>
                                    <p:anim calcmode="lin" valueType="num">
                                      <p:cBhvr>
                                        <p:cTn id="41" dur="500" fill="hold"/>
                                        <p:tgtEl>
                                          <p:spTgt spid="66"/>
                                        </p:tgtEl>
                                        <p:attrNameLst>
                                          <p:attrName>ppt_h</p:attrName>
                                        </p:attrNameLst>
                                      </p:cBhvr>
                                      <p:tavLst>
                                        <p:tav tm="0">
                                          <p:val>
                                            <p:fltVal val="0"/>
                                          </p:val>
                                        </p:tav>
                                        <p:tav tm="100000">
                                          <p:val>
                                            <p:strVal val="#ppt_h"/>
                                          </p:val>
                                        </p:tav>
                                      </p:tavLst>
                                    </p:anim>
                                    <p:animEffect transition="in" filter="fade">
                                      <p:cBhvr>
                                        <p:cTn id="42" dur="500"/>
                                        <p:tgtEl>
                                          <p:spTgt spid="66"/>
                                        </p:tgtEl>
                                      </p:cBhvr>
                                    </p:animEffect>
                                  </p:childTnLst>
                                </p:cTn>
                              </p:par>
                            </p:childTnLst>
                          </p:cTn>
                        </p:par>
                      </p:childTnLst>
                    </p:cTn>
                  </p:par>
                  <p:par>
                    <p:cTn id="43" fill="hold">
                      <p:stCondLst>
                        <p:cond delay="indefinite"/>
                      </p:stCondLst>
                      <p:childTnLst>
                        <p:par>
                          <p:cTn id="44" fill="hold">
                            <p:stCondLst>
                              <p:cond delay="0"/>
                            </p:stCondLst>
                            <p:childTnLst>
                              <p:par>
                                <p:cTn id="45" presetID="12" presetClass="entr" presetSubtype="4" fill="hold" grpId="0" nodeType="clickEffect">
                                  <p:stCondLst>
                                    <p:cond delay="0"/>
                                  </p:stCondLst>
                                  <p:childTnLst>
                                    <p:set>
                                      <p:cBhvr>
                                        <p:cTn id="46" dur="1" fill="hold">
                                          <p:stCondLst>
                                            <p:cond delay="0"/>
                                          </p:stCondLst>
                                        </p:cTn>
                                        <p:tgtEl>
                                          <p:spTgt spid="74"/>
                                        </p:tgtEl>
                                        <p:attrNameLst>
                                          <p:attrName>style.visibility</p:attrName>
                                        </p:attrNameLst>
                                      </p:cBhvr>
                                      <p:to>
                                        <p:strVal val="visible"/>
                                      </p:to>
                                    </p:set>
                                    <p:anim calcmode="lin" valueType="num">
                                      <p:cBhvr additive="base">
                                        <p:cTn id="47" dur="500"/>
                                        <p:tgtEl>
                                          <p:spTgt spid="74"/>
                                        </p:tgtEl>
                                        <p:attrNameLst>
                                          <p:attrName>ppt_y</p:attrName>
                                        </p:attrNameLst>
                                      </p:cBhvr>
                                      <p:tavLst>
                                        <p:tav tm="0">
                                          <p:val>
                                            <p:strVal val="#ppt_y+#ppt_h*1.125000"/>
                                          </p:val>
                                        </p:tav>
                                        <p:tav tm="100000">
                                          <p:val>
                                            <p:strVal val="#ppt_y"/>
                                          </p:val>
                                        </p:tav>
                                      </p:tavLst>
                                    </p:anim>
                                    <p:animEffect transition="in" filter="wipe(up)">
                                      <p:cBhvr>
                                        <p:cTn id="48" dur="500"/>
                                        <p:tgtEl>
                                          <p:spTgt spid="74"/>
                                        </p:tgtEl>
                                      </p:cBhvr>
                                    </p:animEffect>
                                  </p:childTnLst>
                                </p:cTn>
                              </p:par>
                              <p:par>
                                <p:cTn id="49" presetID="12" presetClass="entr" presetSubtype="4" fill="hold" grpId="0" nodeType="withEffect">
                                  <p:stCondLst>
                                    <p:cond delay="0"/>
                                  </p:stCondLst>
                                  <p:childTnLst>
                                    <p:set>
                                      <p:cBhvr>
                                        <p:cTn id="50" dur="1" fill="hold">
                                          <p:stCondLst>
                                            <p:cond delay="0"/>
                                          </p:stCondLst>
                                        </p:cTn>
                                        <p:tgtEl>
                                          <p:spTgt spid="76"/>
                                        </p:tgtEl>
                                        <p:attrNameLst>
                                          <p:attrName>style.visibility</p:attrName>
                                        </p:attrNameLst>
                                      </p:cBhvr>
                                      <p:to>
                                        <p:strVal val="visible"/>
                                      </p:to>
                                    </p:set>
                                    <p:anim calcmode="lin" valueType="num">
                                      <p:cBhvr additive="base">
                                        <p:cTn id="51" dur="500"/>
                                        <p:tgtEl>
                                          <p:spTgt spid="76"/>
                                        </p:tgtEl>
                                        <p:attrNameLst>
                                          <p:attrName>ppt_y</p:attrName>
                                        </p:attrNameLst>
                                      </p:cBhvr>
                                      <p:tavLst>
                                        <p:tav tm="0">
                                          <p:val>
                                            <p:strVal val="#ppt_y+#ppt_h*1.125000"/>
                                          </p:val>
                                        </p:tav>
                                        <p:tav tm="100000">
                                          <p:val>
                                            <p:strVal val="#ppt_y"/>
                                          </p:val>
                                        </p:tav>
                                      </p:tavLst>
                                    </p:anim>
                                    <p:animEffect transition="in" filter="wipe(up)">
                                      <p:cBhvr>
                                        <p:cTn id="52" dur="500"/>
                                        <p:tgtEl>
                                          <p:spTgt spid="76"/>
                                        </p:tgtEl>
                                      </p:cBhvr>
                                    </p:animEffect>
                                  </p:childTnLst>
                                </p:cTn>
                              </p:par>
                              <p:par>
                                <p:cTn id="53" presetID="12" presetClass="entr" presetSubtype="4" fill="hold" grpId="0" nodeType="withEffect">
                                  <p:stCondLst>
                                    <p:cond delay="0"/>
                                  </p:stCondLst>
                                  <p:childTnLst>
                                    <p:set>
                                      <p:cBhvr>
                                        <p:cTn id="54" dur="1" fill="hold">
                                          <p:stCondLst>
                                            <p:cond delay="0"/>
                                          </p:stCondLst>
                                        </p:cTn>
                                        <p:tgtEl>
                                          <p:spTgt spid="75"/>
                                        </p:tgtEl>
                                        <p:attrNameLst>
                                          <p:attrName>style.visibility</p:attrName>
                                        </p:attrNameLst>
                                      </p:cBhvr>
                                      <p:to>
                                        <p:strVal val="visible"/>
                                      </p:to>
                                    </p:set>
                                    <p:anim calcmode="lin" valueType="num">
                                      <p:cBhvr additive="base">
                                        <p:cTn id="55" dur="500"/>
                                        <p:tgtEl>
                                          <p:spTgt spid="75"/>
                                        </p:tgtEl>
                                        <p:attrNameLst>
                                          <p:attrName>ppt_y</p:attrName>
                                        </p:attrNameLst>
                                      </p:cBhvr>
                                      <p:tavLst>
                                        <p:tav tm="0">
                                          <p:val>
                                            <p:strVal val="#ppt_y+#ppt_h*1.125000"/>
                                          </p:val>
                                        </p:tav>
                                        <p:tav tm="100000">
                                          <p:val>
                                            <p:strVal val="#ppt_y"/>
                                          </p:val>
                                        </p:tav>
                                      </p:tavLst>
                                    </p:anim>
                                    <p:animEffect transition="in" filter="wipe(up)">
                                      <p:cBhvr>
                                        <p:cTn id="56" dur="500"/>
                                        <p:tgtEl>
                                          <p:spTgt spid="75"/>
                                        </p:tgtEl>
                                      </p:cBhvr>
                                    </p:animEffect>
                                  </p:childTnLst>
                                </p:cTn>
                              </p:par>
                              <p:par>
                                <p:cTn id="57" presetID="12" presetClass="entr" presetSubtype="4" fill="hold" grpId="0" nodeType="withEffect">
                                  <p:stCondLst>
                                    <p:cond delay="0"/>
                                  </p:stCondLst>
                                  <p:childTnLst>
                                    <p:set>
                                      <p:cBhvr>
                                        <p:cTn id="58" dur="1" fill="hold">
                                          <p:stCondLst>
                                            <p:cond delay="0"/>
                                          </p:stCondLst>
                                        </p:cTn>
                                        <p:tgtEl>
                                          <p:spTgt spid="73"/>
                                        </p:tgtEl>
                                        <p:attrNameLst>
                                          <p:attrName>style.visibility</p:attrName>
                                        </p:attrNameLst>
                                      </p:cBhvr>
                                      <p:to>
                                        <p:strVal val="visible"/>
                                      </p:to>
                                    </p:set>
                                    <p:anim calcmode="lin" valueType="num">
                                      <p:cBhvr additive="base">
                                        <p:cTn id="59" dur="500"/>
                                        <p:tgtEl>
                                          <p:spTgt spid="73"/>
                                        </p:tgtEl>
                                        <p:attrNameLst>
                                          <p:attrName>ppt_y</p:attrName>
                                        </p:attrNameLst>
                                      </p:cBhvr>
                                      <p:tavLst>
                                        <p:tav tm="0">
                                          <p:val>
                                            <p:strVal val="#ppt_y+#ppt_h*1.125000"/>
                                          </p:val>
                                        </p:tav>
                                        <p:tav tm="100000">
                                          <p:val>
                                            <p:strVal val="#ppt_y"/>
                                          </p:val>
                                        </p:tav>
                                      </p:tavLst>
                                    </p:anim>
                                    <p:animEffect transition="in" filter="wipe(up)">
                                      <p:cBhvr>
                                        <p:cTn id="60" dur="500"/>
                                        <p:tgtEl>
                                          <p:spTgt spid="73"/>
                                        </p:tgtEl>
                                      </p:cBhvr>
                                    </p:animEffect>
                                  </p:childTnLst>
                                </p:cTn>
                              </p:par>
                              <p:par>
                                <p:cTn id="61" presetID="12" presetClass="entr" presetSubtype="4" fill="hold" grpId="0" nodeType="withEffect">
                                  <p:stCondLst>
                                    <p:cond delay="0"/>
                                  </p:stCondLst>
                                  <p:childTnLst>
                                    <p:set>
                                      <p:cBhvr>
                                        <p:cTn id="62" dur="1" fill="hold">
                                          <p:stCondLst>
                                            <p:cond delay="0"/>
                                          </p:stCondLst>
                                        </p:cTn>
                                        <p:tgtEl>
                                          <p:spTgt spid="77"/>
                                        </p:tgtEl>
                                        <p:attrNameLst>
                                          <p:attrName>style.visibility</p:attrName>
                                        </p:attrNameLst>
                                      </p:cBhvr>
                                      <p:to>
                                        <p:strVal val="visible"/>
                                      </p:to>
                                    </p:set>
                                    <p:anim calcmode="lin" valueType="num">
                                      <p:cBhvr additive="base">
                                        <p:cTn id="63" dur="500"/>
                                        <p:tgtEl>
                                          <p:spTgt spid="77"/>
                                        </p:tgtEl>
                                        <p:attrNameLst>
                                          <p:attrName>ppt_y</p:attrName>
                                        </p:attrNameLst>
                                      </p:cBhvr>
                                      <p:tavLst>
                                        <p:tav tm="0">
                                          <p:val>
                                            <p:strVal val="#ppt_y+#ppt_h*1.125000"/>
                                          </p:val>
                                        </p:tav>
                                        <p:tav tm="100000">
                                          <p:val>
                                            <p:strVal val="#ppt_y"/>
                                          </p:val>
                                        </p:tav>
                                      </p:tavLst>
                                    </p:anim>
                                    <p:animEffect transition="in" filter="wipe(up)">
                                      <p:cBhvr>
                                        <p:cTn id="64" dur="500"/>
                                        <p:tgtEl>
                                          <p:spTgt spid="77"/>
                                        </p:tgtEl>
                                      </p:cBhvr>
                                    </p:animEffect>
                                  </p:childTnLst>
                                </p:cTn>
                              </p:par>
                            </p:childTnLst>
                          </p:cTn>
                        </p:par>
                      </p:childTnLst>
                    </p:cTn>
                  </p:par>
                  <p:par>
                    <p:cTn id="65" fill="hold">
                      <p:stCondLst>
                        <p:cond delay="indefinite"/>
                      </p:stCondLst>
                      <p:childTnLst>
                        <p:par>
                          <p:cTn id="66" fill="hold">
                            <p:stCondLst>
                              <p:cond delay="0"/>
                            </p:stCondLst>
                            <p:childTnLst>
                              <p:par>
                                <p:cTn id="67" presetID="49" presetClass="entr" presetSubtype="0" decel="100000" fill="hold" grpId="0" nodeType="clickEffect">
                                  <p:stCondLst>
                                    <p:cond delay="0"/>
                                  </p:stCondLst>
                                  <p:childTnLst>
                                    <p:set>
                                      <p:cBhvr>
                                        <p:cTn id="68" dur="1" fill="hold">
                                          <p:stCondLst>
                                            <p:cond delay="0"/>
                                          </p:stCondLst>
                                        </p:cTn>
                                        <p:tgtEl>
                                          <p:spTgt spid="79"/>
                                        </p:tgtEl>
                                        <p:attrNameLst>
                                          <p:attrName>style.visibility</p:attrName>
                                        </p:attrNameLst>
                                      </p:cBhvr>
                                      <p:to>
                                        <p:strVal val="visible"/>
                                      </p:to>
                                    </p:set>
                                    <p:anim calcmode="lin" valueType="num">
                                      <p:cBhvr>
                                        <p:cTn id="69" dur="500" fill="hold"/>
                                        <p:tgtEl>
                                          <p:spTgt spid="79"/>
                                        </p:tgtEl>
                                        <p:attrNameLst>
                                          <p:attrName>ppt_w</p:attrName>
                                        </p:attrNameLst>
                                      </p:cBhvr>
                                      <p:tavLst>
                                        <p:tav tm="0">
                                          <p:val>
                                            <p:fltVal val="0"/>
                                          </p:val>
                                        </p:tav>
                                        <p:tav tm="100000">
                                          <p:val>
                                            <p:strVal val="#ppt_w"/>
                                          </p:val>
                                        </p:tav>
                                      </p:tavLst>
                                    </p:anim>
                                    <p:anim calcmode="lin" valueType="num">
                                      <p:cBhvr>
                                        <p:cTn id="70" dur="500" fill="hold"/>
                                        <p:tgtEl>
                                          <p:spTgt spid="79"/>
                                        </p:tgtEl>
                                        <p:attrNameLst>
                                          <p:attrName>ppt_h</p:attrName>
                                        </p:attrNameLst>
                                      </p:cBhvr>
                                      <p:tavLst>
                                        <p:tav tm="0">
                                          <p:val>
                                            <p:fltVal val="0"/>
                                          </p:val>
                                        </p:tav>
                                        <p:tav tm="100000">
                                          <p:val>
                                            <p:strVal val="#ppt_h"/>
                                          </p:val>
                                        </p:tav>
                                      </p:tavLst>
                                    </p:anim>
                                    <p:anim calcmode="lin" valueType="num">
                                      <p:cBhvr>
                                        <p:cTn id="71" dur="500" fill="hold"/>
                                        <p:tgtEl>
                                          <p:spTgt spid="79"/>
                                        </p:tgtEl>
                                        <p:attrNameLst>
                                          <p:attrName>style.rotation</p:attrName>
                                        </p:attrNameLst>
                                      </p:cBhvr>
                                      <p:tavLst>
                                        <p:tav tm="0">
                                          <p:val>
                                            <p:fltVal val="360"/>
                                          </p:val>
                                        </p:tav>
                                        <p:tav tm="100000">
                                          <p:val>
                                            <p:fltVal val="0"/>
                                          </p:val>
                                        </p:tav>
                                      </p:tavLst>
                                    </p:anim>
                                    <p:animEffect transition="in" filter="fade">
                                      <p:cBhvr>
                                        <p:cTn id="72" dur="500"/>
                                        <p:tgtEl>
                                          <p:spTgt spid="79"/>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80"/>
                                        </p:tgtEl>
                                        <p:attrNameLst>
                                          <p:attrName>style.visibility</p:attrName>
                                        </p:attrNameLst>
                                      </p:cBhvr>
                                      <p:to>
                                        <p:strVal val="visible"/>
                                      </p:to>
                                    </p:set>
                                    <p:anim calcmode="lin" valueType="num">
                                      <p:cBhvr>
                                        <p:cTn id="75" dur="500" fill="hold"/>
                                        <p:tgtEl>
                                          <p:spTgt spid="80"/>
                                        </p:tgtEl>
                                        <p:attrNameLst>
                                          <p:attrName>ppt_w</p:attrName>
                                        </p:attrNameLst>
                                      </p:cBhvr>
                                      <p:tavLst>
                                        <p:tav tm="0">
                                          <p:val>
                                            <p:fltVal val="0"/>
                                          </p:val>
                                        </p:tav>
                                        <p:tav tm="100000">
                                          <p:val>
                                            <p:strVal val="#ppt_w"/>
                                          </p:val>
                                        </p:tav>
                                      </p:tavLst>
                                    </p:anim>
                                    <p:anim calcmode="lin" valueType="num">
                                      <p:cBhvr>
                                        <p:cTn id="76" dur="500" fill="hold"/>
                                        <p:tgtEl>
                                          <p:spTgt spid="80"/>
                                        </p:tgtEl>
                                        <p:attrNameLst>
                                          <p:attrName>ppt_h</p:attrName>
                                        </p:attrNameLst>
                                      </p:cBhvr>
                                      <p:tavLst>
                                        <p:tav tm="0">
                                          <p:val>
                                            <p:fltVal val="0"/>
                                          </p:val>
                                        </p:tav>
                                        <p:tav tm="100000">
                                          <p:val>
                                            <p:strVal val="#ppt_h"/>
                                          </p:val>
                                        </p:tav>
                                      </p:tavLst>
                                    </p:anim>
                                    <p:animEffect transition="in" filter="fade">
                                      <p:cBhvr>
                                        <p:cTn id="77" dur="500"/>
                                        <p:tgtEl>
                                          <p:spTgt spid="80"/>
                                        </p:tgtEl>
                                      </p:cBhvr>
                                    </p:animEffect>
                                  </p:childTnLst>
                                </p:cTn>
                              </p:par>
                            </p:childTnLst>
                          </p:cTn>
                        </p:par>
                      </p:childTnLst>
                    </p:cTn>
                  </p:par>
                  <p:par>
                    <p:cTn id="78" fill="hold">
                      <p:stCondLst>
                        <p:cond delay="indefinite"/>
                      </p:stCondLst>
                      <p:childTnLst>
                        <p:par>
                          <p:cTn id="79" fill="hold">
                            <p:stCondLst>
                              <p:cond delay="0"/>
                            </p:stCondLst>
                            <p:childTnLst>
                              <p:par>
                                <p:cTn id="80" presetID="3" presetClass="entr" presetSubtype="10" fill="hold" grpId="0" nodeType="clickEffect">
                                  <p:stCondLst>
                                    <p:cond delay="0"/>
                                  </p:stCondLst>
                                  <p:childTnLst>
                                    <p:set>
                                      <p:cBhvr>
                                        <p:cTn id="81" dur="1" fill="hold">
                                          <p:stCondLst>
                                            <p:cond delay="0"/>
                                          </p:stCondLst>
                                        </p:cTn>
                                        <p:tgtEl>
                                          <p:spTgt spid="82"/>
                                        </p:tgtEl>
                                        <p:attrNameLst>
                                          <p:attrName>style.visibility</p:attrName>
                                        </p:attrNameLst>
                                      </p:cBhvr>
                                      <p:to>
                                        <p:strVal val="visible"/>
                                      </p:to>
                                    </p:set>
                                    <p:animEffect transition="in" filter="blinds(horizontal)">
                                      <p:cBhvr>
                                        <p:cTn id="82" dur="500"/>
                                        <p:tgtEl>
                                          <p:spTgt spid="82"/>
                                        </p:tgtEl>
                                      </p:cBhvr>
                                    </p:animEffect>
                                  </p:childTnLst>
                                </p:cTn>
                              </p:par>
                              <p:par>
                                <p:cTn id="83" presetID="2" presetClass="entr" presetSubtype="4" fill="hold" grpId="0" nodeType="withEffect">
                                  <p:stCondLst>
                                    <p:cond delay="0"/>
                                  </p:stCondLst>
                                  <p:childTnLst>
                                    <p:set>
                                      <p:cBhvr>
                                        <p:cTn id="84" dur="1" fill="hold">
                                          <p:stCondLst>
                                            <p:cond delay="0"/>
                                          </p:stCondLst>
                                        </p:cTn>
                                        <p:tgtEl>
                                          <p:spTgt spid="20"/>
                                        </p:tgtEl>
                                        <p:attrNameLst>
                                          <p:attrName>style.visibility</p:attrName>
                                        </p:attrNameLst>
                                      </p:cBhvr>
                                      <p:to>
                                        <p:strVal val="visible"/>
                                      </p:to>
                                    </p:set>
                                    <p:anim calcmode="lin" valueType="num">
                                      <p:cBhvr additive="base">
                                        <p:cTn id="85" dur="500" fill="hold"/>
                                        <p:tgtEl>
                                          <p:spTgt spid="20"/>
                                        </p:tgtEl>
                                        <p:attrNameLst>
                                          <p:attrName>ppt_x</p:attrName>
                                        </p:attrNameLst>
                                      </p:cBhvr>
                                      <p:tavLst>
                                        <p:tav tm="0">
                                          <p:val>
                                            <p:strVal val="#ppt_x"/>
                                          </p:val>
                                        </p:tav>
                                        <p:tav tm="100000">
                                          <p:val>
                                            <p:strVal val="#ppt_x"/>
                                          </p:val>
                                        </p:tav>
                                      </p:tavLst>
                                    </p:anim>
                                    <p:anim calcmode="lin" valueType="num">
                                      <p:cBhvr additive="base">
                                        <p:cTn id="86"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2" presetClass="entr" presetSubtype="8" fill="hold" nodeType="clickEffect">
                                  <p:stCondLst>
                                    <p:cond delay="0"/>
                                  </p:stCondLst>
                                  <p:childTnLst>
                                    <p:set>
                                      <p:cBhvr>
                                        <p:cTn id="90" dur="1" fill="hold">
                                          <p:stCondLst>
                                            <p:cond delay="0"/>
                                          </p:stCondLst>
                                        </p:cTn>
                                        <p:tgtEl>
                                          <p:spTgt spid="23"/>
                                        </p:tgtEl>
                                        <p:attrNameLst>
                                          <p:attrName>style.visibility</p:attrName>
                                        </p:attrNameLst>
                                      </p:cBhvr>
                                      <p:to>
                                        <p:strVal val="visible"/>
                                      </p:to>
                                    </p:set>
                                    <p:animEffect transition="in" filter="wipe(left)">
                                      <p:cBhvr>
                                        <p:cTn id="9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46" grpId="0" animBg="1"/>
      <p:bldP spid="47" grpId="0" animBg="1"/>
      <p:bldP spid="48" grpId="0" animBg="1"/>
      <p:bldP spid="49" grpId="0" animBg="1"/>
      <p:bldP spid="50" grpId="0" animBg="1"/>
      <p:bldP spid="66" grpId="0"/>
      <p:bldP spid="73" grpId="0" animBg="1"/>
      <p:bldP spid="74" grpId="0" animBg="1"/>
      <p:bldP spid="75" grpId="0" animBg="1"/>
      <p:bldP spid="76" grpId="0" animBg="1"/>
      <p:bldP spid="77" grpId="0"/>
      <p:bldP spid="80" grpId="0"/>
      <p:bldP spid="82" grpId="0"/>
      <p:bldP spid="20" grpId="0"/>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5FB916F-D20B-1863-1123-F387EC2E6108}"/>
            </a:ext>
          </a:extLst>
        </p:cNvPr>
        <p:cNvGrpSpPr/>
        <p:nvPr/>
      </p:nvGrpSpPr>
      <p:grpSpPr>
        <a:xfrm>
          <a:off x="0" y="0"/>
          <a:ext cx="0" cy="0"/>
          <a:chOff x="0" y="0"/>
          <a:chExt cx="0" cy="0"/>
        </a:xfrm>
      </p:grpSpPr>
      <p:grpSp>
        <p:nvGrpSpPr>
          <p:cNvPr id="90" name="グループ化 89">
            <a:extLst>
              <a:ext uri="{FF2B5EF4-FFF2-40B4-BE49-F238E27FC236}">
                <a16:creationId xmlns:a16="http://schemas.microsoft.com/office/drawing/2014/main" id="{6D2962F8-9B56-05DA-C0B6-EA114BC0B7E8}"/>
              </a:ext>
            </a:extLst>
          </p:cNvPr>
          <p:cNvGrpSpPr/>
          <p:nvPr/>
        </p:nvGrpSpPr>
        <p:grpSpPr>
          <a:xfrm>
            <a:off x="2369976" y="859168"/>
            <a:ext cx="970062" cy="1917030"/>
            <a:chOff x="2369976" y="859168"/>
            <a:chExt cx="970062" cy="1917030"/>
          </a:xfrm>
        </p:grpSpPr>
        <p:sp>
          <p:nvSpPr>
            <p:cNvPr id="10" name="正方形/長方形 9">
              <a:extLst>
                <a:ext uri="{FF2B5EF4-FFF2-40B4-BE49-F238E27FC236}">
                  <a16:creationId xmlns:a16="http://schemas.microsoft.com/office/drawing/2014/main" id="{D52806E5-39DE-FB42-4DB1-51ED0E29FEFB}"/>
                </a:ext>
              </a:extLst>
            </p:cNvPr>
            <p:cNvSpPr/>
            <p:nvPr/>
          </p:nvSpPr>
          <p:spPr>
            <a:xfrm>
              <a:off x="2369976" y="859168"/>
              <a:ext cx="962550" cy="1917030"/>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正方形/長方形 11">
              <a:extLst>
                <a:ext uri="{FF2B5EF4-FFF2-40B4-BE49-F238E27FC236}">
                  <a16:creationId xmlns:a16="http://schemas.microsoft.com/office/drawing/2014/main" id="{E9C02D0F-2F2A-E592-4025-560BB7B78FD6}"/>
                </a:ext>
              </a:extLst>
            </p:cNvPr>
            <p:cNvSpPr/>
            <p:nvPr/>
          </p:nvSpPr>
          <p:spPr>
            <a:xfrm>
              <a:off x="2419203" y="1940332"/>
              <a:ext cx="864096" cy="17432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取引</a:t>
              </a:r>
              <a:r>
                <a:rPr kumimoji="1" lang="en-US" altLang="ja-JP" sz="800" dirty="0">
                  <a:solidFill>
                    <a:srgbClr val="FFFFFF"/>
                  </a:solidFill>
                  <a:latin typeface="Meiryo" charset="-128"/>
                  <a:ea typeface="Meiryo" charset="-128"/>
                  <a:cs typeface="Meiryo" charset="-128"/>
                </a:rPr>
                <a:t> a</a:t>
              </a:r>
              <a:endParaRPr kumimoji="1" lang="ja-JP" altLang="en-US" sz="800" dirty="0">
                <a:solidFill>
                  <a:srgbClr val="FFFFFF"/>
                </a:solidFill>
                <a:latin typeface="Meiryo" charset="-128"/>
                <a:ea typeface="Meiryo" charset="-128"/>
                <a:cs typeface="Meiryo" charset="-128"/>
              </a:endParaRPr>
            </a:p>
          </p:txBody>
        </p:sp>
        <p:sp>
          <p:nvSpPr>
            <p:cNvPr id="13" name="正方形/長方形 12">
              <a:extLst>
                <a:ext uri="{FF2B5EF4-FFF2-40B4-BE49-F238E27FC236}">
                  <a16:creationId xmlns:a16="http://schemas.microsoft.com/office/drawing/2014/main" id="{C451E569-1E5F-050E-DB81-DCEF95A62EDF}"/>
                </a:ext>
              </a:extLst>
            </p:cNvPr>
            <p:cNvSpPr/>
            <p:nvPr/>
          </p:nvSpPr>
          <p:spPr>
            <a:xfrm>
              <a:off x="2419203" y="2140898"/>
              <a:ext cx="864096" cy="17432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取引</a:t>
              </a:r>
              <a:r>
                <a:rPr kumimoji="1" lang="en-US" altLang="ja-JP" sz="800" dirty="0">
                  <a:solidFill>
                    <a:srgbClr val="FFFFFF"/>
                  </a:solidFill>
                  <a:latin typeface="Meiryo" charset="-128"/>
                  <a:ea typeface="Meiryo" charset="-128"/>
                  <a:cs typeface="Meiryo" charset="-128"/>
                </a:rPr>
                <a:t> b</a:t>
              </a:r>
              <a:endParaRPr kumimoji="1" lang="ja-JP" altLang="en-US" sz="800" dirty="0">
                <a:solidFill>
                  <a:srgbClr val="FFFFFF"/>
                </a:solidFill>
                <a:latin typeface="Meiryo" charset="-128"/>
                <a:ea typeface="Meiryo" charset="-128"/>
                <a:cs typeface="Meiryo" charset="-128"/>
              </a:endParaRPr>
            </a:p>
          </p:txBody>
        </p:sp>
        <p:sp>
          <p:nvSpPr>
            <p:cNvPr id="14" name="正方形/長方形 13">
              <a:extLst>
                <a:ext uri="{FF2B5EF4-FFF2-40B4-BE49-F238E27FC236}">
                  <a16:creationId xmlns:a16="http://schemas.microsoft.com/office/drawing/2014/main" id="{864711F8-C03B-81E6-491A-D601C351D22C}"/>
                </a:ext>
              </a:extLst>
            </p:cNvPr>
            <p:cNvSpPr/>
            <p:nvPr/>
          </p:nvSpPr>
          <p:spPr>
            <a:xfrm>
              <a:off x="2419203" y="2348547"/>
              <a:ext cx="864096" cy="17432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取引</a:t>
              </a:r>
              <a:r>
                <a:rPr kumimoji="1" lang="en-US" altLang="ja-JP" sz="800" dirty="0">
                  <a:solidFill>
                    <a:srgbClr val="FFFFFF"/>
                  </a:solidFill>
                  <a:latin typeface="Meiryo" charset="-128"/>
                  <a:ea typeface="Meiryo" charset="-128"/>
                  <a:cs typeface="Meiryo" charset="-128"/>
                </a:rPr>
                <a:t> c</a:t>
              </a:r>
              <a:endParaRPr kumimoji="1" lang="ja-JP" altLang="en-US" sz="800" dirty="0">
                <a:solidFill>
                  <a:srgbClr val="FFFFFF"/>
                </a:solidFill>
                <a:latin typeface="Meiryo" charset="-128"/>
                <a:ea typeface="Meiryo" charset="-128"/>
                <a:cs typeface="Meiryo" charset="-128"/>
              </a:endParaRPr>
            </a:p>
          </p:txBody>
        </p:sp>
        <p:sp>
          <p:nvSpPr>
            <p:cNvPr id="15" name="テキスト ボックス 14">
              <a:extLst>
                <a:ext uri="{FF2B5EF4-FFF2-40B4-BE49-F238E27FC236}">
                  <a16:creationId xmlns:a16="http://schemas.microsoft.com/office/drawing/2014/main" id="{AFC594A6-6EB5-F5CC-7145-9C5C59E041F6}"/>
                </a:ext>
              </a:extLst>
            </p:cNvPr>
            <p:cNvSpPr txBox="1"/>
            <p:nvPr/>
          </p:nvSpPr>
          <p:spPr>
            <a:xfrm>
              <a:off x="2659619" y="2521284"/>
              <a:ext cx="377026" cy="246221"/>
            </a:xfrm>
            <a:prstGeom prst="rect">
              <a:avLst/>
            </a:prstGeom>
            <a:noFill/>
          </p:spPr>
          <p:txBody>
            <a:bodyPr wrap="none" rtlCol="0">
              <a:spAutoFit/>
            </a:bodyPr>
            <a:lstStyle/>
            <a:p>
              <a:r>
                <a:rPr kumimoji="1" lang="ja-JP" altLang="en-US" sz="1000">
                  <a:solidFill>
                    <a:srgbClr val="0070C0"/>
                  </a:solidFill>
                </a:rPr>
                <a:t>・・・</a:t>
              </a:r>
            </a:p>
          </p:txBody>
        </p:sp>
        <p:sp>
          <p:nvSpPr>
            <p:cNvPr id="44" name="テキスト ボックス 43">
              <a:extLst>
                <a:ext uri="{FF2B5EF4-FFF2-40B4-BE49-F238E27FC236}">
                  <a16:creationId xmlns:a16="http://schemas.microsoft.com/office/drawing/2014/main" id="{CAEAE2AF-B0E3-B1EA-8876-33DAC1E554C6}"/>
                </a:ext>
              </a:extLst>
            </p:cNvPr>
            <p:cNvSpPr txBox="1"/>
            <p:nvPr/>
          </p:nvSpPr>
          <p:spPr>
            <a:xfrm>
              <a:off x="2379288" y="917485"/>
              <a:ext cx="960750" cy="276999"/>
            </a:xfrm>
            <a:prstGeom prst="rect">
              <a:avLst/>
            </a:prstGeom>
            <a:noFill/>
          </p:spPr>
          <p:txBody>
            <a:bodyPr wrap="square" rtlCol="0">
              <a:spAutoFit/>
            </a:bodyPr>
            <a:lstStyle/>
            <a:p>
              <a:pPr algn="ctr"/>
              <a:r>
                <a:rPr kumimoji="1" lang="ja-JP" altLang="en-US" sz="1200">
                  <a:solidFill>
                    <a:srgbClr val="002060"/>
                  </a:solidFill>
                  <a:latin typeface="Meiryo" panose="020B0604030504040204" pitchFamily="34" charset="-128"/>
                  <a:ea typeface="Meiryo" panose="020B0604030504040204" pitchFamily="34" charset="-128"/>
                </a:rPr>
                <a:t>ブロック</a:t>
              </a:r>
              <a:r>
                <a:rPr kumimoji="1" lang="en-US" altLang="ja-JP" sz="1200" dirty="0">
                  <a:solidFill>
                    <a:srgbClr val="002060"/>
                  </a:solidFill>
                  <a:latin typeface="Meiryo" panose="020B0604030504040204" pitchFamily="34" charset="-128"/>
                  <a:ea typeface="Meiryo" panose="020B0604030504040204" pitchFamily="34" charset="-128"/>
                </a:rPr>
                <a:t>B</a:t>
              </a:r>
              <a:endParaRPr kumimoji="1" lang="ja-JP" altLang="en-US" sz="1200">
                <a:solidFill>
                  <a:srgbClr val="002060"/>
                </a:solidFill>
                <a:latin typeface="Meiryo" panose="020B0604030504040204" pitchFamily="34" charset="-128"/>
                <a:ea typeface="Meiryo" panose="020B0604030504040204" pitchFamily="34" charset="-128"/>
              </a:endParaRPr>
            </a:p>
          </p:txBody>
        </p:sp>
      </p:grpSp>
      <p:grpSp>
        <p:nvGrpSpPr>
          <p:cNvPr id="91" name="グループ化 90">
            <a:extLst>
              <a:ext uri="{FF2B5EF4-FFF2-40B4-BE49-F238E27FC236}">
                <a16:creationId xmlns:a16="http://schemas.microsoft.com/office/drawing/2014/main" id="{F11A124E-5BD1-27AB-126D-FBA8CFF3FFFD}"/>
              </a:ext>
            </a:extLst>
          </p:cNvPr>
          <p:cNvGrpSpPr/>
          <p:nvPr/>
        </p:nvGrpSpPr>
        <p:grpSpPr>
          <a:xfrm>
            <a:off x="3383200" y="859168"/>
            <a:ext cx="3589525" cy="1921682"/>
            <a:chOff x="3383200" y="859168"/>
            <a:chExt cx="3589525" cy="1921682"/>
          </a:xfrm>
        </p:grpSpPr>
        <p:sp>
          <p:nvSpPr>
            <p:cNvPr id="19" name="正方形/長方形 18">
              <a:extLst>
                <a:ext uri="{FF2B5EF4-FFF2-40B4-BE49-F238E27FC236}">
                  <a16:creationId xmlns:a16="http://schemas.microsoft.com/office/drawing/2014/main" id="{E99E973F-C423-48B0-9C6E-3485347C0A80}"/>
                </a:ext>
              </a:extLst>
            </p:cNvPr>
            <p:cNvSpPr/>
            <p:nvPr/>
          </p:nvSpPr>
          <p:spPr>
            <a:xfrm>
              <a:off x="3581354" y="859168"/>
              <a:ext cx="962550" cy="1917030"/>
            </a:xfrm>
            <a:prstGeom prst="rect">
              <a:avLst/>
            </a:prstGeom>
            <a:solidFill>
              <a:schemeClr val="accent4">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正方形/長方形 19">
              <a:extLst>
                <a:ext uri="{FF2B5EF4-FFF2-40B4-BE49-F238E27FC236}">
                  <a16:creationId xmlns:a16="http://schemas.microsoft.com/office/drawing/2014/main" id="{C562494B-CFA0-FAE6-EBBB-E89B59270107}"/>
                </a:ext>
              </a:extLst>
            </p:cNvPr>
            <p:cNvSpPr/>
            <p:nvPr/>
          </p:nvSpPr>
          <p:spPr>
            <a:xfrm>
              <a:off x="3638993" y="1368690"/>
              <a:ext cx="864096" cy="371076"/>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a:solidFill>
                    <a:srgbClr val="FFFFFF"/>
                  </a:solidFill>
                  <a:latin typeface="Meiryo" charset="-128"/>
                  <a:ea typeface="Meiryo" charset="-128"/>
                  <a:cs typeface="Meiryo" charset="-128"/>
                </a:rPr>
                <a:t>前ブロックの</a:t>
              </a:r>
              <a:endParaRPr kumimoji="1" lang="en-US" altLang="ja-JP" sz="800" dirty="0">
                <a:solidFill>
                  <a:srgbClr val="FFFFFF"/>
                </a:solidFill>
                <a:latin typeface="Meiryo" charset="-128"/>
                <a:ea typeface="Meiryo" charset="-128"/>
                <a:cs typeface="Meiryo" charset="-128"/>
              </a:endParaRPr>
            </a:p>
            <a:p>
              <a:pPr algn="ctr"/>
              <a:r>
                <a:rPr kumimoji="1" lang="ja-JP" altLang="en-US" sz="800" dirty="0">
                  <a:solidFill>
                    <a:srgbClr val="FFFFFF"/>
                  </a:solidFill>
                  <a:latin typeface="Meiryo" charset="-128"/>
                  <a:ea typeface="Meiryo" charset="-128"/>
                  <a:cs typeface="Meiryo" charset="-128"/>
                </a:rPr>
                <a:t>ハッシュ値</a:t>
              </a:r>
            </a:p>
          </p:txBody>
        </p:sp>
        <p:sp>
          <p:nvSpPr>
            <p:cNvPr id="21" name="正方形/長方形 20">
              <a:extLst>
                <a:ext uri="{FF2B5EF4-FFF2-40B4-BE49-F238E27FC236}">
                  <a16:creationId xmlns:a16="http://schemas.microsoft.com/office/drawing/2014/main" id="{85A914C2-5684-555C-DF64-A651CAE7E213}"/>
                </a:ext>
              </a:extLst>
            </p:cNvPr>
            <p:cNvSpPr/>
            <p:nvPr/>
          </p:nvSpPr>
          <p:spPr>
            <a:xfrm>
              <a:off x="3630581" y="1940332"/>
              <a:ext cx="864096" cy="17432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取引</a:t>
              </a:r>
              <a:r>
                <a:rPr kumimoji="1" lang="en-US" altLang="ja-JP" sz="800" dirty="0">
                  <a:solidFill>
                    <a:srgbClr val="FFFFFF"/>
                  </a:solidFill>
                  <a:latin typeface="Meiryo" charset="-128"/>
                  <a:ea typeface="Meiryo" charset="-128"/>
                  <a:cs typeface="Meiryo" charset="-128"/>
                </a:rPr>
                <a:t> a</a:t>
              </a:r>
              <a:endParaRPr kumimoji="1" lang="ja-JP" altLang="en-US" sz="800" dirty="0">
                <a:solidFill>
                  <a:srgbClr val="FFFFFF"/>
                </a:solidFill>
                <a:latin typeface="Meiryo" charset="-128"/>
                <a:ea typeface="Meiryo" charset="-128"/>
                <a:cs typeface="Meiryo" charset="-128"/>
              </a:endParaRPr>
            </a:p>
          </p:txBody>
        </p:sp>
        <p:sp>
          <p:nvSpPr>
            <p:cNvPr id="22" name="正方形/長方形 21">
              <a:extLst>
                <a:ext uri="{FF2B5EF4-FFF2-40B4-BE49-F238E27FC236}">
                  <a16:creationId xmlns:a16="http://schemas.microsoft.com/office/drawing/2014/main" id="{1CC090C0-272E-BF5F-76CE-37D10346BFD2}"/>
                </a:ext>
              </a:extLst>
            </p:cNvPr>
            <p:cNvSpPr/>
            <p:nvPr/>
          </p:nvSpPr>
          <p:spPr>
            <a:xfrm>
              <a:off x="3630581" y="2140898"/>
              <a:ext cx="864096" cy="17432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取引</a:t>
              </a:r>
              <a:r>
                <a:rPr kumimoji="1" lang="en-US" altLang="ja-JP" sz="800" dirty="0">
                  <a:solidFill>
                    <a:srgbClr val="FFFFFF"/>
                  </a:solidFill>
                  <a:latin typeface="Meiryo" charset="-128"/>
                  <a:ea typeface="Meiryo" charset="-128"/>
                  <a:cs typeface="Meiryo" charset="-128"/>
                </a:rPr>
                <a:t> b</a:t>
              </a:r>
              <a:endParaRPr kumimoji="1" lang="ja-JP" altLang="en-US" sz="800" dirty="0">
                <a:solidFill>
                  <a:srgbClr val="FFFFFF"/>
                </a:solidFill>
                <a:latin typeface="Meiryo" charset="-128"/>
                <a:ea typeface="Meiryo" charset="-128"/>
                <a:cs typeface="Meiryo" charset="-128"/>
              </a:endParaRPr>
            </a:p>
          </p:txBody>
        </p:sp>
        <p:sp>
          <p:nvSpPr>
            <p:cNvPr id="23" name="正方形/長方形 22">
              <a:extLst>
                <a:ext uri="{FF2B5EF4-FFF2-40B4-BE49-F238E27FC236}">
                  <a16:creationId xmlns:a16="http://schemas.microsoft.com/office/drawing/2014/main" id="{E8DA22DF-DA7C-EC63-26F3-473E04E56A55}"/>
                </a:ext>
              </a:extLst>
            </p:cNvPr>
            <p:cNvSpPr/>
            <p:nvPr/>
          </p:nvSpPr>
          <p:spPr>
            <a:xfrm>
              <a:off x="3630581" y="2348547"/>
              <a:ext cx="864096" cy="17432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取引</a:t>
              </a:r>
              <a:r>
                <a:rPr kumimoji="1" lang="en-US" altLang="ja-JP" sz="800" dirty="0">
                  <a:solidFill>
                    <a:srgbClr val="FFFFFF"/>
                  </a:solidFill>
                  <a:latin typeface="Meiryo" charset="-128"/>
                  <a:ea typeface="Meiryo" charset="-128"/>
                  <a:cs typeface="Meiryo" charset="-128"/>
                </a:rPr>
                <a:t> c</a:t>
              </a:r>
              <a:endParaRPr kumimoji="1" lang="ja-JP" altLang="en-US" sz="800" dirty="0">
                <a:solidFill>
                  <a:srgbClr val="FFFFFF"/>
                </a:solidFill>
                <a:latin typeface="Meiryo" charset="-128"/>
                <a:ea typeface="Meiryo" charset="-128"/>
                <a:cs typeface="Meiryo" charset="-128"/>
              </a:endParaRPr>
            </a:p>
          </p:txBody>
        </p:sp>
        <p:sp>
          <p:nvSpPr>
            <p:cNvPr id="24" name="テキスト ボックス 23">
              <a:extLst>
                <a:ext uri="{FF2B5EF4-FFF2-40B4-BE49-F238E27FC236}">
                  <a16:creationId xmlns:a16="http://schemas.microsoft.com/office/drawing/2014/main" id="{F0349428-33C2-7F49-2A46-80E5D0BF7F98}"/>
                </a:ext>
              </a:extLst>
            </p:cNvPr>
            <p:cNvSpPr txBox="1"/>
            <p:nvPr/>
          </p:nvSpPr>
          <p:spPr>
            <a:xfrm>
              <a:off x="3870997" y="2521284"/>
              <a:ext cx="377026" cy="246221"/>
            </a:xfrm>
            <a:prstGeom prst="rect">
              <a:avLst/>
            </a:prstGeom>
            <a:noFill/>
          </p:spPr>
          <p:txBody>
            <a:bodyPr wrap="none" rtlCol="0">
              <a:spAutoFit/>
            </a:bodyPr>
            <a:lstStyle/>
            <a:p>
              <a:r>
                <a:rPr kumimoji="1" lang="ja-JP" altLang="en-US" sz="1000">
                  <a:solidFill>
                    <a:srgbClr val="0070C0"/>
                  </a:solidFill>
                </a:rPr>
                <a:t>・・・</a:t>
              </a:r>
            </a:p>
          </p:txBody>
        </p:sp>
        <p:sp>
          <p:nvSpPr>
            <p:cNvPr id="25" name="右中かっこ 24">
              <a:extLst>
                <a:ext uri="{FF2B5EF4-FFF2-40B4-BE49-F238E27FC236}">
                  <a16:creationId xmlns:a16="http://schemas.microsoft.com/office/drawing/2014/main" id="{4F7F1634-AB56-DFD2-E8D4-00E91CB7D396}"/>
                </a:ext>
              </a:extLst>
            </p:cNvPr>
            <p:cNvSpPr/>
            <p:nvPr/>
          </p:nvSpPr>
          <p:spPr>
            <a:xfrm>
              <a:off x="3383200" y="1252433"/>
              <a:ext cx="128059" cy="1528417"/>
            </a:xfrm>
            <a:prstGeom prst="rightBrace">
              <a:avLst>
                <a:gd name="adj1" fmla="val 8333"/>
                <a:gd name="adj2" fmla="val 19484"/>
              </a:avLst>
            </a:prstGeom>
            <a:ln w="9525">
              <a:solidFill>
                <a:srgbClr val="0070C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cxnSp>
          <p:nvCxnSpPr>
            <p:cNvPr id="26" name="直線矢印コネクタ 25">
              <a:extLst>
                <a:ext uri="{FF2B5EF4-FFF2-40B4-BE49-F238E27FC236}">
                  <a16:creationId xmlns:a16="http://schemas.microsoft.com/office/drawing/2014/main" id="{26DEC23B-296A-3804-CF1E-D2DECAA78687}"/>
                </a:ext>
              </a:extLst>
            </p:cNvPr>
            <p:cNvCxnSpPr>
              <a:endCxn id="20" idx="1"/>
            </p:cNvCxnSpPr>
            <p:nvPr/>
          </p:nvCxnSpPr>
          <p:spPr>
            <a:xfrm>
              <a:off x="3456043" y="1545389"/>
              <a:ext cx="182950" cy="8839"/>
            </a:xfrm>
            <a:prstGeom prst="straightConnector1">
              <a:avLst/>
            </a:prstGeom>
            <a:ln>
              <a:solidFill>
                <a:srgbClr val="0070C0"/>
              </a:solidFill>
              <a:tailEnd type="triangle"/>
            </a:ln>
            <a:effectLst/>
          </p:spPr>
          <p:style>
            <a:lnRef idx="2">
              <a:schemeClr val="accent1"/>
            </a:lnRef>
            <a:fillRef idx="0">
              <a:schemeClr val="accent1"/>
            </a:fillRef>
            <a:effectRef idx="1">
              <a:schemeClr val="accent1"/>
            </a:effectRef>
            <a:fontRef idx="minor">
              <a:schemeClr val="tx1"/>
            </a:fontRef>
          </p:style>
        </p:cxnSp>
        <p:sp>
          <p:nvSpPr>
            <p:cNvPr id="27" name="正方形/長方形 26">
              <a:extLst>
                <a:ext uri="{FF2B5EF4-FFF2-40B4-BE49-F238E27FC236}">
                  <a16:creationId xmlns:a16="http://schemas.microsoft.com/office/drawing/2014/main" id="{5CCCB3DF-5B39-3147-B733-CA8248D25C0A}"/>
                </a:ext>
              </a:extLst>
            </p:cNvPr>
            <p:cNvSpPr/>
            <p:nvPr/>
          </p:nvSpPr>
          <p:spPr>
            <a:xfrm>
              <a:off x="4791285" y="859168"/>
              <a:ext cx="962550" cy="1917030"/>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 name="正方形/長方形 27">
              <a:extLst>
                <a:ext uri="{FF2B5EF4-FFF2-40B4-BE49-F238E27FC236}">
                  <a16:creationId xmlns:a16="http://schemas.microsoft.com/office/drawing/2014/main" id="{0D93ED71-633F-6A9E-00D8-46D665361AE4}"/>
                </a:ext>
              </a:extLst>
            </p:cNvPr>
            <p:cNvSpPr/>
            <p:nvPr/>
          </p:nvSpPr>
          <p:spPr>
            <a:xfrm>
              <a:off x="4848924" y="1368690"/>
              <a:ext cx="864096" cy="371076"/>
            </a:xfrm>
            <a:prstGeom prst="rect">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a:solidFill>
                    <a:srgbClr val="FFFFFF"/>
                  </a:solidFill>
                  <a:latin typeface="Meiryo" charset="-128"/>
                  <a:ea typeface="Meiryo" charset="-128"/>
                  <a:cs typeface="Meiryo" charset="-128"/>
                </a:rPr>
                <a:t>前ブロックの</a:t>
              </a:r>
              <a:endParaRPr kumimoji="1" lang="en-US" altLang="ja-JP" sz="800" dirty="0">
                <a:solidFill>
                  <a:srgbClr val="FFFFFF"/>
                </a:solidFill>
                <a:latin typeface="Meiryo" charset="-128"/>
                <a:ea typeface="Meiryo" charset="-128"/>
                <a:cs typeface="Meiryo" charset="-128"/>
              </a:endParaRPr>
            </a:p>
            <a:p>
              <a:pPr algn="ctr"/>
              <a:r>
                <a:rPr kumimoji="1" lang="ja-JP" altLang="en-US" sz="800" dirty="0">
                  <a:solidFill>
                    <a:srgbClr val="FFFFFF"/>
                  </a:solidFill>
                  <a:latin typeface="Meiryo" charset="-128"/>
                  <a:ea typeface="Meiryo" charset="-128"/>
                  <a:cs typeface="Meiryo" charset="-128"/>
                </a:rPr>
                <a:t>ハッシュ値</a:t>
              </a:r>
            </a:p>
          </p:txBody>
        </p:sp>
        <p:sp>
          <p:nvSpPr>
            <p:cNvPr id="29" name="正方形/長方形 28">
              <a:extLst>
                <a:ext uri="{FF2B5EF4-FFF2-40B4-BE49-F238E27FC236}">
                  <a16:creationId xmlns:a16="http://schemas.microsoft.com/office/drawing/2014/main" id="{77A53419-8CD6-9BB3-55E6-4A21CDF564AB}"/>
                </a:ext>
              </a:extLst>
            </p:cNvPr>
            <p:cNvSpPr/>
            <p:nvPr/>
          </p:nvSpPr>
          <p:spPr>
            <a:xfrm>
              <a:off x="4840512" y="1940332"/>
              <a:ext cx="864096" cy="17432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取引</a:t>
              </a:r>
              <a:r>
                <a:rPr kumimoji="1" lang="en-US" altLang="ja-JP" sz="800" dirty="0">
                  <a:solidFill>
                    <a:srgbClr val="FFFFFF"/>
                  </a:solidFill>
                  <a:latin typeface="Meiryo" charset="-128"/>
                  <a:ea typeface="Meiryo" charset="-128"/>
                  <a:cs typeface="Meiryo" charset="-128"/>
                </a:rPr>
                <a:t> a</a:t>
              </a:r>
              <a:endParaRPr kumimoji="1" lang="ja-JP" altLang="en-US" sz="800" dirty="0">
                <a:solidFill>
                  <a:srgbClr val="FFFFFF"/>
                </a:solidFill>
                <a:latin typeface="Meiryo" charset="-128"/>
                <a:ea typeface="Meiryo" charset="-128"/>
                <a:cs typeface="Meiryo" charset="-128"/>
              </a:endParaRPr>
            </a:p>
          </p:txBody>
        </p:sp>
        <p:sp>
          <p:nvSpPr>
            <p:cNvPr id="30" name="正方形/長方形 29">
              <a:extLst>
                <a:ext uri="{FF2B5EF4-FFF2-40B4-BE49-F238E27FC236}">
                  <a16:creationId xmlns:a16="http://schemas.microsoft.com/office/drawing/2014/main" id="{622B477F-4BFA-4328-ABDE-42A3F3893F1F}"/>
                </a:ext>
              </a:extLst>
            </p:cNvPr>
            <p:cNvSpPr/>
            <p:nvPr/>
          </p:nvSpPr>
          <p:spPr>
            <a:xfrm>
              <a:off x="4840512" y="2140898"/>
              <a:ext cx="864096" cy="17432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取引</a:t>
              </a:r>
              <a:r>
                <a:rPr kumimoji="1" lang="en-US" altLang="ja-JP" sz="800" dirty="0">
                  <a:solidFill>
                    <a:srgbClr val="FFFFFF"/>
                  </a:solidFill>
                  <a:latin typeface="Meiryo" charset="-128"/>
                  <a:ea typeface="Meiryo" charset="-128"/>
                  <a:cs typeface="Meiryo" charset="-128"/>
                </a:rPr>
                <a:t> b</a:t>
              </a:r>
              <a:endParaRPr kumimoji="1" lang="ja-JP" altLang="en-US" sz="800" dirty="0">
                <a:solidFill>
                  <a:srgbClr val="FFFFFF"/>
                </a:solidFill>
                <a:latin typeface="Meiryo" charset="-128"/>
                <a:ea typeface="Meiryo" charset="-128"/>
                <a:cs typeface="Meiryo" charset="-128"/>
              </a:endParaRPr>
            </a:p>
          </p:txBody>
        </p:sp>
        <p:sp>
          <p:nvSpPr>
            <p:cNvPr id="31" name="正方形/長方形 30">
              <a:extLst>
                <a:ext uri="{FF2B5EF4-FFF2-40B4-BE49-F238E27FC236}">
                  <a16:creationId xmlns:a16="http://schemas.microsoft.com/office/drawing/2014/main" id="{EEFCF0A2-FB73-CE93-DF67-F33D42143C39}"/>
                </a:ext>
              </a:extLst>
            </p:cNvPr>
            <p:cNvSpPr/>
            <p:nvPr/>
          </p:nvSpPr>
          <p:spPr>
            <a:xfrm>
              <a:off x="4840512" y="2348547"/>
              <a:ext cx="864096" cy="17432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取引</a:t>
              </a:r>
              <a:r>
                <a:rPr kumimoji="1" lang="en-US" altLang="ja-JP" sz="800" dirty="0">
                  <a:solidFill>
                    <a:srgbClr val="FFFFFF"/>
                  </a:solidFill>
                  <a:latin typeface="Meiryo" charset="-128"/>
                  <a:ea typeface="Meiryo" charset="-128"/>
                  <a:cs typeface="Meiryo" charset="-128"/>
                </a:rPr>
                <a:t> c</a:t>
              </a:r>
              <a:endParaRPr kumimoji="1" lang="ja-JP" altLang="en-US" sz="800" dirty="0">
                <a:solidFill>
                  <a:srgbClr val="FFFFFF"/>
                </a:solidFill>
                <a:latin typeface="Meiryo" charset="-128"/>
                <a:ea typeface="Meiryo" charset="-128"/>
                <a:cs typeface="Meiryo" charset="-128"/>
              </a:endParaRPr>
            </a:p>
          </p:txBody>
        </p:sp>
        <p:sp>
          <p:nvSpPr>
            <p:cNvPr id="32" name="テキスト ボックス 31">
              <a:extLst>
                <a:ext uri="{FF2B5EF4-FFF2-40B4-BE49-F238E27FC236}">
                  <a16:creationId xmlns:a16="http://schemas.microsoft.com/office/drawing/2014/main" id="{E0A93348-A564-CF41-0F9C-C3E07B3B9D31}"/>
                </a:ext>
              </a:extLst>
            </p:cNvPr>
            <p:cNvSpPr txBox="1"/>
            <p:nvPr/>
          </p:nvSpPr>
          <p:spPr>
            <a:xfrm>
              <a:off x="5080928" y="2521284"/>
              <a:ext cx="377026" cy="246221"/>
            </a:xfrm>
            <a:prstGeom prst="rect">
              <a:avLst/>
            </a:prstGeom>
            <a:noFill/>
          </p:spPr>
          <p:txBody>
            <a:bodyPr wrap="none" rtlCol="0">
              <a:spAutoFit/>
            </a:bodyPr>
            <a:lstStyle/>
            <a:p>
              <a:r>
                <a:rPr kumimoji="1" lang="ja-JP" altLang="en-US" sz="1000">
                  <a:solidFill>
                    <a:srgbClr val="0070C0"/>
                  </a:solidFill>
                </a:rPr>
                <a:t>・・・</a:t>
              </a:r>
            </a:p>
          </p:txBody>
        </p:sp>
        <p:sp>
          <p:nvSpPr>
            <p:cNvPr id="33" name="右中かっこ 32">
              <a:extLst>
                <a:ext uri="{FF2B5EF4-FFF2-40B4-BE49-F238E27FC236}">
                  <a16:creationId xmlns:a16="http://schemas.microsoft.com/office/drawing/2014/main" id="{FA4D465A-0FA4-F49C-3083-DC1883760A9A}"/>
                </a:ext>
              </a:extLst>
            </p:cNvPr>
            <p:cNvSpPr/>
            <p:nvPr/>
          </p:nvSpPr>
          <p:spPr>
            <a:xfrm>
              <a:off x="4593131" y="1252433"/>
              <a:ext cx="128059" cy="1528417"/>
            </a:xfrm>
            <a:prstGeom prst="rightBrace">
              <a:avLst>
                <a:gd name="adj1" fmla="val 8333"/>
                <a:gd name="adj2" fmla="val 19484"/>
              </a:avLst>
            </a:prstGeom>
            <a:ln w="9525">
              <a:solidFill>
                <a:schemeClr val="accent4">
                  <a:lumMod val="7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cxnSp>
          <p:nvCxnSpPr>
            <p:cNvPr id="34" name="直線矢印コネクタ 33">
              <a:extLst>
                <a:ext uri="{FF2B5EF4-FFF2-40B4-BE49-F238E27FC236}">
                  <a16:creationId xmlns:a16="http://schemas.microsoft.com/office/drawing/2014/main" id="{390F6875-5AB8-5A00-54FD-4EA3DC1A2717}"/>
                </a:ext>
              </a:extLst>
            </p:cNvPr>
            <p:cNvCxnSpPr>
              <a:endCxn id="28" idx="1"/>
            </p:cNvCxnSpPr>
            <p:nvPr/>
          </p:nvCxnSpPr>
          <p:spPr>
            <a:xfrm>
              <a:off x="4665974" y="1545389"/>
              <a:ext cx="182950" cy="8839"/>
            </a:xfrm>
            <a:prstGeom prst="straightConnector1">
              <a:avLst/>
            </a:prstGeom>
            <a:ln>
              <a:solidFill>
                <a:schemeClr val="accent4">
                  <a:lumMod val="75000"/>
                </a:schemeClr>
              </a:solidFill>
              <a:tailEnd type="triangle"/>
            </a:ln>
            <a:effectLst/>
          </p:spPr>
          <p:style>
            <a:lnRef idx="2">
              <a:schemeClr val="accent1"/>
            </a:lnRef>
            <a:fillRef idx="0">
              <a:schemeClr val="accent1"/>
            </a:fillRef>
            <a:effectRef idx="1">
              <a:schemeClr val="accent1"/>
            </a:effectRef>
            <a:fontRef idx="minor">
              <a:schemeClr val="tx1"/>
            </a:fontRef>
          </p:style>
        </p:cxnSp>
        <p:sp>
          <p:nvSpPr>
            <p:cNvPr id="35" name="正方形/長方形 34">
              <a:extLst>
                <a:ext uri="{FF2B5EF4-FFF2-40B4-BE49-F238E27FC236}">
                  <a16:creationId xmlns:a16="http://schemas.microsoft.com/office/drawing/2014/main" id="{82413789-397D-7EA6-1854-54E49BC8C570}"/>
                </a:ext>
              </a:extLst>
            </p:cNvPr>
            <p:cNvSpPr/>
            <p:nvPr/>
          </p:nvSpPr>
          <p:spPr>
            <a:xfrm>
              <a:off x="6002663" y="859168"/>
              <a:ext cx="962550" cy="1917030"/>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 name="正方形/長方形 35">
              <a:extLst>
                <a:ext uri="{FF2B5EF4-FFF2-40B4-BE49-F238E27FC236}">
                  <a16:creationId xmlns:a16="http://schemas.microsoft.com/office/drawing/2014/main" id="{02509837-E12B-F2C7-BE0F-A200C5D901CF}"/>
                </a:ext>
              </a:extLst>
            </p:cNvPr>
            <p:cNvSpPr/>
            <p:nvPr/>
          </p:nvSpPr>
          <p:spPr>
            <a:xfrm>
              <a:off x="6060302" y="1368690"/>
              <a:ext cx="864096" cy="371076"/>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a:solidFill>
                    <a:srgbClr val="FFFFFF"/>
                  </a:solidFill>
                  <a:latin typeface="Meiryo" charset="-128"/>
                  <a:ea typeface="Meiryo" charset="-128"/>
                  <a:cs typeface="Meiryo" charset="-128"/>
                </a:rPr>
                <a:t>前ブロックの</a:t>
              </a:r>
              <a:endParaRPr kumimoji="1" lang="en-US" altLang="ja-JP" sz="800" dirty="0">
                <a:solidFill>
                  <a:srgbClr val="FFFFFF"/>
                </a:solidFill>
                <a:latin typeface="Meiryo" charset="-128"/>
                <a:ea typeface="Meiryo" charset="-128"/>
                <a:cs typeface="Meiryo" charset="-128"/>
              </a:endParaRPr>
            </a:p>
            <a:p>
              <a:pPr algn="ctr"/>
              <a:r>
                <a:rPr kumimoji="1" lang="ja-JP" altLang="en-US" sz="800" dirty="0">
                  <a:solidFill>
                    <a:srgbClr val="FFFFFF"/>
                  </a:solidFill>
                  <a:latin typeface="Meiryo" charset="-128"/>
                  <a:ea typeface="Meiryo" charset="-128"/>
                  <a:cs typeface="Meiryo" charset="-128"/>
                </a:rPr>
                <a:t>ハッシュ値</a:t>
              </a:r>
            </a:p>
          </p:txBody>
        </p:sp>
        <p:sp>
          <p:nvSpPr>
            <p:cNvPr id="37" name="正方形/長方形 36">
              <a:extLst>
                <a:ext uri="{FF2B5EF4-FFF2-40B4-BE49-F238E27FC236}">
                  <a16:creationId xmlns:a16="http://schemas.microsoft.com/office/drawing/2014/main" id="{5A901A99-E569-2D2F-9439-D693D454EBEF}"/>
                </a:ext>
              </a:extLst>
            </p:cNvPr>
            <p:cNvSpPr/>
            <p:nvPr/>
          </p:nvSpPr>
          <p:spPr>
            <a:xfrm>
              <a:off x="6051890" y="1940332"/>
              <a:ext cx="864096" cy="17432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取引</a:t>
              </a:r>
              <a:r>
                <a:rPr kumimoji="1" lang="en-US" altLang="ja-JP" sz="800" dirty="0">
                  <a:solidFill>
                    <a:srgbClr val="FFFFFF"/>
                  </a:solidFill>
                  <a:latin typeface="Meiryo" charset="-128"/>
                  <a:ea typeface="Meiryo" charset="-128"/>
                  <a:cs typeface="Meiryo" charset="-128"/>
                </a:rPr>
                <a:t> a</a:t>
              </a:r>
              <a:endParaRPr kumimoji="1" lang="ja-JP" altLang="en-US" sz="800" dirty="0">
                <a:solidFill>
                  <a:srgbClr val="FFFFFF"/>
                </a:solidFill>
                <a:latin typeface="Meiryo" charset="-128"/>
                <a:ea typeface="Meiryo" charset="-128"/>
                <a:cs typeface="Meiryo" charset="-128"/>
              </a:endParaRPr>
            </a:p>
          </p:txBody>
        </p:sp>
        <p:sp>
          <p:nvSpPr>
            <p:cNvPr id="38" name="正方形/長方形 37">
              <a:extLst>
                <a:ext uri="{FF2B5EF4-FFF2-40B4-BE49-F238E27FC236}">
                  <a16:creationId xmlns:a16="http://schemas.microsoft.com/office/drawing/2014/main" id="{4803E00E-A8AF-489B-B42E-0B548718DD6E}"/>
                </a:ext>
              </a:extLst>
            </p:cNvPr>
            <p:cNvSpPr/>
            <p:nvPr/>
          </p:nvSpPr>
          <p:spPr>
            <a:xfrm>
              <a:off x="6051890" y="2140898"/>
              <a:ext cx="864096" cy="17432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取引</a:t>
              </a:r>
              <a:r>
                <a:rPr kumimoji="1" lang="en-US" altLang="ja-JP" sz="800" dirty="0">
                  <a:solidFill>
                    <a:srgbClr val="FFFFFF"/>
                  </a:solidFill>
                  <a:latin typeface="Meiryo" charset="-128"/>
                  <a:ea typeface="Meiryo" charset="-128"/>
                  <a:cs typeface="Meiryo" charset="-128"/>
                </a:rPr>
                <a:t> b</a:t>
              </a:r>
              <a:endParaRPr kumimoji="1" lang="ja-JP" altLang="en-US" sz="800" dirty="0">
                <a:solidFill>
                  <a:srgbClr val="FFFFFF"/>
                </a:solidFill>
                <a:latin typeface="Meiryo" charset="-128"/>
                <a:ea typeface="Meiryo" charset="-128"/>
                <a:cs typeface="Meiryo" charset="-128"/>
              </a:endParaRPr>
            </a:p>
          </p:txBody>
        </p:sp>
        <p:sp>
          <p:nvSpPr>
            <p:cNvPr id="39" name="正方形/長方形 38">
              <a:extLst>
                <a:ext uri="{FF2B5EF4-FFF2-40B4-BE49-F238E27FC236}">
                  <a16:creationId xmlns:a16="http://schemas.microsoft.com/office/drawing/2014/main" id="{B39759DA-1A02-B5FB-B1CF-47EBB107A608}"/>
                </a:ext>
              </a:extLst>
            </p:cNvPr>
            <p:cNvSpPr/>
            <p:nvPr/>
          </p:nvSpPr>
          <p:spPr>
            <a:xfrm>
              <a:off x="6051890" y="2348547"/>
              <a:ext cx="864096" cy="17432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取引</a:t>
              </a:r>
              <a:r>
                <a:rPr kumimoji="1" lang="en-US" altLang="ja-JP" sz="800" dirty="0">
                  <a:solidFill>
                    <a:srgbClr val="FFFFFF"/>
                  </a:solidFill>
                  <a:latin typeface="Meiryo" charset="-128"/>
                  <a:ea typeface="Meiryo" charset="-128"/>
                  <a:cs typeface="Meiryo" charset="-128"/>
                </a:rPr>
                <a:t> c</a:t>
              </a:r>
              <a:endParaRPr kumimoji="1" lang="ja-JP" altLang="en-US" sz="800" dirty="0">
                <a:solidFill>
                  <a:srgbClr val="FFFFFF"/>
                </a:solidFill>
                <a:latin typeface="Meiryo" charset="-128"/>
                <a:ea typeface="Meiryo" charset="-128"/>
                <a:cs typeface="Meiryo" charset="-128"/>
              </a:endParaRPr>
            </a:p>
          </p:txBody>
        </p:sp>
        <p:sp>
          <p:nvSpPr>
            <p:cNvPr id="40" name="テキスト ボックス 39">
              <a:extLst>
                <a:ext uri="{FF2B5EF4-FFF2-40B4-BE49-F238E27FC236}">
                  <a16:creationId xmlns:a16="http://schemas.microsoft.com/office/drawing/2014/main" id="{D006856C-1D1A-E688-F695-044FD38AE3F9}"/>
                </a:ext>
              </a:extLst>
            </p:cNvPr>
            <p:cNvSpPr txBox="1"/>
            <p:nvPr/>
          </p:nvSpPr>
          <p:spPr>
            <a:xfrm>
              <a:off x="6292306" y="2521284"/>
              <a:ext cx="377026" cy="246221"/>
            </a:xfrm>
            <a:prstGeom prst="rect">
              <a:avLst/>
            </a:prstGeom>
            <a:noFill/>
          </p:spPr>
          <p:txBody>
            <a:bodyPr wrap="none" rtlCol="0">
              <a:spAutoFit/>
            </a:bodyPr>
            <a:lstStyle/>
            <a:p>
              <a:r>
                <a:rPr kumimoji="1" lang="ja-JP" altLang="en-US" sz="1000">
                  <a:solidFill>
                    <a:srgbClr val="0070C0"/>
                  </a:solidFill>
                </a:rPr>
                <a:t>・・・</a:t>
              </a:r>
            </a:p>
          </p:txBody>
        </p:sp>
        <p:sp>
          <p:nvSpPr>
            <p:cNvPr id="41" name="右中かっこ 40">
              <a:extLst>
                <a:ext uri="{FF2B5EF4-FFF2-40B4-BE49-F238E27FC236}">
                  <a16:creationId xmlns:a16="http://schemas.microsoft.com/office/drawing/2014/main" id="{2CA4C27D-31A7-BE4A-E72D-73D0D6F35F7A}"/>
                </a:ext>
              </a:extLst>
            </p:cNvPr>
            <p:cNvSpPr/>
            <p:nvPr/>
          </p:nvSpPr>
          <p:spPr>
            <a:xfrm>
              <a:off x="5804509" y="1252433"/>
              <a:ext cx="128059" cy="1528417"/>
            </a:xfrm>
            <a:prstGeom prst="rightBrace">
              <a:avLst>
                <a:gd name="adj1" fmla="val 8333"/>
                <a:gd name="adj2" fmla="val 19484"/>
              </a:avLst>
            </a:prstGeom>
            <a:ln w="9525">
              <a:solidFill>
                <a:schemeClr val="accent3">
                  <a:lumMod val="7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cxnSp>
          <p:nvCxnSpPr>
            <p:cNvPr id="42" name="直線矢印コネクタ 41">
              <a:extLst>
                <a:ext uri="{FF2B5EF4-FFF2-40B4-BE49-F238E27FC236}">
                  <a16:creationId xmlns:a16="http://schemas.microsoft.com/office/drawing/2014/main" id="{8731405D-52DA-2A2B-717E-11C17CD87320}"/>
                </a:ext>
              </a:extLst>
            </p:cNvPr>
            <p:cNvCxnSpPr>
              <a:endCxn id="36" idx="1"/>
            </p:cNvCxnSpPr>
            <p:nvPr/>
          </p:nvCxnSpPr>
          <p:spPr>
            <a:xfrm>
              <a:off x="5877352" y="1545389"/>
              <a:ext cx="182950" cy="8839"/>
            </a:xfrm>
            <a:prstGeom prst="straightConnector1">
              <a:avLst/>
            </a:prstGeom>
            <a:ln>
              <a:solidFill>
                <a:schemeClr val="accent3">
                  <a:lumMod val="75000"/>
                </a:schemeClr>
              </a:solidFill>
              <a:tailEnd type="triangle"/>
            </a:ln>
            <a:effectLst/>
          </p:spPr>
          <p:style>
            <a:lnRef idx="2">
              <a:schemeClr val="accent1"/>
            </a:lnRef>
            <a:fillRef idx="0">
              <a:schemeClr val="accent1"/>
            </a:fillRef>
            <a:effectRef idx="1">
              <a:schemeClr val="accent1"/>
            </a:effectRef>
            <a:fontRef idx="minor">
              <a:schemeClr val="tx1"/>
            </a:fontRef>
          </p:style>
        </p:cxnSp>
        <p:sp>
          <p:nvSpPr>
            <p:cNvPr id="45" name="テキスト ボックス 44">
              <a:extLst>
                <a:ext uri="{FF2B5EF4-FFF2-40B4-BE49-F238E27FC236}">
                  <a16:creationId xmlns:a16="http://schemas.microsoft.com/office/drawing/2014/main" id="{73EED173-720D-2951-B20A-F850CE2A8A4A}"/>
                </a:ext>
              </a:extLst>
            </p:cNvPr>
            <p:cNvSpPr txBox="1"/>
            <p:nvPr/>
          </p:nvSpPr>
          <p:spPr>
            <a:xfrm>
              <a:off x="3583154" y="917485"/>
              <a:ext cx="960750" cy="276999"/>
            </a:xfrm>
            <a:prstGeom prst="rect">
              <a:avLst/>
            </a:prstGeom>
            <a:noFill/>
          </p:spPr>
          <p:txBody>
            <a:bodyPr wrap="square" rtlCol="0">
              <a:spAutoFit/>
            </a:bodyPr>
            <a:lstStyle/>
            <a:p>
              <a:pPr algn="ctr"/>
              <a:r>
                <a:rPr kumimoji="1" lang="ja-JP" altLang="en-US" sz="1200">
                  <a:solidFill>
                    <a:srgbClr val="002060"/>
                  </a:solidFill>
                  <a:latin typeface="Meiryo" panose="020B0604030504040204" pitchFamily="34" charset="-128"/>
                  <a:ea typeface="Meiryo" panose="020B0604030504040204" pitchFamily="34" charset="-128"/>
                </a:rPr>
                <a:t>ブロック</a:t>
              </a:r>
              <a:r>
                <a:rPr kumimoji="1" lang="en-US" altLang="ja-JP" sz="1200" dirty="0">
                  <a:solidFill>
                    <a:srgbClr val="002060"/>
                  </a:solidFill>
                  <a:latin typeface="Meiryo" panose="020B0604030504040204" pitchFamily="34" charset="-128"/>
                  <a:ea typeface="Meiryo" panose="020B0604030504040204" pitchFamily="34" charset="-128"/>
                </a:rPr>
                <a:t>C</a:t>
              </a:r>
              <a:endParaRPr kumimoji="1" lang="ja-JP" altLang="en-US" sz="1200">
                <a:solidFill>
                  <a:srgbClr val="002060"/>
                </a:solidFill>
                <a:latin typeface="Meiryo" panose="020B0604030504040204" pitchFamily="34" charset="-128"/>
                <a:ea typeface="Meiryo" panose="020B0604030504040204" pitchFamily="34" charset="-128"/>
              </a:endParaRPr>
            </a:p>
          </p:txBody>
        </p:sp>
        <p:sp>
          <p:nvSpPr>
            <p:cNvPr id="46" name="テキスト ボックス 45">
              <a:extLst>
                <a:ext uri="{FF2B5EF4-FFF2-40B4-BE49-F238E27FC236}">
                  <a16:creationId xmlns:a16="http://schemas.microsoft.com/office/drawing/2014/main" id="{1573C06B-72B1-B700-53ED-69A624281574}"/>
                </a:ext>
              </a:extLst>
            </p:cNvPr>
            <p:cNvSpPr txBox="1"/>
            <p:nvPr/>
          </p:nvSpPr>
          <p:spPr>
            <a:xfrm>
              <a:off x="4802044" y="917485"/>
              <a:ext cx="960750" cy="276999"/>
            </a:xfrm>
            <a:prstGeom prst="rect">
              <a:avLst/>
            </a:prstGeom>
            <a:noFill/>
          </p:spPr>
          <p:txBody>
            <a:bodyPr wrap="square" rtlCol="0">
              <a:spAutoFit/>
            </a:bodyPr>
            <a:lstStyle/>
            <a:p>
              <a:pPr algn="ctr"/>
              <a:r>
                <a:rPr kumimoji="1" lang="ja-JP" altLang="en-US" sz="1200">
                  <a:solidFill>
                    <a:srgbClr val="002060"/>
                  </a:solidFill>
                  <a:latin typeface="Meiryo" panose="020B0604030504040204" pitchFamily="34" charset="-128"/>
                  <a:ea typeface="Meiryo" panose="020B0604030504040204" pitchFamily="34" charset="-128"/>
                </a:rPr>
                <a:t>ブロック</a:t>
              </a:r>
              <a:r>
                <a:rPr kumimoji="1" lang="en-US" altLang="ja-JP" sz="1200" dirty="0">
                  <a:solidFill>
                    <a:srgbClr val="002060"/>
                  </a:solidFill>
                  <a:latin typeface="Meiryo" panose="020B0604030504040204" pitchFamily="34" charset="-128"/>
                  <a:ea typeface="Meiryo" panose="020B0604030504040204" pitchFamily="34" charset="-128"/>
                </a:rPr>
                <a:t>D</a:t>
              </a:r>
              <a:endParaRPr kumimoji="1" lang="ja-JP" altLang="en-US" sz="1200">
                <a:solidFill>
                  <a:srgbClr val="002060"/>
                </a:solidFill>
                <a:latin typeface="Meiryo" panose="020B0604030504040204" pitchFamily="34" charset="-128"/>
                <a:ea typeface="Meiryo" panose="020B0604030504040204" pitchFamily="34" charset="-128"/>
              </a:endParaRPr>
            </a:p>
          </p:txBody>
        </p:sp>
        <p:sp>
          <p:nvSpPr>
            <p:cNvPr id="47" name="テキスト ボックス 46">
              <a:extLst>
                <a:ext uri="{FF2B5EF4-FFF2-40B4-BE49-F238E27FC236}">
                  <a16:creationId xmlns:a16="http://schemas.microsoft.com/office/drawing/2014/main" id="{6FB6A7FA-949B-1FBF-2E8B-9267D6691C92}"/>
                </a:ext>
              </a:extLst>
            </p:cNvPr>
            <p:cNvSpPr txBox="1"/>
            <p:nvPr/>
          </p:nvSpPr>
          <p:spPr>
            <a:xfrm>
              <a:off x="6011975" y="917485"/>
              <a:ext cx="960750" cy="276999"/>
            </a:xfrm>
            <a:prstGeom prst="rect">
              <a:avLst/>
            </a:prstGeom>
            <a:noFill/>
          </p:spPr>
          <p:txBody>
            <a:bodyPr wrap="square" rtlCol="0">
              <a:spAutoFit/>
            </a:bodyPr>
            <a:lstStyle/>
            <a:p>
              <a:pPr algn="ctr"/>
              <a:r>
                <a:rPr kumimoji="1" lang="ja-JP" altLang="en-US" sz="1200">
                  <a:solidFill>
                    <a:srgbClr val="002060"/>
                  </a:solidFill>
                  <a:latin typeface="Meiryo" panose="020B0604030504040204" pitchFamily="34" charset="-128"/>
                  <a:ea typeface="Meiryo" panose="020B0604030504040204" pitchFamily="34" charset="-128"/>
                </a:rPr>
                <a:t>ブロック</a:t>
              </a:r>
              <a:r>
                <a:rPr kumimoji="1" lang="en-US" altLang="ja-JP" sz="1200" dirty="0">
                  <a:solidFill>
                    <a:srgbClr val="002060"/>
                  </a:solidFill>
                  <a:latin typeface="Meiryo" panose="020B0604030504040204" pitchFamily="34" charset="-128"/>
                  <a:ea typeface="Meiryo" panose="020B0604030504040204" pitchFamily="34" charset="-128"/>
                </a:rPr>
                <a:t>E</a:t>
              </a:r>
              <a:endParaRPr kumimoji="1" lang="ja-JP" altLang="en-US" sz="1200">
                <a:solidFill>
                  <a:srgbClr val="002060"/>
                </a:solidFill>
                <a:latin typeface="Meiryo" panose="020B0604030504040204" pitchFamily="34" charset="-128"/>
                <a:ea typeface="Meiryo" panose="020B0604030504040204" pitchFamily="34" charset="-128"/>
              </a:endParaRPr>
            </a:p>
          </p:txBody>
        </p:sp>
      </p:grpSp>
      <p:sp>
        <p:nvSpPr>
          <p:cNvPr id="2" name="タイトル 1">
            <a:extLst>
              <a:ext uri="{FF2B5EF4-FFF2-40B4-BE49-F238E27FC236}">
                <a16:creationId xmlns:a16="http://schemas.microsoft.com/office/drawing/2014/main" id="{FAAD6CE1-DC2D-1A3C-84F6-8B322AF7167C}"/>
              </a:ext>
            </a:extLst>
          </p:cNvPr>
          <p:cNvSpPr>
            <a:spLocks noGrp="1"/>
          </p:cNvSpPr>
          <p:nvPr>
            <p:ph type="title"/>
          </p:nvPr>
        </p:nvSpPr>
        <p:spPr/>
        <p:txBody>
          <a:bodyPr/>
          <a:lstStyle/>
          <a:p>
            <a:r>
              <a:rPr kumimoji="1" lang="ja-JP" altLang="en-US" dirty="0"/>
              <a:t>ブロック･チェーン</a:t>
            </a:r>
            <a:r>
              <a:rPr lang="ja-JP" altLang="en-US" dirty="0"/>
              <a:t>は、</a:t>
            </a:r>
            <a:r>
              <a:rPr kumimoji="1" lang="ja-JP" altLang="en-US" dirty="0"/>
              <a:t>なぜ改竄できないのか</a:t>
            </a:r>
          </a:p>
        </p:txBody>
      </p:sp>
      <p:sp>
        <p:nvSpPr>
          <p:cNvPr id="4" name="正方形/長方形 3">
            <a:extLst>
              <a:ext uri="{FF2B5EF4-FFF2-40B4-BE49-F238E27FC236}">
                <a16:creationId xmlns:a16="http://schemas.microsoft.com/office/drawing/2014/main" id="{DCB90F59-C410-EA66-DDBF-8477B962C572}"/>
              </a:ext>
            </a:extLst>
          </p:cNvPr>
          <p:cNvSpPr/>
          <p:nvPr/>
        </p:nvSpPr>
        <p:spPr>
          <a:xfrm>
            <a:off x="1160397" y="859168"/>
            <a:ext cx="962550" cy="1917030"/>
          </a:xfrm>
          <a:prstGeom prst="rect">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正方形/長方形 4">
            <a:extLst>
              <a:ext uri="{FF2B5EF4-FFF2-40B4-BE49-F238E27FC236}">
                <a16:creationId xmlns:a16="http://schemas.microsoft.com/office/drawing/2014/main" id="{C14772DB-7069-68EA-CE5B-98E505F31845}"/>
              </a:ext>
            </a:extLst>
          </p:cNvPr>
          <p:cNvSpPr/>
          <p:nvPr/>
        </p:nvSpPr>
        <p:spPr>
          <a:xfrm>
            <a:off x="1218036" y="1368690"/>
            <a:ext cx="864096" cy="371076"/>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a:solidFill>
                  <a:srgbClr val="FFFFFF"/>
                </a:solidFill>
                <a:latin typeface="Meiryo" charset="-128"/>
                <a:ea typeface="Meiryo" charset="-128"/>
                <a:cs typeface="Meiryo" charset="-128"/>
              </a:rPr>
              <a:t>前ブロックの</a:t>
            </a:r>
            <a:endParaRPr kumimoji="1" lang="en-US" altLang="ja-JP" sz="800" dirty="0">
              <a:solidFill>
                <a:srgbClr val="FFFFFF"/>
              </a:solidFill>
              <a:latin typeface="Meiryo" charset="-128"/>
              <a:ea typeface="Meiryo" charset="-128"/>
              <a:cs typeface="Meiryo" charset="-128"/>
            </a:endParaRPr>
          </a:p>
          <a:p>
            <a:pPr algn="ctr"/>
            <a:r>
              <a:rPr kumimoji="1" lang="ja-JP" altLang="en-US" sz="800" dirty="0">
                <a:solidFill>
                  <a:srgbClr val="FFFFFF"/>
                </a:solidFill>
                <a:latin typeface="Meiryo" charset="-128"/>
                <a:ea typeface="Meiryo" charset="-128"/>
                <a:cs typeface="Meiryo" charset="-128"/>
              </a:rPr>
              <a:t>ハッシュ値</a:t>
            </a:r>
          </a:p>
        </p:txBody>
      </p:sp>
      <p:sp>
        <p:nvSpPr>
          <p:cNvPr id="6" name="正方形/長方形 5">
            <a:extLst>
              <a:ext uri="{FF2B5EF4-FFF2-40B4-BE49-F238E27FC236}">
                <a16:creationId xmlns:a16="http://schemas.microsoft.com/office/drawing/2014/main" id="{694DCFAA-D161-4A67-0698-92D89BB1E44B}"/>
              </a:ext>
            </a:extLst>
          </p:cNvPr>
          <p:cNvSpPr/>
          <p:nvPr/>
        </p:nvSpPr>
        <p:spPr>
          <a:xfrm>
            <a:off x="1209624" y="1940332"/>
            <a:ext cx="864096" cy="17432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取引</a:t>
            </a:r>
            <a:r>
              <a:rPr kumimoji="1" lang="en-US" altLang="ja-JP" sz="800" dirty="0">
                <a:solidFill>
                  <a:srgbClr val="FFFFFF"/>
                </a:solidFill>
                <a:latin typeface="Meiryo" charset="-128"/>
                <a:ea typeface="Meiryo" charset="-128"/>
                <a:cs typeface="Meiryo" charset="-128"/>
              </a:rPr>
              <a:t> a</a:t>
            </a:r>
            <a:endParaRPr kumimoji="1" lang="ja-JP" altLang="en-US" sz="800" dirty="0">
              <a:solidFill>
                <a:srgbClr val="FFFFFF"/>
              </a:solidFill>
              <a:latin typeface="Meiryo" charset="-128"/>
              <a:ea typeface="Meiryo" charset="-128"/>
              <a:cs typeface="Meiryo" charset="-128"/>
            </a:endParaRPr>
          </a:p>
        </p:txBody>
      </p:sp>
      <p:sp>
        <p:nvSpPr>
          <p:cNvPr id="7" name="正方形/長方形 6">
            <a:extLst>
              <a:ext uri="{FF2B5EF4-FFF2-40B4-BE49-F238E27FC236}">
                <a16:creationId xmlns:a16="http://schemas.microsoft.com/office/drawing/2014/main" id="{17E68897-A04B-DB0C-CBB8-8EB6A5AD94A2}"/>
              </a:ext>
            </a:extLst>
          </p:cNvPr>
          <p:cNvSpPr/>
          <p:nvPr/>
        </p:nvSpPr>
        <p:spPr>
          <a:xfrm>
            <a:off x="1209624" y="2140898"/>
            <a:ext cx="864096" cy="17432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取引</a:t>
            </a:r>
            <a:r>
              <a:rPr kumimoji="1" lang="en-US" altLang="ja-JP" sz="800" dirty="0">
                <a:solidFill>
                  <a:srgbClr val="FFFFFF"/>
                </a:solidFill>
                <a:latin typeface="Meiryo" charset="-128"/>
                <a:ea typeface="Meiryo" charset="-128"/>
                <a:cs typeface="Meiryo" charset="-128"/>
              </a:rPr>
              <a:t> b</a:t>
            </a:r>
            <a:endParaRPr kumimoji="1" lang="ja-JP" altLang="en-US" sz="800" dirty="0">
              <a:solidFill>
                <a:srgbClr val="FFFFFF"/>
              </a:solidFill>
              <a:latin typeface="Meiryo" charset="-128"/>
              <a:ea typeface="Meiryo" charset="-128"/>
              <a:cs typeface="Meiryo" charset="-128"/>
            </a:endParaRPr>
          </a:p>
        </p:txBody>
      </p:sp>
      <p:sp>
        <p:nvSpPr>
          <p:cNvPr id="8" name="正方形/長方形 7">
            <a:extLst>
              <a:ext uri="{FF2B5EF4-FFF2-40B4-BE49-F238E27FC236}">
                <a16:creationId xmlns:a16="http://schemas.microsoft.com/office/drawing/2014/main" id="{5C5C2151-5969-0C14-1A7A-BA96A3DAD189}"/>
              </a:ext>
            </a:extLst>
          </p:cNvPr>
          <p:cNvSpPr/>
          <p:nvPr/>
        </p:nvSpPr>
        <p:spPr>
          <a:xfrm>
            <a:off x="1209624" y="2348547"/>
            <a:ext cx="864096" cy="17432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取引</a:t>
            </a:r>
            <a:r>
              <a:rPr kumimoji="1" lang="en-US" altLang="ja-JP" sz="800" dirty="0">
                <a:solidFill>
                  <a:srgbClr val="FFFFFF"/>
                </a:solidFill>
                <a:latin typeface="Meiryo" charset="-128"/>
                <a:ea typeface="Meiryo" charset="-128"/>
                <a:cs typeface="Meiryo" charset="-128"/>
              </a:rPr>
              <a:t> c</a:t>
            </a:r>
            <a:endParaRPr kumimoji="1" lang="ja-JP" altLang="en-US" sz="800" dirty="0">
              <a:solidFill>
                <a:srgbClr val="FFFFFF"/>
              </a:solidFill>
              <a:latin typeface="Meiryo" charset="-128"/>
              <a:ea typeface="Meiryo" charset="-128"/>
              <a:cs typeface="Meiryo" charset="-128"/>
            </a:endParaRPr>
          </a:p>
        </p:txBody>
      </p:sp>
      <p:sp>
        <p:nvSpPr>
          <p:cNvPr id="9" name="テキスト ボックス 8">
            <a:extLst>
              <a:ext uri="{FF2B5EF4-FFF2-40B4-BE49-F238E27FC236}">
                <a16:creationId xmlns:a16="http://schemas.microsoft.com/office/drawing/2014/main" id="{57CD890D-7AB6-89AC-22A8-B966F1C79822}"/>
              </a:ext>
            </a:extLst>
          </p:cNvPr>
          <p:cNvSpPr txBox="1"/>
          <p:nvPr/>
        </p:nvSpPr>
        <p:spPr>
          <a:xfrm>
            <a:off x="1451291" y="2511246"/>
            <a:ext cx="377026" cy="246221"/>
          </a:xfrm>
          <a:prstGeom prst="rect">
            <a:avLst/>
          </a:prstGeom>
          <a:noFill/>
        </p:spPr>
        <p:txBody>
          <a:bodyPr wrap="none" rtlCol="0">
            <a:spAutoFit/>
          </a:bodyPr>
          <a:lstStyle/>
          <a:p>
            <a:r>
              <a:rPr kumimoji="1" lang="ja-JP" altLang="en-US" sz="1000">
                <a:solidFill>
                  <a:srgbClr val="0070C0"/>
                </a:solidFill>
              </a:rPr>
              <a:t>・・・</a:t>
            </a:r>
          </a:p>
        </p:txBody>
      </p:sp>
      <p:cxnSp>
        <p:nvCxnSpPr>
          <p:cNvPr id="18" name="直線矢印コネクタ 17">
            <a:extLst>
              <a:ext uri="{FF2B5EF4-FFF2-40B4-BE49-F238E27FC236}">
                <a16:creationId xmlns:a16="http://schemas.microsoft.com/office/drawing/2014/main" id="{EF49C9D7-C79D-0B6F-73C3-F2A273DC3C23}"/>
              </a:ext>
            </a:extLst>
          </p:cNvPr>
          <p:cNvCxnSpPr/>
          <p:nvPr/>
        </p:nvCxnSpPr>
        <p:spPr>
          <a:xfrm>
            <a:off x="1037730" y="1561134"/>
            <a:ext cx="182950" cy="8839"/>
          </a:xfrm>
          <a:prstGeom prst="straightConnector1">
            <a:avLst/>
          </a:prstGeom>
          <a:ln>
            <a:solidFill>
              <a:schemeClr val="tx1">
                <a:lumMod val="50000"/>
                <a:lumOff val="50000"/>
              </a:schemeClr>
            </a:solidFill>
            <a:tailEnd type="triangle"/>
          </a:ln>
          <a:effectLst/>
        </p:spPr>
        <p:style>
          <a:lnRef idx="2">
            <a:schemeClr val="accent1"/>
          </a:lnRef>
          <a:fillRef idx="0">
            <a:schemeClr val="accent1"/>
          </a:fillRef>
          <a:effectRef idx="1">
            <a:schemeClr val="accent1"/>
          </a:effectRef>
          <a:fontRef idx="minor">
            <a:schemeClr val="tx1"/>
          </a:fontRef>
        </p:style>
      </p:cxnSp>
      <p:sp>
        <p:nvSpPr>
          <p:cNvPr id="43" name="テキスト ボックス 42">
            <a:extLst>
              <a:ext uri="{FF2B5EF4-FFF2-40B4-BE49-F238E27FC236}">
                <a16:creationId xmlns:a16="http://schemas.microsoft.com/office/drawing/2014/main" id="{80EE8EEE-4013-9A50-6B52-518581835207}"/>
              </a:ext>
            </a:extLst>
          </p:cNvPr>
          <p:cNvSpPr txBox="1"/>
          <p:nvPr/>
        </p:nvSpPr>
        <p:spPr>
          <a:xfrm>
            <a:off x="1160398" y="917485"/>
            <a:ext cx="960750" cy="276999"/>
          </a:xfrm>
          <a:prstGeom prst="rect">
            <a:avLst/>
          </a:prstGeom>
          <a:noFill/>
        </p:spPr>
        <p:txBody>
          <a:bodyPr wrap="square" rtlCol="0">
            <a:spAutoFit/>
          </a:bodyPr>
          <a:lstStyle/>
          <a:p>
            <a:pPr algn="ctr"/>
            <a:r>
              <a:rPr kumimoji="1" lang="ja-JP" altLang="en-US" sz="1200">
                <a:solidFill>
                  <a:srgbClr val="002060"/>
                </a:solidFill>
                <a:latin typeface="Meiryo" panose="020B0604030504040204" pitchFamily="34" charset="-128"/>
                <a:ea typeface="Meiryo" panose="020B0604030504040204" pitchFamily="34" charset="-128"/>
              </a:rPr>
              <a:t>ブロック</a:t>
            </a:r>
            <a:r>
              <a:rPr kumimoji="1" lang="en-US" altLang="ja-JP" sz="1200" dirty="0">
                <a:solidFill>
                  <a:srgbClr val="002060"/>
                </a:solidFill>
                <a:latin typeface="Meiryo" panose="020B0604030504040204" pitchFamily="34" charset="-128"/>
                <a:ea typeface="Meiryo" panose="020B0604030504040204" pitchFamily="34" charset="-128"/>
              </a:rPr>
              <a:t>A</a:t>
            </a:r>
            <a:endParaRPr kumimoji="1" lang="ja-JP" altLang="en-US" sz="1200">
              <a:solidFill>
                <a:srgbClr val="002060"/>
              </a:solidFill>
              <a:latin typeface="Meiryo" panose="020B0604030504040204" pitchFamily="34" charset="-128"/>
              <a:ea typeface="Meiryo" panose="020B0604030504040204" pitchFamily="34" charset="-128"/>
            </a:endParaRPr>
          </a:p>
        </p:txBody>
      </p:sp>
      <p:grpSp>
        <p:nvGrpSpPr>
          <p:cNvPr id="85" name="グループ化 84">
            <a:extLst>
              <a:ext uri="{FF2B5EF4-FFF2-40B4-BE49-F238E27FC236}">
                <a16:creationId xmlns:a16="http://schemas.microsoft.com/office/drawing/2014/main" id="{53430C17-1E0E-B43B-24B8-85A8E8DE47F4}"/>
              </a:ext>
            </a:extLst>
          </p:cNvPr>
          <p:cNvGrpSpPr/>
          <p:nvPr/>
        </p:nvGrpSpPr>
        <p:grpSpPr>
          <a:xfrm>
            <a:off x="2171822" y="1252433"/>
            <a:ext cx="1119889" cy="1528417"/>
            <a:chOff x="2171822" y="1252433"/>
            <a:chExt cx="1119889" cy="1528417"/>
          </a:xfrm>
        </p:grpSpPr>
        <p:sp>
          <p:nvSpPr>
            <p:cNvPr id="16" name="右中かっこ 15">
              <a:extLst>
                <a:ext uri="{FF2B5EF4-FFF2-40B4-BE49-F238E27FC236}">
                  <a16:creationId xmlns:a16="http://schemas.microsoft.com/office/drawing/2014/main" id="{E7EE769C-2DC8-2079-91B0-7165B90AEDD7}"/>
                </a:ext>
              </a:extLst>
            </p:cNvPr>
            <p:cNvSpPr/>
            <p:nvPr/>
          </p:nvSpPr>
          <p:spPr>
            <a:xfrm>
              <a:off x="2171822" y="1252433"/>
              <a:ext cx="128059" cy="1528417"/>
            </a:xfrm>
            <a:prstGeom prst="rightBrace">
              <a:avLst>
                <a:gd name="adj1" fmla="val 8333"/>
                <a:gd name="adj2" fmla="val 19484"/>
              </a:avLst>
            </a:prstGeom>
            <a:ln w="9525">
              <a:solidFill>
                <a:schemeClr val="accent6">
                  <a:lumMod val="7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sp>
          <p:nvSpPr>
            <p:cNvPr id="11" name="正方形/長方形 10">
              <a:extLst>
                <a:ext uri="{FF2B5EF4-FFF2-40B4-BE49-F238E27FC236}">
                  <a16:creationId xmlns:a16="http://schemas.microsoft.com/office/drawing/2014/main" id="{0F0DE354-8819-22B5-8387-109AECFAC575}"/>
                </a:ext>
              </a:extLst>
            </p:cNvPr>
            <p:cNvSpPr/>
            <p:nvPr/>
          </p:nvSpPr>
          <p:spPr>
            <a:xfrm>
              <a:off x="2427615" y="1368690"/>
              <a:ext cx="864096" cy="371076"/>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a:solidFill>
                    <a:srgbClr val="FFFFFF"/>
                  </a:solidFill>
                  <a:latin typeface="Meiryo" charset="-128"/>
                  <a:ea typeface="Meiryo" charset="-128"/>
                  <a:cs typeface="Meiryo" charset="-128"/>
                </a:rPr>
                <a:t>前ブロックの</a:t>
              </a:r>
              <a:endParaRPr kumimoji="1" lang="en-US" altLang="ja-JP" sz="800" dirty="0">
                <a:solidFill>
                  <a:srgbClr val="FFFFFF"/>
                </a:solidFill>
                <a:latin typeface="Meiryo" charset="-128"/>
                <a:ea typeface="Meiryo" charset="-128"/>
                <a:cs typeface="Meiryo" charset="-128"/>
              </a:endParaRPr>
            </a:p>
            <a:p>
              <a:pPr algn="ctr"/>
              <a:r>
                <a:rPr kumimoji="1" lang="ja-JP" altLang="en-US" sz="800" dirty="0">
                  <a:solidFill>
                    <a:srgbClr val="FFFFFF"/>
                  </a:solidFill>
                  <a:latin typeface="Meiryo" charset="-128"/>
                  <a:ea typeface="Meiryo" charset="-128"/>
                  <a:cs typeface="Meiryo" charset="-128"/>
                </a:rPr>
                <a:t>ハッシュ値</a:t>
              </a:r>
            </a:p>
          </p:txBody>
        </p:sp>
        <p:cxnSp>
          <p:nvCxnSpPr>
            <p:cNvPr id="17" name="直線矢印コネクタ 16">
              <a:extLst>
                <a:ext uri="{FF2B5EF4-FFF2-40B4-BE49-F238E27FC236}">
                  <a16:creationId xmlns:a16="http://schemas.microsoft.com/office/drawing/2014/main" id="{F00B8DBD-87AE-082E-8D12-FC7A5F57B467}"/>
                </a:ext>
              </a:extLst>
            </p:cNvPr>
            <p:cNvCxnSpPr>
              <a:endCxn id="11" idx="1"/>
            </p:cNvCxnSpPr>
            <p:nvPr/>
          </p:nvCxnSpPr>
          <p:spPr>
            <a:xfrm>
              <a:off x="2244665" y="1545389"/>
              <a:ext cx="182950" cy="8839"/>
            </a:xfrm>
            <a:prstGeom prst="straightConnector1">
              <a:avLst/>
            </a:prstGeom>
            <a:ln>
              <a:solidFill>
                <a:schemeClr val="accent6">
                  <a:lumMod val="75000"/>
                </a:schemeClr>
              </a:solidFill>
              <a:tailEnd type="triangle"/>
            </a:ln>
            <a:effectLst/>
          </p:spPr>
          <p:style>
            <a:lnRef idx="2">
              <a:schemeClr val="accent1"/>
            </a:lnRef>
            <a:fillRef idx="0">
              <a:schemeClr val="accent1"/>
            </a:fillRef>
            <a:effectRef idx="1">
              <a:schemeClr val="accent1"/>
            </a:effectRef>
            <a:fontRef idx="minor">
              <a:schemeClr val="tx1"/>
            </a:fontRef>
          </p:style>
        </p:cxnSp>
      </p:grpSp>
      <p:sp>
        <p:nvSpPr>
          <p:cNvPr id="48" name="テキスト ボックス 47">
            <a:extLst>
              <a:ext uri="{FF2B5EF4-FFF2-40B4-BE49-F238E27FC236}">
                <a16:creationId xmlns:a16="http://schemas.microsoft.com/office/drawing/2014/main" id="{0D09D528-ACF8-A6D3-F6FF-F8BA3C703F0E}"/>
              </a:ext>
            </a:extLst>
          </p:cNvPr>
          <p:cNvSpPr txBox="1"/>
          <p:nvPr/>
        </p:nvSpPr>
        <p:spPr>
          <a:xfrm>
            <a:off x="2364835" y="5785397"/>
            <a:ext cx="6701011" cy="761747"/>
          </a:xfrm>
          <a:prstGeom prst="rect">
            <a:avLst/>
          </a:prstGeom>
          <a:noFill/>
        </p:spPr>
        <p:txBody>
          <a:bodyPr wrap="square" rtlCol="0">
            <a:spAutoFit/>
          </a:bodyPr>
          <a:lstStyle/>
          <a:p>
            <a:pPr marL="171450" indent="-171450">
              <a:buFont typeface="Wingdings" pitchFamily="2" charset="2"/>
              <a:buChar char="l"/>
            </a:pPr>
            <a:r>
              <a:rPr kumimoji="1" lang="ja-JP" altLang="en-US" sz="1200">
                <a:solidFill>
                  <a:srgbClr val="FF0000"/>
                </a:solidFill>
                <a:latin typeface="Meiryo" charset="-128"/>
                <a:ea typeface="Meiryo" charset="-128"/>
                <a:cs typeface="Meiryo" charset="-128"/>
              </a:rPr>
              <a:t>ある取引を改竄しようとすると膨大な計算が必要となり</a:t>
            </a:r>
            <a:r>
              <a:rPr kumimoji="1" lang="ja-JP" altLang="en-US" sz="1200" b="1" u="sng">
                <a:solidFill>
                  <a:srgbClr val="FF0000"/>
                </a:solidFill>
                <a:latin typeface="Meiryo" charset="-128"/>
                <a:ea typeface="Meiryo" charset="-128"/>
                <a:cs typeface="Meiryo" charset="-128"/>
              </a:rPr>
              <a:t>実際上は不可能</a:t>
            </a:r>
            <a:r>
              <a:rPr kumimoji="1" lang="ja-JP" altLang="en-US" sz="1200">
                <a:solidFill>
                  <a:srgbClr val="FF0000"/>
                </a:solidFill>
                <a:latin typeface="Meiryo" charset="-128"/>
                <a:ea typeface="Meiryo" charset="-128"/>
                <a:cs typeface="Meiryo" charset="-128"/>
              </a:rPr>
              <a:t>＝</a:t>
            </a:r>
            <a:r>
              <a:rPr kumimoji="1" lang="ja-JP" altLang="en-US" sz="1200" b="1" u="sng">
                <a:solidFill>
                  <a:srgbClr val="FF0000"/>
                </a:solidFill>
                <a:latin typeface="Meiryo" charset="-128"/>
                <a:ea typeface="Meiryo" charset="-128"/>
                <a:cs typeface="Meiryo" charset="-128"/>
              </a:rPr>
              <a:t>改竄できない</a:t>
            </a:r>
            <a:r>
              <a:rPr kumimoji="1" lang="ja-JP" altLang="en-US" sz="1200">
                <a:solidFill>
                  <a:srgbClr val="FF0000"/>
                </a:solidFill>
                <a:latin typeface="Meiryo" charset="-128"/>
                <a:ea typeface="Meiryo" charset="-128"/>
                <a:cs typeface="Meiryo" charset="-128"/>
              </a:rPr>
              <a:t>。</a:t>
            </a:r>
            <a:endParaRPr kumimoji="1" lang="en-US" altLang="ja-JP" sz="1200" dirty="0">
              <a:solidFill>
                <a:srgbClr val="FF0000"/>
              </a:solidFill>
              <a:latin typeface="Meiryo" charset="-128"/>
              <a:ea typeface="Meiryo" charset="-128"/>
              <a:cs typeface="Meiryo" charset="-128"/>
            </a:endParaRPr>
          </a:p>
          <a:p>
            <a:pPr marL="628650" lvl="1" indent="-171450">
              <a:buFont typeface="Wingdings" pitchFamily="2" charset="2"/>
              <a:buChar char="Ø"/>
            </a:pPr>
            <a:r>
              <a:rPr kumimoji="1" lang="ja-JP" altLang="en-US" sz="1050">
                <a:solidFill>
                  <a:srgbClr val="FF0000"/>
                </a:solidFill>
                <a:latin typeface="Meiryo" charset="-128"/>
                <a:ea typeface="Meiryo" charset="-128"/>
                <a:cs typeface="Meiryo" charset="-128"/>
              </a:rPr>
              <a:t>特定の取引を改竄する。</a:t>
            </a:r>
            <a:endParaRPr kumimoji="1" lang="en-US" altLang="ja-JP" sz="1050" dirty="0">
              <a:solidFill>
                <a:srgbClr val="FF0000"/>
              </a:solidFill>
              <a:latin typeface="Meiryo" charset="-128"/>
              <a:ea typeface="Meiryo" charset="-128"/>
              <a:cs typeface="Meiryo" charset="-128"/>
            </a:endParaRPr>
          </a:p>
          <a:p>
            <a:pPr marL="628650" lvl="1" indent="-171450">
              <a:buFont typeface="Wingdings" pitchFamily="2" charset="2"/>
              <a:buChar char="Ø"/>
            </a:pPr>
            <a:r>
              <a:rPr kumimoji="1" lang="ja-JP" altLang="en-US" sz="1050">
                <a:solidFill>
                  <a:srgbClr val="FF0000"/>
                </a:solidFill>
                <a:latin typeface="Meiryo" charset="-128"/>
                <a:ea typeface="Meiryo" charset="-128"/>
                <a:cs typeface="Meiryo" charset="-128"/>
              </a:rPr>
              <a:t>その取引を含むブロック以降の全てのブロックの</a:t>
            </a:r>
            <a:r>
              <a:rPr kumimoji="1" lang="ja-JP" altLang="en-US" sz="1050" b="1" u="sng">
                <a:solidFill>
                  <a:srgbClr val="FF0000"/>
                </a:solidFill>
                <a:latin typeface="Meiryo" charset="-128"/>
                <a:ea typeface="Meiryo" charset="-128"/>
                <a:cs typeface="Meiryo" charset="-128"/>
              </a:rPr>
              <a:t>ハッシュ値を計算</a:t>
            </a:r>
            <a:r>
              <a:rPr kumimoji="1" lang="ja-JP" altLang="en-US" sz="1050">
                <a:solidFill>
                  <a:srgbClr val="FF0000"/>
                </a:solidFill>
                <a:latin typeface="Meiryo" charset="-128"/>
                <a:ea typeface="Meiryo" charset="-128"/>
                <a:cs typeface="Meiryo" charset="-128"/>
              </a:rPr>
              <a:t>し直す必要がある。</a:t>
            </a:r>
            <a:endParaRPr kumimoji="1" lang="en-US" altLang="ja-JP" sz="1050" dirty="0">
              <a:solidFill>
                <a:srgbClr val="FF0000"/>
              </a:solidFill>
              <a:latin typeface="Meiryo" charset="-128"/>
              <a:ea typeface="Meiryo" charset="-128"/>
              <a:cs typeface="Meiryo" charset="-128"/>
            </a:endParaRPr>
          </a:p>
          <a:p>
            <a:pPr marL="628650" lvl="1" indent="-171450">
              <a:buFont typeface="Wingdings" pitchFamily="2" charset="2"/>
              <a:buChar char="Ø"/>
            </a:pPr>
            <a:r>
              <a:rPr lang="ja-JP" altLang="en-US" sz="1050">
                <a:solidFill>
                  <a:srgbClr val="FF0000"/>
                </a:solidFill>
                <a:latin typeface="Meiryo" charset="-128"/>
                <a:ea typeface="Meiryo" charset="-128"/>
                <a:cs typeface="Meiryo" charset="-128"/>
              </a:rPr>
              <a:t>一連のブロックの繋がりを全ノードで同時に改竄しなければならない。</a:t>
            </a:r>
            <a:endParaRPr kumimoji="1" lang="en-US" altLang="ja-JP" sz="1050" dirty="0">
              <a:solidFill>
                <a:srgbClr val="FF0000"/>
              </a:solidFill>
              <a:latin typeface="Meiryo" charset="-128"/>
              <a:ea typeface="Meiryo" charset="-128"/>
              <a:cs typeface="Meiryo" charset="-128"/>
            </a:endParaRPr>
          </a:p>
        </p:txBody>
      </p:sp>
      <p:grpSp>
        <p:nvGrpSpPr>
          <p:cNvPr id="93" name="グループ化 92">
            <a:extLst>
              <a:ext uri="{FF2B5EF4-FFF2-40B4-BE49-F238E27FC236}">
                <a16:creationId xmlns:a16="http://schemas.microsoft.com/office/drawing/2014/main" id="{DC999EB3-2DBD-D7EE-5DEC-60D2C3373673}"/>
              </a:ext>
            </a:extLst>
          </p:cNvPr>
          <p:cNvGrpSpPr/>
          <p:nvPr/>
        </p:nvGrpSpPr>
        <p:grpSpPr>
          <a:xfrm>
            <a:off x="1822729" y="1532117"/>
            <a:ext cx="5153171" cy="4133530"/>
            <a:chOff x="2338237" y="680297"/>
            <a:chExt cx="5153171" cy="4133530"/>
          </a:xfrm>
        </p:grpSpPr>
        <p:sp>
          <p:nvSpPr>
            <p:cNvPr id="49" name="正方形/長方形 48">
              <a:extLst>
                <a:ext uri="{FF2B5EF4-FFF2-40B4-BE49-F238E27FC236}">
                  <a16:creationId xmlns:a16="http://schemas.microsoft.com/office/drawing/2014/main" id="{FF4F0B78-0829-C1EB-A332-56F8F4C7A30F}"/>
                </a:ext>
              </a:extLst>
            </p:cNvPr>
            <p:cNvSpPr/>
            <p:nvPr/>
          </p:nvSpPr>
          <p:spPr>
            <a:xfrm>
              <a:off x="2888659" y="2892145"/>
              <a:ext cx="962550" cy="1917030"/>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 name="正方形/長方形 49">
              <a:extLst>
                <a:ext uri="{FF2B5EF4-FFF2-40B4-BE49-F238E27FC236}">
                  <a16:creationId xmlns:a16="http://schemas.microsoft.com/office/drawing/2014/main" id="{EF243AFD-A3A7-44D8-9F09-4068F3EDD23E}"/>
                </a:ext>
              </a:extLst>
            </p:cNvPr>
            <p:cNvSpPr/>
            <p:nvPr/>
          </p:nvSpPr>
          <p:spPr>
            <a:xfrm>
              <a:off x="2946298" y="3401667"/>
              <a:ext cx="864096" cy="371076"/>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a:solidFill>
                    <a:srgbClr val="FFFFFF"/>
                  </a:solidFill>
                  <a:latin typeface="Meiryo" charset="-128"/>
                  <a:ea typeface="Meiryo" charset="-128"/>
                  <a:cs typeface="Meiryo" charset="-128"/>
                </a:rPr>
                <a:t>前ブロックの</a:t>
              </a:r>
              <a:endParaRPr kumimoji="1" lang="en-US" altLang="ja-JP" sz="800" dirty="0">
                <a:solidFill>
                  <a:srgbClr val="FFFFFF"/>
                </a:solidFill>
                <a:latin typeface="Meiryo" charset="-128"/>
                <a:ea typeface="Meiryo" charset="-128"/>
                <a:cs typeface="Meiryo" charset="-128"/>
              </a:endParaRPr>
            </a:p>
            <a:p>
              <a:pPr algn="ctr"/>
              <a:r>
                <a:rPr kumimoji="1" lang="ja-JP" altLang="en-US" sz="800" dirty="0">
                  <a:solidFill>
                    <a:srgbClr val="FFFFFF"/>
                  </a:solidFill>
                  <a:latin typeface="Meiryo" charset="-128"/>
                  <a:ea typeface="Meiryo" charset="-128"/>
                  <a:cs typeface="Meiryo" charset="-128"/>
                </a:rPr>
                <a:t>ハッシュ値</a:t>
              </a:r>
            </a:p>
          </p:txBody>
        </p:sp>
        <p:sp>
          <p:nvSpPr>
            <p:cNvPr id="51" name="正方形/長方形 50">
              <a:extLst>
                <a:ext uri="{FF2B5EF4-FFF2-40B4-BE49-F238E27FC236}">
                  <a16:creationId xmlns:a16="http://schemas.microsoft.com/office/drawing/2014/main" id="{A5B41BCF-0D1F-10B4-0D9D-F9F8A34C6EB4}"/>
                </a:ext>
              </a:extLst>
            </p:cNvPr>
            <p:cNvSpPr/>
            <p:nvPr/>
          </p:nvSpPr>
          <p:spPr>
            <a:xfrm>
              <a:off x="2937886" y="3973309"/>
              <a:ext cx="864096" cy="17432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取引</a:t>
              </a:r>
              <a:r>
                <a:rPr kumimoji="1" lang="en-US" altLang="ja-JP" sz="800" dirty="0">
                  <a:solidFill>
                    <a:srgbClr val="FFFFFF"/>
                  </a:solidFill>
                  <a:latin typeface="Meiryo" charset="-128"/>
                  <a:ea typeface="Meiryo" charset="-128"/>
                  <a:cs typeface="Meiryo" charset="-128"/>
                </a:rPr>
                <a:t> a</a:t>
              </a:r>
              <a:endParaRPr kumimoji="1" lang="ja-JP" altLang="en-US" sz="800" dirty="0">
                <a:solidFill>
                  <a:srgbClr val="FFFFFF"/>
                </a:solidFill>
                <a:latin typeface="Meiryo" charset="-128"/>
                <a:ea typeface="Meiryo" charset="-128"/>
                <a:cs typeface="Meiryo" charset="-128"/>
              </a:endParaRPr>
            </a:p>
          </p:txBody>
        </p:sp>
        <p:sp>
          <p:nvSpPr>
            <p:cNvPr id="52" name="正方形/長方形 51">
              <a:extLst>
                <a:ext uri="{FF2B5EF4-FFF2-40B4-BE49-F238E27FC236}">
                  <a16:creationId xmlns:a16="http://schemas.microsoft.com/office/drawing/2014/main" id="{D3E6C8AE-F987-3286-E37C-395351834916}"/>
                </a:ext>
              </a:extLst>
            </p:cNvPr>
            <p:cNvSpPr/>
            <p:nvPr/>
          </p:nvSpPr>
          <p:spPr>
            <a:xfrm>
              <a:off x="2937886" y="4173875"/>
              <a:ext cx="864096" cy="174323"/>
            </a:xfrm>
            <a:prstGeom prst="rect">
              <a:avLst/>
            </a:prstGeom>
            <a:solidFill>
              <a:srgbClr val="FF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取引</a:t>
              </a:r>
              <a:r>
                <a:rPr kumimoji="1" lang="en-US" altLang="ja-JP" sz="800" dirty="0">
                  <a:solidFill>
                    <a:srgbClr val="FFFFFF"/>
                  </a:solidFill>
                  <a:latin typeface="Meiryo" charset="-128"/>
                  <a:ea typeface="Meiryo" charset="-128"/>
                  <a:cs typeface="Meiryo" charset="-128"/>
                </a:rPr>
                <a:t> b</a:t>
              </a:r>
              <a:endParaRPr kumimoji="1" lang="ja-JP" altLang="en-US" sz="800" dirty="0">
                <a:solidFill>
                  <a:srgbClr val="FFFFFF"/>
                </a:solidFill>
                <a:latin typeface="Meiryo" charset="-128"/>
                <a:ea typeface="Meiryo" charset="-128"/>
                <a:cs typeface="Meiryo" charset="-128"/>
              </a:endParaRPr>
            </a:p>
          </p:txBody>
        </p:sp>
        <p:sp>
          <p:nvSpPr>
            <p:cNvPr id="53" name="正方形/長方形 52">
              <a:extLst>
                <a:ext uri="{FF2B5EF4-FFF2-40B4-BE49-F238E27FC236}">
                  <a16:creationId xmlns:a16="http://schemas.microsoft.com/office/drawing/2014/main" id="{E0B28972-4A3A-EA85-443D-4E6B23EDB95B}"/>
                </a:ext>
              </a:extLst>
            </p:cNvPr>
            <p:cNvSpPr/>
            <p:nvPr/>
          </p:nvSpPr>
          <p:spPr>
            <a:xfrm>
              <a:off x="2937886" y="4381524"/>
              <a:ext cx="864096" cy="17432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取引</a:t>
              </a:r>
              <a:r>
                <a:rPr kumimoji="1" lang="en-US" altLang="ja-JP" sz="800" dirty="0">
                  <a:solidFill>
                    <a:srgbClr val="FFFFFF"/>
                  </a:solidFill>
                  <a:latin typeface="Meiryo" charset="-128"/>
                  <a:ea typeface="Meiryo" charset="-128"/>
                  <a:cs typeface="Meiryo" charset="-128"/>
                </a:rPr>
                <a:t> c</a:t>
              </a:r>
              <a:endParaRPr kumimoji="1" lang="ja-JP" altLang="en-US" sz="800" dirty="0">
                <a:solidFill>
                  <a:srgbClr val="FFFFFF"/>
                </a:solidFill>
                <a:latin typeface="Meiryo" charset="-128"/>
                <a:ea typeface="Meiryo" charset="-128"/>
                <a:cs typeface="Meiryo" charset="-128"/>
              </a:endParaRPr>
            </a:p>
          </p:txBody>
        </p:sp>
        <p:sp>
          <p:nvSpPr>
            <p:cNvPr id="54" name="テキスト ボックス 53">
              <a:extLst>
                <a:ext uri="{FF2B5EF4-FFF2-40B4-BE49-F238E27FC236}">
                  <a16:creationId xmlns:a16="http://schemas.microsoft.com/office/drawing/2014/main" id="{54FB0F17-36F1-D39E-E4A7-64FCEE76ECF6}"/>
                </a:ext>
              </a:extLst>
            </p:cNvPr>
            <p:cNvSpPr txBox="1"/>
            <p:nvPr/>
          </p:nvSpPr>
          <p:spPr>
            <a:xfrm>
              <a:off x="3178302" y="4554261"/>
              <a:ext cx="377026" cy="246221"/>
            </a:xfrm>
            <a:prstGeom prst="rect">
              <a:avLst/>
            </a:prstGeom>
            <a:noFill/>
          </p:spPr>
          <p:txBody>
            <a:bodyPr wrap="none" rtlCol="0">
              <a:spAutoFit/>
            </a:bodyPr>
            <a:lstStyle/>
            <a:p>
              <a:r>
                <a:rPr kumimoji="1" lang="ja-JP" altLang="en-US" sz="1000">
                  <a:solidFill>
                    <a:srgbClr val="0070C0"/>
                  </a:solidFill>
                </a:rPr>
                <a:t>・・・</a:t>
              </a:r>
            </a:p>
          </p:txBody>
        </p:sp>
        <p:sp>
          <p:nvSpPr>
            <p:cNvPr id="55" name="正方形/長方形 54">
              <a:extLst>
                <a:ext uri="{FF2B5EF4-FFF2-40B4-BE49-F238E27FC236}">
                  <a16:creationId xmlns:a16="http://schemas.microsoft.com/office/drawing/2014/main" id="{D6621246-8875-BA8C-4816-B5300A54DA64}"/>
                </a:ext>
              </a:extLst>
            </p:cNvPr>
            <p:cNvSpPr/>
            <p:nvPr/>
          </p:nvSpPr>
          <p:spPr>
            <a:xfrm>
              <a:off x="4100037" y="2892145"/>
              <a:ext cx="962550" cy="1917030"/>
            </a:xfrm>
            <a:prstGeom prst="rect">
              <a:avLst/>
            </a:prstGeom>
            <a:solidFill>
              <a:schemeClr val="accent4">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6" name="正方形/長方形 55">
              <a:extLst>
                <a:ext uri="{FF2B5EF4-FFF2-40B4-BE49-F238E27FC236}">
                  <a16:creationId xmlns:a16="http://schemas.microsoft.com/office/drawing/2014/main" id="{2C362F12-E623-37B8-D85B-8639862626E0}"/>
                </a:ext>
              </a:extLst>
            </p:cNvPr>
            <p:cNvSpPr/>
            <p:nvPr/>
          </p:nvSpPr>
          <p:spPr>
            <a:xfrm>
              <a:off x="4157676" y="3401667"/>
              <a:ext cx="864096" cy="371076"/>
            </a:xfrm>
            <a:prstGeom prst="rect">
              <a:avLst/>
            </a:prstGeom>
            <a:solidFill>
              <a:srgbClr val="FF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a:solidFill>
                    <a:srgbClr val="FFFFFF"/>
                  </a:solidFill>
                  <a:latin typeface="Meiryo" charset="-128"/>
                  <a:ea typeface="Meiryo" charset="-128"/>
                  <a:cs typeface="Meiryo" charset="-128"/>
                </a:rPr>
                <a:t>前ブロックの</a:t>
              </a:r>
              <a:endParaRPr kumimoji="1" lang="en-US" altLang="ja-JP" sz="800" dirty="0">
                <a:solidFill>
                  <a:srgbClr val="FFFFFF"/>
                </a:solidFill>
                <a:latin typeface="Meiryo" charset="-128"/>
                <a:ea typeface="Meiryo" charset="-128"/>
                <a:cs typeface="Meiryo" charset="-128"/>
              </a:endParaRPr>
            </a:p>
            <a:p>
              <a:pPr algn="ctr"/>
              <a:r>
                <a:rPr kumimoji="1" lang="ja-JP" altLang="en-US" sz="800" dirty="0">
                  <a:solidFill>
                    <a:srgbClr val="FFFFFF"/>
                  </a:solidFill>
                  <a:latin typeface="Meiryo" charset="-128"/>
                  <a:ea typeface="Meiryo" charset="-128"/>
                  <a:cs typeface="Meiryo" charset="-128"/>
                </a:rPr>
                <a:t>ハッシュ値</a:t>
              </a:r>
            </a:p>
          </p:txBody>
        </p:sp>
        <p:sp>
          <p:nvSpPr>
            <p:cNvPr id="57" name="正方形/長方形 56">
              <a:extLst>
                <a:ext uri="{FF2B5EF4-FFF2-40B4-BE49-F238E27FC236}">
                  <a16:creationId xmlns:a16="http://schemas.microsoft.com/office/drawing/2014/main" id="{DF342009-EFED-6129-FB10-D2E6F868A91B}"/>
                </a:ext>
              </a:extLst>
            </p:cNvPr>
            <p:cNvSpPr/>
            <p:nvPr/>
          </p:nvSpPr>
          <p:spPr>
            <a:xfrm>
              <a:off x="4149264" y="3973309"/>
              <a:ext cx="864096" cy="17432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取引</a:t>
              </a:r>
              <a:r>
                <a:rPr kumimoji="1" lang="en-US" altLang="ja-JP" sz="800" dirty="0">
                  <a:solidFill>
                    <a:srgbClr val="FFFFFF"/>
                  </a:solidFill>
                  <a:latin typeface="Meiryo" charset="-128"/>
                  <a:ea typeface="Meiryo" charset="-128"/>
                  <a:cs typeface="Meiryo" charset="-128"/>
                </a:rPr>
                <a:t> a</a:t>
              </a:r>
              <a:endParaRPr kumimoji="1" lang="ja-JP" altLang="en-US" sz="800" dirty="0">
                <a:solidFill>
                  <a:srgbClr val="FFFFFF"/>
                </a:solidFill>
                <a:latin typeface="Meiryo" charset="-128"/>
                <a:ea typeface="Meiryo" charset="-128"/>
                <a:cs typeface="Meiryo" charset="-128"/>
              </a:endParaRPr>
            </a:p>
          </p:txBody>
        </p:sp>
        <p:sp>
          <p:nvSpPr>
            <p:cNvPr id="58" name="正方形/長方形 57">
              <a:extLst>
                <a:ext uri="{FF2B5EF4-FFF2-40B4-BE49-F238E27FC236}">
                  <a16:creationId xmlns:a16="http://schemas.microsoft.com/office/drawing/2014/main" id="{BA3EE3B1-F03A-6A8F-C4F0-3519D55057A6}"/>
                </a:ext>
              </a:extLst>
            </p:cNvPr>
            <p:cNvSpPr/>
            <p:nvPr/>
          </p:nvSpPr>
          <p:spPr>
            <a:xfrm>
              <a:off x="4149264" y="4173875"/>
              <a:ext cx="864096" cy="17432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取引</a:t>
              </a:r>
              <a:r>
                <a:rPr kumimoji="1" lang="en-US" altLang="ja-JP" sz="800" dirty="0">
                  <a:solidFill>
                    <a:srgbClr val="FFFFFF"/>
                  </a:solidFill>
                  <a:latin typeface="Meiryo" charset="-128"/>
                  <a:ea typeface="Meiryo" charset="-128"/>
                  <a:cs typeface="Meiryo" charset="-128"/>
                </a:rPr>
                <a:t> b</a:t>
              </a:r>
              <a:endParaRPr kumimoji="1" lang="ja-JP" altLang="en-US" sz="800" dirty="0">
                <a:solidFill>
                  <a:srgbClr val="FFFFFF"/>
                </a:solidFill>
                <a:latin typeface="Meiryo" charset="-128"/>
                <a:ea typeface="Meiryo" charset="-128"/>
                <a:cs typeface="Meiryo" charset="-128"/>
              </a:endParaRPr>
            </a:p>
          </p:txBody>
        </p:sp>
        <p:sp>
          <p:nvSpPr>
            <p:cNvPr id="59" name="正方形/長方形 58">
              <a:extLst>
                <a:ext uri="{FF2B5EF4-FFF2-40B4-BE49-F238E27FC236}">
                  <a16:creationId xmlns:a16="http://schemas.microsoft.com/office/drawing/2014/main" id="{2659C190-9377-77BC-B93F-F8873DDDD3A2}"/>
                </a:ext>
              </a:extLst>
            </p:cNvPr>
            <p:cNvSpPr/>
            <p:nvPr/>
          </p:nvSpPr>
          <p:spPr>
            <a:xfrm>
              <a:off x="4149264" y="4381524"/>
              <a:ext cx="864096" cy="17432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取引</a:t>
              </a:r>
              <a:r>
                <a:rPr kumimoji="1" lang="en-US" altLang="ja-JP" sz="800" dirty="0">
                  <a:solidFill>
                    <a:srgbClr val="FFFFFF"/>
                  </a:solidFill>
                  <a:latin typeface="Meiryo" charset="-128"/>
                  <a:ea typeface="Meiryo" charset="-128"/>
                  <a:cs typeface="Meiryo" charset="-128"/>
                </a:rPr>
                <a:t> c</a:t>
              </a:r>
              <a:endParaRPr kumimoji="1" lang="ja-JP" altLang="en-US" sz="800" dirty="0">
                <a:solidFill>
                  <a:srgbClr val="FFFFFF"/>
                </a:solidFill>
                <a:latin typeface="Meiryo" charset="-128"/>
                <a:ea typeface="Meiryo" charset="-128"/>
                <a:cs typeface="Meiryo" charset="-128"/>
              </a:endParaRPr>
            </a:p>
          </p:txBody>
        </p:sp>
        <p:sp>
          <p:nvSpPr>
            <p:cNvPr id="60" name="テキスト ボックス 59">
              <a:extLst>
                <a:ext uri="{FF2B5EF4-FFF2-40B4-BE49-F238E27FC236}">
                  <a16:creationId xmlns:a16="http://schemas.microsoft.com/office/drawing/2014/main" id="{1E64F20F-C82A-D0F6-C2D6-AB4B8B82184B}"/>
                </a:ext>
              </a:extLst>
            </p:cNvPr>
            <p:cNvSpPr txBox="1"/>
            <p:nvPr/>
          </p:nvSpPr>
          <p:spPr>
            <a:xfrm>
              <a:off x="4389680" y="4554261"/>
              <a:ext cx="377026" cy="246221"/>
            </a:xfrm>
            <a:prstGeom prst="rect">
              <a:avLst/>
            </a:prstGeom>
            <a:noFill/>
          </p:spPr>
          <p:txBody>
            <a:bodyPr wrap="none" rtlCol="0">
              <a:spAutoFit/>
            </a:bodyPr>
            <a:lstStyle/>
            <a:p>
              <a:r>
                <a:rPr kumimoji="1" lang="ja-JP" altLang="en-US" sz="1000">
                  <a:solidFill>
                    <a:srgbClr val="0070C0"/>
                  </a:solidFill>
                </a:rPr>
                <a:t>・・・</a:t>
              </a:r>
            </a:p>
          </p:txBody>
        </p:sp>
        <p:sp>
          <p:nvSpPr>
            <p:cNvPr id="61" name="右中かっこ 60">
              <a:extLst>
                <a:ext uri="{FF2B5EF4-FFF2-40B4-BE49-F238E27FC236}">
                  <a16:creationId xmlns:a16="http://schemas.microsoft.com/office/drawing/2014/main" id="{D2A4CC3F-1CA2-6509-B920-E268B2E78A72}"/>
                </a:ext>
              </a:extLst>
            </p:cNvPr>
            <p:cNvSpPr/>
            <p:nvPr/>
          </p:nvSpPr>
          <p:spPr>
            <a:xfrm>
              <a:off x="3901883" y="3285410"/>
              <a:ext cx="128059" cy="1528417"/>
            </a:xfrm>
            <a:prstGeom prst="rightBrace">
              <a:avLst>
                <a:gd name="adj1" fmla="val 8333"/>
                <a:gd name="adj2" fmla="val 19484"/>
              </a:avLst>
            </a:prstGeom>
            <a:ln w="9525">
              <a:solidFill>
                <a:srgbClr val="0070C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cxnSp>
          <p:nvCxnSpPr>
            <p:cNvPr id="62" name="直線矢印コネクタ 61">
              <a:extLst>
                <a:ext uri="{FF2B5EF4-FFF2-40B4-BE49-F238E27FC236}">
                  <a16:creationId xmlns:a16="http://schemas.microsoft.com/office/drawing/2014/main" id="{19A31AA3-E888-1878-CD6B-9EBD9D774205}"/>
                </a:ext>
              </a:extLst>
            </p:cNvPr>
            <p:cNvCxnSpPr>
              <a:endCxn id="56" idx="1"/>
            </p:cNvCxnSpPr>
            <p:nvPr/>
          </p:nvCxnSpPr>
          <p:spPr>
            <a:xfrm>
              <a:off x="3974726" y="3578366"/>
              <a:ext cx="182950" cy="8839"/>
            </a:xfrm>
            <a:prstGeom prst="straightConnector1">
              <a:avLst/>
            </a:prstGeom>
            <a:ln>
              <a:solidFill>
                <a:srgbClr val="0070C0"/>
              </a:solidFill>
              <a:tailEnd type="triangle"/>
            </a:ln>
            <a:effectLst/>
          </p:spPr>
          <p:style>
            <a:lnRef idx="2">
              <a:schemeClr val="accent1"/>
            </a:lnRef>
            <a:fillRef idx="0">
              <a:schemeClr val="accent1"/>
            </a:fillRef>
            <a:effectRef idx="1">
              <a:schemeClr val="accent1"/>
            </a:effectRef>
            <a:fontRef idx="minor">
              <a:schemeClr val="tx1"/>
            </a:fontRef>
          </p:style>
        </p:cxnSp>
        <p:sp>
          <p:nvSpPr>
            <p:cNvPr id="63" name="正方形/長方形 62">
              <a:extLst>
                <a:ext uri="{FF2B5EF4-FFF2-40B4-BE49-F238E27FC236}">
                  <a16:creationId xmlns:a16="http://schemas.microsoft.com/office/drawing/2014/main" id="{67248E8B-9C0A-C09A-EBF7-D59FCF8D8501}"/>
                </a:ext>
              </a:extLst>
            </p:cNvPr>
            <p:cNvSpPr/>
            <p:nvPr/>
          </p:nvSpPr>
          <p:spPr>
            <a:xfrm>
              <a:off x="5309968" y="2892145"/>
              <a:ext cx="962550" cy="1917030"/>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4" name="正方形/長方形 63">
              <a:extLst>
                <a:ext uri="{FF2B5EF4-FFF2-40B4-BE49-F238E27FC236}">
                  <a16:creationId xmlns:a16="http://schemas.microsoft.com/office/drawing/2014/main" id="{7FF79A58-EA7A-3FDB-DB2E-D03F4BCC4F97}"/>
                </a:ext>
              </a:extLst>
            </p:cNvPr>
            <p:cNvSpPr/>
            <p:nvPr/>
          </p:nvSpPr>
          <p:spPr>
            <a:xfrm>
              <a:off x="5367607" y="3401667"/>
              <a:ext cx="864096" cy="371076"/>
            </a:xfrm>
            <a:prstGeom prst="rect">
              <a:avLst/>
            </a:prstGeom>
            <a:solidFill>
              <a:srgbClr val="FF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a:solidFill>
                    <a:srgbClr val="FFFFFF"/>
                  </a:solidFill>
                  <a:latin typeface="Meiryo" charset="-128"/>
                  <a:ea typeface="Meiryo" charset="-128"/>
                  <a:cs typeface="Meiryo" charset="-128"/>
                </a:rPr>
                <a:t>前ブロックの</a:t>
              </a:r>
              <a:endParaRPr kumimoji="1" lang="en-US" altLang="ja-JP" sz="800" dirty="0">
                <a:solidFill>
                  <a:srgbClr val="FFFFFF"/>
                </a:solidFill>
                <a:latin typeface="Meiryo" charset="-128"/>
                <a:ea typeface="Meiryo" charset="-128"/>
                <a:cs typeface="Meiryo" charset="-128"/>
              </a:endParaRPr>
            </a:p>
            <a:p>
              <a:pPr algn="ctr"/>
              <a:r>
                <a:rPr kumimoji="1" lang="ja-JP" altLang="en-US" sz="800" dirty="0">
                  <a:solidFill>
                    <a:srgbClr val="FFFFFF"/>
                  </a:solidFill>
                  <a:latin typeface="Meiryo" charset="-128"/>
                  <a:ea typeface="Meiryo" charset="-128"/>
                  <a:cs typeface="Meiryo" charset="-128"/>
                </a:rPr>
                <a:t>ハッシュ値</a:t>
              </a:r>
            </a:p>
          </p:txBody>
        </p:sp>
        <p:sp>
          <p:nvSpPr>
            <p:cNvPr id="65" name="正方形/長方形 64">
              <a:extLst>
                <a:ext uri="{FF2B5EF4-FFF2-40B4-BE49-F238E27FC236}">
                  <a16:creationId xmlns:a16="http://schemas.microsoft.com/office/drawing/2014/main" id="{C1E5891F-838E-02E9-7CFE-BE2886A7F936}"/>
                </a:ext>
              </a:extLst>
            </p:cNvPr>
            <p:cNvSpPr/>
            <p:nvPr/>
          </p:nvSpPr>
          <p:spPr>
            <a:xfrm>
              <a:off x="5359195" y="3973309"/>
              <a:ext cx="864096" cy="17432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取引</a:t>
              </a:r>
              <a:r>
                <a:rPr kumimoji="1" lang="en-US" altLang="ja-JP" sz="800" dirty="0">
                  <a:solidFill>
                    <a:srgbClr val="FFFFFF"/>
                  </a:solidFill>
                  <a:latin typeface="Meiryo" charset="-128"/>
                  <a:ea typeface="Meiryo" charset="-128"/>
                  <a:cs typeface="Meiryo" charset="-128"/>
                </a:rPr>
                <a:t> a</a:t>
              </a:r>
              <a:endParaRPr kumimoji="1" lang="ja-JP" altLang="en-US" sz="800" dirty="0">
                <a:solidFill>
                  <a:srgbClr val="FFFFFF"/>
                </a:solidFill>
                <a:latin typeface="Meiryo" charset="-128"/>
                <a:ea typeface="Meiryo" charset="-128"/>
                <a:cs typeface="Meiryo" charset="-128"/>
              </a:endParaRPr>
            </a:p>
          </p:txBody>
        </p:sp>
        <p:sp>
          <p:nvSpPr>
            <p:cNvPr id="66" name="正方形/長方形 65">
              <a:extLst>
                <a:ext uri="{FF2B5EF4-FFF2-40B4-BE49-F238E27FC236}">
                  <a16:creationId xmlns:a16="http://schemas.microsoft.com/office/drawing/2014/main" id="{9BDEBE42-A91E-4B64-3242-E20479B6C101}"/>
                </a:ext>
              </a:extLst>
            </p:cNvPr>
            <p:cNvSpPr/>
            <p:nvPr/>
          </p:nvSpPr>
          <p:spPr>
            <a:xfrm>
              <a:off x="5359195" y="4173875"/>
              <a:ext cx="864096" cy="17432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取引</a:t>
              </a:r>
              <a:r>
                <a:rPr kumimoji="1" lang="en-US" altLang="ja-JP" sz="800" dirty="0">
                  <a:solidFill>
                    <a:srgbClr val="FFFFFF"/>
                  </a:solidFill>
                  <a:latin typeface="Meiryo" charset="-128"/>
                  <a:ea typeface="Meiryo" charset="-128"/>
                  <a:cs typeface="Meiryo" charset="-128"/>
                </a:rPr>
                <a:t> b</a:t>
              </a:r>
              <a:endParaRPr kumimoji="1" lang="ja-JP" altLang="en-US" sz="800" dirty="0">
                <a:solidFill>
                  <a:srgbClr val="FFFFFF"/>
                </a:solidFill>
                <a:latin typeface="Meiryo" charset="-128"/>
                <a:ea typeface="Meiryo" charset="-128"/>
                <a:cs typeface="Meiryo" charset="-128"/>
              </a:endParaRPr>
            </a:p>
          </p:txBody>
        </p:sp>
        <p:sp>
          <p:nvSpPr>
            <p:cNvPr id="67" name="正方形/長方形 66">
              <a:extLst>
                <a:ext uri="{FF2B5EF4-FFF2-40B4-BE49-F238E27FC236}">
                  <a16:creationId xmlns:a16="http://schemas.microsoft.com/office/drawing/2014/main" id="{3E29E4BC-0908-4104-DCC2-69562708F494}"/>
                </a:ext>
              </a:extLst>
            </p:cNvPr>
            <p:cNvSpPr/>
            <p:nvPr/>
          </p:nvSpPr>
          <p:spPr>
            <a:xfrm>
              <a:off x="5359195" y="4381524"/>
              <a:ext cx="864096" cy="17432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取引</a:t>
              </a:r>
              <a:r>
                <a:rPr kumimoji="1" lang="en-US" altLang="ja-JP" sz="800" dirty="0">
                  <a:solidFill>
                    <a:srgbClr val="FFFFFF"/>
                  </a:solidFill>
                  <a:latin typeface="Meiryo" charset="-128"/>
                  <a:ea typeface="Meiryo" charset="-128"/>
                  <a:cs typeface="Meiryo" charset="-128"/>
                </a:rPr>
                <a:t> c</a:t>
              </a:r>
              <a:endParaRPr kumimoji="1" lang="ja-JP" altLang="en-US" sz="800" dirty="0">
                <a:solidFill>
                  <a:srgbClr val="FFFFFF"/>
                </a:solidFill>
                <a:latin typeface="Meiryo" charset="-128"/>
                <a:ea typeface="Meiryo" charset="-128"/>
                <a:cs typeface="Meiryo" charset="-128"/>
              </a:endParaRPr>
            </a:p>
          </p:txBody>
        </p:sp>
        <p:sp>
          <p:nvSpPr>
            <p:cNvPr id="68" name="テキスト ボックス 67">
              <a:extLst>
                <a:ext uri="{FF2B5EF4-FFF2-40B4-BE49-F238E27FC236}">
                  <a16:creationId xmlns:a16="http://schemas.microsoft.com/office/drawing/2014/main" id="{0DA9DE22-7476-58E2-AE23-51F15AED7541}"/>
                </a:ext>
              </a:extLst>
            </p:cNvPr>
            <p:cNvSpPr txBox="1"/>
            <p:nvPr/>
          </p:nvSpPr>
          <p:spPr>
            <a:xfrm>
              <a:off x="5599611" y="4554261"/>
              <a:ext cx="377026" cy="246221"/>
            </a:xfrm>
            <a:prstGeom prst="rect">
              <a:avLst/>
            </a:prstGeom>
            <a:noFill/>
          </p:spPr>
          <p:txBody>
            <a:bodyPr wrap="none" rtlCol="0">
              <a:spAutoFit/>
            </a:bodyPr>
            <a:lstStyle/>
            <a:p>
              <a:r>
                <a:rPr kumimoji="1" lang="ja-JP" altLang="en-US" sz="1000">
                  <a:solidFill>
                    <a:srgbClr val="0070C0"/>
                  </a:solidFill>
                </a:rPr>
                <a:t>・・・</a:t>
              </a:r>
            </a:p>
          </p:txBody>
        </p:sp>
        <p:sp>
          <p:nvSpPr>
            <p:cNvPr id="69" name="右中かっこ 68">
              <a:extLst>
                <a:ext uri="{FF2B5EF4-FFF2-40B4-BE49-F238E27FC236}">
                  <a16:creationId xmlns:a16="http://schemas.microsoft.com/office/drawing/2014/main" id="{ACC4B77F-DEB4-34E9-84A8-C7E120FC2FDE}"/>
                </a:ext>
              </a:extLst>
            </p:cNvPr>
            <p:cNvSpPr/>
            <p:nvPr/>
          </p:nvSpPr>
          <p:spPr>
            <a:xfrm>
              <a:off x="5111814" y="3285410"/>
              <a:ext cx="128059" cy="1528417"/>
            </a:xfrm>
            <a:prstGeom prst="rightBrace">
              <a:avLst>
                <a:gd name="adj1" fmla="val 8333"/>
                <a:gd name="adj2" fmla="val 19484"/>
              </a:avLst>
            </a:prstGeom>
            <a:ln w="9525">
              <a:solidFill>
                <a:schemeClr val="accent4">
                  <a:lumMod val="7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cxnSp>
          <p:nvCxnSpPr>
            <p:cNvPr id="70" name="直線矢印コネクタ 69">
              <a:extLst>
                <a:ext uri="{FF2B5EF4-FFF2-40B4-BE49-F238E27FC236}">
                  <a16:creationId xmlns:a16="http://schemas.microsoft.com/office/drawing/2014/main" id="{45E69F79-A487-9CCD-3DB4-15B47197CD00}"/>
                </a:ext>
              </a:extLst>
            </p:cNvPr>
            <p:cNvCxnSpPr>
              <a:endCxn id="64" idx="1"/>
            </p:cNvCxnSpPr>
            <p:nvPr/>
          </p:nvCxnSpPr>
          <p:spPr>
            <a:xfrm>
              <a:off x="5184657" y="3578366"/>
              <a:ext cx="182950" cy="8839"/>
            </a:xfrm>
            <a:prstGeom prst="straightConnector1">
              <a:avLst/>
            </a:prstGeom>
            <a:ln>
              <a:solidFill>
                <a:schemeClr val="accent4">
                  <a:lumMod val="75000"/>
                </a:schemeClr>
              </a:solidFill>
              <a:tailEnd type="triangle"/>
            </a:ln>
            <a:effectLst/>
          </p:spPr>
          <p:style>
            <a:lnRef idx="2">
              <a:schemeClr val="accent1"/>
            </a:lnRef>
            <a:fillRef idx="0">
              <a:schemeClr val="accent1"/>
            </a:fillRef>
            <a:effectRef idx="1">
              <a:schemeClr val="accent1"/>
            </a:effectRef>
            <a:fontRef idx="minor">
              <a:schemeClr val="tx1"/>
            </a:fontRef>
          </p:style>
        </p:cxnSp>
        <p:sp>
          <p:nvSpPr>
            <p:cNvPr id="71" name="正方形/長方形 70">
              <a:extLst>
                <a:ext uri="{FF2B5EF4-FFF2-40B4-BE49-F238E27FC236}">
                  <a16:creationId xmlns:a16="http://schemas.microsoft.com/office/drawing/2014/main" id="{600152BD-A249-7330-3D7B-3DDA2AD408D5}"/>
                </a:ext>
              </a:extLst>
            </p:cNvPr>
            <p:cNvSpPr/>
            <p:nvPr/>
          </p:nvSpPr>
          <p:spPr>
            <a:xfrm>
              <a:off x="6521346" y="2892145"/>
              <a:ext cx="962550" cy="1917030"/>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2" name="正方形/長方形 71">
              <a:extLst>
                <a:ext uri="{FF2B5EF4-FFF2-40B4-BE49-F238E27FC236}">
                  <a16:creationId xmlns:a16="http://schemas.microsoft.com/office/drawing/2014/main" id="{D77E88AC-7373-C12A-3CF2-19CE3C69C0C1}"/>
                </a:ext>
              </a:extLst>
            </p:cNvPr>
            <p:cNvSpPr/>
            <p:nvPr/>
          </p:nvSpPr>
          <p:spPr>
            <a:xfrm>
              <a:off x="6578985" y="3401667"/>
              <a:ext cx="864096" cy="371076"/>
            </a:xfrm>
            <a:prstGeom prst="rect">
              <a:avLst/>
            </a:prstGeom>
            <a:solidFill>
              <a:srgbClr val="FF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a:solidFill>
                    <a:srgbClr val="FFFFFF"/>
                  </a:solidFill>
                  <a:latin typeface="Meiryo" charset="-128"/>
                  <a:ea typeface="Meiryo" charset="-128"/>
                  <a:cs typeface="Meiryo" charset="-128"/>
                </a:rPr>
                <a:t>前ブロックの</a:t>
              </a:r>
              <a:endParaRPr kumimoji="1" lang="en-US" altLang="ja-JP" sz="800" dirty="0">
                <a:solidFill>
                  <a:srgbClr val="FFFFFF"/>
                </a:solidFill>
                <a:latin typeface="Meiryo" charset="-128"/>
                <a:ea typeface="Meiryo" charset="-128"/>
                <a:cs typeface="Meiryo" charset="-128"/>
              </a:endParaRPr>
            </a:p>
            <a:p>
              <a:pPr algn="ctr"/>
              <a:r>
                <a:rPr kumimoji="1" lang="ja-JP" altLang="en-US" sz="800" dirty="0">
                  <a:solidFill>
                    <a:srgbClr val="FFFFFF"/>
                  </a:solidFill>
                  <a:latin typeface="Meiryo" charset="-128"/>
                  <a:ea typeface="Meiryo" charset="-128"/>
                  <a:cs typeface="Meiryo" charset="-128"/>
                </a:rPr>
                <a:t>ハッシュ値</a:t>
              </a:r>
            </a:p>
          </p:txBody>
        </p:sp>
        <p:sp>
          <p:nvSpPr>
            <p:cNvPr id="73" name="正方形/長方形 72">
              <a:extLst>
                <a:ext uri="{FF2B5EF4-FFF2-40B4-BE49-F238E27FC236}">
                  <a16:creationId xmlns:a16="http://schemas.microsoft.com/office/drawing/2014/main" id="{09A7F4EF-41DE-323A-0DBD-4ACBC1EEB44F}"/>
                </a:ext>
              </a:extLst>
            </p:cNvPr>
            <p:cNvSpPr/>
            <p:nvPr/>
          </p:nvSpPr>
          <p:spPr>
            <a:xfrm>
              <a:off x="6570573" y="3973309"/>
              <a:ext cx="864096" cy="17432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取引</a:t>
              </a:r>
              <a:r>
                <a:rPr kumimoji="1" lang="en-US" altLang="ja-JP" sz="800" dirty="0">
                  <a:solidFill>
                    <a:srgbClr val="FFFFFF"/>
                  </a:solidFill>
                  <a:latin typeface="Meiryo" charset="-128"/>
                  <a:ea typeface="Meiryo" charset="-128"/>
                  <a:cs typeface="Meiryo" charset="-128"/>
                </a:rPr>
                <a:t> a</a:t>
              </a:r>
              <a:endParaRPr kumimoji="1" lang="ja-JP" altLang="en-US" sz="800" dirty="0">
                <a:solidFill>
                  <a:srgbClr val="FFFFFF"/>
                </a:solidFill>
                <a:latin typeface="Meiryo" charset="-128"/>
                <a:ea typeface="Meiryo" charset="-128"/>
                <a:cs typeface="Meiryo" charset="-128"/>
              </a:endParaRPr>
            </a:p>
          </p:txBody>
        </p:sp>
        <p:sp>
          <p:nvSpPr>
            <p:cNvPr id="74" name="正方形/長方形 73">
              <a:extLst>
                <a:ext uri="{FF2B5EF4-FFF2-40B4-BE49-F238E27FC236}">
                  <a16:creationId xmlns:a16="http://schemas.microsoft.com/office/drawing/2014/main" id="{6B5F8A71-47A5-0353-9271-27948CFAC3A9}"/>
                </a:ext>
              </a:extLst>
            </p:cNvPr>
            <p:cNvSpPr/>
            <p:nvPr/>
          </p:nvSpPr>
          <p:spPr>
            <a:xfrm>
              <a:off x="6570573" y="4173875"/>
              <a:ext cx="864096" cy="17432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取引</a:t>
              </a:r>
              <a:r>
                <a:rPr kumimoji="1" lang="en-US" altLang="ja-JP" sz="800" dirty="0">
                  <a:solidFill>
                    <a:srgbClr val="FFFFFF"/>
                  </a:solidFill>
                  <a:latin typeface="Meiryo" charset="-128"/>
                  <a:ea typeface="Meiryo" charset="-128"/>
                  <a:cs typeface="Meiryo" charset="-128"/>
                </a:rPr>
                <a:t> b</a:t>
              </a:r>
              <a:endParaRPr kumimoji="1" lang="ja-JP" altLang="en-US" sz="800" dirty="0">
                <a:solidFill>
                  <a:srgbClr val="FFFFFF"/>
                </a:solidFill>
                <a:latin typeface="Meiryo" charset="-128"/>
                <a:ea typeface="Meiryo" charset="-128"/>
                <a:cs typeface="Meiryo" charset="-128"/>
              </a:endParaRPr>
            </a:p>
          </p:txBody>
        </p:sp>
        <p:sp>
          <p:nvSpPr>
            <p:cNvPr id="75" name="正方形/長方形 74">
              <a:extLst>
                <a:ext uri="{FF2B5EF4-FFF2-40B4-BE49-F238E27FC236}">
                  <a16:creationId xmlns:a16="http://schemas.microsoft.com/office/drawing/2014/main" id="{F41562F0-3B0E-CF34-7883-EEB18E48B643}"/>
                </a:ext>
              </a:extLst>
            </p:cNvPr>
            <p:cNvSpPr/>
            <p:nvPr/>
          </p:nvSpPr>
          <p:spPr>
            <a:xfrm>
              <a:off x="6570573" y="4381524"/>
              <a:ext cx="864096" cy="174323"/>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Meiryo" charset="-128"/>
                  <a:ea typeface="Meiryo" charset="-128"/>
                  <a:cs typeface="Meiryo" charset="-128"/>
                </a:rPr>
                <a:t>取引</a:t>
              </a:r>
              <a:r>
                <a:rPr kumimoji="1" lang="en-US" altLang="ja-JP" sz="800" dirty="0">
                  <a:solidFill>
                    <a:srgbClr val="FFFFFF"/>
                  </a:solidFill>
                  <a:latin typeface="Meiryo" charset="-128"/>
                  <a:ea typeface="Meiryo" charset="-128"/>
                  <a:cs typeface="Meiryo" charset="-128"/>
                </a:rPr>
                <a:t> c</a:t>
              </a:r>
              <a:endParaRPr kumimoji="1" lang="ja-JP" altLang="en-US" sz="800" dirty="0">
                <a:solidFill>
                  <a:srgbClr val="FFFFFF"/>
                </a:solidFill>
                <a:latin typeface="Meiryo" charset="-128"/>
                <a:ea typeface="Meiryo" charset="-128"/>
                <a:cs typeface="Meiryo" charset="-128"/>
              </a:endParaRPr>
            </a:p>
          </p:txBody>
        </p:sp>
        <p:sp>
          <p:nvSpPr>
            <p:cNvPr id="76" name="テキスト ボックス 75">
              <a:extLst>
                <a:ext uri="{FF2B5EF4-FFF2-40B4-BE49-F238E27FC236}">
                  <a16:creationId xmlns:a16="http://schemas.microsoft.com/office/drawing/2014/main" id="{014A5309-005D-293B-FA37-73C5F2558366}"/>
                </a:ext>
              </a:extLst>
            </p:cNvPr>
            <p:cNvSpPr txBox="1"/>
            <p:nvPr/>
          </p:nvSpPr>
          <p:spPr>
            <a:xfrm>
              <a:off x="6810989" y="4554261"/>
              <a:ext cx="377026" cy="246221"/>
            </a:xfrm>
            <a:prstGeom prst="rect">
              <a:avLst/>
            </a:prstGeom>
            <a:noFill/>
          </p:spPr>
          <p:txBody>
            <a:bodyPr wrap="none" rtlCol="0">
              <a:spAutoFit/>
            </a:bodyPr>
            <a:lstStyle/>
            <a:p>
              <a:r>
                <a:rPr kumimoji="1" lang="ja-JP" altLang="en-US" sz="1000">
                  <a:solidFill>
                    <a:srgbClr val="0070C0"/>
                  </a:solidFill>
                </a:rPr>
                <a:t>・・・</a:t>
              </a:r>
            </a:p>
          </p:txBody>
        </p:sp>
        <p:sp>
          <p:nvSpPr>
            <p:cNvPr id="77" name="右中かっこ 76">
              <a:extLst>
                <a:ext uri="{FF2B5EF4-FFF2-40B4-BE49-F238E27FC236}">
                  <a16:creationId xmlns:a16="http://schemas.microsoft.com/office/drawing/2014/main" id="{9156FAF0-4262-6E6D-BA4D-710E28E40E9C}"/>
                </a:ext>
              </a:extLst>
            </p:cNvPr>
            <p:cNvSpPr/>
            <p:nvPr/>
          </p:nvSpPr>
          <p:spPr>
            <a:xfrm>
              <a:off x="6323192" y="3285410"/>
              <a:ext cx="128059" cy="1528417"/>
            </a:xfrm>
            <a:prstGeom prst="rightBrace">
              <a:avLst>
                <a:gd name="adj1" fmla="val 8333"/>
                <a:gd name="adj2" fmla="val 19484"/>
              </a:avLst>
            </a:prstGeom>
            <a:ln w="9525">
              <a:solidFill>
                <a:schemeClr val="accent3">
                  <a:lumMod val="7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cxnSp>
          <p:nvCxnSpPr>
            <p:cNvPr id="78" name="直線矢印コネクタ 77">
              <a:extLst>
                <a:ext uri="{FF2B5EF4-FFF2-40B4-BE49-F238E27FC236}">
                  <a16:creationId xmlns:a16="http://schemas.microsoft.com/office/drawing/2014/main" id="{4E152FAC-7B7C-E96B-FE27-0A3170869634}"/>
                </a:ext>
              </a:extLst>
            </p:cNvPr>
            <p:cNvCxnSpPr>
              <a:endCxn id="72" idx="1"/>
            </p:cNvCxnSpPr>
            <p:nvPr/>
          </p:nvCxnSpPr>
          <p:spPr>
            <a:xfrm>
              <a:off x="6396035" y="3578366"/>
              <a:ext cx="182950" cy="8839"/>
            </a:xfrm>
            <a:prstGeom prst="straightConnector1">
              <a:avLst/>
            </a:prstGeom>
            <a:ln>
              <a:solidFill>
                <a:schemeClr val="accent3">
                  <a:lumMod val="75000"/>
                </a:schemeClr>
              </a:solidFill>
              <a:tailEnd type="triangle"/>
            </a:ln>
            <a:effectLst/>
          </p:spPr>
          <p:style>
            <a:lnRef idx="2">
              <a:schemeClr val="accent1"/>
            </a:lnRef>
            <a:fillRef idx="0">
              <a:schemeClr val="accent1"/>
            </a:fillRef>
            <a:effectRef idx="1">
              <a:schemeClr val="accent1"/>
            </a:effectRef>
            <a:fontRef idx="minor">
              <a:schemeClr val="tx1"/>
            </a:fontRef>
          </p:style>
        </p:cxnSp>
        <p:sp>
          <p:nvSpPr>
            <p:cNvPr id="79" name="テキスト ボックス 78">
              <a:extLst>
                <a:ext uri="{FF2B5EF4-FFF2-40B4-BE49-F238E27FC236}">
                  <a16:creationId xmlns:a16="http://schemas.microsoft.com/office/drawing/2014/main" id="{3C24713A-19D7-0B7F-9687-41D7BD1BC4D8}"/>
                </a:ext>
              </a:extLst>
            </p:cNvPr>
            <p:cNvSpPr txBox="1"/>
            <p:nvPr/>
          </p:nvSpPr>
          <p:spPr>
            <a:xfrm>
              <a:off x="2897971" y="2950462"/>
              <a:ext cx="960750" cy="276999"/>
            </a:xfrm>
            <a:prstGeom prst="rect">
              <a:avLst/>
            </a:prstGeom>
            <a:noFill/>
          </p:spPr>
          <p:txBody>
            <a:bodyPr wrap="square" rtlCol="0">
              <a:spAutoFit/>
            </a:bodyPr>
            <a:lstStyle/>
            <a:p>
              <a:pPr algn="ctr"/>
              <a:r>
                <a:rPr kumimoji="1" lang="ja-JP" altLang="en-US" sz="1200">
                  <a:solidFill>
                    <a:srgbClr val="002060"/>
                  </a:solidFill>
                  <a:latin typeface="Meiryo" panose="020B0604030504040204" pitchFamily="34" charset="-128"/>
                  <a:ea typeface="Meiryo" panose="020B0604030504040204" pitchFamily="34" charset="-128"/>
                </a:rPr>
                <a:t>ブロック</a:t>
              </a:r>
              <a:r>
                <a:rPr kumimoji="1" lang="en-US" altLang="ja-JP" sz="1200" dirty="0">
                  <a:solidFill>
                    <a:srgbClr val="002060"/>
                  </a:solidFill>
                  <a:latin typeface="Meiryo" panose="020B0604030504040204" pitchFamily="34" charset="-128"/>
                  <a:ea typeface="Meiryo" panose="020B0604030504040204" pitchFamily="34" charset="-128"/>
                </a:rPr>
                <a:t>B</a:t>
              </a:r>
              <a:endParaRPr kumimoji="1" lang="ja-JP" altLang="en-US" sz="1200">
                <a:solidFill>
                  <a:srgbClr val="002060"/>
                </a:solidFill>
                <a:latin typeface="Meiryo" panose="020B0604030504040204" pitchFamily="34" charset="-128"/>
                <a:ea typeface="Meiryo" panose="020B0604030504040204" pitchFamily="34" charset="-128"/>
              </a:endParaRPr>
            </a:p>
          </p:txBody>
        </p:sp>
        <p:sp>
          <p:nvSpPr>
            <p:cNvPr id="80" name="テキスト ボックス 79">
              <a:extLst>
                <a:ext uri="{FF2B5EF4-FFF2-40B4-BE49-F238E27FC236}">
                  <a16:creationId xmlns:a16="http://schemas.microsoft.com/office/drawing/2014/main" id="{604015E3-5B71-8DE2-2EE1-6A685EEFA6F1}"/>
                </a:ext>
              </a:extLst>
            </p:cNvPr>
            <p:cNvSpPr txBox="1"/>
            <p:nvPr/>
          </p:nvSpPr>
          <p:spPr>
            <a:xfrm>
              <a:off x="4101837" y="2950462"/>
              <a:ext cx="960750" cy="276999"/>
            </a:xfrm>
            <a:prstGeom prst="rect">
              <a:avLst/>
            </a:prstGeom>
            <a:noFill/>
          </p:spPr>
          <p:txBody>
            <a:bodyPr wrap="square" rtlCol="0">
              <a:spAutoFit/>
            </a:bodyPr>
            <a:lstStyle/>
            <a:p>
              <a:pPr algn="ctr"/>
              <a:r>
                <a:rPr kumimoji="1" lang="ja-JP" altLang="en-US" sz="1200">
                  <a:solidFill>
                    <a:srgbClr val="002060"/>
                  </a:solidFill>
                  <a:latin typeface="Meiryo" panose="020B0604030504040204" pitchFamily="34" charset="-128"/>
                  <a:ea typeface="Meiryo" panose="020B0604030504040204" pitchFamily="34" charset="-128"/>
                </a:rPr>
                <a:t>ブロック</a:t>
              </a:r>
              <a:r>
                <a:rPr kumimoji="1" lang="en-US" altLang="ja-JP" sz="1200" dirty="0">
                  <a:solidFill>
                    <a:srgbClr val="002060"/>
                  </a:solidFill>
                  <a:latin typeface="Meiryo" panose="020B0604030504040204" pitchFamily="34" charset="-128"/>
                  <a:ea typeface="Meiryo" panose="020B0604030504040204" pitchFamily="34" charset="-128"/>
                </a:rPr>
                <a:t>C</a:t>
              </a:r>
              <a:endParaRPr kumimoji="1" lang="ja-JP" altLang="en-US" sz="1200">
                <a:solidFill>
                  <a:srgbClr val="002060"/>
                </a:solidFill>
                <a:latin typeface="Meiryo" panose="020B0604030504040204" pitchFamily="34" charset="-128"/>
                <a:ea typeface="Meiryo" panose="020B0604030504040204" pitchFamily="34" charset="-128"/>
              </a:endParaRPr>
            </a:p>
          </p:txBody>
        </p:sp>
        <p:sp>
          <p:nvSpPr>
            <p:cNvPr id="81" name="テキスト ボックス 80">
              <a:extLst>
                <a:ext uri="{FF2B5EF4-FFF2-40B4-BE49-F238E27FC236}">
                  <a16:creationId xmlns:a16="http://schemas.microsoft.com/office/drawing/2014/main" id="{944FFDB8-731E-1AAA-F776-C3C9013B5E5C}"/>
                </a:ext>
              </a:extLst>
            </p:cNvPr>
            <p:cNvSpPr txBox="1"/>
            <p:nvPr/>
          </p:nvSpPr>
          <p:spPr>
            <a:xfrm>
              <a:off x="5320727" y="2950462"/>
              <a:ext cx="960750" cy="276999"/>
            </a:xfrm>
            <a:prstGeom prst="rect">
              <a:avLst/>
            </a:prstGeom>
            <a:noFill/>
          </p:spPr>
          <p:txBody>
            <a:bodyPr wrap="square" rtlCol="0">
              <a:spAutoFit/>
            </a:bodyPr>
            <a:lstStyle/>
            <a:p>
              <a:pPr algn="ctr"/>
              <a:r>
                <a:rPr kumimoji="1" lang="ja-JP" altLang="en-US" sz="1200">
                  <a:solidFill>
                    <a:srgbClr val="002060"/>
                  </a:solidFill>
                  <a:latin typeface="Meiryo" panose="020B0604030504040204" pitchFamily="34" charset="-128"/>
                  <a:ea typeface="Meiryo" panose="020B0604030504040204" pitchFamily="34" charset="-128"/>
                </a:rPr>
                <a:t>ブロック</a:t>
              </a:r>
              <a:r>
                <a:rPr kumimoji="1" lang="en-US" altLang="ja-JP" sz="1200" dirty="0">
                  <a:solidFill>
                    <a:srgbClr val="002060"/>
                  </a:solidFill>
                  <a:latin typeface="Meiryo" panose="020B0604030504040204" pitchFamily="34" charset="-128"/>
                  <a:ea typeface="Meiryo" panose="020B0604030504040204" pitchFamily="34" charset="-128"/>
                </a:rPr>
                <a:t>D</a:t>
              </a:r>
              <a:endParaRPr kumimoji="1" lang="ja-JP" altLang="en-US" sz="1200">
                <a:solidFill>
                  <a:srgbClr val="002060"/>
                </a:solidFill>
                <a:latin typeface="Meiryo" panose="020B0604030504040204" pitchFamily="34" charset="-128"/>
                <a:ea typeface="Meiryo" panose="020B0604030504040204" pitchFamily="34" charset="-128"/>
              </a:endParaRPr>
            </a:p>
          </p:txBody>
        </p:sp>
        <p:sp>
          <p:nvSpPr>
            <p:cNvPr id="82" name="テキスト ボックス 81">
              <a:extLst>
                <a:ext uri="{FF2B5EF4-FFF2-40B4-BE49-F238E27FC236}">
                  <a16:creationId xmlns:a16="http://schemas.microsoft.com/office/drawing/2014/main" id="{098D3001-5FEA-F129-1441-F2CE6A0F1FD8}"/>
                </a:ext>
              </a:extLst>
            </p:cNvPr>
            <p:cNvSpPr txBox="1"/>
            <p:nvPr/>
          </p:nvSpPr>
          <p:spPr>
            <a:xfrm>
              <a:off x="6530658" y="2950462"/>
              <a:ext cx="960750" cy="276999"/>
            </a:xfrm>
            <a:prstGeom prst="rect">
              <a:avLst/>
            </a:prstGeom>
            <a:noFill/>
          </p:spPr>
          <p:txBody>
            <a:bodyPr wrap="square" rtlCol="0">
              <a:spAutoFit/>
            </a:bodyPr>
            <a:lstStyle/>
            <a:p>
              <a:pPr algn="ctr"/>
              <a:r>
                <a:rPr kumimoji="1" lang="ja-JP" altLang="en-US" sz="1200">
                  <a:solidFill>
                    <a:srgbClr val="002060"/>
                  </a:solidFill>
                  <a:latin typeface="Meiryo" panose="020B0604030504040204" pitchFamily="34" charset="-128"/>
                  <a:ea typeface="Meiryo" panose="020B0604030504040204" pitchFamily="34" charset="-128"/>
                </a:rPr>
                <a:t>ブロック</a:t>
              </a:r>
              <a:r>
                <a:rPr kumimoji="1" lang="en-US" altLang="ja-JP" sz="1200" dirty="0">
                  <a:solidFill>
                    <a:srgbClr val="002060"/>
                  </a:solidFill>
                  <a:latin typeface="Meiryo" panose="020B0604030504040204" pitchFamily="34" charset="-128"/>
                  <a:ea typeface="Meiryo" panose="020B0604030504040204" pitchFamily="34" charset="-128"/>
                </a:rPr>
                <a:t>E</a:t>
              </a:r>
              <a:endParaRPr kumimoji="1" lang="ja-JP" altLang="en-US" sz="1200">
                <a:solidFill>
                  <a:srgbClr val="002060"/>
                </a:solidFill>
                <a:latin typeface="Meiryo" panose="020B0604030504040204" pitchFamily="34" charset="-128"/>
                <a:ea typeface="Meiryo" panose="020B0604030504040204" pitchFamily="34" charset="-128"/>
              </a:endParaRPr>
            </a:p>
          </p:txBody>
        </p:sp>
        <p:sp>
          <p:nvSpPr>
            <p:cNvPr id="83" name="星 10 82">
              <a:extLst>
                <a:ext uri="{FF2B5EF4-FFF2-40B4-BE49-F238E27FC236}">
                  <a16:creationId xmlns:a16="http://schemas.microsoft.com/office/drawing/2014/main" id="{DBBA5BD7-D725-926D-8C1C-FE5501E930E2}"/>
                </a:ext>
              </a:extLst>
            </p:cNvPr>
            <p:cNvSpPr/>
            <p:nvPr/>
          </p:nvSpPr>
          <p:spPr>
            <a:xfrm>
              <a:off x="2338237" y="4026820"/>
              <a:ext cx="947797" cy="504056"/>
            </a:xfrm>
            <a:prstGeom prst="star10">
              <a:avLst>
                <a:gd name="adj" fmla="val 31174"/>
                <a:gd name="hf" fmla="val 105146"/>
              </a:avLst>
            </a:prstGeom>
            <a:solidFill>
              <a:srgbClr val="CC0000">
                <a:alpha val="52941"/>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a:solidFill>
                    <a:srgbClr val="FFFFFF"/>
                  </a:solidFill>
                  <a:latin typeface="Meiryo" charset="-128"/>
                  <a:ea typeface="Meiryo" charset="-128"/>
                  <a:cs typeface="Meiryo" charset="-128"/>
                </a:rPr>
                <a:t>改竄</a:t>
              </a:r>
              <a:endParaRPr kumimoji="1" lang="ja-JP" altLang="en-US" sz="1000" dirty="0">
                <a:solidFill>
                  <a:srgbClr val="FFFFFF"/>
                </a:solidFill>
                <a:latin typeface="Meiryo" charset="-128"/>
                <a:ea typeface="Meiryo" charset="-128"/>
                <a:cs typeface="Meiryo" charset="-128"/>
              </a:endParaRPr>
            </a:p>
          </p:txBody>
        </p:sp>
        <p:cxnSp>
          <p:nvCxnSpPr>
            <p:cNvPr id="86" name="カギ線コネクタ 85">
              <a:extLst>
                <a:ext uri="{FF2B5EF4-FFF2-40B4-BE49-F238E27FC236}">
                  <a16:creationId xmlns:a16="http://schemas.microsoft.com/office/drawing/2014/main" id="{151B8856-BD88-93BE-B971-3557EB0F41E2}"/>
                </a:ext>
              </a:extLst>
            </p:cNvPr>
            <p:cNvCxnSpPr>
              <a:cxnSpLocks/>
              <a:endCxn id="50" idx="1"/>
            </p:cNvCxnSpPr>
            <p:nvPr/>
          </p:nvCxnSpPr>
          <p:spPr>
            <a:xfrm rot="16200000" flipH="1">
              <a:off x="1431729" y="2072636"/>
              <a:ext cx="2906908" cy="122230"/>
            </a:xfrm>
            <a:prstGeom prst="bentConnector2">
              <a:avLst/>
            </a:prstGeom>
            <a:ln>
              <a:solidFill>
                <a:schemeClr val="accent6">
                  <a:lumMod val="75000"/>
                </a:schemeClr>
              </a:solidFill>
              <a:tailEnd type="triangle"/>
            </a:ln>
          </p:spPr>
          <p:style>
            <a:lnRef idx="2">
              <a:schemeClr val="accent1"/>
            </a:lnRef>
            <a:fillRef idx="0">
              <a:schemeClr val="accent1"/>
            </a:fillRef>
            <a:effectRef idx="1">
              <a:schemeClr val="accent1"/>
            </a:effectRef>
            <a:fontRef idx="minor">
              <a:schemeClr val="tx1"/>
            </a:fontRef>
          </p:style>
        </p:cxnSp>
      </p:grpSp>
      <p:grpSp>
        <p:nvGrpSpPr>
          <p:cNvPr id="94" name="グループ化 93">
            <a:extLst>
              <a:ext uri="{FF2B5EF4-FFF2-40B4-BE49-F238E27FC236}">
                <a16:creationId xmlns:a16="http://schemas.microsoft.com/office/drawing/2014/main" id="{51B267F8-F272-D2C7-AE50-AAA90F2A7DCC}"/>
              </a:ext>
            </a:extLst>
          </p:cNvPr>
          <p:cNvGrpSpPr/>
          <p:nvPr/>
        </p:nvGrpSpPr>
        <p:grpSpPr>
          <a:xfrm>
            <a:off x="3635684" y="3993907"/>
            <a:ext cx="4488067" cy="367079"/>
            <a:chOff x="4151192" y="3142087"/>
            <a:chExt cx="4488067" cy="367079"/>
          </a:xfrm>
        </p:grpSpPr>
        <p:sp>
          <p:nvSpPr>
            <p:cNvPr id="88" name="左矢印 87">
              <a:extLst>
                <a:ext uri="{FF2B5EF4-FFF2-40B4-BE49-F238E27FC236}">
                  <a16:creationId xmlns:a16="http://schemas.microsoft.com/office/drawing/2014/main" id="{47428EBF-57F6-8070-24CF-7692B1BAED1A}"/>
                </a:ext>
              </a:extLst>
            </p:cNvPr>
            <p:cNvSpPr/>
            <p:nvPr/>
          </p:nvSpPr>
          <p:spPr>
            <a:xfrm>
              <a:off x="4151192" y="3142087"/>
              <a:ext cx="4362506" cy="367079"/>
            </a:xfrm>
            <a:prstGeom prst="leftArrow">
              <a:avLst/>
            </a:prstGeom>
            <a:solidFill>
              <a:srgbClr val="CC0000">
                <a:alpha val="62353"/>
              </a:srgb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9" name="テキスト ボックス 88">
              <a:extLst>
                <a:ext uri="{FF2B5EF4-FFF2-40B4-BE49-F238E27FC236}">
                  <a16:creationId xmlns:a16="http://schemas.microsoft.com/office/drawing/2014/main" id="{8CD81B55-8DD9-5FF2-3F61-189607450423}"/>
                </a:ext>
              </a:extLst>
            </p:cNvPr>
            <p:cNvSpPr txBox="1"/>
            <p:nvPr/>
          </p:nvSpPr>
          <p:spPr>
            <a:xfrm>
              <a:off x="4278770" y="3220985"/>
              <a:ext cx="4360489" cy="184666"/>
            </a:xfrm>
            <a:prstGeom prst="rect">
              <a:avLst/>
            </a:prstGeom>
            <a:noFill/>
          </p:spPr>
          <p:txBody>
            <a:bodyPr wrap="none" rtlCol="0">
              <a:spAutoFit/>
            </a:bodyPr>
            <a:lstStyle/>
            <a:p>
              <a:r>
                <a:rPr kumimoji="1" lang="ja-JP" altLang="en-US" sz="600">
                  <a:solidFill>
                    <a:schemeClr val="bg1"/>
                  </a:solidFill>
                </a:rPr>
                <a:t>改竄された取引以降の全ブロックのハッシュ値を計算し直し、改めて以降の全ブロックを全てのノードに追加し直す必要がある。</a:t>
              </a:r>
            </a:p>
          </p:txBody>
        </p:sp>
      </p:grpSp>
      <p:sp>
        <p:nvSpPr>
          <p:cNvPr id="95" name="テキスト ボックス 94">
            <a:extLst>
              <a:ext uri="{FF2B5EF4-FFF2-40B4-BE49-F238E27FC236}">
                <a16:creationId xmlns:a16="http://schemas.microsoft.com/office/drawing/2014/main" id="{C8B707CF-1D0D-F193-0861-E4F5286F17A8}"/>
              </a:ext>
            </a:extLst>
          </p:cNvPr>
          <p:cNvSpPr txBox="1"/>
          <p:nvPr/>
        </p:nvSpPr>
        <p:spPr>
          <a:xfrm>
            <a:off x="2373151" y="2852354"/>
            <a:ext cx="5967507" cy="761747"/>
          </a:xfrm>
          <a:prstGeom prst="rect">
            <a:avLst/>
          </a:prstGeom>
          <a:noFill/>
        </p:spPr>
        <p:txBody>
          <a:bodyPr wrap="square" rtlCol="0">
            <a:spAutoFit/>
          </a:bodyPr>
          <a:lstStyle/>
          <a:p>
            <a:pPr marL="171450" indent="-171450">
              <a:buFont typeface="Wingdings" pitchFamily="2" charset="2"/>
              <a:buChar char="l"/>
            </a:pPr>
            <a:r>
              <a:rPr kumimoji="1" lang="ja-JP" altLang="en-US" sz="1200" dirty="0">
                <a:solidFill>
                  <a:srgbClr val="002060"/>
                </a:solidFill>
                <a:latin typeface="Meiryo" charset="-128"/>
                <a:ea typeface="Meiryo" charset="-128"/>
                <a:cs typeface="Meiryo" charset="-128"/>
              </a:rPr>
              <a:t>前ブロックをハッシュ値に</a:t>
            </a:r>
            <a:r>
              <a:rPr kumimoji="1" lang="ja-JP" altLang="en-US" sz="1200">
                <a:solidFill>
                  <a:srgbClr val="002060"/>
                </a:solidFill>
                <a:latin typeface="Meiryo" charset="-128"/>
                <a:ea typeface="Meiryo" charset="-128"/>
                <a:cs typeface="Meiryo" charset="-128"/>
              </a:rPr>
              <a:t>変換し次</a:t>
            </a:r>
            <a:r>
              <a:rPr kumimoji="1" lang="ja-JP" altLang="en-US" sz="1200" dirty="0">
                <a:solidFill>
                  <a:srgbClr val="002060"/>
                </a:solidFill>
                <a:latin typeface="Meiryo" charset="-128"/>
                <a:ea typeface="Meiryo" charset="-128"/>
                <a:cs typeface="Meiryo" charset="-128"/>
              </a:rPr>
              <a:t>ブロックの中</a:t>
            </a:r>
            <a:r>
              <a:rPr kumimoji="1" lang="ja-JP" altLang="en-US" sz="1200">
                <a:solidFill>
                  <a:srgbClr val="002060"/>
                </a:solidFill>
                <a:latin typeface="Meiryo" charset="-128"/>
                <a:ea typeface="Meiryo" charset="-128"/>
                <a:cs typeface="Meiryo" charset="-128"/>
              </a:rPr>
              <a:t>に組み入れ。これを繋げてゆく</a:t>
            </a:r>
            <a:r>
              <a:rPr kumimoji="1" lang="ja-JP" altLang="en-US" sz="1050">
                <a:solidFill>
                  <a:srgbClr val="002060"/>
                </a:solidFill>
                <a:latin typeface="Meiryo" charset="-128"/>
                <a:ea typeface="Meiryo" charset="-128"/>
                <a:cs typeface="Meiryo" charset="-128"/>
              </a:rPr>
              <a:t>。</a:t>
            </a:r>
            <a:endParaRPr kumimoji="1" lang="en-US" altLang="ja-JP" sz="1050" dirty="0">
              <a:solidFill>
                <a:srgbClr val="002060"/>
              </a:solidFill>
              <a:latin typeface="Meiryo" charset="-128"/>
              <a:ea typeface="Meiryo" charset="-128"/>
              <a:cs typeface="Meiryo" charset="-128"/>
            </a:endParaRPr>
          </a:p>
          <a:p>
            <a:pPr marL="628650" lvl="1" indent="-171450">
              <a:buFont typeface="Wingdings" pitchFamily="2" charset="2"/>
              <a:buChar char="Ø"/>
            </a:pPr>
            <a:r>
              <a:rPr lang="ja-JP" altLang="en-US" sz="1050">
                <a:solidFill>
                  <a:srgbClr val="002060"/>
                </a:solidFill>
                <a:latin typeface="Meiryo" charset="-128"/>
                <a:ea typeface="Meiryo" charset="-128"/>
                <a:cs typeface="Meiryo" charset="-128"/>
              </a:rPr>
              <a:t>ハッシュ値とはハッシュ関数によって生成される固定長の数字</a:t>
            </a:r>
            <a:endParaRPr lang="en-US" altLang="ja-JP" sz="1050" dirty="0">
              <a:solidFill>
                <a:srgbClr val="002060"/>
              </a:solidFill>
              <a:latin typeface="Meiryo" charset="-128"/>
              <a:ea typeface="Meiryo" charset="-128"/>
              <a:cs typeface="Meiryo" charset="-128"/>
            </a:endParaRPr>
          </a:p>
          <a:p>
            <a:pPr marL="628650" lvl="1" indent="-171450">
              <a:buFont typeface="Wingdings" pitchFamily="2" charset="2"/>
              <a:buChar char="Ø"/>
            </a:pPr>
            <a:r>
              <a:rPr lang="ja-JP" altLang="en-US" sz="1050">
                <a:solidFill>
                  <a:srgbClr val="002060"/>
                </a:solidFill>
                <a:latin typeface="Meiryo" charset="-128"/>
                <a:ea typeface="Meiryo" charset="-128"/>
                <a:cs typeface="Meiryo" charset="-128"/>
              </a:rPr>
              <a:t>同じデータからは必ず同じ文字列が生成される。</a:t>
            </a:r>
            <a:endParaRPr lang="en-US" altLang="ja-JP" sz="1050" dirty="0">
              <a:solidFill>
                <a:srgbClr val="002060"/>
              </a:solidFill>
              <a:latin typeface="Meiryo" charset="-128"/>
              <a:ea typeface="Meiryo" charset="-128"/>
              <a:cs typeface="Meiryo" charset="-128"/>
            </a:endParaRPr>
          </a:p>
          <a:p>
            <a:pPr marL="628650" lvl="1" indent="-171450">
              <a:buFont typeface="Wingdings" pitchFamily="2" charset="2"/>
              <a:buChar char="Ø"/>
            </a:pPr>
            <a:r>
              <a:rPr lang="ja-JP" altLang="en-US" sz="1050">
                <a:solidFill>
                  <a:srgbClr val="002060"/>
                </a:solidFill>
                <a:latin typeface="Meiryo" charset="-128"/>
                <a:ea typeface="Meiryo" charset="-128"/>
                <a:cs typeface="Meiryo" charset="-128"/>
              </a:rPr>
              <a:t>ハッシュ値から元のデータを復元できない。</a:t>
            </a:r>
          </a:p>
        </p:txBody>
      </p:sp>
      <p:grpSp>
        <p:nvGrpSpPr>
          <p:cNvPr id="92" name="グループ化 91">
            <a:extLst>
              <a:ext uri="{FF2B5EF4-FFF2-40B4-BE49-F238E27FC236}">
                <a16:creationId xmlns:a16="http://schemas.microsoft.com/office/drawing/2014/main" id="{F5D6115F-4D85-D71B-6979-8BAFFCFC04B9}"/>
              </a:ext>
            </a:extLst>
          </p:cNvPr>
          <p:cNvGrpSpPr/>
          <p:nvPr/>
        </p:nvGrpSpPr>
        <p:grpSpPr>
          <a:xfrm>
            <a:off x="7256702" y="3115909"/>
            <a:ext cx="1203086" cy="432431"/>
            <a:chOff x="6965213" y="3084160"/>
            <a:chExt cx="1203086" cy="432431"/>
          </a:xfrm>
        </p:grpSpPr>
        <p:sp>
          <p:nvSpPr>
            <p:cNvPr id="84" name="ホームベース 83">
              <a:extLst>
                <a:ext uri="{FF2B5EF4-FFF2-40B4-BE49-F238E27FC236}">
                  <a16:creationId xmlns:a16="http://schemas.microsoft.com/office/drawing/2014/main" id="{504AEC12-A07D-66C4-5DF2-6CC693B9F36F}"/>
                </a:ext>
              </a:extLst>
            </p:cNvPr>
            <p:cNvSpPr/>
            <p:nvPr/>
          </p:nvSpPr>
          <p:spPr>
            <a:xfrm rot="10800000">
              <a:off x="6965213" y="3084160"/>
              <a:ext cx="1203086" cy="420507"/>
            </a:xfrm>
            <a:prstGeom prst="homePlat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7" name="テキスト ボックス 86">
              <a:extLst>
                <a:ext uri="{FF2B5EF4-FFF2-40B4-BE49-F238E27FC236}">
                  <a16:creationId xmlns:a16="http://schemas.microsoft.com/office/drawing/2014/main" id="{F583A259-A200-B537-CCD6-E49D8D76AC0B}"/>
                </a:ext>
              </a:extLst>
            </p:cNvPr>
            <p:cNvSpPr txBox="1"/>
            <p:nvPr/>
          </p:nvSpPr>
          <p:spPr>
            <a:xfrm>
              <a:off x="7154849" y="3101093"/>
              <a:ext cx="992579" cy="415498"/>
            </a:xfrm>
            <a:prstGeom prst="rect">
              <a:avLst/>
            </a:prstGeom>
            <a:noFill/>
          </p:spPr>
          <p:txBody>
            <a:bodyPr wrap="none" rtlCol="0">
              <a:spAutoFit/>
            </a:bodyPr>
            <a:lstStyle/>
            <a:p>
              <a:r>
                <a:rPr kumimoji="1" lang="ja-JP" altLang="en-US" sz="1050">
                  <a:solidFill>
                    <a:schemeClr val="bg1"/>
                  </a:solidFill>
                  <a:latin typeface="Meiryo" panose="020B0604030504040204" pitchFamily="34" charset="-128"/>
                  <a:ea typeface="Meiryo" panose="020B0604030504040204" pitchFamily="34" charset="-128"/>
                </a:rPr>
                <a:t>データの</a:t>
              </a:r>
              <a:r>
                <a:rPr lang="ja-JP" altLang="en-US" sz="1050">
                  <a:solidFill>
                    <a:schemeClr val="bg1"/>
                  </a:solidFill>
                  <a:latin typeface="Meiryo" panose="020B0604030504040204" pitchFamily="34" charset="-128"/>
                  <a:ea typeface="Meiryo" panose="020B0604030504040204" pitchFamily="34" charset="-128"/>
                </a:rPr>
                <a:t>指紋</a:t>
              </a:r>
              <a:endParaRPr lang="en-US" altLang="ja-JP" sz="1050" dirty="0">
                <a:solidFill>
                  <a:schemeClr val="bg1"/>
                </a:solidFill>
                <a:latin typeface="Meiryo" panose="020B0604030504040204" pitchFamily="34" charset="-128"/>
                <a:ea typeface="Meiryo" panose="020B0604030504040204" pitchFamily="34" charset="-128"/>
              </a:endParaRPr>
            </a:p>
            <a:p>
              <a:r>
                <a:rPr lang="ja-JP" altLang="en-US" sz="1050">
                  <a:solidFill>
                    <a:schemeClr val="bg1"/>
                  </a:solidFill>
                  <a:latin typeface="Meiryo" panose="020B0604030504040204" pitchFamily="34" charset="-128"/>
                  <a:ea typeface="Meiryo" panose="020B0604030504040204" pitchFamily="34" charset="-128"/>
                </a:rPr>
                <a:t>のようなもの</a:t>
              </a:r>
              <a:endParaRPr kumimoji="1" lang="ja-JP" altLang="en-US" sz="1050">
                <a:solidFill>
                  <a:schemeClr val="bg1"/>
                </a:solidFill>
                <a:latin typeface="Meiryo" panose="020B0604030504040204" pitchFamily="34" charset="-128"/>
                <a:ea typeface="Meiryo" panose="020B0604030504040204" pitchFamily="34" charset="-128"/>
              </a:endParaRPr>
            </a:p>
          </p:txBody>
        </p:sp>
      </p:grpSp>
      <p:grpSp>
        <p:nvGrpSpPr>
          <p:cNvPr id="98" name="グループ化 97">
            <a:extLst>
              <a:ext uri="{FF2B5EF4-FFF2-40B4-BE49-F238E27FC236}">
                <a16:creationId xmlns:a16="http://schemas.microsoft.com/office/drawing/2014/main" id="{39984A03-ABEC-486C-A7DF-A3E8906DD40B}"/>
              </a:ext>
            </a:extLst>
          </p:cNvPr>
          <p:cNvGrpSpPr/>
          <p:nvPr/>
        </p:nvGrpSpPr>
        <p:grpSpPr>
          <a:xfrm>
            <a:off x="7503799" y="6330030"/>
            <a:ext cx="954107" cy="253515"/>
            <a:chOff x="974601" y="4306071"/>
            <a:chExt cx="954107" cy="253515"/>
          </a:xfrm>
        </p:grpSpPr>
        <p:sp>
          <p:nvSpPr>
            <p:cNvPr id="96" name="四角形吹き出し 95">
              <a:extLst>
                <a:ext uri="{FF2B5EF4-FFF2-40B4-BE49-F238E27FC236}">
                  <a16:creationId xmlns:a16="http://schemas.microsoft.com/office/drawing/2014/main" id="{8AF1966A-61C7-12BE-82D7-9C8E18F2F76A}"/>
                </a:ext>
              </a:extLst>
            </p:cNvPr>
            <p:cNvSpPr/>
            <p:nvPr/>
          </p:nvSpPr>
          <p:spPr>
            <a:xfrm>
              <a:off x="976464" y="4306071"/>
              <a:ext cx="952244" cy="253515"/>
            </a:xfrm>
            <a:prstGeom prst="wedgeRectCallout">
              <a:avLst>
                <a:gd name="adj1" fmla="val -82098"/>
                <a:gd name="adj2" fmla="val -51746"/>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7" name="テキスト ボックス 96">
              <a:extLst>
                <a:ext uri="{FF2B5EF4-FFF2-40B4-BE49-F238E27FC236}">
                  <a16:creationId xmlns:a16="http://schemas.microsoft.com/office/drawing/2014/main" id="{3C3CB587-4992-5430-46DB-E62B7D157143}"/>
                </a:ext>
              </a:extLst>
            </p:cNvPr>
            <p:cNvSpPr txBox="1"/>
            <p:nvPr/>
          </p:nvSpPr>
          <p:spPr>
            <a:xfrm>
              <a:off x="974601" y="4313365"/>
              <a:ext cx="954107" cy="246221"/>
            </a:xfrm>
            <a:prstGeom prst="rect">
              <a:avLst/>
            </a:prstGeom>
            <a:noFill/>
          </p:spPr>
          <p:txBody>
            <a:bodyPr wrap="none" rtlCol="0">
              <a:spAutoFit/>
            </a:bodyPr>
            <a:lstStyle/>
            <a:p>
              <a:pPr algn="ctr"/>
              <a:r>
                <a:rPr kumimoji="1" lang="ja-JP" altLang="en-US" sz="1000">
                  <a:solidFill>
                    <a:schemeClr val="bg1"/>
                  </a:solidFill>
                  <a:latin typeface="Meiryo" panose="020B0604030504040204" pitchFamily="34" charset="-128"/>
                  <a:ea typeface="Meiryo" panose="020B0604030504040204" pitchFamily="34" charset="-128"/>
                </a:rPr>
                <a:t>膨大な計算量</a:t>
              </a:r>
            </a:p>
          </p:txBody>
        </p:sp>
      </p:grpSp>
    </p:spTree>
    <p:extLst>
      <p:ext uri="{BB962C8B-B14F-4D97-AF65-F5344CB8AC3E}">
        <p14:creationId xmlns:p14="http://schemas.microsoft.com/office/powerpoint/2010/main" val="34726275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500"/>
                                        <p:tgtEl>
                                          <p:spTgt spid="8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90"/>
                                        </p:tgtEl>
                                        <p:attrNameLst>
                                          <p:attrName>style.visibility</p:attrName>
                                        </p:attrNameLst>
                                      </p:cBhvr>
                                      <p:to>
                                        <p:strVal val="visible"/>
                                      </p:to>
                                    </p:set>
                                    <p:animEffect transition="in" filter="dissolve">
                                      <p:cBhvr>
                                        <p:cTn id="12" dur="500"/>
                                        <p:tgtEl>
                                          <p:spTgt spid="9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wipe(left)">
                                      <p:cBhvr>
                                        <p:cTn id="17" dur="500"/>
                                        <p:tgtEl>
                                          <p:spTgt spid="91"/>
                                        </p:tgtEl>
                                      </p:cBhvr>
                                    </p:animEffect>
                                  </p:childTnLst>
                                </p:cTn>
                              </p:par>
                            </p:childTnLst>
                          </p:cTn>
                        </p:par>
                        <p:par>
                          <p:cTn id="18" fill="hold">
                            <p:stCondLst>
                              <p:cond delay="500"/>
                            </p:stCondLst>
                            <p:childTnLst>
                              <p:par>
                                <p:cTn id="19" presetID="22" presetClass="entr" presetSubtype="8" fill="hold" grpId="0" nodeType="afterEffect">
                                  <p:stCondLst>
                                    <p:cond delay="0"/>
                                  </p:stCondLst>
                                  <p:childTnLst>
                                    <p:set>
                                      <p:cBhvr>
                                        <p:cTn id="20" dur="1" fill="hold">
                                          <p:stCondLst>
                                            <p:cond delay="0"/>
                                          </p:stCondLst>
                                        </p:cTn>
                                        <p:tgtEl>
                                          <p:spTgt spid="95"/>
                                        </p:tgtEl>
                                        <p:attrNameLst>
                                          <p:attrName>style.visibility</p:attrName>
                                        </p:attrNameLst>
                                      </p:cBhvr>
                                      <p:to>
                                        <p:strVal val="visible"/>
                                      </p:to>
                                    </p:set>
                                    <p:animEffect transition="in" filter="wipe(left)">
                                      <p:cBhvr>
                                        <p:cTn id="21" dur="500"/>
                                        <p:tgtEl>
                                          <p:spTgt spid="95"/>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92"/>
                                        </p:tgtEl>
                                        <p:attrNameLst>
                                          <p:attrName>style.visibility</p:attrName>
                                        </p:attrNameLst>
                                      </p:cBhvr>
                                      <p:to>
                                        <p:strVal val="visible"/>
                                      </p:to>
                                    </p:set>
                                    <p:animEffect transition="in" filter="wipe(left)">
                                      <p:cBhvr>
                                        <p:cTn id="26" dur="500"/>
                                        <p:tgtEl>
                                          <p:spTgt spid="92"/>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nodeType="clickEffect">
                                  <p:stCondLst>
                                    <p:cond delay="0"/>
                                  </p:stCondLst>
                                  <p:childTnLst>
                                    <p:set>
                                      <p:cBhvr>
                                        <p:cTn id="30" dur="1" fill="hold">
                                          <p:stCondLst>
                                            <p:cond delay="0"/>
                                          </p:stCondLst>
                                        </p:cTn>
                                        <p:tgtEl>
                                          <p:spTgt spid="93"/>
                                        </p:tgtEl>
                                        <p:attrNameLst>
                                          <p:attrName>style.visibility</p:attrName>
                                        </p:attrNameLst>
                                      </p:cBhvr>
                                      <p:to>
                                        <p:strVal val="visible"/>
                                      </p:to>
                                    </p:set>
                                    <p:animEffect transition="in" filter="wipe(left)">
                                      <p:cBhvr>
                                        <p:cTn id="31" dur="500"/>
                                        <p:tgtEl>
                                          <p:spTgt spid="93"/>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2" fill="hold" nodeType="clickEffect">
                                  <p:stCondLst>
                                    <p:cond delay="0"/>
                                  </p:stCondLst>
                                  <p:childTnLst>
                                    <p:set>
                                      <p:cBhvr>
                                        <p:cTn id="35" dur="1" fill="hold">
                                          <p:stCondLst>
                                            <p:cond delay="0"/>
                                          </p:stCondLst>
                                        </p:cTn>
                                        <p:tgtEl>
                                          <p:spTgt spid="94"/>
                                        </p:tgtEl>
                                        <p:attrNameLst>
                                          <p:attrName>style.visibility</p:attrName>
                                        </p:attrNameLst>
                                      </p:cBhvr>
                                      <p:to>
                                        <p:strVal val="visible"/>
                                      </p:to>
                                    </p:set>
                                    <p:animEffect transition="in" filter="wipe(right)">
                                      <p:cBhvr>
                                        <p:cTn id="36" dur="500"/>
                                        <p:tgtEl>
                                          <p:spTgt spid="94"/>
                                        </p:tgtEl>
                                      </p:cBhvr>
                                    </p:animEffect>
                                  </p:childTnLst>
                                </p:cTn>
                              </p:par>
                            </p:childTnLst>
                          </p:cTn>
                        </p:par>
                        <p:par>
                          <p:cTn id="37" fill="hold">
                            <p:stCondLst>
                              <p:cond delay="500"/>
                            </p:stCondLst>
                            <p:childTnLst>
                              <p:par>
                                <p:cTn id="38" presetID="22" presetClass="entr" presetSubtype="8" fill="hold" grpId="0" nodeType="afterEffect">
                                  <p:stCondLst>
                                    <p:cond delay="0"/>
                                  </p:stCondLst>
                                  <p:childTnLst>
                                    <p:set>
                                      <p:cBhvr>
                                        <p:cTn id="39" dur="1" fill="hold">
                                          <p:stCondLst>
                                            <p:cond delay="0"/>
                                          </p:stCondLst>
                                        </p:cTn>
                                        <p:tgtEl>
                                          <p:spTgt spid="48"/>
                                        </p:tgtEl>
                                        <p:attrNameLst>
                                          <p:attrName>style.visibility</p:attrName>
                                        </p:attrNameLst>
                                      </p:cBhvr>
                                      <p:to>
                                        <p:strVal val="visible"/>
                                      </p:to>
                                    </p:set>
                                    <p:animEffect transition="in" filter="wipe(left)">
                                      <p:cBhvr>
                                        <p:cTn id="40" dur="500"/>
                                        <p:tgtEl>
                                          <p:spTgt spid="48"/>
                                        </p:tgtEl>
                                      </p:cBhvr>
                                    </p:animEffect>
                                  </p:childTnLst>
                                </p:cTn>
                              </p:par>
                            </p:childTnLst>
                          </p:cTn>
                        </p:par>
                        <p:par>
                          <p:cTn id="41" fill="hold">
                            <p:stCondLst>
                              <p:cond delay="1000"/>
                            </p:stCondLst>
                            <p:childTnLst>
                              <p:par>
                                <p:cTn id="42" presetID="22" presetClass="entr" presetSubtype="8" fill="hold" nodeType="afterEffect">
                                  <p:stCondLst>
                                    <p:cond delay="0"/>
                                  </p:stCondLst>
                                  <p:childTnLst>
                                    <p:set>
                                      <p:cBhvr>
                                        <p:cTn id="43" dur="1" fill="hold">
                                          <p:stCondLst>
                                            <p:cond delay="0"/>
                                          </p:stCondLst>
                                        </p:cTn>
                                        <p:tgtEl>
                                          <p:spTgt spid="98"/>
                                        </p:tgtEl>
                                        <p:attrNameLst>
                                          <p:attrName>style.visibility</p:attrName>
                                        </p:attrNameLst>
                                      </p:cBhvr>
                                      <p:to>
                                        <p:strVal val="visible"/>
                                      </p:to>
                                    </p:set>
                                    <p:animEffect transition="in" filter="wipe(left)">
                                      <p:cBhvr>
                                        <p:cTn id="44" dur="5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95" grpId="0"/>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FDC151E-4479-C03B-55A2-486FA939D55D}"/>
            </a:ext>
          </a:extLst>
        </p:cNvPr>
        <p:cNvGrpSpPr/>
        <p:nvPr/>
      </p:nvGrpSpPr>
      <p:grpSpPr>
        <a:xfrm>
          <a:off x="0" y="0"/>
          <a:ext cx="0" cy="0"/>
          <a:chOff x="0" y="0"/>
          <a:chExt cx="0" cy="0"/>
        </a:xfrm>
      </p:grpSpPr>
      <p:sp>
        <p:nvSpPr>
          <p:cNvPr id="8" name="正方形/長方形 7">
            <a:extLst>
              <a:ext uri="{FF2B5EF4-FFF2-40B4-BE49-F238E27FC236}">
                <a16:creationId xmlns:a16="http://schemas.microsoft.com/office/drawing/2014/main" id="{83E0785E-A51E-97BB-3C54-41A4B2A581B0}"/>
              </a:ext>
            </a:extLst>
          </p:cNvPr>
          <p:cNvSpPr/>
          <p:nvPr/>
        </p:nvSpPr>
        <p:spPr>
          <a:xfrm>
            <a:off x="390889" y="1144745"/>
            <a:ext cx="4181111" cy="3406315"/>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正方形/長方形 8">
            <a:extLst>
              <a:ext uri="{FF2B5EF4-FFF2-40B4-BE49-F238E27FC236}">
                <a16:creationId xmlns:a16="http://schemas.microsoft.com/office/drawing/2014/main" id="{0A8287B6-5EAB-59D4-CFF4-8BC0E3871A88}"/>
              </a:ext>
            </a:extLst>
          </p:cNvPr>
          <p:cNvSpPr/>
          <p:nvPr/>
        </p:nvSpPr>
        <p:spPr>
          <a:xfrm>
            <a:off x="4570256" y="1144744"/>
            <a:ext cx="4181111" cy="3406315"/>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00B9CBDF-3837-14AE-0260-5B9CCDFDBA08}"/>
              </a:ext>
            </a:extLst>
          </p:cNvPr>
          <p:cNvSpPr>
            <a:spLocks noGrp="1"/>
          </p:cNvSpPr>
          <p:nvPr>
            <p:ph type="title"/>
          </p:nvPr>
        </p:nvSpPr>
        <p:spPr/>
        <p:txBody>
          <a:bodyPr/>
          <a:lstStyle/>
          <a:p>
            <a:r>
              <a:rPr kumimoji="1" lang="ja-JP" altLang="en-US"/>
              <a:t>ブロックチェーンのメリットとデメリット</a:t>
            </a:r>
          </a:p>
        </p:txBody>
      </p:sp>
      <p:sp>
        <p:nvSpPr>
          <p:cNvPr id="4" name="正方形/長方形 3">
            <a:extLst>
              <a:ext uri="{FF2B5EF4-FFF2-40B4-BE49-F238E27FC236}">
                <a16:creationId xmlns:a16="http://schemas.microsoft.com/office/drawing/2014/main" id="{1A198297-46EC-D894-A1FA-85B0081AC647}"/>
              </a:ext>
            </a:extLst>
          </p:cNvPr>
          <p:cNvSpPr/>
          <p:nvPr/>
        </p:nvSpPr>
        <p:spPr>
          <a:xfrm>
            <a:off x="457200" y="1756064"/>
            <a:ext cx="4051979" cy="2677656"/>
          </a:xfrm>
          <a:prstGeom prst="rect">
            <a:avLst/>
          </a:prstGeom>
        </p:spPr>
        <p:txBody>
          <a:bodyPr wrap="square">
            <a:spAutoFit/>
          </a:bodyPr>
          <a:lstStyle/>
          <a:p>
            <a:pPr marL="285750" indent="-285750">
              <a:buFont typeface="Wingdings" pitchFamily="2" charset="2"/>
              <a:buChar char="l"/>
            </a:pPr>
            <a:r>
              <a:rPr lang="ja-JP" altLang="en-US" sz="1400">
                <a:solidFill>
                  <a:schemeClr val="bg1"/>
                </a:solidFill>
                <a:latin typeface="Meiryo" panose="020B0604030504040204" pitchFamily="34" charset="-128"/>
                <a:ea typeface="Meiryo" panose="020B0604030504040204" pitchFamily="34" charset="-128"/>
              </a:rPr>
              <a:t>中央集権的な仲介者を排除できる</a:t>
            </a:r>
            <a:endParaRPr lang="en-US" altLang="ja-JP" sz="1400" dirty="0">
              <a:solidFill>
                <a:schemeClr val="bg1"/>
              </a:solidFill>
              <a:latin typeface="Meiryo" panose="020B0604030504040204" pitchFamily="34" charset="-128"/>
              <a:ea typeface="Meiryo" panose="020B0604030504040204" pitchFamily="34" charset="-128"/>
            </a:endParaRPr>
          </a:p>
          <a:p>
            <a:pPr marL="495300" lvl="1" indent="-174625">
              <a:buFont typeface="Wingdings" pitchFamily="2" charset="2"/>
              <a:buChar char="ü"/>
            </a:pPr>
            <a:r>
              <a:rPr lang="ja-JP" altLang="en-US" sz="1200">
                <a:solidFill>
                  <a:schemeClr val="bg1"/>
                </a:solidFill>
                <a:latin typeface="Meiryo" panose="020B0604030504040204" pitchFamily="34" charset="-128"/>
                <a:ea typeface="Meiryo" panose="020B0604030504040204" pitchFamily="34" charset="-128"/>
              </a:rPr>
              <a:t>膨大な管理コストがかからない</a:t>
            </a:r>
            <a:endParaRPr lang="en-US" altLang="ja-JP" sz="1200" dirty="0">
              <a:solidFill>
                <a:schemeClr val="bg1"/>
              </a:solidFill>
              <a:latin typeface="Meiryo" panose="020B0604030504040204" pitchFamily="34" charset="-128"/>
              <a:ea typeface="Meiryo" panose="020B0604030504040204" pitchFamily="34" charset="-128"/>
            </a:endParaRPr>
          </a:p>
          <a:p>
            <a:pPr marL="495300" lvl="1" indent="-174625">
              <a:buFont typeface="Wingdings" pitchFamily="2" charset="2"/>
              <a:buChar char="ü"/>
            </a:pPr>
            <a:r>
              <a:rPr lang="ja-JP" altLang="en-US" sz="1200">
                <a:solidFill>
                  <a:schemeClr val="bg1"/>
                </a:solidFill>
                <a:latin typeface="Meiryo" panose="020B0604030504040204" pitchFamily="34" charset="-128"/>
                <a:ea typeface="Meiryo" panose="020B0604030504040204" pitchFamily="34" charset="-128"/>
              </a:rPr>
              <a:t>特定の権威や権力に支配されない</a:t>
            </a:r>
            <a:endParaRPr lang="en-US" altLang="ja-JP" sz="1200" dirty="0">
              <a:solidFill>
                <a:schemeClr val="bg1"/>
              </a:solidFill>
              <a:latin typeface="Meiryo" panose="020B0604030504040204" pitchFamily="34" charset="-128"/>
              <a:ea typeface="Meiryo" panose="020B0604030504040204" pitchFamily="34" charset="-128"/>
            </a:endParaRPr>
          </a:p>
          <a:p>
            <a:pPr marL="495300" lvl="1" indent="-174625">
              <a:buFont typeface="Wingdings" pitchFamily="2" charset="2"/>
              <a:buChar char="ü"/>
            </a:pPr>
            <a:r>
              <a:rPr lang="ja-JP" altLang="en-US" sz="1200">
                <a:solidFill>
                  <a:schemeClr val="bg1"/>
                </a:solidFill>
                <a:latin typeface="Meiryo" panose="020B0604030504040204" pitchFamily="34" charset="-128"/>
                <a:ea typeface="Meiryo" panose="020B0604030504040204" pitchFamily="34" charset="-128"/>
              </a:rPr>
              <a:t>取引コストが限りなくゼロになる</a:t>
            </a:r>
            <a:endParaRPr lang="en-US" altLang="ja-JP" sz="1400" dirty="0">
              <a:solidFill>
                <a:schemeClr val="bg1"/>
              </a:solidFill>
              <a:latin typeface="Meiryo" panose="020B0604030504040204" pitchFamily="34" charset="-128"/>
              <a:ea typeface="Meiryo" panose="020B0604030504040204" pitchFamily="34" charset="-128"/>
            </a:endParaRPr>
          </a:p>
          <a:p>
            <a:pPr marL="285750" indent="-285750">
              <a:buFont typeface="Wingdings" pitchFamily="2" charset="2"/>
              <a:buChar char="l"/>
            </a:pPr>
            <a:r>
              <a:rPr lang="ja-JP" altLang="en-US" sz="1400">
                <a:solidFill>
                  <a:schemeClr val="bg1"/>
                </a:solidFill>
                <a:latin typeface="Meiryo" panose="020B0604030504040204" pitchFamily="34" charset="-128"/>
                <a:ea typeface="Meiryo" panose="020B0604030504040204" pitchFamily="34" charset="-128"/>
              </a:rPr>
              <a:t>取引履歴の改ざんが実質的に不可能</a:t>
            </a:r>
            <a:endParaRPr lang="en-US" altLang="ja-JP" sz="1400" dirty="0">
              <a:solidFill>
                <a:schemeClr val="bg1"/>
              </a:solidFill>
              <a:latin typeface="Meiryo" panose="020B0604030504040204" pitchFamily="34" charset="-128"/>
              <a:ea typeface="Meiryo" panose="020B0604030504040204" pitchFamily="34" charset="-128"/>
            </a:endParaRPr>
          </a:p>
          <a:p>
            <a:pPr marL="285750" indent="-285750">
              <a:buFont typeface="Wingdings" pitchFamily="2" charset="2"/>
              <a:buChar char="l"/>
            </a:pPr>
            <a:r>
              <a:rPr lang="ja-JP" altLang="en-US" sz="1400">
                <a:solidFill>
                  <a:schemeClr val="bg1"/>
                </a:solidFill>
                <a:latin typeface="Meiryo" panose="020B0604030504040204" pitchFamily="34" charset="-128"/>
                <a:ea typeface="Meiryo" panose="020B0604030504040204" pitchFamily="34" charset="-128"/>
              </a:rPr>
              <a:t>取引内容は全て公開されており透明性が高い</a:t>
            </a:r>
            <a:endParaRPr lang="en-US" altLang="ja-JP" sz="1400" dirty="0">
              <a:solidFill>
                <a:schemeClr val="bg1"/>
              </a:solidFill>
              <a:latin typeface="Meiryo" panose="020B0604030504040204" pitchFamily="34" charset="-128"/>
              <a:ea typeface="Meiryo" panose="020B0604030504040204" pitchFamily="34" charset="-128"/>
            </a:endParaRPr>
          </a:p>
          <a:p>
            <a:pPr marL="495300" lvl="1" indent="-174625">
              <a:buFont typeface="Wingdings" pitchFamily="2" charset="2"/>
              <a:buChar char="ü"/>
            </a:pPr>
            <a:r>
              <a:rPr lang="ja-JP" altLang="en-US" sz="1200">
                <a:solidFill>
                  <a:schemeClr val="bg1"/>
                </a:solidFill>
                <a:latin typeface="Meiryo" panose="020B0604030504040204" pitchFamily="34" charset="-128"/>
                <a:ea typeface="Meiryo" panose="020B0604030504040204" pitchFamily="34" charset="-128"/>
              </a:rPr>
              <a:t>但し、個人情報とは結びついていないためプライバシーが守られる</a:t>
            </a:r>
            <a:endParaRPr lang="en-US" altLang="ja-JP" sz="1200" dirty="0">
              <a:solidFill>
                <a:schemeClr val="bg1"/>
              </a:solidFill>
              <a:latin typeface="Meiryo" panose="020B0604030504040204" pitchFamily="34" charset="-128"/>
              <a:ea typeface="Meiryo" panose="020B0604030504040204" pitchFamily="34" charset="-128"/>
            </a:endParaRPr>
          </a:p>
          <a:p>
            <a:pPr marL="495300" lvl="1" indent="-174625">
              <a:buFont typeface="Wingdings" pitchFamily="2" charset="2"/>
              <a:buChar char="ü"/>
            </a:pPr>
            <a:r>
              <a:rPr lang="ja-JP" altLang="en-US" sz="1200">
                <a:solidFill>
                  <a:schemeClr val="bg1"/>
                </a:solidFill>
                <a:latin typeface="Meiryo" panose="020B0604030504040204" pitchFamily="34" charset="-128"/>
                <a:ea typeface="Meiryo" panose="020B0604030504040204" pitchFamily="34" charset="-128"/>
              </a:rPr>
              <a:t>取引内容が改ざんされておらず正しいかどうかは、分散した多数の管理主体によって検証される</a:t>
            </a:r>
            <a:endParaRPr lang="en-US" altLang="ja-JP" sz="1200" dirty="0">
              <a:solidFill>
                <a:schemeClr val="bg1"/>
              </a:solidFill>
              <a:latin typeface="Meiryo" panose="020B0604030504040204" pitchFamily="34" charset="-128"/>
              <a:ea typeface="Meiryo" panose="020B0604030504040204" pitchFamily="34" charset="-128"/>
            </a:endParaRPr>
          </a:p>
          <a:p>
            <a:pPr marL="285750" indent="-285750">
              <a:buFont typeface="Wingdings" pitchFamily="2" charset="2"/>
              <a:buChar char="l"/>
            </a:pPr>
            <a:r>
              <a:rPr lang="ja-JP" altLang="en-US" sz="1400">
                <a:solidFill>
                  <a:schemeClr val="bg1"/>
                </a:solidFill>
                <a:latin typeface="Meiryo" panose="020B0604030504040204" pitchFamily="34" charset="-128"/>
                <a:ea typeface="Meiryo" panose="020B0604030504040204" pitchFamily="34" charset="-128"/>
              </a:rPr>
              <a:t>単一の中央管理者を信頼する必要がない</a:t>
            </a:r>
            <a:endParaRPr lang="en-US" altLang="ja-JP" sz="1400" dirty="0">
              <a:solidFill>
                <a:schemeClr val="bg1"/>
              </a:solidFill>
              <a:latin typeface="Meiryo" panose="020B0604030504040204" pitchFamily="34" charset="-128"/>
              <a:ea typeface="Meiryo" panose="020B0604030504040204" pitchFamily="34" charset="-128"/>
            </a:endParaRPr>
          </a:p>
          <a:p>
            <a:pPr marL="285750" indent="-285750">
              <a:buFont typeface="Wingdings" pitchFamily="2" charset="2"/>
              <a:buChar char="l"/>
            </a:pPr>
            <a:r>
              <a:rPr lang="ja-JP" altLang="en-US" sz="1400">
                <a:solidFill>
                  <a:schemeClr val="bg1"/>
                </a:solidFill>
                <a:latin typeface="Meiryo" panose="020B0604030504040204" pitchFamily="34" charset="-128"/>
                <a:ea typeface="Meiryo" panose="020B0604030504040204" pitchFamily="34" charset="-128"/>
              </a:rPr>
              <a:t>単一障害点がないので、システム全体が停止するリスクは低い</a:t>
            </a:r>
          </a:p>
        </p:txBody>
      </p:sp>
      <p:sp>
        <p:nvSpPr>
          <p:cNvPr id="5" name="正方形/長方形 4">
            <a:extLst>
              <a:ext uri="{FF2B5EF4-FFF2-40B4-BE49-F238E27FC236}">
                <a16:creationId xmlns:a16="http://schemas.microsoft.com/office/drawing/2014/main" id="{A0DBAB15-998E-4C36-39F0-0B871A735737}"/>
              </a:ext>
            </a:extLst>
          </p:cNvPr>
          <p:cNvSpPr/>
          <p:nvPr/>
        </p:nvSpPr>
        <p:spPr>
          <a:xfrm>
            <a:off x="4634823" y="1756064"/>
            <a:ext cx="4051979" cy="1169551"/>
          </a:xfrm>
          <a:prstGeom prst="rect">
            <a:avLst/>
          </a:prstGeom>
        </p:spPr>
        <p:txBody>
          <a:bodyPr wrap="square">
            <a:spAutoFit/>
          </a:bodyPr>
          <a:lstStyle/>
          <a:p>
            <a:pPr marL="285750" indent="-285750">
              <a:buFont typeface="Wingdings" pitchFamily="2" charset="2"/>
              <a:buChar char="l"/>
            </a:pPr>
            <a:r>
              <a:rPr lang="ja-JP" altLang="en-US" sz="1400">
                <a:solidFill>
                  <a:schemeClr val="bg1"/>
                </a:solidFill>
                <a:latin typeface="Meiryo" panose="020B0604030504040204" pitchFamily="34" charset="-128"/>
                <a:ea typeface="Meiryo" panose="020B0604030504040204" pitchFamily="34" charset="-128"/>
              </a:rPr>
              <a:t>スループット（処理時間や応答速度）を上げることは難しい</a:t>
            </a:r>
            <a:endParaRPr lang="en-US" altLang="ja-JP" sz="1400" dirty="0">
              <a:solidFill>
                <a:schemeClr val="bg1"/>
              </a:solidFill>
              <a:latin typeface="Meiryo" panose="020B0604030504040204" pitchFamily="34" charset="-128"/>
              <a:ea typeface="Meiryo" panose="020B0604030504040204" pitchFamily="34" charset="-128"/>
            </a:endParaRPr>
          </a:p>
          <a:p>
            <a:pPr marL="285750" indent="-285750">
              <a:buFont typeface="Wingdings" pitchFamily="2" charset="2"/>
              <a:buChar char="l"/>
            </a:pPr>
            <a:r>
              <a:rPr lang="ja-JP" altLang="en-US" sz="1400">
                <a:solidFill>
                  <a:schemeClr val="bg1"/>
                </a:solidFill>
                <a:latin typeface="Meiryo" panose="020B0604030504040204" pitchFamily="34" charset="-128"/>
                <a:ea typeface="Meiryo" panose="020B0604030504040204" pitchFamily="34" charset="-128"/>
              </a:rPr>
              <a:t>改竄できないので、修正や変更もできない</a:t>
            </a:r>
            <a:endParaRPr lang="en-US" altLang="ja-JP" sz="1400" dirty="0">
              <a:solidFill>
                <a:schemeClr val="bg1"/>
              </a:solidFill>
              <a:latin typeface="Meiryo" panose="020B0604030504040204" pitchFamily="34" charset="-128"/>
              <a:ea typeface="Meiryo" panose="020B0604030504040204" pitchFamily="34" charset="-128"/>
            </a:endParaRPr>
          </a:p>
          <a:p>
            <a:pPr marL="285750" indent="-285750">
              <a:buFont typeface="Wingdings" pitchFamily="2" charset="2"/>
              <a:buChar char="l"/>
            </a:pPr>
            <a:r>
              <a:rPr lang="ja-JP" altLang="en-US" sz="1400">
                <a:solidFill>
                  <a:schemeClr val="bg1"/>
                </a:solidFill>
                <a:latin typeface="Meiryo" panose="020B0604030504040204" pitchFamily="34" charset="-128"/>
                <a:ea typeface="Meiryo" panose="020B0604030504040204" pitchFamily="34" charset="-128"/>
              </a:rPr>
              <a:t>システム全体のアップグレードは、参加者全員の合意が必要になる</a:t>
            </a:r>
            <a:endParaRPr lang="en-US" altLang="ja-JP" sz="1400" dirty="0">
              <a:solidFill>
                <a:schemeClr val="bg1"/>
              </a:solidFill>
              <a:latin typeface="Meiryo" panose="020B0604030504040204" pitchFamily="34" charset="-128"/>
              <a:ea typeface="Meiryo" panose="020B0604030504040204" pitchFamily="34" charset="-128"/>
            </a:endParaRPr>
          </a:p>
        </p:txBody>
      </p:sp>
      <p:sp>
        <p:nvSpPr>
          <p:cNvPr id="6" name="テキスト ボックス 5">
            <a:extLst>
              <a:ext uri="{FF2B5EF4-FFF2-40B4-BE49-F238E27FC236}">
                <a16:creationId xmlns:a16="http://schemas.microsoft.com/office/drawing/2014/main" id="{E455AD6B-4226-302F-05CF-95C0875B2EB3}"/>
              </a:ext>
            </a:extLst>
          </p:cNvPr>
          <p:cNvSpPr txBox="1"/>
          <p:nvPr/>
        </p:nvSpPr>
        <p:spPr>
          <a:xfrm>
            <a:off x="457200" y="1300566"/>
            <a:ext cx="1210588" cy="400110"/>
          </a:xfrm>
          <a:prstGeom prst="rect">
            <a:avLst/>
          </a:prstGeom>
          <a:noFill/>
        </p:spPr>
        <p:txBody>
          <a:bodyPr wrap="none" rtlCol="0">
            <a:spAutoFit/>
          </a:bodyPr>
          <a:lstStyle/>
          <a:p>
            <a:r>
              <a:rPr kumimoji="1" lang="ja-JP" altLang="en-US" sz="2000" b="1">
                <a:solidFill>
                  <a:schemeClr val="bg1"/>
                </a:solidFill>
                <a:latin typeface="Meiryo" panose="020B0604030504040204" pitchFamily="34" charset="-128"/>
                <a:ea typeface="Meiryo" panose="020B0604030504040204" pitchFamily="34" charset="-128"/>
              </a:rPr>
              <a:t>メリット</a:t>
            </a:r>
          </a:p>
        </p:txBody>
      </p:sp>
      <p:sp>
        <p:nvSpPr>
          <p:cNvPr id="7" name="テキスト ボックス 6">
            <a:extLst>
              <a:ext uri="{FF2B5EF4-FFF2-40B4-BE49-F238E27FC236}">
                <a16:creationId xmlns:a16="http://schemas.microsoft.com/office/drawing/2014/main" id="{2B004609-0B76-D5B1-A71F-52E25E2B36C6}"/>
              </a:ext>
            </a:extLst>
          </p:cNvPr>
          <p:cNvSpPr txBox="1"/>
          <p:nvPr/>
        </p:nvSpPr>
        <p:spPr>
          <a:xfrm>
            <a:off x="4633077" y="1300566"/>
            <a:ext cx="1467068" cy="400110"/>
          </a:xfrm>
          <a:prstGeom prst="rect">
            <a:avLst/>
          </a:prstGeom>
          <a:noFill/>
        </p:spPr>
        <p:txBody>
          <a:bodyPr wrap="none" rtlCol="0">
            <a:spAutoFit/>
          </a:bodyPr>
          <a:lstStyle/>
          <a:p>
            <a:r>
              <a:rPr kumimoji="1" lang="ja-JP" altLang="en-US" sz="2000" b="1">
                <a:solidFill>
                  <a:schemeClr val="bg1"/>
                </a:solidFill>
                <a:latin typeface="Meiryo" panose="020B0604030504040204" pitchFamily="34" charset="-128"/>
                <a:ea typeface="Meiryo" panose="020B0604030504040204" pitchFamily="34" charset="-128"/>
              </a:rPr>
              <a:t>デメリット</a:t>
            </a:r>
          </a:p>
        </p:txBody>
      </p:sp>
      <p:sp>
        <p:nvSpPr>
          <p:cNvPr id="10" name="テキスト ボックス 9">
            <a:extLst>
              <a:ext uri="{FF2B5EF4-FFF2-40B4-BE49-F238E27FC236}">
                <a16:creationId xmlns:a16="http://schemas.microsoft.com/office/drawing/2014/main" id="{61F5F300-2A3B-C7D2-D00A-C283617BD7B0}"/>
              </a:ext>
            </a:extLst>
          </p:cNvPr>
          <p:cNvSpPr txBox="1"/>
          <p:nvPr/>
        </p:nvSpPr>
        <p:spPr>
          <a:xfrm>
            <a:off x="390889" y="4706880"/>
            <a:ext cx="6423553" cy="830997"/>
          </a:xfrm>
          <a:prstGeom prst="rect">
            <a:avLst/>
          </a:prstGeom>
          <a:noFill/>
        </p:spPr>
        <p:txBody>
          <a:bodyPr wrap="none" rtlCol="0">
            <a:spAutoFit/>
          </a:bodyPr>
          <a:lstStyle/>
          <a:p>
            <a:pPr marL="285750" indent="-285750">
              <a:buFont typeface="Wingdings" pitchFamily="2" charset="2"/>
              <a:buChar char="ü"/>
            </a:pPr>
            <a:r>
              <a:rPr kumimoji="1" lang="ja-JP" altLang="en-US" sz="1600">
                <a:solidFill>
                  <a:srgbClr val="0070C0"/>
                </a:solidFill>
                <a:latin typeface="Meiryo" panose="020B0604030504040204" pitchFamily="34" charset="-128"/>
                <a:ea typeface="Meiryo" panose="020B0604030504040204" pitchFamily="34" charset="-128"/>
              </a:rPr>
              <a:t>取引相手や仲介者が信頼できない場合の取引</a:t>
            </a:r>
            <a:endParaRPr kumimoji="1" lang="en-US" altLang="ja-JP" sz="1600" dirty="0">
              <a:solidFill>
                <a:srgbClr val="0070C0"/>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lang="ja-JP" altLang="en-US" sz="1600">
                <a:solidFill>
                  <a:srgbClr val="0070C0"/>
                </a:solidFill>
                <a:latin typeface="Meiryo" panose="020B0604030504040204" pitchFamily="34" charset="-128"/>
                <a:ea typeface="Meiryo" panose="020B0604030504040204" pitchFamily="34" charset="-128"/>
              </a:rPr>
              <a:t>一旦登録したら一切の改竄ができないことがメリットになる取引</a:t>
            </a:r>
            <a:endParaRPr lang="en-US" altLang="ja-JP" sz="1600" dirty="0">
              <a:solidFill>
                <a:srgbClr val="0070C0"/>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kumimoji="1" lang="ja-JP" altLang="en-US" sz="1600">
                <a:solidFill>
                  <a:srgbClr val="0070C0"/>
                </a:solidFill>
                <a:latin typeface="Meiryo" panose="020B0604030504040204" pitchFamily="34" charset="-128"/>
                <a:ea typeface="Meiryo" panose="020B0604030504040204" pitchFamily="34" charset="-128"/>
              </a:rPr>
              <a:t>膨大なシステム投資ができない場合でのシステム構築</a:t>
            </a:r>
          </a:p>
        </p:txBody>
      </p:sp>
      <p:sp>
        <p:nvSpPr>
          <p:cNvPr id="11" name="テキスト ボックス 10">
            <a:extLst>
              <a:ext uri="{FF2B5EF4-FFF2-40B4-BE49-F238E27FC236}">
                <a16:creationId xmlns:a16="http://schemas.microsoft.com/office/drawing/2014/main" id="{30DBD051-79F2-D82C-23D7-86E488A04E94}"/>
              </a:ext>
            </a:extLst>
          </p:cNvPr>
          <p:cNvSpPr txBox="1"/>
          <p:nvPr/>
        </p:nvSpPr>
        <p:spPr>
          <a:xfrm>
            <a:off x="1301892" y="5557434"/>
            <a:ext cx="7449475" cy="830997"/>
          </a:xfrm>
          <a:prstGeom prst="rect">
            <a:avLst/>
          </a:prstGeom>
          <a:noFill/>
        </p:spPr>
        <p:txBody>
          <a:bodyPr wrap="none" rtlCol="0">
            <a:spAutoFit/>
          </a:bodyPr>
          <a:lstStyle/>
          <a:p>
            <a:pPr marL="285750" indent="-285750">
              <a:buFont typeface="Wingdings" pitchFamily="2" charset="2"/>
              <a:buChar char="Ø"/>
            </a:pPr>
            <a:r>
              <a:rPr kumimoji="1" lang="ja-JP" altLang="en-US" sz="1600">
                <a:solidFill>
                  <a:srgbClr val="002060"/>
                </a:solidFill>
                <a:latin typeface="Meiryo" panose="020B0604030504040204" pitchFamily="34" charset="-128"/>
                <a:ea typeface="Meiryo" panose="020B0604030504040204" pitchFamily="34" charset="-128"/>
              </a:rPr>
              <a:t>汚職や不正が蔓延している国や地域との取引</a:t>
            </a:r>
            <a:endParaRPr kumimoji="1" lang="en-US" altLang="ja-JP" sz="1600" dirty="0">
              <a:solidFill>
                <a:srgbClr val="002060"/>
              </a:solidFill>
              <a:latin typeface="Meiryo" panose="020B0604030504040204" pitchFamily="34" charset="-128"/>
              <a:ea typeface="Meiryo" panose="020B0604030504040204" pitchFamily="34" charset="-128"/>
            </a:endParaRPr>
          </a:p>
          <a:p>
            <a:pPr marL="285750" indent="-285750">
              <a:buFont typeface="Wingdings" pitchFamily="2" charset="2"/>
              <a:buChar char="Ø"/>
            </a:pPr>
            <a:r>
              <a:rPr lang="ja-JP" altLang="en-US" sz="1600">
                <a:solidFill>
                  <a:srgbClr val="002060"/>
                </a:solidFill>
                <a:latin typeface="Meiryo" panose="020B0604030504040204" pitchFamily="34" charset="-128"/>
                <a:ea typeface="Meiryo" panose="020B0604030504040204" pitchFamily="34" charset="-128"/>
              </a:rPr>
              <a:t>著作権や産地証明など、改ざんが価値を毀損することになる取引</a:t>
            </a:r>
            <a:endParaRPr lang="en-US" altLang="ja-JP" sz="1600" dirty="0">
              <a:solidFill>
                <a:srgbClr val="002060"/>
              </a:solidFill>
              <a:latin typeface="Meiryo" panose="020B0604030504040204" pitchFamily="34" charset="-128"/>
              <a:ea typeface="Meiryo" panose="020B0604030504040204" pitchFamily="34" charset="-128"/>
            </a:endParaRPr>
          </a:p>
          <a:p>
            <a:pPr marL="285750" indent="-285750">
              <a:buFont typeface="Wingdings" pitchFamily="2" charset="2"/>
              <a:buChar char="Ø"/>
            </a:pPr>
            <a:r>
              <a:rPr kumimoji="1" lang="ja-JP" altLang="en-US" sz="1600">
                <a:solidFill>
                  <a:srgbClr val="002060"/>
                </a:solidFill>
                <a:latin typeface="Meiryo" panose="020B0604030504040204" pitchFamily="34" charset="-128"/>
                <a:ea typeface="Meiryo" panose="020B0604030504040204" pitchFamily="34" charset="-128"/>
              </a:rPr>
              <a:t>経済基盤の脆弱な、あるいは政情不安が続く国家における通貨の代替　など</a:t>
            </a:r>
          </a:p>
        </p:txBody>
      </p:sp>
    </p:spTree>
    <p:extLst>
      <p:ext uri="{BB962C8B-B14F-4D97-AF65-F5344CB8AC3E}">
        <p14:creationId xmlns:p14="http://schemas.microsoft.com/office/powerpoint/2010/main" val="1011746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left)">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745A03-9597-A3AD-167D-6F00E4FAC4F2}"/>
            </a:ext>
          </a:extLst>
        </p:cNvPr>
        <p:cNvGrpSpPr/>
        <p:nvPr/>
      </p:nvGrpSpPr>
      <p:grpSpPr>
        <a:xfrm>
          <a:off x="0" y="0"/>
          <a:ext cx="0" cy="0"/>
          <a:chOff x="0" y="0"/>
          <a:chExt cx="0" cy="0"/>
        </a:xfrm>
      </p:grpSpPr>
      <p:grpSp>
        <p:nvGrpSpPr>
          <p:cNvPr id="31" name="グループ化 30">
            <a:extLst>
              <a:ext uri="{FF2B5EF4-FFF2-40B4-BE49-F238E27FC236}">
                <a16:creationId xmlns:a16="http://schemas.microsoft.com/office/drawing/2014/main" id="{A7FE8FBF-E93A-C736-F20A-1764F01C9270}"/>
              </a:ext>
            </a:extLst>
          </p:cNvPr>
          <p:cNvGrpSpPr/>
          <p:nvPr/>
        </p:nvGrpSpPr>
        <p:grpSpPr>
          <a:xfrm>
            <a:off x="3999508" y="959887"/>
            <a:ext cx="4556096" cy="5577356"/>
            <a:chOff x="3999508" y="1174570"/>
            <a:chExt cx="4556096" cy="5577356"/>
          </a:xfrm>
        </p:grpSpPr>
        <p:sp>
          <p:nvSpPr>
            <p:cNvPr id="7" name="角丸四角形 6">
              <a:extLst>
                <a:ext uri="{FF2B5EF4-FFF2-40B4-BE49-F238E27FC236}">
                  <a16:creationId xmlns:a16="http://schemas.microsoft.com/office/drawing/2014/main" id="{3F3B1F1E-409E-B650-22C6-DDE95AAD440B}"/>
                </a:ext>
              </a:extLst>
            </p:cNvPr>
            <p:cNvSpPr/>
            <p:nvPr/>
          </p:nvSpPr>
          <p:spPr>
            <a:xfrm>
              <a:off x="3999508" y="1174570"/>
              <a:ext cx="4556096" cy="3476943"/>
            </a:xfrm>
            <a:prstGeom prst="roundRect">
              <a:avLst>
                <a:gd name="adj" fmla="val 0"/>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角丸四角形 8">
              <a:extLst>
                <a:ext uri="{FF2B5EF4-FFF2-40B4-BE49-F238E27FC236}">
                  <a16:creationId xmlns:a16="http://schemas.microsoft.com/office/drawing/2014/main" id="{ECB5C1BF-1395-3AC9-4423-E48474764428}"/>
                </a:ext>
              </a:extLst>
            </p:cNvPr>
            <p:cNvSpPr/>
            <p:nvPr/>
          </p:nvSpPr>
          <p:spPr>
            <a:xfrm>
              <a:off x="3999508" y="4651513"/>
              <a:ext cx="4556096" cy="1304014"/>
            </a:xfrm>
            <a:prstGeom prst="roundRect">
              <a:avLst>
                <a:gd name="adj" fmla="val 0"/>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400">
                  <a:solidFill>
                    <a:srgbClr val="FFFFFF"/>
                  </a:solidFill>
                  <a:latin typeface="Meiryo" panose="020B0604030504040204" pitchFamily="34" charset="-128"/>
                  <a:ea typeface="Meiryo" panose="020B0604030504040204" pitchFamily="34" charset="-128"/>
                  <a:cs typeface="ＭＳ Ｐゴシック"/>
                </a:rPr>
                <a:t>ブロックチェーン</a:t>
              </a:r>
              <a:endParaRPr kumimoji="1" lang="ja-JP" altLang="en-US" sz="24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0" name="テキスト ボックス 9">
              <a:extLst>
                <a:ext uri="{FF2B5EF4-FFF2-40B4-BE49-F238E27FC236}">
                  <a16:creationId xmlns:a16="http://schemas.microsoft.com/office/drawing/2014/main" id="{F8AC6B99-99C2-1D76-F528-1A772C1BC865}"/>
                </a:ext>
              </a:extLst>
            </p:cNvPr>
            <p:cNvSpPr txBox="1"/>
            <p:nvPr/>
          </p:nvSpPr>
          <p:spPr>
            <a:xfrm>
              <a:off x="4492487" y="1828892"/>
              <a:ext cx="1210588" cy="400110"/>
            </a:xfrm>
            <a:prstGeom prst="rect">
              <a:avLst/>
            </a:prstGeom>
            <a:noFill/>
          </p:spPr>
          <p:txBody>
            <a:bodyPr wrap="none" rtlCol="0">
              <a:spAutoFit/>
            </a:bodyPr>
            <a:lstStyle/>
            <a:p>
              <a:r>
                <a:rPr kumimoji="1" lang="ja-JP" altLang="en-US" sz="2000">
                  <a:solidFill>
                    <a:schemeClr val="bg1"/>
                  </a:solidFill>
                  <a:latin typeface="Meiryo" panose="020B0604030504040204" pitchFamily="34" charset="-128"/>
                  <a:ea typeface="Meiryo" panose="020B0604030504040204" pitchFamily="34" charset="-128"/>
                </a:rPr>
                <a:t>送金決済</a:t>
              </a:r>
            </a:p>
          </p:txBody>
        </p:sp>
        <p:sp>
          <p:nvSpPr>
            <p:cNvPr id="11" name="テキスト ボックス 10">
              <a:extLst>
                <a:ext uri="{FF2B5EF4-FFF2-40B4-BE49-F238E27FC236}">
                  <a16:creationId xmlns:a16="http://schemas.microsoft.com/office/drawing/2014/main" id="{B12CBF3B-6DE9-AA79-B7B0-C5989ED78EA7}"/>
                </a:ext>
              </a:extLst>
            </p:cNvPr>
            <p:cNvSpPr txBox="1"/>
            <p:nvPr/>
          </p:nvSpPr>
          <p:spPr>
            <a:xfrm>
              <a:off x="4492487" y="3710990"/>
              <a:ext cx="1210588" cy="400110"/>
            </a:xfrm>
            <a:prstGeom prst="rect">
              <a:avLst/>
            </a:prstGeom>
            <a:noFill/>
          </p:spPr>
          <p:txBody>
            <a:bodyPr wrap="none" rtlCol="0">
              <a:spAutoFit/>
            </a:bodyPr>
            <a:lstStyle/>
            <a:p>
              <a:r>
                <a:rPr kumimoji="1" lang="ja-JP" altLang="en-US" sz="2000">
                  <a:solidFill>
                    <a:schemeClr val="bg1"/>
                  </a:solidFill>
                  <a:latin typeface="Meiryo" panose="020B0604030504040204" pitchFamily="34" charset="-128"/>
                  <a:ea typeface="Meiryo" panose="020B0604030504040204" pitchFamily="34" charset="-128"/>
                </a:rPr>
                <a:t>仮想通貨</a:t>
              </a:r>
            </a:p>
          </p:txBody>
        </p:sp>
        <p:sp>
          <p:nvSpPr>
            <p:cNvPr id="12" name="テキスト ボックス 11">
              <a:extLst>
                <a:ext uri="{FF2B5EF4-FFF2-40B4-BE49-F238E27FC236}">
                  <a16:creationId xmlns:a16="http://schemas.microsoft.com/office/drawing/2014/main" id="{CF01FDCA-8C97-A012-6548-A98E1052A638}"/>
                </a:ext>
              </a:extLst>
            </p:cNvPr>
            <p:cNvSpPr txBox="1"/>
            <p:nvPr/>
          </p:nvSpPr>
          <p:spPr>
            <a:xfrm>
              <a:off x="6860038" y="1810584"/>
              <a:ext cx="1210588" cy="400110"/>
            </a:xfrm>
            <a:prstGeom prst="rect">
              <a:avLst/>
            </a:prstGeom>
            <a:noFill/>
          </p:spPr>
          <p:txBody>
            <a:bodyPr wrap="none" rtlCol="0">
              <a:spAutoFit/>
            </a:bodyPr>
            <a:lstStyle/>
            <a:p>
              <a:r>
                <a:rPr kumimoji="1" lang="ja-JP" altLang="en-US" sz="2000">
                  <a:solidFill>
                    <a:schemeClr val="bg1"/>
                  </a:solidFill>
                  <a:latin typeface="Meiryo" panose="020B0604030504040204" pitchFamily="34" charset="-128"/>
                  <a:ea typeface="Meiryo" panose="020B0604030504040204" pitchFamily="34" charset="-128"/>
                </a:rPr>
                <a:t>電力売買</a:t>
              </a:r>
            </a:p>
          </p:txBody>
        </p:sp>
        <p:sp>
          <p:nvSpPr>
            <p:cNvPr id="13" name="テキスト ボックス 12">
              <a:extLst>
                <a:ext uri="{FF2B5EF4-FFF2-40B4-BE49-F238E27FC236}">
                  <a16:creationId xmlns:a16="http://schemas.microsoft.com/office/drawing/2014/main" id="{6E39CE21-95DF-95CB-1AFA-614A11456853}"/>
                </a:ext>
              </a:extLst>
            </p:cNvPr>
            <p:cNvSpPr txBox="1"/>
            <p:nvPr/>
          </p:nvSpPr>
          <p:spPr>
            <a:xfrm>
              <a:off x="6860038" y="3696540"/>
              <a:ext cx="1210588" cy="400110"/>
            </a:xfrm>
            <a:prstGeom prst="rect">
              <a:avLst/>
            </a:prstGeom>
            <a:noFill/>
          </p:spPr>
          <p:txBody>
            <a:bodyPr wrap="none" rtlCol="0">
              <a:spAutoFit/>
            </a:bodyPr>
            <a:lstStyle/>
            <a:p>
              <a:r>
                <a:rPr kumimoji="1" lang="ja-JP" altLang="en-US" sz="2000">
                  <a:solidFill>
                    <a:schemeClr val="bg1"/>
                  </a:solidFill>
                  <a:latin typeface="Meiryo" panose="020B0604030504040204" pitchFamily="34" charset="-128"/>
                  <a:ea typeface="Meiryo" panose="020B0604030504040204" pitchFamily="34" charset="-128"/>
                </a:rPr>
                <a:t>選挙投票</a:t>
              </a:r>
            </a:p>
          </p:txBody>
        </p:sp>
        <p:sp>
          <p:nvSpPr>
            <p:cNvPr id="14" name="テキスト ボックス 13">
              <a:extLst>
                <a:ext uri="{FF2B5EF4-FFF2-40B4-BE49-F238E27FC236}">
                  <a16:creationId xmlns:a16="http://schemas.microsoft.com/office/drawing/2014/main" id="{3E68C39F-D428-5327-64AF-8AA3E808E3B3}"/>
                </a:ext>
              </a:extLst>
            </p:cNvPr>
            <p:cNvSpPr txBox="1"/>
            <p:nvPr/>
          </p:nvSpPr>
          <p:spPr>
            <a:xfrm>
              <a:off x="4492487" y="3083624"/>
              <a:ext cx="1467068" cy="400110"/>
            </a:xfrm>
            <a:prstGeom prst="rect">
              <a:avLst/>
            </a:prstGeom>
            <a:noFill/>
          </p:spPr>
          <p:txBody>
            <a:bodyPr wrap="none" rtlCol="0">
              <a:spAutoFit/>
            </a:bodyPr>
            <a:lstStyle/>
            <a:p>
              <a:r>
                <a:rPr kumimoji="1" lang="ja-JP" altLang="en-US" sz="2000">
                  <a:solidFill>
                    <a:schemeClr val="bg1"/>
                  </a:solidFill>
                  <a:latin typeface="Meiryo" panose="020B0604030504040204" pitchFamily="34" charset="-128"/>
                  <a:ea typeface="Meiryo" panose="020B0604030504040204" pitchFamily="34" charset="-128"/>
                </a:rPr>
                <a:t>第三者証明</a:t>
              </a:r>
            </a:p>
          </p:txBody>
        </p:sp>
        <p:sp>
          <p:nvSpPr>
            <p:cNvPr id="16" name="テキスト ボックス 15">
              <a:extLst>
                <a:ext uri="{FF2B5EF4-FFF2-40B4-BE49-F238E27FC236}">
                  <a16:creationId xmlns:a16="http://schemas.microsoft.com/office/drawing/2014/main" id="{A981FB56-4E65-8EF0-A8EF-EB9908DB8999}"/>
                </a:ext>
              </a:extLst>
            </p:cNvPr>
            <p:cNvSpPr txBox="1"/>
            <p:nvPr/>
          </p:nvSpPr>
          <p:spPr>
            <a:xfrm>
              <a:off x="6860038" y="2441808"/>
              <a:ext cx="1210588" cy="400110"/>
            </a:xfrm>
            <a:prstGeom prst="rect">
              <a:avLst/>
            </a:prstGeom>
            <a:noFill/>
          </p:spPr>
          <p:txBody>
            <a:bodyPr wrap="none" rtlCol="0">
              <a:spAutoFit/>
            </a:bodyPr>
            <a:lstStyle/>
            <a:p>
              <a:r>
                <a:rPr kumimoji="1" lang="ja-JP" altLang="en-US" sz="2000">
                  <a:solidFill>
                    <a:schemeClr val="bg1"/>
                  </a:solidFill>
                  <a:latin typeface="Meiryo" panose="020B0604030504040204" pitchFamily="34" charset="-128"/>
                  <a:ea typeface="Meiryo" panose="020B0604030504040204" pitchFamily="34" charset="-128"/>
                </a:rPr>
                <a:t>貿易金融</a:t>
              </a:r>
            </a:p>
          </p:txBody>
        </p:sp>
        <p:sp>
          <p:nvSpPr>
            <p:cNvPr id="17" name="テキスト ボックス 16">
              <a:extLst>
                <a:ext uri="{FF2B5EF4-FFF2-40B4-BE49-F238E27FC236}">
                  <a16:creationId xmlns:a16="http://schemas.microsoft.com/office/drawing/2014/main" id="{DD9B4F27-4949-9237-2503-4819F2C84EE4}"/>
                </a:ext>
              </a:extLst>
            </p:cNvPr>
            <p:cNvSpPr txBox="1"/>
            <p:nvPr/>
          </p:nvSpPr>
          <p:spPr>
            <a:xfrm>
              <a:off x="4492487" y="2456258"/>
              <a:ext cx="1467068" cy="400110"/>
            </a:xfrm>
            <a:prstGeom prst="rect">
              <a:avLst/>
            </a:prstGeom>
            <a:noFill/>
          </p:spPr>
          <p:txBody>
            <a:bodyPr wrap="none" rtlCol="0">
              <a:spAutoFit/>
            </a:bodyPr>
            <a:lstStyle/>
            <a:p>
              <a:r>
                <a:rPr kumimoji="1" lang="ja-JP" altLang="en-US" sz="2000">
                  <a:solidFill>
                    <a:schemeClr val="bg1"/>
                  </a:solidFill>
                  <a:latin typeface="Meiryo" panose="020B0604030504040204" pitchFamily="34" charset="-128"/>
                  <a:ea typeface="Meiryo" panose="020B0604030504040204" pitchFamily="34" charset="-128"/>
                </a:rPr>
                <a:t>著作権管理</a:t>
              </a:r>
            </a:p>
          </p:txBody>
        </p:sp>
        <p:sp>
          <p:nvSpPr>
            <p:cNvPr id="18" name="テキスト ボックス 17">
              <a:extLst>
                <a:ext uri="{FF2B5EF4-FFF2-40B4-BE49-F238E27FC236}">
                  <a16:creationId xmlns:a16="http://schemas.microsoft.com/office/drawing/2014/main" id="{E68D58BB-2CA5-CEB7-EBB6-3F5DD94A172F}"/>
                </a:ext>
              </a:extLst>
            </p:cNvPr>
            <p:cNvSpPr txBox="1"/>
            <p:nvPr/>
          </p:nvSpPr>
          <p:spPr>
            <a:xfrm>
              <a:off x="6603558" y="3069174"/>
              <a:ext cx="1467068" cy="400110"/>
            </a:xfrm>
            <a:prstGeom prst="rect">
              <a:avLst/>
            </a:prstGeom>
            <a:noFill/>
          </p:spPr>
          <p:txBody>
            <a:bodyPr wrap="none" rtlCol="0">
              <a:spAutoFit/>
            </a:bodyPr>
            <a:lstStyle/>
            <a:p>
              <a:r>
                <a:rPr kumimoji="1" lang="ja-JP" altLang="en-US" sz="2000">
                  <a:solidFill>
                    <a:schemeClr val="bg1"/>
                  </a:solidFill>
                  <a:latin typeface="Meiryo" panose="020B0604030504040204" pitchFamily="34" charset="-128"/>
                  <a:ea typeface="Meiryo" panose="020B0604030504040204" pitchFamily="34" charset="-128"/>
                </a:rPr>
                <a:t>鑑定書管理</a:t>
              </a:r>
            </a:p>
          </p:txBody>
        </p:sp>
        <p:sp>
          <p:nvSpPr>
            <p:cNvPr id="21" name="テキスト ボックス 20">
              <a:extLst>
                <a:ext uri="{FF2B5EF4-FFF2-40B4-BE49-F238E27FC236}">
                  <a16:creationId xmlns:a16="http://schemas.microsoft.com/office/drawing/2014/main" id="{90A9E827-1214-837C-ABBA-16F83D757456}"/>
                </a:ext>
              </a:extLst>
            </p:cNvPr>
            <p:cNvSpPr txBox="1"/>
            <p:nvPr/>
          </p:nvSpPr>
          <p:spPr>
            <a:xfrm>
              <a:off x="4704849" y="6013262"/>
              <a:ext cx="3145412" cy="738664"/>
            </a:xfrm>
            <a:prstGeom prst="rect">
              <a:avLst/>
            </a:prstGeom>
            <a:noFill/>
          </p:spPr>
          <p:txBody>
            <a:bodyPr wrap="none" rtlCol="0">
              <a:spAutoFit/>
            </a:bodyPr>
            <a:lstStyle/>
            <a:p>
              <a:pPr algn="ctr"/>
              <a:r>
                <a:rPr kumimoji="1" lang="ja-JP" altLang="en-US" sz="1400">
                  <a:solidFill>
                    <a:schemeClr val="accent6">
                      <a:lumMod val="75000"/>
                    </a:schemeClr>
                  </a:solidFill>
                </a:rPr>
                <a:t>様々な取引や価値交換における</a:t>
              </a:r>
              <a:endParaRPr kumimoji="1" lang="en-US" altLang="ja-JP" sz="1400" dirty="0">
                <a:solidFill>
                  <a:schemeClr val="accent6">
                    <a:lumMod val="75000"/>
                  </a:schemeClr>
                </a:solidFill>
              </a:endParaRPr>
            </a:p>
            <a:p>
              <a:pPr algn="ctr"/>
              <a:r>
                <a:rPr kumimoji="1" lang="ja-JP" altLang="en-US" sz="1400">
                  <a:solidFill>
                    <a:schemeClr val="accent6">
                      <a:lumMod val="75000"/>
                    </a:schemeClr>
                  </a:solidFill>
                </a:rPr>
                <a:t>信頼性を確保するための汎用的な技術</a:t>
              </a:r>
              <a:endParaRPr kumimoji="1" lang="en-US" altLang="ja-JP" sz="1400" dirty="0">
                <a:solidFill>
                  <a:schemeClr val="accent6">
                    <a:lumMod val="75000"/>
                  </a:schemeClr>
                </a:solidFill>
              </a:endParaRPr>
            </a:p>
            <a:p>
              <a:pPr algn="ctr"/>
              <a:r>
                <a:rPr lang="en-US" altLang="ja-JP" sz="1400" b="1" dirty="0">
                  <a:solidFill>
                    <a:schemeClr val="accent6">
                      <a:lumMod val="75000"/>
                    </a:schemeClr>
                  </a:solidFill>
                </a:rPr>
                <a:t>〜</a:t>
              </a:r>
              <a:r>
                <a:rPr lang="ja-JP" altLang="en-US" sz="1400" b="1">
                  <a:solidFill>
                    <a:schemeClr val="accent6">
                      <a:lumMod val="75000"/>
                    </a:schemeClr>
                  </a:solidFill>
                </a:rPr>
                <a:t>現</a:t>
              </a:r>
              <a:r>
                <a:rPr lang="en-US" altLang="ja-JP" sz="1400" b="1" dirty="0">
                  <a:solidFill>
                    <a:schemeClr val="accent6">
                      <a:lumMod val="75000"/>
                    </a:schemeClr>
                  </a:solidFill>
                </a:rPr>
                <a:t> </a:t>
              </a:r>
              <a:r>
                <a:rPr lang="ja-JP" altLang="en-US" sz="1400" b="1">
                  <a:solidFill>
                    <a:schemeClr val="accent6">
                      <a:lumMod val="75000"/>
                    </a:schemeClr>
                  </a:solidFill>
                </a:rPr>
                <a:t>在</a:t>
              </a:r>
              <a:endParaRPr kumimoji="1" lang="ja-JP" altLang="en-US" sz="1400" b="1">
                <a:solidFill>
                  <a:schemeClr val="accent6">
                    <a:lumMod val="75000"/>
                  </a:schemeClr>
                </a:solidFill>
              </a:endParaRPr>
            </a:p>
          </p:txBody>
        </p:sp>
      </p:grpSp>
      <p:sp>
        <p:nvSpPr>
          <p:cNvPr id="2" name="タイトル 1">
            <a:extLst>
              <a:ext uri="{FF2B5EF4-FFF2-40B4-BE49-F238E27FC236}">
                <a16:creationId xmlns:a16="http://schemas.microsoft.com/office/drawing/2014/main" id="{DCD7257D-4F23-A13E-D44D-310937355BE7}"/>
              </a:ext>
            </a:extLst>
          </p:cNvPr>
          <p:cNvSpPr>
            <a:spLocks noGrp="1"/>
          </p:cNvSpPr>
          <p:nvPr>
            <p:ph type="title"/>
          </p:nvPr>
        </p:nvSpPr>
        <p:spPr/>
        <p:txBody>
          <a:bodyPr/>
          <a:lstStyle/>
          <a:p>
            <a:r>
              <a:rPr kumimoji="1" lang="ja-JP" altLang="en-US"/>
              <a:t>ブロックチェーンの適用範囲の拡大</a:t>
            </a:r>
          </a:p>
        </p:txBody>
      </p:sp>
      <p:sp>
        <p:nvSpPr>
          <p:cNvPr id="19" name="三角形 18">
            <a:extLst>
              <a:ext uri="{FF2B5EF4-FFF2-40B4-BE49-F238E27FC236}">
                <a16:creationId xmlns:a16="http://schemas.microsoft.com/office/drawing/2014/main" id="{0C40EA83-B851-554A-9DC4-69BD2C8660F2}"/>
              </a:ext>
            </a:extLst>
          </p:cNvPr>
          <p:cNvSpPr/>
          <p:nvPr/>
        </p:nvSpPr>
        <p:spPr>
          <a:xfrm rot="5400000">
            <a:off x="3289720" y="3122748"/>
            <a:ext cx="755373" cy="1856892"/>
          </a:xfrm>
          <a:custGeom>
            <a:avLst/>
            <a:gdLst>
              <a:gd name="connsiteX0" fmla="*/ 0 w 572495"/>
              <a:gd name="connsiteY0" fmla="*/ 1753525 h 1753525"/>
              <a:gd name="connsiteX1" fmla="*/ 302151 w 572495"/>
              <a:gd name="connsiteY1" fmla="*/ 0 h 1753525"/>
              <a:gd name="connsiteX2" fmla="*/ 572495 w 572495"/>
              <a:gd name="connsiteY2" fmla="*/ 1753525 h 1753525"/>
              <a:gd name="connsiteX3" fmla="*/ 0 w 572495"/>
              <a:gd name="connsiteY3" fmla="*/ 1753525 h 1753525"/>
              <a:gd name="connsiteX0" fmla="*/ 182878 w 755373"/>
              <a:gd name="connsiteY0" fmla="*/ 1856892 h 1856892"/>
              <a:gd name="connsiteX1" fmla="*/ 0 w 755373"/>
              <a:gd name="connsiteY1" fmla="*/ 0 h 1856892"/>
              <a:gd name="connsiteX2" fmla="*/ 755373 w 755373"/>
              <a:gd name="connsiteY2" fmla="*/ 1856892 h 1856892"/>
              <a:gd name="connsiteX3" fmla="*/ 182878 w 755373"/>
              <a:gd name="connsiteY3" fmla="*/ 1856892 h 1856892"/>
            </a:gdLst>
            <a:ahLst/>
            <a:cxnLst>
              <a:cxn ang="0">
                <a:pos x="connsiteX0" y="connsiteY0"/>
              </a:cxn>
              <a:cxn ang="0">
                <a:pos x="connsiteX1" y="connsiteY1"/>
              </a:cxn>
              <a:cxn ang="0">
                <a:pos x="connsiteX2" y="connsiteY2"/>
              </a:cxn>
              <a:cxn ang="0">
                <a:pos x="connsiteX3" y="connsiteY3"/>
              </a:cxn>
            </a:cxnLst>
            <a:rect l="l" t="t" r="r" b="b"/>
            <a:pathLst>
              <a:path w="755373" h="1856892">
                <a:moveTo>
                  <a:pt x="182878" y="1856892"/>
                </a:moveTo>
                <a:lnTo>
                  <a:pt x="0" y="0"/>
                </a:lnTo>
                <a:lnTo>
                  <a:pt x="755373" y="1856892"/>
                </a:lnTo>
                <a:lnTo>
                  <a:pt x="182878" y="1856892"/>
                </a:lnTo>
                <a:close/>
              </a:path>
            </a:pathLst>
          </a:custGeom>
          <a:solidFill>
            <a:schemeClr val="tx2">
              <a:lumMod val="20000"/>
              <a:lumOff val="80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角丸四角形 3">
            <a:extLst>
              <a:ext uri="{FF2B5EF4-FFF2-40B4-BE49-F238E27FC236}">
                <a16:creationId xmlns:a16="http://schemas.microsoft.com/office/drawing/2014/main" id="{8725290C-C722-D58F-71C3-42121FB1A6CA}"/>
              </a:ext>
            </a:extLst>
          </p:cNvPr>
          <p:cNvSpPr/>
          <p:nvPr/>
        </p:nvSpPr>
        <p:spPr>
          <a:xfrm>
            <a:off x="588396" y="3856385"/>
            <a:ext cx="2138901" cy="580446"/>
          </a:xfrm>
          <a:prstGeom prst="roundRect">
            <a:avLst>
              <a:gd name="adj" fmla="val 0"/>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角丸四角形 4">
            <a:extLst>
              <a:ext uri="{FF2B5EF4-FFF2-40B4-BE49-F238E27FC236}">
                <a16:creationId xmlns:a16="http://schemas.microsoft.com/office/drawing/2014/main" id="{3E1B137D-CAF6-25BB-0256-4F4CB9DBB49C}"/>
              </a:ext>
            </a:extLst>
          </p:cNvPr>
          <p:cNvSpPr/>
          <p:nvPr/>
        </p:nvSpPr>
        <p:spPr>
          <a:xfrm>
            <a:off x="588395" y="4436830"/>
            <a:ext cx="2138901" cy="485030"/>
          </a:xfrm>
          <a:prstGeom prst="roundRect">
            <a:avLst>
              <a:gd name="adj" fmla="val 0"/>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a:solidFill>
                  <a:srgbClr val="FFFFFF"/>
                </a:solidFill>
                <a:latin typeface="Meiryo" panose="020B0604030504040204" pitchFamily="34" charset="-128"/>
                <a:ea typeface="Meiryo" panose="020B0604030504040204" pitchFamily="34" charset="-128"/>
                <a:cs typeface="ＭＳ Ｐゴシック"/>
              </a:rPr>
              <a:t>ブロックチェーン</a:t>
            </a:r>
            <a:endParaRPr kumimoji="1" lang="ja-JP" altLang="en-US" sz="1400" dirty="0">
              <a:solidFill>
                <a:srgbClr val="FFFFFF"/>
              </a:solidFill>
              <a:latin typeface="Meiryo" panose="020B0604030504040204" pitchFamily="34" charset="-128"/>
              <a:ea typeface="Meiryo" panose="020B0604030504040204" pitchFamily="34" charset="-128"/>
              <a:cs typeface="ＭＳ Ｐゴシック"/>
            </a:endParaRPr>
          </a:p>
        </p:txBody>
      </p:sp>
      <p:sp>
        <p:nvSpPr>
          <p:cNvPr id="6" name="テキスト ボックス 5">
            <a:extLst>
              <a:ext uri="{FF2B5EF4-FFF2-40B4-BE49-F238E27FC236}">
                <a16:creationId xmlns:a16="http://schemas.microsoft.com/office/drawing/2014/main" id="{1E452147-174E-C051-EF78-773E4AC46C77}"/>
              </a:ext>
            </a:extLst>
          </p:cNvPr>
          <p:cNvSpPr txBox="1"/>
          <p:nvPr/>
        </p:nvSpPr>
        <p:spPr>
          <a:xfrm>
            <a:off x="1026903" y="3913609"/>
            <a:ext cx="1261884" cy="523220"/>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ビットコイン</a:t>
            </a:r>
            <a:endParaRPr kumimoji="1" lang="en-US" altLang="ja-JP" sz="1400" dirty="0">
              <a:solidFill>
                <a:schemeClr val="bg1"/>
              </a:solidFill>
              <a:latin typeface="Meiryo" panose="020B0604030504040204" pitchFamily="34" charset="-128"/>
              <a:ea typeface="Meiryo" panose="020B0604030504040204" pitchFamily="34" charset="-128"/>
            </a:endParaRPr>
          </a:p>
          <a:p>
            <a:pPr algn="ctr"/>
            <a:r>
              <a:rPr lang="en-US" altLang="ja-JP" sz="1400" dirty="0">
                <a:solidFill>
                  <a:schemeClr val="bg1"/>
                </a:solidFill>
                <a:latin typeface="Meiryo" panose="020B0604030504040204" pitchFamily="34" charset="-128"/>
                <a:ea typeface="Meiryo" panose="020B0604030504040204" pitchFamily="34" charset="-128"/>
              </a:rPr>
              <a:t>Bit Coin</a:t>
            </a:r>
            <a:endParaRPr kumimoji="1" lang="ja-JP" altLang="en-US" sz="1400">
              <a:solidFill>
                <a:schemeClr val="bg1"/>
              </a:solidFill>
              <a:latin typeface="Meiryo" panose="020B0604030504040204" pitchFamily="34" charset="-128"/>
              <a:ea typeface="Meiryo" panose="020B0604030504040204" pitchFamily="34" charset="-128"/>
            </a:endParaRPr>
          </a:p>
        </p:txBody>
      </p:sp>
      <p:sp>
        <p:nvSpPr>
          <p:cNvPr id="20" name="テキスト ボックス 19">
            <a:extLst>
              <a:ext uri="{FF2B5EF4-FFF2-40B4-BE49-F238E27FC236}">
                <a16:creationId xmlns:a16="http://schemas.microsoft.com/office/drawing/2014/main" id="{B6390409-D34B-4EA4-4701-82C7AB952A97}"/>
              </a:ext>
            </a:extLst>
          </p:cNvPr>
          <p:cNvSpPr txBox="1"/>
          <p:nvPr/>
        </p:nvSpPr>
        <p:spPr>
          <a:xfrm>
            <a:off x="435397" y="5217624"/>
            <a:ext cx="2444900" cy="738664"/>
          </a:xfrm>
          <a:prstGeom prst="rect">
            <a:avLst/>
          </a:prstGeom>
          <a:noFill/>
        </p:spPr>
        <p:txBody>
          <a:bodyPr wrap="none" rtlCol="0">
            <a:spAutoFit/>
          </a:bodyPr>
          <a:lstStyle/>
          <a:p>
            <a:pPr algn="ctr"/>
            <a:r>
              <a:rPr kumimoji="1" lang="ja-JP" altLang="en-US" sz="1400">
                <a:solidFill>
                  <a:schemeClr val="accent6"/>
                </a:solidFill>
              </a:rPr>
              <a:t>ビットコインにおける取引の</a:t>
            </a:r>
            <a:endParaRPr kumimoji="1" lang="en-US" altLang="ja-JP" sz="1400" dirty="0">
              <a:solidFill>
                <a:schemeClr val="accent6"/>
              </a:solidFill>
            </a:endParaRPr>
          </a:p>
          <a:p>
            <a:pPr algn="ctr"/>
            <a:r>
              <a:rPr kumimoji="1" lang="ja-JP" altLang="en-US" sz="1400">
                <a:solidFill>
                  <a:schemeClr val="accent6"/>
                </a:solidFill>
              </a:rPr>
              <a:t>信頼性を実現するための技術</a:t>
            </a:r>
            <a:endParaRPr kumimoji="1" lang="en-US" altLang="ja-JP" sz="1400" dirty="0">
              <a:solidFill>
                <a:schemeClr val="accent6"/>
              </a:solidFill>
            </a:endParaRPr>
          </a:p>
          <a:p>
            <a:pPr algn="ctr"/>
            <a:r>
              <a:rPr lang="en-US" altLang="ja-JP" sz="1400" b="1" dirty="0">
                <a:solidFill>
                  <a:schemeClr val="accent6"/>
                </a:solidFill>
              </a:rPr>
              <a:t>2008</a:t>
            </a:r>
            <a:r>
              <a:rPr lang="ja-JP" altLang="en-US" sz="1400" b="1">
                <a:solidFill>
                  <a:schemeClr val="accent6"/>
                </a:solidFill>
              </a:rPr>
              <a:t>年</a:t>
            </a:r>
            <a:r>
              <a:rPr lang="en-US" altLang="ja-JP" sz="1400" b="1" dirty="0">
                <a:solidFill>
                  <a:schemeClr val="accent6"/>
                </a:solidFill>
              </a:rPr>
              <a:t>〜</a:t>
            </a:r>
            <a:endParaRPr kumimoji="1" lang="en-US" altLang="ja-JP" sz="1400" b="1" dirty="0">
              <a:solidFill>
                <a:schemeClr val="accent6"/>
              </a:solidFill>
            </a:endParaRPr>
          </a:p>
        </p:txBody>
      </p:sp>
    </p:spTree>
    <p:extLst>
      <p:ext uri="{BB962C8B-B14F-4D97-AF65-F5344CB8AC3E}">
        <p14:creationId xmlns:p14="http://schemas.microsoft.com/office/powerpoint/2010/main" val="20476269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p:tgtEl>
                                          <p:spTgt spid="31"/>
                                        </p:tgtEl>
                                        <p:attrNameLst>
                                          <p:attrName>ppt_y</p:attrName>
                                        </p:attrNameLst>
                                      </p:cBhvr>
                                      <p:tavLst>
                                        <p:tav tm="0">
                                          <p:val>
                                            <p:strVal val="#ppt_y+#ppt_h*1.125000"/>
                                          </p:val>
                                        </p:tav>
                                        <p:tav tm="100000">
                                          <p:val>
                                            <p:strVal val="#ppt_y"/>
                                          </p:val>
                                        </p:tav>
                                      </p:tavLst>
                                    </p:anim>
                                    <p:animEffect transition="in" filter="wipe(up)">
                                      <p:cBhvr>
                                        <p:cTn id="8" dur="500"/>
                                        <p:tgtEl>
                                          <p:spTgt spid="31"/>
                                        </p:tgtEl>
                                      </p:cBhvr>
                                    </p:animEffect>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left)">
                                      <p:cBhvr>
                                        <p:cTn id="1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5B77B2A-1343-9FEE-F5E0-85764D111A74}"/>
            </a:ext>
          </a:extLst>
        </p:cNvPr>
        <p:cNvGrpSpPr/>
        <p:nvPr/>
      </p:nvGrpSpPr>
      <p:grpSpPr>
        <a:xfrm>
          <a:off x="0" y="0"/>
          <a:ext cx="0" cy="0"/>
          <a:chOff x="0" y="0"/>
          <a:chExt cx="0" cy="0"/>
        </a:xfrm>
      </p:grpSpPr>
      <p:sp>
        <p:nvSpPr>
          <p:cNvPr id="29" name="片側の 2 つの角を切り取った四角形 28">
            <a:extLst>
              <a:ext uri="{FF2B5EF4-FFF2-40B4-BE49-F238E27FC236}">
                <a16:creationId xmlns:a16="http://schemas.microsoft.com/office/drawing/2014/main" id="{B0144251-CCE5-8195-14CF-EE59A52E3285}"/>
              </a:ext>
            </a:extLst>
          </p:cNvPr>
          <p:cNvSpPr/>
          <p:nvPr/>
        </p:nvSpPr>
        <p:spPr>
          <a:xfrm>
            <a:off x="5619742" y="1801971"/>
            <a:ext cx="3134350" cy="4723373"/>
          </a:xfrm>
          <a:prstGeom prst="snip2SameRect">
            <a:avLst>
              <a:gd name="adj1" fmla="val 0"/>
              <a:gd name="adj2" fmla="val 0"/>
            </a:avLst>
          </a:prstGeom>
          <a:solidFill>
            <a:srgbClr val="FFFED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CA423890-51CD-5B5A-2D3C-A7DD5FAAEDC1}"/>
              </a:ext>
            </a:extLst>
          </p:cNvPr>
          <p:cNvSpPr>
            <a:spLocks noGrp="1"/>
          </p:cNvSpPr>
          <p:nvPr>
            <p:ph type="title"/>
          </p:nvPr>
        </p:nvSpPr>
        <p:spPr/>
        <p:txBody>
          <a:bodyPr/>
          <a:lstStyle/>
          <a:p>
            <a:r>
              <a:rPr kumimoji="1" lang="ja-JP" altLang="en-US" dirty="0"/>
              <a:t>スマート・コントラクト</a:t>
            </a:r>
          </a:p>
        </p:txBody>
      </p:sp>
      <p:grpSp>
        <p:nvGrpSpPr>
          <p:cNvPr id="15" name="図形グループ 14">
            <a:extLst>
              <a:ext uri="{FF2B5EF4-FFF2-40B4-BE49-F238E27FC236}">
                <a16:creationId xmlns:a16="http://schemas.microsoft.com/office/drawing/2014/main" id="{1DD5483D-68F8-FF08-AC7E-A30AC575FBF2}"/>
              </a:ext>
            </a:extLst>
          </p:cNvPr>
          <p:cNvGrpSpPr/>
          <p:nvPr/>
        </p:nvGrpSpPr>
        <p:grpSpPr>
          <a:xfrm>
            <a:off x="5937378" y="2514337"/>
            <a:ext cx="2462534" cy="2801743"/>
            <a:chOff x="-2089229" y="1124744"/>
            <a:chExt cx="2983359" cy="3654583"/>
          </a:xfrm>
        </p:grpSpPr>
        <p:grpSp>
          <p:nvGrpSpPr>
            <p:cNvPr id="77" name="図形グループ 76">
              <a:extLst>
                <a:ext uri="{FF2B5EF4-FFF2-40B4-BE49-F238E27FC236}">
                  <a16:creationId xmlns:a16="http://schemas.microsoft.com/office/drawing/2014/main" id="{B94A44CB-30F8-F7B3-E90B-B36B7B6EC801}"/>
                </a:ext>
              </a:extLst>
            </p:cNvPr>
            <p:cNvGrpSpPr/>
            <p:nvPr/>
          </p:nvGrpSpPr>
          <p:grpSpPr>
            <a:xfrm>
              <a:off x="-1908720" y="1124744"/>
              <a:ext cx="2664296" cy="3654583"/>
              <a:chOff x="5496643" y="1700808"/>
              <a:chExt cx="1314326" cy="1593521"/>
            </a:xfrm>
          </p:grpSpPr>
          <p:grpSp>
            <p:nvGrpSpPr>
              <p:cNvPr id="40" name="図形グループ 39">
                <a:extLst>
                  <a:ext uri="{FF2B5EF4-FFF2-40B4-BE49-F238E27FC236}">
                    <a16:creationId xmlns:a16="http://schemas.microsoft.com/office/drawing/2014/main" id="{FE496221-194B-6296-0B02-98E06BBD5789}"/>
                  </a:ext>
                </a:extLst>
              </p:cNvPr>
              <p:cNvGrpSpPr/>
              <p:nvPr/>
            </p:nvGrpSpPr>
            <p:grpSpPr>
              <a:xfrm flipH="1">
                <a:off x="6012160" y="1700808"/>
                <a:ext cx="144016" cy="272752"/>
                <a:chOff x="1946324" y="4125162"/>
                <a:chExt cx="969964" cy="2007872"/>
              </a:xfrm>
            </p:grpSpPr>
            <p:sp>
              <p:nvSpPr>
                <p:cNvPr id="41" name="円/楕円 40">
                  <a:extLst>
                    <a:ext uri="{FF2B5EF4-FFF2-40B4-BE49-F238E27FC236}">
                      <a16:creationId xmlns:a16="http://schemas.microsoft.com/office/drawing/2014/main" id="{AB7BBC8C-98CE-0A48-5EA3-C4542F5A1AF9}"/>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 name="フローチャート: 論理積ゲート 41">
                  <a:extLst>
                    <a:ext uri="{FF2B5EF4-FFF2-40B4-BE49-F238E27FC236}">
                      <a16:creationId xmlns:a16="http://schemas.microsoft.com/office/drawing/2014/main" id="{797742B9-51FC-6525-3B8B-ECCDD4FC8C57}"/>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3" name="図形グループ 42">
                <a:extLst>
                  <a:ext uri="{FF2B5EF4-FFF2-40B4-BE49-F238E27FC236}">
                    <a16:creationId xmlns:a16="http://schemas.microsoft.com/office/drawing/2014/main" id="{DF886A9E-8AE4-8D89-62F3-BC29763D978E}"/>
                  </a:ext>
                </a:extLst>
              </p:cNvPr>
              <p:cNvGrpSpPr/>
              <p:nvPr/>
            </p:nvGrpSpPr>
            <p:grpSpPr>
              <a:xfrm flipH="1">
                <a:off x="5499726" y="2168917"/>
                <a:ext cx="144016" cy="272752"/>
                <a:chOff x="1946324" y="4125162"/>
                <a:chExt cx="969964" cy="2007872"/>
              </a:xfrm>
            </p:grpSpPr>
            <p:sp>
              <p:nvSpPr>
                <p:cNvPr id="44" name="円/楕円 43">
                  <a:extLst>
                    <a:ext uri="{FF2B5EF4-FFF2-40B4-BE49-F238E27FC236}">
                      <a16:creationId xmlns:a16="http://schemas.microsoft.com/office/drawing/2014/main" id="{5CBE96DF-67A4-F77E-A965-20CA535FFC9B}"/>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5" name="フローチャート: 論理積ゲート 44">
                  <a:extLst>
                    <a:ext uri="{FF2B5EF4-FFF2-40B4-BE49-F238E27FC236}">
                      <a16:creationId xmlns:a16="http://schemas.microsoft.com/office/drawing/2014/main" id="{3F1EBCB2-4E25-EBC9-8672-8C498689F174}"/>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6" name="図形グループ 45">
                <a:extLst>
                  <a:ext uri="{FF2B5EF4-FFF2-40B4-BE49-F238E27FC236}">
                    <a16:creationId xmlns:a16="http://schemas.microsoft.com/office/drawing/2014/main" id="{A4242FFF-C5F7-FE2C-B1C3-B20FC947C1D6}"/>
                  </a:ext>
                </a:extLst>
              </p:cNvPr>
              <p:cNvGrpSpPr/>
              <p:nvPr/>
            </p:nvGrpSpPr>
            <p:grpSpPr>
              <a:xfrm flipH="1">
                <a:off x="5714839" y="2877328"/>
                <a:ext cx="144016" cy="272752"/>
                <a:chOff x="1946324" y="4125162"/>
                <a:chExt cx="969964" cy="2007872"/>
              </a:xfrm>
            </p:grpSpPr>
            <p:sp>
              <p:nvSpPr>
                <p:cNvPr id="47" name="円/楕円 46">
                  <a:extLst>
                    <a:ext uri="{FF2B5EF4-FFF2-40B4-BE49-F238E27FC236}">
                      <a16:creationId xmlns:a16="http://schemas.microsoft.com/office/drawing/2014/main" id="{A3F447BC-7D15-C74D-37FB-F91C1E9B33BD}"/>
                    </a:ext>
                  </a:extLst>
                </p:cNvPr>
                <p:cNvSpPr/>
                <p:nvPr/>
              </p:nvSpPr>
              <p:spPr>
                <a:xfrm>
                  <a:off x="1946324" y="4125162"/>
                  <a:ext cx="969962" cy="920750"/>
                </a:xfrm>
                <a:prstGeom prst="ellipse">
                  <a:avLst/>
                </a:prstGeom>
                <a:solidFill>
                  <a:schemeClr val="accent3">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8" name="フローチャート: 論理積ゲート 47">
                  <a:extLst>
                    <a:ext uri="{FF2B5EF4-FFF2-40B4-BE49-F238E27FC236}">
                      <a16:creationId xmlns:a16="http://schemas.microsoft.com/office/drawing/2014/main" id="{DEB63392-BFB5-319A-65D0-2DE4747BBCAD}"/>
                    </a:ext>
                  </a:extLst>
                </p:cNvPr>
                <p:cNvSpPr/>
                <p:nvPr/>
              </p:nvSpPr>
              <p:spPr>
                <a:xfrm rot="16200000">
                  <a:off x="1887746" y="5104491"/>
                  <a:ext cx="1087122" cy="969963"/>
                </a:xfrm>
                <a:prstGeom prst="flowChartDelay">
                  <a:avLst/>
                </a:prstGeom>
                <a:solidFill>
                  <a:schemeClr val="accent3">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9" name="図形グループ 48">
                <a:extLst>
                  <a:ext uri="{FF2B5EF4-FFF2-40B4-BE49-F238E27FC236}">
                    <a16:creationId xmlns:a16="http://schemas.microsoft.com/office/drawing/2014/main" id="{976544EC-98BC-C26B-E8EF-B6ABA4432A6A}"/>
                  </a:ext>
                </a:extLst>
              </p:cNvPr>
              <p:cNvGrpSpPr/>
              <p:nvPr/>
            </p:nvGrpSpPr>
            <p:grpSpPr>
              <a:xfrm flipH="1">
                <a:off x="6298055" y="2877328"/>
                <a:ext cx="144016" cy="272752"/>
                <a:chOff x="1946324" y="4125162"/>
                <a:chExt cx="969964" cy="2007872"/>
              </a:xfrm>
            </p:grpSpPr>
            <p:sp>
              <p:nvSpPr>
                <p:cNvPr id="50" name="円/楕円 49">
                  <a:extLst>
                    <a:ext uri="{FF2B5EF4-FFF2-40B4-BE49-F238E27FC236}">
                      <a16:creationId xmlns:a16="http://schemas.microsoft.com/office/drawing/2014/main" id="{DC386764-61B1-705F-8BD2-F656F1668B18}"/>
                    </a:ext>
                  </a:extLst>
                </p:cNvPr>
                <p:cNvSpPr/>
                <p:nvPr/>
              </p:nvSpPr>
              <p:spPr>
                <a:xfrm>
                  <a:off x="1946324" y="4125162"/>
                  <a:ext cx="969962" cy="920750"/>
                </a:xfrm>
                <a:prstGeom prst="ellips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1" name="フローチャート: 論理積ゲート 50">
                  <a:extLst>
                    <a:ext uri="{FF2B5EF4-FFF2-40B4-BE49-F238E27FC236}">
                      <a16:creationId xmlns:a16="http://schemas.microsoft.com/office/drawing/2014/main" id="{F2776836-435F-B99D-B37C-8B04843ADE9A}"/>
                    </a:ext>
                  </a:extLst>
                </p:cNvPr>
                <p:cNvSpPr/>
                <p:nvPr/>
              </p:nvSpPr>
              <p:spPr>
                <a:xfrm rot="16200000">
                  <a:off x="1887746" y="5104491"/>
                  <a:ext cx="1087122" cy="969963"/>
                </a:xfrm>
                <a:prstGeom prst="flowChartDelay">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52" name="図形グループ 51">
                <a:extLst>
                  <a:ext uri="{FF2B5EF4-FFF2-40B4-BE49-F238E27FC236}">
                    <a16:creationId xmlns:a16="http://schemas.microsoft.com/office/drawing/2014/main" id="{CBA336A0-B614-0E47-B5C5-F5A59E4DB2AD}"/>
                  </a:ext>
                </a:extLst>
              </p:cNvPr>
              <p:cNvGrpSpPr/>
              <p:nvPr/>
            </p:nvGrpSpPr>
            <p:grpSpPr>
              <a:xfrm flipH="1">
                <a:off x="6511942" y="2173745"/>
                <a:ext cx="144016" cy="272752"/>
                <a:chOff x="1946324" y="4125162"/>
                <a:chExt cx="969964" cy="2007872"/>
              </a:xfrm>
            </p:grpSpPr>
            <p:sp>
              <p:nvSpPr>
                <p:cNvPr id="53" name="円/楕円 52">
                  <a:extLst>
                    <a:ext uri="{FF2B5EF4-FFF2-40B4-BE49-F238E27FC236}">
                      <a16:creationId xmlns:a16="http://schemas.microsoft.com/office/drawing/2014/main" id="{B4090743-0C47-A860-6DB3-E0D06F279BDA}"/>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 name="フローチャート: 論理積ゲート 53">
                  <a:extLst>
                    <a:ext uri="{FF2B5EF4-FFF2-40B4-BE49-F238E27FC236}">
                      <a16:creationId xmlns:a16="http://schemas.microsoft.com/office/drawing/2014/main" id="{A481BB3A-6301-D6D8-DD19-E589212F7168}"/>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cxnSp>
            <p:nvCxnSpPr>
              <p:cNvPr id="55" name="直線コネクタ 54">
                <a:extLst>
                  <a:ext uri="{FF2B5EF4-FFF2-40B4-BE49-F238E27FC236}">
                    <a16:creationId xmlns:a16="http://schemas.microsoft.com/office/drawing/2014/main" id="{22D88ADD-53BB-CB32-2B52-D9D6C26D5C82}"/>
                  </a:ext>
                </a:extLst>
              </p:cNvPr>
              <p:cNvCxnSpPr/>
              <p:nvPr/>
            </p:nvCxnSpPr>
            <p:spPr>
              <a:xfrm flipH="1">
                <a:off x="5786847" y="1973560"/>
                <a:ext cx="297321" cy="903768"/>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56" name="直線コネクタ 55">
                <a:extLst>
                  <a:ext uri="{FF2B5EF4-FFF2-40B4-BE49-F238E27FC236}">
                    <a16:creationId xmlns:a16="http://schemas.microsoft.com/office/drawing/2014/main" id="{39A0A31C-478E-7E7E-3C5D-585BE20EF949}"/>
                  </a:ext>
                </a:extLst>
              </p:cNvPr>
              <p:cNvCxnSpPr/>
              <p:nvPr/>
            </p:nvCxnSpPr>
            <p:spPr>
              <a:xfrm flipV="1">
                <a:off x="5643742" y="1973560"/>
                <a:ext cx="440426" cy="394271"/>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57" name="直線コネクタ 56">
                <a:extLst>
                  <a:ext uri="{FF2B5EF4-FFF2-40B4-BE49-F238E27FC236}">
                    <a16:creationId xmlns:a16="http://schemas.microsoft.com/office/drawing/2014/main" id="{ED2EE36A-759C-9200-D1B4-332A9DA62921}"/>
                  </a:ext>
                </a:extLst>
              </p:cNvPr>
              <p:cNvCxnSpPr/>
              <p:nvPr/>
            </p:nvCxnSpPr>
            <p:spPr>
              <a:xfrm>
                <a:off x="5643742" y="2367831"/>
                <a:ext cx="868200" cy="4828"/>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58" name="直線コネクタ 57">
                <a:extLst>
                  <a:ext uri="{FF2B5EF4-FFF2-40B4-BE49-F238E27FC236}">
                    <a16:creationId xmlns:a16="http://schemas.microsoft.com/office/drawing/2014/main" id="{56CFE6F2-A10B-2AC9-E6F5-15FBD1C3FDEF}"/>
                  </a:ext>
                </a:extLst>
              </p:cNvPr>
              <p:cNvCxnSpPr/>
              <p:nvPr/>
            </p:nvCxnSpPr>
            <p:spPr>
              <a:xfrm>
                <a:off x="6084168" y="1973560"/>
                <a:ext cx="285895" cy="903768"/>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59" name="直線コネクタ 58">
                <a:extLst>
                  <a:ext uri="{FF2B5EF4-FFF2-40B4-BE49-F238E27FC236}">
                    <a16:creationId xmlns:a16="http://schemas.microsoft.com/office/drawing/2014/main" id="{7F253F25-02AC-BCB1-E7FC-55614B4AAC78}"/>
                  </a:ext>
                </a:extLst>
              </p:cNvPr>
              <p:cNvCxnSpPr/>
              <p:nvPr/>
            </p:nvCxnSpPr>
            <p:spPr>
              <a:xfrm>
                <a:off x="6084168" y="1973560"/>
                <a:ext cx="427774" cy="399099"/>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60" name="直線コネクタ 59">
                <a:extLst>
                  <a:ext uri="{FF2B5EF4-FFF2-40B4-BE49-F238E27FC236}">
                    <a16:creationId xmlns:a16="http://schemas.microsoft.com/office/drawing/2014/main" id="{33CE13F5-3655-0556-F096-3A9F16D81E92}"/>
                  </a:ext>
                </a:extLst>
              </p:cNvPr>
              <p:cNvCxnSpPr/>
              <p:nvPr/>
            </p:nvCxnSpPr>
            <p:spPr>
              <a:xfrm>
                <a:off x="5786847" y="2877328"/>
                <a:ext cx="583216" cy="0"/>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61" name="直線コネクタ 60">
                <a:extLst>
                  <a:ext uri="{FF2B5EF4-FFF2-40B4-BE49-F238E27FC236}">
                    <a16:creationId xmlns:a16="http://schemas.microsoft.com/office/drawing/2014/main" id="{0847A5AC-2A21-1F13-2F7B-0701370CC94E}"/>
                  </a:ext>
                </a:extLst>
              </p:cNvPr>
              <p:cNvCxnSpPr/>
              <p:nvPr/>
            </p:nvCxnSpPr>
            <p:spPr>
              <a:xfrm>
                <a:off x="5643742" y="2367831"/>
                <a:ext cx="143105" cy="509497"/>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62" name="直線コネクタ 61">
                <a:extLst>
                  <a:ext uri="{FF2B5EF4-FFF2-40B4-BE49-F238E27FC236}">
                    <a16:creationId xmlns:a16="http://schemas.microsoft.com/office/drawing/2014/main" id="{E776B8BE-AA3E-5A69-CACD-8AC7265CFFF7}"/>
                  </a:ext>
                </a:extLst>
              </p:cNvPr>
              <p:cNvCxnSpPr/>
              <p:nvPr/>
            </p:nvCxnSpPr>
            <p:spPr>
              <a:xfrm flipH="1">
                <a:off x="6370063" y="2372659"/>
                <a:ext cx="141879" cy="504669"/>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63" name="直線コネクタ 62">
                <a:extLst>
                  <a:ext uri="{FF2B5EF4-FFF2-40B4-BE49-F238E27FC236}">
                    <a16:creationId xmlns:a16="http://schemas.microsoft.com/office/drawing/2014/main" id="{8093F3F0-9157-FFB3-7148-C3B33F8AAD60}"/>
                  </a:ext>
                </a:extLst>
              </p:cNvPr>
              <p:cNvCxnSpPr/>
              <p:nvPr/>
            </p:nvCxnSpPr>
            <p:spPr>
              <a:xfrm>
                <a:off x="5643742" y="2367831"/>
                <a:ext cx="726321" cy="509497"/>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64" name="直線コネクタ 63">
                <a:extLst>
                  <a:ext uri="{FF2B5EF4-FFF2-40B4-BE49-F238E27FC236}">
                    <a16:creationId xmlns:a16="http://schemas.microsoft.com/office/drawing/2014/main" id="{7C4371B7-1B05-9CEA-9CC5-EF0FEB8900DA}"/>
                  </a:ext>
                </a:extLst>
              </p:cNvPr>
              <p:cNvCxnSpPr/>
              <p:nvPr/>
            </p:nvCxnSpPr>
            <p:spPr>
              <a:xfrm flipH="1">
                <a:off x="5786847" y="2372659"/>
                <a:ext cx="725095" cy="504669"/>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sp>
            <p:nvSpPr>
              <p:cNvPr id="65" name="フローチャート: 複数書類 64">
                <a:extLst>
                  <a:ext uri="{FF2B5EF4-FFF2-40B4-BE49-F238E27FC236}">
                    <a16:creationId xmlns:a16="http://schemas.microsoft.com/office/drawing/2014/main" id="{AD634259-F20E-DFE2-9CEA-9E1172674914}"/>
                  </a:ext>
                </a:extLst>
              </p:cNvPr>
              <p:cNvSpPr/>
              <p:nvPr/>
            </p:nvSpPr>
            <p:spPr>
              <a:xfrm>
                <a:off x="6370063" y="3085386"/>
                <a:ext cx="233776" cy="208943"/>
              </a:xfrm>
              <a:prstGeom prst="flowChartMultidocument">
                <a:avLst/>
              </a:prstGeom>
              <a:solidFill>
                <a:srgbClr val="0070C0">
                  <a:alpha val="52549"/>
                </a:srgbClr>
              </a:solidFill>
              <a:ln w="3175">
                <a:solidFill>
                  <a:schemeClr val="bg1">
                    <a:lumMod val="8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6" name="フローチャート: 複数書類 65">
                <a:extLst>
                  <a:ext uri="{FF2B5EF4-FFF2-40B4-BE49-F238E27FC236}">
                    <a16:creationId xmlns:a16="http://schemas.microsoft.com/office/drawing/2014/main" id="{5DF439B6-4075-F8A3-C50A-A3D6F6B36E57}"/>
                  </a:ext>
                </a:extLst>
              </p:cNvPr>
              <p:cNvSpPr/>
              <p:nvPr/>
            </p:nvSpPr>
            <p:spPr>
              <a:xfrm>
                <a:off x="6577193" y="2362630"/>
                <a:ext cx="233776" cy="208943"/>
              </a:xfrm>
              <a:prstGeom prst="flowChartMultidocument">
                <a:avLst/>
              </a:prstGeom>
              <a:solidFill>
                <a:srgbClr val="0070C0">
                  <a:alpha val="52549"/>
                </a:srgbClr>
              </a:solidFill>
              <a:ln w="3175">
                <a:solidFill>
                  <a:schemeClr val="bg1">
                    <a:lumMod val="8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7" name="フローチャート: 複数書類 66">
                <a:extLst>
                  <a:ext uri="{FF2B5EF4-FFF2-40B4-BE49-F238E27FC236}">
                    <a16:creationId xmlns:a16="http://schemas.microsoft.com/office/drawing/2014/main" id="{A11CFB4A-24DD-5E85-D6AF-535C1742524E}"/>
                  </a:ext>
                </a:extLst>
              </p:cNvPr>
              <p:cNvSpPr/>
              <p:nvPr/>
            </p:nvSpPr>
            <p:spPr>
              <a:xfrm>
                <a:off x="5763795" y="3085385"/>
                <a:ext cx="233776" cy="208943"/>
              </a:xfrm>
              <a:prstGeom prst="flowChartMultidocument">
                <a:avLst/>
              </a:prstGeom>
              <a:solidFill>
                <a:srgbClr val="0070C0">
                  <a:alpha val="52549"/>
                </a:srgbClr>
              </a:solidFill>
              <a:ln w="3175">
                <a:solidFill>
                  <a:schemeClr val="bg1">
                    <a:lumMod val="8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8" name="フローチャート: 複数書類 67">
                <a:extLst>
                  <a:ext uri="{FF2B5EF4-FFF2-40B4-BE49-F238E27FC236}">
                    <a16:creationId xmlns:a16="http://schemas.microsoft.com/office/drawing/2014/main" id="{EF5BD529-C855-4B84-406D-B096CA072E83}"/>
                  </a:ext>
                </a:extLst>
              </p:cNvPr>
              <p:cNvSpPr/>
              <p:nvPr/>
            </p:nvSpPr>
            <p:spPr>
              <a:xfrm>
                <a:off x="5561305" y="2367831"/>
                <a:ext cx="233776" cy="208943"/>
              </a:xfrm>
              <a:prstGeom prst="flowChartMultidocument">
                <a:avLst/>
              </a:prstGeom>
              <a:solidFill>
                <a:srgbClr val="0070C0">
                  <a:alpha val="52549"/>
                </a:srgbClr>
              </a:solidFill>
              <a:ln w="3175">
                <a:solidFill>
                  <a:schemeClr val="bg1">
                    <a:lumMod val="8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9" name="フローチャート: 複数書類 68">
                <a:extLst>
                  <a:ext uri="{FF2B5EF4-FFF2-40B4-BE49-F238E27FC236}">
                    <a16:creationId xmlns:a16="http://schemas.microsoft.com/office/drawing/2014/main" id="{D96A6FA7-C517-2E13-A6A2-96EB7CA4F97B}"/>
                  </a:ext>
                </a:extLst>
              </p:cNvPr>
              <p:cNvSpPr/>
              <p:nvPr/>
            </p:nvSpPr>
            <p:spPr>
              <a:xfrm>
                <a:off x="6083245" y="1900296"/>
                <a:ext cx="233776" cy="208943"/>
              </a:xfrm>
              <a:prstGeom prst="flowChartMultidocument">
                <a:avLst/>
              </a:prstGeom>
              <a:solidFill>
                <a:srgbClr val="0070C0">
                  <a:alpha val="52549"/>
                </a:srgbClr>
              </a:solidFill>
              <a:ln w="3175">
                <a:solidFill>
                  <a:schemeClr val="bg1">
                    <a:lumMod val="8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72" name="正方形/長方形 71">
                <a:extLst>
                  <a:ext uri="{FF2B5EF4-FFF2-40B4-BE49-F238E27FC236}">
                    <a16:creationId xmlns:a16="http://schemas.microsoft.com/office/drawing/2014/main" id="{64D7C7D6-BA88-DAE5-949E-E1143158D5C7}"/>
                  </a:ext>
                </a:extLst>
              </p:cNvPr>
              <p:cNvSpPr/>
              <p:nvPr/>
            </p:nvSpPr>
            <p:spPr>
              <a:xfrm>
                <a:off x="5496643" y="2459605"/>
                <a:ext cx="207646" cy="72008"/>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3" name="正方形/長方形 72">
                <a:extLst>
                  <a:ext uri="{FF2B5EF4-FFF2-40B4-BE49-F238E27FC236}">
                    <a16:creationId xmlns:a16="http://schemas.microsoft.com/office/drawing/2014/main" id="{F2771C03-6127-2312-B1C0-5795DD8D50C3}"/>
                  </a:ext>
                </a:extLst>
              </p:cNvPr>
              <p:cNvSpPr/>
              <p:nvPr/>
            </p:nvSpPr>
            <p:spPr>
              <a:xfrm>
                <a:off x="6015987" y="2001228"/>
                <a:ext cx="207646" cy="72008"/>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4" name="正方形/長方形 73">
                <a:extLst>
                  <a:ext uri="{FF2B5EF4-FFF2-40B4-BE49-F238E27FC236}">
                    <a16:creationId xmlns:a16="http://schemas.microsoft.com/office/drawing/2014/main" id="{4D64782B-619E-2A43-B230-92F7C285C95F}"/>
                  </a:ext>
                </a:extLst>
              </p:cNvPr>
              <p:cNvSpPr/>
              <p:nvPr/>
            </p:nvSpPr>
            <p:spPr>
              <a:xfrm>
                <a:off x="6519741" y="2459605"/>
                <a:ext cx="207646" cy="72008"/>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5" name="正方形/長方形 74">
                <a:extLst>
                  <a:ext uri="{FF2B5EF4-FFF2-40B4-BE49-F238E27FC236}">
                    <a16:creationId xmlns:a16="http://schemas.microsoft.com/office/drawing/2014/main" id="{137F7E8F-7F89-6C49-99A4-F9C69EDCC594}"/>
                  </a:ext>
                </a:extLst>
              </p:cNvPr>
              <p:cNvSpPr/>
              <p:nvPr/>
            </p:nvSpPr>
            <p:spPr>
              <a:xfrm>
                <a:off x="5707970" y="3171923"/>
                <a:ext cx="207646" cy="72008"/>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6" name="正方形/長方形 75">
                <a:extLst>
                  <a:ext uri="{FF2B5EF4-FFF2-40B4-BE49-F238E27FC236}">
                    <a16:creationId xmlns:a16="http://schemas.microsoft.com/office/drawing/2014/main" id="{B859A1D9-5F09-93D8-9185-7CFF2CA048A4}"/>
                  </a:ext>
                </a:extLst>
              </p:cNvPr>
              <p:cNvSpPr/>
              <p:nvPr/>
            </p:nvSpPr>
            <p:spPr>
              <a:xfrm>
                <a:off x="6297002" y="3171923"/>
                <a:ext cx="207646" cy="72008"/>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79" name="テキスト ボックス 78">
              <a:extLst>
                <a:ext uri="{FF2B5EF4-FFF2-40B4-BE49-F238E27FC236}">
                  <a16:creationId xmlns:a16="http://schemas.microsoft.com/office/drawing/2014/main" id="{583318B4-EFEA-E85B-DC47-1E7DA4C9BDB3}"/>
                </a:ext>
              </a:extLst>
            </p:cNvPr>
            <p:cNvSpPr txBox="1"/>
            <p:nvPr/>
          </p:nvSpPr>
          <p:spPr>
            <a:xfrm>
              <a:off x="-2089229" y="3326823"/>
              <a:ext cx="2983359" cy="361316"/>
            </a:xfrm>
            <a:prstGeom prst="rect">
              <a:avLst/>
            </a:prstGeom>
            <a:noFill/>
          </p:spPr>
          <p:txBody>
            <a:bodyPr wrap="none" rtlCol="0">
              <a:spAutoFit/>
            </a:bodyPr>
            <a:lstStyle/>
            <a:p>
              <a:pPr algn="ctr"/>
              <a:r>
                <a:rPr lang="ja-JP" altLang="en-US" sz="1200" b="1" dirty="0">
                  <a:solidFill>
                    <a:srgbClr val="7030A0"/>
                  </a:solidFill>
                  <a:latin typeface="Meiryo" charset="-128"/>
                  <a:ea typeface="Meiryo" charset="-128"/>
                  <a:cs typeface="Meiryo" charset="-128"/>
                </a:rPr>
                <a:t>自動実行</a:t>
              </a:r>
              <a:r>
                <a:rPr lang="ja-JP" altLang="en-US" sz="1200" dirty="0">
                  <a:solidFill>
                    <a:srgbClr val="7030A0"/>
                  </a:solidFill>
                  <a:latin typeface="Meiryo" charset="-128"/>
                  <a:ea typeface="Meiryo" charset="-128"/>
                  <a:cs typeface="Meiryo" charset="-128"/>
                </a:rPr>
                <a:t>：代金支払い</a:t>
              </a:r>
              <a:r>
                <a:rPr lang="en-US" altLang="ja-JP" sz="1200" dirty="0">
                  <a:solidFill>
                    <a:srgbClr val="7030A0"/>
                  </a:solidFill>
                  <a:latin typeface="Meiryo" charset="-128"/>
                  <a:ea typeface="Meiryo" charset="-128"/>
                  <a:cs typeface="Meiryo" charset="-128"/>
                </a:rPr>
                <a:t>+</a:t>
              </a:r>
              <a:r>
                <a:rPr lang="ja-JP" altLang="en-US" sz="1200" dirty="0">
                  <a:solidFill>
                    <a:srgbClr val="7030A0"/>
                  </a:solidFill>
                  <a:latin typeface="Meiryo" charset="-128"/>
                  <a:ea typeface="Meiryo" charset="-128"/>
                  <a:cs typeface="Meiryo" charset="-128"/>
                </a:rPr>
                <a:t>商品送付</a:t>
              </a:r>
              <a:endParaRPr kumimoji="1" lang="ja-JP" altLang="en-US" sz="1200" dirty="0">
                <a:solidFill>
                  <a:srgbClr val="7030A0"/>
                </a:solidFill>
                <a:latin typeface="Meiryo" charset="-128"/>
                <a:ea typeface="Meiryo" charset="-128"/>
                <a:cs typeface="Meiryo" charset="-128"/>
              </a:endParaRPr>
            </a:p>
          </p:txBody>
        </p:sp>
        <p:cxnSp>
          <p:nvCxnSpPr>
            <p:cNvPr id="82" name="直線矢印コネクタ 81">
              <a:extLst>
                <a:ext uri="{FF2B5EF4-FFF2-40B4-BE49-F238E27FC236}">
                  <a16:creationId xmlns:a16="http://schemas.microsoft.com/office/drawing/2014/main" id="{558EFB7F-451E-A391-B8DA-512978C41CE7}"/>
                </a:ext>
              </a:extLst>
            </p:cNvPr>
            <p:cNvCxnSpPr/>
            <p:nvPr/>
          </p:nvCxnSpPr>
          <p:spPr>
            <a:xfrm>
              <a:off x="-1174473" y="4214849"/>
              <a:ext cx="890311" cy="0"/>
            </a:xfrm>
            <a:prstGeom prst="straightConnector1">
              <a:avLst/>
            </a:prstGeom>
            <a:ln>
              <a:solidFill>
                <a:schemeClr val="accent3">
                  <a:lumMod val="60000"/>
                  <a:lumOff val="40000"/>
                </a:schemeClr>
              </a:solidFill>
              <a:tailEnd type="triangle"/>
            </a:ln>
          </p:spPr>
          <p:style>
            <a:lnRef idx="2">
              <a:schemeClr val="accent1"/>
            </a:lnRef>
            <a:fillRef idx="0">
              <a:schemeClr val="accent1"/>
            </a:fillRef>
            <a:effectRef idx="1">
              <a:schemeClr val="accent1"/>
            </a:effectRef>
            <a:fontRef idx="minor">
              <a:schemeClr val="tx1"/>
            </a:fontRef>
          </p:style>
        </p:cxnSp>
        <p:sp>
          <p:nvSpPr>
            <p:cNvPr id="85" name="テキスト ボックス 84">
              <a:extLst>
                <a:ext uri="{FF2B5EF4-FFF2-40B4-BE49-F238E27FC236}">
                  <a16:creationId xmlns:a16="http://schemas.microsoft.com/office/drawing/2014/main" id="{3AAAC61F-0636-9DB7-FED4-CC0EC7FF374B}"/>
                </a:ext>
              </a:extLst>
            </p:cNvPr>
            <p:cNvSpPr txBox="1"/>
            <p:nvPr/>
          </p:nvSpPr>
          <p:spPr>
            <a:xfrm>
              <a:off x="-1227899" y="3979498"/>
              <a:ext cx="1015654" cy="474356"/>
            </a:xfrm>
            <a:prstGeom prst="rect">
              <a:avLst/>
            </a:prstGeom>
            <a:noFill/>
          </p:spPr>
          <p:txBody>
            <a:bodyPr wrap="square" rtlCol="0">
              <a:spAutoFit/>
            </a:bodyPr>
            <a:lstStyle/>
            <a:p>
              <a:r>
                <a:rPr kumimoji="1" lang="en-US" altLang="ja-JP" sz="800" dirty="0">
                  <a:solidFill>
                    <a:schemeClr val="accent3">
                      <a:lumMod val="50000"/>
                    </a:schemeClr>
                  </a:solidFill>
                  <a:latin typeface="Meiryo" charset="-128"/>
                  <a:ea typeface="Meiryo" charset="-128"/>
                  <a:cs typeface="Meiryo" charset="-128"/>
                </a:rPr>
                <a:t>1.</a:t>
              </a:r>
              <a:r>
                <a:rPr kumimoji="1" lang="ja-JP" altLang="en-US" sz="800" dirty="0">
                  <a:solidFill>
                    <a:schemeClr val="accent3">
                      <a:lumMod val="50000"/>
                    </a:schemeClr>
                  </a:solidFill>
                  <a:latin typeface="Meiryo" charset="-128"/>
                  <a:ea typeface="Meiryo" charset="-128"/>
                  <a:cs typeface="Meiryo" charset="-128"/>
                </a:rPr>
                <a:t>商品を注文</a:t>
              </a:r>
            </a:p>
          </p:txBody>
        </p:sp>
        <p:cxnSp>
          <p:nvCxnSpPr>
            <p:cNvPr id="86" name="直線矢印コネクタ 85">
              <a:extLst>
                <a:ext uri="{FF2B5EF4-FFF2-40B4-BE49-F238E27FC236}">
                  <a16:creationId xmlns:a16="http://schemas.microsoft.com/office/drawing/2014/main" id="{4AF8C222-3CAD-44EA-7F11-50157A62E2CA}"/>
                </a:ext>
              </a:extLst>
            </p:cNvPr>
            <p:cNvCxnSpPr/>
            <p:nvPr/>
          </p:nvCxnSpPr>
          <p:spPr>
            <a:xfrm>
              <a:off x="-1165228" y="3764405"/>
              <a:ext cx="890311" cy="0"/>
            </a:xfrm>
            <a:prstGeom prst="straightConnector1">
              <a:avLst/>
            </a:prstGeom>
            <a:ln>
              <a:solidFill>
                <a:schemeClr val="accent4">
                  <a:lumMod val="60000"/>
                  <a:lumOff val="40000"/>
                </a:schemeClr>
              </a:solidFill>
              <a:tailEnd type="triangle"/>
            </a:ln>
          </p:spPr>
          <p:style>
            <a:lnRef idx="2">
              <a:schemeClr val="accent1"/>
            </a:lnRef>
            <a:fillRef idx="0">
              <a:schemeClr val="accent1"/>
            </a:fillRef>
            <a:effectRef idx="1">
              <a:schemeClr val="accent1"/>
            </a:effectRef>
            <a:fontRef idx="minor">
              <a:schemeClr val="tx1"/>
            </a:fontRef>
          </p:style>
        </p:cxnSp>
        <p:cxnSp>
          <p:nvCxnSpPr>
            <p:cNvPr id="89" name="直線矢印コネクタ 88">
              <a:extLst>
                <a:ext uri="{FF2B5EF4-FFF2-40B4-BE49-F238E27FC236}">
                  <a16:creationId xmlns:a16="http://schemas.microsoft.com/office/drawing/2014/main" id="{C093C09F-AAF3-6154-E988-DE21F2FEE6CF}"/>
                </a:ext>
              </a:extLst>
            </p:cNvPr>
            <p:cNvCxnSpPr/>
            <p:nvPr/>
          </p:nvCxnSpPr>
          <p:spPr>
            <a:xfrm flipH="1">
              <a:off x="-1164135" y="3879114"/>
              <a:ext cx="890311" cy="0"/>
            </a:xfrm>
            <a:prstGeom prst="straightConnector1">
              <a:avLst/>
            </a:prstGeom>
            <a:ln>
              <a:solidFill>
                <a:schemeClr val="accent4">
                  <a:lumMod val="60000"/>
                  <a:lumOff val="40000"/>
                </a:schemeClr>
              </a:solidFill>
              <a:tailEnd type="triangle"/>
            </a:ln>
          </p:spPr>
          <p:style>
            <a:lnRef idx="2">
              <a:schemeClr val="accent1"/>
            </a:lnRef>
            <a:fillRef idx="0">
              <a:schemeClr val="accent1"/>
            </a:fillRef>
            <a:effectRef idx="1">
              <a:schemeClr val="accent1"/>
            </a:effectRef>
            <a:fontRef idx="minor">
              <a:schemeClr val="tx1"/>
            </a:fontRef>
          </p:style>
        </p:cxnSp>
        <p:sp>
          <p:nvSpPr>
            <p:cNvPr id="90" name="正方形/長方形 89">
              <a:extLst>
                <a:ext uri="{FF2B5EF4-FFF2-40B4-BE49-F238E27FC236}">
                  <a16:creationId xmlns:a16="http://schemas.microsoft.com/office/drawing/2014/main" id="{65A7C53F-EAAB-D7CC-6B74-7649D7065BF5}"/>
                </a:ext>
              </a:extLst>
            </p:cNvPr>
            <p:cNvSpPr/>
            <p:nvPr/>
          </p:nvSpPr>
          <p:spPr>
            <a:xfrm>
              <a:off x="-1083375" y="2436197"/>
              <a:ext cx="969465" cy="602194"/>
            </a:xfrm>
            <a:prstGeom prst="rect">
              <a:avLst/>
            </a:prstGeom>
          </p:spPr>
          <p:txBody>
            <a:bodyPr wrap="none">
              <a:spAutoFit/>
            </a:bodyPr>
            <a:lstStyle/>
            <a:p>
              <a:pPr algn="ctr"/>
              <a:r>
                <a:rPr lang="ja-JP" altLang="en-US" sz="1200" b="1">
                  <a:solidFill>
                    <a:srgbClr val="7030A0"/>
                  </a:solidFill>
                  <a:latin typeface="Meiryo" charset="-128"/>
                  <a:ea typeface="Meiryo" charset="-128"/>
                  <a:cs typeface="Meiryo" charset="-128"/>
                </a:rPr>
                <a:t>ブロック</a:t>
              </a:r>
              <a:endParaRPr lang="en-US" altLang="ja-JP" sz="1200" b="1" dirty="0">
                <a:solidFill>
                  <a:srgbClr val="7030A0"/>
                </a:solidFill>
                <a:latin typeface="Meiryo" charset="-128"/>
                <a:ea typeface="Meiryo" charset="-128"/>
                <a:cs typeface="Meiryo" charset="-128"/>
              </a:endParaRPr>
            </a:p>
            <a:p>
              <a:pPr algn="ctr"/>
              <a:r>
                <a:rPr lang="ja-JP" altLang="en-US" sz="1200" b="1">
                  <a:solidFill>
                    <a:srgbClr val="7030A0"/>
                  </a:solidFill>
                  <a:latin typeface="Meiryo" charset="-128"/>
                  <a:ea typeface="Meiryo" charset="-128"/>
                  <a:cs typeface="Meiryo" charset="-128"/>
                </a:rPr>
                <a:t>チェーン</a:t>
              </a:r>
              <a:endParaRPr lang="en-US" altLang="ja-JP" sz="1200" b="1" dirty="0">
                <a:solidFill>
                  <a:srgbClr val="7030A0"/>
                </a:solidFill>
                <a:latin typeface="Meiryo" charset="-128"/>
                <a:ea typeface="Meiryo" charset="-128"/>
                <a:cs typeface="Meiryo" charset="-128"/>
              </a:endParaRPr>
            </a:p>
          </p:txBody>
        </p:sp>
      </p:grpSp>
      <p:sp>
        <p:nvSpPr>
          <p:cNvPr id="11" name="テキスト ボックス 10">
            <a:extLst>
              <a:ext uri="{FF2B5EF4-FFF2-40B4-BE49-F238E27FC236}">
                <a16:creationId xmlns:a16="http://schemas.microsoft.com/office/drawing/2014/main" id="{1BB18C2D-1E5A-2A02-919D-EEAA36BDAFA4}"/>
              </a:ext>
            </a:extLst>
          </p:cNvPr>
          <p:cNvSpPr txBox="1"/>
          <p:nvPr/>
        </p:nvSpPr>
        <p:spPr>
          <a:xfrm>
            <a:off x="441351" y="872964"/>
            <a:ext cx="8307362" cy="738664"/>
          </a:xfrm>
          <a:prstGeom prst="rect">
            <a:avLst/>
          </a:prstGeom>
          <a:noFill/>
        </p:spPr>
        <p:txBody>
          <a:bodyPr wrap="square" rtlCol="0">
            <a:spAutoFit/>
          </a:bodyPr>
          <a:lstStyle/>
          <a:p>
            <a:r>
              <a:rPr kumimoji="1" lang="ja-JP" altLang="en-US" sz="2400" dirty="0">
                <a:latin typeface="Meiryo" charset="-128"/>
                <a:ea typeface="Meiryo" charset="-128"/>
                <a:cs typeface="Meiryo" charset="-128"/>
              </a:rPr>
              <a:t>スマート･コントラクト</a:t>
            </a:r>
            <a:r>
              <a:rPr kumimoji="1" lang="en-US" altLang="ja-JP" sz="2400" dirty="0">
                <a:latin typeface="Meiryo" charset="-128"/>
                <a:ea typeface="Meiryo" charset="-128"/>
                <a:cs typeface="Meiryo" charset="-128"/>
              </a:rPr>
              <a:t> </a:t>
            </a:r>
            <a:r>
              <a:rPr kumimoji="1" lang="ja-JP" altLang="en-US" sz="2400" dirty="0">
                <a:latin typeface="Meiryo" charset="-128"/>
                <a:ea typeface="Meiryo" charset="-128"/>
                <a:cs typeface="Meiryo" charset="-128"/>
              </a:rPr>
              <a:t>＝</a:t>
            </a:r>
            <a:r>
              <a:rPr kumimoji="1" lang="en-US" altLang="ja-JP" sz="2400" dirty="0">
                <a:latin typeface="Meiryo" charset="-128"/>
                <a:ea typeface="Meiryo" charset="-128"/>
                <a:cs typeface="Meiryo" charset="-128"/>
              </a:rPr>
              <a:t> </a:t>
            </a:r>
            <a:r>
              <a:rPr kumimoji="1" lang="ja-JP" altLang="en-US" sz="2400" dirty="0">
                <a:latin typeface="Meiryo" charset="-128"/>
                <a:ea typeface="Meiryo" charset="-128"/>
                <a:cs typeface="Meiryo" charset="-128"/>
              </a:rPr>
              <a:t>自動実行される契約</a:t>
            </a:r>
            <a:endParaRPr kumimoji="1" lang="en-US" altLang="ja-JP" sz="2400" dirty="0">
              <a:latin typeface="Meiryo" charset="-128"/>
              <a:ea typeface="Meiryo" charset="-128"/>
              <a:cs typeface="Meiryo" charset="-128"/>
            </a:endParaRPr>
          </a:p>
          <a:p>
            <a:r>
              <a:rPr lang="ja-JP" altLang="en-US" dirty="0">
                <a:latin typeface="Meiryo" charset="-128"/>
                <a:ea typeface="Meiryo" charset="-128"/>
                <a:cs typeface="Meiryo" charset="-128"/>
              </a:rPr>
              <a:t>契約の条件確認や履行までを自動的に実行させる仕組み</a:t>
            </a:r>
            <a:endParaRPr kumimoji="1" lang="ja-JP" altLang="en-US" dirty="0">
              <a:latin typeface="Meiryo" charset="-128"/>
              <a:ea typeface="Meiryo" charset="-128"/>
              <a:cs typeface="Meiryo" charset="-128"/>
            </a:endParaRPr>
          </a:p>
        </p:txBody>
      </p:sp>
      <p:sp>
        <p:nvSpPr>
          <p:cNvPr id="12" name="正方形/長方形 11">
            <a:extLst>
              <a:ext uri="{FF2B5EF4-FFF2-40B4-BE49-F238E27FC236}">
                <a16:creationId xmlns:a16="http://schemas.microsoft.com/office/drawing/2014/main" id="{FE0AD941-DC0A-3B82-6E9B-6AD4777DFB24}"/>
              </a:ext>
            </a:extLst>
          </p:cNvPr>
          <p:cNvSpPr/>
          <p:nvPr/>
        </p:nvSpPr>
        <p:spPr>
          <a:xfrm>
            <a:off x="2297875" y="1702368"/>
            <a:ext cx="2972917" cy="1785104"/>
          </a:xfrm>
          <a:prstGeom prst="rect">
            <a:avLst/>
          </a:prstGeom>
        </p:spPr>
        <p:txBody>
          <a:bodyPr wrap="square">
            <a:spAutoFit/>
          </a:bodyPr>
          <a:lstStyle/>
          <a:p>
            <a:r>
              <a:rPr lang="ja-JP" altLang="en-US" sz="1400" dirty="0">
                <a:solidFill>
                  <a:srgbClr val="666666"/>
                </a:solidFill>
                <a:latin typeface="Meiryo" charset="-128"/>
                <a:ea typeface="Meiryo" charset="-128"/>
                <a:cs typeface="Meiryo" charset="-128"/>
              </a:rPr>
              <a:t>例：自動販売機</a:t>
            </a:r>
            <a:endParaRPr lang="en-US" altLang="ja-JP" sz="1400" dirty="0">
              <a:solidFill>
                <a:srgbClr val="666666"/>
              </a:solidFill>
              <a:latin typeface="Meiryo" charset="-128"/>
              <a:ea typeface="Meiryo" charset="-128"/>
              <a:cs typeface="Meiryo" charset="-128"/>
            </a:endParaRPr>
          </a:p>
          <a:p>
            <a:endParaRPr lang="en-US" altLang="ja-JP" sz="800" dirty="0">
              <a:solidFill>
                <a:srgbClr val="666666"/>
              </a:solidFill>
              <a:latin typeface="Meiryo" charset="-128"/>
              <a:ea typeface="Meiryo" charset="-128"/>
              <a:cs typeface="Meiryo" charset="-128"/>
            </a:endParaRPr>
          </a:p>
          <a:p>
            <a:r>
              <a:rPr lang="ja-JP" altLang="en-US" sz="1400" dirty="0">
                <a:solidFill>
                  <a:srgbClr val="666666"/>
                </a:solidFill>
                <a:latin typeface="Meiryo" charset="-128"/>
                <a:ea typeface="Meiryo" charset="-128"/>
                <a:cs typeface="Meiryo" charset="-128"/>
              </a:rPr>
              <a:t>　予め定められた契約条件</a:t>
            </a:r>
            <a:endParaRPr lang="en-US" altLang="ja-JP" sz="1400" dirty="0">
              <a:solidFill>
                <a:srgbClr val="666666"/>
              </a:solidFill>
              <a:latin typeface="Meiryo" charset="-128"/>
              <a:ea typeface="Meiryo" charset="-128"/>
              <a:cs typeface="Meiryo" charset="-128"/>
            </a:endParaRPr>
          </a:p>
          <a:p>
            <a:pPr marL="628650" lvl="1" indent="-171450">
              <a:buFont typeface="Wingdings" charset="2"/>
              <a:buChar char="l"/>
            </a:pPr>
            <a:r>
              <a:rPr lang="ja-JP" altLang="en-US" sz="1200" dirty="0">
                <a:solidFill>
                  <a:srgbClr val="666666"/>
                </a:solidFill>
                <a:latin typeface="Meiryo" charset="-128"/>
                <a:ea typeface="Meiryo" charset="-128"/>
                <a:cs typeface="Meiryo" charset="-128"/>
              </a:rPr>
              <a:t>利用者が必要な金額を投入する</a:t>
            </a:r>
            <a:endParaRPr lang="en-US" altLang="ja-JP" sz="1200" dirty="0">
              <a:solidFill>
                <a:srgbClr val="666666"/>
              </a:solidFill>
              <a:latin typeface="Meiryo" charset="-128"/>
              <a:ea typeface="Meiryo" charset="-128"/>
              <a:cs typeface="Meiryo" charset="-128"/>
            </a:endParaRPr>
          </a:p>
          <a:p>
            <a:pPr marL="628650" lvl="1" indent="-171450">
              <a:buFont typeface="Wingdings" charset="2"/>
              <a:buChar char="l"/>
            </a:pPr>
            <a:r>
              <a:rPr lang="ja-JP" altLang="en-US" sz="1200" dirty="0">
                <a:solidFill>
                  <a:srgbClr val="666666"/>
                </a:solidFill>
                <a:latin typeface="Meiryo" charset="-128"/>
                <a:ea typeface="Meiryo" charset="-128"/>
                <a:cs typeface="Meiryo" charset="-128"/>
              </a:rPr>
              <a:t>特定の飲料のボタンを押す</a:t>
            </a:r>
            <a:endParaRPr lang="en-US" altLang="ja-JP" sz="1200" dirty="0">
              <a:solidFill>
                <a:srgbClr val="666666"/>
              </a:solidFill>
              <a:latin typeface="Meiryo" charset="-128"/>
              <a:ea typeface="Meiryo" charset="-128"/>
              <a:cs typeface="Meiryo" charset="-128"/>
            </a:endParaRPr>
          </a:p>
          <a:p>
            <a:pPr marL="628650" lvl="1" indent="-171450">
              <a:buFont typeface="Wingdings" charset="2"/>
              <a:buChar char="l"/>
            </a:pPr>
            <a:endParaRPr lang="en-US" altLang="ja-JP" sz="800" dirty="0">
              <a:solidFill>
                <a:srgbClr val="666666"/>
              </a:solidFill>
              <a:latin typeface="Meiryo" charset="-128"/>
              <a:ea typeface="Meiryo" charset="-128"/>
              <a:cs typeface="Meiryo" charset="-128"/>
            </a:endParaRPr>
          </a:p>
          <a:p>
            <a:r>
              <a:rPr lang="ja-JP" altLang="en-US" sz="1400" dirty="0">
                <a:solidFill>
                  <a:srgbClr val="666666"/>
                </a:solidFill>
                <a:latin typeface="Meiryo" charset="-128"/>
                <a:ea typeface="Meiryo" charset="-128"/>
                <a:cs typeface="Meiryo" charset="-128"/>
              </a:rPr>
              <a:t>　上記条件が満たされたとき</a:t>
            </a:r>
            <a:endParaRPr lang="en-US" altLang="ja-JP" sz="1400" dirty="0">
              <a:solidFill>
                <a:srgbClr val="666666"/>
              </a:solidFill>
              <a:latin typeface="Meiryo" charset="-128"/>
              <a:ea typeface="Meiryo" charset="-128"/>
              <a:cs typeface="Meiryo" charset="-128"/>
            </a:endParaRPr>
          </a:p>
          <a:p>
            <a:pPr lvl="1"/>
            <a:r>
              <a:rPr lang="ja-JP" altLang="en-US" sz="1200" dirty="0">
                <a:solidFill>
                  <a:srgbClr val="666666"/>
                </a:solidFill>
                <a:latin typeface="Meiryo" charset="-128"/>
                <a:ea typeface="Meiryo" charset="-128"/>
                <a:cs typeface="Meiryo" charset="-128"/>
              </a:rPr>
              <a:t>自動的に特定の飲料を利用者に提供するという契約が実行される</a:t>
            </a:r>
            <a:endParaRPr lang="en-US" altLang="ja-JP" sz="1200" dirty="0">
              <a:solidFill>
                <a:srgbClr val="666666"/>
              </a:solidFill>
              <a:latin typeface="Meiryo" charset="-128"/>
              <a:ea typeface="Meiryo" charset="-128"/>
              <a:cs typeface="Meiryo" charset="-128"/>
            </a:endParaRPr>
          </a:p>
        </p:txBody>
      </p:sp>
      <p:sp>
        <p:nvSpPr>
          <p:cNvPr id="16" name="ホームベース 15">
            <a:extLst>
              <a:ext uri="{FF2B5EF4-FFF2-40B4-BE49-F238E27FC236}">
                <a16:creationId xmlns:a16="http://schemas.microsoft.com/office/drawing/2014/main" id="{3B0E6F22-3C1C-9939-DA0E-6167E32DCEBE}"/>
              </a:ext>
            </a:extLst>
          </p:cNvPr>
          <p:cNvSpPr/>
          <p:nvPr/>
        </p:nvSpPr>
        <p:spPr>
          <a:xfrm>
            <a:off x="544884" y="3827716"/>
            <a:ext cx="1152128" cy="792089"/>
          </a:xfrm>
          <a:prstGeom prst="homePlat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80" name="ホームベース 79">
            <a:extLst>
              <a:ext uri="{FF2B5EF4-FFF2-40B4-BE49-F238E27FC236}">
                <a16:creationId xmlns:a16="http://schemas.microsoft.com/office/drawing/2014/main" id="{4521C87B-5218-3311-0535-628F3054AF7E}"/>
              </a:ext>
            </a:extLst>
          </p:cNvPr>
          <p:cNvSpPr/>
          <p:nvPr/>
        </p:nvSpPr>
        <p:spPr>
          <a:xfrm>
            <a:off x="1710061" y="3825522"/>
            <a:ext cx="1152128" cy="792089"/>
          </a:xfrm>
          <a:prstGeom prst="homePlat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81" name="ホームベース 80">
            <a:extLst>
              <a:ext uri="{FF2B5EF4-FFF2-40B4-BE49-F238E27FC236}">
                <a16:creationId xmlns:a16="http://schemas.microsoft.com/office/drawing/2014/main" id="{845B50BA-38C8-9E21-56AB-9D7B0CF02EFF}"/>
              </a:ext>
            </a:extLst>
          </p:cNvPr>
          <p:cNvSpPr/>
          <p:nvPr/>
        </p:nvSpPr>
        <p:spPr>
          <a:xfrm>
            <a:off x="2862189" y="3825522"/>
            <a:ext cx="1152128" cy="792089"/>
          </a:xfrm>
          <a:prstGeom prst="homePlate">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83" name="ホームベース 82">
            <a:extLst>
              <a:ext uri="{FF2B5EF4-FFF2-40B4-BE49-F238E27FC236}">
                <a16:creationId xmlns:a16="http://schemas.microsoft.com/office/drawing/2014/main" id="{8C8B37F7-F729-8C38-D8D0-54B0F811C7AF}"/>
              </a:ext>
            </a:extLst>
          </p:cNvPr>
          <p:cNvSpPr/>
          <p:nvPr/>
        </p:nvSpPr>
        <p:spPr>
          <a:xfrm>
            <a:off x="4014317" y="3817033"/>
            <a:ext cx="1152128" cy="792089"/>
          </a:xfrm>
          <a:prstGeom prst="homePlat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18" name="テキスト ボックス 17">
            <a:extLst>
              <a:ext uri="{FF2B5EF4-FFF2-40B4-BE49-F238E27FC236}">
                <a16:creationId xmlns:a16="http://schemas.microsoft.com/office/drawing/2014/main" id="{BD227003-8725-391C-48D7-C59B253991BB}"/>
              </a:ext>
            </a:extLst>
          </p:cNvPr>
          <p:cNvSpPr txBox="1"/>
          <p:nvPr/>
        </p:nvSpPr>
        <p:spPr>
          <a:xfrm>
            <a:off x="592360" y="3973450"/>
            <a:ext cx="800219" cy="461665"/>
          </a:xfrm>
          <a:prstGeom prst="rect">
            <a:avLst/>
          </a:prstGeom>
          <a:noFill/>
        </p:spPr>
        <p:txBody>
          <a:bodyPr wrap="none" rtlCol="0">
            <a:spAutoFit/>
          </a:bodyPr>
          <a:lstStyle/>
          <a:p>
            <a:r>
              <a:rPr kumimoji="1" lang="ja-JP" altLang="en-US" sz="1200" dirty="0">
                <a:solidFill>
                  <a:schemeClr val="bg1"/>
                </a:solidFill>
                <a:latin typeface="Meiryo" charset="-128"/>
                <a:ea typeface="Meiryo" charset="-128"/>
                <a:cs typeface="Meiryo" charset="-128"/>
              </a:rPr>
              <a:t>契約の</a:t>
            </a:r>
            <a:endParaRPr kumimoji="1" lang="en-US" altLang="ja-JP" sz="1200" dirty="0">
              <a:solidFill>
                <a:schemeClr val="bg1"/>
              </a:solidFill>
              <a:latin typeface="Meiryo" charset="-128"/>
              <a:ea typeface="Meiryo" charset="-128"/>
              <a:cs typeface="Meiryo" charset="-128"/>
            </a:endParaRPr>
          </a:p>
          <a:p>
            <a:r>
              <a:rPr kumimoji="1" lang="ja-JP" altLang="en-US" sz="1200" dirty="0">
                <a:solidFill>
                  <a:schemeClr val="bg1"/>
                </a:solidFill>
                <a:latin typeface="Meiryo" charset="-128"/>
                <a:ea typeface="Meiryo" charset="-128"/>
                <a:cs typeface="Meiryo" charset="-128"/>
              </a:rPr>
              <a:t>事前定義</a:t>
            </a:r>
          </a:p>
        </p:txBody>
      </p:sp>
      <p:sp>
        <p:nvSpPr>
          <p:cNvPr id="84" name="テキスト ボックス 83">
            <a:extLst>
              <a:ext uri="{FF2B5EF4-FFF2-40B4-BE49-F238E27FC236}">
                <a16:creationId xmlns:a16="http://schemas.microsoft.com/office/drawing/2014/main" id="{B1E2CC4D-112E-44C9-EF58-28A7D0664B26}"/>
              </a:ext>
            </a:extLst>
          </p:cNvPr>
          <p:cNvSpPr txBox="1"/>
          <p:nvPr/>
        </p:nvSpPr>
        <p:spPr>
          <a:xfrm>
            <a:off x="1753497" y="3989344"/>
            <a:ext cx="800219" cy="461665"/>
          </a:xfrm>
          <a:prstGeom prst="rect">
            <a:avLst/>
          </a:prstGeom>
          <a:noFill/>
        </p:spPr>
        <p:txBody>
          <a:bodyPr wrap="none" rtlCol="0">
            <a:spAutoFit/>
          </a:bodyPr>
          <a:lstStyle/>
          <a:p>
            <a:r>
              <a:rPr kumimoji="1" lang="ja-JP" altLang="en-US" sz="1200">
                <a:solidFill>
                  <a:schemeClr val="bg1"/>
                </a:solidFill>
                <a:latin typeface="Meiryo" charset="-128"/>
                <a:ea typeface="Meiryo" charset="-128"/>
                <a:cs typeface="Meiryo" charset="-128"/>
              </a:rPr>
              <a:t>イベント</a:t>
            </a:r>
            <a:endParaRPr kumimoji="1" lang="en-US" altLang="ja-JP" sz="1200" dirty="0">
              <a:solidFill>
                <a:schemeClr val="bg1"/>
              </a:solidFill>
              <a:latin typeface="Meiryo" charset="-128"/>
              <a:ea typeface="Meiryo" charset="-128"/>
              <a:cs typeface="Meiryo" charset="-128"/>
            </a:endParaRPr>
          </a:p>
          <a:p>
            <a:r>
              <a:rPr lang="ja-JP" altLang="en-US" sz="1200" dirty="0">
                <a:solidFill>
                  <a:schemeClr val="bg1"/>
                </a:solidFill>
                <a:latin typeface="Meiryo" charset="-128"/>
                <a:ea typeface="Meiryo" charset="-128"/>
                <a:cs typeface="Meiryo" charset="-128"/>
              </a:rPr>
              <a:t>発生</a:t>
            </a:r>
            <a:endParaRPr kumimoji="1" lang="ja-JP" altLang="en-US" sz="1200" dirty="0">
              <a:solidFill>
                <a:schemeClr val="bg1"/>
              </a:solidFill>
              <a:latin typeface="Meiryo" charset="-128"/>
              <a:ea typeface="Meiryo" charset="-128"/>
              <a:cs typeface="Meiryo" charset="-128"/>
            </a:endParaRPr>
          </a:p>
        </p:txBody>
      </p:sp>
      <p:sp>
        <p:nvSpPr>
          <p:cNvPr id="87" name="テキスト ボックス 86">
            <a:extLst>
              <a:ext uri="{FF2B5EF4-FFF2-40B4-BE49-F238E27FC236}">
                <a16:creationId xmlns:a16="http://schemas.microsoft.com/office/drawing/2014/main" id="{2CB704C3-6C98-806A-5820-1D05B233808E}"/>
              </a:ext>
            </a:extLst>
          </p:cNvPr>
          <p:cNvSpPr txBox="1"/>
          <p:nvPr/>
        </p:nvSpPr>
        <p:spPr>
          <a:xfrm>
            <a:off x="2920824" y="3996964"/>
            <a:ext cx="800219" cy="461665"/>
          </a:xfrm>
          <a:prstGeom prst="rect">
            <a:avLst/>
          </a:prstGeom>
          <a:noFill/>
        </p:spPr>
        <p:txBody>
          <a:bodyPr wrap="none" rtlCol="0">
            <a:spAutoFit/>
          </a:bodyPr>
          <a:lstStyle/>
          <a:p>
            <a:r>
              <a:rPr kumimoji="1" lang="ja-JP" altLang="en-US" sz="1200" dirty="0">
                <a:solidFill>
                  <a:schemeClr val="bg1"/>
                </a:solidFill>
                <a:latin typeface="Meiryo" charset="-128"/>
                <a:ea typeface="Meiryo" charset="-128"/>
                <a:cs typeface="Meiryo" charset="-128"/>
              </a:rPr>
              <a:t>契約実行</a:t>
            </a:r>
            <a:endParaRPr kumimoji="1" lang="en-US" altLang="ja-JP" sz="1200" dirty="0">
              <a:solidFill>
                <a:schemeClr val="bg1"/>
              </a:solidFill>
              <a:latin typeface="Meiryo" charset="-128"/>
              <a:ea typeface="Meiryo" charset="-128"/>
              <a:cs typeface="Meiryo" charset="-128"/>
            </a:endParaRPr>
          </a:p>
          <a:p>
            <a:r>
              <a:rPr lang="ja-JP" altLang="en-US" sz="1200" dirty="0">
                <a:solidFill>
                  <a:schemeClr val="bg1"/>
                </a:solidFill>
                <a:latin typeface="Meiryo" charset="-128"/>
                <a:ea typeface="Meiryo" charset="-128"/>
                <a:cs typeface="Meiryo" charset="-128"/>
              </a:rPr>
              <a:t>価値移転</a:t>
            </a:r>
            <a:endParaRPr kumimoji="1" lang="ja-JP" altLang="en-US" sz="1200" dirty="0">
              <a:solidFill>
                <a:schemeClr val="bg1"/>
              </a:solidFill>
              <a:latin typeface="Meiryo" charset="-128"/>
              <a:ea typeface="Meiryo" charset="-128"/>
              <a:cs typeface="Meiryo" charset="-128"/>
            </a:endParaRPr>
          </a:p>
        </p:txBody>
      </p:sp>
      <p:sp>
        <p:nvSpPr>
          <p:cNvPr id="88" name="テキスト ボックス 87">
            <a:extLst>
              <a:ext uri="{FF2B5EF4-FFF2-40B4-BE49-F238E27FC236}">
                <a16:creationId xmlns:a16="http://schemas.microsoft.com/office/drawing/2014/main" id="{90084ABE-6F93-0D32-12B5-B3493BA5B80D}"/>
              </a:ext>
            </a:extLst>
          </p:cNvPr>
          <p:cNvSpPr txBox="1"/>
          <p:nvPr/>
        </p:nvSpPr>
        <p:spPr>
          <a:xfrm>
            <a:off x="4192141" y="4081892"/>
            <a:ext cx="646331" cy="276999"/>
          </a:xfrm>
          <a:prstGeom prst="rect">
            <a:avLst/>
          </a:prstGeom>
          <a:noFill/>
        </p:spPr>
        <p:txBody>
          <a:bodyPr wrap="none" rtlCol="0">
            <a:spAutoFit/>
          </a:bodyPr>
          <a:lstStyle/>
          <a:p>
            <a:r>
              <a:rPr kumimoji="1" lang="ja-JP" altLang="en-US" sz="1200">
                <a:solidFill>
                  <a:schemeClr val="bg1"/>
                </a:solidFill>
                <a:latin typeface="Meiryo" charset="-128"/>
                <a:ea typeface="Meiryo" charset="-128"/>
                <a:cs typeface="Meiryo" charset="-128"/>
              </a:rPr>
              <a:t>決　済</a:t>
            </a:r>
            <a:endParaRPr kumimoji="1" lang="ja-JP" altLang="en-US" sz="1200" dirty="0">
              <a:solidFill>
                <a:schemeClr val="bg1"/>
              </a:solidFill>
              <a:latin typeface="Meiryo" charset="-128"/>
              <a:ea typeface="Meiryo" charset="-128"/>
              <a:cs typeface="Meiryo" charset="-128"/>
            </a:endParaRPr>
          </a:p>
        </p:txBody>
      </p:sp>
      <p:sp>
        <p:nvSpPr>
          <p:cNvPr id="21" name="左右矢印 20">
            <a:extLst>
              <a:ext uri="{FF2B5EF4-FFF2-40B4-BE49-F238E27FC236}">
                <a16:creationId xmlns:a16="http://schemas.microsoft.com/office/drawing/2014/main" id="{FEAA3D5D-55D6-FC14-D7D8-BF0C56E788DC}"/>
              </a:ext>
            </a:extLst>
          </p:cNvPr>
          <p:cNvSpPr/>
          <p:nvPr/>
        </p:nvSpPr>
        <p:spPr>
          <a:xfrm>
            <a:off x="1697012" y="4795869"/>
            <a:ext cx="3482481" cy="576064"/>
          </a:xfrm>
          <a:prstGeom prst="leftRightArrow">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50">
                <a:solidFill>
                  <a:schemeClr val="bg1"/>
                </a:solidFill>
                <a:latin typeface="Meiryo" charset="-128"/>
                <a:ea typeface="Meiryo" charset="-128"/>
                <a:cs typeface="Meiryo" charset="-128"/>
              </a:rPr>
              <a:t>プログラムにより自動実行</a:t>
            </a:r>
            <a:endParaRPr kumimoji="1" lang="ja-JP" altLang="en-US" sz="1050" dirty="0">
              <a:solidFill>
                <a:schemeClr val="bg1"/>
              </a:solidFill>
              <a:latin typeface="Meiryo" charset="-128"/>
              <a:ea typeface="Meiryo" charset="-128"/>
              <a:cs typeface="Meiryo" charset="-128"/>
            </a:endParaRPr>
          </a:p>
        </p:txBody>
      </p:sp>
      <p:sp>
        <p:nvSpPr>
          <p:cNvPr id="22" name="上矢印吹き出し 21">
            <a:extLst>
              <a:ext uri="{FF2B5EF4-FFF2-40B4-BE49-F238E27FC236}">
                <a16:creationId xmlns:a16="http://schemas.microsoft.com/office/drawing/2014/main" id="{4645FB5D-D185-3D23-D997-46CE247E1D88}"/>
              </a:ext>
            </a:extLst>
          </p:cNvPr>
          <p:cNvSpPr/>
          <p:nvPr/>
        </p:nvSpPr>
        <p:spPr>
          <a:xfrm>
            <a:off x="620163" y="4640723"/>
            <a:ext cx="744612" cy="680859"/>
          </a:xfrm>
          <a:prstGeom prst="upArrowCallou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chemeClr val="bg1"/>
                </a:solidFill>
                <a:latin typeface="Meiryo" charset="-128"/>
                <a:ea typeface="Meiryo" charset="-128"/>
                <a:cs typeface="Meiryo" charset="-128"/>
              </a:rPr>
              <a:t>管理者</a:t>
            </a:r>
            <a:endParaRPr kumimoji="1" lang="en-US" altLang="ja-JP" sz="1200" dirty="0">
              <a:solidFill>
                <a:schemeClr val="bg1"/>
              </a:solidFill>
              <a:latin typeface="Meiryo" charset="-128"/>
              <a:ea typeface="Meiryo" charset="-128"/>
              <a:cs typeface="Meiryo" charset="-128"/>
            </a:endParaRPr>
          </a:p>
          <a:p>
            <a:pPr algn="ctr"/>
            <a:r>
              <a:rPr lang="ja-JP" altLang="en-US" sz="1200" dirty="0">
                <a:solidFill>
                  <a:schemeClr val="bg1"/>
                </a:solidFill>
                <a:latin typeface="Meiryo" charset="-128"/>
                <a:ea typeface="Meiryo" charset="-128"/>
                <a:cs typeface="Meiryo" charset="-128"/>
              </a:rPr>
              <a:t>が定義</a:t>
            </a:r>
            <a:endParaRPr kumimoji="1" lang="ja-JP" altLang="en-US" sz="1200" dirty="0">
              <a:solidFill>
                <a:schemeClr val="bg1"/>
              </a:solidFill>
              <a:latin typeface="Meiryo" charset="-128"/>
              <a:ea typeface="Meiryo" charset="-128"/>
              <a:cs typeface="Meiryo" charset="-128"/>
            </a:endParaRPr>
          </a:p>
        </p:txBody>
      </p:sp>
      <p:sp>
        <p:nvSpPr>
          <p:cNvPr id="92" name="テキスト ボックス 91">
            <a:extLst>
              <a:ext uri="{FF2B5EF4-FFF2-40B4-BE49-F238E27FC236}">
                <a16:creationId xmlns:a16="http://schemas.microsoft.com/office/drawing/2014/main" id="{37F04369-794D-EDF0-54BF-C0A2E9DCFA56}"/>
              </a:ext>
            </a:extLst>
          </p:cNvPr>
          <p:cNvSpPr txBox="1"/>
          <p:nvPr/>
        </p:nvSpPr>
        <p:spPr>
          <a:xfrm>
            <a:off x="442970" y="5602645"/>
            <a:ext cx="4827821" cy="830997"/>
          </a:xfrm>
          <a:prstGeom prst="rect">
            <a:avLst/>
          </a:prstGeom>
          <a:noFill/>
        </p:spPr>
        <p:txBody>
          <a:bodyPr wrap="square" rtlCol="0">
            <a:spAutoFit/>
          </a:bodyPr>
          <a:lstStyle/>
          <a:p>
            <a:r>
              <a:rPr kumimoji="1" lang="ja-JP" altLang="en-US" sz="1600" dirty="0">
                <a:solidFill>
                  <a:srgbClr val="7030A0"/>
                </a:solidFill>
                <a:latin typeface="Meiryo" charset="-128"/>
                <a:ea typeface="Meiryo" charset="-128"/>
                <a:cs typeface="Meiryo" charset="-128"/>
              </a:rPr>
              <a:t>契約条件をプログラムとして記述しておき、ある条件が満たされたときに自動的に決められた処理がおこなわれる。</a:t>
            </a:r>
          </a:p>
        </p:txBody>
      </p:sp>
      <p:pic>
        <p:nvPicPr>
          <p:cNvPr id="30" name="図 29">
            <a:extLst>
              <a:ext uri="{FF2B5EF4-FFF2-40B4-BE49-F238E27FC236}">
                <a16:creationId xmlns:a16="http://schemas.microsoft.com/office/drawing/2014/main" id="{5D17E157-5BBB-3CB8-DEB6-51394D08C1F2}"/>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881421" y="5555960"/>
            <a:ext cx="688601" cy="688601"/>
          </a:xfrm>
          <a:prstGeom prst="rect">
            <a:avLst/>
          </a:prstGeom>
        </p:spPr>
      </p:pic>
      <p:sp>
        <p:nvSpPr>
          <p:cNvPr id="34" name="正方形/長方形 33">
            <a:extLst>
              <a:ext uri="{FF2B5EF4-FFF2-40B4-BE49-F238E27FC236}">
                <a16:creationId xmlns:a16="http://schemas.microsoft.com/office/drawing/2014/main" id="{724AD6EE-E953-D3F2-3D05-5DDD6E3E2FEB}"/>
              </a:ext>
            </a:extLst>
          </p:cNvPr>
          <p:cNvSpPr/>
          <p:nvPr/>
        </p:nvSpPr>
        <p:spPr>
          <a:xfrm>
            <a:off x="6503798" y="5680465"/>
            <a:ext cx="2040943" cy="523220"/>
          </a:xfrm>
          <a:prstGeom prst="rect">
            <a:avLst/>
          </a:prstGeom>
        </p:spPr>
        <p:txBody>
          <a:bodyPr wrap="none">
            <a:spAutoFit/>
          </a:bodyPr>
          <a:lstStyle/>
          <a:p>
            <a:r>
              <a:rPr lang="en-US" altLang="ja-JP" sz="2800" b="1" dirty="0">
                <a:solidFill>
                  <a:schemeClr val="accent2">
                    <a:lumMod val="75000"/>
                  </a:schemeClr>
                </a:solidFill>
                <a:latin typeface="Meiryo" charset="-128"/>
              </a:rPr>
              <a:t>Ethereum</a:t>
            </a:r>
            <a:endParaRPr lang="en-US" altLang="ja-JP" sz="2800" b="1" i="0" dirty="0">
              <a:solidFill>
                <a:schemeClr val="accent2">
                  <a:lumMod val="75000"/>
                </a:schemeClr>
              </a:solidFill>
              <a:effectLst/>
              <a:latin typeface="Meiryo" charset="-128"/>
            </a:endParaRPr>
          </a:p>
        </p:txBody>
      </p:sp>
      <p:pic>
        <p:nvPicPr>
          <p:cNvPr id="4" name="図 3">
            <a:extLst>
              <a:ext uri="{FF2B5EF4-FFF2-40B4-BE49-F238E27FC236}">
                <a16:creationId xmlns:a16="http://schemas.microsoft.com/office/drawing/2014/main" id="{C099238C-4DEF-1307-468B-7DE57DDCDA1F}"/>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257571" y="1350944"/>
            <a:ext cx="2451402" cy="2451402"/>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82431209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en-US" altLang="ja-JP" sz="2400" dirty="0">
                <a:solidFill>
                  <a:srgbClr val="FFFFFF"/>
                </a:solidFill>
                <a:latin typeface="Meiryo" panose="020B0604030504040204" pitchFamily="34" charset="-128"/>
                <a:ea typeface="Meiryo" panose="020B0604030504040204" pitchFamily="34" charset="-128"/>
                <a:cs typeface="Arial"/>
              </a:rPr>
              <a:t>DX</a:t>
            </a:r>
            <a:r>
              <a:rPr lang="ja-JP" altLang="en-US" sz="2400">
                <a:solidFill>
                  <a:srgbClr val="FFFFFF"/>
                </a:solidFill>
                <a:latin typeface="Meiryo" panose="020B0604030504040204" pitchFamily="34" charset="-128"/>
                <a:ea typeface="Meiryo" panose="020B0604030504040204" pitchFamily="34" charset="-128"/>
                <a:cs typeface="Arial"/>
              </a:rPr>
              <a:t>が注目される背景</a:t>
            </a:r>
            <a:endParaRPr lang="ja-JP" altLang="en-US" sz="2400" dirty="0">
              <a:solidFill>
                <a:srgbClr val="FFFFFF"/>
              </a:solidFill>
              <a:effectLst/>
              <a:latin typeface="Meiryo" panose="020B0604030504040204" pitchFamily="34" charset="-128"/>
              <a:ea typeface="Meiryo" panose="020B0604030504040204" pitchFamily="34" charset="-128"/>
              <a:cs typeface="Arial"/>
            </a:endParaRP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3364819297"/>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F7627B5-0A50-DC7B-43C5-848075B8792E}"/>
            </a:ext>
          </a:extLst>
        </p:cNvPr>
        <p:cNvGrpSpPr/>
        <p:nvPr/>
      </p:nvGrpSpPr>
      <p:grpSpPr>
        <a:xfrm>
          <a:off x="0" y="0"/>
          <a:ext cx="0" cy="0"/>
          <a:chOff x="0" y="0"/>
          <a:chExt cx="0" cy="0"/>
        </a:xfrm>
      </p:grpSpPr>
      <p:sp>
        <p:nvSpPr>
          <p:cNvPr id="2" name="正方形/長方形 1">
            <a:extLst>
              <a:ext uri="{FF2B5EF4-FFF2-40B4-BE49-F238E27FC236}">
                <a16:creationId xmlns:a16="http://schemas.microsoft.com/office/drawing/2014/main" id="{A1ED8E2A-CDB5-779A-14C7-20F5FD987947}"/>
              </a:ext>
            </a:extLst>
          </p:cNvPr>
          <p:cNvSpPr/>
          <p:nvPr/>
        </p:nvSpPr>
        <p:spPr>
          <a:xfrm>
            <a:off x="4655271" y="4376423"/>
            <a:ext cx="4403697" cy="1307324"/>
          </a:xfrm>
          <a:prstGeom prst="rect">
            <a:avLst/>
          </a:prstGeom>
          <a:solidFill>
            <a:schemeClr val="accent3">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en-US" altLang="ja-JP" sz="2400" dirty="0">
                <a:solidFill>
                  <a:schemeClr val="bg1"/>
                </a:solidFill>
                <a:latin typeface="Meiryo" panose="020B0604030504040204" pitchFamily="34" charset="-128"/>
                <a:ea typeface="Meiryo" panose="020B0604030504040204" pitchFamily="34" charset="-128"/>
                <a:cs typeface="Arial" pitchFamily="34" charset="0"/>
              </a:rPr>
              <a:t>Web3</a:t>
            </a:r>
            <a:endParaRPr lang="ja-JP" altLang="en-US" sz="2400" dirty="0">
              <a:solidFill>
                <a:schemeClr val="bg1"/>
              </a:solidFill>
              <a:latin typeface="Meiryo" panose="020B0604030504040204" pitchFamily="34" charset="-128"/>
              <a:ea typeface="Meiryo" panose="020B0604030504040204" pitchFamily="34" charset="-128"/>
              <a:cs typeface="Arial" pitchFamily="34" charset="0"/>
            </a:endParaRPr>
          </a:p>
        </p:txBody>
      </p:sp>
      <p:sp>
        <p:nvSpPr>
          <p:cNvPr id="6" name="正方形/長方形 5">
            <a:extLst>
              <a:ext uri="{FF2B5EF4-FFF2-40B4-BE49-F238E27FC236}">
                <a16:creationId xmlns:a16="http://schemas.microsoft.com/office/drawing/2014/main" id="{549ED59E-440F-22D5-70E1-E2307ED5475F}"/>
              </a:ext>
            </a:extLst>
          </p:cNvPr>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4054710935"/>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CFC67B2-B07E-BEA6-4893-0D744E4AD40F}"/>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CBFB683F-F966-857B-9FF0-4729C5EBB3DD}"/>
              </a:ext>
            </a:extLst>
          </p:cNvPr>
          <p:cNvSpPr>
            <a:spLocks noGrp="1"/>
          </p:cNvSpPr>
          <p:nvPr>
            <p:ph type="title"/>
          </p:nvPr>
        </p:nvSpPr>
        <p:spPr/>
        <p:txBody>
          <a:bodyPr/>
          <a:lstStyle/>
          <a:p>
            <a:r>
              <a:rPr lang="en-US" altLang="ja-JP" dirty="0"/>
              <a:t>Web1.0</a:t>
            </a:r>
            <a:r>
              <a:rPr lang="ja-JP" altLang="en-US"/>
              <a:t>から</a:t>
            </a:r>
            <a:r>
              <a:rPr lang="en-US" altLang="ja-JP" dirty="0"/>
              <a:t>Web3</a:t>
            </a:r>
            <a:r>
              <a:rPr kumimoji="1" lang="ja-JP" altLang="en-US"/>
              <a:t>へ</a:t>
            </a:r>
            <a:r>
              <a:rPr kumimoji="1" lang="en-US" altLang="ja-JP" dirty="0"/>
              <a:t> 1</a:t>
            </a:r>
            <a:endParaRPr kumimoji="1" lang="ja-JP" altLang="en-US"/>
          </a:p>
        </p:txBody>
      </p:sp>
      <p:pic>
        <p:nvPicPr>
          <p:cNvPr id="30" name="図 29">
            <a:extLst>
              <a:ext uri="{FF2B5EF4-FFF2-40B4-BE49-F238E27FC236}">
                <a16:creationId xmlns:a16="http://schemas.microsoft.com/office/drawing/2014/main" id="{B57DD8C4-73F5-728C-C3F6-82751393926C}"/>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6257522" y="2267570"/>
            <a:ext cx="1991326" cy="1991326"/>
          </a:xfrm>
          <a:prstGeom prst="rect">
            <a:avLst/>
          </a:prstGeom>
        </p:spPr>
      </p:pic>
      <p:grpSp>
        <p:nvGrpSpPr>
          <p:cNvPr id="31" name="図形グループ 83">
            <a:extLst>
              <a:ext uri="{FF2B5EF4-FFF2-40B4-BE49-F238E27FC236}">
                <a16:creationId xmlns:a16="http://schemas.microsoft.com/office/drawing/2014/main" id="{F3F7C50D-0FA9-AE33-3228-D29C1EFAA582}"/>
              </a:ext>
            </a:extLst>
          </p:cNvPr>
          <p:cNvGrpSpPr/>
          <p:nvPr/>
        </p:nvGrpSpPr>
        <p:grpSpPr>
          <a:xfrm>
            <a:off x="8151999" y="3217818"/>
            <a:ext cx="134751" cy="261679"/>
            <a:chOff x="1946324" y="4125162"/>
            <a:chExt cx="969964" cy="2007872"/>
          </a:xfrm>
        </p:grpSpPr>
        <p:sp>
          <p:nvSpPr>
            <p:cNvPr id="32" name="円/楕円 31">
              <a:extLst>
                <a:ext uri="{FF2B5EF4-FFF2-40B4-BE49-F238E27FC236}">
                  <a16:creationId xmlns:a16="http://schemas.microsoft.com/office/drawing/2014/main" id="{56DE9E8A-00AE-77FF-AB6D-B4B12F42E019}"/>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 name="フローチャート: 論理積ゲート 32">
              <a:extLst>
                <a:ext uri="{FF2B5EF4-FFF2-40B4-BE49-F238E27FC236}">
                  <a16:creationId xmlns:a16="http://schemas.microsoft.com/office/drawing/2014/main" id="{4F53AFE8-8084-2DDE-BC89-DB9FF673F7E6}"/>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4" name="図形グループ 83">
            <a:extLst>
              <a:ext uri="{FF2B5EF4-FFF2-40B4-BE49-F238E27FC236}">
                <a16:creationId xmlns:a16="http://schemas.microsoft.com/office/drawing/2014/main" id="{090A18C2-0A6B-5061-F90A-A2A3B9C9A096}"/>
              </a:ext>
            </a:extLst>
          </p:cNvPr>
          <p:cNvGrpSpPr/>
          <p:nvPr/>
        </p:nvGrpSpPr>
        <p:grpSpPr>
          <a:xfrm>
            <a:off x="6160674" y="3217818"/>
            <a:ext cx="134751" cy="261679"/>
            <a:chOff x="1946324" y="4125162"/>
            <a:chExt cx="969964" cy="2007872"/>
          </a:xfrm>
        </p:grpSpPr>
        <p:sp>
          <p:nvSpPr>
            <p:cNvPr id="35" name="円/楕円 34">
              <a:extLst>
                <a:ext uri="{FF2B5EF4-FFF2-40B4-BE49-F238E27FC236}">
                  <a16:creationId xmlns:a16="http://schemas.microsoft.com/office/drawing/2014/main" id="{08A41CF7-1853-289F-C70F-F09B87C021DA}"/>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 name="フローチャート: 論理積ゲート 35">
              <a:extLst>
                <a:ext uri="{FF2B5EF4-FFF2-40B4-BE49-F238E27FC236}">
                  <a16:creationId xmlns:a16="http://schemas.microsoft.com/office/drawing/2014/main" id="{7515EB63-302A-FC45-C2D0-743A90461147}"/>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7" name="図形グループ 83">
            <a:extLst>
              <a:ext uri="{FF2B5EF4-FFF2-40B4-BE49-F238E27FC236}">
                <a16:creationId xmlns:a16="http://schemas.microsoft.com/office/drawing/2014/main" id="{7A2FA936-CE5B-9489-0C31-737FC34F9FC9}"/>
              </a:ext>
            </a:extLst>
          </p:cNvPr>
          <p:cNvGrpSpPr/>
          <p:nvPr/>
        </p:nvGrpSpPr>
        <p:grpSpPr>
          <a:xfrm>
            <a:off x="7185809" y="2202803"/>
            <a:ext cx="134751" cy="261679"/>
            <a:chOff x="1946324" y="4125162"/>
            <a:chExt cx="969964" cy="2007872"/>
          </a:xfrm>
        </p:grpSpPr>
        <p:sp>
          <p:nvSpPr>
            <p:cNvPr id="38" name="円/楕円 37">
              <a:extLst>
                <a:ext uri="{FF2B5EF4-FFF2-40B4-BE49-F238E27FC236}">
                  <a16:creationId xmlns:a16="http://schemas.microsoft.com/office/drawing/2014/main" id="{4BCA9CC1-6918-5729-7895-AA3BA0EEC574}"/>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9" name="フローチャート: 論理積ゲート 38">
              <a:extLst>
                <a:ext uri="{FF2B5EF4-FFF2-40B4-BE49-F238E27FC236}">
                  <a16:creationId xmlns:a16="http://schemas.microsoft.com/office/drawing/2014/main" id="{3A5EAC9F-1F8A-2441-A519-B71653BEB434}"/>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0" name="図形グループ 83">
            <a:extLst>
              <a:ext uri="{FF2B5EF4-FFF2-40B4-BE49-F238E27FC236}">
                <a16:creationId xmlns:a16="http://schemas.microsoft.com/office/drawing/2014/main" id="{38E0AA74-8C94-76C7-5576-172B0E803E68}"/>
              </a:ext>
            </a:extLst>
          </p:cNvPr>
          <p:cNvGrpSpPr/>
          <p:nvPr/>
        </p:nvGrpSpPr>
        <p:grpSpPr>
          <a:xfrm>
            <a:off x="7185809" y="4304195"/>
            <a:ext cx="134751" cy="261679"/>
            <a:chOff x="1946324" y="4125162"/>
            <a:chExt cx="969964" cy="2007872"/>
          </a:xfrm>
        </p:grpSpPr>
        <p:sp>
          <p:nvSpPr>
            <p:cNvPr id="41" name="円/楕円 40">
              <a:extLst>
                <a:ext uri="{FF2B5EF4-FFF2-40B4-BE49-F238E27FC236}">
                  <a16:creationId xmlns:a16="http://schemas.microsoft.com/office/drawing/2014/main" id="{16DA2FD3-FC69-E207-E9F5-AD002C01248B}"/>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 name="フローチャート: 論理積ゲート 41">
              <a:extLst>
                <a:ext uri="{FF2B5EF4-FFF2-40B4-BE49-F238E27FC236}">
                  <a16:creationId xmlns:a16="http://schemas.microsoft.com/office/drawing/2014/main" id="{9658807B-CED1-626A-65D9-0A62FD7ABDE4}"/>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3" name="図形グループ 83">
            <a:extLst>
              <a:ext uri="{FF2B5EF4-FFF2-40B4-BE49-F238E27FC236}">
                <a16:creationId xmlns:a16="http://schemas.microsoft.com/office/drawing/2014/main" id="{0A1F61FF-2A6A-DA90-EF99-7B17ACF9A5F8}"/>
              </a:ext>
            </a:extLst>
          </p:cNvPr>
          <p:cNvGrpSpPr/>
          <p:nvPr/>
        </p:nvGrpSpPr>
        <p:grpSpPr>
          <a:xfrm>
            <a:off x="6551995" y="4068057"/>
            <a:ext cx="134751" cy="261679"/>
            <a:chOff x="1946324" y="4125162"/>
            <a:chExt cx="969964" cy="2007872"/>
          </a:xfrm>
        </p:grpSpPr>
        <p:sp>
          <p:nvSpPr>
            <p:cNvPr id="44" name="円/楕円 43">
              <a:extLst>
                <a:ext uri="{FF2B5EF4-FFF2-40B4-BE49-F238E27FC236}">
                  <a16:creationId xmlns:a16="http://schemas.microsoft.com/office/drawing/2014/main" id="{FA489BF5-AA82-281A-4AE8-9F404A2CDC13}"/>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5" name="フローチャート: 論理積ゲート 44">
              <a:extLst>
                <a:ext uri="{FF2B5EF4-FFF2-40B4-BE49-F238E27FC236}">
                  <a16:creationId xmlns:a16="http://schemas.microsoft.com/office/drawing/2014/main" id="{259E02F0-DF99-E9C2-F891-5B902D502197}"/>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6" name="図形グループ 83">
            <a:extLst>
              <a:ext uri="{FF2B5EF4-FFF2-40B4-BE49-F238E27FC236}">
                <a16:creationId xmlns:a16="http://schemas.microsoft.com/office/drawing/2014/main" id="{43B024AC-6997-77F1-034F-596BD82DE2AE}"/>
              </a:ext>
            </a:extLst>
          </p:cNvPr>
          <p:cNvGrpSpPr/>
          <p:nvPr/>
        </p:nvGrpSpPr>
        <p:grpSpPr>
          <a:xfrm>
            <a:off x="6551995" y="2458713"/>
            <a:ext cx="134751" cy="261679"/>
            <a:chOff x="1946324" y="4125162"/>
            <a:chExt cx="969964" cy="2007872"/>
          </a:xfrm>
        </p:grpSpPr>
        <p:sp>
          <p:nvSpPr>
            <p:cNvPr id="47" name="円/楕円 46">
              <a:extLst>
                <a:ext uri="{FF2B5EF4-FFF2-40B4-BE49-F238E27FC236}">
                  <a16:creationId xmlns:a16="http://schemas.microsoft.com/office/drawing/2014/main" id="{0BE4F401-6D0D-918C-F867-2328F01E48C9}"/>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8" name="フローチャート: 論理積ゲート 47">
              <a:extLst>
                <a:ext uri="{FF2B5EF4-FFF2-40B4-BE49-F238E27FC236}">
                  <a16:creationId xmlns:a16="http://schemas.microsoft.com/office/drawing/2014/main" id="{8A09C989-13A9-5ECA-C7F8-2068E5EB5597}"/>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9" name="図形グループ 83">
            <a:extLst>
              <a:ext uri="{FF2B5EF4-FFF2-40B4-BE49-F238E27FC236}">
                <a16:creationId xmlns:a16="http://schemas.microsoft.com/office/drawing/2014/main" id="{AE061341-4A3E-A3D1-4568-C2AC82DB3832}"/>
              </a:ext>
            </a:extLst>
          </p:cNvPr>
          <p:cNvGrpSpPr/>
          <p:nvPr/>
        </p:nvGrpSpPr>
        <p:grpSpPr>
          <a:xfrm>
            <a:off x="7780581" y="4062047"/>
            <a:ext cx="134751" cy="261679"/>
            <a:chOff x="1946324" y="4125162"/>
            <a:chExt cx="969964" cy="2007872"/>
          </a:xfrm>
        </p:grpSpPr>
        <p:sp>
          <p:nvSpPr>
            <p:cNvPr id="50" name="円/楕円 49">
              <a:extLst>
                <a:ext uri="{FF2B5EF4-FFF2-40B4-BE49-F238E27FC236}">
                  <a16:creationId xmlns:a16="http://schemas.microsoft.com/office/drawing/2014/main" id="{9F2674E6-B1B9-DECC-B73E-30DF929E91F4}"/>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1" name="フローチャート: 論理積ゲート 50">
              <a:extLst>
                <a:ext uri="{FF2B5EF4-FFF2-40B4-BE49-F238E27FC236}">
                  <a16:creationId xmlns:a16="http://schemas.microsoft.com/office/drawing/2014/main" id="{1B38FFE0-C682-3FC4-665C-8B4C9F1610AD}"/>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52" name="図形グループ 83">
            <a:extLst>
              <a:ext uri="{FF2B5EF4-FFF2-40B4-BE49-F238E27FC236}">
                <a16:creationId xmlns:a16="http://schemas.microsoft.com/office/drawing/2014/main" id="{E59DA1BB-4D32-DAB4-036C-E9F8E6FE2955}"/>
              </a:ext>
            </a:extLst>
          </p:cNvPr>
          <p:cNvGrpSpPr/>
          <p:nvPr/>
        </p:nvGrpSpPr>
        <p:grpSpPr>
          <a:xfrm>
            <a:off x="7780581" y="2452702"/>
            <a:ext cx="134751" cy="261679"/>
            <a:chOff x="1946324" y="4125162"/>
            <a:chExt cx="969964" cy="2007872"/>
          </a:xfrm>
        </p:grpSpPr>
        <p:sp>
          <p:nvSpPr>
            <p:cNvPr id="53" name="円/楕円 52">
              <a:extLst>
                <a:ext uri="{FF2B5EF4-FFF2-40B4-BE49-F238E27FC236}">
                  <a16:creationId xmlns:a16="http://schemas.microsoft.com/office/drawing/2014/main" id="{914991FC-DB0C-8B1F-F25C-8E3EF9845302}"/>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 name="フローチャート: 論理積ゲート 53">
              <a:extLst>
                <a:ext uri="{FF2B5EF4-FFF2-40B4-BE49-F238E27FC236}">
                  <a16:creationId xmlns:a16="http://schemas.microsoft.com/office/drawing/2014/main" id="{46AC6FDF-9FAF-FEEC-B6B5-E32A1EB2B130}"/>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cxnSp>
        <p:nvCxnSpPr>
          <p:cNvPr id="56" name="直線コネクタ 55">
            <a:extLst>
              <a:ext uri="{FF2B5EF4-FFF2-40B4-BE49-F238E27FC236}">
                <a16:creationId xmlns:a16="http://schemas.microsoft.com/office/drawing/2014/main" id="{073C441C-664F-90E9-D03E-A4E3CC582544}"/>
              </a:ext>
            </a:extLst>
          </p:cNvPr>
          <p:cNvCxnSpPr>
            <a:cxnSpLocks/>
            <a:stCxn id="48" idx="1"/>
          </p:cNvCxnSpPr>
          <p:nvPr/>
        </p:nvCxnSpPr>
        <p:spPr>
          <a:xfrm>
            <a:off x="6619371" y="2720392"/>
            <a:ext cx="0" cy="1316007"/>
          </a:xfrm>
          <a:prstGeom prst="line">
            <a:avLst/>
          </a:prstGeom>
          <a:ln w="19050">
            <a:solidFill>
              <a:srgbClr val="0432FF"/>
            </a:solidFill>
          </a:ln>
          <a:effectLst/>
        </p:spPr>
        <p:style>
          <a:lnRef idx="2">
            <a:schemeClr val="accent1"/>
          </a:lnRef>
          <a:fillRef idx="0">
            <a:schemeClr val="accent1"/>
          </a:fillRef>
          <a:effectRef idx="1">
            <a:schemeClr val="accent1"/>
          </a:effectRef>
          <a:fontRef idx="minor">
            <a:schemeClr val="tx1"/>
          </a:fontRef>
        </p:style>
      </p:cxnSp>
      <p:cxnSp>
        <p:nvCxnSpPr>
          <p:cNvPr id="59" name="直線コネクタ 58">
            <a:extLst>
              <a:ext uri="{FF2B5EF4-FFF2-40B4-BE49-F238E27FC236}">
                <a16:creationId xmlns:a16="http://schemas.microsoft.com/office/drawing/2014/main" id="{56A6E310-1378-DAAA-3140-82A9C93047C4}"/>
              </a:ext>
            </a:extLst>
          </p:cNvPr>
          <p:cNvCxnSpPr>
            <a:cxnSpLocks/>
            <a:stCxn id="39" idx="1"/>
            <a:endCxn id="41" idx="0"/>
          </p:cNvCxnSpPr>
          <p:nvPr/>
        </p:nvCxnSpPr>
        <p:spPr>
          <a:xfrm>
            <a:off x="7253185" y="2464482"/>
            <a:ext cx="1" cy="1839713"/>
          </a:xfrm>
          <a:prstGeom prst="line">
            <a:avLst/>
          </a:prstGeom>
          <a:ln w="19050">
            <a:solidFill>
              <a:srgbClr val="0432FF"/>
            </a:solidFill>
          </a:ln>
          <a:effectLst/>
        </p:spPr>
        <p:style>
          <a:lnRef idx="2">
            <a:schemeClr val="accent1"/>
          </a:lnRef>
          <a:fillRef idx="0">
            <a:schemeClr val="accent1"/>
          </a:fillRef>
          <a:effectRef idx="1">
            <a:schemeClr val="accent1"/>
          </a:effectRef>
          <a:fontRef idx="minor">
            <a:schemeClr val="tx1"/>
          </a:fontRef>
        </p:style>
      </p:cxnSp>
      <p:cxnSp>
        <p:nvCxnSpPr>
          <p:cNvPr id="62" name="直線コネクタ 61">
            <a:extLst>
              <a:ext uri="{FF2B5EF4-FFF2-40B4-BE49-F238E27FC236}">
                <a16:creationId xmlns:a16="http://schemas.microsoft.com/office/drawing/2014/main" id="{92DF4658-61D9-576A-D946-F413D1D4A7A3}"/>
              </a:ext>
            </a:extLst>
          </p:cNvPr>
          <p:cNvCxnSpPr>
            <a:cxnSpLocks/>
            <a:endCxn id="50" idx="0"/>
          </p:cNvCxnSpPr>
          <p:nvPr/>
        </p:nvCxnSpPr>
        <p:spPr>
          <a:xfrm>
            <a:off x="7827031" y="2720392"/>
            <a:ext cx="20925" cy="1341655"/>
          </a:xfrm>
          <a:prstGeom prst="line">
            <a:avLst/>
          </a:prstGeom>
          <a:ln w="19050">
            <a:solidFill>
              <a:srgbClr val="0432FF"/>
            </a:solidFill>
          </a:ln>
          <a:effectLst/>
        </p:spPr>
        <p:style>
          <a:lnRef idx="2">
            <a:schemeClr val="accent1"/>
          </a:lnRef>
          <a:fillRef idx="0">
            <a:schemeClr val="accent1"/>
          </a:fillRef>
          <a:effectRef idx="1">
            <a:schemeClr val="accent1"/>
          </a:effectRef>
          <a:fontRef idx="minor">
            <a:schemeClr val="tx1"/>
          </a:fontRef>
        </p:style>
      </p:cxnSp>
      <p:cxnSp>
        <p:nvCxnSpPr>
          <p:cNvPr id="65" name="直線コネクタ 64">
            <a:extLst>
              <a:ext uri="{FF2B5EF4-FFF2-40B4-BE49-F238E27FC236}">
                <a16:creationId xmlns:a16="http://schemas.microsoft.com/office/drawing/2014/main" id="{62F00D04-4BD2-E22D-22D2-F403073EB13D}"/>
              </a:ext>
            </a:extLst>
          </p:cNvPr>
          <p:cNvCxnSpPr>
            <a:cxnSpLocks/>
            <a:stCxn id="36" idx="2"/>
            <a:endCxn id="33" idx="0"/>
          </p:cNvCxnSpPr>
          <p:nvPr/>
        </p:nvCxnSpPr>
        <p:spPr>
          <a:xfrm>
            <a:off x="6295425" y="3408656"/>
            <a:ext cx="1856574" cy="0"/>
          </a:xfrm>
          <a:prstGeom prst="line">
            <a:avLst/>
          </a:prstGeom>
          <a:ln w="19050">
            <a:solidFill>
              <a:srgbClr val="0432FF"/>
            </a:solidFill>
          </a:ln>
          <a:effectLst/>
        </p:spPr>
        <p:style>
          <a:lnRef idx="2">
            <a:schemeClr val="accent1"/>
          </a:lnRef>
          <a:fillRef idx="0">
            <a:schemeClr val="accent1"/>
          </a:fillRef>
          <a:effectRef idx="1">
            <a:schemeClr val="accent1"/>
          </a:effectRef>
          <a:fontRef idx="minor">
            <a:schemeClr val="tx1"/>
          </a:fontRef>
        </p:style>
      </p:cxnSp>
      <p:cxnSp>
        <p:nvCxnSpPr>
          <p:cNvPr id="68" name="直線コネクタ 67">
            <a:extLst>
              <a:ext uri="{FF2B5EF4-FFF2-40B4-BE49-F238E27FC236}">
                <a16:creationId xmlns:a16="http://schemas.microsoft.com/office/drawing/2014/main" id="{3396F2EF-3B78-88B1-8664-DDF4714338D6}"/>
              </a:ext>
            </a:extLst>
          </p:cNvPr>
          <p:cNvCxnSpPr>
            <a:cxnSpLocks/>
            <a:endCxn id="36" idx="2"/>
          </p:cNvCxnSpPr>
          <p:nvPr/>
        </p:nvCxnSpPr>
        <p:spPr>
          <a:xfrm flipH="1">
            <a:off x="6295425" y="2720392"/>
            <a:ext cx="323947" cy="688265"/>
          </a:xfrm>
          <a:prstGeom prst="line">
            <a:avLst/>
          </a:prstGeom>
          <a:ln w="19050">
            <a:solidFill>
              <a:srgbClr val="0432FF"/>
            </a:solidFill>
          </a:ln>
          <a:effectLst/>
        </p:spPr>
        <p:style>
          <a:lnRef idx="2">
            <a:schemeClr val="accent1"/>
          </a:lnRef>
          <a:fillRef idx="0">
            <a:schemeClr val="accent1"/>
          </a:fillRef>
          <a:effectRef idx="1">
            <a:schemeClr val="accent1"/>
          </a:effectRef>
          <a:fontRef idx="minor">
            <a:schemeClr val="tx1"/>
          </a:fontRef>
        </p:style>
      </p:cxnSp>
      <p:cxnSp>
        <p:nvCxnSpPr>
          <p:cNvPr id="71" name="直線コネクタ 70">
            <a:extLst>
              <a:ext uri="{FF2B5EF4-FFF2-40B4-BE49-F238E27FC236}">
                <a16:creationId xmlns:a16="http://schemas.microsoft.com/office/drawing/2014/main" id="{A59A3FEA-7ED9-8AE9-7CA0-667E89098718}"/>
              </a:ext>
            </a:extLst>
          </p:cNvPr>
          <p:cNvCxnSpPr>
            <a:cxnSpLocks/>
            <a:stCxn id="36" idx="2"/>
            <a:endCxn id="44" idx="0"/>
          </p:cNvCxnSpPr>
          <p:nvPr/>
        </p:nvCxnSpPr>
        <p:spPr>
          <a:xfrm>
            <a:off x="6295425" y="3408656"/>
            <a:ext cx="323946" cy="659401"/>
          </a:xfrm>
          <a:prstGeom prst="line">
            <a:avLst/>
          </a:prstGeom>
          <a:ln w="19050">
            <a:solidFill>
              <a:srgbClr val="0432FF"/>
            </a:solidFill>
          </a:ln>
          <a:effectLst/>
        </p:spPr>
        <p:style>
          <a:lnRef idx="2">
            <a:schemeClr val="accent1"/>
          </a:lnRef>
          <a:fillRef idx="0">
            <a:schemeClr val="accent1"/>
          </a:fillRef>
          <a:effectRef idx="1">
            <a:schemeClr val="accent1"/>
          </a:effectRef>
          <a:fontRef idx="minor">
            <a:schemeClr val="tx1"/>
          </a:fontRef>
        </p:style>
      </p:cxnSp>
      <p:cxnSp>
        <p:nvCxnSpPr>
          <p:cNvPr id="74" name="直線コネクタ 73">
            <a:extLst>
              <a:ext uri="{FF2B5EF4-FFF2-40B4-BE49-F238E27FC236}">
                <a16:creationId xmlns:a16="http://schemas.microsoft.com/office/drawing/2014/main" id="{51F27CF0-30FF-1732-01F8-BEF3929BEF45}"/>
              </a:ext>
            </a:extLst>
          </p:cNvPr>
          <p:cNvCxnSpPr>
            <a:cxnSpLocks/>
            <a:stCxn id="39" idx="1"/>
            <a:endCxn id="48" idx="1"/>
          </p:cNvCxnSpPr>
          <p:nvPr/>
        </p:nvCxnSpPr>
        <p:spPr>
          <a:xfrm flipH="1">
            <a:off x="6619371" y="2464482"/>
            <a:ext cx="633814" cy="255910"/>
          </a:xfrm>
          <a:prstGeom prst="line">
            <a:avLst/>
          </a:prstGeom>
          <a:ln w="19050">
            <a:solidFill>
              <a:srgbClr val="0432FF"/>
            </a:solidFill>
          </a:ln>
          <a:effectLst/>
        </p:spPr>
        <p:style>
          <a:lnRef idx="2">
            <a:schemeClr val="accent1"/>
          </a:lnRef>
          <a:fillRef idx="0">
            <a:schemeClr val="accent1"/>
          </a:fillRef>
          <a:effectRef idx="1">
            <a:schemeClr val="accent1"/>
          </a:effectRef>
          <a:fontRef idx="minor">
            <a:schemeClr val="tx1"/>
          </a:fontRef>
        </p:style>
      </p:cxnSp>
      <p:cxnSp>
        <p:nvCxnSpPr>
          <p:cNvPr id="78" name="直線コネクタ 77">
            <a:extLst>
              <a:ext uri="{FF2B5EF4-FFF2-40B4-BE49-F238E27FC236}">
                <a16:creationId xmlns:a16="http://schemas.microsoft.com/office/drawing/2014/main" id="{C5929583-F88D-610E-0E68-3F3866B4527F}"/>
              </a:ext>
            </a:extLst>
          </p:cNvPr>
          <p:cNvCxnSpPr>
            <a:cxnSpLocks/>
            <a:stCxn id="54" idx="1"/>
            <a:endCxn id="39" idx="1"/>
          </p:cNvCxnSpPr>
          <p:nvPr/>
        </p:nvCxnSpPr>
        <p:spPr>
          <a:xfrm flipH="1" flipV="1">
            <a:off x="7253185" y="2464482"/>
            <a:ext cx="594772" cy="249899"/>
          </a:xfrm>
          <a:prstGeom prst="line">
            <a:avLst/>
          </a:prstGeom>
          <a:ln w="19050">
            <a:solidFill>
              <a:srgbClr val="0432FF"/>
            </a:solidFill>
          </a:ln>
          <a:effectLst/>
        </p:spPr>
        <p:style>
          <a:lnRef idx="2">
            <a:schemeClr val="accent1"/>
          </a:lnRef>
          <a:fillRef idx="0">
            <a:schemeClr val="accent1"/>
          </a:fillRef>
          <a:effectRef idx="1">
            <a:schemeClr val="accent1"/>
          </a:effectRef>
          <a:fontRef idx="minor">
            <a:schemeClr val="tx1"/>
          </a:fontRef>
        </p:style>
      </p:cxnSp>
      <p:cxnSp>
        <p:nvCxnSpPr>
          <p:cNvPr id="81" name="直線コネクタ 80">
            <a:extLst>
              <a:ext uri="{FF2B5EF4-FFF2-40B4-BE49-F238E27FC236}">
                <a16:creationId xmlns:a16="http://schemas.microsoft.com/office/drawing/2014/main" id="{04660206-AE1A-3234-BD54-E65853FA5029}"/>
              </a:ext>
            </a:extLst>
          </p:cNvPr>
          <p:cNvCxnSpPr>
            <a:cxnSpLocks/>
            <a:stCxn id="33" idx="0"/>
          </p:cNvCxnSpPr>
          <p:nvPr/>
        </p:nvCxnSpPr>
        <p:spPr>
          <a:xfrm flipH="1" flipV="1">
            <a:off x="7827033" y="2720392"/>
            <a:ext cx="324967" cy="688265"/>
          </a:xfrm>
          <a:prstGeom prst="line">
            <a:avLst/>
          </a:prstGeom>
          <a:ln w="19050">
            <a:solidFill>
              <a:srgbClr val="0432FF"/>
            </a:solidFill>
          </a:ln>
          <a:effectLst/>
        </p:spPr>
        <p:style>
          <a:lnRef idx="2">
            <a:schemeClr val="accent1"/>
          </a:lnRef>
          <a:fillRef idx="0">
            <a:schemeClr val="accent1"/>
          </a:fillRef>
          <a:effectRef idx="1">
            <a:schemeClr val="accent1"/>
          </a:effectRef>
          <a:fontRef idx="minor">
            <a:schemeClr val="tx1"/>
          </a:fontRef>
        </p:style>
      </p:cxnSp>
      <p:cxnSp>
        <p:nvCxnSpPr>
          <p:cNvPr id="84" name="直線コネクタ 83">
            <a:extLst>
              <a:ext uri="{FF2B5EF4-FFF2-40B4-BE49-F238E27FC236}">
                <a16:creationId xmlns:a16="http://schemas.microsoft.com/office/drawing/2014/main" id="{52E1FDA6-0872-9E80-36A5-B8D9C9096908}"/>
              </a:ext>
            </a:extLst>
          </p:cNvPr>
          <p:cNvCxnSpPr>
            <a:cxnSpLocks/>
            <a:stCxn id="50" idx="0"/>
          </p:cNvCxnSpPr>
          <p:nvPr/>
        </p:nvCxnSpPr>
        <p:spPr>
          <a:xfrm flipV="1">
            <a:off x="7847957" y="3434304"/>
            <a:ext cx="323947" cy="627742"/>
          </a:xfrm>
          <a:prstGeom prst="line">
            <a:avLst/>
          </a:prstGeom>
          <a:ln w="19050">
            <a:solidFill>
              <a:srgbClr val="0432FF"/>
            </a:solidFill>
          </a:ln>
          <a:effectLst/>
        </p:spPr>
        <p:style>
          <a:lnRef idx="2">
            <a:schemeClr val="accent1"/>
          </a:lnRef>
          <a:fillRef idx="0">
            <a:schemeClr val="accent1"/>
          </a:fillRef>
          <a:effectRef idx="1">
            <a:schemeClr val="accent1"/>
          </a:effectRef>
          <a:fontRef idx="minor">
            <a:schemeClr val="tx1"/>
          </a:fontRef>
        </p:style>
      </p:cxnSp>
      <p:cxnSp>
        <p:nvCxnSpPr>
          <p:cNvPr id="87" name="直線コネクタ 86">
            <a:extLst>
              <a:ext uri="{FF2B5EF4-FFF2-40B4-BE49-F238E27FC236}">
                <a16:creationId xmlns:a16="http://schemas.microsoft.com/office/drawing/2014/main" id="{A6B3EA7C-40FE-70ED-FE02-84CCEAF344D4}"/>
              </a:ext>
            </a:extLst>
          </p:cNvPr>
          <p:cNvCxnSpPr>
            <a:cxnSpLocks/>
            <a:stCxn id="41" idx="0"/>
            <a:endCxn id="44" idx="0"/>
          </p:cNvCxnSpPr>
          <p:nvPr/>
        </p:nvCxnSpPr>
        <p:spPr>
          <a:xfrm flipH="1" flipV="1">
            <a:off x="6619371" y="4068057"/>
            <a:ext cx="633814" cy="236138"/>
          </a:xfrm>
          <a:prstGeom prst="line">
            <a:avLst/>
          </a:prstGeom>
          <a:ln w="19050">
            <a:solidFill>
              <a:srgbClr val="0432FF"/>
            </a:solidFill>
          </a:ln>
          <a:effectLst/>
        </p:spPr>
        <p:style>
          <a:lnRef idx="2">
            <a:schemeClr val="accent1"/>
          </a:lnRef>
          <a:fillRef idx="0">
            <a:schemeClr val="accent1"/>
          </a:fillRef>
          <a:effectRef idx="1">
            <a:schemeClr val="accent1"/>
          </a:effectRef>
          <a:fontRef idx="minor">
            <a:schemeClr val="tx1"/>
          </a:fontRef>
        </p:style>
      </p:cxnSp>
      <p:cxnSp>
        <p:nvCxnSpPr>
          <p:cNvPr id="88" name="直線コネクタ 87">
            <a:extLst>
              <a:ext uri="{FF2B5EF4-FFF2-40B4-BE49-F238E27FC236}">
                <a16:creationId xmlns:a16="http://schemas.microsoft.com/office/drawing/2014/main" id="{2E0C590E-4D58-91E1-A5F6-2A2A0D7A51B3}"/>
              </a:ext>
            </a:extLst>
          </p:cNvPr>
          <p:cNvCxnSpPr>
            <a:cxnSpLocks/>
            <a:stCxn id="50" idx="0"/>
            <a:endCxn id="41" idx="0"/>
          </p:cNvCxnSpPr>
          <p:nvPr/>
        </p:nvCxnSpPr>
        <p:spPr>
          <a:xfrm flipH="1">
            <a:off x="7253185" y="4062047"/>
            <a:ext cx="594772" cy="242149"/>
          </a:xfrm>
          <a:prstGeom prst="line">
            <a:avLst/>
          </a:prstGeom>
          <a:ln w="19050">
            <a:solidFill>
              <a:srgbClr val="0432FF"/>
            </a:solidFill>
          </a:ln>
          <a:effectLst/>
        </p:spPr>
        <p:style>
          <a:lnRef idx="2">
            <a:schemeClr val="accent1"/>
          </a:lnRef>
          <a:fillRef idx="0">
            <a:schemeClr val="accent1"/>
          </a:fillRef>
          <a:effectRef idx="1">
            <a:schemeClr val="accent1"/>
          </a:effectRef>
          <a:fontRef idx="minor">
            <a:schemeClr val="tx1"/>
          </a:fontRef>
        </p:style>
      </p:cxnSp>
      <p:cxnSp>
        <p:nvCxnSpPr>
          <p:cNvPr id="89" name="直線コネクタ 88">
            <a:extLst>
              <a:ext uri="{FF2B5EF4-FFF2-40B4-BE49-F238E27FC236}">
                <a16:creationId xmlns:a16="http://schemas.microsoft.com/office/drawing/2014/main" id="{1AFCBF87-77D8-E0D2-B8A0-24B1994D4D9A}"/>
              </a:ext>
            </a:extLst>
          </p:cNvPr>
          <p:cNvCxnSpPr>
            <a:cxnSpLocks/>
            <a:stCxn id="41" idx="0"/>
            <a:endCxn id="48" idx="1"/>
          </p:cNvCxnSpPr>
          <p:nvPr/>
        </p:nvCxnSpPr>
        <p:spPr>
          <a:xfrm flipH="1" flipV="1">
            <a:off x="6619371" y="2720392"/>
            <a:ext cx="633814" cy="1583804"/>
          </a:xfrm>
          <a:prstGeom prst="line">
            <a:avLst/>
          </a:prstGeom>
          <a:ln w="19050">
            <a:solidFill>
              <a:srgbClr val="0432FF"/>
            </a:solidFill>
          </a:ln>
          <a:effectLst/>
        </p:spPr>
        <p:style>
          <a:lnRef idx="2">
            <a:schemeClr val="accent1"/>
          </a:lnRef>
          <a:fillRef idx="0">
            <a:schemeClr val="accent1"/>
          </a:fillRef>
          <a:effectRef idx="1">
            <a:schemeClr val="accent1"/>
          </a:effectRef>
          <a:fontRef idx="minor">
            <a:schemeClr val="tx1"/>
          </a:fontRef>
        </p:style>
      </p:cxnSp>
      <p:cxnSp>
        <p:nvCxnSpPr>
          <p:cNvPr id="97" name="直線コネクタ 96">
            <a:extLst>
              <a:ext uri="{FF2B5EF4-FFF2-40B4-BE49-F238E27FC236}">
                <a16:creationId xmlns:a16="http://schemas.microsoft.com/office/drawing/2014/main" id="{70097B9A-828B-7C02-AB5C-821774DCFB24}"/>
              </a:ext>
            </a:extLst>
          </p:cNvPr>
          <p:cNvCxnSpPr>
            <a:cxnSpLocks/>
            <a:stCxn id="50" idx="0"/>
            <a:endCxn id="39" idx="1"/>
          </p:cNvCxnSpPr>
          <p:nvPr/>
        </p:nvCxnSpPr>
        <p:spPr>
          <a:xfrm flipH="1" flipV="1">
            <a:off x="7253185" y="2464482"/>
            <a:ext cx="594772" cy="1597565"/>
          </a:xfrm>
          <a:prstGeom prst="line">
            <a:avLst/>
          </a:prstGeom>
          <a:ln w="19050">
            <a:solidFill>
              <a:srgbClr val="0432FF"/>
            </a:solidFill>
          </a:ln>
          <a:effectLst/>
        </p:spPr>
        <p:style>
          <a:lnRef idx="2">
            <a:schemeClr val="accent1"/>
          </a:lnRef>
          <a:fillRef idx="0">
            <a:schemeClr val="accent1"/>
          </a:fillRef>
          <a:effectRef idx="1">
            <a:schemeClr val="accent1"/>
          </a:effectRef>
          <a:fontRef idx="minor">
            <a:schemeClr val="tx1"/>
          </a:fontRef>
        </p:style>
      </p:cxnSp>
      <p:cxnSp>
        <p:nvCxnSpPr>
          <p:cNvPr id="100" name="直線コネクタ 99">
            <a:extLst>
              <a:ext uri="{FF2B5EF4-FFF2-40B4-BE49-F238E27FC236}">
                <a16:creationId xmlns:a16="http://schemas.microsoft.com/office/drawing/2014/main" id="{2A69EC93-4946-9EF8-CD5C-B7EED35EFD9F}"/>
              </a:ext>
            </a:extLst>
          </p:cNvPr>
          <p:cNvCxnSpPr>
            <a:cxnSpLocks/>
            <a:stCxn id="41" idx="0"/>
            <a:endCxn id="54" idx="1"/>
          </p:cNvCxnSpPr>
          <p:nvPr/>
        </p:nvCxnSpPr>
        <p:spPr>
          <a:xfrm flipV="1">
            <a:off x="7253185" y="2714381"/>
            <a:ext cx="594772" cy="1589814"/>
          </a:xfrm>
          <a:prstGeom prst="line">
            <a:avLst/>
          </a:prstGeom>
          <a:ln w="19050">
            <a:solidFill>
              <a:srgbClr val="0432FF"/>
            </a:solidFill>
          </a:ln>
          <a:effectLst/>
        </p:spPr>
        <p:style>
          <a:lnRef idx="2">
            <a:schemeClr val="accent1"/>
          </a:lnRef>
          <a:fillRef idx="0">
            <a:schemeClr val="accent1"/>
          </a:fillRef>
          <a:effectRef idx="1">
            <a:schemeClr val="accent1"/>
          </a:effectRef>
          <a:fontRef idx="minor">
            <a:schemeClr val="tx1"/>
          </a:fontRef>
        </p:style>
      </p:cxnSp>
      <p:cxnSp>
        <p:nvCxnSpPr>
          <p:cNvPr id="103" name="直線コネクタ 102">
            <a:extLst>
              <a:ext uri="{FF2B5EF4-FFF2-40B4-BE49-F238E27FC236}">
                <a16:creationId xmlns:a16="http://schemas.microsoft.com/office/drawing/2014/main" id="{E76A7EBD-18C0-9A6B-9ABB-3CFACDE40FB0}"/>
              </a:ext>
            </a:extLst>
          </p:cNvPr>
          <p:cNvCxnSpPr>
            <a:cxnSpLocks/>
            <a:stCxn id="44" idx="0"/>
            <a:endCxn id="39" idx="1"/>
          </p:cNvCxnSpPr>
          <p:nvPr/>
        </p:nvCxnSpPr>
        <p:spPr>
          <a:xfrm flipV="1">
            <a:off x="6619371" y="2464482"/>
            <a:ext cx="633814" cy="1603575"/>
          </a:xfrm>
          <a:prstGeom prst="line">
            <a:avLst/>
          </a:prstGeom>
          <a:ln w="19050">
            <a:solidFill>
              <a:srgbClr val="0432FF"/>
            </a:solidFill>
          </a:ln>
          <a:effectLst/>
        </p:spPr>
        <p:style>
          <a:lnRef idx="2">
            <a:schemeClr val="accent1"/>
          </a:lnRef>
          <a:fillRef idx="0">
            <a:schemeClr val="accent1"/>
          </a:fillRef>
          <a:effectRef idx="1">
            <a:schemeClr val="accent1"/>
          </a:effectRef>
          <a:fontRef idx="minor">
            <a:schemeClr val="tx1"/>
          </a:fontRef>
        </p:style>
      </p:cxnSp>
      <p:cxnSp>
        <p:nvCxnSpPr>
          <p:cNvPr id="106" name="直線コネクタ 105">
            <a:extLst>
              <a:ext uri="{FF2B5EF4-FFF2-40B4-BE49-F238E27FC236}">
                <a16:creationId xmlns:a16="http://schemas.microsoft.com/office/drawing/2014/main" id="{FE9F6D93-C61A-90BB-0ABA-55DF4F2B4B2A}"/>
              </a:ext>
            </a:extLst>
          </p:cNvPr>
          <p:cNvCxnSpPr>
            <a:cxnSpLocks/>
            <a:stCxn id="36" idx="2"/>
            <a:endCxn id="39" idx="1"/>
          </p:cNvCxnSpPr>
          <p:nvPr/>
        </p:nvCxnSpPr>
        <p:spPr>
          <a:xfrm flipV="1">
            <a:off x="6295425" y="2464482"/>
            <a:ext cx="957760" cy="944174"/>
          </a:xfrm>
          <a:prstGeom prst="line">
            <a:avLst/>
          </a:prstGeom>
          <a:ln w="19050">
            <a:solidFill>
              <a:srgbClr val="0432FF"/>
            </a:solidFill>
          </a:ln>
          <a:effectLst/>
        </p:spPr>
        <p:style>
          <a:lnRef idx="2">
            <a:schemeClr val="accent1"/>
          </a:lnRef>
          <a:fillRef idx="0">
            <a:schemeClr val="accent1"/>
          </a:fillRef>
          <a:effectRef idx="1">
            <a:schemeClr val="accent1"/>
          </a:effectRef>
          <a:fontRef idx="minor">
            <a:schemeClr val="tx1"/>
          </a:fontRef>
        </p:style>
      </p:cxnSp>
      <p:cxnSp>
        <p:nvCxnSpPr>
          <p:cNvPr id="109" name="直線コネクタ 108">
            <a:extLst>
              <a:ext uri="{FF2B5EF4-FFF2-40B4-BE49-F238E27FC236}">
                <a16:creationId xmlns:a16="http://schemas.microsoft.com/office/drawing/2014/main" id="{B971DEAD-9DB7-1AB5-7D9C-36EC84787381}"/>
              </a:ext>
            </a:extLst>
          </p:cNvPr>
          <p:cNvCxnSpPr>
            <a:cxnSpLocks/>
            <a:stCxn id="36" idx="2"/>
            <a:endCxn id="41" idx="0"/>
          </p:cNvCxnSpPr>
          <p:nvPr/>
        </p:nvCxnSpPr>
        <p:spPr>
          <a:xfrm>
            <a:off x="6295425" y="3408656"/>
            <a:ext cx="957760" cy="895539"/>
          </a:xfrm>
          <a:prstGeom prst="line">
            <a:avLst/>
          </a:prstGeom>
          <a:ln w="19050">
            <a:solidFill>
              <a:srgbClr val="0432FF"/>
            </a:solidFill>
          </a:ln>
          <a:effectLst/>
        </p:spPr>
        <p:style>
          <a:lnRef idx="2">
            <a:schemeClr val="accent1"/>
          </a:lnRef>
          <a:fillRef idx="0">
            <a:schemeClr val="accent1"/>
          </a:fillRef>
          <a:effectRef idx="1">
            <a:schemeClr val="accent1"/>
          </a:effectRef>
          <a:fontRef idx="minor">
            <a:schemeClr val="tx1"/>
          </a:fontRef>
        </p:style>
      </p:cxnSp>
      <p:cxnSp>
        <p:nvCxnSpPr>
          <p:cNvPr id="112" name="直線コネクタ 111">
            <a:extLst>
              <a:ext uri="{FF2B5EF4-FFF2-40B4-BE49-F238E27FC236}">
                <a16:creationId xmlns:a16="http://schemas.microsoft.com/office/drawing/2014/main" id="{05B0EDD5-B226-DA21-B6DE-CDAA951CB7EE}"/>
              </a:ext>
            </a:extLst>
          </p:cNvPr>
          <p:cNvCxnSpPr>
            <a:cxnSpLocks/>
            <a:endCxn id="54" idx="1"/>
          </p:cNvCxnSpPr>
          <p:nvPr/>
        </p:nvCxnSpPr>
        <p:spPr>
          <a:xfrm flipV="1">
            <a:off x="6337617" y="2714381"/>
            <a:ext cx="1510340" cy="688262"/>
          </a:xfrm>
          <a:prstGeom prst="line">
            <a:avLst/>
          </a:prstGeom>
          <a:ln w="19050">
            <a:solidFill>
              <a:srgbClr val="0432FF"/>
            </a:solidFill>
          </a:ln>
          <a:effectLst/>
        </p:spPr>
        <p:style>
          <a:lnRef idx="2">
            <a:schemeClr val="accent1"/>
          </a:lnRef>
          <a:fillRef idx="0">
            <a:schemeClr val="accent1"/>
          </a:fillRef>
          <a:effectRef idx="1">
            <a:schemeClr val="accent1"/>
          </a:effectRef>
          <a:fontRef idx="minor">
            <a:schemeClr val="tx1"/>
          </a:fontRef>
        </p:style>
      </p:cxnSp>
      <p:cxnSp>
        <p:nvCxnSpPr>
          <p:cNvPr id="115" name="直線コネクタ 114">
            <a:extLst>
              <a:ext uri="{FF2B5EF4-FFF2-40B4-BE49-F238E27FC236}">
                <a16:creationId xmlns:a16="http://schemas.microsoft.com/office/drawing/2014/main" id="{5148850C-ED16-271A-3730-46C0D07E9E97}"/>
              </a:ext>
            </a:extLst>
          </p:cNvPr>
          <p:cNvCxnSpPr>
            <a:cxnSpLocks/>
            <a:stCxn id="36" idx="2"/>
            <a:endCxn id="50" idx="0"/>
          </p:cNvCxnSpPr>
          <p:nvPr/>
        </p:nvCxnSpPr>
        <p:spPr>
          <a:xfrm>
            <a:off x="6295425" y="3408656"/>
            <a:ext cx="1552532" cy="653390"/>
          </a:xfrm>
          <a:prstGeom prst="line">
            <a:avLst/>
          </a:prstGeom>
          <a:ln w="19050">
            <a:solidFill>
              <a:srgbClr val="0432FF"/>
            </a:solidFill>
          </a:ln>
          <a:effectLst/>
        </p:spPr>
        <p:style>
          <a:lnRef idx="2">
            <a:schemeClr val="accent1"/>
          </a:lnRef>
          <a:fillRef idx="0">
            <a:schemeClr val="accent1"/>
          </a:fillRef>
          <a:effectRef idx="1">
            <a:schemeClr val="accent1"/>
          </a:effectRef>
          <a:fontRef idx="minor">
            <a:schemeClr val="tx1"/>
          </a:fontRef>
        </p:style>
      </p:cxnSp>
      <p:cxnSp>
        <p:nvCxnSpPr>
          <p:cNvPr id="118" name="直線コネクタ 117">
            <a:extLst>
              <a:ext uri="{FF2B5EF4-FFF2-40B4-BE49-F238E27FC236}">
                <a16:creationId xmlns:a16="http://schemas.microsoft.com/office/drawing/2014/main" id="{8C08136C-D7A3-7216-0D4B-2704AE4DCD5D}"/>
              </a:ext>
            </a:extLst>
          </p:cNvPr>
          <p:cNvCxnSpPr>
            <a:cxnSpLocks/>
            <a:stCxn id="41" idx="0"/>
            <a:endCxn id="33" idx="0"/>
          </p:cNvCxnSpPr>
          <p:nvPr/>
        </p:nvCxnSpPr>
        <p:spPr>
          <a:xfrm flipV="1">
            <a:off x="7253185" y="3408656"/>
            <a:ext cx="898814" cy="895539"/>
          </a:xfrm>
          <a:prstGeom prst="line">
            <a:avLst/>
          </a:prstGeom>
          <a:ln w="19050">
            <a:solidFill>
              <a:srgbClr val="0432FF"/>
            </a:solidFill>
          </a:ln>
          <a:effectLst/>
        </p:spPr>
        <p:style>
          <a:lnRef idx="2">
            <a:schemeClr val="accent1"/>
          </a:lnRef>
          <a:fillRef idx="0">
            <a:schemeClr val="accent1"/>
          </a:fillRef>
          <a:effectRef idx="1">
            <a:schemeClr val="accent1"/>
          </a:effectRef>
          <a:fontRef idx="minor">
            <a:schemeClr val="tx1"/>
          </a:fontRef>
        </p:style>
      </p:cxnSp>
      <p:cxnSp>
        <p:nvCxnSpPr>
          <p:cNvPr id="121" name="直線コネクタ 120">
            <a:extLst>
              <a:ext uri="{FF2B5EF4-FFF2-40B4-BE49-F238E27FC236}">
                <a16:creationId xmlns:a16="http://schemas.microsoft.com/office/drawing/2014/main" id="{5A66582B-C8FD-A139-F5E7-AF08B45543C4}"/>
              </a:ext>
            </a:extLst>
          </p:cNvPr>
          <p:cNvCxnSpPr>
            <a:cxnSpLocks/>
            <a:stCxn id="44" idx="0"/>
          </p:cNvCxnSpPr>
          <p:nvPr/>
        </p:nvCxnSpPr>
        <p:spPr>
          <a:xfrm flipV="1">
            <a:off x="6619371" y="3434304"/>
            <a:ext cx="1525310" cy="633753"/>
          </a:xfrm>
          <a:prstGeom prst="line">
            <a:avLst/>
          </a:prstGeom>
          <a:ln w="19050">
            <a:solidFill>
              <a:srgbClr val="0432FF"/>
            </a:solidFill>
          </a:ln>
          <a:effectLst/>
        </p:spPr>
        <p:style>
          <a:lnRef idx="2">
            <a:schemeClr val="accent1"/>
          </a:lnRef>
          <a:fillRef idx="0">
            <a:schemeClr val="accent1"/>
          </a:fillRef>
          <a:effectRef idx="1">
            <a:schemeClr val="accent1"/>
          </a:effectRef>
          <a:fontRef idx="minor">
            <a:schemeClr val="tx1"/>
          </a:fontRef>
        </p:style>
      </p:cxnSp>
      <p:cxnSp>
        <p:nvCxnSpPr>
          <p:cNvPr id="124" name="直線コネクタ 123">
            <a:extLst>
              <a:ext uri="{FF2B5EF4-FFF2-40B4-BE49-F238E27FC236}">
                <a16:creationId xmlns:a16="http://schemas.microsoft.com/office/drawing/2014/main" id="{CE42BAD4-C6BA-7A61-F540-FC0D3056CC42}"/>
              </a:ext>
            </a:extLst>
          </p:cNvPr>
          <p:cNvCxnSpPr>
            <a:cxnSpLocks/>
            <a:stCxn id="48" idx="1"/>
            <a:endCxn id="33" idx="0"/>
          </p:cNvCxnSpPr>
          <p:nvPr/>
        </p:nvCxnSpPr>
        <p:spPr>
          <a:xfrm>
            <a:off x="6619371" y="2720392"/>
            <a:ext cx="1532628" cy="688265"/>
          </a:xfrm>
          <a:prstGeom prst="line">
            <a:avLst/>
          </a:prstGeom>
          <a:ln w="19050">
            <a:solidFill>
              <a:srgbClr val="0432FF"/>
            </a:solidFill>
          </a:ln>
          <a:effectLst/>
        </p:spPr>
        <p:style>
          <a:lnRef idx="2">
            <a:schemeClr val="accent1"/>
          </a:lnRef>
          <a:fillRef idx="0">
            <a:schemeClr val="accent1"/>
          </a:fillRef>
          <a:effectRef idx="1">
            <a:schemeClr val="accent1"/>
          </a:effectRef>
          <a:fontRef idx="minor">
            <a:schemeClr val="tx1"/>
          </a:fontRef>
        </p:style>
      </p:cxnSp>
      <p:cxnSp>
        <p:nvCxnSpPr>
          <p:cNvPr id="127" name="直線コネクタ 126">
            <a:extLst>
              <a:ext uri="{FF2B5EF4-FFF2-40B4-BE49-F238E27FC236}">
                <a16:creationId xmlns:a16="http://schemas.microsoft.com/office/drawing/2014/main" id="{3EA08AE0-68BE-E159-3851-47245364B1FB}"/>
              </a:ext>
            </a:extLst>
          </p:cNvPr>
          <p:cNvCxnSpPr>
            <a:cxnSpLocks/>
            <a:stCxn id="39" idx="1"/>
            <a:endCxn id="33" idx="0"/>
          </p:cNvCxnSpPr>
          <p:nvPr/>
        </p:nvCxnSpPr>
        <p:spPr>
          <a:xfrm>
            <a:off x="7253185" y="2464482"/>
            <a:ext cx="898815" cy="944174"/>
          </a:xfrm>
          <a:prstGeom prst="line">
            <a:avLst/>
          </a:prstGeom>
          <a:ln w="19050">
            <a:solidFill>
              <a:srgbClr val="0432FF"/>
            </a:solidFill>
          </a:ln>
          <a:effectLst/>
        </p:spPr>
        <p:style>
          <a:lnRef idx="2">
            <a:schemeClr val="accent1"/>
          </a:lnRef>
          <a:fillRef idx="0">
            <a:schemeClr val="accent1"/>
          </a:fillRef>
          <a:effectRef idx="1">
            <a:schemeClr val="accent1"/>
          </a:effectRef>
          <a:fontRef idx="minor">
            <a:schemeClr val="tx1"/>
          </a:fontRef>
        </p:style>
      </p:cxnSp>
      <p:cxnSp>
        <p:nvCxnSpPr>
          <p:cNvPr id="130" name="直線コネクタ 129">
            <a:extLst>
              <a:ext uri="{FF2B5EF4-FFF2-40B4-BE49-F238E27FC236}">
                <a16:creationId xmlns:a16="http://schemas.microsoft.com/office/drawing/2014/main" id="{8D66D2A8-EEFA-8664-4751-76CFCA0F5C9A}"/>
              </a:ext>
            </a:extLst>
          </p:cNvPr>
          <p:cNvCxnSpPr>
            <a:cxnSpLocks/>
            <a:stCxn id="44" idx="0"/>
            <a:endCxn id="54" idx="1"/>
          </p:cNvCxnSpPr>
          <p:nvPr/>
        </p:nvCxnSpPr>
        <p:spPr>
          <a:xfrm flipV="1">
            <a:off x="6619371" y="2714381"/>
            <a:ext cx="1228586" cy="1353677"/>
          </a:xfrm>
          <a:prstGeom prst="line">
            <a:avLst/>
          </a:prstGeom>
          <a:ln w="19050">
            <a:solidFill>
              <a:srgbClr val="0432FF"/>
            </a:solidFill>
          </a:ln>
          <a:effectLst/>
        </p:spPr>
        <p:style>
          <a:lnRef idx="2">
            <a:schemeClr val="accent1"/>
          </a:lnRef>
          <a:fillRef idx="0">
            <a:schemeClr val="accent1"/>
          </a:fillRef>
          <a:effectRef idx="1">
            <a:schemeClr val="accent1"/>
          </a:effectRef>
          <a:fontRef idx="minor">
            <a:schemeClr val="tx1"/>
          </a:fontRef>
        </p:style>
      </p:cxnSp>
      <p:cxnSp>
        <p:nvCxnSpPr>
          <p:cNvPr id="133" name="直線コネクタ 132">
            <a:extLst>
              <a:ext uri="{FF2B5EF4-FFF2-40B4-BE49-F238E27FC236}">
                <a16:creationId xmlns:a16="http://schemas.microsoft.com/office/drawing/2014/main" id="{F2EA2BAD-4891-444C-A543-96D7124C3AE4}"/>
              </a:ext>
            </a:extLst>
          </p:cNvPr>
          <p:cNvCxnSpPr>
            <a:cxnSpLocks/>
            <a:stCxn id="50" idx="0"/>
            <a:endCxn id="48" idx="1"/>
          </p:cNvCxnSpPr>
          <p:nvPr/>
        </p:nvCxnSpPr>
        <p:spPr>
          <a:xfrm flipH="1" flipV="1">
            <a:off x="6619371" y="2720392"/>
            <a:ext cx="1228586" cy="1341655"/>
          </a:xfrm>
          <a:prstGeom prst="line">
            <a:avLst/>
          </a:prstGeom>
          <a:ln w="19050">
            <a:solidFill>
              <a:srgbClr val="0432FF"/>
            </a:solidFill>
          </a:ln>
          <a:effectLst/>
        </p:spPr>
        <p:style>
          <a:lnRef idx="2">
            <a:schemeClr val="accent1"/>
          </a:lnRef>
          <a:fillRef idx="0">
            <a:schemeClr val="accent1"/>
          </a:fillRef>
          <a:effectRef idx="1">
            <a:schemeClr val="accent1"/>
          </a:effectRef>
          <a:fontRef idx="minor">
            <a:schemeClr val="tx1"/>
          </a:fontRef>
        </p:style>
      </p:cxnSp>
      <p:cxnSp>
        <p:nvCxnSpPr>
          <p:cNvPr id="153" name="直線コネクタ 152">
            <a:extLst>
              <a:ext uri="{FF2B5EF4-FFF2-40B4-BE49-F238E27FC236}">
                <a16:creationId xmlns:a16="http://schemas.microsoft.com/office/drawing/2014/main" id="{F02DC70E-9399-0BF4-0267-43608AC0F995}"/>
              </a:ext>
            </a:extLst>
          </p:cNvPr>
          <p:cNvCxnSpPr>
            <a:cxnSpLocks/>
            <a:stCxn id="54" idx="1"/>
            <a:endCxn id="48" idx="1"/>
          </p:cNvCxnSpPr>
          <p:nvPr/>
        </p:nvCxnSpPr>
        <p:spPr>
          <a:xfrm flipH="1">
            <a:off x="6619371" y="2714381"/>
            <a:ext cx="1228586" cy="6011"/>
          </a:xfrm>
          <a:prstGeom prst="line">
            <a:avLst/>
          </a:prstGeom>
          <a:ln w="19050">
            <a:solidFill>
              <a:srgbClr val="0432FF"/>
            </a:solidFill>
          </a:ln>
          <a:effectLst/>
        </p:spPr>
        <p:style>
          <a:lnRef idx="2">
            <a:schemeClr val="accent1"/>
          </a:lnRef>
          <a:fillRef idx="0">
            <a:schemeClr val="accent1"/>
          </a:fillRef>
          <a:effectRef idx="1">
            <a:schemeClr val="accent1"/>
          </a:effectRef>
          <a:fontRef idx="minor">
            <a:schemeClr val="tx1"/>
          </a:fontRef>
        </p:style>
      </p:cxnSp>
      <p:cxnSp>
        <p:nvCxnSpPr>
          <p:cNvPr id="156" name="直線コネクタ 155">
            <a:extLst>
              <a:ext uri="{FF2B5EF4-FFF2-40B4-BE49-F238E27FC236}">
                <a16:creationId xmlns:a16="http://schemas.microsoft.com/office/drawing/2014/main" id="{1227E34D-A71E-AEF5-FF94-251F6698C7B1}"/>
              </a:ext>
            </a:extLst>
          </p:cNvPr>
          <p:cNvCxnSpPr>
            <a:cxnSpLocks/>
            <a:endCxn id="44" idx="0"/>
          </p:cNvCxnSpPr>
          <p:nvPr/>
        </p:nvCxnSpPr>
        <p:spPr>
          <a:xfrm flipH="1">
            <a:off x="6619371" y="4062047"/>
            <a:ext cx="1201363" cy="6011"/>
          </a:xfrm>
          <a:prstGeom prst="line">
            <a:avLst/>
          </a:prstGeom>
          <a:ln w="19050">
            <a:solidFill>
              <a:srgbClr val="0432FF"/>
            </a:solidFill>
          </a:ln>
          <a:effectLst/>
        </p:spPr>
        <p:style>
          <a:lnRef idx="2">
            <a:schemeClr val="accent1"/>
          </a:lnRef>
          <a:fillRef idx="0">
            <a:schemeClr val="accent1"/>
          </a:fillRef>
          <a:effectRef idx="1">
            <a:schemeClr val="accent1"/>
          </a:effectRef>
          <a:fontRef idx="minor">
            <a:schemeClr val="tx1"/>
          </a:fontRef>
        </p:style>
      </p:cxnSp>
      <p:pic>
        <p:nvPicPr>
          <p:cNvPr id="167" name="図 166">
            <a:extLst>
              <a:ext uri="{FF2B5EF4-FFF2-40B4-BE49-F238E27FC236}">
                <a16:creationId xmlns:a16="http://schemas.microsoft.com/office/drawing/2014/main" id="{84D907BE-E124-EAE1-C9BC-545637C3EADC}"/>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3586023" y="2267570"/>
            <a:ext cx="1991326" cy="1991326"/>
          </a:xfrm>
          <a:prstGeom prst="rect">
            <a:avLst/>
          </a:prstGeom>
        </p:spPr>
      </p:pic>
      <p:grpSp>
        <p:nvGrpSpPr>
          <p:cNvPr id="168" name="図形グループ 83">
            <a:extLst>
              <a:ext uri="{FF2B5EF4-FFF2-40B4-BE49-F238E27FC236}">
                <a16:creationId xmlns:a16="http://schemas.microsoft.com/office/drawing/2014/main" id="{EFE33450-75E8-CABB-9E75-FE25175CFE38}"/>
              </a:ext>
            </a:extLst>
          </p:cNvPr>
          <p:cNvGrpSpPr/>
          <p:nvPr/>
        </p:nvGrpSpPr>
        <p:grpSpPr>
          <a:xfrm>
            <a:off x="5480500" y="3217818"/>
            <a:ext cx="134751" cy="261679"/>
            <a:chOff x="1946324" y="4125162"/>
            <a:chExt cx="969964" cy="2007872"/>
          </a:xfrm>
        </p:grpSpPr>
        <p:sp>
          <p:nvSpPr>
            <p:cNvPr id="169" name="円/楕円 168">
              <a:extLst>
                <a:ext uri="{FF2B5EF4-FFF2-40B4-BE49-F238E27FC236}">
                  <a16:creationId xmlns:a16="http://schemas.microsoft.com/office/drawing/2014/main" id="{7A587EC8-E5BD-CBBC-BF82-853C8F994309}"/>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0" name="フローチャート: 論理積ゲート 169">
              <a:extLst>
                <a:ext uri="{FF2B5EF4-FFF2-40B4-BE49-F238E27FC236}">
                  <a16:creationId xmlns:a16="http://schemas.microsoft.com/office/drawing/2014/main" id="{2256B089-F79C-CA8E-28C0-B092B8A946DF}"/>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71" name="図形グループ 83">
            <a:extLst>
              <a:ext uri="{FF2B5EF4-FFF2-40B4-BE49-F238E27FC236}">
                <a16:creationId xmlns:a16="http://schemas.microsoft.com/office/drawing/2014/main" id="{87B2A52A-F104-C196-6941-D225FE8DDD51}"/>
              </a:ext>
            </a:extLst>
          </p:cNvPr>
          <p:cNvGrpSpPr/>
          <p:nvPr/>
        </p:nvGrpSpPr>
        <p:grpSpPr>
          <a:xfrm>
            <a:off x="3489175" y="3217818"/>
            <a:ext cx="134751" cy="261679"/>
            <a:chOff x="1946324" y="4125162"/>
            <a:chExt cx="969964" cy="2007872"/>
          </a:xfrm>
        </p:grpSpPr>
        <p:sp>
          <p:nvSpPr>
            <p:cNvPr id="172" name="円/楕円 171">
              <a:extLst>
                <a:ext uri="{FF2B5EF4-FFF2-40B4-BE49-F238E27FC236}">
                  <a16:creationId xmlns:a16="http://schemas.microsoft.com/office/drawing/2014/main" id="{C59C5CD8-5D17-924D-295E-E698B589A813}"/>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3" name="フローチャート: 論理積ゲート 172">
              <a:extLst>
                <a:ext uri="{FF2B5EF4-FFF2-40B4-BE49-F238E27FC236}">
                  <a16:creationId xmlns:a16="http://schemas.microsoft.com/office/drawing/2014/main" id="{D45FEC40-50F3-2F43-F499-C1C758FE9F30}"/>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74" name="図形グループ 83">
            <a:extLst>
              <a:ext uri="{FF2B5EF4-FFF2-40B4-BE49-F238E27FC236}">
                <a16:creationId xmlns:a16="http://schemas.microsoft.com/office/drawing/2014/main" id="{5EC304B1-6385-E38A-88ED-F42B37A02F58}"/>
              </a:ext>
            </a:extLst>
          </p:cNvPr>
          <p:cNvGrpSpPr/>
          <p:nvPr/>
        </p:nvGrpSpPr>
        <p:grpSpPr>
          <a:xfrm>
            <a:off x="4514310" y="2202803"/>
            <a:ext cx="134751" cy="261679"/>
            <a:chOff x="1946324" y="4125162"/>
            <a:chExt cx="969964" cy="2007872"/>
          </a:xfrm>
        </p:grpSpPr>
        <p:sp>
          <p:nvSpPr>
            <p:cNvPr id="175" name="円/楕円 174">
              <a:extLst>
                <a:ext uri="{FF2B5EF4-FFF2-40B4-BE49-F238E27FC236}">
                  <a16:creationId xmlns:a16="http://schemas.microsoft.com/office/drawing/2014/main" id="{218746F0-5F0C-1A23-0CC3-90AE9EF15A67}"/>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6" name="フローチャート: 論理積ゲート 175">
              <a:extLst>
                <a:ext uri="{FF2B5EF4-FFF2-40B4-BE49-F238E27FC236}">
                  <a16:creationId xmlns:a16="http://schemas.microsoft.com/office/drawing/2014/main" id="{F94444AE-06A8-2C6F-B97A-2D63DF208C1D}"/>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77" name="図形グループ 83">
            <a:extLst>
              <a:ext uri="{FF2B5EF4-FFF2-40B4-BE49-F238E27FC236}">
                <a16:creationId xmlns:a16="http://schemas.microsoft.com/office/drawing/2014/main" id="{6C805431-49B4-868A-2A2E-657D23C3E8E6}"/>
              </a:ext>
            </a:extLst>
          </p:cNvPr>
          <p:cNvGrpSpPr/>
          <p:nvPr/>
        </p:nvGrpSpPr>
        <p:grpSpPr>
          <a:xfrm>
            <a:off x="4514310" y="4304195"/>
            <a:ext cx="134751" cy="261679"/>
            <a:chOff x="1946324" y="4125162"/>
            <a:chExt cx="969964" cy="2007872"/>
          </a:xfrm>
        </p:grpSpPr>
        <p:sp>
          <p:nvSpPr>
            <p:cNvPr id="178" name="円/楕円 177">
              <a:extLst>
                <a:ext uri="{FF2B5EF4-FFF2-40B4-BE49-F238E27FC236}">
                  <a16:creationId xmlns:a16="http://schemas.microsoft.com/office/drawing/2014/main" id="{BCADCA1D-963E-022F-4133-3C099C41F217}"/>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9" name="フローチャート: 論理積ゲート 178">
              <a:extLst>
                <a:ext uri="{FF2B5EF4-FFF2-40B4-BE49-F238E27FC236}">
                  <a16:creationId xmlns:a16="http://schemas.microsoft.com/office/drawing/2014/main" id="{CFAE3105-B322-4901-1CC2-6A40EA1F822D}"/>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80" name="図形グループ 83">
            <a:extLst>
              <a:ext uri="{FF2B5EF4-FFF2-40B4-BE49-F238E27FC236}">
                <a16:creationId xmlns:a16="http://schemas.microsoft.com/office/drawing/2014/main" id="{5D2873C7-B729-CD2E-4A2F-6F78E926987C}"/>
              </a:ext>
            </a:extLst>
          </p:cNvPr>
          <p:cNvGrpSpPr/>
          <p:nvPr/>
        </p:nvGrpSpPr>
        <p:grpSpPr>
          <a:xfrm>
            <a:off x="3880496" y="4068057"/>
            <a:ext cx="134751" cy="261679"/>
            <a:chOff x="1946324" y="4125162"/>
            <a:chExt cx="969964" cy="2007872"/>
          </a:xfrm>
        </p:grpSpPr>
        <p:sp>
          <p:nvSpPr>
            <p:cNvPr id="181" name="円/楕円 180">
              <a:extLst>
                <a:ext uri="{FF2B5EF4-FFF2-40B4-BE49-F238E27FC236}">
                  <a16:creationId xmlns:a16="http://schemas.microsoft.com/office/drawing/2014/main" id="{C488E0E3-497C-9864-900E-07E377098727}"/>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2" name="フローチャート: 論理積ゲート 181">
              <a:extLst>
                <a:ext uri="{FF2B5EF4-FFF2-40B4-BE49-F238E27FC236}">
                  <a16:creationId xmlns:a16="http://schemas.microsoft.com/office/drawing/2014/main" id="{B2FD87E3-6BA4-952C-BA71-85A9BB3A7CA9}"/>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83" name="図形グループ 83">
            <a:extLst>
              <a:ext uri="{FF2B5EF4-FFF2-40B4-BE49-F238E27FC236}">
                <a16:creationId xmlns:a16="http://schemas.microsoft.com/office/drawing/2014/main" id="{4FC9BB56-66A1-433A-09FD-1942A8472ED0}"/>
              </a:ext>
            </a:extLst>
          </p:cNvPr>
          <p:cNvGrpSpPr/>
          <p:nvPr/>
        </p:nvGrpSpPr>
        <p:grpSpPr>
          <a:xfrm>
            <a:off x="3880496" y="2458713"/>
            <a:ext cx="134751" cy="261679"/>
            <a:chOff x="1946324" y="4125162"/>
            <a:chExt cx="969964" cy="2007872"/>
          </a:xfrm>
        </p:grpSpPr>
        <p:sp>
          <p:nvSpPr>
            <p:cNvPr id="184" name="円/楕円 183">
              <a:extLst>
                <a:ext uri="{FF2B5EF4-FFF2-40B4-BE49-F238E27FC236}">
                  <a16:creationId xmlns:a16="http://schemas.microsoft.com/office/drawing/2014/main" id="{656096D9-FC51-76D3-3C17-168F59386E78}"/>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5" name="フローチャート: 論理積ゲート 184">
              <a:extLst>
                <a:ext uri="{FF2B5EF4-FFF2-40B4-BE49-F238E27FC236}">
                  <a16:creationId xmlns:a16="http://schemas.microsoft.com/office/drawing/2014/main" id="{E8B83E7E-9B09-EA59-9D74-9563306EC189}"/>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86" name="図形グループ 83">
            <a:extLst>
              <a:ext uri="{FF2B5EF4-FFF2-40B4-BE49-F238E27FC236}">
                <a16:creationId xmlns:a16="http://schemas.microsoft.com/office/drawing/2014/main" id="{D628A7A4-7349-5015-D40E-823615A42B13}"/>
              </a:ext>
            </a:extLst>
          </p:cNvPr>
          <p:cNvGrpSpPr/>
          <p:nvPr/>
        </p:nvGrpSpPr>
        <p:grpSpPr>
          <a:xfrm>
            <a:off x="5109082" y="4062047"/>
            <a:ext cx="134751" cy="261679"/>
            <a:chOff x="1946324" y="4125162"/>
            <a:chExt cx="969964" cy="2007872"/>
          </a:xfrm>
        </p:grpSpPr>
        <p:sp>
          <p:nvSpPr>
            <p:cNvPr id="187" name="円/楕円 186">
              <a:extLst>
                <a:ext uri="{FF2B5EF4-FFF2-40B4-BE49-F238E27FC236}">
                  <a16:creationId xmlns:a16="http://schemas.microsoft.com/office/drawing/2014/main" id="{E2CAB484-B545-D76F-695B-8CEE6E0BC831}"/>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8" name="フローチャート: 論理積ゲート 187">
              <a:extLst>
                <a:ext uri="{FF2B5EF4-FFF2-40B4-BE49-F238E27FC236}">
                  <a16:creationId xmlns:a16="http://schemas.microsoft.com/office/drawing/2014/main" id="{B697D2F3-7630-CD5D-723E-2C51B4128A8D}"/>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89" name="図形グループ 83">
            <a:extLst>
              <a:ext uri="{FF2B5EF4-FFF2-40B4-BE49-F238E27FC236}">
                <a16:creationId xmlns:a16="http://schemas.microsoft.com/office/drawing/2014/main" id="{CC28AA7E-2424-1226-D6C5-971EB164E225}"/>
              </a:ext>
            </a:extLst>
          </p:cNvPr>
          <p:cNvGrpSpPr/>
          <p:nvPr/>
        </p:nvGrpSpPr>
        <p:grpSpPr>
          <a:xfrm>
            <a:off x="5109082" y="2452702"/>
            <a:ext cx="134751" cy="261679"/>
            <a:chOff x="1946324" y="4125162"/>
            <a:chExt cx="969964" cy="2007872"/>
          </a:xfrm>
        </p:grpSpPr>
        <p:sp>
          <p:nvSpPr>
            <p:cNvPr id="190" name="円/楕円 189">
              <a:extLst>
                <a:ext uri="{FF2B5EF4-FFF2-40B4-BE49-F238E27FC236}">
                  <a16:creationId xmlns:a16="http://schemas.microsoft.com/office/drawing/2014/main" id="{373F1C75-ABBC-1FA1-1386-D45123CEBB78}"/>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1" name="フローチャート: 論理積ゲート 190">
              <a:extLst>
                <a:ext uri="{FF2B5EF4-FFF2-40B4-BE49-F238E27FC236}">
                  <a16:creationId xmlns:a16="http://schemas.microsoft.com/office/drawing/2014/main" id="{52DF8C1E-B733-0504-600A-BE92115A9FDA}"/>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pic>
        <p:nvPicPr>
          <p:cNvPr id="220" name="図 219">
            <a:extLst>
              <a:ext uri="{FF2B5EF4-FFF2-40B4-BE49-F238E27FC236}">
                <a16:creationId xmlns:a16="http://schemas.microsoft.com/office/drawing/2014/main" id="{6A28B96D-BA11-9AFE-CB51-C65502653A8D}"/>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173678" y="3166756"/>
            <a:ext cx="285836" cy="190557"/>
          </a:xfrm>
          <a:prstGeom prst="rect">
            <a:avLst/>
          </a:prstGeom>
          <a:effectLst>
            <a:outerShdw blurRad="50800" dist="38100" dir="2700000" algn="tl" rotWithShape="0">
              <a:prstClr val="black">
                <a:alpha val="40000"/>
              </a:prstClr>
            </a:outerShdw>
          </a:effectLst>
        </p:spPr>
      </p:pic>
      <p:pic>
        <p:nvPicPr>
          <p:cNvPr id="222" name="図 221">
            <a:extLst>
              <a:ext uri="{FF2B5EF4-FFF2-40B4-BE49-F238E27FC236}">
                <a16:creationId xmlns:a16="http://schemas.microsoft.com/office/drawing/2014/main" id="{5F340B61-EA61-5E2C-90CE-EB867927C365}"/>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4460791" y="3285264"/>
            <a:ext cx="208927" cy="208927"/>
          </a:xfrm>
          <a:prstGeom prst="rect">
            <a:avLst/>
          </a:prstGeom>
          <a:effectLst>
            <a:outerShdw blurRad="50800" dist="38100" dir="2700000" algn="tl" rotWithShape="0">
              <a:prstClr val="black">
                <a:alpha val="40000"/>
              </a:prstClr>
            </a:outerShdw>
          </a:effectLst>
        </p:spPr>
      </p:pic>
      <p:pic>
        <p:nvPicPr>
          <p:cNvPr id="223" name="図 222">
            <a:extLst>
              <a:ext uri="{FF2B5EF4-FFF2-40B4-BE49-F238E27FC236}">
                <a16:creationId xmlns:a16="http://schemas.microsoft.com/office/drawing/2014/main" id="{5319F65C-3ADE-8E6C-7C60-79AFE18AFCAB}"/>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4701830" y="3163857"/>
            <a:ext cx="196354" cy="196354"/>
          </a:xfrm>
          <a:prstGeom prst="rect">
            <a:avLst/>
          </a:prstGeom>
          <a:effectLst>
            <a:outerShdw blurRad="50800" dist="38100" dir="2700000" algn="tl" rotWithShape="0">
              <a:prstClr val="black">
                <a:alpha val="40000"/>
              </a:prstClr>
            </a:outerShdw>
          </a:effectLst>
        </p:spPr>
      </p:pic>
      <p:pic>
        <p:nvPicPr>
          <p:cNvPr id="224" name="図 223">
            <a:extLst>
              <a:ext uri="{FF2B5EF4-FFF2-40B4-BE49-F238E27FC236}">
                <a16:creationId xmlns:a16="http://schemas.microsoft.com/office/drawing/2014/main" id="{FED1709E-23D7-C09C-CDF2-293A49A7C7B3}"/>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4201582" y="3377131"/>
            <a:ext cx="230030" cy="230030"/>
          </a:xfrm>
          <a:prstGeom prst="rect">
            <a:avLst/>
          </a:prstGeom>
          <a:effectLst>
            <a:outerShdw blurRad="50800" dist="38100" dir="2700000" algn="tl" rotWithShape="0">
              <a:prstClr val="black">
                <a:alpha val="40000"/>
              </a:prstClr>
            </a:outerShdw>
          </a:effectLst>
        </p:spPr>
      </p:pic>
      <p:pic>
        <p:nvPicPr>
          <p:cNvPr id="225" name="図 224">
            <a:extLst>
              <a:ext uri="{FF2B5EF4-FFF2-40B4-BE49-F238E27FC236}">
                <a16:creationId xmlns:a16="http://schemas.microsoft.com/office/drawing/2014/main" id="{591318B8-76AE-AA80-7C1F-8C0DFBACA692}"/>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4687063" y="3377131"/>
            <a:ext cx="225888" cy="225888"/>
          </a:xfrm>
          <a:prstGeom prst="rect">
            <a:avLst/>
          </a:prstGeom>
          <a:effectLst>
            <a:outerShdw blurRad="50800" dist="38100" dir="2700000" algn="tl" rotWithShape="0">
              <a:prstClr val="black">
                <a:alpha val="40000"/>
              </a:prstClr>
            </a:outerShdw>
          </a:effectLst>
        </p:spPr>
      </p:pic>
      <p:cxnSp>
        <p:nvCxnSpPr>
          <p:cNvPr id="227" name="直線コネクタ 226">
            <a:extLst>
              <a:ext uri="{FF2B5EF4-FFF2-40B4-BE49-F238E27FC236}">
                <a16:creationId xmlns:a16="http://schemas.microsoft.com/office/drawing/2014/main" id="{F08521D4-6F35-97F2-A464-D1CA260BA620}"/>
              </a:ext>
            </a:extLst>
          </p:cNvPr>
          <p:cNvCxnSpPr>
            <a:cxnSpLocks/>
            <a:stCxn id="185" idx="1"/>
          </p:cNvCxnSpPr>
          <p:nvPr/>
        </p:nvCxnSpPr>
        <p:spPr>
          <a:xfrm>
            <a:off x="3947872" y="2720392"/>
            <a:ext cx="281754" cy="390896"/>
          </a:xfrm>
          <a:prstGeom prst="line">
            <a:avLst/>
          </a:prstGeom>
          <a:ln>
            <a:solidFill>
              <a:schemeClr val="accent2">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30" name="直線コネクタ 229">
            <a:extLst>
              <a:ext uri="{FF2B5EF4-FFF2-40B4-BE49-F238E27FC236}">
                <a16:creationId xmlns:a16="http://schemas.microsoft.com/office/drawing/2014/main" id="{36DD10E0-ADD7-23AD-3884-1F598CB3FB21}"/>
              </a:ext>
            </a:extLst>
          </p:cNvPr>
          <p:cNvCxnSpPr>
            <a:cxnSpLocks/>
            <a:stCxn id="176" idx="1"/>
          </p:cNvCxnSpPr>
          <p:nvPr/>
        </p:nvCxnSpPr>
        <p:spPr>
          <a:xfrm flipH="1">
            <a:off x="4578542" y="2464482"/>
            <a:ext cx="3144" cy="699376"/>
          </a:xfrm>
          <a:prstGeom prst="line">
            <a:avLst/>
          </a:prstGeom>
          <a:ln>
            <a:solidFill>
              <a:schemeClr val="accent2">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33" name="直線コネクタ 232">
            <a:extLst>
              <a:ext uri="{FF2B5EF4-FFF2-40B4-BE49-F238E27FC236}">
                <a16:creationId xmlns:a16="http://schemas.microsoft.com/office/drawing/2014/main" id="{66B13EE7-5BB8-8A8E-39BB-E1D5AAC9CA91}"/>
              </a:ext>
            </a:extLst>
          </p:cNvPr>
          <p:cNvCxnSpPr>
            <a:cxnSpLocks/>
            <a:stCxn id="191" idx="1"/>
          </p:cNvCxnSpPr>
          <p:nvPr/>
        </p:nvCxnSpPr>
        <p:spPr>
          <a:xfrm flipH="1">
            <a:off x="4953104" y="2714381"/>
            <a:ext cx="223354" cy="436842"/>
          </a:xfrm>
          <a:prstGeom prst="line">
            <a:avLst/>
          </a:prstGeom>
          <a:ln>
            <a:solidFill>
              <a:schemeClr val="accent2">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36" name="直線コネクタ 235">
            <a:extLst>
              <a:ext uri="{FF2B5EF4-FFF2-40B4-BE49-F238E27FC236}">
                <a16:creationId xmlns:a16="http://schemas.microsoft.com/office/drawing/2014/main" id="{7AA7AAF5-62EE-BECF-CFD9-BF06BEE314F9}"/>
              </a:ext>
            </a:extLst>
          </p:cNvPr>
          <p:cNvCxnSpPr>
            <a:cxnSpLocks/>
            <a:endCxn id="178" idx="0"/>
          </p:cNvCxnSpPr>
          <p:nvPr/>
        </p:nvCxnSpPr>
        <p:spPr>
          <a:xfrm>
            <a:off x="4578542" y="3603019"/>
            <a:ext cx="3144" cy="701176"/>
          </a:xfrm>
          <a:prstGeom prst="line">
            <a:avLst/>
          </a:prstGeom>
          <a:ln>
            <a:solidFill>
              <a:schemeClr val="accent2">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39" name="直線コネクタ 238">
            <a:extLst>
              <a:ext uri="{FF2B5EF4-FFF2-40B4-BE49-F238E27FC236}">
                <a16:creationId xmlns:a16="http://schemas.microsoft.com/office/drawing/2014/main" id="{2F5E71A9-F9FB-8DB6-6527-EC1D74FC7030}"/>
              </a:ext>
            </a:extLst>
          </p:cNvPr>
          <p:cNvCxnSpPr>
            <a:cxnSpLocks/>
          </p:cNvCxnSpPr>
          <p:nvPr/>
        </p:nvCxnSpPr>
        <p:spPr>
          <a:xfrm>
            <a:off x="3623926" y="3402653"/>
            <a:ext cx="522460" cy="5041"/>
          </a:xfrm>
          <a:prstGeom prst="line">
            <a:avLst/>
          </a:prstGeom>
          <a:ln>
            <a:solidFill>
              <a:schemeClr val="accent2">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42" name="直線コネクタ 241">
            <a:extLst>
              <a:ext uri="{FF2B5EF4-FFF2-40B4-BE49-F238E27FC236}">
                <a16:creationId xmlns:a16="http://schemas.microsoft.com/office/drawing/2014/main" id="{E4156839-0A6C-3098-37C6-F7708CF4A443}"/>
              </a:ext>
            </a:extLst>
          </p:cNvPr>
          <p:cNvCxnSpPr>
            <a:cxnSpLocks/>
          </p:cNvCxnSpPr>
          <p:nvPr/>
        </p:nvCxnSpPr>
        <p:spPr>
          <a:xfrm>
            <a:off x="4979606" y="3402653"/>
            <a:ext cx="522460" cy="5041"/>
          </a:xfrm>
          <a:prstGeom prst="line">
            <a:avLst/>
          </a:prstGeom>
          <a:ln>
            <a:solidFill>
              <a:schemeClr val="accent2">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43" name="直線コネクタ 242">
            <a:extLst>
              <a:ext uri="{FF2B5EF4-FFF2-40B4-BE49-F238E27FC236}">
                <a16:creationId xmlns:a16="http://schemas.microsoft.com/office/drawing/2014/main" id="{E813CA87-B8BC-CAD7-F34E-2B1F6B421849}"/>
              </a:ext>
            </a:extLst>
          </p:cNvPr>
          <p:cNvCxnSpPr>
            <a:cxnSpLocks/>
          </p:cNvCxnSpPr>
          <p:nvPr/>
        </p:nvCxnSpPr>
        <p:spPr>
          <a:xfrm flipH="1">
            <a:off x="3956588" y="3641374"/>
            <a:ext cx="223354" cy="436842"/>
          </a:xfrm>
          <a:prstGeom prst="line">
            <a:avLst/>
          </a:prstGeom>
          <a:ln>
            <a:solidFill>
              <a:schemeClr val="accent2">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44" name="直線コネクタ 243">
            <a:extLst>
              <a:ext uri="{FF2B5EF4-FFF2-40B4-BE49-F238E27FC236}">
                <a16:creationId xmlns:a16="http://schemas.microsoft.com/office/drawing/2014/main" id="{167F7328-4CA9-3EE4-800B-ACDD5AF051ED}"/>
              </a:ext>
            </a:extLst>
          </p:cNvPr>
          <p:cNvCxnSpPr>
            <a:cxnSpLocks/>
          </p:cNvCxnSpPr>
          <p:nvPr/>
        </p:nvCxnSpPr>
        <p:spPr>
          <a:xfrm>
            <a:off x="4938641" y="3637847"/>
            <a:ext cx="216892" cy="420835"/>
          </a:xfrm>
          <a:prstGeom prst="line">
            <a:avLst/>
          </a:prstGeom>
          <a:ln>
            <a:solidFill>
              <a:schemeClr val="accent2">
                <a:lumMod val="75000"/>
              </a:schemeClr>
            </a:solidFill>
          </a:ln>
          <a:effectLst/>
        </p:spPr>
        <p:style>
          <a:lnRef idx="2">
            <a:schemeClr val="accent1"/>
          </a:lnRef>
          <a:fillRef idx="0">
            <a:schemeClr val="accent1"/>
          </a:fillRef>
          <a:effectRef idx="1">
            <a:schemeClr val="accent1"/>
          </a:effectRef>
          <a:fontRef idx="minor">
            <a:schemeClr val="tx1"/>
          </a:fontRef>
        </p:style>
      </p:cxnSp>
      <p:sp>
        <p:nvSpPr>
          <p:cNvPr id="246" name="右矢印 245">
            <a:extLst>
              <a:ext uri="{FF2B5EF4-FFF2-40B4-BE49-F238E27FC236}">
                <a16:creationId xmlns:a16="http://schemas.microsoft.com/office/drawing/2014/main" id="{BBA94374-8556-BB4B-4F4F-C4B1F489760C}"/>
              </a:ext>
            </a:extLst>
          </p:cNvPr>
          <p:cNvSpPr/>
          <p:nvPr/>
        </p:nvSpPr>
        <p:spPr>
          <a:xfrm>
            <a:off x="5707081" y="2936569"/>
            <a:ext cx="353892" cy="919857"/>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8" name="右矢印 97">
            <a:extLst>
              <a:ext uri="{FF2B5EF4-FFF2-40B4-BE49-F238E27FC236}">
                <a16:creationId xmlns:a16="http://schemas.microsoft.com/office/drawing/2014/main" id="{64E94743-7D08-04E2-C512-CBB91EE61CB7}"/>
              </a:ext>
            </a:extLst>
          </p:cNvPr>
          <p:cNvSpPr/>
          <p:nvPr/>
        </p:nvSpPr>
        <p:spPr>
          <a:xfrm>
            <a:off x="3037353" y="2931290"/>
            <a:ext cx="353892" cy="919857"/>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101" name="図形グループ 83">
            <a:extLst>
              <a:ext uri="{FF2B5EF4-FFF2-40B4-BE49-F238E27FC236}">
                <a16:creationId xmlns:a16="http://schemas.microsoft.com/office/drawing/2014/main" id="{8EFD173F-0DCE-3DA5-9BED-60D1AE4A094B}"/>
              </a:ext>
            </a:extLst>
          </p:cNvPr>
          <p:cNvGrpSpPr/>
          <p:nvPr/>
        </p:nvGrpSpPr>
        <p:grpSpPr>
          <a:xfrm>
            <a:off x="2811696" y="3217818"/>
            <a:ext cx="134751" cy="261679"/>
            <a:chOff x="1946324" y="4125162"/>
            <a:chExt cx="969964" cy="2007872"/>
          </a:xfrm>
        </p:grpSpPr>
        <p:sp>
          <p:nvSpPr>
            <p:cNvPr id="102" name="円/楕円 101">
              <a:extLst>
                <a:ext uri="{FF2B5EF4-FFF2-40B4-BE49-F238E27FC236}">
                  <a16:creationId xmlns:a16="http://schemas.microsoft.com/office/drawing/2014/main" id="{CDC2242B-969F-F26E-3D35-482A8ADC339F}"/>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4" name="フローチャート: 論理積ゲート 103">
              <a:extLst>
                <a:ext uri="{FF2B5EF4-FFF2-40B4-BE49-F238E27FC236}">
                  <a16:creationId xmlns:a16="http://schemas.microsoft.com/office/drawing/2014/main" id="{B441A409-04AB-0B35-827E-2871CB63626D}"/>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05" name="図形グループ 83">
            <a:extLst>
              <a:ext uri="{FF2B5EF4-FFF2-40B4-BE49-F238E27FC236}">
                <a16:creationId xmlns:a16="http://schemas.microsoft.com/office/drawing/2014/main" id="{57F69D39-52C3-727A-14E3-508E7DA1AFD8}"/>
              </a:ext>
            </a:extLst>
          </p:cNvPr>
          <p:cNvGrpSpPr/>
          <p:nvPr/>
        </p:nvGrpSpPr>
        <p:grpSpPr>
          <a:xfrm>
            <a:off x="820371" y="3217818"/>
            <a:ext cx="134751" cy="261679"/>
            <a:chOff x="1946324" y="4125162"/>
            <a:chExt cx="969964" cy="2007872"/>
          </a:xfrm>
        </p:grpSpPr>
        <p:sp>
          <p:nvSpPr>
            <p:cNvPr id="107" name="円/楕円 106">
              <a:extLst>
                <a:ext uri="{FF2B5EF4-FFF2-40B4-BE49-F238E27FC236}">
                  <a16:creationId xmlns:a16="http://schemas.microsoft.com/office/drawing/2014/main" id="{FA7B6A41-86BC-49F5-5851-4807BB5145BF}"/>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8" name="フローチャート: 論理積ゲート 107">
              <a:extLst>
                <a:ext uri="{FF2B5EF4-FFF2-40B4-BE49-F238E27FC236}">
                  <a16:creationId xmlns:a16="http://schemas.microsoft.com/office/drawing/2014/main" id="{2952E4D1-3303-85CE-0618-9959990A2CBB}"/>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10" name="図形グループ 83">
            <a:extLst>
              <a:ext uri="{FF2B5EF4-FFF2-40B4-BE49-F238E27FC236}">
                <a16:creationId xmlns:a16="http://schemas.microsoft.com/office/drawing/2014/main" id="{B1D0C7C4-1D6C-D513-EA38-F447D3AAF01F}"/>
              </a:ext>
            </a:extLst>
          </p:cNvPr>
          <p:cNvGrpSpPr/>
          <p:nvPr/>
        </p:nvGrpSpPr>
        <p:grpSpPr>
          <a:xfrm>
            <a:off x="1845506" y="2202803"/>
            <a:ext cx="134751" cy="261679"/>
            <a:chOff x="1946324" y="4125162"/>
            <a:chExt cx="969964" cy="2007872"/>
          </a:xfrm>
        </p:grpSpPr>
        <p:sp>
          <p:nvSpPr>
            <p:cNvPr id="111" name="円/楕円 110">
              <a:extLst>
                <a:ext uri="{FF2B5EF4-FFF2-40B4-BE49-F238E27FC236}">
                  <a16:creationId xmlns:a16="http://schemas.microsoft.com/office/drawing/2014/main" id="{A7D35A20-3D96-549A-60D7-A5E919B7A91A}"/>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3" name="フローチャート: 論理積ゲート 112">
              <a:extLst>
                <a:ext uri="{FF2B5EF4-FFF2-40B4-BE49-F238E27FC236}">
                  <a16:creationId xmlns:a16="http://schemas.microsoft.com/office/drawing/2014/main" id="{F415831D-0A56-94F9-CB01-B6E3C17A3944}"/>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14" name="図形グループ 83">
            <a:extLst>
              <a:ext uri="{FF2B5EF4-FFF2-40B4-BE49-F238E27FC236}">
                <a16:creationId xmlns:a16="http://schemas.microsoft.com/office/drawing/2014/main" id="{87FB1A84-8915-F8B2-5FAD-68478B763BE9}"/>
              </a:ext>
            </a:extLst>
          </p:cNvPr>
          <p:cNvGrpSpPr/>
          <p:nvPr/>
        </p:nvGrpSpPr>
        <p:grpSpPr>
          <a:xfrm>
            <a:off x="1845506" y="4304195"/>
            <a:ext cx="134751" cy="261679"/>
            <a:chOff x="1946324" y="4125162"/>
            <a:chExt cx="969964" cy="2007872"/>
          </a:xfrm>
        </p:grpSpPr>
        <p:sp>
          <p:nvSpPr>
            <p:cNvPr id="116" name="円/楕円 115">
              <a:extLst>
                <a:ext uri="{FF2B5EF4-FFF2-40B4-BE49-F238E27FC236}">
                  <a16:creationId xmlns:a16="http://schemas.microsoft.com/office/drawing/2014/main" id="{1FB36B9F-FF84-CE0D-725D-B73D70AD61CE}"/>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7" name="フローチャート: 論理積ゲート 116">
              <a:extLst>
                <a:ext uri="{FF2B5EF4-FFF2-40B4-BE49-F238E27FC236}">
                  <a16:creationId xmlns:a16="http://schemas.microsoft.com/office/drawing/2014/main" id="{AC25B48B-B38F-4B3C-F664-9A0CA18D8794}"/>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19" name="図形グループ 83">
            <a:extLst>
              <a:ext uri="{FF2B5EF4-FFF2-40B4-BE49-F238E27FC236}">
                <a16:creationId xmlns:a16="http://schemas.microsoft.com/office/drawing/2014/main" id="{4219C51F-86E6-FE30-4B40-25A324A8CE76}"/>
              </a:ext>
            </a:extLst>
          </p:cNvPr>
          <p:cNvGrpSpPr/>
          <p:nvPr/>
        </p:nvGrpSpPr>
        <p:grpSpPr>
          <a:xfrm>
            <a:off x="1211692" y="4068057"/>
            <a:ext cx="134751" cy="261679"/>
            <a:chOff x="1946324" y="4125162"/>
            <a:chExt cx="969964" cy="2007872"/>
          </a:xfrm>
        </p:grpSpPr>
        <p:sp>
          <p:nvSpPr>
            <p:cNvPr id="120" name="円/楕円 119">
              <a:extLst>
                <a:ext uri="{FF2B5EF4-FFF2-40B4-BE49-F238E27FC236}">
                  <a16:creationId xmlns:a16="http://schemas.microsoft.com/office/drawing/2014/main" id="{F12DC72A-012E-6B2B-82FE-8B183B177684}"/>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2" name="フローチャート: 論理積ゲート 121">
              <a:extLst>
                <a:ext uri="{FF2B5EF4-FFF2-40B4-BE49-F238E27FC236}">
                  <a16:creationId xmlns:a16="http://schemas.microsoft.com/office/drawing/2014/main" id="{EC70BBDD-A317-0CF1-2B4C-F5A88DC6EB2B}"/>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23" name="図形グループ 83">
            <a:extLst>
              <a:ext uri="{FF2B5EF4-FFF2-40B4-BE49-F238E27FC236}">
                <a16:creationId xmlns:a16="http://schemas.microsoft.com/office/drawing/2014/main" id="{2F5CBECE-DBB0-6492-109C-A9B7B848B46B}"/>
              </a:ext>
            </a:extLst>
          </p:cNvPr>
          <p:cNvGrpSpPr/>
          <p:nvPr/>
        </p:nvGrpSpPr>
        <p:grpSpPr>
          <a:xfrm>
            <a:off x="1211692" y="2458713"/>
            <a:ext cx="134751" cy="261679"/>
            <a:chOff x="1946324" y="4125162"/>
            <a:chExt cx="969964" cy="2007872"/>
          </a:xfrm>
        </p:grpSpPr>
        <p:sp>
          <p:nvSpPr>
            <p:cNvPr id="125" name="円/楕円 124">
              <a:extLst>
                <a:ext uri="{FF2B5EF4-FFF2-40B4-BE49-F238E27FC236}">
                  <a16:creationId xmlns:a16="http://schemas.microsoft.com/office/drawing/2014/main" id="{C4DFEA52-2452-A896-B7B0-85DD0F7E08DF}"/>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6" name="フローチャート: 論理積ゲート 125">
              <a:extLst>
                <a:ext uri="{FF2B5EF4-FFF2-40B4-BE49-F238E27FC236}">
                  <a16:creationId xmlns:a16="http://schemas.microsoft.com/office/drawing/2014/main" id="{28988F5D-F5D1-A40B-ED93-18E84FEB9D5D}"/>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28" name="図形グループ 83">
            <a:extLst>
              <a:ext uri="{FF2B5EF4-FFF2-40B4-BE49-F238E27FC236}">
                <a16:creationId xmlns:a16="http://schemas.microsoft.com/office/drawing/2014/main" id="{D00BF053-2FDF-41E0-8158-88C1FB00CC94}"/>
              </a:ext>
            </a:extLst>
          </p:cNvPr>
          <p:cNvGrpSpPr/>
          <p:nvPr/>
        </p:nvGrpSpPr>
        <p:grpSpPr>
          <a:xfrm>
            <a:off x="2440278" y="4062047"/>
            <a:ext cx="134751" cy="261679"/>
            <a:chOff x="1946324" y="4125162"/>
            <a:chExt cx="969964" cy="2007872"/>
          </a:xfrm>
        </p:grpSpPr>
        <p:sp>
          <p:nvSpPr>
            <p:cNvPr id="129" name="円/楕円 128">
              <a:extLst>
                <a:ext uri="{FF2B5EF4-FFF2-40B4-BE49-F238E27FC236}">
                  <a16:creationId xmlns:a16="http://schemas.microsoft.com/office/drawing/2014/main" id="{7B2C875F-249B-9107-3B1E-4E032DEF873E}"/>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1" name="フローチャート: 論理積ゲート 130">
              <a:extLst>
                <a:ext uri="{FF2B5EF4-FFF2-40B4-BE49-F238E27FC236}">
                  <a16:creationId xmlns:a16="http://schemas.microsoft.com/office/drawing/2014/main" id="{75EB2E06-2176-EDD6-5662-975A0CAF9390}"/>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32" name="図形グループ 83">
            <a:extLst>
              <a:ext uri="{FF2B5EF4-FFF2-40B4-BE49-F238E27FC236}">
                <a16:creationId xmlns:a16="http://schemas.microsoft.com/office/drawing/2014/main" id="{0DAC42E1-317B-C784-2BAD-F8E26A4F1036}"/>
              </a:ext>
            </a:extLst>
          </p:cNvPr>
          <p:cNvGrpSpPr/>
          <p:nvPr/>
        </p:nvGrpSpPr>
        <p:grpSpPr>
          <a:xfrm>
            <a:off x="2440278" y="2452702"/>
            <a:ext cx="134751" cy="261679"/>
            <a:chOff x="1946324" y="4125162"/>
            <a:chExt cx="969964" cy="2007872"/>
          </a:xfrm>
        </p:grpSpPr>
        <p:sp>
          <p:nvSpPr>
            <p:cNvPr id="134" name="円/楕円 133">
              <a:extLst>
                <a:ext uri="{FF2B5EF4-FFF2-40B4-BE49-F238E27FC236}">
                  <a16:creationId xmlns:a16="http://schemas.microsoft.com/office/drawing/2014/main" id="{7FCEF5AD-DD83-714A-0F8B-4E621CC89FE2}"/>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5" name="フローチャート: 論理積ゲート 134">
              <a:extLst>
                <a:ext uri="{FF2B5EF4-FFF2-40B4-BE49-F238E27FC236}">
                  <a16:creationId xmlns:a16="http://schemas.microsoft.com/office/drawing/2014/main" id="{2F115AA3-FDB5-E9C0-CC02-50BF223CE3D4}"/>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cxnSp>
        <p:nvCxnSpPr>
          <p:cNvPr id="141" name="直線コネクタ 140">
            <a:extLst>
              <a:ext uri="{FF2B5EF4-FFF2-40B4-BE49-F238E27FC236}">
                <a16:creationId xmlns:a16="http://schemas.microsoft.com/office/drawing/2014/main" id="{9C7EC48E-2B2E-E02D-9BD7-D07DEF6B2D57}"/>
              </a:ext>
            </a:extLst>
          </p:cNvPr>
          <p:cNvCxnSpPr>
            <a:cxnSpLocks/>
            <a:stCxn id="126" idx="1"/>
            <a:endCxn id="5" idx="1"/>
          </p:cNvCxnSpPr>
          <p:nvPr/>
        </p:nvCxnSpPr>
        <p:spPr>
          <a:xfrm>
            <a:off x="1279068" y="2720392"/>
            <a:ext cx="448568" cy="243278"/>
          </a:xfrm>
          <a:prstGeom prst="line">
            <a:avLst/>
          </a:prstGeom>
          <a:ln>
            <a:solidFill>
              <a:schemeClr val="accent2">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42" name="直線コネクタ 141">
            <a:extLst>
              <a:ext uri="{FF2B5EF4-FFF2-40B4-BE49-F238E27FC236}">
                <a16:creationId xmlns:a16="http://schemas.microsoft.com/office/drawing/2014/main" id="{5D03F5AA-6F76-E299-56AE-9223F637AB35}"/>
              </a:ext>
            </a:extLst>
          </p:cNvPr>
          <p:cNvCxnSpPr>
            <a:cxnSpLocks/>
            <a:stCxn id="113" idx="1"/>
            <a:endCxn id="5" idx="0"/>
          </p:cNvCxnSpPr>
          <p:nvPr/>
        </p:nvCxnSpPr>
        <p:spPr>
          <a:xfrm flipH="1">
            <a:off x="1904583" y="2464482"/>
            <a:ext cx="8299" cy="351569"/>
          </a:xfrm>
          <a:prstGeom prst="line">
            <a:avLst/>
          </a:prstGeom>
          <a:ln>
            <a:solidFill>
              <a:schemeClr val="accent2">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43" name="直線コネクタ 142">
            <a:extLst>
              <a:ext uri="{FF2B5EF4-FFF2-40B4-BE49-F238E27FC236}">
                <a16:creationId xmlns:a16="http://schemas.microsoft.com/office/drawing/2014/main" id="{036B1A4A-1214-2C73-58BB-FB22676C01ED}"/>
              </a:ext>
            </a:extLst>
          </p:cNvPr>
          <p:cNvCxnSpPr>
            <a:cxnSpLocks/>
            <a:stCxn id="135" idx="1"/>
            <a:endCxn id="6" idx="3"/>
          </p:cNvCxnSpPr>
          <p:nvPr/>
        </p:nvCxnSpPr>
        <p:spPr>
          <a:xfrm flipH="1">
            <a:off x="2091839" y="2714381"/>
            <a:ext cx="415815" cy="253534"/>
          </a:xfrm>
          <a:prstGeom prst="line">
            <a:avLst/>
          </a:prstGeom>
          <a:ln>
            <a:solidFill>
              <a:schemeClr val="accent2">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44" name="直線コネクタ 143">
            <a:extLst>
              <a:ext uri="{FF2B5EF4-FFF2-40B4-BE49-F238E27FC236}">
                <a16:creationId xmlns:a16="http://schemas.microsoft.com/office/drawing/2014/main" id="{FD6FA1C1-528C-68E5-2C63-A3558F40CE66}"/>
              </a:ext>
            </a:extLst>
          </p:cNvPr>
          <p:cNvCxnSpPr>
            <a:cxnSpLocks/>
            <a:stCxn id="158" idx="2"/>
            <a:endCxn id="116" idx="0"/>
          </p:cNvCxnSpPr>
          <p:nvPr/>
        </p:nvCxnSpPr>
        <p:spPr>
          <a:xfrm flipH="1">
            <a:off x="1912882" y="3580501"/>
            <a:ext cx="179285" cy="723694"/>
          </a:xfrm>
          <a:prstGeom prst="line">
            <a:avLst/>
          </a:prstGeom>
          <a:ln>
            <a:solidFill>
              <a:srgbClr val="0070C0"/>
            </a:solidFill>
          </a:ln>
          <a:effectLst/>
        </p:spPr>
        <p:style>
          <a:lnRef idx="2">
            <a:schemeClr val="accent1"/>
          </a:lnRef>
          <a:fillRef idx="0">
            <a:schemeClr val="accent1"/>
          </a:fillRef>
          <a:effectRef idx="1">
            <a:schemeClr val="accent1"/>
          </a:effectRef>
          <a:fontRef idx="minor">
            <a:schemeClr val="tx1"/>
          </a:fontRef>
        </p:style>
      </p:cxnSp>
      <p:cxnSp>
        <p:nvCxnSpPr>
          <p:cNvPr id="145" name="直線コネクタ 144">
            <a:extLst>
              <a:ext uri="{FF2B5EF4-FFF2-40B4-BE49-F238E27FC236}">
                <a16:creationId xmlns:a16="http://schemas.microsoft.com/office/drawing/2014/main" id="{D9FDA3D4-654F-1290-3091-2827D27A0735}"/>
              </a:ext>
            </a:extLst>
          </p:cNvPr>
          <p:cNvCxnSpPr>
            <a:cxnSpLocks/>
            <a:endCxn id="151" idx="1"/>
          </p:cNvCxnSpPr>
          <p:nvPr/>
        </p:nvCxnSpPr>
        <p:spPr>
          <a:xfrm flipV="1">
            <a:off x="955122" y="3336180"/>
            <a:ext cx="382442" cy="66473"/>
          </a:xfrm>
          <a:prstGeom prst="line">
            <a:avLst/>
          </a:prstGeom>
          <a:ln>
            <a:solidFill>
              <a:srgbClr val="7030A0"/>
            </a:solidFill>
          </a:ln>
          <a:effectLst/>
        </p:spPr>
        <p:style>
          <a:lnRef idx="2">
            <a:schemeClr val="accent1"/>
          </a:lnRef>
          <a:fillRef idx="0">
            <a:schemeClr val="accent1"/>
          </a:fillRef>
          <a:effectRef idx="1">
            <a:schemeClr val="accent1"/>
          </a:effectRef>
          <a:fontRef idx="minor">
            <a:schemeClr val="tx1"/>
          </a:fontRef>
        </p:style>
      </p:cxnSp>
      <p:cxnSp>
        <p:nvCxnSpPr>
          <p:cNvPr id="146" name="直線コネクタ 145">
            <a:extLst>
              <a:ext uri="{FF2B5EF4-FFF2-40B4-BE49-F238E27FC236}">
                <a16:creationId xmlns:a16="http://schemas.microsoft.com/office/drawing/2014/main" id="{B36DA83B-6435-B621-B6D5-85C73A3004AC}"/>
              </a:ext>
            </a:extLst>
          </p:cNvPr>
          <p:cNvCxnSpPr>
            <a:cxnSpLocks/>
            <a:stCxn id="158" idx="3"/>
          </p:cNvCxnSpPr>
          <p:nvPr/>
        </p:nvCxnSpPr>
        <p:spPr>
          <a:xfrm flipV="1">
            <a:off x="2269113" y="3407694"/>
            <a:ext cx="564149" cy="25189"/>
          </a:xfrm>
          <a:prstGeom prst="line">
            <a:avLst/>
          </a:prstGeom>
          <a:ln>
            <a:solidFill>
              <a:srgbClr val="0070C0"/>
            </a:solidFill>
          </a:ln>
          <a:effectLst/>
        </p:spPr>
        <p:style>
          <a:lnRef idx="2">
            <a:schemeClr val="accent1"/>
          </a:lnRef>
          <a:fillRef idx="0">
            <a:schemeClr val="accent1"/>
          </a:fillRef>
          <a:effectRef idx="1">
            <a:schemeClr val="accent1"/>
          </a:effectRef>
          <a:fontRef idx="minor">
            <a:schemeClr val="tx1"/>
          </a:fontRef>
        </p:style>
      </p:cxnSp>
      <p:cxnSp>
        <p:nvCxnSpPr>
          <p:cNvPr id="147" name="直線コネクタ 146">
            <a:extLst>
              <a:ext uri="{FF2B5EF4-FFF2-40B4-BE49-F238E27FC236}">
                <a16:creationId xmlns:a16="http://schemas.microsoft.com/office/drawing/2014/main" id="{24CFDB17-AA02-B9BD-EA99-A9BA80186864}"/>
              </a:ext>
            </a:extLst>
          </p:cNvPr>
          <p:cNvCxnSpPr>
            <a:cxnSpLocks/>
            <a:stCxn id="151" idx="2"/>
          </p:cNvCxnSpPr>
          <p:nvPr/>
        </p:nvCxnSpPr>
        <p:spPr>
          <a:xfrm flipH="1">
            <a:off x="1287784" y="3483798"/>
            <a:ext cx="226727" cy="594418"/>
          </a:xfrm>
          <a:prstGeom prst="line">
            <a:avLst/>
          </a:prstGeom>
          <a:ln>
            <a:solidFill>
              <a:srgbClr val="7030A0"/>
            </a:solidFill>
          </a:ln>
          <a:effectLst/>
        </p:spPr>
        <p:style>
          <a:lnRef idx="2">
            <a:schemeClr val="accent1"/>
          </a:lnRef>
          <a:fillRef idx="0">
            <a:schemeClr val="accent1"/>
          </a:fillRef>
          <a:effectRef idx="1">
            <a:schemeClr val="accent1"/>
          </a:effectRef>
          <a:fontRef idx="minor">
            <a:schemeClr val="tx1"/>
          </a:fontRef>
        </p:style>
      </p:cxnSp>
      <p:cxnSp>
        <p:nvCxnSpPr>
          <p:cNvPr id="148" name="直線コネクタ 147">
            <a:extLst>
              <a:ext uri="{FF2B5EF4-FFF2-40B4-BE49-F238E27FC236}">
                <a16:creationId xmlns:a16="http://schemas.microsoft.com/office/drawing/2014/main" id="{DE1DF783-433F-C6F5-2128-95DD4D0CDCC6}"/>
              </a:ext>
            </a:extLst>
          </p:cNvPr>
          <p:cNvCxnSpPr>
            <a:cxnSpLocks/>
            <a:stCxn id="158" idx="2"/>
          </p:cNvCxnSpPr>
          <p:nvPr/>
        </p:nvCxnSpPr>
        <p:spPr>
          <a:xfrm>
            <a:off x="2092167" y="3580501"/>
            <a:ext cx="394562" cy="478181"/>
          </a:xfrm>
          <a:prstGeom prst="line">
            <a:avLst/>
          </a:prstGeom>
          <a:ln>
            <a:solidFill>
              <a:srgbClr val="0070C0"/>
            </a:solidFill>
          </a:ln>
          <a:effectLst/>
        </p:spPr>
        <p:style>
          <a:lnRef idx="2">
            <a:schemeClr val="accent1"/>
          </a:lnRef>
          <a:fillRef idx="0">
            <a:schemeClr val="accent1"/>
          </a:fillRef>
          <a:effectRef idx="1">
            <a:schemeClr val="accent1"/>
          </a:effectRef>
          <a:fontRef idx="minor">
            <a:schemeClr val="tx1"/>
          </a:fontRef>
        </p:style>
      </p:cxnSp>
      <p:grpSp>
        <p:nvGrpSpPr>
          <p:cNvPr id="7" name="グループ化 6">
            <a:extLst>
              <a:ext uri="{FF2B5EF4-FFF2-40B4-BE49-F238E27FC236}">
                <a16:creationId xmlns:a16="http://schemas.microsoft.com/office/drawing/2014/main" id="{FD8259BB-7F58-00B6-7F79-A7DE0FB5FDCE}"/>
              </a:ext>
            </a:extLst>
          </p:cNvPr>
          <p:cNvGrpSpPr/>
          <p:nvPr/>
        </p:nvGrpSpPr>
        <p:grpSpPr>
          <a:xfrm>
            <a:off x="1727636" y="2816051"/>
            <a:ext cx="364203" cy="295237"/>
            <a:chOff x="2680335" y="1377315"/>
            <a:chExt cx="364203" cy="295237"/>
          </a:xfrm>
        </p:grpSpPr>
        <p:sp>
          <p:nvSpPr>
            <p:cNvPr id="5" name="正方形/長方形 4">
              <a:extLst>
                <a:ext uri="{FF2B5EF4-FFF2-40B4-BE49-F238E27FC236}">
                  <a16:creationId xmlns:a16="http://schemas.microsoft.com/office/drawing/2014/main" id="{0FC970BD-6398-E052-92ED-439A69730553}"/>
                </a:ext>
              </a:extLst>
            </p:cNvPr>
            <p:cNvSpPr/>
            <p:nvPr/>
          </p:nvSpPr>
          <p:spPr>
            <a:xfrm>
              <a:off x="2680335" y="1377315"/>
              <a:ext cx="353893" cy="295237"/>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 name="正方形/長方形 5">
              <a:extLst>
                <a:ext uri="{FF2B5EF4-FFF2-40B4-BE49-F238E27FC236}">
                  <a16:creationId xmlns:a16="http://schemas.microsoft.com/office/drawing/2014/main" id="{B898AC89-D720-1BEB-9A98-2538BECACA85}"/>
                </a:ext>
              </a:extLst>
            </p:cNvPr>
            <p:cNvSpPr/>
            <p:nvPr/>
          </p:nvSpPr>
          <p:spPr>
            <a:xfrm>
              <a:off x="2680335" y="1421457"/>
              <a:ext cx="364203" cy="215444"/>
            </a:xfrm>
            <a:prstGeom prst="rect">
              <a:avLst/>
            </a:prstGeom>
          </p:spPr>
          <p:txBody>
            <a:bodyPr wrap="none">
              <a:spAutoFit/>
            </a:bodyPr>
            <a:lstStyle/>
            <a:p>
              <a:pPr algn="ctr"/>
              <a:r>
                <a:rPr lang="en-US" altLang="ja-JP" sz="800" dirty="0">
                  <a:solidFill>
                    <a:srgbClr val="FFFFFF"/>
                  </a:solidFill>
                  <a:latin typeface="ＭＳ Ｐゴシック"/>
                  <a:ea typeface="ＭＳ Ｐゴシック"/>
                  <a:cs typeface="ＭＳ Ｐゴシック"/>
                </a:rPr>
                <a:t>Web</a:t>
              </a:r>
              <a:endParaRPr lang="ja-JP" altLang="en-US" sz="800" dirty="0">
                <a:solidFill>
                  <a:srgbClr val="FFFFFF"/>
                </a:solidFill>
                <a:latin typeface="ＭＳ Ｐゴシック"/>
                <a:ea typeface="ＭＳ Ｐゴシック"/>
                <a:cs typeface="ＭＳ Ｐゴシック"/>
              </a:endParaRPr>
            </a:p>
          </p:txBody>
        </p:sp>
      </p:grpSp>
      <p:grpSp>
        <p:nvGrpSpPr>
          <p:cNvPr id="150" name="グループ化 149">
            <a:extLst>
              <a:ext uri="{FF2B5EF4-FFF2-40B4-BE49-F238E27FC236}">
                <a16:creationId xmlns:a16="http://schemas.microsoft.com/office/drawing/2014/main" id="{A3FEC727-4E48-79D8-9EF7-E4B5C36547AC}"/>
              </a:ext>
            </a:extLst>
          </p:cNvPr>
          <p:cNvGrpSpPr/>
          <p:nvPr/>
        </p:nvGrpSpPr>
        <p:grpSpPr>
          <a:xfrm>
            <a:off x="1337564" y="3188561"/>
            <a:ext cx="364203" cy="295237"/>
            <a:chOff x="2680335" y="1377315"/>
            <a:chExt cx="364203" cy="295237"/>
          </a:xfrm>
        </p:grpSpPr>
        <p:sp>
          <p:nvSpPr>
            <p:cNvPr id="151" name="正方形/長方形 150">
              <a:extLst>
                <a:ext uri="{FF2B5EF4-FFF2-40B4-BE49-F238E27FC236}">
                  <a16:creationId xmlns:a16="http://schemas.microsoft.com/office/drawing/2014/main" id="{2C4FD258-01BA-4747-2E26-A3716C939913}"/>
                </a:ext>
              </a:extLst>
            </p:cNvPr>
            <p:cNvSpPr/>
            <p:nvPr/>
          </p:nvSpPr>
          <p:spPr>
            <a:xfrm>
              <a:off x="2680335" y="1377315"/>
              <a:ext cx="353893" cy="295237"/>
            </a:xfrm>
            <a:prstGeom prst="rect">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52" name="正方形/長方形 151">
              <a:extLst>
                <a:ext uri="{FF2B5EF4-FFF2-40B4-BE49-F238E27FC236}">
                  <a16:creationId xmlns:a16="http://schemas.microsoft.com/office/drawing/2014/main" id="{2A05745D-F7AE-C9CF-65B3-BBBEE03ED601}"/>
                </a:ext>
              </a:extLst>
            </p:cNvPr>
            <p:cNvSpPr/>
            <p:nvPr/>
          </p:nvSpPr>
          <p:spPr>
            <a:xfrm>
              <a:off x="2680335" y="1421457"/>
              <a:ext cx="364203" cy="215444"/>
            </a:xfrm>
            <a:prstGeom prst="rect">
              <a:avLst/>
            </a:prstGeom>
          </p:spPr>
          <p:txBody>
            <a:bodyPr wrap="none">
              <a:spAutoFit/>
            </a:bodyPr>
            <a:lstStyle/>
            <a:p>
              <a:pPr algn="ctr"/>
              <a:r>
                <a:rPr lang="en-US" altLang="ja-JP" sz="800" dirty="0">
                  <a:solidFill>
                    <a:srgbClr val="FFFFFF"/>
                  </a:solidFill>
                  <a:latin typeface="ＭＳ Ｐゴシック"/>
                  <a:ea typeface="ＭＳ Ｐゴシック"/>
                  <a:cs typeface="ＭＳ Ｐゴシック"/>
                </a:rPr>
                <a:t>Web</a:t>
              </a:r>
              <a:endParaRPr lang="ja-JP" altLang="en-US" sz="800" dirty="0">
                <a:solidFill>
                  <a:srgbClr val="FFFFFF"/>
                </a:solidFill>
                <a:latin typeface="ＭＳ Ｐゴシック"/>
                <a:ea typeface="ＭＳ Ｐゴシック"/>
                <a:cs typeface="ＭＳ Ｐゴシック"/>
              </a:endParaRPr>
            </a:p>
          </p:txBody>
        </p:sp>
      </p:grpSp>
      <p:grpSp>
        <p:nvGrpSpPr>
          <p:cNvPr id="157" name="グループ化 156">
            <a:extLst>
              <a:ext uri="{FF2B5EF4-FFF2-40B4-BE49-F238E27FC236}">
                <a16:creationId xmlns:a16="http://schemas.microsoft.com/office/drawing/2014/main" id="{EF46B329-C31C-5272-02A3-CE5D9C357078}"/>
              </a:ext>
            </a:extLst>
          </p:cNvPr>
          <p:cNvGrpSpPr/>
          <p:nvPr/>
        </p:nvGrpSpPr>
        <p:grpSpPr>
          <a:xfrm>
            <a:off x="1915220" y="3285264"/>
            <a:ext cx="364203" cy="295237"/>
            <a:chOff x="2680335" y="1377315"/>
            <a:chExt cx="364203" cy="295237"/>
          </a:xfrm>
        </p:grpSpPr>
        <p:sp>
          <p:nvSpPr>
            <p:cNvPr id="158" name="正方形/長方形 157">
              <a:extLst>
                <a:ext uri="{FF2B5EF4-FFF2-40B4-BE49-F238E27FC236}">
                  <a16:creationId xmlns:a16="http://schemas.microsoft.com/office/drawing/2014/main" id="{A45046FC-F489-A795-6A50-9B51F1746BB5}"/>
                </a:ext>
              </a:extLst>
            </p:cNvPr>
            <p:cNvSpPr/>
            <p:nvPr/>
          </p:nvSpPr>
          <p:spPr>
            <a:xfrm>
              <a:off x="2680335" y="1377315"/>
              <a:ext cx="353893" cy="295237"/>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59" name="正方形/長方形 158">
              <a:extLst>
                <a:ext uri="{FF2B5EF4-FFF2-40B4-BE49-F238E27FC236}">
                  <a16:creationId xmlns:a16="http://schemas.microsoft.com/office/drawing/2014/main" id="{5E0A3F3A-9BF7-995F-6AF2-4574667E72A0}"/>
                </a:ext>
              </a:extLst>
            </p:cNvPr>
            <p:cNvSpPr/>
            <p:nvPr/>
          </p:nvSpPr>
          <p:spPr>
            <a:xfrm>
              <a:off x="2680335" y="1421457"/>
              <a:ext cx="364203" cy="215444"/>
            </a:xfrm>
            <a:prstGeom prst="rect">
              <a:avLst/>
            </a:prstGeom>
          </p:spPr>
          <p:txBody>
            <a:bodyPr wrap="none">
              <a:spAutoFit/>
            </a:bodyPr>
            <a:lstStyle/>
            <a:p>
              <a:pPr algn="ctr"/>
              <a:r>
                <a:rPr lang="en-US" altLang="ja-JP" sz="800" dirty="0">
                  <a:solidFill>
                    <a:srgbClr val="FFFFFF"/>
                  </a:solidFill>
                  <a:latin typeface="ＭＳ Ｐゴシック"/>
                  <a:ea typeface="ＭＳ Ｐゴシック"/>
                  <a:cs typeface="ＭＳ Ｐゴシック"/>
                </a:rPr>
                <a:t>Web</a:t>
              </a:r>
              <a:endParaRPr lang="ja-JP" altLang="en-US" sz="800" dirty="0">
                <a:solidFill>
                  <a:srgbClr val="FFFFFF"/>
                </a:solidFill>
                <a:latin typeface="ＭＳ Ｐゴシック"/>
                <a:ea typeface="ＭＳ Ｐゴシック"/>
                <a:cs typeface="ＭＳ Ｐゴシック"/>
              </a:endParaRPr>
            </a:p>
          </p:txBody>
        </p:sp>
      </p:grpSp>
      <p:pic>
        <p:nvPicPr>
          <p:cNvPr id="24" name="図 23">
            <a:extLst>
              <a:ext uri="{FF2B5EF4-FFF2-40B4-BE49-F238E27FC236}">
                <a16:creationId xmlns:a16="http://schemas.microsoft.com/office/drawing/2014/main" id="{72140BCE-E0EC-FD76-E51E-8A86B93C7D11}"/>
              </a:ext>
            </a:extLst>
          </p:cNvPr>
          <p:cNvPicPr>
            <a:picLocks noChangeAspect="1"/>
          </p:cNvPicPr>
          <p:nvPr/>
        </p:nvPicPr>
        <p:blipFill>
          <a:blip r:embed="rId8" cstate="print">
            <a:clrChange>
              <a:clrFrom>
                <a:srgbClr val="FFFFFF"/>
              </a:clrFrom>
              <a:clrTo>
                <a:srgbClr val="FFFFFF">
                  <a:alpha val="0"/>
                </a:srgbClr>
              </a:clrTo>
            </a:clrChange>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flipH="1">
            <a:off x="1371401" y="3926577"/>
            <a:ext cx="489585" cy="489585"/>
          </a:xfrm>
          <a:prstGeom prst="rect">
            <a:avLst/>
          </a:prstGeom>
        </p:spPr>
      </p:pic>
      <p:cxnSp>
        <p:nvCxnSpPr>
          <p:cNvPr id="26" name="直線矢印コネクタ 25">
            <a:extLst>
              <a:ext uri="{FF2B5EF4-FFF2-40B4-BE49-F238E27FC236}">
                <a16:creationId xmlns:a16="http://schemas.microsoft.com/office/drawing/2014/main" id="{76CD764E-5C04-6B82-BE04-7BCEAA1C4DBA}"/>
              </a:ext>
            </a:extLst>
          </p:cNvPr>
          <p:cNvCxnSpPr/>
          <p:nvPr/>
        </p:nvCxnSpPr>
        <p:spPr>
          <a:xfrm>
            <a:off x="1401147" y="4304195"/>
            <a:ext cx="444359" cy="119997"/>
          </a:xfrm>
          <a:prstGeom prst="straightConnector1">
            <a:avLst/>
          </a:prstGeom>
          <a:ln>
            <a:solidFill>
              <a:schemeClr val="accent3">
                <a:lumMod val="75000"/>
              </a:schemeClr>
            </a:solidFill>
            <a:prstDash val="sysDot"/>
            <a:tailEnd type="triangle"/>
          </a:ln>
          <a:effectLst/>
        </p:spPr>
        <p:style>
          <a:lnRef idx="2">
            <a:schemeClr val="accent1"/>
          </a:lnRef>
          <a:fillRef idx="0">
            <a:schemeClr val="accent1"/>
          </a:fillRef>
          <a:effectRef idx="1">
            <a:schemeClr val="accent1"/>
          </a:effectRef>
          <a:fontRef idx="minor">
            <a:schemeClr val="tx1"/>
          </a:fontRef>
        </p:style>
      </p:cxnSp>
      <p:cxnSp>
        <p:nvCxnSpPr>
          <p:cNvPr id="165" name="直線矢印コネクタ 164">
            <a:extLst>
              <a:ext uri="{FF2B5EF4-FFF2-40B4-BE49-F238E27FC236}">
                <a16:creationId xmlns:a16="http://schemas.microsoft.com/office/drawing/2014/main" id="{C2F3ABAD-2A76-A630-5A63-4509613746B1}"/>
              </a:ext>
            </a:extLst>
          </p:cNvPr>
          <p:cNvCxnSpPr>
            <a:cxnSpLocks/>
          </p:cNvCxnSpPr>
          <p:nvPr/>
        </p:nvCxnSpPr>
        <p:spPr>
          <a:xfrm flipH="1" flipV="1">
            <a:off x="2573461" y="2784259"/>
            <a:ext cx="265236" cy="366873"/>
          </a:xfrm>
          <a:prstGeom prst="straightConnector1">
            <a:avLst/>
          </a:prstGeom>
          <a:ln>
            <a:solidFill>
              <a:schemeClr val="accent3">
                <a:lumMod val="75000"/>
              </a:schemeClr>
            </a:solidFill>
            <a:prstDash val="sysDot"/>
            <a:tailEnd type="triangle"/>
          </a:ln>
          <a:effectLst/>
        </p:spPr>
        <p:style>
          <a:lnRef idx="2">
            <a:schemeClr val="accent1"/>
          </a:lnRef>
          <a:fillRef idx="0">
            <a:schemeClr val="accent1"/>
          </a:fillRef>
          <a:effectRef idx="1">
            <a:schemeClr val="accent1"/>
          </a:effectRef>
          <a:fontRef idx="minor">
            <a:schemeClr val="tx1"/>
          </a:fontRef>
        </p:style>
      </p:cxnSp>
      <p:pic>
        <p:nvPicPr>
          <p:cNvPr id="192" name="図 191">
            <a:extLst>
              <a:ext uri="{FF2B5EF4-FFF2-40B4-BE49-F238E27FC236}">
                <a16:creationId xmlns:a16="http://schemas.microsoft.com/office/drawing/2014/main" id="{4E2BD66D-C2E1-40DB-98F1-9F54945816E7}"/>
              </a:ext>
            </a:extLst>
          </p:cNvPr>
          <p:cNvPicPr>
            <a:picLocks noChangeAspect="1"/>
          </p:cNvPicPr>
          <p:nvPr/>
        </p:nvPicPr>
        <p:blipFill>
          <a:blip r:embed="rId8" cstate="print">
            <a:clrChange>
              <a:clrFrom>
                <a:srgbClr val="FFFFFF"/>
              </a:clrFrom>
              <a:clrTo>
                <a:srgbClr val="FFFFFF">
                  <a:alpha val="0"/>
                </a:srgbClr>
              </a:clrTo>
            </a:clrChange>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flipH="1">
            <a:off x="2240081" y="2835012"/>
            <a:ext cx="489585" cy="489585"/>
          </a:xfrm>
          <a:prstGeom prst="rect">
            <a:avLst/>
          </a:prstGeom>
        </p:spPr>
      </p:pic>
      <p:cxnSp>
        <p:nvCxnSpPr>
          <p:cNvPr id="193" name="直線矢印コネクタ 192">
            <a:extLst>
              <a:ext uri="{FF2B5EF4-FFF2-40B4-BE49-F238E27FC236}">
                <a16:creationId xmlns:a16="http://schemas.microsoft.com/office/drawing/2014/main" id="{8B3E81F6-FD99-C38E-72D4-3E9DD728A570}"/>
              </a:ext>
            </a:extLst>
          </p:cNvPr>
          <p:cNvCxnSpPr>
            <a:cxnSpLocks/>
          </p:cNvCxnSpPr>
          <p:nvPr/>
        </p:nvCxnSpPr>
        <p:spPr>
          <a:xfrm flipH="1">
            <a:off x="1013470" y="2466115"/>
            <a:ext cx="779973" cy="778000"/>
          </a:xfrm>
          <a:prstGeom prst="straightConnector1">
            <a:avLst/>
          </a:prstGeom>
          <a:ln>
            <a:solidFill>
              <a:schemeClr val="accent3">
                <a:lumMod val="75000"/>
              </a:schemeClr>
            </a:solidFill>
            <a:prstDash val="sysDot"/>
            <a:tailEnd type="triangle"/>
          </a:ln>
          <a:effectLst/>
        </p:spPr>
        <p:style>
          <a:lnRef idx="2">
            <a:schemeClr val="accent1"/>
          </a:lnRef>
          <a:fillRef idx="0">
            <a:schemeClr val="accent1"/>
          </a:fillRef>
          <a:effectRef idx="1">
            <a:schemeClr val="accent1"/>
          </a:effectRef>
          <a:fontRef idx="minor">
            <a:schemeClr val="tx1"/>
          </a:fontRef>
        </p:style>
      </p:cxnSp>
      <p:pic>
        <p:nvPicPr>
          <p:cNvPr id="194" name="図 193">
            <a:extLst>
              <a:ext uri="{FF2B5EF4-FFF2-40B4-BE49-F238E27FC236}">
                <a16:creationId xmlns:a16="http://schemas.microsoft.com/office/drawing/2014/main" id="{BF717497-4D53-2120-39B1-644FC280B594}"/>
              </a:ext>
            </a:extLst>
          </p:cNvPr>
          <p:cNvPicPr>
            <a:picLocks noChangeAspect="1"/>
          </p:cNvPicPr>
          <p:nvPr/>
        </p:nvPicPr>
        <p:blipFill>
          <a:blip r:embed="rId8" cstate="print">
            <a:clrChange>
              <a:clrFrom>
                <a:srgbClr val="FFFFFF"/>
              </a:clrFrom>
              <a:clrTo>
                <a:srgbClr val="FFFFFF">
                  <a:alpha val="0"/>
                </a:srgbClr>
              </a:clrTo>
            </a:clrChange>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flipH="1">
            <a:off x="765611" y="2697852"/>
            <a:ext cx="489585" cy="489585"/>
          </a:xfrm>
          <a:prstGeom prst="rect">
            <a:avLst/>
          </a:prstGeom>
        </p:spPr>
      </p:pic>
      <p:cxnSp>
        <p:nvCxnSpPr>
          <p:cNvPr id="195" name="直線矢印コネクタ 194">
            <a:extLst>
              <a:ext uri="{FF2B5EF4-FFF2-40B4-BE49-F238E27FC236}">
                <a16:creationId xmlns:a16="http://schemas.microsoft.com/office/drawing/2014/main" id="{F1EBDCA1-329B-91ED-6829-3BFC8D9D45C6}"/>
              </a:ext>
            </a:extLst>
          </p:cNvPr>
          <p:cNvCxnSpPr>
            <a:cxnSpLocks/>
          </p:cNvCxnSpPr>
          <p:nvPr/>
        </p:nvCxnSpPr>
        <p:spPr>
          <a:xfrm flipH="1" flipV="1">
            <a:off x="1044369" y="3515980"/>
            <a:ext cx="1353892" cy="690320"/>
          </a:xfrm>
          <a:prstGeom prst="straightConnector1">
            <a:avLst/>
          </a:prstGeom>
          <a:ln>
            <a:solidFill>
              <a:schemeClr val="accent3">
                <a:lumMod val="75000"/>
              </a:schemeClr>
            </a:solidFill>
            <a:prstDash val="sysDot"/>
            <a:tailEnd type="triangle"/>
          </a:ln>
          <a:effectLst/>
        </p:spPr>
        <p:style>
          <a:lnRef idx="2">
            <a:schemeClr val="accent1"/>
          </a:lnRef>
          <a:fillRef idx="0">
            <a:schemeClr val="accent1"/>
          </a:fillRef>
          <a:effectRef idx="1">
            <a:schemeClr val="accent1"/>
          </a:effectRef>
          <a:fontRef idx="minor">
            <a:schemeClr val="tx1"/>
          </a:fontRef>
        </p:style>
      </p:cxnSp>
      <p:pic>
        <p:nvPicPr>
          <p:cNvPr id="196" name="図 195">
            <a:extLst>
              <a:ext uri="{FF2B5EF4-FFF2-40B4-BE49-F238E27FC236}">
                <a16:creationId xmlns:a16="http://schemas.microsoft.com/office/drawing/2014/main" id="{B290E823-71E7-FC60-7262-6F6CE9C148A7}"/>
              </a:ext>
            </a:extLst>
          </p:cNvPr>
          <p:cNvPicPr>
            <a:picLocks noChangeAspect="1"/>
          </p:cNvPicPr>
          <p:nvPr/>
        </p:nvPicPr>
        <p:blipFill>
          <a:blip r:embed="rId8" cstate="print">
            <a:clrChange>
              <a:clrFrom>
                <a:srgbClr val="FFFFFF"/>
              </a:clrFrom>
              <a:clrTo>
                <a:srgbClr val="FFFFFF">
                  <a:alpha val="0"/>
                </a:srgbClr>
              </a:clrTo>
            </a:clrChange>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flipH="1">
            <a:off x="1531421" y="3457947"/>
            <a:ext cx="489585" cy="489585"/>
          </a:xfrm>
          <a:prstGeom prst="rect">
            <a:avLst/>
          </a:prstGeom>
        </p:spPr>
      </p:pic>
      <p:sp>
        <p:nvSpPr>
          <p:cNvPr id="60" name="正方形/長方形 59">
            <a:extLst>
              <a:ext uri="{FF2B5EF4-FFF2-40B4-BE49-F238E27FC236}">
                <a16:creationId xmlns:a16="http://schemas.microsoft.com/office/drawing/2014/main" id="{E74F4D6C-DBA4-8249-AA28-3179C8F7A0F9}"/>
              </a:ext>
            </a:extLst>
          </p:cNvPr>
          <p:cNvSpPr/>
          <p:nvPr/>
        </p:nvSpPr>
        <p:spPr>
          <a:xfrm>
            <a:off x="897218" y="1183366"/>
            <a:ext cx="2031325" cy="830997"/>
          </a:xfrm>
          <a:prstGeom prst="rect">
            <a:avLst/>
          </a:prstGeom>
        </p:spPr>
        <p:txBody>
          <a:bodyPr wrap="none">
            <a:spAutoFit/>
          </a:bodyPr>
          <a:lstStyle/>
          <a:p>
            <a:pPr algn="ctr"/>
            <a:r>
              <a:rPr lang="en-US" altLang="ja-JP" sz="3200" b="1" dirty="0">
                <a:latin typeface="Meiryo" panose="020B0604030504040204" pitchFamily="34" charset="-128"/>
                <a:ea typeface="Meiryo" panose="020B0604030504040204" pitchFamily="34" charset="-128"/>
                <a:cs typeface="Times New Roman" panose="02020603050405020304" pitchFamily="18" charset="0"/>
              </a:rPr>
              <a:t>Web1.0</a:t>
            </a:r>
            <a:endParaRPr lang="en-US" altLang="ja-JP" sz="3200" dirty="0">
              <a:latin typeface="Meiryo" panose="020B0604030504040204" pitchFamily="34" charset="-128"/>
              <a:ea typeface="Meiryo" panose="020B0604030504040204" pitchFamily="34" charset="-128"/>
              <a:cs typeface="Times New Roman" panose="02020603050405020304" pitchFamily="18" charset="0"/>
            </a:endParaRPr>
          </a:p>
          <a:p>
            <a:pPr algn="ctr"/>
            <a:r>
              <a:rPr lang="ja-JP" altLang="ja-JP" sz="1600">
                <a:latin typeface="Meiryo" panose="020B0604030504040204" pitchFamily="34" charset="-128"/>
                <a:ea typeface="Meiryo" panose="020B0604030504040204" pitchFamily="34" charset="-128"/>
                <a:cs typeface="Times New Roman" panose="02020603050405020304" pitchFamily="18" charset="0"/>
              </a:rPr>
              <a:t>一方向・一方通行型</a:t>
            </a:r>
            <a:endParaRPr lang="ja-JP" altLang="en-US" sz="1600">
              <a:latin typeface="Meiryo" panose="020B0604030504040204" pitchFamily="34" charset="-128"/>
              <a:ea typeface="Meiryo" panose="020B0604030504040204" pitchFamily="34" charset="-128"/>
            </a:endParaRPr>
          </a:p>
        </p:txBody>
      </p:sp>
      <p:sp>
        <p:nvSpPr>
          <p:cNvPr id="197" name="正方形/長方形 196">
            <a:extLst>
              <a:ext uri="{FF2B5EF4-FFF2-40B4-BE49-F238E27FC236}">
                <a16:creationId xmlns:a16="http://schemas.microsoft.com/office/drawing/2014/main" id="{A928F88F-317E-6945-C5FE-D712C565DFA2}"/>
              </a:ext>
            </a:extLst>
          </p:cNvPr>
          <p:cNvSpPr/>
          <p:nvPr/>
        </p:nvSpPr>
        <p:spPr>
          <a:xfrm>
            <a:off x="3668067" y="1183366"/>
            <a:ext cx="1820948" cy="830997"/>
          </a:xfrm>
          <a:prstGeom prst="rect">
            <a:avLst/>
          </a:prstGeom>
        </p:spPr>
        <p:txBody>
          <a:bodyPr wrap="none">
            <a:spAutoFit/>
          </a:bodyPr>
          <a:lstStyle/>
          <a:p>
            <a:pPr algn="ctr"/>
            <a:r>
              <a:rPr lang="en-US" altLang="ja-JP" sz="3200" b="1" dirty="0">
                <a:latin typeface="Meiryo" panose="020B0604030504040204" pitchFamily="34" charset="-128"/>
                <a:ea typeface="Meiryo" panose="020B0604030504040204" pitchFamily="34" charset="-128"/>
                <a:cs typeface="Times New Roman" panose="02020603050405020304" pitchFamily="18" charset="0"/>
              </a:rPr>
              <a:t>Web2.0</a:t>
            </a:r>
            <a:endParaRPr lang="en-US" altLang="ja-JP" sz="3200" dirty="0">
              <a:latin typeface="Meiryo" panose="020B0604030504040204" pitchFamily="34" charset="-128"/>
              <a:ea typeface="Meiryo" panose="020B0604030504040204" pitchFamily="34" charset="-128"/>
              <a:cs typeface="Times New Roman" panose="02020603050405020304" pitchFamily="18" charset="0"/>
            </a:endParaRPr>
          </a:p>
          <a:p>
            <a:pPr algn="ctr"/>
            <a:r>
              <a:rPr lang="ja-JP" altLang="en-US" sz="1600">
                <a:latin typeface="Meiryo" panose="020B0604030504040204" pitchFamily="34" charset="-128"/>
                <a:ea typeface="Meiryo" panose="020B0604030504040204" pitchFamily="34" charset="-128"/>
                <a:cs typeface="Times New Roman" panose="02020603050405020304" pitchFamily="18" charset="0"/>
              </a:rPr>
              <a:t>双方向・参加型</a:t>
            </a:r>
            <a:endParaRPr lang="ja-JP" altLang="en-US" sz="1600">
              <a:latin typeface="Meiryo" panose="020B0604030504040204" pitchFamily="34" charset="-128"/>
              <a:ea typeface="Meiryo" panose="020B0604030504040204" pitchFamily="34" charset="-128"/>
            </a:endParaRPr>
          </a:p>
        </p:txBody>
      </p:sp>
      <p:sp>
        <p:nvSpPr>
          <p:cNvPr id="198" name="正方形/長方形 197">
            <a:extLst>
              <a:ext uri="{FF2B5EF4-FFF2-40B4-BE49-F238E27FC236}">
                <a16:creationId xmlns:a16="http://schemas.microsoft.com/office/drawing/2014/main" id="{6303E71F-6552-F469-2962-3B86BD55ED92}"/>
              </a:ext>
            </a:extLst>
          </p:cNvPr>
          <p:cNvSpPr/>
          <p:nvPr/>
        </p:nvSpPr>
        <p:spPr>
          <a:xfrm>
            <a:off x="6545298" y="1183366"/>
            <a:ext cx="1415772" cy="830997"/>
          </a:xfrm>
          <a:prstGeom prst="rect">
            <a:avLst/>
          </a:prstGeom>
        </p:spPr>
        <p:txBody>
          <a:bodyPr wrap="none">
            <a:spAutoFit/>
          </a:bodyPr>
          <a:lstStyle/>
          <a:p>
            <a:pPr algn="ctr"/>
            <a:r>
              <a:rPr lang="en-US" altLang="ja-JP" sz="3200" b="1" dirty="0">
                <a:latin typeface="Meiryo" panose="020B0604030504040204" pitchFamily="34" charset="-128"/>
                <a:ea typeface="Meiryo" panose="020B0604030504040204" pitchFamily="34" charset="-128"/>
                <a:cs typeface="Times New Roman" panose="02020603050405020304" pitchFamily="18" charset="0"/>
              </a:rPr>
              <a:t>Web3</a:t>
            </a:r>
            <a:endParaRPr lang="en-US" altLang="ja-JP" sz="3200" dirty="0">
              <a:latin typeface="Meiryo" panose="020B0604030504040204" pitchFamily="34" charset="-128"/>
              <a:ea typeface="Meiryo" panose="020B0604030504040204" pitchFamily="34" charset="-128"/>
              <a:cs typeface="Times New Roman" panose="02020603050405020304" pitchFamily="18" charset="0"/>
            </a:endParaRPr>
          </a:p>
          <a:p>
            <a:pPr algn="ctr"/>
            <a:r>
              <a:rPr lang="ja-JP" altLang="en-US" sz="1600">
                <a:latin typeface="Meiryo" panose="020B0604030504040204" pitchFamily="34" charset="-128"/>
                <a:ea typeface="Meiryo" panose="020B0604030504040204" pitchFamily="34" charset="-128"/>
                <a:cs typeface="Times New Roman" panose="02020603050405020304" pitchFamily="18" charset="0"/>
              </a:rPr>
              <a:t>自律・分散型</a:t>
            </a:r>
            <a:endParaRPr lang="ja-JP" altLang="en-US" sz="1600">
              <a:latin typeface="Meiryo" panose="020B0604030504040204" pitchFamily="34" charset="-128"/>
              <a:ea typeface="Meiryo" panose="020B0604030504040204" pitchFamily="34" charset="-128"/>
            </a:endParaRPr>
          </a:p>
        </p:txBody>
      </p:sp>
      <p:sp>
        <p:nvSpPr>
          <p:cNvPr id="61" name="テキスト ボックス 60">
            <a:extLst>
              <a:ext uri="{FF2B5EF4-FFF2-40B4-BE49-F238E27FC236}">
                <a16:creationId xmlns:a16="http://schemas.microsoft.com/office/drawing/2014/main" id="{A5AC8E42-0822-D477-DDB8-7AD4901A6388}"/>
              </a:ext>
            </a:extLst>
          </p:cNvPr>
          <p:cNvSpPr txBox="1"/>
          <p:nvPr/>
        </p:nvSpPr>
        <p:spPr>
          <a:xfrm>
            <a:off x="765611" y="4826759"/>
            <a:ext cx="1217000" cy="369332"/>
          </a:xfrm>
          <a:prstGeom prst="rect">
            <a:avLst/>
          </a:prstGeom>
          <a:noFill/>
        </p:spPr>
        <p:txBody>
          <a:bodyPr wrap="none" rtlCol="0">
            <a:spAutoFit/>
          </a:bodyPr>
          <a:lstStyle/>
          <a:p>
            <a:r>
              <a:rPr kumimoji="1" lang="en-US" altLang="ja-JP" dirty="0">
                <a:latin typeface="Meiryo" panose="020B0604030504040204" pitchFamily="34" charset="-128"/>
                <a:ea typeface="Meiryo" panose="020B0604030504040204" pitchFamily="34" charset="-128"/>
              </a:rPr>
              <a:t>1990</a:t>
            </a:r>
            <a:r>
              <a:rPr kumimoji="1" lang="ja-JP" altLang="en-US">
                <a:latin typeface="Meiryo" panose="020B0604030504040204" pitchFamily="34" charset="-128"/>
                <a:ea typeface="Meiryo" panose="020B0604030504040204" pitchFamily="34" charset="-128"/>
              </a:rPr>
              <a:t>年</a:t>
            </a:r>
            <a:r>
              <a:rPr kumimoji="1" lang="en-US" altLang="ja-JP" dirty="0">
                <a:latin typeface="Meiryo" panose="020B0604030504040204" pitchFamily="34" charset="-128"/>
                <a:ea typeface="Meiryo" panose="020B0604030504040204" pitchFamily="34" charset="-128"/>
              </a:rPr>
              <a:t>〜</a:t>
            </a:r>
            <a:endParaRPr kumimoji="1" lang="ja-JP" altLang="en-US">
              <a:latin typeface="Meiryo" panose="020B0604030504040204" pitchFamily="34" charset="-128"/>
              <a:ea typeface="Meiryo" panose="020B0604030504040204" pitchFamily="34" charset="-128"/>
            </a:endParaRPr>
          </a:p>
        </p:txBody>
      </p:sp>
      <p:sp>
        <p:nvSpPr>
          <p:cNvPr id="199" name="テキスト ボックス 198">
            <a:extLst>
              <a:ext uri="{FF2B5EF4-FFF2-40B4-BE49-F238E27FC236}">
                <a16:creationId xmlns:a16="http://schemas.microsoft.com/office/drawing/2014/main" id="{4A3DD617-2F8C-65B9-0B44-9ADDB97BF762}"/>
              </a:ext>
            </a:extLst>
          </p:cNvPr>
          <p:cNvSpPr txBox="1"/>
          <p:nvPr/>
        </p:nvSpPr>
        <p:spPr>
          <a:xfrm>
            <a:off x="3390667" y="4828115"/>
            <a:ext cx="1217000" cy="369332"/>
          </a:xfrm>
          <a:prstGeom prst="rect">
            <a:avLst/>
          </a:prstGeom>
          <a:noFill/>
        </p:spPr>
        <p:txBody>
          <a:bodyPr wrap="none" rtlCol="0">
            <a:spAutoFit/>
          </a:bodyPr>
          <a:lstStyle/>
          <a:p>
            <a:r>
              <a:rPr lang="en-US" altLang="ja-JP" dirty="0">
                <a:latin typeface="Meiryo" panose="020B0604030504040204" pitchFamily="34" charset="-128"/>
                <a:ea typeface="Meiryo" panose="020B0604030504040204" pitchFamily="34" charset="-128"/>
              </a:rPr>
              <a:t>2004</a:t>
            </a:r>
            <a:r>
              <a:rPr kumimoji="1" lang="ja-JP" altLang="en-US">
                <a:latin typeface="Meiryo" panose="020B0604030504040204" pitchFamily="34" charset="-128"/>
                <a:ea typeface="Meiryo" panose="020B0604030504040204" pitchFamily="34" charset="-128"/>
              </a:rPr>
              <a:t>年</a:t>
            </a:r>
            <a:r>
              <a:rPr kumimoji="1" lang="en-US" altLang="ja-JP" dirty="0">
                <a:latin typeface="Meiryo" panose="020B0604030504040204" pitchFamily="34" charset="-128"/>
                <a:ea typeface="Meiryo" panose="020B0604030504040204" pitchFamily="34" charset="-128"/>
              </a:rPr>
              <a:t>〜</a:t>
            </a:r>
            <a:endParaRPr kumimoji="1" lang="ja-JP" altLang="en-US">
              <a:latin typeface="Meiryo" panose="020B0604030504040204" pitchFamily="34" charset="-128"/>
              <a:ea typeface="Meiryo" panose="020B0604030504040204" pitchFamily="34" charset="-128"/>
            </a:endParaRPr>
          </a:p>
        </p:txBody>
      </p:sp>
      <p:sp>
        <p:nvSpPr>
          <p:cNvPr id="200" name="テキスト ボックス 199">
            <a:extLst>
              <a:ext uri="{FF2B5EF4-FFF2-40B4-BE49-F238E27FC236}">
                <a16:creationId xmlns:a16="http://schemas.microsoft.com/office/drawing/2014/main" id="{598951FC-D9AC-15FA-BC57-E7680D3E810A}"/>
              </a:ext>
            </a:extLst>
          </p:cNvPr>
          <p:cNvSpPr txBox="1"/>
          <p:nvPr/>
        </p:nvSpPr>
        <p:spPr>
          <a:xfrm>
            <a:off x="6160674" y="4828115"/>
            <a:ext cx="1217000" cy="369332"/>
          </a:xfrm>
          <a:prstGeom prst="rect">
            <a:avLst/>
          </a:prstGeom>
          <a:noFill/>
        </p:spPr>
        <p:txBody>
          <a:bodyPr wrap="none" rtlCol="0">
            <a:spAutoFit/>
          </a:bodyPr>
          <a:lstStyle/>
          <a:p>
            <a:r>
              <a:rPr lang="en-US" altLang="ja-JP" dirty="0">
                <a:latin typeface="Meiryo" panose="020B0604030504040204" pitchFamily="34" charset="-128"/>
                <a:ea typeface="Meiryo" panose="020B0604030504040204" pitchFamily="34" charset="-128"/>
              </a:rPr>
              <a:t>2021</a:t>
            </a:r>
            <a:r>
              <a:rPr kumimoji="1" lang="ja-JP" altLang="en-US">
                <a:latin typeface="Meiryo" panose="020B0604030504040204" pitchFamily="34" charset="-128"/>
                <a:ea typeface="Meiryo" panose="020B0604030504040204" pitchFamily="34" charset="-128"/>
              </a:rPr>
              <a:t>年</a:t>
            </a:r>
            <a:r>
              <a:rPr kumimoji="1" lang="en-US" altLang="ja-JP" dirty="0">
                <a:latin typeface="Meiryo" panose="020B0604030504040204" pitchFamily="34" charset="-128"/>
                <a:ea typeface="Meiryo" panose="020B0604030504040204" pitchFamily="34" charset="-128"/>
              </a:rPr>
              <a:t>〜</a:t>
            </a:r>
            <a:endParaRPr kumimoji="1" lang="ja-JP" altLang="en-US">
              <a:latin typeface="Meiryo" panose="020B0604030504040204" pitchFamily="34" charset="-128"/>
              <a:ea typeface="Meiryo" panose="020B0604030504040204" pitchFamily="34" charset="-128"/>
            </a:endParaRPr>
          </a:p>
        </p:txBody>
      </p:sp>
      <p:sp>
        <p:nvSpPr>
          <p:cNvPr id="63" name="正方形/長方形 62">
            <a:extLst>
              <a:ext uri="{FF2B5EF4-FFF2-40B4-BE49-F238E27FC236}">
                <a16:creationId xmlns:a16="http://schemas.microsoft.com/office/drawing/2014/main" id="{E80CBA09-71AE-E645-5D14-D1C30D3B51D4}"/>
              </a:ext>
            </a:extLst>
          </p:cNvPr>
          <p:cNvSpPr/>
          <p:nvPr/>
        </p:nvSpPr>
        <p:spPr>
          <a:xfrm>
            <a:off x="820371" y="5201740"/>
            <a:ext cx="2265729" cy="646331"/>
          </a:xfrm>
          <a:prstGeom prst="rect">
            <a:avLst/>
          </a:prstGeom>
        </p:spPr>
        <p:txBody>
          <a:bodyPr wrap="square">
            <a:spAutoFit/>
          </a:bodyPr>
          <a:lstStyle/>
          <a:p>
            <a:pPr marL="171450" indent="-171450" algn="just">
              <a:buFont typeface="Wingdings" pitchFamily="2" charset="2"/>
              <a:buChar char="ü"/>
            </a:pPr>
            <a:r>
              <a:rPr lang="ja-JP" altLang="en-US" sz="900" b="1" kern="100">
                <a:latin typeface="Meiryo" panose="020B0604030504040204" pitchFamily="34" charset="-128"/>
                <a:ea typeface="Meiryo" panose="020B0604030504040204" pitchFamily="34" charset="-128"/>
                <a:cs typeface="Times New Roman" panose="02020603050405020304" pitchFamily="18" charset="0"/>
              </a:rPr>
              <a:t>メディアの破壊</a:t>
            </a:r>
            <a:r>
              <a:rPr lang="en-US" altLang="ja-JP" sz="900" kern="100" dirty="0">
                <a:latin typeface="Meiryo" panose="020B0604030504040204" pitchFamily="34" charset="-128"/>
                <a:ea typeface="Meiryo" panose="020B0604030504040204" pitchFamily="34" charset="-128"/>
                <a:cs typeface="Times New Roman" panose="02020603050405020304" pitchFamily="18" charset="0"/>
              </a:rPr>
              <a:t>:</a:t>
            </a:r>
            <a:r>
              <a:rPr lang="ja-JP" altLang="en-US" sz="900" kern="100">
                <a:latin typeface="Meiryo" panose="020B0604030504040204" pitchFamily="34" charset="-128"/>
                <a:ea typeface="Meiryo" panose="020B0604030504040204" pitchFamily="34" charset="-128"/>
                <a:cs typeface="Times New Roman" panose="02020603050405020304" pitchFamily="18" charset="0"/>
              </a:rPr>
              <a:t>誰もが</a:t>
            </a:r>
            <a:r>
              <a:rPr lang="ja-JP" altLang="ja-JP" sz="900" kern="100">
                <a:latin typeface="Meiryo" panose="020B0604030504040204" pitchFamily="34" charset="-128"/>
                <a:ea typeface="Meiryo" panose="020B0604030504040204" pitchFamily="34" charset="-128"/>
                <a:cs typeface="Times New Roman" panose="02020603050405020304" pitchFamily="18" charset="0"/>
              </a:rPr>
              <a:t>情報を発信できるようにな</a:t>
            </a:r>
            <a:r>
              <a:rPr lang="ja-JP" altLang="en-US" sz="900" kern="100">
                <a:latin typeface="Meiryo" panose="020B0604030504040204" pitchFamily="34" charset="-128"/>
                <a:ea typeface="Meiryo" panose="020B0604030504040204" pitchFamily="34" charset="-128"/>
                <a:cs typeface="Times New Roman" panose="02020603050405020304" pitchFamily="18" charset="0"/>
              </a:rPr>
              <a:t>った</a:t>
            </a:r>
            <a:endParaRPr lang="en-US" altLang="ja-JP" sz="900" kern="100" dirty="0">
              <a:latin typeface="Meiryo" panose="020B0604030504040204" pitchFamily="34" charset="-128"/>
              <a:ea typeface="Meiryo" panose="020B0604030504040204" pitchFamily="34" charset="-128"/>
              <a:cs typeface="Times New Roman" panose="02020603050405020304" pitchFamily="18" charset="0"/>
            </a:endParaRPr>
          </a:p>
          <a:p>
            <a:pPr marL="171450" indent="-171450" algn="just">
              <a:buFont typeface="Wingdings" pitchFamily="2" charset="2"/>
              <a:buChar char="ü"/>
            </a:pPr>
            <a:r>
              <a:rPr lang="ja-JP" altLang="ja-JP" sz="900" kern="100">
                <a:latin typeface="Meiryo" panose="020B0604030504040204" pitchFamily="34" charset="-128"/>
                <a:ea typeface="Meiryo" panose="020B0604030504040204" pitchFamily="34" charset="-128"/>
                <a:cs typeface="Times New Roman" panose="02020603050405020304" pitchFamily="18" charset="0"/>
              </a:rPr>
              <a:t>専門的なスキルが必要で</a:t>
            </a:r>
            <a:r>
              <a:rPr lang="ja-JP" altLang="en-US" sz="900" kern="100">
                <a:latin typeface="Meiryo" panose="020B0604030504040204" pitchFamily="34" charset="-128"/>
                <a:ea typeface="Meiryo" panose="020B0604030504040204" pitchFamily="34" charset="-128"/>
                <a:cs typeface="Times New Roman" panose="02020603050405020304" pitchFamily="18" charset="0"/>
              </a:rPr>
              <a:t>企業主体</a:t>
            </a:r>
            <a:endParaRPr lang="en-US" altLang="ja-JP" sz="900" kern="100" dirty="0">
              <a:latin typeface="Meiryo" panose="020B0604030504040204" pitchFamily="34" charset="-128"/>
              <a:ea typeface="Meiryo" panose="020B0604030504040204" pitchFamily="34" charset="-128"/>
              <a:cs typeface="Times New Roman" panose="02020603050405020304" pitchFamily="18" charset="0"/>
            </a:endParaRPr>
          </a:p>
          <a:p>
            <a:pPr marL="171450" indent="-171450" algn="just">
              <a:buFont typeface="Wingdings" pitchFamily="2" charset="2"/>
              <a:buChar char="ü"/>
            </a:pPr>
            <a:r>
              <a:rPr lang="ja-JP" altLang="en-US" sz="900" b="1" kern="100">
                <a:latin typeface="Meiryo" panose="020B0604030504040204" pitchFamily="34" charset="-128"/>
                <a:ea typeface="Meiryo" panose="020B0604030504040204" pitchFamily="34" charset="-128"/>
                <a:cs typeface="Times New Roman" panose="02020603050405020304" pitchFamily="18" charset="0"/>
              </a:rPr>
              <a:t>検索</a:t>
            </a:r>
            <a:r>
              <a:rPr lang="ja-JP" altLang="en-US" sz="900" kern="100">
                <a:latin typeface="Meiryo" panose="020B0604030504040204" pitchFamily="34" charset="-128"/>
                <a:ea typeface="Meiryo" panose="020B0604030504040204" pitchFamily="34" charset="-128"/>
                <a:cs typeface="Times New Roman" panose="02020603050405020304" pitchFamily="18" charset="0"/>
              </a:rPr>
              <a:t>により分散化した情報をつなぐ</a:t>
            </a:r>
            <a:endParaRPr lang="ja-JP" altLang="ja-JP" sz="900" kern="100">
              <a:latin typeface="Meiryo" panose="020B0604030504040204" pitchFamily="34" charset="-128"/>
              <a:ea typeface="Meiryo" panose="020B0604030504040204" pitchFamily="34" charset="-128"/>
              <a:cs typeface="Times New Roman" panose="02020603050405020304" pitchFamily="18" charset="0"/>
            </a:endParaRPr>
          </a:p>
        </p:txBody>
      </p:sp>
      <p:sp>
        <p:nvSpPr>
          <p:cNvPr id="201" name="正方形/長方形 200">
            <a:extLst>
              <a:ext uri="{FF2B5EF4-FFF2-40B4-BE49-F238E27FC236}">
                <a16:creationId xmlns:a16="http://schemas.microsoft.com/office/drawing/2014/main" id="{2AD2AAC6-2A1E-62C2-2033-7EC35B1E2ADB}"/>
              </a:ext>
            </a:extLst>
          </p:cNvPr>
          <p:cNvSpPr/>
          <p:nvPr/>
        </p:nvSpPr>
        <p:spPr>
          <a:xfrm>
            <a:off x="3411486" y="5187044"/>
            <a:ext cx="2334109" cy="646331"/>
          </a:xfrm>
          <a:prstGeom prst="rect">
            <a:avLst/>
          </a:prstGeom>
        </p:spPr>
        <p:txBody>
          <a:bodyPr wrap="square">
            <a:spAutoFit/>
          </a:bodyPr>
          <a:lstStyle/>
          <a:p>
            <a:pPr marL="171450" indent="-171450" algn="just">
              <a:buFont typeface="Wingdings" pitchFamily="2" charset="2"/>
              <a:buChar char="ü"/>
            </a:pPr>
            <a:r>
              <a:rPr lang="ja-JP" altLang="en-US" sz="900" b="1" kern="100">
                <a:latin typeface="Meiryo" panose="020B0604030504040204" pitchFamily="34" charset="-128"/>
                <a:ea typeface="Meiryo" panose="020B0604030504040204" pitchFamily="34" charset="-128"/>
                <a:cs typeface="Times New Roman" panose="02020603050405020304" pitchFamily="18" charset="0"/>
              </a:rPr>
              <a:t>編集の破壊</a:t>
            </a:r>
            <a:r>
              <a:rPr lang="ja-JP" altLang="en-US" sz="900" kern="100">
                <a:latin typeface="Meiryo" panose="020B0604030504040204" pitchFamily="34" charset="-128"/>
                <a:ea typeface="Meiryo" panose="020B0604030504040204" pitchFamily="34" charset="-128"/>
                <a:cs typeface="Times New Roman" panose="02020603050405020304" pitchFamily="18" charset="0"/>
              </a:rPr>
              <a:t>：個人で情報を編集・発信</a:t>
            </a:r>
            <a:endParaRPr lang="en-US" altLang="ja-JP" sz="900" kern="100" dirty="0">
              <a:latin typeface="Meiryo" panose="020B0604030504040204" pitchFamily="34" charset="-128"/>
              <a:ea typeface="Meiryo" panose="020B0604030504040204" pitchFamily="34" charset="-128"/>
              <a:cs typeface="Times New Roman" panose="02020603050405020304" pitchFamily="18" charset="0"/>
            </a:endParaRPr>
          </a:p>
          <a:p>
            <a:pPr marL="171450" indent="-171450" algn="just">
              <a:buFont typeface="Wingdings" pitchFamily="2" charset="2"/>
              <a:buChar char="ü"/>
            </a:pPr>
            <a:r>
              <a:rPr lang="ja-JP" altLang="en-US" sz="900" b="1" kern="100">
                <a:latin typeface="Meiryo" panose="020B0604030504040204" pitchFamily="34" charset="-128"/>
                <a:ea typeface="Meiryo" panose="020B0604030504040204" pitchFamily="34" charset="-128"/>
                <a:cs typeface="Times New Roman" panose="02020603050405020304" pitchFamily="18" charset="0"/>
              </a:rPr>
              <a:t>プラットフォーム</a:t>
            </a:r>
            <a:r>
              <a:rPr lang="ja-JP" altLang="en-US" sz="900" kern="100">
                <a:latin typeface="Meiryo" panose="020B0604030504040204" pitchFamily="34" charset="-128"/>
                <a:ea typeface="Meiryo" panose="020B0604030504040204" pitchFamily="34" charset="-128"/>
                <a:cs typeface="Times New Roman" panose="02020603050405020304" pitchFamily="18" charset="0"/>
              </a:rPr>
              <a:t>が編集・発信の土台</a:t>
            </a:r>
            <a:endParaRPr lang="en-US" altLang="ja-JP" sz="900" kern="100" dirty="0">
              <a:latin typeface="Meiryo" panose="020B0604030504040204" pitchFamily="34" charset="-128"/>
              <a:ea typeface="Meiryo" panose="020B0604030504040204" pitchFamily="34" charset="-128"/>
              <a:cs typeface="Times New Roman" panose="02020603050405020304" pitchFamily="18" charset="0"/>
            </a:endParaRPr>
          </a:p>
          <a:p>
            <a:pPr marL="171450" indent="-171450" algn="just">
              <a:buFont typeface="Wingdings" pitchFamily="2" charset="2"/>
              <a:buChar char="ü"/>
            </a:pPr>
            <a:r>
              <a:rPr lang="ja-JP" altLang="en-US" sz="900" kern="100">
                <a:latin typeface="Meiryo" panose="020B0604030504040204" pitchFamily="34" charset="-128"/>
                <a:ea typeface="Meiryo" panose="020B0604030504040204" pitchFamily="34" charset="-128"/>
                <a:cs typeface="Times New Roman" panose="02020603050405020304" pitchFamily="18" charset="0"/>
              </a:rPr>
              <a:t>プラットフォーマーがデータを独占・寡占化し、懸念が拡大</a:t>
            </a:r>
            <a:endParaRPr lang="ja-JP" altLang="ja-JP" sz="900" kern="100">
              <a:latin typeface="Meiryo" panose="020B0604030504040204" pitchFamily="34" charset="-128"/>
              <a:ea typeface="Meiryo" panose="020B0604030504040204" pitchFamily="34" charset="-128"/>
              <a:cs typeface="Times New Roman" panose="02020603050405020304" pitchFamily="18" charset="0"/>
            </a:endParaRPr>
          </a:p>
        </p:txBody>
      </p:sp>
      <p:sp>
        <p:nvSpPr>
          <p:cNvPr id="202" name="正方形/長方形 201">
            <a:extLst>
              <a:ext uri="{FF2B5EF4-FFF2-40B4-BE49-F238E27FC236}">
                <a16:creationId xmlns:a16="http://schemas.microsoft.com/office/drawing/2014/main" id="{EE3D8378-A30B-86E9-18F0-752C053056DB}"/>
              </a:ext>
            </a:extLst>
          </p:cNvPr>
          <p:cNvSpPr/>
          <p:nvPr/>
        </p:nvSpPr>
        <p:spPr>
          <a:xfrm>
            <a:off x="6157979" y="5183628"/>
            <a:ext cx="2456632" cy="646331"/>
          </a:xfrm>
          <a:prstGeom prst="rect">
            <a:avLst/>
          </a:prstGeom>
        </p:spPr>
        <p:txBody>
          <a:bodyPr wrap="square">
            <a:spAutoFit/>
          </a:bodyPr>
          <a:lstStyle/>
          <a:p>
            <a:pPr marL="171450" indent="-171450" algn="just">
              <a:buFont typeface="Wingdings" pitchFamily="2" charset="2"/>
              <a:buChar char="ü"/>
            </a:pPr>
            <a:r>
              <a:rPr lang="ja-JP" altLang="en-US" sz="900" b="1" kern="100">
                <a:latin typeface="Meiryo" panose="020B0604030504040204" pitchFamily="34" charset="-128"/>
                <a:ea typeface="Meiryo" panose="020B0604030504040204" pitchFamily="34" charset="-128"/>
                <a:cs typeface="Times New Roman" panose="02020603050405020304" pitchFamily="18" charset="0"/>
              </a:rPr>
              <a:t>プラットフォーマーの破壊</a:t>
            </a:r>
            <a:r>
              <a:rPr lang="ja-JP" altLang="en-US" sz="900" kern="100">
                <a:latin typeface="Meiryo" panose="020B0604030504040204" pitchFamily="34" charset="-128"/>
                <a:ea typeface="Meiryo" panose="020B0604030504040204" pitchFamily="34" charset="-128"/>
                <a:cs typeface="Times New Roman" panose="02020603050405020304" pitchFamily="18" charset="0"/>
              </a:rPr>
              <a:t>：特定の企業に頼らない</a:t>
            </a:r>
            <a:r>
              <a:rPr lang="ja-JP" altLang="en-US" sz="900" b="1" kern="100">
                <a:latin typeface="Meiryo" panose="020B0604030504040204" pitchFamily="34" charset="-128"/>
                <a:ea typeface="Meiryo" panose="020B0604030504040204" pitchFamily="34" charset="-128"/>
                <a:cs typeface="Times New Roman" panose="02020603050405020304" pitchFamily="18" charset="0"/>
              </a:rPr>
              <a:t>非中心化</a:t>
            </a:r>
            <a:endParaRPr lang="en-US" altLang="ja-JP" sz="900" b="1" kern="100" dirty="0">
              <a:latin typeface="Meiryo" panose="020B0604030504040204" pitchFamily="34" charset="-128"/>
              <a:ea typeface="Meiryo" panose="020B0604030504040204" pitchFamily="34" charset="-128"/>
              <a:cs typeface="Times New Roman" panose="02020603050405020304" pitchFamily="18" charset="0"/>
            </a:endParaRPr>
          </a:p>
          <a:p>
            <a:pPr marL="171450" indent="-171450" algn="just">
              <a:buFont typeface="Wingdings" pitchFamily="2" charset="2"/>
              <a:buChar char="ü"/>
            </a:pPr>
            <a:r>
              <a:rPr lang="ja-JP" altLang="en-US" sz="900" kern="100">
                <a:latin typeface="Meiryo" panose="020B0604030504040204" pitchFamily="34" charset="-128"/>
                <a:ea typeface="Meiryo" panose="020B0604030504040204" pitchFamily="34" charset="-128"/>
                <a:cs typeface="Times New Roman" panose="02020603050405020304" pitchFamily="18" charset="0"/>
              </a:rPr>
              <a:t>参加者が自らデータを管理、活用</a:t>
            </a:r>
            <a:endParaRPr lang="en-US" altLang="ja-JP" sz="900" kern="100" dirty="0">
              <a:latin typeface="Meiryo" panose="020B0604030504040204" pitchFamily="34" charset="-128"/>
              <a:ea typeface="Meiryo" panose="020B0604030504040204" pitchFamily="34" charset="-128"/>
              <a:cs typeface="Times New Roman" panose="02020603050405020304" pitchFamily="18" charset="0"/>
            </a:endParaRPr>
          </a:p>
          <a:p>
            <a:pPr marL="171450" indent="-171450" algn="just">
              <a:buFont typeface="Wingdings" pitchFamily="2" charset="2"/>
              <a:buChar char="ü"/>
            </a:pPr>
            <a:r>
              <a:rPr lang="ja-JP" altLang="en-US" sz="900" kern="100">
                <a:latin typeface="Meiryo" panose="020B0604030504040204" pitchFamily="34" charset="-128"/>
                <a:ea typeface="Meiryo" panose="020B0604030504040204" pitchFamily="34" charset="-128"/>
                <a:cs typeface="Times New Roman" panose="02020603050405020304" pitchFamily="18" charset="0"/>
              </a:rPr>
              <a:t>中核技術としてブロックチェーンを活用</a:t>
            </a:r>
            <a:endParaRPr lang="ja-JP" altLang="ja-JP" sz="900" kern="100">
              <a:latin typeface="Meiryo" panose="020B0604030504040204" pitchFamily="34" charset="-128"/>
              <a:ea typeface="Meiryo" panose="020B0604030504040204" pitchFamily="34" charset="-128"/>
              <a:cs typeface="Times New Roman" panose="02020603050405020304" pitchFamily="18" charset="0"/>
            </a:endParaRPr>
          </a:p>
        </p:txBody>
      </p:sp>
    </p:spTree>
    <p:extLst>
      <p:ext uri="{BB962C8B-B14F-4D97-AF65-F5344CB8AC3E}">
        <p14:creationId xmlns:p14="http://schemas.microsoft.com/office/powerpoint/2010/main" val="192861197"/>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99C785-AFC9-3A21-688B-B2C54BA39785}"/>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8FE2BA96-298A-3F62-DE38-BE85C7E482A7}"/>
              </a:ext>
            </a:extLst>
          </p:cNvPr>
          <p:cNvSpPr>
            <a:spLocks noGrp="1"/>
          </p:cNvSpPr>
          <p:nvPr>
            <p:ph type="title"/>
          </p:nvPr>
        </p:nvSpPr>
        <p:spPr/>
        <p:txBody>
          <a:bodyPr/>
          <a:lstStyle/>
          <a:p>
            <a:r>
              <a:rPr lang="en-US" altLang="ja-JP" dirty="0"/>
              <a:t>Web1.0</a:t>
            </a:r>
            <a:r>
              <a:rPr lang="ja-JP" altLang="en-US" dirty="0"/>
              <a:t>から</a:t>
            </a:r>
            <a:r>
              <a:rPr lang="en-US" altLang="ja-JP" dirty="0"/>
              <a:t>Web3</a:t>
            </a:r>
            <a:r>
              <a:rPr kumimoji="1" lang="ja-JP" altLang="en-US"/>
              <a:t>へ</a:t>
            </a:r>
            <a:r>
              <a:rPr kumimoji="1" lang="en-US" altLang="ja-JP" dirty="0"/>
              <a:t> 2</a:t>
            </a:r>
            <a:endParaRPr kumimoji="1" lang="ja-JP" altLang="en-US" dirty="0"/>
          </a:p>
        </p:txBody>
      </p:sp>
      <p:sp>
        <p:nvSpPr>
          <p:cNvPr id="60" name="正方形/長方形 59">
            <a:extLst>
              <a:ext uri="{FF2B5EF4-FFF2-40B4-BE49-F238E27FC236}">
                <a16:creationId xmlns:a16="http://schemas.microsoft.com/office/drawing/2014/main" id="{7FE540AE-0AB9-8817-2822-4C6AD41D307D}"/>
              </a:ext>
            </a:extLst>
          </p:cNvPr>
          <p:cNvSpPr/>
          <p:nvPr/>
        </p:nvSpPr>
        <p:spPr>
          <a:xfrm>
            <a:off x="897218" y="1183366"/>
            <a:ext cx="2031325" cy="830997"/>
          </a:xfrm>
          <a:prstGeom prst="rect">
            <a:avLst/>
          </a:prstGeom>
        </p:spPr>
        <p:txBody>
          <a:bodyPr wrap="none">
            <a:spAutoFit/>
          </a:bodyPr>
          <a:lstStyle/>
          <a:p>
            <a:pPr algn="ctr"/>
            <a:r>
              <a:rPr lang="en-US" altLang="ja-JP" sz="3200" b="1" dirty="0">
                <a:latin typeface="Meiryo" panose="020B0604030504040204" pitchFamily="34" charset="-128"/>
                <a:ea typeface="Meiryo" panose="020B0604030504040204" pitchFamily="34" charset="-128"/>
                <a:cs typeface="Times New Roman" panose="02020603050405020304" pitchFamily="18" charset="0"/>
              </a:rPr>
              <a:t>Web1.0</a:t>
            </a:r>
            <a:endParaRPr lang="en-US" altLang="ja-JP" sz="3200" dirty="0">
              <a:latin typeface="Meiryo" panose="020B0604030504040204" pitchFamily="34" charset="-128"/>
              <a:ea typeface="Meiryo" panose="020B0604030504040204" pitchFamily="34" charset="-128"/>
              <a:cs typeface="Times New Roman" panose="02020603050405020304" pitchFamily="18" charset="0"/>
            </a:endParaRPr>
          </a:p>
          <a:p>
            <a:pPr algn="ctr"/>
            <a:r>
              <a:rPr lang="ja-JP" altLang="ja-JP" sz="1600">
                <a:latin typeface="Meiryo" panose="020B0604030504040204" pitchFamily="34" charset="-128"/>
                <a:ea typeface="Meiryo" panose="020B0604030504040204" pitchFamily="34" charset="-128"/>
                <a:cs typeface="Times New Roman" panose="02020603050405020304" pitchFamily="18" charset="0"/>
              </a:rPr>
              <a:t>一方向・一方通行型</a:t>
            </a:r>
            <a:endParaRPr lang="ja-JP" altLang="en-US" sz="1600">
              <a:latin typeface="Meiryo" panose="020B0604030504040204" pitchFamily="34" charset="-128"/>
              <a:ea typeface="Meiryo" panose="020B0604030504040204" pitchFamily="34" charset="-128"/>
            </a:endParaRPr>
          </a:p>
        </p:txBody>
      </p:sp>
      <p:sp>
        <p:nvSpPr>
          <p:cNvPr id="197" name="正方形/長方形 196">
            <a:extLst>
              <a:ext uri="{FF2B5EF4-FFF2-40B4-BE49-F238E27FC236}">
                <a16:creationId xmlns:a16="http://schemas.microsoft.com/office/drawing/2014/main" id="{B986715A-0713-7F55-966D-3AC1321E9F62}"/>
              </a:ext>
            </a:extLst>
          </p:cNvPr>
          <p:cNvSpPr/>
          <p:nvPr/>
        </p:nvSpPr>
        <p:spPr>
          <a:xfrm>
            <a:off x="3668067" y="1183366"/>
            <a:ext cx="1820948" cy="830997"/>
          </a:xfrm>
          <a:prstGeom prst="rect">
            <a:avLst/>
          </a:prstGeom>
        </p:spPr>
        <p:txBody>
          <a:bodyPr wrap="none">
            <a:spAutoFit/>
          </a:bodyPr>
          <a:lstStyle/>
          <a:p>
            <a:pPr algn="ctr"/>
            <a:r>
              <a:rPr lang="en-US" altLang="ja-JP" sz="3200" b="1" dirty="0">
                <a:latin typeface="Meiryo" panose="020B0604030504040204" pitchFamily="34" charset="-128"/>
                <a:ea typeface="Meiryo" panose="020B0604030504040204" pitchFamily="34" charset="-128"/>
                <a:cs typeface="Times New Roman" panose="02020603050405020304" pitchFamily="18" charset="0"/>
              </a:rPr>
              <a:t>Web2.0</a:t>
            </a:r>
            <a:endParaRPr lang="en-US" altLang="ja-JP" sz="3200" dirty="0">
              <a:latin typeface="Meiryo" panose="020B0604030504040204" pitchFamily="34" charset="-128"/>
              <a:ea typeface="Meiryo" panose="020B0604030504040204" pitchFamily="34" charset="-128"/>
              <a:cs typeface="Times New Roman" panose="02020603050405020304" pitchFamily="18" charset="0"/>
            </a:endParaRPr>
          </a:p>
          <a:p>
            <a:pPr algn="ctr"/>
            <a:r>
              <a:rPr lang="ja-JP" altLang="en-US" sz="1600">
                <a:latin typeface="Meiryo" panose="020B0604030504040204" pitchFamily="34" charset="-128"/>
                <a:ea typeface="Meiryo" panose="020B0604030504040204" pitchFamily="34" charset="-128"/>
                <a:cs typeface="Times New Roman" panose="02020603050405020304" pitchFamily="18" charset="0"/>
              </a:rPr>
              <a:t>双方向・参加型</a:t>
            </a:r>
            <a:endParaRPr lang="ja-JP" altLang="en-US" sz="1600">
              <a:latin typeface="Meiryo" panose="020B0604030504040204" pitchFamily="34" charset="-128"/>
              <a:ea typeface="Meiryo" panose="020B0604030504040204" pitchFamily="34" charset="-128"/>
            </a:endParaRPr>
          </a:p>
        </p:txBody>
      </p:sp>
      <p:sp>
        <p:nvSpPr>
          <p:cNvPr id="198" name="正方形/長方形 197">
            <a:extLst>
              <a:ext uri="{FF2B5EF4-FFF2-40B4-BE49-F238E27FC236}">
                <a16:creationId xmlns:a16="http://schemas.microsoft.com/office/drawing/2014/main" id="{996916C2-B8B9-AE19-5095-4FF0D5344EAA}"/>
              </a:ext>
            </a:extLst>
          </p:cNvPr>
          <p:cNvSpPr/>
          <p:nvPr/>
        </p:nvSpPr>
        <p:spPr>
          <a:xfrm>
            <a:off x="6545298" y="1183366"/>
            <a:ext cx="1415772" cy="830997"/>
          </a:xfrm>
          <a:prstGeom prst="rect">
            <a:avLst/>
          </a:prstGeom>
        </p:spPr>
        <p:txBody>
          <a:bodyPr wrap="none">
            <a:spAutoFit/>
          </a:bodyPr>
          <a:lstStyle/>
          <a:p>
            <a:pPr algn="ctr"/>
            <a:r>
              <a:rPr lang="en-US" altLang="ja-JP" sz="3200" b="1" dirty="0">
                <a:latin typeface="Meiryo" panose="020B0604030504040204" pitchFamily="34" charset="-128"/>
                <a:ea typeface="Meiryo" panose="020B0604030504040204" pitchFamily="34" charset="-128"/>
                <a:cs typeface="Times New Roman" panose="02020603050405020304" pitchFamily="18" charset="0"/>
              </a:rPr>
              <a:t>Web3</a:t>
            </a:r>
            <a:endParaRPr lang="en-US" altLang="ja-JP" sz="3200" dirty="0">
              <a:latin typeface="Meiryo" panose="020B0604030504040204" pitchFamily="34" charset="-128"/>
              <a:ea typeface="Meiryo" panose="020B0604030504040204" pitchFamily="34" charset="-128"/>
              <a:cs typeface="Times New Roman" panose="02020603050405020304" pitchFamily="18" charset="0"/>
            </a:endParaRPr>
          </a:p>
          <a:p>
            <a:pPr algn="ctr"/>
            <a:r>
              <a:rPr lang="ja-JP" altLang="en-US" sz="1600">
                <a:latin typeface="Meiryo" panose="020B0604030504040204" pitchFamily="34" charset="-128"/>
                <a:ea typeface="Meiryo" panose="020B0604030504040204" pitchFamily="34" charset="-128"/>
                <a:cs typeface="Times New Roman" panose="02020603050405020304" pitchFamily="18" charset="0"/>
              </a:rPr>
              <a:t>自律・分散型</a:t>
            </a:r>
            <a:endParaRPr lang="ja-JP" altLang="en-US" sz="1600">
              <a:latin typeface="Meiryo" panose="020B0604030504040204" pitchFamily="34" charset="-128"/>
              <a:ea typeface="Meiryo" panose="020B0604030504040204" pitchFamily="34" charset="-128"/>
            </a:endParaRPr>
          </a:p>
        </p:txBody>
      </p:sp>
      <p:sp>
        <p:nvSpPr>
          <p:cNvPr id="61" name="テキスト ボックス 60">
            <a:extLst>
              <a:ext uri="{FF2B5EF4-FFF2-40B4-BE49-F238E27FC236}">
                <a16:creationId xmlns:a16="http://schemas.microsoft.com/office/drawing/2014/main" id="{962BE5DC-AC6E-390B-87C2-9BC6C20BE530}"/>
              </a:ext>
            </a:extLst>
          </p:cNvPr>
          <p:cNvSpPr txBox="1"/>
          <p:nvPr/>
        </p:nvSpPr>
        <p:spPr>
          <a:xfrm>
            <a:off x="765611" y="4826759"/>
            <a:ext cx="1217000" cy="369332"/>
          </a:xfrm>
          <a:prstGeom prst="rect">
            <a:avLst/>
          </a:prstGeom>
          <a:noFill/>
        </p:spPr>
        <p:txBody>
          <a:bodyPr wrap="none" rtlCol="0">
            <a:spAutoFit/>
          </a:bodyPr>
          <a:lstStyle/>
          <a:p>
            <a:r>
              <a:rPr kumimoji="1" lang="en-US" altLang="ja-JP" dirty="0">
                <a:latin typeface="Meiryo" panose="020B0604030504040204" pitchFamily="34" charset="-128"/>
                <a:ea typeface="Meiryo" panose="020B0604030504040204" pitchFamily="34" charset="-128"/>
              </a:rPr>
              <a:t>1990</a:t>
            </a:r>
            <a:r>
              <a:rPr kumimoji="1" lang="ja-JP" altLang="en-US">
                <a:latin typeface="Meiryo" panose="020B0604030504040204" pitchFamily="34" charset="-128"/>
                <a:ea typeface="Meiryo" panose="020B0604030504040204" pitchFamily="34" charset="-128"/>
              </a:rPr>
              <a:t>年</a:t>
            </a:r>
            <a:r>
              <a:rPr kumimoji="1" lang="en-US" altLang="ja-JP" dirty="0">
                <a:latin typeface="Meiryo" panose="020B0604030504040204" pitchFamily="34" charset="-128"/>
                <a:ea typeface="Meiryo" panose="020B0604030504040204" pitchFamily="34" charset="-128"/>
              </a:rPr>
              <a:t>〜</a:t>
            </a:r>
            <a:endParaRPr kumimoji="1" lang="ja-JP" altLang="en-US">
              <a:latin typeface="Meiryo" panose="020B0604030504040204" pitchFamily="34" charset="-128"/>
              <a:ea typeface="Meiryo" panose="020B0604030504040204" pitchFamily="34" charset="-128"/>
            </a:endParaRPr>
          </a:p>
        </p:txBody>
      </p:sp>
      <p:sp>
        <p:nvSpPr>
          <p:cNvPr id="199" name="テキスト ボックス 198">
            <a:extLst>
              <a:ext uri="{FF2B5EF4-FFF2-40B4-BE49-F238E27FC236}">
                <a16:creationId xmlns:a16="http://schemas.microsoft.com/office/drawing/2014/main" id="{EE555D1B-2CC1-46FC-7BEE-A33BC285AD66}"/>
              </a:ext>
            </a:extLst>
          </p:cNvPr>
          <p:cNvSpPr txBox="1"/>
          <p:nvPr/>
        </p:nvSpPr>
        <p:spPr>
          <a:xfrm>
            <a:off x="3390667" y="4828115"/>
            <a:ext cx="1217000" cy="369332"/>
          </a:xfrm>
          <a:prstGeom prst="rect">
            <a:avLst/>
          </a:prstGeom>
          <a:noFill/>
        </p:spPr>
        <p:txBody>
          <a:bodyPr wrap="none" rtlCol="0">
            <a:spAutoFit/>
          </a:bodyPr>
          <a:lstStyle/>
          <a:p>
            <a:r>
              <a:rPr lang="en-US" altLang="ja-JP" dirty="0">
                <a:latin typeface="Meiryo" panose="020B0604030504040204" pitchFamily="34" charset="-128"/>
                <a:ea typeface="Meiryo" panose="020B0604030504040204" pitchFamily="34" charset="-128"/>
              </a:rPr>
              <a:t>2004</a:t>
            </a:r>
            <a:r>
              <a:rPr kumimoji="1" lang="ja-JP" altLang="en-US">
                <a:latin typeface="Meiryo" panose="020B0604030504040204" pitchFamily="34" charset="-128"/>
                <a:ea typeface="Meiryo" panose="020B0604030504040204" pitchFamily="34" charset="-128"/>
              </a:rPr>
              <a:t>年</a:t>
            </a:r>
            <a:r>
              <a:rPr kumimoji="1" lang="en-US" altLang="ja-JP" dirty="0">
                <a:latin typeface="Meiryo" panose="020B0604030504040204" pitchFamily="34" charset="-128"/>
                <a:ea typeface="Meiryo" panose="020B0604030504040204" pitchFamily="34" charset="-128"/>
              </a:rPr>
              <a:t>〜</a:t>
            </a:r>
            <a:endParaRPr kumimoji="1" lang="ja-JP" altLang="en-US">
              <a:latin typeface="Meiryo" panose="020B0604030504040204" pitchFamily="34" charset="-128"/>
              <a:ea typeface="Meiryo" panose="020B0604030504040204" pitchFamily="34" charset="-128"/>
            </a:endParaRPr>
          </a:p>
        </p:txBody>
      </p:sp>
      <p:sp>
        <p:nvSpPr>
          <p:cNvPr id="200" name="テキスト ボックス 199">
            <a:extLst>
              <a:ext uri="{FF2B5EF4-FFF2-40B4-BE49-F238E27FC236}">
                <a16:creationId xmlns:a16="http://schemas.microsoft.com/office/drawing/2014/main" id="{4CEEE88A-75A4-C8A2-8027-C3A427C188BA}"/>
              </a:ext>
            </a:extLst>
          </p:cNvPr>
          <p:cNvSpPr txBox="1"/>
          <p:nvPr/>
        </p:nvSpPr>
        <p:spPr>
          <a:xfrm>
            <a:off x="6160674" y="4828115"/>
            <a:ext cx="1217000" cy="369332"/>
          </a:xfrm>
          <a:prstGeom prst="rect">
            <a:avLst/>
          </a:prstGeom>
          <a:noFill/>
        </p:spPr>
        <p:txBody>
          <a:bodyPr wrap="none" rtlCol="0">
            <a:spAutoFit/>
          </a:bodyPr>
          <a:lstStyle/>
          <a:p>
            <a:r>
              <a:rPr lang="en-US" altLang="ja-JP" dirty="0">
                <a:latin typeface="Meiryo" panose="020B0604030504040204" pitchFamily="34" charset="-128"/>
                <a:ea typeface="Meiryo" panose="020B0604030504040204" pitchFamily="34" charset="-128"/>
              </a:rPr>
              <a:t>2021</a:t>
            </a:r>
            <a:r>
              <a:rPr kumimoji="1" lang="ja-JP" altLang="en-US">
                <a:latin typeface="Meiryo" panose="020B0604030504040204" pitchFamily="34" charset="-128"/>
                <a:ea typeface="Meiryo" panose="020B0604030504040204" pitchFamily="34" charset="-128"/>
              </a:rPr>
              <a:t>年</a:t>
            </a:r>
            <a:r>
              <a:rPr kumimoji="1" lang="en-US" altLang="ja-JP" dirty="0">
                <a:latin typeface="Meiryo" panose="020B0604030504040204" pitchFamily="34" charset="-128"/>
                <a:ea typeface="Meiryo" panose="020B0604030504040204" pitchFamily="34" charset="-128"/>
              </a:rPr>
              <a:t>〜</a:t>
            </a:r>
            <a:endParaRPr kumimoji="1" lang="ja-JP" altLang="en-US">
              <a:latin typeface="Meiryo" panose="020B0604030504040204" pitchFamily="34" charset="-128"/>
              <a:ea typeface="Meiryo" panose="020B0604030504040204" pitchFamily="34" charset="-128"/>
            </a:endParaRPr>
          </a:p>
        </p:txBody>
      </p:sp>
      <p:sp>
        <p:nvSpPr>
          <p:cNvPr id="63" name="正方形/長方形 62">
            <a:extLst>
              <a:ext uri="{FF2B5EF4-FFF2-40B4-BE49-F238E27FC236}">
                <a16:creationId xmlns:a16="http://schemas.microsoft.com/office/drawing/2014/main" id="{D4052277-3A04-3130-1449-B617E501A62E}"/>
              </a:ext>
            </a:extLst>
          </p:cNvPr>
          <p:cNvSpPr/>
          <p:nvPr/>
        </p:nvSpPr>
        <p:spPr>
          <a:xfrm>
            <a:off x="820371" y="5201740"/>
            <a:ext cx="2265729" cy="707886"/>
          </a:xfrm>
          <a:prstGeom prst="rect">
            <a:avLst/>
          </a:prstGeom>
        </p:spPr>
        <p:txBody>
          <a:bodyPr wrap="square">
            <a:spAutoFit/>
          </a:bodyPr>
          <a:lstStyle/>
          <a:p>
            <a:pPr marL="171450" indent="-171450" algn="just">
              <a:buFont typeface="Wingdings" pitchFamily="2" charset="2"/>
              <a:buChar char="ü"/>
            </a:pPr>
            <a:r>
              <a:rPr lang="ja-JP" altLang="en-US" sz="1000" kern="100">
                <a:latin typeface="Meiryo" panose="020B0604030504040204" pitchFamily="34" charset="-128"/>
                <a:ea typeface="Meiryo" panose="020B0604030504040204" pitchFamily="34" charset="-128"/>
                <a:cs typeface="Times New Roman" panose="02020603050405020304" pitchFamily="18" charset="0"/>
              </a:rPr>
              <a:t>データは個人</a:t>
            </a:r>
            <a:r>
              <a:rPr lang="en-US" altLang="ja-JP" sz="1000" kern="100" dirty="0">
                <a:latin typeface="Meiryo" panose="020B0604030504040204" pitchFamily="34" charset="-128"/>
                <a:ea typeface="Meiryo" panose="020B0604030504040204" pitchFamily="34" charset="-128"/>
                <a:cs typeface="Times New Roman" panose="02020603050405020304" pitchFamily="18" charset="0"/>
              </a:rPr>
              <a:t>/</a:t>
            </a:r>
            <a:r>
              <a:rPr lang="ja-JP" altLang="en-US" sz="1000" kern="100">
                <a:latin typeface="Meiryo" panose="020B0604030504040204" pitchFamily="34" charset="-128"/>
                <a:ea typeface="Meiryo" panose="020B0604030504040204" pitchFamily="34" charset="-128"/>
                <a:cs typeface="Times New Roman" panose="02020603050405020304" pitchFamily="18" charset="0"/>
              </a:rPr>
              <a:t>企業が管理</a:t>
            </a:r>
            <a:endParaRPr lang="en-US" altLang="ja-JP" sz="1000" kern="100" dirty="0">
              <a:latin typeface="Meiryo" panose="020B0604030504040204" pitchFamily="34" charset="-128"/>
              <a:ea typeface="Meiryo" panose="020B0604030504040204" pitchFamily="34" charset="-128"/>
              <a:cs typeface="Times New Roman" panose="02020603050405020304" pitchFamily="18" charset="0"/>
            </a:endParaRPr>
          </a:p>
          <a:p>
            <a:pPr marL="171450" indent="-171450" algn="just">
              <a:buFont typeface="Wingdings" pitchFamily="2" charset="2"/>
              <a:buChar char="ü"/>
            </a:pPr>
            <a:r>
              <a:rPr lang="ja-JP" altLang="en-US" sz="1000" kern="100">
                <a:latin typeface="Meiryo" panose="020B0604030504040204" pitchFamily="34" charset="-128"/>
                <a:ea typeface="Meiryo" panose="020B0604030504040204" pitchFamily="34" charset="-128"/>
                <a:cs typeface="Times New Roman" panose="02020603050405020304" pitchFamily="18" charset="0"/>
              </a:rPr>
              <a:t>データの活用範囲は限定的</a:t>
            </a:r>
            <a:endParaRPr lang="en-US" altLang="ja-JP" sz="1000" kern="100" dirty="0">
              <a:latin typeface="Meiryo" panose="020B0604030504040204" pitchFamily="34" charset="-128"/>
              <a:ea typeface="Meiryo" panose="020B0604030504040204" pitchFamily="34" charset="-128"/>
              <a:cs typeface="Times New Roman" panose="02020603050405020304" pitchFamily="18" charset="0"/>
            </a:endParaRPr>
          </a:p>
          <a:p>
            <a:pPr marL="171450" indent="-171450" algn="just">
              <a:buFont typeface="Wingdings" pitchFamily="2" charset="2"/>
              <a:buChar char="ü"/>
            </a:pPr>
            <a:r>
              <a:rPr lang="ja-JP" altLang="en-US" sz="1000" kern="100">
                <a:latin typeface="Meiryo" panose="020B0604030504040204" pitchFamily="34" charset="-128"/>
                <a:ea typeface="Meiryo" panose="020B0604030504040204" pitchFamily="34" charset="-128"/>
                <a:cs typeface="Times New Roman" panose="02020603050405020304" pitchFamily="18" charset="0"/>
              </a:rPr>
              <a:t>情報発信のみで、ビジネス用途は限定的</a:t>
            </a:r>
            <a:endParaRPr lang="en-US" altLang="ja-JP" sz="1000" kern="100" dirty="0">
              <a:latin typeface="Meiryo" panose="020B0604030504040204" pitchFamily="34" charset="-128"/>
              <a:ea typeface="Meiryo" panose="020B0604030504040204" pitchFamily="34" charset="-128"/>
              <a:cs typeface="Times New Roman" panose="02020603050405020304" pitchFamily="18" charset="0"/>
            </a:endParaRPr>
          </a:p>
        </p:txBody>
      </p:sp>
      <p:sp>
        <p:nvSpPr>
          <p:cNvPr id="201" name="正方形/長方形 200">
            <a:extLst>
              <a:ext uri="{FF2B5EF4-FFF2-40B4-BE49-F238E27FC236}">
                <a16:creationId xmlns:a16="http://schemas.microsoft.com/office/drawing/2014/main" id="{29570529-8564-D498-561A-43214B8F4F70}"/>
              </a:ext>
            </a:extLst>
          </p:cNvPr>
          <p:cNvSpPr/>
          <p:nvPr/>
        </p:nvSpPr>
        <p:spPr>
          <a:xfrm>
            <a:off x="3423921" y="5201740"/>
            <a:ext cx="2396236" cy="707886"/>
          </a:xfrm>
          <a:prstGeom prst="rect">
            <a:avLst/>
          </a:prstGeom>
        </p:spPr>
        <p:txBody>
          <a:bodyPr wrap="square">
            <a:spAutoFit/>
          </a:bodyPr>
          <a:lstStyle/>
          <a:p>
            <a:pPr marL="171450" indent="-171450" algn="just">
              <a:buFont typeface="Wingdings" pitchFamily="2" charset="2"/>
              <a:buChar char="ü"/>
            </a:pPr>
            <a:r>
              <a:rPr lang="ja-JP" altLang="en-US" sz="1000" kern="100">
                <a:latin typeface="Meiryo" panose="020B0604030504040204" pitchFamily="34" charset="-128"/>
                <a:ea typeface="Meiryo" panose="020B0604030504040204" pitchFamily="34" charset="-128"/>
                <a:cs typeface="Times New Roman" panose="02020603050405020304" pitchFamily="18" charset="0"/>
              </a:rPr>
              <a:t>データはプラットフォーマーが管理</a:t>
            </a:r>
            <a:endParaRPr lang="en-US" altLang="ja-JP" sz="1000" kern="100" dirty="0">
              <a:latin typeface="Meiryo" panose="020B0604030504040204" pitchFamily="34" charset="-128"/>
              <a:ea typeface="Meiryo" panose="020B0604030504040204" pitchFamily="34" charset="-128"/>
              <a:cs typeface="Times New Roman" panose="02020603050405020304" pitchFamily="18" charset="0"/>
            </a:endParaRPr>
          </a:p>
          <a:p>
            <a:pPr marL="171450" indent="-171450" algn="just">
              <a:buFont typeface="Wingdings" pitchFamily="2" charset="2"/>
              <a:buChar char="ü"/>
            </a:pPr>
            <a:r>
              <a:rPr lang="ja-JP" altLang="en-US" sz="1000" kern="100">
                <a:latin typeface="Meiryo" panose="020B0604030504040204" pitchFamily="34" charset="-128"/>
                <a:ea typeface="Meiryo" panose="020B0604030504040204" pitchFamily="34" charset="-128"/>
                <a:cs typeface="Times New Roman" panose="02020603050405020304" pitchFamily="18" charset="0"/>
              </a:rPr>
              <a:t>データの活用範囲は拡大</a:t>
            </a:r>
            <a:endParaRPr lang="en-US" altLang="ja-JP" sz="1000" kern="100" dirty="0">
              <a:latin typeface="Meiryo" panose="020B0604030504040204" pitchFamily="34" charset="-128"/>
              <a:ea typeface="Meiryo" panose="020B0604030504040204" pitchFamily="34" charset="-128"/>
              <a:cs typeface="Times New Roman" panose="02020603050405020304" pitchFamily="18" charset="0"/>
            </a:endParaRPr>
          </a:p>
          <a:p>
            <a:pPr marL="171450" indent="-171450" algn="just">
              <a:buFont typeface="Wingdings" pitchFamily="2" charset="2"/>
              <a:buChar char="ü"/>
            </a:pPr>
            <a:r>
              <a:rPr lang="ja-JP" altLang="en-US" sz="1000" kern="100">
                <a:latin typeface="Meiryo" panose="020B0604030504040204" pitchFamily="34" charset="-128"/>
                <a:ea typeface="Meiryo" panose="020B0604030504040204" pitchFamily="34" charset="-128"/>
                <a:cs typeface="Times New Roman" panose="02020603050405020304" pitchFamily="18" charset="0"/>
              </a:rPr>
              <a:t>プラットフォーマーを介してビジネスを展開</a:t>
            </a:r>
            <a:endParaRPr lang="ja-JP" altLang="ja-JP" sz="1000" kern="100">
              <a:latin typeface="Meiryo" panose="020B0604030504040204" pitchFamily="34" charset="-128"/>
              <a:ea typeface="Meiryo" panose="020B0604030504040204" pitchFamily="34" charset="-128"/>
              <a:cs typeface="Times New Roman" panose="02020603050405020304" pitchFamily="18" charset="0"/>
            </a:endParaRPr>
          </a:p>
        </p:txBody>
      </p:sp>
      <p:sp>
        <p:nvSpPr>
          <p:cNvPr id="202" name="正方形/長方形 201">
            <a:extLst>
              <a:ext uri="{FF2B5EF4-FFF2-40B4-BE49-F238E27FC236}">
                <a16:creationId xmlns:a16="http://schemas.microsoft.com/office/drawing/2014/main" id="{28705A5B-D05E-AE39-93BB-9FBE047586C9}"/>
              </a:ext>
            </a:extLst>
          </p:cNvPr>
          <p:cNvSpPr/>
          <p:nvPr/>
        </p:nvSpPr>
        <p:spPr>
          <a:xfrm>
            <a:off x="6157979" y="5183628"/>
            <a:ext cx="2265729" cy="707886"/>
          </a:xfrm>
          <a:prstGeom prst="rect">
            <a:avLst/>
          </a:prstGeom>
        </p:spPr>
        <p:txBody>
          <a:bodyPr wrap="square">
            <a:spAutoFit/>
          </a:bodyPr>
          <a:lstStyle/>
          <a:p>
            <a:pPr marL="171450" indent="-171450" algn="just">
              <a:buFont typeface="Wingdings" pitchFamily="2" charset="2"/>
              <a:buChar char="ü"/>
            </a:pPr>
            <a:r>
              <a:rPr lang="ja-JP" altLang="en-US" sz="1000" kern="100">
                <a:latin typeface="Meiryo" panose="020B0604030504040204" pitchFamily="34" charset="-128"/>
                <a:ea typeface="Meiryo" panose="020B0604030504040204" pitchFamily="34" charset="-128"/>
                <a:cs typeface="Times New Roman" panose="02020603050405020304" pitchFamily="18" charset="0"/>
              </a:rPr>
              <a:t>データーは個人</a:t>
            </a:r>
            <a:r>
              <a:rPr lang="en-US" altLang="ja-JP" sz="1000" kern="100" dirty="0">
                <a:latin typeface="Meiryo" panose="020B0604030504040204" pitchFamily="34" charset="-128"/>
                <a:ea typeface="Meiryo" panose="020B0604030504040204" pitchFamily="34" charset="-128"/>
                <a:cs typeface="Times New Roman" panose="02020603050405020304" pitchFamily="18" charset="0"/>
              </a:rPr>
              <a:t>/</a:t>
            </a:r>
            <a:r>
              <a:rPr lang="ja-JP" altLang="en-US" sz="1000" kern="100">
                <a:latin typeface="Meiryo" panose="020B0604030504040204" pitchFamily="34" charset="-128"/>
                <a:ea typeface="Meiryo" panose="020B0604030504040204" pitchFamily="34" charset="-128"/>
                <a:cs typeface="Times New Roman" panose="02020603050405020304" pitchFamily="18" charset="0"/>
              </a:rPr>
              <a:t>企業が管理</a:t>
            </a:r>
            <a:endParaRPr lang="en-US" altLang="ja-JP" sz="1000" kern="100" dirty="0">
              <a:latin typeface="Meiryo" panose="020B0604030504040204" pitchFamily="34" charset="-128"/>
              <a:ea typeface="Meiryo" panose="020B0604030504040204" pitchFamily="34" charset="-128"/>
              <a:cs typeface="Times New Roman" panose="02020603050405020304" pitchFamily="18" charset="0"/>
            </a:endParaRPr>
          </a:p>
          <a:p>
            <a:pPr marL="171450" indent="-171450" algn="just">
              <a:buFont typeface="Wingdings" pitchFamily="2" charset="2"/>
              <a:buChar char="ü"/>
            </a:pPr>
            <a:r>
              <a:rPr lang="ja-JP" altLang="en-US" sz="1000" kern="100">
                <a:latin typeface="Meiryo" panose="020B0604030504040204" pitchFamily="34" charset="-128"/>
                <a:ea typeface="Meiryo" panose="020B0604030504040204" pitchFamily="34" charset="-128"/>
                <a:cs typeface="Times New Roman" panose="02020603050405020304" pitchFamily="18" charset="0"/>
              </a:rPr>
              <a:t>データの活用範囲は多様化</a:t>
            </a:r>
            <a:endParaRPr lang="en-US" altLang="ja-JP" sz="1000" kern="100" dirty="0">
              <a:latin typeface="Meiryo" panose="020B0604030504040204" pitchFamily="34" charset="-128"/>
              <a:ea typeface="Meiryo" panose="020B0604030504040204" pitchFamily="34" charset="-128"/>
              <a:cs typeface="Times New Roman" panose="02020603050405020304" pitchFamily="18" charset="0"/>
            </a:endParaRPr>
          </a:p>
          <a:p>
            <a:pPr marL="171450" indent="-171450" algn="just">
              <a:buFont typeface="Wingdings" pitchFamily="2" charset="2"/>
              <a:buChar char="ü"/>
            </a:pPr>
            <a:r>
              <a:rPr lang="ja-JP" altLang="en-US" sz="1000" kern="100">
                <a:latin typeface="Meiryo" panose="020B0604030504040204" pitchFamily="34" charset="-128"/>
                <a:ea typeface="Meiryo" panose="020B0604030504040204" pitchFamily="34" charset="-128"/>
                <a:cs typeface="Times New Roman" panose="02020603050405020304" pitchFamily="18" charset="0"/>
              </a:rPr>
              <a:t>プラットフォーマーを介さず、自律的に事業を展開</a:t>
            </a:r>
            <a:endParaRPr lang="ja-JP" altLang="ja-JP" sz="1000" kern="100">
              <a:latin typeface="Meiryo" panose="020B0604030504040204" pitchFamily="34" charset="-128"/>
              <a:ea typeface="Meiryo" panose="020B0604030504040204" pitchFamily="34" charset="-128"/>
              <a:cs typeface="Times New Roman" panose="02020603050405020304" pitchFamily="18" charset="0"/>
            </a:endParaRPr>
          </a:p>
        </p:txBody>
      </p:sp>
      <p:grpSp>
        <p:nvGrpSpPr>
          <p:cNvPr id="155" name="図形グループ 83">
            <a:extLst>
              <a:ext uri="{FF2B5EF4-FFF2-40B4-BE49-F238E27FC236}">
                <a16:creationId xmlns:a16="http://schemas.microsoft.com/office/drawing/2014/main" id="{D7AC0281-5C6D-FF44-B761-013F380B987A}"/>
              </a:ext>
            </a:extLst>
          </p:cNvPr>
          <p:cNvGrpSpPr/>
          <p:nvPr/>
        </p:nvGrpSpPr>
        <p:grpSpPr>
          <a:xfrm>
            <a:off x="906315" y="3555162"/>
            <a:ext cx="384626" cy="830997"/>
            <a:chOff x="1946324" y="4125162"/>
            <a:chExt cx="969964" cy="2007872"/>
          </a:xfrm>
        </p:grpSpPr>
        <p:sp>
          <p:nvSpPr>
            <p:cNvPr id="160" name="円/楕円 159">
              <a:extLst>
                <a:ext uri="{FF2B5EF4-FFF2-40B4-BE49-F238E27FC236}">
                  <a16:creationId xmlns:a16="http://schemas.microsoft.com/office/drawing/2014/main" id="{6A1A6156-8261-22AE-F882-76AC584C30E5}"/>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1" name="フローチャート: 論理積ゲート 160">
              <a:extLst>
                <a:ext uri="{FF2B5EF4-FFF2-40B4-BE49-F238E27FC236}">
                  <a16:creationId xmlns:a16="http://schemas.microsoft.com/office/drawing/2014/main" id="{812A84B4-7361-1E28-32A3-55A846960F80}"/>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62" name="図形グループ 83">
            <a:extLst>
              <a:ext uri="{FF2B5EF4-FFF2-40B4-BE49-F238E27FC236}">
                <a16:creationId xmlns:a16="http://schemas.microsoft.com/office/drawing/2014/main" id="{6E380DCF-2F1D-2941-0ABF-BDB46A3DE807}"/>
              </a:ext>
            </a:extLst>
          </p:cNvPr>
          <p:cNvGrpSpPr/>
          <p:nvPr/>
        </p:nvGrpSpPr>
        <p:grpSpPr>
          <a:xfrm>
            <a:off x="2543917" y="3555161"/>
            <a:ext cx="384626" cy="830997"/>
            <a:chOff x="1946324" y="4125162"/>
            <a:chExt cx="969964" cy="2007872"/>
          </a:xfrm>
        </p:grpSpPr>
        <p:sp>
          <p:nvSpPr>
            <p:cNvPr id="163" name="円/楕円 162">
              <a:extLst>
                <a:ext uri="{FF2B5EF4-FFF2-40B4-BE49-F238E27FC236}">
                  <a16:creationId xmlns:a16="http://schemas.microsoft.com/office/drawing/2014/main" id="{F062A3BC-6D89-E089-C561-7A18E12F2817}"/>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4" name="フローチャート: 論理積ゲート 163">
              <a:extLst>
                <a:ext uri="{FF2B5EF4-FFF2-40B4-BE49-F238E27FC236}">
                  <a16:creationId xmlns:a16="http://schemas.microsoft.com/office/drawing/2014/main" id="{6B98E645-7031-8F9D-3F87-5011D0073F54}"/>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66" name="グループ化 165">
            <a:extLst>
              <a:ext uri="{FF2B5EF4-FFF2-40B4-BE49-F238E27FC236}">
                <a16:creationId xmlns:a16="http://schemas.microsoft.com/office/drawing/2014/main" id="{4AB28377-51B7-EC97-B867-2946C7E384A9}"/>
              </a:ext>
            </a:extLst>
          </p:cNvPr>
          <p:cNvGrpSpPr/>
          <p:nvPr/>
        </p:nvGrpSpPr>
        <p:grpSpPr>
          <a:xfrm>
            <a:off x="1725619" y="2709893"/>
            <a:ext cx="364203" cy="295237"/>
            <a:chOff x="2680335" y="1377315"/>
            <a:chExt cx="364203" cy="295237"/>
          </a:xfrm>
        </p:grpSpPr>
        <p:sp>
          <p:nvSpPr>
            <p:cNvPr id="203" name="正方形/長方形 202">
              <a:extLst>
                <a:ext uri="{FF2B5EF4-FFF2-40B4-BE49-F238E27FC236}">
                  <a16:creationId xmlns:a16="http://schemas.microsoft.com/office/drawing/2014/main" id="{C1C890FC-DBF0-3DC0-FC59-8AF216EC7961}"/>
                </a:ext>
              </a:extLst>
            </p:cNvPr>
            <p:cNvSpPr/>
            <p:nvPr/>
          </p:nvSpPr>
          <p:spPr>
            <a:xfrm>
              <a:off x="2680335" y="1377315"/>
              <a:ext cx="353893" cy="295237"/>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04" name="正方形/長方形 203">
              <a:extLst>
                <a:ext uri="{FF2B5EF4-FFF2-40B4-BE49-F238E27FC236}">
                  <a16:creationId xmlns:a16="http://schemas.microsoft.com/office/drawing/2014/main" id="{08C696AE-D5E6-384E-FCC7-BD5B2963DD0B}"/>
                </a:ext>
              </a:extLst>
            </p:cNvPr>
            <p:cNvSpPr/>
            <p:nvPr/>
          </p:nvSpPr>
          <p:spPr>
            <a:xfrm>
              <a:off x="2680335" y="1421457"/>
              <a:ext cx="364203" cy="215444"/>
            </a:xfrm>
            <a:prstGeom prst="rect">
              <a:avLst/>
            </a:prstGeom>
          </p:spPr>
          <p:txBody>
            <a:bodyPr wrap="none">
              <a:spAutoFit/>
            </a:bodyPr>
            <a:lstStyle/>
            <a:p>
              <a:pPr algn="ctr"/>
              <a:r>
                <a:rPr lang="en-US" altLang="ja-JP" sz="800" dirty="0">
                  <a:solidFill>
                    <a:srgbClr val="FFFFFF"/>
                  </a:solidFill>
                  <a:latin typeface="ＭＳ Ｐゴシック"/>
                  <a:ea typeface="ＭＳ Ｐゴシック"/>
                  <a:cs typeface="ＭＳ Ｐゴシック"/>
                </a:rPr>
                <a:t>Web</a:t>
              </a:r>
              <a:endParaRPr lang="ja-JP" altLang="en-US" sz="800" dirty="0">
                <a:solidFill>
                  <a:srgbClr val="FFFFFF"/>
                </a:solidFill>
                <a:latin typeface="ＭＳ Ｐゴシック"/>
                <a:ea typeface="ＭＳ Ｐゴシック"/>
                <a:cs typeface="ＭＳ Ｐゴシック"/>
              </a:endParaRPr>
            </a:p>
          </p:txBody>
        </p:sp>
      </p:grpSp>
      <p:pic>
        <p:nvPicPr>
          <p:cNvPr id="205" name="図 204">
            <a:extLst>
              <a:ext uri="{FF2B5EF4-FFF2-40B4-BE49-F238E27FC236}">
                <a16:creationId xmlns:a16="http://schemas.microsoft.com/office/drawing/2014/main" id="{56B93000-E411-FB34-50C1-523E313C6374}"/>
              </a:ext>
            </a:extLst>
          </p:cNvPr>
          <p:cNvPicPr>
            <a:picLocks noChangeAspect="1"/>
          </p:cNvPicPr>
          <p:nvPr/>
        </p:nvPicPr>
        <p:blipFill>
          <a:blip r:embed="rId3" cstate="print">
            <a:clrChange>
              <a:clrFrom>
                <a:srgbClr val="FFFFFF"/>
              </a:clrFrom>
              <a:clrTo>
                <a:srgbClr val="FFFFFF">
                  <a:alpha val="0"/>
                </a:srgbClr>
              </a:clrTo>
            </a:clrChange>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flipH="1">
            <a:off x="1657772" y="3469293"/>
            <a:ext cx="489585" cy="489585"/>
          </a:xfrm>
          <a:prstGeom prst="rect">
            <a:avLst/>
          </a:prstGeom>
        </p:spPr>
      </p:pic>
      <p:cxnSp>
        <p:nvCxnSpPr>
          <p:cNvPr id="9" name="直線矢印コネクタ 8">
            <a:extLst>
              <a:ext uri="{FF2B5EF4-FFF2-40B4-BE49-F238E27FC236}">
                <a16:creationId xmlns:a16="http://schemas.microsoft.com/office/drawing/2014/main" id="{2C56BCA8-6C9B-5B5B-D945-20717D25C5E8}"/>
              </a:ext>
            </a:extLst>
          </p:cNvPr>
          <p:cNvCxnSpPr>
            <a:cxnSpLocks/>
            <a:stCxn id="203" idx="2"/>
            <a:endCxn id="160" idx="7"/>
          </p:cNvCxnSpPr>
          <p:nvPr/>
        </p:nvCxnSpPr>
        <p:spPr>
          <a:xfrm flipH="1">
            <a:off x="1234613" y="3005130"/>
            <a:ext cx="667953" cy="605838"/>
          </a:xfrm>
          <a:prstGeom prst="straightConnector1">
            <a:avLst/>
          </a:prstGeom>
          <a:ln>
            <a:solidFill>
              <a:srgbClr val="984807"/>
            </a:solidFill>
            <a:tailEnd type="triangle"/>
          </a:ln>
        </p:spPr>
        <p:style>
          <a:lnRef idx="2">
            <a:schemeClr val="accent1"/>
          </a:lnRef>
          <a:fillRef idx="0">
            <a:schemeClr val="accent1"/>
          </a:fillRef>
          <a:effectRef idx="1">
            <a:schemeClr val="accent1"/>
          </a:effectRef>
          <a:fontRef idx="minor">
            <a:schemeClr val="tx1"/>
          </a:fontRef>
        </p:style>
      </p:cxnSp>
      <p:cxnSp>
        <p:nvCxnSpPr>
          <p:cNvPr id="206" name="直線矢印コネクタ 205">
            <a:extLst>
              <a:ext uri="{FF2B5EF4-FFF2-40B4-BE49-F238E27FC236}">
                <a16:creationId xmlns:a16="http://schemas.microsoft.com/office/drawing/2014/main" id="{DB786A43-733B-AA48-57D5-844EBE6D3E30}"/>
              </a:ext>
            </a:extLst>
          </p:cNvPr>
          <p:cNvCxnSpPr>
            <a:cxnSpLocks/>
            <a:stCxn id="203" idx="2"/>
            <a:endCxn id="163" idx="1"/>
          </p:cNvCxnSpPr>
          <p:nvPr/>
        </p:nvCxnSpPr>
        <p:spPr>
          <a:xfrm>
            <a:off x="1902566" y="3005130"/>
            <a:ext cx="697678" cy="605837"/>
          </a:xfrm>
          <a:prstGeom prst="straightConnector1">
            <a:avLst/>
          </a:prstGeom>
          <a:ln>
            <a:solidFill>
              <a:srgbClr val="984807"/>
            </a:solidFill>
            <a:tailEnd type="triangle"/>
          </a:ln>
        </p:spPr>
        <p:style>
          <a:lnRef idx="2">
            <a:schemeClr val="accent1"/>
          </a:lnRef>
          <a:fillRef idx="0">
            <a:schemeClr val="accent1"/>
          </a:fillRef>
          <a:effectRef idx="1">
            <a:schemeClr val="accent1"/>
          </a:effectRef>
          <a:fontRef idx="minor">
            <a:schemeClr val="tx1"/>
          </a:fontRef>
        </p:style>
      </p:cxnSp>
      <p:pic>
        <p:nvPicPr>
          <p:cNvPr id="207" name="図 206">
            <a:extLst>
              <a:ext uri="{FF2B5EF4-FFF2-40B4-BE49-F238E27FC236}">
                <a16:creationId xmlns:a16="http://schemas.microsoft.com/office/drawing/2014/main" id="{7026E23B-33F7-9867-0D08-A775A8331EFB}"/>
              </a:ext>
            </a:extLst>
          </p:cNvPr>
          <p:cNvPicPr>
            <a:picLocks noChangeAspect="1"/>
          </p:cNvPicPr>
          <p:nvPr/>
        </p:nvPicPr>
        <p:blipFill>
          <a:blip r:embed="rId3" cstate="print">
            <a:clrChange>
              <a:clrFrom>
                <a:srgbClr val="FFFFFF"/>
              </a:clrFrom>
              <a:clrTo>
                <a:srgbClr val="FFFFFF">
                  <a:alpha val="0"/>
                </a:srgbClr>
              </a:clrTo>
            </a:clrChange>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657771" y="4006100"/>
            <a:ext cx="489585" cy="489585"/>
          </a:xfrm>
          <a:prstGeom prst="rect">
            <a:avLst/>
          </a:prstGeom>
        </p:spPr>
      </p:pic>
      <p:cxnSp>
        <p:nvCxnSpPr>
          <p:cNvPr id="15" name="直線矢印コネクタ 14">
            <a:extLst>
              <a:ext uri="{FF2B5EF4-FFF2-40B4-BE49-F238E27FC236}">
                <a16:creationId xmlns:a16="http://schemas.microsoft.com/office/drawing/2014/main" id="{E674296C-34CE-A0B4-BF3A-811820177239}"/>
              </a:ext>
            </a:extLst>
          </p:cNvPr>
          <p:cNvCxnSpPr>
            <a:cxnSpLocks/>
          </p:cNvCxnSpPr>
          <p:nvPr/>
        </p:nvCxnSpPr>
        <p:spPr>
          <a:xfrm>
            <a:off x="1398745" y="3888753"/>
            <a:ext cx="1028267" cy="0"/>
          </a:xfrm>
          <a:prstGeom prst="straightConnector1">
            <a:avLst/>
          </a:prstGeom>
          <a:ln>
            <a:solidFill>
              <a:schemeClr val="accent3">
                <a:lumMod val="75000"/>
              </a:schemeClr>
            </a:solidFill>
            <a:tailEnd type="triangle"/>
          </a:ln>
        </p:spPr>
        <p:style>
          <a:lnRef idx="2">
            <a:schemeClr val="accent1"/>
          </a:lnRef>
          <a:fillRef idx="0">
            <a:schemeClr val="accent1"/>
          </a:fillRef>
          <a:effectRef idx="1">
            <a:schemeClr val="accent1"/>
          </a:effectRef>
          <a:fontRef idx="minor">
            <a:schemeClr val="tx1"/>
          </a:fontRef>
        </p:style>
      </p:cxnSp>
      <p:cxnSp>
        <p:nvCxnSpPr>
          <p:cNvPr id="208" name="直線矢印コネクタ 207">
            <a:extLst>
              <a:ext uri="{FF2B5EF4-FFF2-40B4-BE49-F238E27FC236}">
                <a16:creationId xmlns:a16="http://schemas.microsoft.com/office/drawing/2014/main" id="{DAF8A949-BB29-FB95-454B-B12ACA02A23F}"/>
              </a:ext>
            </a:extLst>
          </p:cNvPr>
          <p:cNvCxnSpPr>
            <a:cxnSpLocks/>
          </p:cNvCxnSpPr>
          <p:nvPr/>
        </p:nvCxnSpPr>
        <p:spPr>
          <a:xfrm flipH="1">
            <a:off x="1398745" y="4386159"/>
            <a:ext cx="1028267" cy="0"/>
          </a:xfrm>
          <a:prstGeom prst="straightConnector1">
            <a:avLst/>
          </a:prstGeom>
          <a:ln>
            <a:solidFill>
              <a:schemeClr val="accent3">
                <a:lumMod val="75000"/>
              </a:schemeClr>
            </a:solidFill>
            <a:tailEnd type="triangle"/>
          </a:ln>
        </p:spPr>
        <p:style>
          <a:lnRef idx="2">
            <a:schemeClr val="accent1"/>
          </a:lnRef>
          <a:fillRef idx="0">
            <a:schemeClr val="accent1"/>
          </a:fillRef>
          <a:effectRef idx="1">
            <a:schemeClr val="accent1"/>
          </a:effectRef>
          <a:fontRef idx="minor">
            <a:schemeClr val="tx1"/>
          </a:fontRef>
        </p:style>
      </p:cxnSp>
      <p:sp>
        <p:nvSpPr>
          <p:cNvPr id="19" name="角丸四角形 18">
            <a:extLst>
              <a:ext uri="{FF2B5EF4-FFF2-40B4-BE49-F238E27FC236}">
                <a16:creationId xmlns:a16="http://schemas.microsoft.com/office/drawing/2014/main" id="{9AE9A28D-6D5A-1685-815B-91D34E3B8679}"/>
              </a:ext>
            </a:extLst>
          </p:cNvPr>
          <p:cNvSpPr/>
          <p:nvPr/>
        </p:nvSpPr>
        <p:spPr>
          <a:xfrm>
            <a:off x="3786635" y="2862100"/>
            <a:ext cx="1570730" cy="707887"/>
          </a:xfrm>
          <a:prstGeom prst="round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209" name="図形グループ 83">
            <a:extLst>
              <a:ext uri="{FF2B5EF4-FFF2-40B4-BE49-F238E27FC236}">
                <a16:creationId xmlns:a16="http://schemas.microsoft.com/office/drawing/2014/main" id="{89947C60-C90D-70CF-58AC-892F74F35161}"/>
              </a:ext>
            </a:extLst>
          </p:cNvPr>
          <p:cNvGrpSpPr/>
          <p:nvPr/>
        </p:nvGrpSpPr>
        <p:grpSpPr>
          <a:xfrm>
            <a:off x="3536903" y="3555162"/>
            <a:ext cx="384626" cy="830997"/>
            <a:chOff x="1946324" y="4125162"/>
            <a:chExt cx="969964" cy="2007872"/>
          </a:xfrm>
        </p:grpSpPr>
        <p:sp>
          <p:nvSpPr>
            <p:cNvPr id="210" name="円/楕円 209">
              <a:extLst>
                <a:ext uri="{FF2B5EF4-FFF2-40B4-BE49-F238E27FC236}">
                  <a16:creationId xmlns:a16="http://schemas.microsoft.com/office/drawing/2014/main" id="{625F1D2A-EB77-3AA6-CA87-A8023AE2ED4A}"/>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1" name="フローチャート: 論理積ゲート 210">
              <a:extLst>
                <a:ext uri="{FF2B5EF4-FFF2-40B4-BE49-F238E27FC236}">
                  <a16:creationId xmlns:a16="http://schemas.microsoft.com/office/drawing/2014/main" id="{4BE6836A-5676-9A24-3B25-D9ED51684FC9}"/>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12" name="図形グループ 83">
            <a:extLst>
              <a:ext uri="{FF2B5EF4-FFF2-40B4-BE49-F238E27FC236}">
                <a16:creationId xmlns:a16="http://schemas.microsoft.com/office/drawing/2014/main" id="{382E3398-0DC5-87DE-144B-20626A638D2D}"/>
              </a:ext>
            </a:extLst>
          </p:cNvPr>
          <p:cNvGrpSpPr/>
          <p:nvPr/>
        </p:nvGrpSpPr>
        <p:grpSpPr>
          <a:xfrm>
            <a:off x="5174505" y="3555161"/>
            <a:ext cx="384626" cy="830997"/>
            <a:chOff x="1946324" y="4125162"/>
            <a:chExt cx="969964" cy="2007872"/>
          </a:xfrm>
        </p:grpSpPr>
        <p:sp>
          <p:nvSpPr>
            <p:cNvPr id="213" name="円/楕円 212">
              <a:extLst>
                <a:ext uri="{FF2B5EF4-FFF2-40B4-BE49-F238E27FC236}">
                  <a16:creationId xmlns:a16="http://schemas.microsoft.com/office/drawing/2014/main" id="{B405D66B-E2C2-2CFB-B005-38A4C7631263}"/>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4" name="フローチャート: 論理積ゲート 213">
              <a:extLst>
                <a:ext uri="{FF2B5EF4-FFF2-40B4-BE49-F238E27FC236}">
                  <a16:creationId xmlns:a16="http://schemas.microsoft.com/office/drawing/2014/main" id="{8299C39E-3B76-ED75-053B-F07D5DEEC8E6}"/>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pic>
        <p:nvPicPr>
          <p:cNvPr id="215" name="図 214">
            <a:extLst>
              <a:ext uri="{FF2B5EF4-FFF2-40B4-BE49-F238E27FC236}">
                <a16:creationId xmlns:a16="http://schemas.microsoft.com/office/drawing/2014/main" id="{0D059B8A-9348-6F02-FEFB-E3FCF22511BB}"/>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056935" y="1768372"/>
            <a:ext cx="1030129" cy="1030129"/>
          </a:xfrm>
          <a:prstGeom prst="rect">
            <a:avLst/>
          </a:prstGeom>
          <a:effectLst>
            <a:outerShdw blurRad="50800" dist="38100" dir="2700000" algn="tl" rotWithShape="0">
              <a:prstClr val="black">
                <a:alpha val="40000"/>
              </a:prstClr>
            </a:outerShdw>
          </a:effectLst>
        </p:spPr>
      </p:pic>
      <p:pic>
        <p:nvPicPr>
          <p:cNvPr id="216" name="図 215">
            <a:extLst>
              <a:ext uri="{FF2B5EF4-FFF2-40B4-BE49-F238E27FC236}">
                <a16:creationId xmlns:a16="http://schemas.microsoft.com/office/drawing/2014/main" id="{13D3A141-C032-3335-BDF9-A45616B426F5}"/>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406038" y="1772242"/>
            <a:ext cx="1030129" cy="1030129"/>
          </a:xfrm>
          <a:prstGeom prst="rect">
            <a:avLst/>
          </a:prstGeom>
          <a:effectLst>
            <a:outerShdw blurRad="50800" dist="38100" dir="2700000" algn="tl" rotWithShape="0">
              <a:prstClr val="black">
                <a:alpha val="40000"/>
              </a:prstClr>
            </a:outerShdw>
          </a:effectLst>
        </p:spPr>
      </p:pic>
      <p:sp>
        <p:nvSpPr>
          <p:cNvPr id="20" name="テキスト ボックス 19">
            <a:extLst>
              <a:ext uri="{FF2B5EF4-FFF2-40B4-BE49-F238E27FC236}">
                <a16:creationId xmlns:a16="http://schemas.microsoft.com/office/drawing/2014/main" id="{6C373FD8-86CA-1A34-DEC2-672805E42867}"/>
              </a:ext>
            </a:extLst>
          </p:cNvPr>
          <p:cNvSpPr txBox="1"/>
          <p:nvPr/>
        </p:nvSpPr>
        <p:spPr>
          <a:xfrm>
            <a:off x="3873732" y="2973529"/>
            <a:ext cx="1396536" cy="253916"/>
          </a:xfrm>
          <a:prstGeom prst="rect">
            <a:avLst/>
          </a:prstGeom>
          <a:noFill/>
        </p:spPr>
        <p:txBody>
          <a:bodyPr wrap="none" rtlCol="0">
            <a:spAutoFit/>
          </a:bodyPr>
          <a:lstStyle/>
          <a:p>
            <a:pPr algn="ctr"/>
            <a:r>
              <a:rPr kumimoji="1" lang="ja-JP" altLang="en-US" sz="1050" b="1">
                <a:solidFill>
                  <a:schemeClr val="bg1"/>
                </a:solidFill>
                <a:latin typeface="Meiryo" panose="020B0604030504040204" pitchFamily="34" charset="-128"/>
                <a:ea typeface="Meiryo" panose="020B0604030504040204" pitchFamily="34" charset="-128"/>
              </a:rPr>
              <a:t>プラットフォーマー</a:t>
            </a:r>
          </a:p>
        </p:txBody>
      </p:sp>
      <p:pic>
        <p:nvPicPr>
          <p:cNvPr id="217" name="図 216">
            <a:extLst>
              <a:ext uri="{FF2B5EF4-FFF2-40B4-BE49-F238E27FC236}">
                <a16:creationId xmlns:a16="http://schemas.microsoft.com/office/drawing/2014/main" id="{35F0A7FA-9E59-A02B-2F54-4D522553F083}"/>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4183564" y="3252232"/>
            <a:ext cx="285836" cy="190557"/>
          </a:xfrm>
          <a:prstGeom prst="rect">
            <a:avLst/>
          </a:prstGeom>
          <a:effectLst>
            <a:outerShdw blurRad="50800" dist="38100" dir="2700000" algn="tl" rotWithShape="0">
              <a:prstClr val="black">
                <a:alpha val="40000"/>
              </a:prstClr>
            </a:outerShdw>
          </a:effectLst>
        </p:spPr>
      </p:pic>
      <p:pic>
        <p:nvPicPr>
          <p:cNvPr id="218" name="図 217">
            <a:extLst>
              <a:ext uri="{FF2B5EF4-FFF2-40B4-BE49-F238E27FC236}">
                <a16:creationId xmlns:a16="http://schemas.microsoft.com/office/drawing/2014/main" id="{7431151E-6C9F-174C-C601-E4BC7F68AB82}"/>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4469400" y="3238924"/>
            <a:ext cx="208927" cy="208927"/>
          </a:xfrm>
          <a:prstGeom prst="rect">
            <a:avLst/>
          </a:prstGeom>
          <a:effectLst>
            <a:outerShdw blurRad="50800" dist="38100" dir="2700000" algn="tl" rotWithShape="0">
              <a:prstClr val="black">
                <a:alpha val="40000"/>
              </a:prstClr>
            </a:outerShdw>
          </a:effectLst>
        </p:spPr>
      </p:pic>
      <p:pic>
        <p:nvPicPr>
          <p:cNvPr id="219" name="図 218">
            <a:extLst>
              <a:ext uri="{FF2B5EF4-FFF2-40B4-BE49-F238E27FC236}">
                <a16:creationId xmlns:a16="http://schemas.microsoft.com/office/drawing/2014/main" id="{9216E782-DF00-C28E-51BC-AA5A2D742C46}"/>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5013546" y="3234131"/>
            <a:ext cx="196354" cy="196354"/>
          </a:xfrm>
          <a:prstGeom prst="rect">
            <a:avLst/>
          </a:prstGeom>
          <a:effectLst>
            <a:outerShdw blurRad="50800" dist="38100" dir="2700000" algn="tl" rotWithShape="0">
              <a:prstClr val="black">
                <a:alpha val="40000"/>
              </a:prstClr>
            </a:outerShdw>
          </a:effectLst>
        </p:spPr>
      </p:pic>
      <p:pic>
        <p:nvPicPr>
          <p:cNvPr id="221" name="図 220">
            <a:extLst>
              <a:ext uri="{FF2B5EF4-FFF2-40B4-BE49-F238E27FC236}">
                <a16:creationId xmlns:a16="http://schemas.microsoft.com/office/drawing/2014/main" id="{57295FB6-6F43-D590-052E-712699535946}"/>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3950712" y="3235665"/>
            <a:ext cx="230030" cy="230030"/>
          </a:xfrm>
          <a:prstGeom prst="rect">
            <a:avLst/>
          </a:prstGeom>
          <a:effectLst>
            <a:outerShdw blurRad="50800" dist="38100" dir="2700000" algn="tl" rotWithShape="0">
              <a:prstClr val="black">
                <a:alpha val="40000"/>
              </a:prstClr>
            </a:outerShdw>
          </a:effectLst>
        </p:spPr>
      </p:pic>
      <p:pic>
        <p:nvPicPr>
          <p:cNvPr id="226" name="図 225">
            <a:extLst>
              <a:ext uri="{FF2B5EF4-FFF2-40B4-BE49-F238E27FC236}">
                <a16:creationId xmlns:a16="http://schemas.microsoft.com/office/drawing/2014/main" id="{8328581B-301E-698C-37D9-22A81B0C4763}"/>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4728647" y="3221963"/>
            <a:ext cx="225888" cy="225888"/>
          </a:xfrm>
          <a:prstGeom prst="rect">
            <a:avLst/>
          </a:prstGeom>
          <a:effectLst>
            <a:outerShdw blurRad="50800" dist="38100" dir="2700000" algn="tl" rotWithShape="0">
              <a:prstClr val="black">
                <a:alpha val="40000"/>
              </a:prstClr>
            </a:outerShdw>
          </a:effectLst>
        </p:spPr>
      </p:pic>
      <p:cxnSp>
        <p:nvCxnSpPr>
          <p:cNvPr id="228" name="直線矢印コネクタ 227">
            <a:extLst>
              <a:ext uri="{FF2B5EF4-FFF2-40B4-BE49-F238E27FC236}">
                <a16:creationId xmlns:a16="http://schemas.microsoft.com/office/drawing/2014/main" id="{EF035D84-1152-3690-4A64-D293E419DEF7}"/>
              </a:ext>
            </a:extLst>
          </p:cNvPr>
          <p:cNvCxnSpPr>
            <a:cxnSpLocks/>
            <a:stCxn id="211" idx="2"/>
            <a:endCxn id="19" idx="2"/>
          </p:cNvCxnSpPr>
          <p:nvPr/>
        </p:nvCxnSpPr>
        <p:spPr>
          <a:xfrm flipV="1">
            <a:off x="3921530" y="3569987"/>
            <a:ext cx="650470" cy="591209"/>
          </a:xfrm>
          <a:prstGeom prst="straightConnector1">
            <a:avLst/>
          </a:prstGeom>
          <a:ln>
            <a:solidFill>
              <a:srgbClr val="7030A0"/>
            </a:solidFill>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229" name="直線矢印コネクタ 228">
            <a:extLst>
              <a:ext uri="{FF2B5EF4-FFF2-40B4-BE49-F238E27FC236}">
                <a16:creationId xmlns:a16="http://schemas.microsoft.com/office/drawing/2014/main" id="{48B9F74D-1705-5A43-C1DC-9248F21F1FA5}"/>
              </a:ext>
            </a:extLst>
          </p:cNvPr>
          <p:cNvCxnSpPr>
            <a:cxnSpLocks/>
            <a:stCxn id="214" idx="0"/>
            <a:endCxn id="19" idx="2"/>
          </p:cNvCxnSpPr>
          <p:nvPr/>
        </p:nvCxnSpPr>
        <p:spPr>
          <a:xfrm flipH="1" flipV="1">
            <a:off x="4572000" y="3569987"/>
            <a:ext cx="602506" cy="591208"/>
          </a:xfrm>
          <a:prstGeom prst="straightConnector1">
            <a:avLst/>
          </a:prstGeom>
          <a:ln>
            <a:solidFill>
              <a:srgbClr val="7030A0"/>
            </a:solidFill>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231" name="直線矢印コネクタ 230">
            <a:extLst>
              <a:ext uri="{FF2B5EF4-FFF2-40B4-BE49-F238E27FC236}">
                <a16:creationId xmlns:a16="http://schemas.microsoft.com/office/drawing/2014/main" id="{ADD118A4-311F-B955-DF52-37D59DD85909}"/>
              </a:ext>
            </a:extLst>
          </p:cNvPr>
          <p:cNvCxnSpPr>
            <a:cxnSpLocks/>
            <a:stCxn id="19" idx="0"/>
          </p:cNvCxnSpPr>
          <p:nvPr/>
        </p:nvCxnSpPr>
        <p:spPr>
          <a:xfrm flipV="1">
            <a:off x="4572000" y="2580773"/>
            <a:ext cx="8313" cy="281327"/>
          </a:xfrm>
          <a:prstGeom prst="straightConnector1">
            <a:avLst/>
          </a:prstGeom>
          <a:ln>
            <a:solidFill>
              <a:srgbClr val="7030A0"/>
            </a:solidFill>
            <a:headEnd type="triangle"/>
            <a:tailEnd type="triangle"/>
          </a:ln>
        </p:spPr>
        <p:style>
          <a:lnRef idx="2">
            <a:schemeClr val="accent1"/>
          </a:lnRef>
          <a:fillRef idx="0">
            <a:schemeClr val="accent1"/>
          </a:fillRef>
          <a:effectRef idx="1">
            <a:schemeClr val="accent1"/>
          </a:effectRef>
          <a:fontRef idx="minor">
            <a:schemeClr val="tx1"/>
          </a:fontRef>
        </p:style>
      </p:cxnSp>
      <p:grpSp>
        <p:nvGrpSpPr>
          <p:cNvPr id="234" name="図形グループ 83">
            <a:extLst>
              <a:ext uri="{FF2B5EF4-FFF2-40B4-BE49-F238E27FC236}">
                <a16:creationId xmlns:a16="http://schemas.microsoft.com/office/drawing/2014/main" id="{A1F342D3-1866-930D-819C-642067159338}"/>
              </a:ext>
            </a:extLst>
          </p:cNvPr>
          <p:cNvGrpSpPr/>
          <p:nvPr/>
        </p:nvGrpSpPr>
        <p:grpSpPr>
          <a:xfrm>
            <a:off x="6206337" y="3555162"/>
            <a:ext cx="384626" cy="830997"/>
            <a:chOff x="1946324" y="4125162"/>
            <a:chExt cx="969964" cy="2007872"/>
          </a:xfrm>
        </p:grpSpPr>
        <p:sp>
          <p:nvSpPr>
            <p:cNvPr id="235" name="円/楕円 234">
              <a:extLst>
                <a:ext uri="{FF2B5EF4-FFF2-40B4-BE49-F238E27FC236}">
                  <a16:creationId xmlns:a16="http://schemas.microsoft.com/office/drawing/2014/main" id="{0D34F341-6E35-A78F-2206-5C67EDCC91CC}"/>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7" name="フローチャート: 論理積ゲート 236">
              <a:extLst>
                <a:ext uri="{FF2B5EF4-FFF2-40B4-BE49-F238E27FC236}">
                  <a16:creationId xmlns:a16="http://schemas.microsoft.com/office/drawing/2014/main" id="{A27A29AF-1469-AB0A-D848-57EB3B8E25F3}"/>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38" name="図形グループ 83">
            <a:extLst>
              <a:ext uri="{FF2B5EF4-FFF2-40B4-BE49-F238E27FC236}">
                <a16:creationId xmlns:a16="http://schemas.microsoft.com/office/drawing/2014/main" id="{809E3DA5-0692-D3D2-F64F-971AA8396CC1}"/>
              </a:ext>
            </a:extLst>
          </p:cNvPr>
          <p:cNvGrpSpPr/>
          <p:nvPr/>
        </p:nvGrpSpPr>
        <p:grpSpPr>
          <a:xfrm>
            <a:off x="7843939" y="3555161"/>
            <a:ext cx="384626" cy="830997"/>
            <a:chOff x="1946324" y="4125162"/>
            <a:chExt cx="969964" cy="2007872"/>
          </a:xfrm>
        </p:grpSpPr>
        <p:sp>
          <p:nvSpPr>
            <p:cNvPr id="240" name="円/楕円 239">
              <a:extLst>
                <a:ext uri="{FF2B5EF4-FFF2-40B4-BE49-F238E27FC236}">
                  <a16:creationId xmlns:a16="http://schemas.microsoft.com/office/drawing/2014/main" id="{F4930913-67E3-3FA5-DAC5-9F7C4A772C00}"/>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1" name="フローチャート: 論理積ゲート 240">
              <a:extLst>
                <a:ext uri="{FF2B5EF4-FFF2-40B4-BE49-F238E27FC236}">
                  <a16:creationId xmlns:a16="http://schemas.microsoft.com/office/drawing/2014/main" id="{68CD3671-30BB-520C-D1B2-09953CC18646}"/>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pic>
        <p:nvPicPr>
          <p:cNvPr id="245" name="図 244">
            <a:extLst>
              <a:ext uri="{FF2B5EF4-FFF2-40B4-BE49-F238E27FC236}">
                <a16:creationId xmlns:a16="http://schemas.microsoft.com/office/drawing/2014/main" id="{292F82C3-5D83-99DD-D5BC-DB40DF1A8005}"/>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6726369" y="1768372"/>
            <a:ext cx="1030129" cy="1030129"/>
          </a:xfrm>
          <a:prstGeom prst="rect">
            <a:avLst/>
          </a:prstGeom>
          <a:effectLst>
            <a:outerShdw blurRad="50800" dist="38100" dir="2700000" algn="tl" rotWithShape="0">
              <a:prstClr val="black">
                <a:alpha val="40000"/>
              </a:prstClr>
            </a:outerShdw>
          </a:effectLst>
        </p:spPr>
      </p:pic>
      <p:cxnSp>
        <p:nvCxnSpPr>
          <p:cNvPr id="253" name="直線矢印コネクタ 252">
            <a:extLst>
              <a:ext uri="{FF2B5EF4-FFF2-40B4-BE49-F238E27FC236}">
                <a16:creationId xmlns:a16="http://schemas.microsoft.com/office/drawing/2014/main" id="{ABD6BCAD-CDD4-C959-5E53-B728F5B6B559}"/>
              </a:ext>
            </a:extLst>
          </p:cNvPr>
          <p:cNvCxnSpPr>
            <a:cxnSpLocks/>
            <a:stCxn id="235" idx="6"/>
            <a:endCxn id="240" idx="2"/>
          </p:cNvCxnSpPr>
          <p:nvPr/>
        </p:nvCxnSpPr>
        <p:spPr>
          <a:xfrm flipV="1">
            <a:off x="6590962" y="3745696"/>
            <a:ext cx="1252977" cy="1"/>
          </a:xfrm>
          <a:prstGeom prst="straightConnector1">
            <a:avLst/>
          </a:prstGeom>
          <a:ln>
            <a:solidFill>
              <a:schemeClr val="accent6">
                <a:lumMod val="75000"/>
              </a:schemeClr>
            </a:solidFill>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254" name="直線矢印コネクタ 253">
            <a:extLst>
              <a:ext uri="{FF2B5EF4-FFF2-40B4-BE49-F238E27FC236}">
                <a16:creationId xmlns:a16="http://schemas.microsoft.com/office/drawing/2014/main" id="{1523E3EF-20B2-49BE-2E9B-B7C375623558}"/>
              </a:ext>
            </a:extLst>
          </p:cNvPr>
          <p:cNvCxnSpPr>
            <a:cxnSpLocks/>
            <a:stCxn id="240" idx="1"/>
          </p:cNvCxnSpPr>
          <p:nvPr/>
        </p:nvCxnSpPr>
        <p:spPr>
          <a:xfrm flipH="1" flipV="1">
            <a:off x="7257323" y="2590124"/>
            <a:ext cx="642943" cy="1020843"/>
          </a:xfrm>
          <a:prstGeom prst="straightConnector1">
            <a:avLst/>
          </a:prstGeom>
          <a:ln>
            <a:solidFill>
              <a:schemeClr val="accent6">
                <a:lumMod val="75000"/>
              </a:schemeClr>
            </a:solidFill>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255" name="直線矢印コネクタ 254">
            <a:extLst>
              <a:ext uri="{FF2B5EF4-FFF2-40B4-BE49-F238E27FC236}">
                <a16:creationId xmlns:a16="http://schemas.microsoft.com/office/drawing/2014/main" id="{F2BDC56B-A79A-1007-F7AD-212A99216CDC}"/>
              </a:ext>
            </a:extLst>
          </p:cNvPr>
          <p:cNvCxnSpPr>
            <a:cxnSpLocks/>
            <a:stCxn id="235" idx="7"/>
          </p:cNvCxnSpPr>
          <p:nvPr/>
        </p:nvCxnSpPr>
        <p:spPr>
          <a:xfrm flipV="1">
            <a:off x="6534635" y="2593336"/>
            <a:ext cx="701669" cy="1017632"/>
          </a:xfrm>
          <a:prstGeom prst="straightConnector1">
            <a:avLst/>
          </a:prstGeom>
          <a:ln>
            <a:solidFill>
              <a:schemeClr val="accent6">
                <a:lumMod val="75000"/>
              </a:schemeClr>
            </a:solidFill>
            <a:headEnd type="triangle"/>
            <a:tailEnd type="triangle"/>
          </a:ln>
        </p:spPr>
        <p:style>
          <a:lnRef idx="2">
            <a:schemeClr val="accent1"/>
          </a:lnRef>
          <a:fillRef idx="0">
            <a:schemeClr val="accent1"/>
          </a:fillRef>
          <a:effectRef idx="1">
            <a:schemeClr val="accent1"/>
          </a:effectRef>
          <a:fontRef idx="minor">
            <a:schemeClr val="tx1"/>
          </a:fontRef>
        </p:style>
      </p:cxnSp>
      <p:pic>
        <p:nvPicPr>
          <p:cNvPr id="76" name="図 75">
            <a:extLst>
              <a:ext uri="{FF2B5EF4-FFF2-40B4-BE49-F238E27FC236}">
                <a16:creationId xmlns:a16="http://schemas.microsoft.com/office/drawing/2014/main" id="{A38314E8-9A25-F559-ACE0-35FDE561B99F}"/>
              </a:ext>
            </a:extLst>
          </p:cNvPr>
          <p:cNvPicPr>
            <a:picLocks noChangeAspect="1"/>
          </p:cNvPicPr>
          <p:nvPr/>
        </p:nvPicPr>
        <p:blipFill>
          <a:blip r:embed="rId10" cstate="print">
            <a:clrChange>
              <a:clrFrom>
                <a:srgbClr val="FFFFFF"/>
              </a:clrFrom>
              <a:clrTo>
                <a:srgbClr val="FFFFFF">
                  <a:alpha val="0"/>
                </a:srgbClr>
              </a:clrTo>
            </a:clrChange>
            <a:duotone>
              <a:schemeClr val="accent6">
                <a:shade val="45000"/>
                <a:satMod val="135000"/>
              </a:schemeClr>
              <a:prstClr val="white"/>
            </a:duotone>
            <a:extLst>
              <a:ext uri="{28A0092B-C50C-407E-A947-70E740481C1C}">
                <a14:useLocalDpi xmlns:a14="http://schemas.microsoft.com/office/drawing/2010/main"/>
              </a:ext>
            </a:extLst>
          </a:blip>
          <a:stretch>
            <a:fillRect/>
          </a:stretch>
        </p:blipFill>
        <p:spPr>
          <a:xfrm>
            <a:off x="6590962" y="3940286"/>
            <a:ext cx="384625" cy="384625"/>
          </a:xfrm>
          <a:prstGeom prst="rect">
            <a:avLst/>
          </a:prstGeom>
          <a:effectLst>
            <a:outerShdw blurRad="50800" dist="38100" dir="2700000" algn="tl" rotWithShape="0">
              <a:prstClr val="black">
                <a:alpha val="40000"/>
              </a:prstClr>
            </a:outerShdw>
          </a:effectLst>
        </p:spPr>
      </p:pic>
      <p:pic>
        <p:nvPicPr>
          <p:cNvPr id="256" name="図 255">
            <a:extLst>
              <a:ext uri="{FF2B5EF4-FFF2-40B4-BE49-F238E27FC236}">
                <a16:creationId xmlns:a16="http://schemas.microsoft.com/office/drawing/2014/main" id="{8052C040-F8AB-0ED2-C24B-30FF7AAFE57D}"/>
              </a:ext>
            </a:extLst>
          </p:cNvPr>
          <p:cNvPicPr>
            <a:picLocks noChangeAspect="1"/>
          </p:cNvPicPr>
          <p:nvPr/>
        </p:nvPicPr>
        <p:blipFill>
          <a:blip r:embed="rId10" cstate="print">
            <a:clrChange>
              <a:clrFrom>
                <a:srgbClr val="FFFFFF"/>
              </a:clrFrom>
              <a:clrTo>
                <a:srgbClr val="FFFFFF">
                  <a:alpha val="0"/>
                </a:srgbClr>
              </a:clrTo>
            </a:clrChange>
            <a:duotone>
              <a:schemeClr val="accent6">
                <a:shade val="45000"/>
                <a:satMod val="135000"/>
              </a:schemeClr>
              <a:prstClr val="white"/>
            </a:duotone>
            <a:extLst>
              <a:ext uri="{28A0092B-C50C-407E-A947-70E740481C1C}">
                <a14:useLocalDpi xmlns:a14="http://schemas.microsoft.com/office/drawing/2010/main"/>
              </a:ext>
            </a:extLst>
          </a:blip>
          <a:stretch>
            <a:fillRect/>
          </a:stretch>
        </p:blipFill>
        <p:spPr>
          <a:xfrm>
            <a:off x="7486228" y="3940286"/>
            <a:ext cx="384625" cy="384625"/>
          </a:xfrm>
          <a:prstGeom prst="rect">
            <a:avLst/>
          </a:prstGeom>
          <a:effectLst>
            <a:outerShdw blurRad="50800" dist="38100" dir="2700000" algn="tl" rotWithShape="0">
              <a:prstClr val="black">
                <a:alpha val="40000"/>
              </a:prstClr>
            </a:outerShdw>
          </a:effectLst>
        </p:spPr>
      </p:pic>
      <p:pic>
        <p:nvPicPr>
          <p:cNvPr id="257" name="図 256">
            <a:extLst>
              <a:ext uri="{FF2B5EF4-FFF2-40B4-BE49-F238E27FC236}">
                <a16:creationId xmlns:a16="http://schemas.microsoft.com/office/drawing/2014/main" id="{5C10DACE-5D1D-5003-33E1-5C68082ECB11}"/>
              </a:ext>
            </a:extLst>
          </p:cNvPr>
          <p:cNvPicPr>
            <a:picLocks noChangeAspect="1"/>
          </p:cNvPicPr>
          <p:nvPr/>
        </p:nvPicPr>
        <p:blipFill>
          <a:blip r:embed="rId10" cstate="print">
            <a:clrChange>
              <a:clrFrom>
                <a:srgbClr val="FFFFFF"/>
              </a:clrFrom>
              <a:clrTo>
                <a:srgbClr val="FFFFFF">
                  <a:alpha val="0"/>
                </a:srgbClr>
              </a:clrTo>
            </a:clrChange>
            <a:duotone>
              <a:schemeClr val="accent5">
                <a:shade val="45000"/>
                <a:satMod val="135000"/>
              </a:schemeClr>
              <a:prstClr val="white"/>
            </a:duotone>
            <a:extLst>
              <a:ext uri="{28A0092B-C50C-407E-A947-70E740481C1C}">
                <a14:useLocalDpi xmlns:a14="http://schemas.microsoft.com/office/drawing/2010/main"/>
              </a:ext>
            </a:extLst>
          </a:blip>
          <a:stretch>
            <a:fillRect/>
          </a:stretch>
        </p:blipFill>
        <p:spPr>
          <a:xfrm>
            <a:off x="7585981" y="2169223"/>
            <a:ext cx="384625" cy="384625"/>
          </a:xfrm>
          <a:prstGeom prst="rect">
            <a:avLst/>
          </a:prstGeom>
          <a:effectLst>
            <a:outerShdw blurRad="50800" dist="38100" dir="2700000" algn="tl" rotWithShape="0">
              <a:prstClr val="black">
                <a:alpha val="40000"/>
              </a:prstClr>
            </a:outerShdw>
          </a:effectLst>
        </p:spPr>
      </p:pic>
      <p:pic>
        <p:nvPicPr>
          <p:cNvPr id="258" name="図 257">
            <a:extLst>
              <a:ext uri="{FF2B5EF4-FFF2-40B4-BE49-F238E27FC236}">
                <a16:creationId xmlns:a16="http://schemas.microsoft.com/office/drawing/2014/main" id="{8DB000D2-9FC2-615A-4987-F834EECB0C5A}"/>
              </a:ext>
            </a:extLst>
          </p:cNvPr>
          <p:cNvPicPr>
            <a:picLocks noChangeAspect="1"/>
          </p:cNvPicPr>
          <p:nvPr/>
        </p:nvPicPr>
        <p:blipFill>
          <a:blip r:embed="rId10" cstate="print">
            <a:clrChange>
              <a:clrFrom>
                <a:srgbClr val="FFFFFF"/>
              </a:clrFrom>
              <a:clrTo>
                <a:srgbClr val="FFFFFF">
                  <a:alpha val="0"/>
                </a:srgbClr>
              </a:clrTo>
            </a:clrChange>
            <a:duotone>
              <a:schemeClr val="accent6">
                <a:shade val="45000"/>
                <a:satMod val="135000"/>
              </a:schemeClr>
              <a:prstClr val="white"/>
            </a:duotone>
            <a:extLst>
              <a:ext uri="{28A0092B-C50C-407E-A947-70E740481C1C}">
                <a14:useLocalDpi xmlns:a14="http://schemas.microsoft.com/office/drawing/2010/main"/>
              </a:ext>
            </a:extLst>
          </a:blip>
          <a:stretch>
            <a:fillRect/>
          </a:stretch>
        </p:blipFill>
        <p:spPr>
          <a:xfrm>
            <a:off x="3563794" y="3085225"/>
            <a:ext cx="384625" cy="384625"/>
          </a:xfrm>
          <a:prstGeom prst="rect">
            <a:avLst/>
          </a:prstGeom>
          <a:effectLst>
            <a:outerShdw blurRad="50800" dist="38100" dir="2700000" algn="tl" rotWithShape="0">
              <a:prstClr val="black">
                <a:alpha val="40000"/>
              </a:prstClr>
            </a:outerShdw>
          </a:effectLst>
        </p:spPr>
      </p:pic>
      <p:pic>
        <p:nvPicPr>
          <p:cNvPr id="259" name="図 258">
            <a:extLst>
              <a:ext uri="{FF2B5EF4-FFF2-40B4-BE49-F238E27FC236}">
                <a16:creationId xmlns:a16="http://schemas.microsoft.com/office/drawing/2014/main" id="{70E50FA6-507A-A5C6-DA17-514B5BFC3EFE}"/>
              </a:ext>
            </a:extLst>
          </p:cNvPr>
          <p:cNvPicPr>
            <a:picLocks noChangeAspect="1"/>
          </p:cNvPicPr>
          <p:nvPr/>
        </p:nvPicPr>
        <p:blipFill>
          <a:blip r:embed="rId10" cstate="print">
            <a:clrChange>
              <a:clrFrom>
                <a:srgbClr val="FFFFFF"/>
              </a:clrFrom>
              <a:clrTo>
                <a:srgbClr val="FFFFFF">
                  <a:alpha val="0"/>
                </a:srgbClr>
              </a:clrTo>
            </a:clrChange>
            <a:duotone>
              <a:schemeClr val="accent6">
                <a:shade val="45000"/>
                <a:satMod val="135000"/>
              </a:schemeClr>
              <a:prstClr val="white"/>
            </a:duotone>
            <a:extLst>
              <a:ext uri="{28A0092B-C50C-407E-A947-70E740481C1C}">
                <a14:useLocalDpi xmlns:a14="http://schemas.microsoft.com/office/drawing/2010/main"/>
              </a:ext>
            </a:extLst>
          </a:blip>
          <a:stretch>
            <a:fillRect/>
          </a:stretch>
        </p:blipFill>
        <p:spPr>
          <a:xfrm>
            <a:off x="5225401" y="3081070"/>
            <a:ext cx="384625" cy="384625"/>
          </a:xfrm>
          <a:prstGeom prst="rect">
            <a:avLst/>
          </a:prstGeom>
          <a:effectLst>
            <a:outerShdw blurRad="50800" dist="38100" dir="2700000" algn="tl" rotWithShape="0">
              <a:prstClr val="black">
                <a:alpha val="40000"/>
              </a:prstClr>
            </a:outerShdw>
          </a:effectLst>
        </p:spPr>
      </p:pic>
      <p:pic>
        <p:nvPicPr>
          <p:cNvPr id="260" name="図 259">
            <a:extLst>
              <a:ext uri="{FF2B5EF4-FFF2-40B4-BE49-F238E27FC236}">
                <a16:creationId xmlns:a16="http://schemas.microsoft.com/office/drawing/2014/main" id="{768C87C9-1106-0168-67FB-3E7E82688B73}"/>
              </a:ext>
            </a:extLst>
          </p:cNvPr>
          <p:cNvPicPr>
            <a:picLocks noChangeAspect="1"/>
          </p:cNvPicPr>
          <p:nvPr/>
        </p:nvPicPr>
        <p:blipFill>
          <a:blip r:embed="rId10" cstate="print">
            <a:clrChange>
              <a:clrFrom>
                <a:srgbClr val="FFFFFF"/>
              </a:clrFrom>
              <a:clrTo>
                <a:srgbClr val="FFFFFF">
                  <a:alpha val="0"/>
                </a:srgbClr>
              </a:clrTo>
            </a:clrChange>
            <a:duotone>
              <a:schemeClr val="accent5">
                <a:shade val="45000"/>
                <a:satMod val="135000"/>
              </a:schemeClr>
              <a:prstClr val="white"/>
            </a:duotone>
            <a:extLst>
              <a:ext uri="{28A0092B-C50C-407E-A947-70E740481C1C}">
                <a14:useLocalDpi xmlns:a14="http://schemas.microsoft.com/office/drawing/2010/main"/>
              </a:ext>
            </a:extLst>
          </a:blip>
          <a:stretch>
            <a:fillRect/>
          </a:stretch>
        </p:blipFill>
        <p:spPr>
          <a:xfrm>
            <a:off x="4918345" y="2593336"/>
            <a:ext cx="384625" cy="384625"/>
          </a:xfrm>
          <a:prstGeom prst="rect">
            <a:avLst/>
          </a:prstGeom>
          <a:effectLst>
            <a:outerShdw blurRad="50800" dist="38100" dir="2700000" algn="tl" rotWithShape="0">
              <a:prstClr val="black">
                <a:alpha val="40000"/>
              </a:prstClr>
            </a:outerShdw>
          </a:effectLst>
        </p:spPr>
      </p:pic>
      <p:pic>
        <p:nvPicPr>
          <p:cNvPr id="261" name="図 260">
            <a:extLst>
              <a:ext uri="{FF2B5EF4-FFF2-40B4-BE49-F238E27FC236}">
                <a16:creationId xmlns:a16="http://schemas.microsoft.com/office/drawing/2014/main" id="{176B9301-1B94-D6A8-0C5B-1A0265DA1CBC}"/>
              </a:ext>
            </a:extLst>
          </p:cNvPr>
          <p:cNvPicPr>
            <a:picLocks noChangeAspect="1"/>
          </p:cNvPicPr>
          <p:nvPr/>
        </p:nvPicPr>
        <p:blipFill>
          <a:blip r:embed="rId10" cstate="print">
            <a:clrChange>
              <a:clrFrom>
                <a:srgbClr val="FFFFFF"/>
              </a:clrFrom>
              <a:clrTo>
                <a:srgbClr val="FFFFFF">
                  <a:alpha val="0"/>
                </a:srgbClr>
              </a:clrTo>
            </a:clrChange>
            <a:duotone>
              <a:schemeClr val="bg2">
                <a:shade val="45000"/>
                <a:satMod val="135000"/>
              </a:schemeClr>
              <a:prstClr val="white"/>
            </a:duotone>
            <a:extLst>
              <a:ext uri="{28A0092B-C50C-407E-A947-70E740481C1C}">
                <a14:useLocalDpi xmlns:a14="http://schemas.microsoft.com/office/drawing/2010/main"/>
              </a:ext>
            </a:extLst>
          </a:blip>
          <a:stretch>
            <a:fillRect/>
          </a:stretch>
        </p:blipFill>
        <p:spPr>
          <a:xfrm>
            <a:off x="1262965" y="3940286"/>
            <a:ext cx="384625" cy="384625"/>
          </a:xfrm>
          <a:prstGeom prst="rect">
            <a:avLst/>
          </a:prstGeom>
          <a:effectLst>
            <a:outerShdw blurRad="50800" dist="38100" dir="2700000" algn="tl" rotWithShape="0">
              <a:prstClr val="black">
                <a:alpha val="40000"/>
              </a:prstClr>
            </a:outerShdw>
          </a:effectLst>
        </p:spPr>
      </p:pic>
      <p:pic>
        <p:nvPicPr>
          <p:cNvPr id="262" name="図 261">
            <a:extLst>
              <a:ext uri="{FF2B5EF4-FFF2-40B4-BE49-F238E27FC236}">
                <a16:creationId xmlns:a16="http://schemas.microsoft.com/office/drawing/2014/main" id="{33A44C26-33FF-B75A-B816-A29C92B6A389}"/>
              </a:ext>
            </a:extLst>
          </p:cNvPr>
          <p:cNvPicPr>
            <a:picLocks noChangeAspect="1"/>
          </p:cNvPicPr>
          <p:nvPr/>
        </p:nvPicPr>
        <p:blipFill>
          <a:blip r:embed="rId10" cstate="print">
            <a:clrChange>
              <a:clrFrom>
                <a:srgbClr val="FFFFFF"/>
              </a:clrFrom>
              <a:clrTo>
                <a:srgbClr val="FFFFFF">
                  <a:alpha val="0"/>
                </a:srgbClr>
              </a:clrTo>
            </a:clrChange>
            <a:duotone>
              <a:schemeClr val="bg2">
                <a:shade val="45000"/>
                <a:satMod val="135000"/>
              </a:schemeClr>
              <a:prstClr val="white"/>
            </a:duotone>
            <a:extLst>
              <a:ext uri="{28A0092B-C50C-407E-A947-70E740481C1C}">
                <a14:useLocalDpi xmlns:a14="http://schemas.microsoft.com/office/drawing/2010/main"/>
              </a:ext>
            </a:extLst>
          </a:blip>
          <a:stretch>
            <a:fillRect/>
          </a:stretch>
        </p:blipFill>
        <p:spPr>
          <a:xfrm>
            <a:off x="2158231" y="3940286"/>
            <a:ext cx="384625" cy="384625"/>
          </a:xfrm>
          <a:prstGeom prst="rect">
            <a:avLst/>
          </a:prstGeom>
          <a:effectLst>
            <a:outerShdw blurRad="50800" dist="38100" dir="2700000" algn="tl" rotWithShape="0">
              <a:prstClr val="black">
                <a:alpha val="40000"/>
              </a:prstClr>
            </a:outerShdw>
          </a:effectLst>
        </p:spPr>
      </p:pic>
      <p:pic>
        <p:nvPicPr>
          <p:cNvPr id="263" name="図 262">
            <a:extLst>
              <a:ext uri="{FF2B5EF4-FFF2-40B4-BE49-F238E27FC236}">
                <a16:creationId xmlns:a16="http://schemas.microsoft.com/office/drawing/2014/main" id="{778E81BE-8237-2ABB-CBD7-B4BB19D19F3D}"/>
              </a:ext>
            </a:extLst>
          </p:cNvPr>
          <p:cNvPicPr>
            <a:picLocks noChangeAspect="1"/>
          </p:cNvPicPr>
          <p:nvPr/>
        </p:nvPicPr>
        <p:blipFill>
          <a:blip r:embed="rId10" cstate="print">
            <a:clrChange>
              <a:clrFrom>
                <a:srgbClr val="FFFFFF"/>
              </a:clrFrom>
              <a:clrTo>
                <a:srgbClr val="FFFFFF">
                  <a:alpha val="0"/>
                </a:srgbClr>
              </a:clrTo>
            </a:clrChange>
            <a:duotone>
              <a:schemeClr val="bg2">
                <a:shade val="45000"/>
                <a:satMod val="135000"/>
              </a:schemeClr>
              <a:prstClr val="white"/>
            </a:duotone>
            <a:extLst>
              <a:ext uri="{28A0092B-C50C-407E-A947-70E740481C1C}">
                <a14:useLocalDpi xmlns:a14="http://schemas.microsoft.com/office/drawing/2010/main"/>
              </a:ext>
            </a:extLst>
          </a:blip>
          <a:stretch>
            <a:fillRect/>
          </a:stretch>
        </p:blipFill>
        <p:spPr>
          <a:xfrm>
            <a:off x="2257984" y="2169223"/>
            <a:ext cx="384625" cy="384625"/>
          </a:xfrm>
          <a:prstGeom prst="rect">
            <a:avLst/>
          </a:prstGeom>
          <a:effectLst>
            <a:outerShdw blurRad="50800" dist="38100" dir="2700000" algn="tl" rotWithShape="0">
              <a:prstClr val="black">
                <a:alpha val="40000"/>
              </a:prstClr>
            </a:outerShdw>
          </a:effectLst>
        </p:spPr>
      </p:pic>
      <p:grpSp>
        <p:nvGrpSpPr>
          <p:cNvPr id="6" name="グループ化 5">
            <a:extLst>
              <a:ext uri="{FF2B5EF4-FFF2-40B4-BE49-F238E27FC236}">
                <a16:creationId xmlns:a16="http://schemas.microsoft.com/office/drawing/2014/main" id="{430B7FAA-E1DB-DC13-C38E-E1C5B1852040}"/>
              </a:ext>
            </a:extLst>
          </p:cNvPr>
          <p:cNvGrpSpPr/>
          <p:nvPr/>
        </p:nvGrpSpPr>
        <p:grpSpPr>
          <a:xfrm>
            <a:off x="7146677" y="5909626"/>
            <a:ext cx="1639452" cy="533191"/>
            <a:chOff x="7212773" y="710653"/>
            <a:chExt cx="1639452" cy="533191"/>
          </a:xfrm>
        </p:grpSpPr>
        <p:sp>
          <p:nvSpPr>
            <p:cNvPr id="4" name="四角形吹き出し 3">
              <a:hlinkClick r:id="rId11"/>
              <a:extLst>
                <a:ext uri="{FF2B5EF4-FFF2-40B4-BE49-F238E27FC236}">
                  <a16:creationId xmlns:a16="http://schemas.microsoft.com/office/drawing/2014/main" id="{068FEE21-7567-115A-6D34-7A4C07E0F66E}"/>
                </a:ext>
              </a:extLst>
            </p:cNvPr>
            <p:cNvSpPr/>
            <p:nvPr/>
          </p:nvSpPr>
          <p:spPr>
            <a:xfrm>
              <a:off x="7212773" y="710653"/>
              <a:ext cx="1628786" cy="533191"/>
            </a:xfrm>
            <a:prstGeom prst="wedgeRectCallout">
              <a:avLst>
                <a:gd name="adj1" fmla="val 7525"/>
                <a:gd name="adj2" fmla="val -77002"/>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正方形/長方形 4">
              <a:extLst>
                <a:ext uri="{FF2B5EF4-FFF2-40B4-BE49-F238E27FC236}">
                  <a16:creationId xmlns:a16="http://schemas.microsoft.com/office/drawing/2014/main" id="{F60465A6-FC6F-3127-D147-003921C150D9}"/>
                </a:ext>
              </a:extLst>
            </p:cNvPr>
            <p:cNvSpPr/>
            <p:nvPr/>
          </p:nvSpPr>
          <p:spPr>
            <a:xfrm>
              <a:off x="7223439" y="776734"/>
              <a:ext cx="1628786" cy="430887"/>
            </a:xfrm>
            <a:prstGeom prst="rect">
              <a:avLst/>
            </a:prstGeom>
          </p:spPr>
          <p:txBody>
            <a:bodyPr wrap="square">
              <a:spAutoFit/>
            </a:bodyPr>
            <a:lstStyle/>
            <a:p>
              <a:pPr algn="ctr"/>
              <a:r>
                <a:rPr lang="ja-JP" altLang="en-US" sz="1100">
                  <a:solidFill>
                    <a:schemeClr val="bg1"/>
                  </a:solidFill>
                  <a:latin typeface="Meiryo" panose="020B0604030504040204" pitchFamily="34" charset="-128"/>
                  <a:ea typeface="Meiryo" panose="020B0604030504040204" pitchFamily="34" charset="-128"/>
                </a:rPr>
                <a:t>個人が自分の意志で</a:t>
              </a:r>
              <a:endParaRPr lang="en-US" altLang="ja-JP" sz="1100" dirty="0">
                <a:solidFill>
                  <a:schemeClr val="bg1"/>
                </a:solidFill>
                <a:latin typeface="Meiryo" panose="020B0604030504040204" pitchFamily="34" charset="-128"/>
                <a:ea typeface="Meiryo" panose="020B0604030504040204" pitchFamily="34" charset="-128"/>
              </a:endParaRPr>
            </a:p>
            <a:p>
              <a:pPr algn="ctr"/>
              <a:r>
                <a:rPr lang="ja-JP" altLang="en-US" sz="1100">
                  <a:solidFill>
                    <a:schemeClr val="bg1"/>
                  </a:solidFill>
                  <a:latin typeface="Meiryo" panose="020B0604030504040204" pitchFamily="34" charset="-128"/>
                  <a:ea typeface="Meiryo" panose="020B0604030504040204" pitchFamily="34" charset="-128"/>
                </a:rPr>
                <a:t>情報を管理・運用</a:t>
              </a:r>
            </a:p>
          </p:txBody>
        </p:sp>
      </p:grpSp>
      <p:sp>
        <p:nvSpPr>
          <p:cNvPr id="68" name="テキスト ボックス 67">
            <a:extLst>
              <a:ext uri="{FF2B5EF4-FFF2-40B4-BE49-F238E27FC236}">
                <a16:creationId xmlns:a16="http://schemas.microsoft.com/office/drawing/2014/main" id="{17888763-1FA8-D4D9-2DF8-6D3790BCAFBC}"/>
              </a:ext>
            </a:extLst>
          </p:cNvPr>
          <p:cNvSpPr txBox="1"/>
          <p:nvPr/>
        </p:nvSpPr>
        <p:spPr>
          <a:xfrm>
            <a:off x="1461474" y="4484062"/>
            <a:ext cx="902811" cy="307777"/>
          </a:xfrm>
          <a:prstGeom prst="rect">
            <a:avLst/>
          </a:prstGeom>
          <a:noFill/>
        </p:spPr>
        <p:txBody>
          <a:bodyPr wrap="none" rtlCol="0">
            <a:spAutoFit/>
          </a:bodyPr>
          <a:lstStyle/>
          <a:p>
            <a:pPr algn="ctr"/>
            <a:r>
              <a:rPr kumimoji="1" lang="ja-JP" altLang="en-US" sz="1400">
                <a:latin typeface="Meiryo" panose="020B0604030504040204" pitchFamily="34" charset="-128"/>
                <a:ea typeface="Meiryo" panose="020B0604030504040204" pitchFamily="34" charset="-128"/>
              </a:rPr>
              <a:t>読み取り</a:t>
            </a:r>
          </a:p>
        </p:txBody>
      </p:sp>
      <p:sp>
        <p:nvSpPr>
          <p:cNvPr id="69" name="テキスト ボックス 68">
            <a:extLst>
              <a:ext uri="{FF2B5EF4-FFF2-40B4-BE49-F238E27FC236}">
                <a16:creationId xmlns:a16="http://schemas.microsoft.com/office/drawing/2014/main" id="{7BC01013-B0B3-B9D1-EF01-4E5270218EE9}"/>
              </a:ext>
            </a:extLst>
          </p:cNvPr>
          <p:cNvSpPr txBox="1"/>
          <p:nvPr/>
        </p:nvSpPr>
        <p:spPr>
          <a:xfrm>
            <a:off x="3671753" y="4484062"/>
            <a:ext cx="1800493" cy="307777"/>
          </a:xfrm>
          <a:prstGeom prst="rect">
            <a:avLst/>
          </a:prstGeom>
          <a:noFill/>
        </p:spPr>
        <p:txBody>
          <a:bodyPr wrap="none" rtlCol="0">
            <a:spAutoFit/>
          </a:bodyPr>
          <a:lstStyle/>
          <a:p>
            <a:pPr algn="ctr"/>
            <a:r>
              <a:rPr kumimoji="1" lang="ja-JP" altLang="en-US" sz="1400">
                <a:latin typeface="Meiryo" panose="020B0604030504040204" pitchFamily="34" charset="-128"/>
                <a:ea typeface="Meiryo" panose="020B0604030504040204" pitchFamily="34" charset="-128"/>
              </a:rPr>
              <a:t>読み取り＋書き込み</a:t>
            </a:r>
          </a:p>
        </p:txBody>
      </p:sp>
      <p:sp>
        <p:nvSpPr>
          <p:cNvPr id="70" name="テキスト ボックス 69">
            <a:extLst>
              <a:ext uri="{FF2B5EF4-FFF2-40B4-BE49-F238E27FC236}">
                <a16:creationId xmlns:a16="http://schemas.microsoft.com/office/drawing/2014/main" id="{2CD000DD-79FA-41FB-9E4D-06FDF0C73EC9}"/>
              </a:ext>
            </a:extLst>
          </p:cNvPr>
          <p:cNvSpPr txBox="1"/>
          <p:nvPr/>
        </p:nvSpPr>
        <p:spPr>
          <a:xfrm>
            <a:off x="5808649" y="4484062"/>
            <a:ext cx="2778325" cy="307777"/>
          </a:xfrm>
          <a:prstGeom prst="rect">
            <a:avLst/>
          </a:prstGeom>
          <a:noFill/>
        </p:spPr>
        <p:txBody>
          <a:bodyPr wrap="none" rtlCol="0">
            <a:spAutoFit/>
          </a:bodyPr>
          <a:lstStyle/>
          <a:p>
            <a:pPr algn="ctr"/>
            <a:r>
              <a:rPr kumimoji="1" lang="ja-JP" altLang="en-US" sz="1400">
                <a:latin typeface="Meiryo" panose="020B0604030504040204" pitchFamily="34" charset="-128"/>
                <a:ea typeface="Meiryo" panose="020B0604030504040204" pitchFamily="34" charset="-128"/>
              </a:rPr>
              <a:t>読み取り＋書き込み＋所有</a:t>
            </a:r>
            <a:r>
              <a:rPr kumimoji="1" lang="en-US" altLang="ja-JP" sz="1400" dirty="0">
                <a:latin typeface="Meiryo" panose="020B0604030504040204" pitchFamily="34" charset="-128"/>
                <a:ea typeface="Meiryo" panose="020B0604030504040204" pitchFamily="34" charset="-128"/>
              </a:rPr>
              <a:t>/</a:t>
            </a:r>
            <a:r>
              <a:rPr kumimoji="1" lang="ja-JP" altLang="en-US" sz="1400">
                <a:latin typeface="Meiryo" panose="020B0604030504040204" pitchFamily="34" charset="-128"/>
                <a:ea typeface="Meiryo" panose="020B0604030504040204" pitchFamily="34" charset="-128"/>
              </a:rPr>
              <a:t>参加</a:t>
            </a:r>
          </a:p>
        </p:txBody>
      </p:sp>
      <p:sp>
        <p:nvSpPr>
          <p:cNvPr id="75" name="テキスト ボックス 74">
            <a:extLst>
              <a:ext uri="{FF2B5EF4-FFF2-40B4-BE49-F238E27FC236}">
                <a16:creationId xmlns:a16="http://schemas.microsoft.com/office/drawing/2014/main" id="{741C99EA-DF60-00A4-D9D8-B9C9F9292000}"/>
              </a:ext>
            </a:extLst>
          </p:cNvPr>
          <p:cNvSpPr txBox="1"/>
          <p:nvPr/>
        </p:nvSpPr>
        <p:spPr>
          <a:xfrm>
            <a:off x="6784898" y="3183759"/>
            <a:ext cx="902811" cy="430887"/>
          </a:xfrm>
          <a:prstGeom prst="rect">
            <a:avLst/>
          </a:prstGeom>
          <a:noFill/>
        </p:spPr>
        <p:txBody>
          <a:bodyPr wrap="none" rtlCol="0">
            <a:spAutoFit/>
          </a:bodyPr>
          <a:lstStyle/>
          <a:p>
            <a:pPr algn="ctr"/>
            <a:r>
              <a:rPr kumimoji="1" lang="ja-JP" altLang="en-US" sz="1400" b="1">
                <a:solidFill>
                  <a:schemeClr val="accent6">
                    <a:lumMod val="75000"/>
                  </a:schemeClr>
                </a:solidFill>
                <a:latin typeface="Meiryo" panose="020B0604030504040204" pitchFamily="34" charset="-128"/>
                <a:ea typeface="Meiryo" panose="020B0604030504040204" pitchFamily="34" charset="-128"/>
              </a:rPr>
              <a:t>非中心化</a:t>
            </a:r>
            <a:endParaRPr kumimoji="1" lang="en-US" altLang="ja-JP" sz="1400" b="1" dirty="0">
              <a:solidFill>
                <a:schemeClr val="accent6">
                  <a:lumMod val="75000"/>
                </a:schemeClr>
              </a:solidFill>
              <a:latin typeface="Meiryo" panose="020B0604030504040204" pitchFamily="34" charset="-128"/>
              <a:ea typeface="Meiryo" panose="020B0604030504040204" pitchFamily="34" charset="-128"/>
            </a:endParaRPr>
          </a:p>
          <a:p>
            <a:pPr algn="ctr"/>
            <a:r>
              <a:rPr lang="en-US" altLang="ja-JP" sz="800" b="1" dirty="0">
                <a:solidFill>
                  <a:schemeClr val="accent6">
                    <a:lumMod val="75000"/>
                  </a:schemeClr>
                </a:solidFill>
                <a:latin typeface="Meiryo" panose="020B0604030504040204" pitchFamily="34" charset="-128"/>
                <a:ea typeface="Meiryo" panose="020B0604030504040204" pitchFamily="34" charset="-128"/>
              </a:rPr>
              <a:t>Decentralize</a:t>
            </a:r>
            <a:endParaRPr kumimoji="1" lang="ja-JP" altLang="en-US" sz="800" b="1">
              <a:solidFill>
                <a:schemeClr val="accent6">
                  <a:lumMod val="75000"/>
                </a:schemeClr>
              </a:solidFill>
              <a:latin typeface="Meiryo" panose="020B0604030504040204" pitchFamily="34" charset="-128"/>
              <a:ea typeface="Meiryo" panose="020B0604030504040204" pitchFamily="34" charset="-128"/>
            </a:endParaRPr>
          </a:p>
        </p:txBody>
      </p:sp>
      <p:sp>
        <p:nvSpPr>
          <p:cNvPr id="7" name="テキスト ボックス 6">
            <a:extLst>
              <a:ext uri="{FF2B5EF4-FFF2-40B4-BE49-F238E27FC236}">
                <a16:creationId xmlns:a16="http://schemas.microsoft.com/office/drawing/2014/main" id="{DEA7A80D-F03B-456F-95D2-32006F270C04}"/>
              </a:ext>
            </a:extLst>
          </p:cNvPr>
          <p:cNvSpPr txBox="1"/>
          <p:nvPr/>
        </p:nvSpPr>
        <p:spPr>
          <a:xfrm>
            <a:off x="886900" y="902786"/>
            <a:ext cx="2031325" cy="307777"/>
          </a:xfrm>
          <a:prstGeom prst="rect">
            <a:avLst/>
          </a:prstGeom>
          <a:noFill/>
        </p:spPr>
        <p:txBody>
          <a:bodyPr wrap="square" rtlCol="0">
            <a:spAutoFit/>
          </a:bodyPr>
          <a:lstStyle/>
          <a:p>
            <a:pPr algn="ctr"/>
            <a:r>
              <a:rPr kumimoji="1" lang="ja-JP" altLang="en-US" sz="1400">
                <a:latin typeface="Meiryo" panose="020B0604030504040204" pitchFamily="34" charset="-128"/>
                <a:ea typeface="Meiryo" panose="020B0604030504040204" pitchFamily="34" charset="-128"/>
              </a:rPr>
              <a:t>読むインターネット</a:t>
            </a:r>
          </a:p>
        </p:txBody>
      </p:sp>
      <p:sp>
        <p:nvSpPr>
          <p:cNvPr id="8" name="テキスト ボックス 7">
            <a:extLst>
              <a:ext uri="{FF2B5EF4-FFF2-40B4-BE49-F238E27FC236}">
                <a16:creationId xmlns:a16="http://schemas.microsoft.com/office/drawing/2014/main" id="{4F90E66A-E9C6-98AE-B193-EC2F204B93CC}"/>
              </a:ext>
            </a:extLst>
          </p:cNvPr>
          <p:cNvSpPr txBox="1"/>
          <p:nvPr/>
        </p:nvSpPr>
        <p:spPr>
          <a:xfrm>
            <a:off x="3093120" y="902279"/>
            <a:ext cx="2970841" cy="307777"/>
          </a:xfrm>
          <a:prstGeom prst="rect">
            <a:avLst/>
          </a:prstGeom>
          <a:noFill/>
        </p:spPr>
        <p:txBody>
          <a:bodyPr wrap="square" rtlCol="0">
            <a:spAutoFit/>
          </a:bodyPr>
          <a:lstStyle/>
          <a:p>
            <a:pPr algn="ctr"/>
            <a:r>
              <a:rPr kumimoji="1" lang="ja-JP" altLang="en-US" sz="1400">
                <a:latin typeface="Meiryo" panose="020B0604030504040204" pitchFamily="34" charset="-128"/>
                <a:ea typeface="Meiryo" panose="020B0604030504040204" pitchFamily="34" charset="-128"/>
              </a:rPr>
              <a:t>読み書きできるインターネット</a:t>
            </a:r>
          </a:p>
        </p:txBody>
      </p:sp>
      <p:sp>
        <p:nvSpPr>
          <p:cNvPr id="10" name="テキスト ボックス 9">
            <a:extLst>
              <a:ext uri="{FF2B5EF4-FFF2-40B4-BE49-F238E27FC236}">
                <a16:creationId xmlns:a16="http://schemas.microsoft.com/office/drawing/2014/main" id="{3EC36FB8-AFF0-02CC-A86A-8C8D55493808}"/>
              </a:ext>
            </a:extLst>
          </p:cNvPr>
          <p:cNvSpPr txBox="1"/>
          <p:nvPr/>
        </p:nvSpPr>
        <p:spPr>
          <a:xfrm>
            <a:off x="5805422" y="903395"/>
            <a:ext cx="2970841" cy="307777"/>
          </a:xfrm>
          <a:prstGeom prst="rect">
            <a:avLst/>
          </a:prstGeom>
          <a:noFill/>
        </p:spPr>
        <p:txBody>
          <a:bodyPr wrap="square" rtlCol="0">
            <a:spAutoFit/>
          </a:bodyPr>
          <a:lstStyle/>
          <a:p>
            <a:pPr algn="ctr"/>
            <a:r>
              <a:rPr kumimoji="1" lang="ja-JP" altLang="en-US" sz="1400">
                <a:latin typeface="Meiryo" panose="020B0604030504040204" pitchFamily="34" charset="-128"/>
                <a:ea typeface="Meiryo" panose="020B0604030504040204" pitchFamily="34" charset="-128"/>
              </a:rPr>
              <a:t>参加するインターネット</a:t>
            </a:r>
          </a:p>
        </p:txBody>
      </p:sp>
      <p:grpSp>
        <p:nvGrpSpPr>
          <p:cNvPr id="13" name="グループ化 12">
            <a:extLst>
              <a:ext uri="{FF2B5EF4-FFF2-40B4-BE49-F238E27FC236}">
                <a16:creationId xmlns:a16="http://schemas.microsoft.com/office/drawing/2014/main" id="{9A9951A1-9B01-71CE-CD88-A2C5BD247CC7}"/>
              </a:ext>
            </a:extLst>
          </p:cNvPr>
          <p:cNvGrpSpPr/>
          <p:nvPr/>
        </p:nvGrpSpPr>
        <p:grpSpPr>
          <a:xfrm>
            <a:off x="5152035" y="1984728"/>
            <a:ext cx="1366785" cy="607446"/>
            <a:chOff x="5152035" y="1984728"/>
            <a:chExt cx="1366785" cy="607446"/>
          </a:xfrm>
        </p:grpSpPr>
        <p:sp>
          <p:nvSpPr>
            <p:cNvPr id="11" name="四角形吹き出し 10">
              <a:extLst>
                <a:ext uri="{FF2B5EF4-FFF2-40B4-BE49-F238E27FC236}">
                  <a16:creationId xmlns:a16="http://schemas.microsoft.com/office/drawing/2014/main" id="{12ACD80D-9E3B-C619-8ACC-26C003D5AF26}"/>
                </a:ext>
              </a:extLst>
            </p:cNvPr>
            <p:cNvSpPr/>
            <p:nvPr/>
          </p:nvSpPr>
          <p:spPr>
            <a:xfrm>
              <a:off x="5152035" y="1984728"/>
              <a:ext cx="1366785" cy="584231"/>
            </a:xfrm>
            <a:prstGeom prst="wedgeRectCallout">
              <a:avLst>
                <a:gd name="adj1" fmla="val -41135"/>
                <a:gd name="adj2" fmla="val 113558"/>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テキスト ボックス 11">
              <a:extLst>
                <a:ext uri="{FF2B5EF4-FFF2-40B4-BE49-F238E27FC236}">
                  <a16:creationId xmlns:a16="http://schemas.microsoft.com/office/drawing/2014/main" id="{38B7B028-0C63-E19E-8A1F-182BE22EA1F7}"/>
                </a:ext>
              </a:extLst>
            </p:cNvPr>
            <p:cNvSpPr txBox="1"/>
            <p:nvPr/>
          </p:nvSpPr>
          <p:spPr>
            <a:xfrm>
              <a:off x="5162562" y="2007399"/>
              <a:ext cx="1338828" cy="584775"/>
            </a:xfrm>
            <a:prstGeom prst="rect">
              <a:avLst/>
            </a:prstGeom>
            <a:noFill/>
          </p:spPr>
          <p:txBody>
            <a:bodyPr wrap="none" rtlCol="0">
              <a:spAutoFit/>
            </a:bodyPr>
            <a:lstStyle/>
            <a:p>
              <a:pPr algn="ctr"/>
              <a:r>
                <a:rPr kumimoji="1" lang="ja-JP" altLang="en-US" sz="1000">
                  <a:solidFill>
                    <a:schemeClr val="bg1"/>
                  </a:solidFill>
                  <a:latin typeface="Meiryo" panose="020B0604030504040204" pitchFamily="34" charset="-128"/>
                  <a:ea typeface="Meiryo" panose="020B0604030504040204" pitchFamily="34" charset="-128"/>
                </a:rPr>
                <a:t>プラットフォーマー</a:t>
              </a:r>
              <a:endParaRPr kumimoji="1" lang="en-US" altLang="ja-JP" sz="1000" dirty="0">
                <a:solidFill>
                  <a:schemeClr val="bg1"/>
                </a:solidFill>
                <a:latin typeface="Meiryo" panose="020B0604030504040204" pitchFamily="34" charset="-128"/>
                <a:ea typeface="Meiryo" panose="020B0604030504040204" pitchFamily="34" charset="-128"/>
              </a:endParaRPr>
            </a:p>
            <a:p>
              <a:pPr algn="ctr"/>
              <a:r>
                <a:rPr lang="ja-JP" altLang="en-US" sz="1100">
                  <a:solidFill>
                    <a:schemeClr val="bg1"/>
                  </a:solidFill>
                  <a:latin typeface="Meiryo" panose="020B0604030504040204" pitchFamily="34" charset="-128"/>
                  <a:ea typeface="Meiryo" panose="020B0604030504040204" pitchFamily="34" charset="-128"/>
                </a:rPr>
                <a:t>による情報や利益</a:t>
              </a:r>
              <a:endParaRPr lang="en-US" altLang="ja-JP" sz="1100" dirty="0">
                <a:solidFill>
                  <a:schemeClr val="bg1"/>
                </a:solidFill>
                <a:latin typeface="Meiryo" panose="020B0604030504040204" pitchFamily="34" charset="-128"/>
                <a:ea typeface="Meiryo" panose="020B0604030504040204" pitchFamily="34" charset="-128"/>
              </a:endParaRPr>
            </a:p>
            <a:p>
              <a:pPr algn="ctr"/>
              <a:r>
                <a:rPr lang="ja-JP" altLang="en-US" sz="1100">
                  <a:solidFill>
                    <a:schemeClr val="bg1"/>
                  </a:solidFill>
                  <a:latin typeface="Meiryo" panose="020B0604030504040204" pitchFamily="34" charset="-128"/>
                  <a:ea typeface="Meiryo" panose="020B0604030504040204" pitchFamily="34" charset="-128"/>
                </a:rPr>
                <a:t>の独占・寡占</a:t>
              </a:r>
              <a:endParaRPr kumimoji="1" lang="ja-JP" altLang="en-US" sz="1100">
                <a:solidFill>
                  <a:schemeClr val="bg1"/>
                </a:solidFill>
                <a:latin typeface="Meiryo" panose="020B0604030504040204" pitchFamily="34" charset="-128"/>
                <a:ea typeface="Meiryo" panose="020B0604030504040204" pitchFamily="34" charset="-128"/>
              </a:endParaRPr>
            </a:p>
          </p:txBody>
        </p:sp>
      </p:grpSp>
    </p:spTree>
    <p:extLst>
      <p:ext uri="{BB962C8B-B14F-4D97-AF65-F5344CB8AC3E}">
        <p14:creationId xmlns:p14="http://schemas.microsoft.com/office/powerpoint/2010/main" val="1604888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down)">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down)">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0B1CCA-20FF-7B0C-36FD-38B654DA861F}"/>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2661D57D-A1BF-B4CC-5C43-39BCC1DFCA38}"/>
              </a:ext>
            </a:extLst>
          </p:cNvPr>
          <p:cNvSpPr>
            <a:spLocks noGrp="1"/>
          </p:cNvSpPr>
          <p:nvPr>
            <p:ph type="title"/>
          </p:nvPr>
        </p:nvSpPr>
        <p:spPr/>
        <p:txBody>
          <a:bodyPr/>
          <a:lstStyle/>
          <a:p>
            <a:r>
              <a:rPr lang="en-US" altLang="ja-JP" dirty="0"/>
              <a:t>Web1.0</a:t>
            </a:r>
            <a:r>
              <a:rPr lang="ja-JP" altLang="en-US"/>
              <a:t>から</a:t>
            </a:r>
            <a:r>
              <a:rPr lang="en-US" altLang="ja-JP" dirty="0"/>
              <a:t>Web3</a:t>
            </a:r>
            <a:r>
              <a:rPr kumimoji="1" lang="ja-JP" altLang="en-US"/>
              <a:t>へ</a:t>
            </a:r>
            <a:r>
              <a:rPr kumimoji="1" lang="en-US" altLang="ja-JP" dirty="0"/>
              <a:t> 3</a:t>
            </a:r>
            <a:endParaRPr kumimoji="1" lang="ja-JP" altLang="en-US"/>
          </a:p>
        </p:txBody>
      </p:sp>
      <p:sp>
        <p:nvSpPr>
          <p:cNvPr id="60" name="正方形/長方形 59">
            <a:extLst>
              <a:ext uri="{FF2B5EF4-FFF2-40B4-BE49-F238E27FC236}">
                <a16:creationId xmlns:a16="http://schemas.microsoft.com/office/drawing/2014/main" id="{E7A03103-FB89-BDCC-FA11-F06FBB342FFB}"/>
              </a:ext>
            </a:extLst>
          </p:cNvPr>
          <p:cNvSpPr/>
          <p:nvPr/>
        </p:nvSpPr>
        <p:spPr>
          <a:xfrm>
            <a:off x="897218" y="1183366"/>
            <a:ext cx="2031325" cy="830997"/>
          </a:xfrm>
          <a:prstGeom prst="rect">
            <a:avLst/>
          </a:prstGeom>
        </p:spPr>
        <p:txBody>
          <a:bodyPr wrap="none">
            <a:spAutoFit/>
          </a:bodyPr>
          <a:lstStyle/>
          <a:p>
            <a:pPr algn="ctr"/>
            <a:r>
              <a:rPr lang="en-US" altLang="ja-JP" sz="3200" b="1" dirty="0">
                <a:latin typeface="Meiryo" panose="020B0604030504040204" pitchFamily="34" charset="-128"/>
                <a:ea typeface="Meiryo" panose="020B0604030504040204" pitchFamily="34" charset="-128"/>
                <a:cs typeface="Times New Roman" panose="02020603050405020304" pitchFamily="18" charset="0"/>
              </a:rPr>
              <a:t>Web1.0</a:t>
            </a:r>
            <a:endParaRPr lang="en-US" altLang="ja-JP" sz="3200" dirty="0">
              <a:latin typeface="Meiryo" panose="020B0604030504040204" pitchFamily="34" charset="-128"/>
              <a:ea typeface="Meiryo" panose="020B0604030504040204" pitchFamily="34" charset="-128"/>
              <a:cs typeface="Times New Roman" panose="02020603050405020304" pitchFamily="18" charset="0"/>
            </a:endParaRPr>
          </a:p>
          <a:p>
            <a:pPr algn="ctr"/>
            <a:r>
              <a:rPr lang="ja-JP" altLang="ja-JP" sz="1600">
                <a:latin typeface="Meiryo" panose="020B0604030504040204" pitchFamily="34" charset="-128"/>
                <a:ea typeface="Meiryo" panose="020B0604030504040204" pitchFamily="34" charset="-128"/>
                <a:cs typeface="Times New Roman" panose="02020603050405020304" pitchFamily="18" charset="0"/>
              </a:rPr>
              <a:t>一方向・一方通行型</a:t>
            </a:r>
            <a:endParaRPr lang="ja-JP" altLang="en-US" sz="1600">
              <a:latin typeface="Meiryo" panose="020B0604030504040204" pitchFamily="34" charset="-128"/>
              <a:ea typeface="Meiryo" panose="020B0604030504040204" pitchFamily="34" charset="-128"/>
            </a:endParaRPr>
          </a:p>
        </p:txBody>
      </p:sp>
      <p:sp>
        <p:nvSpPr>
          <p:cNvPr id="197" name="正方形/長方形 196">
            <a:extLst>
              <a:ext uri="{FF2B5EF4-FFF2-40B4-BE49-F238E27FC236}">
                <a16:creationId xmlns:a16="http://schemas.microsoft.com/office/drawing/2014/main" id="{AB8CE961-F845-93D7-A72C-7AC3AB9B411A}"/>
              </a:ext>
            </a:extLst>
          </p:cNvPr>
          <p:cNvSpPr/>
          <p:nvPr/>
        </p:nvSpPr>
        <p:spPr>
          <a:xfrm>
            <a:off x="3668067" y="1183366"/>
            <a:ext cx="1820948" cy="830997"/>
          </a:xfrm>
          <a:prstGeom prst="rect">
            <a:avLst/>
          </a:prstGeom>
        </p:spPr>
        <p:txBody>
          <a:bodyPr wrap="none">
            <a:spAutoFit/>
          </a:bodyPr>
          <a:lstStyle/>
          <a:p>
            <a:pPr algn="ctr"/>
            <a:r>
              <a:rPr lang="en-US" altLang="ja-JP" sz="3200" b="1" dirty="0">
                <a:latin typeface="Meiryo" panose="020B0604030504040204" pitchFamily="34" charset="-128"/>
                <a:ea typeface="Meiryo" panose="020B0604030504040204" pitchFamily="34" charset="-128"/>
                <a:cs typeface="Times New Roman" panose="02020603050405020304" pitchFamily="18" charset="0"/>
              </a:rPr>
              <a:t>Web2.0</a:t>
            </a:r>
            <a:endParaRPr lang="en-US" altLang="ja-JP" sz="3200" dirty="0">
              <a:latin typeface="Meiryo" panose="020B0604030504040204" pitchFamily="34" charset="-128"/>
              <a:ea typeface="Meiryo" panose="020B0604030504040204" pitchFamily="34" charset="-128"/>
              <a:cs typeface="Times New Roman" panose="02020603050405020304" pitchFamily="18" charset="0"/>
            </a:endParaRPr>
          </a:p>
          <a:p>
            <a:pPr algn="ctr"/>
            <a:r>
              <a:rPr lang="ja-JP" altLang="en-US" sz="1600">
                <a:latin typeface="Meiryo" panose="020B0604030504040204" pitchFamily="34" charset="-128"/>
                <a:ea typeface="Meiryo" panose="020B0604030504040204" pitchFamily="34" charset="-128"/>
                <a:cs typeface="Times New Roman" panose="02020603050405020304" pitchFamily="18" charset="0"/>
              </a:rPr>
              <a:t>双方向・参加型</a:t>
            </a:r>
            <a:endParaRPr lang="ja-JP" altLang="en-US" sz="1600">
              <a:latin typeface="Meiryo" panose="020B0604030504040204" pitchFamily="34" charset="-128"/>
              <a:ea typeface="Meiryo" panose="020B0604030504040204" pitchFamily="34" charset="-128"/>
            </a:endParaRPr>
          </a:p>
        </p:txBody>
      </p:sp>
      <p:sp>
        <p:nvSpPr>
          <p:cNvPr id="198" name="正方形/長方形 197">
            <a:extLst>
              <a:ext uri="{FF2B5EF4-FFF2-40B4-BE49-F238E27FC236}">
                <a16:creationId xmlns:a16="http://schemas.microsoft.com/office/drawing/2014/main" id="{5921D855-2696-6E3C-C858-966C336C17FA}"/>
              </a:ext>
            </a:extLst>
          </p:cNvPr>
          <p:cNvSpPr/>
          <p:nvPr/>
        </p:nvSpPr>
        <p:spPr>
          <a:xfrm>
            <a:off x="6545298" y="1183366"/>
            <a:ext cx="1415772" cy="830997"/>
          </a:xfrm>
          <a:prstGeom prst="rect">
            <a:avLst/>
          </a:prstGeom>
        </p:spPr>
        <p:txBody>
          <a:bodyPr wrap="none">
            <a:spAutoFit/>
          </a:bodyPr>
          <a:lstStyle/>
          <a:p>
            <a:pPr algn="ctr"/>
            <a:r>
              <a:rPr lang="en-US" altLang="ja-JP" sz="3200" b="1" dirty="0">
                <a:latin typeface="Meiryo" panose="020B0604030504040204" pitchFamily="34" charset="-128"/>
                <a:ea typeface="Meiryo" panose="020B0604030504040204" pitchFamily="34" charset="-128"/>
                <a:cs typeface="Times New Roman" panose="02020603050405020304" pitchFamily="18" charset="0"/>
              </a:rPr>
              <a:t>Web3</a:t>
            </a:r>
            <a:endParaRPr lang="en-US" altLang="ja-JP" sz="3200" dirty="0">
              <a:latin typeface="Meiryo" panose="020B0604030504040204" pitchFamily="34" charset="-128"/>
              <a:ea typeface="Meiryo" panose="020B0604030504040204" pitchFamily="34" charset="-128"/>
              <a:cs typeface="Times New Roman" panose="02020603050405020304" pitchFamily="18" charset="0"/>
            </a:endParaRPr>
          </a:p>
          <a:p>
            <a:pPr algn="ctr"/>
            <a:r>
              <a:rPr lang="ja-JP" altLang="en-US" sz="1600">
                <a:latin typeface="Meiryo" panose="020B0604030504040204" pitchFamily="34" charset="-128"/>
                <a:ea typeface="Meiryo" panose="020B0604030504040204" pitchFamily="34" charset="-128"/>
                <a:cs typeface="Times New Roman" panose="02020603050405020304" pitchFamily="18" charset="0"/>
              </a:rPr>
              <a:t>自律・分散型</a:t>
            </a:r>
            <a:endParaRPr lang="ja-JP" altLang="en-US" sz="1600">
              <a:latin typeface="Meiryo" panose="020B0604030504040204" pitchFamily="34" charset="-128"/>
              <a:ea typeface="Meiryo" panose="020B0604030504040204" pitchFamily="34" charset="-128"/>
            </a:endParaRPr>
          </a:p>
        </p:txBody>
      </p:sp>
      <p:sp>
        <p:nvSpPr>
          <p:cNvPr id="61" name="テキスト ボックス 60">
            <a:extLst>
              <a:ext uri="{FF2B5EF4-FFF2-40B4-BE49-F238E27FC236}">
                <a16:creationId xmlns:a16="http://schemas.microsoft.com/office/drawing/2014/main" id="{38BD6051-2D19-C779-CAE7-F94228986909}"/>
              </a:ext>
            </a:extLst>
          </p:cNvPr>
          <p:cNvSpPr txBox="1"/>
          <p:nvPr/>
        </p:nvSpPr>
        <p:spPr>
          <a:xfrm>
            <a:off x="765611" y="4826759"/>
            <a:ext cx="1217000" cy="369332"/>
          </a:xfrm>
          <a:prstGeom prst="rect">
            <a:avLst/>
          </a:prstGeom>
          <a:noFill/>
        </p:spPr>
        <p:txBody>
          <a:bodyPr wrap="none" rtlCol="0">
            <a:spAutoFit/>
          </a:bodyPr>
          <a:lstStyle/>
          <a:p>
            <a:r>
              <a:rPr kumimoji="1" lang="en-US" altLang="ja-JP" dirty="0">
                <a:latin typeface="Meiryo" panose="020B0604030504040204" pitchFamily="34" charset="-128"/>
                <a:ea typeface="Meiryo" panose="020B0604030504040204" pitchFamily="34" charset="-128"/>
              </a:rPr>
              <a:t>1990</a:t>
            </a:r>
            <a:r>
              <a:rPr kumimoji="1" lang="ja-JP" altLang="en-US">
                <a:latin typeface="Meiryo" panose="020B0604030504040204" pitchFamily="34" charset="-128"/>
                <a:ea typeface="Meiryo" panose="020B0604030504040204" pitchFamily="34" charset="-128"/>
              </a:rPr>
              <a:t>年</a:t>
            </a:r>
            <a:r>
              <a:rPr kumimoji="1" lang="en-US" altLang="ja-JP" dirty="0">
                <a:latin typeface="Meiryo" panose="020B0604030504040204" pitchFamily="34" charset="-128"/>
                <a:ea typeface="Meiryo" panose="020B0604030504040204" pitchFamily="34" charset="-128"/>
              </a:rPr>
              <a:t>〜</a:t>
            </a:r>
            <a:endParaRPr kumimoji="1" lang="ja-JP" altLang="en-US">
              <a:latin typeface="Meiryo" panose="020B0604030504040204" pitchFamily="34" charset="-128"/>
              <a:ea typeface="Meiryo" panose="020B0604030504040204" pitchFamily="34" charset="-128"/>
            </a:endParaRPr>
          </a:p>
        </p:txBody>
      </p:sp>
      <p:sp>
        <p:nvSpPr>
          <p:cNvPr id="199" name="テキスト ボックス 198">
            <a:extLst>
              <a:ext uri="{FF2B5EF4-FFF2-40B4-BE49-F238E27FC236}">
                <a16:creationId xmlns:a16="http://schemas.microsoft.com/office/drawing/2014/main" id="{9394FCF8-7A38-9A62-58E6-C965AE138E3A}"/>
              </a:ext>
            </a:extLst>
          </p:cNvPr>
          <p:cNvSpPr txBox="1"/>
          <p:nvPr/>
        </p:nvSpPr>
        <p:spPr>
          <a:xfrm>
            <a:off x="3390667" y="4828115"/>
            <a:ext cx="1217000" cy="369332"/>
          </a:xfrm>
          <a:prstGeom prst="rect">
            <a:avLst/>
          </a:prstGeom>
          <a:noFill/>
        </p:spPr>
        <p:txBody>
          <a:bodyPr wrap="none" rtlCol="0">
            <a:spAutoFit/>
          </a:bodyPr>
          <a:lstStyle/>
          <a:p>
            <a:r>
              <a:rPr lang="en-US" altLang="ja-JP" dirty="0">
                <a:latin typeface="Meiryo" panose="020B0604030504040204" pitchFamily="34" charset="-128"/>
                <a:ea typeface="Meiryo" panose="020B0604030504040204" pitchFamily="34" charset="-128"/>
              </a:rPr>
              <a:t>2004</a:t>
            </a:r>
            <a:r>
              <a:rPr kumimoji="1" lang="ja-JP" altLang="en-US">
                <a:latin typeface="Meiryo" panose="020B0604030504040204" pitchFamily="34" charset="-128"/>
                <a:ea typeface="Meiryo" panose="020B0604030504040204" pitchFamily="34" charset="-128"/>
              </a:rPr>
              <a:t>年</a:t>
            </a:r>
            <a:r>
              <a:rPr kumimoji="1" lang="en-US" altLang="ja-JP" dirty="0">
                <a:latin typeface="Meiryo" panose="020B0604030504040204" pitchFamily="34" charset="-128"/>
                <a:ea typeface="Meiryo" panose="020B0604030504040204" pitchFamily="34" charset="-128"/>
              </a:rPr>
              <a:t>〜</a:t>
            </a:r>
            <a:endParaRPr kumimoji="1" lang="ja-JP" altLang="en-US">
              <a:latin typeface="Meiryo" panose="020B0604030504040204" pitchFamily="34" charset="-128"/>
              <a:ea typeface="Meiryo" panose="020B0604030504040204" pitchFamily="34" charset="-128"/>
            </a:endParaRPr>
          </a:p>
        </p:txBody>
      </p:sp>
      <p:sp>
        <p:nvSpPr>
          <p:cNvPr id="200" name="テキスト ボックス 199">
            <a:extLst>
              <a:ext uri="{FF2B5EF4-FFF2-40B4-BE49-F238E27FC236}">
                <a16:creationId xmlns:a16="http://schemas.microsoft.com/office/drawing/2014/main" id="{CB7647AF-DDE4-D0EC-C52E-ECC2ACAAAEDC}"/>
              </a:ext>
            </a:extLst>
          </p:cNvPr>
          <p:cNvSpPr txBox="1"/>
          <p:nvPr/>
        </p:nvSpPr>
        <p:spPr>
          <a:xfrm>
            <a:off x="6160674" y="4828115"/>
            <a:ext cx="1217000" cy="369332"/>
          </a:xfrm>
          <a:prstGeom prst="rect">
            <a:avLst/>
          </a:prstGeom>
          <a:noFill/>
        </p:spPr>
        <p:txBody>
          <a:bodyPr wrap="none" rtlCol="0">
            <a:spAutoFit/>
          </a:bodyPr>
          <a:lstStyle/>
          <a:p>
            <a:r>
              <a:rPr lang="en-US" altLang="ja-JP" dirty="0">
                <a:latin typeface="Meiryo" panose="020B0604030504040204" pitchFamily="34" charset="-128"/>
                <a:ea typeface="Meiryo" panose="020B0604030504040204" pitchFamily="34" charset="-128"/>
              </a:rPr>
              <a:t>2021</a:t>
            </a:r>
            <a:r>
              <a:rPr kumimoji="1" lang="ja-JP" altLang="en-US">
                <a:latin typeface="Meiryo" panose="020B0604030504040204" pitchFamily="34" charset="-128"/>
                <a:ea typeface="Meiryo" panose="020B0604030504040204" pitchFamily="34" charset="-128"/>
              </a:rPr>
              <a:t>年</a:t>
            </a:r>
            <a:r>
              <a:rPr kumimoji="1" lang="en-US" altLang="ja-JP" dirty="0">
                <a:latin typeface="Meiryo" panose="020B0604030504040204" pitchFamily="34" charset="-128"/>
                <a:ea typeface="Meiryo" panose="020B0604030504040204" pitchFamily="34" charset="-128"/>
              </a:rPr>
              <a:t>〜</a:t>
            </a:r>
            <a:endParaRPr kumimoji="1" lang="ja-JP" altLang="en-US">
              <a:latin typeface="Meiryo" panose="020B0604030504040204" pitchFamily="34" charset="-128"/>
              <a:ea typeface="Meiryo" panose="020B0604030504040204" pitchFamily="34" charset="-128"/>
            </a:endParaRPr>
          </a:p>
        </p:txBody>
      </p:sp>
      <p:sp>
        <p:nvSpPr>
          <p:cNvPr id="63" name="正方形/長方形 62">
            <a:extLst>
              <a:ext uri="{FF2B5EF4-FFF2-40B4-BE49-F238E27FC236}">
                <a16:creationId xmlns:a16="http://schemas.microsoft.com/office/drawing/2014/main" id="{B5CA7E90-840E-BED3-6A84-8E689DC06455}"/>
              </a:ext>
            </a:extLst>
          </p:cNvPr>
          <p:cNvSpPr/>
          <p:nvPr/>
        </p:nvSpPr>
        <p:spPr>
          <a:xfrm>
            <a:off x="820371" y="5201740"/>
            <a:ext cx="2265729" cy="246221"/>
          </a:xfrm>
          <a:prstGeom prst="rect">
            <a:avLst/>
          </a:prstGeom>
        </p:spPr>
        <p:txBody>
          <a:bodyPr wrap="square">
            <a:spAutoFit/>
          </a:bodyPr>
          <a:lstStyle/>
          <a:p>
            <a:pPr marL="171450" indent="-171450" algn="just">
              <a:buFont typeface="Wingdings" pitchFamily="2" charset="2"/>
              <a:buChar char="ü"/>
            </a:pPr>
            <a:r>
              <a:rPr lang="ja-JP" altLang="en-US" sz="1000" kern="100">
                <a:latin typeface="Meiryo" panose="020B0604030504040204" pitchFamily="34" charset="-128"/>
                <a:ea typeface="Meiryo" panose="020B0604030504040204" pitchFamily="34" charset="-128"/>
                <a:cs typeface="Times New Roman" panose="02020603050405020304" pitchFamily="18" charset="0"/>
              </a:rPr>
              <a:t>企業主体で情報を発信</a:t>
            </a:r>
            <a:endParaRPr lang="en-US" altLang="ja-JP" sz="1000" kern="100" dirty="0">
              <a:latin typeface="Meiryo" panose="020B0604030504040204" pitchFamily="34" charset="-128"/>
              <a:ea typeface="Meiryo" panose="020B0604030504040204" pitchFamily="34" charset="-128"/>
              <a:cs typeface="Times New Roman" panose="02020603050405020304" pitchFamily="18" charset="0"/>
            </a:endParaRPr>
          </a:p>
        </p:txBody>
      </p:sp>
      <p:sp>
        <p:nvSpPr>
          <p:cNvPr id="201" name="正方形/長方形 200">
            <a:extLst>
              <a:ext uri="{FF2B5EF4-FFF2-40B4-BE49-F238E27FC236}">
                <a16:creationId xmlns:a16="http://schemas.microsoft.com/office/drawing/2014/main" id="{5E46F5EA-3C8C-9AB3-C501-961613946A61}"/>
              </a:ext>
            </a:extLst>
          </p:cNvPr>
          <p:cNvSpPr/>
          <p:nvPr/>
        </p:nvSpPr>
        <p:spPr>
          <a:xfrm>
            <a:off x="3423921" y="5201740"/>
            <a:ext cx="2396236" cy="246221"/>
          </a:xfrm>
          <a:prstGeom prst="rect">
            <a:avLst/>
          </a:prstGeom>
        </p:spPr>
        <p:txBody>
          <a:bodyPr wrap="square">
            <a:spAutoFit/>
          </a:bodyPr>
          <a:lstStyle/>
          <a:p>
            <a:pPr marL="171450" indent="-171450" algn="just">
              <a:buFont typeface="Wingdings" pitchFamily="2" charset="2"/>
              <a:buChar char="ü"/>
            </a:pPr>
            <a:r>
              <a:rPr lang="ja-JP" altLang="en-US" sz="1000" kern="100">
                <a:latin typeface="Meiryo" panose="020B0604030504040204" pitchFamily="34" charset="-128"/>
                <a:ea typeface="Meiryo" panose="020B0604030504040204" pitchFamily="34" charset="-128"/>
                <a:cs typeface="Times New Roman" panose="02020603050405020304" pitchFamily="18" charset="0"/>
              </a:rPr>
              <a:t>プラットフォーマー主体で仲介</a:t>
            </a:r>
            <a:endParaRPr lang="ja-JP" altLang="ja-JP" sz="1000" kern="100">
              <a:latin typeface="Meiryo" panose="020B0604030504040204" pitchFamily="34" charset="-128"/>
              <a:ea typeface="Meiryo" panose="020B0604030504040204" pitchFamily="34" charset="-128"/>
              <a:cs typeface="Times New Roman" panose="02020603050405020304" pitchFamily="18" charset="0"/>
            </a:endParaRPr>
          </a:p>
        </p:txBody>
      </p:sp>
      <p:sp>
        <p:nvSpPr>
          <p:cNvPr id="202" name="正方形/長方形 201">
            <a:extLst>
              <a:ext uri="{FF2B5EF4-FFF2-40B4-BE49-F238E27FC236}">
                <a16:creationId xmlns:a16="http://schemas.microsoft.com/office/drawing/2014/main" id="{23C8CC16-FBCB-016B-92E9-EE8FCF820F2A}"/>
              </a:ext>
            </a:extLst>
          </p:cNvPr>
          <p:cNvSpPr/>
          <p:nvPr/>
        </p:nvSpPr>
        <p:spPr>
          <a:xfrm>
            <a:off x="6157979" y="5183628"/>
            <a:ext cx="2265729" cy="246221"/>
          </a:xfrm>
          <a:prstGeom prst="rect">
            <a:avLst/>
          </a:prstGeom>
        </p:spPr>
        <p:txBody>
          <a:bodyPr wrap="square">
            <a:spAutoFit/>
          </a:bodyPr>
          <a:lstStyle/>
          <a:p>
            <a:pPr marL="171450" indent="-171450" algn="just">
              <a:buFont typeface="Wingdings" pitchFamily="2" charset="2"/>
              <a:buChar char="ü"/>
            </a:pPr>
            <a:r>
              <a:rPr lang="ja-JP" altLang="en-US" sz="1000" kern="100">
                <a:latin typeface="Meiryo" panose="020B0604030504040204" pitchFamily="34" charset="-128"/>
                <a:ea typeface="Meiryo" panose="020B0604030504040204" pitchFamily="34" charset="-128"/>
                <a:cs typeface="Times New Roman" panose="02020603050405020304" pitchFamily="18" charset="0"/>
              </a:rPr>
              <a:t>個人主体で参加</a:t>
            </a:r>
            <a:endParaRPr lang="ja-JP" altLang="ja-JP" sz="1000" kern="100">
              <a:latin typeface="Meiryo" panose="020B0604030504040204" pitchFamily="34" charset="-128"/>
              <a:ea typeface="Meiryo" panose="020B0604030504040204" pitchFamily="34" charset="-128"/>
              <a:cs typeface="Times New Roman" panose="02020603050405020304" pitchFamily="18" charset="0"/>
            </a:endParaRPr>
          </a:p>
        </p:txBody>
      </p:sp>
      <p:sp>
        <p:nvSpPr>
          <p:cNvPr id="73" name="正方形/長方形 72">
            <a:extLst>
              <a:ext uri="{FF2B5EF4-FFF2-40B4-BE49-F238E27FC236}">
                <a16:creationId xmlns:a16="http://schemas.microsoft.com/office/drawing/2014/main" id="{7497D20D-A3C2-AD65-50F9-C8343918C356}"/>
              </a:ext>
            </a:extLst>
          </p:cNvPr>
          <p:cNvSpPr/>
          <p:nvPr/>
        </p:nvSpPr>
        <p:spPr>
          <a:xfrm>
            <a:off x="3684172" y="3433279"/>
            <a:ext cx="1768286" cy="436719"/>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4" name="正方形/長方形 73">
            <a:extLst>
              <a:ext uri="{FF2B5EF4-FFF2-40B4-BE49-F238E27FC236}">
                <a16:creationId xmlns:a16="http://schemas.microsoft.com/office/drawing/2014/main" id="{1F06B802-9DF4-B407-232B-71EA775F6E07}"/>
              </a:ext>
            </a:extLst>
          </p:cNvPr>
          <p:cNvSpPr/>
          <p:nvPr/>
        </p:nvSpPr>
        <p:spPr>
          <a:xfrm>
            <a:off x="3684172" y="2939272"/>
            <a:ext cx="1768286" cy="436719"/>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7" name="正方形/長方形 76">
            <a:extLst>
              <a:ext uri="{FF2B5EF4-FFF2-40B4-BE49-F238E27FC236}">
                <a16:creationId xmlns:a16="http://schemas.microsoft.com/office/drawing/2014/main" id="{0A975BB9-315C-DCEF-A452-A9003BF402D6}"/>
              </a:ext>
            </a:extLst>
          </p:cNvPr>
          <p:cNvSpPr/>
          <p:nvPr/>
        </p:nvSpPr>
        <p:spPr>
          <a:xfrm>
            <a:off x="3684172" y="2445265"/>
            <a:ext cx="1768286" cy="436719"/>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8" name="テキスト ボックス 77">
            <a:extLst>
              <a:ext uri="{FF2B5EF4-FFF2-40B4-BE49-F238E27FC236}">
                <a16:creationId xmlns:a16="http://schemas.microsoft.com/office/drawing/2014/main" id="{1DEDCAE6-03EC-C5CD-CC85-6AFF989DFE6C}"/>
              </a:ext>
            </a:extLst>
          </p:cNvPr>
          <p:cNvSpPr txBox="1"/>
          <p:nvPr/>
        </p:nvSpPr>
        <p:spPr>
          <a:xfrm>
            <a:off x="3847604" y="3495067"/>
            <a:ext cx="1441420" cy="307777"/>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インターネット</a:t>
            </a:r>
          </a:p>
        </p:txBody>
      </p:sp>
      <p:sp>
        <p:nvSpPr>
          <p:cNvPr id="79" name="テキスト ボックス 78">
            <a:extLst>
              <a:ext uri="{FF2B5EF4-FFF2-40B4-BE49-F238E27FC236}">
                <a16:creationId xmlns:a16="http://schemas.microsoft.com/office/drawing/2014/main" id="{1E8745C2-E08E-1B85-12D0-8CD15C3ECAB5}"/>
              </a:ext>
            </a:extLst>
          </p:cNvPr>
          <p:cNvSpPr txBox="1"/>
          <p:nvPr/>
        </p:nvSpPr>
        <p:spPr>
          <a:xfrm>
            <a:off x="3668067" y="3042804"/>
            <a:ext cx="1800493" cy="307777"/>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プラットフォーマー</a:t>
            </a:r>
          </a:p>
        </p:txBody>
      </p:sp>
      <p:sp>
        <p:nvSpPr>
          <p:cNvPr id="80" name="テキスト ボックス 79">
            <a:extLst>
              <a:ext uri="{FF2B5EF4-FFF2-40B4-BE49-F238E27FC236}">
                <a16:creationId xmlns:a16="http://schemas.microsoft.com/office/drawing/2014/main" id="{FCA3822F-0724-1173-67AF-1DA4A87EDB1F}"/>
              </a:ext>
            </a:extLst>
          </p:cNvPr>
          <p:cNvSpPr txBox="1"/>
          <p:nvPr/>
        </p:nvSpPr>
        <p:spPr>
          <a:xfrm>
            <a:off x="3706149" y="2530764"/>
            <a:ext cx="1736373" cy="261610"/>
          </a:xfrm>
          <a:prstGeom prst="rect">
            <a:avLst/>
          </a:prstGeom>
          <a:noFill/>
        </p:spPr>
        <p:txBody>
          <a:bodyPr wrap="none" rtlCol="0">
            <a:spAutoFit/>
          </a:bodyPr>
          <a:lstStyle/>
          <a:p>
            <a:pPr algn="ctr"/>
            <a:r>
              <a:rPr kumimoji="1" lang="ja-JP" altLang="en-US" sz="1100">
                <a:solidFill>
                  <a:schemeClr val="bg1"/>
                </a:solidFill>
                <a:latin typeface="Meiryo" panose="020B0604030504040204" pitchFamily="34" charset="-128"/>
                <a:ea typeface="Meiryo" panose="020B0604030504040204" pitchFamily="34" charset="-128"/>
              </a:rPr>
              <a:t>ビジネス</a:t>
            </a:r>
            <a:r>
              <a:rPr lang="ja-JP" altLang="en-US" sz="1100">
                <a:solidFill>
                  <a:schemeClr val="bg1"/>
                </a:solidFill>
                <a:latin typeface="Meiryo" panose="020B0604030504040204" pitchFamily="34" charset="-128"/>
                <a:ea typeface="Meiryo" panose="020B0604030504040204" pitchFamily="34" charset="-128"/>
              </a:rPr>
              <a:t>／コミュニティ</a:t>
            </a:r>
            <a:endParaRPr kumimoji="1" lang="ja-JP" altLang="en-US" sz="1100">
              <a:solidFill>
                <a:schemeClr val="bg1"/>
              </a:solidFill>
              <a:latin typeface="Meiryo" panose="020B0604030504040204" pitchFamily="34" charset="-128"/>
              <a:ea typeface="Meiryo" panose="020B0604030504040204" pitchFamily="34" charset="-128"/>
            </a:endParaRPr>
          </a:p>
        </p:txBody>
      </p:sp>
      <p:sp>
        <p:nvSpPr>
          <p:cNvPr id="82" name="正方形/長方形 81">
            <a:extLst>
              <a:ext uri="{FF2B5EF4-FFF2-40B4-BE49-F238E27FC236}">
                <a16:creationId xmlns:a16="http://schemas.microsoft.com/office/drawing/2014/main" id="{DFA1E14B-AFF0-D3A4-01F3-8E54766FE3B1}"/>
              </a:ext>
            </a:extLst>
          </p:cNvPr>
          <p:cNvSpPr/>
          <p:nvPr/>
        </p:nvSpPr>
        <p:spPr>
          <a:xfrm>
            <a:off x="6369041" y="3433278"/>
            <a:ext cx="1768286" cy="436719"/>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3" name="正方形/長方形 82">
            <a:extLst>
              <a:ext uri="{FF2B5EF4-FFF2-40B4-BE49-F238E27FC236}">
                <a16:creationId xmlns:a16="http://schemas.microsoft.com/office/drawing/2014/main" id="{A5C72798-0ABB-1486-AA9D-85EF4F5C0216}"/>
              </a:ext>
            </a:extLst>
          </p:cNvPr>
          <p:cNvSpPr/>
          <p:nvPr/>
        </p:nvSpPr>
        <p:spPr>
          <a:xfrm>
            <a:off x="6369041" y="2939271"/>
            <a:ext cx="1768286" cy="436719"/>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4" name="正方形/長方形 83">
            <a:extLst>
              <a:ext uri="{FF2B5EF4-FFF2-40B4-BE49-F238E27FC236}">
                <a16:creationId xmlns:a16="http://schemas.microsoft.com/office/drawing/2014/main" id="{E2242E42-9BFD-4EB1-D153-28769D540089}"/>
              </a:ext>
            </a:extLst>
          </p:cNvPr>
          <p:cNvSpPr/>
          <p:nvPr/>
        </p:nvSpPr>
        <p:spPr>
          <a:xfrm>
            <a:off x="6369041" y="2445264"/>
            <a:ext cx="1768286" cy="436719"/>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5" name="テキスト ボックス 84">
            <a:extLst>
              <a:ext uri="{FF2B5EF4-FFF2-40B4-BE49-F238E27FC236}">
                <a16:creationId xmlns:a16="http://schemas.microsoft.com/office/drawing/2014/main" id="{130CCFD9-3E15-928C-0D9D-0C36B9BDC617}"/>
              </a:ext>
            </a:extLst>
          </p:cNvPr>
          <p:cNvSpPr txBox="1"/>
          <p:nvPr/>
        </p:nvSpPr>
        <p:spPr>
          <a:xfrm>
            <a:off x="6532473" y="3495066"/>
            <a:ext cx="1441420" cy="307777"/>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インターネット</a:t>
            </a:r>
          </a:p>
        </p:txBody>
      </p:sp>
      <p:sp>
        <p:nvSpPr>
          <p:cNvPr id="86" name="テキスト ボックス 85">
            <a:extLst>
              <a:ext uri="{FF2B5EF4-FFF2-40B4-BE49-F238E27FC236}">
                <a16:creationId xmlns:a16="http://schemas.microsoft.com/office/drawing/2014/main" id="{A56C169B-E3D9-F9AD-FF3C-2497702F23F8}"/>
              </a:ext>
            </a:extLst>
          </p:cNvPr>
          <p:cNvSpPr txBox="1"/>
          <p:nvPr/>
        </p:nvSpPr>
        <p:spPr>
          <a:xfrm>
            <a:off x="6442705" y="3042803"/>
            <a:ext cx="1620957" cy="307777"/>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ブロックチェーン</a:t>
            </a:r>
          </a:p>
        </p:txBody>
      </p:sp>
      <p:sp>
        <p:nvSpPr>
          <p:cNvPr id="89" name="正方形/長方形 88">
            <a:extLst>
              <a:ext uri="{FF2B5EF4-FFF2-40B4-BE49-F238E27FC236}">
                <a16:creationId xmlns:a16="http://schemas.microsoft.com/office/drawing/2014/main" id="{1235B2C0-DDF2-A15B-2A6C-765D1ECFC8C1}"/>
              </a:ext>
            </a:extLst>
          </p:cNvPr>
          <p:cNvSpPr/>
          <p:nvPr/>
        </p:nvSpPr>
        <p:spPr>
          <a:xfrm>
            <a:off x="1022778" y="3433277"/>
            <a:ext cx="1768286" cy="436719"/>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1" name="正方形/長方形 90">
            <a:extLst>
              <a:ext uri="{FF2B5EF4-FFF2-40B4-BE49-F238E27FC236}">
                <a16:creationId xmlns:a16="http://schemas.microsoft.com/office/drawing/2014/main" id="{CF8F74EF-47C7-B145-9657-7055024DC6FF}"/>
              </a:ext>
            </a:extLst>
          </p:cNvPr>
          <p:cNvSpPr/>
          <p:nvPr/>
        </p:nvSpPr>
        <p:spPr>
          <a:xfrm>
            <a:off x="1022778" y="2445263"/>
            <a:ext cx="1768286" cy="930727"/>
          </a:xfrm>
          <a:prstGeom prst="rect">
            <a:avLst/>
          </a:prstGeom>
          <a:solidFill>
            <a:schemeClr val="accent2">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2" name="テキスト ボックス 91">
            <a:extLst>
              <a:ext uri="{FF2B5EF4-FFF2-40B4-BE49-F238E27FC236}">
                <a16:creationId xmlns:a16="http://schemas.microsoft.com/office/drawing/2014/main" id="{BE9CCB67-3A56-4EDE-98D5-1E16C942C6EE}"/>
              </a:ext>
            </a:extLst>
          </p:cNvPr>
          <p:cNvSpPr txBox="1"/>
          <p:nvPr/>
        </p:nvSpPr>
        <p:spPr>
          <a:xfrm>
            <a:off x="1186210" y="3495065"/>
            <a:ext cx="1441420" cy="307777"/>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インターネット</a:t>
            </a:r>
          </a:p>
        </p:txBody>
      </p:sp>
      <p:grpSp>
        <p:nvGrpSpPr>
          <p:cNvPr id="95" name="図形グループ 83">
            <a:extLst>
              <a:ext uri="{FF2B5EF4-FFF2-40B4-BE49-F238E27FC236}">
                <a16:creationId xmlns:a16="http://schemas.microsoft.com/office/drawing/2014/main" id="{D462EF01-1CE9-37CF-EEEC-57D65FC3784D}"/>
              </a:ext>
            </a:extLst>
          </p:cNvPr>
          <p:cNvGrpSpPr/>
          <p:nvPr/>
        </p:nvGrpSpPr>
        <p:grpSpPr>
          <a:xfrm>
            <a:off x="4755807" y="4330608"/>
            <a:ext cx="98545" cy="217869"/>
            <a:chOff x="1946324" y="4125162"/>
            <a:chExt cx="969964" cy="2007872"/>
          </a:xfrm>
        </p:grpSpPr>
        <p:sp>
          <p:nvSpPr>
            <p:cNvPr id="96" name="円/楕円 95">
              <a:extLst>
                <a:ext uri="{FF2B5EF4-FFF2-40B4-BE49-F238E27FC236}">
                  <a16:creationId xmlns:a16="http://schemas.microsoft.com/office/drawing/2014/main" id="{CD57DB94-8738-CED6-5D91-3B37ABF909CA}"/>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7" name="フローチャート: 論理積ゲート 96">
              <a:extLst>
                <a:ext uri="{FF2B5EF4-FFF2-40B4-BE49-F238E27FC236}">
                  <a16:creationId xmlns:a16="http://schemas.microsoft.com/office/drawing/2014/main" id="{547ABE5F-82E9-2466-88C6-145913B801EC}"/>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pic>
        <p:nvPicPr>
          <p:cNvPr id="98" name="図 97">
            <a:extLst>
              <a:ext uri="{FF2B5EF4-FFF2-40B4-BE49-F238E27FC236}">
                <a16:creationId xmlns:a16="http://schemas.microsoft.com/office/drawing/2014/main" id="{8248313D-1BF3-4C67-F0B2-93B9AE213CB2}"/>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007538" y="4073925"/>
            <a:ext cx="436719" cy="436719"/>
          </a:xfrm>
          <a:prstGeom prst="rect">
            <a:avLst/>
          </a:prstGeom>
          <a:effectLst>
            <a:outerShdw blurRad="50800" dist="38100" dir="2700000" algn="tl" rotWithShape="0">
              <a:prstClr val="black">
                <a:alpha val="40000"/>
              </a:prstClr>
            </a:outerShdw>
          </a:effectLst>
        </p:spPr>
      </p:pic>
      <p:pic>
        <p:nvPicPr>
          <p:cNvPr id="99" name="図 98">
            <a:extLst>
              <a:ext uri="{FF2B5EF4-FFF2-40B4-BE49-F238E27FC236}">
                <a16:creationId xmlns:a16="http://schemas.microsoft.com/office/drawing/2014/main" id="{6047AF0F-04D1-43BE-8B2A-347B1D15EC72}"/>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714923" y="3816172"/>
            <a:ext cx="999805" cy="999805"/>
          </a:xfrm>
          <a:prstGeom prst="rect">
            <a:avLst/>
          </a:prstGeom>
          <a:effectLst>
            <a:outerShdw blurRad="50800" dist="38100" dir="2700000" algn="tl" rotWithShape="0">
              <a:prstClr val="black">
                <a:alpha val="40000"/>
              </a:prstClr>
            </a:outerShdw>
          </a:effectLst>
        </p:spPr>
      </p:pic>
      <p:pic>
        <p:nvPicPr>
          <p:cNvPr id="100" name="図 99">
            <a:extLst>
              <a:ext uri="{FF2B5EF4-FFF2-40B4-BE49-F238E27FC236}">
                <a16:creationId xmlns:a16="http://schemas.microsoft.com/office/drawing/2014/main" id="{6982CC12-E7A3-DFBD-E509-B67CB512F6A5}"/>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358027" y="4073432"/>
            <a:ext cx="436719" cy="436719"/>
          </a:xfrm>
          <a:prstGeom prst="rect">
            <a:avLst/>
          </a:prstGeom>
          <a:effectLst>
            <a:outerShdw blurRad="50800" dist="38100" dir="2700000" algn="tl" rotWithShape="0">
              <a:prstClr val="black">
                <a:alpha val="40000"/>
              </a:prstClr>
            </a:outerShdw>
          </a:effectLst>
        </p:spPr>
      </p:pic>
      <p:pic>
        <p:nvPicPr>
          <p:cNvPr id="101" name="図 100">
            <a:extLst>
              <a:ext uri="{FF2B5EF4-FFF2-40B4-BE49-F238E27FC236}">
                <a16:creationId xmlns:a16="http://schemas.microsoft.com/office/drawing/2014/main" id="{E533DB4B-03BC-DE37-E912-9F77221434AF}"/>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708515" y="4073924"/>
            <a:ext cx="436719" cy="436719"/>
          </a:xfrm>
          <a:prstGeom prst="rect">
            <a:avLst/>
          </a:prstGeom>
          <a:effectLst>
            <a:outerShdw blurRad="50800" dist="38100" dir="2700000" algn="tl" rotWithShape="0">
              <a:prstClr val="black">
                <a:alpha val="40000"/>
              </a:prstClr>
            </a:outerShdw>
          </a:effectLst>
        </p:spPr>
      </p:pic>
      <p:pic>
        <p:nvPicPr>
          <p:cNvPr id="102" name="図 101">
            <a:extLst>
              <a:ext uri="{FF2B5EF4-FFF2-40B4-BE49-F238E27FC236}">
                <a16:creationId xmlns:a16="http://schemas.microsoft.com/office/drawing/2014/main" id="{595591BA-ED35-0FCB-CAD9-5FD91E21B2AE}"/>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053588" y="4073431"/>
            <a:ext cx="436719" cy="436719"/>
          </a:xfrm>
          <a:prstGeom prst="rect">
            <a:avLst/>
          </a:prstGeom>
          <a:effectLst>
            <a:outerShdw blurRad="50800" dist="38100" dir="2700000" algn="tl" rotWithShape="0">
              <a:prstClr val="black">
                <a:alpha val="40000"/>
              </a:prstClr>
            </a:outerShdw>
          </a:effectLst>
        </p:spPr>
      </p:pic>
      <p:pic>
        <p:nvPicPr>
          <p:cNvPr id="103" name="図 102">
            <a:extLst>
              <a:ext uri="{FF2B5EF4-FFF2-40B4-BE49-F238E27FC236}">
                <a16:creationId xmlns:a16="http://schemas.microsoft.com/office/drawing/2014/main" id="{0126E4A1-8E1E-5FF6-E20F-3C3547F9EBA4}"/>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404076" y="4073431"/>
            <a:ext cx="436719" cy="436719"/>
          </a:xfrm>
          <a:prstGeom prst="rect">
            <a:avLst/>
          </a:prstGeom>
          <a:effectLst>
            <a:outerShdw blurRad="50800" dist="38100" dir="2700000" algn="tl" rotWithShape="0">
              <a:prstClr val="black">
                <a:alpha val="40000"/>
              </a:prstClr>
            </a:outerShdw>
          </a:effectLst>
        </p:spPr>
      </p:pic>
      <p:grpSp>
        <p:nvGrpSpPr>
          <p:cNvPr id="104" name="図形グループ 83">
            <a:extLst>
              <a:ext uri="{FF2B5EF4-FFF2-40B4-BE49-F238E27FC236}">
                <a16:creationId xmlns:a16="http://schemas.microsoft.com/office/drawing/2014/main" id="{E4EA45A2-D0DF-06D1-98F8-974A675BAB0F}"/>
              </a:ext>
            </a:extLst>
          </p:cNvPr>
          <p:cNvGrpSpPr/>
          <p:nvPr/>
        </p:nvGrpSpPr>
        <p:grpSpPr>
          <a:xfrm>
            <a:off x="4929175" y="4330608"/>
            <a:ext cx="98545" cy="217869"/>
            <a:chOff x="1946324" y="4125162"/>
            <a:chExt cx="969964" cy="2007872"/>
          </a:xfrm>
        </p:grpSpPr>
        <p:sp>
          <p:nvSpPr>
            <p:cNvPr id="105" name="円/楕円 104">
              <a:extLst>
                <a:ext uri="{FF2B5EF4-FFF2-40B4-BE49-F238E27FC236}">
                  <a16:creationId xmlns:a16="http://schemas.microsoft.com/office/drawing/2014/main" id="{7A36997E-934A-0130-B652-B75C33D6C1C8}"/>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6" name="フローチャート: 論理積ゲート 105">
              <a:extLst>
                <a:ext uri="{FF2B5EF4-FFF2-40B4-BE49-F238E27FC236}">
                  <a16:creationId xmlns:a16="http://schemas.microsoft.com/office/drawing/2014/main" id="{244944EC-C340-F83B-7D55-F2511D0B94F7}"/>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07" name="図形グループ 83">
            <a:extLst>
              <a:ext uri="{FF2B5EF4-FFF2-40B4-BE49-F238E27FC236}">
                <a16:creationId xmlns:a16="http://schemas.microsoft.com/office/drawing/2014/main" id="{AA4BD558-B8A3-E9FB-F2B1-3D3CFF25B041}"/>
              </a:ext>
            </a:extLst>
          </p:cNvPr>
          <p:cNvGrpSpPr/>
          <p:nvPr/>
        </p:nvGrpSpPr>
        <p:grpSpPr>
          <a:xfrm>
            <a:off x="5102543" y="4330609"/>
            <a:ext cx="98545" cy="217869"/>
            <a:chOff x="1946324" y="4125162"/>
            <a:chExt cx="969964" cy="2007872"/>
          </a:xfrm>
        </p:grpSpPr>
        <p:sp>
          <p:nvSpPr>
            <p:cNvPr id="108" name="円/楕円 107">
              <a:extLst>
                <a:ext uri="{FF2B5EF4-FFF2-40B4-BE49-F238E27FC236}">
                  <a16:creationId xmlns:a16="http://schemas.microsoft.com/office/drawing/2014/main" id="{C489C86F-2371-D4B4-4A74-1AA8D6A08D1E}"/>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9" name="フローチャート: 論理積ゲート 108">
              <a:extLst>
                <a:ext uri="{FF2B5EF4-FFF2-40B4-BE49-F238E27FC236}">
                  <a16:creationId xmlns:a16="http://schemas.microsoft.com/office/drawing/2014/main" id="{CBD4EB49-DD4C-B17D-6DAE-E7C8B0033267}"/>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10" name="図形グループ 83">
            <a:extLst>
              <a:ext uri="{FF2B5EF4-FFF2-40B4-BE49-F238E27FC236}">
                <a16:creationId xmlns:a16="http://schemas.microsoft.com/office/drawing/2014/main" id="{963EE398-BD4D-6009-E677-5E3DB3AFC5A4}"/>
              </a:ext>
            </a:extLst>
          </p:cNvPr>
          <p:cNvGrpSpPr/>
          <p:nvPr/>
        </p:nvGrpSpPr>
        <p:grpSpPr>
          <a:xfrm>
            <a:off x="4755807" y="4086041"/>
            <a:ext cx="98545" cy="217869"/>
            <a:chOff x="1946324" y="4125162"/>
            <a:chExt cx="969964" cy="2007872"/>
          </a:xfrm>
        </p:grpSpPr>
        <p:sp>
          <p:nvSpPr>
            <p:cNvPr id="111" name="円/楕円 110">
              <a:extLst>
                <a:ext uri="{FF2B5EF4-FFF2-40B4-BE49-F238E27FC236}">
                  <a16:creationId xmlns:a16="http://schemas.microsoft.com/office/drawing/2014/main" id="{6EC01562-D424-424F-161B-36A6AAE4F0A3}"/>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2" name="フローチャート: 論理積ゲート 111">
              <a:extLst>
                <a:ext uri="{FF2B5EF4-FFF2-40B4-BE49-F238E27FC236}">
                  <a16:creationId xmlns:a16="http://schemas.microsoft.com/office/drawing/2014/main" id="{A60559FB-FD80-06F6-6FE2-0368BC3BC640}"/>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13" name="図形グループ 83">
            <a:extLst>
              <a:ext uri="{FF2B5EF4-FFF2-40B4-BE49-F238E27FC236}">
                <a16:creationId xmlns:a16="http://schemas.microsoft.com/office/drawing/2014/main" id="{1A4FBFA2-63C5-A934-F129-5AF01E29C23A}"/>
              </a:ext>
            </a:extLst>
          </p:cNvPr>
          <p:cNvGrpSpPr/>
          <p:nvPr/>
        </p:nvGrpSpPr>
        <p:grpSpPr>
          <a:xfrm>
            <a:off x="4929175" y="4086041"/>
            <a:ext cx="98545" cy="217869"/>
            <a:chOff x="1946324" y="4125162"/>
            <a:chExt cx="969964" cy="2007872"/>
          </a:xfrm>
        </p:grpSpPr>
        <p:sp>
          <p:nvSpPr>
            <p:cNvPr id="114" name="円/楕円 113">
              <a:extLst>
                <a:ext uri="{FF2B5EF4-FFF2-40B4-BE49-F238E27FC236}">
                  <a16:creationId xmlns:a16="http://schemas.microsoft.com/office/drawing/2014/main" id="{72AF99B0-6597-2AF3-6B4B-D398EA618251}"/>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5" name="フローチャート: 論理積ゲート 114">
              <a:extLst>
                <a:ext uri="{FF2B5EF4-FFF2-40B4-BE49-F238E27FC236}">
                  <a16:creationId xmlns:a16="http://schemas.microsoft.com/office/drawing/2014/main" id="{5B2088A6-8D39-7FD3-C832-168EC62CC858}"/>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16" name="図形グループ 83">
            <a:extLst>
              <a:ext uri="{FF2B5EF4-FFF2-40B4-BE49-F238E27FC236}">
                <a16:creationId xmlns:a16="http://schemas.microsoft.com/office/drawing/2014/main" id="{3E68C800-6D67-AC8D-9294-075181C9B348}"/>
              </a:ext>
            </a:extLst>
          </p:cNvPr>
          <p:cNvGrpSpPr/>
          <p:nvPr/>
        </p:nvGrpSpPr>
        <p:grpSpPr>
          <a:xfrm>
            <a:off x="5102543" y="4086042"/>
            <a:ext cx="98545" cy="217869"/>
            <a:chOff x="1946324" y="4125162"/>
            <a:chExt cx="969964" cy="2007872"/>
          </a:xfrm>
        </p:grpSpPr>
        <p:sp>
          <p:nvSpPr>
            <p:cNvPr id="117" name="円/楕円 116">
              <a:extLst>
                <a:ext uri="{FF2B5EF4-FFF2-40B4-BE49-F238E27FC236}">
                  <a16:creationId xmlns:a16="http://schemas.microsoft.com/office/drawing/2014/main" id="{9ACD27B0-3995-995C-DAD7-B75498127C5F}"/>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8" name="フローチャート: 論理積ゲート 117">
              <a:extLst>
                <a:ext uri="{FF2B5EF4-FFF2-40B4-BE49-F238E27FC236}">
                  <a16:creationId xmlns:a16="http://schemas.microsoft.com/office/drawing/2014/main" id="{BE1945AC-FC16-13F2-A1D8-B8FE4A004ED3}"/>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34" name="図形グループ 83">
            <a:extLst>
              <a:ext uri="{FF2B5EF4-FFF2-40B4-BE49-F238E27FC236}">
                <a16:creationId xmlns:a16="http://schemas.microsoft.com/office/drawing/2014/main" id="{AA3F539C-AB68-3A11-4BE0-3C8075DE5134}"/>
              </a:ext>
            </a:extLst>
          </p:cNvPr>
          <p:cNvGrpSpPr/>
          <p:nvPr/>
        </p:nvGrpSpPr>
        <p:grpSpPr>
          <a:xfrm>
            <a:off x="6434059" y="4117285"/>
            <a:ext cx="236701" cy="470020"/>
            <a:chOff x="1946324" y="4125162"/>
            <a:chExt cx="969964" cy="2007872"/>
          </a:xfrm>
        </p:grpSpPr>
        <p:sp>
          <p:nvSpPr>
            <p:cNvPr id="135" name="円/楕円 134">
              <a:extLst>
                <a:ext uri="{FF2B5EF4-FFF2-40B4-BE49-F238E27FC236}">
                  <a16:creationId xmlns:a16="http://schemas.microsoft.com/office/drawing/2014/main" id="{F1B3D017-E22B-5D1C-D32C-53DB2C48DB81}"/>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6" name="フローチャート: 論理積ゲート 135">
              <a:extLst>
                <a:ext uri="{FF2B5EF4-FFF2-40B4-BE49-F238E27FC236}">
                  <a16:creationId xmlns:a16="http://schemas.microsoft.com/office/drawing/2014/main" id="{5572C3D5-F6E6-F180-F704-3E8ECB99A480}"/>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37" name="図形グループ 83">
            <a:extLst>
              <a:ext uri="{FF2B5EF4-FFF2-40B4-BE49-F238E27FC236}">
                <a16:creationId xmlns:a16="http://schemas.microsoft.com/office/drawing/2014/main" id="{CB87F66F-4D49-2B8E-CC07-63BD97C41AA5}"/>
              </a:ext>
            </a:extLst>
          </p:cNvPr>
          <p:cNvGrpSpPr/>
          <p:nvPr/>
        </p:nvGrpSpPr>
        <p:grpSpPr>
          <a:xfrm>
            <a:off x="6698219" y="4123255"/>
            <a:ext cx="236701" cy="470020"/>
            <a:chOff x="1946324" y="4125162"/>
            <a:chExt cx="969964" cy="2007872"/>
          </a:xfrm>
        </p:grpSpPr>
        <p:sp>
          <p:nvSpPr>
            <p:cNvPr id="138" name="円/楕円 137">
              <a:extLst>
                <a:ext uri="{FF2B5EF4-FFF2-40B4-BE49-F238E27FC236}">
                  <a16:creationId xmlns:a16="http://schemas.microsoft.com/office/drawing/2014/main" id="{DCA08BBF-379B-327A-F85B-8CB119F56951}"/>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9" name="フローチャート: 論理積ゲート 138">
              <a:extLst>
                <a:ext uri="{FF2B5EF4-FFF2-40B4-BE49-F238E27FC236}">
                  <a16:creationId xmlns:a16="http://schemas.microsoft.com/office/drawing/2014/main" id="{411C6B5A-743D-2DD7-F0E3-2ACB71D46B51}"/>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40" name="図形グループ 83">
            <a:extLst>
              <a:ext uri="{FF2B5EF4-FFF2-40B4-BE49-F238E27FC236}">
                <a16:creationId xmlns:a16="http://schemas.microsoft.com/office/drawing/2014/main" id="{B34C7EC8-1AF3-56CB-F094-8ECE6E28ED53}"/>
              </a:ext>
            </a:extLst>
          </p:cNvPr>
          <p:cNvGrpSpPr/>
          <p:nvPr/>
        </p:nvGrpSpPr>
        <p:grpSpPr>
          <a:xfrm>
            <a:off x="6962379" y="4121813"/>
            <a:ext cx="236701" cy="470020"/>
            <a:chOff x="1946324" y="4125162"/>
            <a:chExt cx="969964" cy="2007872"/>
          </a:xfrm>
        </p:grpSpPr>
        <p:sp>
          <p:nvSpPr>
            <p:cNvPr id="141" name="円/楕円 140">
              <a:extLst>
                <a:ext uri="{FF2B5EF4-FFF2-40B4-BE49-F238E27FC236}">
                  <a16:creationId xmlns:a16="http://schemas.microsoft.com/office/drawing/2014/main" id="{57A783B3-75F5-5E80-92DB-58776EBAA178}"/>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2" name="フローチャート: 論理積ゲート 141">
              <a:extLst>
                <a:ext uri="{FF2B5EF4-FFF2-40B4-BE49-F238E27FC236}">
                  <a16:creationId xmlns:a16="http://schemas.microsoft.com/office/drawing/2014/main" id="{6C4605B1-7C6D-0056-E2EA-1B21A889E8A1}"/>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43" name="図形グループ 83">
            <a:extLst>
              <a:ext uri="{FF2B5EF4-FFF2-40B4-BE49-F238E27FC236}">
                <a16:creationId xmlns:a16="http://schemas.microsoft.com/office/drawing/2014/main" id="{AF69FDBC-F18B-619B-7523-BDE7298BB4CB}"/>
              </a:ext>
            </a:extLst>
          </p:cNvPr>
          <p:cNvGrpSpPr/>
          <p:nvPr/>
        </p:nvGrpSpPr>
        <p:grpSpPr>
          <a:xfrm>
            <a:off x="7226539" y="4124120"/>
            <a:ext cx="236701" cy="470020"/>
            <a:chOff x="1946324" y="4125162"/>
            <a:chExt cx="969964" cy="2007872"/>
          </a:xfrm>
        </p:grpSpPr>
        <p:sp>
          <p:nvSpPr>
            <p:cNvPr id="144" name="円/楕円 143">
              <a:extLst>
                <a:ext uri="{FF2B5EF4-FFF2-40B4-BE49-F238E27FC236}">
                  <a16:creationId xmlns:a16="http://schemas.microsoft.com/office/drawing/2014/main" id="{647AE477-E08E-1AAD-8C83-1DBF511D9F0C}"/>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5" name="フローチャート: 論理積ゲート 144">
              <a:extLst>
                <a:ext uri="{FF2B5EF4-FFF2-40B4-BE49-F238E27FC236}">
                  <a16:creationId xmlns:a16="http://schemas.microsoft.com/office/drawing/2014/main" id="{7A2F985D-2236-AE0A-FBC9-ED33050B00CD}"/>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46" name="図形グループ 83">
            <a:extLst>
              <a:ext uri="{FF2B5EF4-FFF2-40B4-BE49-F238E27FC236}">
                <a16:creationId xmlns:a16="http://schemas.microsoft.com/office/drawing/2014/main" id="{A698ABDC-9693-8DEF-4E67-29A9CBB2FE27}"/>
              </a:ext>
            </a:extLst>
          </p:cNvPr>
          <p:cNvGrpSpPr/>
          <p:nvPr/>
        </p:nvGrpSpPr>
        <p:grpSpPr>
          <a:xfrm>
            <a:off x="7490699" y="4124120"/>
            <a:ext cx="236701" cy="470020"/>
            <a:chOff x="1946324" y="4125162"/>
            <a:chExt cx="969964" cy="2007872"/>
          </a:xfrm>
        </p:grpSpPr>
        <p:sp>
          <p:nvSpPr>
            <p:cNvPr id="147" name="円/楕円 146">
              <a:extLst>
                <a:ext uri="{FF2B5EF4-FFF2-40B4-BE49-F238E27FC236}">
                  <a16:creationId xmlns:a16="http://schemas.microsoft.com/office/drawing/2014/main" id="{0AF99F87-BAEA-5E4C-E7D1-61A7B053A27C}"/>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8" name="フローチャート: 論理積ゲート 147">
              <a:extLst>
                <a:ext uri="{FF2B5EF4-FFF2-40B4-BE49-F238E27FC236}">
                  <a16:creationId xmlns:a16="http://schemas.microsoft.com/office/drawing/2014/main" id="{741D2A16-BFB0-8E02-3CE8-BD9D55F76893}"/>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49" name="図形グループ 83">
            <a:extLst>
              <a:ext uri="{FF2B5EF4-FFF2-40B4-BE49-F238E27FC236}">
                <a16:creationId xmlns:a16="http://schemas.microsoft.com/office/drawing/2014/main" id="{08871233-FF53-0244-D96F-996A0C154C92}"/>
              </a:ext>
            </a:extLst>
          </p:cNvPr>
          <p:cNvGrpSpPr/>
          <p:nvPr/>
        </p:nvGrpSpPr>
        <p:grpSpPr>
          <a:xfrm>
            <a:off x="7754858" y="4129347"/>
            <a:ext cx="236701" cy="470020"/>
            <a:chOff x="1946324" y="4125162"/>
            <a:chExt cx="969964" cy="2007872"/>
          </a:xfrm>
        </p:grpSpPr>
        <p:sp>
          <p:nvSpPr>
            <p:cNvPr id="150" name="円/楕円 149">
              <a:extLst>
                <a:ext uri="{FF2B5EF4-FFF2-40B4-BE49-F238E27FC236}">
                  <a16:creationId xmlns:a16="http://schemas.microsoft.com/office/drawing/2014/main" id="{73446807-9440-3587-ACF0-3780D48B7DF2}"/>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1" name="フローチャート: 論理積ゲート 150">
              <a:extLst>
                <a:ext uri="{FF2B5EF4-FFF2-40B4-BE49-F238E27FC236}">
                  <a16:creationId xmlns:a16="http://schemas.microsoft.com/office/drawing/2014/main" id="{E2ADE7DF-6622-D739-AFC5-56ACC4885AFD}"/>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7" name="正方形/長方形 6">
            <a:extLst>
              <a:ext uri="{FF2B5EF4-FFF2-40B4-BE49-F238E27FC236}">
                <a16:creationId xmlns:a16="http://schemas.microsoft.com/office/drawing/2014/main" id="{0073592B-D588-5055-ED20-1095592CEA5E}"/>
              </a:ext>
            </a:extLst>
          </p:cNvPr>
          <p:cNvSpPr/>
          <p:nvPr/>
        </p:nvSpPr>
        <p:spPr>
          <a:xfrm>
            <a:off x="1347267" y="2792957"/>
            <a:ext cx="1107996" cy="369332"/>
          </a:xfrm>
          <a:prstGeom prst="rect">
            <a:avLst/>
          </a:prstGeom>
        </p:spPr>
        <p:txBody>
          <a:bodyPr wrap="none">
            <a:spAutoFit/>
          </a:bodyPr>
          <a:lstStyle/>
          <a:p>
            <a:pPr algn="ctr"/>
            <a:r>
              <a:rPr lang="ja-JP" altLang="en-US">
                <a:solidFill>
                  <a:schemeClr val="accent6">
                    <a:lumMod val="50000"/>
                  </a:schemeClr>
                </a:solidFill>
                <a:latin typeface="Meiryo" panose="020B0604030504040204" pitchFamily="34" charset="-128"/>
                <a:ea typeface="Meiryo" panose="020B0604030504040204" pitchFamily="34" charset="-128"/>
                <a:cs typeface="Times New Roman" panose="02020603050405020304" pitchFamily="18" charset="0"/>
              </a:rPr>
              <a:t>情報発信</a:t>
            </a:r>
            <a:endParaRPr lang="en-US" altLang="ja-JP" dirty="0">
              <a:solidFill>
                <a:schemeClr val="accent6">
                  <a:lumMod val="50000"/>
                </a:schemeClr>
              </a:solidFill>
              <a:latin typeface="Meiryo" panose="020B0604030504040204" pitchFamily="34" charset="-128"/>
              <a:ea typeface="Meiryo" panose="020B0604030504040204" pitchFamily="34" charset="-128"/>
              <a:cs typeface="Times New Roman" panose="02020603050405020304" pitchFamily="18" charset="0"/>
            </a:endParaRPr>
          </a:p>
        </p:txBody>
      </p:sp>
      <p:sp>
        <p:nvSpPr>
          <p:cNvPr id="152" name="正方形/長方形 151">
            <a:extLst>
              <a:ext uri="{FF2B5EF4-FFF2-40B4-BE49-F238E27FC236}">
                <a16:creationId xmlns:a16="http://schemas.microsoft.com/office/drawing/2014/main" id="{1C18069D-A01F-E175-0DBC-5AFC56D91AFD}"/>
              </a:ext>
            </a:extLst>
          </p:cNvPr>
          <p:cNvSpPr/>
          <p:nvPr/>
        </p:nvSpPr>
        <p:spPr>
          <a:xfrm>
            <a:off x="820371" y="5512206"/>
            <a:ext cx="2265729" cy="369332"/>
          </a:xfrm>
          <a:prstGeom prst="rect">
            <a:avLst/>
          </a:prstGeom>
        </p:spPr>
        <p:txBody>
          <a:bodyPr wrap="square">
            <a:spAutoFit/>
          </a:bodyPr>
          <a:lstStyle/>
          <a:p>
            <a:pPr algn="just"/>
            <a:r>
              <a:rPr lang="en-US" altLang="ja-JP" sz="900" u="sng" kern="100" dirty="0">
                <a:latin typeface="Meiryo" panose="020B0604030504040204" pitchFamily="34" charset="-128"/>
                <a:ea typeface="Meiryo" panose="020B0604030504040204" pitchFamily="34" charset="-128"/>
                <a:cs typeface="Times New Roman" panose="02020603050405020304" pitchFamily="18" charset="0"/>
              </a:rPr>
              <a:t>Web</a:t>
            </a:r>
            <a:r>
              <a:rPr lang="ja-JP" altLang="en-US" sz="900" u="sng" kern="100">
                <a:latin typeface="Meiryo" panose="020B0604030504040204" pitchFamily="34" charset="-128"/>
                <a:ea typeface="Meiryo" panose="020B0604030504040204" pitchFamily="34" charset="-128"/>
                <a:cs typeface="Times New Roman" panose="02020603050405020304" pitchFamily="18" charset="0"/>
              </a:rPr>
              <a:t>、電子メール、</a:t>
            </a:r>
            <a:r>
              <a:rPr lang="en-US" altLang="ja-JP" sz="900" u="sng" kern="100" dirty="0">
                <a:latin typeface="Meiryo" panose="020B0604030504040204" pitchFamily="34" charset="-128"/>
                <a:ea typeface="Meiryo" panose="020B0604030504040204" pitchFamily="34" charset="-128"/>
                <a:cs typeface="Times New Roman" panose="02020603050405020304" pitchFamily="18" charset="0"/>
              </a:rPr>
              <a:t>PC </a:t>
            </a:r>
            <a:r>
              <a:rPr lang="ja-JP" altLang="en-US" sz="900" u="sng" kern="100">
                <a:latin typeface="Meiryo" panose="020B0604030504040204" pitchFamily="34" charset="-128"/>
                <a:ea typeface="Meiryo" panose="020B0604030504040204" pitchFamily="34" charset="-128"/>
                <a:cs typeface="Times New Roman" panose="02020603050405020304" pitchFamily="18" charset="0"/>
              </a:rPr>
              <a:t>など</a:t>
            </a:r>
            <a:endParaRPr lang="en-US" altLang="ja-JP" sz="900" u="sng" kern="100" dirty="0">
              <a:latin typeface="Meiryo" panose="020B0604030504040204" pitchFamily="34" charset="-128"/>
              <a:ea typeface="Meiryo" panose="020B0604030504040204" pitchFamily="34" charset="-128"/>
              <a:cs typeface="Times New Roman" panose="02020603050405020304" pitchFamily="18" charset="0"/>
            </a:endParaRPr>
          </a:p>
          <a:p>
            <a:pPr algn="just"/>
            <a:r>
              <a:rPr lang="ja-JP" altLang="en-US" sz="900" kern="100">
                <a:latin typeface="Meiryo" panose="020B0604030504040204" pitchFamily="34" charset="-128"/>
                <a:ea typeface="Meiryo" panose="020B0604030504040204" pitchFamily="34" charset="-128"/>
                <a:cs typeface="Times New Roman" panose="02020603050405020304" pitchFamily="18" charset="0"/>
              </a:rPr>
              <a:t>ホームページ、</a:t>
            </a:r>
            <a:r>
              <a:rPr lang="en-US" altLang="ja-JP" sz="900" kern="100" dirty="0">
                <a:latin typeface="Meiryo" panose="020B0604030504040204" pitchFamily="34" charset="-128"/>
                <a:ea typeface="Meiryo" panose="020B0604030504040204" pitchFamily="34" charset="-128"/>
                <a:cs typeface="Times New Roman" panose="02020603050405020304" pitchFamily="18" charset="0"/>
              </a:rPr>
              <a:t>DM </a:t>
            </a:r>
            <a:r>
              <a:rPr lang="ja-JP" altLang="en-US" sz="900" kern="100">
                <a:latin typeface="Meiryo" panose="020B0604030504040204" pitchFamily="34" charset="-128"/>
                <a:ea typeface="Meiryo" panose="020B0604030504040204" pitchFamily="34" charset="-128"/>
                <a:cs typeface="Times New Roman" panose="02020603050405020304" pitchFamily="18" charset="0"/>
              </a:rPr>
              <a:t>など</a:t>
            </a:r>
            <a:endParaRPr lang="en-US" altLang="ja-JP" sz="900" kern="100" dirty="0">
              <a:latin typeface="Meiryo" panose="020B0604030504040204" pitchFamily="34" charset="-128"/>
              <a:ea typeface="Meiryo" panose="020B0604030504040204" pitchFamily="34" charset="-128"/>
              <a:cs typeface="Times New Roman" panose="02020603050405020304" pitchFamily="18" charset="0"/>
            </a:endParaRPr>
          </a:p>
        </p:txBody>
      </p:sp>
      <p:sp>
        <p:nvSpPr>
          <p:cNvPr id="153" name="正方形/長方形 152">
            <a:extLst>
              <a:ext uri="{FF2B5EF4-FFF2-40B4-BE49-F238E27FC236}">
                <a16:creationId xmlns:a16="http://schemas.microsoft.com/office/drawing/2014/main" id="{EF086E77-1648-F939-C1E0-9D548919E194}"/>
              </a:ext>
            </a:extLst>
          </p:cNvPr>
          <p:cNvSpPr/>
          <p:nvPr/>
        </p:nvSpPr>
        <p:spPr>
          <a:xfrm>
            <a:off x="3481884" y="5514724"/>
            <a:ext cx="2193314" cy="507831"/>
          </a:xfrm>
          <a:prstGeom prst="rect">
            <a:avLst/>
          </a:prstGeom>
        </p:spPr>
        <p:txBody>
          <a:bodyPr wrap="square">
            <a:spAutoFit/>
          </a:bodyPr>
          <a:lstStyle/>
          <a:p>
            <a:pPr algn="just"/>
            <a:r>
              <a:rPr lang="en-US" altLang="ja-JP" sz="900" u="sng" kern="100" dirty="0">
                <a:latin typeface="Meiryo" panose="020B0604030504040204" pitchFamily="34" charset="-128"/>
                <a:ea typeface="Meiryo" panose="020B0604030504040204" pitchFamily="34" charset="-128"/>
                <a:cs typeface="Times New Roman" panose="02020603050405020304" pitchFamily="18" charset="0"/>
              </a:rPr>
              <a:t>Web</a:t>
            </a:r>
            <a:r>
              <a:rPr lang="ja-JP" altLang="en-US" sz="900" u="sng" kern="100" dirty="0">
                <a:latin typeface="Meiryo" panose="020B0604030504040204" pitchFamily="34" charset="-128"/>
                <a:ea typeface="Meiryo" panose="020B0604030504040204" pitchFamily="34" charset="-128"/>
                <a:cs typeface="Times New Roman" panose="02020603050405020304" pitchFamily="18" charset="0"/>
              </a:rPr>
              <a:t>、</a:t>
            </a:r>
            <a:r>
              <a:rPr lang="en-US" altLang="ja-JP" sz="900" u="sng" kern="100" dirty="0">
                <a:latin typeface="Meiryo" panose="020B0604030504040204" pitchFamily="34" charset="-128"/>
                <a:ea typeface="Meiryo" panose="020B0604030504040204" pitchFamily="34" charset="-128"/>
                <a:cs typeface="Times New Roman" panose="02020603050405020304" pitchFamily="18" charset="0"/>
              </a:rPr>
              <a:t>SNS</a:t>
            </a:r>
            <a:r>
              <a:rPr lang="ja-JP" altLang="en-US" sz="900" u="sng" kern="100" dirty="0">
                <a:latin typeface="Meiryo" panose="020B0604030504040204" pitchFamily="34" charset="-128"/>
                <a:ea typeface="Meiryo" panose="020B0604030504040204" pitchFamily="34" charset="-128"/>
                <a:cs typeface="Times New Roman" panose="02020603050405020304" pitchFamily="18" charset="0"/>
              </a:rPr>
              <a:t>、スマートフォン　など</a:t>
            </a:r>
            <a:endParaRPr lang="en-US" altLang="ja-JP" sz="900" u="sng" kern="100" dirty="0">
              <a:latin typeface="Meiryo" panose="020B0604030504040204" pitchFamily="34" charset="-128"/>
              <a:ea typeface="Meiryo" panose="020B0604030504040204" pitchFamily="34" charset="-128"/>
              <a:cs typeface="Times New Roman" panose="02020603050405020304" pitchFamily="18" charset="0"/>
            </a:endParaRPr>
          </a:p>
          <a:p>
            <a:pPr algn="just"/>
            <a:r>
              <a:rPr lang="en-US" altLang="ja-JP" sz="900" kern="100" dirty="0">
                <a:latin typeface="Meiryo" panose="020B0604030504040204" pitchFamily="34" charset="-128"/>
                <a:ea typeface="Meiryo" panose="020B0604030504040204" pitchFamily="34" charset="-128"/>
                <a:cs typeface="Times New Roman" panose="02020603050405020304" pitchFamily="18" charset="0"/>
              </a:rPr>
              <a:t>EC</a:t>
            </a:r>
            <a:r>
              <a:rPr lang="ja-JP" altLang="en-US" sz="900" kern="100" dirty="0">
                <a:latin typeface="Meiryo" panose="020B0604030504040204" pitchFamily="34" charset="-128"/>
                <a:ea typeface="Meiryo" panose="020B0604030504040204" pitchFamily="34" charset="-128"/>
                <a:cs typeface="Times New Roman" panose="02020603050405020304" pitchFamily="18" charset="0"/>
              </a:rPr>
              <a:t>、ゲーム、</a:t>
            </a:r>
            <a:r>
              <a:rPr lang="en-US" altLang="ja-JP" sz="900" kern="100" dirty="0">
                <a:latin typeface="Meiryo" panose="020B0604030504040204" pitchFamily="34" charset="-128"/>
                <a:ea typeface="Meiryo" panose="020B0604030504040204" pitchFamily="34" charset="-128"/>
                <a:cs typeface="Times New Roman" panose="02020603050405020304" pitchFamily="18" charset="0"/>
              </a:rPr>
              <a:t>CGM </a:t>
            </a:r>
            <a:r>
              <a:rPr lang="ja-JP" altLang="en-US" sz="900" kern="100" dirty="0">
                <a:latin typeface="Meiryo" panose="020B0604030504040204" pitchFamily="34" charset="-128"/>
                <a:ea typeface="Meiryo" panose="020B0604030504040204" pitchFamily="34" charset="-128"/>
                <a:cs typeface="Times New Roman" panose="02020603050405020304" pitchFamily="18" charset="0"/>
              </a:rPr>
              <a:t>（ブログ、</a:t>
            </a:r>
            <a:r>
              <a:rPr lang="en-US" altLang="ja-JP" sz="900" kern="100" dirty="0">
                <a:latin typeface="Meiryo" panose="020B0604030504040204" pitchFamily="34" charset="-128"/>
                <a:ea typeface="Meiryo" panose="020B0604030504040204" pitchFamily="34" charset="-128"/>
                <a:cs typeface="Times New Roman" panose="02020603050405020304" pitchFamily="18" charset="0"/>
              </a:rPr>
              <a:t>TikTok</a:t>
            </a:r>
            <a:r>
              <a:rPr lang="ja-JP" altLang="en-US" sz="900" kern="100" dirty="0">
                <a:latin typeface="Meiryo" panose="020B0604030504040204" pitchFamily="34" charset="-128"/>
                <a:ea typeface="Meiryo" panose="020B0604030504040204" pitchFamily="34" charset="-128"/>
                <a:cs typeface="Times New Roman" panose="02020603050405020304" pitchFamily="18" charset="0"/>
              </a:rPr>
              <a:t>、</a:t>
            </a:r>
            <a:r>
              <a:rPr lang="en-US" altLang="ja-JP" sz="900" kern="100" dirty="0">
                <a:latin typeface="Meiryo" panose="020B0604030504040204" pitchFamily="34" charset="-128"/>
                <a:ea typeface="Meiryo" panose="020B0604030504040204" pitchFamily="34" charset="-128"/>
                <a:cs typeface="Times New Roman" panose="02020603050405020304" pitchFamily="18" charset="0"/>
              </a:rPr>
              <a:t>Youtube</a:t>
            </a:r>
            <a:r>
              <a:rPr lang="ja-JP" altLang="en-US" sz="900" kern="100" dirty="0">
                <a:latin typeface="Meiryo" panose="020B0604030504040204" pitchFamily="34" charset="-128"/>
                <a:ea typeface="Meiryo" panose="020B0604030504040204" pitchFamily="34" charset="-128"/>
                <a:cs typeface="Times New Roman" panose="02020603050405020304" pitchFamily="18" charset="0"/>
              </a:rPr>
              <a:t>）など</a:t>
            </a:r>
            <a:endParaRPr lang="en-US" altLang="ja-JP" sz="900" kern="100" dirty="0">
              <a:latin typeface="Meiryo" panose="020B0604030504040204" pitchFamily="34" charset="-128"/>
              <a:ea typeface="Meiryo" panose="020B0604030504040204" pitchFamily="34" charset="-128"/>
              <a:cs typeface="Times New Roman" panose="02020603050405020304" pitchFamily="18" charset="0"/>
            </a:endParaRPr>
          </a:p>
        </p:txBody>
      </p:sp>
      <p:sp>
        <p:nvSpPr>
          <p:cNvPr id="154" name="正方形/長方形 153">
            <a:extLst>
              <a:ext uri="{FF2B5EF4-FFF2-40B4-BE49-F238E27FC236}">
                <a16:creationId xmlns:a16="http://schemas.microsoft.com/office/drawing/2014/main" id="{124F4184-85F8-2EBE-9C04-E8ECA1A33E19}"/>
              </a:ext>
            </a:extLst>
          </p:cNvPr>
          <p:cNvSpPr/>
          <p:nvPr/>
        </p:nvSpPr>
        <p:spPr>
          <a:xfrm>
            <a:off x="6157979" y="5512206"/>
            <a:ext cx="2442461" cy="507831"/>
          </a:xfrm>
          <a:prstGeom prst="rect">
            <a:avLst/>
          </a:prstGeom>
        </p:spPr>
        <p:txBody>
          <a:bodyPr wrap="square">
            <a:spAutoFit/>
          </a:bodyPr>
          <a:lstStyle/>
          <a:p>
            <a:pPr algn="just"/>
            <a:r>
              <a:rPr lang="en-US" altLang="ja-JP" sz="900" u="sng" kern="100" dirty="0">
                <a:latin typeface="Meiryo" panose="020B0604030504040204" pitchFamily="34" charset="-128"/>
                <a:ea typeface="Meiryo" panose="020B0604030504040204" pitchFamily="34" charset="-128"/>
                <a:cs typeface="Times New Roman" panose="02020603050405020304" pitchFamily="18" charset="0"/>
              </a:rPr>
              <a:t>Web</a:t>
            </a:r>
            <a:r>
              <a:rPr lang="ja-JP" altLang="en-US" sz="900" u="sng" kern="100">
                <a:latin typeface="Meiryo" panose="020B0604030504040204" pitchFamily="34" charset="-128"/>
                <a:ea typeface="Meiryo" panose="020B0604030504040204" pitchFamily="34" charset="-128"/>
                <a:cs typeface="Times New Roman" panose="02020603050405020304" pitchFamily="18" charset="0"/>
              </a:rPr>
              <a:t>、</a:t>
            </a:r>
            <a:r>
              <a:rPr lang="en-US" altLang="ja-JP" sz="900" u="sng" kern="100" dirty="0">
                <a:latin typeface="Meiryo" panose="020B0604030504040204" pitchFamily="34" charset="-128"/>
                <a:ea typeface="Meiryo" panose="020B0604030504040204" pitchFamily="34" charset="-128"/>
                <a:cs typeface="Times New Roman" panose="02020603050405020304" pitchFamily="18" charset="0"/>
              </a:rPr>
              <a:t>SNS</a:t>
            </a:r>
            <a:r>
              <a:rPr lang="ja-JP" altLang="en-US" sz="900" u="sng" kern="100">
                <a:latin typeface="Meiryo" panose="020B0604030504040204" pitchFamily="34" charset="-128"/>
                <a:ea typeface="Meiryo" panose="020B0604030504040204" pitchFamily="34" charset="-128"/>
                <a:cs typeface="Times New Roman" panose="02020603050405020304" pitchFamily="18" charset="0"/>
              </a:rPr>
              <a:t>、スマートフォン、</a:t>
            </a:r>
            <a:r>
              <a:rPr lang="en-US" altLang="ja-JP" sz="900" u="sng" kern="100" dirty="0">
                <a:latin typeface="Meiryo" panose="020B0604030504040204" pitchFamily="34" charset="-128"/>
                <a:ea typeface="Meiryo" panose="020B0604030504040204" pitchFamily="34" charset="-128"/>
                <a:cs typeface="Times New Roman" panose="02020603050405020304" pitchFamily="18" charset="0"/>
              </a:rPr>
              <a:t>VR</a:t>
            </a:r>
            <a:r>
              <a:rPr lang="ja-JP" altLang="en-US" sz="900" u="sng" kern="100">
                <a:latin typeface="Meiryo" panose="020B0604030504040204" pitchFamily="34" charset="-128"/>
                <a:ea typeface="Meiryo" panose="020B0604030504040204" pitchFamily="34" charset="-128"/>
                <a:cs typeface="Times New Roman" panose="02020603050405020304" pitchFamily="18" charset="0"/>
              </a:rPr>
              <a:t>　など</a:t>
            </a:r>
            <a:endParaRPr lang="en-US" altLang="ja-JP" sz="900" u="sng" kern="100" dirty="0">
              <a:latin typeface="Meiryo" panose="020B0604030504040204" pitchFamily="34" charset="-128"/>
              <a:ea typeface="Meiryo" panose="020B0604030504040204" pitchFamily="34" charset="-128"/>
              <a:cs typeface="Times New Roman" panose="02020603050405020304" pitchFamily="18" charset="0"/>
            </a:endParaRPr>
          </a:p>
          <a:p>
            <a:pPr algn="just"/>
            <a:r>
              <a:rPr lang="ja-JP" altLang="en-US" sz="900" kern="100">
                <a:latin typeface="Meiryo" panose="020B0604030504040204" pitchFamily="34" charset="-128"/>
                <a:ea typeface="Meiryo" panose="020B0604030504040204" pitchFamily="34" charset="-128"/>
                <a:cs typeface="Times New Roman" panose="02020603050405020304" pitchFamily="18" charset="0"/>
              </a:rPr>
              <a:t>仮想通貨、</a:t>
            </a:r>
            <a:r>
              <a:rPr lang="en-US" altLang="ja-JP" sz="900" kern="100" dirty="0">
                <a:latin typeface="Meiryo" panose="020B0604030504040204" pitchFamily="34" charset="-128"/>
                <a:ea typeface="Meiryo" panose="020B0604030504040204" pitchFamily="34" charset="-128"/>
                <a:cs typeface="Times New Roman" panose="02020603050405020304" pitchFamily="18" charset="0"/>
              </a:rPr>
              <a:t>DAO</a:t>
            </a:r>
            <a:r>
              <a:rPr lang="ja-JP" altLang="en-US" sz="900" kern="100">
                <a:latin typeface="Meiryo" panose="020B0604030504040204" pitchFamily="34" charset="-128"/>
                <a:ea typeface="Meiryo" panose="020B0604030504040204" pitchFamily="34" charset="-128"/>
                <a:cs typeface="Times New Roman" panose="02020603050405020304" pitchFamily="18" charset="0"/>
              </a:rPr>
              <a:t>、</a:t>
            </a:r>
            <a:r>
              <a:rPr lang="en-US" altLang="ja-JP" sz="900" kern="100" dirty="0">
                <a:latin typeface="Meiryo" panose="020B0604030504040204" pitchFamily="34" charset="-128"/>
                <a:ea typeface="Meiryo" panose="020B0604030504040204" pitchFamily="34" charset="-128"/>
                <a:cs typeface="Times New Roman" panose="02020603050405020304" pitchFamily="18" charset="0"/>
              </a:rPr>
              <a:t>DeFi</a:t>
            </a:r>
            <a:r>
              <a:rPr lang="ja-JP" altLang="en-US" sz="900" kern="100">
                <a:latin typeface="Meiryo" panose="020B0604030504040204" pitchFamily="34" charset="-128"/>
                <a:ea typeface="Meiryo" panose="020B0604030504040204" pitchFamily="34" charset="-128"/>
                <a:cs typeface="Times New Roman" panose="02020603050405020304" pitchFamily="18" charset="0"/>
              </a:rPr>
              <a:t>、</a:t>
            </a:r>
            <a:r>
              <a:rPr lang="en-US" altLang="ja-JP" sz="900" kern="100" dirty="0">
                <a:latin typeface="Meiryo" panose="020B0604030504040204" pitchFamily="34" charset="-128"/>
                <a:ea typeface="Meiryo" panose="020B0604030504040204" pitchFamily="34" charset="-128"/>
                <a:cs typeface="Times New Roman" panose="02020603050405020304" pitchFamily="18" charset="0"/>
              </a:rPr>
              <a:t>NFT</a:t>
            </a:r>
            <a:r>
              <a:rPr lang="ja-JP" altLang="en-US" sz="900" kern="100">
                <a:latin typeface="Meiryo" panose="020B0604030504040204" pitchFamily="34" charset="-128"/>
                <a:ea typeface="Meiryo" panose="020B0604030504040204" pitchFamily="34" charset="-128"/>
                <a:cs typeface="Times New Roman" panose="02020603050405020304" pitchFamily="18" charset="0"/>
              </a:rPr>
              <a:t>、スマートコントラクト、メタバース　など</a:t>
            </a:r>
            <a:endParaRPr lang="en-US" altLang="ja-JP" sz="900" kern="100" dirty="0">
              <a:latin typeface="Meiryo" panose="020B0604030504040204" pitchFamily="34" charset="-128"/>
              <a:ea typeface="Meiryo" panose="020B0604030504040204" pitchFamily="34" charset="-128"/>
              <a:cs typeface="Times New Roman" panose="02020603050405020304" pitchFamily="18" charset="0"/>
            </a:endParaRPr>
          </a:p>
        </p:txBody>
      </p:sp>
      <p:sp>
        <p:nvSpPr>
          <p:cNvPr id="4" name="テキスト ボックス 3">
            <a:extLst>
              <a:ext uri="{FF2B5EF4-FFF2-40B4-BE49-F238E27FC236}">
                <a16:creationId xmlns:a16="http://schemas.microsoft.com/office/drawing/2014/main" id="{AACE00B4-D226-EEEB-C42B-8AFB78F5EA26}"/>
              </a:ext>
            </a:extLst>
          </p:cNvPr>
          <p:cNvSpPr txBox="1"/>
          <p:nvPr/>
        </p:nvSpPr>
        <p:spPr>
          <a:xfrm>
            <a:off x="6384996" y="2529923"/>
            <a:ext cx="1736373" cy="261610"/>
          </a:xfrm>
          <a:prstGeom prst="rect">
            <a:avLst/>
          </a:prstGeom>
          <a:noFill/>
        </p:spPr>
        <p:txBody>
          <a:bodyPr wrap="none" rtlCol="0">
            <a:spAutoFit/>
          </a:bodyPr>
          <a:lstStyle/>
          <a:p>
            <a:pPr algn="ctr"/>
            <a:r>
              <a:rPr kumimoji="1" lang="ja-JP" altLang="en-US" sz="1100">
                <a:solidFill>
                  <a:schemeClr val="bg1"/>
                </a:solidFill>
                <a:latin typeface="Meiryo" panose="020B0604030504040204" pitchFamily="34" charset="-128"/>
                <a:ea typeface="Meiryo" panose="020B0604030504040204" pitchFamily="34" charset="-128"/>
              </a:rPr>
              <a:t>ビジネス</a:t>
            </a:r>
            <a:r>
              <a:rPr lang="ja-JP" altLang="en-US" sz="1100">
                <a:solidFill>
                  <a:schemeClr val="bg1"/>
                </a:solidFill>
                <a:latin typeface="Meiryo" panose="020B0604030504040204" pitchFamily="34" charset="-128"/>
                <a:ea typeface="Meiryo" panose="020B0604030504040204" pitchFamily="34" charset="-128"/>
              </a:rPr>
              <a:t>／コミュニティ</a:t>
            </a:r>
            <a:endParaRPr kumimoji="1" lang="ja-JP" altLang="en-US" sz="1100">
              <a:solidFill>
                <a:schemeClr val="bg1"/>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2949455999"/>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1DAD1C-5E63-A508-7F57-B05426371CD1}"/>
            </a:ext>
          </a:extLst>
        </p:cNvPr>
        <p:cNvGrpSpPr/>
        <p:nvPr/>
      </p:nvGrpSpPr>
      <p:grpSpPr>
        <a:xfrm>
          <a:off x="0" y="0"/>
          <a:ext cx="0" cy="0"/>
          <a:chOff x="0" y="0"/>
          <a:chExt cx="0" cy="0"/>
        </a:xfrm>
      </p:grpSpPr>
      <p:sp>
        <p:nvSpPr>
          <p:cNvPr id="6" name="直方体 5">
            <a:extLst>
              <a:ext uri="{FF2B5EF4-FFF2-40B4-BE49-F238E27FC236}">
                <a16:creationId xmlns:a16="http://schemas.microsoft.com/office/drawing/2014/main" id="{59BA9842-53CA-33C0-D6E3-37C0DA9C0A67}"/>
              </a:ext>
            </a:extLst>
          </p:cNvPr>
          <p:cNvSpPr/>
          <p:nvPr/>
        </p:nvSpPr>
        <p:spPr>
          <a:xfrm>
            <a:off x="1273408" y="4706504"/>
            <a:ext cx="6597181" cy="1368531"/>
          </a:xfrm>
          <a:prstGeom prst="cube">
            <a:avLst/>
          </a:prstGeom>
          <a:solidFill>
            <a:schemeClr val="accent3">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7903FE1F-893C-C5DA-B85A-4D8C26E99114}"/>
              </a:ext>
            </a:extLst>
          </p:cNvPr>
          <p:cNvSpPr>
            <a:spLocks noGrp="1"/>
          </p:cNvSpPr>
          <p:nvPr>
            <p:ph type="title"/>
          </p:nvPr>
        </p:nvSpPr>
        <p:spPr/>
        <p:txBody>
          <a:bodyPr/>
          <a:lstStyle/>
          <a:p>
            <a:r>
              <a:rPr kumimoji="1" lang="en-US" altLang="ja-JP" dirty="0"/>
              <a:t>Web3</a:t>
            </a:r>
            <a:r>
              <a:rPr lang="ja-JP" altLang="en-US"/>
              <a:t>とは何か</a:t>
            </a:r>
            <a:endParaRPr kumimoji="1" lang="ja-JP" altLang="en-US"/>
          </a:p>
        </p:txBody>
      </p:sp>
      <p:sp>
        <p:nvSpPr>
          <p:cNvPr id="7" name="テキスト ボックス 6">
            <a:extLst>
              <a:ext uri="{FF2B5EF4-FFF2-40B4-BE49-F238E27FC236}">
                <a16:creationId xmlns:a16="http://schemas.microsoft.com/office/drawing/2014/main" id="{E507A54E-2988-A36F-762B-36205C8735C6}"/>
              </a:ext>
            </a:extLst>
          </p:cNvPr>
          <p:cNvSpPr txBox="1"/>
          <p:nvPr/>
        </p:nvSpPr>
        <p:spPr>
          <a:xfrm>
            <a:off x="1306737" y="5159936"/>
            <a:ext cx="2339102" cy="461665"/>
          </a:xfrm>
          <a:prstGeom prst="rect">
            <a:avLst/>
          </a:prstGeom>
          <a:noFill/>
        </p:spPr>
        <p:txBody>
          <a:bodyPr wrap="none" rtlCol="0">
            <a:spAutoFit/>
          </a:bodyPr>
          <a:lstStyle/>
          <a:p>
            <a:r>
              <a:rPr kumimoji="1" lang="ja-JP" altLang="en-US" sz="2400" b="1">
                <a:solidFill>
                  <a:schemeClr val="bg1"/>
                </a:solidFill>
                <a:latin typeface="Meiryo" panose="020B0604030504040204" pitchFamily="34" charset="-128"/>
                <a:ea typeface="Meiryo" panose="020B0604030504040204" pitchFamily="34" charset="-128"/>
              </a:rPr>
              <a:t>インターネット</a:t>
            </a:r>
          </a:p>
        </p:txBody>
      </p:sp>
      <p:sp>
        <p:nvSpPr>
          <p:cNvPr id="10" name="テキスト ボックス 9">
            <a:extLst>
              <a:ext uri="{FF2B5EF4-FFF2-40B4-BE49-F238E27FC236}">
                <a16:creationId xmlns:a16="http://schemas.microsoft.com/office/drawing/2014/main" id="{2FC13F68-B079-E26F-8E75-42A0E60ADC7A}"/>
              </a:ext>
            </a:extLst>
          </p:cNvPr>
          <p:cNvSpPr txBox="1"/>
          <p:nvPr/>
        </p:nvSpPr>
        <p:spPr>
          <a:xfrm>
            <a:off x="1306734" y="5564058"/>
            <a:ext cx="6306916" cy="307777"/>
          </a:xfrm>
          <a:prstGeom prst="rect">
            <a:avLst/>
          </a:prstGeom>
          <a:noFill/>
        </p:spPr>
        <p:txBody>
          <a:bodyPr wrap="square" rtlCol="0">
            <a:spAutoFit/>
          </a:bodyPr>
          <a:lstStyle/>
          <a:p>
            <a:r>
              <a:rPr kumimoji="1" lang="ja-JP" altLang="en-US" sz="1400">
                <a:solidFill>
                  <a:schemeClr val="bg1"/>
                </a:solidFill>
                <a:latin typeface="Meiryo" panose="020B0604030504040204" pitchFamily="34" charset="-128"/>
                <a:ea typeface="Meiryo" panose="020B0604030504040204" pitchFamily="34" charset="-128"/>
              </a:rPr>
              <a:t>情報を交換するための手順と約束事</a:t>
            </a:r>
            <a:r>
              <a:rPr lang="ja-JP" altLang="en-US" sz="1400">
                <a:solidFill>
                  <a:schemeClr val="bg1"/>
                </a:solidFill>
                <a:latin typeface="Meiryo" panose="020B0604030504040204" pitchFamily="34" charset="-128"/>
                <a:ea typeface="Meiryo" panose="020B0604030504040204" pitchFamily="34" charset="-128"/>
              </a:rPr>
              <a:t>（プロトコル）</a:t>
            </a:r>
            <a:r>
              <a:rPr kumimoji="1" lang="ja-JP" altLang="en-US" sz="1400">
                <a:solidFill>
                  <a:schemeClr val="bg1"/>
                </a:solidFill>
                <a:latin typeface="Meiryo" panose="020B0604030504040204" pitchFamily="34" charset="-128"/>
                <a:ea typeface="Meiryo" panose="020B0604030504040204" pitchFamily="34" charset="-128"/>
              </a:rPr>
              <a:t>、これを実現する仕組み</a:t>
            </a:r>
          </a:p>
        </p:txBody>
      </p:sp>
      <p:grpSp>
        <p:nvGrpSpPr>
          <p:cNvPr id="24" name="グループ化 23">
            <a:extLst>
              <a:ext uri="{FF2B5EF4-FFF2-40B4-BE49-F238E27FC236}">
                <a16:creationId xmlns:a16="http://schemas.microsoft.com/office/drawing/2014/main" id="{AE0084A7-D148-9A38-37DB-A63C57388817}"/>
              </a:ext>
            </a:extLst>
          </p:cNvPr>
          <p:cNvGrpSpPr/>
          <p:nvPr/>
        </p:nvGrpSpPr>
        <p:grpSpPr>
          <a:xfrm>
            <a:off x="1273406" y="3450853"/>
            <a:ext cx="6597185" cy="1368531"/>
            <a:chOff x="1273406" y="3450853"/>
            <a:chExt cx="6597185" cy="1368531"/>
          </a:xfrm>
        </p:grpSpPr>
        <p:sp>
          <p:nvSpPr>
            <p:cNvPr id="4" name="直方体 3">
              <a:extLst>
                <a:ext uri="{FF2B5EF4-FFF2-40B4-BE49-F238E27FC236}">
                  <a16:creationId xmlns:a16="http://schemas.microsoft.com/office/drawing/2014/main" id="{7F66A317-6CE4-6C22-6C32-1127594DDA72}"/>
                </a:ext>
              </a:extLst>
            </p:cNvPr>
            <p:cNvSpPr/>
            <p:nvPr/>
          </p:nvSpPr>
          <p:spPr>
            <a:xfrm>
              <a:off x="1273410" y="3450853"/>
              <a:ext cx="6597181" cy="1368531"/>
            </a:xfrm>
            <a:prstGeom prst="cube">
              <a:avLst/>
            </a:prstGeom>
            <a:solidFill>
              <a:schemeClr val="accent6">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テキスト ボックス 7">
              <a:extLst>
                <a:ext uri="{FF2B5EF4-FFF2-40B4-BE49-F238E27FC236}">
                  <a16:creationId xmlns:a16="http://schemas.microsoft.com/office/drawing/2014/main" id="{85797F2E-9836-592A-B4DD-549DBD775933}"/>
                </a:ext>
              </a:extLst>
            </p:cNvPr>
            <p:cNvSpPr txBox="1"/>
            <p:nvPr/>
          </p:nvSpPr>
          <p:spPr>
            <a:xfrm>
              <a:off x="1273408" y="3899998"/>
              <a:ext cx="2646878" cy="461665"/>
            </a:xfrm>
            <a:prstGeom prst="rect">
              <a:avLst/>
            </a:prstGeom>
            <a:noFill/>
          </p:spPr>
          <p:txBody>
            <a:bodyPr wrap="none" rtlCol="0">
              <a:spAutoFit/>
            </a:bodyPr>
            <a:lstStyle/>
            <a:p>
              <a:r>
                <a:rPr kumimoji="1" lang="ja-JP" altLang="en-US" sz="2400" b="1">
                  <a:solidFill>
                    <a:schemeClr val="bg1"/>
                  </a:solidFill>
                  <a:latin typeface="Meiryo" panose="020B0604030504040204" pitchFamily="34" charset="-128"/>
                  <a:ea typeface="Meiryo" panose="020B0604030504040204" pitchFamily="34" charset="-128"/>
                </a:rPr>
                <a:t>ブロックチェーン</a:t>
              </a:r>
            </a:p>
          </p:txBody>
        </p:sp>
        <p:sp>
          <p:nvSpPr>
            <p:cNvPr id="11" name="テキスト ボックス 10">
              <a:extLst>
                <a:ext uri="{FF2B5EF4-FFF2-40B4-BE49-F238E27FC236}">
                  <a16:creationId xmlns:a16="http://schemas.microsoft.com/office/drawing/2014/main" id="{C02D4078-0029-0B69-B575-BB1608F27A51}"/>
                </a:ext>
              </a:extLst>
            </p:cNvPr>
            <p:cNvSpPr txBox="1"/>
            <p:nvPr/>
          </p:nvSpPr>
          <p:spPr>
            <a:xfrm>
              <a:off x="1273406" y="4267854"/>
              <a:ext cx="6190653" cy="523220"/>
            </a:xfrm>
            <a:prstGeom prst="rect">
              <a:avLst/>
            </a:prstGeom>
            <a:noFill/>
          </p:spPr>
          <p:txBody>
            <a:bodyPr wrap="square" rtlCol="0">
              <a:spAutoFit/>
            </a:bodyPr>
            <a:lstStyle/>
            <a:p>
              <a:r>
                <a:rPr kumimoji="1" lang="ja-JP" altLang="en-US" sz="1400">
                  <a:solidFill>
                    <a:schemeClr val="bg1"/>
                  </a:solidFill>
                  <a:latin typeface="Meiryo" panose="020B0604030504040204" pitchFamily="34" charset="-128"/>
                  <a:ea typeface="Meiryo" panose="020B0604030504040204" pitchFamily="34" charset="-128"/>
                </a:rPr>
                <a:t>取引の履歴や価値</a:t>
              </a:r>
              <a:r>
                <a:rPr lang="ja-JP" altLang="en-US" sz="1400">
                  <a:solidFill>
                    <a:schemeClr val="bg1"/>
                  </a:solidFill>
                  <a:latin typeface="Meiryo" panose="020B0604030504040204" pitchFamily="34" charset="-128"/>
                  <a:ea typeface="Meiryo" panose="020B0604030504040204" pitchFamily="34" charset="-128"/>
                </a:rPr>
                <a:t>の所在を示した台帳を、参加者が全員で所有する手順と約束事（プロトコル）、これを実行する仕組み</a:t>
              </a:r>
              <a:endParaRPr kumimoji="1" lang="en-US" altLang="ja-JP" sz="1400" dirty="0">
                <a:solidFill>
                  <a:schemeClr val="bg1"/>
                </a:solidFill>
                <a:latin typeface="Meiryo" panose="020B0604030504040204" pitchFamily="34" charset="-128"/>
                <a:ea typeface="Meiryo" panose="020B0604030504040204" pitchFamily="34" charset="-128"/>
              </a:endParaRPr>
            </a:p>
          </p:txBody>
        </p:sp>
        <p:sp>
          <p:nvSpPr>
            <p:cNvPr id="14" name="テキスト ボックス 13">
              <a:extLst>
                <a:ext uri="{FF2B5EF4-FFF2-40B4-BE49-F238E27FC236}">
                  <a16:creationId xmlns:a16="http://schemas.microsoft.com/office/drawing/2014/main" id="{6B4426DD-AD5B-4B5E-DA6B-77F5E739C5A7}"/>
                </a:ext>
              </a:extLst>
            </p:cNvPr>
            <p:cNvSpPr txBox="1"/>
            <p:nvPr/>
          </p:nvSpPr>
          <p:spPr>
            <a:xfrm>
              <a:off x="4119874" y="3941088"/>
              <a:ext cx="3344185" cy="276999"/>
            </a:xfrm>
            <a:prstGeom prst="rect">
              <a:avLst/>
            </a:prstGeom>
            <a:noFill/>
          </p:spPr>
          <p:txBody>
            <a:bodyPr wrap="none" rtlCol="0">
              <a:spAutoFit/>
            </a:bodyPr>
            <a:lstStyle/>
            <a:p>
              <a:r>
                <a:rPr kumimoji="1" lang="en-US" altLang="ja-JP" sz="1200" dirty="0">
                  <a:solidFill>
                    <a:schemeClr val="bg1"/>
                  </a:solidFill>
                  <a:latin typeface="Meiryo" panose="020B0604030504040204" pitchFamily="34" charset="-128"/>
                  <a:ea typeface="Meiryo" panose="020B0604030504040204" pitchFamily="34" charset="-128"/>
                </a:rPr>
                <a:t>Ethereum</a:t>
              </a:r>
              <a:r>
                <a:rPr kumimoji="1" lang="ja-JP" altLang="en-US" sz="1200">
                  <a:solidFill>
                    <a:schemeClr val="bg1"/>
                  </a:solidFill>
                  <a:latin typeface="Meiryo" panose="020B0604030504040204" pitchFamily="34" charset="-128"/>
                  <a:ea typeface="Meiryo" panose="020B0604030504040204" pitchFamily="34" charset="-128"/>
                </a:rPr>
                <a:t>、</a:t>
              </a:r>
              <a:r>
                <a:rPr kumimoji="1" lang="en-US" altLang="ja-JP" sz="1200" dirty="0">
                  <a:solidFill>
                    <a:schemeClr val="bg1"/>
                  </a:solidFill>
                  <a:latin typeface="Meiryo" panose="020B0604030504040204" pitchFamily="34" charset="-128"/>
                  <a:ea typeface="Meiryo" panose="020B0604030504040204" pitchFamily="34" charset="-128"/>
                </a:rPr>
                <a:t>Hyperledger</a:t>
              </a:r>
              <a:r>
                <a:rPr lang="ja-JP" altLang="en-US" sz="1200">
                  <a:solidFill>
                    <a:schemeClr val="bg1"/>
                  </a:solidFill>
                  <a:latin typeface="Meiryo" panose="020B0604030504040204" pitchFamily="34" charset="-128"/>
                  <a:ea typeface="Meiryo" panose="020B0604030504040204" pitchFamily="34" charset="-128"/>
                </a:rPr>
                <a:t>、</a:t>
              </a:r>
              <a:r>
                <a:rPr lang="en-US" altLang="ja-JP" sz="1200" dirty="0">
                  <a:solidFill>
                    <a:schemeClr val="bg1"/>
                  </a:solidFill>
                  <a:latin typeface="Meiryo" panose="020B0604030504040204" pitchFamily="34" charset="-128"/>
                  <a:ea typeface="Meiryo" panose="020B0604030504040204" pitchFamily="34" charset="-128"/>
                </a:rPr>
                <a:t>Bitcoin Core</a:t>
              </a:r>
              <a:r>
                <a:rPr lang="ja-JP" altLang="en-US" sz="1200">
                  <a:solidFill>
                    <a:schemeClr val="bg1"/>
                  </a:solidFill>
                  <a:latin typeface="Meiryo" panose="020B0604030504040204" pitchFamily="34" charset="-128"/>
                  <a:ea typeface="Meiryo" panose="020B0604030504040204" pitchFamily="34" charset="-128"/>
                </a:rPr>
                <a:t>など</a:t>
              </a:r>
              <a:endParaRPr kumimoji="1" lang="ja-JP" altLang="en-US" sz="1200">
                <a:solidFill>
                  <a:schemeClr val="bg1"/>
                </a:solidFill>
                <a:latin typeface="Meiryo" panose="020B0604030504040204" pitchFamily="34" charset="-128"/>
                <a:ea typeface="Meiryo" panose="020B0604030504040204" pitchFamily="34" charset="-128"/>
              </a:endParaRPr>
            </a:p>
          </p:txBody>
        </p:sp>
      </p:grpSp>
      <p:grpSp>
        <p:nvGrpSpPr>
          <p:cNvPr id="23" name="グループ化 22">
            <a:extLst>
              <a:ext uri="{FF2B5EF4-FFF2-40B4-BE49-F238E27FC236}">
                <a16:creationId xmlns:a16="http://schemas.microsoft.com/office/drawing/2014/main" id="{6C448535-A964-EACF-042F-274B7C02312B}"/>
              </a:ext>
            </a:extLst>
          </p:cNvPr>
          <p:cNvGrpSpPr/>
          <p:nvPr/>
        </p:nvGrpSpPr>
        <p:grpSpPr>
          <a:xfrm>
            <a:off x="1273409" y="1388696"/>
            <a:ext cx="6597181" cy="2175037"/>
            <a:chOff x="1273409" y="1388696"/>
            <a:chExt cx="6597181" cy="2175037"/>
          </a:xfrm>
        </p:grpSpPr>
        <p:sp>
          <p:nvSpPr>
            <p:cNvPr id="22" name="正方形/長方形 21">
              <a:extLst>
                <a:ext uri="{FF2B5EF4-FFF2-40B4-BE49-F238E27FC236}">
                  <a16:creationId xmlns:a16="http://schemas.microsoft.com/office/drawing/2014/main" id="{769D6D43-F053-C044-0024-1EADDE713353}"/>
                </a:ext>
              </a:extLst>
            </p:cNvPr>
            <p:cNvSpPr/>
            <p:nvPr/>
          </p:nvSpPr>
          <p:spPr>
            <a:xfrm>
              <a:off x="1614115" y="1388696"/>
              <a:ext cx="6256474" cy="806506"/>
            </a:xfrm>
            <a:prstGeom prst="rect">
              <a:avLst/>
            </a:prstGeom>
            <a:solidFill>
              <a:srgbClr val="0070C0"/>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直方体 4">
              <a:extLst>
                <a:ext uri="{FF2B5EF4-FFF2-40B4-BE49-F238E27FC236}">
                  <a16:creationId xmlns:a16="http://schemas.microsoft.com/office/drawing/2014/main" id="{B319057F-FB17-BEC0-FF05-FAC2AE77469F}"/>
                </a:ext>
              </a:extLst>
            </p:cNvPr>
            <p:cNvSpPr/>
            <p:nvPr/>
          </p:nvSpPr>
          <p:spPr>
            <a:xfrm>
              <a:off x="1273409" y="2195202"/>
              <a:ext cx="6597181" cy="1368531"/>
            </a:xfrm>
            <a:prstGeom prst="cube">
              <a:avLst/>
            </a:prstGeom>
            <a:solidFill>
              <a:srgbClr val="0070C0"/>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テキスト ボックス 8">
              <a:extLst>
                <a:ext uri="{FF2B5EF4-FFF2-40B4-BE49-F238E27FC236}">
                  <a16:creationId xmlns:a16="http://schemas.microsoft.com/office/drawing/2014/main" id="{0D09F7EB-CD28-485D-1054-8E7689006D6E}"/>
                </a:ext>
              </a:extLst>
            </p:cNvPr>
            <p:cNvSpPr txBox="1"/>
            <p:nvPr/>
          </p:nvSpPr>
          <p:spPr>
            <a:xfrm>
              <a:off x="1319437" y="2644347"/>
              <a:ext cx="2646878" cy="461665"/>
            </a:xfrm>
            <a:prstGeom prst="rect">
              <a:avLst/>
            </a:prstGeom>
            <a:noFill/>
          </p:spPr>
          <p:txBody>
            <a:bodyPr wrap="none" rtlCol="0">
              <a:spAutoFit/>
            </a:bodyPr>
            <a:lstStyle/>
            <a:p>
              <a:r>
                <a:rPr kumimoji="1" lang="ja-JP" altLang="en-US" sz="2400" b="1">
                  <a:solidFill>
                    <a:schemeClr val="bg1"/>
                  </a:solidFill>
                  <a:latin typeface="Meiryo" panose="020B0604030504040204" pitchFamily="34" charset="-128"/>
                  <a:ea typeface="Meiryo" panose="020B0604030504040204" pitchFamily="34" charset="-128"/>
                </a:rPr>
                <a:t>アプリケーション</a:t>
              </a:r>
            </a:p>
          </p:txBody>
        </p:sp>
        <p:sp>
          <p:nvSpPr>
            <p:cNvPr id="12" name="テキスト ボックス 11">
              <a:extLst>
                <a:ext uri="{FF2B5EF4-FFF2-40B4-BE49-F238E27FC236}">
                  <a16:creationId xmlns:a16="http://schemas.microsoft.com/office/drawing/2014/main" id="{298EF5F7-FC0A-33F3-D7A2-617942E9E616}"/>
                </a:ext>
              </a:extLst>
            </p:cNvPr>
            <p:cNvSpPr txBox="1"/>
            <p:nvPr/>
          </p:nvSpPr>
          <p:spPr>
            <a:xfrm>
              <a:off x="1315589" y="3027922"/>
              <a:ext cx="4493538" cy="523220"/>
            </a:xfrm>
            <a:prstGeom prst="rect">
              <a:avLst/>
            </a:prstGeom>
            <a:noFill/>
          </p:spPr>
          <p:txBody>
            <a:bodyPr wrap="none" rtlCol="0">
              <a:spAutoFit/>
            </a:bodyPr>
            <a:lstStyle/>
            <a:p>
              <a:r>
                <a:rPr kumimoji="1" lang="ja-JP" altLang="en-US" sz="1400">
                  <a:solidFill>
                    <a:schemeClr val="bg1"/>
                  </a:solidFill>
                  <a:latin typeface="Meiryo" panose="020B0604030504040204" pitchFamily="34" charset="-128"/>
                  <a:ea typeface="Meiryo" panose="020B0604030504040204" pitchFamily="34" charset="-128"/>
                </a:rPr>
                <a:t>特定の管理者に依存することなく、</a:t>
              </a:r>
              <a:endParaRPr kumimoji="1" lang="en-US" altLang="ja-JP" sz="1400" dirty="0">
                <a:solidFill>
                  <a:schemeClr val="bg1"/>
                </a:solidFill>
                <a:latin typeface="Meiryo" panose="020B0604030504040204" pitchFamily="34" charset="-128"/>
                <a:ea typeface="Meiryo" panose="020B0604030504040204" pitchFamily="34" charset="-128"/>
              </a:endParaRPr>
            </a:p>
            <a:p>
              <a:r>
                <a:rPr lang="ja-JP" altLang="en-US" sz="1400">
                  <a:solidFill>
                    <a:schemeClr val="bg1"/>
                  </a:solidFill>
                  <a:latin typeface="Meiryo" panose="020B0604030504040204" pitchFamily="34" charset="-128"/>
                  <a:ea typeface="Meiryo" panose="020B0604030504040204" pitchFamily="34" charset="-128"/>
                </a:rPr>
                <a:t>商取引や組織運営、サービス利用などを実現したもの</a:t>
              </a:r>
              <a:endParaRPr kumimoji="1" lang="en-US" altLang="ja-JP" sz="1400" dirty="0">
                <a:solidFill>
                  <a:schemeClr val="bg1"/>
                </a:solidFill>
                <a:latin typeface="Meiryo" panose="020B0604030504040204" pitchFamily="34" charset="-128"/>
                <a:ea typeface="Meiryo" panose="020B0604030504040204" pitchFamily="34" charset="-128"/>
              </a:endParaRPr>
            </a:p>
          </p:txBody>
        </p:sp>
        <p:sp>
          <p:nvSpPr>
            <p:cNvPr id="13" name="テキスト ボックス 12">
              <a:extLst>
                <a:ext uri="{FF2B5EF4-FFF2-40B4-BE49-F238E27FC236}">
                  <a16:creationId xmlns:a16="http://schemas.microsoft.com/office/drawing/2014/main" id="{A0F39C73-8D18-B4A8-0F22-3D3FAF251A02}"/>
                </a:ext>
              </a:extLst>
            </p:cNvPr>
            <p:cNvSpPr txBox="1"/>
            <p:nvPr/>
          </p:nvSpPr>
          <p:spPr>
            <a:xfrm>
              <a:off x="4119874" y="2726917"/>
              <a:ext cx="1767856" cy="276999"/>
            </a:xfrm>
            <a:prstGeom prst="rect">
              <a:avLst/>
            </a:prstGeom>
            <a:noFill/>
          </p:spPr>
          <p:txBody>
            <a:bodyPr wrap="none" rtlCol="0">
              <a:spAutoFit/>
            </a:bodyPr>
            <a:lstStyle/>
            <a:p>
              <a:r>
                <a:rPr kumimoji="1" lang="en-US" altLang="ja-JP" sz="1200" dirty="0">
                  <a:solidFill>
                    <a:schemeClr val="bg1"/>
                  </a:solidFill>
                  <a:latin typeface="Meiryo" panose="020B0604030504040204" pitchFamily="34" charset="-128"/>
                  <a:ea typeface="Meiryo" panose="020B0604030504040204" pitchFamily="34" charset="-128"/>
                </a:rPr>
                <a:t>NFT</a:t>
              </a:r>
              <a:r>
                <a:rPr kumimoji="1" lang="ja-JP" altLang="en-US" sz="1200">
                  <a:solidFill>
                    <a:schemeClr val="bg1"/>
                  </a:solidFill>
                  <a:latin typeface="Meiryo" panose="020B0604030504040204" pitchFamily="34" charset="-128"/>
                  <a:ea typeface="Meiryo" panose="020B0604030504040204" pitchFamily="34" charset="-128"/>
                </a:rPr>
                <a:t>、</a:t>
              </a:r>
              <a:r>
                <a:rPr kumimoji="1" lang="en-US" altLang="ja-JP" sz="1200" dirty="0">
                  <a:solidFill>
                    <a:schemeClr val="bg1"/>
                  </a:solidFill>
                  <a:latin typeface="Meiryo" panose="020B0604030504040204" pitchFamily="34" charset="-128"/>
                  <a:ea typeface="Meiryo" panose="020B0604030504040204" pitchFamily="34" charset="-128"/>
                </a:rPr>
                <a:t>DeFi</a:t>
              </a:r>
              <a:r>
                <a:rPr kumimoji="1" lang="ja-JP" altLang="en-US" sz="1200">
                  <a:solidFill>
                    <a:schemeClr val="bg1"/>
                  </a:solidFill>
                  <a:latin typeface="Meiryo" panose="020B0604030504040204" pitchFamily="34" charset="-128"/>
                  <a:ea typeface="Meiryo" panose="020B0604030504040204" pitchFamily="34" charset="-128"/>
                </a:rPr>
                <a:t>、</a:t>
              </a:r>
              <a:r>
                <a:rPr kumimoji="1" lang="en-US" altLang="ja-JP" sz="1200" dirty="0">
                  <a:solidFill>
                    <a:schemeClr val="bg1"/>
                  </a:solidFill>
                  <a:latin typeface="Meiryo" panose="020B0604030504040204" pitchFamily="34" charset="-128"/>
                  <a:ea typeface="Meiryo" panose="020B0604030504040204" pitchFamily="34" charset="-128"/>
                </a:rPr>
                <a:t>DAO</a:t>
              </a:r>
              <a:r>
                <a:rPr kumimoji="1" lang="ja-JP" altLang="en-US" sz="1200">
                  <a:solidFill>
                    <a:schemeClr val="bg1"/>
                  </a:solidFill>
                  <a:latin typeface="Meiryo" panose="020B0604030504040204" pitchFamily="34" charset="-128"/>
                  <a:ea typeface="Meiryo" panose="020B0604030504040204" pitchFamily="34" charset="-128"/>
                </a:rPr>
                <a:t>など</a:t>
              </a:r>
            </a:p>
          </p:txBody>
        </p:sp>
        <p:sp>
          <p:nvSpPr>
            <p:cNvPr id="21" name="テキスト ボックス 20">
              <a:extLst>
                <a:ext uri="{FF2B5EF4-FFF2-40B4-BE49-F238E27FC236}">
                  <a16:creationId xmlns:a16="http://schemas.microsoft.com/office/drawing/2014/main" id="{E1579CDE-DCE2-4043-1405-3C73596937F9}"/>
                </a:ext>
              </a:extLst>
            </p:cNvPr>
            <p:cNvSpPr txBox="1"/>
            <p:nvPr/>
          </p:nvSpPr>
          <p:spPr>
            <a:xfrm>
              <a:off x="1614114" y="1390731"/>
              <a:ext cx="6256473" cy="738664"/>
            </a:xfrm>
            <a:prstGeom prst="rect">
              <a:avLst/>
            </a:prstGeom>
            <a:noFill/>
          </p:spPr>
          <p:txBody>
            <a:bodyPr wrap="square" rtlCol="0">
              <a:spAutoFit/>
            </a:bodyPr>
            <a:lstStyle/>
            <a:p>
              <a:pPr algn="ctr"/>
              <a:r>
                <a:rPr kumimoji="1" lang="en-US" altLang="ja-JP" sz="2800" dirty="0">
                  <a:solidFill>
                    <a:schemeClr val="bg1"/>
                  </a:solidFill>
                  <a:latin typeface="Meiryo" charset="-128"/>
                  <a:ea typeface="Meiryo" charset="-128"/>
                  <a:cs typeface="Meiryo" charset="-128"/>
                </a:rPr>
                <a:t>Web3</a:t>
              </a:r>
            </a:p>
            <a:p>
              <a:pPr algn="ctr"/>
              <a:r>
                <a:rPr lang="ja-JP" altLang="en-US" sz="1400">
                  <a:solidFill>
                    <a:schemeClr val="bg1"/>
                  </a:solidFill>
                  <a:latin typeface="Meiryo" charset="-128"/>
                  <a:ea typeface="Meiryo" charset="-128"/>
                  <a:cs typeface="Meiryo" charset="-128"/>
                </a:rPr>
                <a:t>特定の管理者や運営主体に依存せずに社会やビジネスを動かすサービス群</a:t>
              </a:r>
              <a:endParaRPr kumimoji="1" lang="ja-JP" altLang="en-US" sz="1400" dirty="0">
                <a:solidFill>
                  <a:schemeClr val="bg1"/>
                </a:solidFill>
                <a:latin typeface="Meiryo" charset="-128"/>
                <a:ea typeface="Meiryo" charset="-128"/>
                <a:cs typeface="Meiryo" charset="-128"/>
              </a:endParaRPr>
            </a:p>
          </p:txBody>
        </p:sp>
      </p:grpSp>
    </p:spTree>
    <p:extLst>
      <p:ext uri="{BB962C8B-B14F-4D97-AF65-F5344CB8AC3E}">
        <p14:creationId xmlns:p14="http://schemas.microsoft.com/office/powerpoint/2010/main" val="1005063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500" fill="hold"/>
                                        <p:tgtEl>
                                          <p:spTgt spid="24"/>
                                        </p:tgtEl>
                                        <p:attrNameLst>
                                          <p:attrName>ppt_x</p:attrName>
                                        </p:attrNameLst>
                                      </p:cBhvr>
                                      <p:tavLst>
                                        <p:tav tm="0">
                                          <p:val>
                                            <p:strVal val="0-#ppt_w/2"/>
                                          </p:val>
                                        </p:tav>
                                        <p:tav tm="100000">
                                          <p:val>
                                            <p:strVal val="#ppt_x"/>
                                          </p:val>
                                        </p:tav>
                                      </p:tavLst>
                                    </p:anim>
                                    <p:anim calcmode="lin" valueType="num">
                                      <p:cBhvr additive="base">
                                        <p:cTn id="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3"/>
                                        </p:tgtEl>
                                        <p:attrNameLst>
                                          <p:attrName>style.visibility</p:attrName>
                                        </p:attrNameLst>
                                      </p:cBhvr>
                                      <p:to>
                                        <p:strVal val="visible"/>
                                      </p:to>
                                    </p:set>
                                    <p:anim calcmode="lin" valueType="num">
                                      <p:cBhvr additive="base">
                                        <p:cTn id="13" dur="500" fill="hold"/>
                                        <p:tgtEl>
                                          <p:spTgt spid="23"/>
                                        </p:tgtEl>
                                        <p:attrNameLst>
                                          <p:attrName>ppt_x</p:attrName>
                                        </p:attrNameLst>
                                      </p:cBhvr>
                                      <p:tavLst>
                                        <p:tav tm="0">
                                          <p:val>
                                            <p:strVal val="0-#ppt_w/2"/>
                                          </p:val>
                                        </p:tav>
                                        <p:tav tm="100000">
                                          <p:val>
                                            <p:strVal val="#ppt_x"/>
                                          </p:val>
                                        </p:tav>
                                      </p:tavLst>
                                    </p:anim>
                                    <p:anim calcmode="lin" valueType="num">
                                      <p:cBhvr additive="base">
                                        <p:cTn id="14" dur="500" fill="hold"/>
                                        <p:tgtEl>
                                          <p:spTgt spid="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18E7C6-D23D-4A18-0F8F-E65F9B04CAAB}"/>
            </a:ext>
          </a:extLst>
        </p:cNvPr>
        <p:cNvGrpSpPr/>
        <p:nvPr/>
      </p:nvGrpSpPr>
      <p:grpSpPr>
        <a:xfrm>
          <a:off x="0" y="0"/>
          <a:ext cx="0" cy="0"/>
          <a:chOff x="0" y="0"/>
          <a:chExt cx="0" cy="0"/>
        </a:xfrm>
      </p:grpSpPr>
      <p:pic>
        <p:nvPicPr>
          <p:cNvPr id="28" name="図 27" descr="落書きされた道路標識&#10;&#10;自動的に生成された説明">
            <a:extLst>
              <a:ext uri="{FF2B5EF4-FFF2-40B4-BE49-F238E27FC236}">
                <a16:creationId xmlns:a16="http://schemas.microsoft.com/office/drawing/2014/main" id="{59EB7BFA-E664-75E9-D437-E7C329571530}"/>
              </a:ext>
            </a:extLst>
          </p:cNvPr>
          <p:cNvPicPr>
            <a:picLocks noChangeAspect="1"/>
          </p:cNvPicPr>
          <p:nvPr/>
        </p:nvPicPr>
        <p:blipFill>
          <a:blip r:embed="rId3"/>
          <a:stretch>
            <a:fillRect/>
          </a:stretch>
        </p:blipFill>
        <p:spPr>
          <a:xfrm>
            <a:off x="667656" y="871591"/>
            <a:ext cx="2112881" cy="1693014"/>
          </a:xfrm>
          <a:prstGeom prst="rect">
            <a:avLst/>
          </a:prstGeom>
        </p:spPr>
      </p:pic>
      <p:sp>
        <p:nvSpPr>
          <p:cNvPr id="25" name="角丸四角形 24">
            <a:extLst>
              <a:ext uri="{FF2B5EF4-FFF2-40B4-BE49-F238E27FC236}">
                <a16:creationId xmlns:a16="http://schemas.microsoft.com/office/drawing/2014/main" id="{E3932C11-C96A-E3BE-C13F-A355E7B8E3D8}"/>
              </a:ext>
            </a:extLst>
          </p:cNvPr>
          <p:cNvSpPr/>
          <p:nvPr/>
        </p:nvSpPr>
        <p:spPr>
          <a:xfrm>
            <a:off x="539067" y="4609871"/>
            <a:ext cx="8065865" cy="1920961"/>
          </a:xfrm>
          <a:prstGeom prst="roundRect">
            <a:avLst>
              <a:gd name="adj" fmla="val 9824"/>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 name="角丸四角形 37">
            <a:extLst>
              <a:ext uri="{FF2B5EF4-FFF2-40B4-BE49-F238E27FC236}">
                <a16:creationId xmlns:a16="http://schemas.microsoft.com/office/drawing/2014/main" id="{6A84BA71-758F-D5E7-68CE-D982A518CF50}"/>
              </a:ext>
            </a:extLst>
          </p:cNvPr>
          <p:cNvSpPr/>
          <p:nvPr/>
        </p:nvSpPr>
        <p:spPr>
          <a:xfrm>
            <a:off x="535825" y="2715179"/>
            <a:ext cx="8065850" cy="1851707"/>
          </a:xfrm>
          <a:prstGeom prst="roundRect">
            <a:avLst>
              <a:gd name="adj" fmla="val 13498"/>
            </a:avLst>
          </a:prstGeom>
          <a:solidFill>
            <a:srgbClr val="77933C"/>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DDB9EB66-E2F2-6987-C27A-1989B6463A5B}"/>
              </a:ext>
            </a:extLst>
          </p:cNvPr>
          <p:cNvSpPr>
            <a:spLocks noGrp="1"/>
          </p:cNvSpPr>
          <p:nvPr>
            <p:ph type="title"/>
          </p:nvPr>
        </p:nvSpPr>
        <p:spPr>
          <a:xfrm>
            <a:off x="230400" y="266400"/>
            <a:ext cx="9231652" cy="416221"/>
          </a:xfrm>
        </p:spPr>
        <p:txBody>
          <a:bodyPr/>
          <a:lstStyle/>
          <a:p>
            <a:r>
              <a:rPr lang="ja-JP" altLang="en-US"/>
              <a:t>参考：</a:t>
            </a:r>
            <a:r>
              <a:rPr lang="ja-JP" altLang="ja-JP"/>
              <a:t>デジタル・データに資産価値を与える</a:t>
            </a:r>
            <a:r>
              <a:rPr lang="en-US" altLang="ja-JP" dirty="0"/>
              <a:t>NFT</a:t>
            </a:r>
            <a:endParaRPr kumimoji="1" lang="ja-JP" altLang="en-US" sz="2000"/>
          </a:p>
        </p:txBody>
      </p:sp>
      <p:grpSp>
        <p:nvGrpSpPr>
          <p:cNvPr id="5" name="グループ化 4">
            <a:extLst>
              <a:ext uri="{FF2B5EF4-FFF2-40B4-BE49-F238E27FC236}">
                <a16:creationId xmlns:a16="http://schemas.microsoft.com/office/drawing/2014/main" id="{B53F0838-90BE-0E9B-750D-DC85BCBB3CC1}"/>
              </a:ext>
            </a:extLst>
          </p:cNvPr>
          <p:cNvGrpSpPr/>
          <p:nvPr/>
        </p:nvGrpSpPr>
        <p:grpSpPr>
          <a:xfrm>
            <a:off x="1301288" y="4751762"/>
            <a:ext cx="6541423" cy="974968"/>
            <a:chOff x="1277891" y="2701967"/>
            <a:chExt cx="6541423" cy="974968"/>
          </a:xfrm>
        </p:grpSpPr>
        <p:sp>
          <p:nvSpPr>
            <p:cNvPr id="6" name="正方形/長方形 5">
              <a:extLst>
                <a:ext uri="{FF2B5EF4-FFF2-40B4-BE49-F238E27FC236}">
                  <a16:creationId xmlns:a16="http://schemas.microsoft.com/office/drawing/2014/main" id="{53C384B4-3436-69EC-E01E-E1076889B278}"/>
                </a:ext>
              </a:extLst>
            </p:cNvPr>
            <p:cNvSpPr/>
            <p:nvPr/>
          </p:nvSpPr>
          <p:spPr>
            <a:xfrm>
              <a:off x="1277891" y="2701967"/>
              <a:ext cx="845617" cy="974967"/>
            </a:xfrm>
            <a:prstGeom prst="rect">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正方形/長方形 6">
              <a:extLst>
                <a:ext uri="{FF2B5EF4-FFF2-40B4-BE49-F238E27FC236}">
                  <a16:creationId xmlns:a16="http://schemas.microsoft.com/office/drawing/2014/main" id="{55C83BDF-9673-8EC2-636D-742AA8C84EE9}"/>
                </a:ext>
              </a:extLst>
            </p:cNvPr>
            <p:cNvSpPr/>
            <p:nvPr/>
          </p:nvSpPr>
          <p:spPr>
            <a:xfrm>
              <a:off x="3176493" y="2701968"/>
              <a:ext cx="845617" cy="974967"/>
            </a:xfrm>
            <a:prstGeom prst="rect">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正方形/長方形 7">
              <a:extLst>
                <a:ext uri="{FF2B5EF4-FFF2-40B4-BE49-F238E27FC236}">
                  <a16:creationId xmlns:a16="http://schemas.microsoft.com/office/drawing/2014/main" id="{1EAEA296-1D60-BD29-A68F-DDBA447BD7B5}"/>
                </a:ext>
              </a:extLst>
            </p:cNvPr>
            <p:cNvSpPr/>
            <p:nvPr/>
          </p:nvSpPr>
          <p:spPr>
            <a:xfrm>
              <a:off x="5075095" y="2701967"/>
              <a:ext cx="845617" cy="974967"/>
            </a:xfrm>
            <a:prstGeom prst="rect">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正方形/長方形 8">
              <a:extLst>
                <a:ext uri="{FF2B5EF4-FFF2-40B4-BE49-F238E27FC236}">
                  <a16:creationId xmlns:a16="http://schemas.microsoft.com/office/drawing/2014/main" id="{6E80ADE3-87D1-42F0-689C-0BB0E04C7B80}"/>
                </a:ext>
              </a:extLst>
            </p:cNvPr>
            <p:cNvSpPr/>
            <p:nvPr/>
          </p:nvSpPr>
          <p:spPr>
            <a:xfrm>
              <a:off x="6973697" y="2701967"/>
              <a:ext cx="845617" cy="974967"/>
            </a:xfrm>
            <a:prstGeom prst="rect">
              <a:avLst/>
            </a:prstGeom>
            <a:solidFill>
              <a:schemeClr val="accent6">
                <a:lumMod val="20000"/>
                <a:lumOff val="80000"/>
              </a:schemeClr>
            </a:solidFill>
            <a:ln>
              <a:solidFill>
                <a:schemeClr val="accent6"/>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正方形/長方形 9">
              <a:extLst>
                <a:ext uri="{FF2B5EF4-FFF2-40B4-BE49-F238E27FC236}">
                  <a16:creationId xmlns:a16="http://schemas.microsoft.com/office/drawing/2014/main" id="{1B149C5E-74DD-85AD-ADE3-DDDE2BD0C80F}"/>
                </a:ext>
              </a:extLst>
            </p:cNvPr>
            <p:cNvSpPr/>
            <p:nvPr/>
          </p:nvSpPr>
          <p:spPr>
            <a:xfrm>
              <a:off x="1334883" y="2800390"/>
              <a:ext cx="731633" cy="215405"/>
            </a:xfrm>
            <a:prstGeom prst="rect">
              <a:avLst/>
            </a:prstGeom>
            <a:solidFill>
              <a:schemeClr val="accent6">
                <a:lumMod val="50000"/>
              </a:schemeClr>
            </a:solidFill>
            <a:ln w="3175">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 name="正方形/長方形 10">
              <a:extLst>
                <a:ext uri="{FF2B5EF4-FFF2-40B4-BE49-F238E27FC236}">
                  <a16:creationId xmlns:a16="http://schemas.microsoft.com/office/drawing/2014/main" id="{F2C6B600-2078-C722-CD13-C5C638B79390}"/>
                </a:ext>
              </a:extLst>
            </p:cNvPr>
            <p:cNvSpPr/>
            <p:nvPr/>
          </p:nvSpPr>
          <p:spPr>
            <a:xfrm>
              <a:off x="1334883" y="3363595"/>
              <a:ext cx="731633" cy="215405"/>
            </a:xfrm>
            <a:prstGeom prst="rect">
              <a:avLst/>
            </a:prstGeom>
            <a:solidFill>
              <a:srgbClr val="C00000"/>
            </a:solidFill>
            <a:ln w="3175">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正方形/長方形 11">
              <a:extLst>
                <a:ext uri="{FF2B5EF4-FFF2-40B4-BE49-F238E27FC236}">
                  <a16:creationId xmlns:a16="http://schemas.microsoft.com/office/drawing/2014/main" id="{10BE3A9D-808D-1863-2FF4-F0A282D847CC}"/>
                </a:ext>
              </a:extLst>
            </p:cNvPr>
            <p:cNvSpPr/>
            <p:nvPr/>
          </p:nvSpPr>
          <p:spPr>
            <a:xfrm>
              <a:off x="1334883" y="3081747"/>
              <a:ext cx="731633" cy="215405"/>
            </a:xfrm>
            <a:prstGeom prst="rect">
              <a:avLst/>
            </a:prstGeom>
            <a:solidFill>
              <a:schemeClr val="accent4"/>
            </a:solidFill>
            <a:ln w="3175">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正方形/長方形 12">
              <a:extLst>
                <a:ext uri="{FF2B5EF4-FFF2-40B4-BE49-F238E27FC236}">
                  <a16:creationId xmlns:a16="http://schemas.microsoft.com/office/drawing/2014/main" id="{9B2B23A1-096C-9C3A-C886-D443AF0AAFAF}"/>
                </a:ext>
              </a:extLst>
            </p:cNvPr>
            <p:cNvSpPr/>
            <p:nvPr/>
          </p:nvSpPr>
          <p:spPr>
            <a:xfrm>
              <a:off x="3233485" y="2800389"/>
              <a:ext cx="731633" cy="215405"/>
            </a:xfrm>
            <a:prstGeom prst="rect">
              <a:avLst/>
            </a:prstGeom>
            <a:solidFill>
              <a:schemeClr val="accent6">
                <a:lumMod val="50000"/>
              </a:schemeClr>
            </a:solidFill>
            <a:ln w="3175">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 name="正方形/長方形 13">
              <a:extLst>
                <a:ext uri="{FF2B5EF4-FFF2-40B4-BE49-F238E27FC236}">
                  <a16:creationId xmlns:a16="http://schemas.microsoft.com/office/drawing/2014/main" id="{EF6F2B69-9E08-3BD3-73F6-1EFC69A830A3}"/>
                </a:ext>
              </a:extLst>
            </p:cNvPr>
            <p:cNvSpPr/>
            <p:nvPr/>
          </p:nvSpPr>
          <p:spPr>
            <a:xfrm>
              <a:off x="3233485" y="3363594"/>
              <a:ext cx="731633" cy="215405"/>
            </a:xfrm>
            <a:prstGeom prst="rect">
              <a:avLst/>
            </a:prstGeom>
            <a:solidFill>
              <a:srgbClr val="C00000"/>
            </a:solidFill>
            <a:ln w="3175">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 name="正方形/長方形 14">
              <a:extLst>
                <a:ext uri="{FF2B5EF4-FFF2-40B4-BE49-F238E27FC236}">
                  <a16:creationId xmlns:a16="http://schemas.microsoft.com/office/drawing/2014/main" id="{66D0C545-CDA4-499E-E33D-74BE2CDA91C7}"/>
                </a:ext>
              </a:extLst>
            </p:cNvPr>
            <p:cNvSpPr/>
            <p:nvPr/>
          </p:nvSpPr>
          <p:spPr>
            <a:xfrm>
              <a:off x="3233485" y="3081746"/>
              <a:ext cx="731633" cy="215405"/>
            </a:xfrm>
            <a:prstGeom prst="rect">
              <a:avLst/>
            </a:prstGeom>
            <a:solidFill>
              <a:schemeClr val="accent4"/>
            </a:solidFill>
            <a:ln w="3175">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正方形/長方形 15">
              <a:extLst>
                <a:ext uri="{FF2B5EF4-FFF2-40B4-BE49-F238E27FC236}">
                  <a16:creationId xmlns:a16="http://schemas.microsoft.com/office/drawing/2014/main" id="{47F822D0-2E65-236B-DD95-8FA162083867}"/>
                </a:ext>
              </a:extLst>
            </p:cNvPr>
            <p:cNvSpPr/>
            <p:nvPr/>
          </p:nvSpPr>
          <p:spPr>
            <a:xfrm>
              <a:off x="5132088" y="2800389"/>
              <a:ext cx="731633" cy="215405"/>
            </a:xfrm>
            <a:prstGeom prst="rect">
              <a:avLst/>
            </a:prstGeom>
            <a:solidFill>
              <a:schemeClr val="accent6">
                <a:lumMod val="50000"/>
              </a:schemeClr>
            </a:solidFill>
            <a:ln w="3175">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 name="正方形/長方形 16">
              <a:extLst>
                <a:ext uri="{FF2B5EF4-FFF2-40B4-BE49-F238E27FC236}">
                  <a16:creationId xmlns:a16="http://schemas.microsoft.com/office/drawing/2014/main" id="{68F4BA3E-A1D6-E7E9-41AB-A71BCFECF47A}"/>
                </a:ext>
              </a:extLst>
            </p:cNvPr>
            <p:cNvSpPr/>
            <p:nvPr/>
          </p:nvSpPr>
          <p:spPr>
            <a:xfrm>
              <a:off x="5132088" y="3363594"/>
              <a:ext cx="731633" cy="215405"/>
            </a:xfrm>
            <a:prstGeom prst="rect">
              <a:avLst/>
            </a:prstGeom>
            <a:solidFill>
              <a:srgbClr val="C00000"/>
            </a:solidFill>
            <a:ln w="3175">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正方形/長方形 17">
              <a:extLst>
                <a:ext uri="{FF2B5EF4-FFF2-40B4-BE49-F238E27FC236}">
                  <a16:creationId xmlns:a16="http://schemas.microsoft.com/office/drawing/2014/main" id="{C610D625-AAB6-BD3B-7590-0019ECAB9F6A}"/>
                </a:ext>
              </a:extLst>
            </p:cNvPr>
            <p:cNvSpPr/>
            <p:nvPr/>
          </p:nvSpPr>
          <p:spPr>
            <a:xfrm>
              <a:off x="5132088" y="3081746"/>
              <a:ext cx="731633" cy="215405"/>
            </a:xfrm>
            <a:prstGeom prst="rect">
              <a:avLst/>
            </a:prstGeom>
            <a:solidFill>
              <a:schemeClr val="accent4"/>
            </a:solidFill>
            <a:ln w="3175">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 name="正方形/長方形 18">
              <a:extLst>
                <a:ext uri="{FF2B5EF4-FFF2-40B4-BE49-F238E27FC236}">
                  <a16:creationId xmlns:a16="http://schemas.microsoft.com/office/drawing/2014/main" id="{06F5AC48-A27D-E819-581F-5528C79173A5}"/>
                </a:ext>
              </a:extLst>
            </p:cNvPr>
            <p:cNvSpPr/>
            <p:nvPr/>
          </p:nvSpPr>
          <p:spPr>
            <a:xfrm>
              <a:off x="7040197" y="2800389"/>
              <a:ext cx="731633" cy="215405"/>
            </a:xfrm>
            <a:prstGeom prst="rect">
              <a:avLst/>
            </a:prstGeom>
            <a:solidFill>
              <a:schemeClr val="accent6">
                <a:lumMod val="50000"/>
              </a:schemeClr>
            </a:solidFill>
            <a:ln w="3175">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正方形/長方形 19">
              <a:extLst>
                <a:ext uri="{FF2B5EF4-FFF2-40B4-BE49-F238E27FC236}">
                  <a16:creationId xmlns:a16="http://schemas.microsoft.com/office/drawing/2014/main" id="{78FF5F8C-C636-5ED1-0A95-28081B20AD28}"/>
                </a:ext>
              </a:extLst>
            </p:cNvPr>
            <p:cNvSpPr/>
            <p:nvPr/>
          </p:nvSpPr>
          <p:spPr>
            <a:xfrm>
              <a:off x="7040197" y="3363594"/>
              <a:ext cx="731633" cy="215405"/>
            </a:xfrm>
            <a:prstGeom prst="rect">
              <a:avLst/>
            </a:prstGeom>
            <a:solidFill>
              <a:srgbClr val="C00000"/>
            </a:solidFill>
            <a:ln w="3175">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正方形/長方形 20">
              <a:extLst>
                <a:ext uri="{FF2B5EF4-FFF2-40B4-BE49-F238E27FC236}">
                  <a16:creationId xmlns:a16="http://schemas.microsoft.com/office/drawing/2014/main" id="{5DE0E3E0-CDE2-B585-EE02-2DD15C4B2979}"/>
                </a:ext>
              </a:extLst>
            </p:cNvPr>
            <p:cNvSpPr/>
            <p:nvPr/>
          </p:nvSpPr>
          <p:spPr>
            <a:xfrm>
              <a:off x="7040197" y="3081746"/>
              <a:ext cx="731633" cy="215405"/>
            </a:xfrm>
            <a:prstGeom prst="rect">
              <a:avLst/>
            </a:prstGeom>
            <a:solidFill>
              <a:schemeClr val="accent4"/>
            </a:solidFill>
            <a:ln w="3175">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2" name="カギ線コネクタ 21">
              <a:extLst>
                <a:ext uri="{FF2B5EF4-FFF2-40B4-BE49-F238E27FC236}">
                  <a16:creationId xmlns:a16="http://schemas.microsoft.com/office/drawing/2014/main" id="{CE0E1B23-FBCB-B8F9-4841-6684708D1496}"/>
                </a:ext>
              </a:extLst>
            </p:cNvPr>
            <p:cNvCxnSpPr>
              <a:cxnSpLocks/>
              <a:stCxn id="6" idx="3"/>
              <a:endCxn id="13" idx="1"/>
            </p:cNvCxnSpPr>
            <p:nvPr/>
          </p:nvCxnSpPr>
          <p:spPr>
            <a:xfrm flipV="1">
              <a:off x="2123508" y="2908092"/>
              <a:ext cx="1109977" cy="281359"/>
            </a:xfrm>
            <a:prstGeom prst="bentConnector3">
              <a:avLst/>
            </a:prstGeom>
            <a:ln>
              <a:tailEnd type="triangle"/>
            </a:ln>
          </p:spPr>
          <p:style>
            <a:lnRef idx="2">
              <a:schemeClr val="accent6"/>
            </a:lnRef>
            <a:fillRef idx="0">
              <a:schemeClr val="accent6"/>
            </a:fillRef>
            <a:effectRef idx="1">
              <a:schemeClr val="accent6"/>
            </a:effectRef>
            <a:fontRef idx="minor">
              <a:schemeClr val="tx1"/>
            </a:fontRef>
          </p:style>
        </p:cxnSp>
        <p:cxnSp>
          <p:nvCxnSpPr>
            <p:cNvPr id="23" name="カギ線コネクタ 22">
              <a:extLst>
                <a:ext uri="{FF2B5EF4-FFF2-40B4-BE49-F238E27FC236}">
                  <a16:creationId xmlns:a16="http://schemas.microsoft.com/office/drawing/2014/main" id="{A02678F4-38D2-66C6-B24D-F97B0103DAC6}"/>
                </a:ext>
              </a:extLst>
            </p:cNvPr>
            <p:cNvCxnSpPr>
              <a:cxnSpLocks/>
              <a:stCxn id="7" idx="3"/>
              <a:endCxn id="16" idx="1"/>
            </p:cNvCxnSpPr>
            <p:nvPr/>
          </p:nvCxnSpPr>
          <p:spPr>
            <a:xfrm flipV="1">
              <a:off x="4022110" y="2908092"/>
              <a:ext cx="1109978" cy="281360"/>
            </a:xfrm>
            <a:prstGeom prst="bentConnector3">
              <a:avLst/>
            </a:prstGeom>
            <a:ln>
              <a:tailEnd type="triangle"/>
            </a:ln>
          </p:spPr>
          <p:style>
            <a:lnRef idx="2">
              <a:schemeClr val="accent6"/>
            </a:lnRef>
            <a:fillRef idx="0">
              <a:schemeClr val="accent6"/>
            </a:fillRef>
            <a:effectRef idx="1">
              <a:schemeClr val="accent6"/>
            </a:effectRef>
            <a:fontRef idx="minor">
              <a:schemeClr val="tx1"/>
            </a:fontRef>
          </p:style>
        </p:cxnSp>
        <p:cxnSp>
          <p:nvCxnSpPr>
            <p:cNvPr id="24" name="カギ線コネクタ 23">
              <a:extLst>
                <a:ext uri="{FF2B5EF4-FFF2-40B4-BE49-F238E27FC236}">
                  <a16:creationId xmlns:a16="http://schemas.microsoft.com/office/drawing/2014/main" id="{00FE09DC-D3AC-86CA-377A-B1265DA68248}"/>
                </a:ext>
              </a:extLst>
            </p:cNvPr>
            <p:cNvCxnSpPr>
              <a:cxnSpLocks/>
              <a:stCxn id="8" idx="3"/>
              <a:endCxn id="19" idx="1"/>
            </p:cNvCxnSpPr>
            <p:nvPr/>
          </p:nvCxnSpPr>
          <p:spPr>
            <a:xfrm flipV="1">
              <a:off x="5920712" y="2908092"/>
              <a:ext cx="1119485" cy="281359"/>
            </a:xfrm>
            <a:prstGeom prst="bentConnector3">
              <a:avLst>
                <a:gd name="adj1" fmla="val 50000"/>
              </a:avLst>
            </a:prstGeom>
            <a:ln>
              <a:prstDash val="sysDot"/>
              <a:tailEnd type="triangle"/>
            </a:ln>
          </p:spPr>
          <p:style>
            <a:lnRef idx="2">
              <a:schemeClr val="accent6"/>
            </a:lnRef>
            <a:fillRef idx="0">
              <a:schemeClr val="accent6"/>
            </a:fillRef>
            <a:effectRef idx="1">
              <a:schemeClr val="accent6"/>
            </a:effectRef>
            <a:fontRef idx="minor">
              <a:schemeClr val="tx1"/>
            </a:fontRef>
          </p:style>
        </p:cxnSp>
      </p:grpSp>
      <p:cxnSp>
        <p:nvCxnSpPr>
          <p:cNvPr id="27" name="直線コネクタ 26">
            <a:extLst>
              <a:ext uri="{FF2B5EF4-FFF2-40B4-BE49-F238E27FC236}">
                <a16:creationId xmlns:a16="http://schemas.microsoft.com/office/drawing/2014/main" id="{0F6B76A4-BCD3-5044-3EE8-AD2ECB032307}"/>
              </a:ext>
            </a:extLst>
          </p:cNvPr>
          <p:cNvCxnSpPr>
            <a:cxnSpLocks/>
            <a:endCxn id="6" idx="0"/>
          </p:cNvCxnSpPr>
          <p:nvPr/>
        </p:nvCxnSpPr>
        <p:spPr>
          <a:xfrm>
            <a:off x="1724097" y="2526209"/>
            <a:ext cx="0" cy="2225553"/>
          </a:xfrm>
          <a:prstGeom prst="line">
            <a:avLst/>
          </a:prstGeom>
          <a:ln w="76200">
            <a:headEnd type="oval" w="med" len="med"/>
            <a:tailEnd type="oval" w="med" len="med"/>
          </a:ln>
        </p:spPr>
        <p:style>
          <a:lnRef idx="2">
            <a:schemeClr val="accent6"/>
          </a:lnRef>
          <a:fillRef idx="0">
            <a:schemeClr val="accent6"/>
          </a:fillRef>
          <a:effectRef idx="1">
            <a:schemeClr val="accent6"/>
          </a:effectRef>
          <a:fontRef idx="minor">
            <a:schemeClr val="tx1"/>
          </a:fontRef>
        </p:style>
      </p:cxnSp>
      <p:pic>
        <p:nvPicPr>
          <p:cNvPr id="35" name="図 34" descr="アイコン&#10;&#10;自動的に生成された説明">
            <a:extLst>
              <a:ext uri="{FF2B5EF4-FFF2-40B4-BE49-F238E27FC236}">
                <a16:creationId xmlns:a16="http://schemas.microsoft.com/office/drawing/2014/main" id="{F598B6BD-8555-755E-D59B-4C40C601B739}"/>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953153" y="2977725"/>
            <a:ext cx="1484516" cy="1484516"/>
          </a:xfrm>
          <a:prstGeom prst="rect">
            <a:avLst/>
          </a:prstGeom>
          <a:effectLst>
            <a:outerShdw blurRad="50800" dist="38100" dir="2700000" algn="tl" rotWithShape="0">
              <a:prstClr val="black">
                <a:alpha val="40000"/>
              </a:prstClr>
            </a:outerShdw>
          </a:effectLst>
        </p:spPr>
      </p:pic>
      <p:sp>
        <p:nvSpPr>
          <p:cNvPr id="33" name="テキスト ボックス 32">
            <a:extLst>
              <a:ext uri="{FF2B5EF4-FFF2-40B4-BE49-F238E27FC236}">
                <a16:creationId xmlns:a16="http://schemas.microsoft.com/office/drawing/2014/main" id="{CB9A34D2-EFCF-7259-ED85-ED99DA432A9F}"/>
              </a:ext>
            </a:extLst>
          </p:cNvPr>
          <p:cNvSpPr txBox="1"/>
          <p:nvPr/>
        </p:nvSpPr>
        <p:spPr>
          <a:xfrm>
            <a:off x="953153" y="3126378"/>
            <a:ext cx="1048493" cy="584775"/>
          </a:xfrm>
          <a:prstGeom prst="rect">
            <a:avLst/>
          </a:prstGeom>
          <a:noFill/>
        </p:spPr>
        <p:txBody>
          <a:bodyPr wrap="none" rtlCol="0">
            <a:spAutoFit/>
          </a:bodyPr>
          <a:lstStyle/>
          <a:p>
            <a:pPr algn="ctr"/>
            <a:r>
              <a:rPr kumimoji="1" lang="en-US" altLang="ja-JP" sz="3200" b="1" dirty="0">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NFT</a:t>
            </a:r>
            <a:endParaRPr kumimoji="1" lang="ja-JP" altLang="en-US" sz="3200" b="1">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36" name="テキスト ボックス 35">
            <a:extLst>
              <a:ext uri="{FF2B5EF4-FFF2-40B4-BE49-F238E27FC236}">
                <a16:creationId xmlns:a16="http://schemas.microsoft.com/office/drawing/2014/main" id="{F08B01E0-9564-31AD-7727-BC8C4C933C5C}"/>
              </a:ext>
            </a:extLst>
          </p:cNvPr>
          <p:cNvSpPr txBox="1"/>
          <p:nvPr/>
        </p:nvSpPr>
        <p:spPr>
          <a:xfrm>
            <a:off x="2912366" y="848400"/>
            <a:ext cx="4873037" cy="830997"/>
          </a:xfrm>
          <a:prstGeom prst="rect">
            <a:avLst/>
          </a:prstGeom>
          <a:noFill/>
        </p:spPr>
        <p:txBody>
          <a:bodyPr wrap="square" rtlCol="0">
            <a:spAutoFit/>
          </a:bodyPr>
          <a:lstStyle/>
          <a:p>
            <a:r>
              <a:rPr lang="en-US" altLang="ja-JP" sz="3200" b="1" dirty="0">
                <a:latin typeface="Meiryo" panose="020B0604030504040204" pitchFamily="34" charset="-128"/>
                <a:ea typeface="Meiryo" panose="020B0604030504040204" pitchFamily="34" charset="-128"/>
              </a:rPr>
              <a:t>NFT</a:t>
            </a:r>
            <a:r>
              <a:rPr lang="en-US" altLang="ja-JP" dirty="0">
                <a:latin typeface="Meiryo" panose="020B0604030504040204" pitchFamily="34" charset="-128"/>
                <a:ea typeface="Meiryo" panose="020B0604030504040204" pitchFamily="34" charset="-128"/>
              </a:rPr>
              <a:t> </a:t>
            </a:r>
            <a:r>
              <a:rPr lang="en-US" altLang="ja-JP" sz="1200" dirty="0">
                <a:latin typeface="Meiryo" panose="020B0604030504040204" pitchFamily="34" charset="-128"/>
                <a:ea typeface="Meiryo" panose="020B0604030504040204" pitchFamily="34" charset="-128"/>
              </a:rPr>
              <a:t>Non-Fungible Token</a:t>
            </a:r>
            <a:r>
              <a:rPr lang="ja-JP" altLang="ja-JP" sz="1200">
                <a:latin typeface="Meiryo" panose="020B0604030504040204" pitchFamily="34" charset="-128"/>
                <a:ea typeface="Meiryo" panose="020B0604030504040204" pitchFamily="34" charset="-128"/>
              </a:rPr>
              <a:t>：非代替性トークン</a:t>
            </a:r>
            <a:endParaRPr lang="en-US" altLang="ja-JP" sz="1200" dirty="0">
              <a:latin typeface="Meiryo" panose="020B0604030504040204" pitchFamily="34" charset="-128"/>
              <a:ea typeface="Meiryo" panose="020B0604030504040204" pitchFamily="34" charset="-128"/>
            </a:endParaRPr>
          </a:p>
          <a:p>
            <a:r>
              <a:rPr lang="ja-JP" altLang="ja-JP" sz="1600">
                <a:latin typeface="Meiryo" panose="020B0604030504040204" pitchFamily="34" charset="-128"/>
                <a:ea typeface="Meiryo" panose="020B0604030504040204" pitchFamily="34" charset="-128"/>
              </a:rPr>
              <a:t>偽造不可な鑑定書・所有証明書</a:t>
            </a:r>
            <a:endParaRPr kumimoji="1" lang="ja-JP" altLang="en-US">
              <a:latin typeface="Meiryo" panose="020B0604030504040204" pitchFamily="34" charset="-128"/>
              <a:ea typeface="Meiryo" panose="020B0604030504040204" pitchFamily="34" charset="-128"/>
            </a:endParaRPr>
          </a:p>
        </p:txBody>
      </p:sp>
      <p:sp>
        <p:nvSpPr>
          <p:cNvPr id="37" name="正方形/長方形 36">
            <a:extLst>
              <a:ext uri="{FF2B5EF4-FFF2-40B4-BE49-F238E27FC236}">
                <a16:creationId xmlns:a16="http://schemas.microsoft.com/office/drawing/2014/main" id="{EC5B2EAE-2917-B28A-A6CA-B25BF1B79E80}"/>
              </a:ext>
            </a:extLst>
          </p:cNvPr>
          <p:cNvSpPr/>
          <p:nvPr/>
        </p:nvSpPr>
        <p:spPr>
          <a:xfrm>
            <a:off x="6836292" y="3189006"/>
            <a:ext cx="1241840" cy="1323439"/>
          </a:xfrm>
          <a:prstGeom prst="rect">
            <a:avLst/>
          </a:prstGeom>
        </p:spPr>
        <p:txBody>
          <a:bodyPr wrap="square">
            <a:spAutoFit/>
          </a:bodyPr>
          <a:lstStyle/>
          <a:p>
            <a:r>
              <a:rPr lang="ja-JP" altLang="en-US" sz="800">
                <a:solidFill>
                  <a:schemeClr val="bg1"/>
                </a:solidFill>
                <a:latin typeface="Meiryo" panose="020B0604030504040204" pitchFamily="34" charset="-128"/>
                <a:ea typeface="Meiryo" panose="020B0604030504040204" pitchFamily="34" charset="-128"/>
              </a:rPr>
              <a:t>海外</a:t>
            </a:r>
            <a:endParaRPr lang="en-US" altLang="ja-JP" sz="800" dirty="0">
              <a:solidFill>
                <a:schemeClr val="bg1"/>
              </a:solidFill>
              <a:latin typeface="Meiryo" panose="020B0604030504040204" pitchFamily="34" charset="-128"/>
              <a:ea typeface="Meiryo" panose="020B0604030504040204" pitchFamily="34" charset="-128"/>
            </a:endParaRPr>
          </a:p>
          <a:p>
            <a:pPr marL="171450" indent="-171450">
              <a:buFont typeface="Wingdings" pitchFamily="2" charset="2"/>
              <a:buChar char="l"/>
            </a:pPr>
            <a:r>
              <a:rPr lang="ja-JP" altLang="en-US" sz="800">
                <a:solidFill>
                  <a:schemeClr val="bg1"/>
                </a:solidFill>
                <a:latin typeface="Meiryo" panose="020B0604030504040204" pitchFamily="34" charset="-128"/>
                <a:ea typeface="Meiryo" panose="020B0604030504040204" pitchFamily="34" charset="-128"/>
              </a:rPr>
              <a:t>OpenSea</a:t>
            </a:r>
          </a:p>
          <a:p>
            <a:pPr marL="171450" indent="-171450">
              <a:buFont typeface="Wingdings" pitchFamily="2" charset="2"/>
              <a:buChar char="l"/>
            </a:pPr>
            <a:r>
              <a:rPr lang="ja-JP" altLang="en-US" sz="800">
                <a:solidFill>
                  <a:schemeClr val="bg1"/>
                </a:solidFill>
                <a:latin typeface="Meiryo" panose="020B0604030504040204" pitchFamily="34" charset="-128"/>
                <a:ea typeface="Meiryo" panose="020B0604030504040204" pitchFamily="34" charset="-128"/>
              </a:rPr>
              <a:t>Rarible</a:t>
            </a:r>
          </a:p>
          <a:p>
            <a:pPr marL="171450" indent="-171450">
              <a:buFont typeface="Wingdings" pitchFamily="2" charset="2"/>
              <a:buChar char="l"/>
            </a:pPr>
            <a:r>
              <a:rPr lang="ja-JP" altLang="en-US" sz="800">
                <a:solidFill>
                  <a:schemeClr val="bg1"/>
                </a:solidFill>
                <a:latin typeface="Meiryo" panose="020B0604030504040204" pitchFamily="34" charset="-128"/>
                <a:ea typeface="Meiryo" panose="020B0604030504040204" pitchFamily="34" charset="-128"/>
              </a:rPr>
              <a:t>Makersplace</a:t>
            </a:r>
          </a:p>
          <a:p>
            <a:pPr marL="171450" indent="-171450">
              <a:buFont typeface="Wingdings" pitchFamily="2" charset="2"/>
              <a:buChar char="l"/>
            </a:pPr>
            <a:r>
              <a:rPr lang="ja-JP" altLang="en-US" sz="800">
                <a:solidFill>
                  <a:schemeClr val="bg1"/>
                </a:solidFill>
                <a:latin typeface="Meiryo" panose="020B0604030504040204" pitchFamily="34" charset="-128"/>
                <a:ea typeface="Meiryo" panose="020B0604030504040204" pitchFamily="34" charset="-128"/>
              </a:rPr>
              <a:t>GhostMarket</a:t>
            </a:r>
          </a:p>
          <a:p>
            <a:pPr marL="171450" indent="-171450">
              <a:buFont typeface="Wingdings" pitchFamily="2" charset="2"/>
              <a:buChar char="l"/>
            </a:pPr>
            <a:r>
              <a:rPr lang="ja-JP" altLang="en-US" sz="800">
                <a:solidFill>
                  <a:schemeClr val="bg1"/>
                </a:solidFill>
                <a:latin typeface="Meiryo" panose="020B0604030504040204" pitchFamily="34" charset="-128"/>
                <a:ea typeface="Meiryo" panose="020B0604030504040204" pitchFamily="34" charset="-128"/>
              </a:rPr>
              <a:t>SuperRare</a:t>
            </a:r>
          </a:p>
          <a:p>
            <a:pPr marL="171450" indent="-171450">
              <a:buFont typeface="Wingdings" pitchFamily="2" charset="2"/>
              <a:buChar char="l"/>
            </a:pPr>
            <a:r>
              <a:rPr lang="ja-JP" altLang="en-US" sz="800">
                <a:solidFill>
                  <a:schemeClr val="bg1"/>
                </a:solidFill>
                <a:latin typeface="Meiryo" panose="020B0604030504040204" pitchFamily="34" charset="-128"/>
                <a:ea typeface="Meiryo" panose="020B0604030504040204" pitchFamily="34" charset="-128"/>
              </a:rPr>
              <a:t>Valuables　など</a:t>
            </a:r>
          </a:p>
          <a:p>
            <a:r>
              <a:rPr lang="ja-JP" altLang="en-US" sz="800">
                <a:solidFill>
                  <a:schemeClr val="bg1"/>
                </a:solidFill>
                <a:latin typeface="Meiryo" panose="020B0604030504040204" pitchFamily="34" charset="-128"/>
                <a:ea typeface="Meiryo" panose="020B0604030504040204" pitchFamily="34" charset="-128"/>
              </a:rPr>
              <a:t>国内</a:t>
            </a:r>
          </a:p>
          <a:p>
            <a:pPr marL="171450" indent="-171450">
              <a:buFont typeface="Wingdings" pitchFamily="2" charset="2"/>
              <a:buChar char="l"/>
            </a:pPr>
            <a:r>
              <a:rPr lang="ja-JP" altLang="en-US" sz="800">
                <a:solidFill>
                  <a:schemeClr val="bg1"/>
                </a:solidFill>
                <a:latin typeface="Meiryo" panose="020B0604030504040204" pitchFamily="34" charset="-128"/>
                <a:ea typeface="Meiryo" panose="020B0604030504040204" pitchFamily="34" charset="-128"/>
              </a:rPr>
              <a:t>Coincheck NFT</a:t>
            </a:r>
          </a:p>
          <a:p>
            <a:pPr marL="171450" indent="-171450">
              <a:buFont typeface="Wingdings" pitchFamily="2" charset="2"/>
              <a:buChar char="l"/>
            </a:pPr>
            <a:r>
              <a:rPr lang="en" altLang="ja-JP" sz="800" dirty="0">
                <a:solidFill>
                  <a:schemeClr val="bg1"/>
                </a:solidFill>
                <a:latin typeface="Meiryo" panose="020B0604030504040204" pitchFamily="34" charset="-128"/>
                <a:ea typeface="Meiryo" panose="020B0604030504040204" pitchFamily="34" charset="-128"/>
              </a:rPr>
              <a:t>N</a:t>
            </a:r>
            <a:r>
              <a:rPr lang="ja-JP" altLang="en-US" sz="800">
                <a:solidFill>
                  <a:schemeClr val="bg1"/>
                </a:solidFill>
                <a:latin typeface="Meiryo" panose="020B0604030504040204" pitchFamily="34" charset="-128"/>
                <a:ea typeface="Meiryo" panose="020B0604030504040204" pitchFamily="34" charset="-128"/>
              </a:rPr>
              <a:t>anakusa　など</a:t>
            </a:r>
          </a:p>
        </p:txBody>
      </p:sp>
      <p:sp>
        <p:nvSpPr>
          <p:cNvPr id="39" name="テキスト ボックス 38">
            <a:extLst>
              <a:ext uri="{FF2B5EF4-FFF2-40B4-BE49-F238E27FC236}">
                <a16:creationId xmlns:a16="http://schemas.microsoft.com/office/drawing/2014/main" id="{1E74A067-9E81-7357-4AFC-A6E030377A2D}"/>
              </a:ext>
            </a:extLst>
          </p:cNvPr>
          <p:cNvSpPr txBox="1"/>
          <p:nvPr/>
        </p:nvSpPr>
        <p:spPr>
          <a:xfrm>
            <a:off x="1458808" y="5944114"/>
            <a:ext cx="6226384" cy="369332"/>
          </a:xfrm>
          <a:prstGeom prst="rect">
            <a:avLst/>
          </a:prstGeom>
          <a:noFill/>
        </p:spPr>
        <p:txBody>
          <a:bodyPr wrap="none" rtlCol="0">
            <a:spAutoFit/>
          </a:bodyPr>
          <a:lstStyle/>
          <a:p>
            <a:pPr algn="ctr"/>
            <a:r>
              <a:rPr kumimoji="1" lang="ja-JP" altLang="en-US" b="1">
                <a:solidFill>
                  <a:schemeClr val="bg1"/>
                </a:solidFill>
                <a:latin typeface="Meiryo" panose="020B0604030504040204" pitchFamily="34" charset="-128"/>
                <a:ea typeface="Meiryo" panose="020B0604030504040204" pitchFamily="34" charset="-128"/>
              </a:rPr>
              <a:t>ブロックチェーン・プラットフォーム</a:t>
            </a:r>
            <a:r>
              <a:rPr kumimoji="1" lang="ja-JP" altLang="en-US">
                <a:solidFill>
                  <a:schemeClr val="bg1"/>
                </a:solidFill>
                <a:latin typeface="Meiryo" panose="020B0604030504040204" pitchFamily="34" charset="-128"/>
                <a:ea typeface="Meiryo" panose="020B0604030504040204" pitchFamily="34" charset="-128"/>
              </a:rPr>
              <a:t>（主に</a:t>
            </a:r>
            <a:r>
              <a:rPr kumimoji="1" lang="en-US" altLang="ja-JP" dirty="0">
                <a:solidFill>
                  <a:schemeClr val="bg1"/>
                </a:solidFill>
                <a:latin typeface="Meiryo" panose="020B0604030504040204" pitchFamily="34" charset="-128"/>
                <a:ea typeface="Meiryo" panose="020B0604030504040204" pitchFamily="34" charset="-128"/>
              </a:rPr>
              <a:t>Ethereum</a:t>
            </a:r>
            <a:r>
              <a:rPr kumimoji="1" lang="ja-JP" altLang="en-US">
                <a:solidFill>
                  <a:schemeClr val="bg1"/>
                </a:solidFill>
                <a:latin typeface="Meiryo" panose="020B0604030504040204" pitchFamily="34" charset="-128"/>
                <a:ea typeface="Meiryo" panose="020B0604030504040204" pitchFamily="34" charset="-128"/>
              </a:rPr>
              <a:t>）</a:t>
            </a:r>
          </a:p>
        </p:txBody>
      </p:sp>
      <p:pic>
        <p:nvPicPr>
          <p:cNvPr id="40" name="図 39" descr="アイコン&#10;&#10;自動的に生成された説明">
            <a:extLst>
              <a:ext uri="{FF2B5EF4-FFF2-40B4-BE49-F238E27FC236}">
                <a16:creationId xmlns:a16="http://schemas.microsoft.com/office/drawing/2014/main" id="{F5005816-9C43-5FD4-08C8-B47A1BBA4F4B}"/>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2875127" y="2977725"/>
            <a:ext cx="1484516" cy="1484516"/>
          </a:xfrm>
          <a:prstGeom prst="rect">
            <a:avLst/>
          </a:prstGeom>
          <a:effectLst>
            <a:outerShdw blurRad="50800" dist="38100" dir="2700000" algn="tl" rotWithShape="0">
              <a:prstClr val="black">
                <a:alpha val="40000"/>
              </a:prstClr>
            </a:outerShdw>
          </a:effectLst>
        </p:spPr>
      </p:pic>
      <p:pic>
        <p:nvPicPr>
          <p:cNvPr id="41" name="図 40" descr="アイコン&#10;&#10;自動的に生成された説明">
            <a:extLst>
              <a:ext uri="{FF2B5EF4-FFF2-40B4-BE49-F238E27FC236}">
                <a16:creationId xmlns:a16="http://schemas.microsoft.com/office/drawing/2014/main" id="{3F422930-F31B-6832-AAE4-94108ECA0B9E}"/>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4784969" y="2968895"/>
            <a:ext cx="1484516" cy="1484516"/>
          </a:xfrm>
          <a:prstGeom prst="rect">
            <a:avLst/>
          </a:prstGeom>
          <a:effectLst>
            <a:outerShdw blurRad="50800" dist="38100" dir="2700000" algn="tl" rotWithShape="0">
              <a:prstClr val="black">
                <a:alpha val="40000"/>
              </a:prstClr>
            </a:outerShdw>
          </a:effectLst>
        </p:spPr>
      </p:pic>
      <p:sp>
        <p:nvSpPr>
          <p:cNvPr id="43" name="正方形/長方形 42">
            <a:extLst>
              <a:ext uri="{FF2B5EF4-FFF2-40B4-BE49-F238E27FC236}">
                <a16:creationId xmlns:a16="http://schemas.microsoft.com/office/drawing/2014/main" id="{227B87E7-D984-E47A-4A60-C1E495094F60}"/>
              </a:ext>
            </a:extLst>
          </p:cNvPr>
          <p:cNvSpPr/>
          <p:nvPr/>
        </p:nvSpPr>
        <p:spPr>
          <a:xfrm>
            <a:off x="6691590" y="2830332"/>
            <a:ext cx="1702510" cy="369332"/>
          </a:xfrm>
          <a:prstGeom prst="rect">
            <a:avLst/>
          </a:prstGeom>
        </p:spPr>
        <p:txBody>
          <a:bodyPr wrap="square">
            <a:spAutoFit/>
          </a:bodyPr>
          <a:lstStyle/>
          <a:p>
            <a:r>
              <a:rPr lang="en-US" altLang="ja-JP" b="1" dirty="0">
                <a:solidFill>
                  <a:schemeClr val="bg1"/>
                </a:solidFill>
                <a:latin typeface="Meiryo" panose="020B0604030504040204" pitchFamily="34" charset="-128"/>
                <a:ea typeface="Meiryo" panose="020B0604030504040204" pitchFamily="34" charset="-128"/>
              </a:rPr>
              <a:t>NFT</a:t>
            </a:r>
            <a:r>
              <a:rPr lang="ja-JP" altLang="en-US" b="1">
                <a:solidFill>
                  <a:schemeClr val="bg1"/>
                </a:solidFill>
                <a:latin typeface="Meiryo" panose="020B0604030504040204" pitchFamily="34" charset="-128"/>
                <a:ea typeface="Meiryo" panose="020B0604030504040204" pitchFamily="34" charset="-128"/>
              </a:rPr>
              <a:t>取引市場</a:t>
            </a:r>
            <a:endParaRPr lang="en-US" altLang="ja-JP" b="1" dirty="0">
              <a:solidFill>
                <a:schemeClr val="bg1"/>
              </a:solidFill>
              <a:latin typeface="Meiryo" panose="020B0604030504040204" pitchFamily="34" charset="-128"/>
              <a:ea typeface="Meiryo" panose="020B0604030504040204" pitchFamily="34" charset="-128"/>
            </a:endParaRPr>
          </a:p>
        </p:txBody>
      </p:sp>
      <p:sp>
        <p:nvSpPr>
          <p:cNvPr id="45" name="正方形/長方形 44">
            <a:extLst>
              <a:ext uri="{FF2B5EF4-FFF2-40B4-BE49-F238E27FC236}">
                <a16:creationId xmlns:a16="http://schemas.microsoft.com/office/drawing/2014/main" id="{556BE159-0429-A7FE-0F14-B9DFEBBD43FC}"/>
              </a:ext>
            </a:extLst>
          </p:cNvPr>
          <p:cNvSpPr/>
          <p:nvPr/>
        </p:nvSpPr>
        <p:spPr>
          <a:xfrm>
            <a:off x="2949158" y="1592487"/>
            <a:ext cx="5337591" cy="646331"/>
          </a:xfrm>
          <a:prstGeom prst="rect">
            <a:avLst/>
          </a:prstGeom>
        </p:spPr>
        <p:txBody>
          <a:bodyPr wrap="square">
            <a:spAutoFit/>
          </a:bodyPr>
          <a:lstStyle/>
          <a:p>
            <a:pPr algn="just"/>
            <a:r>
              <a:rPr lang="ja-JP" altLang="ja-JP" sz="1200" b="1" kern="100">
                <a:latin typeface="Meiryo" panose="020B0604030504040204" pitchFamily="34" charset="-128"/>
                <a:ea typeface="Meiryo" panose="020B0604030504040204" pitchFamily="34" charset="-128"/>
                <a:cs typeface="Times New Roman" panose="02020603050405020304" pitchFamily="18" charset="0"/>
              </a:rPr>
              <a:t>プログラマビリティ</a:t>
            </a:r>
            <a:r>
              <a:rPr lang="ja-JP" altLang="ja-JP" sz="1200" kern="100">
                <a:latin typeface="Meiryo" panose="020B0604030504040204" pitchFamily="34" charset="-128"/>
                <a:ea typeface="Meiryo" panose="020B0604030504040204" pitchFamily="34" charset="-128"/>
                <a:cs typeface="Times New Roman" panose="02020603050405020304" pitchFamily="18" charset="0"/>
              </a:rPr>
              <a:t>：デジタル・データに様々な付加機能を付与できる。</a:t>
            </a:r>
            <a:endParaRPr lang="en-US" altLang="ja-JP" sz="1200" kern="100" dirty="0">
              <a:latin typeface="Meiryo" panose="020B0604030504040204" pitchFamily="34" charset="-128"/>
              <a:ea typeface="Meiryo" panose="020B0604030504040204" pitchFamily="34" charset="-128"/>
              <a:cs typeface="Times New Roman" panose="02020603050405020304" pitchFamily="18" charset="0"/>
            </a:endParaRPr>
          </a:p>
          <a:p>
            <a:pPr algn="just"/>
            <a:r>
              <a:rPr lang="ja-JP" altLang="ja-JP" sz="1200" b="1" kern="100">
                <a:latin typeface="Meiryo" panose="020B0604030504040204" pitchFamily="34" charset="-128"/>
                <a:ea typeface="Meiryo" panose="020B0604030504040204" pitchFamily="34" charset="-128"/>
                <a:cs typeface="Times New Roman" panose="02020603050405020304" pitchFamily="18" charset="0"/>
              </a:rPr>
              <a:t>相互運用性</a:t>
            </a:r>
            <a:r>
              <a:rPr lang="ja-JP" altLang="ja-JP" sz="1200" kern="100">
                <a:latin typeface="Meiryo" panose="020B0604030504040204" pitchFamily="34" charset="-128"/>
                <a:ea typeface="Meiryo" panose="020B0604030504040204" pitchFamily="34" charset="-128"/>
                <a:cs typeface="Times New Roman" panose="02020603050405020304" pitchFamily="18" charset="0"/>
              </a:rPr>
              <a:t>：</a:t>
            </a:r>
            <a:r>
              <a:rPr lang="ja-JP" altLang="en-US" sz="1200" kern="100">
                <a:latin typeface="Meiryo" panose="020B0604030504040204" pitchFamily="34" charset="-128"/>
                <a:ea typeface="Meiryo" panose="020B0604030504040204" pitchFamily="34" charset="-128"/>
                <a:cs typeface="Times New Roman" panose="02020603050405020304" pitchFamily="18" charset="0"/>
              </a:rPr>
              <a:t>標準規格化され、</a:t>
            </a:r>
            <a:r>
              <a:rPr lang="ja-JP" altLang="ja-JP" sz="1200" kern="100">
                <a:latin typeface="Meiryo" panose="020B0604030504040204" pitchFamily="34" charset="-128"/>
                <a:ea typeface="Meiryo" panose="020B0604030504040204" pitchFamily="34" charset="-128"/>
                <a:cs typeface="Times New Roman" panose="02020603050405020304" pitchFamily="18" charset="0"/>
              </a:rPr>
              <a:t>どこでも取り扱え</a:t>
            </a:r>
            <a:r>
              <a:rPr lang="ja-JP" altLang="en-US" sz="1200" kern="100">
                <a:latin typeface="Meiryo" panose="020B0604030504040204" pitchFamily="34" charset="-128"/>
                <a:ea typeface="Meiryo" panose="020B0604030504040204" pitchFamily="34" charset="-128"/>
                <a:cs typeface="Times New Roman" panose="02020603050405020304" pitchFamily="18" charset="0"/>
              </a:rPr>
              <a:t>る</a:t>
            </a:r>
            <a:r>
              <a:rPr lang="ja-JP" altLang="ja-JP" sz="1200" kern="100">
                <a:latin typeface="Meiryo" panose="020B0604030504040204" pitchFamily="34" charset="-128"/>
                <a:ea typeface="Meiryo" panose="020B0604030504040204" pitchFamily="34" charset="-128"/>
                <a:cs typeface="Times New Roman" panose="02020603050405020304" pitchFamily="18" charset="0"/>
              </a:rPr>
              <a:t>。</a:t>
            </a:r>
            <a:endParaRPr lang="en-US" altLang="ja-JP" sz="1200" kern="100" dirty="0">
              <a:latin typeface="Meiryo" panose="020B0604030504040204" pitchFamily="34" charset="-128"/>
              <a:ea typeface="Meiryo" panose="020B0604030504040204" pitchFamily="34" charset="-128"/>
              <a:cs typeface="Times New Roman" panose="02020603050405020304" pitchFamily="18" charset="0"/>
            </a:endParaRPr>
          </a:p>
          <a:p>
            <a:pPr algn="just"/>
            <a:r>
              <a:rPr lang="ja-JP" altLang="ja-JP" sz="1200" b="1" kern="100">
                <a:latin typeface="Meiryo" panose="020B0604030504040204" pitchFamily="34" charset="-128"/>
                <a:ea typeface="Meiryo" panose="020B0604030504040204" pitchFamily="34" charset="-128"/>
                <a:cs typeface="Times New Roman" panose="02020603050405020304" pitchFamily="18" charset="0"/>
              </a:rPr>
              <a:t>取引可能性</a:t>
            </a:r>
            <a:r>
              <a:rPr lang="ja-JP" altLang="ja-JP" sz="1200" kern="100">
                <a:latin typeface="Meiryo" panose="020B0604030504040204" pitchFamily="34" charset="-128"/>
                <a:ea typeface="Meiryo" panose="020B0604030504040204" pitchFamily="34" charset="-128"/>
                <a:cs typeface="Times New Roman" panose="02020603050405020304" pitchFamily="18" charset="0"/>
              </a:rPr>
              <a:t>：特定の事業者に依存せず</a:t>
            </a:r>
            <a:r>
              <a:rPr lang="ja-JP" altLang="en-US" sz="1200" kern="100">
                <a:latin typeface="Meiryo" panose="020B0604030504040204" pitchFamily="34" charset="-128"/>
                <a:ea typeface="Meiryo" panose="020B0604030504040204" pitchFamily="34" charset="-128"/>
                <a:cs typeface="Times New Roman" panose="02020603050405020304" pitchFamily="18" charset="0"/>
              </a:rPr>
              <a:t>に</a:t>
            </a:r>
            <a:r>
              <a:rPr lang="ja-JP" altLang="ja-JP" sz="1200" kern="100">
                <a:latin typeface="Meiryo" panose="020B0604030504040204" pitchFamily="34" charset="-128"/>
                <a:ea typeface="Meiryo" panose="020B0604030504040204" pitchFamily="34" charset="-128"/>
                <a:cs typeface="Times New Roman" panose="02020603050405020304" pitchFamily="18" charset="0"/>
              </a:rPr>
              <a:t>自由な取引ができ</a:t>
            </a:r>
            <a:r>
              <a:rPr lang="ja-JP" altLang="en-US" sz="1200" kern="100">
                <a:latin typeface="Meiryo" panose="020B0604030504040204" pitchFamily="34" charset="-128"/>
                <a:ea typeface="Meiryo" panose="020B0604030504040204" pitchFamily="34" charset="-128"/>
                <a:cs typeface="Times New Roman" panose="02020603050405020304" pitchFamily="18" charset="0"/>
              </a:rPr>
              <a:t>る</a:t>
            </a:r>
            <a:r>
              <a:rPr lang="ja-JP" altLang="ja-JP" sz="1200" kern="100">
                <a:latin typeface="Meiryo" panose="020B0604030504040204" pitchFamily="34" charset="-128"/>
                <a:ea typeface="Meiryo" panose="020B0604030504040204" pitchFamily="34" charset="-128"/>
                <a:cs typeface="Times New Roman" panose="02020603050405020304" pitchFamily="18" charset="0"/>
              </a:rPr>
              <a:t>。</a:t>
            </a:r>
          </a:p>
        </p:txBody>
      </p:sp>
      <p:sp>
        <p:nvSpPr>
          <p:cNvPr id="46" name="正方形/長方形 45">
            <a:extLst>
              <a:ext uri="{FF2B5EF4-FFF2-40B4-BE49-F238E27FC236}">
                <a16:creationId xmlns:a16="http://schemas.microsoft.com/office/drawing/2014/main" id="{EBCEA952-3F46-8698-9B41-0F20465339AC}"/>
              </a:ext>
            </a:extLst>
          </p:cNvPr>
          <p:cNvSpPr/>
          <p:nvPr/>
        </p:nvSpPr>
        <p:spPr>
          <a:xfrm>
            <a:off x="2881968" y="3195608"/>
            <a:ext cx="1623298" cy="707886"/>
          </a:xfrm>
          <a:prstGeom prst="rect">
            <a:avLst/>
          </a:prstGeom>
        </p:spPr>
        <p:txBody>
          <a:bodyPr wrap="square">
            <a:spAutoFit/>
          </a:bodyPr>
          <a:lstStyle/>
          <a:p>
            <a:pPr marL="171450" indent="-171450">
              <a:buFont typeface="Wingdings" pitchFamily="2" charset="2"/>
              <a:buChar char="Ø"/>
            </a:pPr>
            <a:r>
              <a:rPr lang="ja-JP" altLang="en-US" sz="800">
                <a:solidFill>
                  <a:srgbClr val="333333"/>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コンテンツのタイトル</a:t>
            </a:r>
          </a:p>
          <a:p>
            <a:pPr marL="171450" indent="-171450">
              <a:buFont typeface="Wingdings" pitchFamily="2" charset="2"/>
              <a:buChar char="Ø"/>
            </a:pPr>
            <a:r>
              <a:rPr lang="ja-JP" altLang="en-US" sz="800">
                <a:solidFill>
                  <a:srgbClr val="333333"/>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コンテンツに関する説明</a:t>
            </a:r>
          </a:p>
          <a:p>
            <a:pPr marL="171450" indent="-171450">
              <a:buFont typeface="Wingdings" pitchFamily="2" charset="2"/>
              <a:buChar char="Ø"/>
            </a:pPr>
            <a:r>
              <a:rPr lang="ja-JP" altLang="en-US" sz="800">
                <a:solidFill>
                  <a:srgbClr val="333333"/>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発行する数量や価格</a:t>
            </a:r>
          </a:p>
          <a:p>
            <a:pPr marL="171450" indent="-171450">
              <a:buFont typeface="Wingdings" pitchFamily="2" charset="2"/>
              <a:buChar char="Ø"/>
            </a:pPr>
            <a:r>
              <a:rPr lang="ja-JP" altLang="en-US" sz="800">
                <a:solidFill>
                  <a:srgbClr val="333333"/>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コンテンツの作成日</a:t>
            </a:r>
            <a:endParaRPr lang="en-US" altLang="ja-JP" sz="800" dirty="0">
              <a:solidFill>
                <a:srgbClr val="333333"/>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marL="171450" indent="-171450">
              <a:buFont typeface="Wingdings" pitchFamily="2" charset="2"/>
              <a:buChar char="Ø"/>
            </a:pPr>
            <a:r>
              <a:rPr lang="ja-JP" altLang="en-US" sz="800">
                <a:solidFill>
                  <a:srgbClr val="333333"/>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アーティスト名</a:t>
            </a:r>
            <a:r>
              <a:rPr lang="en-US" altLang="ja-JP" sz="800" dirty="0">
                <a:solidFill>
                  <a:srgbClr val="333333"/>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 </a:t>
            </a:r>
            <a:r>
              <a:rPr lang="ja-JP" altLang="en-US" sz="800">
                <a:solidFill>
                  <a:srgbClr val="333333"/>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など</a:t>
            </a:r>
            <a:endParaRPr lang="ja-JP" altLang="en-US" sz="800" i="0">
              <a:solidFill>
                <a:srgbClr val="333333"/>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47" name="正方形/長方形 46">
            <a:extLst>
              <a:ext uri="{FF2B5EF4-FFF2-40B4-BE49-F238E27FC236}">
                <a16:creationId xmlns:a16="http://schemas.microsoft.com/office/drawing/2014/main" id="{9D31EE38-8990-52F8-4FB8-31DCF548333D}"/>
              </a:ext>
            </a:extLst>
          </p:cNvPr>
          <p:cNvSpPr/>
          <p:nvPr/>
        </p:nvSpPr>
        <p:spPr>
          <a:xfrm>
            <a:off x="2943208" y="2183504"/>
            <a:ext cx="5598977" cy="553998"/>
          </a:xfrm>
          <a:prstGeom prst="rect">
            <a:avLst/>
          </a:prstGeom>
        </p:spPr>
        <p:txBody>
          <a:bodyPr wrap="square">
            <a:spAutoFit/>
          </a:bodyPr>
          <a:lstStyle/>
          <a:p>
            <a:pPr algn="just"/>
            <a:r>
              <a:rPr lang="ja-JP" altLang="ja-JP" sz="1000" b="1" kern="100">
                <a:solidFill>
                  <a:srgbClr val="FF0000"/>
                </a:solidFill>
                <a:latin typeface="Meiryo" panose="020B0604030504040204" pitchFamily="34" charset="-128"/>
                <a:ea typeface="Meiryo" panose="020B0604030504040204" pitchFamily="34" charset="-128"/>
                <a:cs typeface="Times New Roman" panose="02020603050405020304" pitchFamily="18" charset="0"/>
              </a:rPr>
              <a:t>価値保証リスク</a:t>
            </a:r>
            <a:r>
              <a:rPr lang="ja-JP" altLang="ja-JP" sz="1000" kern="100">
                <a:solidFill>
                  <a:srgbClr val="FF0000"/>
                </a:solidFill>
                <a:latin typeface="Meiryo" panose="020B0604030504040204" pitchFamily="34" charset="-128"/>
                <a:ea typeface="Meiryo" panose="020B0604030504040204" pitchFamily="34" charset="-128"/>
                <a:cs typeface="Times New Roman" panose="02020603050405020304" pitchFamily="18" charset="0"/>
              </a:rPr>
              <a:t>：</a:t>
            </a:r>
            <a:r>
              <a:rPr lang="ja-JP" altLang="en-US" sz="1000" kern="100">
                <a:solidFill>
                  <a:srgbClr val="FF0000"/>
                </a:solidFill>
                <a:latin typeface="Meiryo" panose="020B0604030504040204" pitchFamily="34" charset="-128"/>
                <a:ea typeface="Meiryo" panose="020B0604030504040204" pitchFamily="34" charset="-128"/>
                <a:cs typeface="Times New Roman" panose="02020603050405020304" pitchFamily="18" charset="0"/>
              </a:rPr>
              <a:t>対象データの</a:t>
            </a:r>
            <a:r>
              <a:rPr lang="ja-JP" altLang="ja-JP" sz="1000" kern="100">
                <a:solidFill>
                  <a:srgbClr val="FF0000"/>
                </a:solidFill>
                <a:latin typeface="Meiryo" panose="020B0604030504040204" pitchFamily="34" charset="-128"/>
                <a:ea typeface="Meiryo" panose="020B0604030504040204" pitchFamily="34" charset="-128"/>
                <a:cs typeface="Times New Roman" panose="02020603050405020304" pitchFamily="18" charset="0"/>
              </a:rPr>
              <a:t>価値</a:t>
            </a:r>
            <a:r>
              <a:rPr lang="ja-JP" altLang="en-US" sz="1000" kern="100">
                <a:solidFill>
                  <a:srgbClr val="FF0000"/>
                </a:solidFill>
                <a:latin typeface="Meiryo" panose="020B0604030504040204" pitchFamily="34" charset="-128"/>
                <a:ea typeface="Meiryo" panose="020B0604030504040204" pitchFamily="34" charset="-128"/>
                <a:cs typeface="Times New Roman" panose="02020603050405020304" pitchFamily="18" charset="0"/>
              </a:rPr>
              <a:t>は</a:t>
            </a:r>
            <a:r>
              <a:rPr lang="ja-JP" altLang="ja-JP" sz="1000" kern="100">
                <a:solidFill>
                  <a:srgbClr val="FF0000"/>
                </a:solidFill>
                <a:latin typeface="Meiryo" panose="020B0604030504040204" pitchFamily="34" charset="-128"/>
                <a:ea typeface="Meiryo" panose="020B0604030504040204" pitchFamily="34" charset="-128"/>
                <a:cs typeface="Times New Roman" panose="02020603050405020304" pitchFamily="18" charset="0"/>
              </a:rPr>
              <a:t>保証</a:t>
            </a:r>
            <a:r>
              <a:rPr lang="ja-JP" altLang="en-US" sz="1000" kern="100">
                <a:solidFill>
                  <a:srgbClr val="FF0000"/>
                </a:solidFill>
                <a:latin typeface="Meiryo" panose="020B0604030504040204" pitchFamily="34" charset="-128"/>
                <a:ea typeface="Meiryo" panose="020B0604030504040204" pitchFamily="34" charset="-128"/>
                <a:cs typeface="Times New Roman" panose="02020603050405020304" pitchFamily="18" charset="0"/>
              </a:rPr>
              <a:t>しない</a:t>
            </a:r>
            <a:r>
              <a:rPr lang="ja-JP" altLang="ja-JP" sz="1000" kern="100">
                <a:solidFill>
                  <a:srgbClr val="FF0000"/>
                </a:solidFill>
                <a:latin typeface="Meiryo" panose="020B0604030504040204" pitchFamily="34" charset="-128"/>
                <a:ea typeface="Meiryo" panose="020B0604030504040204" pitchFamily="34" charset="-128"/>
                <a:cs typeface="Times New Roman" panose="02020603050405020304" pitchFamily="18" charset="0"/>
              </a:rPr>
              <a:t>。</a:t>
            </a:r>
          </a:p>
          <a:p>
            <a:pPr algn="just"/>
            <a:r>
              <a:rPr lang="ja-JP" altLang="ja-JP" sz="1000" b="1" kern="100">
                <a:solidFill>
                  <a:srgbClr val="FF0000"/>
                </a:solidFill>
                <a:latin typeface="Meiryo" panose="020B0604030504040204" pitchFamily="34" charset="-128"/>
                <a:ea typeface="Meiryo" panose="020B0604030504040204" pitchFamily="34" charset="-128"/>
                <a:cs typeface="Times New Roman" panose="02020603050405020304" pitchFamily="18" charset="0"/>
              </a:rPr>
              <a:t>価値消失リスク</a:t>
            </a:r>
            <a:r>
              <a:rPr lang="ja-JP" altLang="ja-JP" sz="1000" kern="100">
                <a:solidFill>
                  <a:srgbClr val="FF0000"/>
                </a:solidFill>
                <a:latin typeface="Meiryo" panose="020B0604030504040204" pitchFamily="34" charset="-128"/>
                <a:ea typeface="Meiryo" panose="020B0604030504040204" pitchFamily="34" charset="-128"/>
                <a:cs typeface="Times New Roman" panose="02020603050405020304" pitchFamily="18" charset="0"/>
              </a:rPr>
              <a:t>：特定</a:t>
            </a:r>
            <a:r>
              <a:rPr lang="ja-JP" altLang="en-US" sz="1000" kern="100">
                <a:solidFill>
                  <a:srgbClr val="FF0000"/>
                </a:solidFill>
                <a:latin typeface="Meiryo" panose="020B0604030504040204" pitchFamily="34" charset="-128"/>
                <a:ea typeface="Meiryo" panose="020B0604030504040204" pitchFamily="34" charset="-128"/>
                <a:cs typeface="Times New Roman" panose="02020603050405020304" pitchFamily="18" charset="0"/>
              </a:rPr>
              <a:t>サービス</a:t>
            </a:r>
            <a:r>
              <a:rPr lang="ja-JP" altLang="ja-JP" sz="1000" kern="100">
                <a:solidFill>
                  <a:srgbClr val="FF0000"/>
                </a:solidFill>
                <a:latin typeface="Meiryo" panose="020B0604030504040204" pitchFamily="34" charset="-128"/>
                <a:ea typeface="Meiryo" panose="020B0604030504040204" pitchFamily="34" charset="-128"/>
                <a:cs typeface="Times New Roman" panose="02020603050405020304" pitchFamily="18" charset="0"/>
              </a:rPr>
              <a:t>に依拠している場合、それがなくなれば価値は消失</a:t>
            </a:r>
            <a:r>
              <a:rPr lang="ja-JP" altLang="en-US" sz="1000" kern="100">
                <a:solidFill>
                  <a:srgbClr val="FF0000"/>
                </a:solidFill>
                <a:latin typeface="Meiryo" panose="020B0604030504040204" pitchFamily="34" charset="-128"/>
                <a:ea typeface="Meiryo" panose="020B0604030504040204" pitchFamily="34" charset="-128"/>
                <a:cs typeface="Times New Roman" panose="02020603050405020304" pitchFamily="18" charset="0"/>
              </a:rPr>
              <a:t>する</a:t>
            </a:r>
            <a:r>
              <a:rPr lang="ja-JP" altLang="ja-JP" sz="1000" kern="100">
                <a:solidFill>
                  <a:srgbClr val="FF0000"/>
                </a:solidFill>
                <a:latin typeface="Meiryo" panose="020B0604030504040204" pitchFamily="34" charset="-128"/>
                <a:ea typeface="Meiryo" panose="020B0604030504040204" pitchFamily="34" charset="-128"/>
                <a:cs typeface="Times New Roman" panose="02020603050405020304" pitchFamily="18" charset="0"/>
              </a:rPr>
              <a:t>。</a:t>
            </a:r>
          </a:p>
          <a:p>
            <a:pPr algn="just"/>
            <a:r>
              <a:rPr lang="ja-JP" altLang="ja-JP" sz="1000" b="1" kern="100">
                <a:solidFill>
                  <a:srgbClr val="FF0000"/>
                </a:solidFill>
                <a:latin typeface="Meiryo" panose="020B0604030504040204" pitchFamily="34" charset="-128"/>
                <a:ea typeface="Meiryo" panose="020B0604030504040204" pitchFamily="34" charset="-128"/>
                <a:cs typeface="Times New Roman" panose="02020603050405020304" pitchFamily="18" charset="0"/>
              </a:rPr>
              <a:t>法律対応リスク</a:t>
            </a:r>
            <a:r>
              <a:rPr lang="ja-JP" altLang="ja-JP" sz="1000" kern="100">
                <a:solidFill>
                  <a:srgbClr val="FF0000"/>
                </a:solidFill>
                <a:latin typeface="Meiryo" panose="020B0604030504040204" pitchFamily="34" charset="-128"/>
                <a:ea typeface="Meiryo" panose="020B0604030504040204" pitchFamily="34" charset="-128"/>
                <a:cs typeface="Times New Roman" panose="02020603050405020304" pitchFamily="18" charset="0"/>
              </a:rPr>
              <a:t>：法律上の資産に該当</a:t>
            </a:r>
            <a:r>
              <a:rPr lang="ja-JP" altLang="en-US" sz="1000" kern="100">
                <a:solidFill>
                  <a:srgbClr val="FF0000"/>
                </a:solidFill>
                <a:latin typeface="Meiryo" panose="020B0604030504040204" pitchFamily="34" charset="-128"/>
                <a:ea typeface="Meiryo" panose="020B0604030504040204" pitchFamily="34" charset="-128"/>
                <a:cs typeface="Times New Roman" panose="02020603050405020304" pitchFamily="18" charset="0"/>
              </a:rPr>
              <a:t>しない。</a:t>
            </a:r>
            <a:endParaRPr lang="ja-JP" altLang="ja-JP" sz="1000" kern="100">
              <a:solidFill>
                <a:srgbClr val="FF0000"/>
              </a:solidFill>
              <a:latin typeface="Meiryo" panose="020B0604030504040204" pitchFamily="34" charset="-128"/>
              <a:ea typeface="Meiryo" panose="020B0604030504040204" pitchFamily="34" charset="-128"/>
              <a:cs typeface="Times New Roman" panose="02020603050405020304" pitchFamily="18" charset="0"/>
            </a:endParaRPr>
          </a:p>
        </p:txBody>
      </p:sp>
    </p:spTree>
    <p:extLst>
      <p:ext uri="{BB962C8B-B14F-4D97-AF65-F5344CB8AC3E}">
        <p14:creationId xmlns:p14="http://schemas.microsoft.com/office/powerpoint/2010/main" val="527127300"/>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41B225-21F0-9351-1BD6-BB831C142B1B}"/>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A7D4BE9C-8279-702F-359D-D78588F65998}"/>
              </a:ext>
            </a:extLst>
          </p:cNvPr>
          <p:cNvSpPr>
            <a:spLocks noGrp="1"/>
          </p:cNvSpPr>
          <p:nvPr>
            <p:ph type="title"/>
          </p:nvPr>
        </p:nvSpPr>
        <p:spPr/>
        <p:txBody>
          <a:bodyPr/>
          <a:lstStyle/>
          <a:p>
            <a:r>
              <a:rPr lang="ja-JP" altLang="en-US" sz="2800"/>
              <a:t>参考： </a:t>
            </a:r>
            <a:r>
              <a:rPr kumimoji="1" lang="en-US" altLang="ja-JP" dirty="0"/>
              <a:t>DeFi</a:t>
            </a:r>
            <a:r>
              <a:rPr kumimoji="1" lang="ja-JP" altLang="en-US"/>
              <a:t>（</a:t>
            </a:r>
            <a:r>
              <a:rPr kumimoji="1" lang="en-US" altLang="ja-JP" dirty="0"/>
              <a:t>Decentralized Finance/</a:t>
            </a:r>
            <a:r>
              <a:rPr kumimoji="1" lang="ja-JP" altLang="en-US"/>
              <a:t>分散型金融）</a:t>
            </a:r>
          </a:p>
        </p:txBody>
      </p:sp>
      <p:sp>
        <p:nvSpPr>
          <p:cNvPr id="21" name="円/楕円 20">
            <a:extLst>
              <a:ext uri="{FF2B5EF4-FFF2-40B4-BE49-F238E27FC236}">
                <a16:creationId xmlns:a16="http://schemas.microsoft.com/office/drawing/2014/main" id="{EF62B903-A6AD-653C-79BE-6BEF085446DC}"/>
              </a:ext>
            </a:extLst>
          </p:cNvPr>
          <p:cNvSpPr/>
          <p:nvPr/>
        </p:nvSpPr>
        <p:spPr>
          <a:xfrm>
            <a:off x="2517937" y="1778361"/>
            <a:ext cx="4108126" cy="4108126"/>
          </a:xfrm>
          <a:prstGeom prst="ellipse">
            <a:avLst/>
          </a:prstGeom>
          <a:solidFill>
            <a:schemeClr val="accent6">
              <a:lumMod val="60000"/>
              <a:lumOff val="40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円/楕円 24">
            <a:extLst>
              <a:ext uri="{FF2B5EF4-FFF2-40B4-BE49-F238E27FC236}">
                <a16:creationId xmlns:a16="http://schemas.microsoft.com/office/drawing/2014/main" id="{A07815D3-E65F-45E1-78DD-C38FD5F8C01C}"/>
              </a:ext>
            </a:extLst>
          </p:cNvPr>
          <p:cNvSpPr/>
          <p:nvPr/>
        </p:nvSpPr>
        <p:spPr>
          <a:xfrm>
            <a:off x="3912938" y="3194137"/>
            <a:ext cx="1307815" cy="1307815"/>
          </a:xfrm>
          <a:prstGeom prst="ellipse">
            <a:avLst/>
          </a:prstGeom>
          <a:solidFill>
            <a:schemeClr val="accent3">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26" name="図形グループ 70">
            <a:extLst>
              <a:ext uri="{FF2B5EF4-FFF2-40B4-BE49-F238E27FC236}">
                <a16:creationId xmlns:a16="http://schemas.microsoft.com/office/drawing/2014/main" id="{92D94054-E4FF-D442-6809-FB5665AE5113}"/>
              </a:ext>
            </a:extLst>
          </p:cNvPr>
          <p:cNvGrpSpPr/>
          <p:nvPr/>
        </p:nvGrpSpPr>
        <p:grpSpPr>
          <a:xfrm flipH="1">
            <a:off x="2819697" y="3399913"/>
            <a:ext cx="291938" cy="625530"/>
            <a:chOff x="1946324" y="4125162"/>
            <a:chExt cx="969964" cy="2007872"/>
          </a:xfrm>
        </p:grpSpPr>
        <p:sp>
          <p:nvSpPr>
            <p:cNvPr id="27" name="円/楕円 26">
              <a:extLst>
                <a:ext uri="{FF2B5EF4-FFF2-40B4-BE49-F238E27FC236}">
                  <a16:creationId xmlns:a16="http://schemas.microsoft.com/office/drawing/2014/main" id="{E0725B27-4ACB-1158-0055-DFAAA78C1C4F}"/>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 name="フローチャート: 論理積ゲート 27">
              <a:extLst>
                <a:ext uri="{FF2B5EF4-FFF2-40B4-BE49-F238E27FC236}">
                  <a16:creationId xmlns:a16="http://schemas.microsoft.com/office/drawing/2014/main" id="{6D95EF7F-FE2D-479C-F60F-F44C33024355}"/>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29" name="テキスト ボックス 28">
            <a:extLst>
              <a:ext uri="{FF2B5EF4-FFF2-40B4-BE49-F238E27FC236}">
                <a16:creationId xmlns:a16="http://schemas.microsoft.com/office/drawing/2014/main" id="{5A037FDC-1EAA-9B09-0E9C-97132AB0653C}"/>
              </a:ext>
            </a:extLst>
          </p:cNvPr>
          <p:cNvSpPr txBox="1"/>
          <p:nvPr/>
        </p:nvSpPr>
        <p:spPr>
          <a:xfrm>
            <a:off x="4115439" y="3655572"/>
            <a:ext cx="902812" cy="461665"/>
          </a:xfrm>
          <a:prstGeom prst="rect">
            <a:avLst/>
          </a:prstGeom>
          <a:noFill/>
        </p:spPr>
        <p:txBody>
          <a:bodyPr wrap="none" rtlCol="0">
            <a:spAutoFit/>
          </a:bodyPr>
          <a:lstStyle/>
          <a:p>
            <a:pPr algn="ctr"/>
            <a:r>
              <a:rPr kumimoji="1" lang="en-US" altLang="ja-JP" sz="2400" b="1" dirty="0">
                <a:solidFill>
                  <a:schemeClr val="bg1"/>
                </a:solidFill>
                <a:latin typeface="Meiryo" panose="020B0604030504040204" pitchFamily="34" charset="-128"/>
                <a:ea typeface="Meiryo" panose="020B0604030504040204" pitchFamily="34" charset="-128"/>
              </a:rPr>
              <a:t>DeFi</a:t>
            </a:r>
            <a:endParaRPr kumimoji="1" lang="ja-JP" altLang="en-US" sz="2400" b="1">
              <a:solidFill>
                <a:schemeClr val="bg1"/>
              </a:solidFill>
              <a:latin typeface="Meiryo" panose="020B0604030504040204" pitchFamily="34" charset="-128"/>
              <a:ea typeface="Meiryo" panose="020B0604030504040204" pitchFamily="34" charset="-128"/>
            </a:endParaRPr>
          </a:p>
        </p:txBody>
      </p:sp>
      <p:grpSp>
        <p:nvGrpSpPr>
          <p:cNvPr id="30" name="図形グループ 70">
            <a:extLst>
              <a:ext uri="{FF2B5EF4-FFF2-40B4-BE49-F238E27FC236}">
                <a16:creationId xmlns:a16="http://schemas.microsoft.com/office/drawing/2014/main" id="{73E2F975-7F6C-1DBF-FD85-148AB9A0B6A4}"/>
              </a:ext>
            </a:extLst>
          </p:cNvPr>
          <p:cNvGrpSpPr/>
          <p:nvPr/>
        </p:nvGrpSpPr>
        <p:grpSpPr>
          <a:xfrm flipH="1">
            <a:off x="6022056" y="3403892"/>
            <a:ext cx="291938" cy="625530"/>
            <a:chOff x="1946324" y="4125162"/>
            <a:chExt cx="969964" cy="2007872"/>
          </a:xfrm>
        </p:grpSpPr>
        <p:sp>
          <p:nvSpPr>
            <p:cNvPr id="31" name="円/楕円 30">
              <a:extLst>
                <a:ext uri="{FF2B5EF4-FFF2-40B4-BE49-F238E27FC236}">
                  <a16:creationId xmlns:a16="http://schemas.microsoft.com/office/drawing/2014/main" id="{A9123B3A-9BBA-3660-0BFD-7D4849AFA847}"/>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 name="フローチャート: 論理積ゲート 31">
              <a:extLst>
                <a:ext uri="{FF2B5EF4-FFF2-40B4-BE49-F238E27FC236}">
                  <a16:creationId xmlns:a16="http://schemas.microsoft.com/office/drawing/2014/main" id="{5482645B-6E8B-6114-34B9-D4DEF8D77E52}"/>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3" name="図形グループ 70">
            <a:extLst>
              <a:ext uri="{FF2B5EF4-FFF2-40B4-BE49-F238E27FC236}">
                <a16:creationId xmlns:a16="http://schemas.microsoft.com/office/drawing/2014/main" id="{FF660DDE-A1DC-E612-7CBC-D402995ED1EF}"/>
              </a:ext>
            </a:extLst>
          </p:cNvPr>
          <p:cNvGrpSpPr/>
          <p:nvPr/>
        </p:nvGrpSpPr>
        <p:grpSpPr>
          <a:xfrm flipH="1">
            <a:off x="4420878" y="2000037"/>
            <a:ext cx="291938" cy="625530"/>
            <a:chOff x="1946324" y="4125162"/>
            <a:chExt cx="969964" cy="2007872"/>
          </a:xfrm>
        </p:grpSpPr>
        <p:sp>
          <p:nvSpPr>
            <p:cNvPr id="34" name="円/楕円 33">
              <a:extLst>
                <a:ext uri="{FF2B5EF4-FFF2-40B4-BE49-F238E27FC236}">
                  <a16:creationId xmlns:a16="http://schemas.microsoft.com/office/drawing/2014/main" id="{9B5B0934-DE13-E4D0-1468-EF16B24FD7D4}"/>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 name="フローチャート: 論理積ゲート 34">
              <a:extLst>
                <a:ext uri="{FF2B5EF4-FFF2-40B4-BE49-F238E27FC236}">
                  <a16:creationId xmlns:a16="http://schemas.microsoft.com/office/drawing/2014/main" id="{112BFBF3-F2EF-4169-5F32-2A60D264CCF5}"/>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6" name="図形グループ 70">
            <a:extLst>
              <a:ext uri="{FF2B5EF4-FFF2-40B4-BE49-F238E27FC236}">
                <a16:creationId xmlns:a16="http://schemas.microsoft.com/office/drawing/2014/main" id="{B1E9A2F4-2652-64C2-4BC3-A2E28220CBBB}"/>
              </a:ext>
            </a:extLst>
          </p:cNvPr>
          <p:cNvGrpSpPr/>
          <p:nvPr/>
        </p:nvGrpSpPr>
        <p:grpSpPr>
          <a:xfrm flipH="1">
            <a:off x="4429486" y="5039044"/>
            <a:ext cx="291938" cy="625530"/>
            <a:chOff x="1946324" y="4125162"/>
            <a:chExt cx="969964" cy="2007872"/>
          </a:xfrm>
        </p:grpSpPr>
        <p:sp>
          <p:nvSpPr>
            <p:cNvPr id="37" name="円/楕円 36">
              <a:extLst>
                <a:ext uri="{FF2B5EF4-FFF2-40B4-BE49-F238E27FC236}">
                  <a16:creationId xmlns:a16="http://schemas.microsoft.com/office/drawing/2014/main" id="{9D842EBA-E474-242F-C373-B5FBC613A4E3}"/>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 name="フローチャート: 論理積ゲート 37">
              <a:extLst>
                <a:ext uri="{FF2B5EF4-FFF2-40B4-BE49-F238E27FC236}">
                  <a16:creationId xmlns:a16="http://schemas.microsoft.com/office/drawing/2014/main" id="{C37BC22C-3DD3-CE26-A365-FC64E24E5CDC}"/>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9" name="図形グループ 70">
            <a:extLst>
              <a:ext uri="{FF2B5EF4-FFF2-40B4-BE49-F238E27FC236}">
                <a16:creationId xmlns:a16="http://schemas.microsoft.com/office/drawing/2014/main" id="{9F44985D-F5BB-01A4-14B4-3F311F5FAD69}"/>
              </a:ext>
            </a:extLst>
          </p:cNvPr>
          <p:cNvGrpSpPr/>
          <p:nvPr/>
        </p:nvGrpSpPr>
        <p:grpSpPr>
          <a:xfrm flipH="1">
            <a:off x="3247130" y="2482143"/>
            <a:ext cx="291938" cy="625530"/>
            <a:chOff x="1946324" y="4125162"/>
            <a:chExt cx="969964" cy="2007872"/>
          </a:xfrm>
        </p:grpSpPr>
        <p:sp>
          <p:nvSpPr>
            <p:cNvPr id="40" name="円/楕円 39">
              <a:extLst>
                <a:ext uri="{FF2B5EF4-FFF2-40B4-BE49-F238E27FC236}">
                  <a16:creationId xmlns:a16="http://schemas.microsoft.com/office/drawing/2014/main" id="{9623E2B1-FDA6-B662-EA9F-6CFB955672B6}"/>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 name="フローチャート: 論理積ゲート 40">
              <a:extLst>
                <a:ext uri="{FF2B5EF4-FFF2-40B4-BE49-F238E27FC236}">
                  <a16:creationId xmlns:a16="http://schemas.microsoft.com/office/drawing/2014/main" id="{B6D113CB-4C99-0C68-651C-E48CF67FAF54}"/>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2" name="図形グループ 70">
            <a:extLst>
              <a:ext uri="{FF2B5EF4-FFF2-40B4-BE49-F238E27FC236}">
                <a16:creationId xmlns:a16="http://schemas.microsoft.com/office/drawing/2014/main" id="{74796750-470D-FC9E-62CB-AD2EABF9C661}"/>
              </a:ext>
            </a:extLst>
          </p:cNvPr>
          <p:cNvGrpSpPr/>
          <p:nvPr/>
        </p:nvGrpSpPr>
        <p:grpSpPr>
          <a:xfrm flipH="1">
            <a:off x="5611841" y="2482143"/>
            <a:ext cx="291938" cy="625530"/>
            <a:chOff x="1946324" y="4125162"/>
            <a:chExt cx="969964" cy="2007872"/>
          </a:xfrm>
        </p:grpSpPr>
        <p:sp>
          <p:nvSpPr>
            <p:cNvPr id="43" name="円/楕円 42">
              <a:extLst>
                <a:ext uri="{FF2B5EF4-FFF2-40B4-BE49-F238E27FC236}">
                  <a16:creationId xmlns:a16="http://schemas.microsoft.com/office/drawing/2014/main" id="{1644FB98-12A6-88FA-C421-F5D48A85FF0D}"/>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 name="フローチャート: 論理積ゲート 43">
              <a:extLst>
                <a:ext uri="{FF2B5EF4-FFF2-40B4-BE49-F238E27FC236}">
                  <a16:creationId xmlns:a16="http://schemas.microsoft.com/office/drawing/2014/main" id="{EA96CBA1-CC72-B30F-B2CD-7E98F6B7FFE3}"/>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5" name="図形グループ 70">
            <a:extLst>
              <a:ext uri="{FF2B5EF4-FFF2-40B4-BE49-F238E27FC236}">
                <a16:creationId xmlns:a16="http://schemas.microsoft.com/office/drawing/2014/main" id="{F7D0B7DC-20EB-D06A-9FFD-55222A44FE0A}"/>
              </a:ext>
            </a:extLst>
          </p:cNvPr>
          <p:cNvGrpSpPr/>
          <p:nvPr/>
        </p:nvGrpSpPr>
        <p:grpSpPr>
          <a:xfrm flipH="1">
            <a:off x="3247130" y="4486331"/>
            <a:ext cx="291938" cy="625530"/>
            <a:chOff x="1946324" y="4125162"/>
            <a:chExt cx="969964" cy="2007872"/>
          </a:xfrm>
        </p:grpSpPr>
        <p:sp>
          <p:nvSpPr>
            <p:cNvPr id="46" name="円/楕円 45">
              <a:extLst>
                <a:ext uri="{FF2B5EF4-FFF2-40B4-BE49-F238E27FC236}">
                  <a16:creationId xmlns:a16="http://schemas.microsoft.com/office/drawing/2014/main" id="{E209AB94-53FB-C6DF-05A9-A7E6FDAD6ECF}"/>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7" name="フローチャート: 論理積ゲート 46">
              <a:extLst>
                <a:ext uri="{FF2B5EF4-FFF2-40B4-BE49-F238E27FC236}">
                  <a16:creationId xmlns:a16="http://schemas.microsoft.com/office/drawing/2014/main" id="{72A08373-0385-22B2-0D4E-5FAF1FFA50F5}"/>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8" name="図形グループ 70">
            <a:extLst>
              <a:ext uri="{FF2B5EF4-FFF2-40B4-BE49-F238E27FC236}">
                <a16:creationId xmlns:a16="http://schemas.microsoft.com/office/drawing/2014/main" id="{39B41553-0856-DA25-8C8D-A0F52CF6F8BC}"/>
              </a:ext>
            </a:extLst>
          </p:cNvPr>
          <p:cNvGrpSpPr/>
          <p:nvPr/>
        </p:nvGrpSpPr>
        <p:grpSpPr>
          <a:xfrm flipH="1">
            <a:off x="5611841" y="4486331"/>
            <a:ext cx="291938" cy="625530"/>
            <a:chOff x="1946324" y="4125162"/>
            <a:chExt cx="969964" cy="2007872"/>
          </a:xfrm>
        </p:grpSpPr>
        <p:sp>
          <p:nvSpPr>
            <p:cNvPr id="49" name="円/楕円 48">
              <a:extLst>
                <a:ext uri="{FF2B5EF4-FFF2-40B4-BE49-F238E27FC236}">
                  <a16:creationId xmlns:a16="http://schemas.microsoft.com/office/drawing/2014/main" id="{D577E492-464E-E23A-089F-07544DBB9D95}"/>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 name="フローチャート: 論理積ゲート 49">
              <a:extLst>
                <a:ext uri="{FF2B5EF4-FFF2-40B4-BE49-F238E27FC236}">
                  <a16:creationId xmlns:a16="http://schemas.microsoft.com/office/drawing/2014/main" id="{BB0049ED-9DC1-7C30-7D4E-58C826BD5E55}"/>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cxnSp>
        <p:nvCxnSpPr>
          <p:cNvPr id="51" name="直線矢印コネクタ 50">
            <a:extLst>
              <a:ext uri="{FF2B5EF4-FFF2-40B4-BE49-F238E27FC236}">
                <a16:creationId xmlns:a16="http://schemas.microsoft.com/office/drawing/2014/main" id="{CECA31F9-6323-B0E8-7717-9950CB59B09E}"/>
              </a:ext>
            </a:extLst>
          </p:cNvPr>
          <p:cNvCxnSpPr>
            <a:cxnSpLocks/>
            <a:stCxn id="41" idx="0"/>
            <a:endCxn id="25" idx="1"/>
          </p:cNvCxnSpPr>
          <p:nvPr/>
        </p:nvCxnSpPr>
        <p:spPr>
          <a:xfrm>
            <a:off x="3539068" y="2938333"/>
            <a:ext cx="565395" cy="447329"/>
          </a:xfrm>
          <a:prstGeom prst="straightConnector1">
            <a:avLst/>
          </a:prstGeom>
          <a:ln w="57150">
            <a:solidFill>
              <a:schemeClr val="bg1"/>
            </a:solidFill>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52" name="直線矢印コネクタ 51">
            <a:extLst>
              <a:ext uri="{FF2B5EF4-FFF2-40B4-BE49-F238E27FC236}">
                <a16:creationId xmlns:a16="http://schemas.microsoft.com/office/drawing/2014/main" id="{658A8372-A0BA-8820-8D55-CF393060B774}"/>
              </a:ext>
            </a:extLst>
          </p:cNvPr>
          <p:cNvCxnSpPr>
            <a:cxnSpLocks/>
            <a:stCxn id="35" idx="1"/>
            <a:endCxn id="25" idx="0"/>
          </p:cNvCxnSpPr>
          <p:nvPr/>
        </p:nvCxnSpPr>
        <p:spPr>
          <a:xfrm flipH="1">
            <a:off x="4566846" y="2625568"/>
            <a:ext cx="1" cy="568569"/>
          </a:xfrm>
          <a:prstGeom prst="straightConnector1">
            <a:avLst/>
          </a:prstGeom>
          <a:ln w="57150">
            <a:solidFill>
              <a:schemeClr val="bg1"/>
            </a:solidFill>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53" name="直線矢印コネクタ 52">
            <a:extLst>
              <a:ext uri="{FF2B5EF4-FFF2-40B4-BE49-F238E27FC236}">
                <a16:creationId xmlns:a16="http://schemas.microsoft.com/office/drawing/2014/main" id="{560733B3-59C4-7A33-8CDB-4224D25248CC}"/>
              </a:ext>
            </a:extLst>
          </p:cNvPr>
          <p:cNvCxnSpPr>
            <a:cxnSpLocks/>
            <a:stCxn id="28" idx="0"/>
            <a:endCxn id="25" idx="2"/>
          </p:cNvCxnSpPr>
          <p:nvPr/>
        </p:nvCxnSpPr>
        <p:spPr>
          <a:xfrm flipV="1">
            <a:off x="3111635" y="3848045"/>
            <a:ext cx="801303" cy="8058"/>
          </a:xfrm>
          <a:prstGeom prst="straightConnector1">
            <a:avLst/>
          </a:prstGeom>
          <a:ln w="57150">
            <a:solidFill>
              <a:schemeClr val="bg1"/>
            </a:solidFill>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54" name="直線矢印コネクタ 53">
            <a:extLst>
              <a:ext uri="{FF2B5EF4-FFF2-40B4-BE49-F238E27FC236}">
                <a16:creationId xmlns:a16="http://schemas.microsoft.com/office/drawing/2014/main" id="{BC7EDBC5-D526-1477-366D-8824153BC4A1}"/>
              </a:ext>
            </a:extLst>
          </p:cNvPr>
          <p:cNvCxnSpPr>
            <a:cxnSpLocks/>
            <a:stCxn id="32" idx="2"/>
            <a:endCxn id="25" idx="6"/>
          </p:cNvCxnSpPr>
          <p:nvPr/>
        </p:nvCxnSpPr>
        <p:spPr>
          <a:xfrm flipH="1" flipV="1">
            <a:off x="5220753" y="3848045"/>
            <a:ext cx="801303" cy="12037"/>
          </a:xfrm>
          <a:prstGeom prst="straightConnector1">
            <a:avLst/>
          </a:prstGeom>
          <a:ln w="57150">
            <a:solidFill>
              <a:schemeClr val="bg1"/>
            </a:solidFill>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55" name="直線矢印コネクタ 54">
            <a:extLst>
              <a:ext uri="{FF2B5EF4-FFF2-40B4-BE49-F238E27FC236}">
                <a16:creationId xmlns:a16="http://schemas.microsoft.com/office/drawing/2014/main" id="{343C9637-EE70-0A82-AE3C-D1776F8B8DA3}"/>
              </a:ext>
            </a:extLst>
          </p:cNvPr>
          <p:cNvCxnSpPr>
            <a:cxnSpLocks/>
            <a:stCxn id="44" idx="2"/>
            <a:endCxn id="25" idx="7"/>
          </p:cNvCxnSpPr>
          <p:nvPr/>
        </p:nvCxnSpPr>
        <p:spPr>
          <a:xfrm flipH="1">
            <a:off x="5029228" y="2938333"/>
            <a:ext cx="582613" cy="447329"/>
          </a:xfrm>
          <a:prstGeom prst="straightConnector1">
            <a:avLst/>
          </a:prstGeom>
          <a:ln w="57150">
            <a:solidFill>
              <a:schemeClr val="bg1"/>
            </a:solidFill>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56" name="直線矢印コネクタ 55">
            <a:extLst>
              <a:ext uri="{FF2B5EF4-FFF2-40B4-BE49-F238E27FC236}">
                <a16:creationId xmlns:a16="http://schemas.microsoft.com/office/drawing/2014/main" id="{EEA54AB9-B58C-1E1B-EBE8-09CBA5DBF6FC}"/>
              </a:ext>
            </a:extLst>
          </p:cNvPr>
          <p:cNvCxnSpPr>
            <a:cxnSpLocks/>
            <a:stCxn id="50" idx="2"/>
            <a:endCxn id="25" idx="5"/>
          </p:cNvCxnSpPr>
          <p:nvPr/>
        </p:nvCxnSpPr>
        <p:spPr>
          <a:xfrm flipH="1" flipV="1">
            <a:off x="5029228" y="4310427"/>
            <a:ext cx="582613" cy="632094"/>
          </a:xfrm>
          <a:prstGeom prst="straightConnector1">
            <a:avLst/>
          </a:prstGeom>
          <a:ln w="57150">
            <a:solidFill>
              <a:schemeClr val="bg1"/>
            </a:solidFill>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57" name="直線矢印コネクタ 56">
            <a:extLst>
              <a:ext uri="{FF2B5EF4-FFF2-40B4-BE49-F238E27FC236}">
                <a16:creationId xmlns:a16="http://schemas.microsoft.com/office/drawing/2014/main" id="{7AD197E6-6ACC-A2FB-1383-7A81156B71B5}"/>
              </a:ext>
            </a:extLst>
          </p:cNvPr>
          <p:cNvCxnSpPr>
            <a:cxnSpLocks/>
            <a:stCxn id="37" idx="0"/>
            <a:endCxn id="25" idx="4"/>
          </p:cNvCxnSpPr>
          <p:nvPr/>
        </p:nvCxnSpPr>
        <p:spPr>
          <a:xfrm flipH="1" flipV="1">
            <a:off x="4566846" y="4501952"/>
            <a:ext cx="8609" cy="537092"/>
          </a:xfrm>
          <a:prstGeom prst="straightConnector1">
            <a:avLst/>
          </a:prstGeom>
          <a:ln w="57150">
            <a:solidFill>
              <a:schemeClr val="bg1"/>
            </a:solidFill>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58" name="直線矢印コネクタ 57">
            <a:extLst>
              <a:ext uri="{FF2B5EF4-FFF2-40B4-BE49-F238E27FC236}">
                <a16:creationId xmlns:a16="http://schemas.microsoft.com/office/drawing/2014/main" id="{D0BF3FE8-D648-170D-8F75-7175008B4786}"/>
              </a:ext>
            </a:extLst>
          </p:cNvPr>
          <p:cNvCxnSpPr>
            <a:cxnSpLocks/>
            <a:stCxn id="47" idx="0"/>
            <a:endCxn id="25" idx="3"/>
          </p:cNvCxnSpPr>
          <p:nvPr/>
        </p:nvCxnSpPr>
        <p:spPr>
          <a:xfrm flipV="1">
            <a:off x="3539068" y="4310427"/>
            <a:ext cx="565395" cy="632094"/>
          </a:xfrm>
          <a:prstGeom prst="straightConnector1">
            <a:avLst/>
          </a:prstGeom>
          <a:ln w="57150">
            <a:solidFill>
              <a:schemeClr val="bg1"/>
            </a:solidFill>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60" name="テキスト ボックス 59">
            <a:extLst>
              <a:ext uri="{FF2B5EF4-FFF2-40B4-BE49-F238E27FC236}">
                <a16:creationId xmlns:a16="http://schemas.microsoft.com/office/drawing/2014/main" id="{D798F59E-02F8-CD28-F759-51D5A767037E}"/>
              </a:ext>
            </a:extLst>
          </p:cNvPr>
          <p:cNvSpPr txBox="1"/>
          <p:nvPr/>
        </p:nvSpPr>
        <p:spPr>
          <a:xfrm>
            <a:off x="690304" y="942354"/>
            <a:ext cx="7753081" cy="400110"/>
          </a:xfrm>
          <a:prstGeom prst="rect">
            <a:avLst/>
          </a:prstGeom>
          <a:noFill/>
        </p:spPr>
        <p:txBody>
          <a:bodyPr wrap="square">
            <a:spAutoFit/>
          </a:bodyPr>
          <a:lstStyle/>
          <a:p>
            <a:pPr algn="ctr"/>
            <a:r>
              <a:rPr lang="ja-JP" altLang="en-US" sz="2000" b="1" i="0">
                <a:solidFill>
                  <a:srgbClr val="111111"/>
                </a:solidFill>
                <a:effectLst/>
                <a:latin typeface="Meiryo" panose="020B0604030504040204" pitchFamily="34" charset="-128"/>
                <a:ea typeface="Meiryo" panose="020B0604030504040204" pitchFamily="34" charset="-128"/>
              </a:rPr>
              <a:t>中央管理者（銀行や証券取引所など）のいない金融仲介の仕組み</a:t>
            </a:r>
            <a:endParaRPr lang="ja-JP" altLang="en-US" sz="2000">
              <a:latin typeface="Meiryo" panose="020B0604030504040204" pitchFamily="34" charset="-128"/>
              <a:ea typeface="Meiryo" panose="020B0604030504040204" pitchFamily="34" charset="-128"/>
            </a:endParaRPr>
          </a:p>
        </p:txBody>
      </p:sp>
      <p:sp>
        <p:nvSpPr>
          <p:cNvPr id="62" name="テキスト ボックス 61">
            <a:extLst>
              <a:ext uri="{FF2B5EF4-FFF2-40B4-BE49-F238E27FC236}">
                <a16:creationId xmlns:a16="http://schemas.microsoft.com/office/drawing/2014/main" id="{EEF8F1B0-829B-5F10-9BB0-53281263A317}"/>
              </a:ext>
            </a:extLst>
          </p:cNvPr>
          <p:cNvSpPr txBox="1"/>
          <p:nvPr/>
        </p:nvSpPr>
        <p:spPr>
          <a:xfrm>
            <a:off x="481127" y="5992768"/>
            <a:ext cx="8185346" cy="369332"/>
          </a:xfrm>
          <a:prstGeom prst="rect">
            <a:avLst/>
          </a:prstGeom>
          <a:noFill/>
        </p:spPr>
        <p:txBody>
          <a:bodyPr wrap="square">
            <a:spAutoFit/>
          </a:bodyPr>
          <a:lstStyle/>
          <a:p>
            <a:pPr algn="l"/>
            <a:r>
              <a:rPr lang="ja-JP" altLang="en-US" b="0" i="0">
                <a:solidFill>
                  <a:srgbClr val="111111"/>
                </a:solidFill>
                <a:effectLst/>
                <a:latin typeface="Hiragino Kaku Gothic Pro" panose="020B0300000000000000" pitchFamily="34" charset="-128"/>
                <a:ea typeface="Hiragino Kaku Gothic Pro" panose="020B0300000000000000" pitchFamily="34" charset="-128"/>
              </a:rPr>
              <a:t>すべての取引は、ブロックチェーンに記録され、参加者が</a:t>
            </a:r>
            <a:r>
              <a:rPr lang="ja-JP" altLang="en-US" b="1" i="0">
                <a:solidFill>
                  <a:srgbClr val="111111"/>
                </a:solidFill>
                <a:effectLst/>
                <a:latin typeface="Hiragino Kaku Gothic Pro" panose="020B0300000000000000" pitchFamily="34" charset="-128"/>
                <a:ea typeface="Hiragino Kaku Gothic Pro" panose="020B0300000000000000" pitchFamily="34" charset="-128"/>
              </a:rPr>
              <a:t>お互いに管理し合う</a:t>
            </a:r>
            <a:endParaRPr lang="ja-JP" altLang="en-US" b="0" i="0">
              <a:solidFill>
                <a:srgbClr val="111111"/>
              </a:solidFill>
              <a:effectLst/>
              <a:latin typeface="Hiragino Kaku Gothic Pro" panose="020B0300000000000000" pitchFamily="34" charset="-128"/>
              <a:ea typeface="Hiragino Kaku Gothic Pro" panose="020B0300000000000000" pitchFamily="34" charset="-128"/>
            </a:endParaRPr>
          </a:p>
        </p:txBody>
      </p:sp>
      <p:sp>
        <p:nvSpPr>
          <p:cNvPr id="66" name="テキスト ボックス 65">
            <a:extLst>
              <a:ext uri="{FF2B5EF4-FFF2-40B4-BE49-F238E27FC236}">
                <a16:creationId xmlns:a16="http://schemas.microsoft.com/office/drawing/2014/main" id="{A5E02E11-4183-BA8F-5804-8C9F25FC7FF4}"/>
              </a:ext>
            </a:extLst>
          </p:cNvPr>
          <p:cNvSpPr txBox="1"/>
          <p:nvPr/>
        </p:nvSpPr>
        <p:spPr>
          <a:xfrm>
            <a:off x="1091413" y="1277579"/>
            <a:ext cx="6964773" cy="307777"/>
          </a:xfrm>
          <a:prstGeom prst="rect">
            <a:avLst/>
          </a:prstGeom>
          <a:noFill/>
        </p:spPr>
        <p:txBody>
          <a:bodyPr wrap="square">
            <a:spAutoFit/>
          </a:bodyPr>
          <a:lstStyle/>
          <a:p>
            <a:pPr algn="ctr"/>
            <a:r>
              <a:rPr lang="en-US" altLang="ja-JP" sz="1400" dirty="0">
                <a:latin typeface="Meiryo" panose="020B0604030504040204" pitchFamily="34" charset="-128"/>
                <a:ea typeface="Meiryo" panose="020B0604030504040204" pitchFamily="34" charset="-128"/>
              </a:rPr>
              <a:t>DeFi</a:t>
            </a:r>
            <a:r>
              <a:rPr lang="ja-JP" altLang="en-US" sz="1400">
                <a:latin typeface="Meiryo" panose="020B0604030504040204" pitchFamily="34" charset="-128"/>
                <a:ea typeface="Meiryo" panose="020B0604030504040204" pitchFamily="34" charset="-128"/>
              </a:rPr>
              <a:t>の預かり資産残高は、2022年6月21日時点で746億ドル（約10兆円）</a:t>
            </a:r>
          </a:p>
        </p:txBody>
      </p:sp>
      <p:sp>
        <p:nvSpPr>
          <p:cNvPr id="67" name="テキスト ボックス 66">
            <a:extLst>
              <a:ext uri="{FF2B5EF4-FFF2-40B4-BE49-F238E27FC236}">
                <a16:creationId xmlns:a16="http://schemas.microsoft.com/office/drawing/2014/main" id="{9178AC68-C31D-E508-EE89-A8B0927BCC56}"/>
              </a:ext>
            </a:extLst>
          </p:cNvPr>
          <p:cNvSpPr txBox="1"/>
          <p:nvPr/>
        </p:nvSpPr>
        <p:spPr>
          <a:xfrm>
            <a:off x="659984" y="3097601"/>
            <a:ext cx="1858201" cy="646331"/>
          </a:xfrm>
          <a:prstGeom prst="rect">
            <a:avLst/>
          </a:prstGeom>
          <a:noFill/>
        </p:spPr>
        <p:txBody>
          <a:bodyPr wrap="none" rtlCol="0">
            <a:spAutoFit/>
          </a:bodyPr>
          <a:lstStyle/>
          <a:p>
            <a:pPr marL="285750" indent="-285750">
              <a:buFont typeface="Wingdings" pitchFamily="2" charset="2"/>
              <a:buChar char="ü"/>
            </a:pPr>
            <a:r>
              <a:rPr kumimoji="1" lang="ja-JP" altLang="en-US" sz="1200">
                <a:latin typeface="Meiryo" panose="020B0604030504040204" pitchFamily="34" charset="-128"/>
                <a:ea typeface="Meiryo" panose="020B0604030504040204" pitchFamily="34" charset="-128"/>
              </a:rPr>
              <a:t>仮想通貨による取引</a:t>
            </a:r>
            <a:endParaRPr kumimoji="1" lang="en-US" altLang="ja-JP" sz="1200" dirty="0">
              <a:latin typeface="Meiryo" panose="020B0604030504040204" pitchFamily="34" charset="-128"/>
              <a:ea typeface="Meiryo" panose="020B0604030504040204" pitchFamily="34" charset="-128"/>
            </a:endParaRPr>
          </a:p>
          <a:p>
            <a:pPr marL="285750" indent="-285750">
              <a:buFont typeface="Wingdings" pitchFamily="2" charset="2"/>
              <a:buChar char="ü"/>
            </a:pPr>
            <a:r>
              <a:rPr lang="ja-JP" altLang="en-US" sz="1200">
                <a:latin typeface="Meiryo" panose="020B0604030504040204" pitchFamily="34" charset="-128"/>
                <a:ea typeface="Meiryo" panose="020B0604030504040204" pitchFamily="34" charset="-128"/>
              </a:rPr>
              <a:t>匿名性の担保</a:t>
            </a:r>
            <a:endParaRPr lang="en-US" altLang="ja-JP" sz="1200" dirty="0">
              <a:latin typeface="Meiryo" panose="020B0604030504040204" pitchFamily="34" charset="-128"/>
              <a:ea typeface="Meiryo" panose="020B0604030504040204" pitchFamily="34" charset="-128"/>
            </a:endParaRPr>
          </a:p>
          <a:p>
            <a:pPr marL="285750" indent="-285750">
              <a:buFont typeface="Wingdings" pitchFamily="2" charset="2"/>
              <a:buChar char="ü"/>
            </a:pPr>
            <a:r>
              <a:rPr kumimoji="1" lang="ja-JP" altLang="en-US" sz="1200">
                <a:latin typeface="Meiryo" panose="020B0604030504040204" pitchFamily="34" charset="-128"/>
                <a:ea typeface="Meiryo" panose="020B0604030504040204" pitchFamily="34" charset="-128"/>
              </a:rPr>
              <a:t>低い仲介手数料</a:t>
            </a:r>
          </a:p>
        </p:txBody>
      </p:sp>
      <p:sp>
        <p:nvSpPr>
          <p:cNvPr id="69" name="テキスト ボックス 68">
            <a:extLst>
              <a:ext uri="{FF2B5EF4-FFF2-40B4-BE49-F238E27FC236}">
                <a16:creationId xmlns:a16="http://schemas.microsoft.com/office/drawing/2014/main" id="{6E7846E1-D55D-71CD-14B4-D162EE3EE210}"/>
              </a:ext>
            </a:extLst>
          </p:cNvPr>
          <p:cNvSpPr txBox="1"/>
          <p:nvPr/>
        </p:nvSpPr>
        <p:spPr>
          <a:xfrm>
            <a:off x="5932528" y="2632872"/>
            <a:ext cx="3063887" cy="523220"/>
          </a:xfrm>
          <a:prstGeom prst="rect">
            <a:avLst/>
          </a:prstGeom>
          <a:noFill/>
        </p:spPr>
        <p:txBody>
          <a:bodyPr wrap="square">
            <a:spAutoFit/>
          </a:bodyPr>
          <a:lstStyle/>
          <a:p>
            <a:pPr algn="r"/>
            <a:r>
              <a:rPr lang="ja-JP" altLang="en-US" sz="1400" b="1" i="0">
                <a:solidFill>
                  <a:srgbClr val="111111"/>
                </a:solidFill>
                <a:effectLst/>
                <a:latin typeface="Meiryo" panose="020B0604030504040204" pitchFamily="34" charset="-128"/>
                <a:ea typeface="Meiryo" panose="020B0604030504040204" pitchFamily="34" charset="-128"/>
              </a:rPr>
              <a:t>国籍などあらゆる属性を排し</a:t>
            </a:r>
            <a:endParaRPr lang="en-US" altLang="ja-JP" sz="1400" b="1" i="0" dirty="0">
              <a:solidFill>
                <a:srgbClr val="111111"/>
              </a:solidFill>
              <a:effectLst/>
              <a:latin typeface="Meiryo" panose="020B0604030504040204" pitchFamily="34" charset="-128"/>
              <a:ea typeface="Meiryo" panose="020B0604030504040204" pitchFamily="34" charset="-128"/>
            </a:endParaRPr>
          </a:p>
          <a:p>
            <a:pPr algn="r"/>
            <a:r>
              <a:rPr lang="ja-JP" altLang="en-US" sz="1400" b="1" i="0">
                <a:solidFill>
                  <a:srgbClr val="111111"/>
                </a:solidFill>
                <a:effectLst/>
                <a:latin typeface="Meiryo" panose="020B0604030504040204" pitchFamily="34" charset="-128"/>
                <a:ea typeface="Meiryo" panose="020B0604030504040204" pitchFamily="34" charset="-128"/>
              </a:rPr>
              <a:t>誰もが利用できる</a:t>
            </a:r>
            <a:endParaRPr lang="en-US" altLang="ja-JP" sz="1400" b="1" i="0" dirty="0">
              <a:solidFill>
                <a:srgbClr val="111111"/>
              </a:solidFill>
              <a:effectLst/>
              <a:latin typeface="Meiryo" panose="020B0604030504040204" pitchFamily="34" charset="-128"/>
              <a:ea typeface="Meiryo" panose="020B0604030504040204" pitchFamily="34" charset="-128"/>
            </a:endParaRPr>
          </a:p>
        </p:txBody>
      </p:sp>
      <p:sp>
        <p:nvSpPr>
          <p:cNvPr id="71" name="テキスト ボックス 70">
            <a:extLst>
              <a:ext uri="{FF2B5EF4-FFF2-40B4-BE49-F238E27FC236}">
                <a16:creationId xmlns:a16="http://schemas.microsoft.com/office/drawing/2014/main" id="{7EE31C97-3C96-0B88-28D5-660AD03B9D85}"/>
              </a:ext>
            </a:extLst>
          </p:cNvPr>
          <p:cNvSpPr txBox="1"/>
          <p:nvPr/>
        </p:nvSpPr>
        <p:spPr>
          <a:xfrm>
            <a:off x="6654812" y="3082918"/>
            <a:ext cx="2489188" cy="830997"/>
          </a:xfrm>
          <a:prstGeom prst="rect">
            <a:avLst/>
          </a:prstGeom>
          <a:noFill/>
        </p:spPr>
        <p:txBody>
          <a:bodyPr wrap="square">
            <a:spAutoFit/>
          </a:bodyPr>
          <a:lstStyle/>
          <a:p>
            <a:pPr marL="171450" indent="-171450" algn="l">
              <a:buFont typeface="Wingdings" pitchFamily="2" charset="2"/>
              <a:buChar char="ü"/>
            </a:pPr>
            <a:r>
              <a:rPr lang="ja-JP" altLang="en-US" sz="1200" b="0" i="0">
                <a:solidFill>
                  <a:srgbClr val="111111"/>
                </a:solidFill>
                <a:effectLst/>
                <a:latin typeface="Meiryo" panose="020B0604030504040204" pitchFamily="34" charset="-128"/>
                <a:ea typeface="Meiryo" panose="020B0604030504040204" pitchFamily="34" charset="-128"/>
              </a:rPr>
              <a:t>金融機関での口座開設は不要</a:t>
            </a:r>
            <a:endParaRPr lang="en-US" altLang="ja-JP" sz="1200" b="0" i="0" dirty="0">
              <a:solidFill>
                <a:srgbClr val="111111"/>
              </a:solidFill>
              <a:effectLst/>
              <a:latin typeface="Meiryo" panose="020B0604030504040204" pitchFamily="34" charset="-128"/>
              <a:ea typeface="Meiryo" panose="020B0604030504040204" pitchFamily="34" charset="-128"/>
            </a:endParaRPr>
          </a:p>
          <a:p>
            <a:pPr marL="171450" indent="-171450" algn="l">
              <a:buFont typeface="Wingdings" pitchFamily="2" charset="2"/>
              <a:buChar char="ü"/>
            </a:pPr>
            <a:r>
              <a:rPr lang="ja-JP" altLang="en-US" sz="1200" b="0" i="0">
                <a:solidFill>
                  <a:srgbClr val="111111"/>
                </a:solidFill>
                <a:effectLst/>
                <a:latin typeface="Meiryo" panose="020B0604030504040204" pitchFamily="34" charset="-128"/>
                <a:ea typeface="Meiryo" panose="020B0604030504040204" pitchFamily="34" charset="-128"/>
              </a:rPr>
              <a:t>世界のどこからでも利用</a:t>
            </a:r>
            <a:endParaRPr lang="en-US" altLang="ja-JP" sz="1200" b="0" i="0" dirty="0">
              <a:solidFill>
                <a:srgbClr val="111111"/>
              </a:solidFill>
              <a:effectLst/>
              <a:latin typeface="Meiryo" panose="020B0604030504040204" pitchFamily="34" charset="-128"/>
              <a:ea typeface="Meiryo" panose="020B0604030504040204" pitchFamily="34" charset="-128"/>
            </a:endParaRPr>
          </a:p>
          <a:p>
            <a:pPr marL="171450" indent="-171450" algn="l">
              <a:buFont typeface="Wingdings" pitchFamily="2" charset="2"/>
              <a:buChar char="ü"/>
            </a:pPr>
            <a:r>
              <a:rPr lang="ja-JP" altLang="en-US" sz="1200" b="0" i="0">
                <a:solidFill>
                  <a:srgbClr val="111111"/>
                </a:solidFill>
                <a:effectLst/>
                <a:latin typeface="Meiryo" panose="020B0604030504040204" pitchFamily="34" charset="-128"/>
                <a:ea typeface="Meiryo" panose="020B0604030504040204" pitchFamily="34" charset="-128"/>
              </a:rPr>
              <a:t>仮想世界で取引を完結できる</a:t>
            </a:r>
            <a:endParaRPr lang="en-US" altLang="ja-JP" sz="1200" b="0" i="0" dirty="0">
              <a:solidFill>
                <a:srgbClr val="111111"/>
              </a:solidFill>
              <a:effectLst/>
              <a:latin typeface="Meiryo" panose="020B0604030504040204" pitchFamily="34" charset="-128"/>
              <a:ea typeface="Meiryo" panose="020B0604030504040204" pitchFamily="34" charset="-128"/>
            </a:endParaRPr>
          </a:p>
          <a:p>
            <a:pPr marL="171450" indent="-171450" algn="l">
              <a:buFont typeface="Wingdings" pitchFamily="2" charset="2"/>
              <a:buChar char="ü"/>
            </a:pPr>
            <a:r>
              <a:rPr lang="ja-JP" altLang="en-US" sz="1200" b="0" i="0">
                <a:solidFill>
                  <a:srgbClr val="111111"/>
                </a:solidFill>
                <a:effectLst/>
                <a:latin typeface="Meiryo" panose="020B0604030504040204" pitchFamily="34" charset="-128"/>
                <a:ea typeface="Meiryo" panose="020B0604030504040204" pitchFamily="34" charset="-128"/>
              </a:rPr>
              <a:t>法定通貨に換金できる</a:t>
            </a:r>
          </a:p>
        </p:txBody>
      </p:sp>
      <p:sp>
        <p:nvSpPr>
          <p:cNvPr id="72" name="テキスト ボックス 71">
            <a:extLst>
              <a:ext uri="{FF2B5EF4-FFF2-40B4-BE49-F238E27FC236}">
                <a16:creationId xmlns:a16="http://schemas.microsoft.com/office/drawing/2014/main" id="{8B985E90-0099-62F0-E58C-B8E165CA8B5D}"/>
              </a:ext>
            </a:extLst>
          </p:cNvPr>
          <p:cNvSpPr txBox="1"/>
          <p:nvPr/>
        </p:nvSpPr>
        <p:spPr>
          <a:xfrm>
            <a:off x="659734" y="2768992"/>
            <a:ext cx="1858202" cy="307777"/>
          </a:xfrm>
          <a:prstGeom prst="rect">
            <a:avLst/>
          </a:prstGeom>
          <a:noFill/>
        </p:spPr>
        <p:txBody>
          <a:bodyPr wrap="square">
            <a:spAutoFit/>
          </a:bodyPr>
          <a:lstStyle/>
          <a:p>
            <a:r>
              <a:rPr lang="en-US" altLang="ja-JP" sz="1400" b="1" i="0" dirty="0">
                <a:solidFill>
                  <a:srgbClr val="111111"/>
                </a:solidFill>
                <a:effectLst/>
                <a:latin typeface="Meiryo" panose="020B0604030504040204" pitchFamily="34" charset="-128"/>
                <a:ea typeface="Meiryo" panose="020B0604030504040204" pitchFamily="34" charset="-128"/>
              </a:rPr>
              <a:t>DeFi</a:t>
            </a:r>
            <a:r>
              <a:rPr lang="ja-JP" altLang="en-US" sz="1400" b="1" i="0">
                <a:solidFill>
                  <a:srgbClr val="111111"/>
                </a:solidFill>
                <a:effectLst/>
                <a:latin typeface="Meiryo" panose="020B0604030504040204" pitchFamily="34" charset="-128"/>
                <a:ea typeface="Meiryo" panose="020B0604030504040204" pitchFamily="34" charset="-128"/>
              </a:rPr>
              <a:t>のメリット</a:t>
            </a:r>
            <a:endParaRPr lang="en-US" altLang="ja-JP" sz="1400" b="1" i="0" dirty="0">
              <a:solidFill>
                <a:srgbClr val="111111"/>
              </a:solidFill>
              <a:effectLst/>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1215113153"/>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99F55C7-B6C6-C123-44EC-783849FCC334}"/>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7ECF6F13-4A2E-6647-50B9-958B6D05CF4F}"/>
              </a:ext>
            </a:extLst>
          </p:cNvPr>
          <p:cNvSpPr>
            <a:spLocks noGrp="1"/>
          </p:cNvSpPr>
          <p:nvPr>
            <p:ph type="title"/>
          </p:nvPr>
        </p:nvSpPr>
        <p:spPr/>
        <p:txBody>
          <a:bodyPr/>
          <a:lstStyle/>
          <a:p>
            <a:r>
              <a:rPr lang="ja-JP" altLang="en-US" sz="2800"/>
              <a:t>参考： </a:t>
            </a:r>
            <a:r>
              <a:rPr kumimoji="1" lang="en-US" altLang="ja-JP" dirty="0"/>
              <a:t>DAO</a:t>
            </a:r>
            <a:r>
              <a:rPr kumimoji="1" lang="ja-JP" altLang="en-US"/>
              <a:t>（自律分散型組織）</a:t>
            </a:r>
          </a:p>
        </p:txBody>
      </p:sp>
      <p:sp>
        <p:nvSpPr>
          <p:cNvPr id="4" name="三角形 3">
            <a:extLst>
              <a:ext uri="{FF2B5EF4-FFF2-40B4-BE49-F238E27FC236}">
                <a16:creationId xmlns:a16="http://schemas.microsoft.com/office/drawing/2014/main" id="{1130CD2B-B39B-3D9A-8EFB-15A113B2FDF1}"/>
              </a:ext>
            </a:extLst>
          </p:cNvPr>
          <p:cNvSpPr/>
          <p:nvPr/>
        </p:nvSpPr>
        <p:spPr>
          <a:xfrm>
            <a:off x="335140" y="1424198"/>
            <a:ext cx="4047333" cy="4108126"/>
          </a:xfrm>
          <a:prstGeom prst="triangle">
            <a:avLst/>
          </a:prstGeom>
          <a:solidFill>
            <a:schemeClr val="accent3">
              <a:lumMod val="40000"/>
              <a:lumOff val="60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円/楕円 4">
            <a:extLst>
              <a:ext uri="{FF2B5EF4-FFF2-40B4-BE49-F238E27FC236}">
                <a16:creationId xmlns:a16="http://schemas.microsoft.com/office/drawing/2014/main" id="{74A73319-AB2D-4EA5-8265-9A049FED4972}"/>
              </a:ext>
            </a:extLst>
          </p:cNvPr>
          <p:cNvSpPr/>
          <p:nvPr/>
        </p:nvSpPr>
        <p:spPr>
          <a:xfrm>
            <a:off x="4809899" y="1424198"/>
            <a:ext cx="4108126" cy="4108126"/>
          </a:xfrm>
          <a:prstGeom prst="ellipse">
            <a:avLst/>
          </a:prstGeom>
          <a:solidFill>
            <a:schemeClr val="tx2">
              <a:lumMod val="40000"/>
              <a:lumOff val="60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6" name="図形グループ 70">
            <a:extLst>
              <a:ext uri="{FF2B5EF4-FFF2-40B4-BE49-F238E27FC236}">
                <a16:creationId xmlns:a16="http://schemas.microsoft.com/office/drawing/2014/main" id="{B165D89C-BFD4-A569-B76F-E2FA12AF1F87}"/>
              </a:ext>
            </a:extLst>
          </p:cNvPr>
          <p:cNvGrpSpPr/>
          <p:nvPr/>
        </p:nvGrpSpPr>
        <p:grpSpPr>
          <a:xfrm flipH="1">
            <a:off x="2216904" y="1900943"/>
            <a:ext cx="291938" cy="625530"/>
            <a:chOff x="1946324" y="4125162"/>
            <a:chExt cx="969964" cy="2007872"/>
          </a:xfrm>
        </p:grpSpPr>
        <p:sp>
          <p:nvSpPr>
            <p:cNvPr id="7" name="円/楕円 6">
              <a:extLst>
                <a:ext uri="{FF2B5EF4-FFF2-40B4-BE49-F238E27FC236}">
                  <a16:creationId xmlns:a16="http://schemas.microsoft.com/office/drawing/2014/main" id="{2BF562A7-1437-8B1E-9C8C-F5F926DBFBC1}"/>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フローチャート: 論理積ゲート 7">
              <a:extLst>
                <a:ext uri="{FF2B5EF4-FFF2-40B4-BE49-F238E27FC236}">
                  <a16:creationId xmlns:a16="http://schemas.microsoft.com/office/drawing/2014/main" id="{F20756E4-D9A6-831E-E47D-FBA18568FDBB}"/>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9" name="図形グループ 70">
            <a:extLst>
              <a:ext uri="{FF2B5EF4-FFF2-40B4-BE49-F238E27FC236}">
                <a16:creationId xmlns:a16="http://schemas.microsoft.com/office/drawing/2014/main" id="{09D4000E-FA44-0705-F8E6-7BEF9D4A3B00}"/>
              </a:ext>
            </a:extLst>
          </p:cNvPr>
          <p:cNvGrpSpPr/>
          <p:nvPr/>
        </p:nvGrpSpPr>
        <p:grpSpPr>
          <a:xfrm flipH="1">
            <a:off x="1706012" y="3429271"/>
            <a:ext cx="291938" cy="625530"/>
            <a:chOff x="1946324" y="4125162"/>
            <a:chExt cx="969964" cy="2007872"/>
          </a:xfrm>
        </p:grpSpPr>
        <p:sp>
          <p:nvSpPr>
            <p:cNvPr id="10" name="円/楕円 9">
              <a:extLst>
                <a:ext uri="{FF2B5EF4-FFF2-40B4-BE49-F238E27FC236}">
                  <a16:creationId xmlns:a16="http://schemas.microsoft.com/office/drawing/2014/main" id="{2AE1043E-C745-47D6-C163-49BEBAEB2B5F}"/>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 name="フローチャート: 論理積ゲート 10">
              <a:extLst>
                <a:ext uri="{FF2B5EF4-FFF2-40B4-BE49-F238E27FC236}">
                  <a16:creationId xmlns:a16="http://schemas.microsoft.com/office/drawing/2014/main" id="{54E0AF23-D562-96FA-67EA-756A8E7C1626}"/>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2" name="図形グループ 70">
            <a:extLst>
              <a:ext uri="{FF2B5EF4-FFF2-40B4-BE49-F238E27FC236}">
                <a16:creationId xmlns:a16="http://schemas.microsoft.com/office/drawing/2014/main" id="{5D08E1F3-C61D-B632-D49F-69C31041BA47}"/>
              </a:ext>
            </a:extLst>
          </p:cNvPr>
          <p:cNvGrpSpPr/>
          <p:nvPr/>
        </p:nvGrpSpPr>
        <p:grpSpPr>
          <a:xfrm flipH="1">
            <a:off x="2216905" y="3429271"/>
            <a:ext cx="291938" cy="625530"/>
            <a:chOff x="1946324" y="4125162"/>
            <a:chExt cx="969964" cy="2007872"/>
          </a:xfrm>
        </p:grpSpPr>
        <p:sp>
          <p:nvSpPr>
            <p:cNvPr id="13" name="円/楕円 12">
              <a:extLst>
                <a:ext uri="{FF2B5EF4-FFF2-40B4-BE49-F238E27FC236}">
                  <a16:creationId xmlns:a16="http://schemas.microsoft.com/office/drawing/2014/main" id="{D7BB8DD4-DB9C-F4A3-B19D-FD48F1CB0D17}"/>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 name="フローチャート: 論理積ゲート 13">
              <a:extLst>
                <a:ext uri="{FF2B5EF4-FFF2-40B4-BE49-F238E27FC236}">
                  <a16:creationId xmlns:a16="http://schemas.microsoft.com/office/drawing/2014/main" id="{ADFAD08F-5F45-8041-4BD4-666C8BC19FA7}"/>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5" name="図形グループ 70">
            <a:extLst>
              <a:ext uri="{FF2B5EF4-FFF2-40B4-BE49-F238E27FC236}">
                <a16:creationId xmlns:a16="http://schemas.microsoft.com/office/drawing/2014/main" id="{3851A52C-DE61-B1B5-E70F-BDBEF21A85E7}"/>
              </a:ext>
            </a:extLst>
          </p:cNvPr>
          <p:cNvGrpSpPr/>
          <p:nvPr/>
        </p:nvGrpSpPr>
        <p:grpSpPr>
          <a:xfrm flipH="1">
            <a:off x="2722262" y="3429272"/>
            <a:ext cx="291938" cy="625530"/>
            <a:chOff x="1946324" y="4125162"/>
            <a:chExt cx="969964" cy="2007872"/>
          </a:xfrm>
        </p:grpSpPr>
        <p:sp>
          <p:nvSpPr>
            <p:cNvPr id="16" name="円/楕円 15">
              <a:extLst>
                <a:ext uri="{FF2B5EF4-FFF2-40B4-BE49-F238E27FC236}">
                  <a16:creationId xmlns:a16="http://schemas.microsoft.com/office/drawing/2014/main" id="{1B7D682F-9155-5A12-3100-4D6B311986AA}"/>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 name="フローチャート: 論理積ゲート 16">
              <a:extLst>
                <a:ext uri="{FF2B5EF4-FFF2-40B4-BE49-F238E27FC236}">
                  <a16:creationId xmlns:a16="http://schemas.microsoft.com/office/drawing/2014/main" id="{7E5732FC-4C9A-D6BE-285D-2BCB555D9012}"/>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6" name="図形グループ 70">
            <a:extLst>
              <a:ext uri="{FF2B5EF4-FFF2-40B4-BE49-F238E27FC236}">
                <a16:creationId xmlns:a16="http://schemas.microsoft.com/office/drawing/2014/main" id="{DD5CBD36-3DFF-480B-3A3D-39C77302E06C}"/>
              </a:ext>
            </a:extLst>
          </p:cNvPr>
          <p:cNvGrpSpPr/>
          <p:nvPr/>
        </p:nvGrpSpPr>
        <p:grpSpPr>
          <a:xfrm flipH="1">
            <a:off x="1850108" y="4763370"/>
            <a:ext cx="291938" cy="625530"/>
            <a:chOff x="1946324" y="4125162"/>
            <a:chExt cx="969964" cy="2007872"/>
          </a:xfrm>
        </p:grpSpPr>
        <p:sp>
          <p:nvSpPr>
            <p:cNvPr id="37" name="円/楕円 36">
              <a:extLst>
                <a:ext uri="{FF2B5EF4-FFF2-40B4-BE49-F238E27FC236}">
                  <a16:creationId xmlns:a16="http://schemas.microsoft.com/office/drawing/2014/main" id="{008BBCDB-F916-ABDD-60B3-03C732D8AEAB}"/>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 name="フローチャート: 論理積ゲート 37">
              <a:extLst>
                <a:ext uri="{FF2B5EF4-FFF2-40B4-BE49-F238E27FC236}">
                  <a16:creationId xmlns:a16="http://schemas.microsoft.com/office/drawing/2014/main" id="{E6989469-D4B8-801B-F5C4-3DF09FF2E5EC}"/>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9" name="図形グループ 70">
            <a:extLst>
              <a:ext uri="{FF2B5EF4-FFF2-40B4-BE49-F238E27FC236}">
                <a16:creationId xmlns:a16="http://schemas.microsoft.com/office/drawing/2014/main" id="{59E5CB28-4832-6AFB-17C1-22FB4D025FB8}"/>
              </a:ext>
            </a:extLst>
          </p:cNvPr>
          <p:cNvGrpSpPr/>
          <p:nvPr/>
        </p:nvGrpSpPr>
        <p:grpSpPr>
          <a:xfrm flipH="1">
            <a:off x="2209706" y="4763370"/>
            <a:ext cx="291938" cy="625530"/>
            <a:chOff x="1946324" y="4125162"/>
            <a:chExt cx="969964" cy="2007872"/>
          </a:xfrm>
        </p:grpSpPr>
        <p:sp>
          <p:nvSpPr>
            <p:cNvPr id="40" name="円/楕円 39">
              <a:extLst>
                <a:ext uri="{FF2B5EF4-FFF2-40B4-BE49-F238E27FC236}">
                  <a16:creationId xmlns:a16="http://schemas.microsoft.com/office/drawing/2014/main" id="{76B9BB49-B049-5D81-43AD-73E764A60774}"/>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 name="フローチャート: 論理積ゲート 40">
              <a:extLst>
                <a:ext uri="{FF2B5EF4-FFF2-40B4-BE49-F238E27FC236}">
                  <a16:creationId xmlns:a16="http://schemas.microsoft.com/office/drawing/2014/main" id="{F1969461-50E5-55E3-C562-363C4DDEE55A}"/>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2" name="図形グループ 70">
            <a:extLst>
              <a:ext uri="{FF2B5EF4-FFF2-40B4-BE49-F238E27FC236}">
                <a16:creationId xmlns:a16="http://schemas.microsoft.com/office/drawing/2014/main" id="{D18C885E-891A-6E2B-AC71-CB0DD4978CFF}"/>
              </a:ext>
            </a:extLst>
          </p:cNvPr>
          <p:cNvGrpSpPr/>
          <p:nvPr/>
        </p:nvGrpSpPr>
        <p:grpSpPr>
          <a:xfrm flipH="1">
            <a:off x="2537009" y="4763370"/>
            <a:ext cx="291938" cy="625530"/>
            <a:chOff x="1946324" y="4125162"/>
            <a:chExt cx="969964" cy="2007872"/>
          </a:xfrm>
        </p:grpSpPr>
        <p:sp>
          <p:nvSpPr>
            <p:cNvPr id="43" name="円/楕円 42">
              <a:extLst>
                <a:ext uri="{FF2B5EF4-FFF2-40B4-BE49-F238E27FC236}">
                  <a16:creationId xmlns:a16="http://schemas.microsoft.com/office/drawing/2014/main" id="{8813EA71-6730-57CF-B615-50BA6E2F2FCA}"/>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 name="フローチャート: 論理積ゲート 43">
              <a:extLst>
                <a:ext uri="{FF2B5EF4-FFF2-40B4-BE49-F238E27FC236}">
                  <a16:creationId xmlns:a16="http://schemas.microsoft.com/office/drawing/2014/main" id="{20896DDC-4F90-DF77-CD3A-4D85BF1A0B04}"/>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54" name="図形グループ 70">
            <a:extLst>
              <a:ext uri="{FF2B5EF4-FFF2-40B4-BE49-F238E27FC236}">
                <a16:creationId xmlns:a16="http://schemas.microsoft.com/office/drawing/2014/main" id="{839B1E04-1D5A-32D3-B66C-3DE9CF0EEBFB}"/>
              </a:ext>
            </a:extLst>
          </p:cNvPr>
          <p:cNvGrpSpPr/>
          <p:nvPr/>
        </p:nvGrpSpPr>
        <p:grpSpPr>
          <a:xfrm flipH="1">
            <a:off x="762567" y="4763370"/>
            <a:ext cx="291938" cy="625530"/>
            <a:chOff x="1946324" y="4125162"/>
            <a:chExt cx="969964" cy="2007872"/>
          </a:xfrm>
        </p:grpSpPr>
        <p:sp>
          <p:nvSpPr>
            <p:cNvPr id="55" name="円/楕円 54">
              <a:extLst>
                <a:ext uri="{FF2B5EF4-FFF2-40B4-BE49-F238E27FC236}">
                  <a16:creationId xmlns:a16="http://schemas.microsoft.com/office/drawing/2014/main" id="{660AB6FF-30D6-9096-18DD-2C46C6835884}"/>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6" name="フローチャート: 論理積ゲート 55">
              <a:extLst>
                <a:ext uri="{FF2B5EF4-FFF2-40B4-BE49-F238E27FC236}">
                  <a16:creationId xmlns:a16="http://schemas.microsoft.com/office/drawing/2014/main" id="{1C954699-9B72-D7BE-D9A9-5FDA802B7C00}"/>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57" name="図形グループ 70">
            <a:extLst>
              <a:ext uri="{FF2B5EF4-FFF2-40B4-BE49-F238E27FC236}">
                <a16:creationId xmlns:a16="http://schemas.microsoft.com/office/drawing/2014/main" id="{ECD88C14-886C-ACE1-FD27-1120E2E34901}"/>
              </a:ext>
            </a:extLst>
          </p:cNvPr>
          <p:cNvGrpSpPr/>
          <p:nvPr/>
        </p:nvGrpSpPr>
        <p:grpSpPr>
          <a:xfrm flipH="1">
            <a:off x="1122165" y="4763370"/>
            <a:ext cx="291938" cy="625530"/>
            <a:chOff x="1946324" y="4125162"/>
            <a:chExt cx="969964" cy="2007872"/>
          </a:xfrm>
        </p:grpSpPr>
        <p:sp>
          <p:nvSpPr>
            <p:cNvPr id="58" name="円/楕円 57">
              <a:extLst>
                <a:ext uri="{FF2B5EF4-FFF2-40B4-BE49-F238E27FC236}">
                  <a16:creationId xmlns:a16="http://schemas.microsoft.com/office/drawing/2014/main" id="{2A19F3F4-D485-CD79-357D-374E77DC2E74}"/>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9" name="フローチャート: 論理積ゲート 58">
              <a:extLst>
                <a:ext uri="{FF2B5EF4-FFF2-40B4-BE49-F238E27FC236}">
                  <a16:creationId xmlns:a16="http://schemas.microsoft.com/office/drawing/2014/main" id="{55FC908D-069C-7A2C-BDDB-7D8336A4FC40}"/>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60" name="図形グループ 70">
            <a:extLst>
              <a:ext uri="{FF2B5EF4-FFF2-40B4-BE49-F238E27FC236}">
                <a16:creationId xmlns:a16="http://schemas.microsoft.com/office/drawing/2014/main" id="{5D2DB7EF-763B-C5C3-5008-83EB935F2253}"/>
              </a:ext>
            </a:extLst>
          </p:cNvPr>
          <p:cNvGrpSpPr/>
          <p:nvPr/>
        </p:nvGrpSpPr>
        <p:grpSpPr>
          <a:xfrm flipH="1">
            <a:off x="1449468" y="4763370"/>
            <a:ext cx="291938" cy="625530"/>
            <a:chOff x="1946324" y="4125162"/>
            <a:chExt cx="969964" cy="2007872"/>
          </a:xfrm>
        </p:grpSpPr>
        <p:sp>
          <p:nvSpPr>
            <p:cNvPr id="61" name="円/楕円 60">
              <a:extLst>
                <a:ext uri="{FF2B5EF4-FFF2-40B4-BE49-F238E27FC236}">
                  <a16:creationId xmlns:a16="http://schemas.microsoft.com/office/drawing/2014/main" id="{3E6423D7-9698-22FA-0669-C29824F83AF5}"/>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2" name="フローチャート: 論理積ゲート 61">
              <a:extLst>
                <a:ext uri="{FF2B5EF4-FFF2-40B4-BE49-F238E27FC236}">
                  <a16:creationId xmlns:a16="http://schemas.microsoft.com/office/drawing/2014/main" id="{4681C5CE-75F5-D612-CDAE-D9EC0D947944}"/>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63" name="図形グループ 70">
            <a:extLst>
              <a:ext uri="{FF2B5EF4-FFF2-40B4-BE49-F238E27FC236}">
                <a16:creationId xmlns:a16="http://schemas.microsoft.com/office/drawing/2014/main" id="{FD14819D-7B5B-A0E7-E610-71005F90F49B}"/>
              </a:ext>
            </a:extLst>
          </p:cNvPr>
          <p:cNvGrpSpPr/>
          <p:nvPr/>
        </p:nvGrpSpPr>
        <p:grpSpPr>
          <a:xfrm flipH="1">
            <a:off x="2968040" y="4763370"/>
            <a:ext cx="291938" cy="625530"/>
            <a:chOff x="1946324" y="4125162"/>
            <a:chExt cx="969964" cy="2007872"/>
          </a:xfrm>
        </p:grpSpPr>
        <p:sp>
          <p:nvSpPr>
            <p:cNvPr id="64" name="円/楕円 63">
              <a:extLst>
                <a:ext uri="{FF2B5EF4-FFF2-40B4-BE49-F238E27FC236}">
                  <a16:creationId xmlns:a16="http://schemas.microsoft.com/office/drawing/2014/main" id="{7DA66F94-154C-58B9-A4A7-E5FBF058C068}"/>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5" name="フローチャート: 論理積ゲート 64">
              <a:extLst>
                <a:ext uri="{FF2B5EF4-FFF2-40B4-BE49-F238E27FC236}">
                  <a16:creationId xmlns:a16="http://schemas.microsoft.com/office/drawing/2014/main" id="{4D6FEE65-D5BA-D14C-0B33-8427B074DBBA}"/>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66" name="図形グループ 70">
            <a:extLst>
              <a:ext uri="{FF2B5EF4-FFF2-40B4-BE49-F238E27FC236}">
                <a16:creationId xmlns:a16="http://schemas.microsoft.com/office/drawing/2014/main" id="{7F9D9B60-F210-945A-3788-E7CDECAEA3E3}"/>
              </a:ext>
            </a:extLst>
          </p:cNvPr>
          <p:cNvGrpSpPr/>
          <p:nvPr/>
        </p:nvGrpSpPr>
        <p:grpSpPr>
          <a:xfrm flipH="1">
            <a:off x="3327638" y="4763370"/>
            <a:ext cx="291938" cy="625530"/>
            <a:chOff x="1946324" y="4125162"/>
            <a:chExt cx="969964" cy="2007872"/>
          </a:xfrm>
        </p:grpSpPr>
        <p:sp>
          <p:nvSpPr>
            <p:cNvPr id="67" name="円/楕円 66">
              <a:extLst>
                <a:ext uri="{FF2B5EF4-FFF2-40B4-BE49-F238E27FC236}">
                  <a16:creationId xmlns:a16="http://schemas.microsoft.com/office/drawing/2014/main" id="{0907E901-9189-8C39-0C8D-9149B0307E1A}"/>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8" name="フローチャート: 論理積ゲート 67">
              <a:extLst>
                <a:ext uri="{FF2B5EF4-FFF2-40B4-BE49-F238E27FC236}">
                  <a16:creationId xmlns:a16="http://schemas.microsoft.com/office/drawing/2014/main" id="{C95FBD0E-0A45-5040-292A-1C503C869E54}"/>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69" name="図形グループ 70">
            <a:extLst>
              <a:ext uri="{FF2B5EF4-FFF2-40B4-BE49-F238E27FC236}">
                <a16:creationId xmlns:a16="http://schemas.microsoft.com/office/drawing/2014/main" id="{F6198C23-2AC6-1AA3-9E40-FF17DEEC5D29}"/>
              </a:ext>
            </a:extLst>
          </p:cNvPr>
          <p:cNvGrpSpPr/>
          <p:nvPr/>
        </p:nvGrpSpPr>
        <p:grpSpPr>
          <a:xfrm flipH="1">
            <a:off x="3654941" y="4763370"/>
            <a:ext cx="291938" cy="625530"/>
            <a:chOff x="1946324" y="4125162"/>
            <a:chExt cx="969964" cy="2007872"/>
          </a:xfrm>
        </p:grpSpPr>
        <p:sp>
          <p:nvSpPr>
            <p:cNvPr id="70" name="円/楕円 69">
              <a:extLst>
                <a:ext uri="{FF2B5EF4-FFF2-40B4-BE49-F238E27FC236}">
                  <a16:creationId xmlns:a16="http://schemas.microsoft.com/office/drawing/2014/main" id="{0AFC133E-2ABC-8A1E-27C0-6A3E37D7F6B6}"/>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1" name="フローチャート: 論理積ゲート 70">
              <a:extLst>
                <a:ext uri="{FF2B5EF4-FFF2-40B4-BE49-F238E27FC236}">
                  <a16:creationId xmlns:a16="http://schemas.microsoft.com/office/drawing/2014/main" id="{E7FFA2CF-8BE2-EA8F-2F55-9768D221DEE8}"/>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cxnSp>
        <p:nvCxnSpPr>
          <p:cNvPr id="73" name="直線矢印コネクタ 72">
            <a:extLst>
              <a:ext uri="{FF2B5EF4-FFF2-40B4-BE49-F238E27FC236}">
                <a16:creationId xmlns:a16="http://schemas.microsoft.com/office/drawing/2014/main" id="{B170AABC-A454-D66B-B4F3-B115764572AC}"/>
              </a:ext>
            </a:extLst>
          </p:cNvPr>
          <p:cNvCxnSpPr>
            <a:stCxn id="8" idx="1"/>
            <a:endCxn id="10" idx="0"/>
          </p:cNvCxnSpPr>
          <p:nvPr/>
        </p:nvCxnSpPr>
        <p:spPr>
          <a:xfrm flipH="1">
            <a:off x="1851981" y="2526474"/>
            <a:ext cx="510892" cy="902797"/>
          </a:xfrm>
          <a:prstGeom prst="straightConnector1">
            <a:avLst/>
          </a:prstGeom>
          <a:ln>
            <a:solidFill>
              <a:schemeClr val="accent3">
                <a:lumMod val="50000"/>
              </a:schemeClr>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74" name="直線矢印コネクタ 73">
            <a:extLst>
              <a:ext uri="{FF2B5EF4-FFF2-40B4-BE49-F238E27FC236}">
                <a16:creationId xmlns:a16="http://schemas.microsoft.com/office/drawing/2014/main" id="{70BE76C2-1593-47C5-9948-A631364C59CD}"/>
              </a:ext>
            </a:extLst>
          </p:cNvPr>
          <p:cNvCxnSpPr>
            <a:cxnSpLocks/>
            <a:stCxn id="8" idx="1"/>
            <a:endCxn id="13" idx="0"/>
          </p:cNvCxnSpPr>
          <p:nvPr/>
        </p:nvCxnSpPr>
        <p:spPr>
          <a:xfrm>
            <a:off x="2362873" y="2526474"/>
            <a:ext cx="1" cy="902797"/>
          </a:xfrm>
          <a:prstGeom prst="straightConnector1">
            <a:avLst/>
          </a:prstGeom>
          <a:ln>
            <a:solidFill>
              <a:schemeClr val="accent3">
                <a:lumMod val="50000"/>
              </a:schemeClr>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77" name="直線矢印コネクタ 76">
            <a:extLst>
              <a:ext uri="{FF2B5EF4-FFF2-40B4-BE49-F238E27FC236}">
                <a16:creationId xmlns:a16="http://schemas.microsoft.com/office/drawing/2014/main" id="{751574EC-E26C-BEF2-1F81-82167AE75323}"/>
              </a:ext>
            </a:extLst>
          </p:cNvPr>
          <p:cNvCxnSpPr>
            <a:cxnSpLocks/>
            <a:endCxn id="16" idx="0"/>
          </p:cNvCxnSpPr>
          <p:nvPr/>
        </p:nvCxnSpPr>
        <p:spPr>
          <a:xfrm>
            <a:off x="2355674" y="2526474"/>
            <a:ext cx="512557" cy="902798"/>
          </a:xfrm>
          <a:prstGeom prst="straightConnector1">
            <a:avLst/>
          </a:prstGeom>
          <a:ln>
            <a:solidFill>
              <a:schemeClr val="accent3">
                <a:lumMod val="50000"/>
              </a:schemeClr>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80" name="直線矢印コネクタ 79">
            <a:extLst>
              <a:ext uri="{FF2B5EF4-FFF2-40B4-BE49-F238E27FC236}">
                <a16:creationId xmlns:a16="http://schemas.microsoft.com/office/drawing/2014/main" id="{00FC05FF-D281-7F9F-B8AA-EBB3880853F4}"/>
              </a:ext>
            </a:extLst>
          </p:cNvPr>
          <p:cNvCxnSpPr>
            <a:cxnSpLocks/>
            <a:stCxn id="11" idx="1"/>
            <a:endCxn id="55" idx="0"/>
          </p:cNvCxnSpPr>
          <p:nvPr/>
        </p:nvCxnSpPr>
        <p:spPr>
          <a:xfrm flipH="1">
            <a:off x="908536" y="4054802"/>
            <a:ext cx="943445" cy="708568"/>
          </a:xfrm>
          <a:prstGeom prst="straightConnector1">
            <a:avLst/>
          </a:prstGeom>
          <a:ln>
            <a:solidFill>
              <a:schemeClr val="accent3">
                <a:lumMod val="50000"/>
              </a:schemeClr>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83" name="直線矢印コネクタ 82">
            <a:extLst>
              <a:ext uri="{FF2B5EF4-FFF2-40B4-BE49-F238E27FC236}">
                <a16:creationId xmlns:a16="http://schemas.microsoft.com/office/drawing/2014/main" id="{69AF103D-5C7E-8128-6444-05D60C5ED340}"/>
              </a:ext>
            </a:extLst>
          </p:cNvPr>
          <p:cNvCxnSpPr>
            <a:cxnSpLocks/>
            <a:stCxn id="11" idx="1"/>
            <a:endCxn id="58" idx="0"/>
          </p:cNvCxnSpPr>
          <p:nvPr/>
        </p:nvCxnSpPr>
        <p:spPr>
          <a:xfrm flipH="1">
            <a:off x="1268134" y="4054802"/>
            <a:ext cx="583847" cy="708568"/>
          </a:xfrm>
          <a:prstGeom prst="straightConnector1">
            <a:avLst/>
          </a:prstGeom>
          <a:ln>
            <a:solidFill>
              <a:schemeClr val="accent3">
                <a:lumMod val="50000"/>
              </a:schemeClr>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86" name="直線矢印コネクタ 85">
            <a:extLst>
              <a:ext uri="{FF2B5EF4-FFF2-40B4-BE49-F238E27FC236}">
                <a16:creationId xmlns:a16="http://schemas.microsoft.com/office/drawing/2014/main" id="{BA7BE566-B7B0-D7B5-A642-B7B91B9B0789}"/>
              </a:ext>
            </a:extLst>
          </p:cNvPr>
          <p:cNvCxnSpPr>
            <a:cxnSpLocks/>
            <a:stCxn id="11" idx="1"/>
            <a:endCxn id="61" idx="0"/>
          </p:cNvCxnSpPr>
          <p:nvPr/>
        </p:nvCxnSpPr>
        <p:spPr>
          <a:xfrm flipH="1">
            <a:off x="1595437" y="4054802"/>
            <a:ext cx="256544" cy="708568"/>
          </a:xfrm>
          <a:prstGeom prst="straightConnector1">
            <a:avLst/>
          </a:prstGeom>
          <a:ln>
            <a:solidFill>
              <a:schemeClr val="accent3">
                <a:lumMod val="50000"/>
              </a:schemeClr>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89" name="直線矢印コネクタ 88">
            <a:extLst>
              <a:ext uri="{FF2B5EF4-FFF2-40B4-BE49-F238E27FC236}">
                <a16:creationId xmlns:a16="http://schemas.microsoft.com/office/drawing/2014/main" id="{D4971F31-106E-9FD4-D273-83CAD5EC86F7}"/>
              </a:ext>
            </a:extLst>
          </p:cNvPr>
          <p:cNvCxnSpPr>
            <a:cxnSpLocks/>
            <a:endCxn id="70" idx="0"/>
          </p:cNvCxnSpPr>
          <p:nvPr/>
        </p:nvCxnSpPr>
        <p:spPr>
          <a:xfrm>
            <a:off x="2875424" y="4057378"/>
            <a:ext cx="925486" cy="705992"/>
          </a:xfrm>
          <a:prstGeom prst="straightConnector1">
            <a:avLst/>
          </a:prstGeom>
          <a:ln>
            <a:solidFill>
              <a:schemeClr val="accent3">
                <a:lumMod val="50000"/>
              </a:schemeClr>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90" name="直線矢印コネクタ 89">
            <a:extLst>
              <a:ext uri="{FF2B5EF4-FFF2-40B4-BE49-F238E27FC236}">
                <a16:creationId xmlns:a16="http://schemas.microsoft.com/office/drawing/2014/main" id="{22847C9B-2302-AB8B-661B-B6D3F6727FD4}"/>
              </a:ext>
            </a:extLst>
          </p:cNvPr>
          <p:cNvCxnSpPr>
            <a:cxnSpLocks/>
            <a:endCxn id="64" idx="0"/>
          </p:cNvCxnSpPr>
          <p:nvPr/>
        </p:nvCxnSpPr>
        <p:spPr>
          <a:xfrm>
            <a:off x="2875424" y="4057378"/>
            <a:ext cx="238585" cy="705992"/>
          </a:xfrm>
          <a:prstGeom prst="straightConnector1">
            <a:avLst/>
          </a:prstGeom>
          <a:ln>
            <a:solidFill>
              <a:schemeClr val="accent3">
                <a:lumMod val="50000"/>
              </a:schemeClr>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91" name="直線矢印コネクタ 90">
            <a:extLst>
              <a:ext uri="{FF2B5EF4-FFF2-40B4-BE49-F238E27FC236}">
                <a16:creationId xmlns:a16="http://schemas.microsoft.com/office/drawing/2014/main" id="{187FA8B6-3AF9-BD35-6C2A-D4DCA8A67753}"/>
              </a:ext>
            </a:extLst>
          </p:cNvPr>
          <p:cNvCxnSpPr>
            <a:cxnSpLocks/>
            <a:endCxn id="67" idx="0"/>
          </p:cNvCxnSpPr>
          <p:nvPr/>
        </p:nvCxnSpPr>
        <p:spPr>
          <a:xfrm>
            <a:off x="2875424" y="4057378"/>
            <a:ext cx="598183" cy="705992"/>
          </a:xfrm>
          <a:prstGeom prst="straightConnector1">
            <a:avLst/>
          </a:prstGeom>
          <a:ln>
            <a:solidFill>
              <a:schemeClr val="accent3">
                <a:lumMod val="50000"/>
              </a:schemeClr>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102" name="直線矢印コネクタ 101">
            <a:extLst>
              <a:ext uri="{FF2B5EF4-FFF2-40B4-BE49-F238E27FC236}">
                <a16:creationId xmlns:a16="http://schemas.microsoft.com/office/drawing/2014/main" id="{F7268D73-6C5F-5BB1-C032-07FEF5A3B108}"/>
              </a:ext>
            </a:extLst>
          </p:cNvPr>
          <p:cNvCxnSpPr>
            <a:cxnSpLocks/>
            <a:stCxn id="14" idx="1"/>
            <a:endCxn id="40" idx="0"/>
          </p:cNvCxnSpPr>
          <p:nvPr/>
        </p:nvCxnSpPr>
        <p:spPr>
          <a:xfrm flipH="1">
            <a:off x="2355675" y="4054802"/>
            <a:ext cx="7199" cy="708568"/>
          </a:xfrm>
          <a:prstGeom prst="straightConnector1">
            <a:avLst/>
          </a:prstGeom>
          <a:ln>
            <a:solidFill>
              <a:schemeClr val="accent3">
                <a:lumMod val="50000"/>
              </a:schemeClr>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105" name="直線矢印コネクタ 104">
            <a:extLst>
              <a:ext uri="{FF2B5EF4-FFF2-40B4-BE49-F238E27FC236}">
                <a16:creationId xmlns:a16="http://schemas.microsoft.com/office/drawing/2014/main" id="{C031FA71-29E3-D568-83CC-0F1254A942B3}"/>
              </a:ext>
            </a:extLst>
          </p:cNvPr>
          <p:cNvCxnSpPr>
            <a:cxnSpLocks/>
            <a:stCxn id="14" idx="1"/>
            <a:endCxn id="37" idx="0"/>
          </p:cNvCxnSpPr>
          <p:nvPr/>
        </p:nvCxnSpPr>
        <p:spPr>
          <a:xfrm flipH="1">
            <a:off x="1996077" y="4054802"/>
            <a:ext cx="366797" cy="708568"/>
          </a:xfrm>
          <a:prstGeom prst="straightConnector1">
            <a:avLst/>
          </a:prstGeom>
          <a:ln>
            <a:solidFill>
              <a:schemeClr val="accent3">
                <a:lumMod val="50000"/>
              </a:schemeClr>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108" name="直線矢印コネクタ 107">
            <a:extLst>
              <a:ext uri="{FF2B5EF4-FFF2-40B4-BE49-F238E27FC236}">
                <a16:creationId xmlns:a16="http://schemas.microsoft.com/office/drawing/2014/main" id="{A4FF618F-0FE7-B14B-9E9E-8D3823BBEA6C}"/>
              </a:ext>
            </a:extLst>
          </p:cNvPr>
          <p:cNvCxnSpPr>
            <a:cxnSpLocks/>
            <a:stCxn id="14" idx="1"/>
          </p:cNvCxnSpPr>
          <p:nvPr/>
        </p:nvCxnSpPr>
        <p:spPr>
          <a:xfrm>
            <a:off x="2362874" y="4054802"/>
            <a:ext cx="324021" cy="708568"/>
          </a:xfrm>
          <a:prstGeom prst="straightConnector1">
            <a:avLst/>
          </a:prstGeom>
          <a:ln>
            <a:solidFill>
              <a:schemeClr val="accent3">
                <a:lumMod val="50000"/>
              </a:schemeClr>
            </a:solidFill>
            <a:tailEnd type="triangle"/>
          </a:ln>
          <a:effectLst/>
        </p:spPr>
        <p:style>
          <a:lnRef idx="2">
            <a:schemeClr val="accent1"/>
          </a:lnRef>
          <a:fillRef idx="0">
            <a:schemeClr val="accent1"/>
          </a:fillRef>
          <a:effectRef idx="1">
            <a:schemeClr val="accent1"/>
          </a:effectRef>
          <a:fontRef idx="minor">
            <a:schemeClr val="tx1"/>
          </a:fontRef>
        </p:style>
      </p:cxnSp>
      <p:sp>
        <p:nvSpPr>
          <p:cNvPr id="111" name="円/楕円 110">
            <a:extLst>
              <a:ext uri="{FF2B5EF4-FFF2-40B4-BE49-F238E27FC236}">
                <a16:creationId xmlns:a16="http://schemas.microsoft.com/office/drawing/2014/main" id="{DD2EDD90-60F5-4D89-5DD3-8CFF4034788E}"/>
              </a:ext>
            </a:extLst>
          </p:cNvPr>
          <p:cNvSpPr/>
          <p:nvPr/>
        </p:nvSpPr>
        <p:spPr>
          <a:xfrm>
            <a:off x="6204900" y="2839974"/>
            <a:ext cx="1307815" cy="1307815"/>
          </a:xfrm>
          <a:prstGeom prst="ellipse">
            <a:avLst/>
          </a:prstGeom>
          <a:solidFill>
            <a:srgbClr val="0070C0"/>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112" name="図形グループ 70">
            <a:extLst>
              <a:ext uri="{FF2B5EF4-FFF2-40B4-BE49-F238E27FC236}">
                <a16:creationId xmlns:a16="http://schemas.microsoft.com/office/drawing/2014/main" id="{9FD9C872-2F6E-FA31-C075-363F642ECDE4}"/>
              </a:ext>
            </a:extLst>
          </p:cNvPr>
          <p:cNvGrpSpPr/>
          <p:nvPr/>
        </p:nvGrpSpPr>
        <p:grpSpPr>
          <a:xfrm flipH="1">
            <a:off x="5111659" y="3045750"/>
            <a:ext cx="291938" cy="625530"/>
            <a:chOff x="1946324" y="4125162"/>
            <a:chExt cx="969964" cy="2007872"/>
          </a:xfrm>
        </p:grpSpPr>
        <p:sp>
          <p:nvSpPr>
            <p:cNvPr id="113" name="円/楕円 112">
              <a:extLst>
                <a:ext uri="{FF2B5EF4-FFF2-40B4-BE49-F238E27FC236}">
                  <a16:creationId xmlns:a16="http://schemas.microsoft.com/office/drawing/2014/main" id="{2A12A544-2A51-F57C-B46C-08F81A69429F}"/>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4" name="フローチャート: 論理積ゲート 113">
              <a:extLst>
                <a:ext uri="{FF2B5EF4-FFF2-40B4-BE49-F238E27FC236}">
                  <a16:creationId xmlns:a16="http://schemas.microsoft.com/office/drawing/2014/main" id="{F4D31F1D-41C0-305E-0AFB-C5740C7E0B1A}"/>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115" name="テキスト ボックス 114">
            <a:extLst>
              <a:ext uri="{FF2B5EF4-FFF2-40B4-BE49-F238E27FC236}">
                <a16:creationId xmlns:a16="http://schemas.microsoft.com/office/drawing/2014/main" id="{F2D59370-2686-881C-2DE5-272BA004BD27}"/>
              </a:ext>
            </a:extLst>
          </p:cNvPr>
          <p:cNvSpPr txBox="1"/>
          <p:nvPr/>
        </p:nvSpPr>
        <p:spPr>
          <a:xfrm>
            <a:off x="6364716" y="3210811"/>
            <a:ext cx="1005403" cy="584775"/>
          </a:xfrm>
          <a:prstGeom prst="rect">
            <a:avLst/>
          </a:prstGeom>
          <a:noFill/>
        </p:spPr>
        <p:txBody>
          <a:bodyPr wrap="none" rtlCol="0">
            <a:spAutoFit/>
          </a:bodyPr>
          <a:lstStyle/>
          <a:p>
            <a:pPr algn="ctr"/>
            <a:r>
              <a:rPr kumimoji="1" lang="ja-JP" altLang="en-US" sz="1600" b="1">
                <a:solidFill>
                  <a:schemeClr val="bg1"/>
                </a:solidFill>
                <a:latin typeface="Meiryo" panose="020B0604030504040204" pitchFamily="34" charset="-128"/>
                <a:ea typeface="Meiryo" panose="020B0604030504040204" pitchFamily="34" charset="-128"/>
              </a:rPr>
              <a:t>魅力的な</a:t>
            </a:r>
            <a:endParaRPr kumimoji="1" lang="en-US" altLang="ja-JP" sz="1600" b="1" dirty="0">
              <a:solidFill>
                <a:schemeClr val="bg1"/>
              </a:solidFill>
              <a:latin typeface="Meiryo" panose="020B0604030504040204" pitchFamily="34" charset="-128"/>
              <a:ea typeface="Meiryo" panose="020B0604030504040204" pitchFamily="34" charset="-128"/>
            </a:endParaRPr>
          </a:p>
          <a:p>
            <a:pPr algn="ctr"/>
            <a:r>
              <a:rPr lang="ja-JP" altLang="en-US" sz="1600" b="1">
                <a:solidFill>
                  <a:schemeClr val="bg1"/>
                </a:solidFill>
                <a:latin typeface="Meiryo" panose="020B0604030504040204" pitchFamily="34" charset="-128"/>
                <a:ea typeface="Meiryo" panose="020B0604030504040204" pitchFamily="34" charset="-128"/>
              </a:rPr>
              <a:t>ビジョン</a:t>
            </a:r>
            <a:endParaRPr kumimoji="1" lang="ja-JP" altLang="en-US" sz="1600" b="1">
              <a:solidFill>
                <a:schemeClr val="bg1"/>
              </a:solidFill>
              <a:latin typeface="Meiryo" panose="020B0604030504040204" pitchFamily="34" charset="-128"/>
              <a:ea typeface="Meiryo" panose="020B0604030504040204" pitchFamily="34" charset="-128"/>
            </a:endParaRPr>
          </a:p>
        </p:txBody>
      </p:sp>
      <p:grpSp>
        <p:nvGrpSpPr>
          <p:cNvPr id="116" name="図形グループ 70">
            <a:extLst>
              <a:ext uri="{FF2B5EF4-FFF2-40B4-BE49-F238E27FC236}">
                <a16:creationId xmlns:a16="http://schemas.microsoft.com/office/drawing/2014/main" id="{B00D2E92-3B09-BA93-E08A-ABEA50C69ED6}"/>
              </a:ext>
            </a:extLst>
          </p:cNvPr>
          <p:cNvGrpSpPr/>
          <p:nvPr/>
        </p:nvGrpSpPr>
        <p:grpSpPr>
          <a:xfrm flipH="1">
            <a:off x="8314018" y="3049729"/>
            <a:ext cx="291938" cy="625530"/>
            <a:chOff x="1946324" y="4125162"/>
            <a:chExt cx="969964" cy="2007872"/>
          </a:xfrm>
        </p:grpSpPr>
        <p:sp>
          <p:nvSpPr>
            <p:cNvPr id="117" name="円/楕円 116">
              <a:extLst>
                <a:ext uri="{FF2B5EF4-FFF2-40B4-BE49-F238E27FC236}">
                  <a16:creationId xmlns:a16="http://schemas.microsoft.com/office/drawing/2014/main" id="{DE317472-A1BB-B0C4-EDBD-BEF2CC5F9805}"/>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8" name="フローチャート: 論理積ゲート 117">
              <a:extLst>
                <a:ext uri="{FF2B5EF4-FFF2-40B4-BE49-F238E27FC236}">
                  <a16:creationId xmlns:a16="http://schemas.microsoft.com/office/drawing/2014/main" id="{11853B92-A84E-ECBC-9228-F1F81FC2013C}"/>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19" name="図形グループ 70">
            <a:extLst>
              <a:ext uri="{FF2B5EF4-FFF2-40B4-BE49-F238E27FC236}">
                <a16:creationId xmlns:a16="http://schemas.microsoft.com/office/drawing/2014/main" id="{D41E50AE-61D7-2F55-443A-7B3A9D8C936B}"/>
              </a:ext>
            </a:extLst>
          </p:cNvPr>
          <p:cNvGrpSpPr/>
          <p:nvPr/>
        </p:nvGrpSpPr>
        <p:grpSpPr>
          <a:xfrm flipH="1">
            <a:off x="6712840" y="1645874"/>
            <a:ext cx="291938" cy="625530"/>
            <a:chOff x="1946324" y="4125162"/>
            <a:chExt cx="969964" cy="2007872"/>
          </a:xfrm>
        </p:grpSpPr>
        <p:sp>
          <p:nvSpPr>
            <p:cNvPr id="120" name="円/楕円 119">
              <a:extLst>
                <a:ext uri="{FF2B5EF4-FFF2-40B4-BE49-F238E27FC236}">
                  <a16:creationId xmlns:a16="http://schemas.microsoft.com/office/drawing/2014/main" id="{E4EFF334-A3E1-8576-0D95-10EAE7F53D6B}"/>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1" name="フローチャート: 論理積ゲート 120">
              <a:extLst>
                <a:ext uri="{FF2B5EF4-FFF2-40B4-BE49-F238E27FC236}">
                  <a16:creationId xmlns:a16="http://schemas.microsoft.com/office/drawing/2014/main" id="{D8C1F056-6D16-9358-9044-AD5C779AD737}"/>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22" name="図形グループ 70">
            <a:extLst>
              <a:ext uri="{FF2B5EF4-FFF2-40B4-BE49-F238E27FC236}">
                <a16:creationId xmlns:a16="http://schemas.microsoft.com/office/drawing/2014/main" id="{71E5AF51-6D90-FE79-0B2F-65DC67AAB3B7}"/>
              </a:ext>
            </a:extLst>
          </p:cNvPr>
          <p:cNvGrpSpPr/>
          <p:nvPr/>
        </p:nvGrpSpPr>
        <p:grpSpPr>
          <a:xfrm flipH="1">
            <a:off x="6721448" y="4684881"/>
            <a:ext cx="291938" cy="625530"/>
            <a:chOff x="1946324" y="4125162"/>
            <a:chExt cx="969964" cy="2007872"/>
          </a:xfrm>
        </p:grpSpPr>
        <p:sp>
          <p:nvSpPr>
            <p:cNvPr id="123" name="円/楕円 122">
              <a:extLst>
                <a:ext uri="{FF2B5EF4-FFF2-40B4-BE49-F238E27FC236}">
                  <a16:creationId xmlns:a16="http://schemas.microsoft.com/office/drawing/2014/main" id="{80C3A17F-36B4-34EF-ED47-BC3ED93ACE0B}"/>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4" name="フローチャート: 論理積ゲート 123">
              <a:extLst>
                <a:ext uri="{FF2B5EF4-FFF2-40B4-BE49-F238E27FC236}">
                  <a16:creationId xmlns:a16="http://schemas.microsoft.com/office/drawing/2014/main" id="{6FDE205F-6116-C808-A577-FD7446250914}"/>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25" name="図形グループ 70">
            <a:extLst>
              <a:ext uri="{FF2B5EF4-FFF2-40B4-BE49-F238E27FC236}">
                <a16:creationId xmlns:a16="http://schemas.microsoft.com/office/drawing/2014/main" id="{16E123C5-6DED-0686-C06B-CE5BE61D66F6}"/>
              </a:ext>
            </a:extLst>
          </p:cNvPr>
          <p:cNvGrpSpPr/>
          <p:nvPr/>
        </p:nvGrpSpPr>
        <p:grpSpPr>
          <a:xfrm flipH="1">
            <a:off x="5539092" y="2127980"/>
            <a:ext cx="291938" cy="625530"/>
            <a:chOff x="1946324" y="4125162"/>
            <a:chExt cx="969964" cy="2007872"/>
          </a:xfrm>
        </p:grpSpPr>
        <p:sp>
          <p:nvSpPr>
            <p:cNvPr id="126" name="円/楕円 125">
              <a:extLst>
                <a:ext uri="{FF2B5EF4-FFF2-40B4-BE49-F238E27FC236}">
                  <a16:creationId xmlns:a16="http://schemas.microsoft.com/office/drawing/2014/main" id="{EFB63921-6A02-F6E2-228D-E8C34A356797}"/>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7" name="フローチャート: 論理積ゲート 126">
              <a:extLst>
                <a:ext uri="{FF2B5EF4-FFF2-40B4-BE49-F238E27FC236}">
                  <a16:creationId xmlns:a16="http://schemas.microsoft.com/office/drawing/2014/main" id="{8F8BF318-BB5C-A806-AADB-DD90783596B0}"/>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28" name="図形グループ 70">
            <a:extLst>
              <a:ext uri="{FF2B5EF4-FFF2-40B4-BE49-F238E27FC236}">
                <a16:creationId xmlns:a16="http://schemas.microsoft.com/office/drawing/2014/main" id="{7E1E5DB4-944D-E2F3-D096-33AED5706CB8}"/>
              </a:ext>
            </a:extLst>
          </p:cNvPr>
          <p:cNvGrpSpPr/>
          <p:nvPr/>
        </p:nvGrpSpPr>
        <p:grpSpPr>
          <a:xfrm flipH="1">
            <a:off x="7903803" y="2127980"/>
            <a:ext cx="291938" cy="625530"/>
            <a:chOff x="1946324" y="4125162"/>
            <a:chExt cx="969964" cy="2007872"/>
          </a:xfrm>
        </p:grpSpPr>
        <p:sp>
          <p:nvSpPr>
            <p:cNvPr id="129" name="円/楕円 128">
              <a:extLst>
                <a:ext uri="{FF2B5EF4-FFF2-40B4-BE49-F238E27FC236}">
                  <a16:creationId xmlns:a16="http://schemas.microsoft.com/office/drawing/2014/main" id="{A356A080-B3A6-A69C-EF60-01E74A4D8598}"/>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0" name="フローチャート: 論理積ゲート 129">
              <a:extLst>
                <a:ext uri="{FF2B5EF4-FFF2-40B4-BE49-F238E27FC236}">
                  <a16:creationId xmlns:a16="http://schemas.microsoft.com/office/drawing/2014/main" id="{90536BFB-6FAC-5811-1743-4EF680A678D6}"/>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31" name="図形グループ 70">
            <a:extLst>
              <a:ext uri="{FF2B5EF4-FFF2-40B4-BE49-F238E27FC236}">
                <a16:creationId xmlns:a16="http://schemas.microsoft.com/office/drawing/2014/main" id="{BCF4F19C-587F-5D89-72BF-87F3C36D1B4E}"/>
              </a:ext>
            </a:extLst>
          </p:cNvPr>
          <p:cNvGrpSpPr/>
          <p:nvPr/>
        </p:nvGrpSpPr>
        <p:grpSpPr>
          <a:xfrm flipH="1">
            <a:off x="5539092" y="4132168"/>
            <a:ext cx="291938" cy="625530"/>
            <a:chOff x="1946324" y="4125162"/>
            <a:chExt cx="969964" cy="2007872"/>
          </a:xfrm>
        </p:grpSpPr>
        <p:sp>
          <p:nvSpPr>
            <p:cNvPr id="132" name="円/楕円 131">
              <a:extLst>
                <a:ext uri="{FF2B5EF4-FFF2-40B4-BE49-F238E27FC236}">
                  <a16:creationId xmlns:a16="http://schemas.microsoft.com/office/drawing/2014/main" id="{CFAD3F1E-EBE4-BB4E-38C0-23299C3E3832}"/>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3" name="フローチャート: 論理積ゲート 132">
              <a:extLst>
                <a:ext uri="{FF2B5EF4-FFF2-40B4-BE49-F238E27FC236}">
                  <a16:creationId xmlns:a16="http://schemas.microsoft.com/office/drawing/2014/main" id="{9A063DCF-A713-A4C2-5509-190D6A89FE54}"/>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34" name="図形グループ 70">
            <a:extLst>
              <a:ext uri="{FF2B5EF4-FFF2-40B4-BE49-F238E27FC236}">
                <a16:creationId xmlns:a16="http://schemas.microsoft.com/office/drawing/2014/main" id="{99244F23-176D-1B25-804E-92B53C19B3C9}"/>
              </a:ext>
            </a:extLst>
          </p:cNvPr>
          <p:cNvGrpSpPr/>
          <p:nvPr/>
        </p:nvGrpSpPr>
        <p:grpSpPr>
          <a:xfrm flipH="1">
            <a:off x="7903803" y="4132168"/>
            <a:ext cx="291938" cy="625530"/>
            <a:chOff x="1946324" y="4125162"/>
            <a:chExt cx="969964" cy="2007872"/>
          </a:xfrm>
        </p:grpSpPr>
        <p:sp>
          <p:nvSpPr>
            <p:cNvPr id="135" name="円/楕円 134">
              <a:extLst>
                <a:ext uri="{FF2B5EF4-FFF2-40B4-BE49-F238E27FC236}">
                  <a16:creationId xmlns:a16="http://schemas.microsoft.com/office/drawing/2014/main" id="{CB2A3178-F7FE-DCDE-69BD-A811DC645AC7}"/>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6" name="フローチャート: 論理積ゲート 135">
              <a:extLst>
                <a:ext uri="{FF2B5EF4-FFF2-40B4-BE49-F238E27FC236}">
                  <a16:creationId xmlns:a16="http://schemas.microsoft.com/office/drawing/2014/main" id="{2F0C6BE2-FA68-13E5-F178-CEE004D714C5}"/>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cxnSp>
        <p:nvCxnSpPr>
          <p:cNvPr id="137" name="直線矢印コネクタ 136">
            <a:extLst>
              <a:ext uri="{FF2B5EF4-FFF2-40B4-BE49-F238E27FC236}">
                <a16:creationId xmlns:a16="http://schemas.microsoft.com/office/drawing/2014/main" id="{5CD778D2-F640-31ED-17BD-DCECD59B9096}"/>
              </a:ext>
            </a:extLst>
          </p:cNvPr>
          <p:cNvCxnSpPr>
            <a:cxnSpLocks/>
            <a:stCxn id="127" idx="0"/>
            <a:endCxn id="111" idx="1"/>
          </p:cNvCxnSpPr>
          <p:nvPr/>
        </p:nvCxnSpPr>
        <p:spPr>
          <a:xfrm>
            <a:off x="5831030" y="2584170"/>
            <a:ext cx="565395" cy="447329"/>
          </a:xfrm>
          <a:prstGeom prst="straightConnector1">
            <a:avLst/>
          </a:prstGeom>
          <a:ln>
            <a:solidFill>
              <a:schemeClr val="bg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140" name="直線矢印コネクタ 139">
            <a:extLst>
              <a:ext uri="{FF2B5EF4-FFF2-40B4-BE49-F238E27FC236}">
                <a16:creationId xmlns:a16="http://schemas.microsoft.com/office/drawing/2014/main" id="{A25D3640-983C-0BC3-DAD2-0DD977A14E33}"/>
              </a:ext>
            </a:extLst>
          </p:cNvPr>
          <p:cNvCxnSpPr>
            <a:cxnSpLocks/>
            <a:stCxn id="121" idx="1"/>
            <a:endCxn id="111" idx="0"/>
          </p:cNvCxnSpPr>
          <p:nvPr/>
        </p:nvCxnSpPr>
        <p:spPr>
          <a:xfrm flipH="1">
            <a:off x="6858808" y="2271405"/>
            <a:ext cx="1" cy="568569"/>
          </a:xfrm>
          <a:prstGeom prst="straightConnector1">
            <a:avLst/>
          </a:prstGeom>
          <a:ln>
            <a:solidFill>
              <a:schemeClr val="bg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146" name="直線矢印コネクタ 145">
            <a:extLst>
              <a:ext uri="{FF2B5EF4-FFF2-40B4-BE49-F238E27FC236}">
                <a16:creationId xmlns:a16="http://schemas.microsoft.com/office/drawing/2014/main" id="{E56D4006-E94F-16EF-B63D-3D31E6BF4021}"/>
              </a:ext>
            </a:extLst>
          </p:cNvPr>
          <p:cNvCxnSpPr>
            <a:cxnSpLocks/>
            <a:stCxn id="114" idx="0"/>
            <a:endCxn id="111" idx="2"/>
          </p:cNvCxnSpPr>
          <p:nvPr/>
        </p:nvCxnSpPr>
        <p:spPr>
          <a:xfrm flipV="1">
            <a:off x="5403597" y="3493882"/>
            <a:ext cx="801303" cy="8058"/>
          </a:xfrm>
          <a:prstGeom prst="straightConnector1">
            <a:avLst/>
          </a:prstGeom>
          <a:ln>
            <a:solidFill>
              <a:schemeClr val="bg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149" name="直線矢印コネクタ 148">
            <a:extLst>
              <a:ext uri="{FF2B5EF4-FFF2-40B4-BE49-F238E27FC236}">
                <a16:creationId xmlns:a16="http://schemas.microsoft.com/office/drawing/2014/main" id="{231C91C8-0871-3745-B007-1ACF4121DF04}"/>
              </a:ext>
            </a:extLst>
          </p:cNvPr>
          <p:cNvCxnSpPr>
            <a:cxnSpLocks/>
            <a:stCxn id="118" idx="2"/>
            <a:endCxn id="111" idx="6"/>
          </p:cNvCxnSpPr>
          <p:nvPr/>
        </p:nvCxnSpPr>
        <p:spPr>
          <a:xfrm flipH="1" flipV="1">
            <a:off x="7512715" y="3493882"/>
            <a:ext cx="801303" cy="12037"/>
          </a:xfrm>
          <a:prstGeom prst="straightConnector1">
            <a:avLst/>
          </a:prstGeom>
          <a:ln>
            <a:solidFill>
              <a:schemeClr val="bg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155" name="直線矢印コネクタ 154">
            <a:extLst>
              <a:ext uri="{FF2B5EF4-FFF2-40B4-BE49-F238E27FC236}">
                <a16:creationId xmlns:a16="http://schemas.microsoft.com/office/drawing/2014/main" id="{93333153-7863-9BB4-F5EA-08A22654288F}"/>
              </a:ext>
            </a:extLst>
          </p:cNvPr>
          <p:cNvCxnSpPr>
            <a:cxnSpLocks/>
            <a:stCxn id="130" idx="2"/>
            <a:endCxn id="111" idx="7"/>
          </p:cNvCxnSpPr>
          <p:nvPr/>
        </p:nvCxnSpPr>
        <p:spPr>
          <a:xfrm flipH="1">
            <a:off x="7321190" y="2584170"/>
            <a:ext cx="582613" cy="447329"/>
          </a:xfrm>
          <a:prstGeom prst="straightConnector1">
            <a:avLst/>
          </a:prstGeom>
          <a:ln>
            <a:solidFill>
              <a:schemeClr val="bg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158" name="直線矢印コネクタ 157">
            <a:extLst>
              <a:ext uri="{FF2B5EF4-FFF2-40B4-BE49-F238E27FC236}">
                <a16:creationId xmlns:a16="http://schemas.microsoft.com/office/drawing/2014/main" id="{351CE1DC-DD8F-687D-0240-37B6943E9BC6}"/>
              </a:ext>
            </a:extLst>
          </p:cNvPr>
          <p:cNvCxnSpPr>
            <a:cxnSpLocks/>
            <a:stCxn id="136" idx="2"/>
            <a:endCxn id="111" idx="5"/>
          </p:cNvCxnSpPr>
          <p:nvPr/>
        </p:nvCxnSpPr>
        <p:spPr>
          <a:xfrm flipH="1" flipV="1">
            <a:off x="7321190" y="3956264"/>
            <a:ext cx="582613" cy="632094"/>
          </a:xfrm>
          <a:prstGeom prst="straightConnector1">
            <a:avLst/>
          </a:prstGeom>
          <a:ln>
            <a:solidFill>
              <a:schemeClr val="bg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161" name="直線矢印コネクタ 160">
            <a:extLst>
              <a:ext uri="{FF2B5EF4-FFF2-40B4-BE49-F238E27FC236}">
                <a16:creationId xmlns:a16="http://schemas.microsoft.com/office/drawing/2014/main" id="{C2A2AB21-1EC4-E23E-05E2-249B5B503469}"/>
              </a:ext>
            </a:extLst>
          </p:cNvPr>
          <p:cNvCxnSpPr>
            <a:cxnSpLocks/>
            <a:stCxn id="123" idx="0"/>
            <a:endCxn id="111" idx="4"/>
          </p:cNvCxnSpPr>
          <p:nvPr/>
        </p:nvCxnSpPr>
        <p:spPr>
          <a:xfrm flipH="1" flipV="1">
            <a:off x="6858808" y="4147789"/>
            <a:ext cx="8609" cy="537092"/>
          </a:xfrm>
          <a:prstGeom prst="straightConnector1">
            <a:avLst/>
          </a:prstGeom>
          <a:ln>
            <a:solidFill>
              <a:schemeClr val="bg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164" name="直線矢印コネクタ 163">
            <a:extLst>
              <a:ext uri="{FF2B5EF4-FFF2-40B4-BE49-F238E27FC236}">
                <a16:creationId xmlns:a16="http://schemas.microsoft.com/office/drawing/2014/main" id="{87701E28-60D8-F75C-947D-F032DC233581}"/>
              </a:ext>
            </a:extLst>
          </p:cNvPr>
          <p:cNvCxnSpPr>
            <a:cxnSpLocks/>
            <a:stCxn id="133" idx="0"/>
            <a:endCxn id="111" idx="3"/>
          </p:cNvCxnSpPr>
          <p:nvPr/>
        </p:nvCxnSpPr>
        <p:spPr>
          <a:xfrm flipV="1">
            <a:off x="5831030" y="3956264"/>
            <a:ext cx="565395" cy="632094"/>
          </a:xfrm>
          <a:prstGeom prst="straightConnector1">
            <a:avLst/>
          </a:prstGeom>
          <a:ln>
            <a:solidFill>
              <a:schemeClr val="bg1"/>
            </a:solidFill>
            <a:tailEnd type="triangle"/>
          </a:ln>
          <a:effectLst/>
        </p:spPr>
        <p:style>
          <a:lnRef idx="2">
            <a:schemeClr val="accent1"/>
          </a:lnRef>
          <a:fillRef idx="0">
            <a:schemeClr val="accent1"/>
          </a:fillRef>
          <a:effectRef idx="1">
            <a:schemeClr val="accent1"/>
          </a:effectRef>
          <a:fontRef idx="minor">
            <a:schemeClr val="tx1"/>
          </a:fontRef>
        </p:style>
      </p:cxnSp>
      <p:sp>
        <p:nvSpPr>
          <p:cNvPr id="168" name="正方形/長方形 167">
            <a:extLst>
              <a:ext uri="{FF2B5EF4-FFF2-40B4-BE49-F238E27FC236}">
                <a16:creationId xmlns:a16="http://schemas.microsoft.com/office/drawing/2014/main" id="{9B2DD44D-0651-C086-8FBB-CE9148955A29}"/>
              </a:ext>
            </a:extLst>
          </p:cNvPr>
          <p:cNvSpPr/>
          <p:nvPr/>
        </p:nvSpPr>
        <p:spPr>
          <a:xfrm>
            <a:off x="2482169" y="972980"/>
            <a:ext cx="1896673" cy="338554"/>
          </a:xfrm>
          <a:prstGeom prst="rect">
            <a:avLst/>
          </a:prstGeom>
        </p:spPr>
        <p:txBody>
          <a:bodyPr wrap="none">
            <a:spAutoFit/>
          </a:bodyPr>
          <a:lstStyle/>
          <a:p>
            <a:pPr algn="r"/>
            <a:r>
              <a:rPr lang="ja-JP" altLang="ja-JP" sz="1600">
                <a:solidFill>
                  <a:schemeClr val="accent3">
                    <a:lumMod val="50000"/>
                  </a:schemeClr>
                </a:solidFill>
                <a:latin typeface="Meiryo" panose="020B0604030504040204" pitchFamily="34" charset="-128"/>
                <a:ea typeface="Meiryo" panose="020B0604030504040204" pitchFamily="34" charset="-128"/>
                <a:cs typeface="Times New Roman" panose="02020603050405020304" pitchFamily="18" charset="0"/>
              </a:rPr>
              <a:t>一般的な企業組織</a:t>
            </a:r>
            <a:r>
              <a:rPr lang="ja-JP" altLang="ja-JP" sz="1600">
                <a:solidFill>
                  <a:schemeClr val="accent3">
                    <a:lumMod val="50000"/>
                  </a:schemeClr>
                </a:solidFill>
                <a:latin typeface="Meiryo" panose="020B0604030504040204" pitchFamily="34" charset="-128"/>
                <a:ea typeface="Meiryo" panose="020B0604030504040204" pitchFamily="34" charset="-128"/>
              </a:rPr>
              <a:t> </a:t>
            </a:r>
            <a:endParaRPr lang="ja-JP" altLang="en-US" sz="1600">
              <a:solidFill>
                <a:schemeClr val="accent3">
                  <a:lumMod val="50000"/>
                </a:schemeClr>
              </a:solidFill>
              <a:latin typeface="Meiryo" panose="020B0604030504040204" pitchFamily="34" charset="-128"/>
              <a:ea typeface="Meiryo" panose="020B0604030504040204" pitchFamily="34" charset="-128"/>
            </a:endParaRPr>
          </a:p>
        </p:txBody>
      </p:sp>
      <p:sp>
        <p:nvSpPr>
          <p:cNvPr id="169" name="正方形/長方形 168">
            <a:extLst>
              <a:ext uri="{FF2B5EF4-FFF2-40B4-BE49-F238E27FC236}">
                <a16:creationId xmlns:a16="http://schemas.microsoft.com/office/drawing/2014/main" id="{06FA72D6-A566-4413-12D0-00FF4467BCAC}"/>
              </a:ext>
            </a:extLst>
          </p:cNvPr>
          <p:cNvSpPr/>
          <p:nvPr/>
        </p:nvSpPr>
        <p:spPr>
          <a:xfrm>
            <a:off x="4770593" y="969874"/>
            <a:ext cx="2480103" cy="338554"/>
          </a:xfrm>
          <a:prstGeom prst="rect">
            <a:avLst/>
          </a:prstGeom>
        </p:spPr>
        <p:txBody>
          <a:bodyPr wrap="none">
            <a:spAutoFit/>
          </a:bodyPr>
          <a:lstStyle/>
          <a:p>
            <a:r>
              <a:rPr lang="en-US" altLang="ja-JP" sz="1600" dirty="0">
                <a:solidFill>
                  <a:srgbClr val="0070C0"/>
                </a:solidFill>
                <a:latin typeface="Meiryo" panose="020B0604030504040204" pitchFamily="34" charset="-128"/>
                <a:ea typeface="Meiryo" panose="020B0604030504040204" pitchFamily="34" charset="-128"/>
                <a:cs typeface="Times New Roman" panose="02020603050405020304" pitchFamily="18" charset="0"/>
              </a:rPr>
              <a:t>DAO</a:t>
            </a:r>
            <a:r>
              <a:rPr lang="ja-JP" altLang="en-US" sz="1600">
                <a:solidFill>
                  <a:srgbClr val="0070C0"/>
                </a:solidFill>
                <a:latin typeface="Meiryo" panose="020B0604030504040204" pitchFamily="34" charset="-128"/>
                <a:ea typeface="Meiryo" panose="020B0604030504040204" pitchFamily="34" charset="-128"/>
                <a:cs typeface="Times New Roman" panose="02020603050405020304" pitchFamily="18" charset="0"/>
              </a:rPr>
              <a:t>（自律分散型組織）</a:t>
            </a:r>
            <a:endParaRPr lang="ja-JP" altLang="en-US" sz="1600">
              <a:solidFill>
                <a:srgbClr val="0070C0"/>
              </a:solidFill>
              <a:latin typeface="Meiryo" panose="020B0604030504040204" pitchFamily="34" charset="-128"/>
              <a:ea typeface="Meiryo" panose="020B0604030504040204" pitchFamily="34" charset="-128"/>
            </a:endParaRPr>
          </a:p>
        </p:txBody>
      </p:sp>
      <p:sp>
        <p:nvSpPr>
          <p:cNvPr id="170" name="正方形/長方形 169">
            <a:extLst>
              <a:ext uri="{FF2B5EF4-FFF2-40B4-BE49-F238E27FC236}">
                <a16:creationId xmlns:a16="http://schemas.microsoft.com/office/drawing/2014/main" id="{D871E1BE-1362-B2E8-B511-BF85CFADD01F}"/>
              </a:ext>
            </a:extLst>
          </p:cNvPr>
          <p:cNvSpPr/>
          <p:nvPr/>
        </p:nvSpPr>
        <p:spPr>
          <a:xfrm>
            <a:off x="4740175" y="5689628"/>
            <a:ext cx="4254481" cy="738664"/>
          </a:xfrm>
          <a:prstGeom prst="rect">
            <a:avLst/>
          </a:prstGeom>
        </p:spPr>
        <p:txBody>
          <a:bodyPr wrap="square">
            <a:spAutoFit/>
          </a:bodyPr>
          <a:lstStyle/>
          <a:p>
            <a:r>
              <a:rPr lang="ja-JP" altLang="ja-JP" sz="1400">
                <a:solidFill>
                  <a:srgbClr val="0070C0"/>
                </a:solidFill>
                <a:latin typeface="Meiryo" panose="020B0604030504040204" pitchFamily="34" charset="-128"/>
                <a:ea typeface="Meiryo" panose="020B0604030504040204" pitchFamily="34" charset="-128"/>
                <a:cs typeface="Times New Roman" panose="02020603050405020304" pitchFamily="18" charset="0"/>
              </a:rPr>
              <a:t>様々な形で貢献した参加者全員に利益は還元され</a:t>
            </a:r>
            <a:r>
              <a:rPr lang="ja-JP" altLang="en-US" sz="1400">
                <a:solidFill>
                  <a:srgbClr val="0070C0"/>
                </a:solidFill>
                <a:latin typeface="Meiryo" panose="020B0604030504040204" pitchFamily="34" charset="-128"/>
                <a:ea typeface="Meiryo" panose="020B0604030504040204" pitchFamily="34" charset="-128"/>
                <a:cs typeface="Times New Roman" panose="02020603050405020304" pitchFamily="18" charset="0"/>
              </a:rPr>
              <a:t>、</a:t>
            </a:r>
            <a:r>
              <a:rPr lang="ja-JP" altLang="ja-JP" sz="1400">
                <a:solidFill>
                  <a:srgbClr val="0070C0"/>
                </a:solidFill>
                <a:latin typeface="Meiryo" panose="020B0604030504040204" pitchFamily="34" charset="-128"/>
                <a:ea typeface="Meiryo" panose="020B0604030504040204" pitchFamily="34" charset="-128"/>
                <a:cs typeface="Times New Roman" panose="02020603050405020304" pitchFamily="18" charset="0"/>
              </a:rPr>
              <a:t>これが、インセンティブとなって、自律的に組織の成功に貢献するように</a:t>
            </a:r>
            <a:r>
              <a:rPr lang="ja-JP" altLang="en-US" sz="1400">
                <a:solidFill>
                  <a:srgbClr val="0070C0"/>
                </a:solidFill>
                <a:latin typeface="Meiryo" panose="020B0604030504040204" pitchFamily="34" charset="-128"/>
                <a:ea typeface="Meiryo" panose="020B0604030504040204" pitchFamily="34" charset="-128"/>
                <a:cs typeface="Times New Roman" panose="02020603050405020304" pitchFamily="18" charset="0"/>
              </a:rPr>
              <a:t>なる</a:t>
            </a:r>
            <a:endParaRPr lang="ja-JP" altLang="en-US" sz="1400">
              <a:solidFill>
                <a:srgbClr val="0070C0"/>
              </a:solidFill>
              <a:latin typeface="Meiryo" panose="020B0604030504040204" pitchFamily="34" charset="-128"/>
              <a:ea typeface="Meiryo" panose="020B0604030504040204" pitchFamily="34" charset="-128"/>
            </a:endParaRPr>
          </a:p>
        </p:txBody>
      </p:sp>
      <p:sp>
        <p:nvSpPr>
          <p:cNvPr id="171" name="正方形/長方形 170">
            <a:extLst>
              <a:ext uri="{FF2B5EF4-FFF2-40B4-BE49-F238E27FC236}">
                <a16:creationId xmlns:a16="http://schemas.microsoft.com/office/drawing/2014/main" id="{8E7372D4-175A-8F5B-1D77-B4C4FA47C2A9}"/>
              </a:ext>
            </a:extLst>
          </p:cNvPr>
          <p:cNvSpPr/>
          <p:nvPr/>
        </p:nvSpPr>
        <p:spPr>
          <a:xfrm>
            <a:off x="235631" y="5689628"/>
            <a:ext cx="4254481" cy="738664"/>
          </a:xfrm>
          <a:prstGeom prst="rect">
            <a:avLst/>
          </a:prstGeom>
        </p:spPr>
        <p:txBody>
          <a:bodyPr wrap="square">
            <a:spAutoFit/>
          </a:bodyPr>
          <a:lstStyle/>
          <a:p>
            <a:r>
              <a:rPr lang="ja-JP" altLang="ja-JP" sz="1400">
                <a:solidFill>
                  <a:schemeClr val="accent3">
                    <a:lumMod val="50000"/>
                  </a:schemeClr>
                </a:solidFill>
                <a:latin typeface="Meiryo" panose="020B0604030504040204" pitchFamily="34" charset="-128"/>
                <a:ea typeface="Meiryo" panose="020B0604030504040204" pitchFamily="34" charset="-128"/>
              </a:rPr>
              <a:t>株</a:t>
            </a:r>
            <a:r>
              <a:rPr lang="ja-JP" altLang="en-US" sz="1400">
                <a:solidFill>
                  <a:schemeClr val="accent3">
                    <a:lumMod val="50000"/>
                  </a:schemeClr>
                </a:solidFill>
                <a:latin typeface="Meiryo" panose="020B0604030504040204" pitchFamily="34" charset="-128"/>
                <a:ea typeface="Meiryo" panose="020B0604030504040204" pitchFamily="34" charset="-128"/>
              </a:rPr>
              <a:t>や</a:t>
            </a:r>
            <a:r>
              <a:rPr lang="ja-JP" altLang="ja-JP" sz="1400">
                <a:solidFill>
                  <a:schemeClr val="accent3">
                    <a:lumMod val="50000"/>
                  </a:schemeClr>
                </a:solidFill>
                <a:latin typeface="Meiryo" panose="020B0604030504040204" pitchFamily="34" charset="-128"/>
                <a:ea typeface="Meiryo" panose="020B0604030504040204" pitchFamily="34" charset="-128"/>
              </a:rPr>
              <a:t>ストック・オプションを持</a:t>
            </a:r>
            <a:r>
              <a:rPr lang="ja-JP" altLang="en-US" sz="1400">
                <a:solidFill>
                  <a:schemeClr val="accent3">
                    <a:lumMod val="50000"/>
                  </a:schemeClr>
                </a:solidFill>
                <a:latin typeface="Meiryo" panose="020B0604030504040204" pitchFamily="34" charset="-128"/>
                <a:ea typeface="Meiryo" panose="020B0604030504040204" pitchFamily="34" charset="-128"/>
              </a:rPr>
              <a:t>つ、</a:t>
            </a:r>
            <a:r>
              <a:rPr lang="ja-JP" altLang="ja-JP" sz="1400">
                <a:solidFill>
                  <a:schemeClr val="accent3">
                    <a:lumMod val="50000"/>
                  </a:schemeClr>
                </a:solidFill>
                <a:latin typeface="Meiryo" panose="020B0604030504040204" pitchFamily="34" charset="-128"/>
                <a:ea typeface="Meiryo" panose="020B0604030504040204" pitchFamily="34" charset="-128"/>
              </a:rPr>
              <a:t>創業メンバーやベンチャーキャピタル</a:t>
            </a:r>
            <a:r>
              <a:rPr lang="ja-JP" altLang="en-US" sz="1400">
                <a:solidFill>
                  <a:schemeClr val="accent3">
                    <a:lumMod val="50000"/>
                  </a:schemeClr>
                </a:solidFill>
                <a:latin typeface="Meiryo" panose="020B0604030504040204" pitchFamily="34" charset="-128"/>
                <a:ea typeface="Meiryo" panose="020B0604030504040204" pitchFamily="34" charset="-128"/>
              </a:rPr>
              <a:t>に利益が還元される</a:t>
            </a:r>
            <a:r>
              <a:rPr lang="ja-JP" altLang="ja-JP" sz="1400">
                <a:solidFill>
                  <a:schemeClr val="accent3">
                    <a:lumMod val="50000"/>
                  </a:schemeClr>
                </a:solidFill>
                <a:latin typeface="Meiryo" panose="020B0604030504040204" pitchFamily="34" charset="-128"/>
                <a:ea typeface="Meiryo" panose="020B0604030504040204" pitchFamily="34" charset="-128"/>
              </a:rPr>
              <a:t>仕組み</a:t>
            </a:r>
            <a:r>
              <a:rPr lang="ja-JP" altLang="en-US" sz="1400">
                <a:solidFill>
                  <a:schemeClr val="accent3">
                    <a:lumMod val="50000"/>
                  </a:schemeClr>
                </a:solidFill>
                <a:latin typeface="Meiryo" panose="020B0604030504040204" pitchFamily="34" charset="-128"/>
                <a:ea typeface="Meiryo" panose="020B0604030504040204" pitchFamily="34" charset="-128"/>
              </a:rPr>
              <a:t>。従業員は給与がインセンティブ</a:t>
            </a:r>
            <a:endParaRPr lang="ja-JP" altLang="ja-JP" sz="1400">
              <a:solidFill>
                <a:schemeClr val="accent3">
                  <a:lumMod val="50000"/>
                </a:schemeClr>
              </a:solidFill>
              <a:latin typeface="Meiryo" panose="020B0604030504040204" pitchFamily="34" charset="-128"/>
              <a:ea typeface="Meiryo" panose="020B0604030504040204" pitchFamily="34" charset="-128"/>
            </a:endParaRPr>
          </a:p>
        </p:txBody>
      </p:sp>
      <p:sp>
        <p:nvSpPr>
          <p:cNvPr id="172" name="正方形/長方形 171">
            <a:extLst>
              <a:ext uri="{FF2B5EF4-FFF2-40B4-BE49-F238E27FC236}">
                <a16:creationId xmlns:a16="http://schemas.microsoft.com/office/drawing/2014/main" id="{B705AFD0-FFE6-24CF-4898-B4066358012F}"/>
              </a:ext>
            </a:extLst>
          </p:cNvPr>
          <p:cNvSpPr/>
          <p:nvPr/>
        </p:nvSpPr>
        <p:spPr>
          <a:xfrm>
            <a:off x="235631" y="979135"/>
            <a:ext cx="2084225" cy="461665"/>
          </a:xfrm>
          <a:prstGeom prst="rect">
            <a:avLst/>
          </a:prstGeom>
        </p:spPr>
        <p:txBody>
          <a:bodyPr wrap="none">
            <a:spAutoFit/>
          </a:bodyPr>
          <a:lstStyle/>
          <a:p>
            <a:r>
              <a:rPr lang="ja-JP" altLang="ja-JP" sz="1200">
                <a:solidFill>
                  <a:schemeClr val="accent3">
                    <a:lumMod val="50000"/>
                  </a:schemeClr>
                </a:solidFill>
                <a:latin typeface="Meiryo" panose="020B0604030504040204" pitchFamily="34" charset="-128"/>
                <a:ea typeface="Meiryo" panose="020B0604030504040204" pitchFamily="34" charset="-128"/>
                <a:cs typeface="Times New Roman" panose="02020603050405020304" pitchFamily="18" charset="0"/>
              </a:rPr>
              <a:t>組織を統率する代表者</a:t>
            </a:r>
            <a:r>
              <a:rPr lang="ja-JP" altLang="en-US" sz="1200">
                <a:solidFill>
                  <a:schemeClr val="accent3">
                    <a:lumMod val="50000"/>
                  </a:schemeClr>
                </a:solidFill>
                <a:latin typeface="Meiryo" panose="020B0604030504040204" pitchFamily="34" charset="-128"/>
                <a:ea typeface="Meiryo" panose="020B0604030504040204" pitchFamily="34" charset="-128"/>
                <a:cs typeface="Times New Roman" panose="02020603050405020304" pitchFamily="18" charset="0"/>
              </a:rPr>
              <a:t>が</a:t>
            </a:r>
            <a:endParaRPr lang="en-US" altLang="ja-JP" sz="1200" dirty="0">
              <a:solidFill>
                <a:schemeClr val="accent3">
                  <a:lumMod val="50000"/>
                </a:schemeClr>
              </a:solidFill>
              <a:latin typeface="Meiryo" panose="020B0604030504040204" pitchFamily="34" charset="-128"/>
              <a:ea typeface="Meiryo" panose="020B0604030504040204" pitchFamily="34" charset="-128"/>
              <a:cs typeface="Times New Roman" panose="02020603050405020304" pitchFamily="18" charset="0"/>
            </a:endParaRPr>
          </a:p>
          <a:p>
            <a:r>
              <a:rPr lang="ja-JP" altLang="en-US" sz="1200">
                <a:solidFill>
                  <a:schemeClr val="accent3">
                    <a:lumMod val="50000"/>
                  </a:schemeClr>
                </a:solidFill>
                <a:latin typeface="Meiryo" panose="020B0604030504040204" pitchFamily="34" charset="-128"/>
                <a:ea typeface="Meiryo" panose="020B0604030504040204" pitchFamily="34" charset="-128"/>
                <a:cs typeface="Times New Roman" panose="02020603050405020304" pitchFamily="18" charset="0"/>
              </a:rPr>
              <a:t>意志決定し階層組織で運営</a:t>
            </a:r>
            <a:r>
              <a:rPr lang="ja-JP" altLang="ja-JP" sz="1200">
                <a:solidFill>
                  <a:schemeClr val="accent3">
                    <a:lumMod val="50000"/>
                  </a:schemeClr>
                </a:solidFill>
                <a:latin typeface="Meiryo" panose="020B0604030504040204" pitchFamily="34" charset="-128"/>
                <a:ea typeface="Meiryo" panose="020B0604030504040204" pitchFamily="34" charset="-128"/>
              </a:rPr>
              <a:t> </a:t>
            </a:r>
            <a:endParaRPr lang="ja-JP" altLang="en-US" sz="1200">
              <a:solidFill>
                <a:schemeClr val="accent3">
                  <a:lumMod val="50000"/>
                </a:schemeClr>
              </a:solidFill>
              <a:latin typeface="Meiryo" panose="020B0604030504040204" pitchFamily="34" charset="-128"/>
              <a:ea typeface="Meiryo" panose="020B0604030504040204" pitchFamily="34" charset="-128"/>
            </a:endParaRPr>
          </a:p>
        </p:txBody>
      </p:sp>
      <p:sp>
        <p:nvSpPr>
          <p:cNvPr id="173" name="正方形/長方形 172">
            <a:extLst>
              <a:ext uri="{FF2B5EF4-FFF2-40B4-BE49-F238E27FC236}">
                <a16:creationId xmlns:a16="http://schemas.microsoft.com/office/drawing/2014/main" id="{92442B7A-69EB-F2AE-D204-0D52EABE8DAF}"/>
              </a:ext>
            </a:extLst>
          </p:cNvPr>
          <p:cNvSpPr/>
          <p:nvPr/>
        </p:nvSpPr>
        <p:spPr>
          <a:xfrm>
            <a:off x="7271107" y="978934"/>
            <a:ext cx="1723549" cy="461665"/>
          </a:xfrm>
          <a:prstGeom prst="rect">
            <a:avLst/>
          </a:prstGeom>
        </p:spPr>
        <p:txBody>
          <a:bodyPr wrap="none">
            <a:spAutoFit/>
          </a:bodyPr>
          <a:lstStyle/>
          <a:p>
            <a:pPr algn="r"/>
            <a:r>
              <a:rPr lang="ja-JP" altLang="en-US" sz="1200">
                <a:solidFill>
                  <a:srgbClr val="0070C0"/>
                </a:solidFill>
                <a:latin typeface="Meiryo" panose="020B0604030504040204" pitchFamily="34" charset="-128"/>
                <a:ea typeface="Meiryo" panose="020B0604030504040204" pitchFamily="34" charset="-128"/>
                <a:cs typeface="Times New Roman" panose="02020603050405020304" pitchFamily="18" charset="0"/>
              </a:rPr>
              <a:t>参加者同士で自律的に</a:t>
            </a:r>
            <a:endParaRPr lang="en-US" altLang="ja-JP" sz="1200" dirty="0">
              <a:solidFill>
                <a:srgbClr val="0070C0"/>
              </a:solidFill>
              <a:latin typeface="Meiryo" panose="020B0604030504040204" pitchFamily="34" charset="-128"/>
              <a:ea typeface="Meiryo" panose="020B0604030504040204" pitchFamily="34" charset="-128"/>
              <a:cs typeface="Times New Roman" panose="02020603050405020304" pitchFamily="18" charset="0"/>
            </a:endParaRPr>
          </a:p>
          <a:p>
            <a:pPr algn="r"/>
            <a:r>
              <a:rPr lang="ja-JP" altLang="en-US" sz="1200">
                <a:solidFill>
                  <a:srgbClr val="0070C0"/>
                </a:solidFill>
                <a:latin typeface="Meiryo" panose="020B0604030504040204" pitchFamily="34" charset="-128"/>
                <a:ea typeface="Meiryo" panose="020B0604030504040204" pitchFamily="34" charset="-128"/>
                <a:cs typeface="Times New Roman" panose="02020603050405020304" pitchFamily="18" charset="0"/>
              </a:rPr>
              <a:t>意思決定し組織を運営</a:t>
            </a:r>
            <a:endParaRPr lang="ja-JP" altLang="en-US" sz="1200">
              <a:solidFill>
                <a:srgbClr val="0070C0"/>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2058773226"/>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A5E615-51C7-D672-8399-4F988FDA67E2}"/>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650CC5EA-F2DB-AA4D-619C-9398D6142C8C}"/>
              </a:ext>
            </a:extLst>
          </p:cNvPr>
          <p:cNvSpPr>
            <a:spLocks noGrp="1"/>
          </p:cNvSpPr>
          <p:nvPr>
            <p:ph type="title"/>
          </p:nvPr>
        </p:nvSpPr>
        <p:spPr/>
        <p:txBody>
          <a:bodyPr/>
          <a:lstStyle/>
          <a:p>
            <a:r>
              <a:rPr lang="ja-JP" altLang="en-US" sz="2800"/>
              <a:t>参考：</a:t>
            </a:r>
            <a:r>
              <a:rPr kumimoji="1" lang="ja-JP" altLang="en-US"/>
              <a:t>デジタル通貨とブロックチェーン</a:t>
            </a:r>
          </a:p>
        </p:txBody>
      </p:sp>
      <p:sp>
        <p:nvSpPr>
          <p:cNvPr id="4" name="正方形/長方形 3">
            <a:extLst>
              <a:ext uri="{FF2B5EF4-FFF2-40B4-BE49-F238E27FC236}">
                <a16:creationId xmlns:a16="http://schemas.microsoft.com/office/drawing/2014/main" id="{5AAC4A34-62D2-C477-408A-65030EABBB93}"/>
              </a:ext>
            </a:extLst>
          </p:cNvPr>
          <p:cNvSpPr/>
          <p:nvPr/>
        </p:nvSpPr>
        <p:spPr>
          <a:xfrm>
            <a:off x="444731" y="836613"/>
            <a:ext cx="8254538" cy="5655627"/>
          </a:xfrm>
          <a:prstGeom prst="rect">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正方形/長方形 4">
            <a:extLst>
              <a:ext uri="{FF2B5EF4-FFF2-40B4-BE49-F238E27FC236}">
                <a16:creationId xmlns:a16="http://schemas.microsoft.com/office/drawing/2014/main" id="{F80C085A-5067-A0F4-E66E-3FAA92967CAE}"/>
              </a:ext>
            </a:extLst>
          </p:cNvPr>
          <p:cNvSpPr/>
          <p:nvPr/>
        </p:nvSpPr>
        <p:spPr>
          <a:xfrm>
            <a:off x="597477" y="4686882"/>
            <a:ext cx="7949045" cy="1622480"/>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a:extLst>
              <a:ext uri="{FF2B5EF4-FFF2-40B4-BE49-F238E27FC236}">
                <a16:creationId xmlns:a16="http://schemas.microsoft.com/office/drawing/2014/main" id="{A2F99B2C-128F-1ECC-F354-36C8C31E0A68}"/>
              </a:ext>
            </a:extLst>
          </p:cNvPr>
          <p:cNvSpPr/>
          <p:nvPr/>
        </p:nvSpPr>
        <p:spPr>
          <a:xfrm>
            <a:off x="597478" y="2452255"/>
            <a:ext cx="3808268" cy="2101881"/>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正方形/長方形 6">
            <a:extLst>
              <a:ext uri="{FF2B5EF4-FFF2-40B4-BE49-F238E27FC236}">
                <a16:creationId xmlns:a16="http://schemas.microsoft.com/office/drawing/2014/main" id="{AD5FC032-C93B-CC2F-AD5F-69E20BEC8671}"/>
              </a:ext>
            </a:extLst>
          </p:cNvPr>
          <p:cNvSpPr/>
          <p:nvPr/>
        </p:nvSpPr>
        <p:spPr>
          <a:xfrm>
            <a:off x="4738256" y="2444636"/>
            <a:ext cx="3808268" cy="2101881"/>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テキスト ボックス 7">
            <a:extLst>
              <a:ext uri="{FF2B5EF4-FFF2-40B4-BE49-F238E27FC236}">
                <a16:creationId xmlns:a16="http://schemas.microsoft.com/office/drawing/2014/main" id="{A1DEB3A6-6721-A183-3291-A57FC8B0F671}"/>
              </a:ext>
            </a:extLst>
          </p:cNvPr>
          <p:cNvSpPr txBox="1"/>
          <p:nvPr/>
        </p:nvSpPr>
        <p:spPr>
          <a:xfrm>
            <a:off x="2940783" y="1086363"/>
            <a:ext cx="3262433" cy="707886"/>
          </a:xfrm>
          <a:prstGeom prst="rect">
            <a:avLst/>
          </a:prstGeom>
          <a:noFill/>
        </p:spPr>
        <p:txBody>
          <a:bodyPr wrap="none" rtlCol="0">
            <a:spAutoFit/>
          </a:bodyPr>
          <a:lstStyle/>
          <a:p>
            <a:pPr algn="ctr"/>
            <a:r>
              <a:rPr kumimoji="1" lang="ja-JP" altLang="en-US" sz="4000" b="1">
                <a:solidFill>
                  <a:schemeClr val="bg1"/>
                </a:solidFill>
                <a:latin typeface="Meiryo" panose="020B0604030504040204" pitchFamily="34" charset="-128"/>
                <a:ea typeface="Meiryo" panose="020B0604030504040204" pitchFamily="34" charset="-128"/>
              </a:rPr>
              <a:t>デジタル通貨</a:t>
            </a:r>
          </a:p>
        </p:txBody>
      </p:sp>
      <p:sp>
        <p:nvSpPr>
          <p:cNvPr id="9" name="正方形/長方形 8">
            <a:extLst>
              <a:ext uri="{FF2B5EF4-FFF2-40B4-BE49-F238E27FC236}">
                <a16:creationId xmlns:a16="http://schemas.microsoft.com/office/drawing/2014/main" id="{6FB9E8A9-7F06-AA59-5A15-B011A4E98755}"/>
              </a:ext>
            </a:extLst>
          </p:cNvPr>
          <p:cNvSpPr/>
          <p:nvPr/>
        </p:nvSpPr>
        <p:spPr>
          <a:xfrm>
            <a:off x="597475" y="1817457"/>
            <a:ext cx="7949045" cy="369332"/>
          </a:xfrm>
          <a:prstGeom prst="rect">
            <a:avLst/>
          </a:prstGeom>
        </p:spPr>
        <p:txBody>
          <a:bodyPr wrap="square">
            <a:spAutoFit/>
          </a:bodyPr>
          <a:lstStyle/>
          <a:p>
            <a:pPr algn="ctr"/>
            <a:r>
              <a:rPr lang="ja-JP" altLang="en-US">
                <a:solidFill>
                  <a:schemeClr val="bg1"/>
                </a:solidFill>
                <a:latin typeface="Meiryo" panose="020B0604030504040204" pitchFamily="34" charset="-128"/>
                <a:ea typeface="Meiryo" panose="020B0604030504040204" pitchFamily="34" charset="-128"/>
                <a:cs typeface="Times New Roman" panose="02020603050405020304" pitchFamily="18" charset="0"/>
              </a:rPr>
              <a:t>通貨と同等の価値を持ち、</a:t>
            </a:r>
            <a:r>
              <a:rPr lang="ja-JP" altLang="ja-JP">
                <a:solidFill>
                  <a:schemeClr val="bg1"/>
                </a:solidFill>
                <a:latin typeface="Meiryo" panose="020B0604030504040204" pitchFamily="34" charset="-128"/>
                <a:ea typeface="Meiryo" panose="020B0604030504040204" pitchFamily="34" charset="-128"/>
                <a:cs typeface="Times New Roman" panose="02020603050405020304" pitchFamily="18" charset="0"/>
              </a:rPr>
              <a:t>通貨のように利用できるデジタル</a:t>
            </a:r>
            <a:r>
              <a:rPr lang="ja-JP" altLang="en-US">
                <a:solidFill>
                  <a:schemeClr val="bg1"/>
                </a:solidFill>
                <a:latin typeface="Meiryo" panose="020B0604030504040204" pitchFamily="34" charset="-128"/>
                <a:ea typeface="Meiryo" panose="020B0604030504040204" pitchFamily="34" charset="-128"/>
                <a:cs typeface="Times New Roman" panose="02020603050405020304" pitchFamily="18" charset="0"/>
              </a:rPr>
              <a:t>・データ</a:t>
            </a:r>
            <a:endParaRPr lang="ja-JP" altLang="en-US">
              <a:solidFill>
                <a:schemeClr val="bg1"/>
              </a:solidFill>
              <a:latin typeface="Meiryo" panose="020B0604030504040204" pitchFamily="34" charset="-128"/>
              <a:ea typeface="Meiryo" panose="020B0604030504040204" pitchFamily="34" charset="-128"/>
            </a:endParaRPr>
          </a:p>
        </p:txBody>
      </p:sp>
      <p:sp>
        <p:nvSpPr>
          <p:cNvPr id="10" name="テキスト ボックス 9">
            <a:extLst>
              <a:ext uri="{FF2B5EF4-FFF2-40B4-BE49-F238E27FC236}">
                <a16:creationId xmlns:a16="http://schemas.microsoft.com/office/drawing/2014/main" id="{3392BB4A-CAB4-7209-4F00-99B69A26EF69}"/>
              </a:ext>
            </a:extLst>
          </p:cNvPr>
          <p:cNvSpPr txBox="1"/>
          <p:nvPr/>
        </p:nvSpPr>
        <p:spPr>
          <a:xfrm>
            <a:off x="1383357" y="2592619"/>
            <a:ext cx="2236510" cy="584775"/>
          </a:xfrm>
          <a:prstGeom prst="rect">
            <a:avLst/>
          </a:prstGeom>
          <a:noFill/>
        </p:spPr>
        <p:txBody>
          <a:bodyPr wrap="none" rtlCol="0">
            <a:spAutoFit/>
          </a:bodyPr>
          <a:lstStyle/>
          <a:p>
            <a:pPr algn="ctr"/>
            <a:r>
              <a:rPr kumimoji="1" lang="ja-JP" altLang="en-US" sz="3200" b="1">
                <a:solidFill>
                  <a:schemeClr val="bg1"/>
                </a:solidFill>
                <a:latin typeface="Meiryo" panose="020B0604030504040204" pitchFamily="34" charset="-128"/>
                <a:ea typeface="Meiryo" panose="020B0604030504040204" pitchFamily="34" charset="-128"/>
              </a:rPr>
              <a:t>電子マネー</a:t>
            </a:r>
          </a:p>
        </p:txBody>
      </p:sp>
      <p:sp>
        <p:nvSpPr>
          <p:cNvPr id="11" name="正方形/長方形 10">
            <a:extLst>
              <a:ext uri="{FF2B5EF4-FFF2-40B4-BE49-F238E27FC236}">
                <a16:creationId xmlns:a16="http://schemas.microsoft.com/office/drawing/2014/main" id="{8D6CF35D-C28D-3815-5494-9329A125BF85}"/>
              </a:ext>
            </a:extLst>
          </p:cNvPr>
          <p:cNvSpPr/>
          <p:nvPr/>
        </p:nvSpPr>
        <p:spPr>
          <a:xfrm>
            <a:off x="597475" y="3194227"/>
            <a:ext cx="3808270" cy="954107"/>
          </a:xfrm>
          <a:prstGeom prst="rect">
            <a:avLst/>
          </a:prstGeom>
        </p:spPr>
        <p:txBody>
          <a:bodyPr wrap="square">
            <a:spAutoFit/>
          </a:bodyPr>
          <a:lstStyle/>
          <a:p>
            <a:r>
              <a:rPr lang="ja-JP" altLang="en-US" sz="1400">
                <a:solidFill>
                  <a:schemeClr val="bg1"/>
                </a:solidFill>
                <a:latin typeface="Meiryo" panose="020B0604030504040204" pitchFamily="34" charset="-128"/>
                <a:ea typeface="Meiryo" panose="020B0604030504040204" pitchFamily="34" charset="-128"/>
              </a:rPr>
              <a:t>現金の代わりに使用できるデジタル通貨。あらかじめ現金をチャージしておく前払い（プリペイド）方式と、クレジットカードと連携させた後払い（ポストペイ）方式がある。</a:t>
            </a:r>
          </a:p>
        </p:txBody>
      </p:sp>
      <p:sp>
        <p:nvSpPr>
          <p:cNvPr id="12" name="正方形/長方形 11">
            <a:extLst>
              <a:ext uri="{FF2B5EF4-FFF2-40B4-BE49-F238E27FC236}">
                <a16:creationId xmlns:a16="http://schemas.microsoft.com/office/drawing/2014/main" id="{059F25FD-ECBA-EF4D-CD4A-9EA7060B25F3}"/>
              </a:ext>
            </a:extLst>
          </p:cNvPr>
          <p:cNvSpPr/>
          <p:nvPr/>
        </p:nvSpPr>
        <p:spPr>
          <a:xfrm>
            <a:off x="597475" y="4171542"/>
            <a:ext cx="3808270" cy="307777"/>
          </a:xfrm>
          <a:prstGeom prst="rect">
            <a:avLst/>
          </a:prstGeom>
        </p:spPr>
        <p:txBody>
          <a:bodyPr wrap="square">
            <a:spAutoFit/>
          </a:bodyPr>
          <a:lstStyle/>
          <a:p>
            <a:pPr algn="ctr"/>
            <a:r>
              <a:rPr lang="en-US" altLang="ja-JP" sz="1400" dirty="0">
                <a:solidFill>
                  <a:schemeClr val="bg1"/>
                </a:solidFill>
                <a:latin typeface="Meiryo" panose="020B0604030504040204" pitchFamily="34" charset="-128"/>
                <a:ea typeface="Meiryo" panose="020B0604030504040204" pitchFamily="34" charset="-128"/>
              </a:rPr>
              <a:t>Suica</a:t>
            </a:r>
            <a:r>
              <a:rPr lang="ja-JP" altLang="en-US" sz="1400" dirty="0">
                <a:solidFill>
                  <a:schemeClr val="bg1"/>
                </a:solidFill>
                <a:latin typeface="Meiryo" panose="020B0604030504040204" pitchFamily="34" charset="-128"/>
                <a:ea typeface="Meiryo" panose="020B0604030504040204" pitchFamily="34" charset="-128"/>
              </a:rPr>
              <a:t>、</a:t>
            </a:r>
            <a:r>
              <a:rPr lang="en-US" altLang="ja-JP" sz="1400" dirty="0">
                <a:solidFill>
                  <a:schemeClr val="bg1"/>
                </a:solidFill>
                <a:latin typeface="Meiryo" panose="020B0604030504040204" pitchFamily="34" charset="-128"/>
                <a:ea typeface="Meiryo" panose="020B0604030504040204" pitchFamily="34" charset="-128"/>
              </a:rPr>
              <a:t>au PAY</a:t>
            </a:r>
            <a:r>
              <a:rPr lang="ja-JP" altLang="en-US" sz="1400" dirty="0">
                <a:solidFill>
                  <a:schemeClr val="bg1"/>
                </a:solidFill>
                <a:latin typeface="Meiryo" panose="020B0604030504040204" pitchFamily="34" charset="-128"/>
                <a:ea typeface="Meiryo" panose="020B0604030504040204" pitchFamily="34" charset="-128"/>
              </a:rPr>
              <a:t>、</a:t>
            </a:r>
            <a:r>
              <a:rPr lang="en-US" altLang="ja-JP" sz="1400" dirty="0">
                <a:solidFill>
                  <a:schemeClr val="bg1"/>
                </a:solidFill>
                <a:latin typeface="Meiryo" panose="020B0604030504040204" pitchFamily="34" charset="-128"/>
                <a:ea typeface="Meiryo" panose="020B0604030504040204" pitchFamily="34" charset="-128"/>
              </a:rPr>
              <a:t>WAON</a:t>
            </a:r>
            <a:r>
              <a:rPr lang="ja-JP" altLang="en-US" sz="1400" dirty="0">
                <a:solidFill>
                  <a:schemeClr val="bg1"/>
                </a:solidFill>
                <a:latin typeface="Meiryo" panose="020B0604030504040204" pitchFamily="34" charset="-128"/>
                <a:ea typeface="Meiryo" panose="020B0604030504040204" pitchFamily="34" charset="-128"/>
              </a:rPr>
              <a:t>、</a:t>
            </a:r>
            <a:r>
              <a:rPr lang="en-US" altLang="ja-JP" sz="1400" dirty="0">
                <a:solidFill>
                  <a:schemeClr val="bg1"/>
                </a:solidFill>
                <a:latin typeface="Meiryo" panose="020B0604030504040204" pitchFamily="34" charset="-128"/>
                <a:ea typeface="Meiryo" panose="020B0604030504040204" pitchFamily="34" charset="-128"/>
              </a:rPr>
              <a:t>PayPay</a:t>
            </a:r>
            <a:r>
              <a:rPr lang="ja-JP" altLang="en-US" sz="1400" dirty="0">
                <a:solidFill>
                  <a:schemeClr val="bg1"/>
                </a:solidFill>
                <a:latin typeface="Meiryo" panose="020B0604030504040204" pitchFamily="34" charset="-128"/>
                <a:ea typeface="Meiryo" panose="020B0604030504040204" pitchFamily="34" charset="-128"/>
              </a:rPr>
              <a:t>など</a:t>
            </a:r>
          </a:p>
        </p:txBody>
      </p:sp>
      <p:sp>
        <p:nvSpPr>
          <p:cNvPr id="13" name="正方形/長方形 12">
            <a:extLst>
              <a:ext uri="{FF2B5EF4-FFF2-40B4-BE49-F238E27FC236}">
                <a16:creationId xmlns:a16="http://schemas.microsoft.com/office/drawing/2014/main" id="{7EBABE47-4157-39FD-1E1E-C875385ABCE6}"/>
              </a:ext>
            </a:extLst>
          </p:cNvPr>
          <p:cNvSpPr/>
          <p:nvPr/>
        </p:nvSpPr>
        <p:spPr>
          <a:xfrm>
            <a:off x="4766261" y="3187372"/>
            <a:ext cx="3752258" cy="954107"/>
          </a:xfrm>
          <a:prstGeom prst="rect">
            <a:avLst/>
          </a:prstGeom>
        </p:spPr>
        <p:txBody>
          <a:bodyPr wrap="square">
            <a:spAutoFit/>
          </a:bodyPr>
          <a:lstStyle/>
          <a:p>
            <a:r>
              <a:rPr lang="ja-JP" altLang="en-US" sz="1400">
                <a:solidFill>
                  <a:schemeClr val="bg1"/>
                </a:solidFill>
                <a:latin typeface="Meiryo" panose="020B0604030504040204" pitchFamily="34" charset="-128"/>
                <a:ea typeface="Meiryo" panose="020B0604030504040204" pitchFamily="34" charset="-128"/>
              </a:rPr>
              <a:t>国家（中央銀行）に依存せずに流通する、非中央集権的な通貨。国家や組織の管理を受けない通貨であり、需要と供給のバランスによって、その価値が決まる。</a:t>
            </a:r>
          </a:p>
        </p:txBody>
      </p:sp>
      <p:sp>
        <p:nvSpPr>
          <p:cNvPr id="14" name="テキスト ボックス 13">
            <a:extLst>
              <a:ext uri="{FF2B5EF4-FFF2-40B4-BE49-F238E27FC236}">
                <a16:creationId xmlns:a16="http://schemas.microsoft.com/office/drawing/2014/main" id="{99216122-C3CE-54F0-73CD-D9A1A9CB23CC}"/>
              </a:ext>
            </a:extLst>
          </p:cNvPr>
          <p:cNvSpPr txBox="1"/>
          <p:nvPr/>
        </p:nvSpPr>
        <p:spPr>
          <a:xfrm>
            <a:off x="5729321" y="2592618"/>
            <a:ext cx="1826141" cy="584775"/>
          </a:xfrm>
          <a:prstGeom prst="rect">
            <a:avLst/>
          </a:prstGeom>
          <a:noFill/>
        </p:spPr>
        <p:txBody>
          <a:bodyPr wrap="none" rtlCol="0">
            <a:spAutoFit/>
          </a:bodyPr>
          <a:lstStyle/>
          <a:p>
            <a:pPr algn="ctr"/>
            <a:r>
              <a:rPr kumimoji="1" lang="ja-JP" altLang="en-US" sz="3200" b="1">
                <a:solidFill>
                  <a:schemeClr val="bg1"/>
                </a:solidFill>
                <a:latin typeface="Meiryo" panose="020B0604030504040204" pitchFamily="34" charset="-128"/>
                <a:ea typeface="Meiryo" panose="020B0604030504040204" pitchFamily="34" charset="-128"/>
              </a:rPr>
              <a:t>仮想通貨</a:t>
            </a:r>
          </a:p>
        </p:txBody>
      </p:sp>
      <p:sp>
        <p:nvSpPr>
          <p:cNvPr id="15" name="正方形/長方形 14">
            <a:extLst>
              <a:ext uri="{FF2B5EF4-FFF2-40B4-BE49-F238E27FC236}">
                <a16:creationId xmlns:a16="http://schemas.microsoft.com/office/drawing/2014/main" id="{9B05620F-3CA3-0E8F-D3A7-4BB1D7843DB0}"/>
              </a:ext>
            </a:extLst>
          </p:cNvPr>
          <p:cNvSpPr/>
          <p:nvPr/>
        </p:nvSpPr>
        <p:spPr>
          <a:xfrm>
            <a:off x="4738250" y="4173284"/>
            <a:ext cx="3808270" cy="307777"/>
          </a:xfrm>
          <a:prstGeom prst="rect">
            <a:avLst/>
          </a:prstGeom>
        </p:spPr>
        <p:txBody>
          <a:bodyPr wrap="square">
            <a:spAutoFit/>
          </a:bodyPr>
          <a:lstStyle/>
          <a:p>
            <a:pPr algn="ctr"/>
            <a:r>
              <a:rPr lang="en-US" altLang="ja-JP" sz="1400" dirty="0">
                <a:solidFill>
                  <a:schemeClr val="bg1"/>
                </a:solidFill>
                <a:latin typeface="Meiryo" panose="020B0604030504040204" pitchFamily="34" charset="-128"/>
                <a:ea typeface="Meiryo" panose="020B0604030504040204" pitchFamily="34" charset="-128"/>
              </a:rPr>
              <a:t>Bitcoin</a:t>
            </a:r>
            <a:r>
              <a:rPr lang="ja-JP" altLang="en-US" sz="1400">
                <a:solidFill>
                  <a:schemeClr val="bg1"/>
                </a:solidFill>
                <a:latin typeface="Meiryo" panose="020B0604030504040204" pitchFamily="34" charset="-128"/>
                <a:ea typeface="Meiryo" panose="020B0604030504040204" pitchFamily="34" charset="-128"/>
              </a:rPr>
              <a:t>、</a:t>
            </a:r>
            <a:r>
              <a:rPr lang="en" altLang="ja-JP" sz="1400" dirty="0">
                <a:solidFill>
                  <a:schemeClr val="bg1"/>
                </a:solidFill>
                <a:latin typeface="Meiryo" panose="020B0604030504040204" pitchFamily="34" charset="-128"/>
                <a:ea typeface="Meiryo" panose="020B0604030504040204" pitchFamily="34" charset="-128"/>
              </a:rPr>
              <a:t>Ether</a:t>
            </a:r>
            <a:r>
              <a:rPr lang="ja-JP" altLang="en-US" sz="1400">
                <a:solidFill>
                  <a:schemeClr val="bg1"/>
                </a:solidFill>
                <a:latin typeface="Meiryo" panose="020B0604030504040204" pitchFamily="34" charset="-128"/>
                <a:ea typeface="Meiryo" panose="020B0604030504040204" pitchFamily="34" charset="-128"/>
              </a:rPr>
              <a:t>、</a:t>
            </a:r>
            <a:r>
              <a:rPr lang="en-US" altLang="ja-JP" sz="1400" dirty="0">
                <a:solidFill>
                  <a:schemeClr val="bg1"/>
                </a:solidFill>
                <a:latin typeface="Meiryo" panose="020B0604030504040204" pitchFamily="34" charset="-128"/>
                <a:ea typeface="Meiryo" panose="020B0604030504040204" pitchFamily="34" charset="-128"/>
              </a:rPr>
              <a:t>Ripple</a:t>
            </a:r>
            <a:r>
              <a:rPr lang="ja-JP" altLang="en-US" sz="1400">
                <a:solidFill>
                  <a:schemeClr val="bg1"/>
                </a:solidFill>
                <a:latin typeface="Meiryo" panose="020B0604030504040204" pitchFamily="34" charset="-128"/>
                <a:ea typeface="Meiryo" panose="020B0604030504040204" pitchFamily="34" charset="-128"/>
              </a:rPr>
              <a:t>　など</a:t>
            </a:r>
          </a:p>
        </p:txBody>
      </p:sp>
      <p:sp>
        <p:nvSpPr>
          <p:cNvPr id="16" name="正方形/長方形 15">
            <a:extLst>
              <a:ext uri="{FF2B5EF4-FFF2-40B4-BE49-F238E27FC236}">
                <a16:creationId xmlns:a16="http://schemas.microsoft.com/office/drawing/2014/main" id="{5CE235F6-BC26-58FE-535F-E226776C82DB}"/>
              </a:ext>
            </a:extLst>
          </p:cNvPr>
          <p:cNvSpPr/>
          <p:nvPr/>
        </p:nvSpPr>
        <p:spPr>
          <a:xfrm>
            <a:off x="1849582" y="5437555"/>
            <a:ext cx="5444836" cy="738664"/>
          </a:xfrm>
          <a:prstGeom prst="rect">
            <a:avLst/>
          </a:prstGeom>
        </p:spPr>
        <p:txBody>
          <a:bodyPr wrap="square">
            <a:spAutoFit/>
          </a:bodyPr>
          <a:lstStyle/>
          <a:p>
            <a:r>
              <a:rPr lang="ja-JP" altLang="en-US" sz="1400">
                <a:solidFill>
                  <a:schemeClr val="bg1"/>
                </a:solidFill>
                <a:latin typeface="Meiryo" panose="020B0604030504040204" pitchFamily="34" charset="-128"/>
                <a:ea typeface="Meiryo" panose="020B0604030504040204" pitchFamily="34" charset="-128"/>
              </a:rPr>
              <a:t>国家（中央銀行）が発行する法定通貨をデジタル・データとして流通させるもの。円やドル、ユーロ、人民元など、それぞれの法定通貨に対応した</a:t>
            </a:r>
            <a:r>
              <a:rPr lang="en-US" altLang="ja-JP" sz="1400" dirty="0">
                <a:solidFill>
                  <a:schemeClr val="bg1"/>
                </a:solidFill>
                <a:latin typeface="Meiryo" panose="020B0604030504040204" pitchFamily="34" charset="-128"/>
                <a:ea typeface="Meiryo" panose="020B0604030504040204" pitchFamily="34" charset="-128"/>
              </a:rPr>
              <a:t>CBDC</a:t>
            </a:r>
            <a:r>
              <a:rPr lang="ja-JP" altLang="en-US" sz="1400">
                <a:solidFill>
                  <a:schemeClr val="bg1"/>
                </a:solidFill>
                <a:latin typeface="Meiryo" panose="020B0604030504040204" pitchFamily="34" charset="-128"/>
                <a:ea typeface="Meiryo" panose="020B0604030504040204" pitchFamily="34" charset="-128"/>
              </a:rPr>
              <a:t>が検討／実証実験されている。</a:t>
            </a:r>
          </a:p>
        </p:txBody>
      </p:sp>
      <p:sp>
        <p:nvSpPr>
          <p:cNvPr id="17" name="テキスト ボックス 16">
            <a:extLst>
              <a:ext uri="{FF2B5EF4-FFF2-40B4-BE49-F238E27FC236}">
                <a16:creationId xmlns:a16="http://schemas.microsoft.com/office/drawing/2014/main" id="{089D2F20-07F2-8EEC-0028-C8CE4D9DBD05}"/>
              </a:ext>
            </a:extLst>
          </p:cNvPr>
          <p:cNvSpPr txBox="1"/>
          <p:nvPr/>
        </p:nvSpPr>
        <p:spPr>
          <a:xfrm>
            <a:off x="1013173" y="4852780"/>
            <a:ext cx="7117653" cy="584775"/>
          </a:xfrm>
          <a:prstGeom prst="rect">
            <a:avLst/>
          </a:prstGeom>
          <a:noFill/>
        </p:spPr>
        <p:txBody>
          <a:bodyPr wrap="none" rtlCol="0">
            <a:spAutoFit/>
          </a:bodyPr>
          <a:lstStyle/>
          <a:p>
            <a:pPr algn="ctr"/>
            <a:r>
              <a:rPr kumimoji="1" lang="en-US" altLang="ja-JP" sz="3200" b="1" dirty="0">
                <a:solidFill>
                  <a:schemeClr val="bg1"/>
                </a:solidFill>
                <a:latin typeface="Meiryo" panose="020B0604030504040204" pitchFamily="34" charset="-128"/>
                <a:ea typeface="Meiryo" panose="020B0604030504040204" pitchFamily="34" charset="-128"/>
              </a:rPr>
              <a:t>CBDC</a:t>
            </a:r>
            <a:r>
              <a:rPr lang="ja-JP" altLang="en-US" sz="3200" b="1">
                <a:solidFill>
                  <a:schemeClr val="bg1"/>
                </a:solidFill>
                <a:latin typeface="Meiryo" panose="020B0604030504040204" pitchFamily="34" charset="-128"/>
                <a:ea typeface="Meiryo" panose="020B0604030504040204" pitchFamily="34" charset="-128"/>
              </a:rPr>
              <a:t>（中央銀行発行デジタル通貨）</a:t>
            </a:r>
            <a:endParaRPr kumimoji="1" lang="ja-JP" altLang="en-US" sz="3200" b="1">
              <a:solidFill>
                <a:schemeClr val="bg1"/>
              </a:solidFill>
              <a:latin typeface="Meiryo" panose="020B0604030504040204" pitchFamily="34" charset="-128"/>
              <a:ea typeface="Meiryo" panose="020B0604030504040204" pitchFamily="34" charset="-128"/>
            </a:endParaRPr>
          </a:p>
        </p:txBody>
      </p:sp>
      <p:grpSp>
        <p:nvGrpSpPr>
          <p:cNvPr id="18" name="グループ化 17">
            <a:extLst>
              <a:ext uri="{FF2B5EF4-FFF2-40B4-BE49-F238E27FC236}">
                <a16:creationId xmlns:a16="http://schemas.microsoft.com/office/drawing/2014/main" id="{FBA025EE-3793-D5F7-B59B-D4392F9B6830}"/>
              </a:ext>
            </a:extLst>
          </p:cNvPr>
          <p:cNvGrpSpPr/>
          <p:nvPr/>
        </p:nvGrpSpPr>
        <p:grpSpPr>
          <a:xfrm>
            <a:off x="7863907" y="2327154"/>
            <a:ext cx="682613" cy="147459"/>
            <a:chOff x="1479176" y="2707967"/>
            <a:chExt cx="1110603" cy="239914"/>
          </a:xfrm>
        </p:grpSpPr>
        <p:pic>
          <p:nvPicPr>
            <p:cNvPr id="19" name="Picture 2" descr="チェーン・鎖のフリーイラスト - 線の無料素材 - チコデザ">
              <a:extLst>
                <a:ext uri="{FF2B5EF4-FFF2-40B4-BE49-F238E27FC236}">
                  <a16:creationId xmlns:a16="http://schemas.microsoft.com/office/drawing/2014/main" id="{9825727E-5A59-AFEE-4AE6-17970457A128}"/>
                </a:ext>
              </a:extLst>
            </p:cNvPr>
            <p:cNvPicPr>
              <a:picLocks noChangeAspect="1" noChangeArrowheads="1"/>
            </p:cNvPicPr>
            <p:nvPr/>
          </p:nvPicPr>
          <p:blipFill>
            <a:blip r:embed="rId2" cstate="print">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a:off x="1597096" y="2755488"/>
              <a:ext cx="992683" cy="140802"/>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20" name="正方形/長方形 19">
              <a:extLst>
                <a:ext uri="{FF2B5EF4-FFF2-40B4-BE49-F238E27FC236}">
                  <a16:creationId xmlns:a16="http://schemas.microsoft.com/office/drawing/2014/main" id="{BB2B609D-4032-2605-E120-5E5AD7A7EDF6}"/>
                </a:ext>
              </a:extLst>
            </p:cNvPr>
            <p:cNvSpPr/>
            <p:nvPr/>
          </p:nvSpPr>
          <p:spPr>
            <a:xfrm>
              <a:off x="1479176" y="2707968"/>
              <a:ext cx="235840" cy="235841"/>
            </a:xfrm>
            <a:prstGeom prst="rect">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正方形/長方形 20">
              <a:extLst>
                <a:ext uri="{FF2B5EF4-FFF2-40B4-BE49-F238E27FC236}">
                  <a16:creationId xmlns:a16="http://schemas.microsoft.com/office/drawing/2014/main" id="{AB0A91E4-B9B2-DAA4-A660-B04967796C7C}"/>
                </a:ext>
              </a:extLst>
            </p:cNvPr>
            <p:cNvSpPr/>
            <p:nvPr/>
          </p:nvSpPr>
          <p:spPr>
            <a:xfrm>
              <a:off x="1857597" y="2707967"/>
              <a:ext cx="235840" cy="235841"/>
            </a:xfrm>
            <a:prstGeom prst="rect">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正方形/長方形 21">
              <a:extLst>
                <a:ext uri="{FF2B5EF4-FFF2-40B4-BE49-F238E27FC236}">
                  <a16:creationId xmlns:a16="http://schemas.microsoft.com/office/drawing/2014/main" id="{C04312EE-731D-D7D0-2D22-D97EC86B957E}"/>
                </a:ext>
              </a:extLst>
            </p:cNvPr>
            <p:cNvSpPr/>
            <p:nvPr/>
          </p:nvSpPr>
          <p:spPr>
            <a:xfrm>
              <a:off x="2236018" y="2712040"/>
              <a:ext cx="235840" cy="235841"/>
            </a:xfrm>
            <a:prstGeom prst="rect">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3" name="グループ化 22">
            <a:extLst>
              <a:ext uri="{FF2B5EF4-FFF2-40B4-BE49-F238E27FC236}">
                <a16:creationId xmlns:a16="http://schemas.microsoft.com/office/drawing/2014/main" id="{6D49A0DD-88C0-1F4A-10ED-FEBF38819085}"/>
              </a:ext>
            </a:extLst>
          </p:cNvPr>
          <p:cNvGrpSpPr/>
          <p:nvPr/>
        </p:nvGrpSpPr>
        <p:grpSpPr>
          <a:xfrm>
            <a:off x="7857628" y="6275165"/>
            <a:ext cx="682613" cy="147459"/>
            <a:chOff x="1479176" y="2707967"/>
            <a:chExt cx="1110603" cy="239914"/>
          </a:xfrm>
        </p:grpSpPr>
        <p:pic>
          <p:nvPicPr>
            <p:cNvPr id="24" name="Picture 2" descr="チェーン・鎖のフリーイラスト - 線の無料素材 - チコデザ">
              <a:extLst>
                <a:ext uri="{FF2B5EF4-FFF2-40B4-BE49-F238E27FC236}">
                  <a16:creationId xmlns:a16="http://schemas.microsoft.com/office/drawing/2014/main" id="{AB62229C-1249-B0AA-530B-94CD3ACF58CE}"/>
                </a:ext>
              </a:extLst>
            </p:cNvPr>
            <p:cNvPicPr>
              <a:picLocks noChangeAspect="1" noChangeArrowheads="1"/>
            </p:cNvPicPr>
            <p:nvPr/>
          </p:nvPicPr>
          <p:blipFill>
            <a:blip r:embed="rId2" cstate="print">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a:off x="1597096" y="2755488"/>
              <a:ext cx="992683" cy="140802"/>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25" name="正方形/長方形 24">
              <a:extLst>
                <a:ext uri="{FF2B5EF4-FFF2-40B4-BE49-F238E27FC236}">
                  <a16:creationId xmlns:a16="http://schemas.microsoft.com/office/drawing/2014/main" id="{BBD13276-1048-6525-6B4F-6B041515D1C9}"/>
                </a:ext>
              </a:extLst>
            </p:cNvPr>
            <p:cNvSpPr/>
            <p:nvPr/>
          </p:nvSpPr>
          <p:spPr>
            <a:xfrm>
              <a:off x="1479176" y="2707968"/>
              <a:ext cx="235840" cy="235841"/>
            </a:xfrm>
            <a:prstGeom prst="rect">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 name="正方形/長方形 25">
              <a:extLst>
                <a:ext uri="{FF2B5EF4-FFF2-40B4-BE49-F238E27FC236}">
                  <a16:creationId xmlns:a16="http://schemas.microsoft.com/office/drawing/2014/main" id="{52A66A95-FBE5-7156-D394-3631DF81A000}"/>
                </a:ext>
              </a:extLst>
            </p:cNvPr>
            <p:cNvSpPr/>
            <p:nvPr/>
          </p:nvSpPr>
          <p:spPr>
            <a:xfrm>
              <a:off x="1857597" y="2707967"/>
              <a:ext cx="235840" cy="235841"/>
            </a:xfrm>
            <a:prstGeom prst="rect">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正方形/長方形 26">
              <a:extLst>
                <a:ext uri="{FF2B5EF4-FFF2-40B4-BE49-F238E27FC236}">
                  <a16:creationId xmlns:a16="http://schemas.microsoft.com/office/drawing/2014/main" id="{D1D08172-4F02-D8C5-8F0B-40CA07FC3134}"/>
                </a:ext>
              </a:extLst>
            </p:cNvPr>
            <p:cNvSpPr/>
            <p:nvPr/>
          </p:nvSpPr>
          <p:spPr>
            <a:xfrm>
              <a:off x="2236018" y="2712040"/>
              <a:ext cx="235840" cy="235841"/>
            </a:xfrm>
            <a:prstGeom prst="rect">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28" name="円柱 27">
            <a:extLst>
              <a:ext uri="{FF2B5EF4-FFF2-40B4-BE49-F238E27FC236}">
                <a16:creationId xmlns:a16="http://schemas.microsoft.com/office/drawing/2014/main" id="{C9EE281C-0693-5BE4-0FE8-493C92196A31}"/>
              </a:ext>
            </a:extLst>
          </p:cNvPr>
          <p:cNvSpPr/>
          <p:nvPr/>
        </p:nvSpPr>
        <p:spPr>
          <a:xfrm>
            <a:off x="7464925" y="6273039"/>
            <a:ext cx="144955" cy="160824"/>
          </a:xfrm>
          <a:prstGeom prst="can">
            <a:avLst/>
          </a:prstGeom>
          <a:solidFill>
            <a:schemeClr val="tx2">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テキスト ボックス 28">
            <a:extLst>
              <a:ext uri="{FF2B5EF4-FFF2-40B4-BE49-F238E27FC236}">
                <a16:creationId xmlns:a16="http://schemas.microsoft.com/office/drawing/2014/main" id="{D9AD70CA-EB9D-5A03-D105-C134669C3374}"/>
              </a:ext>
            </a:extLst>
          </p:cNvPr>
          <p:cNvSpPr txBox="1"/>
          <p:nvPr/>
        </p:nvSpPr>
        <p:spPr>
          <a:xfrm>
            <a:off x="7569286" y="6248502"/>
            <a:ext cx="328936" cy="246221"/>
          </a:xfrm>
          <a:prstGeom prst="rect">
            <a:avLst/>
          </a:prstGeom>
          <a:noFill/>
        </p:spPr>
        <p:txBody>
          <a:bodyPr wrap="none" rtlCol="0">
            <a:spAutoFit/>
          </a:bodyPr>
          <a:lstStyle/>
          <a:p>
            <a:pPr algn="ctr"/>
            <a:r>
              <a:rPr kumimoji="1" lang="en-US" altLang="ja-JP" sz="1000" b="1" dirty="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or</a:t>
            </a:r>
            <a:endParaRPr kumimoji="1" lang="ja-JP" altLang="en-US" sz="1000" b="1">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30" name="円柱 29">
            <a:extLst>
              <a:ext uri="{FF2B5EF4-FFF2-40B4-BE49-F238E27FC236}">
                <a16:creationId xmlns:a16="http://schemas.microsoft.com/office/drawing/2014/main" id="{8B15F765-BC0F-2493-4210-42A799A8C432}"/>
              </a:ext>
            </a:extLst>
          </p:cNvPr>
          <p:cNvSpPr/>
          <p:nvPr/>
        </p:nvSpPr>
        <p:spPr>
          <a:xfrm>
            <a:off x="4188316" y="2319220"/>
            <a:ext cx="144955" cy="160824"/>
          </a:xfrm>
          <a:prstGeom prst="can">
            <a:avLst/>
          </a:prstGeom>
          <a:solidFill>
            <a:schemeClr val="tx2">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 name="四角形吹き出し 30">
            <a:extLst>
              <a:ext uri="{FF2B5EF4-FFF2-40B4-BE49-F238E27FC236}">
                <a16:creationId xmlns:a16="http://schemas.microsoft.com/office/drawing/2014/main" id="{9C7B39D2-9ED5-3B53-229C-E74838A5E285}"/>
              </a:ext>
            </a:extLst>
          </p:cNvPr>
          <p:cNvSpPr/>
          <p:nvPr/>
        </p:nvSpPr>
        <p:spPr>
          <a:xfrm>
            <a:off x="7397951" y="1335023"/>
            <a:ext cx="1435732" cy="400881"/>
          </a:xfrm>
          <a:prstGeom prst="wedgeRectCallout">
            <a:avLst>
              <a:gd name="adj1" fmla="val 16518"/>
              <a:gd name="adj2" fmla="val 198488"/>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 name="テキスト ボックス 31">
            <a:extLst>
              <a:ext uri="{FF2B5EF4-FFF2-40B4-BE49-F238E27FC236}">
                <a16:creationId xmlns:a16="http://schemas.microsoft.com/office/drawing/2014/main" id="{D2889C1A-7DFB-2ED7-60D8-545A4FB59D14}"/>
              </a:ext>
            </a:extLst>
          </p:cNvPr>
          <p:cNvSpPr txBox="1"/>
          <p:nvPr/>
        </p:nvSpPr>
        <p:spPr>
          <a:xfrm>
            <a:off x="7417549" y="1340325"/>
            <a:ext cx="1396536" cy="415498"/>
          </a:xfrm>
          <a:prstGeom prst="rect">
            <a:avLst/>
          </a:prstGeom>
          <a:noFill/>
        </p:spPr>
        <p:txBody>
          <a:bodyPr wrap="none" rtlCol="0">
            <a:spAutoFit/>
          </a:bodyPr>
          <a:lstStyle/>
          <a:p>
            <a:r>
              <a:rPr kumimoji="1" lang="ja-JP" altLang="en-US" sz="1050">
                <a:solidFill>
                  <a:schemeClr val="bg1"/>
                </a:solidFill>
                <a:latin typeface="Meiryo" panose="020B0604030504040204" pitchFamily="34" charset="-128"/>
                <a:ea typeface="Meiryo" panose="020B0604030504040204" pitchFamily="34" charset="-128"/>
              </a:rPr>
              <a:t>信頼が担保できない</a:t>
            </a:r>
            <a:endParaRPr kumimoji="1" lang="en-US" altLang="ja-JP" sz="1050" dirty="0">
              <a:solidFill>
                <a:schemeClr val="bg1"/>
              </a:solidFill>
              <a:latin typeface="Meiryo" panose="020B0604030504040204" pitchFamily="34" charset="-128"/>
              <a:ea typeface="Meiryo" panose="020B0604030504040204" pitchFamily="34" charset="-128"/>
            </a:endParaRPr>
          </a:p>
          <a:p>
            <a:r>
              <a:rPr kumimoji="1" lang="ja-JP" altLang="en-US" sz="1050">
                <a:solidFill>
                  <a:schemeClr val="bg1"/>
                </a:solidFill>
                <a:latin typeface="Meiryo" panose="020B0604030504040204" pitchFamily="34" charset="-128"/>
                <a:ea typeface="Meiryo" panose="020B0604030504040204" pitchFamily="34" charset="-128"/>
              </a:rPr>
              <a:t>相手との取引だから</a:t>
            </a:r>
          </a:p>
        </p:txBody>
      </p:sp>
      <p:sp>
        <p:nvSpPr>
          <p:cNvPr id="33" name="四角形吹き出し 32">
            <a:extLst>
              <a:ext uri="{FF2B5EF4-FFF2-40B4-BE49-F238E27FC236}">
                <a16:creationId xmlns:a16="http://schemas.microsoft.com/office/drawing/2014/main" id="{9A71664E-52AC-895A-046E-EC4ED739D894}"/>
              </a:ext>
            </a:extLst>
          </p:cNvPr>
          <p:cNvSpPr/>
          <p:nvPr/>
        </p:nvSpPr>
        <p:spPr>
          <a:xfrm>
            <a:off x="7402055" y="5400949"/>
            <a:ext cx="1435732" cy="400881"/>
          </a:xfrm>
          <a:prstGeom prst="wedgeRectCallout">
            <a:avLst>
              <a:gd name="adj1" fmla="val 1244"/>
              <a:gd name="adj2" fmla="val 157203"/>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4" name="テキスト ボックス 33">
            <a:extLst>
              <a:ext uri="{FF2B5EF4-FFF2-40B4-BE49-F238E27FC236}">
                <a16:creationId xmlns:a16="http://schemas.microsoft.com/office/drawing/2014/main" id="{A76ED065-18EC-DA36-E26B-B36005503BEF}"/>
              </a:ext>
            </a:extLst>
          </p:cNvPr>
          <p:cNvSpPr txBox="1"/>
          <p:nvPr/>
        </p:nvSpPr>
        <p:spPr>
          <a:xfrm>
            <a:off x="7421653" y="5406251"/>
            <a:ext cx="1396536" cy="415498"/>
          </a:xfrm>
          <a:prstGeom prst="rect">
            <a:avLst/>
          </a:prstGeom>
          <a:noFill/>
        </p:spPr>
        <p:txBody>
          <a:bodyPr wrap="none" rtlCol="0">
            <a:spAutoFit/>
          </a:bodyPr>
          <a:lstStyle/>
          <a:p>
            <a:r>
              <a:rPr kumimoji="1" lang="ja-JP" altLang="en-US" sz="1050">
                <a:solidFill>
                  <a:schemeClr val="bg1"/>
                </a:solidFill>
                <a:latin typeface="Meiryo" panose="020B0604030504040204" pitchFamily="34" charset="-128"/>
                <a:ea typeface="Meiryo" panose="020B0604030504040204" pitchFamily="34" charset="-128"/>
              </a:rPr>
              <a:t>仕組み作りにコスト</a:t>
            </a:r>
            <a:endParaRPr kumimoji="1" lang="en-US" altLang="ja-JP" sz="1050" dirty="0">
              <a:solidFill>
                <a:schemeClr val="bg1"/>
              </a:solidFill>
              <a:latin typeface="Meiryo" panose="020B0604030504040204" pitchFamily="34" charset="-128"/>
              <a:ea typeface="Meiryo" panose="020B0604030504040204" pitchFamily="34" charset="-128"/>
            </a:endParaRPr>
          </a:p>
          <a:p>
            <a:r>
              <a:rPr kumimoji="1" lang="ja-JP" altLang="en-US" sz="1050">
                <a:solidFill>
                  <a:schemeClr val="bg1"/>
                </a:solidFill>
                <a:latin typeface="Meiryo" panose="020B0604030504040204" pitchFamily="34" charset="-128"/>
                <a:ea typeface="Meiryo" panose="020B0604030504040204" pitchFamily="34" charset="-128"/>
              </a:rPr>
              <a:t>をかけられないから</a:t>
            </a:r>
          </a:p>
        </p:txBody>
      </p:sp>
    </p:spTree>
    <p:extLst>
      <p:ext uri="{BB962C8B-B14F-4D97-AF65-F5344CB8AC3E}">
        <p14:creationId xmlns:p14="http://schemas.microsoft.com/office/powerpoint/2010/main" val="4293460544"/>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655271" y="4376423"/>
            <a:ext cx="4403697" cy="1307324"/>
          </a:xfrm>
          <a:prstGeom prst="rect">
            <a:avLst/>
          </a:prstGeom>
          <a:solidFill>
            <a:schemeClr val="accent3">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dirty="0">
                <a:solidFill>
                  <a:schemeClr val="bg1"/>
                </a:solidFill>
                <a:latin typeface="Meiryo" panose="020B0604030504040204" pitchFamily="34" charset="-128"/>
                <a:ea typeface="Meiryo" panose="020B0604030504040204" pitchFamily="34" charset="-128"/>
                <a:cs typeface="Arial" pitchFamily="34" charset="0"/>
              </a:rPr>
              <a:t>ディープラーニング</a:t>
            </a: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368762813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正方形/長方形 11">
            <a:extLst>
              <a:ext uri="{FF2B5EF4-FFF2-40B4-BE49-F238E27FC236}">
                <a16:creationId xmlns:a16="http://schemas.microsoft.com/office/drawing/2014/main" id="{82951403-E361-C64F-8BB5-0E420075214E}"/>
              </a:ext>
            </a:extLst>
          </p:cNvPr>
          <p:cNvSpPr/>
          <p:nvPr/>
        </p:nvSpPr>
        <p:spPr>
          <a:xfrm>
            <a:off x="336303" y="995082"/>
            <a:ext cx="8471394" cy="2659284"/>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タイトル 3">
            <a:extLst>
              <a:ext uri="{FF2B5EF4-FFF2-40B4-BE49-F238E27FC236}">
                <a16:creationId xmlns:a16="http://schemas.microsoft.com/office/drawing/2014/main" id="{995FA0E5-E181-D946-8941-898A6A4299F8}"/>
              </a:ext>
            </a:extLst>
          </p:cNvPr>
          <p:cNvSpPr>
            <a:spLocks noGrp="1"/>
          </p:cNvSpPr>
          <p:nvPr>
            <p:ph type="title"/>
          </p:nvPr>
        </p:nvSpPr>
        <p:spPr/>
        <p:txBody>
          <a:bodyPr/>
          <a:lstStyle/>
          <a:p>
            <a:r>
              <a:rPr lang="ja-JP" altLang="en-US"/>
              <a:t>「平安好医生」からの学び</a:t>
            </a:r>
          </a:p>
        </p:txBody>
      </p:sp>
      <p:sp>
        <p:nvSpPr>
          <p:cNvPr id="6" name="正方形/長方形 5">
            <a:extLst>
              <a:ext uri="{FF2B5EF4-FFF2-40B4-BE49-F238E27FC236}">
                <a16:creationId xmlns:a16="http://schemas.microsoft.com/office/drawing/2014/main" id="{7F4993F4-744C-C942-BA1C-CE1E93C6D142}"/>
              </a:ext>
            </a:extLst>
          </p:cNvPr>
          <p:cNvSpPr/>
          <p:nvPr/>
        </p:nvSpPr>
        <p:spPr>
          <a:xfrm>
            <a:off x="1284306" y="1811097"/>
            <a:ext cx="3064174" cy="923330"/>
          </a:xfrm>
          <a:prstGeom prst="rect">
            <a:avLst/>
          </a:prstGeom>
        </p:spPr>
        <p:txBody>
          <a:bodyPr wrap="square">
            <a:spAutoFit/>
          </a:bodyPr>
          <a:lstStyle/>
          <a:p>
            <a:r>
              <a:rPr lang="ja-JP" altLang="ja-JP" b="1" kern="100">
                <a:latin typeface="Meiryo" panose="020B0604030504040204" pitchFamily="34" charset="-128"/>
                <a:ea typeface="Meiryo" panose="020B0604030504040204" pitchFamily="34" charset="-128"/>
                <a:cs typeface="Times New Roman" panose="02020603050405020304" pitchFamily="18" charset="0"/>
              </a:rPr>
              <a:t>便利・お得・楽ちん</a:t>
            </a:r>
            <a:r>
              <a:rPr lang="ja-JP" altLang="en-US" kern="100">
                <a:latin typeface="Meiryo" panose="020B0604030504040204" pitchFamily="34" charset="-128"/>
                <a:ea typeface="Meiryo" panose="020B0604030504040204" pitchFamily="34" charset="-128"/>
                <a:cs typeface="Times New Roman" panose="02020603050405020304" pitchFamily="18" charset="0"/>
              </a:rPr>
              <a:t>で、</a:t>
            </a:r>
            <a:r>
              <a:rPr lang="ja-JP" altLang="ja-JP" kern="100">
                <a:latin typeface="Meiryo" panose="020B0604030504040204" pitchFamily="34" charset="-128"/>
                <a:ea typeface="Meiryo" panose="020B0604030504040204" pitchFamily="34" charset="-128"/>
                <a:cs typeface="Times New Roman" panose="02020603050405020304" pitchFamily="18" charset="0"/>
              </a:rPr>
              <a:t>顧客とのタッチ・ポイントを効率よく大量に</a:t>
            </a:r>
            <a:r>
              <a:rPr lang="ja-JP" altLang="en-US" kern="100">
                <a:latin typeface="Meiryo" panose="020B0604030504040204" pitchFamily="34" charset="-128"/>
                <a:ea typeface="Meiryo" panose="020B0604030504040204" pitchFamily="34" charset="-128"/>
                <a:cs typeface="Times New Roman" panose="02020603050405020304" pitchFamily="18" charset="0"/>
              </a:rPr>
              <a:t>増やす。</a:t>
            </a:r>
            <a:endParaRPr lang="en-US" altLang="ja-JP" kern="100" dirty="0">
              <a:latin typeface="Meiryo" panose="020B0604030504040204" pitchFamily="34" charset="-128"/>
              <a:ea typeface="Meiryo" panose="020B0604030504040204" pitchFamily="34" charset="-128"/>
              <a:cs typeface="Times New Roman" panose="02020603050405020304" pitchFamily="18" charset="0"/>
            </a:endParaRPr>
          </a:p>
        </p:txBody>
      </p:sp>
      <p:sp>
        <p:nvSpPr>
          <p:cNvPr id="7" name="正方形/長方形 6">
            <a:extLst>
              <a:ext uri="{FF2B5EF4-FFF2-40B4-BE49-F238E27FC236}">
                <a16:creationId xmlns:a16="http://schemas.microsoft.com/office/drawing/2014/main" id="{523EA8DE-E00A-404E-93B0-728917E7BF23}"/>
              </a:ext>
            </a:extLst>
          </p:cNvPr>
          <p:cNvSpPr/>
          <p:nvPr/>
        </p:nvSpPr>
        <p:spPr>
          <a:xfrm>
            <a:off x="275411" y="1127814"/>
            <a:ext cx="8593177" cy="400110"/>
          </a:xfrm>
          <a:prstGeom prst="rect">
            <a:avLst/>
          </a:prstGeom>
        </p:spPr>
        <p:txBody>
          <a:bodyPr wrap="square">
            <a:spAutoFit/>
          </a:bodyPr>
          <a:lstStyle/>
          <a:p>
            <a:pPr algn="ctr"/>
            <a:r>
              <a:rPr lang="ja-JP" altLang="en-US" sz="2000" kern="100">
                <a:latin typeface="Meiryo" panose="020B0604030504040204" pitchFamily="34" charset="-128"/>
                <a:ea typeface="Meiryo" panose="020B0604030504040204" pitchFamily="34" charset="-128"/>
                <a:cs typeface="Times New Roman" panose="02020603050405020304" pitchFamily="18" charset="0"/>
              </a:rPr>
              <a:t>デジタルと人間の得意を最大限に活かし、相乗効果で業績向上に</a:t>
            </a:r>
            <a:r>
              <a:rPr lang="ja-JP" altLang="ja-JP" sz="2000" kern="100">
                <a:latin typeface="Meiryo" panose="020B0604030504040204" pitchFamily="34" charset="-128"/>
                <a:ea typeface="Meiryo" panose="020B0604030504040204" pitchFamily="34" charset="-128"/>
                <a:cs typeface="Times New Roman" panose="02020603050405020304" pitchFamily="18" charset="0"/>
              </a:rPr>
              <a:t>貢献</a:t>
            </a:r>
          </a:p>
        </p:txBody>
      </p:sp>
      <p:sp>
        <p:nvSpPr>
          <p:cNvPr id="10" name="正方形/長方形 9">
            <a:extLst>
              <a:ext uri="{FF2B5EF4-FFF2-40B4-BE49-F238E27FC236}">
                <a16:creationId xmlns:a16="http://schemas.microsoft.com/office/drawing/2014/main" id="{A3B8E696-D02B-F549-A630-4CD6863369EB}"/>
              </a:ext>
            </a:extLst>
          </p:cNvPr>
          <p:cNvSpPr/>
          <p:nvPr/>
        </p:nvSpPr>
        <p:spPr>
          <a:xfrm>
            <a:off x="4795520" y="1811097"/>
            <a:ext cx="3064174" cy="923330"/>
          </a:xfrm>
          <a:prstGeom prst="rect">
            <a:avLst/>
          </a:prstGeom>
        </p:spPr>
        <p:txBody>
          <a:bodyPr wrap="square">
            <a:spAutoFit/>
          </a:bodyPr>
          <a:lstStyle/>
          <a:p>
            <a:r>
              <a:rPr lang="ja-JP" altLang="ja-JP" kern="100">
                <a:latin typeface="Meiryo" panose="020B0604030504040204" pitchFamily="34" charset="-128"/>
                <a:ea typeface="Meiryo" panose="020B0604030504040204" pitchFamily="34" charset="-128"/>
                <a:cs typeface="Times New Roman" panose="02020603050405020304" pitchFamily="18" charset="0"/>
              </a:rPr>
              <a:t>ひとり一人の顧客に丁寧に接して</a:t>
            </a:r>
            <a:r>
              <a:rPr lang="ja-JP" altLang="ja-JP" b="1" kern="100">
                <a:latin typeface="Meiryo" panose="020B0604030504040204" pitchFamily="34" charset="-128"/>
                <a:ea typeface="Meiryo" panose="020B0604030504040204" pitchFamily="34" charset="-128"/>
                <a:cs typeface="Times New Roman" panose="02020603050405020304" pitchFamily="18" charset="0"/>
              </a:rPr>
              <a:t>感動・信頼・ファン</a:t>
            </a:r>
            <a:r>
              <a:rPr lang="ja-JP" altLang="ja-JP" kern="100">
                <a:latin typeface="Meiryo" panose="020B0604030504040204" pitchFamily="34" charset="-128"/>
                <a:ea typeface="Meiryo" panose="020B0604030504040204" pitchFamily="34" charset="-128"/>
                <a:cs typeface="Times New Roman" panose="02020603050405020304" pitchFamily="18" charset="0"/>
              </a:rPr>
              <a:t>を</a:t>
            </a:r>
            <a:r>
              <a:rPr lang="ja-JP" altLang="en-US" kern="100">
                <a:latin typeface="Meiryo" panose="020B0604030504040204" pitchFamily="34" charset="-128"/>
                <a:ea typeface="Meiryo" panose="020B0604030504040204" pitchFamily="34" charset="-128"/>
                <a:cs typeface="Times New Roman" panose="02020603050405020304" pitchFamily="18" charset="0"/>
              </a:rPr>
              <a:t>作る。</a:t>
            </a:r>
            <a:endParaRPr lang="ja-JP" altLang="ja-JP" kern="100">
              <a:latin typeface="Meiryo" panose="020B0604030504040204" pitchFamily="34" charset="-128"/>
              <a:ea typeface="Meiryo" panose="020B0604030504040204" pitchFamily="34" charset="-128"/>
              <a:cs typeface="Times New Roman" panose="02020603050405020304" pitchFamily="18" charset="0"/>
            </a:endParaRPr>
          </a:p>
        </p:txBody>
      </p:sp>
      <p:pic>
        <p:nvPicPr>
          <p:cNvPr id="11" name="Picture 2">
            <a:extLst>
              <a:ext uri="{FF2B5EF4-FFF2-40B4-BE49-F238E27FC236}">
                <a16:creationId xmlns:a16="http://schemas.microsoft.com/office/drawing/2014/main" id="{F5D579B4-B5F8-8D41-8929-E957CFBB00B7}"/>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347228" y="2910472"/>
            <a:ext cx="2449543" cy="567849"/>
          </a:xfrm>
          <a:prstGeom prst="rect">
            <a:avLst/>
          </a:prstGeom>
          <a:noFill/>
          <a:extLst>
            <a:ext uri="{909E8E84-426E-40DD-AFC4-6F175D3DCCD1}">
              <a14:hiddenFill xmlns:a14="http://schemas.microsoft.com/office/drawing/2010/main">
                <a:solidFill>
                  <a:srgbClr val="FFFFFF"/>
                </a:solidFill>
              </a14:hiddenFill>
            </a:ext>
          </a:extLst>
        </p:spPr>
      </p:pic>
      <p:pic>
        <p:nvPicPr>
          <p:cNvPr id="16" name="図 15">
            <a:extLst>
              <a:ext uri="{FF2B5EF4-FFF2-40B4-BE49-F238E27FC236}">
                <a16:creationId xmlns:a16="http://schemas.microsoft.com/office/drawing/2014/main" id="{3B3D9C00-18DC-B443-B3D4-1453DE1F74BE}"/>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112657" y="1596988"/>
            <a:ext cx="1657768" cy="1657768"/>
          </a:xfrm>
          <a:prstGeom prst="rect">
            <a:avLst/>
          </a:prstGeom>
          <a:effectLst>
            <a:outerShdw blurRad="50800" dist="38100" dir="2700000" algn="tl" rotWithShape="0">
              <a:prstClr val="black">
                <a:alpha val="40000"/>
              </a:prstClr>
            </a:outerShdw>
          </a:effectLst>
        </p:spPr>
      </p:pic>
      <p:pic>
        <p:nvPicPr>
          <p:cNvPr id="17" name="図 16">
            <a:extLst>
              <a:ext uri="{FF2B5EF4-FFF2-40B4-BE49-F238E27FC236}">
                <a16:creationId xmlns:a16="http://schemas.microsoft.com/office/drawing/2014/main" id="{A3D694CC-FDE6-0347-AC9A-11CC82BF5836}"/>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7687900" y="1941272"/>
            <a:ext cx="969200" cy="969200"/>
          </a:xfrm>
          <a:prstGeom prst="rect">
            <a:avLst/>
          </a:prstGeom>
          <a:effectLst>
            <a:outerShdw blurRad="50800" dist="38100" dir="2700000" algn="tl" rotWithShape="0">
              <a:prstClr val="black">
                <a:alpha val="40000"/>
              </a:prstClr>
            </a:outerShdw>
          </a:effectLst>
        </p:spPr>
      </p:pic>
      <p:grpSp>
        <p:nvGrpSpPr>
          <p:cNvPr id="3" name="グループ化 2">
            <a:extLst>
              <a:ext uri="{FF2B5EF4-FFF2-40B4-BE49-F238E27FC236}">
                <a16:creationId xmlns:a16="http://schemas.microsoft.com/office/drawing/2014/main" id="{9022D37D-1194-C8A7-579E-20DAB5775586}"/>
              </a:ext>
            </a:extLst>
          </p:cNvPr>
          <p:cNvGrpSpPr/>
          <p:nvPr/>
        </p:nvGrpSpPr>
        <p:grpSpPr>
          <a:xfrm>
            <a:off x="336303" y="3607017"/>
            <a:ext cx="8471394" cy="2839488"/>
            <a:chOff x="336303" y="3607017"/>
            <a:chExt cx="8471394" cy="2839488"/>
          </a:xfrm>
        </p:grpSpPr>
        <p:sp>
          <p:nvSpPr>
            <p:cNvPr id="8" name="正方形/長方形 7">
              <a:extLst>
                <a:ext uri="{FF2B5EF4-FFF2-40B4-BE49-F238E27FC236}">
                  <a16:creationId xmlns:a16="http://schemas.microsoft.com/office/drawing/2014/main" id="{B83C03DF-035A-FA2B-A8ED-43E397A76997}"/>
                </a:ext>
              </a:extLst>
            </p:cNvPr>
            <p:cNvSpPr/>
            <p:nvPr/>
          </p:nvSpPr>
          <p:spPr>
            <a:xfrm>
              <a:off x="336303" y="3861181"/>
              <a:ext cx="8471394" cy="2585324"/>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正方形/長方形 8">
              <a:extLst>
                <a:ext uri="{FF2B5EF4-FFF2-40B4-BE49-F238E27FC236}">
                  <a16:creationId xmlns:a16="http://schemas.microsoft.com/office/drawing/2014/main" id="{AD8BB81F-CB0A-BBAB-2BB2-47C53A8157AA}"/>
                </a:ext>
              </a:extLst>
            </p:cNvPr>
            <p:cNvSpPr/>
            <p:nvPr/>
          </p:nvSpPr>
          <p:spPr>
            <a:xfrm>
              <a:off x="431985" y="4064990"/>
              <a:ext cx="8280028" cy="2369880"/>
            </a:xfrm>
            <a:prstGeom prst="rect">
              <a:avLst/>
            </a:prstGeom>
          </p:spPr>
          <p:txBody>
            <a:bodyPr wrap="square">
              <a:spAutoFit/>
            </a:bodyPr>
            <a:lstStyle/>
            <a:p>
              <a:pPr marL="342900" lvl="0" indent="-342900" algn="just">
                <a:spcAft>
                  <a:spcPts val="1200"/>
                </a:spcAft>
                <a:buFont typeface="Wingdings" pitchFamily="2" charset="2"/>
                <a:buChar char=""/>
              </a:pPr>
              <a:r>
                <a:rPr lang="ja-JP" altLang="en-US" sz="1600" b="1" u="sng" kern="100">
                  <a:solidFill>
                    <a:schemeClr val="bg1"/>
                  </a:solidFill>
                  <a:latin typeface="Meiryo" panose="020B0604030504040204" pitchFamily="34" charset="-128"/>
                  <a:ea typeface="Meiryo" panose="020B0604030504040204" pitchFamily="34" charset="-128"/>
                  <a:cs typeface="Times New Roman" panose="02020603050405020304" pitchFamily="18" charset="0"/>
                </a:rPr>
                <a:t>関心の高い課題を解決：</a:t>
              </a:r>
              <a:r>
                <a:rPr lang="ja-JP" altLang="ja-JP" sz="16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顧客の</a:t>
              </a:r>
              <a:r>
                <a:rPr lang="ja-JP" altLang="en-US" sz="16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「是非とも解決して欲しいこと」</a:t>
              </a:r>
              <a:r>
                <a:rPr lang="ja-JP" altLang="ja-JP" sz="16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を的確に捉え、それを解決することに注力し</a:t>
              </a:r>
              <a:r>
                <a:rPr lang="ja-JP" altLang="en-US" sz="16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a:t>
              </a:r>
              <a:r>
                <a:rPr lang="ja-JP" altLang="ja-JP" sz="16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顧客との接点を劇的に増やすことに成功</a:t>
              </a:r>
            </a:p>
            <a:p>
              <a:pPr marL="342900" lvl="0" indent="-342900" algn="just">
                <a:spcAft>
                  <a:spcPts val="1200"/>
                </a:spcAft>
                <a:buFont typeface="Wingdings" pitchFamily="2" charset="2"/>
                <a:buChar char=""/>
              </a:pPr>
              <a:r>
                <a:rPr lang="ja-JP" altLang="en-US" sz="1600" b="1" u="sng" kern="100">
                  <a:solidFill>
                    <a:schemeClr val="bg1"/>
                  </a:solidFill>
                  <a:latin typeface="Meiryo" panose="020B0604030504040204" pitchFamily="34" charset="-128"/>
                  <a:ea typeface="Meiryo" panose="020B0604030504040204" pitchFamily="34" charset="-128"/>
                  <a:cs typeface="Times New Roman" panose="02020603050405020304" pitchFamily="18" charset="0"/>
                </a:rPr>
                <a:t>リアルタイム・データの活用：</a:t>
              </a:r>
              <a:r>
                <a:rPr lang="ja-JP" altLang="ja-JP" sz="16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その時々の状況を動的な</a:t>
              </a:r>
              <a:r>
                <a:rPr lang="ja-JP" altLang="ja-JP" sz="1600" b="1" kern="100">
                  <a:solidFill>
                    <a:schemeClr val="bg1"/>
                  </a:solidFill>
                  <a:latin typeface="Meiryo" panose="020B0604030504040204" pitchFamily="34" charset="-128"/>
                  <a:ea typeface="Meiryo" panose="020B0604030504040204" pitchFamily="34" charset="-128"/>
                  <a:cs typeface="Times New Roman" panose="02020603050405020304" pitchFamily="18" charset="0"/>
                </a:rPr>
                <a:t>行動データ</a:t>
              </a:r>
              <a:r>
                <a:rPr lang="ja-JP" altLang="en-US" sz="16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を</a:t>
              </a:r>
              <a:r>
                <a:rPr lang="ja-JP" altLang="ja-JP" sz="16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捉え、タイミングを逸することなく、いまの最適を顧客に提供して、</a:t>
              </a:r>
              <a:r>
                <a:rPr lang="ja-JP" altLang="ja-JP" sz="1600" b="1" kern="100">
                  <a:solidFill>
                    <a:schemeClr val="bg1"/>
                  </a:solidFill>
                  <a:latin typeface="Meiryo" panose="020B0604030504040204" pitchFamily="34" charset="-128"/>
                  <a:ea typeface="Meiryo" panose="020B0604030504040204" pitchFamily="34" charset="-128"/>
                  <a:cs typeface="Times New Roman" panose="02020603050405020304" pitchFamily="18" charset="0"/>
                </a:rPr>
                <a:t>顧客の体験価値</a:t>
              </a:r>
              <a:r>
                <a:rPr lang="ja-JP" altLang="ja-JP" sz="16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を高め</a:t>
              </a:r>
              <a:r>
                <a:rPr lang="ja-JP" altLang="en-US" sz="16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て、</a:t>
              </a:r>
              <a:r>
                <a:rPr lang="ja-JP" altLang="ja-JP" sz="16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ファンを増やすことに成功</a:t>
              </a:r>
              <a:endParaRPr lang="en-US" altLang="ja-JP" sz="1600" kern="100" dirty="0">
                <a:solidFill>
                  <a:schemeClr val="bg1"/>
                </a:solidFill>
                <a:latin typeface="Meiryo" panose="020B0604030504040204" pitchFamily="34" charset="-128"/>
                <a:ea typeface="Meiryo" panose="020B0604030504040204" pitchFamily="34" charset="-128"/>
                <a:cs typeface="Times New Roman" panose="02020603050405020304" pitchFamily="18" charset="0"/>
              </a:endParaRPr>
            </a:p>
            <a:p>
              <a:pPr marL="342900" lvl="0" indent="-342900" algn="just">
                <a:spcAft>
                  <a:spcPts val="1200"/>
                </a:spcAft>
                <a:buFont typeface="Wingdings" pitchFamily="2" charset="2"/>
                <a:buChar char=""/>
              </a:pPr>
              <a:r>
                <a:rPr lang="ja-JP" altLang="en-US" sz="1600" b="1" u="sng" kern="100">
                  <a:solidFill>
                    <a:schemeClr val="bg1"/>
                  </a:solidFill>
                  <a:latin typeface="Meiryo" panose="020B0604030504040204" pitchFamily="34" charset="-128"/>
                  <a:ea typeface="Meiryo" panose="020B0604030504040204" pitchFamily="34" charset="-128"/>
                  <a:cs typeface="Times New Roman" panose="02020603050405020304" pitchFamily="18" charset="0"/>
                </a:rPr>
                <a:t>ストック・データの活用：</a:t>
              </a:r>
              <a:r>
                <a:rPr lang="ja-JP" altLang="ja-JP" sz="16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顧客</a:t>
              </a:r>
              <a:r>
                <a:rPr lang="ja-JP" altLang="en-US" sz="16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の日常に関わる生活</a:t>
              </a:r>
              <a:r>
                <a:rPr lang="ja-JP" altLang="ja-JP" sz="16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データを活用して、顧客ごとに最適化された保険商品を選択し、論理的な裏付け</a:t>
              </a:r>
              <a:r>
                <a:rPr lang="ja-JP" altLang="en-US" sz="16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のある</a:t>
              </a:r>
              <a:r>
                <a:rPr lang="ja-JP" altLang="ja-JP" sz="16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説得力のある提案</a:t>
              </a:r>
              <a:r>
                <a:rPr lang="ja-JP" altLang="en-US" sz="16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で</a:t>
              </a:r>
              <a:r>
                <a:rPr lang="ja-JP" altLang="ja-JP" sz="1600" kern="100">
                  <a:solidFill>
                    <a:schemeClr val="bg1"/>
                  </a:solidFill>
                  <a:latin typeface="Meiryo" panose="020B0604030504040204" pitchFamily="34" charset="-128"/>
                  <a:ea typeface="Meiryo" panose="020B0604030504040204" pitchFamily="34" charset="-128"/>
                  <a:cs typeface="Times New Roman" panose="02020603050405020304" pitchFamily="18" charset="0"/>
                </a:rPr>
                <a:t>成約率を高めることに成功</a:t>
              </a:r>
            </a:p>
          </p:txBody>
        </p:sp>
        <p:sp>
          <p:nvSpPr>
            <p:cNvPr id="15" name="上矢印 14">
              <a:extLst>
                <a:ext uri="{FF2B5EF4-FFF2-40B4-BE49-F238E27FC236}">
                  <a16:creationId xmlns:a16="http://schemas.microsoft.com/office/drawing/2014/main" id="{9C7795ED-8471-69EF-561A-5BF97E0E0B5E}"/>
                </a:ext>
              </a:extLst>
            </p:cNvPr>
            <p:cNvSpPr/>
            <p:nvPr/>
          </p:nvSpPr>
          <p:spPr>
            <a:xfrm>
              <a:off x="3960158" y="3607017"/>
              <a:ext cx="1223682" cy="359581"/>
            </a:xfrm>
            <a:prstGeom prst="up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8" name="グループ化 17">
            <a:extLst>
              <a:ext uri="{FF2B5EF4-FFF2-40B4-BE49-F238E27FC236}">
                <a16:creationId xmlns:a16="http://schemas.microsoft.com/office/drawing/2014/main" id="{EFEE40CF-CDB1-2403-D239-FB00422E01FE}"/>
              </a:ext>
            </a:extLst>
          </p:cNvPr>
          <p:cNvGrpSpPr/>
          <p:nvPr/>
        </p:nvGrpSpPr>
        <p:grpSpPr>
          <a:xfrm>
            <a:off x="6013525" y="2910472"/>
            <a:ext cx="2903675" cy="827810"/>
            <a:chOff x="6013525" y="2910472"/>
            <a:chExt cx="2903675" cy="827810"/>
          </a:xfrm>
        </p:grpSpPr>
        <p:sp>
          <p:nvSpPr>
            <p:cNvPr id="19" name="四角形吹き出し 18">
              <a:extLst>
                <a:ext uri="{FF2B5EF4-FFF2-40B4-BE49-F238E27FC236}">
                  <a16:creationId xmlns:a16="http://schemas.microsoft.com/office/drawing/2014/main" id="{81796A0A-F2B4-4AAD-F8C4-9F5AF8B7849E}"/>
                </a:ext>
              </a:extLst>
            </p:cNvPr>
            <p:cNvSpPr/>
            <p:nvPr/>
          </p:nvSpPr>
          <p:spPr>
            <a:xfrm>
              <a:off x="6013525" y="2910472"/>
              <a:ext cx="2903675" cy="827810"/>
            </a:xfrm>
            <a:prstGeom prst="wedgeRectCallout">
              <a:avLst>
                <a:gd name="adj1" fmla="val -46780"/>
                <a:gd name="adj2" fmla="val 76305"/>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テキスト ボックス 19">
              <a:extLst>
                <a:ext uri="{FF2B5EF4-FFF2-40B4-BE49-F238E27FC236}">
                  <a16:creationId xmlns:a16="http://schemas.microsoft.com/office/drawing/2014/main" id="{25328FD2-AA3A-5E1E-3C75-95B3C50FBA94}"/>
                </a:ext>
              </a:extLst>
            </p:cNvPr>
            <p:cNvSpPr txBox="1"/>
            <p:nvPr/>
          </p:nvSpPr>
          <p:spPr>
            <a:xfrm>
              <a:off x="6065137" y="3058236"/>
              <a:ext cx="2852063" cy="584775"/>
            </a:xfrm>
            <a:prstGeom prst="rect">
              <a:avLst/>
            </a:prstGeom>
            <a:noFill/>
          </p:spPr>
          <p:txBody>
            <a:bodyPr wrap="none" rtlCol="0">
              <a:spAutoFit/>
            </a:bodyPr>
            <a:lstStyle/>
            <a:p>
              <a:r>
                <a:rPr kumimoji="1" lang="ja-JP" altLang="en-US" sz="1600">
                  <a:solidFill>
                    <a:schemeClr val="bg1"/>
                  </a:solidFill>
                  <a:latin typeface="Meiryo" panose="020B0604030504040204" pitchFamily="34" charset="-128"/>
                  <a:ea typeface="Meiryo" panose="020B0604030504040204" pitchFamily="34" charset="-128"/>
                </a:rPr>
                <a:t>顧客に</a:t>
              </a:r>
              <a:r>
                <a:rPr kumimoji="1" lang="ja-JP" altLang="en-US" sz="1600" b="1" u="sng">
                  <a:solidFill>
                    <a:schemeClr val="bg1"/>
                  </a:solidFill>
                  <a:latin typeface="Meiryo" panose="020B0604030504040204" pitchFamily="34" charset="-128"/>
                  <a:ea typeface="Meiryo" panose="020B0604030504040204" pitchFamily="34" charset="-128"/>
                </a:rPr>
                <a:t>最高の体験を提供する</a:t>
              </a:r>
              <a:endParaRPr kumimoji="1" lang="en-US" altLang="ja-JP" sz="1600" b="1" u="sng" dirty="0">
                <a:solidFill>
                  <a:schemeClr val="bg1"/>
                </a:solidFill>
                <a:latin typeface="Meiryo" panose="020B0604030504040204" pitchFamily="34" charset="-128"/>
                <a:ea typeface="Meiryo" panose="020B0604030504040204" pitchFamily="34" charset="-128"/>
              </a:endParaRPr>
            </a:p>
            <a:p>
              <a:r>
                <a:rPr lang="ja-JP" altLang="en-US" sz="1600">
                  <a:solidFill>
                    <a:schemeClr val="bg1"/>
                  </a:solidFill>
                  <a:latin typeface="Meiryo" panose="020B0604030504040204" pitchFamily="34" charset="-128"/>
                  <a:ea typeface="Meiryo" panose="020B0604030504040204" pitchFamily="34" charset="-128"/>
                </a:rPr>
                <a:t>ことへの徹底したこだわり</a:t>
              </a:r>
              <a:endParaRPr kumimoji="1" lang="ja-JP" altLang="en-US" sz="1600">
                <a:solidFill>
                  <a:schemeClr val="bg1"/>
                </a:solidFill>
                <a:latin typeface="Meiryo" panose="020B0604030504040204" pitchFamily="34" charset="-128"/>
                <a:ea typeface="Meiryo" panose="020B0604030504040204" pitchFamily="34" charset="-128"/>
              </a:endParaRPr>
            </a:p>
          </p:txBody>
        </p:sp>
      </p:grpSp>
    </p:spTree>
    <p:extLst>
      <p:ext uri="{BB962C8B-B14F-4D97-AF65-F5344CB8AC3E}">
        <p14:creationId xmlns:p14="http://schemas.microsoft.com/office/powerpoint/2010/main" val="4133194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wipe(down)">
                                      <p:cBhvr>
                                        <p:cTn id="1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30400" y="266400"/>
            <a:ext cx="8686800" cy="416221"/>
          </a:xfrm>
        </p:spPr>
        <p:txBody>
          <a:bodyPr lIns="0" rIns="0"/>
          <a:lstStyle/>
          <a:p>
            <a:r>
              <a:rPr kumimoji="1" lang="ja-JP" altLang="en-US" sz="2700" dirty="0">
                <a:latin typeface="Meiryo" panose="020B0604030504040204" pitchFamily="34" charset="-128"/>
                <a:ea typeface="Meiryo" panose="020B0604030504040204" pitchFamily="34" charset="-128"/>
              </a:rPr>
              <a:t>デジタル・ネイティブが既存の業界を破壊する理由</a:t>
            </a:r>
          </a:p>
        </p:txBody>
      </p:sp>
      <p:pic>
        <p:nvPicPr>
          <p:cNvPr id="4" name="図 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57200" y="1016029"/>
            <a:ext cx="963706" cy="963706"/>
          </a:xfrm>
          <a:prstGeom prst="rect">
            <a:avLst/>
          </a:prstGeom>
        </p:spPr>
      </p:pic>
      <p:pic>
        <p:nvPicPr>
          <p:cNvPr id="5" name="図 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57200" y="2112712"/>
            <a:ext cx="969683" cy="969683"/>
          </a:xfrm>
          <a:prstGeom prst="rect">
            <a:avLst/>
          </a:prstGeom>
        </p:spPr>
      </p:pic>
      <p:pic>
        <p:nvPicPr>
          <p:cNvPr id="7" name="図 6"/>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57200" y="3215372"/>
            <a:ext cx="963706" cy="963706"/>
          </a:xfrm>
          <a:prstGeom prst="rect">
            <a:avLst/>
          </a:prstGeom>
        </p:spPr>
      </p:pic>
      <p:pic>
        <p:nvPicPr>
          <p:cNvPr id="9" name="図 8"/>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57200" y="5408738"/>
            <a:ext cx="963706" cy="963706"/>
          </a:xfrm>
          <a:prstGeom prst="rect">
            <a:avLst/>
          </a:prstGeom>
        </p:spPr>
      </p:pic>
      <p:sp>
        <p:nvSpPr>
          <p:cNvPr id="10" name="テキスト ボックス 9"/>
          <p:cNvSpPr txBox="1"/>
          <p:nvPr/>
        </p:nvSpPr>
        <p:spPr>
          <a:xfrm>
            <a:off x="1613647" y="1174716"/>
            <a:ext cx="1433406" cy="646331"/>
          </a:xfrm>
          <a:prstGeom prst="rect">
            <a:avLst/>
          </a:prstGeom>
          <a:noFill/>
        </p:spPr>
        <p:txBody>
          <a:bodyPr wrap="none" rtlCol="0">
            <a:spAutoFit/>
          </a:bodyPr>
          <a:lstStyle/>
          <a:p>
            <a:r>
              <a:rPr kumimoji="1" lang="en-US" altLang="ja-JP" sz="3600" dirty="0">
                <a:latin typeface="Meiryo" charset="-128"/>
                <a:ea typeface="Meiryo" charset="-128"/>
                <a:cs typeface="Meiryo" charset="-128"/>
              </a:rPr>
              <a:t>UBER</a:t>
            </a:r>
            <a:endParaRPr kumimoji="1" lang="ja-JP" altLang="en-US" sz="3600" dirty="0">
              <a:latin typeface="Meiryo" charset="-128"/>
              <a:ea typeface="Meiryo" charset="-128"/>
              <a:cs typeface="Meiryo" charset="-128"/>
            </a:endParaRPr>
          </a:p>
        </p:txBody>
      </p:sp>
      <p:sp>
        <p:nvSpPr>
          <p:cNvPr id="11" name="テキスト ボックス 10"/>
          <p:cNvSpPr txBox="1"/>
          <p:nvPr/>
        </p:nvSpPr>
        <p:spPr>
          <a:xfrm>
            <a:off x="1613647" y="2274387"/>
            <a:ext cx="1651414" cy="646331"/>
          </a:xfrm>
          <a:prstGeom prst="rect">
            <a:avLst/>
          </a:prstGeom>
          <a:noFill/>
        </p:spPr>
        <p:txBody>
          <a:bodyPr wrap="none" rtlCol="0">
            <a:spAutoFit/>
          </a:bodyPr>
          <a:lstStyle/>
          <a:p>
            <a:r>
              <a:rPr lang="en-US" altLang="ja-JP" sz="3600" dirty="0">
                <a:latin typeface="Meiryo" charset="-128"/>
                <a:ea typeface="Meiryo" charset="-128"/>
                <a:cs typeface="Meiryo" charset="-128"/>
              </a:rPr>
              <a:t>A</a:t>
            </a:r>
            <a:r>
              <a:rPr kumimoji="1" lang="en-US" altLang="ja-JP" sz="3600" dirty="0">
                <a:latin typeface="Meiryo" charset="-128"/>
                <a:ea typeface="Meiryo" charset="-128"/>
                <a:cs typeface="Meiryo" charset="-128"/>
              </a:rPr>
              <a:t>irbnb</a:t>
            </a:r>
            <a:endParaRPr kumimoji="1" lang="ja-JP" altLang="en-US" sz="3600" dirty="0">
              <a:latin typeface="Meiryo" charset="-128"/>
              <a:ea typeface="Meiryo" charset="-128"/>
              <a:cs typeface="Meiryo" charset="-128"/>
            </a:endParaRPr>
          </a:p>
        </p:txBody>
      </p:sp>
      <p:sp>
        <p:nvSpPr>
          <p:cNvPr id="12" name="テキスト ボックス 11"/>
          <p:cNvSpPr txBox="1"/>
          <p:nvPr/>
        </p:nvSpPr>
        <p:spPr>
          <a:xfrm>
            <a:off x="1613647" y="3374059"/>
            <a:ext cx="2116028" cy="646331"/>
          </a:xfrm>
          <a:prstGeom prst="rect">
            <a:avLst/>
          </a:prstGeom>
          <a:noFill/>
        </p:spPr>
        <p:txBody>
          <a:bodyPr wrap="none" rtlCol="0">
            <a:spAutoFit/>
          </a:bodyPr>
          <a:lstStyle/>
          <a:p>
            <a:r>
              <a:rPr kumimoji="1" lang="en-US" altLang="ja-JP" sz="3600" dirty="0">
                <a:latin typeface="Meiryo" charset="-128"/>
                <a:ea typeface="Meiryo" charset="-128"/>
                <a:cs typeface="Meiryo" charset="-128"/>
              </a:rPr>
              <a:t>NETFLIX</a:t>
            </a:r>
            <a:endParaRPr kumimoji="1" lang="ja-JP" altLang="en-US" sz="3600" dirty="0">
              <a:latin typeface="Meiryo" charset="-128"/>
              <a:ea typeface="Meiryo" charset="-128"/>
              <a:cs typeface="Meiryo" charset="-128"/>
            </a:endParaRPr>
          </a:p>
        </p:txBody>
      </p:sp>
      <p:sp>
        <p:nvSpPr>
          <p:cNvPr id="13" name="テキスト ボックス 12"/>
          <p:cNvSpPr txBox="1"/>
          <p:nvPr/>
        </p:nvSpPr>
        <p:spPr>
          <a:xfrm>
            <a:off x="1613647" y="4473731"/>
            <a:ext cx="1739772" cy="646331"/>
          </a:xfrm>
          <a:prstGeom prst="rect">
            <a:avLst/>
          </a:prstGeom>
          <a:noFill/>
        </p:spPr>
        <p:txBody>
          <a:bodyPr wrap="none" rtlCol="0">
            <a:spAutoFit/>
          </a:bodyPr>
          <a:lstStyle/>
          <a:p>
            <a:r>
              <a:rPr kumimoji="1" lang="en-US" altLang="ja-JP" sz="3600" dirty="0">
                <a:latin typeface="Meiryo" charset="-128"/>
                <a:ea typeface="Meiryo" charset="-128"/>
                <a:cs typeface="Meiryo" charset="-128"/>
              </a:rPr>
              <a:t>Spotify</a:t>
            </a:r>
            <a:endParaRPr kumimoji="1" lang="ja-JP" altLang="en-US" sz="3600" dirty="0">
              <a:latin typeface="Meiryo" charset="-128"/>
              <a:ea typeface="Meiryo" charset="-128"/>
              <a:cs typeface="Meiryo" charset="-128"/>
            </a:endParaRPr>
          </a:p>
        </p:txBody>
      </p:sp>
      <p:sp>
        <p:nvSpPr>
          <p:cNvPr id="14" name="テキスト ボックス 13"/>
          <p:cNvSpPr txBox="1"/>
          <p:nvPr/>
        </p:nvSpPr>
        <p:spPr>
          <a:xfrm>
            <a:off x="1613647" y="5567425"/>
            <a:ext cx="1625766" cy="646331"/>
          </a:xfrm>
          <a:prstGeom prst="rect">
            <a:avLst/>
          </a:prstGeom>
          <a:noFill/>
        </p:spPr>
        <p:txBody>
          <a:bodyPr wrap="none" rtlCol="0">
            <a:spAutoFit/>
          </a:bodyPr>
          <a:lstStyle/>
          <a:p>
            <a:r>
              <a:rPr kumimoji="1" lang="en-US" altLang="ja-JP" sz="3600" dirty="0">
                <a:latin typeface="Meiryo" charset="-128"/>
                <a:ea typeface="Meiryo" charset="-128"/>
                <a:cs typeface="Meiryo" charset="-128"/>
              </a:rPr>
              <a:t>PayPal</a:t>
            </a:r>
            <a:endParaRPr kumimoji="1" lang="ja-JP" altLang="en-US" sz="3600" dirty="0">
              <a:latin typeface="Meiryo" charset="-128"/>
              <a:ea typeface="Meiryo" charset="-128"/>
              <a:cs typeface="Meiryo" charset="-128"/>
            </a:endParaRPr>
          </a:p>
        </p:txBody>
      </p:sp>
      <p:sp>
        <p:nvSpPr>
          <p:cNvPr id="15" name="右矢印 14"/>
          <p:cNvSpPr/>
          <p:nvPr/>
        </p:nvSpPr>
        <p:spPr>
          <a:xfrm>
            <a:off x="3729675" y="1222963"/>
            <a:ext cx="1070925" cy="549835"/>
          </a:xfrm>
          <a:prstGeom prs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右矢印 15"/>
          <p:cNvSpPr/>
          <p:nvPr/>
        </p:nvSpPr>
        <p:spPr>
          <a:xfrm>
            <a:off x="3729675" y="2322634"/>
            <a:ext cx="1070925" cy="549835"/>
          </a:xfrm>
          <a:prstGeom prs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 name="右矢印 16"/>
          <p:cNvSpPr/>
          <p:nvPr/>
        </p:nvSpPr>
        <p:spPr>
          <a:xfrm>
            <a:off x="3729675" y="3422306"/>
            <a:ext cx="1070925" cy="549835"/>
          </a:xfrm>
          <a:prstGeom prs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右矢印 17"/>
          <p:cNvSpPr/>
          <p:nvPr/>
        </p:nvSpPr>
        <p:spPr>
          <a:xfrm>
            <a:off x="3729675" y="4518990"/>
            <a:ext cx="1070925" cy="549835"/>
          </a:xfrm>
          <a:prstGeom prs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 name="右矢印 18"/>
          <p:cNvSpPr/>
          <p:nvPr/>
        </p:nvSpPr>
        <p:spPr>
          <a:xfrm>
            <a:off x="3729675" y="5615672"/>
            <a:ext cx="1070925" cy="549835"/>
          </a:xfrm>
          <a:prstGeom prs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テキスト ボックス 19"/>
          <p:cNvSpPr txBox="1"/>
          <p:nvPr/>
        </p:nvSpPr>
        <p:spPr>
          <a:xfrm>
            <a:off x="5050536" y="1267047"/>
            <a:ext cx="3877985" cy="461665"/>
          </a:xfrm>
          <a:prstGeom prst="rect">
            <a:avLst/>
          </a:prstGeom>
          <a:noFill/>
        </p:spPr>
        <p:txBody>
          <a:bodyPr wrap="none" rtlCol="0">
            <a:spAutoFit/>
          </a:bodyPr>
          <a:lstStyle/>
          <a:p>
            <a:r>
              <a:rPr kumimoji="1" lang="ja-JP" altLang="en-US" sz="2400" dirty="0">
                <a:latin typeface="Meiryo" charset="-128"/>
                <a:ea typeface="Meiryo" charset="-128"/>
                <a:cs typeface="Meiryo" charset="-128"/>
              </a:rPr>
              <a:t>タクシー・レンタカー業界</a:t>
            </a:r>
          </a:p>
        </p:txBody>
      </p:sp>
      <p:sp>
        <p:nvSpPr>
          <p:cNvPr id="21" name="テキスト ボックス 20"/>
          <p:cNvSpPr txBox="1"/>
          <p:nvPr/>
        </p:nvSpPr>
        <p:spPr>
          <a:xfrm>
            <a:off x="5050536" y="3463747"/>
            <a:ext cx="3262432" cy="461665"/>
          </a:xfrm>
          <a:prstGeom prst="rect">
            <a:avLst/>
          </a:prstGeom>
          <a:noFill/>
        </p:spPr>
        <p:txBody>
          <a:bodyPr wrap="none" rtlCol="0">
            <a:spAutoFit/>
          </a:bodyPr>
          <a:lstStyle/>
          <a:p>
            <a:r>
              <a:rPr lang="ja-JP" altLang="en-US" sz="2400" dirty="0">
                <a:latin typeface="Meiryo" charset="-128"/>
                <a:ea typeface="Meiryo" charset="-128"/>
                <a:cs typeface="Meiryo" charset="-128"/>
              </a:rPr>
              <a:t>レンタル・ビデオ業界</a:t>
            </a:r>
            <a:endParaRPr kumimoji="1" lang="ja-JP" altLang="en-US" sz="2400" dirty="0">
              <a:latin typeface="Meiryo" charset="-128"/>
              <a:ea typeface="Meiryo" charset="-128"/>
              <a:cs typeface="Meiryo" charset="-128"/>
            </a:endParaRPr>
          </a:p>
        </p:txBody>
      </p:sp>
      <p:sp>
        <p:nvSpPr>
          <p:cNvPr id="22" name="テキスト ボックス 21"/>
          <p:cNvSpPr txBox="1"/>
          <p:nvPr/>
        </p:nvSpPr>
        <p:spPr>
          <a:xfrm>
            <a:off x="5050536" y="2365397"/>
            <a:ext cx="2646878" cy="461665"/>
          </a:xfrm>
          <a:prstGeom prst="rect">
            <a:avLst/>
          </a:prstGeom>
          <a:noFill/>
        </p:spPr>
        <p:txBody>
          <a:bodyPr wrap="none" rtlCol="0">
            <a:spAutoFit/>
          </a:bodyPr>
          <a:lstStyle/>
          <a:p>
            <a:r>
              <a:rPr kumimoji="1" lang="ja-JP" altLang="en-US" sz="2400" dirty="0">
                <a:latin typeface="Meiryo" charset="-128"/>
                <a:ea typeface="Meiryo" charset="-128"/>
                <a:cs typeface="Meiryo" charset="-128"/>
              </a:rPr>
              <a:t>ホテル・旅館業界</a:t>
            </a:r>
          </a:p>
        </p:txBody>
      </p:sp>
      <p:sp>
        <p:nvSpPr>
          <p:cNvPr id="23" name="テキスト ボックス 22"/>
          <p:cNvSpPr txBox="1"/>
          <p:nvPr/>
        </p:nvSpPr>
        <p:spPr>
          <a:xfrm>
            <a:off x="5050536" y="4563074"/>
            <a:ext cx="2776722" cy="461665"/>
          </a:xfrm>
          <a:prstGeom prst="rect">
            <a:avLst/>
          </a:prstGeom>
          <a:noFill/>
        </p:spPr>
        <p:txBody>
          <a:bodyPr wrap="none" rtlCol="0">
            <a:spAutoFit/>
          </a:bodyPr>
          <a:lstStyle/>
          <a:p>
            <a:r>
              <a:rPr lang="ja-JP" altLang="en-US" sz="2400" dirty="0">
                <a:latin typeface="Meiryo" charset="-128"/>
                <a:ea typeface="Meiryo" charset="-128"/>
                <a:cs typeface="Meiryo" charset="-128"/>
              </a:rPr>
              <a:t>レコード・</a:t>
            </a:r>
            <a:r>
              <a:rPr lang="en-US" altLang="ja-JP" sz="2400" dirty="0">
                <a:latin typeface="Meiryo" charset="-128"/>
                <a:ea typeface="Meiryo" charset="-128"/>
                <a:cs typeface="Meiryo" charset="-128"/>
              </a:rPr>
              <a:t>CD</a:t>
            </a:r>
            <a:r>
              <a:rPr lang="ja-JP" altLang="en-US" sz="2400" dirty="0">
                <a:latin typeface="Meiryo" charset="-128"/>
                <a:ea typeface="Meiryo" charset="-128"/>
                <a:cs typeface="Meiryo" charset="-128"/>
              </a:rPr>
              <a:t>業界</a:t>
            </a:r>
            <a:endParaRPr kumimoji="1" lang="ja-JP" altLang="en-US" sz="2400" dirty="0">
              <a:latin typeface="Meiryo" charset="-128"/>
              <a:ea typeface="Meiryo" charset="-128"/>
              <a:cs typeface="Meiryo" charset="-128"/>
            </a:endParaRPr>
          </a:p>
        </p:txBody>
      </p:sp>
      <p:pic>
        <p:nvPicPr>
          <p:cNvPr id="24" name="図 23"/>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57200" y="4249268"/>
            <a:ext cx="963706" cy="1177681"/>
          </a:xfrm>
          <a:prstGeom prst="rect">
            <a:avLst/>
          </a:prstGeom>
        </p:spPr>
      </p:pic>
      <p:sp>
        <p:nvSpPr>
          <p:cNvPr id="25" name="テキスト ボックス 24"/>
          <p:cNvSpPr txBox="1"/>
          <p:nvPr/>
        </p:nvSpPr>
        <p:spPr>
          <a:xfrm>
            <a:off x="5050536" y="5659756"/>
            <a:ext cx="3570208" cy="461665"/>
          </a:xfrm>
          <a:prstGeom prst="rect">
            <a:avLst/>
          </a:prstGeom>
          <a:noFill/>
        </p:spPr>
        <p:txBody>
          <a:bodyPr wrap="none" rtlCol="0">
            <a:spAutoFit/>
          </a:bodyPr>
          <a:lstStyle/>
          <a:p>
            <a:r>
              <a:rPr lang="ja-JP" altLang="en-US" sz="2400" dirty="0">
                <a:latin typeface="Meiryo" charset="-128"/>
                <a:ea typeface="Meiryo" charset="-128"/>
                <a:cs typeface="Meiryo" charset="-128"/>
              </a:rPr>
              <a:t>銀行業界（決済・為替）</a:t>
            </a:r>
            <a:endParaRPr kumimoji="1" lang="ja-JP" altLang="en-US" sz="2400" dirty="0">
              <a:latin typeface="Meiryo" charset="-128"/>
              <a:ea typeface="Meiryo" charset="-128"/>
              <a:cs typeface="Meiryo" charset="-128"/>
            </a:endParaRPr>
          </a:p>
        </p:txBody>
      </p:sp>
      <p:grpSp>
        <p:nvGrpSpPr>
          <p:cNvPr id="8" name="グループ化 7">
            <a:extLst>
              <a:ext uri="{FF2B5EF4-FFF2-40B4-BE49-F238E27FC236}">
                <a16:creationId xmlns:a16="http://schemas.microsoft.com/office/drawing/2014/main" id="{3644AA3A-77C4-9101-851A-BBE3F26158BB}"/>
              </a:ext>
            </a:extLst>
          </p:cNvPr>
          <p:cNvGrpSpPr/>
          <p:nvPr/>
        </p:nvGrpSpPr>
        <p:grpSpPr>
          <a:xfrm>
            <a:off x="2516538" y="736579"/>
            <a:ext cx="6627462" cy="6121421"/>
            <a:chOff x="2516538" y="736579"/>
            <a:chExt cx="6627462" cy="6121421"/>
          </a:xfrm>
        </p:grpSpPr>
        <p:sp>
          <p:nvSpPr>
            <p:cNvPr id="3" name="爆発 1 2">
              <a:extLst>
                <a:ext uri="{FF2B5EF4-FFF2-40B4-BE49-F238E27FC236}">
                  <a16:creationId xmlns:a16="http://schemas.microsoft.com/office/drawing/2014/main" id="{324BC204-901B-D111-664A-13EAC3D64C7E}"/>
                </a:ext>
              </a:extLst>
            </p:cNvPr>
            <p:cNvSpPr/>
            <p:nvPr/>
          </p:nvSpPr>
          <p:spPr>
            <a:xfrm>
              <a:off x="2516538" y="736579"/>
              <a:ext cx="6627462" cy="6121421"/>
            </a:xfrm>
            <a:prstGeom prst="irregularSeal1">
              <a:avLst/>
            </a:prstGeom>
            <a:gradFill flip="none" rotWithShape="1">
              <a:gsLst>
                <a:gs pos="17000">
                  <a:srgbClr val="FF0000">
                    <a:alpha val="65000"/>
                  </a:srgbClr>
                </a:gs>
                <a:gs pos="59000">
                  <a:srgbClr val="FF0000">
                    <a:alpha val="28000"/>
                  </a:srgbClr>
                </a:gs>
              </a:gsLst>
              <a:path path="circle">
                <a:fillToRect l="50000" t="50000" r="50000" b="50000"/>
              </a:path>
              <a:tileRect/>
            </a:gra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テキスト ボックス 5">
              <a:extLst>
                <a:ext uri="{FF2B5EF4-FFF2-40B4-BE49-F238E27FC236}">
                  <a16:creationId xmlns:a16="http://schemas.microsoft.com/office/drawing/2014/main" id="{E87CA58E-ACA3-BA48-F947-6BB20628A389}"/>
                </a:ext>
              </a:extLst>
            </p:cNvPr>
            <p:cNvSpPr txBox="1"/>
            <p:nvPr/>
          </p:nvSpPr>
          <p:spPr>
            <a:xfrm>
              <a:off x="3729675" y="3082395"/>
              <a:ext cx="3988592" cy="1077218"/>
            </a:xfrm>
            <a:prstGeom prst="rect">
              <a:avLst/>
            </a:prstGeom>
            <a:noFill/>
          </p:spPr>
          <p:txBody>
            <a:bodyPr wrap="none" rtlCol="0">
              <a:spAutoFit/>
            </a:bodyPr>
            <a:lstStyle/>
            <a:p>
              <a:pPr algn="ctr"/>
              <a:r>
                <a:rPr kumimoji="1" lang="en-US" altLang="ja-JP" sz="32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Digital Disruption</a:t>
              </a:r>
            </a:p>
            <a:p>
              <a:pPr algn="ctr"/>
              <a:r>
                <a:rPr lang="ja-JP" altLang="en-US" sz="32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デジタルによる破壊</a:t>
              </a:r>
              <a:endParaRPr kumimoji="1" lang="ja-JP" altLang="en-US" sz="32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grpSp>
    </p:spTree>
    <p:extLst>
      <p:ext uri="{BB962C8B-B14F-4D97-AF65-F5344CB8AC3E}">
        <p14:creationId xmlns:p14="http://schemas.microsoft.com/office/powerpoint/2010/main" val="2812159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8F45F693-F852-090F-3AAF-2D4DB83DBDEB}"/>
              </a:ext>
            </a:extLst>
          </p:cNvPr>
          <p:cNvPicPr>
            <a:picLocks noChangeAspect="1"/>
          </p:cNvPicPr>
          <p:nvPr/>
        </p:nvPicPr>
        <p:blipFill>
          <a:blip r:embed="rId2">
            <a:clrChange>
              <a:clrFrom>
                <a:srgbClr val="FFFFFF"/>
              </a:clrFrom>
              <a:clrTo>
                <a:srgbClr val="FFFFFF">
                  <a:alpha val="0"/>
                </a:srgbClr>
              </a:clrTo>
            </a:clrChange>
          </a:blip>
          <a:stretch>
            <a:fillRect/>
          </a:stretch>
        </p:blipFill>
        <p:spPr>
          <a:xfrm flipH="1">
            <a:off x="354320" y="1236437"/>
            <a:ext cx="2444015" cy="2444015"/>
          </a:xfrm>
          <a:prstGeom prst="rect">
            <a:avLst/>
          </a:prstGeom>
          <a:effectLst/>
        </p:spPr>
      </p:pic>
      <p:grpSp>
        <p:nvGrpSpPr>
          <p:cNvPr id="22" name="グループ化 21">
            <a:extLst>
              <a:ext uri="{FF2B5EF4-FFF2-40B4-BE49-F238E27FC236}">
                <a16:creationId xmlns:a16="http://schemas.microsoft.com/office/drawing/2014/main" id="{4C5A55A8-7EEE-F251-D1CE-AEEDEF1860B6}"/>
              </a:ext>
            </a:extLst>
          </p:cNvPr>
          <p:cNvGrpSpPr/>
          <p:nvPr/>
        </p:nvGrpSpPr>
        <p:grpSpPr>
          <a:xfrm>
            <a:off x="3313809" y="1918896"/>
            <a:ext cx="1917393" cy="1104872"/>
            <a:chOff x="2733357" y="801059"/>
            <a:chExt cx="2561745" cy="1197953"/>
          </a:xfrm>
          <a:effectLst/>
        </p:grpSpPr>
        <p:pic>
          <p:nvPicPr>
            <p:cNvPr id="23" name="Picture 4" descr="神経伝達イラスト／無料イラストなら「イラストAC」">
              <a:extLst>
                <a:ext uri="{FF2B5EF4-FFF2-40B4-BE49-F238E27FC236}">
                  <a16:creationId xmlns:a16="http://schemas.microsoft.com/office/drawing/2014/main" id="{F806B59D-5016-8E43-984F-41868DCA5724}"/>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2733357" y="1016380"/>
              <a:ext cx="1402418" cy="564376"/>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24" name="Picture 4" descr="神経伝達イラスト／無料イラストなら「イラストAC」">
              <a:extLst>
                <a:ext uri="{FF2B5EF4-FFF2-40B4-BE49-F238E27FC236}">
                  <a16:creationId xmlns:a16="http://schemas.microsoft.com/office/drawing/2014/main" id="{FCF57C31-4460-4FB2-4A7F-A783FE0A461C}"/>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892684" y="801059"/>
              <a:ext cx="1402418" cy="564376"/>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26" name="Picture 4" descr="神経伝達イラスト／無料イラストなら「イラストAC」">
              <a:extLst>
                <a:ext uri="{FF2B5EF4-FFF2-40B4-BE49-F238E27FC236}">
                  <a16:creationId xmlns:a16="http://schemas.microsoft.com/office/drawing/2014/main" id="{6D5843DC-7A5F-1C6A-1ED3-41661913F69A}"/>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892684" y="1434636"/>
              <a:ext cx="1402418" cy="564376"/>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grpSp>
      <p:sp>
        <p:nvSpPr>
          <p:cNvPr id="28" name="正方形/長方形 27">
            <a:extLst>
              <a:ext uri="{FF2B5EF4-FFF2-40B4-BE49-F238E27FC236}">
                <a16:creationId xmlns:a16="http://schemas.microsoft.com/office/drawing/2014/main" id="{DE77A4A0-86CA-753D-B76A-333F705D41F4}"/>
              </a:ext>
            </a:extLst>
          </p:cNvPr>
          <p:cNvSpPr/>
          <p:nvPr/>
        </p:nvSpPr>
        <p:spPr>
          <a:xfrm>
            <a:off x="1645178" y="1926889"/>
            <a:ext cx="284487" cy="198591"/>
          </a:xfrm>
          <a:prstGeom prst="rect">
            <a:avLst/>
          </a:prstGeom>
          <a:solidFill>
            <a:schemeClr val="accent2">
              <a:lumMod val="40000"/>
              <a:lumOff val="60000"/>
            </a:schemeClr>
          </a:solidFill>
          <a:ln>
            <a:solidFill>
              <a:srgbClr val="E46C0A"/>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正方形/長方形 28">
            <a:extLst>
              <a:ext uri="{FF2B5EF4-FFF2-40B4-BE49-F238E27FC236}">
                <a16:creationId xmlns:a16="http://schemas.microsoft.com/office/drawing/2014/main" id="{B7224D21-47CA-CDBB-032A-F260DF916146}"/>
              </a:ext>
            </a:extLst>
          </p:cNvPr>
          <p:cNvSpPr/>
          <p:nvPr/>
        </p:nvSpPr>
        <p:spPr>
          <a:xfrm>
            <a:off x="3066723" y="1680536"/>
            <a:ext cx="2338067" cy="1555816"/>
          </a:xfrm>
          <a:prstGeom prst="rect">
            <a:avLst/>
          </a:prstGeom>
          <a:noFill/>
          <a:ln>
            <a:solidFill>
              <a:srgbClr val="E46C0A"/>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1" name="直線矢印コネクタ 30">
            <a:extLst>
              <a:ext uri="{FF2B5EF4-FFF2-40B4-BE49-F238E27FC236}">
                <a16:creationId xmlns:a16="http://schemas.microsoft.com/office/drawing/2014/main" id="{FCB70957-CFF2-D289-D2B2-93037CC8C365}"/>
              </a:ext>
            </a:extLst>
          </p:cNvPr>
          <p:cNvCxnSpPr>
            <a:stCxn id="28" idx="3"/>
            <a:endCxn id="29" idx="1"/>
          </p:cNvCxnSpPr>
          <p:nvPr/>
        </p:nvCxnSpPr>
        <p:spPr>
          <a:xfrm>
            <a:off x="1929665" y="2026185"/>
            <a:ext cx="1137058" cy="432259"/>
          </a:xfrm>
          <a:prstGeom prst="straightConnector1">
            <a:avLst/>
          </a:prstGeom>
          <a:ln>
            <a:solidFill>
              <a:srgbClr val="E46C0A"/>
            </a:solidFill>
            <a:tailEnd type="triangle"/>
          </a:ln>
          <a:effectLst/>
        </p:spPr>
        <p:style>
          <a:lnRef idx="2">
            <a:schemeClr val="accent1"/>
          </a:lnRef>
          <a:fillRef idx="0">
            <a:schemeClr val="accent1"/>
          </a:fillRef>
          <a:effectRef idx="1">
            <a:schemeClr val="accent1"/>
          </a:effectRef>
          <a:fontRef idx="minor">
            <a:schemeClr val="tx1"/>
          </a:fontRef>
        </p:style>
      </p:cxnSp>
      <p:sp>
        <p:nvSpPr>
          <p:cNvPr id="37" name="テキスト ボックス 36">
            <a:extLst>
              <a:ext uri="{FF2B5EF4-FFF2-40B4-BE49-F238E27FC236}">
                <a16:creationId xmlns:a16="http://schemas.microsoft.com/office/drawing/2014/main" id="{F2FB1913-B23F-35DF-B634-614B6BAF15C4}"/>
              </a:ext>
            </a:extLst>
          </p:cNvPr>
          <p:cNvSpPr txBox="1"/>
          <p:nvPr/>
        </p:nvSpPr>
        <p:spPr>
          <a:xfrm>
            <a:off x="3313809" y="913257"/>
            <a:ext cx="1980029" cy="707886"/>
          </a:xfrm>
          <a:prstGeom prst="rect">
            <a:avLst/>
          </a:prstGeom>
          <a:noFill/>
        </p:spPr>
        <p:txBody>
          <a:bodyPr wrap="none" rtlCol="0">
            <a:spAutoFit/>
          </a:bodyPr>
          <a:lstStyle/>
          <a:p>
            <a:pPr algn="ctr"/>
            <a:r>
              <a:rPr kumimoji="1" lang="ja-JP" altLang="en-US" sz="2800">
                <a:latin typeface="Meiryo" panose="020B0604030504040204" pitchFamily="34" charset="-128"/>
                <a:ea typeface="Meiryo" panose="020B0604030504040204" pitchFamily="34" charset="-128"/>
              </a:rPr>
              <a:t>脳神経回路</a:t>
            </a:r>
            <a:endParaRPr kumimoji="1" lang="en-US" altLang="ja-JP" sz="2800" dirty="0">
              <a:latin typeface="Meiryo" panose="020B0604030504040204" pitchFamily="34" charset="-128"/>
              <a:ea typeface="Meiryo" panose="020B0604030504040204" pitchFamily="34" charset="-128"/>
            </a:endParaRPr>
          </a:p>
          <a:p>
            <a:pPr algn="ctr"/>
            <a:r>
              <a:rPr lang="ja-JP" altLang="en-US" sz="1200">
                <a:latin typeface="Meiryo" panose="020B0604030504040204" pitchFamily="34" charset="-128"/>
                <a:ea typeface="Meiryo" panose="020B0604030504040204" pitchFamily="34" charset="-128"/>
              </a:rPr>
              <a:t>ニューラルネットワーク</a:t>
            </a:r>
            <a:endParaRPr kumimoji="1" lang="ja-JP" altLang="en-US" sz="1200">
              <a:latin typeface="Meiryo" panose="020B0604030504040204" pitchFamily="34" charset="-128"/>
              <a:ea typeface="Meiryo" panose="020B0604030504040204" pitchFamily="34" charset="-128"/>
            </a:endParaRPr>
          </a:p>
        </p:txBody>
      </p:sp>
      <p:sp>
        <p:nvSpPr>
          <p:cNvPr id="38" name="テキスト ボックス 37">
            <a:extLst>
              <a:ext uri="{FF2B5EF4-FFF2-40B4-BE49-F238E27FC236}">
                <a16:creationId xmlns:a16="http://schemas.microsoft.com/office/drawing/2014/main" id="{1C9B5E56-DB48-33DA-CC26-76FCC9EF70B6}"/>
              </a:ext>
            </a:extLst>
          </p:cNvPr>
          <p:cNvSpPr txBox="1"/>
          <p:nvPr/>
        </p:nvSpPr>
        <p:spPr>
          <a:xfrm>
            <a:off x="1304457" y="913978"/>
            <a:ext cx="543739" cy="523220"/>
          </a:xfrm>
          <a:prstGeom prst="rect">
            <a:avLst/>
          </a:prstGeom>
          <a:noFill/>
        </p:spPr>
        <p:txBody>
          <a:bodyPr wrap="none" rtlCol="0">
            <a:spAutoFit/>
          </a:bodyPr>
          <a:lstStyle/>
          <a:p>
            <a:pPr algn="ctr"/>
            <a:r>
              <a:rPr kumimoji="1" lang="ja-JP" altLang="en-US" sz="2800">
                <a:latin typeface="Meiryo" panose="020B0604030504040204" pitchFamily="34" charset="-128"/>
                <a:ea typeface="Meiryo" panose="020B0604030504040204" pitchFamily="34" charset="-128"/>
              </a:rPr>
              <a:t>脳</a:t>
            </a:r>
            <a:endParaRPr kumimoji="1" lang="ja-JP" altLang="en-US" sz="1200">
              <a:latin typeface="Meiryo" panose="020B0604030504040204" pitchFamily="34" charset="-128"/>
              <a:ea typeface="Meiryo" panose="020B0604030504040204" pitchFamily="34" charset="-128"/>
            </a:endParaRPr>
          </a:p>
        </p:txBody>
      </p:sp>
      <p:sp>
        <p:nvSpPr>
          <p:cNvPr id="39" name="テキスト ボックス 38">
            <a:extLst>
              <a:ext uri="{FF2B5EF4-FFF2-40B4-BE49-F238E27FC236}">
                <a16:creationId xmlns:a16="http://schemas.microsoft.com/office/drawing/2014/main" id="{D656350F-EDEE-F6E3-B7DB-60301496BA04}"/>
              </a:ext>
            </a:extLst>
          </p:cNvPr>
          <p:cNvSpPr txBox="1"/>
          <p:nvPr/>
        </p:nvSpPr>
        <p:spPr>
          <a:xfrm>
            <a:off x="3155096" y="2683668"/>
            <a:ext cx="954107" cy="446276"/>
          </a:xfrm>
          <a:prstGeom prst="rect">
            <a:avLst/>
          </a:prstGeom>
          <a:noFill/>
        </p:spPr>
        <p:txBody>
          <a:bodyPr wrap="none" rtlCol="0">
            <a:spAutoFit/>
          </a:bodyPr>
          <a:lstStyle/>
          <a:p>
            <a:pPr algn="ctr"/>
            <a:r>
              <a:rPr kumimoji="1" lang="ja-JP" altLang="en-US" sz="1200">
                <a:latin typeface="Meiryo" panose="020B0604030504040204" pitchFamily="34" charset="-128"/>
                <a:ea typeface="Meiryo" panose="020B0604030504040204" pitchFamily="34" charset="-128"/>
              </a:rPr>
              <a:t>脳神経細胞</a:t>
            </a:r>
            <a:endParaRPr kumimoji="1" lang="en-US" altLang="ja-JP" sz="1200" dirty="0">
              <a:latin typeface="Meiryo" panose="020B0604030504040204" pitchFamily="34" charset="-128"/>
              <a:ea typeface="Meiryo" panose="020B0604030504040204" pitchFamily="34" charset="-128"/>
            </a:endParaRPr>
          </a:p>
          <a:p>
            <a:pPr algn="ctr"/>
            <a:r>
              <a:rPr lang="ja-JP" altLang="en-US" sz="1100">
                <a:latin typeface="Meiryo" panose="020B0604030504040204" pitchFamily="34" charset="-128"/>
                <a:ea typeface="Meiryo" panose="020B0604030504040204" pitchFamily="34" charset="-128"/>
              </a:rPr>
              <a:t>ニューロン</a:t>
            </a:r>
            <a:endParaRPr kumimoji="1" lang="ja-JP" altLang="en-US" sz="1100">
              <a:latin typeface="Meiryo" panose="020B0604030504040204" pitchFamily="34" charset="-128"/>
              <a:ea typeface="Meiryo" panose="020B0604030504040204" pitchFamily="34" charset="-128"/>
            </a:endParaRPr>
          </a:p>
        </p:txBody>
      </p:sp>
      <p:sp>
        <p:nvSpPr>
          <p:cNvPr id="1358" name="タイトル 1357">
            <a:extLst>
              <a:ext uri="{FF2B5EF4-FFF2-40B4-BE49-F238E27FC236}">
                <a16:creationId xmlns:a16="http://schemas.microsoft.com/office/drawing/2014/main" id="{35DA6DA0-0EC4-44CB-08C8-5D993BB284C3}"/>
              </a:ext>
            </a:extLst>
          </p:cNvPr>
          <p:cNvSpPr>
            <a:spLocks noGrp="1"/>
          </p:cNvSpPr>
          <p:nvPr>
            <p:ph type="title"/>
          </p:nvPr>
        </p:nvSpPr>
        <p:spPr/>
        <p:txBody>
          <a:bodyPr/>
          <a:lstStyle/>
          <a:p>
            <a:r>
              <a:rPr lang="ja-JP" altLang="en-US"/>
              <a:t>ニューラルネットワークの仕組み</a:t>
            </a:r>
          </a:p>
        </p:txBody>
      </p:sp>
      <p:grpSp>
        <p:nvGrpSpPr>
          <p:cNvPr id="20" name="グループ化 19">
            <a:extLst>
              <a:ext uri="{FF2B5EF4-FFF2-40B4-BE49-F238E27FC236}">
                <a16:creationId xmlns:a16="http://schemas.microsoft.com/office/drawing/2014/main" id="{40AF5D0D-D02C-7ED5-D7C1-FBE7ECF02A44}"/>
              </a:ext>
            </a:extLst>
          </p:cNvPr>
          <p:cNvGrpSpPr/>
          <p:nvPr/>
        </p:nvGrpSpPr>
        <p:grpSpPr>
          <a:xfrm>
            <a:off x="560735" y="3571909"/>
            <a:ext cx="5684978" cy="3043138"/>
            <a:chOff x="560735" y="3571909"/>
            <a:chExt cx="5684978" cy="3043138"/>
          </a:xfrm>
        </p:grpSpPr>
        <p:sp>
          <p:nvSpPr>
            <p:cNvPr id="1352" name="正方形/長方形 1351">
              <a:extLst>
                <a:ext uri="{FF2B5EF4-FFF2-40B4-BE49-F238E27FC236}">
                  <a16:creationId xmlns:a16="http://schemas.microsoft.com/office/drawing/2014/main" id="{AAFED8B4-590C-366F-376E-4B39B6A0FF83}"/>
                </a:ext>
              </a:extLst>
            </p:cNvPr>
            <p:cNvSpPr/>
            <p:nvPr/>
          </p:nvSpPr>
          <p:spPr>
            <a:xfrm>
              <a:off x="5200009" y="3819254"/>
              <a:ext cx="552450" cy="2188642"/>
            </a:xfrm>
            <a:prstGeom prst="rect">
              <a:avLst/>
            </a:prstGeom>
            <a:solidFill>
              <a:schemeClr val="accent3">
                <a:lumMod val="75000"/>
                <a:alpha val="15729"/>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53" name="正方形/長方形 1352">
              <a:extLst>
                <a:ext uri="{FF2B5EF4-FFF2-40B4-BE49-F238E27FC236}">
                  <a16:creationId xmlns:a16="http://schemas.microsoft.com/office/drawing/2014/main" id="{ABCD7733-FDE5-8B5C-7083-683DB58BF4A4}"/>
                </a:ext>
              </a:extLst>
            </p:cNvPr>
            <p:cNvSpPr/>
            <p:nvPr/>
          </p:nvSpPr>
          <p:spPr>
            <a:xfrm>
              <a:off x="1311678" y="3819254"/>
              <a:ext cx="3757156" cy="2188642"/>
            </a:xfrm>
            <a:prstGeom prst="rect">
              <a:avLst/>
            </a:prstGeom>
            <a:solidFill>
              <a:srgbClr val="984807">
                <a:alpha val="15729"/>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51" name="正方形/長方形 1350">
              <a:extLst>
                <a:ext uri="{FF2B5EF4-FFF2-40B4-BE49-F238E27FC236}">
                  <a16:creationId xmlns:a16="http://schemas.microsoft.com/office/drawing/2014/main" id="{672E0051-0934-7D4C-3619-2088F86345F2}"/>
                </a:ext>
              </a:extLst>
            </p:cNvPr>
            <p:cNvSpPr/>
            <p:nvPr/>
          </p:nvSpPr>
          <p:spPr>
            <a:xfrm>
              <a:off x="628650" y="3819254"/>
              <a:ext cx="552450" cy="2188642"/>
            </a:xfrm>
            <a:prstGeom prst="rect">
              <a:avLst/>
            </a:prstGeom>
            <a:solidFill>
              <a:srgbClr val="0432FF">
                <a:alpha val="10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91" name="円/楕円 1190">
              <a:extLst>
                <a:ext uri="{FF2B5EF4-FFF2-40B4-BE49-F238E27FC236}">
                  <a16:creationId xmlns:a16="http://schemas.microsoft.com/office/drawing/2014/main" id="{DCB347A3-A7F9-A3DF-E482-B8178F7846BC}"/>
                </a:ext>
              </a:extLst>
            </p:cNvPr>
            <p:cNvSpPr/>
            <p:nvPr/>
          </p:nvSpPr>
          <p:spPr>
            <a:xfrm>
              <a:off x="1479206" y="463378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89" name="円/楕円 1188">
              <a:extLst>
                <a:ext uri="{FF2B5EF4-FFF2-40B4-BE49-F238E27FC236}">
                  <a16:creationId xmlns:a16="http://schemas.microsoft.com/office/drawing/2014/main" id="{495FDA78-AB8D-94A9-EEE7-7EBDAE831D8F}"/>
                </a:ext>
              </a:extLst>
            </p:cNvPr>
            <p:cNvSpPr/>
            <p:nvPr/>
          </p:nvSpPr>
          <p:spPr>
            <a:xfrm>
              <a:off x="1479206" y="391370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90" name="円/楕円 1189">
              <a:extLst>
                <a:ext uri="{FF2B5EF4-FFF2-40B4-BE49-F238E27FC236}">
                  <a16:creationId xmlns:a16="http://schemas.microsoft.com/office/drawing/2014/main" id="{029EAA52-D2AC-5415-7E69-2717C7BC4525}"/>
                </a:ext>
              </a:extLst>
            </p:cNvPr>
            <p:cNvSpPr/>
            <p:nvPr/>
          </p:nvSpPr>
          <p:spPr>
            <a:xfrm>
              <a:off x="1479206" y="427374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92" name="円/楕円 1191">
              <a:extLst>
                <a:ext uri="{FF2B5EF4-FFF2-40B4-BE49-F238E27FC236}">
                  <a16:creationId xmlns:a16="http://schemas.microsoft.com/office/drawing/2014/main" id="{EC8793BD-B0C0-6CFF-FA7A-B515D6F00398}"/>
                </a:ext>
              </a:extLst>
            </p:cNvPr>
            <p:cNvSpPr/>
            <p:nvPr/>
          </p:nvSpPr>
          <p:spPr>
            <a:xfrm>
              <a:off x="1479206" y="499382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54" name="円/楕円 1053">
              <a:extLst>
                <a:ext uri="{FF2B5EF4-FFF2-40B4-BE49-F238E27FC236}">
                  <a16:creationId xmlns:a16="http://schemas.microsoft.com/office/drawing/2014/main" id="{A27F50A7-E15B-95E0-BD5D-B2262D036885}"/>
                </a:ext>
              </a:extLst>
            </p:cNvPr>
            <p:cNvSpPr/>
            <p:nvPr/>
          </p:nvSpPr>
          <p:spPr>
            <a:xfrm>
              <a:off x="763242" y="391370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55" name="円/楕円 1054">
              <a:extLst>
                <a:ext uri="{FF2B5EF4-FFF2-40B4-BE49-F238E27FC236}">
                  <a16:creationId xmlns:a16="http://schemas.microsoft.com/office/drawing/2014/main" id="{226D89B1-B8F3-88B3-D8E9-0562F2921964}"/>
                </a:ext>
              </a:extLst>
            </p:cNvPr>
            <p:cNvSpPr/>
            <p:nvPr/>
          </p:nvSpPr>
          <p:spPr>
            <a:xfrm>
              <a:off x="763242" y="427374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56" name="円/楕円 1055">
              <a:extLst>
                <a:ext uri="{FF2B5EF4-FFF2-40B4-BE49-F238E27FC236}">
                  <a16:creationId xmlns:a16="http://schemas.microsoft.com/office/drawing/2014/main" id="{78875E2F-45CC-3CF8-38D1-7B6D54C00D26}"/>
                </a:ext>
              </a:extLst>
            </p:cNvPr>
            <p:cNvSpPr/>
            <p:nvPr/>
          </p:nvSpPr>
          <p:spPr>
            <a:xfrm>
              <a:off x="763242" y="463378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57" name="円/楕円 1056">
              <a:extLst>
                <a:ext uri="{FF2B5EF4-FFF2-40B4-BE49-F238E27FC236}">
                  <a16:creationId xmlns:a16="http://schemas.microsoft.com/office/drawing/2014/main" id="{F8C61448-96C9-B540-215C-5F0B4F3F9423}"/>
                </a:ext>
              </a:extLst>
            </p:cNvPr>
            <p:cNvSpPr/>
            <p:nvPr/>
          </p:nvSpPr>
          <p:spPr>
            <a:xfrm>
              <a:off x="763242" y="499382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082" name="直線矢印コネクタ 1081">
              <a:extLst>
                <a:ext uri="{FF2B5EF4-FFF2-40B4-BE49-F238E27FC236}">
                  <a16:creationId xmlns:a16="http://schemas.microsoft.com/office/drawing/2014/main" id="{56BD6F89-EC74-4766-BC4B-DC518F2F7179}"/>
                </a:ext>
              </a:extLst>
            </p:cNvPr>
            <p:cNvCxnSpPr>
              <a:cxnSpLocks/>
              <a:stCxn id="1054" idx="6"/>
            </p:cNvCxnSpPr>
            <p:nvPr/>
          </p:nvCxnSpPr>
          <p:spPr>
            <a:xfrm flipV="1">
              <a:off x="1051274" y="405323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83" name="直線矢印コネクタ 1082">
              <a:extLst>
                <a:ext uri="{FF2B5EF4-FFF2-40B4-BE49-F238E27FC236}">
                  <a16:creationId xmlns:a16="http://schemas.microsoft.com/office/drawing/2014/main" id="{49F4CEE6-7FF3-7BCB-0250-0BBD281C9BC4}"/>
                </a:ext>
              </a:extLst>
            </p:cNvPr>
            <p:cNvCxnSpPr>
              <a:cxnSpLocks/>
              <a:stCxn id="1055" idx="6"/>
            </p:cNvCxnSpPr>
            <p:nvPr/>
          </p:nvCxnSpPr>
          <p:spPr>
            <a:xfrm flipV="1">
              <a:off x="1051274" y="405323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84" name="直線矢印コネクタ 1083">
              <a:extLst>
                <a:ext uri="{FF2B5EF4-FFF2-40B4-BE49-F238E27FC236}">
                  <a16:creationId xmlns:a16="http://schemas.microsoft.com/office/drawing/2014/main" id="{068E5D27-E7B6-2FAE-88E0-8CB22C72DD88}"/>
                </a:ext>
              </a:extLst>
            </p:cNvPr>
            <p:cNvCxnSpPr>
              <a:cxnSpLocks/>
              <a:stCxn id="1056" idx="6"/>
            </p:cNvCxnSpPr>
            <p:nvPr/>
          </p:nvCxnSpPr>
          <p:spPr>
            <a:xfrm flipV="1">
              <a:off x="1051274" y="4053233"/>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85" name="直線矢印コネクタ 1084">
              <a:extLst>
                <a:ext uri="{FF2B5EF4-FFF2-40B4-BE49-F238E27FC236}">
                  <a16:creationId xmlns:a16="http://schemas.microsoft.com/office/drawing/2014/main" id="{DC2BBDCB-0C6A-98DF-04C4-7411B92FEF65}"/>
                </a:ext>
              </a:extLst>
            </p:cNvPr>
            <p:cNvCxnSpPr>
              <a:cxnSpLocks/>
              <a:stCxn id="1057" idx="6"/>
            </p:cNvCxnSpPr>
            <p:nvPr/>
          </p:nvCxnSpPr>
          <p:spPr>
            <a:xfrm flipV="1">
              <a:off x="1051274" y="4053233"/>
              <a:ext cx="432048" cy="108460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86" name="直線矢印コネクタ 1085">
              <a:extLst>
                <a:ext uri="{FF2B5EF4-FFF2-40B4-BE49-F238E27FC236}">
                  <a16:creationId xmlns:a16="http://schemas.microsoft.com/office/drawing/2014/main" id="{7E1BF539-69A5-2772-6A40-C9DFA92245FE}"/>
                </a:ext>
              </a:extLst>
            </p:cNvPr>
            <p:cNvCxnSpPr>
              <a:cxnSpLocks/>
              <a:stCxn id="1054" idx="6"/>
            </p:cNvCxnSpPr>
            <p:nvPr/>
          </p:nvCxnSpPr>
          <p:spPr>
            <a:xfrm>
              <a:off x="1051274" y="405772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87" name="直線矢印コネクタ 1086">
              <a:extLst>
                <a:ext uri="{FF2B5EF4-FFF2-40B4-BE49-F238E27FC236}">
                  <a16:creationId xmlns:a16="http://schemas.microsoft.com/office/drawing/2014/main" id="{1AD79D5A-D0E1-0CBB-0CB4-554E9E6BBCD1}"/>
                </a:ext>
              </a:extLst>
            </p:cNvPr>
            <p:cNvCxnSpPr>
              <a:cxnSpLocks/>
              <a:stCxn id="1054" idx="6"/>
            </p:cNvCxnSpPr>
            <p:nvPr/>
          </p:nvCxnSpPr>
          <p:spPr>
            <a:xfrm>
              <a:off x="1051274" y="4057720"/>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88" name="直線矢印コネクタ 1087">
              <a:extLst>
                <a:ext uri="{FF2B5EF4-FFF2-40B4-BE49-F238E27FC236}">
                  <a16:creationId xmlns:a16="http://schemas.microsoft.com/office/drawing/2014/main" id="{F3C23C3A-A54E-91B2-EA3F-5E6DA657D89A}"/>
                </a:ext>
              </a:extLst>
            </p:cNvPr>
            <p:cNvCxnSpPr>
              <a:cxnSpLocks/>
              <a:stCxn id="1054" idx="6"/>
            </p:cNvCxnSpPr>
            <p:nvPr/>
          </p:nvCxnSpPr>
          <p:spPr>
            <a:xfrm>
              <a:off x="1051274" y="4057720"/>
              <a:ext cx="432048" cy="107563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89" name="直線矢印コネクタ 1088">
              <a:extLst>
                <a:ext uri="{FF2B5EF4-FFF2-40B4-BE49-F238E27FC236}">
                  <a16:creationId xmlns:a16="http://schemas.microsoft.com/office/drawing/2014/main" id="{B8BF1086-D781-5EF0-6B36-45351560E8A1}"/>
                </a:ext>
              </a:extLst>
            </p:cNvPr>
            <p:cNvCxnSpPr>
              <a:cxnSpLocks/>
              <a:stCxn id="1055" idx="6"/>
            </p:cNvCxnSpPr>
            <p:nvPr/>
          </p:nvCxnSpPr>
          <p:spPr>
            <a:xfrm flipV="1">
              <a:off x="1051274" y="441327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90" name="直線矢印コネクタ 1089">
              <a:extLst>
                <a:ext uri="{FF2B5EF4-FFF2-40B4-BE49-F238E27FC236}">
                  <a16:creationId xmlns:a16="http://schemas.microsoft.com/office/drawing/2014/main" id="{6E631BE4-98C6-B4EB-4A86-A96A6774FA95}"/>
                </a:ext>
              </a:extLst>
            </p:cNvPr>
            <p:cNvCxnSpPr>
              <a:cxnSpLocks/>
              <a:stCxn id="1055" idx="6"/>
            </p:cNvCxnSpPr>
            <p:nvPr/>
          </p:nvCxnSpPr>
          <p:spPr>
            <a:xfrm>
              <a:off x="1051274" y="441776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91" name="直線矢印コネクタ 1090">
              <a:extLst>
                <a:ext uri="{FF2B5EF4-FFF2-40B4-BE49-F238E27FC236}">
                  <a16:creationId xmlns:a16="http://schemas.microsoft.com/office/drawing/2014/main" id="{FA6B1CF7-9DA5-29B8-E810-FC4EBA20EE7C}"/>
                </a:ext>
              </a:extLst>
            </p:cNvPr>
            <p:cNvCxnSpPr>
              <a:cxnSpLocks/>
              <a:stCxn id="1055" idx="6"/>
            </p:cNvCxnSpPr>
            <p:nvPr/>
          </p:nvCxnSpPr>
          <p:spPr>
            <a:xfrm>
              <a:off x="1051274" y="4417760"/>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92" name="直線矢印コネクタ 1091">
              <a:extLst>
                <a:ext uri="{FF2B5EF4-FFF2-40B4-BE49-F238E27FC236}">
                  <a16:creationId xmlns:a16="http://schemas.microsoft.com/office/drawing/2014/main" id="{F6A61FFA-E8AA-252E-056F-7E780BAC76B5}"/>
                </a:ext>
              </a:extLst>
            </p:cNvPr>
            <p:cNvCxnSpPr>
              <a:cxnSpLocks/>
              <a:stCxn id="1056" idx="6"/>
            </p:cNvCxnSpPr>
            <p:nvPr/>
          </p:nvCxnSpPr>
          <p:spPr>
            <a:xfrm flipV="1">
              <a:off x="1051274" y="441327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93" name="直線矢印コネクタ 1092">
              <a:extLst>
                <a:ext uri="{FF2B5EF4-FFF2-40B4-BE49-F238E27FC236}">
                  <a16:creationId xmlns:a16="http://schemas.microsoft.com/office/drawing/2014/main" id="{475F27B9-AE00-485E-8FFC-4E847B222208}"/>
                </a:ext>
              </a:extLst>
            </p:cNvPr>
            <p:cNvCxnSpPr>
              <a:cxnSpLocks/>
              <a:stCxn id="1056" idx="6"/>
            </p:cNvCxnSpPr>
            <p:nvPr/>
          </p:nvCxnSpPr>
          <p:spPr>
            <a:xfrm flipV="1">
              <a:off x="1051274" y="477331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94" name="直線矢印コネクタ 1093">
              <a:extLst>
                <a:ext uri="{FF2B5EF4-FFF2-40B4-BE49-F238E27FC236}">
                  <a16:creationId xmlns:a16="http://schemas.microsoft.com/office/drawing/2014/main" id="{0B41F59D-A986-6811-21AB-1F4661F3CEE6}"/>
                </a:ext>
              </a:extLst>
            </p:cNvPr>
            <p:cNvCxnSpPr>
              <a:cxnSpLocks/>
              <a:stCxn id="1056" idx="6"/>
            </p:cNvCxnSpPr>
            <p:nvPr/>
          </p:nvCxnSpPr>
          <p:spPr>
            <a:xfrm>
              <a:off x="1051274" y="477780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95" name="直線矢印コネクタ 1094">
              <a:extLst>
                <a:ext uri="{FF2B5EF4-FFF2-40B4-BE49-F238E27FC236}">
                  <a16:creationId xmlns:a16="http://schemas.microsoft.com/office/drawing/2014/main" id="{F00B2370-9E17-17CC-E4D3-20A925241F58}"/>
                </a:ext>
              </a:extLst>
            </p:cNvPr>
            <p:cNvCxnSpPr>
              <a:cxnSpLocks/>
              <a:stCxn id="1057" idx="6"/>
            </p:cNvCxnSpPr>
            <p:nvPr/>
          </p:nvCxnSpPr>
          <p:spPr>
            <a:xfrm flipV="1">
              <a:off x="1051274" y="4413273"/>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96" name="直線矢印コネクタ 1095">
              <a:extLst>
                <a:ext uri="{FF2B5EF4-FFF2-40B4-BE49-F238E27FC236}">
                  <a16:creationId xmlns:a16="http://schemas.microsoft.com/office/drawing/2014/main" id="{5041D2C5-3345-417F-B042-4688D14CF200}"/>
                </a:ext>
              </a:extLst>
            </p:cNvPr>
            <p:cNvCxnSpPr>
              <a:cxnSpLocks/>
              <a:stCxn id="1057" idx="6"/>
            </p:cNvCxnSpPr>
            <p:nvPr/>
          </p:nvCxnSpPr>
          <p:spPr>
            <a:xfrm flipV="1">
              <a:off x="1051274" y="477331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97" name="直線矢印コネクタ 1096">
              <a:extLst>
                <a:ext uri="{FF2B5EF4-FFF2-40B4-BE49-F238E27FC236}">
                  <a16:creationId xmlns:a16="http://schemas.microsoft.com/office/drawing/2014/main" id="{D5B5DFF2-F0E0-46B7-1BAE-5F3786A5BBC5}"/>
                </a:ext>
              </a:extLst>
            </p:cNvPr>
            <p:cNvCxnSpPr>
              <a:cxnSpLocks/>
              <a:stCxn id="1057" idx="6"/>
            </p:cNvCxnSpPr>
            <p:nvPr/>
          </p:nvCxnSpPr>
          <p:spPr>
            <a:xfrm flipV="1">
              <a:off x="1051274" y="513335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193" name="円/楕円 1192">
              <a:extLst>
                <a:ext uri="{FF2B5EF4-FFF2-40B4-BE49-F238E27FC236}">
                  <a16:creationId xmlns:a16="http://schemas.microsoft.com/office/drawing/2014/main" id="{3033FD8D-8F94-2E7E-3431-E82D53E1D4BA}"/>
                </a:ext>
              </a:extLst>
            </p:cNvPr>
            <p:cNvSpPr/>
            <p:nvPr/>
          </p:nvSpPr>
          <p:spPr>
            <a:xfrm>
              <a:off x="2199286" y="390921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94" name="円/楕円 1193">
              <a:extLst>
                <a:ext uri="{FF2B5EF4-FFF2-40B4-BE49-F238E27FC236}">
                  <a16:creationId xmlns:a16="http://schemas.microsoft.com/office/drawing/2014/main" id="{5A081E6A-E90D-4983-AFCE-E6B09525701F}"/>
                </a:ext>
              </a:extLst>
            </p:cNvPr>
            <p:cNvSpPr/>
            <p:nvPr/>
          </p:nvSpPr>
          <p:spPr>
            <a:xfrm>
              <a:off x="2199286" y="426925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95" name="円/楕円 1194">
              <a:extLst>
                <a:ext uri="{FF2B5EF4-FFF2-40B4-BE49-F238E27FC236}">
                  <a16:creationId xmlns:a16="http://schemas.microsoft.com/office/drawing/2014/main" id="{BD17D361-91D9-1A25-EA42-F7D8505292C2}"/>
                </a:ext>
              </a:extLst>
            </p:cNvPr>
            <p:cNvSpPr/>
            <p:nvPr/>
          </p:nvSpPr>
          <p:spPr>
            <a:xfrm>
              <a:off x="2199286" y="462929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96" name="円/楕円 1195">
              <a:extLst>
                <a:ext uri="{FF2B5EF4-FFF2-40B4-BE49-F238E27FC236}">
                  <a16:creationId xmlns:a16="http://schemas.microsoft.com/office/drawing/2014/main" id="{F731BF3A-04A8-90B9-69EC-719C799800AE}"/>
                </a:ext>
              </a:extLst>
            </p:cNvPr>
            <p:cNvSpPr/>
            <p:nvPr/>
          </p:nvSpPr>
          <p:spPr>
            <a:xfrm>
              <a:off x="2199286" y="498933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197" name="直線矢印コネクタ 1196">
              <a:extLst>
                <a:ext uri="{FF2B5EF4-FFF2-40B4-BE49-F238E27FC236}">
                  <a16:creationId xmlns:a16="http://schemas.microsoft.com/office/drawing/2014/main" id="{27A5870E-2AD9-9EA6-BF0E-393FE86012D6}"/>
                </a:ext>
              </a:extLst>
            </p:cNvPr>
            <p:cNvCxnSpPr>
              <a:cxnSpLocks/>
              <a:stCxn id="1189" idx="6"/>
              <a:endCxn id="1193" idx="2"/>
            </p:cNvCxnSpPr>
            <p:nvPr/>
          </p:nvCxnSpPr>
          <p:spPr>
            <a:xfrm flipV="1">
              <a:off x="1767238" y="405323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198" name="直線矢印コネクタ 1197">
              <a:extLst>
                <a:ext uri="{FF2B5EF4-FFF2-40B4-BE49-F238E27FC236}">
                  <a16:creationId xmlns:a16="http://schemas.microsoft.com/office/drawing/2014/main" id="{7A799586-2C62-DD21-7554-11A2B01D73E1}"/>
                </a:ext>
              </a:extLst>
            </p:cNvPr>
            <p:cNvCxnSpPr>
              <a:cxnSpLocks/>
              <a:stCxn id="1190" idx="6"/>
              <a:endCxn id="1193" idx="2"/>
            </p:cNvCxnSpPr>
            <p:nvPr/>
          </p:nvCxnSpPr>
          <p:spPr>
            <a:xfrm flipV="1">
              <a:off x="1767238" y="405323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199" name="直線矢印コネクタ 1198">
              <a:extLst>
                <a:ext uri="{FF2B5EF4-FFF2-40B4-BE49-F238E27FC236}">
                  <a16:creationId xmlns:a16="http://schemas.microsoft.com/office/drawing/2014/main" id="{5C520A8A-B626-2A06-6A66-B53DE8416DED}"/>
                </a:ext>
              </a:extLst>
            </p:cNvPr>
            <p:cNvCxnSpPr>
              <a:cxnSpLocks/>
              <a:stCxn id="1191" idx="6"/>
              <a:endCxn id="1193" idx="2"/>
            </p:cNvCxnSpPr>
            <p:nvPr/>
          </p:nvCxnSpPr>
          <p:spPr>
            <a:xfrm flipV="1">
              <a:off x="1767238" y="4053233"/>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00" name="直線矢印コネクタ 1199">
              <a:extLst>
                <a:ext uri="{FF2B5EF4-FFF2-40B4-BE49-F238E27FC236}">
                  <a16:creationId xmlns:a16="http://schemas.microsoft.com/office/drawing/2014/main" id="{E92CA012-BAAC-09A3-DEBB-E70A96346E00}"/>
                </a:ext>
              </a:extLst>
            </p:cNvPr>
            <p:cNvCxnSpPr>
              <a:cxnSpLocks/>
              <a:stCxn id="1192" idx="6"/>
              <a:endCxn id="1193" idx="2"/>
            </p:cNvCxnSpPr>
            <p:nvPr/>
          </p:nvCxnSpPr>
          <p:spPr>
            <a:xfrm flipV="1">
              <a:off x="1767238" y="4053233"/>
              <a:ext cx="432048" cy="108460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01" name="直線矢印コネクタ 1200">
              <a:extLst>
                <a:ext uri="{FF2B5EF4-FFF2-40B4-BE49-F238E27FC236}">
                  <a16:creationId xmlns:a16="http://schemas.microsoft.com/office/drawing/2014/main" id="{F6A6961A-5E1A-3AB6-573A-371CCB20B174}"/>
                </a:ext>
              </a:extLst>
            </p:cNvPr>
            <p:cNvCxnSpPr>
              <a:cxnSpLocks/>
              <a:stCxn id="1189" idx="6"/>
              <a:endCxn id="1194" idx="2"/>
            </p:cNvCxnSpPr>
            <p:nvPr/>
          </p:nvCxnSpPr>
          <p:spPr>
            <a:xfrm>
              <a:off x="1767238" y="405772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02" name="直線矢印コネクタ 1201">
              <a:extLst>
                <a:ext uri="{FF2B5EF4-FFF2-40B4-BE49-F238E27FC236}">
                  <a16:creationId xmlns:a16="http://schemas.microsoft.com/office/drawing/2014/main" id="{9747AF79-CCDE-A5AF-0BC9-2EFB5B2B8CD2}"/>
                </a:ext>
              </a:extLst>
            </p:cNvPr>
            <p:cNvCxnSpPr>
              <a:cxnSpLocks/>
              <a:stCxn id="1189" idx="6"/>
              <a:endCxn id="1195" idx="2"/>
            </p:cNvCxnSpPr>
            <p:nvPr/>
          </p:nvCxnSpPr>
          <p:spPr>
            <a:xfrm>
              <a:off x="1767238" y="4057720"/>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03" name="直線矢印コネクタ 1202">
              <a:extLst>
                <a:ext uri="{FF2B5EF4-FFF2-40B4-BE49-F238E27FC236}">
                  <a16:creationId xmlns:a16="http://schemas.microsoft.com/office/drawing/2014/main" id="{89427EF0-27C3-E722-C942-5910FC5CFC9B}"/>
                </a:ext>
              </a:extLst>
            </p:cNvPr>
            <p:cNvCxnSpPr>
              <a:cxnSpLocks/>
              <a:stCxn id="1189" idx="6"/>
              <a:endCxn id="1196" idx="2"/>
            </p:cNvCxnSpPr>
            <p:nvPr/>
          </p:nvCxnSpPr>
          <p:spPr>
            <a:xfrm>
              <a:off x="1767238" y="4057720"/>
              <a:ext cx="432048" cy="107563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04" name="直線矢印コネクタ 1203">
              <a:extLst>
                <a:ext uri="{FF2B5EF4-FFF2-40B4-BE49-F238E27FC236}">
                  <a16:creationId xmlns:a16="http://schemas.microsoft.com/office/drawing/2014/main" id="{68CF56B7-78E4-D840-EEAD-88F24697E371}"/>
                </a:ext>
              </a:extLst>
            </p:cNvPr>
            <p:cNvCxnSpPr>
              <a:cxnSpLocks/>
              <a:stCxn id="1190" idx="6"/>
              <a:endCxn id="1194" idx="2"/>
            </p:cNvCxnSpPr>
            <p:nvPr/>
          </p:nvCxnSpPr>
          <p:spPr>
            <a:xfrm flipV="1">
              <a:off x="1767238" y="441327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05" name="直線矢印コネクタ 1204">
              <a:extLst>
                <a:ext uri="{FF2B5EF4-FFF2-40B4-BE49-F238E27FC236}">
                  <a16:creationId xmlns:a16="http://schemas.microsoft.com/office/drawing/2014/main" id="{C9E95446-46F9-DA95-5493-1CC7F6813EBD}"/>
                </a:ext>
              </a:extLst>
            </p:cNvPr>
            <p:cNvCxnSpPr>
              <a:cxnSpLocks/>
              <a:stCxn id="1190" idx="6"/>
              <a:endCxn id="1195" idx="2"/>
            </p:cNvCxnSpPr>
            <p:nvPr/>
          </p:nvCxnSpPr>
          <p:spPr>
            <a:xfrm>
              <a:off x="1767238" y="441776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06" name="直線矢印コネクタ 1205">
              <a:extLst>
                <a:ext uri="{FF2B5EF4-FFF2-40B4-BE49-F238E27FC236}">
                  <a16:creationId xmlns:a16="http://schemas.microsoft.com/office/drawing/2014/main" id="{594A8E01-6FE7-B8F5-EBAA-6EEDBC8CF429}"/>
                </a:ext>
              </a:extLst>
            </p:cNvPr>
            <p:cNvCxnSpPr>
              <a:cxnSpLocks/>
              <a:stCxn id="1190" idx="6"/>
              <a:endCxn id="1196" idx="2"/>
            </p:cNvCxnSpPr>
            <p:nvPr/>
          </p:nvCxnSpPr>
          <p:spPr>
            <a:xfrm>
              <a:off x="1767238" y="4417760"/>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07" name="直線矢印コネクタ 1206">
              <a:extLst>
                <a:ext uri="{FF2B5EF4-FFF2-40B4-BE49-F238E27FC236}">
                  <a16:creationId xmlns:a16="http://schemas.microsoft.com/office/drawing/2014/main" id="{DC23EE43-DDD5-31B4-9E23-9D2D6A558A11}"/>
                </a:ext>
              </a:extLst>
            </p:cNvPr>
            <p:cNvCxnSpPr>
              <a:cxnSpLocks/>
              <a:stCxn id="1191" idx="6"/>
              <a:endCxn id="1194" idx="2"/>
            </p:cNvCxnSpPr>
            <p:nvPr/>
          </p:nvCxnSpPr>
          <p:spPr>
            <a:xfrm flipV="1">
              <a:off x="1767238" y="441327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08" name="直線矢印コネクタ 1207">
              <a:extLst>
                <a:ext uri="{FF2B5EF4-FFF2-40B4-BE49-F238E27FC236}">
                  <a16:creationId xmlns:a16="http://schemas.microsoft.com/office/drawing/2014/main" id="{9DB43A34-499D-3D86-1E19-99DEC6575D6D}"/>
                </a:ext>
              </a:extLst>
            </p:cNvPr>
            <p:cNvCxnSpPr>
              <a:cxnSpLocks/>
              <a:stCxn id="1191" idx="6"/>
              <a:endCxn id="1195" idx="2"/>
            </p:cNvCxnSpPr>
            <p:nvPr/>
          </p:nvCxnSpPr>
          <p:spPr>
            <a:xfrm flipV="1">
              <a:off x="1767238" y="477331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09" name="直線矢印コネクタ 1208">
              <a:extLst>
                <a:ext uri="{FF2B5EF4-FFF2-40B4-BE49-F238E27FC236}">
                  <a16:creationId xmlns:a16="http://schemas.microsoft.com/office/drawing/2014/main" id="{9553E230-091D-CD8E-D93E-E576B072BA7D}"/>
                </a:ext>
              </a:extLst>
            </p:cNvPr>
            <p:cNvCxnSpPr>
              <a:cxnSpLocks/>
              <a:stCxn id="1191" idx="6"/>
              <a:endCxn id="1196" idx="2"/>
            </p:cNvCxnSpPr>
            <p:nvPr/>
          </p:nvCxnSpPr>
          <p:spPr>
            <a:xfrm>
              <a:off x="1767238" y="477780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10" name="直線矢印コネクタ 1209">
              <a:extLst>
                <a:ext uri="{FF2B5EF4-FFF2-40B4-BE49-F238E27FC236}">
                  <a16:creationId xmlns:a16="http://schemas.microsoft.com/office/drawing/2014/main" id="{2F1BC992-CF79-90BF-676D-E1DBD918689B}"/>
                </a:ext>
              </a:extLst>
            </p:cNvPr>
            <p:cNvCxnSpPr>
              <a:cxnSpLocks/>
              <a:stCxn id="1192" idx="6"/>
              <a:endCxn id="1194" idx="2"/>
            </p:cNvCxnSpPr>
            <p:nvPr/>
          </p:nvCxnSpPr>
          <p:spPr>
            <a:xfrm flipV="1">
              <a:off x="1767238" y="4413273"/>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11" name="直線矢印コネクタ 1210">
              <a:extLst>
                <a:ext uri="{FF2B5EF4-FFF2-40B4-BE49-F238E27FC236}">
                  <a16:creationId xmlns:a16="http://schemas.microsoft.com/office/drawing/2014/main" id="{B51736F1-C194-78E7-29E1-1BD120AAEE07}"/>
                </a:ext>
              </a:extLst>
            </p:cNvPr>
            <p:cNvCxnSpPr>
              <a:cxnSpLocks/>
              <a:stCxn id="1192" idx="6"/>
              <a:endCxn id="1195" idx="2"/>
            </p:cNvCxnSpPr>
            <p:nvPr/>
          </p:nvCxnSpPr>
          <p:spPr>
            <a:xfrm flipV="1">
              <a:off x="1767238" y="477331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12" name="直線矢印コネクタ 1211">
              <a:extLst>
                <a:ext uri="{FF2B5EF4-FFF2-40B4-BE49-F238E27FC236}">
                  <a16:creationId xmlns:a16="http://schemas.microsoft.com/office/drawing/2014/main" id="{74C7076E-9FFF-FA27-B0FE-2842789E13ED}"/>
                </a:ext>
              </a:extLst>
            </p:cNvPr>
            <p:cNvCxnSpPr>
              <a:cxnSpLocks/>
              <a:stCxn id="1192" idx="6"/>
              <a:endCxn id="1196" idx="2"/>
            </p:cNvCxnSpPr>
            <p:nvPr/>
          </p:nvCxnSpPr>
          <p:spPr>
            <a:xfrm flipV="1">
              <a:off x="1767238" y="513335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213" name="テキスト ボックス 1212">
              <a:extLst>
                <a:ext uri="{FF2B5EF4-FFF2-40B4-BE49-F238E27FC236}">
                  <a16:creationId xmlns:a16="http://schemas.microsoft.com/office/drawing/2014/main" id="{676533C8-055A-14E9-199B-596B229E32A7}"/>
                </a:ext>
              </a:extLst>
            </p:cNvPr>
            <p:cNvSpPr txBox="1"/>
            <p:nvPr/>
          </p:nvSpPr>
          <p:spPr>
            <a:xfrm>
              <a:off x="2752692" y="4473001"/>
              <a:ext cx="877163" cy="369332"/>
            </a:xfrm>
            <a:prstGeom prst="rect">
              <a:avLst/>
            </a:prstGeom>
            <a:noFill/>
          </p:spPr>
          <p:txBody>
            <a:bodyPr wrap="none" rtlCol="0">
              <a:spAutoFit/>
            </a:bodyPr>
            <a:lstStyle/>
            <a:p>
              <a:pPr algn="ctr"/>
              <a:r>
                <a:rPr kumimoji="1" lang="ja-JP" altLang="en-US" dirty="0">
                  <a:solidFill>
                    <a:srgbClr val="0070C0"/>
                  </a:solidFill>
                  <a:latin typeface="Meiryo" charset="-128"/>
                  <a:ea typeface="Meiryo" charset="-128"/>
                  <a:cs typeface="Meiryo" charset="-128"/>
                </a:rPr>
                <a:t>・</a:t>
              </a: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sp>
          <p:nvSpPr>
            <p:cNvPr id="1265" name="円/楕円 1264">
              <a:extLst>
                <a:ext uri="{FF2B5EF4-FFF2-40B4-BE49-F238E27FC236}">
                  <a16:creationId xmlns:a16="http://schemas.microsoft.com/office/drawing/2014/main" id="{62F25AE3-5553-0489-A413-2D544AE90B3A}"/>
                </a:ext>
              </a:extLst>
            </p:cNvPr>
            <p:cNvSpPr/>
            <p:nvPr/>
          </p:nvSpPr>
          <p:spPr>
            <a:xfrm>
              <a:off x="4610507" y="462929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66" name="円/楕円 1265">
              <a:extLst>
                <a:ext uri="{FF2B5EF4-FFF2-40B4-BE49-F238E27FC236}">
                  <a16:creationId xmlns:a16="http://schemas.microsoft.com/office/drawing/2014/main" id="{16BBD679-A940-4A09-F6C2-377CF1CB5F92}"/>
                </a:ext>
              </a:extLst>
            </p:cNvPr>
            <p:cNvSpPr/>
            <p:nvPr/>
          </p:nvSpPr>
          <p:spPr>
            <a:xfrm>
              <a:off x="4610507" y="390921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67" name="円/楕円 1266">
              <a:extLst>
                <a:ext uri="{FF2B5EF4-FFF2-40B4-BE49-F238E27FC236}">
                  <a16:creationId xmlns:a16="http://schemas.microsoft.com/office/drawing/2014/main" id="{B4982595-CB11-DE08-4405-400FE02D15F1}"/>
                </a:ext>
              </a:extLst>
            </p:cNvPr>
            <p:cNvSpPr/>
            <p:nvPr/>
          </p:nvSpPr>
          <p:spPr>
            <a:xfrm>
              <a:off x="4610507" y="426925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68" name="円/楕円 1267">
              <a:extLst>
                <a:ext uri="{FF2B5EF4-FFF2-40B4-BE49-F238E27FC236}">
                  <a16:creationId xmlns:a16="http://schemas.microsoft.com/office/drawing/2014/main" id="{F913C63B-15B4-952C-2241-6546F4FD5C19}"/>
                </a:ext>
              </a:extLst>
            </p:cNvPr>
            <p:cNvSpPr/>
            <p:nvPr/>
          </p:nvSpPr>
          <p:spPr>
            <a:xfrm>
              <a:off x="4610507" y="498933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69" name="円/楕円 1268">
              <a:extLst>
                <a:ext uri="{FF2B5EF4-FFF2-40B4-BE49-F238E27FC236}">
                  <a16:creationId xmlns:a16="http://schemas.microsoft.com/office/drawing/2014/main" id="{403054D4-5B5A-D738-BAB7-AA69F5DA0F1D}"/>
                </a:ext>
              </a:extLst>
            </p:cNvPr>
            <p:cNvSpPr/>
            <p:nvPr/>
          </p:nvSpPr>
          <p:spPr>
            <a:xfrm>
              <a:off x="3894543" y="390921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70" name="円/楕円 1269">
              <a:extLst>
                <a:ext uri="{FF2B5EF4-FFF2-40B4-BE49-F238E27FC236}">
                  <a16:creationId xmlns:a16="http://schemas.microsoft.com/office/drawing/2014/main" id="{B935D84F-A292-46EA-92C3-35F216DA37B6}"/>
                </a:ext>
              </a:extLst>
            </p:cNvPr>
            <p:cNvSpPr/>
            <p:nvPr/>
          </p:nvSpPr>
          <p:spPr>
            <a:xfrm>
              <a:off x="3894543" y="426925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71" name="円/楕円 1270">
              <a:extLst>
                <a:ext uri="{FF2B5EF4-FFF2-40B4-BE49-F238E27FC236}">
                  <a16:creationId xmlns:a16="http://schemas.microsoft.com/office/drawing/2014/main" id="{F94A3906-7E86-1AE8-C3AE-FD4120ABAD41}"/>
                </a:ext>
              </a:extLst>
            </p:cNvPr>
            <p:cNvSpPr/>
            <p:nvPr/>
          </p:nvSpPr>
          <p:spPr>
            <a:xfrm>
              <a:off x="3894543" y="462929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72" name="円/楕円 1271">
              <a:extLst>
                <a:ext uri="{FF2B5EF4-FFF2-40B4-BE49-F238E27FC236}">
                  <a16:creationId xmlns:a16="http://schemas.microsoft.com/office/drawing/2014/main" id="{CD209DC0-3033-B4C4-7F64-62EC31A36FC4}"/>
                </a:ext>
              </a:extLst>
            </p:cNvPr>
            <p:cNvSpPr/>
            <p:nvPr/>
          </p:nvSpPr>
          <p:spPr>
            <a:xfrm>
              <a:off x="3894543" y="498933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273" name="直線矢印コネクタ 1272">
              <a:extLst>
                <a:ext uri="{FF2B5EF4-FFF2-40B4-BE49-F238E27FC236}">
                  <a16:creationId xmlns:a16="http://schemas.microsoft.com/office/drawing/2014/main" id="{3387739D-A6D2-4728-A915-CFBD3743862D}"/>
                </a:ext>
              </a:extLst>
            </p:cNvPr>
            <p:cNvCxnSpPr>
              <a:cxnSpLocks/>
              <a:stCxn id="1269" idx="6"/>
            </p:cNvCxnSpPr>
            <p:nvPr/>
          </p:nvCxnSpPr>
          <p:spPr>
            <a:xfrm flipV="1">
              <a:off x="4182575" y="4048746"/>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74" name="直線矢印コネクタ 1273">
              <a:extLst>
                <a:ext uri="{FF2B5EF4-FFF2-40B4-BE49-F238E27FC236}">
                  <a16:creationId xmlns:a16="http://schemas.microsoft.com/office/drawing/2014/main" id="{680A52A2-AC52-355C-EAA3-25E9B1583661}"/>
                </a:ext>
              </a:extLst>
            </p:cNvPr>
            <p:cNvCxnSpPr>
              <a:cxnSpLocks/>
              <a:stCxn id="1270" idx="6"/>
            </p:cNvCxnSpPr>
            <p:nvPr/>
          </p:nvCxnSpPr>
          <p:spPr>
            <a:xfrm flipV="1">
              <a:off x="4182575" y="4048746"/>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75" name="直線矢印コネクタ 1274">
              <a:extLst>
                <a:ext uri="{FF2B5EF4-FFF2-40B4-BE49-F238E27FC236}">
                  <a16:creationId xmlns:a16="http://schemas.microsoft.com/office/drawing/2014/main" id="{0B295946-8991-40AA-0387-F327064961F5}"/>
                </a:ext>
              </a:extLst>
            </p:cNvPr>
            <p:cNvCxnSpPr>
              <a:cxnSpLocks/>
              <a:stCxn id="1271" idx="6"/>
            </p:cNvCxnSpPr>
            <p:nvPr/>
          </p:nvCxnSpPr>
          <p:spPr>
            <a:xfrm flipV="1">
              <a:off x="4182575" y="4048746"/>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76" name="直線矢印コネクタ 1275">
              <a:extLst>
                <a:ext uri="{FF2B5EF4-FFF2-40B4-BE49-F238E27FC236}">
                  <a16:creationId xmlns:a16="http://schemas.microsoft.com/office/drawing/2014/main" id="{DD5CFBF1-3283-FEF5-D462-F78D6B4223A0}"/>
                </a:ext>
              </a:extLst>
            </p:cNvPr>
            <p:cNvCxnSpPr>
              <a:cxnSpLocks/>
              <a:stCxn id="1272" idx="6"/>
            </p:cNvCxnSpPr>
            <p:nvPr/>
          </p:nvCxnSpPr>
          <p:spPr>
            <a:xfrm flipV="1">
              <a:off x="4182575" y="4048746"/>
              <a:ext cx="432048" cy="108460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77" name="直線矢印コネクタ 1276">
              <a:extLst>
                <a:ext uri="{FF2B5EF4-FFF2-40B4-BE49-F238E27FC236}">
                  <a16:creationId xmlns:a16="http://schemas.microsoft.com/office/drawing/2014/main" id="{CC9EA67F-6EE4-20EA-C464-0C68EC533A69}"/>
                </a:ext>
              </a:extLst>
            </p:cNvPr>
            <p:cNvCxnSpPr>
              <a:cxnSpLocks/>
              <a:stCxn id="1269" idx="6"/>
            </p:cNvCxnSpPr>
            <p:nvPr/>
          </p:nvCxnSpPr>
          <p:spPr>
            <a:xfrm>
              <a:off x="4182575" y="4053233"/>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78" name="直線矢印コネクタ 1277">
              <a:extLst>
                <a:ext uri="{FF2B5EF4-FFF2-40B4-BE49-F238E27FC236}">
                  <a16:creationId xmlns:a16="http://schemas.microsoft.com/office/drawing/2014/main" id="{49387C70-4E7A-9AE2-7CC6-11D830B9DA65}"/>
                </a:ext>
              </a:extLst>
            </p:cNvPr>
            <p:cNvCxnSpPr>
              <a:cxnSpLocks/>
              <a:stCxn id="1269" idx="6"/>
            </p:cNvCxnSpPr>
            <p:nvPr/>
          </p:nvCxnSpPr>
          <p:spPr>
            <a:xfrm>
              <a:off x="4182575" y="4053233"/>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79" name="直線矢印コネクタ 1278">
              <a:extLst>
                <a:ext uri="{FF2B5EF4-FFF2-40B4-BE49-F238E27FC236}">
                  <a16:creationId xmlns:a16="http://schemas.microsoft.com/office/drawing/2014/main" id="{4A87C33A-AB81-F416-118E-9740ABED68F3}"/>
                </a:ext>
              </a:extLst>
            </p:cNvPr>
            <p:cNvCxnSpPr>
              <a:cxnSpLocks/>
              <a:stCxn id="1269" idx="6"/>
            </p:cNvCxnSpPr>
            <p:nvPr/>
          </p:nvCxnSpPr>
          <p:spPr>
            <a:xfrm>
              <a:off x="4182575" y="4053233"/>
              <a:ext cx="432048" cy="107563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80" name="直線矢印コネクタ 1279">
              <a:extLst>
                <a:ext uri="{FF2B5EF4-FFF2-40B4-BE49-F238E27FC236}">
                  <a16:creationId xmlns:a16="http://schemas.microsoft.com/office/drawing/2014/main" id="{10E8E834-70FF-8D6F-246B-092E0C240216}"/>
                </a:ext>
              </a:extLst>
            </p:cNvPr>
            <p:cNvCxnSpPr>
              <a:cxnSpLocks/>
              <a:stCxn id="1270" idx="6"/>
            </p:cNvCxnSpPr>
            <p:nvPr/>
          </p:nvCxnSpPr>
          <p:spPr>
            <a:xfrm flipV="1">
              <a:off x="4182575" y="4408786"/>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81" name="直線矢印コネクタ 1280">
              <a:extLst>
                <a:ext uri="{FF2B5EF4-FFF2-40B4-BE49-F238E27FC236}">
                  <a16:creationId xmlns:a16="http://schemas.microsoft.com/office/drawing/2014/main" id="{D3543B3E-EA2A-9BEF-B116-7896A0BC52DA}"/>
                </a:ext>
              </a:extLst>
            </p:cNvPr>
            <p:cNvCxnSpPr>
              <a:cxnSpLocks/>
              <a:stCxn id="1270" idx="6"/>
            </p:cNvCxnSpPr>
            <p:nvPr/>
          </p:nvCxnSpPr>
          <p:spPr>
            <a:xfrm>
              <a:off x="4182575" y="4413273"/>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82" name="直線矢印コネクタ 1281">
              <a:extLst>
                <a:ext uri="{FF2B5EF4-FFF2-40B4-BE49-F238E27FC236}">
                  <a16:creationId xmlns:a16="http://schemas.microsoft.com/office/drawing/2014/main" id="{22D93681-E1A5-7F53-48B5-1DD41F8D3214}"/>
                </a:ext>
              </a:extLst>
            </p:cNvPr>
            <p:cNvCxnSpPr>
              <a:cxnSpLocks/>
              <a:stCxn id="1270" idx="6"/>
            </p:cNvCxnSpPr>
            <p:nvPr/>
          </p:nvCxnSpPr>
          <p:spPr>
            <a:xfrm>
              <a:off x="4182575" y="4413273"/>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83" name="直線矢印コネクタ 1282">
              <a:extLst>
                <a:ext uri="{FF2B5EF4-FFF2-40B4-BE49-F238E27FC236}">
                  <a16:creationId xmlns:a16="http://schemas.microsoft.com/office/drawing/2014/main" id="{EECEBBA0-64E1-1CF6-0C65-778F8F6A2BF9}"/>
                </a:ext>
              </a:extLst>
            </p:cNvPr>
            <p:cNvCxnSpPr>
              <a:cxnSpLocks/>
              <a:stCxn id="1271" idx="6"/>
            </p:cNvCxnSpPr>
            <p:nvPr/>
          </p:nvCxnSpPr>
          <p:spPr>
            <a:xfrm flipV="1">
              <a:off x="4182575" y="4408786"/>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84" name="直線矢印コネクタ 1283">
              <a:extLst>
                <a:ext uri="{FF2B5EF4-FFF2-40B4-BE49-F238E27FC236}">
                  <a16:creationId xmlns:a16="http://schemas.microsoft.com/office/drawing/2014/main" id="{AABA4E9A-11EB-155A-868D-5F365FE9E009}"/>
                </a:ext>
              </a:extLst>
            </p:cNvPr>
            <p:cNvCxnSpPr>
              <a:cxnSpLocks/>
              <a:stCxn id="1271" idx="6"/>
            </p:cNvCxnSpPr>
            <p:nvPr/>
          </p:nvCxnSpPr>
          <p:spPr>
            <a:xfrm flipV="1">
              <a:off x="4182575" y="4768826"/>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85" name="直線矢印コネクタ 1284">
              <a:extLst>
                <a:ext uri="{FF2B5EF4-FFF2-40B4-BE49-F238E27FC236}">
                  <a16:creationId xmlns:a16="http://schemas.microsoft.com/office/drawing/2014/main" id="{74A7F9E0-5160-0DAB-0AE4-BE21EAF73A67}"/>
                </a:ext>
              </a:extLst>
            </p:cNvPr>
            <p:cNvCxnSpPr>
              <a:cxnSpLocks/>
              <a:stCxn id="1271" idx="6"/>
            </p:cNvCxnSpPr>
            <p:nvPr/>
          </p:nvCxnSpPr>
          <p:spPr>
            <a:xfrm>
              <a:off x="4182575" y="4773313"/>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86" name="直線矢印コネクタ 1285">
              <a:extLst>
                <a:ext uri="{FF2B5EF4-FFF2-40B4-BE49-F238E27FC236}">
                  <a16:creationId xmlns:a16="http://schemas.microsoft.com/office/drawing/2014/main" id="{F8F45392-0175-08D2-64C6-9854B86A0BC0}"/>
                </a:ext>
              </a:extLst>
            </p:cNvPr>
            <p:cNvCxnSpPr>
              <a:cxnSpLocks/>
              <a:stCxn id="1272" idx="6"/>
            </p:cNvCxnSpPr>
            <p:nvPr/>
          </p:nvCxnSpPr>
          <p:spPr>
            <a:xfrm flipV="1">
              <a:off x="4182575" y="4408786"/>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87" name="直線矢印コネクタ 1286">
              <a:extLst>
                <a:ext uri="{FF2B5EF4-FFF2-40B4-BE49-F238E27FC236}">
                  <a16:creationId xmlns:a16="http://schemas.microsoft.com/office/drawing/2014/main" id="{F96105FA-EEB3-EF80-C8E2-BCCC3DF46EBE}"/>
                </a:ext>
              </a:extLst>
            </p:cNvPr>
            <p:cNvCxnSpPr>
              <a:cxnSpLocks/>
              <a:stCxn id="1272" idx="6"/>
            </p:cNvCxnSpPr>
            <p:nvPr/>
          </p:nvCxnSpPr>
          <p:spPr>
            <a:xfrm flipV="1">
              <a:off x="4182575" y="4768826"/>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88" name="直線矢印コネクタ 1287">
              <a:extLst>
                <a:ext uri="{FF2B5EF4-FFF2-40B4-BE49-F238E27FC236}">
                  <a16:creationId xmlns:a16="http://schemas.microsoft.com/office/drawing/2014/main" id="{CDBAE59C-4485-FC25-0D7D-E8DDD8A8552E}"/>
                </a:ext>
              </a:extLst>
            </p:cNvPr>
            <p:cNvCxnSpPr>
              <a:cxnSpLocks/>
              <a:stCxn id="1272" idx="6"/>
            </p:cNvCxnSpPr>
            <p:nvPr/>
          </p:nvCxnSpPr>
          <p:spPr>
            <a:xfrm flipV="1">
              <a:off x="4182575" y="5128866"/>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289" name="円/楕円 1288">
              <a:extLst>
                <a:ext uri="{FF2B5EF4-FFF2-40B4-BE49-F238E27FC236}">
                  <a16:creationId xmlns:a16="http://schemas.microsoft.com/office/drawing/2014/main" id="{41F79D53-0B3D-B082-14C9-4F3D8A840327}"/>
                </a:ext>
              </a:extLst>
            </p:cNvPr>
            <p:cNvSpPr/>
            <p:nvPr/>
          </p:nvSpPr>
          <p:spPr>
            <a:xfrm>
              <a:off x="5330587" y="3904730"/>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90" name="円/楕円 1289">
              <a:extLst>
                <a:ext uri="{FF2B5EF4-FFF2-40B4-BE49-F238E27FC236}">
                  <a16:creationId xmlns:a16="http://schemas.microsoft.com/office/drawing/2014/main" id="{C4D664F8-7480-E704-125F-F1550E0069AC}"/>
                </a:ext>
              </a:extLst>
            </p:cNvPr>
            <p:cNvSpPr/>
            <p:nvPr/>
          </p:nvSpPr>
          <p:spPr>
            <a:xfrm>
              <a:off x="5330587" y="4264770"/>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91" name="円/楕円 1290">
              <a:extLst>
                <a:ext uri="{FF2B5EF4-FFF2-40B4-BE49-F238E27FC236}">
                  <a16:creationId xmlns:a16="http://schemas.microsoft.com/office/drawing/2014/main" id="{F0162005-9664-CF78-EFD9-86563E023756}"/>
                </a:ext>
              </a:extLst>
            </p:cNvPr>
            <p:cNvSpPr/>
            <p:nvPr/>
          </p:nvSpPr>
          <p:spPr>
            <a:xfrm>
              <a:off x="5330587" y="4624810"/>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92" name="円/楕円 1291">
              <a:extLst>
                <a:ext uri="{FF2B5EF4-FFF2-40B4-BE49-F238E27FC236}">
                  <a16:creationId xmlns:a16="http://schemas.microsoft.com/office/drawing/2014/main" id="{FE3D7EAD-9DE0-0913-0A1D-FA3FA6817CF7}"/>
                </a:ext>
              </a:extLst>
            </p:cNvPr>
            <p:cNvSpPr/>
            <p:nvPr/>
          </p:nvSpPr>
          <p:spPr>
            <a:xfrm>
              <a:off x="5330587" y="4984850"/>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293" name="直線矢印コネクタ 1292">
              <a:extLst>
                <a:ext uri="{FF2B5EF4-FFF2-40B4-BE49-F238E27FC236}">
                  <a16:creationId xmlns:a16="http://schemas.microsoft.com/office/drawing/2014/main" id="{B835AC6D-5845-3EFC-2C1A-B82AA0D6DBE3}"/>
                </a:ext>
              </a:extLst>
            </p:cNvPr>
            <p:cNvCxnSpPr>
              <a:cxnSpLocks/>
              <a:stCxn id="1266" idx="6"/>
              <a:endCxn id="1289" idx="2"/>
            </p:cNvCxnSpPr>
            <p:nvPr/>
          </p:nvCxnSpPr>
          <p:spPr>
            <a:xfrm flipV="1">
              <a:off x="4898539" y="4048746"/>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94" name="直線矢印コネクタ 1293">
              <a:extLst>
                <a:ext uri="{FF2B5EF4-FFF2-40B4-BE49-F238E27FC236}">
                  <a16:creationId xmlns:a16="http://schemas.microsoft.com/office/drawing/2014/main" id="{388EE932-13B0-7C15-9826-84CB9B9332B3}"/>
                </a:ext>
              </a:extLst>
            </p:cNvPr>
            <p:cNvCxnSpPr>
              <a:cxnSpLocks/>
              <a:stCxn id="1267" idx="6"/>
              <a:endCxn id="1289" idx="2"/>
            </p:cNvCxnSpPr>
            <p:nvPr/>
          </p:nvCxnSpPr>
          <p:spPr>
            <a:xfrm flipV="1">
              <a:off x="4898539" y="4048746"/>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95" name="直線矢印コネクタ 1294">
              <a:extLst>
                <a:ext uri="{FF2B5EF4-FFF2-40B4-BE49-F238E27FC236}">
                  <a16:creationId xmlns:a16="http://schemas.microsoft.com/office/drawing/2014/main" id="{EC076AB4-84A2-D133-8F96-A316BC31A817}"/>
                </a:ext>
              </a:extLst>
            </p:cNvPr>
            <p:cNvCxnSpPr>
              <a:cxnSpLocks/>
              <a:stCxn id="1265" idx="6"/>
              <a:endCxn id="1289" idx="2"/>
            </p:cNvCxnSpPr>
            <p:nvPr/>
          </p:nvCxnSpPr>
          <p:spPr>
            <a:xfrm flipV="1">
              <a:off x="4898539" y="4048746"/>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96" name="直線矢印コネクタ 1295">
              <a:extLst>
                <a:ext uri="{FF2B5EF4-FFF2-40B4-BE49-F238E27FC236}">
                  <a16:creationId xmlns:a16="http://schemas.microsoft.com/office/drawing/2014/main" id="{FC2B4065-2BC6-21D7-5BCB-747F9188EC70}"/>
                </a:ext>
              </a:extLst>
            </p:cNvPr>
            <p:cNvCxnSpPr>
              <a:cxnSpLocks/>
              <a:stCxn id="1268" idx="6"/>
              <a:endCxn id="1289" idx="2"/>
            </p:cNvCxnSpPr>
            <p:nvPr/>
          </p:nvCxnSpPr>
          <p:spPr>
            <a:xfrm flipV="1">
              <a:off x="4898539" y="4048746"/>
              <a:ext cx="432048" cy="108460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97" name="直線矢印コネクタ 1296">
              <a:extLst>
                <a:ext uri="{FF2B5EF4-FFF2-40B4-BE49-F238E27FC236}">
                  <a16:creationId xmlns:a16="http://schemas.microsoft.com/office/drawing/2014/main" id="{5ED07591-4A23-E188-8551-E4248FF510B0}"/>
                </a:ext>
              </a:extLst>
            </p:cNvPr>
            <p:cNvCxnSpPr>
              <a:cxnSpLocks/>
              <a:stCxn id="1266" idx="6"/>
              <a:endCxn id="1290" idx="2"/>
            </p:cNvCxnSpPr>
            <p:nvPr/>
          </p:nvCxnSpPr>
          <p:spPr>
            <a:xfrm>
              <a:off x="4898539" y="4053233"/>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98" name="直線矢印コネクタ 1297">
              <a:extLst>
                <a:ext uri="{FF2B5EF4-FFF2-40B4-BE49-F238E27FC236}">
                  <a16:creationId xmlns:a16="http://schemas.microsoft.com/office/drawing/2014/main" id="{3CFE84F1-03E2-0FC1-BC53-E46B1DFB26C6}"/>
                </a:ext>
              </a:extLst>
            </p:cNvPr>
            <p:cNvCxnSpPr>
              <a:cxnSpLocks/>
              <a:stCxn id="1266" idx="6"/>
              <a:endCxn id="1291" idx="2"/>
            </p:cNvCxnSpPr>
            <p:nvPr/>
          </p:nvCxnSpPr>
          <p:spPr>
            <a:xfrm>
              <a:off x="4898539" y="4053233"/>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99" name="直線矢印コネクタ 1298">
              <a:extLst>
                <a:ext uri="{FF2B5EF4-FFF2-40B4-BE49-F238E27FC236}">
                  <a16:creationId xmlns:a16="http://schemas.microsoft.com/office/drawing/2014/main" id="{D61AAE34-543B-EBC1-9F95-4D1428AED025}"/>
                </a:ext>
              </a:extLst>
            </p:cNvPr>
            <p:cNvCxnSpPr>
              <a:cxnSpLocks/>
              <a:stCxn id="1266" idx="6"/>
              <a:endCxn id="1292" idx="2"/>
            </p:cNvCxnSpPr>
            <p:nvPr/>
          </p:nvCxnSpPr>
          <p:spPr>
            <a:xfrm>
              <a:off x="4898539" y="4053233"/>
              <a:ext cx="432048" cy="107563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00" name="直線矢印コネクタ 1299">
              <a:extLst>
                <a:ext uri="{FF2B5EF4-FFF2-40B4-BE49-F238E27FC236}">
                  <a16:creationId xmlns:a16="http://schemas.microsoft.com/office/drawing/2014/main" id="{E067B7B4-2C14-76F2-69E3-EDF474F0595C}"/>
                </a:ext>
              </a:extLst>
            </p:cNvPr>
            <p:cNvCxnSpPr>
              <a:cxnSpLocks/>
              <a:stCxn id="1267" idx="6"/>
              <a:endCxn id="1290" idx="2"/>
            </p:cNvCxnSpPr>
            <p:nvPr/>
          </p:nvCxnSpPr>
          <p:spPr>
            <a:xfrm flipV="1">
              <a:off x="4898539" y="4408786"/>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01" name="直線矢印コネクタ 1300">
              <a:extLst>
                <a:ext uri="{FF2B5EF4-FFF2-40B4-BE49-F238E27FC236}">
                  <a16:creationId xmlns:a16="http://schemas.microsoft.com/office/drawing/2014/main" id="{1914E1C3-DC69-C664-8E25-3C3ED2D58805}"/>
                </a:ext>
              </a:extLst>
            </p:cNvPr>
            <p:cNvCxnSpPr>
              <a:cxnSpLocks/>
              <a:stCxn id="1267" idx="6"/>
              <a:endCxn id="1291" idx="2"/>
            </p:cNvCxnSpPr>
            <p:nvPr/>
          </p:nvCxnSpPr>
          <p:spPr>
            <a:xfrm>
              <a:off x="4898539" y="4413273"/>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02" name="直線矢印コネクタ 1301">
              <a:extLst>
                <a:ext uri="{FF2B5EF4-FFF2-40B4-BE49-F238E27FC236}">
                  <a16:creationId xmlns:a16="http://schemas.microsoft.com/office/drawing/2014/main" id="{A30457F2-47F7-B634-7B86-F1382CCA1949}"/>
                </a:ext>
              </a:extLst>
            </p:cNvPr>
            <p:cNvCxnSpPr>
              <a:cxnSpLocks/>
              <a:stCxn id="1267" idx="6"/>
              <a:endCxn id="1292" idx="2"/>
            </p:cNvCxnSpPr>
            <p:nvPr/>
          </p:nvCxnSpPr>
          <p:spPr>
            <a:xfrm>
              <a:off x="4898539" y="4413273"/>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03" name="直線矢印コネクタ 1302">
              <a:extLst>
                <a:ext uri="{FF2B5EF4-FFF2-40B4-BE49-F238E27FC236}">
                  <a16:creationId xmlns:a16="http://schemas.microsoft.com/office/drawing/2014/main" id="{0D8440BC-AF41-C178-5D46-774326763021}"/>
                </a:ext>
              </a:extLst>
            </p:cNvPr>
            <p:cNvCxnSpPr>
              <a:cxnSpLocks/>
              <a:stCxn id="1265" idx="6"/>
              <a:endCxn id="1290" idx="2"/>
            </p:cNvCxnSpPr>
            <p:nvPr/>
          </p:nvCxnSpPr>
          <p:spPr>
            <a:xfrm flipV="1">
              <a:off x="4898539" y="4408786"/>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04" name="直線矢印コネクタ 1303">
              <a:extLst>
                <a:ext uri="{FF2B5EF4-FFF2-40B4-BE49-F238E27FC236}">
                  <a16:creationId xmlns:a16="http://schemas.microsoft.com/office/drawing/2014/main" id="{025719D4-4890-ABFD-4467-CD7F2213C7FF}"/>
                </a:ext>
              </a:extLst>
            </p:cNvPr>
            <p:cNvCxnSpPr>
              <a:cxnSpLocks/>
              <a:stCxn id="1265" idx="6"/>
              <a:endCxn id="1291" idx="2"/>
            </p:cNvCxnSpPr>
            <p:nvPr/>
          </p:nvCxnSpPr>
          <p:spPr>
            <a:xfrm flipV="1">
              <a:off x="4898539" y="4768826"/>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05" name="直線矢印コネクタ 1304">
              <a:extLst>
                <a:ext uri="{FF2B5EF4-FFF2-40B4-BE49-F238E27FC236}">
                  <a16:creationId xmlns:a16="http://schemas.microsoft.com/office/drawing/2014/main" id="{7EC54BFD-ADD0-5749-7B6A-A698D0A891CE}"/>
                </a:ext>
              </a:extLst>
            </p:cNvPr>
            <p:cNvCxnSpPr>
              <a:cxnSpLocks/>
              <a:stCxn id="1265" idx="6"/>
              <a:endCxn id="1292" idx="2"/>
            </p:cNvCxnSpPr>
            <p:nvPr/>
          </p:nvCxnSpPr>
          <p:spPr>
            <a:xfrm>
              <a:off x="4898539" y="4773313"/>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06" name="直線矢印コネクタ 1305">
              <a:extLst>
                <a:ext uri="{FF2B5EF4-FFF2-40B4-BE49-F238E27FC236}">
                  <a16:creationId xmlns:a16="http://schemas.microsoft.com/office/drawing/2014/main" id="{F03C243B-8037-2026-B322-17D9623BC901}"/>
                </a:ext>
              </a:extLst>
            </p:cNvPr>
            <p:cNvCxnSpPr>
              <a:cxnSpLocks/>
              <a:stCxn id="1268" idx="6"/>
              <a:endCxn id="1290" idx="2"/>
            </p:cNvCxnSpPr>
            <p:nvPr/>
          </p:nvCxnSpPr>
          <p:spPr>
            <a:xfrm flipV="1">
              <a:off x="4898539" y="4408786"/>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07" name="直線矢印コネクタ 1306">
              <a:extLst>
                <a:ext uri="{FF2B5EF4-FFF2-40B4-BE49-F238E27FC236}">
                  <a16:creationId xmlns:a16="http://schemas.microsoft.com/office/drawing/2014/main" id="{FA811E0A-A7DB-B5C3-5E93-6324BD0E131A}"/>
                </a:ext>
              </a:extLst>
            </p:cNvPr>
            <p:cNvCxnSpPr>
              <a:cxnSpLocks/>
              <a:stCxn id="1268" idx="6"/>
              <a:endCxn id="1291" idx="2"/>
            </p:cNvCxnSpPr>
            <p:nvPr/>
          </p:nvCxnSpPr>
          <p:spPr>
            <a:xfrm flipV="1">
              <a:off x="4898539" y="4768826"/>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08" name="直線矢印コネクタ 1307">
              <a:extLst>
                <a:ext uri="{FF2B5EF4-FFF2-40B4-BE49-F238E27FC236}">
                  <a16:creationId xmlns:a16="http://schemas.microsoft.com/office/drawing/2014/main" id="{F7ADF479-4BED-A94E-72DE-092060194220}"/>
                </a:ext>
              </a:extLst>
            </p:cNvPr>
            <p:cNvCxnSpPr>
              <a:cxnSpLocks/>
              <a:stCxn id="1268" idx="6"/>
              <a:endCxn id="1292" idx="2"/>
            </p:cNvCxnSpPr>
            <p:nvPr/>
          </p:nvCxnSpPr>
          <p:spPr>
            <a:xfrm flipV="1">
              <a:off x="4898539" y="5128866"/>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309" name="円/楕円 1308">
              <a:extLst>
                <a:ext uri="{FF2B5EF4-FFF2-40B4-BE49-F238E27FC236}">
                  <a16:creationId xmlns:a16="http://schemas.microsoft.com/office/drawing/2014/main" id="{4A7F2CC2-96F0-8DFE-AD01-2AC5851FEB95}"/>
                </a:ext>
              </a:extLst>
            </p:cNvPr>
            <p:cNvSpPr/>
            <p:nvPr/>
          </p:nvSpPr>
          <p:spPr>
            <a:xfrm>
              <a:off x="2199286" y="463378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10" name="円/楕円 1309">
              <a:extLst>
                <a:ext uri="{FF2B5EF4-FFF2-40B4-BE49-F238E27FC236}">
                  <a16:creationId xmlns:a16="http://schemas.microsoft.com/office/drawing/2014/main" id="{DC994859-2AE2-80B5-4C40-EC9B9A935480}"/>
                </a:ext>
              </a:extLst>
            </p:cNvPr>
            <p:cNvSpPr/>
            <p:nvPr/>
          </p:nvSpPr>
          <p:spPr>
            <a:xfrm>
              <a:off x="2199286" y="391370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11" name="円/楕円 1310">
              <a:extLst>
                <a:ext uri="{FF2B5EF4-FFF2-40B4-BE49-F238E27FC236}">
                  <a16:creationId xmlns:a16="http://schemas.microsoft.com/office/drawing/2014/main" id="{5A6DE781-7C50-FA45-F2B3-5B268BEB0863}"/>
                </a:ext>
              </a:extLst>
            </p:cNvPr>
            <p:cNvSpPr/>
            <p:nvPr/>
          </p:nvSpPr>
          <p:spPr>
            <a:xfrm>
              <a:off x="2199286" y="427374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12" name="円/楕円 1311">
              <a:extLst>
                <a:ext uri="{FF2B5EF4-FFF2-40B4-BE49-F238E27FC236}">
                  <a16:creationId xmlns:a16="http://schemas.microsoft.com/office/drawing/2014/main" id="{E1404994-FF33-CFC4-2AE8-F744D665BDA2}"/>
                </a:ext>
              </a:extLst>
            </p:cNvPr>
            <p:cNvSpPr/>
            <p:nvPr/>
          </p:nvSpPr>
          <p:spPr>
            <a:xfrm>
              <a:off x="2199286" y="499382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13" name="直線矢印コネクタ 1312">
              <a:extLst>
                <a:ext uri="{FF2B5EF4-FFF2-40B4-BE49-F238E27FC236}">
                  <a16:creationId xmlns:a16="http://schemas.microsoft.com/office/drawing/2014/main" id="{6F22DF7A-911B-4222-BED4-FC434788B246}"/>
                </a:ext>
              </a:extLst>
            </p:cNvPr>
            <p:cNvCxnSpPr>
              <a:cxnSpLocks/>
              <a:stCxn id="1310" idx="6"/>
            </p:cNvCxnSpPr>
            <p:nvPr/>
          </p:nvCxnSpPr>
          <p:spPr>
            <a:xfrm flipV="1">
              <a:off x="2487318" y="405323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14" name="直線矢印コネクタ 1313">
              <a:extLst>
                <a:ext uri="{FF2B5EF4-FFF2-40B4-BE49-F238E27FC236}">
                  <a16:creationId xmlns:a16="http://schemas.microsoft.com/office/drawing/2014/main" id="{5B0FE55E-3994-396A-4548-D5FD285A5088}"/>
                </a:ext>
              </a:extLst>
            </p:cNvPr>
            <p:cNvCxnSpPr>
              <a:cxnSpLocks/>
              <a:stCxn id="1311" idx="6"/>
            </p:cNvCxnSpPr>
            <p:nvPr/>
          </p:nvCxnSpPr>
          <p:spPr>
            <a:xfrm flipV="1">
              <a:off x="2487318" y="405323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15" name="直線矢印コネクタ 1314">
              <a:extLst>
                <a:ext uri="{FF2B5EF4-FFF2-40B4-BE49-F238E27FC236}">
                  <a16:creationId xmlns:a16="http://schemas.microsoft.com/office/drawing/2014/main" id="{DE4EF273-0C1D-F95D-040A-FC7989A33D27}"/>
                </a:ext>
              </a:extLst>
            </p:cNvPr>
            <p:cNvCxnSpPr>
              <a:cxnSpLocks/>
              <a:stCxn id="1309" idx="6"/>
            </p:cNvCxnSpPr>
            <p:nvPr/>
          </p:nvCxnSpPr>
          <p:spPr>
            <a:xfrm flipV="1">
              <a:off x="2487318" y="4053233"/>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16" name="直線矢印コネクタ 1315">
              <a:extLst>
                <a:ext uri="{FF2B5EF4-FFF2-40B4-BE49-F238E27FC236}">
                  <a16:creationId xmlns:a16="http://schemas.microsoft.com/office/drawing/2014/main" id="{47056DE3-B919-9416-C9CD-39D86789134D}"/>
                </a:ext>
              </a:extLst>
            </p:cNvPr>
            <p:cNvCxnSpPr>
              <a:cxnSpLocks/>
              <a:stCxn id="1312" idx="6"/>
            </p:cNvCxnSpPr>
            <p:nvPr/>
          </p:nvCxnSpPr>
          <p:spPr>
            <a:xfrm flipV="1">
              <a:off x="2487318" y="4053233"/>
              <a:ext cx="432048" cy="108460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17" name="直線矢印コネクタ 1316">
              <a:extLst>
                <a:ext uri="{FF2B5EF4-FFF2-40B4-BE49-F238E27FC236}">
                  <a16:creationId xmlns:a16="http://schemas.microsoft.com/office/drawing/2014/main" id="{DF86AAB6-C07C-D895-6F16-9CBE6B0B9BFD}"/>
                </a:ext>
              </a:extLst>
            </p:cNvPr>
            <p:cNvCxnSpPr>
              <a:cxnSpLocks/>
              <a:stCxn id="1310" idx="6"/>
            </p:cNvCxnSpPr>
            <p:nvPr/>
          </p:nvCxnSpPr>
          <p:spPr>
            <a:xfrm>
              <a:off x="2487318" y="405772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18" name="直線矢印コネクタ 1317">
              <a:extLst>
                <a:ext uri="{FF2B5EF4-FFF2-40B4-BE49-F238E27FC236}">
                  <a16:creationId xmlns:a16="http://schemas.microsoft.com/office/drawing/2014/main" id="{15F80CF0-A48E-FE4E-18A4-2BA062050407}"/>
                </a:ext>
              </a:extLst>
            </p:cNvPr>
            <p:cNvCxnSpPr>
              <a:cxnSpLocks/>
              <a:stCxn id="1310" idx="6"/>
            </p:cNvCxnSpPr>
            <p:nvPr/>
          </p:nvCxnSpPr>
          <p:spPr>
            <a:xfrm>
              <a:off x="2487318" y="4057720"/>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19" name="直線矢印コネクタ 1318">
              <a:extLst>
                <a:ext uri="{FF2B5EF4-FFF2-40B4-BE49-F238E27FC236}">
                  <a16:creationId xmlns:a16="http://schemas.microsoft.com/office/drawing/2014/main" id="{F305EE98-B019-55E7-5CA0-B5502B0688C8}"/>
                </a:ext>
              </a:extLst>
            </p:cNvPr>
            <p:cNvCxnSpPr>
              <a:cxnSpLocks/>
              <a:stCxn id="1310" idx="6"/>
            </p:cNvCxnSpPr>
            <p:nvPr/>
          </p:nvCxnSpPr>
          <p:spPr>
            <a:xfrm>
              <a:off x="2487318" y="4057720"/>
              <a:ext cx="432048" cy="107563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20" name="直線矢印コネクタ 1319">
              <a:extLst>
                <a:ext uri="{FF2B5EF4-FFF2-40B4-BE49-F238E27FC236}">
                  <a16:creationId xmlns:a16="http://schemas.microsoft.com/office/drawing/2014/main" id="{DFFADC7C-726C-D8AC-7A96-4BA0654F4C35}"/>
                </a:ext>
              </a:extLst>
            </p:cNvPr>
            <p:cNvCxnSpPr>
              <a:cxnSpLocks/>
              <a:stCxn id="1311" idx="6"/>
            </p:cNvCxnSpPr>
            <p:nvPr/>
          </p:nvCxnSpPr>
          <p:spPr>
            <a:xfrm flipV="1">
              <a:off x="2487318" y="441327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21" name="直線矢印コネクタ 1320">
              <a:extLst>
                <a:ext uri="{FF2B5EF4-FFF2-40B4-BE49-F238E27FC236}">
                  <a16:creationId xmlns:a16="http://schemas.microsoft.com/office/drawing/2014/main" id="{7E65854F-DD45-8CB4-5416-74E09C1A1282}"/>
                </a:ext>
              </a:extLst>
            </p:cNvPr>
            <p:cNvCxnSpPr>
              <a:cxnSpLocks/>
              <a:stCxn id="1311" idx="6"/>
            </p:cNvCxnSpPr>
            <p:nvPr/>
          </p:nvCxnSpPr>
          <p:spPr>
            <a:xfrm>
              <a:off x="2487318" y="441776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22" name="直線矢印コネクタ 1321">
              <a:extLst>
                <a:ext uri="{FF2B5EF4-FFF2-40B4-BE49-F238E27FC236}">
                  <a16:creationId xmlns:a16="http://schemas.microsoft.com/office/drawing/2014/main" id="{2A03F435-EE13-67F9-AE75-30EA4CF53DA5}"/>
                </a:ext>
              </a:extLst>
            </p:cNvPr>
            <p:cNvCxnSpPr>
              <a:cxnSpLocks/>
              <a:stCxn id="1311" idx="6"/>
            </p:cNvCxnSpPr>
            <p:nvPr/>
          </p:nvCxnSpPr>
          <p:spPr>
            <a:xfrm>
              <a:off x="2487318" y="4417760"/>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23" name="直線矢印コネクタ 1322">
              <a:extLst>
                <a:ext uri="{FF2B5EF4-FFF2-40B4-BE49-F238E27FC236}">
                  <a16:creationId xmlns:a16="http://schemas.microsoft.com/office/drawing/2014/main" id="{C2A10376-B03C-BC25-C4DF-D22DF8D2D4BB}"/>
                </a:ext>
              </a:extLst>
            </p:cNvPr>
            <p:cNvCxnSpPr>
              <a:cxnSpLocks/>
              <a:stCxn id="1309" idx="6"/>
            </p:cNvCxnSpPr>
            <p:nvPr/>
          </p:nvCxnSpPr>
          <p:spPr>
            <a:xfrm flipV="1">
              <a:off x="2487318" y="441327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24" name="直線矢印コネクタ 1323">
              <a:extLst>
                <a:ext uri="{FF2B5EF4-FFF2-40B4-BE49-F238E27FC236}">
                  <a16:creationId xmlns:a16="http://schemas.microsoft.com/office/drawing/2014/main" id="{6F24604D-C8C0-4114-7170-DEB2CAFC7AB0}"/>
                </a:ext>
              </a:extLst>
            </p:cNvPr>
            <p:cNvCxnSpPr>
              <a:cxnSpLocks/>
              <a:stCxn id="1309" idx="6"/>
            </p:cNvCxnSpPr>
            <p:nvPr/>
          </p:nvCxnSpPr>
          <p:spPr>
            <a:xfrm flipV="1">
              <a:off x="2487318" y="477331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25" name="直線矢印コネクタ 1324">
              <a:extLst>
                <a:ext uri="{FF2B5EF4-FFF2-40B4-BE49-F238E27FC236}">
                  <a16:creationId xmlns:a16="http://schemas.microsoft.com/office/drawing/2014/main" id="{25EBC30A-758F-A3A4-9B43-0ED391CFD124}"/>
                </a:ext>
              </a:extLst>
            </p:cNvPr>
            <p:cNvCxnSpPr>
              <a:cxnSpLocks/>
              <a:stCxn id="1309" idx="6"/>
            </p:cNvCxnSpPr>
            <p:nvPr/>
          </p:nvCxnSpPr>
          <p:spPr>
            <a:xfrm>
              <a:off x="2487318" y="477780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26" name="直線矢印コネクタ 1325">
              <a:extLst>
                <a:ext uri="{FF2B5EF4-FFF2-40B4-BE49-F238E27FC236}">
                  <a16:creationId xmlns:a16="http://schemas.microsoft.com/office/drawing/2014/main" id="{0F042D4D-0D18-432E-0EC5-2D60EA79347C}"/>
                </a:ext>
              </a:extLst>
            </p:cNvPr>
            <p:cNvCxnSpPr>
              <a:cxnSpLocks/>
              <a:stCxn id="1312" idx="6"/>
            </p:cNvCxnSpPr>
            <p:nvPr/>
          </p:nvCxnSpPr>
          <p:spPr>
            <a:xfrm flipV="1">
              <a:off x="2487318" y="4413273"/>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27" name="直線矢印コネクタ 1326">
              <a:extLst>
                <a:ext uri="{FF2B5EF4-FFF2-40B4-BE49-F238E27FC236}">
                  <a16:creationId xmlns:a16="http://schemas.microsoft.com/office/drawing/2014/main" id="{F9427A34-766B-2073-DDAA-0F1796789C1B}"/>
                </a:ext>
              </a:extLst>
            </p:cNvPr>
            <p:cNvCxnSpPr>
              <a:cxnSpLocks/>
              <a:stCxn id="1312" idx="6"/>
            </p:cNvCxnSpPr>
            <p:nvPr/>
          </p:nvCxnSpPr>
          <p:spPr>
            <a:xfrm flipV="1">
              <a:off x="2487318" y="477331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28" name="直線矢印コネクタ 1327">
              <a:extLst>
                <a:ext uri="{FF2B5EF4-FFF2-40B4-BE49-F238E27FC236}">
                  <a16:creationId xmlns:a16="http://schemas.microsoft.com/office/drawing/2014/main" id="{14AA5F47-44CC-EDAB-49A2-CDC082225503}"/>
                </a:ext>
              </a:extLst>
            </p:cNvPr>
            <p:cNvCxnSpPr>
              <a:cxnSpLocks/>
              <a:stCxn id="1312" idx="6"/>
            </p:cNvCxnSpPr>
            <p:nvPr/>
          </p:nvCxnSpPr>
          <p:spPr>
            <a:xfrm flipV="1">
              <a:off x="2487318" y="513335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29" name="直線矢印コネクタ 1328">
              <a:extLst>
                <a:ext uri="{FF2B5EF4-FFF2-40B4-BE49-F238E27FC236}">
                  <a16:creationId xmlns:a16="http://schemas.microsoft.com/office/drawing/2014/main" id="{8B3864F2-D0E0-3212-A424-4608270EE870}"/>
                </a:ext>
              </a:extLst>
            </p:cNvPr>
            <p:cNvCxnSpPr>
              <a:cxnSpLocks/>
            </p:cNvCxnSpPr>
            <p:nvPr/>
          </p:nvCxnSpPr>
          <p:spPr>
            <a:xfrm flipV="1">
              <a:off x="3476007" y="4040869"/>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30" name="直線矢印コネクタ 1329">
              <a:extLst>
                <a:ext uri="{FF2B5EF4-FFF2-40B4-BE49-F238E27FC236}">
                  <a16:creationId xmlns:a16="http://schemas.microsoft.com/office/drawing/2014/main" id="{276B95A7-F653-6374-1778-3E1EFF2E16CC}"/>
                </a:ext>
              </a:extLst>
            </p:cNvPr>
            <p:cNvCxnSpPr>
              <a:cxnSpLocks/>
            </p:cNvCxnSpPr>
            <p:nvPr/>
          </p:nvCxnSpPr>
          <p:spPr>
            <a:xfrm flipV="1">
              <a:off x="3476007" y="4040869"/>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31" name="直線矢印コネクタ 1330">
              <a:extLst>
                <a:ext uri="{FF2B5EF4-FFF2-40B4-BE49-F238E27FC236}">
                  <a16:creationId xmlns:a16="http://schemas.microsoft.com/office/drawing/2014/main" id="{AC91DFB6-2D2C-B243-8158-073D1E0FA50C}"/>
                </a:ext>
              </a:extLst>
            </p:cNvPr>
            <p:cNvCxnSpPr>
              <a:cxnSpLocks/>
            </p:cNvCxnSpPr>
            <p:nvPr/>
          </p:nvCxnSpPr>
          <p:spPr>
            <a:xfrm flipV="1">
              <a:off x="3476007" y="4040869"/>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32" name="直線矢印コネクタ 1331">
              <a:extLst>
                <a:ext uri="{FF2B5EF4-FFF2-40B4-BE49-F238E27FC236}">
                  <a16:creationId xmlns:a16="http://schemas.microsoft.com/office/drawing/2014/main" id="{1F70154D-A1FF-509F-3F8D-C586DC11C69C}"/>
                </a:ext>
              </a:extLst>
            </p:cNvPr>
            <p:cNvCxnSpPr>
              <a:cxnSpLocks/>
            </p:cNvCxnSpPr>
            <p:nvPr/>
          </p:nvCxnSpPr>
          <p:spPr>
            <a:xfrm flipV="1">
              <a:off x="3476007" y="4040869"/>
              <a:ext cx="432048" cy="108460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33" name="直線矢印コネクタ 1332">
              <a:extLst>
                <a:ext uri="{FF2B5EF4-FFF2-40B4-BE49-F238E27FC236}">
                  <a16:creationId xmlns:a16="http://schemas.microsoft.com/office/drawing/2014/main" id="{BC73B5F8-CD06-4634-85F9-95F9F9B6FCE5}"/>
                </a:ext>
              </a:extLst>
            </p:cNvPr>
            <p:cNvCxnSpPr>
              <a:cxnSpLocks/>
            </p:cNvCxnSpPr>
            <p:nvPr/>
          </p:nvCxnSpPr>
          <p:spPr>
            <a:xfrm>
              <a:off x="3476007" y="4045356"/>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34" name="直線矢印コネクタ 1333">
              <a:extLst>
                <a:ext uri="{FF2B5EF4-FFF2-40B4-BE49-F238E27FC236}">
                  <a16:creationId xmlns:a16="http://schemas.microsoft.com/office/drawing/2014/main" id="{3449B929-FF53-8FBD-50A4-9B115C4ED8DD}"/>
                </a:ext>
              </a:extLst>
            </p:cNvPr>
            <p:cNvCxnSpPr>
              <a:cxnSpLocks/>
            </p:cNvCxnSpPr>
            <p:nvPr/>
          </p:nvCxnSpPr>
          <p:spPr>
            <a:xfrm>
              <a:off x="3476007" y="4045356"/>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35" name="直線矢印コネクタ 1334">
              <a:extLst>
                <a:ext uri="{FF2B5EF4-FFF2-40B4-BE49-F238E27FC236}">
                  <a16:creationId xmlns:a16="http://schemas.microsoft.com/office/drawing/2014/main" id="{FC4D0FA7-FEBF-8B33-0AF0-64A9828F525C}"/>
                </a:ext>
              </a:extLst>
            </p:cNvPr>
            <p:cNvCxnSpPr>
              <a:cxnSpLocks/>
            </p:cNvCxnSpPr>
            <p:nvPr/>
          </p:nvCxnSpPr>
          <p:spPr>
            <a:xfrm>
              <a:off x="3476007" y="4045356"/>
              <a:ext cx="432048" cy="107563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36" name="直線矢印コネクタ 1335">
              <a:extLst>
                <a:ext uri="{FF2B5EF4-FFF2-40B4-BE49-F238E27FC236}">
                  <a16:creationId xmlns:a16="http://schemas.microsoft.com/office/drawing/2014/main" id="{481EAF3F-6BEA-7DF4-F715-4688212902E4}"/>
                </a:ext>
              </a:extLst>
            </p:cNvPr>
            <p:cNvCxnSpPr>
              <a:cxnSpLocks/>
            </p:cNvCxnSpPr>
            <p:nvPr/>
          </p:nvCxnSpPr>
          <p:spPr>
            <a:xfrm flipV="1">
              <a:off x="3476007" y="4400909"/>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37" name="直線矢印コネクタ 1336">
              <a:extLst>
                <a:ext uri="{FF2B5EF4-FFF2-40B4-BE49-F238E27FC236}">
                  <a16:creationId xmlns:a16="http://schemas.microsoft.com/office/drawing/2014/main" id="{12F50847-FC23-206B-1F11-B3D29E31E89B}"/>
                </a:ext>
              </a:extLst>
            </p:cNvPr>
            <p:cNvCxnSpPr>
              <a:cxnSpLocks/>
            </p:cNvCxnSpPr>
            <p:nvPr/>
          </p:nvCxnSpPr>
          <p:spPr>
            <a:xfrm>
              <a:off x="3476007" y="4405396"/>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38" name="直線矢印コネクタ 1337">
              <a:extLst>
                <a:ext uri="{FF2B5EF4-FFF2-40B4-BE49-F238E27FC236}">
                  <a16:creationId xmlns:a16="http://schemas.microsoft.com/office/drawing/2014/main" id="{58CB6999-9E09-E3E2-0AA5-39BC51F48689}"/>
                </a:ext>
              </a:extLst>
            </p:cNvPr>
            <p:cNvCxnSpPr>
              <a:cxnSpLocks/>
            </p:cNvCxnSpPr>
            <p:nvPr/>
          </p:nvCxnSpPr>
          <p:spPr>
            <a:xfrm>
              <a:off x="3476007" y="4405396"/>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39" name="直線矢印コネクタ 1338">
              <a:extLst>
                <a:ext uri="{FF2B5EF4-FFF2-40B4-BE49-F238E27FC236}">
                  <a16:creationId xmlns:a16="http://schemas.microsoft.com/office/drawing/2014/main" id="{9A080AF2-B227-B8C8-BD2E-167D0371AE28}"/>
                </a:ext>
              </a:extLst>
            </p:cNvPr>
            <p:cNvCxnSpPr>
              <a:cxnSpLocks/>
            </p:cNvCxnSpPr>
            <p:nvPr/>
          </p:nvCxnSpPr>
          <p:spPr>
            <a:xfrm flipV="1">
              <a:off x="3476007" y="4400909"/>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40" name="直線矢印コネクタ 1339">
              <a:extLst>
                <a:ext uri="{FF2B5EF4-FFF2-40B4-BE49-F238E27FC236}">
                  <a16:creationId xmlns:a16="http://schemas.microsoft.com/office/drawing/2014/main" id="{773F59D4-60C9-A2C8-39B3-F146E70EECAE}"/>
                </a:ext>
              </a:extLst>
            </p:cNvPr>
            <p:cNvCxnSpPr>
              <a:cxnSpLocks/>
            </p:cNvCxnSpPr>
            <p:nvPr/>
          </p:nvCxnSpPr>
          <p:spPr>
            <a:xfrm flipV="1">
              <a:off x="3476007" y="4760949"/>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41" name="直線矢印コネクタ 1340">
              <a:extLst>
                <a:ext uri="{FF2B5EF4-FFF2-40B4-BE49-F238E27FC236}">
                  <a16:creationId xmlns:a16="http://schemas.microsoft.com/office/drawing/2014/main" id="{D32F78F2-3BDD-0EE7-033C-28D0EC274D6B}"/>
                </a:ext>
              </a:extLst>
            </p:cNvPr>
            <p:cNvCxnSpPr>
              <a:cxnSpLocks/>
            </p:cNvCxnSpPr>
            <p:nvPr/>
          </p:nvCxnSpPr>
          <p:spPr>
            <a:xfrm>
              <a:off x="3476007" y="4765436"/>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42" name="直線矢印コネクタ 1341">
              <a:extLst>
                <a:ext uri="{FF2B5EF4-FFF2-40B4-BE49-F238E27FC236}">
                  <a16:creationId xmlns:a16="http://schemas.microsoft.com/office/drawing/2014/main" id="{442B378A-DB07-5B27-AB43-AA59B8DC5BC3}"/>
                </a:ext>
              </a:extLst>
            </p:cNvPr>
            <p:cNvCxnSpPr>
              <a:cxnSpLocks/>
            </p:cNvCxnSpPr>
            <p:nvPr/>
          </p:nvCxnSpPr>
          <p:spPr>
            <a:xfrm flipV="1">
              <a:off x="3476007" y="4400909"/>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43" name="直線矢印コネクタ 1342">
              <a:extLst>
                <a:ext uri="{FF2B5EF4-FFF2-40B4-BE49-F238E27FC236}">
                  <a16:creationId xmlns:a16="http://schemas.microsoft.com/office/drawing/2014/main" id="{8956C2B8-866D-FECA-4FE2-93E7CF20C1CC}"/>
                </a:ext>
              </a:extLst>
            </p:cNvPr>
            <p:cNvCxnSpPr>
              <a:cxnSpLocks/>
            </p:cNvCxnSpPr>
            <p:nvPr/>
          </p:nvCxnSpPr>
          <p:spPr>
            <a:xfrm flipV="1">
              <a:off x="3476007" y="4760949"/>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44" name="直線矢印コネクタ 1343">
              <a:extLst>
                <a:ext uri="{FF2B5EF4-FFF2-40B4-BE49-F238E27FC236}">
                  <a16:creationId xmlns:a16="http://schemas.microsoft.com/office/drawing/2014/main" id="{B902F550-B59B-3E20-580C-99DAA3CC7428}"/>
                </a:ext>
              </a:extLst>
            </p:cNvPr>
            <p:cNvCxnSpPr>
              <a:cxnSpLocks/>
            </p:cNvCxnSpPr>
            <p:nvPr/>
          </p:nvCxnSpPr>
          <p:spPr>
            <a:xfrm flipV="1">
              <a:off x="3476007" y="5120989"/>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345" name="テキスト ボックス 1344">
              <a:extLst>
                <a:ext uri="{FF2B5EF4-FFF2-40B4-BE49-F238E27FC236}">
                  <a16:creationId xmlns:a16="http://schemas.microsoft.com/office/drawing/2014/main" id="{92741676-317F-3500-B3A4-C2E5659CF89F}"/>
                </a:ext>
              </a:extLst>
            </p:cNvPr>
            <p:cNvSpPr txBox="1"/>
            <p:nvPr/>
          </p:nvSpPr>
          <p:spPr>
            <a:xfrm>
              <a:off x="1110265" y="6091827"/>
              <a:ext cx="4079963" cy="523220"/>
            </a:xfrm>
            <a:prstGeom prst="rect">
              <a:avLst/>
            </a:prstGeom>
            <a:noFill/>
          </p:spPr>
          <p:txBody>
            <a:bodyPr wrap="none" rtlCol="0">
              <a:spAutoFit/>
            </a:bodyPr>
            <a:lstStyle/>
            <a:p>
              <a:pPr algn="ctr"/>
              <a:r>
                <a:rPr lang="en-US" altLang="ja-JP" sz="1600" b="1" dirty="0">
                  <a:solidFill>
                    <a:srgbClr val="0432FF"/>
                  </a:solidFill>
                  <a:latin typeface="Meiryo" panose="020B0604030504040204" pitchFamily="34" charset="-128"/>
                  <a:ea typeface="Meiryo" panose="020B0604030504040204" pitchFamily="34" charset="-128"/>
                </a:rPr>
                <a:t>(</a:t>
              </a:r>
              <a:r>
                <a:rPr kumimoji="1" lang="ja-JP" altLang="en-US" sz="1600" b="1">
                  <a:solidFill>
                    <a:srgbClr val="0432FF"/>
                  </a:solidFill>
                  <a:latin typeface="Meiryo" panose="020B0604030504040204" pitchFamily="34" charset="-128"/>
                  <a:ea typeface="Meiryo" panose="020B0604030504040204" pitchFamily="34" charset="-128"/>
                </a:rPr>
                <a:t>人工</a:t>
              </a:r>
              <a:r>
                <a:rPr kumimoji="1" lang="en-US" altLang="ja-JP" sz="1600" b="1" dirty="0">
                  <a:solidFill>
                    <a:srgbClr val="0432FF"/>
                  </a:solidFill>
                  <a:latin typeface="Meiryo" panose="020B0604030504040204" pitchFamily="34" charset="-128"/>
                  <a:ea typeface="Meiryo" panose="020B0604030504040204" pitchFamily="34" charset="-128"/>
                </a:rPr>
                <a:t>)</a:t>
              </a:r>
              <a:r>
                <a:rPr kumimoji="1" lang="ja-JP" altLang="en-US" sz="1600" b="1">
                  <a:solidFill>
                    <a:srgbClr val="0432FF"/>
                  </a:solidFill>
                  <a:latin typeface="Meiryo" panose="020B0604030504040204" pitchFamily="34" charset="-128"/>
                  <a:ea typeface="Meiryo" panose="020B0604030504040204" pitchFamily="34" charset="-128"/>
                </a:rPr>
                <a:t>ディープ・ニューラルネットワーク</a:t>
              </a:r>
              <a:endParaRPr kumimoji="1" lang="en-US" altLang="ja-JP" sz="1600" b="1" dirty="0">
                <a:solidFill>
                  <a:srgbClr val="0432FF"/>
                </a:solidFill>
                <a:latin typeface="Meiryo" panose="020B0604030504040204" pitchFamily="34" charset="-128"/>
                <a:ea typeface="Meiryo" panose="020B0604030504040204" pitchFamily="34" charset="-128"/>
              </a:endParaRPr>
            </a:p>
            <a:p>
              <a:pPr algn="ctr"/>
              <a:r>
                <a:rPr kumimoji="1" lang="ja-JP" altLang="en-US" sz="1200">
                  <a:solidFill>
                    <a:srgbClr val="0432FF"/>
                  </a:solidFill>
                  <a:latin typeface="Meiryo" panose="020B0604030504040204" pitchFamily="34" charset="-128"/>
                  <a:ea typeface="Meiryo" panose="020B0604030504040204" pitchFamily="34" charset="-128"/>
                </a:rPr>
                <a:t>多段階につなげた</a:t>
              </a:r>
              <a:r>
                <a:rPr kumimoji="1" lang="en-US" altLang="ja-JP" sz="1200" dirty="0">
                  <a:solidFill>
                    <a:srgbClr val="0432FF"/>
                  </a:solidFill>
                  <a:latin typeface="Meiryo" panose="020B0604030504040204" pitchFamily="34" charset="-128"/>
                  <a:ea typeface="Meiryo" panose="020B0604030504040204" pitchFamily="34" charset="-128"/>
                </a:rPr>
                <a:t>(</a:t>
              </a:r>
              <a:r>
                <a:rPr kumimoji="1" lang="ja-JP" altLang="en-US" sz="1200">
                  <a:solidFill>
                    <a:srgbClr val="0432FF"/>
                  </a:solidFill>
                  <a:latin typeface="Meiryo" panose="020B0604030504040204" pitchFamily="34" charset="-128"/>
                  <a:ea typeface="Meiryo" panose="020B0604030504040204" pitchFamily="34" charset="-128"/>
                </a:rPr>
                <a:t>人工</a:t>
              </a:r>
              <a:r>
                <a:rPr kumimoji="1" lang="en-US" altLang="ja-JP" sz="1200" dirty="0">
                  <a:solidFill>
                    <a:srgbClr val="0432FF"/>
                  </a:solidFill>
                  <a:latin typeface="Meiryo" panose="020B0604030504040204" pitchFamily="34" charset="-128"/>
                  <a:ea typeface="Meiryo" panose="020B0604030504040204" pitchFamily="34" charset="-128"/>
                </a:rPr>
                <a:t>)</a:t>
              </a:r>
              <a:r>
                <a:rPr kumimoji="1" lang="ja-JP" altLang="en-US" sz="1200">
                  <a:solidFill>
                    <a:srgbClr val="0432FF"/>
                  </a:solidFill>
                  <a:latin typeface="Meiryo" panose="020B0604030504040204" pitchFamily="34" charset="-128"/>
                  <a:ea typeface="Meiryo" panose="020B0604030504040204" pitchFamily="34" charset="-128"/>
                </a:rPr>
                <a:t>ニューラルネットワーク</a:t>
              </a:r>
              <a:endParaRPr kumimoji="1" lang="en-US" altLang="ja-JP" sz="1200" dirty="0">
                <a:solidFill>
                  <a:srgbClr val="0432FF"/>
                </a:solidFill>
                <a:latin typeface="Meiryo" panose="020B0604030504040204" pitchFamily="34" charset="-128"/>
                <a:ea typeface="Meiryo" panose="020B0604030504040204" pitchFamily="34" charset="-128"/>
              </a:endParaRPr>
            </a:p>
          </p:txBody>
        </p:sp>
        <p:sp>
          <p:nvSpPr>
            <p:cNvPr id="1346" name="左矢印 1345">
              <a:extLst>
                <a:ext uri="{FF2B5EF4-FFF2-40B4-BE49-F238E27FC236}">
                  <a16:creationId xmlns:a16="http://schemas.microsoft.com/office/drawing/2014/main" id="{B6B4378B-F54C-F3A8-C21F-ACF18DDF6F61}"/>
                </a:ext>
              </a:extLst>
            </p:cNvPr>
            <p:cNvSpPr/>
            <p:nvPr/>
          </p:nvSpPr>
          <p:spPr>
            <a:xfrm>
              <a:off x="5758519" y="4320164"/>
              <a:ext cx="487194" cy="555155"/>
            </a:xfrm>
            <a:prstGeom prst="lef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48" name="テキスト ボックス 1347">
              <a:extLst>
                <a:ext uri="{FF2B5EF4-FFF2-40B4-BE49-F238E27FC236}">
                  <a16:creationId xmlns:a16="http://schemas.microsoft.com/office/drawing/2014/main" id="{90B090DA-CD6A-37E4-2402-5898AF7521DD}"/>
                </a:ext>
              </a:extLst>
            </p:cNvPr>
            <p:cNvSpPr txBox="1"/>
            <p:nvPr/>
          </p:nvSpPr>
          <p:spPr>
            <a:xfrm>
              <a:off x="560735" y="3572439"/>
              <a:ext cx="691040" cy="276999"/>
            </a:xfrm>
            <a:prstGeom prst="rect">
              <a:avLst/>
            </a:prstGeom>
            <a:noFill/>
          </p:spPr>
          <p:txBody>
            <a:bodyPr wrap="square" rtlCol="0">
              <a:spAutoFit/>
            </a:bodyPr>
            <a:lstStyle/>
            <a:p>
              <a:pPr algn="ctr"/>
              <a:r>
                <a:rPr kumimoji="1" lang="ja-JP" altLang="en-US" sz="1200">
                  <a:solidFill>
                    <a:srgbClr val="0070C0"/>
                  </a:solidFill>
                  <a:latin typeface="Meiryo" charset="-128"/>
                  <a:ea typeface="Meiryo" charset="-128"/>
                  <a:cs typeface="Meiryo" charset="-128"/>
                </a:rPr>
                <a:t>入力層</a:t>
              </a:r>
              <a:endParaRPr kumimoji="1" lang="ja-JP" altLang="en-US" sz="1200" dirty="0">
                <a:solidFill>
                  <a:srgbClr val="0070C0"/>
                </a:solidFill>
                <a:latin typeface="Meiryo" charset="-128"/>
                <a:ea typeface="Meiryo" charset="-128"/>
                <a:cs typeface="Meiryo" charset="-128"/>
              </a:endParaRPr>
            </a:p>
          </p:txBody>
        </p:sp>
        <p:sp>
          <p:nvSpPr>
            <p:cNvPr id="1349" name="テキスト ボックス 1348">
              <a:extLst>
                <a:ext uri="{FF2B5EF4-FFF2-40B4-BE49-F238E27FC236}">
                  <a16:creationId xmlns:a16="http://schemas.microsoft.com/office/drawing/2014/main" id="{F42E7A6F-52A6-DB12-605D-1C18033623B3}"/>
                </a:ext>
              </a:extLst>
            </p:cNvPr>
            <p:cNvSpPr txBox="1"/>
            <p:nvPr/>
          </p:nvSpPr>
          <p:spPr>
            <a:xfrm>
              <a:off x="5153510" y="3571909"/>
              <a:ext cx="691040" cy="276999"/>
            </a:xfrm>
            <a:prstGeom prst="rect">
              <a:avLst/>
            </a:prstGeom>
            <a:noFill/>
          </p:spPr>
          <p:txBody>
            <a:bodyPr wrap="square" rtlCol="0">
              <a:spAutoFit/>
            </a:bodyPr>
            <a:lstStyle/>
            <a:p>
              <a:pPr algn="ctr"/>
              <a:r>
                <a:rPr kumimoji="1" lang="ja-JP" altLang="en-US" sz="1200">
                  <a:solidFill>
                    <a:schemeClr val="accent3">
                      <a:lumMod val="75000"/>
                    </a:schemeClr>
                  </a:solidFill>
                  <a:latin typeface="Meiryo" charset="-128"/>
                  <a:ea typeface="Meiryo" charset="-128"/>
                  <a:cs typeface="Meiryo" charset="-128"/>
                </a:rPr>
                <a:t>出力層</a:t>
              </a:r>
              <a:endParaRPr kumimoji="1" lang="ja-JP" altLang="en-US" sz="1200" dirty="0">
                <a:solidFill>
                  <a:schemeClr val="accent3">
                    <a:lumMod val="75000"/>
                  </a:schemeClr>
                </a:solidFill>
                <a:latin typeface="Meiryo" charset="-128"/>
                <a:ea typeface="Meiryo" charset="-128"/>
                <a:cs typeface="Meiryo" charset="-128"/>
              </a:endParaRPr>
            </a:p>
          </p:txBody>
        </p:sp>
        <p:sp>
          <p:nvSpPr>
            <p:cNvPr id="1350" name="テキスト ボックス 1349">
              <a:extLst>
                <a:ext uri="{FF2B5EF4-FFF2-40B4-BE49-F238E27FC236}">
                  <a16:creationId xmlns:a16="http://schemas.microsoft.com/office/drawing/2014/main" id="{1C89F576-0632-6297-4C70-229A4706BB11}"/>
                </a:ext>
              </a:extLst>
            </p:cNvPr>
            <p:cNvSpPr txBox="1"/>
            <p:nvPr/>
          </p:nvSpPr>
          <p:spPr>
            <a:xfrm>
              <a:off x="2343302" y="3571909"/>
              <a:ext cx="1800200" cy="276999"/>
            </a:xfrm>
            <a:prstGeom prst="rect">
              <a:avLst/>
            </a:prstGeom>
            <a:noFill/>
          </p:spPr>
          <p:txBody>
            <a:bodyPr wrap="square" rtlCol="0">
              <a:spAutoFit/>
            </a:bodyPr>
            <a:lstStyle/>
            <a:p>
              <a:pPr algn="ctr"/>
              <a:r>
                <a:rPr kumimoji="1" lang="ja-JP" altLang="en-US" sz="1200" dirty="0">
                  <a:solidFill>
                    <a:schemeClr val="accent2">
                      <a:lumMod val="75000"/>
                    </a:schemeClr>
                  </a:solidFill>
                  <a:latin typeface="Meiryo" charset="-128"/>
                  <a:ea typeface="Meiryo" charset="-128"/>
                  <a:cs typeface="Meiryo" charset="-128"/>
                </a:rPr>
                <a:t>中間層</a:t>
              </a:r>
              <a:r>
                <a:rPr kumimoji="1" lang="ja-JP" altLang="en-US" sz="1200">
                  <a:solidFill>
                    <a:schemeClr val="accent2">
                      <a:lumMod val="75000"/>
                    </a:schemeClr>
                  </a:solidFill>
                  <a:latin typeface="Meiryo" charset="-128"/>
                  <a:ea typeface="Meiryo" charset="-128"/>
                  <a:cs typeface="Meiryo" charset="-128"/>
                </a:rPr>
                <a:t>（隠れ層）</a:t>
              </a:r>
              <a:endParaRPr kumimoji="1" lang="ja-JP" altLang="en-US" sz="1200" dirty="0">
                <a:solidFill>
                  <a:schemeClr val="accent2">
                    <a:lumMod val="75000"/>
                  </a:schemeClr>
                </a:solidFill>
                <a:latin typeface="Meiryo" charset="-128"/>
                <a:ea typeface="Meiryo" charset="-128"/>
                <a:cs typeface="Meiryo" charset="-128"/>
              </a:endParaRPr>
            </a:p>
          </p:txBody>
        </p:sp>
        <p:sp>
          <p:nvSpPr>
            <p:cNvPr id="1359" name="円/楕円 1358">
              <a:extLst>
                <a:ext uri="{FF2B5EF4-FFF2-40B4-BE49-F238E27FC236}">
                  <a16:creationId xmlns:a16="http://schemas.microsoft.com/office/drawing/2014/main" id="{D5F76A56-8910-F3E5-F63B-A47E9A3ED0CD}"/>
                </a:ext>
              </a:extLst>
            </p:cNvPr>
            <p:cNvSpPr/>
            <p:nvPr/>
          </p:nvSpPr>
          <p:spPr>
            <a:xfrm>
              <a:off x="1480679" y="5622019"/>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60" name="円/楕円 1359">
              <a:extLst>
                <a:ext uri="{FF2B5EF4-FFF2-40B4-BE49-F238E27FC236}">
                  <a16:creationId xmlns:a16="http://schemas.microsoft.com/office/drawing/2014/main" id="{E51D6B84-2876-F6C9-384A-598E630B00FA}"/>
                </a:ext>
              </a:extLst>
            </p:cNvPr>
            <p:cNvSpPr/>
            <p:nvPr/>
          </p:nvSpPr>
          <p:spPr>
            <a:xfrm>
              <a:off x="764715" y="5622019"/>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61" name="直線矢印コネクタ 1360">
              <a:extLst>
                <a:ext uri="{FF2B5EF4-FFF2-40B4-BE49-F238E27FC236}">
                  <a16:creationId xmlns:a16="http://schemas.microsoft.com/office/drawing/2014/main" id="{06EB7CE9-982E-B3AF-891F-DF23062474B5}"/>
                </a:ext>
              </a:extLst>
            </p:cNvPr>
            <p:cNvCxnSpPr>
              <a:cxnSpLocks/>
              <a:stCxn id="1360" idx="6"/>
            </p:cNvCxnSpPr>
            <p:nvPr/>
          </p:nvCxnSpPr>
          <p:spPr>
            <a:xfrm flipV="1">
              <a:off x="1052747" y="5761548"/>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362" name="円/楕円 1361">
              <a:extLst>
                <a:ext uri="{FF2B5EF4-FFF2-40B4-BE49-F238E27FC236}">
                  <a16:creationId xmlns:a16="http://schemas.microsoft.com/office/drawing/2014/main" id="{C114CC4A-B11C-D0F8-B8D1-AE71B2019D2C}"/>
                </a:ext>
              </a:extLst>
            </p:cNvPr>
            <p:cNvSpPr/>
            <p:nvPr/>
          </p:nvSpPr>
          <p:spPr>
            <a:xfrm>
              <a:off x="2200759" y="5617532"/>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63" name="直線矢印コネクタ 1362">
              <a:extLst>
                <a:ext uri="{FF2B5EF4-FFF2-40B4-BE49-F238E27FC236}">
                  <a16:creationId xmlns:a16="http://schemas.microsoft.com/office/drawing/2014/main" id="{81D360F0-83CF-FF3E-4E41-69424EAB64C7}"/>
                </a:ext>
              </a:extLst>
            </p:cNvPr>
            <p:cNvCxnSpPr>
              <a:cxnSpLocks/>
              <a:stCxn id="1359" idx="6"/>
              <a:endCxn id="1362" idx="2"/>
            </p:cNvCxnSpPr>
            <p:nvPr/>
          </p:nvCxnSpPr>
          <p:spPr>
            <a:xfrm flipV="1">
              <a:off x="1768711" y="5761548"/>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370" name="円/楕円 1369">
              <a:extLst>
                <a:ext uri="{FF2B5EF4-FFF2-40B4-BE49-F238E27FC236}">
                  <a16:creationId xmlns:a16="http://schemas.microsoft.com/office/drawing/2014/main" id="{85230C21-F046-A7A4-12C1-A25C8E507079}"/>
                </a:ext>
              </a:extLst>
            </p:cNvPr>
            <p:cNvSpPr/>
            <p:nvPr/>
          </p:nvSpPr>
          <p:spPr>
            <a:xfrm>
              <a:off x="4611980" y="5617532"/>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71" name="円/楕円 1370">
              <a:extLst>
                <a:ext uri="{FF2B5EF4-FFF2-40B4-BE49-F238E27FC236}">
                  <a16:creationId xmlns:a16="http://schemas.microsoft.com/office/drawing/2014/main" id="{6FDF0310-E0EE-75E5-9975-2FF45528A151}"/>
                </a:ext>
              </a:extLst>
            </p:cNvPr>
            <p:cNvSpPr/>
            <p:nvPr/>
          </p:nvSpPr>
          <p:spPr>
            <a:xfrm>
              <a:off x="3896016" y="5617532"/>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72" name="直線矢印コネクタ 1371">
              <a:extLst>
                <a:ext uri="{FF2B5EF4-FFF2-40B4-BE49-F238E27FC236}">
                  <a16:creationId xmlns:a16="http://schemas.microsoft.com/office/drawing/2014/main" id="{F26CB712-A290-0A08-7C58-40AE89067D17}"/>
                </a:ext>
              </a:extLst>
            </p:cNvPr>
            <p:cNvCxnSpPr>
              <a:cxnSpLocks/>
              <a:stCxn id="1371" idx="6"/>
            </p:cNvCxnSpPr>
            <p:nvPr/>
          </p:nvCxnSpPr>
          <p:spPr>
            <a:xfrm flipV="1">
              <a:off x="4184048" y="5757061"/>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373" name="円/楕円 1372">
              <a:extLst>
                <a:ext uri="{FF2B5EF4-FFF2-40B4-BE49-F238E27FC236}">
                  <a16:creationId xmlns:a16="http://schemas.microsoft.com/office/drawing/2014/main" id="{303E80D7-CE70-F64B-138C-FD7090C55276}"/>
                </a:ext>
              </a:extLst>
            </p:cNvPr>
            <p:cNvSpPr/>
            <p:nvPr/>
          </p:nvSpPr>
          <p:spPr>
            <a:xfrm>
              <a:off x="5332060" y="5613045"/>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74" name="直線矢印コネクタ 1373">
              <a:extLst>
                <a:ext uri="{FF2B5EF4-FFF2-40B4-BE49-F238E27FC236}">
                  <a16:creationId xmlns:a16="http://schemas.microsoft.com/office/drawing/2014/main" id="{D99FEB86-DBE0-5379-E10A-2369A70B7D4A}"/>
                </a:ext>
              </a:extLst>
            </p:cNvPr>
            <p:cNvCxnSpPr>
              <a:cxnSpLocks/>
              <a:stCxn id="1370" idx="6"/>
              <a:endCxn id="1373" idx="2"/>
            </p:cNvCxnSpPr>
            <p:nvPr/>
          </p:nvCxnSpPr>
          <p:spPr>
            <a:xfrm flipV="1">
              <a:off x="4900012" y="5757061"/>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375" name="円/楕円 1374">
              <a:extLst>
                <a:ext uri="{FF2B5EF4-FFF2-40B4-BE49-F238E27FC236}">
                  <a16:creationId xmlns:a16="http://schemas.microsoft.com/office/drawing/2014/main" id="{DCCBC171-6425-79F2-8F88-91FE5FC1599E}"/>
                </a:ext>
              </a:extLst>
            </p:cNvPr>
            <p:cNvSpPr/>
            <p:nvPr/>
          </p:nvSpPr>
          <p:spPr>
            <a:xfrm>
              <a:off x="2200759" y="5622019"/>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76" name="直線矢印コネクタ 1375">
              <a:extLst>
                <a:ext uri="{FF2B5EF4-FFF2-40B4-BE49-F238E27FC236}">
                  <a16:creationId xmlns:a16="http://schemas.microsoft.com/office/drawing/2014/main" id="{E395FD57-48C8-7F86-D738-342B5971F7DB}"/>
                </a:ext>
              </a:extLst>
            </p:cNvPr>
            <p:cNvCxnSpPr>
              <a:cxnSpLocks/>
              <a:stCxn id="1375" idx="6"/>
            </p:cNvCxnSpPr>
            <p:nvPr/>
          </p:nvCxnSpPr>
          <p:spPr>
            <a:xfrm flipV="1">
              <a:off x="2488791" y="5761548"/>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77" name="直線矢印コネクタ 1376">
              <a:extLst>
                <a:ext uri="{FF2B5EF4-FFF2-40B4-BE49-F238E27FC236}">
                  <a16:creationId xmlns:a16="http://schemas.microsoft.com/office/drawing/2014/main" id="{E57AEADF-FD5D-3B91-30AF-B40EA4EF38CF}"/>
                </a:ext>
              </a:extLst>
            </p:cNvPr>
            <p:cNvCxnSpPr>
              <a:cxnSpLocks/>
            </p:cNvCxnSpPr>
            <p:nvPr/>
          </p:nvCxnSpPr>
          <p:spPr>
            <a:xfrm flipV="1">
              <a:off x="3477480" y="5749184"/>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378" name="テキスト ボックス 1377">
              <a:extLst>
                <a:ext uri="{FF2B5EF4-FFF2-40B4-BE49-F238E27FC236}">
                  <a16:creationId xmlns:a16="http://schemas.microsoft.com/office/drawing/2014/main" id="{1D821BF9-871B-8759-D074-42CF189D3047}"/>
                </a:ext>
              </a:extLst>
            </p:cNvPr>
            <p:cNvSpPr txBox="1"/>
            <p:nvPr/>
          </p:nvSpPr>
          <p:spPr>
            <a:xfrm>
              <a:off x="728075" y="5274827"/>
              <a:ext cx="367579" cy="369332"/>
            </a:xfrm>
            <a:prstGeom prst="rect">
              <a:avLst/>
            </a:prstGeom>
            <a:noFill/>
          </p:spPr>
          <p:txBody>
            <a:bodyPr wrap="square" rtlCol="0">
              <a:spAutoFit/>
            </a:bodyPr>
            <a:lstStyle/>
            <a:p>
              <a:pPr algn="ct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sp>
          <p:nvSpPr>
            <p:cNvPr id="1379" name="テキスト ボックス 1378">
              <a:extLst>
                <a:ext uri="{FF2B5EF4-FFF2-40B4-BE49-F238E27FC236}">
                  <a16:creationId xmlns:a16="http://schemas.microsoft.com/office/drawing/2014/main" id="{C709E316-525C-9DDB-F3CD-B17A6AF3B3AD}"/>
                </a:ext>
              </a:extLst>
            </p:cNvPr>
            <p:cNvSpPr txBox="1"/>
            <p:nvPr/>
          </p:nvSpPr>
          <p:spPr>
            <a:xfrm>
              <a:off x="1433367" y="5274827"/>
              <a:ext cx="367579" cy="369332"/>
            </a:xfrm>
            <a:prstGeom prst="rect">
              <a:avLst/>
            </a:prstGeom>
            <a:noFill/>
          </p:spPr>
          <p:txBody>
            <a:bodyPr wrap="square" rtlCol="0">
              <a:spAutoFit/>
            </a:bodyPr>
            <a:lstStyle/>
            <a:p>
              <a:pPr algn="ct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sp>
          <p:nvSpPr>
            <p:cNvPr id="1380" name="テキスト ボックス 1379">
              <a:extLst>
                <a:ext uri="{FF2B5EF4-FFF2-40B4-BE49-F238E27FC236}">
                  <a16:creationId xmlns:a16="http://schemas.microsoft.com/office/drawing/2014/main" id="{F28D42BA-FFA6-29EC-8229-8BF58CD27B2C}"/>
                </a:ext>
              </a:extLst>
            </p:cNvPr>
            <p:cNvSpPr txBox="1"/>
            <p:nvPr/>
          </p:nvSpPr>
          <p:spPr>
            <a:xfrm>
              <a:off x="2156277" y="5272427"/>
              <a:ext cx="367579" cy="369332"/>
            </a:xfrm>
            <a:prstGeom prst="rect">
              <a:avLst/>
            </a:prstGeom>
            <a:noFill/>
          </p:spPr>
          <p:txBody>
            <a:bodyPr wrap="square" rtlCol="0">
              <a:spAutoFit/>
            </a:bodyPr>
            <a:lstStyle/>
            <a:p>
              <a:pPr algn="ct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sp>
          <p:nvSpPr>
            <p:cNvPr id="1381" name="テキスト ボックス 1380">
              <a:extLst>
                <a:ext uri="{FF2B5EF4-FFF2-40B4-BE49-F238E27FC236}">
                  <a16:creationId xmlns:a16="http://schemas.microsoft.com/office/drawing/2014/main" id="{6968190B-9DC9-8194-B60C-95997DE03E2B}"/>
                </a:ext>
              </a:extLst>
            </p:cNvPr>
            <p:cNvSpPr txBox="1"/>
            <p:nvPr/>
          </p:nvSpPr>
          <p:spPr>
            <a:xfrm>
              <a:off x="3852275" y="5265302"/>
              <a:ext cx="367579" cy="369332"/>
            </a:xfrm>
            <a:prstGeom prst="rect">
              <a:avLst/>
            </a:prstGeom>
            <a:noFill/>
          </p:spPr>
          <p:txBody>
            <a:bodyPr wrap="square" rtlCol="0">
              <a:spAutoFit/>
            </a:bodyPr>
            <a:lstStyle/>
            <a:p>
              <a:pPr algn="ct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sp>
          <p:nvSpPr>
            <p:cNvPr id="1382" name="テキスト ボックス 1381">
              <a:extLst>
                <a:ext uri="{FF2B5EF4-FFF2-40B4-BE49-F238E27FC236}">
                  <a16:creationId xmlns:a16="http://schemas.microsoft.com/office/drawing/2014/main" id="{1AD1D525-9797-541D-BC17-DD6D9A962E69}"/>
                </a:ext>
              </a:extLst>
            </p:cNvPr>
            <p:cNvSpPr txBox="1"/>
            <p:nvPr/>
          </p:nvSpPr>
          <p:spPr>
            <a:xfrm>
              <a:off x="4557567" y="5265302"/>
              <a:ext cx="367579" cy="369332"/>
            </a:xfrm>
            <a:prstGeom prst="rect">
              <a:avLst/>
            </a:prstGeom>
            <a:noFill/>
          </p:spPr>
          <p:txBody>
            <a:bodyPr wrap="square" rtlCol="0">
              <a:spAutoFit/>
            </a:bodyPr>
            <a:lstStyle/>
            <a:p>
              <a:pPr algn="ct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sp>
          <p:nvSpPr>
            <p:cNvPr id="1383" name="テキスト ボックス 1382">
              <a:extLst>
                <a:ext uri="{FF2B5EF4-FFF2-40B4-BE49-F238E27FC236}">
                  <a16:creationId xmlns:a16="http://schemas.microsoft.com/office/drawing/2014/main" id="{F914B91C-C355-1FBA-BFC8-A5402FF011C4}"/>
                </a:ext>
              </a:extLst>
            </p:cNvPr>
            <p:cNvSpPr txBox="1"/>
            <p:nvPr/>
          </p:nvSpPr>
          <p:spPr>
            <a:xfrm>
              <a:off x="5280477" y="5262902"/>
              <a:ext cx="367579" cy="369332"/>
            </a:xfrm>
            <a:prstGeom prst="rect">
              <a:avLst/>
            </a:prstGeom>
            <a:noFill/>
          </p:spPr>
          <p:txBody>
            <a:bodyPr wrap="square" rtlCol="0">
              <a:spAutoFit/>
            </a:bodyPr>
            <a:lstStyle/>
            <a:p>
              <a:pPr algn="ct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grpSp>
      <p:grpSp>
        <p:nvGrpSpPr>
          <p:cNvPr id="19" name="グループ化 18">
            <a:extLst>
              <a:ext uri="{FF2B5EF4-FFF2-40B4-BE49-F238E27FC236}">
                <a16:creationId xmlns:a16="http://schemas.microsoft.com/office/drawing/2014/main" id="{CB949F29-4AC7-A402-9AA4-DBC27E1BCA64}"/>
              </a:ext>
            </a:extLst>
          </p:cNvPr>
          <p:cNvGrpSpPr/>
          <p:nvPr/>
        </p:nvGrpSpPr>
        <p:grpSpPr>
          <a:xfrm>
            <a:off x="5663412" y="3236352"/>
            <a:ext cx="3416320" cy="3378695"/>
            <a:chOff x="5663412" y="3236352"/>
            <a:chExt cx="3416320" cy="3378695"/>
          </a:xfrm>
        </p:grpSpPr>
        <p:sp>
          <p:nvSpPr>
            <p:cNvPr id="1031" name="テキスト ボックス 1030">
              <a:extLst>
                <a:ext uri="{FF2B5EF4-FFF2-40B4-BE49-F238E27FC236}">
                  <a16:creationId xmlns:a16="http://schemas.microsoft.com/office/drawing/2014/main" id="{C7093272-3EFC-CC06-8144-94D6147C4810}"/>
                </a:ext>
              </a:extLst>
            </p:cNvPr>
            <p:cNvSpPr txBox="1"/>
            <p:nvPr/>
          </p:nvSpPr>
          <p:spPr>
            <a:xfrm>
              <a:off x="5663412" y="6091827"/>
              <a:ext cx="3416320" cy="523220"/>
            </a:xfrm>
            <a:prstGeom prst="rect">
              <a:avLst/>
            </a:prstGeom>
            <a:noFill/>
          </p:spPr>
          <p:txBody>
            <a:bodyPr wrap="none" rtlCol="0">
              <a:spAutoFit/>
            </a:bodyPr>
            <a:lstStyle/>
            <a:p>
              <a:pPr algn="ctr"/>
              <a:r>
                <a:rPr lang="en-US" altLang="ja-JP" sz="1600" b="1" dirty="0">
                  <a:solidFill>
                    <a:srgbClr val="0432FF"/>
                  </a:solidFill>
                  <a:latin typeface="Meiryo" panose="020B0604030504040204" pitchFamily="34" charset="-128"/>
                  <a:ea typeface="Meiryo" panose="020B0604030504040204" pitchFamily="34" charset="-128"/>
                </a:rPr>
                <a:t>(</a:t>
              </a:r>
              <a:r>
                <a:rPr kumimoji="1" lang="ja-JP" altLang="en-US" sz="1600" b="1">
                  <a:solidFill>
                    <a:srgbClr val="0432FF"/>
                  </a:solidFill>
                  <a:latin typeface="Meiryo" panose="020B0604030504040204" pitchFamily="34" charset="-128"/>
                  <a:ea typeface="Meiryo" panose="020B0604030504040204" pitchFamily="34" charset="-128"/>
                </a:rPr>
                <a:t>人工</a:t>
              </a:r>
              <a:r>
                <a:rPr kumimoji="1" lang="en-US" altLang="ja-JP" sz="1600" b="1" dirty="0">
                  <a:solidFill>
                    <a:srgbClr val="0432FF"/>
                  </a:solidFill>
                  <a:latin typeface="Meiryo" panose="020B0604030504040204" pitchFamily="34" charset="-128"/>
                  <a:ea typeface="Meiryo" panose="020B0604030504040204" pitchFamily="34" charset="-128"/>
                </a:rPr>
                <a:t>)</a:t>
              </a:r>
              <a:r>
                <a:rPr kumimoji="1" lang="ja-JP" altLang="en-US" sz="1600" b="1">
                  <a:solidFill>
                    <a:srgbClr val="0432FF"/>
                  </a:solidFill>
                  <a:latin typeface="Meiryo" panose="020B0604030504040204" pitchFamily="34" charset="-128"/>
                  <a:ea typeface="Meiryo" panose="020B0604030504040204" pitchFamily="34" charset="-128"/>
                </a:rPr>
                <a:t>ニューラルネットワーク</a:t>
              </a:r>
              <a:endParaRPr kumimoji="1" lang="en-US" altLang="ja-JP" sz="1600" b="1" dirty="0">
                <a:solidFill>
                  <a:srgbClr val="0432FF"/>
                </a:solidFill>
                <a:latin typeface="Meiryo" panose="020B0604030504040204" pitchFamily="34" charset="-128"/>
                <a:ea typeface="Meiryo" panose="020B0604030504040204" pitchFamily="34" charset="-128"/>
              </a:endParaRPr>
            </a:p>
            <a:p>
              <a:pPr algn="ctr"/>
              <a:r>
                <a:rPr kumimoji="1" lang="ja-JP" altLang="en-US" sz="1200">
                  <a:solidFill>
                    <a:srgbClr val="0432FF"/>
                  </a:solidFill>
                  <a:latin typeface="Meiryo" panose="020B0604030504040204" pitchFamily="34" charset="-128"/>
                  <a:ea typeface="Meiryo" panose="020B0604030504040204" pitchFamily="34" charset="-128"/>
                </a:rPr>
                <a:t>人工ニューロンを脳神経回路のようにつなげる</a:t>
              </a:r>
              <a:endParaRPr kumimoji="1" lang="en-US" altLang="ja-JP" sz="1200" dirty="0">
                <a:solidFill>
                  <a:srgbClr val="0432FF"/>
                </a:solidFill>
                <a:latin typeface="Meiryo" panose="020B0604030504040204" pitchFamily="34" charset="-128"/>
                <a:ea typeface="Meiryo" panose="020B0604030504040204" pitchFamily="34" charset="-128"/>
              </a:endParaRPr>
            </a:p>
          </p:txBody>
        </p:sp>
        <p:sp>
          <p:nvSpPr>
            <p:cNvPr id="1033" name="正方形/長方形 1032">
              <a:extLst>
                <a:ext uri="{FF2B5EF4-FFF2-40B4-BE49-F238E27FC236}">
                  <a16:creationId xmlns:a16="http://schemas.microsoft.com/office/drawing/2014/main" id="{353E1C63-0745-25EA-673E-748F9415E1E2}"/>
                </a:ext>
              </a:extLst>
            </p:cNvPr>
            <p:cNvSpPr/>
            <p:nvPr/>
          </p:nvSpPr>
          <p:spPr>
            <a:xfrm>
              <a:off x="7081593" y="3819253"/>
              <a:ext cx="559972" cy="457445"/>
            </a:xfrm>
            <a:prstGeom prst="rect">
              <a:avLst/>
            </a:prstGeom>
            <a:noFill/>
            <a:ln>
              <a:solidFill>
                <a:srgbClr val="0432FF"/>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034" name="直線矢印コネクタ 1033">
              <a:extLst>
                <a:ext uri="{FF2B5EF4-FFF2-40B4-BE49-F238E27FC236}">
                  <a16:creationId xmlns:a16="http://schemas.microsoft.com/office/drawing/2014/main" id="{7643A619-158C-60CF-E38D-EE4543C65C88}"/>
                </a:ext>
              </a:extLst>
            </p:cNvPr>
            <p:cNvCxnSpPr>
              <a:cxnSpLocks/>
              <a:stCxn id="33" idx="2"/>
              <a:endCxn id="1033" idx="0"/>
            </p:cNvCxnSpPr>
            <p:nvPr/>
          </p:nvCxnSpPr>
          <p:spPr>
            <a:xfrm flipH="1">
              <a:off x="7361579" y="3236352"/>
              <a:ext cx="1" cy="582901"/>
            </a:xfrm>
            <a:prstGeom prst="straightConnector1">
              <a:avLst/>
            </a:prstGeom>
            <a:ln>
              <a:solidFill>
                <a:srgbClr val="0432FF"/>
              </a:solidFill>
              <a:tailEnd type="triangle"/>
            </a:ln>
            <a:effectLst/>
          </p:spPr>
          <p:style>
            <a:lnRef idx="2">
              <a:schemeClr val="accent1"/>
            </a:lnRef>
            <a:fillRef idx="0">
              <a:schemeClr val="accent1"/>
            </a:fillRef>
            <a:effectRef idx="1">
              <a:schemeClr val="accent1"/>
            </a:effectRef>
            <a:fontRef idx="minor">
              <a:schemeClr val="tx1"/>
            </a:fontRef>
          </p:style>
        </p:cxnSp>
        <p:sp>
          <p:nvSpPr>
            <p:cNvPr id="1214" name="円/楕円 1213">
              <a:extLst>
                <a:ext uri="{FF2B5EF4-FFF2-40B4-BE49-F238E27FC236}">
                  <a16:creationId xmlns:a16="http://schemas.microsoft.com/office/drawing/2014/main" id="{936513C5-6F07-D3B6-1334-8371E3D18BE3}"/>
                </a:ext>
              </a:extLst>
            </p:cNvPr>
            <p:cNvSpPr/>
            <p:nvPr/>
          </p:nvSpPr>
          <p:spPr>
            <a:xfrm>
              <a:off x="6506394" y="391370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15" name="円/楕円 1214">
              <a:extLst>
                <a:ext uri="{FF2B5EF4-FFF2-40B4-BE49-F238E27FC236}">
                  <a16:creationId xmlns:a16="http://schemas.microsoft.com/office/drawing/2014/main" id="{64D49313-4770-68C3-35CA-76F14591429B}"/>
                </a:ext>
              </a:extLst>
            </p:cNvPr>
            <p:cNvSpPr/>
            <p:nvPr/>
          </p:nvSpPr>
          <p:spPr>
            <a:xfrm>
              <a:off x="6506394" y="427374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16" name="円/楕円 1215">
              <a:extLst>
                <a:ext uri="{FF2B5EF4-FFF2-40B4-BE49-F238E27FC236}">
                  <a16:creationId xmlns:a16="http://schemas.microsoft.com/office/drawing/2014/main" id="{6E72EA8D-AA11-DEF3-83C6-9D6887196CF3}"/>
                </a:ext>
              </a:extLst>
            </p:cNvPr>
            <p:cNvSpPr/>
            <p:nvPr/>
          </p:nvSpPr>
          <p:spPr>
            <a:xfrm>
              <a:off x="6506394" y="463378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17" name="円/楕円 1216">
              <a:extLst>
                <a:ext uri="{FF2B5EF4-FFF2-40B4-BE49-F238E27FC236}">
                  <a16:creationId xmlns:a16="http://schemas.microsoft.com/office/drawing/2014/main" id="{1EA24C86-AF2C-9438-55E1-BECCF2DACEF2}"/>
                </a:ext>
              </a:extLst>
            </p:cNvPr>
            <p:cNvSpPr/>
            <p:nvPr/>
          </p:nvSpPr>
          <p:spPr>
            <a:xfrm>
              <a:off x="6506394" y="499382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18" name="円/楕円 1217">
              <a:extLst>
                <a:ext uri="{FF2B5EF4-FFF2-40B4-BE49-F238E27FC236}">
                  <a16:creationId xmlns:a16="http://schemas.microsoft.com/office/drawing/2014/main" id="{3DAF9571-6F15-F80C-538B-448C912BAE44}"/>
                </a:ext>
              </a:extLst>
            </p:cNvPr>
            <p:cNvSpPr/>
            <p:nvPr/>
          </p:nvSpPr>
          <p:spPr>
            <a:xfrm>
              <a:off x="7226474" y="3909217"/>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19" name="円/楕円 1218">
              <a:extLst>
                <a:ext uri="{FF2B5EF4-FFF2-40B4-BE49-F238E27FC236}">
                  <a16:creationId xmlns:a16="http://schemas.microsoft.com/office/drawing/2014/main" id="{C415FEE9-C153-2C34-E40A-3F250B2A9E98}"/>
                </a:ext>
              </a:extLst>
            </p:cNvPr>
            <p:cNvSpPr/>
            <p:nvPr/>
          </p:nvSpPr>
          <p:spPr>
            <a:xfrm>
              <a:off x="7226474" y="4269257"/>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20" name="円/楕円 1219">
              <a:extLst>
                <a:ext uri="{FF2B5EF4-FFF2-40B4-BE49-F238E27FC236}">
                  <a16:creationId xmlns:a16="http://schemas.microsoft.com/office/drawing/2014/main" id="{2D7751F7-02AE-C21A-3D4E-42491D747635}"/>
                </a:ext>
              </a:extLst>
            </p:cNvPr>
            <p:cNvSpPr/>
            <p:nvPr/>
          </p:nvSpPr>
          <p:spPr>
            <a:xfrm>
              <a:off x="7226474" y="4629297"/>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21" name="円/楕円 1220">
              <a:extLst>
                <a:ext uri="{FF2B5EF4-FFF2-40B4-BE49-F238E27FC236}">
                  <a16:creationId xmlns:a16="http://schemas.microsoft.com/office/drawing/2014/main" id="{09C6E644-8C71-022A-16DF-36330EF62FFC}"/>
                </a:ext>
              </a:extLst>
            </p:cNvPr>
            <p:cNvSpPr/>
            <p:nvPr/>
          </p:nvSpPr>
          <p:spPr>
            <a:xfrm>
              <a:off x="7226474" y="4989337"/>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222" name="直線矢印コネクタ 1221">
              <a:extLst>
                <a:ext uri="{FF2B5EF4-FFF2-40B4-BE49-F238E27FC236}">
                  <a16:creationId xmlns:a16="http://schemas.microsoft.com/office/drawing/2014/main" id="{93FE5AE4-C9F4-357C-CEE2-64CE54DB535C}"/>
                </a:ext>
              </a:extLst>
            </p:cNvPr>
            <p:cNvCxnSpPr>
              <a:cxnSpLocks/>
              <a:stCxn id="1214" idx="6"/>
              <a:endCxn id="1218" idx="2"/>
            </p:cNvCxnSpPr>
            <p:nvPr/>
          </p:nvCxnSpPr>
          <p:spPr>
            <a:xfrm flipV="1">
              <a:off x="6794426" y="405323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23" name="直線矢印コネクタ 1222">
              <a:extLst>
                <a:ext uri="{FF2B5EF4-FFF2-40B4-BE49-F238E27FC236}">
                  <a16:creationId xmlns:a16="http://schemas.microsoft.com/office/drawing/2014/main" id="{A47BA645-3C81-783F-B6A3-F36FB62CA52D}"/>
                </a:ext>
              </a:extLst>
            </p:cNvPr>
            <p:cNvCxnSpPr>
              <a:cxnSpLocks/>
              <a:stCxn id="1215" idx="6"/>
              <a:endCxn id="1218" idx="2"/>
            </p:cNvCxnSpPr>
            <p:nvPr/>
          </p:nvCxnSpPr>
          <p:spPr>
            <a:xfrm flipV="1">
              <a:off x="6794426" y="405323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24" name="直線矢印コネクタ 1223">
              <a:extLst>
                <a:ext uri="{FF2B5EF4-FFF2-40B4-BE49-F238E27FC236}">
                  <a16:creationId xmlns:a16="http://schemas.microsoft.com/office/drawing/2014/main" id="{12E81063-E3B7-A3D0-9BAE-BCF3BDC5CB70}"/>
                </a:ext>
              </a:extLst>
            </p:cNvPr>
            <p:cNvCxnSpPr>
              <a:cxnSpLocks/>
              <a:stCxn id="1216" idx="6"/>
              <a:endCxn id="1218" idx="2"/>
            </p:cNvCxnSpPr>
            <p:nvPr/>
          </p:nvCxnSpPr>
          <p:spPr>
            <a:xfrm flipV="1">
              <a:off x="6794426" y="4053233"/>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25" name="直線矢印コネクタ 1224">
              <a:extLst>
                <a:ext uri="{FF2B5EF4-FFF2-40B4-BE49-F238E27FC236}">
                  <a16:creationId xmlns:a16="http://schemas.microsoft.com/office/drawing/2014/main" id="{DAE2F951-668D-17D1-AA1D-DF192578CB96}"/>
                </a:ext>
              </a:extLst>
            </p:cNvPr>
            <p:cNvCxnSpPr>
              <a:cxnSpLocks/>
              <a:stCxn id="1217" idx="6"/>
              <a:endCxn id="1218" idx="2"/>
            </p:cNvCxnSpPr>
            <p:nvPr/>
          </p:nvCxnSpPr>
          <p:spPr>
            <a:xfrm flipV="1">
              <a:off x="6794426" y="4053233"/>
              <a:ext cx="432048" cy="108460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26" name="直線矢印コネクタ 1225">
              <a:extLst>
                <a:ext uri="{FF2B5EF4-FFF2-40B4-BE49-F238E27FC236}">
                  <a16:creationId xmlns:a16="http://schemas.microsoft.com/office/drawing/2014/main" id="{27F986C0-B662-26F9-963F-15A268B6D4B3}"/>
                </a:ext>
              </a:extLst>
            </p:cNvPr>
            <p:cNvCxnSpPr>
              <a:cxnSpLocks/>
              <a:stCxn id="1214" idx="6"/>
              <a:endCxn id="1219" idx="2"/>
            </p:cNvCxnSpPr>
            <p:nvPr/>
          </p:nvCxnSpPr>
          <p:spPr>
            <a:xfrm>
              <a:off x="6794426" y="405772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27" name="直線矢印コネクタ 1226">
              <a:extLst>
                <a:ext uri="{FF2B5EF4-FFF2-40B4-BE49-F238E27FC236}">
                  <a16:creationId xmlns:a16="http://schemas.microsoft.com/office/drawing/2014/main" id="{B96AEE41-5EB7-B67C-E88A-E2AA49D4C036}"/>
                </a:ext>
              </a:extLst>
            </p:cNvPr>
            <p:cNvCxnSpPr>
              <a:cxnSpLocks/>
              <a:stCxn id="1214" idx="6"/>
              <a:endCxn id="1220" idx="2"/>
            </p:cNvCxnSpPr>
            <p:nvPr/>
          </p:nvCxnSpPr>
          <p:spPr>
            <a:xfrm>
              <a:off x="6794426" y="4057720"/>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28" name="直線矢印コネクタ 1227">
              <a:extLst>
                <a:ext uri="{FF2B5EF4-FFF2-40B4-BE49-F238E27FC236}">
                  <a16:creationId xmlns:a16="http://schemas.microsoft.com/office/drawing/2014/main" id="{A5DED070-DA8F-EABD-E8D7-10D80E45B8A6}"/>
                </a:ext>
              </a:extLst>
            </p:cNvPr>
            <p:cNvCxnSpPr>
              <a:cxnSpLocks/>
              <a:stCxn id="1214" idx="6"/>
              <a:endCxn id="1221" idx="2"/>
            </p:cNvCxnSpPr>
            <p:nvPr/>
          </p:nvCxnSpPr>
          <p:spPr>
            <a:xfrm>
              <a:off x="6794426" y="4057720"/>
              <a:ext cx="432048" cy="107563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29" name="直線矢印コネクタ 1228">
              <a:extLst>
                <a:ext uri="{FF2B5EF4-FFF2-40B4-BE49-F238E27FC236}">
                  <a16:creationId xmlns:a16="http://schemas.microsoft.com/office/drawing/2014/main" id="{342AC1BF-C6DD-E77D-3B11-5F502181F097}"/>
                </a:ext>
              </a:extLst>
            </p:cNvPr>
            <p:cNvCxnSpPr>
              <a:cxnSpLocks/>
              <a:stCxn id="1215" idx="6"/>
              <a:endCxn id="1219" idx="2"/>
            </p:cNvCxnSpPr>
            <p:nvPr/>
          </p:nvCxnSpPr>
          <p:spPr>
            <a:xfrm flipV="1">
              <a:off x="6794426" y="441327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30" name="直線矢印コネクタ 1229">
              <a:extLst>
                <a:ext uri="{FF2B5EF4-FFF2-40B4-BE49-F238E27FC236}">
                  <a16:creationId xmlns:a16="http://schemas.microsoft.com/office/drawing/2014/main" id="{C061A999-9B15-2443-0D19-459694072722}"/>
                </a:ext>
              </a:extLst>
            </p:cNvPr>
            <p:cNvCxnSpPr>
              <a:cxnSpLocks/>
              <a:stCxn id="1215" idx="6"/>
              <a:endCxn id="1220" idx="2"/>
            </p:cNvCxnSpPr>
            <p:nvPr/>
          </p:nvCxnSpPr>
          <p:spPr>
            <a:xfrm>
              <a:off x="6794426" y="441776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31" name="直線矢印コネクタ 1230">
              <a:extLst>
                <a:ext uri="{FF2B5EF4-FFF2-40B4-BE49-F238E27FC236}">
                  <a16:creationId xmlns:a16="http://schemas.microsoft.com/office/drawing/2014/main" id="{8185FA18-9168-2EDD-73E4-50B36E969DE1}"/>
                </a:ext>
              </a:extLst>
            </p:cNvPr>
            <p:cNvCxnSpPr>
              <a:cxnSpLocks/>
              <a:stCxn id="1215" idx="6"/>
              <a:endCxn id="1221" idx="2"/>
            </p:cNvCxnSpPr>
            <p:nvPr/>
          </p:nvCxnSpPr>
          <p:spPr>
            <a:xfrm>
              <a:off x="6794426" y="4417760"/>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32" name="直線矢印コネクタ 1231">
              <a:extLst>
                <a:ext uri="{FF2B5EF4-FFF2-40B4-BE49-F238E27FC236}">
                  <a16:creationId xmlns:a16="http://schemas.microsoft.com/office/drawing/2014/main" id="{A79BB181-7084-5F6F-F469-9F9FFCBC67AA}"/>
                </a:ext>
              </a:extLst>
            </p:cNvPr>
            <p:cNvCxnSpPr>
              <a:cxnSpLocks/>
              <a:stCxn id="1216" idx="6"/>
              <a:endCxn id="1219" idx="2"/>
            </p:cNvCxnSpPr>
            <p:nvPr/>
          </p:nvCxnSpPr>
          <p:spPr>
            <a:xfrm flipV="1">
              <a:off x="6794426" y="441327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33" name="直線矢印コネクタ 1232">
              <a:extLst>
                <a:ext uri="{FF2B5EF4-FFF2-40B4-BE49-F238E27FC236}">
                  <a16:creationId xmlns:a16="http://schemas.microsoft.com/office/drawing/2014/main" id="{BE374FF8-57ED-5308-CC55-AC5F41BC388A}"/>
                </a:ext>
              </a:extLst>
            </p:cNvPr>
            <p:cNvCxnSpPr>
              <a:cxnSpLocks/>
              <a:stCxn id="1216" idx="6"/>
              <a:endCxn id="1220" idx="2"/>
            </p:cNvCxnSpPr>
            <p:nvPr/>
          </p:nvCxnSpPr>
          <p:spPr>
            <a:xfrm flipV="1">
              <a:off x="6794426" y="477331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34" name="直線矢印コネクタ 1233">
              <a:extLst>
                <a:ext uri="{FF2B5EF4-FFF2-40B4-BE49-F238E27FC236}">
                  <a16:creationId xmlns:a16="http://schemas.microsoft.com/office/drawing/2014/main" id="{A83BC664-308D-6044-1DF8-673B3D971546}"/>
                </a:ext>
              </a:extLst>
            </p:cNvPr>
            <p:cNvCxnSpPr>
              <a:cxnSpLocks/>
              <a:stCxn id="1216" idx="6"/>
              <a:endCxn id="1221" idx="2"/>
            </p:cNvCxnSpPr>
            <p:nvPr/>
          </p:nvCxnSpPr>
          <p:spPr>
            <a:xfrm>
              <a:off x="6794426" y="477780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35" name="直線矢印コネクタ 1234">
              <a:extLst>
                <a:ext uri="{FF2B5EF4-FFF2-40B4-BE49-F238E27FC236}">
                  <a16:creationId xmlns:a16="http://schemas.microsoft.com/office/drawing/2014/main" id="{401A7590-B4D0-A71C-2CCA-0ACB82DDE150}"/>
                </a:ext>
              </a:extLst>
            </p:cNvPr>
            <p:cNvCxnSpPr>
              <a:cxnSpLocks/>
              <a:stCxn id="1217" idx="6"/>
              <a:endCxn id="1219" idx="2"/>
            </p:cNvCxnSpPr>
            <p:nvPr/>
          </p:nvCxnSpPr>
          <p:spPr>
            <a:xfrm flipV="1">
              <a:off x="6794426" y="4413273"/>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36" name="直線矢印コネクタ 1235">
              <a:extLst>
                <a:ext uri="{FF2B5EF4-FFF2-40B4-BE49-F238E27FC236}">
                  <a16:creationId xmlns:a16="http://schemas.microsoft.com/office/drawing/2014/main" id="{221287F1-B99D-72EE-C47D-A5EBBA26BB1F}"/>
                </a:ext>
              </a:extLst>
            </p:cNvPr>
            <p:cNvCxnSpPr>
              <a:cxnSpLocks/>
              <a:stCxn id="1217" idx="6"/>
              <a:endCxn id="1220" idx="2"/>
            </p:cNvCxnSpPr>
            <p:nvPr/>
          </p:nvCxnSpPr>
          <p:spPr>
            <a:xfrm flipV="1">
              <a:off x="6794426" y="477331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37" name="直線矢印コネクタ 1236">
              <a:extLst>
                <a:ext uri="{FF2B5EF4-FFF2-40B4-BE49-F238E27FC236}">
                  <a16:creationId xmlns:a16="http://schemas.microsoft.com/office/drawing/2014/main" id="{0335218C-E627-67C0-4FFE-517ABBC1A404}"/>
                </a:ext>
              </a:extLst>
            </p:cNvPr>
            <p:cNvCxnSpPr>
              <a:cxnSpLocks/>
              <a:stCxn id="1217" idx="6"/>
              <a:endCxn id="1221" idx="2"/>
            </p:cNvCxnSpPr>
            <p:nvPr/>
          </p:nvCxnSpPr>
          <p:spPr>
            <a:xfrm flipV="1">
              <a:off x="6794426" y="513335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238" name="円/楕円 1237">
              <a:extLst>
                <a:ext uri="{FF2B5EF4-FFF2-40B4-BE49-F238E27FC236}">
                  <a16:creationId xmlns:a16="http://schemas.microsoft.com/office/drawing/2014/main" id="{E60D515C-89A5-134F-E64F-0718BAB69C3E}"/>
                </a:ext>
              </a:extLst>
            </p:cNvPr>
            <p:cNvSpPr/>
            <p:nvPr/>
          </p:nvSpPr>
          <p:spPr>
            <a:xfrm>
              <a:off x="7222358" y="391370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39" name="円/楕円 1238">
              <a:extLst>
                <a:ext uri="{FF2B5EF4-FFF2-40B4-BE49-F238E27FC236}">
                  <a16:creationId xmlns:a16="http://schemas.microsoft.com/office/drawing/2014/main" id="{5630FB4F-998A-93DE-A465-8B3D59E956E4}"/>
                </a:ext>
              </a:extLst>
            </p:cNvPr>
            <p:cNvSpPr/>
            <p:nvPr/>
          </p:nvSpPr>
          <p:spPr>
            <a:xfrm>
              <a:off x="7222358" y="427374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40" name="円/楕円 1239">
              <a:extLst>
                <a:ext uri="{FF2B5EF4-FFF2-40B4-BE49-F238E27FC236}">
                  <a16:creationId xmlns:a16="http://schemas.microsoft.com/office/drawing/2014/main" id="{2A2587AD-2ADB-5EF5-BBDD-665EB544E6F0}"/>
                </a:ext>
              </a:extLst>
            </p:cNvPr>
            <p:cNvSpPr/>
            <p:nvPr/>
          </p:nvSpPr>
          <p:spPr>
            <a:xfrm>
              <a:off x="7222358" y="463378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41" name="円/楕円 1240">
              <a:extLst>
                <a:ext uri="{FF2B5EF4-FFF2-40B4-BE49-F238E27FC236}">
                  <a16:creationId xmlns:a16="http://schemas.microsoft.com/office/drawing/2014/main" id="{2065F89F-4B73-5A34-8581-84E10F336DBA}"/>
                </a:ext>
              </a:extLst>
            </p:cNvPr>
            <p:cNvSpPr/>
            <p:nvPr/>
          </p:nvSpPr>
          <p:spPr>
            <a:xfrm>
              <a:off x="7222358" y="499382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42" name="円/楕円 1241">
              <a:extLst>
                <a:ext uri="{FF2B5EF4-FFF2-40B4-BE49-F238E27FC236}">
                  <a16:creationId xmlns:a16="http://schemas.microsoft.com/office/drawing/2014/main" id="{D000B0A9-147B-4C50-3CEA-9497D3EF034B}"/>
                </a:ext>
              </a:extLst>
            </p:cNvPr>
            <p:cNvSpPr/>
            <p:nvPr/>
          </p:nvSpPr>
          <p:spPr>
            <a:xfrm>
              <a:off x="7942438" y="390921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43" name="円/楕円 1242">
              <a:extLst>
                <a:ext uri="{FF2B5EF4-FFF2-40B4-BE49-F238E27FC236}">
                  <a16:creationId xmlns:a16="http://schemas.microsoft.com/office/drawing/2014/main" id="{6236439F-4593-9BD3-5481-E2F446EBB29E}"/>
                </a:ext>
              </a:extLst>
            </p:cNvPr>
            <p:cNvSpPr/>
            <p:nvPr/>
          </p:nvSpPr>
          <p:spPr>
            <a:xfrm>
              <a:off x="7942438" y="426925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44" name="円/楕円 1243">
              <a:extLst>
                <a:ext uri="{FF2B5EF4-FFF2-40B4-BE49-F238E27FC236}">
                  <a16:creationId xmlns:a16="http://schemas.microsoft.com/office/drawing/2014/main" id="{BD90D88E-6EF9-8B36-7E70-8D99E58C2618}"/>
                </a:ext>
              </a:extLst>
            </p:cNvPr>
            <p:cNvSpPr/>
            <p:nvPr/>
          </p:nvSpPr>
          <p:spPr>
            <a:xfrm>
              <a:off x="7942438" y="462929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45" name="円/楕円 1244">
              <a:extLst>
                <a:ext uri="{FF2B5EF4-FFF2-40B4-BE49-F238E27FC236}">
                  <a16:creationId xmlns:a16="http://schemas.microsoft.com/office/drawing/2014/main" id="{3C2A25EB-6719-7057-C157-E0F4AB9F352B}"/>
                </a:ext>
              </a:extLst>
            </p:cNvPr>
            <p:cNvSpPr/>
            <p:nvPr/>
          </p:nvSpPr>
          <p:spPr>
            <a:xfrm>
              <a:off x="7942438" y="498933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246" name="直線矢印コネクタ 1245">
              <a:extLst>
                <a:ext uri="{FF2B5EF4-FFF2-40B4-BE49-F238E27FC236}">
                  <a16:creationId xmlns:a16="http://schemas.microsoft.com/office/drawing/2014/main" id="{6B16A711-94D1-AE43-108C-372663070C01}"/>
                </a:ext>
              </a:extLst>
            </p:cNvPr>
            <p:cNvCxnSpPr>
              <a:cxnSpLocks/>
              <a:stCxn id="1238" idx="6"/>
              <a:endCxn id="1242" idx="2"/>
            </p:cNvCxnSpPr>
            <p:nvPr/>
          </p:nvCxnSpPr>
          <p:spPr>
            <a:xfrm flipV="1">
              <a:off x="7510390" y="405323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47" name="直線矢印コネクタ 1246">
              <a:extLst>
                <a:ext uri="{FF2B5EF4-FFF2-40B4-BE49-F238E27FC236}">
                  <a16:creationId xmlns:a16="http://schemas.microsoft.com/office/drawing/2014/main" id="{F3A30521-5979-92A5-A79E-ADC6936F61CE}"/>
                </a:ext>
              </a:extLst>
            </p:cNvPr>
            <p:cNvCxnSpPr>
              <a:cxnSpLocks/>
              <a:stCxn id="1239" idx="6"/>
              <a:endCxn id="1242" idx="2"/>
            </p:cNvCxnSpPr>
            <p:nvPr/>
          </p:nvCxnSpPr>
          <p:spPr>
            <a:xfrm flipV="1">
              <a:off x="7510390" y="405323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48" name="直線矢印コネクタ 1247">
              <a:extLst>
                <a:ext uri="{FF2B5EF4-FFF2-40B4-BE49-F238E27FC236}">
                  <a16:creationId xmlns:a16="http://schemas.microsoft.com/office/drawing/2014/main" id="{8732BDD8-3629-67EF-1E86-0EB446EB8C85}"/>
                </a:ext>
              </a:extLst>
            </p:cNvPr>
            <p:cNvCxnSpPr>
              <a:cxnSpLocks/>
              <a:stCxn id="1240" idx="6"/>
              <a:endCxn id="1242" idx="2"/>
            </p:cNvCxnSpPr>
            <p:nvPr/>
          </p:nvCxnSpPr>
          <p:spPr>
            <a:xfrm flipV="1">
              <a:off x="7510390" y="4053233"/>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49" name="直線矢印コネクタ 1248">
              <a:extLst>
                <a:ext uri="{FF2B5EF4-FFF2-40B4-BE49-F238E27FC236}">
                  <a16:creationId xmlns:a16="http://schemas.microsoft.com/office/drawing/2014/main" id="{E13E94AC-A1A5-EB03-E510-F89E185753C5}"/>
                </a:ext>
              </a:extLst>
            </p:cNvPr>
            <p:cNvCxnSpPr>
              <a:cxnSpLocks/>
              <a:stCxn id="1241" idx="6"/>
              <a:endCxn id="1242" idx="2"/>
            </p:cNvCxnSpPr>
            <p:nvPr/>
          </p:nvCxnSpPr>
          <p:spPr>
            <a:xfrm flipV="1">
              <a:off x="7510390" y="4053233"/>
              <a:ext cx="432048" cy="108460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50" name="直線矢印コネクタ 1249">
              <a:extLst>
                <a:ext uri="{FF2B5EF4-FFF2-40B4-BE49-F238E27FC236}">
                  <a16:creationId xmlns:a16="http://schemas.microsoft.com/office/drawing/2014/main" id="{08E4DB5A-8F36-0374-E447-2882CBCC7E9A}"/>
                </a:ext>
              </a:extLst>
            </p:cNvPr>
            <p:cNvCxnSpPr>
              <a:cxnSpLocks/>
              <a:stCxn id="1238" idx="6"/>
              <a:endCxn id="1243" idx="2"/>
            </p:cNvCxnSpPr>
            <p:nvPr/>
          </p:nvCxnSpPr>
          <p:spPr>
            <a:xfrm>
              <a:off x="7510390" y="405772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51" name="直線矢印コネクタ 1250">
              <a:extLst>
                <a:ext uri="{FF2B5EF4-FFF2-40B4-BE49-F238E27FC236}">
                  <a16:creationId xmlns:a16="http://schemas.microsoft.com/office/drawing/2014/main" id="{456A5D31-54BA-E072-E68A-5F0A89EB1E2C}"/>
                </a:ext>
              </a:extLst>
            </p:cNvPr>
            <p:cNvCxnSpPr>
              <a:cxnSpLocks/>
              <a:stCxn id="1238" idx="6"/>
              <a:endCxn id="1244" idx="2"/>
            </p:cNvCxnSpPr>
            <p:nvPr/>
          </p:nvCxnSpPr>
          <p:spPr>
            <a:xfrm>
              <a:off x="7510390" y="4057720"/>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52" name="直線矢印コネクタ 1251">
              <a:extLst>
                <a:ext uri="{FF2B5EF4-FFF2-40B4-BE49-F238E27FC236}">
                  <a16:creationId xmlns:a16="http://schemas.microsoft.com/office/drawing/2014/main" id="{924557CF-A4BA-0F55-3B39-6B43EF0BC7C1}"/>
                </a:ext>
              </a:extLst>
            </p:cNvPr>
            <p:cNvCxnSpPr>
              <a:cxnSpLocks/>
              <a:stCxn id="1238" idx="6"/>
              <a:endCxn id="1245" idx="2"/>
            </p:cNvCxnSpPr>
            <p:nvPr/>
          </p:nvCxnSpPr>
          <p:spPr>
            <a:xfrm>
              <a:off x="7510390" y="4057720"/>
              <a:ext cx="432048" cy="107563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53" name="直線矢印コネクタ 1252">
              <a:extLst>
                <a:ext uri="{FF2B5EF4-FFF2-40B4-BE49-F238E27FC236}">
                  <a16:creationId xmlns:a16="http://schemas.microsoft.com/office/drawing/2014/main" id="{450F4A99-4E5F-8453-5D5A-013D05D83CC6}"/>
                </a:ext>
              </a:extLst>
            </p:cNvPr>
            <p:cNvCxnSpPr>
              <a:cxnSpLocks/>
              <a:stCxn id="1239" idx="6"/>
              <a:endCxn id="1243" idx="2"/>
            </p:cNvCxnSpPr>
            <p:nvPr/>
          </p:nvCxnSpPr>
          <p:spPr>
            <a:xfrm flipV="1">
              <a:off x="7510390" y="441327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54" name="直線矢印コネクタ 1253">
              <a:extLst>
                <a:ext uri="{FF2B5EF4-FFF2-40B4-BE49-F238E27FC236}">
                  <a16:creationId xmlns:a16="http://schemas.microsoft.com/office/drawing/2014/main" id="{8707BF60-9477-7F7D-B7AE-14B75EAB778C}"/>
                </a:ext>
              </a:extLst>
            </p:cNvPr>
            <p:cNvCxnSpPr>
              <a:cxnSpLocks/>
              <a:stCxn id="1239" idx="6"/>
              <a:endCxn id="1244" idx="2"/>
            </p:cNvCxnSpPr>
            <p:nvPr/>
          </p:nvCxnSpPr>
          <p:spPr>
            <a:xfrm>
              <a:off x="7510390" y="441776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55" name="直線矢印コネクタ 1254">
              <a:extLst>
                <a:ext uri="{FF2B5EF4-FFF2-40B4-BE49-F238E27FC236}">
                  <a16:creationId xmlns:a16="http://schemas.microsoft.com/office/drawing/2014/main" id="{BE387B7F-1CCB-6928-3D55-81C7676927FF}"/>
                </a:ext>
              </a:extLst>
            </p:cNvPr>
            <p:cNvCxnSpPr>
              <a:cxnSpLocks/>
              <a:stCxn id="1239" idx="6"/>
              <a:endCxn id="1245" idx="2"/>
            </p:cNvCxnSpPr>
            <p:nvPr/>
          </p:nvCxnSpPr>
          <p:spPr>
            <a:xfrm>
              <a:off x="7510390" y="4417760"/>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56" name="直線矢印コネクタ 1255">
              <a:extLst>
                <a:ext uri="{FF2B5EF4-FFF2-40B4-BE49-F238E27FC236}">
                  <a16:creationId xmlns:a16="http://schemas.microsoft.com/office/drawing/2014/main" id="{7098969E-A5CC-586D-B540-841F11FABDDB}"/>
                </a:ext>
              </a:extLst>
            </p:cNvPr>
            <p:cNvCxnSpPr>
              <a:cxnSpLocks/>
              <a:stCxn id="1240" idx="6"/>
              <a:endCxn id="1243" idx="2"/>
            </p:cNvCxnSpPr>
            <p:nvPr/>
          </p:nvCxnSpPr>
          <p:spPr>
            <a:xfrm flipV="1">
              <a:off x="7510390" y="441327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57" name="直線矢印コネクタ 1256">
              <a:extLst>
                <a:ext uri="{FF2B5EF4-FFF2-40B4-BE49-F238E27FC236}">
                  <a16:creationId xmlns:a16="http://schemas.microsoft.com/office/drawing/2014/main" id="{AE7CE470-C57E-8732-368D-9D8C14BA79C1}"/>
                </a:ext>
              </a:extLst>
            </p:cNvPr>
            <p:cNvCxnSpPr>
              <a:cxnSpLocks/>
              <a:stCxn id="1240" idx="6"/>
              <a:endCxn id="1244" idx="2"/>
            </p:cNvCxnSpPr>
            <p:nvPr/>
          </p:nvCxnSpPr>
          <p:spPr>
            <a:xfrm flipV="1">
              <a:off x="7510390" y="477331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58" name="直線矢印コネクタ 1257">
              <a:extLst>
                <a:ext uri="{FF2B5EF4-FFF2-40B4-BE49-F238E27FC236}">
                  <a16:creationId xmlns:a16="http://schemas.microsoft.com/office/drawing/2014/main" id="{FE14557F-F0A6-C4C9-65D6-0DD470ECE3C4}"/>
                </a:ext>
              </a:extLst>
            </p:cNvPr>
            <p:cNvCxnSpPr>
              <a:cxnSpLocks/>
              <a:stCxn id="1240" idx="6"/>
              <a:endCxn id="1245" idx="2"/>
            </p:cNvCxnSpPr>
            <p:nvPr/>
          </p:nvCxnSpPr>
          <p:spPr>
            <a:xfrm>
              <a:off x="7510390" y="477780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59" name="直線矢印コネクタ 1258">
              <a:extLst>
                <a:ext uri="{FF2B5EF4-FFF2-40B4-BE49-F238E27FC236}">
                  <a16:creationId xmlns:a16="http://schemas.microsoft.com/office/drawing/2014/main" id="{F4592D06-6C99-29F8-FFEE-381FD74975F8}"/>
                </a:ext>
              </a:extLst>
            </p:cNvPr>
            <p:cNvCxnSpPr>
              <a:cxnSpLocks/>
              <a:stCxn id="1241" idx="6"/>
              <a:endCxn id="1243" idx="2"/>
            </p:cNvCxnSpPr>
            <p:nvPr/>
          </p:nvCxnSpPr>
          <p:spPr>
            <a:xfrm flipV="1">
              <a:off x="7510390" y="4413273"/>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60" name="直線矢印コネクタ 1259">
              <a:extLst>
                <a:ext uri="{FF2B5EF4-FFF2-40B4-BE49-F238E27FC236}">
                  <a16:creationId xmlns:a16="http://schemas.microsoft.com/office/drawing/2014/main" id="{8E7DD52B-121E-FD68-0B29-CDC8144B0D5B}"/>
                </a:ext>
              </a:extLst>
            </p:cNvPr>
            <p:cNvCxnSpPr>
              <a:cxnSpLocks/>
              <a:stCxn id="1241" idx="6"/>
              <a:endCxn id="1244" idx="2"/>
            </p:cNvCxnSpPr>
            <p:nvPr/>
          </p:nvCxnSpPr>
          <p:spPr>
            <a:xfrm flipV="1">
              <a:off x="7510390" y="477331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61" name="直線矢印コネクタ 1260">
              <a:extLst>
                <a:ext uri="{FF2B5EF4-FFF2-40B4-BE49-F238E27FC236}">
                  <a16:creationId xmlns:a16="http://schemas.microsoft.com/office/drawing/2014/main" id="{617DF626-04E8-6A3C-3C3B-1B8500D5B693}"/>
                </a:ext>
              </a:extLst>
            </p:cNvPr>
            <p:cNvCxnSpPr>
              <a:cxnSpLocks/>
              <a:stCxn id="1241" idx="6"/>
              <a:endCxn id="1245" idx="2"/>
            </p:cNvCxnSpPr>
            <p:nvPr/>
          </p:nvCxnSpPr>
          <p:spPr>
            <a:xfrm flipV="1">
              <a:off x="7510390" y="513335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354" name="正方形/長方形 1353">
              <a:extLst>
                <a:ext uri="{FF2B5EF4-FFF2-40B4-BE49-F238E27FC236}">
                  <a16:creationId xmlns:a16="http://schemas.microsoft.com/office/drawing/2014/main" id="{2FEF5D27-3D2E-8304-ED80-256B60323375}"/>
                </a:ext>
              </a:extLst>
            </p:cNvPr>
            <p:cNvSpPr/>
            <p:nvPr/>
          </p:nvSpPr>
          <p:spPr>
            <a:xfrm>
              <a:off x="7813848" y="3816930"/>
              <a:ext cx="552450" cy="2188642"/>
            </a:xfrm>
            <a:prstGeom prst="rect">
              <a:avLst/>
            </a:prstGeom>
            <a:solidFill>
              <a:schemeClr val="accent3">
                <a:lumMod val="75000"/>
                <a:alpha val="15729"/>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55" name="正方形/長方形 1354">
              <a:extLst>
                <a:ext uri="{FF2B5EF4-FFF2-40B4-BE49-F238E27FC236}">
                  <a16:creationId xmlns:a16="http://schemas.microsoft.com/office/drawing/2014/main" id="{A09130BA-BE4F-5EC5-278F-982E755F3E96}"/>
                </a:ext>
              </a:extLst>
            </p:cNvPr>
            <p:cNvSpPr/>
            <p:nvPr/>
          </p:nvSpPr>
          <p:spPr>
            <a:xfrm>
              <a:off x="6385739" y="3816930"/>
              <a:ext cx="552450" cy="2188642"/>
            </a:xfrm>
            <a:prstGeom prst="rect">
              <a:avLst/>
            </a:prstGeom>
            <a:solidFill>
              <a:srgbClr val="0432FF">
                <a:alpha val="10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56" name="テキスト ボックス 1355">
              <a:extLst>
                <a:ext uri="{FF2B5EF4-FFF2-40B4-BE49-F238E27FC236}">
                  <a16:creationId xmlns:a16="http://schemas.microsoft.com/office/drawing/2014/main" id="{4161A570-AF74-8FF5-2D44-DE7D6EB696E2}"/>
                </a:ext>
              </a:extLst>
            </p:cNvPr>
            <p:cNvSpPr txBox="1"/>
            <p:nvPr/>
          </p:nvSpPr>
          <p:spPr>
            <a:xfrm>
              <a:off x="6317824" y="3570115"/>
              <a:ext cx="691040" cy="276999"/>
            </a:xfrm>
            <a:prstGeom prst="rect">
              <a:avLst/>
            </a:prstGeom>
            <a:noFill/>
          </p:spPr>
          <p:txBody>
            <a:bodyPr wrap="square" rtlCol="0">
              <a:spAutoFit/>
            </a:bodyPr>
            <a:lstStyle/>
            <a:p>
              <a:pPr algn="ctr"/>
              <a:r>
                <a:rPr kumimoji="1" lang="ja-JP" altLang="en-US" sz="1200">
                  <a:solidFill>
                    <a:srgbClr val="0070C0"/>
                  </a:solidFill>
                  <a:latin typeface="Meiryo" charset="-128"/>
                  <a:ea typeface="Meiryo" charset="-128"/>
                  <a:cs typeface="Meiryo" charset="-128"/>
                </a:rPr>
                <a:t>入力層</a:t>
              </a:r>
              <a:endParaRPr kumimoji="1" lang="ja-JP" altLang="en-US" sz="1200" dirty="0">
                <a:solidFill>
                  <a:srgbClr val="0070C0"/>
                </a:solidFill>
                <a:latin typeface="Meiryo" charset="-128"/>
                <a:ea typeface="Meiryo" charset="-128"/>
                <a:cs typeface="Meiryo" charset="-128"/>
              </a:endParaRPr>
            </a:p>
          </p:txBody>
        </p:sp>
        <p:sp>
          <p:nvSpPr>
            <p:cNvPr id="1357" name="テキスト ボックス 1356">
              <a:extLst>
                <a:ext uri="{FF2B5EF4-FFF2-40B4-BE49-F238E27FC236}">
                  <a16:creationId xmlns:a16="http://schemas.microsoft.com/office/drawing/2014/main" id="{739F25A9-F69D-3EF8-4451-8C149CA71EAF}"/>
                </a:ext>
              </a:extLst>
            </p:cNvPr>
            <p:cNvSpPr txBox="1"/>
            <p:nvPr/>
          </p:nvSpPr>
          <p:spPr>
            <a:xfrm>
              <a:off x="7767349" y="3569585"/>
              <a:ext cx="691040" cy="276999"/>
            </a:xfrm>
            <a:prstGeom prst="rect">
              <a:avLst/>
            </a:prstGeom>
            <a:noFill/>
          </p:spPr>
          <p:txBody>
            <a:bodyPr wrap="square" rtlCol="0">
              <a:spAutoFit/>
            </a:bodyPr>
            <a:lstStyle/>
            <a:p>
              <a:pPr algn="ctr"/>
              <a:r>
                <a:rPr kumimoji="1" lang="ja-JP" altLang="en-US" sz="1200">
                  <a:solidFill>
                    <a:schemeClr val="accent3">
                      <a:lumMod val="75000"/>
                    </a:schemeClr>
                  </a:solidFill>
                  <a:latin typeface="Meiryo" charset="-128"/>
                  <a:ea typeface="Meiryo" charset="-128"/>
                  <a:cs typeface="Meiryo" charset="-128"/>
                </a:rPr>
                <a:t>出力層</a:t>
              </a:r>
              <a:endParaRPr kumimoji="1" lang="ja-JP" altLang="en-US" sz="1200" dirty="0">
                <a:solidFill>
                  <a:schemeClr val="accent3">
                    <a:lumMod val="75000"/>
                  </a:schemeClr>
                </a:solidFill>
                <a:latin typeface="Meiryo" charset="-128"/>
                <a:ea typeface="Meiryo" charset="-128"/>
                <a:cs typeface="Meiryo" charset="-128"/>
              </a:endParaRPr>
            </a:p>
          </p:txBody>
        </p:sp>
        <p:sp>
          <p:nvSpPr>
            <p:cNvPr id="1364" name="円/楕円 1363">
              <a:extLst>
                <a:ext uri="{FF2B5EF4-FFF2-40B4-BE49-F238E27FC236}">
                  <a16:creationId xmlns:a16="http://schemas.microsoft.com/office/drawing/2014/main" id="{2AE9529B-D1DF-83D3-4317-735BBE55FB45}"/>
                </a:ext>
              </a:extLst>
            </p:cNvPr>
            <p:cNvSpPr/>
            <p:nvPr/>
          </p:nvSpPr>
          <p:spPr>
            <a:xfrm>
              <a:off x="6507867" y="5622019"/>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65" name="円/楕円 1364">
              <a:extLst>
                <a:ext uri="{FF2B5EF4-FFF2-40B4-BE49-F238E27FC236}">
                  <a16:creationId xmlns:a16="http://schemas.microsoft.com/office/drawing/2014/main" id="{001E2502-450C-E87B-9B51-7A763EAAE3FA}"/>
                </a:ext>
              </a:extLst>
            </p:cNvPr>
            <p:cNvSpPr/>
            <p:nvPr/>
          </p:nvSpPr>
          <p:spPr>
            <a:xfrm>
              <a:off x="7227947" y="5617532"/>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66" name="直線矢印コネクタ 1365">
              <a:extLst>
                <a:ext uri="{FF2B5EF4-FFF2-40B4-BE49-F238E27FC236}">
                  <a16:creationId xmlns:a16="http://schemas.microsoft.com/office/drawing/2014/main" id="{B6369B27-0A12-7A41-3065-E02A0D098A63}"/>
                </a:ext>
              </a:extLst>
            </p:cNvPr>
            <p:cNvCxnSpPr>
              <a:cxnSpLocks/>
              <a:stCxn id="1364" idx="6"/>
              <a:endCxn id="1365" idx="2"/>
            </p:cNvCxnSpPr>
            <p:nvPr/>
          </p:nvCxnSpPr>
          <p:spPr>
            <a:xfrm flipV="1">
              <a:off x="6795899" y="5761548"/>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367" name="円/楕円 1366">
              <a:extLst>
                <a:ext uri="{FF2B5EF4-FFF2-40B4-BE49-F238E27FC236}">
                  <a16:creationId xmlns:a16="http://schemas.microsoft.com/office/drawing/2014/main" id="{49278C4E-53D7-3A90-A89A-0424FFFC744D}"/>
                </a:ext>
              </a:extLst>
            </p:cNvPr>
            <p:cNvSpPr/>
            <p:nvPr/>
          </p:nvSpPr>
          <p:spPr>
            <a:xfrm>
              <a:off x="7223831" y="5622019"/>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68" name="円/楕円 1367">
              <a:extLst>
                <a:ext uri="{FF2B5EF4-FFF2-40B4-BE49-F238E27FC236}">
                  <a16:creationId xmlns:a16="http://schemas.microsoft.com/office/drawing/2014/main" id="{C2FF5FFE-729D-3236-145F-BEAF21E48FA0}"/>
                </a:ext>
              </a:extLst>
            </p:cNvPr>
            <p:cNvSpPr/>
            <p:nvPr/>
          </p:nvSpPr>
          <p:spPr>
            <a:xfrm>
              <a:off x="7943911" y="5617532"/>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69" name="直線矢印コネクタ 1368">
              <a:extLst>
                <a:ext uri="{FF2B5EF4-FFF2-40B4-BE49-F238E27FC236}">
                  <a16:creationId xmlns:a16="http://schemas.microsoft.com/office/drawing/2014/main" id="{02D8B3D9-AAA2-5BFE-FABD-FBB26EC076C7}"/>
                </a:ext>
              </a:extLst>
            </p:cNvPr>
            <p:cNvCxnSpPr>
              <a:cxnSpLocks/>
              <a:stCxn id="1367" idx="6"/>
              <a:endCxn id="1368" idx="2"/>
            </p:cNvCxnSpPr>
            <p:nvPr/>
          </p:nvCxnSpPr>
          <p:spPr>
            <a:xfrm flipV="1">
              <a:off x="7511863" y="5761548"/>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384" name="テキスト ボックス 1383">
              <a:extLst>
                <a:ext uri="{FF2B5EF4-FFF2-40B4-BE49-F238E27FC236}">
                  <a16:creationId xmlns:a16="http://schemas.microsoft.com/office/drawing/2014/main" id="{9617F3B2-4C03-B62D-BB79-01253ECD7273}"/>
                </a:ext>
              </a:extLst>
            </p:cNvPr>
            <p:cNvSpPr txBox="1"/>
            <p:nvPr/>
          </p:nvSpPr>
          <p:spPr>
            <a:xfrm>
              <a:off x="6468151" y="5274731"/>
              <a:ext cx="367579" cy="369332"/>
            </a:xfrm>
            <a:prstGeom prst="rect">
              <a:avLst/>
            </a:prstGeom>
            <a:noFill/>
          </p:spPr>
          <p:txBody>
            <a:bodyPr wrap="square" rtlCol="0">
              <a:spAutoFit/>
            </a:bodyPr>
            <a:lstStyle/>
            <a:p>
              <a:pPr algn="ct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sp>
          <p:nvSpPr>
            <p:cNvPr id="1385" name="テキスト ボックス 1384">
              <a:extLst>
                <a:ext uri="{FF2B5EF4-FFF2-40B4-BE49-F238E27FC236}">
                  <a16:creationId xmlns:a16="http://schemas.microsoft.com/office/drawing/2014/main" id="{D60C879A-19DC-7D59-F8A6-99A7C8BE079B}"/>
                </a:ext>
              </a:extLst>
            </p:cNvPr>
            <p:cNvSpPr txBox="1"/>
            <p:nvPr/>
          </p:nvSpPr>
          <p:spPr>
            <a:xfrm>
              <a:off x="7173443" y="5274731"/>
              <a:ext cx="367579" cy="369332"/>
            </a:xfrm>
            <a:prstGeom prst="rect">
              <a:avLst/>
            </a:prstGeom>
            <a:noFill/>
          </p:spPr>
          <p:txBody>
            <a:bodyPr wrap="square" rtlCol="0">
              <a:spAutoFit/>
            </a:bodyPr>
            <a:lstStyle/>
            <a:p>
              <a:pPr algn="ct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sp>
          <p:nvSpPr>
            <p:cNvPr id="1386" name="テキスト ボックス 1385">
              <a:extLst>
                <a:ext uri="{FF2B5EF4-FFF2-40B4-BE49-F238E27FC236}">
                  <a16:creationId xmlns:a16="http://schemas.microsoft.com/office/drawing/2014/main" id="{28FFFF70-EB18-5F46-1880-A0067146FC91}"/>
                </a:ext>
              </a:extLst>
            </p:cNvPr>
            <p:cNvSpPr txBox="1"/>
            <p:nvPr/>
          </p:nvSpPr>
          <p:spPr>
            <a:xfrm>
              <a:off x="7896353" y="5272331"/>
              <a:ext cx="367579" cy="369332"/>
            </a:xfrm>
            <a:prstGeom prst="rect">
              <a:avLst/>
            </a:prstGeom>
            <a:noFill/>
          </p:spPr>
          <p:txBody>
            <a:bodyPr wrap="square" rtlCol="0">
              <a:spAutoFit/>
            </a:bodyPr>
            <a:lstStyle/>
            <a:p>
              <a:pPr algn="ct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grpSp>
      <p:grpSp>
        <p:nvGrpSpPr>
          <p:cNvPr id="18" name="グループ化 17">
            <a:extLst>
              <a:ext uri="{FF2B5EF4-FFF2-40B4-BE49-F238E27FC236}">
                <a16:creationId xmlns:a16="http://schemas.microsoft.com/office/drawing/2014/main" id="{670CFA24-CA2A-629F-9004-A309AC4A119A}"/>
              </a:ext>
            </a:extLst>
          </p:cNvPr>
          <p:cNvGrpSpPr/>
          <p:nvPr/>
        </p:nvGrpSpPr>
        <p:grpSpPr>
          <a:xfrm>
            <a:off x="4177358" y="946454"/>
            <a:ext cx="4584605" cy="2289898"/>
            <a:chOff x="4177358" y="946454"/>
            <a:chExt cx="4584605" cy="2289898"/>
          </a:xfrm>
        </p:grpSpPr>
        <p:grpSp>
          <p:nvGrpSpPr>
            <p:cNvPr id="3" name="グループ化 2">
              <a:extLst>
                <a:ext uri="{FF2B5EF4-FFF2-40B4-BE49-F238E27FC236}">
                  <a16:creationId xmlns:a16="http://schemas.microsoft.com/office/drawing/2014/main" id="{A8E61C29-C7E9-B58B-0342-1F487331196E}"/>
                </a:ext>
              </a:extLst>
            </p:cNvPr>
            <p:cNvGrpSpPr/>
            <p:nvPr/>
          </p:nvGrpSpPr>
          <p:grpSpPr>
            <a:xfrm>
              <a:off x="6484380" y="2051577"/>
              <a:ext cx="1754399" cy="1099483"/>
              <a:chOff x="4242619" y="4044569"/>
              <a:chExt cx="2621007" cy="1777111"/>
            </a:xfrm>
          </p:grpSpPr>
          <p:sp>
            <p:nvSpPr>
              <p:cNvPr id="4" name="楕円 83">
                <a:extLst>
                  <a:ext uri="{FF2B5EF4-FFF2-40B4-BE49-F238E27FC236}">
                    <a16:creationId xmlns:a16="http://schemas.microsoft.com/office/drawing/2014/main" id="{E479369B-CD9A-F0DF-2E74-6EF87648A354}"/>
                  </a:ext>
                </a:extLst>
              </p:cNvPr>
              <p:cNvSpPr/>
              <p:nvPr/>
            </p:nvSpPr>
            <p:spPr>
              <a:xfrm>
                <a:off x="5094399" y="4543285"/>
                <a:ext cx="859084" cy="859084"/>
              </a:xfrm>
              <a:prstGeom prst="ellipse">
                <a:avLst/>
              </a:prstGeom>
              <a:no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n-ea"/>
                  <a:cs typeface="ＭＳ Ｐゴシック"/>
                </a:endParaRPr>
              </a:p>
            </p:txBody>
          </p:sp>
          <p:cxnSp>
            <p:nvCxnSpPr>
              <p:cNvPr id="5" name="直線矢印コネクタ 4">
                <a:extLst>
                  <a:ext uri="{FF2B5EF4-FFF2-40B4-BE49-F238E27FC236}">
                    <a16:creationId xmlns:a16="http://schemas.microsoft.com/office/drawing/2014/main" id="{2C26CC41-7C06-DBB6-9823-1B079628DD6A}"/>
                  </a:ext>
                </a:extLst>
              </p:cNvPr>
              <p:cNvCxnSpPr>
                <a:cxnSpLocks/>
                <a:endCxn id="4" idx="1"/>
              </p:cNvCxnSpPr>
              <p:nvPr/>
            </p:nvCxnSpPr>
            <p:spPr>
              <a:xfrm>
                <a:off x="4250685" y="4044569"/>
                <a:ext cx="969524" cy="624526"/>
              </a:xfrm>
              <a:prstGeom prst="straightConnector1">
                <a:avLst/>
              </a:prstGeom>
              <a:ln w="57150">
                <a:tailEnd type="triangle"/>
              </a:ln>
            </p:spPr>
            <p:style>
              <a:lnRef idx="2">
                <a:schemeClr val="accent1"/>
              </a:lnRef>
              <a:fillRef idx="0">
                <a:schemeClr val="accent1"/>
              </a:fillRef>
              <a:effectRef idx="1">
                <a:schemeClr val="accent1"/>
              </a:effectRef>
              <a:fontRef idx="minor">
                <a:schemeClr val="tx1"/>
              </a:fontRef>
            </p:style>
          </p:cxnSp>
          <p:cxnSp>
            <p:nvCxnSpPr>
              <p:cNvPr id="6" name="直線矢印コネクタ 5">
                <a:extLst>
                  <a:ext uri="{FF2B5EF4-FFF2-40B4-BE49-F238E27FC236}">
                    <a16:creationId xmlns:a16="http://schemas.microsoft.com/office/drawing/2014/main" id="{3DF8031B-4990-CBC1-9EA4-DAC2D86189B1}"/>
                  </a:ext>
                </a:extLst>
              </p:cNvPr>
              <p:cNvCxnSpPr>
                <a:endCxn id="4" idx="2"/>
              </p:cNvCxnSpPr>
              <p:nvPr/>
            </p:nvCxnSpPr>
            <p:spPr>
              <a:xfrm>
                <a:off x="4242619" y="4972827"/>
                <a:ext cx="851780"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7" name="直線矢印コネクタ 6">
                <a:extLst>
                  <a:ext uri="{FF2B5EF4-FFF2-40B4-BE49-F238E27FC236}">
                    <a16:creationId xmlns:a16="http://schemas.microsoft.com/office/drawing/2014/main" id="{37FCB388-FC5E-0A77-9ACE-F5736437D333}"/>
                  </a:ext>
                </a:extLst>
              </p:cNvPr>
              <p:cNvCxnSpPr>
                <a:cxnSpLocks/>
                <a:endCxn id="4" idx="3"/>
              </p:cNvCxnSpPr>
              <p:nvPr/>
            </p:nvCxnSpPr>
            <p:spPr>
              <a:xfrm flipV="1">
                <a:off x="4305697" y="5276559"/>
                <a:ext cx="914512" cy="545121"/>
              </a:xfrm>
              <a:prstGeom prst="straightConnector1">
                <a:avLst/>
              </a:prstGeom>
              <a:ln w="76200">
                <a:tailEnd type="triangle"/>
              </a:ln>
            </p:spPr>
            <p:style>
              <a:lnRef idx="2">
                <a:schemeClr val="accent1"/>
              </a:lnRef>
              <a:fillRef idx="0">
                <a:schemeClr val="accent1"/>
              </a:fillRef>
              <a:effectRef idx="1">
                <a:schemeClr val="accent1"/>
              </a:effectRef>
              <a:fontRef idx="minor">
                <a:schemeClr val="tx1"/>
              </a:fontRef>
            </p:style>
          </p:cxnSp>
          <p:cxnSp>
            <p:nvCxnSpPr>
              <p:cNvPr id="8" name="直線コネクタ 7">
                <a:extLst>
                  <a:ext uri="{FF2B5EF4-FFF2-40B4-BE49-F238E27FC236}">
                    <a16:creationId xmlns:a16="http://schemas.microsoft.com/office/drawing/2014/main" id="{93EB30D3-1C3B-5752-720D-DA83717795E5}"/>
                  </a:ext>
                </a:extLst>
              </p:cNvPr>
              <p:cNvCxnSpPr>
                <a:stCxn id="4" idx="0"/>
                <a:endCxn id="4" idx="4"/>
              </p:cNvCxnSpPr>
              <p:nvPr/>
            </p:nvCxnSpPr>
            <p:spPr>
              <a:xfrm>
                <a:off x="5523941" y="4543285"/>
                <a:ext cx="0" cy="859084"/>
              </a:xfrm>
              <a:prstGeom prst="line">
                <a:avLst/>
              </a:prstGeom>
            </p:spPr>
            <p:style>
              <a:lnRef idx="2">
                <a:schemeClr val="accent1"/>
              </a:lnRef>
              <a:fillRef idx="0">
                <a:schemeClr val="accent1"/>
              </a:fillRef>
              <a:effectRef idx="1">
                <a:schemeClr val="accent1"/>
              </a:effectRef>
              <a:fontRef idx="minor">
                <a:schemeClr val="tx1"/>
              </a:fontRef>
            </p:style>
          </p:cxnSp>
          <p:cxnSp>
            <p:nvCxnSpPr>
              <p:cNvPr id="9" name="直線矢印コネクタ 8">
                <a:extLst>
                  <a:ext uri="{FF2B5EF4-FFF2-40B4-BE49-F238E27FC236}">
                    <a16:creationId xmlns:a16="http://schemas.microsoft.com/office/drawing/2014/main" id="{60B79867-89CB-19EC-5905-A6052550D2C5}"/>
                  </a:ext>
                </a:extLst>
              </p:cNvPr>
              <p:cNvCxnSpPr>
                <a:stCxn id="4" idx="6"/>
              </p:cNvCxnSpPr>
              <p:nvPr/>
            </p:nvCxnSpPr>
            <p:spPr>
              <a:xfrm>
                <a:off x="5953482" y="4972827"/>
                <a:ext cx="308377"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10" name="テキスト ボックス 9">
                <a:extLst>
                  <a:ext uri="{FF2B5EF4-FFF2-40B4-BE49-F238E27FC236}">
                    <a16:creationId xmlns:a16="http://schemas.microsoft.com/office/drawing/2014/main" id="{874214EC-87F8-5019-38D0-87127B8FD2D1}"/>
                  </a:ext>
                </a:extLst>
              </p:cNvPr>
              <p:cNvSpPr txBox="1"/>
              <p:nvPr/>
            </p:nvSpPr>
            <p:spPr>
              <a:xfrm>
                <a:off x="5001081" y="4648491"/>
                <a:ext cx="648669" cy="648668"/>
              </a:xfrm>
              <a:prstGeom prst="rect">
                <a:avLst/>
              </a:prstGeom>
              <a:noFill/>
            </p:spPr>
            <p:txBody>
              <a:bodyPr wrap="none" rtlCol="0" anchor="ctr">
                <a:noAutofit/>
              </a:bodyPr>
              <a:lstStyle/>
              <a:p>
                <a:pPr algn="ctr"/>
                <a:r>
                  <a:rPr kumimoji="1" lang="en-US" altLang="ja-JP" sz="3200" dirty="0">
                    <a:solidFill>
                      <a:schemeClr val="tx2"/>
                    </a:solidFill>
                    <a:latin typeface="Bodoni MT Black" panose="02070A03080606020203" pitchFamily="18" charset="0"/>
                  </a:rPr>
                  <a:t>Σ</a:t>
                </a:r>
                <a:endParaRPr kumimoji="1" lang="ja-JP" altLang="en-US" sz="3200" dirty="0">
                  <a:solidFill>
                    <a:schemeClr val="tx2"/>
                  </a:solidFill>
                  <a:latin typeface="Bodoni MT Black" panose="02070A03080606020203" pitchFamily="18" charset="0"/>
                </a:endParaRPr>
              </a:p>
            </p:txBody>
          </p:sp>
          <p:sp>
            <p:nvSpPr>
              <p:cNvPr id="11" name="テキスト ボックス 10">
                <a:extLst>
                  <a:ext uri="{FF2B5EF4-FFF2-40B4-BE49-F238E27FC236}">
                    <a16:creationId xmlns:a16="http://schemas.microsoft.com/office/drawing/2014/main" id="{914D7540-1C1A-7B84-5B8F-7C024CC0EFAD}"/>
                  </a:ext>
                </a:extLst>
              </p:cNvPr>
              <p:cNvSpPr txBox="1"/>
              <p:nvPr/>
            </p:nvSpPr>
            <p:spPr>
              <a:xfrm>
                <a:off x="5402775" y="4543083"/>
                <a:ext cx="648669" cy="648668"/>
              </a:xfrm>
              <a:prstGeom prst="rect">
                <a:avLst/>
              </a:prstGeom>
              <a:noFill/>
            </p:spPr>
            <p:txBody>
              <a:bodyPr wrap="none" rtlCol="0" anchor="ctr">
                <a:noAutofit/>
              </a:bodyPr>
              <a:lstStyle/>
              <a:p>
                <a:pPr algn="ctr"/>
                <a:r>
                  <a:rPr kumimoji="1" lang="en-US" altLang="ja-JP" sz="3200" dirty="0">
                    <a:solidFill>
                      <a:schemeClr val="tx2"/>
                    </a:solidFill>
                    <a:latin typeface="Bodoni MT Black" panose="02070A03080606020203" pitchFamily="18" charset="0"/>
                  </a:rPr>
                  <a:t>φ</a:t>
                </a:r>
                <a:endParaRPr kumimoji="1" lang="ja-JP" altLang="en-US" sz="3200" dirty="0">
                  <a:solidFill>
                    <a:schemeClr val="tx2"/>
                  </a:solidFill>
                  <a:latin typeface="Bodoni MT Black" panose="02070A03080606020203" pitchFamily="18" charset="0"/>
                </a:endParaRPr>
              </a:p>
            </p:txBody>
          </p:sp>
          <p:cxnSp>
            <p:nvCxnSpPr>
              <p:cNvPr id="12" name="直線矢印コネクタ 11">
                <a:extLst>
                  <a:ext uri="{FF2B5EF4-FFF2-40B4-BE49-F238E27FC236}">
                    <a16:creationId xmlns:a16="http://schemas.microsoft.com/office/drawing/2014/main" id="{AC52A040-13B8-6902-8B6A-675C764350D6}"/>
                  </a:ext>
                </a:extLst>
              </p:cNvPr>
              <p:cNvCxnSpPr/>
              <p:nvPr/>
            </p:nvCxnSpPr>
            <p:spPr>
              <a:xfrm flipV="1">
                <a:off x="6261859" y="4415862"/>
                <a:ext cx="596069" cy="556964"/>
              </a:xfrm>
              <a:prstGeom prst="straightConnector1">
                <a:avLst/>
              </a:prstGeom>
              <a:ln cap="rnd">
                <a:prstDash val="sysDash"/>
                <a:tailEnd type="triangle"/>
              </a:ln>
            </p:spPr>
            <p:style>
              <a:lnRef idx="2">
                <a:schemeClr val="accent1"/>
              </a:lnRef>
              <a:fillRef idx="0">
                <a:schemeClr val="accent1"/>
              </a:fillRef>
              <a:effectRef idx="1">
                <a:schemeClr val="accent1"/>
              </a:effectRef>
              <a:fontRef idx="minor">
                <a:schemeClr val="tx1"/>
              </a:fontRef>
            </p:style>
          </p:cxnSp>
          <p:cxnSp>
            <p:nvCxnSpPr>
              <p:cNvPr id="13" name="直線矢印コネクタ 12">
                <a:extLst>
                  <a:ext uri="{FF2B5EF4-FFF2-40B4-BE49-F238E27FC236}">
                    <a16:creationId xmlns:a16="http://schemas.microsoft.com/office/drawing/2014/main" id="{92F697A8-E3C2-A788-1B85-5D623CAD75E8}"/>
                  </a:ext>
                </a:extLst>
              </p:cNvPr>
              <p:cNvCxnSpPr/>
              <p:nvPr/>
            </p:nvCxnSpPr>
            <p:spPr>
              <a:xfrm>
                <a:off x="6261859" y="4972826"/>
                <a:ext cx="601767" cy="0"/>
              </a:xfrm>
              <a:prstGeom prst="straightConnector1">
                <a:avLst/>
              </a:prstGeom>
              <a:ln cap="rnd">
                <a:prstDash val="sysDash"/>
                <a:tailEnd type="triangle"/>
              </a:ln>
            </p:spPr>
            <p:style>
              <a:lnRef idx="2">
                <a:schemeClr val="accent1"/>
              </a:lnRef>
              <a:fillRef idx="0">
                <a:schemeClr val="accent1"/>
              </a:fillRef>
              <a:effectRef idx="1">
                <a:schemeClr val="accent1"/>
              </a:effectRef>
              <a:fontRef idx="minor">
                <a:schemeClr val="tx1"/>
              </a:fontRef>
            </p:style>
          </p:cxnSp>
          <p:cxnSp>
            <p:nvCxnSpPr>
              <p:cNvPr id="14" name="直線矢印コネクタ 13">
                <a:extLst>
                  <a:ext uri="{FF2B5EF4-FFF2-40B4-BE49-F238E27FC236}">
                    <a16:creationId xmlns:a16="http://schemas.microsoft.com/office/drawing/2014/main" id="{70ADC5C6-D9F8-096E-B43D-988C4FBC936D}"/>
                  </a:ext>
                </a:extLst>
              </p:cNvPr>
              <p:cNvCxnSpPr/>
              <p:nvPr/>
            </p:nvCxnSpPr>
            <p:spPr>
              <a:xfrm>
                <a:off x="6267557" y="4972826"/>
                <a:ext cx="596069" cy="556962"/>
              </a:xfrm>
              <a:prstGeom prst="straightConnector1">
                <a:avLst/>
              </a:prstGeom>
              <a:ln cap="rnd">
                <a:prstDash val="sysDash"/>
                <a:tailEnd type="triangle"/>
              </a:ln>
            </p:spPr>
            <p:style>
              <a:lnRef idx="2">
                <a:schemeClr val="accent1"/>
              </a:lnRef>
              <a:fillRef idx="0">
                <a:schemeClr val="accent1"/>
              </a:fillRef>
              <a:effectRef idx="1">
                <a:schemeClr val="accent1"/>
              </a:effectRef>
              <a:fontRef idx="minor">
                <a:schemeClr val="tx1"/>
              </a:fontRef>
            </p:style>
          </p:cxnSp>
        </p:grpSp>
        <p:sp>
          <p:nvSpPr>
            <p:cNvPr id="32" name="正方形/長方形 31">
              <a:extLst>
                <a:ext uri="{FF2B5EF4-FFF2-40B4-BE49-F238E27FC236}">
                  <a16:creationId xmlns:a16="http://schemas.microsoft.com/office/drawing/2014/main" id="{71A7D2A3-FDBC-0158-EC18-5D91709F67D7}"/>
                </a:ext>
              </a:extLst>
            </p:cNvPr>
            <p:cNvSpPr/>
            <p:nvPr/>
          </p:nvSpPr>
          <p:spPr>
            <a:xfrm>
              <a:off x="4177358" y="1809907"/>
              <a:ext cx="1137058" cy="693337"/>
            </a:xfrm>
            <a:prstGeom prst="rect">
              <a:avLst/>
            </a:prstGeom>
            <a:noFill/>
            <a:ln>
              <a:solidFill>
                <a:srgbClr val="0432FF"/>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 name="正方形/長方形 32">
              <a:extLst>
                <a:ext uri="{FF2B5EF4-FFF2-40B4-BE49-F238E27FC236}">
                  <a16:creationId xmlns:a16="http://schemas.microsoft.com/office/drawing/2014/main" id="{3864D412-0A27-B542-013A-B94DA36115E7}"/>
                </a:ext>
              </a:extLst>
            </p:cNvPr>
            <p:cNvSpPr/>
            <p:nvPr/>
          </p:nvSpPr>
          <p:spPr>
            <a:xfrm>
              <a:off x="6098925" y="1684779"/>
              <a:ext cx="2525310" cy="1551573"/>
            </a:xfrm>
            <a:prstGeom prst="rect">
              <a:avLst/>
            </a:prstGeom>
            <a:noFill/>
            <a:ln>
              <a:solidFill>
                <a:srgbClr val="0432FF"/>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4" name="直線矢印コネクタ 33">
              <a:extLst>
                <a:ext uri="{FF2B5EF4-FFF2-40B4-BE49-F238E27FC236}">
                  <a16:creationId xmlns:a16="http://schemas.microsoft.com/office/drawing/2014/main" id="{D3B5022A-1354-CC45-7A95-1D7F13F76231}"/>
                </a:ext>
              </a:extLst>
            </p:cNvPr>
            <p:cNvCxnSpPr>
              <a:cxnSpLocks/>
              <a:stCxn id="32" idx="3"/>
              <a:endCxn id="33" idx="1"/>
            </p:cNvCxnSpPr>
            <p:nvPr/>
          </p:nvCxnSpPr>
          <p:spPr>
            <a:xfrm>
              <a:off x="5314416" y="2156576"/>
              <a:ext cx="784509" cy="303990"/>
            </a:xfrm>
            <a:prstGeom prst="straightConnector1">
              <a:avLst/>
            </a:prstGeom>
            <a:ln>
              <a:solidFill>
                <a:srgbClr val="0432FF"/>
              </a:solidFill>
              <a:tailEnd type="triangle"/>
            </a:ln>
            <a:effectLst/>
          </p:spPr>
          <p:style>
            <a:lnRef idx="2">
              <a:schemeClr val="accent1"/>
            </a:lnRef>
            <a:fillRef idx="0">
              <a:schemeClr val="accent1"/>
            </a:fillRef>
            <a:effectRef idx="1">
              <a:schemeClr val="accent1"/>
            </a:effectRef>
            <a:fontRef idx="minor">
              <a:schemeClr val="tx1"/>
            </a:fontRef>
          </p:style>
        </p:cxnSp>
        <p:sp>
          <p:nvSpPr>
            <p:cNvPr id="40" name="テキスト ボックス 39">
              <a:extLst>
                <a:ext uri="{FF2B5EF4-FFF2-40B4-BE49-F238E27FC236}">
                  <a16:creationId xmlns:a16="http://schemas.microsoft.com/office/drawing/2014/main" id="{7ED97927-19B5-8673-A14E-9985AAC9D160}"/>
                </a:ext>
              </a:extLst>
            </p:cNvPr>
            <p:cNvSpPr txBox="1"/>
            <p:nvPr/>
          </p:nvSpPr>
          <p:spPr>
            <a:xfrm>
              <a:off x="5961196" y="946454"/>
              <a:ext cx="2800767" cy="707886"/>
            </a:xfrm>
            <a:prstGeom prst="rect">
              <a:avLst/>
            </a:prstGeom>
            <a:noFill/>
          </p:spPr>
          <p:txBody>
            <a:bodyPr wrap="none" rtlCol="0">
              <a:spAutoFit/>
            </a:bodyPr>
            <a:lstStyle/>
            <a:p>
              <a:pPr algn="ctr"/>
              <a:r>
                <a:rPr kumimoji="1" lang="ja-JP" altLang="en-US" sz="2800">
                  <a:latin typeface="Meiryo" panose="020B0604030504040204" pitchFamily="34" charset="-128"/>
                  <a:ea typeface="Meiryo" panose="020B0604030504040204" pitchFamily="34" charset="-128"/>
                </a:rPr>
                <a:t>人工ニューロン</a:t>
              </a:r>
              <a:endParaRPr kumimoji="1" lang="en-US" altLang="ja-JP" sz="2800" dirty="0">
                <a:latin typeface="Meiryo" panose="020B0604030504040204" pitchFamily="34" charset="-128"/>
                <a:ea typeface="Meiryo" panose="020B0604030504040204" pitchFamily="34" charset="-128"/>
              </a:endParaRPr>
            </a:p>
            <a:p>
              <a:pPr algn="ctr"/>
              <a:r>
                <a:rPr kumimoji="1" lang="ja-JP" altLang="en-US" sz="1200">
                  <a:latin typeface="Meiryo" panose="020B0604030504040204" pitchFamily="34" charset="-128"/>
                  <a:ea typeface="Meiryo" panose="020B0604030504040204" pitchFamily="34" charset="-128"/>
                </a:rPr>
                <a:t>脳神経</a:t>
              </a:r>
              <a:r>
                <a:rPr lang="ja-JP" altLang="en-US" sz="1200">
                  <a:latin typeface="Meiryo" panose="020B0604030504040204" pitchFamily="34" charset="-128"/>
                  <a:ea typeface="Meiryo" panose="020B0604030504040204" pitchFamily="34" charset="-128"/>
                </a:rPr>
                <a:t>細胞を模した数理モデル</a:t>
              </a:r>
              <a:endParaRPr kumimoji="1" lang="en-US" altLang="ja-JP" sz="1200" dirty="0">
                <a:latin typeface="Meiryo" panose="020B0604030504040204" pitchFamily="34" charset="-128"/>
                <a:ea typeface="Meiryo" panose="020B0604030504040204" pitchFamily="34" charset="-128"/>
              </a:endParaRPr>
            </a:p>
          </p:txBody>
        </p:sp>
        <p:sp>
          <p:nvSpPr>
            <p:cNvPr id="15" name="テキスト ボックス 14">
              <a:extLst>
                <a:ext uri="{FF2B5EF4-FFF2-40B4-BE49-F238E27FC236}">
                  <a16:creationId xmlns:a16="http://schemas.microsoft.com/office/drawing/2014/main" id="{4935DA43-2D29-F65A-39E5-D47309C87122}"/>
                </a:ext>
              </a:extLst>
            </p:cNvPr>
            <p:cNvSpPr txBox="1"/>
            <p:nvPr/>
          </p:nvSpPr>
          <p:spPr>
            <a:xfrm>
              <a:off x="6174104" y="2064563"/>
              <a:ext cx="369332" cy="1062217"/>
            </a:xfrm>
            <a:prstGeom prst="rect">
              <a:avLst/>
            </a:prstGeom>
            <a:noFill/>
          </p:spPr>
          <p:txBody>
            <a:bodyPr vert="eaVert" wrap="square" rtlCol="0">
              <a:spAutoFit/>
            </a:bodyPr>
            <a:lstStyle/>
            <a:p>
              <a:pPr algn="ctr"/>
              <a:r>
                <a:rPr kumimoji="1" lang="ja-JP" altLang="en-US" sz="1200">
                  <a:solidFill>
                    <a:srgbClr val="0070C0"/>
                  </a:solidFill>
                  <a:latin typeface="Meiryo" charset="-128"/>
                  <a:ea typeface="Meiryo" charset="-128"/>
                  <a:cs typeface="Meiryo" charset="-128"/>
                </a:rPr>
                <a:t>入力</a:t>
              </a:r>
              <a:endParaRPr kumimoji="1" lang="ja-JP" altLang="en-US" sz="1200" dirty="0">
                <a:solidFill>
                  <a:srgbClr val="0070C0"/>
                </a:solidFill>
                <a:latin typeface="Meiryo" charset="-128"/>
                <a:ea typeface="Meiryo" charset="-128"/>
                <a:cs typeface="Meiryo" charset="-128"/>
              </a:endParaRPr>
            </a:p>
          </p:txBody>
        </p:sp>
        <p:sp>
          <p:nvSpPr>
            <p:cNvPr id="16" name="テキスト ボックス 15">
              <a:extLst>
                <a:ext uri="{FF2B5EF4-FFF2-40B4-BE49-F238E27FC236}">
                  <a16:creationId xmlns:a16="http://schemas.microsoft.com/office/drawing/2014/main" id="{5B695A78-9ECE-B2A2-62E9-044D0431CFB0}"/>
                </a:ext>
              </a:extLst>
            </p:cNvPr>
            <p:cNvSpPr txBox="1"/>
            <p:nvPr/>
          </p:nvSpPr>
          <p:spPr>
            <a:xfrm>
              <a:off x="8189069" y="2064563"/>
              <a:ext cx="369332" cy="1062217"/>
            </a:xfrm>
            <a:prstGeom prst="rect">
              <a:avLst/>
            </a:prstGeom>
            <a:noFill/>
          </p:spPr>
          <p:txBody>
            <a:bodyPr vert="eaVert" wrap="square" rtlCol="0">
              <a:spAutoFit/>
            </a:bodyPr>
            <a:lstStyle/>
            <a:p>
              <a:pPr algn="ctr"/>
              <a:r>
                <a:rPr kumimoji="1" lang="ja-JP" altLang="en-US" sz="1200">
                  <a:solidFill>
                    <a:schemeClr val="accent3">
                      <a:lumMod val="75000"/>
                    </a:schemeClr>
                  </a:solidFill>
                  <a:latin typeface="Meiryo" charset="-128"/>
                  <a:ea typeface="Meiryo" charset="-128"/>
                  <a:cs typeface="Meiryo" charset="-128"/>
                </a:rPr>
                <a:t>出力</a:t>
              </a:r>
              <a:endParaRPr kumimoji="1" lang="ja-JP" altLang="en-US" sz="1200" dirty="0">
                <a:solidFill>
                  <a:schemeClr val="accent3">
                    <a:lumMod val="75000"/>
                  </a:schemeClr>
                </a:solidFill>
                <a:latin typeface="Meiryo" charset="-128"/>
                <a:ea typeface="Meiryo" charset="-128"/>
                <a:cs typeface="Meiryo" charset="-128"/>
              </a:endParaRPr>
            </a:p>
          </p:txBody>
        </p:sp>
        <p:sp>
          <p:nvSpPr>
            <p:cNvPr id="17" name="テキスト ボックス 16">
              <a:extLst>
                <a:ext uri="{FF2B5EF4-FFF2-40B4-BE49-F238E27FC236}">
                  <a16:creationId xmlns:a16="http://schemas.microsoft.com/office/drawing/2014/main" id="{8C84C637-09E0-5983-470B-1FBF17B9C6B5}"/>
                </a:ext>
              </a:extLst>
            </p:cNvPr>
            <p:cNvSpPr txBox="1"/>
            <p:nvPr/>
          </p:nvSpPr>
          <p:spPr>
            <a:xfrm>
              <a:off x="6200065" y="1762441"/>
              <a:ext cx="2283962" cy="230832"/>
            </a:xfrm>
            <a:prstGeom prst="rect">
              <a:avLst/>
            </a:prstGeom>
            <a:noFill/>
          </p:spPr>
          <p:txBody>
            <a:bodyPr wrap="square" rtlCol="0">
              <a:spAutoFit/>
            </a:bodyPr>
            <a:lstStyle/>
            <a:p>
              <a:pPr algn="ctr"/>
              <a:r>
                <a:rPr kumimoji="1" lang="ja-JP" altLang="en-US" sz="900">
                  <a:solidFill>
                    <a:srgbClr val="0070C0"/>
                  </a:solidFill>
                  <a:latin typeface="Meiryo" charset="-128"/>
                  <a:ea typeface="Meiryo" charset="-128"/>
                  <a:cs typeface="Meiryo" charset="-128"/>
                </a:rPr>
                <a:t>入力の総和が一定の値を超えたとき出力</a:t>
              </a:r>
              <a:endParaRPr kumimoji="1" lang="ja-JP" altLang="en-US" sz="900" dirty="0">
                <a:solidFill>
                  <a:srgbClr val="0070C0"/>
                </a:solidFill>
                <a:latin typeface="Meiryo" charset="-128"/>
                <a:ea typeface="Meiryo" charset="-128"/>
                <a:cs typeface="Meiryo" charset="-128"/>
              </a:endParaRPr>
            </a:p>
          </p:txBody>
        </p:sp>
      </p:grpSp>
    </p:spTree>
    <p:extLst>
      <p:ext uri="{BB962C8B-B14F-4D97-AF65-F5344CB8AC3E}">
        <p14:creationId xmlns:p14="http://schemas.microsoft.com/office/powerpoint/2010/main" val="1485814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up)">
                                      <p:cBhvr>
                                        <p:cTn id="12" dur="500"/>
                                        <p:tgtEl>
                                          <p:spTgt spid="1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right)">
                                      <p:cBhvr>
                                        <p:cTn id="1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ja-JP"/>
              <a:t>ディープラーニング</a:t>
            </a:r>
            <a:r>
              <a:rPr lang="ja-JP" altLang="en-US"/>
              <a:t>とは</a:t>
            </a:r>
            <a:endParaRPr kumimoji="1" lang="ja-JP" altLang="en-US" dirty="0"/>
          </a:p>
        </p:txBody>
      </p:sp>
      <p:sp>
        <p:nvSpPr>
          <p:cNvPr id="6" name="正方形/長方形 5"/>
          <p:cNvSpPr/>
          <p:nvPr/>
        </p:nvSpPr>
        <p:spPr>
          <a:xfrm>
            <a:off x="4619789" y="5374192"/>
            <a:ext cx="1231899" cy="500126"/>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Meiryo" panose="020B0604030504040204" pitchFamily="34" charset="-128"/>
                <a:ea typeface="Meiryo" panose="020B0604030504040204" pitchFamily="34" charset="-128"/>
                <a:cs typeface="ＭＳ Ｐゴシック"/>
              </a:rPr>
              <a:t>線から輪郭</a:t>
            </a:r>
          </a:p>
        </p:txBody>
      </p:sp>
      <p:sp>
        <p:nvSpPr>
          <p:cNvPr id="7" name="正方形/長方形 6"/>
          <p:cNvSpPr/>
          <p:nvPr/>
        </p:nvSpPr>
        <p:spPr>
          <a:xfrm>
            <a:off x="6030261" y="5374192"/>
            <a:ext cx="1231899" cy="500126"/>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Meiryo" panose="020B0604030504040204" pitchFamily="34" charset="-128"/>
                <a:ea typeface="Meiryo" panose="020B0604030504040204" pitchFamily="34" charset="-128"/>
                <a:cs typeface="ＭＳ Ｐゴシック"/>
              </a:rPr>
              <a:t>輪郭から部分</a:t>
            </a:r>
          </a:p>
        </p:txBody>
      </p:sp>
      <p:sp>
        <p:nvSpPr>
          <p:cNvPr id="9" name="右矢印 8"/>
          <p:cNvSpPr/>
          <p:nvPr/>
        </p:nvSpPr>
        <p:spPr>
          <a:xfrm>
            <a:off x="5734965" y="5444042"/>
            <a:ext cx="396874" cy="385097"/>
          </a:xfrm>
          <a:prstGeom prs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正方形/長方形 9"/>
          <p:cNvSpPr/>
          <p:nvPr/>
        </p:nvSpPr>
        <p:spPr>
          <a:xfrm>
            <a:off x="3198600" y="5374192"/>
            <a:ext cx="1231899" cy="500126"/>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Meiryo" panose="020B0604030504040204" pitchFamily="34" charset="-128"/>
                <a:ea typeface="Meiryo" panose="020B0604030504040204" pitchFamily="34" charset="-128"/>
                <a:cs typeface="ＭＳ Ｐゴシック"/>
              </a:rPr>
              <a:t>点から線</a:t>
            </a:r>
          </a:p>
        </p:txBody>
      </p:sp>
      <p:sp>
        <p:nvSpPr>
          <p:cNvPr id="11" name="右矢印 10"/>
          <p:cNvSpPr/>
          <p:nvPr/>
        </p:nvSpPr>
        <p:spPr>
          <a:xfrm>
            <a:off x="4316556" y="5444042"/>
            <a:ext cx="396874" cy="385097"/>
          </a:xfrm>
          <a:prstGeom prs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正方形/長方形 11"/>
          <p:cNvSpPr/>
          <p:nvPr/>
        </p:nvSpPr>
        <p:spPr>
          <a:xfrm>
            <a:off x="1792096" y="5374192"/>
            <a:ext cx="1231899" cy="500126"/>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Meiryo" panose="020B0604030504040204" pitchFamily="34" charset="-128"/>
                <a:ea typeface="Meiryo" panose="020B0604030504040204" pitchFamily="34" charset="-128"/>
                <a:cs typeface="ＭＳ Ｐゴシック"/>
              </a:rPr>
              <a:t>画素入力</a:t>
            </a:r>
          </a:p>
        </p:txBody>
      </p:sp>
      <p:sp>
        <p:nvSpPr>
          <p:cNvPr id="8" name="右矢印 7"/>
          <p:cNvSpPr/>
          <p:nvPr/>
        </p:nvSpPr>
        <p:spPr>
          <a:xfrm>
            <a:off x="2901319" y="5444042"/>
            <a:ext cx="396874" cy="385097"/>
          </a:xfrm>
          <a:prstGeom prs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正方形/長方形 12"/>
          <p:cNvSpPr/>
          <p:nvPr/>
        </p:nvSpPr>
        <p:spPr>
          <a:xfrm>
            <a:off x="7442343" y="5374192"/>
            <a:ext cx="1231899" cy="500126"/>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Meiryo" panose="020B0604030504040204" pitchFamily="34" charset="-128"/>
                <a:ea typeface="Meiryo" panose="020B0604030504040204" pitchFamily="34" charset="-128"/>
                <a:cs typeface="ＭＳ Ｐゴシック"/>
              </a:rPr>
              <a:t>部分から全体</a:t>
            </a:r>
          </a:p>
        </p:txBody>
      </p:sp>
      <p:sp>
        <p:nvSpPr>
          <p:cNvPr id="14" name="右矢印 13"/>
          <p:cNvSpPr/>
          <p:nvPr/>
        </p:nvSpPr>
        <p:spPr>
          <a:xfrm>
            <a:off x="7139110" y="5444042"/>
            <a:ext cx="396874" cy="385097"/>
          </a:xfrm>
          <a:prstGeom prs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4" name="図 3" descr="DeepNetwork.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792096" y="1235345"/>
            <a:ext cx="6882146" cy="4138847"/>
          </a:xfrm>
          <a:prstGeom prst="rect">
            <a:avLst/>
          </a:prstGeom>
        </p:spPr>
      </p:pic>
      <p:sp>
        <p:nvSpPr>
          <p:cNvPr id="19" name="正方形/長方形 18"/>
          <p:cNvSpPr/>
          <p:nvPr/>
        </p:nvSpPr>
        <p:spPr>
          <a:xfrm>
            <a:off x="3298193" y="1235345"/>
            <a:ext cx="5615407" cy="1225551"/>
          </a:xfrm>
          <a:prstGeom prst="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5" name="図 14" descr="スクリーンショット 2014-09-16 18.36.39.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6995497" y="1438546"/>
            <a:ext cx="1678745" cy="1022350"/>
          </a:xfrm>
          <a:prstGeom prst="rect">
            <a:avLst/>
          </a:prstGeom>
        </p:spPr>
      </p:pic>
      <p:pic>
        <p:nvPicPr>
          <p:cNvPr id="16" name="図 15" descr="スクリーンショット 2014-09-16 18.36.53.png"/>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4895099" y="1438547"/>
            <a:ext cx="1767557" cy="1022350"/>
          </a:xfrm>
          <a:prstGeom prst="rect">
            <a:avLst/>
          </a:prstGeom>
        </p:spPr>
      </p:pic>
      <p:pic>
        <p:nvPicPr>
          <p:cNvPr id="17" name="図 16" descr="スクリーンショット 2014-09-16 18.37.04.png"/>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2789378" y="1438545"/>
            <a:ext cx="1777497" cy="1022351"/>
          </a:xfrm>
          <a:prstGeom prst="rect">
            <a:avLst/>
          </a:prstGeom>
        </p:spPr>
      </p:pic>
      <p:sp>
        <p:nvSpPr>
          <p:cNvPr id="20" name="正方形/長方形 19"/>
          <p:cNvSpPr/>
          <p:nvPr/>
        </p:nvSpPr>
        <p:spPr>
          <a:xfrm>
            <a:off x="5922750" y="4156346"/>
            <a:ext cx="361950" cy="1073150"/>
          </a:xfrm>
          <a:prstGeom prst="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正方形/長方形 20"/>
          <p:cNvSpPr/>
          <p:nvPr/>
        </p:nvSpPr>
        <p:spPr>
          <a:xfrm>
            <a:off x="6131839" y="4219846"/>
            <a:ext cx="2781761" cy="1154346"/>
          </a:xfrm>
          <a:prstGeom prst="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a:solidFill>
                  <a:srgbClr val="FFFFFF"/>
                </a:solidFill>
                <a:latin typeface="ＭＳ Ｐゴシック"/>
                <a:ea typeface="ＭＳ Ｐゴシック"/>
                <a:cs typeface="ＭＳ Ｐゴシック"/>
              </a:rPr>
              <a:t>改装を重ねるごとに</a:t>
            </a:r>
            <a:endParaRPr kumimoji="1" lang="ja-JP" altLang="en-US" sz="1200" dirty="0">
              <a:solidFill>
                <a:srgbClr val="FFFFFF"/>
              </a:solidFill>
              <a:latin typeface="ＭＳ Ｐゴシック"/>
              <a:ea typeface="ＭＳ Ｐゴシック"/>
              <a:cs typeface="ＭＳ Ｐゴシック"/>
            </a:endParaRPr>
          </a:p>
        </p:txBody>
      </p:sp>
      <p:sp>
        <p:nvSpPr>
          <p:cNvPr id="22" name="円/楕円 21"/>
          <p:cNvSpPr/>
          <p:nvPr/>
        </p:nvSpPr>
        <p:spPr>
          <a:xfrm>
            <a:off x="7719800" y="3438796"/>
            <a:ext cx="203200" cy="190500"/>
          </a:xfrm>
          <a:prstGeom prst="ellipse">
            <a:avLst/>
          </a:prstGeom>
          <a:solidFill>
            <a:srgbClr val="FF6600"/>
          </a:solidFill>
          <a:ln w="12700" cmpd="sng">
            <a:solidFill>
              <a:schemeClr val="tx1"/>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ln>
                <a:solidFill>
                  <a:srgbClr val="000000"/>
                </a:solidFill>
              </a:ln>
              <a:solidFill>
                <a:srgbClr val="FF6600"/>
              </a:solidFill>
              <a:latin typeface="ＭＳ Ｐゴシック"/>
              <a:ea typeface="ＭＳ Ｐゴシック"/>
              <a:cs typeface="ＭＳ Ｐゴシック"/>
            </a:endParaRPr>
          </a:p>
        </p:txBody>
      </p:sp>
      <p:cxnSp>
        <p:nvCxnSpPr>
          <p:cNvPr id="24" name="曲線コネクタ 23"/>
          <p:cNvCxnSpPr>
            <a:endCxn id="22" idx="0"/>
          </p:cNvCxnSpPr>
          <p:nvPr/>
        </p:nvCxnSpPr>
        <p:spPr>
          <a:xfrm rot="5400000">
            <a:off x="7440401" y="2841896"/>
            <a:ext cx="977900" cy="215901"/>
          </a:xfrm>
          <a:prstGeom prst="curvedConnector3">
            <a:avLst/>
          </a:prstGeom>
          <a:ln w="38100" cmpd="sng">
            <a:solidFill>
              <a:srgbClr val="FF6600"/>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7" name="円/楕円 26"/>
          <p:cNvSpPr/>
          <p:nvPr/>
        </p:nvSpPr>
        <p:spPr>
          <a:xfrm>
            <a:off x="5986248" y="3953146"/>
            <a:ext cx="203200" cy="190500"/>
          </a:xfrm>
          <a:prstGeom prst="ellipse">
            <a:avLst/>
          </a:prstGeom>
          <a:solidFill>
            <a:schemeClr val="bg1">
              <a:lumMod val="85000"/>
            </a:schemeClr>
          </a:solidFill>
          <a:ln w="12700" cmpd="sng">
            <a:solidFill>
              <a:schemeClr val="tx1"/>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ln>
                <a:solidFill>
                  <a:srgbClr val="000000"/>
                </a:solidFill>
              </a:ln>
              <a:solidFill>
                <a:srgbClr val="FF6600"/>
              </a:solidFill>
              <a:latin typeface="ＭＳ Ｐゴシック"/>
              <a:ea typeface="ＭＳ Ｐゴシック"/>
              <a:cs typeface="ＭＳ Ｐゴシック"/>
            </a:endParaRPr>
          </a:p>
        </p:txBody>
      </p:sp>
      <p:sp>
        <p:nvSpPr>
          <p:cNvPr id="5" name="テキスト ボックス 4">
            <a:extLst>
              <a:ext uri="{FF2B5EF4-FFF2-40B4-BE49-F238E27FC236}">
                <a16:creationId xmlns:a16="http://schemas.microsoft.com/office/drawing/2014/main" id="{17D201EF-1480-D9EB-D18A-2F753A58C0D0}"/>
              </a:ext>
            </a:extLst>
          </p:cNvPr>
          <p:cNvSpPr txBox="1"/>
          <p:nvPr/>
        </p:nvSpPr>
        <p:spPr>
          <a:xfrm>
            <a:off x="6493788" y="4427687"/>
            <a:ext cx="2207575" cy="523220"/>
          </a:xfrm>
          <a:prstGeom prst="rect">
            <a:avLst/>
          </a:prstGeom>
          <a:noFill/>
        </p:spPr>
        <p:txBody>
          <a:bodyPr wrap="square" rtlCol="0">
            <a:spAutoFit/>
          </a:bodyPr>
          <a:lstStyle/>
          <a:p>
            <a:pPr algn="r"/>
            <a:r>
              <a:rPr lang="ja-JP" altLang="en-US" sz="1400" b="0" i="0">
                <a:solidFill>
                  <a:srgbClr val="000000"/>
                </a:solidFill>
                <a:effectLst/>
                <a:latin typeface="Meiryo" panose="020B0604030504040204" pitchFamily="34" charset="-128"/>
                <a:ea typeface="Meiryo" panose="020B0604030504040204" pitchFamily="34" charset="-128"/>
              </a:rPr>
              <a:t>層を増やせば増やすほど</a:t>
            </a:r>
            <a:endParaRPr lang="en-US" altLang="ja-JP" sz="1400" b="0" i="0" dirty="0">
              <a:solidFill>
                <a:srgbClr val="000000"/>
              </a:solidFill>
              <a:effectLst/>
              <a:latin typeface="Meiryo" panose="020B0604030504040204" pitchFamily="34" charset="-128"/>
              <a:ea typeface="Meiryo" panose="020B0604030504040204" pitchFamily="34" charset="-128"/>
            </a:endParaRPr>
          </a:p>
          <a:p>
            <a:pPr algn="r"/>
            <a:r>
              <a:rPr lang="ja-JP" altLang="en-US" sz="1400" b="0" i="0">
                <a:solidFill>
                  <a:srgbClr val="000000"/>
                </a:solidFill>
                <a:effectLst/>
                <a:latin typeface="Meiryo" panose="020B0604030504040204" pitchFamily="34" charset="-128"/>
                <a:ea typeface="Meiryo" panose="020B0604030504040204" pitchFamily="34" charset="-128"/>
              </a:rPr>
              <a:t>認識精度を高められる</a:t>
            </a:r>
            <a:endParaRPr kumimoji="1" lang="ja-JP" altLang="en-US" sz="1400"/>
          </a:p>
        </p:txBody>
      </p:sp>
      <p:pic>
        <p:nvPicPr>
          <p:cNvPr id="1026" name="Picture 2" descr="ピクセルが集まって画像をつくる">
            <a:extLst>
              <a:ext uri="{FF2B5EF4-FFF2-40B4-BE49-F238E27FC236}">
                <a16:creationId xmlns:a16="http://schemas.microsoft.com/office/drawing/2014/main" id="{DEF9D74C-D2D5-57E0-FE34-18309076A0FF}"/>
              </a:ext>
            </a:extLst>
          </p:cNvPr>
          <p:cNvPicPr>
            <a:picLocks noChangeAspect="1" noChangeArrowheads="1"/>
          </p:cNvPicPr>
          <p:nvPr/>
        </p:nvPicPr>
        <p:blipFill>
          <a:blip r:embed="rId7" cstate="print">
            <a:extLst>
              <a:ext uri="{28A0092B-C50C-407E-A947-70E740481C1C}">
                <a14:useLocalDpi xmlns:a14="http://schemas.microsoft.com/office/drawing/2010/main"/>
              </a:ext>
            </a:extLst>
          </a:blip>
          <a:srcRect/>
          <a:stretch>
            <a:fillRect/>
          </a:stretch>
        </p:blipFill>
        <p:spPr bwMode="auto">
          <a:xfrm>
            <a:off x="453597" y="1428778"/>
            <a:ext cx="1384353" cy="951742"/>
          </a:xfrm>
          <a:prstGeom prst="rect">
            <a:avLst/>
          </a:prstGeom>
          <a:noFill/>
          <a:extLst>
            <a:ext uri="{909E8E84-426E-40DD-AFC4-6F175D3DCCD1}">
              <a14:hiddenFill xmlns:a14="http://schemas.microsoft.com/office/drawing/2010/main">
                <a:solidFill>
                  <a:srgbClr val="FFFFFF"/>
                </a:solidFill>
              </a14:hiddenFill>
            </a:ext>
          </a:extLst>
        </p:spPr>
      </p:pic>
      <p:cxnSp>
        <p:nvCxnSpPr>
          <p:cNvPr id="34" name="曲線コネクタ 33">
            <a:extLst>
              <a:ext uri="{FF2B5EF4-FFF2-40B4-BE49-F238E27FC236}">
                <a16:creationId xmlns:a16="http://schemas.microsoft.com/office/drawing/2014/main" id="{8C421C98-EBB2-4C3D-DD08-5E0F45C9CF24}"/>
              </a:ext>
            </a:extLst>
          </p:cNvPr>
          <p:cNvCxnSpPr>
            <a:cxnSpLocks/>
            <a:stCxn id="1026" idx="3"/>
            <a:endCxn id="42" idx="0"/>
          </p:cNvCxnSpPr>
          <p:nvPr/>
        </p:nvCxnSpPr>
        <p:spPr>
          <a:xfrm>
            <a:off x="1837950" y="1904649"/>
            <a:ext cx="261523" cy="214005"/>
          </a:xfrm>
          <a:prstGeom prst="curvedConnector2">
            <a:avLst/>
          </a:prstGeom>
          <a:ln>
            <a:solidFill>
              <a:schemeClr val="accent6">
                <a:lumMod val="75000"/>
              </a:schemeClr>
            </a:solidFill>
            <a:tailEnd type="triangle"/>
          </a:ln>
        </p:spPr>
        <p:style>
          <a:lnRef idx="2">
            <a:schemeClr val="accent1"/>
          </a:lnRef>
          <a:fillRef idx="0">
            <a:schemeClr val="accent1"/>
          </a:fillRef>
          <a:effectRef idx="1">
            <a:schemeClr val="accent1"/>
          </a:effectRef>
          <a:fontRef idx="minor">
            <a:schemeClr val="tx1"/>
          </a:fontRef>
        </p:style>
      </p:cxnSp>
      <p:sp>
        <p:nvSpPr>
          <p:cNvPr id="42" name="円/楕円 41">
            <a:extLst>
              <a:ext uri="{FF2B5EF4-FFF2-40B4-BE49-F238E27FC236}">
                <a16:creationId xmlns:a16="http://schemas.microsoft.com/office/drawing/2014/main" id="{34740E41-614E-0ED1-6645-375E91CE25F2}"/>
              </a:ext>
            </a:extLst>
          </p:cNvPr>
          <p:cNvSpPr/>
          <p:nvPr/>
        </p:nvSpPr>
        <p:spPr>
          <a:xfrm>
            <a:off x="2007834" y="2118654"/>
            <a:ext cx="183278" cy="184781"/>
          </a:xfrm>
          <a:prstGeom prst="ellipse">
            <a:avLst/>
          </a:prstGeom>
          <a:solidFill>
            <a:schemeClr val="accent6">
              <a:lumMod val="75000"/>
            </a:schemeClr>
          </a:solidFill>
          <a:ln w="9525">
            <a:solidFill>
              <a:schemeClr val="tx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テキスト ボックス 17">
            <a:extLst>
              <a:ext uri="{FF2B5EF4-FFF2-40B4-BE49-F238E27FC236}">
                <a16:creationId xmlns:a16="http://schemas.microsoft.com/office/drawing/2014/main" id="{AF39EA87-A7AC-6B69-A958-9D19101D80EC}"/>
              </a:ext>
            </a:extLst>
          </p:cNvPr>
          <p:cNvSpPr txBox="1"/>
          <p:nvPr/>
        </p:nvSpPr>
        <p:spPr>
          <a:xfrm>
            <a:off x="1521618" y="2652842"/>
            <a:ext cx="430887" cy="2144177"/>
          </a:xfrm>
          <a:prstGeom prst="rect">
            <a:avLst/>
          </a:prstGeom>
          <a:noFill/>
        </p:spPr>
        <p:txBody>
          <a:bodyPr vert="eaVert" wrap="none" rtlCol="0">
            <a:spAutoFit/>
          </a:bodyPr>
          <a:lstStyle/>
          <a:p>
            <a:pPr algn="ctr"/>
            <a:r>
              <a:rPr kumimoji="1" lang="ja-JP" altLang="en-US" sz="1600">
                <a:solidFill>
                  <a:schemeClr val="accent6">
                    <a:lumMod val="75000"/>
                  </a:schemeClr>
                </a:solidFill>
                <a:latin typeface="Meiryo" panose="020B0604030504040204" pitchFamily="34" charset="-128"/>
                <a:ea typeface="Meiryo" panose="020B0604030504040204" pitchFamily="34" charset="-128"/>
              </a:rPr>
              <a:t>数百万から数千万画素</a:t>
            </a:r>
          </a:p>
        </p:txBody>
      </p:sp>
    </p:spTree>
    <p:extLst>
      <p:ext uri="{BB962C8B-B14F-4D97-AF65-F5344CB8AC3E}">
        <p14:creationId xmlns:p14="http://schemas.microsoft.com/office/powerpoint/2010/main" val="822700497"/>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 name="正方形/長方形 253"/>
          <p:cNvSpPr/>
          <p:nvPr/>
        </p:nvSpPr>
        <p:spPr>
          <a:xfrm>
            <a:off x="1553541" y="1029627"/>
            <a:ext cx="691040" cy="2231901"/>
          </a:xfrm>
          <a:prstGeom prst="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5" name="正方形/長方形 254"/>
          <p:cNvSpPr/>
          <p:nvPr/>
        </p:nvSpPr>
        <p:spPr>
          <a:xfrm>
            <a:off x="2441613" y="1024047"/>
            <a:ext cx="4277512" cy="2231901"/>
          </a:xfrm>
          <a:prstGeom prst="rect">
            <a:avLst/>
          </a:prstGeom>
          <a:solidFill>
            <a:srgbClr val="FDEADA"/>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6" name="正方形/長方形 255"/>
          <p:cNvSpPr/>
          <p:nvPr/>
        </p:nvSpPr>
        <p:spPr>
          <a:xfrm>
            <a:off x="6913665" y="1029627"/>
            <a:ext cx="691040" cy="2231901"/>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lang="ja-JP" altLang="en-US"/>
              <a:t>ディープラーニングの学習方法</a:t>
            </a:r>
            <a:endParaRPr lang="ja-JP" altLang="en-US" dirty="0"/>
          </a:p>
        </p:txBody>
      </p:sp>
      <p:sp>
        <p:nvSpPr>
          <p:cNvPr id="4" name="円/楕円 3"/>
          <p:cNvSpPr/>
          <p:nvPr/>
        </p:nvSpPr>
        <p:spPr>
          <a:xfrm>
            <a:off x="1772057" y="124530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円/楕円 4"/>
          <p:cNvSpPr/>
          <p:nvPr/>
        </p:nvSpPr>
        <p:spPr>
          <a:xfrm>
            <a:off x="1772057" y="160534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円/楕円 5"/>
          <p:cNvSpPr/>
          <p:nvPr/>
        </p:nvSpPr>
        <p:spPr>
          <a:xfrm>
            <a:off x="1772057" y="196538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円/楕円 6"/>
          <p:cNvSpPr/>
          <p:nvPr/>
        </p:nvSpPr>
        <p:spPr>
          <a:xfrm>
            <a:off x="1772057" y="232542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円/楕円 7"/>
          <p:cNvSpPr/>
          <p:nvPr/>
        </p:nvSpPr>
        <p:spPr>
          <a:xfrm>
            <a:off x="1772057" y="268546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円/楕円 9"/>
          <p:cNvSpPr/>
          <p:nvPr/>
        </p:nvSpPr>
        <p:spPr>
          <a:xfrm>
            <a:off x="2636153" y="1424405"/>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 name="円/楕円 10"/>
          <p:cNvSpPr/>
          <p:nvPr/>
        </p:nvSpPr>
        <p:spPr>
          <a:xfrm>
            <a:off x="2636153" y="1784445"/>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円/楕円 11"/>
          <p:cNvSpPr/>
          <p:nvPr/>
        </p:nvSpPr>
        <p:spPr>
          <a:xfrm>
            <a:off x="2636153" y="2144485"/>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円/楕円 12"/>
          <p:cNvSpPr/>
          <p:nvPr/>
        </p:nvSpPr>
        <p:spPr>
          <a:xfrm>
            <a:off x="2636153" y="2504525"/>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5" name="直線矢印コネクタ 14"/>
          <p:cNvCxnSpPr>
            <a:stCxn id="4" idx="6"/>
            <a:endCxn id="10" idx="2"/>
          </p:cNvCxnSpPr>
          <p:nvPr/>
        </p:nvCxnSpPr>
        <p:spPr>
          <a:xfrm>
            <a:off x="2060089" y="1389320"/>
            <a:ext cx="576064" cy="17910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8" name="直線矢印コネクタ 17"/>
          <p:cNvCxnSpPr>
            <a:stCxn id="5" idx="6"/>
            <a:endCxn id="10" idx="2"/>
          </p:cNvCxnSpPr>
          <p:nvPr/>
        </p:nvCxnSpPr>
        <p:spPr>
          <a:xfrm flipV="1">
            <a:off x="2060089" y="1568421"/>
            <a:ext cx="576064" cy="18093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1" name="直線矢印コネクタ 20"/>
          <p:cNvCxnSpPr>
            <a:stCxn id="6" idx="6"/>
            <a:endCxn id="10" idx="2"/>
          </p:cNvCxnSpPr>
          <p:nvPr/>
        </p:nvCxnSpPr>
        <p:spPr>
          <a:xfrm flipV="1">
            <a:off x="2060089" y="1568421"/>
            <a:ext cx="576064" cy="54097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4" name="直線矢印コネクタ 23"/>
          <p:cNvCxnSpPr>
            <a:stCxn id="7" idx="6"/>
            <a:endCxn id="10" idx="2"/>
          </p:cNvCxnSpPr>
          <p:nvPr/>
        </p:nvCxnSpPr>
        <p:spPr>
          <a:xfrm flipV="1">
            <a:off x="2060089" y="1568421"/>
            <a:ext cx="576064" cy="90101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7" name="直線矢印コネクタ 26"/>
          <p:cNvCxnSpPr>
            <a:stCxn id="8" idx="6"/>
            <a:endCxn id="10" idx="2"/>
          </p:cNvCxnSpPr>
          <p:nvPr/>
        </p:nvCxnSpPr>
        <p:spPr>
          <a:xfrm flipV="1">
            <a:off x="2060089" y="1568421"/>
            <a:ext cx="576064" cy="126105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0" name="直線矢印コネクタ 29"/>
          <p:cNvCxnSpPr>
            <a:stCxn id="4" idx="6"/>
            <a:endCxn id="11" idx="2"/>
          </p:cNvCxnSpPr>
          <p:nvPr/>
        </p:nvCxnSpPr>
        <p:spPr>
          <a:xfrm>
            <a:off x="2060089" y="1389320"/>
            <a:ext cx="576064" cy="53914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3" name="直線矢印コネクタ 32"/>
          <p:cNvCxnSpPr>
            <a:stCxn id="4" idx="6"/>
            <a:endCxn id="13" idx="2"/>
          </p:cNvCxnSpPr>
          <p:nvPr/>
        </p:nvCxnSpPr>
        <p:spPr>
          <a:xfrm>
            <a:off x="2060089" y="1389320"/>
            <a:ext cx="576064" cy="125922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6" name="直線矢印コネクタ 35"/>
          <p:cNvCxnSpPr>
            <a:stCxn id="4" idx="6"/>
            <a:endCxn id="12" idx="2"/>
          </p:cNvCxnSpPr>
          <p:nvPr/>
        </p:nvCxnSpPr>
        <p:spPr>
          <a:xfrm>
            <a:off x="2060089" y="1389320"/>
            <a:ext cx="576064" cy="89918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41" name="直線矢印コネクタ 40"/>
          <p:cNvCxnSpPr>
            <a:stCxn id="5" idx="6"/>
            <a:endCxn id="11" idx="2"/>
          </p:cNvCxnSpPr>
          <p:nvPr/>
        </p:nvCxnSpPr>
        <p:spPr>
          <a:xfrm>
            <a:off x="2060089" y="1749360"/>
            <a:ext cx="576064" cy="17910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44" name="直線矢印コネクタ 43"/>
          <p:cNvCxnSpPr>
            <a:stCxn id="5" idx="6"/>
            <a:endCxn id="12" idx="2"/>
          </p:cNvCxnSpPr>
          <p:nvPr/>
        </p:nvCxnSpPr>
        <p:spPr>
          <a:xfrm>
            <a:off x="2060089" y="1749360"/>
            <a:ext cx="576064" cy="53914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47" name="直線矢印コネクタ 46"/>
          <p:cNvCxnSpPr>
            <a:stCxn id="5" idx="6"/>
            <a:endCxn id="13" idx="2"/>
          </p:cNvCxnSpPr>
          <p:nvPr/>
        </p:nvCxnSpPr>
        <p:spPr>
          <a:xfrm>
            <a:off x="2060089" y="1749360"/>
            <a:ext cx="576064" cy="89918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53" name="直線矢印コネクタ 52"/>
          <p:cNvCxnSpPr>
            <a:stCxn id="6" idx="6"/>
            <a:endCxn id="11" idx="2"/>
          </p:cNvCxnSpPr>
          <p:nvPr/>
        </p:nvCxnSpPr>
        <p:spPr>
          <a:xfrm flipV="1">
            <a:off x="2060089" y="1928461"/>
            <a:ext cx="576064" cy="18093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56" name="直線矢印コネクタ 55"/>
          <p:cNvCxnSpPr>
            <a:stCxn id="6" idx="6"/>
            <a:endCxn id="13" idx="2"/>
          </p:cNvCxnSpPr>
          <p:nvPr/>
        </p:nvCxnSpPr>
        <p:spPr>
          <a:xfrm>
            <a:off x="2060089" y="2109400"/>
            <a:ext cx="576064" cy="53914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59" name="直線矢印コネクタ 58"/>
          <p:cNvCxnSpPr>
            <a:stCxn id="6" idx="6"/>
            <a:endCxn id="12" idx="2"/>
          </p:cNvCxnSpPr>
          <p:nvPr/>
        </p:nvCxnSpPr>
        <p:spPr>
          <a:xfrm>
            <a:off x="2060089" y="2109400"/>
            <a:ext cx="576064" cy="17910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65" name="直線矢印コネクタ 64"/>
          <p:cNvCxnSpPr>
            <a:stCxn id="7" idx="6"/>
            <a:endCxn id="11" idx="2"/>
          </p:cNvCxnSpPr>
          <p:nvPr/>
        </p:nvCxnSpPr>
        <p:spPr>
          <a:xfrm flipV="1">
            <a:off x="2060089" y="1928461"/>
            <a:ext cx="576064" cy="54097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68" name="直線矢印コネクタ 67"/>
          <p:cNvCxnSpPr>
            <a:stCxn id="7" idx="6"/>
            <a:endCxn id="12" idx="2"/>
          </p:cNvCxnSpPr>
          <p:nvPr/>
        </p:nvCxnSpPr>
        <p:spPr>
          <a:xfrm flipV="1">
            <a:off x="2060089" y="2288501"/>
            <a:ext cx="576064" cy="18093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71" name="直線矢印コネクタ 70"/>
          <p:cNvCxnSpPr>
            <a:stCxn id="7" idx="6"/>
            <a:endCxn id="13" idx="2"/>
          </p:cNvCxnSpPr>
          <p:nvPr/>
        </p:nvCxnSpPr>
        <p:spPr>
          <a:xfrm>
            <a:off x="2060089" y="2469440"/>
            <a:ext cx="576064" cy="17910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74" name="直線矢印コネクタ 73"/>
          <p:cNvCxnSpPr>
            <a:stCxn id="8" idx="6"/>
            <a:endCxn id="11" idx="2"/>
          </p:cNvCxnSpPr>
          <p:nvPr/>
        </p:nvCxnSpPr>
        <p:spPr>
          <a:xfrm flipV="1">
            <a:off x="2060089" y="1928461"/>
            <a:ext cx="576064" cy="90101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77" name="直線矢印コネクタ 76"/>
          <p:cNvCxnSpPr>
            <a:stCxn id="8" idx="6"/>
            <a:endCxn id="12" idx="2"/>
          </p:cNvCxnSpPr>
          <p:nvPr/>
        </p:nvCxnSpPr>
        <p:spPr>
          <a:xfrm flipV="1">
            <a:off x="2060089" y="2288501"/>
            <a:ext cx="576064" cy="54097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80" name="直線矢印コネクタ 79"/>
          <p:cNvCxnSpPr>
            <a:stCxn id="8" idx="6"/>
            <a:endCxn id="13" idx="2"/>
          </p:cNvCxnSpPr>
          <p:nvPr/>
        </p:nvCxnSpPr>
        <p:spPr>
          <a:xfrm flipV="1">
            <a:off x="2060089" y="2648541"/>
            <a:ext cx="576064" cy="18093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33" name="円/楕円 132"/>
          <p:cNvSpPr/>
          <p:nvPr/>
        </p:nvSpPr>
        <p:spPr>
          <a:xfrm>
            <a:off x="3356233" y="1419918"/>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4" name="円/楕円 133"/>
          <p:cNvSpPr/>
          <p:nvPr/>
        </p:nvSpPr>
        <p:spPr>
          <a:xfrm>
            <a:off x="3356233" y="1779958"/>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5" name="円/楕円 134"/>
          <p:cNvSpPr/>
          <p:nvPr/>
        </p:nvSpPr>
        <p:spPr>
          <a:xfrm>
            <a:off x="3356233" y="2139998"/>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6" name="円/楕円 135"/>
          <p:cNvSpPr/>
          <p:nvPr/>
        </p:nvSpPr>
        <p:spPr>
          <a:xfrm>
            <a:off x="3356233" y="2500038"/>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7" name="直線矢印コネクタ 136"/>
          <p:cNvCxnSpPr>
            <a:stCxn id="10" idx="6"/>
            <a:endCxn id="133" idx="2"/>
          </p:cNvCxnSpPr>
          <p:nvPr/>
        </p:nvCxnSpPr>
        <p:spPr>
          <a:xfrm flipV="1">
            <a:off x="2924185" y="1563934"/>
            <a:ext cx="432048" cy="448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40" name="直線矢印コネクタ 139"/>
          <p:cNvCxnSpPr>
            <a:stCxn id="11" idx="6"/>
            <a:endCxn id="133" idx="2"/>
          </p:cNvCxnSpPr>
          <p:nvPr/>
        </p:nvCxnSpPr>
        <p:spPr>
          <a:xfrm flipV="1">
            <a:off x="2924185" y="1563934"/>
            <a:ext cx="432048" cy="36452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43" name="直線矢印コネクタ 142"/>
          <p:cNvCxnSpPr>
            <a:stCxn id="12" idx="6"/>
            <a:endCxn id="133" idx="2"/>
          </p:cNvCxnSpPr>
          <p:nvPr/>
        </p:nvCxnSpPr>
        <p:spPr>
          <a:xfrm flipV="1">
            <a:off x="2924185" y="1563934"/>
            <a:ext cx="432048" cy="72456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46" name="直線矢印コネクタ 145"/>
          <p:cNvCxnSpPr>
            <a:stCxn id="13" idx="6"/>
            <a:endCxn id="133" idx="2"/>
          </p:cNvCxnSpPr>
          <p:nvPr/>
        </p:nvCxnSpPr>
        <p:spPr>
          <a:xfrm flipV="1">
            <a:off x="2924185" y="1563934"/>
            <a:ext cx="432048" cy="108460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49" name="直線矢印コネクタ 148"/>
          <p:cNvCxnSpPr>
            <a:stCxn id="10" idx="6"/>
            <a:endCxn id="134" idx="2"/>
          </p:cNvCxnSpPr>
          <p:nvPr/>
        </p:nvCxnSpPr>
        <p:spPr>
          <a:xfrm>
            <a:off x="2924185" y="1568421"/>
            <a:ext cx="432048" cy="355553"/>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52" name="直線矢印コネクタ 151"/>
          <p:cNvCxnSpPr>
            <a:stCxn id="10" idx="6"/>
            <a:endCxn id="135" idx="2"/>
          </p:cNvCxnSpPr>
          <p:nvPr/>
        </p:nvCxnSpPr>
        <p:spPr>
          <a:xfrm>
            <a:off x="2924185" y="1568421"/>
            <a:ext cx="432048" cy="715593"/>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55" name="直線矢印コネクタ 154"/>
          <p:cNvCxnSpPr>
            <a:stCxn id="10" idx="6"/>
            <a:endCxn id="136" idx="2"/>
          </p:cNvCxnSpPr>
          <p:nvPr/>
        </p:nvCxnSpPr>
        <p:spPr>
          <a:xfrm>
            <a:off x="2924185" y="1568421"/>
            <a:ext cx="432048" cy="1075633"/>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58" name="直線矢印コネクタ 157"/>
          <p:cNvCxnSpPr>
            <a:stCxn id="11" idx="6"/>
            <a:endCxn id="134" idx="2"/>
          </p:cNvCxnSpPr>
          <p:nvPr/>
        </p:nvCxnSpPr>
        <p:spPr>
          <a:xfrm flipV="1">
            <a:off x="2924185" y="1923974"/>
            <a:ext cx="432048" cy="448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61" name="直線矢印コネクタ 160"/>
          <p:cNvCxnSpPr>
            <a:stCxn id="11" idx="6"/>
            <a:endCxn id="135" idx="2"/>
          </p:cNvCxnSpPr>
          <p:nvPr/>
        </p:nvCxnSpPr>
        <p:spPr>
          <a:xfrm>
            <a:off x="2924185" y="1928461"/>
            <a:ext cx="432048" cy="355553"/>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64" name="直線矢印コネクタ 163"/>
          <p:cNvCxnSpPr>
            <a:stCxn id="11" idx="6"/>
            <a:endCxn id="136" idx="2"/>
          </p:cNvCxnSpPr>
          <p:nvPr/>
        </p:nvCxnSpPr>
        <p:spPr>
          <a:xfrm>
            <a:off x="2924185" y="1928461"/>
            <a:ext cx="432048" cy="715593"/>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67" name="直線矢印コネクタ 166"/>
          <p:cNvCxnSpPr>
            <a:stCxn id="12" idx="6"/>
            <a:endCxn id="134" idx="2"/>
          </p:cNvCxnSpPr>
          <p:nvPr/>
        </p:nvCxnSpPr>
        <p:spPr>
          <a:xfrm flipV="1">
            <a:off x="2924185" y="1923974"/>
            <a:ext cx="432048" cy="36452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70" name="直線矢印コネクタ 169"/>
          <p:cNvCxnSpPr>
            <a:stCxn id="12" idx="6"/>
            <a:endCxn id="135" idx="2"/>
          </p:cNvCxnSpPr>
          <p:nvPr/>
        </p:nvCxnSpPr>
        <p:spPr>
          <a:xfrm flipV="1">
            <a:off x="2924185" y="2284014"/>
            <a:ext cx="432048" cy="448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73" name="直線矢印コネクタ 172"/>
          <p:cNvCxnSpPr>
            <a:stCxn id="12" idx="6"/>
            <a:endCxn id="136" idx="2"/>
          </p:cNvCxnSpPr>
          <p:nvPr/>
        </p:nvCxnSpPr>
        <p:spPr>
          <a:xfrm>
            <a:off x="2924185" y="2288501"/>
            <a:ext cx="432048" cy="355553"/>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76" name="直線矢印コネクタ 175"/>
          <p:cNvCxnSpPr>
            <a:stCxn id="13" idx="6"/>
            <a:endCxn id="134" idx="2"/>
          </p:cNvCxnSpPr>
          <p:nvPr/>
        </p:nvCxnSpPr>
        <p:spPr>
          <a:xfrm flipV="1">
            <a:off x="2924185" y="1923974"/>
            <a:ext cx="432048" cy="72456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79" name="直線矢印コネクタ 178"/>
          <p:cNvCxnSpPr>
            <a:stCxn id="13" idx="6"/>
            <a:endCxn id="135" idx="2"/>
          </p:cNvCxnSpPr>
          <p:nvPr/>
        </p:nvCxnSpPr>
        <p:spPr>
          <a:xfrm flipV="1">
            <a:off x="2924185" y="2284014"/>
            <a:ext cx="432048" cy="36452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82" name="直線矢印コネクタ 181"/>
          <p:cNvCxnSpPr>
            <a:stCxn id="13" idx="6"/>
            <a:endCxn id="136" idx="2"/>
          </p:cNvCxnSpPr>
          <p:nvPr/>
        </p:nvCxnSpPr>
        <p:spPr>
          <a:xfrm flipV="1">
            <a:off x="2924185" y="2644054"/>
            <a:ext cx="432048" cy="448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201" name="円/楕円 200"/>
          <p:cNvSpPr/>
          <p:nvPr/>
        </p:nvSpPr>
        <p:spPr>
          <a:xfrm flipH="1">
            <a:off x="7100649" y="1245304"/>
            <a:ext cx="288032" cy="288032"/>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2" name="円/楕円 201"/>
          <p:cNvSpPr/>
          <p:nvPr/>
        </p:nvSpPr>
        <p:spPr>
          <a:xfrm flipH="1">
            <a:off x="7100649" y="1605344"/>
            <a:ext cx="288032" cy="288032"/>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3" name="円/楕円 202"/>
          <p:cNvSpPr/>
          <p:nvPr/>
        </p:nvSpPr>
        <p:spPr>
          <a:xfrm flipH="1">
            <a:off x="7100649" y="1965384"/>
            <a:ext cx="288032" cy="288032"/>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4" name="円/楕円 203"/>
          <p:cNvSpPr/>
          <p:nvPr/>
        </p:nvSpPr>
        <p:spPr>
          <a:xfrm flipH="1">
            <a:off x="7100649" y="2325424"/>
            <a:ext cx="288032" cy="288032"/>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5" name="円/楕円 204"/>
          <p:cNvSpPr/>
          <p:nvPr/>
        </p:nvSpPr>
        <p:spPr>
          <a:xfrm flipH="1">
            <a:off x="7100649" y="2685464"/>
            <a:ext cx="288032" cy="288032"/>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6" name="円/楕円 205"/>
          <p:cNvSpPr/>
          <p:nvPr/>
        </p:nvSpPr>
        <p:spPr>
          <a:xfrm flipH="1">
            <a:off x="6236553" y="1424405"/>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7" name="円/楕円 206"/>
          <p:cNvSpPr/>
          <p:nvPr/>
        </p:nvSpPr>
        <p:spPr>
          <a:xfrm flipH="1">
            <a:off x="6236553" y="1784445"/>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8" name="円/楕円 207"/>
          <p:cNvSpPr/>
          <p:nvPr/>
        </p:nvSpPr>
        <p:spPr>
          <a:xfrm flipH="1">
            <a:off x="6236553" y="2144485"/>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9" name="円/楕円 208"/>
          <p:cNvSpPr/>
          <p:nvPr/>
        </p:nvSpPr>
        <p:spPr>
          <a:xfrm flipH="1">
            <a:off x="6236553" y="2504525"/>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10" name="直線矢印コネクタ 209"/>
          <p:cNvCxnSpPr>
            <a:stCxn id="203" idx="6"/>
            <a:endCxn id="209" idx="2"/>
          </p:cNvCxnSpPr>
          <p:nvPr/>
        </p:nvCxnSpPr>
        <p:spPr>
          <a:xfrm flipH="1">
            <a:off x="6524585" y="1389320"/>
            <a:ext cx="576064" cy="17910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11" name="直線矢印コネクタ 210"/>
          <p:cNvCxnSpPr>
            <a:stCxn id="204" idx="6"/>
            <a:endCxn id="209" idx="2"/>
          </p:cNvCxnSpPr>
          <p:nvPr/>
        </p:nvCxnSpPr>
        <p:spPr>
          <a:xfrm flipH="1" flipV="1">
            <a:off x="6524585" y="1568421"/>
            <a:ext cx="576064" cy="18093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12" name="直線矢印コネクタ 211"/>
          <p:cNvCxnSpPr>
            <a:stCxn id="205" idx="6"/>
            <a:endCxn id="209" idx="2"/>
          </p:cNvCxnSpPr>
          <p:nvPr/>
        </p:nvCxnSpPr>
        <p:spPr>
          <a:xfrm flipH="1" flipV="1">
            <a:off x="6524585" y="1568421"/>
            <a:ext cx="576064" cy="54097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13" name="直線矢印コネクタ 212"/>
          <p:cNvCxnSpPr>
            <a:stCxn id="206" idx="6"/>
            <a:endCxn id="209" idx="2"/>
          </p:cNvCxnSpPr>
          <p:nvPr/>
        </p:nvCxnSpPr>
        <p:spPr>
          <a:xfrm flipH="1" flipV="1">
            <a:off x="6524585" y="1568421"/>
            <a:ext cx="576064" cy="90101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14" name="直線矢印コネクタ 213"/>
          <p:cNvCxnSpPr>
            <a:stCxn id="207" idx="6"/>
            <a:endCxn id="209" idx="2"/>
          </p:cNvCxnSpPr>
          <p:nvPr/>
        </p:nvCxnSpPr>
        <p:spPr>
          <a:xfrm flipH="1" flipV="1">
            <a:off x="6524585" y="1568421"/>
            <a:ext cx="576064" cy="126105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15" name="直線矢印コネクタ 214"/>
          <p:cNvCxnSpPr>
            <a:stCxn id="203" idx="6"/>
            <a:endCxn id="210" idx="2"/>
          </p:cNvCxnSpPr>
          <p:nvPr/>
        </p:nvCxnSpPr>
        <p:spPr>
          <a:xfrm flipH="1">
            <a:off x="6524585" y="1389320"/>
            <a:ext cx="576064" cy="53914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16" name="直線矢印コネクタ 215"/>
          <p:cNvCxnSpPr>
            <a:stCxn id="203" idx="6"/>
            <a:endCxn id="212" idx="2"/>
          </p:cNvCxnSpPr>
          <p:nvPr/>
        </p:nvCxnSpPr>
        <p:spPr>
          <a:xfrm flipH="1">
            <a:off x="6524585" y="1389320"/>
            <a:ext cx="576064" cy="125922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17" name="直線矢印コネクタ 216"/>
          <p:cNvCxnSpPr>
            <a:stCxn id="203" idx="6"/>
            <a:endCxn id="211" idx="2"/>
          </p:cNvCxnSpPr>
          <p:nvPr/>
        </p:nvCxnSpPr>
        <p:spPr>
          <a:xfrm flipH="1">
            <a:off x="6524585" y="1389320"/>
            <a:ext cx="576064" cy="89918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18" name="直線矢印コネクタ 217"/>
          <p:cNvCxnSpPr>
            <a:stCxn id="204" idx="6"/>
            <a:endCxn id="210" idx="2"/>
          </p:cNvCxnSpPr>
          <p:nvPr/>
        </p:nvCxnSpPr>
        <p:spPr>
          <a:xfrm flipH="1">
            <a:off x="6524585" y="1749360"/>
            <a:ext cx="576064" cy="17910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19" name="直線矢印コネクタ 218"/>
          <p:cNvCxnSpPr>
            <a:stCxn id="204" idx="6"/>
            <a:endCxn id="211" idx="2"/>
          </p:cNvCxnSpPr>
          <p:nvPr/>
        </p:nvCxnSpPr>
        <p:spPr>
          <a:xfrm flipH="1">
            <a:off x="6524585" y="1749360"/>
            <a:ext cx="576064" cy="53914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20" name="直線矢印コネクタ 219"/>
          <p:cNvCxnSpPr>
            <a:stCxn id="204" idx="6"/>
            <a:endCxn id="212" idx="2"/>
          </p:cNvCxnSpPr>
          <p:nvPr/>
        </p:nvCxnSpPr>
        <p:spPr>
          <a:xfrm flipH="1">
            <a:off x="6524585" y="1749360"/>
            <a:ext cx="576064" cy="89918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21" name="直線矢印コネクタ 220"/>
          <p:cNvCxnSpPr>
            <a:stCxn id="205" idx="6"/>
            <a:endCxn id="210" idx="2"/>
          </p:cNvCxnSpPr>
          <p:nvPr/>
        </p:nvCxnSpPr>
        <p:spPr>
          <a:xfrm flipH="1" flipV="1">
            <a:off x="6524585" y="1928461"/>
            <a:ext cx="576064" cy="18093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22" name="直線矢印コネクタ 221"/>
          <p:cNvCxnSpPr>
            <a:stCxn id="205" idx="6"/>
            <a:endCxn id="212" idx="2"/>
          </p:cNvCxnSpPr>
          <p:nvPr/>
        </p:nvCxnSpPr>
        <p:spPr>
          <a:xfrm flipH="1">
            <a:off x="6524585" y="2109400"/>
            <a:ext cx="576064" cy="53914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23" name="直線矢印コネクタ 222"/>
          <p:cNvCxnSpPr>
            <a:stCxn id="205" idx="6"/>
            <a:endCxn id="211" idx="2"/>
          </p:cNvCxnSpPr>
          <p:nvPr/>
        </p:nvCxnSpPr>
        <p:spPr>
          <a:xfrm flipH="1">
            <a:off x="6524585" y="2109400"/>
            <a:ext cx="576064" cy="17910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24" name="直線矢印コネクタ 223"/>
          <p:cNvCxnSpPr>
            <a:stCxn id="206" idx="6"/>
            <a:endCxn id="210" idx="2"/>
          </p:cNvCxnSpPr>
          <p:nvPr/>
        </p:nvCxnSpPr>
        <p:spPr>
          <a:xfrm flipH="1" flipV="1">
            <a:off x="6524585" y="1928461"/>
            <a:ext cx="576064" cy="54097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25" name="直線矢印コネクタ 224"/>
          <p:cNvCxnSpPr>
            <a:stCxn id="206" idx="6"/>
            <a:endCxn id="211" idx="2"/>
          </p:cNvCxnSpPr>
          <p:nvPr/>
        </p:nvCxnSpPr>
        <p:spPr>
          <a:xfrm flipH="1" flipV="1">
            <a:off x="6524585" y="2288501"/>
            <a:ext cx="576064" cy="18093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26" name="直線矢印コネクタ 225"/>
          <p:cNvCxnSpPr>
            <a:stCxn id="206" idx="6"/>
            <a:endCxn id="212" idx="2"/>
          </p:cNvCxnSpPr>
          <p:nvPr/>
        </p:nvCxnSpPr>
        <p:spPr>
          <a:xfrm flipH="1">
            <a:off x="6524585" y="2469440"/>
            <a:ext cx="576064" cy="17910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27" name="直線矢印コネクタ 226"/>
          <p:cNvCxnSpPr>
            <a:stCxn id="207" idx="6"/>
            <a:endCxn id="210" idx="2"/>
          </p:cNvCxnSpPr>
          <p:nvPr/>
        </p:nvCxnSpPr>
        <p:spPr>
          <a:xfrm flipH="1" flipV="1">
            <a:off x="6524585" y="1928461"/>
            <a:ext cx="576064" cy="90101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28" name="直線矢印コネクタ 227"/>
          <p:cNvCxnSpPr>
            <a:stCxn id="207" idx="6"/>
            <a:endCxn id="211" idx="2"/>
          </p:cNvCxnSpPr>
          <p:nvPr/>
        </p:nvCxnSpPr>
        <p:spPr>
          <a:xfrm flipH="1" flipV="1">
            <a:off x="6524585" y="2288501"/>
            <a:ext cx="576064" cy="54097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29" name="直線矢印コネクタ 228"/>
          <p:cNvCxnSpPr>
            <a:stCxn id="207" idx="6"/>
            <a:endCxn id="212" idx="2"/>
          </p:cNvCxnSpPr>
          <p:nvPr/>
        </p:nvCxnSpPr>
        <p:spPr>
          <a:xfrm flipH="1" flipV="1">
            <a:off x="6524585" y="2648541"/>
            <a:ext cx="576064" cy="18093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230" name="円/楕円 229"/>
          <p:cNvSpPr/>
          <p:nvPr/>
        </p:nvSpPr>
        <p:spPr>
          <a:xfrm flipH="1">
            <a:off x="5516473" y="1419918"/>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1" name="円/楕円 230"/>
          <p:cNvSpPr/>
          <p:nvPr/>
        </p:nvSpPr>
        <p:spPr>
          <a:xfrm flipH="1">
            <a:off x="5516473" y="1779958"/>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2" name="円/楕円 231"/>
          <p:cNvSpPr/>
          <p:nvPr/>
        </p:nvSpPr>
        <p:spPr>
          <a:xfrm flipH="1">
            <a:off x="5516473" y="2139998"/>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3" name="円/楕円 232"/>
          <p:cNvSpPr/>
          <p:nvPr/>
        </p:nvSpPr>
        <p:spPr>
          <a:xfrm flipH="1">
            <a:off x="5516473" y="2500038"/>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34" name="直線矢印コネクタ 233"/>
          <p:cNvCxnSpPr>
            <a:stCxn id="209" idx="6"/>
          </p:cNvCxnSpPr>
          <p:nvPr/>
        </p:nvCxnSpPr>
        <p:spPr>
          <a:xfrm flipH="1" flipV="1">
            <a:off x="5804505" y="1563934"/>
            <a:ext cx="432048" cy="448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35" name="直線矢印コネクタ 234"/>
          <p:cNvCxnSpPr>
            <a:stCxn id="210" idx="6"/>
          </p:cNvCxnSpPr>
          <p:nvPr/>
        </p:nvCxnSpPr>
        <p:spPr>
          <a:xfrm flipH="1" flipV="1">
            <a:off x="5804505" y="1563934"/>
            <a:ext cx="432048" cy="36452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36" name="直線矢印コネクタ 235"/>
          <p:cNvCxnSpPr>
            <a:stCxn id="211" idx="6"/>
          </p:cNvCxnSpPr>
          <p:nvPr/>
        </p:nvCxnSpPr>
        <p:spPr>
          <a:xfrm flipH="1" flipV="1">
            <a:off x="5804505" y="1563934"/>
            <a:ext cx="432048" cy="72456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37" name="直線矢印コネクタ 236"/>
          <p:cNvCxnSpPr>
            <a:stCxn id="212" idx="6"/>
          </p:cNvCxnSpPr>
          <p:nvPr/>
        </p:nvCxnSpPr>
        <p:spPr>
          <a:xfrm flipH="1" flipV="1">
            <a:off x="5804505" y="1563934"/>
            <a:ext cx="432048" cy="108460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38" name="直線矢印コネクタ 237"/>
          <p:cNvCxnSpPr>
            <a:stCxn id="209" idx="6"/>
          </p:cNvCxnSpPr>
          <p:nvPr/>
        </p:nvCxnSpPr>
        <p:spPr>
          <a:xfrm flipH="1">
            <a:off x="5804505" y="1568421"/>
            <a:ext cx="432048" cy="355553"/>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39" name="直線矢印コネクタ 238"/>
          <p:cNvCxnSpPr>
            <a:stCxn id="209" idx="6"/>
          </p:cNvCxnSpPr>
          <p:nvPr/>
        </p:nvCxnSpPr>
        <p:spPr>
          <a:xfrm flipH="1">
            <a:off x="5804505" y="1568421"/>
            <a:ext cx="432048" cy="715593"/>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40" name="直線矢印コネクタ 239"/>
          <p:cNvCxnSpPr>
            <a:stCxn id="209" idx="6"/>
          </p:cNvCxnSpPr>
          <p:nvPr/>
        </p:nvCxnSpPr>
        <p:spPr>
          <a:xfrm flipH="1">
            <a:off x="5804505" y="1568421"/>
            <a:ext cx="432048" cy="1075633"/>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41" name="直線矢印コネクタ 240"/>
          <p:cNvCxnSpPr>
            <a:stCxn id="210" idx="6"/>
          </p:cNvCxnSpPr>
          <p:nvPr/>
        </p:nvCxnSpPr>
        <p:spPr>
          <a:xfrm flipH="1" flipV="1">
            <a:off x="5804505" y="1923974"/>
            <a:ext cx="432048" cy="448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42" name="直線矢印コネクタ 241"/>
          <p:cNvCxnSpPr>
            <a:stCxn id="210" idx="6"/>
          </p:cNvCxnSpPr>
          <p:nvPr/>
        </p:nvCxnSpPr>
        <p:spPr>
          <a:xfrm flipH="1">
            <a:off x="5804505" y="1928461"/>
            <a:ext cx="432048" cy="355553"/>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43" name="直線矢印コネクタ 242"/>
          <p:cNvCxnSpPr>
            <a:stCxn id="210" idx="6"/>
          </p:cNvCxnSpPr>
          <p:nvPr/>
        </p:nvCxnSpPr>
        <p:spPr>
          <a:xfrm flipH="1">
            <a:off x="5804505" y="1928461"/>
            <a:ext cx="432048" cy="715593"/>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44" name="直線矢印コネクタ 243"/>
          <p:cNvCxnSpPr>
            <a:stCxn id="211" idx="6"/>
          </p:cNvCxnSpPr>
          <p:nvPr/>
        </p:nvCxnSpPr>
        <p:spPr>
          <a:xfrm flipH="1" flipV="1">
            <a:off x="5804505" y="1923974"/>
            <a:ext cx="432048" cy="36452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45" name="直線矢印コネクタ 244"/>
          <p:cNvCxnSpPr>
            <a:stCxn id="211" idx="6"/>
          </p:cNvCxnSpPr>
          <p:nvPr/>
        </p:nvCxnSpPr>
        <p:spPr>
          <a:xfrm flipH="1" flipV="1">
            <a:off x="5804505" y="2284014"/>
            <a:ext cx="432048" cy="448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46" name="直線矢印コネクタ 245"/>
          <p:cNvCxnSpPr>
            <a:stCxn id="211" idx="6"/>
          </p:cNvCxnSpPr>
          <p:nvPr/>
        </p:nvCxnSpPr>
        <p:spPr>
          <a:xfrm flipH="1">
            <a:off x="5804505" y="2288501"/>
            <a:ext cx="432048" cy="355553"/>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47" name="直線矢印コネクタ 246"/>
          <p:cNvCxnSpPr>
            <a:stCxn id="212" idx="6"/>
          </p:cNvCxnSpPr>
          <p:nvPr/>
        </p:nvCxnSpPr>
        <p:spPr>
          <a:xfrm flipH="1" flipV="1">
            <a:off x="5804505" y="1923974"/>
            <a:ext cx="432048" cy="72456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48" name="直線矢印コネクタ 247"/>
          <p:cNvCxnSpPr>
            <a:stCxn id="212" idx="6"/>
          </p:cNvCxnSpPr>
          <p:nvPr/>
        </p:nvCxnSpPr>
        <p:spPr>
          <a:xfrm flipH="1" flipV="1">
            <a:off x="5804505" y="2284014"/>
            <a:ext cx="432048" cy="36452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49" name="直線矢印コネクタ 248"/>
          <p:cNvCxnSpPr>
            <a:stCxn id="212" idx="6"/>
          </p:cNvCxnSpPr>
          <p:nvPr/>
        </p:nvCxnSpPr>
        <p:spPr>
          <a:xfrm flipH="1" flipV="1">
            <a:off x="5804505" y="2644054"/>
            <a:ext cx="432048" cy="448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252" name="テキスト ボックス 251"/>
          <p:cNvSpPr txBox="1"/>
          <p:nvPr/>
        </p:nvSpPr>
        <p:spPr>
          <a:xfrm>
            <a:off x="3723238" y="1875404"/>
            <a:ext cx="1723549" cy="461665"/>
          </a:xfrm>
          <a:prstGeom prst="rect">
            <a:avLst/>
          </a:prstGeom>
          <a:noFill/>
        </p:spPr>
        <p:txBody>
          <a:bodyPr wrap="none" rtlCol="0">
            <a:spAutoFit/>
          </a:bodyPr>
          <a:lstStyle/>
          <a:p>
            <a:pPr algn="ctr"/>
            <a:r>
              <a:rPr kumimoji="1" lang="ja-JP" altLang="en-US" sz="2400" dirty="0">
                <a:solidFill>
                  <a:schemeClr val="accent2">
                    <a:lumMod val="75000"/>
                  </a:schemeClr>
                </a:solidFill>
                <a:latin typeface="Meiryo" charset="-128"/>
                <a:ea typeface="Meiryo" charset="-128"/>
                <a:cs typeface="Meiryo" charset="-128"/>
              </a:rPr>
              <a:t>・・・・・</a:t>
            </a:r>
          </a:p>
        </p:txBody>
      </p:sp>
      <p:pic>
        <p:nvPicPr>
          <p:cNvPr id="253" name="図 252"/>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31298" y="1578845"/>
            <a:ext cx="1054782" cy="1054782"/>
          </a:xfrm>
          <a:prstGeom prst="rect">
            <a:avLst/>
          </a:prstGeom>
        </p:spPr>
      </p:pic>
      <p:sp>
        <p:nvSpPr>
          <p:cNvPr id="258" name="右矢印 257"/>
          <p:cNvSpPr/>
          <p:nvPr/>
        </p:nvSpPr>
        <p:spPr>
          <a:xfrm>
            <a:off x="1336694" y="1756623"/>
            <a:ext cx="275748" cy="720080"/>
          </a:xfrm>
          <a:prstGeom prst="rightArrow">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9" name="テキスト ボックス 258"/>
          <p:cNvSpPr txBox="1"/>
          <p:nvPr/>
        </p:nvSpPr>
        <p:spPr>
          <a:xfrm>
            <a:off x="1553541" y="755693"/>
            <a:ext cx="691040" cy="276999"/>
          </a:xfrm>
          <a:prstGeom prst="rect">
            <a:avLst/>
          </a:prstGeom>
          <a:noFill/>
        </p:spPr>
        <p:txBody>
          <a:bodyPr wrap="square" rtlCol="0">
            <a:spAutoFit/>
          </a:bodyPr>
          <a:lstStyle/>
          <a:p>
            <a:pPr algn="ctr"/>
            <a:r>
              <a:rPr kumimoji="1" lang="ja-JP" altLang="en-US" sz="1200" dirty="0">
                <a:solidFill>
                  <a:srgbClr val="0070C0"/>
                </a:solidFill>
                <a:latin typeface="Meiryo" charset="-128"/>
                <a:ea typeface="Meiryo" charset="-128"/>
                <a:cs typeface="Meiryo" charset="-128"/>
              </a:rPr>
              <a:t>入力層</a:t>
            </a:r>
          </a:p>
        </p:txBody>
      </p:sp>
      <p:sp>
        <p:nvSpPr>
          <p:cNvPr id="260" name="テキスト ボックス 259"/>
          <p:cNvSpPr txBox="1"/>
          <p:nvPr/>
        </p:nvSpPr>
        <p:spPr>
          <a:xfrm>
            <a:off x="6899145" y="755693"/>
            <a:ext cx="691040" cy="276999"/>
          </a:xfrm>
          <a:prstGeom prst="rect">
            <a:avLst/>
          </a:prstGeom>
          <a:noFill/>
        </p:spPr>
        <p:txBody>
          <a:bodyPr wrap="square" rtlCol="0">
            <a:spAutoFit/>
          </a:bodyPr>
          <a:lstStyle/>
          <a:p>
            <a:pPr algn="ctr"/>
            <a:r>
              <a:rPr kumimoji="1" lang="ja-JP" altLang="en-US" sz="1200">
                <a:solidFill>
                  <a:schemeClr val="accent3">
                    <a:lumMod val="75000"/>
                  </a:schemeClr>
                </a:solidFill>
                <a:latin typeface="Meiryo" charset="-128"/>
                <a:ea typeface="Meiryo" charset="-128"/>
                <a:cs typeface="Meiryo" charset="-128"/>
              </a:rPr>
              <a:t>出力層</a:t>
            </a:r>
            <a:endParaRPr kumimoji="1" lang="ja-JP" altLang="en-US" sz="1200" dirty="0">
              <a:solidFill>
                <a:schemeClr val="accent3">
                  <a:lumMod val="75000"/>
                </a:schemeClr>
              </a:solidFill>
              <a:latin typeface="Meiryo" charset="-128"/>
              <a:ea typeface="Meiryo" charset="-128"/>
              <a:cs typeface="Meiryo" charset="-128"/>
            </a:endParaRPr>
          </a:p>
        </p:txBody>
      </p:sp>
      <p:sp>
        <p:nvSpPr>
          <p:cNvPr id="261" name="テキスト ボックス 260"/>
          <p:cNvSpPr txBox="1"/>
          <p:nvPr/>
        </p:nvSpPr>
        <p:spPr>
          <a:xfrm>
            <a:off x="3680269" y="755693"/>
            <a:ext cx="1800200" cy="276999"/>
          </a:xfrm>
          <a:prstGeom prst="rect">
            <a:avLst/>
          </a:prstGeom>
          <a:noFill/>
        </p:spPr>
        <p:txBody>
          <a:bodyPr wrap="square" rtlCol="0">
            <a:spAutoFit/>
          </a:bodyPr>
          <a:lstStyle/>
          <a:p>
            <a:pPr algn="ctr"/>
            <a:r>
              <a:rPr kumimoji="1" lang="ja-JP" altLang="en-US" sz="1200" dirty="0">
                <a:solidFill>
                  <a:schemeClr val="accent2">
                    <a:lumMod val="75000"/>
                  </a:schemeClr>
                </a:solidFill>
                <a:latin typeface="Meiryo" charset="-128"/>
                <a:ea typeface="Meiryo" charset="-128"/>
                <a:cs typeface="Meiryo" charset="-128"/>
              </a:rPr>
              <a:t>中間層</a:t>
            </a:r>
            <a:r>
              <a:rPr kumimoji="1" lang="ja-JP" altLang="en-US" sz="1200">
                <a:solidFill>
                  <a:schemeClr val="accent2">
                    <a:lumMod val="75000"/>
                  </a:schemeClr>
                </a:solidFill>
                <a:latin typeface="Meiryo" charset="-128"/>
                <a:ea typeface="Meiryo" charset="-128"/>
                <a:cs typeface="Meiryo" charset="-128"/>
              </a:rPr>
              <a:t>（隠れ層）</a:t>
            </a:r>
            <a:endParaRPr kumimoji="1" lang="ja-JP" altLang="en-US" sz="1200" dirty="0">
              <a:solidFill>
                <a:schemeClr val="accent2">
                  <a:lumMod val="75000"/>
                </a:schemeClr>
              </a:solidFill>
              <a:latin typeface="Meiryo" charset="-128"/>
              <a:ea typeface="Meiryo" charset="-128"/>
              <a:cs typeface="Meiryo" charset="-128"/>
            </a:endParaRPr>
          </a:p>
        </p:txBody>
      </p:sp>
      <p:sp>
        <p:nvSpPr>
          <p:cNvPr id="262" name="右矢印 261"/>
          <p:cNvSpPr/>
          <p:nvPr/>
        </p:nvSpPr>
        <p:spPr>
          <a:xfrm rot="10800000">
            <a:off x="7561785" y="1776280"/>
            <a:ext cx="275748" cy="720080"/>
          </a:xfrm>
          <a:prstGeom prst="rightArrow">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3" name="環状矢印 262"/>
          <p:cNvSpPr/>
          <p:nvPr/>
        </p:nvSpPr>
        <p:spPr>
          <a:xfrm rot="10800000">
            <a:off x="6452577" y="2578090"/>
            <a:ext cx="624266" cy="596377"/>
          </a:xfrm>
          <a:prstGeom prst="circular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4" name="環状矢印 263"/>
          <p:cNvSpPr/>
          <p:nvPr/>
        </p:nvSpPr>
        <p:spPr>
          <a:xfrm rot="10800000">
            <a:off x="5737846" y="2582085"/>
            <a:ext cx="624266" cy="596377"/>
          </a:xfrm>
          <a:prstGeom prst="circular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5" name="環状矢印 264"/>
          <p:cNvSpPr/>
          <p:nvPr/>
        </p:nvSpPr>
        <p:spPr>
          <a:xfrm rot="10800000">
            <a:off x="4954987" y="2576232"/>
            <a:ext cx="624266" cy="596377"/>
          </a:xfrm>
          <a:prstGeom prst="circular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7" name="環状矢印 266"/>
          <p:cNvSpPr/>
          <p:nvPr/>
        </p:nvSpPr>
        <p:spPr>
          <a:xfrm rot="10800000">
            <a:off x="3603410" y="2524966"/>
            <a:ext cx="624266" cy="596377"/>
          </a:xfrm>
          <a:prstGeom prst="circular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8" name="環状矢印 267"/>
          <p:cNvSpPr/>
          <p:nvPr/>
        </p:nvSpPr>
        <p:spPr>
          <a:xfrm rot="10800000">
            <a:off x="2820551" y="2519113"/>
            <a:ext cx="624266" cy="596377"/>
          </a:xfrm>
          <a:prstGeom prst="circular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269" name="図 268"/>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1344174" y="998124"/>
            <a:ext cx="324287" cy="324287"/>
          </a:xfrm>
          <a:prstGeom prst="rect">
            <a:avLst/>
          </a:prstGeom>
          <a:effectLst>
            <a:outerShdw blurRad="50800" dist="38100" dir="2700000" algn="tl" rotWithShape="0">
              <a:prstClr val="black">
                <a:alpha val="40000"/>
              </a:prstClr>
            </a:outerShdw>
          </a:effectLst>
        </p:spPr>
      </p:pic>
      <p:sp>
        <p:nvSpPr>
          <p:cNvPr id="270" name="テキスト ボックス 269"/>
          <p:cNvSpPr txBox="1"/>
          <p:nvPr/>
        </p:nvSpPr>
        <p:spPr>
          <a:xfrm>
            <a:off x="3670844" y="2238980"/>
            <a:ext cx="1838309" cy="553998"/>
          </a:xfrm>
          <a:prstGeom prst="rect">
            <a:avLst/>
          </a:prstGeom>
          <a:noFill/>
        </p:spPr>
        <p:txBody>
          <a:bodyPr wrap="square" rtlCol="0">
            <a:spAutoFit/>
          </a:bodyPr>
          <a:lstStyle/>
          <a:p>
            <a:r>
              <a:rPr kumimoji="1" lang="ja-JP" altLang="en-US" sz="1000" dirty="0">
                <a:solidFill>
                  <a:schemeClr val="accent6">
                    <a:lumMod val="75000"/>
                  </a:schemeClr>
                </a:solidFill>
                <a:latin typeface="Meiryo" charset="-128"/>
                <a:ea typeface="Meiryo" charset="-128"/>
                <a:cs typeface="Meiryo" charset="-128"/>
              </a:rPr>
              <a:t>入力</a:t>
            </a:r>
            <a:r>
              <a:rPr lang="ja-JP" altLang="en-US" sz="1000" dirty="0">
                <a:solidFill>
                  <a:schemeClr val="accent6">
                    <a:lumMod val="75000"/>
                  </a:schemeClr>
                </a:solidFill>
                <a:latin typeface="Meiryo" charset="-128"/>
                <a:ea typeface="Meiryo" charset="-128"/>
                <a:cs typeface="Meiryo" charset="-128"/>
              </a:rPr>
              <a:t>と</a:t>
            </a:r>
            <a:r>
              <a:rPr lang="ja-JP" altLang="en-US" sz="1000">
                <a:solidFill>
                  <a:schemeClr val="accent6">
                    <a:lumMod val="75000"/>
                  </a:schemeClr>
                </a:solidFill>
                <a:latin typeface="Meiryo" charset="-128"/>
                <a:ea typeface="Meiryo" charset="-128"/>
                <a:cs typeface="Meiryo" charset="-128"/>
              </a:rPr>
              <a:t>出力が一致</a:t>
            </a:r>
            <a:r>
              <a:rPr lang="ja-JP" altLang="en-US" sz="1000" dirty="0">
                <a:solidFill>
                  <a:schemeClr val="accent6">
                    <a:lumMod val="75000"/>
                  </a:schemeClr>
                </a:solidFill>
                <a:latin typeface="Meiryo" charset="-128"/>
                <a:ea typeface="Meiryo" charset="-128"/>
                <a:cs typeface="Meiryo" charset="-128"/>
              </a:rPr>
              <a:t>するように中間層の</a:t>
            </a:r>
            <a:r>
              <a:rPr lang="ja-JP" altLang="en-US" sz="1000">
                <a:solidFill>
                  <a:schemeClr val="accent6">
                    <a:lumMod val="75000"/>
                  </a:schemeClr>
                </a:solidFill>
                <a:latin typeface="Meiryo" charset="-128"/>
                <a:ea typeface="Meiryo" charset="-128"/>
                <a:cs typeface="Meiryo" charset="-128"/>
              </a:rPr>
              <a:t>繋がりの重み付けを調整してゆく。</a:t>
            </a:r>
            <a:endParaRPr kumimoji="1" lang="en-US" altLang="ja-JP" sz="1000" dirty="0">
              <a:solidFill>
                <a:schemeClr val="accent6">
                  <a:lumMod val="75000"/>
                </a:schemeClr>
              </a:solidFill>
              <a:latin typeface="Meiryo" charset="-128"/>
              <a:ea typeface="Meiryo" charset="-128"/>
              <a:cs typeface="Meiryo" charset="-128"/>
            </a:endParaRPr>
          </a:p>
        </p:txBody>
      </p:sp>
      <p:pic>
        <p:nvPicPr>
          <p:cNvPr id="388" name="図 387"/>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8698" y="674293"/>
            <a:ext cx="1242839" cy="1242839"/>
          </a:xfrm>
          <a:prstGeom prst="rect">
            <a:avLst/>
          </a:prstGeom>
        </p:spPr>
      </p:pic>
      <p:pic>
        <p:nvPicPr>
          <p:cNvPr id="390" name="図 389"/>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22554" y="2479006"/>
            <a:ext cx="871334" cy="871334"/>
          </a:xfrm>
          <a:prstGeom prst="rect">
            <a:avLst/>
          </a:prstGeom>
        </p:spPr>
      </p:pic>
      <p:grpSp>
        <p:nvGrpSpPr>
          <p:cNvPr id="395" name="図形グループ 394"/>
          <p:cNvGrpSpPr/>
          <p:nvPr/>
        </p:nvGrpSpPr>
        <p:grpSpPr>
          <a:xfrm>
            <a:off x="1016901" y="1322713"/>
            <a:ext cx="582041" cy="582041"/>
            <a:chOff x="8022615" y="4025501"/>
            <a:chExt cx="582041" cy="582041"/>
          </a:xfrm>
        </p:grpSpPr>
        <p:pic>
          <p:nvPicPr>
            <p:cNvPr id="393" name="図 392"/>
            <p:cNvPicPr>
              <a:picLocks noChangeAspect="1"/>
            </p:cNvPicPr>
            <p:nvPr/>
          </p:nvPicPr>
          <p:blipFill>
            <a:blip r:embed="rId6"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8022615" y="4025501"/>
              <a:ext cx="582041" cy="582041"/>
            </a:xfrm>
            <a:prstGeom prst="rect">
              <a:avLst/>
            </a:prstGeom>
          </p:spPr>
        </p:pic>
        <p:sp>
          <p:nvSpPr>
            <p:cNvPr id="394" name="テキスト ボックス 393"/>
            <p:cNvSpPr txBox="1"/>
            <p:nvPr/>
          </p:nvSpPr>
          <p:spPr>
            <a:xfrm rot="2697848">
              <a:off x="8165597" y="4274751"/>
              <a:ext cx="370416" cy="184666"/>
            </a:xfrm>
            <a:prstGeom prst="rect">
              <a:avLst/>
            </a:prstGeom>
            <a:noFill/>
          </p:spPr>
          <p:txBody>
            <a:bodyPr wrap="square" rtlCol="0">
              <a:spAutoFit/>
            </a:bodyPr>
            <a:lstStyle/>
            <a:p>
              <a:r>
                <a:rPr lang="ja-JP" altLang="en-US" sz="600" dirty="0">
                  <a:latin typeface="Meiryo" charset="-128"/>
                  <a:ea typeface="Meiryo" charset="-128"/>
                  <a:cs typeface="Meiryo" charset="-128"/>
                </a:rPr>
                <a:t>ネコ</a:t>
              </a:r>
              <a:endParaRPr kumimoji="1" lang="ja-JP" altLang="en-US" sz="600" dirty="0">
                <a:latin typeface="Meiryo" charset="-128"/>
                <a:ea typeface="Meiryo" charset="-128"/>
                <a:cs typeface="Meiryo" charset="-128"/>
              </a:endParaRPr>
            </a:p>
          </p:txBody>
        </p:sp>
      </p:grpSp>
      <p:grpSp>
        <p:nvGrpSpPr>
          <p:cNvPr id="396" name="図形グループ 395"/>
          <p:cNvGrpSpPr/>
          <p:nvPr/>
        </p:nvGrpSpPr>
        <p:grpSpPr>
          <a:xfrm>
            <a:off x="1019477" y="2212581"/>
            <a:ext cx="582041" cy="582041"/>
            <a:chOff x="8022615" y="4025501"/>
            <a:chExt cx="582041" cy="582041"/>
          </a:xfrm>
        </p:grpSpPr>
        <p:pic>
          <p:nvPicPr>
            <p:cNvPr id="397" name="図 396"/>
            <p:cNvPicPr>
              <a:picLocks noChangeAspect="1"/>
            </p:cNvPicPr>
            <p:nvPr/>
          </p:nvPicPr>
          <p:blipFill>
            <a:blip r:embed="rId6"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8022615" y="4025501"/>
              <a:ext cx="582041" cy="582041"/>
            </a:xfrm>
            <a:prstGeom prst="rect">
              <a:avLst/>
            </a:prstGeom>
          </p:spPr>
        </p:pic>
        <p:sp>
          <p:nvSpPr>
            <p:cNvPr id="398" name="テキスト ボックス 397"/>
            <p:cNvSpPr txBox="1"/>
            <p:nvPr/>
          </p:nvSpPr>
          <p:spPr>
            <a:xfrm rot="2697848">
              <a:off x="8165597" y="4274751"/>
              <a:ext cx="370416" cy="184666"/>
            </a:xfrm>
            <a:prstGeom prst="rect">
              <a:avLst/>
            </a:prstGeom>
            <a:noFill/>
          </p:spPr>
          <p:txBody>
            <a:bodyPr wrap="square" rtlCol="0">
              <a:spAutoFit/>
            </a:bodyPr>
            <a:lstStyle/>
            <a:p>
              <a:r>
                <a:rPr lang="ja-JP" altLang="en-US" sz="600" dirty="0">
                  <a:latin typeface="Meiryo" charset="-128"/>
                  <a:ea typeface="Meiryo" charset="-128"/>
                  <a:cs typeface="Meiryo" charset="-128"/>
                </a:rPr>
                <a:t>ネコ</a:t>
              </a:r>
              <a:endParaRPr kumimoji="1" lang="ja-JP" altLang="en-US" sz="600" dirty="0">
                <a:latin typeface="Meiryo" charset="-128"/>
                <a:ea typeface="Meiryo" charset="-128"/>
                <a:cs typeface="Meiryo" charset="-128"/>
              </a:endParaRPr>
            </a:p>
          </p:txBody>
        </p:sp>
      </p:grpSp>
      <p:grpSp>
        <p:nvGrpSpPr>
          <p:cNvPr id="399" name="図形グループ 398"/>
          <p:cNvGrpSpPr/>
          <p:nvPr/>
        </p:nvGrpSpPr>
        <p:grpSpPr>
          <a:xfrm>
            <a:off x="1020683" y="2960075"/>
            <a:ext cx="582041" cy="582041"/>
            <a:chOff x="8022615" y="4025501"/>
            <a:chExt cx="582041" cy="582041"/>
          </a:xfrm>
        </p:grpSpPr>
        <p:pic>
          <p:nvPicPr>
            <p:cNvPr id="400" name="図 399"/>
            <p:cNvPicPr>
              <a:picLocks noChangeAspect="1"/>
            </p:cNvPicPr>
            <p:nvPr/>
          </p:nvPicPr>
          <p:blipFill>
            <a:blip r:embed="rId6"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8022615" y="4025501"/>
              <a:ext cx="582041" cy="582041"/>
            </a:xfrm>
            <a:prstGeom prst="rect">
              <a:avLst/>
            </a:prstGeom>
          </p:spPr>
        </p:pic>
        <p:sp>
          <p:nvSpPr>
            <p:cNvPr id="401" name="テキスト ボックス 400"/>
            <p:cNvSpPr txBox="1"/>
            <p:nvPr/>
          </p:nvSpPr>
          <p:spPr>
            <a:xfrm rot="2697848">
              <a:off x="8165597" y="4274751"/>
              <a:ext cx="370416" cy="184666"/>
            </a:xfrm>
            <a:prstGeom prst="rect">
              <a:avLst/>
            </a:prstGeom>
            <a:noFill/>
          </p:spPr>
          <p:txBody>
            <a:bodyPr wrap="square" rtlCol="0">
              <a:spAutoFit/>
            </a:bodyPr>
            <a:lstStyle/>
            <a:p>
              <a:r>
                <a:rPr lang="ja-JP" altLang="en-US" sz="600" dirty="0">
                  <a:latin typeface="Meiryo" charset="-128"/>
                  <a:ea typeface="Meiryo" charset="-128"/>
                  <a:cs typeface="Meiryo" charset="-128"/>
                </a:rPr>
                <a:t>ネコ</a:t>
              </a:r>
              <a:endParaRPr kumimoji="1" lang="ja-JP" altLang="en-US" sz="600" dirty="0">
                <a:latin typeface="Meiryo" charset="-128"/>
                <a:ea typeface="Meiryo" charset="-128"/>
                <a:cs typeface="Meiryo" charset="-128"/>
              </a:endParaRPr>
            </a:p>
          </p:txBody>
        </p:sp>
      </p:grpSp>
      <p:sp>
        <p:nvSpPr>
          <p:cNvPr id="404" name="テキスト ボックス 403"/>
          <p:cNvSpPr txBox="1"/>
          <p:nvPr/>
        </p:nvSpPr>
        <p:spPr>
          <a:xfrm>
            <a:off x="4019168" y="1239296"/>
            <a:ext cx="1141659" cy="584775"/>
          </a:xfrm>
          <a:prstGeom prst="rect">
            <a:avLst/>
          </a:prstGeom>
          <a:noFill/>
        </p:spPr>
        <p:txBody>
          <a:bodyPr wrap="none" rtlCol="0">
            <a:spAutoFit/>
          </a:bodyPr>
          <a:lstStyle/>
          <a:p>
            <a:pPr algn="ctr"/>
            <a:r>
              <a:rPr kumimoji="1" lang="ja-JP" altLang="en-US" sz="3200" b="1">
                <a:solidFill>
                  <a:srgbClr val="0070C0"/>
                </a:solidFill>
                <a:latin typeface="Meiryo" charset="-128"/>
                <a:ea typeface="Meiryo" charset="-128"/>
                <a:cs typeface="Meiryo" charset="-128"/>
              </a:rPr>
              <a:t>学</a:t>
            </a:r>
            <a:r>
              <a:rPr kumimoji="1" lang="en-US" altLang="ja-JP" sz="3200" b="1" dirty="0">
                <a:solidFill>
                  <a:srgbClr val="0070C0"/>
                </a:solidFill>
                <a:latin typeface="Meiryo" charset="-128"/>
                <a:ea typeface="Meiryo" charset="-128"/>
                <a:cs typeface="Meiryo" charset="-128"/>
              </a:rPr>
              <a:t> </a:t>
            </a:r>
            <a:r>
              <a:rPr kumimoji="1" lang="ja-JP" altLang="en-US" sz="3200" b="1">
                <a:solidFill>
                  <a:srgbClr val="0070C0"/>
                </a:solidFill>
                <a:latin typeface="Meiryo" charset="-128"/>
                <a:ea typeface="Meiryo" charset="-128"/>
                <a:cs typeface="Meiryo" charset="-128"/>
              </a:rPr>
              <a:t>習</a:t>
            </a:r>
            <a:endParaRPr kumimoji="1" lang="ja-JP" altLang="en-US" sz="3200" b="1" dirty="0">
              <a:solidFill>
                <a:srgbClr val="0070C0"/>
              </a:solidFill>
              <a:latin typeface="Meiryo" charset="-128"/>
              <a:ea typeface="Meiryo" charset="-128"/>
              <a:cs typeface="Meiryo" charset="-128"/>
            </a:endParaRPr>
          </a:p>
        </p:txBody>
      </p:sp>
      <p:sp>
        <p:nvSpPr>
          <p:cNvPr id="410" name="テキスト ボックス 409"/>
          <p:cNvSpPr txBox="1"/>
          <p:nvPr/>
        </p:nvSpPr>
        <p:spPr>
          <a:xfrm>
            <a:off x="511878" y="3321306"/>
            <a:ext cx="697627" cy="215444"/>
          </a:xfrm>
          <a:prstGeom prst="rect">
            <a:avLst/>
          </a:prstGeom>
          <a:noFill/>
        </p:spPr>
        <p:txBody>
          <a:bodyPr wrap="none" rtlCol="0">
            <a:spAutoFit/>
          </a:bodyPr>
          <a:lstStyle/>
          <a:p>
            <a:pPr algn="ctr"/>
            <a:r>
              <a:rPr kumimoji="1" lang="ja-JP" altLang="en-US" sz="800" dirty="0">
                <a:solidFill>
                  <a:srgbClr val="0070C0"/>
                </a:solidFill>
                <a:latin typeface="Meiryo" charset="-128"/>
                <a:ea typeface="Meiryo" charset="-128"/>
                <a:cs typeface="Meiryo" charset="-128"/>
              </a:rPr>
              <a:t>教師データ</a:t>
            </a:r>
          </a:p>
        </p:txBody>
      </p:sp>
      <p:grpSp>
        <p:nvGrpSpPr>
          <p:cNvPr id="16" name="グループ化 15">
            <a:extLst>
              <a:ext uri="{FF2B5EF4-FFF2-40B4-BE49-F238E27FC236}">
                <a16:creationId xmlns:a16="http://schemas.microsoft.com/office/drawing/2014/main" id="{CC5FD48A-0086-4D8B-A0B2-E9CD574D45C0}"/>
              </a:ext>
            </a:extLst>
          </p:cNvPr>
          <p:cNvGrpSpPr/>
          <p:nvPr/>
        </p:nvGrpSpPr>
        <p:grpSpPr>
          <a:xfrm>
            <a:off x="244789" y="3794474"/>
            <a:ext cx="8584052" cy="2543226"/>
            <a:chOff x="207845" y="3933015"/>
            <a:chExt cx="8584052" cy="2543226"/>
          </a:xfrm>
        </p:grpSpPr>
        <p:sp>
          <p:nvSpPr>
            <p:cNvPr id="271" name="正方形/長方形 270"/>
            <p:cNvSpPr/>
            <p:nvPr/>
          </p:nvSpPr>
          <p:spPr>
            <a:xfrm>
              <a:off x="1516597" y="4206949"/>
              <a:ext cx="691040" cy="2231901"/>
            </a:xfrm>
            <a:prstGeom prst="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2" name="正方形/長方形 271"/>
            <p:cNvSpPr/>
            <p:nvPr/>
          </p:nvSpPr>
          <p:spPr>
            <a:xfrm>
              <a:off x="2404669" y="4201369"/>
              <a:ext cx="4277512" cy="2231901"/>
            </a:xfrm>
            <a:prstGeom prst="rect">
              <a:avLst/>
            </a:prstGeom>
            <a:solidFill>
              <a:srgbClr val="FDEADA"/>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3" name="正方形/長方形 272"/>
            <p:cNvSpPr/>
            <p:nvPr/>
          </p:nvSpPr>
          <p:spPr>
            <a:xfrm>
              <a:off x="6876721" y="4206949"/>
              <a:ext cx="691040" cy="2231901"/>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4" name="円/楕円 273"/>
            <p:cNvSpPr/>
            <p:nvPr/>
          </p:nvSpPr>
          <p:spPr>
            <a:xfrm>
              <a:off x="1735113" y="4422626"/>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5" name="円/楕円 274"/>
            <p:cNvSpPr/>
            <p:nvPr/>
          </p:nvSpPr>
          <p:spPr>
            <a:xfrm>
              <a:off x="1735113" y="4782666"/>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6" name="円/楕円 275"/>
            <p:cNvSpPr/>
            <p:nvPr/>
          </p:nvSpPr>
          <p:spPr>
            <a:xfrm>
              <a:off x="1735113" y="5142706"/>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7" name="円/楕円 276"/>
            <p:cNvSpPr/>
            <p:nvPr/>
          </p:nvSpPr>
          <p:spPr>
            <a:xfrm>
              <a:off x="1735113" y="5502746"/>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8" name="円/楕円 277"/>
            <p:cNvSpPr/>
            <p:nvPr/>
          </p:nvSpPr>
          <p:spPr>
            <a:xfrm>
              <a:off x="1735113" y="5862786"/>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9" name="円/楕円 278"/>
            <p:cNvSpPr/>
            <p:nvPr/>
          </p:nvSpPr>
          <p:spPr>
            <a:xfrm>
              <a:off x="2599209" y="4601727"/>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0" name="円/楕円 279"/>
            <p:cNvSpPr/>
            <p:nvPr/>
          </p:nvSpPr>
          <p:spPr>
            <a:xfrm>
              <a:off x="2599209" y="4961767"/>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1" name="円/楕円 280"/>
            <p:cNvSpPr/>
            <p:nvPr/>
          </p:nvSpPr>
          <p:spPr>
            <a:xfrm>
              <a:off x="2599209" y="5321807"/>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2" name="円/楕円 281"/>
            <p:cNvSpPr/>
            <p:nvPr/>
          </p:nvSpPr>
          <p:spPr>
            <a:xfrm>
              <a:off x="2599209" y="5681847"/>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83" name="直線矢印コネクタ 282"/>
            <p:cNvCxnSpPr>
              <a:stCxn id="274" idx="6"/>
              <a:endCxn id="279" idx="2"/>
            </p:cNvCxnSpPr>
            <p:nvPr/>
          </p:nvCxnSpPr>
          <p:spPr>
            <a:xfrm>
              <a:off x="2023145" y="4566642"/>
              <a:ext cx="576064" cy="17910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84" name="直線矢印コネクタ 283"/>
            <p:cNvCxnSpPr>
              <a:stCxn id="275" idx="6"/>
              <a:endCxn id="279" idx="2"/>
            </p:cNvCxnSpPr>
            <p:nvPr/>
          </p:nvCxnSpPr>
          <p:spPr>
            <a:xfrm flipV="1">
              <a:off x="2023145" y="4745743"/>
              <a:ext cx="576064" cy="18093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85" name="直線矢印コネクタ 284"/>
            <p:cNvCxnSpPr>
              <a:stCxn id="276" idx="6"/>
              <a:endCxn id="279" idx="2"/>
            </p:cNvCxnSpPr>
            <p:nvPr/>
          </p:nvCxnSpPr>
          <p:spPr>
            <a:xfrm flipV="1">
              <a:off x="2023145" y="4745743"/>
              <a:ext cx="576064" cy="54097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86" name="直線矢印コネクタ 285"/>
            <p:cNvCxnSpPr>
              <a:stCxn id="277" idx="6"/>
              <a:endCxn id="279" idx="2"/>
            </p:cNvCxnSpPr>
            <p:nvPr/>
          </p:nvCxnSpPr>
          <p:spPr>
            <a:xfrm flipV="1">
              <a:off x="2023145" y="4745743"/>
              <a:ext cx="576064" cy="90101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87" name="直線矢印コネクタ 286"/>
            <p:cNvCxnSpPr>
              <a:stCxn id="278" idx="6"/>
              <a:endCxn id="279" idx="2"/>
            </p:cNvCxnSpPr>
            <p:nvPr/>
          </p:nvCxnSpPr>
          <p:spPr>
            <a:xfrm flipV="1">
              <a:off x="2023145" y="4745743"/>
              <a:ext cx="576064" cy="126105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88" name="直線矢印コネクタ 287"/>
            <p:cNvCxnSpPr>
              <a:stCxn id="274" idx="6"/>
              <a:endCxn id="280" idx="2"/>
            </p:cNvCxnSpPr>
            <p:nvPr/>
          </p:nvCxnSpPr>
          <p:spPr>
            <a:xfrm>
              <a:off x="2023145" y="4566642"/>
              <a:ext cx="576064" cy="53914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89" name="直線矢印コネクタ 288"/>
            <p:cNvCxnSpPr>
              <a:stCxn id="274" idx="6"/>
              <a:endCxn id="282" idx="2"/>
            </p:cNvCxnSpPr>
            <p:nvPr/>
          </p:nvCxnSpPr>
          <p:spPr>
            <a:xfrm>
              <a:off x="2023145" y="4566642"/>
              <a:ext cx="576064" cy="125922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90" name="直線矢印コネクタ 289"/>
            <p:cNvCxnSpPr>
              <a:stCxn id="274" idx="6"/>
              <a:endCxn id="281" idx="2"/>
            </p:cNvCxnSpPr>
            <p:nvPr/>
          </p:nvCxnSpPr>
          <p:spPr>
            <a:xfrm>
              <a:off x="2023145" y="4566642"/>
              <a:ext cx="576064" cy="89918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91" name="直線矢印コネクタ 290"/>
            <p:cNvCxnSpPr>
              <a:stCxn id="275" idx="6"/>
              <a:endCxn id="280" idx="2"/>
            </p:cNvCxnSpPr>
            <p:nvPr/>
          </p:nvCxnSpPr>
          <p:spPr>
            <a:xfrm>
              <a:off x="2023145" y="4926682"/>
              <a:ext cx="576064" cy="17910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92" name="直線矢印コネクタ 291"/>
            <p:cNvCxnSpPr>
              <a:stCxn id="275" idx="6"/>
              <a:endCxn id="281" idx="2"/>
            </p:cNvCxnSpPr>
            <p:nvPr/>
          </p:nvCxnSpPr>
          <p:spPr>
            <a:xfrm>
              <a:off x="2023145" y="4926682"/>
              <a:ext cx="576064" cy="53914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93" name="直線矢印コネクタ 292"/>
            <p:cNvCxnSpPr>
              <a:stCxn id="275" idx="6"/>
              <a:endCxn id="282" idx="2"/>
            </p:cNvCxnSpPr>
            <p:nvPr/>
          </p:nvCxnSpPr>
          <p:spPr>
            <a:xfrm>
              <a:off x="2023145" y="4926682"/>
              <a:ext cx="576064" cy="89918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94" name="直線矢印コネクタ 293"/>
            <p:cNvCxnSpPr>
              <a:stCxn id="276" idx="6"/>
              <a:endCxn id="280" idx="2"/>
            </p:cNvCxnSpPr>
            <p:nvPr/>
          </p:nvCxnSpPr>
          <p:spPr>
            <a:xfrm flipV="1">
              <a:off x="2023145" y="5105783"/>
              <a:ext cx="576064" cy="18093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95" name="直線矢印コネクタ 294"/>
            <p:cNvCxnSpPr>
              <a:stCxn id="276" idx="6"/>
              <a:endCxn id="282" idx="2"/>
            </p:cNvCxnSpPr>
            <p:nvPr/>
          </p:nvCxnSpPr>
          <p:spPr>
            <a:xfrm>
              <a:off x="2023145" y="5286722"/>
              <a:ext cx="576064" cy="53914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96" name="直線矢印コネクタ 295"/>
            <p:cNvCxnSpPr>
              <a:stCxn id="276" idx="6"/>
              <a:endCxn id="281" idx="2"/>
            </p:cNvCxnSpPr>
            <p:nvPr/>
          </p:nvCxnSpPr>
          <p:spPr>
            <a:xfrm>
              <a:off x="2023145" y="5286722"/>
              <a:ext cx="576064" cy="17910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97" name="直線矢印コネクタ 296"/>
            <p:cNvCxnSpPr>
              <a:stCxn id="277" idx="6"/>
              <a:endCxn id="280" idx="2"/>
            </p:cNvCxnSpPr>
            <p:nvPr/>
          </p:nvCxnSpPr>
          <p:spPr>
            <a:xfrm flipV="1">
              <a:off x="2023145" y="5105783"/>
              <a:ext cx="576064" cy="54097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98" name="直線矢印コネクタ 297"/>
            <p:cNvCxnSpPr>
              <a:stCxn id="277" idx="6"/>
              <a:endCxn id="281" idx="2"/>
            </p:cNvCxnSpPr>
            <p:nvPr/>
          </p:nvCxnSpPr>
          <p:spPr>
            <a:xfrm flipV="1">
              <a:off x="2023145" y="5465823"/>
              <a:ext cx="576064" cy="18093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299" name="直線矢印コネクタ 298"/>
            <p:cNvCxnSpPr>
              <a:stCxn id="277" idx="6"/>
              <a:endCxn id="282" idx="2"/>
            </p:cNvCxnSpPr>
            <p:nvPr/>
          </p:nvCxnSpPr>
          <p:spPr>
            <a:xfrm>
              <a:off x="2023145" y="5646762"/>
              <a:ext cx="576064" cy="17910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00" name="直線矢印コネクタ 299"/>
            <p:cNvCxnSpPr>
              <a:stCxn id="278" idx="6"/>
              <a:endCxn id="280" idx="2"/>
            </p:cNvCxnSpPr>
            <p:nvPr/>
          </p:nvCxnSpPr>
          <p:spPr>
            <a:xfrm flipV="1">
              <a:off x="2023145" y="5105783"/>
              <a:ext cx="576064" cy="90101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01" name="直線矢印コネクタ 300"/>
            <p:cNvCxnSpPr>
              <a:stCxn id="278" idx="6"/>
              <a:endCxn id="281" idx="2"/>
            </p:cNvCxnSpPr>
            <p:nvPr/>
          </p:nvCxnSpPr>
          <p:spPr>
            <a:xfrm flipV="1">
              <a:off x="2023145" y="5465823"/>
              <a:ext cx="576064" cy="54097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02" name="直線矢印コネクタ 301"/>
            <p:cNvCxnSpPr>
              <a:stCxn id="278" idx="6"/>
              <a:endCxn id="282" idx="2"/>
            </p:cNvCxnSpPr>
            <p:nvPr/>
          </p:nvCxnSpPr>
          <p:spPr>
            <a:xfrm flipV="1">
              <a:off x="2023145" y="5825863"/>
              <a:ext cx="576064" cy="18093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303" name="円/楕円 302"/>
            <p:cNvSpPr/>
            <p:nvPr/>
          </p:nvSpPr>
          <p:spPr>
            <a:xfrm>
              <a:off x="3319289" y="4597240"/>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4" name="円/楕円 303"/>
            <p:cNvSpPr/>
            <p:nvPr/>
          </p:nvSpPr>
          <p:spPr>
            <a:xfrm>
              <a:off x="3319289" y="4957280"/>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5" name="円/楕円 304"/>
            <p:cNvSpPr/>
            <p:nvPr/>
          </p:nvSpPr>
          <p:spPr>
            <a:xfrm>
              <a:off x="3319289" y="5317320"/>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6" name="円/楕円 305"/>
            <p:cNvSpPr/>
            <p:nvPr/>
          </p:nvSpPr>
          <p:spPr>
            <a:xfrm>
              <a:off x="3319289" y="5677360"/>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07" name="直線矢印コネクタ 306"/>
            <p:cNvCxnSpPr>
              <a:stCxn id="279" idx="6"/>
              <a:endCxn id="303" idx="2"/>
            </p:cNvCxnSpPr>
            <p:nvPr/>
          </p:nvCxnSpPr>
          <p:spPr>
            <a:xfrm flipV="1">
              <a:off x="2887241" y="4741256"/>
              <a:ext cx="432048" cy="4487"/>
            </a:xfrm>
            <a:prstGeom prst="straightConnector1">
              <a:avLst/>
            </a:prstGeom>
            <a:ln w="19050">
              <a:solidFill>
                <a:schemeClr val="tx1">
                  <a:lumMod val="50000"/>
                  <a:lumOff val="5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08" name="直線矢印コネクタ 307"/>
            <p:cNvCxnSpPr>
              <a:stCxn id="280" idx="6"/>
              <a:endCxn id="303" idx="2"/>
            </p:cNvCxnSpPr>
            <p:nvPr/>
          </p:nvCxnSpPr>
          <p:spPr>
            <a:xfrm flipV="1">
              <a:off x="2887241" y="4741256"/>
              <a:ext cx="432048" cy="364527"/>
            </a:xfrm>
            <a:prstGeom prst="straightConnector1">
              <a:avLst/>
            </a:prstGeom>
            <a:ln w="3175">
              <a:solidFill>
                <a:schemeClr val="tx1">
                  <a:lumMod val="50000"/>
                  <a:lumOff val="5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09" name="直線矢印コネクタ 308"/>
            <p:cNvCxnSpPr>
              <a:stCxn id="281" idx="6"/>
              <a:endCxn id="303" idx="2"/>
            </p:cNvCxnSpPr>
            <p:nvPr/>
          </p:nvCxnSpPr>
          <p:spPr>
            <a:xfrm flipV="1">
              <a:off x="2887241" y="4741256"/>
              <a:ext cx="432048" cy="724567"/>
            </a:xfrm>
            <a:prstGeom prst="straightConnector1">
              <a:avLst/>
            </a:prstGeom>
            <a:ln w="3175">
              <a:solidFill>
                <a:schemeClr val="tx1">
                  <a:lumMod val="50000"/>
                  <a:lumOff val="5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10" name="直線矢印コネクタ 309"/>
            <p:cNvCxnSpPr>
              <a:stCxn id="282" idx="6"/>
              <a:endCxn id="303" idx="2"/>
            </p:cNvCxnSpPr>
            <p:nvPr/>
          </p:nvCxnSpPr>
          <p:spPr>
            <a:xfrm flipV="1">
              <a:off x="2887241" y="4741256"/>
              <a:ext cx="432048" cy="1084607"/>
            </a:xfrm>
            <a:prstGeom prst="straightConnector1">
              <a:avLst/>
            </a:prstGeom>
            <a:ln w="19050">
              <a:solidFill>
                <a:schemeClr val="tx1">
                  <a:lumMod val="50000"/>
                  <a:lumOff val="5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11" name="直線矢印コネクタ 310"/>
            <p:cNvCxnSpPr>
              <a:stCxn id="279" idx="6"/>
              <a:endCxn id="304" idx="2"/>
            </p:cNvCxnSpPr>
            <p:nvPr/>
          </p:nvCxnSpPr>
          <p:spPr>
            <a:xfrm>
              <a:off x="2887241" y="4745743"/>
              <a:ext cx="432048" cy="355553"/>
            </a:xfrm>
            <a:prstGeom prst="straightConnector1">
              <a:avLst/>
            </a:prstGeom>
            <a:ln w="76200">
              <a:solidFill>
                <a:schemeClr val="tx1">
                  <a:lumMod val="85000"/>
                  <a:lumOff val="1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12" name="直線矢印コネクタ 311"/>
            <p:cNvCxnSpPr>
              <a:stCxn id="279" idx="6"/>
              <a:endCxn id="305" idx="2"/>
            </p:cNvCxnSpPr>
            <p:nvPr/>
          </p:nvCxnSpPr>
          <p:spPr>
            <a:xfrm>
              <a:off x="2887241" y="4745743"/>
              <a:ext cx="432048" cy="715593"/>
            </a:xfrm>
            <a:prstGeom prst="straightConnector1">
              <a:avLst/>
            </a:prstGeom>
            <a:ln w="3175">
              <a:solidFill>
                <a:schemeClr val="tx1">
                  <a:lumMod val="50000"/>
                  <a:lumOff val="5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13" name="直線矢印コネクタ 312"/>
            <p:cNvCxnSpPr>
              <a:stCxn id="279" idx="6"/>
              <a:endCxn id="306" idx="2"/>
            </p:cNvCxnSpPr>
            <p:nvPr/>
          </p:nvCxnSpPr>
          <p:spPr>
            <a:xfrm>
              <a:off x="2887241" y="4745743"/>
              <a:ext cx="432048" cy="1075633"/>
            </a:xfrm>
            <a:prstGeom prst="straightConnector1">
              <a:avLst/>
            </a:prstGeom>
            <a:ln w="12700">
              <a:solidFill>
                <a:schemeClr val="tx1">
                  <a:lumMod val="50000"/>
                  <a:lumOff val="5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14" name="直線矢印コネクタ 313"/>
            <p:cNvCxnSpPr>
              <a:stCxn id="280" idx="6"/>
              <a:endCxn id="304" idx="2"/>
            </p:cNvCxnSpPr>
            <p:nvPr/>
          </p:nvCxnSpPr>
          <p:spPr>
            <a:xfrm flipV="1">
              <a:off x="2887241" y="5101296"/>
              <a:ext cx="432048" cy="4487"/>
            </a:xfrm>
            <a:prstGeom prst="straightConnector1">
              <a:avLst/>
            </a:prstGeom>
            <a:ln w="3175">
              <a:solidFill>
                <a:schemeClr val="tx1">
                  <a:lumMod val="50000"/>
                  <a:lumOff val="5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15" name="直線矢印コネクタ 314"/>
            <p:cNvCxnSpPr>
              <a:stCxn id="280" idx="6"/>
              <a:endCxn id="305" idx="2"/>
            </p:cNvCxnSpPr>
            <p:nvPr/>
          </p:nvCxnSpPr>
          <p:spPr>
            <a:xfrm>
              <a:off x="2887241" y="5105783"/>
              <a:ext cx="432048" cy="355553"/>
            </a:xfrm>
            <a:prstGeom prst="straightConnector1">
              <a:avLst/>
            </a:prstGeom>
            <a:ln w="3175">
              <a:solidFill>
                <a:schemeClr val="tx1">
                  <a:lumMod val="50000"/>
                  <a:lumOff val="5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16" name="直線矢印コネクタ 315"/>
            <p:cNvCxnSpPr>
              <a:stCxn id="280" idx="6"/>
              <a:endCxn id="306" idx="2"/>
            </p:cNvCxnSpPr>
            <p:nvPr/>
          </p:nvCxnSpPr>
          <p:spPr>
            <a:xfrm>
              <a:off x="2887241" y="5105783"/>
              <a:ext cx="432048" cy="715593"/>
            </a:xfrm>
            <a:prstGeom prst="straightConnector1">
              <a:avLst/>
            </a:prstGeom>
            <a:ln w="38100">
              <a:solidFill>
                <a:schemeClr val="tx1"/>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17" name="直線矢印コネクタ 316"/>
            <p:cNvCxnSpPr>
              <a:stCxn id="281" idx="6"/>
              <a:endCxn id="304" idx="2"/>
            </p:cNvCxnSpPr>
            <p:nvPr/>
          </p:nvCxnSpPr>
          <p:spPr>
            <a:xfrm flipV="1">
              <a:off x="2887241" y="5101296"/>
              <a:ext cx="432048" cy="364527"/>
            </a:xfrm>
            <a:prstGeom prst="straightConnector1">
              <a:avLst/>
            </a:prstGeom>
            <a:ln w="38100">
              <a:solidFill>
                <a:schemeClr val="tx1">
                  <a:lumMod val="85000"/>
                  <a:lumOff val="1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18" name="直線矢印コネクタ 317"/>
            <p:cNvCxnSpPr>
              <a:stCxn id="281" idx="6"/>
              <a:endCxn id="305" idx="2"/>
            </p:cNvCxnSpPr>
            <p:nvPr/>
          </p:nvCxnSpPr>
          <p:spPr>
            <a:xfrm flipV="1">
              <a:off x="2887241" y="5461336"/>
              <a:ext cx="432048" cy="4487"/>
            </a:xfrm>
            <a:prstGeom prst="straightConnector1">
              <a:avLst/>
            </a:prstGeom>
            <a:ln w="3175">
              <a:solidFill>
                <a:schemeClr val="tx1">
                  <a:lumMod val="50000"/>
                  <a:lumOff val="5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19" name="直線矢印コネクタ 318"/>
            <p:cNvCxnSpPr>
              <a:stCxn id="281" idx="6"/>
              <a:endCxn id="306" idx="2"/>
            </p:cNvCxnSpPr>
            <p:nvPr/>
          </p:nvCxnSpPr>
          <p:spPr>
            <a:xfrm>
              <a:off x="2887241" y="5465823"/>
              <a:ext cx="432048" cy="355553"/>
            </a:xfrm>
            <a:prstGeom prst="straightConnector1">
              <a:avLst/>
            </a:prstGeom>
            <a:ln w="3175">
              <a:solidFill>
                <a:schemeClr val="tx1">
                  <a:lumMod val="50000"/>
                  <a:lumOff val="5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20" name="直線矢印コネクタ 319"/>
            <p:cNvCxnSpPr>
              <a:stCxn id="282" idx="6"/>
              <a:endCxn id="304" idx="2"/>
            </p:cNvCxnSpPr>
            <p:nvPr/>
          </p:nvCxnSpPr>
          <p:spPr>
            <a:xfrm flipV="1">
              <a:off x="2887241" y="5101296"/>
              <a:ext cx="432048" cy="724567"/>
            </a:xfrm>
            <a:prstGeom prst="straightConnector1">
              <a:avLst/>
            </a:prstGeom>
            <a:ln w="28575">
              <a:solidFill>
                <a:schemeClr val="tx1">
                  <a:lumMod val="50000"/>
                  <a:lumOff val="5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21" name="直線矢印コネクタ 320"/>
            <p:cNvCxnSpPr>
              <a:stCxn id="282" idx="6"/>
              <a:endCxn id="305" idx="2"/>
            </p:cNvCxnSpPr>
            <p:nvPr/>
          </p:nvCxnSpPr>
          <p:spPr>
            <a:xfrm flipV="1">
              <a:off x="2887241" y="5461336"/>
              <a:ext cx="432048" cy="364527"/>
            </a:xfrm>
            <a:prstGeom prst="straightConnector1">
              <a:avLst/>
            </a:prstGeom>
            <a:ln w="3175">
              <a:solidFill>
                <a:schemeClr val="tx1">
                  <a:lumMod val="50000"/>
                  <a:lumOff val="5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22" name="直線矢印コネクタ 321"/>
            <p:cNvCxnSpPr>
              <a:stCxn id="282" idx="6"/>
              <a:endCxn id="306" idx="2"/>
            </p:cNvCxnSpPr>
            <p:nvPr/>
          </p:nvCxnSpPr>
          <p:spPr>
            <a:xfrm flipV="1">
              <a:off x="2887241" y="5821376"/>
              <a:ext cx="432048" cy="4487"/>
            </a:xfrm>
            <a:prstGeom prst="straightConnector1">
              <a:avLst/>
            </a:prstGeom>
            <a:ln w="3175">
              <a:solidFill>
                <a:schemeClr val="tx1">
                  <a:lumMod val="50000"/>
                  <a:lumOff val="50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323" name="円/楕円 322"/>
            <p:cNvSpPr/>
            <p:nvPr/>
          </p:nvSpPr>
          <p:spPr>
            <a:xfrm flipH="1">
              <a:off x="7063705" y="4422626"/>
              <a:ext cx="288032" cy="288032"/>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4" name="円/楕円 323"/>
            <p:cNvSpPr/>
            <p:nvPr/>
          </p:nvSpPr>
          <p:spPr>
            <a:xfrm flipH="1">
              <a:off x="7063705" y="4782666"/>
              <a:ext cx="288032" cy="288032"/>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5" name="円/楕円 324"/>
            <p:cNvSpPr/>
            <p:nvPr/>
          </p:nvSpPr>
          <p:spPr>
            <a:xfrm flipH="1">
              <a:off x="7063705" y="5142706"/>
              <a:ext cx="288032" cy="288032"/>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6" name="円/楕円 325"/>
            <p:cNvSpPr/>
            <p:nvPr/>
          </p:nvSpPr>
          <p:spPr>
            <a:xfrm flipH="1">
              <a:off x="7063705" y="5502746"/>
              <a:ext cx="288032" cy="288032"/>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7" name="円/楕円 326"/>
            <p:cNvSpPr/>
            <p:nvPr/>
          </p:nvSpPr>
          <p:spPr>
            <a:xfrm flipH="1">
              <a:off x="7063705" y="5862786"/>
              <a:ext cx="288032" cy="288032"/>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8" name="円/楕円 327"/>
            <p:cNvSpPr/>
            <p:nvPr/>
          </p:nvSpPr>
          <p:spPr>
            <a:xfrm flipH="1">
              <a:off x="6199609" y="4601727"/>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9" name="円/楕円 328"/>
            <p:cNvSpPr/>
            <p:nvPr/>
          </p:nvSpPr>
          <p:spPr>
            <a:xfrm flipH="1">
              <a:off x="6199609" y="4961767"/>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0" name="円/楕円 329"/>
            <p:cNvSpPr/>
            <p:nvPr/>
          </p:nvSpPr>
          <p:spPr>
            <a:xfrm flipH="1">
              <a:off x="6199609" y="5321807"/>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1" name="円/楕円 330"/>
            <p:cNvSpPr/>
            <p:nvPr/>
          </p:nvSpPr>
          <p:spPr>
            <a:xfrm flipH="1">
              <a:off x="6199609" y="5681847"/>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32" name="直線矢印コネクタ 331"/>
            <p:cNvCxnSpPr>
              <a:stCxn id="325" idx="6"/>
              <a:endCxn id="331" idx="2"/>
            </p:cNvCxnSpPr>
            <p:nvPr/>
          </p:nvCxnSpPr>
          <p:spPr>
            <a:xfrm flipH="1">
              <a:off x="6487641" y="4566642"/>
              <a:ext cx="576064" cy="17910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33" name="直線矢印コネクタ 332"/>
            <p:cNvCxnSpPr>
              <a:stCxn id="326" idx="6"/>
              <a:endCxn id="331" idx="2"/>
            </p:cNvCxnSpPr>
            <p:nvPr/>
          </p:nvCxnSpPr>
          <p:spPr>
            <a:xfrm flipH="1" flipV="1">
              <a:off x="6487641" y="4745743"/>
              <a:ext cx="576064" cy="18093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34" name="直線矢印コネクタ 333"/>
            <p:cNvCxnSpPr>
              <a:stCxn id="327" idx="6"/>
              <a:endCxn id="331" idx="2"/>
            </p:cNvCxnSpPr>
            <p:nvPr/>
          </p:nvCxnSpPr>
          <p:spPr>
            <a:xfrm flipH="1" flipV="1">
              <a:off x="6487641" y="4745743"/>
              <a:ext cx="576064" cy="54097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35" name="直線矢印コネクタ 334"/>
            <p:cNvCxnSpPr>
              <a:stCxn id="328" idx="6"/>
              <a:endCxn id="331" idx="2"/>
            </p:cNvCxnSpPr>
            <p:nvPr/>
          </p:nvCxnSpPr>
          <p:spPr>
            <a:xfrm flipH="1" flipV="1">
              <a:off x="6487641" y="4745743"/>
              <a:ext cx="576064" cy="90101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36" name="直線矢印コネクタ 335"/>
            <p:cNvCxnSpPr>
              <a:stCxn id="329" idx="6"/>
              <a:endCxn id="331" idx="2"/>
            </p:cNvCxnSpPr>
            <p:nvPr/>
          </p:nvCxnSpPr>
          <p:spPr>
            <a:xfrm flipH="1" flipV="1">
              <a:off x="6487641" y="4745743"/>
              <a:ext cx="576064" cy="126105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37" name="直線矢印コネクタ 336"/>
            <p:cNvCxnSpPr>
              <a:stCxn id="325" idx="6"/>
              <a:endCxn id="332" idx="2"/>
            </p:cNvCxnSpPr>
            <p:nvPr/>
          </p:nvCxnSpPr>
          <p:spPr>
            <a:xfrm flipH="1">
              <a:off x="6487641" y="4566642"/>
              <a:ext cx="576064" cy="53914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38" name="直線矢印コネクタ 337"/>
            <p:cNvCxnSpPr>
              <a:stCxn id="325" idx="6"/>
              <a:endCxn id="334" idx="2"/>
            </p:cNvCxnSpPr>
            <p:nvPr/>
          </p:nvCxnSpPr>
          <p:spPr>
            <a:xfrm flipH="1">
              <a:off x="6487641" y="4566642"/>
              <a:ext cx="576064" cy="125922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39" name="直線矢印コネクタ 338"/>
            <p:cNvCxnSpPr>
              <a:stCxn id="325" idx="6"/>
              <a:endCxn id="333" idx="2"/>
            </p:cNvCxnSpPr>
            <p:nvPr/>
          </p:nvCxnSpPr>
          <p:spPr>
            <a:xfrm flipH="1">
              <a:off x="6487641" y="4566642"/>
              <a:ext cx="576064" cy="89918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40" name="直線矢印コネクタ 339"/>
            <p:cNvCxnSpPr>
              <a:stCxn id="326" idx="6"/>
              <a:endCxn id="332" idx="2"/>
            </p:cNvCxnSpPr>
            <p:nvPr/>
          </p:nvCxnSpPr>
          <p:spPr>
            <a:xfrm flipH="1">
              <a:off x="6487641" y="4926682"/>
              <a:ext cx="576064" cy="17910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41" name="直線矢印コネクタ 340"/>
            <p:cNvCxnSpPr>
              <a:stCxn id="326" idx="6"/>
              <a:endCxn id="333" idx="2"/>
            </p:cNvCxnSpPr>
            <p:nvPr/>
          </p:nvCxnSpPr>
          <p:spPr>
            <a:xfrm flipH="1">
              <a:off x="6487641" y="4926682"/>
              <a:ext cx="576064" cy="53914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42" name="直線矢印コネクタ 341"/>
            <p:cNvCxnSpPr>
              <a:stCxn id="326" idx="6"/>
              <a:endCxn id="334" idx="2"/>
            </p:cNvCxnSpPr>
            <p:nvPr/>
          </p:nvCxnSpPr>
          <p:spPr>
            <a:xfrm flipH="1">
              <a:off x="6487641" y="4926682"/>
              <a:ext cx="576064" cy="89918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43" name="直線矢印コネクタ 342"/>
            <p:cNvCxnSpPr>
              <a:stCxn id="327" idx="6"/>
              <a:endCxn id="332" idx="2"/>
            </p:cNvCxnSpPr>
            <p:nvPr/>
          </p:nvCxnSpPr>
          <p:spPr>
            <a:xfrm flipH="1" flipV="1">
              <a:off x="6487641" y="5105783"/>
              <a:ext cx="576064" cy="18093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44" name="直線矢印コネクタ 343"/>
            <p:cNvCxnSpPr>
              <a:stCxn id="327" idx="6"/>
              <a:endCxn id="334" idx="2"/>
            </p:cNvCxnSpPr>
            <p:nvPr/>
          </p:nvCxnSpPr>
          <p:spPr>
            <a:xfrm flipH="1">
              <a:off x="6487641" y="5286722"/>
              <a:ext cx="576064" cy="53914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45" name="直線矢印コネクタ 344"/>
            <p:cNvCxnSpPr>
              <a:stCxn id="327" idx="6"/>
              <a:endCxn id="333" idx="2"/>
            </p:cNvCxnSpPr>
            <p:nvPr/>
          </p:nvCxnSpPr>
          <p:spPr>
            <a:xfrm flipH="1">
              <a:off x="6487641" y="5286722"/>
              <a:ext cx="576064" cy="17910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46" name="直線矢印コネクタ 345"/>
            <p:cNvCxnSpPr>
              <a:stCxn id="328" idx="6"/>
              <a:endCxn id="332" idx="2"/>
            </p:cNvCxnSpPr>
            <p:nvPr/>
          </p:nvCxnSpPr>
          <p:spPr>
            <a:xfrm flipH="1" flipV="1">
              <a:off x="6487641" y="5105783"/>
              <a:ext cx="576064" cy="54097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47" name="直線矢印コネクタ 346"/>
            <p:cNvCxnSpPr>
              <a:stCxn id="328" idx="6"/>
              <a:endCxn id="333" idx="2"/>
            </p:cNvCxnSpPr>
            <p:nvPr/>
          </p:nvCxnSpPr>
          <p:spPr>
            <a:xfrm flipH="1" flipV="1">
              <a:off x="6487641" y="5465823"/>
              <a:ext cx="576064" cy="18093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48" name="直線矢印コネクタ 347"/>
            <p:cNvCxnSpPr>
              <a:stCxn id="328" idx="6"/>
              <a:endCxn id="334" idx="2"/>
            </p:cNvCxnSpPr>
            <p:nvPr/>
          </p:nvCxnSpPr>
          <p:spPr>
            <a:xfrm flipH="1">
              <a:off x="6487641" y="5646762"/>
              <a:ext cx="576064" cy="179101"/>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49" name="直線矢印コネクタ 348"/>
            <p:cNvCxnSpPr>
              <a:stCxn id="329" idx="6"/>
              <a:endCxn id="332" idx="2"/>
            </p:cNvCxnSpPr>
            <p:nvPr/>
          </p:nvCxnSpPr>
          <p:spPr>
            <a:xfrm flipH="1" flipV="1">
              <a:off x="6487641" y="5105783"/>
              <a:ext cx="576064" cy="90101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50" name="直線矢印コネクタ 349"/>
            <p:cNvCxnSpPr>
              <a:stCxn id="329" idx="6"/>
              <a:endCxn id="333" idx="2"/>
            </p:cNvCxnSpPr>
            <p:nvPr/>
          </p:nvCxnSpPr>
          <p:spPr>
            <a:xfrm flipH="1" flipV="1">
              <a:off x="6487641" y="5465823"/>
              <a:ext cx="576064" cy="54097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51" name="直線矢印コネクタ 350"/>
            <p:cNvCxnSpPr>
              <a:stCxn id="329" idx="6"/>
              <a:endCxn id="334" idx="2"/>
            </p:cNvCxnSpPr>
            <p:nvPr/>
          </p:nvCxnSpPr>
          <p:spPr>
            <a:xfrm flipH="1" flipV="1">
              <a:off x="6487641" y="5825863"/>
              <a:ext cx="576064" cy="180939"/>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352" name="円/楕円 351"/>
            <p:cNvSpPr/>
            <p:nvPr/>
          </p:nvSpPr>
          <p:spPr>
            <a:xfrm flipH="1">
              <a:off x="5479529" y="4597240"/>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3" name="円/楕円 352"/>
            <p:cNvSpPr/>
            <p:nvPr/>
          </p:nvSpPr>
          <p:spPr>
            <a:xfrm flipH="1">
              <a:off x="5479529" y="4957280"/>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4" name="円/楕円 353"/>
            <p:cNvSpPr/>
            <p:nvPr/>
          </p:nvSpPr>
          <p:spPr>
            <a:xfrm flipH="1">
              <a:off x="5479529" y="5317320"/>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5" name="円/楕円 354"/>
            <p:cNvSpPr/>
            <p:nvPr/>
          </p:nvSpPr>
          <p:spPr>
            <a:xfrm flipH="1">
              <a:off x="5479529" y="5677360"/>
              <a:ext cx="288032" cy="288032"/>
            </a:xfrm>
            <a:prstGeom prst="ellipse">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56" name="直線矢印コネクタ 355"/>
            <p:cNvCxnSpPr>
              <a:cxnSpLocks/>
              <a:stCxn id="352" idx="2"/>
              <a:endCxn id="331" idx="6"/>
            </p:cNvCxnSpPr>
            <p:nvPr/>
          </p:nvCxnSpPr>
          <p:spPr>
            <a:xfrm>
              <a:off x="5767561" y="4741256"/>
              <a:ext cx="432048" cy="1084607"/>
            </a:xfrm>
            <a:prstGeom prst="straightConnector1">
              <a:avLst/>
            </a:prstGeom>
            <a:ln w="57150">
              <a:solidFill>
                <a:schemeClr val="tx1"/>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57" name="直線矢印コネクタ 356"/>
            <p:cNvCxnSpPr>
              <a:stCxn id="332" idx="6"/>
            </p:cNvCxnSpPr>
            <p:nvPr/>
          </p:nvCxnSpPr>
          <p:spPr>
            <a:xfrm flipH="1" flipV="1">
              <a:off x="5767561" y="4741256"/>
              <a:ext cx="432048" cy="36452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58" name="直線矢印コネクタ 357"/>
            <p:cNvCxnSpPr>
              <a:stCxn id="333" idx="6"/>
            </p:cNvCxnSpPr>
            <p:nvPr/>
          </p:nvCxnSpPr>
          <p:spPr>
            <a:xfrm flipH="1" flipV="1">
              <a:off x="5767561" y="4741256"/>
              <a:ext cx="432048" cy="72456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59" name="直線矢印コネクタ 358"/>
            <p:cNvCxnSpPr>
              <a:stCxn id="334" idx="6"/>
            </p:cNvCxnSpPr>
            <p:nvPr/>
          </p:nvCxnSpPr>
          <p:spPr>
            <a:xfrm flipH="1" flipV="1">
              <a:off x="5767561" y="4741256"/>
              <a:ext cx="432048" cy="108460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60" name="直線矢印コネクタ 359"/>
            <p:cNvCxnSpPr>
              <a:stCxn id="331" idx="6"/>
            </p:cNvCxnSpPr>
            <p:nvPr/>
          </p:nvCxnSpPr>
          <p:spPr>
            <a:xfrm flipH="1">
              <a:off x="5767561" y="4745743"/>
              <a:ext cx="432048" cy="355553"/>
            </a:xfrm>
            <a:prstGeom prst="straightConnector1">
              <a:avLst/>
            </a:prstGeom>
            <a:ln w="12700">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61" name="直線矢印コネクタ 360"/>
            <p:cNvCxnSpPr>
              <a:stCxn id="331" idx="6"/>
            </p:cNvCxnSpPr>
            <p:nvPr/>
          </p:nvCxnSpPr>
          <p:spPr>
            <a:xfrm flipH="1">
              <a:off x="5767561" y="4745743"/>
              <a:ext cx="432048" cy="715593"/>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62" name="直線矢印コネクタ 361"/>
            <p:cNvCxnSpPr>
              <a:cxnSpLocks/>
              <a:stCxn id="355" idx="2"/>
              <a:endCxn id="328" idx="6"/>
            </p:cNvCxnSpPr>
            <p:nvPr/>
          </p:nvCxnSpPr>
          <p:spPr>
            <a:xfrm flipV="1">
              <a:off x="5767561" y="4745743"/>
              <a:ext cx="432048" cy="1075633"/>
            </a:xfrm>
            <a:prstGeom prst="straightConnector1">
              <a:avLst/>
            </a:prstGeom>
            <a:ln w="38100">
              <a:solidFill>
                <a:schemeClr val="tx1">
                  <a:lumMod val="85000"/>
                  <a:lumOff val="1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63" name="直線矢印コネクタ 362"/>
            <p:cNvCxnSpPr>
              <a:stCxn id="332" idx="6"/>
            </p:cNvCxnSpPr>
            <p:nvPr/>
          </p:nvCxnSpPr>
          <p:spPr>
            <a:xfrm flipH="1" flipV="1">
              <a:off x="5767561" y="5101296"/>
              <a:ext cx="432048" cy="4487"/>
            </a:xfrm>
            <a:prstGeom prst="straightConnector1">
              <a:avLst/>
            </a:prstGeom>
            <a:ln w="19050">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64" name="直線矢印コネクタ 363"/>
            <p:cNvCxnSpPr>
              <a:cxnSpLocks/>
              <a:stCxn id="330" idx="6"/>
            </p:cNvCxnSpPr>
            <p:nvPr/>
          </p:nvCxnSpPr>
          <p:spPr>
            <a:xfrm flipH="1" flipV="1">
              <a:off x="5767561" y="5461336"/>
              <a:ext cx="432048" cy="448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65" name="直線矢印コネクタ 364"/>
            <p:cNvCxnSpPr>
              <a:stCxn id="332" idx="6"/>
            </p:cNvCxnSpPr>
            <p:nvPr/>
          </p:nvCxnSpPr>
          <p:spPr>
            <a:xfrm flipH="1">
              <a:off x="5767561" y="5105783"/>
              <a:ext cx="432048" cy="715593"/>
            </a:xfrm>
            <a:prstGeom prst="straightConnector1">
              <a:avLst/>
            </a:prstGeom>
            <a:ln w="12700">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66" name="直線矢印コネクタ 365"/>
            <p:cNvCxnSpPr>
              <a:stCxn id="333" idx="6"/>
            </p:cNvCxnSpPr>
            <p:nvPr/>
          </p:nvCxnSpPr>
          <p:spPr>
            <a:xfrm flipH="1" flipV="1">
              <a:off x="5767561" y="5101296"/>
              <a:ext cx="432048" cy="36452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67" name="直線矢印コネクタ 366"/>
            <p:cNvCxnSpPr>
              <a:stCxn id="333" idx="6"/>
            </p:cNvCxnSpPr>
            <p:nvPr/>
          </p:nvCxnSpPr>
          <p:spPr>
            <a:xfrm flipH="1" flipV="1">
              <a:off x="5767561" y="5461336"/>
              <a:ext cx="432048" cy="448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68" name="直線矢印コネクタ 367"/>
            <p:cNvCxnSpPr>
              <a:stCxn id="333" idx="6"/>
            </p:cNvCxnSpPr>
            <p:nvPr/>
          </p:nvCxnSpPr>
          <p:spPr>
            <a:xfrm flipH="1">
              <a:off x="5767561" y="5465823"/>
              <a:ext cx="432048" cy="355553"/>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69" name="直線矢印コネクタ 368"/>
            <p:cNvCxnSpPr>
              <a:cxnSpLocks/>
              <a:stCxn id="353" idx="2"/>
              <a:endCxn id="330" idx="6"/>
            </p:cNvCxnSpPr>
            <p:nvPr/>
          </p:nvCxnSpPr>
          <p:spPr>
            <a:xfrm>
              <a:off x="5767561" y="5101296"/>
              <a:ext cx="432048" cy="364527"/>
            </a:xfrm>
            <a:prstGeom prst="straightConnector1">
              <a:avLst/>
            </a:prstGeom>
            <a:ln w="38100">
              <a:solidFill>
                <a:schemeClr val="tx1">
                  <a:lumMod val="85000"/>
                  <a:lumOff val="1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70" name="直線矢印コネクタ 369"/>
            <p:cNvCxnSpPr>
              <a:stCxn id="334" idx="6"/>
            </p:cNvCxnSpPr>
            <p:nvPr/>
          </p:nvCxnSpPr>
          <p:spPr>
            <a:xfrm flipH="1" flipV="1">
              <a:off x="5767561" y="5461336"/>
              <a:ext cx="432048" cy="364527"/>
            </a:xfrm>
            <a:prstGeom prst="straightConnector1">
              <a:avLst/>
            </a:prstGeom>
            <a:ln w="19050">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71" name="直線矢印コネクタ 370"/>
            <p:cNvCxnSpPr>
              <a:stCxn id="334" idx="6"/>
            </p:cNvCxnSpPr>
            <p:nvPr/>
          </p:nvCxnSpPr>
          <p:spPr>
            <a:xfrm flipH="1" flipV="1">
              <a:off x="5767561" y="5821376"/>
              <a:ext cx="432048" cy="4487"/>
            </a:xfrm>
            <a:prstGeom prst="straightConnector1">
              <a:avLst/>
            </a:prstGeom>
            <a:ln w="3175">
              <a:solidFill>
                <a:schemeClr val="bg1">
                  <a:lumMod val="65000"/>
                </a:schemeClr>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372" name="テキスト ボックス 371"/>
            <p:cNvSpPr txBox="1"/>
            <p:nvPr/>
          </p:nvSpPr>
          <p:spPr>
            <a:xfrm>
              <a:off x="3686294" y="5052726"/>
              <a:ext cx="1723549" cy="461665"/>
            </a:xfrm>
            <a:prstGeom prst="rect">
              <a:avLst/>
            </a:prstGeom>
            <a:noFill/>
          </p:spPr>
          <p:txBody>
            <a:bodyPr wrap="none" rtlCol="0">
              <a:spAutoFit/>
            </a:bodyPr>
            <a:lstStyle/>
            <a:p>
              <a:pPr algn="ctr"/>
              <a:r>
                <a:rPr kumimoji="1" lang="ja-JP" altLang="en-US" sz="2400" dirty="0">
                  <a:solidFill>
                    <a:schemeClr val="accent2">
                      <a:lumMod val="75000"/>
                    </a:schemeClr>
                  </a:solidFill>
                  <a:latin typeface="Meiryo" charset="-128"/>
                  <a:ea typeface="Meiryo" charset="-128"/>
                  <a:cs typeface="Meiryo" charset="-128"/>
                </a:rPr>
                <a:t>・・・・・</a:t>
              </a:r>
            </a:p>
          </p:txBody>
        </p:sp>
        <p:sp>
          <p:nvSpPr>
            <p:cNvPr id="375" name="右矢印 374"/>
            <p:cNvSpPr/>
            <p:nvPr/>
          </p:nvSpPr>
          <p:spPr>
            <a:xfrm>
              <a:off x="1299750" y="4933945"/>
              <a:ext cx="275748" cy="720080"/>
            </a:xfrm>
            <a:prstGeom prst="rightArrow">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6" name="テキスト ボックス 375"/>
            <p:cNvSpPr txBox="1"/>
            <p:nvPr/>
          </p:nvSpPr>
          <p:spPr>
            <a:xfrm>
              <a:off x="1516597" y="3933015"/>
              <a:ext cx="691040" cy="276999"/>
            </a:xfrm>
            <a:prstGeom prst="rect">
              <a:avLst/>
            </a:prstGeom>
            <a:noFill/>
          </p:spPr>
          <p:txBody>
            <a:bodyPr wrap="square" rtlCol="0">
              <a:spAutoFit/>
            </a:bodyPr>
            <a:lstStyle/>
            <a:p>
              <a:pPr algn="ctr"/>
              <a:r>
                <a:rPr kumimoji="1" lang="ja-JP" altLang="en-US" sz="1200">
                  <a:solidFill>
                    <a:srgbClr val="0070C0"/>
                  </a:solidFill>
                  <a:latin typeface="Meiryo" charset="-128"/>
                  <a:ea typeface="Meiryo" charset="-128"/>
                  <a:cs typeface="Meiryo" charset="-128"/>
                </a:rPr>
                <a:t>入力層</a:t>
              </a:r>
              <a:endParaRPr kumimoji="1" lang="ja-JP" altLang="en-US" sz="1200" dirty="0">
                <a:solidFill>
                  <a:srgbClr val="0070C0"/>
                </a:solidFill>
                <a:latin typeface="Meiryo" charset="-128"/>
                <a:ea typeface="Meiryo" charset="-128"/>
                <a:cs typeface="Meiryo" charset="-128"/>
              </a:endParaRPr>
            </a:p>
          </p:txBody>
        </p:sp>
        <p:sp>
          <p:nvSpPr>
            <p:cNvPr id="377" name="テキスト ボックス 376"/>
            <p:cNvSpPr txBox="1"/>
            <p:nvPr/>
          </p:nvSpPr>
          <p:spPr>
            <a:xfrm>
              <a:off x="6862201" y="3933015"/>
              <a:ext cx="691040" cy="276999"/>
            </a:xfrm>
            <a:prstGeom prst="rect">
              <a:avLst/>
            </a:prstGeom>
            <a:noFill/>
          </p:spPr>
          <p:txBody>
            <a:bodyPr wrap="square" rtlCol="0">
              <a:spAutoFit/>
            </a:bodyPr>
            <a:lstStyle/>
            <a:p>
              <a:pPr algn="ctr"/>
              <a:r>
                <a:rPr kumimoji="1" lang="ja-JP" altLang="en-US" sz="1200">
                  <a:solidFill>
                    <a:schemeClr val="accent3">
                      <a:lumMod val="75000"/>
                    </a:schemeClr>
                  </a:solidFill>
                  <a:latin typeface="Meiryo" charset="-128"/>
                  <a:ea typeface="Meiryo" charset="-128"/>
                  <a:cs typeface="Meiryo" charset="-128"/>
                </a:rPr>
                <a:t>出力層</a:t>
              </a:r>
              <a:endParaRPr kumimoji="1" lang="ja-JP" altLang="en-US" sz="1200" dirty="0">
                <a:solidFill>
                  <a:schemeClr val="accent3">
                    <a:lumMod val="75000"/>
                  </a:schemeClr>
                </a:solidFill>
                <a:latin typeface="Meiryo" charset="-128"/>
                <a:ea typeface="Meiryo" charset="-128"/>
                <a:cs typeface="Meiryo" charset="-128"/>
              </a:endParaRPr>
            </a:p>
          </p:txBody>
        </p:sp>
        <p:pic>
          <p:nvPicPr>
            <p:cNvPr id="387" name="図 386"/>
            <p:cNvPicPr>
              <a:picLocks noChangeAspect="1"/>
            </p:cNvPicPr>
            <p:nvPr/>
          </p:nvPicPr>
          <p:blipFill>
            <a:blip r:embed="rId7"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207845" y="4656192"/>
              <a:ext cx="1229779" cy="1229779"/>
            </a:xfrm>
            <a:prstGeom prst="rect">
              <a:avLst/>
            </a:prstGeom>
          </p:spPr>
        </p:pic>
        <p:pic>
          <p:nvPicPr>
            <p:cNvPr id="389" name="図 388"/>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1303065" y="4174530"/>
              <a:ext cx="324287" cy="324287"/>
            </a:xfrm>
            <a:prstGeom prst="rect">
              <a:avLst/>
            </a:prstGeom>
            <a:effectLst>
              <a:outerShdw blurRad="50800" dist="38100" dir="2700000" algn="tl" rotWithShape="0">
                <a:prstClr val="black">
                  <a:alpha val="40000"/>
                </a:prstClr>
              </a:outerShdw>
            </a:effectLst>
          </p:spPr>
        </p:pic>
        <p:sp>
          <p:nvSpPr>
            <p:cNvPr id="402" name="右矢印 401"/>
            <p:cNvSpPr/>
            <p:nvPr/>
          </p:nvSpPr>
          <p:spPr>
            <a:xfrm>
              <a:off x="7523394" y="4933945"/>
              <a:ext cx="275748" cy="720080"/>
            </a:xfrm>
            <a:prstGeom prs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3" name="テキスト ボックス 402"/>
            <p:cNvSpPr txBox="1"/>
            <p:nvPr/>
          </p:nvSpPr>
          <p:spPr>
            <a:xfrm>
              <a:off x="7777677" y="4993893"/>
              <a:ext cx="974946" cy="553998"/>
            </a:xfrm>
            <a:prstGeom prst="rect">
              <a:avLst/>
            </a:prstGeom>
            <a:noFill/>
          </p:spPr>
          <p:txBody>
            <a:bodyPr wrap="none" rtlCol="0">
              <a:spAutoFit/>
            </a:bodyPr>
            <a:lstStyle/>
            <a:p>
              <a:pPr algn="ctr"/>
              <a:r>
                <a:rPr kumimoji="1" lang="ja-JP" altLang="en-US" sz="1000" b="1" dirty="0">
                  <a:solidFill>
                    <a:schemeClr val="bg1">
                      <a:lumMod val="50000"/>
                    </a:schemeClr>
                  </a:solidFill>
                  <a:latin typeface="Meiryo" charset="-128"/>
                  <a:ea typeface="Meiryo" charset="-128"/>
                  <a:cs typeface="Meiryo" charset="-128"/>
                </a:rPr>
                <a:t>イヌ</a:t>
              </a:r>
              <a:r>
                <a:rPr kumimoji="1" lang="en-US" altLang="ja-JP" sz="1000" b="1" dirty="0">
                  <a:solidFill>
                    <a:schemeClr val="bg1">
                      <a:lumMod val="50000"/>
                    </a:schemeClr>
                  </a:solidFill>
                  <a:latin typeface="Meiryo" charset="-128"/>
                  <a:ea typeface="Meiryo" charset="-128"/>
                  <a:cs typeface="Meiryo" charset="-128"/>
                </a:rPr>
                <a:t> 32% ×</a:t>
              </a:r>
            </a:p>
            <a:p>
              <a:pPr algn="ctr"/>
              <a:r>
                <a:rPr lang="ja-JP" altLang="en-US" sz="1000" b="1" u="sng" dirty="0">
                  <a:solidFill>
                    <a:srgbClr val="008000"/>
                  </a:solidFill>
                  <a:latin typeface="Meiryo" charset="-128"/>
                  <a:ea typeface="Meiryo" charset="-128"/>
                  <a:cs typeface="Meiryo" charset="-128"/>
                </a:rPr>
                <a:t>ネコ</a:t>
              </a:r>
              <a:r>
                <a:rPr lang="en-US" altLang="ja-JP" sz="1000" b="1" u="sng" dirty="0">
                  <a:solidFill>
                    <a:srgbClr val="008000"/>
                  </a:solidFill>
                  <a:latin typeface="Meiryo" charset="-128"/>
                  <a:ea typeface="Meiryo" charset="-128"/>
                  <a:cs typeface="Meiryo" charset="-128"/>
                </a:rPr>
                <a:t> 96% </a:t>
              </a:r>
              <a:r>
                <a:rPr lang="ja-JP" altLang="en-US" sz="1000" b="1" u="sng" dirty="0">
                  <a:solidFill>
                    <a:srgbClr val="008000"/>
                  </a:solidFill>
                  <a:latin typeface="Meiryo" charset="-128"/>
                  <a:ea typeface="Meiryo" charset="-128"/>
                  <a:cs typeface="Meiryo" charset="-128"/>
                </a:rPr>
                <a:t>○</a:t>
              </a:r>
              <a:endParaRPr lang="en-US" altLang="ja-JP" sz="1000" b="1" u="sng" dirty="0">
                <a:solidFill>
                  <a:srgbClr val="008000"/>
                </a:solidFill>
                <a:latin typeface="Meiryo" charset="-128"/>
                <a:ea typeface="Meiryo" charset="-128"/>
                <a:cs typeface="Meiryo" charset="-128"/>
              </a:endParaRPr>
            </a:p>
            <a:p>
              <a:pPr algn="ctr"/>
              <a:r>
                <a:rPr lang="ja-JP" altLang="en-US" sz="1000" b="1" dirty="0">
                  <a:solidFill>
                    <a:schemeClr val="bg1">
                      <a:lumMod val="50000"/>
                    </a:schemeClr>
                  </a:solidFill>
                  <a:latin typeface="Meiryo" charset="-128"/>
                  <a:ea typeface="Meiryo" charset="-128"/>
                  <a:cs typeface="Meiryo" charset="-128"/>
                </a:rPr>
                <a:t>ウシ</a:t>
              </a:r>
              <a:r>
                <a:rPr lang="en-US" altLang="ja-JP" sz="1000" b="1" dirty="0">
                  <a:solidFill>
                    <a:schemeClr val="bg1">
                      <a:lumMod val="50000"/>
                    </a:schemeClr>
                  </a:solidFill>
                  <a:latin typeface="Meiryo" charset="-128"/>
                  <a:ea typeface="Meiryo" charset="-128"/>
                  <a:cs typeface="Meiryo" charset="-128"/>
                </a:rPr>
                <a:t> 18% ×</a:t>
              </a:r>
              <a:endParaRPr kumimoji="1" lang="ja-JP" altLang="en-US" sz="1000" b="1" dirty="0">
                <a:solidFill>
                  <a:schemeClr val="bg1">
                    <a:lumMod val="50000"/>
                  </a:schemeClr>
                </a:solidFill>
                <a:latin typeface="Meiryo" charset="-128"/>
                <a:ea typeface="Meiryo" charset="-128"/>
                <a:cs typeface="Meiryo" charset="-128"/>
              </a:endParaRPr>
            </a:p>
          </p:txBody>
        </p:sp>
        <p:sp>
          <p:nvSpPr>
            <p:cNvPr id="405" name="テキスト ボックス 404"/>
            <p:cNvSpPr txBox="1"/>
            <p:nvPr/>
          </p:nvSpPr>
          <p:spPr>
            <a:xfrm>
              <a:off x="3654756" y="4428675"/>
              <a:ext cx="1774845" cy="677108"/>
            </a:xfrm>
            <a:prstGeom prst="rect">
              <a:avLst/>
            </a:prstGeom>
            <a:noFill/>
          </p:spPr>
          <p:txBody>
            <a:bodyPr wrap="none" rtlCol="0">
              <a:spAutoFit/>
            </a:bodyPr>
            <a:lstStyle/>
            <a:p>
              <a:pPr algn="ctr"/>
              <a:r>
                <a:rPr kumimoji="1" lang="ja-JP" altLang="en-US" sz="1400" b="1">
                  <a:solidFill>
                    <a:srgbClr val="0070C0"/>
                  </a:solidFill>
                  <a:latin typeface="Meiryo" charset="-128"/>
                  <a:ea typeface="Meiryo" charset="-128"/>
                  <a:cs typeface="Meiryo" charset="-128"/>
                </a:rPr>
                <a:t>学習</a:t>
              </a:r>
              <a:r>
                <a:rPr kumimoji="1" lang="ja-JP" altLang="en-US" sz="1200">
                  <a:solidFill>
                    <a:schemeClr val="accent3">
                      <a:lumMod val="75000"/>
                    </a:schemeClr>
                  </a:solidFill>
                  <a:latin typeface="Meiryo" charset="-128"/>
                  <a:ea typeface="Meiryo" charset="-128"/>
                  <a:cs typeface="Meiryo" charset="-128"/>
                </a:rPr>
                <a:t>によって作られた</a:t>
              </a:r>
              <a:endParaRPr kumimoji="1" lang="en-US" altLang="ja-JP" sz="1200" dirty="0">
                <a:solidFill>
                  <a:schemeClr val="accent3">
                    <a:lumMod val="75000"/>
                  </a:schemeClr>
                </a:solidFill>
                <a:latin typeface="Meiryo" charset="-128"/>
                <a:ea typeface="Meiryo" charset="-128"/>
                <a:cs typeface="Meiryo" charset="-128"/>
              </a:endParaRPr>
            </a:p>
            <a:p>
              <a:pPr algn="ctr"/>
              <a:r>
                <a:rPr lang="ja-JP" altLang="en-US" sz="2400" b="1">
                  <a:solidFill>
                    <a:schemeClr val="accent6">
                      <a:lumMod val="50000"/>
                    </a:schemeClr>
                  </a:solidFill>
                  <a:latin typeface="Meiryo" charset="-128"/>
                  <a:ea typeface="Meiryo" charset="-128"/>
                  <a:cs typeface="Meiryo" charset="-128"/>
                </a:rPr>
                <a:t>推論モデル</a:t>
              </a:r>
              <a:endParaRPr kumimoji="1" lang="ja-JP" altLang="en-US" sz="2400" b="1" dirty="0">
                <a:solidFill>
                  <a:schemeClr val="accent6">
                    <a:lumMod val="50000"/>
                  </a:schemeClr>
                </a:solidFill>
                <a:latin typeface="Meiryo" charset="-128"/>
                <a:ea typeface="Meiryo" charset="-128"/>
                <a:cs typeface="Meiryo" charset="-128"/>
              </a:endParaRPr>
            </a:p>
          </p:txBody>
        </p:sp>
        <p:sp>
          <p:nvSpPr>
            <p:cNvPr id="406" name="テキスト ボックス 405"/>
            <p:cNvSpPr txBox="1"/>
            <p:nvPr/>
          </p:nvSpPr>
          <p:spPr>
            <a:xfrm>
              <a:off x="3519196" y="5376272"/>
              <a:ext cx="2105608" cy="954107"/>
            </a:xfrm>
            <a:prstGeom prst="rect">
              <a:avLst/>
            </a:prstGeom>
            <a:noFill/>
          </p:spPr>
          <p:txBody>
            <a:bodyPr wrap="square" rtlCol="0">
              <a:spAutoFit/>
            </a:bodyPr>
            <a:lstStyle/>
            <a:p>
              <a:pPr algn="ctr"/>
              <a:r>
                <a:rPr kumimoji="1" lang="ja-JP" altLang="en-US" sz="1400" b="1">
                  <a:solidFill>
                    <a:schemeClr val="accent6">
                      <a:lumMod val="75000"/>
                    </a:schemeClr>
                  </a:solidFill>
                  <a:latin typeface="Meiryo" charset="-128"/>
                  <a:ea typeface="Meiryo" charset="-128"/>
                  <a:cs typeface="Meiryo" charset="-128"/>
                </a:rPr>
                <a:t>入力と出力が</a:t>
              </a:r>
              <a:endParaRPr lang="en-US" altLang="ja-JP" sz="1400" b="1" dirty="0">
                <a:solidFill>
                  <a:schemeClr val="accent6">
                    <a:lumMod val="75000"/>
                  </a:schemeClr>
                </a:solidFill>
                <a:latin typeface="Meiryo" charset="-128"/>
                <a:ea typeface="Meiryo" charset="-128"/>
                <a:cs typeface="Meiryo" charset="-128"/>
              </a:endParaRPr>
            </a:p>
            <a:p>
              <a:pPr algn="ctr"/>
              <a:r>
                <a:rPr kumimoji="1" lang="ja-JP" altLang="en-US" sz="1400" b="1">
                  <a:solidFill>
                    <a:schemeClr val="accent6">
                      <a:lumMod val="75000"/>
                    </a:schemeClr>
                  </a:solidFill>
                  <a:latin typeface="Meiryo" charset="-128"/>
                  <a:ea typeface="Meiryo" charset="-128"/>
                  <a:cs typeface="Meiryo" charset="-128"/>
                </a:rPr>
                <a:t>うまく一致する</a:t>
              </a:r>
              <a:endParaRPr kumimoji="1" lang="en-US" altLang="ja-JP" sz="1400" b="1" dirty="0">
                <a:solidFill>
                  <a:schemeClr val="accent6">
                    <a:lumMod val="75000"/>
                  </a:schemeClr>
                </a:solidFill>
                <a:latin typeface="Meiryo" charset="-128"/>
                <a:ea typeface="Meiryo" charset="-128"/>
                <a:cs typeface="Meiryo" charset="-128"/>
              </a:endParaRPr>
            </a:p>
            <a:p>
              <a:pPr algn="ctr"/>
              <a:r>
                <a:rPr kumimoji="1" lang="ja-JP" altLang="en-US" sz="1400" b="1">
                  <a:solidFill>
                    <a:schemeClr val="accent6">
                      <a:lumMod val="75000"/>
                    </a:schemeClr>
                  </a:solidFill>
                  <a:latin typeface="Meiryo" charset="-128"/>
                  <a:ea typeface="Meiryo" charset="-128"/>
                  <a:cs typeface="Meiryo" charset="-128"/>
                </a:rPr>
                <a:t>重み付け</a:t>
              </a:r>
              <a:r>
                <a:rPr lang="ja-JP" altLang="en-US" sz="1400" b="1">
                  <a:solidFill>
                    <a:schemeClr val="accent6">
                      <a:lumMod val="75000"/>
                    </a:schemeClr>
                  </a:solidFill>
                  <a:latin typeface="Meiryo" charset="-128"/>
                  <a:ea typeface="Meiryo" charset="-128"/>
                  <a:cs typeface="Meiryo" charset="-128"/>
                </a:rPr>
                <a:t>の組合せ</a:t>
              </a:r>
              <a:endParaRPr lang="en-US" altLang="ja-JP" sz="1400" b="1" dirty="0">
                <a:solidFill>
                  <a:schemeClr val="accent6">
                    <a:lumMod val="75000"/>
                  </a:schemeClr>
                </a:solidFill>
                <a:latin typeface="Meiryo" charset="-128"/>
                <a:ea typeface="Meiryo" charset="-128"/>
                <a:cs typeface="Meiryo" charset="-128"/>
              </a:endParaRPr>
            </a:p>
            <a:p>
              <a:pPr algn="ctr"/>
              <a:r>
                <a:rPr lang="ja-JP" altLang="en-US" sz="1400" b="1">
                  <a:solidFill>
                    <a:schemeClr val="accent6">
                      <a:lumMod val="75000"/>
                    </a:schemeClr>
                  </a:solidFill>
                  <a:latin typeface="Meiryo" charset="-128"/>
                  <a:ea typeface="Meiryo" charset="-128"/>
                  <a:cs typeface="Meiryo" charset="-128"/>
                </a:rPr>
                <a:t>を見つける</a:t>
              </a:r>
              <a:endParaRPr kumimoji="1" lang="en-US" altLang="ja-JP" sz="1400" b="1" dirty="0">
                <a:solidFill>
                  <a:schemeClr val="accent6">
                    <a:lumMod val="75000"/>
                  </a:schemeClr>
                </a:solidFill>
                <a:latin typeface="Meiryo" charset="-128"/>
                <a:ea typeface="Meiryo" charset="-128"/>
                <a:cs typeface="Meiryo" charset="-128"/>
              </a:endParaRPr>
            </a:p>
          </p:txBody>
        </p:sp>
        <p:sp>
          <p:nvSpPr>
            <p:cNvPr id="408" name="テキスト ボックス 407"/>
            <p:cNvSpPr txBox="1"/>
            <p:nvPr/>
          </p:nvSpPr>
          <p:spPr>
            <a:xfrm>
              <a:off x="7751730" y="5983798"/>
              <a:ext cx="1040167" cy="492443"/>
            </a:xfrm>
            <a:prstGeom prst="rect">
              <a:avLst/>
            </a:prstGeom>
            <a:noFill/>
          </p:spPr>
          <p:txBody>
            <a:bodyPr wrap="square" rtlCol="0">
              <a:spAutoFit/>
            </a:bodyPr>
            <a:lstStyle/>
            <a:p>
              <a:pPr algn="ctr"/>
              <a:r>
                <a:rPr kumimoji="1" lang="ja-JP" altLang="en-US" sz="1600" b="1" dirty="0">
                  <a:solidFill>
                    <a:srgbClr val="008000"/>
                  </a:solidFill>
                  <a:latin typeface="Meiryo" charset="-128"/>
                  <a:ea typeface="Meiryo" charset="-128"/>
                  <a:cs typeface="Meiryo" charset="-128"/>
                </a:rPr>
                <a:t>「ネコ」</a:t>
              </a:r>
              <a:endParaRPr kumimoji="1" lang="en-US" altLang="ja-JP" sz="1600" b="1" dirty="0">
                <a:solidFill>
                  <a:srgbClr val="008000"/>
                </a:solidFill>
                <a:latin typeface="Meiryo" charset="-128"/>
                <a:ea typeface="Meiryo" charset="-128"/>
                <a:cs typeface="Meiryo" charset="-128"/>
              </a:endParaRPr>
            </a:p>
            <a:p>
              <a:pPr algn="ctr"/>
              <a:r>
                <a:rPr kumimoji="1" lang="ja-JP" altLang="en-US" sz="1000" dirty="0">
                  <a:solidFill>
                    <a:schemeClr val="accent3">
                      <a:lumMod val="75000"/>
                    </a:schemeClr>
                  </a:solidFill>
                  <a:latin typeface="Meiryo" charset="-128"/>
                  <a:ea typeface="Meiryo" charset="-128"/>
                  <a:cs typeface="Meiryo" charset="-128"/>
                </a:rPr>
                <a:t>である</a:t>
              </a:r>
            </a:p>
          </p:txBody>
        </p:sp>
        <p:sp>
          <p:nvSpPr>
            <p:cNvPr id="409" name="下矢印 408"/>
            <p:cNvSpPr/>
            <p:nvPr/>
          </p:nvSpPr>
          <p:spPr>
            <a:xfrm>
              <a:off x="8114815" y="5556292"/>
              <a:ext cx="288032" cy="427506"/>
            </a:xfrm>
            <a:prstGeom prst="downArrow">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1" name="テキスト ボックス 410"/>
            <p:cNvSpPr txBox="1"/>
            <p:nvPr/>
          </p:nvSpPr>
          <p:spPr>
            <a:xfrm>
              <a:off x="424268" y="5736312"/>
              <a:ext cx="800219" cy="215444"/>
            </a:xfrm>
            <a:prstGeom prst="rect">
              <a:avLst/>
            </a:prstGeom>
            <a:noFill/>
          </p:spPr>
          <p:txBody>
            <a:bodyPr wrap="none" rtlCol="0">
              <a:spAutoFit/>
            </a:bodyPr>
            <a:lstStyle/>
            <a:p>
              <a:pPr algn="ctr"/>
              <a:r>
                <a:rPr kumimoji="1" lang="ja-JP" altLang="en-US" sz="800">
                  <a:solidFill>
                    <a:srgbClr val="008000"/>
                  </a:solidFill>
                  <a:latin typeface="Meiryo" charset="-128"/>
                  <a:ea typeface="Meiryo" charset="-128"/>
                  <a:cs typeface="Meiryo" charset="-128"/>
                </a:rPr>
                <a:t>未知のデータ</a:t>
              </a:r>
              <a:endParaRPr kumimoji="1" lang="ja-JP" altLang="en-US" sz="800" dirty="0">
                <a:solidFill>
                  <a:srgbClr val="008000"/>
                </a:solidFill>
                <a:latin typeface="Meiryo" charset="-128"/>
                <a:ea typeface="Meiryo" charset="-128"/>
                <a:cs typeface="Meiryo" charset="-128"/>
              </a:endParaRPr>
            </a:p>
          </p:txBody>
        </p:sp>
      </p:grpSp>
      <p:pic>
        <p:nvPicPr>
          <p:cNvPr id="251" name="図 250">
            <a:extLst>
              <a:ext uri="{FF2B5EF4-FFF2-40B4-BE49-F238E27FC236}">
                <a16:creationId xmlns:a16="http://schemas.microsoft.com/office/drawing/2014/main" id="{57763FB0-9873-BA4A-97B2-359A1DF480D0}"/>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7799716" y="1597074"/>
            <a:ext cx="1054782" cy="1054782"/>
          </a:xfrm>
          <a:prstGeom prst="rect">
            <a:avLst/>
          </a:prstGeom>
        </p:spPr>
      </p:pic>
      <p:pic>
        <p:nvPicPr>
          <p:cNvPr id="373" name="図 372">
            <a:extLst>
              <a:ext uri="{FF2B5EF4-FFF2-40B4-BE49-F238E27FC236}">
                <a16:creationId xmlns:a16="http://schemas.microsoft.com/office/drawing/2014/main" id="{CA1E2BD9-D11C-EA47-9DB2-9F6D23E5D983}"/>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7708541" y="692522"/>
            <a:ext cx="1242839" cy="1242839"/>
          </a:xfrm>
          <a:prstGeom prst="rect">
            <a:avLst/>
          </a:prstGeom>
        </p:spPr>
      </p:pic>
      <p:pic>
        <p:nvPicPr>
          <p:cNvPr id="374" name="図 373">
            <a:extLst>
              <a:ext uri="{FF2B5EF4-FFF2-40B4-BE49-F238E27FC236}">
                <a16:creationId xmlns:a16="http://schemas.microsoft.com/office/drawing/2014/main" id="{9D076B29-0BCE-8945-B049-A7AC00C7A513}"/>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7890972" y="2497235"/>
            <a:ext cx="871334" cy="871334"/>
          </a:xfrm>
          <a:prstGeom prst="rect">
            <a:avLst/>
          </a:prstGeom>
        </p:spPr>
      </p:pic>
      <p:grpSp>
        <p:nvGrpSpPr>
          <p:cNvPr id="379" name="図形グループ 394">
            <a:extLst>
              <a:ext uri="{FF2B5EF4-FFF2-40B4-BE49-F238E27FC236}">
                <a16:creationId xmlns:a16="http://schemas.microsoft.com/office/drawing/2014/main" id="{53BD031C-3CF2-F544-9732-FD07DABF6F60}"/>
              </a:ext>
            </a:extLst>
          </p:cNvPr>
          <p:cNvGrpSpPr/>
          <p:nvPr/>
        </p:nvGrpSpPr>
        <p:grpSpPr>
          <a:xfrm>
            <a:off x="8485319" y="1340942"/>
            <a:ext cx="582041" cy="582041"/>
            <a:chOff x="8022615" y="4025501"/>
            <a:chExt cx="582041" cy="582041"/>
          </a:xfrm>
        </p:grpSpPr>
        <p:pic>
          <p:nvPicPr>
            <p:cNvPr id="380" name="図 379">
              <a:extLst>
                <a:ext uri="{FF2B5EF4-FFF2-40B4-BE49-F238E27FC236}">
                  <a16:creationId xmlns:a16="http://schemas.microsoft.com/office/drawing/2014/main" id="{228962F3-9479-254F-9C29-A7DA4201C60B}"/>
                </a:ext>
              </a:extLst>
            </p:cNvPr>
            <p:cNvPicPr>
              <a:picLocks noChangeAspect="1"/>
            </p:cNvPicPr>
            <p:nvPr/>
          </p:nvPicPr>
          <p:blipFill>
            <a:blip r:embed="rId6"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8022615" y="4025501"/>
              <a:ext cx="582041" cy="582041"/>
            </a:xfrm>
            <a:prstGeom prst="rect">
              <a:avLst/>
            </a:prstGeom>
          </p:spPr>
        </p:pic>
        <p:sp>
          <p:nvSpPr>
            <p:cNvPr id="381" name="テキスト ボックス 380">
              <a:extLst>
                <a:ext uri="{FF2B5EF4-FFF2-40B4-BE49-F238E27FC236}">
                  <a16:creationId xmlns:a16="http://schemas.microsoft.com/office/drawing/2014/main" id="{CE02840E-9F65-B046-9CCF-846955A3332E}"/>
                </a:ext>
              </a:extLst>
            </p:cNvPr>
            <p:cNvSpPr txBox="1"/>
            <p:nvPr/>
          </p:nvSpPr>
          <p:spPr>
            <a:xfrm rot="2697848">
              <a:off x="8165597" y="4274751"/>
              <a:ext cx="370416" cy="184666"/>
            </a:xfrm>
            <a:prstGeom prst="rect">
              <a:avLst/>
            </a:prstGeom>
            <a:noFill/>
          </p:spPr>
          <p:txBody>
            <a:bodyPr wrap="square" rtlCol="0">
              <a:spAutoFit/>
            </a:bodyPr>
            <a:lstStyle/>
            <a:p>
              <a:r>
                <a:rPr lang="ja-JP" altLang="en-US" sz="600" dirty="0">
                  <a:latin typeface="Meiryo" charset="-128"/>
                  <a:ea typeface="Meiryo" charset="-128"/>
                  <a:cs typeface="Meiryo" charset="-128"/>
                </a:rPr>
                <a:t>ネコ</a:t>
              </a:r>
              <a:endParaRPr kumimoji="1" lang="ja-JP" altLang="en-US" sz="600" dirty="0">
                <a:latin typeface="Meiryo" charset="-128"/>
                <a:ea typeface="Meiryo" charset="-128"/>
                <a:cs typeface="Meiryo" charset="-128"/>
              </a:endParaRPr>
            </a:p>
          </p:txBody>
        </p:sp>
      </p:grpSp>
      <p:grpSp>
        <p:nvGrpSpPr>
          <p:cNvPr id="382" name="図形グループ 395">
            <a:extLst>
              <a:ext uri="{FF2B5EF4-FFF2-40B4-BE49-F238E27FC236}">
                <a16:creationId xmlns:a16="http://schemas.microsoft.com/office/drawing/2014/main" id="{99B3975D-3CC7-5341-AD8C-24AA62594A0E}"/>
              </a:ext>
            </a:extLst>
          </p:cNvPr>
          <p:cNvGrpSpPr/>
          <p:nvPr/>
        </p:nvGrpSpPr>
        <p:grpSpPr>
          <a:xfrm>
            <a:off x="8487895" y="2230810"/>
            <a:ext cx="582041" cy="582041"/>
            <a:chOff x="8022615" y="4025501"/>
            <a:chExt cx="582041" cy="582041"/>
          </a:xfrm>
        </p:grpSpPr>
        <p:pic>
          <p:nvPicPr>
            <p:cNvPr id="383" name="図 382">
              <a:extLst>
                <a:ext uri="{FF2B5EF4-FFF2-40B4-BE49-F238E27FC236}">
                  <a16:creationId xmlns:a16="http://schemas.microsoft.com/office/drawing/2014/main" id="{03E7C82E-B509-5E43-BFD7-4B519B457B5A}"/>
                </a:ext>
              </a:extLst>
            </p:cNvPr>
            <p:cNvPicPr>
              <a:picLocks noChangeAspect="1"/>
            </p:cNvPicPr>
            <p:nvPr/>
          </p:nvPicPr>
          <p:blipFill>
            <a:blip r:embed="rId6"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8022615" y="4025501"/>
              <a:ext cx="582041" cy="582041"/>
            </a:xfrm>
            <a:prstGeom prst="rect">
              <a:avLst/>
            </a:prstGeom>
          </p:spPr>
        </p:pic>
        <p:sp>
          <p:nvSpPr>
            <p:cNvPr id="384" name="テキスト ボックス 383">
              <a:extLst>
                <a:ext uri="{FF2B5EF4-FFF2-40B4-BE49-F238E27FC236}">
                  <a16:creationId xmlns:a16="http://schemas.microsoft.com/office/drawing/2014/main" id="{4D82B639-EB23-A94B-B114-F3B41E6F6F59}"/>
                </a:ext>
              </a:extLst>
            </p:cNvPr>
            <p:cNvSpPr txBox="1"/>
            <p:nvPr/>
          </p:nvSpPr>
          <p:spPr>
            <a:xfrm rot="2697848">
              <a:off x="8165597" y="4274751"/>
              <a:ext cx="370416" cy="184666"/>
            </a:xfrm>
            <a:prstGeom prst="rect">
              <a:avLst/>
            </a:prstGeom>
            <a:noFill/>
          </p:spPr>
          <p:txBody>
            <a:bodyPr wrap="square" rtlCol="0">
              <a:spAutoFit/>
            </a:bodyPr>
            <a:lstStyle/>
            <a:p>
              <a:r>
                <a:rPr lang="ja-JP" altLang="en-US" sz="600" dirty="0">
                  <a:latin typeface="Meiryo" charset="-128"/>
                  <a:ea typeface="Meiryo" charset="-128"/>
                  <a:cs typeface="Meiryo" charset="-128"/>
                </a:rPr>
                <a:t>ネコ</a:t>
              </a:r>
              <a:endParaRPr kumimoji="1" lang="ja-JP" altLang="en-US" sz="600" dirty="0">
                <a:latin typeface="Meiryo" charset="-128"/>
                <a:ea typeface="Meiryo" charset="-128"/>
                <a:cs typeface="Meiryo" charset="-128"/>
              </a:endParaRPr>
            </a:p>
          </p:txBody>
        </p:sp>
      </p:grpSp>
      <p:grpSp>
        <p:nvGrpSpPr>
          <p:cNvPr id="385" name="図形グループ 398">
            <a:extLst>
              <a:ext uri="{FF2B5EF4-FFF2-40B4-BE49-F238E27FC236}">
                <a16:creationId xmlns:a16="http://schemas.microsoft.com/office/drawing/2014/main" id="{348686E9-51E9-7E43-A1F6-EB760A95A184}"/>
              </a:ext>
            </a:extLst>
          </p:cNvPr>
          <p:cNvGrpSpPr/>
          <p:nvPr/>
        </p:nvGrpSpPr>
        <p:grpSpPr>
          <a:xfrm>
            <a:off x="8489101" y="2978304"/>
            <a:ext cx="582041" cy="582041"/>
            <a:chOff x="8022615" y="4025501"/>
            <a:chExt cx="582041" cy="582041"/>
          </a:xfrm>
        </p:grpSpPr>
        <p:pic>
          <p:nvPicPr>
            <p:cNvPr id="386" name="図 385">
              <a:extLst>
                <a:ext uri="{FF2B5EF4-FFF2-40B4-BE49-F238E27FC236}">
                  <a16:creationId xmlns:a16="http://schemas.microsoft.com/office/drawing/2014/main" id="{FC8395A6-892E-A54B-9D8A-D31AAAE18C7F}"/>
                </a:ext>
              </a:extLst>
            </p:cNvPr>
            <p:cNvPicPr>
              <a:picLocks noChangeAspect="1"/>
            </p:cNvPicPr>
            <p:nvPr/>
          </p:nvPicPr>
          <p:blipFill>
            <a:blip r:embed="rId6"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8022615" y="4025501"/>
              <a:ext cx="582041" cy="582041"/>
            </a:xfrm>
            <a:prstGeom prst="rect">
              <a:avLst/>
            </a:prstGeom>
          </p:spPr>
        </p:pic>
        <p:sp>
          <p:nvSpPr>
            <p:cNvPr id="412" name="テキスト ボックス 411">
              <a:extLst>
                <a:ext uri="{FF2B5EF4-FFF2-40B4-BE49-F238E27FC236}">
                  <a16:creationId xmlns:a16="http://schemas.microsoft.com/office/drawing/2014/main" id="{BE9241D5-47EE-104F-9A9C-379C34BDFF7A}"/>
                </a:ext>
              </a:extLst>
            </p:cNvPr>
            <p:cNvSpPr txBox="1"/>
            <p:nvPr/>
          </p:nvSpPr>
          <p:spPr>
            <a:xfrm rot="2697848">
              <a:off x="8165597" y="4274751"/>
              <a:ext cx="370416" cy="184666"/>
            </a:xfrm>
            <a:prstGeom prst="rect">
              <a:avLst/>
            </a:prstGeom>
            <a:noFill/>
          </p:spPr>
          <p:txBody>
            <a:bodyPr wrap="square" rtlCol="0">
              <a:spAutoFit/>
            </a:bodyPr>
            <a:lstStyle/>
            <a:p>
              <a:r>
                <a:rPr lang="ja-JP" altLang="en-US" sz="600" dirty="0">
                  <a:latin typeface="Meiryo" charset="-128"/>
                  <a:ea typeface="Meiryo" charset="-128"/>
                  <a:cs typeface="Meiryo" charset="-128"/>
                </a:rPr>
                <a:t>ネコ</a:t>
              </a:r>
              <a:endParaRPr kumimoji="1" lang="ja-JP" altLang="en-US" sz="600" dirty="0">
                <a:latin typeface="Meiryo" charset="-128"/>
                <a:ea typeface="Meiryo" charset="-128"/>
                <a:cs typeface="Meiryo" charset="-128"/>
              </a:endParaRPr>
            </a:p>
          </p:txBody>
        </p:sp>
      </p:grpSp>
      <p:sp>
        <p:nvSpPr>
          <p:cNvPr id="413" name="テキスト ボックス 412">
            <a:extLst>
              <a:ext uri="{FF2B5EF4-FFF2-40B4-BE49-F238E27FC236}">
                <a16:creationId xmlns:a16="http://schemas.microsoft.com/office/drawing/2014/main" id="{96816651-32BA-1544-BD36-5E23FF29D8F1}"/>
              </a:ext>
            </a:extLst>
          </p:cNvPr>
          <p:cNvSpPr txBox="1"/>
          <p:nvPr/>
        </p:nvSpPr>
        <p:spPr>
          <a:xfrm>
            <a:off x="7980296" y="3339535"/>
            <a:ext cx="697627" cy="215444"/>
          </a:xfrm>
          <a:prstGeom prst="rect">
            <a:avLst/>
          </a:prstGeom>
          <a:noFill/>
        </p:spPr>
        <p:txBody>
          <a:bodyPr wrap="none" rtlCol="0">
            <a:spAutoFit/>
          </a:bodyPr>
          <a:lstStyle/>
          <a:p>
            <a:pPr algn="ctr"/>
            <a:r>
              <a:rPr kumimoji="1" lang="ja-JP" altLang="en-US" sz="800" dirty="0">
                <a:solidFill>
                  <a:srgbClr val="0070C0"/>
                </a:solidFill>
                <a:latin typeface="Meiryo" charset="-128"/>
                <a:ea typeface="Meiryo" charset="-128"/>
                <a:cs typeface="Meiryo" charset="-128"/>
              </a:rPr>
              <a:t>教師データ</a:t>
            </a:r>
          </a:p>
        </p:txBody>
      </p:sp>
      <p:pic>
        <p:nvPicPr>
          <p:cNvPr id="14" name="Picture 12" descr="カラーサークル矢印">
            <a:extLst>
              <a:ext uri="{FF2B5EF4-FFF2-40B4-BE49-F238E27FC236}">
                <a16:creationId xmlns:a16="http://schemas.microsoft.com/office/drawing/2014/main" id="{EC456EBA-F074-2420-2ED4-127B7A0C5911}"/>
              </a:ext>
            </a:extLst>
          </p:cNvPr>
          <p:cNvPicPr>
            <a:picLocks noChangeAspect="1" noChangeArrowheads="1"/>
          </p:cNvPicPr>
          <p:nvPr/>
        </p:nvPicPr>
        <p:blipFill rotWithShape="1">
          <a:blip r:embed="rId8" cstate="print">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4006560" y="3020284"/>
            <a:ext cx="1147618" cy="1271932"/>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3" name="テキスト ボックス 2">
            <a:extLst>
              <a:ext uri="{FF2B5EF4-FFF2-40B4-BE49-F238E27FC236}">
                <a16:creationId xmlns:a16="http://schemas.microsoft.com/office/drawing/2014/main" id="{07C3567C-8CD8-AA28-4A64-EA3654E09BC2}"/>
              </a:ext>
            </a:extLst>
          </p:cNvPr>
          <p:cNvSpPr txBox="1"/>
          <p:nvPr/>
        </p:nvSpPr>
        <p:spPr>
          <a:xfrm>
            <a:off x="1250782" y="3401568"/>
            <a:ext cx="6647974" cy="307777"/>
          </a:xfrm>
          <a:prstGeom prst="rect">
            <a:avLst/>
          </a:prstGeom>
          <a:noFill/>
        </p:spPr>
        <p:txBody>
          <a:bodyPr wrap="none" rtlCol="0">
            <a:spAutoFit/>
          </a:bodyPr>
          <a:lstStyle/>
          <a:p>
            <a:pPr algn="ctr"/>
            <a:r>
              <a:rPr kumimoji="1" lang="ja-JP" altLang="en-US" sz="140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入力層と出力層が一致するように</a:t>
            </a:r>
            <a:r>
              <a:rPr kumimoji="1" lang="ja-JP" altLang="en-US" sz="1400" b="1" u="sng">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ネットワークのつながりの重み付けを調整する</a:t>
            </a:r>
          </a:p>
        </p:txBody>
      </p:sp>
      <p:sp>
        <p:nvSpPr>
          <p:cNvPr id="9" name="テキスト ボックス 8">
            <a:extLst>
              <a:ext uri="{FF2B5EF4-FFF2-40B4-BE49-F238E27FC236}">
                <a16:creationId xmlns:a16="http://schemas.microsoft.com/office/drawing/2014/main" id="{553DE247-34B2-A4AB-1E5B-1975C47CBAA2}"/>
              </a:ext>
            </a:extLst>
          </p:cNvPr>
          <p:cNvSpPr txBox="1"/>
          <p:nvPr/>
        </p:nvSpPr>
        <p:spPr>
          <a:xfrm>
            <a:off x="2520361" y="3617847"/>
            <a:ext cx="4108817" cy="369332"/>
          </a:xfrm>
          <a:prstGeom prst="rect">
            <a:avLst/>
          </a:prstGeom>
          <a:noFill/>
        </p:spPr>
        <p:txBody>
          <a:bodyPr wrap="none" rtlCol="0">
            <a:spAutoFit/>
          </a:bodyPr>
          <a:lstStyle/>
          <a:p>
            <a:pPr algn="ctr"/>
            <a:r>
              <a:rPr kumimoji="1" lang="ja-JP" altLang="en-US" b="1">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単純だが膨大な繰り返し計算が必要！</a:t>
            </a:r>
          </a:p>
        </p:txBody>
      </p:sp>
      <p:cxnSp>
        <p:nvCxnSpPr>
          <p:cNvPr id="58" name="直線矢印コネクタ 57">
            <a:extLst>
              <a:ext uri="{FF2B5EF4-FFF2-40B4-BE49-F238E27FC236}">
                <a16:creationId xmlns:a16="http://schemas.microsoft.com/office/drawing/2014/main" id="{9359B050-5537-7387-B9E4-2F67F8F61398}"/>
              </a:ext>
            </a:extLst>
          </p:cNvPr>
          <p:cNvCxnSpPr>
            <a:cxnSpLocks/>
            <a:stCxn id="12" idx="6"/>
            <a:endCxn id="135" idx="2"/>
          </p:cNvCxnSpPr>
          <p:nvPr/>
        </p:nvCxnSpPr>
        <p:spPr>
          <a:xfrm flipV="1">
            <a:off x="2924185" y="2284014"/>
            <a:ext cx="432048" cy="4487"/>
          </a:xfrm>
          <a:prstGeom prst="straightConnector1">
            <a:avLst/>
          </a:prstGeom>
          <a:ln w="38100">
            <a:solidFill>
              <a:schemeClr val="tx1"/>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62" name="直線矢印コネクタ 61">
            <a:extLst>
              <a:ext uri="{FF2B5EF4-FFF2-40B4-BE49-F238E27FC236}">
                <a16:creationId xmlns:a16="http://schemas.microsoft.com/office/drawing/2014/main" id="{C4EA1B24-29FC-2A22-0815-140BF166BBB9}"/>
              </a:ext>
            </a:extLst>
          </p:cNvPr>
          <p:cNvCxnSpPr>
            <a:cxnSpLocks/>
            <a:stCxn id="10" idx="6"/>
            <a:endCxn id="134" idx="2"/>
          </p:cNvCxnSpPr>
          <p:nvPr/>
        </p:nvCxnSpPr>
        <p:spPr>
          <a:xfrm>
            <a:off x="2924185" y="1568421"/>
            <a:ext cx="432048" cy="355553"/>
          </a:xfrm>
          <a:prstGeom prst="straightConnector1">
            <a:avLst/>
          </a:prstGeom>
          <a:ln w="38100">
            <a:solidFill>
              <a:schemeClr val="tx1"/>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66" name="直線矢印コネクタ 65">
            <a:extLst>
              <a:ext uri="{FF2B5EF4-FFF2-40B4-BE49-F238E27FC236}">
                <a16:creationId xmlns:a16="http://schemas.microsoft.com/office/drawing/2014/main" id="{CE454175-7DA3-DF1E-09F2-60514E20BE89}"/>
              </a:ext>
            </a:extLst>
          </p:cNvPr>
          <p:cNvCxnSpPr>
            <a:cxnSpLocks/>
            <a:stCxn id="13" idx="6"/>
            <a:endCxn id="136" idx="2"/>
          </p:cNvCxnSpPr>
          <p:nvPr/>
        </p:nvCxnSpPr>
        <p:spPr>
          <a:xfrm flipV="1">
            <a:off x="2924185" y="2644054"/>
            <a:ext cx="432048" cy="4487"/>
          </a:xfrm>
          <a:prstGeom prst="straightConnector1">
            <a:avLst/>
          </a:prstGeom>
          <a:ln w="38100">
            <a:solidFill>
              <a:schemeClr val="tx1"/>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70" name="直線矢印コネクタ 69">
            <a:extLst>
              <a:ext uri="{FF2B5EF4-FFF2-40B4-BE49-F238E27FC236}">
                <a16:creationId xmlns:a16="http://schemas.microsoft.com/office/drawing/2014/main" id="{D01E0D74-5DB9-6A4E-5399-44DC2B484FA7}"/>
              </a:ext>
            </a:extLst>
          </p:cNvPr>
          <p:cNvCxnSpPr>
            <a:cxnSpLocks/>
            <a:stCxn id="11" idx="6"/>
            <a:endCxn id="136" idx="2"/>
          </p:cNvCxnSpPr>
          <p:nvPr/>
        </p:nvCxnSpPr>
        <p:spPr>
          <a:xfrm>
            <a:off x="2924185" y="1928461"/>
            <a:ext cx="432048" cy="715593"/>
          </a:xfrm>
          <a:prstGeom prst="straightConnector1">
            <a:avLst/>
          </a:prstGeom>
          <a:ln w="38100">
            <a:solidFill>
              <a:schemeClr val="tx1"/>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75" name="直線矢印コネクタ 74">
            <a:extLst>
              <a:ext uri="{FF2B5EF4-FFF2-40B4-BE49-F238E27FC236}">
                <a16:creationId xmlns:a16="http://schemas.microsoft.com/office/drawing/2014/main" id="{E9E7DDBD-F57F-0900-5243-050FF0952DD0}"/>
              </a:ext>
            </a:extLst>
          </p:cNvPr>
          <p:cNvCxnSpPr>
            <a:cxnSpLocks/>
            <a:stCxn id="11" idx="6"/>
            <a:endCxn id="133" idx="2"/>
          </p:cNvCxnSpPr>
          <p:nvPr/>
        </p:nvCxnSpPr>
        <p:spPr>
          <a:xfrm flipV="1">
            <a:off x="2924185" y="1563934"/>
            <a:ext cx="432048" cy="364527"/>
          </a:xfrm>
          <a:prstGeom prst="straightConnector1">
            <a:avLst/>
          </a:prstGeom>
          <a:ln w="38100">
            <a:solidFill>
              <a:schemeClr val="tx1"/>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79" name="直線矢印コネクタ 78">
            <a:extLst>
              <a:ext uri="{FF2B5EF4-FFF2-40B4-BE49-F238E27FC236}">
                <a16:creationId xmlns:a16="http://schemas.microsoft.com/office/drawing/2014/main" id="{16415922-B099-F73F-FEC9-8FF7C30245C2}"/>
              </a:ext>
            </a:extLst>
          </p:cNvPr>
          <p:cNvCxnSpPr>
            <a:cxnSpLocks/>
            <a:endCxn id="206" idx="6"/>
          </p:cNvCxnSpPr>
          <p:nvPr/>
        </p:nvCxnSpPr>
        <p:spPr>
          <a:xfrm flipV="1">
            <a:off x="5804505" y="1568421"/>
            <a:ext cx="432048" cy="703360"/>
          </a:xfrm>
          <a:prstGeom prst="straightConnector1">
            <a:avLst/>
          </a:prstGeom>
          <a:ln w="38100">
            <a:solidFill>
              <a:schemeClr val="tx1"/>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81" name="直線矢印コネクタ 80">
            <a:extLst>
              <a:ext uri="{FF2B5EF4-FFF2-40B4-BE49-F238E27FC236}">
                <a16:creationId xmlns:a16="http://schemas.microsoft.com/office/drawing/2014/main" id="{5CECAE1B-A33F-8FBE-B3E8-F51659931923}"/>
              </a:ext>
            </a:extLst>
          </p:cNvPr>
          <p:cNvCxnSpPr>
            <a:cxnSpLocks/>
            <a:endCxn id="209" idx="6"/>
          </p:cNvCxnSpPr>
          <p:nvPr/>
        </p:nvCxnSpPr>
        <p:spPr>
          <a:xfrm>
            <a:off x="5804505" y="1551701"/>
            <a:ext cx="432048" cy="1096840"/>
          </a:xfrm>
          <a:prstGeom prst="straightConnector1">
            <a:avLst/>
          </a:prstGeom>
          <a:ln w="38100">
            <a:solidFill>
              <a:schemeClr val="tx1"/>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82" name="直線矢印コネクタ 81">
            <a:extLst>
              <a:ext uri="{FF2B5EF4-FFF2-40B4-BE49-F238E27FC236}">
                <a16:creationId xmlns:a16="http://schemas.microsoft.com/office/drawing/2014/main" id="{705D12E6-8330-C81B-BC97-CA6A90FFD75D}"/>
              </a:ext>
            </a:extLst>
          </p:cNvPr>
          <p:cNvCxnSpPr>
            <a:cxnSpLocks/>
            <a:endCxn id="207" idx="6"/>
          </p:cNvCxnSpPr>
          <p:nvPr/>
        </p:nvCxnSpPr>
        <p:spPr>
          <a:xfrm flipV="1">
            <a:off x="5804505" y="1928461"/>
            <a:ext cx="432048" cy="703360"/>
          </a:xfrm>
          <a:prstGeom prst="straightConnector1">
            <a:avLst/>
          </a:prstGeom>
          <a:ln w="38100">
            <a:solidFill>
              <a:schemeClr val="tx1"/>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83" name="直線矢印コネクタ 82">
            <a:extLst>
              <a:ext uri="{FF2B5EF4-FFF2-40B4-BE49-F238E27FC236}">
                <a16:creationId xmlns:a16="http://schemas.microsoft.com/office/drawing/2014/main" id="{3E1C4E4A-AA7C-E26C-3DFF-1E3E9C5B0537}"/>
              </a:ext>
            </a:extLst>
          </p:cNvPr>
          <p:cNvCxnSpPr>
            <a:cxnSpLocks/>
            <a:endCxn id="208" idx="6"/>
          </p:cNvCxnSpPr>
          <p:nvPr/>
        </p:nvCxnSpPr>
        <p:spPr>
          <a:xfrm>
            <a:off x="5804505" y="1911741"/>
            <a:ext cx="432048" cy="376760"/>
          </a:xfrm>
          <a:prstGeom prst="straightConnector1">
            <a:avLst/>
          </a:prstGeom>
          <a:ln w="38100">
            <a:solidFill>
              <a:schemeClr val="tx1"/>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88" name="直線矢印コネクタ 87">
            <a:extLst>
              <a:ext uri="{FF2B5EF4-FFF2-40B4-BE49-F238E27FC236}">
                <a16:creationId xmlns:a16="http://schemas.microsoft.com/office/drawing/2014/main" id="{97407565-9073-B176-E25D-DFC85C189064}"/>
              </a:ext>
            </a:extLst>
          </p:cNvPr>
          <p:cNvCxnSpPr>
            <a:cxnSpLocks/>
            <a:stCxn id="12" idx="6"/>
            <a:endCxn id="134" idx="2"/>
          </p:cNvCxnSpPr>
          <p:nvPr/>
        </p:nvCxnSpPr>
        <p:spPr>
          <a:xfrm flipV="1">
            <a:off x="2924185" y="1923974"/>
            <a:ext cx="432048" cy="364527"/>
          </a:xfrm>
          <a:prstGeom prst="straightConnector1">
            <a:avLst/>
          </a:prstGeom>
          <a:ln w="38100">
            <a:solidFill>
              <a:schemeClr val="tx1"/>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7" name="テキスト ボックス 16">
            <a:extLst>
              <a:ext uri="{FF2B5EF4-FFF2-40B4-BE49-F238E27FC236}">
                <a16:creationId xmlns:a16="http://schemas.microsoft.com/office/drawing/2014/main" id="{ACD5D1BE-F090-88E9-A144-85BB16D92227}"/>
              </a:ext>
            </a:extLst>
          </p:cNvPr>
          <p:cNvSpPr txBox="1"/>
          <p:nvPr/>
        </p:nvSpPr>
        <p:spPr>
          <a:xfrm>
            <a:off x="2218872" y="6355531"/>
            <a:ext cx="4647426" cy="276999"/>
          </a:xfrm>
          <a:prstGeom prst="rect">
            <a:avLst/>
          </a:prstGeom>
          <a:noFill/>
        </p:spPr>
        <p:txBody>
          <a:bodyPr wrap="none" rtlCol="0">
            <a:spAutoFit/>
          </a:bodyPr>
          <a:lstStyle/>
          <a:p>
            <a:pPr algn="ctr"/>
            <a:r>
              <a:rPr kumimoji="1" lang="ja-JP" altLang="en-US" sz="120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つながりの重み付け＝パラメーターの数が多いと性能が向上する</a:t>
            </a:r>
          </a:p>
        </p:txBody>
      </p:sp>
    </p:spTree>
    <p:extLst>
      <p:ext uri="{BB962C8B-B14F-4D97-AF65-F5344CB8AC3E}">
        <p14:creationId xmlns:p14="http://schemas.microsoft.com/office/powerpoint/2010/main" val="1083690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par>
                                <p:cTn id="15" presetID="53" presetClass="entr" presetSubtype="16"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anim calcmode="lin" valueType="num">
                                      <p:cBhvr>
                                        <p:cTn id="17" dur="500" fill="hold"/>
                                        <p:tgtEl>
                                          <p:spTgt spid="14"/>
                                        </p:tgtEl>
                                        <p:attrNameLst>
                                          <p:attrName>ppt_w</p:attrName>
                                        </p:attrNameLst>
                                      </p:cBhvr>
                                      <p:tavLst>
                                        <p:tav tm="0">
                                          <p:val>
                                            <p:fltVal val="0"/>
                                          </p:val>
                                        </p:tav>
                                        <p:tav tm="100000">
                                          <p:val>
                                            <p:strVal val="#ppt_w"/>
                                          </p:val>
                                        </p:tav>
                                      </p:tavLst>
                                    </p:anim>
                                    <p:anim calcmode="lin" valueType="num">
                                      <p:cBhvr>
                                        <p:cTn id="18" dur="500" fill="hold"/>
                                        <p:tgtEl>
                                          <p:spTgt spid="14"/>
                                        </p:tgtEl>
                                        <p:attrNameLst>
                                          <p:attrName>ppt_h</p:attrName>
                                        </p:attrNameLst>
                                      </p:cBhvr>
                                      <p:tavLst>
                                        <p:tav tm="0">
                                          <p:val>
                                            <p:fltVal val="0"/>
                                          </p:val>
                                        </p:tav>
                                        <p:tav tm="100000">
                                          <p:val>
                                            <p:strVal val="#ppt_h"/>
                                          </p:val>
                                        </p:tav>
                                      </p:tavLst>
                                    </p:anim>
                                    <p:animEffect transition="in" filter="fade">
                                      <p:cBhvr>
                                        <p:cTn id="19" dur="500"/>
                                        <p:tgtEl>
                                          <p:spTgt spid="14"/>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75"/>
                                        </p:tgtEl>
                                        <p:attrNameLst>
                                          <p:attrName>style.visibility</p:attrName>
                                        </p:attrNameLst>
                                      </p:cBhvr>
                                      <p:to>
                                        <p:strVal val="visible"/>
                                      </p:to>
                                    </p:set>
                                    <p:animEffect transition="in" filter="wipe(left)">
                                      <p:cBhvr>
                                        <p:cTn id="24" dur="1000"/>
                                        <p:tgtEl>
                                          <p:spTgt spid="75"/>
                                        </p:tgtEl>
                                      </p:cBhvr>
                                    </p:animEffect>
                                  </p:childTnLst>
                                </p:cTn>
                              </p:par>
                              <p:par>
                                <p:cTn id="25" presetID="22" presetClass="entr" presetSubtype="8" fill="hold" nodeType="withEffect">
                                  <p:stCondLst>
                                    <p:cond delay="0"/>
                                  </p:stCondLst>
                                  <p:childTnLst>
                                    <p:set>
                                      <p:cBhvr>
                                        <p:cTn id="26" dur="1" fill="hold">
                                          <p:stCondLst>
                                            <p:cond delay="0"/>
                                          </p:stCondLst>
                                        </p:cTn>
                                        <p:tgtEl>
                                          <p:spTgt spid="70"/>
                                        </p:tgtEl>
                                        <p:attrNameLst>
                                          <p:attrName>style.visibility</p:attrName>
                                        </p:attrNameLst>
                                      </p:cBhvr>
                                      <p:to>
                                        <p:strVal val="visible"/>
                                      </p:to>
                                    </p:set>
                                    <p:animEffect transition="in" filter="wipe(left)">
                                      <p:cBhvr>
                                        <p:cTn id="27" dur="1000"/>
                                        <p:tgtEl>
                                          <p:spTgt spid="70"/>
                                        </p:tgtEl>
                                      </p:cBhvr>
                                    </p:animEffect>
                                  </p:childTnLst>
                                </p:cTn>
                              </p:par>
                            </p:childTnLst>
                          </p:cTn>
                        </p:par>
                        <p:par>
                          <p:cTn id="28" fill="hold">
                            <p:stCondLst>
                              <p:cond delay="1000"/>
                            </p:stCondLst>
                            <p:childTnLst>
                              <p:par>
                                <p:cTn id="29" presetID="22" presetClass="entr" presetSubtype="8" fill="hold" nodeType="afterEffect">
                                  <p:stCondLst>
                                    <p:cond delay="0"/>
                                  </p:stCondLst>
                                  <p:childTnLst>
                                    <p:set>
                                      <p:cBhvr>
                                        <p:cTn id="30" dur="1" fill="hold">
                                          <p:stCondLst>
                                            <p:cond delay="0"/>
                                          </p:stCondLst>
                                        </p:cTn>
                                        <p:tgtEl>
                                          <p:spTgt spid="75"/>
                                        </p:tgtEl>
                                        <p:attrNameLst>
                                          <p:attrName>style.visibility</p:attrName>
                                        </p:attrNameLst>
                                      </p:cBhvr>
                                      <p:to>
                                        <p:strVal val="visible"/>
                                      </p:to>
                                    </p:set>
                                    <p:animEffect transition="in" filter="wipe(left)">
                                      <p:cBhvr>
                                        <p:cTn id="31" dur="1000"/>
                                        <p:tgtEl>
                                          <p:spTgt spid="75"/>
                                        </p:tgtEl>
                                      </p:cBhvr>
                                    </p:animEffect>
                                  </p:childTnLst>
                                </p:cTn>
                              </p:par>
                            </p:childTnLst>
                          </p:cTn>
                        </p:par>
                        <p:par>
                          <p:cTn id="32" fill="hold">
                            <p:stCondLst>
                              <p:cond delay="2000"/>
                            </p:stCondLst>
                            <p:childTnLst>
                              <p:par>
                                <p:cTn id="33" presetID="22" presetClass="entr" presetSubtype="8" fill="hold" nodeType="after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wipe(left)">
                                      <p:cBhvr>
                                        <p:cTn id="35" dur="1000"/>
                                        <p:tgtEl>
                                          <p:spTgt spid="58"/>
                                        </p:tgtEl>
                                      </p:cBhvr>
                                    </p:animEffect>
                                  </p:childTnLst>
                                </p:cTn>
                              </p:par>
                            </p:childTnLst>
                          </p:cTn>
                        </p:par>
                        <p:par>
                          <p:cTn id="36" fill="hold">
                            <p:stCondLst>
                              <p:cond delay="3000"/>
                            </p:stCondLst>
                            <p:childTnLst>
                              <p:par>
                                <p:cTn id="37" presetID="22" presetClass="entr" presetSubtype="8" fill="hold" nodeType="after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wipe(left)">
                                      <p:cBhvr>
                                        <p:cTn id="39" dur="1000"/>
                                        <p:tgtEl>
                                          <p:spTgt spid="66"/>
                                        </p:tgtEl>
                                      </p:cBhvr>
                                    </p:animEffect>
                                  </p:childTnLst>
                                </p:cTn>
                              </p:par>
                            </p:childTnLst>
                          </p:cTn>
                        </p:par>
                        <p:par>
                          <p:cTn id="40" fill="hold">
                            <p:stCondLst>
                              <p:cond delay="4000"/>
                            </p:stCondLst>
                            <p:childTnLst>
                              <p:par>
                                <p:cTn id="41" presetID="22" presetClass="entr" presetSubtype="8" fill="hold" nodeType="afterEffect">
                                  <p:stCondLst>
                                    <p:cond delay="0"/>
                                  </p:stCondLst>
                                  <p:childTnLst>
                                    <p:set>
                                      <p:cBhvr>
                                        <p:cTn id="42" dur="1" fill="hold">
                                          <p:stCondLst>
                                            <p:cond delay="0"/>
                                          </p:stCondLst>
                                        </p:cTn>
                                        <p:tgtEl>
                                          <p:spTgt spid="83"/>
                                        </p:tgtEl>
                                        <p:attrNameLst>
                                          <p:attrName>style.visibility</p:attrName>
                                        </p:attrNameLst>
                                      </p:cBhvr>
                                      <p:to>
                                        <p:strVal val="visible"/>
                                      </p:to>
                                    </p:set>
                                    <p:animEffect transition="in" filter="wipe(left)">
                                      <p:cBhvr>
                                        <p:cTn id="43" dur="1000"/>
                                        <p:tgtEl>
                                          <p:spTgt spid="83"/>
                                        </p:tgtEl>
                                      </p:cBhvr>
                                    </p:animEffect>
                                  </p:childTnLst>
                                </p:cTn>
                              </p:par>
                            </p:childTnLst>
                          </p:cTn>
                        </p:par>
                        <p:par>
                          <p:cTn id="44" fill="hold">
                            <p:stCondLst>
                              <p:cond delay="5000"/>
                            </p:stCondLst>
                            <p:childTnLst>
                              <p:par>
                                <p:cTn id="45" presetID="22" presetClass="entr" presetSubtype="8" fill="hold" nodeType="afterEffect">
                                  <p:stCondLst>
                                    <p:cond delay="0"/>
                                  </p:stCondLst>
                                  <p:childTnLst>
                                    <p:set>
                                      <p:cBhvr>
                                        <p:cTn id="46" dur="1" fill="hold">
                                          <p:stCondLst>
                                            <p:cond delay="0"/>
                                          </p:stCondLst>
                                        </p:cTn>
                                        <p:tgtEl>
                                          <p:spTgt spid="83"/>
                                        </p:tgtEl>
                                        <p:attrNameLst>
                                          <p:attrName>style.visibility</p:attrName>
                                        </p:attrNameLst>
                                      </p:cBhvr>
                                      <p:to>
                                        <p:strVal val="visible"/>
                                      </p:to>
                                    </p:set>
                                    <p:animEffect transition="in" filter="wipe(left)">
                                      <p:cBhvr>
                                        <p:cTn id="47" dur="1000"/>
                                        <p:tgtEl>
                                          <p:spTgt spid="83"/>
                                        </p:tgtEl>
                                      </p:cBhvr>
                                    </p:animEffect>
                                  </p:childTnLst>
                                </p:cTn>
                              </p:par>
                            </p:childTnLst>
                          </p:cTn>
                        </p:par>
                        <p:par>
                          <p:cTn id="48" fill="hold">
                            <p:stCondLst>
                              <p:cond delay="6000"/>
                            </p:stCondLst>
                            <p:childTnLst>
                              <p:par>
                                <p:cTn id="49" presetID="22" presetClass="entr" presetSubtype="8" fill="hold" nodeType="afterEffect">
                                  <p:stCondLst>
                                    <p:cond delay="0"/>
                                  </p:stCondLst>
                                  <p:childTnLst>
                                    <p:set>
                                      <p:cBhvr>
                                        <p:cTn id="50" dur="1" fill="hold">
                                          <p:stCondLst>
                                            <p:cond delay="0"/>
                                          </p:stCondLst>
                                        </p:cTn>
                                        <p:tgtEl>
                                          <p:spTgt spid="81"/>
                                        </p:tgtEl>
                                        <p:attrNameLst>
                                          <p:attrName>style.visibility</p:attrName>
                                        </p:attrNameLst>
                                      </p:cBhvr>
                                      <p:to>
                                        <p:strVal val="visible"/>
                                      </p:to>
                                    </p:set>
                                    <p:animEffect transition="in" filter="wipe(left)">
                                      <p:cBhvr>
                                        <p:cTn id="51" dur="1000"/>
                                        <p:tgtEl>
                                          <p:spTgt spid="81"/>
                                        </p:tgtEl>
                                      </p:cBhvr>
                                    </p:animEffect>
                                  </p:childTnLst>
                                </p:cTn>
                              </p:par>
                            </p:childTnLst>
                          </p:cTn>
                        </p:par>
                        <p:par>
                          <p:cTn id="52" fill="hold">
                            <p:stCondLst>
                              <p:cond delay="7000"/>
                            </p:stCondLst>
                            <p:childTnLst>
                              <p:par>
                                <p:cTn id="53" presetID="22" presetClass="entr" presetSubtype="8" fill="hold" nodeType="afterEffect">
                                  <p:stCondLst>
                                    <p:cond delay="0"/>
                                  </p:stCondLst>
                                  <p:childTnLst>
                                    <p:set>
                                      <p:cBhvr>
                                        <p:cTn id="54" dur="1" fill="hold">
                                          <p:stCondLst>
                                            <p:cond delay="0"/>
                                          </p:stCondLst>
                                        </p:cTn>
                                        <p:tgtEl>
                                          <p:spTgt spid="79"/>
                                        </p:tgtEl>
                                        <p:attrNameLst>
                                          <p:attrName>style.visibility</p:attrName>
                                        </p:attrNameLst>
                                      </p:cBhvr>
                                      <p:to>
                                        <p:strVal val="visible"/>
                                      </p:to>
                                    </p:set>
                                    <p:animEffect transition="in" filter="wipe(left)">
                                      <p:cBhvr>
                                        <p:cTn id="55" dur="1000"/>
                                        <p:tgtEl>
                                          <p:spTgt spid="79"/>
                                        </p:tgtEl>
                                      </p:cBhvr>
                                    </p:animEffect>
                                  </p:childTnLst>
                                </p:cTn>
                              </p:par>
                            </p:childTnLst>
                          </p:cTn>
                        </p:par>
                        <p:par>
                          <p:cTn id="56" fill="hold">
                            <p:stCondLst>
                              <p:cond delay="8000"/>
                            </p:stCondLst>
                            <p:childTnLst>
                              <p:par>
                                <p:cTn id="57" presetID="22" presetClass="entr" presetSubtype="8" fill="hold" nodeType="afterEffect">
                                  <p:stCondLst>
                                    <p:cond delay="0"/>
                                  </p:stCondLst>
                                  <p:childTnLst>
                                    <p:set>
                                      <p:cBhvr>
                                        <p:cTn id="58" dur="1" fill="hold">
                                          <p:stCondLst>
                                            <p:cond delay="0"/>
                                          </p:stCondLst>
                                        </p:cTn>
                                        <p:tgtEl>
                                          <p:spTgt spid="70"/>
                                        </p:tgtEl>
                                        <p:attrNameLst>
                                          <p:attrName>style.visibility</p:attrName>
                                        </p:attrNameLst>
                                      </p:cBhvr>
                                      <p:to>
                                        <p:strVal val="visible"/>
                                      </p:to>
                                    </p:set>
                                    <p:animEffect transition="in" filter="wipe(left)">
                                      <p:cBhvr>
                                        <p:cTn id="59" dur="500"/>
                                        <p:tgtEl>
                                          <p:spTgt spid="70"/>
                                        </p:tgtEl>
                                      </p:cBhvr>
                                    </p:animEffect>
                                  </p:childTnLst>
                                </p:cTn>
                              </p:par>
                            </p:childTnLst>
                          </p:cTn>
                        </p:par>
                        <p:par>
                          <p:cTn id="60" fill="hold">
                            <p:stCondLst>
                              <p:cond delay="8500"/>
                            </p:stCondLst>
                            <p:childTnLst>
                              <p:par>
                                <p:cTn id="61" presetID="22" presetClass="entr" presetSubtype="8" fill="hold" nodeType="afterEffect">
                                  <p:stCondLst>
                                    <p:cond delay="0"/>
                                  </p:stCondLst>
                                  <p:childTnLst>
                                    <p:set>
                                      <p:cBhvr>
                                        <p:cTn id="62" dur="1" fill="hold">
                                          <p:stCondLst>
                                            <p:cond delay="0"/>
                                          </p:stCondLst>
                                        </p:cTn>
                                        <p:tgtEl>
                                          <p:spTgt spid="62"/>
                                        </p:tgtEl>
                                        <p:attrNameLst>
                                          <p:attrName>style.visibility</p:attrName>
                                        </p:attrNameLst>
                                      </p:cBhvr>
                                      <p:to>
                                        <p:strVal val="visible"/>
                                      </p:to>
                                    </p:set>
                                    <p:animEffect transition="in" filter="wipe(left)">
                                      <p:cBhvr>
                                        <p:cTn id="63" dur="1000"/>
                                        <p:tgtEl>
                                          <p:spTgt spid="62"/>
                                        </p:tgtEl>
                                      </p:cBhvr>
                                    </p:animEffect>
                                  </p:childTnLst>
                                </p:cTn>
                              </p:par>
                            </p:childTnLst>
                          </p:cTn>
                        </p:par>
                        <p:par>
                          <p:cTn id="64" fill="hold">
                            <p:stCondLst>
                              <p:cond delay="9500"/>
                            </p:stCondLst>
                            <p:childTnLst>
                              <p:par>
                                <p:cTn id="65" presetID="22" presetClass="entr" presetSubtype="8" fill="hold"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wipe(left)">
                                      <p:cBhvr>
                                        <p:cTn id="67" dur="1000"/>
                                        <p:tgtEl>
                                          <p:spTgt spid="82"/>
                                        </p:tgtEl>
                                      </p:cBhvr>
                                    </p:animEffect>
                                  </p:childTnLst>
                                </p:cTn>
                              </p:par>
                            </p:childTnLst>
                          </p:cTn>
                        </p:par>
                        <p:par>
                          <p:cTn id="68" fill="hold">
                            <p:stCondLst>
                              <p:cond delay="10500"/>
                            </p:stCondLst>
                            <p:childTnLst>
                              <p:par>
                                <p:cTn id="69" presetID="22" presetClass="entr" presetSubtype="8" fill="hold" nodeType="afterEffect">
                                  <p:stCondLst>
                                    <p:cond delay="0"/>
                                  </p:stCondLst>
                                  <p:childTnLst>
                                    <p:set>
                                      <p:cBhvr>
                                        <p:cTn id="70" dur="1" fill="hold">
                                          <p:stCondLst>
                                            <p:cond delay="0"/>
                                          </p:stCondLst>
                                        </p:cTn>
                                        <p:tgtEl>
                                          <p:spTgt spid="88"/>
                                        </p:tgtEl>
                                        <p:attrNameLst>
                                          <p:attrName>style.visibility</p:attrName>
                                        </p:attrNameLst>
                                      </p:cBhvr>
                                      <p:to>
                                        <p:strVal val="visible"/>
                                      </p:to>
                                    </p:set>
                                    <p:animEffect transition="in" filter="wipe(left)">
                                      <p:cBhvr>
                                        <p:cTn id="71" dur="1000"/>
                                        <p:tgtEl>
                                          <p:spTgt spid="88"/>
                                        </p:tgtEl>
                                      </p:cBhvr>
                                    </p:animEffect>
                                  </p:childTnLst>
                                </p:cTn>
                              </p:par>
                            </p:childTnLst>
                          </p:cTn>
                        </p:par>
                        <p:par>
                          <p:cTn id="72" fill="hold">
                            <p:stCondLst>
                              <p:cond delay="11500"/>
                            </p:stCondLst>
                            <p:childTnLst>
                              <p:par>
                                <p:cTn id="73" presetID="22" presetClass="entr" presetSubtype="1" fill="hold" nodeType="afterEffect">
                                  <p:stCondLst>
                                    <p:cond delay="0"/>
                                  </p:stCondLst>
                                  <p:childTnLst>
                                    <p:set>
                                      <p:cBhvr>
                                        <p:cTn id="74" dur="1" fill="hold">
                                          <p:stCondLst>
                                            <p:cond delay="0"/>
                                          </p:stCondLst>
                                        </p:cTn>
                                        <p:tgtEl>
                                          <p:spTgt spid="16"/>
                                        </p:tgtEl>
                                        <p:attrNameLst>
                                          <p:attrName>style.visibility</p:attrName>
                                        </p:attrNameLst>
                                      </p:cBhvr>
                                      <p:to>
                                        <p:strVal val="visible"/>
                                      </p:to>
                                    </p:set>
                                    <p:animEffect transition="in" filter="wipe(up)">
                                      <p:cBhvr>
                                        <p:cTn id="75" dur="500"/>
                                        <p:tgtEl>
                                          <p:spTgt spid="16"/>
                                        </p:tgtEl>
                                      </p:cBhvr>
                                    </p:animEffect>
                                  </p:childTnLst>
                                </p:cTn>
                              </p:par>
                            </p:childTnLst>
                          </p:cTn>
                        </p:par>
                        <p:par>
                          <p:cTn id="76" fill="hold">
                            <p:stCondLst>
                              <p:cond delay="12000"/>
                            </p:stCondLst>
                            <p:childTnLst>
                              <p:par>
                                <p:cTn id="77" presetID="26" presetClass="emph" presetSubtype="0" fill="hold" nodeType="afterEffect">
                                  <p:stCondLst>
                                    <p:cond delay="0"/>
                                  </p:stCondLst>
                                  <p:childTnLst>
                                    <p:animEffect transition="out" filter="fade">
                                      <p:cBhvr>
                                        <p:cTn id="78" dur="500" tmFilter="0, 0; .2, .5; .8, .5; 1, 0"/>
                                        <p:tgtEl>
                                          <p:spTgt spid="16"/>
                                        </p:tgtEl>
                                      </p:cBhvr>
                                    </p:animEffect>
                                    <p:animScale>
                                      <p:cBhvr>
                                        <p:cTn id="79" dur="250" autoRev="1" fill="hold"/>
                                        <p:tgtEl>
                                          <p:spTgt spid="16"/>
                                        </p:tgtEl>
                                      </p:cBhvr>
                                      <p:by x="105000" y="105000"/>
                                    </p:animScale>
                                  </p:childTnLst>
                                </p:cTn>
                              </p:par>
                            </p:childTnLst>
                          </p:cTn>
                        </p:par>
                      </p:childTnLst>
                    </p:cTn>
                  </p:par>
                  <p:par>
                    <p:cTn id="80" fill="hold">
                      <p:stCondLst>
                        <p:cond delay="indefinite"/>
                      </p:stCondLst>
                      <p:childTnLst>
                        <p:par>
                          <p:cTn id="81" fill="hold">
                            <p:stCondLst>
                              <p:cond delay="0"/>
                            </p:stCondLst>
                            <p:childTnLst>
                              <p:par>
                                <p:cTn id="82" presetID="53" presetClass="entr" presetSubtype="16" fill="hold" grpId="0" nodeType="clickEffect">
                                  <p:stCondLst>
                                    <p:cond delay="0"/>
                                  </p:stCondLst>
                                  <p:childTnLst>
                                    <p:set>
                                      <p:cBhvr>
                                        <p:cTn id="83" dur="1" fill="hold">
                                          <p:stCondLst>
                                            <p:cond delay="0"/>
                                          </p:stCondLst>
                                        </p:cTn>
                                        <p:tgtEl>
                                          <p:spTgt spid="17"/>
                                        </p:tgtEl>
                                        <p:attrNameLst>
                                          <p:attrName>style.visibility</p:attrName>
                                        </p:attrNameLst>
                                      </p:cBhvr>
                                      <p:to>
                                        <p:strVal val="visible"/>
                                      </p:to>
                                    </p:set>
                                    <p:anim calcmode="lin" valueType="num">
                                      <p:cBhvr>
                                        <p:cTn id="84" dur="500" fill="hold"/>
                                        <p:tgtEl>
                                          <p:spTgt spid="17"/>
                                        </p:tgtEl>
                                        <p:attrNameLst>
                                          <p:attrName>ppt_w</p:attrName>
                                        </p:attrNameLst>
                                      </p:cBhvr>
                                      <p:tavLst>
                                        <p:tav tm="0">
                                          <p:val>
                                            <p:fltVal val="0"/>
                                          </p:val>
                                        </p:tav>
                                        <p:tav tm="100000">
                                          <p:val>
                                            <p:strVal val="#ppt_w"/>
                                          </p:val>
                                        </p:tav>
                                      </p:tavLst>
                                    </p:anim>
                                    <p:anim calcmode="lin" valueType="num">
                                      <p:cBhvr>
                                        <p:cTn id="85" dur="500" fill="hold"/>
                                        <p:tgtEl>
                                          <p:spTgt spid="17"/>
                                        </p:tgtEl>
                                        <p:attrNameLst>
                                          <p:attrName>ppt_h</p:attrName>
                                        </p:attrNameLst>
                                      </p:cBhvr>
                                      <p:tavLst>
                                        <p:tav tm="0">
                                          <p:val>
                                            <p:fltVal val="0"/>
                                          </p:val>
                                        </p:tav>
                                        <p:tav tm="100000">
                                          <p:val>
                                            <p:strVal val="#ppt_h"/>
                                          </p:val>
                                        </p:tav>
                                      </p:tavLst>
                                    </p:anim>
                                    <p:animEffect transition="in" filter="fade">
                                      <p:cBhvr>
                                        <p:cTn id="8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p:bldP spid="17" grpId="0"/>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 name="三角形 202">
            <a:extLst>
              <a:ext uri="{FF2B5EF4-FFF2-40B4-BE49-F238E27FC236}">
                <a16:creationId xmlns:a16="http://schemas.microsoft.com/office/drawing/2014/main" id="{60D62523-E707-FDDF-B451-A122E61A3DF7}"/>
              </a:ext>
            </a:extLst>
          </p:cNvPr>
          <p:cNvSpPr/>
          <p:nvPr/>
        </p:nvSpPr>
        <p:spPr>
          <a:xfrm>
            <a:off x="2994753" y="1497427"/>
            <a:ext cx="3133829" cy="2657254"/>
          </a:xfrm>
          <a:prstGeom prst="triangle">
            <a:avLst/>
          </a:prstGeom>
          <a:gradFill>
            <a:gsLst>
              <a:gs pos="0">
                <a:srgbClr val="C00000"/>
              </a:gs>
              <a:gs pos="72000">
                <a:schemeClr val="accent2">
                  <a:lumMod val="40000"/>
                  <a:lumOff val="60000"/>
                </a:schemeClr>
              </a:gs>
              <a:gs pos="100000">
                <a:schemeClr val="accent2">
                  <a:lumMod val="20000"/>
                  <a:lumOff val="80000"/>
                </a:schemeClr>
              </a:gs>
            </a:gsLst>
            <a:lin ang="5400000" scaled="0"/>
          </a:gra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7542B0CB-F7C3-C84B-F8D4-2C00851591D5}"/>
              </a:ext>
            </a:extLst>
          </p:cNvPr>
          <p:cNvSpPr>
            <a:spLocks noGrp="1"/>
          </p:cNvSpPr>
          <p:nvPr>
            <p:ph type="title"/>
          </p:nvPr>
        </p:nvSpPr>
        <p:spPr/>
        <p:txBody>
          <a:bodyPr/>
          <a:lstStyle/>
          <a:p>
            <a:r>
              <a:rPr kumimoji="1" lang="ja-JP" altLang="en-US"/>
              <a:t>モデルとニューラルネットワーク</a:t>
            </a:r>
          </a:p>
        </p:txBody>
      </p:sp>
      <p:sp>
        <p:nvSpPr>
          <p:cNvPr id="3" name="円/楕円 2">
            <a:extLst>
              <a:ext uri="{FF2B5EF4-FFF2-40B4-BE49-F238E27FC236}">
                <a16:creationId xmlns:a16="http://schemas.microsoft.com/office/drawing/2014/main" id="{852AC9EB-AE64-B282-1022-CB769A0F8C93}"/>
              </a:ext>
            </a:extLst>
          </p:cNvPr>
          <p:cNvSpPr/>
          <p:nvPr/>
        </p:nvSpPr>
        <p:spPr>
          <a:xfrm>
            <a:off x="990600" y="1203325"/>
            <a:ext cx="1479550" cy="1479550"/>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正方形/長方形 3">
            <a:extLst>
              <a:ext uri="{FF2B5EF4-FFF2-40B4-BE49-F238E27FC236}">
                <a16:creationId xmlns:a16="http://schemas.microsoft.com/office/drawing/2014/main" id="{C181CEC2-42DC-B5C2-4227-323BE4BE459E}"/>
              </a:ext>
            </a:extLst>
          </p:cNvPr>
          <p:cNvSpPr/>
          <p:nvPr/>
        </p:nvSpPr>
        <p:spPr>
          <a:xfrm>
            <a:off x="3832225" y="1203325"/>
            <a:ext cx="1479550" cy="1479550"/>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円/楕円 4">
            <a:extLst>
              <a:ext uri="{FF2B5EF4-FFF2-40B4-BE49-F238E27FC236}">
                <a16:creationId xmlns:a16="http://schemas.microsoft.com/office/drawing/2014/main" id="{3AC6CD86-0755-92A4-1130-74A9698E7394}"/>
              </a:ext>
            </a:extLst>
          </p:cNvPr>
          <p:cNvSpPr/>
          <p:nvPr/>
        </p:nvSpPr>
        <p:spPr>
          <a:xfrm>
            <a:off x="6673850" y="1203325"/>
            <a:ext cx="1479550" cy="1479550"/>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6" name="テキスト ボックス 5">
            <a:extLst>
              <a:ext uri="{FF2B5EF4-FFF2-40B4-BE49-F238E27FC236}">
                <a16:creationId xmlns:a16="http://schemas.microsoft.com/office/drawing/2014/main" id="{CDB05F40-AD61-D814-3BC8-AE30BB229AA4}"/>
              </a:ext>
            </a:extLst>
          </p:cNvPr>
          <p:cNvSpPr txBox="1"/>
          <p:nvPr/>
        </p:nvSpPr>
        <p:spPr>
          <a:xfrm>
            <a:off x="1176376" y="1764010"/>
            <a:ext cx="1107997" cy="461665"/>
          </a:xfrm>
          <a:prstGeom prst="rect">
            <a:avLst/>
          </a:prstGeom>
          <a:noFill/>
        </p:spPr>
        <p:txBody>
          <a:bodyPr wrap="none" rtlCol="0">
            <a:spAutoFit/>
          </a:bodyPr>
          <a:lstStyle/>
          <a:p>
            <a:pPr algn="ctr"/>
            <a:r>
              <a:rPr kumimoji="1" lang="ja-JP" altLang="en-US" sz="2400" b="1">
                <a:solidFill>
                  <a:schemeClr val="bg1"/>
                </a:solidFill>
                <a:latin typeface="Meiryo" panose="020B0604030504040204" pitchFamily="34" charset="-128"/>
                <a:ea typeface="Meiryo" panose="020B0604030504040204" pitchFamily="34" charset="-128"/>
              </a:rPr>
              <a:t>データ</a:t>
            </a:r>
          </a:p>
        </p:txBody>
      </p:sp>
      <p:sp>
        <p:nvSpPr>
          <p:cNvPr id="7" name="テキスト ボックス 6">
            <a:extLst>
              <a:ext uri="{FF2B5EF4-FFF2-40B4-BE49-F238E27FC236}">
                <a16:creationId xmlns:a16="http://schemas.microsoft.com/office/drawing/2014/main" id="{FFD8121D-6874-E4C5-654A-E0368E41D559}"/>
              </a:ext>
            </a:extLst>
          </p:cNvPr>
          <p:cNvSpPr txBox="1"/>
          <p:nvPr/>
        </p:nvSpPr>
        <p:spPr>
          <a:xfrm>
            <a:off x="6859626" y="1764010"/>
            <a:ext cx="1107997" cy="461665"/>
          </a:xfrm>
          <a:prstGeom prst="rect">
            <a:avLst/>
          </a:prstGeom>
          <a:noFill/>
        </p:spPr>
        <p:txBody>
          <a:bodyPr wrap="none" rtlCol="0">
            <a:spAutoFit/>
          </a:bodyPr>
          <a:lstStyle/>
          <a:p>
            <a:pPr algn="ctr"/>
            <a:r>
              <a:rPr kumimoji="1" lang="ja-JP" altLang="en-US" sz="2400" b="1">
                <a:solidFill>
                  <a:schemeClr val="bg1"/>
                </a:solidFill>
                <a:latin typeface="Meiryo" panose="020B0604030504040204" pitchFamily="34" charset="-128"/>
                <a:ea typeface="Meiryo" panose="020B0604030504040204" pitchFamily="34" charset="-128"/>
              </a:rPr>
              <a:t>データ</a:t>
            </a:r>
          </a:p>
        </p:txBody>
      </p:sp>
      <p:sp>
        <p:nvSpPr>
          <p:cNvPr id="9" name="テキスト ボックス 8">
            <a:extLst>
              <a:ext uri="{FF2B5EF4-FFF2-40B4-BE49-F238E27FC236}">
                <a16:creationId xmlns:a16="http://schemas.microsoft.com/office/drawing/2014/main" id="{3018FE0B-7E8A-7AB9-DF3D-99608A5939B2}"/>
              </a:ext>
            </a:extLst>
          </p:cNvPr>
          <p:cNvSpPr txBox="1"/>
          <p:nvPr/>
        </p:nvSpPr>
        <p:spPr>
          <a:xfrm>
            <a:off x="3941058" y="1705090"/>
            <a:ext cx="1261884" cy="523220"/>
          </a:xfrm>
          <a:prstGeom prst="rect">
            <a:avLst/>
          </a:prstGeom>
          <a:noFill/>
        </p:spPr>
        <p:txBody>
          <a:bodyPr wrap="none" rtlCol="0">
            <a:spAutoFit/>
          </a:bodyPr>
          <a:lstStyle/>
          <a:p>
            <a:pPr algn="ctr"/>
            <a:r>
              <a:rPr kumimoji="1" lang="ja-JP" altLang="en-US" sz="2800" b="1">
                <a:solidFill>
                  <a:schemeClr val="bg1"/>
                </a:solidFill>
                <a:latin typeface="Meiryo" panose="020B0604030504040204" pitchFamily="34" charset="-128"/>
                <a:ea typeface="Meiryo" panose="020B0604030504040204" pitchFamily="34" charset="-128"/>
              </a:rPr>
              <a:t>モデル</a:t>
            </a:r>
          </a:p>
        </p:txBody>
      </p:sp>
      <p:sp>
        <p:nvSpPr>
          <p:cNvPr id="10" name="テキスト ボックス 9">
            <a:extLst>
              <a:ext uri="{FF2B5EF4-FFF2-40B4-BE49-F238E27FC236}">
                <a16:creationId xmlns:a16="http://schemas.microsoft.com/office/drawing/2014/main" id="{CF611AB8-794D-F719-A059-E10B4BEFB108}"/>
              </a:ext>
            </a:extLst>
          </p:cNvPr>
          <p:cNvSpPr txBox="1"/>
          <p:nvPr/>
        </p:nvSpPr>
        <p:spPr>
          <a:xfrm>
            <a:off x="1405735" y="850755"/>
            <a:ext cx="646331" cy="369332"/>
          </a:xfrm>
          <a:prstGeom prst="rect">
            <a:avLst/>
          </a:prstGeom>
          <a:noFill/>
        </p:spPr>
        <p:txBody>
          <a:bodyPr wrap="none" rtlCol="0">
            <a:spAutoFit/>
          </a:bodyPr>
          <a:lstStyle/>
          <a:p>
            <a:pPr algn="ctr"/>
            <a:r>
              <a:rPr lang="ja-JP" altLang="en-US" b="1">
                <a:latin typeface="Meiryo" panose="020B0604030504040204" pitchFamily="34" charset="-128"/>
                <a:ea typeface="Meiryo" panose="020B0604030504040204" pitchFamily="34" charset="-128"/>
              </a:rPr>
              <a:t>身長</a:t>
            </a:r>
            <a:endParaRPr kumimoji="1" lang="ja-JP" altLang="en-US" b="1">
              <a:latin typeface="Meiryo" panose="020B0604030504040204" pitchFamily="34" charset="-128"/>
              <a:ea typeface="Meiryo" panose="020B0604030504040204" pitchFamily="34" charset="-128"/>
            </a:endParaRPr>
          </a:p>
        </p:txBody>
      </p:sp>
      <p:sp>
        <p:nvSpPr>
          <p:cNvPr id="11" name="テキスト ボックス 10">
            <a:extLst>
              <a:ext uri="{FF2B5EF4-FFF2-40B4-BE49-F238E27FC236}">
                <a16:creationId xmlns:a16="http://schemas.microsoft.com/office/drawing/2014/main" id="{E6F3F392-85A0-8B4C-830D-8D509BB96889}"/>
              </a:ext>
            </a:extLst>
          </p:cNvPr>
          <p:cNvSpPr txBox="1"/>
          <p:nvPr/>
        </p:nvSpPr>
        <p:spPr>
          <a:xfrm>
            <a:off x="7088988" y="850755"/>
            <a:ext cx="646331" cy="369332"/>
          </a:xfrm>
          <a:prstGeom prst="rect">
            <a:avLst/>
          </a:prstGeom>
          <a:noFill/>
        </p:spPr>
        <p:txBody>
          <a:bodyPr wrap="none" rtlCol="0">
            <a:spAutoFit/>
          </a:bodyPr>
          <a:lstStyle/>
          <a:p>
            <a:pPr algn="ctr"/>
            <a:r>
              <a:rPr lang="ja-JP" altLang="en-US" b="1">
                <a:latin typeface="Meiryo" panose="020B0604030504040204" pitchFamily="34" charset="-128"/>
                <a:ea typeface="Meiryo" panose="020B0604030504040204" pitchFamily="34" charset="-128"/>
              </a:rPr>
              <a:t>体重</a:t>
            </a:r>
            <a:endParaRPr kumimoji="1" lang="ja-JP" altLang="en-US" b="1">
              <a:latin typeface="Meiryo" panose="020B0604030504040204" pitchFamily="34" charset="-128"/>
              <a:ea typeface="Meiryo" panose="020B0604030504040204" pitchFamily="34" charset="-128"/>
            </a:endParaRPr>
          </a:p>
        </p:txBody>
      </p:sp>
      <p:sp>
        <p:nvSpPr>
          <p:cNvPr id="12" name="右矢印 11">
            <a:extLst>
              <a:ext uri="{FF2B5EF4-FFF2-40B4-BE49-F238E27FC236}">
                <a16:creationId xmlns:a16="http://schemas.microsoft.com/office/drawing/2014/main" id="{C4828BE4-8065-FFF3-493A-C73FE5B9D716}"/>
              </a:ext>
            </a:extLst>
          </p:cNvPr>
          <p:cNvSpPr/>
          <p:nvPr/>
        </p:nvSpPr>
        <p:spPr>
          <a:xfrm>
            <a:off x="2643274" y="1725870"/>
            <a:ext cx="1060450" cy="434459"/>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右矢印 12">
            <a:extLst>
              <a:ext uri="{FF2B5EF4-FFF2-40B4-BE49-F238E27FC236}">
                <a16:creationId xmlns:a16="http://schemas.microsoft.com/office/drawing/2014/main" id="{45334E2A-D75D-C32C-A2A3-20812C69A307}"/>
              </a:ext>
            </a:extLst>
          </p:cNvPr>
          <p:cNvSpPr/>
          <p:nvPr/>
        </p:nvSpPr>
        <p:spPr>
          <a:xfrm>
            <a:off x="5497551" y="1725869"/>
            <a:ext cx="1060450" cy="434459"/>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6" name="テキスト ボックス 95">
            <a:extLst>
              <a:ext uri="{FF2B5EF4-FFF2-40B4-BE49-F238E27FC236}">
                <a16:creationId xmlns:a16="http://schemas.microsoft.com/office/drawing/2014/main" id="{28D0A5C3-2A1E-FCB6-9784-DC15F893E9BC}"/>
              </a:ext>
            </a:extLst>
          </p:cNvPr>
          <p:cNvSpPr txBox="1"/>
          <p:nvPr/>
        </p:nvSpPr>
        <p:spPr>
          <a:xfrm>
            <a:off x="3414328" y="848108"/>
            <a:ext cx="2318943" cy="369332"/>
          </a:xfrm>
          <a:prstGeom prst="rect">
            <a:avLst/>
          </a:prstGeom>
          <a:noFill/>
        </p:spPr>
        <p:txBody>
          <a:bodyPr wrap="square">
            <a:spAutoFit/>
          </a:bodyPr>
          <a:lstStyle/>
          <a:p>
            <a:pPr algn="ctr"/>
            <a:r>
              <a:rPr lang="ja-JP" altLang="en-US" b="1">
                <a:latin typeface="Meiryo" panose="020B0604030504040204" pitchFamily="34" charset="-128"/>
                <a:ea typeface="Meiryo" panose="020B0604030504040204" pitchFamily="34" charset="-128"/>
              </a:rPr>
              <a:t>身長から体重を予測</a:t>
            </a:r>
            <a:endParaRPr lang="en-US" altLang="ja-JP" b="1" dirty="0">
              <a:latin typeface="Meiryo" panose="020B0604030504040204" pitchFamily="34" charset="-128"/>
              <a:ea typeface="Meiryo" panose="020B0604030504040204" pitchFamily="34" charset="-128"/>
            </a:endParaRPr>
          </a:p>
        </p:txBody>
      </p:sp>
      <p:grpSp>
        <p:nvGrpSpPr>
          <p:cNvPr id="19" name="グループ化 18">
            <a:extLst>
              <a:ext uri="{FF2B5EF4-FFF2-40B4-BE49-F238E27FC236}">
                <a16:creationId xmlns:a16="http://schemas.microsoft.com/office/drawing/2014/main" id="{119B85F2-F5B0-5AEC-16C7-E24F07FC3D38}"/>
              </a:ext>
            </a:extLst>
          </p:cNvPr>
          <p:cNvGrpSpPr/>
          <p:nvPr/>
        </p:nvGrpSpPr>
        <p:grpSpPr>
          <a:xfrm>
            <a:off x="2425044" y="4154682"/>
            <a:ext cx="4273747" cy="2251646"/>
            <a:chOff x="628650" y="3819254"/>
            <a:chExt cx="5123809" cy="2699505"/>
          </a:xfrm>
        </p:grpSpPr>
        <p:sp>
          <p:nvSpPr>
            <p:cNvPr id="20" name="正方形/長方形 19">
              <a:extLst>
                <a:ext uri="{FF2B5EF4-FFF2-40B4-BE49-F238E27FC236}">
                  <a16:creationId xmlns:a16="http://schemas.microsoft.com/office/drawing/2014/main" id="{4493EE4D-CB03-2872-8F75-EE399BA38D34}"/>
                </a:ext>
              </a:extLst>
            </p:cNvPr>
            <p:cNvSpPr/>
            <p:nvPr/>
          </p:nvSpPr>
          <p:spPr>
            <a:xfrm>
              <a:off x="5200009" y="3819254"/>
              <a:ext cx="552450" cy="2188642"/>
            </a:xfrm>
            <a:prstGeom prst="rect">
              <a:avLst/>
            </a:prstGeom>
            <a:solidFill>
              <a:srgbClr val="0070C0">
                <a:alpha val="15729"/>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正方形/長方形 20">
              <a:extLst>
                <a:ext uri="{FF2B5EF4-FFF2-40B4-BE49-F238E27FC236}">
                  <a16:creationId xmlns:a16="http://schemas.microsoft.com/office/drawing/2014/main" id="{5F310AA6-F0F5-05D5-6793-235F5223152E}"/>
                </a:ext>
              </a:extLst>
            </p:cNvPr>
            <p:cNvSpPr/>
            <p:nvPr/>
          </p:nvSpPr>
          <p:spPr>
            <a:xfrm>
              <a:off x="1311678" y="3819254"/>
              <a:ext cx="3757156" cy="2188642"/>
            </a:xfrm>
            <a:prstGeom prst="rect">
              <a:avLst/>
            </a:prstGeom>
            <a:solidFill>
              <a:srgbClr val="984807">
                <a:alpha val="15729"/>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正方形/長方形 21">
              <a:extLst>
                <a:ext uri="{FF2B5EF4-FFF2-40B4-BE49-F238E27FC236}">
                  <a16:creationId xmlns:a16="http://schemas.microsoft.com/office/drawing/2014/main" id="{ECCCE30E-E5F8-22E4-5244-407E24B7E937}"/>
                </a:ext>
              </a:extLst>
            </p:cNvPr>
            <p:cNvSpPr/>
            <p:nvPr/>
          </p:nvSpPr>
          <p:spPr>
            <a:xfrm>
              <a:off x="628650" y="3819254"/>
              <a:ext cx="552450" cy="2188642"/>
            </a:xfrm>
            <a:prstGeom prst="rect">
              <a:avLst/>
            </a:prstGeom>
            <a:solidFill>
              <a:schemeClr val="accent3">
                <a:lumMod val="75000"/>
                <a:alpha val="1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円/楕円 22">
              <a:extLst>
                <a:ext uri="{FF2B5EF4-FFF2-40B4-BE49-F238E27FC236}">
                  <a16:creationId xmlns:a16="http://schemas.microsoft.com/office/drawing/2014/main" id="{711C3585-1CFD-939D-647B-5FF6FD19945E}"/>
                </a:ext>
              </a:extLst>
            </p:cNvPr>
            <p:cNvSpPr/>
            <p:nvPr/>
          </p:nvSpPr>
          <p:spPr>
            <a:xfrm>
              <a:off x="1479206" y="463378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 name="円/楕円 23">
              <a:extLst>
                <a:ext uri="{FF2B5EF4-FFF2-40B4-BE49-F238E27FC236}">
                  <a16:creationId xmlns:a16="http://schemas.microsoft.com/office/drawing/2014/main" id="{3B54CF62-87B3-A755-AE95-E02284EB8C69}"/>
                </a:ext>
              </a:extLst>
            </p:cNvPr>
            <p:cNvSpPr/>
            <p:nvPr/>
          </p:nvSpPr>
          <p:spPr>
            <a:xfrm>
              <a:off x="1479206" y="391370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円/楕円 24">
              <a:extLst>
                <a:ext uri="{FF2B5EF4-FFF2-40B4-BE49-F238E27FC236}">
                  <a16:creationId xmlns:a16="http://schemas.microsoft.com/office/drawing/2014/main" id="{EBE1A22F-91F7-109E-8FB5-22BC598EBD2D}"/>
                </a:ext>
              </a:extLst>
            </p:cNvPr>
            <p:cNvSpPr/>
            <p:nvPr/>
          </p:nvSpPr>
          <p:spPr>
            <a:xfrm>
              <a:off x="1479206" y="427374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 name="円/楕円 25">
              <a:extLst>
                <a:ext uri="{FF2B5EF4-FFF2-40B4-BE49-F238E27FC236}">
                  <a16:creationId xmlns:a16="http://schemas.microsoft.com/office/drawing/2014/main" id="{6B8EDF18-1AB0-B58A-BCC6-64E01B04C1A0}"/>
                </a:ext>
              </a:extLst>
            </p:cNvPr>
            <p:cNvSpPr/>
            <p:nvPr/>
          </p:nvSpPr>
          <p:spPr>
            <a:xfrm>
              <a:off x="1479206" y="499382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円/楕円 26">
              <a:extLst>
                <a:ext uri="{FF2B5EF4-FFF2-40B4-BE49-F238E27FC236}">
                  <a16:creationId xmlns:a16="http://schemas.microsoft.com/office/drawing/2014/main" id="{23C250C9-1B4D-1D01-4935-D5E0D599BE38}"/>
                </a:ext>
              </a:extLst>
            </p:cNvPr>
            <p:cNvSpPr/>
            <p:nvPr/>
          </p:nvSpPr>
          <p:spPr>
            <a:xfrm>
              <a:off x="763242" y="391370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 name="円/楕円 27">
              <a:extLst>
                <a:ext uri="{FF2B5EF4-FFF2-40B4-BE49-F238E27FC236}">
                  <a16:creationId xmlns:a16="http://schemas.microsoft.com/office/drawing/2014/main" id="{9672E4A2-4731-6978-5B56-732810C89C60}"/>
                </a:ext>
              </a:extLst>
            </p:cNvPr>
            <p:cNvSpPr/>
            <p:nvPr/>
          </p:nvSpPr>
          <p:spPr>
            <a:xfrm>
              <a:off x="763242" y="427374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円/楕円 28">
              <a:extLst>
                <a:ext uri="{FF2B5EF4-FFF2-40B4-BE49-F238E27FC236}">
                  <a16:creationId xmlns:a16="http://schemas.microsoft.com/office/drawing/2014/main" id="{D61BBB25-D868-CB71-39E5-B29ABDEE6F7E}"/>
                </a:ext>
              </a:extLst>
            </p:cNvPr>
            <p:cNvSpPr/>
            <p:nvPr/>
          </p:nvSpPr>
          <p:spPr>
            <a:xfrm>
              <a:off x="763242" y="463378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 name="円/楕円 29">
              <a:extLst>
                <a:ext uri="{FF2B5EF4-FFF2-40B4-BE49-F238E27FC236}">
                  <a16:creationId xmlns:a16="http://schemas.microsoft.com/office/drawing/2014/main" id="{3BE306D0-11A8-ACEF-6F04-EE224FCBBD09}"/>
                </a:ext>
              </a:extLst>
            </p:cNvPr>
            <p:cNvSpPr/>
            <p:nvPr/>
          </p:nvSpPr>
          <p:spPr>
            <a:xfrm>
              <a:off x="763242" y="499382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1" name="直線矢印コネクタ 30">
              <a:extLst>
                <a:ext uri="{FF2B5EF4-FFF2-40B4-BE49-F238E27FC236}">
                  <a16:creationId xmlns:a16="http://schemas.microsoft.com/office/drawing/2014/main" id="{66CA7673-AA62-A2E2-1564-1E574F121003}"/>
                </a:ext>
              </a:extLst>
            </p:cNvPr>
            <p:cNvCxnSpPr>
              <a:cxnSpLocks/>
              <a:stCxn id="27" idx="6"/>
            </p:cNvCxnSpPr>
            <p:nvPr/>
          </p:nvCxnSpPr>
          <p:spPr>
            <a:xfrm flipV="1">
              <a:off x="1051274" y="405323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2" name="直線矢印コネクタ 31">
              <a:extLst>
                <a:ext uri="{FF2B5EF4-FFF2-40B4-BE49-F238E27FC236}">
                  <a16:creationId xmlns:a16="http://schemas.microsoft.com/office/drawing/2014/main" id="{D907F849-2650-A06C-7A38-1DE8731D1788}"/>
                </a:ext>
              </a:extLst>
            </p:cNvPr>
            <p:cNvCxnSpPr>
              <a:cxnSpLocks/>
              <a:stCxn id="28" idx="6"/>
            </p:cNvCxnSpPr>
            <p:nvPr/>
          </p:nvCxnSpPr>
          <p:spPr>
            <a:xfrm flipV="1">
              <a:off x="1051274" y="405323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3" name="直線矢印コネクタ 32">
              <a:extLst>
                <a:ext uri="{FF2B5EF4-FFF2-40B4-BE49-F238E27FC236}">
                  <a16:creationId xmlns:a16="http://schemas.microsoft.com/office/drawing/2014/main" id="{40ED54A0-6EB4-B96B-F043-935DB34A25CD}"/>
                </a:ext>
              </a:extLst>
            </p:cNvPr>
            <p:cNvCxnSpPr>
              <a:cxnSpLocks/>
              <a:stCxn id="29" idx="6"/>
            </p:cNvCxnSpPr>
            <p:nvPr/>
          </p:nvCxnSpPr>
          <p:spPr>
            <a:xfrm flipV="1">
              <a:off x="1051274" y="4053233"/>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4" name="直線矢印コネクタ 33">
              <a:extLst>
                <a:ext uri="{FF2B5EF4-FFF2-40B4-BE49-F238E27FC236}">
                  <a16:creationId xmlns:a16="http://schemas.microsoft.com/office/drawing/2014/main" id="{21056EFB-11A5-9874-15B9-4D1C68E58326}"/>
                </a:ext>
              </a:extLst>
            </p:cNvPr>
            <p:cNvCxnSpPr>
              <a:cxnSpLocks/>
              <a:stCxn id="30" idx="6"/>
            </p:cNvCxnSpPr>
            <p:nvPr/>
          </p:nvCxnSpPr>
          <p:spPr>
            <a:xfrm flipV="1">
              <a:off x="1051274" y="4053233"/>
              <a:ext cx="432048" cy="108460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5" name="直線矢印コネクタ 34">
              <a:extLst>
                <a:ext uri="{FF2B5EF4-FFF2-40B4-BE49-F238E27FC236}">
                  <a16:creationId xmlns:a16="http://schemas.microsoft.com/office/drawing/2014/main" id="{B83B9130-0BC4-4AEC-BC2F-296CFCB2335F}"/>
                </a:ext>
              </a:extLst>
            </p:cNvPr>
            <p:cNvCxnSpPr>
              <a:cxnSpLocks/>
              <a:stCxn id="27" idx="6"/>
            </p:cNvCxnSpPr>
            <p:nvPr/>
          </p:nvCxnSpPr>
          <p:spPr>
            <a:xfrm>
              <a:off x="1051274" y="405772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6" name="直線矢印コネクタ 35">
              <a:extLst>
                <a:ext uri="{FF2B5EF4-FFF2-40B4-BE49-F238E27FC236}">
                  <a16:creationId xmlns:a16="http://schemas.microsoft.com/office/drawing/2014/main" id="{CCF71983-677E-D0FF-3875-150231DF4D8C}"/>
                </a:ext>
              </a:extLst>
            </p:cNvPr>
            <p:cNvCxnSpPr>
              <a:cxnSpLocks/>
              <a:stCxn id="27" idx="6"/>
            </p:cNvCxnSpPr>
            <p:nvPr/>
          </p:nvCxnSpPr>
          <p:spPr>
            <a:xfrm>
              <a:off x="1051274" y="4057720"/>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7" name="直線矢印コネクタ 36">
              <a:extLst>
                <a:ext uri="{FF2B5EF4-FFF2-40B4-BE49-F238E27FC236}">
                  <a16:creationId xmlns:a16="http://schemas.microsoft.com/office/drawing/2014/main" id="{8A84F034-59AA-2CA5-8BA2-A581A8B6E90D}"/>
                </a:ext>
              </a:extLst>
            </p:cNvPr>
            <p:cNvCxnSpPr>
              <a:cxnSpLocks/>
              <a:stCxn id="27" idx="6"/>
            </p:cNvCxnSpPr>
            <p:nvPr/>
          </p:nvCxnSpPr>
          <p:spPr>
            <a:xfrm>
              <a:off x="1051274" y="4057720"/>
              <a:ext cx="432048" cy="107563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8" name="直線矢印コネクタ 37">
              <a:extLst>
                <a:ext uri="{FF2B5EF4-FFF2-40B4-BE49-F238E27FC236}">
                  <a16:creationId xmlns:a16="http://schemas.microsoft.com/office/drawing/2014/main" id="{34B8798C-6BD3-89AD-67AD-D6A900BCE3DE}"/>
                </a:ext>
              </a:extLst>
            </p:cNvPr>
            <p:cNvCxnSpPr>
              <a:cxnSpLocks/>
              <a:stCxn id="28" idx="6"/>
            </p:cNvCxnSpPr>
            <p:nvPr/>
          </p:nvCxnSpPr>
          <p:spPr>
            <a:xfrm flipV="1">
              <a:off x="1051274" y="441327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39" name="直線矢印コネクタ 38">
              <a:extLst>
                <a:ext uri="{FF2B5EF4-FFF2-40B4-BE49-F238E27FC236}">
                  <a16:creationId xmlns:a16="http://schemas.microsoft.com/office/drawing/2014/main" id="{EAD664E3-132F-F20C-22D1-C3C6CCDA284A}"/>
                </a:ext>
              </a:extLst>
            </p:cNvPr>
            <p:cNvCxnSpPr>
              <a:cxnSpLocks/>
              <a:stCxn id="28" idx="6"/>
            </p:cNvCxnSpPr>
            <p:nvPr/>
          </p:nvCxnSpPr>
          <p:spPr>
            <a:xfrm>
              <a:off x="1051274" y="441776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40" name="直線矢印コネクタ 39">
              <a:extLst>
                <a:ext uri="{FF2B5EF4-FFF2-40B4-BE49-F238E27FC236}">
                  <a16:creationId xmlns:a16="http://schemas.microsoft.com/office/drawing/2014/main" id="{9CD7ADE2-F0B4-3C6D-BA85-D6E9470F8C6D}"/>
                </a:ext>
              </a:extLst>
            </p:cNvPr>
            <p:cNvCxnSpPr>
              <a:cxnSpLocks/>
              <a:stCxn id="28" idx="6"/>
            </p:cNvCxnSpPr>
            <p:nvPr/>
          </p:nvCxnSpPr>
          <p:spPr>
            <a:xfrm>
              <a:off x="1051274" y="4417760"/>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41" name="直線矢印コネクタ 40">
              <a:extLst>
                <a:ext uri="{FF2B5EF4-FFF2-40B4-BE49-F238E27FC236}">
                  <a16:creationId xmlns:a16="http://schemas.microsoft.com/office/drawing/2014/main" id="{7CB1D3A0-05BF-E834-DCA2-9F9A7DBE8723}"/>
                </a:ext>
              </a:extLst>
            </p:cNvPr>
            <p:cNvCxnSpPr>
              <a:cxnSpLocks/>
              <a:stCxn id="29" idx="6"/>
            </p:cNvCxnSpPr>
            <p:nvPr/>
          </p:nvCxnSpPr>
          <p:spPr>
            <a:xfrm flipV="1">
              <a:off x="1051274" y="441327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50" name="直線矢印コネクタ 49">
              <a:extLst>
                <a:ext uri="{FF2B5EF4-FFF2-40B4-BE49-F238E27FC236}">
                  <a16:creationId xmlns:a16="http://schemas.microsoft.com/office/drawing/2014/main" id="{181BFF2B-A4A3-A4F3-8C7E-035440D8C730}"/>
                </a:ext>
              </a:extLst>
            </p:cNvPr>
            <p:cNvCxnSpPr>
              <a:cxnSpLocks/>
              <a:stCxn id="29" idx="6"/>
            </p:cNvCxnSpPr>
            <p:nvPr/>
          </p:nvCxnSpPr>
          <p:spPr>
            <a:xfrm flipV="1">
              <a:off x="1051274" y="477331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51" name="直線矢印コネクタ 50">
              <a:extLst>
                <a:ext uri="{FF2B5EF4-FFF2-40B4-BE49-F238E27FC236}">
                  <a16:creationId xmlns:a16="http://schemas.microsoft.com/office/drawing/2014/main" id="{6CEFA653-BA6A-E8F5-9B53-2E2E680490B7}"/>
                </a:ext>
              </a:extLst>
            </p:cNvPr>
            <p:cNvCxnSpPr>
              <a:cxnSpLocks/>
              <a:stCxn id="29" idx="6"/>
            </p:cNvCxnSpPr>
            <p:nvPr/>
          </p:nvCxnSpPr>
          <p:spPr>
            <a:xfrm>
              <a:off x="1051274" y="477780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52" name="直線矢印コネクタ 51">
              <a:extLst>
                <a:ext uri="{FF2B5EF4-FFF2-40B4-BE49-F238E27FC236}">
                  <a16:creationId xmlns:a16="http://schemas.microsoft.com/office/drawing/2014/main" id="{4AD1D6AD-24C2-DA45-264C-3605D5421139}"/>
                </a:ext>
              </a:extLst>
            </p:cNvPr>
            <p:cNvCxnSpPr>
              <a:cxnSpLocks/>
              <a:stCxn id="30" idx="6"/>
            </p:cNvCxnSpPr>
            <p:nvPr/>
          </p:nvCxnSpPr>
          <p:spPr>
            <a:xfrm flipV="1">
              <a:off x="1051274" y="4413273"/>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53" name="直線矢印コネクタ 52">
              <a:extLst>
                <a:ext uri="{FF2B5EF4-FFF2-40B4-BE49-F238E27FC236}">
                  <a16:creationId xmlns:a16="http://schemas.microsoft.com/office/drawing/2014/main" id="{56FCC2D2-3164-71AB-BE71-5099385DD6C6}"/>
                </a:ext>
              </a:extLst>
            </p:cNvPr>
            <p:cNvCxnSpPr>
              <a:cxnSpLocks/>
              <a:stCxn id="30" idx="6"/>
            </p:cNvCxnSpPr>
            <p:nvPr/>
          </p:nvCxnSpPr>
          <p:spPr>
            <a:xfrm flipV="1">
              <a:off x="1051274" y="477331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54" name="直線矢印コネクタ 53">
              <a:extLst>
                <a:ext uri="{FF2B5EF4-FFF2-40B4-BE49-F238E27FC236}">
                  <a16:creationId xmlns:a16="http://schemas.microsoft.com/office/drawing/2014/main" id="{D042B4A2-CDF4-92A7-EF6B-3ED67436635A}"/>
                </a:ext>
              </a:extLst>
            </p:cNvPr>
            <p:cNvCxnSpPr>
              <a:cxnSpLocks/>
              <a:stCxn id="30" idx="6"/>
            </p:cNvCxnSpPr>
            <p:nvPr/>
          </p:nvCxnSpPr>
          <p:spPr>
            <a:xfrm flipV="1">
              <a:off x="1051274" y="513335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55" name="円/楕円 54">
              <a:extLst>
                <a:ext uri="{FF2B5EF4-FFF2-40B4-BE49-F238E27FC236}">
                  <a16:creationId xmlns:a16="http://schemas.microsoft.com/office/drawing/2014/main" id="{5881592E-03BA-64FB-5170-A6C0F3877B43}"/>
                </a:ext>
              </a:extLst>
            </p:cNvPr>
            <p:cNvSpPr/>
            <p:nvPr/>
          </p:nvSpPr>
          <p:spPr>
            <a:xfrm>
              <a:off x="2199286" y="390921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6" name="円/楕円 55">
              <a:extLst>
                <a:ext uri="{FF2B5EF4-FFF2-40B4-BE49-F238E27FC236}">
                  <a16:creationId xmlns:a16="http://schemas.microsoft.com/office/drawing/2014/main" id="{9F99CF95-B73C-B955-6BC8-FFA52D2B730F}"/>
                </a:ext>
              </a:extLst>
            </p:cNvPr>
            <p:cNvSpPr/>
            <p:nvPr/>
          </p:nvSpPr>
          <p:spPr>
            <a:xfrm>
              <a:off x="2199286" y="426925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7" name="円/楕円 56">
              <a:extLst>
                <a:ext uri="{FF2B5EF4-FFF2-40B4-BE49-F238E27FC236}">
                  <a16:creationId xmlns:a16="http://schemas.microsoft.com/office/drawing/2014/main" id="{8D039C9F-43FE-8C88-D5BE-9B28DA5313D2}"/>
                </a:ext>
              </a:extLst>
            </p:cNvPr>
            <p:cNvSpPr/>
            <p:nvPr/>
          </p:nvSpPr>
          <p:spPr>
            <a:xfrm>
              <a:off x="2199286" y="462929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8" name="円/楕円 57">
              <a:extLst>
                <a:ext uri="{FF2B5EF4-FFF2-40B4-BE49-F238E27FC236}">
                  <a16:creationId xmlns:a16="http://schemas.microsoft.com/office/drawing/2014/main" id="{B6502FC1-0C62-8113-66BD-4695E7E72E9B}"/>
                </a:ext>
              </a:extLst>
            </p:cNvPr>
            <p:cNvSpPr/>
            <p:nvPr/>
          </p:nvSpPr>
          <p:spPr>
            <a:xfrm>
              <a:off x="2199286" y="498933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9" name="直線矢印コネクタ 58">
              <a:extLst>
                <a:ext uri="{FF2B5EF4-FFF2-40B4-BE49-F238E27FC236}">
                  <a16:creationId xmlns:a16="http://schemas.microsoft.com/office/drawing/2014/main" id="{C29FEC4C-32AE-FF3F-A79F-0D4231DEA42B}"/>
                </a:ext>
              </a:extLst>
            </p:cNvPr>
            <p:cNvCxnSpPr>
              <a:cxnSpLocks/>
              <a:stCxn id="24" idx="6"/>
              <a:endCxn id="55" idx="2"/>
            </p:cNvCxnSpPr>
            <p:nvPr/>
          </p:nvCxnSpPr>
          <p:spPr>
            <a:xfrm flipV="1">
              <a:off x="1767238" y="405323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60" name="直線矢印コネクタ 59">
              <a:extLst>
                <a:ext uri="{FF2B5EF4-FFF2-40B4-BE49-F238E27FC236}">
                  <a16:creationId xmlns:a16="http://schemas.microsoft.com/office/drawing/2014/main" id="{ACDCFB2B-E0A7-4994-C48F-808291C37C2A}"/>
                </a:ext>
              </a:extLst>
            </p:cNvPr>
            <p:cNvCxnSpPr>
              <a:cxnSpLocks/>
              <a:stCxn id="25" idx="6"/>
              <a:endCxn id="55" idx="2"/>
            </p:cNvCxnSpPr>
            <p:nvPr/>
          </p:nvCxnSpPr>
          <p:spPr>
            <a:xfrm flipV="1">
              <a:off x="1767238" y="405323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61" name="直線矢印コネクタ 60">
              <a:extLst>
                <a:ext uri="{FF2B5EF4-FFF2-40B4-BE49-F238E27FC236}">
                  <a16:creationId xmlns:a16="http://schemas.microsoft.com/office/drawing/2014/main" id="{9B4C0EFE-2AB2-A146-F95C-3FD8B6DFAC46}"/>
                </a:ext>
              </a:extLst>
            </p:cNvPr>
            <p:cNvCxnSpPr>
              <a:cxnSpLocks/>
              <a:stCxn id="23" idx="6"/>
              <a:endCxn id="55" idx="2"/>
            </p:cNvCxnSpPr>
            <p:nvPr/>
          </p:nvCxnSpPr>
          <p:spPr>
            <a:xfrm flipV="1">
              <a:off x="1767238" y="4053233"/>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62" name="直線矢印コネクタ 61">
              <a:extLst>
                <a:ext uri="{FF2B5EF4-FFF2-40B4-BE49-F238E27FC236}">
                  <a16:creationId xmlns:a16="http://schemas.microsoft.com/office/drawing/2014/main" id="{8F92BAED-D819-C98C-A8C6-80BEFDB754AC}"/>
                </a:ext>
              </a:extLst>
            </p:cNvPr>
            <p:cNvCxnSpPr>
              <a:cxnSpLocks/>
              <a:stCxn id="26" idx="6"/>
              <a:endCxn id="55" idx="2"/>
            </p:cNvCxnSpPr>
            <p:nvPr/>
          </p:nvCxnSpPr>
          <p:spPr>
            <a:xfrm flipV="1">
              <a:off x="1767238" y="4053233"/>
              <a:ext cx="432048" cy="108460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63" name="直線矢印コネクタ 62">
              <a:extLst>
                <a:ext uri="{FF2B5EF4-FFF2-40B4-BE49-F238E27FC236}">
                  <a16:creationId xmlns:a16="http://schemas.microsoft.com/office/drawing/2014/main" id="{ACAE8569-2730-57D5-9E77-FB86471B55AC}"/>
                </a:ext>
              </a:extLst>
            </p:cNvPr>
            <p:cNvCxnSpPr>
              <a:cxnSpLocks/>
              <a:stCxn id="24" idx="6"/>
              <a:endCxn id="56" idx="2"/>
            </p:cNvCxnSpPr>
            <p:nvPr/>
          </p:nvCxnSpPr>
          <p:spPr>
            <a:xfrm>
              <a:off x="1767238" y="405772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64" name="直線矢印コネクタ 63">
              <a:extLst>
                <a:ext uri="{FF2B5EF4-FFF2-40B4-BE49-F238E27FC236}">
                  <a16:creationId xmlns:a16="http://schemas.microsoft.com/office/drawing/2014/main" id="{60209378-8D26-2EA1-B260-8F08D714BDA6}"/>
                </a:ext>
              </a:extLst>
            </p:cNvPr>
            <p:cNvCxnSpPr>
              <a:cxnSpLocks/>
              <a:stCxn id="24" idx="6"/>
              <a:endCxn id="57" idx="2"/>
            </p:cNvCxnSpPr>
            <p:nvPr/>
          </p:nvCxnSpPr>
          <p:spPr>
            <a:xfrm>
              <a:off x="1767238" y="4057720"/>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65" name="直線矢印コネクタ 64">
              <a:extLst>
                <a:ext uri="{FF2B5EF4-FFF2-40B4-BE49-F238E27FC236}">
                  <a16:creationId xmlns:a16="http://schemas.microsoft.com/office/drawing/2014/main" id="{AA56A6EE-8322-04E4-417B-C17FDD337B5F}"/>
                </a:ext>
              </a:extLst>
            </p:cNvPr>
            <p:cNvCxnSpPr>
              <a:cxnSpLocks/>
              <a:stCxn id="24" idx="6"/>
              <a:endCxn id="58" idx="2"/>
            </p:cNvCxnSpPr>
            <p:nvPr/>
          </p:nvCxnSpPr>
          <p:spPr>
            <a:xfrm>
              <a:off x="1767238" y="4057720"/>
              <a:ext cx="432048" cy="107563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66" name="直線矢印コネクタ 65">
              <a:extLst>
                <a:ext uri="{FF2B5EF4-FFF2-40B4-BE49-F238E27FC236}">
                  <a16:creationId xmlns:a16="http://schemas.microsoft.com/office/drawing/2014/main" id="{57B630F3-54CD-CEB4-6281-81EAE0C3415C}"/>
                </a:ext>
              </a:extLst>
            </p:cNvPr>
            <p:cNvCxnSpPr>
              <a:cxnSpLocks/>
              <a:stCxn id="25" idx="6"/>
              <a:endCxn id="56" idx="2"/>
            </p:cNvCxnSpPr>
            <p:nvPr/>
          </p:nvCxnSpPr>
          <p:spPr>
            <a:xfrm flipV="1">
              <a:off x="1767238" y="441327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67" name="直線矢印コネクタ 66">
              <a:extLst>
                <a:ext uri="{FF2B5EF4-FFF2-40B4-BE49-F238E27FC236}">
                  <a16:creationId xmlns:a16="http://schemas.microsoft.com/office/drawing/2014/main" id="{842AED3D-8D05-D762-88A2-111CCA320860}"/>
                </a:ext>
              </a:extLst>
            </p:cNvPr>
            <p:cNvCxnSpPr>
              <a:cxnSpLocks/>
              <a:stCxn id="25" idx="6"/>
              <a:endCxn id="57" idx="2"/>
            </p:cNvCxnSpPr>
            <p:nvPr/>
          </p:nvCxnSpPr>
          <p:spPr>
            <a:xfrm>
              <a:off x="1767238" y="441776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68" name="直線矢印コネクタ 67">
              <a:extLst>
                <a:ext uri="{FF2B5EF4-FFF2-40B4-BE49-F238E27FC236}">
                  <a16:creationId xmlns:a16="http://schemas.microsoft.com/office/drawing/2014/main" id="{FB46CAEF-A43C-0D34-A94A-5101CEA56416}"/>
                </a:ext>
              </a:extLst>
            </p:cNvPr>
            <p:cNvCxnSpPr>
              <a:cxnSpLocks/>
              <a:stCxn id="25" idx="6"/>
              <a:endCxn id="58" idx="2"/>
            </p:cNvCxnSpPr>
            <p:nvPr/>
          </p:nvCxnSpPr>
          <p:spPr>
            <a:xfrm>
              <a:off x="1767238" y="4417760"/>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69" name="直線矢印コネクタ 68">
              <a:extLst>
                <a:ext uri="{FF2B5EF4-FFF2-40B4-BE49-F238E27FC236}">
                  <a16:creationId xmlns:a16="http://schemas.microsoft.com/office/drawing/2014/main" id="{BA1DC91F-49A6-8716-F650-9F4869878860}"/>
                </a:ext>
              </a:extLst>
            </p:cNvPr>
            <p:cNvCxnSpPr>
              <a:cxnSpLocks/>
              <a:stCxn id="23" idx="6"/>
              <a:endCxn id="56" idx="2"/>
            </p:cNvCxnSpPr>
            <p:nvPr/>
          </p:nvCxnSpPr>
          <p:spPr>
            <a:xfrm flipV="1">
              <a:off x="1767238" y="441327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70" name="直線矢印コネクタ 69">
              <a:extLst>
                <a:ext uri="{FF2B5EF4-FFF2-40B4-BE49-F238E27FC236}">
                  <a16:creationId xmlns:a16="http://schemas.microsoft.com/office/drawing/2014/main" id="{F78D1C9F-8C0D-8D86-C859-510524ACBE99}"/>
                </a:ext>
              </a:extLst>
            </p:cNvPr>
            <p:cNvCxnSpPr>
              <a:cxnSpLocks/>
              <a:stCxn id="23" idx="6"/>
              <a:endCxn id="57" idx="2"/>
            </p:cNvCxnSpPr>
            <p:nvPr/>
          </p:nvCxnSpPr>
          <p:spPr>
            <a:xfrm flipV="1">
              <a:off x="1767238" y="477331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71" name="直線矢印コネクタ 70">
              <a:extLst>
                <a:ext uri="{FF2B5EF4-FFF2-40B4-BE49-F238E27FC236}">
                  <a16:creationId xmlns:a16="http://schemas.microsoft.com/office/drawing/2014/main" id="{7369E5B1-2408-51E2-39CF-14BC39B79831}"/>
                </a:ext>
              </a:extLst>
            </p:cNvPr>
            <p:cNvCxnSpPr>
              <a:cxnSpLocks/>
              <a:stCxn id="23" idx="6"/>
              <a:endCxn id="58" idx="2"/>
            </p:cNvCxnSpPr>
            <p:nvPr/>
          </p:nvCxnSpPr>
          <p:spPr>
            <a:xfrm>
              <a:off x="1767238" y="477780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72" name="直線矢印コネクタ 71">
              <a:extLst>
                <a:ext uri="{FF2B5EF4-FFF2-40B4-BE49-F238E27FC236}">
                  <a16:creationId xmlns:a16="http://schemas.microsoft.com/office/drawing/2014/main" id="{923806E0-009E-8364-3F21-C3FB7A917A6A}"/>
                </a:ext>
              </a:extLst>
            </p:cNvPr>
            <p:cNvCxnSpPr>
              <a:cxnSpLocks/>
              <a:stCxn id="26" idx="6"/>
              <a:endCxn id="56" idx="2"/>
            </p:cNvCxnSpPr>
            <p:nvPr/>
          </p:nvCxnSpPr>
          <p:spPr>
            <a:xfrm flipV="1">
              <a:off x="1767238" y="4413273"/>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73" name="直線矢印コネクタ 72">
              <a:extLst>
                <a:ext uri="{FF2B5EF4-FFF2-40B4-BE49-F238E27FC236}">
                  <a16:creationId xmlns:a16="http://schemas.microsoft.com/office/drawing/2014/main" id="{81AB3835-445B-6E38-44AD-752C9A058CCB}"/>
                </a:ext>
              </a:extLst>
            </p:cNvPr>
            <p:cNvCxnSpPr>
              <a:cxnSpLocks/>
              <a:stCxn id="26" idx="6"/>
              <a:endCxn id="57" idx="2"/>
            </p:cNvCxnSpPr>
            <p:nvPr/>
          </p:nvCxnSpPr>
          <p:spPr>
            <a:xfrm flipV="1">
              <a:off x="1767238" y="477331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74" name="直線矢印コネクタ 73">
              <a:extLst>
                <a:ext uri="{FF2B5EF4-FFF2-40B4-BE49-F238E27FC236}">
                  <a16:creationId xmlns:a16="http://schemas.microsoft.com/office/drawing/2014/main" id="{AEE3E4F2-D968-4A99-3143-7A9B3B66E181}"/>
                </a:ext>
              </a:extLst>
            </p:cNvPr>
            <p:cNvCxnSpPr>
              <a:cxnSpLocks/>
              <a:stCxn id="26" idx="6"/>
              <a:endCxn id="58" idx="2"/>
            </p:cNvCxnSpPr>
            <p:nvPr/>
          </p:nvCxnSpPr>
          <p:spPr>
            <a:xfrm flipV="1">
              <a:off x="1767238" y="513335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75" name="テキスト ボックス 74">
              <a:extLst>
                <a:ext uri="{FF2B5EF4-FFF2-40B4-BE49-F238E27FC236}">
                  <a16:creationId xmlns:a16="http://schemas.microsoft.com/office/drawing/2014/main" id="{C1872F9A-2B52-528F-E88C-705DC27679D1}"/>
                </a:ext>
              </a:extLst>
            </p:cNvPr>
            <p:cNvSpPr txBox="1"/>
            <p:nvPr/>
          </p:nvSpPr>
          <p:spPr>
            <a:xfrm>
              <a:off x="2752692" y="4473001"/>
              <a:ext cx="877163" cy="369332"/>
            </a:xfrm>
            <a:prstGeom prst="rect">
              <a:avLst/>
            </a:prstGeom>
            <a:noFill/>
          </p:spPr>
          <p:txBody>
            <a:bodyPr wrap="none" rtlCol="0">
              <a:spAutoFit/>
            </a:bodyPr>
            <a:lstStyle/>
            <a:p>
              <a:pPr algn="ctr"/>
              <a:r>
                <a:rPr kumimoji="1" lang="ja-JP" altLang="en-US" dirty="0">
                  <a:solidFill>
                    <a:srgbClr val="0070C0"/>
                  </a:solidFill>
                  <a:latin typeface="Meiryo" charset="-128"/>
                  <a:ea typeface="Meiryo" charset="-128"/>
                  <a:cs typeface="Meiryo" charset="-128"/>
                </a:rPr>
                <a:t>・</a:t>
              </a: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sp>
          <p:nvSpPr>
            <p:cNvPr id="76" name="円/楕円 75">
              <a:extLst>
                <a:ext uri="{FF2B5EF4-FFF2-40B4-BE49-F238E27FC236}">
                  <a16:creationId xmlns:a16="http://schemas.microsoft.com/office/drawing/2014/main" id="{87B043E4-4194-2DD9-5D4E-77CEAF3DAD73}"/>
                </a:ext>
              </a:extLst>
            </p:cNvPr>
            <p:cNvSpPr/>
            <p:nvPr/>
          </p:nvSpPr>
          <p:spPr>
            <a:xfrm>
              <a:off x="4610507" y="462929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7" name="円/楕円 76">
              <a:extLst>
                <a:ext uri="{FF2B5EF4-FFF2-40B4-BE49-F238E27FC236}">
                  <a16:creationId xmlns:a16="http://schemas.microsoft.com/office/drawing/2014/main" id="{9231EE23-ED51-FFB3-1EC4-6F292998E757}"/>
                </a:ext>
              </a:extLst>
            </p:cNvPr>
            <p:cNvSpPr/>
            <p:nvPr/>
          </p:nvSpPr>
          <p:spPr>
            <a:xfrm>
              <a:off x="4610507" y="390921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8" name="円/楕円 77">
              <a:extLst>
                <a:ext uri="{FF2B5EF4-FFF2-40B4-BE49-F238E27FC236}">
                  <a16:creationId xmlns:a16="http://schemas.microsoft.com/office/drawing/2014/main" id="{60065141-B616-8C6E-D236-838BCE98CF8F}"/>
                </a:ext>
              </a:extLst>
            </p:cNvPr>
            <p:cNvSpPr/>
            <p:nvPr/>
          </p:nvSpPr>
          <p:spPr>
            <a:xfrm>
              <a:off x="4610507" y="426925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9" name="円/楕円 78">
              <a:extLst>
                <a:ext uri="{FF2B5EF4-FFF2-40B4-BE49-F238E27FC236}">
                  <a16:creationId xmlns:a16="http://schemas.microsoft.com/office/drawing/2014/main" id="{A5FF68FA-7CDB-928A-7B3C-B873128D6463}"/>
                </a:ext>
              </a:extLst>
            </p:cNvPr>
            <p:cNvSpPr/>
            <p:nvPr/>
          </p:nvSpPr>
          <p:spPr>
            <a:xfrm>
              <a:off x="4610507" y="498933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0" name="円/楕円 79">
              <a:extLst>
                <a:ext uri="{FF2B5EF4-FFF2-40B4-BE49-F238E27FC236}">
                  <a16:creationId xmlns:a16="http://schemas.microsoft.com/office/drawing/2014/main" id="{E7D909BA-F345-F249-CCF2-F0BDFA29EF28}"/>
                </a:ext>
              </a:extLst>
            </p:cNvPr>
            <p:cNvSpPr/>
            <p:nvPr/>
          </p:nvSpPr>
          <p:spPr>
            <a:xfrm>
              <a:off x="3894543" y="390921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2" name="円/楕円 81">
              <a:extLst>
                <a:ext uri="{FF2B5EF4-FFF2-40B4-BE49-F238E27FC236}">
                  <a16:creationId xmlns:a16="http://schemas.microsoft.com/office/drawing/2014/main" id="{E62B86AC-0454-9420-AF12-95C6F3CAF361}"/>
                </a:ext>
              </a:extLst>
            </p:cNvPr>
            <p:cNvSpPr/>
            <p:nvPr/>
          </p:nvSpPr>
          <p:spPr>
            <a:xfrm>
              <a:off x="3894543" y="426925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4" name="円/楕円 83">
              <a:extLst>
                <a:ext uri="{FF2B5EF4-FFF2-40B4-BE49-F238E27FC236}">
                  <a16:creationId xmlns:a16="http://schemas.microsoft.com/office/drawing/2014/main" id="{784C2D65-8B29-5F6F-1DD6-4CF246404633}"/>
                </a:ext>
              </a:extLst>
            </p:cNvPr>
            <p:cNvSpPr/>
            <p:nvPr/>
          </p:nvSpPr>
          <p:spPr>
            <a:xfrm>
              <a:off x="3894543" y="462929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8" name="円/楕円 87">
              <a:extLst>
                <a:ext uri="{FF2B5EF4-FFF2-40B4-BE49-F238E27FC236}">
                  <a16:creationId xmlns:a16="http://schemas.microsoft.com/office/drawing/2014/main" id="{137DBAED-A9C3-02AA-7BCA-0BA5FDBA2322}"/>
                </a:ext>
              </a:extLst>
            </p:cNvPr>
            <p:cNvSpPr/>
            <p:nvPr/>
          </p:nvSpPr>
          <p:spPr>
            <a:xfrm>
              <a:off x="3894543" y="4989337"/>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89" name="直線矢印コネクタ 88">
              <a:extLst>
                <a:ext uri="{FF2B5EF4-FFF2-40B4-BE49-F238E27FC236}">
                  <a16:creationId xmlns:a16="http://schemas.microsoft.com/office/drawing/2014/main" id="{9E35CBD0-BC9D-E624-0391-9BF47522B375}"/>
                </a:ext>
              </a:extLst>
            </p:cNvPr>
            <p:cNvCxnSpPr>
              <a:cxnSpLocks/>
              <a:stCxn id="80" idx="6"/>
            </p:cNvCxnSpPr>
            <p:nvPr/>
          </p:nvCxnSpPr>
          <p:spPr>
            <a:xfrm flipV="1">
              <a:off x="4182575" y="4048746"/>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90" name="直線矢印コネクタ 89">
              <a:extLst>
                <a:ext uri="{FF2B5EF4-FFF2-40B4-BE49-F238E27FC236}">
                  <a16:creationId xmlns:a16="http://schemas.microsoft.com/office/drawing/2014/main" id="{E897A53E-9EC3-A8F0-59E7-233A1468A28D}"/>
                </a:ext>
              </a:extLst>
            </p:cNvPr>
            <p:cNvCxnSpPr>
              <a:cxnSpLocks/>
              <a:stCxn id="82" idx="6"/>
            </p:cNvCxnSpPr>
            <p:nvPr/>
          </p:nvCxnSpPr>
          <p:spPr>
            <a:xfrm flipV="1">
              <a:off x="4182575" y="4048746"/>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91" name="直線矢印コネクタ 90">
              <a:extLst>
                <a:ext uri="{FF2B5EF4-FFF2-40B4-BE49-F238E27FC236}">
                  <a16:creationId xmlns:a16="http://schemas.microsoft.com/office/drawing/2014/main" id="{345D708B-8E55-BE07-FDE1-0ABCC0B431C5}"/>
                </a:ext>
              </a:extLst>
            </p:cNvPr>
            <p:cNvCxnSpPr>
              <a:cxnSpLocks/>
              <a:stCxn id="84" idx="6"/>
            </p:cNvCxnSpPr>
            <p:nvPr/>
          </p:nvCxnSpPr>
          <p:spPr>
            <a:xfrm flipV="1">
              <a:off x="4182575" y="4048746"/>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92" name="直線矢印コネクタ 91">
              <a:extLst>
                <a:ext uri="{FF2B5EF4-FFF2-40B4-BE49-F238E27FC236}">
                  <a16:creationId xmlns:a16="http://schemas.microsoft.com/office/drawing/2014/main" id="{795A4FE7-A0C8-14E0-5945-9155E4FE7DB7}"/>
                </a:ext>
              </a:extLst>
            </p:cNvPr>
            <p:cNvCxnSpPr>
              <a:cxnSpLocks/>
              <a:stCxn id="88" idx="6"/>
            </p:cNvCxnSpPr>
            <p:nvPr/>
          </p:nvCxnSpPr>
          <p:spPr>
            <a:xfrm flipV="1">
              <a:off x="4182575" y="4048746"/>
              <a:ext cx="432048" cy="108460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93" name="直線矢印コネクタ 92">
              <a:extLst>
                <a:ext uri="{FF2B5EF4-FFF2-40B4-BE49-F238E27FC236}">
                  <a16:creationId xmlns:a16="http://schemas.microsoft.com/office/drawing/2014/main" id="{F04B8ADF-C48C-8EAA-5DC8-815CECB4BE66}"/>
                </a:ext>
              </a:extLst>
            </p:cNvPr>
            <p:cNvCxnSpPr>
              <a:cxnSpLocks/>
              <a:stCxn id="80" idx="6"/>
            </p:cNvCxnSpPr>
            <p:nvPr/>
          </p:nvCxnSpPr>
          <p:spPr>
            <a:xfrm>
              <a:off x="4182575" y="4053233"/>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94" name="直線矢印コネクタ 93">
              <a:extLst>
                <a:ext uri="{FF2B5EF4-FFF2-40B4-BE49-F238E27FC236}">
                  <a16:creationId xmlns:a16="http://schemas.microsoft.com/office/drawing/2014/main" id="{0C48A9F3-16B7-ED9E-B049-A8CACE660D44}"/>
                </a:ext>
              </a:extLst>
            </p:cNvPr>
            <p:cNvCxnSpPr>
              <a:cxnSpLocks/>
              <a:stCxn id="80" idx="6"/>
            </p:cNvCxnSpPr>
            <p:nvPr/>
          </p:nvCxnSpPr>
          <p:spPr>
            <a:xfrm>
              <a:off x="4182575" y="4053233"/>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98" name="直線矢印コネクタ 97">
              <a:extLst>
                <a:ext uri="{FF2B5EF4-FFF2-40B4-BE49-F238E27FC236}">
                  <a16:creationId xmlns:a16="http://schemas.microsoft.com/office/drawing/2014/main" id="{4707E4DF-802A-C221-7B55-0B5744972B13}"/>
                </a:ext>
              </a:extLst>
            </p:cNvPr>
            <p:cNvCxnSpPr>
              <a:cxnSpLocks/>
              <a:stCxn id="80" idx="6"/>
            </p:cNvCxnSpPr>
            <p:nvPr/>
          </p:nvCxnSpPr>
          <p:spPr>
            <a:xfrm>
              <a:off x="4182575" y="4053233"/>
              <a:ext cx="432048" cy="107563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2" name="直線矢印コネクタ 101">
              <a:extLst>
                <a:ext uri="{FF2B5EF4-FFF2-40B4-BE49-F238E27FC236}">
                  <a16:creationId xmlns:a16="http://schemas.microsoft.com/office/drawing/2014/main" id="{90E1024B-EEC5-6C22-1E87-68695A1E9607}"/>
                </a:ext>
              </a:extLst>
            </p:cNvPr>
            <p:cNvCxnSpPr>
              <a:cxnSpLocks/>
              <a:stCxn id="82" idx="6"/>
            </p:cNvCxnSpPr>
            <p:nvPr/>
          </p:nvCxnSpPr>
          <p:spPr>
            <a:xfrm flipV="1">
              <a:off x="4182575" y="4408786"/>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3" name="直線矢印コネクタ 102">
              <a:extLst>
                <a:ext uri="{FF2B5EF4-FFF2-40B4-BE49-F238E27FC236}">
                  <a16:creationId xmlns:a16="http://schemas.microsoft.com/office/drawing/2014/main" id="{9DDEC930-C612-98EF-0215-E286B9A17940}"/>
                </a:ext>
              </a:extLst>
            </p:cNvPr>
            <p:cNvCxnSpPr>
              <a:cxnSpLocks/>
              <a:stCxn id="82" idx="6"/>
            </p:cNvCxnSpPr>
            <p:nvPr/>
          </p:nvCxnSpPr>
          <p:spPr>
            <a:xfrm>
              <a:off x="4182575" y="4413273"/>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4" name="直線矢印コネクタ 103">
              <a:extLst>
                <a:ext uri="{FF2B5EF4-FFF2-40B4-BE49-F238E27FC236}">
                  <a16:creationId xmlns:a16="http://schemas.microsoft.com/office/drawing/2014/main" id="{C4741005-1450-2770-58CA-5DEA94B176F6}"/>
                </a:ext>
              </a:extLst>
            </p:cNvPr>
            <p:cNvCxnSpPr>
              <a:cxnSpLocks/>
              <a:stCxn id="82" idx="6"/>
            </p:cNvCxnSpPr>
            <p:nvPr/>
          </p:nvCxnSpPr>
          <p:spPr>
            <a:xfrm>
              <a:off x="4182575" y="4413273"/>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5" name="直線矢印コネクタ 104">
              <a:extLst>
                <a:ext uri="{FF2B5EF4-FFF2-40B4-BE49-F238E27FC236}">
                  <a16:creationId xmlns:a16="http://schemas.microsoft.com/office/drawing/2014/main" id="{E7BB2333-A03A-A24C-07BC-73980CBC607D}"/>
                </a:ext>
              </a:extLst>
            </p:cNvPr>
            <p:cNvCxnSpPr>
              <a:cxnSpLocks/>
              <a:stCxn id="84" idx="6"/>
            </p:cNvCxnSpPr>
            <p:nvPr/>
          </p:nvCxnSpPr>
          <p:spPr>
            <a:xfrm flipV="1">
              <a:off x="4182575" y="4408786"/>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6" name="直線矢印コネクタ 105">
              <a:extLst>
                <a:ext uri="{FF2B5EF4-FFF2-40B4-BE49-F238E27FC236}">
                  <a16:creationId xmlns:a16="http://schemas.microsoft.com/office/drawing/2014/main" id="{552D7088-AFD4-BE8F-1A77-24330C6D8C65}"/>
                </a:ext>
              </a:extLst>
            </p:cNvPr>
            <p:cNvCxnSpPr>
              <a:cxnSpLocks/>
              <a:stCxn id="84" idx="6"/>
            </p:cNvCxnSpPr>
            <p:nvPr/>
          </p:nvCxnSpPr>
          <p:spPr>
            <a:xfrm flipV="1">
              <a:off x="4182575" y="4768826"/>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07" name="直線矢印コネクタ 106">
              <a:extLst>
                <a:ext uri="{FF2B5EF4-FFF2-40B4-BE49-F238E27FC236}">
                  <a16:creationId xmlns:a16="http://schemas.microsoft.com/office/drawing/2014/main" id="{EE06D236-7380-C3A6-D85B-FB8FA9DAE3A2}"/>
                </a:ext>
              </a:extLst>
            </p:cNvPr>
            <p:cNvCxnSpPr>
              <a:cxnSpLocks/>
              <a:stCxn id="84" idx="6"/>
            </p:cNvCxnSpPr>
            <p:nvPr/>
          </p:nvCxnSpPr>
          <p:spPr>
            <a:xfrm>
              <a:off x="4182575" y="4773313"/>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17" name="直線矢印コネクタ 116">
              <a:extLst>
                <a:ext uri="{FF2B5EF4-FFF2-40B4-BE49-F238E27FC236}">
                  <a16:creationId xmlns:a16="http://schemas.microsoft.com/office/drawing/2014/main" id="{AA31B1CF-7061-04C3-9E9E-E1FF23E92B7E}"/>
                </a:ext>
              </a:extLst>
            </p:cNvPr>
            <p:cNvCxnSpPr>
              <a:cxnSpLocks/>
              <a:stCxn id="88" idx="6"/>
            </p:cNvCxnSpPr>
            <p:nvPr/>
          </p:nvCxnSpPr>
          <p:spPr>
            <a:xfrm flipV="1">
              <a:off x="4182575" y="4408786"/>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18" name="直線矢印コネクタ 117">
              <a:extLst>
                <a:ext uri="{FF2B5EF4-FFF2-40B4-BE49-F238E27FC236}">
                  <a16:creationId xmlns:a16="http://schemas.microsoft.com/office/drawing/2014/main" id="{BC9EC1EA-2046-62AE-239B-605E695C685F}"/>
                </a:ext>
              </a:extLst>
            </p:cNvPr>
            <p:cNvCxnSpPr>
              <a:cxnSpLocks/>
              <a:stCxn id="88" idx="6"/>
            </p:cNvCxnSpPr>
            <p:nvPr/>
          </p:nvCxnSpPr>
          <p:spPr>
            <a:xfrm flipV="1">
              <a:off x="4182575" y="4768826"/>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19" name="直線矢印コネクタ 118">
              <a:extLst>
                <a:ext uri="{FF2B5EF4-FFF2-40B4-BE49-F238E27FC236}">
                  <a16:creationId xmlns:a16="http://schemas.microsoft.com/office/drawing/2014/main" id="{ABCB5E2E-8705-27D2-C699-F1FFBD244451}"/>
                </a:ext>
              </a:extLst>
            </p:cNvPr>
            <p:cNvCxnSpPr>
              <a:cxnSpLocks/>
              <a:stCxn id="88" idx="6"/>
            </p:cNvCxnSpPr>
            <p:nvPr/>
          </p:nvCxnSpPr>
          <p:spPr>
            <a:xfrm flipV="1">
              <a:off x="4182575" y="5128866"/>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21" name="円/楕円 120">
              <a:extLst>
                <a:ext uri="{FF2B5EF4-FFF2-40B4-BE49-F238E27FC236}">
                  <a16:creationId xmlns:a16="http://schemas.microsoft.com/office/drawing/2014/main" id="{1FA10A5A-33D5-C95D-9154-F6E481C9D1F5}"/>
                </a:ext>
              </a:extLst>
            </p:cNvPr>
            <p:cNvSpPr/>
            <p:nvPr/>
          </p:nvSpPr>
          <p:spPr>
            <a:xfrm>
              <a:off x="5330587" y="3904730"/>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2" name="円/楕円 121">
              <a:extLst>
                <a:ext uri="{FF2B5EF4-FFF2-40B4-BE49-F238E27FC236}">
                  <a16:creationId xmlns:a16="http://schemas.microsoft.com/office/drawing/2014/main" id="{12C7C11C-6820-5FA5-7830-2DD1A42C137C}"/>
                </a:ext>
              </a:extLst>
            </p:cNvPr>
            <p:cNvSpPr/>
            <p:nvPr/>
          </p:nvSpPr>
          <p:spPr>
            <a:xfrm>
              <a:off x="5330587" y="4264770"/>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3" name="円/楕円 122">
              <a:extLst>
                <a:ext uri="{FF2B5EF4-FFF2-40B4-BE49-F238E27FC236}">
                  <a16:creationId xmlns:a16="http://schemas.microsoft.com/office/drawing/2014/main" id="{FA1D9C75-5FE5-B6E3-038E-D4948AEFF291}"/>
                </a:ext>
              </a:extLst>
            </p:cNvPr>
            <p:cNvSpPr/>
            <p:nvPr/>
          </p:nvSpPr>
          <p:spPr>
            <a:xfrm>
              <a:off x="5330587" y="4624810"/>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4" name="円/楕円 123">
              <a:extLst>
                <a:ext uri="{FF2B5EF4-FFF2-40B4-BE49-F238E27FC236}">
                  <a16:creationId xmlns:a16="http://schemas.microsoft.com/office/drawing/2014/main" id="{2BFA5B0E-4084-972A-F40E-B096B9E5A5AC}"/>
                </a:ext>
              </a:extLst>
            </p:cNvPr>
            <p:cNvSpPr/>
            <p:nvPr/>
          </p:nvSpPr>
          <p:spPr>
            <a:xfrm>
              <a:off x="5330587" y="4984850"/>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25" name="直線矢印コネクタ 124">
              <a:extLst>
                <a:ext uri="{FF2B5EF4-FFF2-40B4-BE49-F238E27FC236}">
                  <a16:creationId xmlns:a16="http://schemas.microsoft.com/office/drawing/2014/main" id="{8B1C6355-6FEC-29C5-7743-0F75C72F4E93}"/>
                </a:ext>
              </a:extLst>
            </p:cNvPr>
            <p:cNvCxnSpPr>
              <a:cxnSpLocks/>
              <a:stCxn id="77" idx="6"/>
              <a:endCxn id="121" idx="2"/>
            </p:cNvCxnSpPr>
            <p:nvPr/>
          </p:nvCxnSpPr>
          <p:spPr>
            <a:xfrm flipV="1">
              <a:off x="4898539" y="4048746"/>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6" name="直線矢印コネクタ 125">
              <a:extLst>
                <a:ext uri="{FF2B5EF4-FFF2-40B4-BE49-F238E27FC236}">
                  <a16:creationId xmlns:a16="http://schemas.microsoft.com/office/drawing/2014/main" id="{00923424-1BC2-9DCA-6749-1226D174ABBA}"/>
                </a:ext>
              </a:extLst>
            </p:cNvPr>
            <p:cNvCxnSpPr>
              <a:cxnSpLocks/>
              <a:stCxn id="78" idx="6"/>
              <a:endCxn id="121" idx="2"/>
            </p:cNvCxnSpPr>
            <p:nvPr/>
          </p:nvCxnSpPr>
          <p:spPr>
            <a:xfrm flipV="1">
              <a:off x="4898539" y="4048746"/>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7" name="直線矢印コネクタ 126">
              <a:extLst>
                <a:ext uri="{FF2B5EF4-FFF2-40B4-BE49-F238E27FC236}">
                  <a16:creationId xmlns:a16="http://schemas.microsoft.com/office/drawing/2014/main" id="{80146E4F-A691-A319-DCBF-EEBFFA5D17F1}"/>
                </a:ext>
              </a:extLst>
            </p:cNvPr>
            <p:cNvCxnSpPr>
              <a:cxnSpLocks/>
              <a:stCxn id="76" idx="6"/>
              <a:endCxn id="121" idx="2"/>
            </p:cNvCxnSpPr>
            <p:nvPr/>
          </p:nvCxnSpPr>
          <p:spPr>
            <a:xfrm flipV="1">
              <a:off x="4898539" y="4048746"/>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8" name="直線矢印コネクタ 127">
              <a:extLst>
                <a:ext uri="{FF2B5EF4-FFF2-40B4-BE49-F238E27FC236}">
                  <a16:creationId xmlns:a16="http://schemas.microsoft.com/office/drawing/2014/main" id="{1278A7A6-9C28-F0C5-A72B-0B4E22AD57F8}"/>
                </a:ext>
              </a:extLst>
            </p:cNvPr>
            <p:cNvCxnSpPr>
              <a:cxnSpLocks/>
              <a:stCxn id="79" idx="6"/>
              <a:endCxn id="121" idx="2"/>
            </p:cNvCxnSpPr>
            <p:nvPr/>
          </p:nvCxnSpPr>
          <p:spPr>
            <a:xfrm flipV="1">
              <a:off x="4898539" y="4048746"/>
              <a:ext cx="432048" cy="108460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29" name="直線矢印コネクタ 128">
              <a:extLst>
                <a:ext uri="{FF2B5EF4-FFF2-40B4-BE49-F238E27FC236}">
                  <a16:creationId xmlns:a16="http://schemas.microsoft.com/office/drawing/2014/main" id="{3DA22035-4DED-B43B-C465-C8BAB102F04E}"/>
                </a:ext>
              </a:extLst>
            </p:cNvPr>
            <p:cNvCxnSpPr>
              <a:cxnSpLocks/>
              <a:stCxn id="77" idx="6"/>
              <a:endCxn id="122" idx="2"/>
            </p:cNvCxnSpPr>
            <p:nvPr/>
          </p:nvCxnSpPr>
          <p:spPr>
            <a:xfrm>
              <a:off x="4898539" y="4053233"/>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0" name="直線矢印コネクタ 129">
              <a:extLst>
                <a:ext uri="{FF2B5EF4-FFF2-40B4-BE49-F238E27FC236}">
                  <a16:creationId xmlns:a16="http://schemas.microsoft.com/office/drawing/2014/main" id="{953AA472-0F19-54A8-1C9C-5F3BB6CF3FD0}"/>
                </a:ext>
              </a:extLst>
            </p:cNvPr>
            <p:cNvCxnSpPr>
              <a:cxnSpLocks/>
              <a:stCxn id="77" idx="6"/>
              <a:endCxn id="123" idx="2"/>
            </p:cNvCxnSpPr>
            <p:nvPr/>
          </p:nvCxnSpPr>
          <p:spPr>
            <a:xfrm>
              <a:off x="4898539" y="4053233"/>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1" name="直線矢印コネクタ 130">
              <a:extLst>
                <a:ext uri="{FF2B5EF4-FFF2-40B4-BE49-F238E27FC236}">
                  <a16:creationId xmlns:a16="http://schemas.microsoft.com/office/drawing/2014/main" id="{4430D5A2-5429-0B8F-A62B-11498DA0E919}"/>
                </a:ext>
              </a:extLst>
            </p:cNvPr>
            <p:cNvCxnSpPr>
              <a:cxnSpLocks/>
              <a:stCxn id="77" idx="6"/>
              <a:endCxn id="124" idx="2"/>
            </p:cNvCxnSpPr>
            <p:nvPr/>
          </p:nvCxnSpPr>
          <p:spPr>
            <a:xfrm>
              <a:off x="4898539" y="4053233"/>
              <a:ext cx="432048" cy="107563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2" name="直線矢印コネクタ 131">
              <a:extLst>
                <a:ext uri="{FF2B5EF4-FFF2-40B4-BE49-F238E27FC236}">
                  <a16:creationId xmlns:a16="http://schemas.microsoft.com/office/drawing/2014/main" id="{4386998E-C59C-9269-1F59-7DA46A4B98BD}"/>
                </a:ext>
              </a:extLst>
            </p:cNvPr>
            <p:cNvCxnSpPr>
              <a:cxnSpLocks/>
              <a:stCxn id="78" idx="6"/>
              <a:endCxn id="122" idx="2"/>
            </p:cNvCxnSpPr>
            <p:nvPr/>
          </p:nvCxnSpPr>
          <p:spPr>
            <a:xfrm flipV="1">
              <a:off x="4898539" y="4408786"/>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3" name="直線矢印コネクタ 132">
              <a:extLst>
                <a:ext uri="{FF2B5EF4-FFF2-40B4-BE49-F238E27FC236}">
                  <a16:creationId xmlns:a16="http://schemas.microsoft.com/office/drawing/2014/main" id="{EEA7DF4B-4ABA-0C0F-9A7C-80BBDEA8D7D7}"/>
                </a:ext>
              </a:extLst>
            </p:cNvPr>
            <p:cNvCxnSpPr>
              <a:cxnSpLocks/>
              <a:stCxn id="78" idx="6"/>
              <a:endCxn id="123" idx="2"/>
            </p:cNvCxnSpPr>
            <p:nvPr/>
          </p:nvCxnSpPr>
          <p:spPr>
            <a:xfrm>
              <a:off x="4898539" y="4413273"/>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4" name="直線矢印コネクタ 133">
              <a:extLst>
                <a:ext uri="{FF2B5EF4-FFF2-40B4-BE49-F238E27FC236}">
                  <a16:creationId xmlns:a16="http://schemas.microsoft.com/office/drawing/2014/main" id="{6F53CE8B-2185-4539-D8D8-B1097D896B53}"/>
                </a:ext>
              </a:extLst>
            </p:cNvPr>
            <p:cNvCxnSpPr>
              <a:cxnSpLocks/>
              <a:stCxn id="78" idx="6"/>
              <a:endCxn id="124" idx="2"/>
            </p:cNvCxnSpPr>
            <p:nvPr/>
          </p:nvCxnSpPr>
          <p:spPr>
            <a:xfrm>
              <a:off x="4898539" y="4413273"/>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5" name="直線矢印コネクタ 134">
              <a:extLst>
                <a:ext uri="{FF2B5EF4-FFF2-40B4-BE49-F238E27FC236}">
                  <a16:creationId xmlns:a16="http://schemas.microsoft.com/office/drawing/2014/main" id="{9AB312EB-FFEB-25B7-F2EB-7797D946CE8C}"/>
                </a:ext>
              </a:extLst>
            </p:cNvPr>
            <p:cNvCxnSpPr>
              <a:cxnSpLocks/>
              <a:stCxn id="76" idx="6"/>
              <a:endCxn id="122" idx="2"/>
            </p:cNvCxnSpPr>
            <p:nvPr/>
          </p:nvCxnSpPr>
          <p:spPr>
            <a:xfrm flipV="1">
              <a:off x="4898539" y="4408786"/>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6" name="直線矢印コネクタ 135">
              <a:extLst>
                <a:ext uri="{FF2B5EF4-FFF2-40B4-BE49-F238E27FC236}">
                  <a16:creationId xmlns:a16="http://schemas.microsoft.com/office/drawing/2014/main" id="{7C0EFF32-ECD0-0210-BFC1-C850D214940C}"/>
                </a:ext>
              </a:extLst>
            </p:cNvPr>
            <p:cNvCxnSpPr>
              <a:cxnSpLocks/>
              <a:stCxn id="76" idx="6"/>
              <a:endCxn id="123" idx="2"/>
            </p:cNvCxnSpPr>
            <p:nvPr/>
          </p:nvCxnSpPr>
          <p:spPr>
            <a:xfrm flipV="1">
              <a:off x="4898539" y="4768826"/>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7" name="直線矢印コネクタ 136">
              <a:extLst>
                <a:ext uri="{FF2B5EF4-FFF2-40B4-BE49-F238E27FC236}">
                  <a16:creationId xmlns:a16="http://schemas.microsoft.com/office/drawing/2014/main" id="{438D129D-4B82-BC62-E3FB-24D3E8F34809}"/>
                </a:ext>
              </a:extLst>
            </p:cNvPr>
            <p:cNvCxnSpPr>
              <a:cxnSpLocks/>
              <a:stCxn id="76" idx="6"/>
              <a:endCxn id="124" idx="2"/>
            </p:cNvCxnSpPr>
            <p:nvPr/>
          </p:nvCxnSpPr>
          <p:spPr>
            <a:xfrm>
              <a:off x="4898539" y="4773313"/>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8" name="直線矢印コネクタ 137">
              <a:extLst>
                <a:ext uri="{FF2B5EF4-FFF2-40B4-BE49-F238E27FC236}">
                  <a16:creationId xmlns:a16="http://schemas.microsoft.com/office/drawing/2014/main" id="{3E69339D-7CD7-CD03-4804-629815271B9C}"/>
                </a:ext>
              </a:extLst>
            </p:cNvPr>
            <p:cNvCxnSpPr>
              <a:cxnSpLocks/>
              <a:stCxn id="79" idx="6"/>
              <a:endCxn id="122" idx="2"/>
            </p:cNvCxnSpPr>
            <p:nvPr/>
          </p:nvCxnSpPr>
          <p:spPr>
            <a:xfrm flipV="1">
              <a:off x="4898539" y="4408786"/>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39" name="直線矢印コネクタ 138">
              <a:extLst>
                <a:ext uri="{FF2B5EF4-FFF2-40B4-BE49-F238E27FC236}">
                  <a16:creationId xmlns:a16="http://schemas.microsoft.com/office/drawing/2014/main" id="{FF0615A5-E7FF-78DD-C732-BC187640AB26}"/>
                </a:ext>
              </a:extLst>
            </p:cNvPr>
            <p:cNvCxnSpPr>
              <a:cxnSpLocks/>
              <a:stCxn id="79" idx="6"/>
              <a:endCxn id="123" idx="2"/>
            </p:cNvCxnSpPr>
            <p:nvPr/>
          </p:nvCxnSpPr>
          <p:spPr>
            <a:xfrm flipV="1">
              <a:off x="4898539" y="4768826"/>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40" name="直線矢印コネクタ 139">
              <a:extLst>
                <a:ext uri="{FF2B5EF4-FFF2-40B4-BE49-F238E27FC236}">
                  <a16:creationId xmlns:a16="http://schemas.microsoft.com/office/drawing/2014/main" id="{EB7429E4-6AE9-93AC-F830-9C9DD55E6BEC}"/>
                </a:ext>
              </a:extLst>
            </p:cNvPr>
            <p:cNvCxnSpPr>
              <a:cxnSpLocks/>
              <a:stCxn id="79" idx="6"/>
              <a:endCxn id="124" idx="2"/>
            </p:cNvCxnSpPr>
            <p:nvPr/>
          </p:nvCxnSpPr>
          <p:spPr>
            <a:xfrm flipV="1">
              <a:off x="4898539" y="5128866"/>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41" name="円/楕円 140">
              <a:extLst>
                <a:ext uri="{FF2B5EF4-FFF2-40B4-BE49-F238E27FC236}">
                  <a16:creationId xmlns:a16="http://schemas.microsoft.com/office/drawing/2014/main" id="{D3969C6D-CF81-A502-EB16-B2FEE5AD022D}"/>
                </a:ext>
              </a:extLst>
            </p:cNvPr>
            <p:cNvSpPr/>
            <p:nvPr/>
          </p:nvSpPr>
          <p:spPr>
            <a:xfrm>
              <a:off x="2199286" y="463378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2" name="円/楕円 141">
              <a:extLst>
                <a:ext uri="{FF2B5EF4-FFF2-40B4-BE49-F238E27FC236}">
                  <a16:creationId xmlns:a16="http://schemas.microsoft.com/office/drawing/2014/main" id="{F7D8FE86-03F2-EF19-6BAB-0BEC41342A17}"/>
                </a:ext>
              </a:extLst>
            </p:cNvPr>
            <p:cNvSpPr/>
            <p:nvPr/>
          </p:nvSpPr>
          <p:spPr>
            <a:xfrm>
              <a:off x="2199286" y="391370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3" name="円/楕円 142">
              <a:extLst>
                <a:ext uri="{FF2B5EF4-FFF2-40B4-BE49-F238E27FC236}">
                  <a16:creationId xmlns:a16="http://schemas.microsoft.com/office/drawing/2014/main" id="{DA188D59-9AB1-E8FA-E681-2AF4F77E5FCF}"/>
                </a:ext>
              </a:extLst>
            </p:cNvPr>
            <p:cNvSpPr/>
            <p:nvPr/>
          </p:nvSpPr>
          <p:spPr>
            <a:xfrm>
              <a:off x="2199286" y="427374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4" name="円/楕円 143">
              <a:extLst>
                <a:ext uri="{FF2B5EF4-FFF2-40B4-BE49-F238E27FC236}">
                  <a16:creationId xmlns:a16="http://schemas.microsoft.com/office/drawing/2014/main" id="{5BA0A3FF-5937-D4DC-D5E4-F607AA3A77AB}"/>
                </a:ext>
              </a:extLst>
            </p:cNvPr>
            <p:cNvSpPr/>
            <p:nvPr/>
          </p:nvSpPr>
          <p:spPr>
            <a:xfrm>
              <a:off x="2199286" y="4993824"/>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45" name="直線矢印コネクタ 144">
              <a:extLst>
                <a:ext uri="{FF2B5EF4-FFF2-40B4-BE49-F238E27FC236}">
                  <a16:creationId xmlns:a16="http://schemas.microsoft.com/office/drawing/2014/main" id="{F4731050-21C1-4DF8-FB9A-02BD3998A3B7}"/>
                </a:ext>
              </a:extLst>
            </p:cNvPr>
            <p:cNvCxnSpPr>
              <a:cxnSpLocks/>
              <a:stCxn id="142" idx="6"/>
            </p:cNvCxnSpPr>
            <p:nvPr/>
          </p:nvCxnSpPr>
          <p:spPr>
            <a:xfrm flipV="1">
              <a:off x="2487318" y="405323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46" name="直線矢印コネクタ 145">
              <a:extLst>
                <a:ext uri="{FF2B5EF4-FFF2-40B4-BE49-F238E27FC236}">
                  <a16:creationId xmlns:a16="http://schemas.microsoft.com/office/drawing/2014/main" id="{4D8B46C7-4619-9B87-303F-2956C67940B7}"/>
                </a:ext>
              </a:extLst>
            </p:cNvPr>
            <p:cNvCxnSpPr>
              <a:cxnSpLocks/>
              <a:stCxn id="143" idx="6"/>
            </p:cNvCxnSpPr>
            <p:nvPr/>
          </p:nvCxnSpPr>
          <p:spPr>
            <a:xfrm flipV="1">
              <a:off x="2487318" y="405323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47" name="直線矢印コネクタ 146">
              <a:extLst>
                <a:ext uri="{FF2B5EF4-FFF2-40B4-BE49-F238E27FC236}">
                  <a16:creationId xmlns:a16="http://schemas.microsoft.com/office/drawing/2014/main" id="{125AA67E-8CF0-B7DA-C0E5-DE339973A413}"/>
                </a:ext>
              </a:extLst>
            </p:cNvPr>
            <p:cNvCxnSpPr>
              <a:cxnSpLocks/>
              <a:stCxn id="141" idx="6"/>
            </p:cNvCxnSpPr>
            <p:nvPr/>
          </p:nvCxnSpPr>
          <p:spPr>
            <a:xfrm flipV="1">
              <a:off x="2487318" y="4053233"/>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48" name="直線矢印コネクタ 147">
              <a:extLst>
                <a:ext uri="{FF2B5EF4-FFF2-40B4-BE49-F238E27FC236}">
                  <a16:creationId xmlns:a16="http://schemas.microsoft.com/office/drawing/2014/main" id="{E40667E9-6282-3A4B-027F-C81216DDAD23}"/>
                </a:ext>
              </a:extLst>
            </p:cNvPr>
            <p:cNvCxnSpPr>
              <a:cxnSpLocks/>
              <a:stCxn id="144" idx="6"/>
            </p:cNvCxnSpPr>
            <p:nvPr/>
          </p:nvCxnSpPr>
          <p:spPr>
            <a:xfrm flipV="1">
              <a:off x="2487318" y="4053233"/>
              <a:ext cx="432048" cy="108460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49" name="直線矢印コネクタ 148">
              <a:extLst>
                <a:ext uri="{FF2B5EF4-FFF2-40B4-BE49-F238E27FC236}">
                  <a16:creationId xmlns:a16="http://schemas.microsoft.com/office/drawing/2014/main" id="{5A6D4A46-F77F-774B-8C05-CBD5D29308CF}"/>
                </a:ext>
              </a:extLst>
            </p:cNvPr>
            <p:cNvCxnSpPr>
              <a:cxnSpLocks/>
              <a:stCxn id="142" idx="6"/>
            </p:cNvCxnSpPr>
            <p:nvPr/>
          </p:nvCxnSpPr>
          <p:spPr>
            <a:xfrm>
              <a:off x="2487318" y="405772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50" name="直線矢印コネクタ 149">
              <a:extLst>
                <a:ext uri="{FF2B5EF4-FFF2-40B4-BE49-F238E27FC236}">
                  <a16:creationId xmlns:a16="http://schemas.microsoft.com/office/drawing/2014/main" id="{CD9A6B31-0D10-7B70-27D6-9C7D9ABC4AA6}"/>
                </a:ext>
              </a:extLst>
            </p:cNvPr>
            <p:cNvCxnSpPr>
              <a:cxnSpLocks/>
              <a:stCxn id="142" idx="6"/>
            </p:cNvCxnSpPr>
            <p:nvPr/>
          </p:nvCxnSpPr>
          <p:spPr>
            <a:xfrm>
              <a:off x="2487318" y="4057720"/>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51" name="直線矢印コネクタ 150">
              <a:extLst>
                <a:ext uri="{FF2B5EF4-FFF2-40B4-BE49-F238E27FC236}">
                  <a16:creationId xmlns:a16="http://schemas.microsoft.com/office/drawing/2014/main" id="{E070735A-BD39-BD64-DFE8-F00CD3BEDAD3}"/>
                </a:ext>
              </a:extLst>
            </p:cNvPr>
            <p:cNvCxnSpPr>
              <a:cxnSpLocks/>
              <a:stCxn id="142" idx="6"/>
            </p:cNvCxnSpPr>
            <p:nvPr/>
          </p:nvCxnSpPr>
          <p:spPr>
            <a:xfrm>
              <a:off x="2487318" y="4057720"/>
              <a:ext cx="432048" cy="107563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52" name="直線矢印コネクタ 151">
              <a:extLst>
                <a:ext uri="{FF2B5EF4-FFF2-40B4-BE49-F238E27FC236}">
                  <a16:creationId xmlns:a16="http://schemas.microsoft.com/office/drawing/2014/main" id="{ADA6979A-1A4A-3EB5-8A75-5CF5B428361F}"/>
                </a:ext>
              </a:extLst>
            </p:cNvPr>
            <p:cNvCxnSpPr>
              <a:cxnSpLocks/>
              <a:stCxn id="143" idx="6"/>
            </p:cNvCxnSpPr>
            <p:nvPr/>
          </p:nvCxnSpPr>
          <p:spPr>
            <a:xfrm flipV="1">
              <a:off x="2487318" y="441327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53" name="直線矢印コネクタ 152">
              <a:extLst>
                <a:ext uri="{FF2B5EF4-FFF2-40B4-BE49-F238E27FC236}">
                  <a16:creationId xmlns:a16="http://schemas.microsoft.com/office/drawing/2014/main" id="{3134CAD9-4423-0D03-D0D9-0EA61E682CD7}"/>
                </a:ext>
              </a:extLst>
            </p:cNvPr>
            <p:cNvCxnSpPr>
              <a:cxnSpLocks/>
              <a:stCxn id="143" idx="6"/>
            </p:cNvCxnSpPr>
            <p:nvPr/>
          </p:nvCxnSpPr>
          <p:spPr>
            <a:xfrm>
              <a:off x="2487318" y="441776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54" name="直線矢印コネクタ 153">
              <a:extLst>
                <a:ext uri="{FF2B5EF4-FFF2-40B4-BE49-F238E27FC236}">
                  <a16:creationId xmlns:a16="http://schemas.microsoft.com/office/drawing/2014/main" id="{4ED1BB42-9385-E46E-F8EF-67B393F565C1}"/>
                </a:ext>
              </a:extLst>
            </p:cNvPr>
            <p:cNvCxnSpPr>
              <a:cxnSpLocks/>
              <a:stCxn id="143" idx="6"/>
            </p:cNvCxnSpPr>
            <p:nvPr/>
          </p:nvCxnSpPr>
          <p:spPr>
            <a:xfrm>
              <a:off x="2487318" y="4417760"/>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55" name="直線矢印コネクタ 154">
              <a:extLst>
                <a:ext uri="{FF2B5EF4-FFF2-40B4-BE49-F238E27FC236}">
                  <a16:creationId xmlns:a16="http://schemas.microsoft.com/office/drawing/2014/main" id="{FCF255A0-5EE7-117A-5907-B2A12FAB4B2B}"/>
                </a:ext>
              </a:extLst>
            </p:cNvPr>
            <p:cNvCxnSpPr>
              <a:cxnSpLocks/>
              <a:stCxn id="141" idx="6"/>
            </p:cNvCxnSpPr>
            <p:nvPr/>
          </p:nvCxnSpPr>
          <p:spPr>
            <a:xfrm flipV="1">
              <a:off x="2487318" y="441327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56" name="直線矢印コネクタ 155">
              <a:extLst>
                <a:ext uri="{FF2B5EF4-FFF2-40B4-BE49-F238E27FC236}">
                  <a16:creationId xmlns:a16="http://schemas.microsoft.com/office/drawing/2014/main" id="{3A288D70-57E1-46B3-D08E-25D4423BA265}"/>
                </a:ext>
              </a:extLst>
            </p:cNvPr>
            <p:cNvCxnSpPr>
              <a:cxnSpLocks/>
              <a:stCxn id="141" idx="6"/>
            </p:cNvCxnSpPr>
            <p:nvPr/>
          </p:nvCxnSpPr>
          <p:spPr>
            <a:xfrm flipV="1">
              <a:off x="2487318" y="477331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57" name="直線矢印コネクタ 156">
              <a:extLst>
                <a:ext uri="{FF2B5EF4-FFF2-40B4-BE49-F238E27FC236}">
                  <a16:creationId xmlns:a16="http://schemas.microsoft.com/office/drawing/2014/main" id="{459083AE-5DCD-B193-E3EA-F86CC305027F}"/>
                </a:ext>
              </a:extLst>
            </p:cNvPr>
            <p:cNvCxnSpPr>
              <a:cxnSpLocks/>
              <a:stCxn id="141" idx="6"/>
            </p:cNvCxnSpPr>
            <p:nvPr/>
          </p:nvCxnSpPr>
          <p:spPr>
            <a:xfrm>
              <a:off x="2487318" y="4777800"/>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58" name="直線矢印コネクタ 157">
              <a:extLst>
                <a:ext uri="{FF2B5EF4-FFF2-40B4-BE49-F238E27FC236}">
                  <a16:creationId xmlns:a16="http://schemas.microsoft.com/office/drawing/2014/main" id="{D008AC9F-CD39-000D-8248-40AEC8EB9EF7}"/>
                </a:ext>
              </a:extLst>
            </p:cNvPr>
            <p:cNvCxnSpPr>
              <a:cxnSpLocks/>
              <a:stCxn id="144" idx="6"/>
            </p:cNvCxnSpPr>
            <p:nvPr/>
          </p:nvCxnSpPr>
          <p:spPr>
            <a:xfrm flipV="1">
              <a:off x="2487318" y="4413273"/>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59" name="直線矢印コネクタ 158">
              <a:extLst>
                <a:ext uri="{FF2B5EF4-FFF2-40B4-BE49-F238E27FC236}">
                  <a16:creationId xmlns:a16="http://schemas.microsoft.com/office/drawing/2014/main" id="{87245D3B-62AD-078E-F588-04AE560AF339}"/>
                </a:ext>
              </a:extLst>
            </p:cNvPr>
            <p:cNvCxnSpPr>
              <a:cxnSpLocks/>
              <a:stCxn id="144" idx="6"/>
            </p:cNvCxnSpPr>
            <p:nvPr/>
          </p:nvCxnSpPr>
          <p:spPr>
            <a:xfrm flipV="1">
              <a:off x="2487318" y="4773313"/>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60" name="直線矢印コネクタ 159">
              <a:extLst>
                <a:ext uri="{FF2B5EF4-FFF2-40B4-BE49-F238E27FC236}">
                  <a16:creationId xmlns:a16="http://schemas.microsoft.com/office/drawing/2014/main" id="{3F05036B-C963-9E0F-F280-D32C71553226}"/>
                </a:ext>
              </a:extLst>
            </p:cNvPr>
            <p:cNvCxnSpPr>
              <a:cxnSpLocks/>
              <a:stCxn id="144" idx="6"/>
            </p:cNvCxnSpPr>
            <p:nvPr/>
          </p:nvCxnSpPr>
          <p:spPr>
            <a:xfrm flipV="1">
              <a:off x="2487318" y="5133353"/>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61" name="直線矢印コネクタ 160">
              <a:extLst>
                <a:ext uri="{FF2B5EF4-FFF2-40B4-BE49-F238E27FC236}">
                  <a16:creationId xmlns:a16="http://schemas.microsoft.com/office/drawing/2014/main" id="{5A672B24-D83D-5C8E-C693-1835703B368E}"/>
                </a:ext>
              </a:extLst>
            </p:cNvPr>
            <p:cNvCxnSpPr>
              <a:cxnSpLocks/>
            </p:cNvCxnSpPr>
            <p:nvPr/>
          </p:nvCxnSpPr>
          <p:spPr>
            <a:xfrm flipV="1">
              <a:off x="3476007" y="4040869"/>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62" name="直線矢印コネクタ 161">
              <a:extLst>
                <a:ext uri="{FF2B5EF4-FFF2-40B4-BE49-F238E27FC236}">
                  <a16:creationId xmlns:a16="http://schemas.microsoft.com/office/drawing/2014/main" id="{4BECE7CC-11C4-AF57-1D91-CE15711E5714}"/>
                </a:ext>
              </a:extLst>
            </p:cNvPr>
            <p:cNvCxnSpPr>
              <a:cxnSpLocks/>
            </p:cNvCxnSpPr>
            <p:nvPr/>
          </p:nvCxnSpPr>
          <p:spPr>
            <a:xfrm flipV="1">
              <a:off x="3476007" y="4040869"/>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63" name="直線矢印コネクタ 162">
              <a:extLst>
                <a:ext uri="{FF2B5EF4-FFF2-40B4-BE49-F238E27FC236}">
                  <a16:creationId xmlns:a16="http://schemas.microsoft.com/office/drawing/2014/main" id="{F4336DCD-7BF9-1AC1-35E6-8B402934C534}"/>
                </a:ext>
              </a:extLst>
            </p:cNvPr>
            <p:cNvCxnSpPr>
              <a:cxnSpLocks/>
            </p:cNvCxnSpPr>
            <p:nvPr/>
          </p:nvCxnSpPr>
          <p:spPr>
            <a:xfrm flipV="1">
              <a:off x="3476007" y="4040869"/>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64" name="直線矢印コネクタ 163">
              <a:extLst>
                <a:ext uri="{FF2B5EF4-FFF2-40B4-BE49-F238E27FC236}">
                  <a16:creationId xmlns:a16="http://schemas.microsoft.com/office/drawing/2014/main" id="{933CA546-7894-F403-862E-6324B70A8259}"/>
                </a:ext>
              </a:extLst>
            </p:cNvPr>
            <p:cNvCxnSpPr>
              <a:cxnSpLocks/>
            </p:cNvCxnSpPr>
            <p:nvPr/>
          </p:nvCxnSpPr>
          <p:spPr>
            <a:xfrm flipV="1">
              <a:off x="3476007" y="4040869"/>
              <a:ext cx="432048" cy="108460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65" name="直線矢印コネクタ 164">
              <a:extLst>
                <a:ext uri="{FF2B5EF4-FFF2-40B4-BE49-F238E27FC236}">
                  <a16:creationId xmlns:a16="http://schemas.microsoft.com/office/drawing/2014/main" id="{4A104A38-A289-C459-6F99-9E624D298BC9}"/>
                </a:ext>
              </a:extLst>
            </p:cNvPr>
            <p:cNvCxnSpPr>
              <a:cxnSpLocks/>
            </p:cNvCxnSpPr>
            <p:nvPr/>
          </p:nvCxnSpPr>
          <p:spPr>
            <a:xfrm>
              <a:off x="3476007" y="4045356"/>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66" name="直線矢印コネクタ 165">
              <a:extLst>
                <a:ext uri="{FF2B5EF4-FFF2-40B4-BE49-F238E27FC236}">
                  <a16:creationId xmlns:a16="http://schemas.microsoft.com/office/drawing/2014/main" id="{42A78C53-4EB7-65D1-0C5A-5B485516BD2E}"/>
                </a:ext>
              </a:extLst>
            </p:cNvPr>
            <p:cNvCxnSpPr>
              <a:cxnSpLocks/>
            </p:cNvCxnSpPr>
            <p:nvPr/>
          </p:nvCxnSpPr>
          <p:spPr>
            <a:xfrm>
              <a:off x="3476007" y="4045356"/>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67" name="直線矢印コネクタ 166">
              <a:extLst>
                <a:ext uri="{FF2B5EF4-FFF2-40B4-BE49-F238E27FC236}">
                  <a16:creationId xmlns:a16="http://schemas.microsoft.com/office/drawing/2014/main" id="{70C4921C-8F63-7C6A-1737-752C55A0D3E4}"/>
                </a:ext>
              </a:extLst>
            </p:cNvPr>
            <p:cNvCxnSpPr>
              <a:cxnSpLocks/>
            </p:cNvCxnSpPr>
            <p:nvPr/>
          </p:nvCxnSpPr>
          <p:spPr>
            <a:xfrm>
              <a:off x="3476007" y="4045356"/>
              <a:ext cx="432048" cy="107563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68" name="直線矢印コネクタ 167">
              <a:extLst>
                <a:ext uri="{FF2B5EF4-FFF2-40B4-BE49-F238E27FC236}">
                  <a16:creationId xmlns:a16="http://schemas.microsoft.com/office/drawing/2014/main" id="{3CC9201F-E2B0-2385-9935-FAE9A04EBD55}"/>
                </a:ext>
              </a:extLst>
            </p:cNvPr>
            <p:cNvCxnSpPr>
              <a:cxnSpLocks/>
            </p:cNvCxnSpPr>
            <p:nvPr/>
          </p:nvCxnSpPr>
          <p:spPr>
            <a:xfrm flipV="1">
              <a:off x="3476007" y="4400909"/>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69" name="直線矢印コネクタ 168">
              <a:extLst>
                <a:ext uri="{FF2B5EF4-FFF2-40B4-BE49-F238E27FC236}">
                  <a16:creationId xmlns:a16="http://schemas.microsoft.com/office/drawing/2014/main" id="{6B524F56-9B09-4101-AEF5-68F3E3B3F48E}"/>
                </a:ext>
              </a:extLst>
            </p:cNvPr>
            <p:cNvCxnSpPr>
              <a:cxnSpLocks/>
            </p:cNvCxnSpPr>
            <p:nvPr/>
          </p:nvCxnSpPr>
          <p:spPr>
            <a:xfrm>
              <a:off x="3476007" y="4405396"/>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70" name="直線矢印コネクタ 169">
              <a:extLst>
                <a:ext uri="{FF2B5EF4-FFF2-40B4-BE49-F238E27FC236}">
                  <a16:creationId xmlns:a16="http://schemas.microsoft.com/office/drawing/2014/main" id="{2DA2597E-4C76-1680-604A-C5E4F18DF2F7}"/>
                </a:ext>
              </a:extLst>
            </p:cNvPr>
            <p:cNvCxnSpPr>
              <a:cxnSpLocks/>
            </p:cNvCxnSpPr>
            <p:nvPr/>
          </p:nvCxnSpPr>
          <p:spPr>
            <a:xfrm>
              <a:off x="3476007" y="4405396"/>
              <a:ext cx="432048" cy="71559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71" name="直線矢印コネクタ 170">
              <a:extLst>
                <a:ext uri="{FF2B5EF4-FFF2-40B4-BE49-F238E27FC236}">
                  <a16:creationId xmlns:a16="http://schemas.microsoft.com/office/drawing/2014/main" id="{B6664C51-5E21-B66B-3EE7-2C6C6DFE7ADC}"/>
                </a:ext>
              </a:extLst>
            </p:cNvPr>
            <p:cNvCxnSpPr>
              <a:cxnSpLocks/>
            </p:cNvCxnSpPr>
            <p:nvPr/>
          </p:nvCxnSpPr>
          <p:spPr>
            <a:xfrm flipV="1">
              <a:off x="3476007" y="4400909"/>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72" name="直線矢印コネクタ 171">
              <a:extLst>
                <a:ext uri="{FF2B5EF4-FFF2-40B4-BE49-F238E27FC236}">
                  <a16:creationId xmlns:a16="http://schemas.microsoft.com/office/drawing/2014/main" id="{887F3647-8D16-EF2E-E4E3-9D9E1A777E9A}"/>
                </a:ext>
              </a:extLst>
            </p:cNvPr>
            <p:cNvCxnSpPr>
              <a:cxnSpLocks/>
            </p:cNvCxnSpPr>
            <p:nvPr/>
          </p:nvCxnSpPr>
          <p:spPr>
            <a:xfrm flipV="1">
              <a:off x="3476007" y="4760949"/>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73" name="直線矢印コネクタ 172">
              <a:extLst>
                <a:ext uri="{FF2B5EF4-FFF2-40B4-BE49-F238E27FC236}">
                  <a16:creationId xmlns:a16="http://schemas.microsoft.com/office/drawing/2014/main" id="{5B210B44-D8B3-DCBF-6457-38ADCE78C4EC}"/>
                </a:ext>
              </a:extLst>
            </p:cNvPr>
            <p:cNvCxnSpPr>
              <a:cxnSpLocks/>
            </p:cNvCxnSpPr>
            <p:nvPr/>
          </p:nvCxnSpPr>
          <p:spPr>
            <a:xfrm>
              <a:off x="3476007" y="4765436"/>
              <a:ext cx="432048" cy="355553"/>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74" name="直線矢印コネクタ 173">
              <a:extLst>
                <a:ext uri="{FF2B5EF4-FFF2-40B4-BE49-F238E27FC236}">
                  <a16:creationId xmlns:a16="http://schemas.microsoft.com/office/drawing/2014/main" id="{ADFCF2C1-FA31-5DC6-5C82-6B26ADE11308}"/>
                </a:ext>
              </a:extLst>
            </p:cNvPr>
            <p:cNvCxnSpPr>
              <a:cxnSpLocks/>
            </p:cNvCxnSpPr>
            <p:nvPr/>
          </p:nvCxnSpPr>
          <p:spPr>
            <a:xfrm flipV="1">
              <a:off x="3476007" y="4400909"/>
              <a:ext cx="432048" cy="72456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75" name="直線矢印コネクタ 174">
              <a:extLst>
                <a:ext uri="{FF2B5EF4-FFF2-40B4-BE49-F238E27FC236}">
                  <a16:creationId xmlns:a16="http://schemas.microsoft.com/office/drawing/2014/main" id="{4299329E-DCDE-1735-D94A-164CEF812F53}"/>
                </a:ext>
              </a:extLst>
            </p:cNvPr>
            <p:cNvCxnSpPr>
              <a:cxnSpLocks/>
            </p:cNvCxnSpPr>
            <p:nvPr/>
          </p:nvCxnSpPr>
          <p:spPr>
            <a:xfrm flipV="1">
              <a:off x="3476007" y="4760949"/>
              <a:ext cx="432048" cy="36452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76" name="直線矢印コネクタ 175">
              <a:extLst>
                <a:ext uri="{FF2B5EF4-FFF2-40B4-BE49-F238E27FC236}">
                  <a16:creationId xmlns:a16="http://schemas.microsoft.com/office/drawing/2014/main" id="{51DF7210-3680-0744-8BC5-F4247354D4A4}"/>
                </a:ext>
              </a:extLst>
            </p:cNvPr>
            <p:cNvCxnSpPr>
              <a:cxnSpLocks/>
            </p:cNvCxnSpPr>
            <p:nvPr/>
          </p:nvCxnSpPr>
          <p:spPr>
            <a:xfrm flipV="1">
              <a:off x="3476007" y="5120989"/>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77" name="テキスト ボックス 176">
              <a:extLst>
                <a:ext uri="{FF2B5EF4-FFF2-40B4-BE49-F238E27FC236}">
                  <a16:creationId xmlns:a16="http://schemas.microsoft.com/office/drawing/2014/main" id="{0AA4B71A-3C0D-D076-241C-69F78405C6DD}"/>
                </a:ext>
              </a:extLst>
            </p:cNvPr>
            <p:cNvSpPr txBox="1"/>
            <p:nvPr/>
          </p:nvSpPr>
          <p:spPr>
            <a:xfrm>
              <a:off x="1739030" y="6112866"/>
              <a:ext cx="2927356" cy="405893"/>
            </a:xfrm>
            <a:prstGeom prst="rect">
              <a:avLst/>
            </a:prstGeom>
            <a:noFill/>
          </p:spPr>
          <p:txBody>
            <a:bodyPr wrap="none" rtlCol="0">
              <a:spAutoFit/>
            </a:bodyPr>
            <a:lstStyle/>
            <a:p>
              <a:pPr algn="ctr"/>
              <a:r>
                <a:rPr kumimoji="1" lang="ja-JP" altLang="en-US" sz="1600" b="1">
                  <a:solidFill>
                    <a:srgbClr val="C00000"/>
                  </a:solidFill>
                  <a:latin typeface="Meiryo" panose="020B0604030504040204" pitchFamily="34" charset="-128"/>
                  <a:ea typeface="Meiryo" panose="020B0604030504040204" pitchFamily="34" charset="-128"/>
                </a:rPr>
                <a:t>ニューラルネットワーク</a:t>
              </a:r>
              <a:endParaRPr kumimoji="1" lang="en-US" altLang="ja-JP" sz="1600" dirty="0">
                <a:solidFill>
                  <a:srgbClr val="C00000"/>
                </a:solidFill>
                <a:latin typeface="Meiryo" panose="020B0604030504040204" pitchFamily="34" charset="-128"/>
                <a:ea typeface="Meiryo" panose="020B0604030504040204" pitchFamily="34" charset="-128"/>
              </a:endParaRPr>
            </a:p>
          </p:txBody>
        </p:sp>
        <p:sp>
          <p:nvSpPr>
            <p:cNvPr id="182" name="円/楕円 181">
              <a:extLst>
                <a:ext uri="{FF2B5EF4-FFF2-40B4-BE49-F238E27FC236}">
                  <a16:creationId xmlns:a16="http://schemas.microsoft.com/office/drawing/2014/main" id="{C56B9577-1907-D8E7-7C19-F232AC500393}"/>
                </a:ext>
              </a:extLst>
            </p:cNvPr>
            <p:cNvSpPr/>
            <p:nvPr/>
          </p:nvSpPr>
          <p:spPr>
            <a:xfrm>
              <a:off x="1480679" y="5622019"/>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3" name="円/楕円 182">
              <a:extLst>
                <a:ext uri="{FF2B5EF4-FFF2-40B4-BE49-F238E27FC236}">
                  <a16:creationId xmlns:a16="http://schemas.microsoft.com/office/drawing/2014/main" id="{44AA64F5-A633-F5B5-0786-BC595B2EC777}"/>
                </a:ext>
              </a:extLst>
            </p:cNvPr>
            <p:cNvSpPr/>
            <p:nvPr/>
          </p:nvSpPr>
          <p:spPr>
            <a:xfrm>
              <a:off x="764715" y="5622019"/>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84" name="直線矢印コネクタ 183">
              <a:extLst>
                <a:ext uri="{FF2B5EF4-FFF2-40B4-BE49-F238E27FC236}">
                  <a16:creationId xmlns:a16="http://schemas.microsoft.com/office/drawing/2014/main" id="{3C00CE1D-B5EA-0320-BCE8-EBFD0E0D74AA}"/>
                </a:ext>
              </a:extLst>
            </p:cNvPr>
            <p:cNvCxnSpPr>
              <a:cxnSpLocks/>
              <a:stCxn id="183" idx="6"/>
            </p:cNvCxnSpPr>
            <p:nvPr/>
          </p:nvCxnSpPr>
          <p:spPr>
            <a:xfrm flipV="1">
              <a:off x="1052747" y="5761548"/>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85" name="円/楕円 184">
              <a:extLst>
                <a:ext uri="{FF2B5EF4-FFF2-40B4-BE49-F238E27FC236}">
                  <a16:creationId xmlns:a16="http://schemas.microsoft.com/office/drawing/2014/main" id="{52D3722D-D3AF-9A91-F7DF-542A9C31EAF6}"/>
                </a:ext>
              </a:extLst>
            </p:cNvPr>
            <p:cNvSpPr/>
            <p:nvPr/>
          </p:nvSpPr>
          <p:spPr>
            <a:xfrm>
              <a:off x="2200759" y="5617532"/>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86" name="直線矢印コネクタ 185">
              <a:extLst>
                <a:ext uri="{FF2B5EF4-FFF2-40B4-BE49-F238E27FC236}">
                  <a16:creationId xmlns:a16="http://schemas.microsoft.com/office/drawing/2014/main" id="{C13FA06F-940F-EE34-24BB-7AEFA8B34C0B}"/>
                </a:ext>
              </a:extLst>
            </p:cNvPr>
            <p:cNvCxnSpPr>
              <a:cxnSpLocks/>
              <a:stCxn id="182" idx="6"/>
              <a:endCxn id="185" idx="2"/>
            </p:cNvCxnSpPr>
            <p:nvPr/>
          </p:nvCxnSpPr>
          <p:spPr>
            <a:xfrm flipV="1">
              <a:off x="1768711" y="5761548"/>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87" name="円/楕円 186">
              <a:extLst>
                <a:ext uri="{FF2B5EF4-FFF2-40B4-BE49-F238E27FC236}">
                  <a16:creationId xmlns:a16="http://schemas.microsoft.com/office/drawing/2014/main" id="{772B871A-B5B3-9C6C-599F-3004994CD21E}"/>
                </a:ext>
              </a:extLst>
            </p:cNvPr>
            <p:cNvSpPr/>
            <p:nvPr/>
          </p:nvSpPr>
          <p:spPr>
            <a:xfrm>
              <a:off x="4611980" y="5617532"/>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8" name="円/楕円 187">
              <a:extLst>
                <a:ext uri="{FF2B5EF4-FFF2-40B4-BE49-F238E27FC236}">
                  <a16:creationId xmlns:a16="http://schemas.microsoft.com/office/drawing/2014/main" id="{27EF8C34-B4AB-A0FF-CA9C-2FCA5A2480E7}"/>
                </a:ext>
              </a:extLst>
            </p:cNvPr>
            <p:cNvSpPr/>
            <p:nvPr/>
          </p:nvSpPr>
          <p:spPr>
            <a:xfrm>
              <a:off x="3896016" y="5617532"/>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89" name="直線矢印コネクタ 188">
              <a:extLst>
                <a:ext uri="{FF2B5EF4-FFF2-40B4-BE49-F238E27FC236}">
                  <a16:creationId xmlns:a16="http://schemas.microsoft.com/office/drawing/2014/main" id="{CBBF6074-58D6-4620-7508-6E7E07C97628}"/>
                </a:ext>
              </a:extLst>
            </p:cNvPr>
            <p:cNvCxnSpPr>
              <a:cxnSpLocks/>
              <a:stCxn id="188" idx="6"/>
            </p:cNvCxnSpPr>
            <p:nvPr/>
          </p:nvCxnSpPr>
          <p:spPr>
            <a:xfrm flipV="1">
              <a:off x="4184048" y="5757061"/>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90" name="円/楕円 189">
              <a:extLst>
                <a:ext uri="{FF2B5EF4-FFF2-40B4-BE49-F238E27FC236}">
                  <a16:creationId xmlns:a16="http://schemas.microsoft.com/office/drawing/2014/main" id="{A0F6C470-4C3B-FF4A-1D15-CA9E6FEA1783}"/>
                </a:ext>
              </a:extLst>
            </p:cNvPr>
            <p:cNvSpPr/>
            <p:nvPr/>
          </p:nvSpPr>
          <p:spPr>
            <a:xfrm>
              <a:off x="5332060" y="5613045"/>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91" name="直線矢印コネクタ 190">
              <a:extLst>
                <a:ext uri="{FF2B5EF4-FFF2-40B4-BE49-F238E27FC236}">
                  <a16:creationId xmlns:a16="http://schemas.microsoft.com/office/drawing/2014/main" id="{CD39AEC2-8043-B81C-8B43-FE6D572CE30B}"/>
                </a:ext>
              </a:extLst>
            </p:cNvPr>
            <p:cNvCxnSpPr>
              <a:cxnSpLocks/>
              <a:stCxn id="187" idx="6"/>
              <a:endCxn id="190" idx="2"/>
            </p:cNvCxnSpPr>
            <p:nvPr/>
          </p:nvCxnSpPr>
          <p:spPr>
            <a:xfrm flipV="1">
              <a:off x="4900012" y="5757061"/>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92" name="円/楕円 191">
              <a:extLst>
                <a:ext uri="{FF2B5EF4-FFF2-40B4-BE49-F238E27FC236}">
                  <a16:creationId xmlns:a16="http://schemas.microsoft.com/office/drawing/2014/main" id="{8421981C-9539-7E2D-F092-C79AAE87CD5B}"/>
                </a:ext>
              </a:extLst>
            </p:cNvPr>
            <p:cNvSpPr/>
            <p:nvPr/>
          </p:nvSpPr>
          <p:spPr>
            <a:xfrm>
              <a:off x="2200759" y="5622019"/>
              <a:ext cx="288032" cy="288032"/>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93" name="直線矢印コネクタ 192">
              <a:extLst>
                <a:ext uri="{FF2B5EF4-FFF2-40B4-BE49-F238E27FC236}">
                  <a16:creationId xmlns:a16="http://schemas.microsoft.com/office/drawing/2014/main" id="{9F4DCC06-FECA-EAC2-9CCE-E0B6AC08B2A7}"/>
                </a:ext>
              </a:extLst>
            </p:cNvPr>
            <p:cNvCxnSpPr>
              <a:cxnSpLocks/>
              <a:stCxn id="192" idx="6"/>
            </p:cNvCxnSpPr>
            <p:nvPr/>
          </p:nvCxnSpPr>
          <p:spPr>
            <a:xfrm flipV="1">
              <a:off x="2488791" y="5761548"/>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cxnSp>
          <p:nvCxnSpPr>
            <p:cNvPr id="194" name="直線矢印コネクタ 193">
              <a:extLst>
                <a:ext uri="{FF2B5EF4-FFF2-40B4-BE49-F238E27FC236}">
                  <a16:creationId xmlns:a16="http://schemas.microsoft.com/office/drawing/2014/main" id="{CE188F3B-B171-1ACF-0510-BA2A7B507874}"/>
                </a:ext>
              </a:extLst>
            </p:cNvPr>
            <p:cNvCxnSpPr>
              <a:cxnSpLocks/>
            </p:cNvCxnSpPr>
            <p:nvPr/>
          </p:nvCxnSpPr>
          <p:spPr>
            <a:xfrm flipV="1">
              <a:off x="3477480" y="5749184"/>
              <a:ext cx="432048" cy="4487"/>
            </a:xfrm>
            <a:prstGeom prst="straightConnector1">
              <a:avLst/>
            </a:prstGeom>
            <a:ln w="3175">
              <a:solidFill>
                <a:srgbClr val="0070C0"/>
              </a:solidFill>
              <a:headEnd type="none" w="med" len="med"/>
              <a:tailEnd type="stealth" w="sm" len="sm"/>
            </a:ln>
          </p:spPr>
          <p:style>
            <a:lnRef idx="2">
              <a:schemeClr val="accent1"/>
            </a:lnRef>
            <a:fillRef idx="0">
              <a:schemeClr val="accent1"/>
            </a:fillRef>
            <a:effectRef idx="1">
              <a:schemeClr val="accent1"/>
            </a:effectRef>
            <a:fontRef idx="minor">
              <a:schemeClr val="tx1"/>
            </a:fontRef>
          </p:style>
        </p:cxnSp>
        <p:sp>
          <p:nvSpPr>
            <p:cNvPr id="195" name="テキスト ボックス 194">
              <a:extLst>
                <a:ext uri="{FF2B5EF4-FFF2-40B4-BE49-F238E27FC236}">
                  <a16:creationId xmlns:a16="http://schemas.microsoft.com/office/drawing/2014/main" id="{0552B25C-EC78-0A5E-D3E2-32C31DA87CC3}"/>
                </a:ext>
              </a:extLst>
            </p:cNvPr>
            <p:cNvSpPr txBox="1"/>
            <p:nvPr/>
          </p:nvSpPr>
          <p:spPr>
            <a:xfrm>
              <a:off x="728075" y="5274827"/>
              <a:ext cx="367579" cy="369332"/>
            </a:xfrm>
            <a:prstGeom prst="rect">
              <a:avLst/>
            </a:prstGeom>
            <a:noFill/>
          </p:spPr>
          <p:txBody>
            <a:bodyPr wrap="square" rtlCol="0">
              <a:spAutoFit/>
            </a:bodyPr>
            <a:lstStyle/>
            <a:p>
              <a:pPr algn="ct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sp>
          <p:nvSpPr>
            <p:cNvPr id="196" name="テキスト ボックス 195">
              <a:extLst>
                <a:ext uri="{FF2B5EF4-FFF2-40B4-BE49-F238E27FC236}">
                  <a16:creationId xmlns:a16="http://schemas.microsoft.com/office/drawing/2014/main" id="{F26E1723-C080-62AC-359A-E64FFC0434A1}"/>
                </a:ext>
              </a:extLst>
            </p:cNvPr>
            <p:cNvSpPr txBox="1"/>
            <p:nvPr/>
          </p:nvSpPr>
          <p:spPr>
            <a:xfrm>
              <a:off x="1433367" y="5274827"/>
              <a:ext cx="367579" cy="369332"/>
            </a:xfrm>
            <a:prstGeom prst="rect">
              <a:avLst/>
            </a:prstGeom>
            <a:noFill/>
          </p:spPr>
          <p:txBody>
            <a:bodyPr wrap="square" rtlCol="0">
              <a:spAutoFit/>
            </a:bodyPr>
            <a:lstStyle/>
            <a:p>
              <a:pPr algn="ct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sp>
          <p:nvSpPr>
            <p:cNvPr id="197" name="テキスト ボックス 196">
              <a:extLst>
                <a:ext uri="{FF2B5EF4-FFF2-40B4-BE49-F238E27FC236}">
                  <a16:creationId xmlns:a16="http://schemas.microsoft.com/office/drawing/2014/main" id="{92916D91-8AA4-6401-3B7A-73163DFEBEA0}"/>
                </a:ext>
              </a:extLst>
            </p:cNvPr>
            <p:cNvSpPr txBox="1"/>
            <p:nvPr/>
          </p:nvSpPr>
          <p:spPr>
            <a:xfrm>
              <a:off x="2156277" y="5272427"/>
              <a:ext cx="367579" cy="369332"/>
            </a:xfrm>
            <a:prstGeom prst="rect">
              <a:avLst/>
            </a:prstGeom>
            <a:noFill/>
          </p:spPr>
          <p:txBody>
            <a:bodyPr wrap="square" rtlCol="0">
              <a:spAutoFit/>
            </a:bodyPr>
            <a:lstStyle/>
            <a:p>
              <a:pPr algn="ct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sp>
          <p:nvSpPr>
            <p:cNvPr id="198" name="テキスト ボックス 197">
              <a:extLst>
                <a:ext uri="{FF2B5EF4-FFF2-40B4-BE49-F238E27FC236}">
                  <a16:creationId xmlns:a16="http://schemas.microsoft.com/office/drawing/2014/main" id="{E87D325C-904B-C054-D5A9-CE5E36BBDDC0}"/>
                </a:ext>
              </a:extLst>
            </p:cNvPr>
            <p:cNvSpPr txBox="1"/>
            <p:nvPr/>
          </p:nvSpPr>
          <p:spPr>
            <a:xfrm>
              <a:off x="3852275" y="5265302"/>
              <a:ext cx="367579" cy="369332"/>
            </a:xfrm>
            <a:prstGeom prst="rect">
              <a:avLst/>
            </a:prstGeom>
            <a:noFill/>
          </p:spPr>
          <p:txBody>
            <a:bodyPr wrap="square" rtlCol="0">
              <a:spAutoFit/>
            </a:bodyPr>
            <a:lstStyle/>
            <a:p>
              <a:pPr algn="ct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sp>
          <p:nvSpPr>
            <p:cNvPr id="199" name="テキスト ボックス 198">
              <a:extLst>
                <a:ext uri="{FF2B5EF4-FFF2-40B4-BE49-F238E27FC236}">
                  <a16:creationId xmlns:a16="http://schemas.microsoft.com/office/drawing/2014/main" id="{554EFF2D-E0A9-A000-FAB9-8D2F08ABF54E}"/>
                </a:ext>
              </a:extLst>
            </p:cNvPr>
            <p:cNvSpPr txBox="1"/>
            <p:nvPr/>
          </p:nvSpPr>
          <p:spPr>
            <a:xfrm>
              <a:off x="4557567" y="5265302"/>
              <a:ext cx="367579" cy="369332"/>
            </a:xfrm>
            <a:prstGeom prst="rect">
              <a:avLst/>
            </a:prstGeom>
            <a:noFill/>
          </p:spPr>
          <p:txBody>
            <a:bodyPr wrap="square" rtlCol="0">
              <a:spAutoFit/>
            </a:bodyPr>
            <a:lstStyle/>
            <a:p>
              <a:pPr algn="ct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sp>
          <p:nvSpPr>
            <p:cNvPr id="200" name="テキスト ボックス 199">
              <a:extLst>
                <a:ext uri="{FF2B5EF4-FFF2-40B4-BE49-F238E27FC236}">
                  <a16:creationId xmlns:a16="http://schemas.microsoft.com/office/drawing/2014/main" id="{A5BFA7A0-8E25-B71A-F95D-024BDC8F04D6}"/>
                </a:ext>
              </a:extLst>
            </p:cNvPr>
            <p:cNvSpPr txBox="1"/>
            <p:nvPr/>
          </p:nvSpPr>
          <p:spPr>
            <a:xfrm>
              <a:off x="5280477" y="5262902"/>
              <a:ext cx="367579" cy="369332"/>
            </a:xfrm>
            <a:prstGeom prst="rect">
              <a:avLst/>
            </a:prstGeom>
            <a:noFill/>
          </p:spPr>
          <p:txBody>
            <a:bodyPr wrap="square" rtlCol="0">
              <a:spAutoFit/>
            </a:bodyPr>
            <a:lstStyle/>
            <a:p>
              <a:pPr algn="ctr"/>
              <a:r>
                <a:rPr kumimoji="1" lang="ja-JP" altLang="en-US">
                  <a:solidFill>
                    <a:srgbClr val="0070C0"/>
                  </a:solidFill>
                  <a:latin typeface="Meiryo" charset="-128"/>
                  <a:ea typeface="Meiryo" charset="-128"/>
                  <a:cs typeface="Meiryo" charset="-128"/>
                </a:rPr>
                <a:t>・</a:t>
              </a:r>
              <a:endParaRPr kumimoji="1" lang="ja-JP" altLang="en-US" dirty="0">
                <a:solidFill>
                  <a:srgbClr val="0070C0"/>
                </a:solidFill>
                <a:latin typeface="Meiryo" charset="-128"/>
                <a:ea typeface="Meiryo" charset="-128"/>
                <a:cs typeface="Meiryo" charset="-128"/>
              </a:endParaRPr>
            </a:p>
          </p:txBody>
        </p:sp>
      </p:grpSp>
      <p:sp>
        <p:nvSpPr>
          <p:cNvPr id="201" name="曲折矢印 200">
            <a:extLst>
              <a:ext uri="{FF2B5EF4-FFF2-40B4-BE49-F238E27FC236}">
                <a16:creationId xmlns:a16="http://schemas.microsoft.com/office/drawing/2014/main" id="{B4644773-B056-F60B-B8C7-10108BD6368A}"/>
              </a:ext>
            </a:extLst>
          </p:cNvPr>
          <p:cNvSpPr/>
          <p:nvPr/>
        </p:nvSpPr>
        <p:spPr>
          <a:xfrm flipV="1">
            <a:off x="1639048" y="2818306"/>
            <a:ext cx="763803" cy="2460219"/>
          </a:xfrm>
          <a:prstGeom prst="bentArrow">
            <a:avLst/>
          </a:prstGeom>
          <a:solidFill>
            <a:schemeClr val="accent3"/>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2" name="曲折矢印 201">
            <a:extLst>
              <a:ext uri="{FF2B5EF4-FFF2-40B4-BE49-F238E27FC236}">
                <a16:creationId xmlns:a16="http://schemas.microsoft.com/office/drawing/2014/main" id="{9AD49B11-6735-F841-8736-8595034155DE}"/>
              </a:ext>
            </a:extLst>
          </p:cNvPr>
          <p:cNvSpPr/>
          <p:nvPr/>
        </p:nvSpPr>
        <p:spPr>
          <a:xfrm rot="16200000" flipV="1">
            <a:off x="6017217" y="3615886"/>
            <a:ext cx="2338220" cy="821447"/>
          </a:xfrm>
          <a:prstGeom prst="bentArrow">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1938886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right)">
                                      <p:cBhvr>
                                        <p:cTn id="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9A49B727-C813-6757-A580-8BAB659C120A}"/>
              </a:ext>
            </a:extLst>
          </p:cNvPr>
          <p:cNvSpPr>
            <a:spLocks noGrp="1"/>
          </p:cNvSpPr>
          <p:nvPr>
            <p:ph type="title"/>
          </p:nvPr>
        </p:nvSpPr>
        <p:spPr/>
        <p:txBody>
          <a:bodyPr/>
          <a:lstStyle/>
          <a:p>
            <a:r>
              <a:rPr kumimoji="1" lang="ja-JP" altLang="en-US"/>
              <a:t>深層学習の問題点</a:t>
            </a:r>
          </a:p>
        </p:txBody>
      </p:sp>
      <p:sp>
        <p:nvSpPr>
          <p:cNvPr id="4" name="テキスト ボックス 3">
            <a:extLst>
              <a:ext uri="{FF2B5EF4-FFF2-40B4-BE49-F238E27FC236}">
                <a16:creationId xmlns:a16="http://schemas.microsoft.com/office/drawing/2014/main" id="{FB7E9197-7195-F4C6-9B0D-33CF4619CBFC}"/>
              </a:ext>
            </a:extLst>
          </p:cNvPr>
          <p:cNvSpPr txBox="1"/>
          <p:nvPr/>
        </p:nvSpPr>
        <p:spPr>
          <a:xfrm>
            <a:off x="376638" y="1663293"/>
            <a:ext cx="8390724" cy="923330"/>
          </a:xfrm>
          <a:prstGeom prst="rect">
            <a:avLst/>
          </a:prstGeom>
          <a:noFill/>
        </p:spPr>
        <p:txBody>
          <a:bodyPr wrap="square">
            <a:spAutoFit/>
          </a:bodyPr>
          <a:lstStyle/>
          <a:p>
            <a:pPr marL="285750" indent="-285750">
              <a:buFont typeface="Wingdings" pitchFamily="2" charset="2"/>
              <a:buChar char="ü"/>
            </a:pPr>
            <a:r>
              <a:rPr lang="ja-JP" altLang="en-US" sz="1800">
                <a:solidFill>
                  <a:prstClr val="black"/>
                </a:solidFill>
                <a:latin typeface="Meiryo" panose="020B0604030504040204" pitchFamily="34" charset="-128"/>
                <a:ea typeface="Meiryo" panose="020B0604030504040204" pitchFamily="34" charset="-128"/>
              </a:rPr>
              <a:t>学習に大量の教師データや計算資源（膨大な電力消費）が必要である。</a:t>
            </a:r>
            <a:endParaRPr lang="en-US" altLang="ja-JP" sz="1800" dirty="0">
              <a:solidFill>
                <a:prstClr val="black"/>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lang="ja-JP" altLang="en-US" sz="1800">
                <a:solidFill>
                  <a:prstClr val="black"/>
                </a:solidFill>
                <a:latin typeface="Meiryo" panose="020B0604030504040204" pitchFamily="34" charset="-128"/>
                <a:ea typeface="Meiryo" panose="020B0604030504040204" pitchFamily="34" charset="-128"/>
              </a:rPr>
              <a:t>学習範囲外の状況に弱く、実世界状況への臨機応変な対応ができない。</a:t>
            </a:r>
            <a:endParaRPr lang="en-US" altLang="ja-JP" sz="1800" dirty="0">
              <a:solidFill>
                <a:prstClr val="black"/>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lang="ja-JP" altLang="en-US" sz="1800">
                <a:solidFill>
                  <a:prstClr val="black"/>
                </a:solidFill>
                <a:latin typeface="Meiryo" panose="020B0604030504040204" pitchFamily="34" charset="-128"/>
                <a:ea typeface="Meiryo" panose="020B0604030504040204" pitchFamily="34" charset="-128"/>
              </a:rPr>
              <a:t>パターン処理は強いが、意味処理・説明などの高次処理はできていない。</a:t>
            </a:r>
            <a:endParaRPr lang="en-US" altLang="ja-JP" sz="1800" dirty="0">
              <a:solidFill>
                <a:prstClr val="black"/>
              </a:solidFill>
              <a:latin typeface="Meiryo" panose="020B0604030504040204" pitchFamily="34" charset="-128"/>
              <a:ea typeface="Meiryo" panose="020B0604030504040204" pitchFamily="34" charset="-128"/>
            </a:endParaRPr>
          </a:p>
        </p:txBody>
      </p:sp>
      <p:sp>
        <p:nvSpPr>
          <p:cNvPr id="6" name="テキスト ボックス 5">
            <a:extLst>
              <a:ext uri="{FF2B5EF4-FFF2-40B4-BE49-F238E27FC236}">
                <a16:creationId xmlns:a16="http://schemas.microsoft.com/office/drawing/2014/main" id="{7C019542-7452-F1BE-210F-56EB93F2B8CC}"/>
              </a:ext>
            </a:extLst>
          </p:cNvPr>
          <p:cNvSpPr txBox="1"/>
          <p:nvPr/>
        </p:nvSpPr>
        <p:spPr>
          <a:xfrm>
            <a:off x="376638" y="3807990"/>
            <a:ext cx="8390724" cy="2031325"/>
          </a:xfrm>
          <a:prstGeom prst="rect">
            <a:avLst/>
          </a:prstGeom>
          <a:noFill/>
        </p:spPr>
        <p:txBody>
          <a:bodyPr wrap="square">
            <a:spAutoFit/>
          </a:bodyPr>
          <a:lstStyle/>
          <a:p>
            <a:pPr marL="285750" indent="-285750">
              <a:buFont typeface="Wingdings" pitchFamily="2" charset="2"/>
              <a:buChar char="ü"/>
            </a:pPr>
            <a:r>
              <a:rPr lang="ja-JP" altLang="en-US" sz="1800">
                <a:solidFill>
                  <a:prstClr val="black"/>
                </a:solidFill>
                <a:latin typeface="Meiryo" panose="020B0604030504040204" pitchFamily="34" charset="-128"/>
                <a:ea typeface="Meiryo" panose="020B0604030504040204" pitchFamily="34" charset="-128"/>
              </a:rPr>
              <a:t>深層学習を超大規模化した基盤モデルによって精度・汎用性が高まり、人間離れした知能の可能性が示されたが、上記の問題点は 一部改善されたものの、論理推論・論理構築や実世界操作などに課題が残り、極めて大規模な計算資源を必要とする問題はいっそう深刻化した。</a:t>
            </a:r>
            <a:endParaRPr lang="en-US" altLang="ja-JP" sz="1800" dirty="0">
              <a:solidFill>
                <a:prstClr val="black"/>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lang="ja-JP" altLang="en-US" sz="1800">
                <a:solidFill>
                  <a:prstClr val="black"/>
                </a:solidFill>
                <a:latin typeface="Meiryo" panose="020B0604030504040204" pitchFamily="34" charset="-128"/>
                <a:ea typeface="Meiryo" panose="020B0604030504040204" pitchFamily="34" charset="-128"/>
              </a:rPr>
              <a:t>基盤モデルがなぜそのような高い性能を示すのか、そのメカニズムは明らかになっていない。</a:t>
            </a:r>
            <a:endParaRPr lang="en-US" altLang="ja-JP" sz="1800" dirty="0">
              <a:solidFill>
                <a:prstClr val="black"/>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lang="ja-JP" altLang="en-US">
                <a:solidFill>
                  <a:prstClr val="black"/>
                </a:solidFill>
                <a:latin typeface="Meiryo" panose="020B0604030504040204" pitchFamily="34" charset="-128"/>
                <a:ea typeface="Meiryo" panose="020B0604030504040204" pitchFamily="34" charset="-128"/>
              </a:rPr>
              <a:t>人間の脳の仕組みが未解明であり、その応用にも限界がある。</a:t>
            </a:r>
            <a:endParaRPr lang="ja-JP" altLang="en-US">
              <a:latin typeface="Meiryo" panose="020B0604030504040204" pitchFamily="34" charset="-128"/>
              <a:ea typeface="Meiryo" panose="020B0604030504040204" pitchFamily="34" charset="-128"/>
            </a:endParaRPr>
          </a:p>
        </p:txBody>
      </p:sp>
      <p:sp>
        <p:nvSpPr>
          <p:cNvPr id="7" name="テキスト ボックス 6">
            <a:extLst>
              <a:ext uri="{FF2B5EF4-FFF2-40B4-BE49-F238E27FC236}">
                <a16:creationId xmlns:a16="http://schemas.microsoft.com/office/drawing/2014/main" id="{4E59B06B-B97E-623E-B11C-5185EF701DDD}"/>
              </a:ext>
            </a:extLst>
          </p:cNvPr>
          <p:cNvSpPr txBox="1"/>
          <p:nvPr/>
        </p:nvSpPr>
        <p:spPr>
          <a:xfrm>
            <a:off x="320860" y="1207474"/>
            <a:ext cx="3005951" cy="400110"/>
          </a:xfrm>
          <a:prstGeom prst="rect">
            <a:avLst/>
          </a:prstGeom>
          <a:noFill/>
        </p:spPr>
        <p:txBody>
          <a:bodyPr wrap="none" rtlCol="0">
            <a:spAutoFit/>
          </a:bodyPr>
          <a:lstStyle/>
          <a:p>
            <a:r>
              <a:rPr kumimoji="1" lang="ja-JP" altLang="en-US" sz="2000" b="1">
                <a:latin typeface="Meiryo" panose="020B0604030504040204" pitchFamily="34" charset="-128"/>
                <a:ea typeface="Meiryo" panose="020B0604030504040204" pitchFamily="34" charset="-128"/>
              </a:rPr>
              <a:t>深層学習が抱える問題点</a:t>
            </a:r>
          </a:p>
        </p:txBody>
      </p:sp>
      <p:sp>
        <p:nvSpPr>
          <p:cNvPr id="8" name="テキスト ボックス 7">
            <a:extLst>
              <a:ext uri="{FF2B5EF4-FFF2-40B4-BE49-F238E27FC236}">
                <a16:creationId xmlns:a16="http://schemas.microsoft.com/office/drawing/2014/main" id="{C2214299-7221-B4A9-8721-34328FFB0A31}"/>
              </a:ext>
            </a:extLst>
          </p:cNvPr>
          <p:cNvSpPr txBox="1"/>
          <p:nvPr/>
        </p:nvSpPr>
        <p:spPr>
          <a:xfrm>
            <a:off x="320860" y="3407880"/>
            <a:ext cx="2236510" cy="400110"/>
          </a:xfrm>
          <a:prstGeom prst="rect">
            <a:avLst/>
          </a:prstGeom>
          <a:noFill/>
        </p:spPr>
        <p:txBody>
          <a:bodyPr wrap="none" rtlCol="0">
            <a:spAutoFit/>
          </a:bodyPr>
          <a:lstStyle/>
          <a:p>
            <a:r>
              <a:rPr kumimoji="1" lang="ja-JP" altLang="en-US" sz="2000" b="1">
                <a:latin typeface="Meiryo" panose="020B0604030504040204" pitchFamily="34" charset="-128"/>
                <a:ea typeface="Meiryo" panose="020B0604030504040204" pitchFamily="34" charset="-128"/>
              </a:rPr>
              <a:t>問題克服の見通し</a:t>
            </a:r>
          </a:p>
        </p:txBody>
      </p:sp>
    </p:spTree>
    <p:extLst>
      <p:ext uri="{BB962C8B-B14F-4D97-AF65-F5344CB8AC3E}">
        <p14:creationId xmlns:p14="http://schemas.microsoft.com/office/powerpoint/2010/main" val="1770358310"/>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8077200" y="6690381"/>
            <a:ext cx="981767" cy="167619"/>
          </a:xfrm>
          <a:prstGeom prst="rect">
            <a:avLst/>
          </a:prstGeom>
          <a:ln>
            <a:noFill/>
          </a:ln>
          <a:effectLst>
            <a:outerShdw blurRad="292100" dist="139700" dir="2700000" algn="tl" rotWithShape="0">
              <a:srgbClr val="333333">
                <a:alpha val="65000"/>
              </a:srgbClr>
            </a:outerShdw>
          </a:effectLst>
        </p:spPr>
      </p:pic>
      <p:sp>
        <p:nvSpPr>
          <p:cNvPr id="2" name="正方形/長方形 1"/>
          <p:cNvSpPr/>
          <p:nvPr/>
        </p:nvSpPr>
        <p:spPr>
          <a:xfrm>
            <a:off x="4655271" y="4376423"/>
            <a:ext cx="4403697" cy="1307324"/>
          </a:xfrm>
          <a:prstGeom prst="rect">
            <a:avLst/>
          </a:prstGeom>
          <a:solidFill>
            <a:schemeClr val="accent3">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en-US" altLang="ja-JP" sz="2000" b="1" dirty="0">
                <a:solidFill>
                  <a:schemeClr val="bg1"/>
                </a:solidFill>
                <a:latin typeface="Meiryo" panose="020B0604030504040204" pitchFamily="34" charset="-128"/>
                <a:ea typeface="Meiryo" panose="020B0604030504040204" pitchFamily="34" charset="-128"/>
              </a:rPr>
              <a:t>ERP</a:t>
            </a:r>
            <a:r>
              <a:rPr lang="ja-JP" altLang="en-US" sz="2000" b="1">
                <a:solidFill>
                  <a:schemeClr val="bg1"/>
                </a:solidFill>
                <a:latin typeface="Meiryo" panose="020B0604030504040204" pitchFamily="34" charset="-128"/>
                <a:ea typeface="Meiryo" panose="020B0604030504040204" pitchFamily="34" charset="-128"/>
              </a:rPr>
              <a:t>と</a:t>
            </a:r>
            <a:endParaRPr lang="en-US" altLang="ja-JP" sz="2000" b="1" dirty="0">
              <a:solidFill>
                <a:schemeClr val="bg1"/>
              </a:solidFill>
              <a:latin typeface="Meiryo" panose="020B0604030504040204" pitchFamily="34" charset="-128"/>
              <a:ea typeface="Meiryo" panose="020B0604030504040204" pitchFamily="34" charset="-128"/>
            </a:endParaRPr>
          </a:p>
          <a:p>
            <a:pPr algn="r"/>
            <a:r>
              <a:rPr lang="ja-JP" altLang="en-US" sz="2000" b="1">
                <a:solidFill>
                  <a:schemeClr val="bg1"/>
                </a:solidFill>
                <a:latin typeface="Meiryo" panose="020B0604030504040204" pitchFamily="34" charset="-128"/>
                <a:ea typeface="Meiryo" panose="020B0604030504040204" pitchFamily="34" charset="-128"/>
              </a:rPr>
              <a:t>エンタープライズアプリケーション</a:t>
            </a:r>
            <a:endParaRPr lang="ja-JP" altLang="en-US" dirty="0">
              <a:solidFill>
                <a:schemeClr val="bg1"/>
              </a:solidFill>
              <a:latin typeface="Meiryo" panose="020B0604030504040204" pitchFamily="34" charset="-128"/>
              <a:ea typeface="Meiryo" panose="020B0604030504040204" pitchFamily="34" charset="-128"/>
              <a:cs typeface="Arial" pitchFamily="34" charset="0"/>
            </a:endParaRP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2479804119"/>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xmlns:p14="http://schemas.microsoft.com/office/powerpoint/2010/main" spd="slow">
        <p:fade/>
      </p:transition>
    </mc:Fallback>
  </mc:AlternateContent>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152400" y="152400"/>
            <a:ext cx="8991600" cy="533400"/>
          </a:xfrm>
        </p:spPr>
        <p:txBody>
          <a:bodyPr/>
          <a:lstStyle/>
          <a:p>
            <a:r>
              <a:rPr lang="en-US" altLang="ja-JP" dirty="0"/>
              <a:t>ERP</a:t>
            </a:r>
            <a:r>
              <a:rPr lang="ja-JP" altLang="ja-JP"/>
              <a:t>と</a:t>
            </a:r>
            <a:r>
              <a:rPr lang="en-US" altLang="ja-JP" dirty="0"/>
              <a:t>ERP</a:t>
            </a:r>
            <a:r>
              <a:rPr lang="ja-JP" altLang="ja-JP"/>
              <a:t>システムと</a:t>
            </a:r>
            <a:r>
              <a:rPr lang="en-US" altLang="ja-JP" dirty="0"/>
              <a:t>ERP</a:t>
            </a:r>
            <a:r>
              <a:rPr lang="ja-JP" altLang="ja-JP"/>
              <a:t>パッケージ</a:t>
            </a:r>
            <a:endParaRPr kumimoji="1" lang="ja-JP" altLang="en-US" sz="2800" dirty="0">
              <a:latin typeface="メイリオ"/>
              <a:ea typeface="メイリオ"/>
              <a:cs typeface="メイリオ"/>
            </a:endParaRPr>
          </a:p>
        </p:txBody>
      </p:sp>
      <p:sp>
        <p:nvSpPr>
          <p:cNvPr id="3" name="角丸四角形 2"/>
          <p:cNvSpPr/>
          <p:nvPr/>
        </p:nvSpPr>
        <p:spPr bwMode="auto">
          <a:xfrm>
            <a:off x="755576" y="1628106"/>
            <a:ext cx="5760640" cy="4176464"/>
          </a:xfrm>
          <a:prstGeom prst="roundRect">
            <a:avLst>
              <a:gd name="adj" fmla="val 0"/>
            </a:avLst>
          </a:prstGeom>
          <a:ln>
            <a:noFill/>
            <a:headEnd type="none" w="med" len="med"/>
            <a:tailEnd type="none" w="med" len="med"/>
          </a:ln>
        </p:spPr>
        <p:style>
          <a:lnRef idx="3">
            <a:schemeClr val="lt1"/>
          </a:lnRef>
          <a:fillRef idx="1">
            <a:schemeClr val="accent1"/>
          </a:fillRef>
          <a:effectRef idx="1">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dirty="0">
              <a:ln>
                <a:noFill/>
              </a:ln>
              <a:solidFill>
                <a:srgbClr val="484848"/>
              </a:solidFill>
              <a:effectLst/>
              <a:latin typeface="メイリオ"/>
              <a:ea typeface="メイリオ"/>
              <a:cs typeface="メイリオ"/>
            </a:endParaRPr>
          </a:p>
        </p:txBody>
      </p:sp>
      <p:sp>
        <p:nvSpPr>
          <p:cNvPr id="8" name="テキスト ボックス 7"/>
          <p:cNvSpPr txBox="1"/>
          <p:nvPr/>
        </p:nvSpPr>
        <p:spPr>
          <a:xfrm>
            <a:off x="971600" y="1772122"/>
            <a:ext cx="2938926" cy="400110"/>
          </a:xfrm>
          <a:prstGeom prst="rect">
            <a:avLst/>
          </a:prstGeom>
          <a:noFill/>
        </p:spPr>
        <p:txBody>
          <a:bodyPr wrap="none" rtlCol="0">
            <a:spAutoFit/>
          </a:bodyPr>
          <a:lstStyle/>
          <a:p>
            <a:r>
              <a:rPr kumimoji="1" lang="en-US" altLang="ja-JP" sz="2000" dirty="0">
                <a:solidFill>
                  <a:srgbClr val="FFFFFF"/>
                </a:solidFill>
                <a:latin typeface="メイリオ"/>
                <a:ea typeface="メイリオ"/>
                <a:cs typeface="メイリオ"/>
              </a:rPr>
              <a:t>ERP</a:t>
            </a:r>
            <a:r>
              <a:rPr kumimoji="1" lang="en-US" altLang="ja-JP" dirty="0">
                <a:solidFill>
                  <a:srgbClr val="FFFFFF"/>
                </a:solidFill>
                <a:latin typeface="メイリオ"/>
                <a:ea typeface="メイリオ"/>
                <a:cs typeface="メイリオ"/>
              </a:rPr>
              <a:t> </a:t>
            </a:r>
            <a:r>
              <a:rPr kumimoji="1" lang="en-US" altLang="ja-JP" sz="1200" dirty="0">
                <a:solidFill>
                  <a:srgbClr val="FFFFFF"/>
                </a:solidFill>
                <a:latin typeface="メイリオ"/>
                <a:ea typeface="メイリオ"/>
                <a:cs typeface="メイリオ"/>
              </a:rPr>
              <a:t>Enterprise Recourse Planning</a:t>
            </a:r>
            <a:endParaRPr kumimoji="1" lang="ja-JP" altLang="en-US" sz="1200" dirty="0">
              <a:solidFill>
                <a:srgbClr val="FFFFFF"/>
              </a:solidFill>
              <a:latin typeface="メイリオ"/>
              <a:ea typeface="メイリオ"/>
              <a:cs typeface="メイリオ"/>
            </a:endParaRPr>
          </a:p>
        </p:txBody>
      </p:sp>
      <p:sp>
        <p:nvSpPr>
          <p:cNvPr id="12" name="テキスト ボックス 11"/>
          <p:cNvSpPr txBox="1"/>
          <p:nvPr/>
        </p:nvSpPr>
        <p:spPr>
          <a:xfrm>
            <a:off x="971600" y="2132162"/>
            <a:ext cx="5929828" cy="584776"/>
          </a:xfrm>
          <a:prstGeom prst="rect">
            <a:avLst/>
          </a:prstGeom>
          <a:noFill/>
        </p:spPr>
        <p:txBody>
          <a:bodyPr wrap="none" rtlCol="0">
            <a:spAutoFit/>
          </a:bodyPr>
          <a:lstStyle/>
          <a:p>
            <a:r>
              <a:rPr lang="ja-JP" altLang="en-US" sz="1600" dirty="0">
                <a:solidFill>
                  <a:srgbClr val="FFFFFF"/>
                </a:solidFill>
                <a:latin typeface="メイリオ"/>
                <a:ea typeface="メイリオ"/>
                <a:cs typeface="メイリオ"/>
              </a:rPr>
              <a:t>企業経営の基本となる資源要素（ヒト・モノ・カネ・情報）を</a:t>
            </a:r>
            <a:endParaRPr lang="en-US" altLang="ja-JP" sz="1600" dirty="0">
              <a:solidFill>
                <a:srgbClr val="FFFFFF"/>
              </a:solidFill>
              <a:latin typeface="メイリオ"/>
              <a:ea typeface="メイリオ"/>
              <a:cs typeface="メイリオ"/>
            </a:endParaRPr>
          </a:p>
          <a:p>
            <a:r>
              <a:rPr lang="ja-JP" altLang="en-US" sz="1600" dirty="0">
                <a:solidFill>
                  <a:srgbClr val="FFFFFF"/>
                </a:solidFill>
                <a:latin typeface="メイリオ"/>
                <a:ea typeface="メイリオ"/>
                <a:cs typeface="メイリオ"/>
              </a:rPr>
              <a:t>適切に分配し有効活用する計画を重視する</a:t>
            </a:r>
            <a:r>
              <a:rPr kumimoji="1" lang="ja-JP" altLang="en-US" sz="1600" b="1" u="sng" dirty="0">
                <a:solidFill>
                  <a:srgbClr val="FFFFFF"/>
                </a:solidFill>
                <a:latin typeface="メイリオ"/>
                <a:ea typeface="メイリオ"/>
                <a:cs typeface="メイリオ"/>
              </a:rPr>
              <a:t>経営手法</a:t>
            </a:r>
          </a:p>
        </p:txBody>
      </p:sp>
      <p:grpSp>
        <p:nvGrpSpPr>
          <p:cNvPr id="21" name="図形グループ 20"/>
          <p:cNvGrpSpPr/>
          <p:nvPr/>
        </p:nvGrpSpPr>
        <p:grpSpPr>
          <a:xfrm>
            <a:off x="899592" y="2852242"/>
            <a:ext cx="3312368" cy="1368152"/>
            <a:chOff x="827584" y="2780928"/>
            <a:chExt cx="3312368" cy="1368152"/>
          </a:xfrm>
        </p:grpSpPr>
        <p:sp>
          <p:nvSpPr>
            <p:cNvPr id="4" name="角丸四角形 3"/>
            <p:cNvSpPr/>
            <p:nvPr/>
          </p:nvSpPr>
          <p:spPr bwMode="auto">
            <a:xfrm>
              <a:off x="827584" y="2780928"/>
              <a:ext cx="3312368" cy="1368152"/>
            </a:xfrm>
            <a:prstGeom prst="roundRect">
              <a:avLst>
                <a:gd name="adj" fmla="val 0"/>
              </a:avLst>
            </a:prstGeom>
            <a:solidFill>
              <a:srgbClr val="008000"/>
            </a:solidFill>
            <a:ln>
              <a:noFill/>
              <a:headEnd type="none" w="med" len="med"/>
              <a:tailEnd type="none" w="med" len="med"/>
            </a:ln>
          </p:spPr>
          <p:style>
            <a:lnRef idx="3">
              <a:schemeClr val="lt1"/>
            </a:lnRef>
            <a:fillRef idx="1">
              <a:schemeClr val="accent1"/>
            </a:fillRef>
            <a:effectRef idx="1">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dirty="0">
                <a:ln>
                  <a:noFill/>
                </a:ln>
                <a:solidFill>
                  <a:srgbClr val="484848"/>
                </a:solidFill>
                <a:effectLst/>
                <a:latin typeface="メイリオ"/>
                <a:ea typeface="メイリオ"/>
                <a:cs typeface="メイリオ"/>
              </a:endParaRPr>
            </a:p>
          </p:txBody>
        </p:sp>
        <p:sp>
          <p:nvSpPr>
            <p:cNvPr id="9" name="テキスト ボックス 8"/>
            <p:cNvSpPr txBox="1"/>
            <p:nvPr/>
          </p:nvSpPr>
          <p:spPr>
            <a:xfrm>
              <a:off x="899592" y="2924944"/>
              <a:ext cx="1784037" cy="400110"/>
            </a:xfrm>
            <a:prstGeom prst="rect">
              <a:avLst/>
            </a:prstGeom>
            <a:noFill/>
          </p:spPr>
          <p:txBody>
            <a:bodyPr wrap="none" rtlCol="0">
              <a:spAutoFit/>
            </a:bodyPr>
            <a:lstStyle/>
            <a:p>
              <a:r>
                <a:rPr kumimoji="1" lang="en-US" altLang="ja-JP" sz="2000" dirty="0">
                  <a:solidFill>
                    <a:srgbClr val="FFFFFF"/>
                  </a:solidFill>
                  <a:latin typeface="メイリオ"/>
                  <a:ea typeface="メイリオ"/>
                  <a:cs typeface="メイリオ"/>
                </a:rPr>
                <a:t>ERP </a:t>
              </a:r>
              <a:r>
                <a:rPr kumimoji="1" lang="ja-JP" altLang="en-US" sz="2000" dirty="0">
                  <a:solidFill>
                    <a:srgbClr val="FFFFFF"/>
                  </a:solidFill>
                  <a:latin typeface="メイリオ"/>
                  <a:ea typeface="メイリオ"/>
                  <a:cs typeface="メイリオ"/>
                </a:rPr>
                <a:t>システム</a:t>
              </a:r>
            </a:p>
          </p:txBody>
        </p:sp>
        <p:sp>
          <p:nvSpPr>
            <p:cNvPr id="13" name="テキスト ボックス 12"/>
            <p:cNvSpPr txBox="1"/>
            <p:nvPr/>
          </p:nvSpPr>
          <p:spPr>
            <a:xfrm>
              <a:off x="899592" y="3284984"/>
              <a:ext cx="2625539" cy="584776"/>
            </a:xfrm>
            <a:prstGeom prst="rect">
              <a:avLst/>
            </a:prstGeom>
            <a:noFill/>
          </p:spPr>
          <p:txBody>
            <a:bodyPr wrap="none" rtlCol="0">
              <a:spAutoFit/>
            </a:bodyPr>
            <a:lstStyle/>
            <a:p>
              <a:r>
                <a:rPr kumimoji="1" lang="en-US" altLang="ja-JP" sz="1600" dirty="0">
                  <a:solidFill>
                    <a:srgbClr val="FFFFFF"/>
                  </a:solidFill>
                  <a:latin typeface="メイリオ"/>
                  <a:ea typeface="メイリオ"/>
                  <a:cs typeface="メイリオ"/>
                </a:rPr>
                <a:t>ERP</a:t>
              </a:r>
              <a:r>
                <a:rPr kumimoji="1" lang="ja-JP" altLang="en-US" sz="1600" dirty="0">
                  <a:solidFill>
                    <a:srgbClr val="FFFFFF"/>
                  </a:solidFill>
                  <a:latin typeface="メイリオ"/>
                  <a:ea typeface="メイリオ"/>
                  <a:cs typeface="メイリオ"/>
                </a:rPr>
                <a:t>経営を実現するための</a:t>
              </a:r>
            </a:p>
            <a:p>
              <a:r>
                <a:rPr lang="ja-JP" altLang="en-US" sz="1600" b="1" u="sng" dirty="0">
                  <a:solidFill>
                    <a:srgbClr val="FFFFFF"/>
                  </a:solidFill>
                  <a:latin typeface="メイリオ"/>
                  <a:ea typeface="メイリオ"/>
                  <a:cs typeface="メイリオ"/>
                </a:rPr>
                <a:t>情報システム</a:t>
              </a:r>
              <a:endParaRPr kumimoji="1" lang="ja-JP" altLang="en-US" sz="1600" b="1" u="sng" dirty="0">
                <a:solidFill>
                  <a:srgbClr val="FFFFFF"/>
                </a:solidFill>
                <a:latin typeface="メイリオ"/>
                <a:ea typeface="メイリオ"/>
                <a:cs typeface="メイリオ"/>
              </a:endParaRPr>
            </a:p>
          </p:txBody>
        </p:sp>
      </p:grpSp>
      <p:grpSp>
        <p:nvGrpSpPr>
          <p:cNvPr id="19" name="図形グループ 18"/>
          <p:cNvGrpSpPr/>
          <p:nvPr/>
        </p:nvGrpSpPr>
        <p:grpSpPr>
          <a:xfrm>
            <a:off x="899592" y="2852242"/>
            <a:ext cx="7632848" cy="2736304"/>
            <a:chOff x="827584" y="2780928"/>
            <a:chExt cx="7632848" cy="2736304"/>
          </a:xfrm>
        </p:grpSpPr>
        <p:sp>
          <p:nvSpPr>
            <p:cNvPr id="5" name="角丸四角形 4"/>
            <p:cNvSpPr/>
            <p:nvPr/>
          </p:nvSpPr>
          <p:spPr bwMode="auto">
            <a:xfrm>
              <a:off x="827584" y="4581128"/>
              <a:ext cx="7632848" cy="936104"/>
            </a:xfrm>
            <a:prstGeom prst="roundRect">
              <a:avLst>
                <a:gd name="adj" fmla="val 0"/>
              </a:avLst>
            </a:prstGeom>
            <a:solidFill>
              <a:schemeClr val="accent2">
                <a:lumMod val="60000"/>
                <a:lumOff val="40000"/>
              </a:schemeClr>
            </a:solidFill>
            <a:ln>
              <a:noFill/>
              <a:headEnd type="none" w="med" len="med"/>
              <a:tailEnd type="none" w="med" len="med"/>
            </a:ln>
          </p:spPr>
          <p:style>
            <a:lnRef idx="3">
              <a:schemeClr val="lt1"/>
            </a:lnRef>
            <a:fillRef idx="1">
              <a:schemeClr val="accent1"/>
            </a:fillRef>
            <a:effectRef idx="1">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FFFFFF"/>
                </a:solidFill>
                <a:effectLst/>
                <a:latin typeface="メイリオ"/>
                <a:ea typeface="メイリオ"/>
                <a:cs typeface="メイリオ"/>
              </a:endParaRPr>
            </a:p>
          </p:txBody>
        </p:sp>
        <p:sp>
          <p:nvSpPr>
            <p:cNvPr id="10" name="テキスト ボックス 9"/>
            <p:cNvSpPr txBox="1"/>
            <p:nvPr/>
          </p:nvSpPr>
          <p:spPr>
            <a:xfrm>
              <a:off x="899592" y="4716432"/>
              <a:ext cx="2040518" cy="400110"/>
            </a:xfrm>
            <a:prstGeom prst="rect">
              <a:avLst/>
            </a:prstGeom>
            <a:noFill/>
          </p:spPr>
          <p:txBody>
            <a:bodyPr wrap="none" rtlCol="0">
              <a:spAutoFit/>
            </a:bodyPr>
            <a:lstStyle/>
            <a:p>
              <a:r>
                <a:rPr kumimoji="1" lang="en-US" altLang="ja-JP" sz="2000" dirty="0">
                  <a:solidFill>
                    <a:srgbClr val="FFFFFF"/>
                  </a:solidFill>
                  <a:latin typeface="メイリオ"/>
                  <a:ea typeface="メイリオ"/>
                  <a:cs typeface="メイリオ"/>
                </a:rPr>
                <a:t>ERP </a:t>
              </a:r>
              <a:r>
                <a:rPr kumimoji="1" lang="ja-JP" altLang="en-US" sz="2000" dirty="0">
                  <a:solidFill>
                    <a:srgbClr val="FFFFFF"/>
                  </a:solidFill>
                  <a:latin typeface="メイリオ"/>
                  <a:ea typeface="メイリオ"/>
                  <a:cs typeface="メイリオ"/>
                </a:rPr>
                <a:t>パッケージ</a:t>
              </a:r>
            </a:p>
          </p:txBody>
        </p:sp>
        <p:sp>
          <p:nvSpPr>
            <p:cNvPr id="11" name="テキスト ボックス 10"/>
            <p:cNvSpPr txBox="1"/>
            <p:nvPr/>
          </p:nvSpPr>
          <p:spPr>
            <a:xfrm>
              <a:off x="899592" y="5076472"/>
              <a:ext cx="6934410" cy="338554"/>
            </a:xfrm>
            <a:prstGeom prst="rect">
              <a:avLst/>
            </a:prstGeom>
            <a:noFill/>
          </p:spPr>
          <p:txBody>
            <a:bodyPr wrap="none" rtlCol="0">
              <a:spAutoFit/>
            </a:bodyPr>
            <a:lstStyle/>
            <a:p>
              <a:r>
                <a:rPr lang="en-US" altLang="ja-JP" sz="1600" dirty="0">
                  <a:solidFill>
                    <a:srgbClr val="FFFFFF"/>
                  </a:solidFill>
                  <a:latin typeface="メイリオ"/>
                  <a:ea typeface="メイリオ"/>
                  <a:cs typeface="メイリオ"/>
                </a:rPr>
                <a:t>ERP</a:t>
              </a:r>
              <a:r>
                <a:rPr lang="ja-JP" altLang="en-US" sz="1600" dirty="0">
                  <a:solidFill>
                    <a:srgbClr val="FFFFFF"/>
                  </a:solidFill>
                  <a:latin typeface="メイリオ"/>
                  <a:ea typeface="メイリオ"/>
                  <a:cs typeface="メイリオ"/>
                </a:rPr>
                <a:t>経営を支える理想的な</a:t>
              </a:r>
              <a:r>
                <a:rPr kumimoji="1" lang="ja-JP" altLang="en-US" sz="1600" dirty="0">
                  <a:solidFill>
                    <a:srgbClr val="FFFFFF"/>
                  </a:solidFill>
                  <a:latin typeface="メイリオ"/>
                  <a:ea typeface="メイリオ"/>
                  <a:cs typeface="メイリオ"/>
                </a:rPr>
                <a:t>業務プロセスを</a:t>
              </a:r>
              <a:r>
                <a:rPr kumimoji="1" lang="ja-JP" altLang="en-US" sz="1600" b="1" u="sng" dirty="0">
                  <a:solidFill>
                    <a:srgbClr val="FFFFFF"/>
                  </a:solidFill>
                  <a:latin typeface="メイリオ"/>
                  <a:ea typeface="メイリオ"/>
                  <a:cs typeface="メイリオ"/>
                </a:rPr>
                <a:t>パッケージ化した情報システム</a:t>
              </a:r>
              <a:endParaRPr lang="en-US" altLang="ja-JP" sz="1600" b="1" u="sng" dirty="0">
                <a:solidFill>
                  <a:srgbClr val="FFFFFF"/>
                </a:solidFill>
                <a:latin typeface="メイリオ"/>
                <a:ea typeface="メイリオ"/>
                <a:cs typeface="メイリオ"/>
              </a:endParaRPr>
            </a:p>
          </p:txBody>
        </p:sp>
        <p:grpSp>
          <p:nvGrpSpPr>
            <p:cNvPr id="16" name="図形グループ 15"/>
            <p:cNvGrpSpPr/>
            <p:nvPr/>
          </p:nvGrpSpPr>
          <p:grpSpPr>
            <a:xfrm>
              <a:off x="4211960" y="2780928"/>
              <a:ext cx="1944216" cy="1872208"/>
              <a:chOff x="4211960" y="2780928"/>
              <a:chExt cx="1944216" cy="1872208"/>
            </a:xfrm>
          </p:grpSpPr>
          <p:sp>
            <p:nvSpPr>
              <p:cNvPr id="14" name="曲折矢印 13"/>
              <p:cNvSpPr/>
              <p:nvPr/>
            </p:nvSpPr>
            <p:spPr bwMode="auto">
              <a:xfrm rot="5400000">
                <a:off x="4247964" y="3176972"/>
                <a:ext cx="1440160" cy="1512168"/>
              </a:xfrm>
              <a:prstGeom prst="bentArrow">
                <a:avLst/>
              </a:prstGeom>
              <a:solidFill>
                <a:srgbClr val="66FFCC"/>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メイリオ"/>
                  <a:ea typeface="メイリオ"/>
                  <a:cs typeface="メイリオ"/>
                </a:endParaRPr>
              </a:p>
            </p:txBody>
          </p:sp>
          <p:sp>
            <p:nvSpPr>
              <p:cNvPr id="7" name="角丸四角形 6"/>
              <p:cNvSpPr/>
              <p:nvPr/>
            </p:nvSpPr>
            <p:spPr bwMode="auto">
              <a:xfrm>
                <a:off x="4427984" y="2780928"/>
                <a:ext cx="1728192" cy="1368152"/>
              </a:xfrm>
              <a:prstGeom prst="roundRect">
                <a:avLst>
                  <a:gd name="adj" fmla="val 0"/>
                </a:avLst>
              </a:prstGeom>
              <a:solidFill>
                <a:schemeClr val="accent3">
                  <a:alpha val="50000"/>
                </a:schemeClr>
              </a:solidFill>
              <a:ln>
                <a:noFill/>
                <a:headEnd type="none" w="med" len="med"/>
                <a:tailEnd type="none" w="med" len="med"/>
              </a:ln>
            </p:spPr>
            <p:style>
              <a:lnRef idx="3">
                <a:schemeClr val="lt1"/>
              </a:lnRef>
              <a:fillRef idx="1">
                <a:schemeClr val="accent3"/>
              </a:fillRef>
              <a:effectRef idx="1">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rgbClr val="FFFFFF"/>
                    </a:solidFill>
                    <a:effectLst/>
                    <a:latin typeface="メイリオ"/>
                    <a:ea typeface="メイリオ"/>
                    <a:cs typeface="メイリオ"/>
                  </a:rPr>
                  <a:t>業務分析や業務プロセスの標準化</a:t>
                </a:r>
                <a:r>
                  <a:rPr kumimoji="0" lang="en-US" altLang="ja-JP" sz="1400" b="0" i="0" u="none" strike="noStrike" cap="none" normalizeH="0" dirty="0">
                    <a:ln>
                      <a:noFill/>
                    </a:ln>
                    <a:solidFill>
                      <a:srgbClr val="FFFFFF"/>
                    </a:solidFill>
                    <a:effectLst/>
                    <a:latin typeface="メイリオ"/>
                    <a:ea typeface="メイリオ"/>
                    <a:cs typeface="メイリオ"/>
                  </a:rPr>
                  <a:t>(BPR)</a:t>
                </a:r>
                <a:r>
                  <a:rPr kumimoji="0" lang="ja-JP" altLang="en-US" sz="1400" b="0" i="0" u="none" strike="noStrike" cap="none" normalizeH="0" dirty="0">
                    <a:ln>
                      <a:noFill/>
                    </a:ln>
                    <a:solidFill>
                      <a:srgbClr val="FFFFFF"/>
                    </a:solidFill>
                    <a:effectLst/>
                    <a:latin typeface="メイリオ"/>
                    <a:ea typeface="メイリオ"/>
                    <a:cs typeface="メイリオ"/>
                  </a:rPr>
                  <a:t>に手間やコストがかかり、実現が困難</a:t>
                </a:r>
              </a:p>
            </p:txBody>
          </p:sp>
        </p:grpSp>
      </p:grpSp>
      <p:grpSp>
        <p:nvGrpSpPr>
          <p:cNvPr id="20" name="図形グループ 19"/>
          <p:cNvGrpSpPr/>
          <p:nvPr/>
        </p:nvGrpSpPr>
        <p:grpSpPr>
          <a:xfrm>
            <a:off x="6300192" y="2060154"/>
            <a:ext cx="2232248" cy="2520280"/>
            <a:chOff x="6228184" y="1988840"/>
            <a:chExt cx="2232248" cy="2520280"/>
          </a:xfrm>
        </p:grpSpPr>
        <p:sp>
          <p:nvSpPr>
            <p:cNvPr id="15" name="曲折矢印 14"/>
            <p:cNvSpPr/>
            <p:nvPr/>
          </p:nvSpPr>
          <p:spPr bwMode="auto">
            <a:xfrm flipH="1">
              <a:off x="6228184" y="1988840"/>
              <a:ext cx="1512168" cy="2520280"/>
            </a:xfrm>
            <a:prstGeom prst="bentArrow">
              <a:avLst/>
            </a:prstGeom>
            <a:solidFill>
              <a:srgbClr val="FF6666"/>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メイリオ"/>
                <a:ea typeface="メイリオ"/>
                <a:cs typeface="メイリオ"/>
              </a:endParaRPr>
            </a:p>
          </p:txBody>
        </p:sp>
        <p:sp>
          <p:nvSpPr>
            <p:cNvPr id="6" name="角丸四角形 5"/>
            <p:cNvSpPr/>
            <p:nvPr/>
          </p:nvSpPr>
          <p:spPr bwMode="auto">
            <a:xfrm>
              <a:off x="6732240" y="2780928"/>
              <a:ext cx="1728192" cy="1368152"/>
            </a:xfrm>
            <a:prstGeom prst="roundRect">
              <a:avLst>
                <a:gd name="adj" fmla="val 0"/>
              </a:avLst>
            </a:prstGeom>
            <a:solidFill>
              <a:schemeClr val="accent3">
                <a:alpha val="50000"/>
              </a:schemeClr>
            </a:solidFill>
            <a:ln>
              <a:noFill/>
              <a:headEnd type="none" w="med" len="med"/>
              <a:tailEnd type="none" w="med" len="med"/>
            </a:ln>
          </p:spPr>
          <p:style>
            <a:lnRef idx="3">
              <a:schemeClr val="lt1"/>
            </a:lnRef>
            <a:fillRef idx="1">
              <a:schemeClr val="accent3"/>
            </a:fillRef>
            <a:effectRef idx="1">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rgbClr val="FFFFFF"/>
                  </a:solidFill>
                  <a:effectLst/>
                  <a:latin typeface="メイリオ"/>
                  <a:ea typeface="メイリオ"/>
                  <a:cs typeface="メイリオ"/>
                </a:rPr>
                <a:t>あるべき姿のひな形を使って、</a:t>
              </a:r>
              <a:r>
                <a:rPr kumimoji="0" lang="ja-JP" altLang="en-US" sz="1400" dirty="0">
                  <a:solidFill>
                    <a:srgbClr val="FFFFFF"/>
                  </a:solidFill>
                  <a:latin typeface="メイリオ"/>
                  <a:ea typeface="メイリオ"/>
                  <a:cs typeface="メイリオ"/>
                </a:rPr>
                <a:t>経営や業務の全体最適化を加速</a:t>
              </a:r>
              <a:endParaRPr kumimoji="0" lang="ja-JP" altLang="en-US" sz="1400" b="0" i="0" u="none" strike="noStrike" cap="none" normalizeH="0" dirty="0">
                <a:ln>
                  <a:noFill/>
                </a:ln>
                <a:solidFill>
                  <a:srgbClr val="FFFFFF"/>
                </a:solidFill>
                <a:effectLst/>
                <a:latin typeface="メイリオ"/>
                <a:ea typeface="メイリオ"/>
                <a:cs typeface="メイリオ"/>
              </a:endParaRPr>
            </a:p>
          </p:txBody>
        </p:sp>
      </p:grpSp>
    </p:spTree>
    <p:extLst>
      <p:ext uri="{BB962C8B-B14F-4D97-AF65-F5344CB8AC3E}">
        <p14:creationId xmlns:p14="http://schemas.microsoft.com/office/powerpoint/2010/main" val="3133781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nodeType="clickEffect">
                                  <p:stCondLst>
                                    <p:cond delay="0"/>
                                  </p:stCondLst>
                                  <p:childTnLst>
                                    <p:set>
                                      <p:cBhvr>
                                        <p:cTn id="13" dur="1" fill="hold">
                                          <p:stCondLst>
                                            <p:cond delay="0"/>
                                          </p:stCondLst>
                                        </p:cTn>
                                        <p:tgtEl>
                                          <p:spTgt spid="19"/>
                                        </p:tgtEl>
                                        <p:attrNameLst>
                                          <p:attrName>style.visibility</p:attrName>
                                        </p:attrNameLst>
                                      </p:cBhvr>
                                      <p:to>
                                        <p:strVal val="visible"/>
                                      </p:to>
                                    </p:set>
                                    <p:animEffect transition="in" filter="wipe(up)">
                                      <p:cBhvr>
                                        <p:cTn id="14" dur="500"/>
                                        <p:tgtEl>
                                          <p:spTgt spid="1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wipe(down)">
                                      <p:cBhvr>
                                        <p:cTn id="1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DX</a:t>
            </a:r>
            <a:r>
              <a:rPr lang="ja-JP" altLang="en-US"/>
              <a:t>の基盤となる</a:t>
            </a:r>
            <a:r>
              <a:rPr lang="en-US" altLang="ja-JP" dirty="0"/>
              <a:t>ERP</a:t>
            </a:r>
            <a:r>
              <a:rPr lang="ja-JP" altLang="ja-JP"/>
              <a:t>システムとは </a:t>
            </a:r>
            <a:endParaRPr kumimoji="1" lang="ja-JP" altLang="en-US" dirty="0">
              <a:latin typeface="メイリオ"/>
              <a:ea typeface="メイリオ"/>
              <a:cs typeface="メイリオ"/>
            </a:endParaRPr>
          </a:p>
        </p:txBody>
      </p:sp>
      <p:sp>
        <p:nvSpPr>
          <p:cNvPr id="3" name="角丸四角形 2"/>
          <p:cNvSpPr/>
          <p:nvPr/>
        </p:nvSpPr>
        <p:spPr bwMode="auto">
          <a:xfrm>
            <a:off x="1259632" y="1178775"/>
            <a:ext cx="3744416" cy="432048"/>
          </a:xfrm>
          <a:prstGeom prst="roundRect">
            <a:avLst>
              <a:gd name="adj" fmla="val 0"/>
            </a:avLst>
          </a:prstGeom>
          <a:solidFill>
            <a:schemeClr val="accent3">
              <a:lumMod val="75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dirty="0">
                <a:solidFill>
                  <a:schemeClr val="bg1"/>
                </a:solidFill>
                <a:latin typeface="メイリオ"/>
                <a:ea typeface="メイリオ"/>
                <a:cs typeface="メイリオ"/>
              </a:rPr>
              <a:t>個別業務</a:t>
            </a:r>
            <a:r>
              <a:rPr kumimoji="0" lang="ja-JP" altLang="en-US" sz="1400" b="0" i="0" u="none" strike="noStrike" cap="none" normalizeH="0" dirty="0">
                <a:ln>
                  <a:noFill/>
                </a:ln>
                <a:solidFill>
                  <a:schemeClr val="bg1"/>
                </a:solidFill>
                <a:effectLst/>
                <a:latin typeface="メイリオ"/>
                <a:ea typeface="メイリオ"/>
                <a:cs typeface="メイリオ"/>
              </a:rPr>
              <a:t>システム</a:t>
            </a:r>
          </a:p>
        </p:txBody>
      </p:sp>
      <p:sp>
        <p:nvSpPr>
          <p:cNvPr id="5" name="角丸四角形 4"/>
          <p:cNvSpPr/>
          <p:nvPr/>
        </p:nvSpPr>
        <p:spPr bwMode="auto">
          <a:xfrm>
            <a:off x="1260450" y="1826847"/>
            <a:ext cx="936104" cy="2160240"/>
          </a:xfrm>
          <a:prstGeom prst="roundRect">
            <a:avLst>
              <a:gd name="adj" fmla="val 0"/>
            </a:avLst>
          </a:prstGeom>
          <a:solidFill>
            <a:srgbClr val="FFFBD2"/>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dirty="0">
              <a:ln>
                <a:noFill/>
              </a:ln>
              <a:solidFill>
                <a:srgbClr val="484848"/>
              </a:solidFill>
              <a:effectLst/>
              <a:latin typeface="メイリオ"/>
              <a:ea typeface="メイリオ"/>
              <a:cs typeface="メイリオ"/>
            </a:endParaRPr>
          </a:p>
        </p:txBody>
      </p:sp>
      <p:sp>
        <p:nvSpPr>
          <p:cNvPr id="6" name="角丸四角形 5"/>
          <p:cNvSpPr/>
          <p:nvPr/>
        </p:nvSpPr>
        <p:spPr bwMode="auto">
          <a:xfrm>
            <a:off x="2196554" y="1826847"/>
            <a:ext cx="936104" cy="2160240"/>
          </a:xfrm>
          <a:prstGeom prst="roundRect">
            <a:avLst>
              <a:gd name="adj" fmla="val 0"/>
            </a:avLst>
          </a:prstGeom>
          <a:solidFill>
            <a:srgbClr val="FFFBD2"/>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メイリオ"/>
              <a:ea typeface="メイリオ"/>
              <a:cs typeface="メイリオ"/>
            </a:endParaRPr>
          </a:p>
        </p:txBody>
      </p:sp>
      <p:sp>
        <p:nvSpPr>
          <p:cNvPr id="7" name="角丸四角形 6"/>
          <p:cNvSpPr/>
          <p:nvPr/>
        </p:nvSpPr>
        <p:spPr bwMode="auto">
          <a:xfrm>
            <a:off x="3132658" y="1826847"/>
            <a:ext cx="936104" cy="2160240"/>
          </a:xfrm>
          <a:prstGeom prst="roundRect">
            <a:avLst>
              <a:gd name="adj" fmla="val 0"/>
            </a:avLst>
          </a:prstGeom>
          <a:solidFill>
            <a:srgbClr val="FFFBD2"/>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メイリオ"/>
              <a:ea typeface="メイリオ"/>
              <a:cs typeface="メイリオ"/>
            </a:endParaRPr>
          </a:p>
        </p:txBody>
      </p:sp>
      <p:sp>
        <p:nvSpPr>
          <p:cNvPr id="8" name="角丸四角形 7"/>
          <p:cNvSpPr/>
          <p:nvPr/>
        </p:nvSpPr>
        <p:spPr bwMode="auto">
          <a:xfrm>
            <a:off x="4067944" y="1826847"/>
            <a:ext cx="936104" cy="2160240"/>
          </a:xfrm>
          <a:prstGeom prst="roundRect">
            <a:avLst>
              <a:gd name="adj" fmla="val 0"/>
            </a:avLst>
          </a:prstGeom>
          <a:solidFill>
            <a:srgbClr val="FFFBD2"/>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メイリオ"/>
              <a:ea typeface="メイリオ"/>
              <a:cs typeface="メイリオ"/>
            </a:endParaRPr>
          </a:p>
        </p:txBody>
      </p:sp>
      <p:sp>
        <p:nvSpPr>
          <p:cNvPr id="9" name="テキスト ボックス 8"/>
          <p:cNvSpPr txBox="1"/>
          <p:nvPr/>
        </p:nvSpPr>
        <p:spPr>
          <a:xfrm>
            <a:off x="2334981" y="1898855"/>
            <a:ext cx="646331" cy="369332"/>
          </a:xfrm>
          <a:prstGeom prst="rect">
            <a:avLst/>
          </a:prstGeom>
          <a:noFill/>
          <a:ln>
            <a:noFill/>
          </a:ln>
        </p:spPr>
        <p:txBody>
          <a:bodyPr wrap="none" rtlCol="0">
            <a:spAutoFit/>
          </a:bodyPr>
          <a:lstStyle/>
          <a:p>
            <a:pPr algn="ctr"/>
            <a:r>
              <a:rPr lang="ja-JP" altLang="en-US" dirty="0">
                <a:solidFill>
                  <a:srgbClr val="0000FF"/>
                </a:solidFill>
                <a:latin typeface="メイリオ"/>
                <a:ea typeface="メイリオ"/>
                <a:cs typeface="メイリオ"/>
              </a:rPr>
              <a:t>生産</a:t>
            </a:r>
            <a:endParaRPr kumimoji="1" lang="ja-JP" altLang="en-US" dirty="0">
              <a:solidFill>
                <a:srgbClr val="0000FF"/>
              </a:solidFill>
              <a:latin typeface="メイリオ"/>
              <a:ea typeface="メイリオ"/>
              <a:cs typeface="メイリオ"/>
            </a:endParaRPr>
          </a:p>
        </p:txBody>
      </p:sp>
      <p:sp>
        <p:nvSpPr>
          <p:cNvPr id="11" name="テキスト ボックス 10"/>
          <p:cNvSpPr txBox="1"/>
          <p:nvPr/>
        </p:nvSpPr>
        <p:spPr>
          <a:xfrm>
            <a:off x="3275856" y="1898855"/>
            <a:ext cx="646331" cy="369332"/>
          </a:xfrm>
          <a:prstGeom prst="rect">
            <a:avLst/>
          </a:prstGeom>
          <a:noFill/>
          <a:ln>
            <a:noFill/>
          </a:ln>
        </p:spPr>
        <p:txBody>
          <a:bodyPr wrap="none" rtlCol="0">
            <a:spAutoFit/>
          </a:bodyPr>
          <a:lstStyle/>
          <a:p>
            <a:pPr algn="ctr"/>
            <a:r>
              <a:rPr kumimoji="1" lang="ja-JP" altLang="en-US" dirty="0">
                <a:solidFill>
                  <a:srgbClr val="0000FF"/>
                </a:solidFill>
                <a:latin typeface="メイリオ"/>
                <a:ea typeface="メイリオ"/>
                <a:cs typeface="メイリオ"/>
              </a:rPr>
              <a:t>販売</a:t>
            </a:r>
          </a:p>
        </p:txBody>
      </p:sp>
      <p:sp>
        <p:nvSpPr>
          <p:cNvPr id="12" name="テキスト ボックス 11"/>
          <p:cNvSpPr txBox="1"/>
          <p:nvPr/>
        </p:nvSpPr>
        <p:spPr>
          <a:xfrm>
            <a:off x="4211961" y="1898855"/>
            <a:ext cx="646331" cy="369332"/>
          </a:xfrm>
          <a:prstGeom prst="rect">
            <a:avLst/>
          </a:prstGeom>
          <a:noFill/>
          <a:ln>
            <a:noFill/>
          </a:ln>
        </p:spPr>
        <p:txBody>
          <a:bodyPr wrap="none" rtlCol="0">
            <a:spAutoFit/>
          </a:bodyPr>
          <a:lstStyle/>
          <a:p>
            <a:pPr algn="ctr"/>
            <a:r>
              <a:rPr kumimoji="1" lang="ja-JP" altLang="en-US" dirty="0">
                <a:solidFill>
                  <a:srgbClr val="0000FF"/>
                </a:solidFill>
                <a:latin typeface="メイリオ"/>
                <a:ea typeface="メイリオ"/>
                <a:cs typeface="メイリオ"/>
              </a:rPr>
              <a:t>会計</a:t>
            </a:r>
          </a:p>
        </p:txBody>
      </p:sp>
      <p:sp>
        <p:nvSpPr>
          <p:cNvPr id="13" name="角丸四角形 12"/>
          <p:cNvSpPr/>
          <p:nvPr/>
        </p:nvSpPr>
        <p:spPr bwMode="auto">
          <a:xfrm>
            <a:off x="1331640" y="2330903"/>
            <a:ext cx="216024" cy="144016"/>
          </a:xfrm>
          <a:prstGeom prst="roundRect">
            <a:avLst/>
          </a:prstGeom>
          <a:solidFill>
            <a:srgbClr val="FF6600"/>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メイリオ"/>
              <a:ea typeface="メイリオ"/>
              <a:cs typeface="メイリオ"/>
            </a:endParaRPr>
          </a:p>
        </p:txBody>
      </p:sp>
      <p:sp>
        <p:nvSpPr>
          <p:cNvPr id="14" name="角丸四角形 13"/>
          <p:cNvSpPr/>
          <p:nvPr/>
        </p:nvSpPr>
        <p:spPr bwMode="auto">
          <a:xfrm>
            <a:off x="1547664" y="2546927"/>
            <a:ext cx="216024" cy="144016"/>
          </a:xfrm>
          <a:prstGeom prst="roundRect">
            <a:avLst/>
          </a:prstGeom>
          <a:solidFill>
            <a:schemeClr val="accent2">
              <a:lumMod val="75000"/>
            </a:schemeClr>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メイリオ"/>
              <a:ea typeface="メイリオ"/>
              <a:cs typeface="メイリオ"/>
            </a:endParaRPr>
          </a:p>
        </p:txBody>
      </p:sp>
      <p:sp>
        <p:nvSpPr>
          <p:cNvPr id="15" name="角丸四角形 14"/>
          <p:cNvSpPr/>
          <p:nvPr/>
        </p:nvSpPr>
        <p:spPr bwMode="auto">
          <a:xfrm>
            <a:off x="1907704" y="2546927"/>
            <a:ext cx="216024" cy="144016"/>
          </a:xfrm>
          <a:prstGeom prst="roundRect">
            <a:avLst/>
          </a:prstGeom>
          <a:solidFill>
            <a:schemeClr val="accent3">
              <a:lumMod val="60000"/>
              <a:lumOff val="40000"/>
            </a:schemeClr>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メイリオ"/>
              <a:ea typeface="メイリオ"/>
              <a:cs typeface="メイリオ"/>
            </a:endParaRPr>
          </a:p>
        </p:txBody>
      </p:sp>
      <p:sp>
        <p:nvSpPr>
          <p:cNvPr id="16" name="角丸四角形 15"/>
          <p:cNvSpPr/>
          <p:nvPr/>
        </p:nvSpPr>
        <p:spPr bwMode="auto">
          <a:xfrm>
            <a:off x="1907704" y="2330903"/>
            <a:ext cx="216024" cy="144016"/>
          </a:xfrm>
          <a:prstGeom prst="roundRect">
            <a:avLst/>
          </a:prstGeom>
          <a:solidFill>
            <a:schemeClr val="bg1">
              <a:lumMod val="95000"/>
            </a:schemeClr>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メイリオ"/>
              <a:ea typeface="メイリオ"/>
              <a:cs typeface="メイリオ"/>
            </a:endParaRPr>
          </a:p>
        </p:txBody>
      </p:sp>
      <p:cxnSp>
        <p:nvCxnSpPr>
          <p:cNvPr id="18" name="直線矢印コネクタ 17"/>
          <p:cNvCxnSpPr>
            <a:stCxn id="13" idx="3"/>
            <a:endCxn id="16" idx="1"/>
          </p:cNvCxnSpPr>
          <p:nvPr/>
        </p:nvCxnSpPr>
        <p:spPr bwMode="auto">
          <a:xfrm>
            <a:off x="1547664" y="2402911"/>
            <a:ext cx="360040" cy="0"/>
          </a:xfrm>
          <a:prstGeom prst="straightConnector1">
            <a:avLst/>
          </a:prstGeom>
          <a:ln>
            <a:headEnd type="none" w="med" len="med"/>
            <a:tailEnd type="triangle"/>
          </a:ln>
        </p:spPr>
        <p:style>
          <a:lnRef idx="1">
            <a:schemeClr val="accent1"/>
          </a:lnRef>
          <a:fillRef idx="3">
            <a:schemeClr val="accent1"/>
          </a:fillRef>
          <a:effectRef idx="2">
            <a:schemeClr val="accent1"/>
          </a:effectRef>
          <a:fontRef idx="minor">
            <a:schemeClr val="lt1"/>
          </a:fontRef>
        </p:style>
      </p:cxnSp>
      <p:cxnSp>
        <p:nvCxnSpPr>
          <p:cNvPr id="20" name="カギ線コネクタ 19"/>
          <p:cNvCxnSpPr>
            <a:stCxn id="13" idx="2"/>
            <a:endCxn id="14" idx="1"/>
          </p:cNvCxnSpPr>
          <p:nvPr/>
        </p:nvCxnSpPr>
        <p:spPr bwMode="auto">
          <a:xfrm rot="16200000" flipH="1">
            <a:off x="1421650" y="2492921"/>
            <a:ext cx="144016" cy="108012"/>
          </a:xfrm>
          <a:prstGeom prst="bentConnector2">
            <a:avLst/>
          </a:prstGeom>
          <a:ln>
            <a:headEnd type="none" w="med" len="med"/>
            <a:tailEnd type="triangle"/>
          </a:ln>
        </p:spPr>
        <p:style>
          <a:lnRef idx="1">
            <a:schemeClr val="accent1"/>
          </a:lnRef>
          <a:fillRef idx="3">
            <a:schemeClr val="accent1"/>
          </a:fillRef>
          <a:effectRef idx="2">
            <a:schemeClr val="accent1"/>
          </a:effectRef>
          <a:fontRef idx="minor">
            <a:schemeClr val="lt1"/>
          </a:fontRef>
        </p:style>
      </p:cxnSp>
      <p:cxnSp>
        <p:nvCxnSpPr>
          <p:cNvPr id="21" name="直線矢印コネクタ 20"/>
          <p:cNvCxnSpPr>
            <a:stCxn id="14" idx="3"/>
            <a:endCxn id="15" idx="1"/>
          </p:cNvCxnSpPr>
          <p:nvPr/>
        </p:nvCxnSpPr>
        <p:spPr bwMode="auto">
          <a:xfrm>
            <a:off x="1763688" y="2618935"/>
            <a:ext cx="144016" cy="0"/>
          </a:xfrm>
          <a:prstGeom prst="straightConnector1">
            <a:avLst/>
          </a:prstGeom>
          <a:ln>
            <a:headEnd type="none" w="med" len="med"/>
            <a:tailEnd type="triangle"/>
          </a:ln>
        </p:spPr>
        <p:style>
          <a:lnRef idx="1">
            <a:schemeClr val="accent1"/>
          </a:lnRef>
          <a:fillRef idx="3">
            <a:schemeClr val="accent1"/>
          </a:fillRef>
          <a:effectRef idx="2">
            <a:schemeClr val="accent1"/>
          </a:effectRef>
          <a:fontRef idx="minor">
            <a:schemeClr val="lt1"/>
          </a:fontRef>
        </p:style>
      </p:cxnSp>
      <p:sp>
        <p:nvSpPr>
          <p:cNvPr id="26" name="角丸四角形 25"/>
          <p:cNvSpPr/>
          <p:nvPr/>
        </p:nvSpPr>
        <p:spPr bwMode="auto">
          <a:xfrm>
            <a:off x="2267744" y="2330903"/>
            <a:ext cx="216024" cy="144016"/>
          </a:xfrm>
          <a:prstGeom prst="roundRect">
            <a:avLst/>
          </a:prstGeom>
          <a:solidFill>
            <a:schemeClr val="accent5">
              <a:lumMod val="60000"/>
              <a:lumOff val="40000"/>
            </a:schemeClr>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メイリオ"/>
              <a:ea typeface="メイリオ"/>
              <a:cs typeface="メイリオ"/>
            </a:endParaRPr>
          </a:p>
        </p:txBody>
      </p:sp>
      <p:sp>
        <p:nvSpPr>
          <p:cNvPr id="27" name="角丸四角形 26"/>
          <p:cNvSpPr/>
          <p:nvPr/>
        </p:nvSpPr>
        <p:spPr bwMode="auto">
          <a:xfrm>
            <a:off x="2483768" y="2546927"/>
            <a:ext cx="216024" cy="144016"/>
          </a:xfrm>
          <a:prstGeom prst="roundRect">
            <a:avLst/>
          </a:prstGeom>
          <a:solidFill>
            <a:schemeClr val="accent3">
              <a:lumMod val="75000"/>
            </a:schemeClr>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メイリオ"/>
              <a:ea typeface="メイリオ"/>
              <a:cs typeface="メイリオ"/>
            </a:endParaRPr>
          </a:p>
        </p:txBody>
      </p:sp>
      <p:sp>
        <p:nvSpPr>
          <p:cNvPr id="28" name="角丸四角形 27"/>
          <p:cNvSpPr/>
          <p:nvPr/>
        </p:nvSpPr>
        <p:spPr bwMode="auto">
          <a:xfrm>
            <a:off x="2843808" y="2546927"/>
            <a:ext cx="216024" cy="144016"/>
          </a:xfrm>
          <a:prstGeom prst="roundRect">
            <a:avLst/>
          </a:prstGeom>
          <a:solidFill>
            <a:srgbClr val="FF0000"/>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メイリオ"/>
              <a:ea typeface="メイリオ"/>
              <a:cs typeface="メイリオ"/>
            </a:endParaRPr>
          </a:p>
        </p:txBody>
      </p:sp>
      <p:sp>
        <p:nvSpPr>
          <p:cNvPr id="29" name="角丸四角形 28"/>
          <p:cNvSpPr/>
          <p:nvPr/>
        </p:nvSpPr>
        <p:spPr bwMode="auto">
          <a:xfrm>
            <a:off x="2843808" y="2330903"/>
            <a:ext cx="216024" cy="144016"/>
          </a:xfrm>
          <a:prstGeom prst="roundRect">
            <a:avLst/>
          </a:prstGeom>
          <a:solidFill>
            <a:schemeClr val="accent4"/>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dirty="0">
              <a:ln>
                <a:noFill/>
              </a:ln>
              <a:solidFill>
                <a:srgbClr val="484848"/>
              </a:solidFill>
              <a:effectLst/>
              <a:latin typeface="メイリオ"/>
              <a:ea typeface="メイリオ"/>
              <a:cs typeface="メイリオ"/>
            </a:endParaRPr>
          </a:p>
        </p:txBody>
      </p:sp>
      <p:cxnSp>
        <p:nvCxnSpPr>
          <p:cNvPr id="31" name="カギ線コネクタ 30"/>
          <p:cNvCxnSpPr>
            <a:stCxn id="27" idx="0"/>
            <a:endCxn id="29" idx="1"/>
          </p:cNvCxnSpPr>
          <p:nvPr/>
        </p:nvCxnSpPr>
        <p:spPr bwMode="auto">
          <a:xfrm rot="5400000" flipH="1" flipV="1">
            <a:off x="2645786" y="2348905"/>
            <a:ext cx="144016" cy="252028"/>
          </a:xfrm>
          <a:prstGeom prst="bentConnector2">
            <a:avLst/>
          </a:prstGeom>
          <a:ln>
            <a:headEnd type="none" w="med" len="med"/>
            <a:tailEnd type="triangle"/>
          </a:ln>
        </p:spPr>
        <p:style>
          <a:lnRef idx="1">
            <a:schemeClr val="accent1"/>
          </a:lnRef>
          <a:fillRef idx="3">
            <a:schemeClr val="accent1"/>
          </a:fillRef>
          <a:effectRef idx="2">
            <a:schemeClr val="accent1"/>
          </a:effectRef>
          <a:fontRef idx="minor">
            <a:schemeClr val="lt1"/>
          </a:fontRef>
        </p:style>
      </p:cxnSp>
      <p:cxnSp>
        <p:nvCxnSpPr>
          <p:cNvPr id="32" name="直線矢印コネクタ 31"/>
          <p:cNvCxnSpPr>
            <a:stCxn id="27" idx="3"/>
            <a:endCxn id="28" idx="1"/>
          </p:cNvCxnSpPr>
          <p:nvPr/>
        </p:nvCxnSpPr>
        <p:spPr bwMode="auto">
          <a:xfrm>
            <a:off x="2699792" y="2618935"/>
            <a:ext cx="144016" cy="0"/>
          </a:xfrm>
          <a:prstGeom prst="straightConnector1">
            <a:avLst/>
          </a:prstGeom>
          <a:ln>
            <a:headEnd type="none" w="med" len="med"/>
            <a:tailEnd type="triangle"/>
          </a:ln>
        </p:spPr>
        <p:style>
          <a:lnRef idx="1">
            <a:schemeClr val="accent1"/>
          </a:lnRef>
          <a:fillRef idx="3">
            <a:schemeClr val="accent1"/>
          </a:fillRef>
          <a:effectRef idx="2">
            <a:schemeClr val="accent1"/>
          </a:effectRef>
          <a:fontRef idx="minor">
            <a:schemeClr val="lt1"/>
          </a:fontRef>
        </p:style>
      </p:cxnSp>
      <p:cxnSp>
        <p:nvCxnSpPr>
          <p:cNvPr id="37" name="カギ線コネクタ 36"/>
          <p:cNvCxnSpPr>
            <a:stCxn id="26" idx="2"/>
            <a:endCxn id="27" idx="1"/>
          </p:cNvCxnSpPr>
          <p:nvPr/>
        </p:nvCxnSpPr>
        <p:spPr bwMode="auto">
          <a:xfrm rot="16200000" flipH="1">
            <a:off x="2357754" y="2492921"/>
            <a:ext cx="144016" cy="108012"/>
          </a:xfrm>
          <a:prstGeom prst="bentConnector2">
            <a:avLst/>
          </a:prstGeom>
          <a:ln>
            <a:headEnd type="none" w="med" len="med"/>
            <a:tailEnd type="triangle"/>
          </a:ln>
        </p:spPr>
        <p:style>
          <a:lnRef idx="1">
            <a:schemeClr val="accent1"/>
          </a:lnRef>
          <a:fillRef idx="3">
            <a:schemeClr val="accent1"/>
          </a:fillRef>
          <a:effectRef idx="2">
            <a:schemeClr val="accent1"/>
          </a:effectRef>
          <a:fontRef idx="minor">
            <a:schemeClr val="lt1"/>
          </a:fontRef>
        </p:style>
      </p:cxnSp>
      <p:sp>
        <p:nvSpPr>
          <p:cNvPr id="41" name="角丸四角形 40"/>
          <p:cNvSpPr/>
          <p:nvPr/>
        </p:nvSpPr>
        <p:spPr bwMode="auto">
          <a:xfrm>
            <a:off x="3203848" y="2330903"/>
            <a:ext cx="216024" cy="144016"/>
          </a:xfrm>
          <a:prstGeom prst="roundRect">
            <a:avLst/>
          </a:prstGeom>
          <a:solidFill>
            <a:schemeClr val="accent4">
              <a:lumMod val="75000"/>
            </a:schemeClr>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メイリオ"/>
              <a:ea typeface="メイリオ"/>
              <a:cs typeface="メイリオ"/>
            </a:endParaRPr>
          </a:p>
        </p:txBody>
      </p:sp>
      <p:sp>
        <p:nvSpPr>
          <p:cNvPr id="43" name="角丸四角形 42"/>
          <p:cNvSpPr/>
          <p:nvPr/>
        </p:nvSpPr>
        <p:spPr bwMode="auto">
          <a:xfrm>
            <a:off x="3779912" y="2546927"/>
            <a:ext cx="216024" cy="144016"/>
          </a:xfrm>
          <a:prstGeom prst="roundRect">
            <a:avLst/>
          </a:prstGeom>
          <a:solidFill>
            <a:srgbClr val="000090"/>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メイリオ"/>
              <a:ea typeface="メイリオ"/>
              <a:cs typeface="メイリオ"/>
            </a:endParaRPr>
          </a:p>
        </p:txBody>
      </p:sp>
      <p:sp>
        <p:nvSpPr>
          <p:cNvPr id="44" name="角丸四角形 43"/>
          <p:cNvSpPr/>
          <p:nvPr/>
        </p:nvSpPr>
        <p:spPr bwMode="auto">
          <a:xfrm>
            <a:off x="3779912" y="2330903"/>
            <a:ext cx="216024" cy="144016"/>
          </a:xfrm>
          <a:prstGeom prst="roundRect">
            <a:avLst/>
          </a:prstGeom>
          <a:solidFill>
            <a:schemeClr val="accent5">
              <a:lumMod val="75000"/>
            </a:schemeClr>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dirty="0">
              <a:ln>
                <a:noFill/>
              </a:ln>
              <a:solidFill>
                <a:srgbClr val="484848"/>
              </a:solidFill>
              <a:effectLst/>
              <a:latin typeface="メイリオ"/>
              <a:ea typeface="メイリオ"/>
              <a:cs typeface="メイリオ"/>
            </a:endParaRPr>
          </a:p>
        </p:txBody>
      </p:sp>
      <p:cxnSp>
        <p:nvCxnSpPr>
          <p:cNvPr id="47" name="カギ線コネクタ 46"/>
          <p:cNvCxnSpPr>
            <a:stCxn id="41" idx="2"/>
            <a:endCxn id="43" idx="1"/>
          </p:cNvCxnSpPr>
          <p:nvPr/>
        </p:nvCxnSpPr>
        <p:spPr bwMode="auto">
          <a:xfrm rot="16200000" flipH="1">
            <a:off x="3473878" y="2312901"/>
            <a:ext cx="144016" cy="468052"/>
          </a:xfrm>
          <a:prstGeom prst="bentConnector2">
            <a:avLst/>
          </a:prstGeom>
          <a:ln>
            <a:headEnd type="none" w="med" len="med"/>
            <a:tailEnd type="triangle"/>
          </a:ln>
        </p:spPr>
        <p:style>
          <a:lnRef idx="1">
            <a:schemeClr val="accent1"/>
          </a:lnRef>
          <a:fillRef idx="3">
            <a:schemeClr val="accent1"/>
          </a:fillRef>
          <a:effectRef idx="2">
            <a:schemeClr val="accent1"/>
          </a:effectRef>
          <a:fontRef idx="minor">
            <a:schemeClr val="lt1"/>
          </a:fontRef>
        </p:style>
      </p:cxnSp>
      <p:cxnSp>
        <p:nvCxnSpPr>
          <p:cNvPr id="50" name="直線矢印コネクタ 49"/>
          <p:cNvCxnSpPr>
            <a:stCxn id="41" idx="3"/>
            <a:endCxn id="44" idx="1"/>
          </p:cNvCxnSpPr>
          <p:nvPr/>
        </p:nvCxnSpPr>
        <p:spPr bwMode="auto">
          <a:xfrm>
            <a:off x="3419872" y="2402911"/>
            <a:ext cx="360040" cy="0"/>
          </a:xfrm>
          <a:prstGeom prst="straightConnector1">
            <a:avLst/>
          </a:prstGeom>
          <a:ln>
            <a:headEnd type="none" w="med" len="med"/>
            <a:tailEnd type="triangle"/>
          </a:ln>
        </p:spPr>
        <p:style>
          <a:lnRef idx="1">
            <a:schemeClr val="accent1"/>
          </a:lnRef>
          <a:fillRef idx="3">
            <a:schemeClr val="accent1"/>
          </a:fillRef>
          <a:effectRef idx="2">
            <a:schemeClr val="accent1"/>
          </a:effectRef>
          <a:fontRef idx="minor">
            <a:schemeClr val="lt1"/>
          </a:fontRef>
        </p:style>
      </p:cxnSp>
      <p:sp>
        <p:nvSpPr>
          <p:cNvPr id="56" name="角丸四角形 55"/>
          <p:cNvSpPr/>
          <p:nvPr/>
        </p:nvSpPr>
        <p:spPr bwMode="auto">
          <a:xfrm>
            <a:off x="4139952" y="2330903"/>
            <a:ext cx="216024" cy="144016"/>
          </a:xfrm>
          <a:prstGeom prst="roundRect">
            <a:avLst/>
          </a:prstGeom>
          <a:solidFill>
            <a:schemeClr val="accent4">
              <a:lumMod val="60000"/>
              <a:lumOff val="40000"/>
            </a:schemeClr>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メイリオ"/>
              <a:ea typeface="メイリオ"/>
              <a:cs typeface="メイリオ"/>
            </a:endParaRPr>
          </a:p>
        </p:txBody>
      </p:sp>
      <p:sp>
        <p:nvSpPr>
          <p:cNvPr id="58" name="角丸四角形 57"/>
          <p:cNvSpPr/>
          <p:nvPr/>
        </p:nvSpPr>
        <p:spPr bwMode="auto">
          <a:xfrm>
            <a:off x="4716016" y="2330903"/>
            <a:ext cx="216024" cy="144016"/>
          </a:xfrm>
          <a:prstGeom prst="roundRect">
            <a:avLst/>
          </a:prstGeom>
          <a:solidFill>
            <a:srgbClr val="CC0000"/>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dirty="0">
              <a:ln>
                <a:noFill/>
              </a:ln>
              <a:solidFill>
                <a:srgbClr val="484848"/>
              </a:solidFill>
              <a:effectLst/>
              <a:latin typeface="メイリオ"/>
              <a:ea typeface="メイリオ"/>
              <a:cs typeface="メイリオ"/>
            </a:endParaRPr>
          </a:p>
        </p:txBody>
      </p:sp>
      <p:cxnSp>
        <p:nvCxnSpPr>
          <p:cNvPr id="59" name="カギ線コネクタ 58"/>
          <p:cNvCxnSpPr>
            <a:stCxn id="63" idx="3"/>
            <a:endCxn id="58" idx="1"/>
          </p:cNvCxnSpPr>
          <p:nvPr/>
        </p:nvCxnSpPr>
        <p:spPr bwMode="auto">
          <a:xfrm flipV="1">
            <a:off x="4355976" y="2402911"/>
            <a:ext cx="360040" cy="216024"/>
          </a:xfrm>
          <a:prstGeom prst="bentConnector3">
            <a:avLst>
              <a:gd name="adj1" fmla="val 50000"/>
            </a:avLst>
          </a:prstGeom>
          <a:ln>
            <a:headEnd type="none" w="med" len="med"/>
            <a:tailEnd type="triangle"/>
          </a:ln>
        </p:spPr>
        <p:style>
          <a:lnRef idx="1">
            <a:schemeClr val="accent1"/>
          </a:lnRef>
          <a:fillRef idx="3">
            <a:schemeClr val="accent1"/>
          </a:fillRef>
          <a:effectRef idx="2">
            <a:schemeClr val="accent1"/>
          </a:effectRef>
          <a:fontRef idx="minor">
            <a:schemeClr val="lt1"/>
          </a:fontRef>
        </p:style>
      </p:cxnSp>
      <p:cxnSp>
        <p:nvCxnSpPr>
          <p:cNvPr id="60" name="直線矢印コネクタ 59"/>
          <p:cNvCxnSpPr>
            <a:stCxn id="56" idx="3"/>
            <a:endCxn id="58" idx="1"/>
          </p:cNvCxnSpPr>
          <p:nvPr/>
        </p:nvCxnSpPr>
        <p:spPr bwMode="auto">
          <a:xfrm>
            <a:off x="4355976" y="2402911"/>
            <a:ext cx="360040" cy="0"/>
          </a:xfrm>
          <a:prstGeom prst="straightConnector1">
            <a:avLst/>
          </a:prstGeom>
          <a:ln>
            <a:headEnd type="none" w="med" len="med"/>
            <a:tailEnd type="triangle"/>
          </a:ln>
        </p:spPr>
        <p:style>
          <a:lnRef idx="1">
            <a:schemeClr val="accent1"/>
          </a:lnRef>
          <a:fillRef idx="3">
            <a:schemeClr val="accent1"/>
          </a:fillRef>
          <a:effectRef idx="2">
            <a:schemeClr val="accent1"/>
          </a:effectRef>
          <a:fontRef idx="minor">
            <a:schemeClr val="lt1"/>
          </a:fontRef>
        </p:style>
      </p:cxnSp>
      <p:sp>
        <p:nvSpPr>
          <p:cNvPr id="63" name="角丸四角形 62"/>
          <p:cNvSpPr/>
          <p:nvPr/>
        </p:nvSpPr>
        <p:spPr bwMode="auto">
          <a:xfrm>
            <a:off x="4139952" y="2546927"/>
            <a:ext cx="216024" cy="144016"/>
          </a:xfrm>
          <a:prstGeom prst="roundRect">
            <a:avLst/>
          </a:prstGeom>
          <a:solidFill>
            <a:schemeClr val="bg2">
              <a:lumMod val="25000"/>
            </a:schemeClr>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メイリオ"/>
              <a:ea typeface="メイリオ"/>
              <a:cs typeface="メイリオ"/>
            </a:endParaRPr>
          </a:p>
        </p:txBody>
      </p:sp>
      <p:sp>
        <p:nvSpPr>
          <p:cNvPr id="71" name="角丸四角形 70"/>
          <p:cNvSpPr/>
          <p:nvPr/>
        </p:nvSpPr>
        <p:spPr bwMode="auto">
          <a:xfrm>
            <a:off x="1331640" y="2762951"/>
            <a:ext cx="792088" cy="504056"/>
          </a:xfrm>
          <a:prstGeom prst="roundRect">
            <a:avLst>
              <a:gd name="adj" fmla="val 0"/>
            </a:avLst>
          </a:prstGeom>
          <a:solidFill>
            <a:schemeClr val="tx1">
              <a:lumMod val="50000"/>
              <a:lumOff val="50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b="0" i="0" u="none" strike="noStrike" cap="none" normalizeH="0" dirty="0">
                <a:ln>
                  <a:noFill/>
                </a:ln>
                <a:solidFill>
                  <a:srgbClr val="FFFFFF"/>
                </a:solidFill>
                <a:effectLst/>
                <a:latin typeface="メイリオ"/>
                <a:ea typeface="メイリオ"/>
                <a:cs typeface="メイリオ"/>
              </a:rPr>
              <a:t>個別</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b="0" i="0" u="none" strike="noStrike" cap="none" normalizeH="0" dirty="0">
                <a:ln>
                  <a:noFill/>
                </a:ln>
                <a:solidFill>
                  <a:srgbClr val="FFFFFF"/>
                </a:solidFill>
                <a:effectLst/>
                <a:latin typeface="メイリオ"/>
                <a:ea typeface="メイリオ"/>
                <a:cs typeface="メイリオ"/>
              </a:rPr>
              <a:t>システム</a:t>
            </a:r>
          </a:p>
        </p:txBody>
      </p:sp>
      <p:sp>
        <p:nvSpPr>
          <p:cNvPr id="72" name="角丸四角形 71"/>
          <p:cNvSpPr/>
          <p:nvPr/>
        </p:nvSpPr>
        <p:spPr bwMode="auto">
          <a:xfrm>
            <a:off x="2267744" y="2762951"/>
            <a:ext cx="792088" cy="504056"/>
          </a:xfrm>
          <a:prstGeom prst="roundRect">
            <a:avLst>
              <a:gd name="adj" fmla="val 0"/>
            </a:avLst>
          </a:prstGeom>
          <a:solidFill>
            <a:schemeClr val="tx1">
              <a:lumMod val="50000"/>
              <a:lumOff val="50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b="0" i="0" u="none" strike="noStrike" cap="none" normalizeH="0" dirty="0">
                <a:ln>
                  <a:noFill/>
                </a:ln>
                <a:solidFill>
                  <a:srgbClr val="FFFFFF"/>
                </a:solidFill>
                <a:effectLst/>
                <a:latin typeface="メイリオ"/>
                <a:ea typeface="メイリオ"/>
                <a:cs typeface="メイリオ"/>
              </a:rPr>
              <a:t>個別</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b="0" i="0" u="none" strike="noStrike" cap="none" normalizeH="0" dirty="0">
                <a:ln>
                  <a:noFill/>
                </a:ln>
                <a:solidFill>
                  <a:srgbClr val="FFFFFF"/>
                </a:solidFill>
                <a:effectLst/>
                <a:latin typeface="メイリオ"/>
                <a:ea typeface="メイリオ"/>
                <a:cs typeface="メイリオ"/>
              </a:rPr>
              <a:t>システム</a:t>
            </a:r>
          </a:p>
        </p:txBody>
      </p:sp>
      <p:sp>
        <p:nvSpPr>
          <p:cNvPr id="73" name="角丸四角形 72"/>
          <p:cNvSpPr/>
          <p:nvPr/>
        </p:nvSpPr>
        <p:spPr bwMode="auto">
          <a:xfrm>
            <a:off x="3203848" y="2762951"/>
            <a:ext cx="792088" cy="504056"/>
          </a:xfrm>
          <a:prstGeom prst="roundRect">
            <a:avLst>
              <a:gd name="adj" fmla="val 0"/>
            </a:avLst>
          </a:prstGeom>
          <a:solidFill>
            <a:schemeClr val="tx1">
              <a:lumMod val="50000"/>
              <a:lumOff val="50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b="0" i="0" u="none" strike="noStrike" cap="none" normalizeH="0" dirty="0">
                <a:ln>
                  <a:noFill/>
                </a:ln>
                <a:solidFill>
                  <a:srgbClr val="FFFFFF"/>
                </a:solidFill>
                <a:effectLst/>
                <a:latin typeface="メイリオ"/>
                <a:ea typeface="メイリオ"/>
                <a:cs typeface="メイリオ"/>
              </a:rPr>
              <a:t>個別</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b="0" i="0" u="none" strike="noStrike" cap="none" normalizeH="0" dirty="0">
                <a:ln>
                  <a:noFill/>
                </a:ln>
                <a:solidFill>
                  <a:srgbClr val="FFFFFF"/>
                </a:solidFill>
                <a:effectLst/>
                <a:latin typeface="メイリオ"/>
                <a:ea typeface="メイリオ"/>
                <a:cs typeface="メイリオ"/>
              </a:rPr>
              <a:t>システム</a:t>
            </a:r>
          </a:p>
        </p:txBody>
      </p:sp>
      <p:sp>
        <p:nvSpPr>
          <p:cNvPr id="74" name="角丸四角形 73"/>
          <p:cNvSpPr/>
          <p:nvPr/>
        </p:nvSpPr>
        <p:spPr bwMode="auto">
          <a:xfrm>
            <a:off x="4139952" y="2762951"/>
            <a:ext cx="792088" cy="504056"/>
          </a:xfrm>
          <a:prstGeom prst="roundRect">
            <a:avLst>
              <a:gd name="adj" fmla="val 0"/>
            </a:avLst>
          </a:prstGeom>
          <a:solidFill>
            <a:schemeClr val="tx1">
              <a:lumMod val="50000"/>
              <a:lumOff val="50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b="0" i="0" u="none" strike="noStrike" cap="none" normalizeH="0" dirty="0">
                <a:ln>
                  <a:noFill/>
                </a:ln>
                <a:solidFill>
                  <a:srgbClr val="FFFFFF"/>
                </a:solidFill>
                <a:effectLst/>
                <a:latin typeface="メイリオ"/>
                <a:ea typeface="メイリオ"/>
                <a:cs typeface="メイリオ"/>
              </a:rPr>
              <a:t>個別</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b="0" i="0" u="none" strike="noStrike" cap="none" normalizeH="0" dirty="0">
                <a:ln>
                  <a:noFill/>
                </a:ln>
                <a:solidFill>
                  <a:srgbClr val="FFFFFF"/>
                </a:solidFill>
                <a:effectLst/>
                <a:latin typeface="メイリオ"/>
                <a:ea typeface="メイリオ"/>
                <a:cs typeface="メイリオ"/>
              </a:rPr>
              <a:t>システム</a:t>
            </a:r>
          </a:p>
        </p:txBody>
      </p:sp>
      <p:sp>
        <p:nvSpPr>
          <p:cNvPr id="75" name="フローチャート: 磁気ディスク 74"/>
          <p:cNvSpPr/>
          <p:nvPr/>
        </p:nvSpPr>
        <p:spPr bwMode="auto">
          <a:xfrm>
            <a:off x="1331640" y="3339015"/>
            <a:ext cx="792088" cy="432048"/>
          </a:xfrm>
          <a:prstGeom prst="flowChartMagneticDisk">
            <a:avLst/>
          </a:prstGeom>
          <a:solidFill>
            <a:srgbClr val="000090"/>
          </a:solidFill>
          <a:ln>
            <a:solidFill>
              <a:srgbClr val="FFFFFF"/>
            </a:solid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dirty="0">
                <a:ln>
                  <a:noFill/>
                </a:ln>
                <a:solidFill>
                  <a:schemeClr val="bg1"/>
                </a:solidFill>
                <a:effectLst/>
                <a:latin typeface="メイリオ"/>
                <a:ea typeface="メイリオ"/>
                <a:cs typeface="メイリオ"/>
              </a:rPr>
              <a:t>個別</a:t>
            </a:r>
            <a:r>
              <a:rPr kumimoji="0" lang="en-US" altLang="ja-JP" sz="1200" b="0" i="0" u="none" strike="noStrike" cap="none" normalizeH="0" dirty="0">
                <a:ln>
                  <a:noFill/>
                </a:ln>
                <a:solidFill>
                  <a:schemeClr val="bg1"/>
                </a:solidFill>
                <a:effectLst/>
                <a:latin typeface="メイリオ"/>
                <a:ea typeface="メイリオ"/>
                <a:cs typeface="メイリオ"/>
              </a:rPr>
              <a:t>DB</a:t>
            </a:r>
            <a:endParaRPr kumimoji="0" lang="ja-JP" altLang="en-US" sz="1200" b="0" i="0" u="none" strike="noStrike" cap="none" normalizeH="0" dirty="0">
              <a:ln>
                <a:noFill/>
              </a:ln>
              <a:solidFill>
                <a:schemeClr val="bg1"/>
              </a:solidFill>
              <a:effectLst/>
              <a:latin typeface="メイリオ"/>
              <a:ea typeface="メイリオ"/>
              <a:cs typeface="メイリオ"/>
            </a:endParaRPr>
          </a:p>
        </p:txBody>
      </p:sp>
      <p:sp>
        <p:nvSpPr>
          <p:cNvPr id="76" name="フローチャート: 磁気ディスク 75"/>
          <p:cNvSpPr/>
          <p:nvPr/>
        </p:nvSpPr>
        <p:spPr bwMode="auto">
          <a:xfrm>
            <a:off x="2267744" y="3339015"/>
            <a:ext cx="792088" cy="432048"/>
          </a:xfrm>
          <a:prstGeom prst="flowChartMagneticDisk">
            <a:avLst/>
          </a:prstGeom>
          <a:solidFill>
            <a:srgbClr val="000090"/>
          </a:solidFill>
          <a:ln>
            <a:solidFill>
              <a:srgbClr val="FFFFFF"/>
            </a:solid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dirty="0">
                <a:ln>
                  <a:noFill/>
                </a:ln>
                <a:solidFill>
                  <a:schemeClr val="bg1"/>
                </a:solidFill>
                <a:effectLst/>
                <a:latin typeface="メイリオ"/>
                <a:ea typeface="メイリオ"/>
                <a:cs typeface="メイリオ"/>
              </a:rPr>
              <a:t>個別</a:t>
            </a:r>
            <a:r>
              <a:rPr kumimoji="0" lang="en-US" altLang="ja-JP" sz="1200" b="0" i="0" u="none" strike="noStrike" cap="none" normalizeH="0" dirty="0">
                <a:ln>
                  <a:noFill/>
                </a:ln>
                <a:solidFill>
                  <a:schemeClr val="bg1"/>
                </a:solidFill>
                <a:effectLst/>
                <a:latin typeface="メイリオ"/>
                <a:ea typeface="メイリオ"/>
                <a:cs typeface="メイリオ"/>
              </a:rPr>
              <a:t>DB</a:t>
            </a:r>
            <a:endParaRPr kumimoji="0" lang="ja-JP" altLang="en-US" sz="1200" b="0" i="0" u="none" strike="noStrike" cap="none" normalizeH="0" dirty="0">
              <a:ln>
                <a:noFill/>
              </a:ln>
              <a:solidFill>
                <a:schemeClr val="bg1"/>
              </a:solidFill>
              <a:effectLst/>
              <a:latin typeface="メイリオ"/>
              <a:ea typeface="メイリオ"/>
              <a:cs typeface="メイリオ"/>
            </a:endParaRPr>
          </a:p>
        </p:txBody>
      </p:sp>
      <p:sp>
        <p:nvSpPr>
          <p:cNvPr id="77" name="フローチャート: 磁気ディスク 76"/>
          <p:cNvSpPr/>
          <p:nvPr/>
        </p:nvSpPr>
        <p:spPr bwMode="auto">
          <a:xfrm>
            <a:off x="3203848" y="3339015"/>
            <a:ext cx="792088" cy="432048"/>
          </a:xfrm>
          <a:prstGeom prst="flowChartMagneticDisk">
            <a:avLst/>
          </a:prstGeom>
          <a:solidFill>
            <a:srgbClr val="000090"/>
          </a:solidFill>
          <a:ln>
            <a:solidFill>
              <a:srgbClr val="FFFFFF"/>
            </a:solid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dirty="0">
                <a:ln>
                  <a:noFill/>
                </a:ln>
                <a:solidFill>
                  <a:schemeClr val="bg1"/>
                </a:solidFill>
                <a:effectLst/>
                <a:latin typeface="メイリオ"/>
                <a:ea typeface="メイリオ"/>
                <a:cs typeface="メイリオ"/>
              </a:rPr>
              <a:t>個別</a:t>
            </a:r>
            <a:r>
              <a:rPr kumimoji="0" lang="en-US" altLang="ja-JP" sz="1200" b="0" i="0" u="none" strike="noStrike" cap="none" normalizeH="0" dirty="0">
                <a:ln>
                  <a:noFill/>
                </a:ln>
                <a:solidFill>
                  <a:schemeClr val="bg1"/>
                </a:solidFill>
                <a:effectLst/>
                <a:latin typeface="メイリオ"/>
                <a:ea typeface="メイリオ"/>
                <a:cs typeface="メイリオ"/>
              </a:rPr>
              <a:t>DB</a:t>
            </a:r>
            <a:endParaRPr kumimoji="0" lang="ja-JP" altLang="en-US" sz="1200" b="0" i="0" u="none" strike="noStrike" cap="none" normalizeH="0" dirty="0">
              <a:ln>
                <a:noFill/>
              </a:ln>
              <a:solidFill>
                <a:schemeClr val="bg1"/>
              </a:solidFill>
              <a:effectLst/>
              <a:latin typeface="メイリオ"/>
              <a:ea typeface="メイリオ"/>
              <a:cs typeface="メイリオ"/>
            </a:endParaRPr>
          </a:p>
        </p:txBody>
      </p:sp>
      <p:sp>
        <p:nvSpPr>
          <p:cNvPr id="78" name="フローチャート: 磁気ディスク 77"/>
          <p:cNvSpPr/>
          <p:nvPr/>
        </p:nvSpPr>
        <p:spPr bwMode="auto">
          <a:xfrm>
            <a:off x="4139952" y="3339015"/>
            <a:ext cx="792088" cy="432048"/>
          </a:xfrm>
          <a:prstGeom prst="flowChartMagneticDisk">
            <a:avLst/>
          </a:prstGeom>
          <a:solidFill>
            <a:srgbClr val="000090"/>
          </a:solidFill>
          <a:ln>
            <a:solidFill>
              <a:srgbClr val="FFFFFF"/>
            </a:solid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dirty="0">
                <a:ln>
                  <a:noFill/>
                </a:ln>
                <a:solidFill>
                  <a:schemeClr val="bg1"/>
                </a:solidFill>
                <a:effectLst/>
                <a:latin typeface="メイリオ"/>
                <a:ea typeface="メイリオ"/>
                <a:cs typeface="メイリオ"/>
              </a:rPr>
              <a:t>個別</a:t>
            </a:r>
            <a:r>
              <a:rPr kumimoji="0" lang="en-US" altLang="ja-JP" sz="1200" b="0" i="0" u="none" strike="noStrike" cap="none" normalizeH="0" dirty="0">
                <a:ln>
                  <a:noFill/>
                </a:ln>
                <a:solidFill>
                  <a:schemeClr val="bg1"/>
                </a:solidFill>
                <a:effectLst/>
                <a:latin typeface="メイリオ"/>
                <a:ea typeface="メイリオ"/>
                <a:cs typeface="メイリオ"/>
              </a:rPr>
              <a:t>DB</a:t>
            </a:r>
            <a:endParaRPr kumimoji="0" lang="ja-JP" altLang="en-US" sz="1200" b="0" i="0" u="none" strike="noStrike" cap="none" normalizeH="0" dirty="0">
              <a:ln>
                <a:noFill/>
              </a:ln>
              <a:solidFill>
                <a:schemeClr val="bg1"/>
              </a:solidFill>
              <a:effectLst/>
              <a:latin typeface="メイリオ"/>
              <a:ea typeface="メイリオ"/>
              <a:cs typeface="メイリオ"/>
            </a:endParaRPr>
          </a:p>
        </p:txBody>
      </p:sp>
      <p:sp>
        <p:nvSpPr>
          <p:cNvPr id="101" name="テキスト ボックス 100"/>
          <p:cNvSpPr txBox="1"/>
          <p:nvPr/>
        </p:nvSpPr>
        <p:spPr>
          <a:xfrm>
            <a:off x="1403650" y="1898855"/>
            <a:ext cx="646331" cy="369332"/>
          </a:xfrm>
          <a:prstGeom prst="rect">
            <a:avLst/>
          </a:prstGeom>
          <a:noFill/>
          <a:ln>
            <a:noFill/>
          </a:ln>
        </p:spPr>
        <p:txBody>
          <a:bodyPr wrap="none" rtlCol="0">
            <a:spAutoFit/>
          </a:bodyPr>
          <a:lstStyle/>
          <a:p>
            <a:pPr algn="ctr"/>
            <a:r>
              <a:rPr kumimoji="1" lang="ja-JP" altLang="en-US" dirty="0">
                <a:solidFill>
                  <a:srgbClr val="0000FF"/>
                </a:solidFill>
                <a:latin typeface="メイリオ"/>
                <a:ea typeface="メイリオ"/>
                <a:cs typeface="メイリオ"/>
              </a:rPr>
              <a:t>人事</a:t>
            </a:r>
          </a:p>
        </p:txBody>
      </p:sp>
      <p:sp>
        <p:nvSpPr>
          <p:cNvPr id="122" name="角丸四角形 121"/>
          <p:cNvSpPr/>
          <p:nvPr/>
        </p:nvSpPr>
        <p:spPr bwMode="auto">
          <a:xfrm>
            <a:off x="1259632" y="4707167"/>
            <a:ext cx="3744416" cy="1512168"/>
          </a:xfrm>
          <a:prstGeom prst="roundRect">
            <a:avLst>
              <a:gd name="adj" fmla="val 0"/>
            </a:avLst>
          </a:prstGeom>
          <a:solidFill>
            <a:srgbClr val="77933C"/>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742950" lvl="1" indent="-285750">
              <a:spcBef>
                <a:spcPts val="0"/>
              </a:spcBef>
              <a:buFont typeface="Wingdings" charset="2"/>
              <a:buChar char="v"/>
            </a:pPr>
            <a:r>
              <a:rPr kumimoji="0" lang="ja-JP" altLang="en-US" sz="1400" b="0" i="0" u="none" strike="noStrike" cap="none" normalizeH="0" dirty="0">
                <a:ln>
                  <a:noFill/>
                </a:ln>
                <a:solidFill>
                  <a:schemeClr val="bg1"/>
                </a:solidFill>
                <a:effectLst/>
                <a:latin typeface="メイリオ"/>
                <a:ea typeface="メイリオ"/>
                <a:cs typeface="メイリオ"/>
              </a:rPr>
              <a:t>処理にタイムラグ</a:t>
            </a:r>
            <a:r>
              <a:rPr kumimoji="0" lang="ja-JP" altLang="en-US" sz="1400" dirty="0">
                <a:solidFill>
                  <a:schemeClr val="bg1"/>
                </a:solidFill>
                <a:latin typeface="メイリオ"/>
                <a:ea typeface="メイリオ"/>
                <a:cs typeface="メイリオ"/>
              </a:rPr>
              <a:t>が</a:t>
            </a:r>
            <a:r>
              <a:rPr kumimoji="0" lang="ja-JP" altLang="en-US" sz="1400" b="0" i="0" u="none" strike="noStrike" cap="none" normalizeH="0" dirty="0">
                <a:ln>
                  <a:noFill/>
                </a:ln>
                <a:solidFill>
                  <a:schemeClr val="bg1"/>
                </a:solidFill>
                <a:effectLst/>
                <a:latin typeface="メイリオ"/>
                <a:ea typeface="メイリオ"/>
                <a:cs typeface="メイリオ"/>
              </a:rPr>
              <a:t>発生</a:t>
            </a:r>
          </a:p>
          <a:p>
            <a:pPr marL="742950" lvl="1" indent="-285750">
              <a:spcBef>
                <a:spcPts val="0"/>
              </a:spcBef>
              <a:buFont typeface="Wingdings" charset="2"/>
              <a:buChar char="v"/>
            </a:pPr>
            <a:r>
              <a:rPr kumimoji="0" lang="ja-JP" altLang="en-US" sz="1400" b="0" i="0" u="none" strike="noStrike" cap="none" normalizeH="0" dirty="0">
                <a:ln>
                  <a:noFill/>
                </a:ln>
                <a:solidFill>
                  <a:schemeClr val="bg1"/>
                </a:solidFill>
                <a:effectLst/>
                <a:latin typeface="メイリオ"/>
                <a:ea typeface="メイリオ"/>
                <a:cs typeface="メイリオ"/>
              </a:rPr>
              <a:t>二重入力によりマスターの分散</a:t>
            </a:r>
          </a:p>
          <a:p>
            <a:pPr marL="742950" lvl="1" indent="-285750">
              <a:spcBef>
                <a:spcPts val="0"/>
              </a:spcBef>
              <a:buFont typeface="Wingdings" charset="2"/>
              <a:buChar char="v"/>
            </a:pPr>
            <a:r>
              <a:rPr kumimoji="0" lang="ja-JP" altLang="en-US" sz="1400" dirty="0">
                <a:solidFill>
                  <a:schemeClr val="bg1"/>
                </a:solidFill>
                <a:latin typeface="メイリオ"/>
                <a:ea typeface="メイリオ"/>
                <a:cs typeface="メイリオ"/>
              </a:rPr>
              <a:t>個別設計・構築</a:t>
            </a:r>
          </a:p>
          <a:p>
            <a:pPr marL="742950" lvl="1" indent="-285750">
              <a:spcBef>
                <a:spcPts val="0"/>
              </a:spcBef>
              <a:buFont typeface="Wingdings" charset="2"/>
              <a:buChar char="v"/>
            </a:pPr>
            <a:r>
              <a:rPr kumimoji="0" lang="ja-JP" altLang="en-US" sz="1400" dirty="0">
                <a:solidFill>
                  <a:schemeClr val="bg1"/>
                </a:solidFill>
                <a:latin typeface="メイリオ"/>
                <a:ea typeface="メイリオ"/>
                <a:cs typeface="メイリオ"/>
              </a:rPr>
              <a:t>データやプロセスの不整合</a:t>
            </a:r>
          </a:p>
          <a:p>
            <a:pPr marL="742950" lvl="1" indent="-285750">
              <a:spcBef>
                <a:spcPts val="0"/>
              </a:spcBef>
              <a:buFont typeface="Wingdings" charset="2"/>
              <a:buChar char="v"/>
            </a:pPr>
            <a:r>
              <a:rPr kumimoji="0" lang="ja-JP" altLang="en-US" sz="1400" b="0" i="0" u="none" strike="noStrike" cap="none" normalizeH="0" dirty="0">
                <a:ln>
                  <a:noFill/>
                </a:ln>
                <a:solidFill>
                  <a:schemeClr val="bg1"/>
                </a:solidFill>
                <a:effectLst/>
                <a:latin typeface="メイリオ"/>
                <a:ea typeface="メイリオ"/>
                <a:cs typeface="メイリオ"/>
              </a:rPr>
              <a:t>個別維持管理による運用負担</a:t>
            </a:r>
          </a:p>
          <a:p>
            <a:pPr marL="742950" lvl="1" indent="-285750">
              <a:spcBef>
                <a:spcPts val="0"/>
              </a:spcBef>
              <a:buFont typeface="Wingdings" charset="2"/>
              <a:buChar char="v"/>
            </a:pPr>
            <a:r>
              <a:rPr kumimoji="0" lang="ja-JP" altLang="en-US" sz="1400" b="0" i="0" u="none" strike="noStrike" cap="none" normalizeH="0" dirty="0">
                <a:ln>
                  <a:noFill/>
                </a:ln>
                <a:solidFill>
                  <a:schemeClr val="bg1"/>
                </a:solidFill>
                <a:effectLst/>
                <a:latin typeface="メイリオ"/>
                <a:ea typeface="メイリオ"/>
                <a:cs typeface="メイリオ"/>
              </a:rPr>
              <a:t>プロセス全体の可視性なし</a:t>
            </a:r>
          </a:p>
        </p:txBody>
      </p:sp>
      <p:sp>
        <p:nvSpPr>
          <p:cNvPr id="126" name="角丸四角形 125"/>
          <p:cNvSpPr/>
          <p:nvPr/>
        </p:nvSpPr>
        <p:spPr bwMode="auto">
          <a:xfrm>
            <a:off x="1259632" y="4131103"/>
            <a:ext cx="3744416" cy="504056"/>
          </a:xfrm>
          <a:prstGeom prst="roundRect">
            <a:avLst>
              <a:gd name="adj" fmla="val 0"/>
            </a:avLst>
          </a:prstGeom>
          <a:solidFill>
            <a:srgbClr val="77933C"/>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b="0" i="0" u="none" strike="noStrike" cap="none" normalizeH="0" dirty="0">
                <a:ln>
                  <a:noFill/>
                </a:ln>
                <a:solidFill>
                  <a:schemeClr val="bg1"/>
                </a:solidFill>
                <a:effectLst/>
                <a:latin typeface="メイリオ"/>
                <a:ea typeface="メイリオ"/>
                <a:cs typeface="メイリオ"/>
              </a:rPr>
              <a:t>業務個別に</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dirty="0">
                <a:solidFill>
                  <a:schemeClr val="bg1"/>
                </a:solidFill>
                <a:latin typeface="メイリオ"/>
                <a:ea typeface="メイリオ"/>
                <a:cs typeface="メイリオ"/>
              </a:rPr>
              <a:t>プロセス・データの整合性を確保</a:t>
            </a:r>
            <a:endParaRPr kumimoji="0" lang="ja-JP" altLang="en-US" sz="1400" b="0" i="0" u="none" strike="noStrike" cap="none" normalizeH="0" dirty="0">
              <a:ln>
                <a:noFill/>
              </a:ln>
              <a:solidFill>
                <a:schemeClr val="bg1"/>
              </a:solidFill>
              <a:effectLst/>
              <a:latin typeface="メイリオ"/>
              <a:ea typeface="メイリオ"/>
              <a:cs typeface="メイリオ"/>
            </a:endParaRPr>
          </a:p>
        </p:txBody>
      </p:sp>
      <p:sp>
        <p:nvSpPr>
          <p:cNvPr id="88" name="角丸四角形 87"/>
          <p:cNvSpPr/>
          <p:nvPr/>
        </p:nvSpPr>
        <p:spPr bwMode="auto">
          <a:xfrm>
            <a:off x="5148882" y="1826847"/>
            <a:ext cx="936104" cy="2160240"/>
          </a:xfrm>
          <a:prstGeom prst="roundRect">
            <a:avLst>
              <a:gd name="adj" fmla="val 0"/>
            </a:avLst>
          </a:prstGeom>
          <a:solidFill>
            <a:srgbClr val="FFFBD2"/>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dirty="0">
              <a:ln>
                <a:noFill/>
              </a:ln>
              <a:solidFill>
                <a:srgbClr val="484848"/>
              </a:solidFill>
              <a:effectLst/>
              <a:latin typeface="メイリオ"/>
              <a:ea typeface="メイリオ"/>
              <a:cs typeface="メイリオ"/>
            </a:endParaRPr>
          </a:p>
        </p:txBody>
      </p:sp>
      <p:sp>
        <p:nvSpPr>
          <p:cNvPr id="89" name="角丸四角形 88"/>
          <p:cNvSpPr/>
          <p:nvPr/>
        </p:nvSpPr>
        <p:spPr bwMode="auto">
          <a:xfrm>
            <a:off x="6084986" y="1826847"/>
            <a:ext cx="936104" cy="2160240"/>
          </a:xfrm>
          <a:prstGeom prst="roundRect">
            <a:avLst>
              <a:gd name="adj" fmla="val 0"/>
            </a:avLst>
          </a:prstGeom>
          <a:solidFill>
            <a:srgbClr val="FFFBD2"/>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メイリオ"/>
              <a:ea typeface="メイリオ"/>
              <a:cs typeface="メイリオ"/>
            </a:endParaRPr>
          </a:p>
        </p:txBody>
      </p:sp>
      <p:sp>
        <p:nvSpPr>
          <p:cNvPr id="90" name="角丸四角形 89"/>
          <p:cNvSpPr/>
          <p:nvPr/>
        </p:nvSpPr>
        <p:spPr bwMode="auto">
          <a:xfrm>
            <a:off x="7021090" y="1826847"/>
            <a:ext cx="936104" cy="2160240"/>
          </a:xfrm>
          <a:prstGeom prst="roundRect">
            <a:avLst>
              <a:gd name="adj" fmla="val 0"/>
            </a:avLst>
          </a:prstGeom>
          <a:solidFill>
            <a:srgbClr val="FFFBD2"/>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メイリオ"/>
              <a:ea typeface="メイリオ"/>
              <a:cs typeface="メイリオ"/>
            </a:endParaRPr>
          </a:p>
        </p:txBody>
      </p:sp>
      <p:sp>
        <p:nvSpPr>
          <p:cNvPr id="91" name="角丸四角形 90"/>
          <p:cNvSpPr/>
          <p:nvPr/>
        </p:nvSpPr>
        <p:spPr bwMode="auto">
          <a:xfrm>
            <a:off x="7956376" y="1826847"/>
            <a:ext cx="936104" cy="2160240"/>
          </a:xfrm>
          <a:prstGeom prst="roundRect">
            <a:avLst>
              <a:gd name="adj" fmla="val 0"/>
            </a:avLst>
          </a:prstGeom>
          <a:solidFill>
            <a:srgbClr val="FFFBD2"/>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メイリオ"/>
              <a:ea typeface="メイリオ"/>
              <a:cs typeface="メイリオ"/>
            </a:endParaRPr>
          </a:p>
        </p:txBody>
      </p:sp>
      <p:sp>
        <p:nvSpPr>
          <p:cNvPr id="4" name="角丸四角形 3"/>
          <p:cNvSpPr/>
          <p:nvPr/>
        </p:nvSpPr>
        <p:spPr bwMode="auto">
          <a:xfrm>
            <a:off x="5148064" y="1178775"/>
            <a:ext cx="3744416" cy="432048"/>
          </a:xfrm>
          <a:prstGeom prst="roundRect">
            <a:avLst>
              <a:gd name="adj" fmla="val 0"/>
            </a:avLst>
          </a:prstGeom>
          <a:solidFill>
            <a:srgbClr val="3366FF"/>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a:ln>
                  <a:noFill/>
                </a:ln>
                <a:solidFill>
                  <a:schemeClr val="bg1"/>
                </a:solidFill>
                <a:effectLst/>
                <a:latin typeface="メイリオ"/>
                <a:ea typeface="メイリオ"/>
                <a:cs typeface="メイリオ"/>
              </a:rPr>
              <a:t>ERP</a:t>
            </a:r>
            <a:r>
              <a:rPr kumimoji="0" lang="ja-JP" altLang="en-US" sz="1400" b="0" i="0" u="none" strike="noStrike" cap="none" normalizeH="0" dirty="0">
                <a:ln>
                  <a:noFill/>
                </a:ln>
                <a:solidFill>
                  <a:schemeClr val="bg1"/>
                </a:solidFill>
                <a:effectLst/>
                <a:latin typeface="メイリオ"/>
                <a:ea typeface="メイリオ"/>
                <a:cs typeface="メイリオ"/>
              </a:rPr>
              <a:t>システム</a:t>
            </a:r>
          </a:p>
        </p:txBody>
      </p:sp>
      <p:sp>
        <p:nvSpPr>
          <p:cNvPr id="81" name="角丸四角形 80"/>
          <p:cNvSpPr/>
          <p:nvPr/>
        </p:nvSpPr>
        <p:spPr bwMode="auto">
          <a:xfrm>
            <a:off x="5220072" y="2330903"/>
            <a:ext cx="216024" cy="144016"/>
          </a:xfrm>
          <a:prstGeom prst="roundRect">
            <a:avLst/>
          </a:prstGeom>
          <a:solidFill>
            <a:srgbClr val="FF6600"/>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メイリオ"/>
              <a:ea typeface="メイリオ"/>
              <a:cs typeface="メイリオ"/>
            </a:endParaRPr>
          </a:p>
        </p:txBody>
      </p:sp>
      <p:sp>
        <p:nvSpPr>
          <p:cNvPr id="82" name="角丸四角形 81"/>
          <p:cNvSpPr/>
          <p:nvPr/>
        </p:nvSpPr>
        <p:spPr bwMode="auto">
          <a:xfrm>
            <a:off x="5796136" y="2330903"/>
            <a:ext cx="216024" cy="144016"/>
          </a:xfrm>
          <a:prstGeom prst="roundRect">
            <a:avLst/>
          </a:prstGeom>
          <a:solidFill>
            <a:schemeClr val="accent6">
              <a:lumMod val="60000"/>
              <a:lumOff val="40000"/>
            </a:schemeClr>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dirty="0">
              <a:ln>
                <a:noFill/>
              </a:ln>
              <a:solidFill>
                <a:srgbClr val="484848"/>
              </a:solidFill>
              <a:effectLst/>
              <a:latin typeface="メイリオ"/>
              <a:ea typeface="メイリオ"/>
              <a:cs typeface="メイリオ"/>
            </a:endParaRPr>
          </a:p>
        </p:txBody>
      </p:sp>
      <p:cxnSp>
        <p:nvCxnSpPr>
          <p:cNvPr id="83" name="カギ線コネクタ 82"/>
          <p:cNvCxnSpPr>
            <a:stCxn id="85" idx="3"/>
            <a:endCxn id="82" idx="1"/>
          </p:cNvCxnSpPr>
          <p:nvPr/>
        </p:nvCxnSpPr>
        <p:spPr bwMode="auto">
          <a:xfrm flipV="1">
            <a:off x="5436096" y="2402911"/>
            <a:ext cx="360040" cy="216024"/>
          </a:xfrm>
          <a:prstGeom prst="bentConnector3">
            <a:avLst>
              <a:gd name="adj1" fmla="val 50000"/>
            </a:avLst>
          </a:prstGeom>
          <a:ln>
            <a:headEnd type="none" w="med" len="med"/>
            <a:tailEnd type="triangle"/>
          </a:ln>
        </p:spPr>
        <p:style>
          <a:lnRef idx="1">
            <a:schemeClr val="accent1"/>
          </a:lnRef>
          <a:fillRef idx="3">
            <a:schemeClr val="accent1"/>
          </a:fillRef>
          <a:effectRef idx="2">
            <a:schemeClr val="accent1"/>
          </a:effectRef>
          <a:fontRef idx="minor">
            <a:schemeClr val="lt1"/>
          </a:fontRef>
        </p:style>
      </p:cxnSp>
      <p:cxnSp>
        <p:nvCxnSpPr>
          <p:cNvPr id="84" name="直線矢印コネクタ 83"/>
          <p:cNvCxnSpPr>
            <a:stCxn id="81" idx="3"/>
            <a:endCxn id="82" idx="1"/>
          </p:cNvCxnSpPr>
          <p:nvPr/>
        </p:nvCxnSpPr>
        <p:spPr bwMode="auto">
          <a:xfrm>
            <a:off x="5436096" y="2402911"/>
            <a:ext cx="360040" cy="0"/>
          </a:xfrm>
          <a:prstGeom prst="straightConnector1">
            <a:avLst/>
          </a:prstGeom>
          <a:ln>
            <a:headEnd type="none" w="med" len="med"/>
            <a:tailEnd type="triangle"/>
          </a:ln>
        </p:spPr>
        <p:style>
          <a:lnRef idx="1">
            <a:schemeClr val="accent1"/>
          </a:lnRef>
          <a:fillRef idx="3">
            <a:schemeClr val="accent1"/>
          </a:fillRef>
          <a:effectRef idx="2">
            <a:schemeClr val="accent1"/>
          </a:effectRef>
          <a:fontRef idx="minor">
            <a:schemeClr val="lt1"/>
          </a:fontRef>
        </p:style>
      </p:cxnSp>
      <p:sp>
        <p:nvSpPr>
          <p:cNvPr id="85" name="角丸四角形 84"/>
          <p:cNvSpPr/>
          <p:nvPr/>
        </p:nvSpPr>
        <p:spPr bwMode="auto">
          <a:xfrm>
            <a:off x="5220072" y="2546927"/>
            <a:ext cx="216024" cy="144016"/>
          </a:xfrm>
          <a:prstGeom prst="roundRect">
            <a:avLst/>
          </a:prstGeom>
          <a:solidFill>
            <a:srgbClr val="800000"/>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メイリオ"/>
              <a:ea typeface="メイリオ"/>
              <a:cs typeface="メイリオ"/>
            </a:endParaRPr>
          </a:p>
        </p:txBody>
      </p:sp>
      <p:sp>
        <p:nvSpPr>
          <p:cNvPr id="86" name="角丸四角形 85"/>
          <p:cNvSpPr/>
          <p:nvPr/>
        </p:nvSpPr>
        <p:spPr bwMode="auto">
          <a:xfrm>
            <a:off x="5220072" y="2762951"/>
            <a:ext cx="3600400" cy="1106316"/>
          </a:xfrm>
          <a:prstGeom prst="roundRect">
            <a:avLst>
              <a:gd name="adj" fmla="val 0"/>
            </a:avLst>
          </a:prstGeom>
          <a:solidFill>
            <a:srgbClr val="FF6600"/>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dirty="0">
                <a:ln>
                  <a:noFill/>
                </a:ln>
                <a:solidFill>
                  <a:srgbClr val="FFFFFF"/>
                </a:solidFill>
                <a:effectLst/>
                <a:latin typeface="メイリオ"/>
                <a:ea typeface="メイリオ"/>
                <a:cs typeface="メイリオ"/>
              </a:rPr>
              <a:t>ERP</a:t>
            </a:r>
            <a:r>
              <a:rPr kumimoji="0" lang="ja-JP" altLang="en-US" sz="1200" b="0" i="0" u="none" strike="noStrike" cap="none" normalizeH="0" dirty="0">
                <a:ln>
                  <a:noFill/>
                </a:ln>
                <a:solidFill>
                  <a:srgbClr val="FFFFFF"/>
                </a:solidFill>
                <a:effectLst/>
                <a:latin typeface="メイリオ"/>
                <a:ea typeface="メイリオ"/>
                <a:cs typeface="メイリオ"/>
              </a:rPr>
              <a:t>システム</a:t>
            </a:r>
          </a:p>
          <a:p>
            <a:pPr marL="0" marR="0" indent="0" defTabSz="914400" rtl="0" eaLnBrk="1" fontAlgn="base" latinLnBrk="0" hangingPunct="1">
              <a:lnSpc>
                <a:spcPct val="100000"/>
              </a:lnSpc>
              <a:spcBef>
                <a:spcPct val="20000"/>
              </a:spcBef>
              <a:spcAft>
                <a:spcPct val="0"/>
              </a:spcAft>
              <a:buClrTx/>
              <a:buSzTx/>
              <a:buFontTx/>
              <a:buNone/>
              <a:tabLst/>
            </a:pPr>
            <a:endParaRPr kumimoji="0" lang="ja-JP" altLang="en-US" sz="900" dirty="0">
              <a:solidFill>
                <a:srgbClr val="008000"/>
              </a:solidFill>
              <a:latin typeface="メイリオ"/>
              <a:ea typeface="メイリオ"/>
              <a:cs typeface="メイリオ"/>
            </a:endParaRPr>
          </a:p>
          <a:p>
            <a:pPr marL="0" marR="0" indent="0" defTabSz="914400" rtl="0" eaLnBrk="1" fontAlgn="base" latinLnBrk="0" hangingPunct="1">
              <a:lnSpc>
                <a:spcPct val="100000"/>
              </a:lnSpc>
              <a:spcBef>
                <a:spcPct val="20000"/>
              </a:spcBef>
              <a:spcAft>
                <a:spcPct val="0"/>
              </a:spcAft>
              <a:buClrTx/>
              <a:buSzTx/>
              <a:buFontTx/>
              <a:buNone/>
              <a:tabLst/>
            </a:pPr>
            <a:endParaRPr kumimoji="0" lang="ja-JP" altLang="en-US" sz="900" b="0" i="0" u="none" strike="noStrike" cap="none" normalizeH="0" dirty="0">
              <a:ln>
                <a:noFill/>
              </a:ln>
              <a:solidFill>
                <a:srgbClr val="008000"/>
              </a:solidFill>
              <a:effectLst/>
              <a:latin typeface="メイリオ"/>
              <a:ea typeface="メイリオ"/>
              <a:cs typeface="メイリオ"/>
            </a:endParaRPr>
          </a:p>
        </p:txBody>
      </p:sp>
      <p:sp>
        <p:nvSpPr>
          <p:cNvPr id="87" name="フローチャート: 磁気ディスク 86"/>
          <p:cNvSpPr/>
          <p:nvPr/>
        </p:nvSpPr>
        <p:spPr bwMode="auto">
          <a:xfrm>
            <a:off x="5292080" y="3339015"/>
            <a:ext cx="3454644" cy="432048"/>
          </a:xfrm>
          <a:prstGeom prst="flowChartMagneticDisk">
            <a:avLst/>
          </a:prstGeom>
          <a:solidFill>
            <a:srgbClr val="3366FF"/>
          </a:solidFill>
          <a:ln>
            <a:solidFill>
              <a:schemeClr val="bg1"/>
            </a:solid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dirty="0">
                <a:solidFill>
                  <a:schemeClr val="bg1"/>
                </a:solidFill>
                <a:latin typeface="メイリオ"/>
                <a:ea typeface="メイリオ"/>
                <a:cs typeface="メイリオ"/>
              </a:rPr>
              <a:t>全社</a:t>
            </a:r>
            <a:r>
              <a:rPr kumimoji="0" lang="ja-JP" altLang="en-US" sz="1200" b="0" i="0" u="none" strike="noStrike" cap="none" normalizeH="0" dirty="0">
                <a:ln>
                  <a:noFill/>
                </a:ln>
                <a:solidFill>
                  <a:schemeClr val="bg1"/>
                </a:solidFill>
                <a:effectLst/>
                <a:latin typeface="メイリオ"/>
                <a:ea typeface="メイリオ"/>
                <a:cs typeface="メイリオ"/>
              </a:rPr>
              <a:t>統合</a:t>
            </a:r>
            <a:r>
              <a:rPr kumimoji="0" lang="en-US" altLang="ja-JP" sz="1200" b="0" i="0" u="none" strike="noStrike" cap="none" normalizeH="0" dirty="0">
                <a:ln>
                  <a:noFill/>
                </a:ln>
                <a:solidFill>
                  <a:schemeClr val="bg1"/>
                </a:solidFill>
                <a:effectLst/>
                <a:latin typeface="メイリオ"/>
                <a:ea typeface="メイリオ"/>
                <a:cs typeface="メイリオ"/>
              </a:rPr>
              <a:t>DB</a:t>
            </a:r>
            <a:endParaRPr kumimoji="0" lang="ja-JP" altLang="en-US" sz="1200" b="0" i="0" u="none" strike="noStrike" cap="none" normalizeH="0" dirty="0">
              <a:ln>
                <a:noFill/>
              </a:ln>
              <a:solidFill>
                <a:schemeClr val="bg1"/>
              </a:solidFill>
              <a:effectLst/>
              <a:latin typeface="メイリオ"/>
              <a:ea typeface="メイリオ"/>
              <a:cs typeface="メイリオ"/>
            </a:endParaRPr>
          </a:p>
        </p:txBody>
      </p:sp>
      <p:sp>
        <p:nvSpPr>
          <p:cNvPr id="92" name="テキスト ボックス 91"/>
          <p:cNvSpPr txBox="1"/>
          <p:nvPr/>
        </p:nvSpPr>
        <p:spPr>
          <a:xfrm>
            <a:off x="6223413" y="1898855"/>
            <a:ext cx="646331" cy="369332"/>
          </a:xfrm>
          <a:prstGeom prst="rect">
            <a:avLst/>
          </a:prstGeom>
          <a:noFill/>
          <a:ln>
            <a:noFill/>
          </a:ln>
        </p:spPr>
        <p:txBody>
          <a:bodyPr wrap="none" rtlCol="0">
            <a:spAutoFit/>
          </a:bodyPr>
          <a:lstStyle/>
          <a:p>
            <a:pPr algn="ctr"/>
            <a:r>
              <a:rPr lang="ja-JP" altLang="en-US" dirty="0">
                <a:solidFill>
                  <a:srgbClr val="0000FF"/>
                </a:solidFill>
                <a:latin typeface="メイリオ"/>
                <a:ea typeface="メイリオ"/>
                <a:cs typeface="メイリオ"/>
              </a:rPr>
              <a:t>生産</a:t>
            </a:r>
            <a:endParaRPr kumimoji="1" lang="ja-JP" altLang="en-US" dirty="0">
              <a:solidFill>
                <a:srgbClr val="0000FF"/>
              </a:solidFill>
              <a:latin typeface="メイリオ"/>
              <a:ea typeface="メイリオ"/>
              <a:cs typeface="メイリオ"/>
            </a:endParaRPr>
          </a:p>
        </p:txBody>
      </p:sp>
      <p:sp>
        <p:nvSpPr>
          <p:cNvPr id="93" name="テキスト ボックス 92"/>
          <p:cNvSpPr txBox="1"/>
          <p:nvPr/>
        </p:nvSpPr>
        <p:spPr>
          <a:xfrm>
            <a:off x="5292080" y="1898855"/>
            <a:ext cx="646331" cy="369332"/>
          </a:xfrm>
          <a:prstGeom prst="rect">
            <a:avLst/>
          </a:prstGeom>
          <a:noFill/>
          <a:ln>
            <a:noFill/>
          </a:ln>
        </p:spPr>
        <p:txBody>
          <a:bodyPr wrap="none" rtlCol="0">
            <a:spAutoFit/>
          </a:bodyPr>
          <a:lstStyle/>
          <a:p>
            <a:pPr algn="ctr"/>
            <a:r>
              <a:rPr kumimoji="1" lang="ja-JP" altLang="en-US" dirty="0">
                <a:solidFill>
                  <a:srgbClr val="0000FF"/>
                </a:solidFill>
                <a:latin typeface="メイリオ"/>
                <a:ea typeface="メイリオ"/>
                <a:cs typeface="メイリオ"/>
              </a:rPr>
              <a:t>人事</a:t>
            </a:r>
          </a:p>
        </p:txBody>
      </p:sp>
      <p:sp>
        <p:nvSpPr>
          <p:cNvPr id="94" name="テキスト ボックス 93"/>
          <p:cNvSpPr txBox="1"/>
          <p:nvPr/>
        </p:nvSpPr>
        <p:spPr>
          <a:xfrm>
            <a:off x="7164288" y="1898855"/>
            <a:ext cx="646331" cy="369332"/>
          </a:xfrm>
          <a:prstGeom prst="rect">
            <a:avLst/>
          </a:prstGeom>
          <a:noFill/>
          <a:ln>
            <a:noFill/>
          </a:ln>
        </p:spPr>
        <p:txBody>
          <a:bodyPr wrap="none" rtlCol="0">
            <a:spAutoFit/>
          </a:bodyPr>
          <a:lstStyle/>
          <a:p>
            <a:pPr algn="ctr"/>
            <a:r>
              <a:rPr kumimoji="1" lang="ja-JP" altLang="en-US" dirty="0">
                <a:solidFill>
                  <a:srgbClr val="0000FF"/>
                </a:solidFill>
                <a:latin typeface="メイリオ"/>
                <a:ea typeface="メイリオ"/>
                <a:cs typeface="メイリオ"/>
              </a:rPr>
              <a:t>販売</a:t>
            </a:r>
          </a:p>
        </p:txBody>
      </p:sp>
      <p:sp>
        <p:nvSpPr>
          <p:cNvPr id="95" name="テキスト ボックス 94"/>
          <p:cNvSpPr txBox="1"/>
          <p:nvPr/>
        </p:nvSpPr>
        <p:spPr>
          <a:xfrm>
            <a:off x="8100393" y="1898855"/>
            <a:ext cx="646331" cy="369332"/>
          </a:xfrm>
          <a:prstGeom prst="rect">
            <a:avLst/>
          </a:prstGeom>
          <a:noFill/>
          <a:ln>
            <a:noFill/>
          </a:ln>
        </p:spPr>
        <p:txBody>
          <a:bodyPr wrap="none" rtlCol="0">
            <a:spAutoFit/>
          </a:bodyPr>
          <a:lstStyle/>
          <a:p>
            <a:pPr algn="ctr"/>
            <a:r>
              <a:rPr kumimoji="1" lang="ja-JP" altLang="en-US" dirty="0">
                <a:solidFill>
                  <a:srgbClr val="0000FF"/>
                </a:solidFill>
                <a:latin typeface="メイリオ"/>
                <a:ea typeface="メイリオ"/>
                <a:cs typeface="メイリオ"/>
              </a:rPr>
              <a:t>会計</a:t>
            </a:r>
          </a:p>
        </p:txBody>
      </p:sp>
      <p:sp>
        <p:nvSpPr>
          <p:cNvPr id="96" name="角丸四角形 95"/>
          <p:cNvSpPr/>
          <p:nvPr/>
        </p:nvSpPr>
        <p:spPr bwMode="auto">
          <a:xfrm>
            <a:off x="5292080" y="2834959"/>
            <a:ext cx="648072" cy="144016"/>
          </a:xfrm>
          <a:prstGeom prst="roundRect">
            <a:avLst>
              <a:gd name="adj" fmla="val 0"/>
            </a:avLst>
          </a:prstGeom>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dirty="0">
                <a:ln>
                  <a:noFill/>
                </a:ln>
                <a:solidFill>
                  <a:srgbClr val="FFFFFF"/>
                </a:solidFill>
                <a:effectLst/>
                <a:latin typeface="メイリオ"/>
                <a:ea typeface="メイリオ"/>
                <a:cs typeface="メイリオ"/>
              </a:rPr>
              <a:t>人事</a:t>
            </a:r>
          </a:p>
        </p:txBody>
      </p:sp>
      <p:sp>
        <p:nvSpPr>
          <p:cNvPr id="97" name="角丸四角形 96"/>
          <p:cNvSpPr/>
          <p:nvPr/>
        </p:nvSpPr>
        <p:spPr bwMode="auto">
          <a:xfrm>
            <a:off x="6228184" y="2834959"/>
            <a:ext cx="648072" cy="144016"/>
          </a:xfrm>
          <a:prstGeom prst="roundRect">
            <a:avLst>
              <a:gd name="adj" fmla="val 0"/>
            </a:avLst>
          </a:prstGeom>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dirty="0">
                <a:ln>
                  <a:noFill/>
                </a:ln>
                <a:solidFill>
                  <a:srgbClr val="FFFFFF"/>
                </a:solidFill>
                <a:effectLst/>
                <a:latin typeface="メイリオ"/>
                <a:ea typeface="メイリオ"/>
                <a:cs typeface="メイリオ"/>
              </a:rPr>
              <a:t>生産</a:t>
            </a:r>
          </a:p>
        </p:txBody>
      </p:sp>
      <p:sp>
        <p:nvSpPr>
          <p:cNvPr id="98" name="角丸四角形 97"/>
          <p:cNvSpPr/>
          <p:nvPr/>
        </p:nvSpPr>
        <p:spPr bwMode="auto">
          <a:xfrm>
            <a:off x="7164288" y="2834959"/>
            <a:ext cx="648072" cy="144016"/>
          </a:xfrm>
          <a:prstGeom prst="roundRect">
            <a:avLst>
              <a:gd name="adj" fmla="val 0"/>
            </a:avLst>
          </a:prstGeom>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dirty="0">
                <a:ln>
                  <a:noFill/>
                </a:ln>
                <a:solidFill>
                  <a:srgbClr val="FFFFFF"/>
                </a:solidFill>
                <a:effectLst/>
                <a:latin typeface="メイリオ"/>
                <a:ea typeface="メイリオ"/>
                <a:cs typeface="メイリオ"/>
              </a:rPr>
              <a:t>販売</a:t>
            </a:r>
          </a:p>
        </p:txBody>
      </p:sp>
      <p:sp>
        <p:nvSpPr>
          <p:cNvPr id="99" name="角丸四角形 98"/>
          <p:cNvSpPr/>
          <p:nvPr/>
        </p:nvSpPr>
        <p:spPr bwMode="auto">
          <a:xfrm>
            <a:off x="8100392" y="2834959"/>
            <a:ext cx="648072" cy="144016"/>
          </a:xfrm>
          <a:prstGeom prst="roundRect">
            <a:avLst>
              <a:gd name="adj" fmla="val 0"/>
            </a:avLst>
          </a:prstGeom>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dirty="0">
                <a:ln>
                  <a:noFill/>
                </a:ln>
                <a:solidFill>
                  <a:srgbClr val="FFFFFF"/>
                </a:solidFill>
                <a:effectLst/>
                <a:latin typeface="メイリオ"/>
                <a:ea typeface="メイリオ"/>
                <a:cs typeface="メイリオ"/>
              </a:rPr>
              <a:t>会計</a:t>
            </a:r>
          </a:p>
        </p:txBody>
      </p:sp>
      <p:sp>
        <p:nvSpPr>
          <p:cNvPr id="100" name="角丸四角形 99"/>
          <p:cNvSpPr/>
          <p:nvPr/>
        </p:nvSpPr>
        <p:spPr bwMode="auto">
          <a:xfrm>
            <a:off x="6444208" y="3122991"/>
            <a:ext cx="1152128" cy="144016"/>
          </a:xfrm>
          <a:prstGeom prst="roundRect">
            <a:avLst>
              <a:gd name="adj" fmla="val 0"/>
            </a:avLst>
          </a:prstGeom>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dirty="0">
                <a:ln>
                  <a:noFill/>
                </a:ln>
                <a:solidFill>
                  <a:srgbClr val="FFFFFF"/>
                </a:solidFill>
                <a:effectLst/>
                <a:latin typeface="メイリオ"/>
                <a:ea typeface="メイリオ"/>
                <a:cs typeface="メイリオ"/>
              </a:rPr>
              <a:t>経営</a:t>
            </a:r>
          </a:p>
        </p:txBody>
      </p:sp>
      <p:sp>
        <p:nvSpPr>
          <p:cNvPr id="103" name="角丸四角形 102"/>
          <p:cNvSpPr/>
          <p:nvPr/>
        </p:nvSpPr>
        <p:spPr bwMode="auto">
          <a:xfrm>
            <a:off x="6372200" y="2546927"/>
            <a:ext cx="216024" cy="144016"/>
          </a:xfrm>
          <a:prstGeom prst="roundRect">
            <a:avLst/>
          </a:prstGeom>
          <a:solidFill>
            <a:schemeClr val="accent3">
              <a:lumMod val="60000"/>
              <a:lumOff val="40000"/>
            </a:schemeClr>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メイリオ"/>
              <a:ea typeface="メイリオ"/>
              <a:cs typeface="メイリオ"/>
            </a:endParaRPr>
          </a:p>
        </p:txBody>
      </p:sp>
      <p:sp>
        <p:nvSpPr>
          <p:cNvPr id="104" name="角丸四角形 103"/>
          <p:cNvSpPr/>
          <p:nvPr/>
        </p:nvSpPr>
        <p:spPr bwMode="auto">
          <a:xfrm>
            <a:off x="6732240" y="2546927"/>
            <a:ext cx="216024" cy="144016"/>
          </a:xfrm>
          <a:prstGeom prst="roundRect">
            <a:avLst/>
          </a:prstGeom>
          <a:solidFill>
            <a:schemeClr val="accent2">
              <a:lumMod val="60000"/>
              <a:lumOff val="40000"/>
            </a:schemeClr>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メイリオ"/>
              <a:ea typeface="メイリオ"/>
              <a:cs typeface="メイリオ"/>
            </a:endParaRPr>
          </a:p>
        </p:txBody>
      </p:sp>
      <p:cxnSp>
        <p:nvCxnSpPr>
          <p:cNvPr id="106" name="カギ線コネクタ 105"/>
          <p:cNvCxnSpPr>
            <a:stCxn id="103" idx="0"/>
            <a:endCxn id="109" idx="1"/>
          </p:cNvCxnSpPr>
          <p:nvPr/>
        </p:nvCxnSpPr>
        <p:spPr bwMode="auto">
          <a:xfrm rot="5400000" flipH="1" flipV="1">
            <a:off x="6714238" y="2168885"/>
            <a:ext cx="144016" cy="612068"/>
          </a:xfrm>
          <a:prstGeom prst="bentConnector2">
            <a:avLst/>
          </a:prstGeom>
          <a:ln>
            <a:headEnd type="none" w="med" len="med"/>
            <a:tailEnd type="triangle"/>
          </a:ln>
        </p:spPr>
        <p:style>
          <a:lnRef idx="1">
            <a:schemeClr val="accent1"/>
          </a:lnRef>
          <a:fillRef idx="3">
            <a:schemeClr val="accent1"/>
          </a:fillRef>
          <a:effectRef idx="2">
            <a:schemeClr val="accent1"/>
          </a:effectRef>
          <a:fontRef idx="minor">
            <a:schemeClr val="lt1"/>
          </a:fontRef>
        </p:style>
      </p:cxnSp>
      <p:cxnSp>
        <p:nvCxnSpPr>
          <p:cNvPr id="107" name="直線矢印コネクタ 106"/>
          <p:cNvCxnSpPr>
            <a:stCxn id="103" idx="3"/>
            <a:endCxn id="104" idx="1"/>
          </p:cNvCxnSpPr>
          <p:nvPr/>
        </p:nvCxnSpPr>
        <p:spPr bwMode="auto">
          <a:xfrm>
            <a:off x="6588224" y="2618935"/>
            <a:ext cx="144016" cy="0"/>
          </a:xfrm>
          <a:prstGeom prst="straightConnector1">
            <a:avLst/>
          </a:prstGeom>
          <a:ln>
            <a:headEnd type="none" w="med" len="med"/>
            <a:tailEnd type="triangle"/>
          </a:ln>
        </p:spPr>
        <p:style>
          <a:lnRef idx="1">
            <a:schemeClr val="accent1"/>
          </a:lnRef>
          <a:fillRef idx="3">
            <a:schemeClr val="accent1"/>
          </a:fillRef>
          <a:effectRef idx="2">
            <a:schemeClr val="accent1"/>
          </a:effectRef>
          <a:fontRef idx="minor">
            <a:schemeClr val="lt1"/>
          </a:fontRef>
        </p:style>
      </p:cxnSp>
      <p:cxnSp>
        <p:nvCxnSpPr>
          <p:cNvPr id="108" name="カギ線コネクタ 107"/>
          <p:cNvCxnSpPr>
            <a:stCxn id="82" idx="3"/>
            <a:endCxn id="103" idx="1"/>
          </p:cNvCxnSpPr>
          <p:nvPr/>
        </p:nvCxnSpPr>
        <p:spPr bwMode="auto">
          <a:xfrm>
            <a:off x="6012160" y="2402911"/>
            <a:ext cx="360040" cy="216024"/>
          </a:xfrm>
          <a:prstGeom prst="bentConnector3">
            <a:avLst>
              <a:gd name="adj1" fmla="val 50000"/>
            </a:avLst>
          </a:prstGeom>
          <a:ln>
            <a:headEnd type="none" w="med" len="med"/>
            <a:tailEnd type="triangle"/>
          </a:ln>
        </p:spPr>
        <p:style>
          <a:lnRef idx="1">
            <a:schemeClr val="accent1"/>
          </a:lnRef>
          <a:fillRef idx="3">
            <a:schemeClr val="accent1"/>
          </a:fillRef>
          <a:effectRef idx="2">
            <a:schemeClr val="accent1"/>
          </a:effectRef>
          <a:fontRef idx="minor">
            <a:schemeClr val="lt1"/>
          </a:fontRef>
        </p:style>
      </p:cxnSp>
      <p:sp>
        <p:nvSpPr>
          <p:cNvPr id="109" name="角丸四角形 108"/>
          <p:cNvSpPr/>
          <p:nvPr/>
        </p:nvSpPr>
        <p:spPr bwMode="auto">
          <a:xfrm>
            <a:off x="7092280" y="2330903"/>
            <a:ext cx="216024" cy="144016"/>
          </a:xfrm>
          <a:prstGeom prst="roundRect">
            <a:avLst/>
          </a:prstGeom>
          <a:solidFill>
            <a:schemeClr val="accent6">
              <a:lumMod val="60000"/>
              <a:lumOff val="40000"/>
            </a:schemeClr>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メイリオ"/>
              <a:ea typeface="メイリオ"/>
              <a:cs typeface="メイリオ"/>
            </a:endParaRPr>
          </a:p>
        </p:txBody>
      </p:sp>
      <p:sp>
        <p:nvSpPr>
          <p:cNvPr id="111" name="角丸四角形 110"/>
          <p:cNvSpPr/>
          <p:nvPr/>
        </p:nvSpPr>
        <p:spPr bwMode="auto">
          <a:xfrm>
            <a:off x="7668344" y="2330903"/>
            <a:ext cx="216024" cy="144016"/>
          </a:xfrm>
          <a:prstGeom prst="roundRect">
            <a:avLst/>
          </a:prstGeom>
          <a:solidFill>
            <a:srgbClr val="3366FF"/>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dirty="0">
              <a:ln>
                <a:noFill/>
              </a:ln>
              <a:solidFill>
                <a:srgbClr val="484848"/>
              </a:solidFill>
              <a:effectLst/>
              <a:latin typeface="メイリオ"/>
              <a:ea typeface="メイリオ"/>
              <a:cs typeface="メイリオ"/>
            </a:endParaRPr>
          </a:p>
        </p:txBody>
      </p:sp>
      <p:cxnSp>
        <p:nvCxnSpPr>
          <p:cNvPr id="112" name="カギ線コネクタ 111"/>
          <p:cNvCxnSpPr>
            <a:stCxn id="109" idx="2"/>
            <a:endCxn id="118" idx="1"/>
          </p:cNvCxnSpPr>
          <p:nvPr/>
        </p:nvCxnSpPr>
        <p:spPr bwMode="auto">
          <a:xfrm rot="16200000" flipH="1">
            <a:off x="7542330" y="2132881"/>
            <a:ext cx="144016" cy="828092"/>
          </a:xfrm>
          <a:prstGeom prst="bentConnector2">
            <a:avLst/>
          </a:prstGeom>
          <a:ln>
            <a:headEnd type="none" w="med" len="med"/>
            <a:tailEnd type="triangle"/>
          </a:ln>
        </p:spPr>
        <p:style>
          <a:lnRef idx="1">
            <a:schemeClr val="accent1"/>
          </a:lnRef>
          <a:fillRef idx="3">
            <a:schemeClr val="accent1"/>
          </a:fillRef>
          <a:effectRef idx="2">
            <a:schemeClr val="accent1"/>
          </a:effectRef>
          <a:fontRef idx="minor">
            <a:schemeClr val="lt1"/>
          </a:fontRef>
        </p:style>
      </p:cxnSp>
      <p:cxnSp>
        <p:nvCxnSpPr>
          <p:cNvPr id="113" name="直線矢印コネクタ 112"/>
          <p:cNvCxnSpPr>
            <a:stCxn id="109" idx="3"/>
            <a:endCxn id="111" idx="1"/>
          </p:cNvCxnSpPr>
          <p:nvPr/>
        </p:nvCxnSpPr>
        <p:spPr bwMode="auto">
          <a:xfrm>
            <a:off x="7308304" y="2402911"/>
            <a:ext cx="360040" cy="0"/>
          </a:xfrm>
          <a:prstGeom prst="straightConnector1">
            <a:avLst/>
          </a:prstGeom>
          <a:ln>
            <a:headEnd type="none" w="med" len="med"/>
            <a:tailEnd type="triangle"/>
          </a:ln>
        </p:spPr>
        <p:style>
          <a:lnRef idx="1">
            <a:schemeClr val="accent1"/>
          </a:lnRef>
          <a:fillRef idx="3">
            <a:schemeClr val="accent1"/>
          </a:fillRef>
          <a:effectRef idx="2">
            <a:schemeClr val="accent1"/>
          </a:effectRef>
          <a:fontRef idx="minor">
            <a:schemeClr val="lt1"/>
          </a:fontRef>
        </p:style>
      </p:cxnSp>
      <p:sp>
        <p:nvSpPr>
          <p:cNvPr id="114" name="角丸四角形 113"/>
          <p:cNvSpPr/>
          <p:nvPr/>
        </p:nvSpPr>
        <p:spPr bwMode="auto">
          <a:xfrm>
            <a:off x="8028384" y="2330903"/>
            <a:ext cx="216024" cy="144016"/>
          </a:xfrm>
          <a:prstGeom prst="roundRect">
            <a:avLst/>
          </a:prstGeom>
          <a:solidFill>
            <a:srgbClr val="66FFCC"/>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メイリオ"/>
              <a:ea typeface="メイリオ"/>
              <a:cs typeface="メイリオ"/>
            </a:endParaRPr>
          </a:p>
        </p:txBody>
      </p:sp>
      <p:sp>
        <p:nvSpPr>
          <p:cNvPr id="115" name="角丸四角形 114"/>
          <p:cNvSpPr/>
          <p:nvPr/>
        </p:nvSpPr>
        <p:spPr bwMode="auto">
          <a:xfrm>
            <a:off x="8604448" y="2330903"/>
            <a:ext cx="216024" cy="144016"/>
          </a:xfrm>
          <a:prstGeom prst="roundRect">
            <a:avLst/>
          </a:prstGeom>
          <a:solidFill>
            <a:schemeClr val="accent5">
              <a:lumMod val="40000"/>
              <a:lumOff val="60000"/>
            </a:schemeClr>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dirty="0">
              <a:ln>
                <a:noFill/>
              </a:ln>
              <a:solidFill>
                <a:srgbClr val="484848"/>
              </a:solidFill>
              <a:effectLst/>
              <a:latin typeface="メイリオ"/>
              <a:ea typeface="メイリオ"/>
              <a:cs typeface="メイリオ"/>
            </a:endParaRPr>
          </a:p>
        </p:txBody>
      </p:sp>
      <p:cxnSp>
        <p:nvCxnSpPr>
          <p:cNvPr id="116" name="カギ線コネクタ 115"/>
          <p:cNvCxnSpPr>
            <a:stCxn id="118" idx="3"/>
            <a:endCxn id="115" idx="1"/>
          </p:cNvCxnSpPr>
          <p:nvPr/>
        </p:nvCxnSpPr>
        <p:spPr bwMode="auto">
          <a:xfrm flipV="1">
            <a:off x="8244408" y="2402911"/>
            <a:ext cx="360040" cy="216024"/>
          </a:xfrm>
          <a:prstGeom prst="bentConnector3">
            <a:avLst>
              <a:gd name="adj1" fmla="val 50000"/>
            </a:avLst>
          </a:prstGeom>
          <a:ln>
            <a:headEnd type="none" w="med" len="med"/>
            <a:tailEnd type="triangle"/>
          </a:ln>
        </p:spPr>
        <p:style>
          <a:lnRef idx="1">
            <a:schemeClr val="accent1"/>
          </a:lnRef>
          <a:fillRef idx="3">
            <a:schemeClr val="accent1"/>
          </a:fillRef>
          <a:effectRef idx="2">
            <a:schemeClr val="accent1"/>
          </a:effectRef>
          <a:fontRef idx="minor">
            <a:schemeClr val="lt1"/>
          </a:fontRef>
        </p:style>
      </p:cxnSp>
      <p:cxnSp>
        <p:nvCxnSpPr>
          <p:cNvPr id="117" name="直線矢印コネクタ 116"/>
          <p:cNvCxnSpPr>
            <a:stCxn id="114" idx="3"/>
            <a:endCxn id="115" idx="1"/>
          </p:cNvCxnSpPr>
          <p:nvPr/>
        </p:nvCxnSpPr>
        <p:spPr bwMode="auto">
          <a:xfrm>
            <a:off x="8244408" y="2402911"/>
            <a:ext cx="360040" cy="0"/>
          </a:xfrm>
          <a:prstGeom prst="straightConnector1">
            <a:avLst/>
          </a:prstGeom>
          <a:ln>
            <a:headEnd type="none" w="med" len="med"/>
            <a:tailEnd type="triangle"/>
          </a:ln>
        </p:spPr>
        <p:style>
          <a:lnRef idx="1">
            <a:schemeClr val="accent1"/>
          </a:lnRef>
          <a:fillRef idx="3">
            <a:schemeClr val="accent1"/>
          </a:fillRef>
          <a:effectRef idx="2">
            <a:schemeClr val="accent1"/>
          </a:effectRef>
          <a:fontRef idx="minor">
            <a:schemeClr val="lt1"/>
          </a:fontRef>
        </p:style>
      </p:cxnSp>
      <p:sp>
        <p:nvSpPr>
          <p:cNvPr id="118" name="角丸四角形 117"/>
          <p:cNvSpPr/>
          <p:nvPr/>
        </p:nvSpPr>
        <p:spPr bwMode="auto">
          <a:xfrm>
            <a:off x="8028384" y="2546927"/>
            <a:ext cx="216024" cy="144016"/>
          </a:xfrm>
          <a:prstGeom prst="roundRect">
            <a:avLst/>
          </a:prstGeom>
          <a:solidFill>
            <a:schemeClr val="bg2">
              <a:lumMod val="90000"/>
            </a:schemeClr>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メイリオ"/>
              <a:ea typeface="メイリオ"/>
              <a:cs typeface="メイリオ"/>
            </a:endParaRPr>
          </a:p>
        </p:txBody>
      </p:sp>
      <p:sp>
        <p:nvSpPr>
          <p:cNvPr id="123" name="角丸四角形 122"/>
          <p:cNvSpPr/>
          <p:nvPr/>
        </p:nvSpPr>
        <p:spPr bwMode="auto">
          <a:xfrm>
            <a:off x="5148064" y="4131103"/>
            <a:ext cx="3744416" cy="504056"/>
          </a:xfrm>
          <a:prstGeom prst="roundRect">
            <a:avLst>
              <a:gd name="adj" fmla="val 0"/>
            </a:avLst>
          </a:prstGeom>
          <a:solidFill>
            <a:srgbClr val="3366FF"/>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b="0" i="0" u="none" strike="noStrike" cap="none" normalizeH="0" dirty="0">
                <a:ln>
                  <a:noFill/>
                </a:ln>
                <a:solidFill>
                  <a:schemeClr val="bg1"/>
                </a:solidFill>
                <a:effectLst/>
                <a:latin typeface="メイリオ"/>
                <a:ea typeface="メイリオ"/>
                <a:cs typeface="メイリオ"/>
              </a:rPr>
              <a:t>会社全体として業務間の</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b="0" i="0" u="none" strike="noStrike" cap="none" normalizeH="0" dirty="0">
                <a:ln>
                  <a:noFill/>
                </a:ln>
                <a:solidFill>
                  <a:schemeClr val="bg1"/>
                </a:solidFill>
                <a:effectLst/>
                <a:latin typeface="メイリオ"/>
                <a:ea typeface="メイリオ"/>
                <a:cs typeface="メイリオ"/>
              </a:rPr>
              <a:t>プロセス・データの整合性を保証</a:t>
            </a:r>
          </a:p>
        </p:txBody>
      </p:sp>
      <p:sp>
        <p:nvSpPr>
          <p:cNvPr id="127" name="角丸四角形 126"/>
          <p:cNvSpPr/>
          <p:nvPr/>
        </p:nvSpPr>
        <p:spPr bwMode="auto">
          <a:xfrm>
            <a:off x="5148064" y="4707167"/>
            <a:ext cx="3744416" cy="1512168"/>
          </a:xfrm>
          <a:prstGeom prst="roundRect">
            <a:avLst>
              <a:gd name="adj" fmla="val 0"/>
            </a:avLst>
          </a:prstGeom>
          <a:solidFill>
            <a:srgbClr val="3366FF"/>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742950" lvl="1" indent="-285750">
              <a:spcBef>
                <a:spcPts val="0"/>
              </a:spcBef>
              <a:buFont typeface="Wingdings" charset="2"/>
              <a:buChar char="v"/>
            </a:pPr>
            <a:r>
              <a:rPr kumimoji="0" lang="ja-JP" altLang="en-US" sz="1400" b="0" i="0" u="none" strike="noStrike" cap="none" normalizeH="0" dirty="0">
                <a:ln>
                  <a:noFill/>
                </a:ln>
                <a:solidFill>
                  <a:schemeClr val="bg1"/>
                </a:solidFill>
                <a:effectLst/>
                <a:latin typeface="メイリオ"/>
                <a:ea typeface="メイリオ"/>
                <a:cs typeface="メイリオ"/>
              </a:rPr>
              <a:t>リアルタイム処理</a:t>
            </a:r>
          </a:p>
          <a:p>
            <a:pPr marL="742950" lvl="1" indent="-285750">
              <a:spcBef>
                <a:spcPts val="0"/>
              </a:spcBef>
              <a:buFont typeface="Wingdings" charset="2"/>
              <a:buChar char="v"/>
            </a:pPr>
            <a:r>
              <a:rPr kumimoji="0" lang="ja-JP" altLang="en-US" sz="1400" dirty="0">
                <a:solidFill>
                  <a:schemeClr val="bg1"/>
                </a:solidFill>
                <a:latin typeface="メイリオ"/>
                <a:ea typeface="メイリオ"/>
                <a:cs typeface="メイリオ"/>
              </a:rPr>
              <a:t>マスターの統合</a:t>
            </a:r>
          </a:p>
          <a:p>
            <a:pPr marL="742950" lvl="1" indent="-285750">
              <a:spcBef>
                <a:spcPts val="0"/>
              </a:spcBef>
              <a:buFont typeface="Wingdings" charset="2"/>
              <a:buChar char="v"/>
            </a:pPr>
            <a:r>
              <a:rPr kumimoji="0" lang="ja-JP" altLang="en-US" sz="1400" b="0" i="0" u="none" strike="noStrike" cap="none" normalizeH="0" dirty="0">
                <a:ln>
                  <a:noFill/>
                </a:ln>
                <a:solidFill>
                  <a:schemeClr val="bg1"/>
                </a:solidFill>
                <a:effectLst/>
                <a:latin typeface="メイリオ"/>
                <a:ea typeface="メイリオ"/>
                <a:cs typeface="メイリオ"/>
              </a:rPr>
              <a:t>全体最適化された設計・構築</a:t>
            </a:r>
          </a:p>
          <a:p>
            <a:pPr marL="742950" lvl="1" indent="-285750">
              <a:spcBef>
                <a:spcPts val="0"/>
              </a:spcBef>
              <a:buFont typeface="Wingdings" charset="2"/>
              <a:buChar char="v"/>
            </a:pPr>
            <a:r>
              <a:rPr kumimoji="0" lang="ja-JP" altLang="en-US" sz="1400" dirty="0">
                <a:solidFill>
                  <a:schemeClr val="bg1"/>
                </a:solidFill>
                <a:latin typeface="メイリオ"/>
                <a:ea typeface="メイリオ"/>
                <a:cs typeface="メイリオ"/>
              </a:rPr>
              <a:t>データやプロセスの整合性を保証</a:t>
            </a:r>
          </a:p>
          <a:p>
            <a:pPr marL="742950" lvl="1" indent="-285750">
              <a:spcBef>
                <a:spcPts val="0"/>
              </a:spcBef>
              <a:buFont typeface="Wingdings" charset="2"/>
              <a:buChar char="v"/>
            </a:pPr>
            <a:r>
              <a:rPr kumimoji="0" lang="ja-JP" altLang="en-US" sz="1400" b="0" i="0" u="none" strike="noStrike" cap="none" normalizeH="0" dirty="0">
                <a:ln>
                  <a:noFill/>
                </a:ln>
                <a:solidFill>
                  <a:schemeClr val="bg1"/>
                </a:solidFill>
                <a:effectLst/>
                <a:latin typeface="メイリオ"/>
                <a:ea typeface="メイリオ"/>
                <a:cs typeface="メイリオ"/>
              </a:rPr>
              <a:t>プロセス全体の可視性を確保</a:t>
            </a:r>
          </a:p>
        </p:txBody>
      </p:sp>
      <p:sp>
        <p:nvSpPr>
          <p:cNvPr id="128" name="ホームベース 127"/>
          <p:cNvSpPr/>
          <p:nvPr/>
        </p:nvSpPr>
        <p:spPr bwMode="auto">
          <a:xfrm>
            <a:off x="251520" y="2402911"/>
            <a:ext cx="936104" cy="288032"/>
          </a:xfrm>
          <a:prstGeom prst="homePlate">
            <a:avLst/>
          </a:prstGeom>
          <a:solidFill>
            <a:schemeClr val="accent6">
              <a:lumMod val="50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dirty="0">
                <a:ln>
                  <a:noFill/>
                </a:ln>
                <a:solidFill>
                  <a:srgbClr val="FFFFFF"/>
                </a:solidFill>
                <a:effectLst/>
                <a:latin typeface="メイリオ"/>
                <a:ea typeface="メイリオ"/>
                <a:cs typeface="メイリオ"/>
              </a:rPr>
              <a:t>プロセス</a:t>
            </a:r>
          </a:p>
        </p:txBody>
      </p:sp>
      <p:sp>
        <p:nvSpPr>
          <p:cNvPr id="129" name="ホームベース 128"/>
          <p:cNvSpPr/>
          <p:nvPr/>
        </p:nvSpPr>
        <p:spPr bwMode="auto">
          <a:xfrm>
            <a:off x="251520" y="2906967"/>
            <a:ext cx="936104" cy="288032"/>
          </a:xfrm>
          <a:prstGeom prst="homePlate">
            <a:avLst/>
          </a:prstGeom>
          <a:solidFill>
            <a:schemeClr val="accent6">
              <a:lumMod val="50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dirty="0">
                <a:ln>
                  <a:noFill/>
                </a:ln>
                <a:solidFill>
                  <a:srgbClr val="FFFFFF"/>
                </a:solidFill>
                <a:effectLst/>
                <a:latin typeface="メイリオ"/>
                <a:ea typeface="メイリオ"/>
                <a:cs typeface="メイリオ"/>
              </a:rPr>
              <a:t>業務システム</a:t>
            </a:r>
          </a:p>
        </p:txBody>
      </p:sp>
      <p:sp>
        <p:nvSpPr>
          <p:cNvPr id="130" name="ホームベース 129"/>
          <p:cNvSpPr/>
          <p:nvPr/>
        </p:nvSpPr>
        <p:spPr bwMode="auto">
          <a:xfrm>
            <a:off x="251520" y="3411023"/>
            <a:ext cx="936104" cy="288032"/>
          </a:xfrm>
          <a:prstGeom prst="homePlate">
            <a:avLst/>
          </a:prstGeom>
          <a:solidFill>
            <a:schemeClr val="accent6">
              <a:lumMod val="50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dirty="0">
                <a:ln>
                  <a:noFill/>
                </a:ln>
                <a:solidFill>
                  <a:srgbClr val="FFFFFF"/>
                </a:solidFill>
                <a:effectLst/>
                <a:latin typeface="メイリオ"/>
                <a:ea typeface="メイリオ"/>
                <a:cs typeface="メイリオ"/>
              </a:rPr>
              <a:t>データベース</a:t>
            </a:r>
          </a:p>
        </p:txBody>
      </p:sp>
      <p:sp>
        <p:nvSpPr>
          <p:cNvPr id="131" name="ホームベース 130"/>
          <p:cNvSpPr/>
          <p:nvPr/>
        </p:nvSpPr>
        <p:spPr bwMode="auto">
          <a:xfrm>
            <a:off x="251520" y="4563151"/>
            <a:ext cx="936104" cy="288032"/>
          </a:xfrm>
          <a:prstGeom prst="homePlate">
            <a:avLst/>
          </a:prstGeom>
          <a:solidFill>
            <a:schemeClr val="accent6">
              <a:lumMod val="50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dirty="0">
                <a:ln>
                  <a:noFill/>
                </a:ln>
                <a:solidFill>
                  <a:srgbClr val="FFFFFF"/>
                </a:solidFill>
                <a:effectLst/>
                <a:latin typeface="メイリオ"/>
                <a:ea typeface="メイリオ"/>
                <a:cs typeface="メイリオ"/>
              </a:rPr>
              <a:t>特　徴</a:t>
            </a:r>
          </a:p>
        </p:txBody>
      </p:sp>
    </p:spTree>
    <p:extLst>
      <p:ext uri="{BB962C8B-B14F-4D97-AF65-F5344CB8AC3E}">
        <p14:creationId xmlns:p14="http://schemas.microsoft.com/office/powerpoint/2010/main" val="2330088763"/>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 name="角丸四角形 186"/>
          <p:cNvSpPr/>
          <p:nvPr/>
        </p:nvSpPr>
        <p:spPr bwMode="auto">
          <a:xfrm>
            <a:off x="3144116" y="3208867"/>
            <a:ext cx="2233551" cy="940872"/>
          </a:xfrm>
          <a:prstGeom prst="roundRect">
            <a:avLst>
              <a:gd name="adj" fmla="val 0"/>
            </a:avLst>
          </a:prstGeom>
          <a:solidFill>
            <a:srgbClr val="E6D6AF"/>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メイリオ"/>
              <a:ea typeface="メイリオ"/>
              <a:cs typeface="メイリオ"/>
            </a:endParaRPr>
          </a:p>
        </p:txBody>
      </p:sp>
      <p:sp>
        <p:nvSpPr>
          <p:cNvPr id="69" name="角丸四角形 68"/>
          <p:cNvSpPr/>
          <p:nvPr/>
        </p:nvSpPr>
        <p:spPr bwMode="auto">
          <a:xfrm>
            <a:off x="3296516" y="1761067"/>
            <a:ext cx="457200" cy="381000"/>
          </a:xfrm>
          <a:prstGeom prst="roundRect">
            <a:avLst>
              <a:gd name="adj" fmla="val 0"/>
            </a:avLst>
          </a:prstGeom>
          <a:solidFill>
            <a:schemeClr val="accent3">
              <a:lumMod val="75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b="0" i="0" u="none" strike="noStrike" cap="none" normalizeH="0" baseline="0" dirty="0">
                <a:ln>
                  <a:noFill/>
                </a:ln>
                <a:solidFill>
                  <a:schemeClr val="bg1"/>
                </a:solidFill>
                <a:effectLst/>
                <a:latin typeface="メイリオ"/>
                <a:ea typeface="メイリオ"/>
                <a:cs typeface="メイリオ"/>
              </a:rPr>
              <a:t>業務</a:t>
            </a:r>
          </a:p>
        </p:txBody>
      </p:sp>
      <p:sp>
        <p:nvSpPr>
          <p:cNvPr id="71" name="角丸四角形 70"/>
          <p:cNvSpPr/>
          <p:nvPr/>
        </p:nvSpPr>
        <p:spPr bwMode="auto">
          <a:xfrm>
            <a:off x="3982316" y="1761067"/>
            <a:ext cx="457200" cy="381000"/>
          </a:xfrm>
          <a:prstGeom prst="roundRect">
            <a:avLst>
              <a:gd name="adj" fmla="val 0"/>
            </a:avLst>
          </a:prstGeom>
          <a:solidFill>
            <a:schemeClr val="accent3">
              <a:lumMod val="75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800" dirty="0">
                <a:solidFill>
                  <a:schemeClr val="bg1"/>
                </a:solidFill>
                <a:latin typeface="メイリオ"/>
                <a:ea typeface="メイリオ"/>
                <a:cs typeface="メイリオ"/>
              </a:rPr>
              <a:t>業務</a:t>
            </a:r>
          </a:p>
        </p:txBody>
      </p:sp>
      <p:sp>
        <p:nvSpPr>
          <p:cNvPr id="74" name="角丸四角形 73"/>
          <p:cNvSpPr/>
          <p:nvPr/>
        </p:nvSpPr>
        <p:spPr bwMode="auto">
          <a:xfrm>
            <a:off x="4691867" y="1761067"/>
            <a:ext cx="457200" cy="381000"/>
          </a:xfrm>
          <a:prstGeom prst="roundRect">
            <a:avLst>
              <a:gd name="adj" fmla="val 0"/>
            </a:avLst>
          </a:prstGeom>
          <a:solidFill>
            <a:schemeClr val="accent3">
              <a:lumMod val="75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800" dirty="0">
                <a:solidFill>
                  <a:schemeClr val="bg1"/>
                </a:solidFill>
                <a:latin typeface="メイリオ"/>
                <a:ea typeface="メイリオ"/>
                <a:cs typeface="メイリオ"/>
              </a:rPr>
              <a:t>業務</a:t>
            </a:r>
          </a:p>
        </p:txBody>
      </p:sp>
      <p:sp>
        <p:nvSpPr>
          <p:cNvPr id="75" name="角丸四角形 74"/>
          <p:cNvSpPr/>
          <p:nvPr/>
        </p:nvSpPr>
        <p:spPr bwMode="auto">
          <a:xfrm>
            <a:off x="3296516" y="3513667"/>
            <a:ext cx="457200" cy="381000"/>
          </a:xfrm>
          <a:prstGeom prst="roundRect">
            <a:avLst>
              <a:gd name="adj" fmla="val 0"/>
            </a:avLst>
          </a:prstGeom>
          <a:solidFill>
            <a:srgbClr val="008000"/>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800" b="0" i="0" u="none" strike="noStrike" cap="none" normalizeH="0" baseline="0" dirty="0">
                <a:ln>
                  <a:noFill/>
                </a:ln>
                <a:solidFill>
                  <a:schemeClr val="bg1"/>
                </a:solidFill>
                <a:effectLst/>
                <a:latin typeface="メイリオ"/>
                <a:ea typeface="メイリオ"/>
                <a:cs typeface="メイリオ"/>
              </a:rPr>
              <a:t>SYS</a:t>
            </a:r>
            <a:endParaRPr kumimoji="0" lang="ja-JP" altLang="en-US" sz="800" b="0" i="0" u="none" strike="noStrike" cap="none" normalizeH="0" baseline="0" dirty="0">
              <a:ln>
                <a:noFill/>
              </a:ln>
              <a:solidFill>
                <a:schemeClr val="bg1"/>
              </a:solidFill>
              <a:effectLst/>
              <a:latin typeface="メイリオ"/>
              <a:ea typeface="メイリオ"/>
              <a:cs typeface="メイリオ"/>
            </a:endParaRPr>
          </a:p>
        </p:txBody>
      </p:sp>
      <p:sp>
        <p:nvSpPr>
          <p:cNvPr id="77" name="角丸四角形 76"/>
          <p:cNvSpPr/>
          <p:nvPr/>
        </p:nvSpPr>
        <p:spPr bwMode="auto">
          <a:xfrm>
            <a:off x="3982316" y="3513667"/>
            <a:ext cx="457200" cy="381000"/>
          </a:xfrm>
          <a:prstGeom prst="roundRect">
            <a:avLst>
              <a:gd name="adj" fmla="val 0"/>
            </a:avLst>
          </a:prstGeom>
          <a:solidFill>
            <a:srgbClr val="008000"/>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800" b="0" i="0" u="none" strike="noStrike" cap="none" normalizeH="0" baseline="0" dirty="0">
                <a:ln>
                  <a:noFill/>
                </a:ln>
                <a:solidFill>
                  <a:schemeClr val="bg1"/>
                </a:solidFill>
                <a:effectLst/>
                <a:latin typeface="メイリオ"/>
                <a:ea typeface="メイリオ"/>
                <a:cs typeface="メイリオ"/>
              </a:rPr>
              <a:t>SYS</a:t>
            </a:r>
            <a:endParaRPr kumimoji="0" lang="ja-JP" altLang="en-US" sz="800" b="0" i="0" u="none" strike="noStrike" cap="none" normalizeH="0" baseline="0" dirty="0">
              <a:ln>
                <a:noFill/>
              </a:ln>
              <a:solidFill>
                <a:schemeClr val="bg1"/>
              </a:solidFill>
              <a:effectLst/>
              <a:latin typeface="メイリオ"/>
              <a:ea typeface="メイリオ"/>
              <a:cs typeface="メイリオ"/>
            </a:endParaRPr>
          </a:p>
        </p:txBody>
      </p:sp>
      <p:sp>
        <p:nvSpPr>
          <p:cNvPr id="88" name="角丸四角形 87"/>
          <p:cNvSpPr/>
          <p:nvPr/>
        </p:nvSpPr>
        <p:spPr bwMode="auto">
          <a:xfrm>
            <a:off x="4691867" y="3513667"/>
            <a:ext cx="457200" cy="381000"/>
          </a:xfrm>
          <a:prstGeom prst="roundRect">
            <a:avLst>
              <a:gd name="adj" fmla="val 0"/>
            </a:avLst>
          </a:prstGeom>
          <a:solidFill>
            <a:srgbClr val="008000"/>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800" b="0" i="0" u="none" strike="noStrike" cap="none" normalizeH="0" baseline="0" dirty="0">
                <a:ln>
                  <a:noFill/>
                </a:ln>
                <a:solidFill>
                  <a:schemeClr val="bg1"/>
                </a:solidFill>
                <a:effectLst/>
                <a:latin typeface="メイリオ"/>
                <a:ea typeface="メイリオ"/>
                <a:cs typeface="メイリオ"/>
              </a:rPr>
              <a:t>SYS</a:t>
            </a:r>
            <a:endParaRPr kumimoji="0" lang="ja-JP" altLang="en-US" sz="800" b="0" i="0" u="none" strike="noStrike" cap="none" normalizeH="0" baseline="0" dirty="0">
              <a:ln>
                <a:noFill/>
              </a:ln>
              <a:solidFill>
                <a:schemeClr val="bg1"/>
              </a:solidFill>
              <a:effectLst/>
              <a:latin typeface="メイリオ"/>
              <a:ea typeface="メイリオ"/>
              <a:cs typeface="メイリオ"/>
            </a:endParaRPr>
          </a:p>
        </p:txBody>
      </p:sp>
      <p:cxnSp>
        <p:nvCxnSpPr>
          <p:cNvPr id="114" name="直線矢印コネクタ 113"/>
          <p:cNvCxnSpPr>
            <a:stCxn id="69" idx="2"/>
            <a:endCxn id="75" idx="0"/>
          </p:cNvCxnSpPr>
          <p:nvPr/>
        </p:nvCxnSpPr>
        <p:spPr bwMode="auto">
          <a:xfrm>
            <a:off x="3525116" y="2142067"/>
            <a:ext cx="0" cy="1371600"/>
          </a:xfrm>
          <a:prstGeom prst="straightConnector1">
            <a:avLst/>
          </a:prstGeom>
          <a:ln>
            <a:solidFill>
              <a:srgbClr val="FF6600"/>
            </a:solidFill>
            <a:headEnd type="none" w="med" len="med"/>
            <a:tailEnd type="triangle" w="med" len="med"/>
          </a:ln>
        </p:spPr>
        <p:style>
          <a:lnRef idx="1">
            <a:schemeClr val="accent1"/>
          </a:lnRef>
          <a:fillRef idx="3">
            <a:schemeClr val="accent1"/>
          </a:fillRef>
          <a:effectRef idx="2">
            <a:schemeClr val="accent1"/>
          </a:effectRef>
          <a:fontRef idx="minor">
            <a:schemeClr val="lt1"/>
          </a:fontRef>
        </p:style>
      </p:cxnSp>
      <p:cxnSp>
        <p:nvCxnSpPr>
          <p:cNvPr id="115" name="直線矢印コネクタ 114"/>
          <p:cNvCxnSpPr>
            <a:stCxn id="71" idx="2"/>
            <a:endCxn id="77" idx="0"/>
          </p:cNvCxnSpPr>
          <p:nvPr/>
        </p:nvCxnSpPr>
        <p:spPr bwMode="auto">
          <a:xfrm>
            <a:off x="4210916" y="2142067"/>
            <a:ext cx="0" cy="1371600"/>
          </a:xfrm>
          <a:prstGeom prst="straightConnector1">
            <a:avLst/>
          </a:prstGeom>
          <a:ln>
            <a:solidFill>
              <a:srgbClr val="FF6600"/>
            </a:solidFill>
            <a:headEnd type="none" w="med" len="med"/>
            <a:tailEnd type="triangle" w="med" len="med"/>
          </a:ln>
        </p:spPr>
        <p:style>
          <a:lnRef idx="1">
            <a:schemeClr val="accent1"/>
          </a:lnRef>
          <a:fillRef idx="3">
            <a:schemeClr val="accent1"/>
          </a:fillRef>
          <a:effectRef idx="2">
            <a:schemeClr val="accent1"/>
          </a:effectRef>
          <a:fontRef idx="minor">
            <a:schemeClr val="lt1"/>
          </a:fontRef>
        </p:style>
      </p:cxnSp>
      <p:cxnSp>
        <p:nvCxnSpPr>
          <p:cNvPr id="116" name="直線矢印コネクタ 115"/>
          <p:cNvCxnSpPr>
            <a:stCxn id="74" idx="2"/>
            <a:endCxn id="88" idx="0"/>
          </p:cNvCxnSpPr>
          <p:nvPr/>
        </p:nvCxnSpPr>
        <p:spPr bwMode="auto">
          <a:xfrm>
            <a:off x="4920467" y="2142067"/>
            <a:ext cx="0" cy="1371600"/>
          </a:xfrm>
          <a:prstGeom prst="straightConnector1">
            <a:avLst/>
          </a:prstGeom>
          <a:ln>
            <a:solidFill>
              <a:srgbClr val="FF6600"/>
            </a:solidFill>
            <a:headEnd type="none" w="med" len="med"/>
            <a:tailEnd type="triangle" w="med" len="med"/>
          </a:ln>
        </p:spPr>
        <p:style>
          <a:lnRef idx="1">
            <a:schemeClr val="accent1"/>
          </a:lnRef>
          <a:fillRef idx="3">
            <a:schemeClr val="accent1"/>
          </a:fillRef>
          <a:effectRef idx="2">
            <a:schemeClr val="accent1"/>
          </a:effectRef>
          <a:fontRef idx="minor">
            <a:schemeClr val="lt1"/>
          </a:fontRef>
        </p:style>
      </p:cxnSp>
      <p:sp>
        <p:nvSpPr>
          <p:cNvPr id="2" name="タイトル 1"/>
          <p:cNvSpPr>
            <a:spLocks noGrp="1"/>
          </p:cNvSpPr>
          <p:nvPr>
            <p:ph type="title"/>
          </p:nvPr>
        </p:nvSpPr>
        <p:spPr>
          <a:xfrm>
            <a:off x="152400" y="152400"/>
            <a:ext cx="8991600" cy="533400"/>
          </a:xfrm>
        </p:spPr>
        <p:txBody>
          <a:bodyPr/>
          <a:lstStyle/>
          <a:p>
            <a:r>
              <a:rPr lang="en-US" altLang="ja-JP" dirty="0"/>
              <a:t>ERP</a:t>
            </a:r>
            <a:r>
              <a:rPr lang="ja-JP" altLang="ja-JP"/>
              <a:t>システム登場の歴史的背景</a:t>
            </a:r>
            <a:endParaRPr kumimoji="1" lang="ja-JP" altLang="en-US" sz="2800" dirty="0">
              <a:latin typeface="メイリオ"/>
              <a:ea typeface="メイリオ"/>
              <a:cs typeface="メイリオ"/>
            </a:endParaRPr>
          </a:p>
        </p:txBody>
      </p:sp>
      <p:sp>
        <p:nvSpPr>
          <p:cNvPr id="185" name="角丸四角形 184"/>
          <p:cNvSpPr/>
          <p:nvPr/>
        </p:nvSpPr>
        <p:spPr bwMode="auto">
          <a:xfrm>
            <a:off x="3144116" y="4706395"/>
            <a:ext cx="2233551" cy="940872"/>
          </a:xfrm>
          <a:prstGeom prst="roundRect">
            <a:avLst>
              <a:gd name="adj" fmla="val 0"/>
            </a:avLst>
          </a:prstGeom>
          <a:solidFill>
            <a:srgbClr val="FFFBD2"/>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メイリオ"/>
              <a:ea typeface="メイリオ"/>
              <a:cs typeface="メイリオ"/>
            </a:endParaRPr>
          </a:p>
        </p:txBody>
      </p:sp>
      <p:sp>
        <p:nvSpPr>
          <p:cNvPr id="64" name="角丸四角形 63"/>
          <p:cNvSpPr/>
          <p:nvPr/>
        </p:nvSpPr>
        <p:spPr bwMode="auto">
          <a:xfrm>
            <a:off x="3372716" y="3661832"/>
            <a:ext cx="457200" cy="381000"/>
          </a:xfrm>
          <a:prstGeom prst="roundRect">
            <a:avLst>
              <a:gd name="adj" fmla="val 0"/>
            </a:avLst>
          </a:prstGeom>
          <a:solidFill>
            <a:srgbClr val="008000"/>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dirty="0">
                <a:solidFill>
                  <a:schemeClr val="bg1"/>
                </a:solidFill>
                <a:latin typeface="メイリオ"/>
                <a:ea typeface="メイリオ"/>
                <a:cs typeface="メイリオ"/>
              </a:rPr>
              <a:t>SUB</a:t>
            </a: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b="0" i="0" u="none" strike="noStrike" cap="none" normalizeH="0" baseline="0" dirty="0">
                <a:ln>
                  <a:noFill/>
                </a:ln>
                <a:solidFill>
                  <a:schemeClr val="bg1"/>
                </a:solidFill>
                <a:effectLst/>
                <a:latin typeface="メイリオ"/>
                <a:ea typeface="メイリオ"/>
                <a:cs typeface="メイリオ"/>
              </a:rPr>
              <a:t>SYS</a:t>
            </a:r>
          </a:p>
        </p:txBody>
      </p:sp>
      <p:sp>
        <p:nvSpPr>
          <p:cNvPr id="93" name="角丸四角形 92"/>
          <p:cNvSpPr/>
          <p:nvPr/>
        </p:nvSpPr>
        <p:spPr bwMode="auto">
          <a:xfrm>
            <a:off x="4082267" y="3661832"/>
            <a:ext cx="457200" cy="381000"/>
          </a:xfrm>
          <a:prstGeom prst="roundRect">
            <a:avLst>
              <a:gd name="adj" fmla="val 0"/>
            </a:avLst>
          </a:prstGeom>
          <a:solidFill>
            <a:srgbClr val="008000"/>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dirty="0">
                <a:solidFill>
                  <a:schemeClr val="bg1"/>
                </a:solidFill>
                <a:latin typeface="メイリオ"/>
                <a:ea typeface="メイリオ"/>
                <a:cs typeface="メイリオ"/>
              </a:rPr>
              <a:t>SUB</a:t>
            </a: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b="0" i="0" u="none" strike="noStrike" cap="none" normalizeH="0" baseline="0" dirty="0">
                <a:ln>
                  <a:noFill/>
                </a:ln>
                <a:solidFill>
                  <a:schemeClr val="bg1"/>
                </a:solidFill>
                <a:effectLst/>
                <a:latin typeface="メイリオ"/>
                <a:ea typeface="メイリオ"/>
                <a:cs typeface="メイリオ"/>
              </a:rPr>
              <a:t>SYS</a:t>
            </a:r>
          </a:p>
        </p:txBody>
      </p:sp>
      <p:sp>
        <p:nvSpPr>
          <p:cNvPr id="96" name="角丸四角形 95"/>
          <p:cNvSpPr/>
          <p:nvPr/>
        </p:nvSpPr>
        <p:spPr bwMode="auto">
          <a:xfrm>
            <a:off x="4768067" y="3661832"/>
            <a:ext cx="457200" cy="381000"/>
          </a:xfrm>
          <a:prstGeom prst="roundRect">
            <a:avLst>
              <a:gd name="adj" fmla="val 0"/>
            </a:avLst>
          </a:prstGeom>
          <a:solidFill>
            <a:srgbClr val="008000"/>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dirty="0">
                <a:solidFill>
                  <a:schemeClr val="bg1"/>
                </a:solidFill>
                <a:latin typeface="メイリオ"/>
                <a:ea typeface="メイリオ"/>
                <a:cs typeface="メイリオ"/>
              </a:rPr>
              <a:t>SUB</a:t>
            </a: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b="0" i="0" u="none" strike="noStrike" cap="none" normalizeH="0" baseline="0" dirty="0">
                <a:ln>
                  <a:noFill/>
                </a:ln>
                <a:solidFill>
                  <a:schemeClr val="bg1"/>
                </a:solidFill>
                <a:effectLst/>
                <a:latin typeface="メイリオ"/>
                <a:ea typeface="メイリオ"/>
                <a:cs typeface="メイリオ"/>
              </a:rPr>
              <a:t>SYS</a:t>
            </a:r>
          </a:p>
        </p:txBody>
      </p:sp>
      <p:sp>
        <p:nvSpPr>
          <p:cNvPr id="109" name="角丸四角形 108"/>
          <p:cNvSpPr/>
          <p:nvPr/>
        </p:nvSpPr>
        <p:spPr bwMode="auto">
          <a:xfrm>
            <a:off x="3296516" y="5011195"/>
            <a:ext cx="457200" cy="381000"/>
          </a:xfrm>
          <a:prstGeom prst="roundRect">
            <a:avLst>
              <a:gd name="adj" fmla="val 0"/>
            </a:avLst>
          </a:prstGeom>
          <a:solidFill>
            <a:schemeClr val="tx1">
              <a:lumMod val="50000"/>
              <a:lumOff val="50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800" b="0" i="0" u="none" strike="noStrike" cap="none" normalizeH="0" baseline="0" dirty="0">
                <a:ln>
                  <a:noFill/>
                </a:ln>
                <a:solidFill>
                  <a:schemeClr val="bg1"/>
                </a:solidFill>
                <a:effectLst/>
                <a:latin typeface="メイリオ"/>
                <a:ea typeface="メイリオ"/>
                <a:cs typeface="メイリオ"/>
              </a:rPr>
              <a:t>部門</a:t>
            </a:r>
            <a:r>
              <a:rPr kumimoji="0" lang="en-US" altLang="ja-JP" sz="800" b="0" i="0" u="none" strike="noStrike" cap="none" normalizeH="0" baseline="0" dirty="0">
                <a:ln>
                  <a:noFill/>
                </a:ln>
                <a:solidFill>
                  <a:schemeClr val="bg1"/>
                </a:solidFill>
                <a:effectLst/>
                <a:latin typeface="メイリオ"/>
                <a:ea typeface="メイリオ"/>
                <a:cs typeface="メイリオ"/>
              </a:rPr>
              <a:t>SYS</a:t>
            </a:r>
          </a:p>
        </p:txBody>
      </p:sp>
      <p:sp>
        <p:nvSpPr>
          <p:cNvPr id="110" name="角丸四角形 109"/>
          <p:cNvSpPr/>
          <p:nvPr/>
        </p:nvSpPr>
        <p:spPr bwMode="auto">
          <a:xfrm>
            <a:off x="4006067" y="5011195"/>
            <a:ext cx="457200" cy="381000"/>
          </a:xfrm>
          <a:prstGeom prst="roundRect">
            <a:avLst>
              <a:gd name="adj" fmla="val 0"/>
            </a:avLst>
          </a:prstGeom>
          <a:solidFill>
            <a:schemeClr val="tx1">
              <a:lumMod val="50000"/>
              <a:lumOff val="50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800" dirty="0">
                <a:solidFill>
                  <a:schemeClr val="bg1"/>
                </a:solidFill>
                <a:latin typeface="メイリオ"/>
                <a:ea typeface="メイリオ"/>
                <a:cs typeface="メイリオ"/>
              </a:rPr>
              <a:t>部門</a:t>
            </a:r>
            <a:endParaRPr kumimoji="0" lang="en-US" altLang="ja-JP" sz="800" dirty="0">
              <a:solidFill>
                <a:schemeClr val="bg1"/>
              </a:solidFill>
              <a:latin typeface="メイリオ"/>
              <a:ea typeface="メイリオ"/>
              <a:cs typeface="メイリオ"/>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b="0" i="0" u="none" strike="noStrike" cap="none" normalizeH="0" baseline="0" dirty="0">
                <a:ln>
                  <a:noFill/>
                </a:ln>
                <a:solidFill>
                  <a:schemeClr val="bg1"/>
                </a:solidFill>
                <a:effectLst/>
                <a:latin typeface="メイリオ"/>
                <a:ea typeface="メイリオ"/>
                <a:cs typeface="メイリオ"/>
              </a:rPr>
              <a:t>SYS</a:t>
            </a:r>
          </a:p>
        </p:txBody>
      </p:sp>
      <p:sp>
        <p:nvSpPr>
          <p:cNvPr id="111" name="角丸四角形 110"/>
          <p:cNvSpPr/>
          <p:nvPr/>
        </p:nvSpPr>
        <p:spPr bwMode="auto">
          <a:xfrm>
            <a:off x="4691867" y="5011195"/>
            <a:ext cx="457200" cy="381000"/>
          </a:xfrm>
          <a:prstGeom prst="roundRect">
            <a:avLst>
              <a:gd name="adj" fmla="val 0"/>
            </a:avLst>
          </a:prstGeom>
          <a:solidFill>
            <a:schemeClr val="tx1">
              <a:lumMod val="50000"/>
              <a:lumOff val="50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800" b="0" i="0" u="none" strike="noStrike" cap="none" normalizeH="0" baseline="0" dirty="0">
                <a:ln>
                  <a:noFill/>
                </a:ln>
                <a:solidFill>
                  <a:schemeClr val="bg1"/>
                </a:solidFill>
                <a:effectLst/>
                <a:latin typeface="メイリオ"/>
                <a:ea typeface="メイリオ"/>
                <a:cs typeface="メイリオ"/>
              </a:rPr>
              <a:t>部門</a:t>
            </a:r>
            <a:r>
              <a:rPr kumimoji="0" lang="en-US" altLang="ja-JP" sz="800" b="0" i="0" u="none" strike="noStrike" cap="none" normalizeH="0" baseline="0" dirty="0">
                <a:ln>
                  <a:noFill/>
                </a:ln>
                <a:solidFill>
                  <a:schemeClr val="bg1"/>
                </a:solidFill>
                <a:effectLst/>
                <a:latin typeface="メイリオ"/>
                <a:ea typeface="メイリオ"/>
                <a:cs typeface="メイリオ"/>
              </a:rPr>
              <a:t>SYS</a:t>
            </a:r>
          </a:p>
        </p:txBody>
      </p:sp>
      <p:sp>
        <p:nvSpPr>
          <p:cNvPr id="61" name="角丸四角形 60"/>
          <p:cNvSpPr/>
          <p:nvPr/>
        </p:nvSpPr>
        <p:spPr bwMode="auto">
          <a:xfrm>
            <a:off x="3626717" y="2218267"/>
            <a:ext cx="457200" cy="381000"/>
          </a:xfrm>
          <a:prstGeom prst="roundRect">
            <a:avLst>
              <a:gd name="adj" fmla="val 0"/>
            </a:avLst>
          </a:prstGeom>
          <a:solidFill>
            <a:schemeClr val="accent3">
              <a:lumMod val="50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dirty="0">
                <a:solidFill>
                  <a:schemeClr val="bg1"/>
                </a:solidFill>
                <a:latin typeface="メイリオ"/>
                <a:ea typeface="メイリオ"/>
                <a:cs typeface="メイリオ"/>
              </a:rPr>
              <a:t>新規業務</a:t>
            </a:r>
            <a:endParaRPr kumimoji="0" lang="ja-JP" altLang="en-US" sz="800" b="0" i="0" u="none" strike="noStrike" cap="none" normalizeH="0" baseline="0" dirty="0">
              <a:ln>
                <a:noFill/>
              </a:ln>
              <a:solidFill>
                <a:schemeClr val="bg1"/>
              </a:solidFill>
              <a:effectLst/>
              <a:latin typeface="メイリオ"/>
              <a:ea typeface="メイリオ"/>
              <a:cs typeface="メイリオ"/>
            </a:endParaRPr>
          </a:p>
        </p:txBody>
      </p:sp>
      <p:sp>
        <p:nvSpPr>
          <p:cNvPr id="91" name="角丸四角形 90"/>
          <p:cNvSpPr/>
          <p:nvPr/>
        </p:nvSpPr>
        <p:spPr bwMode="auto">
          <a:xfrm>
            <a:off x="4337915" y="2218267"/>
            <a:ext cx="457200" cy="381000"/>
          </a:xfrm>
          <a:prstGeom prst="roundRect">
            <a:avLst>
              <a:gd name="adj" fmla="val 0"/>
            </a:avLst>
          </a:prstGeom>
          <a:solidFill>
            <a:schemeClr val="accent3">
              <a:lumMod val="50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dirty="0">
                <a:solidFill>
                  <a:schemeClr val="bg1"/>
                </a:solidFill>
                <a:latin typeface="メイリオ"/>
                <a:ea typeface="メイリオ"/>
                <a:cs typeface="メイリオ"/>
              </a:rPr>
              <a:t>新規業務</a:t>
            </a:r>
            <a:endParaRPr kumimoji="0" lang="ja-JP" altLang="en-US" sz="800" b="0" i="0" u="none" strike="noStrike" cap="none" normalizeH="0" baseline="0" dirty="0">
              <a:ln>
                <a:noFill/>
              </a:ln>
              <a:solidFill>
                <a:schemeClr val="bg1"/>
              </a:solidFill>
              <a:effectLst/>
              <a:latin typeface="メイリオ"/>
              <a:ea typeface="メイリオ"/>
              <a:cs typeface="メイリオ"/>
            </a:endParaRPr>
          </a:p>
        </p:txBody>
      </p:sp>
      <p:sp>
        <p:nvSpPr>
          <p:cNvPr id="92" name="角丸四角形 91"/>
          <p:cNvSpPr/>
          <p:nvPr/>
        </p:nvSpPr>
        <p:spPr bwMode="auto">
          <a:xfrm>
            <a:off x="5039002" y="2218267"/>
            <a:ext cx="457200" cy="381000"/>
          </a:xfrm>
          <a:prstGeom prst="roundRect">
            <a:avLst>
              <a:gd name="adj" fmla="val 0"/>
            </a:avLst>
          </a:prstGeom>
          <a:solidFill>
            <a:schemeClr val="accent3">
              <a:lumMod val="50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dirty="0">
                <a:solidFill>
                  <a:schemeClr val="bg1"/>
                </a:solidFill>
                <a:latin typeface="メイリオ"/>
                <a:ea typeface="メイリオ"/>
                <a:cs typeface="メイリオ"/>
              </a:rPr>
              <a:t>新規業務</a:t>
            </a:r>
            <a:endParaRPr kumimoji="0" lang="ja-JP" altLang="en-US" sz="800" b="0" i="0" u="none" strike="noStrike" cap="none" normalizeH="0" baseline="0" dirty="0">
              <a:ln>
                <a:noFill/>
              </a:ln>
              <a:solidFill>
                <a:schemeClr val="bg1"/>
              </a:solidFill>
              <a:effectLst/>
              <a:latin typeface="メイリオ"/>
              <a:ea typeface="メイリオ"/>
              <a:cs typeface="メイリオ"/>
            </a:endParaRPr>
          </a:p>
        </p:txBody>
      </p:sp>
      <p:sp>
        <p:nvSpPr>
          <p:cNvPr id="102" name="角丸四角形 101"/>
          <p:cNvSpPr/>
          <p:nvPr/>
        </p:nvSpPr>
        <p:spPr bwMode="auto">
          <a:xfrm>
            <a:off x="3982316" y="2698723"/>
            <a:ext cx="457200" cy="381000"/>
          </a:xfrm>
          <a:prstGeom prst="roundRect">
            <a:avLst>
              <a:gd name="adj" fmla="val 0"/>
            </a:avLst>
          </a:prstGeom>
          <a:solidFill>
            <a:schemeClr val="accent3">
              <a:lumMod val="50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dirty="0">
                <a:solidFill>
                  <a:schemeClr val="bg1"/>
                </a:solidFill>
                <a:latin typeface="メイリオ"/>
                <a:ea typeface="メイリオ"/>
                <a:cs typeface="メイリオ"/>
              </a:rPr>
              <a:t>新規業務</a:t>
            </a:r>
            <a:endParaRPr kumimoji="0" lang="ja-JP" altLang="en-US" sz="800" b="0" i="0" u="none" strike="noStrike" cap="none" normalizeH="0" baseline="0" dirty="0">
              <a:ln>
                <a:noFill/>
              </a:ln>
              <a:solidFill>
                <a:schemeClr val="bg1"/>
              </a:solidFill>
              <a:effectLst/>
              <a:latin typeface="メイリオ"/>
              <a:ea typeface="メイリオ"/>
              <a:cs typeface="メイリオ"/>
            </a:endParaRPr>
          </a:p>
        </p:txBody>
      </p:sp>
      <p:sp>
        <p:nvSpPr>
          <p:cNvPr id="104" name="角丸四角形 103"/>
          <p:cNvSpPr/>
          <p:nvPr/>
        </p:nvSpPr>
        <p:spPr bwMode="auto">
          <a:xfrm>
            <a:off x="4691867" y="2698723"/>
            <a:ext cx="457200" cy="381000"/>
          </a:xfrm>
          <a:prstGeom prst="roundRect">
            <a:avLst>
              <a:gd name="adj" fmla="val 0"/>
            </a:avLst>
          </a:prstGeom>
          <a:solidFill>
            <a:schemeClr val="accent3">
              <a:lumMod val="50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dirty="0">
                <a:solidFill>
                  <a:schemeClr val="bg1"/>
                </a:solidFill>
                <a:latin typeface="メイリオ"/>
                <a:ea typeface="メイリオ"/>
                <a:cs typeface="メイリオ"/>
              </a:rPr>
              <a:t>新規業務</a:t>
            </a:r>
            <a:endParaRPr kumimoji="0" lang="ja-JP" altLang="en-US" sz="800" b="0" i="0" u="none" strike="noStrike" cap="none" normalizeH="0" baseline="0" dirty="0">
              <a:ln>
                <a:noFill/>
              </a:ln>
              <a:solidFill>
                <a:schemeClr val="bg1"/>
              </a:solidFill>
              <a:effectLst/>
              <a:latin typeface="メイリオ"/>
              <a:ea typeface="メイリオ"/>
              <a:cs typeface="メイリオ"/>
            </a:endParaRPr>
          </a:p>
        </p:txBody>
      </p:sp>
      <p:sp>
        <p:nvSpPr>
          <p:cNvPr id="108" name="角丸四角形 107"/>
          <p:cNvSpPr/>
          <p:nvPr/>
        </p:nvSpPr>
        <p:spPr bwMode="auto">
          <a:xfrm>
            <a:off x="5377667" y="2698723"/>
            <a:ext cx="457200" cy="381000"/>
          </a:xfrm>
          <a:prstGeom prst="roundRect">
            <a:avLst>
              <a:gd name="adj" fmla="val 0"/>
            </a:avLst>
          </a:prstGeom>
          <a:solidFill>
            <a:schemeClr val="accent3">
              <a:lumMod val="50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dirty="0">
                <a:solidFill>
                  <a:schemeClr val="bg1"/>
                </a:solidFill>
                <a:latin typeface="メイリオ"/>
                <a:ea typeface="メイリオ"/>
                <a:cs typeface="メイリオ"/>
              </a:rPr>
              <a:t>新規業務</a:t>
            </a:r>
            <a:endParaRPr kumimoji="0" lang="ja-JP" altLang="en-US" sz="800" b="0" i="0" u="none" strike="noStrike" cap="none" normalizeH="0" baseline="0" dirty="0">
              <a:ln>
                <a:noFill/>
              </a:ln>
              <a:solidFill>
                <a:schemeClr val="bg1"/>
              </a:solidFill>
              <a:effectLst/>
              <a:latin typeface="メイリオ"/>
              <a:ea typeface="メイリオ"/>
              <a:cs typeface="メイリオ"/>
            </a:endParaRPr>
          </a:p>
        </p:txBody>
      </p:sp>
      <p:cxnSp>
        <p:nvCxnSpPr>
          <p:cNvPr id="117" name="直線矢印コネクタ 116"/>
          <p:cNvCxnSpPr>
            <a:stCxn id="61" idx="2"/>
            <a:endCxn id="64" idx="0"/>
          </p:cNvCxnSpPr>
          <p:nvPr/>
        </p:nvCxnSpPr>
        <p:spPr bwMode="auto">
          <a:xfrm flipH="1">
            <a:off x="3601316" y="2599267"/>
            <a:ext cx="254001" cy="1062565"/>
          </a:xfrm>
          <a:prstGeom prst="straightConnector1">
            <a:avLst/>
          </a:prstGeom>
          <a:ln>
            <a:solidFill>
              <a:srgbClr val="FF6600"/>
            </a:solidFill>
            <a:headEnd type="none" w="med" len="med"/>
            <a:tailEnd type="triangle" w="med" len="med"/>
          </a:ln>
        </p:spPr>
        <p:style>
          <a:lnRef idx="1">
            <a:schemeClr val="accent1"/>
          </a:lnRef>
          <a:fillRef idx="3">
            <a:schemeClr val="accent1"/>
          </a:fillRef>
          <a:effectRef idx="2">
            <a:schemeClr val="accent1"/>
          </a:effectRef>
          <a:fontRef idx="minor">
            <a:schemeClr val="lt1"/>
          </a:fontRef>
        </p:style>
      </p:cxnSp>
      <p:cxnSp>
        <p:nvCxnSpPr>
          <p:cNvPr id="118" name="直線矢印コネクタ 117"/>
          <p:cNvCxnSpPr>
            <a:stCxn id="102" idx="2"/>
            <a:endCxn id="109" idx="0"/>
          </p:cNvCxnSpPr>
          <p:nvPr/>
        </p:nvCxnSpPr>
        <p:spPr bwMode="auto">
          <a:xfrm flipH="1">
            <a:off x="3525116" y="3079723"/>
            <a:ext cx="685800" cy="1931472"/>
          </a:xfrm>
          <a:prstGeom prst="straightConnector1">
            <a:avLst/>
          </a:prstGeom>
          <a:ln>
            <a:solidFill>
              <a:srgbClr val="FF6600"/>
            </a:solidFill>
            <a:headEnd type="none" w="med" len="med"/>
            <a:tailEnd type="triangle" w="med" len="med"/>
          </a:ln>
        </p:spPr>
        <p:style>
          <a:lnRef idx="1">
            <a:schemeClr val="accent1"/>
          </a:lnRef>
          <a:fillRef idx="3">
            <a:schemeClr val="accent1"/>
          </a:fillRef>
          <a:effectRef idx="2">
            <a:schemeClr val="accent1"/>
          </a:effectRef>
          <a:fontRef idx="minor">
            <a:schemeClr val="lt1"/>
          </a:fontRef>
        </p:style>
      </p:cxnSp>
      <p:cxnSp>
        <p:nvCxnSpPr>
          <p:cNvPr id="119" name="直線矢印コネクタ 118"/>
          <p:cNvCxnSpPr>
            <a:stCxn id="91" idx="2"/>
            <a:endCxn id="93" idx="0"/>
          </p:cNvCxnSpPr>
          <p:nvPr/>
        </p:nvCxnSpPr>
        <p:spPr bwMode="auto">
          <a:xfrm flipH="1">
            <a:off x="4310867" y="2599267"/>
            <a:ext cx="255648" cy="1062565"/>
          </a:xfrm>
          <a:prstGeom prst="straightConnector1">
            <a:avLst/>
          </a:prstGeom>
          <a:ln>
            <a:solidFill>
              <a:srgbClr val="FF6600"/>
            </a:solidFill>
            <a:headEnd type="none" w="med" len="med"/>
            <a:tailEnd type="triangle" w="med" len="med"/>
          </a:ln>
        </p:spPr>
        <p:style>
          <a:lnRef idx="1">
            <a:schemeClr val="accent1"/>
          </a:lnRef>
          <a:fillRef idx="3">
            <a:schemeClr val="accent1"/>
          </a:fillRef>
          <a:effectRef idx="2">
            <a:schemeClr val="accent1"/>
          </a:effectRef>
          <a:fontRef idx="minor">
            <a:schemeClr val="lt1"/>
          </a:fontRef>
        </p:style>
      </p:cxnSp>
      <p:cxnSp>
        <p:nvCxnSpPr>
          <p:cNvPr id="120" name="直線矢印コネクタ 119"/>
          <p:cNvCxnSpPr>
            <a:stCxn id="104" idx="2"/>
            <a:endCxn id="110" idx="0"/>
          </p:cNvCxnSpPr>
          <p:nvPr/>
        </p:nvCxnSpPr>
        <p:spPr bwMode="auto">
          <a:xfrm flipH="1">
            <a:off x="4234667" y="3079723"/>
            <a:ext cx="685800" cy="1931472"/>
          </a:xfrm>
          <a:prstGeom prst="straightConnector1">
            <a:avLst/>
          </a:prstGeom>
          <a:ln>
            <a:solidFill>
              <a:srgbClr val="FF6600"/>
            </a:solidFill>
            <a:headEnd type="none" w="med" len="med"/>
            <a:tailEnd type="triangle" w="med" len="med"/>
          </a:ln>
        </p:spPr>
        <p:style>
          <a:lnRef idx="1">
            <a:schemeClr val="accent1"/>
          </a:lnRef>
          <a:fillRef idx="3">
            <a:schemeClr val="accent1"/>
          </a:fillRef>
          <a:effectRef idx="2">
            <a:schemeClr val="accent1"/>
          </a:effectRef>
          <a:fontRef idx="minor">
            <a:schemeClr val="lt1"/>
          </a:fontRef>
        </p:style>
      </p:cxnSp>
      <p:cxnSp>
        <p:nvCxnSpPr>
          <p:cNvPr id="121" name="直線矢印コネクタ 120"/>
          <p:cNvCxnSpPr>
            <a:stCxn id="92" idx="2"/>
            <a:endCxn id="96" idx="0"/>
          </p:cNvCxnSpPr>
          <p:nvPr/>
        </p:nvCxnSpPr>
        <p:spPr bwMode="auto">
          <a:xfrm flipH="1">
            <a:off x="4996667" y="2599267"/>
            <a:ext cx="270935" cy="1062565"/>
          </a:xfrm>
          <a:prstGeom prst="straightConnector1">
            <a:avLst/>
          </a:prstGeom>
          <a:ln>
            <a:solidFill>
              <a:srgbClr val="FF6600"/>
            </a:solidFill>
            <a:headEnd type="none" w="med" len="med"/>
            <a:tailEnd type="triangle" w="med" len="med"/>
          </a:ln>
        </p:spPr>
        <p:style>
          <a:lnRef idx="1">
            <a:schemeClr val="accent1"/>
          </a:lnRef>
          <a:fillRef idx="3">
            <a:schemeClr val="accent1"/>
          </a:fillRef>
          <a:effectRef idx="2">
            <a:schemeClr val="accent1"/>
          </a:effectRef>
          <a:fontRef idx="minor">
            <a:schemeClr val="lt1"/>
          </a:fontRef>
        </p:style>
      </p:cxnSp>
      <p:cxnSp>
        <p:nvCxnSpPr>
          <p:cNvPr id="122" name="直線矢印コネクタ 121"/>
          <p:cNvCxnSpPr>
            <a:stCxn id="108" idx="2"/>
            <a:endCxn id="111" idx="0"/>
          </p:cNvCxnSpPr>
          <p:nvPr/>
        </p:nvCxnSpPr>
        <p:spPr bwMode="auto">
          <a:xfrm flipH="1">
            <a:off x="4920467" y="3079723"/>
            <a:ext cx="685800" cy="1931472"/>
          </a:xfrm>
          <a:prstGeom prst="straightConnector1">
            <a:avLst/>
          </a:prstGeom>
          <a:ln>
            <a:solidFill>
              <a:srgbClr val="FF6600"/>
            </a:solidFill>
            <a:headEnd type="none" w="med" len="med"/>
            <a:tailEnd type="triangle" w="med" len="med"/>
          </a:ln>
        </p:spPr>
        <p:style>
          <a:lnRef idx="1">
            <a:schemeClr val="accent1"/>
          </a:lnRef>
          <a:fillRef idx="3">
            <a:schemeClr val="accent1"/>
          </a:fillRef>
          <a:effectRef idx="2">
            <a:schemeClr val="accent1"/>
          </a:effectRef>
          <a:fontRef idx="minor">
            <a:schemeClr val="lt1"/>
          </a:fontRef>
        </p:style>
      </p:cxnSp>
      <p:sp>
        <p:nvSpPr>
          <p:cNvPr id="137" name="角丸四角形 136"/>
          <p:cNvSpPr/>
          <p:nvPr/>
        </p:nvSpPr>
        <p:spPr bwMode="auto">
          <a:xfrm>
            <a:off x="6259162" y="3204105"/>
            <a:ext cx="2625070" cy="2443162"/>
          </a:xfrm>
          <a:prstGeom prst="roundRect">
            <a:avLst>
              <a:gd name="adj" fmla="val 0"/>
            </a:avLst>
          </a:prstGeom>
          <a:solidFill>
            <a:schemeClr val="accent6">
              <a:lumMod val="40000"/>
              <a:lumOff val="60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900" b="0" i="0" u="none" strike="noStrike" cap="none" normalizeH="0" baseline="0" dirty="0">
              <a:ln>
                <a:noFill/>
              </a:ln>
              <a:solidFill>
                <a:srgbClr val="FFFFFF"/>
              </a:solidFill>
              <a:effectLst/>
              <a:latin typeface="メイリオ"/>
              <a:ea typeface="メイリオ"/>
              <a:cs typeface="メイリオ"/>
            </a:endParaRPr>
          </a:p>
        </p:txBody>
      </p:sp>
      <p:sp>
        <p:nvSpPr>
          <p:cNvPr id="138" name="角丸四角形 137"/>
          <p:cNvSpPr/>
          <p:nvPr/>
        </p:nvSpPr>
        <p:spPr bwMode="auto">
          <a:xfrm>
            <a:off x="6259162" y="1761067"/>
            <a:ext cx="457200" cy="381000"/>
          </a:xfrm>
          <a:prstGeom prst="roundRect">
            <a:avLst>
              <a:gd name="adj" fmla="val 0"/>
            </a:avLst>
          </a:prstGeom>
          <a:solidFill>
            <a:schemeClr val="accent3">
              <a:lumMod val="75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b="0" i="0" u="none" strike="noStrike" cap="none" normalizeH="0" baseline="0" dirty="0">
                <a:ln>
                  <a:noFill/>
                </a:ln>
                <a:solidFill>
                  <a:srgbClr val="FFFFFF"/>
                </a:solidFill>
                <a:effectLst/>
                <a:latin typeface="メイリオ"/>
                <a:ea typeface="メイリオ"/>
                <a:cs typeface="メイリオ"/>
              </a:rPr>
              <a:t>業務</a:t>
            </a:r>
          </a:p>
        </p:txBody>
      </p:sp>
      <p:sp>
        <p:nvSpPr>
          <p:cNvPr id="139" name="角丸四角形 138"/>
          <p:cNvSpPr/>
          <p:nvPr/>
        </p:nvSpPr>
        <p:spPr bwMode="auto">
          <a:xfrm>
            <a:off x="6996480" y="1761067"/>
            <a:ext cx="457200" cy="381000"/>
          </a:xfrm>
          <a:prstGeom prst="roundRect">
            <a:avLst>
              <a:gd name="adj" fmla="val 0"/>
            </a:avLst>
          </a:prstGeom>
          <a:solidFill>
            <a:schemeClr val="accent3">
              <a:lumMod val="75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800" dirty="0">
                <a:solidFill>
                  <a:srgbClr val="FFFFFF"/>
                </a:solidFill>
                <a:latin typeface="メイリオ"/>
                <a:ea typeface="メイリオ"/>
                <a:cs typeface="メイリオ"/>
              </a:rPr>
              <a:t>業務</a:t>
            </a:r>
          </a:p>
        </p:txBody>
      </p:sp>
      <p:sp>
        <p:nvSpPr>
          <p:cNvPr id="140" name="角丸四角形 139"/>
          <p:cNvSpPr/>
          <p:nvPr/>
        </p:nvSpPr>
        <p:spPr bwMode="auto">
          <a:xfrm>
            <a:off x="7706031" y="1761067"/>
            <a:ext cx="457200" cy="381000"/>
          </a:xfrm>
          <a:prstGeom prst="roundRect">
            <a:avLst>
              <a:gd name="adj" fmla="val 0"/>
            </a:avLst>
          </a:prstGeom>
          <a:solidFill>
            <a:schemeClr val="accent3">
              <a:lumMod val="75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800" dirty="0">
                <a:solidFill>
                  <a:srgbClr val="FFFFFF"/>
                </a:solidFill>
                <a:latin typeface="メイリオ"/>
                <a:ea typeface="メイリオ"/>
                <a:cs typeface="メイリオ"/>
              </a:rPr>
              <a:t>業務</a:t>
            </a:r>
          </a:p>
        </p:txBody>
      </p:sp>
      <p:cxnSp>
        <p:nvCxnSpPr>
          <p:cNvPr id="147" name="直線矢印コネクタ 146"/>
          <p:cNvCxnSpPr>
            <a:stCxn id="138" idx="2"/>
          </p:cNvCxnSpPr>
          <p:nvPr/>
        </p:nvCxnSpPr>
        <p:spPr bwMode="auto">
          <a:xfrm flipH="1">
            <a:off x="6483376" y="2142067"/>
            <a:ext cx="4386" cy="1044575"/>
          </a:xfrm>
          <a:prstGeom prst="straightConnector1">
            <a:avLst/>
          </a:prstGeom>
          <a:ln>
            <a:solidFill>
              <a:srgbClr val="FF6600"/>
            </a:solidFill>
            <a:headEnd type="none" w="med" len="med"/>
            <a:tailEnd type="triangle" w="med" len="med"/>
          </a:ln>
        </p:spPr>
        <p:style>
          <a:lnRef idx="1">
            <a:schemeClr val="accent1"/>
          </a:lnRef>
          <a:fillRef idx="3">
            <a:schemeClr val="accent1"/>
          </a:fillRef>
          <a:effectRef idx="2">
            <a:schemeClr val="accent1"/>
          </a:effectRef>
          <a:fontRef idx="minor">
            <a:schemeClr val="lt1"/>
          </a:fontRef>
        </p:style>
      </p:cxnSp>
      <p:cxnSp>
        <p:nvCxnSpPr>
          <p:cNvPr id="148" name="直線矢印コネクタ 147"/>
          <p:cNvCxnSpPr>
            <a:stCxn id="139" idx="2"/>
          </p:cNvCxnSpPr>
          <p:nvPr/>
        </p:nvCxnSpPr>
        <p:spPr bwMode="auto">
          <a:xfrm flipH="1">
            <a:off x="7220448" y="2142067"/>
            <a:ext cx="4632" cy="1062038"/>
          </a:xfrm>
          <a:prstGeom prst="straightConnector1">
            <a:avLst/>
          </a:prstGeom>
          <a:ln>
            <a:solidFill>
              <a:srgbClr val="FF6600"/>
            </a:solidFill>
            <a:headEnd type="none" w="med" len="med"/>
            <a:tailEnd type="triangle" w="med" len="med"/>
          </a:ln>
        </p:spPr>
        <p:style>
          <a:lnRef idx="1">
            <a:schemeClr val="accent1"/>
          </a:lnRef>
          <a:fillRef idx="3">
            <a:schemeClr val="accent1"/>
          </a:fillRef>
          <a:effectRef idx="2">
            <a:schemeClr val="accent1"/>
          </a:effectRef>
          <a:fontRef idx="minor">
            <a:schemeClr val="lt1"/>
          </a:fontRef>
        </p:style>
      </p:cxnSp>
      <p:cxnSp>
        <p:nvCxnSpPr>
          <p:cNvPr id="149" name="直線矢印コネクタ 148"/>
          <p:cNvCxnSpPr/>
          <p:nvPr/>
        </p:nvCxnSpPr>
        <p:spPr bwMode="auto">
          <a:xfrm>
            <a:off x="7938589" y="2149489"/>
            <a:ext cx="1128" cy="1054616"/>
          </a:xfrm>
          <a:prstGeom prst="straightConnector1">
            <a:avLst/>
          </a:prstGeom>
          <a:ln>
            <a:solidFill>
              <a:srgbClr val="FF6600"/>
            </a:solidFill>
            <a:headEnd type="none" w="med" len="med"/>
            <a:tailEnd type="triangle" w="med" len="med"/>
          </a:ln>
        </p:spPr>
        <p:style>
          <a:lnRef idx="1">
            <a:schemeClr val="accent1"/>
          </a:lnRef>
          <a:fillRef idx="3">
            <a:schemeClr val="accent1"/>
          </a:fillRef>
          <a:effectRef idx="2">
            <a:schemeClr val="accent1"/>
          </a:effectRef>
          <a:fontRef idx="minor">
            <a:schemeClr val="lt1"/>
          </a:fontRef>
        </p:style>
      </p:cxnSp>
      <p:sp>
        <p:nvSpPr>
          <p:cNvPr id="141" name="角丸四角形 140"/>
          <p:cNvSpPr/>
          <p:nvPr/>
        </p:nvSpPr>
        <p:spPr bwMode="auto">
          <a:xfrm>
            <a:off x="6615480" y="2218267"/>
            <a:ext cx="457200" cy="381000"/>
          </a:xfrm>
          <a:prstGeom prst="roundRect">
            <a:avLst>
              <a:gd name="adj" fmla="val 0"/>
            </a:avLst>
          </a:prstGeom>
          <a:solidFill>
            <a:schemeClr val="accent3">
              <a:lumMod val="50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dirty="0">
                <a:solidFill>
                  <a:srgbClr val="FFFFFF"/>
                </a:solidFill>
                <a:latin typeface="メイリオ"/>
                <a:ea typeface="メイリオ"/>
                <a:cs typeface="メイリオ"/>
              </a:rPr>
              <a:t>新規業務</a:t>
            </a:r>
            <a:endParaRPr kumimoji="0" lang="ja-JP" altLang="en-US" sz="800" b="0" i="0" u="none" strike="noStrike" cap="none" normalizeH="0" baseline="0" dirty="0">
              <a:ln>
                <a:noFill/>
              </a:ln>
              <a:solidFill>
                <a:srgbClr val="FFFFFF"/>
              </a:solidFill>
              <a:effectLst/>
              <a:latin typeface="メイリオ"/>
              <a:ea typeface="メイリオ"/>
              <a:cs typeface="メイリオ"/>
            </a:endParaRPr>
          </a:p>
        </p:txBody>
      </p:sp>
      <p:sp>
        <p:nvSpPr>
          <p:cNvPr id="142" name="角丸四角形 141"/>
          <p:cNvSpPr/>
          <p:nvPr/>
        </p:nvSpPr>
        <p:spPr bwMode="auto">
          <a:xfrm>
            <a:off x="7344823" y="2218267"/>
            <a:ext cx="457200" cy="381000"/>
          </a:xfrm>
          <a:prstGeom prst="roundRect">
            <a:avLst>
              <a:gd name="adj" fmla="val 0"/>
            </a:avLst>
          </a:prstGeom>
          <a:solidFill>
            <a:schemeClr val="accent3">
              <a:lumMod val="50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dirty="0">
                <a:solidFill>
                  <a:srgbClr val="FFFFFF"/>
                </a:solidFill>
                <a:latin typeface="メイリオ"/>
                <a:ea typeface="メイリオ"/>
                <a:cs typeface="メイリオ"/>
              </a:rPr>
              <a:t>新規業務</a:t>
            </a:r>
            <a:endParaRPr kumimoji="0" lang="ja-JP" altLang="en-US" sz="800" b="0" i="0" u="none" strike="noStrike" cap="none" normalizeH="0" baseline="0" dirty="0">
              <a:ln>
                <a:noFill/>
              </a:ln>
              <a:solidFill>
                <a:srgbClr val="FFFFFF"/>
              </a:solidFill>
              <a:effectLst/>
              <a:latin typeface="メイリオ"/>
              <a:ea typeface="メイリオ"/>
              <a:cs typeface="メイリオ"/>
            </a:endParaRPr>
          </a:p>
        </p:txBody>
      </p:sp>
      <p:sp>
        <p:nvSpPr>
          <p:cNvPr id="143" name="角丸四角形 142"/>
          <p:cNvSpPr/>
          <p:nvPr/>
        </p:nvSpPr>
        <p:spPr bwMode="auto">
          <a:xfrm>
            <a:off x="8053166" y="2218267"/>
            <a:ext cx="457200" cy="381000"/>
          </a:xfrm>
          <a:prstGeom prst="roundRect">
            <a:avLst>
              <a:gd name="adj" fmla="val 0"/>
            </a:avLst>
          </a:prstGeom>
          <a:solidFill>
            <a:schemeClr val="accent3">
              <a:lumMod val="50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dirty="0">
                <a:solidFill>
                  <a:srgbClr val="FFFFFF"/>
                </a:solidFill>
                <a:latin typeface="メイリオ"/>
                <a:ea typeface="メイリオ"/>
                <a:cs typeface="メイリオ"/>
              </a:rPr>
              <a:t>新規業務</a:t>
            </a:r>
            <a:endParaRPr kumimoji="0" lang="ja-JP" altLang="en-US" sz="800" b="0" i="0" u="none" strike="noStrike" cap="none" normalizeH="0" baseline="0" dirty="0">
              <a:ln>
                <a:noFill/>
              </a:ln>
              <a:solidFill>
                <a:srgbClr val="FFFFFF"/>
              </a:solidFill>
              <a:effectLst/>
              <a:latin typeface="メイリオ"/>
              <a:ea typeface="メイリオ"/>
              <a:cs typeface="メイリオ"/>
            </a:endParaRPr>
          </a:p>
        </p:txBody>
      </p:sp>
      <p:sp>
        <p:nvSpPr>
          <p:cNvPr id="144" name="角丸四角形 143"/>
          <p:cNvSpPr/>
          <p:nvPr/>
        </p:nvSpPr>
        <p:spPr bwMode="auto">
          <a:xfrm>
            <a:off x="6996480" y="2698723"/>
            <a:ext cx="457200" cy="381000"/>
          </a:xfrm>
          <a:prstGeom prst="roundRect">
            <a:avLst>
              <a:gd name="adj" fmla="val 0"/>
            </a:avLst>
          </a:prstGeom>
          <a:solidFill>
            <a:schemeClr val="accent3">
              <a:lumMod val="50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dirty="0">
                <a:solidFill>
                  <a:srgbClr val="FFFFFF"/>
                </a:solidFill>
                <a:latin typeface="メイリオ"/>
                <a:ea typeface="メイリオ"/>
                <a:cs typeface="メイリオ"/>
              </a:rPr>
              <a:t>新規業務</a:t>
            </a:r>
            <a:endParaRPr kumimoji="0" lang="ja-JP" altLang="en-US" sz="800" b="0" i="0" u="none" strike="noStrike" cap="none" normalizeH="0" baseline="0" dirty="0">
              <a:ln>
                <a:noFill/>
              </a:ln>
              <a:solidFill>
                <a:srgbClr val="FFFFFF"/>
              </a:solidFill>
              <a:effectLst/>
              <a:latin typeface="メイリオ"/>
              <a:ea typeface="メイリオ"/>
              <a:cs typeface="メイリオ"/>
            </a:endParaRPr>
          </a:p>
        </p:txBody>
      </p:sp>
      <p:sp>
        <p:nvSpPr>
          <p:cNvPr id="145" name="角丸四角形 144"/>
          <p:cNvSpPr/>
          <p:nvPr/>
        </p:nvSpPr>
        <p:spPr bwMode="auto">
          <a:xfrm>
            <a:off x="7706031" y="2698723"/>
            <a:ext cx="457200" cy="381000"/>
          </a:xfrm>
          <a:prstGeom prst="roundRect">
            <a:avLst>
              <a:gd name="adj" fmla="val 0"/>
            </a:avLst>
          </a:prstGeom>
          <a:solidFill>
            <a:schemeClr val="accent3">
              <a:lumMod val="50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dirty="0">
                <a:solidFill>
                  <a:srgbClr val="FFFFFF"/>
                </a:solidFill>
                <a:latin typeface="メイリオ"/>
                <a:ea typeface="メイリオ"/>
                <a:cs typeface="メイリオ"/>
              </a:rPr>
              <a:t>新規業務</a:t>
            </a:r>
            <a:endParaRPr kumimoji="0" lang="ja-JP" altLang="en-US" sz="800" b="0" i="0" u="none" strike="noStrike" cap="none" normalizeH="0" baseline="0" dirty="0">
              <a:ln>
                <a:noFill/>
              </a:ln>
              <a:solidFill>
                <a:srgbClr val="FFFFFF"/>
              </a:solidFill>
              <a:effectLst/>
              <a:latin typeface="メイリオ"/>
              <a:ea typeface="メイリオ"/>
              <a:cs typeface="メイリオ"/>
            </a:endParaRPr>
          </a:p>
        </p:txBody>
      </p:sp>
      <p:sp>
        <p:nvSpPr>
          <p:cNvPr id="146" name="角丸四角形 145"/>
          <p:cNvSpPr/>
          <p:nvPr/>
        </p:nvSpPr>
        <p:spPr bwMode="auto">
          <a:xfrm>
            <a:off x="8431357" y="2698723"/>
            <a:ext cx="457200" cy="381000"/>
          </a:xfrm>
          <a:prstGeom prst="roundRect">
            <a:avLst>
              <a:gd name="adj" fmla="val 0"/>
            </a:avLst>
          </a:prstGeom>
          <a:solidFill>
            <a:schemeClr val="accent3">
              <a:lumMod val="50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dirty="0">
                <a:solidFill>
                  <a:srgbClr val="FFFFFF"/>
                </a:solidFill>
                <a:latin typeface="メイリオ"/>
                <a:ea typeface="メイリオ"/>
                <a:cs typeface="メイリオ"/>
              </a:rPr>
              <a:t>新規業務</a:t>
            </a:r>
            <a:endParaRPr kumimoji="0" lang="ja-JP" altLang="en-US" sz="800" b="0" i="0" u="none" strike="noStrike" cap="none" normalizeH="0" baseline="0" dirty="0">
              <a:ln>
                <a:noFill/>
              </a:ln>
              <a:solidFill>
                <a:srgbClr val="FFFFFF"/>
              </a:solidFill>
              <a:effectLst/>
              <a:latin typeface="メイリオ"/>
              <a:ea typeface="メイリオ"/>
              <a:cs typeface="メイリオ"/>
            </a:endParaRPr>
          </a:p>
        </p:txBody>
      </p:sp>
      <p:cxnSp>
        <p:nvCxnSpPr>
          <p:cNvPr id="150" name="直線矢印コネクタ 149"/>
          <p:cNvCxnSpPr/>
          <p:nvPr/>
        </p:nvCxnSpPr>
        <p:spPr bwMode="auto">
          <a:xfrm flipH="1">
            <a:off x="6843954" y="2606689"/>
            <a:ext cx="4084" cy="579953"/>
          </a:xfrm>
          <a:prstGeom prst="straightConnector1">
            <a:avLst/>
          </a:prstGeom>
          <a:ln>
            <a:solidFill>
              <a:srgbClr val="FF6600"/>
            </a:solidFill>
            <a:headEnd type="none" w="med" len="med"/>
            <a:tailEnd type="triangle" w="med" len="med"/>
          </a:ln>
        </p:spPr>
        <p:style>
          <a:lnRef idx="1">
            <a:schemeClr val="accent1"/>
          </a:lnRef>
          <a:fillRef idx="3">
            <a:schemeClr val="accent1"/>
          </a:fillRef>
          <a:effectRef idx="2">
            <a:schemeClr val="accent1"/>
          </a:effectRef>
          <a:fontRef idx="minor">
            <a:schemeClr val="lt1"/>
          </a:fontRef>
        </p:style>
      </p:cxnSp>
      <p:cxnSp>
        <p:nvCxnSpPr>
          <p:cNvPr id="152" name="直線矢印コネクタ 151"/>
          <p:cNvCxnSpPr>
            <a:stCxn id="142" idx="2"/>
            <a:endCxn id="137" idx="0"/>
          </p:cNvCxnSpPr>
          <p:nvPr/>
        </p:nvCxnSpPr>
        <p:spPr bwMode="auto">
          <a:xfrm flipH="1">
            <a:off x="7571697" y="2599267"/>
            <a:ext cx="1726" cy="604838"/>
          </a:xfrm>
          <a:prstGeom prst="straightConnector1">
            <a:avLst/>
          </a:prstGeom>
          <a:ln>
            <a:solidFill>
              <a:srgbClr val="FF6600"/>
            </a:solidFill>
            <a:headEnd type="none" w="med" len="med"/>
            <a:tailEnd type="triangle" w="med" len="med"/>
          </a:ln>
        </p:spPr>
        <p:style>
          <a:lnRef idx="1">
            <a:schemeClr val="accent1"/>
          </a:lnRef>
          <a:fillRef idx="3">
            <a:schemeClr val="accent1"/>
          </a:fillRef>
          <a:effectRef idx="2">
            <a:schemeClr val="accent1"/>
          </a:effectRef>
          <a:fontRef idx="minor">
            <a:schemeClr val="lt1"/>
          </a:fontRef>
        </p:style>
      </p:cxnSp>
      <p:cxnSp>
        <p:nvCxnSpPr>
          <p:cNvPr id="154" name="直線矢印コネクタ 153"/>
          <p:cNvCxnSpPr>
            <a:stCxn id="143" idx="2"/>
          </p:cNvCxnSpPr>
          <p:nvPr/>
        </p:nvCxnSpPr>
        <p:spPr bwMode="auto">
          <a:xfrm>
            <a:off x="8281766" y="2599267"/>
            <a:ext cx="9347" cy="604838"/>
          </a:xfrm>
          <a:prstGeom prst="straightConnector1">
            <a:avLst/>
          </a:prstGeom>
          <a:ln>
            <a:solidFill>
              <a:srgbClr val="FF6600"/>
            </a:solidFill>
            <a:headEnd type="none" w="med" len="med"/>
            <a:tailEnd type="triangle" w="med" len="med"/>
          </a:ln>
        </p:spPr>
        <p:style>
          <a:lnRef idx="1">
            <a:schemeClr val="accent1"/>
          </a:lnRef>
          <a:fillRef idx="3">
            <a:schemeClr val="accent1"/>
          </a:fillRef>
          <a:effectRef idx="2">
            <a:schemeClr val="accent1"/>
          </a:effectRef>
          <a:fontRef idx="minor">
            <a:schemeClr val="lt1"/>
          </a:fontRef>
        </p:style>
      </p:cxnSp>
      <p:cxnSp>
        <p:nvCxnSpPr>
          <p:cNvPr id="155" name="直線矢印コネクタ 154"/>
          <p:cNvCxnSpPr/>
          <p:nvPr/>
        </p:nvCxnSpPr>
        <p:spPr bwMode="auto">
          <a:xfrm flipH="1">
            <a:off x="8662766" y="3079723"/>
            <a:ext cx="1" cy="129144"/>
          </a:xfrm>
          <a:prstGeom prst="straightConnector1">
            <a:avLst/>
          </a:prstGeom>
          <a:ln>
            <a:solidFill>
              <a:srgbClr val="FF6600"/>
            </a:solidFill>
            <a:headEnd type="none" w="med" len="med"/>
            <a:tailEnd type="triangle" w="med" len="med"/>
          </a:ln>
        </p:spPr>
        <p:style>
          <a:lnRef idx="1">
            <a:schemeClr val="accent1"/>
          </a:lnRef>
          <a:fillRef idx="3">
            <a:schemeClr val="accent1"/>
          </a:fillRef>
          <a:effectRef idx="2">
            <a:schemeClr val="accent1"/>
          </a:effectRef>
          <a:fontRef idx="minor">
            <a:schemeClr val="lt1"/>
          </a:fontRef>
        </p:style>
      </p:cxnSp>
      <p:sp>
        <p:nvSpPr>
          <p:cNvPr id="163" name="フローチャート : 磁気ディスク 162"/>
          <p:cNvSpPr/>
          <p:nvPr/>
        </p:nvSpPr>
        <p:spPr bwMode="auto">
          <a:xfrm>
            <a:off x="7102186" y="3992095"/>
            <a:ext cx="943718" cy="904133"/>
          </a:xfrm>
          <a:prstGeom prst="flowChartMagneticDisk">
            <a:avLst/>
          </a:prstGeom>
          <a:solidFill>
            <a:srgbClr val="008000"/>
          </a:solidFill>
          <a:ln>
            <a:solidFill>
              <a:schemeClr val="bg1"/>
            </a:solid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baseline="0" dirty="0">
                <a:ln>
                  <a:noFill/>
                </a:ln>
                <a:solidFill>
                  <a:srgbClr val="FFFFFF"/>
                </a:solidFill>
                <a:effectLst/>
                <a:latin typeface="メイリオ"/>
                <a:ea typeface="メイリオ"/>
                <a:cs typeface="メイリオ"/>
              </a:rPr>
              <a:t>統合マスター</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dirty="0">
                <a:solidFill>
                  <a:srgbClr val="FFFFFF"/>
                </a:solidFill>
                <a:latin typeface="メイリオ"/>
                <a:ea typeface="メイリオ"/>
                <a:cs typeface="メイリオ"/>
              </a:rPr>
              <a:t>データベース</a:t>
            </a:r>
            <a:endParaRPr kumimoji="0" lang="ja-JP" altLang="en-US" sz="800" b="0" i="0" u="none" strike="noStrike" cap="none" normalizeH="0" baseline="0" dirty="0">
              <a:ln>
                <a:noFill/>
              </a:ln>
              <a:solidFill>
                <a:srgbClr val="FFFFFF"/>
              </a:solidFill>
              <a:effectLst/>
              <a:latin typeface="メイリオ"/>
              <a:ea typeface="メイリオ"/>
              <a:cs typeface="メイリオ"/>
            </a:endParaRPr>
          </a:p>
        </p:txBody>
      </p:sp>
      <p:sp>
        <p:nvSpPr>
          <p:cNvPr id="164" name="角丸四角形 163"/>
          <p:cNvSpPr/>
          <p:nvPr/>
        </p:nvSpPr>
        <p:spPr bwMode="auto">
          <a:xfrm>
            <a:off x="6551096" y="3439831"/>
            <a:ext cx="457200" cy="381000"/>
          </a:xfrm>
          <a:prstGeom prst="roundRect">
            <a:avLst>
              <a:gd name="adj" fmla="val 0"/>
            </a:avLst>
          </a:prstGeom>
          <a:solidFill>
            <a:srgbClr val="558ED5"/>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b="0" i="0" u="none" strike="noStrike" cap="none" normalizeH="0" baseline="0" dirty="0">
                <a:ln>
                  <a:noFill/>
                </a:ln>
                <a:solidFill>
                  <a:srgbClr val="FFFFFF"/>
                </a:solidFill>
                <a:effectLst/>
                <a:latin typeface="メイリオ"/>
                <a:ea typeface="メイリオ"/>
                <a:cs typeface="メイリオ"/>
              </a:rPr>
              <a:t>業務</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dirty="0">
                <a:solidFill>
                  <a:srgbClr val="FFFFFF"/>
                </a:solidFill>
                <a:latin typeface="メイリオ"/>
                <a:ea typeface="メイリオ"/>
                <a:cs typeface="メイリオ"/>
              </a:rPr>
              <a:t>機能</a:t>
            </a:r>
            <a:endParaRPr kumimoji="0" lang="ja-JP" altLang="en-US" sz="900" b="0" i="0" u="none" strike="noStrike" cap="none" normalizeH="0" baseline="0" dirty="0">
              <a:ln>
                <a:noFill/>
              </a:ln>
              <a:solidFill>
                <a:srgbClr val="FFFFFF"/>
              </a:solidFill>
              <a:effectLst/>
              <a:latin typeface="メイリオ"/>
              <a:ea typeface="メイリオ"/>
              <a:cs typeface="メイリオ"/>
            </a:endParaRPr>
          </a:p>
        </p:txBody>
      </p:sp>
      <p:sp>
        <p:nvSpPr>
          <p:cNvPr id="167" name="角丸四角形 166"/>
          <p:cNvSpPr/>
          <p:nvPr/>
        </p:nvSpPr>
        <p:spPr bwMode="auto">
          <a:xfrm>
            <a:off x="7119381" y="3439831"/>
            <a:ext cx="457200" cy="381000"/>
          </a:xfrm>
          <a:prstGeom prst="roundRect">
            <a:avLst>
              <a:gd name="adj" fmla="val 0"/>
            </a:avLst>
          </a:prstGeom>
          <a:solidFill>
            <a:srgbClr val="558ED5"/>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b="0" i="0" u="none" strike="noStrike" cap="none" normalizeH="0" baseline="0" dirty="0">
                <a:ln>
                  <a:noFill/>
                </a:ln>
                <a:solidFill>
                  <a:srgbClr val="FFFFFF"/>
                </a:solidFill>
                <a:effectLst/>
                <a:latin typeface="メイリオ"/>
                <a:ea typeface="メイリオ"/>
                <a:cs typeface="メイリオ"/>
              </a:rPr>
              <a:t>業務</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dirty="0">
                <a:solidFill>
                  <a:srgbClr val="FFFFFF"/>
                </a:solidFill>
                <a:latin typeface="メイリオ"/>
                <a:ea typeface="メイリオ"/>
                <a:cs typeface="メイリオ"/>
              </a:rPr>
              <a:t>機能</a:t>
            </a:r>
            <a:endParaRPr kumimoji="0" lang="ja-JP" altLang="en-US" sz="900" b="0" i="0" u="none" strike="noStrike" cap="none" normalizeH="0" baseline="0" dirty="0">
              <a:ln>
                <a:noFill/>
              </a:ln>
              <a:solidFill>
                <a:srgbClr val="FFFFFF"/>
              </a:solidFill>
              <a:effectLst/>
              <a:latin typeface="メイリオ"/>
              <a:ea typeface="メイリオ"/>
              <a:cs typeface="メイリオ"/>
            </a:endParaRPr>
          </a:p>
        </p:txBody>
      </p:sp>
      <p:sp>
        <p:nvSpPr>
          <p:cNvPr id="168" name="角丸四角形 167"/>
          <p:cNvSpPr/>
          <p:nvPr/>
        </p:nvSpPr>
        <p:spPr bwMode="auto">
          <a:xfrm>
            <a:off x="7656739" y="3439831"/>
            <a:ext cx="457200" cy="381000"/>
          </a:xfrm>
          <a:prstGeom prst="roundRect">
            <a:avLst>
              <a:gd name="adj" fmla="val 0"/>
            </a:avLst>
          </a:prstGeom>
          <a:solidFill>
            <a:srgbClr val="558ED5"/>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b="0" i="0" u="none" strike="noStrike" cap="none" normalizeH="0" baseline="0" dirty="0">
                <a:ln>
                  <a:noFill/>
                </a:ln>
                <a:solidFill>
                  <a:srgbClr val="FFFFFF"/>
                </a:solidFill>
                <a:effectLst/>
                <a:latin typeface="メイリオ"/>
                <a:ea typeface="メイリオ"/>
                <a:cs typeface="メイリオ"/>
              </a:rPr>
              <a:t>業務</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dirty="0">
                <a:solidFill>
                  <a:srgbClr val="FFFFFF"/>
                </a:solidFill>
                <a:latin typeface="メイリオ"/>
                <a:ea typeface="メイリオ"/>
                <a:cs typeface="メイリオ"/>
              </a:rPr>
              <a:t>機能</a:t>
            </a:r>
            <a:endParaRPr kumimoji="0" lang="ja-JP" altLang="en-US" sz="900" b="0" i="0" u="none" strike="noStrike" cap="none" normalizeH="0" baseline="0" dirty="0">
              <a:ln>
                <a:noFill/>
              </a:ln>
              <a:solidFill>
                <a:srgbClr val="FFFFFF"/>
              </a:solidFill>
              <a:effectLst/>
              <a:latin typeface="メイリオ"/>
              <a:ea typeface="メイリオ"/>
              <a:cs typeface="メイリオ"/>
            </a:endParaRPr>
          </a:p>
        </p:txBody>
      </p:sp>
      <p:sp>
        <p:nvSpPr>
          <p:cNvPr id="169" name="角丸四角形 168"/>
          <p:cNvSpPr/>
          <p:nvPr/>
        </p:nvSpPr>
        <p:spPr bwMode="auto">
          <a:xfrm>
            <a:off x="8175047" y="3432904"/>
            <a:ext cx="457200" cy="381000"/>
          </a:xfrm>
          <a:prstGeom prst="roundRect">
            <a:avLst>
              <a:gd name="adj" fmla="val 0"/>
            </a:avLst>
          </a:prstGeom>
          <a:solidFill>
            <a:srgbClr val="558ED5"/>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b="0" i="0" u="none" strike="noStrike" cap="none" normalizeH="0" baseline="0" dirty="0">
                <a:ln>
                  <a:noFill/>
                </a:ln>
                <a:solidFill>
                  <a:srgbClr val="FFFFFF"/>
                </a:solidFill>
                <a:effectLst/>
                <a:latin typeface="メイリオ"/>
                <a:ea typeface="メイリオ"/>
                <a:cs typeface="メイリオ"/>
              </a:rPr>
              <a:t>業務</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dirty="0">
                <a:solidFill>
                  <a:srgbClr val="FFFFFF"/>
                </a:solidFill>
                <a:latin typeface="メイリオ"/>
                <a:ea typeface="メイリオ"/>
                <a:cs typeface="メイリオ"/>
              </a:rPr>
              <a:t>機能</a:t>
            </a:r>
            <a:endParaRPr kumimoji="0" lang="ja-JP" altLang="en-US" sz="900" b="0" i="0" u="none" strike="noStrike" cap="none" normalizeH="0" baseline="0" dirty="0">
              <a:ln>
                <a:noFill/>
              </a:ln>
              <a:solidFill>
                <a:srgbClr val="FFFFFF"/>
              </a:solidFill>
              <a:effectLst/>
              <a:latin typeface="メイリオ"/>
              <a:ea typeface="メイリオ"/>
              <a:cs typeface="メイリオ"/>
            </a:endParaRPr>
          </a:p>
        </p:txBody>
      </p:sp>
      <p:sp>
        <p:nvSpPr>
          <p:cNvPr id="170" name="角丸四角形 169"/>
          <p:cNvSpPr/>
          <p:nvPr/>
        </p:nvSpPr>
        <p:spPr bwMode="auto">
          <a:xfrm>
            <a:off x="6562230" y="5025187"/>
            <a:ext cx="457200" cy="381000"/>
          </a:xfrm>
          <a:prstGeom prst="roundRect">
            <a:avLst>
              <a:gd name="adj" fmla="val 0"/>
            </a:avLst>
          </a:prstGeom>
          <a:solidFill>
            <a:srgbClr val="558ED5"/>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b="0" i="0" u="none" strike="noStrike" cap="none" normalizeH="0" baseline="0" dirty="0">
                <a:ln>
                  <a:noFill/>
                </a:ln>
                <a:solidFill>
                  <a:srgbClr val="FFFFFF"/>
                </a:solidFill>
                <a:effectLst/>
                <a:latin typeface="メイリオ"/>
                <a:ea typeface="メイリオ"/>
                <a:cs typeface="メイリオ"/>
              </a:rPr>
              <a:t>業務</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dirty="0">
                <a:solidFill>
                  <a:srgbClr val="FFFFFF"/>
                </a:solidFill>
                <a:latin typeface="メイリオ"/>
                <a:ea typeface="メイリオ"/>
                <a:cs typeface="メイリオ"/>
              </a:rPr>
              <a:t>機能</a:t>
            </a:r>
            <a:endParaRPr kumimoji="0" lang="ja-JP" altLang="en-US" sz="900" b="0" i="0" u="none" strike="noStrike" cap="none" normalizeH="0" baseline="0" dirty="0">
              <a:ln>
                <a:noFill/>
              </a:ln>
              <a:solidFill>
                <a:srgbClr val="FFFFFF"/>
              </a:solidFill>
              <a:effectLst/>
              <a:latin typeface="メイリオ"/>
              <a:ea typeface="メイリオ"/>
              <a:cs typeface="メイリオ"/>
            </a:endParaRPr>
          </a:p>
        </p:txBody>
      </p:sp>
      <p:sp>
        <p:nvSpPr>
          <p:cNvPr id="171" name="角丸四角形 170"/>
          <p:cNvSpPr/>
          <p:nvPr/>
        </p:nvSpPr>
        <p:spPr bwMode="auto">
          <a:xfrm>
            <a:off x="7097858" y="5041021"/>
            <a:ext cx="457200" cy="381000"/>
          </a:xfrm>
          <a:prstGeom prst="roundRect">
            <a:avLst>
              <a:gd name="adj" fmla="val 0"/>
            </a:avLst>
          </a:prstGeom>
          <a:solidFill>
            <a:srgbClr val="558ED5"/>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b="0" i="0" u="none" strike="noStrike" cap="none" normalizeH="0" baseline="0" dirty="0">
                <a:ln>
                  <a:noFill/>
                </a:ln>
                <a:solidFill>
                  <a:srgbClr val="FFFFFF"/>
                </a:solidFill>
                <a:effectLst/>
                <a:latin typeface="メイリオ"/>
                <a:ea typeface="メイリオ"/>
                <a:cs typeface="メイリオ"/>
              </a:rPr>
              <a:t>業務</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dirty="0">
                <a:solidFill>
                  <a:srgbClr val="FFFFFF"/>
                </a:solidFill>
                <a:latin typeface="メイリオ"/>
                <a:ea typeface="メイリオ"/>
                <a:cs typeface="メイリオ"/>
              </a:rPr>
              <a:t>機能</a:t>
            </a:r>
            <a:endParaRPr kumimoji="0" lang="ja-JP" altLang="en-US" sz="900" b="0" i="0" u="none" strike="noStrike" cap="none" normalizeH="0" baseline="0" dirty="0">
              <a:ln>
                <a:noFill/>
              </a:ln>
              <a:solidFill>
                <a:srgbClr val="FFFFFF"/>
              </a:solidFill>
              <a:effectLst/>
              <a:latin typeface="メイリオ"/>
              <a:ea typeface="メイリオ"/>
              <a:cs typeface="メイリオ"/>
            </a:endParaRPr>
          </a:p>
        </p:txBody>
      </p:sp>
      <p:sp>
        <p:nvSpPr>
          <p:cNvPr id="172" name="角丸四角形 171"/>
          <p:cNvSpPr/>
          <p:nvPr/>
        </p:nvSpPr>
        <p:spPr bwMode="auto">
          <a:xfrm>
            <a:off x="7635216" y="5041021"/>
            <a:ext cx="457200" cy="381000"/>
          </a:xfrm>
          <a:prstGeom prst="roundRect">
            <a:avLst>
              <a:gd name="adj" fmla="val 0"/>
            </a:avLst>
          </a:prstGeom>
          <a:solidFill>
            <a:srgbClr val="558ED5"/>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b="0" i="0" u="none" strike="noStrike" cap="none" normalizeH="0" baseline="0" dirty="0">
                <a:ln>
                  <a:noFill/>
                </a:ln>
                <a:solidFill>
                  <a:srgbClr val="FFFFFF"/>
                </a:solidFill>
                <a:effectLst/>
                <a:latin typeface="メイリオ"/>
                <a:ea typeface="メイリオ"/>
                <a:cs typeface="メイリオ"/>
              </a:rPr>
              <a:t>業務</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dirty="0">
                <a:solidFill>
                  <a:srgbClr val="FFFFFF"/>
                </a:solidFill>
                <a:latin typeface="メイリオ"/>
                <a:ea typeface="メイリオ"/>
                <a:cs typeface="メイリオ"/>
              </a:rPr>
              <a:t>機能</a:t>
            </a:r>
            <a:endParaRPr kumimoji="0" lang="ja-JP" altLang="en-US" sz="900" b="0" i="0" u="none" strike="noStrike" cap="none" normalizeH="0" baseline="0" dirty="0">
              <a:ln>
                <a:noFill/>
              </a:ln>
              <a:solidFill>
                <a:srgbClr val="FFFFFF"/>
              </a:solidFill>
              <a:effectLst/>
              <a:latin typeface="メイリオ"/>
              <a:ea typeface="メイリオ"/>
              <a:cs typeface="メイリオ"/>
            </a:endParaRPr>
          </a:p>
        </p:txBody>
      </p:sp>
      <p:sp>
        <p:nvSpPr>
          <p:cNvPr id="173" name="角丸四角形 172"/>
          <p:cNvSpPr/>
          <p:nvPr/>
        </p:nvSpPr>
        <p:spPr bwMode="auto">
          <a:xfrm>
            <a:off x="8175047" y="5041021"/>
            <a:ext cx="457200" cy="381000"/>
          </a:xfrm>
          <a:prstGeom prst="roundRect">
            <a:avLst>
              <a:gd name="adj" fmla="val 0"/>
            </a:avLst>
          </a:prstGeom>
          <a:solidFill>
            <a:srgbClr val="558ED5"/>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b="0" i="0" u="none" strike="noStrike" cap="none" normalizeH="0" baseline="0" dirty="0">
                <a:ln>
                  <a:noFill/>
                </a:ln>
                <a:solidFill>
                  <a:srgbClr val="FFFFFF"/>
                </a:solidFill>
                <a:effectLst/>
                <a:latin typeface="メイリオ"/>
                <a:ea typeface="メイリオ"/>
                <a:cs typeface="メイリオ"/>
              </a:rPr>
              <a:t>業務</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dirty="0">
                <a:solidFill>
                  <a:srgbClr val="FFFFFF"/>
                </a:solidFill>
                <a:latin typeface="メイリオ"/>
                <a:ea typeface="メイリオ"/>
                <a:cs typeface="メイリオ"/>
              </a:rPr>
              <a:t>機能</a:t>
            </a:r>
            <a:endParaRPr kumimoji="0" lang="ja-JP" altLang="en-US" sz="900" b="0" i="0" u="none" strike="noStrike" cap="none" normalizeH="0" baseline="0" dirty="0">
              <a:ln>
                <a:noFill/>
              </a:ln>
              <a:solidFill>
                <a:srgbClr val="FFFFFF"/>
              </a:solidFill>
              <a:effectLst/>
              <a:latin typeface="メイリオ"/>
              <a:ea typeface="メイリオ"/>
              <a:cs typeface="メイリオ"/>
            </a:endParaRPr>
          </a:p>
        </p:txBody>
      </p:sp>
      <p:sp>
        <p:nvSpPr>
          <p:cNvPr id="174" name="角丸四角形 173"/>
          <p:cNvSpPr/>
          <p:nvPr/>
        </p:nvSpPr>
        <p:spPr bwMode="auto">
          <a:xfrm>
            <a:off x="8153524" y="3970015"/>
            <a:ext cx="457200" cy="381000"/>
          </a:xfrm>
          <a:prstGeom prst="roundRect">
            <a:avLst>
              <a:gd name="adj" fmla="val 0"/>
            </a:avLst>
          </a:prstGeom>
          <a:solidFill>
            <a:srgbClr val="558ED5"/>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b="0" i="0" u="none" strike="noStrike" cap="none" normalizeH="0" baseline="0" dirty="0">
                <a:ln>
                  <a:noFill/>
                </a:ln>
                <a:solidFill>
                  <a:srgbClr val="FFFFFF"/>
                </a:solidFill>
                <a:effectLst/>
                <a:latin typeface="メイリオ"/>
                <a:ea typeface="メイリオ"/>
                <a:cs typeface="メイリオ"/>
              </a:rPr>
              <a:t>業務</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dirty="0">
                <a:solidFill>
                  <a:srgbClr val="FFFFFF"/>
                </a:solidFill>
                <a:latin typeface="メイリオ"/>
                <a:ea typeface="メイリオ"/>
                <a:cs typeface="メイリオ"/>
              </a:rPr>
              <a:t>機能</a:t>
            </a:r>
            <a:endParaRPr kumimoji="0" lang="ja-JP" altLang="en-US" sz="900" b="0" i="0" u="none" strike="noStrike" cap="none" normalizeH="0" baseline="0" dirty="0">
              <a:ln>
                <a:noFill/>
              </a:ln>
              <a:solidFill>
                <a:srgbClr val="FFFFFF"/>
              </a:solidFill>
              <a:effectLst/>
              <a:latin typeface="メイリオ"/>
              <a:ea typeface="メイリオ"/>
              <a:cs typeface="メイリオ"/>
            </a:endParaRPr>
          </a:p>
        </p:txBody>
      </p:sp>
      <p:sp>
        <p:nvSpPr>
          <p:cNvPr id="175" name="角丸四角形 174"/>
          <p:cNvSpPr/>
          <p:nvPr/>
        </p:nvSpPr>
        <p:spPr bwMode="auto">
          <a:xfrm>
            <a:off x="8153524" y="4503415"/>
            <a:ext cx="457200" cy="381000"/>
          </a:xfrm>
          <a:prstGeom prst="roundRect">
            <a:avLst>
              <a:gd name="adj" fmla="val 0"/>
            </a:avLst>
          </a:prstGeom>
          <a:solidFill>
            <a:srgbClr val="558ED5"/>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b="0" i="0" u="none" strike="noStrike" cap="none" normalizeH="0" baseline="0" dirty="0">
                <a:ln>
                  <a:noFill/>
                </a:ln>
                <a:solidFill>
                  <a:srgbClr val="FFFFFF"/>
                </a:solidFill>
                <a:effectLst/>
                <a:latin typeface="メイリオ"/>
                <a:ea typeface="メイリオ"/>
                <a:cs typeface="メイリオ"/>
              </a:rPr>
              <a:t>業務</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dirty="0">
                <a:solidFill>
                  <a:srgbClr val="FFFFFF"/>
                </a:solidFill>
                <a:latin typeface="メイリオ"/>
                <a:ea typeface="メイリオ"/>
                <a:cs typeface="メイリオ"/>
              </a:rPr>
              <a:t>機能</a:t>
            </a:r>
            <a:endParaRPr kumimoji="0" lang="ja-JP" altLang="en-US" sz="900" b="0" i="0" u="none" strike="noStrike" cap="none" normalizeH="0" baseline="0" dirty="0">
              <a:ln>
                <a:noFill/>
              </a:ln>
              <a:solidFill>
                <a:srgbClr val="FFFFFF"/>
              </a:solidFill>
              <a:effectLst/>
              <a:latin typeface="メイリオ"/>
              <a:ea typeface="メイリオ"/>
              <a:cs typeface="メイリオ"/>
            </a:endParaRPr>
          </a:p>
        </p:txBody>
      </p:sp>
      <p:sp>
        <p:nvSpPr>
          <p:cNvPr id="176" name="角丸四角形 175"/>
          <p:cNvSpPr/>
          <p:nvPr/>
        </p:nvSpPr>
        <p:spPr bwMode="auto">
          <a:xfrm>
            <a:off x="6562230" y="3970015"/>
            <a:ext cx="457200" cy="381000"/>
          </a:xfrm>
          <a:prstGeom prst="roundRect">
            <a:avLst>
              <a:gd name="adj" fmla="val 0"/>
            </a:avLst>
          </a:prstGeom>
          <a:solidFill>
            <a:srgbClr val="558ED5"/>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b="0" i="0" u="none" strike="noStrike" cap="none" normalizeH="0" baseline="0" dirty="0">
                <a:ln>
                  <a:noFill/>
                </a:ln>
                <a:solidFill>
                  <a:srgbClr val="FFFFFF"/>
                </a:solidFill>
                <a:effectLst/>
                <a:latin typeface="メイリオ"/>
                <a:ea typeface="メイリオ"/>
                <a:cs typeface="メイリオ"/>
              </a:rPr>
              <a:t>業務</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dirty="0">
                <a:solidFill>
                  <a:srgbClr val="FFFFFF"/>
                </a:solidFill>
                <a:latin typeface="メイリオ"/>
                <a:ea typeface="メイリオ"/>
                <a:cs typeface="メイリオ"/>
              </a:rPr>
              <a:t>機能</a:t>
            </a:r>
            <a:endParaRPr kumimoji="0" lang="ja-JP" altLang="en-US" sz="900" b="0" i="0" u="none" strike="noStrike" cap="none" normalizeH="0" baseline="0" dirty="0">
              <a:ln>
                <a:noFill/>
              </a:ln>
              <a:solidFill>
                <a:srgbClr val="FFFFFF"/>
              </a:solidFill>
              <a:effectLst/>
              <a:latin typeface="メイリオ"/>
              <a:ea typeface="メイリオ"/>
              <a:cs typeface="メイリオ"/>
            </a:endParaRPr>
          </a:p>
        </p:txBody>
      </p:sp>
      <p:sp>
        <p:nvSpPr>
          <p:cNvPr id="177" name="角丸四角形 176"/>
          <p:cNvSpPr/>
          <p:nvPr/>
        </p:nvSpPr>
        <p:spPr bwMode="auto">
          <a:xfrm>
            <a:off x="6562230" y="4503415"/>
            <a:ext cx="457200" cy="381000"/>
          </a:xfrm>
          <a:prstGeom prst="roundRect">
            <a:avLst>
              <a:gd name="adj" fmla="val 0"/>
            </a:avLst>
          </a:prstGeom>
          <a:solidFill>
            <a:srgbClr val="558ED5"/>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b="0" i="0" u="none" strike="noStrike" cap="none" normalizeH="0" baseline="0" dirty="0">
                <a:ln>
                  <a:noFill/>
                </a:ln>
                <a:solidFill>
                  <a:srgbClr val="FFFFFF"/>
                </a:solidFill>
                <a:effectLst/>
                <a:latin typeface="メイリオ"/>
                <a:ea typeface="メイリオ"/>
                <a:cs typeface="メイリオ"/>
              </a:rPr>
              <a:t>業務</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dirty="0">
                <a:solidFill>
                  <a:srgbClr val="FFFFFF"/>
                </a:solidFill>
                <a:latin typeface="メイリオ"/>
                <a:ea typeface="メイリオ"/>
                <a:cs typeface="メイリオ"/>
              </a:rPr>
              <a:t>機能</a:t>
            </a:r>
            <a:endParaRPr kumimoji="0" lang="ja-JP" altLang="en-US" sz="900" b="0" i="0" u="none" strike="noStrike" cap="none" normalizeH="0" baseline="0" dirty="0">
              <a:ln>
                <a:noFill/>
              </a:ln>
              <a:solidFill>
                <a:srgbClr val="FFFFFF"/>
              </a:solidFill>
              <a:effectLst/>
              <a:latin typeface="メイリオ"/>
              <a:ea typeface="メイリオ"/>
              <a:cs typeface="メイリオ"/>
            </a:endParaRPr>
          </a:p>
        </p:txBody>
      </p:sp>
      <p:sp>
        <p:nvSpPr>
          <p:cNvPr id="191" name="右矢印 190"/>
          <p:cNvSpPr/>
          <p:nvPr/>
        </p:nvSpPr>
        <p:spPr bwMode="auto">
          <a:xfrm>
            <a:off x="5453868" y="3864484"/>
            <a:ext cx="794656" cy="1146711"/>
          </a:xfrm>
          <a:prstGeom prst="rightArrow">
            <a:avLst>
              <a:gd name="adj1" fmla="val 64498"/>
              <a:gd name="adj2" fmla="val 50000"/>
            </a:avLst>
          </a:prstGeom>
          <a:solidFill>
            <a:srgbClr val="FF6666"/>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FFFFFF"/>
              </a:solidFill>
              <a:effectLst/>
              <a:latin typeface="メイリオ"/>
              <a:ea typeface="メイリオ"/>
              <a:cs typeface="メイリオ"/>
            </a:endParaRPr>
          </a:p>
        </p:txBody>
      </p:sp>
      <p:sp>
        <p:nvSpPr>
          <p:cNvPr id="193" name="テキスト ボックス 192"/>
          <p:cNvSpPr txBox="1"/>
          <p:nvPr/>
        </p:nvSpPr>
        <p:spPr>
          <a:xfrm>
            <a:off x="5436007" y="4114673"/>
            <a:ext cx="697627" cy="646331"/>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wrap="none" rtlCol="0">
            <a:spAutoFit/>
          </a:bodyPr>
          <a:lstStyle/>
          <a:p>
            <a:pPr algn="r"/>
            <a:r>
              <a:rPr lang="ja-JP" altLang="en-US" sz="1000" dirty="0">
                <a:solidFill>
                  <a:srgbClr val="FFFFFF"/>
                </a:solidFill>
                <a:latin typeface="メイリオ"/>
                <a:ea typeface="メイリオ"/>
                <a:cs typeface="メイリオ"/>
              </a:rPr>
              <a:t>部分最適</a:t>
            </a:r>
          </a:p>
          <a:p>
            <a:pPr algn="r"/>
            <a:r>
              <a:rPr kumimoji="1" lang="ja-JP" altLang="en-US" sz="800" dirty="0">
                <a:solidFill>
                  <a:srgbClr val="FFFFFF"/>
                </a:solidFill>
                <a:latin typeface="メイリオ"/>
                <a:ea typeface="メイリオ"/>
                <a:cs typeface="メイリオ"/>
              </a:rPr>
              <a:t>から</a:t>
            </a:r>
          </a:p>
          <a:p>
            <a:pPr algn="r"/>
            <a:r>
              <a:rPr kumimoji="1" lang="ja-JP" altLang="en-US" sz="1000" dirty="0">
                <a:solidFill>
                  <a:srgbClr val="FFFFFF"/>
                </a:solidFill>
                <a:latin typeface="メイリオ"/>
                <a:ea typeface="メイリオ"/>
                <a:cs typeface="メイリオ"/>
              </a:rPr>
              <a:t>全体最適</a:t>
            </a:r>
          </a:p>
          <a:p>
            <a:pPr algn="r"/>
            <a:r>
              <a:rPr lang="ja-JP" altLang="en-US" sz="800" dirty="0">
                <a:solidFill>
                  <a:srgbClr val="FFFFFF"/>
                </a:solidFill>
                <a:latin typeface="メイリオ"/>
                <a:ea typeface="メイリオ"/>
                <a:cs typeface="メイリオ"/>
              </a:rPr>
              <a:t>へ</a:t>
            </a:r>
            <a:endParaRPr kumimoji="1" lang="ja-JP" altLang="en-US" sz="800" dirty="0">
              <a:solidFill>
                <a:srgbClr val="FFFFFF"/>
              </a:solidFill>
              <a:latin typeface="メイリオ"/>
              <a:ea typeface="メイリオ"/>
              <a:cs typeface="メイリオ"/>
            </a:endParaRPr>
          </a:p>
        </p:txBody>
      </p:sp>
      <p:sp>
        <p:nvSpPr>
          <p:cNvPr id="194" name="テキスト ボックス 193"/>
          <p:cNvSpPr txBox="1"/>
          <p:nvPr/>
        </p:nvSpPr>
        <p:spPr>
          <a:xfrm>
            <a:off x="7248030" y="3950905"/>
            <a:ext cx="671979" cy="400110"/>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wrap="none" rtlCol="0">
            <a:spAutoFit/>
          </a:bodyPr>
          <a:lstStyle/>
          <a:p>
            <a:pPr algn="ctr"/>
            <a:r>
              <a:rPr kumimoji="1" lang="en-US" altLang="ja-JP" sz="2000" dirty="0">
                <a:solidFill>
                  <a:srgbClr val="FFFFFF"/>
                </a:solidFill>
                <a:latin typeface="メイリオ"/>
                <a:ea typeface="メイリオ"/>
                <a:cs typeface="メイリオ"/>
              </a:rPr>
              <a:t>ERP</a:t>
            </a:r>
            <a:endParaRPr kumimoji="1" lang="ja-JP" altLang="en-US" sz="2000" dirty="0">
              <a:solidFill>
                <a:srgbClr val="FFFFFF"/>
              </a:solidFill>
              <a:latin typeface="メイリオ"/>
              <a:ea typeface="メイリオ"/>
              <a:cs typeface="メイリオ"/>
            </a:endParaRPr>
          </a:p>
        </p:txBody>
      </p:sp>
      <p:sp>
        <p:nvSpPr>
          <p:cNvPr id="196" name="ホームベース 195"/>
          <p:cNvSpPr/>
          <p:nvPr/>
        </p:nvSpPr>
        <p:spPr bwMode="auto">
          <a:xfrm>
            <a:off x="6027574" y="1075267"/>
            <a:ext cx="2852057" cy="533400"/>
          </a:xfrm>
          <a:prstGeom prst="homePlate">
            <a:avLst/>
          </a:prstGeom>
          <a:solidFill>
            <a:srgbClr val="3366FF"/>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baseline="0" dirty="0">
                <a:ln>
                  <a:noFill/>
                </a:ln>
                <a:solidFill>
                  <a:srgbClr val="FFFFFF"/>
                </a:solidFill>
                <a:effectLst/>
                <a:latin typeface="メイリオ"/>
                <a:ea typeface="メイリオ"/>
                <a:cs typeface="メイリオ"/>
              </a:rPr>
              <a:t>ERP</a:t>
            </a:r>
            <a:r>
              <a:rPr kumimoji="0" lang="ja-JP" altLang="en-US" sz="1400" b="0" i="0" u="none" strike="noStrike" cap="none" normalizeH="0" baseline="0" dirty="0">
                <a:ln>
                  <a:noFill/>
                </a:ln>
                <a:solidFill>
                  <a:srgbClr val="FFFFFF"/>
                </a:solidFill>
                <a:effectLst/>
                <a:latin typeface="メイリオ"/>
                <a:ea typeface="メイリオ"/>
                <a:cs typeface="メイリオ"/>
              </a:rPr>
              <a:t>時代</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dirty="0">
                <a:solidFill>
                  <a:srgbClr val="FFFFFF"/>
                </a:solidFill>
                <a:latin typeface="メイリオ"/>
                <a:ea typeface="メイリオ"/>
                <a:cs typeface="メイリオ"/>
              </a:rPr>
              <a:t>全体最適</a:t>
            </a:r>
            <a:endParaRPr kumimoji="0" lang="ja-JP" altLang="en-US" sz="1400" b="0" i="0" u="none" strike="noStrike" cap="none" normalizeH="0" baseline="0" dirty="0">
              <a:ln>
                <a:noFill/>
              </a:ln>
              <a:solidFill>
                <a:srgbClr val="FFFFFF"/>
              </a:solidFill>
              <a:effectLst/>
              <a:latin typeface="メイリオ"/>
              <a:ea typeface="メイリオ"/>
              <a:cs typeface="メイリオ"/>
            </a:endParaRPr>
          </a:p>
        </p:txBody>
      </p:sp>
      <p:sp>
        <p:nvSpPr>
          <p:cNvPr id="197" name="ホームベース 196"/>
          <p:cNvSpPr/>
          <p:nvPr/>
        </p:nvSpPr>
        <p:spPr bwMode="auto">
          <a:xfrm>
            <a:off x="2819524" y="1075267"/>
            <a:ext cx="3439637" cy="533400"/>
          </a:xfrm>
          <a:prstGeom prst="homePlate">
            <a:avLst/>
          </a:prstGeom>
          <a:solidFill>
            <a:srgbClr val="0000FF"/>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dirty="0">
                <a:solidFill>
                  <a:schemeClr val="bg1"/>
                </a:solidFill>
                <a:latin typeface="メイリオ"/>
                <a:ea typeface="メイリオ"/>
                <a:cs typeface="メイリオ"/>
              </a:rPr>
              <a:t>複製システム・分散</a:t>
            </a:r>
            <a:r>
              <a:rPr kumimoji="0" lang="ja-JP" altLang="en-US" sz="1400" b="0" i="0" u="none" strike="noStrike" cap="none" normalizeH="0" baseline="0" dirty="0">
                <a:ln>
                  <a:noFill/>
                </a:ln>
                <a:solidFill>
                  <a:schemeClr val="bg1"/>
                </a:solidFill>
                <a:effectLst/>
                <a:latin typeface="メイリオ"/>
                <a:ea typeface="メイリオ"/>
                <a:cs typeface="メイリオ"/>
              </a:rPr>
              <a:t>システム時代</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dirty="0">
                <a:solidFill>
                  <a:schemeClr val="bg1"/>
                </a:solidFill>
                <a:latin typeface="メイリオ"/>
                <a:ea typeface="メイリオ"/>
                <a:cs typeface="メイリオ"/>
              </a:rPr>
              <a:t>部分最適</a:t>
            </a:r>
            <a:endParaRPr kumimoji="0" lang="ja-JP" altLang="en-US" sz="1400" b="0" i="0" u="none" strike="noStrike" cap="none" normalizeH="0" baseline="0" dirty="0">
              <a:ln>
                <a:noFill/>
              </a:ln>
              <a:solidFill>
                <a:schemeClr val="bg1"/>
              </a:solidFill>
              <a:effectLst/>
              <a:latin typeface="メイリオ"/>
              <a:ea typeface="メイリオ"/>
              <a:cs typeface="メイリオ"/>
            </a:endParaRPr>
          </a:p>
        </p:txBody>
      </p:sp>
      <p:sp>
        <p:nvSpPr>
          <p:cNvPr id="186" name="角丸四角形 185"/>
          <p:cNvSpPr/>
          <p:nvPr/>
        </p:nvSpPr>
        <p:spPr bwMode="auto">
          <a:xfrm>
            <a:off x="254948" y="3208867"/>
            <a:ext cx="2233551" cy="940872"/>
          </a:xfrm>
          <a:prstGeom prst="roundRect">
            <a:avLst>
              <a:gd name="adj" fmla="val 0"/>
            </a:avLst>
          </a:prstGeom>
          <a:solidFill>
            <a:srgbClr val="E6D6AF"/>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メイリオ"/>
              <a:ea typeface="メイリオ"/>
              <a:cs typeface="メイリオ"/>
            </a:endParaRPr>
          </a:p>
        </p:txBody>
      </p:sp>
      <p:sp>
        <p:nvSpPr>
          <p:cNvPr id="3" name="角丸四角形 2"/>
          <p:cNvSpPr/>
          <p:nvPr/>
        </p:nvSpPr>
        <p:spPr bwMode="auto">
          <a:xfrm>
            <a:off x="457324" y="1761067"/>
            <a:ext cx="457200" cy="381000"/>
          </a:xfrm>
          <a:prstGeom prst="roundRect">
            <a:avLst>
              <a:gd name="adj" fmla="val 0"/>
            </a:avLst>
          </a:prstGeom>
          <a:solidFill>
            <a:schemeClr val="accent3">
              <a:lumMod val="75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b="0" i="0" u="none" strike="noStrike" cap="none" normalizeH="0" baseline="0" dirty="0">
                <a:ln>
                  <a:noFill/>
                </a:ln>
                <a:solidFill>
                  <a:schemeClr val="bg1"/>
                </a:solidFill>
                <a:effectLst/>
                <a:latin typeface="メイリオ"/>
                <a:ea typeface="メイリオ"/>
                <a:cs typeface="メイリオ"/>
              </a:rPr>
              <a:t>業務</a:t>
            </a:r>
          </a:p>
        </p:txBody>
      </p:sp>
      <p:sp>
        <p:nvSpPr>
          <p:cNvPr id="42" name="角丸四角形 41"/>
          <p:cNvSpPr/>
          <p:nvPr/>
        </p:nvSpPr>
        <p:spPr bwMode="auto">
          <a:xfrm>
            <a:off x="1143124" y="1761067"/>
            <a:ext cx="457200" cy="381000"/>
          </a:xfrm>
          <a:prstGeom prst="roundRect">
            <a:avLst>
              <a:gd name="adj" fmla="val 0"/>
            </a:avLst>
          </a:prstGeom>
          <a:solidFill>
            <a:schemeClr val="accent3">
              <a:lumMod val="75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800" dirty="0">
                <a:solidFill>
                  <a:schemeClr val="bg1"/>
                </a:solidFill>
                <a:latin typeface="メイリオ"/>
                <a:ea typeface="メイリオ"/>
                <a:cs typeface="メイリオ"/>
              </a:rPr>
              <a:t>業務</a:t>
            </a:r>
          </a:p>
        </p:txBody>
      </p:sp>
      <p:sp>
        <p:nvSpPr>
          <p:cNvPr id="44" name="角丸四角形 43"/>
          <p:cNvSpPr/>
          <p:nvPr/>
        </p:nvSpPr>
        <p:spPr bwMode="auto">
          <a:xfrm>
            <a:off x="1852675" y="1761067"/>
            <a:ext cx="457200" cy="381000"/>
          </a:xfrm>
          <a:prstGeom prst="roundRect">
            <a:avLst>
              <a:gd name="adj" fmla="val 0"/>
            </a:avLst>
          </a:prstGeom>
          <a:solidFill>
            <a:schemeClr val="accent3">
              <a:lumMod val="75000"/>
            </a:schemeClr>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800" dirty="0">
                <a:solidFill>
                  <a:schemeClr val="bg1"/>
                </a:solidFill>
                <a:latin typeface="メイリオ"/>
                <a:ea typeface="メイリオ"/>
                <a:cs typeface="メイリオ"/>
              </a:rPr>
              <a:t>業務</a:t>
            </a:r>
          </a:p>
        </p:txBody>
      </p:sp>
      <p:sp>
        <p:nvSpPr>
          <p:cNvPr id="45" name="角丸四角形 44"/>
          <p:cNvSpPr/>
          <p:nvPr/>
        </p:nvSpPr>
        <p:spPr bwMode="auto">
          <a:xfrm>
            <a:off x="457324" y="3513667"/>
            <a:ext cx="457200" cy="381000"/>
          </a:xfrm>
          <a:prstGeom prst="roundRect">
            <a:avLst>
              <a:gd name="adj" fmla="val 0"/>
            </a:avLst>
          </a:prstGeom>
          <a:solidFill>
            <a:srgbClr val="008000"/>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800" b="0" i="0" u="none" strike="noStrike" cap="none" normalizeH="0" baseline="0" dirty="0">
                <a:ln>
                  <a:noFill/>
                </a:ln>
                <a:solidFill>
                  <a:schemeClr val="bg1"/>
                </a:solidFill>
                <a:effectLst/>
                <a:latin typeface="メイリオ"/>
                <a:ea typeface="メイリオ"/>
                <a:cs typeface="メイリオ"/>
              </a:rPr>
              <a:t>SYS</a:t>
            </a:r>
            <a:endParaRPr kumimoji="0" lang="ja-JP" altLang="en-US" sz="800" b="0" i="0" u="none" strike="noStrike" cap="none" normalizeH="0" baseline="0" dirty="0">
              <a:ln>
                <a:noFill/>
              </a:ln>
              <a:solidFill>
                <a:schemeClr val="bg1"/>
              </a:solidFill>
              <a:effectLst/>
              <a:latin typeface="メイリオ"/>
              <a:ea typeface="メイリオ"/>
              <a:cs typeface="メイリオ"/>
            </a:endParaRPr>
          </a:p>
        </p:txBody>
      </p:sp>
      <p:sp>
        <p:nvSpPr>
          <p:cNvPr id="67" name="角丸四角形 66"/>
          <p:cNvSpPr/>
          <p:nvPr/>
        </p:nvSpPr>
        <p:spPr bwMode="auto">
          <a:xfrm>
            <a:off x="1143124" y="3513667"/>
            <a:ext cx="457200" cy="381000"/>
          </a:xfrm>
          <a:prstGeom prst="roundRect">
            <a:avLst>
              <a:gd name="adj" fmla="val 0"/>
            </a:avLst>
          </a:prstGeom>
          <a:solidFill>
            <a:srgbClr val="008000"/>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800" b="0" i="0" u="none" strike="noStrike" cap="none" normalizeH="0" baseline="0" dirty="0">
                <a:ln>
                  <a:noFill/>
                </a:ln>
                <a:solidFill>
                  <a:schemeClr val="bg1"/>
                </a:solidFill>
                <a:effectLst/>
                <a:latin typeface="メイリオ"/>
                <a:ea typeface="メイリオ"/>
                <a:cs typeface="メイリオ"/>
              </a:rPr>
              <a:t>SYS</a:t>
            </a:r>
            <a:endParaRPr kumimoji="0" lang="ja-JP" altLang="en-US" sz="800" b="0" i="0" u="none" strike="noStrike" cap="none" normalizeH="0" baseline="0" dirty="0">
              <a:ln>
                <a:noFill/>
              </a:ln>
              <a:solidFill>
                <a:schemeClr val="bg1"/>
              </a:solidFill>
              <a:effectLst/>
              <a:latin typeface="メイリオ"/>
              <a:ea typeface="メイリオ"/>
              <a:cs typeface="メイリオ"/>
            </a:endParaRPr>
          </a:p>
        </p:txBody>
      </p:sp>
      <p:sp>
        <p:nvSpPr>
          <p:cNvPr id="68" name="角丸四角形 67"/>
          <p:cNvSpPr/>
          <p:nvPr/>
        </p:nvSpPr>
        <p:spPr bwMode="auto">
          <a:xfrm>
            <a:off x="1852675" y="3513667"/>
            <a:ext cx="457200" cy="381000"/>
          </a:xfrm>
          <a:prstGeom prst="roundRect">
            <a:avLst>
              <a:gd name="adj" fmla="val 0"/>
            </a:avLst>
          </a:prstGeom>
          <a:solidFill>
            <a:srgbClr val="008000"/>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800" b="0" i="0" u="none" strike="noStrike" cap="none" normalizeH="0" baseline="0" dirty="0">
                <a:ln>
                  <a:noFill/>
                </a:ln>
                <a:solidFill>
                  <a:schemeClr val="bg1"/>
                </a:solidFill>
                <a:effectLst/>
                <a:latin typeface="メイリオ"/>
                <a:ea typeface="メイリオ"/>
                <a:cs typeface="メイリオ"/>
              </a:rPr>
              <a:t>SYS</a:t>
            </a:r>
            <a:endParaRPr kumimoji="0" lang="ja-JP" altLang="en-US" sz="800" b="0" i="0" u="none" strike="noStrike" cap="none" normalizeH="0" baseline="0" dirty="0">
              <a:ln>
                <a:noFill/>
              </a:ln>
              <a:solidFill>
                <a:schemeClr val="bg1"/>
              </a:solidFill>
              <a:effectLst/>
              <a:latin typeface="メイリオ"/>
              <a:ea typeface="メイリオ"/>
              <a:cs typeface="メイリオ"/>
            </a:endParaRPr>
          </a:p>
        </p:txBody>
      </p:sp>
      <p:cxnSp>
        <p:nvCxnSpPr>
          <p:cNvPr id="6" name="直線矢印コネクタ 5"/>
          <p:cNvCxnSpPr>
            <a:stCxn id="3" idx="2"/>
            <a:endCxn id="45" idx="0"/>
          </p:cNvCxnSpPr>
          <p:nvPr/>
        </p:nvCxnSpPr>
        <p:spPr bwMode="auto">
          <a:xfrm>
            <a:off x="685924" y="2142067"/>
            <a:ext cx="0" cy="1371600"/>
          </a:xfrm>
          <a:prstGeom prst="straightConnector1">
            <a:avLst/>
          </a:prstGeom>
          <a:ln>
            <a:solidFill>
              <a:srgbClr val="FF6600"/>
            </a:solidFill>
            <a:headEnd type="none" w="med" len="med"/>
            <a:tailEnd type="triangle" w="med" len="med"/>
          </a:ln>
        </p:spPr>
        <p:style>
          <a:lnRef idx="1">
            <a:schemeClr val="accent1"/>
          </a:lnRef>
          <a:fillRef idx="3">
            <a:schemeClr val="accent1"/>
          </a:fillRef>
          <a:effectRef idx="2">
            <a:schemeClr val="accent1"/>
          </a:effectRef>
          <a:fontRef idx="minor">
            <a:schemeClr val="lt1"/>
          </a:fontRef>
        </p:style>
      </p:cxnSp>
      <p:cxnSp>
        <p:nvCxnSpPr>
          <p:cNvPr id="112" name="直線矢印コネクタ 111"/>
          <p:cNvCxnSpPr>
            <a:stCxn id="42" idx="2"/>
            <a:endCxn id="67" idx="0"/>
          </p:cNvCxnSpPr>
          <p:nvPr/>
        </p:nvCxnSpPr>
        <p:spPr bwMode="auto">
          <a:xfrm>
            <a:off x="1371724" y="2142067"/>
            <a:ext cx="0" cy="1371600"/>
          </a:xfrm>
          <a:prstGeom prst="straightConnector1">
            <a:avLst/>
          </a:prstGeom>
          <a:ln>
            <a:solidFill>
              <a:srgbClr val="FF6600"/>
            </a:solidFill>
            <a:headEnd type="none" w="med" len="med"/>
            <a:tailEnd type="triangle" w="med" len="med"/>
          </a:ln>
        </p:spPr>
        <p:style>
          <a:lnRef idx="1">
            <a:schemeClr val="accent1"/>
          </a:lnRef>
          <a:fillRef idx="3">
            <a:schemeClr val="accent1"/>
          </a:fillRef>
          <a:effectRef idx="2">
            <a:schemeClr val="accent1"/>
          </a:effectRef>
          <a:fontRef idx="minor">
            <a:schemeClr val="lt1"/>
          </a:fontRef>
        </p:style>
      </p:cxnSp>
      <p:cxnSp>
        <p:nvCxnSpPr>
          <p:cNvPr id="113" name="直線矢印コネクタ 112"/>
          <p:cNvCxnSpPr>
            <a:stCxn id="44" idx="2"/>
            <a:endCxn id="68" idx="0"/>
          </p:cNvCxnSpPr>
          <p:nvPr/>
        </p:nvCxnSpPr>
        <p:spPr bwMode="auto">
          <a:xfrm>
            <a:off x="2081275" y="2142067"/>
            <a:ext cx="0" cy="1371600"/>
          </a:xfrm>
          <a:prstGeom prst="straightConnector1">
            <a:avLst/>
          </a:prstGeom>
          <a:ln>
            <a:solidFill>
              <a:srgbClr val="FF6600"/>
            </a:solidFill>
            <a:headEnd type="none" w="med" len="med"/>
            <a:tailEnd type="triangle" w="med" len="med"/>
          </a:ln>
        </p:spPr>
        <p:style>
          <a:lnRef idx="1">
            <a:schemeClr val="accent1"/>
          </a:lnRef>
          <a:fillRef idx="3">
            <a:schemeClr val="accent1"/>
          </a:fillRef>
          <a:effectRef idx="2">
            <a:schemeClr val="accent1"/>
          </a:effectRef>
          <a:fontRef idx="minor">
            <a:schemeClr val="lt1"/>
          </a:fontRef>
        </p:style>
      </p:cxnSp>
      <p:sp>
        <p:nvSpPr>
          <p:cNvPr id="198" name="ホームベース 197"/>
          <p:cNvSpPr/>
          <p:nvPr/>
        </p:nvSpPr>
        <p:spPr bwMode="auto">
          <a:xfrm>
            <a:off x="228724" y="1075267"/>
            <a:ext cx="2852057" cy="533400"/>
          </a:xfrm>
          <a:prstGeom prst="homePlate">
            <a:avLst/>
          </a:prstGeom>
          <a:solidFill>
            <a:srgbClr val="000090"/>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a:ln>
                  <a:noFill/>
                </a:ln>
                <a:solidFill>
                  <a:schemeClr val="bg1"/>
                </a:solidFill>
                <a:effectLst/>
                <a:latin typeface="メイリオ"/>
                <a:ea typeface="メイリオ"/>
                <a:cs typeface="メイリオ"/>
              </a:rPr>
              <a:t>メインフレーム</a:t>
            </a:r>
            <a:r>
              <a:rPr kumimoji="0" lang="ja-JP" altLang="en-US" sz="1400" dirty="0">
                <a:solidFill>
                  <a:schemeClr val="bg1"/>
                </a:solidFill>
                <a:latin typeface="メイリオ"/>
                <a:ea typeface="メイリオ"/>
                <a:cs typeface="メイリオ"/>
              </a:rPr>
              <a:t>時代</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dirty="0">
                <a:solidFill>
                  <a:schemeClr val="bg1"/>
                </a:solidFill>
                <a:latin typeface="メイリオ"/>
                <a:ea typeface="メイリオ"/>
                <a:cs typeface="メイリオ"/>
              </a:rPr>
              <a:t>部分最適</a:t>
            </a:r>
          </a:p>
        </p:txBody>
      </p:sp>
      <p:sp>
        <p:nvSpPr>
          <p:cNvPr id="199" name="角丸四角形 198"/>
          <p:cNvSpPr/>
          <p:nvPr/>
        </p:nvSpPr>
        <p:spPr bwMode="auto">
          <a:xfrm>
            <a:off x="228724" y="5799667"/>
            <a:ext cx="2667000" cy="381000"/>
          </a:xfrm>
          <a:prstGeom prst="roundRect">
            <a:avLst>
              <a:gd name="adj" fmla="val 0"/>
            </a:avLst>
          </a:prstGeom>
          <a:solidFill>
            <a:srgbClr val="000090"/>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400" dirty="0">
                <a:solidFill>
                  <a:schemeClr val="bg1"/>
                </a:solidFill>
                <a:latin typeface="メイリオ"/>
                <a:ea typeface="メイリオ"/>
                <a:cs typeface="メイリオ"/>
              </a:rPr>
              <a:t>業務のシステム化</a:t>
            </a:r>
          </a:p>
        </p:txBody>
      </p:sp>
      <p:sp>
        <p:nvSpPr>
          <p:cNvPr id="200" name="角丸四角形 199"/>
          <p:cNvSpPr/>
          <p:nvPr/>
        </p:nvSpPr>
        <p:spPr bwMode="auto">
          <a:xfrm>
            <a:off x="3129694" y="5799667"/>
            <a:ext cx="2890229" cy="381000"/>
          </a:xfrm>
          <a:prstGeom prst="roundRect">
            <a:avLst>
              <a:gd name="adj" fmla="val 0"/>
            </a:avLst>
          </a:prstGeom>
          <a:solidFill>
            <a:srgbClr val="0000FF"/>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400" dirty="0">
                <a:solidFill>
                  <a:schemeClr val="bg1"/>
                </a:solidFill>
                <a:latin typeface="メイリオ"/>
                <a:ea typeface="メイリオ"/>
                <a:cs typeface="メイリオ"/>
              </a:rPr>
              <a:t>業務システムの適用領域拡大</a:t>
            </a:r>
          </a:p>
        </p:txBody>
      </p:sp>
      <p:sp>
        <p:nvSpPr>
          <p:cNvPr id="201" name="角丸四角形 200"/>
          <p:cNvSpPr/>
          <p:nvPr/>
        </p:nvSpPr>
        <p:spPr bwMode="auto">
          <a:xfrm>
            <a:off x="6240586" y="5799667"/>
            <a:ext cx="2647971" cy="381000"/>
          </a:xfrm>
          <a:prstGeom prst="roundRect">
            <a:avLst>
              <a:gd name="adj" fmla="val 0"/>
            </a:avLst>
          </a:prstGeom>
          <a:solidFill>
            <a:srgbClr val="3366FF"/>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400" dirty="0">
                <a:solidFill>
                  <a:schemeClr val="bg1"/>
                </a:solidFill>
                <a:latin typeface="メイリオ"/>
                <a:ea typeface="メイリオ"/>
                <a:cs typeface="メイリオ"/>
              </a:rPr>
              <a:t>業務システムの統合化</a:t>
            </a:r>
          </a:p>
        </p:txBody>
      </p:sp>
      <p:sp>
        <p:nvSpPr>
          <p:cNvPr id="188" name="角丸四角形吹き出し 187"/>
          <p:cNvSpPr/>
          <p:nvPr/>
        </p:nvSpPr>
        <p:spPr bwMode="auto">
          <a:xfrm>
            <a:off x="228724" y="4450545"/>
            <a:ext cx="2667000" cy="1219199"/>
          </a:xfrm>
          <a:prstGeom prst="wedgeRoundRectCallout">
            <a:avLst>
              <a:gd name="adj1" fmla="val 10686"/>
              <a:gd name="adj2" fmla="val -69576"/>
              <a:gd name="adj3" fmla="val 16667"/>
            </a:avLst>
          </a:prstGeom>
          <a:solidFill>
            <a:schemeClr val="accent5">
              <a:lumMod val="75000"/>
            </a:schemeClr>
          </a:solidFill>
          <a:ln>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200" dirty="0">
                <a:solidFill>
                  <a:srgbClr val="FFFF00"/>
                </a:solidFill>
                <a:latin typeface="メイリオ"/>
                <a:ea typeface="メイリオ"/>
                <a:cs typeface="メイリオ"/>
              </a:rPr>
              <a:t>現場の業務をそのままシステム化</a:t>
            </a:r>
            <a:endParaRPr lang="en-US" altLang="ja-JP" sz="1200" dirty="0">
              <a:solidFill>
                <a:srgbClr val="FFFF00"/>
              </a:solidFill>
              <a:latin typeface="メイリオ"/>
              <a:ea typeface="メイリオ"/>
              <a:cs typeface="メイリオ"/>
            </a:endParaRPr>
          </a:p>
          <a:p>
            <a:pPr marL="355600" lvl="1" indent="-171450">
              <a:buFont typeface="Wingdings" pitchFamily="2" charset="2"/>
              <a:buChar char="l"/>
            </a:pPr>
            <a:r>
              <a:rPr lang="ja-JP" altLang="en-US" sz="800" dirty="0">
                <a:solidFill>
                  <a:schemeClr val="bg1"/>
                </a:solidFill>
                <a:latin typeface="メイリオ"/>
                <a:ea typeface="メイリオ"/>
                <a:cs typeface="メイリオ"/>
              </a:rPr>
              <a:t>元の書類の流れに合わせたシステム</a:t>
            </a:r>
            <a:endParaRPr lang="en-US" altLang="ja-JP" sz="800" dirty="0">
              <a:solidFill>
                <a:schemeClr val="bg1"/>
              </a:solidFill>
              <a:latin typeface="メイリオ"/>
              <a:ea typeface="メイリオ"/>
              <a:cs typeface="メイリオ"/>
            </a:endParaRPr>
          </a:p>
          <a:p>
            <a:pPr marL="355600" lvl="1" indent="-171450">
              <a:buFont typeface="Wingdings" pitchFamily="2" charset="2"/>
              <a:buChar char="l"/>
            </a:pPr>
            <a:r>
              <a:rPr lang="ja-JP" altLang="en-US" sz="800" dirty="0">
                <a:solidFill>
                  <a:schemeClr val="bg1"/>
                </a:solidFill>
                <a:latin typeface="メイリオ"/>
                <a:ea typeface="メイリオ"/>
                <a:cs typeface="メイリオ"/>
              </a:rPr>
              <a:t>部分最適なシステム構築</a:t>
            </a:r>
            <a:endParaRPr lang="en-US" altLang="ja-JP" sz="800" dirty="0">
              <a:solidFill>
                <a:schemeClr val="bg1"/>
              </a:solidFill>
              <a:latin typeface="メイリオ"/>
              <a:ea typeface="メイリオ"/>
              <a:cs typeface="メイリオ"/>
            </a:endParaRPr>
          </a:p>
          <a:p>
            <a:pPr marL="355600" lvl="1" indent="-171450">
              <a:buFont typeface="Wingdings" pitchFamily="2" charset="2"/>
              <a:buChar char="l"/>
            </a:pPr>
            <a:r>
              <a:rPr lang="ja-JP" altLang="en-US" sz="800" dirty="0">
                <a:solidFill>
                  <a:schemeClr val="bg1"/>
                </a:solidFill>
                <a:latin typeface="メイリオ"/>
                <a:ea typeface="メイリオ"/>
                <a:cs typeface="メイリオ"/>
              </a:rPr>
              <a:t>様々な部門が様々なシステムを導入</a:t>
            </a:r>
            <a:endParaRPr lang="en-US" altLang="ja-JP" sz="800" dirty="0">
              <a:solidFill>
                <a:schemeClr val="bg1"/>
              </a:solidFill>
              <a:latin typeface="メイリオ"/>
              <a:ea typeface="メイリオ"/>
              <a:cs typeface="メイリオ"/>
            </a:endParaRPr>
          </a:p>
          <a:p>
            <a:pPr marL="355600" lvl="1" indent="-171450">
              <a:buFont typeface="Wingdings" pitchFamily="2" charset="2"/>
              <a:buChar char="l"/>
            </a:pPr>
            <a:r>
              <a:rPr lang="ja-JP" altLang="en-US" sz="800" dirty="0">
                <a:solidFill>
                  <a:schemeClr val="bg1"/>
                </a:solidFill>
                <a:latin typeface="メイリオ"/>
                <a:ea typeface="メイリオ"/>
                <a:cs typeface="メイリオ"/>
              </a:rPr>
              <a:t>重複業務（顧客マスター登録など）</a:t>
            </a:r>
            <a:endParaRPr lang="en-US" altLang="ja-JP" sz="800" dirty="0">
              <a:solidFill>
                <a:schemeClr val="bg1"/>
              </a:solidFill>
              <a:latin typeface="メイリオ"/>
              <a:ea typeface="メイリオ"/>
              <a:cs typeface="メイリオ"/>
            </a:endParaRPr>
          </a:p>
          <a:p>
            <a:pPr marL="355600" lvl="1" indent="-171450">
              <a:buFont typeface="Wingdings" pitchFamily="2" charset="2"/>
              <a:buChar char="l"/>
            </a:pPr>
            <a:r>
              <a:rPr lang="ja-JP" altLang="en-US" sz="800" dirty="0">
                <a:solidFill>
                  <a:schemeClr val="bg1"/>
                </a:solidFill>
                <a:latin typeface="メイリオ"/>
                <a:ea typeface="メイリオ"/>
                <a:cs typeface="メイリオ"/>
              </a:rPr>
              <a:t>別々の</a:t>
            </a:r>
            <a:r>
              <a:rPr lang="en-US" altLang="ja-JP" sz="800" dirty="0">
                <a:solidFill>
                  <a:schemeClr val="bg1"/>
                </a:solidFill>
                <a:latin typeface="メイリオ"/>
                <a:ea typeface="メイリオ"/>
                <a:cs typeface="メイリオ"/>
              </a:rPr>
              <a:t>DB</a:t>
            </a:r>
            <a:r>
              <a:rPr lang="ja-JP" altLang="en-US" sz="800" dirty="0">
                <a:solidFill>
                  <a:schemeClr val="bg1"/>
                </a:solidFill>
                <a:latin typeface="メイリオ"/>
                <a:ea typeface="メイリオ"/>
                <a:cs typeface="メイリオ"/>
              </a:rPr>
              <a:t>（顧客データなど）</a:t>
            </a:r>
            <a:endParaRPr lang="en-US" altLang="ja-JP" sz="800" dirty="0">
              <a:solidFill>
                <a:schemeClr val="bg1"/>
              </a:solidFill>
              <a:latin typeface="メイリオ"/>
              <a:ea typeface="メイリオ"/>
              <a:cs typeface="メイリオ"/>
            </a:endParaRPr>
          </a:p>
          <a:p>
            <a:pPr marL="355600" lvl="1" indent="-171450">
              <a:buFont typeface="Wingdings" pitchFamily="2" charset="2"/>
              <a:buChar char="l"/>
            </a:pPr>
            <a:r>
              <a:rPr lang="ja-JP" altLang="en-US" sz="800" dirty="0">
                <a:solidFill>
                  <a:schemeClr val="bg1"/>
                </a:solidFill>
                <a:latin typeface="メイリオ"/>
                <a:ea typeface="メイリオ"/>
                <a:cs typeface="メイリオ"/>
              </a:rPr>
              <a:t>システム間でデータの互換性が無い</a:t>
            </a:r>
          </a:p>
        </p:txBody>
      </p:sp>
    </p:spTree>
    <p:extLst>
      <p:ext uri="{BB962C8B-B14F-4D97-AF65-F5344CB8AC3E}">
        <p14:creationId xmlns:p14="http://schemas.microsoft.com/office/powerpoint/2010/main" val="9721553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99"/>
                                        </p:tgtEl>
                                        <p:attrNameLst>
                                          <p:attrName>style.visibility</p:attrName>
                                        </p:attrNameLst>
                                      </p:cBhvr>
                                      <p:to>
                                        <p:strVal val="visible"/>
                                      </p:to>
                                    </p:set>
                                    <p:anim calcmode="lin" valueType="num">
                                      <p:cBhvr>
                                        <p:cTn id="7" dur="500" fill="hold"/>
                                        <p:tgtEl>
                                          <p:spTgt spid="199"/>
                                        </p:tgtEl>
                                        <p:attrNameLst>
                                          <p:attrName>ppt_w</p:attrName>
                                        </p:attrNameLst>
                                      </p:cBhvr>
                                      <p:tavLst>
                                        <p:tav tm="0">
                                          <p:val>
                                            <p:fltVal val="0"/>
                                          </p:val>
                                        </p:tav>
                                        <p:tav tm="100000">
                                          <p:val>
                                            <p:strVal val="#ppt_w"/>
                                          </p:val>
                                        </p:tav>
                                      </p:tavLst>
                                    </p:anim>
                                    <p:anim calcmode="lin" valueType="num">
                                      <p:cBhvr>
                                        <p:cTn id="8" dur="500" fill="hold"/>
                                        <p:tgtEl>
                                          <p:spTgt spid="199"/>
                                        </p:tgtEl>
                                        <p:attrNameLst>
                                          <p:attrName>ppt_h</p:attrName>
                                        </p:attrNameLst>
                                      </p:cBhvr>
                                      <p:tavLst>
                                        <p:tav tm="0">
                                          <p:val>
                                            <p:fltVal val="0"/>
                                          </p:val>
                                        </p:tav>
                                        <p:tav tm="100000">
                                          <p:val>
                                            <p:strVal val="#ppt_h"/>
                                          </p:val>
                                        </p:tav>
                                      </p:tavLst>
                                    </p:anim>
                                    <p:animEffect transition="in" filter="fade">
                                      <p:cBhvr>
                                        <p:cTn id="9" dur="500"/>
                                        <p:tgtEl>
                                          <p:spTgt spid="199"/>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197"/>
                                        </p:tgtEl>
                                        <p:attrNameLst>
                                          <p:attrName>style.visibility</p:attrName>
                                        </p:attrNameLst>
                                      </p:cBhvr>
                                      <p:to>
                                        <p:strVal val="visible"/>
                                      </p:to>
                                    </p:set>
                                    <p:animEffect transition="in" filter="wipe(left)">
                                      <p:cBhvr>
                                        <p:cTn id="14" dur="500"/>
                                        <p:tgtEl>
                                          <p:spTgt spid="197"/>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200"/>
                                        </p:tgtEl>
                                        <p:attrNameLst>
                                          <p:attrName>style.visibility</p:attrName>
                                        </p:attrNameLst>
                                      </p:cBhvr>
                                      <p:to>
                                        <p:strVal val="visible"/>
                                      </p:to>
                                    </p:set>
                                    <p:anim calcmode="lin" valueType="num">
                                      <p:cBhvr>
                                        <p:cTn id="19" dur="500" fill="hold"/>
                                        <p:tgtEl>
                                          <p:spTgt spid="200"/>
                                        </p:tgtEl>
                                        <p:attrNameLst>
                                          <p:attrName>ppt_w</p:attrName>
                                        </p:attrNameLst>
                                      </p:cBhvr>
                                      <p:tavLst>
                                        <p:tav tm="0">
                                          <p:val>
                                            <p:fltVal val="0"/>
                                          </p:val>
                                        </p:tav>
                                        <p:tav tm="100000">
                                          <p:val>
                                            <p:strVal val="#ppt_w"/>
                                          </p:val>
                                        </p:tav>
                                      </p:tavLst>
                                    </p:anim>
                                    <p:anim calcmode="lin" valueType="num">
                                      <p:cBhvr>
                                        <p:cTn id="20" dur="500" fill="hold"/>
                                        <p:tgtEl>
                                          <p:spTgt spid="200"/>
                                        </p:tgtEl>
                                        <p:attrNameLst>
                                          <p:attrName>ppt_h</p:attrName>
                                        </p:attrNameLst>
                                      </p:cBhvr>
                                      <p:tavLst>
                                        <p:tav tm="0">
                                          <p:val>
                                            <p:fltVal val="0"/>
                                          </p:val>
                                        </p:tav>
                                        <p:tav tm="100000">
                                          <p:val>
                                            <p:strVal val="#ppt_h"/>
                                          </p:val>
                                        </p:tav>
                                      </p:tavLst>
                                    </p:anim>
                                    <p:animEffect transition="in" filter="fade">
                                      <p:cBhvr>
                                        <p:cTn id="21" dur="500"/>
                                        <p:tgtEl>
                                          <p:spTgt spid="200"/>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201"/>
                                        </p:tgtEl>
                                        <p:attrNameLst>
                                          <p:attrName>style.visibility</p:attrName>
                                        </p:attrNameLst>
                                      </p:cBhvr>
                                      <p:to>
                                        <p:strVal val="visible"/>
                                      </p:to>
                                    </p:set>
                                    <p:anim calcmode="lin" valueType="num">
                                      <p:cBhvr>
                                        <p:cTn id="26" dur="500" fill="hold"/>
                                        <p:tgtEl>
                                          <p:spTgt spid="201"/>
                                        </p:tgtEl>
                                        <p:attrNameLst>
                                          <p:attrName>ppt_w</p:attrName>
                                        </p:attrNameLst>
                                      </p:cBhvr>
                                      <p:tavLst>
                                        <p:tav tm="0">
                                          <p:val>
                                            <p:fltVal val="0"/>
                                          </p:val>
                                        </p:tav>
                                        <p:tav tm="100000">
                                          <p:val>
                                            <p:strVal val="#ppt_w"/>
                                          </p:val>
                                        </p:tav>
                                      </p:tavLst>
                                    </p:anim>
                                    <p:anim calcmode="lin" valueType="num">
                                      <p:cBhvr>
                                        <p:cTn id="27" dur="500" fill="hold"/>
                                        <p:tgtEl>
                                          <p:spTgt spid="201"/>
                                        </p:tgtEl>
                                        <p:attrNameLst>
                                          <p:attrName>ppt_h</p:attrName>
                                        </p:attrNameLst>
                                      </p:cBhvr>
                                      <p:tavLst>
                                        <p:tav tm="0">
                                          <p:val>
                                            <p:fltVal val="0"/>
                                          </p:val>
                                        </p:tav>
                                        <p:tav tm="100000">
                                          <p:val>
                                            <p:strVal val="#ppt_h"/>
                                          </p:val>
                                        </p:tav>
                                      </p:tavLst>
                                    </p:anim>
                                    <p:animEffect transition="in" filter="fade">
                                      <p:cBhvr>
                                        <p:cTn id="28" dur="500"/>
                                        <p:tgtEl>
                                          <p:spTgt spid="2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 grpId="0" animBg="1"/>
      <p:bldP spid="199" grpId="0" animBg="1"/>
      <p:bldP spid="200" grpId="0" animBg="1"/>
      <p:bldP spid="201" grpId="0" animBg="1"/>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正方形/長方形 57"/>
          <p:cNvSpPr/>
          <p:nvPr/>
        </p:nvSpPr>
        <p:spPr bwMode="auto">
          <a:xfrm>
            <a:off x="1977632" y="2573574"/>
            <a:ext cx="5208058" cy="3551204"/>
          </a:xfrm>
          <a:prstGeom prst="rect">
            <a:avLst/>
          </a:prstGeom>
          <a:solidFill>
            <a:schemeClr val="accent1">
              <a:lumMod val="20000"/>
              <a:lumOff val="8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dirty="0">
              <a:ln>
                <a:noFill/>
              </a:ln>
              <a:effectLst/>
              <a:latin typeface="メイリオ"/>
              <a:ea typeface="メイリオ"/>
              <a:cs typeface="メイリオ"/>
            </a:endParaRPr>
          </a:p>
        </p:txBody>
      </p:sp>
      <p:sp>
        <p:nvSpPr>
          <p:cNvPr id="24" name="正方形/長方形 23"/>
          <p:cNvSpPr/>
          <p:nvPr/>
        </p:nvSpPr>
        <p:spPr bwMode="auto">
          <a:xfrm>
            <a:off x="3093084" y="2673842"/>
            <a:ext cx="2972976" cy="2957942"/>
          </a:xfrm>
          <a:prstGeom prst="rect">
            <a:avLst/>
          </a:prstGeom>
          <a:solidFill>
            <a:srgbClr val="FFE389"/>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effectLst/>
                <a:latin typeface="メイリオ"/>
                <a:ea typeface="メイリオ"/>
                <a:cs typeface="メイリオ"/>
              </a:rPr>
              <a:t>可視化</a:t>
            </a:r>
          </a:p>
        </p:txBody>
      </p:sp>
      <p:sp>
        <p:nvSpPr>
          <p:cNvPr id="4" name="タイトル 3"/>
          <p:cNvSpPr>
            <a:spLocks noGrp="1"/>
          </p:cNvSpPr>
          <p:nvPr>
            <p:ph type="title"/>
          </p:nvPr>
        </p:nvSpPr>
        <p:spPr/>
        <p:txBody>
          <a:bodyPr/>
          <a:lstStyle/>
          <a:p>
            <a:r>
              <a:rPr lang="en-US" altLang="ja-JP" dirty="0"/>
              <a:t>ERP</a:t>
            </a:r>
            <a:r>
              <a:rPr lang="ja-JP" altLang="ja-JP"/>
              <a:t>システムのもたらす価値</a:t>
            </a:r>
            <a:endParaRPr kumimoji="1" lang="ja-JP" altLang="en-US" dirty="0">
              <a:latin typeface="メイリオ"/>
              <a:ea typeface="メイリオ"/>
              <a:cs typeface="メイリオ"/>
            </a:endParaRPr>
          </a:p>
        </p:txBody>
      </p:sp>
      <p:sp>
        <p:nvSpPr>
          <p:cNvPr id="5" name="フローチャート: 磁気ディスク 4"/>
          <p:cNvSpPr/>
          <p:nvPr/>
        </p:nvSpPr>
        <p:spPr bwMode="auto">
          <a:xfrm>
            <a:off x="3602895" y="3517774"/>
            <a:ext cx="1869927" cy="952564"/>
          </a:xfrm>
          <a:prstGeom prst="flowChartMagneticDisk">
            <a:avLst/>
          </a:prstGeom>
          <a:solidFill>
            <a:srgbClr val="800000"/>
          </a:solidFill>
          <a:ln>
            <a:headEnd type="none" w="med" len="med"/>
            <a:tailEnd type="none" w="med" len="med"/>
          </a:ln>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dirty="0">
                <a:ln>
                  <a:noFill/>
                </a:ln>
                <a:solidFill>
                  <a:schemeClr val="bg1"/>
                </a:solidFill>
                <a:effectLst/>
                <a:latin typeface="メイリオ"/>
                <a:ea typeface="メイリオ"/>
                <a:cs typeface="メイリオ"/>
              </a:rPr>
              <a:t>統合データ</a:t>
            </a:r>
          </a:p>
        </p:txBody>
      </p:sp>
      <p:grpSp>
        <p:nvGrpSpPr>
          <p:cNvPr id="6" name="図形グループ 5"/>
          <p:cNvGrpSpPr/>
          <p:nvPr/>
        </p:nvGrpSpPr>
        <p:grpSpPr>
          <a:xfrm>
            <a:off x="1054353" y="1821552"/>
            <a:ext cx="401064" cy="852289"/>
            <a:chOff x="1052787" y="1829914"/>
            <a:chExt cx="401064" cy="852289"/>
          </a:xfrm>
          <a:effectLst>
            <a:outerShdw blurRad="50800" dist="38100" dir="2700000" algn="tl" rotWithShape="0">
              <a:prstClr val="black">
                <a:alpha val="40000"/>
              </a:prstClr>
            </a:outerShdw>
          </a:effectLst>
        </p:grpSpPr>
        <p:sp>
          <p:nvSpPr>
            <p:cNvPr id="2" name="円/楕円 1"/>
            <p:cNvSpPr/>
            <p:nvPr/>
          </p:nvSpPr>
          <p:spPr bwMode="auto">
            <a:xfrm>
              <a:off x="1052787" y="1829914"/>
              <a:ext cx="401062" cy="376010"/>
            </a:xfrm>
            <a:prstGeom prst="ellipse">
              <a:avLst/>
            </a:prstGeom>
            <a:solidFill>
              <a:schemeClr val="bg1">
                <a:lumMod val="8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effectLst/>
                <a:latin typeface="メイリオ"/>
                <a:ea typeface="メイリオ"/>
                <a:cs typeface="メイリオ"/>
              </a:endParaRPr>
            </a:p>
          </p:txBody>
        </p:sp>
        <p:sp>
          <p:nvSpPr>
            <p:cNvPr id="3" name="フローチャート: 論理積ゲート 2"/>
            <p:cNvSpPr/>
            <p:nvPr/>
          </p:nvSpPr>
          <p:spPr bwMode="auto">
            <a:xfrm rot="16200000">
              <a:off x="1004744" y="2233096"/>
              <a:ext cx="497154" cy="401060"/>
            </a:xfrm>
            <a:prstGeom prst="flowChartDelay">
              <a:avLst/>
            </a:prstGeom>
            <a:solidFill>
              <a:schemeClr val="bg1">
                <a:lumMod val="8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effectLst/>
                <a:latin typeface="メイリオ"/>
                <a:ea typeface="メイリオ"/>
                <a:cs typeface="メイリオ"/>
              </a:endParaRPr>
            </a:p>
          </p:txBody>
        </p:sp>
      </p:grpSp>
      <p:sp>
        <p:nvSpPr>
          <p:cNvPr id="7" name="テキスト ボックス 6"/>
          <p:cNvSpPr txBox="1"/>
          <p:nvPr/>
        </p:nvSpPr>
        <p:spPr>
          <a:xfrm>
            <a:off x="979154" y="2715619"/>
            <a:ext cx="954107" cy="276999"/>
          </a:xfrm>
          <a:prstGeom prst="rect">
            <a:avLst/>
          </a:prstGeom>
          <a:noFill/>
        </p:spPr>
        <p:txBody>
          <a:bodyPr wrap="none" rtlCol="0">
            <a:spAutoFit/>
          </a:bodyPr>
          <a:lstStyle/>
          <a:p>
            <a:r>
              <a:rPr kumimoji="1" lang="ja-JP" altLang="en-US" sz="1200" dirty="0">
                <a:solidFill>
                  <a:schemeClr val="tx1">
                    <a:lumMod val="50000"/>
                    <a:lumOff val="50000"/>
                  </a:schemeClr>
                </a:solidFill>
                <a:latin typeface="メイリオ"/>
                <a:ea typeface="メイリオ"/>
                <a:cs typeface="メイリオ"/>
              </a:rPr>
              <a:t>営業・販売</a:t>
            </a:r>
          </a:p>
        </p:txBody>
      </p:sp>
      <p:grpSp>
        <p:nvGrpSpPr>
          <p:cNvPr id="8" name="図形グループ 7"/>
          <p:cNvGrpSpPr/>
          <p:nvPr/>
        </p:nvGrpSpPr>
        <p:grpSpPr>
          <a:xfrm>
            <a:off x="1062709" y="4336639"/>
            <a:ext cx="401064" cy="852289"/>
            <a:chOff x="1052787" y="1829914"/>
            <a:chExt cx="401064" cy="852289"/>
          </a:xfrm>
          <a:effectLst>
            <a:outerShdw blurRad="50800" dist="38100" dir="2700000" algn="tl" rotWithShape="0">
              <a:prstClr val="black">
                <a:alpha val="40000"/>
              </a:prstClr>
            </a:outerShdw>
          </a:effectLst>
        </p:grpSpPr>
        <p:sp>
          <p:nvSpPr>
            <p:cNvPr id="9" name="円/楕円 8"/>
            <p:cNvSpPr/>
            <p:nvPr/>
          </p:nvSpPr>
          <p:spPr bwMode="auto">
            <a:xfrm>
              <a:off x="1052787" y="1829914"/>
              <a:ext cx="401062" cy="376010"/>
            </a:xfrm>
            <a:prstGeom prst="ellipse">
              <a:avLst/>
            </a:prstGeom>
            <a:solidFill>
              <a:schemeClr val="bg1">
                <a:lumMod val="8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effectLst/>
                <a:latin typeface="メイリオ"/>
                <a:ea typeface="メイリオ"/>
                <a:cs typeface="メイリオ"/>
              </a:endParaRPr>
            </a:p>
          </p:txBody>
        </p:sp>
        <p:sp>
          <p:nvSpPr>
            <p:cNvPr id="10" name="フローチャート: 論理積ゲート 9"/>
            <p:cNvSpPr/>
            <p:nvPr/>
          </p:nvSpPr>
          <p:spPr bwMode="auto">
            <a:xfrm rot="16200000">
              <a:off x="1004744" y="2233096"/>
              <a:ext cx="497154" cy="401060"/>
            </a:xfrm>
            <a:prstGeom prst="flowChartDelay">
              <a:avLst/>
            </a:prstGeom>
            <a:solidFill>
              <a:schemeClr val="bg1">
                <a:lumMod val="8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effectLst/>
                <a:latin typeface="メイリオ"/>
                <a:ea typeface="メイリオ"/>
                <a:cs typeface="メイリオ"/>
              </a:endParaRPr>
            </a:p>
          </p:txBody>
        </p:sp>
      </p:grpSp>
      <p:sp>
        <p:nvSpPr>
          <p:cNvPr id="11" name="テキスト ボックス 10"/>
          <p:cNvSpPr txBox="1"/>
          <p:nvPr/>
        </p:nvSpPr>
        <p:spPr>
          <a:xfrm>
            <a:off x="987510" y="5230706"/>
            <a:ext cx="954107" cy="276999"/>
          </a:xfrm>
          <a:prstGeom prst="rect">
            <a:avLst/>
          </a:prstGeom>
          <a:noFill/>
        </p:spPr>
        <p:txBody>
          <a:bodyPr wrap="none" rtlCol="0">
            <a:spAutoFit/>
          </a:bodyPr>
          <a:lstStyle/>
          <a:p>
            <a:r>
              <a:rPr kumimoji="1" lang="ja-JP" altLang="en-US" sz="1200" dirty="0">
                <a:solidFill>
                  <a:schemeClr val="tx1">
                    <a:lumMod val="50000"/>
                    <a:lumOff val="50000"/>
                  </a:schemeClr>
                </a:solidFill>
                <a:latin typeface="メイリオ"/>
                <a:ea typeface="メイリオ"/>
                <a:cs typeface="メイリオ"/>
              </a:rPr>
              <a:t>倉庫・物流</a:t>
            </a:r>
          </a:p>
        </p:txBody>
      </p:sp>
      <p:grpSp>
        <p:nvGrpSpPr>
          <p:cNvPr id="12" name="図形グループ 11"/>
          <p:cNvGrpSpPr/>
          <p:nvPr/>
        </p:nvGrpSpPr>
        <p:grpSpPr>
          <a:xfrm>
            <a:off x="7663514" y="1829908"/>
            <a:ext cx="401064" cy="852289"/>
            <a:chOff x="1052787" y="1829914"/>
            <a:chExt cx="401064" cy="852289"/>
          </a:xfrm>
          <a:effectLst>
            <a:outerShdw blurRad="50800" dist="38100" dir="2700000" algn="tl" rotWithShape="0">
              <a:prstClr val="black">
                <a:alpha val="40000"/>
              </a:prstClr>
            </a:outerShdw>
          </a:effectLst>
        </p:grpSpPr>
        <p:sp>
          <p:nvSpPr>
            <p:cNvPr id="13" name="円/楕円 12"/>
            <p:cNvSpPr/>
            <p:nvPr/>
          </p:nvSpPr>
          <p:spPr bwMode="auto">
            <a:xfrm>
              <a:off x="1052787" y="1829914"/>
              <a:ext cx="401062" cy="376010"/>
            </a:xfrm>
            <a:prstGeom prst="ellipse">
              <a:avLst/>
            </a:prstGeom>
            <a:solidFill>
              <a:schemeClr val="bg1">
                <a:lumMod val="8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effectLst/>
                <a:latin typeface="メイリオ"/>
                <a:ea typeface="メイリオ"/>
                <a:cs typeface="メイリオ"/>
              </a:endParaRPr>
            </a:p>
          </p:txBody>
        </p:sp>
        <p:sp>
          <p:nvSpPr>
            <p:cNvPr id="14" name="フローチャート: 論理積ゲート 13"/>
            <p:cNvSpPr/>
            <p:nvPr/>
          </p:nvSpPr>
          <p:spPr bwMode="auto">
            <a:xfrm rot="16200000">
              <a:off x="1004744" y="2233096"/>
              <a:ext cx="497154" cy="401060"/>
            </a:xfrm>
            <a:prstGeom prst="flowChartDelay">
              <a:avLst/>
            </a:prstGeom>
            <a:solidFill>
              <a:schemeClr val="bg1">
                <a:lumMod val="8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effectLst/>
                <a:latin typeface="メイリオ"/>
                <a:ea typeface="メイリオ"/>
                <a:cs typeface="メイリオ"/>
              </a:endParaRPr>
            </a:p>
          </p:txBody>
        </p:sp>
      </p:grpSp>
      <p:sp>
        <p:nvSpPr>
          <p:cNvPr id="15" name="テキスト ボックス 14"/>
          <p:cNvSpPr txBox="1"/>
          <p:nvPr/>
        </p:nvSpPr>
        <p:spPr>
          <a:xfrm>
            <a:off x="7220695" y="2715619"/>
            <a:ext cx="954107" cy="276999"/>
          </a:xfrm>
          <a:prstGeom prst="rect">
            <a:avLst/>
          </a:prstGeom>
          <a:noFill/>
        </p:spPr>
        <p:txBody>
          <a:bodyPr wrap="none" rtlCol="0">
            <a:spAutoFit/>
          </a:bodyPr>
          <a:lstStyle/>
          <a:p>
            <a:pPr algn="r"/>
            <a:r>
              <a:rPr kumimoji="1" lang="ja-JP" altLang="en-US" sz="1200" dirty="0">
                <a:solidFill>
                  <a:schemeClr val="tx1">
                    <a:lumMod val="50000"/>
                    <a:lumOff val="50000"/>
                  </a:schemeClr>
                </a:solidFill>
                <a:latin typeface="メイリオ"/>
                <a:ea typeface="メイリオ"/>
                <a:cs typeface="メイリオ"/>
              </a:rPr>
              <a:t>経理・財務</a:t>
            </a:r>
          </a:p>
        </p:txBody>
      </p:sp>
      <p:grpSp>
        <p:nvGrpSpPr>
          <p:cNvPr id="16" name="図形グループ 15"/>
          <p:cNvGrpSpPr/>
          <p:nvPr/>
        </p:nvGrpSpPr>
        <p:grpSpPr>
          <a:xfrm>
            <a:off x="7663514" y="4336639"/>
            <a:ext cx="401064" cy="852289"/>
            <a:chOff x="1052787" y="1829914"/>
            <a:chExt cx="401064" cy="852289"/>
          </a:xfrm>
          <a:effectLst>
            <a:outerShdw blurRad="50800" dist="38100" dir="2700000" algn="tl" rotWithShape="0">
              <a:prstClr val="black">
                <a:alpha val="40000"/>
              </a:prstClr>
            </a:outerShdw>
          </a:effectLst>
        </p:grpSpPr>
        <p:sp>
          <p:nvSpPr>
            <p:cNvPr id="17" name="円/楕円 16"/>
            <p:cNvSpPr/>
            <p:nvPr/>
          </p:nvSpPr>
          <p:spPr bwMode="auto">
            <a:xfrm>
              <a:off x="1052787" y="1829914"/>
              <a:ext cx="401062" cy="376010"/>
            </a:xfrm>
            <a:prstGeom prst="ellipse">
              <a:avLst/>
            </a:prstGeom>
            <a:solidFill>
              <a:schemeClr val="bg1">
                <a:lumMod val="8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effectLst/>
                <a:latin typeface="メイリオ"/>
                <a:ea typeface="メイリオ"/>
                <a:cs typeface="メイリオ"/>
              </a:endParaRPr>
            </a:p>
          </p:txBody>
        </p:sp>
        <p:sp>
          <p:nvSpPr>
            <p:cNvPr id="18" name="フローチャート: 論理積ゲート 17"/>
            <p:cNvSpPr/>
            <p:nvPr/>
          </p:nvSpPr>
          <p:spPr bwMode="auto">
            <a:xfrm rot="16200000">
              <a:off x="1004744" y="2233096"/>
              <a:ext cx="497154" cy="401060"/>
            </a:xfrm>
            <a:prstGeom prst="flowChartDelay">
              <a:avLst/>
            </a:prstGeom>
            <a:solidFill>
              <a:schemeClr val="bg1">
                <a:lumMod val="8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effectLst/>
                <a:latin typeface="メイリオ"/>
                <a:ea typeface="メイリオ"/>
                <a:cs typeface="メイリオ"/>
              </a:endParaRPr>
            </a:p>
          </p:txBody>
        </p:sp>
      </p:grpSp>
      <p:sp>
        <p:nvSpPr>
          <p:cNvPr id="19" name="テキスト ボックス 18"/>
          <p:cNvSpPr txBox="1"/>
          <p:nvPr/>
        </p:nvSpPr>
        <p:spPr>
          <a:xfrm>
            <a:off x="7229051" y="5230706"/>
            <a:ext cx="954107" cy="276999"/>
          </a:xfrm>
          <a:prstGeom prst="rect">
            <a:avLst/>
          </a:prstGeom>
          <a:noFill/>
        </p:spPr>
        <p:txBody>
          <a:bodyPr wrap="none" rtlCol="0">
            <a:spAutoFit/>
          </a:bodyPr>
          <a:lstStyle/>
          <a:p>
            <a:pPr algn="r"/>
            <a:r>
              <a:rPr kumimoji="1" lang="ja-JP" altLang="en-US" sz="1200" dirty="0">
                <a:solidFill>
                  <a:schemeClr val="tx1">
                    <a:lumMod val="50000"/>
                    <a:lumOff val="50000"/>
                  </a:schemeClr>
                </a:solidFill>
                <a:latin typeface="メイリオ"/>
                <a:ea typeface="メイリオ"/>
                <a:cs typeface="メイリオ"/>
              </a:rPr>
              <a:t>調達・管理</a:t>
            </a:r>
          </a:p>
        </p:txBody>
      </p:sp>
      <p:grpSp>
        <p:nvGrpSpPr>
          <p:cNvPr id="20" name="図形グループ 19"/>
          <p:cNvGrpSpPr/>
          <p:nvPr/>
        </p:nvGrpSpPr>
        <p:grpSpPr>
          <a:xfrm>
            <a:off x="4379040" y="867490"/>
            <a:ext cx="401064" cy="852289"/>
            <a:chOff x="1052787" y="1829914"/>
            <a:chExt cx="401064" cy="852289"/>
          </a:xfrm>
          <a:solidFill>
            <a:schemeClr val="tx1">
              <a:lumMod val="50000"/>
              <a:lumOff val="50000"/>
            </a:schemeClr>
          </a:solidFill>
          <a:effectLst>
            <a:outerShdw blurRad="50800" dist="38100" dir="2700000" algn="tl" rotWithShape="0">
              <a:prstClr val="black">
                <a:alpha val="40000"/>
              </a:prstClr>
            </a:outerShdw>
          </a:effectLst>
        </p:grpSpPr>
        <p:sp>
          <p:nvSpPr>
            <p:cNvPr id="21" name="円/楕円 20"/>
            <p:cNvSpPr/>
            <p:nvPr/>
          </p:nvSpPr>
          <p:spPr bwMode="auto">
            <a:xfrm>
              <a:off x="1052787" y="1829914"/>
              <a:ext cx="401062" cy="376010"/>
            </a:xfrm>
            <a:prstGeom prst="ellipse">
              <a:avLst/>
            </a:prstGeom>
            <a:grp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effectLst/>
                <a:latin typeface="メイリオ"/>
                <a:ea typeface="メイリオ"/>
                <a:cs typeface="メイリオ"/>
              </a:endParaRPr>
            </a:p>
          </p:txBody>
        </p:sp>
        <p:sp>
          <p:nvSpPr>
            <p:cNvPr id="22" name="フローチャート: 論理積ゲート 21"/>
            <p:cNvSpPr/>
            <p:nvPr/>
          </p:nvSpPr>
          <p:spPr bwMode="auto">
            <a:xfrm rot="16200000">
              <a:off x="1004744" y="2233096"/>
              <a:ext cx="497154" cy="401060"/>
            </a:xfrm>
            <a:prstGeom prst="flowChartDelay">
              <a:avLst/>
            </a:prstGeom>
            <a:grp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effectLst/>
                <a:latin typeface="メイリオ"/>
                <a:ea typeface="メイリオ"/>
                <a:cs typeface="メイリオ"/>
              </a:endParaRPr>
            </a:p>
          </p:txBody>
        </p:sp>
      </p:grpSp>
      <p:sp>
        <p:nvSpPr>
          <p:cNvPr id="23" name="テキスト ボックス 22"/>
          <p:cNvSpPr txBox="1"/>
          <p:nvPr/>
        </p:nvSpPr>
        <p:spPr>
          <a:xfrm>
            <a:off x="4318989" y="1913465"/>
            <a:ext cx="492443" cy="276999"/>
          </a:xfrm>
          <a:prstGeom prst="rect">
            <a:avLst/>
          </a:prstGeom>
          <a:noFill/>
        </p:spPr>
        <p:txBody>
          <a:bodyPr wrap="none" rtlCol="0">
            <a:spAutoFit/>
          </a:bodyPr>
          <a:lstStyle/>
          <a:p>
            <a:pPr algn="ctr"/>
            <a:r>
              <a:rPr kumimoji="1" lang="ja-JP" altLang="en-US" sz="1200" dirty="0">
                <a:solidFill>
                  <a:schemeClr val="tx1">
                    <a:lumMod val="50000"/>
                    <a:lumOff val="50000"/>
                  </a:schemeClr>
                </a:solidFill>
                <a:latin typeface="メイリオ"/>
                <a:ea typeface="メイリオ"/>
                <a:cs typeface="メイリオ"/>
              </a:rPr>
              <a:t>経営</a:t>
            </a:r>
          </a:p>
        </p:txBody>
      </p:sp>
      <p:sp>
        <p:nvSpPr>
          <p:cNvPr id="29" name="テキスト ボックス 28"/>
          <p:cNvSpPr txBox="1"/>
          <p:nvPr/>
        </p:nvSpPr>
        <p:spPr>
          <a:xfrm>
            <a:off x="3671753" y="2698909"/>
            <a:ext cx="1800493" cy="523220"/>
          </a:xfrm>
          <a:prstGeom prst="rect">
            <a:avLst/>
          </a:prstGeom>
          <a:noFill/>
        </p:spPr>
        <p:txBody>
          <a:bodyPr wrap="none" rtlCol="0">
            <a:spAutoFit/>
          </a:bodyPr>
          <a:lstStyle/>
          <a:p>
            <a:pPr algn="ctr"/>
            <a:r>
              <a:rPr kumimoji="1" lang="ja-JP" altLang="en-US" sz="1400" dirty="0">
                <a:solidFill>
                  <a:srgbClr val="0000FF"/>
                </a:solidFill>
                <a:latin typeface="メイリオ"/>
                <a:ea typeface="メイリオ"/>
                <a:cs typeface="メイリオ"/>
              </a:rPr>
              <a:t>可視化・分析・計画</a:t>
            </a:r>
            <a:endParaRPr kumimoji="1" lang="en-US" altLang="ja-JP" sz="1400" dirty="0">
              <a:solidFill>
                <a:srgbClr val="0000FF"/>
              </a:solidFill>
              <a:latin typeface="メイリオ"/>
              <a:ea typeface="メイリオ"/>
              <a:cs typeface="メイリオ"/>
            </a:endParaRPr>
          </a:p>
          <a:p>
            <a:pPr algn="ctr"/>
            <a:r>
              <a:rPr kumimoji="1" lang="ja-JP" altLang="en-US" sz="1400" dirty="0">
                <a:solidFill>
                  <a:srgbClr val="0000FF"/>
                </a:solidFill>
                <a:latin typeface="メイリオ"/>
                <a:ea typeface="メイリオ"/>
                <a:cs typeface="メイリオ"/>
              </a:rPr>
              <a:t>アプリケーション</a:t>
            </a:r>
          </a:p>
        </p:txBody>
      </p:sp>
      <p:sp>
        <p:nvSpPr>
          <p:cNvPr id="30" name="テキスト ボックス 29"/>
          <p:cNvSpPr txBox="1"/>
          <p:nvPr/>
        </p:nvSpPr>
        <p:spPr>
          <a:xfrm>
            <a:off x="3671754" y="3166833"/>
            <a:ext cx="1800493" cy="369332"/>
          </a:xfrm>
          <a:prstGeom prst="rect">
            <a:avLst/>
          </a:prstGeom>
          <a:noFill/>
        </p:spPr>
        <p:txBody>
          <a:bodyPr wrap="none" rtlCol="0">
            <a:spAutoFit/>
          </a:bodyPr>
          <a:lstStyle/>
          <a:p>
            <a:pPr algn="ctr"/>
            <a:r>
              <a:rPr kumimoji="1" lang="ja-JP" altLang="en-US" b="1" dirty="0">
                <a:solidFill>
                  <a:srgbClr val="008000"/>
                </a:solidFill>
                <a:latin typeface="メイリオ"/>
                <a:ea typeface="メイリオ"/>
                <a:cs typeface="メイリオ"/>
              </a:rPr>
              <a:t>アナリティクス</a:t>
            </a:r>
          </a:p>
        </p:txBody>
      </p:sp>
      <p:cxnSp>
        <p:nvCxnSpPr>
          <p:cNvPr id="32" name="直線矢印コネクタ 31"/>
          <p:cNvCxnSpPr>
            <a:stCxn id="5" idx="2"/>
          </p:cNvCxnSpPr>
          <p:nvPr/>
        </p:nvCxnSpPr>
        <p:spPr bwMode="auto">
          <a:xfrm flipH="1" flipV="1">
            <a:off x="1473565" y="2464950"/>
            <a:ext cx="2129330" cy="1529106"/>
          </a:xfrm>
          <a:prstGeom prst="straightConnector1">
            <a:avLst/>
          </a:prstGeom>
          <a:solidFill>
            <a:schemeClr val="bg1"/>
          </a:solidFill>
          <a:ln w="38100" cap="flat" cmpd="sng" algn="ctr">
            <a:solidFill>
              <a:srgbClr val="FF6600"/>
            </a:solidFill>
            <a:prstDash val="solid"/>
            <a:round/>
            <a:headEnd type="arrow"/>
            <a:tailEnd type="arrow"/>
          </a:ln>
          <a:effectLst/>
        </p:spPr>
      </p:cxnSp>
      <p:cxnSp>
        <p:nvCxnSpPr>
          <p:cNvPr id="33" name="直線矢印コネクタ 32"/>
          <p:cNvCxnSpPr>
            <a:stCxn id="5" idx="2"/>
            <a:endCxn id="10" idx="2"/>
          </p:cNvCxnSpPr>
          <p:nvPr/>
        </p:nvCxnSpPr>
        <p:spPr bwMode="auto">
          <a:xfrm flipH="1">
            <a:off x="1463773" y="3994056"/>
            <a:ext cx="2139122" cy="946295"/>
          </a:xfrm>
          <a:prstGeom prst="straightConnector1">
            <a:avLst/>
          </a:prstGeom>
          <a:solidFill>
            <a:schemeClr val="bg1"/>
          </a:solidFill>
          <a:ln w="38100" cap="flat" cmpd="sng" algn="ctr">
            <a:solidFill>
              <a:srgbClr val="FF6600"/>
            </a:solidFill>
            <a:prstDash val="solid"/>
            <a:round/>
            <a:headEnd type="arrow"/>
            <a:tailEnd type="arrow"/>
          </a:ln>
          <a:effectLst/>
        </p:spPr>
      </p:cxnSp>
      <p:cxnSp>
        <p:nvCxnSpPr>
          <p:cNvPr id="36" name="直線矢印コネクタ 35"/>
          <p:cNvCxnSpPr>
            <a:stCxn id="14" idx="0"/>
            <a:endCxn id="5" idx="4"/>
          </p:cNvCxnSpPr>
          <p:nvPr/>
        </p:nvCxnSpPr>
        <p:spPr bwMode="auto">
          <a:xfrm flipH="1">
            <a:off x="5472822" y="2433620"/>
            <a:ext cx="2190696" cy="1560436"/>
          </a:xfrm>
          <a:prstGeom prst="straightConnector1">
            <a:avLst/>
          </a:prstGeom>
          <a:solidFill>
            <a:schemeClr val="bg1"/>
          </a:solidFill>
          <a:ln w="38100" cap="flat" cmpd="sng" algn="ctr">
            <a:solidFill>
              <a:srgbClr val="FF6600"/>
            </a:solidFill>
            <a:prstDash val="solid"/>
            <a:round/>
            <a:headEnd type="arrow"/>
            <a:tailEnd type="arrow"/>
          </a:ln>
          <a:effectLst/>
        </p:spPr>
      </p:cxnSp>
      <p:cxnSp>
        <p:nvCxnSpPr>
          <p:cNvPr id="39" name="直線矢印コネクタ 38"/>
          <p:cNvCxnSpPr>
            <a:stCxn id="18" idx="0"/>
            <a:endCxn id="5" idx="4"/>
          </p:cNvCxnSpPr>
          <p:nvPr/>
        </p:nvCxnSpPr>
        <p:spPr bwMode="auto">
          <a:xfrm flipH="1" flipV="1">
            <a:off x="5472822" y="3994056"/>
            <a:ext cx="2190696" cy="946295"/>
          </a:xfrm>
          <a:prstGeom prst="straightConnector1">
            <a:avLst/>
          </a:prstGeom>
          <a:solidFill>
            <a:schemeClr val="bg1"/>
          </a:solidFill>
          <a:ln w="38100" cap="flat" cmpd="sng" algn="ctr">
            <a:solidFill>
              <a:srgbClr val="FF6600"/>
            </a:solidFill>
            <a:prstDash val="solid"/>
            <a:round/>
            <a:headEnd type="arrow"/>
            <a:tailEnd type="arrow"/>
          </a:ln>
          <a:effectLst/>
        </p:spPr>
      </p:cxnSp>
      <p:sp>
        <p:nvSpPr>
          <p:cNvPr id="25" name="正方形/長方形 24"/>
          <p:cNvSpPr/>
          <p:nvPr/>
        </p:nvSpPr>
        <p:spPr bwMode="auto">
          <a:xfrm>
            <a:off x="1895644" y="3135192"/>
            <a:ext cx="1590147" cy="501346"/>
          </a:xfrm>
          <a:prstGeom prst="rect">
            <a:avLst/>
          </a:prstGeom>
          <a:solidFill>
            <a:srgbClr val="3366FF"/>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rgbClr val="FFFFFF"/>
                </a:solidFill>
                <a:effectLst/>
                <a:latin typeface="メイリオ"/>
                <a:ea typeface="メイリオ"/>
                <a:cs typeface="メイリオ"/>
              </a:rPr>
              <a:t>営業・販売</a:t>
            </a:r>
            <a:endParaRPr kumimoji="0" lang="en-US" altLang="ja-JP" sz="1400" b="0" i="0" u="none" strike="noStrike" cap="none" normalizeH="0" dirty="0">
              <a:ln>
                <a:noFill/>
              </a:ln>
              <a:solidFill>
                <a:srgbClr val="FFFFFF"/>
              </a:solidFill>
              <a:effectLst/>
              <a:latin typeface="メイリオ"/>
              <a:ea typeface="メイリオ"/>
              <a:cs typeface="メイリオ"/>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000" dirty="0">
                <a:solidFill>
                  <a:srgbClr val="FFFFFF"/>
                </a:solidFill>
                <a:latin typeface="メイリオ"/>
                <a:ea typeface="メイリオ"/>
                <a:cs typeface="メイリオ"/>
              </a:rPr>
              <a:t>アプリケーション</a:t>
            </a:r>
            <a:endParaRPr kumimoji="0" lang="ja-JP" altLang="en-US" sz="1000" b="0" i="0" u="none" strike="noStrike" cap="none" normalizeH="0" dirty="0">
              <a:ln>
                <a:noFill/>
              </a:ln>
              <a:solidFill>
                <a:srgbClr val="FFFFFF"/>
              </a:solidFill>
              <a:effectLst/>
              <a:latin typeface="メイリオ"/>
              <a:ea typeface="メイリオ"/>
              <a:cs typeface="メイリオ"/>
            </a:endParaRPr>
          </a:p>
        </p:txBody>
      </p:sp>
      <p:sp>
        <p:nvSpPr>
          <p:cNvPr id="26" name="正方形/長方形 25"/>
          <p:cNvSpPr/>
          <p:nvPr/>
        </p:nvSpPr>
        <p:spPr bwMode="auto">
          <a:xfrm>
            <a:off x="1895644" y="4154596"/>
            <a:ext cx="1590147" cy="501346"/>
          </a:xfrm>
          <a:prstGeom prst="rect">
            <a:avLst/>
          </a:prstGeom>
          <a:solidFill>
            <a:srgbClr val="3366FF"/>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dirty="0">
                <a:solidFill>
                  <a:srgbClr val="FFFFFF"/>
                </a:solidFill>
                <a:latin typeface="メイリオ"/>
                <a:ea typeface="メイリオ"/>
                <a:cs typeface="メイリオ"/>
              </a:rPr>
              <a:t>倉庫・物流</a:t>
            </a:r>
            <a:endParaRPr kumimoji="0" lang="en-US" altLang="ja-JP" sz="1400" dirty="0">
              <a:solidFill>
                <a:srgbClr val="FFFFFF"/>
              </a:solidFill>
              <a:latin typeface="メイリオ"/>
              <a:ea typeface="メイリオ"/>
              <a:cs typeface="メイリオ"/>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000" dirty="0">
                <a:solidFill>
                  <a:srgbClr val="FFFFFF"/>
                </a:solidFill>
                <a:latin typeface="メイリオ"/>
                <a:ea typeface="メイリオ"/>
                <a:cs typeface="メイリオ"/>
              </a:rPr>
              <a:t>アプリケーション</a:t>
            </a:r>
            <a:endParaRPr kumimoji="0" lang="ja-JP" altLang="en-US" sz="1000" b="0" i="0" u="none" strike="noStrike" cap="none" normalizeH="0" dirty="0">
              <a:ln>
                <a:noFill/>
              </a:ln>
              <a:solidFill>
                <a:srgbClr val="FFFFFF"/>
              </a:solidFill>
              <a:effectLst/>
              <a:latin typeface="メイリオ"/>
              <a:ea typeface="メイリオ"/>
              <a:cs typeface="メイリオ"/>
            </a:endParaRPr>
          </a:p>
        </p:txBody>
      </p:sp>
      <p:sp>
        <p:nvSpPr>
          <p:cNvPr id="27" name="正方形/長方形 26"/>
          <p:cNvSpPr/>
          <p:nvPr/>
        </p:nvSpPr>
        <p:spPr bwMode="auto">
          <a:xfrm>
            <a:off x="5647243" y="3135192"/>
            <a:ext cx="1590147" cy="501346"/>
          </a:xfrm>
          <a:prstGeom prst="rect">
            <a:avLst/>
          </a:prstGeom>
          <a:solidFill>
            <a:srgbClr val="3366FF"/>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dirty="0">
                <a:solidFill>
                  <a:srgbClr val="FFFFFF"/>
                </a:solidFill>
                <a:latin typeface="メイリオ"/>
                <a:ea typeface="メイリオ"/>
                <a:cs typeface="メイリオ"/>
              </a:rPr>
              <a:t>経理</a:t>
            </a:r>
            <a:r>
              <a:rPr kumimoji="0" lang="ja-JP" altLang="en-US" sz="1400" b="0" i="0" u="none" strike="noStrike" cap="none" normalizeH="0" dirty="0">
                <a:ln>
                  <a:noFill/>
                </a:ln>
                <a:solidFill>
                  <a:srgbClr val="FFFFFF"/>
                </a:solidFill>
                <a:effectLst/>
                <a:latin typeface="メイリオ"/>
                <a:ea typeface="メイリオ"/>
                <a:cs typeface="メイリオ"/>
              </a:rPr>
              <a:t>・財務</a:t>
            </a:r>
            <a:endParaRPr kumimoji="0" lang="en-US" altLang="ja-JP" sz="1400" b="0" i="0" u="none" strike="noStrike" cap="none" normalizeH="0" dirty="0">
              <a:ln>
                <a:noFill/>
              </a:ln>
              <a:solidFill>
                <a:srgbClr val="FFFFFF"/>
              </a:solidFill>
              <a:effectLst/>
              <a:latin typeface="メイリオ"/>
              <a:ea typeface="メイリオ"/>
              <a:cs typeface="メイリオ"/>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000" dirty="0">
                <a:solidFill>
                  <a:srgbClr val="FFFFFF"/>
                </a:solidFill>
                <a:latin typeface="メイリオ"/>
                <a:ea typeface="メイリオ"/>
                <a:cs typeface="メイリオ"/>
              </a:rPr>
              <a:t>アプリケーション</a:t>
            </a:r>
            <a:endParaRPr kumimoji="0" lang="ja-JP" altLang="en-US" sz="1000" b="0" i="0" u="none" strike="noStrike" cap="none" normalizeH="0" dirty="0">
              <a:ln>
                <a:noFill/>
              </a:ln>
              <a:solidFill>
                <a:srgbClr val="FFFFFF"/>
              </a:solidFill>
              <a:effectLst/>
              <a:latin typeface="メイリオ"/>
              <a:ea typeface="メイリオ"/>
              <a:cs typeface="メイリオ"/>
            </a:endParaRPr>
          </a:p>
        </p:txBody>
      </p:sp>
      <p:sp>
        <p:nvSpPr>
          <p:cNvPr id="28" name="正方形/長方形 27"/>
          <p:cNvSpPr/>
          <p:nvPr/>
        </p:nvSpPr>
        <p:spPr bwMode="auto">
          <a:xfrm>
            <a:off x="5647243" y="4154596"/>
            <a:ext cx="1590147" cy="501346"/>
          </a:xfrm>
          <a:prstGeom prst="rect">
            <a:avLst/>
          </a:prstGeom>
          <a:solidFill>
            <a:srgbClr val="3366FF"/>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dirty="0">
                <a:solidFill>
                  <a:srgbClr val="FFFFFF"/>
                </a:solidFill>
                <a:latin typeface="メイリオ"/>
                <a:ea typeface="メイリオ"/>
                <a:cs typeface="メイリオ"/>
              </a:rPr>
              <a:t>調達・管理</a:t>
            </a:r>
            <a:endParaRPr kumimoji="0" lang="en-US" altLang="ja-JP" sz="1400" dirty="0">
              <a:solidFill>
                <a:srgbClr val="FFFFFF"/>
              </a:solidFill>
              <a:latin typeface="メイリオ"/>
              <a:ea typeface="メイリオ"/>
              <a:cs typeface="メイリオ"/>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000" dirty="0">
                <a:solidFill>
                  <a:srgbClr val="FFFFFF"/>
                </a:solidFill>
                <a:latin typeface="メイリオ"/>
                <a:ea typeface="メイリオ"/>
                <a:cs typeface="メイリオ"/>
              </a:rPr>
              <a:t>アプリケーション</a:t>
            </a:r>
            <a:endParaRPr kumimoji="0" lang="ja-JP" altLang="en-US" sz="1000" b="0" i="0" u="none" strike="noStrike" cap="none" normalizeH="0" dirty="0">
              <a:ln>
                <a:noFill/>
              </a:ln>
              <a:solidFill>
                <a:srgbClr val="FFFFFF"/>
              </a:solidFill>
              <a:effectLst/>
              <a:latin typeface="メイリオ"/>
              <a:ea typeface="メイリオ"/>
              <a:cs typeface="メイリオ"/>
            </a:endParaRPr>
          </a:p>
        </p:txBody>
      </p:sp>
      <p:cxnSp>
        <p:nvCxnSpPr>
          <p:cNvPr id="43" name="直線矢印コネクタ 42"/>
          <p:cNvCxnSpPr>
            <a:stCxn id="24" idx="0"/>
            <a:endCxn id="23" idx="2"/>
          </p:cNvCxnSpPr>
          <p:nvPr/>
        </p:nvCxnSpPr>
        <p:spPr bwMode="auto">
          <a:xfrm flipH="1" flipV="1">
            <a:off x="4565211" y="2190464"/>
            <a:ext cx="14361" cy="483378"/>
          </a:xfrm>
          <a:prstGeom prst="straightConnector1">
            <a:avLst/>
          </a:prstGeom>
          <a:solidFill>
            <a:schemeClr val="bg1"/>
          </a:solidFill>
          <a:ln w="38100" cap="flat" cmpd="sng" algn="ctr">
            <a:solidFill>
              <a:srgbClr val="7DA0D0"/>
            </a:solidFill>
            <a:prstDash val="solid"/>
            <a:round/>
            <a:headEnd type="arrow"/>
            <a:tailEnd type="arrow"/>
          </a:ln>
          <a:effectLst/>
        </p:spPr>
      </p:cxnSp>
      <p:cxnSp>
        <p:nvCxnSpPr>
          <p:cNvPr id="48" name="直線矢印コネクタ 47"/>
          <p:cNvCxnSpPr>
            <a:endCxn id="3" idx="2"/>
          </p:cNvCxnSpPr>
          <p:nvPr/>
        </p:nvCxnSpPr>
        <p:spPr bwMode="auto">
          <a:xfrm flipH="1" flipV="1">
            <a:off x="1455417" y="2425264"/>
            <a:ext cx="1671089" cy="273644"/>
          </a:xfrm>
          <a:prstGeom prst="straightConnector1">
            <a:avLst/>
          </a:prstGeom>
          <a:solidFill>
            <a:schemeClr val="bg1"/>
          </a:solidFill>
          <a:ln w="38100" cap="flat" cmpd="sng" algn="ctr">
            <a:solidFill>
              <a:schemeClr val="accent4">
                <a:lumMod val="60000"/>
                <a:lumOff val="40000"/>
              </a:schemeClr>
            </a:solidFill>
            <a:prstDash val="sysDash"/>
            <a:round/>
            <a:headEnd type="arrow"/>
            <a:tailEnd type="arrow"/>
          </a:ln>
          <a:effectLst/>
        </p:spPr>
      </p:cxnSp>
      <p:cxnSp>
        <p:nvCxnSpPr>
          <p:cNvPr id="51" name="直線矢印コネクタ 50"/>
          <p:cNvCxnSpPr>
            <a:endCxn id="10" idx="2"/>
          </p:cNvCxnSpPr>
          <p:nvPr/>
        </p:nvCxnSpPr>
        <p:spPr bwMode="auto">
          <a:xfrm flipH="1">
            <a:off x="1463773" y="4804562"/>
            <a:ext cx="1636100" cy="135789"/>
          </a:xfrm>
          <a:prstGeom prst="straightConnector1">
            <a:avLst/>
          </a:prstGeom>
          <a:solidFill>
            <a:schemeClr val="bg1"/>
          </a:solidFill>
          <a:ln w="38100" cap="flat" cmpd="sng" algn="ctr">
            <a:solidFill>
              <a:schemeClr val="accent4">
                <a:lumMod val="60000"/>
                <a:lumOff val="40000"/>
              </a:schemeClr>
            </a:solidFill>
            <a:prstDash val="sysDash"/>
            <a:round/>
            <a:headEnd type="arrow"/>
            <a:tailEnd type="arrow"/>
          </a:ln>
          <a:effectLst/>
        </p:spPr>
      </p:cxnSp>
      <p:cxnSp>
        <p:nvCxnSpPr>
          <p:cNvPr id="54" name="直線矢印コネクタ 53"/>
          <p:cNvCxnSpPr/>
          <p:nvPr/>
        </p:nvCxnSpPr>
        <p:spPr bwMode="auto">
          <a:xfrm flipH="1" flipV="1">
            <a:off x="6032638" y="4821274"/>
            <a:ext cx="1664302" cy="108625"/>
          </a:xfrm>
          <a:prstGeom prst="straightConnector1">
            <a:avLst/>
          </a:prstGeom>
          <a:solidFill>
            <a:schemeClr val="bg1"/>
          </a:solidFill>
          <a:ln w="38100" cap="flat" cmpd="sng" algn="ctr">
            <a:solidFill>
              <a:schemeClr val="accent4">
                <a:lumMod val="60000"/>
                <a:lumOff val="40000"/>
              </a:schemeClr>
            </a:solidFill>
            <a:prstDash val="sysDash"/>
            <a:round/>
            <a:headEnd type="arrow"/>
            <a:tailEnd type="arrow"/>
          </a:ln>
          <a:effectLst/>
        </p:spPr>
      </p:cxnSp>
      <p:cxnSp>
        <p:nvCxnSpPr>
          <p:cNvPr id="55" name="直線矢印コネクタ 54"/>
          <p:cNvCxnSpPr>
            <a:stCxn id="14" idx="0"/>
          </p:cNvCxnSpPr>
          <p:nvPr/>
        </p:nvCxnSpPr>
        <p:spPr bwMode="auto">
          <a:xfrm flipH="1">
            <a:off x="6038438" y="2433620"/>
            <a:ext cx="1625080" cy="239956"/>
          </a:xfrm>
          <a:prstGeom prst="straightConnector1">
            <a:avLst/>
          </a:prstGeom>
          <a:solidFill>
            <a:schemeClr val="bg1"/>
          </a:solidFill>
          <a:ln w="38100" cap="flat" cmpd="sng" algn="ctr">
            <a:solidFill>
              <a:schemeClr val="accent4">
                <a:lumMod val="60000"/>
                <a:lumOff val="40000"/>
              </a:schemeClr>
            </a:solidFill>
            <a:prstDash val="sysDash"/>
            <a:round/>
            <a:headEnd type="arrow"/>
            <a:tailEnd type="arrow"/>
          </a:ln>
          <a:effectLst/>
        </p:spPr>
      </p:cxnSp>
      <p:sp>
        <p:nvSpPr>
          <p:cNvPr id="59" name="テキスト ボックス 58"/>
          <p:cNvSpPr txBox="1"/>
          <p:nvPr/>
        </p:nvSpPr>
        <p:spPr>
          <a:xfrm>
            <a:off x="3544174" y="5665207"/>
            <a:ext cx="2058827" cy="461665"/>
          </a:xfrm>
          <a:prstGeom prst="rect">
            <a:avLst/>
          </a:prstGeom>
          <a:noFill/>
        </p:spPr>
        <p:txBody>
          <a:bodyPr wrap="none" rtlCol="0">
            <a:spAutoFit/>
          </a:bodyPr>
          <a:lstStyle/>
          <a:p>
            <a:pPr algn="ctr"/>
            <a:r>
              <a:rPr kumimoji="1" lang="en-US" altLang="ja-JP" sz="2400" b="1" dirty="0">
                <a:solidFill>
                  <a:srgbClr val="0000FF"/>
                </a:solidFill>
                <a:latin typeface="メイリオ"/>
                <a:ea typeface="メイリオ"/>
                <a:cs typeface="メイリオ"/>
              </a:rPr>
              <a:t>ERP</a:t>
            </a:r>
            <a:r>
              <a:rPr lang="ja-JP" altLang="en-US" sz="2400" dirty="0">
                <a:solidFill>
                  <a:srgbClr val="0000FF"/>
                </a:solidFill>
                <a:latin typeface="メイリオ"/>
                <a:ea typeface="メイリオ"/>
                <a:cs typeface="メイリオ"/>
              </a:rPr>
              <a:t>システム</a:t>
            </a:r>
            <a:endParaRPr kumimoji="1" lang="ja-JP" altLang="en-US" sz="2400" dirty="0">
              <a:solidFill>
                <a:srgbClr val="0000FF"/>
              </a:solidFill>
              <a:latin typeface="メイリオ"/>
              <a:ea typeface="メイリオ"/>
              <a:cs typeface="メイリオ"/>
            </a:endParaRPr>
          </a:p>
        </p:txBody>
      </p:sp>
      <p:grpSp>
        <p:nvGrpSpPr>
          <p:cNvPr id="91" name="図形グループ 90"/>
          <p:cNvGrpSpPr/>
          <p:nvPr/>
        </p:nvGrpSpPr>
        <p:grpSpPr>
          <a:xfrm>
            <a:off x="2123852" y="5289200"/>
            <a:ext cx="401064" cy="852289"/>
            <a:chOff x="1052787" y="1829914"/>
            <a:chExt cx="401064" cy="852289"/>
          </a:xfrm>
          <a:effectLst>
            <a:outerShdw blurRad="50800" dist="38100" dir="2700000" algn="tl" rotWithShape="0">
              <a:prstClr val="black">
                <a:alpha val="40000"/>
              </a:prstClr>
            </a:outerShdw>
          </a:effectLst>
        </p:grpSpPr>
        <p:sp>
          <p:nvSpPr>
            <p:cNvPr id="92" name="円/楕円 91"/>
            <p:cNvSpPr/>
            <p:nvPr/>
          </p:nvSpPr>
          <p:spPr bwMode="auto">
            <a:xfrm>
              <a:off x="1052787" y="1829914"/>
              <a:ext cx="401062" cy="376010"/>
            </a:xfrm>
            <a:prstGeom prst="ellipse">
              <a:avLst/>
            </a:prstGeom>
            <a:solidFill>
              <a:schemeClr val="bg1">
                <a:lumMod val="8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effectLst/>
                <a:latin typeface="メイリオ"/>
                <a:ea typeface="メイリオ"/>
                <a:cs typeface="メイリオ"/>
              </a:endParaRPr>
            </a:p>
          </p:txBody>
        </p:sp>
        <p:sp>
          <p:nvSpPr>
            <p:cNvPr id="93" name="フローチャート: 論理積ゲート 92"/>
            <p:cNvSpPr/>
            <p:nvPr/>
          </p:nvSpPr>
          <p:spPr bwMode="auto">
            <a:xfrm rot="16200000">
              <a:off x="1004744" y="2233096"/>
              <a:ext cx="497154" cy="401060"/>
            </a:xfrm>
            <a:prstGeom prst="flowChartDelay">
              <a:avLst/>
            </a:prstGeom>
            <a:solidFill>
              <a:schemeClr val="bg1">
                <a:lumMod val="8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effectLst/>
                <a:latin typeface="メイリオ"/>
                <a:ea typeface="メイリオ"/>
                <a:cs typeface="メイリオ"/>
              </a:endParaRPr>
            </a:p>
          </p:txBody>
        </p:sp>
      </p:grpSp>
      <p:sp>
        <p:nvSpPr>
          <p:cNvPr id="94" name="テキスト ボックス 93"/>
          <p:cNvSpPr txBox="1"/>
          <p:nvPr/>
        </p:nvSpPr>
        <p:spPr>
          <a:xfrm>
            <a:off x="2048653" y="6183267"/>
            <a:ext cx="954107" cy="276999"/>
          </a:xfrm>
          <a:prstGeom prst="rect">
            <a:avLst/>
          </a:prstGeom>
          <a:noFill/>
        </p:spPr>
        <p:txBody>
          <a:bodyPr wrap="none" rtlCol="0">
            <a:spAutoFit/>
          </a:bodyPr>
          <a:lstStyle/>
          <a:p>
            <a:r>
              <a:rPr kumimoji="1" lang="ja-JP" altLang="en-US" sz="1200" dirty="0">
                <a:solidFill>
                  <a:schemeClr val="tx1">
                    <a:lumMod val="50000"/>
                    <a:lumOff val="50000"/>
                  </a:schemeClr>
                </a:solidFill>
                <a:latin typeface="メイリオ"/>
                <a:ea typeface="メイリオ"/>
                <a:cs typeface="メイリオ"/>
              </a:rPr>
              <a:t>倉庫・物流</a:t>
            </a:r>
          </a:p>
        </p:txBody>
      </p:sp>
      <p:grpSp>
        <p:nvGrpSpPr>
          <p:cNvPr id="95" name="図形グループ 94"/>
          <p:cNvGrpSpPr/>
          <p:nvPr/>
        </p:nvGrpSpPr>
        <p:grpSpPr>
          <a:xfrm>
            <a:off x="6568949" y="5305912"/>
            <a:ext cx="401064" cy="852289"/>
            <a:chOff x="1052787" y="1829914"/>
            <a:chExt cx="401064" cy="852289"/>
          </a:xfrm>
          <a:effectLst>
            <a:outerShdw blurRad="50800" dist="38100" dir="2700000" algn="tl" rotWithShape="0">
              <a:prstClr val="black">
                <a:alpha val="40000"/>
              </a:prstClr>
            </a:outerShdw>
          </a:effectLst>
        </p:grpSpPr>
        <p:sp>
          <p:nvSpPr>
            <p:cNvPr id="96" name="円/楕円 95"/>
            <p:cNvSpPr/>
            <p:nvPr/>
          </p:nvSpPr>
          <p:spPr bwMode="auto">
            <a:xfrm>
              <a:off x="1052787" y="1829914"/>
              <a:ext cx="401062" cy="376010"/>
            </a:xfrm>
            <a:prstGeom prst="ellipse">
              <a:avLst/>
            </a:prstGeom>
            <a:solidFill>
              <a:schemeClr val="bg1">
                <a:lumMod val="8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effectLst/>
                <a:latin typeface="メイリオ"/>
                <a:ea typeface="メイリオ"/>
                <a:cs typeface="メイリオ"/>
              </a:endParaRPr>
            </a:p>
          </p:txBody>
        </p:sp>
        <p:sp>
          <p:nvSpPr>
            <p:cNvPr id="97" name="フローチャート: 論理積ゲート 96"/>
            <p:cNvSpPr/>
            <p:nvPr/>
          </p:nvSpPr>
          <p:spPr bwMode="auto">
            <a:xfrm rot="16200000">
              <a:off x="1004744" y="2233096"/>
              <a:ext cx="497154" cy="401060"/>
            </a:xfrm>
            <a:prstGeom prst="flowChartDelay">
              <a:avLst/>
            </a:prstGeom>
            <a:solidFill>
              <a:schemeClr val="bg1">
                <a:lumMod val="8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effectLst/>
                <a:latin typeface="メイリオ"/>
                <a:ea typeface="メイリオ"/>
                <a:cs typeface="メイリオ"/>
              </a:endParaRPr>
            </a:p>
          </p:txBody>
        </p:sp>
      </p:grpSp>
      <p:sp>
        <p:nvSpPr>
          <p:cNvPr id="98" name="テキスト ボックス 97"/>
          <p:cNvSpPr txBox="1"/>
          <p:nvPr/>
        </p:nvSpPr>
        <p:spPr>
          <a:xfrm>
            <a:off x="6134486" y="6183274"/>
            <a:ext cx="954107" cy="276999"/>
          </a:xfrm>
          <a:prstGeom prst="rect">
            <a:avLst/>
          </a:prstGeom>
          <a:noFill/>
        </p:spPr>
        <p:txBody>
          <a:bodyPr wrap="none" rtlCol="0">
            <a:spAutoFit/>
          </a:bodyPr>
          <a:lstStyle/>
          <a:p>
            <a:pPr algn="r"/>
            <a:r>
              <a:rPr kumimoji="1" lang="ja-JP" altLang="en-US" sz="1200" dirty="0">
                <a:solidFill>
                  <a:schemeClr val="tx1">
                    <a:lumMod val="50000"/>
                    <a:lumOff val="50000"/>
                  </a:schemeClr>
                </a:solidFill>
                <a:latin typeface="メイリオ"/>
                <a:ea typeface="メイリオ"/>
                <a:cs typeface="メイリオ"/>
              </a:rPr>
              <a:t>調達・管理</a:t>
            </a:r>
          </a:p>
        </p:txBody>
      </p:sp>
      <p:cxnSp>
        <p:nvCxnSpPr>
          <p:cNvPr id="101" name="直線矢印コネクタ 100"/>
          <p:cNvCxnSpPr>
            <a:stCxn id="5" idx="3"/>
            <a:endCxn id="93" idx="2"/>
          </p:cNvCxnSpPr>
          <p:nvPr/>
        </p:nvCxnSpPr>
        <p:spPr bwMode="auto">
          <a:xfrm flipH="1">
            <a:off x="2524916" y="4470338"/>
            <a:ext cx="2012943" cy="1422574"/>
          </a:xfrm>
          <a:prstGeom prst="straightConnector1">
            <a:avLst/>
          </a:prstGeom>
          <a:solidFill>
            <a:schemeClr val="bg1"/>
          </a:solidFill>
          <a:ln w="38100" cap="flat" cmpd="sng" algn="ctr">
            <a:solidFill>
              <a:srgbClr val="FF6600"/>
            </a:solidFill>
            <a:prstDash val="solid"/>
            <a:round/>
            <a:headEnd type="arrow"/>
            <a:tailEnd type="arrow"/>
          </a:ln>
          <a:effectLst/>
        </p:spPr>
      </p:cxnSp>
      <p:cxnSp>
        <p:nvCxnSpPr>
          <p:cNvPr id="102" name="直線矢印コネクタ 101"/>
          <p:cNvCxnSpPr>
            <a:endCxn id="93" idx="2"/>
          </p:cNvCxnSpPr>
          <p:nvPr/>
        </p:nvCxnSpPr>
        <p:spPr bwMode="auto">
          <a:xfrm flipH="1">
            <a:off x="2524916" y="5640146"/>
            <a:ext cx="758777" cy="252766"/>
          </a:xfrm>
          <a:prstGeom prst="straightConnector1">
            <a:avLst/>
          </a:prstGeom>
          <a:solidFill>
            <a:schemeClr val="bg1"/>
          </a:solidFill>
          <a:ln w="38100" cap="flat" cmpd="sng" algn="ctr">
            <a:solidFill>
              <a:schemeClr val="accent4">
                <a:lumMod val="60000"/>
                <a:lumOff val="40000"/>
              </a:schemeClr>
            </a:solidFill>
            <a:prstDash val="sysDash"/>
            <a:round/>
            <a:headEnd type="arrow"/>
            <a:tailEnd type="arrow"/>
          </a:ln>
          <a:effectLst/>
        </p:spPr>
      </p:cxnSp>
      <p:cxnSp>
        <p:nvCxnSpPr>
          <p:cNvPr id="108" name="直線矢印コネクタ 107"/>
          <p:cNvCxnSpPr>
            <a:stCxn id="5" idx="3"/>
            <a:endCxn id="97" idx="0"/>
          </p:cNvCxnSpPr>
          <p:nvPr/>
        </p:nvCxnSpPr>
        <p:spPr bwMode="auto">
          <a:xfrm>
            <a:off x="4537859" y="4470338"/>
            <a:ext cx="2031094" cy="1439286"/>
          </a:xfrm>
          <a:prstGeom prst="straightConnector1">
            <a:avLst/>
          </a:prstGeom>
          <a:solidFill>
            <a:schemeClr val="bg1"/>
          </a:solidFill>
          <a:ln w="38100" cap="flat" cmpd="sng" algn="ctr">
            <a:solidFill>
              <a:srgbClr val="FF6600"/>
            </a:solidFill>
            <a:prstDash val="solid"/>
            <a:round/>
            <a:headEnd type="arrow"/>
            <a:tailEnd type="arrow"/>
          </a:ln>
          <a:effectLst/>
        </p:spPr>
      </p:cxnSp>
      <p:cxnSp>
        <p:nvCxnSpPr>
          <p:cNvPr id="109" name="直線矢印コネクタ 108"/>
          <p:cNvCxnSpPr>
            <a:endCxn id="97" idx="0"/>
          </p:cNvCxnSpPr>
          <p:nvPr/>
        </p:nvCxnSpPr>
        <p:spPr bwMode="auto">
          <a:xfrm>
            <a:off x="5798685" y="5640146"/>
            <a:ext cx="770268" cy="269478"/>
          </a:xfrm>
          <a:prstGeom prst="straightConnector1">
            <a:avLst/>
          </a:prstGeom>
          <a:solidFill>
            <a:schemeClr val="bg1"/>
          </a:solidFill>
          <a:ln w="38100" cap="flat" cmpd="sng" algn="ctr">
            <a:solidFill>
              <a:schemeClr val="accent4">
                <a:lumMod val="60000"/>
                <a:lumOff val="40000"/>
              </a:schemeClr>
            </a:solidFill>
            <a:prstDash val="sysDash"/>
            <a:round/>
            <a:headEnd type="arrow"/>
            <a:tailEnd type="arrow"/>
          </a:ln>
          <a:effectLst/>
        </p:spPr>
      </p:cxnSp>
      <p:sp>
        <p:nvSpPr>
          <p:cNvPr id="99" name="正方形/長方形 98"/>
          <p:cNvSpPr/>
          <p:nvPr/>
        </p:nvSpPr>
        <p:spPr bwMode="auto">
          <a:xfrm>
            <a:off x="2882632" y="4906616"/>
            <a:ext cx="1320161" cy="501346"/>
          </a:xfrm>
          <a:prstGeom prst="rect">
            <a:avLst/>
          </a:prstGeom>
          <a:solidFill>
            <a:srgbClr val="3366FF"/>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dirty="0">
                <a:solidFill>
                  <a:srgbClr val="FFFFFF"/>
                </a:solidFill>
                <a:latin typeface="メイリオ"/>
                <a:ea typeface="メイリオ"/>
                <a:cs typeface="メイリオ"/>
              </a:rPr>
              <a:t>生産・製造</a:t>
            </a:r>
            <a:endParaRPr kumimoji="0" lang="en-US" altLang="ja-JP" sz="1400" dirty="0">
              <a:solidFill>
                <a:srgbClr val="FFFFFF"/>
              </a:solidFill>
              <a:latin typeface="メイリオ"/>
              <a:ea typeface="メイリオ"/>
              <a:cs typeface="メイリオ"/>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000" dirty="0">
                <a:solidFill>
                  <a:srgbClr val="FFFFFF"/>
                </a:solidFill>
                <a:latin typeface="メイリオ"/>
                <a:ea typeface="メイリオ"/>
                <a:cs typeface="メイリオ"/>
              </a:rPr>
              <a:t>アプリケーション</a:t>
            </a:r>
            <a:endParaRPr kumimoji="0" lang="ja-JP" altLang="en-US" sz="1000" b="0" i="0" u="none" strike="noStrike" cap="none" normalizeH="0" dirty="0">
              <a:ln>
                <a:noFill/>
              </a:ln>
              <a:solidFill>
                <a:srgbClr val="FFFFFF"/>
              </a:solidFill>
              <a:effectLst/>
              <a:latin typeface="メイリオ"/>
              <a:ea typeface="メイリオ"/>
              <a:cs typeface="メイリオ"/>
            </a:endParaRPr>
          </a:p>
        </p:txBody>
      </p:sp>
      <p:sp>
        <p:nvSpPr>
          <p:cNvPr id="100" name="正方形/長方形 99"/>
          <p:cNvSpPr/>
          <p:nvPr/>
        </p:nvSpPr>
        <p:spPr bwMode="auto">
          <a:xfrm>
            <a:off x="4938073" y="4906616"/>
            <a:ext cx="1320161" cy="501346"/>
          </a:xfrm>
          <a:prstGeom prst="rect">
            <a:avLst/>
          </a:prstGeom>
          <a:solidFill>
            <a:srgbClr val="3366FF"/>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dirty="0">
                <a:solidFill>
                  <a:srgbClr val="FFFFFF"/>
                </a:solidFill>
                <a:latin typeface="メイリオ"/>
                <a:ea typeface="メイリオ"/>
                <a:cs typeface="メイリオ"/>
              </a:rPr>
              <a:t>人事・給与</a:t>
            </a:r>
            <a:endParaRPr kumimoji="0" lang="en-US" altLang="ja-JP" sz="1400" dirty="0">
              <a:solidFill>
                <a:srgbClr val="FFFFFF"/>
              </a:solidFill>
              <a:latin typeface="メイリオ"/>
              <a:ea typeface="メイリオ"/>
              <a:cs typeface="メイリオ"/>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000" dirty="0">
                <a:solidFill>
                  <a:srgbClr val="FFFFFF"/>
                </a:solidFill>
                <a:latin typeface="メイリオ"/>
                <a:ea typeface="メイリオ"/>
                <a:cs typeface="メイリオ"/>
              </a:rPr>
              <a:t>アプリケーション</a:t>
            </a:r>
            <a:endParaRPr kumimoji="0" lang="ja-JP" altLang="en-US" sz="1000" b="0" i="0" u="none" strike="noStrike" cap="none" normalizeH="0" dirty="0">
              <a:ln>
                <a:noFill/>
              </a:ln>
              <a:solidFill>
                <a:srgbClr val="FFFFFF"/>
              </a:solidFill>
              <a:effectLst/>
              <a:latin typeface="メイリオ"/>
              <a:ea typeface="メイリオ"/>
              <a:cs typeface="メイリオ"/>
            </a:endParaRPr>
          </a:p>
        </p:txBody>
      </p:sp>
      <p:sp>
        <p:nvSpPr>
          <p:cNvPr id="31" name="ホームベース 30"/>
          <p:cNvSpPr/>
          <p:nvPr/>
        </p:nvSpPr>
        <p:spPr>
          <a:xfrm>
            <a:off x="1062713" y="867489"/>
            <a:ext cx="3140080" cy="852289"/>
          </a:xfrm>
          <a:prstGeom prst="homePlate">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b="1" u="sng" dirty="0">
                <a:solidFill>
                  <a:srgbClr val="FFFFFF"/>
                </a:solidFill>
                <a:latin typeface="メイリオ"/>
                <a:ea typeface="メイリオ"/>
                <a:cs typeface="メイリオ"/>
              </a:rPr>
              <a:t>ERP</a:t>
            </a:r>
            <a:r>
              <a:rPr kumimoji="1" lang="ja-JP" altLang="en-US" sz="1200" b="1" u="sng" dirty="0">
                <a:solidFill>
                  <a:srgbClr val="FFFFFF"/>
                </a:solidFill>
                <a:latin typeface="メイリオ"/>
                <a:ea typeface="メイリオ"/>
                <a:cs typeface="メイリオ"/>
              </a:rPr>
              <a:t>システム</a:t>
            </a:r>
            <a:r>
              <a:rPr kumimoji="1" lang="ja-JP" altLang="en-US" sz="1200" dirty="0">
                <a:solidFill>
                  <a:srgbClr val="FFFFFF"/>
                </a:solidFill>
                <a:latin typeface="メイリオ"/>
                <a:ea typeface="メイリオ"/>
                <a:cs typeface="メイリオ"/>
              </a:rPr>
              <a:t>のもたらす価値</a:t>
            </a:r>
            <a:endParaRPr kumimoji="1" lang="en-US" altLang="ja-JP" sz="1200" dirty="0">
              <a:solidFill>
                <a:srgbClr val="FFFFFF"/>
              </a:solidFill>
              <a:latin typeface="メイリオ"/>
              <a:ea typeface="メイリオ"/>
              <a:cs typeface="メイリオ"/>
            </a:endParaRPr>
          </a:p>
          <a:p>
            <a:pPr marL="685800" lvl="1" indent="-228600">
              <a:buFont typeface="+mj-lt"/>
              <a:buAutoNum type="arabicPeriod"/>
            </a:pPr>
            <a:r>
              <a:rPr kumimoji="1" lang="ja-JP" altLang="en-US" sz="1000" dirty="0">
                <a:solidFill>
                  <a:srgbClr val="FFFFFF"/>
                </a:solidFill>
                <a:latin typeface="メイリオ"/>
                <a:ea typeface="メイリオ"/>
                <a:cs typeface="メイリオ"/>
              </a:rPr>
              <a:t>効率的義用務運営</a:t>
            </a:r>
            <a:endParaRPr kumimoji="1" lang="en-US" altLang="ja-JP" sz="1000" dirty="0">
              <a:solidFill>
                <a:srgbClr val="FFFFFF"/>
              </a:solidFill>
              <a:latin typeface="メイリオ"/>
              <a:ea typeface="メイリオ"/>
              <a:cs typeface="メイリオ"/>
            </a:endParaRPr>
          </a:p>
          <a:p>
            <a:pPr marL="685800" lvl="1" indent="-228600">
              <a:buFont typeface="+mj-lt"/>
              <a:buAutoNum type="arabicPeriod"/>
            </a:pPr>
            <a:r>
              <a:rPr lang="ja-JP" altLang="en-US" sz="1000" dirty="0">
                <a:solidFill>
                  <a:srgbClr val="FFFFFF"/>
                </a:solidFill>
                <a:latin typeface="メイリオ"/>
                <a:ea typeface="メイリオ"/>
                <a:cs typeface="メイリオ"/>
              </a:rPr>
              <a:t>リアルタイム経営</a:t>
            </a:r>
            <a:endParaRPr lang="en-US" altLang="ja-JP" sz="1000" dirty="0">
              <a:solidFill>
                <a:srgbClr val="FFFFFF"/>
              </a:solidFill>
              <a:latin typeface="メイリオ"/>
              <a:ea typeface="メイリオ"/>
              <a:cs typeface="メイリオ"/>
            </a:endParaRPr>
          </a:p>
          <a:p>
            <a:pPr marL="685800" lvl="1" indent="-228600">
              <a:buFont typeface="+mj-lt"/>
              <a:buAutoNum type="arabicPeriod"/>
            </a:pPr>
            <a:r>
              <a:rPr kumimoji="1" lang="ja-JP" altLang="en-US" sz="1000" dirty="0">
                <a:solidFill>
                  <a:srgbClr val="FFFFFF"/>
                </a:solidFill>
                <a:latin typeface="メイリオ"/>
                <a:ea typeface="メイリオ"/>
                <a:cs typeface="メイリオ"/>
              </a:rPr>
              <a:t>内部統制</a:t>
            </a:r>
          </a:p>
        </p:txBody>
      </p:sp>
      <p:sp>
        <p:nvSpPr>
          <p:cNvPr id="60" name="ホームベース 59"/>
          <p:cNvSpPr/>
          <p:nvPr/>
        </p:nvSpPr>
        <p:spPr>
          <a:xfrm flipH="1">
            <a:off x="5043078" y="867489"/>
            <a:ext cx="3140080" cy="852289"/>
          </a:xfrm>
          <a:prstGeom prst="homePlate">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b="1" u="sng" dirty="0">
                <a:solidFill>
                  <a:srgbClr val="FFFFFF"/>
                </a:solidFill>
                <a:latin typeface="メイリオ"/>
                <a:ea typeface="メイリオ"/>
                <a:cs typeface="メイリオ"/>
              </a:rPr>
              <a:t>ERP</a:t>
            </a:r>
            <a:r>
              <a:rPr kumimoji="1" lang="ja-JP" altLang="en-US" sz="1200" b="1" u="sng" dirty="0">
                <a:solidFill>
                  <a:srgbClr val="FFFFFF"/>
                </a:solidFill>
                <a:latin typeface="メイリオ"/>
                <a:ea typeface="メイリオ"/>
                <a:cs typeface="メイリオ"/>
              </a:rPr>
              <a:t>パッケージ</a:t>
            </a:r>
            <a:r>
              <a:rPr kumimoji="1" lang="ja-JP" altLang="en-US" sz="1200" dirty="0">
                <a:solidFill>
                  <a:srgbClr val="FFFFFF"/>
                </a:solidFill>
                <a:latin typeface="メイリオ"/>
                <a:ea typeface="メイリオ"/>
                <a:cs typeface="メイリオ"/>
              </a:rPr>
              <a:t>利用のメリット</a:t>
            </a:r>
            <a:endParaRPr kumimoji="1" lang="en-US" altLang="ja-JP" sz="1200" dirty="0">
              <a:solidFill>
                <a:srgbClr val="FFFFFF"/>
              </a:solidFill>
              <a:latin typeface="メイリオ"/>
              <a:ea typeface="メイリオ"/>
              <a:cs typeface="メイリオ"/>
            </a:endParaRPr>
          </a:p>
          <a:p>
            <a:pPr marL="685800" lvl="1" indent="-228600">
              <a:buFont typeface="+mj-lt"/>
              <a:buAutoNum type="arabicPeriod"/>
            </a:pPr>
            <a:r>
              <a:rPr lang="ja-JP" altLang="en-US" sz="1000" dirty="0">
                <a:solidFill>
                  <a:srgbClr val="FFFFFF"/>
                </a:solidFill>
                <a:latin typeface="メイリオ"/>
                <a:ea typeface="メイリオ"/>
                <a:cs typeface="メイリオ"/>
              </a:rPr>
              <a:t>ベストプラクティスの活用</a:t>
            </a:r>
            <a:endParaRPr lang="en-US" altLang="ja-JP" sz="1000" dirty="0">
              <a:solidFill>
                <a:srgbClr val="FFFFFF"/>
              </a:solidFill>
              <a:latin typeface="メイリオ"/>
              <a:ea typeface="メイリオ"/>
              <a:cs typeface="メイリオ"/>
            </a:endParaRPr>
          </a:p>
          <a:p>
            <a:pPr marL="685800" lvl="1" indent="-228600">
              <a:buFont typeface="+mj-lt"/>
              <a:buAutoNum type="arabicPeriod"/>
            </a:pPr>
            <a:r>
              <a:rPr kumimoji="1" lang="ja-JP" altLang="en-US" sz="1000" dirty="0">
                <a:solidFill>
                  <a:srgbClr val="FFFFFF"/>
                </a:solidFill>
                <a:latin typeface="メイリオ"/>
                <a:ea typeface="メイリオ"/>
                <a:cs typeface="メイリオ"/>
              </a:rPr>
              <a:t>法律・制度変更への迅速な対応</a:t>
            </a:r>
          </a:p>
          <a:p>
            <a:pPr marL="685800" lvl="1" indent="-228600">
              <a:buFont typeface="+mj-lt"/>
              <a:buAutoNum type="arabicPeriod"/>
            </a:pPr>
            <a:r>
              <a:rPr kumimoji="1" lang="ja-JP" altLang="en-US" sz="1000" dirty="0">
                <a:solidFill>
                  <a:srgbClr val="FFFFFF"/>
                </a:solidFill>
                <a:latin typeface="メイリオ"/>
                <a:ea typeface="メイリオ"/>
                <a:cs typeface="メイリオ"/>
              </a:rPr>
              <a:t>構築に関わる期間とコストの削減</a:t>
            </a:r>
            <a:endParaRPr kumimoji="1" lang="en-US" altLang="ja-JP" sz="1000" dirty="0">
              <a:solidFill>
                <a:srgbClr val="FFFFFF"/>
              </a:solidFill>
              <a:latin typeface="メイリオ"/>
              <a:ea typeface="メイリオ"/>
              <a:cs typeface="メイリオ"/>
            </a:endParaRPr>
          </a:p>
        </p:txBody>
      </p:sp>
    </p:spTree>
    <p:extLst>
      <p:ext uri="{BB962C8B-B14F-4D97-AF65-F5344CB8AC3E}">
        <p14:creationId xmlns:p14="http://schemas.microsoft.com/office/powerpoint/2010/main" val="226860151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30400" y="266400"/>
            <a:ext cx="8686800" cy="416221"/>
          </a:xfrm>
        </p:spPr>
        <p:txBody>
          <a:bodyPr lIns="0" rIns="0"/>
          <a:lstStyle/>
          <a:p>
            <a:r>
              <a:rPr kumimoji="1" lang="ja-JP" altLang="en-US" sz="2700" dirty="0">
                <a:latin typeface="Meiryo" panose="020B0604030504040204" pitchFamily="34" charset="-128"/>
                <a:ea typeface="Meiryo" panose="020B0604030504040204" pitchFamily="34" charset="-128"/>
              </a:rPr>
              <a:t>デジタル・ネイティブが既存の業界を破壊する理由</a:t>
            </a:r>
          </a:p>
        </p:txBody>
      </p:sp>
      <p:pic>
        <p:nvPicPr>
          <p:cNvPr id="4" name="図 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57200" y="1016029"/>
            <a:ext cx="963706" cy="963706"/>
          </a:xfrm>
          <a:prstGeom prst="rect">
            <a:avLst/>
          </a:prstGeom>
        </p:spPr>
      </p:pic>
      <p:pic>
        <p:nvPicPr>
          <p:cNvPr id="5" name="図 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57200" y="2112712"/>
            <a:ext cx="969683" cy="969683"/>
          </a:xfrm>
          <a:prstGeom prst="rect">
            <a:avLst/>
          </a:prstGeom>
        </p:spPr>
      </p:pic>
      <p:pic>
        <p:nvPicPr>
          <p:cNvPr id="7" name="図 6"/>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57200" y="3215372"/>
            <a:ext cx="963706" cy="963706"/>
          </a:xfrm>
          <a:prstGeom prst="rect">
            <a:avLst/>
          </a:prstGeom>
        </p:spPr>
      </p:pic>
      <p:pic>
        <p:nvPicPr>
          <p:cNvPr id="9" name="図 8"/>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57200" y="5408738"/>
            <a:ext cx="963706" cy="963706"/>
          </a:xfrm>
          <a:prstGeom prst="rect">
            <a:avLst/>
          </a:prstGeom>
        </p:spPr>
      </p:pic>
      <p:sp>
        <p:nvSpPr>
          <p:cNvPr id="10" name="テキスト ボックス 9"/>
          <p:cNvSpPr txBox="1"/>
          <p:nvPr/>
        </p:nvSpPr>
        <p:spPr>
          <a:xfrm>
            <a:off x="1613647" y="1174716"/>
            <a:ext cx="1433406" cy="646331"/>
          </a:xfrm>
          <a:prstGeom prst="rect">
            <a:avLst/>
          </a:prstGeom>
          <a:noFill/>
        </p:spPr>
        <p:txBody>
          <a:bodyPr wrap="none" rtlCol="0">
            <a:spAutoFit/>
          </a:bodyPr>
          <a:lstStyle/>
          <a:p>
            <a:r>
              <a:rPr kumimoji="1" lang="en-US" altLang="ja-JP" sz="3600" dirty="0">
                <a:latin typeface="Meiryo" charset="-128"/>
                <a:ea typeface="Meiryo" charset="-128"/>
                <a:cs typeface="Meiryo" charset="-128"/>
              </a:rPr>
              <a:t>UBER</a:t>
            </a:r>
            <a:endParaRPr kumimoji="1" lang="ja-JP" altLang="en-US" sz="3600" dirty="0">
              <a:latin typeface="Meiryo" charset="-128"/>
              <a:ea typeface="Meiryo" charset="-128"/>
              <a:cs typeface="Meiryo" charset="-128"/>
            </a:endParaRPr>
          </a:p>
        </p:txBody>
      </p:sp>
      <p:sp>
        <p:nvSpPr>
          <p:cNvPr id="11" name="テキスト ボックス 10"/>
          <p:cNvSpPr txBox="1"/>
          <p:nvPr/>
        </p:nvSpPr>
        <p:spPr>
          <a:xfrm>
            <a:off x="1613647" y="2274387"/>
            <a:ext cx="1651414" cy="646331"/>
          </a:xfrm>
          <a:prstGeom prst="rect">
            <a:avLst/>
          </a:prstGeom>
          <a:noFill/>
        </p:spPr>
        <p:txBody>
          <a:bodyPr wrap="none" rtlCol="0">
            <a:spAutoFit/>
          </a:bodyPr>
          <a:lstStyle/>
          <a:p>
            <a:r>
              <a:rPr kumimoji="1" lang="en-US" altLang="ja-JP" sz="3600" dirty="0">
                <a:latin typeface="Meiryo" charset="-128"/>
                <a:ea typeface="Meiryo" charset="-128"/>
                <a:cs typeface="Meiryo" charset="-128"/>
              </a:rPr>
              <a:t>Airbnb</a:t>
            </a:r>
            <a:endParaRPr kumimoji="1" lang="ja-JP" altLang="en-US" sz="3600" dirty="0">
              <a:latin typeface="Meiryo" charset="-128"/>
              <a:ea typeface="Meiryo" charset="-128"/>
              <a:cs typeface="Meiryo" charset="-128"/>
            </a:endParaRPr>
          </a:p>
        </p:txBody>
      </p:sp>
      <p:sp>
        <p:nvSpPr>
          <p:cNvPr id="12" name="テキスト ボックス 11"/>
          <p:cNvSpPr txBox="1"/>
          <p:nvPr/>
        </p:nvSpPr>
        <p:spPr>
          <a:xfrm>
            <a:off x="1613647" y="3374059"/>
            <a:ext cx="2116028" cy="646331"/>
          </a:xfrm>
          <a:prstGeom prst="rect">
            <a:avLst/>
          </a:prstGeom>
          <a:noFill/>
        </p:spPr>
        <p:txBody>
          <a:bodyPr wrap="none" rtlCol="0">
            <a:spAutoFit/>
          </a:bodyPr>
          <a:lstStyle/>
          <a:p>
            <a:r>
              <a:rPr kumimoji="1" lang="en-US" altLang="ja-JP" sz="3600" dirty="0">
                <a:latin typeface="Meiryo" charset="-128"/>
                <a:ea typeface="Meiryo" charset="-128"/>
                <a:cs typeface="Meiryo" charset="-128"/>
              </a:rPr>
              <a:t>NETFLIX</a:t>
            </a:r>
            <a:endParaRPr kumimoji="1" lang="ja-JP" altLang="en-US" sz="3600" dirty="0">
              <a:latin typeface="Meiryo" charset="-128"/>
              <a:ea typeface="Meiryo" charset="-128"/>
              <a:cs typeface="Meiryo" charset="-128"/>
            </a:endParaRPr>
          </a:p>
        </p:txBody>
      </p:sp>
      <p:sp>
        <p:nvSpPr>
          <p:cNvPr id="13" name="テキスト ボックス 12"/>
          <p:cNvSpPr txBox="1"/>
          <p:nvPr/>
        </p:nvSpPr>
        <p:spPr>
          <a:xfrm>
            <a:off x="1613647" y="4473731"/>
            <a:ext cx="1739772" cy="646331"/>
          </a:xfrm>
          <a:prstGeom prst="rect">
            <a:avLst/>
          </a:prstGeom>
          <a:noFill/>
        </p:spPr>
        <p:txBody>
          <a:bodyPr wrap="none" rtlCol="0">
            <a:spAutoFit/>
          </a:bodyPr>
          <a:lstStyle/>
          <a:p>
            <a:r>
              <a:rPr kumimoji="1" lang="en-US" altLang="ja-JP" sz="3600" dirty="0">
                <a:latin typeface="Meiryo" charset="-128"/>
                <a:ea typeface="Meiryo" charset="-128"/>
                <a:cs typeface="Meiryo" charset="-128"/>
              </a:rPr>
              <a:t>Spotify</a:t>
            </a:r>
            <a:endParaRPr kumimoji="1" lang="ja-JP" altLang="en-US" sz="3600" dirty="0">
              <a:latin typeface="Meiryo" charset="-128"/>
              <a:ea typeface="Meiryo" charset="-128"/>
              <a:cs typeface="Meiryo" charset="-128"/>
            </a:endParaRPr>
          </a:p>
        </p:txBody>
      </p:sp>
      <p:sp>
        <p:nvSpPr>
          <p:cNvPr id="14" name="テキスト ボックス 13"/>
          <p:cNvSpPr txBox="1"/>
          <p:nvPr/>
        </p:nvSpPr>
        <p:spPr>
          <a:xfrm>
            <a:off x="1613647" y="5567425"/>
            <a:ext cx="1625766" cy="646331"/>
          </a:xfrm>
          <a:prstGeom prst="rect">
            <a:avLst/>
          </a:prstGeom>
          <a:noFill/>
        </p:spPr>
        <p:txBody>
          <a:bodyPr wrap="none" rtlCol="0">
            <a:spAutoFit/>
          </a:bodyPr>
          <a:lstStyle/>
          <a:p>
            <a:r>
              <a:rPr kumimoji="1" lang="en-US" altLang="ja-JP" sz="3600" dirty="0">
                <a:latin typeface="Meiryo" charset="-128"/>
                <a:ea typeface="Meiryo" charset="-128"/>
                <a:cs typeface="Meiryo" charset="-128"/>
              </a:rPr>
              <a:t>PayPal</a:t>
            </a:r>
            <a:endParaRPr kumimoji="1" lang="ja-JP" altLang="en-US" sz="3600" dirty="0">
              <a:latin typeface="Meiryo" charset="-128"/>
              <a:ea typeface="Meiryo" charset="-128"/>
              <a:cs typeface="Meiryo" charset="-128"/>
            </a:endParaRPr>
          </a:p>
        </p:txBody>
      </p:sp>
      <p:sp>
        <p:nvSpPr>
          <p:cNvPr id="15" name="右矢印 14"/>
          <p:cNvSpPr/>
          <p:nvPr/>
        </p:nvSpPr>
        <p:spPr>
          <a:xfrm>
            <a:off x="3729675" y="1222963"/>
            <a:ext cx="1070925" cy="549835"/>
          </a:xfrm>
          <a:prstGeom prs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右矢印 15"/>
          <p:cNvSpPr/>
          <p:nvPr/>
        </p:nvSpPr>
        <p:spPr>
          <a:xfrm>
            <a:off x="3729675" y="2322634"/>
            <a:ext cx="1070925" cy="549835"/>
          </a:xfrm>
          <a:prstGeom prs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 name="右矢印 16"/>
          <p:cNvSpPr/>
          <p:nvPr/>
        </p:nvSpPr>
        <p:spPr>
          <a:xfrm>
            <a:off x="3729675" y="3422306"/>
            <a:ext cx="1070925" cy="549835"/>
          </a:xfrm>
          <a:prstGeom prs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右矢印 17"/>
          <p:cNvSpPr/>
          <p:nvPr/>
        </p:nvSpPr>
        <p:spPr>
          <a:xfrm>
            <a:off x="3729675" y="4518990"/>
            <a:ext cx="1070925" cy="549835"/>
          </a:xfrm>
          <a:prstGeom prs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 name="右矢印 18"/>
          <p:cNvSpPr/>
          <p:nvPr/>
        </p:nvSpPr>
        <p:spPr>
          <a:xfrm>
            <a:off x="3729675" y="5615672"/>
            <a:ext cx="1070925" cy="549835"/>
          </a:xfrm>
          <a:prstGeom prs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テキスト ボックス 19"/>
          <p:cNvSpPr txBox="1"/>
          <p:nvPr/>
        </p:nvSpPr>
        <p:spPr>
          <a:xfrm>
            <a:off x="5050536" y="1267047"/>
            <a:ext cx="3877985" cy="461665"/>
          </a:xfrm>
          <a:prstGeom prst="rect">
            <a:avLst/>
          </a:prstGeom>
          <a:noFill/>
        </p:spPr>
        <p:txBody>
          <a:bodyPr wrap="none" rtlCol="0">
            <a:spAutoFit/>
          </a:bodyPr>
          <a:lstStyle/>
          <a:p>
            <a:r>
              <a:rPr kumimoji="1" lang="ja-JP" altLang="en-US" sz="2400" dirty="0">
                <a:latin typeface="Meiryo" charset="-128"/>
                <a:ea typeface="Meiryo" charset="-128"/>
                <a:cs typeface="Meiryo" charset="-128"/>
              </a:rPr>
              <a:t>タクシー・レンタカー業界</a:t>
            </a:r>
          </a:p>
        </p:txBody>
      </p:sp>
      <p:sp>
        <p:nvSpPr>
          <p:cNvPr id="21" name="テキスト ボックス 20"/>
          <p:cNvSpPr txBox="1"/>
          <p:nvPr/>
        </p:nvSpPr>
        <p:spPr>
          <a:xfrm>
            <a:off x="5050536" y="3463747"/>
            <a:ext cx="3262432" cy="461665"/>
          </a:xfrm>
          <a:prstGeom prst="rect">
            <a:avLst/>
          </a:prstGeom>
          <a:noFill/>
        </p:spPr>
        <p:txBody>
          <a:bodyPr wrap="none" rtlCol="0">
            <a:spAutoFit/>
          </a:bodyPr>
          <a:lstStyle/>
          <a:p>
            <a:r>
              <a:rPr lang="ja-JP" altLang="en-US" sz="2400" dirty="0">
                <a:latin typeface="Meiryo" charset="-128"/>
                <a:ea typeface="Meiryo" charset="-128"/>
                <a:cs typeface="Meiryo" charset="-128"/>
              </a:rPr>
              <a:t>レンタル・ビデオ業界</a:t>
            </a:r>
            <a:endParaRPr kumimoji="1" lang="ja-JP" altLang="en-US" sz="2400" dirty="0">
              <a:latin typeface="Meiryo" charset="-128"/>
              <a:ea typeface="Meiryo" charset="-128"/>
              <a:cs typeface="Meiryo" charset="-128"/>
            </a:endParaRPr>
          </a:p>
        </p:txBody>
      </p:sp>
      <p:sp>
        <p:nvSpPr>
          <p:cNvPr id="22" name="テキスト ボックス 21"/>
          <p:cNvSpPr txBox="1"/>
          <p:nvPr/>
        </p:nvSpPr>
        <p:spPr>
          <a:xfrm>
            <a:off x="5050536" y="2365397"/>
            <a:ext cx="2646878" cy="461665"/>
          </a:xfrm>
          <a:prstGeom prst="rect">
            <a:avLst/>
          </a:prstGeom>
          <a:noFill/>
        </p:spPr>
        <p:txBody>
          <a:bodyPr wrap="none" rtlCol="0">
            <a:spAutoFit/>
          </a:bodyPr>
          <a:lstStyle/>
          <a:p>
            <a:r>
              <a:rPr kumimoji="1" lang="ja-JP" altLang="en-US" sz="2400" dirty="0">
                <a:latin typeface="Meiryo" charset="-128"/>
                <a:ea typeface="Meiryo" charset="-128"/>
                <a:cs typeface="Meiryo" charset="-128"/>
              </a:rPr>
              <a:t>ホテル・旅館業界</a:t>
            </a:r>
          </a:p>
        </p:txBody>
      </p:sp>
      <p:sp>
        <p:nvSpPr>
          <p:cNvPr id="23" name="テキスト ボックス 22"/>
          <p:cNvSpPr txBox="1"/>
          <p:nvPr/>
        </p:nvSpPr>
        <p:spPr>
          <a:xfrm>
            <a:off x="5050536" y="4563074"/>
            <a:ext cx="2776722" cy="461665"/>
          </a:xfrm>
          <a:prstGeom prst="rect">
            <a:avLst/>
          </a:prstGeom>
          <a:noFill/>
        </p:spPr>
        <p:txBody>
          <a:bodyPr wrap="none" rtlCol="0">
            <a:spAutoFit/>
          </a:bodyPr>
          <a:lstStyle/>
          <a:p>
            <a:r>
              <a:rPr lang="ja-JP" altLang="en-US" sz="2400" dirty="0">
                <a:latin typeface="Meiryo" charset="-128"/>
                <a:ea typeface="Meiryo" charset="-128"/>
                <a:cs typeface="Meiryo" charset="-128"/>
              </a:rPr>
              <a:t>レコード・</a:t>
            </a:r>
            <a:r>
              <a:rPr lang="en-US" altLang="ja-JP" sz="2400" dirty="0">
                <a:latin typeface="Meiryo" charset="-128"/>
                <a:ea typeface="Meiryo" charset="-128"/>
                <a:cs typeface="Meiryo" charset="-128"/>
              </a:rPr>
              <a:t>CD</a:t>
            </a:r>
            <a:r>
              <a:rPr lang="ja-JP" altLang="en-US" sz="2400" dirty="0">
                <a:latin typeface="Meiryo" charset="-128"/>
                <a:ea typeface="Meiryo" charset="-128"/>
                <a:cs typeface="Meiryo" charset="-128"/>
              </a:rPr>
              <a:t>業界</a:t>
            </a:r>
            <a:endParaRPr kumimoji="1" lang="ja-JP" altLang="en-US" sz="2400" dirty="0">
              <a:latin typeface="Meiryo" charset="-128"/>
              <a:ea typeface="Meiryo" charset="-128"/>
              <a:cs typeface="Meiryo" charset="-128"/>
            </a:endParaRPr>
          </a:p>
        </p:txBody>
      </p:sp>
      <p:pic>
        <p:nvPicPr>
          <p:cNvPr id="24" name="図 23"/>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57200" y="4249268"/>
            <a:ext cx="963706" cy="1177681"/>
          </a:xfrm>
          <a:prstGeom prst="rect">
            <a:avLst/>
          </a:prstGeom>
        </p:spPr>
      </p:pic>
      <p:sp>
        <p:nvSpPr>
          <p:cNvPr id="25" name="テキスト ボックス 24"/>
          <p:cNvSpPr txBox="1"/>
          <p:nvPr/>
        </p:nvSpPr>
        <p:spPr>
          <a:xfrm>
            <a:off x="5050536" y="5659756"/>
            <a:ext cx="3570208" cy="461665"/>
          </a:xfrm>
          <a:prstGeom prst="rect">
            <a:avLst/>
          </a:prstGeom>
          <a:noFill/>
        </p:spPr>
        <p:txBody>
          <a:bodyPr wrap="none" rtlCol="0">
            <a:spAutoFit/>
          </a:bodyPr>
          <a:lstStyle/>
          <a:p>
            <a:r>
              <a:rPr lang="ja-JP" altLang="en-US" sz="2400" dirty="0">
                <a:latin typeface="Meiryo" charset="-128"/>
                <a:ea typeface="Meiryo" charset="-128"/>
                <a:cs typeface="Meiryo" charset="-128"/>
              </a:rPr>
              <a:t>銀行業界（決済・為替）</a:t>
            </a:r>
            <a:endParaRPr kumimoji="1" lang="ja-JP" altLang="en-US" sz="2400" dirty="0">
              <a:latin typeface="Meiryo" charset="-128"/>
              <a:ea typeface="Meiryo" charset="-128"/>
              <a:cs typeface="Meiryo" charset="-128"/>
            </a:endParaRPr>
          </a:p>
        </p:txBody>
      </p:sp>
      <p:grpSp>
        <p:nvGrpSpPr>
          <p:cNvPr id="8" name="グループ化 7">
            <a:extLst>
              <a:ext uri="{FF2B5EF4-FFF2-40B4-BE49-F238E27FC236}">
                <a16:creationId xmlns:a16="http://schemas.microsoft.com/office/drawing/2014/main" id="{2F9075A5-260F-CE47-89AF-7AA42F0FA05D}"/>
              </a:ext>
            </a:extLst>
          </p:cNvPr>
          <p:cNvGrpSpPr/>
          <p:nvPr/>
        </p:nvGrpSpPr>
        <p:grpSpPr>
          <a:xfrm>
            <a:off x="232969" y="838735"/>
            <a:ext cx="4052892" cy="5711687"/>
            <a:chOff x="232969" y="876058"/>
            <a:chExt cx="4052892" cy="5711687"/>
          </a:xfrm>
        </p:grpSpPr>
        <p:sp>
          <p:nvSpPr>
            <p:cNvPr id="3" name="正方形/長方形 2">
              <a:extLst>
                <a:ext uri="{FF2B5EF4-FFF2-40B4-BE49-F238E27FC236}">
                  <a16:creationId xmlns:a16="http://schemas.microsoft.com/office/drawing/2014/main" id="{FB3FE351-4F63-6744-B0B0-E1676C6EF527}"/>
                </a:ext>
              </a:extLst>
            </p:cNvPr>
            <p:cNvSpPr/>
            <p:nvPr/>
          </p:nvSpPr>
          <p:spPr>
            <a:xfrm>
              <a:off x="232969" y="876058"/>
              <a:ext cx="4052892" cy="5711687"/>
            </a:xfrm>
            <a:prstGeom prst="rect">
              <a:avLst/>
            </a:prstGeom>
            <a:solidFill>
              <a:srgbClr val="E46C0A">
                <a:alpha val="74776"/>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テキスト ボックス 5">
              <a:extLst>
                <a:ext uri="{FF2B5EF4-FFF2-40B4-BE49-F238E27FC236}">
                  <a16:creationId xmlns:a16="http://schemas.microsoft.com/office/drawing/2014/main" id="{F9478B77-6B59-F548-98F1-6F04B22B9A6A}"/>
                </a:ext>
              </a:extLst>
            </p:cNvPr>
            <p:cNvSpPr txBox="1"/>
            <p:nvPr/>
          </p:nvSpPr>
          <p:spPr>
            <a:xfrm>
              <a:off x="440554" y="2769987"/>
              <a:ext cx="3637722" cy="1915909"/>
            </a:xfrm>
            <a:prstGeom prst="rect">
              <a:avLst/>
            </a:prstGeom>
            <a:noFill/>
          </p:spPr>
          <p:txBody>
            <a:bodyPr wrap="square" rtlCol="0">
              <a:spAutoFit/>
            </a:bodyPr>
            <a:lstStyle/>
            <a:p>
              <a:pPr algn="ctr"/>
              <a:r>
                <a:rPr kumimoji="1" lang="ja-JP" altLang="en-US" sz="32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圧倒的なスピード</a:t>
              </a:r>
              <a:endParaRPr kumimoji="1" lang="en-US" altLang="ja-JP" sz="32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lang="ja-JP" altLang="en-US" sz="20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を武器に</a:t>
              </a:r>
              <a:endParaRPr lang="en-US" altLang="ja-JP" sz="20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endParaRPr kumimoji="1" lang="en-US" altLang="ja-JP" sz="105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lang="ja-JP" altLang="en-US" sz="20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ユーザーニーズや社会環境の</a:t>
              </a:r>
              <a:endParaRPr lang="en-US" altLang="ja-JP" sz="20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lang="ja-JP" altLang="en-US" sz="36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変化に即応</a:t>
              </a:r>
              <a:endParaRPr lang="en-US" altLang="ja-JP"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grpSp>
      <p:grpSp>
        <p:nvGrpSpPr>
          <p:cNvPr id="28" name="グループ化 27">
            <a:extLst>
              <a:ext uri="{FF2B5EF4-FFF2-40B4-BE49-F238E27FC236}">
                <a16:creationId xmlns:a16="http://schemas.microsoft.com/office/drawing/2014/main" id="{DC77FCC7-2007-E234-54E6-F6C31F70C757}"/>
              </a:ext>
            </a:extLst>
          </p:cNvPr>
          <p:cNvGrpSpPr/>
          <p:nvPr/>
        </p:nvGrpSpPr>
        <p:grpSpPr>
          <a:xfrm>
            <a:off x="51424" y="1556915"/>
            <a:ext cx="2738964" cy="749307"/>
            <a:chOff x="51424" y="1594238"/>
            <a:chExt cx="2738964" cy="749307"/>
          </a:xfrm>
        </p:grpSpPr>
        <p:sp>
          <p:nvSpPr>
            <p:cNvPr id="26" name="四角形吹き出し 25">
              <a:extLst>
                <a:ext uri="{FF2B5EF4-FFF2-40B4-BE49-F238E27FC236}">
                  <a16:creationId xmlns:a16="http://schemas.microsoft.com/office/drawing/2014/main" id="{ADDB183C-FDB6-1340-EF09-9E827D9CAB69}"/>
                </a:ext>
              </a:extLst>
            </p:cNvPr>
            <p:cNvSpPr/>
            <p:nvPr/>
          </p:nvSpPr>
          <p:spPr>
            <a:xfrm>
              <a:off x="51424" y="1594238"/>
              <a:ext cx="2738964" cy="749307"/>
            </a:xfrm>
            <a:prstGeom prst="wedgeRectCallout">
              <a:avLst>
                <a:gd name="adj1" fmla="val 31401"/>
                <a:gd name="adj2" fmla="val 104838"/>
              </a:avLst>
            </a:prstGeom>
            <a:solidFill>
              <a:srgbClr val="0070C0">
                <a:alpha val="60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テキスト ボックス 26">
              <a:extLst>
                <a:ext uri="{FF2B5EF4-FFF2-40B4-BE49-F238E27FC236}">
                  <a16:creationId xmlns:a16="http://schemas.microsoft.com/office/drawing/2014/main" id="{D25783B8-A47A-DEC1-0EA3-5691C2D4B212}"/>
                </a:ext>
              </a:extLst>
            </p:cNvPr>
            <p:cNvSpPr txBox="1"/>
            <p:nvPr/>
          </p:nvSpPr>
          <p:spPr>
            <a:xfrm>
              <a:off x="201714" y="1679168"/>
              <a:ext cx="2492990" cy="646331"/>
            </a:xfrm>
            <a:prstGeom prst="rect">
              <a:avLst/>
            </a:prstGeom>
            <a:noFill/>
          </p:spPr>
          <p:txBody>
            <a:bodyPr wrap="none" rtlCol="0">
              <a:spAutoFit/>
            </a:bodyPr>
            <a:lstStyle/>
            <a:p>
              <a:r>
                <a:rPr lang="ja-JP" altLang="en-US">
                  <a:solidFill>
                    <a:schemeClr val="bg1"/>
                  </a:solidFill>
                  <a:latin typeface="Meiryo" panose="020B0604030504040204" pitchFamily="34" charset="-128"/>
                  <a:ea typeface="Meiryo" panose="020B0604030504040204" pitchFamily="34" charset="-128"/>
                </a:rPr>
                <a:t>デジタル化による</a:t>
              </a:r>
              <a:endParaRPr lang="en-US" altLang="ja-JP" dirty="0">
                <a:solidFill>
                  <a:schemeClr val="bg1"/>
                </a:solidFill>
                <a:latin typeface="Meiryo" panose="020B0604030504040204" pitchFamily="34" charset="-128"/>
                <a:ea typeface="Meiryo" panose="020B0604030504040204" pitchFamily="34" charset="-128"/>
              </a:endParaRPr>
            </a:p>
            <a:p>
              <a:r>
                <a:rPr kumimoji="1" lang="ja-JP" altLang="en-US" b="1">
                  <a:solidFill>
                    <a:schemeClr val="bg1"/>
                  </a:solidFill>
                  <a:latin typeface="Meiryo" panose="020B0604030504040204" pitchFamily="34" charset="-128"/>
                  <a:ea typeface="Meiryo" panose="020B0604030504040204" pitchFamily="34" charset="-128"/>
                </a:rPr>
                <a:t>レイア構造化</a:t>
              </a:r>
              <a:r>
                <a:rPr kumimoji="1" lang="ja-JP" altLang="en-US">
                  <a:solidFill>
                    <a:schemeClr val="bg1"/>
                  </a:solidFill>
                  <a:latin typeface="Meiryo" panose="020B0604030504040204" pitchFamily="34" charset="-128"/>
                  <a:ea typeface="Meiryo" panose="020B0604030504040204" pitchFamily="34" charset="-128"/>
                </a:rPr>
                <a:t>と</a:t>
              </a:r>
              <a:r>
                <a:rPr kumimoji="1" lang="ja-JP" altLang="en-US" b="1">
                  <a:solidFill>
                    <a:schemeClr val="bg1"/>
                  </a:solidFill>
                  <a:latin typeface="Meiryo" panose="020B0604030504040204" pitchFamily="34" charset="-128"/>
                  <a:ea typeface="Meiryo" panose="020B0604030504040204" pitchFamily="34" charset="-128"/>
                </a:rPr>
                <a:t>抽象化</a:t>
              </a:r>
            </a:p>
          </p:txBody>
        </p:sp>
      </p:grpSp>
      <p:sp>
        <p:nvSpPr>
          <p:cNvPr id="29" name="正方形/長方形 28">
            <a:extLst>
              <a:ext uri="{FF2B5EF4-FFF2-40B4-BE49-F238E27FC236}">
                <a16:creationId xmlns:a16="http://schemas.microsoft.com/office/drawing/2014/main" id="{29DCBE5F-02AD-0767-FC95-7EA578F1D565}"/>
              </a:ext>
            </a:extLst>
          </p:cNvPr>
          <p:cNvSpPr/>
          <p:nvPr/>
        </p:nvSpPr>
        <p:spPr>
          <a:xfrm>
            <a:off x="4858141" y="838735"/>
            <a:ext cx="4036843" cy="5711687"/>
          </a:xfrm>
          <a:prstGeom prst="rect">
            <a:avLst/>
          </a:prstGeom>
          <a:solidFill>
            <a:srgbClr val="C00000">
              <a:alpha val="50196"/>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 name="テキスト ボックス 30">
            <a:extLst>
              <a:ext uri="{FF2B5EF4-FFF2-40B4-BE49-F238E27FC236}">
                <a16:creationId xmlns:a16="http://schemas.microsoft.com/office/drawing/2014/main" id="{B3B8D7F5-2C72-5918-CA07-F52853ACB669}"/>
              </a:ext>
            </a:extLst>
          </p:cNvPr>
          <p:cNvSpPr txBox="1"/>
          <p:nvPr/>
        </p:nvSpPr>
        <p:spPr>
          <a:xfrm>
            <a:off x="4846499" y="2203266"/>
            <a:ext cx="4036844" cy="1569660"/>
          </a:xfrm>
          <a:prstGeom prst="rect">
            <a:avLst/>
          </a:prstGeom>
          <a:noFill/>
        </p:spPr>
        <p:txBody>
          <a:bodyPr wrap="square" rtlCol="0">
            <a:spAutoFit/>
          </a:bodyPr>
          <a:lstStyle/>
          <a:p>
            <a:pPr algn="ctr"/>
            <a:r>
              <a:rPr kumimoji="1" lang="ja-JP" altLang="en-US" sz="32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対応が追いつかず</a:t>
            </a:r>
            <a:endParaRPr kumimoji="1" lang="en-US" altLang="ja-JP" sz="32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lang="ja-JP" altLang="en-US" sz="32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格差が拡大し</a:t>
            </a:r>
            <a:endParaRPr lang="en-US" altLang="ja-JP" sz="32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lang="ja-JP" altLang="en-US" sz="32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顧客から見放される</a:t>
            </a:r>
            <a:endParaRPr lang="en-US" altLang="ja-JP"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grpSp>
        <p:nvGrpSpPr>
          <p:cNvPr id="34" name="グループ化 33">
            <a:extLst>
              <a:ext uri="{FF2B5EF4-FFF2-40B4-BE49-F238E27FC236}">
                <a16:creationId xmlns:a16="http://schemas.microsoft.com/office/drawing/2014/main" id="{D0F9EC61-2570-6785-B093-328C6D28466D}"/>
              </a:ext>
            </a:extLst>
          </p:cNvPr>
          <p:cNvGrpSpPr/>
          <p:nvPr/>
        </p:nvGrpSpPr>
        <p:grpSpPr>
          <a:xfrm>
            <a:off x="4867571" y="3732113"/>
            <a:ext cx="4036844" cy="1516140"/>
            <a:chOff x="4867571" y="3769436"/>
            <a:chExt cx="4036844" cy="1516140"/>
          </a:xfrm>
        </p:grpSpPr>
        <p:sp>
          <p:nvSpPr>
            <p:cNvPr id="32" name="テキスト ボックス 31">
              <a:extLst>
                <a:ext uri="{FF2B5EF4-FFF2-40B4-BE49-F238E27FC236}">
                  <a16:creationId xmlns:a16="http://schemas.microsoft.com/office/drawing/2014/main" id="{7C441A9E-B18C-B3EB-01C2-176E3696A804}"/>
                </a:ext>
              </a:extLst>
            </p:cNvPr>
            <p:cNvSpPr txBox="1"/>
            <p:nvPr/>
          </p:nvSpPr>
          <p:spPr>
            <a:xfrm>
              <a:off x="4867571" y="4208358"/>
              <a:ext cx="4036844" cy="1077218"/>
            </a:xfrm>
            <a:prstGeom prst="rect">
              <a:avLst/>
            </a:prstGeom>
            <a:noFill/>
          </p:spPr>
          <p:txBody>
            <a:bodyPr wrap="square" rtlCol="0">
              <a:spAutoFit/>
            </a:bodyPr>
            <a:lstStyle/>
            <a:p>
              <a:pPr algn="ctr"/>
              <a:r>
                <a:rPr kumimoji="1" lang="ja-JP" altLang="en-US" sz="32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プレイヤーが</a:t>
              </a:r>
              <a:endParaRPr kumimoji="1" lang="en-US" altLang="ja-JP" sz="32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kumimoji="1" lang="ja-JP" altLang="en-US" sz="32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置き換えられる</a:t>
              </a:r>
              <a:endParaRPr lang="en-US" altLang="ja-JP"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33" name="下矢印 32">
              <a:extLst>
                <a:ext uri="{FF2B5EF4-FFF2-40B4-BE49-F238E27FC236}">
                  <a16:creationId xmlns:a16="http://schemas.microsoft.com/office/drawing/2014/main" id="{66AD1047-75C8-325B-0845-2CEABF25418B}"/>
                </a:ext>
              </a:extLst>
            </p:cNvPr>
            <p:cNvSpPr/>
            <p:nvPr/>
          </p:nvSpPr>
          <p:spPr>
            <a:xfrm>
              <a:off x="6457172" y="3769436"/>
              <a:ext cx="839755" cy="321966"/>
            </a:xfrm>
            <a:prstGeom prst="downArrow">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Tree>
    <p:extLst>
      <p:ext uri="{BB962C8B-B14F-4D97-AF65-F5344CB8AC3E}">
        <p14:creationId xmlns:p14="http://schemas.microsoft.com/office/powerpoint/2010/main" val="1740101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wipe(left)">
                                      <p:cBhvr>
                                        <p:cTn id="12" dur="500"/>
                                        <p:tgtEl>
                                          <p:spTgt spid="2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wipe(left)">
                                      <p:cBhvr>
                                        <p:cTn id="17" dur="500"/>
                                        <p:tgtEl>
                                          <p:spTgt spid="29"/>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wipe(left)">
                                      <p:cBhvr>
                                        <p:cTn id="20" dur="500"/>
                                        <p:tgtEl>
                                          <p:spTgt spid="31"/>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nodeType="click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wipe(up)">
                                      <p:cBhvr>
                                        <p:cTn id="25"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角丸四角形 51"/>
          <p:cNvSpPr/>
          <p:nvPr/>
        </p:nvSpPr>
        <p:spPr>
          <a:xfrm>
            <a:off x="4800600" y="1026065"/>
            <a:ext cx="2955776" cy="5252478"/>
          </a:xfrm>
          <a:prstGeom prst="roundRect">
            <a:avLst>
              <a:gd name="adj" fmla="val 0"/>
            </a:avLst>
          </a:prstGeom>
          <a:solidFill>
            <a:schemeClr val="accent6">
              <a:lumMod val="20000"/>
              <a:lumOff val="80000"/>
            </a:schemeClr>
          </a:solidFill>
          <a:ln>
            <a:noFill/>
          </a:ln>
        </p:spPr>
        <p:style>
          <a:lnRef idx="3">
            <a:schemeClr val="lt1"/>
          </a:lnRef>
          <a:fillRef idx="1">
            <a:schemeClr val="accent2"/>
          </a:fillRef>
          <a:effectRef idx="1">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800" dirty="0">
              <a:latin typeface="メイリオ"/>
              <a:ea typeface="メイリオ"/>
              <a:cs typeface="メイリオ"/>
            </a:endParaRPr>
          </a:p>
        </p:txBody>
      </p:sp>
      <p:sp>
        <p:nvSpPr>
          <p:cNvPr id="26" name="角丸四角形 25"/>
          <p:cNvSpPr/>
          <p:nvPr/>
        </p:nvSpPr>
        <p:spPr>
          <a:xfrm>
            <a:off x="1379090" y="1026065"/>
            <a:ext cx="2955776" cy="4367810"/>
          </a:xfrm>
          <a:prstGeom prst="roundRect">
            <a:avLst>
              <a:gd name="adj" fmla="val 0"/>
            </a:avLst>
          </a:prstGeom>
          <a:solidFill>
            <a:schemeClr val="accent1">
              <a:lumMod val="20000"/>
              <a:lumOff val="80000"/>
            </a:schemeClr>
          </a:solidFill>
          <a:ln>
            <a:noFill/>
          </a:ln>
        </p:spPr>
        <p:style>
          <a:lnRef idx="3">
            <a:schemeClr val="lt1"/>
          </a:lnRef>
          <a:fillRef idx="1">
            <a:schemeClr val="accent2"/>
          </a:fillRef>
          <a:effectRef idx="1">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800" dirty="0">
              <a:latin typeface="メイリオ"/>
              <a:ea typeface="メイリオ"/>
              <a:cs typeface="メイリオ"/>
            </a:endParaRPr>
          </a:p>
        </p:txBody>
      </p:sp>
      <p:sp>
        <p:nvSpPr>
          <p:cNvPr id="50" name="角丸四角形 49"/>
          <p:cNvSpPr/>
          <p:nvPr/>
        </p:nvSpPr>
        <p:spPr>
          <a:xfrm>
            <a:off x="2771800" y="1124744"/>
            <a:ext cx="1564752" cy="4192041"/>
          </a:xfrm>
          <a:prstGeom prst="roundRect">
            <a:avLst>
              <a:gd name="adj" fmla="val 0"/>
            </a:avLst>
          </a:prstGeom>
          <a:solidFill>
            <a:schemeClr val="accent3">
              <a:lumMod val="20000"/>
              <a:lumOff val="80000"/>
            </a:schemeClr>
          </a:solidFill>
          <a:ln>
            <a:noFill/>
          </a:ln>
        </p:spPr>
        <p:style>
          <a:lnRef idx="3">
            <a:schemeClr val="lt1"/>
          </a:lnRef>
          <a:fillRef idx="1">
            <a:schemeClr val="accent2"/>
          </a:fillRef>
          <a:effectRef idx="1">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600" dirty="0">
              <a:latin typeface="メイリオ"/>
              <a:ea typeface="メイリオ"/>
              <a:cs typeface="メイリオ"/>
            </a:endParaRPr>
          </a:p>
        </p:txBody>
      </p:sp>
      <p:sp>
        <p:nvSpPr>
          <p:cNvPr id="69" name="角丸四角形 68"/>
          <p:cNvSpPr/>
          <p:nvPr/>
        </p:nvSpPr>
        <p:spPr>
          <a:xfrm>
            <a:off x="1378663" y="5448288"/>
            <a:ext cx="2956204" cy="830255"/>
          </a:xfrm>
          <a:prstGeom prst="roundRect">
            <a:avLst>
              <a:gd name="adj" fmla="val 0"/>
            </a:avLst>
          </a:prstGeom>
          <a:solidFill>
            <a:srgbClr val="FFFBD2"/>
          </a:solidFill>
          <a:ln>
            <a:noFill/>
          </a:ln>
        </p:spPr>
        <p:style>
          <a:lnRef idx="3">
            <a:schemeClr val="lt1"/>
          </a:lnRef>
          <a:fillRef idx="1">
            <a:schemeClr val="accent2"/>
          </a:fillRef>
          <a:effectRef idx="1">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800" dirty="0">
              <a:latin typeface="メイリオ"/>
              <a:ea typeface="メイリオ"/>
              <a:cs typeface="メイリオ"/>
            </a:endParaRPr>
          </a:p>
        </p:txBody>
      </p:sp>
      <p:sp>
        <p:nvSpPr>
          <p:cNvPr id="2" name="タイトル 1"/>
          <p:cNvSpPr>
            <a:spLocks noGrp="1"/>
          </p:cNvSpPr>
          <p:nvPr>
            <p:ph type="title"/>
          </p:nvPr>
        </p:nvSpPr>
        <p:spPr/>
        <p:txBody>
          <a:bodyPr/>
          <a:lstStyle/>
          <a:p>
            <a:r>
              <a:rPr lang="ja-JP" altLang="ja-JP"/>
              <a:t>経営手法とエンタープライズ・アプリケーション</a:t>
            </a:r>
            <a:endParaRPr kumimoji="1" lang="ja-JP" altLang="en-US" sz="2400" dirty="0">
              <a:latin typeface="メイリオ"/>
              <a:ea typeface="メイリオ"/>
              <a:cs typeface="メイリオ"/>
            </a:endParaRPr>
          </a:p>
        </p:txBody>
      </p:sp>
      <p:sp>
        <p:nvSpPr>
          <p:cNvPr id="3" name="円/楕円 2"/>
          <p:cNvSpPr/>
          <p:nvPr/>
        </p:nvSpPr>
        <p:spPr>
          <a:xfrm>
            <a:off x="3959981" y="1664930"/>
            <a:ext cx="1219200" cy="1219200"/>
          </a:xfrm>
          <a:prstGeom prst="ellipse">
            <a:avLst/>
          </a:prstGeom>
          <a:solidFill>
            <a:srgbClr val="00B0F0"/>
          </a:solidFill>
          <a:ln>
            <a:noFill/>
          </a:ln>
        </p:spPr>
        <p:style>
          <a:lnRef idx="3">
            <a:schemeClr val="lt1"/>
          </a:lnRef>
          <a:fillRef idx="1">
            <a:schemeClr val="accent2"/>
          </a:fillRef>
          <a:effectRef idx="1">
            <a:schemeClr val="accent2"/>
          </a:effectRef>
          <a:fontRef idx="minor">
            <a:schemeClr val="lt1"/>
          </a:fontRef>
        </p:style>
        <p:txBody>
          <a:bodyPr wrap="square" rtlCol="0" anchor="ctr">
            <a:noAutofit/>
          </a:bodyPr>
          <a:lstStyle/>
          <a:p>
            <a:pPr algn="ctr"/>
            <a:r>
              <a:rPr kumimoji="1" lang="ja-JP" altLang="en-US" sz="2000" dirty="0">
                <a:latin typeface="メイリオ"/>
                <a:ea typeface="メイリオ"/>
                <a:cs typeface="メイリオ"/>
              </a:rPr>
              <a:t>生産</a:t>
            </a:r>
          </a:p>
        </p:txBody>
      </p:sp>
      <p:sp>
        <p:nvSpPr>
          <p:cNvPr id="4" name="円/楕円 3"/>
          <p:cNvSpPr/>
          <p:nvPr/>
        </p:nvSpPr>
        <p:spPr>
          <a:xfrm>
            <a:off x="3962400" y="3114415"/>
            <a:ext cx="1219200" cy="1219200"/>
          </a:xfrm>
          <a:prstGeom prst="ellipse">
            <a:avLst/>
          </a:prstGeom>
          <a:solidFill>
            <a:srgbClr val="3366FF"/>
          </a:solidFill>
          <a:ln>
            <a:noFill/>
          </a:ln>
        </p:spPr>
        <p:style>
          <a:lnRef idx="3">
            <a:schemeClr val="lt1"/>
          </a:lnRef>
          <a:fillRef idx="1">
            <a:schemeClr val="accent2"/>
          </a:fillRef>
          <a:effectRef idx="1">
            <a:schemeClr val="accent2"/>
          </a:effectRef>
          <a:fontRef idx="minor">
            <a:schemeClr val="lt1"/>
          </a:fontRef>
        </p:style>
        <p:txBody>
          <a:bodyPr wrap="square" rtlCol="0" anchor="ctr">
            <a:noAutofit/>
          </a:bodyPr>
          <a:lstStyle/>
          <a:p>
            <a:pPr algn="ctr"/>
            <a:r>
              <a:rPr kumimoji="1" lang="ja-JP" altLang="en-US" sz="2000" dirty="0">
                <a:latin typeface="メイリオ"/>
                <a:ea typeface="メイリオ"/>
                <a:cs typeface="メイリオ"/>
              </a:rPr>
              <a:t>物流</a:t>
            </a:r>
          </a:p>
        </p:txBody>
      </p:sp>
      <p:sp>
        <p:nvSpPr>
          <p:cNvPr id="5" name="円/楕円 4"/>
          <p:cNvSpPr/>
          <p:nvPr/>
        </p:nvSpPr>
        <p:spPr>
          <a:xfrm>
            <a:off x="3954907" y="4479122"/>
            <a:ext cx="1219200" cy="1219200"/>
          </a:xfrm>
          <a:prstGeom prst="ellipse">
            <a:avLst/>
          </a:prstGeom>
          <a:solidFill>
            <a:srgbClr val="0000FF"/>
          </a:solidFill>
          <a:ln>
            <a:noFill/>
          </a:ln>
        </p:spPr>
        <p:style>
          <a:lnRef idx="3">
            <a:schemeClr val="lt1"/>
          </a:lnRef>
          <a:fillRef idx="1">
            <a:schemeClr val="accent2"/>
          </a:fillRef>
          <a:effectRef idx="1">
            <a:schemeClr val="accent2"/>
          </a:effectRef>
          <a:fontRef idx="minor">
            <a:schemeClr val="lt1"/>
          </a:fontRef>
        </p:style>
        <p:txBody>
          <a:bodyPr wrap="square" rtlCol="0" anchor="ctr">
            <a:noAutofit/>
          </a:bodyPr>
          <a:lstStyle/>
          <a:p>
            <a:pPr algn="ctr"/>
            <a:r>
              <a:rPr kumimoji="1" lang="ja-JP" altLang="en-US" sz="2000" dirty="0">
                <a:latin typeface="メイリオ"/>
                <a:ea typeface="メイリオ"/>
                <a:cs typeface="メイリオ"/>
              </a:rPr>
              <a:t>販売</a:t>
            </a:r>
          </a:p>
        </p:txBody>
      </p:sp>
      <p:sp>
        <p:nvSpPr>
          <p:cNvPr id="13" name="角丸四角形 12"/>
          <p:cNvSpPr/>
          <p:nvPr/>
        </p:nvSpPr>
        <p:spPr>
          <a:xfrm>
            <a:off x="3052013" y="980728"/>
            <a:ext cx="3063447" cy="381000"/>
          </a:xfrm>
          <a:prstGeom prst="roundRect">
            <a:avLst>
              <a:gd name="adj" fmla="val 0"/>
            </a:avLst>
          </a:prstGeom>
          <a:ln>
            <a:noFill/>
          </a:ln>
        </p:spPr>
        <p:style>
          <a:lnRef idx="3">
            <a:schemeClr val="lt1"/>
          </a:lnRef>
          <a:fillRef idx="1">
            <a:schemeClr val="accent2"/>
          </a:fillRef>
          <a:effectRef idx="1">
            <a:schemeClr val="accent2"/>
          </a:effectRef>
          <a:fontRef idx="minor">
            <a:schemeClr val="lt1"/>
          </a:fontRef>
        </p:style>
        <p:txBody>
          <a:bodyPr wrap="square" rtlCol="0" anchor="ctr">
            <a:noAutofit/>
          </a:bodyPr>
          <a:lstStyle/>
          <a:p>
            <a:pPr algn="ctr"/>
            <a:r>
              <a:rPr lang="ja-JP" altLang="en-US" sz="1200" dirty="0">
                <a:latin typeface="メイリオ"/>
                <a:ea typeface="メイリオ"/>
                <a:cs typeface="メイリオ"/>
              </a:rPr>
              <a:t>部品・材料サプライヤー／下請け会社</a:t>
            </a:r>
            <a:endParaRPr kumimoji="1" lang="ja-JP" altLang="en-US" sz="1200" dirty="0">
              <a:latin typeface="メイリオ"/>
              <a:ea typeface="メイリオ"/>
              <a:cs typeface="メイリオ"/>
            </a:endParaRPr>
          </a:p>
        </p:txBody>
      </p:sp>
      <p:sp>
        <p:nvSpPr>
          <p:cNvPr id="14" name="角丸四角形 13"/>
          <p:cNvSpPr/>
          <p:nvPr/>
        </p:nvSpPr>
        <p:spPr>
          <a:xfrm>
            <a:off x="3044520" y="6002628"/>
            <a:ext cx="3063447" cy="381000"/>
          </a:xfrm>
          <a:prstGeom prst="roundRect">
            <a:avLst>
              <a:gd name="adj" fmla="val 0"/>
            </a:avLst>
          </a:prstGeom>
          <a:solidFill>
            <a:srgbClr val="7030A0"/>
          </a:solidFill>
          <a:ln>
            <a:noFill/>
          </a:ln>
        </p:spPr>
        <p:style>
          <a:lnRef idx="3">
            <a:schemeClr val="lt1"/>
          </a:lnRef>
          <a:fillRef idx="1">
            <a:schemeClr val="accent2"/>
          </a:fillRef>
          <a:effectRef idx="1">
            <a:schemeClr val="accent2"/>
          </a:effectRef>
          <a:fontRef idx="minor">
            <a:schemeClr val="lt1"/>
          </a:fontRef>
        </p:style>
        <p:txBody>
          <a:bodyPr wrap="square" rtlCol="0" anchor="ctr">
            <a:noAutofit/>
          </a:bodyPr>
          <a:lstStyle/>
          <a:p>
            <a:pPr algn="ctr"/>
            <a:r>
              <a:rPr kumimoji="1" lang="ja-JP" altLang="en-US" sz="1200" dirty="0">
                <a:latin typeface="メイリオ"/>
                <a:ea typeface="メイリオ"/>
                <a:cs typeface="メイリオ"/>
              </a:rPr>
              <a:t>消費者</a:t>
            </a:r>
            <a:r>
              <a:rPr lang="ja-JP" altLang="en-US" sz="1200" dirty="0">
                <a:latin typeface="メイリオ"/>
                <a:ea typeface="メイリオ"/>
                <a:cs typeface="メイリオ"/>
              </a:rPr>
              <a:t>／購入企業</a:t>
            </a:r>
            <a:endParaRPr kumimoji="1" lang="ja-JP" altLang="en-US" sz="1200" dirty="0">
              <a:latin typeface="メイリオ"/>
              <a:ea typeface="メイリオ"/>
              <a:cs typeface="メイリオ"/>
            </a:endParaRPr>
          </a:p>
        </p:txBody>
      </p:sp>
      <p:sp>
        <p:nvSpPr>
          <p:cNvPr id="21" name="下矢印 20"/>
          <p:cNvSpPr/>
          <p:nvPr/>
        </p:nvSpPr>
        <p:spPr>
          <a:xfrm>
            <a:off x="4324502" y="2834495"/>
            <a:ext cx="484632" cy="304800"/>
          </a:xfrm>
          <a:prstGeom prst="downArrow">
            <a:avLst/>
          </a:prstGeom>
          <a:solidFill>
            <a:srgbClr val="FF6600"/>
          </a:solidFill>
          <a:ln>
            <a:noFill/>
          </a:ln>
        </p:spPr>
        <p:style>
          <a:lnRef idx="3">
            <a:schemeClr val="lt1"/>
          </a:lnRef>
          <a:fillRef idx="1">
            <a:schemeClr val="accent2"/>
          </a:fillRef>
          <a:effectRef idx="1">
            <a:schemeClr val="accent2"/>
          </a:effectRef>
          <a:fontRef idx="minor">
            <a:schemeClr val="lt1"/>
          </a:fontRef>
        </p:style>
        <p:txBody>
          <a:bodyPr wrap="square" rtlCol="0" anchor="ctr">
            <a:noAutofit/>
          </a:bodyPr>
          <a:lstStyle/>
          <a:p>
            <a:pPr algn="ctr"/>
            <a:endParaRPr kumimoji="1" lang="ja-JP" altLang="en-US" sz="1200" dirty="0">
              <a:latin typeface="メイリオ"/>
              <a:ea typeface="メイリオ"/>
              <a:cs typeface="メイリオ"/>
            </a:endParaRPr>
          </a:p>
        </p:txBody>
      </p:sp>
      <p:sp>
        <p:nvSpPr>
          <p:cNvPr id="22" name="下矢印 21"/>
          <p:cNvSpPr/>
          <p:nvPr/>
        </p:nvSpPr>
        <p:spPr>
          <a:xfrm>
            <a:off x="4324502" y="4253969"/>
            <a:ext cx="484632" cy="304800"/>
          </a:xfrm>
          <a:prstGeom prst="downArrow">
            <a:avLst/>
          </a:prstGeom>
          <a:solidFill>
            <a:srgbClr val="FF6600"/>
          </a:solidFill>
          <a:ln>
            <a:noFill/>
          </a:ln>
        </p:spPr>
        <p:style>
          <a:lnRef idx="3">
            <a:schemeClr val="lt1"/>
          </a:lnRef>
          <a:fillRef idx="1">
            <a:schemeClr val="accent2"/>
          </a:fillRef>
          <a:effectRef idx="1">
            <a:schemeClr val="accent2"/>
          </a:effectRef>
          <a:fontRef idx="minor">
            <a:schemeClr val="lt1"/>
          </a:fontRef>
        </p:style>
        <p:txBody>
          <a:bodyPr wrap="square" rtlCol="0" anchor="ctr">
            <a:noAutofit/>
          </a:bodyPr>
          <a:lstStyle/>
          <a:p>
            <a:pPr algn="ctr"/>
            <a:endParaRPr kumimoji="1" lang="ja-JP" altLang="en-US" sz="1200" dirty="0">
              <a:latin typeface="メイリオ"/>
              <a:ea typeface="メイリオ"/>
              <a:cs typeface="メイリオ"/>
            </a:endParaRPr>
          </a:p>
        </p:txBody>
      </p:sp>
      <p:sp>
        <p:nvSpPr>
          <p:cNvPr id="44" name="下矢印 43"/>
          <p:cNvSpPr/>
          <p:nvPr/>
        </p:nvSpPr>
        <p:spPr>
          <a:xfrm>
            <a:off x="4335293" y="1361728"/>
            <a:ext cx="484632" cy="304800"/>
          </a:xfrm>
          <a:prstGeom prst="downArrow">
            <a:avLst/>
          </a:prstGeom>
          <a:solidFill>
            <a:srgbClr val="FF6600"/>
          </a:solidFill>
          <a:ln>
            <a:noFill/>
          </a:ln>
        </p:spPr>
        <p:style>
          <a:lnRef idx="3">
            <a:schemeClr val="lt1"/>
          </a:lnRef>
          <a:fillRef idx="1">
            <a:schemeClr val="accent2"/>
          </a:fillRef>
          <a:effectRef idx="1">
            <a:schemeClr val="accent2"/>
          </a:effectRef>
          <a:fontRef idx="minor">
            <a:schemeClr val="lt1"/>
          </a:fontRef>
        </p:style>
        <p:txBody>
          <a:bodyPr wrap="square" rtlCol="0" anchor="ctr">
            <a:noAutofit/>
          </a:bodyPr>
          <a:lstStyle/>
          <a:p>
            <a:pPr algn="ctr"/>
            <a:endParaRPr kumimoji="1" lang="ja-JP" altLang="en-US" sz="1800" dirty="0">
              <a:latin typeface="メイリオ"/>
              <a:ea typeface="メイリオ"/>
              <a:cs typeface="メイリオ"/>
            </a:endParaRPr>
          </a:p>
        </p:txBody>
      </p:sp>
      <p:sp>
        <p:nvSpPr>
          <p:cNvPr id="45" name="下矢印 44"/>
          <p:cNvSpPr/>
          <p:nvPr/>
        </p:nvSpPr>
        <p:spPr>
          <a:xfrm>
            <a:off x="4329684" y="5667139"/>
            <a:ext cx="484632" cy="304800"/>
          </a:xfrm>
          <a:prstGeom prst="downArrow">
            <a:avLst/>
          </a:prstGeom>
          <a:solidFill>
            <a:srgbClr val="FF6600"/>
          </a:solidFill>
          <a:ln>
            <a:noFill/>
          </a:ln>
        </p:spPr>
        <p:style>
          <a:lnRef idx="3">
            <a:schemeClr val="lt1"/>
          </a:lnRef>
          <a:fillRef idx="1">
            <a:schemeClr val="accent2"/>
          </a:fillRef>
          <a:effectRef idx="1">
            <a:schemeClr val="accent2"/>
          </a:effectRef>
          <a:fontRef idx="minor">
            <a:schemeClr val="lt1"/>
          </a:fontRef>
        </p:style>
        <p:txBody>
          <a:bodyPr wrap="square" rtlCol="0" anchor="ctr">
            <a:noAutofit/>
          </a:bodyPr>
          <a:lstStyle/>
          <a:p>
            <a:pPr algn="ctr"/>
            <a:endParaRPr kumimoji="1" lang="ja-JP" altLang="en-US" sz="1200" dirty="0">
              <a:latin typeface="メイリオ"/>
              <a:ea typeface="メイリオ"/>
              <a:cs typeface="メイリオ"/>
            </a:endParaRPr>
          </a:p>
        </p:txBody>
      </p:sp>
      <p:sp>
        <p:nvSpPr>
          <p:cNvPr id="147" name="テキスト ボックス 146"/>
          <p:cNvSpPr txBox="1"/>
          <p:nvPr/>
        </p:nvSpPr>
        <p:spPr>
          <a:xfrm>
            <a:off x="2767075" y="1380756"/>
            <a:ext cx="952505" cy="523220"/>
          </a:xfrm>
          <a:prstGeom prst="rect">
            <a:avLst/>
          </a:prstGeom>
          <a:noFill/>
        </p:spPr>
        <p:txBody>
          <a:bodyPr wrap="none" rtlCol="0">
            <a:spAutoFit/>
          </a:bodyPr>
          <a:lstStyle/>
          <a:p>
            <a:r>
              <a:rPr kumimoji="1" lang="en-US" altLang="ja-JP" sz="2800" dirty="0">
                <a:solidFill>
                  <a:srgbClr val="00B050"/>
                </a:solidFill>
                <a:latin typeface="Meiryo" charset="-128"/>
                <a:ea typeface="Meiryo" charset="-128"/>
                <a:cs typeface="Meiryo" charset="-128"/>
              </a:rPr>
              <a:t>SCM</a:t>
            </a:r>
            <a:endParaRPr kumimoji="1" lang="ja-JP" altLang="en-US" sz="2800" dirty="0">
              <a:solidFill>
                <a:srgbClr val="00B050"/>
              </a:solidFill>
              <a:latin typeface="Meiryo" charset="-128"/>
              <a:ea typeface="Meiryo" charset="-128"/>
              <a:cs typeface="Meiryo" charset="-128"/>
            </a:endParaRPr>
          </a:p>
        </p:txBody>
      </p:sp>
      <p:sp>
        <p:nvSpPr>
          <p:cNvPr id="148" name="テキスト ボックス 147"/>
          <p:cNvSpPr txBox="1"/>
          <p:nvPr/>
        </p:nvSpPr>
        <p:spPr>
          <a:xfrm>
            <a:off x="1352148" y="5448719"/>
            <a:ext cx="970137" cy="523220"/>
          </a:xfrm>
          <a:prstGeom prst="rect">
            <a:avLst/>
          </a:prstGeom>
          <a:noFill/>
        </p:spPr>
        <p:txBody>
          <a:bodyPr wrap="none" rtlCol="0">
            <a:spAutoFit/>
          </a:bodyPr>
          <a:lstStyle/>
          <a:p>
            <a:r>
              <a:rPr kumimoji="1" lang="en-US" altLang="ja-JP" sz="2800" dirty="0">
                <a:solidFill>
                  <a:srgbClr val="7030A0"/>
                </a:solidFill>
                <a:latin typeface="Meiryo" charset="-128"/>
                <a:ea typeface="Meiryo" charset="-128"/>
                <a:cs typeface="Meiryo" charset="-128"/>
              </a:rPr>
              <a:t>CRM</a:t>
            </a:r>
            <a:endParaRPr kumimoji="1" lang="ja-JP" altLang="en-US" sz="2800" dirty="0">
              <a:solidFill>
                <a:srgbClr val="7030A0"/>
              </a:solidFill>
              <a:latin typeface="Meiryo" charset="-128"/>
              <a:ea typeface="Meiryo" charset="-128"/>
              <a:cs typeface="Meiryo" charset="-128"/>
            </a:endParaRPr>
          </a:p>
        </p:txBody>
      </p:sp>
      <p:sp>
        <p:nvSpPr>
          <p:cNvPr id="51" name="テキスト ボックス 50"/>
          <p:cNvSpPr txBox="1"/>
          <p:nvPr/>
        </p:nvSpPr>
        <p:spPr>
          <a:xfrm>
            <a:off x="1378662" y="1026568"/>
            <a:ext cx="864339" cy="523220"/>
          </a:xfrm>
          <a:prstGeom prst="rect">
            <a:avLst/>
          </a:prstGeom>
          <a:noFill/>
        </p:spPr>
        <p:txBody>
          <a:bodyPr wrap="none" rtlCol="0">
            <a:spAutoFit/>
          </a:bodyPr>
          <a:lstStyle/>
          <a:p>
            <a:r>
              <a:rPr kumimoji="1" lang="en-US" altLang="ja-JP" sz="2800">
                <a:solidFill>
                  <a:srgbClr val="0432FF"/>
                </a:solidFill>
                <a:latin typeface="Meiryo" charset="-128"/>
                <a:ea typeface="Meiryo" charset="-128"/>
                <a:cs typeface="Meiryo" charset="-128"/>
              </a:rPr>
              <a:t>ERP</a:t>
            </a:r>
            <a:endParaRPr kumimoji="1" lang="ja-JP" altLang="en-US" sz="2800" dirty="0">
              <a:solidFill>
                <a:srgbClr val="0432FF"/>
              </a:solidFill>
              <a:latin typeface="Meiryo" charset="-128"/>
              <a:ea typeface="Meiryo" charset="-128"/>
              <a:cs typeface="Meiryo" charset="-128"/>
            </a:endParaRPr>
          </a:p>
        </p:txBody>
      </p:sp>
      <p:sp>
        <p:nvSpPr>
          <p:cNvPr id="53" name="角丸四角形 52"/>
          <p:cNvSpPr/>
          <p:nvPr/>
        </p:nvSpPr>
        <p:spPr>
          <a:xfrm>
            <a:off x="5432449" y="2597589"/>
            <a:ext cx="2235233" cy="504862"/>
          </a:xfrm>
          <a:prstGeom prst="roundRect">
            <a:avLst>
              <a:gd name="adj" fmla="val 0"/>
            </a:avLst>
          </a:prstGeom>
          <a:solidFill>
            <a:srgbClr val="FF6666"/>
          </a:solidFill>
          <a:ln>
            <a:noFill/>
          </a:ln>
        </p:spPr>
        <p:style>
          <a:lnRef idx="3">
            <a:schemeClr val="lt1"/>
          </a:lnRef>
          <a:fillRef idx="1">
            <a:schemeClr val="accent2"/>
          </a:fillRef>
          <a:effectRef idx="1">
            <a:schemeClr val="accent2"/>
          </a:effectRef>
          <a:fontRef idx="minor">
            <a:schemeClr val="lt1"/>
          </a:fontRef>
        </p:style>
        <p:txBody>
          <a:bodyPr wrap="square" rtlCol="0" anchor="ctr">
            <a:noAutofit/>
          </a:bodyPr>
          <a:lstStyle/>
          <a:p>
            <a:pPr algn="r"/>
            <a:r>
              <a:rPr lang="en-US" altLang="ja-JP" sz="1200" dirty="0">
                <a:latin typeface="メイリオ"/>
                <a:ea typeface="メイリオ"/>
                <a:cs typeface="メイリオ"/>
              </a:rPr>
              <a:t>CAM</a:t>
            </a:r>
          </a:p>
          <a:p>
            <a:pPr algn="r"/>
            <a:r>
              <a:rPr kumimoji="1" lang="en-US" altLang="ja-JP" sz="600" dirty="0">
                <a:latin typeface="メイリオ"/>
                <a:ea typeface="メイリオ"/>
                <a:cs typeface="メイリオ"/>
              </a:rPr>
              <a:t>Computer</a:t>
            </a:r>
          </a:p>
          <a:p>
            <a:pPr algn="r"/>
            <a:r>
              <a:rPr kumimoji="1" lang="en-US" altLang="ja-JP" sz="600" dirty="0">
                <a:latin typeface="メイリオ"/>
                <a:ea typeface="メイリオ"/>
                <a:cs typeface="メイリオ"/>
              </a:rPr>
              <a:t>Aided </a:t>
            </a:r>
          </a:p>
          <a:p>
            <a:pPr algn="r"/>
            <a:r>
              <a:rPr kumimoji="1" lang="en-US" altLang="ja-JP" sz="600" dirty="0">
                <a:latin typeface="メイリオ"/>
                <a:ea typeface="メイリオ"/>
                <a:cs typeface="メイリオ"/>
              </a:rPr>
              <a:t>Manufacturing</a:t>
            </a:r>
            <a:endParaRPr kumimoji="1" lang="ja-JP" altLang="en-US" sz="600" dirty="0">
              <a:latin typeface="メイリオ"/>
              <a:ea typeface="メイリオ"/>
              <a:cs typeface="メイリオ"/>
            </a:endParaRPr>
          </a:p>
        </p:txBody>
      </p:sp>
      <p:sp>
        <p:nvSpPr>
          <p:cNvPr id="54" name="角丸四角形 53"/>
          <p:cNvSpPr/>
          <p:nvPr/>
        </p:nvSpPr>
        <p:spPr>
          <a:xfrm>
            <a:off x="5429496" y="2006869"/>
            <a:ext cx="2238977" cy="560982"/>
          </a:xfrm>
          <a:prstGeom prst="roundRect">
            <a:avLst>
              <a:gd name="adj" fmla="val 0"/>
            </a:avLst>
          </a:prstGeom>
          <a:solidFill>
            <a:srgbClr val="FF6666"/>
          </a:solidFill>
          <a:ln>
            <a:noFill/>
          </a:ln>
        </p:spPr>
        <p:style>
          <a:lnRef idx="3">
            <a:schemeClr val="lt1"/>
          </a:lnRef>
          <a:fillRef idx="1">
            <a:schemeClr val="accent2"/>
          </a:fillRef>
          <a:effectRef idx="1">
            <a:schemeClr val="accent2"/>
          </a:effectRef>
          <a:fontRef idx="minor">
            <a:schemeClr val="lt1"/>
          </a:fontRef>
        </p:style>
        <p:txBody>
          <a:bodyPr wrap="square" rtlCol="0" anchor="ctr">
            <a:noAutofit/>
          </a:bodyPr>
          <a:lstStyle/>
          <a:p>
            <a:pPr algn="r"/>
            <a:r>
              <a:rPr lang="en-US" altLang="ja-JP" sz="1200" dirty="0">
                <a:latin typeface="メイリオ"/>
                <a:ea typeface="メイリオ"/>
                <a:cs typeface="メイリオ"/>
              </a:rPr>
              <a:t>CAD</a:t>
            </a:r>
          </a:p>
          <a:p>
            <a:pPr algn="r"/>
            <a:r>
              <a:rPr kumimoji="1" lang="en-US" altLang="ja-JP" sz="600" dirty="0">
                <a:latin typeface="メイリオ"/>
                <a:ea typeface="メイリオ"/>
                <a:cs typeface="メイリオ"/>
              </a:rPr>
              <a:t>Computer </a:t>
            </a:r>
          </a:p>
          <a:p>
            <a:pPr algn="r"/>
            <a:r>
              <a:rPr kumimoji="1" lang="en-US" altLang="ja-JP" sz="600" dirty="0">
                <a:latin typeface="メイリオ"/>
                <a:ea typeface="メイリオ"/>
                <a:cs typeface="メイリオ"/>
              </a:rPr>
              <a:t>Aided</a:t>
            </a:r>
          </a:p>
          <a:p>
            <a:pPr algn="r"/>
            <a:r>
              <a:rPr kumimoji="1" lang="en-US" altLang="ja-JP" sz="600" dirty="0">
                <a:latin typeface="メイリオ"/>
                <a:ea typeface="メイリオ"/>
                <a:cs typeface="メイリオ"/>
              </a:rPr>
              <a:t>Design</a:t>
            </a:r>
            <a:endParaRPr kumimoji="1" lang="ja-JP" altLang="en-US" sz="600" dirty="0">
              <a:latin typeface="メイリオ"/>
              <a:ea typeface="メイリオ"/>
              <a:cs typeface="メイリオ"/>
            </a:endParaRPr>
          </a:p>
        </p:txBody>
      </p:sp>
      <p:sp>
        <p:nvSpPr>
          <p:cNvPr id="55" name="角丸四角形 54"/>
          <p:cNvSpPr/>
          <p:nvPr/>
        </p:nvSpPr>
        <p:spPr>
          <a:xfrm>
            <a:off x="5610627" y="4894524"/>
            <a:ext cx="1121613" cy="381000"/>
          </a:xfrm>
          <a:prstGeom prst="roundRect">
            <a:avLst>
              <a:gd name="adj" fmla="val 0"/>
            </a:avLst>
          </a:prstGeom>
          <a:solidFill>
            <a:schemeClr val="accent5">
              <a:lumMod val="75000"/>
            </a:schemeClr>
          </a:solidFill>
          <a:ln>
            <a:noFill/>
          </a:ln>
        </p:spPr>
        <p:style>
          <a:lnRef idx="3">
            <a:schemeClr val="lt1"/>
          </a:lnRef>
          <a:fillRef idx="1">
            <a:schemeClr val="accent2"/>
          </a:fillRef>
          <a:effectRef idx="1">
            <a:schemeClr val="accent2"/>
          </a:effectRef>
          <a:fontRef idx="minor">
            <a:schemeClr val="lt1"/>
          </a:fontRef>
        </p:style>
        <p:txBody>
          <a:bodyPr wrap="square" rtlCol="0" anchor="ctr">
            <a:noAutofit/>
          </a:bodyPr>
          <a:lstStyle/>
          <a:p>
            <a:pPr algn="ctr"/>
            <a:r>
              <a:rPr lang="ja-JP" altLang="en-US" sz="1200" dirty="0">
                <a:latin typeface="メイリオ"/>
                <a:ea typeface="メイリオ"/>
                <a:cs typeface="メイリオ"/>
              </a:rPr>
              <a:t>保守</a:t>
            </a:r>
            <a:endParaRPr lang="en-US" altLang="ja-JP" sz="1200" dirty="0">
              <a:latin typeface="メイリオ"/>
              <a:ea typeface="メイリオ"/>
              <a:cs typeface="メイリオ"/>
            </a:endParaRPr>
          </a:p>
          <a:p>
            <a:pPr algn="ctr"/>
            <a:r>
              <a:rPr lang="ja-JP" altLang="en-US" sz="1200" dirty="0">
                <a:latin typeface="メイリオ"/>
                <a:ea typeface="メイリオ"/>
                <a:cs typeface="メイリオ"/>
              </a:rPr>
              <a:t>サポート</a:t>
            </a:r>
            <a:endParaRPr kumimoji="1" lang="ja-JP" altLang="en-US" sz="1200" dirty="0">
              <a:latin typeface="メイリオ"/>
              <a:ea typeface="メイリオ"/>
              <a:cs typeface="メイリオ"/>
            </a:endParaRPr>
          </a:p>
        </p:txBody>
      </p:sp>
      <p:sp>
        <p:nvSpPr>
          <p:cNvPr id="59" name="角丸四角形 58"/>
          <p:cNvSpPr/>
          <p:nvPr/>
        </p:nvSpPr>
        <p:spPr>
          <a:xfrm>
            <a:off x="2845707" y="3534863"/>
            <a:ext cx="1035224" cy="381000"/>
          </a:xfrm>
          <a:prstGeom prst="roundRect">
            <a:avLst>
              <a:gd name="adj" fmla="val 0"/>
            </a:avLst>
          </a:prstGeom>
          <a:solidFill>
            <a:schemeClr val="accent3">
              <a:lumMod val="50000"/>
            </a:schemeClr>
          </a:solidFill>
          <a:ln>
            <a:noFill/>
          </a:ln>
        </p:spPr>
        <p:style>
          <a:lnRef idx="3">
            <a:schemeClr val="lt1"/>
          </a:lnRef>
          <a:fillRef idx="1">
            <a:schemeClr val="accent2"/>
          </a:fillRef>
          <a:effectRef idx="1">
            <a:schemeClr val="accent2"/>
          </a:effectRef>
          <a:fontRef idx="minor">
            <a:schemeClr val="lt1"/>
          </a:fontRef>
        </p:style>
        <p:txBody>
          <a:bodyPr wrap="square" rtlCol="0" anchor="ctr">
            <a:noAutofit/>
          </a:bodyPr>
          <a:lstStyle/>
          <a:p>
            <a:pPr algn="ctr"/>
            <a:r>
              <a:rPr lang="ja-JP" altLang="en-US" sz="1000" dirty="0">
                <a:latin typeface="メイリオ"/>
                <a:ea typeface="メイリオ"/>
                <a:cs typeface="メイリオ"/>
              </a:rPr>
              <a:t>在庫</a:t>
            </a:r>
            <a:endParaRPr kumimoji="1" lang="ja-JP" altLang="en-US" sz="1000" dirty="0">
              <a:latin typeface="メイリオ"/>
              <a:ea typeface="メイリオ"/>
              <a:cs typeface="メイリオ"/>
            </a:endParaRPr>
          </a:p>
        </p:txBody>
      </p:sp>
      <p:sp>
        <p:nvSpPr>
          <p:cNvPr id="60" name="角丸四角形 59"/>
          <p:cNvSpPr/>
          <p:nvPr/>
        </p:nvSpPr>
        <p:spPr>
          <a:xfrm>
            <a:off x="2844573" y="2094020"/>
            <a:ext cx="1035224" cy="381000"/>
          </a:xfrm>
          <a:prstGeom prst="roundRect">
            <a:avLst>
              <a:gd name="adj" fmla="val 0"/>
            </a:avLst>
          </a:prstGeom>
          <a:solidFill>
            <a:schemeClr val="accent3">
              <a:lumMod val="75000"/>
            </a:schemeClr>
          </a:solidFill>
          <a:ln>
            <a:noFill/>
          </a:ln>
        </p:spPr>
        <p:style>
          <a:lnRef idx="3">
            <a:schemeClr val="lt1"/>
          </a:lnRef>
          <a:fillRef idx="1">
            <a:schemeClr val="accent2"/>
          </a:fillRef>
          <a:effectRef idx="1">
            <a:schemeClr val="accent2"/>
          </a:effectRef>
          <a:fontRef idx="minor">
            <a:schemeClr val="lt1"/>
          </a:fontRef>
        </p:style>
        <p:txBody>
          <a:bodyPr wrap="square" rtlCol="0" anchor="ctr">
            <a:noAutofit/>
          </a:bodyPr>
          <a:lstStyle/>
          <a:p>
            <a:pPr algn="ctr"/>
            <a:r>
              <a:rPr lang="ja-JP" altLang="en-US" sz="1000" dirty="0">
                <a:latin typeface="メイリオ"/>
                <a:ea typeface="メイリオ"/>
                <a:cs typeface="メイリオ"/>
              </a:rPr>
              <a:t>調達計画</a:t>
            </a:r>
            <a:endParaRPr lang="en-US" altLang="ja-JP" sz="1000" dirty="0">
              <a:latin typeface="メイリオ"/>
              <a:ea typeface="メイリオ"/>
              <a:cs typeface="メイリオ"/>
            </a:endParaRPr>
          </a:p>
          <a:p>
            <a:pPr algn="ctr"/>
            <a:r>
              <a:rPr lang="ja-JP" altLang="en-US" sz="1000" dirty="0">
                <a:latin typeface="メイリオ"/>
                <a:ea typeface="メイリオ"/>
                <a:cs typeface="メイリオ"/>
              </a:rPr>
              <a:t>管理</a:t>
            </a:r>
            <a:endParaRPr kumimoji="1" lang="ja-JP" altLang="en-US" sz="1000" dirty="0">
              <a:latin typeface="メイリオ"/>
              <a:ea typeface="メイリオ"/>
              <a:cs typeface="メイリオ"/>
            </a:endParaRPr>
          </a:p>
        </p:txBody>
      </p:sp>
      <p:sp>
        <p:nvSpPr>
          <p:cNvPr id="61" name="角丸四角形 60"/>
          <p:cNvSpPr/>
          <p:nvPr/>
        </p:nvSpPr>
        <p:spPr>
          <a:xfrm>
            <a:off x="2844573" y="4892452"/>
            <a:ext cx="1035224" cy="381000"/>
          </a:xfrm>
          <a:prstGeom prst="roundRect">
            <a:avLst>
              <a:gd name="adj" fmla="val 0"/>
            </a:avLst>
          </a:prstGeom>
          <a:solidFill>
            <a:schemeClr val="accent3">
              <a:lumMod val="75000"/>
            </a:schemeClr>
          </a:solidFill>
          <a:ln>
            <a:noFill/>
          </a:ln>
        </p:spPr>
        <p:style>
          <a:lnRef idx="3">
            <a:schemeClr val="lt1"/>
          </a:lnRef>
          <a:fillRef idx="1">
            <a:schemeClr val="accent2"/>
          </a:fillRef>
          <a:effectRef idx="1">
            <a:schemeClr val="accent2"/>
          </a:effectRef>
          <a:fontRef idx="minor">
            <a:schemeClr val="lt1"/>
          </a:fontRef>
        </p:style>
        <p:txBody>
          <a:bodyPr wrap="square" rtlCol="0" anchor="ctr">
            <a:noAutofit/>
          </a:bodyPr>
          <a:lstStyle/>
          <a:p>
            <a:pPr algn="ctr"/>
            <a:r>
              <a:rPr lang="ja-JP" altLang="en-US" sz="1000" dirty="0">
                <a:latin typeface="メイリオ"/>
                <a:ea typeface="メイリオ"/>
                <a:cs typeface="メイリオ"/>
              </a:rPr>
              <a:t>需要予測</a:t>
            </a:r>
            <a:endParaRPr kumimoji="1" lang="ja-JP" altLang="en-US" sz="1000" dirty="0">
              <a:latin typeface="メイリオ"/>
              <a:ea typeface="メイリオ"/>
              <a:cs typeface="メイリオ"/>
            </a:endParaRPr>
          </a:p>
        </p:txBody>
      </p:sp>
      <p:sp>
        <p:nvSpPr>
          <p:cNvPr id="62" name="角丸四角形 61"/>
          <p:cNvSpPr/>
          <p:nvPr/>
        </p:nvSpPr>
        <p:spPr>
          <a:xfrm>
            <a:off x="1556157" y="3530653"/>
            <a:ext cx="1035224" cy="381000"/>
          </a:xfrm>
          <a:prstGeom prst="roundRect">
            <a:avLst>
              <a:gd name="adj" fmla="val 0"/>
            </a:avLst>
          </a:prstGeom>
          <a:solidFill>
            <a:schemeClr val="accent1">
              <a:lumMod val="75000"/>
            </a:schemeClr>
          </a:solidFill>
          <a:ln>
            <a:noFill/>
          </a:ln>
        </p:spPr>
        <p:style>
          <a:lnRef idx="3">
            <a:schemeClr val="lt1"/>
          </a:lnRef>
          <a:fillRef idx="1">
            <a:schemeClr val="accent2"/>
          </a:fillRef>
          <a:effectRef idx="1">
            <a:schemeClr val="accent2"/>
          </a:effectRef>
          <a:fontRef idx="minor">
            <a:schemeClr val="lt1"/>
          </a:fontRef>
        </p:style>
        <p:txBody>
          <a:bodyPr wrap="square" rtlCol="0" anchor="ctr">
            <a:noAutofit/>
          </a:bodyPr>
          <a:lstStyle/>
          <a:p>
            <a:pPr algn="ctr"/>
            <a:r>
              <a:rPr lang="ja-JP" altLang="en-US" sz="1000" dirty="0">
                <a:latin typeface="メイリオ"/>
                <a:ea typeface="メイリオ"/>
                <a:cs typeface="メイリオ"/>
              </a:rPr>
              <a:t>会計・財務</a:t>
            </a:r>
            <a:endParaRPr kumimoji="1" lang="ja-JP" altLang="en-US" sz="1000" dirty="0">
              <a:latin typeface="メイリオ"/>
              <a:ea typeface="メイリオ"/>
              <a:cs typeface="メイリオ"/>
            </a:endParaRPr>
          </a:p>
        </p:txBody>
      </p:sp>
      <p:sp>
        <p:nvSpPr>
          <p:cNvPr id="63" name="角丸四角形 62"/>
          <p:cNvSpPr/>
          <p:nvPr/>
        </p:nvSpPr>
        <p:spPr>
          <a:xfrm>
            <a:off x="1556157" y="2091148"/>
            <a:ext cx="1035224" cy="381000"/>
          </a:xfrm>
          <a:prstGeom prst="roundRect">
            <a:avLst>
              <a:gd name="adj" fmla="val 0"/>
            </a:avLst>
          </a:prstGeom>
          <a:solidFill>
            <a:schemeClr val="tx2">
              <a:lumMod val="60000"/>
              <a:lumOff val="40000"/>
            </a:schemeClr>
          </a:solidFill>
          <a:ln>
            <a:noFill/>
          </a:ln>
        </p:spPr>
        <p:style>
          <a:lnRef idx="3">
            <a:schemeClr val="lt1"/>
          </a:lnRef>
          <a:fillRef idx="1">
            <a:schemeClr val="accent2"/>
          </a:fillRef>
          <a:effectRef idx="1">
            <a:schemeClr val="accent2"/>
          </a:effectRef>
          <a:fontRef idx="minor">
            <a:schemeClr val="lt1"/>
          </a:fontRef>
        </p:style>
        <p:txBody>
          <a:bodyPr wrap="square" rtlCol="0" anchor="ctr">
            <a:noAutofit/>
          </a:bodyPr>
          <a:lstStyle/>
          <a:p>
            <a:pPr algn="ctr"/>
            <a:r>
              <a:rPr lang="ja-JP" altLang="en-US" sz="1000" dirty="0">
                <a:latin typeface="メイリオ"/>
                <a:ea typeface="メイリオ"/>
                <a:cs typeface="メイリオ"/>
              </a:rPr>
              <a:t>生産計画</a:t>
            </a:r>
            <a:endParaRPr lang="en-US" altLang="ja-JP" sz="1000" dirty="0">
              <a:latin typeface="メイリオ"/>
              <a:ea typeface="メイリオ"/>
              <a:cs typeface="メイリオ"/>
            </a:endParaRPr>
          </a:p>
          <a:p>
            <a:pPr algn="ctr"/>
            <a:r>
              <a:rPr lang="ja-JP" altLang="en-US" sz="1000" dirty="0">
                <a:latin typeface="メイリオ"/>
                <a:ea typeface="メイリオ"/>
                <a:cs typeface="メイリオ"/>
              </a:rPr>
              <a:t>管理</a:t>
            </a:r>
            <a:endParaRPr kumimoji="1" lang="ja-JP" altLang="en-US" sz="1000" dirty="0">
              <a:latin typeface="メイリオ"/>
              <a:ea typeface="メイリオ"/>
              <a:cs typeface="メイリオ"/>
            </a:endParaRPr>
          </a:p>
        </p:txBody>
      </p:sp>
      <p:sp>
        <p:nvSpPr>
          <p:cNvPr id="64" name="角丸四角形 63"/>
          <p:cNvSpPr/>
          <p:nvPr/>
        </p:nvSpPr>
        <p:spPr>
          <a:xfrm>
            <a:off x="1555605" y="4894837"/>
            <a:ext cx="1035224" cy="381000"/>
          </a:xfrm>
          <a:prstGeom prst="roundRect">
            <a:avLst>
              <a:gd name="adj" fmla="val 0"/>
            </a:avLst>
          </a:prstGeom>
          <a:solidFill>
            <a:schemeClr val="tx2">
              <a:lumMod val="60000"/>
              <a:lumOff val="40000"/>
            </a:schemeClr>
          </a:solidFill>
          <a:ln>
            <a:noFill/>
          </a:ln>
        </p:spPr>
        <p:style>
          <a:lnRef idx="3">
            <a:schemeClr val="lt1"/>
          </a:lnRef>
          <a:fillRef idx="1">
            <a:schemeClr val="accent2"/>
          </a:fillRef>
          <a:effectRef idx="1">
            <a:schemeClr val="accent2"/>
          </a:effectRef>
          <a:fontRef idx="minor">
            <a:schemeClr val="lt1"/>
          </a:fontRef>
        </p:style>
        <p:txBody>
          <a:bodyPr wrap="square" rtlCol="0" anchor="ctr">
            <a:noAutofit/>
          </a:bodyPr>
          <a:lstStyle/>
          <a:p>
            <a:pPr algn="ctr"/>
            <a:r>
              <a:rPr lang="ja-JP" altLang="en-US" sz="1000" dirty="0">
                <a:latin typeface="メイリオ"/>
                <a:ea typeface="メイリオ"/>
                <a:cs typeface="メイリオ"/>
              </a:rPr>
              <a:t>販売</a:t>
            </a:r>
            <a:endParaRPr kumimoji="1" lang="ja-JP" altLang="en-US" sz="1000" dirty="0">
              <a:latin typeface="メイリオ"/>
              <a:ea typeface="メイリオ"/>
              <a:cs typeface="メイリオ"/>
            </a:endParaRPr>
          </a:p>
        </p:txBody>
      </p:sp>
      <p:sp>
        <p:nvSpPr>
          <p:cNvPr id="65" name="角丸四角形 64"/>
          <p:cNvSpPr/>
          <p:nvPr/>
        </p:nvSpPr>
        <p:spPr>
          <a:xfrm>
            <a:off x="1556157" y="2818126"/>
            <a:ext cx="1035224" cy="376529"/>
          </a:xfrm>
          <a:prstGeom prst="roundRect">
            <a:avLst>
              <a:gd name="adj" fmla="val 0"/>
            </a:avLst>
          </a:prstGeom>
          <a:solidFill>
            <a:schemeClr val="tx2">
              <a:lumMod val="60000"/>
              <a:lumOff val="40000"/>
            </a:schemeClr>
          </a:solidFill>
          <a:ln>
            <a:noFill/>
          </a:ln>
        </p:spPr>
        <p:style>
          <a:lnRef idx="3">
            <a:schemeClr val="lt1"/>
          </a:lnRef>
          <a:fillRef idx="1">
            <a:schemeClr val="accent2"/>
          </a:fillRef>
          <a:effectRef idx="1">
            <a:schemeClr val="accent2"/>
          </a:effectRef>
          <a:fontRef idx="minor">
            <a:schemeClr val="lt1"/>
          </a:fontRef>
        </p:style>
        <p:txBody>
          <a:bodyPr wrap="square" rtlCol="0" anchor="ctr">
            <a:noAutofit/>
          </a:bodyPr>
          <a:lstStyle/>
          <a:p>
            <a:pPr algn="ctr"/>
            <a:r>
              <a:rPr lang="ja-JP" altLang="en-US" sz="1000" dirty="0">
                <a:latin typeface="メイリオ"/>
                <a:ea typeface="メイリオ"/>
                <a:cs typeface="メイリオ"/>
              </a:rPr>
              <a:t>人事・給与</a:t>
            </a:r>
            <a:endParaRPr kumimoji="1" lang="ja-JP" altLang="en-US" sz="1000" dirty="0">
              <a:latin typeface="メイリオ"/>
              <a:ea typeface="メイリオ"/>
              <a:cs typeface="メイリオ"/>
            </a:endParaRPr>
          </a:p>
        </p:txBody>
      </p:sp>
      <p:cxnSp>
        <p:nvCxnSpPr>
          <p:cNvPr id="72" name="直線矢印コネクタ 71"/>
          <p:cNvCxnSpPr>
            <a:stCxn id="96" idx="2"/>
            <a:endCxn id="95" idx="0"/>
          </p:cNvCxnSpPr>
          <p:nvPr/>
        </p:nvCxnSpPr>
        <p:spPr>
          <a:xfrm flipH="1">
            <a:off x="6168515" y="2472623"/>
            <a:ext cx="671" cy="180573"/>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95" name="角丸四角形 94"/>
          <p:cNvSpPr/>
          <p:nvPr/>
        </p:nvSpPr>
        <p:spPr>
          <a:xfrm>
            <a:off x="5605817" y="2653196"/>
            <a:ext cx="1125395" cy="381000"/>
          </a:xfrm>
          <a:prstGeom prst="roundRect">
            <a:avLst>
              <a:gd name="adj" fmla="val 0"/>
            </a:avLst>
          </a:prstGeom>
          <a:solidFill>
            <a:schemeClr val="accent5">
              <a:lumMod val="75000"/>
            </a:schemeClr>
          </a:solidFill>
          <a:ln>
            <a:noFill/>
          </a:ln>
        </p:spPr>
        <p:style>
          <a:lnRef idx="3">
            <a:schemeClr val="lt1"/>
          </a:lnRef>
          <a:fillRef idx="1">
            <a:schemeClr val="accent2"/>
          </a:fillRef>
          <a:effectRef idx="1">
            <a:schemeClr val="accent2"/>
          </a:effectRef>
          <a:fontRef idx="minor">
            <a:schemeClr val="lt1"/>
          </a:fontRef>
        </p:style>
        <p:txBody>
          <a:bodyPr wrap="square" rtlCol="0" anchor="ctr">
            <a:noAutofit/>
          </a:bodyPr>
          <a:lstStyle/>
          <a:p>
            <a:pPr algn="ctr"/>
            <a:r>
              <a:rPr lang="ja-JP" altLang="en-US" sz="1200" dirty="0">
                <a:latin typeface="メイリオ"/>
                <a:ea typeface="メイリオ"/>
                <a:cs typeface="メイリオ"/>
              </a:rPr>
              <a:t>製造</a:t>
            </a:r>
            <a:endParaRPr kumimoji="1" lang="ja-JP" altLang="en-US" sz="1200" dirty="0">
              <a:latin typeface="メイリオ"/>
              <a:ea typeface="メイリオ"/>
              <a:cs typeface="メイリオ"/>
            </a:endParaRPr>
          </a:p>
        </p:txBody>
      </p:sp>
      <p:sp>
        <p:nvSpPr>
          <p:cNvPr id="96" name="角丸四角形 95"/>
          <p:cNvSpPr/>
          <p:nvPr/>
        </p:nvSpPr>
        <p:spPr>
          <a:xfrm>
            <a:off x="5606488" y="2091623"/>
            <a:ext cx="1125395" cy="381000"/>
          </a:xfrm>
          <a:prstGeom prst="roundRect">
            <a:avLst>
              <a:gd name="adj" fmla="val 0"/>
            </a:avLst>
          </a:prstGeom>
          <a:solidFill>
            <a:schemeClr val="accent5">
              <a:lumMod val="75000"/>
            </a:schemeClr>
          </a:solidFill>
          <a:ln>
            <a:noFill/>
          </a:ln>
        </p:spPr>
        <p:style>
          <a:lnRef idx="3">
            <a:schemeClr val="lt1"/>
          </a:lnRef>
          <a:fillRef idx="1">
            <a:schemeClr val="accent2"/>
          </a:fillRef>
          <a:effectRef idx="1">
            <a:schemeClr val="accent2"/>
          </a:effectRef>
          <a:fontRef idx="minor">
            <a:schemeClr val="lt1"/>
          </a:fontRef>
        </p:style>
        <p:txBody>
          <a:bodyPr wrap="square" rtlCol="0" anchor="ctr">
            <a:noAutofit/>
          </a:bodyPr>
          <a:lstStyle/>
          <a:p>
            <a:pPr algn="ctr"/>
            <a:r>
              <a:rPr lang="ja-JP" altLang="en-US" sz="1200" dirty="0">
                <a:latin typeface="メイリオ"/>
                <a:ea typeface="メイリオ"/>
                <a:cs typeface="メイリオ"/>
              </a:rPr>
              <a:t>設計</a:t>
            </a:r>
            <a:endParaRPr kumimoji="1" lang="ja-JP" altLang="en-US" sz="1200" dirty="0">
              <a:latin typeface="メイリオ"/>
              <a:ea typeface="メイリオ"/>
              <a:cs typeface="メイリオ"/>
            </a:endParaRPr>
          </a:p>
        </p:txBody>
      </p:sp>
      <p:cxnSp>
        <p:nvCxnSpPr>
          <p:cNvPr id="87" name="カギ線コネクタ 86"/>
          <p:cNvCxnSpPr>
            <a:stCxn id="96" idx="3"/>
            <a:endCxn id="55" idx="3"/>
          </p:cNvCxnSpPr>
          <p:nvPr/>
        </p:nvCxnSpPr>
        <p:spPr>
          <a:xfrm>
            <a:off x="6731883" y="2282123"/>
            <a:ext cx="357" cy="2802901"/>
          </a:xfrm>
          <a:prstGeom prst="bentConnector3">
            <a:avLst>
              <a:gd name="adj1" fmla="val 64133613"/>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115" name="直線矢印コネクタ 114"/>
          <p:cNvCxnSpPr>
            <a:stCxn id="95" idx="2"/>
            <a:endCxn id="55" idx="0"/>
          </p:cNvCxnSpPr>
          <p:nvPr/>
        </p:nvCxnSpPr>
        <p:spPr>
          <a:xfrm>
            <a:off x="6168515" y="3034196"/>
            <a:ext cx="2919" cy="1860328"/>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121" name="カギ線コネクタ 120"/>
          <p:cNvCxnSpPr>
            <a:stCxn id="14" idx="3"/>
            <a:endCxn id="55" idx="2"/>
          </p:cNvCxnSpPr>
          <p:nvPr/>
        </p:nvCxnSpPr>
        <p:spPr>
          <a:xfrm flipV="1">
            <a:off x="6107967" y="5275524"/>
            <a:ext cx="63467" cy="917604"/>
          </a:xfrm>
          <a:prstGeom prst="bentConnector2">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127" name="直線矢印コネクタ 126"/>
          <p:cNvCxnSpPr>
            <a:stCxn id="5" idx="6"/>
            <a:endCxn id="55" idx="1"/>
          </p:cNvCxnSpPr>
          <p:nvPr/>
        </p:nvCxnSpPr>
        <p:spPr>
          <a:xfrm flipV="1">
            <a:off x="5174107" y="5085024"/>
            <a:ext cx="436520" cy="3698"/>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131" name="テキスト ボックス 130"/>
          <p:cNvSpPr txBox="1"/>
          <p:nvPr/>
        </p:nvSpPr>
        <p:spPr>
          <a:xfrm>
            <a:off x="6859977" y="5085184"/>
            <a:ext cx="896399" cy="523220"/>
          </a:xfrm>
          <a:prstGeom prst="rect">
            <a:avLst/>
          </a:prstGeom>
          <a:noFill/>
        </p:spPr>
        <p:txBody>
          <a:bodyPr wrap="none" rtlCol="0">
            <a:spAutoFit/>
          </a:bodyPr>
          <a:lstStyle/>
          <a:p>
            <a:pPr algn="r"/>
            <a:r>
              <a:rPr kumimoji="1" lang="en-US" altLang="ja-JP" sz="2800">
                <a:solidFill>
                  <a:srgbClr val="FF6666"/>
                </a:solidFill>
                <a:latin typeface="Meiryo" charset="-128"/>
                <a:ea typeface="Meiryo" charset="-128"/>
                <a:cs typeface="Meiryo" charset="-128"/>
              </a:rPr>
              <a:t>PLM</a:t>
            </a:r>
            <a:endParaRPr kumimoji="1" lang="ja-JP" altLang="en-US" sz="2800" dirty="0">
              <a:solidFill>
                <a:srgbClr val="FF6666"/>
              </a:solidFill>
              <a:latin typeface="Meiryo" charset="-128"/>
              <a:ea typeface="Meiryo" charset="-128"/>
              <a:cs typeface="Meiryo" charset="-128"/>
            </a:endParaRPr>
          </a:p>
        </p:txBody>
      </p:sp>
      <p:sp>
        <p:nvSpPr>
          <p:cNvPr id="132" name="正方形/長方形 131"/>
          <p:cNvSpPr/>
          <p:nvPr/>
        </p:nvSpPr>
        <p:spPr>
          <a:xfrm>
            <a:off x="1385583" y="1416141"/>
            <a:ext cx="1761067" cy="338554"/>
          </a:xfrm>
          <a:prstGeom prst="rect">
            <a:avLst/>
          </a:prstGeom>
        </p:spPr>
        <p:txBody>
          <a:bodyPr wrap="square">
            <a:spAutoFit/>
          </a:bodyPr>
          <a:lstStyle/>
          <a:p>
            <a:pPr lvl="0"/>
            <a:r>
              <a:rPr lang="en-US" altLang="ja-JP" sz="800" dirty="0">
                <a:solidFill>
                  <a:srgbClr val="0432FF"/>
                </a:solidFill>
                <a:latin typeface="メイリオ"/>
                <a:ea typeface="メイリオ"/>
                <a:cs typeface="メイリオ"/>
              </a:rPr>
              <a:t>Enterprise Resource </a:t>
            </a:r>
          </a:p>
          <a:p>
            <a:pPr lvl="0"/>
            <a:r>
              <a:rPr lang="en-US" altLang="ja-JP" sz="800" dirty="0">
                <a:solidFill>
                  <a:srgbClr val="0432FF"/>
                </a:solidFill>
                <a:latin typeface="メイリオ"/>
                <a:ea typeface="メイリオ"/>
                <a:cs typeface="メイリオ"/>
              </a:rPr>
              <a:t>Planning</a:t>
            </a:r>
          </a:p>
        </p:txBody>
      </p:sp>
      <p:sp>
        <p:nvSpPr>
          <p:cNvPr id="134" name="正方形/長方形 133"/>
          <p:cNvSpPr/>
          <p:nvPr/>
        </p:nvSpPr>
        <p:spPr>
          <a:xfrm>
            <a:off x="2767075" y="1722294"/>
            <a:ext cx="1096935" cy="338554"/>
          </a:xfrm>
          <a:prstGeom prst="rect">
            <a:avLst/>
          </a:prstGeom>
        </p:spPr>
        <p:txBody>
          <a:bodyPr wrap="square">
            <a:spAutoFit/>
          </a:bodyPr>
          <a:lstStyle/>
          <a:p>
            <a:pPr lvl="0"/>
            <a:r>
              <a:rPr lang="en-US" altLang="ja-JP" sz="800" dirty="0">
                <a:solidFill>
                  <a:srgbClr val="00B050"/>
                </a:solidFill>
                <a:latin typeface="メイリオ"/>
                <a:ea typeface="メイリオ"/>
                <a:cs typeface="メイリオ"/>
              </a:rPr>
              <a:t>Supply Chain Management</a:t>
            </a:r>
          </a:p>
        </p:txBody>
      </p:sp>
      <p:sp>
        <p:nvSpPr>
          <p:cNvPr id="135" name="正方形/長方形 134"/>
          <p:cNvSpPr/>
          <p:nvPr/>
        </p:nvSpPr>
        <p:spPr>
          <a:xfrm>
            <a:off x="1375395" y="5852249"/>
            <a:ext cx="1761067" cy="338554"/>
          </a:xfrm>
          <a:prstGeom prst="rect">
            <a:avLst/>
          </a:prstGeom>
        </p:spPr>
        <p:txBody>
          <a:bodyPr wrap="square">
            <a:spAutoFit/>
          </a:bodyPr>
          <a:lstStyle/>
          <a:p>
            <a:pPr lvl="0"/>
            <a:r>
              <a:rPr lang="en-US" altLang="ja-JP" sz="800" dirty="0">
                <a:solidFill>
                  <a:srgbClr val="7030A0"/>
                </a:solidFill>
                <a:latin typeface="メイリオ"/>
                <a:ea typeface="メイリオ"/>
                <a:cs typeface="メイリオ"/>
              </a:rPr>
              <a:t>Customer Relationship</a:t>
            </a:r>
          </a:p>
          <a:p>
            <a:pPr lvl="0"/>
            <a:r>
              <a:rPr lang="en-US" altLang="ja-JP" sz="800" dirty="0">
                <a:solidFill>
                  <a:srgbClr val="7030A0"/>
                </a:solidFill>
                <a:latin typeface="メイリオ"/>
                <a:ea typeface="メイリオ"/>
                <a:cs typeface="メイリオ"/>
              </a:rPr>
              <a:t>Management</a:t>
            </a:r>
          </a:p>
        </p:txBody>
      </p:sp>
      <p:sp>
        <p:nvSpPr>
          <p:cNvPr id="136" name="正方形/長方形 135"/>
          <p:cNvSpPr/>
          <p:nvPr/>
        </p:nvSpPr>
        <p:spPr>
          <a:xfrm>
            <a:off x="6000724" y="5490852"/>
            <a:ext cx="1761067" cy="338554"/>
          </a:xfrm>
          <a:prstGeom prst="rect">
            <a:avLst/>
          </a:prstGeom>
        </p:spPr>
        <p:txBody>
          <a:bodyPr wrap="square">
            <a:spAutoFit/>
          </a:bodyPr>
          <a:lstStyle/>
          <a:p>
            <a:pPr lvl="0" algn="r"/>
            <a:r>
              <a:rPr lang="en-US" altLang="ja-JP" sz="800" dirty="0">
                <a:solidFill>
                  <a:srgbClr val="FF6666"/>
                </a:solidFill>
                <a:latin typeface="メイリオ"/>
                <a:ea typeface="メイリオ"/>
                <a:cs typeface="メイリオ"/>
              </a:rPr>
              <a:t>Product Life-cycle </a:t>
            </a:r>
          </a:p>
          <a:p>
            <a:pPr lvl="0" algn="r"/>
            <a:r>
              <a:rPr lang="en-US" altLang="ja-JP" sz="800" dirty="0">
                <a:solidFill>
                  <a:srgbClr val="FF6666"/>
                </a:solidFill>
                <a:latin typeface="メイリオ"/>
                <a:ea typeface="メイリオ"/>
                <a:cs typeface="メイリオ"/>
              </a:rPr>
              <a:t>Management</a:t>
            </a:r>
          </a:p>
        </p:txBody>
      </p:sp>
      <p:sp>
        <p:nvSpPr>
          <p:cNvPr id="42" name="テキスト ボックス 41"/>
          <p:cNvSpPr txBox="1"/>
          <p:nvPr/>
        </p:nvSpPr>
        <p:spPr>
          <a:xfrm>
            <a:off x="6215210" y="5834964"/>
            <a:ext cx="1541166" cy="400110"/>
          </a:xfrm>
          <a:prstGeom prst="rect">
            <a:avLst/>
          </a:prstGeom>
          <a:noFill/>
          <a:effectLst/>
        </p:spPr>
        <p:txBody>
          <a:bodyPr wrap="square" rtlCol="0">
            <a:spAutoFit/>
          </a:bodyPr>
          <a:lstStyle/>
          <a:p>
            <a:pPr algn="r"/>
            <a:r>
              <a:rPr kumimoji="1" lang="ja-JP" altLang="en-US" sz="1000" dirty="0">
                <a:solidFill>
                  <a:srgbClr val="FF6666"/>
                </a:solidFill>
                <a:latin typeface="メイリオ"/>
                <a:ea typeface="メイリオ"/>
                <a:cs typeface="メイリオ"/>
              </a:rPr>
              <a:t>モノのライフサイクル</a:t>
            </a:r>
            <a:endParaRPr kumimoji="1" lang="en-US" altLang="ja-JP" sz="1000" dirty="0">
              <a:solidFill>
                <a:srgbClr val="FF6666"/>
              </a:solidFill>
              <a:latin typeface="メイリオ"/>
              <a:ea typeface="メイリオ"/>
              <a:cs typeface="メイリオ"/>
            </a:endParaRPr>
          </a:p>
          <a:p>
            <a:pPr algn="r"/>
            <a:r>
              <a:rPr kumimoji="1" lang="ja-JP" altLang="en-US" sz="1000" dirty="0">
                <a:solidFill>
                  <a:srgbClr val="FF6666"/>
                </a:solidFill>
                <a:latin typeface="メイリオ"/>
                <a:ea typeface="メイリオ"/>
                <a:cs typeface="メイリオ"/>
              </a:rPr>
              <a:t>捉える</a:t>
            </a:r>
          </a:p>
        </p:txBody>
      </p:sp>
      <p:sp>
        <p:nvSpPr>
          <p:cNvPr id="6" name="円柱 5"/>
          <p:cNvSpPr/>
          <p:nvPr/>
        </p:nvSpPr>
        <p:spPr>
          <a:xfrm>
            <a:off x="5429616" y="3364326"/>
            <a:ext cx="651097" cy="762008"/>
          </a:xfrm>
          <a:prstGeom prst="can">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a:solidFill>
                  <a:srgbClr val="FFFFFF"/>
                </a:solidFill>
                <a:latin typeface="ＭＳ Ｐゴシック"/>
                <a:ea typeface="ＭＳ Ｐゴシック"/>
                <a:cs typeface="ＭＳ Ｐゴシック"/>
              </a:rPr>
              <a:t>PDM</a:t>
            </a:r>
          </a:p>
          <a:p>
            <a:pPr algn="ctr"/>
            <a:r>
              <a:rPr lang="en-US" altLang="ja-JP" sz="600" dirty="0">
                <a:solidFill>
                  <a:srgbClr val="FFFFFF"/>
                </a:solidFill>
                <a:latin typeface="ＭＳ Ｐゴシック"/>
                <a:ea typeface="ＭＳ Ｐゴシック"/>
                <a:cs typeface="ＭＳ Ｐゴシック"/>
              </a:rPr>
              <a:t>Production Data Management</a:t>
            </a:r>
            <a:endParaRPr kumimoji="1" lang="ja-JP" altLang="en-US" sz="600" dirty="0">
              <a:solidFill>
                <a:srgbClr val="FFFFFF"/>
              </a:solidFill>
              <a:latin typeface="ＭＳ Ｐゴシック"/>
              <a:ea typeface="ＭＳ Ｐゴシック"/>
              <a:cs typeface="ＭＳ Ｐゴシック"/>
            </a:endParaRPr>
          </a:p>
        </p:txBody>
      </p:sp>
      <p:cxnSp>
        <p:nvCxnSpPr>
          <p:cNvPr id="56" name="カギ線コネクタ 55"/>
          <p:cNvCxnSpPr>
            <a:stCxn id="95" idx="1"/>
          </p:cNvCxnSpPr>
          <p:nvPr/>
        </p:nvCxnSpPr>
        <p:spPr>
          <a:xfrm rot="10800000">
            <a:off x="5181053" y="2212224"/>
            <a:ext cx="424765" cy="631473"/>
          </a:xfrm>
          <a:prstGeom prst="bentConnector3">
            <a:avLst>
              <a:gd name="adj1" fmla="val 50000"/>
            </a:avLst>
          </a:prstGeom>
          <a:ln>
            <a:tailEnd type="triangle"/>
          </a:ln>
        </p:spPr>
        <p:style>
          <a:lnRef idx="2">
            <a:schemeClr val="accent1"/>
          </a:lnRef>
          <a:fillRef idx="0">
            <a:schemeClr val="accent1"/>
          </a:fillRef>
          <a:effectRef idx="1">
            <a:schemeClr val="accent1"/>
          </a:effectRef>
          <a:fontRef idx="minor">
            <a:schemeClr val="tx1"/>
          </a:fontRef>
        </p:style>
      </p:cxnSp>
      <p:sp>
        <p:nvSpPr>
          <p:cNvPr id="58" name="角丸四角形 57"/>
          <p:cNvSpPr/>
          <p:nvPr/>
        </p:nvSpPr>
        <p:spPr>
          <a:xfrm>
            <a:off x="5429496" y="1412776"/>
            <a:ext cx="2238185" cy="560982"/>
          </a:xfrm>
          <a:prstGeom prst="roundRect">
            <a:avLst>
              <a:gd name="adj" fmla="val 0"/>
            </a:avLst>
          </a:prstGeom>
          <a:solidFill>
            <a:schemeClr val="accent4">
              <a:lumMod val="60000"/>
              <a:lumOff val="40000"/>
            </a:schemeClr>
          </a:solidFill>
          <a:ln>
            <a:noFill/>
          </a:ln>
        </p:spPr>
        <p:style>
          <a:lnRef idx="3">
            <a:schemeClr val="lt1"/>
          </a:lnRef>
          <a:fillRef idx="1">
            <a:schemeClr val="accent2"/>
          </a:fillRef>
          <a:effectRef idx="1">
            <a:schemeClr val="accent2"/>
          </a:effectRef>
          <a:fontRef idx="minor">
            <a:schemeClr val="lt1"/>
          </a:fontRef>
        </p:style>
        <p:txBody>
          <a:bodyPr wrap="square" rtlCol="0" anchor="ctr">
            <a:noAutofit/>
          </a:bodyPr>
          <a:lstStyle/>
          <a:p>
            <a:pPr algn="r"/>
            <a:r>
              <a:rPr lang="en-US" altLang="ja-JP" sz="1200" dirty="0">
                <a:latin typeface="メイリオ"/>
                <a:ea typeface="メイリオ"/>
                <a:cs typeface="メイリオ"/>
              </a:rPr>
              <a:t>CAE</a:t>
            </a:r>
          </a:p>
          <a:p>
            <a:pPr algn="r"/>
            <a:r>
              <a:rPr kumimoji="1" lang="en-US" altLang="ja-JP" sz="600" dirty="0">
                <a:latin typeface="メイリオ"/>
                <a:ea typeface="メイリオ"/>
                <a:cs typeface="メイリオ"/>
              </a:rPr>
              <a:t>Computer </a:t>
            </a:r>
          </a:p>
          <a:p>
            <a:pPr algn="r"/>
            <a:r>
              <a:rPr kumimoji="1" lang="en-US" altLang="ja-JP" sz="600" dirty="0">
                <a:latin typeface="メイリオ"/>
                <a:ea typeface="メイリオ"/>
                <a:cs typeface="メイリオ"/>
              </a:rPr>
              <a:t>Aided</a:t>
            </a:r>
          </a:p>
          <a:p>
            <a:pPr algn="r"/>
            <a:r>
              <a:rPr lang="en-US" altLang="ja-JP" sz="600" dirty="0">
                <a:latin typeface="メイリオ"/>
                <a:ea typeface="メイリオ"/>
                <a:cs typeface="メイリオ"/>
              </a:rPr>
              <a:t>Engineering</a:t>
            </a:r>
            <a:endParaRPr kumimoji="1" lang="ja-JP" altLang="en-US" sz="600" dirty="0">
              <a:latin typeface="メイリオ"/>
              <a:ea typeface="メイリオ"/>
              <a:cs typeface="メイリオ"/>
            </a:endParaRPr>
          </a:p>
        </p:txBody>
      </p:sp>
      <p:sp>
        <p:nvSpPr>
          <p:cNvPr id="57" name="角丸四角形 56"/>
          <p:cNvSpPr/>
          <p:nvPr/>
        </p:nvSpPr>
        <p:spPr>
          <a:xfrm>
            <a:off x="5606215" y="1502767"/>
            <a:ext cx="1124997" cy="381000"/>
          </a:xfrm>
          <a:prstGeom prst="roundRect">
            <a:avLst>
              <a:gd name="adj" fmla="val 0"/>
            </a:avLst>
          </a:prstGeom>
          <a:solidFill>
            <a:schemeClr val="tx2">
              <a:lumMod val="60000"/>
              <a:lumOff val="40000"/>
            </a:schemeClr>
          </a:solidFill>
          <a:ln>
            <a:noFill/>
          </a:ln>
        </p:spPr>
        <p:style>
          <a:lnRef idx="3">
            <a:schemeClr val="lt1"/>
          </a:lnRef>
          <a:fillRef idx="1">
            <a:schemeClr val="accent2"/>
          </a:fillRef>
          <a:effectRef idx="1">
            <a:schemeClr val="accent2"/>
          </a:effectRef>
          <a:fontRef idx="minor">
            <a:schemeClr val="lt1"/>
          </a:fontRef>
        </p:style>
        <p:txBody>
          <a:bodyPr wrap="square" rtlCol="0" anchor="ctr">
            <a:noAutofit/>
          </a:bodyPr>
          <a:lstStyle/>
          <a:p>
            <a:pPr algn="ctr"/>
            <a:r>
              <a:rPr lang="ja-JP" altLang="en-US" sz="1200">
                <a:latin typeface="メイリオ"/>
                <a:ea typeface="メイリオ"/>
                <a:cs typeface="メイリオ"/>
              </a:rPr>
              <a:t>解析</a:t>
            </a:r>
            <a:r>
              <a:rPr lang="ja-JP" altLang="en-US" sz="1200" dirty="0">
                <a:latin typeface="メイリオ"/>
                <a:ea typeface="メイリオ"/>
                <a:cs typeface="メイリオ"/>
              </a:rPr>
              <a:t>・実験</a:t>
            </a:r>
            <a:endParaRPr kumimoji="1" lang="ja-JP" altLang="en-US" sz="1200" dirty="0">
              <a:latin typeface="メイリオ"/>
              <a:ea typeface="メイリオ"/>
              <a:cs typeface="メイリオ"/>
            </a:endParaRPr>
          </a:p>
        </p:txBody>
      </p:sp>
      <p:cxnSp>
        <p:nvCxnSpPr>
          <p:cNvPr id="25" name="直線矢印コネクタ 24"/>
          <p:cNvCxnSpPr>
            <a:stCxn id="57" idx="2"/>
            <a:endCxn id="96" idx="0"/>
          </p:cNvCxnSpPr>
          <p:nvPr/>
        </p:nvCxnSpPr>
        <p:spPr>
          <a:xfrm>
            <a:off x="6168714" y="1883767"/>
            <a:ext cx="472" cy="207856"/>
          </a:xfrm>
          <a:prstGeom prst="straightConnector1">
            <a:avLst/>
          </a:prstGeom>
          <a:ln>
            <a:solidFill>
              <a:schemeClr val="accent3">
                <a:lumMod val="60000"/>
                <a:lumOff val="40000"/>
              </a:schemeClr>
            </a:solidFill>
            <a:headEnd type="triangle"/>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139694972"/>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descr="単独LOGO01.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058687" y="5878036"/>
            <a:ext cx="617713" cy="677108"/>
          </a:xfrm>
          <a:prstGeom prst="rect">
            <a:avLst/>
          </a:prstGeom>
        </p:spPr>
      </p:pic>
      <p:sp>
        <p:nvSpPr>
          <p:cNvPr id="6" name="正方形/長方形 5"/>
          <p:cNvSpPr/>
          <p:nvPr/>
        </p:nvSpPr>
        <p:spPr>
          <a:xfrm>
            <a:off x="6127750" y="5878036"/>
            <a:ext cx="2938096" cy="677108"/>
          </a:xfrm>
          <a:prstGeom prst="rect">
            <a:avLst/>
          </a:prstGeom>
        </p:spPr>
        <p:txBody>
          <a:bodyPr wrap="square">
            <a:spAutoFit/>
          </a:bodyPr>
          <a:lstStyle/>
          <a:p>
            <a:pPr algn="r"/>
            <a:r>
              <a:rPr lang="ja-JP" altLang="en-US" sz="1400" dirty="0">
                <a:solidFill>
                  <a:srgbClr val="595959"/>
                </a:solidFill>
                <a:latin typeface="メイリオ"/>
                <a:ea typeface="メイリオ"/>
                <a:cs typeface="メイリオ"/>
              </a:rPr>
              <a:t>ネットコマース株式会社</a:t>
            </a:r>
          </a:p>
          <a:p>
            <a:pPr algn="r"/>
            <a:r>
              <a:rPr lang="en-US" altLang="ja-JP" sz="800" dirty="0">
                <a:solidFill>
                  <a:srgbClr val="595959"/>
                </a:solidFill>
                <a:latin typeface="メイリオ"/>
                <a:ea typeface="メイリオ"/>
                <a:cs typeface="メイリオ"/>
              </a:rPr>
              <a:t>180-0004</a:t>
            </a:r>
            <a:r>
              <a:rPr lang="ja-JP" altLang="en-US" sz="800" dirty="0">
                <a:solidFill>
                  <a:srgbClr val="595959"/>
                </a:solidFill>
                <a:latin typeface="メイリオ"/>
                <a:ea typeface="メイリオ"/>
                <a:cs typeface="メイリオ"/>
              </a:rPr>
              <a:t>　東京都武蔵野市吉祥寺本町</a:t>
            </a:r>
            <a:r>
              <a:rPr lang="en-US" altLang="ja-JP" sz="800" dirty="0">
                <a:solidFill>
                  <a:srgbClr val="595959"/>
                </a:solidFill>
                <a:latin typeface="メイリオ"/>
                <a:ea typeface="メイリオ"/>
                <a:cs typeface="メイリオ"/>
              </a:rPr>
              <a:t>2-4-17</a:t>
            </a:r>
          </a:p>
          <a:p>
            <a:pPr algn="r"/>
            <a:r>
              <a:rPr lang="ja-JP" altLang="en-US" sz="800" dirty="0">
                <a:solidFill>
                  <a:srgbClr val="595959"/>
                </a:solidFill>
                <a:latin typeface="メイリオ"/>
                <a:ea typeface="メイリオ"/>
                <a:cs typeface="メイリオ"/>
              </a:rPr>
              <a:t>エスト・グランデール・カーロ </a:t>
            </a:r>
            <a:r>
              <a:rPr lang="en-US" altLang="ja-JP" sz="800" dirty="0">
                <a:solidFill>
                  <a:srgbClr val="595959"/>
                </a:solidFill>
                <a:latin typeface="メイリオ"/>
                <a:ea typeface="メイリオ"/>
                <a:cs typeface="メイリオ"/>
              </a:rPr>
              <a:t>1201</a:t>
            </a:r>
          </a:p>
          <a:p>
            <a:pPr algn="r"/>
            <a:r>
              <a:rPr lang="en-US" altLang="ja-JP" sz="800" dirty="0">
                <a:solidFill>
                  <a:srgbClr val="595959"/>
                </a:solidFill>
                <a:latin typeface="メイリオ"/>
                <a:ea typeface="メイリオ"/>
                <a:cs typeface="メイリオ"/>
                <a:hlinkClick r:id="rId3"/>
              </a:rPr>
              <a:t>http://www.netcommerce.co.jp/</a:t>
            </a:r>
            <a:endParaRPr lang="ja-JP" altLang="en-US" sz="800" dirty="0">
              <a:solidFill>
                <a:srgbClr val="595959"/>
              </a:solidFill>
              <a:latin typeface="メイリオ"/>
              <a:ea typeface="メイリオ"/>
              <a:cs typeface="メイリオ"/>
            </a:endParaRPr>
          </a:p>
        </p:txBody>
      </p:sp>
    </p:spTree>
    <p:extLst>
      <p:ext uri="{BB962C8B-B14F-4D97-AF65-F5344CB8AC3E}">
        <p14:creationId xmlns:p14="http://schemas.microsoft.com/office/powerpoint/2010/main" val="127319296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19D38AB0-9D66-C252-9CED-B92C1ED4CD1F}"/>
              </a:ext>
            </a:extLst>
          </p:cNvPr>
          <p:cNvSpPr>
            <a:spLocks noGrp="1"/>
          </p:cNvSpPr>
          <p:nvPr>
            <p:ph type="title"/>
          </p:nvPr>
        </p:nvSpPr>
        <p:spPr/>
        <p:txBody>
          <a:bodyPr/>
          <a:lstStyle/>
          <a:p>
            <a:r>
              <a:rPr kumimoji="1" lang="ja-JP" altLang="en-US"/>
              <a:t>デジタル・ネイティブの発想</a:t>
            </a:r>
          </a:p>
        </p:txBody>
      </p:sp>
      <p:pic>
        <p:nvPicPr>
          <p:cNvPr id="3" name="図 2">
            <a:extLst>
              <a:ext uri="{FF2B5EF4-FFF2-40B4-BE49-F238E27FC236}">
                <a16:creationId xmlns:a16="http://schemas.microsoft.com/office/drawing/2014/main" id="{9A05560C-3A76-1CA1-72DB-20DF4A0CE80C}"/>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1906973" y="955282"/>
            <a:ext cx="1462510" cy="1484782"/>
          </a:xfrm>
          <a:prstGeom prst="rect">
            <a:avLst/>
          </a:prstGeom>
        </p:spPr>
      </p:pic>
      <p:pic>
        <p:nvPicPr>
          <p:cNvPr id="4" name="図 3">
            <a:extLst>
              <a:ext uri="{FF2B5EF4-FFF2-40B4-BE49-F238E27FC236}">
                <a16:creationId xmlns:a16="http://schemas.microsoft.com/office/drawing/2014/main" id="{805DC356-380A-7EF9-505C-0E9477AFE28C}"/>
              </a:ext>
            </a:extLst>
          </p:cNvPr>
          <p:cNvPicPr>
            <a:picLocks noChangeAspect="1"/>
          </p:cNvPicPr>
          <p:nvPr/>
        </p:nvPicPr>
        <p:blipFill>
          <a:blip r:embed="rId3"/>
          <a:stretch>
            <a:fillRect/>
          </a:stretch>
        </p:blipFill>
        <p:spPr>
          <a:xfrm>
            <a:off x="6636866" y="866224"/>
            <a:ext cx="1673718" cy="1673718"/>
          </a:xfrm>
          <a:prstGeom prst="rect">
            <a:avLst/>
          </a:prstGeom>
        </p:spPr>
      </p:pic>
      <p:pic>
        <p:nvPicPr>
          <p:cNvPr id="6" name="図 5" descr="敷物 が含まれている画像&#10;&#10;自動的に生成された説明">
            <a:extLst>
              <a:ext uri="{FF2B5EF4-FFF2-40B4-BE49-F238E27FC236}">
                <a16:creationId xmlns:a16="http://schemas.microsoft.com/office/drawing/2014/main" id="{BF7844DA-6EFD-2A9D-61B0-CC5D19614FB4}"/>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7029322" y="1004727"/>
            <a:ext cx="889186" cy="371076"/>
          </a:xfrm>
          <a:prstGeom prst="rect">
            <a:avLst/>
          </a:prstGeom>
        </p:spPr>
      </p:pic>
      <p:sp>
        <p:nvSpPr>
          <p:cNvPr id="7" name="右矢印 6">
            <a:extLst>
              <a:ext uri="{FF2B5EF4-FFF2-40B4-BE49-F238E27FC236}">
                <a16:creationId xmlns:a16="http://schemas.microsoft.com/office/drawing/2014/main" id="{F6233E50-6507-E4B3-384F-ABB118E28486}"/>
              </a:ext>
            </a:extLst>
          </p:cNvPr>
          <p:cNvSpPr/>
          <p:nvPr/>
        </p:nvSpPr>
        <p:spPr>
          <a:xfrm>
            <a:off x="3602764" y="1630103"/>
            <a:ext cx="2954215" cy="332692"/>
          </a:xfrm>
          <a:prstGeom prst="rightArrow">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8" name="図 7">
            <a:extLst>
              <a:ext uri="{FF2B5EF4-FFF2-40B4-BE49-F238E27FC236}">
                <a16:creationId xmlns:a16="http://schemas.microsoft.com/office/drawing/2014/main" id="{9DB69CD7-AE00-B365-CD5D-464F10E3666F}"/>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2141687" y="2793949"/>
            <a:ext cx="987725" cy="1002767"/>
          </a:xfrm>
          <a:prstGeom prst="rect">
            <a:avLst/>
          </a:prstGeom>
        </p:spPr>
      </p:pic>
      <p:pic>
        <p:nvPicPr>
          <p:cNvPr id="9" name="図 8">
            <a:extLst>
              <a:ext uri="{FF2B5EF4-FFF2-40B4-BE49-F238E27FC236}">
                <a16:creationId xmlns:a16="http://schemas.microsoft.com/office/drawing/2014/main" id="{E627D879-4728-990F-4809-C78FA682E024}"/>
              </a:ext>
            </a:extLst>
          </p:cNvPr>
          <p:cNvPicPr>
            <a:picLocks noChangeAspect="1"/>
          </p:cNvPicPr>
          <p:nvPr/>
        </p:nvPicPr>
        <p:blipFill>
          <a:blip r:embed="rId3"/>
          <a:stretch>
            <a:fillRect/>
          </a:stretch>
        </p:blipFill>
        <p:spPr>
          <a:xfrm>
            <a:off x="6636866" y="2523866"/>
            <a:ext cx="1673718" cy="1673718"/>
          </a:xfrm>
          <a:prstGeom prst="rect">
            <a:avLst/>
          </a:prstGeom>
        </p:spPr>
      </p:pic>
      <p:pic>
        <p:nvPicPr>
          <p:cNvPr id="11" name="図 10">
            <a:extLst>
              <a:ext uri="{FF2B5EF4-FFF2-40B4-BE49-F238E27FC236}">
                <a16:creationId xmlns:a16="http://schemas.microsoft.com/office/drawing/2014/main" id="{CA49F911-DB78-A99D-C7F8-DB27DBAA9E8D}"/>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2126644" y="3856036"/>
            <a:ext cx="1002768" cy="1002768"/>
          </a:xfrm>
          <a:prstGeom prst="rect">
            <a:avLst/>
          </a:prstGeom>
        </p:spPr>
      </p:pic>
      <p:pic>
        <p:nvPicPr>
          <p:cNvPr id="12" name="図 11">
            <a:extLst>
              <a:ext uri="{FF2B5EF4-FFF2-40B4-BE49-F238E27FC236}">
                <a16:creationId xmlns:a16="http://schemas.microsoft.com/office/drawing/2014/main" id="{864ED5E3-D078-C527-7CBF-C8D005EC36C6}"/>
              </a:ext>
            </a:extLst>
          </p:cNvPr>
          <p:cNvPicPr>
            <a:picLocks noChangeAspect="1"/>
          </p:cNvPicPr>
          <p:nvPr/>
        </p:nvPicPr>
        <p:blipFill>
          <a:blip r:embed="rId7"/>
          <a:stretch>
            <a:fillRect/>
          </a:stretch>
        </p:blipFill>
        <p:spPr>
          <a:xfrm>
            <a:off x="2126644" y="4918124"/>
            <a:ext cx="1002768" cy="1002768"/>
          </a:xfrm>
          <a:prstGeom prst="rect">
            <a:avLst/>
          </a:prstGeom>
        </p:spPr>
      </p:pic>
      <p:sp>
        <p:nvSpPr>
          <p:cNvPr id="13" name="右矢印 12">
            <a:extLst>
              <a:ext uri="{FF2B5EF4-FFF2-40B4-BE49-F238E27FC236}">
                <a16:creationId xmlns:a16="http://schemas.microsoft.com/office/drawing/2014/main" id="{1AA716E7-21D2-6FE3-0BC0-F6C3B7013BE3}"/>
              </a:ext>
            </a:extLst>
          </p:cNvPr>
          <p:cNvSpPr/>
          <p:nvPr/>
        </p:nvSpPr>
        <p:spPr>
          <a:xfrm rot="10800000">
            <a:off x="3518919" y="3201513"/>
            <a:ext cx="2954215" cy="332692"/>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 name="右矢印 13">
            <a:extLst>
              <a:ext uri="{FF2B5EF4-FFF2-40B4-BE49-F238E27FC236}">
                <a16:creationId xmlns:a16="http://schemas.microsoft.com/office/drawing/2014/main" id="{A6999ABF-2FD6-5506-851F-7FAFFC67D49A}"/>
              </a:ext>
            </a:extLst>
          </p:cNvPr>
          <p:cNvSpPr/>
          <p:nvPr/>
        </p:nvSpPr>
        <p:spPr>
          <a:xfrm rot="10036340">
            <a:off x="3451932" y="3860236"/>
            <a:ext cx="3059018" cy="332692"/>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 name="右矢印 14">
            <a:extLst>
              <a:ext uri="{FF2B5EF4-FFF2-40B4-BE49-F238E27FC236}">
                <a16:creationId xmlns:a16="http://schemas.microsoft.com/office/drawing/2014/main" id="{47A35463-5430-D686-DCE4-F328A7577EE2}"/>
              </a:ext>
            </a:extLst>
          </p:cNvPr>
          <p:cNvSpPr/>
          <p:nvPr/>
        </p:nvSpPr>
        <p:spPr>
          <a:xfrm rot="9200391">
            <a:off x="3371951" y="4608457"/>
            <a:ext cx="3302847" cy="332692"/>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テキスト ボックス 15">
            <a:extLst>
              <a:ext uri="{FF2B5EF4-FFF2-40B4-BE49-F238E27FC236}">
                <a16:creationId xmlns:a16="http://schemas.microsoft.com/office/drawing/2014/main" id="{D7165314-8819-973C-D422-04C040938BD0}"/>
              </a:ext>
            </a:extLst>
          </p:cNvPr>
          <p:cNvSpPr txBox="1"/>
          <p:nvPr/>
        </p:nvSpPr>
        <p:spPr>
          <a:xfrm>
            <a:off x="326151" y="4025123"/>
            <a:ext cx="1800493" cy="646331"/>
          </a:xfrm>
          <a:prstGeom prst="rect">
            <a:avLst/>
          </a:prstGeom>
          <a:noFill/>
        </p:spPr>
        <p:txBody>
          <a:bodyPr wrap="none" rtlCol="0">
            <a:spAutoFit/>
          </a:bodyPr>
          <a:lstStyle/>
          <a:p>
            <a:r>
              <a:rPr kumimoji="1" lang="ja-JP" altLang="en-US">
                <a:solidFill>
                  <a:schemeClr val="accent6">
                    <a:lumMod val="75000"/>
                  </a:schemeClr>
                </a:solidFill>
                <a:latin typeface="Meiryo" panose="020B0604030504040204" pitchFamily="34" charset="-128"/>
                <a:ea typeface="Meiryo" panose="020B0604030504040204" pitchFamily="34" charset="-128"/>
              </a:rPr>
              <a:t>デジタル</a:t>
            </a:r>
            <a:endParaRPr kumimoji="1" lang="en-US" altLang="ja-JP" dirty="0">
              <a:solidFill>
                <a:schemeClr val="accent6">
                  <a:lumMod val="75000"/>
                </a:schemeClr>
              </a:solidFill>
              <a:latin typeface="Meiryo" panose="020B0604030504040204" pitchFamily="34" charset="-128"/>
              <a:ea typeface="Meiryo" panose="020B0604030504040204" pitchFamily="34" charset="-128"/>
            </a:endParaRPr>
          </a:p>
          <a:p>
            <a:r>
              <a:rPr kumimoji="1" lang="ja-JP" altLang="en-US">
                <a:solidFill>
                  <a:schemeClr val="accent6">
                    <a:lumMod val="75000"/>
                  </a:schemeClr>
                </a:solidFill>
                <a:latin typeface="Meiryo" panose="020B0604030504040204" pitchFamily="34" charset="-128"/>
                <a:ea typeface="Meiryo" panose="020B0604030504040204" pitchFamily="34" charset="-128"/>
              </a:rPr>
              <a:t>ネイティブ企業</a:t>
            </a:r>
          </a:p>
        </p:txBody>
      </p:sp>
      <p:sp>
        <p:nvSpPr>
          <p:cNvPr id="17" name="テキスト ボックス 16">
            <a:extLst>
              <a:ext uri="{FF2B5EF4-FFF2-40B4-BE49-F238E27FC236}">
                <a16:creationId xmlns:a16="http://schemas.microsoft.com/office/drawing/2014/main" id="{0BA78745-F41E-19F6-C921-4A4F27D9C69F}"/>
              </a:ext>
            </a:extLst>
          </p:cNvPr>
          <p:cNvSpPr txBox="1"/>
          <p:nvPr/>
        </p:nvSpPr>
        <p:spPr>
          <a:xfrm>
            <a:off x="326151" y="1236008"/>
            <a:ext cx="1338828" cy="923330"/>
          </a:xfrm>
          <a:prstGeom prst="rect">
            <a:avLst/>
          </a:prstGeom>
          <a:noFill/>
        </p:spPr>
        <p:txBody>
          <a:bodyPr wrap="none" rtlCol="0">
            <a:spAutoFit/>
          </a:bodyPr>
          <a:lstStyle/>
          <a:p>
            <a:r>
              <a:rPr kumimoji="1" lang="ja-JP" altLang="en-US">
                <a:solidFill>
                  <a:schemeClr val="accent3">
                    <a:lumMod val="75000"/>
                  </a:schemeClr>
                </a:solidFill>
                <a:latin typeface="Meiryo" panose="020B0604030504040204" pitchFamily="34" charset="-128"/>
                <a:ea typeface="Meiryo" panose="020B0604030504040204" pitchFamily="34" charset="-128"/>
              </a:rPr>
              <a:t>既存事業を</a:t>
            </a:r>
            <a:endParaRPr kumimoji="1" lang="en-US" altLang="ja-JP" dirty="0">
              <a:solidFill>
                <a:schemeClr val="accent3">
                  <a:lumMod val="75000"/>
                </a:schemeClr>
              </a:solidFill>
              <a:latin typeface="Meiryo" panose="020B0604030504040204" pitchFamily="34" charset="-128"/>
              <a:ea typeface="Meiryo" panose="020B0604030504040204" pitchFamily="34" charset="-128"/>
            </a:endParaRPr>
          </a:p>
          <a:p>
            <a:r>
              <a:rPr kumimoji="1" lang="ja-JP" altLang="en-US">
                <a:solidFill>
                  <a:schemeClr val="accent3">
                    <a:lumMod val="75000"/>
                  </a:schemeClr>
                </a:solidFill>
                <a:latin typeface="Meiryo" panose="020B0604030504040204" pitchFamily="34" charset="-128"/>
                <a:ea typeface="Meiryo" panose="020B0604030504040204" pitchFamily="34" charset="-128"/>
              </a:rPr>
              <a:t>抱える</a:t>
            </a:r>
            <a:endParaRPr kumimoji="1" lang="en-US" altLang="ja-JP" dirty="0">
              <a:solidFill>
                <a:schemeClr val="accent3">
                  <a:lumMod val="75000"/>
                </a:schemeClr>
              </a:solidFill>
              <a:latin typeface="Meiryo" panose="020B0604030504040204" pitchFamily="34" charset="-128"/>
              <a:ea typeface="Meiryo" panose="020B0604030504040204" pitchFamily="34" charset="-128"/>
            </a:endParaRPr>
          </a:p>
          <a:p>
            <a:r>
              <a:rPr kumimoji="1" lang="ja-JP" altLang="en-US">
                <a:solidFill>
                  <a:schemeClr val="accent3">
                    <a:lumMod val="75000"/>
                  </a:schemeClr>
                </a:solidFill>
                <a:latin typeface="Meiryo" panose="020B0604030504040204" pitchFamily="34" charset="-128"/>
                <a:ea typeface="Meiryo" panose="020B0604030504040204" pitchFamily="34" charset="-128"/>
              </a:rPr>
              <a:t>一般的企業</a:t>
            </a:r>
          </a:p>
        </p:txBody>
      </p:sp>
      <p:sp>
        <p:nvSpPr>
          <p:cNvPr id="18" name="テキスト ボックス 17">
            <a:extLst>
              <a:ext uri="{FF2B5EF4-FFF2-40B4-BE49-F238E27FC236}">
                <a16:creationId xmlns:a16="http://schemas.microsoft.com/office/drawing/2014/main" id="{DBEDA2A2-880A-FCA9-2039-103270D76DD9}"/>
              </a:ext>
            </a:extLst>
          </p:cNvPr>
          <p:cNvSpPr txBox="1"/>
          <p:nvPr/>
        </p:nvSpPr>
        <p:spPr>
          <a:xfrm>
            <a:off x="3472886" y="1328384"/>
            <a:ext cx="3249228" cy="307777"/>
          </a:xfrm>
          <a:prstGeom prst="rect">
            <a:avLst/>
          </a:prstGeom>
          <a:noFill/>
        </p:spPr>
        <p:txBody>
          <a:bodyPr wrap="square" rtlCol="0">
            <a:spAutoFit/>
          </a:bodyPr>
          <a:lstStyle/>
          <a:p>
            <a:pPr algn="ctr"/>
            <a:r>
              <a:rPr kumimoji="1" lang="ja-JP" altLang="en-US" sz="1400">
                <a:solidFill>
                  <a:schemeClr val="accent3">
                    <a:lumMod val="75000"/>
                  </a:schemeClr>
                </a:solidFill>
                <a:latin typeface="Meiryo" panose="020B0604030504040204" pitchFamily="34" charset="-128"/>
                <a:ea typeface="Meiryo" panose="020B0604030504040204" pitchFamily="34" charset="-128"/>
              </a:rPr>
              <a:t>既存事業をデジタルに適応させる</a:t>
            </a:r>
          </a:p>
        </p:txBody>
      </p:sp>
      <p:sp>
        <p:nvSpPr>
          <p:cNvPr id="19" name="テキスト ボックス 18">
            <a:extLst>
              <a:ext uri="{FF2B5EF4-FFF2-40B4-BE49-F238E27FC236}">
                <a16:creationId xmlns:a16="http://schemas.microsoft.com/office/drawing/2014/main" id="{AFD89CBF-03D7-E55C-89DF-E48C6AF25741}"/>
              </a:ext>
            </a:extLst>
          </p:cNvPr>
          <p:cNvSpPr txBox="1"/>
          <p:nvPr/>
        </p:nvSpPr>
        <p:spPr>
          <a:xfrm>
            <a:off x="3355187" y="2920763"/>
            <a:ext cx="3416206" cy="307777"/>
          </a:xfrm>
          <a:prstGeom prst="rect">
            <a:avLst/>
          </a:prstGeom>
          <a:noFill/>
        </p:spPr>
        <p:txBody>
          <a:bodyPr wrap="square" rtlCol="0">
            <a:spAutoFit/>
          </a:bodyPr>
          <a:lstStyle/>
          <a:p>
            <a:pPr algn="ctr"/>
            <a:r>
              <a:rPr kumimoji="1" lang="ja-JP" altLang="en-US" sz="1400">
                <a:solidFill>
                  <a:schemeClr val="accent6">
                    <a:lumMod val="75000"/>
                  </a:schemeClr>
                </a:solidFill>
                <a:latin typeface="Meiryo" panose="020B0604030504040204" pitchFamily="34" charset="-128"/>
                <a:ea typeface="Meiryo" panose="020B0604030504040204" pitchFamily="34" charset="-128"/>
              </a:rPr>
              <a:t>デジタル前提</a:t>
            </a:r>
            <a:r>
              <a:rPr lang="ja-JP" altLang="en-US" sz="1400">
                <a:solidFill>
                  <a:schemeClr val="accent6">
                    <a:lumMod val="75000"/>
                  </a:schemeClr>
                </a:solidFill>
                <a:latin typeface="Meiryo" panose="020B0604030504040204" pitchFamily="34" charset="-128"/>
                <a:ea typeface="Meiryo" panose="020B0604030504040204" pitchFamily="34" charset="-128"/>
              </a:rPr>
              <a:t>で</a:t>
            </a:r>
            <a:r>
              <a:rPr kumimoji="1" lang="ja-JP" altLang="en-US" sz="1400">
                <a:solidFill>
                  <a:schemeClr val="accent6">
                    <a:lumMod val="75000"/>
                  </a:schemeClr>
                </a:solidFill>
                <a:latin typeface="Meiryo" panose="020B0604030504040204" pitchFamily="34" charset="-128"/>
                <a:ea typeface="Meiryo" panose="020B0604030504040204" pitchFamily="34" charset="-128"/>
              </a:rPr>
              <a:t>既存事業を再構築する</a:t>
            </a:r>
          </a:p>
        </p:txBody>
      </p:sp>
      <p:sp>
        <p:nvSpPr>
          <p:cNvPr id="20" name="右矢印 19">
            <a:extLst>
              <a:ext uri="{FF2B5EF4-FFF2-40B4-BE49-F238E27FC236}">
                <a16:creationId xmlns:a16="http://schemas.microsoft.com/office/drawing/2014/main" id="{1DCAC218-D206-658A-ACD3-36C23EA1378C}"/>
              </a:ext>
            </a:extLst>
          </p:cNvPr>
          <p:cNvSpPr/>
          <p:nvPr/>
        </p:nvSpPr>
        <p:spPr>
          <a:xfrm rot="5400000">
            <a:off x="6436448" y="4544394"/>
            <a:ext cx="1135932" cy="340209"/>
          </a:xfrm>
          <a:prstGeom prst="right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右矢印 20">
            <a:extLst>
              <a:ext uri="{FF2B5EF4-FFF2-40B4-BE49-F238E27FC236}">
                <a16:creationId xmlns:a16="http://schemas.microsoft.com/office/drawing/2014/main" id="{26E2E1C9-1E11-02D2-D58B-6DDD88299AD9}"/>
              </a:ext>
            </a:extLst>
          </p:cNvPr>
          <p:cNvSpPr/>
          <p:nvPr/>
        </p:nvSpPr>
        <p:spPr>
          <a:xfrm rot="5400000">
            <a:off x="6890943" y="4549806"/>
            <a:ext cx="1135932" cy="340209"/>
          </a:xfrm>
          <a:prstGeom prst="right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右矢印 21">
            <a:extLst>
              <a:ext uri="{FF2B5EF4-FFF2-40B4-BE49-F238E27FC236}">
                <a16:creationId xmlns:a16="http://schemas.microsoft.com/office/drawing/2014/main" id="{EDA10D49-B107-5015-9344-B2E460D71916}"/>
              </a:ext>
            </a:extLst>
          </p:cNvPr>
          <p:cNvSpPr/>
          <p:nvPr/>
        </p:nvSpPr>
        <p:spPr>
          <a:xfrm rot="5400000">
            <a:off x="7345437" y="4544395"/>
            <a:ext cx="1135932" cy="340209"/>
          </a:xfrm>
          <a:prstGeom prst="right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テキスト ボックス 22">
            <a:extLst>
              <a:ext uri="{FF2B5EF4-FFF2-40B4-BE49-F238E27FC236}">
                <a16:creationId xmlns:a16="http://schemas.microsoft.com/office/drawing/2014/main" id="{B714B72A-FA86-AEC5-E55A-75FDC12BDC40}"/>
              </a:ext>
            </a:extLst>
          </p:cNvPr>
          <p:cNvSpPr txBox="1"/>
          <p:nvPr/>
        </p:nvSpPr>
        <p:spPr>
          <a:xfrm>
            <a:off x="6233038" y="5399199"/>
            <a:ext cx="2451741" cy="523220"/>
          </a:xfrm>
          <a:prstGeom prst="rect">
            <a:avLst/>
          </a:prstGeom>
          <a:noFill/>
        </p:spPr>
        <p:txBody>
          <a:bodyPr wrap="square" rtlCol="0">
            <a:spAutoFit/>
          </a:bodyPr>
          <a:lstStyle/>
          <a:p>
            <a:pPr algn="ctr"/>
            <a:r>
              <a:rPr kumimoji="1" lang="ja-JP" altLang="en-US" sz="1400">
                <a:solidFill>
                  <a:srgbClr val="0432FF"/>
                </a:solidFill>
                <a:latin typeface="Meiryo" panose="020B0604030504040204" pitchFamily="34" charset="-128"/>
                <a:ea typeface="Meiryo" panose="020B0604030504040204" pitchFamily="34" charset="-128"/>
              </a:rPr>
              <a:t>デジタル前提で</a:t>
            </a:r>
            <a:endParaRPr kumimoji="1" lang="en-US" altLang="ja-JP" sz="1400" dirty="0">
              <a:solidFill>
                <a:srgbClr val="0432FF"/>
              </a:solidFill>
              <a:latin typeface="Meiryo" panose="020B0604030504040204" pitchFamily="34" charset="-128"/>
              <a:ea typeface="Meiryo" panose="020B0604030504040204" pitchFamily="34" charset="-128"/>
            </a:endParaRPr>
          </a:p>
          <a:p>
            <a:pPr algn="ctr"/>
            <a:r>
              <a:rPr kumimoji="1" lang="ja-JP" altLang="en-US" sz="1400">
                <a:solidFill>
                  <a:srgbClr val="0432FF"/>
                </a:solidFill>
                <a:latin typeface="Meiryo" panose="020B0604030504040204" pitchFamily="34" charset="-128"/>
                <a:ea typeface="Meiryo" panose="020B0604030504040204" pitchFamily="34" charset="-128"/>
              </a:rPr>
              <a:t>新規事業を生みだす</a:t>
            </a:r>
          </a:p>
        </p:txBody>
      </p:sp>
      <p:grpSp>
        <p:nvGrpSpPr>
          <p:cNvPr id="26" name="グループ化 25">
            <a:extLst>
              <a:ext uri="{FF2B5EF4-FFF2-40B4-BE49-F238E27FC236}">
                <a16:creationId xmlns:a16="http://schemas.microsoft.com/office/drawing/2014/main" id="{2AE52212-45A7-BAC9-EDC4-22A3DF06EA2C}"/>
              </a:ext>
            </a:extLst>
          </p:cNvPr>
          <p:cNvGrpSpPr/>
          <p:nvPr/>
        </p:nvGrpSpPr>
        <p:grpSpPr>
          <a:xfrm>
            <a:off x="3698191" y="3197060"/>
            <a:ext cx="2705863" cy="2584145"/>
            <a:chOff x="3698191" y="3640406"/>
            <a:chExt cx="2705863" cy="2584145"/>
          </a:xfrm>
        </p:grpSpPr>
        <p:sp>
          <p:nvSpPr>
            <p:cNvPr id="5" name="星 12 4">
              <a:extLst>
                <a:ext uri="{FF2B5EF4-FFF2-40B4-BE49-F238E27FC236}">
                  <a16:creationId xmlns:a16="http://schemas.microsoft.com/office/drawing/2014/main" id="{BBBD81B2-3F54-56C7-DB7A-0FDD26BA3D20}"/>
                </a:ext>
              </a:extLst>
            </p:cNvPr>
            <p:cNvSpPr/>
            <p:nvPr/>
          </p:nvSpPr>
          <p:spPr>
            <a:xfrm>
              <a:off x="3698191" y="3640406"/>
              <a:ext cx="2705863" cy="2584145"/>
            </a:xfrm>
            <a:prstGeom prst="star12">
              <a:avLst>
                <a:gd name="adj" fmla="val 36102"/>
              </a:avLst>
            </a:prstGeom>
            <a:solidFill>
              <a:srgbClr val="FF0000">
                <a:alpha val="56863"/>
              </a:srgbClr>
            </a:solidFill>
            <a:ln>
              <a:solidFill>
                <a:srgbClr val="FFFF00"/>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テキスト ボックス 9">
              <a:extLst>
                <a:ext uri="{FF2B5EF4-FFF2-40B4-BE49-F238E27FC236}">
                  <a16:creationId xmlns:a16="http://schemas.microsoft.com/office/drawing/2014/main" id="{740AF8BA-3AD2-E2AF-68EE-65DBFE74427B}"/>
                </a:ext>
              </a:extLst>
            </p:cNvPr>
            <p:cNvSpPr txBox="1"/>
            <p:nvPr/>
          </p:nvSpPr>
          <p:spPr>
            <a:xfrm>
              <a:off x="4073275" y="4468469"/>
              <a:ext cx="1980029" cy="1015663"/>
            </a:xfrm>
            <a:prstGeom prst="rect">
              <a:avLst/>
            </a:prstGeom>
            <a:noFill/>
          </p:spPr>
          <p:txBody>
            <a:bodyPr wrap="none" rtlCol="0">
              <a:spAutoFit/>
            </a:bodyPr>
            <a:lstStyle/>
            <a:p>
              <a:pPr algn="ctr"/>
              <a:r>
                <a:rPr lang="ja-JP" altLang="en-US" sz="2000" b="1">
                  <a:solidFill>
                    <a:srgbClr val="FFFF00"/>
                  </a:solidFill>
                  <a:latin typeface="Meiryo" panose="020B0604030504040204" pitchFamily="34" charset="-128"/>
                  <a:ea typeface="Meiryo" panose="020B0604030504040204" pitchFamily="34" charset="-128"/>
                </a:rPr>
                <a:t>顧客体験の追求</a:t>
              </a:r>
            </a:p>
            <a:p>
              <a:pPr algn="ctr"/>
              <a:r>
                <a:rPr lang="ja-JP" altLang="en-US" sz="2000" b="1">
                  <a:solidFill>
                    <a:srgbClr val="FFFF00"/>
                  </a:solidFill>
                  <a:latin typeface="Meiryo" panose="020B0604030504040204" pitchFamily="34" charset="-128"/>
                  <a:ea typeface="Meiryo" panose="020B0604030504040204" pitchFamily="34" charset="-128"/>
                </a:rPr>
                <a:t>圧倒的スピード</a:t>
              </a:r>
            </a:p>
            <a:p>
              <a:pPr algn="ctr"/>
              <a:r>
                <a:rPr kumimoji="1" lang="ja-JP" altLang="en-US" sz="2000" b="1">
                  <a:solidFill>
                    <a:srgbClr val="FFFF00"/>
                  </a:solidFill>
                  <a:latin typeface="Meiryo" panose="020B0604030504040204" pitchFamily="34" charset="-128"/>
                  <a:ea typeface="Meiryo" panose="020B0604030504040204" pitchFamily="34" charset="-128"/>
                </a:rPr>
                <a:t>常識からの逸脱</a:t>
              </a:r>
              <a:endParaRPr kumimoji="1" lang="en-US" altLang="ja-JP" sz="2000" b="1" dirty="0">
                <a:solidFill>
                  <a:srgbClr val="FFFF00"/>
                </a:solidFill>
                <a:latin typeface="Meiryo" panose="020B0604030504040204" pitchFamily="34" charset="-128"/>
                <a:ea typeface="Meiryo" panose="020B0604030504040204" pitchFamily="34" charset="-128"/>
              </a:endParaRPr>
            </a:p>
          </p:txBody>
        </p:sp>
      </p:grpSp>
      <p:sp>
        <p:nvSpPr>
          <p:cNvPr id="27" name="テキスト ボックス 26">
            <a:extLst>
              <a:ext uri="{FF2B5EF4-FFF2-40B4-BE49-F238E27FC236}">
                <a16:creationId xmlns:a16="http://schemas.microsoft.com/office/drawing/2014/main" id="{C19A6001-206B-436C-C49F-8B09FAB9DADE}"/>
              </a:ext>
            </a:extLst>
          </p:cNvPr>
          <p:cNvSpPr txBox="1"/>
          <p:nvPr/>
        </p:nvSpPr>
        <p:spPr>
          <a:xfrm>
            <a:off x="57338" y="6032214"/>
            <a:ext cx="8956299" cy="369332"/>
          </a:xfrm>
          <a:prstGeom prst="rect">
            <a:avLst/>
          </a:prstGeom>
          <a:noFill/>
        </p:spPr>
        <p:txBody>
          <a:bodyPr wrap="none" rtlCol="0">
            <a:spAutoFit/>
          </a:bodyPr>
          <a:lstStyle/>
          <a:p>
            <a:pPr algn="ctr"/>
            <a:r>
              <a:rPr kumimoji="1" lang="ja-JP" altLang="en-US" sz="1600">
                <a:solidFill>
                  <a:schemeClr val="accent6">
                    <a:lumMod val="75000"/>
                  </a:schemeClr>
                </a:solidFill>
                <a:latin typeface="Meiryo" panose="020B0604030504040204" pitchFamily="34" charset="-128"/>
                <a:ea typeface="Meiryo" panose="020B0604030504040204" pitchFamily="34" charset="-128"/>
              </a:rPr>
              <a:t>提供者側の</a:t>
            </a:r>
            <a:r>
              <a:rPr kumimoji="1" lang="ja-JP" altLang="en-US" b="1" u="sng">
                <a:solidFill>
                  <a:schemeClr val="accent6">
                    <a:lumMod val="75000"/>
                  </a:schemeClr>
                </a:solidFill>
                <a:latin typeface="Meiryo" panose="020B0604030504040204" pitchFamily="34" charset="-128"/>
                <a:ea typeface="Meiryo" panose="020B0604030504040204" pitchFamily="34" charset="-128"/>
              </a:rPr>
              <a:t>制約をデジタルによって解消</a:t>
            </a:r>
            <a:r>
              <a:rPr kumimoji="1" lang="ja-JP" altLang="en-US" sz="1600">
                <a:solidFill>
                  <a:schemeClr val="accent6">
                    <a:lumMod val="75000"/>
                  </a:schemeClr>
                </a:solidFill>
                <a:latin typeface="Meiryo" panose="020B0604030504040204" pitchFamily="34" charset="-128"/>
                <a:ea typeface="Meiryo" panose="020B0604030504040204" pitchFamily="34" charset="-128"/>
              </a:rPr>
              <a:t>し、</a:t>
            </a:r>
            <a:r>
              <a:rPr kumimoji="1" lang="ja-JP" altLang="en-US" b="1">
                <a:solidFill>
                  <a:schemeClr val="accent6">
                    <a:lumMod val="75000"/>
                  </a:schemeClr>
                </a:solidFill>
                <a:latin typeface="Meiryo" panose="020B0604030504040204" pitchFamily="34" charset="-128"/>
                <a:ea typeface="Meiryo" panose="020B0604030504040204" pitchFamily="34" charset="-128"/>
              </a:rPr>
              <a:t>既存市場でのプレーヤー置き換え</a:t>
            </a:r>
            <a:r>
              <a:rPr kumimoji="1" lang="ja-JP" altLang="en-US" sz="1600">
                <a:solidFill>
                  <a:schemeClr val="accent6">
                    <a:lumMod val="75000"/>
                  </a:schemeClr>
                </a:solidFill>
                <a:latin typeface="Meiryo" panose="020B0604030504040204" pitchFamily="34" charset="-128"/>
                <a:ea typeface="Meiryo" panose="020B0604030504040204" pitchFamily="34" charset="-128"/>
              </a:rPr>
              <a:t>を狙う</a:t>
            </a:r>
          </a:p>
        </p:txBody>
      </p:sp>
      <p:grpSp>
        <p:nvGrpSpPr>
          <p:cNvPr id="32" name="グループ化 31">
            <a:extLst>
              <a:ext uri="{FF2B5EF4-FFF2-40B4-BE49-F238E27FC236}">
                <a16:creationId xmlns:a16="http://schemas.microsoft.com/office/drawing/2014/main" id="{F06A1098-9B6D-771A-8244-88D5523742F9}"/>
              </a:ext>
            </a:extLst>
          </p:cNvPr>
          <p:cNvGrpSpPr/>
          <p:nvPr/>
        </p:nvGrpSpPr>
        <p:grpSpPr>
          <a:xfrm>
            <a:off x="3308684" y="4950178"/>
            <a:ext cx="2644928" cy="1066278"/>
            <a:chOff x="3308684" y="4950178"/>
            <a:chExt cx="2644928" cy="1066278"/>
          </a:xfrm>
        </p:grpSpPr>
        <p:cxnSp>
          <p:nvCxnSpPr>
            <p:cNvPr id="25" name="直線コネクタ 24">
              <a:extLst>
                <a:ext uri="{FF2B5EF4-FFF2-40B4-BE49-F238E27FC236}">
                  <a16:creationId xmlns:a16="http://schemas.microsoft.com/office/drawing/2014/main" id="{E018606E-E65E-844A-803E-A467CFDEA685}"/>
                </a:ext>
              </a:extLst>
            </p:cNvPr>
            <p:cNvCxnSpPr/>
            <p:nvPr/>
          </p:nvCxnSpPr>
          <p:spPr>
            <a:xfrm>
              <a:off x="4171533" y="4950178"/>
              <a:ext cx="1782079" cy="0"/>
            </a:xfrm>
            <a:prstGeom prst="line">
              <a:avLst/>
            </a:prstGeom>
            <a:ln>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9" name="直線矢印コネクタ 28">
              <a:extLst>
                <a:ext uri="{FF2B5EF4-FFF2-40B4-BE49-F238E27FC236}">
                  <a16:creationId xmlns:a16="http://schemas.microsoft.com/office/drawing/2014/main" id="{8523C7EE-D977-1D6F-6CE4-D41DD1442FBC}"/>
                </a:ext>
              </a:extLst>
            </p:cNvPr>
            <p:cNvCxnSpPr>
              <a:cxnSpLocks/>
            </p:cNvCxnSpPr>
            <p:nvPr/>
          </p:nvCxnSpPr>
          <p:spPr>
            <a:xfrm flipH="1">
              <a:off x="3308684" y="4950178"/>
              <a:ext cx="1742438" cy="1066278"/>
            </a:xfrm>
            <a:prstGeom prst="straightConnector1">
              <a:avLst/>
            </a:prstGeom>
            <a:ln>
              <a:solidFill>
                <a:srgbClr val="FFFD78"/>
              </a:solidFill>
              <a:tailEnd type="triangle"/>
            </a:ln>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1052784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22" presetClass="entr" presetSubtype="2" fill="hold" grpId="0" nodeType="after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wipe(right)">
                                      <p:cBhvr>
                                        <p:cTn id="13" dur="500"/>
                                        <p:tgtEl>
                                          <p:spTgt spid="19"/>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wipe(right)">
                                      <p:cBhvr>
                                        <p:cTn id="16" dur="500"/>
                                        <p:tgtEl>
                                          <p:spTgt spid="13"/>
                                        </p:tgtEl>
                                      </p:cBhvr>
                                    </p:animEffect>
                                  </p:childTnLst>
                                </p:cTn>
                              </p:par>
                              <p:par>
                                <p:cTn id="17" presetID="22" presetClass="entr" presetSubtype="2"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right)">
                                      <p:cBhvr>
                                        <p:cTn id="19" dur="500"/>
                                        <p:tgtEl>
                                          <p:spTgt spid="14"/>
                                        </p:tgtEl>
                                      </p:cBhvr>
                                    </p:animEffect>
                                  </p:childTnLst>
                                </p:cTn>
                              </p:par>
                              <p:par>
                                <p:cTn id="20" presetID="22" presetClass="entr" presetSubtype="2"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right)">
                                      <p:cBhvr>
                                        <p:cTn id="22" dur="500"/>
                                        <p:tgtEl>
                                          <p:spTgt spid="15"/>
                                        </p:tgtEl>
                                      </p:cBhvr>
                                    </p:animEffect>
                                  </p:childTnLst>
                                </p:cTn>
                              </p:par>
                            </p:childTnLst>
                          </p:cTn>
                        </p:par>
                        <p:par>
                          <p:cTn id="23" fill="hold">
                            <p:stCondLst>
                              <p:cond delay="1000"/>
                            </p:stCondLst>
                            <p:childTnLst>
                              <p:par>
                                <p:cTn id="24" presetID="53" presetClass="entr" presetSubtype="16" fill="hold" nodeType="after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p:cTn id="26" dur="500" fill="hold"/>
                                        <p:tgtEl>
                                          <p:spTgt spid="8"/>
                                        </p:tgtEl>
                                        <p:attrNameLst>
                                          <p:attrName>ppt_w</p:attrName>
                                        </p:attrNameLst>
                                      </p:cBhvr>
                                      <p:tavLst>
                                        <p:tav tm="0">
                                          <p:val>
                                            <p:fltVal val="0"/>
                                          </p:val>
                                        </p:tav>
                                        <p:tav tm="100000">
                                          <p:val>
                                            <p:strVal val="#ppt_w"/>
                                          </p:val>
                                        </p:tav>
                                      </p:tavLst>
                                    </p:anim>
                                    <p:anim calcmode="lin" valueType="num">
                                      <p:cBhvr>
                                        <p:cTn id="27" dur="500" fill="hold"/>
                                        <p:tgtEl>
                                          <p:spTgt spid="8"/>
                                        </p:tgtEl>
                                        <p:attrNameLst>
                                          <p:attrName>ppt_h</p:attrName>
                                        </p:attrNameLst>
                                      </p:cBhvr>
                                      <p:tavLst>
                                        <p:tav tm="0">
                                          <p:val>
                                            <p:fltVal val="0"/>
                                          </p:val>
                                        </p:tav>
                                        <p:tav tm="100000">
                                          <p:val>
                                            <p:strVal val="#ppt_h"/>
                                          </p:val>
                                        </p:tav>
                                      </p:tavLst>
                                    </p:anim>
                                    <p:animEffect transition="in" filter="fade">
                                      <p:cBhvr>
                                        <p:cTn id="28" dur="500"/>
                                        <p:tgtEl>
                                          <p:spTgt spid="8"/>
                                        </p:tgtEl>
                                      </p:cBhvr>
                                    </p:animEffect>
                                  </p:childTnLst>
                                </p:cTn>
                              </p:par>
                              <p:par>
                                <p:cTn id="29" presetID="53" presetClass="entr" presetSubtype="16" fill="hold"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500" fill="hold"/>
                                        <p:tgtEl>
                                          <p:spTgt spid="11"/>
                                        </p:tgtEl>
                                        <p:attrNameLst>
                                          <p:attrName>ppt_w</p:attrName>
                                        </p:attrNameLst>
                                      </p:cBhvr>
                                      <p:tavLst>
                                        <p:tav tm="0">
                                          <p:val>
                                            <p:fltVal val="0"/>
                                          </p:val>
                                        </p:tav>
                                        <p:tav tm="100000">
                                          <p:val>
                                            <p:strVal val="#ppt_w"/>
                                          </p:val>
                                        </p:tav>
                                      </p:tavLst>
                                    </p:anim>
                                    <p:anim calcmode="lin" valueType="num">
                                      <p:cBhvr>
                                        <p:cTn id="32" dur="500" fill="hold"/>
                                        <p:tgtEl>
                                          <p:spTgt spid="11"/>
                                        </p:tgtEl>
                                        <p:attrNameLst>
                                          <p:attrName>ppt_h</p:attrName>
                                        </p:attrNameLst>
                                      </p:cBhvr>
                                      <p:tavLst>
                                        <p:tav tm="0">
                                          <p:val>
                                            <p:fltVal val="0"/>
                                          </p:val>
                                        </p:tav>
                                        <p:tav tm="100000">
                                          <p:val>
                                            <p:strVal val="#ppt_h"/>
                                          </p:val>
                                        </p:tav>
                                      </p:tavLst>
                                    </p:anim>
                                    <p:animEffect transition="in" filter="fade">
                                      <p:cBhvr>
                                        <p:cTn id="33" dur="50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p:cTn id="36" dur="500" fill="hold"/>
                                        <p:tgtEl>
                                          <p:spTgt spid="12"/>
                                        </p:tgtEl>
                                        <p:attrNameLst>
                                          <p:attrName>ppt_w</p:attrName>
                                        </p:attrNameLst>
                                      </p:cBhvr>
                                      <p:tavLst>
                                        <p:tav tm="0">
                                          <p:val>
                                            <p:fltVal val="0"/>
                                          </p:val>
                                        </p:tav>
                                        <p:tav tm="100000">
                                          <p:val>
                                            <p:strVal val="#ppt_w"/>
                                          </p:val>
                                        </p:tav>
                                      </p:tavLst>
                                    </p:anim>
                                    <p:anim calcmode="lin" valueType="num">
                                      <p:cBhvr>
                                        <p:cTn id="37" dur="500" fill="hold"/>
                                        <p:tgtEl>
                                          <p:spTgt spid="12"/>
                                        </p:tgtEl>
                                        <p:attrNameLst>
                                          <p:attrName>ppt_h</p:attrName>
                                        </p:attrNameLst>
                                      </p:cBhvr>
                                      <p:tavLst>
                                        <p:tav tm="0">
                                          <p:val>
                                            <p:fltVal val="0"/>
                                          </p:val>
                                        </p:tav>
                                        <p:tav tm="100000">
                                          <p:val>
                                            <p:strVal val="#ppt_h"/>
                                          </p:val>
                                        </p:tav>
                                      </p:tavLst>
                                    </p:anim>
                                    <p:animEffect transition="in" filter="fade">
                                      <p:cBhvr>
                                        <p:cTn id="38" dur="500"/>
                                        <p:tgtEl>
                                          <p:spTgt spid="12"/>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p:cTn id="41" dur="500" fill="hold"/>
                                        <p:tgtEl>
                                          <p:spTgt spid="16"/>
                                        </p:tgtEl>
                                        <p:attrNameLst>
                                          <p:attrName>ppt_w</p:attrName>
                                        </p:attrNameLst>
                                      </p:cBhvr>
                                      <p:tavLst>
                                        <p:tav tm="0">
                                          <p:val>
                                            <p:fltVal val="0"/>
                                          </p:val>
                                        </p:tav>
                                        <p:tav tm="100000">
                                          <p:val>
                                            <p:strVal val="#ppt_w"/>
                                          </p:val>
                                        </p:tav>
                                      </p:tavLst>
                                    </p:anim>
                                    <p:anim calcmode="lin" valueType="num">
                                      <p:cBhvr>
                                        <p:cTn id="42" dur="500" fill="hold"/>
                                        <p:tgtEl>
                                          <p:spTgt spid="16"/>
                                        </p:tgtEl>
                                        <p:attrNameLst>
                                          <p:attrName>ppt_h</p:attrName>
                                        </p:attrNameLst>
                                      </p:cBhvr>
                                      <p:tavLst>
                                        <p:tav tm="0">
                                          <p:val>
                                            <p:fltVal val="0"/>
                                          </p:val>
                                        </p:tav>
                                        <p:tav tm="100000">
                                          <p:val>
                                            <p:strVal val="#ppt_h"/>
                                          </p:val>
                                        </p:tav>
                                      </p:tavLst>
                                    </p:anim>
                                    <p:animEffect transition="in" filter="fade">
                                      <p:cBhvr>
                                        <p:cTn id="43" dur="500"/>
                                        <p:tgtEl>
                                          <p:spTgt spid="16"/>
                                        </p:tgtEl>
                                      </p:cBhvr>
                                    </p:animEffect>
                                  </p:childTnLst>
                                </p:cTn>
                              </p:par>
                            </p:childTnLst>
                          </p:cTn>
                        </p:par>
                        <p:par>
                          <p:cTn id="44" fill="hold">
                            <p:stCondLst>
                              <p:cond delay="1500"/>
                            </p:stCondLst>
                            <p:childTnLst>
                              <p:par>
                                <p:cTn id="45" presetID="22" presetClass="entr" presetSubtype="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21"/>
                                        </p:tgtEl>
                                        <p:attrNameLst>
                                          <p:attrName>style.visibility</p:attrName>
                                        </p:attrNameLst>
                                      </p:cBhvr>
                                      <p:to>
                                        <p:strVal val="visible"/>
                                      </p:to>
                                    </p:set>
                                    <p:animEffect transition="in" filter="wipe(up)">
                                      <p:cBhvr>
                                        <p:cTn id="50" dur="500"/>
                                        <p:tgtEl>
                                          <p:spTgt spid="21"/>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wipe(up)">
                                      <p:cBhvr>
                                        <p:cTn id="53" dur="500"/>
                                        <p:tgtEl>
                                          <p:spTgt spid="22"/>
                                        </p:tgtEl>
                                      </p:cBhvr>
                                    </p:animEffect>
                                  </p:childTnLst>
                                </p:cTn>
                              </p:par>
                            </p:childTnLst>
                          </p:cTn>
                        </p:par>
                        <p:par>
                          <p:cTn id="54" fill="hold">
                            <p:stCondLst>
                              <p:cond delay="2000"/>
                            </p:stCondLst>
                            <p:childTnLst>
                              <p:par>
                                <p:cTn id="55" presetID="53" presetClass="entr" presetSubtype="1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fltVal val="0"/>
                                          </p:val>
                                        </p:tav>
                                        <p:tav tm="100000">
                                          <p:val>
                                            <p:strVal val="#ppt_w"/>
                                          </p:val>
                                        </p:tav>
                                      </p:tavLst>
                                    </p:anim>
                                    <p:anim calcmode="lin" valueType="num">
                                      <p:cBhvr>
                                        <p:cTn id="58" dur="500" fill="hold"/>
                                        <p:tgtEl>
                                          <p:spTgt spid="23"/>
                                        </p:tgtEl>
                                        <p:attrNameLst>
                                          <p:attrName>ppt_h</p:attrName>
                                        </p:attrNameLst>
                                      </p:cBhvr>
                                      <p:tavLst>
                                        <p:tav tm="0">
                                          <p:val>
                                            <p:fltVal val="0"/>
                                          </p:val>
                                        </p:tav>
                                        <p:tav tm="100000">
                                          <p:val>
                                            <p:strVal val="#ppt_h"/>
                                          </p:val>
                                        </p:tav>
                                      </p:tavLst>
                                    </p:anim>
                                    <p:animEffect transition="in" filter="fade">
                                      <p:cBhvr>
                                        <p:cTn id="59" dur="500"/>
                                        <p:tgtEl>
                                          <p:spTgt spid="23"/>
                                        </p:tgtEl>
                                      </p:cBhvr>
                                    </p:animEffect>
                                  </p:childTnLst>
                                </p:cTn>
                              </p:par>
                            </p:childTnLst>
                          </p:cTn>
                        </p:par>
                      </p:childTnLst>
                    </p:cTn>
                  </p:par>
                  <p:par>
                    <p:cTn id="60" fill="hold">
                      <p:stCondLst>
                        <p:cond delay="indefinite"/>
                      </p:stCondLst>
                      <p:childTnLst>
                        <p:par>
                          <p:cTn id="61" fill="hold">
                            <p:stCondLst>
                              <p:cond delay="0"/>
                            </p:stCondLst>
                            <p:childTnLst>
                              <p:par>
                                <p:cTn id="62" presetID="53" presetClass="entr" presetSubtype="16" fill="hold" nodeType="clickEffect">
                                  <p:stCondLst>
                                    <p:cond delay="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nodeType="clickEffect">
                                  <p:stCondLst>
                                    <p:cond delay="0"/>
                                  </p:stCondLst>
                                  <p:childTnLst>
                                    <p:set>
                                      <p:cBhvr>
                                        <p:cTn id="70" dur="1" fill="hold">
                                          <p:stCondLst>
                                            <p:cond delay="0"/>
                                          </p:stCondLst>
                                        </p:cTn>
                                        <p:tgtEl>
                                          <p:spTgt spid="32"/>
                                        </p:tgtEl>
                                        <p:attrNameLst>
                                          <p:attrName>style.visibility</p:attrName>
                                        </p:attrNameLst>
                                      </p:cBhvr>
                                      <p:to>
                                        <p:strVal val="visible"/>
                                      </p:to>
                                    </p:set>
                                    <p:animEffect transition="in" filter="wipe(up)">
                                      <p:cBhvr>
                                        <p:cTn id="71" dur="500"/>
                                        <p:tgtEl>
                                          <p:spTgt spid="32"/>
                                        </p:tgtEl>
                                      </p:cBhvr>
                                    </p:animEffect>
                                  </p:childTnLst>
                                </p:cTn>
                              </p:par>
                            </p:childTnLst>
                          </p:cTn>
                        </p:par>
                        <p:par>
                          <p:cTn id="72" fill="hold">
                            <p:stCondLst>
                              <p:cond delay="500"/>
                            </p:stCondLst>
                            <p:childTnLst>
                              <p:par>
                                <p:cTn id="73" presetID="53" presetClass="entr" presetSubtype="16" fill="hold" grpId="0" nodeType="afterEffect">
                                  <p:stCondLst>
                                    <p:cond delay="0"/>
                                  </p:stCondLst>
                                  <p:childTnLst>
                                    <p:set>
                                      <p:cBhvr>
                                        <p:cTn id="74" dur="1" fill="hold">
                                          <p:stCondLst>
                                            <p:cond delay="0"/>
                                          </p:stCondLst>
                                        </p:cTn>
                                        <p:tgtEl>
                                          <p:spTgt spid="27"/>
                                        </p:tgtEl>
                                        <p:attrNameLst>
                                          <p:attrName>style.visibility</p:attrName>
                                        </p:attrNameLst>
                                      </p:cBhvr>
                                      <p:to>
                                        <p:strVal val="visible"/>
                                      </p:to>
                                    </p:set>
                                    <p:anim calcmode="lin" valueType="num">
                                      <p:cBhvr>
                                        <p:cTn id="75" dur="500" fill="hold"/>
                                        <p:tgtEl>
                                          <p:spTgt spid="27"/>
                                        </p:tgtEl>
                                        <p:attrNameLst>
                                          <p:attrName>ppt_w</p:attrName>
                                        </p:attrNameLst>
                                      </p:cBhvr>
                                      <p:tavLst>
                                        <p:tav tm="0">
                                          <p:val>
                                            <p:fltVal val="0"/>
                                          </p:val>
                                        </p:tav>
                                        <p:tav tm="100000">
                                          <p:val>
                                            <p:strVal val="#ppt_w"/>
                                          </p:val>
                                        </p:tav>
                                      </p:tavLst>
                                    </p:anim>
                                    <p:anim calcmode="lin" valueType="num">
                                      <p:cBhvr>
                                        <p:cTn id="76" dur="500" fill="hold"/>
                                        <p:tgtEl>
                                          <p:spTgt spid="27"/>
                                        </p:tgtEl>
                                        <p:attrNameLst>
                                          <p:attrName>ppt_h</p:attrName>
                                        </p:attrNameLst>
                                      </p:cBhvr>
                                      <p:tavLst>
                                        <p:tav tm="0">
                                          <p:val>
                                            <p:fltVal val="0"/>
                                          </p:val>
                                        </p:tav>
                                        <p:tav tm="100000">
                                          <p:val>
                                            <p:strVal val="#ppt_h"/>
                                          </p:val>
                                        </p:tav>
                                      </p:tavLst>
                                    </p:anim>
                                    <p:animEffect transition="in" filter="fade">
                                      <p:cBhvr>
                                        <p:cTn id="7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p:bldP spid="19" grpId="0"/>
      <p:bldP spid="20" grpId="0" animBg="1"/>
      <p:bldP spid="21" grpId="0" animBg="1"/>
      <p:bldP spid="22" grpId="0" animBg="1"/>
      <p:bldP spid="23" grpId="0"/>
      <p:bldP spid="2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図 11">
            <a:extLst>
              <a:ext uri="{FF2B5EF4-FFF2-40B4-BE49-F238E27FC236}">
                <a16:creationId xmlns:a16="http://schemas.microsoft.com/office/drawing/2014/main" id="{864ED5E3-D078-C527-7CBF-C8D005EC36C6}"/>
              </a:ext>
            </a:extLst>
          </p:cNvPr>
          <p:cNvPicPr>
            <a:picLocks noChangeAspect="1"/>
          </p:cNvPicPr>
          <p:nvPr/>
        </p:nvPicPr>
        <p:blipFill>
          <a:blip r:embed="rId3"/>
          <a:stretch>
            <a:fillRect/>
          </a:stretch>
        </p:blipFill>
        <p:spPr>
          <a:xfrm>
            <a:off x="2126644" y="4918124"/>
            <a:ext cx="1002768" cy="1002768"/>
          </a:xfrm>
          <a:prstGeom prst="rect">
            <a:avLst/>
          </a:prstGeom>
        </p:spPr>
      </p:pic>
      <p:sp>
        <p:nvSpPr>
          <p:cNvPr id="2" name="タイトル 1">
            <a:extLst>
              <a:ext uri="{FF2B5EF4-FFF2-40B4-BE49-F238E27FC236}">
                <a16:creationId xmlns:a16="http://schemas.microsoft.com/office/drawing/2014/main" id="{19D38AB0-9D66-C252-9CED-B92C1ED4CD1F}"/>
              </a:ext>
            </a:extLst>
          </p:cNvPr>
          <p:cNvSpPr>
            <a:spLocks noGrp="1"/>
          </p:cNvSpPr>
          <p:nvPr>
            <p:ph type="title"/>
          </p:nvPr>
        </p:nvSpPr>
        <p:spPr/>
        <p:txBody>
          <a:bodyPr/>
          <a:lstStyle/>
          <a:p>
            <a:r>
              <a:rPr kumimoji="1" lang="ja-JP" altLang="en-US"/>
              <a:t>デジタル・ネイティブの発想</a:t>
            </a:r>
          </a:p>
        </p:txBody>
      </p:sp>
      <p:pic>
        <p:nvPicPr>
          <p:cNvPr id="3" name="図 2">
            <a:extLst>
              <a:ext uri="{FF2B5EF4-FFF2-40B4-BE49-F238E27FC236}">
                <a16:creationId xmlns:a16="http://schemas.microsoft.com/office/drawing/2014/main" id="{9A05560C-3A76-1CA1-72DB-20DF4A0CE80C}"/>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1906973" y="955282"/>
            <a:ext cx="1462510" cy="1484782"/>
          </a:xfrm>
          <a:prstGeom prst="rect">
            <a:avLst/>
          </a:prstGeom>
        </p:spPr>
      </p:pic>
      <p:pic>
        <p:nvPicPr>
          <p:cNvPr id="4" name="図 3">
            <a:extLst>
              <a:ext uri="{FF2B5EF4-FFF2-40B4-BE49-F238E27FC236}">
                <a16:creationId xmlns:a16="http://schemas.microsoft.com/office/drawing/2014/main" id="{805DC356-380A-7EF9-505C-0E9477AFE28C}"/>
              </a:ext>
            </a:extLst>
          </p:cNvPr>
          <p:cNvPicPr>
            <a:picLocks noChangeAspect="1"/>
          </p:cNvPicPr>
          <p:nvPr/>
        </p:nvPicPr>
        <p:blipFill>
          <a:blip r:embed="rId5"/>
          <a:stretch>
            <a:fillRect/>
          </a:stretch>
        </p:blipFill>
        <p:spPr>
          <a:xfrm>
            <a:off x="6636866" y="866224"/>
            <a:ext cx="1673718" cy="1673718"/>
          </a:xfrm>
          <a:prstGeom prst="rect">
            <a:avLst/>
          </a:prstGeom>
        </p:spPr>
      </p:pic>
      <p:pic>
        <p:nvPicPr>
          <p:cNvPr id="6" name="図 5" descr="敷物 が含まれている画像&#10;&#10;自動的に生成された説明">
            <a:extLst>
              <a:ext uri="{FF2B5EF4-FFF2-40B4-BE49-F238E27FC236}">
                <a16:creationId xmlns:a16="http://schemas.microsoft.com/office/drawing/2014/main" id="{BF7844DA-6EFD-2A9D-61B0-CC5D19614FB4}"/>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7029322" y="1004727"/>
            <a:ext cx="889186" cy="371076"/>
          </a:xfrm>
          <a:prstGeom prst="rect">
            <a:avLst/>
          </a:prstGeom>
        </p:spPr>
      </p:pic>
      <p:sp>
        <p:nvSpPr>
          <p:cNvPr id="7" name="右矢印 6">
            <a:extLst>
              <a:ext uri="{FF2B5EF4-FFF2-40B4-BE49-F238E27FC236}">
                <a16:creationId xmlns:a16="http://schemas.microsoft.com/office/drawing/2014/main" id="{F6233E50-6507-E4B3-384F-ABB118E28486}"/>
              </a:ext>
            </a:extLst>
          </p:cNvPr>
          <p:cNvSpPr/>
          <p:nvPr/>
        </p:nvSpPr>
        <p:spPr>
          <a:xfrm>
            <a:off x="3602764" y="1630103"/>
            <a:ext cx="2954215" cy="332692"/>
          </a:xfrm>
          <a:prstGeom prst="rightArrow">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8" name="図 7">
            <a:extLst>
              <a:ext uri="{FF2B5EF4-FFF2-40B4-BE49-F238E27FC236}">
                <a16:creationId xmlns:a16="http://schemas.microsoft.com/office/drawing/2014/main" id="{9DB69CD7-AE00-B365-CD5D-464F10E3666F}"/>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2141687" y="2793949"/>
            <a:ext cx="987725" cy="1002767"/>
          </a:xfrm>
          <a:prstGeom prst="rect">
            <a:avLst/>
          </a:prstGeom>
        </p:spPr>
      </p:pic>
      <p:pic>
        <p:nvPicPr>
          <p:cNvPr id="9" name="図 8">
            <a:extLst>
              <a:ext uri="{FF2B5EF4-FFF2-40B4-BE49-F238E27FC236}">
                <a16:creationId xmlns:a16="http://schemas.microsoft.com/office/drawing/2014/main" id="{E627D879-4728-990F-4809-C78FA682E024}"/>
              </a:ext>
            </a:extLst>
          </p:cNvPr>
          <p:cNvPicPr>
            <a:picLocks noChangeAspect="1"/>
          </p:cNvPicPr>
          <p:nvPr/>
        </p:nvPicPr>
        <p:blipFill>
          <a:blip r:embed="rId5"/>
          <a:stretch>
            <a:fillRect/>
          </a:stretch>
        </p:blipFill>
        <p:spPr>
          <a:xfrm>
            <a:off x="6636866" y="2523866"/>
            <a:ext cx="1673718" cy="1673718"/>
          </a:xfrm>
          <a:prstGeom prst="rect">
            <a:avLst/>
          </a:prstGeom>
        </p:spPr>
      </p:pic>
      <p:pic>
        <p:nvPicPr>
          <p:cNvPr id="11" name="図 10">
            <a:extLst>
              <a:ext uri="{FF2B5EF4-FFF2-40B4-BE49-F238E27FC236}">
                <a16:creationId xmlns:a16="http://schemas.microsoft.com/office/drawing/2014/main" id="{CA49F911-DB78-A99D-C7F8-DB27DBAA9E8D}"/>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2126644" y="3856036"/>
            <a:ext cx="1002768" cy="1002768"/>
          </a:xfrm>
          <a:prstGeom prst="rect">
            <a:avLst/>
          </a:prstGeom>
        </p:spPr>
      </p:pic>
      <p:sp>
        <p:nvSpPr>
          <p:cNvPr id="13" name="右矢印 12">
            <a:extLst>
              <a:ext uri="{FF2B5EF4-FFF2-40B4-BE49-F238E27FC236}">
                <a16:creationId xmlns:a16="http://schemas.microsoft.com/office/drawing/2014/main" id="{1AA716E7-21D2-6FE3-0BC0-F6C3B7013BE3}"/>
              </a:ext>
            </a:extLst>
          </p:cNvPr>
          <p:cNvSpPr/>
          <p:nvPr/>
        </p:nvSpPr>
        <p:spPr>
          <a:xfrm rot="10800000">
            <a:off x="3518919" y="3201513"/>
            <a:ext cx="2954215" cy="332692"/>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 name="右矢印 13">
            <a:extLst>
              <a:ext uri="{FF2B5EF4-FFF2-40B4-BE49-F238E27FC236}">
                <a16:creationId xmlns:a16="http://schemas.microsoft.com/office/drawing/2014/main" id="{A6999ABF-2FD6-5506-851F-7FAFFC67D49A}"/>
              </a:ext>
            </a:extLst>
          </p:cNvPr>
          <p:cNvSpPr/>
          <p:nvPr/>
        </p:nvSpPr>
        <p:spPr>
          <a:xfrm rot="10036340">
            <a:off x="3451932" y="3860236"/>
            <a:ext cx="3059018" cy="332692"/>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 name="右矢印 14">
            <a:extLst>
              <a:ext uri="{FF2B5EF4-FFF2-40B4-BE49-F238E27FC236}">
                <a16:creationId xmlns:a16="http://schemas.microsoft.com/office/drawing/2014/main" id="{47A35463-5430-D686-DCE4-F328A7577EE2}"/>
              </a:ext>
            </a:extLst>
          </p:cNvPr>
          <p:cNvSpPr/>
          <p:nvPr/>
        </p:nvSpPr>
        <p:spPr>
          <a:xfrm rot="9200391">
            <a:off x="3371951" y="4608457"/>
            <a:ext cx="3302847" cy="332692"/>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テキスト ボックス 15">
            <a:extLst>
              <a:ext uri="{FF2B5EF4-FFF2-40B4-BE49-F238E27FC236}">
                <a16:creationId xmlns:a16="http://schemas.microsoft.com/office/drawing/2014/main" id="{D7165314-8819-973C-D422-04C040938BD0}"/>
              </a:ext>
            </a:extLst>
          </p:cNvPr>
          <p:cNvSpPr txBox="1"/>
          <p:nvPr/>
        </p:nvSpPr>
        <p:spPr>
          <a:xfrm>
            <a:off x="326151" y="4025123"/>
            <a:ext cx="1800493" cy="646331"/>
          </a:xfrm>
          <a:prstGeom prst="rect">
            <a:avLst/>
          </a:prstGeom>
          <a:noFill/>
        </p:spPr>
        <p:txBody>
          <a:bodyPr wrap="none" rtlCol="0">
            <a:spAutoFit/>
          </a:bodyPr>
          <a:lstStyle/>
          <a:p>
            <a:r>
              <a:rPr kumimoji="1" lang="ja-JP" altLang="en-US">
                <a:solidFill>
                  <a:schemeClr val="accent6">
                    <a:lumMod val="75000"/>
                  </a:schemeClr>
                </a:solidFill>
                <a:latin typeface="Meiryo" panose="020B0604030504040204" pitchFamily="34" charset="-128"/>
                <a:ea typeface="Meiryo" panose="020B0604030504040204" pitchFamily="34" charset="-128"/>
              </a:rPr>
              <a:t>デジタル</a:t>
            </a:r>
            <a:endParaRPr kumimoji="1" lang="en-US" altLang="ja-JP" dirty="0">
              <a:solidFill>
                <a:schemeClr val="accent6">
                  <a:lumMod val="75000"/>
                </a:schemeClr>
              </a:solidFill>
              <a:latin typeface="Meiryo" panose="020B0604030504040204" pitchFamily="34" charset="-128"/>
              <a:ea typeface="Meiryo" panose="020B0604030504040204" pitchFamily="34" charset="-128"/>
            </a:endParaRPr>
          </a:p>
          <a:p>
            <a:r>
              <a:rPr kumimoji="1" lang="ja-JP" altLang="en-US">
                <a:solidFill>
                  <a:schemeClr val="accent6">
                    <a:lumMod val="75000"/>
                  </a:schemeClr>
                </a:solidFill>
                <a:latin typeface="Meiryo" panose="020B0604030504040204" pitchFamily="34" charset="-128"/>
                <a:ea typeface="Meiryo" panose="020B0604030504040204" pitchFamily="34" charset="-128"/>
              </a:rPr>
              <a:t>ネイティブ企業</a:t>
            </a:r>
          </a:p>
        </p:txBody>
      </p:sp>
      <p:sp>
        <p:nvSpPr>
          <p:cNvPr id="17" name="テキスト ボックス 16">
            <a:extLst>
              <a:ext uri="{FF2B5EF4-FFF2-40B4-BE49-F238E27FC236}">
                <a16:creationId xmlns:a16="http://schemas.microsoft.com/office/drawing/2014/main" id="{0BA78745-F41E-19F6-C921-4A4F27D9C69F}"/>
              </a:ext>
            </a:extLst>
          </p:cNvPr>
          <p:cNvSpPr txBox="1"/>
          <p:nvPr/>
        </p:nvSpPr>
        <p:spPr>
          <a:xfrm>
            <a:off x="326151" y="1236008"/>
            <a:ext cx="1338828" cy="923330"/>
          </a:xfrm>
          <a:prstGeom prst="rect">
            <a:avLst/>
          </a:prstGeom>
          <a:noFill/>
        </p:spPr>
        <p:txBody>
          <a:bodyPr wrap="none" rtlCol="0">
            <a:spAutoFit/>
          </a:bodyPr>
          <a:lstStyle/>
          <a:p>
            <a:r>
              <a:rPr kumimoji="1" lang="ja-JP" altLang="en-US">
                <a:solidFill>
                  <a:schemeClr val="accent3">
                    <a:lumMod val="75000"/>
                  </a:schemeClr>
                </a:solidFill>
                <a:latin typeface="Meiryo" panose="020B0604030504040204" pitchFamily="34" charset="-128"/>
                <a:ea typeface="Meiryo" panose="020B0604030504040204" pitchFamily="34" charset="-128"/>
              </a:rPr>
              <a:t>既存事業を</a:t>
            </a:r>
            <a:endParaRPr kumimoji="1" lang="en-US" altLang="ja-JP" dirty="0">
              <a:solidFill>
                <a:schemeClr val="accent3">
                  <a:lumMod val="75000"/>
                </a:schemeClr>
              </a:solidFill>
              <a:latin typeface="Meiryo" panose="020B0604030504040204" pitchFamily="34" charset="-128"/>
              <a:ea typeface="Meiryo" panose="020B0604030504040204" pitchFamily="34" charset="-128"/>
            </a:endParaRPr>
          </a:p>
          <a:p>
            <a:r>
              <a:rPr kumimoji="1" lang="ja-JP" altLang="en-US">
                <a:solidFill>
                  <a:schemeClr val="accent3">
                    <a:lumMod val="75000"/>
                  </a:schemeClr>
                </a:solidFill>
                <a:latin typeface="Meiryo" panose="020B0604030504040204" pitchFamily="34" charset="-128"/>
                <a:ea typeface="Meiryo" panose="020B0604030504040204" pitchFamily="34" charset="-128"/>
              </a:rPr>
              <a:t>抱える</a:t>
            </a:r>
            <a:endParaRPr kumimoji="1" lang="en-US" altLang="ja-JP" dirty="0">
              <a:solidFill>
                <a:schemeClr val="accent3">
                  <a:lumMod val="75000"/>
                </a:schemeClr>
              </a:solidFill>
              <a:latin typeface="Meiryo" panose="020B0604030504040204" pitchFamily="34" charset="-128"/>
              <a:ea typeface="Meiryo" panose="020B0604030504040204" pitchFamily="34" charset="-128"/>
            </a:endParaRPr>
          </a:p>
          <a:p>
            <a:r>
              <a:rPr kumimoji="1" lang="ja-JP" altLang="en-US">
                <a:solidFill>
                  <a:schemeClr val="accent3">
                    <a:lumMod val="75000"/>
                  </a:schemeClr>
                </a:solidFill>
                <a:latin typeface="Meiryo" panose="020B0604030504040204" pitchFamily="34" charset="-128"/>
                <a:ea typeface="Meiryo" panose="020B0604030504040204" pitchFamily="34" charset="-128"/>
              </a:rPr>
              <a:t>一般的企業</a:t>
            </a:r>
          </a:p>
        </p:txBody>
      </p:sp>
      <p:sp>
        <p:nvSpPr>
          <p:cNvPr id="18" name="テキスト ボックス 17">
            <a:extLst>
              <a:ext uri="{FF2B5EF4-FFF2-40B4-BE49-F238E27FC236}">
                <a16:creationId xmlns:a16="http://schemas.microsoft.com/office/drawing/2014/main" id="{DBEDA2A2-880A-FCA9-2039-103270D76DD9}"/>
              </a:ext>
            </a:extLst>
          </p:cNvPr>
          <p:cNvSpPr txBox="1"/>
          <p:nvPr/>
        </p:nvSpPr>
        <p:spPr>
          <a:xfrm>
            <a:off x="3472886" y="1328384"/>
            <a:ext cx="3249228" cy="307777"/>
          </a:xfrm>
          <a:prstGeom prst="rect">
            <a:avLst/>
          </a:prstGeom>
          <a:noFill/>
        </p:spPr>
        <p:txBody>
          <a:bodyPr wrap="square" rtlCol="0">
            <a:spAutoFit/>
          </a:bodyPr>
          <a:lstStyle/>
          <a:p>
            <a:pPr algn="ctr"/>
            <a:r>
              <a:rPr kumimoji="1" lang="ja-JP" altLang="en-US" sz="1400">
                <a:solidFill>
                  <a:schemeClr val="accent3">
                    <a:lumMod val="75000"/>
                  </a:schemeClr>
                </a:solidFill>
                <a:latin typeface="Meiryo" panose="020B0604030504040204" pitchFamily="34" charset="-128"/>
                <a:ea typeface="Meiryo" panose="020B0604030504040204" pitchFamily="34" charset="-128"/>
              </a:rPr>
              <a:t>既存事業をデジタルに適応させる</a:t>
            </a:r>
          </a:p>
        </p:txBody>
      </p:sp>
      <p:sp>
        <p:nvSpPr>
          <p:cNvPr id="19" name="テキスト ボックス 18">
            <a:extLst>
              <a:ext uri="{FF2B5EF4-FFF2-40B4-BE49-F238E27FC236}">
                <a16:creationId xmlns:a16="http://schemas.microsoft.com/office/drawing/2014/main" id="{AFD89CBF-03D7-E55C-89DF-E48C6AF25741}"/>
              </a:ext>
            </a:extLst>
          </p:cNvPr>
          <p:cNvSpPr txBox="1"/>
          <p:nvPr/>
        </p:nvSpPr>
        <p:spPr>
          <a:xfrm>
            <a:off x="3355187" y="2920763"/>
            <a:ext cx="3416206" cy="307777"/>
          </a:xfrm>
          <a:prstGeom prst="rect">
            <a:avLst/>
          </a:prstGeom>
          <a:noFill/>
        </p:spPr>
        <p:txBody>
          <a:bodyPr wrap="square" rtlCol="0">
            <a:spAutoFit/>
          </a:bodyPr>
          <a:lstStyle/>
          <a:p>
            <a:pPr algn="ctr"/>
            <a:r>
              <a:rPr kumimoji="1" lang="ja-JP" altLang="en-US" sz="1400">
                <a:solidFill>
                  <a:schemeClr val="accent6">
                    <a:lumMod val="75000"/>
                  </a:schemeClr>
                </a:solidFill>
                <a:latin typeface="Meiryo" panose="020B0604030504040204" pitchFamily="34" charset="-128"/>
                <a:ea typeface="Meiryo" panose="020B0604030504040204" pitchFamily="34" charset="-128"/>
              </a:rPr>
              <a:t>デジタル前提</a:t>
            </a:r>
            <a:r>
              <a:rPr lang="ja-JP" altLang="en-US" sz="1400">
                <a:solidFill>
                  <a:schemeClr val="accent6">
                    <a:lumMod val="75000"/>
                  </a:schemeClr>
                </a:solidFill>
                <a:latin typeface="Meiryo" panose="020B0604030504040204" pitchFamily="34" charset="-128"/>
                <a:ea typeface="Meiryo" panose="020B0604030504040204" pitchFamily="34" charset="-128"/>
              </a:rPr>
              <a:t>で</a:t>
            </a:r>
            <a:r>
              <a:rPr kumimoji="1" lang="ja-JP" altLang="en-US" sz="1400">
                <a:solidFill>
                  <a:schemeClr val="accent6">
                    <a:lumMod val="75000"/>
                  </a:schemeClr>
                </a:solidFill>
                <a:latin typeface="Meiryo" panose="020B0604030504040204" pitchFamily="34" charset="-128"/>
                <a:ea typeface="Meiryo" panose="020B0604030504040204" pitchFamily="34" charset="-128"/>
              </a:rPr>
              <a:t>既存事業を再構築する</a:t>
            </a:r>
          </a:p>
        </p:txBody>
      </p:sp>
      <p:sp>
        <p:nvSpPr>
          <p:cNvPr id="20" name="右矢印 19">
            <a:extLst>
              <a:ext uri="{FF2B5EF4-FFF2-40B4-BE49-F238E27FC236}">
                <a16:creationId xmlns:a16="http://schemas.microsoft.com/office/drawing/2014/main" id="{1DCAC218-D206-658A-ACD3-36C23EA1378C}"/>
              </a:ext>
            </a:extLst>
          </p:cNvPr>
          <p:cNvSpPr/>
          <p:nvPr/>
        </p:nvSpPr>
        <p:spPr>
          <a:xfrm rot="5400000">
            <a:off x="6436448" y="4544394"/>
            <a:ext cx="1135932" cy="340209"/>
          </a:xfrm>
          <a:prstGeom prst="right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右矢印 20">
            <a:extLst>
              <a:ext uri="{FF2B5EF4-FFF2-40B4-BE49-F238E27FC236}">
                <a16:creationId xmlns:a16="http://schemas.microsoft.com/office/drawing/2014/main" id="{26E2E1C9-1E11-02D2-D58B-6DDD88299AD9}"/>
              </a:ext>
            </a:extLst>
          </p:cNvPr>
          <p:cNvSpPr/>
          <p:nvPr/>
        </p:nvSpPr>
        <p:spPr>
          <a:xfrm rot="5400000">
            <a:off x="6890943" y="4549806"/>
            <a:ext cx="1135932" cy="340209"/>
          </a:xfrm>
          <a:prstGeom prst="right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右矢印 21">
            <a:extLst>
              <a:ext uri="{FF2B5EF4-FFF2-40B4-BE49-F238E27FC236}">
                <a16:creationId xmlns:a16="http://schemas.microsoft.com/office/drawing/2014/main" id="{EDA10D49-B107-5015-9344-B2E460D71916}"/>
              </a:ext>
            </a:extLst>
          </p:cNvPr>
          <p:cNvSpPr/>
          <p:nvPr/>
        </p:nvSpPr>
        <p:spPr>
          <a:xfrm rot="5400000">
            <a:off x="7345437" y="4544395"/>
            <a:ext cx="1135932" cy="340209"/>
          </a:xfrm>
          <a:prstGeom prst="right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テキスト ボックス 22">
            <a:extLst>
              <a:ext uri="{FF2B5EF4-FFF2-40B4-BE49-F238E27FC236}">
                <a16:creationId xmlns:a16="http://schemas.microsoft.com/office/drawing/2014/main" id="{B714B72A-FA86-AEC5-E55A-75FDC12BDC40}"/>
              </a:ext>
            </a:extLst>
          </p:cNvPr>
          <p:cNvSpPr txBox="1"/>
          <p:nvPr/>
        </p:nvSpPr>
        <p:spPr>
          <a:xfrm>
            <a:off x="6233038" y="5399199"/>
            <a:ext cx="2451741" cy="523220"/>
          </a:xfrm>
          <a:prstGeom prst="rect">
            <a:avLst/>
          </a:prstGeom>
          <a:noFill/>
        </p:spPr>
        <p:txBody>
          <a:bodyPr wrap="square" rtlCol="0">
            <a:spAutoFit/>
          </a:bodyPr>
          <a:lstStyle/>
          <a:p>
            <a:pPr algn="ctr"/>
            <a:r>
              <a:rPr kumimoji="1" lang="ja-JP" altLang="en-US" sz="1400">
                <a:solidFill>
                  <a:srgbClr val="0432FF"/>
                </a:solidFill>
                <a:latin typeface="Meiryo" panose="020B0604030504040204" pitchFamily="34" charset="-128"/>
                <a:ea typeface="Meiryo" panose="020B0604030504040204" pitchFamily="34" charset="-128"/>
              </a:rPr>
              <a:t>デジタル前提で</a:t>
            </a:r>
            <a:endParaRPr kumimoji="1" lang="en-US" altLang="ja-JP" sz="1400" dirty="0">
              <a:solidFill>
                <a:srgbClr val="0432FF"/>
              </a:solidFill>
              <a:latin typeface="Meiryo" panose="020B0604030504040204" pitchFamily="34" charset="-128"/>
              <a:ea typeface="Meiryo" panose="020B0604030504040204" pitchFamily="34" charset="-128"/>
            </a:endParaRPr>
          </a:p>
          <a:p>
            <a:pPr algn="ctr"/>
            <a:r>
              <a:rPr kumimoji="1" lang="ja-JP" altLang="en-US" sz="1400">
                <a:solidFill>
                  <a:srgbClr val="0432FF"/>
                </a:solidFill>
                <a:latin typeface="Meiryo" panose="020B0604030504040204" pitchFamily="34" charset="-128"/>
                <a:ea typeface="Meiryo" panose="020B0604030504040204" pitchFamily="34" charset="-128"/>
              </a:rPr>
              <a:t>新規事業を生みだす</a:t>
            </a:r>
          </a:p>
        </p:txBody>
      </p:sp>
      <p:sp>
        <p:nvSpPr>
          <p:cNvPr id="24" name="正方形/長方形 23">
            <a:extLst>
              <a:ext uri="{FF2B5EF4-FFF2-40B4-BE49-F238E27FC236}">
                <a16:creationId xmlns:a16="http://schemas.microsoft.com/office/drawing/2014/main" id="{DF138A6B-2360-8236-B4A9-8B4E8EA486CF}"/>
              </a:ext>
            </a:extLst>
          </p:cNvPr>
          <p:cNvSpPr/>
          <p:nvPr/>
        </p:nvSpPr>
        <p:spPr>
          <a:xfrm>
            <a:off x="192088" y="788836"/>
            <a:ext cx="8686800" cy="1758443"/>
          </a:xfrm>
          <a:prstGeom prst="rect">
            <a:avLst/>
          </a:prstGeom>
          <a:solidFill>
            <a:schemeClr val="accent3">
              <a:lumMod val="75000"/>
              <a:alpha val="45098"/>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 name="正方形/長方形 27">
            <a:extLst>
              <a:ext uri="{FF2B5EF4-FFF2-40B4-BE49-F238E27FC236}">
                <a16:creationId xmlns:a16="http://schemas.microsoft.com/office/drawing/2014/main" id="{7223B711-DF9F-8150-22CB-3199AC8E26DA}"/>
              </a:ext>
            </a:extLst>
          </p:cNvPr>
          <p:cNvSpPr/>
          <p:nvPr/>
        </p:nvSpPr>
        <p:spPr>
          <a:xfrm>
            <a:off x="261939" y="2649509"/>
            <a:ext cx="8686800" cy="3911343"/>
          </a:xfrm>
          <a:prstGeom prst="rect">
            <a:avLst/>
          </a:prstGeom>
          <a:solidFill>
            <a:srgbClr val="0070C0">
              <a:alpha val="45098"/>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 name="テキスト ボックス 29">
            <a:extLst>
              <a:ext uri="{FF2B5EF4-FFF2-40B4-BE49-F238E27FC236}">
                <a16:creationId xmlns:a16="http://schemas.microsoft.com/office/drawing/2014/main" id="{7EECBA60-D4FF-5D21-0902-8BC6F09CA8CD}"/>
              </a:ext>
            </a:extLst>
          </p:cNvPr>
          <p:cNvSpPr txBox="1"/>
          <p:nvPr/>
        </p:nvSpPr>
        <p:spPr>
          <a:xfrm>
            <a:off x="1391037" y="1197555"/>
            <a:ext cx="6288901" cy="954107"/>
          </a:xfrm>
          <a:prstGeom prst="rect">
            <a:avLst/>
          </a:prstGeom>
          <a:noFill/>
        </p:spPr>
        <p:txBody>
          <a:bodyPr wrap="none" rtlCol="0">
            <a:spAutoFit/>
          </a:bodyPr>
          <a:lstStyle/>
          <a:p>
            <a:pPr algn="ctr"/>
            <a:r>
              <a:rPr kumimoji="1" lang="ja-JP" altLang="en-US" sz="28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既存の事業の仕組みを変えることなく</a:t>
            </a:r>
            <a:endParaRPr kumimoji="1" lang="en-US" altLang="ja-JP" sz="28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kumimoji="1" lang="ja-JP" altLang="en-US" sz="28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業務プロセスをデジタルに置き換える</a:t>
            </a:r>
          </a:p>
        </p:txBody>
      </p:sp>
      <p:sp>
        <p:nvSpPr>
          <p:cNvPr id="31" name="テキスト ボックス 30">
            <a:extLst>
              <a:ext uri="{FF2B5EF4-FFF2-40B4-BE49-F238E27FC236}">
                <a16:creationId xmlns:a16="http://schemas.microsoft.com/office/drawing/2014/main" id="{4F84E9CC-8911-24E2-98E2-8F2053BDA44D}"/>
              </a:ext>
            </a:extLst>
          </p:cNvPr>
          <p:cNvSpPr txBox="1"/>
          <p:nvPr/>
        </p:nvSpPr>
        <p:spPr>
          <a:xfrm>
            <a:off x="1786622" y="3449613"/>
            <a:ext cx="5570756" cy="1384995"/>
          </a:xfrm>
          <a:prstGeom prst="rect">
            <a:avLst/>
          </a:prstGeom>
          <a:noFill/>
        </p:spPr>
        <p:txBody>
          <a:bodyPr wrap="none" rtlCol="0">
            <a:spAutoFit/>
          </a:bodyPr>
          <a:lstStyle/>
          <a:p>
            <a:pPr algn="ctr"/>
            <a:r>
              <a:rPr kumimoji="1" lang="ja-JP" altLang="en-US" sz="28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デジタル前提の社会に合わせて</a:t>
            </a:r>
            <a:endParaRPr kumimoji="1" lang="en-US" altLang="ja-JP" sz="28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lang="ja-JP" altLang="en-US" sz="28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既存ビジネスの常識にこだわらず</a:t>
            </a:r>
            <a:endParaRPr lang="en-US" altLang="ja-JP" sz="28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lang="ja-JP" altLang="en-US" sz="28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最適なビジネスの仕組みを創る</a:t>
            </a:r>
            <a:endParaRPr kumimoji="1" lang="en-US" altLang="ja-JP" sz="28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grpSp>
        <p:nvGrpSpPr>
          <p:cNvPr id="29" name="グループ化 28">
            <a:extLst>
              <a:ext uri="{FF2B5EF4-FFF2-40B4-BE49-F238E27FC236}">
                <a16:creationId xmlns:a16="http://schemas.microsoft.com/office/drawing/2014/main" id="{A27ECD16-4564-5B38-9846-62A56288AE22}"/>
              </a:ext>
            </a:extLst>
          </p:cNvPr>
          <p:cNvGrpSpPr/>
          <p:nvPr/>
        </p:nvGrpSpPr>
        <p:grpSpPr>
          <a:xfrm>
            <a:off x="1922099" y="5162644"/>
            <a:ext cx="5249457" cy="1174206"/>
            <a:chOff x="1922099" y="5162644"/>
            <a:chExt cx="5249457" cy="1174206"/>
          </a:xfrm>
        </p:grpSpPr>
        <p:sp>
          <p:nvSpPr>
            <p:cNvPr id="5" name="正方形/長方形 4">
              <a:extLst>
                <a:ext uri="{FF2B5EF4-FFF2-40B4-BE49-F238E27FC236}">
                  <a16:creationId xmlns:a16="http://schemas.microsoft.com/office/drawing/2014/main" id="{6BCAF988-D996-2195-F3D7-DC5676CD8003}"/>
                </a:ext>
              </a:extLst>
            </p:cNvPr>
            <p:cNvSpPr/>
            <p:nvPr/>
          </p:nvSpPr>
          <p:spPr>
            <a:xfrm>
              <a:off x="1922099" y="5170073"/>
              <a:ext cx="243944" cy="256385"/>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正方形/長方形 9">
              <a:extLst>
                <a:ext uri="{FF2B5EF4-FFF2-40B4-BE49-F238E27FC236}">
                  <a16:creationId xmlns:a16="http://schemas.microsoft.com/office/drawing/2014/main" id="{362D56BA-A2E1-9E4E-2A5D-217679DE3C48}"/>
                </a:ext>
              </a:extLst>
            </p:cNvPr>
            <p:cNvSpPr/>
            <p:nvPr/>
          </p:nvSpPr>
          <p:spPr>
            <a:xfrm>
              <a:off x="2337779" y="5170073"/>
              <a:ext cx="243944" cy="256385"/>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正方形/長方形 24">
              <a:extLst>
                <a:ext uri="{FF2B5EF4-FFF2-40B4-BE49-F238E27FC236}">
                  <a16:creationId xmlns:a16="http://schemas.microsoft.com/office/drawing/2014/main" id="{41ED7372-0636-31DA-DDAD-83781E9A910C}"/>
                </a:ext>
              </a:extLst>
            </p:cNvPr>
            <p:cNvSpPr/>
            <p:nvPr/>
          </p:nvSpPr>
          <p:spPr>
            <a:xfrm>
              <a:off x="2752415" y="5162644"/>
              <a:ext cx="243944" cy="256385"/>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 name="正方形/長方形 25">
              <a:extLst>
                <a:ext uri="{FF2B5EF4-FFF2-40B4-BE49-F238E27FC236}">
                  <a16:creationId xmlns:a16="http://schemas.microsoft.com/office/drawing/2014/main" id="{2757329B-4806-F862-103C-BF1DF07854EF}"/>
                </a:ext>
              </a:extLst>
            </p:cNvPr>
            <p:cNvSpPr/>
            <p:nvPr/>
          </p:nvSpPr>
          <p:spPr>
            <a:xfrm>
              <a:off x="3144184" y="5162646"/>
              <a:ext cx="243944" cy="256385"/>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正方形/長方形 26">
              <a:extLst>
                <a:ext uri="{FF2B5EF4-FFF2-40B4-BE49-F238E27FC236}">
                  <a16:creationId xmlns:a16="http://schemas.microsoft.com/office/drawing/2014/main" id="{95D40676-115C-44A4-D356-F9169E0BBC52}"/>
                </a:ext>
              </a:extLst>
            </p:cNvPr>
            <p:cNvSpPr/>
            <p:nvPr/>
          </p:nvSpPr>
          <p:spPr>
            <a:xfrm>
              <a:off x="3554708" y="5162645"/>
              <a:ext cx="243944" cy="256385"/>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 name="正方形/長方形 31">
              <a:extLst>
                <a:ext uri="{FF2B5EF4-FFF2-40B4-BE49-F238E27FC236}">
                  <a16:creationId xmlns:a16="http://schemas.microsoft.com/office/drawing/2014/main" id="{344D7B13-7545-FF5D-BCE4-14C05E340388}"/>
                </a:ext>
              </a:extLst>
            </p:cNvPr>
            <p:cNvSpPr/>
            <p:nvPr/>
          </p:nvSpPr>
          <p:spPr>
            <a:xfrm>
              <a:off x="3144184" y="5619525"/>
              <a:ext cx="243944" cy="256385"/>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4" name="正方形/長方形 33">
              <a:extLst>
                <a:ext uri="{FF2B5EF4-FFF2-40B4-BE49-F238E27FC236}">
                  <a16:creationId xmlns:a16="http://schemas.microsoft.com/office/drawing/2014/main" id="{00FAEA01-C499-42F9-B482-9F2C9E7CAF4F}"/>
                </a:ext>
              </a:extLst>
            </p:cNvPr>
            <p:cNvSpPr/>
            <p:nvPr/>
          </p:nvSpPr>
          <p:spPr>
            <a:xfrm>
              <a:off x="3554708" y="5619524"/>
              <a:ext cx="243944" cy="256385"/>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 name="正方形/長方形 36">
              <a:extLst>
                <a:ext uri="{FF2B5EF4-FFF2-40B4-BE49-F238E27FC236}">
                  <a16:creationId xmlns:a16="http://schemas.microsoft.com/office/drawing/2014/main" id="{E236E519-52C4-8666-7034-58ED42A24C83}"/>
                </a:ext>
              </a:extLst>
            </p:cNvPr>
            <p:cNvSpPr/>
            <p:nvPr/>
          </p:nvSpPr>
          <p:spPr>
            <a:xfrm>
              <a:off x="3554708" y="6080465"/>
              <a:ext cx="243944" cy="256385"/>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 name="正方形/長方形 37">
              <a:extLst>
                <a:ext uri="{FF2B5EF4-FFF2-40B4-BE49-F238E27FC236}">
                  <a16:creationId xmlns:a16="http://schemas.microsoft.com/office/drawing/2014/main" id="{37E0BFD6-5A1B-37DA-2C73-ED0792520030}"/>
                </a:ext>
              </a:extLst>
            </p:cNvPr>
            <p:cNvSpPr/>
            <p:nvPr/>
          </p:nvSpPr>
          <p:spPr>
            <a:xfrm>
              <a:off x="3960832" y="6080465"/>
              <a:ext cx="243944" cy="256385"/>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0" name="直線矢印コネクタ 39">
              <a:extLst>
                <a:ext uri="{FF2B5EF4-FFF2-40B4-BE49-F238E27FC236}">
                  <a16:creationId xmlns:a16="http://schemas.microsoft.com/office/drawing/2014/main" id="{C93B0CAF-9C65-8F58-7DAC-D778CE7CC76B}"/>
                </a:ext>
              </a:extLst>
            </p:cNvPr>
            <p:cNvCxnSpPr>
              <a:stCxn id="5" idx="3"/>
              <a:endCxn id="10" idx="1"/>
            </p:cNvCxnSpPr>
            <p:nvPr/>
          </p:nvCxnSpPr>
          <p:spPr>
            <a:xfrm>
              <a:off x="2166043" y="5298266"/>
              <a:ext cx="171736" cy="0"/>
            </a:xfrm>
            <a:prstGeom prst="straightConnector1">
              <a:avLst/>
            </a:prstGeom>
            <a:ln>
              <a:solidFill>
                <a:schemeClr val="bg1"/>
              </a:solidFill>
              <a:tailEnd type="triangle"/>
            </a:ln>
          </p:spPr>
          <p:style>
            <a:lnRef idx="2">
              <a:schemeClr val="accent1"/>
            </a:lnRef>
            <a:fillRef idx="0">
              <a:schemeClr val="accent1"/>
            </a:fillRef>
            <a:effectRef idx="1">
              <a:schemeClr val="accent1"/>
            </a:effectRef>
            <a:fontRef idx="minor">
              <a:schemeClr val="tx1"/>
            </a:fontRef>
          </p:style>
        </p:cxnSp>
        <p:cxnSp>
          <p:nvCxnSpPr>
            <p:cNvPr id="41" name="直線矢印コネクタ 40">
              <a:extLst>
                <a:ext uri="{FF2B5EF4-FFF2-40B4-BE49-F238E27FC236}">
                  <a16:creationId xmlns:a16="http://schemas.microsoft.com/office/drawing/2014/main" id="{218CEA43-1D58-E96D-3294-A5BFFCB014DA}"/>
                </a:ext>
              </a:extLst>
            </p:cNvPr>
            <p:cNvCxnSpPr>
              <a:cxnSpLocks/>
              <a:stCxn id="10" idx="3"/>
              <a:endCxn id="25" idx="1"/>
            </p:cNvCxnSpPr>
            <p:nvPr/>
          </p:nvCxnSpPr>
          <p:spPr>
            <a:xfrm flipV="1">
              <a:off x="2581723" y="5290837"/>
              <a:ext cx="170692" cy="7429"/>
            </a:xfrm>
            <a:prstGeom prst="straightConnector1">
              <a:avLst/>
            </a:prstGeom>
            <a:ln>
              <a:solidFill>
                <a:schemeClr val="bg1"/>
              </a:solidFill>
              <a:tailEnd type="triangle"/>
            </a:ln>
          </p:spPr>
          <p:style>
            <a:lnRef idx="2">
              <a:schemeClr val="accent1"/>
            </a:lnRef>
            <a:fillRef idx="0">
              <a:schemeClr val="accent1"/>
            </a:fillRef>
            <a:effectRef idx="1">
              <a:schemeClr val="accent1"/>
            </a:effectRef>
            <a:fontRef idx="minor">
              <a:schemeClr val="tx1"/>
            </a:fontRef>
          </p:style>
        </p:cxnSp>
        <p:cxnSp>
          <p:nvCxnSpPr>
            <p:cNvPr id="44" name="直線矢印コネクタ 43">
              <a:extLst>
                <a:ext uri="{FF2B5EF4-FFF2-40B4-BE49-F238E27FC236}">
                  <a16:creationId xmlns:a16="http://schemas.microsoft.com/office/drawing/2014/main" id="{1CB89258-A9EF-D59F-863D-CC8B6FCD7B0B}"/>
                </a:ext>
              </a:extLst>
            </p:cNvPr>
            <p:cNvCxnSpPr>
              <a:cxnSpLocks/>
              <a:stCxn id="25" idx="3"/>
              <a:endCxn id="26" idx="1"/>
            </p:cNvCxnSpPr>
            <p:nvPr/>
          </p:nvCxnSpPr>
          <p:spPr>
            <a:xfrm>
              <a:off x="2996359" y="5290837"/>
              <a:ext cx="147825" cy="2"/>
            </a:xfrm>
            <a:prstGeom prst="straightConnector1">
              <a:avLst/>
            </a:prstGeom>
            <a:ln>
              <a:solidFill>
                <a:schemeClr val="bg1"/>
              </a:solidFill>
              <a:tailEnd type="triangle"/>
            </a:ln>
          </p:spPr>
          <p:style>
            <a:lnRef idx="2">
              <a:schemeClr val="accent1"/>
            </a:lnRef>
            <a:fillRef idx="0">
              <a:schemeClr val="accent1"/>
            </a:fillRef>
            <a:effectRef idx="1">
              <a:schemeClr val="accent1"/>
            </a:effectRef>
            <a:fontRef idx="minor">
              <a:schemeClr val="tx1"/>
            </a:fontRef>
          </p:style>
        </p:cxnSp>
        <p:cxnSp>
          <p:nvCxnSpPr>
            <p:cNvPr id="47" name="直線矢印コネクタ 46">
              <a:extLst>
                <a:ext uri="{FF2B5EF4-FFF2-40B4-BE49-F238E27FC236}">
                  <a16:creationId xmlns:a16="http://schemas.microsoft.com/office/drawing/2014/main" id="{58B980C4-0C1F-89CC-DD27-458736065F21}"/>
                </a:ext>
              </a:extLst>
            </p:cNvPr>
            <p:cNvCxnSpPr>
              <a:cxnSpLocks/>
              <a:stCxn id="27" idx="2"/>
              <a:endCxn id="34" idx="0"/>
            </p:cNvCxnSpPr>
            <p:nvPr/>
          </p:nvCxnSpPr>
          <p:spPr>
            <a:xfrm>
              <a:off x="3676680" y="5419030"/>
              <a:ext cx="0" cy="200494"/>
            </a:xfrm>
            <a:prstGeom prst="straightConnector1">
              <a:avLst/>
            </a:prstGeom>
            <a:ln>
              <a:solidFill>
                <a:schemeClr val="bg1"/>
              </a:solidFill>
              <a:tailEnd type="triangle"/>
            </a:ln>
          </p:spPr>
          <p:style>
            <a:lnRef idx="2">
              <a:schemeClr val="accent1"/>
            </a:lnRef>
            <a:fillRef idx="0">
              <a:schemeClr val="accent1"/>
            </a:fillRef>
            <a:effectRef idx="1">
              <a:schemeClr val="accent1"/>
            </a:effectRef>
            <a:fontRef idx="minor">
              <a:schemeClr val="tx1"/>
            </a:fontRef>
          </p:style>
        </p:cxnSp>
        <p:cxnSp>
          <p:nvCxnSpPr>
            <p:cNvPr id="50" name="直線矢印コネクタ 49">
              <a:extLst>
                <a:ext uri="{FF2B5EF4-FFF2-40B4-BE49-F238E27FC236}">
                  <a16:creationId xmlns:a16="http://schemas.microsoft.com/office/drawing/2014/main" id="{F98DF613-14F4-0774-8A69-22691186CACB}"/>
                </a:ext>
              </a:extLst>
            </p:cNvPr>
            <p:cNvCxnSpPr>
              <a:cxnSpLocks/>
              <a:stCxn id="32" idx="3"/>
              <a:endCxn id="34" idx="1"/>
            </p:cNvCxnSpPr>
            <p:nvPr/>
          </p:nvCxnSpPr>
          <p:spPr>
            <a:xfrm flipV="1">
              <a:off x="3388128" y="5747717"/>
              <a:ext cx="166580" cy="1"/>
            </a:xfrm>
            <a:prstGeom prst="straightConnector1">
              <a:avLst/>
            </a:prstGeom>
            <a:ln>
              <a:solidFill>
                <a:schemeClr val="bg1"/>
              </a:solidFill>
              <a:tailEnd type="triangle"/>
            </a:ln>
          </p:spPr>
          <p:style>
            <a:lnRef idx="2">
              <a:schemeClr val="accent1"/>
            </a:lnRef>
            <a:fillRef idx="0">
              <a:schemeClr val="accent1"/>
            </a:fillRef>
            <a:effectRef idx="1">
              <a:schemeClr val="accent1"/>
            </a:effectRef>
            <a:fontRef idx="minor">
              <a:schemeClr val="tx1"/>
            </a:fontRef>
          </p:style>
        </p:cxnSp>
        <p:cxnSp>
          <p:nvCxnSpPr>
            <p:cNvPr id="57" name="直線矢印コネクタ 56">
              <a:extLst>
                <a:ext uri="{FF2B5EF4-FFF2-40B4-BE49-F238E27FC236}">
                  <a16:creationId xmlns:a16="http://schemas.microsoft.com/office/drawing/2014/main" id="{8AD5E0C9-CA43-DCBC-3E5B-C3FFA51D38E7}"/>
                </a:ext>
              </a:extLst>
            </p:cNvPr>
            <p:cNvCxnSpPr>
              <a:cxnSpLocks/>
              <a:stCxn id="37" idx="3"/>
              <a:endCxn id="38" idx="1"/>
            </p:cNvCxnSpPr>
            <p:nvPr/>
          </p:nvCxnSpPr>
          <p:spPr>
            <a:xfrm>
              <a:off x="3798652" y="6208658"/>
              <a:ext cx="162180" cy="0"/>
            </a:xfrm>
            <a:prstGeom prst="straightConnector1">
              <a:avLst/>
            </a:prstGeom>
            <a:ln>
              <a:solidFill>
                <a:schemeClr val="bg1"/>
              </a:solidFill>
              <a:tailEnd type="triangle"/>
            </a:ln>
          </p:spPr>
          <p:style>
            <a:lnRef idx="2">
              <a:schemeClr val="accent1"/>
            </a:lnRef>
            <a:fillRef idx="0">
              <a:schemeClr val="accent1"/>
            </a:fillRef>
            <a:effectRef idx="1">
              <a:schemeClr val="accent1"/>
            </a:effectRef>
            <a:fontRef idx="minor">
              <a:schemeClr val="tx1"/>
            </a:fontRef>
          </p:style>
        </p:cxnSp>
        <p:cxnSp>
          <p:nvCxnSpPr>
            <p:cNvPr id="67" name="カギ線コネクタ 66">
              <a:extLst>
                <a:ext uri="{FF2B5EF4-FFF2-40B4-BE49-F238E27FC236}">
                  <a16:creationId xmlns:a16="http://schemas.microsoft.com/office/drawing/2014/main" id="{2E6C4F3B-185F-2FB7-31C0-C48C77734009}"/>
                </a:ext>
              </a:extLst>
            </p:cNvPr>
            <p:cNvCxnSpPr>
              <a:stCxn id="34" idx="3"/>
              <a:endCxn id="38" idx="0"/>
            </p:cNvCxnSpPr>
            <p:nvPr/>
          </p:nvCxnSpPr>
          <p:spPr>
            <a:xfrm>
              <a:off x="3798652" y="5747717"/>
              <a:ext cx="284152" cy="332748"/>
            </a:xfrm>
            <a:prstGeom prst="bentConnector2">
              <a:avLst/>
            </a:prstGeom>
            <a:ln>
              <a:solidFill>
                <a:schemeClr val="bg1"/>
              </a:solidFill>
              <a:tailEnd type="triangle"/>
            </a:ln>
          </p:spPr>
          <p:style>
            <a:lnRef idx="2">
              <a:schemeClr val="accent1"/>
            </a:lnRef>
            <a:fillRef idx="0">
              <a:schemeClr val="accent1"/>
            </a:fillRef>
            <a:effectRef idx="1">
              <a:schemeClr val="accent1"/>
            </a:effectRef>
            <a:fontRef idx="minor">
              <a:schemeClr val="tx1"/>
            </a:fontRef>
          </p:style>
        </p:cxnSp>
        <p:cxnSp>
          <p:nvCxnSpPr>
            <p:cNvPr id="71" name="直線矢印コネクタ 70">
              <a:extLst>
                <a:ext uri="{FF2B5EF4-FFF2-40B4-BE49-F238E27FC236}">
                  <a16:creationId xmlns:a16="http://schemas.microsoft.com/office/drawing/2014/main" id="{D43872D3-0C9E-A49B-9C2E-3B05A944BCAC}"/>
                </a:ext>
              </a:extLst>
            </p:cNvPr>
            <p:cNvCxnSpPr>
              <a:cxnSpLocks/>
              <a:stCxn id="34" idx="2"/>
              <a:endCxn id="37" idx="0"/>
            </p:cNvCxnSpPr>
            <p:nvPr/>
          </p:nvCxnSpPr>
          <p:spPr>
            <a:xfrm>
              <a:off x="3676680" y="5875909"/>
              <a:ext cx="0" cy="204556"/>
            </a:xfrm>
            <a:prstGeom prst="straightConnector1">
              <a:avLst/>
            </a:prstGeom>
            <a:ln>
              <a:solidFill>
                <a:schemeClr val="bg1"/>
              </a:solidFill>
              <a:tailEnd type="triangle"/>
            </a:ln>
          </p:spPr>
          <p:style>
            <a:lnRef idx="2">
              <a:schemeClr val="accent1"/>
            </a:lnRef>
            <a:fillRef idx="0">
              <a:schemeClr val="accent1"/>
            </a:fillRef>
            <a:effectRef idx="1">
              <a:schemeClr val="accent1"/>
            </a:effectRef>
            <a:fontRef idx="minor">
              <a:schemeClr val="tx1"/>
            </a:fontRef>
          </p:style>
        </p:cxnSp>
        <p:cxnSp>
          <p:nvCxnSpPr>
            <p:cNvPr id="77" name="直線矢印コネクタ 76">
              <a:extLst>
                <a:ext uri="{FF2B5EF4-FFF2-40B4-BE49-F238E27FC236}">
                  <a16:creationId xmlns:a16="http://schemas.microsoft.com/office/drawing/2014/main" id="{A8BF3FC7-586D-CCEC-FC73-23D70EE8CA78}"/>
                </a:ext>
              </a:extLst>
            </p:cNvPr>
            <p:cNvCxnSpPr>
              <a:cxnSpLocks/>
              <a:stCxn id="26" idx="3"/>
              <a:endCxn id="27" idx="1"/>
            </p:cNvCxnSpPr>
            <p:nvPr/>
          </p:nvCxnSpPr>
          <p:spPr>
            <a:xfrm flipV="1">
              <a:off x="3388128" y="5290838"/>
              <a:ext cx="166580" cy="1"/>
            </a:xfrm>
            <a:prstGeom prst="straightConnector1">
              <a:avLst/>
            </a:prstGeom>
            <a:ln>
              <a:solidFill>
                <a:schemeClr val="bg1"/>
              </a:solidFill>
              <a:tailEnd type="triangle"/>
            </a:ln>
          </p:spPr>
          <p:style>
            <a:lnRef idx="2">
              <a:schemeClr val="accent1"/>
            </a:lnRef>
            <a:fillRef idx="0">
              <a:schemeClr val="accent1"/>
            </a:fillRef>
            <a:effectRef idx="1">
              <a:schemeClr val="accent1"/>
            </a:effectRef>
            <a:fontRef idx="minor">
              <a:schemeClr val="tx1"/>
            </a:fontRef>
          </p:style>
        </p:cxnSp>
        <p:cxnSp>
          <p:nvCxnSpPr>
            <p:cNvPr id="82" name="カギ線コネクタ 81">
              <a:extLst>
                <a:ext uri="{FF2B5EF4-FFF2-40B4-BE49-F238E27FC236}">
                  <a16:creationId xmlns:a16="http://schemas.microsoft.com/office/drawing/2014/main" id="{7E1178F2-56BE-5FF7-4A93-03FE1A51752D}"/>
                </a:ext>
              </a:extLst>
            </p:cNvPr>
            <p:cNvCxnSpPr>
              <a:cxnSpLocks/>
              <a:stCxn id="25" idx="2"/>
              <a:endCxn id="32" idx="1"/>
            </p:cNvCxnSpPr>
            <p:nvPr/>
          </p:nvCxnSpPr>
          <p:spPr>
            <a:xfrm rot="16200000" flipH="1">
              <a:off x="2844941" y="5448474"/>
              <a:ext cx="328689" cy="269797"/>
            </a:xfrm>
            <a:prstGeom prst="bentConnector2">
              <a:avLst/>
            </a:prstGeom>
            <a:ln>
              <a:solidFill>
                <a:schemeClr val="bg1"/>
              </a:solidFill>
              <a:tailEnd type="triangle"/>
            </a:ln>
          </p:spPr>
          <p:style>
            <a:lnRef idx="2">
              <a:schemeClr val="accent1"/>
            </a:lnRef>
            <a:fillRef idx="0">
              <a:schemeClr val="accent1"/>
            </a:fillRef>
            <a:effectRef idx="1">
              <a:schemeClr val="accent1"/>
            </a:effectRef>
            <a:fontRef idx="minor">
              <a:schemeClr val="tx1"/>
            </a:fontRef>
          </p:style>
        </p:cxnSp>
        <p:sp>
          <p:nvSpPr>
            <p:cNvPr id="86" name="正方形/長方形 85">
              <a:extLst>
                <a:ext uri="{FF2B5EF4-FFF2-40B4-BE49-F238E27FC236}">
                  <a16:creationId xmlns:a16="http://schemas.microsoft.com/office/drawing/2014/main" id="{4F5C74CF-8352-81A4-0A0D-6EDF984A6C45}"/>
                </a:ext>
              </a:extLst>
            </p:cNvPr>
            <p:cNvSpPr/>
            <p:nvPr/>
          </p:nvSpPr>
          <p:spPr>
            <a:xfrm>
              <a:off x="5923722" y="5624049"/>
              <a:ext cx="243944" cy="256385"/>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8" name="正方形/長方形 87">
              <a:extLst>
                <a:ext uri="{FF2B5EF4-FFF2-40B4-BE49-F238E27FC236}">
                  <a16:creationId xmlns:a16="http://schemas.microsoft.com/office/drawing/2014/main" id="{C3E12707-5296-FA6C-F5F3-F37790A178E3}"/>
                </a:ext>
              </a:extLst>
            </p:cNvPr>
            <p:cNvSpPr/>
            <p:nvPr/>
          </p:nvSpPr>
          <p:spPr>
            <a:xfrm>
              <a:off x="6432548" y="5166032"/>
              <a:ext cx="243944" cy="256385"/>
            </a:xfrm>
            <a:prstGeom prst="rect">
              <a:avLst/>
            </a:prstGeom>
            <a:solidFill>
              <a:schemeClr val="accent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4" name="正方形/長方形 93">
              <a:extLst>
                <a:ext uri="{FF2B5EF4-FFF2-40B4-BE49-F238E27FC236}">
                  <a16:creationId xmlns:a16="http://schemas.microsoft.com/office/drawing/2014/main" id="{5111CCB2-DAB0-03AA-4CF0-9F11E0BD5483}"/>
                </a:ext>
              </a:extLst>
            </p:cNvPr>
            <p:cNvSpPr/>
            <p:nvPr/>
          </p:nvSpPr>
          <p:spPr>
            <a:xfrm>
              <a:off x="6927612" y="5617301"/>
              <a:ext cx="243944" cy="256385"/>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5" name="右矢印 114">
              <a:extLst>
                <a:ext uri="{FF2B5EF4-FFF2-40B4-BE49-F238E27FC236}">
                  <a16:creationId xmlns:a16="http://schemas.microsoft.com/office/drawing/2014/main" id="{24CCF3E7-3AF8-72D2-5E60-7F1E0F83427A}"/>
                </a:ext>
              </a:extLst>
            </p:cNvPr>
            <p:cNvSpPr/>
            <p:nvPr/>
          </p:nvSpPr>
          <p:spPr>
            <a:xfrm>
              <a:off x="4409277" y="5238487"/>
              <a:ext cx="1149905" cy="381037"/>
            </a:xfrm>
            <a:prstGeom prst="rightArrow">
              <a:avLst>
                <a:gd name="adj1" fmla="val 67527"/>
                <a:gd name="adj2" fmla="val 50000"/>
              </a:avLst>
            </a:prstGeom>
            <a:solidFill>
              <a:srgbClr val="FFFF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8" name="テキスト ボックス 117">
              <a:extLst>
                <a:ext uri="{FF2B5EF4-FFF2-40B4-BE49-F238E27FC236}">
                  <a16:creationId xmlns:a16="http://schemas.microsoft.com/office/drawing/2014/main" id="{7400521F-A846-3B2D-3110-6B49D6935F98}"/>
                </a:ext>
              </a:extLst>
            </p:cNvPr>
            <p:cNvSpPr txBox="1"/>
            <p:nvPr/>
          </p:nvSpPr>
          <p:spPr>
            <a:xfrm>
              <a:off x="4321206" y="5705136"/>
              <a:ext cx="1261884" cy="461665"/>
            </a:xfrm>
            <a:prstGeom prst="rect">
              <a:avLst/>
            </a:prstGeom>
            <a:noFill/>
          </p:spPr>
          <p:txBody>
            <a:bodyPr wrap="none" rtlCol="0">
              <a:spAutoFit/>
            </a:bodyPr>
            <a:lstStyle/>
            <a:p>
              <a:r>
                <a:rPr kumimoji="1" lang="ja-JP" altLang="en-US" sz="1200">
                  <a:solidFill>
                    <a:schemeClr val="bg1"/>
                  </a:solidFill>
                  <a:latin typeface="Meiryo" panose="020B0604030504040204" pitchFamily="34" charset="-128"/>
                  <a:ea typeface="Meiryo" panose="020B0604030504040204" pitchFamily="34" charset="-128"/>
                </a:rPr>
                <a:t>デジタル前提に</a:t>
              </a:r>
              <a:endParaRPr kumimoji="1" lang="en-US" altLang="ja-JP" sz="1200" dirty="0">
                <a:solidFill>
                  <a:schemeClr val="bg1"/>
                </a:solidFill>
                <a:latin typeface="Meiryo" panose="020B0604030504040204" pitchFamily="34" charset="-128"/>
                <a:ea typeface="Meiryo" panose="020B0604030504040204" pitchFamily="34" charset="-128"/>
              </a:endParaRPr>
            </a:p>
            <a:p>
              <a:r>
                <a:rPr lang="ja-JP" altLang="en-US" sz="1200">
                  <a:solidFill>
                    <a:schemeClr val="bg1"/>
                  </a:solidFill>
                  <a:latin typeface="Meiryo" panose="020B0604030504040204" pitchFamily="34" charset="-128"/>
                  <a:ea typeface="Meiryo" panose="020B0604030504040204" pitchFamily="34" charset="-128"/>
                </a:rPr>
                <a:t>最適を作り直す</a:t>
              </a:r>
              <a:endParaRPr kumimoji="1" lang="ja-JP" altLang="en-US" sz="1200">
                <a:solidFill>
                  <a:schemeClr val="bg1"/>
                </a:solidFill>
                <a:latin typeface="Meiryo" panose="020B0604030504040204" pitchFamily="34" charset="-128"/>
                <a:ea typeface="Meiryo" panose="020B0604030504040204" pitchFamily="34" charset="-128"/>
              </a:endParaRPr>
            </a:p>
          </p:txBody>
        </p:sp>
        <p:sp>
          <p:nvSpPr>
            <p:cNvPr id="36" name="正方形/長方形 35">
              <a:extLst>
                <a:ext uri="{FF2B5EF4-FFF2-40B4-BE49-F238E27FC236}">
                  <a16:creationId xmlns:a16="http://schemas.microsoft.com/office/drawing/2014/main" id="{9C8610E8-45AE-12F1-151C-49F8F7E6684D}"/>
                </a:ext>
              </a:extLst>
            </p:cNvPr>
            <p:cNvSpPr/>
            <p:nvPr/>
          </p:nvSpPr>
          <p:spPr>
            <a:xfrm>
              <a:off x="6438667" y="5620736"/>
              <a:ext cx="243944" cy="256385"/>
            </a:xfrm>
            <a:prstGeom prst="rect">
              <a:avLst/>
            </a:prstGeom>
            <a:solidFill>
              <a:schemeClr val="accent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9" name="正方形/長方形 38">
              <a:extLst>
                <a:ext uri="{FF2B5EF4-FFF2-40B4-BE49-F238E27FC236}">
                  <a16:creationId xmlns:a16="http://schemas.microsoft.com/office/drawing/2014/main" id="{FD2C3C08-2342-7DFE-7805-5074E42FB122}"/>
                </a:ext>
              </a:extLst>
            </p:cNvPr>
            <p:cNvSpPr/>
            <p:nvPr/>
          </p:nvSpPr>
          <p:spPr>
            <a:xfrm>
              <a:off x="6426557" y="6078754"/>
              <a:ext cx="243944" cy="256385"/>
            </a:xfrm>
            <a:prstGeom prst="rect">
              <a:avLst/>
            </a:prstGeom>
            <a:solidFill>
              <a:schemeClr val="accent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3" name="直線矢印コネクタ 42">
              <a:extLst>
                <a:ext uri="{FF2B5EF4-FFF2-40B4-BE49-F238E27FC236}">
                  <a16:creationId xmlns:a16="http://schemas.microsoft.com/office/drawing/2014/main" id="{FC11EA3E-FF68-92A8-D0D1-8A394B7E5893}"/>
                </a:ext>
              </a:extLst>
            </p:cNvPr>
            <p:cNvCxnSpPr>
              <a:cxnSpLocks/>
              <a:stCxn id="86" idx="3"/>
              <a:endCxn id="36" idx="1"/>
            </p:cNvCxnSpPr>
            <p:nvPr/>
          </p:nvCxnSpPr>
          <p:spPr>
            <a:xfrm flipV="1">
              <a:off x="6167666" y="5748929"/>
              <a:ext cx="271001" cy="3313"/>
            </a:xfrm>
            <a:prstGeom prst="straightConnector1">
              <a:avLst/>
            </a:prstGeom>
            <a:ln>
              <a:solidFill>
                <a:schemeClr val="bg1"/>
              </a:solidFill>
              <a:tailEnd type="triangle"/>
            </a:ln>
          </p:spPr>
          <p:style>
            <a:lnRef idx="2">
              <a:schemeClr val="accent1"/>
            </a:lnRef>
            <a:fillRef idx="0">
              <a:schemeClr val="accent1"/>
            </a:fillRef>
            <a:effectRef idx="1">
              <a:schemeClr val="accent1"/>
            </a:effectRef>
            <a:fontRef idx="minor">
              <a:schemeClr val="tx1"/>
            </a:fontRef>
          </p:style>
        </p:cxnSp>
        <p:cxnSp>
          <p:nvCxnSpPr>
            <p:cNvPr id="54" name="カギ線コネクタ 53">
              <a:extLst>
                <a:ext uri="{FF2B5EF4-FFF2-40B4-BE49-F238E27FC236}">
                  <a16:creationId xmlns:a16="http://schemas.microsoft.com/office/drawing/2014/main" id="{5713B288-AD5D-ED22-FE7D-F3C5BD0D6C80}"/>
                </a:ext>
              </a:extLst>
            </p:cNvPr>
            <p:cNvCxnSpPr>
              <a:cxnSpLocks/>
              <a:stCxn id="86" idx="3"/>
              <a:endCxn id="88" idx="1"/>
            </p:cNvCxnSpPr>
            <p:nvPr/>
          </p:nvCxnSpPr>
          <p:spPr>
            <a:xfrm flipV="1">
              <a:off x="6167666" y="5294225"/>
              <a:ext cx="264882" cy="458017"/>
            </a:xfrm>
            <a:prstGeom prst="bentConnector3">
              <a:avLst>
                <a:gd name="adj1" fmla="val 50000"/>
              </a:avLst>
            </a:prstGeom>
            <a:ln>
              <a:solidFill>
                <a:schemeClr val="bg1"/>
              </a:solidFill>
              <a:tailEnd type="triangle"/>
            </a:ln>
          </p:spPr>
          <p:style>
            <a:lnRef idx="2">
              <a:schemeClr val="accent1"/>
            </a:lnRef>
            <a:fillRef idx="0">
              <a:schemeClr val="accent1"/>
            </a:fillRef>
            <a:effectRef idx="1">
              <a:schemeClr val="accent1"/>
            </a:effectRef>
            <a:fontRef idx="minor">
              <a:schemeClr val="tx1"/>
            </a:fontRef>
          </p:style>
        </p:cxnSp>
        <p:cxnSp>
          <p:nvCxnSpPr>
            <p:cNvPr id="58" name="カギ線コネクタ 57">
              <a:extLst>
                <a:ext uri="{FF2B5EF4-FFF2-40B4-BE49-F238E27FC236}">
                  <a16:creationId xmlns:a16="http://schemas.microsoft.com/office/drawing/2014/main" id="{BCDD3DED-8FCF-C05B-D30E-AB5DFF1FC8BE}"/>
                </a:ext>
              </a:extLst>
            </p:cNvPr>
            <p:cNvCxnSpPr>
              <a:cxnSpLocks/>
              <a:stCxn id="86" idx="3"/>
              <a:endCxn id="39" idx="1"/>
            </p:cNvCxnSpPr>
            <p:nvPr/>
          </p:nvCxnSpPr>
          <p:spPr>
            <a:xfrm>
              <a:off x="6167666" y="5752242"/>
              <a:ext cx="258891" cy="454705"/>
            </a:xfrm>
            <a:prstGeom prst="bentConnector3">
              <a:avLst>
                <a:gd name="adj1" fmla="val 50000"/>
              </a:avLst>
            </a:prstGeom>
            <a:ln>
              <a:solidFill>
                <a:schemeClr val="bg1"/>
              </a:solidFill>
              <a:tailEnd type="triangle"/>
            </a:ln>
          </p:spPr>
          <p:style>
            <a:lnRef idx="2">
              <a:schemeClr val="accent1"/>
            </a:lnRef>
            <a:fillRef idx="0">
              <a:schemeClr val="accent1"/>
            </a:fillRef>
            <a:effectRef idx="1">
              <a:schemeClr val="accent1"/>
            </a:effectRef>
            <a:fontRef idx="minor">
              <a:schemeClr val="tx1"/>
            </a:fontRef>
          </p:style>
        </p:cxnSp>
        <p:cxnSp>
          <p:nvCxnSpPr>
            <p:cNvPr id="62" name="カギ線コネクタ 61">
              <a:extLst>
                <a:ext uri="{FF2B5EF4-FFF2-40B4-BE49-F238E27FC236}">
                  <a16:creationId xmlns:a16="http://schemas.microsoft.com/office/drawing/2014/main" id="{6B70C811-2341-EBDF-5109-A03DEB6C0F22}"/>
                </a:ext>
              </a:extLst>
            </p:cNvPr>
            <p:cNvCxnSpPr>
              <a:cxnSpLocks/>
              <a:stCxn id="88" idx="3"/>
              <a:endCxn id="94" idx="1"/>
            </p:cNvCxnSpPr>
            <p:nvPr/>
          </p:nvCxnSpPr>
          <p:spPr>
            <a:xfrm>
              <a:off x="6676492" y="5294225"/>
              <a:ext cx="251120" cy="451269"/>
            </a:xfrm>
            <a:prstGeom prst="bentConnector3">
              <a:avLst>
                <a:gd name="adj1" fmla="val 50000"/>
              </a:avLst>
            </a:prstGeom>
            <a:ln>
              <a:solidFill>
                <a:schemeClr val="bg1"/>
              </a:solidFill>
              <a:tailEnd type="triangle"/>
            </a:ln>
          </p:spPr>
          <p:style>
            <a:lnRef idx="2">
              <a:schemeClr val="accent1"/>
            </a:lnRef>
            <a:fillRef idx="0">
              <a:schemeClr val="accent1"/>
            </a:fillRef>
            <a:effectRef idx="1">
              <a:schemeClr val="accent1"/>
            </a:effectRef>
            <a:fontRef idx="minor">
              <a:schemeClr val="tx1"/>
            </a:fontRef>
          </p:style>
        </p:cxnSp>
        <p:cxnSp>
          <p:nvCxnSpPr>
            <p:cNvPr id="68" name="カギ線コネクタ 67">
              <a:extLst>
                <a:ext uri="{FF2B5EF4-FFF2-40B4-BE49-F238E27FC236}">
                  <a16:creationId xmlns:a16="http://schemas.microsoft.com/office/drawing/2014/main" id="{EC1C515B-EB35-FF88-4D07-98EC3B8B90D6}"/>
                </a:ext>
              </a:extLst>
            </p:cNvPr>
            <p:cNvCxnSpPr>
              <a:cxnSpLocks/>
              <a:stCxn id="39" idx="3"/>
              <a:endCxn id="94" idx="1"/>
            </p:cNvCxnSpPr>
            <p:nvPr/>
          </p:nvCxnSpPr>
          <p:spPr>
            <a:xfrm flipV="1">
              <a:off x="6670501" y="5745494"/>
              <a:ext cx="257111" cy="461453"/>
            </a:xfrm>
            <a:prstGeom prst="bentConnector3">
              <a:avLst>
                <a:gd name="adj1" fmla="val 50000"/>
              </a:avLst>
            </a:prstGeom>
            <a:ln>
              <a:solidFill>
                <a:schemeClr val="bg1"/>
              </a:solidFill>
              <a:tailEnd type="triangle"/>
            </a:ln>
          </p:spPr>
          <p:style>
            <a:lnRef idx="2">
              <a:schemeClr val="accent1"/>
            </a:lnRef>
            <a:fillRef idx="0">
              <a:schemeClr val="accent1"/>
            </a:fillRef>
            <a:effectRef idx="1">
              <a:schemeClr val="accent1"/>
            </a:effectRef>
            <a:fontRef idx="minor">
              <a:schemeClr val="tx1"/>
            </a:fontRef>
          </p:style>
        </p:cxnSp>
        <p:cxnSp>
          <p:nvCxnSpPr>
            <p:cNvPr id="97" name="直線矢印コネクタ 96">
              <a:extLst>
                <a:ext uri="{FF2B5EF4-FFF2-40B4-BE49-F238E27FC236}">
                  <a16:creationId xmlns:a16="http://schemas.microsoft.com/office/drawing/2014/main" id="{5284C11A-BF00-50BF-35A9-CCDE74CA31F1}"/>
                </a:ext>
              </a:extLst>
            </p:cNvPr>
            <p:cNvCxnSpPr>
              <a:cxnSpLocks/>
              <a:stCxn id="36" idx="3"/>
              <a:endCxn id="94" idx="1"/>
            </p:cNvCxnSpPr>
            <p:nvPr/>
          </p:nvCxnSpPr>
          <p:spPr>
            <a:xfrm flipV="1">
              <a:off x="6682611" y="5745494"/>
              <a:ext cx="245001" cy="3435"/>
            </a:xfrm>
            <a:prstGeom prst="straightConnector1">
              <a:avLst/>
            </a:prstGeom>
            <a:ln>
              <a:solidFill>
                <a:schemeClr val="bg1"/>
              </a:solidFill>
              <a:tailEnd type="triangle"/>
            </a:ln>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14044761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1"/>
                                        </p:tgtEl>
                                        <p:attrNameLst>
                                          <p:attrName>style.visibility</p:attrName>
                                        </p:attrNameLst>
                                      </p:cBhvr>
                                      <p:to>
                                        <p:strVal val="visible"/>
                                      </p:to>
                                    </p:set>
                                    <p:anim calcmode="lin" valueType="num">
                                      <p:cBhvr>
                                        <p:cTn id="24" dur="500" fill="hold"/>
                                        <p:tgtEl>
                                          <p:spTgt spid="31"/>
                                        </p:tgtEl>
                                        <p:attrNameLst>
                                          <p:attrName>ppt_w</p:attrName>
                                        </p:attrNameLst>
                                      </p:cBhvr>
                                      <p:tavLst>
                                        <p:tav tm="0">
                                          <p:val>
                                            <p:fltVal val="0"/>
                                          </p:val>
                                        </p:tav>
                                        <p:tav tm="100000">
                                          <p:val>
                                            <p:strVal val="#ppt_w"/>
                                          </p:val>
                                        </p:tav>
                                      </p:tavLst>
                                    </p:anim>
                                    <p:anim calcmode="lin" valueType="num">
                                      <p:cBhvr>
                                        <p:cTn id="25" dur="500" fill="hold"/>
                                        <p:tgtEl>
                                          <p:spTgt spid="31"/>
                                        </p:tgtEl>
                                        <p:attrNameLst>
                                          <p:attrName>ppt_h</p:attrName>
                                        </p:attrNameLst>
                                      </p:cBhvr>
                                      <p:tavLst>
                                        <p:tav tm="0">
                                          <p:val>
                                            <p:fltVal val="0"/>
                                          </p:val>
                                        </p:tav>
                                        <p:tav tm="100000">
                                          <p:val>
                                            <p:strVal val="#ppt_h"/>
                                          </p:val>
                                        </p:tav>
                                      </p:tavLst>
                                    </p:anim>
                                    <p:animEffect transition="in" filter="fade">
                                      <p:cBhvr>
                                        <p:cTn id="26" dur="500"/>
                                        <p:tgtEl>
                                          <p:spTgt spid="31"/>
                                        </p:tgtEl>
                                      </p:cBhvr>
                                    </p:animEffect>
                                  </p:childTnLst>
                                </p:cTn>
                              </p:par>
                            </p:childTnLst>
                          </p:cTn>
                        </p:par>
                        <p:par>
                          <p:cTn id="27" fill="hold">
                            <p:stCondLst>
                              <p:cond delay="500"/>
                            </p:stCondLst>
                            <p:childTnLst>
                              <p:par>
                                <p:cTn id="28" presetID="22" presetClass="entr" presetSubtype="8" fill="hold" nodeType="after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left)">
                                      <p:cBhvr>
                                        <p:cTn id="30"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8" grpId="0" animBg="1"/>
      <p:bldP spid="30" grpId="0"/>
      <p:bldP spid="31"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正方形/長方形 20">
            <a:extLst>
              <a:ext uri="{FF2B5EF4-FFF2-40B4-BE49-F238E27FC236}">
                <a16:creationId xmlns:a16="http://schemas.microsoft.com/office/drawing/2014/main" id="{31F8CBEA-9188-1044-B0FF-81BFBAD0115A}"/>
              </a:ext>
            </a:extLst>
          </p:cNvPr>
          <p:cNvSpPr/>
          <p:nvPr/>
        </p:nvSpPr>
        <p:spPr>
          <a:xfrm>
            <a:off x="1282232" y="5637722"/>
            <a:ext cx="6579536" cy="682158"/>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Meiryo" panose="020B0604030504040204" pitchFamily="34" charset="-128"/>
              <a:ea typeface="Meiryo" panose="020B0604030504040204" pitchFamily="34" charset="-128"/>
              <a:cs typeface="ＭＳ Ｐゴシック"/>
            </a:endParaRPr>
          </a:p>
        </p:txBody>
      </p:sp>
      <p:sp>
        <p:nvSpPr>
          <p:cNvPr id="35" name="正方形/長方形 34">
            <a:extLst>
              <a:ext uri="{FF2B5EF4-FFF2-40B4-BE49-F238E27FC236}">
                <a16:creationId xmlns:a16="http://schemas.microsoft.com/office/drawing/2014/main" id="{8BE2E3DF-9B02-8447-86B3-787A470326D4}"/>
              </a:ext>
            </a:extLst>
          </p:cNvPr>
          <p:cNvSpPr/>
          <p:nvPr/>
        </p:nvSpPr>
        <p:spPr>
          <a:xfrm>
            <a:off x="1282232" y="914606"/>
            <a:ext cx="6579536" cy="2981384"/>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000" dirty="0">
              <a:solidFill>
                <a:schemeClr val="bg1"/>
              </a:solidFill>
              <a:latin typeface="Meiryo" panose="020B0604030504040204" pitchFamily="34" charset="-128"/>
              <a:ea typeface="Meiryo" panose="020B0604030504040204" pitchFamily="34" charset="-128"/>
              <a:cs typeface="ＭＳ Ｐゴシック"/>
            </a:endParaRPr>
          </a:p>
        </p:txBody>
      </p:sp>
      <p:sp>
        <p:nvSpPr>
          <p:cNvPr id="2" name="タイトル 1"/>
          <p:cNvSpPr>
            <a:spLocks noGrp="1"/>
          </p:cNvSpPr>
          <p:nvPr>
            <p:ph type="title"/>
          </p:nvPr>
        </p:nvSpPr>
        <p:spPr/>
        <p:txBody>
          <a:bodyPr>
            <a:noAutofit/>
          </a:bodyPr>
          <a:lstStyle/>
          <a:p>
            <a:r>
              <a:rPr lang="ja-JP" altLang="en-US"/>
              <a:t>破壊者たちがもたらすハイパーコンペティション</a:t>
            </a:r>
            <a:r>
              <a:rPr lang="ja-JP" altLang="ja-JP" sz="2800"/>
              <a:t> </a:t>
            </a:r>
            <a:endParaRPr kumimoji="1" lang="ja-JP" altLang="en-US" sz="2800" dirty="0"/>
          </a:p>
        </p:txBody>
      </p:sp>
      <p:sp>
        <p:nvSpPr>
          <p:cNvPr id="3" name="スライド番号プレースホルダー 2"/>
          <p:cNvSpPr>
            <a:spLocks noGrp="1"/>
          </p:cNvSpPr>
          <p:nvPr>
            <p:ph type="sldNum" sz="quarter" idx="12"/>
          </p:nvPr>
        </p:nvSpPr>
        <p:spPr>
          <a:xfrm>
            <a:off x="6932246" y="6651702"/>
            <a:ext cx="2133600" cy="217800"/>
          </a:xfrm>
          <a:prstGeom prst="rect">
            <a:avLst/>
          </a:prstGeom>
        </p:spPr>
        <p:txBody>
          <a:bodyPr vert="horz" lIns="91440" tIns="45720" rIns="91440" bIns="45720" rtlCol="0" anchor="ctr"/>
          <a:lstStyle>
            <a:defPPr>
              <a:defRPr lang="ja-JP"/>
            </a:defPPr>
            <a:lvl1pPr marL="0" algn="r" defTabSz="457200" rtl="0" eaLnBrk="1" latinLnBrk="0" hangingPunct="1">
              <a:defRPr kumimoji="1" sz="1000" kern="1200">
                <a:solidFill>
                  <a:schemeClr val="bg1"/>
                </a:solidFill>
                <a:latin typeface="American Typewriter"/>
                <a:ea typeface="+mn-ea"/>
                <a:cs typeface="American Typewriter"/>
              </a:defRPr>
            </a:lvl1pPr>
            <a:lvl2pPr marL="457200" algn="l" defTabSz="457200" rtl="0" eaLnBrk="1" latinLnBrk="0" hangingPunct="1">
              <a:defRPr kumimoji="1" sz="1800" kern="1200">
                <a:solidFill>
                  <a:schemeClr val="tx1"/>
                </a:solidFill>
                <a:latin typeface="+mn-lt"/>
                <a:ea typeface="+mn-ea"/>
                <a:cs typeface="+mn-cs"/>
              </a:defRPr>
            </a:lvl2pPr>
            <a:lvl3pPr marL="914400" algn="l" defTabSz="457200" rtl="0" eaLnBrk="1" latinLnBrk="0" hangingPunct="1">
              <a:defRPr kumimoji="1" sz="1800" kern="1200">
                <a:solidFill>
                  <a:schemeClr val="tx1"/>
                </a:solidFill>
                <a:latin typeface="+mn-lt"/>
                <a:ea typeface="+mn-ea"/>
                <a:cs typeface="+mn-cs"/>
              </a:defRPr>
            </a:lvl3pPr>
            <a:lvl4pPr marL="1371600" algn="l" defTabSz="457200" rtl="0" eaLnBrk="1" latinLnBrk="0" hangingPunct="1">
              <a:defRPr kumimoji="1" sz="1800" kern="1200">
                <a:solidFill>
                  <a:schemeClr val="tx1"/>
                </a:solidFill>
                <a:latin typeface="+mn-lt"/>
                <a:ea typeface="+mn-ea"/>
                <a:cs typeface="+mn-cs"/>
              </a:defRPr>
            </a:lvl4pPr>
            <a:lvl5pPr marL="1828800" algn="l" defTabSz="457200" rtl="0" eaLnBrk="1" latinLnBrk="0" hangingPunct="1">
              <a:defRPr kumimoji="1" sz="1800" kern="1200">
                <a:solidFill>
                  <a:schemeClr val="tx1"/>
                </a:solidFill>
                <a:latin typeface="+mn-lt"/>
                <a:ea typeface="+mn-ea"/>
                <a:cs typeface="+mn-cs"/>
              </a:defRPr>
            </a:lvl5pPr>
            <a:lvl6pPr marL="2286000" algn="l" defTabSz="457200" rtl="0" eaLnBrk="1" latinLnBrk="0" hangingPunct="1">
              <a:defRPr kumimoji="1" sz="1800" kern="1200">
                <a:solidFill>
                  <a:schemeClr val="tx1"/>
                </a:solidFill>
                <a:latin typeface="+mn-lt"/>
                <a:ea typeface="+mn-ea"/>
                <a:cs typeface="+mn-cs"/>
              </a:defRPr>
            </a:lvl6pPr>
            <a:lvl7pPr marL="2743200" algn="l" defTabSz="457200" rtl="0" eaLnBrk="1" latinLnBrk="0" hangingPunct="1">
              <a:defRPr kumimoji="1" sz="1800" kern="1200">
                <a:solidFill>
                  <a:schemeClr val="tx1"/>
                </a:solidFill>
                <a:latin typeface="+mn-lt"/>
                <a:ea typeface="+mn-ea"/>
                <a:cs typeface="+mn-cs"/>
              </a:defRPr>
            </a:lvl7pPr>
            <a:lvl8pPr marL="3200400" algn="l" defTabSz="457200" rtl="0" eaLnBrk="1" latinLnBrk="0" hangingPunct="1">
              <a:defRPr kumimoji="1" sz="1800" kern="1200">
                <a:solidFill>
                  <a:schemeClr val="tx1"/>
                </a:solidFill>
                <a:latin typeface="+mn-lt"/>
                <a:ea typeface="+mn-ea"/>
                <a:cs typeface="+mn-cs"/>
              </a:defRPr>
            </a:lvl8pPr>
            <a:lvl9pPr marL="3657600" algn="l" defTabSz="457200" rtl="0" eaLnBrk="1" latinLnBrk="0" hangingPunct="1">
              <a:defRPr kumimoji="1" sz="1800" kern="1200">
                <a:solidFill>
                  <a:schemeClr val="tx1"/>
                </a:solidFill>
                <a:latin typeface="+mn-lt"/>
                <a:ea typeface="+mn-ea"/>
                <a:cs typeface="+mn-cs"/>
              </a:defRPr>
            </a:lvl9pPr>
          </a:lstStyle>
          <a:p>
            <a:fld id="{8FF8CC5D-A65D-5946-99B5-645367A967AD}" type="slidenum">
              <a:rPr lang="ja-JP" altLang="en-US" smtClean="0"/>
              <a:pPr/>
              <a:t>34</a:t>
            </a:fld>
            <a:endParaRPr kumimoji="1" lang="ja-JP" altLang="en-US"/>
          </a:p>
        </p:txBody>
      </p:sp>
      <p:sp>
        <p:nvSpPr>
          <p:cNvPr id="33" name="正方形/長方形 32">
            <a:extLst>
              <a:ext uri="{FF2B5EF4-FFF2-40B4-BE49-F238E27FC236}">
                <a16:creationId xmlns:a16="http://schemas.microsoft.com/office/drawing/2014/main" id="{FF7AFA51-DC79-B04C-B323-67238E5476FB}"/>
              </a:ext>
            </a:extLst>
          </p:cNvPr>
          <p:cNvSpPr/>
          <p:nvPr/>
        </p:nvSpPr>
        <p:spPr>
          <a:xfrm>
            <a:off x="1282232" y="4197879"/>
            <a:ext cx="6579536" cy="1407395"/>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Meiryo" panose="020B0604030504040204" pitchFamily="34" charset="-128"/>
              <a:ea typeface="Meiryo" panose="020B0604030504040204" pitchFamily="34" charset="-128"/>
              <a:cs typeface="ＭＳ Ｐゴシック"/>
            </a:endParaRPr>
          </a:p>
        </p:txBody>
      </p:sp>
      <p:sp>
        <p:nvSpPr>
          <p:cNvPr id="40" name="下矢印 39">
            <a:extLst>
              <a:ext uri="{FF2B5EF4-FFF2-40B4-BE49-F238E27FC236}">
                <a16:creationId xmlns:a16="http://schemas.microsoft.com/office/drawing/2014/main" id="{33D4744B-7B5D-AF47-AAC2-1DFC8F6522AE}"/>
              </a:ext>
            </a:extLst>
          </p:cNvPr>
          <p:cNvSpPr/>
          <p:nvPr/>
        </p:nvSpPr>
        <p:spPr>
          <a:xfrm>
            <a:off x="4179133" y="3792497"/>
            <a:ext cx="800218" cy="485792"/>
          </a:xfrm>
          <a:prstGeom prst="down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sz="1200" dirty="0">
              <a:solidFill>
                <a:srgbClr val="FFFFFF"/>
              </a:solidFill>
              <a:latin typeface="ＭＳ Ｐゴシック"/>
              <a:ea typeface="ＭＳ Ｐゴシック"/>
            </a:endParaRPr>
          </a:p>
        </p:txBody>
      </p:sp>
      <p:sp>
        <p:nvSpPr>
          <p:cNvPr id="15" name="正方形/長方形 14">
            <a:extLst>
              <a:ext uri="{FF2B5EF4-FFF2-40B4-BE49-F238E27FC236}">
                <a16:creationId xmlns:a16="http://schemas.microsoft.com/office/drawing/2014/main" id="{E65BC1E8-1BBF-4142-9BC1-D8ECC03D3D19}"/>
              </a:ext>
            </a:extLst>
          </p:cNvPr>
          <p:cNvSpPr/>
          <p:nvPr/>
        </p:nvSpPr>
        <p:spPr>
          <a:xfrm>
            <a:off x="1289475" y="2222836"/>
            <a:ext cx="6586779" cy="1538883"/>
          </a:xfrm>
          <a:prstGeom prst="rect">
            <a:avLst/>
          </a:prstGeom>
        </p:spPr>
        <p:txBody>
          <a:bodyPr wrap="square">
            <a:spAutoFit/>
          </a:bodyPr>
          <a:lstStyle/>
          <a:p>
            <a:pPr algn="ctr"/>
            <a:r>
              <a:rPr lang="ja-JP" altLang="en-US" sz="3000" b="1" u="sng">
                <a:solidFill>
                  <a:schemeClr val="bg1"/>
                </a:solidFill>
                <a:latin typeface="Meiryo" panose="020B0604030504040204" pitchFamily="34" charset="-128"/>
                <a:ea typeface="Meiryo" panose="020B0604030504040204" pitchFamily="34" charset="-128"/>
                <a:cs typeface="Times New Roman" panose="02020603050405020304" pitchFamily="18" charset="0"/>
              </a:rPr>
              <a:t>デジタル・ネイティブ</a:t>
            </a:r>
            <a:r>
              <a:rPr lang="ja-JP" altLang="en-US" sz="2400">
                <a:solidFill>
                  <a:schemeClr val="bg1"/>
                </a:solidFill>
                <a:latin typeface="Meiryo" panose="020B0604030504040204" pitchFamily="34" charset="-128"/>
                <a:ea typeface="Meiryo" panose="020B0604030504040204" pitchFamily="34" charset="-128"/>
                <a:cs typeface="Times New Roman" panose="02020603050405020304" pitchFamily="18" charset="0"/>
              </a:rPr>
              <a:t>は</a:t>
            </a:r>
            <a:endParaRPr lang="en-US" altLang="ja-JP" sz="2400" dirty="0">
              <a:solidFill>
                <a:schemeClr val="bg1"/>
              </a:solidFill>
              <a:latin typeface="Meiryo" panose="020B0604030504040204" pitchFamily="34" charset="-128"/>
              <a:ea typeface="Meiryo" panose="020B0604030504040204" pitchFamily="34" charset="-128"/>
              <a:cs typeface="Times New Roman" panose="02020603050405020304" pitchFamily="18" charset="0"/>
            </a:endParaRPr>
          </a:p>
          <a:p>
            <a:pPr algn="ctr"/>
            <a:r>
              <a:rPr lang="ja-JP" altLang="en-US" sz="3000" b="1" u="sng">
                <a:solidFill>
                  <a:schemeClr val="bg1"/>
                </a:solidFill>
                <a:latin typeface="Meiryo" panose="020B0604030504040204" pitchFamily="34" charset="-128"/>
                <a:ea typeface="Meiryo" panose="020B0604030504040204" pitchFamily="34" charset="-128"/>
                <a:cs typeface="Times New Roman" panose="02020603050405020304" pitchFamily="18" charset="0"/>
              </a:rPr>
              <a:t>圧倒的なスピード</a:t>
            </a:r>
            <a:r>
              <a:rPr lang="ja-JP" altLang="en-US" sz="2400">
                <a:solidFill>
                  <a:schemeClr val="bg1"/>
                </a:solidFill>
                <a:latin typeface="Meiryo" panose="020B0604030504040204" pitchFamily="34" charset="-128"/>
                <a:ea typeface="Meiryo" panose="020B0604030504040204" pitchFamily="34" charset="-128"/>
                <a:cs typeface="Times New Roman" panose="02020603050405020304" pitchFamily="18" charset="0"/>
              </a:rPr>
              <a:t>を武器に</a:t>
            </a:r>
            <a:endParaRPr lang="en-US" altLang="ja-JP" sz="800" dirty="0">
              <a:solidFill>
                <a:schemeClr val="bg1"/>
              </a:solidFill>
              <a:latin typeface="Meiryo" panose="020B0604030504040204" pitchFamily="34" charset="-128"/>
              <a:ea typeface="Meiryo" panose="020B0604030504040204" pitchFamily="34" charset="-128"/>
              <a:cs typeface="Times New Roman" panose="02020603050405020304" pitchFamily="18" charset="0"/>
            </a:endParaRPr>
          </a:p>
          <a:p>
            <a:pPr algn="ctr"/>
            <a:endParaRPr lang="en-US" altLang="ja-JP" sz="800" dirty="0">
              <a:solidFill>
                <a:schemeClr val="bg1"/>
              </a:solidFill>
              <a:latin typeface="Meiryo" panose="020B0604030504040204" pitchFamily="34" charset="-128"/>
              <a:ea typeface="Meiryo" panose="020B0604030504040204" pitchFamily="34" charset="-128"/>
              <a:cs typeface="Times New Roman" panose="02020603050405020304" pitchFamily="18" charset="0"/>
            </a:endParaRPr>
          </a:p>
          <a:p>
            <a:pPr algn="ctr"/>
            <a:r>
              <a:rPr lang="ja-JP" altLang="en-US" sz="2400">
                <a:solidFill>
                  <a:schemeClr val="bg1"/>
                </a:solidFill>
                <a:latin typeface="Meiryo" panose="020B0604030504040204" pitchFamily="34" charset="-128"/>
                <a:ea typeface="Meiryo" panose="020B0604030504040204" pitchFamily="34" charset="-128"/>
                <a:cs typeface="Times New Roman" panose="02020603050405020304" pitchFamily="18" charset="0"/>
              </a:rPr>
              <a:t>既存の置き換えを狙う</a:t>
            </a:r>
            <a:endParaRPr lang="ja-JP" altLang="en-US" sz="2400" dirty="0">
              <a:solidFill>
                <a:schemeClr val="bg1"/>
              </a:solidFill>
              <a:latin typeface="Meiryo" panose="020B0604030504040204" pitchFamily="34" charset="-128"/>
              <a:ea typeface="Meiryo" panose="020B0604030504040204" pitchFamily="34" charset="-128"/>
            </a:endParaRPr>
          </a:p>
        </p:txBody>
      </p:sp>
      <p:sp>
        <p:nvSpPr>
          <p:cNvPr id="7" name="正方形/長方形 6">
            <a:extLst>
              <a:ext uri="{FF2B5EF4-FFF2-40B4-BE49-F238E27FC236}">
                <a16:creationId xmlns:a16="http://schemas.microsoft.com/office/drawing/2014/main" id="{2DB16B5D-1EFE-D442-999E-F470CE3C5588}"/>
              </a:ext>
            </a:extLst>
          </p:cNvPr>
          <p:cNvSpPr/>
          <p:nvPr/>
        </p:nvSpPr>
        <p:spPr>
          <a:xfrm>
            <a:off x="1231234" y="4892833"/>
            <a:ext cx="6579535" cy="646331"/>
          </a:xfrm>
          <a:prstGeom prst="rect">
            <a:avLst/>
          </a:prstGeom>
        </p:spPr>
        <p:txBody>
          <a:bodyPr wrap="square">
            <a:spAutoFit/>
          </a:bodyPr>
          <a:lstStyle/>
          <a:p>
            <a:pPr algn="ctr"/>
            <a:r>
              <a:rPr lang="ja-JP" altLang="en-US">
                <a:solidFill>
                  <a:schemeClr val="bg1"/>
                </a:solidFill>
                <a:latin typeface="Meiryo" panose="020B0604030504040204" pitchFamily="34" charset="-128"/>
                <a:ea typeface="Meiryo" panose="020B0604030504040204" pitchFamily="34" charset="-128"/>
              </a:rPr>
              <a:t>加速するビジネス環境の変化、予期せぬ異業種からの参入</a:t>
            </a:r>
            <a:endParaRPr lang="en-US" altLang="ja-JP" dirty="0">
              <a:solidFill>
                <a:schemeClr val="bg1"/>
              </a:solidFill>
              <a:latin typeface="Meiryo" panose="020B0604030504040204" pitchFamily="34" charset="-128"/>
              <a:ea typeface="Meiryo" panose="020B0604030504040204" pitchFamily="34" charset="-128"/>
            </a:endParaRPr>
          </a:p>
          <a:p>
            <a:pPr algn="ctr"/>
            <a:r>
              <a:rPr lang="ja-JP" altLang="en-US">
                <a:solidFill>
                  <a:schemeClr val="bg1"/>
                </a:solidFill>
                <a:latin typeface="Meiryo" panose="020B0604030504040204" pitchFamily="34" charset="-128"/>
                <a:ea typeface="Meiryo" panose="020B0604030504040204" pitchFamily="34" charset="-128"/>
              </a:rPr>
              <a:t>ひとつの優位性を維持できる期間は極めて短くなっている</a:t>
            </a:r>
          </a:p>
        </p:txBody>
      </p:sp>
      <p:sp>
        <p:nvSpPr>
          <p:cNvPr id="19" name="正方形/長方形 18">
            <a:extLst>
              <a:ext uri="{FF2B5EF4-FFF2-40B4-BE49-F238E27FC236}">
                <a16:creationId xmlns:a16="http://schemas.microsoft.com/office/drawing/2014/main" id="{585D986E-D997-5E4D-8A6B-F2B575E3B377}"/>
              </a:ext>
            </a:extLst>
          </p:cNvPr>
          <p:cNvSpPr/>
          <p:nvPr/>
        </p:nvSpPr>
        <p:spPr>
          <a:xfrm>
            <a:off x="1289475" y="4345001"/>
            <a:ext cx="6579535" cy="707886"/>
          </a:xfrm>
          <a:prstGeom prst="rect">
            <a:avLst/>
          </a:prstGeom>
        </p:spPr>
        <p:txBody>
          <a:bodyPr wrap="square">
            <a:spAutoFit/>
          </a:bodyPr>
          <a:lstStyle/>
          <a:p>
            <a:pPr algn="ctr"/>
            <a:r>
              <a:rPr lang="ja-JP" altLang="en-US" sz="4000" b="1">
                <a:solidFill>
                  <a:schemeClr val="bg1"/>
                </a:solidFill>
                <a:latin typeface="Meiryo" panose="020B0604030504040204" pitchFamily="34" charset="-128"/>
                <a:ea typeface="Meiryo" panose="020B0604030504040204" pitchFamily="34" charset="-128"/>
              </a:rPr>
              <a:t>ハイパーコンペティション</a:t>
            </a:r>
          </a:p>
        </p:txBody>
      </p:sp>
      <p:sp>
        <p:nvSpPr>
          <p:cNvPr id="9" name="正方形/長方形 8">
            <a:extLst>
              <a:ext uri="{FF2B5EF4-FFF2-40B4-BE49-F238E27FC236}">
                <a16:creationId xmlns:a16="http://schemas.microsoft.com/office/drawing/2014/main" id="{2B796AD6-4248-4E49-ADE6-3C2F12806109}"/>
              </a:ext>
            </a:extLst>
          </p:cNvPr>
          <p:cNvSpPr/>
          <p:nvPr/>
        </p:nvSpPr>
        <p:spPr>
          <a:xfrm>
            <a:off x="1250376" y="5771148"/>
            <a:ext cx="6582886" cy="400110"/>
          </a:xfrm>
          <a:prstGeom prst="rect">
            <a:avLst/>
          </a:prstGeom>
        </p:spPr>
        <p:txBody>
          <a:bodyPr wrap="square">
            <a:spAutoFit/>
          </a:bodyPr>
          <a:lstStyle/>
          <a:p>
            <a:pPr algn="ctr"/>
            <a:r>
              <a:rPr lang="ja-JP" altLang="ja-JP" sz="2000" b="1">
                <a:solidFill>
                  <a:schemeClr val="bg1"/>
                </a:solidFill>
                <a:latin typeface="Meiryo" panose="020B0604030504040204" pitchFamily="34" charset="-128"/>
                <a:ea typeface="Meiryo" panose="020B0604030504040204" pitchFamily="34" charset="-128"/>
                <a:cs typeface="Times New Roman" panose="02020603050405020304" pitchFamily="18" charset="0"/>
              </a:rPr>
              <a:t>市場の変化に合わせて、戦略を動かし続ける</a:t>
            </a:r>
            <a:r>
              <a:rPr lang="ja-JP" altLang="en-US" sz="2000" b="1">
                <a:solidFill>
                  <a:schemeClr val="bg1"/>
                </a:solidFill>
                <a:latin typeface="Meiryo" panose="020B0604030504040204" pitchFamily="34" charset="-128"/>
                <a:ea typeface="Meiryo" panose="020B0604030504040204" pitchFamily="34" charset="-128"/>
                <a:cs typeface="Times New Roman" panose="02020603050405020304" pitchFamily="18" charset="0"/>
              </a:rPr>
              <a:t>しかない</a:t>
            </a:r>
            <a:r>
              <a:rPr lang="ja-JP" altLang="ja-JP" sz="2000" b="1">
                <a:solidFill>
                  <a:schemeClr val="bg1"/>
                </a:solidFill>
                <a:latin typeface="Meiryo" panose="020B0604030504040204" pitchFamily="34" charset="-128"/>
                <a:ea typeface="Meiryo" panose="020B0604030504040204" pitchFamily="34" charset="-128"/>
              </a:rPr>
              <a:t> </a:t>
            </a:r>
            <a:endParaRPr lang="ja-JP" altLang="en-US" sz="2000" b="1">
              <a:solidFill>
                <a:schemeClr val="bg1"/>
              </a:solidFill>
              <a:latin typeface="Meiryo" panose="020B0604030504040204" pitchFamily="34" charset="-128"/>
              <a:ea typeface="Meiryo" panose="020B0604030504040204" pitchFamily="34" charset="-128"/>
            </a:endParaRPr>
          </a:p>
        </p:txBody>
      </p:sp>
      <p:sp>
        <p:nvSpPr>
          <p:cNvPr id="4" name="テキスト ボックス 3">
            <a:extLst>
              <a:ext uri="{FF2B5EF4-FFF2-40B4-BE49-F238E27FC236}">
                <a16:creationId xmlns:a16="http://schemas.microsoft.com/office/drawing/2014/main" id="{B940E519-69D5-4204-3E61-F685E6E80D07}"/>
              </a:ext>
            </a:extLst>
          </p:cNvPr>
          <p:cNvSpPr txBox="1"/>
          <p:nvPr/>
        </p:nvSpPr>
        <p:spPr>
          <a:xfrm>
            <a:off x="2335651" y="1023902"/>
            <a:ext cx="4472699" cy="1200329"/>
          </a:xfrm>
          <a:prstGeom prst="rect">
            <a:avLst/>
          </a:prstGeom>
          <a:noFill/>
        </p:spPr>
        <p:txBody>
          <a:bodyPr wrap="none" rtlCol="0">
            <a:spAutoFit/>
          </a:bodyPr>
          <a:lstStyle/>
          <a:p>
            <a:pPr algn="ctr"/>
            <a:r>
              <a:rPr kumimoji="1" lang="en-US" altLang="ja-JP" sz="36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Digital Disruption</a:t>
            </a:r>
          </a:p>
          <a:p>
            <a:pPr algn="ctr"/>
            <a:r>
              <a:rPr lang="ja-JP" altLang="en-US" sz="36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デジタルによる破壊</a:t>
            </a:r>
            <a:endParaRPr kumimoji="1" lang="ja-JP" altLang="en-US" sz="36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263797319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グループ化 3">
            <a:extLst>
              <a:ext uri="{FF2B5EF4-FFF2-40B4-BE49-F238E27FC236}">
                <a16:creationId xmlns:a16="http://schemas.microsoft.com/office/drawing/2014/main" id="{AE6FE2C9-C971-6012-F776-0A3BE6F9F4D7}"/>
              </a:ext>
            </a:extLst>
          </p:cNvPr>
          <p:cNvGrpSpPr/>
          <p:nvPr/>
        </p:nvGrpSpPr>
        <p:grpSpPr>
          <a:xfrm flipV="1">
            <a:off x="2193259" y="1905479"/>
            <a:ext cx="5558875" cy="4049024"/>
            <a:chOff x="2193259" y="1905479"/>
            <a:chExt cx="5558875" cy="4049024"/>
          </a:xfrm>
        </p:grpSpPr>
        <p:sp>
          <p:nvSpPr>
            <p:cNvPr id="36" name="右矢印 35">
              <a:extLst>
                <a:ext uri="{FF2B5EF4-FFF2-40B4-BE49-F238E27FC236}">
                  <a16:creationId xmlns:a16="http://schemas.microsoft.com/office/drawing/2014/main" id="{3E6A0179-FA6C-CA40-8A22-8CCCCF9E2072}"/>
                </a:ext>
              </a:extLst>
            </p:cNvPr>
            <p:cNvSpPr/>
            <p:nvPr/>
          </p:nvSpPr>
          <p:spPr>
            <a:xfrm rot="2312716">
              <a:off x="2984645" y="3417558"/>
              <a:ext cx="4011189" cy="877850"/>
            </a:xfrm>
            <a:prstGeom prst="rightArrow">
              <a:avLst>
                <a:gd name="adj1" fmla="val 50000"/>
                <a:gd name="adj2" fmla="val 57444"/>
              </a:avLst>
            </a:prstGeom>
            <a:solidFill>
              <a:schemeClr val="accent6">
                <a:lumMod val="40000"/>
                <a:lumOff val="60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4" name="曲折矢印 33">
              <a:extLst>
                <a:ext uri="{FF2B5EF4-FFF2-40B4-BE49-F238E27FC236}">
                  <a16:creationId xmlns:a16="http://schemas.microsoft.com/office/drawing/2014/main" id="{F395F8AA-E421-884B-A96A-0D2D6E0ECF81}"/>
                </a:ext>
              </a:extLst>
            </p:cNvPr>
            <p:cNvSpPr/>
            <p:nvPr/>
          </p:nvSpPr>
          <p:spPr>
            <a:xfrm rot="5400000">
              <a:off x="4267118" y="1614092"/>
              <a:ext cx="3193630" cy="3776403"/>
            </a:xfrm>
            <a:prstGeom prst="bentArrow">
              <a:avLst>
                <a:gd name="adj1" fmla="val 14381"/>
                <a:gd name="adj2" fmla="val 14571"/>
                <a:gd name="adj3" fmla="val 17795"/>
                <a:gd name="adj4" fmla="val 43750"/>
              </a:avLst>
            </a:prstGeom>
            <a:solidFill>
              <a:schemeClr val="accent6">
                <a:lumMod val="40000"/>
                <a:lumOff val="60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 name="曲折矢印 37">
              <a:extLst>
                <a:ext uri="{FF2B5EF4-FFF2-40B4-BE49-F238E27FC236}">
                  <a16:creationId xmlns:a16="http://schemas.microsoft.com/office/drawing/2014/main" id="{50466061-3DCD-484D-BA6C-A8D69912701A}"/>
                </a:ext>
              </a:extLst>
            </p:cNvPr>
            <p:cNvSpPr/>
            <p:nvPr/>
          </p:nvSpPr>
          <p:spPr>
            <a:xfrm flipV="1">
              <a:off x="2193259" y="2483314"/>
              <a:ext cx="3776404" cy="3471189"/>
            </a:xfrm>
            <a:prstGeom prst="bentArrow">
              <a:avLst>
                <a:gd name="adj1" fmla="val 12811"/>
                <a:gd name="adj2" fmla="val 11518"/>
                <a:gd name="adj3" fmla="val 16399"/>
                <a:gd name="adj4" fmla="val 43750"/>
              </a:avLst>
            </a:prstGeom>
            <a:solidFill>
              <a:schemeClr val="accent6">
                <a:lumMod val="40000"/>
                <a:lumOff val="60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2" name="タイトル 1">
            <a:extLst>
              <a:ext uri="{FF2B5EF4-FFF2-40B4-BE49-F238E27FC236}">
                <a16:creationId xmlns:a16="http://schemas.microsoft.com/office/drawing/2014/main" id="{53172E16-3DDB-9B4C-9F56-D321893C0102}"/>
              </a:ext>
            </a:extLst>
          </p:cNvPr>
          <p:cNvSpPr>
            <a:spLocks noGrp="1"/>
          </p:cNvSpPr>
          <p:nvPr>
            <p:ph type="title"/>
          </p:nvPr>
        </p:nvSpPr>
        <p:spPr>
          <a:xfrm>
            <a:off x="230400" y="266400"/>
            <a:ext cx="8913600" cy="416221"/>
          </a:xfrm>
        </p:spPr>
        <p:txBody>
          <a:bodyPr/>
          <a:lstStyle/>
          <a:p>
            <a:r>
              <a:rPr lang="en-US" altLang="ja-JP" dirty="0"/>
              <a:t>VUCA</a:t>
            </a:r>
            <a:r>
              <a:rPr lang="ja-JP" altLang="en-US"/>
              <a:t>とは何か</a:t>
            </a:r>
            <a:endParaRPr kumimoji="1" lang="ja-JP" altLang="en-US"/>
          </a:p>
        </p:txBody>
      </p:sp>
      <p:sp>
        <p:nvSpPr>
          <p:cNvPr id="3" name="正方形/長方形 2">
            <a:extLst>
              <a:ext uri="{FF2B5EF4-FFF2-40B4-BE49-F238E27FC236}">
                <a16:creationId xmlns:a16="http://schemas.microsoft.com/office/drawing/2014/main" id="{38D08EC1-F26D-E947-88C4-423A7D8EEC34}"/>
              </a:ext>
            </a:extLst>
          </p:cNvPr>
          <p:cNvSpPr/>
          <p:nvPr/>
        </p:nvSpPr>
        <p:spPr>
          <a:xfrm>
            <a:off x="1194876" y="5438329"/>
            <a:ext cx="3177470" cy="646331"/>
          </a:xfrm>
          <a:prstGeom prst="rect">
            <a:avLst/>
          </a:prstGeom>
        </p:spPr>
        <p:txBody>
          <a:bodyPr wrap="square">
            <a:spAutoFit/>
          </a:bodyPr>
          <a:lstStyle/>
          <a:p>
            <a:r>
              <a:rPr lang="ja-JP" altLang="en-US" b="1">
                <a:solidFill>
                  <a:srgbClr val="C00000"/>
                </a:solidFill>
                <a:latin typeface="Meiryo" panose="020B0604030504040204" pitchFamily="34" charset="-128"/>
                <a:ea typeface="Meiryo" panose="020B0604030504040204" pitchFamily="34" charset="-128"/>
              </a:rPr>
              <a:t>社会環境が複雑性を増し</a:t>
            </a:r>
            <a:endParaRPr lang="en-US" altLang="ja-JP" b="1" dirty="0">
              <a:solidFill>
                <a:srgbClr val="C00000"/>
              </a:solidFill>
              <a:latin typeface="Meiryo" panose="020B0604030504040204" pitchFamily="34" charset="-128"/>
              <a:ea typeface="Meiryo" panose="020B0604030504040204" pitchFamily="34" charset="-128"/>
            </a:endParaRPr>
          </a:p>
          <a:p>
            <a:r>
              <a:rPr lang="ja-JP" altLang="en-US" b="1">
                <a:solidFill>
                  <a:srgbClr val="C00000"/>
                </a:solidFill>
                <a:latin typeface="Meiryo" panose="020B0604030504040204" pitchFamily="34" charset="-128"/>
                <a:ea typeface="Meiryo" panose="020B0604030504040204" pitchFamily="34" charset="-128"/>
              </a:rPr>
              <a:t>将来の予測が困難な状況</a:t>
            </a:r>
          </a:p>
        </p:txBody>
      </p:sp>
      <p:cxnSp>
        <p:nvCxnSpPr>
          <p:cNvPr id="5" name="直線矢印コネクタ 4">
            <a:extLst>
              <a:ext uri="{FF2B5EF4-FFF2-40B4-BE49-F238E27FC236}">
                <a16:creationId xmlns:a16="http://schemas.microsoft.com/office/drawing/2014/main" id="{280BBF5D-FF7A-7746-86B1-F1D9DDE4BE38}"/>
              </a:ext>
            </a:extLst>
          </p:cNvPr>
          <p:cNvCxnSpPr>
            <a:cxnSpLocks/>
          </p:cNvCxnSpPr>
          <p:nvPr/>
        </p:nvCxnSpPr>
        <p:spPr>
          <a:xfrm flipV="1">
            <a:off x="1047624" y="1882240"/>
            <a:ext cx="20730" cy="4265631"/>
          </a:xfrm>
          <a:prstGeom prst="straightConnector1">
            <a:avLst/>
          </a:prstGeom>
          <a:ln>
            <a:tailEnd type="triangle"/>
          </a:ln>
          <a:effectLst/>
        </p:spPr>
        <p:style>
          <a:lnRef idx="2">
            <a:schemeClr val="accent1"/>
          </a:lnRef>
          <a:fillRef idx="0">
            <a:schemeClr val="accent1"/>
          </a:fillRef>
          <a:effectRef idx="1">
            <a:schemeClr val="accent1"/>
          </a:effectRef>
          <a:fontRef idx="minor">
            <a:schemeClr val="tx1"/>
          </a:fontRef>
        </p:style>
      </p:cxnSp>
      <p:cxnSp>
        <p:nvCxnSpPr>
          <p:cNvPr id="8" name="直線矢印コネクタ 7">
            <a:extLst>
              <a:ext uri="{FF2B5EF4-FFF2-40B4-BE49-F238E27FC236}">
                <a16:creationId xmlns:a16="http://schemas.microsoft.com/office/drawing/2014/main" id="{051ABF93-EAE8-4246-8F1D-D03E6909EC8E}"/>
              </a:ext>
            </a:extLst>
          </p:cNvPr>
          <p:cNvCxnSpPr>
            <a:cxnSpLocks/>
          </p:cNvCxnSpPr>
          <p:nvPr/>
        </p:nvCxnSpPr>
        <p:spPr>
          <a:xfrm flipV="1">
            <a:off x="1047624" y="6152597"/>
            <a:ext cx="7297033" cy="1"/>
          </a:xfrm>
          <a:prstGeom prst="straightConnector1">
            <a:avLst/>
          </a:prstGeom>
          <a:ln>
            <a:tailEnd type="triangle"/>
          </a:ln>
          <a:effectLst/>
        </p:spPr>
        <p:style>
          <a:lnRef idx="2">
            <a:schemeClr val="accent1"/>
          </a:lnRef>
          <a:fillRef idx="0">
            <a:schemeClr val="accent1"/>
          </a:fillRef>
          <a:effectRef idx="1">
            <a:schemeClr val="accent1"/>
          </a:effectRef>
          <a:fontRef idx="minor">
            <a:schemeClr val="tx1"/>
          </a:fontRef>
        </p:style>
      </p:cxnSp>
      <p:sp>
        <p:nvSpPr>
          <p:cNvPr id="13" name="テキスト ボックス 12">
            <a:extLst>
              <a:ext uri="{FF2B5EF4-FFF2-40B4-BE49-F238E27FC236}">
                <a16:creationId xmlns:a16="http://schemas.microsoft.com/office/drawing/2014/main" id="{03961AE0-4011-9941-869D-7B582194FB41}"/>
              </a:ext>
            </a:extLst>
          </p:cNvPr>
          <p:cNvSpPr txBox="1"/>
          <p:nvPr/>
        </p:nvSpPr>
        <p:spPr>
          <a:xfrm>
            <a:off x="959794" y="6161089"/>
            <a:ext cx="1082348" cy="307777"/>
          </a:xfrm>
          <a:prstGeom prst="rect">
            <a:avLst/>
          </a:prstGeom>
          <a:noFill/>
        </p:spPr>
        <p:txBody>
          <a:bodyPr wrap="none" rtlCol="0">
            <a:spAutoFit/>
          </a:bodyPr>
          <a:lstStyle/>
          <a:p>
            <a:r>
              <a:rPr lang="ja-JP" altLang="en-US" sz="1400">
                <a:latin typeface="Meiryo" panose="020B0604030504040204" pitchFamily="34" charset="-128"/>
                <a:ea typeface="Meiryo" panose="020B0604030504040204" pitchFamily="34" charset="-128"/>
              </a:rPr>
              <a:t>現状の理解</a:t>
            </a:r>
            <a:endParaRPr kumimoji="1" lang="ja-JP" altLang="en-US" sz="1400">
              <a:latin typeface="Meiryo" panose="020B0604030504040204" pitchFamily="34" charset="-128"/>
              <a:ea typeface="Meiryo" panose="020B0604030504040204" pitchFamily="34" charset="-128"/>
            </a:endParaRPr>
          </a:p>
        </p:txBody>
      </p:sp>
      <p:sp>
        <p:nvSpPr>
          <p:cNvPr id="14" name="テキスト ボックス 13">
            <a:extLst>
              <a:ext uri="{FF2B5EF4-FFF2-40B4-BE49-F238E27FC236}">
                <a16:creationId xmlns:a16="http://schemas.microsoft.com/office/drawing/2014/main" id="{9167CFA8-744F-F541-A0BA-C414CF32E1A2}"/>
              </a:ext>
            </a:extLst>
          </p:cNvPr>
          <p:cNvSpPr txBox="1"/>
          <p:nvPr/>
        </p:nvSpPr>
        <p:spPr>
          <a:xfrm>
            <a:off x="686470" y="5211010"/>
            <a:ext cx="400110" cy="990015"/>
          </a:xfrm>
          <a:prstGeom prst="rect">
            <a:avLst/>
          </a:prstGeom>
          <a:noFill/>
        </p:spPr>
        <p:txBody>
          <a:bodyPr vert="eaVert" wrap="none" rtlCol="0">
            <a:spAutoFit/>
          </a:bodyPr>
          <a:lstStyle/>
          <a:p>
            <a:r>
              <a:rPr lang="ja-JP" altLang="en-US" sz="1400">
                <a:latin typeface="Meiryo" panose="020B0604030504040204" pitchFamily="34" charset="-128"/>
                <a:ea typeface="Meiryo" panose="020B0604030504040204" pitchFamily="34" charset="-128"/>
              </a:rPr>
              <a:t>将来の予測</a:t>
            </a:r>
            <a:endParaRPr kumimoji="1" lang="ja-JP" altLang="en-US" sz="1400">
              <a:latin typeface="Meiryo" panose="020B0604030504040204" pitchFamily="34" charset="-128"/>
              <a:ea typeface="Meiryo" panose="020B0604030504040204" pitchFamily="34" charset="-128"/>
            </a:endParaRPr>
          </a:p>
        </p:txBody>
      </p:sp>
      <p:sp>
        <p:nvSpPr>
          <p:cNvPr id="15" name="テキスト ボックス 14">
            <a:extLst>
              <a:ext uri="{FF2B5EF4-FFF2-40B4-BE49-F238E27FC236}">
                <a16:creationId xmlns:a16="http://schemas.microsoft.com/office/drawing/2014/main" id="{C1442588-375A-4F4A-AC85-1C7EBF468BFC}"/>
              </a:ext>
            </a:extLst>
          </p:cNvPr>
          <p:cNvSpPr txBox="1"/>
          <p:nvPr/>
        </p:nvSpPr>
        <p:spPr>
          <a:xfrm>
            <a:off x="686470" y="1833813"/>
            <a:ext cx="400110" cy="451406"/>
          </a:xfrm>
          <a:prstGeom prst="rect">
            <a:avLst/>
          </a:prstGeom>
          <a:noFill/>
        </p:spPr>
        <p:txBody>
          <a:bodyPr vert="eaVert" wrap="none" rtlCol="0">
            <a:spAutoFit/>
          </a:bodyPr>
          <a:lstStyle/>
          <a:p>
            <a:r>
              <a:rPr lang="ja-JP" altLang="en-US" sz="1400">
                <a:latin typeface="Meiryo" panose="020B0604030504040204" pitchFamily="34" charset="-128"/>
                <a:ea typeface="Meiryo" panose="020B0604030504040204" pitchFamily="34" charset="-128"/>
              </a:rPr>
              <a:t>困難</a:t>
            </a:r>
            <a:endParaRPr kumimoji="1" lang="ja-JP" altLang="en-US" sz="1400">
              <a:latin typeface="Meiryo" panose="020B0604030504040204" pitchFamily="34" charset="-128"/>
              <a:ea typeface="Meiryo" panose="020B0604030504040204" pitchFamily="34" charset="-128"/>
            </a:endParaRPr>
          </a:p>
        </p:txBody>
      </p:sp>
      <p:sp>
        <p:nvSpPr>
          <p:cNvPr id="16" name="テキスト ボックス 15">
            <a:extLst>
              <a:ext uri="{FF2B5EF4-FFF2-40B4-BE49-F238E27FC236}">
                <a16:creationId xmlns:a16="http://schemas.microsoft.com/office/drawing/2014/main" id="{576568CD-FBBB-2E42-B0A6-FABB5C2959F5}"/>
              </a:ext>
            </a:extLst>
          </p:cNvPr>
          <p:cNvSpPr txBox="1"/>
          <p:nvPr/>
        </p:nvSpPr>
        <p:spPr>
          <a:xfrm>
            <a:off x="7913791" y="6195033"/>
            <a:ext cx="543739" cy="307777"/>
          </a:xfrm>
          <a:prstGeom prst="rect">
            <a:avLst/>
          </a:prstGeom>
          <a:noFill/>
        </p:spPr>
        <p:txBody>
          <a:bodyPr vert="horz" wrap="none" rtlCol="0">
            <a:spAutoFit/>
          </a:bodyPr>
          <a:lstStyle/>
          <a:p>
            <a:r>
              <a:rPr lang="ja-JP" altLang="en-US" sz="1400">
                <a:latin typeface="Meiryo" panose="020B0604030504040204" pitchFamily="34" charset="-128"/>
                <a:ea typeface="Meiryo" panose="020B0604030504040204" pitchFamily="34" charset="-128"/>
              </a:rPr>
              <a:t>困難</a:t>
            </a:r>
            <a:endParaRPr kumimoji="1" lang="ja-JP" altLang="en-US" sz="1400">
              <a:latin typeface="Meiryo" panose="020B0604030504040204" pitchFamily="34" charset="-128"/>
              <a:ea typeface="Meiryo" panose="020B0604030504040204" pitchFamily="34" charset="-128"/>
            </a:endParaRPr>
          </a:p>
        </p:txBody>
      </p:sp>
      <p:sp>
        <p:nvSpPr>
          <p:cNvPr id="17" name="正方形/長方形 16">
            <a:extLst>
              <a:ext uri="{FF2B5EF4-FFF2-40B4-BE49-F238E27FC236}">
                <a16:creationId xmlns:a16="http://schemas.microsoft.com/office/drawing/2014/main" id="{222E2B68-D6AF-4446-B83E-7A84E9013576}"/>
              </a:ext>
            </a:extLst>
          </p:cNvPr>
          <p:cNvSpPr/>
          <p:nvPr/>
        </p:nvSpPr>
        <p:spPr>
          <a:xfrm>
            <a:off x="1286476" y="2205414"/>
            <a:ext cx="3297944" cy="707886"/>
          </a:xfrm>
          <a:prstGeom prst="rect">
            <a:avLst/>
          </a:prstGeom>
        </p:spPr>
        <p:txBody>
          <a:bodyPr wrap="square">
            <a:spAutoFit/>
          </a:bodyPr>
          <a:lstStyle/>
          <a:p>
            <a:r>
              <a:rPr lang="ja-JP" altLang="en-US" sz="1000">
                <a:latin typeface="Meiryo" panose="020B0604030504040204" pitchFamily="34" charset="-128"/>
                <a:ea typeface="Meiryo" panose="020B0604030504040204" pitchFamily="34" charset="-128"/>
              </a:rPr>
              <a:t>テクノロジーの進化や社会常識の変化など、価値観や社会の仕組みなどが猛烈なスピードで変化し、先の見通しを立てることが困難。変化の度合いや割合も大きく、変動性を予想するのは難しくなっている</a:t>
            </a:r>
            <a:endParaRPr lang="en-US" altLang="ja-JP" sz="1000" dirty="0">
              <a:latin typeface="Meiryo" panose="020B0604030504040204" pitchFamily="34" charset="-128"/>
              <a:ea typeface="Meiryo" panose="020B0604030504040204" pitchFamily="34" charset="-128"/>
            </a:endParaRPr>
          </a:p>
        </p:txBody>
      </p:sp>
      <p:sp>
        <p:nvSpPr>
          <p:cNvPr id="18" name="正方形/長方形 17">
            <a:extLst>
              <a:ext uri="{FF2B5EF4-FFF2-40B4-BE49-F238E27FC236}">
                <a16:creationId xmlns:a16="http://schemas.microsoft.com/office/drawing/2014/main" id="{FE92E902-3855-3E42-8DDE-A4ADBACCF623}"/>
              </a:ext>
            </a:extLst>
          </p:cNvPr>
          <p:cNvSpPr/>
          <p:nvPr/>
        </p:nvSpPr>
        <p:spPr>
          <a:xfrm>
            <a:off x="2765329" y="2906005"/>
            <a:ext cx="2725874" cy="400110"/>
          </a:xfrm>
          <a:prstGeom prst="rect">
            <a:avLst/>
          </a:prstGeom>
        </p:spPr>
        <p:txBody>
          <a:bodyPr wrap="none">
            <a:spAutoFit/>
          </a:bodyPr>
          <a:lstStyle/>
          <a:p>
            <a:r>
              <a:rPr lang="ja-JP" altLang="en-US" sz="2000" b="1">
                <a:latin typeface="Meiryo" panose="020B0604030504040204" pitchFamily="34" charset="-128"/>
                <a:ea typeface="Meiryo" panose="020B0604030504040204" pitchFamily="34" charset="-128"/>
              </a:rPr>
              <a:t>U</a:t>
            </a:r>
            <a:r>
              <a:rPr lang="ja-JP" altLang="en-US" sz="1600">
                <a:latin typeface="Meiryo" panose="020B0604030504040204" pitchFamily="34" charset="-128"/>
                <a:ea typeface="Meiryo" panose="020B0604030504040204" pitchFamily="34" charset="-128"/>
              </a:rPr>
              <a:t>ncertainty（不確実性）</a:t>
            </a:r>
          </a:p>
        </p:txBody>
      </p:sp>
      <p:sp>
        <p:nvSpPr>
          <p:cNvPr id="20" name="正方形/長方形 19">
            <a:extLst>
              <a:ext uri="{FF2B5EF4-FFF2-40B4-BE49-F238E27FC236}">
                <a16:creationId xmlns:a16="http://schemas.microsoft.com/office/drawing/2014/main" id="{92681D57-BE12-6549-BE17-021DA2CED435}"/>
              </a:ext>
            </a:extLst>
          </p:cNvPr>
          <p:cNvSpPr/>
          <p:nvPr/>
        </p:nvSpPr>
        <p:spPr>
          <a:xfrm>
            <a:off x="1286476" y="1910008"/>
            <a:ext cx="2121863" cy="400110"/>
          </a:xfrm>
          <a:prstGeom prst="rect">
            <a:avLst/>
          </a:prstGeom>
        </p:spPr>
        <p:txBody>
          <a:bodyPr wrap="none">
            <a:spAutoFit/>
          </a:bodyPr>
          <a:lstStyle/>
          <a:p>
            <a:r>
              <a:rPr lang="en" altLang="ja-JP" sz="2000" b="1" dirty="0">
                <a:solidFill>
                  <a:srgbClr val="454545"/>
                </a:solidFill>
                <a:latin typeface="Meiryo" panose="020B0604030504040204" pitchFamily="34" charset="-128"/>
                <a:ea typeface="Meiryo" panose="020B0604030504040204" pitchFamily="34" charset="-128"/>
              </a:rPr>
              <a:t>V</a:t>
            </a:r>
            <a:r>
              <a:rPr lang="en" altLang="ja-JP" sz="1600" dirty="0">
                <a:solidFill>
                  <a:srgbClr val="454545"/>
                </a:solidFill>
                <a:latin typeface="Meiryo" panose="020B0604030504040204" pitchFamily="34" charset="-128"/>
                <a:ea typeface="Meiryo" panose="020B0604030504040204" pitchFamily="34" charset="-128"/>
              </a:rPr>
              <a:t>olatility</a:t>
            </a:r>
            <a:r>
              <a:rPr lang="ja-JP" altLang="en" sz="1600">
                <a:solidFill>
                  <a:srgbClr val="454545"/>
                </a:solidFill>
                <a:latin typeface="Meiryo" panose="020B0604030504040204" pitchFamily="34" charset="-128"/>
                <a:ea typeface="Meiryo" panose="020B0604030504040204" pitchFamily="34" charset="-128"/>
              </a:rPr>
              <a:t>（</a:t>
            </a:r>
            <a:r>
              <a:rPr lang="ja-JP" altLang="en-US" sz="1600">
                <a:solidFill>
                  <a:srgbClr val="454545"/>
                </a:solidFill>
                <a:latin typeface="Meiryo" panose="020B0604030504040204" pitchFamily="34" charset="-128"/>
                <a:ea typeface="Meiryo" panose="020B0604030504040204" pitchFamily="34" charset="-128"/>
              </a:rPr>
              <a:t>変動性）</a:t>
            </a:r>
            <a:endParaRPr lang="ja-JP" altLang="en-US" sz="1600" i="0">
              <a:solidFill>
                <a:srgbClr val="454545"/>
              </a:solidFill>
              <a:effectLst/>
              <a:latin typeface="Meiryo" panose="020B0604030504040204" pitchFamily="34" charset="-128"/>
              <a:ea typeface="Meiryo" panose="020B0604030504040204" pitchFamily="34" charset="-128"/>
            </a:endParaRPr>
          </a:p>
        </p:txBody>
      </p:sp>
      <p:sp>
        <p:nvSpPr>
          <p:cNvPr id="21" name="正方形/長方形 20">
            <a:extLst>
              <a:ext uri="{FF2B5EF4-FFF2-40B4-BE49-F238E27FC236}">
                <a16:creationId xmlns:a16="http://schemas.microsoft.com/office/drawing/2014/main" id="{26935031-8C5F-174B-9B0B-92929306842E}"/>
              </a:ext>
            </a:extLst>
          </p:cNvPr>
          <p:cNvSpPr/>
          <p:nvPr/>
        </p:nvSpPr>
        <p:spPr>
          <a:xfrm>
            <a:off x="2783611" y="3220098"/>
            <a:ext cx="3297945" cy="707886"/>
          </a:xfrm>
          <a:prstGeom prst="rect">
            <a:avLst/>
          </a:prstGeom>
        </p:spPr>
        <p:txBody>
          <a:bodyPr wrap="square">
            <a:spAutoFit/>
          </a:bodyPr>
          <a:lstStyle/>
          <a:p>
            <a:pPr fontAlgn="base"/>
            <a:r>
              <a:rPr lang="ja-JP" altLang="en-US" sz="1000">
                <a:solidFill>
                  <a:srgbClr val="222222"/>
                </a:solidFill>
                <a:latin typeface="メイリオ" panose="020B0604030504040204" pitchFamily="34" charset="-128"/>
                <a:ea typeface="メイリオ" panose="020B0604030504040204" pitchFamily="34" charset="-128"/>
              </a:rPr>
              <a:t>イギリスの</a:t>
            </a:r>
            <a:r>
              <a:rPr lang="en" altLang="ja-JP" sz="1000" dirty="0">
                <a:solidFill>
                  <a:srgbClr val="222222"/>
                </a:solidFill>
                <a:latin typeface="メイリオ" panose="020B0604030504040204" pitchFamily="34" charset="-128"/>
                <a:ea typeface="メイリオ" panose="020B0604030504040204" pitchFamily="34" charset="-128"/>
              </a:rPr>
              <a:t>EU</a:t>
            </a:r>
            <a:r>
              <a:rPr lang="ja-JP" altLang="en-US" sz="1000">
                <a:solidFill>
                  <a:srgbClr val="222222"/>
                </a:solidFill>
                <a:latin typeface="メイリオ" panose="020B0604030504040204" pitchFamily="34" charset="-128"/>
                <a:ea typeface="メイリオ" panose="020B0604030504040204" pitchFamily="34" charset="-128"/>
              </a:rPr>
              <a:t>離脱、米中貿易戦、民族間紛争など、</a:t>
            </a:r>
            <a:r>
              <a:rPr lang="ja-JP" altLang="en-US" sz="1000">
                <a:solidFill>
                  <a:srgbClr val="222222"/>
                </a:solidFill>
                <a:latin typeface="inherit"/>
                <a:ea typeface="メイリオ" panose="020B0604030504040204" pitchFamily="34" charset="-128"/>
              </a:rPr>
              <a:t>現代を取り巻く情勢は、予断を許さなない状況</a:t>
            </a:r>
            <a:r>
              <a:rPr lang="ja-JP" altLang="en-US" sz="1000">
                <a:solidFill>
                  <a:srgbClr val="222222"/>
                </a:solidFill>
                <a:latin typeface="メイリオ" panose="020B0604030504040204" pitchFamily="34" charset="-128"/>
                <a:ea typeface="メイリオ" panose="020B0604030504040204" pitchFamily="34" charset="-128"/>
              </a:rPr>
              <a:t>であって、さまざまなリスクに対応しなければならない状況に置かれている。</a:t>
            </a:r>
            <a:endParaRPr lang="ja-JP" altLang="en-US" sz="1000" i="0">
              <a:solidFill>
                <a:srgbClr val="222222"/>
              </a:solidFill>
              <a:effectLst/>
              <a:latin typeface="メイリオ" panose="020B0604030504040204" pitchFamily="34" charset="-128"/>
              <a:ea typeface="メイリオ" panose="020B0604030504040204" pitchFamily="34" charset="-128"/>
            </a:endParaRPr>
          </a:p>
        </p:txBody>
      </p:sp>
      <p:sp>
        <p:nvSpPr>
          <p:cNvPr id="24" name="正方形/長方形 23">
            <a:extLst>
              <a:ext uri="{FF2B5EF4-FFF2-40B4-BE49-F238E27FC236}">
                <a16:creationId xmlns:a16="http://schemas.microsoft.com/office/drawing/2014/main" id="{31D2EA21-F11A-CC4D-815C-E4687793EB71}"/>
              </a:ext>
            </a:extLst>
          </p:cNvPr>
          <p:cNvSpPr/>
          <p:nvPr/>
        </p:nvSpPr>
        <p:spPr>
          <a:xfrm>
            <a:off x="4244892" y="3976866"/>
            <a:ext cx="2107565" cy="400110"/>
          </a:xfrm>
          <a:prstGeom prst="rect">
            <a:avLst/>
          </a:prstGeom>
        </p:spPr>
        <p:txBody>
          <a:bodyPr wrap="none">
            <a:spAutoFit/>
          </a:bodyPr>
          <a:lstStyle/>
          <a:p>
            <a:r>
              <a:rPr lang="ja-JP" altLang="en-US" sz="2000" b="1">
                <a:latin typeface="Meiryo" panose="020B0604030504040204" pitchFamily="34" charset="-128"/>
                <a:ea typeface="Meiryo" panose="020B0604030504040204" pitchFamily="34" charset="-128"/>
              </a:rPr>
              <a:t>C</a:t>
            </a:r>
            <a:r>
              <a:rPr lang="ja-JP" altLang="en-US" sz="1400">
                <a:latin typeface="Meiryo" panose="020B0604030504040204" pitchFamily="34" charset="-128"/>
                <a:ea typeface="Meiryo" panose="020B0604030504040204" pitchFamily="34" charset="-128"/>
              </a:rPr>
              <a:t>omplexity（複雑性）</a:t>
            </a:r>
          </a:p>
        </p:txBody>
      </p:sp>
      <p:sp>
        <p:nvSpPr>
          <p:cNvPr id="25" name="正方形/長方形 24">
            <a:extLst>
              <a:ext uri="{FF2B5EF4-FFF2-40B4-BE49-F238E27FC236}">
                <a16:creationId xmlns:a16="http://schemas.microsoft.com/office/drawing/2014/main" id="{43741FC4-902E-C546-8FA4-EF17546FD5BC}"/>
              </a:ext>
            </a:extLst>
          </p:cNvPr>
          <p:cNvSpPr/>
          <p:nvPr/>
        </p:nvSpPr>
        <p:spPr>
          <a:xfrm>
            <a:off x="4244892" y="4258948"/>
            <a:ext cx="3144964" cy="707886"/>
          </a:xfrm>
          <a:prstGeom prst="rect">
            <a:avLst/>
          </a:prstGeom>
        </p:spPr>
        <p:txBody>
          <a:bodyPr wrap="square">
            <a:spAutoFit/>
          </a:bodyPr>
          <a:lstStyle/>
          <a:p>
            <a:r>
              <a:rPr lang="ja-JP" altLang="en-US" sz="1000">
                <a:solidFill>
                  <a:srgbClr val="252525"/>
                </a:solidFill>
                <a:latin typeface="Meiryo" panose="020B0604030504040204" pitchFamily="34" charset="-128"/>
                <a:ea typeface="Meiryo" panose="020B0604030504040204" pitchFamily="34" charset="-128"/>
              </a:rPr>
              <a:t>一つの企業、一つの国で解決できる問題が極端に少なくなった。地球規模でパラメータが複雑に絡み合っているため、問題解決は単純ではなく、より一層困難なものになりつつある。</a:t>
            </a:r>
            <a:endParaRPr lang="ja-JP" altLang="en-US" sz="1000" b="0" i="0">
              <a:solidFill>
                <a:srgbClr val="252525"/>
              </a:solidFill>
              <a:effectLst/>
              <a:latin typeface="Meiryo" panose="020B0604030504040204" pitchFamily="34" charset="-128"/>
              <a:ea typeface="Meiryo" panose="020B0604030504040204" pitchFamily="34" charset="-128"/>
            </a:endParaRPr>
          </a:p>
        </p:txBody>
      </p:sp>
      <p:sp>
        <p:nvSpPr>
          <p:cNvPr id="27" name="正方形/長方形 26">
            <a:extLst>
              <a:ext uri="{FF2B5EF4-FFF2-40B4-BE49-F238E27FC236}">
                <a16:creationId xmlns:a16="http://schemas.microsoft.com/office/drawing/2014/main" id="{16219AE6-822D-564E-AB03-5EF7A7D27F3E}"/>
              </a:ext>
            </a:extLst>
          </p:cNvPr>
          <p:cNvSpPr/>
          <p:nvPr/>
        </p:nvSpPr>
        <p:spPr>
          <a:xfrm>
            <a:off x="5241151" y="5464221"/>
            <a:ext cx="3144964" cy="553998"/>
          </a:xfrm>
          <a:prstGeom prst="rect">
            <a:avLst/>
          </a:prstGeom>
        </p:spPr>
        <p:txBody>
          <a:bodyPr wrap="square">
            <a:spAutoFit/>
          </a:bodyPr>
          <a:lstStyle/>
          <a:p>
            <a:r>
              <a:rPr lang="ja-JP" altLang="en-US" sz="1000">
                <a:latin typeface="Meiryo" panose="020B0604030504040204" pitchFamily="34" charset="-128"/>
                <a:ea typeface="Meiryo" panose="020B0604030504040204" pitchFamily="34" charset="-128"/>
              </a:rPr>
              <a:t>変動性、不確実性、複雑性がり、因果関係が不明、かつ前例のない出来事が増え、過去の実績や成功例に基づいた方法が通用しない時代となりつつある。</a:t>
            </a:r>
          </a:p>
        </p:txBody>
      </p:sp>
      <p:sp>
        <p:nvSpPr>
          <p:cNvPr id="28" name="正方形/長方形 27">
            <a:extLst>
              <a:ext uri="{FF2B5EF4-FFF2-40B4-BE49-F238E27FC236}">
                <a16:creationId xmlns:a16="http://schemas.microsoft.com/office/drawing/2014/main" id="{DBB0F172-4A20-0740-BAC9-B0E4AF941920}"/>
              </a:ext>
            </a:extLst>
          </p:cNvPr>
          <p:cNvSpPr/>
          <p:nvPr/>
        </p:nvSpPr>
        <p:spPr>
          <a:xfrm>
            <a:off x="5241151" y="5132717"/>
            <a:ext cx="2029017" cy="400110"/>
          </a:xfrm>
          <a:prstGeom prst="rect">
            <a:avLst/>
          </a:prstGeom>
        </p:spPr>
        <p:txBody>
          <a:bodyPr wrap="none">
            <a:spAutoFit/>
          </a:bodyPr>
          <a:lstStyle/>
          <a:p>
            <a:r>
              <a:rPr lang="ja-JP" altLang="en-US" sz="2000" b="1">
                <a:latin typeface="Meiryo" panose="020B0604030504040204" pitchFamily="34" charset="-128"/>
                <a:ea typeface="Meiryo" panose="020B0604030504040204" pitchFamily="34" charset="-128"/>
              </a:rPr>
              <a:t>A</a:t>
            </a:r>
            <a:r>
              <a:rPr lang="ja-JP" altLang="en-US" sz="1400">
                <a:latin typeface="Meiryo" panose="020B0604030504040204" pitchFamily="34" charset="-128"/>
                <a:ea typeface="Meiryo" panose="020B0604030504040204" pitchFamily="34" charset="-128"/>
              </a:rPr>
              <a:t>mbiguity（曖昧性）</a:t>
            </a:r>
          </a:p>
        </p:txBody>
      </p:sp>
      <p:sp>
        <p:nvSpPr>
          <p:cNvPr id="29" name="正方形/長方形 28">
            <a:extLst>
              <a:ext uri="{FF2B5EF4-FFF2-40B4-BE49-F238E27FC236}">
                <a16:creationId xmlns:a16="http://schemas.microsoft.com/office/drawing/2014/main" id="{E389BE25-4D6D-DC45-B4C0-828EAC83F4F1}"/>
              </a:ext>
            </a:extLst>
          </p:cNvPr>
          <p:cNvSpPr/>
          <p:nvPr/>
        </p:nvSpPr>
        <p:spPr>
          <a:xfrm>
            <a:off x="744667" y="941121"/>
            <a:ext cx="7654665" cy="707886"/>
          </a:xfrm>
          <a:prstGeom prst="rect">
            <a:avLst/>
          </a:prstGeom>
        </p:spPr>
        <p:txBody>
          <a:bodyPr wrap="square">
            <a:spAutoFit/>
          </a:bodyPr>
          <a:lstStyle/>
          <a:p>
            <a:r>
              <a:rPr lang="en" altLang="ja-JP" sz="1600" b="1" dirty="0">
                <a:solidFill>
                  <a:srgbClr val="333333"/>
                </a:solidFill>
                <a:latin typeface="Meiryo" panose="020B0604030504040204" pitchFamily="34" charset="-128"/>
                <a:ea typeface="Meiryo" panose="020B0604030504040204" pitchFamily="34" charset="-128"/>
              </a:rPr>
              <a:t>VUCA(</a:t>
            </a:r>
            <a:r>
              <a:rPr lang="ja-JP" altLang="en-US" sz="1600" b="1">
                <a:solidFill>
                  <a:srgbClr val="333333"/>
                </a:solidFill>
                <a:latin typeface="Meiryo" panose="020B0604030504040204" pitchFamily="34" charset="-128"/>
                <a:ea typeface="Meiryo" panose="020B0604030504040204" pitchFamily="34" charset="-128"/>
              </a:rPr>
              <a:t>ブーカ</a:t>
            </a:r>
            <a:r>
              <a:rPr lang="en-US" altLang="ja-JP" sz="1600" b="1" dirty="0">
                <a:solidFill>
                  <a:srgbClr val="333333"/>
                </a:solidFill>
                <a:latin typeface="Meiryo" panose="020B0604030504040204" pitchFamily="34" charset="-128"/>
                <a:ea typeface="Meiryo" panose="020B0604030504040204" pitchFamily="34" charset="-128"/>
              </a:rPr>
              <a:t>):</a:t>
            </a:r>
            <a:r>
              <a:rPr lang="en-US" altLang="ja-JP" sz="1600" b="1" dirty="0">
                <a:latin typeface="Meiryo" panose="020B0604030504040204" pitchFamily="34" charset="-128"/>
                <a:ea typeface="Meiryo" panose="020B0604030504040204" pitchFamily="34" charset="-128"/>
              </a:rPr>
              <a:t> </a:t>
            </a:r>
            <a:r>
              <a:rPr lang="en-US" altLang="ja-JP" sz="1200" dirty="0">
                <a:latin typeface="Meiryo" panose="020B0604030504040204" pitchFamily="34" charset="-128"/>
                <a:ea typeface="Meiryo" panose="020B0604030504040204" pitchFamily="34" charset="-128"/>
              </a:rPr>
              <a:t>2016</a:t>
            </a:r>
            <a:r>
              <a:rPr lang="ja-JP" altLang="ja-JP" sz="1200">
                <a:latin typeface="Meiryo" panose="020B0604030504040204" pitchFamily="34" charset="-128"/>
                <a:ea typeface="Meiryo" panose="020B0604030504040204" pitchFamily="34" charset="-128"/>
              </a:rPr>
              <a:t>年のダボス会議（世界経済フォーラム）で使われ、注目されるようにな</a:t>
            </a:r>
            <a:r>
              <a:rPr lang="ja-JP" altLang="en-US" sz="1200">
                <a:latin typeface="Meiryo" panose="020B0604030504040204" pitchFamily="34" charset="-128"/>
                <a:ea typeface="Meiryo" panose="020B0604030504040204" pitchFamily="34" charset="-128"/>
              </a:rPr>
              <a:t>った</a:t>
            </a:r>
            <a:r>
              <a:rPr lang="ja-JP" altLang="ja-JP" sz="1200">
                <a:latin typeface="Meiryo" panose="020B0604030504040204" pitchFamily="34" charset="-128"/>
                <a:ea typeface="Meiryo" panose="020B0604030504040204" pitchFamily="34" charset="-128"/>
              </a:rPr>
              <a:t>。昨今は、ビジネスシーンでも一般的に使用されており、コロナ禍によって我々は身をもって体験している。働き方や組織のあり方、経営などの方針に関わる考え方の前提にもなってい</a:t>
            </a:r>
            <a:r>
              <a:rPr lang="ja-JP" altLang="en-US" sz="1200">
                <a:latin typeface="Meiryo" panose="020B0604030504040204" pitchFamily="34" charset="-128"/>
                <a:ea typeface="Meiryo" panose="020B0604030504040204" pitchFamily="34" charset="-128"/>
              </a:rPr>
              <a:t>る</a:t>
            </a:r>
            <a:r>
              <a:rPr lang="ja-JP" altLang="ja-JP" sz="1200">
                <a:latin typeface="Meiryo" panose="020B0604030504040204" pitchFamily="34" charset="-128"/>
                <a:ea typeface="Meiryo" panose="020B0604030504040204" pitchFamily="34" charset="-128"/>
              </a:rPr>
              <a:t>。</a:t>
            </a:r>
          </a:p>
        </p:txBody>
      </p:sp>
      <p:sp>
        <p:nvSpPr>
          <p:cNvPr id="23" name="テキスト ボックス 22">
            <a:extLst>
              <a:ext uri="{FF2B5EF4-FFF2-40B4-BE49-F238E27FC236}">
                <a16:creationId xmlns:a16="http://schemas.microsoft.com/office/drawing/2014/main" id="{EBE1C121-81B9-F04F-9C1E-117E44449A6C}"/>
              </a:ext>
            </a:extLst>
          </p:cNvPr>
          <p:cNvSpPr txBox="1"/>
          <p:nvPr/>
        </p:nvSpPr>
        <p:spPr>
          <a:xfrm>
            <a:off x="6190385" y="2011190"/>
            <a:ext cx="2159566" cy="738664"/>
          </a:xfrm>
          <a:prstGeom prst="rect">
            <a:avLst/>
          </a:prstGeom>
          <a:noFill/>
        </p:spPr>
        <p:txBody>
          <a:bodyPr wrap="none" rtlCol="0">
            <a:spAutoFit/>
          </a:bodyPr>
          <a:lstStyle/>
          <a:p>
            <a:pPr algn="r"/>
            <a:r>
              <a:rPr kumimoji="1" lang="ja-JP" altLang="en-US" sz="1400">
                <a:solidFill>
                  <a:srgbClr val="0070C0"/>
                </a:solidFill>
                <a:latin typeface="Meiryo" panose="020B0604030504040204" pitchFamily="34" charset="-128"/>
                <a:ea typeface="Meiryo" panose="020B0604030504040204" pitchFamily="34" charset="-128"/>
              </a:rPr>
              <a:t>目前の変化を直ちに捉え</a:t>
            </a:r>
            <a:endParaRPr kumimoji="1" lang="en-US" altLang="ja-JP" sz="1400" dirty="0">
              <a:solidFill>
                <a:srgbClr val="0070C0"/>
              </a:solidFill>
              <a:latin typeface="Meiryo" panose="020B0604030504040204" pitchFamily="34" charset="-128"/>
              <a:ea typeface="Meiryo" panose="020B0604030504040204" pitchFamily="34" charset="-128"/>
            </a:endParaRPr>
          </a:p>
          <a:p>
            <a:pPr algn="r"/>
            <a:r>
              <a:rPr lang="ja-JP" altLang="en-US" sz="1400">
                <a:solidFill>
                  <a:srgbClr val="0070C0"/>
                </a:solidFill>
                <a:latin typeface="Meiryo" panose="020B0604030504040204" pitchFamily="34" charset="-128"/>
                <a:ea typeface="Meiryo" panose="020B0604030504040204" pitchFamily="34" charset="-128"/>
              </a:rPr>
              <a:t>現時点での最適を選択し</a:t>
            </a:r>
            <a:endParaRPr lang="en-US" altLang="ja-JP" sz="1400" dirty="0">
              <a:solidFill>
                <a:srgbClr val="0070C0"/>
              </a:solidFill>
              <a:latin typeface="Meiryo" panose="020B0604030504040204" pitchFamily="34" charset="-128"/>
              <a:ea typeface="Meiryo" panose="020B0604030504040204" pitchFamily="34" charset="-128"/>
            </a:endParaRPr>
          </a:p>
          <a:p>
            <a:pPr algn="r"/>
            <a:r>
              <a:rPr kumimoji="1" lang="ja-JP" altLang="en-US" sz="1400">
                <a:solidFill>
                  <a:srgbClr val="0070C0"/>
                </a:solidFill>
                <a:latin typeface="Meiryo" panose="020B0604030504040204" pitchFamily="34" charset="-128"/>
                <a:ea typeface="Meiryo" panose="020B0604030504040204" pitchFamily="34" charset="-128"/>
              </a:rPr>
              <a:t>改善</a:t>
            </a:r>
            <a:r>
              <a:rPr lang="ja-JP" altLang="en-US" sz="1400">
                <a:solidFill>
                  <a:srgbClr val="0070C0"/>
                </a:solidFill>
                <a:latin typeface="Meiryo" panose="020B0604030504040204" pitchFamily="34" charset="-128"/>
                <a:ea typeface="Meiryo" panose="020B0604030504040204" pitchFamily="34" charset="-128"/>
              </a:rPr>
              <a:t>を高速に回し</a:t>
            </a:r>
            <a:r>
              <a:rPr kumimoji="1" lang="ja-JP" altLang="en-US" sz="1400">
                <a:solidFill>
                  <a:srgbClr val="0070C0"/>
                </a:solidFill>
                <a:latin typeface="Meiryo" panose="020B0604030504040204" pitchFamily="34" charset="-128"/>
                <a:ea typeface="Meiryo" panose="020B0604030504040204" pitchFamily="34" charset="-128"/>
              </a:rPr>
              <a:t>続ける</a:t>
            </a:r>
          </a:p>
        </p:txBody>
      </p:sp>
      <p:sp>
        <p:nvSpPr>
          <p:cNvPr id="26" name="テキスト ボックス 25">
            <a:extLst>
              <a:ext uri="{FF2B5EF4-FFF2-40B4-BE49-F238E27FC236}">
                <a16:creationId xmlns:a16="http://schemas.microsoft.com/office/drawing/2014/main" id="{E0A1E859-6363-8E4D-AECA-EBC9B68D9431}"/>
              </a:ext>
            </a:extLst>
          </p:cNvPr>
          <p:cNvSpPr txBox="1"/>
          <p:nvPr/>
        </p:nvSpPr>
        <p:spPr>
          <a:xfrm>
            <a:off x="6113440" y="1719193"/>
            <a:ext cx="2236511" cy="400110"/>
          </a:xfrm>
          <a:prstGeom prst="rect">
            <a:avLst/>
          </a:prstGeom>
          <a:noFill/>
        </p:spPr>
        <p:txBody>
          <a:bodyPr wrap="none" rtlCol="0">
            <a:spAutoFit/>
          </a:bodyPr>
          <a:lstStyle/>
          <a:p>
            <a:pPr algn="r"/>
            <a:r>
              <a:rPr kumimoji="1" lang="ja-JP" altLang="en-US" sz="2000" b="1">
                <a:solidFill>
                  <a:srgbClr val="0070C0"/>
                </a:solidFill>
                <a:latin typeface="Meiryo" panose="020B0604030504040204" pitchFamily="34" charset="-128"/>
                <a:ea typeface="Meiryo" panose="020B0604030504040204" pitchFamily="34" charset="-128"/>
              </a:rPr>
              <a:t>圧倒的なスピード</a:t>
            </a:r>
          </a:p>
        </p:txBody>
      </p:sp>
    </p:spTree>
    <p:extLst>
      <p:ext uri="{BB962C8B-B14F-4D97-AF65-F5344CB8AC3E}">
        <p14:creationId xmlns:p14="http://schemas.microsoft.com/office/powerpoint/2010/main" val="25409584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wipe(left)">
                                      <p:cBhvr>
                                        <p:cTn id="14" dur="500"/>
                                        <p:tgtEl>
                                          <p:spTgt spid="4"/>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500" fill="hold"/>
                                        <p:tgtEl>
                                          <p:spTgt spid="26"/>
                                        </p:tgtEl>
                                        <p:attrNameLst>
                                          <p:attrName>ppt_w</p:attrName>
                                        </p:attrNameLst>
                                      </p:cBhvr>
                                      <p:tavLst>
                                        <p:tav tm="0">
                                          <p:val>
                                            <p:fltVal val="0"/>
                                          </p:val>
                                        </p:tav>
                                        <p:tav tm="100000">
                                          <p:val>
                                            <p:strVal val="#ppt_w"/>
                                          </p:val>
                                        </p:tav>
                                      </p:tavLst>
                                    </p:anim>
                                    <p:anim calcmode="lin" valueType="num">
                                      <p:cBhvr>
                                        <p:cTn id="19" dur="500" fill="hold"/>
                                        <p:tgtEl>
                                          <p:spTgt spid="26"/>
                                        </p:tgtEl>
                                        <p:attrNameLst>
                                          <p:attrName>ppt_h</p:attrName>
                                        </p:attrNameLst>
                                      </p:cBhvr>
                                      <p:tavLst>
                                        <p:tav tm="0">
                                          <p:val>
                                            <p:fltVal val="0"/>
                                          </p:val>
                                        </p:tav>
                                        <p:tav tm="100000">
                                          <p:val>
                                            <p:strVal val="#ppt_h"/>
                                          </p:val>
                                        </p:tav>
                                      </p:tavLst>
                                    </p:anim>
                                    <p:animEffect transition="in" filter="fade">
                                      <p:cBhvr>
                                        <p:cTn id="20" dur="500"/>
                                        <p:tgtEl>
                                          <p:spTgt spid="26"/>
                                        </p:tgtEl>
                                      </p:cBhvr>
                                    </p:animEffect>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23"/>
                                        </p:tgtEl>
                                        <p:attrNameLst>
                                          <p:attrName>style.visibility</p:attrName>
                                        </p:attrNameLst>
                                      </p:cBhvr>
                                      <p:to>
                                        <p:strVal val="visible"/>
                                      </p:to>
                                    </p:set>
                                    <p:anim calcmode="lin" valueType="num">
                                      <p:cBhvr>
                                        <p:cTn id="24" dur="500" fill="hold"/>
                                        <p:tgtEl>
                                          <p:spTgt spid="23"/>
                                        </p:tgtEl>
                                        <p:attrNameLst>
                                          <p:attrName>ppt_w</p:attrName>
                                        </p:attrNameLst>
                                      </p:cBhvr>
                                      <p:tavLst>
                                        <p:tav tm="0">
                                          <p:val>
                                            <p:fltVal val="0"/>
                                          </p:val>
                                        </p:tav>
                                        <p:tav tm="100000">
                                          <p:val>
                                            <p:strVal val="#ppt_w"/>
                                          </p:val>
                                        </p:tav>
                                      </p:tavLst>
                                    </p:anim>
                                    <p:anim calcmode="lin" valueType="num">
                                      <p:cBhvr>
                                        <p:cTn id="25" dur="500" fill="hold"/>
                                        <p:tgtEl>
                                          <p:spTgt spid="23"/>
                                        </p:tgtEl>
                                        <p:attrNameLst>
                                          <p:attrName>ppt_h</p:attrName>
                                        </p:attrNameLst>
                                      </p:cBhvr>
                                      <p:tavLst>
                                        <p:tav tm="0">
                                          <p:val>
                                            <p:fltVal val="0"/>
                                          </p:val>
                                        </p:tav>
                                        <p:tav tm="100000">
                                          <p:val>
                                            <p:strVal val="#ppt_h"/>
                                          </p:val>
                                        </p:tav>
                                      </p:tavLst>
                                    </p:anim>
                                    <p:animEffect transition="in" filter="fade">
                                      <p:cBhvr>
                                        <p:cTn id="26"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3" grpId="0"/>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グループ化 3">
            <a:extLst>
              <a:ext uri="{FF2B5EF4-FFF2-40B4-BE49-F238E27FC236}">
                <a16:creationId xmlns:a16="http://schemas.microsoft.com/office/drawing/2014/main" id="{AE6FE2C9-C971-6012-F776-0A3BE6F9F4D7}"/>
              </a:ext>
            </a:extLst>
          </p:cNvPr>
          <p:cNvGrpSpPr/>
          <p:nvPr/>
        </p:nvGrpSpPr>
        <p:grpSpPr>
          <a:xfrm flipV="1">
            <a:off x="2193259" y="1905479"/>
            <a:ext cx="5558875" cy="4049024"/>
            <a:chOff x="2193259" y="1905479"/>
            <a:chExt cx="5558875" cy="4049024"/>
          </a:xfrm>
        </p:grpSpPr>
        <p:sp>
          <p:nvSpPr>
            <p:cNvPr id="36" name="右矢印 35">
              <a:extLst>
                <a:ext uri="{FF2B5EF4-FFF2-40B4-BE49-F238E27FC236}">
                  <a16:creationId xmlns:a16="http://schemas.microsoft.com/office/drawing/2014/main" id="{3E6A0179-FA6C-CA40-8A22-8CCCCF9E2072}"/>
                </a:ext>
              </a:extLst>
            </p:cNvPr>
            <p:cNvSpPr/>
            <p:nvPr/>
          </p:nvSpPr>
          <p:spPr>
            <a:xfrm rot="2312716">
              <a:off x="2984645" y="3417558"/>
              <a:ext cx="4011189" cy="877850"/>
            </a:xfrm>
            <a:prstGeom prst="rightArrow">
              <a:avLst>
                <a:gd name="adj1" fmla="val 50000"/>
                <a:gd name="adj2" fmla="val 57444"/>
              </a:avLst>
            </a:prstGeom>
            <a:solidFill>
              <a:schemeClr val="accent6">
                <a:lumMod val="40000"/>
                <a:lumOff val="60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4" name="曲折矢印 33">
              <a:extLst>
                <a:ext uri="{FF2B5EF4-FFF2-40B4-BE49-F238E27FC236}">
                  <a16:creationId xmlns:a16="http://schemas.microsoft.com/office/drawing/2014/main" id="{F395F8AA-E421-884B-A96A-0D2D6E0ECF81}"/>
                </a:ext>
              </a:extLst>
            </p:cNvPr>
            <p:cNvSpPr/>
            <p:nvPr/>
          </p:nvSpPr>
          <p:spPr>
            <a:xfrm rot="5400000">
              <a:off x="4267118" y="1614092"/>
              <a:ext cx="3193630" cy="3776403"/>
            </a:xfrm>
            <a:prstGeom prst="bentArrow">
              <a:avLst>
                <a:gd name="adj1" fmla="val 14381"/>
                <a:gd name="adj2" fmla="val 14571"/>
                <a:gd name="adj3" fmla="val 17795"/>
                <a:gd name="adj4" fmla="val 43750"/>
              </a:avLst>
            </a:prstGeom>
            <a:solidFill>
              <a:schemeClr val="accent6">
                <a:lumMod val="40000"/>
                <a:lumOff val="60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 name="曲折矢印 37">
              <a:extLst>
                <a:ext uri="{FF2B5EF4-FFF2-40B4-BE49-F238E27FC236}">
                  <a16:creationId xmlns:a16="http://schemas.microsoft.com/office/drawing/2014/main" id="{50466061-3DCD-484D-BA6C-A8D69912701A}"/>
                </a:ext>
              </a:extLst>
            </p:cNvPr>
            <p:cNvSpPr/>
            <p:nvPr/>
          </p:nvSpPr>
          <p:spPr>
            <a:xfrm flipV="1">
              <a:off x="2193259" y="2483314"/>
              <a:ext cx="3776404" cy="3471189"/>
            </a:xfrm>
            <a:prstGeom prst="bentArrow">
              <a:avLst>
                <a:gd name="adj1" fmla="val 12811"/>
                <a:gd name="adj2" fmla="val 11518"/>
                <a:gd name="adj3" fmla="val 16399"/>
                <a:gd name="adj4" fmla="val 43750"/>
              </a:avLst>
            </a:prstGeom>
            <a:solidFill>
              <a:schemeClr val="accent6">
                <a:lumMod val="40000"/>
                <a:lumOff val="60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2" name="タイトル 1">
            <a:extLst>
              <a:ext uri="{FF2B5EF4-FFF2-40B4-BE49-F238E27FC236}">
                <a16:creationId xmlns:a16="http://schemas.microsoft.com/office/drawing/2014/main" id="{53172E16-3DDB-9B4C-9F56-D321893C0102}"/>
              </a:ext>
            </a:extLst>
          </p:cNvPr>
          <p:cNvSpPr>
            <a:spLocks noGrp="1"/>
          </p:cNvSpPr>
          <p:nvPr>
            <p:ph type="title"/>
          </p:nvPr>
        </p:nvSpPr>
        <p:spPr>
          <a:xfrm>
            <a:off x="230400" y="266400"/>
            <a:ext cx="8913600" cy="416221"/>
          </a:xfrm>
        </p:spPr>
        <p:txBody>
          <a:bodyPr/>
          <a:lstStyle/>
          <a:p>
            <a:r>
              <a:rPr lang="en-US" altLang="ja-JP" dirty="0"/>
              <a:t>VUCA</a:t>
            </a:r>
            <a:r>
              <a:rPr lang="ja-JP" altLang="en-US"/>
              <a:t>が強いるビジネス戦略の転換</a:t>
            </a:r>
            <a:endParaRPr kumimoji="1" lang="ja-JP" altLang="en-US"/>
          </a:p>
        </p:txBody>
      </p:sp>
      <p:sp>
        <p:nvSpPr>
          <p:cNvPr id="3" name="正方形/長方形 2">
            <a:extLst>
              <a:ext uri="{FF2B5EF4-FFF2-40B4-BE49-F238E27FC236}">
                <a16:creationId xmlns:a16="http://schemas.microsoft.com/office/drawing/2014/main" id="{38D08EC1-F26D-E947-88C4-423A7D8EEC34}"/>
              </a:ext>
            </a:extLst>
          </p:cNvPr>
          <p:cNvSpPr/>
          <p:nvPr/>
        </p:nvSpPr>
        <p:spPr>
          <a:xfrm>
            <a:off x="1194876" y="5438329"/>
            <a:ext cx="3177470" cy="646331"/>
          </a:xfrm>
          <a:prstGeom prst="rect">
            <a:avLst/>
          </a:prstGeom>
        </p:spPr>
        <p:txBody>
          <a:bodyPr wrap="square">
            <a:spAutoFit/>
          </a:bodyPr>
          <a:lstStyle/>
          <a:p>
            <a:r>
              <a:rPr lang="ja-JP" altLang="en-US" b="1">
                <a:solidFill>
                  <a:srgbClr val="C00000"/>
                </a:solidFill>
                <a:latin typeface="Meiryo" panose="020B0604030504040204" pitchFamily="34" charset="-128"/>
                <a:ea typeface="Meiryo" panose="020B0604030504040204" pitchFamily="34" charset="-128"/>
              </a:rPr>
              <a:t>社会環境が複雑性を増し</a:t>
            </a:r>
            <a:endParaRPr lang="en-US" altLang="ja-JP" b="1" dirty="0">
              <a:solidFill>
                <a:srgbClr val="C00000"/>
              </a:solidFill>
              <a:latin typeface="Meiryo" panose="020B0604030504040204" pitchFamily="34" charset="-128"/>
              <a:ea typeface="Meiryo" panose="020B0604030504040204" pitchFamily="34" charset="-128"/>
            </a:endParaRPr>
          </a:p>
          <a:p>
            <a:r>
              <a:rPr lang="ja-JP" altLang="en-US" b="1">
                <a:solidFill>
                  <a:srgbClr val="C00000"/>
                </a:solidFill>
                <a:latin typeface="Meiryo" panose="020B0604030504040204" pitchFamily="34" charset="-128"/>
                <a:ea typeface="Meiryo" panose="020B0604030504040204" pitchFamily="34" charset="-128"/>
              </a:rPr>
              <a:t>将来の予測が困難な状況</a:t>
            </a:r>
          </a:p>
        </p:txBody>
      </p:sp>
      <p:cxnSp>
        <p:nvCxnSpPr>
          <p:cNvPr id="5" name="直線矢印コネクタ 4">
            <a:extLst>
              <a:ext uri="{FF2B5EF4-FFF2-40B4-BE49-F238E27FC236}">
                <a16:creationId xmlns:a16="http://schemas.microsoft.com/office/drawing/2014/main" id="{280BBF5D-FF7A-7746-86B1-F1D9DDE4BE38}"/>
              </a:ext>
            </a:extLst>
          </p:cNvPr>
          <p:cNvCxnSpPr>
            <a:cxnSpLocks/>
          </p:cNvCxnSpPr>
          <p:nvPr/>
        </p:nvCxnSpPr>
        <p:spPr>
          <a:xfrm flipV="1">
            <a:off x="1047624" y="1882240"/>
            <a:ext cx="20730" cy="4265631"/>
          </a:xfrm>
          <a:prstGeom prst="straightConnector1">
            <a:avLst/>
          </a:prstGeom>
          <a:ln>
            <a:tailEnd type="triangle"/>
          </a:ln>
          <a:effectLst/>
        </p:spPr>
        <p:style>
          <a:lnRef idx="2">
            <a:schemeClr val="accent1"/>
          </a:lnRef>
          <a:fillRef idx="0">
            <a:schemeClr val="accent1"/>
          </a:fillRef>
          <a:effectRef idx="1">
            <a:schemeClr val="accent1"/>
          </a:effectRef>
          <a:fontRef idx="minor">
            <a:schemeClr val="tx1"/>
          </a:fontRef>
        </p:style>
      </p:cxnSp>
      <p:cxnSp>
        <p:nvCxnSpPr>
          <p:cNvPr id="8" name="直線矢印コネクタ 7">
            <a:extLst>
              <a:ext uri="{FF2B5EF4-FFF2-40B4-BE49-F238E27FC236}">
                <a16:creationId xmlns:a16="http://schemas.microsoft.com/office/drawing/2014/main" id="{051ABF93-EAE8-4246-8F1D-D03E6909EC8E}"/>
              </a:ext>
            </a:extLst>
          </p:cNvPr>
          <p:cNvCxnSpPr>
            <a:cxnSpLocks/>
          </p:cNvCxnSpPr>
          <p:nvPr/>
        </p:nvCxnSpPr>
        <p:spPr>
          <a:xfrm flipV="1">
            <a:off x="1047624" y="6152597"/>
            <a:ext cx="7297033" cy="1"/>
          </a:xfrm>
          <a:prstGeom prst="straightConnector1">
            <a:avLst/>
          </a:prstGeom>
          <a:ln>
            <a:tailEnd type="triangle"/>
          </a:ln>
          <a:effectLst/>
        </p:spPr>
        <p:style>
          <a:lnRef idx="2">
            <a:schemeClr val="accent1"/>
          </a:lnRef>
          <a:fillRef idx="0">
            <a:schemeClr val="accent1"/>
          </a:fillRef>
          <a:effectRef idx="1">
            <a:schemeClr val="accent1"/>
          </a:effectRef>
          <a:fontRef idx="minor">
            <a:schemeClr val="tx1"/>
          </a:fontRef>
        </p:style>
      </p:cxnSp>
      <p:sp>
        <p:nvSpPr>
          <p:cNvPr id="13" name="テキスト ボックス 12">
            <a:extLst>
              <a:ext uri="{FF2B5EF4-FFF2-40B4-BE49-F238E27FC236}">
                <a16:creationId xmlns:a16="http://schemas.microsoft.com/office/drawing/2014/main" id="{03961AE0-4011-9941-869D-7B582194FB41}"/>
              </a:ext>
            </a:extLst>
          </p:cNvPr>
          <p:cNvSpPr txBox="1"/>
          <p:nvPr/>
        </p:nvSpPr>
        <p:spPr>
          <a:xfrm>
            <a:off x="959794" y="6161089"/>
            <a:ext cx="1082348" cy="307777"/>
          </a:xfrm>
          <a:prstGeom prst="rect">
            <a:avLst/>
          </a:prstGeom>
          <a:noFill/>
        </p:spPr>
        <p:txBody>
          <a:bodyPr wrap="none" rtlCol="0">
            <a:spAutoFit/>
          </a:bodyPr>
          <a:lstStyle/>
          <a:p>
            <a:r>
              <a:rPr lang="ja-JP" altLang="en-US" sz="1400">
                <a:latin typeface="Meiryo" panose="020B0604030504040204" pitchFamily="34" charset="-128"/>
                <a:ea typeface="Meiryo" panose="020B0604030504040204" pitchFamily="34" charset="-128"/>
              </a:rPr>
              <a:t>現状の理解</a:t>
            </a:r>
            <a:endParaRPr kumimoji="1" lang="ja-JP" altLang="en-US" sz="1400">
              <a:latin typeface="Meiryo" panose="020B0604030504040204" pitchFamily="34" charset="-128"/>
              <a:ea typeface="Meiryo" panose="020B0604030504040204" pitchFamily="34" charset="-128"/>
            </a:endParaRPr>
          </a:p>
        </p:txBody>
      </p:sp>
      <p:sp>
        <p:nvSpPr>
          <p:cNvPr id="14" name="テキスト ボックス 13">
            <a:extLst>
              <a:ext uri="{FF2B5EF4-FFF2-40B4-BE49-F238E27FC236}">
                <a16:creationId xmlns:a16="http://schemas.microsoft.com/office/drawing/2014/main" id="{9167CFA8-744F-F541-A0BA-C414CF32E1A2}"/>
              </a:ext>
            </a:extLst>
          </p:cNvPr>
          <p:cNvSpPr txBox="1"/>
          <p:nvPr/>
        </p:nvSpPr>
        <p:spPr>
          <a:xfrm>
            <a:off x="686470" y="5211010"/>
            <a:ext cx="400110" cy="990015"/>
          </a:xfrm>
          <a:prstGeom prst="rect">
            <a:avLst/>
          </a:prstGeom>
          <a:noFill/>
        </p:spPr>
        <p:txBody>
          <a:bodyPr vert="eaVert" wrap="none" rtlCol="0">
            <a:spAutoFit/>
          </a:bodyPr>
          <a:lstStyle/>
          <a:p>
            <a:r>
              <a:rPr lang="ja-JP" altLang="en-US" sz="1400">
                <a:latin typeface="Meiryo" panose="020B0604030504040204" pitchFamily="34" charset="-128"/>
                <a:ea typeface="Meiryo" panose="020B0604030504040204" pitchFamily="34" charset="-128"/>
              </a:rPr>
              <a:t>将来の予測</a:t>
            </a:r>
            <a:endParaRPr kumimoji="1" lang="ja-JP" altLang="en-US" sz="1400">
              <a:latin typeface="Meiryo" panose="020B0604030504040204" pitchFamily="34" charset="-128"/>
              <a:ea typeface="Meiryo" panose="020B0604030504040204" pitchFamily="34" charset="-128"/>
            </a:endParaRPr>
          </a:p>
        </p:txBody>
      </p:sp>
      <p:sp>
        <p:nvSpPr>
          <p:cNvPr id="15" name="テキスト ボックス 14">
            <a:extLst>
              <a:ext uri="{FF2B5EF4-FFF2-40B4-BE49-F238E27FC236}">
                <a16:creationId xmlns:a16="http://schemas.microsoft.com/office/drawing/2014/main" id="{C1442588-375A-4F4A-AC85-1C7EBF468BFC}"/>
              </a:ext>
            </a:extLst>
          </p:cNvPr>
          <p:cNvSpPr txBox="1"/>
          <p:nvPr/>
        </p:nvSpPr>
        <p:spPr>
          <a:xfrm>
            <a:off x="686470" y="1833813"/>
            <a:ext cx="400110" cy="451406"/>
          </a:xfrm>
          <a:prstGeom prst="rect">
            <a:avLst/>
          </a:prstGeom>
          <a:noFill/>
        </p:spPr>
        <p:txBody>
          <a:bodyPr vert="eaVert" wrap="none" rtlCol="0">
            <a:spAutoFit/>
          </a:bodyPr>
          <a:lstStyle/>
          <a:p>
            <a:r>
              <a:rPr lang="ja-JP" altLang="en-US" sz="1400">
                <a:latin typeface="Meiryo" panose="020B0604030504040204" pitchFamily="34" charset="-128"/>
                <a:ea typeface="Meiryo" panose="020B0604030504040204" pitchFamily="34" charset="-128"/>
              </a:rPr>
              <a:t>困難</a:t>
            </a:r>
            <a:endParaRPr kumimoji="1" lang="ja-JP" altLang="en-US" sz="1400">
              <a:latin typeface="Meiryo" panose="020B0604030504040204" pitchFamily="34" charset="-128"/>
              <a:ea typeface="Meiryo" panose="020B0604030504040204" pitchFamily="34" charset="-128"/>
            </a:endParaRPr>
          </a:p>
        </p:txBody>
      </p:sp>
      <p:sp>
        <p:nvSpPr>
          <p:cNvPr id="16" name="テキスト ボックス 15">
            <a:extLst>
              <a:ext uri="{FF2B5EF4-FFF2-40B4-BE49-F238E27FC236}">
                <a16:creationId xmlns:a16="http://schemas.microsoft.com/office/drawing/2014/main" id="{576568CD-FBBB-2E42-B0A6-FABB5C2959F5}"/>
              </a:ext>
            </a:extLst>
          </p:cNvPr>
          <p:cNvSpPr txBox="1"/>
          <p:nvPr/>
        </p:nvSpPr>
        <p:spPr>
          <a:xfrm>
            <a:off x="7913791" y="6195033"/>
            <a:ext cx="543739" cy="307777"/>
          </a:xfrm>
          <a:prstGeom prst="rect">
            <a:avLst/>
          </a:prstGeom>
          <a:noFill/>
        </p:spPr>
        <p:txBody>
          <a:bodyPr vert="horz" wrap="none" rtlCol="0">
            <a:spAutoFit/>
          </a:bodyPr>
          <a:lstStyle/>
          <a:p>
            <a:r>
              <a:rPr lang="ja-JP" altLang="en-US" sz="1400">
                <a:latin typeface="Meiryo" panose="020B0604030504040204" pitchFamily="34" charset="-128"/>
                <a:ea typeface="Meiryo" panose="020B0604030504040204" pitchFamily="34" charset="-128"/>
              </a:rPr>
              <a:t>困難</a:t>
            </a:r>
            <a:endParaRPr kumimoji="1" lang="ja-JP" altLang="en-US" sz="1400">
              <a:latin typeface="Meiryo" panose="020B0604030504040204" pitchFamily="34" charset="-128"/>
              <a:ea typeface="Meiryo" panose="020B0604030504040204" pitchFamily="34" charset="-128"/>
            </a:endParaRPr>
          </a:p>
        </p:txBody>
      </p:sp>
      <p:sp>
        <p:nvSpPr>
          <p:cNvPr id="17" name="正方形/長方形 16">
            <a:extLst>
              <a:ext uri="{FF2B5EF4-FFF2-40B4-BE49-F238E27FC236}">
                <a16:creationId xmlns:a16="http://schemas.microsoft.com/office/drawing/2014/main" id="{222E2B68-D6AF-4446-B83E-7A84E9013576}"/>
              </a:ext>
            </a:extLst>
          </p:cNvPr>
          <p:cNvSpPr/>
          <p:nvPr/>
        </p:nvSpPr>
        <p:spPr>
          <a:xfrm>
            <a:off x="1286476" y="2205414"/>
            <a:ext cx="3297944" cy="707886"/>
          </a:xfrm>
          <a:prstGeom prst="rect">
            <a:avLst/>
          </a:prstGeom>
        </p:spPr>
        <p:txBody>
          <a:bodyPr wrap="square">
            <a:spAutoFit/>
          </a:bodyPr>
          <a:lstStyle/>
          <a:p>
            <a:r>
              <a:rPr lang="ja-JP" altLang="en-US" sz="1000">
                <a:latin typeface="Meiryo" panose="020B0604030504040204" pitchFamily="34" charset="-128"/>
                <a:ea typeface="Meiryo" panose="020B0604030504040204" pitchFamily="34" charset="-128"/>
              </a:rPr>
              <a:t>テクノロジーの進化や社会常識の変化など、価値観や社会の仕組みなどが猛烈なスピードで変化し、先の見通しを立てることが困難。変化の度合いや割合も大きく、変動性を予想するのは難しくなっている</a:t>
            </a:r>
            <a:endParaRPr lang="en-US" altLang="ja-JP" sz="1000" dirty="0">
              <a:latin typeface="Meiryo" panose="020B0604030504040204" pitchFamily="34" charset="-128"/>
              <a:ea typeface="Meiryo" panose="020B0604030504040204" pitchFamily="34" charset="-128"/>
            </a:endParaRPr>
          </a:p>
        </p:txBody>
      </p:sp>
      <p:sp>
        <p:nvSpPr>
          <p:cNvPr id="18" name="正方形/長方形 17">
            <a:extLst>
              <a:ext uri="{FF2B5EF4-FFF2-40B4-BE49-F238E27FC236}">
                <a16:creationId xmlns:a16="http://schemas.microsoft.com/office/drawing/2014/main" id="{FE92E902-3855-3E42-8DDE-A4ADBACCF623}"/>
              </a:ext>
            </a:extLst>
          </p:cNvPr>
          <p:cNvSpPr/>
          <p:nvPr/>
        </p:nvSpPr>
        <p:spPr>
          <a:xfrm>
            <a:off x="2765329" y="2906005"/>
            <a:ext cx="2725874" cy="400110"/>
          </a:xfrm>
          <a:prstGeom prst="rect">
            <a:avLst/>
          </a:prstGeom>
        </p:spPr>
        <p:txBody>
          <a:bodyPr wrap="none">
            <a:spAutoFit/>
          </a:bodyPr>
          <a:lstStyle/>
          <a:p>
            <a:r>
              <a:rPr lang="ja-JP" altLang="en-US" sz="2000" b="1">
                <a:latin typeface="Meiryo" panose="020B0604030504040204" pitchFamily="34" charset="-128"/>
                <a:ea typeface="Meiryo" panose="020B0604030504040204" pitchFamily="34" charset="-128"/>
              </a:rPr>
              <a:t>U</a:t>
            </a:r>
            <a:r>
              <a:rPr lang="ja-JP" altLang="en-US" sz="1600">
                <a:latin typeface="Meiryo" panose="020B0604030504040204" pitchFamily="34" charset="-128"/>
                <a:ea typeface="Meiryo" panose="020B0604030504040204" pitchFamily="34" charset="-128"/>
              </a:rPr>
              <a:t>ncertainty（不確実性）</a:t>
            </a:r>
          </a:p>
        </p:txBody>
      </p:sp>
      <p:sp>
        <p:nvSpPr>
          <p:cNvPr id="20" name="正方形/長方形 19">
            <a:extLst>
              <a:ext uri="{FF2B5EF4-FFF2-40B4-BE49-F238E27FC236}">
                <a16:creationId xmlns:a16="http://schemas.microsoft.com/office/drawing/2014/main" id="{92681D57-BE12-6549-BE17-021DA2CED435}"/>
              </a:ext>
            </a:extLst>
          </p:cNvPr>
          <p:cNvSpPr/>
          <p:nvPr/>
        </p:nvSpPr>
        <p:spPr>
          <a:xfrm>
            <a:off x="1286476" y="1910008"/>
            <a:ext cx="2121863" cy="400110"/>
          </a:xfrm>
          <a:prstGeom prst="rect">
            <a:avLst/>
          </a:prstGeom>
        </p:spPr>
        <p:txBody>
          <a:bodyPr wrap="none">
            <a:spAutoFit/>
          </a:bodyPr>
          <a:lstStyle/>
          <a:p>
            <a:r>
              <a:rPr lang="en" altLang="ja-JP" sz="2000" b="1" dirty="0">
                <a:solidFill>
                  <a:srgbClr val="454545"/>
                </a:solidFill>
                <a:latin typeface="Meiryo" panose="020B0604030504040204" pitchFamily="34" charset="-128"/>
                <a:ea typeface="Meiryo" panose="020B0604030504040204" pitchFamily="34" charset="-128"/>
              </a:rPr>
              <a:t>V</a:t>
            </a:r>
            <a:r>
              <a:rPr lang="en" altLang="ja-JP" sz="1600" dirty="0">
                <a:solidFill>
                  <a:srgbClr val="454545"/>
                </a:solidFill>
                <a:latin typeface="Meiryo" panose="020B0604030504040204" pitchFamily="34" charset="-128"/>
                <a:ea typeface="Meiryo" panose="020B0604030504040204" pitchFamily="34" charset="-128"/>
              </a:rPr>
              <a:t>olatility</a:t>
            </a:r>
            <a:r>
              <a:rPr lang="ja-JP" altLang="en" sz="1600">
                <a:solidFill>
                  <a:srgbClr val="454545"/>
                </a:solidFill>
                <a:latin typeface="Meiryo" panose="020B0604030504040204" pitchFamily="34" charset="-128"/>
                <a:ea typeface="Meiryo" panose="020B0604030504040204" pitchFamily="34" charset="-128"/>
              </a:rPr>
              <a:t>（</a:t>
            </a:r>
            <a:r>
              <a:rPr lang="ja-JP" altLang="en-US" sz="1600">
                <a:solidFill>
                  <a:srgbClr val="454545"/>
                </a:solidFill>
                <a:latin typeface="Meiryo" panose="020B0604030504040204" pitchFamily="34" charset="-128"/>
                <a:ea typeface="Meiryo" panose="020B0604030504040204" pitchFamily="34" charset="-128"/>
              </a:rPr>
              <a:t>変動性）</a:t>
            </a:r>
            <a:endParaRPr lang="ja-JP" altLang="en-US" sz="1600" i="0">
              <a:solidFill>
                <a:srgbClr val="454545"/>
              </a:solidFill>
              <a:effectLst/>
              <a:latin typeface="Meiryo" panose="020B0604030504040204" pitchFamily="34" charset="-128"/>
              <a:ea typeface="Meiryo" panose="020B0604030504040204" pitchFamily="34" charset="-128"/>
            </a:endParaRPr>
          </a:p>
        </p:txBody>
      </p:sp>
      <p:sp>
        <p:nvSpPr>
          <p:cNvPr id="21" name="正方形/長方形 20">
            <a:extLst>
              <a:ext uri="{FF2B5EF4-FFF2-40B4-BE49-F238E27FC236}">
                <a16:creationId xmlns:a16="http://schemas.microsoft.com/office/drawing/2014/main" id="{26935031-8C5F-174B-9B0B-92929306842E}"/>
              </a:ext>
            </a:extLst>
          </p:cNvPr>
          <p:cNvSpPr/>
          <p:nvPr/>
        </p:nvSpPr>
        <p:spPr>
          <a:xfrm>
            <a:off x="2783611" y="3220098"/>
            <a:ext cx="3297945" cy="707886"/>
          </a:xfrm>
          <a:prstGeom prst="rect">
            <a:avLst/>
          </a:prstGeom>
        </p:spPr>
        <p:txBody>
          <a:bodyPr wrap="square">
            <a:spAutoFit/>
          </a:bodyPr>
          <a:lstStyle/>
          <a:p>
            <a:pPr fontAlgn="base"/>
            <a:r>
              <a:rPr lang="ja-JP" altLang="en-US" sz="1000">
                <a:solidFill>
                  <a:srgbClr val="222222"/>
                </a:solidFill>
                <a:latin typeface="メイリオ" panose="020B0604030504040204" pitchFamily="34" charset="-128"/>
                <a:ea typeface="メイリオ" panose="020B0604030504040204" pitchFamily="34" charset="-128"/>
              </a:rPr>
              <a:t>イギリスの</a:t>
            </a:r>
            <a:r>
              <a:rPr lang="en" altLang="ja-JP" sz="1000" dirty="0">
                <a:solidFill>
                  <a:srgbClr val="222222"/>
                </a:solidFill>
                <a:latin typeface="メイリオ" panose="020B0604030504040204" pitchFamily="34" charset="-128"/>
                <a:ea typeface="メイリオ" panose="020B0604030504040204" pitchFamily="34" charset="-128"/>
              </a:rPr>
              <a:t>EU</a:t>
            </a:r>
            <a:r>
              <a:rPr lang="ja-JP" altLang="en-US" sz="1000">
                <a:solidFill>
                  <a:srgbClr val="222222"/>
                </a:solidFill>
                <a:latin typeface="メイリオ" panose="020B0604030504040204" pitchFamily="34" charset="-128"/>
                <a:ea typeface="メイリオ" panose="020B0604030504040204" pitchFamily="34" charset="-128"/>
              </a:rPr>
              <a:t>離脱、米中貿易戦、民族間紛争など、</a:t>
            </a:r>
            <a:r>
              <a:rPr lang="ja-JP" altLang="en-US" sz="1000">
                <a:solidFill>
                  <a:srgbClr val="222222"/>
                </a:solidFill>
                <a:latin typeface="inherit"/>
                <a:ea typeface="メイリオ" panose="020B0604030504040204" pitchFamily="34" charset="-128"/>
              </a:rPr>
              <a:t>現代を取り巻く情勢は、予断を許さなない状況</a:t>
            </a:r>
            <a:r>
              <a:rPr lang="ja-JP" altLang="en-US" sz="1000">
                <a:solidFill>
                  <a:srgbClr val="222222"/>
                </a:solidFill>
                <a:latin typeface="メイリオ" panose="020B0604030504040204" pitchFamily="34" charset="-128"/>
                <a:ea typeface="メイリオ" panose="020B0604030504040204" pitchFamily="34" charset="-128"/>
              </a:rPr>
              <a:t>であって、さまざまなリスクに対応しなければならない状況に置かれている。</a:t>
            </a:r>
            <a:endParaRPr lang="ja-JP" altLang="en-US" sz="1000" i="0">
              <a:solidFill>
                <a:srgbClr val="222222"/>
              </a:solidFill>
              <a:effectLst/>
              <a:latin typeface="メイリオ" panose="020B0604030504040204" pitchFamily="34" charset="-128"/>
              <a:ea typeface="メイリオ" panose="020B0604030504040204" pitchFamily="34" charset="-128"/>
            </a:endParaRPr>
          </a:p>
        </p:txBody>
      </p:sp>
      <p:sp>
        <p:nvSpPr>
          <p:cNvPr id="24" name="正方形/長方形 23">
            <a:extLst>
              <a:ext uri="{FF2B5EF4-FFF2-40B4-BE49-F238E27FC236}">
                <a16:creationId xmlns:a16="http://schemas.microsoft.com/office/drawing/2014/main" id="{31D2EA21-F11A-CC4D-815C-E4687793EB71}"/>
              </a:ext>
            </a:extLst>
          </p:cNvPr>
          <p:cNvSpPr/>
          <p:nvPr/>
        </p:nvSpPr>
        <p:spPr>
          <a:xfrm>
            <a:off x="4244892" y="3976866"/>
            <a:ext cx="2107565" cy="400110"/>
          </a:xfrm>
          <a:prstGeom prst="rect">
            <a:avLst/>
          </a:prstGeom>
        </p:spPr>
        <p:txBody>
          <a:bodyPr wrap="none">
            <a:spAutoFit/>
          </a:bodyPr>
          <a:lstStyle/>
          <a:p>
            <a:r>
              <a:rPr lang="ja-JP" altLang="en-US" sz="2000" b="1">
                <a:latin typeface="Meiryo" panose="020B0604030504040204" pitchFamily="34" charset="-128"/>
                <a:ea typeface="Meiryo" panose="020B0604030504040204" pitchFamily="34" charset="-128"/>
              </a:rPr>
              <a:t>C</a:t>
            </a:r>
            <a:r>
              <a:rPr lang="ja-JP" altLang="en-US" sz="1400">
                <a:latin typeface="Meiryo" panose="020B0604030504040204" pitchFamily="34" charset="-128"/>
                <a:ea typeface="Meiryo" panose="020B0604030504040204" pitchFamily="34" charset="-128"/>
              </a:rPr>
              <a:t>omplexity（複雑性）</a:t>
            </a:r>
          </a:p>
        </p:txBody>
      </p:sp>
      <p:sp>
        <p:nvSpPr>
          <p:cNvPr id="25" name="正方形/長方形 24">
            <a:extLst>
              <a:ext uri="{FF2B5EF4-FFF2-40B4-BE49-F238E27FC236}">
                <a16:creationId xmlns:a16="http://schemas.microsoft.com/office/drawing/2014/main" id="{43741FC4-902E-C546-8FA4-EF17546FD5BC}"/>
              </a:ext>
            </a:extLst>
          </p:cNvPr>
          <p:cNvSpPr/>
          <p:nvPr/>
        </p:nvSpPr>
        <p:spPr>
          <a:xfrm>
            <a:off x="4244892" y="4258948"/>
            <a:ext cx="3144964" cy="707886"/>
          </a:xfrm>
          <a:prstGeom prst="rect">
            <a:avLst/>
          </a:prstGeom>
        </p:spPr>
        <p:txBody>
          <a:bodyPr wrap="square">
            <a:spAutoFit/>
          </a:bodyPr>
          <a:lstStyle/>
          <a:p>
            <a:r>
              <a:rPr lang="ja-JP" altLang="en-US" sz="1000">
                <a:solidFill>
                  <a:srgbClr val="252525"/>
                </a:solidFill>
                <a:latin typeface="Meiryo" panose="020B0604030504040204" pitchFamily="34" charset="-128"/>
                <a:ea typeface="Meiryo" panose="020B0604030504040204" pitchFamily="34" charset="-128"/>
              </a:rPr>
              <a:t>一つの企業、一つの国で解決できる問題が極端に少なくなった。地球規模でパラメータが複雑に絡み合っているため、問題解決は単純ではなく、より一層困難なものになりつつある。</a:t>
            </a:r>
            <a:endParaRPr lang="ja-JP" altLang="en-US" sz="1000" b="0" i="0">
              <a:solidFill>
                <a:srgbClr val="252525"/>
              </a:solidFill>
              <a:effectLst/>
              <a:latin typeface="Meiryo" panose="020B0604030504040204" pitchFamily="34" charset="-128"/>
              <a:ea typeface="Meiryo" panose="020B0604030504040204" pitchFamily="34" charset="-128"/>
            </a:endParaRPr>
          </a:p>
        </p:txBody>
      </p:sp>
      <p:sp>
        <p:nvSpPr>
          <p:cNvPr id="27" name="正方形/長方形 26">
            <a:extLst>
              <a:ext uri="{FF2B5EF4-FFF2-40B4-BE49-F238E27FC236}">
                <a16:creationId xmlns:a16="http://schemas.microsoft.com/office/drawing/2014/main" id="{16219AE6-822D-564E-AB03-5EF7A7D27F3E}"/>
              </a:ext>
            </a:extLst>
          </p:cNvPr>
          <p:cNvSpPr/>
          <p:nvPr/>
        </p:nvSpPr>
        <p:spPr>
          <a:xfrm>
            <a:off x="5241151" y="5464221"/>
            <a:ext cx="3144964" cy="553998"/>
          </a:xfrm>
          <a:prstGeom prst="rect">
            <a:avLst/>
          </a:prstGeom>
        </p:spPr>
        <p:txBody>
          <a:bodyPr wrap="square">
            <a:spAutoFit/>
          </a:bodyPr>
          <a:lstStyle/>
          <a:p>
            <a:r>
              <a:rPr lang="ja-JP" altLang="en-US" sz="1000">
                <a:latin typeface="Meiryo" panose="020B0604030504040204" pitchFamily="34" charset="-128"/>
                <a:ea typeface="Meiryo" panose="020B0604030504040204" pitchFamily="34" charset="-128"/>
              </a:rPr>
              <a:t>変動性、不確実性、複雑性がり、因果関係が不明、かつ前例のない出来事が増え、過去の実績や成功例に基づいた方法が通用しない時代となりつつある。</a:t>
            </a:r>
          </a:p>
        </p:txBody>
      </p:sp>
      <p:sp>
        <p:nvSpPr>
          <p:cNvPr id="28" name="正方形/長方形 27">
            <a:extLst>
              <a:ext uri="{FF2B5EF4-FFF2-40B4-BE49-F238E27FC236}">
                <a16:creationId xmlns:a16="http://schemas.microsoft.com/office/drawing/2014/main" id="{DBB0F172-4A20-0740-BAC9-B0E4AF941920}"/>
              </a:ext>
            </a:extLst>
          </p:cNvPr>
          <p:cNvSpPr/>
          <p:nvPr/>
        </p:nvSpPr>
        <p:spPr>
          <a:xfrm>
            <a:off x="5241151" y="5132717"/>
            <a:ext cx="2029017" cy="400110"/>
          </a:xfrm>
          <a:prstGeom prst="rect">
            <a:avLst/>
          </a:prstGeom>
        </p:spPr>
        <p:txBody>
          <a:bodyPr wrap="none">
            <a:spAutoFit/>
          </a:bodyPr>
          <a:lstStyle/>
          <a:p>
            <a:r>
              <a:rPr lang="ja-JP" altLang="en-US" sz="2000" b="1">
                <a:latin typeface="Meiryo" panose="020B0604030504040204" pitchFamily="34" charset="-128"/>
                <a:ea typeface="Meiryo" panose="020B0604030504040204" pitchFamily="34" charset="-128"/>
              </a:rPr>
              <a:t>A</a:t>
            </a:r>
            <a:r>
              <a:rPr lang="ja-JP" altLang="en-US" sz="1400">
                <a:latin typeface="Meiryo" panose="020B0604030504040204" pitchFamily="34" charset="-128"/>
                <a:ea typeface="Meiryo" panose="020B0604030504040204" pitchFamily="34" charset="-128"/>
              </a:rPr>
              <a:t>mbiguity（曖昧性）</a:t>
            </a:r>
          </a:p>
        </p:txBody>
      </p:sp>
      <p:sp>
        <p:nvSpPr>
          <p:cNvPr id="29" name="正方形/長方形 28">
            <a:extLst>
              <a:ext uri="{FF2B5EF4-FFF2-40B4-BE49-F238E27FC236}">
                <a16:creationId xmlns:a16="http://schemas.microsoft.com/office/drawing/2014/main" id="{E389BE25-4D6D-DC45-B4C0-828EAC83F4F1}"/>
              </a:ext>
            </a:extLst>
          </p:cNvPr>
          <p:cNvSpPr/>
          <p:nvPr/>
        </p:nvSpPr>
        <p:spPr>
          <a:xfrm>
            <a:off x="744667" y="941121"/>
            <a:ext cx="7654665" cy="707886"/>
          </a:xfrm>
          <a:prstGeom prst="rect">
            <a:avLst/>
          </a:prstGeom>
        </p:spPr>
        <p:txBody>
          <a:bodyPr wrap="square">
            <a:spAutoFit/>
          </a:bodyPr>
          <a:lstStyle/>
          <a:p>
            <a:r>
              <a:rPr lang="en" altLang="ja-JP" sz="1600" b="1" dirty="0">
                <a:solidFill>
                  <a:srgbClr val="333333"/>
                </a:solidFill>
                <a:latin typeface="Meiryo" panose="020B0604030504040204" pitchFamily="34" charset="-128"/>
                <a:ea typeface="Meiryo" panose="020B0604030504040204" pitchFamily="34" charset="-128"/>
              </a:rPr>
              <a:t>VUCA(</a:t>
            </a:r>
            <a:r>
              <a:rPr lang="ja-JP" altLang="en-US" sz="1600" b="1">
                <a:solidFill>
                  <a:srgbClr val="333333"/>
                </a:solidFill>
                <a:latin typeface="Meiryo" panose="020B0604030504040204" pitchFamily="34" charset="-128"/>
                <a:ea typeface="Meiryo" panose="020B0604030504040204" pitchFamily="34" charset="-128"/>
              </a:rPr>
              <a:t>ブーカ</a:t>
            </a:r>
            <a:r>
              <a:rPr lang="en-US" altLang="ja-JP" sz="1600" b="1" dirty="0">
                <a:solidFill>
                  <a:srgbClr val="333333"/>
                </a:solidFill>
                <a:latin typeface="Meiryo" panose="020B0604030504040204" pitchFamily="34" charset="-128"/>
                <a:ea typeface="Meiryo" panose="020B0604030504040204" pitchFamily="34" charset="-128"/>
              </a:rPr>
              <a:t>):</a:t>
            </a:r>
            <a:r>
              <a:rPr lang="en-US" altLang="ja-JP" sz="1600" b="1" dirty="0">
                <a:latin typeface="Meiryo" panose="020B0604030504040204" pitchFamily="34" charset="-128"/>
                <a:ea typeface="Meiryo" panose="020B0604030504040204" pitchFamily="34" charset="-128"/>
              </a:rPr>
              <a:t> </a:t>
            </a:r>
            <a:r>
              <a:rPr lang="en-US" altLang="ja-JP" sz="1200" dirty="0">
                <a:latin typeface="Meiryo" panose="020B0604030504040204" pitchFamily="34" charset="-128"/>
                <a:ea typeface="Meiryo" panose="020B0604030504040204" pitchFamily="34" charset="-128"/>
              </a:rPr>
              <a:t>2016</a:t>
            </a:r>
            <a:r>
              <a:rPr lang="ja-JP" altLang="ja-JP" sz="1200">
                <a:latin typeface="Meiryo" panose="020B0604030504040204" pitchFamily="34" charset="-128"/>
                <a:ea typeface="Meiryo" panose="020B0604030504040204" pitchFamily="34" charset="-128"/>
              </a:rPr>
              <a:t>年のダボス会議（世界経済フォーラム）で使われ、注目されるようにな</a:t>
            </a:r>
            <a:r>
              <a:rPr lang="ja-JP" altLang="en-US" sz="1200">
                <a:latin typeface="Meiryo" panose="020B0604030504040204" pitchFamily="34" charset="-128"/>
                <a:ea typeface="Meiryo" panose="020B0604030504040204" pitchFamily="34" charset="-128"/>
              </a:rPr>
              <a:t>った</a:t>
            </a:r>
            <a:r>
              <a:rPr lang="ja-JP" altLang="ja-JP" sz="1200">
                <a:latin typeface="Meiryo" panose="020B0604030504040204" pitchFamily="34" charset="-128"/>
                <a:ea typeface="Meiryo" panose="020B0604030504040204" pitchFamily="34" charset="-128"/>
              </a:rPr>
              <a:t>。昨今は、ビジネスシーンでも一般的に使用されており、コロナ禍によって我々は身をもって体験している。働き方や組織のあり方、経営などの方針に関わる考え方の前提にもなってい</a:t>
            </a:r>
            <a:r>
              <a:rPr lang="ja-JP" altLang="en-US" sz="1200">
                <a:latin typeface="Meiryo" panose="020B0604030504040204" pitchFamily="34" charset="-128"/>
                <a:ea typeface="Meiryo" panose="020B0604030504040204" pitchFamily="34" charset="-128"/>
              </a:rPr>
              <a:t>る</a:t>
            </a:r>
            <a:r>
              <a:rPr lang="ja-JP" altLang="ja-JP" sz="1200">
                <a:latin typeface="Meiryo" panose="020B0604030504040204" pitchFamily="34" charset="-128"/>
                <a:ea typeface="Meiryo" panose="020B0604030504040204" pitchFamily="34" charset="-128"/>
              </a:rPr>
              <a:t>。</a:t>
            </a:r>
          </a:p>
        </p:txBody>
      </p:sp>
      <p:sp>
        <p:nvSpPr>
          <p:cNvPr id="23" name="テキスト ボックス 22">
            <a:extLst>
              <a:ext uri="{FF2B5EF4-FFF2-40B4-BE49-F238E27FC236}">
                <a16:creationId xmlns:a16="http://schemas.microsoft.com/office/drawing/2014/main" id="{EBE1C121-81B9-F04F-9C1E-117E44449A6C}"/>
              </a:ext>
            </a:extLst>
          </p:cNvPr>
          <p:cNvSpPr txBox="1"/>
          <p:nvPr/>
        </p:nvSpPr>
        <p:spPr>
          <a:xfrm>
            <a:off x="6190385" y="2011190"/>
            <a:ext cx="2159566" cy="738664"/>
          </a:xfrm>
          <a:prstGeom prst="rect">
            <a:avLst/>
          </a:prstGeom>
          <a:noFill/>
        </p:spPr>
        <p:txBody>
          <a:bodyPr wrap="none" rtlCol="0">
            <a:spAutoFit/>
          </a:bodyPr>
          <a:lstStyle/>
          <a:p>
            <a:pPr algn="r"/>
            <a:r>
              <a:rPr kumimoji="1" lang="ja-JP" altLang="en-US" sz="1400">
                <a:solidFill>
                  <a:srgbClr val="0070C0"/>
                </a:solidFill>
                <a:latin typeface="Meiryo" panose="020B0604030504040204" pitchFamily="34" charset="-128"/>
                <a:ea typeface="Meiryo" panose="020B0604030504040204" pitchFamily="34" charset="-128"/>
              </a:rPr>
              <a:t>目前の変化を直ちに捉え</a:t>
            </a:r>
            <a:endParaRPr kumimoji="1" lang="en-US" altLang="ja-JP" sz="1400" dirty="0">
              <a:solidFill>
                <a:srgbClr val="0070C0"/>
              </a:solidFill>
              <a:latin typeface="Meiryo" panose="020B0604030504040204" pitchFamily="34" charset="-128"/>
              <a:ea typeface="Meiryo" panose="020B0604030504040204" pitchFamily="34" charset="-128"/>
            </a:endParaRPr>
          </a:p>
          <a:p>
            <a:pPr algn="r"/>
            <a:r>
              <a:rPr lang="ja-JP" altLang="en-US" sz="1400">
                <a:solidFill>
                  <a:srgbClr val="0070C0"/>
                </a:solidFill>
                <a:latin typeface="Meiryo" panose="020B0604030504040204" pitchFamily="34" charset="-128"/>
                <a:ea typeface="Meiryo" panose="020B0604030504040204" pitchFamily="34" charset="-128"/>
              </a:rPr>
              <a:t>現時点での最適を選択し</a:t>
            </a:r>
            <a:endParaRPr lang="en-US" altLang="ja-JP" sz="1400" dirty="0">
              <a:solidFill>
                <a:srgbClr val="0070C0"/>
              </a:solidFill>
              <a:latin typeface="Meiryo" panose="020B0604030504040204" pitchFamily="34" charset="-128"/>
              <a:ea typeface="Meiryo" panose="020B0604030504040204" pitchFamily="34" charset="-128"/>
            </a:endParaRPr>
          </a:p>
          <a:p>
            <a:pPr algn="r"/>
            <a:r>
              <a:rPr kumimoji="1" lang="ja-JP" altLang="en-US" sz="1400">
                <a:solidFill>
                  <a:srgbClr val="0070C0"/>
                </a:solidFill>
                <a:latin typeface="Meiryo" panose="020B0604030504040204" pitchFamily="34" charset="-128"/>
                <a:ea typeface="Meiryo" panose="020B0604030504040204" pitchFamily="34" charset="-128"/>
              </a:rPr>
              <a:t>改善</a:t>
            </a:r>
            <a:r>
              <a:rPr lang="ja-JP" altLang="en-US" sz="1400">
                <a:solidFill>
                  <a:srgbClr val="0070C0"/>
                </a:solidFill>
                <a:latin typeface="Meiryo" panose="020B0604030504040204" pitchFamily="34" charset="-128"/>
                <a:ea typeface="Meiryo" panose="020B0604030504040204" pitchFamily="34" charset="-128"/>
              </a:rPr>
              <a:t>を高速に回し</a:t>
            </a:r>
            <a:r>
              <a:rPr kumimoji="1" lang="ja-JP" altLang="en-US" sz="1400">
                <a:solidFill>
                  <a:srgbClr val="0070C0"/>
                </a:solidFill>
                <a:latin typeface="Meiryo" panose="020B0604030504040204" pitchFamily="34" charset="-128"/>
                <a:ea typeface="Meiryo" panose="020B0604030504040204" pitchFamily="34" charset="-128"/>
              </a:rPr>
              <a:t>続ける</a:t>
            </a:r>
          </a:p>
        </p:txBody>
      </p:sp>
      <p:sp>
        <p:nvSpPr>
          <p:cNvPr id="26" name="テキスト ボックス 25">
            <a:extLst>
              <a:ext uri="{FF2B5EF4-FFF2-40B4-BE49-F238E27FC236}">
                <a16:creationId xmlns:a16="http://schemas.microsoft.com/office/drawing/2014/main" id="{E0A1E859-6363-8E4D-AECA-EBC9B68D9431}"/>
              </a:ext>
            </a:extLst>
          </p:cNvPr>
          <p:cNvSpPr txBox="1"/>
          <p:nvPr/>
        </p:nvSpPr>
        <p:spPr>
          <a:xfrm>
            <a:off x="6113440" y="1719193"/>
            <a:ext cx="2236511" cy="400110"/>
          </a:xfrm>
          <a:prstGeom prst="rect">
            <a:avLst/>
          </a:prstGeom>
          <a:noFill/>
        </p:spPr>
        <p:txBody>
          <a:bodyPr wrap="none" rtlCol="0">
            <a:spAutoFit/>
          </a:bodyPr>
          <a:lstStyle/>
          <a:p>
            <a:pPr algn="r"/>
            <a:r>
              <a:rPr kumimoji="1" lang="ja-JP" altLang="en-US" sz="2000" b="1">
                <a:solidFill>
                  <a:srgbClr val="0070C0"/>
                </a:solidFill>
                <a:latin typeface="Meiryo" panose="020B0604030504040204" pitchFamily="34" charset="-128"/>
                <a:ea typeface="Meiryo" panose="020B0604030504040204" pitchFamily="34" charset="-128"/>
              </a:rPr>
              <a:t>圧倒的なスピード</a:t>
            </a:r>
          </a:p>
        </p:txBody>
      </p:sp>
      <p:grpSp>
        <p:nvGrpSpPr>
          <p:cNvPr id="9" name="グループ化 8">
            <a:extLst>
              <a:ext uri="{FF2B5EF4-FFF2-40B4-BE49-F238E27FC236}">
                <a16:creationId xmlns:a16="http://schemas.microsoft.com/office/drawing/2014/main" id="{3CE31D82-B8B3-DA72-5BF3-8E2AFF998CDB}"/>
              </a:ext>
            </a:extLst>
          </p:cNvPr>
          <p:cNvGrpSpPr/>
          <p:nvPr/>
        </p:nvGrpSpPr>
        <p:grpSpPr>
          <a:xfrm>
            <a:off x="5806293" y="1601894"/>
            <a:ext cx="2917315" cy="1366317"/>
            <a:chOff x="5806293" y="1601894"/>
            <a:chExt cx="2917315" cy="1366317"/>
          </a:xfrm>
        </p:grpSpPr>
        <p:sp>
          <p:nvSpPr>
            <p:cNvPr id="6" name="正方形/長方形 5">
              <a:extLst>
                <a:ext uri="{FF2B5EF4-FFF2-40B4-BE49-F238E27FC236}">
                  <a16:creationId xmlns:a16="http://schemas.microsoft.com/office/drawing/2014/main" id="{E49E6B38-77CF-9651-EC5D-1BC6AE4E0253}"/>
                </a:ext>
              </a:extLst>
            </p:cNvPr>
            <p:cNvSpPr/>
            <p:nvPr/>
          </p:nvSpPr>
          <p:spPr>
            <a:xfrm>
              <a:off x="5806293" y="1601894"/>
              <a:ext cx="2904564" cy="1366317"/>
            </a:xfrm>
            <a:prstGeom prst="rect">
              <a:avLst/>
            </a:prstGeom>
            <a:solidFill>
              <a:srgbClr val="0070C0">
                <a:alpha val="61176"/>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7" name="テキスト ボックス 6">
              <a:extLst>
                <a:ext uri="{FF2B5EF4-FFF2-40B4-BE49-F238E27FC236}">
                  <a16:creationId xmlns:a16="http://schemas.microsoft.com/office/drawing/2014/main" id="{4C82EC3A-394B-47B5-2E2A-007C6F90F643}"/>
                </a:ext>
              </a:extLst>
            </p:cNvPr>
            <p:cNvSpPr txBox="1"/>
            <p:nvPr/>
          </p:nvSpPr>
          <p:spPr>
            <a:xfrm>
              <a:off x="5819044" y="1823707"/>
              <a:ext cx="2904564" cy="1077218"/>
            </a:xfrm>
            <a:prstGeom prst="rect">
              <a:avLst/>
            </a:prstGeom>
            <a:noFill/>
          </p:spPr>
          <p:txBody>
            <a:bodyPr wrap="square" rtlCol="0">
              <a:spAutoFit/>
            </a:bodyPr>
            <a:lstStyle/>
            <a:p>
              <a:pPr algn="ctr"/>
              <a:r>
                <a:rPr kumimoji="1" lang="ja-JP" altLang="en-US" sz="1600" b="1">
                  <a:solidFill>
                    <a:schemeClr val="bg1"/>
                  </a:solidFill>
                  <a:latin typeface="Meiryo" panose="020B0604030504040204" pitchFamily="34" charset="-128"/>
                  <a:ea typeface="Meiryo" panose="020B0604030504040204" pitchFamily="34" charset="-128"/>
                </a:rPr>
                <a:t>未来を正確に予測できる能力</a:t>
              </a:r>
              <a:endParaRPr kumimoji="1" lang="en-US" altLang="ja-JP" sz="1600" b="1" dirty="0">
                <a:solidFill>
                  <a:schemeClr val="bg1"/>
                </a:solidFill>
                <a:latin typeface="Meiryo" panose="020B0604030504040204" pitchFamily="34" charset="-128"/>
                <a:ea typeface="Meiryo" panose="020B0604030504040204" pitchFamily="34" charset="-128"/>
              </a:endParaRPr>
            </a:p>
            <a:p>
              <a:pPr algn="ctr"/>
              <a:r>
                <a:rPr kumimoji="1" lang="ja-JP" altLang="en-US" sz="1600">
                  <a:solidFill>
                    <a:schemeClr val="bg1"/>
                  </a:solidFill>
                  <a:latin typeface="Meiryo" panose="020B0604030504040204" pitchFamily="34" charset="-128"/>
                  <a:ea typeface="Meiryo" panose="020B0604030504040204" pitchFamily="34" charset="-128"/>
                </a:rPr>
                <a:t>ではなく</a:t>
              </a:r>
              <a:endParaRPr kumimoji="1" lang="en-US" altLang="ja-JP" sz="1600" dirty="0">
                <a:solidFill>
                  <a:schemeClr val="bg1"/>
                </a:solidFill>
                <a:latin typeface="Meiryo" panose="020B0604030504040204" pitchFamily="34" charset="-128"/>
                <a:ea typeface="Meiryo" panose="020B0604030504040204" pitchFamily="34" charset="-128"/>
              </a:endParaRPr>
            </a:p>
            <a:p>
              <a:pPr algn="ctr"/>
              <a:r>
                <a:rPr lang="ja-JP" altLang="en-US" sz="1600" b="1">
                  <a:solidFill>
                    <a:schemeClr val="bg1"/>
                  </a:solidFill>
                  <a:latin typeface="Meiryo" panose="020B0604030504040204" pitchFamily="34" charset="-128"/>
                  <a:ea typeface="Meiryo" panose="020B0604030504040204" pitchFamily="34" charset="-128"/>
                </a:rPr>
                <a:t>変化に直ちに対処できる能力</a:t>
              </a:r>
              <a:endParaRPr lang="en-US" altLang="ja-JP" sz="1600" b="1" dirty="0">
                <a:solidFill>
                  <a:schemeClr val="bg1"/>
                </a:solidFill>
                <a:latin typeface="Meiryo" panose="020B0604030504040204" pitchFamily="34" charset="-128"/>
                <a:ea typeface="Meiryo" panose="020B0604030504040204" pitchFamily="34" charset="-128"/>
              </a:endParaRPr>
            </a:p>
            <a:p>
              <a:pPr algn="ctr"/>
              <a:r>
                <a:rPr lang="ja-JP" altLang="en-US" sz="1600">
                  <a:solidFill>
                    <a:schemeClr val="bg1"/>
                  </a:solidFill>
                  <a:latin typeface="Meiryo" panose="020B0604030504040204" pitchFamily="34" charset="-128"/>
                  <a:ea typeface="Meiryo" panose="020B0604030504040204" pitchFamily="34" charset="-128"/>
                </a:rPr>
                <a:t>を持つ</a:t>
              </a:r>
              <a:endParaRPr kumimoji="1" lang="ja-JP" altLang="en-US" sz="1600">
                <a:solidFill>
                  <a:schemeClr val="bg1"/>
                </a:solidFill>
                <a:latin typeface="Meiryo" panose="020B0604030504040204" pitchFamily="34" charset="-128"/>
                <a:ea typeface="Meiryo" panose="020B0604030504040204" pitchFamily="34" charset="-128"/>
              </a:endParaRPr>
            </a:p>
          </p:txBody>
        </p:sp>
      </p:grpSp>
    </p:spTree>
    <p:extLst>
      <p:ext uri="{BB962C8B-B14F-4D97-AF65-F5344CB8AC3E}">
        <p14:creationId xmlns:p14="http://schemas.microsoft.com/office/powerpoint/2010/main" val="2740049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フリーフォーム 24">
            <a:extLst>
              <a:ext uri="{FF2B5EF4-FFF2-40B4-BE49-F238E27FC236}">
                <a16:creationId xmlns:a16="http://schemas.microsoft.com/office/drawing/2014/main" id="{A00391FF-E7B4-0A42-95C7-4EDB55CF74EC}"/>
              </a:ext>
            </a:extLst>
          </p:cNvPr>
          <p:cNvSpPr/>
          <p:nvPr/>
        </p:nvSpPr>
        <p:spPr>
          <a:xfrm>
            <a:off x="279515" y="1233211"/>
            <a:ext cx="8605880" cy="319636"/>
          </a:xfrm>
          <a:custGeom>
            <a:avLst/>
            <a:gdLst>
              <a:gd name="connsiteX0" fmla="*/ 4046 w 8605880"/>
              <a:gd name="connsiteY0" fmla="*/ 0 h 319636"/>
              <a:gd name="connsiteX1" fmla="*/ 8605880 w 8605880"/>
              <a:gd name="connsiteY1" fmla="*/ 24276 h 319636"/>
              <a:gd name="connsiteX2" fmla="*/ 4280687 w 8605880"/>
              <a:gd name="connsiteY2" fmla="*/ 315590 h 319636"/>
              <a:gd name="connsiteX3" fmla="*/ 0 w 8605880"/>
              <a:gd name="connsiteY3" fmla="*/ 319636 h 319636"/>
              <a:gd name="connsiteX4" fmla="*/ 4046 w 8605880"/>
              <a:gd name="connsiteY4" fmla="*/ 0 h 319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5880" h="319636">
                <a:moveTo>
                  <a:pt x="4046" y="0"/>
                </a:moveTo>
                <a:lnTo>
                  <a:pt x="8605880" y="24276"/>
                </a:lnTo>
                <a:lnTo>
                  <a:pt x="4280687" y="315590"/>
                </a:lnTo>
                <a:lnTo>
                  <a:pt x="0" y="319636"/>
                </a:lnTo>
                <a:cubicBezTo>
                  <a:pt x="1349" y="213091"/>
                  <a:pt x="2697" y="106545"/>
                  <a:pt x="4046" y="0"/>
                </a:cubicBezTo>
                <a:close/>
              </a:path>
            </a:pathLst>
          </a:custGeom>
          <a:solidFill>
            <a:srgbClr val="953735">
              <a:alpha val="25882"/>
            </a:srgb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2" name="フリーフォーム 241">
            <a:extLst>
              <a:ext uri="{FF2B5EF4-FFF2-40B4-BE49-F238E27FC236}">
                <a16:creationId xmlns:a16="http://schemas.microsoft.com/office/drawing/2014/main" id="{A0B80715-07BE-8F47-AEAB-4B8D92DAAEDA}"/>
              </a:ext>
            </a:extLst>
          </p:cNvPr>
          <p:cNvSpPr/>
          <p:nvPr/>
        </p:nvSpPr>
        <p:spPr>
          <a:xfrm flipH="1">
            <a:off x="279515" y="1204635"/>
            <a:ext cx="8584970" cy="319636"/>
          </a:xfrm>
          <a:custGeom>
            <a:avLst/>
            <a:gdLst>
              <a:gd name="connsiteX0" fmla="*/ 4046 w 8605880"/>
              <a:gd name="connsiteY0" fmla="*/ 0 h 319636"/>
              <a:gd name="connsiteX1" fmla="*/ 8605880 w 8605880"/>
              <a:gd name="connsiteY1" fmla="*/ 24276 h 319636"/>
              <a:gd name="connsiteX2" fmla="*/ 4280687 w 8605880"/>
              <a:gd name="connsiteY2" fmla="*/ 315590 h 319636"/>
              <a:gd name="connsiteX3" fmla="*/ 0 w 8605880"/>
              <a:gd name="connsiteY3" fmla="*/ 319636 h 319636"/>
              <a:gd name="connsiteX4" fmla="*/ 4046 w 8605880"/>
              <a:gd name="connsiteY4" fmla="*/ 0 h 319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5880" h="319636">
                <a:moveTo>
                  <a:pt x="4046" y="0"/>
                </a:moveTo>
                <a:lnTo>
                  <a:pt x="8605880" y="24276"/>
                </a:lnTo>
                <a:lnTo>
                  <a:pt x="4280687" y="315590"/>
                </a:lnTo>
                <a:lnTo>
                  <a:pt x="0" y="319636"/>
                </a:lnTo>
                <a:cubicBezTo>
                  <a:pt x="1349" y="213091"/>
                  <a:pt x="2697" y="106545"/>
                  <a:pt x="4046" y="0"/>
                </a:cubicBezTo>
                <a:close/>
              </a:path>
            </a:pathLst>
          </a:custGeom>
          <a:solidFill>
            <a:srgbClr val="77933C">
              <a:alpha val="78824"/>
            </a:srgb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6" name="正方形/長方形 185">
            <a:extLst>
              <a:ext uri="{FF2B5EF4-FFF2-40B4-BE49-F238E27FC236}">
                <a16:creationId xmlns:a16="http://schemas.microsoft.com/office/drawing/2014/main" id="{B864263C-B265-384F-A94B-869EEB21A393}"/>
              </a:ext>
            </a:extLst>
          </p:cNvPr>
          <p:cNvSpPr/>
          <p:nvPr/>
        </p:nvSpPr>
        <p:spPr>
          <a:xfrm>
            <a:off x="6741477" y="860891"/>
            <a:ext cx="2127835" cy="372620"/>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400" dirty="0">
              <a:solidFill>
                <a:srgbClr val="FFFFFF"/>
              </a:solidFill>
              <a:latin typeface="ＭＳ Ｐゴシック"/>
              <a:ea typeface="ＭＳ Ｐゴシック"/>
              <a:cs typeface="ＭＳ Ｐゴシック"/>
            </a:endParaRPr>
          </a:p>
        </p:txBody>
      </p:sp>
      <p:sp>
        <p:nvSpPr>
          <p:cNvPr id="177" name="正方形/長方形 176">
            <a:extLst>
              <a:ext uri="{FF2B5EF4-FFF2-40B4-BE49-F238E27FC236}">
                <a16:creationId xmlns:a16="http://schemas.microsoft.com/office/drawing/2014/main" id="{B5CDDD5E-866E-D24D-B189-5FE0007F5343}"/>
              </a:ext>
            </a:extLst>
          </p:cNvPr>
          <p:cNvSpPr/>
          <p:nvPr/>
        </p:nvSpPr>
        <p:spPr>
          <a:xfrm>
            <a:off x="274688" y="1530614"/>
            <a:ext cx="4281718" cy="5054229"/>
          </a:xfrm>
          <a:prstGeom prst="rect">
            <a:avLst/>
          </a:prstGeom>
          <a:solidFill>
            <a:schemeClr val="accent2">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1A67957D-B3F1-4A42-8A9E-0660EE7712F8}"/>
              </a:ext>
            </a:extLst>
          </p:cNvPr>
          <p:cNvSpPr>
            <a:spLocks noGrp="1"/>
          </p:cNvSpPr>
          <p:nvPr>
            <p:ph type="title"/>
          </p:nvPr>
        </p:nvSpPr>
        <p:spPr>
          <a:xfrm>
            <a:off x="230400" y="266400"/>
            <a:ext cx="8822766" cy="416221"/>
          </a:xfrm>
        </p:spPr>
        <p:txBody>
          <a:bodyPr/>
          <a:lstStyle/>
          <a:p>
            <a:r>
              <a:rPr lang="ja-JP" altLang="ja-JP" sz="2800"/>
              <a:t>ビジネス</a:t>
            </a:r>
            <a:r>
              <a:rPr lang="ja-JP" altLang="en-US" sz="2800"/>
              <a:t>の前提となる時間感覚の変化</a:t>
            </a:r>
            <a:endParaRPr lang="ja-JP" altLang="ja-JP" sz="2800"/>
          </a:p>
        </p:txBody>
      </p:sp>
      <p:sp>
        <p:nvSpPr>
          <p:cNvPr id="174" name="正方形/長方形 173">
            <a:extLst>
              <a:ext uri="{FF2B5EF4-FFF2-40B4-BE49-F238E27FC236}">
                <a16:creationId xmlns:a16="http://schemas.microsoft.com/office/drawing/2014/main" id="{BF8D6853-36F2-8845-9AAE-F2079BB3599E}"/>
              </a:ext>
            </a:extLst>
          </p:cNvPr>
          <p:cNvSpPr/>
          <p:nvPr/>
        </p:nvSpPr>
        <p:spPr>
          <a:xfrm>
            <a:off x="274688" y="860891"/>
            <a:ext cx="2127835" cy="365099"/>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400" dirty="0">
              <a:solidFill>
                <a:srgbClr val="FFFFFF"/>
              </a:solidFill>
              <a:latin typeface="ＭＳ Ｐゴシック"/>
              <a:ea typeface="ＭＳ Ｐゴシック"/>
              <a:cs typeface="ＭＳ Ｐゴシック"/>
            </a:endParaRPr>
          </a:p>
        </p:txBody>
      </p:sp>
      <p:sp>
        <p:nvSpPr>
          <p:cNvPr id="175" name="正方形/長方形 174">
            <a:extLst>
              <a:ext uri="{FF2B5EF4-FFF2-40B4-BE49-F238E27FC236}">
                <a16:creationId xmlns:a16="http://schemas.microsoft.com/office/drawing/2014/main" id="{8A69E046-93C3-B24C-8A94-AE7FFD28FF69}"/>
              </a:ext>
            </a:extLst>
          </p:cNvPr>
          <p:cNvSpPr/>
          <p:nvPr/>
        </p:nvSpPr>
        <p:spPr>
          <a:xfrm>
            <a:off x="2428571" y="860891"/>
            <a:ext cx="2127835" cy="365099"/>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400" dirty="0">
              <a:solidFill>
                <a:srgbClr val="FFFFFF"/>
              </a:solidFill>
              <a:latin typeface="ＭＳ Ｐゴシック"/>
              <a:ea typeface="ＭＳ Ｐゴシック"/>
              <a:cs typeface="ＭＳ Ｐゴシック"/>
            </a:endParaRPr>
          </a:p>
        </p:txBody>
      </p:sp>
      <p:sp>
        <p:nvSpPr>
          <p:cNvPr id="176" name="正方形/長方形 175">
            <a:extLst>
              <a:ext uri="{FF2B5EF4-FFF2-40B4-BE49-F238E27FC236}">
                <a16:creationId xmlns:a16="http://schemas.microsoft.com/office/drawing/2014/main" id="{D9C96DED-79E4-CC4B-83D5-8157FD359FBE}"/>
              </a:ext>
            </a:extLst>
          </p:cNvPr>
          <p:cNvSpPr/>
          <p:nvPr/>
        </p:nvSpPr>
        <p:spPr>
          <a:xfrm>
            <a:off x="4582455" y="866771"/>
            <a:ext cx="2127835" cy="365099"/>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400" dirty="0">
              <a:solidFill>
                <a:srgbClr val="FFFFFF"/>
              </a:solidFill>
              <a:latin typeface="ＭＳ Ｐゴシック"/>
              <a:ea typeface="ＭＳ Ｐゴシック"/>
              <a:cs typeface="ＭＳ Ｐゴシック"/>
            </a:endParaRPr>
          </a:p>
        </p:txBody>
      </p:sp>
      <p:sp>
        <p:nvSpPr>
          <p:cNvPr id="181" name="テキスト ボックス 180">
            <a:extLst>
              <a:ext uri="{FF2B5EF4-FFF2-40B4-BE49-F238E27FC236}">
                <a16:creationId xmlns:a16="http://schemas.microsoft.com/office/drawing/2014/main" id="{801B2838-C27F-3547-925A-805F8B18A8D5}"/>
              </a:ext>
            </a:extLst>
          </p:cNvPr>
          <p:cNvSpPr txBox="1"/>
          <p:nvPr/>
        </p:nvSpPr>
        <p:spPr>
          <a:xfrm>
            <a:off x="528126" y="913905"/>
            <a:ext cx="1620957" cy="307777"/>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ビジネス・モデル</a:t>
            </a:r>
            <a:endParaRPr lang="en-US" altLang="ja-JP" sz="1400" b="1" dirty="0">
              <a:solidFill>
                <a:schemeClr val="bg1"/>
              </a:solidFill>
              <a:latin typeface="Meiryo" panose="020B0604030504040204" pitchFamily="34" charset="-128"/>
              <a:ea typeface="Meiryo" panose="020B0604030504040204" pitchFamily="34" charset="-128"/>
            </a:endParaRPr>
          </a:p>
        </p:txBody>
      </p:sp>
      <p:sp>
        <p:nvSpPr>
          <p:cNvPr id="182" name="テキスト ボックス 181">
            <a:extLst>
              <a:ext uri="{FF2B5EF4-FFF2-40B4-BE49-F238E27FC236}">
                <a16:creationId xmlns:a16="http://schemas.microsoft.com/office/drawing/2014/main" id="{99209F37-77D3-8C4C-90FC-D0A975B73CF3}"/>
              </a:ext>
            </a:extLst>
          </p:cNvPr>
          <p:cNvSpPr txBox="1"/>
          <p:nvPr/>
        </p:nvSpPr>
        <p:spPr>
          <a:xfrm>
            <a:off x="2771777" y="910026"/>
            <a:ext cx="1441420" cy="307777"/>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お客様との関係</a:t>
            </a:r>
            <a:endParaRPr lang="en-US" altLang="ja-JP" sz="1400" b="1" dirty="0">
              <a:solidFill>
                <a:schemeClr val="bg1"/>
              </a:solidFill>
              <a:latin typeface="Meiryo" panose="020B0604030504040204" pitchFamily="34" charset="-128"/>
              <a:ea typeface="Meiryo" panose="020B0604030504040204" pitchFamily="34" charset="-128"/>
            </a:endParaRPr>
          </a:p>
        </p:txBody>
      </p:sp>
      <p:sp>
        <p:nvSpPr>
          <p:cNvPr id="183" name="テキスト ボックス 182">
            <a:extLst>
              <a:ext uri="{FF2B5EF4-FFF2-40B4-BE49-F238E27FC236}">
                <a16:creationId xmlns:a16="http://schemas.microsoft.com/office/drawing/2014/main" id="{6A2E3BDB-D934-864A-B42A-6F3269CF3AC7}"/>
              </a:ext>
            </a:extLst>
          </p:cNvPr>
          <p:cNvSpPr txBox="1"/>
          <p:nvPr/>
        </p:nvSpPr>
        <p:spPr>
          <a:xfrm>
            <a:off x="5284734" y="910026"/>
            <a:ext cx="723275" cy="307777"/>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働き方</a:t>
            </a:r>
            <a:endParaRPr lang="en-US" altLang="ja-JP" sz="1400" b="1" dirty="0">
              <a:solidFill>
                <a:schemeClr val="bg1"/>
              </a:solidFill>
              <a:latin typeface="Meiryo" panose="020B0604030504040204" pitchFamily="34" charset="-128"/>
              <a:ea typeface="Meiryo" panose="020B0604030504040204" pitchFamily="34" charset="-128"/>
            </a:endParaRPr>
          </a:p>
        </p:txBody>
      </p:sp>
      <p:sp>
        <p:nvSpPr>
          <p:cNvPr id="187" name="テキスト ボックス 186">
            <a:extLst>
              <a:ext uri="{FF2B5EF4-FFF2-40B4-BE49-F238E27FC236}">
                <a16:creationId xmlns:a16="http://schemas.microsoft.com/office/drawing/2014/main" id="{559728C9-EB7C-C64E-BD78-DCB1A4CE54F2}"/>
              </a:ext>
            </a:extLst>
          </p:cNvPr>
          <p:cNvSpPr txBox="1"/>
          <p:nvPr/>
        </p:nvSpPr>
        <p:spPr>
          <a:xfrm>
            <a:off x="7174454" y="910026"/>
            <a:ext cx="1261885" cy="307777"/>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情報システム</a:t>
            </a:r>
            <a:endParaRPr lang="en-US" altLang="ja-JP" sz="1400" b="1" dirty="0">
              <a:solidFill>
                <a:schemeClr val="bg1"/>
              </a:solidFill>
              <a:latin typeface="Meiryo" panose="020B0604030504040204" pitchFamily="34" charset="-128"/>
              <a:ea typeface="Meiryo" panose="020B0604030504040204" pitchFamily="34" charset="-128"/>
            </a:endParaRPr>
          </a:p>
        </p:txBody>
      </p:sp>
      <p:sp>
        <p:nvSpPr>
          <p:cNvPr id="239" name="正方形/長方形 238">
            <a:extLst>
              <a:ext uri="{FF2B5EF4-FFF2-40B4-BE49-F238E27FC236}">
                <a16:creationId xmlns:a16="http://schemas.microsoft.com/office/drawing/2014/main" id="{4956B649-CBC2-7341-ABAD-2CD2DCAA6D14}"/>
              </a:ext>
            </a:extLst>
          </p:cNvPr>
          <p:cNvSpPr/>
          <p:nvPr/>
        </p:nvSpPr>
        <p:spPr>
          <a:xfrm>
            <a:off x="272118" y="1598936"/>
            <a:ext cx="4286857" cy="307777"/>
          </a:xfrm>
          <a:prstGeom prst="rect">
            <a:avLst/>
          </a:prstGeom>
        </p:spPr>
        <p:txBody>
          <a:bodyPr wrap="square">
            <a:spAutoFit/>
          </a:bodyPr>
          <a:lstStyle/>
          <a:p>
            <a:pPr algn="ctr"/>
            <a:r>
              <a:rPr lang="ja-JP" altLang="en-US" sz="1400">
                <a:latin typeface="Meiryo" panose="020B0604030504040204" pitchFamily="34" charset="-128"/>
                <a:ea typeface="Meiryo" panose="020B0604030504040204" pitchFamily="34" charset="-128"/>
              </a:rPr>
              <a:t>社会環境の変化が緩やかで中長期的な予測が可能</a:t>
            </a:r>
          </a:p>
        </p:txBody>
      </p:sp>
      <p:sp>
        <p:nvSpPr>
          <p:cNvPr id="178" name="正方形/長方形 177">
            <a:extLst>
              <a:ext uri="{FF2B5EF4-FFF2-40B4-BE49-F238E27FC236}">
                <a16:creationId xmlns:a16="http://schemas.microsoft.com/office/drawing/2014/main" id="{1C9AF217-07BB-4E48-93D4-FC3D664FB1CD}"/>
              </a:ext>
            </a:extLst>
          </p:cNvPr>
          <p:cNvSpPr/>
          <p:nvPr/>
        </p:nvSpPr>
        <p:spPr>
          <a:xfrm>
            <a:off x="4587904" y="1530614"/>
            <a:ext cx="4276582" cy="5054229"/>
          </a:xfrm>
          <a:prstGeom prst="rect">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9" name="右矢印 178">
            <a:extLst>
              <a:ext uri="{FF2B5EF4-FFF2-40B4-BE49-F238E27FC236}">
                <a16:creationId xmlns:a16="http://schemas.microsoft.com/office/drawing/2014/main" id="{5F035083-3268-144B-A902-728577C3E2C9}"/>
              </a:ext>
            </a:extLst>
          </p:cNvPr>
          <p:cNvSpPr/>
          <p:nvPr/>
        </p:nvSpPr>
        <p:spPr>
          <a:xfrm>
            <a:off x="4341042" y="3507142"/>
            <a:ext cx="532415" cy="1311336"/>
          </a:xfrm>
          <a:prstGeom prst="rightArrow">
            <a:avLst>
              <a:gd name="adj1" fmla="val 59961"/>
              <a:gd name="adj2" fmla="val 80669"/>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0" name="正方形/長方形 179">
            <a:extLst>
              <a:ext uri="{FF2B5EF4-FFF2-40B4-BE49-F238E27FC236}">
                <a16:creationId xmlns:a16="http://schemas.microsoft.com/office/drawing/2014/main" id="{8D528A55-402E-CB4E-B688-C76F87559364}"/>
              </a:ext>
            </a:extLst>
          </p:cNvPr>
          <p:cNvSpPr/>
          <p:nvPr/>
        </p:nvSpPr>
        <p:spPr>
          <a:xfrm>
            <a:off x="4582455" y="1596431"/>
            <a:ext cx="4286857" cy="307777"/>
          </a:xfrm>
          <a:prstGeom prst="rect">
            <a:avLst/>
          </a:prstGeom>
        </p:spPr>
        <p:txBody>
          <a:bodyPr wrap="square">
            <a:spAutoFit/>
          </a:bodyPr>
          <a:lstStyle/>
          <a:p>
            <a:pPr algn="ctr"/>
            <a:r>
              <a:rPr lang="ja-JP" altLang="en-US" sz="1400">
                <a:solidFill>
                  <a:srgbClr val="C00000"/>
                </a:solidFill>
                <a:latin typeface="Meiryo" panose="020B0604030504040204" pitchFamily="34" charset="-128"/>
                <a:ea typeface="Meiryo" panose="020B0604030504040204" pitchFamily="34" charset="-128"/>
              </a:rPr>
              <a:t>社会環境が複雑性を増し将来の予測が困難な状況</a:t>
            </a:r>
          </a:p>
        </p:txBody>
      </p:sp>
      <p:pic>
        <p:nvPicPr>
          <p:cNvPr id="3" name="図 2">
            <a:extLst>
              <a:ext uri="{FF2B5EF4-FFF2-40B4-BE49-F238E27FC236}">
                <a16:creationId xmlns:a16="http://schemas.microsoft.com/office/drawing/2014/main" id="{B43A4F3C-D913-D843-A422-274417804EA8}"/>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622252" y="2064905"/>
            <a:ext cx="1703104" cy="1703104"/>
          </a:xfrm>
          <a:prstGeom prst="rect">
            <a:avLst/>
          </a:prstGeom>
        </p:spPr>
      </p:pic>
      <p:pic>
        <p:nvPicPr>
          <p:cNvPr id="4" name="図 3">
            <a:extLst>
              <a:ext uri="{FF2B5EF4-FFF2-40B4-BE49-F238E27FC236}">
                <a16:creationId xmlns:a16="http://schemas.microsoft.com/office/drawing/2014/main" id="{D276561F-2967-EA46-B83B-1790FC6FBF30}"/>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76012" y="2350274"/>
            <a:ext cx="1218179" cy="1218179"/>
          </a:xfrm>
          <a:prstGeom prst="rect">
            <a:avLst/>
          </a:prstGeom>
        </p:spPr>
      </p:pic>
      <p:pic>
        <p:nvPicPr>
          <p:cNvPr id="5" name="図 4">
            <a:extLst>
              <a:ext uri="{FF2B5EF4-FFF2-40B4-BE49-F238E27FC236}">
                <a16:creationId xmlns:a16="http://schemas.microsoft.com/office/drawing/2014/main" id="{877E33FB-3DC8-D447-AE58-85A03FB65E86}"/>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663900" y="4483249"/>
            <a:ext cx="1223433" cy="1223433"/>
          </a:xfrm>
          <a:prstGeom prst="rect">
            <a:avLst/>
          </a:prstGeom>
        </p:spPr>
      </p:pic>
      <p:pic>
        <p:nvPicPr>
          <p:cNvPr id="6" name="図 5">
            <a:extLst>
              <a:ext uri="{FF2B5EF4-FFF2-40B4-BE49-F238E27FC236}">
                <a16:creationId xmlns:a16="http://schemas.microsoft.com/office/drawing/2014/main" id="{24E138BF-9842-4347-960C-470A357F20D9}"/>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709093" y="4535263"/>
            <a:ext cx="1218180" cy="1218180"/>
          </a:xfrm>
          <a:prstGeom prst="rect">
            <a:avLst/>
          </a:prstGeom>
        </p:spPr>
      </p:pic>
      <p:pic>
        <p:nvPicPr>
          <p:cNvPr id="7" name="図 6">
            <a:extLst>
              <a:ext uri="{FF2B5EF4-FFF2-40B4-BE49-F238E27FC236}">
                <a16:creationId xmlns:a16="http://schemas.microsoft.com/office/drawing/2014/main" id="{94117E73-D8C3-C248-BAE5-35DD89D99BF8}"/>
              </a:ext>
            </a:extLst>
          </p:cNvPr>
          <p:cNvPicPr>
            <a:picLocks noChangeAspect="1"/>
          </p:cNvPicPr>
          <p:nvPr/>
        </p:nvPicPr>
        <p:blipFill>
          <a:blip r:embed="rId7">
            <a:clrChange>
              <a:clrFrom>
                <a:srgbClr val="FFFFFF"/>
              </a:clrFrom>
              <a:clrTo>
                <a:srgbClr val="FFFFFF">
                  <a:alpha val="0"/>
                </a:srgbClr>
              </a:clrTo>
            </a:clrChange>
          </a:blip>
          <a:stretch>
            <a:fillRect/>
          </a:stretch>
        </p:blipFill>
        <p:spPr>
          <a:xfrm>
            <a:off x="5189241" y="3416229"/>
            <a:ext cx="1678737" cy="1678737"/>
          </a:xfrm>
          <a:prstGeom prst="rect">
            <a:avLst/>
          </a:prstGeom>
        </p:spPr>
      </p:pic>
      <p:pic>
        <p:nvPicPr>
          <p:cNvPr id="27" name="図 26">
            <a:extLst>
              <a:ext uri="{FF2B5EF4-FFF2-40B4-BE49-F238E27FC236}">
                <a16:creationId xmlns:a16="http://schemas.microsoft.com/office/drawing/2014/main" id="{601CC77E-3726-D841-8774-687115AF758B}"/>
              </a:ext>
            </a:extLst>
          </p:cNvPr>
          <p:cNvPicPr>
            <a:picLocks noChangeAspect="1"/>
          </p:cNvPicPr>
          <p:nvPr/>
        </p:nvPicPr>
        <p:blipFill>
          <a:blip r:embed="rId7">
            <a:clrChange>
              <a:clrFrom>
                <a:srgbClr val="FFFFFF"/>
              </a:clrFrom>
              <a:clrTo>
                <a:srgbClr val="FFFFFF">
                  <a:alpha val="0"/>
                </a:srgbClr>
              </a:clrTo>
            </a:clrChange>
          </a:blip>
          <a:stretch>
            <a:fillRect/>
          </a:stretch>
        </p:blipFill>
        <p:spPr>
          <a:xfrm>
            <a:off x="6821190" y="3384825"/>
            <a:ext cx="1678737" cy="1678737"/>
          </a:xfrm>
          <a:prstGeom prst="rect">
            <a:avLst/>
          </a:prstGeom>
        </p:spPr>
      </p:pic>
      <p:pic>
        <p:nvPicPr>
          <p:cNvPr id="28" name="図 27">
            <a:extLst>
              <a:ext uri="{FF2B5EF4-FFF2-40B4-BE49-F238E27FC236}">
                <a16:creationId xmlns:a16="http://schemas.microsoft.com/office/drawing/2014/main" id="{31212AC6-F929-4543-AD94-1C1DE0CD71EC}"/>
              </a:ext>
            </a:extLst>
          </p:cNvPr>
          <p:cNvPicPr>
            <a:picLocks noChangeAspect="1"/>
          </p:cNvPicPr>
          <p:nvPr/>
        </p:nvPicPr>
        <p:blipFill>
          <a:blip r:embed="rId7">
            <a:clrChange>
              <a:clrFrom>
                <a:srgbClr val="FFFFFF"/>
              </a:clrFrom>
              <a:clrTo>
                <a:srgbClr val="FFFFFF">
                  <a:alpha val="0"/>
                </a:srgbClr>
              </a:clrTo>
            </a:clrChange>
          </a:blip>
          <a:stretch>
            <a:fillRect/>
          </a:stretch>
        </p:blipFill>
        <p:spPr>
          <a:xfrm>
            <a:off x="5198763" y="4449973"/>
            <a:ext cx="1678737" cy="1678737"/>
          </a:xfrm>
          <a:prstGeom prst="rect">
            <a:avLst/>
          </a:prstGeom>
        </p:spPr>
      </p:pic>
      <p:pic>
        <p:nvPicPr>
          <p:cNvPr id="29" name="図 28">
            <a:extLst>
              <a:ext uri="{FF2B5EF4-FFF2-40B4-BE49-F238E27FC236}">
                <a16:creationId xmlns:a16="http://schemas.microsoft.com/office/drawing/2014/main" id="{B2DD780E-D464-F342-AD91-D789A53EB441}"/>
              </a:ext>
            </a:extLst>
          </p:cNvPr>
          <p:cNvPicPr>
            <a:picLocks noChangeAspect="1"/>
          </p:cNvPicPr>
          <p:nvPr/>
        </p:nvPicPr>
        <p:blipFill>
          <a:blip r:embed="rId7">
            <a:clrChange>
              <a:clrFrom>
                <a:srgbClr val="FFFFFF"/>
              </a:clrFrom>
              <a:clrTo>
                <a:srgbClr val="FFFFFF">
                  <a:alpha val="0"/>
                </a:srgbClr>
              </a:clrTo>
            </a:clrChange>
          </a:blip>
          <a:stretch>
            <a:fillRect/>
          </a:stretch>
        </p:blipFill>
        <p:spPr>
          <a:xfrm>
            <a:off x="6826016" y="4450601"/>
            <a:ext cx="1678737" cy="1678737"/>
          </a:xfrm>
          <a:prstGeom prst="rect">
            <a:avLst/>
          </a:prstGeom>
        </p:spPr>
      </p:pic>
      <p:pic>
        <p:nvPicPr>
          <p:cNvPr id="8" name="図 7">
            <a:extLst>
              <a:ext uri="{FF2B5EF4-FFF2-40B4-BE49-F238E27FC236}">
                <a16:creationId xmlns:a16="http://schemas.microsoft.com/office/drawing/2014/main" id="{DDCB5E50-83C5-3D4A-8D33-747D3C358A5C}"/>
              </a:ext>
            </a:extLst>
          </p:cNvPr>
          <p:cNvPicPr>
            <a:picLocks noChangeAspect="1"/>
          </p:cNvPicPr>
          <p:nvPr/>
        </p:nvPicPr>
        <p:blipFill>
          <a:blip r:embed="rId8">
            <a:clrChange>
              <a:clrFrom>
                <a:srgbClr val="FFFFFF"/>
              </a:clrFrom>
              <a:clrTo>
                <a:srgbClr val="FFFFFF">
                  <a:alpha val="0"/>
                </a:srgbClr>
              </a:clrTo>
            </a:clrChange>
          </a:blip>
          <a:stretch>
            <a:fillRect/>
          </a:stretch>
        </p:blipFill>
        <p:spPr>
          <a:xfrm>
            <a:off x="5211215" y="2322900"/>
            <a:ext cx="1337183" cy="1337183"/>
          </a:xfrm>
          <a:prstGeom prst="rect">
            <a:avLst/>
          </a:prstGeom>
        </p:spPr>
      </p:pic>
      <p:pic>
        <p:nvPicPr>
          <p:cNvPr id="9" name="図 8">
            <a:extLst>
              <a:ext uri="{FF2B5EF4-FFF2-40B4-BE49-F238E27FC236}">
                <a16:creationId xmlns:a16="http://schemas.microsoft.com/office/drawing/2014/main" id="{64E4C808-DAA0-174E-866D-BB3BCF23CDFD}"/>
              </a:ext>
            </a:extLst>
          </p:cNvPr>
          <p:cNvPicPr>
            <a:picLocks noChangeAspect="1"/>
          </p:cNvPicPr>
          <p:nvPr/>
        </p:nvPicPr>
        <p:blipFill>
          <a:blip r:embed="rId9">
            <a:clrChange>
              <a:clrFrom>
                <a:srgbClr val="FEFEFE"/>
              </a:clrFrom>
              <a:clrTo>
                <a:srgbClr val="FEFEFE">
                  <a:alpha val="0"/>
                </a:srgbClr>
              </a:clrTo>
            </a:clrChange>
          </a:blip>
          <a:stretch>
            <a:fillRect/>
          </a:stretch>
        </p:blipFill>
        <p:spPr>
          <a:xfrm>
            <a:off x="6896907" y="2336296"/>
            <a:ext cx="1337183" cy="1337183"/>
          </a:xfrm>
          <a:prstGeom prst="rect">
            <a:avLst/>
          </a:prstGeom>
        </p:spPr>
      </p:pic>
      <p:pic>
        <p:nvPicPr>
          <p:cNvPr id="10" name="図 9">
            <a:extLst>
              <a:ext uri="{FF2B5EF4-FFF2-40B4-BE49-F238E27FC236}">
                <a16:creationId xmlns:a16="http://schemas.microsoft.com/office/drawing/2014/main" id="{9884DE0E-C3C0-A04E-9A5D-407EDC1E0896}"/>
              </a:ext>
            </a:extLst>
          </p:cNvPr>
          <p:cNvPicPr>
            <a:picLocks noChangeAspect="1"/>
          </p:cNvPicPr>
          <p:nvPr/>
        </p:nvPicPr>
        <p:blipFill>
          <a:blip r:embed="rId10">
            <a:clrChange>
              <a:clrFrom>
                <a:srgbClr val="FFFFFF"/>
              </a:clrFrom>
              <a:clrTo>
                <a:srgbClr val="FFFFFF">
                  <a:alpha val="0"/>
                </a:srgbClr>
              </a:clrTo>
            </a:clrChange>
          </a:blip>
          <a:stretch>
            <a:fillRect/>
          </a:stretch>
        </p:blipFill>
        <p:spPr>
          <a:xfrm>
            <a:off x="1440809" y="3288263"/>
            <a:ext cx="1905000" cy="1905000"/>
          </a:xfrm>
          <a:prstGeom prst="rect">
            <a:avLst/>
          </a:prstGeom>
        </p:spPr>
      </p:pic>
      <p:sp>
        <p:nvSpPr>
          <p:cNvPr id="11" name="テキスト ボックス 10">
            <a:extLst>
              <a:ext uri="{FF2B5EF4-FFF2-40B4-BE49-F238E27FC236}">
                <a16:creationId xmlns:a16="http://schemas.microsoft.com/office/drawing/2014/main" id="{2090266E-345E-1924-2D06-0213976F6956}"/>
              </a:ext>
            </a:extLst>
          </p:cNvPr>
          <p:cNvSpPr txBox="1"/>
          <p:nvPr/>
        </p:nvSpPr>
        <p:spPr>
          <a:xfrm>
            <a:off x="462709" y="6063255"/>
            <a:ext cx="3877985" cy="338554"/>
          </a:xfrm>
          <a:prstGeom prst="rect">
            <a:avLst/>
          </a:prstGeom>
          <a:noFill/>
        </p:spPr>
        <p:txBody>
          <a:bodyPr wrap="none" rtlCol="0">
            <a:spAutoFit/>
          </a:bodyPr>
          <a:lstStyle/>
          <a:p>
            <a:pPr algn="ctr"/>
            <a:r>
              <a:rPr kumimoji="1" lang="ja-JP" altLang="en-US" sz="1600" b="1">
                <a:solidFill>
                  <a:schemeClr val="accent2">
                    <a:lumMod val="75000"/>
                  </a:schemeClr>
                </a:solidFill>
                <a:latin typeface="Meiryo" panose="020B0604030504040204" pitchFamily="34" charset="-128"/>
                <a:ea typeface="Meiryo" panose="020B0604030504040204" pitchFamily="34" charset="-128"/>
              </a:rPr>
              <a:t>高い精度で未来を予測し計画通りに実行</a:t>
            </a:r>
          </a:p>
        </p:txBody>
      </p:sp>
      <p:grpSp>
        <p:nvGrpSpPr>
          <p:cNvPr id="12" name="グループ化 11">
            <a:extLst>
              <a:ext uri="{FF2B5EF4-FFF2-40B4-BE49-F238E27FC236}">
                <a16:creationId xmlns:a16="http://schemas.microsoft.com/office/drawing/2014/main" id="{32299AC0-C820-3D31-CC38-F8AD8E9C3827}"/>
              </a:ext>
            </a:extLst>
          </p:cNvPr>
          <p:cNvGrpSpPr/>
          <p:nvPr/>
        </p:nvGrpSpPr>
        <p:grpSpPr>
          <a:xfrm>
            <a:off x="272118" y="1195899"/>
            <a:ext cx="8589796" cy="363647"/>
            <a:chOff x="272118" y="1195899"/>
            <a:chExt cx="8589796" cy="363647"/>
          </a:xfrm>
        </p:grpSpPr>
        <p:sp>
          <p:nvSpPr>
            <p:cNvPr id="13" name="フリーフォーム 12">
              <a:extLst>
                <a:ext uri="{FF2B5EF4-FFF2-40B4-BE49-F238E27FC236}">
                  <a16:creationId xmlns:a16="http://schemas.microsoft.com/office/drawing/2014/main" id="{277CFCB5-3665-EEDB-A8EC-53FA67A8441D}"/>
                </a:ext>
              </a:extLst>
            </p:cNvPr>
            <p:cNvSpPr/>
            <p:nvPr/>
          </p:nvSpPr>
          <p:spPr>
            <a:xfrm>
              <a:off x="272118" y="1239910"/>
              <a:ext cx="8584970" cy="319636"/>
            </a:xfrm>
            <a:custGeom>
              <a:avLst/>
              <a:gdLst>
                <a:gd name="connsiteX0" fmla="*/ 4046 w 8605880"/>
                <a:gd name="connsiteY0" fmla="*/ 0 h 319636"/>
                <a:gd name="connsiteX1" fmla="*/ 8605880 w 8605880"/>
                <a:gd name="connsiteY1" fmla="*/ 24276 h 319636"/>
                <a:gd name="connsiteX2" fmla="*/ 4280687 w 8605880"/>
                <a:gd name="connsiteY2" fmla="*/ 315590 h 319636"/>
                <a:gd name="connsiteX3" fmla="*/ 0 w 8605880"/>
                <a:gd name="connsiteY3" fmla="*/ 319636 h 319636"/>
                <a:gd name="connsiteX4" fmla="*/ 4046 w 8605880"/>
                <a:gd name="connsiteY4" fmla="*/ 0 h 319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5880" h="319636">
                  <a:moveTo>
                    <a:pt x="4046" y="0"/>
                  </a:moveTo>
                  <a:lnTo>
                    <a:pt x="8605880" y="24276"/>
                  </a:lnTo>
                  <a:lnTo>
                    <a:pt x="4280687" y="315590"/>
                  </a:lnTo>
                  <a:lnTo>
                    <a:pt x="0" y="319636"/>
                  </a:lnTo>
                  <a:cubicBezTo>
                    <a:pt x="1349" y="213091"/>
                    <a:pt x="2697" y="106545"/>
                    <a:pt x="4046" y="0"/>
                  </a:cubicBezTo>
                  <a:close/>
                </a:path>
              </a:pathLst>
            </a:custGeom>
            <a:solidFill>
              <a:srgbClr val="E46C0A">
                <a:alpha val="50196"/>
              </a:srgb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4" name="直線矢印コネクタ 13">
              <a:extLst>
                <a:ext uri="{FF2B5EF4-FFF2-40B4-BE49-F238E27FC236}">
                  <a16:creationId xmlns:a16="http://schemas.microsoft.com/office/drawing/2014/main" id="{91473467-D419-E7EE-4B90-09E9AE094D8C}"/>
                </a:ext>
              </a:extLst>
            </p:cNvPr>
            <p:cNvCxnSpPr>
              <a:cxnSpLocks/>
            </p:cNvCxnSpPr>
            <p:nvPr/>
          </p:nvCxnSpPr>
          <p:spPr>
            <a:xfrm flipV="1">
              <a:off x="278960" y="1195899"/>
              <a:ext cx="4036" cy="352683"/>
            </a:xfrm>
            <a:prstGeom prst="straightConnector1">
              <a:avLst/>
            </a:prstGeom>
            <a:ln>
              <a:solidFill>
                <a:schemeClr val="bg1"/>
              </a:solidFill>
              <a:prstDash val="sysDot"/>
              <a:tailEnd type="triangle"/>
            </a:ln>
          </p:spPr>
          <p:style>
            <a:lnRef idx="2">
              <a:schemeClr val="accent1"/>
            </a:lnRef>
            <a:fillRef idx="0">
              <a:schemeClr val="accent1"/>
            </a:fillRef>
            <a:effectRef idx="1">
              <a:schemeClr val="accent1"/>
            </a:effectRef>
            <a:fontRef idx="minor">
              <a:schemeClr val="tx1"/>
            </a:fontRef>
          </p:style>
        </p:cxnSp>
        <p:cxnSp>
          <p:nvCxnSpPr>
            <p:cNvPr id="15" name="直線矢印コネクタ 14">
              <a:extLst>
                <a:ext uri="{FF2B5EF4-FFF2-40B4-BE49-F238E27FC236}">
                  <a16:creationId xmlns:a16="http://schemas.microsoft.com/office/drawing/2014/main" id="{868199B3-3CD8-610F-ADAA-41A5A96BB6DE}"/>
                </a:ext>
              </a:extLst>
            </p:cNvPr>
            <p:cNvCxnSpPr>
              <a:cxnSpLocks/>
              <a:stCxn id="13" idx="2"/>
            </p:cNvCxnSpPr>
            <p:nvPr/>
          </p:nvCxnSpPr>
          <p:spPr>
            <a:xfrm flipV="1">
              <a:off x="4542404" y="1271513"/>
              <a:ext cx="4319510" cy="283987"/>
            </a:xfrm>
            <a:prstGeom prst="straightConnector1">
              <a:avLst/>
            </a:prstGeom>
            <a:ln>
              <a:solidFill>
                <a:schemeClr val="bg1"/>
              </a:solidFill>
              <a:prstDash val="sysDot"/>
              <a:tailEnd type="triangle"/>
            </a:ln>
          </p:spPr>
          <p:style>
            <a:lnRef idx="2">
              <a:schemeClr val="accent1"/>
            </a:lnRef>
            <a:fillRef idx="0">
              <a:schemeClr val="accent1"/>
            </a:fillRef>
            <a:effectRef idx="1">
              <a:schemeClr val="accent1"/>
            </a:effectRef>
            <a:fontRef idx="minor">
              <a:schemeClr val="tx1"/>
            </a:fontRef>
          </p:style>
        </p:cxnSp>
      </p:grpSp>
      <p:sp>
        <p:nvSpPr>
          <p:cNvPr id="16" name="テキスト ボックス 15">
            <a:extLst>
              <a:ext uri="{FF2B5EF4-FFF2-40B4-BE49-F238E27FC236}">
                <a16:creationId xmlns:a16="http://schemas.microsoft.com/office/drawing/2014/main" id="{9D5A3D9F-03D4-E91B-9C83-9B61248D5FA0}"/>
              </a:ext>
            </a:extLst>
          </p:cNvPr>
          <p:cNvSpPr txBox="1"/>
          <p:nvPr/>
        </p:nvSpPr>
        <p:spPr>
          <a:xfrm>
            <a:off x="4576132" y="6063255"/>
            <a:ext cx="4288353" cy="338554"/>
          </a:xfrm>
          <a:prstGeom prst="rect">
            <a:avLst/>
          </a:prstGeom>
          <a:noFill/>
        </p:spPr>
        <p:txBody>
          <a:bodyPr wrap="none" rtlCol="0">
            <a:spAutoFit/>
          </a:bodyPr>
          <a:lstStyle/>
          <a:p>
            <a:pPr algn="ctr"/>
            <a:r>
              <a:rPr lang="ja-JP" altLang="en-US" sz="1600" b="1">
                <a:solidFill>
                  <a:schemeClr val="accent3">
                    <a:lumMod val="50000"/>
                  </a:schemeClr>
                </a:solidFill>
                <a:latin typeface="Meiryo" panose="020B0604030504040204" pitchFamily="34" charset="-128"/>
                <a:ea typeface="Meiryo" panose="020B0604030504040204" pitchFamily="34" charset="-128"/>
              </a:rPr>
              <a:t>リアルタイムに現状を捉え直ちに最適を実行</a:t>
            </a:r>
            <a:endParaRPr kumimoji="1" lang="ja-JP" altLang="en-US" sz="1600" b="1">
              <a:solidFill>
                <a:schemeClr val="accent3">
                  <a:lumMod val="50000"/>
                </a:schemeClr>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8411558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2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A57B491-7C92-FB80-2959-FEFBA11854DB}"/>
            </a:ext>
          </a:extLst>
        </p:cNvPr>
        <p:cNvGrpSpPr/>
        <p:nvPr/>
      </p:nvGrpSpPr>
      <p:grpSpPr>
        <a:xfrm>
          <a:off x="0" y="0"/>
          <a:ext cx="0" cy="0"/>
          <a:chOff x="0" y="0"/>
          <a:chExt cx="0" cy="0"/>
        </a:xfrm>
      </p:grpSpPr>
      <p:grpSp>
        <p:nvGrpSpPr>
          <p:cNvPr id="23" name="グループ化 22">
            <a:extLst>
              <a:ext uri="{FF2B5EF4-FFF2-40B4-BE49-F238E27FC236}">
                <a16:creationId xmlns:a16="http://schemas.microsoft.com/office/drawing/2014/main" id="{3C1EE641-0961-C979-3812-57A332C9000A}"/>
              </a:ext>
            </a:extLst>
          </p:cNvPr>
          <p:cNvGrpSpPr/>
          <p:nvPr/>
        </p:nvGrpSpPr>
        <p:grpSpPr>
          <a:xfrm>
            <a:off x="217206" y="2362801"/>
            <a:ext cx="8715580" cy="4015650"/>
            <a:chOff x="217206" y="2362801"/>
            <a:chExt cx="8715580" cy="4015650"/>
          </a:xfrm>
        </p:grpSpPr>
        <p:sp>
          <p:nvSpPr>
            <p:cNvPr id="32" name="正方形/長方形 31">
              <a:extLst>
                <a:ext uri="{FF2B5EF4-FFF2-40B4-BE49-F238E27FC236}">
                  <a16:creationId xmlns:a16="http://schemas.microsoft.com/office/drawing/2014/main" id="{F815CA9F-9CDD-50A9-FD5B-586B5D105342}"/>
                </a:ext>
              </a:extLst>
            </p:cNvPr>
            <p:cNvSpPr/>
            <p:nvPr/>
          </p:nvSpPr>
          <p:spPr>
            <a:xfrm>
              <a:off x="217206" y="2362801"/>
              <a:ext cx="8715580" cy="4015650"/>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 name="正方形/長方形 35">
              <a:extLst>
                <a:ext uri="{FF2B5EF4-FFF2-40B4-BE49-F238E27FC236}">
                  <a16:creationId xmlns:a16="http://schemas.microsoft.com/office/drawing/2014/main" id="{4BC7607F-4D8D-9E34-2597-7A5D4F4FF6EB}"/>
                </a:ext>
              </a:extLst>
            </p:cNvPr>
            <p:cNvSpPr/>
            <p:nvPr/>
          </p:nvSpPr>
          <p:spPr>
            <a:xfrm>
              <a:off x="397567" y="3606257"/>
              <a:ext cx="2884359" cy="2640094"/>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5" name="グループ化 4">
              <a:extLst>
                <a:ext uri="{FF2B5EF4-FFF2-40B4-BE49-F238E27FC236}">
                  <a16:creationId xmlns:a16="http://schemas.microsoft.com/office/drawing/2014/main" id="{8CB0B60B-14A5-FB7C-82CE-5E1D32351D6B}"/>
                </a:ext>
              </a:extLst>
            </p:cNvPr>
            <p:cNvGrpSpPr/>
            <p:nvPr/>
          </p:nvGrpSpPr>
          <p:grpSpPr>
            <a:xfrm>
              <a:off x="463673" y="3734959"/>
              <a:ext cx="2752145" cy="2391872"/>
              <a:chOff x="1767840" y="996970"/>
              <a:chExt cx="5608320" cy="4874157"/>
            </a:xfrm>
          </p:grpSpPr>
          <p:sp>
            <p:nvSpPr>
              <p:cNvPr id="7" name="円/楕円 6">
                <a:extLst>
                  <a:ext uri="{FF2B5EF4-FFF2-40B4-BE49-F238E27FC236}">
                    <a16:creationId xmlns:a16="http://schemas.microsoft.com/office/drawing/2014/main" id="{79FE9C26-BCEA-4D98-F6FE-A93E3A702BB8}"/>
                  </a:ext>
                </a:extLst>
              </p:cNvPr>
              <p:cNvSpPr/>
              <p:nvPr/>
            </p:nvSpPr>
            <p:spPr>
              <a:xfrm>
                <a:off x="3432048" y="996970"/>
                <a:ext cx="2279904" cy="2279904"/>
              </a:xfrm>
              <a:prstGeom prst="ellipse">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11" name="テキスト ボックス 10">
                <a:extLst>
                  <a:ext uri="{FF2B5EF4-FFF2-40B4-BE49-F238E27FC236}">
                    <a16:creationId xmlns:a16="http://schemas.microsoft.com/office/drawing/2014/main" id="{6C01E8ED-0447-279B-39BF-FDEB0D802B87}"/>
                  </a:ext>
                </a:extLst>
              </p:cNvPr>
              <p:cNvSpPr txBox="1"/>
              <p:nvPr/>
            </p:nvSpPr>
            <p:spPr>
              <a:xfrm>
                <a:off x="3756659" y="1749544"/>
                <a:ext cx="1630686" cy="940781"/>
              </a:xfrm>
              <a:prstGeom prst="rect">
                <a:avLst/>
              </a:prstGeom>
              <a:noFill/>
            </p:spPr>
            <p:txBody>
              <a:bodyPr wrap="none" rtlCol="0">
                <a:spAutoFit/>
              </a:bodyPr>
              <a:lstStyle/>
              <a:p>
                <a:pPr algn="ctr"/>
                <a:r>
                  <a:rPr kumimoji="1" lang="ja-JP" altLang="en-US" sz="2400" b="1">
                    <a:solidFill>
                      <a:schemeClr val="bg1"/>
                    </a:solidFill>
                    <a:latin typeface="Meiryo" panose="020B0604030504040204" pitchFamily="34" charset="-128"/>
                    <a:ea typeface="Meiryo" panose="020B0604030504040204" pitchFamily="34" charset="-128"/>
                  </a:rPr>
                  <a:t>仮説</a:t>
                </a:r>
                <a:endParaRPr kumimoji="1" lang="ja-JP" altLang="en-US" sz="2400">
                  <a:solidFill>
                    <a:schemeClr val="bg1"/>
                  </a:solidFill>
                  <a:latin typeface="Meiryo" panose="020B0604030504040204" pitchFamily="34" charset="-128"/>
                  <a:ea typeface="Meiryo" panose="020B0604030504040204" pitchFamily="34" charset="-128"/>
                </a:endParaRPr>
              </a:p>
            </p:txBody>
          </p:sp>
          <p:sp>
            <p:nvSpPr>
              <p:cNvPr id="26" name="円/楕円 25">
                <a:extLst>
                  <a:ext uri="{FF2B5EF4-FFF2-40B4-BE49-F238E27FC236}">
                    <a16:creationId xmlns:a16="http://schemas.microsoft.com/office/drawing/2014/main" id="{3E134625-ED7B-3C35-672B-7245A885AF0E}"/>
                  </a:ext>
                </a:extLst>
              </p:cNvPr>
              <p:cNvSpPr/>
              <p:nvPr/>
            </p:nvSpPr>
            <p:spPr>
              <a:xfrm>
                <a:off x="5096256" y="3591223"/>
                <a:ext cx="2279904" cy="2279904"/>
              </a:xfrm>
              <a:prstGeom prst="ellipse">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27" name="テキスト ボックス 26">
                <a:extLst>
                  <a:ext uri="{FF2B5EF4-FFF2-40B4-BE49-F238E27FC236}">
                    <a16:creationId xmlns:a16="http://schemas.microsoft.com/office/drawing/2014/main" id="{6A789198-E4F0-9F1B-A199-DC7008CD56B0}"/>
                  </a:ext>
                </a:extLst>
              </p:cNvPr>
              <p:cNvSpPr txBox="1"/>
              <p:nvPr/>
            </p:nvSpPr>
            <p:spPr>
              <a:xfrm>
                <a:off x="5420869" y="4343796"/>
                <a:ext cx="1630686" cy="940781"/>
              </a:xfrm>
              <a:prstGeom prst="rect">
                <a:avLst/>
              </a:prstGeom>
              <a:noFill/>
            </p:spPr>
            <p:txBody>
              <a:bodyPr wrap="none" rtlCol="0">
                <a:spAutoFit/>
              </a:bodyPr>
              <a:lstStyle/>
              <a:p>
                <a:pPr algn="ctr"/>
                <a:r>
                  <a:rPr kumimoji="1" lang="ja-JP" altLang="en-US" sz="2400" b="1">
                    <a:solidFill>
                      <a:schemeClr val="bg1"/>
                    </a:solidFill>
                    <a:latin typeface="Meiryo" panose="020B0604030504040204" pitchFamily="34" charset="-128"/>
                    <a:ea typeface="Meiryo" panose="020B0604030504040204" pitchFamily="34" charset="-128"/>
                  </a:rPr>
                  <a:t>実践</a:t>
                </a:r>
                <a:endParaRPr kumimoji="1" lang="ja-JP" altLang="en-US" sz="2400">
                  <a:solidFill>
                    <a:schemeClr val="bg1"/>
                  </a:solidFill>
                  <a:latin typeface="Meiryo" panose="020B0604030504040204" pitchFamily="34" charset="-128"/>
                  <a:ea typeface="Meiryo" panose="020B0604030504040204" pitchFamily="34" charset="-128"/>
                </a:endParaRPr>
              </a:p>
            </p:txBody>
          </p:sp>
          <p:sp>
            <p:nvSpPr>
              <p:cNvPr id="28" name="円/楕円 27">
                <a:extLst>
                  <a:ext uri="{FF2B5EF4-FFF2-40B4-BE49-F238E27FC236}">
                    <a16:creationId xmlns:a16="http://schemas.microsoft.com/office/drawing/2014/main" id="{1732EEC6-D69F-241A-9AD5-3FE030A050EC}"/>
                  </a:ext>
                </a:extLst>
              </p:cNvPr>
              <p:cNvSpPr/>
              <p:nvPr/>
            </p:nvSpPr>
            <p:spPr>
              <a:xfrm>
                <a:off x="1767840" y="3591223"/>
                <a:ext cx="2279904" cy="2279904"/>
              </a:xfrm>
              <a:prstGeom prst="ellipse">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29" name="テキスト ボックス 28">
                <a:extLst>
                  <a:ext uri="{FF2B5EF4-FFF2-40B4-BE49-F238E27FC236}">
                    <a16:creationId xmlns:a16="http://schemas.microsoft.com/office/drawing/2014/main" id="{89104216-20EF-D3DC-EBD0-8DDCF95B8434}"/>
                  </a:ext>
                </a:extLst>
              </p:cNvPr>
              <p:cNvSpPr txBox="1"/>
              <p:nvPr/>
            </p:nvSpPr>
            <p:spPr>
              <a:xfrm>
                <a:off x="2092456" y="4343796"/>
                <a:ext cx="1630686" cy="940781"/>
              </a:xfrm>
              <a:prstGeom prst="rect">
                <a:avLst/>
              </a:prstGeom>
              <a:noFill/>
            </p:spPr>
            <p:txBody>
              <a:bodyPr wrap="none" rtlCol="0">
                <a:spAutoFit/>
              </a:bodyPr>
              <a:lstStyle/>
              <a:p>
                <a:pPr algn="ctr"/>
                <a:r>
                  <a:rPr lang="ja-JP" altLang="en-US" sz="2400" b="1">
                    <a:solidFill>
                      <a:schemeClr val="bg1"/>
                    </a:solidFill>
                    <a:latin typeface="Meiryo" panose="020B0604030504040204" pitchFamily="34" charset="-128"/>
                    <a:ea typeface="Meiryo" panose="020B0604030504040204" pitchFamily="34" charset="-128"/>
                  </a:rPr>
                  <a:t>検証</a:t>
                </a:r>
                <a:endParaRPr kumimoji="1" lang="ja-JP" altLang="en-US" sz="2400">
                  <a:solidFill>
                    <a:schemeClr val="bg1"/>
                  </a:solidFill>
                  <a:latin typeface="Meiryo" panose="020B0604030504040204" pitchFamily="34" charset="-128"/>
                  <a:ea typeface="Meiryo" panose="020B0604030504040204" pitchFamily="34" charset="-128"/>
                </a:endParaRPr>
              </a:p>
            </p:txBody>
          </p:sp>
          <p:pic>
            <p:nvPicPr>
              <p:cNvPr id="30" name="Picture 2">
                <a:extLst>
                  <a:ext uri="{FF2B5EF4-FFF2-40B4-BE49-F238E27FC236}">
                    <a16:creationId xmlns:a16="http://schemas.microsoft.com/office/drawing/2014/main" id="{90D3E216-FC1D-DF65-5C97-A356B43C29B1}"/>
                  </a:ext>
                </a:extLst>
              </p:cNvPr>
              <p:cNvPicPr>
                <a:picLocks noChangeAspect="1" noChangeArrowheads="1"/>
              </p:cNvPicPr>
              <p:nvPr/>
            </p:nvPicPr>
            <p:blipFill>
              <a:blip r:embed="rId2" cstate="print">
                <a:duotone>
                  <a:schemeClr val="accent6">
                    <a:shade val="45000"/>
                    <a:satMod val="135000"/>
                  </a:schemeClr>
                  <a:prstClr val="white"/>
                </a:duotone>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a:ext>
                </a:extLst>
              </a:blip>
              <a:srcRect/>
              <a:stretch>
                <a:fillRect/>
              </a:stretch>
            </p:blipFill>
            <p:spPr bwMode="auto">
              <a:xfrm>
                <a:off x="3487957" y="2871584"/>
                <a:ext cx="2168081" cy="2168081"/>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grpSp>
        <p:sp>
          <p:nvSpPr>
            <p:cNvPr id="33" name="テキスト ボックス 32">
              <a:extLst>
                <a:ext uri="{FF2B5EF4-FFF2-40B4-BE49-F238E27FC236}">
                  <a16:creationId xmlns:a16="http://schemas.microsoft.com/office/drawing/2014/main" id="{C5E1A865-B7D1-AC25-1075-0B4F0A69E2F7}"/>
                </a:ext>
              </a:extLst>
            </p:cNvPr>
            <p:cNvSpPr txBox="1"/>
            <p:nvPr/>
          </p:nvSpPr>
          <p:spPr>
            <a:xfrm>
              <a:off x="282850" y="2561957"/>
              <a:ext cx="8578300" cy="1015663"/>
            </a:xfrm>
            <a:prstGeom prst="rect">
              <a:avLst/>
            </a:prstGeom>
            <a:noFill/>
          </p:spPr>
          <p:txBody>
            <a:bodyPr wrap="square" rtlCol="0">
              <a:spAutoFit/>
            </a:bodyPr>
            <a:lstStyle/>
            <a:p>
              <a:pPr algn="ctr"/>
              <a:r>
                <a:rPr kumimoji="1" lang="ja-JP" altLang="en-US" sz="4000" b="1">
                  <a:solidFill>
                    <a:schemeClr val="bg1"/>
                  </a:solidFill>
                  <a:latin typeface="Meiryo" panose="020B0604030504040204" pitchFamily="34" charset="-128"/>
                  <a:ea typeface="Meiryo" panose="020B0604030504040204" pitchFamily="34" charset="-128"/>
                </a:rPr>
                <a:t>圧倒的なスピード</a:t>
              </a:r>
              <a:endParaRPr kumimoji="1" lang="en-US" altLang="ja-JP" sz="4000" b="1" dirty="0">
                <a:solidFill>
                  <a:schemeClr val="bg1"/>
                </a:solidFill>
                <a:latin typeface="Meiryo" panose="020B0604030504040204" pitchFamily="34" charset="-128"/>
                <a:ea typeface="Meiryo" panose="020B0604030504040204" pitchFamily="34" charset="-128"/>
              </a:endParaRPr>
            </a:p>
            <a:p>
              <a:pPr algn="ctr"/>
              <a:r>
                <a:rPr lang="ja-JP" altLang="en-US" sz="2000">
                  <a:solidFill>
                    <a:schemeClr val="bg1"/>
                  </a:solidFill>
                  <a:latin typeface="Meiryo" panose="020B0604030504040204" pitchFamily="34" charset="-128"/>
                  <a:ea typeface="Meiryo" panose="020B0604030504040204" pitchFamily="34" charset="-128"/>
                </a:rPr>
                <a:t>仮説・実践・検証を高速に回すこと</a:t>
              </a:r>
              <a:endParaRPr lang="en-US" altLang="ja-JP" sz="2000" dirty="0">
                <a:solidFill>
                  <a:schemeClr val="bg1"/>
                </a:solidFill>
                <a:latin typeface="Meiryo" panose="020B0604030504040204" pitchFamily="34" charset="-128"/>
                <a:ea typeface="Meiryo" panose="020B0604030504040204" pitchFamily="34" charset="-128"/>
              </a:endParaRPr>
            </a:p>
          </p:txBody>
        </p:sp>
        <p:sp>
          <p:nvSpPr>
            <p:cNvPr id="34" name="正方形/長方形 33">
              <a:extLst>
                <a:ext uri="{FF2B5EF4-FFF2-40B4-BE49-F238E27FC236}">
                  <a16:creationId xmlns:a16="http://schemas.microsoft.com/office/drawing/2014/main" id="{3E467C4F-1A23-A795-B066-CC9438635FD7}"/>
                </a:ext>
              </a:extLst>
            </p:cNvPr>
            <p:cNvSpPr/>
            <p:nvPr/>
          </p:nvSpPr>
          <p:spPr>
            <a:xfrm>
              <a:off x="3452693" y="3661949"/>
              <a:ext cx="5447308" cy="1107996"/>
            </a:xfrm>
            <a:prstGeom prst="rect">
              <a:avLst/>
            </a:prstGeom>
          </p:spPr>
          <p:txBody>
            <a:bodyPr wrap="square">
              <a:spAutoFit/>
            </a:bodyPr>
            <a:lstStyle/>
            <a:p>
              <a:pPr marL="342900" indent="-342900" fontAlgn="base">
                <a:buFont typeface="Wingdings" pitchFamily="2" charset="2"/>
                <a:buChar char="ü"/>
              </a:pPr>
              <a:r>
                <a:rPr lang="ja-JP" altLang="en-US" sz="2200">
                  <a:solidFill>
                    <a:schemeClr val="bg1"/>
                  </a:solidFill>
                  <a:latin typeface="Meiryo" panose="020B0604030504040204" pitchFamily="34" charset="-128"/>
                  <a:ea typeface="Meiryo" panose="020B0604030504040204" pitchFamily="34" charset="-128"/>
                </a:rPr>
                <a:t>自分たちで考えて、答え</a:t>
              </a:r>
              <a:r>
                <a:rPr lang="en-US" altLang="ja-JP" sz="2200" dirty="0">
                  <a:solidFill>
                    <a:schemeClr val="bg1"/>
                  </a:solidFill>
                  <a:latin typeface="Meiryo" panose="020B0604030504040204" pitchFamily="34" charset="-128"/>
                  <a:ea typeface="Meiryo" panose="020B0604030504040204" pitchFamily="34" charset="-128"/>
                </a:rPr>
                <a:t>(</a:t>
              </a:r>
              <a:r>
                <a:rPr lang="ja-JP" altLang="en-US" sz="2200">
                  <a:solidFill>
                    <a:schemeClr val="bg1"/>
                  </a:solidFill>
                  <a:latin typeface="Meiryo" panose="020B0604030504040204" pitchFamily="34" charset="-128"/>
                  <a:ea typeface="Meiryo" panose="020B0604030504040204" pitchFamily="34" charset="-128"/>
                </a:rPr>
                <a:t>仮説</a:t>
              </a:r>
              <a:r>
                <a:rPr lang="en-US" altLang="ja-JP" sz="2200" dirty="0">
                  <a:solidFill>
                    <a:schemeClr val="bg1"/>
                  </a:solidFill>
                  <a:latin typeface="Meiryo" panose="020B0604030504040204" pitchFamily="34" charset="-128"/>
                  <a:ea typeface="Meiryo" panose="020B0604030504040204" pitchFamily="34" charset="-128"/>
                </a:rPr>
                <a:t>)</a:t>
              </a:r>
              <a:r>
                <a:rPr lang="ja-JP" altLang="en-US" sz="2200">
                  <a:solidFill>
                    <a:schemeClr val="bg1"/>
                  </a:solidFill>
                  <a:latin typeface="Meiryo" panose="020B0604030504040204" pitchFamily="34" charset="-128"/>
                  <a:ea typeface="Meiryo" panose="020B0604030504040204" pitchFamily="34" charset="-128"/>
                </a:rPr>
                <a:t>創る。</a:t>
              </a:r>
            </a:p>
            <a:p>
              <a:pPr marL="342900" indent="-342900" fontAlgn="base">
                <a:buFont typeface="Wingdings" pitchFamily="2" charset="2"/>
                <a:buChar char="ü"/>
              </a:pPr>
              <a:r>
                <a:rPr lang="ja-JP" altLang="en-US" sz="2200">
                  <a:solidFill>
                    <a:schemeClr val="bg1"/>
                  </a:solidFill>
                  <a:latin typeface="Meiryo" panose="020B0604030504040204" pitchFamily="34" charset="-128"/>
                  <a:ea typeface="Meiryo" panose="020B0604030504040204" pitchFamily="34" charset="-128"/>
                </a:rPr>
                <a:t>直ちに実践に移し、結果を確認する。</a:t>
              </a:r>
              <a:endParaRPr lang="en-US" altLang="ja-JP" sz="2200" dirty="0">
                <a:solidFill>
                  <a:schemeClr val="bg1"/>
                </a:solidFill>
                <a:latin typeface="Meiryo" panose="020B0604030504040204" pitchFamily="34" charset="-128"/>
                <a:ea typeface="Meiryo" panose="020B0604030504040204" pitchFamily="34" charset="-128"/>
              </a:endParaRPr>
            </a:p>
            <a:p>
              <a:pPr marL="342900" indent="-342900" fontAlgn="base">
                <a:buFont typeface="Wingdings" pitchFamily="2" charset="2"/>
                <a:buChar char="ü"/>
              </a:pPr>
              <a:r>
                <a:rPr lang="ja-JP" altLang="en-US" sz="2200">
                  <a:solidFill>
                    <a:schemeClr val="bg1"/>
                  </a:solidFill>
                  <a:latin typeface="Meiryo" panose="020B0604030504040204" pitchFamily="34" charset="-128"/>
                  <a:ea typeface="Meiryo" panose="020B0604030504040204" pitchFamily="34" charset="-128"/>
                </a:rPr>
                <a:t>結果から議論して、仮説を更新する。</a:t>
              </a:r>
              <a:endParaRPr lang="ja-JP" altLang="en-US" sz="2200" b="0" i="0">
                <a:solidFill>
                  <a:schemeClr val="bg1"/>
                </a:solidFill>
                <a:effectLst/>
                <a:latin typeface="Meiryo" panose="020B0604030504040204" pitchFamily="34" charset="-128"/>
                <a:ea typeface="Meiryo" panose="020B0604030504040204" pitchFamily="34" charset="-128"/>
              </a:endParaRPr>
            </a:p>
          </p:txBody>
        </p:sp>
        <p:sp>
          <p:nvSpPr>
            <p:cNvPr id="37" name="正方形/長方形 36">
              <a:extLst>
                <a:ext uri="{FF2B5EF4-FFF2-40B4-BE49-F238E27FC236}">
                  <a16:creationId xmlns:a16="http://schemas.microsoft.com/office/drawing/2014/main" id="{7618BA35-166E-E8EA-F560-6A78D6A181C1}"/>
                </a:ext>
              </a:extLst>
            </p:cNvPr>
            <p:cNvSpPr/>
            <p:nvPr/>
          </p:nvSpPr>
          <p:spPr>
            <a:xfrm>
              <a:off x="3452694" y="4834379"/>
              <a:ext cx="5460904" cy="954107"/>
            </a:xfrm>
            <a:prstGeom prst="rect">
              <a:avLst/>
            </a:prstGeom>
          </p:spPr>
          <p:txBody>
            <a:bodyPr wrap="square">
              <a:spAutoFit/>
            </a:bodyPr>
            <a:lstStyle/>
            <a:p>
              <a:pPr marL="342900" indent="-342900" fontAlgn="base">
                <a:buFont typeface="Wingdings" pitchFamily="2" charset="2"/>
                <a:buChar char="Ø"/>
              </a:pPr>
              <a:r>
                <a:rPr lang="ja-JP" altLang="en-US" sz="1400">
                  <a:solidFill>
                    <a:schemeClr val="bg1"/>
                  </a:solidFill>
                  <a:latin typeface="Meiryo" panose="020B0604030504040204" pitchFamily="34" charset="-128"/>
                  <a:ea typeface="Meiryo" panose="020B0604030504040204" pitchFamily="34" charset="-128"/>
                </a:rPr>
                <a:t>直ちに行動しなければ、チャンスを逃してしまう。</a:t>
              </a:r>
            </a:p>
            <a:p>
              <a:pPr marL="342900" indent="-342900" fontAlgn="base">
                <a:buFont typeface="Wingdings" pitchFamily="2" charset="2"/>
                <a:buChar char="Ø"/>
              </a:pPr>
              <a:r>
                <a:rPr lang="ja-JP" altLang="en-US" sz="1400">
                  <a:solidFill>
                    <a:schemeClr val="bg1"/>
                  </a:solidFill>
                  <a:latin typeface="Meiryo" panose="020B0604030504040204" pitchFamily="34" charset="-128"/>
                  <a:ea typeface="Meiryo" panose="020B0604030504040204" pitchFamily="34" charset="-128"/>
                </a:rPr>
                <a:t>失敗しても直ぐにやり直しでき、大きな痛手を回避できる。</a:t>
              </a:r>
            </a:p>
            <a:p>
              <a:pPr marL="342900" indent="-342900" fontAlgn="base">
                <a:buFont typeface="Wingdings" pitchFamily="2" charset="2"/>
                <a:buChar char="Ø"/>
              </a:pPr>
              <a:r>
                <a:rPr lang="ja-JP" altLang="en-US" sz="1400">
                  <a:solidFill>
                    <a:schemeClr val="bg1"/>
                  </a:solidFill>
                  <a:latin typeface="Meiryo" panose="020B0604030504040204" pitchFamily="34" charset="-128"/>
                  <a:ea typeface="Meiryo" panose="020B0604030504040204" pitchFamily="34" charset="-128"/>
                </a:rPr>
                <a:t>スピードを徹底して追求すれば、物事を単純化して捉えなくてはならず、本質のみに集中できる。</a:t>
              </a:r>
              <a:endParaRPr lang="ja-JP" altLang="en-US" sz="1400" b="0" i="0">
                <a:solidFill>
                  <a:schemeClr val="bg1"/>
                </a:solidFill>
                <a:effectLst/>
                <a:latin typeface="Meiryo" panose="020B0604030504040204" pitchFamily="34" charset="-128"/>
                <a:ea typeface="Meiryo" panose="020B0604030504040204" pitchFamily="34" charset="-128"/>
              </a:endParaRPr>
            </a:p>
          </p:txBody>
        </p:sp>
        <p:sp>
          <p:nvSpPr>
            <p:cNvPr id="41" name="テキスト ボックス 40">
              <a:extLst>
                <a:ext uri="{FF2B5EF4-FFF2-40B4-BE49-F238E27FC236}">
                  <a16:creationId xmlns:a16="http://schemas.microsoft.com/office/drawing/2014/main" id="{F707DAEC-2D32-B831-6F45-9362D86E7F57}"/>
                </a:ext>
              </a:extLst>
            </p:cNvPr>
            <p:cNvSpPr txBox="1"/>
            <p:nvPr/>
          </p:nvSpPr>
          <p:spPr>
            <a:xfrm>
              <a:off x="1348652" y="5023018"/>
              <a:ext cx="982183" cy="400110"/>
            </a:xfrm>
            <a:prstGeom prst="rect">
              <a:avLst/>
            </a:prstGeom>
            <a:noFill/>
          </p:spPr>
          <p:txBody>
            <a:bodyPr wrap="square">
              <a:spAutoFit/>
            </a:bodyPr>
            <a:lstStyle/>
            <a:p>
              <a:pPr algn="ctr"/>
              <a:r>
                <a:rPr lang="ja-JP" altLang="en-US" sz="2000" b="1">
                  <a:solidFill>
                    <a:schemeClr val="accent6">
                      <a:lumMod val="75000"/>
                    </a:schemeClr>
                  </a:solidFill>
                  <a:latin typeface="Meiryo" panose="020B0604030504040204" pitchFamily="34" charset="-128"/>
                  <a:ea typeface="Meiryo" panose="020B0604030504040204" pitchFamily="34" charset="-128"/>
                </a:rPr>
                <a:t>高速</a:t>
              </a:r>
              <a:endParaRPr lang="ja-JP" altLang="en-US" sz="2000" b="1">
                <a:solidFill>
                  <a:schemeClr val="accent6">
                    <a:lumMod val="75000"/>
                  </a:schemeClr>
                </a:solidFill>
              </a:endParaRPr>
            </a:p>
          </p:txBody>
        </p:sp>
        <p:cxnSp>
          <p:nvCxnSpPr>
            <p:cNvPr id="46" name="直線コネクタ 45">
              <a:extLst>
                <a:ext uri="{FF2B5EF4-FFF2-40B4-BE49-F238E27FC236}">
                  <a16:creationId xmlns:a16="http://schemas.microsoft.com/office/drawing/2014/main" id="{9E602AF1-2827-33D6-4527-B5843AD58937}"/>
                </a:ext>
              </a:extLst>
            </p:cNvPr>
            <p:cNvCxnSpPr/>
            <p:nvPr/>
          </p:nvCxnSpPr>
          <p:spPr>
            <a:xfrm>
              <a:off x="3532654" y="4769945"/>
              <a:ext cx="5077435" cy="0"/>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2" name="タイトル 1">
            <a:extLst>
              <a:ext uri="{FF2B5EF4-FFF2-40B4-BE49-F238E27FC236}">
                <a16:creationId xmlns:a16="http://schemas.microsoft.com/office/drawing/2014/main" id="{76471D7F-CCC9-A8A7-4A94-BDBA4CDD1329}"/>
              </a:ext>
            </a:extLst>
          </p:cNvPr>
          <p:cNvSpPr>
            <a:spLocks noGrp="1"/>
          </p:cNvSpPr>
          <p:nvPr>
            <p:ph type="title"/>
          </p:nvPr>
        </p:nvSpPr>
        <p:spPr/>
        <p:txBody>
          <a:bodyPr/>
          <a:lstStyle/>
          <a:p>
            <a:r>
              <a:rPr lang="ja-JP" altLang="en-US">
                <a:solidFill>
                  <a:srgbClr val="4B4B4B"/>
                </a:solidFill>
                <a:latin typeface="Arial" panose="020B0604020202020204" pitchFamily="34" charset="0"/>
              </a:rPr>
              <a:t>いま求められている価値観</a:t>
            </a:r>
            <a:endParaRPr kumimoji="1" lang="ja-JP" altLang="en-US"/>
          </a:p>
        </p:txBody>
      </p:sp>
      <p:sp>
        <p:nvSpPr>
          <p:cNvPr id="35" name="下矢印 34">
            <a:extLst>
              <a:ext uri="{FF2B5EF4-FFF2-40B4-BE49-F238E27FC236}">
                <a16:creationId xmlns:a16="http://schemas.microsoft.com/office/drawing/2014/main" id="{104A47CB-F587-0658-ED7E-6EF4DB3AF87C}"/>
              </a:ext>
            </a:extLst>
          </p:cNvPr>
          <p:cNvSpPr/>
          <p:nvPr/>
        </p:nvSpPr>
        <p:spPr>
          <a:xfrm>
            <a:off x="1800209" y="2138104"/>
            <a:ext cx="1143000" cy="304882"/>
          </a:xfrm>
          <a:prstGeom prst="downArrow">
            <a:avLst/>
          </a:prstGeom>
          <a:solidFill>
            <a:schemeClr val="accent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 name="テキスト ボックス 13">
            <a:extLst>
              <a:ext uri="{FF2B5EF4-FFF2-40B4-BE49-F238E27FC236}">
                <a16:creationId xmlns:a16="http://schemas.microsoft.com/office/drawing/2014/main" id="{03C22C50-C465-F0B4-3CE9-DDB14A9081FA}"/>
              </a:ext>
            </a:extLst>
          </p:cNvPr>
          <p:cNvSpPr txBox="1"/>
          <p:nvPr/>
        </p:nvSpPr>
        <p:spPr>
          <a:xfrm>
            <a:off x="3473319" y="4958877"/>
            <a:ext cx="5082422" cy="830997"/>
          </a:xfrm>
          <a:prstGeom prst="rect">
            <a:avLst/>
          </a:prstGeom>
          <a:solidFill>
            <a:srgbClr val="0432FF">
              <a:alpha val="63137"/>
            </a:srgbClr>
          </a:solidFill>
        </p:spPr>
        <p:txBody>
          <a:bodyPr wrap="square" rtlCol="0">
            <a:spAutoFit/>
          </a:bodyPr>
          <a:lstStyle/>
          <a:p>
            <a:pPr algn="ctr"/>
            <a:r>
              <a:rPr kumimoji="1" lang="en-US" altLang="ja-JP" sz="48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Try and Learn!</a:t>
            </a:r>
            <a:endParaRPr kumimoji="1" lang="ja-JP" altLang="en-US" sz="48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grpSp>
        <p:nvGrpSpPr>
          <p:cNvPr id="42" name="グループ化 41">
            <a:extLst>
              <a:ext uri="{FF2B5EF4-FFF2-40B4-BE49-F238E27FC236}">
                <a16:creationId xmlns:a16="http://schemas.microsoft.com/office/drawing/2014/main" id="{53E865B5-D09B-831D-F53B-8396E8D193C1}"/>
              </a:ext>
            </a:extLst>
          </p:cNvPr>
          <p:cNvGrpSpPr/>
          <p:nvPr/>
        </p:nvGrpSpPr>
        <p:grpSpPr>
          <a:xfrm>
            <a:off x="5412570" y="5888938"/>
            <a:ext cx="3611214" cy="596188"/>
            <a:chOff x="5546271" y="4828240"/>
            <a:chExt cx="3611214" cy="596188"/>
          </a:xfrm>
        </p:grpSpPr>
        <p:sp>
          <p:nvSpPr>
            <p:cNvPr id="43" name="四角形吹き出し 42">
              <a:extLst>
                <a:ext uri="{FF2B5EF4-FFF2-40B4-BE49-F238E27FC236}">
                  <a16:creationId xmlns:a16="http://schemas.microsoft.com/office/drawing/2014/main" id="{1A736896-30A4-790D-4E9D-2CDF2A0EF5E4}"/>
                </a:ext>
              </a:extLst>
            </p:cNvPr>
            <p:cNvSpPr/>
            <p:nvPr/>
          </p:nvSpPr>
          <p:spPr>
            <a:xfrm>
              <a:off x="5546271" y="4828240"/>
              <a:ext cx="3611214" cy="584775"/>
            </a:xfrm>
            <a:prstGeom prst="wedgeRectCallout">
              <a:avLst>
                <a:gd name="adj1" fmla="val -29501"/>
                <a:gd name="adj2" fmla="val -70998"/>
              </a:avLst>
            </a:prstGeom>
            <a:solidFill>
              <a:srgbClr val="E46C0A"/>
            </a:solidFill>
            <a:ln w="635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 name="テキスト ボックス 43">
              <a:extLst>
                <a:ext uri="{FF2B5EF4-FFF2-40B4-BE49-F238E27FC236}">
                  <a16:creationId xmlns:a16="http://schemas.microsoft.com/office/drawing/2014/main" id="{533B1A31-9F51-A7D7-379F-27D3845D8074}"/>
                </a:ext>
              </a:extLst>
            </p:cNvPr>
            <p:cNvSpPr txBox="1"/>
            <p:nvPr/>
          </p:nvSpPr>
          <p:spPr>
            <a:xfrm>
              <a:off x="5838483" y="4839653"/>
              <a:ext cx="3057247" cy="584775"/>
            </a:xfrm>
            <a:prstGeom prst="rect">
              <a:avLst/>
            </a:prstGeom>
            <a:noFill/>
          </p:spPr>
          <p:txBody>
            <a:bodyPr wrap="none" rtlCol="0">
              <a:spAutoFit/>
            </a:bodyPr>
            <a:lstStyle/>
            <a:p>
              <a:pPr algn="ctr"/>
              <a:r>
                <a:rPr lang="ja-JP" altLang="en-US" sz="1600">
                  <a:solidFill>
                    <a:schemeClr val="bg1"/>
                  </a:solidFill>
                  <a:latin typeface="Meiryo" panose="020B0604030504040204" pitchFamily="34" charset="-128"/>
                  <a:ea typeface="Meiryo" panose="020B0604030504040204" pitchFamily="34" charset="-128"/>
                </a:rPr>
                <a:t>ＤＸとはこの価値観を企業活動</a:t>
              </a:r>
              <a:endParaRPr lang="en-US" altLang="ja-JP" sz="1600" dirty="0">
                <a:solidFill>
                  <a:schemeClr val="bg1"/>
                </a:solidFill>
                <a:latin typeface="Meiryo" panose="020B0604030504040204" pitchFamily="34" charset="-128"/>
                <a:ea typeface="Meiryo" panose="020B0604030504040204" pitchFamily="34" charset="-128"/>
              </a:endParaRPr>
            </a:p>
            <a:p>
              <a:pPr algn="ctr"/>
              <a:r>
                <a:rPr lang="ja-JP" altLang="en-US" sz="1600">
                  <a:solidFill>
                    <a:schemeClr val="bg1"/>
                  </a:solidFill>
                  <a:latin typeface="Meiryo" panose="020B0604030504040204" pitchFamily="34" charset="-128"/>
                  <a:ea typeface="Meiryo" panose="020B0604030504040204" pitchFamily="34" charset="-128"/>
                </a:rPr>
                <a:t>の基盤に据えるための取り組み</a:t>
              </a:r>
              <a:endParaRPr kumimoji="1" lang="en-US" altLang="ja-JP" sz="1600" dirty="0">
                <a:solidFill>
                  <a:schemeClr val="bg1"/>
                </a:solidFill>
                <a:latin typeface="Meiryo" panose="020B0604030504040204" pitchFamily="34" charset="-128"/>
                <a:ea typeface="Meiryo" panose="020B0604030504040204" pitchFamily="34" charset="-128"/>
              </a:endParaRPr>
            </a:p>
          </p:txBody>
        </p:sp>
      </p:grpSp>
      <p:sp>
        <p:nvSpPr>
          <p:cNvPr id="16" name="下矢印 15">
            <a:extLst>
              <a:ext uri="{FF2B5EF4-FFF2-40B4-BE49-F238E27FC236}">
                <a16:creationId xmlns:a16="http://schemas.microsoft.com/office/drawing/2014/main" id="{D306C517-F5EE-6B70-4D73-13F4B90CBBCD}"/>
              </a:ext>
            </a:extLst>
          </p:cNvPr>
          <p:cNvSpPr/>
          <p:nvPr/>
        </p:nvSpPr>
        <p:spPr>
          <a:xfrm>
            <a:off x="6200793" y="2140627"/>
            <a:ext cx="1143000" cy="304882"/>
          </a:xfrm>
          <a:prstGeom prst="downArrow">
            <a:avLst/>
          </a:prstGeom>
          <a:solidFill>
            <a:schemeClr val="accent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22" name="グループ化 21">
            <a:extLst>
              <a:ext uri="{FF2B5EF4-FFF2-40B4-BE49-F238E27FC236}">
                <a16:creationId xmlns:a16="http://schemas.microsoft.com/office/drawing/2014/main" id="{C6519541-6660-D643-FBEA-38FB5F69F987}"/>
              </a:ext>
            </a:extLst>
          </p:cNvPr>
          <p:cNvGrpSpPr/>
          <p:nvPr/>
        </p:nvGrpSpPr>
        <p:grpSpPr>
          <a:xfrm>
            <a:off x="4626834" y="834553"/>
            <a:ext cx="4305952" cy="1229085"/>
            <a:chOff x="4626834" y="834553"/>
            <a:chExt cx="4305952" cy="1229085"/>
          </a:xfrm>
        </p:grpSpPr>
        <p:sp>
          <p:nvSpPr>
            <p:cNvPr id="15" name="正方形/長方形 14">
              <a:extLst>
                <a:ext uri="{FF2B5EF4-FFF2-40B4-BE49-F238E27FC236}">
                  <a16:creationId xmlns:a16="http://schemas.microsoft.com/office/drawing/2014/main" id="{019C7205-B36B-FD56-B153-B56D37E27466}"/>
                </a:ext>
              </a:extLst>
            </p:cNvPr>
            <p:cNvSpPr/>
            <p:nvPr/>
          </p:nvSpPr>
          <p:spPr>
            <a:xfrm>
              <a:off x="4626834" y="834553"/>
              <a:ext cx="4305952" cy="1229085"/>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テキスト ボックス 3">
              <a:extLst>
                <a:ext uri="{FF2B5EF4-FFF2-40B4-BE49-F238E27FC236}">
                  <a16:creationId xmlns:a16="http://schemas.microsoft.com/office/drawing/2014/main" id="{2983159C-71B4-B1B6-6213-20F27306C040}"/>
                </a:ext>
              </a:extLst>
            </p:cNvPr>
            <p:cNvSpPr txBox="1"/>
            <p:nvPr/>
          </p:nvSpPr>
          <p:spPr>
            <a:xfrm>
              <a:off x="5141077" y="1002819"/>
              <a:ext cx="3262432" cy="892552"/>
            </a:xfrm>
            <a:prstGeom prst="rect">
              <a:avLst/>
            </a:prstGeom>
            <a:noFill/>
          </p:spPr>
          <p:txBody>
            <a:bodyPr wrap="none" rtlCol="0">
              <a:spAutoFit/>
            </a:bodyPr>
            <a:lstStyle/>
            <a:p>
              <a:pPr algn="ctr"/>
              <a:r>
                <a:rPr kumimoji="1" lang="en-US" altLang="ja-JP" sz="3200" dirty="0">
                  <a:solidFill>
                    <a:schemeClr val="bg1"/>
                  </a:solidFill>
                  <a:latin typeface="Meiryo" panose="020B0604030504040204" pitchFamily="34" charset="-128"/>
                  <a:ea typeface="Meiryo" panose="020B0604030504040204" pitchFamily="34" charset="-128"/>
                </a:rPr>
                <a:t>VUCA</a:t>
              </a:r>
              <a:endParaRPr lang="en-US" altLang="ja-JP" sz="3200" dirty="0">
                <a:solidFill>
                  <a:schemeClr val="bg1"/>
                </a:solidFill>
                <a:latin typeface="Meiryo" panose="020B0604030504040204" pitchFamily="34" charset="-128"/>
                <a:ea typeface="Meiryo" panose="020B0604030504040204" pitchFamily="34" charset="-128"/>
              </a:endParaRPr>
            </a:p>
            <a:p>
              <a:pPr algn="ctr"/>
              <a:r>
                <a:rPr kumimoji="1" lang="ja-JP" altLang="en-US" sz="2000" b="1">
                  <a:solidFill>
                    <a:schemeClr val="bg1"/>
                  </a:solidFill>
                  <a:latin typeface="Meiryo" panose="020B0604030504040204" pitchFamily="34" charset="-128"/>
                  <a:ea typeface="Meiryo" panose="020B0604030504040204" pitchFamily="34" charset="-128"/>
                </a:rPr>
                <a:t>変化が速く予測困難な社会</a:t>
              </a:r>
            </a:p>
          </p:txBody>
        </p:sp>
      </p:grpSp>
      <p:grpSp>
        <p:nvGrpSpPr>
          <p:cNvPr id="21" name="グループ化 20">
            <a:extLst>
              <a:ext uri="{FF2B5EF4-FFF2-40B4-BE49-F238E27FC236}">
                <a16:creationId xmlns:a16="http://schemas.microsoft.com/office/drawing/2014/main" id="{407B4A14-8D4E-76D8-72C0-E733655EB57A}"/>
              </a:ext>
            </a:extLst>
          </p:cNvPr>
          <p:cNvGrpSpPr/>
          <p:nvPr/>
        </p:nvGrpSpPr>
        <p:grpSpPr>
          <a:xfrm>
            <a:off x="218734" y="834554"/>
            <a:ext cx="4305952" cy="1229085"/>
            <a:chOff x="218734" y="834554"/>
            <a:chExt cx="4305952" cy="1229085"/>
          </a:xfrm>
        </p:grpSpPr>
        <p:sp>
          <p:nvSpPr>
            <p:cNvPr id="3" name="正方形/長方形 2">
              <a:extLst>
                <a:ext uri="{FF2B5EF4-FFF2-40B4-BE49-F238E27FC236}">
                  <a16:creationId xmlns:a16="http://schemas.microsoft.com/office/drawing/2014/main" id="{5FF61E6D-1C14-83BD-82E0-BCC31AFB08FB}"/>
                </a:ext>
              </a:extLst>
            </p:cNvPr>
            <p:cNvSpPr/>
            <p:nvPr/>
          </p:nvSpPr>
          <p:spPr>
            <a:xfrm>
              <a:off x="218734" y="834554"/>
              <a:ext cx="4305952" cy="1229085"/>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 name="テキスト ボックス 16">
              <a:extLst>
                <a:ext uri="{FF2B5EF4-FFF2-40B4-BE49-F238E27FC236}">
                  <a16:creationId xmlns:a16="http://schemas.microsoft.com/office/drawing/2014/main" id="{B54DA2B3-023B-A2C9-394F-95CBB0094836}"/>
                </a:ext>
              </a:extLst>
            </p:cNvPr>
            <p:cNvSpPr txBox="1"/>
            <p:nvPr/>
          </p:nvSpPr>
          <p:spPr>
            <a:xfrm>
              <a:off x="278828" y="1070914"/>
              <a:ext cx="4185761" cy="815608"/>
            </a:xfrm>
            <a:prstGeom prst="rect">
              <a:avLst/>
            </a:prstGeom>
            <a:noFill/>
          </p:spPr>
          <p:txBody>
            <a:bodyPr wrap="none" rtlCol="0">
              <a:spAutoFit/>
            </a:bodyPr>
            <a:lstStyle/>
            <a:p>
              <a:pPr algn="ctr"/>
              <a:r>
                <a:rPr kumimoji="1" lang="ja-JP" altLang="en-US" sz="2400">
                  <a:solidFill>
                    <a:schemeClr val="bg1"/>
                  </a:solidFill>
                  <a:latin typeface="Meiryo" panose="020B0604030504040204" pitchFamily="34" charset="-128"/>
                  <a:ea typeface="Meiryo" panose="020B0604030504040204" pitchFamily="34" charset="-128"/>
                </a:rPr>
                <a:t>デジタル・デイスラプション</a:t>
              </a:r>
              <a:endParaRPr kumimoji="1" lang="en-US" altLang="ja-JP" sz="2400" dirty="0">
                <a:solidFill>
                  <a:schemeClr val="bg1"/>
                </a:solidFill>
                <a:latin typeface="Meiryo" panose="020B0604030504040204" pitchFamily="34" charset="-128"/>
                <a:ea typeface="Meiryo" panose="020B0604030504040204" pitchFamily="34" charset="-128"/>
              </a:endParaRPr>
            </a:p>
            <a:p>
              <a:pPr algn="ctr"/>
              <a:endParaRPr kumimoji="1" lang="en-US" altLang="ja-JP" sz="300" dirty="0">
                <a:solidFill>
                  <a:schemeClr val="bg1"/>
                </a:solidFill>
                <a:latin typeface="Meiryo" panose="020B0604030504040204" pitchFamily="34" charset="-128"/>
                <a:ea typeface="Meiryo" panose="020B0604030504040204" pitchFamily="34" charset="-128"/>
              </a:endParaRPr>
            </a:p>
            <a:p>
              <a:pPr algn="ctr"/>
              <a:r>
                <a:rPr kumimoji="1" lang="ja-JP" altLang="en-US" sz="2000" b="1">
                  <a:solidFill>
                    <a:schemeClr val="bg1"/>
                  </a:solidFill>
                  <a:latin typeface="Meiryo" panose="020B0604030504040204" pitchFamily="34" charset="-128"/>
                  <a:ea typeface="Meiryo" panose="020B0604030504040204" pitchFamily="34" charset="-128"/>
                </a:rPr>
                <a:t>デジタル前提にビジネスを再構築</a:t>
              </a:r>
            </a:p>
          </p:txBody>
        </p:sp>
      </p:grpSp>
      <p:grpSp>
        <p:nvGrpSpPr>
          <p:cNvPr id="20" name="グループ化 19">
            <a:extLst>
              <a:ext uri="{FF2B5EF4-FFF2-40B4-BE49-F238E27FC236}">
                <a16:creationId xmlns:a16="http://schemas.microsoft.com/office/drawing/2014/main" id="{862DD4D6-487F-95FF-FD82-9FFD704FAA1E}"/>
              </a:ext>
            </a:extLst>
          </p:cNvPr>
          <p:cNvGrpSpPr/>
          <p:nvPr/>
        </p:nvGrpSpPr>
        <p:grpSpPr>
          <a:xfrm>
            <a:off x="7218177" y="2678201"/>
            <a:ext cx="1815721" cy="661087"/>
            <a:chOff x="7218177" y="2805951"/>
            <a:chExt cx="1815721" cy="661087"/>
          </a:xfrm>
        </p:grpSpPr>
        <p:sp>
          <p:nvSpPr>
            <p:cNvPr id="18" name="四角形吹き出し 17">
              <a:extLst>
                <a:ext uri="{FF2B5EF4-FFF2-40B4-BE49-F238E27FC236}">
                  <a16:creationId xmlns:a16="http://schemas.microsoft.com/office/drawing/2014/main" id="{AFAD260F-389A-C4E1-3A79-14A6F7E21BC5}"/>
                </a:ext>
              </a:extLst>
            </p:cNvPr>
            <p:cNvSpPr/>
            <p:nvPr/>
          </p:nvSpPr>
          <p:spPr>
            <a:xfrm>
              <a:off x="7218177" y="2805951"/>
              <a:ext cx="1805607" cy="661087"/>
            </a:xfrm>
            <a:prstGeom prst="wedgeRectCallout">
              <a:avLst>
                <a:gd name="adj1" fmla="val -41659"/>
                <a:gd name="adj2" fmla="val 95045"/>
              </a:avLst>
            </a:prstGeom>
            <a:solidFill>
              <a:srgbClr val="FF7E79"/>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C000"/>
                </a:solidFill>
                <a:latin typeface="ＭＳ Ｐゴシック"/>
                <a:ea typeface="ＭＳ Ｐゴシック"/>
                <a:cs typeface="ＭＳ Ｐゴシック"/>
              </a:endParaRPr>
            </a:p>
          </p:txBody>
        </p:sp>
        <p:sp>
          <p:nvSpPr>
            <p:cNvPr id="19" name="テキスト ボックス 18">
              <a:extLst>
                <a:ext uri="{FF2B5EF4-FFF2-40B4-BE49-F238E27FC236}">
                  <a16:creationId xmlns:a16="http://schemas.microsoft.com/office/drawing/2014/main" id="{B58E0AF2-2FB1-D5FF-BDFC-995178ED7873}"/>
                </a:ext>
              </a:extLst>
            </p:cNvPr>
            <p:cNvSpPr txBox="1"/>
            <p:nvPr/>
          </p:nvSpPr>
          <p:spPr>
            <a:xfrm>
              <a:off x="7233405" y="2890959"/>
              <a:ext cx="1800493" cy="523220"/>
            </a:xfrm>
            <a:prstGeom prst="rect">
              <a:avLst/>
            </a:prstGeom>
            <a:noFill/>
          </p:spPr>
          <p:txBody>
            <a:bodyPr wrap="none" rtlCol="0">
              <a:spAutoFit/>
            </a:bodyPr>
            <a:lstStyle/>
            <a:p>
              <a:r>
                <a:rPr kumimoji="1" lang="ja-JP" altLang="en-US" sz="1400">
                  <a:solidFill>
                    <a:schemeClr val="bg1"/>
                  </a:solidFill>
                  <a:latin typeface="Meiryo" panose="020B0604030504040204" pitchFamily="34" charset="-128"/>
                  <a:ea typeface="Meiryo" panose="020B0604030504040204" pitchFamily="34" charset="-128"/>
                </a:rPr>
                <a:t>他人の正解は</a:t>
              </a:r>
              <a:endParaRPr kumimoji="1" lang="en-US" altLang="ja-JP" sz="1400" dirty="0">
                <a:solidFill>
                  <a:schemeClr val="bg1"/>
                </a:solidFill>
                <a:latin typeface="Meiryo" panose="020B0604030504040204" pitchFamily="34" charset="-128"/>
                <a:ea typeface="Meiryo" panose="020B0604030504040204" pitchFamily="34" charset="-128"/>
              </a:endParaRPr>
            </a:p>
            <a:p>
              <a:r>
                <a:rPr lang="ja-JP" altLang="en-US" sz="1400">
                  <a:solidFill>
                    <a:schemeClr val="bg1"/>
                  </a:solidFill>
                  <a:latin typeface="Meiryo" panose="020B0604030504040204" pitchFamily="34" charset="-128"/>
                  <a:ea typeface="Meiryo" panose="020B0604030504040204" pitchFamily="34" charset="-128"/>
                </a:rPr>
                <a:t>自分の正解ではない</a:t>
              </a:r>
              <a:endParaRPr kumimoji="1" lang="ja-JP" altLang="en-US" sz="1400">
                <a:solidFill>
                  <a:schemeClr val="bg1"/>
                </a:solidFill>
                <a:latin typeface="Meiryo" panose="020B0604030504040204" pitchFamily="34" charset="-128"/>
                <a:ea typeface="Meiryo" panose="020B0604030504040204" pitchFamily="34" charset="-128"/>
              </a:endParaRPr>
            </a:p>
          </p:txBody>
        </p:sp>
      </p:grpSp>
    </p:spTree>
    <p:extLst>
      <p:ext uri="{BB962C8B-B14F-4D97-AF65-F5344CB8AC3E}">
        <p14:creationId xmlns:p14="http://schemas.microsoft.com/office/powerpoint/2010/main" val="25027711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par>
                                <p:cTn id="10" presetID="53" presetClass="entr" presetSubtype="16" fill="hold" nodeType="withEffect">
                                  <p:stCondLst>
                                    <p:cond delay="0"/>
                                  </p:stCondLst>
                                  <p:childTnLst>
                                    <p:set>
                                      <p:cBhvr>
                                        <p:cTn id="11" dur="1" fill="hold">
                                          <p:stCondLst>
                                            <p:cond delay="0"/>
                                          </p:stCondLst>
                                        </p:cTn>
                                        <p:tgtEl>
                                          <p:spTgt spid="22"/>
                                        </p:tgtEl>
                                        <p:attrNameLst>
                                          <p:attrName>style.visibility</p:attrName>
                                        </p:attrNameLst>
                                      </p:cBhvr>
                                      <p:to>
                                        <p:strVal val="visible"/>
                                      </p:to>
                                    </p:set>
                                    <p:anim calcmode="lin" valueType="num">
                                      <p:cBhvr>
                                        <p:cTn id="12" dur="500" fill="hold"/>
                                        <p:tgtEl>
                                          <p:spTgt spid="22"/>
                                        </p:tgtEl>
                                        <p:attrNameLst>
                                          <p:attrName>ppt_w</p:attrName>
                                        </p:attrNameLst>
                                      </p:cBhvr>
                                      <p:tavLst>
                                        <p:tav tm="0">
                                          <p:val>
                                            <p:fltVal val="0"/>
                                          </p:val>
                                        </p:tav>
                                        <p:tav tm="100000">
                                          <p:val>
                                            <p:strVal val="#ppt_w"/>
                                          </p:val>
                                        </p:tav>
                                      </p:tavLst>
                                    </p:anim>
                                    <p:anim calcmode="lin" valueType="num">
                                      <p:cBhvr>
                                        <p:cTn id="13" dur="500" fill="hold"/>
                                        <p:tgtEl>
                                          <p:spTgt spid="22"/>
                                        </p:tgtEl>
                                        <p:attrNameLst>
                                          <p:attrName>ppt_h</p:attrName>
                                        </p:attrNameLst>
                                      </p:cBhvr>
                                      <p:tavLst>
                                        <p:tav tm="0">
                                          <p:val>
                                            <p:fltVal val="0"/>
                                          </p:val>
                                        </p:tav>
                                        <p:tav tm="100000">
                                          <p:val>
                                            <p:strVal val="#ppt_h"/>
                                          </p:val>
                                        </p:tav>
                                      </p:tavLst>
                                    </p:anim>
                                    <p:animEffect transition="in" filter="fade">
                                      <p:cBhvr>
                                        <p:cTn id="14" dur="500"/>
                                        <p:tgtEl>
                                          <p:spTgt spid="22"/>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wipe(up)">
                                      <p:cBhvr>
                                        <p:cTn id="19" dur="500"/>
                                        <p:tgtEl>
                                          <p:spTgt spid="16"/>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35"/>
                                        </p:tgtEl>
                                        <p:attrNameLst>
                                          <p:attrName>style.visibility</p:attrName>
                                        </p:attrNameLst>
                                      </p:cBhvr>
                                      <p:to>
                                        <p:strVal val="visible"/>
                                      </p:to>
                                    </p:set>
                                    <p:animEffect transition="in" filter="wipe(up)">
                                      <p:cBhvr>
                                        <p:cTn id="22" dur="500"/>
                                        <p:tgtEl>
                                          <p:spTgt spid="35"/>
                                        </p:tgtEl>
                                      </p:cBhvr>
                                    </p:animEffect>
                                  </p:childTnLst>
                                </p:cTn>
                              </p:par>
                            </p:childTnLst>
                          </p:cTn>
                        </p:par>
                        <p:par>
                          <p:cTn id="23" fill="hold">
                            <p:stCondLst>
                              <p:cond delay="500"/>
                            </p:stCondLst>
                            <p:childTnLst>
                              <p:par>
                                <p:cTn id="24" presetID="22" presetClass="entr" presetSubtype="1" fill="hold"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wipe(up)">
                                      <p:cBhvr>
                                        <p:cTn id="26" dur="500"/>
                                        <p:tgtEl>
                                          <p:spTgt spid="23"/>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wipe(down)">
                                      <p:cBhvr>
                                        <p:cTn id="31" dur="500"/>
                                        <p:tgtEl>
                                          <p:spTgt spid="20"/>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16" fill="hold" grpId="0" nodeType="clickEffect">
                                  <p:stCondLst>
                                    <p:cond delay="0"/>
                                  </p:stCondLst>
                                  <p:childTnLst>
                                    <p:set>
                                      <p:cBhvr>
                                        <p:cTn id="35" dur="1" fill="hold">
                                          <p:stCondLst>
                                            <p:cond delay="0"/>
                                          </p:stCondLst>
                                        </p:cTn>
                                        <p:tgtEl>
                                          <p:spTgt spid="14"/>
                                        </p:tgtEl>
                                        <p:attrNameLst>
                                          <p:attrName>style.visibility</p:attrName>
                                        </p:attrNameLst>
                                      </p:cBhvr>
                                      <p:to>
                                        <p:strVal val="visible"/>
                                      </p:to>
                                    </p:set>
                                    <p:anim calcmode="lin" valueType="num">
                                      <p:cBhvr>
                                        <p:cTn id="36" dur="500" fill="hold"/>
                                        <p:tgtEl>
                                          <p:spTgt spid="14"/>
                                        </p:tgtEl>
                                        <p:attrNameLst>
                                          <p:attrName>ppt_w</p:attrName>
                                        </p:attrNameLst>
                                      </p:cBhvr>
                                      <p:tavLst>
                                        <p:tav tm="0">
                                          <p:val>
                                            <p:fltVal val="0"/>
                                          </p:val>
                                        </p:tav>
                                        <p:tav tm="100000">
                                          <p:val>
                                            <p:strVal val="#ppt_w"/>
                                          </p:val>
                                        </p:tav>
                                      </p:tavLst>
                                    </p:anim>
                                    <p:anim calcmode="lin" valueType="num">
                                      <p:cBhvr>
                                        <p:cTn id="37" dur="500" fill="hold"/>
                                        <p:tgtEl>
                                          <p:spTgt spid="14"/>
                                        </p:tgtEl>
                                        <p:attrNameLst>
                                          <p:attrName>ppt_h</p:attrName>
                                        </p:attrNameLst>
                                      </p:cBhvr>
                                      <p:tavLst>
                                        <p:tav tm="0">
                                          <p:val>
                                            <p:fltVal val="0"/>
                                          </p:val>
                                        </p:tav>
                                        <p:tav tm="100000">
                                          <p:val>
                                            <p:strVal val="#ppt_h"/>
                                          </p:val>
                                        </p:tav>
                                      </p:tavLst>
                                    </p:anim>
                                    <p:animEffect transition="in" filter="fade">
                                      <p:cBhvr>
                                        <p:cTn id="38" dur="500"/>
                                        <p:tgtEl>
                                          <p:spTgt spid="14"/>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nodeType="click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14" grpId="0" animBg="1"/>
      <p:bldP spid="16"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正方形/長方形 25">
            <a:extLst>
              <a:ext uri="{FF2B5EF4-FFF2-40B4-BE49-F238E27FC236}">
                <a16:creationId xmlns:a16="http://schemas.microsoft.com/office/drawing/2014/main" id="{F2660924-6B11-7C29-7C4E-804D0209236B}"/>
              </a:ext>
            </a:extLst>
          </p:cNvPr>
          <p:cNvSpPr/>
          <p:nvPr/>
        </p:nvSpPr>
        <p:spPr>
          <a:xfrm>
            <a:off x="5355442" y="827849"/>
            <a:ext cx="1415772" cy="5003991"/>
          </a:xfrm>
          <a:prstGeom prst="rect">
            <a:avLst/>
          </a:prstGeom>
          <a:solidFill>
            <a:srgbClr val="FF7E79"/>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正方形/長方形 24">
            <a:extLst>
              <a:ext uri="{FF2B5EF4-FFF2-40B4-BE49-F238E27FC236}">
                <a16:creationId xmlns:a16="http://schemas.microsoft.com/office/drawing/2014/main" id="{71AFFA2E-464F-C686-F02E-BEE7695C5E17}"/>
              </a:ext>
            </a:extLst>
          </p:cNvPr>
          <p:cNvSpPr/>
          <p:nvPr/>
        </p:nvSpPr>
        <p:spPr>
          <a:xfrm>
            <a:off x="2378548" y="827042"/>
            <a:ext cx="1415772" cy="5003991"/>
          </a:xfrm>
          <a:prstGeom prst="rect">
            <a:avLst/>
          </a:prstGeom>
          <a:solidFill>
            <a:srgbClr val="7030A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14B92850-4DFD-FCBA-6726-0D2B8F82373D}"/>
              </a:ext>
            </a:extLst>
          </p:cNvPr>
          <p:cNvSpPr>
            <a:spLocks noGrp="1"/>
          </p:cNvSpPr>
          <p:nvPr>
            <p:ph type="title"/>
          </p:nvPr>
        </p:nvSpPr>
        <p:spPr/>
        <p:txBody>
          <a:bodyPr/>
          <a:lstStyle/>
          <a:p>
            <a:r>
              <a:rPr kumimoji="1" lang="ja-JP" altLang="en-US"/>
              <a:t>社会的パラダイムの変遷と</a:t>
            </a:r>
            <a:r>
              <a:rPr kumimoji="1" lang="en-US" altLang="ja-JP" dirty="0"/>
              <a:t>DX</a:t>
            </a:r>
            <a:endParaRPr kumimoji="1" lang="ja-JP" altLang="en-US"/>
          </a:p>
        </p:txBody>
      </p:sp>
      <p:sp>
        <p:nvSpPr>
          <p:cNvPr id="3" name="正方形/長方形 2">
            <a:extLst>
              <a:ext uri="{FF2B5EF4-FFF2-40B4-BE49-F238E27FC236}">
                <a16:creationId xmlns:a16="http://schemas.microsoft.com/office/drawing/2014/main" id="{62549EEB-B765-F2DB-4658-71C55B3C088C}"/>
              </a:ext>
            </a:extLst>
          </p:cNvPr>
          <p:cNvSpPr/>
          <p:nvPr/>
        </p:nvSpPr>
        <p:spPr>
          <a:xfrm>
            <a:off x="143345" y="1398905"/>
            <a:ext cx="2840415" cy="4300855"/>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4" name="正方形/長方形 3">
            <a:extLst>
              <a:ext uri="{FF2B5EF4-FFF2-40B4-BE49-F238E27FC236}">
                <a16:creationId xmlns:a16="http://schemas.microsoft.com/office/drawing/2014/main" id="{45E4017B-598A-AFE2-D2C2-7841ECEFBDD3}"/>
              </a:ext>
            </a:extLst>
          </p:cNvPr>
          <p:cNvSpPr/>
          <p:nvPr/>
        </p:nvSpPr>
        <p:spPr>
          <a:xfrm>
            <a:off x="3153985" y="1398905"/>
            <a:ext cx="2840415" cy="4300855"/>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5" name="正方形/長方形 4">
            <a:extLst>
              <a:ext uri="{FF2B5EF4-FFF2-40B4-BE49-F238E27FC236}">
                <a16:creationId xmlns:a16="http://schemas.microsoft.com/office/drawing/2014/main" id="{84BB5CBD-2BAD-EDDC-1C27-1B086173887B}"/>
              </a:ext>
            </a:extLst>
          </p:cNvPr>
          <p:cNvSpPr/>
          <p:nvPr/>
        </p:nvSpPr>
        <p:spPr>
          <a:xfrm>
            <a:off x="6164625" y="1398905"/>
            <a:ext cx="2840415" cy="430085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6" name="テキスト ボックス 5">
            <a:extLst>
              <a:ext uri="{FF2B5EF4-FFF2-40B4-BE49-F238E27FC236}">
                <a16:creationId xmlns:a16="http://schemas.microsoft.com/office/drawing/2014/main" id="{92886A4D-279B-C71F-1084-F814C32838B5}"/>
              </a:ext>
            </a:extLst>
          </p:cNvPr>
          <p:cNvSpPr txBox="1"/>
          <p:nvPr/>
        </p:nvSpPr>
        <p:spPr>
          <a:xfrm>
            <a:off x="699585" y="1574800"/>
            <a:ext cx="1723550" cy="707886"/>
          </a:xfrm>
          <a:prstGeom prst="rect">
            <a:avLst/>
          </a:prstGeom>
          <a:noFill/>
        </p:spPr>
        <p:txBody>
          <a:bodyPr wrap="none" rtlCol="0">
            <a:spAutoFit/>
          </a:bodyPr>
          <a:lstStyle/>
          <a:p>
            <a:pPr algn="ctr"/>
            <a:r>
              <a:rPr kumimoji="1" lang="ja-JP" altLang="en-US" sz="4000" b="1">
                <a:solidFill>
                  <a:schemeClr val="bg1"/>
                </a:solidFill>
                <a:latin typeface="Meiryo" panose="020B0604030504040204" pitchFamily="34" charset="-128"/>
                <a:ea typeface="Meiryo" panose="020B0604030504040204" pitchFamily="34" charset="-128"/>
              </a:rPr>
              <a:t>安定性</a:t>
            </a:r>
          </a:p>
        </p:txBody>
      </p:sp>
      <p:sp>
        <p:nvSpPr>
          <p:cNvPr id="7" name="テキスト ボックス 6">
            <a:extLst>
              <a:ext uri="{FF2B5EF4-FFF2-40B4-BE49-F238E27FC236}">
                <a16:creationId xmlns:a16="http://schemas.microsoft.com/office/drawing/2014/main" id="{A2FA67F7-5A42-DFA8-B3C3-D213714C830D}"/>
              </a:ext>
            </a:extLst>
          </p:cNvPr>
          <p:cNvSpPr txBox="1"/>
          <p:nvPr/>
        </p:nvSpPr>
        <p:spPr>
          <a:xfrm>
            <a:off x="3710226" y="1574800"/>
            <a:ext cx="1723549" cy="707886"/>
          </a:xfrm>
          <a:prstGeom prst="rect">
            <a:avLst/>
          </a:prstGeom>
          <a:noFill/>
        </p:spPr>
        <p:txBody>
          <a:bodyPr wrap="none" rtlCol="0">
            <a:spAutoFit/>
          </a:bodyPr>
          <a:lstStyle/>
          <a:p>
            <a:pPr algn="ctr"/>
            <a:r>
              <a:rPr kumimoji="1" lang="ja-JP" altLang="en-US" sz="4000" b="1">
                <a:solidFill>
                  <a:schemeClr val="bg1"/>
                </a:solidFill>
                <a:latin typeface="Meiryo" panose="020B0604030504040204" pitchFamily="34" charset="-128"/>
                <a:ea typeface="Meiryo" panose="020B0604030504040204" pitchFamily="34" charset="-128"/>
              </a:rPr>
              <a:t>俊敏性</a:t>
            </a:r>
          </a:p>
        </p:txBody>
      </p:sp>
      <p:sp>
        <p:nvSpPr>
          <p:cNvPr id="8" name="テキスト ボックス 7">
            <a:extLst>
              <a:ext uri="{FF2B5EF4-FFF2-40B4-BE49-F238E27FC236}">
                <a16:creationId xmlns:a16="http://schemas.microsoft.com/office/drawing/2014/main" id="{B05C09A0-2B5F-11A4-E87A-1248979847EC}"/>
              </a:ext>
            </a:extLst>
          </p:cNvPr>
          <p:cNvSpPr txBox="1"/>
          <p:nvPr/>
        </p:nvSpPr>
        <p:spPr>
          <a:xfrm>
            <a:off x="6720867" y="1574800"/>
            <a:ext cx="1723549" cy="707886"/>
          </a:xfrm>
          <a:prstGeom prst="rect">
            <a:avLst/>
          </a:prstGeom>
          <a:noFill/>
        </p:spPr>
        <p:txBody>
          <a:bodyPr wrap="none" rtlCol="0">
            <a:spAutoFit/>
          </a:bodyPr>
          <a:lstStyle/>
          <a:p>
            <a:pPr algn="ctr"/>
            <a:r>
              <a:rPr kumimoji="1" lang="ja-JP" altLang="en-US" sz="4000" b="1">
                <a:solidFill>
                  <a:schemeClr val="bg1"/>
                </a:solidFill>
                <a:latin typeface="Meiryo" panose="020B0604030504040204" pitchFamily="34" charset="-128"/>
                <a:ea typeface="Meiryo" panose="020B0604030504040204" pitchFamily="34" charset="-128"/>
              </a:rPr>
              <a:t>人間性</a:t>
            </a:r>
          </a:p>
        </p:txBody>
      </p:sp>
      <p:sp>
        <p:nvSpPr>
          <p:cNvPr id="9" name="テキスト ボックス 8">
            <a:extLst>
              <a:ext uri="{FF2B5EF4-FFF2-40B4-BE49-F238E27FC236}">
                <a16:creationId xmlns:a16="http://schemas.microsoft.com/office/drawing/2014/main" id="{035949EB-8E1B-3722-9815-168B4DC3E37E}"/>
              </a:ext>
            </a:extLst>
          </p:cNvPr>
          <p:cNvSpPr txBox="1"/>
          <p:nvPr/>
        </p:nvSpPr>
        <p:spPr>
          <a:xfrm>
            <a:off x="956421" y="2174240"/>
            <a:ext cx="1209882" cy="677108"/>
          </a:xfrm>
          <a:prstGeom prst="rect">
            <a:avLst/>
          </a:prstGeom>
          <a:noFill/>
        </p:spPr>
        <p:txBody>
          <a:bodyPr wrap="none" rtlCol="0">
            <a:spAutoFit/>
          </a:bodyPr>
          <a:lstStyle/>
          <a:p>
            <a:pPr algn="ctr"/>
            <a:r>
              <a:rPr kumimoji="1" lang="ja-JP" altLang="en-US" sz="2400">
                <a:solidFill>
                  <a:schemeClr val="bg1"/>
                </a:solidFill>
                <a:latin typeface="Meiryo" panose="020B0604030504040204" pitchFamily="34" charset="-128"/>
                <a:ea typeface="Meiryo" panose="020B0604030504040204" pitchFamily="34" charset="-128"/>
              </a:rPr>
              <a:t>生産性</a:t>
            </a:r>
            <a:endParaRPr kumimoji="1" lang="en-US" altLang="ja-JP" sz="2400" dirty="0">
              <a:solidFill>
                <a:schemeClr val="bg1"/>
              </a:solidFill>
              <a:latin typeface="Meiryo" panose="020B0604030504040204" pitchFamily="34" charset="-128"/>
              <a:ea typeface="Meiryo" panose="020B0604030504040204" pitchFamily="34" charset="-128"/>
            </a:endParaRPr>
          </a:p>
          <a:p>
            <a:pPr algn="ctr"/>
            <a:r>
              <a:rPr lang="en-US" altLang="ja-JP" sz="1400" dirty="0">
                <a:solidFill>
                  <a:schemeClr val="bg1"/>
                </a:solidFill>
                <a:latin typeface="Meiryo" panose="020B0604030504040204" pitchFamily="34" charset="-128"/>
                <a:ea typeface="Meiryo" panose="020B0604030504040204" pitchFamily="34" charset="-128"/>
              </a:rPr>
              <a:t>Productivity</a:t>
            </a:r>
            <a:endParaRPr kumimoji="1" lang="ja-JP" altLang="en-US" sz="1400">
              <a:solidFill>
                <a:schemeClr val="bg1"/>
              </a:solidFill>
              <a:latin typeface="Meiryo" panose="020B0604030504040204" pitchFamily="34" charset="-128"/>
              <a:ea typeface="Meiryo" panose="020B0604030504040204" pitchFamily="34" charset="-128"/>
            </a:endParaRPr>
          </a:p>
        </p:txBody>
      </p:sp>
      <p:sp>
        <p:nvSpPr>
          <p:cNvPr id="10" name="テキスト ボックス 9">
            <a:extLst>
              <a:ext uri="{FF2B5EF4-FFF2-40B4-BE49-F238E27FC236}">
                <a16:creationId xmlns:a16="http://schemas.microsoft.com/office/drawing/2014/main" id="{C16B4624-247D-85FD-E1B0-E74A2B1758E2}"/>
              </a:ext>
            </a:extLst>
          </p:cNvPr>
          <p:cNvSpPr txBox="1"/>
          <p:nvPr/>
        </p:nvSpPr>
        <p:spPr>
          <a:xfrm>
            <a:off x="4018003" y="2174240"/>
            <a:ext cx="1107996" cy="677108"/>
          </a:xfrm>
          <a:prstGeom prst="rect">
            <a:avLst/>
          </a:prstGeom>
          <a:noFill/>
        </p:spPr>
        <p:txBody>
          <a:bodyPr wrap="none" rtlCol="0">
            <a:spAutoFit/>
          </a:bodyPr>
          <a:lstStyle/>
          <a:p>
            <a:pPr algn="ctr"/>
            <a:r>
              <a:rPr kumimoji="1" lang="ja-JP" altLang="en-US" sz="2400">
                <a:solidFill>
                  <a:schemeClr val="bg1"/>
                </a:solidFill>
                <a:latin typeface="Meiryo" panose="020B0604030504040204" pitchFamily="34" charset="-128"/>
                <a:ea typeface="Meiryo" panose="020B0604030504040204" pitchFamily="34" charset="-128"/>
              </a:rPr>
              <a:t>多様性</a:t>
            </a:r>
            <a:endParaRPr lang="en-US" altLang="ja-JP" sz="2400" dirty="0">
              <a:solidFill>
                <a:schemeClr val="bg1"/>
              </a:solidFill>
              <a:latin typeface="Meiryo" panose="020B0604030504040204" pitchFamily="34" charset="-128"/>
              <a:ea typeface="Meiryo" panose="020B0604030504040204" pitchFamily="34" charset="-128"/>
            </a:endParaRPr>
          </a:p>
          <a:p>
            <a:pPr algn="ctr"/>
            <a:r>
              <a:rPr kumimoji="1" lang="en-US" altLang="ja-JP" sz="1400" dirty="0">
                <a:solidFill>
                  <a:schemeClr val="bg1"/>
                </a:solidFill>
                <a:latin typeface="Meiryo" panose="020B0604030504040204" pitchFamily="34" charset="-128"/>
                <a:ea typeface="Meiryo" panose="020B0604030504040204" pitchFamily="34" charset="-128"/>
              </a:rPr>
              <a:t>Diversity</a:t>
            </a:r>
            <a:endParaRPr kumimoji="1" lang="ja-JP" altLang="en-US" sz="1400">
              <a:solidFill>
                <a:schemeClr val="bg1"/>
              </a:solidFill>
              <a:latin typeface="Meiryo" panose="020B0604030504040204" pitchFamily="34" charset="-128"/>
              <a:ea typeface="Meiryo" panose="020B0604030504040204" pitchFamily="34" charset="-128"/>
            </a:endParaRPr>
          </a:p>
        </p:txBody>
      </p:sp>
      <p:sp>
        <p:nvSpPr>
          <p:cNvPr id="11" name="テキスト ボックス 10">
            <a:extLst>
              <a:ext uri="{FF2B5EF4-FFF2-40B4-BE49-F238E27FC236}">
                <a16:creationId xmlns:a16="http://schemas.microsoft.com/office/drawing/2014/main" id="{606B6C2C-56BB-7632-6A27-069EB881478D}"/>
              </a:ext>
            </a:extLst>
          </p:cNvPr>
          <p:cNvSpPr txBox="1"/>
          <p:nvPr/>
        </p:nvSpPr>
        <p:spPr>
          <a:xfrm>
            <a:off x="6720866" y="2174240"/>
            <a:ext cx="1723550" cy="677108"/>
          </a:xfrm>
          <a:prstGeom prst="rect">
            <a:avLst/>
          </a:prstGeom>
          <a:noFill/>
        </p:spPr>
        <p:txBody>
          <a:bodyPr wrap="none" rtlCol="0">
            <a:spAutoFit/>
          </a:bodyPr>
          <a:lstStyle/>
          <a:p>
            <a:pPr algn="ctr"/>
            <a:r>
              <a:rPr kumimoji="1" lang="ja-JP" altLang="en-US" sz="2400">
                <a:solidFill>
                  <a:schemeClr val="bg1"/>
                </a:solidFill>
                <a:latin typeface="Meiryo" panose="020B0604030504040204" pitchFamily="34" charset="-128"/>
                <a:ea typeface="Meiryo" panose="020B0604030504040204" pitchFamily="34" charset="-128"/>
              </a:rPr>
              <a:t>持続可能性</a:t>
            </a:r>
            <a:endParaRPr kumimoji="1" lang="en-US" altLang="ja-JP" sz="2400" dirty="0">
              <a:solidFill>
                <a:schemeClr val="bg1"/>
              </a:solidFill>
              <a:latin typeface="Meiryo" panose="020B0604030504040204" pitchFamily="34" charset="-128"/>
              <a:ea typeface="Meiryo" panose="020B0604030504040204" pitchFamily="34" charset="-128"/>
            </a:endParaRPr>
          </a:p>
          <a:p>
            <a:pPr algn="ctr"/>
            <a:r>
              <a:rPr lang="en-US" altLang="ja-JP" sz="1400" dirty="0">
                <a:solidFill>
                  <a:schemeClr val="bg1"/>
                </a:solidFill>
                <a:latin typeface="Meiryo" panose="020B0604030504040204" pitchFamily="34" charset="-128"/>
                <a:ea typeface="Meiryo" panose="020B0604030504040204" pitchFamily="34" charset="-128"/>
              </a:rPr>
              <a:t>Sustainability</a:t>
            </a:r>
            <a:endParaRPr kumimoji="1" lang="ja-JP" altLang="en-US" sz="1400">
              <a:solidFill>
                <a:schemeClr val="bg1"/>
              </a:solidFill>
              <a:latin typeface="Meiryo" panose="020B0604030504040204" pitchFamily="34" charset="-128"/>
              <a:ea typeface="Meiryo" panose="020B0604030504040204" pitchFamily="34" charset="-128"/>
            </a:endParaRPr>
          </a:p>
        </p:txBody>
      </p:sp>
      <p:sp>
        <p:nvSpPr>
          <p:cNvPr id="12" name="テキスト ボックス 11">
            <a:extLst>
              <a:ext uri="{FF2B5EF4-FFF2-40B4-BE49-F238E27FC236}">
                <a16:creationId xmlns:a16="http://schemas.microsoft.com/office/drawing/2014/main" id="{01D95495-3226-B7BC-CE42-B3D1E59855C0}"/>
              </a:ext>
            </a:extLst>
          </p:cNvPr>
          <p:cNvSpPr txBox="1"/>
          <p:nvPr/>
        </p:nvSpPr>
        <p:spPr>
          <a:xfrm>
            <a:off x="468758" y="2798676"/>
            <a:ext cx="2185214" cy="646331"/>
          </a:xfrm>
          <a:prstGeom prst="rect">
            <a:avLst/>
          </a:prstGeom>
          <a:noFill/>
        </p:spPr>
        <p:txBody>
          <a:bodyPr wrap="none" rtlCol="0">
            <a:spAutoFit/>
          </a:bodyPr>
          <a:lstStyle/>
          <a:p>
            <a:pPr algn="ctr"/>
            <a:r>
              <a:rPr lang="ja-JP" altLang="en-US" sz="1200">
                <a:solidFill>
                  <a:schemeClr val="bg1"/>
                </a:solidFill>
                <a:latin typeface="Meiryo" panose="020B0604030504040204" pitchFamily="34" charset="-128"/>
                <a:ea typeface="Meiryo" panose="020B0604030504040204" pitchFamily="34" charset="-128"/>
              </a:rPr>
              <a:t>予測可能な未来に備え</a:t>
            </a:r>
            <a:endParaRPr lang="en-US" altLang="ja-JP" sz="1200" dirty="0">
              <a:solidFill>
                <a:schemeClr val="bg1"/>
              </a:solidFill>
              <a:latin typeface="Meiryo" panose="020B0604030504040204" pitchFamily="34" charset="-128"/>
              <a:ea typeface="Meiryo" panose="020B0604030504040204" pitchFamily="34" charset="-128"/>
            </a:endParaRPr>
          </a:p>
          <a:p>
            <a:pPr algn="ctr"/>
            <a:r>
              <a:rPr lang="ja-JP" altLang="en-US" sz="1200">
                <a:solidFill>
                  <a:schemeClr val="bg1"/>
                </a:solidFill>
                <a:latin typeface="Meiryo" panose="020B0604030504040204" pitchFamily="34" charset="-128"/>
                <a:ea typeface="Meiryo" panose="020B0604030504040204" pitchFamily="34" charset="-128"/>
              </a:rPr>
              <a:t>計画的・分析的に事象を捉え</a:t>
            </a:r>
            <a:endParaRPr lang="en-US" altLang="ja-JP" sz="1200" dirty="0">
              <a:solidFill>
                <a:schemeClr val="bg1"/>
              </a:solidFill>
              <a:latin typeface="Meiryo" panose="020B0604030504040204" pitchFamily="34" charset="-128"/>
              <a:ea typeface="Meiryo" panose="020B0604030504040204" pitchFamily="34" charset="-128"/>
            </a:endParaRPr>
          </a:p>
          <a:p>
            <a:pPr algn="ctr"/>
            <a:r>
              <a:rPr lang="ja-JP" altLang="en-US" sz="1200">
                <a:solidFill>
                  <a:schemeClr val="bg1"/>
                </a:solidFill>
                <a:latin typeface="Meiryo" panose="020B0604030504040204" pitchFamily="34" charset="-128"/>
                <a:ea typeface="Meiryo" panose="020B0604030504040204" pitchFamily="34" charset="-128"/>
              </a:rPr>
              <a:t>均質的・集団的に事業を遂行</a:t>
            </a:r>
            <a:endParaRPr lang="en-US" altLang="ja-JP" sz="1200" dirty="0">
              <a:solidFill>
                <a:schemeClr val="bg1"/>
              </a:solidFill>
              <a:latin typeface="Meiryo" panose="020B0604030504040204" pitchFamily="34" charset="-128"/>
              <a:ea typeface="Meiryo" panose="020B0604030504040204" pitchFamily="34" charset="-128"/>
            </a:endParaRPr>
          </a:p>
        </p:txBody>
      </p:sp>
      <p:sp>
        <p:nvSpPr>
          <p:cNvPr id="15" name="テキスト ボックス 14">
            <a:extLst>
              <a:ext uri="{FF2B5EF4-FFF2-40B4-BE49-F238E27FC236}">
                <a16:creationId xmlns:a16="http://schemas.microsoft.com/office/drawing/2014/main" id="{D6B513C7-8C5A-76A9-26BD-B0842979A7FE}"/>
              </a:ext>
            </a:extLst>
          </p:cNvPr>
          <p:cNvSpPr txBox="1"/>
          <p:nvPr/>
        </p:nvSpPr>
        <p:spPr>
          <a:xfrm>
            <a:off x="3402449" y="2798676"/>
            <a:ext cx="2339102" cy="646331"/>
          </a:xfrm>
          <a:prstGeom prst="rect">
            <a:avLst/>
          </a:prstGeom>
          <a:noFill/>
        </p:spPr>
        <p:txBody>
          <a:bodyPr wrap="none" rtlCol="0">
            <a:spAutoFit/>
          </a:bodyPr>
          <a:lstStyle/>
          <a:p>
            <a:pPr algn="ctr"/>
            <a:r>
              <a:rPr lang="ja-JP" altLang="en-US" sz="1200">
                <a:solidFill>
                  <a:schemeClr val="bg1"/>
                </a:solidFill>
                <a:latin typeface="Meiryo" panose="020B0604030504040204" pitchFamily="34" charset="-128"/>
                <a:ea typeface="Meiryo" panose="020B0604030504040204" pitchFamily="34" charset="-128"/>
              </a:rPr>
              <a:t>予測不可能な未来に対処すべく</a:t>
            </a:r>
            <a:endParaRPr lang="en-US" altLang="ja-JP" sz="1200" dirty="0">
              <a:solidFill>
                <a:schemeClr val="bg1"/>
              </a:solidFill>
              <a:latin typeface="Meiryo" panose="020B0604030504040204" pitchFamily="34" charset="-128"/>
              <a:ea typeface="Meiryo" panose="020B0604030504040204" pitchFamily="34" charset="-128"/>
            </a:endParaRPr>
          </a:p>
          <a:p>
            <a:pPr algn="ctr"/>
            <a:r>
              <a:rPr lang="ja-JP" altLang="en-US" sz="1200">
                <a:solidFill>
                  <a:schemeClr val="bg1"/>
                </a:solidFill>
                <a:latin typeface="Meiryo" panose="020B0604030504040204" pitchFamily="34" charset="-128"/>
                <a:ea typeface="Meiryo" panose="020B0604030504040204" pitchFamily="34" charset="-128"/>
              </a:rPr>
              <a:t>リアルタイムに事実を捉え</a:t>
            </a:r>
            <a:endParaRPr lang="en-US" altLang="ja-JP" sz="1200" dirty="0">
              <a:solidFill>
                <a:schemeClr val="bg1"/>
              </a:solidFill>
              <a:latin typeface="Meiryo" panose="020B0604030504040204" pitchFamily="34" charset="-128"/>
              <a:ea typeface="Meiryo" panose="020B0604030504040204" pitchFamily="34" charset="-128"/>
            </a:endParaRPr>
          </a:p>
          <a:p>
            <a:pPr algn="ctr"/>
            <a:r>
              <a:rPr lang="ja-JP" altLang="en-US" sz="1200">
                <a:solidFill>
                  <a:schemeClr val="bg1"/>
                </a:solidFill>
                <a:latin typeface="Meiryo" panose="020B0604030504040204" pitchFamily="34" charset="-128"/>
                <a:ea typeface="Meiryo" panose="020B0604030504040204" pitchFamily="34" charset="-128"/>
              </a:rPr>
              <a:t>独創的・自律的に事業を遂行</a:t>
            </a:r>
            <a:endParaRPr lang="en-US" altLang="ja-JP" sz="1200" dirty="0">
              <a:solidFill>
                <a:schemeClr val="bg1"/>
              </a:solidFill>
              <a:latin typeface="Meiryo" panose="020B0604030504040204" pitchFamily="34" charset="-128"/>
              <a:ea typeface="Meiryo" panose="020B0604030504040204" pitchFamily="34" charset="-128"/>
            </a:endParaRPr>
          </a:p>
        </p:txBody>
      </p:sp>
      <p:sp>
        <p:nvSpPr>
          <p:cNvPr id="16" name="テキスト ボックス 15">
            <a:extLst>
              <a:ext uri="{FF2B5EF4-FFF2-40B4-BE49-F238E27FC236}">
                <a16:creationId xmlns:a16="http://schemas.microsoft.com/office/drawing/2014/main" id="{E58092F8-A4C3-6831-67B3-06FDB63B968D}"/>
              </a:ext>
            </a:extLst>
          </p:cNvPr>
          <p:cNvSpPr txBox="1"/>
          <p:nvPr/>
        </p:nvSpPr>
        <p:spPr>
          <a:xfrm>
            <a:off x="6336151" y="2798676"/>
            <a:ext cx="2492990" cy="646331"/>
          </a:xfrm>
          <a:prstGeom prst="rect">
            <a:avLst/>
          </a:prstGeom>
          <a:noFill/>
        </p:spPr>
        <p:txBody>
          <a:bodyPr wrap="none" rtlCol="0">
            <a:spAutoFit/>
          </a:bodyPr>
          <a:lstStyle/>
          <a:p>
            <a:pPr algn="ctr"/>
            <a:r>
              <a:rPr lang="ja-JP" altLang="en-US" sz="1200">
                <a:solidFill>
                  <a:schemeClr val="bg1"/>
                </a:solidFill>
                <a:latin typeface="Meiryo" panose="020B0604030504040204" pitchFamily="34" charset="-128"/>
                <a:ea typeface="Meiryo" panose="020B0604030504040204" pitchFamily="34" charset="-128"/>
              </a:rPr>
              <a:t>資源の枯渇・環境破壊に直面し</a:t>
            </a:r>
            <a:endParaRPr lang="en-US" altLang="ja-JP" sz="1200" dirty="0">
              <a:solidFill>
                <a:schemeClr val="bg1"/>
              </a:solidFill>
              <a:latin typeface="Meiryo" panose="020B0604030504040204" pitchFamily="34" charset="-128"/>
              <a:ea typeface="Meiryo" panose="020B0604030504040204" pitchFamily="34" charset="-128"/>
            </a:endParaRPr>
          </a:p>
          <a:p>
            <a:pPr algn="ctr"/>
            <a:r>
              <a:rPr lang="ja-JP" altLang="en-US" sz="1200">
                <a:solidFill>
                  <a:schemeClr val="bg1"/>
                </a:solidFill>
                <a:latin typeface="Meiryo" panose="020B0604030504040204" pitchFamily="34" charset="-128"/>
                <a:ea typeface="Meiryo" panose="020B0604030504040204" pitchFamily="34" charset="-128"/>
              </a:rPr>
              <a:t>地球規模かつ包括的に世界を捉え</a:t>
            </a:r>
            <a:endParaRPr lang="en-US" altLang="ja-JP" sz="1200" dirty="0">
              <a:solidFill>
                <a:schemeClr val="bg1"/>
              </a:solidFill>
              <a:latin typeface="Meiryo" panose="020B0604030504040204" pitchFamily="34" charset="-128"/>
              <a:ea typeface="Meiryo" panose="020B0604030504040204" pitchFamily="34" charset="-128"/>
            </a:endParaRPr>
          </a:p>
          <a:p>
            <a:pPr algn="ctr"/>
            <a:r>
              <a:rPr lang="ja-JP" altLang="en-US" sz="1200">
                <a:solidFill>
                  <a:schemeClr val="bg1"/>
                </a:solidFill>
                <a:latin typeface="Meiryo" panose="020B0604030504040204" pitchFamily="34" charset="-128"/>
                <a:ea typeface="Meiryo" panose="020B0604030504040204" pitchFamily="34" charset="-128"/>
              </a:rPr>
              <a:t>共感的・倫理的に事業を遂行する</a:t>
            </a:r>
            <a:endParaRPr lang="en-US" altLang="ja-JP" sz="1200" dirty="0">
              <a:solidFill>
                <a:schemeClr val="bg1"/>
              </a:solidFill>
              <a:latin typeface="Meiryo" panose="020B0604030504040204" pitchFamily="34" charset="-128"/>
              <a:ea typeface="Meiryo" panose="020B0604030504040204" pitchFamily="34" charset="-128"/>
            </a:endParaRPr>
          </a:p>
        </p:txBody>
      </p:sp>
      <p:sp>
        <p:nvSpPr>
          <p:cNvPr id="17" name="テキスト ボックス 16">
            <a:extLst>
              <a:ext uri="{FF2B5EF4-FFF2-40B4-BE49-F238E27FC236}">
                <a16:creationId xmlns:a16="http://schemas.microsoft.com/office/drawing/2014/main" id="{55D64347-851E-04D5-9027-537302A693F7}"/>
              </a:ext>
            </a:extLst>
          </p:cNvPr>
          <p:cNvSpPr txBox="1"/>
          <p:nvPr/>
        </p:nvSpPr>
        <p:spPr>
          <a:xfrm>
            <a:off x="314865" y="3469777"/>
            <a:ext cx="2492990" cy="400110"/>
          </a:xfrm>
          <a:prstGeom prst="rect">
            <a:avLst/>
          </a:prstGeom>
          <a:noFill/>
        </p:spPr>
        <p:txBody>
          <a:bodyPr wrap="none" rtlCol="0">
            <a:spAutoFit/>
          </a:bodyPr>
          <a:lstStyle/>
          <a:p>
            <a:pPr algn="ctr"/>
            <a:r>
              <a:rPr kumimoji="1" lang="ja-JP" altLang="en-US" sz="2000">
                <a:solidFill>
                  <a:schemeClr val="bg1"/>
                </a:solidFill>
                <a:latin typeface="Meiryo" panose="020B0604030504040204" pitchFamily="34" charset="-128"/>
                <a:ea typeface="Meiryo" panose="020B0604030504040204" pitchFamily="34" charset="-128"/>
              </a:rPr>
              <a:t>大量生産・大量消費</a:t>
            </a:r>
          </a:p>
        </p:txBody>
      </p:sp>
      <p:sp>
        <p:nvSpPr>
          <p:cNvPr id="18" name="テキスト ボックス 17">
            <a:extLst>
              <a:ext uri="{FF2B5EF4-FFF2-40B4-BE49-F238E27FC236}">
                <a16:creationId xmlns:a16="http://schemas.microsoft.com/office/drawing/2014/main" id="{A87F719D-9354-FF86-83F6-202A483FA546}"/>
              </a:ext>
            </a:extLst>
          </p:cNvPr>
          <p:cNvSpPr txBox="1"/>
          <p:nvPr/>
        </p:nvSpPr>
        <p:spPr>
          <a:xfrm>
            <a:off x="3325505" y="3469777"/>
            <a:ext cx="2492990" cy="400110"/>
          </a:xfrm>
          <a:prstGeom prst="rect">
            <a:avLst/>
          </a:prstGeom>
          <a:noFill/>
        </p:spPr>
        <p:txBody>
          <a:bodyPr wrap="none" rtlCol="0">
            <a:spAutoFit/>
          </a:bodyPr>
          <a:lstStyle/>
          <a:p>
            <a:pPr algn="ctr"/>
            <a:r>
              <a:rPr kumimoji="1" lang="ja-JP" altLang="en-US" sz="2000">
                <a:solidFill>
                  <a:schemeClr val="bg1"/>
                </a:solidFill>
                <a:latin typeface="Meiryo" panose="020B0604030504040204" pitchFamily="34" charset="-128"/>
                <a:ea typeface="Meiryo" panose="020B0604030504040204" pitchFamily="34" charset="-128"/>
              </a:rPr>
              <a:t>最適生産・多様消費</a:t>
            </a:r>
          </a:p>
        </p:txBody>
      </p:sp>
      <p:sp>
        <p:nvSpPr>
          <p:cNvPr id="19" name="テキスト ボックス 18">
            <a:extLst>
              <a:ext uri="{FF2B5EF4-FFF2-40B4-BE49-F238E27FC236}">
                <a16:creationId xmlns:a16="http://schemas.microsoft.com/office/drawing/2014/main" id="{15AD0515-7F62-79F5-5562-73EF978C4FF5}"/>
              </a:ext>
            </a:extLst>
          </p:cNvPr>
          <p:cNvSpPr txBox="1"/>
          <p:nvPr/>
        </p:nvSpPr>
        <p:spPr>
          <a:xfrm>
            <a:off x="6336146" y="3469777"/>
            <a:ext cx="2492990" cy="400110"/>
          </a:xfrm>
          <a:prstGeom prst="rect">
            <a:avLst/>
          </a:prstGeom>
          <a:noFill/>
        </p:spPr>
        <p:txBody>
          <a:bodyPr wrap="none" rtlCol="0">
            <a:spAutoFit/>
          </a:bodyPr>
          <a:lstStyle/>
          <a:p>
            <a:pPr algn="ctr"/>
            <a:r>
              <a:rPr kumimoji="1" lang="ja-JP" altLang="en-US" sz="2000">
                <a:solidFill>
                  <a:schemeClr val="bg1"/>
                </a:solidFill>
                <a:latin typeface="Meiryo" panose="020B0604030504040204" pitchFamily="34" charset="-128"/>
                <a:ea typeface="Meiryo" panose="020B0604030504040204" pitchFamily="34" charset="-128"/>
              </a:rPr>
              <a:t>少量生産・循環利用</a:t>
            </a:r>
          </a:p>
        </p:txBody>
      </p:sp>
      <p:sp>
        <p:nvSpPr>
          <p:cNvPr id="22" name="テキスト ボックス 21">
            <a:extLst>
              <a:ext uri="{FF2B5EF4-FFF2-40B4-BE49-F238E27FC236}">
                <a16:creationId xmlns:a16="http://schemas.microsoft.com/office/drawing/2014/main" id="{DB2D8FBE-E4BC-F94D-C31D-A5E4CDB0BA52}"/>
              </a:ext>
            </a:extLst>
          </p:cNvPr>
          <p:cNvSpPr txBox="1"/>
          <p:nvPr/>
        </p:nvSpPr>
        <p:spPr>
          <a:xfrm>
            <a:off x="371189" y="3869889"/>
            <a:ext cx="2377574" cy="1015663"/>
          </a:xfrm>
          <a:prstGeom prst="rect">
            <a:avLst/>
          </a:prstGeom>
          <a:noFill/>
        </p:spPr>
        <p:txBody>
          <a:bodyPr wrap="none" rtlCol="0">
            <a:spAutoFit/>
          </a:bodyPr>
          <a:lstStyle/>
          <a:p>
            <a:pPr marL="342900" indent="-342900">
              <a:buFont typeface="Wingdings" pitchFamily="2" charset="2"/>
              <a:buChar char="ü"/>
            </a:pPr>
            <a:r>
              <a:rPr kumimoji="1" lang="ja-JP" altLang="en-US" sz="1200">
                <a:solidFill>
                  <a:schemeClr val="bg1"/>
                </a:solidFill>
                <a:latin typeface="Meiryo" panose="020B0604030504040204" pitchFamily="34" charset="-128"/>
                <a:ea typeface="Meiryo" panose="020B0604030504040204" pitchFamily="34" charset="-128"/>
              </a:rPr>
              <a:t>大規模システム</a:t>
            </a:r>
            <a:endParaRPr kumimoji="1" lang="en-US" altLang="ja-JP" sz="1200" dirty="0">
              <a:solidFill>
                <a:schemeClr val="bg1"/>
              </a:solidFill>
              <a:latin typeface="Meiryo" panose="020B0604030504040204" pitchFamily="34" charset="-128"/>
              <a:ea typeface="Meiryo" panose="020B0604030504040204" pitchFamily="34" charset="-128"/>
            </a:endParaRPr>
          </a:p>
          <a:p>
            <a:pPr marL="342900" indent="-342900">
              <a:buFont typeface="Wingdings" pitchFamily="2" charset="2"/>
              <a:buChar char="ü"/>
            </a:pPr>
            <a:r>
              <a:rPr lang="ja-JP" altLang="en-US" sz="1200">
                <a:solidFill>
                  <a:schemeClr val="bg1"/>
                </a:solidFill>
                <a:latin typeface="Meiryo" panose="020B0604030504040204" pitchFamily="34" charset="-128"/>
                <a:ea typeface="Meiryo" panose="020B0604030504040204" pitchFamily="34" charset="-128"/>
              </a:rPr>
              <a:t>ウォーターフォール開発</a:t>
            </a:r>
            <a:endParaRPr lang="en-US" altLang="ja-JP" sz="1200" dirty="0">
              <a:solidFill>
                <a:schemeClr val="bg1"/>
              </a:solidFill>
              <a:latin typeface="Meiryo" panose="020B0604030504040204" pitchFamily="34" charset="-128"/>
              <a:ea typeface="Meiryo" panose="020B0604030504040204" pitchFamily="34" charset="-128"/>
            </a:endParaRPr>
          </a:p>
          <a:p>
            <a:pPr marL="342900" indent="-342900">
              <a:buFont typeface="Wingdings" pitchFamily="2" charset="2"/>
              <a:buChar char="ü"/>
            </a:pPr>
            <a:r>
              <a:rPr kumimoji="1" lang="ja-JP" altLang="en-US" sz="1200">
                <a:solidFill>
                  <a:schemeClr val="bg1"/>
                </a:solidFill>
                <a:latin typeface="Meiryo" panose="020B0604030504040204" pitchFamily="34" charset="-128"/>
                <a:ea typeface="Meiryo" panose="020B0604030504040204" pitchFamily="34" charset="-128"/>
              </a:rPr>
              <a:t>長期開発・低頻度デプロイ</a:t>
            </a:r>
            <a:endParaRPr kumimoji="1" lang="en-US" altLang="ja-JP" sz="1200" dirty="0">
              <a:solidFill>
                <a:schemeClr val="bg1"/>
              </a:solidFill>
              <a:latin typeface="Meiryo" panose="020B0604030504040204" pitchFamily="34" charset="-128"/>
              <a:ea typeface="Meiryo" panose="020B0604030504040204" pitchFamily="34" charset="-128"/>
            </a:endParaRPr>
          </a:p>
          <a:p>
            <a:pPr marL="342900" indent="-342900">
              <a:buFont typeface="Wingdings" pitchFamily="2" charset="2"/>
              <a:buChar char="ü"/>
            </a:pPr>
            <a:r>
              <a:rPr lang="ja-JP" altLang="en-US" sz="1200">
                <a:solidFill>
                  <a:schemeClr val="bg1"/>
                </a:solidFill>
                <a:latin typeface="Meiryo" panose="020B0604030504040204" pitchFamily="34" charset="-128"/>
                <a:ea typeface="Meiryo" panose="020B0604030504040204" pitchFamily="34" charset="-128"/>
              </a:rPr>
              <a:t>オンプレ</a:t>
            </a:r>
            <a:endParaRPr lang="en-US" altLang="ja-JP" sz="1200" dirty="0">
              <a:solidFill>
                <a:schemeClr val="bg1"/>
              </a:solidFill>
              <a:latin typeface="Meiryo" panose="020B0604030504040204" pitchFamily="34" charset="-128"/>
              <a:ea typeface="Meiryo" panose="020B0604030504040204" pitchFamily="34" charset="-128"/>
            </a:endParaRPr>
          </a:p>
          <a:p>
            <a:pPr marL="342900" indent="-342900">
              <a:buFont typeface="Wingdings" pitchFamily="2" charset="2"/>
              <a:buChar char="ü"/>
            </a:pPr>
            <a:r>
              <a:rPr kumimoji="1" lang="ja-JP" altLang="en-US" sz="1200">
                <a:solidFill>
                  <a:schemeClr val="bg1"/>
                </a:solidFill>
                <a:latin typeface="Meiryo" panose="020B0604030504040204" pitchFamily="34" charset="-128"/>
                <a:ea typeface="Meiryo" panose="020B0604030504040204" pitchFamily="34" charset="-128"/>
              </a:rPr>
              <a:t>標準的人材による人海戦術</a:t>
            </a:r>
          </a:p>
        </p:txBody>
      </p:sp>
      <p:sp>
        <p:nvSpPr>
          <p:cNvPr id="23" name="テキスト ボックス 22">
            <a:extLst>
              <a:ext uri="{FF2B5EF4-FFF2-40B4-BE49-F238E27FC236}">
                <a16:creationId xmlns:a16="http://schemas.microsoft.com/office/drawing/2014/main" id="{7D03BDBA-0729-5329-D7EA-BE26D5AFEDE9}"/>
              </a:ext>
            </a:extLst>
          </p:cNvPr>
          <p:cNvSpPr txBox="1"/>
          <p:nvPr/>
        </p:nvSpPr>
        <p:spPr>
          <a:xfrm>
            <a:off x="3325505" y="3869887"/>
            <a:ext cx="2588722" cy="1015663"/>
          </a:xfrm>
          <a:prstGeom prst="rect">
            <a:avLst/>
          </a:prstGeom>
          <a:noFill/>
        </p:spPr>
        <p:txBody>
          <a:bodyPr wrap="none" rtlCol="0">
            <a:spAutoFit/>
          </a:bodyPr>
          <a:lstStyle/>
          <a:p>
            <a:pPr marL="342900" indent="-342900">
              <a:buFont typeface="Wingdings" pitchFamily="2" charset="2"/>
              <a:buChar char="ü"/>
            </a:pPr>
            <a:r>
              <a:rPr kumimoji="1" lang="ja-JP" altLang="en-US" sz="1200">
                <a:solidFill>
                  <a:schemeClr val="bg1"/>
                </a:solidFill>
                <a:latin typeface="Meiryo" panose="020B0604030504040204" pitchFamily="34" charset="-128"/>
                <a:ea typeface="Meiryo" panose="020B0604030504040204" pitchFamily="34" charset="-128"/>
              </a:rPr>
              <a:t>小規模システム</a:t>
            </a:r>
            <a:endParaRPr kumimoji="1" lang="en-US" altLang="ja-JP" sz="1200" dirty="0">
              <a:solidFill>
                <a:schemeClr val="bg1"/>
              </a:solidFill>
              <a:latin typeface="Meiryo" panose="020B0604030504040204" pitchFamily="34" charset="-128"/>
              <a:ea typeface="Meiryo" panose="020B0604030504040204" pitchFamily="34" charset="-128"/>
            </a:endParaRPr>
          </a:p>
          <a:p>
            <a:pPr marL="342900" indent="-342900">
              <a:buFont typeface="Wingdings" pitchFamily="2" charset="2"/>
              <a:buChar char="ü"/>
            </a:pPr>
            <a:r>
              <a:rPr lang="ja-JP" altLang="en-US" sz="1200">
                <a:solidFill>
                  <a:schemeClr val="bg1"/>
                </a:solidFill>
                <a:latin typeface="Meiryo" panose="020B0604030504040204" pitchFamily="34" charset="-128"/>
                <a:ea typeface="Meiryo" panose="020B0604030504040204" pitchFamily="34" charset="-128"/>
              </a:rPr>
              <a:t>アジャイル開発</a:t>
            </a:r>
            <a:endParaRPr lang="en-US" altLang="ja-JP" sz="1200" dirty="0">
              <a:solidFill>
                <a:schemeClr val="bg1"/>
              </a:solidFill>
              <a:latin typeface="Meiryo" panose="020B0604030504040204" pitchFamily="34" charset="-128"/>
              <a:ea typeface="Meiryo" panose="020B0604030504040204" pitchFamily="34" charset="-128"/>
            </a:endParaRPr>
          </a:p>
          <a:p>
            <a:pPr marL="342900" indent="-342900">
              <a:buFont typeface="Wingdings" pitchFamily="2" charset="2"/>
              <a:buChar char="ü"/>
            </a:pPr>
            <a:r>
              <a:rPr lang="ja-JP" altLang="en-US" sz="1200">
                <a:solidFill>
                  <a:schemeClr val="bg1"/>
                </a:solidFill>
                <a:latin typeface="Meiryo" panose="020B0604030504040204" pitchFamily="34" charset="-128"/>
                <a:ea typeface="Meiryo" panose="020B0604030504040204" pitchFamily="34" charset="-128"/>
              </a:rPr>
              <a:t>短</a:t>
            </a:r>
            <a:r>
              <a:rPr kumimoji="1" lang="ja-JP" altLang="en-US" sz="1200">
                <a:solidFill>
                  <a:schemeClr val="bg1"/>
                </a:solidFill>
                <a:latin typeface="Meiryo" panose="020B0604030504040204" pitchFamily="34" charset="-128"/>
                <a:ea typeface="Meiryo" panose="020B0604030504040204" pitchFamily="34" charset="-128"/>
              </a:rPr>
              <a:t>期開発・高頻度デプロイ</a:t>
            </a:r>
            <a:endParaRPr kumimoji="1" lang="en-US" altLang="ja-JP" sz="1200" dirty="0">
              <a:solidFill>
                <a:schemeClr val="bg1"/>
              </a:solidFill>
              <a:latin typeface="Meiryo" panose="020B0604030504040204" pitchFamily="34" charset="-128"/>
              <a:ea typeface="Meiryo" panose="020B0604030504040204" pitchFamily="34" charset="-128"/>
            </a:endParaRPr>
          </a:p>
          <a:p>
            <a:pPr marL="342900" indent="-342900">
              <a:buFont typeface="Wingdings" pitchFamily="2" charset="2"/>
              <a:buChar char="ü"/>
            </a:pPr>
            <a:r>
              <a:rPr lang="ja-JP" altLang="en-US" sz="1200">
                <a:solidFill>
                  <a:schemeClr val="bg1"/>
                </a:solidFill>
                <a:latin typeface="Meiryo" panose="020B0604030504040204" pitchFamily="34" charset="-128"/>
                <a:ea typeface="Meiryo" panose="020B0604030504040204" pitchFamily="34" charset="-128"/>
              </a:rPr>
              <a:t>クラウド（インフラ、</a:t>
            </a:r>
            <a:r>
              <a:rPr lang="en-US" altLang="ja-JP" sz="1200" dirty="0">
                <a:solidFill>
                  <a:schemeClr val="bg1"/>
                </a:solidFill>
                <a:latin typeface="Meiryo" panose="020B0604030504040204" pitchFamily="34" charset="-128"/>
                <a:ea typeface="Meiryo" panose="020B0604030504040204" pitchFamily="34" charset="-128"/>
              </a:rPr>
              <a:t>PaaS</a:t>
            </a:r>
            <a:r>
              <a:rPr lang="ja-JP" altLang="en-US" sz="1200">
                <a:solidFill>
                  <a:schemeClr val="bg1"/>
                </a:solidFill>
                <a:latin typeface="Meiryo" panose="020B0604030504040204" pitchFamily="34" charset="-128"/>
                <a:ea typeface="Meiryo" panose="020B0604030504040204" pitchFamily="34" charset="-128"/>
              </a:rPr>
              <a:t>）</a:t>
            </a:r>
            <a:endParaRPr lang="en-US" altLang="ja-JP" sz="1200" dirty="0">
              <a:solidFill>
                <a:schemeClr val="bg1"/>
              </a:solidFill>
              <a:latin typeface="Meiryo" panose="020B0604030504040204" pitchFamily="34" charset="-128"/>
              <a:ea typeface="Meiryo" panose="020B0604030504040204" pitchFamily="34" charset="-128"/>
            </a:endParaRPr>
          </a:p>
          <a:p>
            <a:pPr marL="342900" indent="-342900">
              <a:buFont typeface="Wingdings" pitchFamily="2" charset="2"/>
              <a:buChar char="ü"/>
            </a:pPr>
            <a:r>
              <a:rPr lang="ja-JP" altLang="en-US" sz="1200">
                <a:solidFill>
                  <a:schemeClr val="bg1"/>
                </a:solidFill>
                <a:latin typeface="Meiryo" panose="020B0604030504040204" pitchFamily="34" charset="-128"/>
                <a:ea typeface="Meiryo" panose="020B0604030504040204" pitchFamily="34" charset="-128"/>
              </a:rPr>
              <a:t>自律的人材による</a:t>
            </a:r>
            <a:r>
              <a:rPr kumimoji="1" lang="ja-JP" altLang="en-US" sz="1200">
                <a:solidFill>
                  <a:schemeClr val="bg1"/>
                </a:solidFill>
                <a:latin typeface="Meiryo" panose="020B0604030504040204" pitchFamily="34" charset="-128"/>
                <a:ea typeface="Meiryo" panose="020B0604030504040204" pitchFamily="34" charset="-128"/>
              </a:rPr>
              <a:t>チーム戦術</a:t>
            </a:r>
          </a:p>
        </p:txBody>
      </p:sp>
      <p:sp>
        <p:nvSpPr>
          <p:cNvPr id="24" name="テキスト ボックス 23">
            <a:extLst>
              <a:ext uri="{FF2B5EF4-FFF2-40B4-BE49-F238E27FC236}">
                <a16:creationId xmlns:a16="http://schemas.microsoft.com/office/drawing/2014/main" id="{DA0C021A-2088-A1C4-38EC-F3115D673005}"/>
              </a:ext>
            </a:extLst>
          </p:cNvPr>
          <p:cNvSpPr txBox="1"/>
          <p:nvPr/>
        </p:nvSpPr>
        <p:spPr>
          <a:xfrm>
            <a:off x="6207165" y="3869887"/>
            <a:ext cx="2906565" cy="1015663"/>
          </a:xfrm>
          <a:prstGeom prst="rect">
            <a:avLst/>
          </a:prstGeom>
          <a:noFill/>
        </p:spPr>
        <p:txBody>
          <a:bodyPr wrap="none" rtlCol="0">
            <a:spAutoFit/>
          </a:bodyPr>
          <a:lstStyle/>
          <a:p>
            <a:pPr marL="342900" indent="-342900">
              <a:buFont typeface="Wingdings" pitchFamily="2" charset="2"/>
              <a:buChar char="ü"/>
            </a:pPr>
            <a:r>
              <a:rPr kumimoji="1" lang="ja-JP" altLang="en-US" sz="1200">
                <a:solidFill>
                  <a:schemeClr val="bg1"/>
                </a:solidFill>
                <a:latin typeface="Meiryo" panose="020B0604030504040204" pitchFamily="34" charset="-128"/>
                <a:ea typeface="Meiryo" panose="020B0604030504040204" pitchFamily="34" charset="-128"/>
              </a:rPr>
              <a:t>マイクロ・サービス</a:t>
            </a:r>
            <a:endParaRPr kumimoji="1" lang="en-US" altLang="ja-JP" sz="1200" dirty="0">
              <a:solidFill>
                <a:schemeClr val="bg1"/>
              </a:solidFill>
              <a:latin typeface="Meiryo" panose="020B0604030504040204" pitchFamily="34" charset="-128"/>
              <a:ea typeface="Meiryo" panose="020B0604030504040204" pitchFamily="34" charset="-128"/>
            </a:endParaRPr>
          </a:p>
          <a:p>
            <a:pPr marL="342900" indent="-342900">
              <a:buFont typeface="Wingdings" pitchFamily="2" charset="2"/>
              <a:buChar char="ü"/>
            </a:pPr>
            <a:r>
              <a:rPr lang="ja-JP" altLang="en-US" sz="1200">
                <a:solidFill>
                  <a:schemeClr val="bg1"/>
                </a:solidFill>
                <a:latin typeface="Meiryo" panose="020B0604030504040204" pitchFamily="34" charset="-128"/>
                <a:ea typeface="Meiryo" panose="020B0604030504040204" pitchFamily="34" charset="-128"/>
              </a:rPr>
              <a:t>アジャイル</a:t>
            </a:r>
            <a:r>
              <a:rPr lang="en-US" altLang="ja-JP" sz="1200" dirty="0">
                <a:solidFill>
                  <a:schemeClr val="bg1"/>
                </a:solidFill>
                <a:latin typeface="Meiryo" panose="020B0604030504040204" pitchFamily="34" charset="-128"/>
                <a:ea typeface="Meiryo" panose="020B0604030504040204" pitchFamily="34" charset="-128"/>
              </a:rPr>
              <a:t>+AI</a:t>
            </a:r>
            <a:r>
              <a:rPr lang="ja-JP" altLang="en-US" sz="1200">
                <a:solidFill>
                  <a:schemeClr val="bg1"/>
                </a:solidFill>
                <a:latin typeface="Meiryo" panose="020B0604030504040204" pitchFamily="34" charset="-128"/>
                <a:ea typeface="Meiryo" panose="020B0604030504040204" pitchFamily="34" charset="-128"/>
              </a:rPr>
              <a:t>開発</a:t>
            </a:r>
            <a:endParaRPr lang="en-US" altLang="ja-JP" sz="1200" dirty="0">
              <a:solidFill>
                <a:schemeClr val="bg1"/>
              </a:solidFill>
              <a:latin typeface="Meiryo" panose="020B0604030504040204" pitchFamily="34" charset="-128"/>
              <a:ea typeface="Meiryo" panose="020B0604030504040204" pitchFamily="34" charset="-128"/>
            </a:endParaRPr>
          </a:p>
          <a:p>
            <a:pPr marL="342900" indent="-342900">
              <a:buFont typeface="Wingdings" pitchFamily="2" charset="2"/>
              <a:buChar char="ü"/>
            </a:pPr>
            <a:r>
              <a:rPr lang="ja-JP" altLang="en-US" sz="1200">
                <a:solidFill>
                  <a:schemeClr val="bg1"/>
                </a:solidFill>
                <a:latin typeface="Meiryo" panose="020B0604030504040204" pitchFamily="34" charset="-128"/>
                <a:ea typeface="Meiryo" panose="020B0604030504040204" pitchFamily="34" charset="-128"/>
              </a:rPr>
              <a:t>超短期</a:t>
            </a:r>
            <a:r>
              <a:rPr kumimoji="1" lang="ja-JP" altLang="en-US" sz="1200">
                <a:solidFill>
                  <a:schemeClr val="bg1"/>
                </a:solidFill>
                <a:latin typeface="Meiryo" panose="020B0604030504040204" pitchFamily="34" charset="-128"/>
                <a:ea typeface="Meiryo" panose="020B0604030504040204" pitchFamily="34" charset="-128"/>
              </a:rPr>
              <a:t>開発・継続的デプロイ</a:t>
            </a:r>
            <a:endParaRPr kumimoji="1" lang="en-US" altLang="ja-JP" sz="1200" dirty="0">
              <a:solidFill>
                <a:schemeClr val="bg1"/>
              </a:solidFill>
              <a:latin typeface="Meiryo" panose="020B0604030504040204" pitchFamily="34" charset="-128"/>
              <a:ea typeface="Meiryo" panose="020B0604030504040204" pitchFamily="34" charset="-128"/>
            </a:endParaRPr>
          </a:p>
          <a:p>
            <a:pPr marL="342900" indent="-342900">
              <a:buFont typeface="Wingdings" pitchFamily="2" charset="2"/>
              <a:buChar char="ü"/>
            </a:pPr>
            <a:r>
              <a:rPr lang="ja-JP" altLang="en-US" sz="1200">
                <a:solidFill>
                  <a:schemeClr val="bg1"/>
                </a:solidFill>
                <a:latin typeface="Meiryo" panose="020B0604030504040204" pitchFamily="34" charset="-128"/>
                <a:ea typeface="Meiryo" panose="020B0604030504040204" pitchFamily="34" charset="-128"/>
              </a:rPr>
              <a:t>クラウド（サーバーレス、</a:t>
            </a:r>
            <a:r>
              <a:rPr lang="en-US" altLang="ja-JP" sz="1200" dirty="0">
                <a:solidFill>
                  <a:schemeClr val="bg1"/>
                </a:solidFill>
                <a:latin typeface="Meiryo" panose="020B0604030504040204" pitchFamily="34" charset="-128"/>
                <a:ea typeface="Meiryo" panose="020B0604030504040204" pitchFamily="34" charset="-128"/>
              </a:rPr>
              <a:t>SaaS</a:t>
            </a:r>
            <a:r>
              <a:rPr lang="ja-JP" altLang="en-US" sz="1200">
                <a:solidFill>
                  <a:schemeClr val="bg1"/>
                </a:solidFill>
                <a:latin typeface="Meiryo" panose="020B0604030504040204" pitchFamily="34" charset="-128"/>
                <a:ea typeface="Meiryo" panose="020B0604030504040204" pitchFamily="34" charset="-128"/>
              </a:rPr>
              <a:t>）</a:t>
            </a:r>
            <a:endParaRPr lang="en-US" altLang="ja-JP" sz="1200" dirty="0">
              <a:solidFill>
                <a:schemeClr val="bg1"/>
              </a:solidFill>
              <a:latin typeface="Meiryo" panose="020B0604030504040204" pitchFamily="34" charset="-128"/>
              <a:ea typeface="Meiryo" panose="020B0604030504040204" pitchFamily="34" charset="-128"/>
            </a:endParaRPr>
          </a:p>
          <a:p>
            <a:pPr marL="342900" indent="-342900">
              <a:buFont typeface="Wingdings" pitchFamily="2" charset="2"/>
              <a:buChar char="ü"/>
            </a:pPr>
            <a:r>
              <a:rPr kumimoji="1" lang="ja-JP" altLang="en-US" sz="1200">
                <a:solidFill>
                  <a:schemeClr val="bg1"/>
                </a:solidFill>
                <a:latin typeface="Meiryo" panose="020B0604030504040204" pitchFamily="34" charset="-128"/>
                <a:ea typeface="Meiryo" panose="020B0604030504040204" pitchFamily="34" charset="-128"/>
              </a:rPr>
              <a:t>自律人材によるチーム戦術</a:t>
            </a:r>
          </a:p>
        </p:txBody>
      </p:sp>
      <p:sp>
        <p:nvSpPr>
          <p:cNvPr id="27" name="テキスト ボックス 26">
            <a:extLst>
              <a:ext uri="{FF2B5EF4-FFF2-40B4-BE49-F238E27FC236}">
                <a16:creationId xmlns:a16="http://schemas.microsoft.com/office/drawing/2014/main" id="{1CAF5EE5-45ED-2A6E-DB73-69525693F429}"/>
              </a:ext>
            </a:extLst>
          </p:cNvPr>
          <p:cNvSpPr txBox="1"/>
          <p:nvPr/>
        </p:nvSpPr>
        <p:spPr>
          <a:xfrm>
            <a:off x="2522817" y="943987"/>
            <a:ext cx="1127233" cy="369332"/>
          </a:xfrm>
          <a:prstGeom prst="rect">
            <a:avLst/>
          </a:prstGeom>
          <a:noFill/>
        </p:spPr>
        <p:txBody>
          <a:bodyPr wrap="none" rtlCol="0">
            <a:spAutoFit/>
          </a:bodyPr>
          <a:lstStyle/>
          <a:p>
            <a:pPr algn="ctr"/>
            <a:r>
              <a:rPr kumimoji="1" lang="en-US" altLang="ja-JP" dirty="0">
                <a:solidFill>
                  <a:schemeClr val="bg1"/>
                </a:solidFill>
                <a:latin typeface="Hiragino Kaku Gothic StdN W8" panose="020B0800000000000000" pitchFamily="34" charset="-128"/>
                <a:ea typeface="Hiragino Kaku Gothic StdN W8" panose="020B0800000000000000" pitchFamily="34" charset="-128"/>
              </a:rPr>
              <a:t>2000</a:t>
            </a:r>
            <a:r>
              <a:rPr kumimoji="1" lang="ja-JP" altLang="en-US">
                <a:solidFill>
                  <a:schemeClr val="bg1"/>
                </a:solidFill>
                <a:latin typeface="Hiragino Kaku Gothic StdN W8" panose="020B0800000000000000" pitchFamily="34" charset="-128"/>
                <a:ea typeface="Hiragino Kaku Gothic StdN W8" panose="020B0800000000000000" pitchFamily="34" charset="-128"/>
              </a:rPr>
              <a:t>年</a:t>
            </a:r>
          </a:p>
        </p:txBody>
      </p:sp>
      <p:sp>
        <p:nvSpPr>
          <p:cNvPr id="28" name="テキスト ボックス 27">
            <a:extLst>
              <a:ext uri="{FF2B5EF4-FFF2-40B4-BE49-F238E27FC236}">
                <a16:creationId xmlns:a16="http://schemas.microsoft.com/office/drawing/2014/main" id="{D182A648-FCA3-B863-C684-FEB51EFA2982}"/>
              </a:ext>
            </a:extLst>
          </p:cNvPr>
          <p:cNvSpPr txBox="1"/>
          <p:nvPr/>
        </p:nvSpPr>
        <p:spPr>
          <a:xfrm>
            <a:off x="5499697" y="923667"/>
            <a:ext cx="1127233" cy="369332"/>
          </a:xfrm>
          <a:prstGeom prst="rect">
            <a:avLst/>
          </a:prstGeom>
          <a:noFill/>
        </p:spPr>
        <p:txBody>
          <a:bodyPr wrap="none" rtlCol="0">
            <a:spAutoFit/>
          </a:bodyPr>
          <a:lstStyle/>
          <a:p>
            <a:pPr algn="ctr"/>
            <a:r>
              <a:rPr kumimoji="1" lang="en-US" altLang="ja-JP" dirty="0">
                <a:solidFill>
                  <a:schemeClr val="bg1"/>
                </a:solidFill>
                <a:latin typeface="Hiragino Kaku Gothic StdN W8" panose="020B0800000000000000" pitchFamily="34" charset="-128"/>
                <a:ea typeface="Hiragino Kaku Gothic StdN W8" panose="020B0800000000000000" pitchFamily="34" charset="-128"/>
              </a:rPr>
              <a:t>2020</a:t>
            </a:r>
            <a:r>
              <a:rPr kumimoji="1" lang="ja-JP" altLang="en-US">
                <a:solidFill>
                  <a:schemeClr val="bg1"/>
                </a:solidFill>
                <a:latin typeface="Hiragino Kaku Gothic StdN W8" panose="020B0800000000000000" pitchFamily="34" charset="-128"/>
                <a:ea typeface="Hiragino Kaku Gothic StdN W8" panose="020B0800000000000000" pitchFamily="34" charset="-128"/>
              </a:rPr>
              <a:t>年</a:t>
            </a:r>
          </a:p>
        </p:txBody>
      </p:sp>
      <p:sp>
        <p:nvSpPr>
          <p:cNvPr id="30" name="下カーブ矢印 29">
            <a:extLst>
              <a:ext uri="{FF2B5EF4-FFF2-40B4-BE49-F238E27FC236}">
                <a16:creationId xmlns:a16="http://schemas.microsoft.com/office/drawing/2014/main" id="{82ED3685-EC71-3296-6AEC-94543C0A570B}"/>
              </a:ext>
            </a:extLst>
          </p:cNvPr>
          <p:cNvSpPr/>
          <p:nvPr/>
        </p:nvSpPr>
        <p:spPr>
          <a:xfrm flipV="1">
            <a:off x="1652780" y="5554356"/>
            <a:ext cx="2985588" cy="824673"/>
          </a:xfrm>
          <a:prstGeom prst="curvedDownArrow">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 name="下カーブ矢印 30">
            <a:extLst>
              <a:ext uri="{FF2B5EF4-FFF2-40B4-BE49-F238E27FC236}">
                <a16:creationId xmlns:a16="http://schemas.microsoft.com/office/drawing/2014/main" id="{922B9795-C285-8A47-FFB8-CD152D550C9F}"/>
              </a:ext>
            </a:extLst>
          </p:cNvPr>
          <p:cNvSpPr/>
          <p:nvPr/>
        </p:nvSpPr>
        <p:spPr>
          <a:xfrm flipV="1">
            <a:off x="4586428" y="5554356"/>
            <a:ext cx="2985588" cy="824673"/>
          </a:xfrm>
          <a:prstGeom prst="curved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 name="テキスト ボックス 31">
            <a:extLst>
              <a:ext uri="{FF2B5EF4-FFF2-40B4-BE49-F238E27FC236}">
                <a16:creationId xmlns:a16="http://schemas.microsoft.com/office/drawing/2014/main" id="{C2EBCD8C-0C4C-68B2-466F-04D8A9FD35E7}"/>
              </a:ext>
            </a:extLst>
          </p:cNvPr>
          <p:cNvSpPr txBox="1"/>
          <p:nvPr/>
        </p:nvSpPr>
        <p:spPr>
          <a:xfrm>
            <a:off x="2568566" y="6034483"/>
            <a:ext cx="1035733" cy="769441"/>
          </a:xfrm>
          <a:prstGeom prst="rect">
            <a:avLst/>
          </a:prstGeom>
          <a:noFill/>
        </p:spPr>
        <p:txBody>
          <a:bodyPr wrap="none" rtlCol="0">
            <a:spAutoFit/>
          </a:bodyPr>
          <a:lstStyle/>
          <a:p>
            <a:pPr algn="ctr"/>
            <a:r>
              <a:rPr kumimoji="1" lang="en-US" altLang="ja-JP" sz="4400" b="1" dirty="0">
                <a:solidFill>
                  <a:srgbClr val="7030A0"/>
                </a:solidFill>
                <a:latin typeface="Meiryo" panose="020B0604030504040204" pitchFamily="34" charset="-128"/>
                <a:ea typeface="Meiryo" panose="020B0604030504040204" pitchFamily="34" charset="-128"/>
              </a:rPr>
              <a:t>DX</a:t>
            </a:r>
            <a:endParaRPr kumimoji="1" lang="ja-JP" altLang="en-US" sz="4400" b="1">
              <a:solidFill>
                <a:srgbClr val="7030A0"/>
              </a:solidFill>
              <a:latin typeface="Meiryo" panose="020B0604030504040204" pitchFamily="34" charset="-128"/>
              <a:ea typeface="Meiryo" panose="020B0604030504040204" pitchFamily="34" charset="-128"/>
            </a:endParaRPr>
          </a:p>
        </p:txBody>
      </p:sp>
      <p:sp>
        <p:nvSpPr>
          <p:cNvPr id="13" name="正方形/長方形 12">
            <a:extLst>
              <a:ext uri="{FF2B5EF4-FFF2-40B4-BE49-F238E27FC236}">
                <a16:creationId xmlns:a16="http://schemas.microsoft.com/office/drawing/2014/main" id="{522AE81E-F6F8-9B18-4CB2-C7ED58C797A7}"/>
              </a:ext>
            </a:extLst>
          </p:cNvPr>
          <p:cNvSpPr/>
          <p:nvPr/>
        </p:nvSpPr>
        <p:spPr>
          <a:xfrm>
            <a:off x="270832" y="4992190"/>
            <a:ext cx="8602335" cy="471714"/>
          </a:xfrm>
          <a:prstGeom prst="rect">
            <a:avLst/>
          </a:prstGeom>
          <a:gradFill flip="none" rotWithShape="1">
            <a:gsLst>
              <a:gs pos="14000">
                <a:srgbClr val="C00000"/>
              </a:gs>
              <a:gs pos="50000">
                <a:srgbClr val="0432FF"/>
              </a:gs>
              <a:gs pos="83000">
                <a:srgbClr val="00B050"/>
              </a:gs>
            </a:gsLst>
            <a:lin ang="0" scaled="1"/>
            <a:tileRect/>
          </a:gra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 name="テキスト ボックス 13">
            <a:extLst>
              <a:ext uri="{FF2B5EF4-FFF2-40B4-BE49-F238E27FC236}">
                <a16:creationId xmlns:a16="http://schemas.microsoft.com/office/drawing/2014/main" id="{216B83F0-E087-76A2-34D7-87AFF5EA0F25}"/>
              </a:ext>
            </a:extLst>
          </p:cNvPr>
          <p:cNvSpPr txBox="1"/>
          <p:nvPr/>
        </p:nvSpPr>
        <p:spPr>
          <a:xfrm>
            <a:off x="1888771" y="5064827"/>
            <a:ext cx="1338828" cy="369332"/>
          </a:xfrm>
          <a:prstGeom prst="rect">
            <a:avLst/>
          </a:prstGeom>
          <a:noFill/>
        </p:spPr>
        <p:txBody>
          <a:bodyPr wrap="none" rtlCol="0">
            <a:spAutoFit/>
          </a:bodyPr>
          <a:lstStyle/>
          <a:p>
            <a:r>
              <a:rPr kumimoji="1" lang="ja-JP" altLang="en-US" b="1">
                <a:solidFill>
                  <a:schemeClr val="bg1"/>
                </a:solidFill>
                <a:latin typeface="Meiryo" panose="020B0604030504040204" pitchFamily="34" charset="-128"/>
                <a:ea typeface="Meiryo" panose="020B0604030504040204" pitchFamily="34" charset="-128"/>
              </a:rPr>
              <a:t>所有と消費</a:t>
            </a:r>
          </a:p>
        </p:txBody>
      </p:sp>
      <p:sp>
        <p:nvSpPr>
          <p:cNvPr id="20" name="テキスト ボックス 19">
            <a:extLst>
              <a:ext uri="{FF2B5EF4-FFF2-40B4-BE49-F238E27FC236}">
                <a16:creationId xmlns:a16="http://schemas.microsoft.com/office/drawing/2014/main" id="{737C4AC4-6373-38DF-0944-B43B310B27AB}"/>
              </a:ext>
            </a:extLst>
          </p:cNvPr>
          <p:cNvSpPr txBox="1"/>
          <p:nvPr/>
        </p:nvSpPr>
        <p:spPr>
          <a:xfrm>
            <a:off x="5916401" y="5075843"/>
            <a:ext cx="1338828" cy="369332"/>
          </a:xfrm>
          <a:prstGeom prst="rect">
            <a:avLst/>
          </a:prstGeom>
          <a:noFill/>
        </p:spPr>
        <p:txBody>
          <a:bodyPr wrap="none" rtlCol="0">
            <a:spAutoFit/>
          </a:bodyPr>
          <a:lstStyle/>
          <a:p>
            <a:r>
              <a:rPr lang="ja-JP" altLang="en-US" b="1">
                <a:solidFill>
                  <a:schemeClr val="bg1"/>
                </a:solidFill>
                <a:latin typeface="Meiryo" panose="020B0604030504040204" pitchFamily="34" charset="-128"/>
                <a:ea typeface="Meiryo" panose="020B0604030504040204" pitchFamily="34" charset="-128"/>
              </a:rPr>
              <a:t>共有</a:t>
            </a:r>
            <a:r>
              <a:rPr kumimoji="1" lang="ja-JP" altLang="en-US" b="1">
                <a:solidFill>
                  <a:schemeClr val="bg1"/>
                </a:solidFill>
                <a:latin typeface="Meiryo" panose="020B0604030504040204" pitchFamily="34" charset="-128"/>
                <a:ea typeface="Meiryo" panose="020B0604030504040204" pitchFamily="34" charset="-128"/>
              </a:rPr>
              <a:t>と循環</a:t>
            </a:r>
          </a:p>
        </p:txBody>
      </p:sp>
    </p:spTree>
    <p:extLst>
      <p:ext uri="{BB962C8B-B14F-4D97-AF65-F5344CB8AC3E}">
        <p14:creationId xmlns:p14="http://schemas.microsoft.com/office/powerpoint/2010/main" val="1548719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wipe(left)">
                                      <p:cBhvr>
                                        <p:cTn id="10" dur="500"/>
                                        <p:tgtEl>
                                          <p:spTgt spid="32"/>
                                        </p:tgtEl>
                                      </p:cBhvr>
                                    </p:animEffect>
                                  </p:childTnLst>
                                </p:cTn>
                              </p:par>
                            </p:childTnLst>
                          </p:cTn>
                        </p:par>
                      </p:childTnLst>
                    </p:cTn>
                  </p:par>
                  <p:par>
                    <p:cTn id="11" fill="hold">
                      <p:stCondLst>
                        <p:cond delay="indefinite"/>
                      </p:stCondLst>
                      <p:childTnLst>
                        <p:par>
                          <p:cTn id="12" fill="hold">
                            <p:stCondLst>
                              <p:cond delay="0"/>
                            </p:stCondLst>
                            <p:childTnLst>
                              <p:par>
                                <p:cTn id="13" presetID="12" presetClass="entr" presetSubtype="8" fill="hold" grpId="0" nodeType="click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additive="base">
                                        <p:cTn id="15" dur="500"/>
                                        <p:tgtEl>
                                          <p:spTgt spid="26"/>
                                        </p:tgtEl>
                                        <p:attrNameLst>
                                          <p:attrName>ppt_x</p:attrName>
                                        </p:attrNameLst>
                                      </p:cBhvr>
                                      <p:tavLst>
                                        <p:tav tm="0">
                                          <p:val>
                                            <p:strVal val="#ppt_x-#ppt_w*1.125000"/>
                                          </p:val>
                                        </p:tav>
                                        <p:tav tm="100000">
                                          <p:val>
                                            <p:strVal val="#ppt_x"/>
                                          </p:val>
                                        </p:tav>
                                      </p:tavLst>
                                    </p:anim>
                                    <p:animEffect transition="in" filter="wipe(right)">
                                      <p:cBhvr>
                                        <p:cTn id="16" dur="500"/>
                                        <p:tgtEl>
                                          <p:spTgt spid="26"/>
                                        </p:tgtEl>
                                      </p:cBhvr>
                                    </p:animEffect>
                                  </p:childTnLst>
                                </p:cTn>
                              </p:par>
                              <p:par>
                                <p:cTn id="17" presetID="12" presetClass="entr" presetSubtype="8"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p:tgtEl>
                                          <p:spTgt spid="5"/>
                                        </p:tgtEl>
                                        <p:attrNameLst>
                                          <p:attrName>ppt_x</p:attrName>
                                        </p:attrNameLst>
                                      </p:cBhvr>
                                      <p:tavLst>
                                        <p:tav tm="0">
                                          <p:val>
                                            <p:strVal val="#ppt_x-#ppt_w*1.125000"/>
                                          </p:val>
                                        </p:tav>
                                        <p:tav tm="100000">
                                          <p:val>
                                            <p:strVal val="#ppt_x"/>
                                          </p:val>
                                        </p:tav>
                                      </p:tavLst>
                                    </p:anim>
                                    <p:animEffect transition="in" filter="wipe(right)">
                                      <p:cBhvr>
                                        <p:cTn id="20" dur="500"/>
                                        <p:tgtEl>
                                          <p:spTgt spid="5"/>
                                        </p:tgtEl>
                                      </p:cBhvr>
                                    </p:animEffect>
                                  </p:childTnLst>
                                </p:cTn>
                              </p:par>
                              <p:par>
                                <p:cTn id="21" presetID="12" presetClass="entr" presetSubtype="8"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500"/>
                                        <p:tgtEl>
                                          <p:spTgt spid="8"/>
                                        </p:tgtEl>
                                        <p:attrNameLst>
                                          <p:attrName>ppt_x</p:attrName>
                                        </p:attrNameLst>
                                      </p:cBhvr>
                                      <p:tavLst>
                                        <p:tav tm="0">
                                          <p:val>
                                            <p:strVal val="#ppt_x-#ppt_w*1.125000"/>
                                          </p:val>
                                        </p:tav>
                                        <p:tav tm="100000">
                                          <p:val>
                                            <p:strVal val="#ppt_x"/>
                                          </p:val>
                                        </p:tav>
                                      </p:tavLst>
                                    </p:anim>
                                    <p:animEffect transition="in" filter="wipe(right)">
                                      <p:cBhvr>
                                        <p:cTn id="24" dur="500"/>
                                        <p:tgtEl>
                                          <p:spTgt spid="8"/>
                                        </p:tgtEl>
                                      </p:cBhvr>
                                    </p:animEffect>
                                  </p:childTnLst>
                                </p:cTn>
                              </p:par>
                              <p:par>
                                <p:cTn id="25" presetID="12" presetClass="entr" presetSubtype="8"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500"/>
                                        <p:tgtEl>
                                          <p:spTgt spid="11"/>
                                        </p:tgtEl>
                                        <p:attrNameLst>
                                          <p:attrName>ppt_x</p:attrName>
                                        </p:attrNameLst>
                                      </p:cBhvr>
                                      <p:tavLst>
                                        <p:tav tm="0">
                                          <p:val>
                                            <p:strVal val="#ppt_x-#ppt_w*1.125000"/>
                                          </p:val>
                                        </p:tav>
                                        <p:tav tm="100000">
                                          <p:val>
                                            <p:strVal val="#ppt_x"/>
                                          </p:val>
                                        </p:tav>
                                      </p:tavLst>
                                    </p:anim>
                                    <p:animEffect transition="in" filter="wipe(right)">
                                      <p:cBhvr>
                                        <p:cTn id="28" dur="500"/>
                                        <p:tgtEl>
                                          <p:spTgt spid="11"/>
                                        </p:tgtEl>
                                      </p:cBhvr>
                                    </p:animEffect>
                                  </p:childTnLst>
                                </p:cTn>
                              </p:par>
                              <p:par>
                                <p:cTn id="29" presetID="12" presetClass="entr" presetSubtype="8" fill="hold" grpId="0" nodeType="with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additive="base">
                                        <p:cTn id="31" dur="500"/>
                                        <p:tgtEl>
                                          <p:spTgt spid="16"/>
                                        </p:tgtEl>
                                        <p:attrNameLst>
                                          <p:attrName>ppt_x</p:attrName>
                                        </p:attrNameLst>
                                      </p:cBhvr>
                                      <p:tavLst>
                                        <p:tav tm="0">
                                          <p:val>
                                            <p:strVal val="#ppt_x-#ppt_w*1.125000"/>
                                          </p:val>
                                        </p:tav>
                                        <p:tav tm="100000">
                                          <p:val>
                                            <p:strVal val="#ppt_x"/>
                                          </p:val>
                                        </p:tav>
                                      </p:tavLst>
                                    </p:anim>
                                    <p:animEffect transition="in" filter="wipe(right)">
                                      <p:cBhvr>
                                        <p:cTn id="32" dur="500"/>
                                        <p:tgtEl>
                                          <p:spTgt spid="16"/>
                                        </p:tgtEl>
                                      </p:cBhvr>
                                    </p:animEffect>
                                  </p:childTnLst>
                                </p:cTn>
                              </p:par>
                              <p:par>
                                <p:cTn id="33" presetID="12" presetClass="entr" presetSubtype="8"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500"/>
                                        <p:tgtEl>
                                          <p:spTgt spid="19"/>
                                        </p:tgtEl>
                                        <p:attrNameLst>
                                          <p:attrName>ppt_x</p:attrName>
                                        </p:attrNameLst>
                                      </p:cBhvr>
                                      <p:tavLst>
                                        <p:tav tm="0">
                                          <p:val>
                                            <p:strVal val="#ppt_x-#ppt_w*1.125000"/>
                                          </p:val>
                                        </p:tav>
                                        <p:tav tm="100000">
                                          <p:val>
                                            <p:strVal val="#ppt_x"/>
                                          </p:val>
                                        </p:tav>
                                      </p:tavLst>
                                    </p:anim>
                                    <p:animEffect transition="in" filter="wipe(right)">
                                      <p:cBhvr>
                                        <p:cTn id="36" dur="500"/>
                                        <p:tgtEl>
                                          <p:spTgt spid="19"/>
                                        </p:tgtEl>
                                      </p:cBhvr>
                                    </p:animEffect>
                                  </p:childTnLst>
                                </p:cTn>
                              </p:par>
                              <p:par>
                                <p:cTn id="37" presetID="12" presetClass="entr" presetSubtype="8" fill="hold" grpId="0" nodeType="with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additive="base">
                                        <p:cTn id="39" dur="500"/>
                                        <p:tgtEl>
                                          <p:spTgt spid="24"/>
                                        </p:tgtEl>
                                        <p:attrNameLst>
                                          <p:attrName>ppt_x</p:attrName>
                                        </p:attrNameLst>
                                      </p:cBhvr>
                                      <p:tavLst>
                                        <p:tav tm="0">
                                          <p:val>
                                            <p:strVal val="#ppt_x-#ppt_w*1.125000"/>
                                          </p:val>
                                        </p:tav>
                                        <p:tav tm="100000">
                                          <p:val>
                                            <p:strVal val="#ppt_x"/>
                                          </p:val>
                                        </p:tav>
                                      </p:tavLst>
                                    </p:anim>
                                    <p:animEffect transition="in" filter="wipe(right)">
                                      <p:cBhvr>
                                        <p:cTn id="40" dur="500"/>
                                        <p:tgtEl>
                                          <p:spTgt spid="24"/>
                                        </p:tgtEl>
                                      </p:cBhvr>
                                    </p:animEffect>
                                  </p:childTnLst>
                                </p:cTn>
                              </p:par>
                              <p:par>
                                <p:cTn id="41" presetID="12" presetClass="entr" presetSubtype="8" fill="hold" grpId="0" nodeType="withEffect">
                                  <p:stCondLst>
                                    <p:cond delay="0"/>
                                  </p:stCondLst>
                                  <p:childTnLst>
                                    <p:set>
                                      <p:cBhvr>
                                        <p:cTn id="42" dur="1" fill="hold">
                                          <p:stCondLst>
                                            <p:cond delay="0"/>
                                          </p:stCondLst>
                                        </p:cTn>
                                        <p:tgtEl>
                                          <p:spTgt spid="28"/>
                                        </p:tgtEl>
                                        <p:attrNameLst>
                                          <p:attrName>style.visibility</p:attrName>
                                        </p:attrNameLst>
                                      </p:cBhvr>
                                      <p:to>
                                        <p:strVal val="visible"/>
                                      </p:to>
                                    </p:set>
                                    <p:anim calcmode="lin" valueType="num">
                                      <p:cBhvr additive="base">
                                        <p:cTn id="43" dur="500"/>
                                        <p:tgtEl>
                                          <p:spTgt spid="28"/>
                                        </p:tgtEl>
                                        <p:attrNameLst>
                                          <p:attrName>ppt_x</p:attrName>
                                        </p:attrNameLst>
                                      </p:cBhvr>
                                      <p:tavLst>
                                        <p:tav tm="0">
                                          <p:val>
                                            <p:strVal val="#ppt_x-#ppt_w*1.125000"/>
                                          </p:val>
                                        </p:tav>
                                        <p:tav tm="100000">
                                          <p:val>
                                            <p:strVal val="#ppt_x"/>
                                          </p:val>
                                        </p:tav>
                                      </p:tavLst>
                                    </p:anim>
                                    <p:animEffect transition="in" filter="wipe(right)">
                                      <p:cBhvr>
                                        <p:cTn id="44" dur="500"/>
                                        <p:tgtEl>
                                          <p:spTgt spid="28"/>
                                        </p:tgtEl>
                                      </p:cBhvr>
                                    </p:animEffect>
                                  </p:childTnLst>
                                </p:cTn>
                              </p:par>
                              <p:par>
                                <p:cTn id="45" presetID="12" presetClass="entr" presetSubtype="8" fill="hold" grpId="0" nodeType="withEffect">
                                  <p:stCondLst>
                                    <p:cond delay="0"/>
                                  </p:stCondLst>
                                  <p:childTnLst>
                                    <p:set>
                                      <p:cBhvr>
                                        <p:cTn id="46" dur="1" fill="hold">
                                          <p:stCondLst>
                                            <p:cond delay="0"/>
                                          </p:stCondLst>
                                        </p:cTn>
                                        <p:tgtEl>
                                          <p:spTgt spid="31"/>
                                        </p:tgtEl>
                                        <p:attrNameLst>
                                          <p:attrName>style.visibility</p:attrName>
                                        </p:attrNameLst>
                                      </p:cBhvr>
                                      <p:to>
                                        <p:strVal val="visible"/>
                                      </p:to>
                                    </p:set>
                                    <p:anim calcmode="lin" valueType="num">
                                      <p:cBhvr additive="base">
                                        <p:cTn id="47" dur="500"/>
                                        <p:tgtEl>
                                          <p:spTgt spid="31"/>
                                        </p:tgtEl>
                                        <p:attrNameLst>
                                          <p:attrName>ppt_x</p:attrName>
                                        </p:attrNameLst>
                                      </p:cBhvr>
                                      <p:tavLst>
                                        <p:tav tm="0">
                                          <p:val>
                                            <p:strVal val="#ppt_x-#ppt_w*1.125000"/>
                                          </p:val>
                                        </p:tav>
                                        <p:tav tm="100000">
                                          <p:val>
                                            <p:strVal val="#ppt_x"/>
                                          </p:val>
                                        </p:tav>
                                      </p:tavLst>
                                    </p:anim>
                                    <p:animEffect transition="in" filter="wipe(right)">
                                      <p:cBhvr>
                                        <p:cTn id="4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5" grpId="0" animBg="1"/>
      <p:bldP spid="8" grpId="0"/>
      <p:bldP spid="11" grpId="0"/>
      <p:bldP spid="16" grpId="0"/>
      <p:bldP spid="19" grpId="0"/>
      <p:bldP spid="24" grpId="0"/>
      <p:bldP spid="28" grpId="0"/>
      <p:bldP spid="30" grpId="0" animBg="1"/>
      <p:bldP spid="31" grpId="0" animBg="1"/>
      <p:bldP spid="3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ホームベース 17">
            <a:extLst>
              <a:ext uri="{FF2B5EF4-FFF2-40B4-BE49-F238E27FC236}">
                <a16:creationId xmlns:a16="http://schemas.microsoft.com/office/drawing/2014/main" id="{A924CDCC-A9E6-8E4D-A963-CF9A1690BFD4}"/>
              </a:ext>
            </a:extLst>
          </p:cNvPr>
          <p:cNvSpPr/>
          <p:nvPr/>
        </p:nvSpPr>
        <p:spPr>
          <a:xfrm flipH="1">
            <a:off x="2846821" y="5621568"/>
            <a:ext cx="6070379" cy="855633"/>
          </a:xfrm>
          <a:prstGeom prst="homePlate">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 name="ホームベース 16">
            <a:extLst>
              <a:ext uri="{FF2B5EF4-FFF2-40B4-BE49-F238E27FC236}">
                <a16:creationId xmlns:a16="http://schemas.microsoft.com/office/drawing/2014/main" id="{D214C954-E29F-5C49-9B2F-70303B78EA3D}"/>
              </a:ext>
            </a:extLst>
          </p:cNvPr>
          <p:cNvSpPr/>
          <p:nvPr/>
        </p:nvSpPr>
        <p:spPr>
          <a:xfrm>
            <a:off x="208921" y="875363"/>
            <a:ext cx="6070379" cy="855633"/>
          </a:xfrm>
          <a:prstGeom prst="homePlate">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0C66AA99-29FA-B54B-8DD7-3FB53039E795}"/>
              </a:ext>
            </a:extLst>
          </p:cNvPr>
          <p:cNvSpPr>
            <a:spLocks noGrp="1"/>
          </p:cNvSpPr>
          <p:nvPr>
            <p:ph type="title"/>
          </p:nvPr>
        </p:nvSpPr>
        <p:spPr/>
        <p:txBody>
          <a:bodyPr/>
          <a:lstStyle/>
          <a:p>
            <a:r>
              <a:rPr kumimoji="1" lang="ja-JP" altLang="en-US"/>
              <a:t>デジタルの渦に巻き込まれるこれからのビジネス</a:t>
            </a:r>
            <a:endParaRPr kumimoji="1" lang="ja-JP" altLang="en-US" dirty="0"/>
          </a:p>
        </p:txBody>
      </p:sp>
      <p:pic>
        <p:nvPicPr>
          <p:cNvPr id="3" name="図 2">
            <a:extLst>
              <a:ext uri="{FF2B5EF4-FFF2-40B4-BE49-F238E27FC236}">
                <a16:creationId xmlns:a16="http://schemas.microsoft.com/office/drawing/2014/main" id="{0EA4D9EE-1C96-484C-BADE-E98EA5E3F651}"/>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2204910" y="1515777"/>
            <a:ext cx="4829881" cy="4511677"/>
          </a:xfrm>
          <a:prstGeom prst="rect">
            <a:avLst/>
          </a:prstGeom>
        </p:spPr>
      </p:pic>
      <p:pic>
        <p:nvPicPr>
          <p:cNvPr id="9" name="図 8">
            <a:extLst>
              <a:ext uri="{FF2B5EF4-FFF2-40B4-BE49-F238E27FC236}">
                <a16:creationId xmlns:a16="http://schemas.microsoft.com/office/drawing/2014/main" id="{3BA91E48-67F6-1245-8769-3DCE6554F847}"/>
              </a:ext>
            </a:extLst>
          </p:cNvPr>
          <p:cNvPicPr>
            <a:picLocks noChangeAspect="1"/>
          </p:cNvPicPr>
          <p:nvPr/>
        </p:nvPicPr>
        <p:blipFill>
          <a:blip r:embed="rId3"/>
          <a:stretch>
            <a:fillRect/>
          </a:stretch>
        </p:blipFill>
        <p:spPr>
          <a:xfrm rot="7965219" flipH="1">
            <a:off x="1722031" y="2299832"/>
            <a:ext cx="2184598" cy="1902715"/>
          </a:xfrm>
          <a:prstGeom prst="rect">
            <a:avLst/>
          </a:prstGeom>
          <a:ln>
            <a:noFill/>
          </a:ln>
          <a:effectLst>
            <a:outerShdw blurRad="292100" dist="139700" dir="2700000" algn="tl" rotWithShape="0">
              <a:srgbClr val="333333">
                <a:alpha val="65000"/>
              </a:srgbClr>
            </a:outerShdw>
          </a:effectLst>
        </p:spPr>
      </p:pic>
      <p:pic>
        <p:nvPicPr>
          <p:cNvPr id="10" name="図 9">
            <a:extLst>
              <a:ext uri="{FF2B5EF4-FFF2-40B4-BE49-F238E27FC236}">
                <a16:creationId xmlns:a16="http://schemas.microsoft.com/office/drawing/2014/main" id="{89D9DE81-330A-784C-9B57-63B19589EB3D}"/>
              </a:ext>
            </a:extLst>
          </p:cNvPr>
          <p:cNvPicPr>
            <a:picLocks noChangeAspect="1"/>
          </p:cNvPicPr>
          <p:nvPr/>
        </p:nvPicPr>
        <p:blipFill>
          <a:blip r:embed="rId3"/>
          <a:stretch>
            <a:fillRect/>
          </a:stretch>
        </p:blipFill>
        <p:spPr>
          <a:xfrm rot="14422237" flipH="1">
            <a:off x="4361675" y="1298999"/>
            <a:ext cx="2184598" cy="1902715"/>
          </a:xfrm>
          <a:prstGeom prst="rect">
            <a:avLst/>
          </a:prstGeom>
          <a:ln>
            <a:noFill/>
          </a:ln>
          <a:effectLst>
            <a:outerShdw blurRad="292100" dist="139700" dir="2700000" algn="tl" rotWithShape="0">
              <a:srgbClr val="333333">
                <a:alpha val="65000"/>
              </a:srgbClr>
            </a:outerShdw>
          </a:effectLst>
        </p:spPr>
      </p:pic>
      <p:pic>
        <p:nvPicPr>
          <p:cNvPr id="11" name="図 10">
            <a:extLst>
              <a:ext uri="{FF2B5EF4-FFF2-40B4-BE49-F238E27FC236}">
                <a16:creationId xmlns:a16="http://schemas.microsoft.com/office/drawing/2014/main" id="{E6DACBA0-125A-BA49-8B2C-11C4B81C9EDA}"/>
              </a:ext>
            </a:extLst>
          </p:cNvPr>
          <p:cNvPicPr>
            <a:picLocks noChangeAspect="1"/>
          </p:cNvPicPr>
          <p:nvPr/>
        </p:nvPicPr>
        <p:blipFill>
          <a:blip r:embed="rId3"/>
          <a:stretch>
            <a:fillRect/>
          </a:stretch>
        </p:blipFill>
        <p:spPr>
          <a:xfrm rot="869079" flipH="1">
            <a:off x="3865066" y="4448936"/>
            <a:ext cx="2184598" cy="1902715"/>
          </a:xfrm>
          <a:prstGeom prst="rect">
            <a:avLst/>
          </a:prstGeom>
          <a:ln>
            <a:noFill/>
          </a:ln>
          <a:effectLst>
            <a:outerShdw blurRad="292100" dist="139700" dir="2700000" algn="tl" rotWithShape="0">
              <a:srgbClr val="333333">
                <a:alpha val="65000"/>
              </a:srgbClr>
            </a:outerShdw>
          </a:effectLst>
        </p:spPr>
      </p:pic>
      <p:sp>
        <p:nvSpPr>
          <p:cNvPr id="12" name="テキスト ボックス 11">
            <a:extLst>
              <a:ext uri="{FF2B5EF4-FFF2-40B4-BE49-F238E27FC236}">
                <a16:creationId xmlns:a16="http://schemas.microsoft.com/office/drawing/2014/main" id="{79494EA3-2E0E-E643-936C-359765FD08B1}"/>
              </a:ext>
            </a:extLst>
          </p:cNvPr>
          <p:cNvSpPr txBox="1"/>
          <p:nvPr/>
        </p:nvSpPr>
        <p:spPr>
          <a:xfrm>
            <a:off x="419806" y="923838"/>
            <a:ext cx="3570208" cy="830997"/>
          </a:xfrm>
          <a:prstGeom prst="rect">
            <a:avLst/>
          </a:prstGeom>
          <a:noFill/>
        </p:spPr>
        <p:txBody>
          <a:bodyPr wrap="none" rtlCol="0">
            <a:spAutoFit/>
          </a:bodyPr>
          <a:lstStyle/>
          <a:p>
            <a:r>
              <a:rPr kumimoji="1" lang="ja-JP" altLang="en-US" sz="2400" b="1" dirty="0">
                <a:solidFill>
                  <a:schemeClr val="accent6">
                    <a:lumMod val="75000"/>
                  </a:schemeClr>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デジタル化できること</a:t>
            </a:r>
            <a:r>
              <a:rPr kumimoji="1" lang="ja-JP" altLang="en-US" sz="2400" dirty="0">
                <a:solidFill>
                  <a:schemeClr val="accent6">
                    <a:lumMod val="75000"/>
                  </a:schemeClr>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は</a:t>
            </a:r>
            <a:endParaRPr kumimoji="1" lang="en-US" altLang="ja-JP" sz="2400" dirty="0">
              <a:solidFill>
                <a:schemeClr val="accent6">
                  <a:lumMod val="75000"/>
                </a:schemeClr>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r>
              <a:rPr lang="ja-JP" altLang="en-US" sz="2400" b="1" dirty="0">
                <a:solidFill>
                  <a:schemeClr val="accent6">
                    <a:lumMod val="75000"/>
                  </a:schemeClr>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全てデジタル化</a:t>
            </a:r>
            <a:r>
              <a:rPr lang="ja-JP" altLang="en-US" sz="2400" dirty="0">
                <a:solidFill>
                  <a:schemeClr val="accent6">
                    <a:lumMod val="75000"/>
                  </a:schemeClr>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される</a:t>
            </a:r>
            <a:endParaRPr kumimoji="1" lang="ja-JP" altLang="en-US" sz="2400" dirty="0">
              <a:solidFill>
                <a:schemeClr val="accent6">
                  <a:lumMod val="75000"/>
                </a:schemeClr>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13" name="テキスト ボックス 12">
            <a:extLst>
              <a:ext uri="{FF2B5EF4-FFF2-40B4-BE49-F238E27FC236}">
                <a16:creationId xmlns:a16="http://schemas.microsoft.com/office/drawing/2014/main" id="{6C8A24CE-3661-7947-9D1D-65F19CAEC52E}"/>
              </a:ext>
            </a:extLst>
          </p:cNvPr>
          <p:cNvSpPr txBox="1"/>
          <p:nvPr/>
        </p:nvSpPr>
        <p:spPr>
          <a:xfrm>
            <a:off x="3563264" y="3603738"/>
            <a:ext cx="2031325" cy="738664"/>
          </a:xfrm>
          <a:prstGeom prst="rect">
            <a:avLst/>
          </a:prstGeom>
          <a:noFill/>
        </p:spPr>
        <p:txBody>
          <a:bodyPr wrap="none" rtlCol="0">
            <a:spAutoFit/>
          </a:bodyPr>
          <a:lstStyle/>
          <a:p>
            <a:pPr algn="ctr"/>
            <a:r>
              <a:rPr lang="ja-JP" altLang="en-US" sz="2400" b="1">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デジタルの渦</a:t>
            </a:r>
            <a:endParaRPr lang="en-US" altLang="ja-JP" sz="2400" b="1" dirty="0">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kumimoji="1" lang="en-US" altLang="ja-JP" b="1" dirty="0">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Digital Vortex</a:t>
            </a:r>
          </a:p>
        </p:txBody>
      </p:sp>
      <p:sp>
        <p:nvSpPr>
          <p:cNvPr id="14" name="テキスト ボックス 13">
            <a:extLst>
              <a:ext uri="{FF2B5EF4-FFF2-40B4-BE49-F238E27FC236}">
                <a16:creationId xmlns:a16="http://schemas.microsoft.com/office/drawing/2014/main" id="{DAA91826-E21B-7240-A390-ADB904B410D0}"/>
              </a:ext>
            </a:extLst>
          </p:cNvPr>
          <p:cNvSpPr txBox="1"/>
          <p:nvPr/>
        </p:nvSpPr>
        <p:spPr>
          <a:xfrm>
            <a:off x="5022316" y="5676138"/>
            <a:ext cx="3877985" cy="830997"/>
          </a:xfrm>
          <a:prstGeom prst="rect">
            <a:avLst/>
          </a:prstGeom>
          <a:noFill/>
        </p:spPr>
        <p:txBody>
          <a:bodyPr wrap="none" rtlCol="0">
            <a:spAutoFit/>
          </a:bodyPr>
          <a:lstStyle/>
          <a:p>
            <a:pPr algn="r"/>
            <a:r>
              <a:rPr kumimoji="1" lang="ja-JP" altLang="en-US" sz="2400" b="1">
                <a:solidFill>
                  <a:schemeClr val="accent3">
                    <a:lumMod val="75000"/>
                  </a:schemeClr>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デジタル化できないこと</a:t>
            </a:r>
            <a:r>
              <a:rPr kumimoji="1" lang="ja-JP" altLang="en-US" sz="2400">
                <a:solidFill>
                  <a:schemeClr val="accent3">
                    <a:lumMod val="75000"/>
                  </a:schemeClr>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の</a:t>
            </a:r>
            <a:endParaRPr kumimoji="1" lang="en-US" altLang="ja-JP" sz="2400" dirty="0">
              <a:solidFill>
                <a:schemeClr val="accent3">
                  <a:lumMod val="75000"/>
                </a:schemeClr>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r"/>
            <a:r>
              <a:rPr lang="ja-JP" altLang="en-US" sz="2400" b="1">
                <a:solidFill>
                  <a:schemeClr val="accent3">
                    <a:lumMod val="75000"/>
                  </a:schemeClr>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価値が高まる</a:t>
            </a:r>
            <a:endParaRPr kumimoji="1" lang="ja-JP" altLang="en-US" sz="2400" b="1">
              <a:solidFill>
                <a:schemeClr val="accent3">
                  <a:lumMod val="75000"/>
                </a:schemeClr>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15" name="テキスト ボックス 14">
            <a:extLst>
              <a:ext uri="{FF2B5EF4-FFF2-40B4-BE49-F238E27FC236}">
                <a16:creationId xmlns:a16="http://schemas.microsoft.com/office/drawing/2014/main" id="{51FA6C8C-D69B-814B-8FC6-5C69A92D4258}"/>
              </a:ext>
            </a:extLst>
          </p:cNvPr>
          <p:cNvSpPr txBox="1"/>
          <p:nvPr/>
        </p:nvSpPr>
        <p:spPr>
          <a:xfrm>
            <a:off x="6568507" y="862282"/>
            <a:ext cx="1980029" cy="954107"/>
          </a:xfrm>
          <a:prstGeom prst="rect">
            <a:avLst/>
          </a:prstGeom>
          <a:noFill/>
        </p:spPr>
        <p:txBody>
          <a:bodyPr wrap="none" rtlCol="0">
            <a:spAutoFit/>
          </a:bodyPr>
          <a:lstStyle/>
          <a:p>
            <a:pPr algn="r"/>
            <a:r>
              <a:rPr lang="ja-JP" altLang="en-US" sz="2800" b="1">
                <a:solidFill>
                  <a:schemeClr val="accent6">
                    <a:lumMod val="75000"/>
                  </a:schemeClr>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デジタル化</a:t>
            </a:r>
            <a:endParaRPr lang="en-US" altLang="ja-JP" sz="2800" b="1" dirty="0">
              <a:solidFill>
                <a:schemeClr val="accent6">
                  <a:lumMod val="75000"/>
                </a:schemeClr>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r"/>
            <a:r>
              <a:rPr lang="ja-JP" altLang="en-US" sz="2800" b="1">
                <a:solidFill>
                  <a:schemeClr val="accent6">
                    <a:lumMod val="75000"/>
                  </a:schemeClr>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領域の拡大</a:t>
            </a:r>
            <a:endParaRPr kumimoji="1" lang="ja-JP" altLang="en-US" sz="2800" b="1">
              <a:solidFill>
                <a:schemeClr val="accent6">
                  <a:lumMod val="75000"/>
                </a:schemeClr>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16" name="テキスト ボックス 15">
            <a:extLst>
              <a:ext uri="{FF2B5EF4-FFF2-40B4-BE49-F238E27FC236}">
                <a16:creationId xmlns:a16="http://schemas.microsoft.com/office/drawing/2014/main" id="{5D44C58F-77FC-414E-BC4F-0F0DC1D80801}"/>
              </a:ext>
            </a:extLst>
          </p:cNvPr>
          <p:cNvSpPr txBox="1"/>
          <p:nvPr/>
        </p:nvSpPr>
        <p:spPr>
          <a:xfrm>
            <a:off x="545836" y="5572330"/>
            <a:ext cx="1980029" cy="954107"/>
          </a:xfrm>
          <a:prstGeom prst="rect">
            <a:avLst/>
          </a:prstGeom>
          <a:noFill/>
        </p:spPr>
        <p:txBody>
          <a:bodyPr wrap="none" rtlCol="0">
            <a:spAutoFit/>
          </a:bodyPr>
          <a:lstStyle/>
          <a:p>
            <a:r>
              <a:rPr kumimoji="1" lang="ja-JP" altLang="en-US" sz="2800" b="1">
                <a:solidFill>
                  <a:schemeClr val="accent3">
                    <a:lumMod val="75000"/>
                  </a:schemeClr>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体験／感性</a:t>
            </a:r>
            <a:endParaRPr kumimoji="1" lang="en-US" altLang="ja-JP" sz="2800" b="1" dirty="0">
              <a:solidFill>
                <a:schemeClr val="accent3">
                  <a:lumMod val="75000"/>
                </a:schemeClr>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r>
              <a:rPr kumimoji="1" lang="ja-JP" altLang="en-US" sz="2800" b="1">
                <a:solidFill>
                  <a:schemeClr val="accent3">
                    <a:lumMod val="75000"/>
                  </a:schemeClr>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価値の</a:t>
            </a:r>
            <a:r>
              <a:rPr lang="ja-JP" altLang="en-US" sz="2800" b="1">
                <a:solidFill>
                  <a:schemeClr val="accent3">
                    <a:lumMod val="75000"/>
                  </a:schemeClr>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提供</a:t>
            </a:r>
            <a:endParaRPr kumimoji="1" lang="ja-JP" altLang="en-US" sz="2800" b="1">
              <a:solidFill>
                <a:schemeClr val="accent3">
                  <a:lumMod val="75000"/>
                </a:schemeClr>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1894594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wipe(left)">
                                      <p:cBhvr>
                                        <p:cTn id="14" dur="500"/>
                                        <p:tgtEl>
                                          <p:spTgt spid="1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wipe(left)">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grpId="0"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right)">
                                      <p:cBhvr>
                                        <p:cTn id="22" dur="500"/>
                                        <p:tgtEl>
                                          <p:spTgt spid="16"/>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wipe(right)">
                                      <p:cBhvr>
                                        <p:cTn id="2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7" grpId="0" animBg="1"/>
      <p:bldP spid="14" grpId="0"/>
      <p:bldP spid="15" grpId="0"/>
      <p:bldP spid="1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en-US" altLang="ja-JP" sz="2400" dirty="0">
                <a:solidFill>
                  <a:srgbClr val="FFFFFF"/>
                </a:solidFill>
                <a:latin typeface="Meiryo" panose="020B0604030504040204" pitchFamily="34" charset="-128"/>
                <a:ea typeface="Meiryo" panose="020B0604030504040204" pitchFamily="34" charset="-128"/>
                <a:cs typeface="Arial"/>
              </a:rPr>
              <a:t>DX</a:t>
            </a:r>
            <a:r>
              <a:rPr lang="ja-JP" altLang="en-US" sz="2400" dirty="0">
                <a:solidFill>
                  <a:srgbClr val="FFFFFF"/>
                </a:solidFill>
                <a:latin typeface="Meiryo" panose="020B0604030504040204" pitchFamily="34" charset="-128"/>
                <a:ea typeface="Meiryo" panose="020B0604030504040204" pitchFamily="34" charset="-128"/>
                <a:cs typeface="Arial"/>
              </a:rPr>
              <a:t>の定義</a:t>
            </a:r>
            <a:endParaRPr lang="ja-JP" altLang="en-US" sz="2400" dirty="0">
              <a:solidFill>
                <a:srgbClr val="FFFFFF"/>
              </a:solidFill>
              <a:effectLst/>
              <a:latin typeface="Meiryo" panose="020B0604030504040204" pitchFamily="34" charset="-128"/>
              <a:ea typeface="Meiryo" panose="020B0604030504040204" pitchFamily="34" charset="-128"/>
              <a:cs typeface="Arial"/>
            </a:endParaRP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263478499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角丸四角形 3">
            <a:extLst>
              <a:ext uri="{FF2B5EF4-FFF2-40B4-BE49-F238E27FC236}">
                <a16:creationId xmlns:a16="http://schemas.microsoft.com/office/drawing/2014/main" id="{C580ED95-747C-9F4D-67B7-EDFB30993D99}"/>
              </a:ext>
            </a:extLst>
          </p:cNvPr>
          <p:cNvSpPr/>
          <p:nvPr/>
        </p:nvSpPr>
        <p:spPr>
          <a:xfrm>
            <a:off x="1941762" y="2250390"/>
            <a:ext cx="2119256" cy="1317812"/>
          </a:xfrm>
          <a:prstGeom prst="roundRect">
            <a:avLst/>
          </a:prstGeom>
          <a:solidFill>
            <a:srgbClr val="0070C0">
              <a:alpha val="69804"/>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1CC013F9-14B4-E08A-6455-25C3DFD04E15}"/>
              </a:ext>
            </a:extLst>
          </p:cNvPr>
          <p:cNvSpPr>
            <a:spLocks noGrp="1"/>
          </p:cNvSpPr>
          <p:nvPr>
            <p:ph type="title"/>
          </p:nvPr>
        </p:nvSpPr>
        <p:spPr/>
        <p:txBody>
          <a:bodyPr/>
          <a:lstStyle/>
          <a:p>
            <a:r>
              <a:rPr kumimoji="1" lang="ja-JP" altLang="en-US"/>
              <a:t>デジタルがリアルを包括する社会</a:t>
            </a:r>
          </a:p>
        </p:txBody>
      </p:sp>
      <p:sp>
        <p:nvSpPr>
          <p:cNvPr id="3" name="角丸四角形 2">
            <a:extLst>
              <a:ext uri="{FF2B5EF4-FFF2-40B4-BE49-F238E27FC236}">
                <a16:creationId xmlns:a16="http://schemas.microsoft.com/office/drawing/2014/main" id="{07A0796C-77F5-F0AB-8069-EB291F44A186}"/>
              </a:ext>
            </a:extLst>
          </p:cNvPr>
          <p:cNvSpPr/>
          <p:nvPr/>
        </p:nvSpPr>
        <p:spPr>
          <a:xfrm>
            <a:off x="1097280" y="3146992"/>
            <a:ext cx="2678654" cy="1697019"/>
          </a:xfrm>
          <a:prstGeom prst="roundRect">
            <a:avLst/>
          </a:prstGeom>
          <a:solidFill>
            <a:srgbClr val="77933C">
              <a:alpha val="90588"/>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テキスト ボックス 6">
            <a:extLst>
              <a:ext uri="{FF2B5EF4-FFF2-40B4-BE49-F238E27FC236}">
                <a16:creationId xmlns:a16="http://schemas.microsoft.com/office/drawing/2014/main" id="{3C588A80-7765-8036-4696-74BDA116201D}"/>
              </a:ext>
            </a:extLst>
          </p:cNvPr>
          <p:cNvSpPr txBox="1"/>
          <p:nvPr/>
        </p:nvSpPr>
        <p:spPr>
          <a:xfrm>
            <a:off x="1651776" y="3725216"/>
            <a:ext cx="1569661" cy="646331"/>
          </a:xfrm>
          <a:prstGeom prst="rect">
            <a:avLst/>
          </a:prstGeom>
          <a:noFill/>
        </p:spPr>
        <p:txBody>
          <a:bodyPr wrap="none" rtlCol="0">
            <a:spAutoFit/>
          </a:bodyPr>
          <a:lstStyle/>
          <a:p>
            <a:pPr algn="ctr"/>
            <a:r>
              <a:rPr kumimoji="1" lang="ja-JP" altLang="en-US" sz="3600" b="1">
                <a:solidFill>
                  <a:schemeClr val="bg1"/>
                </a:solidFill>
                <a:latin typeface="Meiryo" panose="020B0604030504040204" pitchFamily="34" charset="-128"/>
                <a:ea typeface="Meiryo" panose="020B0604030504040204" pitchFamily="34" charset="-128"/>
              </a:rPr>
              <a:t>リアル</a:t>
            </a:r>
          </a:p>
        </p:txBody>
      </p:sp>
      <p:grpSp>
        <p:nvGrpSpPr>
          <p:cNvPr id="18" name="グループ化 17">
            <a:extLst>
              <a:ext uri="{FF2B5EF4-FFF2-40B4-BE49-F238E27FC236}">
                <a16:creationId xmlns:a16="http://schemas.microsoft.com/office/drawing/2014/main" id="{86D9FDE5-67F0-9B41-F841-4C3AD247CBFB}"/>
              </a:ext>
            </a:extLst>
          </p:cNvPr>
          <p:cNvGrpSpPr/>
          <p:nvPr/>
        </p:nvGrpSpPr>
        <p:grpSpPr>
          <a:xfrm>
            <a:off x="5338482" y="3146991"/>
            <a:ext cx="2678654" cy="1697019"/>
            <a:chOff x="5338482" y="2958980"/>
            <a:chExt cx="2678654" cy="1697019"/>
          </a:xfrm>
        </p:grpSpPr>
        <p:sp>
          <p:nvSpPr>
            <p:cNvPr id="6" name="角丸四角形 5">
              <a:extLst>
                <a:ext uri="{FF2B5EF4-FFF2-40B4-BE49-F238E27FC236}">
                  <a16:creationId xmlns:a16="http://schemas.microsoft.com/office/drawing/2014/main" id="{BC1BE146-C533-02FD-D14B-F85088999B7A}"/>
                </a:ext>
              </a:extLst>
            </p:cNvPr>
            <p:cNvSpPr/>
            <p:nvPr/>
          </p:nvSpPr>
          <p:spPr>
            <a:xfrm>
              <a:off x="5338482" y="2958980"/>
              <a:ext cx="2678654" cy="1697019"/>
            </a:xfrm>
            <a:prstGeom prst="roundRect">
              <a:avLst/>
            </a:prstGeom>
            <a:solidFill>
              <a:srgbClr val="77933C">
                <a:alpha val="90588"/>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sz="1200" dirty="0">
                <a:solidFill>
                  <a:srgbClr val="FFFFFF"/>
                </a:solidFill>
                <a:latin typeface="ＭＳ Ｐゴシック"/>
                <a:ea typeface="ＭＳ Ｐゴシック"/>
              </a:endParaRPr>
            </a:p>
          </p:txBody>
        </p:sp>
        <p:sp>
          <p:nvSpPr>
            <p:cNvPr id="8" name="テキスト ボックス 7">
              <a:extLst>
                <a:ext uri="{FF2B5EF4-FFF2-40B4-BE49-F238E27FC236}">
                  <a16:creationId xmlns:a16="http://schemas.microsoft.com/office/drawing/2014/main" id="{501173F2-539C-E454-24CE-D7A2F0589D62}"/>
                </a:ext>
              </a:extLst>
            </p:cNvPr>
            <p:cNvSpPr txBox="1"/>
            <p:nvPr/>
          </p:nvSpPr>
          <p:spPr>
            <a:xfrm>
              <a:off x="5892977" y="3537205"/>
              <a:ext cx="1569661" cy="646331"/>
            </a:xfrm>
            <a:prstGeom prst="rect">
              <a:avLst/>
            </a:prstGeom>
            <a:noFill/>
          </p:spPr>
          <p:txBody>
            <a:bodyPr wrap="none" rtlCol="0">
              <a:spAutoFit/>
            </a:bodyPr>
            <a:lstStyle/>
            <a:p>
              <a:pPr algn="ctr"/>
              <a:r>
                <a:rPr kumimoji="1" lang="ja-JP" altLang="en-US" sz="3600" b="1">
                  <a:solidFill>
                    <a:schemeClr val="bg1"/>
                  </a:solidFill>
                  <a:latin typeface="Meiryo" panose="020B0604030504040204" pitchFamily="34" charset="-128"/>
                  <a:ea typeface="Meiryo" panose="020B0604030504040204" pitchFamily="34" charset="-128"/>
                </a:rPr>
                <a:t>リアル</a:t>
              </a:r>
            </a:p>
          </p:txBody>
        </p:sp>
      </p:grpSp>
      <p:sp>
        <p:nvSpPr>
          <p:cNvPr id="11" name="テキスト ボックス 10">
            <a:extLst>
              <a:ext uri="{FF2B5EF4-FFF2-40B4-BE49-F238E27FC236}">
                <a16:creationId xmlns:a16="http://schemas.microsoft.com/office/drawing/2014/main" id="{F094E1D7-6E0F-D39E-E5A6-1C14699405C8}"/>
              </a:ext>
            </a:extLst>
          </p:cNvPr>
          <p:cNvSpPr txBox="1"/>
          <p:nvPr/>
        </p:nvSpPr>
        <p:spPr>
          <a:xfrm>
            <a:off x="2190911" y="2520965"/>
            <a:ext cx="1620957" cy="523220"/>
          </a:xfrm>
          <a:prstGeom prst="rect">
            <a:avLst/>
          </a:prstGeom>
          <a:noFill/>
        </p:spPr>
        <p:txBody>
          <a:bodyPr wrap="none" rtlCol="0">
            <a:spAutoFit/>
          </a:bodyPr>
          <a:lstStyle/>
          <a:p>
            <a:pPr algn="ctr"/>
            <a:r>
              <a:rPr kumimoji="1" lang="ja-JP" altLang="en-US" sz="2800" b="1">
                <a:solidFill>
                  <a:schemeClr val="bg1"/>
                </a:solidFill>
                <a:latin typeface="Meiryo" panose="020B0604030504040204" pitchFamily="34" charset="-128"/>
                <a:ea typeface="Meiryo" panose="020B0604030504040204" pitchFamily="34" charset="-128"/>
              </a:rPr>
              <a:t>デジタル</a:t>
            </a:r>
          </a:p>
        </p:txBody>
      </p:sp>
      <p:grpSp>
        <p:nvGrpSpPr>
          <p:cNvPr id="17" name="グループ化 16">
            <a:extLst>
              <a:ext uri="{FF2B5EF4-FFF2-40B4-BE49-F238E27FC236}">
                <a16:creationId xmlns:a16="http://schemas.microsoft.com/office/drawing/2014/main" id="{A8BE2EBF-A151-3676-4CD4-389405BA1991}"/>
              </a:ext>
            </a:extLst>
          </p:cNvPr>
          <p:cNvGrpSpPr/>
          <p:nvPr/>
        </p:nvGrpSpPr>
        <p:grpSpPr>
          <a:xfrm>
            <a:off x="5082983" y="2281002"/>
            <a:ext cx="3189643" cy="2587214"/>
            <a:chOff x="5082985" y="1615858"/>
            <a:chExt cx="3189643" cy="2587214"/>
          </a:xfrm>
        </p:grpSpPr>
        <p:sp>
          <p:nvSpPr>
            <p:cNvPr id="5" name="角丸四角形 4">
              <a:extLst>
                <a:ext uri="{FF2B5EF4-FFF2-40B4-BE49-F238E27FC236}">
                  <a16:creationId xmlns:a16="http://schemas.microsoft.com/office/drawing/2014/main" id="{A0CE2DBA-D3E9-D8C1-7F67-162A9D811E3B}"/>
                </a:ext>
              </a:extLst>
            </p:cNvPr>
            <p:cNvSpPr/>
            <p:nvPr/>
          </p:nvSpPr>
          <p:spPr>
            <a:xfrm>
              <a:off x="5082985" y="1615858"/>
              <a:ext cx="3189643" cy="2587214"/>
            </a:xfrm>
            <a:prstGeom prst="roundRect">
              <a:avLst/>
            </a:prstGeom>
            <a:solidFill>
              <a:srgbClr val="0070C0">
                <a:alpha val="5098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テキスト ボックス 11">
              <a:extLst>
                <a:ext uri="{FF2B5EF4-FFF2-40B4-BE49-F238E27FC236}">
                  <a16:creationId xmlns:a16="http://schemas.microsoft.com/office/drawing/2014/main" id="{302681A7-F663-2D5A-338C-EAFCA45B8EAC}"/>
                </a:ext>
              </a:extLst>
            </p:cNvPr>
            <p:cNvSpPr txBox="1"/>
            <p:nvPr/>
          </p:nvSpPr>
          <p:spPr>
            <a:xfrm>
              <a:off x="5867327" y="1855821"/>
              <a:ext cx="1620957" cy="523220"/>
            </a:xfrm>
            <a:prstGeom prst="rect">
              <a:avLst/>
            </a:prstGeom>
            <a:noFill/>
          </p:spPr>
          <p:txBody>
            <a:bodyPr wrap="none" rtlCol="0">
              <a:spAutoFit/>
            </a:bodyPr>
            <a:lstStyle/>
            <a:p>
              <a:pPr algn="ctr"/>
              <a:r>
                <a:rPr kumimoji="1" lang="ja-JP" altLang="en-US" sz="2800" b="1">
                  <a:solidFill>
                    <a:schemeClr val="bg1"/>
                  </a:solidFill>
                  <a:latin typeface="Meiryo" panose="020B0604030504040204" pitchFamily="34" charset="-128"/>
                  <a:ea typeface="Meiryo" panose="020B0604030504040204" pitchFamily="34" charset="-128"/>
                </a:rPr>
                <a:t>デジタル</a:t>
              </a:r>
            </a:p>
          </p:txBody>
        </p:sp>
      </p:grpSp>
      <p:sp>
        <p:nvSpPr>
          <p:cNvPr id="13" name="テキスト ボックス 12">
            <a:extLst>
              <a:ext uri="{FF2B5EF4-FFF2-40B4-BE49-F238E27FC236}">
                <a16:creationId xmlns:a16="http://schemas.microsoft.com/office/drawing/2014/main" id="{8549A6ED-26C3-7617-B4F5-0A17C0607BDF}"/>
              </a:ext>
            </a:extLst>
          </p:cNvPr>
          <p:cNvSpPr txBox="1"/>
          <p:nvPr/>
        </p:nvSpPr>
        <p:spPr>
          <a:xfrm>
            <a:off x="992140" y="1232303"/>
            <a:ext cx="2888932" cy="584775"/>
          </a:xfrm>
          <a:prstGeom prst="rect">
            <a:avLst/>
          </a:prstGeom>
          <a:noFill/>
        </p:spPr>
        <p:txBody>
          <a:bodyPr wrap="none" rtlCol="0">
            <a:spAutoFit/>
          </a:bodyPr>
          <a:lstStyle/>
          <a:p>
            <a:pPr algn="ctr"/>
            <a:r>
              <a:rPr kumimoji="1" lang="en-US" altLang="ja-JP" sz="3200" dirty="0">
                <a:latin typeface="Meiryo" panose="020B0604030504040204" pitchFamily="34" charset="-128"/>
                <a:ea typeface="Meiryo" panose="020B0604030504040204" pitchFamily="34" charset="-128"/>
              </a:rPr>
              <a:t>Before Digital</a:t>
            </a:r>
            <a:endParaRPr kumimoji="1" lang="ja-JP" altLang="en-US" sz="3200">
              <a:latin typeface="Meiryo" panose="020B0604030504040204" pitchFamily="34" charset="-128"/>
              <a:ea typeface="Meiryo" panose="020B0604030504040204" pitchFamily="34" charset="-128"/>
            </a:endParaRPr>
          </a:p>
        </p:txBody>
      </p:sp>
      <p:sp>
        <p:nvSpPr>
          <p:cNvPr id="14" name="テキスト ボックス 13">
            <a:extLst>
              <a:ext uri="{FF2B5EF4-FFF2-40B4-BE49-F238E27FC236}">
                <a16:creationId xmlns:a16="http://schemas.microsoft.com/office/drawing/2014/main" id="{060C66C1-D6DA-D0F1-A991-58B210A7F497}"/>
              </a:ext>
            </a:extLst>
          </p:cNvPr>
          <p:cNvSpPr txBox="1"/>
          <p:nvPr/>
        </p:nvSpPr>
        <p:spPr>
          <a:xfrm>
            <a:off x="5390530" y="1235875"/>
            <a:ext cx="2574552" cy="584775"/>
          </a:xfrm>
          <a:prstGeom prst="rect">
            <a:avLst/>
          </a:prstGeom>
          <a:noFill/>
        </p:spPr>
        <p:txBody>
          <a:bodyPr wrap="none" rtlCol="0">
            <a:spAutoFit/>
          </a:bodyPr>
          <a:lstStyle/>
          <a:p>
            <a:pPr algn="ctr"/>
            <a:r>
              <a:rPr kumimoji="1" lang="en-US" altLang="ja-JP" sz="3200" dirty="0">
                <a:latin typeface="Meiryo" panose="020B0604030504040204" pitchFamily="34" charset="-128"/>
                <a:ea typeface="Meiryo" panose="020B0604030504040204" pitchFamily="34" charset="-128"/>
              </a:rPr>
              <a:t>After Digital</a:t>
            </a:r>
            <a:endParaRPr kumimoji="1" lang="ja-JP" altLang="en-US" sz="3200">
              <a:latin typeface="Meiryo" panose="020B0604030504040204" pitchFamily="34" charset="-128"/>
              <a:ea typeface="Meiryo" panose="020B0604030504040204" pitchFamily="34" charset="-128"/>
            </a:endParaRPr>
          </a:p>
        </p:txBody>
      </p:sp>
      <p:sp>
        <p:nvSpPr>
          <p:cNvPr id="15" name="テキスト ボックス 14">
            <a:extLst>
              <a:ext uri="{FF2B5EF4-FFF2-40B4-BE49-F238E27FC236}">
                <a16:creationId xmlns:a16="http://schemas.microsoft.com/office/drawing/2014/main" id="{EE5F9C3A-09C2-7741-0B88-897D5A2E9397}"/>
              </a:ext>
            </a:extLst>
          </p:cNvPr>
          <p:cNvSpPr txBox="1"/>
          <p:nvPr/>
        </p:nvSpPr>
        <p:spPr>
          <a:xfrm>
            <a:off x="677149" y="5256364"/>
            <a:ext cx="3518912" cy="707886"/>
          </a:xfrm>
          <a:prstGeom prst="rect">
            <a:avLst/>
          </a:prstGeom>
          <a:noFill/>
        </p:spPr>
        <p:txBody>
          <a:bodyPr wrap="none" rtlCol="0">
            <a:spAutoFit/>
          </a:bodyPr>
          <a:lstStyle/>
          <a:p>
            <a:pPr algn="ctr"/>
            <a:r>
              <a:rPr kumimoji="1" lang="ja-JP" altLang="en-US" sz="2000" b="1" u="sng">
                <a:solidFill>
                  <a:srgbClr val="0070C0"/>
                </a:solidFill>
                <a:latin typeface="Meiryo" panose="020B0604030504040204" pitchFamily="34" charset="-128"/>
                <a:ea typeface="Meiryo" panose="020B0604030504040204" pitchFamily="34" charset="-128"/>
              </a:rPr>
              <a:t>リアルを支援する便利な道具</a:t>
            </a:r>
            <a:endParaRPr kumimoji="1" lang="en-US" altLang="ja-JP" sz="2000" b="1" u="sng" dirty="0">
              <a:solidFill>
                <a:srgbClr val="0070C0"/>
              </a:solidFill>
              <a:latin typeface="Meiryo" panose="020B0604030504040204" pitchFamily="34" charset="-128"/>
              <a:ea typeface="Meiryo" panose="020B0604030504040204" pitchFamily="34" charset="-128"/>
            </a:endParaRPr>
          </a:p>
          <a:p>
            <a:pPr algn="ctr"/>
            <a:r>
              <a:rPr lang="ja-JP" altLang="en-US" sz="2000">
                <a:solidFill>
                  <a:srgbClr val="0070C0"/>
                </a:solidFill>
                <a:latin typeface="Meiryo" panose="020B0604030504040204" pitchFamily="34" charset="-128"/>
                <a:ea typeface="Meiryo" panose="020B0604030504040204" pitchFamily="34" charset="-128"/>
              </a:rPr>
              <a:t>としてのデジタル</a:t>
            </a:r>
            <a:endParaRPr kumimoji="1" lang="ja-JP" altLang="en-US" sz="2000">
              <a:solidFill>
                <a:srgbClr val="0070C0"/>
              </a:solidFill>
              <a:latin typeface="Meiryo" panose="020B0604030504040204" pitchFamily="34" charset="-128"/>
              <a:ea typeface="Meiryo" panose="020B0604030504040204" pitchFamily="34" charset="-128"/>
            </a:endParaRPr>
          </a:p>
        </p:txBody>
      </p:sp>
      <p:sp>
        <p:nvSpPr>
          <p:cNvPr id="16" name="テキスト ボックス 15">
            <a:extLst>
              <a:ext uri="{FF2B5EF4-FFF2-40B4-BE49-F238E27FC236}">
                <a16:creationId xmlns:a16="http://schemas.microsoft.com/office/drawing/2014/main" id="{14369CE0-5DE9-D62B-B7A5-4FDED168FB31}"/>
              </a:ext>
            </a:extLst>
          </p:cNvPr>
          <p:cNvSpPr txBox="1"/>
          <p:nvPr/>
        </p:nvSpPr>
        <p:spPr>
          <a:xfrm>
            <a:off x="5174831" y="5256364"/>
            <a:ext cx="3005951" cy="707886"/>
          </a:xfrm>
          <a:prstGeom prst="rect">
            <a:avLst/>
          </a:prstGeom>
          <a:noFill/>
        </p:spPr>
        <p:txBody>
          <a:bodyPr wrap="none" rtlCol="0">
            <a:spAutoFit/>
          </a:bodyPr>
          <a:lstStyle/>
          <a:p>
            <a:pPr algn="ctr"/>
            <a:r>
              <a:rPr kumimoji="1" lang="ja-JP" altLang="en-US" sz="2000" b="1" u="sng">
                <a:solidFill>
                  <a:srgbClr val="0070C0"/>
                </a:solidFill>
                <a:latin typeface="Meiryo" panose="020B0604030504040204" pitchFamily="34" charset="-128"/>
                <a:ea typeface="Meiryo" panose="020B0604030504040204" pitchFamily="34" charset="-128"/>
              </a:rPr>
              <a:t>リアルを</a:t>
            </a:r>
            <a:r>
              <a:rPr lang="ja-JP" altLang="en-US" sz="2000" b="1" u="sng">
                <a:solidFill>
                  <a:srgbClr val="0070C0"/>
                </a:solidFill>
                <a:latin typeface="Meiryo" panose="020B0604030504040204" pitchFamily="34" charset="-128"/>
                <a:ea typeface="Meiryo" panose="020B0604030504040204" pitchFamily="34" charset="-128"/>
              </a:rPr>
              <a:t>包括する仕組み</a:t>
            </a:r>
            <a:endParaRPr lang="en-US" altLang="ja-JP" sz="2000" b="1" u="sng" dirty="0">
              <a:solidFill>
                <a:srgbClr val="0070C0"/>
              </a:solidFill>
              <a:latin typeface="Meiryo" panose="020B0604030504040204" pitchFamily="34" charset="-128"/>
              <a:ea typeface="Meiryo" panose="020B0604030504040204" pitchFamily="34" charset="-128"/>
            </a:endParaRPr>
          </a:p>
          <a:p>
            <a:pPr algn="ctr"/>
            <a:r>
              <a:rPr lang="ja-JP" altLang="en-US" sz="2000">
                <a:solidFill>
                  <a:srgbClr val="0070C0"/>
                </a:solidFill>
                <a:latin typeface="Meiryo" panose="020B0604030504040204" pitchFamily="34" charset="-128"/>
                <a:ea typeface="Meiryo" panose="020B0604030504040204" pitchFamily="34" charset="-128"/>
              </a:rPr>
              <a:t>としてのデジタル</a:t>
            </a:r>
            <a:endParaRPr kumimoji="1" lang="ja-JP" altLang="en-US" sz="2000">
              <a:solidFill>
                <a:srgbClr val="0070C0"/>
              </a:solidFill>
              <a:latin typeface="Meiryo" panose="020B0604030504040204" pitchFamily="34" charset="-128"/>
              <a:ea typeface="Meiryo" panose="020B0604030504040204" pitchFamily="34" charset="-128"/>
            </a:endParaRPr>
          </a:p>
        </p:txBody>
      </p:sp>
      <p:sp>
        <p:nvSpPr>
          <p:cNvPr id="19" name="右矢印 18">
            <a:extLst>
              <a:ext uri="{FF2B5EF4-FFF2-40B4-BE49-F238E27FC236}">
                <a16:creationId xmlns:a16="http://schemas.microsoft.com/office/drawing/2014/main" id="{B1054CFE-FA3B-5E76-A18F-7A5F8A771316}"/>
              </a:ext>
            </a:extLst>
          </p:cNvPr>
          <p:cNvSpPr/>
          <p:nvPr/>
        </p:nvSpPr>
        <p:spPr>
          <a:xfrm>
            <a:off x="4357244" y="3242378"/>
            <a:ext cx="418744" cy="965675"/>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テキスト ボックス 20">
            <a:extLst>
              <a:ext uri="{FF2B5EF4-FFF2-40B4-BE49-F238E27FC236}">
                <a16:creationId xmlns:a16="http://schemas.microsoft.com/office/drawing/2014/main" id="{7E877583-D87B-6D9C-9E03-22B5CE37AE3C}"/>
              </a:ext>
            </a:extLst>
          </p:cNvPr>
          <p:cNvSpPr txBox="1"/>
          <p:nvPr/>
        </p:nvSpPr>
        <p:spPr>
          <a:xfrm>
            <a:off x="3631963" y="6238103"/>
            <a:ext cx="5426579" cy="276999"/>
          </a:xfrm>
          <a:prstGeom prst="rect">
            <a:avLst/>
          </a:prstGeom>
          <a:noFill/>
        </p:spPr>
        <p:txBody>
          <a:bodyPr wrap="square">
            <a:spAutoFit/>
          </a:bodyPr>
          <a:lstStyle/>
          <a:p>
            <a:pPr algn="r"/>
            <a:r>
              <a:rPr lang="ja-JP" altLang="en-US" sz="1200" i="0">
                <a:solidFill>
                  <a:srgbClr val="0F1111"/>
                </a:solidFill>
                <a:effectLst/>
                <a:latin typeface="Meiryo" panose="020B0604030504040204" pitchFamily="34" charset="-128"/>
                <a:ea typeface="Meiryo" panose="020B0604030504040204" pitchFamily="34" charset="-128"/>
              </a:rPr>
              <a:t>「</a:t>
            </a:r>
            <a:r>
              <a:rPr lang="ja-JP" altLang="en-US" sz="1200" i="0">
                <a:solidFill>
                  <a:srgbClr val="0F1111"/>
                </a:solidFill>
                <a:effectLst/>
                <a:latin typeface="Meiryo" panose="020B0604030504040204" pitchFamily="34" charset="-128"/>
                <a:ea typeface="Meiryo" panose="020B0604030504040204" pitchFamily="34" charset="-128"/>
                <a:hlinkClick r:id="rId2"/>
              </a:rPr>
              <a:t>アフターデジタル</a:t>
            </a:r>
            <a:r>
              <a:rPr lang="ja-JP" altLang="en-US" sz="1200" i="0">
                <a:solidFill>
                  <a:srgbClr val="565959"/>
                </a:solidFill>
                <a:effectLst/>
                <a:latin typeface="Meiryo" panose="020B0604030504040204" pitchFamily="34" charset="-128"/>
                <a:ea typeface="Meiryo" panose="020B0604030504040204" pitchFamily="34" charset="-128"/>
                <a:hlinkClick r:id="rId2"/>
              </a:rPr>
              <a:t>・藤井保文</a:t>
            </a:r>
            <a:r>
              <a:rPr lang="en-US" altLang="ja-JP" sz="1200" i="0" dirty="0">
                <a:solidFill>
                  <a:srgbClr val="565959"/>
                </a:solidFill>
                <a:effectLst/>
                <a:latin typeface="Meiryo" panose="020B0604030504040204" pitchFamily="34" charset="-128"/>
                <a:ea typeface="Meiryo" panose="020B0604030504040204" pitchFamily="34" charset="-128"/>
                <a:hlinkClick r:id="rId2"/>
              </a:rPr>
              <a:t> </a:t>
            </a:r>
            <a:r>
              <a:rPr lang="ja-JP" altLang="en-US" sz="1200" i="0">
                <a:solidFill>
                  <a:srgbClr val="565959"/>
                </a:solidFill>
                <a:effectLst/>
                <a:latin typeface="Meiryo" panose="020B0604030504040204" pitchFamily="34" charset="-128"/>
                <a:ea typeface="Meiryo" panose="020B0604030504040204" pitchFamily="34" charset="-128"/>
                <a:hlinkClick r:id="rId2"/>
              </a:rPr>
              <a:t>著</a:t>
            </a:r>
            <a:r>
              <a:rPr lang="ja-JP" altLang="en-US" sz="1200" i="0">
                <a:solidFill>
                  <a:srgbClr val="565959"/>
                </a:solidFill>
                <a:effectLst/>
                <a:latin typeface="Meiryo" panose="020B0604030504040204" pitchFamily="34" charset="-128"/>
                <a:ea typeface="Meiryo" panose="020B0604030504040204" pitchFamily="34" charset="-128"/>
              </a:rPr>
              <a:t>」を参考に作成</a:t>
            </a:r>
            <a:endParaRPr lang="ja-JP" altLang="en-US" sz="1200" i="0">
              <a:solidFill>
                <a:srgbClr val="0F1111"/>
              </a:solidFill>
              <a:effectLst/>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36728074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p:cTn id="11" dur="500" fill="hold"/>
                                        <p:tgtEl>
                                          <p:spTgt spid="18"/>
                                        </p:tgtEl>
                                        <p:attrNameLst>
                                          <p:attrName>ppt_w</p:attrName>
                                        </p:attrNameLst>
                                      </p:cBhvr>
                                      <p:tavLst>
                                        <p:tav tm="0">
                                          <p:val>
                                            <p:fltVal val="0"/>
                                          </p:val>
                                        </p:tav>
                                        <p:tav tm="100000">
                                          <p:val>
                                            <p:strVal val="#ppt_w"/>
                                          </p:val>
                                        </p:tav>
                                      </p:tavLst>
                                    </p:anim>
                                    <p:anim calcmode="lin" valueType="num">
                                      <p:cBhvr>
                                        <p:cTn id="12" dur="500" fill="hold"/>
                                        <p:tgtEl>
                                          <p:spTgt spid="18"/>
                                        </p:tgtEl>
                                        <p:attrNameLst>
                                          <p:attrName>ppt_h</p:attrName>
                                        </p:attrNameLst>
                                      </p:cBhvr>
                                      <p:tavLst>
                                        <p:tav tm="0">
                                          <p:val>
                                            <p:fltVal val="0"/>
                                          </p:val>
                                        </p:tav>
                                        <p:tav tm="100000">
                                          <p:val>
                                            <p:strVal val="#ppt_h"/>
                                          </p:val>
                                        </p:tav>
                                      </p:tavLst>
                                    </p:anim>
                                    <p:animEffect transition="in" filter="fade">
                                      <p:cBhvr>
                                        <p:cTn id="13" dur="500"/>
                                        <p:tgtEl>
                                          <p:spTgt spid="18"/>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4"/>
                                        </p:tgtEl>
                                        <p:attrNameLst>
                                          <p:attrName>style.visibility</p:attrName>
                                        </p:attrNameLst>
                                      </p:cBhvr>
                                      <p:to>
                                        <p:strVal val="visible"/>
                                      </p:to>
                                    </p:set>
                                    <p:anim calcmode="lin" valueType="num">
                                      <p:cBhvr>
                                        <p:cTn id="23" dur="500" fill="hold"/>
                                        <p:tgtEl>
                                          <p:spTgt spid="14"/>
                                        </p:tgtEl>
                                        <p:attrNameLst>
                                          <p:attrName>ppt_w</p:attrName>
                                        </p:attrNameLst>
                                      </p:cBhvr>
                                      <p:tavLst>
                                        <p:tav tm="0">
                                          <p:val>
                                            <p:fltVal val="0"/>
                                          </p:val>
                                        </p:tav>
                                        <p:tav tm="100000">
                                          <p:val>
                                            <p:strVal val="#ppt_w"/>
                                          </p:val>
                                        </p:tav>
                                      </p:tavLst>
                                    </p:anim>
                                    <p:anim calcmode="lin" valueType="num">
                                      <p:cBhvr>
                                        <p:cTn id="24" dur="500" fill="hold"/>
                                        <p:tgtEl>
                                          <p:spTgt spid="14"/>
                                        </p:tgtEl>
                                        <p:attrNameLst>
                                          <p:attrName>ppt_h</p:attrName>
                                        </p:attrNameLst>
                                      </p:cBhvr>
                                      <p:tavLst>
                                        <p:tav tm="0">
                                          <p:val>
                                            <p:fltVal val="0"/>
                                          </p:val>
                                        </p:tav>
                                        <p:tav tm="100000">
                                          <p:val>
                                            <p:strVal val="#ppt_h"/>
                                          </p:val>
                                        </p:tav>
                                      </p:tavLst>
                                    </p:anim>
                                    <p:animEffect transition="in" filter="fade">
                                      <p:cBhvr>
                                        <p:cTn id="25" dur="500"/>
                                        <p:tgtEl>
                                          <p:spTgt spid="14"/>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p:bldP spid="19"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850A0588-7930-5CFD-5E2D-9CBB3AA3B0EC}"/>
              </a:ext>
            </a:extLst>
          </p:cNvPr>
          <p:cNvSpPr/>
          <p:nvPr/>
        </p:nvSpPr>
        <p:spPr>
          <a:xfrm>
            <a:off x="237609" y="3345385"/>
            <a:ext cx="8686799" cy="3110279"/>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1C6DED34-0921-AF40-B232-B7EED99FFCFC}"/>
              </a:ext>
            </a:extLst>
          </p:cNvPr>
          <p:cNvSpPr>
            <a:spLocks noGrp="1"/>
          </p:cNvSpPr>
          <p:nvPr>
            <p:ph type="title"/>
          </p:nvPr>
        </p:nvSpPr>
        <p:spPr/>
        <p:txBody>
          <a:bodyPr/>
          <a:lstStyle/>
          <a:p>
            <a:r>
              <a:rPr kumimoji="1" lang="en-US" altLang="ja-JP" dirty="0"/>
              <a:t>DX</a:t>
            </a:r>
            <a:r>
              <a:rPr kumimoji="1" lang="ja-JP" altLang="en-US"/>
              <a:t>の定義</a:t>
            </a:r>
          </a:p>
        </p:txBody>
      </p:sp>
      <p:sp>
        <p:nvSpPr>
          <p:cNvPr id="4" name="正方形/長方形 3">
            <a:extLst>
              <a:ext uri="{FF2B5EF4-FFF2-40B4-BE49-F238E27FC236}">
                <a16:creationId xmlns:a16="http://schemas.microsoft.com/office/drawing/2014/main" id="{01177D4B-C010-E546-892E-7CC3A662EAD3}"/>
              </a:ext>
            </a:extLst>
          </p:cNvPr>
          <p:cNvSpPr/>
          <p:nvPr/>
        </p:nvSpPr>
        <p:spPr>
          <a:xfrm>
            <a:off x="306830" y="727460"/>
            <a:ext cx="8604966" cy="984885"/>
          </a:xfrm>
          <a:prstGeom prst="rect">
            <a:avLst/>
          </a:prstGeom>
        </p:spPr>
        <p:txBody>
          <a:bodyPr wrap="square">
            <a:spAutoFit/>
          </a:bodyPr>
          <a:lstStyle/>
          <a:p>
            <a:pPr algn="ctr"/>
            <a:r>
              <a:rPr lang="ja-JP" altLang="en-US" b="1">
                <a:solidFill>
                  <a:schemeClr val="bg1"/>
                </a:solidFill>
                <a:latin typeface="Meiryo" panose="020B0604030504040204" pitchFamily="34" charset="-128"/>
                <a:ea typeface="Meiryo" panose="020B0604030504040204" pitchFamily="34" charset="-128"/>
              </a:rPr>
              <a:t>デジタル・トランスフォーメーション</a:t>
            </a:r>
          </a:p>
          <a:p>
            <a:pPr marL="187325" lvl="1" algn="ctr"/>
            <a:r>
              <a:rPr lang="en-US" altLang="ja-JP" sz="1400" dirty="0">
                <a:solidFill>
                  <a:schemeClr val="bg1"/>
                </a:solidFill>
                <a:latin typeface="Meiryo" panose="020B0604030504040204" pitchFamily="34" charset="-128"/>
                <a:ea typeface="Meiryo" panose="020B0604030504040204" pitchFamily="34" charset="-128"/>
              </a:rPr>
              <a:t>2004</a:t>
            </a:r>
            <a:r>
              <a:rPr lang="ja-JP" altLang="en-US" sz="1400">
                <a:solidFill>
                  <a:schemeClr val="bg1"/>
                </a:solidFill>
                <a:latin typeface="Meiryo" panose="020B0604030504040204" pitchFamily="34" charset="-128"/>
                <a:ea typeface="Meiryo" panose="020B0604030504040204" pitchFamily="34" charset="-128"/>
              </a:rPr>
              <a:t>年、スウェーデンのウメオ大学教授であるエリック・ストルターマンの提唱した概念</a:t>
            </a:r>
            <a:endParaRPr lang="en-US" altLang="ja-JP" sz="1400" dirty="0">
              <a:solidFill>
                <a:schemeClr val="bg1"/>
              </a:solidFill>
              <a:latin typeface="Meiryo" panose="020B0604030504040204" pitchFamily="34" charset="-128"/>
              <a:ea typeface="Meiryo" panose="020B0604030504040204" pitchFamily="34" charset="-128"/>
            </a:endParaRPr>
          </a:p>
          <a:p>
            <a:pPr marL="187325" lvl="1" algn="ctr"/>
            <a:endParaRPr lang="en-US" altLang="ja-JP" sz="800" dirty="0">
              <a:solidFill>
                <a:schemeClr val="bg1"/>
              </a:solidFill>
              <a:latin typeface="Meiryo" panose="020B0604030504040204" pitchFamily="34" charset="-128"/>
              <a:ea typeface="Meiryo" panose="020B0604030504040204" pitchFamily="34" charset="-128"/>
            </a:endParaRPr>
          </a:p>
          <a:p>
            <a:pPr algn="ctr"/>
            <a:r>
              <a:rPr lang="ja-JP" altLang="en-US" b="1">
                <a:solidFill>
                  <a:schemeClr val="bg1"/>
                </a:solidFill>
                <a:latin typeface="Meiryo" panose="020B0604030504040204" pitchFamily="34" charset="-128"/>
                <a:ea typeface="Meiryo" panose="020B0604030504040204" pitchFamily="34" charset="-128"/>
              </a:rPr>
              <a:t>ITの浸透が、人々の生活をあらゆる面でより良い方向に変化させること</a:t>
            </a:r>
          </a:p>
        </p:txBody>
      </p:sp>
      <p:sp>
        <p:nvSpPr>
          <p:cNvPr id="8" name="正方形/長方形 7">
            <a:extLst>
              <a:ext uri="{FF2B5EF4-FFF2-40B4-BE49-F238E27FC236}">
                <a16:creationId xmlns:a16="http://schemas.microsoft.com/office/drawing/2014/main" id="{5251659C-A371-5944-B492-7498937580E5}"/>
              </a:ext>
            </a:extLst>
          </p:cNvPr>
          <p:cNvSpPr/>
          <p:nvPr/>
        </p:nvSpPr>
        <p:spPr>
          <a:xfrm>
            <a:off x="237609" y="1030224"/>
            <a:ext cx="8686799" cy="2145509"/>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正方形/長方形 4">
            <a:extLst>
              <a:ext uri="{FF2B5EF4-FFF2-40B4-BE49-F238E27FC236}">
                <a16:creationId xmlns:a16="http://schemas.microsoft.com/office/drawing/2014/main" id="{395EBD89-7C7B-0A42-8A51-0FEFB22AE854}"/>
              </a:ext>
            </a:extLst>
          </p:cNvPr>
          <p:cNvSpPr/>
          <p:nvPr/>
        </p:nvSpPr>
        <p:spPr>
          <a:xfrm>
            <a:off x="269517" y="1185618"/>
            <a:ext cx="8604965" cy="584775"/>
          </a:xfrm>
          <a:prstGeom prst="rect">
            <a:avLst/>
          </a:prstGeom>
        </p:spPr>
        <p:txBody>
          <a:bodyPr wrap="square">
            <a:spAutoFit/>
          </a:bodyPr>
          <a:lstStyle/>
          <a:p>
            <a:pPr algn="ctr" fontAlgn="base"/>
            <a:r>
              <a:rPr lang="ja-JP" altLang="en-US" sz="3200" b="1" u="sng">
                <a:solidFill>
                  <a:schemeClr val="bg1"/>
                </a:solidFill>
                <a:latin typeface="Meiryo" panose="020B0604030504040204" pitchFamily="34" charset="-128"/>
                <a:ea typeface="Meiryo" panose="020B0604030504040204" pitchFamily="34" charset="-128"/>
              </a:rPr>
              <a:t>デジタル</a:t>
            </a:r>
            <a:r>
              <a:rPr lang="ja-JP" altLang="en-US" sz="3200" b="1">
                <a:solidFill>
                  <a:schemeClr val="bg1"/>
                </a:solidFill>
                <a:latin typeface="Meiryo" panose="020B0604030504040204" pitchFamily="34" charset="-128"/>
                <a:ea typeface="Meiryo" panose="020B0604030504040204" pitchFamily="34" charset="-128"/>
              </a:rPr>
              <a:t>・</a:t>
            </a:r>
            <a:r>
              <a:rPr lang="ja-JP" altLang="en-US" sz="3200" b="1" u="sng">
                <a:solidFill>
                  <a:schemeClr val="bg1"/>
                </a:solidFill>
                <a:latin typeface="Meiryo" panose="020B0604030504040204" pitchFamily="34" charset="-128"/>
                <a:ea typeface="Meiryo" panose="020B0604030504040204" pitchFamily="34" charset="-128"/>
              </a:rPr>
              <a:t>トランスフォーメーション</a:t>
            </a:r>
          </a:p>
        </p:txBody>
      </p:sp>
      <p:grpSp>
        <p:nvGrpSpPr>
          <p:cNvPr id="3" name="グループ化 2">
            <a:extLst>
              <a:ext uri="{FF2B5EF4-FFF2-40B4-BE49-F238E27FC236}">
                <a16:creationId xmlns:a16="http://schemas.microsoft.com/office/drawing/2014/main" id="{F7D71146-0738-A54C-9A87-28E769A7665F}"/>
              </a:ext>
            </a:extLst>
          </p:cNvPr>
          <p:cNvGrpSpPr/>
          <p:nvPr/>
        </p:nvGrpSpPr>
        <p:grpSpPr>
          <a:xfrm>
            <a:off x="379142" y="1632204"/>
            <a:ext cx="8604965" cy="1064874"/>
            <a:chOff x="379142" y="1863852"/>
            <a:chExt cx="8604965" cy="1064874"/>
          </a:xfrm>
        </p:grpSpPr>
        <p:sp>
          <p:nvSpPr>
            <p:cNvPr id="15" name="正方形/長方形 14">
              <a:extLst>
                <a:ext uri="{FF2B5EF4-FFF2-40B4-BE49-F238E27FC236}">
                  <a16:creationId xmlns:a16="http://schemas.microsoft.com/office/drawing/2014/main" id="{BB48D1C8-05BC-DF4D-AB92-8F7708C8B293}"/>
                </a:ext>
              </a:extLst>
            </p:cNvPr>
            <p:cNvSpPr/>
            <p:nvPr/>
          </p:nvSpPr>
          <p:spPr>
            <a:xfrm>
              <a:off x="379142" y="2405506"/>
              <a:ext cx="8604965" cy="523220"/>
            </a:xfrm>
            <a:prstGeom prst="rect">
              <a:avLst/>
            </a:prstGeom>
          </p:spPr>
          <p:txBody>
            <a:bodyPr wrap="square">
              <a:spAutoFit/>
            </a:bodyPr>
            <a:lstStyle/>
            <a:p>
              <a:pPr algn="ctr" fontAlgn="base"/>
              <a:r>
                <a:rPr lang="ja-JP" altLang="en-US" sz="2800" b="1">
                  <a:solidFill>
                    <a:schemeClr val="bg1"/>
                  </a:solidFill>
                  <a:latin typeface="Meiryo" panose="020B0604030504040204" pitchFamily="34" charset="-128"/>
                  <a:ea typeface="Meiryo" panose="020B0604030504040204" pitchFamily="34" charset="-128"/>
                </a:rPr>
                <a:t>デジタルを前提</a:t>
              </a:r>
              <a:r>
                <a:rPr lang="ja-JP" altLang="en-US" sz="2800">
                  <a:solidFill>
                    <a:schemeClr val="bg1"/>
                  </a:solidFill>
                  <a:latin typeface="Meiryo" panose="020B0604030504040204" pitchFamily="34" charset="-128"/>
                  <a:ea typeface="Meiryo" panose="020B0604030504040204" pitchFamily="34" charset="-128"/>
                </a:rPr>
                <a:t>に</a:t>
              </a:r>
              <a:r>
                <a:rPr lang="ja-JP" altLang="en-US" sz="2800" b="1">
                  <a:solidFill>
                    <a:schemeClr val="bg1"/>
                  </a:solidFill>
                  <a:latin typeface="Meiryo" panose="020B0604030504040204" pitchFamily="34" charset="-128"/>
                  <a:ea typeface="Meiryo" panose="020B0604030504040204" pitchFamily="34" charset="-128"/>
                </a:rPr>
                <a:t>　　</a:t>
              </a:r>
              <a:r>
                <a:rPr lang="en-US" altLang="ja-JP" sz="2800" b="1" dirty="0">
                  <a:solidFill>
                    <a:schemeClr val="bg1"/>
                  </a:solidFill>
                  <a:latin typeface="Meiryo" panose="020B0604030504040204" pitchFamily="34" charset="-128"/>
                  <a:ea typeface="Meiryo" panose="020B0604030504040204" pitchFamily="34" charset="-128"/>
                </a:rPr>
                <a:t>  </a:t>
              </a:r>
              <a:r>
                <a:rPr lang="ja-JP" altLang="en-US" sz="2800" b="1" u="sng">
                  <a:solidFill>
                    <a:schemeClr val="bg1"/>
                  </a:solidFill>
                  <a:latin typeface="Meiryo" panose="020B0604030504040204" pitchFamily="34" charset="-128"/>
                  <a:ea typeface="Meiryo" panose="020B0604030504040204" pitchFamily="34" charset="-128"/>
                </a:rPr>
                <a:t>ビジネスを変革する</a:t>
              </a:r>
              <a:r>
                <a:rPr lang="ja-JP" altLang="en-US" sz="2800">
                  <a:solidFill>
                    <a:schemeClr val="bg1"/>
                  </a:solidFill>
                  <a:latin typeface="Meiryo" panose="020B0604030504040204" pitchFamily="34" charset="-128"/>
                  <a:ea typeface="Meiryo" panose="020B0604030504040204" pitchFamily="34" charset="-128"/>
                </a:rPr>
                <a:t>こと</a:t>
              </a:r>
            </a:p>
          </p:txBody>
        </p:sp>
        <p:cxnSp>
          <p:nvCxnSpPr>
            <p:cNvPr id="25" name="直線矢印コネクタ 24">
              <a:extLst>
                <a:ext uri="{FF2B5EF4-FFF2-40B4-BE49-F238E27FC236}">
                  <a16:creationId xmlns:a16="http://schemas.microsoft.com/office/drawing/2014/main" id="{C3EF4C24-53ED-A74F-998C-B2F7B35609F1}"/>
                </a:ext>
              </a:extLst>
            </p:cNvPr>
            <p:cNvCxnSpPr>
              <a:cxnSpLocks/>
            </p:cNvCxnSpPr>
            <p:nvPr/>
          </p:nvCxnSpPr>
          <p:spPr>
            <a:xfrm>
              <a:off x="1934598" y="1863852"/>
              <a:ext cx="0" cy="570032"/>
            </a:xfrm>
            <a:prstGeom prst="straightConnector1">
              <a:avLst/>
            </a:prstGeom>
            <a:ln w="28575">
              <a:solidFill>
                <a:schemeClr val="bg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26" name="直線矢印コネクタ 25">
              <a:extLst>
                <a:ext uri="{FF2B5EF4-FFF2-40B4-BE49-F238E27FC236}">
                  <a16:creationId xmlns:a16="http://schemas.microsoft.com/office/drawing/2014/main" id="{DA80C38B-9EF3-D04E-A523-BDF68394A143}"/>
                </a:ext>
              </a:extLst>
            </p:cNvPr>
            <p:cNvCxnSpPr>
              <a:cxnSpLocks/>
            </p:cNvCxnSpPr>
            <p:nvPr/>
          </p:nvCxnSpPr>
          <p:spPr>
            <a:xfrm>
              <a:off x="6037462" y="1889274"/>
              <a:ext cx="0" cy="516232"/>
            </a:xfrm>
            <a:prstGeom prst="straightConnector1">
              <a:avLst/>
            </a:prstGeom>
            <a:ln w="28575">
              <a:solidFill>
                <a:schemeClr val="bg1"/>
              </a:solidFill>
              <a:tailEnd type="triangle"/>
            </a:ln>
            <a:effectLst/>
          </p:spPr>
          <p:style>
            <a:lnRef idx="2">
              <a:schemeClr val="accent1"/>
            </a:lnRef>
            <a:fillRef idx="0">
              <a:schemeClr val="accent1"/>
            </a:fillRef>
            <a:effectRef idx="1">
              <a:schemeClr val="accent1"/>
            </a:effectRef>
            <a:fontRef idx="minor">
              <a:schemeClr val="tx1"/>
            </a:fontRef>
          </p:style>
        </p:cxnSp>
      </p:grpSp>
      <p:sp>
        <p:nvSpPr>
          <p:cNvPr id="17" name="正方形/長方形 16">
            <a:extLst>
              <a:ext uri="{FF2B5EF4-FFF2-40B4-BE49-F238E27FC236}">
                <a16:creationId xmlns:a16="http://schemas.microsoft.com/office/drawing/2014/main" id="{CA54C078-43C9-35E0-C696-D23229259066}"/>
              </a:ext>
            </a:extLst>
          </p:cNvPr>
          <p:cNvSpPr/>
          <p:nvPr/>
        </p:nvSpPr>
        <p:spPr>
          <a:xfrm>
            <a:off x="607982" y="3551511"/>
            <a:ext cx="7909858" cy="1754326"/>
          </a:xfrm>
          <a:prstGeom prst="rect">
            <a:avLst/>
          </a:prstGeom>
        </p:spPr>
        <p:txBody>
          <a:bodyPr wrap="square">
            <a:spAutoFit/>
          </a:bodyPr>
          <a:lstStyle/>
          <a:p>
            <a:r>
              <a:rPr lang="ja-JP" altLang="en-US" b="1">
                <a:solidFill>
                  <a:schemeClr val="bg1"/>
                </a:solidFill>
                <a:latin typeface="Meiryo" panose="020B0604030504040204" pitchFamily="34" charset="-128"/>
                <a:ea typeface="Meiryo" panose="020B0604030504040204" pitchFamily="34" charset="-128"/>
              </a:rPr>
              <a:t>デジタル・テクノロジーの進展により産業構造や競争原理が変化し、これに適応できなければ、事業継続や企業存続が難しくなる</a:t>
            </a:r>
            <a:endParaRPr lang="en-US" altLang="ja-JP" b="1" dirty="0">
              <a:solidFill>
                <a:schemeClr val="bg1"/>
              </a:solidFill>
              <a:latin typeface="Meiryo" panose="020B0604030504040204" pitchFamily="34" charset="-128"/>
              <a:ea typeface="Meiryo" panose="020B0604030504040204" pitchFamily="34" charset="-128"/>
            </a:endParaRPr>
          </a:p>
          <a:p>
            <a:endParaRPr lang="en-US" altLang="ja-JP" b="1" dirty="0">
              <a:solidFill>
                <a:schemeClr val="bg1"/>
              </a:solidFill>
              <a:latin typeface="Meiryo" panose="020B0604030504040204" pitchFamily="34" charset="-128"/>
              <a:ea typeface="Meiryo" panose="020B0604030504040204" pitchFamily="34" charset="-128"/>
            </a:endParaRPr>
          </a:p>
          <a:p>
            <a:endParaRPr lang="en-US" altLang="ja-JP" b="1" dirty="0">
              <a:solidFill>
                <a:schemeClr val="bg1"/>
              </a:solidFill>
              <a:latin typeface="Meiryo" panose="020B0604030504040204" pitchFamily="34" charset="-128"/>
              <a:ea typeface="Meiryo" panose="020B0604030504040204" pitchFamily="34" charset="-128"/>
            </a:endParaRPr>
          </a:p>
          <a:p>
            <a:r>
              <a:rPr lang="en-US" altLang="ja-JP" b="1" dirty="0">
                <a:solidFill>
                  <a:schemeClr val="bg1"/>
                </a:solidFill>
                <a:latin typeface="Meiryo" panose="020B0604030504040204" pitchFamily="34" charset="-128"/>
                <a:ea typeface="Meiryo" panose="020B0604030504040204" pitchFamily="34" charset="-128"/>
              </a:rPr>
              <a:t>DX</a:t>
            </a:r>
            <a:r>
              <a:rPr lang="ja-JP" altLang="en-US" b="1">
                <a:solidFill>
                  <a:schemeClr val="bg1"/>
                </a:solidFill>
                <a:latin typeface="Meiryo" panose="020B0604030504040204" pitchFamily="34" charset="-128"/>
                <a:ea typeface="Meiryo" panose="020B0604030504040204" pitchFamily="34" charset="-128"/>
              </a:rPr>
              <a:t>とは、このような状況に対処するために、ビジネス・モデルや業務の手順、顧客との関係や働き方、企業の文化や風土を変革すること。</a:t>
            </a:r>
            <a:endParaRPr lang="en-US" altLang="ja-JP" dirty="0">
              <a:solidFill>
                <a:schemeClr val="bg1"/>
              </a:solidFill>
              <a:latin typeface="Meiryo" panose="020B0604030504040204" pitchFamily="34" charset="-128"/>
              <a:ea typeface="Meiryo" panose="020B0604030504040204" pitchFamily="34" charset="-128"/>
            </a:endParaRPr>
          </a:p>
        </p:txBody>
      </p:sp>
      <p:sp>
        <p:nvSpPr>
          <p:cNvPr id="20" name="テキスト ボックス 19">
            <a:extLst>
              <a:ext uri="{FF2B5EF4-FFF2-40B4-BE49-F238E27FC236}">
                <a16:creationId xmlns:a16="http://schemas.microsoft.com/office/drawing/2014/main" id="{3AD54AFC-C1DF-70BE-0CD8-7E2B1994B665}"/>
              </a:ext>
            </a:extLst>
          </p:cNvPr>
          <p:cNvSpPr txBox="1"/>
          <p:nvPr/>
        </p:nvSpPr>
        <p:spPr>
          <a:xfrm>
            <a:off x="684926" y="2758033"/>
            <a:ext cx="3877985" cy="369332"/>
          </a:xfrm>
          <a:prstGeom prst="rect">
            <a:avLst/>
          </a:prstGeom>
          <a:noFill/>
        </p:spPr>
        <p:txBody>
          <a:bodyPr wrap="none" rtlCol="0">
            <a:spAutoFit/>
          </a:bodyPr>
          <a:lstStyle/>
          <a:p>
            <a:r>
              <a:rPr kumimoji="1" lang="ja-JP" altLang="en-US" b="1">
                <a:solidFill>
                  <a:schemeClr val="bg1"/>
                </a:solidFill>
                <a:latin typeface="Meiryo" panose="020B0604030504040204" pitchFamily="34" charset="-128"/>
                <a:ea typeface="Meiryo" panose="020B0604030504040204" pitchFamily="34" charset="-128"/>
              </a:rPr>
              <a:t>デジタルがリアルを包括する社会に</a:t>
            </a:r>
          </a:p>
        </p:txBody>
      </p:sp>
      <p:sp>
        <p:nvSpPr>
          <p:cNvPr id="27" name="テキスト ボックス 26">
            <a:extLst>
              <a:ext uri="{FF2B5EF4-FFF2-40B4-BE49-F238E27FC236}">
                <a16:creationId xmlns:a16="http://schemas.microsoft.com/office/drawing/2014/main" id="{86E022D8-2DB4-EB74-D713-7832FC171B76}"/>
              </a:ext>
            </a:extLst>
          </p:cNvPr>
          <p:cNvSpPr txBox="1"/>
          <p:nvPr/>
        </p:nvSpPr>
        <p:spPr>
          <a:xfrm>
            <a:off x="4603908" y="2758033"/>
            <a:ext cx="4108817" cy="369332"/>
          </a:xfrm>
          <a:prstGeom prst="rect">
            <a:avLst/>
          </a:prstGeom>
          <a:noFill/>
        </p:spPr>
        <p:txBody>
          <a:bodyPr wrap="none" rtlCol="0">
            <a:spAutoFit/>
          </a:bodyPr>
          <a:lstStyle/>
          <a:p>
            <a:r>
              <a:rPr kumimoji="1" lang="ja-JP" altLang="en-US" b="1">
                <a:solidFill>
                  <a:schemeClr val="bg1"/>
                </a:solidFill>
                <a:latin typeface="Meiryo" panose="020B0604030504040204" pitchFamily="34" charset="-128"/>
                <a:ea typeface="Meiryo" panose="020B0604030504040204" pitchFamily="34" charset="-128"/>
              </a:rPr>
              <a:t>適応するために会社を作り変えること</a:t>
            </a:r>
          </a:p>
        </p:txBody>
      </p:sp>
      <p:sp>
        <p:nvSpPr>
          <p:cNvPr id="28" name="テキスト ボックス 27">
            <a:extLst>
              <a:ext uri="{FF2B5EF4-FFF2-40B4-BE49-F238E27FC236}">
                <a16:creationId xmlns:a16="http://schemas.microsoft.com/office/drawing/2014/main" id="{3A31D13D-702B-C267-D40B-D0DDEE69C1FC}"/>
              </a:ext>
            </a:extLst>
          </p:cNvPr>
          <p:cNvSpPr txBox="1"/>
          <p:nvPr/>
        </p:nvSpPr>
        <p:spPr>
          <a:xfrm>
            <a:off x="478571" y="5728314"/>
            <a:ext cx="8186857" cy="461665"/>
          </a:xfrm>
          <a:prstGeom prst="rect">
            <a:avLst/>
          </a:prstGeom>
          <a:noFill/>
        </p:spPr>
        <p:txBody>
          <a:bodyPr wrap="none" rtlCol="0">
            <a:spAutoFit/>
          </a:bodyPr>
          <a:lstStyle/>
          <a:p>
            <a:r>
              <a:rPr kumimoji="1" lang="ja-JP" altLang="en-US" sz="2400" b="1">
                <a:solidFill>
                  <a:schemeClr val="bg1"/>
                </a:solidFill>
                <a:latin typeface="Meiryo" panose="020B0604030504040204" pitchFamily="34" charset="-128"/>
                <a:ea typeface="Meiryo" panose="020B0604030504040204" pitchFamily="34" charset="-128"/>
              </a:rPr>
              <a:t>変化に俊敏に対応できる（アジャイル）企業に変わること</a:t>
            </a:r>
          </a:p>
        </p:txBody>
      </p:sp>
      <p:sp>
        <p:nvSpPr>
          <p:cNvPr id="7" name="下矢印 6">
            <a:extLst>
              <a:ext uri="{FF2B5EF4-FFF2-40B4-BE49-F238E27FC236}">
                <a16:creationId xmlns:a16="http://schemas.microsoft.com/office/drawing/2014/main" id="{5637740D-6F35-EBB1-134F-07269EF1ECCE}"/>
              </a:ext>
            </a:extLst>
          </p:cNvPr>
          <p:cNvSpPr/>
          <p:nvPr/>
        </p:nvSpPr>
        <p:spPr>
          <a:xfrm>
            <a:off x="4276574" y="4180707"/>
            <a:ext cx="608863" cy="403783"/>
          </a:xfrm>
          <a:prstGeom prst="downArrow">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下矢印 8">
            <a:extLst>
              <a:ext uri="{FF2B5EF4-FFF2-40B4-BE49-F238E27FC236}">
                <a16:creationId xmlns:a16="http://schemas.microsoft.com/office/drawing/2014/main" id="{4225D7E2-1068-F72F-85CD-3D4622FC8BCA}"/>
              </a:ext>
            </a:extLst>
          </p:cNvPr>
          <p:cNvSpPr/>
          <p:nvPr/>
        </p:nvSpPr>
        <p:spPr>
          <a:xfrm>
            <a:off x="4276574" y="5273597"/>
            <a:ext cx="608863" cy="403783"/>
          </a:xfrm>
          <a:prstGeom prst="downArrow">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14262630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wipe(left)">
                                      <p:cBhvr>
                                        <p:cTn id="12" dur="1000"/>
                                        <p:tgtEl>
                                          <p:spTgt spid="20"/>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wipe(left)">
                                      <p:cBhvr>
                                        <p:cTn id="16" dur="1000"/>
                                        <p:tgtEl>
                                          <p:spTgt spid="27"/>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Effect transition="in" filter="fade">
                                      <p:cBhvr>
                                        <p:cTn id="23" dur="500"/>
                                        <p:tgtEl>
                                          <p:spTgt spid="6"/>
                                        </p:tgtEl>
                                      </p:cBhvr>
                                    </p:animEffect>
                                  </p:childTnLst>
                                </p:cTn>
                              </p:par>
                              <p:par>
                                <p:cTn id="24" presetID="12" presetClass="entr" presetSubtype="1" fill="hold" grpId="0" nodeType="withEffect">
                                  <p:stCondLst>
                                    <p:cond delay="0"/>
                                  </p:stCondLst>
                                  <p:childTnLst>
                                    <p:set>
                                      <p:cBhvr>
                                        <p:cTn id="25" dur="1" fill="hold">
                                          <p:stCondLst>
                                            <p:cond delay="0"/>
                                          </p:stCondLst>
                                        </p:cTn>
                                        <p:tgtEl>
                                          <p:spTgt spid="17"/>
                                        </p:tgtEl>
                                        <p:attrNameLst>
                                          <p:attrName>style.visibility</p:attrName>
                                        </p:attrNameLst>
                                      </p:cBhvr>
                                      <p:to>
                                        <p:strVal val="visible"/>
                                      </p:to>
                                    </p:set>
                                    <p:anim calcmode="lin" valueType="num">
                                      <p:cBhvr additive="base">
                                        <p:cTn id="26" dur="500"/>
                                        <p:tgtEl>
                                          <p:spTgt spid="17"/>
                                        </p:tgtEl>
                                        <p:attrNameLst>
                                          <p:attrName>ppt_y</p:attrName>
                                        </p:attrNameLst>
                                      </p:cBhvr>
                                      <p:tavLst>
                                        <p:tav tm="0">
                                          <p:val>
                                            <p:strVal val="#ppt_y-#ppt_h*1.125000"/>
                                          </p:val>
                                        </p:tav>
                                        <p:tav tm="100000">
                                          <p:val>
                                            <p:strVal val="#ppt_y"/>
                                          </p:val>
                                        </p:tav>
                                      </p:tavLst>
                                    </p:anim>
                                    <p:animEffect transition="in" filter="wipe(down)">
                                      <p:cBhvr>
                                        <p:cTn id="27" dur="500"/>
                                        <p:tgtEl>
                                          <p:spTgt spid="17"/>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par>
                                <p:cTn id="31" presetID="22" presetClass="entr" presetSubtype="1" fill="hold" grpId="0"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up)">
                                      <p:cBhvr>
                                        <p:cTn id="33" dur="500"/>
                                        <p:tgtEl>
                                          <p:spTgt spid="9"/>
                                        </p:tgtEl>
                                      </p:cBhvr>
                                    </p:animEffect>
                                  </p:childTnLst>
                                </p:cTn>
                              </p:par>
                            </p:childTnLst>
                          </p:cTn>
                        </p:par>
                        <p:par>
                          <p:cTn id="34" fill="hold">
                            <p:stCondLst>
                              <p:cond delay="500"/>
                            </p:stCondLst>
                            <p:childTnLst>
                              <p:par>
                                <p:cTn id="35" presetID="22" presetClass="entr" presetSubtype="8"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wipe(left)">
                                      <p:cBhvr>
                                        <p:cTn id="37"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7" grpId="0"/>
      <p:bldP spid="20" grpId="0"/>
      <p:bldP spid="27" grpId="0"/>
      <p:bldP spid="28" grpId="0"/>
      <p:bldP spid="7" grpId="0" animBg="1"/>
      <p:bldP spid="9"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円/楕円 62">
            <a:extLst>
              <a:ext uri="{FF2B5EF4-FFF2-40B4-BE49-F238E27FC236}">
                <a16:creationId xmlns:a16="http://schemas.microsoft.com/office/drawing/2014/main" id="{BE35B7D4-60D6-5245-4A8A-308A564F5D5D}"/>
              </a:ext>
            </a:extLst>
          </p:cNvPr>
          <p:cNvSpPr/>
          <p:nvPr/>
        </p:nvSpPr>
        <p:spPr>
          <a:xfrm>
            <a:off x="279734" y="1378469"/>
            <a:ext cx="8584530" cy="4560501"/>
          </a:xfrm>
          <a:prstGeom prst="ellipse">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0D479BB3-C263-C96F-8A31-2122EF7ABFAE}"/>
              </a:ext>
            </a:extLst>
          </p:cNvPr>
          <p:cNvSpPr>
            <a:spLocks noGrp="1"/>
          </p:cNvSpPr>
          <p:nvPr>
            <p:ph type="title"/>
          </p:nvPr>
        </p:nvSpPr>
        <p:spPr/>
        <p:txBody>
          <a:bodyPr/>
          <a:lstStyle/>
          <a:p>
            <a:r>
              <a:rPr kumimoji="1" lang="en-US" altLang="ja-JP" dirty="0"/>
              <a:t>DX</a:t>
            </a:r>
            <a:r>
              <a:rPr kumimoji="1" lang="ja-JP" altLang="en-US"/>
              <a:t>とは何をすることか</a:t>
            </a:r>
          </a:p>
        </p:txBody>
      </p:sp>
      <p:sp>
        <p:nvSpPr>
          <p:cNvPr id="5" name="円/楕円 4">
            <a:extLst>
              <a:ext uri="{FF2B5EF4-FFF2-40B4-BE49-F238E27FC236}">
                <a16:creationId xmlns:a16="http://schemas.microsoft.com/office/drawing/2014/main" id="{94071CDD-0618-51F4-51C5-092DCFCB3D08}"/>
              </a:ext>
            </a:extLst>
          </p:cNvPr>
          <p:cNvSpPr/>
          <p:nvPr/>
        </p:nvSpPr>
        <p:spPr>
          <a:xfrm>
            <a:off x="1657350" y="2110323"/>
            <a:ext cx="5829300" cy="3096795"/>
          </a:xfrm>
          <a:prstGeom prst="ellipse">
            <a:avLst/>
          </a:prstGeom>
          <a:solidFill>
            <a:schemeClr val="accent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円/楕円 21">
            <a:extLst>
              <a:ext uri="{FF2B5EF4-FFF2-40B4-BE49-F238E27FC236}">
                <a16:creationId xmlns:a16="http://schemas.microsoft.com/office/drawing/2014/main" id="{404D121A-9C0C-A30E-46BC-F0F957B0C429}"/>
              </a:ext>
            </a:extLst>
          </p:cNvPr>
          <p:cNvSpPr/>
          <p:nvPr/>
        </p:nvSpPr>
        <p:spPr>
          <a:xfrm>
            <a:off x="3019257" y="2923409"/>
            <a:ext cx="3109071" cy="1470624"/>
          </a:xfrm>
          <a:prstGeom prst="ellipse">
            <a:avLst/>
          </a:prstGeom>
          <a:solidFill>
            <a:srgbClr val="0432FF"/>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テキスト ボックス 22">
            <a:extLst>
              <a:ext uri="{FF2B5EF4-FFF2-40B4-BE49-F238E27FC236}">
                <a16:creationId xmlns:a16="http://schemas.microsoft.com/office/drawing/2014/main" id="{9360FE92-13D1-BD31-B5C0-04D277466AF3}"/>
              </a:ext>
            </a:extLst>
          </p:cNvPr>
          <p:cNvSpPr txBox="1"/>
          <p:nvPr/>
        </p:nvSpPr>
        <p:spPr>
          <a:xfrm>
            <a:off x="3222738" y="3392286"/>
            <a:ext cx="882742" cy="646331"/>
          </a:xfrm>
          <a:prstGeom prst="rect">
            <a:avLst/>
          </a:prstGeom>
          <a:noFill/>
        </p:spPr>
        <p:txBody>
          <a:bodyPr wrap="none" rtlCol="0">
            <a:spAutoFit/>
          </a:bodyPr>
          <a:lstStyle/>
          <a:p>
            <a:r>
              <a:rPr kumimoji="1" lang="en-US" altLang="ja-JP" sz="3600" b="1" dirty="0">
                <a:solidFill>
                  <a:schemeClr val="bg1"/>
                </a:solidFill>
                <a:latin typeface="Meiryo" panose="020B0604030504040204" pitchFamily="34" charset="-128"/>
                <a:ea typeface="Meiryo" panose="020B0604030504040204" pitchFamily="34" charset="-128"/>
              </a:rPr>
              <a:t>DX</a:t>
            </a:r>
          </a:p>
        </p:txBody>
      </p:sp>
      <p:sp>
        <p:nvSpPr>
          <p:cNvPr id="24" name="テキスト ボックス 23">
            <a:extLst>
              <a:ext uri="{FF2B5EF4-FFF2-40B4-BE49-F238E27FC236}">
                <a16:creationId xmlns:a16="http://schemas.microsoft.com/office/drawing/2014/main" id="{1FE5D078-4B99-6C58-5100-B53C5BAA717E}"/>
              </a:ext>
            </a:extLst>
          </p:cNvPr>
          <p:cNvSpPr txBox="1"/>
          <p:nvPr/>
        </p:nvSpPr>
        <p:spPr>
          <a:xfrm>
            <a:off x="3979983" y="3451000"/>
            <a:ext cx="2031325" cy="461665"/>
          </a:xfrm>
          <a:prstGeom prst="rect">
            <a:avLst/>
          </a:prstGeom>
          <a:noFill/>
        </p:spPr>
        <p:txBody>
          <a:bodyPr wrap="none" rtlCol="0">
            <a:spAutoFit/>
          </a:bodyPr>
          <a:lstStyle/>
          <a:p>
            <a:r>
              <a:rPr kumimoji="1" lang="ja-JP" altLang="en-US" sz="1200">
                <a:solidFill>
                  <a:schemeClr val="bg1"/>
                </a:solidFill>
                <a:latin typeface="Meiryo" panose="020B0604030504040204" pitchFamily="34" charset="-128"/>
                <a:ea typeface="Meiryo" panose="020B0604030504040204" pitchFamily="34" charset="-128"/>
              </a:rPr>
              <a:t>デジタル</a:t>
            </a:r>
            <a:endParaRPr kumimoji="1" lang="en-US" altLang="ja-JP" sz="1200" dirty="0">
              <a:solidFill>
                <a:schemeClr val="bg1"/>
              </a:solidFill>
              <a:latin typeface="Meiryo" panose="020B0604030504040204" pitchFamily="34" charset="-128"/>
              <a:ea typeface="Meiryo" panose="020B0604030504040204" pitchFamily="34" charset="-128"/>
            </a:endParaRPr>
          </a:p>
          <a:p>
            <a:r>
              <a:rPr kumimoji="1" lang="ja-JP" altLang="en-US" sz="1200">
                <a:solidFill>
                  <a:schemeClr val="bg1"/>
                </a:solidFill>
                <a:latin typeface="Meiryo" panose="020B0604030504040204" pitchFamily="34" charset="-128"/>
                <a:ea typeface="Meiryo" panose="020B0604030504040204" pitchFamily="34" charset="-128"/>
              </a:rPr>
              <a:t>トランスフォーメーション</a:t>
            </a:r>
          </a:p>
        </p:txBody>
      </p:sp>
      <p:sp>
        <p:nvSpPr>
          <p:cNvPr id="27" name="テキスト ボックス 26">
            <a:extLst>
              <a:ext uri="{FF2B5EF4-FFF2-40B4-BE49-F238E27FC236}">
                <a16:creationId xmlns:a16="http://schemas.microsoft.com/office/drawing/2014/main" id="{2CDF34A6-BFD4-D0E9-AA59-B8470A5F31C7}"/>
              </a:ext>
            </a:extLst>
          </p:cNvPr>
          <p:cNvSpPr txBox="1"/>
          <p:nvPr/>
        </p:nvSpPr>
        <p:spPr>
          <a:xfrm>
            <a:off x="1657350" y="1004072"/>
            <a:ext cx="2687985" cy="584775"/>
          </a:xfrm>
          <a:prstGeom prst="rect">
            <a:avLst/>
          </a:prstGeom>
          <a:noFill/>
        </p:spPr>
        <p:txBody>
          <a:bodyPr wrap="square" rtlCol="0">
            <a:spAutoFit/>
          </a:bodyPr>
          <a:lstStyle/>
          <a:p>
            <a:pPr algn="r"/>
            <a:r>
              <a:rPr lang="ja-JP" altLang="en-US" sz="1600">
                <a:solidFill>
                  <a:srgbClr val="0432FF"/>
                </a:solidFill>
                <a:latin typeface="Meiryo" panose="020B0604030504040204" pitchFamily="34" charset="-128"/>
                <a:ea typeface="Meiryo" panose="020B0604030504040204" pitchFamily="34" charset="-128"/>
              </a:rPr>
              <a:t>収益のあげ方／ビジネス・モデルを変える</a:t>
            </a:r>
            <a:endParaRPr kumimoji="1" lang="en-US" altLang="ja-JP" sz="1600" dirty="0">
              <a:solidFill>
                <a:srgbClr val="0432FF"/>
              </a:solidFill>
              <a:latin typeface="Meiryo" panose="020B0604030504040204" pitchFamily="34" charset="-128"/>
              <a:ea typeface="Meiryo" panose="020B0604030504040204" pitchFamily="34" charset="-128"/>
            </a:endParaRPr>
          </a:p>
        </p:txBody>
      </p:sp>
      <p:sp>
        <p:nvSpPr>
          <p:cNvPr id="28" name="テキスト ボックス 27">
            <a:extLst>
              <a:ext uri="{FF2B5EF4-FFF2-40B4-BE49-F238E27FC236}">
                <a16:creationId xmlns:a16="http://schemas.microsoft.com/office/drawing/2014/main" id="{159BC081-B4C2-34AB-F902-436996EBE1F4}"/>
              </a:ext>
            </a:extLst>
          </p:cNvPr>
          <p:cNvSpPr txBox="1"/>
          <p:nvPr/>
        </p:nvSpPr>
        <p:spPr>
          <a:xfrm>
            <a:off x="4798667" y="1004071"/>
            <a:ext cx="2687985" cy="584775"/>
          </a:xfrm>
          <a:prstGeom prst="rect">
            <a:avLst/>
          </a:prstGeom>
          <a:noFill/>
        </p:spPr>
        <p:txBody>
          <a:bodyPr wrap="square" rtlCol="0">
            <a:spAutoFit/>
          </a:bodyPr>
          <a:lstStyle/>
          <a:p>
            <a:r>
              <a:rPr lang="ja-JP" altLang="en-US" sz="1600">
                <a:solidFill>
                  <a:srgbClr val="0432FF"/>
                </a:solidFill>
                <a:latin typeface="Meiryo" panose="020B0604030504040204" pitchFamily="34" charset="-128"/>
                <a:ea typeface="Meiryo" panose="020B0604030504040204" pitchFamily="34" charset="-128"/>
              </a:rPr>
              <a:t>業務の手順／ビジネス・プロセスを変える</a:t>
            </a:r>
            <a:endParaRPr kumimoji="1" lang="en-US" altLang="ja-JP" sz="1600" dirty="0">
              <a:solidFill>
                <a:srgbClr val="0432FF"/>
              </a:solidFill>
              <a:latin typeface="Meiryo" panose="020B0604030504040204" pitchFamily="34" charset="-128"/>
              <a:ea typeface="Meiryo" panose="020B0604030504040204" pitchFamily="34" charset="-128"/>
            </a:endParaRPr>
          </a:p>
        </p:txBody>
      </p:sp>
      <p:sp>
        <p:nvSpPr>
          <p:cNvPr id="32" name="テキスト ボックス 31">
            <a:extLst>
              <a:ext uri="{FF2B5EF4-FFF2-40B4-BE49-F238E27FC236}">
                <a16:creationId xmlns:a16="http://schemas.microsoft.com/office/drawing/2014/main" id="{C94A3A99-9A54-AC9A-FDB2-1A7D4C850A79}"/>
              </a:ext>
            </a:extLst>
          </p:cNvPr>
          <p:cNvSpPr txBox="1"/>
          <p:nvPr/>
        </p:nvSpPr>
        <p:spPr>
          <a:xfrm>
            <a:off x="432579" y="1911841"/>
            <a:ext cx="2093582" cy="584775"/>
          </a:xfrm>
          <a:prstGeom prst="rect">
            <a:avLst/>
          </a:prstGeom>
          <a:noFill/>
        </p:spPr>
        <p:txBody>
          <a:bodyPr wrap="square">
            <a:spAutoFit/>
          </a:bodyPr>
          <a:lstStyle/>
          <a:p>
            <a:r>
              <a:rPr kumimoji="1" lang="ja-JP" altLang="en-US" sz="1600">
                <a:solidFill>
                  <a:srgbClr val="0432FF"/>
                </a:solidFill>
                <a:latin typeface="Meiryo" panose="020B0604030504040204" pitchFamily="34" charset="-128"/>
                <a:ea typeface="Meiryo" panose="020B0604030504040204" pitchFamily="34" charset="-128"/>
              </a:rPr>
              <a:t>働き方や労務、雇用制度を変える</a:t>
            </a:r>
            <a:endParaRPr kumimoji="1" lang="en-US" altLang="ja-JP" sz="1600" dirty="0">
              <a:solidFill>
                <a:srgbClr val="0432FF"/>
              </a:solidFill>
              <a:latin typeface="Meiryo" panose="020B0604030504040204" pitchFamily="34" charset="-128"/>
              <a:ea typeface="Meiryo" panose="020B0604030504040204" pitchFamily="34" charset="-128"/>
            </a:endParaRPr>
          </a:p>
        </p:txBody>
      </p:sp>
      <p:sp>
        <p:nvSpPr>
          <p:cNvPr id="34" name="テキスト ボックス 33">
            <a:extLst>
              <a:ext uri="{FF2B5EF4-FFF2-40B4-BE49-F238E27FC236}">
                <a16:creationId xmlns:a16="http://schemas.microsoft.com/office/drawing/2014/main" id="{0F2FF692-74DC-97AA-A7DB-6C6F9BC39939}"/>
              </a:ext>
            </a:extLst>
          </p:cNvPr>
          <p:cNvSpPr txBox="1"/>
          <p:nvPr/>
        </p:nvSpPr>
        <p:spPr>
          <a:xfrm>
            <a:off x="1657349" y="5800437"/>
            <a:ext cx="2687986" cy="584775"/>
          </a:xfrm>
          <a:prstGeom prst="rect">
            <a:avLst/>
          </a:prstGeom>
          <a:noFill/>
        </p:spPr>
        <p:txBody>
          <a:bodyPr wrap="square">
            <a:spAutoFit/>
          </a:bodyPr>
          <a:lstStyle/>
          <a:p>
            <a:pPr algn="r"/>
            <a:r>
              <a:rPr lang="ja-JP" altLang="en-US" sz="1600">
                <a:solidFill>
                  <a:srgbClr val="0432FF"/>
                </a:solidFill>
                <a:latin typeface="Meiryo" panose="020B0604030504040204" pitchFamily="34" charset="-128"/>
                <a:ea typeface="Meiryo" panose="020B0604030504040204" pitchFamily="34" charset="-128"/>
              </a:rPr>
              <a:t>組織や体制、意思決定の方法や権限範囲を変える</a:t>
            </a:r>
          </a:p>
        </p:txBody>
      </p:sp>
      <p:sp>
        <p:nvSpPr>
          <p:cNvPr id="36" name="テキスト ボックス 35">
            <a:extLst>
              <a:ext uri="{FF2B5EF4-FFF2-40B4-BE49-F238E27FC236}">
                <a16:creationId xmlns:a16="http://schemas.microsoft.com/office/drawing/2014/main" id="{5A94B2D7-5986-A1D7-4C36-5F4AEA58304D}"/>
              </a:ext>
            </a:extLst>
          </p:cNvPr>
          <p:cNvSpPr txBox="1"/>
          <p:nvPr/>
        </p:nvSpPr>
        <p:spPr>
          <a:xfrm>
            <a:off x="4860416" y="5800718"/>
            <a:ext cx="2687986" cy="584775"/>
          </a:xfrm>
          <a:prstGeom prst="rect">
            <a:avLst/>
          </a:prstGeom>
          <a:noFill/>
        </p:spPr>
        <p:txBody>
          <a:bodyPr wrap="square">
            <a:spAutoFit/>
          </a:bodyPr>
          <a:lstStyle/>
          <a:p>
            <a:r>
              <a:rPr lang="ja-JP" altLang="en-US" sz="1600">
                <a:solidFill>
                  <a:srgbClr val="0432FF"/>
                </a:solidFill>
                <a:latin typeface="Meiryo" panose="020B0604030504040204" pitchFamily="34" charset="-128"/>
                <a:ea typeface="Meiryo" panose="020B0604030504040204" pitchFamily="34" charset="-128"/>
              </a:rPr>
              <a:t>事業計画や事業目的・目標を変える</a:t>
            </a:r>
            <a:endParaRPr lang="en-US" altLang="ja-JP" sz="1600" dirty="0">
              <a:solidFill>
                <a:srgbClr val="0432FF"/>
              </a:solidFill>
              <a:latin typeface="Meiryo" panose="020B0604030504040204" pitchFamily="34" charset="-128"/>
              <a:ea typeface="Meiryo" panose="020B0604030504040204" pitchFamily="34" charset="-128"/>
            </a:endParaRPr>
          </a:p>
        </p:txBody>
      </p:sp>
      <p:sp>
        <p:nvSpPr>
          <p:cNvPr id="37" name="テキスト ボックス 36">
            <a:extLst>
              <a:ext uri="{FF2B5EF4-FFF2-40B4-BE49-F238E27FC236}">
                <a16:creationId xmlns:a16="http://schemas.microsoft.com/office/drawing/2014/main" id="{B5F2BD50-1AB1-EDBF-B33F-DAC84C0ACDDB}"/>
              </a:ext>
            </a:extLst>
          </p:cNvPr>
          <p:cNvSpPr txBox="1"/>
          <p:nvPr/>
        </p:nvSpPr>
        <p:spPr>
          <a:xfrm>
            <a:off x="432577" y="5027216"/>
            <a:ext cx="2093583" cy="584775"/>
          </a:xfrm>
          <a:prstGeom prst="rect">
            <a:avLst/>
          </a:prstGeom>
          <a:noFill/>
        </p:spPr>
        <p:txBody>
          <a:bodyPr wrap="square" rtlCol="0">
            <a:spAutoFit/>
          </a:bodyPr>
          <a:lstStyle/>
          <a:p>
            <a:pPr algn="r"/>
            <a:r>
              <a:rPr kumimoji="1" lang="ja-JP" altLang="en-US" sz="1600">
                <a:solidFill>
                  <a:srgbClr val="0432FF"/>
                </a:solidFill>
                <a:latin typeface="Meiryo" panose="020B0604030504040204" pitchFamily="34" charset="-128"/>
                <a:ea typeface="Meiryo" panose="020B0604030504040204" pitchFamily="34" charset="-128"/>
              </a:rPr>
              <a:t>システム開発・運用の仕方を変える</a:t>
            </a:r>
          </a:p>
        </p:txBody>
      </p:sp>
      <p:sp>
        <p:nvSpPr>
          <p:cNvPr id="38" name="テキスト ボックス 37">
            <a:extLst>
              <a:ext uri="{FF2B5EF4-FFF2-40B4-BE49-F238E27FC236}">
                <a16:creationId xmlns:a16="http://schemas.microsoft.com/office/drawing/2014/main" id="{259AD9DE-F509-A086-97F7-7F41E7E88154}"/>
              </a:ext>
            </a:extLst>
          </p:cNvPr>
          <p:cNvSpPr txBox="1"/>
          <p:nvPr/>
        </p:nvSpPr>
        <p:spPr>
          <a:xfrm>
            <a:off x="6546705" y="5022548"/>
            <a:ext cx="2093583" cy="584775"/>
          </a:xfrm>
          <a:prstGeom prst="rect">
            <a:avLst/>
          </a:prstGeom>
          <a:noFill/>
        </p:spPr>
        <p:txBody>
          <a:bodyPr wrap="square" rtlCol="0">
            <a:spAutoFit/>
          </a:bodyPr>
          <a:lstStyle/>
          <a:p>
            <a:r>
              <a:rPr kumimoji="1" lang="ja-JP" altLang="en-US" sz="1600">
                <a:solidFill>
                  <a:srgbClr val="0432FF"/>
                </a:solidFill>
                <a:latin typeface="Meiryo" panose="020B0604030504040204" pitchFamily="34" charset="-128"/>
                <a:ea typeface="Meiryo" panose="020B0604030504040204" pitchFamily="34" charset="-128"/>
              </a:rPr>
              <a:t>データ管理や活用の方法を変える</a:t>
            </a:r>
          </a:p>
        </p:txBody>
      </p:sp>
      <p:sp>
        <p:nvSpPr>
          <p:cNvPr id="39" name="テキスト ボックス 38">
            <a:extLst>
              <a:ext uri="{FF2B5EF4-FFF2-40B4-BE49-F238E27FC236}">
                <a16:creationId xmlns:a16="http://schemas.microsoft.com/office/drawing/2014/main" id="{A31709AD-0236-56E9-59C9-41868F904428}"/>
              </a:ext>
            </a:extLst>
          </p:cNvPr>
          <p:cNvSpPr txBox="1"/>
          <p:nvPr/>
        </p:nvSpPr>
        <p:spPr>
          <a:xfrm>
            <a:off x="6617839" y="1910296"/>
            <a:ext cx="2093582" cy="584775"/>
          </a:xfrm>
          <a:prstGeom prst="rect">
            <a:avLst/>
          </a:prstGeom>
          <a:noFill/>
        </p:spPr>
        <p:txBody>
          <a:bodyPr wrap="square">
            <a:spAutoFit/>
          </a:bodyPr>
          <a:lstStyle/>
          <a:p>
            <a:pPr algn="r"/>
            <a:r>
              <a:rPr kumimoji="1" lang="ja-JP" altLang="en-US" sz="1600">
                <a:solidFill>
                  <a:srgbClr val="0432FF"/>
                </a:solidFill>
                <a:latin typeface="Meiryo" panose="020B0604030504040204" pitchFamily="34" charset="-128"/>
                <a:ea typeface="Meiryo" panose="020B0604030504040204" pitchFamily="34" charset="-128"/>
              </a:rPr>
              <a:t>業績管理方法や業績目標を変える</a:t>
            </a:r>
            <a:endParaRPr kumimoji="1" lang="en-US" altLang="ja-JP" sz="1600" dirty="0">
              <a:solidFill>
                <a:srgbClr val="0432FF"/>
              </a:solidFill>
              <a:latin typeface="Meiryo" panose="020B0604030504040204" pitchFamily="34" charset="-128"/>
              <a:ea typeface="Meiryo" panose="020B0604030504040204" pitchFamily="34" charset="-128"/>
            </a:endParaRPr>
          </a:p>
        </p:txBody>
      </p:sp>
      <p:grpSp>
        <p:nvGrpSpPr>
          <p:cNvPr id="62" name="グループ化 61">
            <a:extLst>
              <a:ext uri="{FF2B5EF4-FFF2-40B4-BE49-F238E27FC236}">
                <a16:creationId xmlns:a16="http://schemas.microsoft.com/office/drawing/2014/main" id="{98B48A5D-F92D-A9BD-8326-5F86E0F5C1DF}"/>
              </a:ext>
            </a:extLst>
          </p:cNvPr>
          <p:cNvGrpSpPr/>
          <p:nvPr/>
        </p:nvGrpSpPr>
        <p:grpSpPr>
          <a:xfrm>
            <a:off x="1768657" y="1419978"/>
            <a:ext cx="5669641" cy="4476522"/>
            <a:chOff x="1768657" y="1419978"/>
            <a:chExt cx="5669641" cy="4476522"/>
          </a:xfrm>
        </p:grpSpPr>
        <p:sp>
          <p:nvSpPr>
            <p:cNvPr id="41" name="上矢印 40">
              <a:extLst>
                <a:ext uri="{FF2B5EF4-FFF2-40B4-BE49-F238E27FC236}">
                  <a16:creationId xmlns:a16="http://schemas.microsoft.com/office/drawing/2014/main" id="{15D2C916-1F5E-CAF4-4F9E-5A8ED199DAB9}"/>
                </a:ext>
              </a:extLst>
            </p:cNvPr>
            <p:cNvSpPr/>
            <p:nvPr/>
          </p:nvSpPr>
          <p:spPr>
            <a:xfrm rot="19980406">
              <a:off x="3632525" y="1419978"/>
              <a:ext cx="421149" cy="1668611"/>
            </a:xfrm>
            <a:prstGeom prst="upArrow">
              <a:avLst/>
            </a:prstGeom>
            <a:solidFill>
              <a:srgbClr val="0432FF"/>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8" name="上矢印 47">
              <a:extLst>
                <a:ext uri="{FF2B5EF4-FFF2-40B4-BE49-F238E27FC236}">
                  <a16:creationId xmlns:a16="http://schemas.microsoft.com/office/drawing/2014/main" id="{53B29515-3855-6D38-97E4-AB4CFA293D89}"/>
                </a:ext>
              </a:extLst>
            </p:cNvPr>
            <p:cNvSpPr/>
            <p:nvPr/>
          </p:nvSpPr>
          <p:spPr>
            <a:xfrm rot="18000280">
              <a:off x="2491430" y="1872931"/>
              <a:ext cx="388097" cy="1833644"/>
            </a:xfrm>
            <a:prstGeom prst="upArrow">
              <a:avLst>
                <a:gd name="adj1" fmla="val 53950"/>
                <a:gd name="adj2" fmla="val 50000"/>
              </a:avLst>
            </a:prstGeom>
            <a:solidFill>
              <a:srgbClr val="0432FF"/>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5" name="上矢印 54">
              <a:extLst>
                <a:ext uri="{FF2B5EF4-FFF2-40B4-BE49-F238E27FC236}">
                  <a16:creationId xmlns:a16="http://schemas.microsoft.com/office/drawing/2014/main" id="{90509F66-B40C-DE2A-66D0-3354DF246746}"/>
                </a:ext>
              </a:extLst>
            </p:cNvPr>
            <p:cNvSpPr/>
            <p:nvPr/>
          </p:nvSpPr>
          <p:spPr>
            <a:xfrm rot="1619594" flipV="1">
              <a:off x="3632523" y="4226928"/>
              <a:ext cx="421149" cy="1668611"/>
            </a:xfrm>
            <a:prstGeom prst="upArrow">
              <a:avLst/>
            </a:prstGeom>
            <a:solidFill>
              <a:srgbClr val="0432FF"/>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6" name="上矢印 55">
              <a:extLst>
                <a:ext uri="{FF2B5EF4-FFF2-40B4-BE49-F238E27FC236}">
                  <a16:creationId xmlns:a16="http://schemas.microsoft.com/office/drawing/2014/main" id="{28A0F637-D14E-7FB1-6A8A-E0377F5106C4}"/>
                </a:ext>
              </a:extLst>
            </p:cNvPr>
            <p:cNvSpPr/>
            <p:nvPr/>
          </p:nvSpPr>
          <p:spPr>
            <a:xfrm rot="3599720" flipV="1">
              <a:off x="2491430" y="3589915"/>
              <a:ext cx="388097" cy="1833644"/>
            </a:xfrm>
            <a:prstGeom prst="upArrow">
              <a:avLst>
                <a:gd name="adj1" fmla="val 53950"/>
                <a:gd name="adj2" fmla="val 50000"/>
              </a:avLst>
            </a:prstGeom>
            <a:solidFill>
              <a:srgbClr val="0432FF"/>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61" name="グループ化 60">
              <a:extLst>
                <a:ext uri="{FF2B5EF4-FFF2-40B4-BE49-F238E27FC236}">
                  <a16:creationId xmlns:a16="http://schemas.microsoft.com/office/drawing/2014/main" id="{1F8D9E9C-5F99-B61D-289B-927ADB29E5C1}"/>
                </a:ext>
              </a:extLst>
            </p:cNvPr>
            <p:cNvGrpSpPr/>
            <p:nvPr/>
          </p:nvGrpSpPr>
          <p:grpSpPr>
            <a:xfrm flipH="1">
              <a:off x="5153281" y="1420939"/>
              <a:ext cx="2285017" cy="4475561"/>
              <a:chOff x="1921057" y="1572378"/>
              <a:chExt cx="2285017" cy="4475561"/>
            </a:xfrm>
          </p:grpSpPr>
          <p:sp>
            <p:nvSpPr>
              <p:cNvPr id="57" name="上矢印 56">
                <a:extLst>
                  <a:ext uri="{FF2B5EF4-FFF2-40B4-BE49-F238E27FC236}">
                    <a16:creationId xmlns:a16="http://schemas.microsoft.com/office/drawing/2014/main" id="{FB03A3F0-B00F-0358-F292-58D87CFCA127}"/>
                  </a:ext>
                </a:extLst>
              </p:cNvPr>
              <p:cNvSpPr/>
              <p:nvPr/>
            </p:nvSpPr>
            <p:spPr>
              <a:xfrm rot="19980406">
                <a:off x="3784925" y="1572378"/>
                <a:ext cx="421149" cy="1668611"/>
              </a:xfrm>
              <a:prstGeom prst="upArrow">
                <a:avLst/>
              </a:prstGeom>
              <a:solidFill>
                <a:srgbClr val="0432FF"/>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8" name="上矢印 57">
                <a:extLst>
                  <a:ext uri="{FF2B5EF4-FFF2-40B4-BE49-F238E27FC236}">
                    <a16:creationId xmlns:a16="http://schemas.microsoft.com/office/drawing/2014/main" id="{BBE8DE90-8BC8-F83F-7CD5-3754FA1B5263}"/>
                  </a:ext>
                </a:extLst>
              </p:cNvPr>
              <p:cNvSpPr/>
              <p:nvPr/>
            </p:nvSpPr>
            <p:spPr>
              <a:xfrm rot="18000280">
                <a:off x="2643830" y="2025331"/>
                <a:ext cx="388097" cy="1833644"/>
              </a:xfrm>
              <a:prstGeom prst="upArrow">
                <a:avLst>
                  <a:gd name="adj1" fmla="val 53950"/>
                  <a:gd name="adj2" fmla="val 50000"/>
                </a:avLst>
              </a:prstGeom>
              <a:solidFill>
                <a:srgbClr val="0432FF"/>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9" name="上矢印 58">
                <a:extLst>
                  <a:ext uri="{FF2B5EF4-FFF2-40B4-BE49-F238E27FC236}">
                    <a16:creationId xmlns:a16="http://schemas.microsoft.com/office/drawing/2014/main" id="{8C7303D0-0823-EC03-CF2A-9B6864FEC2E3}"/>
                  </a:ext>
                </a:extLst>
              </p:cNvPr>
              <p:cNvSpPr/>
              <p:nvPr/>
            </p:nvSpPr>
            <p:spPr>
              <a:xfrm rot="1619594" flipV="1">
                <a:off x="3784923" y="4379328"/>
                <a:ext cx="421149" cy="1668611"/>
              </a:xfrm>
              <a:prstGeom prst="upArrow">
                <a:avLst/>
              </a:prstGeom>
              <a:solidFill>
                <a:srgbClr val="0432FF"/>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0" name="上矢印 59">
                <a:extLst>
                  <a:ext uri="{FF2B5EF4-FFF2-40B4-BE49-F238E27FC236}">
                    <a16:creationId xmlns:a16="http://schemas.microsoft.com/office/drawing/2014/main" id="{F9226442-FC62-CF11-C4B2-001D0E277C1C}"/>
                  </a:ext>
                </a:extLst>
              </p:cNvPr>
              <p:cNvSpPr/>
              <p:nvPr/>
            </p:nvSpPr>
            <p:spPr>
              <a:xfrm rot="3599720" flipV="1">
                <a:off x="2643830" y="3742315"/>
                <a:ext cx="388097" cy="1833644"/>
              </a:xfrm>
              <a:prstGeom prst="upArrow">
                <a:avLst>
                  <a:gd name="adj1" fmla="val 53950"/>
                  <a:gd name="adj2" fmla="val 50000"/>
                </a:avLst>
              </a:prstGeom>
              <a:solidFill>
                <a:srgbClr val="0432FF"/>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sp>
        <p:nvSpPr>
          <p:cNvPr id="26" name="テキスト ボックス 25">
            <a:extLst>
              <a:ext uri="{FF2B5EF4-FFF2-40B4-BE49-F238E27FC236}">
                <a16:creationId xmlns:a16="http://schemas.microsoft.com/office/drawing/2014/main" id="{B70DCD98-C78C-9BCB-8502-71A0A665C0B6}"/>
              </a:ext>
            </a:extLst>
          </p:cNvPr>
          <p:cNvSpPr txBox="1"/>
          <p:nvPr/>
        </p:nvSpPr>
        <p:spPr>
          <a:xfrm>
            <a:off x="3255827" y="4502563"/>
            <a:ext cx="2646878" cy="461665"/>
          </a:xfrm>
          <a:prstGeom prst="rect">
            <a:avLst/>
          </a:prstGeom>
          <a:noFill/>
        </p:spPr>
        <p:txBody>
          <a:bodyPr wrap="none" rtlCol="0">
            <a:spAutoFit/>
          </a:bodyPr>
          <a:lstStyle/>
          <a:p>
            <a:pPr algn="ctr"/>
            <a:r>
              <a:rPr lang="ja-JP" altLang="en-US" sz="2400">
                <a:solidFill>
                  <a:schemeClr val="bg1"/>
                </a:solidFill>
                <a:latin typeface="Meiryo" panose="020B0604030504040204" pitchFamily="34" charset="-128"/>
                <a:ea typeface="Meiryo" panose="020B0604030504040204" pitchFamily="34" charset="-128"/>
              </a:rPr>
              <a:t>会社を作り変える</a:t>
            </a:r>
            <a:endParaRPr kumimoji="1" lang="ja-JP" altLang="en-US" sz="2400">
              <a:solidFill>
                <a:schemeClr val="bg1"/>
              </a:solidFill>
              <a:latin typeface="Meiryo" panose="020B0604030504040204" pitchFamily="34" charset="-128"/>
              <a:ea typeface="Meiryo" panose="020B0604030504040204" pitchFamily="34" charset="-128"/>
            </a:endParaRPr>
          </a:p>
        </p:txBody>
      </p:sp>
      <p:sp>
        <p:nvSpPr>
          <p:cNvPr id="64" name="テキスト ボックス 63">
            <a:extLst>
              <a:ext uri="{FF2B5EF4-FFF2-40B4-BE49-F238E27FC236}">
                <a16:creationId xmlns:a16="http://schemas.microsoft.com/office/drawing/2014/main" id="{2456AC8A-58D8-F19A-72F1-4E1ADD050D7E}"/>
              </a:ext>
            </a:extLst>
          </p:cNvPr>
          <p:cNvSpPr txBox="1"/>
          <p:nvPr/>
        </p:nvSpPr>
        <p:spPr>
          <a:xfrm>
            <a:off x="2556063" y="1699288"/>
            <a:ext cx="4031873" cy="400110"/>
          </a:xfrm>
          <a:prstGeom prst="rect">
            <a:avLst/>
          </a:prstGeom>
          <a:noFill/>
        </p:spPr>
        <p:txBody>
          <a:bodyPr wrap="none" rtlCol="0">
            <a:spAutoFit/>
          </a:bodyPr>
          <a:lstStyle/>
          <a:p>
            <a:pPr algn="ctr"/>
            <a:r>
              <a:rPr kumimoji="1" lang="ja-JP" altLang="en-US" sz="2000" b="1">
                <a:solidFill>
                  <a:schemeClr val="bg1"/>
                </a:solidFill>
                <a:latin typeface="Meiryo" panose="020B0604030504040204" pitchFamily="34" charset="-128"/>
                <a:ea typeface="Meiryo" panose="020B0604030504040204" pitchFamily="34" charset="-128"/>
              </a:rPr>
              <a:t>前提とする</a:t>
            </a:r>
            <a:r>
              <a:rPr lang="ja-JP" altLang="en-US" sz="2000" b="1">
                <a:solidFill>
                  <a:schemeClr val="bg1"/>
                </a:solidFill>
                <a:latin typeface="Meiryo" panose="020B0604030504040204" pitchFamily="34" charset="-128"/>
                <a:ea typeface="Meiryo" panose="020B0604030504040204" pitchFamily="34" charset="-128"/>
              </a:rPr>
              <a:t>テクノロジーも変わる</a:t>
            </a:r>
            <a:endParaRPr kumimoji="1" lang="ja-JP" altLang="en-US" sz="2000" b="1">
              <a:solidFill>
                <a:schemeClr val="bg1"/>
              </a:solidFill>
              <a:latin typeface="Meiryo" panose="020B0604030504040204" pitchFamily="34" charset="-128"/>
              <a:ea typeface="Meiryo" panose="020B0604030504040204" pitchFamily="34" charset="-128"/>
            </a:endParaRPr>
          </a:p>
        </p:txBody>
      </p:sp>
      <p:sp>
        <p:nvSpPr>
          <p:cNvPr id="3" name="テキスト ボックス 2">
            <a:extLst>
              <a:ext uri="{FF2B5EF4-FFF2-40B4-BE49-F238E27FC236}">
                <a16:creationId xmlns:a16="http://schemas.microsoft.com/office/drawing/2014/main" id="{E3C1D083-3F9A-E01D-F2DA-5566E210EEEE}"/>
              </a:ext>
            </a:extLst>
          </p:cNvPr>
          <p:cNvSpPr txBox="1"/>
          <p:nvPr/>
        </p:nvSpPr>
        <p:spPr>
          <a:xfrm>
            <a:off x="3204530" y="2229339"/>
            <a:ext cx="2749471" cy="707886"/>
          </a:xfrm>
          <a:prstGeom prst="rect">
            <a:avLst/>
          </a:prstGeom>
          <a:noFill/>
        </p:spPr>
        <p:txBody>
          <a:bodyPr wrap="none" rtlCol="0">
            <a:spAutoFit/>
          </a:bodyPr>
          <a:lstStyle/>
          <a:p>
            <a:pPr algn="ctr"/>
            <a:r>
              <a:rPr kumimoji="1" lang="ja-JP" altLang="en-US" sz="2000">
                <a:solidFill>
                  <a:schemeClr val="bg1"/>
                </a:solidFill>
                <a:latin typeface="Meiryo" panose="020B0604030504040204" pitchFamily="34" charset="-128"/>
                <a:ea typeface="Meiryo" panose="020B0604030504040204" pitchFamily="34" charset="-128"/>
              </a:rPr>
              <a:t>デジタル前提の</a:t>
            </a:r>
            <a:endParaRPr kumimoji="1" lang="en-US" altLang="ja-JP" sz="2000" dirty="0">
              <a:solidFill>
                <a:schemeClr val="bg1"/>
              </a:solidFill>
              <a:latin typeface="Meiryo" panose="020B0604030504040204" pitchFamily="34" charset="-128"/>
              <a:ea typeface="Meiryo" panose="020B0604030504040204" pitchFamily="34" charset="-128"/>
            </a:endParaRPr>
          </a:p>
          <a:p>
            <a:pPr algn="ctr"/>
            <a:r>
              <a:rPr kumimoji="1" lang="ja-JP" altLang="en-US" sz="2000">
                <a:solidFill>
                  <a:schemeClr val="bg1"/>
                </a:solidFill>
                <a:latin typeface="Meiryo" panose="020B0604030504040204" pitchFamily="34" charset="-128"/>
                <a:ea typeface="Meiryo" panose="020B0604030504040204" pitchFamily="34" charset="-128"/>
              </a:rPr>
              <a:t>社会に適応するために</a:t>
            </a:r>
            <a:endParaRPr kumimoji="1" lang="en-US" altLang="ja-JP" sz="2000" dirty="0">
              <a:solidFill>
                <a:schemeClr val="bg1"/>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35742886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p:cTn id="7" dur="500" fill="hold"/>
                                        <p:tgtEl>
                                          <p:spTgt spid="62"/>
                                        </p:tgtEl>
                                        <p:attrNameLst>
                                          <p:attrName>ppt_w</p:attrName>
                                        </p:attrNameLst>
                                      </p:cBhvr>
                                      <p:tavLst>
                                        <p:tav tm="0">
                                          <p:val>
                                            <p:fltVal val="0"/>
                                          </p:val>
                                        </p:tav>
                                        <p:tav tm="100000">
                                          <p:val>
                                            <p:strVal val="#ppt_w"/>
                                          </p:val>
                                        </p:tav>
                                      </p:tavLst>
                                    </p:anim>
                                    <p:anim calcmode="lin" valueType="num">
                                      <p:cBhvr>
                                        <p:cTn id="8" dur="500" fill="hold"/>
                                        <p:tgtEl>
                                          <p:spTgt spid="62"/>
                                        </p:tgtEl>
                                        <p:attrNameLst>
                                          <p:attrName>ppt_h</p:attrName>
                                        </p:attrNameLst>
                                      </p:cBhvr>
                                      <p:tavLst>
                                        <p:tav tm="0">
                                          <p:val>
                                            <p:fltVal val="0"/>
                                          </p:val>
                                        </p:tav>
                                        <p:tav tm="100000">
                                          <p:val>
                                            <p:strVal val="#ppt_h"/>
                                          </p:val>
                                        </p:tav>
                                      </p:tavLst>
                                    </p:anim>
                                    <p:animEffect transition="in" filter="fade">
                                      <p:cBhvr>
                                        <p:cTn id="9" dur="500"/>
                                        <p:tgtEl>
                                          <p:spTgt spid="62"/>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p:cTn id="13" dur="500" fill="hold"/>
                                        <p:tgtEl>
                                          <p:spTgt spid="32"/>
                                        </p:tgtEl>
                                        <p:attrNameLst>
                                          <p:attrName>ppt_w</p:attrName>
                                        </p:attrNameLst>
                                      </p:cBhvr>
                                      <p:tavLst>
                                        <p:tav tm="0">
                                          <p:val>
                                            <p:fltVal val="0"/>
                                          </p:val>
                                        </p:tav>
                                        <p:tav tm="100000">
                                          <p:val>
                                            <p:strVal val="#ppt_w"/>
                                          </p:val>
                                        </p:tav>
                                      </p:tavLst>
                                    </p:anim>
                                    <p:anim calcmode="lin" valueType="num">
                                      <p:cBhvr>
                                        <p:cTn id="14" dur="500" fill="hold"/>
                                        <p:tgtEl>
                                          <p:spTgt spid="32"/>
                                        </p:tgtEl>
                                        <p:attrNameLst>
                                          <p:attrName>ppt_h</p:attrName>
                                        </p:attrNameLst>
                                      </p:cBhvr>
                                      <p:tavLst>
                                        <p:tav tm="0">
                                          <p:val>
                                            <p:fltVal val="0"/>
                                          </p:val>
                                        </p:tav>
                                        <p:tav tm="100000">
                                          <p:val>
                                            <p:strVal val="#ppt_h"/>
                                          </p:val>
                                        </p:tav>
                                      </p:tavLst>
                                    </p:anim>
                                    <p:animEffect transition="in" filter="fade">
                                      <p:cBhvr>
                                        <p:cTn id="15" dur="500"/>
                                        <p:tgtEl>
                                          <p:spTgt spid="32"/>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500" fill="hold"/>
                                        <p:tgtEl>
                                          <p:spTgt spid="27"/>
                                        </p:tgtEl>
                                        <p:attrNameLst>
                                          <p:attrName>ppt_w</p:attrName>
                                        </p:attrNameLst>
                                      </p:cBhvr>
                                      <p:tavLst>
                                        <p:tav tm="0">
                                          <p:val>
                                            <p:fltVal val="0"/>
                                          </p:val>
                                        </p:tav>
                                        <p:tav tm="100000">
                                          <p:val>
                                            <p:strVal val="#ppt_w"/>
                                          </p:val>
                                        </p:tav>
                                      </p:tavLst>
                                    </p:anim>
                                    <p:anim calcmode="lin" valueType="num">
                                      <p:cBhvr>
                                        <p:cTn id="19" dur="500" fill="hold"/>
                                        <p:tgtEl>
                                          <p:spTgt spid="27"/>
                                        </p:tgtEl>
                                        <p:attrNameLst>
                                          <p:attrName>ppt_h</p:attrName>
                                        </p:attrNameLst>
                                      </p:cBhvr>
                                      <p:tavLst>
                                        <p:tav tm="0">
                                          <p:val>
                                            <p:fltVal val="0"/>
                                          </p:val>
                                        </p:tav>
                                        <p:tav tm="100000">
                                          <p:val>
                                            <p:strVal val="#ppt_h"/>
                                          </p:val>
                                        </p:tav>
                                      </p:tavLst>
                                    </p:anim>
                                    <p:animEffect transition="in" filter="fade">
                                      <p:cBhvr>
                                        <p:cTn id="20" dur="500"/>
                                        <p:tgtEl>
                                          <p:spTgt spid="27"/>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p:cTn id="23" dur="500" fill="hold"/>
                                        <p:tgtEl>
                                          <p:spTgt spid="28"/>
                                        </p:tgtEl>
                                        <p:attrNameLst>
                                          <p:attrName>ppt_w</p:attrName>
                                        </p:attrNameLst>
                                      </p:cBhvr>
                                      <p:tavLst>
                                        <p:tav tm="0">
                                          <p:val>
                                            <p:fltVal val="0"/>
                                          </p:val>
                                        </p:tav>
                                        <p:tav tm="100000">
                                          <p:val>
                                            <p:strVal val="#ppt_w"/>
                                          </p:val>
                                        </p:tav>
                                      </p:tavLst>
                                    </p:anim>
                                    <p:anim calcmode="lin" valueType="num">
                                      <p:cBhvr>
                                        <p:cTn id="24" dur="500" fill="hold"/>
                                        <p:tgtEl>
                                          <p:spTgt spid="28"/>
                                        </p:tgtEl>
                                        <p:attrNameLst>
                                          <p:attrName>ppt_h</p:attrName>
                                        </p:attrNameLst>
                                      </p:cBhvr>
                                      <p:tavLst>
                                        <p:tav tm="0">
                                          <p:val>
                                            <p:fltVal val="0"/>
                                          </p:val>
                                        </p:tav>
                                        <p:tav tm="100000">
                                          <p:val>
                                            <p:strVal val="#ppt_h"/>
                                          </p:val>
                                        </p:tav>
                                      </p:tavLst>
                                    </p:anim>
                                    <p:animEffect transition="in" filter="fade">
                                      <p:cBhvr>
                                        <p:cTn id="25" dur="500"/>
                                        <p:tgtEl>
                                          <p:spTgt spid="28"/>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39"/>
                                        </p:tgtEl>
                                        <p:attrNameLst>
                                          <p:attrName>style.visibility</p:attrName>
                                        </p:attrNameLst>
                                      </p:cBhvr>
                                      <p:to>
                                        <p:strVal val="visible"/>
                                      </p:to>
                                    </p:set>
                                    <p:anim calcmode="lin" valueType="num">
                                      <p:cBhvr>
                                        <p:cTn id="28" dur="500" fill="hold"/>
                                        <p:tgtEl>
                                          <p:spTgt spid="39"/>
                                        </p:tgtEl>
                                        <p:attrNameLst>
                                          <p:attrName>ppt_w</p:attrName>
                                        </p:attrNameLst>
                                      </p:cBhvr>
                                      <p:tavLst>
                                        <p:tav tm="0">
                                          <p:val>
                                            <p:fltVal val="0"/>
                                          </p:val>
                                        </p:tav>
                                        <p:tav tm="100000">
                                          <p:val>
                                            <p:strVal val="#ppt_w"/>
                                          </p:val>
                                        </p:tav>
                                      </p:tavLst>
                                    </p:anim>
                                    <p:anim calcmode="lin" valueType="num">
                                      <p:cBhvr>
                                        <p:cTn id="29" dur="500" fill="hold"/>
                                        <p:tgtEl>
                                          <p:spTgt spid="39"/>
                                        </p:tgtEl>
                                        <p:attrNameLst>
                                          <p:attrName>ppt_h</p:attrName>
                                        </p:attrNameLst>
                                      </p:cBhvr>
                                      <p:tavLst>
                                        <p:tav tm="0">
                                          <p:val>
                                            <p:fltVal val="0"/>
                                          </p:val>
                                        </p:tav>
                                        <p:tav tm="100000">
                                          <p:val>
                                            <p:strVal val="#ppt_h"/>
                                          </p:val>
                                        </p:tav>
                                      </p:tavLst>
                                    </p:anim>
                                    <p:animEffect transition="in" filter="fade">
                                      <p:cBhvr>
                                        <p:cTn id="30" dur="500"/>
                                        <p:tgtEl>
                                          <p:spTgt spid="39"/>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ppt_w</p:attrName>
                                        </p:attrNameLst>
                                      </p:cBhvr>
                                      <p:tavLst>
                                        <p:tav tm="0">
                                          <p:val>
                                            <p:fltVal val="0"/>
                                          </p:val>
                                        </p:tav>
                                        <p:tav tm="100000">
                                          <p:val>
                                            <p:strVal val="#ppt_w"/>
                                          </p:val>
                                        </p:tav>
                                      </p:tavLst>
                                    </p:anim>
                                    <p:anim calcmode="lin" valueType="num">
                                      <p:cBhvr>
                                        <p:cTn id="34" dur="500" fill="hold"/>
                                        <p:tgtEl>
                                          <p:spTgt spid="38"/>
                                        </p:tgtEl>
                                        <p:attrNameLst>
                                          <p:attrName>ppt_h</p:attrName>
                                        </p:attrNameLst>
                                      </p:cBhvr>
                                      <p:tavLst>
                                        <p:tav tm="0">
                                          <p:val>
                                            <p:fltVal val="0"/>
                                          </p:val>
                                        </p:tav>
                                        <p:tav tm="100000">
                                          <p:val>
                                            <p:strVal val="#ppt_h"/>
                                          </p:val>
                                        </p:tav>
                                      </p:tavLst>
                                    </p:anim>
                                    <p:animEffect transition="in" filter="fade">
                                      <p:cBhvr>
                                        <p:cTn id="35" dur="500"/>
                                        <p:tgtEl>
                                          <p:spTgt spid="38"/>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36"/>
                                        </p:tgtEl>
                                        <p:attrNameLst>
                                          <p:attrName>style.visibility</p:attrName>
                                        </p:attrNameLst>
                                      </p:cBhvr>
                                      <p:to>
                                        <p:strVal val="visible"/>
                                      </p:to>
                                    </p:set>
                                    <p:anim calcmode="lin" valueType="num">
                                      <p:cBhvr>
                                        <p:cTn id="38" dur="500" fill="hold"/>
                                        <p:tgtEl>
                                          <p:spTgt spid="36"/>
                                        </p:tgtEl>
                                        <p:attrNameLst>
                                          <p:attrName>ppt_w</p:attrName>
                                        </p:attrNameLst>
                                      </p:cBhvr>
                                      <p:tavLst>
                                        <p:tav tm="0">
                                          <p:val>
                                            <p:fltVal val="0"/>
                                          </p:val>
                                        </p:tav>
                                        <p:tav tm="100000">
                                          <p:val>
                                            <p:strVal val="#ppt_w"/>
                                          </p:val>
                                        </p:tav>
                                      </p:tavLst>
                                    </p:anim>
                                    <p:anim calcmode="lin" valueType="num">
                                      <p:cBhvr>
                                        <p:cTn id="39" dur="500" fill="hold"/>
                                        <p:tgtEl>
                                          <p:spTgt spid="36"/>
                                        </p:tgtEl>
                                        <p:attrNameLst>
                                          <p:attrName>ppt_h</p:attrName>
                                        </p:attrNameLst>
                                      </p:cBhvr>
                                      <p:tavLst>
                                        <p:tav tm="0">
                                          <p:val>
                                            <p:fltVal val="0"/>
                                          </p:val>
                                        </p:tav>
                                        <p:tav tm="100000">
                                          <p:val>
                                            <p:strVal val="#ppt_h"/>
                                          </p:val>
                                        </p:tav>
                                      </p:tavLst>
                                    </p:anim>
                                    <p:animEffect transition="in" filter="fade">
                                      <p:cBhvr>
                                        <p:cTn id="40" dur="500"/>
                                        <p:tgtEl>
                                          <p:spTgt spid="36"/>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p:cTn id="43" dur="500" fill="hold"/>
                                        <p:tgtEl>
                                          <p:spTgt spid="34"/>
                                        </p:tgtEl>
                                        <p:attrNameLst>
                                          <p:attrName>ppt_w</p:attrName>
                                        </p:attrNameLst>
                                      </p:cBhvr>
                                      <p:tavLst>
                                        <p:tav tm="0">
                                          <p:val>
                                            <p:fltVal val="0"/>
                                          </p:val>
                                        </p:tav>
                                        <p:tav tm="100000">
                                          <p:val>
                                            <p:strVal val="#ppt_w"/>
                                          </p:val>
                                        </p:tav>
                                      </p:tavLst>
                                    </p:anim>
                                    <p:anim calcmode="lin" valueType="num">
                                      <p:cBhvr>
                                        <p:cTn id="44" dur="500" fill="hold"/>
                                        <p:tgtEl>
                                          <p:spTgt spid="34"/>
                                        </p:tgtEl>
                                        <p:attrNameLst>
                                          <p:attrName>ppt_h</p:attrName>
                                        </p:attrNameLst>
                                      </p:cBhvr>
                                      <p:tavLst>
                                        <p:tav tm="0">
                                          <p:val>
                                            <p:fltVal val="0"/>
                                          </p:val>
                                        </p:tav>
                                        <p:tav tm="100000">
                                          <p:val>
                                            <p:strVal val="#ppt_h"/>
                                          </p:val>
                                        </p:tav>
                                      </p:tavLst>
                                    </p:anim>
                                    <p:animEffect transition="in" filter="fade">
                                      <p:cBhvr>
                                        <p:cTn id="45" dur="500"/>
                                        <p:tgtEl>
                                          <p:spTgt spid="34"/>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childTnLst>
                    </p:cTn>
                  </p:par>
                  <p:par>
                    <p:cTn id="51" fill="hold">
                      <p:stCondLst>
                        <p:cond delay="indefinite"/>
                      </p:stCondLst>
                      <p:childTnLst>
                        <p:par>
                          <p:cTn id="52" fill="hold">
                            <p:stCondLst>
                              <p:cond delay="0"/>
                            </p:stCondLst>
                            <p:childTnLst>
                              <p:par>
                                <p:cTn id="53" presetID="53" presetClass="entr" presetSubtype="16" fill="hold" grpId="0" nodeType="clickEffect">
                                  <p:stCondLst>
                                    <p:cond delay="0"/>
                                  </p:stCondLst>
                                  <p:childTnLst>
                                    <p:set>
                                      <p:cBhvr>
                                        <p:cTn id="54" dur="1" fill="hold">
                                          <p:stCondLst>
                                            <p:cond delay="0"/>
                                          </p:stCondLst>
                                        </p:cTn>
                                        <p:tgtEl>
                                          <p:spTgt spid="64"/>
                                        </p:tgtEl>
                                        <p:attrNameLst>
                                          <p:attrName>style.visibility</p:attrName>
                                        </p:attrNameLst>
                                      </p:cBhvr>
                                      <p:to>
                                        <p:strVal val="visible"/>
                                      </p:to>
                                    </p:set>
                                    <p:anim calcmode="lin" valueType="num">
                                      <p:cBhvr>
                                        <p:cTn id="55" dur="500" fill="hold"/>
                                        <p:tgtEl>
                                          <p:spTgt spid="64"/>
                                        </p:tgtEl>
                                        <p:attrNameLst>
                                          <p:attrName>ppt_w</p:attrName>
                                        </p:attrNameLst>
                                      </p:cBhvr>
                                      <p:tavLst>
                                        <p:tav tm="0">
                                          <p:val>
                                            <p:fltVal val="0"/>
                                          </p:val>
                                        </p:tav>
                                        <p:tav tm="100000">
                                          <p:val>
                                            <p:strVal val="#ppt_w"/>
                                          </p:val>
                                        </p:tav>
                                      </p:tavLst>
                                    </p:anim>
                                    <p:anim calcmode="lin" valueType="num">
                                      <p:cBhvr>
                                        <p:cTn id="56" dur="500" fill="hold"/>
                                        <p:tgtEl>
                                          <p:spTgt spid="64"/>
                                        </p:tgtEl>
                                        <p:attrNameLst>
                                          <p:attrName>ppt_h</p:attrName>
                                        </p:attrNameLst>
                                      </p:cBhvr>
                                      <p:tavLst>
                                        <p:tav tm="0">
                                          <p:val>
                                            <p:fltVal val="0"/>
                                          </p:val>
                                        </p:tav>
                                        <p:tav tm="100000">
                                          <p:val>
                                            <p:strVal val="#ppt_h"/>
                                          </p:val>
                                        </p:tav>
                                      </p:tavLst>
                                    </p:anim>
                                    <p:animEffect transition="in" filter="fade">
                                      <p:cBhvr>
                                        <p:cTn id="57" dur="500"/>
                                        <p:tgtEl>
                                          <p:spTgt spid="64"/>
                                        </p:tgtEl>
                                      </p:cBhvr>
                                    </p:animEffect>
                                  </p:childTnLst>
                                </p:cTn>
                              </p:par>
                              <p:par>
                                <p:cTn id="58" presetID="53" presetClass="entr" presetSubtype="16" fill="hold" grpId="0" nodeType="withEffect">
                                  <p:stCondLst>
                                    <p:cond delay="0"/>
                                  </p:stCondLst>
                                  <p:childTnLst>
                                    <p:set>
                                      <p:cBhvr>
                                        <p:cTn id="59" dur="1" fill="hold">
                                          <p:stCondLst>
                                            <p:cond delay="0"/>
                                          </p:stCondLst>
                                        </p:cTn>
                                        <p:tgtEl>
                                          <p:spTgt spid="63"/>
                                        </p:tgtEl>
                                        <p:attrNameLst>
                                          <p:attrName>style.visibility</p:attrName>
                                        </p:attrNameLst>
                                      </p:cBhvr>
                                      <p:to>
                                        <p:strVal val="visible"/>
                                      </p:to>
                                    </p:set>
                                    <p:anim calcmode="lin" valueType="num">
                                      <p:cBhvr>
                                        <p:cTn id="60" dur="500" fill="hold"/>
                                        <p:tgtEl>
                                          <p:spTgt spid="63"/>
                                        </p:tgtEl>
                                        <p:attrNameLst>
                                          <p:attrName>ppt_w</p:attrName>
                                        </p:attrNameLst>
                                      </p:cBhvr>
                                      <p:tavLst>
                                        <p:tav tm="0">
                                          <p:val>
                                            <p:fltVal val="0"/>
                                          </p:val>
                                        </p:tav>
                                        <p:tav tm="100000">
                                          <p:val>
                                            <p:strVal val="#ppt_w"/>
                                          </p:val>
                                        </p:tav>
                                      </p:tavLst>
                                    </p:anim>
                                    <p:anim calcmode="lin" valueType="num">
                                      <p:cBhvr>
                                        <p:cTn id="61" dur="500" fill="hold"/>
                                        <p:tgtEl>
                                          <p:spTgt spid="63"/>
                                        </p:tgtEl>
                                        <p:attrNameLst>
                                          <p:attrName>ppt_h</p:attrName>
                                        </p:attrNameLst>
                                      </p:cBhvr>
                                      <p:tavLst>
                                        <p:tav tm="0">
                                          <p:val>
                                            <p:fltVal val="0"/>
                                          </p:val>
                                        </p:tav>
                                        <p:tav tm="100000">
                                          <p:val>
                                            <p:strVal val="#ppt_h"/>
                                          </p:val>
                                        </p:tav>
                                      </p:tavLst>
                                    </p:anim>
                                    <p:animEffect transition="in" filter="fade">
                                      <p:cBhvr>
                                        <p:cTn id="62"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27" grpId="0"/>
      <p:bldP spid="28" grpId="0"/>
      <p:bldP spid="32" grpId="0"/>
      <p:bldP spid="34" grpId="0"/>
      <p:bldP spid="36" grpId="0"/>
      <p:bldP spid="37" grpId="0"/>
      <p:bldP spid="38" grpId="0"/>
      <p:bldP spid="39" grpId="0"/>
      <p:bldP spid="64"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B01DDB6-46C9-DFC2-93DE-C833B2AD7670}"/>
              </a:ext>
            </a:extLst>
          </p:cNvPr>
          <p:cNvSpPr>
            <a:spLocks noGrp="1"/>
          </p:cNvSpPr>
          <p:nvPr>
            <p:ph type="title"/>
          </p:nvPr>
        </p:nvSpPr>
        <p:spPr/>
        <p:txBody>
          <a:bodyPr/>
          <a:lstStyle/>
          <a:p>
            <a:r>
              <a:rPr lang="ja-JP" altLang="en-US"/>
              <a:t>２つのデジタル化と</a:t>
            </a:r>
            <a:r>
              <a:rPr lang="en-US" altLang="ja-JP" dirty="0"/>
              <a:t>DX</a:t>
            </a:r>
            <a:r>
              <a:rPr lang="ja-JP" altLang="en-US"/>
              <a:t>との関係</a:t>
            </a:r>
            <a:endParaRPr kumimoji="1" lang="ja-JP" altLang="en-US"/>
          </a:p>
        </p:txBody>
      </p:sp>
      <p:sp>
        <p:nvSpPr>
          <p:cNvPr id="17" name="右矢印 16">
            <a:extLst>
              <a:ext uri="{FF2B5EF4-FFF2-40B4-BE49-F238E27FC236}">
                <a16:creationId xmlns:a16="http://schemas.microsoft.com/office/drawing/2014/main" id="{E101A8B8-F70A-F1A1-1D7D-9A715D69340B}"/>
              </a:ext>
            </a:extLst>
          </p:cNvPr>
          <p:cNvSpPr/>
          <p:nvPr/>
        </p:nvSpPr>
        <p:spPr>
          <a:xfrm rot="1312303">
            <a:off x="2455263" y="4401039"/>
            <a:ext cx="5776339" cy="896233"/>
          </a:xfrm>
          <a:custGeom>
            <a:avLst/>
            <a:gdLst>
              <a:gd name="connsiteX0" fmla="*/ 0 w 3833213"/>
              <a:gd name="connsiteY0" fmla="*/ 224058 h 896233"/>
              <a:gd name="connsiteX1" fmla="*/ 3385097 w 3833213"/>
              <a:gd name="connsiteY1" fmla="*/ 224058 h 896233"/>
              <a:gd name="connsiteX2" fmla="*/ 3385097 w 3833213"/>
              <a:gd name="connsiteY2" fmla="*/ 0 h 896233"/>
              <a:gd name="connsiteX3" fmla="*/ 3833213 w 3833213"/>
              <a:gd name="connsiteY3" fmla="*/ 448117 h 896233"/>
              <a:gd name="connsiteX4" fmla="*/ 3385097 w 3833213"/>
              <a:gd name="connsiteY4" fmla="*/ 896233 h 896233"/>
              <a:gd name="connsiteX5" fmla="*/ 3385097 w 3833213"/>
              <a:gd name="connsiteY5" fmla="*/ 672175 h 896233"/>
              <a:gd name="connsiteX6" fmla="*/ 0 w 3833213"/>
              <a:gd name="connsiteY6" fmla="*/ 672175 h 896233"/>
              <a:gd name="connsiteX7" fmla="*/ 0 w 3833213"/>
              <a:gd name="connsiteY7" fmla="*/ 224058 h 896233"/>
              <a:gd name="connsiteX0" fmla="*/ 6056 w 3833213"/>
              <a:gd name="connsiteY0" fmla="*/ 454172 h 896233"/>
              <a:gd name="connsiteX1" fmla="*/ 3385097 w 3833213"/>
              <a:gd name="connsiteY1" fmla="*/ 224058 h 896233"/>
              <a:gd name="connsiteX2" fmla="*/ 3385097 w 3833213"/>
              <a:gd name="connsiteY2" fmla="*/ 0 h 896233"/>
              <a:gd name="connsiteX3" fmla="*/ 3833213 w 3833213"/>
              <a:gd name="connsiteY3" fmla="*/ 448117 h 896233"/>
              <a:gd name="connsiteX4" fmla="*/ 3385097 w 3833213"/>
              <a:gd name="connsiteY4" fmla="*/ 896233 h 896233"/>
              <a:gd name="connsiteX5" fmla="*/ 3385097 w 3833213"/>
              <a:gd name="connsiteY5" fmla="*/ 672175 h 896233"/>
              <a:gd name="connsiteX6" fmla="*/ 0 w 3833213"/>
              <a:gd name="connsiteY6" fmla="*/ 672175 h 896233"/>
              <a:gd name="connsiteX7" fmla="*/ 6056 w 3833213"/>
              <a:gd name="connsiteY7" fmla="*/ 454172 h 896233"/>
              <a:gd name="connsiteX0" fmla="*/ 6056 w 3833213"/>
              <a:gd name="connsiteY0" fmla="*/ 454172 h 896233"/>
              <a:gd name="connsiteX1" fmla="*/ 3385097 w 3833213"/>
              <a:gd name="connsiteY1" fmla="*/ 224058 h 896233"/>
              <a:gd name="connsiteX2" fmla="*/ 3385097 w 3833213"/>
              <a:gd name="connsiteY2" fmla="*/ 0 h 896233"/>
              <a:gd name="connsiteX3" fmla="*/ 3833213 w 3833213"/>
              <a:gd name="connsiteY3" fmla="*/ 448117 h 896233"/>
              <a:gd name="connsiteX4" fmla="*/ 3385097 w 3833213"/>
              <a:gd name="connsiteY4" fmla="*/ 896233 h 896233"/>
              <a:gd name="connsiteX5" fmla="*/ 3385097 w 3833213"/>
              <a:gd name="connsiteY5" fmla="*/ 672175 h 896233"/>
              <a:gd name="connsiteX6" fmla="*/ 0 w 3833213"/>
              <a:gd name="connsiteY6" fmla="*/ 454173 h 896233"/>
              <a:gd name="connsiteX7" fmla="*/ 6056 w 3833213"/>
              <a:gd name="connsiteY7" fmla="*/ 454172 h 89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213" h="896233">
                <a:moveTo>
                  <a:pt x="6056" y="454172"/>
                </a:moveTo>
                <a:lnTo>
                  <a:pt x="3385097" y="224058"/>
                </a:lnTo>
                <a:lnTo>
                  <a:pt x="3385097" y="0"/>
                </a:lnTo>
                <a:lnTo>
                  <a:pt x="3833213" y="448117"/>
                </a:lnTo>
                <a:lnTo>
                  <a:pt x="3385097" y="896233"/>
                </a:lnTo>
                <a:lnTo>
                  <a:pt x="3385097" y="672175"/>
                </a:lnTo>
                <a:lnTo>
                  <a:pt x="0" y="454173"/>
                </a:lnTo>
                <a:lnTo>
                  <a:pt x="6056" y="454172"/>
                </a:lnTo>
                <a:close/>
              </a:path>
            </a:pathLst>
          </a:cu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右矢印 16">
            <a:extLst>
              <a:ext uri="{FF2B5EF4-FFF2-40B4-BE49-F238E27FC236}">
                <a16:creationId xmlns:a16="http://schemas.microsoft.com/office/drawing/2014/main" id="{4201CCB7-C425-1CDD-4299-7A90E6E7E3CA}"/>
              </a:ext>
            </a:extLst>
          </p:cNvPr>
          <p:cNvSpPr/>
          <p:nvPr/>
        </p:nvSpPr>
        <p:spPr>
          <a:xfrm rot="20287697" flipV="1">
            <a:off x="2455263" y="2167126"/>
            <a:ext cx="5776339" cy="896233"/>
          </a:xfrm>
          <a:custGeom>
            <a:avLst/>
            <a:gdLst>
              <a:gd name="connsiteX0" fmla="*/ 0 w 3833213"/>
              <a:gd name="connsiteY0" fmla="*/ 224058 h 896233"/>
              <a:gd name="connsiteX1" fmla="*/ 3385097 w 3833213"/>
              <a:gd name="connsiteY1" fmla="*/ 224058 h 896233"/>
              <a:gd name="connsiteX2" fmla="*/ 3385097 w 3833213"/>
              <a:gd name="connsiteY2" fmla="*/ 0 h 896233"/>
              <a:gd name="connsiteX3" fmla="*/ 3833213 w 3833213"/>
              <a:gd name="connsiteY3" fmla="*/ 448117 h 896233"/>
              <a:gd name="connsiteX4" fmla="*/ 3385097 w 3833213"/>
              <a:gd name="connsiteY4" fmla="*/ 896233 h 896233"/>
              <a:gd name="connsiteX5" fmla="*/ 3385097 w 3833213"/>
              <a:gd name="connsiteY5" fmla="*/ 672175 h 896233"/>
              <a:gd name="connsiteX6" fmla="*/ 0 w 3833213"/>
              <a:gd name="connsiteY6" fmla="*/ 672175 h 896233"/>
              <a:gd name="connsiteX7" fmla="*/ 0 w 3833213"/>
              <a:gd name="connsiteY7" fmla="*/ 224058 h 896233"/>
              <a:gd name="connsiteX0" fmla="*/ 6056 w 3833213"/>
              <a:gd name="connsiteY0" fmla="*/ 454172 h 896233"/>
              <a:gd name="connsiteX1" fmla="*/ 3385097 w 3833213"/>
              <a:gd name="connsiteY1" fmla="*/ 224058 h 896233"/>
              <a:gd name="connsiteX2" fmla="*/ 3385097 w 3833213"/>
              <a:gd name="connsiteY2" fmla="*/ 0 h 896233"/>
              <a:gd name="connsiteX3" fmla="*/ 3833213 w 3833213"/>
              <a:gd name="connsiteY3" fmla="*/ 448117 h 896233"/>
              <a:gd name="connsiteX4" fmla="*/ 3385097 w 3833213"/>
              <a:gd name="connsiteY4" fmla="*/ 896233 h 896233"/>
              <a:gd name="connsiteX5" fmla="*/ 3385097 w 3833213"/>
              <a:gd name="connsiteY5" fmla="*/ 672175 h 896233"/>
              <a:gd name="connsiteX6" fmla="*/ 0 w 3833213"/>
              <a:gd name="connsiteY6" fmla="*/ 672175 h 896233"/>
              <a:gd name="connsiteX7" fmla="*/ 6056 w 3833213"/>
              <a:gd name="connsiteY7" fmla="*/ 454172 h 896233"/>
              <a:gd name="connsiteX0" fmla="*/ 6056 w 3833213"/>
              <a:gd name="connsiteY0" fmla="*/ 454172 h 896233"/>
              <a:gd name="connsiteX1" fmla="*/ 3385097 w 3833213"/>
              <a:gd name="connsiteY1" fmla="*/ 224058 h 896233"/>
              <a:gd name="connsiteX2" fmla="*/ 3385097 w 3833213"/>
              <a:gd name="connsiteY2" fmla="*/ 0 h 896233"/>
              <a:gd name="connsiteX3" fmla="*/ 3833213 w 3833213"/>
              <a:gd name="connsiteY3" fmla="*/ 448117 h 896233"/>
              <a:gd name="connsiteX4" fmla="*/ 3385097 w 3833213"/>
              <a:gd name="connsiteY4" fmla="*/ 896233 h 896233"/>
              <a:gd name="connsiteX5" fmla="*/ 3385097 w 3833213"/>
              <a:gd name="connsiteY5" fmla="*/ 672175 h 896233"/>
              <a:gd name="connsiteX6" fmla="*/ 0 w 3833213"/>
              <a:gd name="connsiteY6" fmla="*/ 454173 h 896233"/>
              <a:gd name="connsiteX7" fmla="*/ 6056 w 3833213"/>
              <a:gd name="connsiteY7" fmla="*/ 454172 h 89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213" h="896233">
                <a:moveTo>
                  <a:pt x="6056" y="454172"/>
                </a:moveTo>
                <a:lnTo>
                  <a:pt x="3385097" y="224058"/>
                </a:lnTo>
                <a:lnTo>
                  <a:pt x="3385097" y="0"/>
                </a:lnTo>
                <a:lnTo>
                  <a:pt x="3833213" y="448117"/>
                </a:lnTo>
                <a:lnTo>
                  <a:pt x="3385097" y="896233"/>
                </a:lnTo>
                <a:lnTo>
                  <a:pt x="3385097" y="672175"/>
                </a:lnTo>
                <a:lnTo>
                  <a:pt x="0" y="454173"/>
                </a:lnTo>
                <a:lnTo>
                  <a:pt x="6056" y="454172"/>
                </a:lnTo>
                <a:close/>
              </a:path>
            </a:pathLst>
          </a:cu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 name="右矢印 16">
            <a:extLst>
              <a:ext uri="{FF2B5EF4-FFF2-40B4-BE49-F238E27FC236}">
                <a16:creationId xmlns:a16="http://schemas.microsoft.com/office/drawing/2014/main" id="{D5B88388-6029-BDC1-8533-8AC68AD52B74}"/>
              </a:ext>
            </a:extLst>
          </p:cNvPr>
          <p:cNvSpPr/>
          <p:nvPr/>
        </p:nvSpPr>
        <p:spPr>
          <a:xfrm rot="18328410" flipV="1">
            <a:off x="2051562" y="2013848"/>
            <a:ext cx="2864400" cy="896233"/>
          </a:xfrm>
          <a:custGeom>
            <a:avLst/>
            <a:gdLst>
              <a:gd name="connsiteX0" fmla="*/ 0 w 3833213"/>
              <a:gd name="connsiteY0" fmla="*/ 224058 h 896233"/>
              <a:gd name="connsiteX1" fmla="*/ 3385097 w 3833213"/>
              <a:gd name="connsiteY1" fmla="*/ 224058 h 896233"/>
              <a:gd name="connsiteX2" fmla="*/ 3385097 w 3833213"/>
              <a:gd name="connsiteY2" fmla="*/ 0 h 896233"/>
              <a:gd name="connsiteX3" fmla="*/ 3833213 w 3833213"/>
              <a:gd name="connsiteY3" fmla="*/ 448117 h 896233"/>
              <a:gd name="connsiteX4" fmla="*/ 3385097 w 3833213"/>
              <a:gd name="connsiteY4" fmla="*/ 896233 h 896233"/>
              <a:gd name="connsiteX5" fmla="*/ 3385097 w 3833213"/>
              <a:gd name="connsiteY5" fmla="*/ 672175 h 896233"/>
              <a:gd name="connsiteX6" fmla="*/ 0 w 3833213"/>
              <a:gd name="connsiteY6" fmla="*/ 672175 h 896233"/>
              <a:gd name="connsiteX7" fmla="*/ 0 w 3833213"/>
              <a:gd name="connsiteY7" fmla="*/ 224058 h 896233"/>
              <a:gd name="connsiteX0" fmla="*/ 6056 w 3833213"/>
              <a:gd name="connsiteY0" fmla="*/ 454172 h 896233"/>
              <a:gd name="connsiteX1" fmla="*/ 3385097 w 3833213"/>
              <a:gd name="connsiteY1" fmla="*/ 224058 h 896233"/>
              <a:gd name="connsiteX2" fmla="*/ 3385097 w 3833213"/>
              <a:gd name="connsiteY2" fmla="*/ 0 h 896233"/>
              <a:gd name="connsiteX3" fmla="*/ 3833213 w 3833213"/>
              <a:gd name="connsiteY3" fmla="*/ 448117 h 896233"/>
              <a:gd name="connsiteX4" fmla="*/ 3385097 w 3833213"/>
              <a:gd name="connsiteY4" fmla="*/ 896233 h 896233"/>
              <a:gd name="connsiteX5" fmla="*/ 3385097 w 3833213"/>
              <a:gd name="connsiteY5" fmla="*/ 672175 h 896233"/>
              <a:gd name="connsiteX6" fmla="*/ 0 w 3833213"/>
              <a:gd name="connsiteY6" fmla="*/ 672175 h 896233"/>
              <a:gd name="connsiteX7" fmla="*/ 6056 w 3833213"/>
              <a:gd name="connsiteY7" fmla="*/ 454172 h 896233"/>
              <a:gd name="connsiteX0" fmla="*/ 6056 w 3833213"/>
              <a:gd name="connsiteY0" fmla="*/ 454172 h 896233"/>
              <a:gd name="connsiteX1" fmla="*/ 3385097 w 3833213"/>
              <a:gd name="connsiteY1" fmla="*/ 224058 h 896233"/>
              <a:gd name="connsiteX2" fmla="*/ 3385097 w 3833213"/>
              <a:gd name="connsiteY2" fmla="*/ 0 h 896233"/>
              <a:gd name="connsiteX3" fmla="*/ 3833213 w 3833213"/>
              <a:gd name="connsiteY3" fmla="*/ 448117 h 896233"/>
              <a:gd name="connsiteX4" fmla="*/ 3385097 w 3833213"/>
              <a:gd name="connsiteY4" fmla="*/ 896233 h 896233"/>
              <a:gd name="connsiteX5" fmla="*/ 3385097 w 3833213"/>
              <a:gd name="connsiteY5" fmla="*/ 672175 h 896233"/>
              <a:gd name="connsiteX6" fmla="*/ 0 w 3833213"/>
              <a:gd name="connsiteY6" fmla="*/ 454173 h 896233"/>
              <a:gd name="connsiteX7" fmla="*/ 6056 w 3833213"/>
              <a:gd name="connsiteY7" fmla="*/ 454172 h 89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213" h="896233">
                <a:moveTo>
                  <a:pt x="6056" y="454172"/>
                </a:moveTo>
                <a:lnTo>
                  <a:pt x="3385097" y="224058"/>
                </a:lnTo>
                <a:lnTo>
                  <a:pt x="3385097" y="0"/>
                </a:lnTo>
                <a:lnTo>
                  <a:pt x="3833213" y="448117"/>
                </a:lnTo>
                <a:lnTo>
                  <a:pt x="3385097" y="896233"/>
                </a:lnTo>
                <a:lnTo>
                  <a:pt x="3385097" y="672175"/>
                </a:lnTo>
                <a:lnTo>
                  <a:pt x="0" y="454173"/>
                </a:lnTo>
                <a:lnTo>
                  <a:pt x="6056" y="454172"/>
                </a:lnTo>
                <a:close/>
              </a:path>
            </a:pathLst>
          </a:cu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右矢印 16">
            <a:extLst>
              <a:ext uri="{FF2B5EF4-FFF2-40B4-BE49-F238E27FC236}">
                <a16:creationId xmlns:a16="http://schemas.microsoft.com/office/drawing/2014/main" id="{52688DBB-1DC3-7B68-13B2-6FC0CD60C2C9}"/>
              </a:ext>
            </a:extLst>
          </p:cNvPr>
          <p:cNvSpPr/>
          <p:nvPr/>
        </p:nvSpPr>
        <p:spPr>
          <a:xfrm rot="3271590">
            <a:off x="2065312" y="4554317"/>
            <a:ext cx="2864400" cy="896233"/>
          </a:xfrm>
          <a:custGeom>
            <a:avLst/>
            <a:gdLst>
              <a:gd name="connsiteX0" fmla="*/ 0 w 3833213"/>
              <a:gd name="connsiteY0" fmla="*/ 224058 h 896233"/>
              <a:gd name="connsiteX1" fmla="*/ 3385097 w 3833213"/>
              <a:gd name="connsiteY1" fmla="*/ 224058 h 896233"/>
              <a:gd name="connsiteX2" fmla="*/ 3385097 w 3833213"/>
              <a:gd name="connsiteY2" fmla="*/ 0 h 896233"/>
              <a:gd name="connsiteX3" fmla="*/ 3833213 w 3833213"/>
              <a:gd name="connsiteY3" fmla="*/ 448117 h 896233"/>
              <a:gd name="connsiteX4" fmla="*/ 3385097 w 3833213"/>
              <a:gd name="connsiteY4" fmla="*/ 896233 h 896233"/>
              <a:gd name="connsiteX5" fmla="*/ 3385097 w 3833213"/>
              <a:gd name="connsiteY5" fmla="*/ 672175 h 896233"/>
              <a:gd name="connsiteX6" fmla="*/ 0 w 3833213"/>
              <a:gd name="connsiteY6" fmla="*/ 672175 h 896233"/>
              <a:gd name="connsiteX7" fmla="*/ 0 w 3833213"/>
              <a:gd name="connsiteY7" fmla="*/ 224058 h 896233"/>
              <a:gd name="connsiteX0" fmla="*/ 6056 w 3833213"/>
              <a:gd name="connsiteY0" fmla="*/ 454172 h 896233"/>
              <a:gd name="connsiteX1" fmla="*/ 3385097 w 3833213"/>
              <a:gd name="connsiteY1" fmla="*/ 224058 h 896233"/>
              <a:gd name="connsiteX2" fmla="*/ 3385097 w 3833213"/>
              <a:gd name="connsiteY2" fmla="*/ 0 h 896233"/>
              <a:gd name="connsiteX3" fmla="*/ 3833213 w 3833213"/>
              <a:gd name="connsiteY3" fmla="*/ 448117 h 896233"/>
              <a:gd name="connsiteX4" fmla="*/ 3385097 w 3833213"/>
              <a:gd name="connsiteY4" fmla="*/ 896233 h 896233"/>
              <a:gd name="connsiteX5" fmla="*/ 3385097 w 3833213"/>
              <a:gd name="connsiteY5" fmla="*/ 672175 h 896233"/>
              <a:gd name="connsiteX6" fmla="*/ 0 w 3833213"/>
              <a:gd name="connsiteY6" fmla="*/ 672175 h 896233"/>
              <a:gd name="connsiteX7" fmla="*/ 6056 w 3833213"/>
              <a:gd name="connsiteY7" fmla="*/ 454172 h 896233"/>
              <a:gd name="connsiteX0" fmla="*/ 6056 w 3833213"/>
              <a:gd name="connsiteY0" fmla="*/ 454172 h 896233"/>
              <a:gd name="connsiteX1" fmla="*/ 3385097 w 3833213"/>
              <a:gd name="connsiteY1" fmla="*/ 224058 h 896233"/>
              <a:gd name="connsiteX2" fmla="*/ 3385097 w 3833213"/>
              <a:gd name="connsiteY2" fmla="*/ 0 h 896233"/>
              <a:gd name="connsiteX3" fmla="*/ 3833213 w 3833213"/>
              <a:gd name="connsiteY3" fmla="*/ 448117 h 896233"/>
              <a:gd name="connsiteX4" fmla="*/ 3385097 w 3833213"/>
              <a:gd name="connsiteY4" fmla="*/ 896233 h 896233"/>
              <a:gd name="connsiteX5" fmla="*/ 3385097 w 3833213"/>
              <a:gd name="connsiteY5" fmla="*/ 672175 h 896233"/>
              <a:gd name="connsiteX6" fmla="*/ 0 w 3833213"/>
              <a:gd name="connsiteY6" fmla="*/ 454173 h 896233"/>
              <a:gd name="connsiteX7" fmla="*/ 6056 w 3833213"/>
              <a:gd name="connsiteY7" fmla="*/ 454172 h 89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213" h="896233">
                <a:moveTo>
                  <a:pt x="6056" y="454172"/>
                </a:moveTo>
                <a:lnTo>
                  <a:pt x="3385097" y="224058"/>
                </a:lnTo>
                <a:lnTo>
                  <a:pt x="3385097" y="0"/>
                </a:lnTo>
                <a:lnTo>
                  <a:pt x="3833213" y="448117"/>
                </a:lnTo>
                <a:lnTo>
                  <a:pt x="3385097" y="896233"/>
                </a:lnTo>
                <a:lnTo>
                  <a:pt x="3385097" y="672175"/>
                </a:lnTo>
                <a:lnTo>
                  <a:pt x="0" y="454173"/>
                </a:lnTo>
                <a:lnTo>
                  <a:pt x="6056" y="454172"/>
                </a:lnTo>
                <a:close/>
              </a:path>
            </a:pathLst>
          </a:cu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2" name="直線コネクタ 21">
            <a:extLst>
              <a:ext uri="{FF2B5EF4-FFF2-40B4-BE49-F238E27FC236}">
                <a16:creationId xmlns:a16="http://schemas.microsoft.com/office/drawing/2014/main" id="{946D2E73-0E35-3650-D22F-0841D7D216E0}"/>
              </a:ext>
            </a:extLst>
          </p:cNvPr>
          <p:cNvCxnSpPr>
            <a:cxnSpLocks/>
          </p:cNvCxnSpPr>
          <p:nvPr/>
        </p:nvCxnSpPr>
        <p:spPr>
          <a:xfrm>
            <a:off x="314893" y="3718155"/>
            <a:ext cx="8683773" cy="0"/>
          </a:xfrm>
          <a:prstGeom prst="line">
            <a:avLst/>
          </a:prstGeom>
          <a:ln>
            <a:solidFill>
              <a:schemeClr val="tx1">
                <a:lumMod val="50000"/>
                <a:lumOff val="50000"/>
              </a:schemeClr>
            </a:solidFill>
            <a:headEnd type="none" w="med" len="med"/>
            <a:tailEnd type="arrow" w="med" len="med"/>
          </a:ln>
          <a:effectLst/>
        </p:spPr>
        <p:style>
          <a:lnRef idx="2">
            <a:schemeClr val="accent1"/>
          </a:lnRef>
          <a:fillRef idx="0">
            <a:schemeClr val="accent1"/>
          </a:fillRef>
          <a:effectRef idx="1">
            <a:schemeClr val="accent1"/>
          </a:effectRef>
          <a:fontRef idx="minor">
            <a:schemeClr val="tx1"/>
          </a:fontRef>
        </p:style>
      </p:cxnSp>
      <p:sp>
        <p:nvSpPr>
          <p:cNvPr id="24" name="テキスト ボックス 23">
            <a:extLst>
              <a:ext uri="{FF2B5EF4-FFF2-40B4-BE49-F238E27FC236}">
                <a16:creationId xmlns:a16="http://schemas.microsoft.com/office/drawing/2014/main" id="{B24A1D60-115F-3A6C-DBD1-D43ABB76E8BE}"/>
              </a:ext>
            </a:extLst>
          </p:cNvPr>
          <p:cNvSpPr txBox="1"/>
          <p:nvPr/>
        </p:nvSpPr>
        <p:spPr>
          <a:xfrm>
            <a:off x="681973" y="3990520"/>
            <a:ext cx="1800493" cy="553998"/>
          </a:xfrm>
          <a:prstGeom prst="rect">
            <a:avLst/>
          </a:prstGeom>
          <a:noFill/>
        </p:spPr>
        <p:txBody>
          <a:bodyPr wrap="none" rtlCol="0">
            <a:spAutoFit/>
          </a:bodyPr>
          <a:lstStyle/>
          <a:p>
            <a:pPr algn="r"/>
            <a:r>
              <a:rPr lang="ja-JP" altLang="en-US" sz="1400">
                <a:solidFill>
                  <a:srgbClr val="0070C0"/>
                </a:solidFill>
                <a:latin typeface="Meiryo" panose="020B0604030504040204" pitchFamily="34" charset="-128"/>
                <a:ea typeface="Meiryo" panose="020B0604030504040204" pitchFamily="34" charset="-128"/>
              </a:rPr>
              <a:t>デジタイゼーション</a:t>
            </a:r>
            <a:endParaRPr lang="en-US" altLang="ja-JP" sz="1400" dirty="0">
              <a:solidFill>
                <a:srgbClr val="0070C0"/>
              </a:solidFill>
              <a:latin typeface="Meiryo" panose="020B0604030504040204" pitchFamily="34" charset="-128"/>
              <a:ea typeface="Meiryo" panose="020B0604030504040204" pitchFamily="34" charset="-128"/>
            </a:endParaRPr>
          </a:p>
          <a:p>
            <a:pPr algn="r"/>
            <a:r>
              <a:rPr lang="ja-JP" altLang="en-US" sz="1600" b="1">
                <a:solidFill>
                  <a:srgbClr val="0070C0"/>
                </a:solidFill>
                <a:latin typeface="Meiryo" panose="020B0604030504040204" pitchFamily="34" charset="-128"/>
                <a:ea typeface="Meiryo" panose="020B0604030504040204" pitchFamily="34" charset="-128"/>
              </a:rPr>
              <a:t>コストを下げる</a:t>
            </a:r>
            <a:endParaRPr kumimoji="1" lang="ja-JP" altLang="en-US" sz="1600" b="1">
              <a:solidFill>
                <a:srgbClr val="0070C0"/>
              </a:solidFill>
              <a:latin typeface="Meiryo" panose="020B0604030504040204" pitchFamily="34" charset="-128"/>
              <a:ea typeface="Meiryo" panose="020B0604030504040204" pitchFamily="34" charset="-128"/>
            </a:endParaRPr>
          </a:p>
        </p:txBody>
      </p:sp>
      <p:sp>
        <p:nvSpPr>
          <p:cNvPr id="25" name="テキスト ボックス 24">
            <a:extLst>
              <a:ext uri="{FF2B5EF4-FFF2-40B4-BE49-F238E27FC236}">
                <a16:creationId xmlns:a16="http://schemas.microsoft.com/office/drawing/2014/main" id="{F587BD61-465E-8E5C-2B3E-7D6563600E2C}"/>
              </a:ext>
            </a:extLst>
          </p:cNvPr>
          <p:cNvSpPr txBox="1"/>
          <p:nvPr/>
        </p:nvSpPr>
        <p:spPr>
          <a:xfrm>
            <a:off x="502437" y="2919880"/>
            <a:ext cx="1980029" cy="553998"/>
          </a:xfrm>
          <a:prstGeom prst="rect">
            <a:avLst/>
          </a:prstGeom>
          <a:noFill/>
        </p:spPr>
        <p:txBody>
          <a:bodyPr wrap="none" rtlCol="0">
            <a:spAutoFit/>
          </a:bodyPr>
          <a:lstStyle/>
          <a:p>
            <a:pPr algn="r"/>
            <a:r>
              <a:rPr lang="ja-JP" altLang="en-US" sz="1600" b="1">
                <a:solidFill>
                  <a:schemeClr val="accent3">
                    <a:lumMod val="75000"/>
                  </a:schemeClr>
                </a:solidFill>
                <a:latin typeface="Meiryo" panose="020B0604030504040204" pitchFamily="34" charset="-128"/>
                <a:ea typeface="Meiryo" panose="020B0604030504040204" pitchFamily="34" charset="-128"/>
              </a:rPr>
              <a:t>売上を増やす</a:t>
            </a:r>
          </a:p>
          <a:p>
            <a:pPr algn="r"/>
            <a:r>
              <a:rPr lang="ja-JP" altLang="en-US" sz="1400">
                <a:solidFill>
                  <a:schemeClr val="accent3">
                    <a:lumMod val="75000"/>
                  </a:schemeClr>
                </a:solidFill>
                <a:latin typeface="Meiryo" panose="020B0604030504040204" pitchFamily="34" charset="-128"/>
                <a:ea typeface="Meiryo" panose="020B0604030504040204" pitchFamily="34" charset="-128"/>
              </a:rPr>
              <a:t>デジタライゼーション</a:t>
            </a:r>
            <a:endParaRPr lang="en-US" altLang="ja-JP" sz="1400" dirty="0">
              <a:solidFill>
                <a:schemeClr val="accent3">
                  <a:lumMod val="75000"/>
                </a:schemeClr>
              </a:solidFill>
              <a:latin typeface="Meiryo" panose="020B0604030504040204" pitchFamily="34" charset="-128"/>
              <a:ea typeface="Meiryo" panose="020B0604030504040204" pitchFamily="34" charset="-128"/>
            </a:endParaRPr>
          </a:p>
        </p:txBody>
      </p:sp>
      <p:sp>
        <p:nvSpPr>
          <p:cNvPr id="31" name="テキスト ボックス 30">
            <a:extLst>
              <a:ext uri="{FF2B5EF4-FFF2-40B4-BE49-F238E27FC236}">
                <a16:creationId xmlns:a16="http://schemas.microsoft.com/office/drawing/2014/main" id="{6A182372-C4DC-5BB3-1598-2F889B2EBF44}"/>
              </a:ext>
            </a:extLst>
          </p:cNvPr>
          <p:cNvSpPr txBox="1"/>
          <p:nvPr/>
        </p:nvSpPr>
        <p:spPr>
          <a:xfrm>
            <a:off x="8281210" y="3391352"/>
            <a:ext cx="646331" cy="369332"/>
          </a:xfrm>
          <a:prstGeom prst="rect">
            <a:avLst/>
          </a:prstGeom>
          <a:noFill/>
        </p:spPr>
        <p:txBody>
          <a:bodyPr wrap="none" rtlCol="0">
            <a:spAutoFit/>
          </a:bodyPr>
          <a:lstStyle/>
          <a:p>
            <a:r>
              <a:rPr kumimoji="1" lang="ja-JP" altLang="en-US">
                <a:solidFill>
                  <a:schemeClr val="tx1">
                    <a:lumMod val="50000"/>
                    <a:lumOff val="50000"/>
                  </a:schemeClr>
                </a:solidFill>
                <a:latin typeface="Meiryo" panose="020B0604030504040204" pitchFamily="34" charset="-128"/>
                <a:ea typeface="Meiryo" panose="020B0604030504040204" pitchFamily="34" charset="-128"/>
              </a:rPr>
              <a:t>時間</a:t>
            </a:r>
          </a:p>
        </p:txBody>
      </p:sp>
      <p:grpSp>
        <p:nvGrpSpPr>
          <p:cNvPr id="40" name="グループ化 39">
            <a:extLst>
              <a:ext uri="{FF2B5EF4-FFF2-40B4-BE49-F238E27FC236}">
                <a16:creationId xmlns:a16="http://schemas.microsoft.com/office/drawing/2014/main" id="{BB618640-A8BD-E02D-5A1B-2A8EFAA58DEE}"/>
              </a:ext>
            </a:extLst>
          </p:cNvPr>
          <p:cNvGrpSpPr/>
          <p:nvPr/>
        </p:nvGrpSpPr>
        <p:grpSpPr>
          <a:xfrm>
            <a:off x="4559885" y="1256658"/>
            <a:ext cx="993126" cy="5008051"/>
            <a:chOff x="4559885" y="1256658"/>
            <a:chExt cx="993126" cy="5008051"/>
          </a:xfrm>
        </p:grpSpPr>
        <p:sp>
          <p:nvSpPr>
            <p:cNvPr id="29" name="ストライプ矢印 28">
              <a:extLst>
                <a:ext uri="{FF2B5EF4-FFF2-40B4-BE49-F238E27FC236}">
                  <a16:creationId xmlns:a16="http://schemas.microsoft.com/office/drawing/2014/main" id="{01299D66-5123-D835-6503-7CDF7E226911}"/>
                </a:ext>
              </a:extLst>
            </p:cNvPr>
            <p:cNvSpPr/>
            <p:nvPr/>
          </p:nvSpPr>
          <p:spPr>
            <a:xfrm rot="10800000">
              <a:off x="4620444" y="1487954"/>
              <a:ext cx="932567" cy="532895"/>
            </a:xfrm>
            <a:prstGeom prst="stripedRightArrow">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 name="ストライプ矢印 29">
              <a:extLst>
                <a:ext uri="{FF2B5EF4-FFF2-40B4-BE49-F238E27FC236}">
                  <a16:creationId xmlns:a16="http://schemas.microsoft.com/office/drawing/2014/main" id="{EE39CCB3-FEC9-78BE-5908-D181AAC444C7}"/>
                </a:ext>
              </a:extLst>
            </p:cNvPr>
            <p:cNvSpPr/>
            <p:nvPr/>
          </p:nvSpPr>
          <p:spPr>
            <a:xfrm rot="10800000">
              <a:off x="4620444" y="5438593"/>
              <a:ext cx="932567" cy="532895"/>
            </a:xfrm>
            <a:prstGeom prst="stripedRightArrow">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4" name="直線コネクタ 33">
              <a:extLst>
                <a:ext uri="{FF2B5EF4-FFF2-40B4-BE49-F238E27FC236}">
                  <a16:creationId xmlns:a16="http://schemas.microsoft.com/office/drawing/2014/main" id="{09594850-57EE-EA81-F801-814571F222DB}"/>
                </a:ext>
              </a:extLst>
            </p:cNvPr>
            <p:cNvCxnSpPr>
              <a:cxnSpLocks/>
            </p:cNvCxnSpPr>
            <p:nvPr/>
          </p:nvCxnSpPr>
          <p:spPr>
            <a:xfrm>
              <a:off x="4559885" y="1256658"/>
              <a:ext cx="0" cy="5008051"/>
            </a:xfrm>
            <a:prstGeom prst="line">
              <a:avLst/>
            </a:prstGeom>
            <a:ln>
              <a:solidFill>
                <a:srgbClr val="7030A0"/>
              </a:solidFill>
              <a:prstDash val="sysDot"/>
            </a:ln>
          </p:spPr>
          <p:style>
            <a:lnRef idx="2">
              <a:schemeClr val="accent1"/>
            </a:lnRef>
            <a:fillRef idx="0">
              <a:schemeClr val="accent1"/>
            </a:fillRef>
            <a:effectRef idx="1">
              <a:schemeClr val="accent1"/>
            </a:effectRef>
            <a:fontRef idx="minor">
              <a:schemeClr val="tx1"/>
            </a:fontRef>
          </p:style>
        </p:cxnSp>
      </p:grpSp>
      <p:sp>
        <p:nvSpPr>
          <p:cNvPr id="36" name="右矢印 16">
            <a:extLst>
              <a:ext uri="{FF2B5EF4-FFF2-40B4-BE49-F238E27FC236}">
                <a16:creationId xmlns:a16="http://schemas.microsoft.com/office/drawing/2014/main" id="{A86FFCF4-B50E-7AAA-2136-8892A669ADFB}"/>
              </a:ext>
            </a:extLst>
          </p:cNvPr>
          <p:cNvSpPr/>
          <p:nvPr/>
        </p:nvSpPr>
        <p:spPr>
          <a:xfrm rot="18328410" flipV="1">
            <a:off x="4017840" y="2013847"/>
            <a:ext cx="2864400" cy="896233"/>
          </a:xfrm>
          <a:custGeom>
            <a:avLst/>
            <a:gdLst>
              <a:gd name="connsiteX0" fmla="*/ 0 w 3833213"/>
              <a:gd name="connsiteY0" fmla="*/ 224058 h 896233"/>
              <a:gd name="connsiteX1" fmla="*/ 3385097 w 3833213"/>
              <a:gd name="connsiteY1" fmla="*/ 224058 h 896233"/>
              <a:gd name="connsiteX2" fmla="*/ 3385097 w 3833213"/>
              <a:gd name="connsiteY2" fmla="*/ 0 h 896233"/>
              <a:gd name="connsiteX3" fmla="*/ 3833213 w 3833213"/>
              <a:gd name="connsiteY3" fmla="*/ 448117 h 896233"/>
              <a:gd name="connsiteX4" fmla="*/ 3385097 w 3833213"/>
              <a:gd name="connsiteY4" fmla="*/ 896233 h 896233"/>
              <a:gd name="connsiteX5" fmla="*/ 3385097 w 3833213"/>
              <a:gd name="connsiteY5" fmla="*/ 672175 h 896233"/>
              <a:gd name="connsiteX6" fmla="*/ 0 w 3833213"/>
              <a:gd name="connsiteY6" fmla="*/ 672175 h 896233"/>
              <a:gd name="connsiteX7" fmla="*/ 0 w 3833213"/>
              <a:gd name="connsiteY7" fmla="*/ 224058 h 896233"/>
              <a:gd name="connsiteX0" fmla="*/ 6056 w 3833213"/>
              <a:gd name="connsiteY0" fmla="*/ 454172 h 896233"/>
              <a:gd name="connsiteX1" fmla="*/ 3385097 w 3833213"/>
              <a:gd name="connsiteY1" fmla="*/ 224058 h 896233"/>
              <a:gd name="connsiteX2" fmla="*/ 3385097 w 3833213"/>
              <a:gd name="connsiteY2" fmla="*/ 0 h 896233"/>
              <a:gd name="connsiteX3" fmla="*/ 3833213 w 3833213"/>
              <a:gd name="connsiteY3" fmla="*/ 448117 h 896233"/>
              <a:gd name="connsiteX4" fmla="*/ 3385097 w 3833213"/>
              <a:gd name="connsiteY4" fmla="*/ 896233 h 896233"/>
              <a:gd name="connsiteX5" fmla="*/ 3385097 w 3833213"/>
              <a:gd name="connsiteY5" fmla="*/ 672175 h 896233"/>
              <a:gd name="connsiteX6" fmla="*/ 0 w 3833213"/>
              <a:gd name="connsiteY6" fmla="*/ 672175 h 896233"/>
              <a:gd name="connsiteX7" fmla="*/ 6056 w 3833213"/>
              <a:gd name="connsiteY7" fmla="*/ 454172 h 896233"/>
              <a:gd name="connsiteX0" fmla="*/ 6056 w 3833213"/>
              <a:gd name="connsiteY0" fmla="*/ 454172 h 896233"/>
              <a:gd name="connsiteX1" fmla="*/ 3385097 w 3833213"/>
              <a:gd name="connsiteY1" fmla="*/ 224058 h 896233"/>
              <a:gd name="connsiteX2" fmla="*/ 3385097 w 3833213"/>
              <a:gd name="connsiteY2" fmla="*/ 0 h 896233"/>
              <a:gd name="connsiteX3" fmla="*/ 3833213 w 3833213"/>
              <a:gd name="connsiteY3" fmla="*/ 448117 h 896233"/>
              <a:gd name="connsiteX4" fmla="*/ 3385097 w 3833213"/>
              <a:gd name="connsiteY4" fmla="*/ 896233 h 896233"/>
              <a:gd name="connsiteX5" fmla="*/ 3385097 w 3833213"/>
              <a:gd name="connsiteY5" fmla="*/ 672175 h 896233"/>
              <a:gd name="connsiteX6" fmla="*/ 0 w 3833213"/>
              <a:gd name="connsiteY6" fmla="*/ 454173 h 896233"/>
              <a:gd name="connsiteX7" fmla="*/ 6056 w 3833213"/>
              <a:gd name="connsiteY7" fmla="*/ 454172 h 89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213" h="896233">
                <a:moveTo>
                  <a:pt x="6056" y="454172"/>
                </a:moveTo>
                <a:lnTo>
                  <a:pt x="3385097" y="224058"/>
                </a:lnTo>
                <a:lnTo>
                  <a:pt x="3385097" y="0"/>
                </a:lnTo>
                <a:lnTo>
                  <a:pt x="3833213" y="448117"/>
                </a:lnTo>
                <a:lnTo>
                  <a:pt x="3385097" y="896233"/>
                </a:lnTo>
                <a:lnTo>
                  <a:pt x="3385097" y="672175"/>
                </a:lnTo>
                <a:lnTo>
                  <a:pt x="0" y="454173"/>
                </a:lnTo>
                <a:lnTo>
                  <a:pt x="6056" y="454172"/>
                </a:lnTo>
                <a:close/>
              </a:path>
            </a:pathLst>
          </a:custGeom>
          <a:solidFill>
            <a:srgbClr val="00B050">
              <a:alpha val="27843"/>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 name="右矢印 16">
            <a:extLst>
              <a:ext uri="{FF2B5EF4-FFF2-40B4-BE49-F238E27FC236}">
                <a16:creationId xmlns:a16="http://schemas.microsoft.com/office/drawing/2014/main" id="{E1DF76D3-5070-FD21-C791-E8C755CDD5DD}"/>
              </a:ext>
            </a:extLst>
          </p:cNvPr>
          <p:cNvSpPr/>
          <p:nvPr/>
        </p:nvSpPr>
        <p:spPr>
          <a:xfrm rot="3271590">
            <a:off x="4031590" y="4554316"/>
            <a:ext cx="2864400" cy="896233"/>
          </a:xfrm>
          <a:custGeom>
            <a:avLst/>
            <a:gdLst>
              <a:gd name="connsiteX0" fmla="*/ 0 w 3833213"/>
              <a:gd name="connsiteY0" fmla="*/ 224058 h 896233"/>
              <a:gd name="connsiteX1" fmla="*/ 3385097 w 3833213"/>
              <a:gd name="connsiteY1" fmla="*/ 224058 h 896233"/>
              <a:gd name="connsiteX2" fmla="*/ 3385097 w 3833213"/>
              <a:gd name="connsiteY2" fmla="*/ 0 h 896233"/>
              <a:gd name="connsiteX3" fmla="*/ 3833213 w 3833213"/>
              <a:gd name="connsiteY3" fmla="*/ 448117 h 896233"/>
              <a:gd name="connsiteX4" fmla="*/ 3385097 w 3833213"/>
              <a:gd name="connsiteY4" fmla="*/ 896233 h 896233"/>
              <a:gd name="connsiteX5" fmla="*/ 3385097 w 3833213"/>
              <a:gd name="connsiteY5" fmla="*/ 672175 h 896233"/>
              <a:gd name="connsiteX6" fmla="*/ 0 w 3833213"/>
              <a:gd name="connsiteY6" fmla="*/ 672175 h 896233"/>
              <a:gd name="connsiteX7" fmla="*/ 0 w 3833213"/>
              <a:gd name="connsiteY7" fmla="*/ 224058 h 896233"/>
              <a:gd name="connsiteX0" fmla="*/ 6056 w 3833213"/>
              <a:gd name="connsiteY0" fmla="*/ 454172 h 896233"/>
              <a:gd name="connsiteX1" fmla="*/ 3385097 w 3833213"/>
              <a:gd name="connsiteY1" fmla="*/ 224058 h 896233"/>
              <a:gd name="connsiteX2" fmla="*/ 3385097 w 3833213"/>
              <a:gd name="connsiteY2" fmla="*/ 0 h 896233"/>
              <a:gd name="connsiteX3" fmla="*/ 3833213 w 3833213"/>
              <a:gd name="connsiteY3" fmla="*/ 448117 h 896233"/>
              <a:gd name="connsiteX4" fmla="*/ 3385097 w 3833213"/>
              <a:gd name="connsiteY4" fmla="*/ 896233 h 896233"/>
              <a:gd name="connsiteX5" fmla="*/ 3385097 w 3833213"/>
              <a:gd name="connsiteY5" fmla="*/ 672175 h 896233"/>
              <a:gd name="connsiteX6" fmla="*/ 0 w 3833213"/>
              <a:gd name="connsiteY6" fmla="*/ 672175 h 896233"/>
              <a:gd name="connsiteX7" fmla="*/ 6056 w 3833213"/>
              <a:gd name="connsiteY7" fmla="*/ 454172 h 896233"/>
              <a:gd name="connsiteX0" fmla="*/ 6056 w 3833213"/>
              <a:gd name="connsiteY0" fmla="*/ 454172 h 896233"/>
              <a:gd name="connsiteX1" fmla="*/ 3385097 w 3833213"/>
              <a:gd name="connsiteY1" fmla="*/ 224058 h 896233"/>
              <a:gd name="connsiteX2" fmla="*/ 3385097 w 3833213"/>
              <a:gd name="connsiteY2" fmla="*/ 0 h 896233"/>
              <a:gd name="connsiteX3" fmla="*/ 3833213 w 3833213"/>
              <a:gd name="connsiteY3" fmla="*/ 448117 h 896233"/>
              <a:gd name="connsiteX4" fmla="*/ 3385097 w 3833213"/>
              <a:gd name="connsiteY4" fmla="*/ 896233 h 896233"/>
              <a:gd name="connsiteX5" fmla="*/ 3385097 w 3833213"/>
              <a:gd name="connsiteY5" fmla="*/ 672175 h 896233"/>
              <a:gd name="connsiteX6" fmla="*/ 0 w 3833213"/>
              <a:gd name="connsiteY6" fmla="*/ 454173 h 896233"/>
              <a:gd name="connsiteX7" fmla="*/ 6056 w 3833213"/>
              <a:gd name="connsiteY7" fmla="*/ 454172 h 89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213" h="896233">
                <a:moveTo>
                  <a:pt x="6056" y="454172"/>
                </a:moveTo>
                <a:lnTo>
                  <a:pt x="3385097" y="224058"/>
                </a:lnTo>
                <a:lnTo>
                  <a:pt x="3385097" y="0"/>
                </a:lnTo>
                <a:lnTo>
                  <a:pt x="3833213" y="448117"/>
                </a:lnTo>
                <a:lnTo>
                  <a:pt x="3385097" y="896233"/>
                </a:lnTo>
                <a:lnTo>
                  <a:pt x="3385097" y="672175"/>
                </a:lnTo>
                <a:lnTo>
                  <a:pt x="0" y="454173"/>
                </a:lnTo>
                <a:lnTo>
                  <a:pt x="6056" y="454172"/>
                </a:lnTo>
                <a:close/>
              </a:path>
            </a:pathLst>
          </a:custGeom>
          <a:solidFill>
            <a:srgbClr val="0432FF">
              <a:alpha val="21176"/>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 name="右矢印 16">
            <a:extLst>
              <a:ext uri="{FF2B5EF4-FFF2-40B4-BE49-F238E27FC236}">
                <a16:creationId xmlns:a16="http://schemas.microsoft.com/office/drawing/2014/main" id="{C999D239-3D92-22D0-54E7-78D680140A75}"/>
              </a:ext>
            </a:extLst>
          </p:cNvPr>
          <p:cNvSpPr/>
          <p:nvPr/>
        </p:nvSpPr>
        <p:spPr>
          <a:xfrm rot="18328410" flipV="1">
            <a:off x="5819995" y="2013845"/>
            <a:ext cx="2864400" cy="896233"/>
          </a:xfrm>
          <a:custGeom>
            <a:avLst/>
            <a:gdLst>
              <a:gd name="connsiteX0" fmla="*/ 0 w 3833213"/>
              <a:gd name="connsiteY0" fmla="*/ 224058 h 896233"/>
              <a:gd name="connsiteX1" fmla="*/ 3385097 w 3833213"/>
              <a:gd name="connsiteY1" fmla="*/ 224058 h 896233"/>
              <a:gd name="connsiteX2" fmla="*/ 3385097 w 3833213"/>
              <a:gd name="connsiteY2" fmla="*/ 0 h 896233"/>
              <a:gd name="connsiteX3" fmla="*/ 3833213 w 3833213"/>
              <a:gd name="connsiteY3" fmla="*/ 448117 h 896233"/>
              <a:gd name="connsiteX4" fmla="*/ 3385097 w 3833213"/>
              <a:gd name="connsiteY4" fmla="*/ 896233 h 896233"/>
              <a:gd name="connsiteX5" fmla="*/ 3385097 w 3833213"/>
              <a:gd name="connsiteY5" fmla="*/ 672175 h 896233"/>
              <a:gd name="connsiteX6" fmla="*/ 0 w 3833213"/>
              <a:gd name="connsiteY6" fmla="*/ 672175 h 896233"/>
              <a:gd name="connsiteX7" fmla="*/ 0 w 3833213"/>
              <a:gd name="connsiteY7" fmla="*/ 224058 h 896233"/>
              <a:gd name="connsiteX0" fmla="*/ 6056 w 3833213"/>
              <a:gd name="connsiteY0" fmla="*/ 454172 h 896233"/>
              <a:gd name="connsiteX1" fmla="*/ 3385097 w 3833213"/>
              <a:gd name="connsiteY1" fmla="*/ 224058 h 896233"/>
              <a:gd name="connsiteX2" fmla="*/ 3385097 w 3833213"/>
              <a:gd name="connsiteY2" fmla="*/ 0 h 896233"/>
              <a:gd name="connsiteX3" fmla="*/ 3833213 w 3833213"/>
              <a:gd name="connsiteY3" fmla="*/ 448117 h 896233"/>
              <a:gd name="connsiteX4" fmla="*/ 3385097 w 3833213"/>
              <a:gd name="connsiteY4" fmla="*/ 896233 h 896233"/>
              <a:gd name="connsiteX5" fmla="*/ 3385097 w 3833213"/>
              <a:gd name="connsiteY5" fmla="*/ 672175 h 896233"/>
              <a:gd name="connsiteX6" fmla="*/ 0 w 3833213"/>
              <a:gd name="connsiteY6" fmla="*/ 672175 h 896233"/>
              <a:gd name="connsiteX7" fmla="*/ 6056 w 3833213"/>
              <a:gd name="connsiteY7" fmla="*/ 454172 h 896233"/>
              <a:gd name="connsiteX0" fmla="*/ 6056 w 3833213"/>
              <a:gd name="connsiteY0" fmla="*/ 454172 h 896233"/>
              <a:gd name="connsiteX1" fmla="*/ 3385097 w 3833213"/>
              <a:gd name="connsiteY1" fmla="*/ 224058 h 896233"/>
              <a:gd name="connsiteX2" fmla="*/ 3385097 w 3833213"/>
              <a:gd name="connsiteY2" fmla="*/ 0 h 896233"/>
              <a:gd name="connsiteX3" fmla="*/ 3833213 w 3833213"/>
              <a:gd name="connsiteY3" fmla="*/ 448117 h 896233"/>
              <a:gd name="connsiteX4" fmla="*/ 3385097 w 3833213"/>
              <a:gd name="connsiteY4" fmla="*/ 896233 h 896233"/>
              <a:gd name="connsiteX5" fmla="*/ 3385097 w 3833213"/>
              <a:gd name="connsiteY5" fmla="*/ 672175 h 896233"/>
              <a:gd name="connsiteX6" fmla="*/ 0 w 3833213"/>
              <a:gd name="connsiteY6" fmla="*/ 454173 h 896233"/>
              <a:gd name="connsiteX7" fmla="*/ 6056 w 3833213"/>
              <a:gd name="connsiteY7" fmla="*/ 454172 h 89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213" h="896233">
                <a:moveTo>
                  <a:pt x="6056" y="454172"/>
                </a:moveTo>
                <a:lnTo>
                  <a:pt x="3385097" y="224058"/>
                </a:lnTo>
                <a:lnTo>
                  <a:pt x="3385097" y="0"/>
                </a:lnTo>
                <a:lnTo>
                  <a:pt x="3833213" y="448117"/>
                </a:lnTo>
                <a:lnTo>
                  <a:pt x="3385097" y="896233"/>
                </a:lnTo>
                <a:lnTo>
                  <a:pt x="3385097" y="672175"/>
                </a:lnTo>
                <a:lnTo>
                  <a:pt x="0" y="454173"/>
                </a:lnTo>
                <a:lnTo>
                  <a:pt x="6056" y="454172"/>
                </a:lnTo>
                <a:close/>
              </a:path>
            </a:pathLst>
          </a:custGeom>
          <a:solidFill>
            <a:srgbClr val="00B050">
              <a:alpha val="27843"/>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9" name="右矢印 16">
            <a:extLst>
              <a:ext uri="{FF2B5EF4-FFF2-40B4-BE49-F238E27FC236}">
                <a16:creationId xmlns:a16="http://schemas.microsoft.com/office/drawing/2014/main" id="{0779038A-485E-8D07-3E77-1412C9089FCA}"/>
              </a:ext>
            </a:extLst>
          </p:cNvPr>
          <p:cNvSpPr/>
          <p:nvPr/>
        </p:nvSpPr>
        <p:spPr>
          <a:xfrm rot="3271590">
            <a:off x="5833745" y="4554314"/>
            <a:ext cx="2864400" cy="896233"/>
          </a:xfrm>
          <a:custGeom>
            <a:avLst/>
            <a:gdLst>
              <a:gd name="connsiteX0" fmla="*/ 0 w 3833213"/>
              <a:gd name="connsiteY0" fmla="*/ 224058 h 896233"/>
              <a:gd name="connsiteX1" fmla="*/ 3385097 w 3833213"/>
              <a:gd name="connsiteY1" fmla="*/ 224058 h 896233"/>
              <a:gd name="connsiteX2" fmla="*/ 3385097 w 3833213"/>
              <a:gd name="connsiteY2" fmla="*/ 0 h 896233"/>
              <a:gd name="connsiteX3" fmla="*/ 3833213 w 3833213"/>
              <a:gd name="connsiteY3" fmla="*/ 448117 h 896233"/>
              <a:gd name="connsiteX4" fmla="*/ 3385097 w 3833213"/>
              <a:gd name="connsiteY4" fmla="*/ 896233 h 896233"/>
              <a:gd name="connsiteX5" fmla="*/ 3385097 w 3833213"/>
              <a:gd name="connsiteY5" fmla="*/ 672175 h 896233"/>
              <a:gd name="connsiteX6" fmla="*/ 0 w 3833213"/>
              <a:gd name="connsiteY6" fmla="*/ 672175 h 896233"/>
              <a:gd name="connsiteX7" fmla="*/ 0 w 3833213"/>
              <a:gd name="connsiteY7" fmla="*/ 224058 h 896233"/>
              <a:gd name="connsiteX0" fmla="*/ 6056 w 3833213"/>
              <a:gd name="connsiteY0" fmla="*/ 454172 h 896233"/>
              <a:gd name="connsiteX1" fmla="*/ 3385097 w 3833213"/>
              <a:gd name="connsiteY1" fmla="*/ 224058 h 896233"/>
              <a:gd name="connsiteX2" fmla="*/ 3385097 w 3833213"/>
              <a:gd name="connsiteY2" fmla="*/ 0 h 896233"/>
              <a:gd name="connsiteX3" fmla="*/ 3833213 w 3833213"/>
              <a:gd name="connsiteY3" fmla="*/ 448117 h 896233"/>
              <a:gd name="connsiteX4" fmla="*/ 3385097 w 3833213"/>
              <a:gd name="connsiteY4" fmla="*/ 896233 h 896233"/>
              <a:gd name="connsiteX5" fmla="*/ 3385097 w 3833213"/>
              <a:gd name="connsiteY5" fmla="*/ 672175 h 896233"/>
              <a:gd name="connsiteX6" fmla="*/ 0 w 3833213"/>
              <a:gd name="connsiteY6" fmla="*/ 672175 h 896233"/>
              <a:gd name="connsiteX7" fmla="*/ 6056 w 3833213"/>
              <a:gd name="connsiteY7" fmla="*/ 454172 h 896233"/>
              <a:gd name="connsiteX0" fmla="*/ 6056 w 3833213"/>
              <a:gd name="connsiteY0" fmla="*/ 454172 h 896233"/>
              <a:gd name="connsiteX1" fmla="*/ 3385097 w 3833213"/>
              <a:gd name="connsiteY1" fmla="*/ 224058 h 896233"/>
              <a:gd name="connsiteX2" fmla="*/ 3385097 w 3833213"/>
              <a:gd name="connsiteY2" fmla="*/ 0 h 896233"/>
              <a:gd name="connsiteX3" fmla="*/ 3833213 w 3833213"/>
              <a:gd name="connsiteY3" fmla="*/ 448117 h 896233"/>
              <a:gd name="connsiteX4" fmla="*/ 3385097 w 3833213"/>
              <a:gd name="connsiteY4" fmla="*/ 896233 h 896233"/>
              <a:gd name="connsiteX5" fmla="*/ 3385097 w 3833213"/>
              <a:gd name="connsiteY5" fmla="*/ 672175 h 896233"/>
              <a:gd name="connsiteX6" fmla="*/ 0 w 3833213"/>
              <a:gd name="connsiteY6" fmla="*/ 454173 h 896233"/>
              <a:gd name="connsiteX7" fmla="*/ 6056 w 3833213"/>
              <a:gd name="connsiteY7" fmla="*/ 454172 h 89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213" h="896233">
                <a:moveTo>
                  <a:pt x="6056" y="454172"/>
                </a:moveTo>
                <a:lnTo>
                  <a:pt x="3385097" y="224058"/>
                </a:lnTo>
                <a:lnTo>
                  <a:pt x="3385097" y="0"/>
                </a:lnTo>
                <a:lnTo>
                  <a:pt x="3833213" y="448117"/>
                </a:lnTo>
                <a:lnTo>
                  <a:pt x="3385097" y="896233"/>
                </a:lnTo>
                <a:lnTo>
                  <a:pt x="3385097" y="672175"/>
                </a:lnTo>
                <a:lnTo>
                  <a:pt x="0" y="454173"/>
                </a:lnTo>
                <a:lnTo>
                  <a:pt x="6056" y="454172"/>
                </a:lnTo>
                <a:close/>
              </a:path>
            </a:pathLst>
          </a:custGeom>
          <a:solidFill>
            <a:srgbClr val="0432FF">
              <a:alpha val="21176"/>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 name="テキスト ボックス 31">
            <a:extLst>
              <a:ext uri="{FF2B5EF4-FFF2-40B4-BE49-F238E27FC236}">
                <a16:creationId xmlns:a16="http://schemas.microsoft.com/office/drawing/2014/main" id="{54D42B48-5A9D-76A8-A221-E3824D013CED}"/>
              </a:ext>
            </a:extLst>
          </p:cNvPr>
          <p:cNvSpPr txBox="1"/>
          <p:nvPr/>
        </p:nvSpPr>
        <p:spPr>
          <a:xfrm>
            <a:off x="4650446" y="3433603"/>
            <a:ext cx="3490956" cy="584775"/>
          </a:xfrm>
          <a:prstGeom prst="rect">
            <a:avLst/>
          </a:prstGeom>
          <a:solidFill>
            <a:srgbClr val="FFFFFF">
              <a:alpha val="56078"/>
            </a:srgbClr>
          </a:solidFill>
        </p:spPr>
        <p:txBody>
          <a:bodyPr wrap="none" rtlCol="0">
            <a:spAutoFit/>
          </a:bodyPr>
          <a:lstStyle/>
          <a:p>
            <a:r>
              <a:rPr lang="en-US" altLang="ja-JP" sz="1400" dirty="0">
                <a:solidFill>
                  <a:srgbClr val="7030A0"/>
                </a:solidFill>
                <a:latin typeface="Meiryo" panose="020B0604030504040204" pitchFamily="34" charset="-128"/>
                <a:ea typeface="Meiryo" panose="020B0604030504040204" pitchFamily="34" charset="-128"/>
              </a:rPr>
              <a:t>DX</a:t>
            </a:r>
            <a:r>
              <a:rPr lang="ja-JP" altLang="en-US" sz="1400">
                <a:solidFill>
                  <a:srgbClr val="7030A0"/>
                </a:solidFill>
                <a:latin typeface="Meiryo" panose="020B0604030504040204" pitchFamily="34" charset="-128"/>
                <a:ea typeface="Meiryo" panose="020B0604030504040204" pitchFamily="34" charset="-128"/>
              </a:rPr>
              <a:t>／デジタルトランスフォーメーション</a:t>
            </a:r>
            <a:endParaRPr lang="en-US" altLang="ja-JP" sz="1400" dirty="0">
              <a:solidFill>
                <a:srgbClr val="7030A0"/>
              </a:solidFill>
              <a:latin typeface="Meiryo" panose="020B0604030504040204" pitchFamily="34" charset="-128"/>
              <a:ea typeface="Meiryo" panose="020B0604030504040204" pitchFamily="34" charset="-128"/>
            </a:endParaRPr>
          </a:p>
          <a:p>
            <a:r>
              <a:rPr lang="ja-JP" altLang="en-US" b="1">
                <a:solidFill>
                  <a:srgbClr val="7030A0"/>
                </a:solidFill>
                <a:latin typeface="Meiryo" panose="020B0604030504040204" pitchFamily="34" charset="-128"/>
                <a:ea typeface="Meiryo" panose="020B0604030504040204" pitchFamily="34" charset="-128"/>
              </a:rPr>
              <a:t>スピードを加速し頻度を高める</a:t>
            </a:r>
            <a:endParaRPr kumimoji="1" lang="ja-JP" altLang="en-US" b="1">
              <a:solidFill>
                <a:srgbClr val="7030A0"/>
              </a:solidFill>
              <a:latin typeface="Meiryo" panose="020B0604030504040204" pitchFamily="34" charset="-128"/>
              <a:ea typeface="Meiryo" panose="020B0604030504040204" pitchFamily="34" charset="-128"/>
            </a:endParaRPr>
          </a:p>
        </p:txBody>
      </p:sp>
      <p:sp>
        <p:nvSpPr>
          <p:cNvPr id="3" name="テキスト ボックス 2">
            <a:extLst>
              <a:ext uri="{FF2B5EF4-FFF2-40B4-BE49-F238E27FC236}">
                <a16:creationId xmlns:a16="http://schemas.microsoft.com/office/drawing/2014/main" id="{BA4C1AD8-C476-BB41-6657-261E4D7B6754}"/>
              </a:ext>
            </a:extLst>
          </p:cNvPr>
          <p:cNvSpPr txBox="1"/>
          <p:nvPr/>
        </p:nvSpPr>
        <p:spPr>
          <a:xfrm>
            <a:off x="312025" y="1440799"/>
            <a:ext cx="3185487" cy="646331"/>
          </a:xfrm>
          <a:prstGeom prst="rect">
            <a:avLst/>
          </a:prstGeom>
          <a:noFill/>
        </p:spPr>
        <p:txBody>
          <a:bodyPr wrap="none" rtlCol="0">
            <a:spAutoFit/>
          </a:bodyPr>
          <a:lstStyle/>
          <a:p>
            <a:r>
              <a:rPr lang="ja-JP" altLang="en-US">
                <a:solidFill>
                  <a:schemeClr val="accent6">
                    <a:lumMod val="75000"/>
                  </a:schemeClr>
                </a:solidFill>
                <a:latin typeface="Meiryo" panose="020B0604030504040204" pitchFamily="34" charset="-128"/>
                <a:ea typeface="Meiryo" panose="020B0604030504040204" pitchFamily="34" charset="-128"/>
              </a:rPr>
              <a:t>変化に俊敏に対応できる</a:t>
            </a:r>
            <a:r>
              <a:rPr kumimoji="1" lang="ja-JP" altLang="en-US">
                <a:solidFill>
                  <a:schemeClr val="accent6">
                    <a:lumMod val="75000"/>
                  </a:schemeClr>
                </a:solidFill>
                <a:latin typeface="Meiryo" panose="020B0604030504040204" pitchFamily="34" charset="-128"/>
                <a:ea typeface="Meiryo" panose="020B0604030504040204" pitchFamily="34" charset="-128"/>
              </a:rPr>
              <a:t>能力</a:t>
            </a:r>
            <a:endParaRPr kumimoji="1" lang="en-US" altLang="ja-JP" dirty="0">
              <a:solidFill>
                <a:schemeClr val="accent6">
                  <a:lumMod val="75000"/>
                </a:schemeClr>
              </a:solidFill>
              <a:latin typeface="Meiryo" panose="020B0604030504040204" pitchFamily="34" charset="-128"/>
              <a:ea typeface="Meiryo" panose="020B0604030504040204" pitchFamily="34" charset="-128"/>
            </a:endParaRPr>
          </a:p>
          <a:p>
            <a:r>
              <a:rPr lang="ja-JP" altLang="en-US">
                <a:solidFill>
                  <a:schemeClr val="accent6">
                    <a:lumMod val="75000"/>
                  </a:schemeClr>
                </a:solidFill>
                <a:latin typeface="Meiryo" panose="020B0604030504040204" pitchFamily="34" charset="-128"/>
                <a:ea typeface="Meiryo" panose="020B0604030504040204" pitchFamily="34" charset="-128"/>
              </a:rPr>
              <a:t>／</a:t>
            </a:r>
            <a:r>
              <a:rPr kumimoji="1" lang="ja-JP" altLang="en-US">
                <a:solidFill>
                  <a:schemeClr val="accent6">
                    <a:lumMod val="75000"/>
                  </a:schemeClr>
                </a:solidFill>
                <a:latin typeface="Meiryo" panose="020B0604030504040204" pitchFamily="34" charset="-128"/>
                <a:ea typeface="Meiryo" panose="020B0604030504040204" pitchFamily="34" charset="-128"/>
              </a:rPr>
              <a:t>圧倒的スピードを獲得する</a:t>
            </a:r>
            <a:endParaRPr kumimoji="1" lang="en-US" altLang="ja-JP" dirty="0">
              <a:solidFill>
                <a:schemeClr val="accent6">
                  <a:lumMod val="75000"/>
                </a:schemeClr>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5564252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wipe(left)">
                                      <p:cBhvr>
                                        <p:cTn id="10" dur="500"/>
                                        <p:tgtEl>
                                          <p:spTgt spid="17"/>
                                        </p:tgtEl>
                                      </p:cBhvr>
                                    </p:animEffec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grpId="0" nodeType="click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p:cTn id="15" dur="500" fill="hold"/>
                                        <p:tgtEl>
                                          <p:spTgt spid="32"/>
                                        </p:tgtEl>
                                        <p:attrNameLst>
                                          <p:attrName>ppt_w</p:attrName>
                                        </p:attrNameLst>
                                      </p:cBhvr>
                                      <p:tavLst>
                                        <p:tav tm="0">
                                          <p:val>
                                            <p:fltVal val="0"/>
                                          </p:val>
                                        </p:tav>
                                        <p:tav tm="100000">
                                          <p:val>
                                            <p:strVal val="#ppt_w"/>
                                          </p:val>
                                        </p:tav>
                                      </p:tavLst>
                                    </p:anim>
                                    <p:anim calcmode="lin" valueType="num">
                                      <p:cBhvr>
                                        <p:cTn id="16" dur="500" fill="hold"/>
                                        <p:tgtEl>
                                          <p:spTgt spid="32"/>
                                        </p:tgtEl>
                                        <p:attrNameLst>
                                          <p:attrName>ppt_h</p:attrName>
                                        </p:attrNameLst>
                                      </p:cBhvr>
                                      <p:tavLst>
                                        <p:tav tm="0">
                                          <p:val>
                                            <p:fltVal val="0"/>
                                          </p:val>
                                        </p:tav>
                                        <p:tav tm="100000">
                                          <p:val>
                                            <p:strVal val="#ppt_h"/>
                                          </p:val>
                                        </p:tav>
                                      </p:tavLst>
                                    </p:anim>
                                    <p:animEffect transition="in" filter="fade">
                                      <p:cBhvr>
                                        <p:cTn id="17" dur="500"/>
                                        <p:tgtEl>
                                          <p:spTgt spid="32"/>
                                        </p:tgtEl>
                                      </p:cBhvr>
                                    </p:animEffect>
                                  </p:childTnLst>
                                </p:cTn>
                              </p:par>
                            </p:childTnLst>
                          </p:cTn>
                        </p:par>
                        <p:par>
                          <p:cTn id="18" fill="hold">
                            <p:stCondLst>
                              <p:cond delay="500"/>
                            </p:stCondLst>
                            <p:childTnLst>
                              <p:par>
                                <p:cTn id="19" presetID="22" presetClass="entr" presetSubtype="2" fill="hold" nodeType="afterEffect">
                                  <p:stCondLst>
                                    <p:cond delay="0"/>
                                  </p:stCondLst>
                                  <p:childTnLst>
                                    <p:set>
                                      <p:cBhvr>
                                        <p:cTn id="20" dur="1" fill="hold">
                                          <p:stCondLst>
                                            <p:cond delay="0"/>
                                          </p:stCondLst>
                                        </p:cTn>
                                        <p:tgtEl>
                                          <p:spTgt spid="40"/>
                                        </p:tgtEl>
                                        <p:attrNameLst>
                                          <p:attrName>style.visibility</p:attrName>
                                        </p:attrNameLst>
                                      </p:cBhvr>
                                      <p:to>
                                        <p:strVal val="visible"/>
                                      </p:to>
                                    </p:set>
                                    <p:animEffect transition="in" filter="wipe(right)">
                                      <p:cBhvr>
                                        <p:cTn id="21" dur="2000"/>
                                        <p:tgtEl>
                                          <p:spTgt spid="40"/>
                                        </p:tgtEl>
                                      </p:cBhvr>
                                    </p:animEffect>
                                  </p:childTnLst>
                                </p:cTn>
                              </p:par>
                            </p:childTnLst>
                          </p:cTn>
                        </p:par>
                        <p:par>
                          <p:cTn id="22" fill="hold">
                            <p:stCondLst>
                              <p:cond delay="2500"/>
                            </p:stCondLst>
                            <p:childTnLst>
                              <p:par>
                                <p:cTn id="23" presetID="22" presetClass="entr" presetSubtype="8"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wipe(left)">
                                      <p:cBhvr>
                                        <p:cTn id="25" dur="500"/>
                                        <p:tgtEl>
                                          <p:spTgt spid="19"/>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left)">
                                      <p:cBhvr>
                                        <p:cTn id="28" dur="500"/>
                                        <p:tgtEl>
                                          <p:spTgt spid="20"/>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36"/>
                                        </p:tgtEl>
                                        <p:attrNameLst>
                                          <p:attrName>style.visibility</p:attrName>
                                        </p:attrNameLst>
                                      </p:cBhvr>
                                      <p:to>
                                        <p:strVal val="visible"/>
                                      </p:to>
                                    </p:set>
                                    <p:animEffect transition="in" filter="wipe(left)">
                                      <p:cBhvr>
                                        <p:cTn id="33" dur="500"/>
                                        <p:tgtEl>
                                          <p:spTgt spid="36"/>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wipe(left)">
                                      <p:cBhvr>
                                        <p:cTn id="36" dur="500"/>
                                        <p:tgtEl>
                                          <p:spTgt spid="37"/>
                                        </p:tgtEl>
                                      </p:cBhvr>
                                    </p:animEffect>
                                  </p:childTnLst>
                                </p:cTn>
                              </p:par>
                            </p:childTnLst>
                          </p:cTn>
                        </p:par>
                        <p:par>
                          <p:cTn id="37" fill="hold">
                            <p:stCondLst>
                              <p:cond delay="500"/>
                            </p:stCondLst>
                            <p:childTnLst>
                              <p:par>
                                <p:cTn id="38" presetID="22" presetClass="entr" presetSubtype="8" fill="hold" grpId="0" nodeType="after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wipe(left)">
                                      <p:cBhvr>
                                        <p:cTn id="40" dur="500"/>
                                        <p:tgtEl>
                                          <p:spTgt spid="38"/>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wipe(left)">
                                      <p:cBhvr>
                                        <p:cTn id="43" dur="500"/>
                                        <p:tgtEl>
                                          <p:spTgt spid="39"/>
                                        </p:tgtEl>
                                      </p:cBhvr>
                                    </p:animEffect>
                                  </p:childTnLst>
                                </p:cTn>
                              </p:par>
                            </p:childTnLst>
                          </p:cTn>
                        </p:par>
                        <p:par>
                          <p:cTn id="44" fill="hold">
                            <p:stCondLst>
                              <p:cond delay="1000"/>
                            </p:stCondLst>
                            <p:childTnLst>
                              <p:par>
                                <p:cTn id="45" presetID="53" presetClass="entr" presetSubtype="16" fill="hold" grpId="0" nodeType="afterEffect">
                                  <p:stCondLst>
                                    <p:cond delay="0"/>
                                  </p:stCondLst>
                                  <p:childTnLst>
                                    <p:set>
                                      <p:cBhvr>
                                        <p:cTn id="46" dur="1" fill="hold">
                                          <p:stCondLst>
                                            <p:cond delay="0"/>
                                          </p:stCondLst>
                                        </p:cTn>
                                        <p:tgtEl>
                                          <p:spTgt spid="3"/>
                                        </p:tgtEl>
                                        <p:attrNameLst>
                                          <p:attrName>style.visibility</p:attrName>
                                        </p:attrNameLst>
                                      </p:cBhvr>
                                      <p:to>
                                        <p:strVal val="visible"/>
                                      </p:to>
                                    </p:set>
                                    <p:anim calcmode="lin" valueType="num">
                                      <p:cBhvr>
                                        <p:cTn id="47" dur="500" fill="hold"/>
                                        <p:tgtEl>
                                          <p:spTgt spid="3"/>
                                        </p:tgtEl>
                                        <p:attrNameLst>
                                          <p:attrName>ppt_w</p:attrName>
                                        </p:attrNameLst>
                                      </p:cBhvr>
                                      <p:tavLst>
                                        <p:tav tm="0">
                                          <p:val>
                                            <p:fltVal val="0"/>
                                          </p:val>
                                        </p:tav>
                                        <p:tav tm="100000">
                                          <p:val>
                                            <p:strVal val="#ppt_w"/>
                                          </p:val>
                                        </p:tav>
                                      </p:tavLst>
                                    </p:anim>
                                    <p:anim calcmode="lin" valueType="num">
                                      <p:cBhvr>
                                        <p:cTn id="48" dur="500" fill="hold"/>
                                        <p:tgtEl>
                                          <p:spTgt spid="3"/>
                                        </p:tgtEl>
                                        <p:attrNameLst>
                                          <p:attrName>ppt_h</p:attrName>
                                        </p:attrNameLst>
                                      </p:cBhvr>
                                      <p:tavLst>
                                        <p:tav tm="0">
                                          <p:val>
                                            <p:fltVal val="0"/>
                                          </p:val>
                                        </p:tav>
                                        <p:tav tm="100000">
                                          <p:val>
                                            <p:strVal val="#ppt_h"/>
                                          </p:val>
                                        </p:tav>
                                      </p:tavLst>
                                    </p:anim>
                                    <p:animEffect transition="in" filter="fade">
                                      <p:cBhvr>
                                        <p:cTn id="4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36" grpId="0" animBg="1"/>
      <p:bldP spid="37" grpId="0" animBg="1"/>
      <p:bldP spid="38" grpId="0" animBg="1"/>
      <p:bldP spid="39" grpId="0" animBg="1"/>
      <p:bldP spid="32" grpId="0" animBg="1"/>
      <p:bldP spid="3"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en-US" altLang="ja-JP" sz="2400" dirty="0">
                <a:solidFill>
                  <a:srgbClr val="FFFFFF"/>
                </a:solidFill>
                <a:latin typeface="Meiryo" panose="020B0604030504040204" pitchFamily="34" charset="-128"/>
                <a:ea typeface="Meiryo" panose="020B0604030504040204" pitchFamily="34" charset="-128"/>
                <a:cs typeface="Arial"/>
              </a:rPr>
              <a:t>DX</a:t>
            </a:r>
            <a:r>
              <a:rPr lang="ja-JP" altLang="en-US" sz="2400" dirty="0">
                <a:solidFill>
                  <a:srgbClr val="FFFFFF"/>
                </a:solidFill>
                <a:latin typeface="Meiryo" panose="020B0604030504040204" pitchFamily="34" charset="-128"/>
                <a:ea typeface="Meiryo" panose="020B0604030504040204" pitchFamily="34" charset="-128"/>
                <a:cs typeface="Arial"/>
              </a:rPr>
              <a:t>を支える</a:t>
            </a:r>
            <a:r>
              <a:rPr lang="ja-JP" altLang="en-US" sz="2400" dirty="0">
                <a:solidFill>
                  <a:srgbClr val="FFFFFF"/>
                </a:solidFill>
                <a:effectLst/>
                <a:latin typeface="Meiryo" panose="020B0604030504040204" pitchFamily="34" charset="-128"/>
                <a:ea typeface="Meiryo" panose="020B0604030504040204" pitchFamily="34" charset="-128"/>
                <a:cs typeface="Arial"/>
              </a:rPr>
              <a:t>テクノロジー</a:t>
            </a: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32366596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8" descr="クラウド・くもり（ブルー） ' | 商用・個人利用無料のイラスト素材サイト【millust(エムイラスト)】';">
            <a:extLst>
              <a:ext uri="{FF2B5EF4-FFF2-40B4-BE49-F238E27FC236}">
                <a16:creationId xmlns:a16="http://schemas.microsoft.com/office/drawing/2014/main" id="{3ECDA61D-3CF7-7806-1FE8-1B4DA20D78B4}"/>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085182" y="144060"/>
            <a:ext cx="4061340" cy="4061340"/>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3" name="図 2">
            <a:extLst>
              <a:ext uri="{FF2B5EF4-FFF2-40B4-BE49-F238E27FC236}">
                <a16:creationId xmlns:a16="http://schemas.microsoft.com/office/drawing/2014/main" id="{B2D69C5B-B044-0546-839D-7E6AFB3AB209}"/>
              </a:ext>
            </a:extLst>
          </p:cNvPr>
          <p:cNvPicPr>
            <a:picLocks noChangeAspect="1"/>
          </p:cNvPicPr>
          <p:nvPr/>
        </p:nvPicPr>
        <p:blipFill>
          <a:blip r:embed="rId3">
            <a:clrChange>
              <a:clrFrom>
                <a:srgbClr val="FEFEFE"/>
              </a:clrFrom>
              <a:clrTo>
                <a:srgbClr val="FEFEFE">
                  <a:alpha val="0"/>
                </a:srgbClr>
              </a:clrTo>
            </a:clrChange>
          </a:blip>
          <a:stretch>
            <a:fillRect/>
          </a:stretch>
        </p:blipFill>
        <p:spPr>
          <a:xfrm rot="2274762">
            <a:off x="3340443" y="2278313"/>
            <a:ext cx="3775686" cy="3775686"/>
          </a:xfrm>
          <a:prstGeom prst="rect">
            <a:avLst/>
          </a:prstGeom>
        </p:spPr>
      </p:pic>
      <p:sp>
        <p:nvSpPr>
          <p:cNvPr id="2" name="タイトル 1">
            <a:extLst>
              <a:ext uri="{FF2B5EF4-FFF2-40B4-BE49-F238E27FC236}">
                <a16:creationId xmlns:a16="http://schemas.microsoft.com/office/drawing/2014/main" id="{D1E09F0E-7B0C-8649-BF8A-EAC668F61E3D}"/>
              </a:ext>
            </a:extLst>
          </p:cNvPr>
          <p:cNvSpPr>
            <a:spLocks noGrp="1"/>
          </p:cNvSpPr>
          <p:nvPr>
            <p:ph type="title"/>
          </p:nvPr>
        </p:nvSpPr>
        <p:spPr/>
        <p:txBody>
          <a:bodyPr/>
          <a:lstStyle/>
          <a:p>
            <a:r>
              <a:rPr kumimoji="1" lang="ja-JP" altLang="en-US"/>
              <a:t>デジタルツインがもたらすデータの時代</a:t>
            </a:r>
          </a:p>
        </p:txBody>
      </p:sp>
      <p:sp>
        <p:nvSpPr>
          <p:cNvPr id="4" name="正方形/長方形 3">
            <a:extLst>
              <a:ext uri="{FF2B5EF4-FFF2-40B4-BE49-F238E27FC236}">
                <a16:creationId xmlns:a16="http://schemas.microsoft.com/office/drawing/2014/main" id="{F17CC065-1588-C948-B5CF-E8EB53D788BD}"/>
              </a:ext>
            </a:extLst>
          </p:cNvPr>
          <p:cNvSpPr/>
          <p:nvPr/>
        </p:nvSpPr>
        <p:spPr>
          <a:xfrm>
            <a:off x="3119776" y="5939666"/>
            <a:ext cx="1415772" cy="276999"/>
          </a:xfrm>
          <a:prstGeom prst="rect">
            <a:avLst/>
          </a:prstGeom>
        </p:spPr>
        <p:txBody>
          <a:bodyPr wrap="none">
            <a:spAutoFit/>
          </a:bodyPr>
          <a:lstStyle/>
          <a:p>
            <a:r>
              <a:rPr lang="ja-JP" altLang="en-US" sz="1200">
                <a:solidFill>
                  <a:srgbClr val="333333"/>
                </a:solidFill>
                <a:latin typeface="Meiryo" panose="020B0604030504040204" pitchFamily="34" charset="-128"/>
                <a:ea typeface="Meiryo" panose="020B0604030504040204" pitchFamily="34" charset="-128"/>
              </a:rPr>
              <a:t>加速度計センサー</a:t>
            </a:r>
            <a:endParaRPr lang="ja-JP" altLang="en-US" sz="1200">
              <a:latin typeface="Meiryo" panose="020B0604030504040204" pitchFamily="34" charset="-128"/>
              <a:ea typeface="Meiryo" panose="020B0604030504040204" pitchFamily="34" charset="-128"/>
            </a:endParaRPr>
          </a:p>
        </p:txBody>
      </p:sp>
      <p:sp>
        <p:nvSpPr>
          <p:cNvPr id="5" name="正方形/長方形 4">
            <a:extLst>
              <a:ext uri="{FF2B5EF4-FFF2-40B4-BE49-F238E27FC236}">
                <a16:creationId xmlns:a16="http://schemas.microsoft.com/office/drawing/2014/main" id="{860BDD8F-CB85-B84B-831E-9DD5FD31E03A}"/>
              </a:ext>
            </a:extLst>
          </p:cNvPr>
          <p:cNvSpPr/>
          <p:nvPr/>
        </p:nvSpPr>
        <p:spPr>
          <a:xfrm>
            <a:off x="6890077" y="5936892"/>
            <a:ext cx="1415772" cy="276999"/>
          </a:xfrm>
          <a:prstGeom prst="rect">
            <a:avLst/>
          </a:prstGeom>
        </p:spPr>
        <p:txBody>
          <a:bodyPr wrap="none">
            <a:spAutoFit/>
          </a:bodyPr>
          <a:lstStyle/>
          <a:p>
            <a:pPr algn="ctr"/>
            <a:r>
              <a:rPr lang="ja-JP" altLang="en-US" sz="1200">
                <a:solidFill>
                  <a:srgbClr val="333333"/>
                </a:solidFill>
                <a:latin typeface="Meiryo" panose="020B0604030504040204" pitchFamily="34" charset="-128"/>
                <a:ea typeface="Meiryo" panose="020B0604030504040204" pitchFamily="34" charset="-128"/>
              </a:rPr>
              <a:t>ジャイロセンサー</a:t>
            </a:r>
            <a:endParaRPr lang="ja-JP" altLang="en-US" sz="1200">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DC72D566-2AA6-6E48-9FDE-AD9E7AF2F65D}"/>
              </a:ext>
            </a:extLst>
          </p:cNvPr>
          <p:cNvSpPr/>
          <p:nvPr/>
        </p:nvSpPr>
        <p:spPr>
          <a:xfrm>
            <a:off x="784088" y="4898012"/>
            <a:ext cx="1107996" cy="276999"/>
          </a:xfrm>
          <a:prstGeom prst="rect">
            <a:avLst/>
          </a:prstGeom>
        </p:spPr>
        <p:txBody>
          <a:bodyPr wrap="none">
            <a:spAutoFit/>
          </a:bodyPr>
          <a:lstStyle/>
          <a:p>
            <a:r>
              <a:rPr lang="ja-JP" altLang="en-US" sz="1200">
                <a:solidFill>
                  <a:srgbClr val="333333"/>
                </a:solidFill>
                <a:latin typeface="Meiryo" panose="020B0604030504040204" pitchFamily="34" charset="-128"/>
                <a:ea typeface="Meiryo" panose="020B0604030504040204" pitchFamily="34" charset="-128"/>
              </a:rPr>
              <a:t>磁気センサー</a:t>
            </a:r>
            <a:endParaRPr lang="ja-JP" altLang="en-US" sz="1200">
              <a:latin typeface="Meiryo" panose="020B0604030504040204" pitchFamily="34" charset="-128"/>
              <a:ea typeface="Meiryo" panose="020B0604030504040204" pitchFamily="34" charset="-128"/>
            </a:endParaRPr>
          </a:p>
        </p:txBody>
      </p:sp>
      <p:sp>
        <p:nvSpPr>
          <p:cNvPr id="7" name="正方形/長方形 6">
            <a:extLst>
              <a:ext uri="{FF2B5EF4-FFF2-40B4-BE49-F238E27FC236}">
                <a16:creationId xmlns:a16="http://schemas.microsoft.com/office/drawing/2014/main" id="{79C7EA26-05D1-B94B-B509-38C3941BD5BA}"/>
              </a:ext>
            </a:extLst>
          </p:cNvPr>
          <p:cNvSpPr/>
          <p:nvPr/>
        </p:nvSpPr>
        <p:spPr>
          <a:xfrm>
            <a:off x="7134177" y="4898012"/>
            <a:ext cx="1171672" cy="276999"/>
          </a:xfrm>
          <a:prstGeom prst="rect">
            <a:avLst/>
          </a:prstGeom>
        </p:spPr>
        <p:txBody>
          <a:bodyPr wrap="square">
            <a:spAutoFit/>
          </a:bodyPr>
          <a:lstStyle/>
          <a:p>
            <a:pPr algn="ctr"/>
            <a:r>
              <a:rPr lang="en" altLang="ja-JP" sz="1200" dirty="0">
                <a:solidFill>
                  <a:srgbClr val="333333"/>
                </a:solidFill>
                <a:latin typeface="Meiryo" panose="020B0604030504040204" pitchFamily="34" charset="-128"/>
                <a:ea typeface="Meiryo" panose="020B0604030504040204" pitchFamily="34" charset="-128"/>
              </a:rPr>
              <a:t>GPS</a:t>
            </a:r>
            <a:r>
              <a:rPr lang="ja-JP" altLang="en-US" sz="1200">
                <a:solidFill>
                  <a:srgbClr val="333333"/>
                </a:solidFill>
                <a:latin typeface="Meiryo" panose="020B0604030504040204" pitchFamily="34" charset="-128"/>
                <a:ea typeface="Meiryo" panose="020B0604030504040204" pitchFamily="34" charset="-128"/>
              </a:rPr>
              <a:t>センサー</a:t>
            </a:r>
            <a:endParaRPr lang="ja-JP" altLang="en-US" sz="1200">
              <a:latin typeface="Meiryo" panose="020B0604030504040204" pitchFamily="34" charset="-128"/>
              <a:ea typeface="Meiryo" panose="020B0604030504040204" pitchFamily="34" charset="-128"/>
            </a:endParaRPr>
          </a:p>
        </p:txBody>
      </p:sp>
      <p:sp>
        <p:nvSpPr>
          <p:cNvPr id="8" name="正方形/長方形 7">
            <a:extLst>
              <a:ext uri="{FF2B5EF4-FFF2-40B4-BE49-F238E27FC236}">
                <a16:creationId xmlns:a16="http://schemas.microsoft.com/office/drawing/2014/main" id="{32D5B636-6BA0-FE4C-96BA-F73A3E107D24}"/>
              </a:ext>
            </a:extLst>
          </p:cNvPr>
          <p:cNvSpPr/>
          <p:nvPr/>
        </p:nvSpPr>
        <p:spPr>
          <a:xfrm>
            <a:off x="780674" y="5939667"/>
            <a:ext cx="2339102" cy="276999"/>
          </a:xfrm>
          <a:prstGeom prst="rect">
            <a:avLst/>
          </a:prstGeom>
        </p:spPr>
        <p:txBody>
          <a:bodyPr wrap="none">
            <a:spAutoFit/>
          </a:bodyPr>
          <a:lstStyle/>
          <a:p>
            <a:r>
              <a:rPr lang="ja-JP" altLang="en-US" sz="1200">
                <a:solidFill>
                  <a:srgbClr val="333333"/>
                </a:solidFill>
                <a:latin typeface="Meiryo" panose="020B0604030504040204" pitchFamily="34" charset="-128"/>
                <a:ea typeface="Meiryo" panose="020B0604030504040204" pitchFamily="34" charset="-128"/>
              </a:rPr>
              <a:t>生体（</a:t>
            </a:r>
            <a:r>
              <a:rPr lang="ja-JP" altLang="en-US" sz="1200">
                <a:latin typeface="Meiryo" panose="020B0604030504040204" pitchFamily="34" charset="-128"/>
                <a:ea typeface="Meiryo" panose="020B0604030504040204" pitchFamily="34" charset="-128"/>
              </a:rPr>
              <a:t>指紋／顔</a:t>
            </a:r>
            <a:r>
              <a:rPr lang="ja-JP" altLang="en-US" sz="1200">
                <a:solidFill>
                  <a:srgbClr val="333333"/>
                </a:solidFill>
                <a:latin typeface="Meiryo" panose="020B0604030504040204" pitchFamily="34" charset="-128"/>
                <a:ea typeface="Meiryo" panose="020B0604030504040204" pitchFamily="34" charset="-128"/>
              </a:rPr>
              <a:t>）認証センサー</a:t>
            </a:r>
            <a:endParaRPr lang="ja-JP" altLang="en-US" sz="1200">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5C690D68-B2CE-1E40-AE0E-83E04F49BCA7}"/>
              </a:ext>
            </a:extLst>
          </p:cNvPr>
          <p:cNvSpPr/>
          <p:nvPr/>
        </p:nvSpPr>
        <p:spPr>
          <a:xfrm>
            <a:off x="7197853" y="5451045"/>
            <a:ext cx="1107996" cy="276999"/>
          </a:xfrm>
          <a:prstGeom prst="rect">
            <a:avLst/>
          </a:prstGeom>
        </p:spPr>
        <p:txBody>
          <a:bodyPr wrap="none">
            <a:spAutoFit/>
          </a:bodyPr>
          <a:lstStyle/>
          <a:p>
            <a:pPr algn="ctr"/>
            <a:r>
              <a:rPr lang="ja-JP" altLang="en-US" sz="1200">
                <a:solidFill>
                  <a:srgbClr val="333333"/>
                </a:solidFill>
                <a:latin typeface="Meiryo" panose="020B0604030504040204" pitchFamily="34" charset="-128"/>
                <a:ea typeface="Meiryo" panose="020B0604030504040204" pitchFamily="34" charset="-128"/>
              </a:rPr>
              <a:t>近接センサー</a:t>
            </a:r>
            <a:endParaRPr lang="ja-JP" altLang="en-US" sz="1200">
              <a:latin typeface="Meiryo" panose="020B0604030504040204" pitchFamily="34" charset="-128"/>
              <a:ea typeface="Meiryo" panose="020B0604030504040204" pitchFamily="34" charset="-128"/>
            </a:endParaRPr>
          </a:p>
        </p:txBody>
      </p:sp>
      <p:sp>
        <p:nvSpPr>
          <p:cNvPr id="11" name="正方形/長方形 10">
            <a:extLst>
              <a:ext uri="{FF2B5EF4-FFF2-40B4-BE49-F238E27FC236}">
                <a16:creationId xmlns:a16="http://schemas.microsoft.com/office/drawing/2014/main" id="{3609966D-CD86-A543-B11E-6D2B72F2D792}"/>
              </a:ext>
            </a:extLst>
          </p:cNvPr>
          <p:cNvSpPr/>
          <p:nvPr/>
        </p:nvSpPr>
        <p:spPr>
          <a:xfrm>
            <a:off x="780674" y="5451044"/>
            <a:ext cx="1261884" cy="276999"/>
          </a:xfrm>
          <a:prstGeom prst="rect">
            <a:avLst/>
          </a:prstGeom>
        </p:spPr>
        <p:txBody>
          <a:bodyPr wrap="none">
            <a:spAutoFit/>
          </a:bodyPr>
          <a:lstStyle/>
          <a:p>
            <a:r>
              <a:rPr lang="ja-JP" altLang="en-US" sz="1200">
                <a:solidFill>
                  <a:srgbClr val="333333"/>
                </a:solidFill>
                <a:latin typeface="Meiryo" panose="020B0604030504040204" pitchFamily="34" charset="-128"/>
                <a:ea typeface="Meiryo" panose="020B0604030504040204" pitchFamily="34" charset="-128"/>
              </a:rPr>
              <a:t>赤外線センサー</a:t>
            </a:r>
            <a:endParaRPr lang="ja-JP" altLang="en-US" sz="1200">
              <a:latin typeface="Meiryo" panose="020B0604030504040204" pitchFamily="34" charset="-128"/>
              <a:ea typeface="Meiryo" panose="020B0604030504040204" pitchFamily="34" charset="-128"/>
            </a:endParaRPr>
          </a:p>
        </p:txBody>
      </p:sp>
      <p:sp>
        <p:nvSpPr>
          <p:cNvPr id="10" name="正方形/長方形 9">
            <a:extLst>
              <a:ext uri="{FF2B5EF4-FFF2-40B4-BE49-F238E27FC236}">
                <a16:creationId xmlns:a16="http://schemas.microsoft.com/office/drawing/2014/main" id="{1BB3A054-125B-CC4B-8034-80DCA416D1D1}"/>
              </a:ext>
            </a:extLst>
          </p:cNvPr>
          <p:cNvSpPr/>
          <p:nvPr/>
        </p:nvSpPr>
        <p:spPr>
          <a:xfrm>
            <a:off x="6316202" y="4409389"/>
            <a:ext cx="1989647" cy="276999"/>
          </a:xfrm>
          <a:prstGeom prst="rect">
            <a:avLst/>
          </a:prstGeom>
        </p:spPr>
        <p:txBody>
          <a:bodyPr wrap="none">
            <a:spAutoFit/>
          </a:bodyPr>
          <a:lstStyle/>
          <a:p>
            <a:pPr algn="ctr"/>
            <a:r>
              <a:rPr lang="en" altLang="ja-JP" sz="1200" dirty="0">
                <a:solidFill>
                  <a:srgbClr val="333333"/>
                </a:solidFill>
                <a:latin typeface="Meiryo" panose="020B0604030504040204" pitchFamily="34" charset="-128"/>
                <a:ea typeface="Meiryo" panose="020B0604030504040204" pitchFamily="34" charset="-128"/>
              </a:rPr>
              <a:t>Soli</a:t>
            </a:r>
            <a:r>
              <a:rPr lang="ja-JP" altLang="en-US" sz="1200">
                <a:solidFill>
                  <a:srgbClr val="333333"/>
                </a:solidFill>
                <a:latin typeface="Meiryo" panose="020B0604030504040204" pitchFamily="34" charset="-128"/>
                <a:ea typeface="Meiryo" panose="020B0604030504040204" pitchFamily="34" charset="-128"/>
              </a:rPr>
              <a:t>（レーダー）センサー</a:t>
            </a:r>
            <a:endParaRPr lang="ja-JP" altLang="en-US" sz="1200">
              <a:latin typeface="Meiryo" panose="020B0604030504040204" pitchFamily="34" charset="-128"/>
              <a:ea typeface="Meiryo" panose="020B0604030504040204" pitchFamily="34" charset="-128"/>
            </a:endParaRPr>
          </a:p>
        </p:txBody>
      </p:sp>
      <p:sp>
        <p:nvSpPr>
          <p:cNvPr id="12" name="正方形/長方形 11">
            <a:extLst>
              <a:ext uri="{FF2B5EF4-FFF2-40B4-BE49-F238E27FC236}">
                <a16:creationId xmlns:a16="http://schemas.microsoft.com/office/drawing/2014/main" id="{F4A22283-9C57-5047-B658-66709B002CDB}"/>
              </a:ext>
            </a:extLst>
          </p:cNvPr>
          <p:cNvSpPr/>
          <p:nvPr/>
        </p:nvSpPr>
        <p:spPr>
          <a:xfrm>
            <a:off x="784088" y="4409389"/>
            <a:ext cx="2941254" cy="276999"/>
          </a:xfrm>
          <a:prstGeom prst="rect">
            <a:avLst/>
          </a:prstGeom>
        </p:spPr>
        <p:txBody>
          <a:bodyPr wrap="none">
            <a:spAutoFit/>
          </a:bodyPr>
          <a:lstStyle/>
          <a:p>
            <a:r>
              <a:rPr lang="en" altLang="ja-JP" sz="1200" dirty="0">
                <a:solidFill>
                  <a:srgbClr val="333333"/>
                </a:solidFill>
                <a:latin typeface="Meiryo" panose="020B0604030504040204" pitchFamily="34" charset="-128"/>
                <a:ea typeface="Meiryo" panose="020B0604030504040204" pitchFamily="34" charset="-128"/>
              </a:rPr>
              <a:t>LiDAR</a:t>
            </a:r>
            <a:r>
              <a:rPr lang="ja-JP" altLang="en-US" sz="1200">
                <a:solidFill>
                  <a:srgbClr val="333333"/>
                </a:solidFill>
                <a:latin typeface="Meiryo" panose="020B0604030504040204" pitchFamily="34" charset="-128"/>
                <a:ea typeface="Meiryo" panose="020B0604030504040204" pitchFamily="34" charset="-128"/>
              </a:rPr>
              <a:t>（レーザー・レーダー）センサー</a:t>
            </a:r>
            <a:endParaRPr lang="ja-JP" altLang="en-US" sz="1200">
              <a:latin typeface="Meiryo" panose="020B0604030504040204" pitchFamily="34" charset="-128"/>
              <a:ea typeface="Meiryo" panose="020B0604030504040204" pitchFamily="34" charset="-128"/>
            </a:endParaRPr>
          </a:p>
        </p:txBody>
      </p:sp>
      <p:sp>
        <p:nvSpPr>
          <p:cNvPr id="15" name="正方形/長方形 14">
            <a:extLst>
              <a:ext uri="{FF2B5EF4-FFF2-40B4-BE49-F238E27FC236}">
                <a16:creationId xmlns:a16="http://schemas.microsoft.com/office/drawing/2014/main" id="{DBF91F02-BCAD-8440-8570-948C385E63D4}"/>
              </a:ext>
            </a:extLst>
          </p:cNvPr>
          <p:cNvSpPr/>
          <p:nvPr/>
        </p:nvSpPr>
        <p:spPr>
          <a:xfrm>
            <a:off x="4680635" y="5936893"/>
            <a:ext cx="2016899" cy="276999"/>
          </a:xfrm>
          <a:prstGeom prst="rect">
            <a:avLst/>
          </a:prstGeom>
        </p:spPr>
        <p:txBody>
          <a:bodyPr wrap="none">
            <a:spAutoFit/>
          </a:bodyPr>
          <a:lstStyle/>
          <a:p>
            <a:r>
              <a:rPr lang="en-US" altLang="ja-JP" sz="1200" dirty="0">
                <a:solidFill>
                  <a:srgbClr val="333333"/>
                </a:solidFill>
                <a:latin typeface="Meiryo" panose="020B0604030504040204" pitchFamily="34" charset="-128"/>
                <a:ea typeface="Meiryo" panose="020B0604030504040204" pitchFamily="34" charset="-128"/>
              </a:rPr>
              <a:t>CMOS</a:t>
            </a:r>
            <a:r>
              <a:rPr lang="ja-JP" altLang="en-US" sz="1200">
                <a:solidFill>
                  <a:srgbClr val="333333"/>
                </a:solidFill>
                <a:latin typeface="Meiryo" panose="020B0604030504040204" pitchFamily="34" charset="-128"/>
                <a:ea typeface="Meiryo" panose="020B0604030504040204" pitchFamily="34" charset="-128"/>
              </a:rPr>
              <a:t>（カメラ）センサー</a:t>
            </a:r>
            <a:endParaRPr lang="ja-JP" altLang="en-US" sz="1200">
              <a:latin typeface="Meiryo" panose="020B0604030504040204" pitchFamily="34" charset="-128"/>
              <a:ea typeface="Meiryo" panose="020B0604030504040204" pitchFamily="34" charset="-128"/>
            </a:endParaRPr>
          </a:p>
        </p:txBody>
      </p:sp>
      <p:cxnSp>
        <p:nvCxnSpPr>
          <p:cNvPr id="17" name="直線矢印コネクタ 16">
            <a:extLst>
              <a:ext uri="{FF2B5EF4-FFF2-40B4-BE49-F238E27FC236}">
                <a16:creationId xmlns:a16="http://schemas.microsoft.com/office/drawing/2014/main" id="{1AC7C858-6E84-754C-8437-4F1C2698EABB}"/>
              </a:ext>
            </a:extLst>
          </p:cNvPr>
          <p:cNvCxnSpPr/>
          <p:nvPr/>
        </p:nvCxnSpPr>
        <p:spPr>
          <a:xfrm>
            <a:off x="3660786" y="4542528"/>
            <a:ext cx="447759"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19" name="直線矢印コネクタ 18">
            <a:extLst>
              <a:ext uri="{FF2B5EF4-FFF2-40B4-BE49-F238E27FC236}">
                <a16:creationId xmlns:a16="http://schemas.microsoft.com/office/drawing/2014/main" id="{217967FF-0E3A-D249-A5C1-C2BF893F6E0A}"/>
              </a:ext>
            </a:extLst>
          </p:cNvPr>
          <p:cNvCxnSpPr>
            <a:cxnSpLocks/>
          </p:cNvCxnSpPr>
          <p:nvPr/>
        </p:nvCxnSpPr>
        <p:spPr>
          <a:xfrm flipV="1">
            <a:off x="1933363" y="4712667"/>
            <a:ext cx="2364979" cy="277856"/>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1" name="直線矢印コネクタ 20">
            <a:extLst>
              <a:ext uri="{FF2B5EF4-FFF2-40B4-BE49-F238E27FC236}">
                <a16:creationId xmlns:a16="http://schemas.microsoft.com/office/drawing/2014/main" id="{C8F689C3-0A3E-5E40-B30F-A0FE21AC1392}"/>
              </a:ext>
            </a:extLst>
          </p:cNvPr>
          <p:cNvCxnSpPr>
            <a:cxnSpLocks/>
          </p:cNvCxnSpPr>
          <p:nvPr/>
        </p:nvCxnSpPr>
        <p:spPr>
          <a:xfrm flipV="1">
            <a:off x="2007006" y="4832047"/>
            <a:ext cx="2486192" cy="735346"/>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4" name="直線矢印コネクタ 23">
            <a:extLst>
              <a:ext uri="{FF2B5EF4-FFF2-40B4-BE49-F238E27FC236}">
                <a16:creationId xmlns:a16="http://schemas.microsoft.com/office/drawing/2014/main" id="{E7199EAC-006F-5241-AFB2-01B014A6F31D}"/>
              </a:ext>
            </a:extLst>
          </p:cNvPr>
          <p:cNvCxnSpPr>
            <a:cxnSpLocks/>
          </p:cNvCxnSpPr>
          <p:nvPr/>
        </p:nvCxnSpPr>
        <p:spPr>
          <a:xfrm flipV="1">
            <a:off x="2375731" y="5021167"/>
            <a:ext cx="2296044" cy="878288"/>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8" name="直線矢印コネクタ 27">
            <a:extLst>
              <a:ext uri="{FF2B5EF4-FFF2-40B4-BE49-F238E27FC236}">
                <a16:creationId xmlns:a16="http://schemas.microsoft.com/office/drawing/2014/main" id="{368F8BDE-A9BA-6943-96DA-5CC37D19FEFE}"/>
              </a:ext>
            </a:extLst>
          </p:cNvPr>
          <p:cNvCxnSpPr>
            <a:cxnSpLocks/>
            <a:stCxn id="4" idx="0"/>
          </p:cNvCxnSpPr>
          <p:nvPr/>
        </p:nvCxnSpPr>
        <p:spPr>
          <a:xfrm flipV="1">
            <a:off x="3827662" y="5109903"/>
            <a:ext cx="1018431" cy="829763"/>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1" name="直線矢印コネクタ 30">
            <a:extLst>
              <a:ext uri="{FF2B5EF4-FFF2-40B4-BE49-F238E27FC236}">
                <a16:creationId xmlns:a16="http://schemas.microsoft.com/office/drawing/2014/main" id="{C34DD6F5-4BF2-C240-B928-410F84FCD47A}"/>
              </a:ext>
            </a:extLst>
          </p:cNvPr>
          <p:cNvCxnSpPr>
            <a:cxnSpLocks/>
          </p:cNvCxnSpPr>
          <p:nvPr/>
        </p:nvCxnSpPr>
        <p:spPr>
          <a:xfrm flipH="1" flipV="1">
            <a:off x="5140086" y="5294953"/>
            <a:ext cx="247957" cy="604502"/>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4" name="直線矢印コネクタ 33">
            <a:extLst>
              <a:ext uri="{FF2B5EF4-FFF2-40B4-BE49-F238E27FC236}">
                <a16:creationId xmlns:a16="http://schemas.microsoft.com/office/drawing/2014/main" id="{62755A6E-C849-2344-B8B8-A7F80861B645}"/>
              </a:ext>
            </a:extLst>
          </p:cNvPr>
          <p:cNvCxnSpPr>
            <a:cxnSpLocks/>
          </p:cNvCxnSpPr>
          <p:nvPr/>
        </p:nvCxnSpPr>
        <p:spPr>
          <a:xfrm flipH="1" flipV="1">
            <a:off x="5243434" y="5175011"/>
            <a:ext cx="1660426" cy="779676"/>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6" name="直線矢印コネクタ 35">
            <a:extLst>
              <a:ext uri="{FF2B5EF4-FFF2-40B4-BE49-F238E27FC236}">
                <a16:creationId xmlns:a16="http://schemas.microsoft.com/office/drawing/2014/main" id="{74EC1F59-0801-EA43-A199-175399DE2891}"/>
              </a:ext>
            </a:extLst>
          </p:cNvPr>
          <p:cNvCxnSpPr>
            <a:cxnSpLocks/>
            <a:stCxn id="9" idx="1"/>
          </p:cNvCxnSpPr>
          <p:nvPr/>
        </p:nvCxnSpPr>
        <p:spPr>
          <a:xfrm flipH="1" flipV="1">
            <a:off x="5422011" y="4982066"/>
            <a:ext cx="1775842" cy="607479"/>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9" name="直線矢印コネクタ 38">
            <a:extLst>
              <a:ext uri="{FF2B5EF4-FFF2-40B4-BE49-F238E27FC236}">
                <a16:creationId xmlns:a16="http://schemas.microsoft.com/office/drawing/2014/main" id="{58EA69EC-E3AE-8F44-90A0-12B193E03E81}"/>
              </a:ext>
            </a:extLst>
          </p:cNvPr>
          <p:cNvCxnSpPr>
            <a:cxnSpLocks/>
            <a:stCxn id="7" idx="1"/>
          </p:cNvCxnSpPr>
          <p:nvPr/>
        </p:nvCxnSpPr>
        <p:spPr>
          <a:xfrm flipH="1" flipV="1">
            <a:off x="5509083" y="4782262"/>
            <a:ext cx="1625094" cy="25425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2" name="直線矢印コネクタ 41">
            <a:extLst>
              <a:ext uri="{FF2B5EF4-FFF2-40B4-BE49-F238E27FC236}">
                <a16:creationId xmlns:a16="http://schemas.microsoft.com/office/drawing/2014/main" id="{C9B96E2F-696C-C74D-8D62-8010242183DF}"/>
              </a:ext>
            </a:extLst>
          </p:cNvPr>
          <p:cNvCxnSpPr>
            <a:cxnSpLocks/>
          </p:cNvCxnSpPr>
          <p:nvPr/>
        </p:nvCxnSpPr>
        <p:spPr>
          <a:xfrm flipH="1">
            <a:off x="5689084" y="4542528"/>
            <a:ext cx="670240" cy="30886"/>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pic>
        <p:nvPicPr>
          <p:cNvPr id="2056" name="Picture 8" descr="クラウド・くもり（ブルー） ' | 商用・個人利用無料のイラスト素材サイト【millust(エムイラスト)】';">
            <a:extLst>
              <a:ext uri="{FF2B5EF4-FFF2-40B4-BE49-F238E27FC236}">
                <a16:creationId xmlns:a16="http://schemas.microsoft.com/office/drawing/2014/main" id="{BBF9AD58-82DB-D94A-AE0E-308E4A943E79}"/>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085182" y="135032"/>
            <a:ext cx="4061340" cy="4061340"/>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44" name="フローチャート: 磁気ディスク 43">
            <a:extLst>
              <a:ext uri="{FF2B5EF4-FFF2-40B4-BE49-F238E27FC236}">
                <a16:creationId xmlns:a16="http://schemas.microsoft.com/office/drawing/2014/main" id="{4DCD5184-BCEE-D549-9351-4059DE81DEB8}"/>
              </a:ext>
            </a:extLst>
          </p:cNvPr>
          <p:cNvSpPr/>
          <p:nvPr/>
        </p:nvSpPr>
        <p:spPr>
          <a:xfrm>
            <a:off x="798967" y="2340587"/>
            <a:ext cx="2350438" cy="1696528"/>
          </a:xfrm>
          <a:prstGeom prst="flowChartMagneticDisk">
            <a:avLst/>
          </a:prstGeom>
          <a:solidFill>
            <a:schemeClr val="accent6">
              <a:lumMod val="75000"/>
            </a:schemeClr>
          </a:solidFill>
          <a:ln>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2062" name="Picture 14" descr="やじるし素材「 : 普通の矢印」 | 矢印デザイン">
            <a:extLst>
              <a:ext uri="{FF2B5EF4-FFF2-40B4-BE49-F238E27FC236}">
                <a16:creationId xmlns:a16="http://schemas.microsoft.com/office/drawing/2014/main" id="{597834BD-18F4-204F-8CED-5E8BB0A2137B}"/>
              </a:ext>
            </a:extLst>
          </p:cNvPr>
          <p:cNvPicPr>
            <a:picLocks noChangeAspect="1" noChangeArrowheads="1"/>
          </p:cNvPicPr>
          <p:nvPr/>
        </p:nvPicPr>
        <p:blipFill>
          <a:blip r:embed="rId4">
            <a:duotone>
              <a:schemeClr val="accent3">
                <a:shade val="45000"/>
                <a:satMod val="135000"/>
              </a:schemeClr>
              <a:prstClr val="white"/>
            </a:duotone>
            <a:extLst>
              <a:ext uri="{28A0092B-C50C-407E-A947-70E740481C1C}">
                <a14:useLocalDpi xmlns:a14="http://schemas.microsoft.com/office/drawing/2010/main"/>
              </a:ext>
            </a:extLst>
          </a:blip>
          <a:srcRect/>
          <a:stretch>
            <a:fillRect/>
          </a:stretch>
        </p:blipFill>
        <p:spPr bwMode="auto">
          <a:xfrm rot="8152898" flipH="1">
            <a:off x="3247286" y="2512859"/>
            <a:ext cx="1969478" cy="2381860"/>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45" name="テキスト ボックス 44">
            <a:extLst>
              <a:ext uri="{FF2B5EF4-FFF2-40B4-BE49-F238E27FC236}">
                <a16:creationId xmlns:a16="http://schemas.microsoft.com/office/drawing/2014/main" id="{77BA882B-F675-4A47-9828-7EE5698C92E6}"/>
              </a:ext>
            </a:extLst>
          </p:cNvPr>
          <p:cNvSpPr txBox="1"/>
          <p:nvPr/>
        </p:nvSpPr>
        <p:spPr>
          <a:xfrm>
            <a:off x="917700" y="3478454"/>
            <a:ext cx="2031325"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現実世界のデジタルコピー</a:t>
            </a:r>
          </a:p>
        </p:txBody>
      </p:sp>
      <p:sp>
        <p:nvSpPr>
          <p:cNvPr id="54" name="テキスト ボックス 53">
            <a:extLst>
              <a:ext uri="{FF2B5EF4-FFF2-40B4-BE49-F238E27FC236}">
                <a16:creationId xmlns:a16="http://schemas.microsoft.com/office/drawing/2014/main" id="{DCEC2B71-56CC-5F49-A693-3C5CEF88BBBB}"/>
              </a:ext>
            </a:extLst>
          </p:cNvPr>
          <p:cNvSpPr txBox="1"/>
          <p:nvPr/>
        </p:nvSpPr>
        <p:spPr>
          <a:xfrm>
            <a:off x="938124" y="3175993"/>
            <a:ext cx="2031325" cy="369332"/>
          </a:xfrm>
          <a:prstGeom prst="rect">
            <a:avLst/>
          </a:prstGeom>
          <a:noFill/>
        </p:spPr>
        <p:txBody>
          <a:bodyPr wrap="none" rtlCol="0">
            <a:spAutoFit/>
          </a:bodyPr>
          <a:lstStyle/>
          <a:p>
            <a:pPr algn="ctr"/>
            <a:r>
              <a:rPr kumimoji="1" lang="ja-JP" altLang="en-US" b="1">
                <a:solidFill>
                  <a:schemeClr val="bg1"/>
                </a:solidFill>
                <a:latin typeface="Meiryo" panose="020B0604030504040204" pitchFamily="34" charset="-128"/>
                <a:ea typeface="Meiryo" panose="020B0604030504040204" pitchFamily="34" charset="-128"/>
              </a:rPr>
              <a:t>デジタル・ツイン</a:t>
            </a:r>
          </a:p>
        </p:txBody>
      </p:sp>
      <p:sp>
        <p:nvSpPr>
          <p:cNvPr id="55" name="テキスト ボックス 54">
            <a:extLst>
              <a:ext uri="{FF2B5EF4-FFF2-40B4-BE49-F238E27FC236}">
                <a16:creationId xmlns:a16="http://schemas.microsoft.com/office/drawing/2014/main" id="{16B34B10-FCB2-8447-B455-DF6A5689E26D}"/>
              </a:ext>
            </a:extLst>
          </p:cNvPr>
          <p:cNvSpPr txBox="1"/>
          <p:nvPr/>
        </p:nvSpPr>
        <p:spPr>
          <a:xfrm>
            <a:off x="1266300" y="2407517"/>
            <a:ext cx="1415772" cy="461665"/>
          </a:xfrm>
          <a:prstGeom prst="rect">
            <a:avLst/>
          </a:prstGeom>
          <a:noFill/>
        </p:spPr>
        <p:txBody>
          <a:bodyPr wrap="none" rtlCol="0">
            <a:spAutoFit/>
          </a:bodyPr>
          <a:lstStyle/>
          <a:p>
            <a:pPr algn="ctr"/>
            <a:r>
              <a:rPr kumimoji="1" lang="ja-JP" altLang="en-US" sz="1600" b="1">
                <a:solidFill>
                  <a:schemeClr val="bg1"/>
                </a:solidFill>
                <a:latin typeface="Meiryo" panose="020B0604030504040204" pitchFamily="34" charset="-128"/>
                <a:ea typeface="Meiryo" panose="020B0604030504040204" pitchFamily="34" charset="-128"/>
              </a:rPr>
              <a:t>ビッグデータ</a:t>
            </a:r>
            <a:endParaRPr kumimoji="1" lang="en-US" altLang="ja-JP" sz="1600" b="1" dirty="0">
              <a:solidFill>
                <a:schemeClr val="bg1"/>
              </a:solidFill>
              <a:latin typeface="Meiryo" panose="020B0604030504040204" pitchFamily="34" charset="-128"/>
              <a:ea typeface="Meiryo" panose="020B0604030504040204" pitchFamily="34" charset="-128"/>
            </a:endParaRPr>
          </a:p>
          <a:p>
            <a:pPr algn="ctr"/>
            <a:r>
              <a:rPr lang="ja-JP" altLang="en-US" sz="800">
                <a:solidFill>
                  <a:schemeClr val="bg1"/>
                </a:solidFill>
                <a:latin typeface="Meiryo" panose="020B0604030504040204" pitchFamily="34" charset="-128"/>
                <a:ea typeface="Meiryo" panose="020B0604030504040204" pitchFamily="34" charset="-128"/>
              </a:rPr>
              <a:t>膨大・多様・加速度的増大</a:t>
            </a:r>
            <a:endParaRPr kumimoji="1" lang="ja-JP" altLang="en-US" sz="800">
              <a:solidFill>
                <a:schemeClr val="bg1"/>
              </a:solidFill>
              <a:latin typeface="Meiryo" panose="020B0604030504040204" pitchFamily="34" charset="-128"/>
              <a:ea typeface="Meiryo" panose="020B0604030504040204" pitchFamily="34" charset="-128"/>
            </a:endParaRPr>
          </a:p>
        </p:txBody>
      </p:sp>
      <p:sp>
        <p:nvSpPr>
          <p:cNvPr id="46" name="テキスト ボックス 45">
            <a:extLst>
              <a:ext uri="{FF2B5EF4-FFF2-40B4-BE49-F238E27FC236}">
                <a16:creationId xmlns:a16="http://schemas.microsoft.com/office/drawing/2014/main" id="{2E408B89-23EA-DF4E-9F90-EC165C6E8E12}"/>
              </a:ext>
            </a:extLst>
          </p:cNvPr>
          <p:cNvSpPr txBox="1"/>
          <p:nvPr/>
        </p:nvSpPr>
        <p:spPr>
          <a:xfrm>
            <a:off x="4749951" y="959836"/>
            <a:ext cx="3877985" cy="1200329"/>
          </a:xfrm>
          <a:prstGeom prst="rect">
            <a:avLst/>
          </a:prstGeom>
          <a:noFill/>
        </p:spPr>
        <p:txBody>
          <a:bodyPr wrap="none" rtlCol="0">
            <a:spAutoFit/>
          </a:bodyPr>
          <a:lstStyle/>
          <a:p>
            <a:pPr algn="r"/>
            <a:r>
              <a:rPr lang="ja-JP" altLang="en-US">
                <a:latin typeface="Meiryo" panose="020B0604030504040204" pitchFamily="34" charset="-128"/>
                <a:ea typeface="Meiryo" panose="020B0604030504040204" pitchFamily="34" charset="-128"/>
              </a:rPr>
              <a:t>意図する／しないに関わらず</a:t>
            </a:r>
            <a:endParaRPr lang="en-US" altLang="ja-JP" dirty="0">
              <a:latin typeface="Meiryo" panose="020B0604030504040204" pitchFamily="34" charset="-128"/>
              <a:ea typeface="Meiryo" panose="020B0604030504040204" pitchFamily="34" charset="-128"/>
            </a:endParaRPr>
          </a:p>
          <a:p>
            <a:pPr algn="r"/>
            <a:r>
              <a:rPr kumimoji="1" lang="ja-JP" altLang="en-US">
                <a:latin typeface="Meiryo" panose="020B0604030504040204" pitchFamily="34" charset="-128"/>
                <a:ea typeface="Meiryo" panose="020B0604030504040204" pitchFamily="34" charset="-128"/>
              </a:rPr>
              <a:t>現実世界のものごとやできごとは</a:t>
            </a:r>
            <a:endParaRPr kumimoji="1" lang="en-US" altLang="ja-JP" dirty="0">
              <a:latin typeface="Meiryo" panose="020B0604030504040204" pitchFamily="34" charset="-128"/>
              <a:ea typeface="Meiryo" panose="020B0604030504040204" pitchFamily="34" charset="-128"/>
            </a:endParaRPr>
          </a:p>
          <a:p>
            <a:pPr algn="r"/>
            <a:r>
              <a:rPr kumimoji="1" lang="ja-JP" altLang="en-US">
                <a:latin typeface="Meiryo" panose="020B0604030504040204" pitchFamily="34" charset="-128"/>
                <a:ea typeface="Meiryo" panose="020B0604030504040204" pitchFamily="34" charset="-128"/>
              </a:rPr>
              <a:t>デジタル・データに置き換えられ</a:t>
            </a:r>
            <a:endParaRPr kumimoji="1" lang="en-US" altLang="ja-JP" dirty="0">
              <a:latin typeface="Meiryo" panose="020B0604030504040204" pitchFamily="34" charset="-128"/>
              <a:ea typeface="Meiryo" panose="020B0604030504040204" pitchFamily="34" charset="-128"/>
            </a:endParaRPr>
          </a:p>
          <a:p>
            <a:pPr algn="r"/>
            <a:r>
              <a:rPr lang="ja-JP" altLang="en-US">
                <a:latin typeface="Meiryo" panose="020B0604030504040204" pitchFamily="34" charset="-128"/>
                <a:ea typeface="Meiryo" panose="020B0604030504040204" pitchFamily="34" charset="-128"/>
              </a:rPr>
              <a:t>ネットに送り出される時代になった</a:t>
            </a:r>
            <a:endParaRPr kumimoji="1" lang="ja-JP" altLang="en-US">
              <a:latin typeface="Meiryo" panose="020B0604030504040204" pitchFamily="34" charset="-128"/>
              <a:ea typeface="Meiryo" panose="020B0604030504040204" pitchFamily="34" charset="-128"/>
            </a:endParaRPr>
          </a:p>
        </p:txBody>
      </p:sp>
      <p:pic>
        <p:nvPicPr>
          <p:cNvPr id="53" name="図 52" descr="imgres.jpg">
            <a:extLst>
              <a:ext uri="{FF2B5EF4-FFF2-40B4-BE49-F238E27FC236}">
                <a16:creationId xmlns:a16="http://schemas.microsoft.com/office/drawing/2014/main" id="{E1630A98-D7AE-5345-A633-1982870C2B1C}"/>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7337564" y="3448094"/>
            <a:ext cx="828573" cy="568688"/>
          </a:xfrm>
          <a:prstGeom prst="rect">
            <a:avLst/>
          </a:prstGeom>
          <a:effectLst>
            <a:outerShdw blurRad="50800" dist="76200" dir="2700000" algn="tl" rotWithShape="0">
              <a:prstClr val="black">
                <a:alpha val="40000"/>
              </a:prstClr>
            </a:outerShdw>
          </a:effectLst>
        </p:spPr>
      </p:pic>
      <p:pic>
        <p:nvPicPr>
          <p:cNvPr id="56" name="図 55">
            <a:extLst>
              <a:ext uri="{FF2B5EF4-FFF2-40B4-BE49-F238E27FC236}">
                <a16:creationId xmlns:a16="http://schemas.microsoft.com/office/drawing/2014/main" id="{9B4C6862-E35D-EC4C-B5DC-CC8C0D62E10B}"/>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7751851" y="2143074"/>
            <a:ext cx="792088" cy="792088"/>
          </a:xfrm>
          <a:prstGeom prst="rect">
            <a:avLst/>
          </a:prstGeom>
          <a:effectLst>
            <a:outerShdw blurRad="50800" dist="38100" dir="2700000" algn="tl" rotWithShape="0">
              <a:prstClr val="black">
                <a:alpha val="40000"/>
              </a:prstClr>
            </a:outerShdw>
          </a:effectLst>
        </p:spPr>
      </p:pic>
      <p:pic>
        <p:nvPicPr>
          <p:cNvPr id="57" name="図 56">
            <a:extLst>
              <a:ext uri="{FF2B5EF4-FFF2-40B4-BE49-F238E27FC236}">
                <a16:creationId xmlns:a16="http://schemas.microsoft.com/office/drawing/2014/main" id="{A2A89028-3FAA-DF48-9EDF-6D9D63B58E41}"/>
              </a:ext>
            </a:extLst>
          </p:cNvPr>
          <p:cNvPicPr>
            <a:picLocks noChangeAspect="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7781964" y="2744753"/>
            <a:ext cx="792088" cy="802756"/>
          </a:xfrm>
          <a:prstGeom prst="rect">
            <a:avLst/>
          </a:prstGeom>
          <a:effectLst>
            <a:outerShdw blurRad="50800" dist="38100" dir="2700000" algn="tl" rotWithShape="0">
              <a:prstClr val="black">
                <a:alpha val="40000"/>
              </a:prstClr>
            </a:outerShdw>
          </a:effectLst>
        </p:spPr>
      </p:pic>
      <p:pic>
        <p:nvPicPr>
          <p:cNvPr id="32" name="図 31">
            <a:extLst>
              <a:ext uri="{FF2B5EF4-FFF2-40B4-BE49-F238E27FC236}">
                <a16:creationId xmlns:a16="http://schemas.microsoft.com/office/drawing/2014/main" id="{23F65DE0-59D8-164D-BFFF-028B07597CD0}"/>
              </a:ext>
            </a:extLst>
          </p:cNvPr>
          <p:cNvPicPr>
            <a:picLocks noChangeAspect="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6808511" y="2287802"/>
            <a:ext cx="1005028" cy="1005028"/>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55005452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正方形/長方形 43"/>
          <p:cNvSpPr/>
          <p:nvPr/>
        </p:nvSpPr>
        <p:spPr>
          <a:xfrm>
            <a:off x="577626" y="790865"/>
            <a:ext cx="7991923" cy="5732318"/>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メイリオ"/>
            </a:endParaRPr>
          </a:p>
        </p:txBody>
      </p:sp>
      <p:sp>
        <p:nvSpPr>
          <p:cNvPr id="2" name="タイトル 1"/>
          <p:cNvSpPr>
            <a:spLocks noGrp="1"/>
          </p:cNvSpPr>
          <p:nvPr>
            <p:ph type="title"/>
          </p:nvPr>
        </p:nvSpPr>
        <p:spPr>
          <a:xfrm>
            <a:off x="230400" y="266400"/>
            <a:ext cx="8686800" cy="416221"/>
          </a:xfrm>
        </p:spPr>
        <p:txBody>
          <a:bodyPr lIns="0" rIns="0"/>
          <a:lstStyle/>
          <a:p>
            <a:r>
              <a:rPr lang="ja-JP" altLang="en-US" sz="2700">
                <a:solidFill>
                  <a:schemeClr val="tx1">
                    <a:lumMod val="50000"/>
                    <a:lumOff val="50000"/>
                  </a:schemeClr>
                </a:solidFill>
                <a:latin typeface="Meiryo" panose="020B0604030504040204" pitchFamily="34" charset="-128"/>
                <a:ea typeface="Meiryo" panose="020B0604030504040204" pitchFamily="34" charset="-128"/>
              </a:rPr>
              <a:t>サイバーフィジカルシステムと</a:t>
            </a:r>
            <a:r>
              <a:rPr lang="en-US" altLang="ja-JP" sz="2700" dirty="0">
                <a:solidFill>
                  <a:schemeClr val="tx1">
                    <a:lumMod val="50000"/>
                    <a:lumOff val="50000"/>
                  </a:schemeClr>
                </a:solidFill>
                <a:latin typeface="Meiryo" panose="020B0604030504040204" pitchFamily="34" charset="-128"/>
                <a:ea typeface="Meiryo" panose="020B0604030504040204" pitchFamily="34" charset="-128"/>
              </a:rPr>
              <a:t>DX</a:t>
            </a:r>
            <a:endParaRPr kumimoji="1" lang="ja-JP" altLang="en-US" sz="2700" dirty="0">
              <a:latin typeface="Meiryo" panose="020B0604030504040204" pitchFamily="34" charset="-128"/>
              <a:ea typeface="Meiryo" panose="020B0604030504040204" pitchFamily="34" charset="-128"/>
            </a:endParaRPr>
          </a:p>
        </p:txBody>
      </p:sp>
      <p:sp>
        <p:nvSpPr>
          <p:cNvPr id="4" name="正方形/長方形 3"/>
          <p:cNvSpPr/>
          <p:nvPr/>
        </p:nvSpPr>
        <p:spPr>
          <a:xfrm>
            <a:off x="755650" y="1110348"/>
            <a:ext cx="7632700" cy="2571402"/>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メイリオ"/>
            </a:endParaRPr>
          </a:p>
        </p:txBody>
      </p:sp>
      <p:sp>
        <p:nvSpPr>
          <p:cNvPr id="5" name="正方形/長方形 4"/>
          <p:cNvSpPr/>
          <p:nvPr/>
        </p:nvSpPr>
        <p:spPr>
          <a:xfrm>
            <a:off x="755650" y="3807866"/>
            <a:ext cx="7613853" cy="261813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r"/>
            <a:endParaRPr kumimoji="1" lang="ja-JP" altLang="en-US" sz="1200" dirty="0">
              <a:solidFill>
                <a:srgbClr val="FFFFFF"/>
              </a:solidFill>
              <a:latin typeface="Meiryo" panose="020B0604030504040204" pitchFamily="34" charset="-128"/>
              <a:ea typeface="Meiryo" panose="020B0604030504040204" pitchFamily="34" charset="-128"/>
              <a:cs typeface="メイリオ"/>
            </a:endParaRPr>
          </a:p>
        </p:txBody>
      </p:sp>
      <p:sp>
        <p:nvSpPr>
          <p:cNvPr id="7" name="円/楕円 6"/>
          <p:cNvSpPr/>
          <p:nvPr/>
        </p:nvSpPr>
        <p:spPr>
          <a:xfrm>
            <a:off x="1886709" y="1474753"/>
            <a:ext cx="1898455" cy="1898455"/>
          </a:xfrm>
          <a:prstGeom prst="ellipse">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8" name="円/楕円 7"/>
          <p:cNvSpPr/>
          <p:nvPr/>
        </p:nvSpPr>
        <p:spPr>
          <a:xfrm>
            <a:off x="5340912" y="1474753"/>
            <a:ext cx="1898455" cy="1898455"/>
          </a:xfrm>
          <a:prstGeom prst="ellipse">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9" name="円/楕円 8"/>
          <p:cNvSpPr/>
          <p:nvPr/>
        </p:nvSpPr>
        <p:spPr>
          <a:xfrm>
            <a:off x="3604851" y="4410865"/>
            <a:ext cx="1898455" cy="1898455"/>
          </a:xfrm>
          <a:prstGeom prst="ellipse">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8" name="上矢印 17"/>
          <p:cNvSpPr/>
          <p:nvPr/>
        </p:nvSpPr>
        <p:spPr>
          <a:xfrm rot="12915436">
            <a:off x="4839237" y="3227669"/>
            <a:ext cx="1152128" cy="1359365"/>
          </a:xfrm>
          <a:prstGeom prst="up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9" name="上矢印 18"/>
          <p:cNvSpPr/>
          <p:nvPr/>
        </p:nvSpPr>
        <p:spPr>
          <a:xfrm rot="8765260" flipV="1">
            <a:off x="3015170" y="3229746"/>
            <a:ext cx="1152128" cy="1359365"/>
          </a:xfrm>
          <a:prstGeom prst="up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20" name="上矢印 19"/>
          <p:cNvSpPr/>
          <p:nvPr/>
        </p:nvSpPr>
        <p:spPr>
          <a:xfrm rot="16200000" flipV="1">
            <a:off x="3986974" y="1733435"/>
            <a:ext cx="1152128" cy="1359365"/>
          </a:xfrm>
          <a:prstGeom prst="up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22" name="テキスト ボックス 21"/>
          <p:cNvSpPr txBox="1"/>
          <p:nvPr/>
        </p:nvSpPr>
        <p:spPr>
          <a:xfrm>
            <a:off x="3604851" y="5116934"/>
            <a:ext cx="1898455" cy="584775"/>
          </a:xfrm>
          <a:prstGeom prst="rect">
            <a:avLst/>
          </a:prstGeom>
          <a:noFill/>
        </p:spPr>
        <p:txBody>
          <a:bodyPr wrap="square" rtlCol="0" anchor="ctr">
            <a:spAutoFit/>
          </a:bodyPr>
          <a:lstStyle/>
          <a:p>
            <a:pPr algn="ctr"/>
            <a:r>
              <a:rPr kumimoji="1" lang="ja-JP" altLang="en-US" sz="2000" b="1" dirty="0">
                <a:solidFill>
                  <a:schemeClr val="bg1"/>
                </a:solidFill>
                <a:latin typeface="Meiryo" panose="020B0604030504040204" pitchFamily="34" charset="-128"/>
                <a:ea typeface="Meiryo" panose="020B0604030504040204" pitchFamily="34" charset="-128"/>
                <a:cs typeface="Meiryo" charset="-128"/>
              </a:rPr>
              <a:t>データ収集</a:t>
            </a:r>
          </a:p>
          <a:p>
            <a:pPr algn="ctr"/>
            <a:r>
              <a:rPr lang="ja-JP" altLang="en-US" sz="1200" b="1" dirty="0">
                <a:solidFill>
                  <a:schemeClr val="bg1"/>
                </a:solidFill>
                <a:latin typeface="Meiryo" panose="020B0604030504040204" pitchFamily="34" charset="-128"/>
                <a:ea typeface="Meiryo" panose="020B0604030504040204" pitchFamily="34" charset="-128"/>
                <a:cs typeface="Meiryo" charset="-128"/>
              </a:rPr>
              <a:t>モニタリング</a:t>
            </a:r>
            <a:endParaRPr kumimoji="1" lang="ja-JP" altLang="en-US" sz="1200" b="1" dirty="0">
              <a:solidFill>
                <a:schemeClr val="bg1"/>
              </a:solidFill>
              <a:latin typeface="Meiryo" panose="020B0604030504040204" pitchFamily="34" charset="-128"/>
              <a:ea typeface="Meiryo" panose="020B0604030504040204" pitchFamily="34" charset="-128"/>
              <a:cs typeface="Meiryo" charset="-128"/>
            </a:endParaRPr>
          </a:p>
        </p:txBody>
      </p:sp>
      <p:sp>
        <p:nvSpPr>
          <p:cNvPr id="23" name="テキスト ボックス 22"/>
          <p:cNvSpPr txBox="1"/>
          <p:nvPr/>
        </p:nvSpPr>
        <p:spPr>
          <a:xfrm>
            <a:off x="1886709" y="2060196"/>
            <a:ext cx="1898455" cy="769441"/>
          </a:xfrm>
          <a:prstGeom prst="rect">
            <a:avLst/>
          </a:prstGeom>
          <a:noFill/>
        </p:spPr>
        <p:txBody>
          <a:bodyPr wrap="square" rtlCol="0" anchor="ctr">
            <a:spAutoFit/>
          </a:bodyPr>
          <a:lstStyle/>
          <a:p>
            <a:pPr algn="ctr"/>
            <a:r>
              <a:rPr kumimoji="1" lang="ja-JP" altLang="en-US" sz="2000" b="1">
                <a:solidFill>
                  <a:schemeClr val="bg1"/>
                </a:solidFill>
                <a:latin typeface="Meiryo" panose="020B0604030504040204" pitchFamily="34" charset="-128"/>
                <a:ea typeface="Meiryo" panose="020B0604030504040204" pitchFamily="34" charset="-128"/>
                <a:cs typeface="Meiryo" charset="-128"/>
              </a:rPr>
              <a:t>データ解析</a:t>
            </a:r>
            <a:endParaRPr kumimoji="1" lang="en-US" altLang="ja-JP" sz="2000" b="1" dirty="0">
              <a:solidFill>
                <a:schemeClr val="bg1"/>
              </a:solidFill>
              <a:latin typeface="Meiryo" panose="020B0604030504040204" pitchFamily="34" charset="-128"/>
              <a:ea typeface="Meiryo" panose="020B0604030504040204" pitchFamily="34" charset="-128"/>
              <a:cs typeface="Meiryo" charset="-128"/>
            </a:endParaRPr>
          </a:p>
          <a:p>
            <a:pPr algn="ctr"/>
            <a:r>
              <a:rPr kumimoji="1" lang="ja-JP" altLang="en-US" sz="1200" b="1">
                <a:solidFill>
                  <a:schemeClr val="bg1"/>
                </a:solidFill>
                <a:latin typeface="Meiryo" panose="020B0604030504040204" pitchFamily="34" charset="-128"/>
                <a:ea typeface="Meiryo" panose="020B0604030504040204" pitchFamily="34" charset="-128"/>
                <a:cs typeface="Meiryo" charset="-128"/>
              </a:rPr>
              <a:t>予測・推測・洞察</a:t>
            </a:r>
          </a:p>
          <a:p>
            <a:pPr algn="ctr"/>
            <a:r>
              <a:rPr kumimoji="1" lang="ja-JP" altLang="en-US" sz="1200" b="1">
                <a:solidFill>
                  <a:schemeClr val="bg1"/>
                </a:solidFill>
                <a:latin typeface="Meiryo" panose="020B0604030504040204" pitchFamily="34" charset="-128"/>
                <a:ea typeface="Meiryo" panose="020B0604030504040204" pitchFamily="34" charset="-128"/>
                <a:cs typeface="Meiryo" charset="-128"/>
              </a:rPr>
              <a:t>最適解の導出</a:t>
            </a:r>
            <a:endParaRPr kumimoji="1" lang="ja-JP" altLang="en-US" sz="1200" b="1" dirty="0">
              <a:solidFill>
                <a:schemeClr val="bg1"/>
              </a:solidFill>
              <a:latin typeface="Meiryo" panose="020B0604030504040204" pitchFamily="34" charset="-128"/>
              <a:ea typeface="Meiryo" panose="020B0604030504040204" pitchFamily="34" charset="-128"/>
              <a:cs typeface="Meiryo" charset="-128"/>
            </a:endParaRPr>
          </a:p>
        </p:txBody>
      </p:sp>
      <p:sp>
        <p:nvSpPr>
          <p:cNvPr id="24" name="テキスト ボックス 23"/>
          <p:cNvSpPr txBox="1"/>
          <p:nvPr/>
        </p:nvSpPr>
        <p:spPr>
          <a:xfrm>
            <a:off x="5340912" y="2071059"/>
            <a:ext cx="1898455" cy="769441"/>
          </a:xfrm>
          <a:prstGeom prst="rect">
            <a:avLst/>
          </a:prstGeom>
          <a:noFill/>
        </p:spPr>
        <p:txBody>
          <a:bodyPr wrap="square" rtlCol="0" anchor="ctr">
            <a:spAutoFit/>
          </a:bodyPr>
          <a:lstStyle/>
          <a:p>
            <a:pPr algn="ctr"/>
            <a:r>
              <a:rPr kumimoji="1" lang="ja-JP" altLang="en-US" sz="2000" b="1" dirty="0">
                <a:solidFill>
                  <a:schemeClr val="bg1"/>
                </a:solidFill>
                <a:latin typeface="Meiryo" panose="020B0604030504040204" pitchFamily="34" charset="-128"/>
                <a:ea typeface="Meiryo" panose="020B0604030504040204" pitchFamily="34" charset="-128"/>
                <a:cs typeface="Meiryo" charset="-128"/>
              </a:rPr>
              <a:t>データ活用</a:t>
            </a:r>
          </a:p>
          <a:p>
            <a:pPr algn="ctr"/>
            <a:r>
              <a:rPr kumimoji="1" lang="ja-JP" altLang="en-US" sz="1200" b="1" dirty="0">
                <a:solidFill>
                  <a:schemeClr val="bg1"/>
                </a:solidFill>
                <a:latin typeface="Meiryo" panose="020B0604030504040204" pitchFamily="34" charset="-128"/>
                <a:ea typeface="Meiryo" panose="020B0604030504040204" pitchFamily="34" charset="-128"/>
                <a:cs typeface="Meiryo" charset="-128"/>
              </a:rPr>
              <a:t>業務処理・情報提供</a:t>
            </a:r>
          </a:p>
          <a:p>
            <a:pPr algn="ctr"/>
            <a:r>
              <a:rPr kumimoji="1" lang="ja-JP" altLang="en-US" sz="1200" b="1" dirty="0">
                <a:solidFill>
                  <a:schemeClr val="bg1"/>
                </a:solidFill>
                <a:latin typeface="Meiryo" panose="020B0604030504040204" pitchFamily="34" charset="-128"/>
                <a:ea typeface="Meiryo" panose="020B0604030504040204" pitchFamily="34" charset="-128"/>
                <a:cs typeface="Meiryo" charset="-128"/>
              </a:rPr>
              <a:t>機器制御</a:t>
            </a:r>
          </a:p>
        </p:txBody>
      </p:sp>
      <p:pic>
        <p:nvPicPr>
          <p:cNvPr id="25" name="図 24" descr="imgres.jpg"/>
          <p:cNvPicPr>
            <a:picLocks noChangeAspect="1"/>
          </p:cNvPicPr>
          <p:nvPr/>
        </p:nvPicPr>
        <p:blipFill>
          <a:blip r:embed="rId3"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6590755" y="4988805"/>
            <a:ext cx="1149597" cy="789023"/>
          </a:xfrm>
          <a:prstGeom prst="rect">
            <a:avLst/>
          </a:prstGeom>
          <a:effectLst>
            <a:outerShdw blurRad="50800" dist="76200" dir="2700000" algn="tl" rotWithShape="0">
              <a:prstClr val="black">
                <a:alpha val="40000"/>
              </a:prstClr>
            </a:outerShdw>
          </a:effectLst>
        </p:spPr>
      </p:pic>
      <p:grpSp>
        <p:nvGrpSpPr>
          <p:cNvPr id="26" name="図形グループ 25"/>
          <p:cNvGrpSpPr/>
          <p:nvPr/>
        </p:nvGrpSpPr>
        <p:grpSpPr>
          <a:xfrm>
            <a:off x="1764615" y="5007946"/>
            <a:ext cx="265954" cy="577851"/>
            <a:chOff x="1946324" y="4125162"/>
            <a:chExt cx="969964" cy="2007872"/>
          </a:xfrm>
        </p:grpSpPr>
        <p:sp>
          <p:nvSpPr>
            <p:cNvPr id="27" name="円/楕円 26"/>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メイリオ"/>
              </a:endParaRPr>
            </a:p>
          </p:txBody>
        </p:sp>
        <p:sp>
          <p:nvSpPr>
            <p:cNvPr id="28" name="フローチャート: 論理積ゲート 27"/>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メイリオ"/>
              </a:endParaRPr>
            </a:p>
          </p:txBody>
        </p:sp>
      </p:grpSp>
      <p:grpSp>
        <p:nvGrpSpPr>
          <p:cNvPr id="29" name="図形グループ 28"/>
          <p:cNvGrpSpPr/>
          <p:nvPr/>
        </p:nvGrpSpPr>
        <p:grpSpPr>
          <a:xfrm>
            <a:off x="2289822" y="5007946"/>
            <a:ext cx="265954" cy="577850"/>
            <a:chOff x="1946324" y="4125162"/>
            <a:chExt cx="969964" cy="2007867"/>
          </a:xfrm>
        </p:grpSpPr>
        <p:sp>
          <p:nvSpPr>
            <p:cNvPr id="30" name="円/楕円 29"/>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メイリオ"/>
              </a:endParaRPr>
            </a:p>
          </p:txBody>
        </p:sp>
        <p:sp>
          <p:nvSpPr>
            <p:cNvPr id="31" name="フローチャート: 論理積ゲート 30"/>
            <p:cNvSpPr/>
            <p:nvPr/>
          </p:nvSpPr>
          <p:spPr>
            <a:xfrm rot="16200000">
              <a:off x="1887745" y="5104486"/>
              <a:ext cx="1087122" cy="969964"/>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メイリオ"/>
              </a:endParaRPr>
            </a:p>
          </p:txBody>
        </p:sp>
      </p:grpSp>
      <p:grpSp>
        <p:nvGrpSpPr>
          <p:cNvPr id="32" name="図形グループ 31"/>
          <p:cNvGrpSpPr/>
          <p:nvPr/>
        </p:nvGrpSpPr>
        <p:grpSpPr>
          <a:xfrm>
            <a:off x="2027219" y="5219119"/>
            <a:ext cx="265954" cy="577850"/>
            <a:chOff x="1946324" y="4125162"/>
            <a:chExt cx="969964" cy="2007867"/>
          </a:xfrm>
        </p:grpSpPr>
        <p:sp>
          <p:nvSpPr>
            <p:cNvPr id="33" name="円/楕円 32"/>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メイリオ"/>
              </a:endParaRPr>
            </a:p>
          </p:txBody>
        </p:sp>
        <p:sp>
          <p:nvSpPr>
            <p:cNvPr id="34" name="フローチャート: 論理積ゲート 33"/>
            <p:cNvSpPr/>
            <p:nvPr/>
          </p:nvSpPr>
          <p:spPr>
            <a:xfrm rot="16200000">
              <a:off x="1887745" y="5104486"/>
              <a:ext cx="1087122" cy="969964"/>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メイリオ"/>
              </a:endParaRPr>
            </a:p>
          </p:txBody>
        </p:sp>
      </p:grpSp>
      <p:sp>
        <p:nvSpPr>
          <p:cNvPr id="37" name="テキスト ボックス 36"/>
          <p:cNvSpPr txBox="1"/>
          <p:nvPr/>
        </p:nvSpPr>
        <p:spPr>
          <a:xfrm>
            <a:off x="7234393" y="6130614"/>
            <a:ext cx="1082348" cy="307777"/>
          </a:xfrm>
          <a:prstGeom prst="rect">
            <a:avLst/>
          </a:prstGeom>
          <a:noFill/>
          <a:effectLst>
            <a:outerShdw blurRad="50800" dist="76200" dir="2700000" algn="tl" rotWithShape="0">
              <a:prstClr val="black">
                <a:alpha val="40000"/>
              </a:prstClr>
            </a:outerShdw>
          </a:effectLst>
        </p:spPr>
        <p:txBody>
          <a:bodyPr wrap="none" rtlCol="0">
            <a:spAutoFit/>
          </a:bodyPr>
          <a:lstStyle/>
          <a:p>
            <a:pPr algn="r"/>
            <a:r>
              <a:rPr kumimoji="1" lang="ja-JP" altLang="en-US" sz="1400" b="1" dirty="0">
                <a:solidFill>
                  <a:schemeClr val="bg1"/>
                </a:solidFill>
                <a:latin typeface="Meiryo" panose="020B0604030504040204" pitchFamily="34" charset="-128"/>
                <a:ea typeface="Meiryo" panose="020B0604030504040204" pitchFamily="34" charset="-128"/>
                <a:cs typeface="メイリオ"/>
              </a:rPr>
              <a:t>ヒト・モノ</a:t>
            </a:r>
          </a:p>
        </p:txBody>
      </p:sp>
      <p:sp>
        <p:nvSpPr>
          <p:cNvPr id="38" name="テキスト ボックス 37"/>
          <p:cNvSpPr txBox="1"/>
          <p:nvPr/>
        </p:nvSpPr>
        <p:spPr>
          <a:xfrm>
            <a:off x="5618565" y="1185710"/>
            <a:ext cx="2698176" cy="307777"/>
          </a:xfrm>
          <a:prstGeom prst="rect">
            <a:avLst/>
          </a:prstGeom>
          <a:noFill/>
          <a:effectLst>
            <a:outerShdw blurRad="50800" dist="76200" dir="2700000" algn="tl" rotWithShape="0">
              <a:prstClr val="black">
                <a:alpha val="40000"/>
              </a:prstClr>
            </a:outerShdw>
          </a:effectLst>
        </p:spPr>
        <p:txBody>
          <a:bodyPr wrap="none" rtlCol="0">
            <a:spAutoFit/>
          </a:bodyPr>
          <a:lstStyle/>
          <a:p>
            <a:pPr algn="r"/>
            <a:r>
              <a:rPr kumimoji="1" lang="ja-JP" altLang="en-US" sz="1400" b="1" dirty="0">
                <a:solidFill>
                  <a:srgbClr val="FFFFFF"/>
                </a:solidFill>
                <a:latin typeface="Meiryo" panose="020B0604030504040204" pitchFamily="34" charset="-128"/>
                <a:ea typeface="Meiryo" panose="020B0604030504040204" pitchFamily="34" charset="-128"/>
                <a:cs typeface="メイリオ"/>
              </a:rPr>
              <a:t>クラウド・コンピューティング</a:t>
            </a:r>
          </a:p>
        </p:txBody>
      </p:sp>
      <p:sp>
        <p:nvSpPr>
          <p:cNvPr id="42" name="上矢印 41"/>
          <p:cNvSpPr/>
          <p:nvPr/>
        </p:nvSpPr>
        <p:spPr>
          <a:xfrm rot="16200000" flipV="1">
            <a:off x="2787094" y="4943410"/>
            <a:ext cx="732497" cy="833361"/>
          </a:xfrm>
          <a:prstGeom prst="upArrow">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43" name="上矢印 42"/>
          <p:cNvSpPr/>
          <p:nvPr/>
        </p:nvSpPr>
        <p:spPr>
          <a:xfrm rot="5400000" flipH="1" flipV="1">
            <a:off x="5612901" y="4943410"/>
            <a:ext cx="732497" cy="833361"/>
          </a:xfrm>
          <a:prstGeom prst="upArrow">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61" name="テキスト ボックス 60"/>
          <p:cNvSpPr txBox="1"/>
          <p:nvPr/>
        </p:nvSpPr>
        <p:spPr>
          <a:xfrm>
            <a:off x="1043608" y="4509120"/>
            <a:ext cx="2262158" cy="369332"/>
          </a:xfrm>
          <a:prstGeom prst="rect">
            <a:avLst/>
          </a:prstGeom>
          <a:noFill/>
          <a:effectLst>
            <a:outerShdw blurRad="50800" dist="76200" dir="2700000" algn="tl" rotWithShape="0">
              <a:prstClr val="black">
                <a:alpha val="40000"/>
              </a:prstClr>
            </a:outerShdw>
          </a:effectLst>
        </p:spPr>
        <p:txBody>
          <a:bodyPr wrap="none" rtlCol="0">
            <a:spAutoFit/>
          </a:bodyPr>
          <a:lstStyle/>
          <a:p>
            <a:pPr algn="r"/>
            <a:r>
              <a:rPr kumimoji="1" lang="ja-JP" altLang="en-US" b="1">
                <a:solidFill>
                  <a:srgbClr val="FFFFFF"/>
                </a:solidFill>
                <a:latin typeface="Meiryo" panose="020B0604030504040204" pitchFamily="34" charset="-128"/>
                <a:ea typeface="Meiryo" panose="020B0604030504040204" pitchFamily="34" charset="-128"/>
                <a:cs typeface="メイリオ"/>
              </a:rPr>
              <a:t>日常生活・社会活動</a:t>
            </a:r>
            <a:endParaRPr kumimoji="1" lang="ja-JP" altLang="en-US" b="1" dirty="0">
              <a:solidFill>
                <a:srgbClr val="FFFFFF"/>
              </a:solidFill>
              <a:latin typeface="Meiryo" panose="020B0604030504040204" pitchFamily="34" charset="-128"/>
              <a:ea typeface="Meiryo" panose="020B0604030504040204" pitchFamily="34" charset="-128"/>
              <a:cs typeface="メイリオ"/>
            </a:endParaRPr>
          </a:p>
        </p:txBody>
      </p:sp>
      <p:sp>
        <p:nvSpPr>
          <p:cNvPr id="62" name="テキスト ボックス 61"/>
          <p:cNvSpPr txBox="1"/>
          <p:nvPr/>
        </p:nvSpPr>
        <p:spPr>
          <a:xfrm>
            <a:off x="6014713" y="4509120"/>
            <a:ext cx="2262158" cy="369332"/>
          </a:xfrm>
          <a:prstGeom prst="rect">
            <a:avLst/>
          </a:prstGeom>
          <a:noFill/>
          <a:effectLst>
            <a:outerShdw blurRad="50800" dist="76200" dir="2700000" algn="tl" rotWithShape="0">
              <a:prstClr val="black">
                <a:alpha val="40000"/>
              </a:prstClr>
            </a:outerShdw>
          </a:effectLst>
        </p:spPr>
        <p:txBody>
          <a:bodyPr wrap="none" rtlCol="0">
            <a:spAutoFit/>
          </a:bodyPr>
          <a:lstStyle/>
          <a:p>
            <a:pPr algn="r"/>
            <a:r>
              <a:rPr kumimoji="1" lang="ja-JP" altLang="en-US" b="1" dirty="0">
                <a:solidFill>
                  <a:srgbClr val="FFFFFF"/>
                </a:solidFill>
                <a:latin typeface="Meiryo" panose="020B0604030504040204" pitchFamily="34" charset="-128"/>
                <a:ea typeface="Meiryo" panose="020B0604030504040204" pitchFamily="34" charset="-128"/>
                <a:cs typeface="メイリオ"/>
              </a:rPr>
              <a:t>環境変化・産業活動</a:t>
            </a:r>
          </a:p>
        </p:txBody>
      </p:sp>
      <p:sp>
        <p:nvSpPr>
          <p:cNvPr id="63" name="テキスト ボックス 62"/>
          <p:cNvSpPr txBox="1"/>
          <p:nvPr/>
        </p:nvSpPr>
        <p:spPr>
          <a:xfrm>
            <a:off x="1111567" y="6109084"/>
            <a:ext cx="2469985" cy="307777"/>
          </a:xfrm>
          <a:prstGeom prst="rect">
            <a:avLst/>
          </a:prstGeom>
          <a:noFill/>
          <a:effectLst>
            <a:outerShdw blurRad="50800" dist="38100" dir="2700000" algn="tl" rotWithShape="0">
              <a:prstClr val="black">
                <a:alpha val="40000"/>
              </a:prstClr>
            </a:outerShdw>
          </a:effectLst>
        </p:spPr>
        <p:txBody>
          <a:bodyPr wrap="none" rtlCol="0">
            <a:spAutoFit/>
          </a:bodyPr>
          <a:lstStyle/>
          <a:p>
            <a:pPr algn="ctr"/>
            <a:r>
              <a:rPr kumimoji="1" lang="ja-JP" altLang="en-US" sz="1400" b="1" dirty="0">
                <a:solidFill>
                  <a:schemeClr val="bg1"/>
                </a:solidFill>
                <a:latin typeface="Meiryo" panose="020B0604030504040204" pitchFamily="34" charset="-128"/>
                <a:ea typeface="Meiryo" panose="020B0604030504040204" pitchFamily="34" charset="-128"/>
                <a:cs typeface="メイリオ"/>
              </a:rPr>
              <a:t>現実世界／</a:t>
            </a:r>
            <a:r>
              <a:rPr kumimoji="1" lang="en-US" altLang="ja-JP" sz="1400" b="1" dirty="0">
                <a:solidFill>
                  <a:schemeClr val="bg1"/>
                </a:solidFill>
                <a:latin typeface="Meiryo" panose="020B0604030504040204" pitchFamily="34" charset="-128"/>
                <a:ea typeface="Meiryo" panose="020B0604030504040204" pitchFamily="34" charset="-128"/>
                <a:cs typeface="メイリオ"/>
              </a:rPr>
              <a:t>Physical World</a:t>
            </a:r>
            <a:endParaRPr kumimoji="1" lang="ja-JP" altLang="en-US" sz="1400" b="1" dirty="0">
              <a:solidFill>
                <a:schemeClr val="bg1"/>
              </a:solidFill>
              <a:latin typeface="Meiryo" panose="020B0604030504040204" pitchFamily="34" charset="-128"/>
              <a:ea typeface="Meiryo" panose="020B0604030504040204" pitchFamily="34" charset="-128"/>
              <a:cs typeface="メイリオ"/>
            </a:endParaRPr>
          </a:p>
        </p:txBody>
      </p:sp>
      <p:grpSp>
        <p:nvGrpSpPr>
          <p:cNvPr id="64" name="図形グループ 63"/>
          <p:cNvGrpSpPr/>
          <p:nvPr/>
        </p:nvGrpSpPr>
        <p:grpSpPr>
          <a:xfrm>
            <a:off x="928414" y="6065849"/>
            <a:ext cx="140847" cy="285806"/>
            <a:chOff x="1305189" y="2570455"/>
            <a:chExt cx="969964" cy="2007872"/>
          </a:xfrm>
          <a:solidFill>
            <a:schemeClr val="bg1">
              <a:lumMod val="85000"/>
            </a:schemeClr>
          </a:solidFill>
        </p:grpSpPr>
        <p:sp>
          <p:nvSpPr>
            <p:cNvPr id="65" name="円/楕円 64"/>
            <p:cNvSpPr/>
            <p:nvPr/>
          </p:nvSpPr>
          <p:spPr>
            <a:xfrm>
              <a:off x="1305189" y="2570455"/>
              <a:ext cx="969962" cy="920750"/>
            </a:xfrm>
            <a:prstGeom prst="ellipse">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66" name="フローチャート: 論理積ゲート 65"/>
            <p:cNvSpPr/>
            <p:nvPr/>
          </p:nvSpPr>
          <p:spPr>
            <a:xfrm rot="16200000">
              <a:off x="1246611" y="3549784"/>
              <a:ext cx="1087122" cy="969963"/>
            </a:xfrm>
            <a:prstGeom prst="flowChartDelay">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grpSp>
      <p:grpSp>
        <p:nvGrpSpPr>
          <p:cNvPr id="67" name="図形グループ 66"/>
          <p:cNvGrpSpPr/>
          <p:nvPr/>
        </p:nvGrpSpPr>
        <p:grpSpPr>
          <a:xfrm>
            <a:off x="868098" y="1226153"/>
            <a:ext cx="435120" cy="221430"/>
            <a:chOff x="896286" y="1234200"/>
            <a:chExt cx="462010" cy="243850"/>
          </a:xfrm>
        </p:grpSpPr>
        <p:grpSp>
          <p:nvGrpSpPr>
            <p:cNvPr id="68" name="図形グループ 67"/>
            <p:cNvGrpSpPr/>
            <p:nvPr/>
          </p:nvGrpSpPr>
          <p:grpSpPr>
            <a:xfrm>
              <a:off x="896286" y="1234200"/>
              <a:ext cx="195054" cy="110026"/>
              <a:chOff x="6769100" y="1390650"/>
              <a:chExt cx="317500" cy="157483"/>
            </a:xfrm>
          </p:grpSpPr>
          <p:sp>
            <p:nvSpPr>
              <p:cNvPr id="74" name="正方形/長方形 7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75" name="円/楕円 7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76" name="直線コネクタ 75"/>
              <p:cNvCxnSpPr>
                <a:stCxn id="75" idx="6"/>
                <a:endCxn id="7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9" name="図形グループ 68"/>
            <p:cNvGrpSpPr/>
            <p:nvPr/>
          </p:nvGrpSpPr>
          <p:grpSpPr>
            <a:xfrm>
              <a:off x="902307" y="1368024"/>
              <a:ext cx="195054" cy="110026"/>
              <a:chOff x="6769100" y="1390650"/>
              <a:chExt cx="317500" cy="157483"/>
            </a:xfrm>
          </p:grpSpPr>
          <p:sp>
            <p:nvSpPr>
              <p:cNvPr id="71" name="正方形/長方形 7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72" name="円/楕円 7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73" name="直線コネクタ 72"/>
              <p:cNvCxnSpPr>
                <a:stCxn id="72" idx="6"/>
                <a:endCxn id="7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70" name="フローチャート: 磁気ディスク 69"/>
            <p:cNvSpPr/>
            <p:nvPr/>
          </p:nvSpPr>
          <p:spPr>
            <a:xfrm>
              <a:off x="1128131" y="1234598"/>
              <a:ext cx="230165" cy="241640"/>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grpSp>
      <p:sp>
        <p:nvSpPr>
          <p:cNvPr id="77" name="テキスト ボックス 76"/>
          <p:cNvSpPr txBox="1"/>
          <p:nvPr/>
        </p:nvSpPr>
        <p:spPr>
          <a:xfrm>
            <a:off x="1336332" y="1183409"/>
            <a:ext cx="2604374" cy="307777"/>
          </a:xfrm>
          <a:prstGeom prst="rect">
            <a:avLst/>
          </a:prstGeom>
          <a:noFill/>
          <a:effectLst>
            <a:outerShdw blurRad="50800" dist="38100" dir="2700000" algn="tl" rotWithShape="0">
              <a:prstClr val="black">
                <a:alpha val="40000"/>
              </a:prstClr>
            </a:outerShdw>
          </a:effectLst>
        </p:spPr>
        <p:txBody>
          <a:bodyPr wrap="none" rtlCol="0">
            <a:spAutoFit/>
          </a:bodyPr>
          <a:lstStyle/>
          <a:p>
            <a:r>
              <a:rPr kumimoji="1" lang="ja-JP" altLang="en-US" sz="1400" b="1" dirty="0">
                <a:solidFill>
                  <a:srgbClr val="FFFFFF"/>
                </a:solidFill>
                <a:latin typeface="Meiryo" panose="020B0604030504040204" pitchFamily="34" charset="-128"/>
                <a:ea typeface="Meiryo" panose="020B0604030504040204" pitchFamily="34" charset="-128"/>
                <a:cs typeface="メイリオ"/>
              </a:rPr>
              <a:t>サイバー世界／</a:t>
            </a:r>
            <a:r>
              <a:rPr kumimoji="1" lang="en-US" altLang="ja-JP" sz="1400" b="1" dirty="0">
                <a:solidFill>
                  <a:srgbClr val="FFFFFF"/>
                </a:solidFill>
                <a:latin typeface="Meiryo" panose="020B0604030504040204" pitchFamily="34" charset="-128"/>
                <a:ea typeface="Meiryo" panose="020B0604030504040204" pitchFamily="34" charset="-128"/>
                <a:cs typeface="メイリオ"/>
              </a:rPr>
              <a:t>Cyber World</a:t>
            </a:r>
            <a:endParaRPr kumimoji="1" lang="ja-JP" altLang="en-US" sz="1400" b="1" dirty="0">
              <a:solidFill>
                <a:srgbClr val="FFFFFF"/>
              </a:solidFill>
              <a:latin typeface="Meiryo" panose="020B0604030504040204" pitchFamily="34" charset="-128"/>
              <a:ea typeface="Meiryo" panose="020B0604030504040204" pitchFamily="34" charset="-128"/>
              <a:cs typeface="メイリオ"/>
            </a:endParaRPr>
          </a:p>
        </p:txBody>
      </p:sp>
      <p:sp>
        <p:nvSpPr>
          <p:cNvPr id="78" name="テキスト ボックス 77"/>
          <p:cNvSpPr txBox="1"/>
          <p:nvPr/>
        </p:nvSpPr>
        <p:spPr>
          <a:xfrm>
            <a:off x="774386" y="802571"/>
            <a:ext cx="6909827" cy="307777"/>
          </a:xfrm>
          <a:prstGeom prst="rect">
            <a:avLst/>
          </a:prstGeom>
          <a:noFill/>
          <a:effectLst>
            <a:outerShdw blurRad="50800" dist="38100" dir="2700000" algn="tl" rotWithShape="0">
              <a:prstClr val="black">
                <a:alpha val="40000"/>
              </a:prstClr>
            </a:outerShdw>
          </a:effectLst>
        </p:spPr>
        <p:txBody>
          <a:bodyPr wrap="none" rtlCol="0">
            <a:spAutoFit/>
          </a:bodyPr>
          <a:lstStyle/>
          <a:p>
            <a:r>
              <a:rPr kumimoji="1" lang="en-US" altLang="ja-JP" sz="1400" b="1" dirty="0">
                <a:solidFill>
                  <a:srgbClr val="0000FF"/>
                </a:solidFill>
                <a:latin typeface="Meiryo" panose="020B0604030504040204" pitchFamily="34" charset="-128"/>
                <a:ea typeface="Meiryo" panose="020B0604030504040204" pitchFamily="34" charset="-128"/>
                <a:cs typeface="メイリオ"/>
              </a:rPr>
              <a:t>Cyber Physical System</a:t>
            </a:r>
            <a:r>
              <a:rPr lang="ja-JP" altLang="en-US" sz="1400" dirty="0">
                <a:solidFill>
                  <a:srgbClr val="0000FF"/>
                </a:solidFill>
                <a:latin typeface="Meiryo" panose="020B0604030504040204" pitchFamily="34" charset="-128"/>
                <a:ea typeface="Meiryo" panose="020B0604030504040204" pitchFamily="34" charset="-128"/>
                <a:cs typeface="メイリオ"/>
              </a:rPr>
              <a:t>／現実世界とサイバー世界が緊密に結合されたシステム</a:t>
            </a:r>
            <a:endParaRPr kumimoji="1" lang="ja-JP" altLang="en-US" sz="1400" dirty="0">
              <a:solidFill>
                <a:srgbClr val="0000FF"/>
              </a:solidFill>
              <a:latin typeface="Meiryo" panose="020B0604030504040204" pitchFamily="34" charset="-128"/>
              <a:ea typeface="Meiryo" panose="020B0604030504040204" pitchFamily="34" charset="-128"/>
              <a:cs typeface="メイリオ"/>
            </a:endParaRPr>
          </a:p>
        </p:txBody>
      </p:sp>
      <p:sp>
        <p:nvSpPr>
          <p:cNvPr id="47" name="テキスト ボックス 46">
            <a:extLst>
              <a:ext uri="{FF2B5EF4-FFF2-40B4-BE49-F238E27FC236}">
                <a16:creationId xmlns:a16="http://schemas.microsoft.com/office/drawing/2014/main" id="{926F9682-CF0C-EF40-BB22-33EBE139E1DC}"/>
              </a:ext>
            </a:extLst>
          </p:cNvPr>
          <p:cNvSpPr txBox="1"/>
          <p:nvPr/>
        </p:nvSpPr>
        <p:spPr>
          <a:xfrm>
            <a:off x="3372280" y="2718584"/>
            <a:ext cx="2399440" cy="1754326"/>
          </a:xfrm>
          <a:prstGeom prst="rect">
            <a:avLst/>
          </a:prstGeom>
          <a:noFill/>
        </p:spPr>
        <p:txBody>
          <a:bodyPr wrap="square" rtlCol="0" anchor="ctr">
            <a:spAutoFit/>
          </a:bodyPr>
          <a:lstStyle/>
          <a:p>
            <a:pPr algn="ctr"/>
            <a:r>
              <a:rPr kumimoji="1" lang="ja-JP" altLang="en-US" sz="4000" b="1">
                <a:solidFill>
                  <a:schemeClr val="bg1"/>
                </a:solidFill>
                <a:latin typeface="Meiryo" panose="020B0604030504040204" pitchFamily="34" charset="-128"/>
                <a:ea typeface="Meiryo" panose="020B0604030504040204" pitchFamily="34" charset="-128"/>
                <a:cs typeface="Meiryo" charset="-128"/>
              </a:rPr>
              <a:t>高速</a:t>
            </a:r>
            <a:endParaRPr kumimoji="1" lang="en-US" altLang="ja-JP" sz="4000" b="1" dirty="0">
              <a:solidFill>
                <a:schemeClr val="bg1"/>
              </a:solidFill>
              <a:latin typeface="Meiryo" panose="020B0604030504040204" pitchFamily="34" charset="-128"/>
              <a:ea typeface="Meiryo" panose="020B0604030504040204" pitchFamily="34" charset="-128"/>
              <a:cs typeface="Meiryo" charset="-128"/>
            </a:endParaRPr>
          </a:p>
          <a:p>
            <a:pPr algn="ctr"/>
            <a:r>
              <a:rPr lang="en-US" altLang="ja-JP" sz="2800" b="1" dirty="0">
                <a:solidFill>
                  <a:schemeClr val="bg1"/>
                </a:solidFill>
                <a:latin typeface="Meiryo" panose="020B0604030504040204" pitchFamily="34" charset="-128"/>
                <a:ea typeface="Meiryo" panose="020B0604030504040204" pitchFamily="34" charset="-128"/>
                <a:cs typeface="Meiryo" charset="-128"/>
              </a:rPr>
              <a:t>×</a:t>
            </a:r>
            <a:endParaRPr kumimoji="1" lang="en-US" altLang="ja-JP" sz="2800" b="1" dirty="0">
              <a:solidFill>
                <a:schemeClr val="bg1"/>
              </a:solidFill>
              <a:latin typeface="Meiryo" panose="020B0604030504040204" pitchFamily="34" charset="-128"/>
              <a:ea typeface="Meiryo" panose="020B0604030504040204" pitchFamily="34" charset="-128"/>
              <a:cs typeface="Meiryo" charset="-128"/>
            </a:endParaRPr>
          </a:p>
          <a:p>
            <a:pPr algn="ctr"/>
            <a:r>
              <a:rPr kumimoji="1" lang="ja-JP" altLang="en-US" sz="4000" b="1">
                <a:solidFill>
                  <a:schemeClr val="bg1"/>
                </a:solidFill>
                <a:latin typeface="Meiryo" panose="020B0604030504040204" pitchFamily="34" charset="-128"/>
                <a:ea typeface="Meiryo" panose="020B0604030504040204" pitchFamily="34" charset="-128"/>
                <a:cs typeface="Meiryo" charset="-128"/>
              </a:rPr>
              <a:t>最適</a:t>
            </a:r>
            <a:endParaRPr kumimoji="1" lang="ja-JP" altLang="en-US" sz="4000" b="1" dirty="0">
              <a:solidFill>
                <a:schemeClr val="bg1"/>
              </a:solidFill>
              <a:latin typeface="Meiryo" panose="020B0604030504040204" pitchFamily="34" charset="-128"/>
              <a:ea typeface="Meiryo" panose="020B0604030504040204" pitchFamily="34" charset="-128"/>
              <a:cs typeface="Meiryo" charset="-128"/>
            </a:endParaRPr>
          </a:p>
        </p:txBody>
      </p:sp>
      <p:grpSp>
        <p:nvGrpSpPr>
          <p:cNvPr id="51" name="図形グループ 9">
            <a:extLst>
              <a:ext uri="{FF2B5EF4-FFF2-40B4-BE49-F238E27FC236}">
                <a16:creationId xmlns:a16="http://schemas.microsoft.com/office/drawing/2014/main" id="{F5B52F1A-0413-EC47-BC70-F112A3D31A9F}"/>
              </a:ext>
            </a:extLst>
          </p:cNvPr>
          <p:cNvGrpSpPr/>
          <p:nvPr/>
        </p:nvGrpSpPr>
        <p:grpSpPr>
          <a:xfrm>
            <a:off x="2308224" y="2008180"/>
            <a:ext cx="4572000" cy="2750959"/>
            <a:chOff x="2277038" y="2078176"/>
            <a:chExt cx="4572000" cy="2750959"/>
          </a:xfrm>
        </p:grpSpPr>
        <p:sp>
          <p:nvSpPr>
            <p:cNvPr id="52" name="円/楕円 51">
              <a:extLst>
                <a:ext uri="{FF2B5EF4-FFF2-40B4-BE49-F238E27FC236}">
                  <a16:creationId xmlns:a16="http://schemas.microsoft.com/office/drawing/2014/main" id="{7857501C-9F29-D746-8850-978E976AB199}"/>
                </a:ext>
              </a:extLst>
            </p:cNvPr>
            <p:cNvSpPr/>
            <p:nvPr/>
          </p:nvSpPr>
          <p:spPr>
            <a:xfrm>
              <a:off x="3197675" y="2078176"/>
              <a:ext cx="2748649" cy="2750959"/>
            </a:xfrm>
            <a:prstGeom prst="ellipse">
              <a:avLst/>
            </a:prstGeom>
            <a:solidFill>
              <a:srgbClr val="C00000">
                <a:alpha val="72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400" b="1" dirty="0">
                <a:solidFill>
                  <a:srgbClr val="FFFFFF"/>
                </a:solidFill>
                <a:latin typeface="Meiryo" charset="-128"/>
                <a:ea typeface="Meiryo" charset="-128"/>
                <a:cs typeface="Meiryo" charset="-128"/>
              </a:endParaRPr>
            </a:p>
          </p:txBody>
        </p:sp>
        <p:sp>
          <p:nvSpPr>
            <p:cNvPr id="53" name="正方形/長方形 52">
              <a:extLst>
                <a:ext uri="{FF2B5EF4-FFF2-40B4-BE49-F238E27FC236}">
                  <a16:creationId xmlns:a16="http://schemas.microsoft.com/office/drawing/2014/main" id="{D6D10199-83EE-6D40-9CD9-ADBF3C826131}"/>
                </a:ext>
              </a:extLst>
            </p:cNvPr>
            <p:cNvSpPr/>
            <p:nvPr/>
          </p:nvSpPr>
          <p:spPr>
            <a:xfrm>
              <a:off x="2277038" y="3048970"/>
              <a:ext cx="4572000" cy="923330"/>
            </a:xfrm>
            <a:prstGeom prst="rect">
              <a:avLst/>
            </a:prstGeom>
          </p:spPr>
          <p:txBody>
            <a:bodyPr>
              <a:spAutoFit/>
            </a:bodyPr>
            <a:lstStyle/>
            <a:p>
              <a:pPr algn="ctr"/>
              <a:r>
                <a:rPr lang="ja-JP" altLang="en-US" sz="4000" b="1" dirty="0">
                  <a:solidFill>
                    <a:srgbClr val="FFFFFF"/>
                  </a:solidFill>
                  <a:latin typeface="Meiryo" charset="-128"/>
                  <a:ea typeface="Meiryo" charset="-128"/>
                  <a:cs typeface="Meiryo" charset="-128"/>
                </a:rPr>
                <a:t>デジタル</a:t>
              </a:r>
              <a:endParaRPr lang="en-US" altLang="ja-JP" sz="4000" b="1" dirty="0">
                <a:solidFill>
                  <a:srgbClr val="FFFFFF"/>
                </a:solidFill>
                <a:latin typeface="Meiryo" charset="-128"/>
                <a:ea typeface="Meiryo" charset="-128"/>
                <a:cs typeface="Meiryo" charset="-128"/>
              </a:endParaRPr>
            </a:p>
            <a:p>
              <a:pPr algn="ctr"/>
              <a:r>
                <a:rPr lang="ja-JP" altLang="en-US" sz="1400" b="1" dirty="0">
                  <a:solidFill>
                    <a:srgbClr val="FFFFFF"/>
                  </a:solidFill>
                  <a:latin typeface="Meiryo" charset="-128"/>
                  <a:ea typeface="Meiryo" charset="-128"/>
                  <a:cs typeface="Meiryo" charset="-128"/>
                </a:rPr>
                <a:t>トランスフォーメーション</a:t>
              </a:r>
            </a:p>
          </p:txBody>
        </p:sp>
      </p:grpSp>
      <p:grpSp>
        <p:nvGrpSpPr>
          <p:cNvPr id="10" name="グループ化 9">
            <a:extLst>
              <a:ext uri="{FF2B5EF4-FFF2-40B4-BE49-F238E27FC236}">
                <a16:creationId xmlns:a16="http://schemas.microsoft.com/office/drawing/2014/main" id="{C234B90E-03F4-E54B-BB8B-2C52D0D62F92}"/>
              </a:ext>
            </a:extLst>
          </p:cNvPr>
          <p:cNvGrpSpPr/>
          <p:nvPr/>
        </p:nvGrpSpPr>
        <p:grpSpPr>
          <a:xfrm>
            <a:off x="3389771" y="1581787"/>
            <a:ext cx="1101870" cy="414003"/>
            <a:chOff x="4807903" y="1504433"/>
            <a:chExt cx="1101870" cy="414003"/>
          </a:xfrm>
        </p:grpSpPr>
        <p:sp>
          <p:nvSpPr>
            <p:cNvPr id="3" name="角丸四角形 2">
              <a:extLst>
                <a:ext uri="{FF2B5EF4-FFF2-40B4-BE49-F238E27FC236}">
                  <a16:creationId xmlns:a16="http://schemas.microsoft.com/office/drawing/2014/main" id="{8B0E3365-7C6A-D445-B9E3-2E49F6A59227}"/>
                </a:ext>
              </a:extLst>
            </p:cNvPr>
            <p:cNvSpPr/>
            <p:nvPr/>
          </p:nvSpPr>
          <p:spPr>
            <a:xfrm>
              <a:off x="4807903" y="1504433"/>
              <a:ext cx="1101870" cy="403810"/>
            </a:xfrm>
            <a:prstGeom prst="roundRect">
              <a:avLst>
                <a:gd name="adj" fmla="val 50000"/>
              </a:avLst>
            </a:prstGeom>
            <a:solidFill>
              <a:schemeClr val="accent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テキスト ボックス 5">
              <a:extLst>
                <a:ext uri="{FF2B5EF4-FFF2-40B4-BE49-F238E27FC236}">
                  <a16:creationId xmlns:a16="http://schemas.microsoft.com/office/drawing/2014/main" id="{F3FA6F00-82F3-D14A-9466-AFCA99800657}"/>
                </a:ext>
              </a:extLst>
            </p:cNvPr>
            <p:cNvSpPr txBox="1"/>
            <p:nvPr/>
          </p:nvSpPr>
          <p:spPr>
            <a:xfrm>
              <a:off x="4861501" y="1549104"/>
              <a:ext cx="955711" cy="369332"/>
            </a:xfrm>
            <a:prstGeom prst="rect">
              <a:avLst/>
            </a:prstGeom>
            <a:noFill/>
          </p:spPr>
          <p:txBody>
            <a:bodyPr wrap="none" rtlCol="0">
              <a:spAutoFit/>
            </a:bodyPr>
            <a:lstStyle/>
            <a:p>
              <a:pPr algn="ctr"/>
              <a:r>
                <a:rPr kumimoji="1" lang="ja-JP" altLang="en-US">
                  <a:solidFill>
                    <a:schemeClr val="bg1"/>
                  </a:solidFill>
                  <a:latin typeface="Meiryo" panose="020B0604030504040204" pitchFamily="34" charset="-128"/>
                  <a:ea typeface="Meiryo" panose="020B0604030504040204" pitchFamily="34" charset="-128"/>
                </a:rPr>
                <a:t> 最適解</a:t>
              </a:r>
            </a:p>
          </p:txBody>
        </p:sp>
      </p:grpSp>
      <p:grpSp>
        <p:nvGrpSpPr>
          <p:cNvPr id="54" name="グループ化 53">
            <a:extLst>
              <a:ext uri="{FF2B5EF4-FFF2-40B4-BE49-F238E27FC236}">
                <a16:creationId xmlns:a16="http://schemas.microsoft.com/office/drawing/2014/main" id="{074EC03E-9F31-8D4F-920C-D6783AA61C17}"/>
              </a:ext>
            </a:extLst>
          </p:cNvPr>
          <p:cNvGrpSpPr/>
          <p:nvPr/>
        </p:nvGrpSpPr>
        <p:grpSpPr>
          <a:xfrm>
            <a:off x="6293546" y="3144252"/>
            <a:ext cx="1101870" cy="403810"/>
            <a:chOff x="4807903" y="1504433"/>
            <a:chExt cx="1101870" cy="403810"/>
          </a:xfrm>
        </p:grpSpPr>
        <p:sp>
          <p:nvSpPr>
            <p:cNvPr id="55" name="角丸四角形 54">
              <a:extLst>
                <a:ext uri="{FF2B5EF4-FFF2-40B4-BE49-F238E27FC236}">
                  <a16:creationId xmlns:a16="http://schemas.microsoft.com/office/drawing/2014/main" id="{63D65C75-A76B-C84B-BC12-D98767BCF7B0}"/>
                </a:ext>
              </a:extLst>
            </p:cNvPr>
            <p:cNvSpPr/>
            <p:nvPr/>
          </p:nvSpPr>
          <p:spPr>
            <a:xfrm>
              <a:off x="4807903" y="1504433"/>
              <a:ext cx="1101870" cy="403810"/>
            </a:xfrm>
            <a:prstGeom prst="roundRect">
              <a:avLst>
                <a:gd name="adj" fmla="val 50000"/>
              </a:avLst>
            </a:prstGeom>
            <a:solidFill>
              <a:schemeClr val="accent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6" name="テキスト ボックス 55">
              <a:extLst>
                <a:ext uri="{FF2B5EF4-FFF2-40B4-BE49-F238E27FC236}">
                  <a16:creationId xmlns:a16="http://schemas.microsoft.com/office/drawing/2014/main" id="{A9C0555F-E038-8440-9EAA-79473A9274F8}"/>
                </a:ext>
              </a:extLst>
            </p:cNvPr>
            <p:cNvSpPr txBox="1"/>
            <p:nvPr/>
          </p:nvSpPr>
          <p:spPr>
            <a:xfrm>
              <a:off x="4920122" y="1575823"/>
              <a:ext cx="902811" cy="307777"/>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機器制御</a:t>
              </a:r>
            </a:p>
          </p:txBody>
        </p:sp>
      </p:grpSp>
      <p:grpSp>
        <p:nvGrpSpPr>
          <p:cNvPr id="57" name="グループ化 56">
            <a:extLst>
              <a:ext uri="{FF2B5EF4-FFF2-40B4-BE49-F238E27FC236}">
                <a16:creationId xmlns:a16="http://schemas.microsoft.com/office/drawing/2014/main" id="{FA051177-56CD-FC44-87F6-0F7B3DAF5238}"/>
              </a:ext>
            </a:extLst>
          </p:cNvPr>
          <p:cNvGrpSpPr/>
          <p:nvPr/>
        </p:nvGrpSpPr>
        <p:grpSpPr>
          <a:xfrm>
            <a:off x="6063683" y="3593240"/>
            <a:ext cx="1101870" cy="403810"/>
            <a:chOff x="4807903" y="1504433"/>
            <a:chExt cx="1101870" cy="403810"/>
          </a:xfrm>
        </p:grpSpPr>
        <p:sp>
          <p:nvSpPr>
            <p:cNvPr id="58" name="角丸四角形 57">
              <a:extLst>
                <a:ext uri="{FF2B5EF4-FFF2-40B4-BE49-F238E27FC236}">
                  <a16:creationId xmlns:a16="http://schemas.microsoft.com/office/drawing/2014/main" id="{62BD4414-7A0F-FA4B-BFEA-8CF0D2ECE863}"/>
                </a:ext>
              </a:extLst>
            </p:cNvPr>
            <p:cNvSpPr/>
            <p:nvPr/>
          </p:nvSpPr>
          <p:spPr>
            <a:xfrm>
              <a:off x="4807903" y="1504433"/>
              <a:ext cx="1101870" cy="403810"/>
            </a:xfrm>
            <a:prstGeom prst="roundRect">
              <a:avLst>
                <a:gd name="adj" fmla="val 50000"/>
              </a:avLst>
            </a:prstGeom>
            <a:solidFill>
              <a:schemeClr val="accent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9" name="テキスト ボックス 58">
              <a:extLst>
                <a:ext uri="{FF2B5EF4-FFF2-40B4-BE49-F238E27FC236}">
                  <a16:creationId xmlns:a16="http://schemas.microsoft.com/office/drawing/2014/main" id="{5B504662-35B0-254B-B36D-6150AE73A956}"/>
                </a:ext>
              </a:extLst>
            </p:cNvPr>
            <p:cNvSpPr txBox="1"/>
            <p:nvPr/>
          </p:nvSpPr>
          <p:spPr>
            <a:xfrm>
              <a:off x="4922198" y="1567668"/>
              <a:ext cx="902811" cy="307777"/>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指示命令</a:t>
              </a:r>
            </a:p>
          </p:txBody>
        </p:sp>
      </p:grpSp>
      <p:grpSp>
        <p:nvGrpSpPr>
          <p:cNvPr id="60" name="グループ化 59">
            <a:extLst>
              <a:ext uri="{FF2B5EF4-FFF2-40B4-BE49-F238E27FC236}">
                <a16:creationId xmlns:a16="http://schemas.microsoft.com/office/drawing/2014/main" id="{C3085568-2D50-4F45-82F8-68A0C66CB271}"/>
              </a:ext>
            </a:extLst>
          </p:cNvPr>
          <p:cNvGrpSpPr/>
          <p:nvPr/>
        </p:nvGrpSpPr>
        <p:grpSpPr>
          <a:xfrm>
            <a:off x="5876713" y="4069100"/>
            <a:ext cx="1107394" cy="403810"/>
            <a:chOff x="4807903" y="1504433"/>
            <a:chExt cx="1107394" cy="403810"/>
          </a:xfrm>
        </p:grpSpPr>
        <p:sp>
          <p:nvSpPr>
            <p:cNvPr id="79" name="角丸四角形 78">
              <a:extLst>
                <a:ext uri="{FF2B5EF4-FFF2-40B4-BE49-F238E27FC236}">
                  <a16:creationId xmlns:a16="http://schemas.microsoft.com/office/drawing/2014/main" id="{AFF3F630-B3DD-584B-A830-9CDEE3044675}"/>
                </a:ext>
              </a:extLst>
            </p:cNvPr>
            <p:cNvSpPr/>
            <p:nvPr/>
          </p:nvSpPr>
          <p:spPr>
            <a:xfrm>
              <a:off x="4807903" y="1504433"/>
              <a:ext cx="1101870" cy="403810"/>
            </a:xfrm>
            <a:prstGeom prst="roundRect">
              <a:avLst>
                <a:gd name="adj" fmla="val 50000"/>
              </a:avLst>
            </a:prstGeom>
            <a:solidFill>
              <a:schemeClr val="accent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0" name="テキスト ボックス 79">
              <a:extLst>
                <a:ext uri="{FF2B5EF4-FFF2-40B4-BE49-F238E27FC236}">
                  <a16:creationId xmlns:a16="http://schemas.microsoft.com/office/drawing/2014/main" id="{53CC4C5B-93C8-EA44-A6A5-68A1E2367DDC}"/>
                </a:ext>
              </a:extLst>
            </p:cNvPr>
            <p:cNvSpPr txBox="1"/>
            <p:nvPr/>
          </p:nvSpPr>
          <p:spPr>
            <a:xfrm>
              <a:off x="4832949" y="1581105"/>
              <a:ext cx="1082348" cy="307777"/>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アドバイス</a:t>
              </a:r>
            </a:p>
          </p:txBody>
        </p:sp>
      </p:grpSp>
      <p:grpSp>
        <p:nvGrpSpPr>
          <p:cNvPr id="81" name="グループ化 80">
            <a:extLst>
              <a:ext uri="{FF2B5EF4-FFF2-40B4-BE49-F238E27FC236}">
                <a16:creationId xmlns:a16="http://schemas.microsoft.com/office/drawing/2014/main" id="{5DD79846-56D6-9E47-931C-4A5BB34B1CF2}"/>
              </a:ext>
            </a:extLst>
          </p:cNvPr>
          <p:cNvGrpSpPr/>
          <p:nvPr/>
        </p:nvGrpSpPr>
        <p:grpSpPr>
          <a:xfrm>
            <a:off x="3274946" y="4684628"/>
            <a:ext cx="1118269" cy="455134"/>
            <a:chOff x="4791504" y="1504433"/>
            <a:chExt cx="1118269" cy="455134"/>
          </a:xfrm>
        </p:grpSpPr>
        <p:sp>
          <p:nvSpPr>
            <p:cNvPr id="82" name="角丸四角形 81">
              <a:extLst>
                <a:ext uri="{FF2B5EF4-FFF2-40B4-BE49-F238E27FC236}">
                  <a16:creationId xmlns:a16="http://schemas.microsoft.com/office/drawing/2014/main" id="{7DF5E499-891F-5740-8556-702C728E2F69}"/>
                </a:ext>
              </a:extLst>
            </p:cNvPr>
            <p:cNvSpPr/>
            <p:nvPr/>
          </p:nvSpPr>
          <p:spPr>
            <a:xfrm>
              <a:off x="4807903" y="1504433"/>
              <a:ext cx="1101870" cy="403810"/>
            </a:xfrm>
            <a:prstGeom prst="roundRect">
              <a:avLst>
                <a:gd name="adj" fmla="val 50000"/>
              </a:avLst>
            </a:prstGeom>
            <a:solidFill>
              <a:schemeClr val="accent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3" name="テキスト ボックス 82">
              <a:extLst>
                <a:ext uri="{FF2B5EF4-FFF2-40B4-BE49-F238E27FC236}">
                  <a16:creationId xmlns:a16="http://schemas.microsoft.com/office/drawing/2014/main" id="{2A186671-0B60-6B44-957D-F595C93ECDA3}"/>
                </a:ext>
              </a:extLst>
            </p:cNvPr>
            <p:cNvSpPr txBox="1"/>
            <p:nvPr/>
          </p:nvSpPr>
          <p:spPr>
            <a:xfrm>
              <a:off x="4791504" y="1528680"/>
              <a:ext cx="1107996" cy="430887"/>
            </a:xfrm>
            <a:prstGeom prst="rect">
              <a:avLst/>
            </a:prstGeom>
            <a:noFill/>
          </p:spPr>
          <p:txBody>
            <a:bodyPr wrap="none" rtlCol="0">
              <a:spAutoFit/>
            </a:bodyPr>
            <a:lstStyle/>
            <a:p>
              <a:pPr algn="ctr"/>
              <a:r>
                <a:rPr lang="ja-JP" altLang="en-US" sz="800">
                  <a:solidFill>
                    <a:schemeClr val="bg1"/>
                  </a:solidFill>
                  <a:latin typeface="Meiryo" panose="020B0604030504040204" pitchFamily="34" charset="-128"/>
                  <a:ea typeface="Meiryo" panose="020B0604030504040204" pitchFamily="34" charset="-128"/>
                </a:rPr>
                <a:t>ものごと・できごと</a:t>
              </a:r>
              <a:endParaRPr lang="en-US" altLang="ja-JP" sz="800" dirty="0">
                <a:solidFill>
                  <a:schemeClr val="bg1"/>
                </a:solidFill>
                <a:latin typeface="Meiryo" panose="020B0604030504040204" pitchFamily="34" charset="-128"/>
                <a:ea typeface="Meiryo" panose="020B0604030504040204" pitchFamily="34" charset="-128"/>
              </a:endParaRPr>
            </a:p>
            <a:p>
              <a:pPr algn="ctr"/>
              <a:r>
                <a:rPr lang="ja-JP" altLang="en-US" sz="1400">
                  <a:solidFill>
                    <a:schemeClr val="bg1"/>
                  </a:solidFill>
                  <a:latin typeface="Meiryo" panose="020B0604030504040204" pitchFamily="34" charset="-128"/>
                  <a:ea typeface="Meiryo" panose="020B0604030504040204" pitchFamily="34" charset="-128"/>
                </a:rPr>
                <a:t>データ</a:t>
              </a:r>
              <a:endParaRPr kumimoji="1" lang="ja-JP" altLang="en-US" sz="1400">
                <a:solidFill>
                  <a:schemeClr val="bg1"/>
                </a:solidFill>
                <a:latin typeface="Meiryo" panose="020B0604030504040204" pitchFamily="34" charset="-128"/>
                <a:ea typeface="Meiryo" panose="020B0604030504040204" pitchFamily="34" charset="-128"/>
              </a:endParaRPr>
            </a:p>
          </p:txBody>
        </p:sp>
      </p:grpSp>
      <p:grpSp>
        <p:nvGrpSpPr>
          <p:cNvPr id="84" name="グループ化 83">
            <a:extLst>
              <a:ext uri="{FF2B5EF4-FFF2-40B4-BE49-F238E27FC236}">
                <a16:creationId xmlns:a16="http://schemas.microsoft.com/office/drawing/2014/main" id="{F321EA9F-886D-0345-97A2-4D8598D220E3}"/>
              </a:ext>
            </a:extLst>
          </p:cNvPr>
          <p:cNvGrpSpPr/>
          <p:nvPr/>
        </p:nvGrpSpPr>
        <p:grpSpPr>
          <a:xfrm>
            <a:off x="3274026" y="4692593"/>
            <a:ext cx="1118269" cy="455134"/>
            <a:chOff x="4791504" y="1504433"/>
            <a:chExt cx="1118269" cy="455134"/>
          </a:xfrm>
        </p:grpSpPr>
        <p:sp>
          <p:nvSpPr>
            <p:cNvPr id="85" name="角丸四角形 84">
              <a:extLst>
                <a:ext uri="{FF2B5EF4-FFF2-40B4-BE49-F238E27FC236}">
                  <a16:creationId xmlns:a16="http://schemas.microsoft.com/office/drawing/2014/main" id="{63937A8A-9FD2-5944-9691-86E42A3F6CF9}"/>
                </a:ext>
              </a:extLst>
            </p:cNvPr>
            <p:cNvSpPr/>
            <p:nvPr/>
          </p:nvSpPr>
          <p:spPr>
            <a:xfrm>
              <a:off x="4807903" y="1504433"/>
              <a:ext cx="1101870" cy="403810"/>
            </a:xfrm>
            <a:prstGeom prst="roundRect">
              <a:avLst>
                <a:gd name="adj" fmla="val 50000"/>
              </a:avLst>
            </a:prstGeom>
            <a:solidFill>
              <a:schemeClr val="accent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6" name="テキスト ボックス 85">
              <a:extLst>
                <a:ext uri="{FF2B5EF4-FFF2-40B4-BE49-F238E27FC236}">
                  <a16:creationId xmlns:a16="http://schemas.microsoft.com/office/drawing/2014/main" id="{689F1A80-1DB7-9344-866A-1852B21D6381}"/>
                </a:ext>
              </a:extLst>
            </p:cNvPr>
            <p:cNvSpPr txBox="1"/>
            <p:nvPr/>
          </p:nvSpPr>
          <p:spPr>
            <a:xfrm>
              <a:off x="4791504" y="1528680"/>
              <a:ext cx="1107996" cy="430887"/>
            </a:xfrm>
            <a:prstGeom prst="rect">
              <a:avLst/>
            </a:prstGeom>
            <a:noFill/>
          </p:spPr>
          <p:txBody>
            <a:bodyPr wrap="none" rtlCol="0">
              <a:spAutoFit/>
            </a:bodyPr>
            <a:lstStyle/>
            <a:p>
              <a:pPr algn="ctr"/>
              <a:r>
                <a:rPr lang="ja-JP" altLang="en-US" sz="800">
                  <a:solidFill>
                    <a:schemeClr val="bg1"/>
                  </a:solidFill>
                  <a:latin typeface="Meiryo" panose="020B0604030504040204" pitchFamily="34" charset="-128"/>
                  <a:ea typeface="Meiryo" panose="020B0604030504040204" pitchFamily="34" charset="-128"/>
                </a:rPr>
                <a:t>ものごと・できごと</a:t>
              </a:r>
              <a:endParaRPr lang="en-US" altLang="ja-JP" sz="800" dirty="0">
                <a:solidFill>
                  <a:schemeClr val="bg1"/>
                </a:solidFill>
                <a:latin typeface="Meiryo" panose="020B0604030504040204" pitchFamily="34" charset="-128"/>
                <a:ea typeface="Meiryo" panose="020B0604030504040204" pitchFamily="34" charset="-128"/>
              </a:endParaRPr>
            </a:p>
            <a:p>
              <a:pPr algn="ctr"/>
              <a:r>
                <a:rPr lang="ja-JP" altLang="en-US" sz="1400">
                  <a:solidFill>
                    <a:schemeClr val="bg1"/>
                  </a:solidFill>
                  <a:latin typeface="Meiryo" panose="020B0604030504040204" pitchFamily="34" charset="-128"/>
                  <a:ea typeface="Meiryo" panose="020B0604030504040204" pitchFamily="34" charset="-128"/>
                </a:rPr>
                <a:t>データ</a:t>
              </a:r>
              <a:endParaRPr kumimoji="1" lang="ja-JP" altLang="en-US" sz="1400">
                <a:solidFill>
                  <a:schemeClr val="bg1"/>
                </a:solidFill>
                <a:latin typeface="Meiryo" panose="020B0604030504040204" pitchFamily="34" charset="-128"/>
                <a:ea typeface="Meiryo" panose="020B0604030504040204" pitchFamily="34" charset="-128"/>
              </a:endParaRPr>
            </a:p>
          </p:txBody>
        </p:sp>
      </p:grpSp>
    </p:spTree>
    <p:extLst>
      <p:ext uri="{BB962C8B-B14F-4D97-AF65-F5344CB8AC3E}">
        <p14:creationId xmlns:p14="http://schemas.microsoft.com/office/powerpoint/2010/main" val="39719658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p:cTn id="7" dur="500" fill="hold"/>
                                        <p:tgtEl>
                                          <p:spTgt spid="81"/>
                                        </p:tgtEl>
                                        <p:attrNameLst>
                                          <p:attrName>ppt_w</p:attrName>
                                        </p:attrNameLst>
                                      </p:cBhvr>
                                      <p:tavLst>
                                        <p:tav tm="0">
                                          <p:val>
                                            <p:fltVal val="0"/>
                                          </p:val>
                                        </p:tav>
                                        <p:tav tm="100000">
                                          <p:val>
                                            <p:strVal val="#ppt_w"/>
                                          </p:val>
                                        </p:tav>
                                      </p:tavLst>
                                    </p:anim>
                                    <p:anim calcmode="lin" valueType="num">
                                      <p:cBhvr>
                                        <p:cTn id="8" dur="500" fill="hold"/>
                                        <p:tgtEl>
                                          <p:spTgt spid="81"/>
                                        </p:tgtEl>
                                        <p:attrNameLst>
                                          <p:attrName>ppt_h</p:attrName>
                                        </p:attrNameLst>
                                      </p:cBhvr>
                                      <p:tavLst>
                                        <p:tav tm="0">
                                          <p:val>
                                            <p:fltVal val="0"/>
                                          </p:val>
                                        </p:tav>
                                        <p:tav tm="100000">
                                          <p:val>
                                            <p:strVal val="#ppt_h"/>
                                          </p:val>
                                        </p:tav>
                                      </p:tavLst>
                                    </p:anim>
                                    <p:animEffect transition="in" filter="fade">
                                      <p:cBhvr>
                                        <p:cTn id="9" dur="500"/>
                                        <p:tgtEl>
                                          <p:spTgt spid="81"/>
                                        </p:tgtEl>
                                      </p:cBhvr>
                                    </p:animEffect>
                                  </p:childTnLst>
                                </p:cTn>
                              </p:par>
                            </p:childTnLst>
                          </p:cTn>
                        </p:par>
                      </p:childTnLst>
                    </p:cTn>
                  </p:par>
                  <p:par>
                    <p:cTn id="10" fill="hold">
                      <p:stCondLst>
                        <p:cond delay="indefinite"/>
                      </p:stCondLst>
                      <p:childTnLst>
                        <p:par>
                          <p:cTn id="11" fill="hold">
                            <p:stCondLst>
                              <p:cond delay="0"/>
                            </p:stCondLst>
                            <p:childTnLst>
                              <p:par>
                                <p:cTn id="12" presetID="42" presetClass="path" presetSubtype="0" accel="50000" decel="50000" fill="hold" nodeType="clickEffect">
                                  <p:stCondLst>
                                    <p:cond delay="0"/>
                                  </p:stCondLst>
                                  <p:childTnLst>
                                    <p:animMotion origin="layout" path="M -2.5E-6 -2.22222E-6 L -0.11215 -0.21713 " pathEditMode="relative" rAng="0" ptsTypes="AA">
                                      <p:cBhvr>
                                        <p:cTn id="13" dur="2000" fill="hold"/>
                                        <p:tgtEl>
                                          <p:spTgt spid="81"/>
                                        </p:tgtEl>
                                        <p:attrNameLst>
                                          <p:attrName>ppt_x</p:attrName>
                                          <p:attrName>ppt_y</p:attrName>
                                        </p:attrNameLst>
                                      </p:cBhvr>
                                      <p:rCtr x="-5660" y="-10856"/>
                                    </p:animMotion>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p:cTn id="18" dur="500" fill="hold"/>
                                        <p:tgtEl>
                                          <p:spTgt spid="10"/>
                                        </p:tgtEl>
                                        <p:attrNameLst>
                                          <p:attrName>ppt_w</p:attrName>
                                        </p:attrNameLst>
                                      </p:cBhvr>
                                      <p:tavLst>
                                        <p:tav tm="0">
                                          <p:val>
                                            <p:fltVal val="0"/>
                                          </p:val>
                                        </p:tav>
                                        <p:tav tm="100000">
                                          <p:val>
                                            <p:strVal val="#ppt_w"/>
                                          </p:val>
                                        </p:tav>
                                      </p:tavLst>
                                    </p:anim>
                                    <p:anim calcmode="lin" valueType="num">
                                      <p:cBhvr>
                                        <p:cTn id="19" dur="500" fill="hold"/>
                                        <p:tgtEl>
                                          <p:spTgt spid="10"/>
                                        </p:tgtEl>
                                        <p:attrNameLst>
                                          <p:attrName>ppt_h</p:attrName>
                                        </p:attrNameLst>
                                      </p:cBhvr>
                                      <p:tavLst>
                                        <p:tav tm="0">
                                          <p:val>
                                            <p:fltVal val="0"/>
                                          </p:val>
                                        </p:tav>
                                        <p:tav tm="100000">
                                          <p:val>
                                            <p:strVal val="#ppt_h"/>
                                          </p:val>
                                        </p:tav>
                                      </p:tavLst>
                                    </p:anim>
                                    <p:animEffect transition="in" filter="fade">
                                      <p:cBhvr>
                                        <p:cTn id="20" dur="500"/>
                                        <p:tgtEl>
                                          <p:spTgt spid="10"/>
                                        </p:tgtEl>
                                      </p:cBhvr>
                                    </p:animEffect>
                                  </p:childTnLst>
                                </p:cTn>
                              </p:par>
                            </p:childTnLst>
                          </p:cTn>
                        </p:par>
                      </p:childTnLst>
                    </p:cTn>
                  </p:par>
                  <p:par>
                    <p:cTn id="21" fill="hold">
                      <p:stCondLst>
                        <p:cond delay="indefinite"/>
                      </p:stCondLst>
                      <p:childTnLst>
                        <p:par>
                          <p:cTn id="22" fill="hold">
                            <p:stCondLst>
                              <p:cond delay="0"/>
                            </p:stCondLst>
                            <p:childTnLst>
                              <p:par>
                                <p:cTn id="23" presetID="42" presetClass="path" presetSubtype="0" accel="50000" decel="50000" fill="hold" nodeType="clickEffect">
                                  <p:stCondLst>
                                    <p:cond delay="0"/>
                                  </p:stCondLst>
                                  <p:childTnLst>
                                    <p:animMotion origin="layout" path="M -2.77778E-6 1.85185E-6 L 0.16302 0.00162 " pathEditMode="relative" rAng="0" ptsTypes="AA">
                                      <p:cBhvr>
                                        <p:cTn id="24" dur="2000" fill="hold"/>
                                        <p:tgtEl>
                                          <p:spTgt spid="10"/>
                                        </p:tgtEl>
                                        <p:attrNameLst>
                                          <p:attrName>ppt_x</p:attrName>
                                          <p:attrName>ppt_y</p:attrName>
                                        </p:attrNameLst>
                                      </p:cBhvr>
                                      <p:rCtr x="8142" y="69"/>
                                    </p:animMotion>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54"/>
                                        </p:tgtEl>
                                        <p:attrNameLst>
                                          <p:attrName>style.visibility</p:attrName>
                                        </p:attrNameLst>
                                      </p:cBhvr>
                                      <p:to>
                                        <p:strVal val="visible"/>
                                      </p:to>
                                    </p:set>
                                    <p:anim calcmode="lin" valueType="num">
                                      <p:cBhvr>
                                        <p:cTn id="29" dur="500" fill="hold"/>
                                        <p:tgtEl>
                                          <p:spTgt spid="54"/>
                                        </p:tgtEl>
                                        <p:attrNameLst>
                                          <p:attrName>ppt_w</p:attrName>
                                        </p:attrNameLst>
                                      </p:cBhvr>
                                      <p:tavLst>
                                        <p:tav tm="0">
                                          <p:val>
                                            <p:fltVal val="0"/>
                                          </p:val>
                                        </p:tav>
                                        <p:tav tm="100000">
                                          <p:val>
                                            <p:strVal val="#ppt_w"/>
                                          </p:val>
                                        </p:tav>
                                      </p:tavLst>
                                    </p:anim>
                                    <p:anim calcmode="lin" valueType="num">
                                      <p:cBhvr>
                                        <p:cTn id="30" dur="500" fill="hold"/>
                                        <p:tgtEl>
                                          <p:spTgt spid="54"/>
                                        </p:tgtEl>
                                        <p:attrNameLst>
                                          <p:attrName>ppt_h</p:attrName>
                                        </p:attrNameLst>
                                      </p:cBhvr>
                                      <p:tavLst>
                                        <p:tav tm="0">
                                          <p:val>
                                            <p:fltVal val="0"/>
                                          </p:val>
                                        </p:tav>
                                        <p:tav tm="100000">
                                          <p:val>
                                            <p:strVal val="#ppt_h"/>
                                          </p:val>
                                        </p:tav>
                                      </p:tavLst>
                                    </p:anim>
                                    <p:animEffect transition="in" filter="fade">
                                      <p:cBhvr>
                                        <p:cTn id="31" dur="500"/>
                                        <p:tgtEl>
                                          <p:spTgt spid="54"/>
                                        </p:tgtEl>
                                      </p:cBhvr>
                                    </p:animEffect>
                                  </p:childTnLst>
                                </p:cTn>
                              </p:par>
                              <p:par>
                                <p:cTn id="32" presetID="53" presetClass="entr" presetSubtype="16" fill="hold" nodeType="withEffect">
                                  <p:stCondLst>
                                    <p:cond delay="0"/>
                                  </p:stCondLst>
                                  <p:childTnLst>
                                    <p:set>
                                      <p:cBhvr>
                                        <p:cTn id="33" dur="1" fill="hold">
                                          <p:stCondLst>
                                            <p:cond delay="0"/>
                                          </p:stCondLst>
                                        </p:cTn>
                                        <p:tgtEl>
                                          <p:spTgt spid="57"/>
                                        </p:tgtEl>
                                        <p:attrNameLst>
                                          <p:attrName>style.visibility</p:attrName>
                                        </p:attrNameLst>
                                      </p:cBhvr>
                                      <p:to>
                                        <p:strVal val="visible"/>
                                      </p:to>
                                    </p:set>
                                    <p:anim calcmode="lin" valueType="num">
                                      <p:cBhvr>
                                        <p:cTn id="34" dur="500" fill="hold"/>
                                        <p:tgtEl>
                                          <p:spTgt spid="57"/>
                                        </p:tgtEl>
                                        <p:attrNameLst>
                                          <p:attrName>ppt_w</p:attrName>
                                        </p:attrNameLst>
                                      </p:cBhvr>
                                      <p:tavLst>
                                        <p:tav tm="0">
                                          <p:val>
                                            <p:fltVal val="0"/>
                                          </p:val>
                                        </p:tav>
                                        <p:tav tm="100000">
                                          <p:val>
                                            <p:strVal val="#ppt_w"/>
                                          </p:val>
                                        </p:tav>
                                      </p:tavLst>
                                    </p:anim>
                                    <p:anim calcmode="lin" valueType="num">
                                      <p:cBhvr>
                                        <p:cTn id="35" dur="500" fill="hold"/>
                                        <p:tgtEl>
                                          <p:spTgt spid="57"/>
                                        </p:tgtEl>
                                        <p:attrNameLst>
                                          <p:attrName>ppt_h</p:attrName>
                                        </p:attrNameLst>
                                      </p:cBhvr>
                                      <p:tavLst>
                                        <p:tav tm="0">
                                          <p:val>
                                            <p:fltVal val="0"/>
                                          </p:val>
                                        </p:tav>
                                        <p:tav tm="100000">
                                          <p:val>
                                            <p:strVal val="#ppt_h"/>
                                          </p:val>
                                        </p:tav>
                                      </p:tavLst>
                                    </p:anim>
                                    <p:animEffect transition="in" filter="fade">
                                      <p:cBhvr>
                                        <p:cTn id="36" dur="500"/>
                                        <p:tgtEl>
                                          <p:spTgt spid="57"/>
                                        </p:tgtEl>
                                      </p:cBhvr>
                                    </p:animEffect>
                                  </p:childTnLst>
                                </p:cTn>
                              </p:par>
                              <p:par>
                                <p:cTn id="37" presetID="53" presetClass="entr" presetSubtype="16" fill="hold" nodeType="withEffect">
                                  <p:stCondLst>
                                    <p:cond delay="0"/>
                                  </p:stCondLst>
                                  <p:childTnLst>
                                    <p:set>
                                      <p:cBhvr>
                                        <p:cTn id="38" dur="1" fill="hold">
                                          <p:stCondLst>
                                            <p:cond delay="0"/>
                                          </p:stCondLst>
                                        </p:cTn>
                                        <p:tgtEl>
                                          <p:spTgt spid="60"/>
                                        </p:tgtEl>
                                        <p:attrNameLst>
                                          <p:attrName>style.visibility</p:attrName>
                                        </p:attrNameLst>
                                      </p:cBhvr>
                                      <p:to>
                                        <p:strVal val="visible"/>
                                      </p:to>
                                    </p:set>
                                    <p:anim calcmode="lin" valueType="num">
                                      <p:cBhvr>
                                        <p:cTn id="39" dur="500" fill="hold"/>
                                        <p:tgtEl>
                                          <p:spTgt spid="60"/>
                                        </p:tgtEl>
                                        <p:attrNameLst>
                                          <p:attrName>ppt_w</p:attrName>
                                        </p:attrNameLst>
                                      </p:cBhvr>
                                      <p:tavLst>
                                        <p:tav tm="0">
                                          <p:val>
                                            <p:fltVal val="0"/>
                                          </p:val>
                                        </p:tav>
                                        <p:tav tm="100000">
                                          <p:val>
                                            <p:strVal val="#ppt_w"/>
                                          </p:val>
                                        </p:tav>
                                      </p:tavLst>
                                    </p:anim>
                                    <p:anim calcmode="lin" valueType="num">
                                      <p:cBhvr>
                                        <p:cTn id="40" dur="500" fill="hold"/>
                                        <p:tgtEl>
                                          <p:spTgt spid="60"/>
                                        </p:tgtEl>
                                        <p:attrNameLst>
                                          <p:attrName>ppt_h</p:attrName>
                                        </p:attrNameLst>
                                      </p:cBhvr>
                                      <p:tavLst>
                                        <p:tav tm="0">
                                          <p:val>
                                            <p:fltVal val="0"/>
                                          </p:val>
                                        </p:tav>
                                        <p:tav tm="100000">
                                          <p:val>
                                            <p:strVal val="#ppt_h"/>
                                          </p:val>
                                        </p:tav>
                                      </p:tavLst>
                                    </p:anim>
                                    <p:animEffect transition="in" filter="fade">
                                      <p:cBhvr>
                                        <p:cTn id="41" dur="500"/>
                                        <p:tgtEl>
                                          <p:spTgt spid="60"/>
                                        </p:tgtEl>
                                      </p:cBhvr>
                                    </p:animEffect>
                                  </p:childTnLst>
                                </p:cTn>
                              </p:par>
                            </p:childTnLst>
                          </p:cTn>
                        </p:par>
                      </p:childTnLst>
                    </p:cTn>
                  </p:par>
                  <p:par>
                    <p:cTn id="42" fill="hold">
                      <p:stCondLst>
                        <p:cond delay="indefinite"/>
                      </p:stCondLst>
                      <p:childTnLst>
                        <p:par>
                          <p:cTn id="43" fill="hold">
                            <p:stCondLst>
                              <p:cond delay="0"/>
                            </p:stCondLst>
                            <p:childTnLst>
                              <p:par>
                                <p:cTn id="44" presetID="42" presetClass="path" presetSubtype="0" accel="50000" decel="50000" fill="hold" nodeType="clickEffect">
                                  <p:stCondLst>
                                    <p:cond delay="0"/>
                                  </p:stCondLst>
                                  <p:childTnLst>
                                    <p:animMotion origin="layout" path="M 2.5E-6 -2.96296E-6 L -0.12483 0.22963 " pathEditMode="relative" rAng="0" ptsTypes="AA">
                                      <p:cBhvr>
                                        <p:cTn id="45" dur="2000" fill="hold"/>
                                        <p:tgtEl>
                                          <p:spTgt spid="54"/>
                                        </p:tgtEl>
                                        <p:attrNameLst>
                                          <p:attrName>ppt_x</p:attrName>
                                          <p:attrName>ppt_y</p:attrName>
                                        </p:attrNameLst>
                                      </p:cBhvr>
                                      <p:rCtr x="-6250" y="11481"/>
                                    </p:animMotion>
                                  </p:childTnLst>
                                </p:cTn>
                              </p:par>
                              <p:par>
                                <p:cTn id="46" presetID="42" presetClass="path" presetSubtype="0" accel="50000" decel="50000" fill="hold" nodeType="withEffect">
                                  <p:stCondLst>
                                    <p:cond delay="0"/>
                                  </p:stCondLst>
                                  <p:childTnLst>
                                    <p:animMotion origin="layout" path="M 2.5E-6 -7.40741E-7 L -0.1257 0.22431 " pathEditMode="relative" rAng="0" ptsTypes="AA">
                                      <p:cBhvr>
                                        <p:cTn id="47" dur="2000" fill="hold"/>
                                        <p:tgtEl>
                                          <p:spTgt spid="57"/>
                                        </p:tgtEl>
                                        <p:attrNameLst>
                                          <p:attrName>ppt_x</p:attrName>
                                          <p:attrName>ppt_y</p:attrName>
                                        </p:attrNameLst>
                                      </p:cBhvr>
                                      <p:rCtr x="-6285" y="11204"/>
                                    </p:animMotion>
                                  </p:childTnLst>
                                </p:cTn>
                              </p:par>
                              <p:par>
                                <p:cTn id="48" presetID="42" presetClass="path" presetSubtype="0" accel="50000" decel="50000" fill="hold" nodeType="withEffect">
                                  <p:stCondLst>
                                    <p:cond delay="0"/>
                                  </p:stCondLst>
                                  <p:childTnLst>
                                    <p:animMotion origin="layout" path="M 5E-6 4.81481E-6 L -0.12969 0.2155 " pathEditMode="relative" rAng="0" ptsTypes="AA">
                                      <p:cBhvr>
                                        <p:cTn id="49" dur="2000" fill="hold"/>
                                        <p:tgtEl>
                                          <p:spTgt spid="60"/>
                                        </p:tgtEl>
                                        <p:attrNameLst>
                                          <p:attrName>ppt_x</p:attrName>
                                          <p:attrName>ppt_y</p:attrName>
                                        </p:attrNameLst>
                                      </p:cBhvr>
                                      <p:rCtr x="-6493" y="10764"/>
                                    </p:animMotion>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nodeType="clickEffect">
                                  <p:stCondLst>
                                    <p:cond delay="0"/>
                                  </p:stCondLst>
                                  <p:childTnLst>
                                    <p:set>
                                      <p:cBhvr>
                                        <p:cTn id="53" dur="1" fill="hold">
                                          <p:stCondLst>
                                            <p:cond delay="0"/>
                                          </p:stCondLst>
                                        </p:cTn>
                                        <p:tgtEl>
                                          <p:spTgt spid="84"/>
                                        </p:tgtEl>
                                        <p:attrNameLst>
                                          <p:attrName>style.visibility</p:attrName>
                                        </p:attrNameLst>
                                      </p:cBhvr>
                                      <p:to>
                                        <p:strVal val="visible"/>
                                      </p:to>
                                    </p:set>
                                    <p:anim calcmode="lin" valueType="num">
                                      <p:cBhvr>
                                        <p:cTn id="54" dur="500" fill="hold"/>
                                        <p:tgtEl>
                                          <p:spTgt spid="84"/>
                                        </p:tgtEl>
                                        <p:attrNameLst>
                                          <p:attrName>ppt_w</p:attrName>
                                        </p:attrNameLst>
                                      </p:cBhvr>
                                      <p:tavLst>
                                        <p:tav tm="0">
                                          <p:val>
                                            <p:fltVal val="0"/>
                                          </p:val>
                                        </p:tav>
                                        <p:tav tm="100000">
                                          <p:val>
                                            <p:strVal val="#ppt_w"/>
                                          </p:val>
                                        </p:tav>
                                      </p:tavLst>
                                    </p:anim>
                                    <p:anim calcmode="lin" valueType="num">
                                      <p:cBhvr>
                                        <p:cTn id="55" dur="500" fill="hold"/>
                                        <p:tgtEl>
                                          <p:spTgt spid="84"/>
                                        </p:tgtEl>
                                        <p:attrNameLst>
                                          <p:attrName>ppt_h</p:attrName>
                                        </p:attrNameLst>
                                      </p:cBhvr>
                                      <p:tavLst>
                                        <p:tav tm="0">
                                          <p:val>
                                            <p:fltVal val="0"/>
                                          </p:val>
                                        </p:tav>
                                        <p:tav tm="100000">
                                          <p:val>
                                            <p:strVal val="#ppt_h"/>
                                          </p:val>
                                        </p:tav>
                                      </p:tavLst>
                                    </p:anim>
                                    <p:animEffect transition="in" filter="fade">
                                      <p:cBhvr>
                                        <p:cTn id="56" dur="500"/>
                                        <p:tgtEl>
                                          <p:spTgt spid="84"/>
                                        </p:tgtEl>
                                      </p:cBhvr>
                                    </p:animEffect>
                                  </p:childTnLst>
                                </p:cTn>
                              </p:par>
                            </p:childTnLst>
                          </p:cTn>
                        </p:par>
                      </p:childTnLst>
                    </p:cTn>
                  </p:par>
                  <p:par>
                    <p:cTn id="57" fill="hold">
                      <p:stCondLst>
                        <p:cond delay="indefinite"/>
                      </p:stCondLst>
                      <p:childTnLst>
                        <p:par>
                          <p:cTn id="58" fill="hold">
                            <p:stCondLst>
                              <p:cond delay="0"/>
                            </p:stCondLst>
                            <p:childTnLst>
                              <p:par>
                                <p:cTn id="59" presetID="42" presetClass="path" presetSubtype="0" accel="50000" decel="50000" fill="hold" nodeType="clickEffect">
                                  <p:stCondLst>
                                    <p:cond delay="0"/>
                                  </p:stCondLst>
                                  <p:childTnLst>
                                    <p:animMotion origin="layout" path="M 2.77778E-6 -1.11111E-6 L -0.11216 -0.21713 " pathEditMode="relative" rAng="0" ptsTypes="AA">
                                      <p:cBhvr>
                                        <p:cTn id="60" dur="2000" fill="hold"/>
                                        <p:tgtEl>
                                          <p:spTgt spid="84"/>
                                        </p:tgtEl>
                                        <p:attrNameLst>
                                          <p:attrName>ppt_x</p:attrName>
                                          <p:attrName>ppt_y</p:attrName>
                                        </p:attrNameLst>
                                      </p:cBhvr>
                                      <p:rCtr x="-5608" y="-10856"/>
                                    </p:animMotion>
                                  </p:childTnLst>
                                </p:cTn>
                              </p:par>
                            </p:childTnLst>
                          </p:cTn>
                        </p:par>
                      </p:childTnLst>
                    </p:cTn>
                  </p:par>
                  <p:par>
                    <p:cTn id="61" fill="hold">
                      <p:stCondLst>
                        <p:cond delay="indefinite"/>
                      </p:stCondLst>
                      <p:childTnLst>
                        <p:par>
                          <p:cTn id="62" fill="hold">
                            <p:stCondLst>
                              <p:cond delay="0"/>
                            </p:stCondLst>
                            <p:childTnLst>
                              <p:par>
                                <p:cTn id="63" presetID="53" presetClass="entr" presetSubtype="16" fill="hold" grpId="0" nodeType="clickEffect">
                                  <p:stCondLst>
                                    <p:cond delay="0"/>
                                  </p:stCondLst>
                                  <p:childTnLst>
                                    <p:set>
                                      <p:cBhvr>
                                        <p:cTn id="64" dur="1" fill="hold">
                                          <p:stCondLst>
                                            <p:cond delay="0"/>
                                          </p:stCondLst>
                                        </p:cTn>
                                        <p:tgtEl>
                                          <p:spTgt spid="47"/>
                                        </p:tgtEl>
                                        <p:attrNameLst>
                                          <p:attrName>style.visibility</p:attrName>
                                        </p:attrNameLst>
                                      </p:cBhvr>
                                      <p:to>
                                        <p:strVal val="visible"/>
                                      </p:to>
                                    </p:set>
                                    <p:anim calcmode="lin" valueType="num">
                                      <p:cBhvr>
                                        <p:cTn id="65" dur="500" fill="hold"/>
                                        <p:tgtEl>
                                          <p:spTgt spid="47"/>
                                        </p:tgtEl>
                                        <p:attrNameLst>
                                          <p:attrName>ppt_w</p:attrName>
                                        </p:attrNameLst>
                                      </p:cBhvr>
                                      <p:tavLst>
                                        <p:tav tm="0">
                                          <p:val>
                                            <p:fltVal val="0"/>
                                          </p:val>
                                        </p:tav>
                                        <p:tav tm="100000">
                                          <p:val>
                                            <p:strVal val="#ppt_w"/>
                                          </p:val>
                                        </p:tav>
                                      </p:tavLst>
                                    </p:anim>
                                    <p:anim calcmode="lin" valueType="num">
                                      <p:cBhvr>
                                        <p:cTn id="66" dur="500" fill="hold"/>
                                        <p:tgtEl>
                                          <p:spTgt spid="47"/>
                                        </p:tgtEl>
                                        <p:attrNameLst>
                                          <p:attrName>ppt_h</p:attrName>
                                        </p:attrNameLst>
                                      </p:cBhvr>
                                      <p:tavLst>
                                        <p:tav tm="0">
                                          <p:val>
                                            <p:fltVal val="0"/>
                                          </p:val>
                                        </p:tav>
                                        <p:tav tm="100000">
                                          <p:val>
                                            <p:strVal val="#ppt_h"/>
                                          </p:val>
                                        </p:tav>
                                      </p:tavLst>
                                    </p:anim>
                                    <p:animEffect transition="in" filter="fade">
                                      <p:cBhvr>
                                        <p:cTn id="67" dur="500"/>
                                        <p:tgtEl>
                                          <p:spTgt spid="47"/>
                                        </p:tgtEl>
                                      </p:cBhvr>
                                    </p:animEffect>
                                  </p:childTnLst>
                                </p:cTn>
                              </p:par>
                            </p:childTnLst>
                          </p:cTn>
                        </p:par>
                      </p:childTnLst>
                    </p:cTn>
                  </p:par>
                  <p:par>
                    <p:cTn id="68" fill="hold">
                      <p:stCondLst>
                        <p:cond delay="indefinite"/>
                      </p:stCondLst>
                      <p:childTnLst>
                        <p:par>
                          <p:cTn id="69" fill="hold">
                            <p:stCondLst>
                              <p:cond delay="0"/>
                            </p:stCondLst>
                            <p:childTnLst>
                              <p:par>
                                <p:cTn id="70" presetID="53" presetClass="entr" presetSubtype="16" fill="hold" nodeType="clickEffect">
                                  <p:stCondLst>
                                    <p:cond delay="0"/>
                                  </p:stCondLst>
                                  <p:childTnLst>
                                    <p:set>
                                      <p:cBhvr>
                                        <p:cTn id="71" dur="1" fill="hold">
                                          <p:stCondLst>
                                            <p:cond delay="0"/>
                                          </p:stCondLst>
                                        </p:cTn>
                                        <p:tgtEl>
                                          <p:spTgt spid="51"/>
                                        </p:tgtEl>
                                        <p:attrNameLst>
                                          <p:attrName>style.visibility</p:attrName>
                                        </p:attrNameLst>
                                      </p:cBhvr>
                                      <p:to>
                                        <p:strVal val="visible"/>
                                      </p:to>
                                    </p:set>
                                    <p:anim calcmode="lin" valueType="num">
                                      <p:cBhvr>
                                        <p:cTn id="72" dur="500" fill="hold"/>
                                        <p:tgtEl>
                                          <p:spTgt spid="51"/>
                                        </p:tgtEl>
                                        <p:attrNameLst>
                                          <p:attrName>ppt_w</p:attrName>
                                        </p:attrNameLst>
                                      </p:cBhvr>
                                      <p:tavLst>
                                        <p:tav tm="0">
                                          <p:val>
                                            <p:fltVal val="0"/>
                                          </p:val>
                                        </p:tav>
                                        <p:tav tm="100000">
                                          <p:val>
                                            <p:strVal val="#ppt_w"/>
                                          </p:val>
                                        </p:tav>
                                      </p:tavLst>
                                    </p:anim>
                                    <p:anim calcmode="lin" valueType="num">
                                      <p:cBhvr>
                                        <p:cTn id="73" dur="500" fill="hold"/>
                                        <p:tgtEl>
                                          <p:spTgt spid="51"/>
                                        </p:tgtEl>
                                        <p:attrNameLst>
                                          <p:attrName>ppt_h</p:attrName>
                                        </p:attrNameLst>
                                      </p:cBhvr>
                                      <p:tavLst>
                                        <p:tav tm="0">
                                          <p:val>
                                            <p:fltVal val="0"/>
                                          </p:val>
                                        </p:tav>
                                        <p:tav tm="100000">
                                          <p:val>
                                            <p:strVal val="#ppt_h"/>
                                          </p:val>
                                        </p:tav>
                                      </p:tavLst>
                                    </p:anim>
                                    <p:animEffect transition="in" filter="fade">
                                      <p:cBhvr>
                                        <p:cTn id="74"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正方形/長方形 43"/>
          <p:cNvSpPr/>
          <p:nvPr/>
        </p:nvSpPr>
        <p:spPr>
          <a:xfrm>
            <a:off x="577626" y="790865"/>
            <a:ext cx="7991923" cy="5732318"/>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メイリオ"/>
            </a:endParaRPr>
          </a:p>
        </p:txBody>
      </p:sp>
      <p:sp>
        <p:nvSpPr>
          <p:cNvPr id="2" name="タイトル 1"/>
          <p:cNvSpPr>
            <a:spLocks noGrp="1"/>
          </p:cNvSpPr>
          <p:nvPr>
            <p:ph type="title"/>
          </p:nvPr>
        </p:nvSpPr>
        <p:spPr>
          <a:xfrm>
            <a:off x="230400" y="266400"/>
            <a:ext cx="8686800" cy="416221"/>
          </a:xfrm>
        </p:spPr>
        <p:txBody>
          <a:bodyPr lIns="0" rIns="0"/>
          <a:lstStyle/>
          <a:p>
            <a:r>
              <a:rPr lang="en-US" altLang="ja-JP" sz="2700" dirty="0">
                <a:solidFill>
                  <a:schemeClr val="tx1">
                    <a:lumMod val="50000"/>
                    <a:lumOff val="50000"/>
                  </a:schemeClr>
                </a:solidFill>
                <a:latin typeface="Meiryo" panose="020B0604030504040204" pitchFamily="34" charset="-128"/>
                <a:ea typeface="Meiryo" panose="020B0604030504040204" pitchFamily="34" charset="-128"/>
              </a:rPr>
              <a:t>DX</a:t>
            </a:r>
            <a:r>
              <a:rPr lang="ja-JP" altLang="en-US" sz="2700">
                <a:solidFill>
                  <a:schemeClr val="tx1">
                    <a:lumMod val="50000"/>
                    <a:lumOff val="50000"/>
                  </a:schemeClr>
                </a:solidFill>
                <a:latin typeface="Meiryo" panose="020B0604030504040204" pitchFamily="34" charset="-128"/>
                <a:ea typeface="Meiryo" panose="020B0604030504040204" pitchFamily="34" charset="-128"/>
              </a:rPr>
              <a:t>を支えるテクノロジー・トライアングル</a:t>
            </a:r>
            <a:endParaRPr kumimoji="1" lang="ja-JP" altLang="en-US" sz="2700" dirty="0">
              <a:latin typeface="Meiryo" panose="020B0604030504040204" pitchFamily="34" charset="-128"/>
              <a:ea typeface="Meiryo" panose="020B0604030504040204" pitchFamily="34" charset="-128"/>
            </a:endParaRPr>
          </a:p>
        </p:txBody>
      </p:sp>
      <p:sp>
        <p:nvSpPr>
          <p:cNvPr id="4" name="正方形/長方形 3"/>
          <p:cNvSpPr/>
          <p:nvPr/>
        </p:nvSpPr>
        <p:spPr>
          <a:xfrm>
            <a:off x="755650" y="1110348"/>
            <a:ext cx="7632700" cy="2571402"/>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メイリオ"/>
            </a:endParaRPr>
          </a:p>
        </p:txBody>
      </p:sp>
      <p:sp>
        <p:nvSpPr>
          <p:cNvPr id="5" name="正方形/長方形 4"/>
          <p:cNvSpPr/>
          <p:nvPr/>
        </p:nvSpPr>
        <p:spPr>
          <a:xfrm>
            <a:off x="755650" y="3823768"/>
            <a:ext cx="7613853" cy="261813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r"/>
            <a:endParaRPr kumimoji="1" lang="ja-JP" altLang="en-US" sz="1200" dirty="0">
              <a:solidFill>
                <a:srgbClr val="FFFFFF"/>
              </a:solidFill>
              <a:latin typeface="Meiryo" panose="020B0604030504040204" pitchFamily="34" charset="-128"/>
              <a:ea typeface="Meiryo" panose="020B0604030504040204" pitchFamily="34" charset="-128"/>
              <a:cs typeface="メイリオ"/>
            </a:endParaRPr>
          </a:p>
        </p:txBody>
      </p:sp>
      <p:sp>
        <p:nvSpPr>
          <p:cNvPr id="63" name="テキスト ボックス 62"/>
          <p:cNvSpPr txBox="1"/>
          <p:nvPr/>
        </p:nvSpPr>
        <p:spPr>
          <a:xfrm>
            <a:off x="1111567" y="6109084"/>
            <a:ext cx="2469985" cy="307777"/>
          </a:xfrm>
          <a:prstGeom prst="rect">
            <a:avLst/>
          </a:prstGeom>
          <a:noFill/>
          <a:effectLst>
            <a:outerShdw blurRad="50800" dist="38100" dir="2700000" algn="tl" rotWithShape="0">
              <a:prstClr val="black">
                <a:alpha val="40000"/>
              </a:prstClr>
            </a:outerShdw>
          </a:effectLst>
        </p:spPr>
        <p:txBody>
          <a:bodyPr wrap="none" rtlCol="0">
            <a:spAutoFit/>
          </a:bodyPr>
          <a:lstStyle/>
          <a:p>
            <a:pPr algn="ctr"/>
            <a:r>
              <a:rPr kumimoji="1" lang="ja-JP" altLang="en-US" sz="1400" b="1" dirty="0">
                <a:solidFill>
                  <a:schemeClr val="bg1"/>
                </a:solidFill>
                <a:latin typeface="Meiryo" panose="020B0604030504040204" pitchFamily="34" charset="-128"/>
                <a:ea typeface="Meiryo" panose="020B0604030504040204" pitchFamily="34" charset="-128"/>
                <a:cs typeface="メイリオ"/>
              </a:rPr>
              <a:t>現実世界／</a:t>
            </a:r>
            <a:r>
              <a:rPr kumimoji="1" lang="en-US" altLang="ja-JP" sz="1400" b="1" dirty="0">
                <a:solidFill>
                  <a:schemeClr val="bg1"/>
                </a:solidFill>
                <a:latin typeface="Meiryo" panose="020B0604030504040204" pitchFamily="34" charset="-128"/>
                <a:ea typeface="Meiryo" panose="020B0604030504040204" pitchFamily="34" charset="-128"/>
                <a:cs typeface="メイリオ"/>
              </a:rPr>
              <a:t>Physical World</a:t>
            </a:r>
            <a:endParaRPr kumimoji="1" lang="ja-JP" altLang="en-US" sz="1400" b="1" dirty="0">
              <a:solidFill>
                <a:schemeClr val="bg1"/>
              </a:solidFill>
              <a:latin typeface="Meiryo" panose="020B0604030504040204" pitchFamily="34" charset="-128"/>
              <a:ea typeface="Meiryo" panose="020B0604030504040204" pitchFamily="34" charset="-128"/>
              <a:cs typeface="メイリオ"/>
            </a:endParaRPr>
          </a:p>
        </p:txBody>
      </p:sp>
      <p:grpSp>
        <p:nvGrpSpPr>
          <p:cNvPr id="64" name="図形グループ 63"/>
          <p:cNvGrpSpPr/>
          <p:nvPr/>
        </p:nvGrpSpPr>
        <p:grpSpPr>
          <a:xfrm>
            <a:off x="928414" y="6065849"/>
            <a:ext cx="140847" cy="285806"/>
            <a:chOff x="1305189" y="2570455"/>
            <a:chExt cx="969964" cy="2007872"/>
          </a:xfrm>
          <a:solidFill>
            <a:schemeClr val="bg1">
              <a:lumMod val="85000"/>
            </a:schemeClr>
          </a:solidFill>
        </p:grpSpPr>
        <p:sp>
          <p:nvSpPr>
            <p:cNvPr id="65" name="円/楕円 64"/>
            <p:cNvSpPr/>
            <p:nvPr/>
          </p:nvSpPr>
          <p:spPr>
            <a:xfrm>
              <a:off x="1305189" y="2570455"/>
              <a:ext cx="969962" cy="920750"/>
            </a:xfrm>
            <a:prstGeom prst="ellipse">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66" name="フローチャート: 論理積ゲート 65"/>
            <p:cNvSpPr/>
            <p:nvPr/>
          </p:nvSpPr>
          <p:spPr>
            <a:xfrm rot="16200000">
              <a:off x="1246611" y="3549784"/>
              <a:ext cx="1087122" cy="969963"/>
            </a:xfrm>
            <a:prstGeom prst="flowChartDelay">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grpSp>
      <p:sp>
        <p:nvSpPr>
          <p:cNvPr id="78" name="テキスト ボックス 77"/>
          <p:cNvSpPr txBox="1"/>
          <p:nvPr/>
        </p:nvSpPr>
        <p:spPr>
          <a:xfrm>
            <a:off x="774386" y="802571"/>
            <a:ext cx="6909827" cy="307777"/>
          </a:xfrm>
          <a:prstGeom prst="rect">
            <a:avLst/>
          </a:prstGeom>
          <a:noFill/>
          <a:effectLst>
            <a:outerShdw blurRad="50800" dist="38100" dir="2700000" algn="tl" rotWithShape="0">
              <a:prstClr val="black">
                <a:alpha val="40000"/>
              </a:prstClr>
            </a:outerShdw>
          </a:effectLst>
        </p:spPr>
        <p:txBody>
          <a:bodyPr wrap="none" rtlCol="0">
            <a:spAutoFit/>
          </a:bodyPr>
          <a:lstStyle/>
          <a:p>
            <a:r>
              <a:rPr kumimoji="1" lang="en-US" altLang="ja-JP" sz="1400" b="1" dirty="0">
                <a:solidFill>
                  <a:srgbClr val="0000FF"/>
                </a:solidFill>
                <a:latin typeface="Meiryo" panose="020B0604030504040204" pitchFamily="34" charset="-128"/>
                <a:ea typeface="Meiryo" panose="020B0604030504040204" pitchFamily="34" charset="-128"/>
                <a:cs typeface="メイリオ"/>
              </a:rPr>
              <a:t>Cyber Physical System</a:t>
            </a:r>
            <a:r>
              <a:rPr lang="ja-JP" altLang="en-US" sz="1400" dirty="0">
                <a:solidFill>
                  <a:srgbClr val="0000FF"/>
                </a:solidFill>
                <a:latin typeface="Meiryo" panose="020B0604030504040204" pitchFamily="34" charset="-128"/>
                <a:ea typeface="Meiryo" panose="020B0604030504040204" pitchFamily="34" charset="-128"/>
                <a:cs typeface="メイリオ"/>
              </a:rPr>
              <a:t>／現実世界とサイバー世界が緊密に結合されたシステム</a:t>
            </a:r>
            <a:endParaRPr kumimoji="1" lang="ja-JP" altLang="en-US" sz="1400" dirty="0">
              <a:solidFill>
                <a:srgbClr val="0000FF"/>
              </a:solidFill>
              <a:latin typeface="Meiryo" panose="020B0604030504040204" pitchFamily="34" charset="-128"/>
              <a:ea typeface="Meiryo" panose="020B0604030504040204" pitchFamily="34" charset="-128"/>
              <a:cs typeface="メイリオ"/>
            </a:endParaRPr>
          </a:p>
        </p:txBody>
      </p:sp>
      <p:sp>
        <p:nvSpPr>
          <p:cNvPr id="88" name="円/楕円 87">
            <a:extLst>
              <a:ext uri="{FF2B5EF4-FFF2-40B4-BE49-F238E27FC236}">
                <a16:creationId xmlns:a16="http://schemas.microsoft.com/office/drawing/2014/main" id="{2212206C-EC7C-2544-BB2D-C8A11B46589E}"/>
              </a:ext>
            </a:extLst>
          </p:cNvPr>
          <p:cNvSpPr/>
          <p:nvPr/>
        </p:nvSpPr>
        <p:spPr>
          <a:xfrm>
            <a:off x="2822026" y="1679203"/>
            <a:ext cx="3507102" cy="3507102"/>
          </a:xfrm>
          <a:prstGeom prst="ellipse">
            <a:avLst/>
          </a:prstGeom>
          <a:solidFill>
            <a:srgbClr val="7030A0">
              <a:alpha val="78824"/>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grpSp>
        <p:nvGrpSpPr>
          <p:cNvPr id="67" name="図形グループ 66"/>
          <p:cNvGrpSpPr/>
          <p:nvPr/>
        </p:nvGrpSpPr>
        <p:grpSpPr>
          <a:xfrm>
            <a:off x="868098" y="1226153"/>
            <a:ext cx="435120" cy="221430"/>
            <a:chOff x="896286" y="1234200"/>
            <a:chExt cx="462010" cy="243850"/>
          </a:xfrm>
        </p:grpSpPr>
        <p:grpSp>
          <p:nvGrpSpPr>
            <p:cNvPr id="68" name="図形グループ 67"/>
            <p:cNvGrpSpPr/>
            <p:nvPr/>
          </p:nvGrpSpPr>
          <p:grpSpPr>
            <a:xfrm>
              <a:off x="896286" y="1234200"/>
              <a:ext cx="195054" cy="110026"/>
              <a:chOff x="6769100" y="1390650"/>
              <a:chExt cx="317500" cy="157483"/>
            </a:xfrm>
          </p:grpSpPr>
          <p:sp>
            <p:nvSpPr>
              <p:cNvPr id="74" name="正方形/長方形 7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75" name="円/楕円 7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76" name="直線コネクタ 75"/>
              <p:cNvCxnSpPr>
                <a:stCxn id="75" idx="6"/>
                <a:endCxn id="7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9" name="図形グループ 68"/>
            <p:cNvGrpSpPr/>
            <p:nvPr/>
          </p:nvGrpSpPr>
          <p:grpSpPr>
            <a:xfrm>
              <a:off x="902307" y="1368024"/>
              <a:ext cx="195054" cy="110026"/>
              <a:chOff x="6769100" y="1390650"/>
              <a:chExt cx="317500" cy="157483"/>
            </a:xfrm>
          </p:grpSpPr>
          <p:sp>
            <p:nvSpPr>
              <p:cNvPr id="71" name="正方形/長方形 7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72" name="円/楕円 7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73" name="直線コネクタ 72"/>
              <p:cNvCxnSpPr>
                <a:stCxn id="72" idx="6"/>
                <a:endCxn id="7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70" name="フローチャート: 磁気ディスク 69"/>
            <p:cNvSpPr/>
            <p:nvPr/>
          </p:nvSpPr>
          <p:spPr>
            <a:xfrm>
              <a:off x="1128131" y="1234598"/>
              <a:ext cx="230165" cy="241640"/>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grpSp>
      <p:sp>
        <p:nvSpPr>
          <p:cNvPr id="77" name="テキスト ボックス 76"/>
          <p:cNvSpPr txBox="1"/>
          <p:nvPr/>
        </p:nvSpPr>
        <p:spPr>
          <a:xfrm>
            <a:off x="1336332" y="1183409"/>
            <a:ext cx="2604374" cy="307777"/>
          </a:xfrm>
          <a:prstGeom prst="rect">
            <a:avLst/>
          </a:prstGeom>
          <a:noFill/>
          <a:effectLst>
            <a:outerShdw blurRad="50800" dist="38100" dir="2700000" algn="tl" rotWithShape="0">
              <a:prstClr val="black">
                <a:alpha val="40000"/>
              </a:prstClr>
            </a:outerShdw>
          </a:effectLst>
        </p:spPr>
        <p:txBody>
          <a:bodyPr wrap="none" rtlCol="0">
            <a:spAutoFit/>
          </a:bodyPr>
          <a:lstStyle/>
          <a:p>
            <a:r>
              <a:rPr kumimoji="1" lang="ja-JP" altLang="en-US" sz="1400" b="1" dirty="0">
                <a:solidFill>
                  <a:srgbClr val="FFFFFF"/>
                </a:solidFill>
                <a:latin typeface="Meiryo" panose="020B0604030504040204" pitchFamily="34" charset="-128"/>
                <a:ea typeface="Meiryo" panose="020B0604030504040204" pitchFamily="34" charset="-128"/>
                <a:cs typeface="メイリオ"/>
              </a:rPr>
              <a:t>サイバー世界／</a:t>
            </a:r>
            <a:r>
              <a:rPr kumimoji="1" lang="en-US" altLang="ja-JP" sz="1400" b="1" dirty="0">
                <a:solidFill>
                  <a:srgbClr val="FFFFFF"/>
                </a:solidFill>
                <a:latin typeface="Meiryo" panose="020B0604030504040204" pitchFamily="34" charset="-128"/>
                <a:ea typeface="Meiryo" panose="020B0604030504040204" pitchFamily="34" charset="-128"/>
                <a:cs typeface="メイリオ"/>
              </a:rPr>
              <a:t>Cyber World</a:t>
            </a:r>
            <a:endParaRPr kumimoji="1" lang="ja-JP" altLang="en-US" sz="1400" b="1" dirty="0">
              <a:solidFill>
                <a:srgbClr val="FFFFFF"/>
              </a:solidFill>
              <a:latin typeface="Meiryo" panose="020B0604030504040204" pitchFamily="34" charset="-128"/>
              <a:ea typeface="Meiryo" panose="020B0604030504040204" pitchFamily="34" charset="-128"/>
              <a:cs typeface="メイリオ"/>
            </a:endParaRPr>
          </a:p>
        </p:txBody>
      </p:sp>
      <p:sp>
        <p:nvSpPr>
          <p:cNvPr id="81" name="正方形/長方形 80">
            <a:extLst>
              <a:ext uri="{FF2B5EF4-FFF2-40B4-BE49-F238E27FC236}">
                <a16:creationId xmlns:a16="http://schemas.microsoft.com/office/drawing/2014/main" id="{895A4DC9-B688-954F-8EEB-C740148047D4}"/>
              </a:ext>
            </a:extLst>
          </p:cNvPr>
          <p:cNvSpPr/>
          <p:nvPr/>
        </p:nvSpPr>
        <p:spPr>
          <a:xfrm>
            <a:off x="6290139" y="1475283"/>
            <a:ext cx="2026602" cy="1898455"/>
          </a:xfrm>
          <a:prstGeom prst="rect">
            <a:avLst/>
          </a:prstGeom>
          <a:solidFill>
            <a:srgbClr val="0432FF">
              <a:alpha val="52941"/>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3" name="正方形/長方形 82">
            <a:extLst>
              <a:ext uri="{FF2B5EF4-FFF2-40B4-BE49-F238E27FC236}">
                <a16:creationId xmlns:a16="http://schemas.microsoft.com/office/drawing/2014/main" id="{82136033-EBDE-9443-8BC5-7FD22DBD246D}"/>
              </a:ext>
            </a:extLst>
          </p:cNvPr>
          <p:cNvSpPr/>
          <p:nvPr/>
        </p:nvSpPr>
        <p:spPr>
          <a:xfrm>
            <a:off x="827259" y="1469193"/>
            <a:ext cx="2038697" cy="1898455"/>
          </a:xfrm>
          <a:prstGeom prst="rect">
            <a:avLst/>
          </a:prstGeom>
          <a:solidFill>
            <a:srgbClr val="0432FF">
              <a:alpha val="52941"/>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4" name="テキスト ボックス 83">
            <a:extLst>
              <a:ext uri="{FF2B5EF4-FFF2-40B4-BE49-F238E27FC236}">
                <a16:creationId xmlns:a16="http://schemas.microsoft.com/office/drawing/2014/main" id="{F337555C-DAEA-4643-9F90-2326AE63C641}"/>
              </a:ext>
            </a:extLst>
          </p:cNvPr>
          <p:cNvSpPr txBox="1"/>
          <p:nvPr/>
        </p:nvSpPr>
        <p:spPr>
          <a:xfrm>
            <a:off x="979406" y="2127045"/>
            <a:ext cx="1152800" cy="584775"/>
          </a:xfrm>
          <a:prstGeom prst="rect">
            <a:avLst/>
          </a:prstGeom>
          <a:noFill/>
        </p:spPr>
        <p:txBody>
          <a:bodyPr wrap="square" rtlCol="0" anchor="ctr">
            <a:spAutoFit/>
          </a:bodyPr>
          <a:lstStyle/>
          <a:p>
            <a:r>
              <a:rPr kumimoji="1" lang="ja-JP" altLang="en-US" sz="1600" b="1">
                <a:solidFill>
                  <a:schemeClr val="bg1"/>
                </a:solidFill>
                <a:latin typeface="Meiryo" panose="020B0604030504040204" pitchFamily="34" charset="-128"/>
                <a:ea typeface="Meiryo" panose="020B0604030504040204" pitchFamily="34" charset="-128"/>
                <a:cs typeface="Meiryo" charset="-128"/>
              </a:rPr>
              <a:t>予　測</a:t>
            </a:r>
            <a:endParaRPr kumimoji="1" lang="en-US" altLang="ja-JP" sz="1600" b="1" dirty="0">
              <a:solidFill>
                <a:schemeClr val="bg1"/>
              </a:solidFill>
              <a:latin typeface="Meiryo" panose="020B0604030504040204" pitchFamily="34" charset="-128"/>
              <a:ea typeface="Meiryo" panose="020B0604030504040204" pitchFamily="34" charset="-128"/>
              <a:cs typeface="Meiryo" charset="-128"/>
            </a:endParaRPr>
          </a:p>
          <a:p>
            <a:r>
              <a:rPr lang="ja-JP" altLang="en-US" sz="1600" b="1">
                <a:solidFill>
                  <a:schemeClr val="bg1"/>
                </a:solidFill>
                <a:latin typeface="Meiryo" panose="020B0604030504040204" pitchFamily="34" charset="-128"/>
                <a:ea typeface="Meiryo" panose="020B0604030504040204" pitchFamily="34" charset="-128"/>
                <a:cs typeface="Meiryo" charset="-128"/>
              </a:rPr>
              <a:t>最適解</a:t>
            </a:r>
            <a:endParaRPr kumimoji="1" lang="ja-JP" altLang="en-US" sz="1400" b="1" dirty="0">
              <a:solidFill>
                <a:schemeClr val="bg1"/>
              </a:solidFill>
              <a:latin typeface="Meiryo" panose="020B0604030504040204" pitchFamily="34" charset="-128"/>
              <a:ea typeface="Meiryo" panose="020B0604030504040204" pitchFamily="34" charset="-128"/>
              <a:cs typeface="Meiryo" charset="-128"/>
            </a:endParaRPr>
          </a:p>
        </p:txBody>
      </p:sp>
      <p:sp>
        <p:nvSpPr>
          <p:cNvPr id="85" name="テキスト ボックス 84">
            <a:extLst>
              <a:ext uri="{FF2B5EF4-FFF2-40B4-BE49-F238E27FC236}">
                <a16:creationId xmlns:a16="http://schemas.microsoft.com/office/drawing/2014/main" id="{4EB94EF2-A9BC-C14C-A5E8-F3B82647CB35}"/>
              </a:ext>
            </a:extLst>
          </p:cNvPr>
          <p:cNvSpPr txBox="1"/>
          <p:nvPr/>
        </p:nvSpPr>
        <p:spPr>
          <a:xfrm>
            <a:off x="7068972" y="2125138"/>
            <a:ext cx="1237959" cy="584775"/>
          </a:xfrm>
          <a:prstGeom prst="rect">
            <a:avLst/>
          </a:prstGeom>
          <a:noFill/>
        </p:spPr>
        <p:txBody>
          <a:bodyPr wrap="square" rtlCol="0" anchor="ctr">
            <a:spAutoFit/>
          </a:bodyPr>
          <a:lstStyle/>
          <a:p>
            <a:pPr algn="r"/>
            <a:r>
              <a:rPr kumimoji="1" lang="ja-JP" altLang="en-US" sz="1600" b="1">
                <a:solidFill>
                  <a:schemeClr val="bg1"/>
                </a:solidFill>
                <a:latin typeface="Meiryo" panose="020B0604030504040204" pitchFamily="34" charset="-128"/>
                <a:ea typeface="Meiryo" panose="020B0604030504040204" pitchFamily="34" charset="-128"/>
                <a:cs typeface="Meiryo" charset="-128"/>
              </a:rPr>
              <a:t>ビジネス</a:t>
            </a:r>
            <a:endParaRPr kumimoji="1" lang="en-US" altLang="ja-JP" sz="1600" b="1" dirty="0">
              <a:solidFill>
                <a:schemeClr val="bg1"/>
              </a:solidFill>
              <a:latin typeface="Meiryo" panose="020B0604030504040204" pitchFamily="34" charset="-128"/>
              <a:ea typeface="Meiryo" panose="020B0604030504040204" pitchFamily="34" charset="-128"/>
              <a:cs typeface="Meiryo" charset="-128"/>
            </a:endParaRPr>
          </a:p>
          <a:p>
            <a:pPr algn="r"/>
            <a:r>
              <a:rPr kumimoji="1" lang="ja-JP" altLang="en-US" sz="1600" b="1">
                <a:solidFill>
                  <a:schemeClr val="bg1"/>
                </a:solidFill>
                <a:latin typeface="Meiryo" panose="020B0604030504040204" pitchFamily="34" charset="-128"/>
                <a:ea typeface="Meiryo" panose="020B0604030504040204" pitchFamily="34" charset="-128"/>
                <a:cs typeface="Meiryo" charset="-128"/>
              </a:rPr>
              <a:t>の</a:t>
            </a:r>
            <a:r>
              <a:rPr lang="ja-JP" altLang="en-US" sz="1600" b="1">
                <a:solidFill>
                  <a:schemeClr val="bg1"/>
                </a:solidFill>
                <a:latin typeface="Meiryo" panose="020B0604030504040204" pitchFamily="34" charset="-128"/>
                <a:ea typeface="Meiryo" panose="020B0604030504040204" pitchFamily="34" charset="-128"/>
                <a:cs typeface="Meiryo" charset="-128"/>
              </a:rPr>
              <a:t>最適化</a:t>
            </a:r>
            <a:endParaRPr kumimoji="1" lang="ja-JP" altLang="en-US" sz="1400" b="1" dirty="0">
              <a:solidFill>
                <a:schemeClr val="bg1"/>
              </a:solidFill>
              <a:latin typeface="Meiryo" panose="020B0604030504040204" pitchFamily="34" charset="-128"/>
              <a:ea typeface="Meiryo" panose="020B0604030504040204" pitchFamily="34" charset="-128"/>
              <a:cs typeface="Meiryo" charset="-128"/>
            </a:endParaRPr>
          </a:p>
        </p:txBody>
      </p:sp>
      <p:sp>
        <p:nvSpPr>
          <p:cNvPr id="7" name="円/楕円 6"/>
          <p:cNvSpPr/>
          <p:nvPr/>
        </p:nvSpPr>
        <p:spPr>
          <a:xfrm>
            <a:off x="1886709" y="1474753"/>
            <a:ext cx="1898455" cy="1898455"/>
          </a:xfrm>
          <a:prstGeom prst="ellipse">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8" name="円/楕円 7"/>
          <p:cNvSpPr/>
          <p:nvPr/>
        </p:nvSpPr>
        <p:spPr>
          <a:xfrm>
            <a:off x="5340912" y="1474753"/>
            <a:ext cx="1898455" cy="1898455"/>
          </a:xfrm>
          <a:prstGeom prst="ellipse">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23" name="テキスト ボックス 22"/>
          <p:cNvSpPr txBox="1"/>
          <p:nvPr/>
        </p:nvSpPr>
        <p:spPr>
          <a:xfrm>
            <a:off x="1886710" y="1622721"/>
            <a:ext cx="1898455" cy="307777"/>
          </a:xfrm>
          <a:prstGeom prst="rect">
            <a:avLst/>
          </a:prstGeom>
          <a:noFill/>
        </p:spPr>
        <p:txBody>
          <a:bodyPr wrap="square" rtlCol="0" anchor="ctr">
            <a:spAutoFit/>
          </a:bodyPr>
          <a:lstStyle/>
          <a:p>
            <a:pPr algn="ctr"/>
            <a:r>
              <a:rPr kumimoji="1" lang="ja-JP" altLang="en-US" sz="1400" b="1">
                <a:solidFill>
                  <a:schemeClr val="bg1"/>
                </a:solidFill>
                <a:latin typeface="Meiryo" panose="020B0604030504040204" pitchFamily="34" charset="-128"/>
                <a:ea typeface="Meiryo" panose="020B0604030504040204" pitchFamily="34" charset="-128"/>
                <a:cs typeface="Meiryo" charset="-128"/>
              </a:rPr>
              <a:t>データ解析</a:t>
            </a:r>
            <a:endParaRPr kumimoji="1" lang="ja-JP" altLang="en-US" sz="1400" b="1" dirty="0">
              <a:solidFill>
                <a:schemeClr val="bg1"/>
              </a:solidFill>
              <a:latin typeface="Meiryo" panose="020B0604030504040204" pitchFamily="34" charset="-128"/>
              <a:ea typeface="Meiryo" panose="020B0604030504040204" pitchFamily="34" charset="-128"/>
              <a:cs typeface="Meiryo" charset="-128"/>
            </a:endParaRPr>
          </a:p>
        </p:txBody>
      </p:sp>
      <p:sp>
        <p:nvSpPr>
          <p:cNvPr id="24" name="テキスト ボックス 23"/>
          <p:cNvSpPr txBox="1"/>
          <p:nvPr/>
        </p:nvSpPr>
        <p:spPr>
          <a:xfrm>
            <a:off x="5340912" y="1623707"/>
            <a:ext cx="1898455" cy="307777"/>
          </a:xfrm>
          <a:prstGeom prst="rect">
            <a:avLst/>
          </a:prstGeom>
          <a:noFill/>
        </p:spPr>
        <p:txBody>
          <a:bodyPr wrap="square" rtlCol="0" anchor="ctr">
            <a:spAutoFit/>
          </a:bodyPr>
          <a:lstStyle/>
          <a:p>
            <a:pPr algn="ctr"/>
            <a:r>
              <a:rPr kumimoji="1" lang="ja-JP" altLang="en-US" sz="1400" b="1">
                <a:solidFill>
                  <a:schemeClr val="bg1"/>
                </a:solidFill>
                <a:latin typeface="Meiryo" panose="020B0604030504040204" pitchFamily="34" charset="-128"/>
                <a:ea typeface="Meiryo" panose="020B0604030504040204" pitchFamily="34" charset="-128"/>
                <a:cs typeface="Meiryo" charset="-128"/>
              </a:rPr>
              <a:t>データ活用</a:t>
            </a:r>
            <a:endParaRPr kumimoji="1" lang="ja-JP" altLang="en-US" sz="1400" b="1" dirty="0">
              <a:solidFill>
                <a:schemeClr val="bg1"/>
              </a:solidFill>
              <a:latin typeface="Meiryo" panose="020B0604030504040204" pitchFamily="34" charset="-128"/>
              <a:ea typeface="Meiryo" panose="020B0604030504040204" pitchFamily="34" charset="-128"/>
              <a:cs typeface="Meiryo" charset="-128"/>
            </a:endParaRPr>
          </a:p>
        </p:txBody>
      </p:sp>
      <p:sp>
        <p:nvSpPr>
          <p:cNvPr id="3" name="テキスト ボックス 2">
            <a:extLst>
              <a:ext uri="{FF2B5EF4-FFF2-40B4-BE49-F238E27FC236}">
                <a16:creationId xmlns:a16="http://schemas.microsoft.com/office/drawing/2014/main" id="{F26144AF-EBFB-3743-9CC7-E9D2E1221DFC}"/>
              </a:ext>
            </a:extLst>
          </p:cNvPr>
          <p:cNvSpPr txBox="1"/>
          <p:nvPr/>
        </p:nvSpPr>
        <p:spPr>
          <a:xfrm>
            <a:off x="2583470" y="2201605"/>
            <a:ext cx="503663" cy="400110"/>
          </a:xfrm>
          <a:prstGeom prst="rect">
            <a:avLst/>
          </a:prstGeom>
          <a:noFill/>
        </p:spPr>
        <p:txBody>
          <a:bodyPr wrap="none" rtlCol="0">
            <a:spAutoFit/>
          </a:bodyPr>
          <a:lstStyle/>
          <a:p>
            <a:pPr algn="ctr"/>
            <a:r>
              <a:rPr kumimoji="1" lang="en-US" altLang="ja-JP" sz="20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AI</a:t>
            </a:r>
            <a:endParaRPr kumimoji="1" lang="ja-JP" altLang="en-US" sz="20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55" name="テキスト ボックス 54">
            <a:extLst>
              <a:ext uri="{FF2B5EF4-FFF2-40B4-BE49-F238E27FC236}">
                <a16:creationId xmlns:a16="http://schemas.microsoft.com/office/drawing/2014/main" id="{1A0BE842-D658-A349-B449-F5BCE021F451}"/>
              </a:ext>
            </a:extLst>
          </p:cNvPr>
          <p:cNvSpPr txBox="1"/>
          <p:nvPr/>
        </p:nvSpPr>
        <p:spPr>
          <a:xfrm>
            <a:off x="5685804" y="2202212"/>
            <a:ext cx="1210588" cy="400110"/>
          </a:xfrm>
          <a:prstGeom prst="rect">
            <a:avLst/>
          </a:prstGeom>
          <a:noFill/>
        </p:spPr>
        <p:txBody>
          <a:bodyPr wrap="none" rtlCol="0">
            <a:spAutoFit/>
          </a:bodyPr>
          <a:lstStyle/>
          <a:p>
            <a:pPr algn="ctr"/>
            <a:r>
              <a:rPr kumimoji="1" lang="ja-JP" altLang="en-US" sz="20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クラウド</a:t>
            </a:r>
          </a:p>
        </p:txBody>
      </p:sp>
      <p:sp>
        <p:nvSpPr>
          <p:cNvPr id="60" name="テキスト ボックス 59">
            <a:extLst>
              <a:ext uri="{FF2B5EF4-FFF2-40B4-BE49-F238E27FC236}">
                <a16:creationId xmlns:a16="http://schemas.microsoft.com/office/drawing/2014/main" id="{C9D16A91-CB2B-8E41-BCFC-5AB7299D242F}"/>
              </a:ext>
            </a:extLst>
          </p:cNvPr>
          <p:cNvSpPr txBox="1"/>
          <p:nvPr/>
        </p:nvSpPr>
        <p:spPr>
          <a:xfrm>
            <a:off x="1891906" y="2537714"/>
            <a:ext cx="1898455" cy="400110"/>
          </a:xfrm>
          <a:prstGeom prst="rect">
            <a:avLst/>
          </a:prstGeom>
          <a:noFill/>
        </p:spPr>
        <p:txBody>
          <a:bodyPr wrap="square" rtlCol="0" anchor="ctr">
            <a:spAutoFit/>
          </a:bodyPr>
          <a:lstStyle/>
          <a:p>
            <a:pPr algn="ctr"/>
            <a:r>
              <a:rPr lang="ja-JP" altLang="en-US" sz="1000" b="1">
                <a:solidFill>
                  <a:schemeClr val="bg1"/>
                </a:solidFill>
                <a:latin typeface="Meiryo" panose="020B0604030504040204" pitchFamily="34" charset="-128"/>
                <a:ea typeface="Meiryo" panose="020B0604030504040204" pitchFamily="34" charset="-128"/>
                <a:cs typeface="Meiryo" charset="-128"/>
              </a:rPr>
              <a:t>機械学習・深層学習</a:t>
            </a:r>
            <a:endParaRPr lang="en-US" altLang="ja-JP" sz="1000" b="1" dirty="0">
              <a:solidFill>
                <a:schemeClr val="bg1"/>
              </a:solidFill>
              <a:latin typeface="Meiryo" panose="020B0604030504040204" pitchFamily="34" charset="-128"/>
              <a:ea typeface="Meiryo" panose="020B0604030504040204" pitchFamily="34" charset="-128"/>
              <a:cs typeface="Meiryo" charset="-128"/>
            </a:endParaRPr>
          </a:p>
          <a:p>
            <a:pPr algn="ctr"/>
            <a:r>
              <a:rPr kumimoji="1" lang="en-US" altLang="ja-JP" sz="1000" b="1" dirty="0">
                <a:solidFill>
                  <a:schemeClr val="bg1"/>
                </a:solidFill>
                <a:latin typeface="Meiryo" panose="020B0604030504040204" pitchFamily="34" charset="-128"/>
                <a:ea typeface="Meiryo" panose="020B0604030504040204" pitchFamily="34" charset="-128"/>
                <a:cs typeface="Meiryo" charset="-128"/>
              </a:rPr>
              <a:t>AI</a:t>
            </a:r>
            <a:r>
              <a:rPr kumimoji="1" lang="ja-JP" altLang="en-US" sz="1000" b="1">
                <a:solidFill>
                  <a:schemeClr val="bg1"/>
                </a:solidFill>
                <a:latin typeface="Meiryo" panose="020B0604030504040204" pitchFamily="34" charset="-128"/>
                <a:ea typeface="Meiryo" panose="020B0604030504040204" pitchFamily="34" charset="-128"/>
                <a:cs typeface="Meiryo" charset="-128"/>
              </a:rPr>
              <a:t>チップなど</a:t>
            </a:r>
            <a:endParaRPr kumimoji="1" lang="en-US" altLang="ja-JP" sz="1000" b="1" dirty="0">
              <a:solidFill>
                <a:schemeClr val="bg1"/>
              </a:solidFill>
              <a:latin typeface="Meiryo" panose="020B0604030504040204" pitchFamily="34" charset="-128"/>
              <a:ea typeface="Meiryo" panose="020B0604030504040204" pitchFamily="34" charset="-128"/>
              <a:cs typeface="Meiryo" charset="-128"/>
            </a:endParaRPr>
          </a:p>
        </p:txBody>
      </p:sp>
      <p:sp>
        <p:nvSpPr>
          <p:cNvPr id="79" name="テキスト ボックス 78">
            <a:extLst>
              <a:ext uri="{FF2B5EF4-FFF2-40B4-BE49-F238E27FC236}">
                <a16:creationId xmlns:a16="http://schemas.microsoft.com/office/drawing/2014/main" id="{30A75259-2031-E64F-A77F-9CE5FCF19BAE}"/>
              </a:ext>
            </a:extLst>
          </p:cNvPr>
          <p:cNvSpPr txBox="1"/>
          <p:nvPr/>
        </p:nvSpPr>
        <p:spPr>
          <a:xfrm>
            <a:off x="5340912" y="2537714"/>
            <a:ext cx="1898455" cy="400110"/>
          </a:xfrm>
          <a:prstGeom prst="rect">
            <a:avLst/>
          </a:prstGeom>
          <a:noFill/>
        </p:spPr>
        <p:txBody>
          <a:bodyPr wrap="square" rtlCol="0" anchor="ctr">
            <a:spAutoFit/>
          </a:bodyPr>
          <a:lstStyle/>
          <a:p>
            <a:pPr algn="ctr"/>
            <a:r>
              <a:rPr lang="ja-JP" altLang="en-US" sz="1000" b="1">
                <a:solidFill>
                  <a:schemeClr val="bg1"/>
                </a:solidFill>
                <a:latin typeface="Meiryo" panose="020B0604030504040204" pitchFamily="34" charset="-128"/>
                <a:ea typeface="Meiryo" panose="020B0604030504040204" pitchFamily="34" charset="-128"/>
                <a:cs typeface="Meiryo" charset="-128"/>
              </a:rPr>
              <a:t>サーバーレス・コンテナ</a:t>
            </a:r>
            <a:endParaRPr lang="en-US" altLang="ja-JP" sz="1000" b="1" dirty="0">
              <a:solidFill>
                <a:schemeClr val="bg1"/>
              </a:solidFill>
              <a:latin typeface="Meiryo" panose="020B0604030504040204" pitchFamily="34" charset="-128"/>
              <a:ea typeface="Meiryo" panose="020B0604030504040204" pitchFamily="34" charset="-128"/>
              <a:cs typeface="Meiryo" charset="-128"/>
            </a:endParaRPr>
          </a:p>
          <a:p>
            <a:pPr algn="ctr"/>
            <a:r>
              <a:rPr lang="en-US" altLang="ja-JP" sz="1000" b="1" dirty="0">
                <a:solidFill>
                  <a:schemeClr val="bg1"/>
                </a:solidFill>
                <a:latin typeface="Meiryo" panose="020B0604030504040204" pitchFamily="34" charset="-128"/>
                <a:ea typeface="Meiryo" panose="020B0604030504040204" pitchFamily="34" charset="-128"/>
                <a:cs typeface="Meiryo" charset="-128"/>
              </a:rPr>
              <a:t>SaaS</a:t>
            </a:r>
            <a:r>
              <a:rPr lang="ja-JP" altLang="en-US" sz="1000" b="1">
                <a:solidFill>
                  <a:schemeClr val="bg1"/>
                </a:solidFill>
                <a:latin typeface="Meiryo" panose="020B0604030504040204" pitchFamily="34" charset="-128"/>
                <a:ea typeface="Meiryo" panose="020B0604030504040204" pitchFamily="34" charset="-128"/>
                <a:cs typeface="Meiryo" charset="-128"/>
              </a:rPr>
              <a:t>・</a:t>
            </a:r>
            <a:r>
              <a:rPr lang="en-US" altLang="ja-JP" sz="1000" b="1" dirty="0">
                <a:solidFill>
                  <a:schemeClr val="bg1"/>
                </a:solidFill>
                <a:latin typeface="Meiryo" panose="020B0604030504040204" pitchFamily="34" charset="-128"/>
                <a:ea typeface="Meiryo" panose="020B0604030504040204" pitchFamily="34" charset="-128"/>
                <a:cs typeface="Meiryo" charset="-128"/>
              </a:rPr>
              <a:t>PaaS</a:t>
            </a:r>
            <a:r>
              <a:rPr lang="ja-JP" altLang="en-US" sz="1000" b="1">
                <a:solidFill>
                  <a:schemeClr val="bg1"/>
                </a:solidFill>
                <a:latin typeface="Meiryo" panose="020B0604030504040204" pitchFamily="34" charset="-128"/>
                <a:ea typeface="Meiryo" panose="020B0604030504040204" pitchFamily="34" charset="-128"/>
                <a:cs typeface="Meiryo" charset="-128"/>
              </a:rPr>
              <a:t>など</a:t>
            </a:r>
            <a:endParaRPr kumimoji="1" lang="en-US" altLang="ja-JP" sz="1000" b="1" dirty="0">
              <a:solidFill>
                <a:schemeClr val="bg1"/>
              </a:solidFill>
              <a:latin typeface="Meiryo" panose="020B0604030504040204" pitchFamily="34" charset="-128"/>
              <a:ea typeface="Meiryo" panose="020B0604030504040204" pitchFamily="34" charset="-128"/>
              <a:cs typeface="Meiryo" charset="-128"/>
            </a:endParaRPr>
          </a:p>
        </p:txBody>
      </p:sp>
      <p:sp>
        <p:nvSpPr>
          <p:cNvPr id="22" name="テキスト ボックス 21"/>
          <p:cNvSpPr txBox="1"/>
          <p:nvPr/>
        </p:nvSpPr>
        <p:spPr>
          <a:xfrm>
            <a:off x="3622772" y="4568206"/>
            <a:ext cx="1898455" cy="307777"/>
          </a:xfrm>
          <a:prstGeom prst="rect">
            <a:avLst/>
          </a:prstGeom>
          <a:noFill/>
        </p:spPr>
        <p:txBody>
          <a:bodyPr wrap="square" rtlCol="0" anchor="ctr">
            <a:spAutoFit/>
          </a:bodyPr>
          <a:lstStyle/>
          <a:p>
            <a:pPr algn="ctr"/>
            <a:r>
              <a:rPr kumimoji="1" lang="ja-JP" altLang="en-US" sz="1400" b="1">
                <a:solidFill>
                  <a:schemeClr val="bg1"/>
                </a:solidFill>
                <a:latin typeface="Meiryo" panose="020B0604030504040204" pitchFamily="34" charset="-128"/>
                <a:ea typeface="Meiryo" panose="020B0604030504040204" pitchFamily="34" charset="-128"/>
                <a:cs typeface="Meiryo" charset="-128"/>
              </a:rPr>
              <a:t>データ収集</a:t>
            </a:r>
            <a:endParaRPr kumimoji="1" lang="ja-JP" altLang="en-US" sz="1400" b="1" dirty="0">
              <a:solidFill>
                <a:schemeClr val="bg1"/>
              </a:solidFill>
              <a:latin typeface="Meiryo" panose="020B0604030504040204" pitchFamily="34" charset="-128"/>
              <a:ea typeface="Meiryo" panose="020B0604030504040204" pitchFamily="34" charset="-128"/>
              <a:cs typeface="Meiryo" charset="-128"/>
            </a:endParaRPr>
          </a:p>
        </p:txBody>
      </p:sp>
      <p:sp>
        <p:nvSpPr>
          <p:cNvPr id="82" name="正方形/長方形 81">
            <a:extLst>
              <a:ext uri="{FF2B5EF4-FFF2-40B4-BE49-F238E27FC236}">
                <a16:creationId xmlns:a16="http://schemas.microsoft.com/office/drawing/2014/main" id="{AF56802A-8500-A74D-A075-CD95D66D382D}"/>
              </a:ext>
            </a:extLst>
          </p:cNvPr>
          <p:cNvSpPr/>
          <p:nvPr/>
        </p:nvSpPr>
        <p:spPr>
          <a:xfrm>
            <a:off x="4568705" y="4408455"/>
            <a:ext cx="2026602" cy="1898455"/>
          </a:xfrm>
          <a:prstGeom prst="rect">
            <a:avLst/>
          </a:prstGeom>
          <a:solidFill>
            <a:srgbClr val="0432FF">
              <a:alpha val="52941"/>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円/楕円 8"/>
          <p:cNvSpPr/>
          <p:nvPr/>
        </p:nvSpPr>
        <p:spPr>
          <a:xfrm>
            <a:off x="3604851" y="4410865"/>
            <a:ext cx="1898455" cy="1898455"/>
          </a:xfrm>
          <a:prstGeom prst="ellipse">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87" name="テキスト ボックス 86">
            <a:extLst>
              <a:ext uri="{FF2B5EF4-FFF2-40B4-BE49-F238E27FC236}">
                <a16:creationId xmlns:a16="http://schemas.microsoft.com/office/drawing/2014/main" id="{5F785E39-5D7E-144C-A3F4-C843E74157BD}"/>
              </a:ext>
            </a:extLst>
          </p:cNvPr>
          <p:cNvSpPr txBox="1"/>
          <p:nvPr/>
        </p:nvSpPr>
        <p:spPr>
          <a:xfrm>
            <a:off x="5194495" y="5024281"/>
            <a:ext cx="1368732" cy="584775"/>
          </a:xfrm>
          <a:prstGeom prst="rect">
            <a:avLst/>
          </a:prstGeom>
          <a:noFill/>
        </p:spPr>
        <p:txBody>
          <a:bodyPr wrap="square" rtlCol="0" anchor="ctr">
            <a:spAutoFit/>
          </a:bodyPr>
          <a:lstStyle/>
          <a:p>
            <a:pPr algn="r"/>
            <a:r>
              <a:rPr kumimoji="1" lang="ja-JP" altLang="en-US" sz="1600" b="1">
                <a:solidFill>
                  <a:schemeClr val="bg1"/>
                </a:solidFill>
                <a:latin typeface="Meiryo" panose="020B0604030504040204" pitchFamily="34" charset="-128"/>
                <a:ea typeface="Meiryo" panose="020B0604030504040204" pitchFamily="34" charset="-128"/>
                <a:cs typeface="Meiryo" charset="-128"/>
              </a:rPr>
              <a:t>デジタル</a:t>
            </a:r>
            <a:endParaRPr kumimoji="1" lang="en-US" altLang="ja-JP" sz="1600" b="1" dirty="0">
              <a:solidFill>
                <a:schemeClr val="bg1"/>
              </a:solidFill>
              <a:latin typeface="Meiryo" panose="020B0604030504040204" pitchFamily="34" charset="-128"/>
              <a:ea typeface="Meiryo" panose="020B0604030504040204" pitchFamily="34" charset="-128"/>
              <a:cs typeface="Meiryo" charset="-128"/>
            </a:endParaRPr>
          </a:p>
          <a:p>
            <a:pPr algn="r"/>
            <a:r>
              <a:rPr kumimoji="1" lang="ja-JP" altLang="en-US" sz="1600" b="1">
                <a:solidFill>
                  <a:schemeClr val="bg1"/>
                </a:solidFill>
                <a:latin typeface="Meiryo" panose="020B0604030504040204" pitchFamily="34" charset="-128"/>
                <a:ea typeface="Meiryo" panose="020B0604030504040204" pitchFamily="34" charset="-128"/>
                <a:cs typeface="Meiryo" charset="-128"/>
              </a:rPr>
              <a:t>ツイン</a:t>
            </a:r>
            <a:endParaRPr kumimoji="1" lang="ja-JP" altLang="en-US" sz="1400" b="1" dirty="0">
              <a:solidFill>
                <a:schemeClr val="bg1"/>
              </a:solidFill>
              <a:latin typeface="Meiryo" panose="020B0604030504040204" pitchFamily="34" charset="-128"/>
              <a:ea typeface="Meiryo" panose="020B0604030504040204" pitchFamily="34" charset="-128"/>
              <a:cs typeface="Meiryo" charset="-128"/>
            </a:endParaRPr>
          </a:p>
        </p:txBody>
      </p:sp>
      <p:sp>
        <p:nvSpPr>
          <p:cNvPr id="57" name="テキスト ボックス 56">
            <a:extLst>
              <a:ext uri="{FF2B5EF4-FFF2-40B4-BE49-F238E27FC236}">
                <a16:creationId xmlns:a16="http://schemas.microsoft.com/office/drawing/2014/main" id="{7E6ADCA7-5A37-C649-A6CC-D89FF667C814}"/>
              </a:ext>
            </a:extLst>
          </p:cNvPr>
          <p:cNvSpPr txBox="1"/>
          <p:nvPr/>
        </p:nvSpPr>
        <p:spPr>
          <a:xfrm>
            <a:off x="4158617" y="5111583"/>
            <a:ext cx="826765" cy="523220"/>
          </a:xfrm>
          <a:prstGeom prst="rect">
            <a:avLst/>
          </a:prstGeom>
          <a:noFill/>
        </p:spPr>
        <p:txBody>
          <a:bodyPr wrap="none" rtlCol="0">
            <a:spAutoFit/>
          </a:bodyPr>
          <a:lstStyle/>
          <a:p>
            <a:pPr algn="ctr"/>
            <a:r>
              <a:rPr kumimoji="1" lang="en-US" altLang="ja-JP" sz="28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IoT</a:t>
            </a:r>
            <a:endParaRPr kumimoji="1" lang="ja-JP" altLang="en-US" sz="28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80" name="テキスト ボックス 79">
            <a:extLst>
              <a:ext uri="{FF2B5EF4-FFF2-40B4-BE49-F238E27FC236}">
                <a16:creationId xmlns:a16="http://schemas.microsoft.com/office/drawing/2014/main" id="{CD2A5F13-C88E-AF45-848E-A547522746D6}"/>
              </a:ext>
            </a:extLst>
          </p:cNvPr>
          <p:cNvSpPr txBox="1"/>
          <p:nvPr/>
        </p:nvSpPr>
        <p:spPr>
          <a:xfrm>
            <a:off x="3619477" y="5566063"/>
            <a:ext cx="1898455" cy="400110"/>
          </a:xfrm>
          <a:prstGeom prst="rect">
            <a:avLst/>
          </a:prstGeom>
          <a:noFill/>
        </p:spPr>
        <p:txBody>
          <a:bodyPr wrap="square" rtlCol="0" anchor="ctr">
            <a:spAutoFit/>
          </a:bodyPr>
          <a:lstStyle/>
          <a:p>
            <a:pPr algn="ctr"/>
            <a:r>
              <a:rPr lang="ja-JP" altLang="en-US" sz="1000" b="1">
                <a:solidFill>
                  <a:schemeClr val="bg1"/>
                </a:solidFill>
                <a:latin typeface="Meiryo" panose="020B0604030504040204" pitchFamily="34" charset="-128"/>
                <a:ea typeface="Meiryo" panose="020B0604030504040204" pitchFamily="34" charset="-128"/>
                <a:cs typeface="Meiryo" charset="-128"/>
              </a:rPr>
              <a:t>センサー・モバイル</a:t>
            </a:r>
            <a:endParaRPr lang="en-US" altLang="ja-JP" sz="1000" b="1" dirty="0">
              <a:solidFill>
                <a:schemeClr val="bg1"/>
              </a:solidFill>
              <a:latin typeface="Meiryo" panose="020B0604030504040204" pitchFamily="34" charset="-128"/>
              <a:ea typeface="Meiryo" panose="020B0604030504040204" pitchFamily="34" charset="-128"/>
              <a:cs typeface="Meiryo" charset="-128"/>
            </a:endParaRPr>
          </a:p>
          <a:p>
            <a:pPr algn="ctr"/>
            <a:r>
              <a:rPr lang="ja-JP" altLang="en-US" sz="1000" b="1">
                <a:solidFill>
                  <a:schemeClr val="bg1"/>
                </a:solidFill>
                <a:latin typeface="Meiryo" panose="020B0604030504040204" pitchFamily="34" charset="-128"/>
                <a:ea typeface="Meiryo" panose="020B0604030504040204" pitchFamily="34" charset="-128"/>
                <a:cs typeface="Meiryo" charset="-128"/>
              </a:rPr>
              <a:t>自律制御など</a:t>
            </a:r>
            <a:endParaRPr kumimoji="1" lang="en-US" altLang="ja-JP" sz="1000" b="1" dirty="0">
              <a:solidFill>
                <a:schemeClr val="bg1"/>
              </a:solidFill>
              <a:latin typeface="Meiryo" panose="020B0604030504040204" pitchFamily="34" charset="-128"/>
              <a:ea typeface="Meiryo" panose="020B0604030504040204" pitchFamily="34" charset="-128"/>
              <a:cs typeface="Meiryo" charset="-128"/>
            </a:endParaRPr>
          </a:p>
        </p:txBody>
      </p:sp>
      <p:sp>
        <p:nvSpPr>
          <p:cNvPr id="86" name="テキスト ボックス 85">
            <a:extLst>
              <a:ext uri="{FF2B5EF4-FFF2-40B4-BE49-F238E27FC236}">
                <a16:creationId xmlns:a16="http://schemas.microsoft.com/office/drawing/2014/main" id="{245B635B-81EC-F144-B165-3C8101E9573C}"/>
              </a:ext>
            </a:extLst>
          </p:cNvPr>
          <p:cNvSpPr txBox="1"/>
          <p:nvPr/>
        </p:nvSpPr>
        <p:spPr>
          <a:xfrm>
            <a:off x="4561892" y="5637213"/>
            <a:ext cx="2029225" cy="461665"/>
          </a:xfrm>
          <a:prstGeom prst="rect">
            <a:avLst/>
          </a:prstGeom>
          <a:noFill/>
        </p:spPr>
        <p:txBody>
          <a:bodyPr wrap="square" rtlCol="0" anchor="ctr">
            <a:spAutoFit/>
          </a:bodyPr>
          <a:lstStyle/>
          <a:p>
            <a:pPr algn="r"/>
            <a:r>
              <a:rPr kumimoji="1" lang="ja-JP" altLang="en-US" sz="1200" b="1">
                <a:solidFill>
                  <a:schemeClr val="bg1"/>
                </a:solidFill>
                <a:latin typeface="Meiryo" panose="020B0604030504040204" pitchFamily="34" charset="-128"/>
                <a:ea typeface="Meiryo" panose="020B0604030504040204" pitchFamily="34" charset="-128"/>
                <a:cs typeface="Meiryo" charset="-128"/>
              </a:rPr>
              <a:t>現実世界の</a:t>
            </a:r>
            <a:endParaRPr kumimoji="1" lang="en-US" altLang="ja-JP" sz="1200" b="1" dirty="0">
              <a:solidFill>
                <a:schemeClr val="bg1"/>
              </a:solidFill>
              <a:latin typeface="Meiryo" panose="020B0604030504040204" pitchFamily="34" charset="-128"/>
              <a:ea typeface="Meiryo" panose="020B0604030504040204" pitchFamily="34" charset="-128"/>
              <a:cs typeface="Meiryo" charset="-128"/>
            </a:endParaRPr>
          </a:p>
          <a:p>
            <a:pPr algn="r"/>
            <a:r>
              <a:rPr lang="ja-JP" altLang="en-US" sz="1200" b="1">
                <a:solidFill>
                  <a:schemeClr val="bg1"/>
                </a:solidFill>
                <a:latin typeface="Meiryo" panose="020B0604030504040204" pitchFamily="34" charset="-128"/>
                <a:ea typeface="Meiryo" panose="020B0604030504040204" pitchFamily="34" charset="-128"/>
                <a:cs typeface="Meiryo" charset="-128"/>
              </a:rPr>
              <a:t>デジタルコピー</a:t>
            </a:r>
            <a:endParaRPr kumimoji="1" lang="ja-JP" altLang="en-US" sz="1200" b="1" dirty="0">
              <a:solidFill>
                <a:schemeClr val="bg1"/>
              </a:solidFill>
              <a:latin typeface="Meiryo" panose="020B0604030504040204" pitchFamily="34" charset="-128"/>
              <a:ea typeface="Meiryo" panose="020B0604030504040204" pitchFamily="34" charset="-128"/>
              <a:cs typeface="Meiryo" charset="-128"/>
            </a:endParaRPr>
          </a:p>
        </p:txBody>
      </p:sp>
      <p:sp>
        <p:nvSpPr>
          <p:cNvPr id="20" name="上矢印 19"/>
          <p:cNvSpPr/>
          <p:nvPr/>
        </p:nvSpPr>
        <p:spPr>
          <a:xfrm rot="16200000" flipV="1">
            <a:off x="4007097" y="1761749"/>
            <a:ext cx="1152128" cy="1359365"/>
          </a:xfrm>
          <a:prstGeom prst="up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8" name="上矢印 17"/>
          <p:cNvSpPr/>
          <p:nvPr/>
        </p:nvSpPr>
        <p:spPr>
          <a:xfrm rot="12915436">
            <a:off x="4914680" y="3321550"/>
            <a:ext cx="1152128" cy="1359365"/>
          </a:xfrm>
          <a:prstGeom prst="up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9" name="上矢印 18"/>
          <p:cNvSpPr/>
          <p:nvPr/>
        </p:nvSpPr>
        <p:spPr>
          <a:xfrm rot="8765260" flipV="1">
            <a:off x="3015170" y="3229746"/>
            <a:ext cx="1152128" cy="1359365"/>
          </a:xfrm>
          <a:prstGeom prst="up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59" name="テキスト ボックス 58">
            <a:extLst>
              <a:ext uri="{FF2B5EF4-FFF2-40B4-BE49-F238E27FC236}">
                <a16:creationId xmlns:a16="http://schemas.microsoft.com/office/drawing/2014/main" id="{34DA344F-AE70-AD41-997A-B6776A67FC26}"/>
              </a:ext>
            </a:extLst>
          </p:cNvPr>
          <p:cNvSpPr txBox="1"/>
          <p:nvPr/>
        </p:nvSpPr>
        <p:spPr>
          <a:xfrm>
            <a:off x="3611668" y="3064893"/>
            <a:ext cx="1922321" cy="738664"/>
          </a:xfrm>
          <a:prstGeom prst="rect">
            <a:avLst/>
          </a:prstGeom>
          <a:noFill/>
        </p:spPr>
        <p:txBody>
          <a:bodyPr wrap="none" rtlCol="0">
            <a:spAutoFit/>
          </a:bodyPr>
          <a:lstStyle/>
          <a:p>
            <a:pPr algn="ctr"/>
            <a:r>
              <a:rPr kumimoji="1" lang="en-US" altLang="ja-JP" sz="28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5G</a:t>
            </a:r>
          </a:p>
          <a:p>
            <a:pPr algn="ctr"/>
            <a:r>
              <a:rPr lang="ja-JP" altLang="en-US" sz="14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第</a:t>
            </a:r>
            <a:r>
              <a:rPr lang="en-US" altLang="ja-JP" sz="14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5</a:t>
            </a:r>
            <a:r>
              <a:rPr lang="ja-JP" altLang="en-US" sz="14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世代通信システム</a:t>
            </a:r>
            <a:endParaRPr kumimoji="1" lang="ja-JP" altLang="en-US" sz="14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6" name="テキスト ボックス 5">
            <a:extLst>
              <a:ext uri="{FF2B5EF4-FFF2-40B4-BE49-F238E27FC236}">
                <a16:creationId xmlns:a16="http://schemas.microsoft.com/office/drawing/2014/main" id="{B9766219-E152-4CEE-4EA2-DAE4B82F1AD4}"/>
              </a:ext>
            </a:extLst>
          </p:cNvPr>
          <p:cNvSpPr txBox="1"/>
          <p:nvPr/>
        </p:nvSpPr>
        <p:spPr>
          <a:xfrm>
            <a:off x="3629585" y="4642209"/>
            <a:ext cx="1898455" cy="307777"/>
          </a:xfrm>
          <a:prstGeom prst="rect">
            <a:avLst/>
          </a:prstGeom>
          <a:noFill/>
        </p:spPr>
        <p:txBody>
          <a:bodyPr wrap="square" rtlCol="0" anchor="ctr">
            <a:spAutoFit/>
          </a:bodyPr>
          <a:lstStyle/>
          <a:p>
            <a:pPr algn="ctr"/>
            <a:r>
              <a:rPr kumimoji="1" lang="ja-JP" altLang="en-US" sz="1400" b="1">
                <a:solidFill>
                  <a:schemeClr val="bg1"/>
                </a:solidFill>
                <a:latin typeface="Meiryo" panose="020B0604030504040204" pitchFamily="34" charset="-128"/>
                <a:ea typeface="Meiryo" panose="020B0604030504040204" pitchFamily="34" charset="-128"/>
                <a:cs typeface="Meiryo" charset="-128"/>
              </a:rPr>
              <a:t>データ収集</a:t>
            </a:r>
            <a:endParaRPr kumimoji="1" lang="ja-JP" altLang="en-US" sz="1400" b="1" dirty="0">
              <a:solidFill>
                <a:schemeClr val="bg1"/>
              </a:solidFill>
              <a:latin typeface="Meiryo" panose="020B0604030504040204" pitchFamily="34" charset="-128"/>
              <a:ea typeface="Meiryo" panose="020B0604030504040204" pitchFamily="34" charset="-128"/>
              <a:cs typeface="Meiryo" charset="-128"/>
            </a:endParaRPr>
          </a:p>
        </p:txBody>
      </p:sp>
    </p:spTree>
    <p:extLst>
      <p:ext uri="{BB962C8B-B14F-4D97-AF65-F5344CB8AC3E}">
        <p14:creationId xmlns:p14="http://schemas.microsoft.com/office/powerpoint/2010/main" val="2650722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anim calcmode="lin" valueType="num">
                                      <p:cBhvr>
                                        <p:cTn id="7" dur="500" fill="hold"/>
                                        <p:tgtEl>
                                          <p:spTgt spid="59"/>
                                        </p:tgtEl>
                                        <p:attrNameLst>
                                          <p:attrName>ppt_w</p:attrName>
                                        </p:attrNameLst>
                                      </p:cBhvr>
                                      <p:tavLst>
                                        <p:tav tm="0">
                                          <p:val>
                                            <p:fltVal val="0"/>
                                          </p:val>
                                        </p:tav>
                                        <p:tav tm="100000">
                                          <p:val>
                                            <p:strVal val="#ppt_w"/>
                                          </p:val>
                                        </p:tav>
                                      </p:tavLst>
                                    </p:anim>
                                    <p:anim calcmode="lin" valueType="num">
                                      <p:cBhvr>
                                        <p:cTn id="8" dur="500" fill="hold"/>
                                        <p:tgtEl>
                                          <p:spTgt spid="59"/>
                                        </p:tgtEl>
                                        <p:attrNameLst>
                                          <p:attrName>ppt_h</p:attrName>
                                        </p:attrNameLst>
                                      </p:cBhvr>
                                      <p:tavLst>
                                        <p:tav tm="0">
                                          <p:val>
                                            <p:fltVal val="0"/>
                                          </p:val>
                                        </p:tav>
                                        <p:tav tm="100000">
                                          <p:val>
                                            <p:strVal val="#ppt_h"/>
                                          </p:val>
                                        </p:tav>
                                      </p:tavLst>
                                    </p:anim>
                                    <p:animEffect transition="in" filter="fade">
                                      <p:cBhvr>
                                        <p:cTn id="9" dur="500"/>
                                        <p:tgtEl>
                                          <p:spTgt spid="5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88"/>
                                        </p:tgtEl>
                                        <p:attrNameLst>
                                          <p:attrName>style.visibility</p:attrName>
                                        </p:attrNameLst>
                                      </p:cBhvr>
                                      <p:to>
                                        <p:strVal val="visible"/>
                                      </p:to>
                                    </p:set>
                                    <p:anim calcmode="lin" valueType="num">
                                      <p:cBhvr>
                                        <p:cTn id="12" dur="500" fill="hold"/>
                                        <p:tgtEl>
                                          <p:spTgt spid="88"/>
                                        </p:tgtEl>
                                        <p:attrNameLst>
                                          <p:attrName>ppt_w</p:attrName>
                                        </p:attrNameLst>
                                      </p:cBhvr>
                                      <p:tavLst>
                                        <p:tav tm="0">
                                          <p:val>
                                            <p:fltVal val="0"/>
                                          </p:val>
                                        </p:tav>
                                        <p:tav tm="100000">
                                          <p:val>
                                            <p:strVal val="#ppt_w"/>
                                          </p:val>
                                        </p:tav>
                                      </p:tavLst>
                                    </p:anim>
                                    <p:anim calcmode="lin" valueType="num">
                                      <p:cBhvr>
                                        <p:cTn id="13" dur="500" fill="hold"/>
                                        <p:tgtEl>
                                          <p:spTgt spid="88"/>
                                        </p:tgtEl>
                                        <p:attrNameLst>
                                          <p:attrName>ppt_h</p:attrName>
                                        </p:attrNameLst>
                                      </p:cBhvr>
                                      <p:tavLst>
                                        <p:tav tm="0">
                                          <p:val>
                                            <p:fltVal val="0"/>
                                          </p:val>
                                        </p:tav>
                                        <p:tav tm="100000">
                                          <p:val>
                                            <p:strVal val="#ppt_h"/>
                                          </p:val>
                                        </p:tav>
                                      </p:tavLst>
                                    </p:anim>
                                    <p:animEffect transition="in" filter="fade">
                                      <p:cBhvr>
                                        <p:cTn id="14"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59"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正方形/長方形 18">
            <a:extLst>
              <a:ext uri="{FF2B5EF4-FFF2-40B4-BE49-F238E27FC236}">
                <a16:creationId xmlns:a16="http://schemas.microsoft.com/office/drawing/2014/main" id="{DFFA790E-E40D-7349-9FD2-FB52C24D3878}"/>
              </a:ext>
            </a:extLst>
          </p:cNvPr>
          <p:cNvSpPr/>
          <p:nvPr/>
        </p:nvSpPr>
        <p:spPr>
          <a:xfrm>
            <a:off x="314904" y="849086"/>
            <a:ext cx="8514183" cy="5210149"/>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正方形/長方形 8">
            <a:extLst>
              <a:ext uri="{FF2B5EF4-FFF2-40B4-BE49-F238E27FC236}">
                <a16:creationId xmlns:a16="http://schemas.microsoft.com/office/drawing/2014/main" id="{CF031141-80BC-0541-ADAF-0B2160C20425}"/>
              </a:ext>
            </a:extLst>
          </p:cNvPr>
          <p:cNvSpPr/>
          <p:nvPr/>
        </p:nvSpPr>
        <p:spPr>
          <a:xfrm>
            <a:off x="473525" y="2336419"/>
            <a:ext cx="8196943" cy="2219591"/>
          </a:xfrm>
          <a:prstGeom prst="rect">
            <a:avLst/>
          </a:prstGeom>
          <a:solidFill>
            <a:schemeClr val="accent1">
              <a:lumMod val="20000"/>
              <a:lumOff val="80000"/>
            </a:schemeClr>
          </a:solidFill>
          <a:ln w="762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C02C7D4A-72A8-5C42-8A76-EA354519FC8C}"/>
              </a:ext>
            </a:extLst>
          </p:cNvPr>
          <p:cNvSpPr>
            <a:spLocks noGrp="1"/>
          </p:cNvSpPr>
          <p:nvPr>
            <p:ph type="title"/>
          </p:nvPr>
        </p:nvSpPr>
        <p:spPr/>
        <p:txBody>
          <a:bodyPr/>
          <a:lstStyle/>
          <a:p>
            <a:r>
              <a:rPr kumimoji="1" lang="ja-JP" altLang="en-US"/>
              <a:t>人間とデジタルと</a:t>
            </a:r>
            <a:r>
              <a:rPr kumimoji="1" lang="en-US" altLang="ja-JP" dirty="0"/>
              <a:t>DX</a:t>
            </a:r>
            <a:r>
              <a:rPr kumimoji="1" lang="ja-JP" altLang="en-US"/>
              <a:t>の関係</a:t>
            </a:r>
          </a:p>
        </p:txBody>
      </p:sp>
      <p:sp>
        <p:nvSpPr>
          <p:cNvPr id="3" name="テキスト ボックス 2">
            <a:extLst>
              <a:ext uri="{FF2B5EF4-FFF2-40B4-BE49-F238E27FC236}">
                <a16:creationId xmlns:a16="http://schemas.microsoft.com/office/drawing/2014/main" id="{04D2DBFC-5919-9944-B3A9-0F484E9A04EF}"/>
              </a:ext>
            </a:extLst>
          </p:cNvPr>
          <p:cNvSpPr txBox="1"/>
          <p:nvPr/>
        </p:nvSpPr>
        <p:spPr>
          <a:xfrm>
            <a:off x="742585" y="1319413"/>
            <a:ext cx="2871299" cy="830997"/>
          </a:xfrm>
          <a:prstGeom prst="rect">
            <a:avLst/>
          </a:prstGeom>
          <a:noFill/>
        </p:spPr>
        <p:txBody>
          <a:bodyPr wrap="none" rtlCol="0">
            <a:spAutoFit/>
          </a:bodyPr>
          <a:lstStyle/>
          <a:p>
            <a:r>
              <a:rPr kumimoji="1" lang="ja-JP" altLang="en-US" sz="4800">
                <a:solidFill>
                  <a:schemeClr val="accent3">
                    <a:lumMod val="75000"/>
                  </a:schemeClr>
                </a:solidFill>
                <a:latin typeface="Meiryo" panose="020B0604030504040204" pitchFamily="34" charset="-128"/>
                <a:ea typeface="Meiryo" panose="020B0604030504040204" pitchFamily="34" charset="-128"/>
              </a:rPr>
              <a:t>０</a:t>
            </a:r>
            <a:r>
              <a:rPr kumimoji="1" lang="en-US" altLang="ja-JP" sz="4800" dirty="0">
                <a:solidFill>
                  <a:schemeClr val="accent3">
                    <a:lumMod val="75000"/>
                  </a:schemeClr>
                </a:solidFill>
                <a:latin typeface="Meiryo" panose="020B0604030504040204" pitchFamily="34" charset="-128"/>
                <a:ea typeface="Meiryo" panose="020B0604030504040204" pitchFamily="34" charset="-128"/>
              </a:rPr>
              <a:t>  </a:t>
            </a:r>
            <a:r>
              <a:rPr lang="ja-JP" altLang="en-US" sz="4800">
                <a:solidFill>
                  <a:schemeClr val="accent3">
                    <a:lumMod val="75000"/>
                  </a:schemeClr>
                </a:solidFill>
                <a:latin typeface="Meiryo" panose="020B0604030504040204" pitchFamily="34" charset="-128"/>
                <a:ea typeface="Meiryo" panose="020B0604030504040204" pitchFamily="34" charset="-128"/>
              </a:rPr>
              <a:t>→</a:t>
            </a:r>
            <a:r>
              <a:rPr lang="en-US" altLang="ja-JP" sz="4800" dirty="0">
                <a:solidFill>
                  <a:schemeClr val="accent3">
                    <a:lumMod val="75000"/>
                  </a:schemeClr>
                </a:solidFill>
                <a:latin typeface="Meiryo" panose="020B0604030504040204" pitchFamily="34" charset="-128"/>
                <a:ea typeface="Meiryo" panose="020B0604030504040204" pitchFamily="34" charset="-128"/>
              </a:rPr>
              <a:t>  </a:t>
            </a:r>
            <a:r>
              <a:rPr lang="ja-JP" altLang="en-US" sz="4800">
                <a:solidFill>
                  <a:schemeClr val="accent3">
                    <a:lumMod val="75000"/>
                  </a:schemeClr>
                </a:solidFill>
                <a:latin typeface="Meiryo" panose="020B0604030504040204" pitchFamily="34" charset="-128"/>
                <a:ea typeface="Meiryo" panose="020B0604030504040204" pitchFamily="34" charset="-128"/>
              </a:rPr>
              <a:t>１</a:t>
            </a:r>
            <a:endParaRPr kumimoji="1" lang="ja-JP" altLang="en-US" sz="4800">
              <a:solidFill>
                <a:schemeClr val="accent3">
                  <a:lumMod val="75000"/>
                </a:schemeClr>
              </a:solidFill>
              <a:latin typeface="Meiryo" panose="020B0604030504040204" pitchFamily="34" charset="-128"/>
              <a:ea typeface="Meiryo" panose="020B0604030504040204" pitchFamily="34" charset="-128"/>
            </a:endParaRPr>
          </a:p>
        </p:txBody>
      </p:sp>
      <p:sp>
        <p:nvSpPr>
          <p:cNvPr id="4" name="テキスト ボックス 3">
            <a:extLst>
              <a:ext uri="{FF2B5EF4-FFF2-40B4-BE49-F238E27FC236}">
                <a16:creationId xmlns:a16="http://schemas.microsoft.com/office/drawing/2014/main" id="{3EDE4D26-B8EC-6749-B3C8-1C36019BB160}"/>
              </a:ext>
            </a:extLst>
          </p:cNvPr>
          <p:cNvSpPr txBox="1"/>
          <p:nvPr/>
        </p:nvSpPr>
        <p:spPr>
          <a:xfrm>
            <a:off x="742583" y="3132422"/>
            <a:ext cx="3021981" cy="830997"/>
          </a:xfrm>
          <a:prstGeom prst="rect">
            <a:avLst/>
          </a:prstGeom>
          <a:noFill/>
        </p:spPr>
        <p:txBody>
          <a:bodyPr wrap="none" rtlCol="0">
            <a:spAutoFit/>
          </a:bodyPr>
          <a:lstStyle/>
          <a:p>
            <a:r>
              <a:rPr kumimoji="1" lang="ja-JP" altLang="en-US" sz="4800">
                <a:solidFill>
                  <a:srgbClr val="1F33E8"/>
                </a:solidFill>
                <a:latin typeface="Meiryo" panose="020B0604030504040204" pitchFamily="34" charset="-128"/>
                <a:ea typeface="Meiryo" panose="020B0604030504040204" pitchFamily="34" charset="-128"/>
              </a:rPr>
              <a:t>１</a:t>
            </a:r>
            <a:r>
              <a:rPr kumimoji="1" lang="en-US" altLang="ja-JP" sz="4800" dirty="0">
                <a:solidFill>
                  <a:srgbClr val="1F33E8"/>
                </a:solidFill>
                <a:latin typeface="Meiryo" panose="020B0604030504040204" pitchFamily="34" charset="-128"/>
                <a:ea typeface="Meiryo" panose="020B0604030504040204" pitchFamily="34" charset="-128"/>
              </a:rPr>
              <a:t>  </a:t>
            </a:r>
            <a:r>
              <a:rPr lang="ja-JP" altLang="en-US" sz="4800">
                <a:solidFill>
                  <a:srgbClr val="1F33E8"/>
                </a:solidFill>
                <a:latin typeface="Meiryo" panose="020B0604030504040204" pitchFamily="34" charset="-128"/>
                <a:ea typeface="Meiryo" panose="020B0604030504040204" pitchFamily="34" charset="-128"/>
              </a:rPr>
              <a:t>→</a:t>
            </a:r>
            <a:r>
              <a:rPr lang="en-US" altLang="ja-JP" sz="4800" dirty="0">
                <a:solidFill>
                  <a:srgbClr val="1F33E8"/>
                </a:solidFill>
                <a:latin typeface="Meiryo" panose="020B0604030504040204" pitchFamily="34" charset="-128"/>
                <a:ea typeface="Meiryo" panose="020B0604030504040204" pitchFamily="34" charset="-128"/>
              </a:rPr>
              <a:t>  10</a:t>
            </a:r>
            <a:endParaRPr kumimoji="1" lang="ja-JP" altLang="en-US" sz="4800">
              <a:solidFill>
                <a:srgbClr val="1F33E8"/>
              </a:solidFill>
              <a:latin typeface="Meiryo" panose="020B0604030504040204" pitchFamily="34" charset="-128"/>
              <a:ea typeface="Meiryo" panose="020B0604030504040204" pitchFamily="34" charset="-128"/>
            </a:endParaRPr>
          </a:p>
        </p:txBody>
      </p:sp>
      <p:sp>
        <p:nvSpPr>
          <p:cNvPr id="5" name="テキスト ボックス 4">
            <a:extLst>
              <a:ext uri="{FF2B5EF4-FFF2-40B4-BE49-F238E27FC236}">
                <a16:creationId xmlns:a16="http://schemas.microsoft.com/office/drawing/2014/main" id="{91326B41-C24D-9447-86F0-36FDDFDBF829}"/>
              </a:ext>
            </a:extLst>
          </p:cNvPr>
          <p:cNvSpPr txBox="1"/>
          <p:nvPr/>
        </p:nvSpPr>
        <p:spPr>
          <a:xfrm>
            <a:off x="704431" y="4950526"/>
            <a:ext cx="3135795" cy="830997"/>
          </a:xfrm>
          <a:prstGeom prst="rect">
            <a:avLst/>
          </a:prstGeom>
          <a:noFill/>
        </p:spPr>
        <p:txBody>
          <a:bodyPr wrap="none" rtlCol="0">
            <a:spAutoFit/>
          </a:bodyPr>
          <a:lstStyle/>
          <a:p>
            <a:r>
              <a:rPr lang="en-US" altLang="ja-JP" sz="4800" dirty="0">
                <a:solidFill>
                  <a:schemeClr val="accent3">
                    <a:lumMod val="75000"/>
                  </a:schemeClr>
                </a:solidFill>
                <a:latin typeface="Meiryo" panose="020B0604030504040204" pitchFamily="34" charset="-128"/>
                <a:ea typeface="Meiryo" panose="020B0604030504040204" pitchFamily="34" charset="-128"/>
              </a:rPr>
              <a:t>10 </a:t>
            </a:r>
            <a:r>
              <a:rPr lang="ja-JP" altLang="en-US" sz="4800">
                <a:solidFill>
                  <a:schemeClr val="accent3">
                    <a:lumMod val="75000"/>
                  </a:schemeClr>
                </a:solidFill>
                <a:latin typeface="Meiryo" panose="020B0604030504040204" pitchFamily="34" charset="-128"/>
                <a:ea typeface="Meiryo" panose="020B0604030504040204" pitchFamily="34" charset="-128"/>
              </a:rPr>
              <a:t>→</a:t>
            </a:r>
            <a:r>
              <a:rPr lang="en-US" altLang="ja-JP" sz="4800" dirty="0">
                <a:solidFill>
                  <a:schemeClr val="accent3">
                    <a:lumMod val="75000"/>
                  </a:schemeClr>
                </a:solidFill>
                <a:latin typeface="Meiryo" panose="020B0604030504040204" pitchFamily="34" charset="-128"/>
                <a:ea typeface="Meiryo" panose="020B0604030504040204" pitchFamily="34" charset="-128"/>
              </a:rPr>
              <a:t> 100</a:t>
            </a:r>
            <a:endParaRPr kumimoji="1" lang="ja-JP" altLang="en-US" sz="4800">
              <a:solidFill>
                <a:schemeClr val="accent3">
                  <a:lumMod val="75000"/>
                </a:schemeClr>
              </a:solidFill>
              <a:latin typeface="Meiryo" panose="020B0604030504040204" pitchFamily="34" charset="-128"/>
              <a:ea typeface="Meiryo" panose="020B0604030504040204" pitchFamily="34" charset="-128"/>
            </a:endParaRPr>
          </a:p>
        </p:txBody>
      </p:sp>
      <p:sp>
        <p:nvSpPr>
          <p:cNvPr id="10" name="テキスト ボックス 9">
            <a:extLst>
              <a:ext uri="{FF2B5EF4-FFF2-40B4-BE49-F238E27FC236}">
                <a16:creationId xmlns:a16="http://schemas.microsoft.com/office/drawing/2014/main" id="{26D68CE4-D421-CE44-9C91-32494153304B}"/>
              </a:ext>
            </a:extLst>
          </p:cNvPr>
          <p:cNvSpPr txBox="1"/>
          <p:nvPr/>
        </p:nvSpPr>
        <p:spPr>
          <a:xfrm>
            <a:off x="5746051" y="1092130"/>
            <a:ext cx="1787669" cy="1046440"/>
          </a:xfrm>
          <a:prstGeom prst="rect">
            <a:avLst/>
          </a:prstGeom>
          <a:noFill/>
        </p:spPr>
        <p:txBody>
          <a:bodyPr wrap="none" rtlCol="0">
            <a:spAutoFit/>
          </a:bodyPr>
          <a:lstStyle/>
          <a:p>
            <a:r>
              <a:rPr lang="ja-JP" altLang="en-US" sz="2000" b="1">
                <a:solidFill>
                  <a:schemeClr val="accent3">
                    <a:lumMod val="75000"/>
                  </a:schemeClr>
                </a:solidFill>
                <a:latin typeface="Meiryo" panose="020B0604030504040204" pitchFamily="34" charset="-128"/>
                <a:ea typeface="Meiryo" panose="020B0604030504040204" pitchFamily="34" charset="-128"/>
              </a:rPr>
              <a:t>創造性</a:t>
            </a:r>
            <a:endParaRPr lang="en-US" altLang="ja-JP" sz="2000" b="1" dirty="0">
              <a:solidFill>
                <a:schemeClr val="accent3">
                  <a:lumMod val="75000"/>
                </a:schemeClr>
              </a:solidFill>
              <a:latin typeface="Meiryo" panose="020B0604030504040204" pitchFamily="34" charset="-128"/>
              <a:ea typeface="Meiryo" panose="020B0604030504040204" pitchFamily="34" charset="-128"/>
            </a:endParaRPr>
          </a:p>
          <a:p>
            <a:pPr marL="342900" indent="-342900">
              <a:buFont typeface="Wingdings" pitchFamily="2" charset="2"/>
              <a:buChar char="ü"/>
            </a:pPr>
            <a:r>
              <a:rPr lang="ja-JP" altLang="en-US" sz="1400">
                <a:solidFill>
                  <a:schemeClr val="accent3">
                    <a:lumMod val="75000"/>
                  </a:schemeClr>
                </a:solidFill>
                <a:latin typeface="Meiryo" panose="020B0604030504040204" pitchFamily="34" charset="-128"/>
                <a:ea typeface="Meiryo" panose="020B0604030504040204" pitchFamily="34" charset="-128"/>
              </a:rPr>
              <a:t>発見や発明</a:t>
            </a:r>
            <a:endParaRPr lang="en-US" altLang="ja-JP" sz="1400" dirty="0">
              <a:solidFill>
                <a:schemeClr val="accent3">
                  <a:lumMod val="75000"/>
                </a:schemeClr>
              </a:solidFill>
              <a:latin typeface="Meiryo" panose="020B0604030504040204" pitchFamily="34" charset="-128"/>
              <a:ea typeface="Meiryo" panose="020B0604030504040204" pitchFamily="34" charset="-128"/>
            </a:endParaRPr>
          </a:p>
          <a:p>
            <a:pPr marL="342900" indent="-342900">
              <a:buFont typeface="Wingdings" pitchFamily="2" charset="2"/>
              <a:buChar char="ü"/>
            </a:pPr>
            <a:r>
              <a:rPr kumimoji="1" lang="ja-JP" altLang="en-US" sz="1400">
                <a:solidFill>
                  <a:schemeClr val="accent3">
                    <a:lumMod val="75000"/>
                  </a:schemeClr>
                </a:solidFill>
                <a:latin typeface="Meiryo" panose="020B0604030504040204" pitchFamily="34" charset="-128"/>
                <a:ea typeface="Meiryo" panose="020B0604030504040204" pitchFamily="34" charset="-128"/>
              </a:rPr>
              <a:t>イノベーション</a:t>
            </a:r>
            <a:endParaRPr kumimoji="1" lang="en-US" altLang="ja-JP" sz="1400" dirty="0">
              <a:solidFill>
                <a:schemeClr val="accent3">
                  <a:lumMod val="75000"/>
                </a:schemeClr>
              </a:solidFill>
              <a:latin typeface="Meiryo" panose="020B0604030504040204" pitchFamily="34" charset="-128"/>
              <a:ea typeface="Meiryo" panose="020B0604030504040204" pitchFamily="34" charset="-128"/>
            </a:endParaRPr>
          </a:p>
          <a:p>
            <a:pPr marL="342900" indent="-342900">
              <a:buFont typeface="Wingdings" pitchFamily="2" charset="2"/>
              <a:buChar char="ü"/>
            </a:pPr>
            <a:r>
              <a:rPr kumimoji="1" lang="ja-JP" altLang="en-US" sz="1400">
                <a:solidFill>
                  <a:schemeClr val="accent3">
                    <a:lumMod val="75000"/>
                  </a:schemeClr>
                </a:solidFill>
                <a:latin typeface="Meiryo" panose="020B0604030504040204" pitchFamily="34" charset="-128"/>
                <a:ea typeface="Meiryo" panose="020B0604030504040204" pitchFamily="34" charset="-128"/>
              </a:rPr>
              <a:t>芸術性や美意識</a:t>
            </a:r>
          </a:p>
        </p:txBody>
      </p:sp>
      <p:sp>
        <p:nvSpPr>
          <p:cNvPr id="11" name="テキスト ボックス 10">
            <a:extLst>
              <a:ext uri="{FF2B5EF4-FFF2-40B4-BE49-F238E27FC236}">
                <a16:creationId xmlns:a16="http://schemas.microsoft.com/office/drawing/2014/main" id="{13BD0FD4-0818-E348-97F1-F4A423CDB09B}"/>
              </a:ext>
            </a:extLst>
          </p:cNvPr>
          <p:cNvSpPr txBox="1"/>
          <p:nvPr/>
        </p:nvSpPr>
        <p:spPr>
          <a:xfrm>
            <a:off x="5788440" y="2886030"/>
            <a:ext cx="2146742" cy="1046440"/>
          </a:xfrm>
          <a:prstGeom prst="rect">
            <a:avLst/>
          </a:prstGeom>
          <a:noFill/>
        </p:spPr>
        <p:txBody>
          <a:bodyPr wrap="none" rtlCol="0">
            <a:spAutoFit/>
          </a:bodyPr>
          <a:lstStyle/>
          <a:p>
            <a:r>
              <a:rPr lang="ja-JP" altLang="en-US" sz="2000" b="1">
                <a:solidFill>
                  <a:srgbClr val="1F33E8"/>
                </a:solidFill>
                <a:latin typeface="Meiryo" panose="020B0604030504040204" pitchFamily="34" charset="-128"/>
                <a:ea typeface="Meiryo" panose="020B0604030504040204" pitchFamily="34" charset="-128"/>
              </a:rPr>
              <a:t>生産性</a:t>
            </a:r>
            <a:endParaRPr lang="en-US" altLang="ja-JP" sz="2000" b="1" dirty="0">
              <a:solidFill>
                <a:srgbClr val="1F33E8"/>
              </a:solidFill>
              <a:latin typeface="Meiryo" panose="020B0604030504040204" pitchFamily="34" charset="-128"/>
              <a:ea typeface="Meiryo" panose="020B0604030504040204" pitchFamily="34" charset="-128"/>
            </a:endParaRPr>
          </a:p>
          <a:p>
            <a:pPr marL="357188" indent="-357188">
              <a:buFont typeface="Wingdings" pitchFamily="2" charset="2"/>
              <a:buChar char="ü"/>
            </a:pPr>
            <a:r>
              <a:rPr lang="ja-JP" altLang="en-US" sz="1400">
                <a:solidFill>
                  <a:srgbClr val="1F33E8"/>
                </a:solidFill>
                <a:latin typeface="Meiryo" panose="020B0604030504040204" pitchFamily="34" charset="-128"/>
                <a:ea typeface="Meiryo" panose="020B0604030504040204" pitchFamily="34" charset="-128"/>
              </a:rPr>
              <a:t>効率化・スピード</a:t>
            </a:r>
            <a:endParaRPr lang="en-US" altLang="ja-JP" sz="1400" dirty="0">
              <a:solidFill>
                <a:srgbClr val="1F33E8"/>
              </a:solidFill>
              <a:latin typeface="Meiryo" panose="020B0604030504040204" pitchFamily="34" charset="-128"/>
              <a:ea typeface="Meiryo" panose="020B0604030504040204" pitchFamily="34" charset="-128"/>
            </a:endParaRPr>
          </a:p>
          <a:p>
            <a:pPr marL="342900" indent="-342900">
              <a:buFont typeface="Wingdings" pitchFamily="2" charset="2"/>
              <a:buChar char="ü"/>
            </a:pPr>
            <a:r>
              <a:rPr lang="ja-JP" altLang="en-US" sz="1400">
                <a:solidFill>
                  <a:srgbClr val="1F33E8"/>
                </a:solidFill>
                <a:latin typeface="Meiryo" panose="020B0604030504040204" pitchFamily="34" charset="-128"/>
                <a:ea typeface="Meiryo" panose="020B0604030504040204" pitchFamily="34" charset="-128"/>
              </a:rPr>
              <a:t>自動化・自律化</a:t>
            </a:r>
            <a:endParaRPr lang="en-US" altLang="ja-JP" sz="1400" dirty="0">
              <a:solidFill>
                <a:srgbClr val="1F33E8"/>
              </a:solidFill>
              <a:latin typeface="Meiryo" panose="020B0604030504040204" pitchFamily="34" charset="-128"/>
              <a:ea typeface="Meiryo" panose="020B0604030504040204" pitchFamily="34" charset="-128"/>
            </a:endParaRPr>
          </a:p>
          <a:p>
            <a:pPr marL="342900" indent="-342900">
              <a:buFont typeface="Wingdings" pitchFamily="2" charset="2"/>
              <a:buChar char="ü"/>
            </a:pPr>
            <a:r>
              <a:rPr lang="ja-JP" altLang="en-US" sz="1400">
                <a:solidFill>
                  <a:srgbClr val="1F33E8"/>
                </a:solidFill>
                <a:latin typeface="Meiryo" panose="020B0604030504040204" pitchFamily="34" charset="-128"/>
                <a:ea typeface="Meiryo" panose="020B0604030504040204" pitchFamily="34" charset="-128"/>
              </a:rPr>
              <a:t>コミュニケーション</a:t>
            </a:r>
            <a:endParaRPr lang="en-US" altLang="ja-JP" sz="1400" dirty="0">
              <a:solidFill>
                <a:srgbClr val="1F33E8"/>
              </a:solidFill>
              <a:latin typeface="Meiryo" panose="020B0604030504040204" pitchFamily="34" charset="-128"/>
              <a:ea typeface="Meiryo" panose="020B0604030504040204" pitchFamily="34" charset="-128"/>
            </a:endParaRPr>
          </a:p>
        </p:txBody>
      </p:sp>
      <p:sp>
        <p:nvSpPr>
          <p:cNvPr id="12" name="テキスト ボックス 11">
            <a:extLst>
              <a:ext uri="{FF2B5EF4-FFF2-40B4-BE49-F238E27FC236}">
                <a16:creationId xmlns:a16="http://schemas.microsoft.com/office/drawing/2014/main" id="{6EE86AA4-C2C9-8F47-94F6-8CA3F97CBE87}"/>
              </a:ext>
            </a:extLst>
          </p:cNvPr>
          <p:cNvSpPr txBox="1"/>
          <p:nvPr/>
        </p:nvSpPr>
        <p:spPr>
          <a:xfrm>
            <a:off x="5788440" y="4819747"/>
            <a:ext cx="1428596" cy="1046440"/>
          </a:xfrm>
          <a:prstGeom prst="rect">
            <a:avLst/>
          </a:prstGeom>
          <a:noFill/>
        </p:spPr>
        <p:txBody>
          <a:bodyPr wrap="none" rtlCol="0">
            <a:spAutoFit/>
          </a:bodyPr>
          <a:lstStyle/>
          <a:p>
            <a:r>
              <a:rPr lang="ja-JP" altLang="en-US" sz="2000" b="1">
                <a:solidFill>
                  <a:schemeClr val="accent3">
                    <a:lumMod val="75000"/>
                  </a:schemeClr>
                </a:solidFill>
                <a:latin typeface="Meiryo" panose="020B0604030504040204" pitchFamily="34" charset="-128"/>
                <a:ea typeface="Meiryo" panose="020B0604030504040204" pitchFamily="34" charset="-128"/>
              </a:rPr>
              <a:t>感受性</a:t>
            </a:r>
            <a:endParaRPr lang="en-US" altLang="ja-JP" sz="2000" b="1" dirty="0">
              <a:solidFill>
                <a:schemeClr val="accent3">
                  <a:lumMod val="75000"/>
                </a:schemeClr>
              </a:solidFill>
              <a:latin typeface="Meiryo" panose="020B0604030504040204" pitchFamily="34" charset="-128"/>
              <a:ea typeface="Meiryo" panose="020B0604030504040204" pitchFamily="34" charset="-128"/>
            </a:endParaRPr>
          </a:p>
          <a:p>
            <a:pPr marL="342900" indent="-342900">
              <a:buFont typeface="Wingdings" pitchFamily="2" charset="2"/>
              <a:buChar char="ü"/>
            </a:pPr>
            <a:r>
              <a:rPr lang="ja-JP" altLang="en-US" sz="1400">
                <a:solidFill>
                  <a:schemeClr val="accent3">
                    <a:lumMod val="75000"/>
                  </a:schemeClr>
                </a:solidFill>
                <a:latin typeface="Meiryo" panose="020B0604030504040204" pitchFamily="34" charset="-128"/>
                <a:ea typeface="Meiryo" panose="020B0604030504040204" pitchFamily="34" charset="-128"/>
              </a:rPr>
              <a:t>応用・転用</a:t>
            </a:r>
            <a:endParaRPr lang="en-US" altLang="ja-JP" sz="1400" dirty="0">
              <a:solidFill>
                <a:schemeClr val="accent3">
                  <a:lumMod val="75000"/>
                </a:schemeClr>
              </a:solidFill>
              <a:latin typeface="Meiryo" panose="020B0604030504040204" pitchFamily="34" charset="-128"/>
              <a:ea typeface="Meiryo" panose="020B0604030504040204" pitchFamily="34" charset="-128"/>
            </a:endParaRPr>
          </a:p>
          <a:p>
            <a:pPr marL="342900" indent="-342900">
              <a:buFont typeface="Wingdings" pitchFamily="2" charset="2"/>
              <a:buChar char="ü"/>
            </a:pPr>
            <a:r>
              <a:rPr lang="ja-JP" altLang="en-US" sz="1400">
                <a:solidFill>
                  <a:schemeClr val="accent3">
                    <a:lumMod val="75000"/>
                  </a:schemeClr>
                </a:solidFill>
                <a:latin typeface="Meiryo" panose="020B0604030504040204" pitchFamily="34" charset="-128"/>
                <a:ea typeface="Meiryo" panose="020B0604030504040204" pitchFamily="34" charset="-128"/>
              </a:rPr>
              <a:t>発展・拡張</a:t>
            </a:r>
            <a:endParaRPr lang="en-US" altLang="ja-JP" sz="1400" dirty="0">
              <a:solidFill>
                <a:schemeClr val="accent3">
                  <a:lumMod val="75000"/>
                </a:schemeClr>
              </a:solidFill>
              <a:latin typeface="Meiryo" panose="020B0604030504040204" pitchFamily="34" charset="-128"/>
              <a:ea typeface="Meiryo" panose="020B0604030504040204" pitchFamily="34" charset="-128"/>
            </a:endParaRPr>
          </a:p>
          <a:p>
            <a:pPr marL="342900" indent="-342900">
              <a:buFont typeface="Wingdings" pitchFamily="2" charset="2"/>
              <a:buChar char="ü"/>
            </a:pPr>
            <a:r>
              <a:rPr lang="ja-JP" altLang="en-US" sz="1400">
                <a:solidFill>
                  <a:schemeClr val="accent3">
                    <a:lumMod val="75000"/>
                  </a:schemeClr>
                </a:solidFill>
                <a:latin typeface="Meiryo" panose="020B0604030504040204" pitchFamily="34" charset="-128"/>
                <a:ea typeface="Meiryo" panose="020B0604030504040204" pitchFamily="34" charset="-128"/>
              </a:rPr>
              <a:t>決定・判断</a:t>
            </a:r>
            <a:endParaRPr lang="en-US" altLang="ja-JP" sz="1400" dirty="0">
              <a:solidFill>
                <a:schemeClr val="accent3">
                  <a:lumMod val="75000"/>
                </a:schemeClr>
              </a:solidFill>
              <a:latin typeface="Meiryo" panose="020B0604030504040204" pitchFamily="34" charset="-128"/>
              <a:ea typeface="Meiryo" panose="020B0604030504040204" pitchFamily="34" charset="-128"/>
            </a:endParaRPr>
          </a:p>
        </p:txBody>
      </p:sp>
      <p:sp>
        <p:nvSpPr>
          <p:cNvPr id="15" name="上下矢印 14">
            <a:extLst>
              <a:ext uri="{FF2B5EF4-FFF2-40B4-BE49-F238E27FC236}">
                <a16:creationId xmlns:a16="http://schemas.microsoft.com/office/drawing/2014/main" id="{29EA3FA1-FFD7-0D42-AF37-6B09B3CDFCDE}"/>
              </a:ext>
            </a:extLst>
          </p:cNvPr>
          <p:cNvSpPr/>
          <p:nvPr/>
        </p:nvSpPr>
        <p:spPr>
          <a:xfrm>
            <a:off x="7977670" y="994278"/>
            <a:ext cx="550507" cy="1220850"/>
          </a:xfrm>
          <a:prstGeom prst="upDownArrow">
            <a:avLst/>
          </a:prstGeom>
          <a:solidFill>
            <a:schemeClr val="accent3"/>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上下矢印 15">
            <a:extLst>
              <a:ext uri="{FF2B5EF4-FFF2-40B4-BE49-F238E27FC236}">
                <a16:creationId xmlns:a16="http://schemas.microsoft.com/office/drawing/2014/main" id="{5249120D-3C3E-6949-AA89-3F0B67FA4DCA}"/>
              </a:ext>
            </a:extLst>
          </p:cNvPr>
          <p:cNvSpPr/>
          <p:nvPr/>
        </p:nvSpPr>
        <p:spPr>
          <a:xfrm>
            <a:off x="7977670" y="4666519"/>
            <a:ext cx="550507" cy="1220850"/>
          </a:xfrm>
          <a:prstGeom prst="upDownArrow">
            <a:avLst/>
          </a:prstGeom>
          <a:solidFill>
            <a:schemeClr val="accent3"/>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 name="テキスト ボックス 16">
            <a:extLst>
              <a:ext uri="{FF2B5EF4-FFF2-40B4-BE49-F238E27FC236}">
                <a16:creationId xmlns:a16="http://schemas.microsoft.com/office/drawing/2014/main" id="{03257252-4CFA-7A47-ACDD-18D25E3D1279}"/>
              </a:ext>
            </a:extLst>
          </p:cNvPr>
          <p:cNvSpPr txBox="1"/>
          <p:nvPr/>
        </p:nvSpPr>
        <p:spPr>
          <a:xfrm>
            <a:off x="7985246" y="2439754"/>
            <a:ext cx="553998" cy="1938992"/>
          </a:xfrm>
          <a:prstGeom prst="rect">
            <a:avLst/>
          </a:prstGeom>
          <a:noFill/>
        </p:spPr>
        <p:txBody>
          <a:bodyPr vert="eaVert" wrap="none" rtlCol="0">
            <a:spAutoFit/>
          </a:bodyPr>
          <a:lstStyle/>
          <a:p>
            <a:pPr algn="ctr"/>
            <a:r>
              <a:rPr kumimoji="1" lang="ja-JP" altLang="en-US" sz="1200">
                <a:solidFill>
                  <a:srgbClr val="1F33E8"/>
                </a:solidFill>
                <a:latin typeface="Meiryo" panose="020B0604030504040204" pitchFamily="34" charset="-128"/>
                <a:ea typeface="Meiryo" panose="020B0604030504040204" pitchFamily="34" charset="-128"/>
              </a:rPr>
              <a:t>人間にしかできないコトへ</a:t>
            </a:r>
            <a:endParaRPr kumimoji="1" lang="en-US" altLang="ja-JP" sz="1200" dirty="0">
              <a:solidFill>
                <a:srgbClr val="1F33E8"/>
              </a:solidFill>
              <a:latin typeface="Meiryo" panose="020B0604030504040204" pitchFamily="34" charset="-128"/>
              <a:ea typeface="Meiryo" panose="020B0604030504040204" pitchFamily="34" charset="-128"/>
            </a:endParaRPr>
          </a:p>
          <a:p>
            <a:pPr algn="ctr"/>
            <a:r>
              <a:rPr kumimoji="1" lang="ja-JP" altLang="en-US" sz="1200">
                <a:solidFill>
                  <a:srgbClr val="1F33E8"/>
                </a:solidFill>
                <a:latin typeface="Meiryo" panose="020B0604030504040204" pitchFamily="34" charset="-128"/>
                <a:ea typeface="Meiryo" panose="020B0604030504040204" pitchFamily="34" charset="-128"/>
              </a:rPr>
              <a:t>時間と意識をシフトさせる</a:t>
            </a:r>
          </a:p>
        </p:txBody>
      </p:sp>
      <p:sp>
        <p:nvSpPr>
          <p:cNvPr id="18" name="テキスト ボックス 17">
            <a:extLst>
              <a:ext uri="{FF2B5EF4-FFF2-40B4-BE49-F238E27FC236}">
                <a16:creationId xmlns:a16="http://schemas.microsoft.com/office/drawing/2014/main" id="{B4330B1D-0989-FB42-A8EB-CE450101220C}"/>
              </a:ext>
            </a:extLst>
          </p:cNvPr>
          <p:cNvSpPr txBox="1"/>
          <p:nvPr/>
        </p:nvSpPr>
        <p:spPr>
          <a:xfrm>
            <a:off x="634768" y="6139372"/>
            <a:ext cx="7874463" cy="523220"/>
          </a:xfrm>
          <a:prstGeom prst="rect">
            <a:avLst/>
          </a:prstGeom>
          <a:noFill/>
        </p:spPr>
        <p:txBody>
          <a:bodyPr wrap="none" rtlCol="0">
            <a:spAutoFit/>
          </a:bodyPr>
          <a:lstStyle/>
          <a:p>
            <a:r>
              <a:rPr lang="en-US" altLang="ja-JP" sz="2800" dirty="0">
                <a:solidFill>
                  <a:srgbClr val="7030A0"/>
                </a:solidFill>
                <a:latin typeface="Meiryo" panose="020B0604030504040204" pitchFamily="34" charset="-128"/>
                <a:ea typeface="Meiryo" panose="020B0604030504040204" pitchFamily="34" charset="-128"/>
              </a:rPr>
              <a:t>DX</a:t>
            </a:r>
            <a:r>
              <a:rPr lang="ja-JP" altLang="en-US" sz="2800">
                <a:solidFill>
                  <a:srgbClr val="7030A0"/>
                </a:solidFill>
                <a:latin typeface="Meiryo" panose="020B0604030504040204" pitchFamily="34" charset="-128"/>
                <a:ea typeface="Meiryo" panose="020B0604030504040204" pitchFamily="34" charset="-128"/>
              </a:rPr>
              <a:t>とは、こういう企業の文化や風土を作ること</a:t>
            </a:r>
            <a:endParaRPr kumimoji="1" lang="ja-JP" altLang="en-US" sz="2800">
              <a:solidFill>
                <a:srgbClr val="7030A0"/>
              </a:solidFill>
              <a:latin typeface="Meiryo" panose="020B0604030504040204" pitchFamily="34" charset="-128"/>
              <a:ea typeface="Meiryo" panose="020B0604030504040204" pitchFamily="34" charset="-128"/>
            </a:endParaRPr>
          </a:p>
        </p:txBody>
      </p:sp>
      <p:pic>
        <p:nvPicPr>
          <p:cNvPr id="20" name="図 19">
            <a:extLst>
              <a:ext uri="{FF2B5EF4-FFF2-40B4-BE49-F238E27FC236}">
                <a16:creationId xmlns:a16="http://schemas.microsoft.com/office/drawing/2014/main" id="{F2F464A8-52DA-F945-8360-6D82B52DD50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891437" y="2602499"/>
            <a:ext cx="1428596" cy="1428596"/>
          </a:xfrm>
          <a:prstGeom prst="rect">
            <a:avLst/>
          </a:prstGeom>
          <a:effectLst>
            <a:outerShdw blurRad="50800" dist="38100" dir="2700000" algn="tl" rotWithShape="0">
              <a:prstClr val="black">
                <a:alpha val="40000"/>
              </a:prstClr>
            </a:outerShdw>
          </a:effectLst>
        </p:spPr>
      </p:pic>
      <p:pic>
        <p:nvPicPr>
          <p:cNvPr id="21" name="図 20">
            <a:extLst>
              <a:ext uri="{FF2B5EF4-FFF2-40B4-BE49-F238E27FC236}">
                <a16:creationId xmlns:a16="http://schemas.microsoft.com/office/drawing/2014/main" id="{787DBE4F-74B4-784D-897E-92FB02660DB1}"/>
              </a:ext>
            </a:extLst>
          </p:cNvPr>
          <p:cNvPicPr>
            <a:picLocks noChangeAspect="1"/>
          </p:cNvPicPr>
          <p:nvPr/>
        </p:nvPicPr>
        <p:blipFill>
          <a:blip r:embed="rId3">
            <a:clrChange>
              <a:clrFrom>
                <a:srgbClr val="FFFFFF"/>
              </a:clrFrom>
              <a:clrTo>
                <a:srgbClr val="FFFFFF">
                  <a:alpha val="0"/>
                </a:srgbClr>
              </a:clrTo>
            </a:clrChange>
          </a:blip>
          <a:stretch>
            <a:fillRect/>
          </a:stretch>
        </p:blipFill>
        <p:spPr>
          <a:xfrm flipH="1">
            <a:off x="3891437" y="914365"/>
            <a:ext cx="1428596" cy="1428596"/>
          </a:xfrm>
          <a:prstGeom prst="rect">
            <a:avLst/>
          </a:prstGeom>
          <a:effectLst>
            <a:outerShdw blurRad="50800" dist="38100" dir="2700000" algn="tl" rotWithShape="0">
              <a:prstClr val="black">
                <a:alpha val="40000"/>
              </a:prstClr>
            </a:outerShdw>
          </a:effectLst>
        </p:spPr>
      </p:pic>
      <p:sp>
        <p:nvSpPr>
          <p:cNvPr id="14" name="テキスト ボックス 13">
            <a:extLst>
              <a:ext uri="{FF2B5EF4-FFF2-40B4-BE49-F238E27FC236}">
                <a16:creationId xmlns:a16="http://schemas.microsoft.com/office/drawing/2014/main" id="{41DE0ACF-7CD8-A240-BFA0-E8977E1C223A}"/>
              </a:ext>
            </a:extLst>
          </p:cNvPr>
          <p:cNvSpPr txBox="1"/>
          <p:nvPr/>
        </p:nvSpPr>
        <p:spPr>
          <a:xfrm>
            <a:off x="4051737" y="3946242"/>
            <a:ext cx="1107996" cy="369332"/>
          </a:xfrm>
          <a:prstGeom prst="rect">
            <a:avLst/>
          </a:prstGeom>
          <a:noFill/>
        </p:spPr>
        <p:txBody>
          <a:bodyPr wrap="none" rtlCol="0">
            <a:spAutoFit/>
          </a:bodyPr>
          <a:lstStyle/>
          <a:p>
            <a:pPr algn="ctr"/>
            <a:r>
              <a:rPr kumimoji="1" lang="ja-JP" altLang="en-US" b="1">
                <a:solidFill>
                  <a:srgbClr val="1F33E8"/>
                </a:solidFill>
                <a:latin typeface="Meiryo" panose="020B0604030504040204" pitchFamily="34" charset="-128"/>
                <a:ea typeface="Meiryo" panose="020B0604030504040204" pitchFamily="34" charset="-128"/>
              </a:rPr>
              <a:t>デジタル</a:t>
            </a:r>
          </a:p>
        </p:txBody>
      </p:sp>
      <p:pic>
        <p:nvPicPr>
          <p:cNvPr id="22" name="図 21">
            <a:extLst>
              <a:ext uri="{FF2B5EF4-FFF2-40B4-BE49-F238E27FC236}">
                <a16:creationId xmlns:a16="http://schemas.microsoft.com/office/drawing/2014/main" id="{CE74DCAE-4482-D743-9B93-9E6146B70A89}"/>
              </a:ext>
            </a:extLst>
          </p:cNvPr>
          <p:cNvPicPr>
            <a:picLocks noChangeAspect="1"/>
          </p:cNvPicPr>
          <p:nvPr/>
        </p:nvPicPr>
        <p:blipFill>
          <a:blip r:embed="rId3">
            <a:clrChange>
              <a:clrFrom>
                <a:srgbClr val="FFFFFF"/>
              </a:clrFrom>
              <a:clrTo>
                <a:srgbClr val="FFFFFF">
                  <a:alpha val="0"/>
                </a:srgbClr>
              </a:clrTo>
            </a:clrChange>
          </a:blip>
          <a:stretch>
            <a:fillRect/>
          </a:stretch>
        </p:blipFill>
        <p:spPr>
          <a:xfrm flipH="1">
            <a:off x="3891437" y="4651727"/>
            <a:ext cx="1428596" cy="1428596"/>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91934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1"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p:tgtEl>
                                          <p:spTgt spid="18"/>
                                        </p:tgtEl>
                                        <p:attrNameLst>
                                          <p:attrName>ppt_y</p:attrName>
                                        </p:attrNameLst>
                                      </p:cBhvr>
                                      <p:tavLst>
                                        <p:tav tm="0">
                                          <p:val>
                                            <p:strVal val="#ppt_y-#ppt_h*1.125000"/>
                                          </p:val>
                                        </p:tav>
                                        <p:tav tm="100000">
                                          <p:val>
                                            <p:strVal val="#ppt_y"/>
                                          </p:val>
                                        </p:tav>
                                      </p:tavLst>
                                    </p:anim>
                                    <p:animEffect transition="in" filter="wipe(down)">
                                      <p:cBhvr>
                                        <p:cTn id="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a:extLst>
              <a:ext uri="{FF2B5EF4-FFF2-40B4-BE49-F238E27FC236}">
                <a16:creationId xmlns:a16="http://schemas.microsoft.com/office/drawing/2014/main" id="{A320F10A-DEFF-C247-B90D-56FDDB8AAFC3}"/>
              </a:ext>
            </a:extLst>
          </p:cNvPr>
          <p:cNvSpPr>
            <a:spLocks noGrp="1"/>
          </p:cNvSpPr>
          <p:nvPr>
            <p:ph type="sldNum" sz="quarter" idx="12"/>
          </p:nvPr>
        </p:nvSpPr>
        <p:spPr>
          <a:xfrm>
            <a:off x="6932246" y="6651702"/>
            <a:ext cx="2133600" cy="217800"/>
          </a:xfrm>
          <a:prstGeom prst="rect">
            <a:avLst/>
          </a:prstGeom>
        </p:spPr>
        <p:txBody>
          <a:bodyPr vert="horz" lIns="91440" tIns="45720" rIns="91440" bIns="45720" rtlCol="0" anchor="ctr"/>
          <a:lstStyle>
            <a:defPPr>
              <a:defRPr lang="ja-JP"/>
            </a:defPPr>
            <a:lvl1pPr marL="0" algn="r" defTabSz="457200" rtl="0" eaLnBrk="1" latinLnBrk="0" hangingPunct="1">
              <a:defRPr kumimoji="1" sz="1000" kern="1200">
                <a:solidFill>
                  <a:schemeClr val="bg1"/>
                </a:solidFill>
                <a:latin typeface="American Typewriter"/>
                <a:ea typeface="+mn-ea"/>
                <a:cs typeface="American Typewriter"/>
              </a:defRPr>
            </a:lvl1pPr>
            <a:lvl2pPr marL="457200" algn="l" defTabSz="457200" rtl="0" eaLnBrk="1" latinLnBrk="0" hangingPunct="1">
              <a:defRPr kumimoji="1" sz="1800" kern="1200">
                <a:solidFill>
                  <a:schemeClr val="tx1"/>
                </a:solidFill>
                <a:latin typeface="+mn-lt"/>
                <a:ea typeface="+mn-ea"/>
                <a:cs typeface="+mn-cs"/>
              </a:defRPr>
            </a:lvl2pPr>
            <a:lvl3pPr marL="914400" algn="l" defTabSz="457200" rtl="0" eaLnBrk="1" latinLnBrk="0" hangingPunct="1">
              <a:defRPr kumimoji="1" sz="1800" kern="1200">
                <a:solidFill>
                  <a:schemeClr val="tx1"/>
                </a:solidFill>
                <a:latin typeface="+mn-lt"/>
                <a:ea typeface="+mn-ea"/>
                <a:cs typeface="+mn-cs"/>
              </a:defRPr>
            </a:lvl3pPr>
            <a:lvl4pPr marL="1371600" algn="l" defTabSz="457200" rtl="0" eaLnBrk="1" latinLnBrk="0" hangingPunct="1">
              <a:defRPr kumimoji="1" sz="1800" kern="1200">
                <a:solidFill>
                  <a:schemeClr val="tx1"/>
                </a:solidFill>
                <a:latin typeface="+mn-lt"/>
                <a:ea typeface="+mn-ea"/>
                <a:cs typeface="+mn-cs"/>
              </a:defRPr>
            </a:lvl4pPr>
            <a:lvl5pPr marL="1828800" algn="l" defTabSz="457200" rtl="0" eaLnBrk="1" latinLnBrk="0" hangingPunct="1">
              <a:defRPr kumimoji="1" sz="1800" kern="1200">
                <a:solidFill>
                  <a:schemeClr val="tx1"/>
                </a:solidFill>
                <a:latin typeface="+mn-lt"/>
                <a:ea typeface="+mn-ea"/>
                <a:cs typeface="+mn-cs"/>
              </a:defRPr>
            </a:lvl5pPr>
            <a:lvl6pPr marL="2286000" algn="l" defTabSz="457200" rtl="0" eaLnBrk="1" latinLnBrk="0" hangingPunct="1">
              <a:defRPr kumimoji="1" sz="1800" kern="1200">
                <a:solidFill>
                  <a:schemeClr val="tx1"/>
                </a:solidFill>
                <a:latin typeface="+mn-lt"/>
                <a:ea typeface="+mn-ea"/>
                <a:cs typeface="+mn-cs"/>
              </a:defRPr>
            </a:lvl6pPr>
            <a:lvl7pPr marL="2743200" algn="l" defTabSz="457200" rtl="0" eaLnBrk="1" latinLnBrk="0" hangingPunct="1">
              <a:defRPr kumimoji="1" sz="1800" kern="1200">
                <a:solidFill>
                  <a:schemeClr val="tx1"/>
                </a:solidFill>
                <a:latin typeface="+mn-lt"/>
                <a:ea typeface="+mn-ea"/>
                <a:cs typeface="+mn-cs"/>
              </a:defRPr>
            </a:lvl7pPr>
            <a:lvl8pPr marL="3200400" algn="l" defTabSz="457200" rtl="0" eaLnBrk="1" latinLnBrk="0" hangingPunct="1">
              <a:defRPr kumimoji="1" sz="1800" kern="1200">
                <a:solidFill>
                  <a:schemeClr val="tx1"/>
                </a:solidFill>
                <a:latin typeface="+mn-lt"/>
                <a:ea typeface="+mn-ea"/>
                <a:cs typeface="+mn-cs"/>
              </a:defRPr>
            </a:lvl8pPr>
            <a:lvl9pPr marL="3657600" algn="l" defTabSz="457200" rtl="0" eaLnBrk="1" latinLnBrk="0" hangingPunct="1">
              <a:defRPr kumimoji="1" sz="1800" kern="1200">
                <a:solidFill>
                  <a:schemeClr val="tx1"/>
                </a:solidFill>
                <a:latin typeface="+mn-lt"/>
                <a:ea typeface="+mn-ea"/>
                <a:cs typeface="+mn-cs"/>
              </a:defRPr>
            </a:lvl9pPr>
          </a:lstStyle>
          <a:p>
            <a:fld id="{8FF8CC5D-A65D-5946-99B5-645367A967AD}" type="slidenum">
              <a:rPr lang="ja-JP" altLang="en-US" smtClean="0"/>
              <a:pPr/>
              <a:t>5</a:t>
            </a:fld>
            <a:endParaRPr kumimoji="1" lang="ja-JP" altLang="en-US"/>
          </a:p>
        </p:txBody>
      </p:sp>
      <p:sp>
        <p:nvSpPr>
          <p:cNvPr id="5" name="テキスト ボックス 4">
            <a:extLst>
              <a:ext uri="{FF2B5EF4-FFF2-40B4-BE49-F238E27FC236}">
                <a16:creationId xmlns:a16="http://schemas.microsoft.com/office/drawing/2014/main" id="{69F6764D-E00A-5B45-8722-6CF2DBA1E2CE}"/>
              </a:ext>
            </a:extLst>
          </p:cNvPr>
          <p:cNvSpPr txBox="1"/>
          <p:nvPr/>
        </p:nvSpPr>
        <p:spPr>
          <a:xfrm>
            <a:off x="401156" y="1267144"/>
            <a:ext cx="8341687" cy="2246769"/>
          </a:xfrm>
          <a:prstGeom prst="rect">
            <a:avLst/>
          </a:prstGeom>
          <a:noFill/>
        </p:spPr>
        <p:txBody>
          <a:bodyPr wrap="square" lIns="90000" rtlCol="0">
            <a:spAutoFit/>
          </a:bodyPr>
          <a:lstStyle/>
          <a:p>
            <a:pPr marL="342900" indent="-342900">
              <a:spcBef>
                <a:spcPts val="1200"/>
              </a:spcBef>
              <a:buFont typeface="Wingdings" pitchFamily="2" charset="2"/>
              <a:buChar char="l"/>
            </a:pPr>
            <a:r>
              <a:rPr kumimoji="1" lang="ja-JP" altLang="en-US" sz="2400">
                <a:solidFill>
                  <a:schemeClr val="tx1">
                    <a:lumMod val="50000"/>
                    <a:lumOff val="50000"/>
                  </a:schemeClr>
                </a:solidFill>
                <a:latin typeface="Meiryo" panose="020B0604030504040204" pitchFamily="34" charset="-128"/>
                <a:ea typeface="Meiryo" panose="020B0604030504040204" pitchFamily="34" charset="-128"/>
              </a:rPr>
              <a:t>自分の回答を</a:t>
            </a:r>
            <a:r>
              <a:rPr lang="ja-JP" altLang="en-US" sz="2400">
                <a:solidFill>
                  <a:schemeClr val="tx1">
                    <a:lumMod val="50000"/>
                    <a:lumOff val="50000"/>
                  </a:schemeClr>
                </a:solidFill>
                <a:latin typeface="Meiryo" panose="020B0604030504040204" pitchFamily="34" charset="-128"/>
                <a:ea typeface="Meiryo" panose="020B0604030504040204" pitchFamily="34" charset="-128"/>
              </a:rPr>
              <a:t>グループの</a:t>
            </a:r>
            <a:r>
              <a:rPr lang="en-US" altLang="ja-JP" sz="2400" dirty="0">
                <a:solidFill>
                  <a:schemeClr val="tx1">
                    <a:lumMod val="50000"/>
                    <a:lumOff val="50000"/>
                  </a:schemeClr>
                </a:solidFill>
                <a:latin typeface="Meiryo" panose="020B0604030504040204" pitchFamily="34" charset="-128"/>
                <a:ea typeface="Meiryo" panose="020B0604030504040204" pitchFamily="34" charset="-128"/>
              </a:rPr>
              <a:t>4</a:t>
            </a:r>
            <a:r>
              <a:rPr lang="ja-JP" altLang="en-US" sz="2400">
                <a:solidFill>
                  <a:schemeClr val="tx1">
                    <a:lumMod val="50000"/>
                    <a:lumOff val="50000"/>
                  </a:schemeClr>
                </a:solidFill>
                <a:latin typeface="Meiryo" panose="020B0604030504040204" pitchFamily="34" charset="-128"/>
                <a:ea typeface="Meiryo" panose="020B0604030504040204" pitchFamily="34" charset="-128"/>
              </a:rPr>
              <a:t>人で共有してください。</a:t>
            </a:r>
            <a:endParaRPr lang="en-US" altLang="ja-JP" sz="2400" dirty="0">
              <a:solidFill>
                <a:schemeClr val="tx1">
                  <a:lumMod val="50000"/>
                  <a:lumOff val="50000"/>
                </a:schemeClr>
              </a:solidFill>
              <a:latin typeface="Meiryo" panose="020B0604030504040204" pitchFamily="34" charset="-128"/>
              <a:ea typeface="Meiryo" panose="020B0604030504040204" pitchFamily="34" charset="-128"/>
            </a:endParaRPr>
          </a:p>
          <a:p>
            <a:pPr marL="342900" indent="-342900">
              <a:spcBef>
                <a:spcPts val="1200"/>
              </a:spcBef>
              <a:buFont typeface="Wingdings" pitchFamily="2" charset="2"/>
              <a:buChar char="l"/>
            </a:pPr>
            <a:r>
              <a:rPr lang="en-US" altLang="ja-JP" sz="2400">
                <a:solidFill>
                  <a:schemeClr val="tx1">
                    <a:lumMod val="50000"/>
                    <a:lumOff val="50000"/>
                  </a:schemeClr>
                </a:solidFill>
                <a:latin typeface="Meiryo" panose="020B0604030504040204" pitchFamily="34" charset="-128"/>
                <a:ea typeface="Meiryo" panose="020B0604030504040204" pitchFamily="34" charset="-128"/>
              </a:rPr>
              <a:t>15</a:t>
            </a:r>
            <a:r>
              <a:rPr lang="ja-JP" altLang="en-US" sz="2400">
                <a:solidFill>
                  <a:schemeClr val="tx1">
                    <a:lumMod val="50000"/>
                    <a:lumOff val="50000"/>
                  </a:schemeClr>
                </a:solidFill>
                <a:latin typeface="Meiryo" panose="020B0604030504040204" pitchFamily="34" charset="-128"/>
                <a:ea typeface="Meiryo" panose="020B0604030504040204" pitchFamily="34" charset="-128"/>
              </a:rPr>
              <a:t>分の時間を差し上げます。時間管理は自分たちで行ってください。</a:t>
            </a:r>
            <a:endParaRPr lang="en-US" altLang="ja-JP" sz="2400" dirty="0">
              <a:solidFill>
                <a:schemeClr val="tx1">
                  <a:lumMod val="50000"/>
                  <a:lumOff val="50000"/>
                </a:schemeClr>
              </a:solidFill>
              <a:latin typeface="Meiryo" panose="020B0604030504040204" pitchFamily="34" charset="-128"/>
              <a:ea typeface="Meiryo" panose="020B0604030504040204" pitchFamily="34" charset="-128"/>
            </a:endParaRPr>
          </a:p>
          <a:p>
            <a:pPr marL="342900" indent="-342900">
              <a:spcBef>
                <a:spcPts val="1200"/>
              </a:spcBef>
              <a:buFont typeface="Wingdings" pitchFamily="2" charset="2"/>
              <a:buChar char="l"/>
            </a:pPr>
            <a:r>
              <a:rPr lang="ja-JP" altLang="en-US" sz="2400">
                <a:solidFill>
                  <a:schemeClr val="tx1">
                    <a:lumMod val="50000"/>
                    <a:lumOff val="50000"/>
                  </a:schemeClr>
                </a:solidFill>
                <a:latin typeface="Meiryo" panose="020B0604030504040204" pitchFamily="34" charset="-128"/>
                <a:ea typeface="Meiryo" panose="020B0604030504040204" pitchFamily="34" charset="-128"/>
              </a:rPr>
              <a:t>全員が順番に説明するたけではなく、自分とはどう違うかについても意見を交わしてください。</a:t>
            </a:r>
            <a:endParaRPr lang="en-US" altLang="ja-JP" sz="2400" dirty="0">
              <a:solidFill>
                <a:schemeClr val="tx1">
                  <a:lumMod val="50000"/>
                  <a:lumOff val="50000"/>
                </a:schemeClr>
              </a:solidFill>
              <a:latin typeface="Meiryo" panose="020B0604030504040204" pitchFamily="34" charset="-128"/>
              <a:ea typeface="Meiryo" panose="020B0604030504040204" pitchFamily="34" charset="-128"/>
            </a:endParaRPr>
          </a:p>
        </p:txBody>
      </p:sp>
      <p:sp>
        <p:nvSpPr>
          <p:cNvPr id="2" name="テキスト ボックス 1">
            <a:extLst>
              <a:ext uri="{FF2B5EF4-FFF2-40B4-BE49-F238E27FC236}">
                <a16:creationId xmlns:a16="http://schemas.microsoft.com/office/drawing/2014/main" id="{5242224B-881C-F342-B178-453416783005}"/>
              </a:ext>
            </a:extLst>
          </p:cNvPr>
          <p:cNvSpPr txBox="1"/>
          <p:nvPr/>
        </p:nvSpPr>
        <p:spPr>
          <a:xfrm>
            <a:off x="632459" y="5119129"/>
            <a:ext cx="7879080" cy="830997"/>
          </a:xfrm>
          <a:prstGeom prst="rect">
            <a:avLst/>
          </a:prstGeom>
          <a:noFill/>
        </p:spPr>
        <p:txBody>
          <a:bodyPr wrap="none" rtlCol="0">
            <a:spAutoFit/>
          </a:bodyPr>
          <a:lstStyle/>
          <a:p>
            <a:pPr algn="ctr"/>
            <a:r>
              <a:rPr kumimoji="1" lang="ja-JP" altLang="en-US" sz="2400">
                <a:latin typeface="Meiryo" panose="020B0604030504040204" pitchFamily="34" charset="-128"/>
                <a:ea typeface="Meiryo" panose="020B0604030504040204" pitchFamily="34" charset="-128"/>
              </a:rPr>
              <a:t>今日の講義で「</a:t>
            </a:r>
            <a:r>
              <a:rPr kumimoji="1" lang="ja-JP" altLang="en-US" sz="2400" b="1">
                <a:latin typeface="Meiryo" panose="020B0604030504040204" pitchFamily="34" charset="-128"/>
                <a:ea typeface="Meiryo" panose="020B0604030504040204" pitchFamily="34" charset="-128"/>
              </a:rPr>
              <a:t>教えて欲しいこと</a:t>
            </a:r>
            <a:r>
              <a:rPr kumimoji="1" lang="ja-JP" altLang="en-US" sz="2400">
                <a:latin typeface="Meiryo" panose="020B0604030504040204" pitchFamily="34" charset="-128"/>
                <a:ea typeface="Meiryo" panose="020B0604030504040204" pitchFamily="34" charset="-128"/>
              </a:rPr>
              <a:t>」や「</a:t>
            </a:r>
            <a:r>
              <a:rPr kumimoji="1" lang="ja-JP" altLang="en-US" sz="2400" b="1">
                <a:latin typeface="Meiryo" panose="020B0604030504040204" pitchFamily="34" charset="-128"/>
                <a:ea typeface="Meiryo" panose="020B0604030504040204" pitchFamily="34" charset="-128"/>
              </a:rPr>
              <a:t>知りたいこと</a:t>
            </a:r>
            <a:r>
              <a:rPr kumimoji="1" lang="ja-JP" altLang="en-US" sz="2400">
                <a:latin typeface="Meiryo" panose="020B0604030504040204" pitchFamily="34" charset="-128"/>
                <a:ea typeface="Meiryo" panose="020B0604030504040204" pitchFamily="34" charset="-128"/>
              </a:rPr>
              <a:t>」</a:t>
            </a:r>
            <a:endParaRPr kumimoji="1" lang="en-US" altLang="ja-JP" sz="2400" dirty="0">
              <a:latin typeface="Meiryo" panose="020B0604030504040204" pitchFamily="34" charset="-128"/>
              <a:ea typeface="Meiryo" panose="020B0604030504040204" pitchFamily="34" charset="-128"/>
            </a:endParaRPr>
          </a:p>
          <a:p>
            <a:pPr algn="ctr"/>
            <a:r>
              <a:rPr kumimoji="1" lang="ja-JP" altLang="en-US" sz="2400">
                <a:latin typeface="Meiryo" panose="020B0604030504040204" pitchFamily="34" charset="-128"/>
                <a:ea typeface="Meiryo" panose="020B0604030504040204" pitchFamily="34" charset="-128"/>
              </a:rPr>
              <a:t>を提案してください。</a:t>
            </a:r>
          </a:p>
        </p:txBody>
      </p:sp>
      <p:sp>
        <p:nvSpPr>
          <p:cNvPr id="3" name="加算記号 2">
            <a:extLst>
              <a:ext uri="{FF2B5EF4-FFF2-40B4-BE49-F238E27FC236}">
                <a16:creationId xmlns:a16="http://schemas.microsoft.com/office/drawing/2014/main" id="{87984301-DFCB-C54F-8A88-8E5DBE0E146D}"/>
              </a:ext>
            </a:extLst>
          </p:cNvPr>
          <p:cNvSpPr/>
          <p:nvPr/>
        </p:nvSpPr>
        <p:spPr>
          <a:xfrm>
            <a:off x="4028661" y="3975831"/>
            <a:ext cx="1086678" cy="1042191"/>
          </a:xfrm>
          <a:prstGeom prst="mathPlus">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2710707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830355" y="2775338"/>
            <a:ext cx="7499634"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2800">
                <a:solidFill>
                  <a:srgbClr val="FFFFFF"/>
                </a:solidFill>
                <a:effectLst/>
                <a:latin typeface="Meiryo" panose="020B0604030504040204" pitchFamily="34" charset="-128"/>
                <a:ea typeface="Meiryo" panose="020B0604030504040204" pitchFamily="34" charset="-128"/>
                <a:cs typeface="Arial"/>
              </a:rPr>
              <a:t>クラウドを理解するために</a:t>
            </a:r>
            <a:endParaRPr lang="en-US" altLang="ja-JP" sz="2800" dirty="0">
              <a:solidFill>
                <a:srgbClr val="FFFFFF"/>
              </a:solidFill>
              <a:effectLst/>
              <a:latin typeface="Meiryo" panose="020B0604030504040204" pitchFamily="34" charset="-128"/>
              <a:ea typeface="Meiryo" panose="020B0604030504040204" pitchFamily="34" charset="-128"/>
              <a:cs typeface="Arial"/>
            </a:endParaRPr>
          </a:p>
          <a:p>
            <a:pPr algn="ctr"/>
            <a:r>
              <a:rPr lang="ja-JP" altLang="en-US" sz="2800">
                <a:solidFill>
                  <a:srgbClr val="FFFFFF"/>
                </a:solidFill>
                <a:latin typeface="Meiryo" panose="020B0604030504040204" pitchFamily="34" charset="-128"/>
                <a:ea typeface="Meiryo" panose="020B0604030504040204" pitchFamily="34" charset="-128"/>
                <a:cs typeface="Arial"/>
              </a:rPr>
              <a:t>知っておきたい基礎知識</a:t>
            </a:r>
            <a:endParaRPr lang="en-US" altLang="ja-JP" sz="2800" dirty="0">
              <a:solidFill>
                <a:srgbClr val="FFFFFF"/>
              </a:solidFill>
              <a:effectLst/>
              <a:latin typeface="Meiryo" panose="020B0604030504040204" pitchFamily="34" charset="-128"/>
              <a:ea typeface="Meiryo" panose="020B0604030504040204" pitchFamily="34" charset="-128"/>
              <a:cs typeface="Arial"/>
            </a:endParaRPr>
          </a:p>
        </p:txBody>
      </p:sp>
      <p:sp>
        <p:nvSpPr>
          <p:cNvPr id="7" name="正方形/長方形 6"/>
          <p:cNvSpPr/>
          <p:nvPr/>
        </p:nvSpPr>
        <p:spPr>
          <a:xfrm>
            <a:off x="830354" y="2775338"/>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197416602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35D8382-268D-A395-55E5-358333A922C7}"/>
            </a:ext>
          </a:extLst>
        </p:cNvPr>
        <p:cNvGrpSpPr/>
        <p:nvPr/>
      </p:nvGrpSpPr>
      <p:grpSpPr>
        <a:xfrm>
          <a:off x="0" y="0"/>
          <a:ext cx="0" cy="0"/>
          <a:chOff x="0" y="0"/>
          <a:chExt cx="0" cy="0"/>
        </a:xfrm>
      </p:grpSpPr>
      <p:sp>
        <p:nvSpPr>
          <p:cNvPr id="2" name="正方形/長方形 1">
            <a:extLst>
              <a:ext uri="{FF2B5EF4-FFF2-40B4-BE49-F238E27FC236}">
                <a16:creationId xmlns:a16="http://schemas.microsoft.com/office/drawing/2014/main" id="{1F7B0862-64F3-496F-041E-5ECAF7DB7106}"/>
              </a:ext>
            </a:extLst>
          </p:cNvPr>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dirty="0">
                <a:solidFill>
                  <a:srgbClr val="FFFFFF"/>
                </a:solidFill>
                <a:effectLst/>
                <a:latin typeface="Meiryo" panose="020B0604030504040204" pitchFamily="34" charset="-128"/>
                <a:ea typeface="Meiryo" panose="020B0604030504040204" pitchFamily="34" charset="-128"/>
                <a:cs typeface="Arial"/>
              </a:rPr>
              <a:t>仮想化とソフトウェア化</a:t>
            </a:r>
          </a:p>
        </p:txBody>
      </p:sp>
      <p:sp>
        <p:nvSpPr>
          <p:cNvPr id="6" name="正方形/長方形 5">
            <a:extLst>
              <a:ext uri="{FF2B5EF4-FFF2-40B4-BE49-F238E27FC236}">
                <a16:creationId xmlns:a16="http://schemas.microsoft.com/office/drawing/2014/main" id="{3BE6CE6C-3846-171F-C16A-160B4FB4BCEC}"/>
              </a:ext>
            </a:extLst>
          </p:cNvPr>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142270723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502624" y="2425538"/>
            <a:ext cx="8245839" cy="4166193"/>
          </a:xfrm>
          <a:prstGeom prst="rect">
            <a:avLst/>
          </a:prstGeom>
          <a:solidFill>
            <a:schemeClr val="accent6">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a:xfrm>
            <a:off x="230400" y="266400"/>
            <a:ext cx="8686800" cy="416221"/>
          </a:xfrm>
        </p:spPr>
        <p:txBody>
          <a:bodyPr lIns="0" rIns="0"/>
          <a:lstStyle/>
          <a:p>
            <a:r>
              <a:rPr kumimoji="1" lang="ja-JP" altLang="en-US" sz="2700" dirty="0"/>
              <a:t>情報</a:t>
            </a:r>
            <a:r>
              <a:rPr kumimoji="1" lang="ja-JP" altLang="en-US" sz="2700"/>
              <a:t>システムの</a:t>
            </a:r>
            <a:r>
              <a:rPr kumimoji="1" lang="en-US" altLang="ja-JP" sz="2700" dirty="0"/>
              <a:t>3</a:t>
            </a:r>
            <a:r>
              <a:rPr kumimoji="1" lang="ja-JP" altLang="en-US" sz="2700"/>
              <a:t>層構造</a:t>
            </a:r>
            <a:endParaRPr kumimoji="1" lang="ja-JP" altLang="en-US" sz="2700" dirty="0"/>
          </a:p>
        </p:txBody>
      </p:sp>
      <p:sp>
        <p:nvSpPr>
          <p:cNvPr id="4" name="正方形/長方形 3"/>
          <p:cNvSpPr/>
          <p:nvPr/>
        </p:nvSpPr>
        <p:spPr>
          <a:xfrm>
            <a:off x="577997" y="2540077"/>
            <a:ext cx="8098459" cy="3625227"/>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正方形/長方形 4"/>
          <p:cNvSpPr/>
          <p:nvPr/>
        </p:nvSpPr>
        <p:spPr>
          <a:xfrm>
            <a:off x="513234" y="837609"/>
            <a:ext cx="8227110" cy="1441646"/>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p:cNvSpPr/>
          <p:nvPr/>
        </p:nvSpPr>
        <p:spPr>
          <a:xfrm>
            <a:off x="577997" y="3764213"/>
            <a:ext cx="8026451" cy="2336224"/>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正方形/長方形 6"/>
          <p:cNvSpPr/>
          <p:nvPr/>
        </p:nvSpPr>
        <p:spPr>
          <a:xfrm>
            <a:off x="577997" y="4988349"/>
            <a:ext cx="7974013" cy="1065191"/>
          </a:xfrm>
          <a:prstGeom prst="rect">
            <a:avLst/>
          </a:prstGeom>
          <a:solidFill>
            <a:schemeClr val="accent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テキスト ボックス 9"/>
          <p:cNvSpPr txBox="1"/>
          <p:nvPr/>
        </p:nvSpPr>
        <p:spPr>
          <a:xfrm>
            <a:off x="4696446" y="1292984"/>
            <a:ext cx="3980010" cy="646331"/>
          </a:xfrm>
          <a:prstGeom prst="rect">
            <a:avLst/>
          </a:prstGeom>
          <a:noFill/>
        </p:spPr>
        <p:txBody>
          <a:bodyPr wrap="square" rtlCol="0">
            <a:spAutoFit/>
          </a:bodyPr>
          <a:lstStyle/>
          <a:p>
            <a:r>
              <a:rPr kumimoji="1" lang="ja-JP" altLang="en-US" dirty="0">
                <a:solidFill>
                  <a:schemeClr val="bg1">
                    <a:lumMod val="50000"/>
                  </a:schemeClr>
                </a:solidFill>
                <a:latin typeface="Meiryo" charset="-128"/>
                <a:ea typeface="Meiryo" charset="-128"/>
                <a:cs typeface="Meiryo" charset="-128"/>
              </a:rPr>
              <a:t>業務や経営の目的を達成するための仕事の手順</a:t>
            </a:r>
          </a:p>
        </p:txBody>
      </p:sp>
      <p:sp>
        <p:nvSpPr>
          <p:cNvPr id="11" name="テキスト ボックス 10"/>
          <p:cNvSpPr txBox="1"/>
          <p:nvPr/>
        </p:nvSpPr>
        <p:spPr>
          <a:xfrm>
            <a:off x="494506" y="847077"/>
            <a:ext cx="8245838" cy="400110"/>
          </a:xfrm>
          <a:prstGeom prst="rect">
            <a:avLst/>
          </a:prstGeom>
          <a:noFill/>
        </p:spPr>
        <p:txBody>
          <a:bodyPr wrap="square" rtlCol="0">
            <a:spAutoFit/>
          </a:bodyPr>
          <a:lstStyle/>
          <a:p>
            <a:pPr algn="ctr"/>
            <a:r>
              <a:rPr kumimoji="1" lang="ja-JP" altLang="en-US" sz="2000" b="1">
                <a:solidFill>
                  <a:srgbClr val="00B050"/>
                </a:solidFill>
                <a:latin typeface="Meiryo" charset="-128"/>
                <a:ea typeface="Meiryo" charset="-128"/>
                <a:cs typeface="Meiryo" charset="-128"/>
              </a:rPr>
              <a:t>業務</a:t>
            </a:r>
            <a:endParaRPr kumimoji="1" lang="ja-JP" altLang="en-US" sz="2000" b="1" dirty="0">
              <a:solidFill>
                <a:srgbClr val="00B050"/>
              </a:solidFill>
              <a:latin typeface="Meiryo" charset="-128"/>
              <a:ea typeface="Meiryo" charset="-128"/>
              <a:cs typeface="Meiryo" charset="-128"/>
            </a:endParaRPr>
          </a:p>
        </p:txBody>
      </p:sp>
      <p:sp>
        <p:nvSpPr>
          <p:cNvPr id="12" name="テキスト ボックス 11"/>
          <p:cNvSpPr txBox="1"/>
          <p:nvPr/>
        </p:nvSpPr>
        <p:spPr>
          <a:xfrm>
            <a:off x="502625" y="6234968"/>
            <a:ext cx="8245838" cy="400110"/>
          </a:xfrm>
          <a:prstGeom prst="rect">
            <a:avLst/>
          </a:prstGeom>
          <a:noFill/>
        </p:spPr>
        <p:txBody>
          <a:bodyPr wrap="square" rtlCol="0">
            <a:spAutoFit/>
          </a:bodyPr>
          <a:lstStyle/>
          <a:p>
            <a:pPr algn="ctr"/>
            <a:r>
              <a:rPr kumimoji="1" lang="ja-JP" altLang="en-US" sz="2000" b="1">
                <a:solidFill>
                  <a:srgbClr val="C00000"/>
                </a:solidFill>
                <a:latin typeface="Meiryo" charset="-128"/>
                <a:ea typeface="Meiryo" charset="-128"/>
                <a:cs typeface="Meiryo" charset="-128"/>
              </a:rPr>
              <a:t>情報システム</a:t>
            </a:r>
            <a:endParaRPr kumimoji="1" lang="ja-JP" altLang="en-US" sz="2000" b="1" dirty="0">
              <a:solidFill>
                <a:srgbClr val="C00000"/>
              </a:solidFill>
              <a:latin typeface="Meiryo" charset="-128"/>
              <a:ea typeface="Meiryo" charset="-128"/>
              <a:cs typeface="Meiryo" charset="-128"/>
            </a:endParaRPr>
          </a:p>
        </p:txBody>
      </p:sp>
      <p:sp>
        <p:nvSpPr>
          <p:cNvPr id="16" name="テキスト ボックス 15"/>
          <p:cNvSpPr txBox="1"/>
          <p:nvPr/>
        </p:nvSpPr>
        <p:spPr>
          <a:xfrm>
            <a:off x="502625" y="2591322"/>
            <a:ext cx="4114800" cy="338554"/>
          </a:xfrm>
          <a:prstGeom prst="rect">
            <a:avLst/>
          </a:prstGeom>
          <a:noFill/>
        </p:spPr>
        <p:txBody>
          <a:bodyPr wrap="square" rtlCol="0">
            <a:spAutoFit/>
          </a:bodyPr>
          <a:lstStyle/>
          <a:p>
            <a:pPr algn="ctr"/>
            <a:r>
              <a:rPr kumimoji="1" lang="ja-JP" altLang="en-US" sz="1600" b="1">
                <a:solidFill>
                  <a:schemeClr val="bg1"/>
                </a:solidFill>
                <a:latin typeface="Meiryo" charset="-128"/>
                <a:ea typeface="Meiryo" charset="-128"/>
                <a:cs typeface="Meiryo" charset="-128"/>
              </a:rPr>
              <a:t>アプリケーション</a:t>
            </a:r>
            <a:endParaRPr kumimoji="1" lang="ja-JP" altLang="en-US" sz="1600" b="1" dirty="0">
              <a:solidFill>
                <a:schemeClr val="bg1"/>
              </a:solidFill>
              <a:latin typeface="Meiryo" charset="-128"/>
              <a:ea typeface="Meiryo" charset="-128"/>
              <a:cs typeface="Meiryo" charset="-128"/>
            </a:endParaRPr>
          </a:p>
        </p:txBody>
      </p:sp>
      <p:sp>
        <p:nvSpPr>
          <p:cNvPr id="17" name="テキスト ボックス 16"/>
          <p:cNvSpPr txBox="1"/>
          <p:nvPr/>
        </p:nvSpPr>
        <p:spPr>
          <a:xfrm>
            <a:off x="508343" y="3799466"/>
            <a:ext cx="4114800" cy="338554"/>
          </a:xfrm>
          <a:prstGeom prst="rect">
            <a:avLst/>
          </a:prstGeom>
          <a:noFill/>
        </p:spPr>
        <p:txBody>
          <a:bodyPr wrap="square" rtlCol="0">
            <a:spAutoFit/>
          </a:bodyPr>
          <a:lstStyle/>
          <a:p>
            <a:pPr algn="ctr"/>
            <a:r>
              <a:rPr kumimoji="1" lang="ja-JP" altLang="en-US" sz="1600" b="1">
                <a:solidFill>
                  <a:schemeClr val="bg1"/>
                </a:solidFill>
                <a:latin typeface="Meiryo" charset="-128"/>
                <a:ea typeface="Meiryo" charset="-128"/>
                <a:cs typeface="Meiryo" charset="-128"/>
              </a:rPr>
              <a:t>プラットフォーム</a:t>
            </a:r>
            <a:endParaRPr kumimoji="1" lang="ja-JP" altLang="en-US" sz="1600" b="1" dirty="0">
              <a:solidFill>
                <a:schemeClr val="bg1"/>
              </a:solidFill>
              <a:latin typeface="Meiryo" charset="-128"/>
              <a:ea typeface="Meiryo" charset="-128"/>
              <a:cs typeface="Meiryo" charset="-128"/>
            </a:endParaRPr>
          </a:p>
        </p:txBody>
      </p:sp>
      <p:sp>
        <p:nvSpPr>
          <p:cNvPr id="18" name="テキスト ボックス 17"/>
          <p:cNvSpPr txBox="1"/>
          <p:nvPr/>
        </p:nvSpPr>
        <p:spPr>
          <a:xfrm>
            <a:off x="506274" y="5023602"/>
            <a:ext cx="4114800" cy="338554"/>
          </a:xfrm>
          <a:prstGeom prst="rect">
            <a:avLst/>
          </a:prstGeom>
          <a:noFill/>
        </p:spPr>
        <p:txBody>
          <a:bodyPr wrap="square" rtlCol="0">
            <a:spAutoFit/>
          </a:bodyPr>
          <a:lstStyle/>
          <a:p>
            <a:pPr algn="ctr"/>
            <a:r>
              <a:rPr kumimoji="1" lang="ja-JP" altLang="en-US" sz="1600" b="1" dirty="0">
                <a:solidFill>
                  <a:schemeClr val="bg1"/>
                </a:solidFill>
                <a:latin typeface="Meiryo" charset="-128"/>
                <a:ea typeface="Meiryo" charset="-128"/>
                <a:cs typeface="Meiryo" charset="-128"/>
              </a:rPr>
              <a:t>インフラストラクチャー</a:t>
            </a:r>
          </a:p>
        </p:txBody>
      </p:sp>
      <p:sp>
        <p:nvSpPr>
          <p:cNvPr id="9" name="正方形/長方形 8"/>
          <p:cNvSpPr/>
          <p:nvPr/>
        </p:nvSpPr>
        <p:spPr>
          <a:xfrm>
            <a:off x="795829" y="1275940"/>
            <a:ext cx="648072" cy="445370"/>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販売</a:t>
            </a:r>
            <a:endParaRPr kumimoji="1" lang="en-US" altLang="ja-JP" sz="1200" dirty="0">
              <a:solidFill>
                <a:srgbClr val="FFFFFF"/>
              </a:solidFill>
              <a:latin typeface="ＭＳ Ｐゴシック"/>
              <a:ea typeface="ＭＳ Ｐゴシック"/>
              <a:cs typeface="ＭＳ Ｐゴシック"/>
            </a:endParaRPr>
          </a:p>
          <a:p>
            <a:pPr algn="ctr"/>
            <a:r>
              <a:rPr lang="ja-JP" altLang="en-US" sz="1200" dirty="0">
                <a:solidFill>
                  <a:srgbClr val="FFFFFF"/>
                </a:solidFill>
                <a:latin typeface="ＭＳ Ｐゴシック"/>
                <a:ea typeface="ＭＳ Ｐゴシック"/>
                <a:cs typeface="ＭＳ Ｐゴシック"/>
              </a:rPr>
              <a:t>管理</a:t>
            </a:r>
            <a:endParaRPr kumimoji="1" lang="ja-JP" altLang="en-US" sz="1200" dirty="0">
              <a:solidFill>
                <a:srgbClr val="FFFFFF"/>
              </a:solidFill>
              <a:latin typeface="ＭＳ Ｐゴシック"/>
              <a:ea typeface="ＭＳ Ｐゴシック"/>
              <a:cs typeface="ＭＳ Ｐゴシック"/>
            </a:endParaRPr>
          </a:p>
        </p:txBody>
      </p:sp>
      <p:sp>
        <p:nvSpPr>
          <p:cNvPr id="19" name="正方形/長方形 18"/>
          <p:cNvSpPr/>
          <p:nvPr/>
        </p:nvSpPr>
        <p:spPr>
          <a:xfrm>
            <a:off x="1515909" y="1275940"/>
            <a:ext cx="648072" cy="445370"/>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給与</a:t>
            </a:r>
            <a:endParaRPr kumimoji="1" lang="en-US" altLang="ja-JP" sz="1200" dirty="0">
              <a:solidFill>
                <a:srgbClr val="FFFFFF"/>
              </a:solidFill>
              <a:latin typeface="ＭＳ Ｐゴシック"/>
              <a:ea typeface="ＭＳ Ｐゴシック"/>
              <a:cs typeface="ＭＳ Ｐゴシック"/>
            </a:endParaRPr>
          </a:p>
          <a:p>
            <a:pPr algn="ctr"/>
            <a:r>
              <a:rPr kumimoji="1" lang="ja-JP" altLang="en-US" sz="1200" dirty="0">
                <a:solidFill>
                  <a:srgbClr val="FFFFFF"/>
                </a:solidFill>
                <a:latin typeface="ＭＳ Ｐゴシック"/>
                <a:ea typeface="ＭＳ Ｐゴシック"/>
                <a:cs typeface="ＭＳ Ｐゴシック"/>
              </a:rPr>
              <a:t>計算</a:t>
            </a:r>
          </a:p>
        </p:txBody>
      </p:sp>
      <p:sp>
        <p:nvSpPr>
          <p:cNvPr id="20" name="正方形/長方形 19"/>
          <p:cNvSpPr/>
          <p:nvPr/>
        </p:nvSpPr>
        <p:spPr>
          <a:xfrm>
            <a:off x="2235989" y="1282619"/>
            <a:ext cx="648072" cy="445370"/>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生産</a:t>
            </a:r>
            <a:endParaRPr kumimoji="1" lang="en-US" altLang="ja-JP" sz="1200" dirty="0">
              <a:solidFill>
                <a:srgbClr val="FFFFFF"/>
              </a:solidFill>
              <a:latin typeface="ＭＳ Ｐゴシック"/>
              <a:ea typeface="ＭＳ Ｐゴシック"/>
              <a:cs typeface="ＭＳ Ｐゴシック"/>
            </a:endParaRPr>
          </a:p>
          <a:p>
            <a:pPr algn="ctr"/>
            <a:r>
              <a:rPr lang="ja-JP" altLang="en-US" sz="1200" dirty="0">
                <a:solidFill>
                  <a:srgbClr val="FFFFFF"/>
                </a:solidFill>
                <a:latin typeface="ＭＳ Ｐゴシック"/>
                <a:ea typeface="ＭＳ Ｐゴシック"/>
                <a:cs typeface="ＭＳ Ｐゴシック"/>
              </a:rPr>
              <a:t>計画</a:t>
            </a:r>
            <a:endParaRPr kumimoji="1" lang="ja-JP" altLang="en-US" sz="1200" dirty="0">
              <a:solidFill>
                <a:srgbClr val="FFFFFF"/>
              </a:solidFill>
              <a:latin typeface="ＭＳ Ｐゴシック"/>
              <a:ea typeface="ＭＳ Ｐゴシック"/>
              <a:cs typeface="ＭＳ Ｐゴシック"/>
            </a:endParaRPr>
          </a:p>
        </p:txBody>
      </p:sp>
      <p:sp>
        <p:nvSpPr>
          <p:cNvPr id="21" name="正方形/長方形 20"/>
          <p:cNvSpPr/>
          <p:nvPr/>
        </p:nvSpPr>
        <p:spPr>
          <a:xfrm>
            <a:off x="2956069" y="1282619"/>
            <a:ext cx="648072" cy="445370"/>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文書</a:t>
            </a:r>
            <a:endParaRPr kumimoji="1" lang="en-US" altLang="ja-JP" sz="1200" dirty="0">
              <a:solidFill>
                <a:srgbClr val="FFFFFF"/>
              </a:solidFill>
              <a:latin typeface="ＭＳ Ｐゴシック"/>
              <a:ea typeface="ＭＳ Ｐゴシック"/>
              <a:cs typeface="ＭＳ Ｐゴシック"/>
            </a:endParaRPr>
          </a:p>
          <a:p>
            <a:pPr algn="ctr"/>
            <a:r>
              <a:rPr kumimoji="1" lang="ja-JP" altLang="en-US" sz="1200" dirty="0">
                <a:solidFill>
                  <a:srgbClr val="FFFFFF"/>
                </a:solidFill>
                <a:latin typeface="ＭＳ Ｐゴシック"/>
                <a:ea typeface="ＭＳ Ｐゴシック"/>
                <a:cs typeface="ＭＳ Ｐゴシック"/>
              </a:rPr>
              <a:t>管理</a:t>
            </a:r>
          </a:p>
        </p:txBody>
      </p:sp>
      <p:sp>
        <p:nvSpPr>
          <p:cNvPr id="22" name="正方形/長方形 21"/>
          <p:cNvSpPr/>
          <p:nvPr/>
        </p:nvSpPr>
        <p:spPr>
          <a:xfrm>
            <a:off x="3676149" y="1282619"/>
            <a:ext cx="648072" cy="445370"/>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経費</a:t>
            </a:r>
            <a:endParaRPr kumimoji="1" lang="en-US" altLang="ja-JP" sz="1200" dirty="0">
              <a:solidFill>
                <a:srgbClr val="FFFFFF"/>
              </a:solidFill>
              <a:latin typeface="ＭＳ Ｐゴシック"/>
              <a:ea typeface="ＭＳ Ｐゴシック"/>
              <a:cs typeface="ＭＳ Ｐゴシック"/>
            </a:endParaRPr>
          </a:p>
          <a:p>
            <a:pPr algn="ctr"/>
            <a:r>
              <a:rPr kumimoji="1" lang="ja-JP" altLang="en-US" sz="1200" dirty="0">
                <a:solidFill>
                  <a:srgbClr val="FFFFFF"/>
                </a:solidFill>
                <a:latin typeface="ＭＳ Ｐゴシック"/>
                <a:ea typeface="ＭＳ Ｐゴシック"/>
                <a:cs typeface="ＭＳ Ｐゴシック"/>
              </a:rPr>
              <a:t>精算</a:t>
            </a:r>
          </a:p>
        </p:txBody>
      </p:sp>
      <p:grpSp>
        <p:nvGrpSpPr>
          <p:cNvPr id="24" name="図形グループ 23"/>
          <p:cNvGrpSpPr/>
          <p:nvPr/>
        </p:nvGrpSpPr>
        <p:grpSpPr>
          <a:xfrm>
            <a:off x="971600" y="1776354"/>
            <a:ext cx="295326" cy="351822"/>
            <a:chOff x="2667295" y="1059799"/>
            <a:chExt cx="681672" cy="722281"/>
          </a:xfrm>
        </p:grpSpPr>
        <p:sp>
          <p:nvSpPr>
            <p:cNvPr id="25" name="角丸四角形 24"/>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26" name="図 25"/>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67295" y="1059799"/>
              <a:ext cx="681672" cy="722281"/>
            </a:xfrm>
            <a:prstGeom prst="rect">
              <a:avLst/>
            </a:prstGeom>
          </p:spPr>
        </p:pic>
      </p:grpSp>
      <p:grpSp>
        <p:nvGrpSpPr>
          <p:cNvPr id="27" name="図形グループ 26"/>
          <p:cNvGrpSpPr/>
          <p:nvPr/>
        </p:nvGrpSpPr>
        <p:grpSpPr>
          <a:xfrm>
            <a:off x="960992" y="1868105"/>
            <a:ext cx="145033" cy="331921"/>
            <a:chOff x="1946324" y="4125162"/>
            <a:chExt cx="969964" cy="2007872"/>
          </a:xfrm>
        </p:grpSpPr>
        <p:sp>
          <p:nvSpPr>
            <p:cNvPr id="28" name="円/楕円 27"/>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29" name="フローチャート: 論理積ゲート 28"/>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30" name="図形グループ 29"/>
          <p:cNvGrpSpPr/>
          <p:nvPr/>
        </p:nvGrpSpPr>
        <p:grpSpPr>
          <a:xfrm>
            <a:off x="1689051" y="1779493"/>
            <a:ext cx="295326" cy="351822"/>
            <a:chOff x="2667295" y="1059799"/>
            <a:chExt cx="681672" cy="722281"/>
          </a:xfrm>
        </p:grpSpPr>
        <p:sp>
          <p:nvSpPr>
            <p:cNvPr id="31" name="角丸四角形 30"/>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32" name="図 31"/>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67295" y="1059799"/>
              <a:ext cx="681672" cy="722281"/>
            </a:xfrm>
            <a:prstGeom prst="rect">
              <a:avLst/>
            </a:prstGeom>
          </p:spPr>
        </p:pic>
      </p:grpSp>
      <p:grpSp>
        <p:nvGrpSpPr>
          <p:cNvPr id="33" name="図形グループ 32"/>
          <p:cNvGrpSpPr/>
          <p:nvPr/>
        </p:nvGrpSpPr>
        <p:grpSpPr>
          <a:xfrm>
            <a:off x="1674607" y="1872536"/>
            <a:ext cx="145033" cy="331921"/>
            <a:chOff x="1946324" y="4125162"/>
            <a:chExt cx="969964" cy="2007872"/>
          </a:xfrm>
        </p:grpSpPr>
        <p:sp>
          <p:nvSpPr>
            <p:cNvPr id="34" name="円/楕円 33"/>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35" name="フローチャート: 論理積ゲート 34"/>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36" name="図形グループ 35"/>
          <p:cNvGrpSpPr/>
          <p:nvPr/>
        </p:nvGrpSpPr>
        <p:grpSpPr>
          <a:xfrm>
            <a:off x="2408212" y="1775171"/>
            <a:ext cx="295326" cy="351822"/>
            <a:chOff x="2667295" y="1059799"/>
            <a:chExt cx="681672" cy="722281"/>
          </a:xfrm>
        </p:grpSpPr>
        <p:sp>
          <p:nvSpPr>
            <p:cNvPr id="37" name="角丸四角形 36"/>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38" name="図 37"/>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67295" y="1059799"/>
              <a:ext cx="681672" cy="722281"/>
            </a:xfrm>
            <a:prstGeom prst="rect">
              <a:avLst/>
            </a:prstGeom>
          </p:spPr>
        </p:pic>
      </p:grpSp>
      <p:grpSp>
        <p:nvGrpSpPr>
          <p:cNvPr id="39" name="図形グループ 38"/>
          <p:cNvGrpSpPr/>
          <p:nvPr/>
        </p:nvGrpSpPr>
        <p:grpSpPr>
          <a:xfrm>
            <a:off x="2397604" y="1866922"/>
            <a:ext cx="145033" cy="331921"/>
            <a:chOff x="1946324" y="4125162"/>
            <a:chExt cx="969964" cy="2007872"/>
          </a:xfrm>
        </p:grpSpPr>
        <p:sp>
          <p:nvSpPr>
            <p:cNvPr id="40" name="円/楕円 39"/>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41" name="フローチャート: 論理積ゲート 40"/>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42" name="図形グループ 41"/>
          <p:cNvGrpSpPr/>
          <p:nvPr/>
        </p:nvGrpSpPr>
        <p:grpSpPr>
          <a:xfrm>
            <a:off x="3125663" y="1778310"/>
            <a:ext cx="295326" cy="351822"/>
            <a:chOff x="2667295" y="1059799"/>
            <a:chExt cx="681672" cy="722281"/>
          </a:xfrm>
        </p:grpSpPr>
        <p:sp>
          <p:nvSpPr>
            <p:cNvPr id="43" name="角丸四角形 42"/>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44" name="図 43"/>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67295" y="1059799"/>
              <a:ext cx="681672" cy="722281"/>
            </a:xfrm>
            <a:prstGeom prst="rect">
              <a:avLst/>
            </a:prstGeom>
          </p:spPr>
        </p:pic>
      </p:grpSp>
      <p:grpSp>
        <p:nvGrpSpPr>
          <p:cNvPr id="45" name="図形グループ 44"/>
          <p:cNvGrpSpPr/>
          <p:nvPr/>
        </p:nvGrpSpPr>
        <p:grpSpPr>
          <a:xfrm>
            <a:off x="3111219" y="1871353"/>
            <a:ext cx="145033" cy="331921"/>
            <a:chOff x="1946324" y="4125162"/>
            <a:chExt cx="969964" cy="2007872"/>
          </a:xfrm>
        </p:grpSpPr>
        <p:sp>
          <p:nvSpPr>
            <p:cNvPr id="46" name="円/楕円 45"/>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47" name="フローチャート: 論理積ゲート 4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48" name="図形グループ 47"/>
          <p:cNvGrpSpPr/>
          <p:nvPr/>
        </p:nvGrpSpPr>
        <p:grpSpPr>
          <a:xfrm>
            <a:off x="3879355" y="1784716"/>
            <a:ext cx="295326" cy="351822"/>
            <a:chOff x="2667295" y="1059799"/>
            <a:chExt cx="681672" cy="722281"/>
          </a:xfrm>
        </p:grpSpPr>
        <p:sp>
          <p:nvSpPr>
            <p:cNvPr id="49" name="角丸四角形 48"/>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50" name="図 49"/>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67295" y="1059799"/>
              <a:ext cx="681672" cy="722281"/>
            </a:xfrm>
            <a:prstGeom prst="rect">
              <a:avLst/>
            </a:prstGeom>
          </p:spPr>
        </p:pic>
      </p:grpSp>
      <p:grpSp>
        <p:nvGrpSpPr>
          <p:cNvPr id="51" name="図形グループ 50"/>
          <p:cNvGrpSpPr/>
          <p:nvPr/>
        </p:nvGrpSpPr>
        <p:grpSpPr>
          <a:xfrm>
            <a:off x="3864911" y="1877759"/>
            <a:ext cx="145033" cy="331921"/>
            <a:chOff x="1946324" y="4125162"/>
            <a:chExt cx="969964" cy="2007872"/>
          </a:xfrm>
        </p:grpSpPr>
        <p:sp>
          <p:nvSpPr>
            <p:cNvPr id="52" name="円/楕円 51"/>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53" name="フローチャート: 論理積ゲート 52"/>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sp>
        <p:nvSpPr>
          <p:cNvPr id="54" name="正方形/長方形 53"/>
          <p:cNvSpPr/>
          <p:nvPr/>
        </p:nvSpPr>
        <p:spPr>
          <a:xfrm>
            <a:off x="795829" y="2997997"/>
            <a:ext cx="648072" cy="445370"/>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販売</a:t>
            </a:r>
            <a:endParaRPr kumimoji="1" lang="en-US" altLang="ja-JP" sz="1200" dirty="0">
              <a:solidFill>
                <a:srgbClr val="FFFFFF"/>
              </a:solidFill>
              <a:latin typeface="ＭＳ Ｐゴシック"/>
              <a:ea typeface="ＭＳ Ｐゴシック"/>
              <a:cs typeface="ＭＳ Ｐゴシック"/>
            </a:endParaRPr>
          </a:p>
          <a:p>
            <a:pPr algn="ctr"/>
            <a:r>
              <a:rPr lang="ja-JP" altLang="en-US" sz="1200" dirty="0">
                <a:solidFill>
                  <a:srgbClr val="FFFFFF"/>
                </a:solidFill>
                <a:latin typeface="ＭＳ Ｐゴシック"/>
                <a:ea typeface="ＭＳ Ｐゴシック"/>
                <a:cs typeface="ＭＳ Ｐゴシック"/>
              </a:rPr>
              <a:t>管理</a:t>
            </a:r>
            <a:endParaRPr kumimoji="1" lang="ja-JP" altLang="en-US" sz="1200" dirty="0">
              <a:solidFill>
                <a:srgbClr val="FFFFFF"/>
              </a:solidFill>
              <a:latin typeface="ＭＳ Ｐゴシック"/>
              <a:ea typeface="ＭＳ Ｐゴシック"/>
              <a:cs typeface="ＭＳ Ｐゴシック"/>
            </a:endParaRPr>
          </a:p>
        </p:txBody>
      </p:sp>
      <p:sp>
        <p:nvSpPr>
          <p:cNvPr id="55" name="正方形/長方形 54"/>
          <p:cNvSpPr/>
          <p:nvPr/>
        </p:nvSpPr>
        <p:spPr>
          <a:xfrm>
            <a:off x="1515909" y="2997997"/>
            <a:ext cx="648072" cy="445370"/>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給与</a:t>
            </a:r>
            <a:endParaRPr kumimoji="1" lang="en-US" altLang="ja-JP" sz="1200" dirty="0">
              <a:solidFill>
                <a:srgbClr val="FFFFFF"/>
              </a:solidFill>
              <a:latin typeface="ＭＳ Ｐゴシック"/>
              <a:ea typeface="ＭＳ Ｐゴシック"/>
              <a:cs typeface="ＭＳ Ｐゴシック"/>
            </a:endParaRPr>
          </a:p>
          <a:p>
            <a:pPr algn="ctr"/>
            <a:r>
              <a:rPr kumimoji="1" lang="ja-JP" altLang="en-US" sz="1200" dirty="0">
                <a:solidFill>
                  <a:srgbClr val="FFFFFF"/>
                </a:solidFill>
                <a:latin typeface="ＭＳ Ｐゴシック"/>
                <a:ea typeface="ＭＳ Ｐゴシック"/>
                <a:cs typeface="ＭＳ Ｐゴシック"/>
              </a:rPr>
              <a:t>計算</a:t>
            </a:r>
          </a:p>
        </p:txBody>
      </p:sp>
      <p:sp>
        <p:nvSpPr>
          <p:cNvPr id="56" name="正方形/長方形 55"/>
          <p:cNvSpPr/>
          <p:nvPr/>
        </p:nvSpPr>
        <p:spPr>
          <a:xfrm>
            <a:off x="2235989" y="3004676"/>
            <a:ext cx="648072" cy="445370"/>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生産</a:t>
            </a:r>
            <a:endParaRPr kumimoji="1" lang="en-US" altLang="ja-JP" sz="1200" dirty="0">
              <a:solidFill>
                <a:srgbClr val="FFFFFF"/>
              </a:solidFill>
              <a:latin typeface="ＭＳ Ｐゴシック"/>
              <a:ea typeface="ＭＳ Ｐゴシック"/>
              <a:cs typeface="ＭＳ Ｐゴシック"/>
            </a:endParaRPr>
          </a:p>
          <a:p>
            <a:pPr algn="ctr"/>
            <a:r>
              <a:rPr lang="ja-JP" altLang="en-US" sz="1200" dirty="0">
                <a:solidFill>
                  <a:srgbClr val="FFFFFF"/>
                </a:solidFill>
                <a:latin typeface="ＭＳ Ｐゴシック"/>
                <a:ea typeface="ＭＳ Ｐゴシック"/>
                <a:cs typeface="ＭＳ Ｐゴシック"/>
              </a:rPr>
              <a:t>計画</a:t>
            </a:r>
            <a:endParaRPr kumimoji="1" lang="ja-JP" altLang="en-US" sz="1200" dirty="0">
              <a:solidFill>
                <a:srgbClr val="FFFFFF"/>
              </a:solidFill>
              <a:latin typeface="ＭＳ Ｐゴシック"/>
              <a:ea typeface="ＭＳ Ｐゴシック"/>
              <a:cs typeface="ＭＳ Ｐゴシック"/>
            </a:endParaRPr>
          </a:p>
        </p:txBody>
      </p:sp>
      <p:sp>
        <p:nvSpPr>
          <p:cNvPr id="57" name="正方形/長方形 56"/>
          <p:cNvSpPr/>
          <p:nvPr/>
        </p:nvSpPr>
        <p:spPr>
          <a:xfrm>
            <a:off x="2956069" y="3004676"/>
            <a:ext cx="648072" cy="445370"/>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文書</a:t>
            </a:r>
            <a:endParaRPr kumimoji="1" lang="en-US" altLang="ja-JP" sz="1200" dirty="0">
              <a:solidFill>
                <a:srgbClr val="FFFFFF"/>
              </a:solidFill>
              <a:latin typeface="ＭＳ Ｐゴシック"/>
              <a:ea typeface="ＭＳ Ｐゴシック"/>
              <a:cs typeface="ＭＳ Ｐゴシック"/>
            </a:endParaRPr>
          </a:p>
          <a:p>
            <a:pPr algn="ctr"/>
            <a:r>
              <a:rPr kumimoji="1" lang="ja-JP" altLang="en-US" sz="1200" dirty="0">
                <a:solidFill>
                  <a:srgbClr val="FFFFFF"/>
                </a:solidFill>
                <a:latin typeface="ＭＳ Ｐゴシック"/>
                <a:ea typeface="ＭＳ Ｐゴシック"/>
                <a:cs typeface="ＭＳ Ｐゴシック"/>
              </a:rPr>
              <a:t>管理</a:t>
            </a:r>
          </a:p>
        </p:txBody>
      </p:sp>
      <p:sp>
        <p:nvSpPr>
          <p:cNvPr id="58" name="正方形/長方形 57"/>
          <p:cNvSpPr/>
          <p:nvPr/>
        </p:nvSpPr>
        <p:spPr>
          <a:xfrm>
            <a:off x="3676149" y="3004676"/>
            <a:ext cx="648072" cy="445370"/>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経費</a:t>
            </a:r>
            <a:endParaRPr kumimoji="1" lang="en-US" altLang="ja-JP" sz="1200" dirty="0">
              <a:solidFill>
                <a:srgbClr val="FFFFFF"/>
              </a:solidFill>
              <a:latin typeface="ＭＳ Ｐゴシック"/>
              <a:ea typeface="ＭＳ Ｐゴシック"/>
              <a:cs typeface="ＭＳ Ｐゴシック"/>
            </a:endParaRPr>
          </a:p>
          <a:p>
            <a:pPr algn="ctr"/>
            <a:r>
              <a:rPr kumimoji="1" lang="ja-JP" altLang="en-US" sz="1200" dirty="0">
                <a:solidFill>
                  <a:srgbClr val="FFFFFF"/>
                </a:solidFill>
                <a:latin typeface="ＭＳ Ｐゴシック"/>
                <a:ea typeface="ＭＳ Ｐゴシック"/>
                <a:cs typeface="ＭＳ Ｐゴシック"/>
              </a:rPr>
              <a:t>精算</a:t>
            </a:r>
          </a:p>
        </p:txBody>
      </p:sp>
      <p:sp>
        <p:nvSpPr>
          <p:cNvPr id="59" name="円柱 58"/>
          <p:cNvSpPr/>
          <p:nvPr/>
        </p:nvSpPr>
        <p:spPr>
          <a:xfrm>
            <a:off x="795829" y="4087111"/>
            <a:ext cx="1023811" cy="742805"/>
          </a:xfrm>
          <a:prstGeom prst="can">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50" dirty="0">
                <a:solidFill>
                  <a:srgbClr val="FFFFFF"/>
                </a:solidFill>
                <a:latin typeface="ＭＳ Ｐゴシック"/>
                <a:ea typeface="ＭＳ Ｐゴシック"/>
                <a:cs typeface="ＭＳ Ｐゴシック"/>
              </a:rPr>
              <a:t>データベース</a:t>
            </a:r>
          </a:p>
        </p:txBody>
      </p:sp>
      <p:sp>
        <p:nvSpPr>
          <p:cNvPr id="60" name="正方形/長方形 59"/>
          <p:cNvSpPr/>
          <p:nvPr/>
        </p:nvSpPr>
        <p:spPr>
          <a:xfrm>
            <a:off x="1879956" y="4086260"/>
            <a:ext cx="2444265" cy="232601"/>
          </a:xfrm>
          <a:prstGeom prst="rect">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900" dirty="0">
                <a:solidFill>
                  <a:srgbClr val="FFFFFF"/>
                </a:solidFill>
                <a:latin typeface="ＭＳ Ｐゴシック"/>
                <a:ea typeface="ＭＳ Ｐゴシック"/>
                <a:cs typeface="ＭＳ Ｐゴシック"/>
              </a:rPr>
              <a:t>プログラム開発や実行を支援</a:t>
            </a:r>
          </a:p>
        </p:txBody>
      </p:sp>
      <p:sp>
        <p:nvSpPr>
          <p:cNvPr id="61" name="正方形/長方形 60"/>
          <p:cNvSpPr/>
          <p:nvPr/>
        </p:nvSpPr>
        <p:spPr>
          <a:xfrm>
            <a:off x="1879956" y="4340118"/>
            <a:ext cx="2444265" cy="232601"/>
          </a:xfrm>
          <a:prstGeom prst="rect">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900" dirty="0">
                <a:solidFill>
                  <a:srgbClr val="FFFFFF"/>
                </a:solidFill>
                <a:latin typeface="ＭＳ Ｐゴシック"/>
                <a:ea typeface="ＭＳ Ｐゴシック"/>
                <a:cs typeface="ＭＳ Ｐゴシック"/>
              </a:rPr>
              <a:t>稼働状況やセキュリティを管理</a:t>
            </a:r>
          </a:p>
        </p:txBody>
      </p:sp>
      <p:sp>
        <p:nvSpPr>
          <p:cNvPr id="62" name="正方形/長方形 61"/>
          <p:cNvSpPr/>
          <p:nvPr/>
        </p:nvSpPr>
        <p:spPr>
          <a:xfrm>
            <a:off x="1878616" y="4597315"/>
            <a:ext cx="2444265" cy="232601"/>
          </a:xfrm>
          <a:prstGeom prst="rect">
            <a:avLst/>
          </a:prstGeom>
          <a:solidFill>
            <a:srgbClr val="00206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900" dirty="0">
                <a:solidFill>
                  <a:srgbClr val="FFFFFF"/>
                </a:solidFill>
                <a:latin typeface="ＭＳ Ｐゴシック"/>
                <a:ea typeface="ＭＳ Ｐゴシック"/>
                <a:cs typeface="ＭＳ Ｐゴシック"/>
              </a:rPr>
              <a:t>ハードウェアの動作を制御</a:t>
            </a:r>
            <a:endParaRPr kumimoji="1" lang="ja-JP" altLang="en-US" sz="900" dirty="0">
              <a:solidFill>
                <a:srgbClr val="FFFFFF"/>
              </a:solidFill>
              <a:latin typeface="ＭＳ Ｐゴシック"/>
              <a:ea typeface="ＭＳ Ｐゴシック"/>
              <a:cs typeface="ＭＳ Ｐゴシック"/>
            </a:endParaRPr>
          </a:p>
        </p:txBody>
      </p:sp>
      <p:sp>
        <p:nvSpPr>
          <p:cNvPr id="63" name="正方形/長方形 62"/>
          <p:cNvSpPr/>
          <p:nvPr/>
        </p:nvSpPr>
        <p:spPr>
          <a:xfrm>
            <a:off x="795829" y="5400215"/>
            <a:ext cx="648072" cy="445370"/>
          </a:xfrm>
          <a:prstGeom prst="rect">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5" name="正方形/長方形 64"/>
          <p:cNvSpPr/>
          <p:nvPr/>
        </p:nvSpPr>
        <p:spPr>
          <a:xfrm>
            <a:off x="2954729" y="5377422"/>
            <a:ext cx="648072" cy="535885"/>
          </a:xfrm>
          <a:prstGeom prst="rect">
            <a:avLst/>
          </a:prstGeom>
          <a:solidFill>
            <a:schemeClr val="accent5">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700" dirty="0">
                <a:solidFill>
                  <a:srgbClr val="FFFFFF"/>
                </a:solidFill>
                <a:latin typeface="ＭＳ Ｐゴシック"/>
                <a:ea typeface="ＭＳ Ｐゴシック"/>
                <a:cs typeface="ＭＳ Ｐゴシック"/>
              </a:rPr>
              <a:t>ネットワーク</a:t>
            </a:r>
            <a:endParaRPr kumimoji="1" lang="en-US" altLang="ja-JP" sz="700" dirty="0">
              <a:solidFill>
                <a:srgbClr val="FFFFFF"/>
              </a:solidFill>
              <a:latin typeface="ＭＳ Ｐゴシック"/>
              <a:ea typeface="ＭＳ Ｐゴシック"/>
              <a:cs typeface="ＭＳ Ｐゴシック"/>
            </a:endParaRPr>
          </a:p>
          <a:p>
            <a:pPr algn="ctr"/>
            <a:r>
              <a:rPr kumimoji="1" lang="ja-JP" altLang="en-US" sz="800" dirty="0">
                <a:solidFill>
                  <a:srgbClr val="FFFFFF"/>
                </a:solidFill>
                <a:latin typeface="ＭＳ Ｐゴシック"/>
                <a:ea typeface="ＭＳ Ｐゴシック"/>
                <a:cs typeface="ＭＳ Ｐゴシック"/>
              </a:rPr>
              <a:t>機器</a:t>
            </a:r>
          </a:p>
        </p:txBody>
      </p:sp>
      <p:sp>
        <p:nvSpPr>
          <p:cNvPr id="66" name="正方形/長方形 65"/>
          <p:cNvSpPr/>
          <p:nvPr/>
        </p:nvSpPr>
        <p:spPr>
          <a:xfrm>
            <a:off x="3674809" y="5377422"/>
            <a:ext cx="648072" cy="535885"/>
          </a:xfrm>
          <a:prstGeom prst="rect">
            <a:avLst/>
          </a:prstGeom>
          <a:solidFill>
            <a:schemeClr val="accent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a:solidFill>
                  <a:srgbClr val="FFFFFF"/>
                </a:solidFill>
                <a:latin typeface="ＭＳ Ｐゴシック"/>
                <a:ea typeface="ＭＳ Ｐゴシック"/>
                <a:cs typeface="ＭＳ Ｐゴシック"/>
              </a:rPr>
              <a:t>電源設備</a:t>
            </a:r>
            <a:endParaRPr kumimoji="1" lang="ja-JP" altLang="en-US" sz="800" dirty="0">
              <a:solidFill>
                <a:srgbClr val="FFFFFF"/>
              </a:solidFill>
              <a:latin typeface="ＭＳ Ｐゴシック"/>
              <a:ea typeface="ＭＳ Ｐゴシック"/>
              <a:cs typeface="ＭＳ Ｐゴシック"/>
            </a:endParaRPr>
          </a:p>
        </p:txBody>
      </p:sp>
      <p:sp>
        <p:nvSpPr>
          <p:cNvPr id="67" name="正方形/長方形 66"/>
          <p:cNvSpPr/>
          <p:nvPr/>
        </p:nvSpPr>
        <p:spPr>
          <a:xfrm>
            <a:off x="1116362" y="5472101"/>
            <a:ext cx="648072" cy="445370"/>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ＭＳ Ｐゴシック"/>
                <a:ea typeface="ＭＳ Ｐゴシック"/>
                <a:cs typeface="ＭＳ Ｐゴシック"/>
              </a:rPr>
              <a:t>サーバー</a:t>
            </a:r>
          </a:p>
        </p:txBody>
      </p:sp>
      <p:sp>
        <p:nvSpPr>
          <p:cNvPr id="68" name="円柱 67"/>
          <p:cNvSpPr/>
          <p:nvPr/>
        </p:nvSpPr>
        <p:spPr>
          <a:xfrm>
            <a:off x="1878616" y="5373216"/>
            <a:ext cx="660417" cy="420174"/>
          </a:xfrm>
          <a:prstGeom prst="can">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9" name="円柱 68"/>
          <p:cNvSpPr/>
          <p:nvPr/>
        </p:nvSpPr>
        <p:spPr>
          <a:xfrm>
            <a:off x="2162281" y="5508905"/>
            <a:ext cx="660417" cy="420174"/>
          </a:xfrm>
          <a:prstGeom prst="can">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a:solidFill>
                  <a:srgbClr val="FFFFFF"/>
                </a:solidFill>
                <a:latin typeface="ＭＳ Ｐゴシック"/>
                <a:ea typeface="ＭＳ Ｐゴシック"/>
                <a:cs typeface="ＭＳ Ｐゴシック"/>
              </a:rPr>
              <a:t>ストレージ</a:t>
            </a:r>
            <a:endParaRPr kumimoji="1" lang="ja-JP" altLang="en-US" sz="800" dirty="0">
              <a:solidFill>
                <a:srgbClr val="FFFFFF"/>
              </a:solidFill>
              <a:latin typeface="ＭＳ Ｐゴシック"/>
              <a:ea typeface="ＭＳ Ｐゴシック"/>
              <a:cs typeface="ＭＳ Ｐゴシック"/>
            </a:endParaRPr>
          </a:p>
        </p:txBody>
      </p:sp>
      <p:sp>
        <p:nvSpPr>
          <p:cNvPr id="3" name="テキスト ボックス 2">
            <a:extLst>
              <a:ext uri="{FF2B5EF4-FFF2-40B4-BE49-F238E27FC236}">
                <a16:creationId xmlns:a16="http://schemas.microsoft.com/office/drawing/2014/main" id="{01C1934F-2CD4-DA21-B5CF-D5B1FEB74CB8}"/>
              </a:ext>
            </a:extLst>
          </p:cNvPr>
          <p:cNvSpPr txBox="1"/>
          <p:nvPr/>
        </p:nvSpPr>
        <p:spPr>
          <a:xfrm>
            <a:off x="4580470" y="3352075"/>
            <a:ext cx="3775393" cy="246221"/>
          </a:xfrm>
          <a:prstGeom prst="rect">
            <a:avLst/>
          </a:prstGeom>
          <a:noFill/>
        </p:spPr>
        <p:txBody>
          <a:bodyPr wrap="none" rtlCol="0">
            <a:spAutoFit/>
          </a:bodyPr>
          <a:lstStyle/>
          <a:p>
            <a:r>
              <a:rPr kumimoji="1" lang="ja-JP" altLang="en-US" sz="1000">
                <a:solidFill>
                  <a:schemeClr val="bg1"/>
                </a:solidFill>
                <a:latin typeface="Meiryo" panose="020B0604030504040204" pitchFamily="34" charset="-128"/>
                <a:ea typeface="Meiryo" panose="020B0604030504040204" pitchFamily="34" charset="-128"/>
              </a:rPr>
              <a:t>生産管理システム、経費精算システム、文書管理システムなど</a:t>
            </a:r>
          </a:p>
        </p:txBody>
      </p:sp>
      <p:sp>
        <p:nvSpPr>
          <p:cNvPr id="64" name="テキスト ボックス 63">
            <a:extLst>
              <a:ext uri="{FF2B5EF4-FFF2-40B4-BE49-F238E27FC236}">
                <a16:creationId xmlns:a16="http://schemas.microsoft.com/office/drawing/2014/main" id="{DCE352FC-B3D3-04EF-610E-EEDD28CB8231}"/>
              </a:ext>
            </a:extLst>
          </p:cNvPr>
          <p:cNvSpPr txBox="1"/>
          <p:nvPr/>
        </p:nvSpPr>
        <p:spPr>
          <a:xfrm>
            <a:off x="4580470" y="4551349"/>
            <a:ext cx="3775393" cy="246221"/>
          </a:xfrm>
          <a:prstGeom prst="rect">
            <a:avLst/>
          </a:prstGeom>
          <a:noFill/>
        </p:spPr>
        <p:txBody>
          <a:bodyPr wrap="none" rtlCol="0">
            <a:spAutoFit/>
          </a:bodyPr>
          <a:lstStyle/>
          <a:p>
            <a:r>
              <a:rPr kumimoji="1" lang="ja-JP" altLang="en-US" sz="1000">
                <a:solidFill>
                  <a:schemeClr val="bg1"/>
                </a:solidFill>
                <a:latin typeface="Meiryo" panose="020B0604030504040204" pitchFamily="34" charset="-128"/>
                <a:ea typeface="Meiryo" panose="020B0604030504040204" pitchFamily="34" charset="-128"/>
              </a:rPr>
              <a:t>データベース管理システム、オペレーティング・システムなど</a:t>
            </a:r>
          </a:p>
        </p:txBody>
      </p:sp>
      <p:sp>
        <p:nvSpPr>
          <p:cNvPr id="70" name="テキスト ボックス 69">
            <a:extLst>
              <a:ext uri="{FF2B5EF4-FFF2-40B4-BE49-F238E27FC236}">
                <a16:creationId xmlns:a16="http://schemas.microsoft.com/office/drawing/2014/main" id="{4776FF19-3A2F-764A-87F0-C48574A3717B}"/>
              </a:ext>
            </a:extLst>
          </p:cNvPr>
          <p:cNvSpPr txBox="1"/>
          <p:nvPr/>
        </p:nvSpPr>
        <p:spPr>
          <a:xfrm>
            <a:off x="4580470" y="5748745"/>
            <a:ext cx="4031873" cy="246221"/>
          </a:xfrm>
          <a:prstGeom prst="rect">
            <a:avLst/>
          </a:prstGeom>
          <a:noFill/>
        </p:spPr>
        <p:txBody>
          <a:bodyPr wrap="none" rtlCol="0">
            <a:spAutoFit/>
          </a:bodyPr>
          <a:lstStyle/>
          <a:p>
            <a:r>
              <a:rPr kumimoji="1" lang="ja-JP" altLang="en-US" sz="1000">
                <a:solidFill>
                  <a:schemeClr val="bg1"/>
                </a:solidFill>
                <a:latin typeface="Meiryo" panose="020B0604030504040204" pitchFamily="34" charset="-128"/>
                <a:ea typeface="Meiryo" panose="020B0604030504040204" pitchFamily="34" charset="-128"/>
              </a:rPr>
              <a:t>サーバー、ストレージ、データセンター、電源設備、通信回線など</a:t>
            </a:r>
          </a:p>
        </p:txBody>
      </p:sp>
      <p:sp>
        <p:nvSpPr>
          <p:cNvPr id="71" name="テキスト ボックス 70">
            <a:extLst>
              <a:ext uri="{FF2B5EF4-FFF2-40B4-BE49-F238E27FC236}">
                <a16:creationId xmlns:a16="http://schemas.microsoft.com/office/drawing/2014/main" id="{5FC1B58C-C49A-91EB-CE70-F52498A05D12}"/>
              </a:ext>
            </a:extLst>
          </p:cNvPr>
          <p:cNvSpPr txBox="1"/>
          <p:nvPr/>
        </p:nvSpPr>
        <p:spPr>
          <a:xfrm>
            <a:off x="4585403" y="2655478"/>
            <a:ext cx="3882899" cy="707886"/>
          </a:xfrm>
          <a:prstGeom prst="rect">
            <a:avLst/>
          </a:prstGeom>
          <a:noFill/>
        </p:spPr>
        <p:txBody>
          <a:bodyPr wrap="square" rtlCol="0">
            <a:spAutoFit/>
          </a:bodyPr>
          <a:lstStyle/>
          <a:p>
            <a:r>
              <a:rPr kumimoji="1" lang="ja-JP" altLang="en-US" sz="2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特定の業務処理</a:t>
            </a:r>
            <a:endParaRPr kumimoji="1" lang="en-US" altLang="ja-JP" sz="2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r>
              <a:rPr kumimoji="1" lang="ja-JP" altLang="en-US" sz="2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を行うための</a:t>
            </a:r>
            <a:r>
              <a:rPr kumimoji="1" lang="ja-JP" altLang="en-US" sz="2000" b="1" u="sng">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ソフトウェア</a:t>
            </a:r>
          </a:p>
        </p:txBody>
      </p:sp>
      <p:sp>
        <p:nvSpPr>
          <p:cNvPr id="72" name="テキスト ボックス 71">
            <a:extLst>
              <a:ext uri="{FF2B5EF4-FFF2-40B4-BE49-F238E27FC236}">
                <a16:creationId xmlns:a16="http://schemas.microsoft.com/office/drawing/2014/main" id="{5E512131-E163-5CE5-5299-1E23CE125BB5}"/>
              </a:ext>
            </a:extLst>
          </p:cNvPr>
          <p:cNvSpPr txBox="1"/>
          <p:nvPr/>
        </p:nvSpPr>
        <p:spPr>
          <a:xfrm>
            <a:off x="4577584" y="3865167"/>
            <a:ext cx="3890718" cy="707886"/>
          </a:xfrm>
          <a:prstGeom prst="rect">
            <a:avLst/>
          </a:prstGeom>
          <a:noFill/>
        </p:spPr>
        <p:txBody>
          <a:bodyPr wrap="square" rtlCol="0">
            <a:spAutoFit/>
          </a:bodyPr>
          <a:lstStyle/>
          <a:p>
            <a:r>
              <a:rPr kumimoji="1" lang="ja-JP" altLang="en-US" sz="2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アプリケーションで共通に使う機能を提供する</a:t>
            </a:r>
            <a:r>
              <a:rPr kumimoji="1" lang="ja-JP" altLang="en-US" sz="2000" b="1" u="sng"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ソフトウェア</a:t>
            </a:r>
          </a:p>
        </p:txBody>
      </p:sp>
      <p:sp>
        <p:nvSpPr>
          <p:cNvPr id="73" name="テキスト ボックス 72">
            <a:extLst>
              <a:ext uri="{FF2B5EF4-FFF2-40B4-BE49-F238E27FC236}">
                <a16:creationId xmlns:a16="http://schemas.microsoft.com/office/drawing/2014/main" id="{F997C6F4-27D8-A46A-F950-C185B2C772C2}"/>
              </a:ext>
            </a:extLst>
          </p:cNvPr>
          <p:cNvSpPr txBox="1"/>
          <p:nvPr/>
        </p:nvSpPr>
        <p:spPr>
          <a:xfrm>
            <a:off x="4585402" y="5063437"/>
            <a:ext cx="3882900" cy="707886"/>
          </a:xfrm>
          <a:prstGeom prst="rect">
            <a:avLst/>
          </a:prstGeom>
          <a:noFill/>
        </p:spPr>
        <p:txBody>
          <a:bodyPr wrap="square" rtlCol="0">
            <a:spAutoFit/>
          </a:bodyPr>
          <a:lstStyle/>
          <a:p>
            <a:r>
              <a:rPr kumimoji="1" lang="ja-JP" altLang="en-US" sz="2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ソフトウェアを動かすための</a:t>
            </a:r>
            <a:endParaRPr kumimoji="1" lang="en-US" altLang="ja-JP" sz="2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r>
              <a:rPr lang="ja-JP" altLang="en-US" sz="2000" b="1" u="sng"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ハードウェアや設備</a:t>
            </a:r>
            <a:endParaRPr kumimoji="1" lang="ja-JP" altLang="en-US" sz="2000" b="1" u="sng"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445776424"/>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正方形/長方形 14"/>
          <p:cNvSpPr/>
          <p:nvPr/>
        </p:nvSpPr>
        <p:spPr>
          <a:xfrm>
            <a:off x="381000" y="1448594"/>
            <a:ext cx="2897450" cy="1440429"/>
          </a:xfrm>
          <a:prstGeom prst="rect">
            <a:avLst/>
          </a:prstGeom>
          <a:solidFill>
            <a:srgbClr val="3366FF"/>
          </a:solidFill>
          <a:ln w="76200" cmpd="sng">
            <a:solidFill>
              <a:srgbClr val="3366FF"/>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7" name="テキスト ボックス 6"/>
          <p:cNvSpPr txBox="1"/>
          <p:nvPr/>
        </p:nvSpPr>
        <p:spPr>
          <a:xfrm>
            <a:off x="984250" y="1448594"/>
            <a:ext cx="1723549" cy="1015663"/>
          </a:xfrm>
          <a:prstGeom prst="rect">
            <a:avLst/>
          </a:prstGeom>
          <a:solidFill>
            <a:srgbClr val="3366FF"/>
          </a:solidFill>
          <a:ln>
            <a:solidFill>
              <a:srgbClr val="3366FF"/>
            </a:solidFill>
          </a:ln>
        </p:spPr>
        <p:txBody>
          <a:bodyPr wrap="none" rtlCol="0">
            <a:spAutoFit/>
          </a:bodyPr>
          <a:lstStyle/>
          <a:p>
            <a:r>
              <a:rPr kumimoji="1" lang="ja-JP" altLang="en-US" sz="6000" dirty="0">
                <a:solidFill>
                  <a:schemeClr val="bg1"/>
                </a:solidFill>
                <a:latin typeface="Meiryo" panose="020B0604030504040204" pitchFamily="34" charset="-128"/>
                <a:ea typeface="Meiryo" panose="020B0604030504040204" pitchFamily="34" charset="-128"/>
                <a:cs typeface="ＤＦＰ太丸ゴシック体"/>
              </a:rPr>
              <a:t>仮想</a:t>
            </a:r>
          </a:p>
        </p:txBody>
      </p:sp>
      <p:sp>
        <p:nvSpPr>
          <p:cNvPr id="8" name="正方形/長方形 7"/>
          <p:cNvSpPr/>
          <p:nvPr/>
        </p:nvSpPr>
        <p:spPr>
          <a:xfrm>
            <a:off x="1325334" y="2276556"/>
            <a:ext cx="1290994" cy="523220"/>
          </a:xfrm>
          <a:prstGeom prst="rect">
            <a:avLst/>
          </a:prstGeom>
          <a:noFill/>
          <a:ln>
            <a:noFill/>
          </a:ln>
        </p:spPr>
        <p:txBody>
          <a:bodyPr wrap="none">
            <a:spAutoFit/>
          </a:bodyPr>
          <a:lstStyle/>
          <a:p>
            <a:pPr algn="r"/>
            <a:r>
              <a:rPr lang="en-US" altLang="ja-JP" sz="2800" dirty="0">
                <a:solidFill>
                  <a:schemeClr val="bg1"/>
                </a:solidFill>
                <a:latin typeface="Meiryo" panose="020B0604030504040204" pitchFamily="34" charset="-128"/>
                <a:ea typeface="Meiryo" panose="020B0604030504040204" pitchFamily="34" charset="-128"/>
                <a:cs typeface="Arial Black"/>
              </a:rPr>
              <a:t>virtual</a:t>
            </a:r>
          </a:p>
        </p:txBody>
      </p:sp>
      <p:grpSp>
        <p:nvGrpSpPr>
          <p:cNvPr id="2" name="図形グループ 1"/>
          <p:cNvGrpSpPr/>
          <p:nvPr/>
        </p:nvGrpSpPr>
        <p:grpSpPr>
          <a:xfrm>
            <a:off x="3225800" y="1448594"/>
            <a:ext cx="5613400" cy="1440429"/>
            <a:chOff x="3225800" y="1448594"/>
            <a:chExt cx="5613400" cy="1440429"/>
          </a:xfrm>
        </p:grpSpPr>
        <p:sp>
          <p:nvSpPr>
            <p:cNvPr id="16" name="正方形/長方形 15"/>
            <p:cNvSpPr/>
            <p:nvPr/>
          </p:nvSpPr>
          <p:spPr>
            <a:xfrm>
              <a:off x="3454400" y="1448594"/>
              <a:ext cx="5384800" cy="1440429"/>
            </a:xfrm>
            <a:prstGeom prst="rect">
              <a:avLst/>
            </a:prstGeom>
            <a:solidFill>
              <a:srgbClr val="FFFFFF"/>
            </a:solidFill>
            <a:ln w="76200" cmpd="sng">
              <a:solidFill>
                <a:srgbClr val="3366FF"/>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3" name="正方形/長方形 2"/>
            <p:cNvSpPr/>
            <p:nvPr/>
          </p:nvSpPr>
          <p:spPr>
            <a:xfrm>
              <a:off x="3556000" y="1906371"/>
              <a:ext cx="5283200" cy="892552"/>
            </a:xfrm>
            <a:prstGeom prst="rect">
              <a:avLst/>
            </a:prstGeom>
            <a:noFill/>
            <a:ln>
              <a:noFill/>
            </a:ln>
          </p:spPr>
          <p:txBody>
            <a:bodyPr wrap="square">
              <a:spAutoFit/>
            </a:bodyPr>
            <a:lstStyle/>
            <a:p>
              <a:pPr algn="ctr">
                <a:spcBef>
                  <a:spcPts val="0"/>
                </a:spcBef>
              </a:pPr>
              <a:r>
                <a:rPr lang="ja-JP" altLang="en-US" sz="2400" dirty="0">
                  <a:solidFill>
                    <a:srgbClr val="0000FF"/>
                  </a:solidFill>
                  <a:effectLst/>
                  <a:latin typeface="Meiryo" panose="020B0604030504040204" pitchFamily="34" charset="-128"/>
                  <a:ea typeface="Meiryo" panose="020B0604030504040204" pitchFamily="34" charset="-128"/>
                </a:rPr>
                <a:t>表面または名目上はそうでないが</a:t>
              </a:r>
              <a:endParaRPr lang="en-US" altLang="ja-JP" sz="2400" dirty="0">
                <a:solidFill>
                  <a:srgbClr val="0000FF"/>
                </a:solidFill>
                <a:effectLst/>
                <a:latin typeface="Meiryo" panose="020B0604030504040204" pitchFamily="34" charset="-128"/>
                <a:ea typeface="Meiryo" panose="020B0604030504040204" pitchFamily="34" charset="-128"/>
              </a:endParaRPr>
            </a:p>
            <a:p>
              <a:pPr algn="ctr">
                <a:spcBef>
                  <a:spcPts val="0"/>
                </a:spcBef>
              </a:pPr>
              <a:r>
                <a:rPr lang="ja-JP" altLang="en-US" sz="2000" dirty="0">
                  <a:solidFill>
                    <a:srgbClr val="0000FF"/>
                  </a:solidFill>
                  <a:effectLst/>
                  <a:latin typeface="Meiryo" panose="020B0604030504040204" pitchFamily="34" charset="-128"/>
                  <a:ea typeface="Meiryo" panose="020B0604030504040204" pitchFamily="34" charset="-128"/>
                </a:rPr>
                <a:t>実質的には</a:t>
              </a:r>
              <a:r>
                <a:rPr lang="ja-JP" altLang="en-US" sz="2800" b="1" dirty="0">
                  <a:solidFill>
                    <a:srgbClr val="0000FF"/>
                  </a:solidFill>
                  <a:effectLst/>
                  <a:latin typeface="Meiryo" panose="020B0604030504040204" pitchFamily="34" charset="-128"/>
                  <a:ea typeface="Meiryo" panose="020B0604030504040204" pitchFamily="34" charset="-128"/>
                </a:rPr>
                <a:t>本物と同じ</a:t>
              </a:r>
              <a:endParaRPr lang="en-US" altLang="ja-JP" sz="2800" b="1" dirty="0">
                <a:solidFill>
                  <a:srgbClr val="0000FF"/>
                </a:solidFill>
                <a:effectLst/>
                <a:latin typeface="Meiryo" panose="020B0604030504040204" pitchFamily="34" charset="-128"/>
                <a:ea typeface="Meiryo" panose="020B0604030504040204" pitchFamily="34" charset="-128"/>
              </a:endParaRPr>
            </a:p>
          </p:txBody>
        </p:sp>
        <p:sp>
          <p:nvSpPr>
            <p:cNvPr id="4" name="正方形/長方形 3"/>
            <p:cNvSpPr/>
            <p:nvPr/>
          </p:nvSpPr>
          <p:spPr>
            <a:xfrm>
              <a:off x="3454400" y="1448594"/>
              <a:ext cx="5384800" cy="363211"/>
            </a:xfrm>
            <a:prstGeom prst="rect">
              <a:avLst/>
            </a:prstGeom>
            <a:solidFill>
              <a:srgbClr val="3366FF"/>
            </a:solidFill>
            <a:ln>
              <a:solidFill>
                <a:srgbClr val="3366FF"/>
              </a:solidFill>
            </a:ln>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2000" dirty="0">
                  <a:solidFill>
                    <a:srgbClr val="FFFFFF"/>
                  </a:solidFill>
                  <a:latin typeface="Meiryo" panose="020B0604030504040204" pitchFamily="34" charset="-128"/>
                  <a:ea typeface="Meiryo" panose="020B0604030504040204" pitchFamily="34" charset="-128"/>
                  <a:cs typeface="ＭＳ Ｐゴシック"/>
                </a:rPr>
                <a:t>本来の意味</a:t>
              </a:r>
              <a:endParaRPr kumimoji="1" lang="ja-JP" altLang="en-US" sz="2000" dirty="0">
                <a:solidFill>
                  <a:srgbClr val="FFFFFF"/>
                </a:solidFill>
                <a:latin typeface="Meiryo" panose="020B0604030504040204" pitchFamily="34" charset="-128"/>
                <a:ea typeface="Meiryo" panose="020B0604030504040204" pitchFamily="34" charset="-128"/>
                <a:cs typeface="ＭＳ Ｐゴシック"/>
              </a:endParaRPr>
            </a:p>
          </p:txBody>
        </p:sp>
        <p:sp>
          <p:nvSpPr>
            <p:cNvPr id="6" name="右矢印 5"/>
            <p:cNvSpPr/>
            <p:nvPr/>
          </p:nvSpPr>
          <p:spPr>
            <a:xfrm>
              <a:off x="3225800" y="1885723"/>
              <a:ext cx="330200" cy="578534"/>
            </a:xfrm>
            <a:prstGeom prst="rightArrow">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grpSp>
      <p:sp>
        <p:nvSpPr>
          <p:cNvPr id="11" name="タイトル 10"/>
          <p:cNvSpPr>
            <a:spLocks noGrp="1"/>
          </p:cNvSpPr>
          <p:nvPr>
            <p:ph type="title"/>
          </p:nvPr>
        </p:nvSpPr>
        <p:spPr>
          <a:xfrm>
            <a:off x="230400" y="266400"/>
            <a:ext cx="8686800" cy="416221"/>
          </a:xfrm>
        </p:spPr>
        <p:txBody>
          <a:bodyPr lIns="0" rIns="0"/>
          <a:lstStyle/>
          <a:p>
            <a:r>
              <a:rPr kumimoji="1" lang="ja-JP" altLang="en-US" sz="2700" dirty="0"/>
              <a:t>「仮想化」の本当の意味</a:t>
            </a:r>
          </a:p>
        </p:txBody>
      </p:sp>
      <p:grpSp>
        <p:nvGrpSpPr>
          <p:cNvPr id="5" name="図形グループ 4"/>
          <p:cNvGrpSpPr/>
          <p:nvPr/>
        </p:nvGrpSpPr>
        <p:grpSpPr>
          <a:xfrm>
            <a:off x="381000" y="2889024"/>
            <a:ext cx="8458200" cy="3040508"/>
            <a:chOff x="381000" y="2889024"/>
            <a:chExt cx="8458200" cy="3040508"/>
          </a:xfrm>
        </p:grpSpPr>
        <p:sp>
          <p:nvSpPr>
            <p:cNvPr id="20" name="正方形/長方形 19"/>
            <p:cNvSpPr/>
            <p:nvPr/>
          </p:nvSpPr>
          <p:spPr>
            <a:xfrm>
              <a:off x="3454400" y="4489103"/>
              <a:ext cx="5384800" cy="1440429"/>
            </a:xfrm>
            <a:prstGeom prst="rect">
              <a:avLst/>
            </a:prstGeom>
            <a:noFill/>
            <a:ln w="76200" cmpd="sng">
              <a:solidFill>
                <a:srgbClr val="3366FF"/>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22" name="正方形/長方形 21"/>
            <p:cNvSpPr/>
            <p:nvPr/>
          </p:nvSpPr>
          <p:spPr>
            <a:xfrm>
              <a:off x="3454400" y="4489103"/>
              <a:ext cx="5384800" cy="363211"/>
            </a:xfrm>
            <a:prstGeom prst="rect">
              <a:avLst/>
            </a:prstGeom>
            <a:solidFill>
              <a:srgbClr val="3366FF"/>
            </a:solidFill>
            <a:ln>
              <a:solidFill>
                <a:srgbClr val="3366FF"/>
              </a:solidFill>
            </a:ln>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2000" dirty="0">
                  <a:solidFill>
                    <a:srgbClr val="FFFFFF"/>
                  </a:solidFill>
                  <a:latin typeface="Meiryo" panose="020B0604030504040204" pitchFamily="34" charset="-128"/>
                  <a:ea typeface="Meiryo" panose="020B0604030504040204" pitchFamily="34" charset="-128"/>
                  <a:cs typeface="ＭＳ Ｐゴシック"/>
                </a:rPr>
                <a:t>本来の意味</a:t>
              </a:r>
              <a:endParaRPr kumimoji="1" lang="ja-JP" altLang="en-US" sz="20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9" name="正方形/長方形 18"/>
            <p:cNvSpPr/>
            <p:nvPr/>
          </p:nvSpPr>
          <p:spPr>
            <a:xfrm>
              <a:off x="381000" y="4489103"/>
              <a:ext cx="2897450" cy="1440429"/>
            </a:xfrm>
            <a:prstGeom prst="rect">
              <a:avLst/>
            </a:prstGeom>
            <a:solidFill>
              <a:srgbClr val="3366FF"/>
            </a:solidFill>
            <a:ln w="76200" cmpd="sng">
              <a:solidFill>
                <a:srgbClr val="3366FF"/>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3" name="テキスト ボックス 12"/>
            <p:cNvSpPr txBox="1"/>
            <p:nvPr/>
          </p:nvSpPr>
          <p:spPr>
            <a:xfrm>
              <a:off x="520700" y="4489103"/>
              <a:ext cx="2492990" cy="1415772"/>
            </a:xfrm>
            <a:prstGeom prst="rect">
              <a:avLst/>
            </a:prstGeom>
            <a:solidFill>
              <a:srgbClr val="3366FF"/>
            </a:solidFill>
            <a:ln>
              <a:solidFill>
                <a:srgbClr val="3366FF"/>
              </a:solidFill>
            </a:ln>
          </p:spPr>
          <p:txBody>
            <a:bodyPr wrap="none" rtlCol="0">
              <a:spAutoFit/>
            </a:bodyPr>
            <a:lstStyle/>
            <a:p>
              <a:pPr algn="ctr">
                <a:spcBef>
                  <a:spcPts val="0"/>
                </a:spcBef>
              </a:pPr>
              <a:r>
                <a:rPr kumimoji="1" lang="ja-JP" altLang="en-US" sz="6000" dirty="0">
                  <a:solidFill>
                    <a:srgbClr val="FFFFFF"/>
                  </a:solidFill>
                  <a:latin typeface="Meiryo" panose="020B0604030504040204" pitchFamily="34" charset="-128"/>
                  <a:ea typeface="Meiryo" panose="020B0604030504040204" pitchFamily="34" charset="-128"/>
                  <a:cs typeface="ＤＦＰ太丸ゴシック体"/>
                </a:rPr>
                <a:t>仮想化</a:t>
              </a:r>
              <a:endParaRPr kumimoji="1" lang="en-US" altLang="ja-JP" sz="6000" dirty="0">
                <a:solidFill>
                  <a:srgbClr val="FFFFFF"/>
                </a:solidFill>
                <a:latin typeface="Meiryo" panose="020B0604030504040204" pitchFamily="34" charset="-128"/>
                <a:ea typeface="Meiryo" panose="020B0604030504040204" pitchFamily="34" charset="-128"/>
                <a:cs typeface="ＤＦＰ太丸ゴシック体"/>
              </a:endParaRPr>
            </a:p>
            <a:p>
              <a:pPr algn="ctr">
                <a:spcBef>
                  <a:spcPts val="0"/>
                </a:spcBef>
              </a:pPr>
              <a:r>
                <a:rPr kumimoji="1" lang="en-US" altLang="ja-JP" sz="2400" dirty="0">
                  <a:solidFill>
                    <a:srgbClr val="FFFFFF"/>
                  </a:solidFill>
                  <a:latin typeface="Meiryo" panose="020B0604030504040204" pitchFamily="34" charset="-128"/>
                  <a:ea typeface="Meiryo" panose="020B0604030504040204" pitchFamily="34" charset="-128"/>
                  <a:cs typeface="Arial Black"/>
                </a:rPr>
                <a:t>Virtualization</a:t>
              </a:r>
              <a:endParaRPr kumimoji="1" lang="ja-JP" altLang="en-US" sz="2400" dirty="0">
                <a:solidFill>
                  <a:srgbClr val="FFFFFF"/>
                </a:solidFill>
                <a:latin typeface="Meiryo" panose="020B0604030504040204" pitchFamily="34" charset="-128"/>
                <a:ea typeface="Meiryo" panose="020B0604030504040204" pitchFamily="34" charset="-128"/>
                <a:cs typeface="Arial Black"/>
              </a:endParaRPr>
            </a:p>
          </p:txBody>
        </p:sp>
        <p:sp>
          <p:nvSpPr>
            <p:cNvPr id="14" name="正方形/長方形 13"/>
            <p:cNvSpPr/>
            <p:nvPr/>
          </p:nvSpPr>
          <p:spPr>
            <a:xfrm>
              <a:off x="3505200" y="4950768"/>
              <a:ext cx="5257800" cy="892552"/>
            </a:xfrm>
            <a:prstGeom prst="rect">
              <a:avLst/>
            </a:prstGeom>
            <a:noFill/>
            <a:ln>
              <a:noFill/>
            </a:ln>
          </p:spPr>
          <p:txBody>
            <a:bodyPr wrap="square">
              <a:spAutoFit/>
            </a:bodyPr>
            <a:lstStyle/>
            <a:p>
              <a:pPr algn="ctr"/>
              <a:r>
                <a:rPr lang="ja-JP" altLang="en-US" sz="2800" dirty="0">
                  <a:solidFill>
                    <a:srgbClr val="0000FF"/>
                  </a:solidFill>
                  <a:latin typeface="Meiryo" panose="020B0604030504040204" pitchFamily="34" charset="-128"/>
                  <a:ea typeface="Meiryo" panose="020B0604030504040204" pitchFamily="34" charset="-128"/>
                </a:rPr>
                <a:t>物理的実態とは異なるが、</a:t>
              </a:r>
              <a:endParaRPr lang="en-US" altLang="ja-JP" sz="2800" dirty="0">
                <a:solidFill>
                  <a:srgbClr val="0000FF"/>
                </a:solidFill>
                <a:latin typeface="Meiryo" panose="020B0604030504040204" pitchFamily="34" charset="-128"/>
                <a:ea typeface="Meiryo" panose="020B0604030504040204" pitchFamily="34" charset="-128"/>
              </a:endParaRPr>
            </a:p>
            <a:p>
              <a:pPr algn="ctr"/>
              <a:r>
                <a:rPr lang="ja-JP" altLang="en-US">
                  <a:solidFill>
                    <a:srgbClr val="0000FF"/>
                  </a:solidFill>
                  <a:latin typeface="Meiryo" panose="020B0604030504040204" pitchFamily="34" charset="-128"/>
                  <a:ea typeface="Meiryo" panose="020B0604030504040204" pitchFamily="34" charset="-128"/>
                </a:rPr>
                <a:t>実質的には</a:t>
              </a:r>
              <a:r>
                <a:rPr lang="ja-JP" altLang="en-US" sz="2400" b="1">
                  <a:solidFill>
                    <a:srgbClr val="0000FF"/>
                  </a:solidFill>
                  <a:latin typeface="Meiryo" panose="020B0604030504040204" pitchFamily="34" charset="-128"/>
                  <a:ea typeface="Meiryo" panose="020B0604030504040204" pitchFamily="34" charset="-128"/>
                </a:rPr>
                <a:t>本物と同じ</a:t>
              </a:r>
              <a:r>
                <a:rPr lang="ja-JP" altLang="en-US">
                  <a:solidFill>
                    <a:srgbClr val="0000FF"/>
                  </a:solidFill>
                  <a:latin typeface="Meiryo" panose="020B0604030504040204" pitchFamily="34" charset="-128"/>
                  <a:ea typeface="Meiryo" panose="020B0604030504040204" pitchFamily="34" charset="-128"/>
                </a:rPr>
                <a:t>機能を実現する仕組み</a:t>
              </a:r>
              <a:endParaRPr lang="en-US" altLang="ja-JP" dirty="0">
                <a:solidFill>
                  <a:srgbClr val="0000FF"/>
                </a:solidFill>
                <a:latin typeface="Meiryo" panose="020B0604030504040204" pitchFamily="34" charset="-128"/>
                <a:ea typeface="Meiryo" panose="020B0604030504040204" pitchFamily="34" charset="-128"/>
              </a:endParaRPr>
            </a:p>
          </p:txBody>
        </p:sp>
        <p:sp>
          <p:nvSpPr>
            <p:cNvPr id="23" name="右矢印 22"/>
            <p:cNvSpPr/>
            <p:nvPr/>
          </p:nvSpPr>
          <p:spPr>
            <a:xfrm>
              <a:off x="3225800" y="4902200"/>
              <a:ext cx="330200" cy="578534"/>
            </a:xfrm>
            <a:prstGeom prst="rightArrow">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0" name="下矢印 9"/>
            <p:cNvSpPr/>
            <p:nvPr/>
          </p:nvSpPr>
          <p:spPr>
            <a:xfrm>
              <a:off x="1250950" y="2889024"/>
              <a:ext cx="1155700" cy="1704344"/>
            </a:xfrm>
            <a:prstGeom prst="downArrow">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grpSp>
      <p:sp>
        <p:nvSpPr>
          <p:cNvPr id="21" name="角丸四角形吹き出し 20"/>
          <p:cNvSpPr/>
          <p:nvPr/>
        </p:nvSpPr>
        <p:spPr>
          <a:xfrm>
            <a:off x="2707799" y="928511"/>
            <a:ext cx="1812595" cy="762264"/>
          </a:xfrm>
          <a:prstGeom prst="wedgeRoundRectCallout">
            <a:avLst>
              <a:gd name="adj1" fmla="val -52109"/>
              <a:gd name="adj2" fmla="val 101544"/>
              <a:gd name="adj3" fmla="val 16667"/>
            </a:avLst>
          </a:prstGeom>
          <a:solidFill>
            <a:srgbClr val="FF6666">
              <a:alpha val="70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tIns="108000" rtlCol="0" anchor="ctr"/>
          <a:lstStyle/>
          <a:p>
            <a:pPr algn="ctr"/>
            <a:r>
              <a:rPr kumimoji="1" lang="ja-JP" altLang="en-US" sz="1600" dirty="0">
                <a:solidFill>
                  <a:srgbClr val="FFFFFF"/>
                </a:solidFill>
                <a:latin typeface="Meiryo" panose="020B0604030504040204" pitchFamily="34" charset="-128"/>
                <a:ea typeface="Meiryo" panose="020B0604030504040204" pitchFamily="34" charset="-128"/>
                <a:cs typeface="ＭＳ Ｐゴシック"/>
              </a:rPr>
              <a:t>日本語での語感</a:t>
            </a:r>
            <a:endParaRPr kumimoji="1" lang="en-US" altLang="ja-JP" sz="1600" dirty="0">
              <a:solidFill>
                <a:srgbClr val="FFFFFF"/>
              </a:solidFill>
              <a:latin typeface="Meiryo" panose="020B0604030504040204" pitchFamily="34" charset="-128"/>
              <a:ea typeface="Meiryo" panose="020B0604030504040204" pitchFamily="34" charset="-128"/>
              <a:cs typeface="ＭＳ Ｐゴシック"/>
            </a:endParaRPr>
          </a:p>
          <a:p>
            <a:pPr marL="171450" indent="-171450">
              <a:buFont typeface="Wingdings" charset="2"/>
              <a:buChar char="ü"/>
            </a:pPr>
            <a:r>
              <a:rPr lang="ja-JP" altLang="en-US" sz="1600" dirty="0">
                <a:solidFill>
                  <a:srgbClr val="FFFFFF"/>
                </a:solidFill>
                <a:latin typeface="Meiryo" panose="020B0604030504040204" pitchFamily="34" charset="-128"/>
                <a:ea typeface="Meiryo" panose="020B0604030504040204" pitchFamily="34" charset="-128"/>
                <a:cs typeface="ＭＳ Ｐゴシック"/>
              </a:rPr>
              <a:t>虚像の</a:t>
            </a:r>
            <a:r>
              <a:rPr lang="en-US" altLang="ja-JP" sz="1600" dirty="0">
                <a:solidFill>
                  <a:srgbClr val="FFFFFF"/>
                </a:solidFill>
                <a:latin typeface="Meiryo" panose="020B0604030504040204" pitchFamily="34" charset="-128"/>
                <a:ea typeface="Meiryo" panose="020B0604030504040204" pitchFamily="34" charset="-128"/>
                <a:cs typeface="ＭＳ Ｐゴシック"/>
              </a:rPr>
              <a:t>〜</a:t>
            </a:r>
          </a:p>
          <a:p>
            <a:pPr marL="171450" indent="-171450">
              <a:buFont typeface="Wingdings" charset="2"/>
              <a:buChar char="ü"/>
            </a:pPr>
            <a:r>
              <a:rPr lang="ja-JP" altLang="en-US" sz="1600" dirty="0">
                <a:solidFill>
                  <a:srgbClr val="FFFFFF"/>
                </a:solidFill>
                <a:latin typeface="Meiryo" panose="020B0604030504040204" pitchFamily="34" charset="-128"/>
                <a:ea typeface="Meiryo" panose="020B0604030504040204" pitchFamily="34" charset="-128"/>
                <a:cs typeface="ＭＳ Ｐゴシック"/>
              </a:rPr>
              <a:t>実態のない</a:t>
            </a:r>
            <a:r>
              <a:rPr lang="en-US" altLang="ja-JP" sz="1600" dirty="0">
                <a:solidFill>
                  <a:srgbClr val="FFFFFF"/>
                </a:solidFill>
                <a:latin typeface="Meiryo" panose="020B0604030504040204" pitchFamily="34" charset="-128"/>
                <a:ea typeface="Meiryo" panose="020B0604030504040204" pitchFamily="34" charset="-128"/>
                <a:cs typeface="ＭＳ Ｐゴシック"/>
              </a:rPr>
              <a:t>〜</a:t>
            </a:r>
            <a:endParaRPr kumimoji="1" lang="ja-JP" altLang="en-US" sz="16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8" name="正方形/長方形 17"/>
          <p:cNvSpPr/>
          <p:nvPr/>
        </p:nvSpPr>
        <p:spPr>
          <a:xfrm>
            <a:off x="3390900" y="3083971"/>
            <a:ext cx="5604932" cy="1261884"/>
          </a:xfrm>
          <a:prstGeom prst="rect">
            <a:avLst/>
          </a:prstGeom>
        </p:spPr>
        <p:txBody>
          <a:bodyPr wrap="square">
            <a:spAutoFit/>
          </a:bodyPr>
          <a:lstStyle/>
          <a:p>
            <a:r>
              <a:rPr lang="en-US" altLang="ja-JP" sz="2000" dirty="0">
                <a:solidFill>
                  <a:srgbClr val="0000FF"/>
                </a:solidFill>
                <a:effectLst/>
                <a:latin typeface="Meiryo" panose="020B0604030504040204" pitchFamily="34" charset="-128"/>
                <a:ea typeface="Meiryo" panose="020B0604030504040204" pitchFamily="34" charset="-128"/>
              </a:rPr>
              <a:t>It was a virtual promise. </a:t>
            </a:r>
          </a:p>
          <a:p>
            <a:r>
              <a:rPr lang="en-US" altLang="ja-JP" dirty="0">
                <a:solidFill>
                  <a:srgbClr val="0000FF"/>
                </a:solidFill>
                <a:effectLst/>
                <a:latin typeface="Meiryo" panose="020B0604030504040204" pitchFamily="34" charset="-128"/>
                <a:ea typeface="Meiryo" panose="020B0604030504040204" pitchFamily="34" charset="-128"/>
              </a:rPr>
              <a:t>　</a:t>
            </a:r>
            <a:r>
              <a:rPr lang="ja-JP" altLang="en-US" sz="1800" dirty="0">
                <a:solidFill>
                  <a:srgbClr val="0000FF"/>
                </a:solidFill>
                <a:effectLst/>
                <a:latin typeface="Meiryo" panose="020B0604030504040204" pitchFamily="34" charset="-128"/>
                <a:ea typeface="Meiryo" panose="020B0604030504040204" pitchFamily="34" charset="-128"/>
              </a:rPr>
              <a:t>（約束ではないが）実際には約束も同然だった。</a:t>
            </a:r>
            <a:endParaRPr lang="en-US" altLang="ja-JP" sz="1800" dirty="0">
              <a:solidFill>
                <a:srgbClr val="0000FF"/>
              </a:solidFill>
              <a:effectLst/>
              <a:latin typeface="Meiryo" panose="020B0604030504040204" pitchFamily="34" charset="-128"/>
              <a:ea typeface="Meiryo" panose="020B0604030504040204" pitchFamily="34" charset="-128"/>
            </a:endParaRPr>
          </a:p>
          <a:p>
            <a:r>
              <a:rPr lang="en-US" altLang="ja-JP" sz="2000" dirty="0">
                <a:solidFill>
                  <a:srgbClr val="0000FF"/>
                </a:solidFill>
                <a:effectLst/>
                <a:latin typeface="Meiryo" panose="020B0604030504040204" pitchFamily="34" charset="-128"/>
                <a:ea typeface="Meiryo" panose="020B0604030504040204" pitchFamily="34" charset="-128"/>
              </a:rPr>
              <a:t>He was the virtual leader of the movement. </a:t>
            </a:r>
          </a:p>
          <a:p>
            <a:r>
              <a:rPr lang="ja-JP" altLang="en-US" sz="1800" dirty="0">
                <a:solidFill>
                  <a:srgbClr val="0000FF"/>
                </a:solidFill>
                <a:effectLst/>
                <a:latin typeface="Meiryo" panose="020B0604030504040204" pitchFamily="34" charset="-128"/>
                <a:ea typeface="Meiryo" panose="020B0604030504040204" pitchFamily="34" charset="-128"/>
              </a:rPr>
              <a:t>　彼はその運動の事実上の指導者だった。</a:t>
            </a:r>
          </a:p>
        </p:txBody>
      </p:sp>
    </p:spTree>
    <p:extLst>
      <p:ext uri="{BB962C8B-B14F-4D97-AF65-F5344CB8AC3E}">
        <p14:creationId xmlns:p14="http://schemas.microsoft.com/office/powerpoint/2010/main" val="1653825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anim calcmode="lin" valueType="num">
                                      <p:cBhvr>
                                        <p:cTn id="8" dur="1000" fill="hold"/>
                                        <p:tgtEl>
                                          <p:spTgt spid="21"/>
                                        </p:tgtEl>
                                        <p:attrNameLst>
                                          <p:attrName>ppt_x</p:attrName>
                                        </p:attrNameLst>
                                      </p:cBhvr>
                                      <p:tavLst>
                                        <p:tav tm="0">
                                          <p:val>
                                            <p:strVal val="#ppt_x"/>
                                          </p:val>
                                        </p:tav>
                                        <p:tav tm="100000">
                                          <p:val>
                                            <p:strVal val="#ppt_x"/>
                                          </p:val>
                                        </p:tav>
                                      </p:tavLst>
                                    </p:anim>
                                    <p:anim calcmode="lin" valueType="num">
                                      <p:cBhvr>
                                        <p:cTn id="9"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18"/>
                                        </p:tgtEl>
                                        <p:attrNameLst>
                                          <p:attrName>style.visibility</p:attrName>
                                        </p:attrNameLst>
                                      </p:cBhvr>
                                      <p:to>
                                        <p:strVal val="visible"/>
                                      </p:to>
                                    </p:set>
                                    <p:animEffect transition="in" filter="wipe(left)">
                                      <p:cBhvr>
                                        <p:cTn id="14" dur="500"/>
                                        <p:tgtEl>
                                          <p:spTgt spid="18"/>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18"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 name="正方形/長方形 184">
            <a:extLst>
              <a:ext uri="{FF2B5EF4-FFF2-40B4-BE49-F238E27FC236}">
                <a16:creationId xmlns:a16="http://schemas.microsoft.com/office/drawing/2014/main" id="{4D7C4CB9-70AC-B347-9F95-7D88B863DDE9}"/>
              </a:ext>
            </a:extLst>
          </p:cNvPr>
          <p:cNvSpPr/>
          <p:nvPr/>
        </p:nvSpPr>
        <p:spPr>
          <a:xfrm>
            <a:off x="4572000" y="1117940"/>
            <a:ext cx="4168239" cy="5152615"/>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2" name="タイトル 1">
            <a:extLst>
              <a:ext uri="{FF2B5EF4-FFF2-40B4-BE49-F238E27FC236}">
                <a16:creationId xmlns:a16="http://schemas.microsoft.com/office/drawing/2014/main" id="{F38E1549-5190-8C41-AF82-1AE23B6DBE6A}"/>
              </a:ext>
            </a:extLst>
          </p:cNvPr>
          <p:cNvSpPr>
            <a:spLocks noGrp="1"/>
          </p:cNvSpPr>
          <p:nvPr>
            <p:ph type="title"/>
          </p:nvPr>
        </p:nvSpPr>
        <p:spPr>
          <a:xfrm>
            <a:off x="230400" y="266400"/>
            <a:ext cx="8686800" cy="416221"/>
          </a:xfrm>
        </p:spPr>
        <p:txBody>
          <a:bodyPr lIns="0" rIns="0"/>
          <a:lstStyle/>
          <a:p>
            <a:r>
              <a:rPr kumimoji="1" lang="ja-JP" altLang="en-US" sz="2700" dirty="0"/>
              <a:t>仮想化とは何か</a:t>
            </a:r>
          </a:p>
        </p:txBody>
      </p:sp>
      <p:sp>
        <p:nvSpPr>
          <p:cNvPr id="4" name="正方形/長方形 3">
            <a:extLst>
              <a:ext uri="{FF2B5EF4-FFF2-40B4-BE49-F238E27FC236}">
                <a16:creationId xmlns:a16="http://schemas.microsoft.com/office/drawing/2014/main" id="{924E77F5-F54E-DE4C-A598-136C248BBCB2}"/>
              </a:ext>
            </a:extLst>
          </p:cNvPr>
          <p:cNvSpPr/>
          <p:nvPr/>
        </p:nvSpPr>
        <p:spPr>
          <a:xfrm>
            <a:off x="536270" y="1117940"/>
            <a:ext cx="2698175" cy="5152615"/>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5" name="フローチャート: 磁気ディスク 4">
            <a:extLst>
              <a:ext uri="{FF2B5EF4-FFF2-40B4-BE49-F238E27FC236}">
                <a16:creationId xmlns:a16="http://schemas.microsoft.com/office/drawing/2014/main" id="{CF66445E-897B-CF4A-815F-D0847AC9FF27}"/>
              </a:ext>
            </a:extLst>
          </p:cNvPr>
          <p:cNvSpPr/>
          <p:nvPr/>
        </p:nvSpPr>
        <p:spPr>
          <a:xfrm>
            <a:off x="1817582" y="3530819"/>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grpSp>
        <p:nvGrpSpPr>
          <p:cNvPr id="6" name="図形グループ 158">
            <a:extLst>
              <a:ext uri="{FF2B5EF4-FFF2-40B4-BE49-F238E27FC236}">
                <a16:creationId xmlns:a16="http://schemas.microsoft.com/office/drawing/2014/main" id="{7067ED01-1F34-A146-B44F-D760EED2B9EB}"/>
              </a:ext>
            </a:extLst>
          </p:cNvPr>
          <p:cNvGrpSpPr/>
          <p:nvPr/>
        </p:nvGrpSpPr>
        <p:grpSpPr>
          <a:xfrm>
            <a:off x="710565" y="3087646"/>
            <a:ext cx="317500" cy="157483"/>
            <a:chOff x="6769100" y="1390650"/>
            <a:chExt cx="317500" cy="157483"/>
          </a:xfrm>
        </p:grpSpPr>
        <p:sp>
          <p:nvSpPr>
            <p:cNvPr id="7" name="正方形/長方形 6">
              <a:extLst>
                <a:ext uri="{FF2B5EF4-FFF2-40B4-BE49-F238E27FC236}">
                  <a16:creationId xmlns:a16="http://schemas.microsoft.com/office/drawing/2014/main" id="{325FD446-7AA7-0841-A939-191C7A0AD26C}"/>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8" name="円/楕円 7">
              <a:extLst>
                <a:ext uri="{FF2B5EF4-FFF2-40B4-BE49-F238E27FC236}">
                  <a16:creationId xmlns:a16="http://schemas.microsoft.com/office/drawing/2014/main" id="{9ACB6423-A003-F745-BC6A-248BD1B5E852}"/>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9" name="直線コネクタ 8">
              <a:extLst>
                <a:ext uri="{FF2B5EF4-FFF2-40B4-BE49-F238E27FC236}">
                  <a16:creationId xmlns:a16="http://schemas.microsoft.com/office/drawing/2014/main" id="{5DBAB5D7-D3A4-D141-8F24-50768AF2F052}"/>
                </a:ext>
              </a:extLst>
            </p:cNvPr>
            <p:cNvCxnSpPr>
              <a:stCxn id="8" idx="6"/>
              <a:endCxn id="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0" name="図形グループ 162">
            <a:extLst>
              <a:ext uri="{FF2B5EF4-FFF2-40B4-BE49-F238E27FC236}">
                <a16:creationId xmlns:a16="http://schemas.microsoft.com/office/drawing/2014/main" id="{A527B488-126D-8846-B2EF-429D68216571}"/>
              </a:ext>
            </a:extLst>
          </p:cNvPr>
          <p:cNvGrpSpPr/>
          <p:nvPr/>
        </p:nvGrpSpPr>
        <p:grpSpPr>
          <a:xfrm>
            <a:off x="710565" y="3281108"/>
            <a:ext cx="317500" cy="157483"/>
            <a:chOff x="6769100" y="1390650"/>
            <a:chExt cx="317500" cy="157483"/>
          </a:xfrm>
        </p:grpSpPr>
        <p:sp>
          <p:nvSpPr>
            <p:cNvPr id="11" name="正方形/長方形 10">
              <a:extLst>
                <a:ext uri="{FF2B5EF4-FFF2-40B4-BE49-F238E27FC236}">
                  <a16:creationId xmlns:a16="http://schemas.microsoft.com/office/drawing/2014/main" id="{8CC51EEE-3EC0-1D44-A984-BD04BC1BDC6D}"/>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2" name="円/楕円 11">
              <a:extLst>
                <a:ext uri="{FF2B5EF4-FFF2-40B4-BE49-F238E27FC236}">
                  <a16:creationId xmlns:a16="http://schemas.microsoft.com/office/drawing/2014/main" id="{8003521E-95D6-E24A-B7E3-413194AAC5E1}"/>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13" name="直線コネクタ 12">
              <a:extLst>
                <a:ext uri="{FF2B5EF4-FFF2-40B4-BE49-F238E27FC236}">
                  <a16:creationId xmlns:a16="http://schemas.microsoft.com/office/drawing/2014/main" id="{A6C5DFBD-9809-014F-8C23-3C91D2AB4498}"/>
                </a:ext>
              </a:extLst>
            </p:cNvPr>
            <p:cNvCxnSpPr>
              <a:stCxn id="12" idx="6"/>
              <a:endCxn id="1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4" name="図形グループ 166">
            <a:extLst>
              <a:ext uri="{FF2B5EF4-FFF2-40B4-BE49-F238E27FC236}">
                <a16:creationId xmlns:a16="http://schemas.microsoft.com/office/drawing/2014/main" id="{C983643C-DD39-3047-B109-2F29DC39A8C1}"/>
              </a:ext>
            </a:extLst>
          </p:cNvPr>
          <p:cNvGrpSpPr/>
          <p:nvPr/>
        </p:nvGrpSpPr>
        <p:grpSpPr>
          <a:xfrm>
            <a:off x="710565" y="3462701"/>
            <a:ext cx="317500" cy="157483"/>
            <a:chOff x="6769100" y="1390650"/>
            <a:chExt cx="317500" cy="157483"/>
          </a:xfrm>
        </p:grpSpPr>
        <p:sp>
          <p:nvSpPr>
            <p:cNvPr id="15" name="正方形/長方形 14">
              <a:extLst>
                <a:ext uri="{FF2B5EF4-FFF2-40B4-BE49-F238E27FC236}">
                  <a16:creationId xmlns:a16="http://schemas.microsoft.com/office/drawing/2014/main" id="{DDDE0A51-BA94-9143-BBE7-B0FF2D5B7640}"/>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6" name="円/楕円 15">
              <a:extLst>
                <a:ext uri="{FF2B5EF4-FFF2-40B4-BE49-F238E27FC236}">
                  <a16:creationId xmlns:a16="http://schemas.microsoft.com/office/drawing/2014/main" id="{1BE1393A-BA2C-104D-ACF7-A3DE89783C23}"/>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17" name="直線コネクタ 16">
              <a:extLst>
                <a:ext uri="{FF2B5EF4-FFF2-40B4-BE49-F238E27FC236}">
                  <a16:creationId xmlns:a16="http://schemas.microsoft.com/office/drawing/2014/main" id="{EE5F9855-156E-0744-B469-82B30B41472F}"/>
                </a:ext>
              </a:extLst>
            </p:cNvPr>
            <p:cNvCxnSpPr>
              <a:stCxn id="16" idx="6"/>
              <a:endCxn id="1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8" name="図形グループ 174">
            <a:extLst>
              <a:ext uri="{FF2B5EF4-FFF2-40B4-BE49-F238E27FC236}">
                <a16:creationId xmlns:a16="http://schemas.microsoft.com/office/drawing/2014/main" id="{332DEA41-10BD-BA46-8B22-22F05DEF1519}"/>
              </a:ext>
            </a:extLst>
          </p:cNvPr>
          <p:cNvGrpSpPr/>
          <p:nvPr/>
        </p:nvGrpSpPr>
        <p:grpSpPr>
          <a:xfrm>
            <a:off x="710565" y="3638389"/>
            <a:ext cx="317500" cy="157483"/>
            <a:chOff x="6769100" y="1390650"/>
            <a:chExt cx="317500" cy="157483"/>
          </a:xfrm>
        </p:grpSpPr>
        <p:sp>
          <p:nvSpPr>
            <p:cNvPr id="19" name="正方形/長方形 18">
              <a:extLst>
                <a:ext uri="{FF2B5EF4-FFF2-40B4-BE49-F238E27FC236}">
                  <a16:creationId xmlns:a16="http://schemas.microsoft.com/office/drawing/2014/main" id="{7B2996E5-2C1D-0F4C-B7E3-9FB9C2A5F7D9}"/>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20" name="円/楕円 19">
              <a:extLst>
                <a:ext uri="{FF2B5EF4-FFF2-40B4-BE49-F238E27FC236}">
                  <a16:creationId xmlns:a16="http://schemas.microsoft.com/office/drawing/2014/main" id="{A5C05E6E-E12B-294D-9B23-52DB43B24E5B}"/>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21" name="直線コネクタ 20">
              <a:extLst>
                <a:ext uri="{FF2B5EF4-FFF2-40B4-BE49-F238E27FC236}">
                  <a16:creationId xmlns:a16="http://schemas.microsoft.com/office/drawing/2014/main" id="{09511E66-BB07-AD4D-8EFA-5F290D3F2683}"/>
                </a:ext>
              </a:extLst>
            </p:cNvPr>
            <p:cNvCxnSpPr>
              <a:stCxn id="20" idx="6"/>
              <a:endCxn id="1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2" name="図形グループ 178">
            <a:extLst>
              <a:ext uri="{FF2B5EF4-FFF2-40B4-BE49-F238E27FC236}">
                <a16:creationId xmlns:a16="http://schemas.microsoft.com/office/drawing/2014/main" id="{D775CAF4-D0F9-3443-9DFA-66F2074DEB02}"/>
              </a:ext>
            </a:extLst>
          </p:cNvPr>
          <p:cNvGrpSpPr/>
          <p:nvPr/>
        </p:nvGrpSpPr>
        <p:grpSpPr>
          <a:xfrm>
            <a:off x="1075971" y="3087646"/>
            <a:ext cx="317500" cy="157483"/>
            <a:chOff x="6769100" y="1390650"/>
            <a:chExt cx="317500" cy="157483"/>
          </a:xfrm>
        </p:grpSpPr>
        <p:sp>
          <p:nvSpPr>
            <p:cNvPr id="23" name="正方形/長方形 22">
              <a:extLst>
                <a:ext uri="{FF2B5EF4-FFF2-40B4-BE49-F238E27FC236}">
                  <a16:creationId xmlns:a16="http://schemas.microsoft.com/office/drawing/2014/main" id="{CEB8F746-A3C2-7B49-8D9B-700DCB9E5845}"/>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24" name="円/楕円 23">
              <a:extLst>
                <a:ext uri="{FF2B5EF4-FFF2-40B4-BE49-F238E27FC236}">
                  <a16:creationId xmlns:a16="http://schemas.microsoft.com/office/drawing/2014/main" id="{0FC18596-542A-6F48-BEB2-E45EAE69BDC1}"/>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25" name="直線コネクタ 24">
              <a:extLst>
                <a:ext uri="{FF2B5EF4-FFF2-40B4-BE49-F238E27FC236}">
                  <a16:creationId xmlns:a16="http://schemas.microsoft.com/office/drawing/2014/main" id="{857CB839-A4B2-D84F-B422-512593A38805}"/>
                </a:ext>
              </a:extLst>
            </p:cNvPr>
            <p:cNvCxnSpPr>
              <a:stCxn id="24" idx="6"/>
              <a:endCxn id="2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6" name="図形グループ 182">
            <a:extLst>
              <a:ext uri="{FF2B5EF4-FFF2-40B4-BE49-F238E27FC236}">
                <a16:creationId xmlns:a16="http://schemas.microsoft.com/office/drawing/2014/main" id="{F7B14BCA-F84E-BA44-A254-A39C1ED1454F}"/>
              </a:ext>
            </a:extLst>
          </p:cNvPr>
          <p:cNvGrpSpPr/>
          <p:nvPr/>
        </p:nvGrpSpPr>
        <p:grpSpPr>
          <a:xfrm>
            <a:off x="1075971" y="3281108"/>
            <a:ext cx="317500" cy="157483"/>
            <a:chOff x="6769100" y="1390650"/>
            <a:chExt cx="317500" cy="157483"/>
          </a:xfrm>
        </p:grpSpPr>
        <p:sp>
          <p:nvSpPr>
            <p:cNvPr id="27" name="正方形/長方形 26">
              <a:extLst>
                <a:ext uri="{FF2B5EF4-FFF2-40B4-BE49-F238E27FC236}">
                  <a16:creationId xmlns:a16="http://schemas.microsoft.com/office/drawing/2014/main" id="{6AD29BDB-FE93-B942-A2C2-62DAA2E6B707}"/>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28" name="円/楕円 27">
              <a:extLst>
                <a:ext uri="{FF2B5EF4-FFF2-40B4-BE49-F238E27FC236}">
                  <a16:creationId xmlns:a16="http://schemas.microsoft.com/office/drawing/2014/main" id="{69354904-8926-B348-891A-7B2FBD3CB2CA}"/>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29" name="直線コネクタ 28">
              <a:extLst>
                <a:ext uri="{FF2B5EF4-FFF2-40B4-BE49-F238E27FC236}">
                  <a16:creationId xmlns:a16="http://schemas.microsoft.com/office/drawing/2014/main" id="{F237E145-D88B-BE44-8D71-053E0BD718E3}"/>
                </a:ext>
              </a:extLst>
            </p:cNvPr>
            <p:cNvCxnSpPr>
              <a:stCxn id="28" idx="6"/>
              <a:endCxn id="2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0" name="図形グループ 186">
            <a:extLst>
              <a:ext uri="{FF2B5EF4-FFF2-40B4-BE49-F238E27FC236}">
                <a16:creationId xmlns:a16="http://schemas.microsoft.com/office/drawing/2014/main" id="{DC1A6E60-9519-AD4F-A323-0155E071DB3D}"/>
              </a:ext>
            </a:extLst>
          </p:cNvPr>
          <p:cNvGrpSpPr/>
          <p:nvPr/>
        </p:nvGrpSpPr>
        <p:grpSpPr>
          <a:xfrm>
            <a:off x="1075971" y="3462701"/>
            <a:ext cx="317500" cy="157483"/>
            <a:chOff x="6769100" y="1390650"/>
            <a:chExt cx="317500" cy="157483"/>
          </a:xfrm>
        </p:grpSpPr>
        <p:sp>
          <p:nvSpPr>
            <p:cNvPr id="31" name="正方形/長方形 30">
              <a:extLst>
                <a:ext uri="{FF2B5EF4-FFF2-40B4-BE49-F238E27FC236}">
                  <a16:creationId xmlns:a16="http://schemas.microsoft.com/office/drawing/2014/main" id="{24939B37-7CE1-A44C-A179-83BB8AB0410F}"/>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32" name="円/楕円 31">
              <a:extLst>
                <a:ext uri="{FF2B5EF4-FFF2-40B4-BE49-F238E27FC236}">
                  <a16:creationId xmlns:a16="http://schemas.microsoft.com/office/drawing/2014/main" id="{81B078FC-E5F4-C546-AF68-C7C0A39919DA}"/>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33" name="直線コネクタ 32">
              <a:extLst>
                <a:ext uri="{FF2B5EF4-FFF2-40B4-BE49-F238E27FC236}">
                  <a16:creationId xmlns:a16="http://schemas.microsoft.com/office/drawing/2014/main" id="{FA62CF18-3CBB-F944-8F8B-ED9C62186852}"/>
                </a:ext>
              </a:extLst>
            </p:cNvPr>
            <p:cNvCxnSpPr>
              <a:stCxn id="32" idx="6"/>
              <a:endCxn id="3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4" name="図形グループ 194">
            <a:extLst>
              <a:ext uri="{FF2B5EF4-FFF2-40B4-BE49-F238E27FC236}">
                <a16:creationId xmlns:a16="http://schemas.microsoft.com/office/drawing/2014/main" id="{8C3C687A-02CD-9F48-B669-3E8A32F5E308}"/>
              </a:ext>
            </a:extLst>
          </p:cNvPr>
          <p:cNvGrpSpPr/>
          <p:nvPr/>
        </p:nvGrpSpPr>
        <p:grpSpPr>
          <a:xfrm>
            <a:off x="1075971" y="3638389"/>
            <a:ext cx="317500" cy="157483"/>
            <a:chOff x="6769100" y="1390650"/>
            <a:chExt cx="317500" cy="157483"/>
          </a:xfrm>
        </p:grpSpPr>
        <p:sp>
          <p:nvSpPr>
            <p:cNvPr id="35" name="正方形/長方形 34">
              <a:extLst>
                <a:ext uri="{FF2B5EF4-FFF2-40B4-BE49-F238E27FC236}">
                  <a16:creationId xmlns:a16="http://schemas.microsoft.com/office/drawing/2014/main" id="{3246C1D5-AED6-0640-85CC-8A5B8B35589C}"/>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36" name="円/楕円 35">
              <a:extLst>
                <a:ext uri="{FF2B5EF4-FFF2-40B4-BE49-F238E27FC236}">
                  <a16:creationId xmlns:a16="http://schemas.microsoft.com/office/drawing/2014/main" id="{741271E6-848F-0B43-AE68-E9BD057A6A8B}"/>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37" name="直線コネクタ 36">
              <a:extLst>
                <a:ext uri="{FF2B5EF4-FFF2-40B4-BE49-F238E27FC236}">
                  <a16:creationId xmlns:a16="http://schemas.microsoft.com/office/drawing/2014/main" id="{D5CA9432-7685-034C-ACB6-83404B613B53}"/>
                </a:ext>
              </a:extLst>
            </p:cNvPr>
            <p:cNvCxnSpPr>
              <a:stCxn id="36" idx="6"/>
              <a:endCxn id="3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8" name="図形グループ 198">
            <a:extLst>
              <a:ext uri="{FF2B5EF4-FFF2-40B4-BE49-F238E27FC236}">
                <a16:creationId xmlns:a16="http://schemas.microsoft.com/office/drawing/2014/main" id="{57E58869-4ADA-3441-A411-D215777B6CBC}"/>
              </a:ext>
            </a:extLst>
          </p:cNvPr>
          <p:cNvGrpSpPr/>
          <p:nvPr/>
        </p:nvGrpSpPr>
        <p:grpSpPr>
          <a:xfrm>
            <a:off x="1446225" y="3090187"/>
            <a:ext cx="317500" cy="157483"/>
            <a:chOff x="6769100" y="1390650"/>
            <a:chExt cx="317500" cy="157483"/>
          </a:xfrm>
        </p:grpSpPr>
        <p:sp>
          <p:nvSpPr>
            <p:cNvPr id="39" name="正方形/長方形 38">
              <a:extLst>
                <a:ext uri="{FF2B5EF4-FFF2-40B4-BE49-F238E27FC236}">
                  <a16:creationId xmlns:a16="http://schemas.microsoft.com/office/drawing/2014/main" id="{7BDB155A-ADE8-FD4E-B099-A33A299B4D0A}"/>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40" name="円/楕円 39">
              <a:extLst>
                <a:ext uri="{FF2B5EF4-FFF2-40B4-BE49-F238E27FC236}">
                  <a16:creationId xmlns:a16="http://schemas.microsoft.com/office/drawing/2014/main" id="{198857C3-796E-2443-AED6-B980C7584CA4}"/>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41" name="直線コネクタ 40">
              <a:extLst>
                <a:ext uri="{FF2B5EF4-FFF2-40B4-BE49-F238E27FC236}">
                  <a16:creationId xmlns:a16="http://schemas.microsoft.com/office/drawing/2014/main" id="{CDDA0DD8-9921-B84E-93B2-B1784CA05493}"/>
                </a:ext>
              </a:extLst>
            </p:cNvPr>
            <p:cNvCxnSpPr>
              <a:stCxn id="40" idx="6"/>
              <a:endCxn id="3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2" name="図形グループ 202">
            <a:extLst>
              <a:ext uri="{FF2B5EF4-FFF2-40B4-BE49-F238E27FC236}">
                <a16:creationId xmlns:a16="http://schemas.microsoft.com/office/drawing/2014/main" id="{4E822E90-9E2C-B947-8CC1-2C05D070A151}"/>
              </a:ext>
            </a:extLst>
          </p:cNvPr>
          <p:cNvGrpSpPr/>
          <p:nvPr/>
        </p:nvGrpSpPr>
        <p:grpSpPr>
          <a:xfrm>
            <a:off x="1446225" y="3283649"/>
            <a:ext cx="317500" cy="157483"/>
            <a:chOff x="6769100" y="1390650"/>
            <a:chExt cx="317500" cy="157483"/>
          </a:xfrm>
        </p:grpSpPr>
        <p:sp>
          <p:nvSpPr>
            <p:cNvPr id="43" name="正方形/長方形 42">
              <a:extLst>
                <a:ext uri="{FF2B5EF4-FFF2-40B4-BE49-F238E27FC236}">
                  <a16:creationId xmlns:a16="http://schemas.microsoft.com/office/drawing/2014/main" id="{66E2CD96-3924-B84E-AD21-859D0D1E4EE8}"/>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44" name="円/楕円 43">
              <a:extLst>
                <a:ext uri="{FF2B5EF4-FFF2-40B4-BE49-F238E27FC236}">
                  <a16:creationId xmlns:a16="http://schemas.microsoft.com/office/drawing/2014/main" id="{17E2DB99-426C-984E-A9BF-26DC54454657}"/>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45" name="直線コネクタ 44">
              <a:extLst>
                <a:ext uri="{FF2B5EF4-FFF2-40B4-BE49-F238E27FC236}">
                  <a16:creationId xmlns:a16="http://schemas.microsoft.com/office/drawing/2014/main" id="{EB896FF1-4714-B346-A7C8-CBD38DB1CF9D}"/>
                </a:ext>
              </a:extLst>
            </p:cNvPr>
            <p:cNvCxnSpPr>
              <a:stCxn id="44" idx="6"/>
              <a:endCxn id="4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6" name="図形グループ 206">
            <a:extLst>
              <a:ext uri="{FF2B5EF4-FFF2-40B4-BE49-F238E27FC236}">
                <a16:creationId xmlns:a16="http://schemas.microsoft.com/office/drawing/2014/main" id="{A0A969C3-A0CB-524B-884D-CDFEA698CE91}"/>
              </a:ext>
            </a:extLst>
          </p:cNvPr>
          <p:cNvGrpSpPr/>
          <p:nvPr/>
        </p:nvGrpSpPr>
        <p:grpSpPr>
          <a:xfrm>
            <a:off x="1446225" y="3465242"/>
            <a:ext cx="317500" cy="157483"/>
            <a:chOff x="6769100" y="1390650"/>
            <a:chExt cx="317500" cy="157483"/>
          </a:xfrm>
        </p:grpSpPr>
        <p:sp>
          <p:nvSpPr>
            <p:cNvPr id="47" name="正方形/長方形 46">
              <a:extLst>
                <a:ext uri="{FF2B5EF4-FFF2-40B4-BE49-F238E27FC236}">
                  <a16:creationId xmlns:a16="http://schemas.microsoft.com/office/drawing/2014/main" id="{F36150CC-6167-7840-9DAB-545C12F5DEF2}"/>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48" name="円/楕円 47">
              <a:extLst>
                <a:ext uri="{FF2B5EF4-FFF2-40B4-BE49-F238E27FC236}">
                  <a16:creationId xmlns:a16="http://schemas.microsoft.com/office/drawing/2014/main" id="{76E1DBDC-6EF9-364D-9702-F414E2411A45}"/>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49" name="直線コネクタ 48">
              <a:extLst>
                <a:ext uri="{FF2B5EF4-FFF2-40B4-BE49-F238E27FC236}">
                  <a16:creationId xmlns:a16="http://schemas.microsoft.com/office/drawing/2014/main" id="{02345948-A711-C643-AED1-A3CC8C2C7FF4}"/>
                </a:ext>
              </a:extLst>
            </p:cNvPr>
            <p:cNvCxnSpPr>
              <a:stCxn id="48" idx="6"/>
              <a:endCxn id="4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0" name="図形グループ 214">
            <a:extLst>
              <a:ext uri="{FF2B5EF4-FFF2-40B4-BE49-F238E27FC236}">
                <a16:creationId xmlns:a16="http://schemas.microsoft.com/office/drawing/2014/main" id="{5B31EB5D-AB54-C449-B780-0ED55395BC09}"/>
              </a:ext>
            </a:extLst>
          </p:cNvPr>
          <p:cNvGrpSpPr/>
          <p:nvPr/>
        </p:nvGrpSpPr>
        <p:grpSpPr>
          <a:xfrm>
            <a:off x="1446225" y="3640930"/>
            <a:ext cx="317500" cy="157483"/>
            <a:chOff x="6769100" y="1390650"/>
            <a:chExt cx="317500" cy="157483"/>
          </a:xfrm>
        </p:grpSpPr>
        <p:sp>
          <p:nvSpPr>
            <p:cNvPr id="51" name="正方形/長方形 50">
              <a:extLst>
                <a:ext uri="{FF2B5EF4-FFF2-40B4-BE49-F238E27FC236}">
                  <a16:creationId xmlns:a16="http://schemas.microsoft.com/office/drawing/2014/main" id="{0D6D96AD-4D13-594B-8E8C-31E884E3344B}"/>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52" name="円/楕円 51">
              <a:extLst>
                <a:ext uri="{FF2B5EF4-FFF2-40B4-BE49-F238E27FC236}">
                  <a16:creationId xmlns:a16="http://schemas.microsoft.com/office/drawing/2014/main" id="{5CE10084-A510-0C4A-9C5F-934BF85C77F2}"/>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53" name="直線コネクタ 52">
              <a:extLst>
                <a:ext uri="{FF2B5EF4-FFF2-40B4-BE49-F238E27FC236}">
                  <a16:creationId xmlns:a16="http://schemas.microsoft.com/office/drawing/2014/main" id="{C457B00D-EFC2-694F-ADD6-AD2D90BC44E4}"/>
                </a:ext>
              </a:extLst>
            </p:cNvPr>
            <p:cNvCxnSpPr>
              <a:stCxn id="52" idx="6"/>
              <a:endCxn id="5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54" name="フローチャート: 磁気ディスク 53">
            <a:extLst>
              <a:ext uri="{FF2B5EF4-FFF2-40B4-BE49-F238E27FC236}">
                <a16:creationId xmlns:a16="http://schemas.microsoft.com/office/drawing/2014/main" id="{BFF8D25B-F2A8-764D-982B-85E4876CDDD3}"/>
              </a:ext>
            </a:extLst>
          </p:cNvPr>
          <p:cNvSpPr/>
          <p:nvPr/>
        </p:nvSpPr>
        <p:spPr>
          <a:xfrm>
            <a:off x="1817582" y="3308840"/>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55" name="フローチャート: 磁気ディスク 54">
            <a:extLst>
              <a:ext uri="{FF2B5EF4-FFF2-40B4-BE49-F238E27FC236}">
                <a16:creationId xmlns:a16="http://schemas.microsoft.com/office/drawing/2014/main" id="{FFEE68CE-DD0A-284E-846A-6FF659990D1A}"/>
              </a:ext>
            </a:extLst>
          </p:cNvPr>
          <p:cNvSpPr/>
          <p:nvPr/>
        </p:nvSpPr>
        <p:spPr>
          <a:xfrm>
            <a:off x="1817582" y="3085105"/>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56" name="フローチャート: 磁気ディスク 55">
            <a:extLst>
              <a:ext uri="{FF2B5EF4-FFF2-40B4-BE49-F238E27FC236}">
                <a16:creationId xmlns:a16="http://schemas.microsoft.com/office/drawing/2014/main" id="{591CDD11-7A77-1544-9D02-2B42E83A1A57}"/>
              </a:ext>
            </a:extLst>
          </p:cNvPr>
          <p:cNvSpPr/>
          <p:nvPr/>
        </p:nvSpPr>
        <p:spPr>
          <a:xfrm>
            <a:off x="2238441" y="3530819"/>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57" name="フローチャート: 磁気ディスク 56">
            <a:extLst>
              <a:ext uri="{FF2B5EF4-FFF2-40B4-BE49-F238E27FC236}">
                <a16:creationId xmlns:a16="http://schemas.microsoft.com/office/drawing/2014/main" id="{1B26B604-C4BE-B846-B722-FD4348660C76}"/>
              </a:ext>
            </a:extLst>
          </p:cNvPr>
          <p:cNvSpPr/>
          <p:nvPr/>
        </p:nvSpPr>
        <p:spPr>
          <a:xfrm>
            <a:off x="2238441" y="3308840"/>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58" name="フローチャート: 磁気ディスク 57">
            <a:extLst>
              <a:ext uri="{FF2B5EF4-FFF2-40B4-BE49-F238E27FC236}">
                <a16:creationId xmlns:a16="http://schemas.microsoft.com/office/drawing/2014/main" id="{95FC7A68-D379-D84B-A67C-AAEF379A4CA7}"/>
              </a:ext>
            </a:extLst>
          </p:cNvPr>
          <p:cNvSpPr/>
          <p:nvPr/>
        </p:nvSpPr>
        <p:spPr>
          <a:xfrm>
            <a:off x="2238441" y="3085105"/>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59" name="フローチャート: 磁気ディスク 58">
            <a:extLst>
              <a:ext uri="{FF2B5EF4-FFF2-40B4-BE49-F238E27FC236}">
                <a16:creationId xmlns:a16="http://schemas.microsoft.com/office/drawing/2014/main" id="{0A13FF69-0FA0-4D4C-ADF3-1E0A81CCFE69}"/>
              </a:ext>
            </a:extLst>
          </p:cNvPr>
          <p:cNvSpPr/>
          <p:nvPr/>
        </p:nvSpPr>
        <p:spPr>
          <a:xfrm>
            <a:off x="2672254" y="3530819"/>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60" name="フローチャート: 磁気ディスク 59">
            <a:extLst>
              <a:ext uri="{FF2B5EF4-FFF2-40B4-BE49-F238E27FC236}">
                <a16:creationId xmlns:a16="http://schemas.microsoft.com/office/drawing/2014/main" id="{F298D4C9-198F-8E43-85EE-604C8069E9B7}"/>
              </a:ext>
            </a:extLst>
          </p:cNvPr>
          <p:cNvSpPr/>
          <p:nvPr/>
        </p:nvSpPr>
        <p:spPr>
          <a:xfrm>
            <a:off x="2672254" y="3308840"/>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61" name="フローチャート: 磁気ディスク 60">
            <a:extLst>
              <a:ext uri="{FF2B5EF4-FFF2-40B4-BE49-F238E27FC236}">
                <a16:creationId xmlns:a16="http://schemas.microsoft.com/office/drawing/2014/main" id="{48F47372-7F49-F140-A901-16EE60D17A5B}"/>
              </a:ext>
            </a:extLst>
          </p:cNvPr>
          <p:cNvSpPr/>
          <p:nvPr/>
        </p:nvSpPr>
        <p:spPr>
          <a:xfrm>
            <a:off x="2672254" y="3085105"/>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62" name="フローチャート: 磁気ディスク 61">
            <a:extLst>
              <a:ext uri="{FF2B5EF4-FFF2-40B4-BE49-F238E27FC236}">
                <a16:creationId xmlns:a16="http://schemas.microsoft.com/office/drawing/2014/main" id="{2E74CC42-5202-FA48-BBFD-ECA99E4BF3AE}"/>
              </a:ext>
            </a:extLst>
          </p:cNvPr>
          <p:cNvSpPr/>
          <p:nvPr/>
        </p:nvSpPr>
        <p:spPr>
          <a:xfrm>
            <a:off x="1817582" y="4273336"/>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grpSp>
        <p:nvGrpSpPr>
          <p:cNvPr id="63" name="図形グループ 158">
            <a:extLst>
              <a:ext uri="{FF2B5EF4-FFF2-40B4-BE49-F238E27FC236}">
                <a16:creationId xmlns:a16="http://schemas.microsoft.com/office/drawing/2014/main" id="{85A82C7D-9C45-044C-8050-2D72C8AEFCC2}"/>
              </a:ext>
            </a:extLst>
          </p:cNvPr>
          <p:cNvGrpSpPr/>
          <p:nvPr/>
        </p:nvGrpSpPr>
        <p:grpSpPr>
          <a:xfrm>
            <a:off x="710565" y="3830163"/>
            <a:ext cx="317500" cy="157483"/>
            <a:chOff x="6769100" y="1390650"/>
            <a:chExt cx="317500" cy="157483"/>
          </a:xfrm>
        </p:grpSpPr>
        <p:sp>
          <p:nvSpPr>
            <p:cNvPr id="64" name="正方形/長方形 63">
              <a:extLst>
                <a:ext uri="{FF2B5EF4-FFF2-40B4-BE49-F238E27FC236}">
                  <a16:creationId xmlns:a16="http://schemas.microsoft.com/office/drawing/2014/main" id="{4D1063C4-6A96-DB44-942F-413C49F184B6}"/>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65" name="円/楕円 64">
              <a:extLst>
                <a:ext uri="{FF2B5EF4-FFF2-40B4-BE49-F238E27FC236}">
                  <a16:creationId xmlns:a16="http://schemas.microsoft.com/office/drawing/2014/main" id="{31181589-51C7-D349-8F23-16902595F890}"/>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66" name="直線コネクタ 65">
              <a:extLst>
                <a:ext uri="{FF2B5EF4-FFF2-40B4-BE49-F238E27FC236}">
                  <a16:creationId xmlns:a16="http://schemas.microsoft.com/office/drawing/2014/main" id="{F2C3E18A-D33C-6F4D-8031-0B2D995F237A}"/>
                </a:ext>
              </a:extLst>
            </p:cNvPr>
            <p:cNvCxnSpPr>
              <a:stCxn id="65" idx="6"/>
              <a:endCxn id="6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7" name="図形グループ 162">
            <a:extLst>
              <a:ext uri="{FF2B5EF4-FFF2-40B4-BE49-F238E27FC236}">
                <a16:creationId xmlns:a16="http://schemas.microsoft.com/office/drawing/2014/main" id="{8D56DE56-071D-EB45-8AD5-4907CC4A88A3}"/>
              </a:ext>
            </a:extLst>
          </p:cNvPr>
          <p:cNvGrpSpPr/>
          <p:nvPr/>
        </p:nvGrpSpPr>
        <p:grpSpPr>
          <a:xfrm>
            <a:off x="710565" y="4023625"/>
            <a:ext cx="317500" cy="157483"/>
            <a:chOff x="6769100" y="1390650"/>
            <a:chExt cx="317500" cy="157483"/>
          </a:xfrm>
        </p:grpSpPr>
        <p:sp>
          <p:nvSpPr>
            <p:cNvPr id="68" name="正方形/長方形 67">
              <a:extLst>
                <a:ext uri="{FF2B5EF4-FFF2-40B4-BE49-F238E27FC236}">
                  <a16:creationId xmlns:a16="http://schemas.microsoft.com/office/drawing/2014/main" id="{1767A367-7EED-B44B-8E17-B200F2FC946F}"/>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69" name="円/楕円 68">
              <a:extLst>
                <a:ext uri="{FF2B5EF4-FFF2-40B4-BE49-F238E27FC236}">
                  <a16:creationId xmlns:a16="http://schemas.microsoft.com/office/drawing/2014/main" id="{7823C646-F351-7441-ACF6-A58FBFA30900}"/>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70" name="直線コネクタ 69">
              <a:extLst>
                <a:ext uri="{FF2B5EF4-FFF2-40B4-BE49-F238E27FC236}">
                  <a16:creationId xmlns:a16="http://schemas.microsoft.com/office/drawing/2014/main" id="{8B4CBDBB-EC7A-7946-B4F9-1BA8D10D216F}"/>
                </a:ext>
              </a:extLst>
            </p:cNvPr>
            <p:cNvCxnSpPr>
              <a:stCxn id="69" idx="6"/>
              <a:endCxn id="6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71" name="図形グループ 166">
            <a:extLst>
              <a:ext uri="{FF2B5EF4-FFF2-40B4-BE49-F238E27FC236}">
                <a16:creationId xmlns:a16="http://schemas.microsoft.com/office/drawing/2014/main" id="{0F153F07-7061-D14E-860D-7DC7AFAFEB01}"/>
              </a:ext>
            </a:extLst>
          </p:cNvPr>
          <p:cNvGrpSpPr/>
          <p:nvPr/>
        </p:nvGrpSpPr>
        <p:grpSpPr>
          <a:xfrm>
            <a:off x="710565" y="4205218"/>
            <a:ext cx="317500" cy="157483"/>
            <a:chOff x="6769100" y="1390650"/>
            <a:chExt cx="317500" cy="157483"/>
          </a:xfrm>
        </p:grpSpPr>
        <p:sp>
          <p:nvSpPr>
            <p:cNvPr id="72" name="正方形/長方形 71">
              <a:extLst>
                <a:ext uri="{FF2B5EF4-FFF2-40B4-BE49-F238E27FC236}">
                  <a16:creationId xmlns:a16="http://schemas.microsoft.com/office/drawing/2014/main" id="{917256CE-0011-9A4D-B55D-5214AAAF987E}"/>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73" name="円/楕円 72">
              <a:extLst>
                <a:ext uri="{FF2B5EF4-FFF2-40B4-BE49-F238E27FC236}">
                  <a16:creationId xmlns:a16="http://schemas.microsoft.com/office/drawing/2014/main" id="{BF282284-62DE-B048-B3F6-CDCFD1A32673}"/>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74" name="直線コネクタ 73">
              <a:extLst>
                <a:ext uri="{FF2B5EF4-FFF2-40B4-BE49-F238E27FC236}">
                  <a16:creationId xmlns:a16="http://schemas.microsoft.com/office/drawing/2014/main" id="{536C0047-19CA-1C4C-8E8B-00A41C4C981A}"/>
                </a:ext>
              </a:extLst>
            </p:cNvPr>
            <p:cNvCxnSpPr>
              <a:stCxn id="73" idx="6"/>
              <a:endCxn id="72"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75" name="図形グループ 174">
            <a:extLst>
              <a:ext uri="{FF2B5EF4-FFF2-40B4-BE49-F238E27FC236}">
                <a16:creationId xmlns:a16="http://schemas.microsoft.com/office/drawing/2014/main" id="{889ACF1B-7E92-3E42-827D-5EDFA384A2A1}"/>
              </a:ext>
            </a:extLst>
          </p:cNvPr>
          <p:cNvGrpSpPr/>
          <p:nvPr/>
        </p:nvGrpSpPr>
        <p:grpSpPr>
          <a:xfrm>
            <a:off x="710565" y="4380906"/>
            <a:ext cx="317500" cy="157483"/>
            <a:chOff x="6769100" y="1390650"/>
            <a:chExt cx="317500" cy="157483"/>
          </a:xfrm>
        </p:grpSpPr>
        <p:sp>
          <p:nvSpPr>
            <p:cNvPr id="76" name="正方形/長方形 75">
              <a:extLst>
                <a:ext uri="{FF2B5EF4-FFF2-40B4-BE49-F238E27FC236}">
                  <a16:creationId xmlns:a16="http://schemas.microsoft.com/office/drawing/2014/main" id="{EBD13C2C-2FB7-7643-AD0A-6624781A33DC}"/>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77" name="円/楕円 76">
              <a:extLst>
                <a:ext uri="{FF2B5EF4-FFF2-40B4-BE49-F238E27FC236}">
                  <a16:creationId xmlns:a16="http://schemas.microsoft.com/office/drawing/2014/main" id="{DEFA815D-E9A8-B04A-B459-DF8806B0AE63}"/>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78" name="直線コネクタ 77">
              <a:extLst>
                <a:ext uri="{FF2B5EF4-FFF2-40B4-BE49-F238E27FC236}">
                  <a16:creationId xmlns:a16="http://schemas.microsoft.com/office/drawing/2014/main" id="{22BDDCA8-2EC9-E54D-ABF6-B1DB3D30D575}"/>
                </a:ext>
              </a:extLst>
            </p:cNvPr>
            <p:cNvCxnSpPr>
              <a:stCxn id="77" idx="6"/>
              <a:endCxn id="76"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79" name="図形グループ 178">
            <a:extLst>
              <a:ext uri="{FF2B5EF4-FFF2-40B4-BE49-F238E27FC236}">
                <a16:creationId xmlns:a16="http://schemas.microsoft.com/office/drawing/2014/main" id="{864A05C2-555C-3042-8555-5CA0263E213F}"/>
              </a:ext>
            </a:extLst>
          </p:cNvPr>
          <p:cNvGrpSpPr/>
          <p:nvPr/>
        </p:nvGrpSpPr>
        <p:grpSpPr>
          <a:xfrm>
            <a:off x="1075971" y="3830163"/>
            <a:ext cx="317500" cy="157483"/>
            <a:chOff x="6769100" y="1390650"/>
            <a:chExt cx="317500" cy="157483"/>
          </a:xfrm>
        </p:grpSpPr>
        <p:sp>
          <p:nvSpPr>
            <p:cNvPr id="80" name="正方形/長方形 79">
              <a:extLst>
                <a:ext uri="{FF2B5EF4-FFF2-40B4-BE49-F238E27FC236}">
                  <a16:creationId xmlns:a16="http://schemas.microsoft.com/office/drawing/2014/main" id="{8C8A551C-6D0A-0E49-A43F-C581ECC05B24}"/>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81" name="円/楕円 80">
              <a:extLst>
                <a:ext uri="{FF2B5EF4-FFF2-40B4-BE49-F238E27FC236}">
                  <a16:creationId xmlns:a16="http://schemas.microsoft.com/office/drawing/2014/main" id="{19206ED7-B99B-1541-9999-939FD6E3AC72}"/>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82" name="直線コネクタ 81">
              <a:extLst>
                <a:ext uri="{FF2B5EF4-FFF2-40B4-BE49-F238E27FC236}">
                  <a16:creationId xmlns:a16="http://schemas.microsoft.com/office/drawing/2014/main" id="{0347D66F-D3F4-6A4F-B00B-FCF2939628DD}"/>
                </a:ext>
              </a:extLst>
            </p:cNvPr>
            <p:cNvCxnSpPr>
              <a:stCxn id="81" idx="6"/>
              <a:endCxn id="80"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83" name="図形グループ 182">
            <a:extLst>
              <a:ext uri="{FF2B5EF4-FFF2-40B4-BE49-F238E27FC236}">
                <a16:creationId xmlns:a16="http://schemas.microsoft.com/office/drawing/2014/main" id="{E1232D8A-2194-FD4D-B25E-FB7A107C10AD}"/>
              </a:ext>
            </a:extLst>
          </p:cNvPr>
          <p:cNvGrpSpPr/>
          <p:nvPr/>
        </p:nvGrpSpPr>
        <p:grpSpPr>
          <a:xfrm>
            <a:off x="1075971" y="4023625"/>
            <a:ext cx="317500" cy="157483"/>
            <a:chOff x="6769100" y="1390650"/>
            <a:chExt cx="317500" cy="157483"/>
          </a:xfrm>
        </p:grpSpPr>
        <p:sp>
          <p:nvSpPr>
            <p:cNvPr id="84" name="正方形/長方形 83">
              <a:extLst>
                <a:ext uri="{FF2B5EF4-FFF2-40B4-BE49-F238E27FC236}">
                  <a16:creationId xmlns:a16="http://schemas.microsoft.com/office/drawing/2014/main" id="{7F466823-AF78-FE4F-9576-284006338776}"/>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85" name="円/楕円 84">
              <a:extLst>
                <a:ext uri="{FF2B5EF4-FFF2-40B4-BE49-F238E27FC236}">
                  <a16:creationId xmlns:a16="http://schemas.microsoft.com/office/drawing/2014/main" id="{64083CC0-2F5F-A740-9F7E-4EEA8B73B0B8}"/>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86" name="直線コネクタ 85">
              <a:extLst>
                <a:ext uri="{FF2B5EF4-FFF2-40B4-BE49-F238E27FC236}">
                  <a16:creationId xmlns:a16="http://schemas.microsoft.com/office/drawing/2014/main" id="{EBEDABA2-EA70-394B-82B6-8250EE9F2CFE}"/>
                </a:ext>
              </a:extLst>
            </p:cNvPr>
            <p:cNvCxnSpPr>
              <a:stCxn id="85" idx="6"/>
              <a:endCxn id="8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87" name="図形グループ 186">
            <a:extLst>
              <a:ext uri="{FF2B5EF4-FFF2-40B4-BE49-F238E27FC236}">
                <a16:creationId xmlns:a16="http://schemas.microsoft.com/office/drawing/2014/main" id="{13525F4A-D0C8-1D4E-8E1D-7EF1DD077157}"/>
              </a:ext>
            </a:extLst>
          </p:cNvPr>
          <p:cNvGrpSpPr/>
          <p:nvPr/>
        </p:nvGrpSpPr>
        <p:grpSpPr>
          <a:xfrm>
            <a:off x="1075971" y="4205218"/>
            <a:ext cx="317500" cy="157483"/>
            <a:chOff x="6769100" y="1390650"/>
            <a:chExt cx="317500" cy="157483"/>
          </a:xfrm>
        </p:grpSpPr>
        <p:sp>
          <p:nvSpPr>
            <p:cNvPr id="88" name="正方形/長方形 87">
              <a:extLst>
                <a:ext uri="{FF2B5EF4-FFF2-40B4-BE49-F238E27FC236}">
                  <a16:creationId xmlns:a16="http://schemas.microsoft.com/office/drawing/2014/main" id="{0D4EFA12-3CD8-4148-84BB-3ADDF2864D54}"/>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89" name="円/楕円 88">
              <a:extLst>
                <a:ext uri="{FF2B5EF4-FFF2-40B4-BE49-F238E27FC236}">
                  <a16:creationId xmlns:a16="http://schemas.microsoft.com/office/drawing/2014/main" id="{1EEF9FA5-6269-5B47-AECB-31B6A23BE033}"/>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90" name="直線コネクタ 89">
              <a:extLst>
                <a:ext uri="{FF2B5EF4-FFF2-40B4-BE49-F238E27FC236}">
                  <a16:creationId xmlns:a16="http://schemas.microsoft.com/office/drawing/2014/main" id="{AEE95726-160A-2549-BAE2-90F2D3FE957D}"/>
                </a:ext>
              </a:extLst>
            </p:cNvPr>
            <p:cNvCxnSpPr>
              <a:stCxn id="89" idx="6"/>
              <a:endCxn id="8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91" name="図形グループ 194">
            <a:extLst>
              <a:ext uri="{FF2B5EF4-FFF2-40B4-BE49-F238E27FC236}">
                <a16:creationId xmlns:a16="http://schemas.microsoft.com/office/drawing/2014/main" id="{C237546B-B3F9-9B44-AB39-FFE5FEC5E790}"/>
              </a:ext>
            </a:extLst>
          </p:cNvPr>
          <p:cNvGrpSpPr/>
          <p:nvPr/>
        </p:nvGrpSpPr>
        <p:grpSpPr>
          <a:xfrm>
            <a:off x="1075971" y="4380906"/>
            <a:ext cx="317500" cy="157483"/>
            <a:chOff x="6769100" y="1390650"/>
            <a:chExt cx="317500" cy="157483"/>
          </a:xfrm>
        </p:grpSpPr>
        <p:sp>
          <p:nvSpPr>
            <p:cNvPr id="92" name="正方形/長方形 91">
              <a:extLst>
                <a:ext uri="{FF2B5EF4-FFF2-40B4-BE49-F238E27FC236}">
                  <a16:creationId xmlns:a16="http://schemas.microsoft.com/office/drawing/2014/main" id="{2EECF076-D61D-0B40-A401-08DDDF0D07E6}"/>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93" name="円/楕円 92">
              <a:extLst>
                <a:ext uri="{FF2B5EF4-FFF2-40B4-BE49-F238E27FC236}">
                  <a16:creationId xmlns:a16="http://schemas.microsoft.com/office/drawing/2014/main" id="{2965C6CE-4930-F049-9505-7880295A872B}"/>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94" name="直線コネクタ 93">
              <a:extLst>
                <a:ext uri="{FF2B5EF4-FFF2-40B4-BE49-F238E27FC236}">
                  <a16:creationId xmlns:a16="http://schemas.microsoft.com/office/drawing/2014/main" id="{E3A8588E-BAC7-8546-9F0B-224683EC05E0}"/>
                </a:ext>
              </a:extLst>
            </p:cNvPr>
            <p:cNvCxnSpPr>
              <a:stCxn id="93" idx="6"/>
              <a:endCxn id="92"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95" name="図形グループ 198">
            <a:extLst>
              <a:ext uri="{FF2B5EF4-FFF2-40B4-BE49-F238E27FC236}">
                <a16:creationId xmlns:a16="http://schemas.microsoft.com/office/drawing/2014/main" id="{42EFF2C1-6791-C04E-977E-EB242D43DC66}"/>
              </a:ext>
            </a:extLst>
          </p:cNvPr>
          <p:cNvGrpSpPr/>
          <p:nvPr/>
        </p:nvGrpSpPr>
        <p:grpSpPr>
          <a:xfrm>
            <a:off x="1446225" y="3832704"/>
            <a:ext cx="317500" cy="157483"/>
            <a:chOff x="6769100" y="1390650"/>
            <a:chExt cx="317500" cy="157483"/>
          </a:xfrm>
        </p:grpSpPr>
        <p:sp>
          <p:nvSpPr>
            <p:cNvPr id="96" name="正方形/長方形 95">
              <a:extLst>
                <a:ext uri="{FF2B5EF4-FFF2-40B4-BE49-F238E27FC236}">
                  <a16:creationId xmlns:a16="http://schemas.microsoft.com/office/drawing/2014/main" id="{CC639731-97AA-0B4D-BCFA-1037182FB0B3}"/>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97" name="円/楕円 96">
              <a:extLst>
                <a:ext uri="{FF2B5EF4-FFF2-40B4-BE49-F238E27FC236}">
                  <a16:creationId xmlns:a16="http://schemas.microsoft.com/office/drawing/2014/main" id="{B941C2C6-7BDA-4748-8409-502F9ADCA9F1}"/>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98" name="直線コネクタ 97">
              <a:extLst>
                <a:ext uri="{FF2B5EF4-FFF2-40B4-BE49-F238E27FC236}">
                  <a16:creationId xmlns:a16="http://schemas.microsoft.com/office/drawing/2014/main" id="{2914BB74-A82F-5442-929C-A56429FB586F}"/>
                </a:ext>
              </a:extLst>
            </p:cNvPr>
            <p:cNvCxnSpPr>
              <a:stCxn id="97" idx="6"/>
              <a:endCxn id="96"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99" name="図形グループ 202">
            <a:extLst>
              <a:ext uri="{FF2B5EF4-FFF2-40B4-BE49-F238E27FC236}">
                <a16:creationId xmlns:a16="http://schemas.microsoft.com/office/drawing/2014/main" id="{649168D5-59AD-EF46-81D6-3D3CE340D65E}"/>
              </a:ext>
            </a:extLst>
          </p:cNvPr>
          <p:cNvGrpSpPr/>
          <p:nvPr/>
        </p:nvGrpSpPr>
        <p:grpSpPr>
          <a:xfrm>
            <a:off x="1446225" y="4026166"/>
            <a:ext cx="317500" cy="157483"/>
            <a:chOff x="6769100" y="1390650"/>
            <a:chExt cx="317500" cy="157483"/>
          </a:xfrm>
        </p:grpSpPr>
        <p:sp>
          <p:nvSpPr>
            <p:cNvPr id="100" name="正方形/長方形 99">
              <a:extLst>
                <a:ext uri="{FF2B5EF4-FFF2-40B4-BE49-F238E27FC236}">
                  <a16:creationId xmlns:a16="http://schemas.microsoft.com/office/drawing/2014/main" id="{DD26D4AE-86B2-494D-AE3D-68203E773A0A}"/>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01" name="円/楕円 100">
              <a:extLst>
                <a:ext uri="{FF2B5EF4-FFF2-40B4-BE49-F238E27FC236}">
                  <a16:creationId xmlns:a16="http://schemas.microsoft.com/office/drawing/2014/main" id="{A1C4A56D-8E66-3A42-B13C-0824DF6A364A}"/>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102" name="直線コネクタ 101">
              <a:extLst>
                <a:ext uri="{FF2B5EF4-FFF2-40B4-BE49-F238E27FC236}">
                  <a16:creationId xmlns:a16="http://schemas.microsoft.com/office/drawing/2014/main" id="{0FF3B46C-172A-4E40-877A-8E1F7DA07842}"/>
                </a:ext>
              </a:extLst>
            </p:cNvPr>
            <p:cNvCxnSpPr>
              <a:stCxn id="101" idx="6"/>
              <a:endCxn id="100"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03" name="図形グループ 206">
            <a:extLst>
              <a:ext uri="{FF2B5EF4-FFF2-40B4-BE49-F238E27FC236}">
                <a16:creationId xmlns:a16="http://schemas.microsoft.com/office/drawing/2014/main" id="{FB632EA6-EB7F-A645-86C7-DB733A3F5F7B}"/>
              </a:ext>
            </a:extLst>
          </p:cNvPr>
          <p:cNvGrpSpPr/>
          <p:nvPr/>
        </p:nvGrpSpPr>
        <p:grpSpPr>
          <a:xfrm>
            <a:off x="1446225" y="4207759"/>
            <a:ext cx="317500" cy="157483"/>
            <a:chOff x="6769100" y="1390650"/>
            <a:chExt cx="317500" cy="157483"/>
          </a:xfrm>
        </p:grpSpPr>
        <p:sp>
          <p:nvSpPr>
            <p:cNvPr id="104" name="正方形/長方形 103">
              <a:extLst>
                <a:ext uri="{FF2B5EF4-FFF2-40B4-BE49-F238E27FC236}">
                  <a16:creationId xmlns:a16="http://schemas.microsoft.com/office/drawing/2014/main" id="{D635F814-34CF-4145-8A24-B69C0669E023}"/>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05" name="円/楕円 104">
              <a:extLst>
                <a:ext uri="{FF2B5EF4-FFF2-40B4-BE49-F238E27FC236}">
                  <a16:creationId xmlns:a16="http://schemas.microsoft.com/office/drawing/2014/main" id="{0B018A9C-6E84-E741-AA95-6C6C6A12FEA4}"/>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106" name="直線コネクタ 105">
              <a:extLst>
                <a:ext uri="{FF2B5EF4-FFF2-40B4-BE49-F238E27FC236}">
                  <a16:creationId xmlns:a16="http://schemas.microsoft.com/office/drawing/2014/main" id="{D8A0C6DC-5E85-B448-A8CA-47C70ABA26BD}"/>
                </a:ext>
              </a:extLst>
            </p:cNvPr>
            <p:cNvCxnSpPr>
              <a:stCxn id="105" idx="6"/>
              <a:endCxn id="10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07" name="図形グループ 214">
            <a:extLst>
              <a:ext uri="{FF2B5EF4-FFF2-40B4-BE49-F238E27FC236}">
                <a16:creationId xmlns:a16="http://schemas.microsoft.com/office/drawing/2014/main" id="{B79325B5-E1E6-1942-9D46-9CFF0AD727EC}"/>
              </a:ext>
            </a:extLst>
          </p:cNvPr>
          <p:cNvGrpSpPr/>
          <p:nvPr/>
        </p:nvGrpSpPr>
        <p:grpSpPr>
          <a:xfrm>
            <a:off x="1446225" y="4383447"/>
            <a:ext cx="317500" cy="157483"/>
            <a:chOff x="6769100" y="1390650"/>
            <a:chExt cx="317500" cy="157483"/>
          </a:xfrm>
        </p:grpSpPr>
        <p:sp>
          <p:nvSpPr>
            <p:cNvPr id="108" name="正方形/長方形 107">
              <a:extLst>
                <a:ext uri="{FF2B5EF4-FFF2-40B4-BE49-F238E27FC236}">
                  <a16:creationId xmlns:a16="http://schemas.microsoft.com/office/drawing/2014/main" id="{876F2E2E-692F-7341-A004-36CCFF8C1B4B}"/>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09" name="円/楕円 108">
              <a:extLst>
                <a:ext uri="{FF2B5EF4-FFF2-40B4-BE49-F238E27FC236}">
                  <a16:creationId xmlns:a16="http://schemas.microsoft.com/office/drawing/2014/main" id="{54CF237D-4DAC-C349-97EF-C9C9CB33EDC7}"/>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110" name="直線コネクタ 109">
              <a:extLst>
                <a:ext uri="{FF2B5EF4-FFF2-40B4-BE49-F238E27FC236}">
                  <a16:creationId xmlns:a16="http://schemas.microsoft.com/office/drawing/2014/main" id="{5F365C9D-EF75-5B4B-A302-60687BA7DB31}"/>
                </a:ext>
              </a:extLst>
            </p:cNvPr>
            <p:cNvCxnSpPr>
              <a:stCxn id="109" idx="6"/>
              <a:endCxn id="10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111" name="フローチャート: 磁気ディスク 110">
            <a:extLst>
              <a:ext uri="{FF2B5EF4-FFF2-40B4-BE49-F238E27FC236}">
                <a16:creationId xmlns:a16="http://schemas.microsoft.com/office/drawing/2014/main" id="{8743FC6B-B4A7-8E4D-B1EB-20042BD12DDC}"/>
              </a:ext>
            </a:extLst>
          </p:cNvPr>
          <p:cNvSpPr/>
          <p:nvPr/>
        </p:nvSpPr>
        <p:spPr>
          <a:xfrm>
            <a:off x="1817582" y="4051357"/>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12" name="フローチャート: 磁気ディスク 111">
            <a:extLst>
              <a:ext uri="{FF2B5EF4-FFF2-40B4-BE49-F238E27FC236}">
                <a16:creationId xmlns:a16="http://schemas.microsoft.com/office/drawing/2014/main" id="{BE023356-42BB-F247-B85C-253DD788919A}"/>
              </a:ext>
            </a:extLst>
          </p:cNvPr>
          <p:cNvSpPr/>
          <p:nvPr/>
        </p:nvSpPr>
        <p:spPr>
          <a:xfrm>
            <a:off x="1817582" y="3827622"/>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13" name="フローチャート: 磁気ディスク 112">
            <a:extLst>
              <a:ext uri="{FF2B5EF4-FFF2-40B4-BE49-F238E27FC236}">
                <a16:creationId xmlns:a16="http://schemas.microsoft.com/office/drawing/2014/main" id="{7ADA644F-0884-B84D-8157-59550C7E1796}"/>
              </a:ext>
            </a:extLst>
          </p:cNvPr>
          <p:cNvSpPr/>
          <p:nvPr/>
        </p:nvSpPr>
        <p:spPr>
          <a:xfrm>
            <a:off x="2238441" y="4273336"/>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14" name="フローチャート: 磁気ディスク 113">
            <a:extLst>
              <a:ext uri="{FF2B5EF4-FFF2-40B4-BE49-F238E27FC236}">
                <a16:creationId xmlns:a16="http://schemas.microsoft.com/office/drawing/2014/main" id="{CAB73746-7582-974F-82FB-CC92544453E0}"/>
              </a:ext>
            </a:extLst>
          </p:cNvPr>
          <p:cNvSpPr/>
          <p:nvPr/>
        </p:nvSpPr>
        <p:spPr>
          <a:xfrm>
            <a:off x="2238441" y="4051357"/>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15" name="フローチャート: 磁気ディスク 114">
            <a:extLst>
              <a:ext uri="{FF2B5EF4-FFF2-40B4-BE49-F238E27FC236}">
                <a16:creationId xmlns:a16="http://schemas.microsoft.com/office/drawing/2014/main" id="{DF6B71D8-03E0-2242-B80D-0A44BD7F0049}"/>
              </a:ext>
            </a:extLst>
          </p:cNvPr>
          <p:cNvSpPr/>
          <p:nvPr/>
        </p:nvSpPr>
        <p:spPr>
          <a:xfrm>
            <a:off x="2238441" y="3827622"/>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16" name="フローチャート: 磁気ディスク 115">
            <a:extLst>
              <a:ext uri="{FF2B5EF4-FFF2-40B4-BE49-F238E27FC236}">
                <a16:creationId xmlns:a16="http://schemas.microsoft.com/office/drawing/2014/main" id="{5AF3E30C-C134-8D44-80C7-B71196819462}"/>
              </a:ext>
            </a:extLst>
          </p:cNvPr>
          <p:cNvSpPr/>
          <p:nvPr/>
        </p:nvSpPr>
        <p:spPr>
          <a:xfrm>
            <a:off x="2672254" y="4273336"/>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17" name="フローチャート: 磁気ディスク 116">
            <a:extLst>
              <a:ext uri="{FF2B5EF4-FFF2-40B4-BE49-F238E27FC236}">
                <a16:creationId xmlns:a16="http://schemas.microsoft.com/office/drawing/2014/main" id="{F0BE52BE-EF65-FD41-8D2B-10EDB8F0AA49}"/>
              </a:ext>
            </a:extLst>
          </p:cNvPr>
          <p:cNvSpPr/>
          <p:nvPr/>
        </p:nvSpPr>
        <p:spPr>
          <a:xfrm>
            <a:off x="2672254" y="4051357"/>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18" name="フローチャート: 磁気ディスク 117">
            <a:extLst>
              <a:ext uri="{FF2B5EF4-FFF2-40B4-BE49-F238E27FC236}">
                <a16:creationId xmlns:a16="http://schemas.microsoft.com/office/drawing/2014/main" id="{EDF1EEB8-1F48-3D41-B524-448A1266CB2E}"/>
              </a:ext>
            </a:extLst>
          </p:cNvPr>
          <p:cNvSpPr/>
          <p:nvPr/>
        </p:nvSpPr>
        <p:spPr>
          <a:xfrm>
            <a:off x="2672254" y="3827622"/>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19" name="フローチャート: 磁気ディスク 118">
            <a:extLst>
              <a:ext uri="{FF2B5EF4-FFF2-40B4-BE49-F238E27FC236}">
                <a16:creationId xmlns:a16="http://schemas.microsoft.com/office/drawing/2014/main" id="{345B5D40-324D-9D44-9E60-E3671C1EABC2}"/>
              </a:ext>
            </a:extLst>
          </p:cNvPr>
          <p:cNvSpPr/>
          <p:nvPr/>
        </p:nvSpPr>
        <p:spPr>
          <a:xfrm>
            <a:off x="1817582" y="5019871"/>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grpSp>
        <p:nvGrpSpPr>
          <p:cNvPr id="120" name="図形グループ 158">
            <a:extLst>
              <a:ext uri="{FF2B5EF4-FFF2-40B4-BE49-F238E27FC236}">
                <a16:creationId xmlns:a16="http://schemas.microsoft.com/office/drawing/2014/main" id="{2A09D35C-28E1-0E4E-8DD2-887A6D33E55F}"/>
              </a:ext>
            </a:extLst>
          </p:cNvPr>
          <p:cNvGrpSpPr/>
          <p:nvPr/>
        </p:nvGrpSpPr>
        <p:grpSpPr>
          <a:xfrm>
            <a:off x="710565" y="4576698"/>
            <a:ext cx="317500" cy="157483"/>
            <a:chOff x="6769100" y="1390650"/>
            <a:chExt cx="317500" cy="157483"/>
          </a:xfrm>
        </p:grpSpPr>
        <p:sp>
          <p:nvSpPr>
            <p:cNvPr id="121" name="正方形/長方形 120">
              <a:extLst>
                <a:ext uri="{FF2B5EF4-FFF2-40B4-BE49-F238E27FC236}">
                  <a16:creationId xmlns:a16="http://schemas.microsoft.com/office/drawing/2014/main" id="{E2A889FB-1DCB-AC4D-AB5B-F65AA1102E3A}"/>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22" name="円/楕円 121">
              <a:extLst>
                <a:ext uri="{FF2B5EF4-FFF2-40B4-BE49-F238E27FC236}">
                  <a16:creationId xmlns:a16="http://schemas.microsoft.com/office/drawing/2014/main" id="{100CB3B3-052E-624A-B96D-C4553D74E2AB}"/>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123" name="直線コネクタ 122">
              <a:extLst>
                <a:ext uri="{FF2B5EF4-FFF2-40B4-BE49-F238E27FC236}">
                  <a16:creationId xmlns:a16="http://schemas.microsoft.com/office/drawing/2014/main" id="{7AC954A1-AFEF-344F-8F9C-5BAEAF70597A}"/>
                </a:ext>
              </a:extLst>
            </p:cNvPr>
            <p:cNvCxnSpPr>
              <a:stCxn id="122" idx="6"/>
              <a:endCxn id="12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24" name="図形グループ 162">
            <a:extLst>
              <a:ext uri="{FF2B5EF4-FFF2-40B4-BE49-F238E27FC236}">
                <a16:creationId xmlns:a16="http://schemas.microsoft.com/office/drawing/2014/main" id="{27387C46-1B41-6845-99C2-4D5EE1B958CF}"/>
              </a:ext>
            </a:extLst>
          </p:cNvPr>
          <p:cNvGrpSpPr/>
          <p:nvPr/>
        </p:nvGrpSpPr>
        <p:grpSpPr>
          <a:xfrm>
            <a:off x="710565" y="4770160"/>
            <a:ext cx="317500" cy="157483"/>
            <a:chOff x="6769100" y="1390650"/>
            <a:chExt cx="317500" cy="157483"/>
          </a:xfrm>
        </p:grpSpPr>
        <p:sp>
          <p:nvSpPr>
            <p:cNvPr id="125" name="正方形/長方形 124">
              <a:extLst>
                <a:ext uri="{FF2B5EF4-FFF2-40B4-BE49-F238E27FC236}">
                  <a16:creationId xmlns:a16="http://schemas.microsoft.com/office/drawing/2014/main" id="{A8444608-566D-264E-BC57-CCC444DF1B94}"/>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26" name="円/楕円 125">
              <a:extLst>
                <a:ext uri="{FF2B5EF4-FFF2-40B4-BE49-F238E27FC236}">
                  <a16:creationId xmlns:a16="http://schemas.microsoft.com/office/drawing/2014/main" id="{45D5B955-CA00-0843-BB10-A0550F9E9361}"/>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127" name="直線コネクタ 126">
              <a:extLst>
                <a:ext uri="{FF2B5EF4-FFF2-40B4-BE49-F238E27FC236}">
                  <a16:creationId xmlns:a16="http://schemas.microsoft.com/office/drawing/2014/main" id="{8E25935F-0579-6243-A53A-0A7496418883}"/>
                </a:ext>
              </a:extLst>
            </p:cNvPr>
            <p:cNvCxnSpPr>
              <a:stCxn id="126" idx="6"/>
              <a:endCxn id="12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28" name="図形グループ 166">
            <a:extLst>
              <a:ext uri="{FF2B5EF4-FFF2-40B4-BE49-F238E27FC236}">
                <a16:creationId xmlns:a16="http://schemas.microsoft.com/office/drawing/2014/main" id="{9598E556-A7D5-004D-8D96-750AB81892D3}"/>
              </a:ext>
            </a:extLst>
          </p:cNvPr>
          <p:cNvGrpSpPr/>
          <p:nvPr/>
        </p:nvGrpSpPr>
        <p:grpSpPr>
          <a:xfrm>
            <a:off x="710565" y="4951753"/>
            <a:ext cx="317500" cy="157483"/>
            <a:chOff x="6769100" y="1390650"/>
            <a:chExt cx="317500" cy="157483"/>
          </a:xfrm>
        </p:grpSpPr>
        <p:sp>
          <p:nvSpPr>
            <p:cNvPr id="129" name="正方形/長方形 128">
              <a:extLst>
                <a:ext uri="{FF2B5EF4-FFF2-40B4-BE49-F238E27FC236}">
                  <a16:creationId xmlns:a16="http://schemas.microsoft.com/office/drawing/2014/main" id="{DBF51BB9-4B37-5C40-BF91-2C1F46EC4047}"/>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30" name="円/楕円 129">
              <a:extLst>
                <a:ext uri="{FF2B5EF4-FFF2-40B4-BE49-F238E27FC236}">
                  <a16:creationId xmlns:a16="http://schemas.microsoft.com/office/drawing/2014/main" id="{A8443BA0-63D3-E741-BFD0-267CF78BA2A9}"/>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131" name="直線コネクタ 130">
              <a:extLst>
                <a:ext uri="{FF2B5EF4-FFF2-40B4-BE49-F238E27FC236}">
                  <a16:creationId xmlns:a16="http://schemas.microsoft.com/office/drawing/2014/main" id="{1F61BC5C-ADAA-6843-821D-B32099159DF6}"/>
                </a:ext>
              </a:extLst>
            </p:cNvPr>
            <p:cNvCxnSpPr>
              <a:stCxn id="130" idx="6"/>
              <a:endCxn id="12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32" name="図形グループ 174">
            <a:extLst>
              <a:ext uri="{FF2B5EF4-FFF2-40B4-BE49-F238E27FC236}">
                <a16:creationId xmlns:a16="http://schemas.microsoft.com/office/drawing/2014/main" id="{3F115C99-C4F3-0245-9C3D-91D462AA47C1}"/>
              </a:ext>
            </a:extLst>
          </p:cNvPr>
          <p:cNvGrpSpPr/>
          <p:nvPr/>
        </p:nvGrpSpPr>
        <p:grpSpPr>
          <a:xfrm>
            <a:off x="710565" y="5127441"/>
            <a:ext cx="317500" cy="157483"/>
            <a:chOff x="6769100" y="1390650"/>
            <a:chExt cx="317500" cy="157483"/>
          </a:xfrm>
        </p:grpSpPr>
        <p:sp>
          <p:nvSpPr>
            <p:cNvPr id="133" name="正方形/長方形 132">
              <a:extLst>
                <a:ext uri="{FF2B5EF4-FFF2-40B4-BE49-F238E27FC236}">
                  <a16:creationId xmlns:a16="http://schemas.microsoft.com/office/drawing/2014/main" id="{39FCA549-5C8F-E646-BC2E-490287BB357D}"/>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34" name="円/楕円 133">
              <a:extLst>
                <a:ext uri="{FF2B5EF4-FFF2-40B4-BE49-F238E27FC236}">
                  <a16:creationId xmlns:a16="http://schemas.microsoft.com/office/drawing/2014/main" id="{414EEE16-045F-0941-8061-FC7C30E823DB}"/>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135" name="直線コネクタ 134">
              <a:extLst>
                <a:ext uri="{FF2B5EF4-FFF2-40B4-BE49-F238E27FC236}">
                  <a16:creationId xmlns:a16="http://schemas.microsoft.com/office/drawing/2014/main" id="{C3A57C1B-F8C9-834F-BF2C-38F5A85BDF9C}"/>
                </a:ext>
              </a:extLst>
            </p:cNvPr>
            <p:cNvCxnSpPr>
              <a:stCxn id="134" idx="6"/>
              <a:endCxn id="13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36" name="図形グループ 178">
            <a:extLst>
              <a:ext uri="{FF2B5EF4-FFF2-40B4-BE49-F238E27FC236}">
                <a16:creationId xmlns:a16="http://schemas.microsoft.com/office/drawing/2014/main" id="{71382982-F664-154C-891A-75A4678A9BAA}"/>
              </a:ext>
            </a:extLst>
          </p:cNvPr>
          <p:cNvGrpSpPr/>
          <p:nvPr/>
        </p:nvGrpSpPr>
        <p:grpSpPr>
          <a:xfrm>
            <a:off x="1075971" y="4576698"/>
            <a:ext cx="317500" cy="157483"/>
            <a:chOff x="6769100" y="1390650"/>
            <a:chExt cx="317500" cy="157483"/>
          </a:xfrm>
        </p:grpSpPr>
        <p:sp>
          <p:nvSpPr>
            <p:cNvPr id="137" name="正方形/長方形 136">
              <a:extLst>
                <a:ext uri="{FF2B5EF4-FFF2-40B4-BE49-F238E27FC236}">
                  <a16:creationId xmlns:a16="http://schemas.microsoft.com/office/drawing/2014/main" id="{67B475DE-4332-4B4E-93A1-ADF31D3B27DB}"/>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38" name="円/楕円 137">
              <a:extLst>
                <a:ext uri="{FF2B5EF4-FFF2-40B4-BE49-F238E27FC236}">
                  <a16:creationId xmlns:a16="http://schemas.microsoft.com/office/drawing/2014/main" id="{722C1833-FA3E-D34F-9F7A-F24EBC32AB23}"/>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139" name="直線コネクタ 138">
              <a:extLst>
                <a:ext uri="{FF2B5EF4-FFF2-40B4-BE49-F238E27FC236}">
                  <a16:creationId xmlns:a16="http://schemas.microsoft.com/office/drawing/2014/main" id="{FB5FA2DE-6C12-E143-8F0D-B5A7073698DF}"/>
                </a:ext>
              </a:extLst>
            </p:cNvPr>
            <p:cNvCxnSpPr>
              <a:stCxn id="138" idx="6"/>
              <a:endCxn id="13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40" name="図形グループ 182">
            <a:extLst>
              <a:ext uri="{FF2B5EF4-FFF2-40B4-BE49-F238E27FC236}">
                <a16:creationId xmlns:a16="http://schemas.microsoft.com/office/drawing/2014/main" id="{8BC7FA32-C285-F145-8413-978842A48C29}"/>
              </a:ext>
            </a:extLst>
          </p:cNvPr>
          <p:cNvGrpSpPr/>
          <p:nvPr/>
        </p:nvGrpSpPr>
        <p:grpSpPr>
          <a:xfrm>
            <a:off x="1075971" y="4770160"/>
            <a:ext cx="317500" cy="157483"/>
            <a:chOff x="6769100" y="1390650"/>
            <a:chExt cx="317500" cy="157483"/>
          </a:xfrm>
        </p:grpSpPr>
        <p:sp>
          <p:nvSpPr>
            <p:cNvPr id="141" name="正方形/長方形 140">
              <a:extLst>
                <a:ext uri="{FF2B5EF4-FFF2-40B4-BE49-F238E27FC236}">
                  <a16:creationId xmlns:a16="http://schemas.microsoft.com/office/drawing/2014/main" id="{53343B8C-7916-4742-80E4-2F7A759F4098}"/>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42" name="円/楕円 141">
              <a:extLst>
                <a:ext uri="{FF2B5EF4-FFF2-40B4-BE49-F238E27FC236}">
                  <a16:creationId xmlns:a16="http://schemas.microsoft.com/office/drawing/2014/main" id="{C6CD6B95-BCA9-4A4A-9C5F-DE555A91007E}"/>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143" name="直線コネクタ 142">
              <a:extLst>
                <a:ext uri="{FF2B5EF4-FFF2-40B4-BE49-F238E27FC236}">
                  <a16:creationId xmlns:a16="http://schemas.microsoft.com/office/drawing/2014/main" id="{E40CA8D1-9D81-0948-9426-EEDD31678AF8}"/>
                </a:ext>
              </a:extLst>
            </p:cNvPr>
            <p:cNvCxnSpPr>
              <a:stCxn id="142" idx="6"/>
              <a:endCxn id="14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44" name="図形グループ 186">
            <a:extLst>
              <a:ext uri="{FF2B5EF4-FFF2-40B4-BE49-F238E27FC236}">
                <a16:creationId xmlns:a16="http://schemas.microsoft.com/office/drawing/2014/main" id="{007EFA1F-4961-6D42-ACB7-2F867A062158}"/>
              </a:ext>
            </a:extLst>
          </p:cNvPr>
          <p:cNvGrpSpPr/>
          <p:nvPr/>
        </p:nvGrpSpPr>
        <p:grpSpPr>
          <a:xfrm>
            <a:off x="1075971" y="4951753"/>
            <a:ext cx="317500" cy="157483"/>
            <a:chOff x="6769100" y="1390650"/>
            <a:chExt cx="317500" cy="157483"/>
          </a:xfrm>
        </p:grpSpPr>
        <p:sp>
          <p:nvSpPr>
            <p:cNvPr id="145" name="正方形/長方形 144">
              <a:extLst>
                <a:ext uri="{FF2B5EF4-FFF2-40B4-BE49-F238E27FC236}">
                  <a16:creationId xmlns:a16="http://schemas.microsoft.com/office/drawing/2014/main" id="{1432FCB7-ACCC-4B4B-9DC8-D4FC4CCBE1C8}"/>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46" name="円/楕円 145">
              <a:extLst>
                <a:ext uri="{FF2B5EF4-FFF2-40B4-BE49-F238E27FC236}">
                  <a16:creationId xmlns:a16="http://schemas.microsoft.com/office/drawing/2014/main" id="{ABB30A91-D56D-8E41-BE12-3593DD225753}"/>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147" name="直線コネクタ 146">
              <a:extLst>
                <a:ext uri="{FF2B5EF4-FFF2-40B4-BE49-F238E27FC236}">
                  <a16:creationId xmlns:a16="http://schemas.microsoft.com/office/drawing/2014/main" id="{2D3E59A9-F11F-A34C-95E4-E57A73BCD50C}"/>
                </a:ext>
              </a:extLst>
            </p:cNvPr>
            <p:cNvCxnSpPr>
              <a:stCxn id="146" idx="6"/>
              <a:endCxn id="14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48" name="図形グループ 194">
            <a:extLst>
              <a:ext uri="{FF2B5EF4-FFF2-40B4-BE49-F238E27FC236}">
                <a16:creationId xmlns:a16="http://schemas.microsoft.com/office/drawing/2014/main" id="{558F4C67-7134-B749-86E7-AA9C72FC0F14}"/>
              </a:ext>
            </a:extLst>
          </p:cNvPr>
          <p:cNvGrpSpPr/>
          <p:nvPr/>
        </p:nvGrpSpPr>
        <p:grpSpPr>
          <a:xfrm>
            <a:off x="1075971" y="5127441"/>
            <a:ext cx="317500" cy="157483"/>
            <a:chOff x="6769100" y="1390650"/>
            <a:chExt cx="317500" cy="157483"/>
          </a:xfrm>
        </p:grpSpPr>
        <p:sp>
          <p:nvSpPr>
            <p:cNvPr id="149" name="正方形/長方形 148">
              <a:extLst>
                <a:ext uri="{FF2B5EF4-FFF2-40B4-BE49-F238E27FC236}">
                  <a16:creationId xmlns:a16="http://schemas.microsoft.com/office/drawing/2014/main" id="{0FB3F574-811B-434B-B5DC-A5D75A9E1C27}"/>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50" name="円/楕円 149">
              <a:extLst>
                <a:ext uri="{FF2B5EF4-FFF2-40B4-BE49-F238E27FC236}">
                  <a16:creationId xmlns:a16="http://schemas.microsoft.com/office/drawing/2014/main" id="{43F80097-2F80-EE42-8273-643310AB3C7E}"/>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151" name="直線コネクタ 150">
              <a:extLst>
                <a:ext uri="{FF2B5EF4-FFF2-40B4-BE49-F238E27FC236}">
                  <a16:creationId xmlns:a16="http://schemas.microsoft.com/office/drawing/2014/main" id="{6E319BE4-21A1-7245-A6F6-CCAD5A258069}"/>
                </a:ext>
              </a:extLst>
            </p:cNvPr>
            <p:cNvCxnSpPr>
              <a:stCxn id="150" idx="6"/>
              <a:endCxn id="14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52" name="図形グループ 198">
            <a:extLst>
              <a:ext uri="{FF2B5EF4-FFF2-40B4-BE49-F238E27FC236}">
                <a16:creationId xmlns:a16="http://schemas.microsoft.com/office/drawing/2014/main" id="{CED4F99B-DDFB-3749-9917-4B00D7D787B8}"/>
              </a:ext>
            </a:extLst>
          </p:cNvPr>
          <p:cNvGrpSpPr/>
          <p:nvPr/>
        </p:nvGrpSpPr>
        <p:grpSpPr>
          <a:xfrm>
            <a:off x="1446225" y="4579239"/>
            <a:ext cx="317500" cy="157483"/>
            <a:chOff x="6769100" y="1390650"/>
            <a:chExt cx="317500" cy="157483"/>
          </a:xfrm>
        </p:grpSpPr>
        <p:sp>
          <p:nvSpPr>
            <p:cNvPr id="153" name="正方形/長方形 152">
              <a:extLst>
                <a:ext uri="{FF2B5EF4-FFF2-40B4-BE49-F238E27FC236}">
                  <a16:creationId xmlns:a16="http://schemas.microsoft.com/office/drawing/2014/main" id="{1D94FA08-9D10-DA45-B539-67DCDEDECFCE}"/>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54" name="円/楕円 153">
              <a:extLst>
                <a:ext uri="{FF2B5EF4-FFF2-40B4-BE49-F238E27FC236}">
                  <a16:creationId xmlns:a16="http://schemas.microsoft.com/office/drawing/2014/main" id="{1576A4F5-2255-8543-B9CE-10AD8EF50C70}"/>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155" name="直線コネクタ 154">
              <a:extLst>
                <a:ext uri="{FF2B5EF4-FFF2-40B4-BE49-F238E27FC236}">
                  <a16:creationId xmlns:a16="http://schemas.microsoft.com/office/drawing/2014/main" id="{0F5EB960-F097-7C49-87F4-D532C138519A}"/>
                </a:ext>
              </a:extLst>
            </p:cNvPr>
            <p:cNvCxnSpPr>
              <a:stCxn id="154" idx="6"/>
              <a:endCxn id="15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56" name="図形グループ 202">
            <a:extLst>
              <a:ext uri="{FF2B5EF4-FFF2-40B4-BE49-F238E27FC236}">
                <a16:creationId xmlns:a16="http://schemas.microsoft.com/office/drawing/2014/main" id="{BB4ADD50-A644-1140-BDA6-49FC2606477C}"/>
              </a:ext>
            </a:extLst>
          </p:cNvPr>
          <p:cNvGrpSpPr/>
          <p:nvPr/>
        </p:nvGrpSpPr>
        <p:grpSpPr>
          <a:xfrm>
            <a:off x="1446225" y="4772701"/>
            <a:ext cx="317500" cy="157483"/>
            <a:chOff x="6769100" y="1390650"/>
            <a:chExt cx="317500" cy="157483"/>
          </a:xfrm>
        </p:grpSpPr>
        <p:sp>
          <p:nvSpPr>
            <p:cNvPr id="157" name="正方形/長方形 156">
              <a:extLst>
                <a:ext uri="{FF2B5EF4-FFF2-40B4-BE49-F238E27FC236}">
                  <a16:creationId xmlns:a16="http://schemas.microsoft.com/office/drawing/2014/main" id="{E158806B-424C-0A4C-A89F-8216144D2BC4}"/>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58" name="円/楕円 157">
              <a:extLst>
                <a:ext uri="{FF2B5EF4-FFF2-40B4-BE49-F238E27FC236}">
                  <a16:creationId xmlns:a16="http://schemas.microsoft.com/office/drawing/2014/main" id="{9E434413-A935-5045-B6E7-339140234523}"/>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159" name="直線コネクタ 158">
              <a:extLst>
                <a:ext uri="{FF2B5EF4-FFF2-40B4-BE49-F238E27FC236}">
                  <a16:creationId xmlns:a16="http://schemas.microsoft.com/office/drawing/2014/main" id="{14C71E4A-4D96-A340-8F1F-5C693CB89658}"/>
                </a:ext>
              </a:extLst>
            </p:cNvPr>
            <p:cNvCxnSpPr>
              <a:stCxn id="158" idx="6"/>
              <a:endCxn id="15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60" name="図形グループ 206">
            <a:extLst>
              <a:ext uri="{FF2B5EF4-FFF2-40B4-BE49-F238E27FC236}">
                <a16:creationId xmlns:a16="http://schemas.microsoft.com/office/drawing/2014/main" id="{24A0E8BA-E05D-2247-B7AB-F7EEEF3B896D}"/>
              </a:ext>
            </a:extLst>
          </p:cNvPr>
          <p:cNvGrpSpPr/>
          <p:nvPr/>
        </p:nvGrpSpPr>
        <p:grpSpPr>
          <a:xfrm>
            <a:off x="1446225" y="4954294"/>
            <a:ext cx="317500" cy="157483"/>
            <a:chOff x="6769100" y="1390650"/>
            <a:chExt cx="317500" cy="157483"/>
          </a:xfrm>
        </p:grpSpPr>
        <p:sp>
          <p:nvSpPr>
            <p:cNvPr id="161" name="正方形/長方形 160">
              <a:extLst>
                <a:ext uri="{FF2B5EF4-FFF2-40B4-BE49-F238E27FC236}">
                  <a16:creationId xmlns:a16="http://schemas.microsoft.com/office/drawing/2014/main" id="{D6BC6009-2CBC-A84C-A46E-2E9CA365C616}"/>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62" name="円/楕円 161">
              <a:extLst>
                <a:ext uri="{FF2B5EF4-FFF2-40B4-BE49-F238E27FC236}">
                  <a16:creationId xmlns:a16="http://schemas.microsoft.com/office/drawing/2014/main" id="{35B14A73-63D0-0042-BFC7-CDA84E168A56}"/>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163" name="直線コネクタ 162">
              <a:extLst>
                <a:ext uri="{FF2B5EF4-FFF2-40B4-BE49-F238E27FC236}">
                  <a16:creationId xmlns:a16="http://schemas.microsoft.com/office/drawing/2014/main" id="{0926860C-FA9D-EB4B-B7C0-34DE3DEC22C1}"/>
                </a:ext>
              </a:extLst>
            </p:cNvPr>
            <p:cNvCxnSpPr>
              <a:stCxn id="162" idx="6"/>
              <a:endCxn id="16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64" name="図形グループ 214">
            <a:extLst>
              <a:ext uri="{FF2B5EF4-FFF2-40B4-BE49-F238E27FC236}">
                <a16:creationId xmlns:a16="http://schemas.microsoft.com/office/drawing/2014/main" id="{7B21E7C7-C506-2D49-A803-A95EDA94C332}"/>
              </a:ext>
            </a:extLst>
          </p:cNvPr>
          <p:cNvGrpSpPr/>
          <p:nvPr/>
        </p:nvGrpSpPr>
        <p:grpSpPr>
          <a:xfrm>
            <a:off x="1446225" y="5129982"/>
            <a:ext cx="317500" cy="157483"/>
            <a:chOff x="6769100" y="1390650"/>
            <a:chExt cx="317500" cy="157483"/>
          </a:xfrm>
        </p:grpSpPr>
        <p:sp>
          <p:nvSpPr>
            <p:cNvPr id="165" name="正方形/長方形 164">
              <a:extLst>
                <a:ext uri="{FF2B5EF4-FFF2-40B4-BE49-F238E27FC236}">
                  <a16:creationId xmlns:a16="http://schemas.microsoft.com/office/drawing/2014/main" id="{769DA629-D6D7-1A4A-B607-AE9215965B1F}"/>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66" name="円/楕円 165">
              <a:extLst>
                <a:ext uri="{FF2B5EF4-FFF2-40B4-BE49-F238E27FC236}">
                  <a16:creationId xmlns:a16="http://schemas.microsoft.com/office/drawing/2014/main" id="{C54E07E8-CB57-DB45-AAB4-2D9C1B08EF6A}"/>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167" name="直線コネクタ 166">
              <a:extLst>
                <a:ext uri="{FF2B5EF4-FFF2-40B4-BE49-F238E27FC236}">
                  <a16:creationId xmlns:a16="http://schemas.microsoft.com/office/drawing/2014/main" id="{DA550F39-20C1-1341-A9B9-6533732BA57A}"/>
                </a:ext>
              </a:extLst>
            </p:cNvPr>
            <p:cNvCxnSpPr>
              <a:stCxn id="166" idx="6"/>
              <a:endCxn id="16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168" name="フローチャート: 磁気ディスク 167">
            <a:extLst>
              <a:ext uri="{FF2B5EF4-FFF2-40B4-BE49-F238E27FC236}">
                <a16:creationId xmlns:a16="http://schemas.microsoft.com/office/drawing/2014/main" id="{91555C46-A8CD-384E-802D-E0A5964A8570}"/>
              </a:ext>
            </a:extLst>
          </p:cNvPr>
          <p:cNvSpPr/>
          <p:nvPr/>
        </p:nvSpPr>
        <p:spPr>
          <a:xfrm>
            <a:off x="1817582" y="4797892"/>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69" name="フローチャート: 磁気ディスク 168">
            <a:extLst>
              <a:ext uri="{FF2B5EF4-FFF2-40B4-BE49-F238E27FC236}">
                <a16:creationId xmlns:a16="http://schemas.microsoft.com/office/drawing/2014/main" id="{99BD86C2-F547-AD4D-94BE-858F73DDA949}"/>
              </a:ext>
            </a:extLst>
          </p:cNvPr>
          <p:cNvSpPr/>
          <p:nvPr/>
        </p:nvSpPr>
        <p:spPr>
          <a:xfrm>
            <a:off x="1817582" y="4574157"/>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70" name="フローチャート: 磁気ディスク 169">
            <a:extLst>
              <a:ext uri="{FF2B5EF4-FFF2-40B4-BE49-F238E27FC236}">
                <a16:creationId xmlns:a16="http://schemas.microsoft.com/office/drawing/2014/main" id="{B753A1B7-C4E4-D945-A69C-52510970CF16}"/>
              </a:ext>
            </a:extLst>
          </p:cNvPr>
          <p:cNvSpPr/>
          <p:nvPr/>
        </p:nvSpPr>
        <p:spPr>
          <a:xfrm>
            <a:off x="2238441" y="5019871"/>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71" name="フローチャート: 磁気ディスク 170">
            <a:extLst>
              <a:ext uri="{FF2B5EF4-FFF2-40B4-BE49-F238E27FC236}">
                <a16:creationId xmlns:a16="http://schemas.microsoft.com/office/drawing/2014/main" id="{59150FA8-F00E-284A-9FCC-9B79FCF49385}"/>
              </a:ext>
            </a:extLst>
          </p:cNvPr>
          <p:cNvSpPr/>
          <p:nvPr/>
        </p:nvSpPr>
        <p:spPr>
          <a:xfrm>
            <a:off x="2238441" y="4797892"/>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72" name="フローチャート: 磁気ディスク 171">
            <a:extLst>
              <a:ext uri="{FF2B5EF4-FFF2-40B4-BE49-F238E27FC236}">
                <a16:creationId xmlns:a16="http://schemas.microsoft.com/office/drawing/2014/main" id="{4CBA1870-D793-A748-B28B-BB445334184A}"/>
              </a:ext>
            </a:extLst>
          </p:cNvPr>
          <p:cNvSpPr/>
          <p:nvPr/>
        </p:nvSpPr>
        <p:spPr>
          <a:xfrm>
            <a:off x="2238441" y="4574157"/>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73" name="フローチャート: 磁気ディスク 172">
            <a:extLst>
              <a:ext uri="{FF2B5EF4-FFF2-40B4-BE49-F238E27FC236}">
                <a16:creationId xmlns:a16="http://schemas.microsoft.com/office/drawing/2014/main" id="{5C96C8AA-9705-2548-8A28-4E420BE5BD95}"/>
              </a:ext>
            </a:extLst>
          </p:cNvPr>
          <p:cNvSpPr/>
          <p:nvPr/>
        </p:nvSpPr>
        <p:spPr>
          <a:xfrm>
            <a:off x="2672254" y="5019871"/>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74" name="フローチャート: 磁気ディスク 173">
            <a:extLst>
              <a:ext uri="{FF2B5EF4-FFF2-40B4-BE49-F238E27FC236}">
                <a16:creationId xmlns:a16="http://schemas.microsoft.com/office/drawing/2014/main" id="{7A19C6F3-5B54-2B4F-B99A-FB37E0AF6E73}"/>
              </a:ext>
            </a:extLst>
          </p:cNvPr>
          <p:cNvSpPr/>
          <p:nvPr/>
        </p:nvSpPr>
        <p:spPr>
          <a:xfrm>
            <a:off x="2672254" y="4797892"/>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75" name="フローチャート: 磁気ディスク 174">
            <a:extLst>
              <a:ext uri="{FF2B5EF4-FFF2-40B4-BE49-F238E27FC236}">
                <a16:creationId xmlns:a16="http://schemas.microsoft.com/office/drawing/2014/main" id="{75DF148E-A0FA-1C4F-8369-1A99217ECA09}"/>
              </a:ext>
            </a:extLst>
          </p:cNvPr>
          <p:cNvSpPr/>
          <p:nvPr/>
        </p:nvSpPr>
        <p:spPr>
          <a:xfrm>
            <a:off x="2672254" y="4574157"/>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79" name="テキスト ボックス 178">
            <a:extLst>
              <a:ext uri="{FF2B5EF4-FFF2-40B4-BE49-F238E27FC236}">
                <a16:creationId xmlns:a16="http://schemas.microsoft.com/office/drawing/2014/main" id="{B4E00FA4-2EC1-F747-A884-E98A6C2CE669}"/>
              </a:ext>
            </a:extLst>
          </p:cNvPr>
          <p:cNvSpPr txBox="1"/>
          <p:nvPr/>
        </p:nvSpPr>
        <p:spPr>
          <a:xfrm>
            <a:off x="604372" y="2704227"/>
            <a:ext cx="2492991" cy="276999"/>
          </a:xfrm>
          <a:prstGeom prst="rect">
            <a:avLst/>
          </a:prstGeom>
          <a:noFill/>
        </p:spPr>
        <p:txBody>
          <a:bodyPr wrap="none" rtlCol="0">
            <a:spAutoFit/>
          </a:bodyPr>
          <a:lstStyle/>
          <a:p>
            <a:pPr algn="ctr"/>
            <a:r>
              <a:rPr lang="ja-JP" altLang="en-US" sz="1200">
                <a:latin typeface="Meiryo" panose="020B0604030504040204" pitchFamily="34" charset="-128"/>
                <a:ea typeface="Meiryo" panose="020B0604030504040204" pitchFamily="34" charset="-128"/>
              </a:rPr>
              <a:t>コンピューターの</a:t>
            </a:r>
            <a:r>
              <a:rPr lang="ja-JP" altLang="en-US" sz="1200" dirty="0">
                <a:latin typeface="Meiryo" panose="020B0604030504040204" pitchFamily="34" charset="-128"/>
                <a:ea typeface="Meiryo" panose="020B0604030504040204" pitchFamily="34" charset="-128"/>
              </a:rPr>
              <a:t>ハードやソフト</a:t>
            </a:r>
            <a:endParaRPr kumimoji="1" lang="en-US" altLang="ja-JP" sz="1200" dirty="0">
              <a:latin typeface="Meiryo" panose="020B0604030504040204" pitchFamily="34" charset="-128"/>
              <a:ea typeface="Meiryo" panose="020B0604030504040204" pitchFamily="34" charset="-128"/>
            </a:endParaRPr>
          </a:p>
        </p:txBody>
      </p:sp>
      <p:sp>
        <p:nvSpPr>
          <p:cNvPr id="181" name="正方形/長方形 180">
            <a:extLst>
              <a:ext uri="{FF2B5EF4-FFF2-40B4-BE49-F238E27FC236}">
                <a16:creationId xmlns:a16="http://schemas.microsoft.com/office/drawing/2014/main" id="{390C40E9-5FF0-CC45-9854-116FCED937E3}"/>
              </a:ext>
            </a:extLst>
          </p:cNvPr>
          <p:cNvSpPr/>
          <p:nvPr/>
        </p:nvSpPr>
        <p:spPr>
          <a:xfrm>
            <a:off x="536270" y="1309282"/>
            <a:ext cx="1723549" cy="461665"/>
          </a:xfrm>
          <a:prstGeom prst="rect">
            <a:avLst/>
          </a:prstGeom>
        </p:spPr>
        <p:txBody>
          <a:bodyPr wrap="none">
            <a:spAutoFit/>
          </a:bodyPr>
          <a:lstStyle/>
          <a:p>
            <a:r>
              <a:rPr lang="ja-JP" altLang="en-US" sz="2400" dirty="0">
                <a:latin typeface="Meiryo" panose="020B0604030504040204" pitchFamily="34" charset="-128"/>
                <a:ea typeface="Meiryo" panose="020B0604030504040204" pitchFamily="34" charset="-128"/>
              </a:rPr>
              <a:t>物理的実態</a:t>
            </a:r>
            <a:endParaRPr lang="en-US" altLang="ja-JP" sz="2400" dirty="0">
              <a:latin typeface="Meiryo" panose="020B0604030504040204" pitchFamily="34" charset="-128"/>
              <a:ea typeface="Meiryo" panose="020B0604030504040204" pitchFamily="34" charset="-128"/>
            </a:endParaRPr>
          </a:p>
        </p:txBody>
      </p:sp>
      <p:sp>
        <p:nvSpPr>
          <p:cNvPr id="182" name="正方形/長方形 181">
            <a:extLst>
              <a:ext uri="{FF2B5EF4-FFF2-40B4-BE49-F238E27FC236}">
                <a16:creationId xmlns:a16="http://schemas.microsoft.com/office/drawing/2014/main" id="{88C18C8D-86FD-F84C-AB5D-76344F03D609}"/>
              </a:ext>
            </a:extLst>
          </p:cNvPr>
          <p:cNvSpPr/>
          <p:nvPr/>
        </p:nvSpPr>
        <p:spPr>
          <a:xfrm>
            <a:off x="4817034" y="1309283"/>
            <a:ext cx="1723549" cy="461665"/>
          </a:xfrm>
          <a:prstGeom prst="rect">
            <a:avLst/>
          </a:prstGeom>
        </p:spPr>
        <p:txBody>
          <a:bodyPr wrap="none">
            <a:spAutoFit/>
          </a:bodyPr>
          <a:lstStyle/>
          <a:p>
            <a:r>
              <a:rPr lang="ja-JP" altLang="en-US" sz="2400">
                <a:latin typeface="Meiryo" panose="020B0604030504040204" pitchFamily="34" charset="-128"/>
                <a:ea typeface="Meiryo" panose="020B0604030504040204" pitchFamily="34" charset="-128"/>
              </a:rPr>
              <a:t>実質的機能</a:t>
            </a:r>
            <a:endParaRPr lang="en-US" altLang="ja-JP" sz="2400" dirty="0">
              <a:latin typeface="Meiryo" panose="020B0604030504040204" pitchFamily="34" charset="-128"/>
              <a:ea typeface="Meiryo" panose="020B0604030504040204" pitchFamily="34" charset="-128"/>
            </a:endParaRPr>
          </a:p>
        </p:txBody>
      </p:sp>
      <p:sp>
        <p:nvSpPr>
          <p:cNvPr id="183" name="テキスト ボックス 182">
            <a:extLst>
              <a:ext uri="{FF2B5EF4-FFF2-40B4-BE49-F238E27FC236}">
                <a16:creationId xmlns:a16="http://schemas.microsoft.com/office/drawing/2014/main" id="{1EDA6C0A-A467-0741-B418-8D67D7539A5C}"/>
              </a:ext>
            </a:extLst>
          </p:cNvPr>
          <p:cNvSpPr txBox="1"/>
          <p:nvPr/>
        </p:nvSpPr>
        <p:spPr>
          <a:xfrm>
            <a:off x="6179787" y="1912312"/>
            <a:ext cx="2544286" cy="584775"/>
          </a:xfrm>
          <a:prstGeom prst="rect">
            <a:avLst/>
          </a:prstGeom>
          <a:noFill/>
        </p:spPr>
        <p:txBody>
          <a:bodyPr wrap="none" rtlCol="0">
            <a:spAutoFit/>
          </a:bodyPr>
          <a:lstStyle/>
          <a:p>
            <a:r>
              <a:rPr kumimoji="1" lang="ja-JP" altLang="en-US" sz="1600" dirty="0">
                <a:latin typeface="Meiryo" panose="020B0604030504040204" pitchFamily="34" charset="-128"/>
                <a:ea typeface="Meiryo" panose="020B0604030504040204" pitchFamily="34" charset="-128"/>
              </a:rPr>
              <a:t>自分専用の</a:t>
            </a:r>
            <a:endParaRPr kumimoji="1" lang="en-US" altLang="ja-JP" sz="1600" dirty="0">
              <a:latin typeface="Meiryo" panose="020B0604030504040204" pitchFamily="34" charset="-128"/>
              <a:ea typeface="Meiryo" panose="020B0604030504040204" pitchFamily="34" charset="-128"/>
            </a:endParaRPr>
          </a:p>
          <a:p>
            <a:r>
              <a:rPr kumimoji="1" lang="ja-JP" altLang="en-US" sz="1600">
                <a:latin typeface="Meiryo" panose="020B0604030504040204" pitchFamily="34" charset="-128"/>
                <a:ea typeface="Meiryo" panose="020B0604030504040204" pitchFamily="34" charset="-128"/>
              </a:rPr>
              <a:t>コンピューター･</a:t>
            </a:r>
            <a:r>
              <a:rPr kumimoji="1" lang="ja-JP" altLang="en-US" sz="1600" dirty="0">
                <a:latin typeface="Meiryo" panose="020B0604030504040204" pitchFamily="34" charset="-128"/>
                <a:ea typeface="Meiryo" panose="020B0604030504040204" pitchFamily="34" charset="-128"/>
              </a:rPr>
              <a:t>システム</a:t>
            </a:r>
          </a:p>
        </p:txBody>
      </p:sp>
      <p:sp>
        <p:nvSpPr>
          <p:cNvPr id="184" name="テキスト ボックス 183">
            <a:extLst>
              <a:ext uri="{FF2B5EF4-FFF2-40B4-BE49-F238E27FC236}">
                <a16:creationId xmlns:a16="http://schemas.microsoft.com/office/drawing/2014/main" id="{3199C8EB-5747-0B40-A469-385DA912DA30}"/>
              </a:ext>
            </a:extLst>
          </p:cNvPr>
          <p:cNvSpPr txBox="1"/>
          <p:nvPr/>
        </p:nvSpPr>
        <p:spPr>
          <a:xfrm>
            <a:off x="6179787" y="3483150"/>
            <a:ext cx="2236510" cy="584775"/>
          </a:xfrm>
          <a:prstGeom prst="rect">
            <a:avLst/>
          </a:prstGeom>
          <a:noFill/>
        </p:spPr>
        <p:txBody>
          <a:bodyPr wrap="none" rtlCol="0">
            <a:spAutoFit/>
          </a:bodyPr>
          <a:lstStyle/>
          <a:p>
            <a:r>
              <a:rPr lang="ja-JP" altLang="en-US" sz="1600">
                <a:latin typeface="Meiryo" panose="020B0604030504040204" pitchFamily="34" charset="-128"/>
                <a:ea typeface="Meiryo" panose="020B0604030504040204" pitchFamily="34" charset="-128"/>
              </a:rPr>
              <a:t>周りの風景や建造物と</a:t>
            </a:r>
            <a:endParaRPr lang="en-US" altLang="ja-JP" sz="1600" dirty="0">
              <a:latin typeface="Meiryo" panose="020B0604030504040204" pitchFamily="34" charset="-128"/>
              <a:ea typeface="Meiryo" panose="020B0604030504040204" pitchFamily="34" charset="-128"/>
            </a:endParaRPr>
          </a:p>
          <a:p>
            <a:r>
              <a:rPr kumimoji="1" lang="ja-JP" altLang="en-US" sz="1600">
                <a:latin typeface="Meiryo" panose="020B0604030504040204" pitchFamily="34" charset="-128"/>
                <a:ea typeface="Meiryo" panose="020B0604030504040204" pitchFamily="34" charset="-128"/>
              </a:rPr>
              <a:t>重ね合わされた情報</a:t>
            </a:r>
          </a:p>
        </p:txBody>
      </p:sp>
      <p:sp>
        <p:nvSpPr>
          <p:cNvPr id="187" name="テキスト ボックス 186">
            <a:extLst>
              <a:ext uri="{FF2B5EF4-FFF2-40B4-BE49-F238E27FC236}">
                <a16:creationId xmlns:a16="http://schemas.microsoft.com/office/drawing/2014/main" id="{88E000D6-C630-8541-8B27-4E2BCD4D3406}"/>
              </a:ext>
            </a:extLst>
          </p:cNvPr>
          <p:cNvSpPr txBox="1"/>
          <p:nvPr/>
        </p:nvSpPr>
        <p:spPr>
          <a:xfrm>
            <a:off x="6179787" y="2565672"/>
            <a:ext cx="2563522" cy="338554"/>
          </a:xfrm>
          <a:prstGeom prst="rect">
            <a:avLst/>
          </a:prstGeom>
          <a:noFill/>
        </p:spPr>
        <p:txBody>
          <a:bodyPr wrap="none" rtlCol="0">
            <a:spAutoFit/>
          </a:bodyPr>
          <a:lstStyle/>
          <a:p>
            <a:r>
              <a:rPr kumimoji="1" lang="ja-JP" altLang="en-US" sz="1600" b="1" dirty="0">
                <a:latin typeface="Meiryo" panose="020B0604030504040204" pitchFamily="34" charset="-128"/>
                <a:ea typeface="Meiryo" panose="020B0604030504040204" pitchFamily="34" charset="-128"/>
              </a:rPr>
              <a:t>仮想マシン</a:t>
            </a:r>
            <a:r>
              <a:rPr lang="en-US" altLang="ja-JP" sz="1600" b="1" dirty="0">
                <a:latin typeface="Meiryo" panose="020B0604030504040204" pitchFamily="34" charset="-128"/>
                <a:ea typeface="Meiryo" panose="020B0604030504040204" pitchFamily="34" charset="-128"/>
              </a:rPr>
              <a:t>/</a:t>
            </a:r>
            <a:r>
              <a:rPr lang="ja-JP" altLang="en-US" sz="1600" b="1" dirty="0">
                <a:latin typeface="Meiryo" panose="020B0604030504040204" pitchFamily="34" charset="-128"/>
                <a:ea typeface="Meiryo" panose="020B0604030504040204" pitchFamily="34" charset="-128"/>
              </a:rPr>
              <a:t>仮想システム</a:t>
            </a:r>
            <a:endParaRPr kumimoji="1" lang="ja-JP" altLang="en-US" sz="1600" b="1" dirty="0">
              <a:latin typeface="Meiryo" panose="020B0604030504040204" pitchFamily="34" charset="-128"/>
              <a:ea typeface="Meiryo" panose="020B0604030504040204" pitchFamily="34" charset="-128"/>
            </a:endParaRPr>
          </a:p>
        </p:txBody>
      </p:sp>
      <p:sp>
        <p:nvSpPr>
          <p:cNvPr id="188" name="テキスト ボックス 187">
            <a:extLst>
              <a:ext uri="{FF2B5EF4-FFF2-40B4-BE49-F238E27FC236}">
                <a16:creationId xmlns:a16="http://schemas.microsoft.com/office/drawing/2014/main" id="{B99FB13B-6BF0-0347-8554-985D4A95391C}"/>
              </a:ext>
            </a:extLst>
          </p:cNvPr>
          <p:cNvSpPr txBox="1"/>
          <p:nvPr/>
        </p:nvSpPr>
        <p:spPr>
          <a:xfrm>
            <a:off x="6179787" y="4141664"/>
            <a:ext cx="1430200" cy="338554"/>
          </a:xfrm>
          <a:prstGeom prst="rect">
            <a:avLst/>
          </a:prstGeom>
          <a:noFill/>
        </p:spPr>
        <p:txBody>
          <a:bodyPr wrap="none" rtlCol="0">
            <a:spAutoFit/>
          </a:bodyPr>
          <a:lstStyle/>
          <a:p>
            <a:r>
              <a:rPr lang="ja-JP" altLang="en-US" sz="1600" b="1">
                <a:latin typeface="Meiryo" panose="020B0604030504040204" pitchFamily="34" charset="-128"/>
                <a:ea typeface="Meiryo" panose="020B0604030504040204" pitchFamily="34" charset="-128"/>
              </a:rPr>
              <a:t>仮想現実</a:t>
            </a:r>
            <a:r>
              <a:rPr lang="en-US" altLang="ja-JP" sz="1600" b="1" dirty="0">
                <a:latin typeface="Meiryo" panose="020B0604030504040204" pitchFamily="34" charset="-128"/>
                <a:ea typeface="Meiryo" panose="020B0604030504040204" pitchFamily="34" charset="-128"/>
              </a:rPr>
              <a:t>/VR</a:t>
            </a:r>
            <a:endParaRPr kumimoji="1" lang="ja-JP" altLang="en-US" sz="1600" b="1">
              <a:latin typeface="Meiryo" panose="020B0604030504040204" pitchFamily="34" charset="-128"/>
              <a:ea typeface="Meiryo" panose="020B0604030504040204" pitchFamily="34" charset="-128"/>
            </a:endParaRPr>
          </a:p>
        </p:txBody>
      </p:sp>
      <p:sp>
        <p:nvSpPr>
          <p:cNvPr id="190" name="正方形/長方形 189">
            <a:extLst>
              <a:ext uri="{FF2B5EF4-FFF2-40B4-BE49-F238E27FC236}">
                <a16:creationId xmlns:a16="http://schemas.microsoft.com/office/drawing/2014/main" id="{D15611C2-0728-354C-ABBA-7DCD331C56E6}"/>
              </a:ext>
            </a:extLst>
          </p:cNvPr>
          <p:cNvSpPr/>
          <p:nvPr/>
        </p:nvSpPr>
        <p:spPr>
          <a:xfrm>
            <a:off x="3342005" y="1117939"/>
            <a:ext cx="1122434" cy="5152615"/>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92" name="右矢印 191">
            <a:extLst>
              <a:ext uri="{FF2B5EF4-FFF2-40B4-BE49-F238E27FC236}">
                <a16:creationId xmlns:a16="http://schemas.microsoft.com/office/drawing/2014/main" id="{45595230-39E7-8846-85E9-B7000C795582}"/>
              </a:ext>
            </a:extLst>
          </p:cNvPr>
          <p:cNvSpPr/>
          <p:nvPr/>
        </p:nvSpPr>
        <p:spPr>
          <a:xfrm>
            <a:off x="3154467" y="3931451"/>
            <a:ext cx="1662567" cy="350346"/>
          </a:xfrm>
          <a:prstGeom prs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93" name="右矢印 192">
            <a:extLst>
              <a:ext uri="{FF2B5EF4-FFF2-40B4-BE49-F238E27FC236}">
                <a16:creationId xmlns:a16="http://schemas.microsoft.com/office/drawing/2014/main" id="{A01740B0-983F-3C4F-B090-2B3B6AB94501}"/>
              </a:ext>
            </a:extLst>
          </p:cNvPr>
          <p:cNvSpPr/>
          <p:nvPr/>
        </p:nvSpPr>
        <p:spPr>
          <a:xfrm rot="19941563">
            <a:off x="3104071" y="2806053"/>
            <a:ext cx="1813050" cy="350346"/>
          </a:xfrm>
          <a:prstGeom prs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91" name="テキスト ボックス 190">
            <a:extLst>
              <a:ext uri="{FF2B5EF4-FFF2-40B4-BE49-F238E27FC236}">
                <a16:creationId xmlns:a16="http://schemas.microsoft.com/office/drawing/2014/main" id="{CC0818D5-9C10-4D47-8CFF-C793C225E5A8}"/>
              </a:ext>
            </a:extLst>
          </p:cNvPr>
          <p:cNvSpPr txBox="1"/>
          <p:nvPr/>
        </p:nvSpPr>
        <p:spPr>
          <a:xfrm>
            <a:off x="3626223" y="1117939"/>
            <a:ext cx="553998" cy="5152615"/>
          </a:xfrm>
          <a:prstGeom prst="rect">
            <a:avLst/>
          </a:prstGeom>
          <a:noFill/>
        </p:spPr>
        <p:txBody>
          <a:bodyPr vert="eaVert" wrap="square" rtlCol="0">
            <a:spAutoFit/>
          </a:bodyPr>
          <a:lstStyle/>
          <a:p>
            <a:pPr algn="ctr"/>
            <a:r>
              <a:rPr kumimoji="1" lang="ja-JP" altLang="en-US" sz="2400" dirty="0">
                <a:solidFill>
                  <a:schemeClr val="bg1"/>
                </a:solidFill>
                <a:latin typeface="Meiryo" panose="020B0604030504040204" pitchFamily="34" charset="-128"/>
                <a:ea typeface="Meiryo" panose="020B0604030504040204" pitchFamily="34" charset="-128"/>
              </a:rPr>
              <a:t>仮想化を実現するソフトウェア</a:t>
            </a:r>
          </a:p>
        </p:txBody>
      </p:sp>
      <p:pic>
        <p:nvPicPr>
          <p:cNvPr id="195" name="図 194">
            <a:extLst>
              <a:ext uri="{FF2B5EF4-FFF2-40B4-BE49-F238E27FC236}">
                <a16:creationId xmlns:a16="http://schemas.microsoft.com/office/drawing/2014/main" id="{83E3B24C-61D4-F14F-B886-2040CB0CD4BB}"/>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58033" y="3276266"/>
            <a:ext cx="1261340" cy="1261340"/>
          </a:xfrm>
          <a:prstGeom prst="rect">
            <a:avLst/>
          </a:prstGeom>
          <a:effectLst>
            <a:outerShdw blurRad="50800" dist="38100" dir="2700000" algn="tl" rotWithShape="0">
              <a:prstClr val="black">
                <a:alpha val="40000"/>
              </a:prstClr>
            </a:outerShdw>
          </a:effectLst>
        </p:spPr>
      </p:pic>
      <p:pic>
        <p:nvPicPr>
          <p:cNvPr id="197" name="図 196">
            <a:extLst>
              <a:ext uri="{FF2B5EF4-FFF2-40B4-BE49-F238E27FC236}">
                <a16:creationId xmlns:a16="http://schemas.microsoft.com/office/drawing/2014/main" id="{A4425519-E661-294B-BC7C-3720AE5FAA8E}"/>
              </a:ext>
            </a:extLst>
          </p:cNvPr>
          <p:cNvPicPr>
            <a:picLocks noChangeAspect="1"/>
          </p:cNvPicPr>
          <p:nvPr/>
        </p:nvPicPr>
        <p:blipFill>
          <a:blip r:embed="rId3" cstate="print">
            <a:clrChange>
              <a:clrFrom>
                <a:srgbClr val="FFFFFF"/>
              </a:clrFrom>
              <a:clrTo>
                <a:srgbClr val="FFFFFF">
                  <a:alpha val="0"/>
                </a:srgbClr>
              </a:clrTo>
            </a:clrChange>
            <a:biLevel thresh="50000"/>
            <a:extLst>
              <a:ext uri="{28A0092B-C50C-407E-A947-70E740481C1C}">
                <a14:useLocalDpi xmlns:a14="http://schemas.microsoft.com/office/drawing/2010/main"/>
              </a:ext>
            </a:extLst>
          </a:blip>
          <a:stretch>
            <a:fillRect/>
          </a:stretch>
        </p:blipFill>
        <p:spPr>
          <a:xfrm>
            <a:off x="4821448" y="1766105"/>
            <a:ext cx="990101" cy="990101"/>
          </a:xfrm>
          <a:prstGeom prst="rect">
            <a:avLst/>
          </a:prstGeom>
          <a:effectLst>
            <a:outerShdw blurRad="50800" dist="38100" dir="2700000" algn="tl" rotWithShape="0">
              <a:prstClr val="black">
                <a:alpha val="40000"/>
              </a:prstClr>
            </a:outerShdw>
          </a:effectLst>
        </p:spPr>
      </p:pic>
      <p:pic>
        <p:nvPicPr>
          <p:cNvPr id="196" name="図 195">
            <a:extLst>
              <a:ext uri="{FF2B5EF4-FFF2-40B4-BE49-F238E27FC236}">
                <a16:creationId xmlns:a16="http://schemas.microsoft.com/office/drawing/2014/main" id="{F70CFCED-7FD3-6945-B281-4720FBFBC17A}"/>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500563" y="2098031"/>
            <a:ext cx="796896" cy="796896"/>
          </a:xfrm>
          <a:prstGeom prst="rect">
            <a:avLst/>
          </a:prstGeom>
          <a:effectLst>
            <a:outerShdw blurRad="50800" dist="38100" dir="2700000" algn="tl" rotWithShape="0">
              <a:prstClr val="black">
                <a:alpha val="40000"/>
              </a:prstClr>
            </a:outerShdw>
          </a:effectLst>
        </p:spPr>
      </p:pic>
      <p:sp>
        <p:nvSpPr>
          <p:cNvPr id="177" name="テキスト ボックス 176">
            <a:extLst>
              <a:ext uri="{FF2B5EF4-FFF2-40B4-BE49-F238E27FC236}">
                <a16:creationId xmlns:a16="http://schemas.microsoft.com/office/drawing/2014/main" id="{658F9E88-BE61-6EF9-18D9-A7C88D17CCA4}"/>
              </a:ext>
            </a:extLst>
          </p:cNvPr>
          <p:cNvSpPr txBox="1"/>
          <p:nvPr/>
        </p:nvSpPr>
        <p:spPr>
          <a:xfrm>
            <a:off x="6583689" y="1293025"/>
            <a:ext cx="2156550" cy="461665"/>
          </a:xfrm>
          <a:prstGeom prst="rect">
            <a:avLst/>
          </a:prstGeom>
          <a:noFill/>
        </p:spPr>
        <p:txBody>
          <a:bodyPr wrap="square">
            <a:spAutoFit/>
          </a:bodyPr>
          <a:lstStyle/>
          <a:p>
            <a:r>
              <a:rPr lang="ja-JP" altLang="en-US" sz="1200">
                <a:latin typeface="Meiryo" panose="020B0604030504040204" pitchFamily="34" charset="-128"/>
                <a:ea typeface="Meiryo" panose="020B0604030504040204" pitchFamily="34" charset="-128"/>
              </a:rPr>
              <a:t>本物ではないが</a:t>
            </a:r>
            <a:endParaRPr lang="en-US" altLang="ja-JP" sz="1200" dirty="0">
              <a:latin typeface="Meiryo" panose="020B0604030504040204" pitchFamily="34" charset="-128"/>
              <a:ea typeface="Meiryo" panose="020B0604030504040204" pitchFamily="34" charset="-128"/>
            </a:endParaRPr>
          </a:p>
          <a:p>
            <a:r>
              <a:rPr lang="ja-JP" altLang="en-US" sz="1200">
                <a:latin typeface="Meiryo" panose="020B0604030504040204" pitchFamily="34" charset="-128"/>
                <a:ea typeface="Meiryo" panose="020B0604030504040204" pitchFamily="34" charset="-128"/>
              </a:rPr>
              <a:t>本物と同じことができる</a:t>
            </a:r>
            <a:endParaRPr lang="ja-JP" altLang="en-US" sz="1200"/>
          </a:p>
        </p:txBody>
      </p:sp>
      <p:sp>
        <p:nvSpPr>
          <p:cNvPr id="178" name="テキスト ボックス 177">
            <a:extLst>
              <a:ext uri="{FF2B5EF4-FFF2-40B4-BE49-F238E27FC236}">
                <a16:creationId xmlns:a16="http://schemas.microsoft.com/office/drawing/2014/main" id="{9E6F56D9-098F-05AC-F3FC-F8E530C91AA0}"/>
              </a:ext>
            </a:extLst>
          </p:cNvPr>
          <p:cNvSpPr txBox="1"/>
          <p:nvPr/>
        </p:nvSpPr>
        <p:spPr>
          <a:xfrm>
            <a:off x="4893982" y="4635627"/>
            <a:ext cx="3819760" cy="1585049"/>
          </a:xfrm>
          <a:prstGeom prst="rect">
            <a:avLst/>
          </a:prstGeom>
          <a:noFill/>
        </p:spPr>
        <p:txBody>
          <a:bodyPr wrap="square">
            <a:spAutoFit/>
          </a:bodyPr>
          <a:lstStyle/>
          <a:p>
            <a:pPr algn="l"/>
            <a:r>
              <a:rPr lang="ja-JP" altLang="en-US" sz="1400" b="1" i="0">
                <a:solidFill>
                  <a:srgbClr val="202122"/>
                </a:solidFill>
                <a:effectLst/>
                <a:latin typeface="Meiryo" panose="020B0604030504040204" pitchFamily="34" charset="-128"/>
                <a:ea typeface="Meiryo" panose="020B0604030504040204" pitchFamily="34" charset="-128"/>
              </a:rPr>
              <a:t>仮想</a:t>
            </a:r>
            <a:r>
              <a:rPr lang="ja-JP" altLang="en-US" sz="1400" b="0" i="0">
                <a:solidFill>
                  <a:srgbClr val="202122"/>
                </a:solidFill>
                <a:effectLst/>
                <a:latin typeface="Meiryo" panose="020B0604030504040204" pitchFamily="34" charset="-128"/>
                <a:ea typeface="Meiryo" panose="020B0604030504040204" pitchFamily="34" charset="-128"/>
              </a:rPr>
              <a:t>（日本語）</a:t>
            </a:r>
            <a:endParaRPr lang="en-US" altLang="ja-JP" sz="1400" b="0" i="0" dirty="0">
              <a:solidFill>
                <a:srgbClr val="202122"/>
              </a:solidFill>
              <a:effectLst/>
              <a:latin typeface="Meiryo" panose="020B0604030504040204" pitchFamily="34" charset="-128"/>
              <a:ea typeface="Meiryo" panose="020B0604030504040204" pitchFamily="34" charset="-128"/>
            </a:endParaRPr>
          </a:p>
          <a:p>
            <a:pPr algn="l"/>
            <a:r>
              <a:rPr lang="en-US" altLang="ja-JP" sz="1400" b="0" i="0" dirty="0">
                <a:solidFill>
                  <a:srgbClr val="202122"/>
                </a:solidFill>
                <a:effectLst/>
                <a:latin typeface="Meiryo" panose="020B0604030504040204" pitchFamily="34" charset="-128"/>
                <a:ea typeface="Meiryo" panose="020B0604030504040204" pitchFamily="34" charset="-128"/>
              </a:rPr>
              <a:t>	</a:t>
            </a:r>
            <a:r>
              <a:rPr lang="ja-JP" altLang="en-US" sz="1400" b="0" i="0">
                <a:solidFill>
                  <a:srgbClr val="202122"/>
                </a:solidFill>
                <a:effectLst/>
                <a:latin typeface="Meiryo" panose="020B0604030504040204" pitchFamily="34" charset="-128"/>
                <a:ea typeface="Meiryo" panose="020B0604030504040204" pitchFamily="34" charset="-128"/>
              </a:rPr>
              <a:t>仮の想定、想像、実体のない存在</a:t>
            </a:r>
            <a:endParaRPr lang="en-US" altLang="ja-JP" sz="1400" b="0" i="0" dirty="0">
              <a:solidFill>
                <a:srgbClr val="202122"/>
              </a:solidFill>
              <a:effectLst/>
              <a:latin typeface="Meiryo" panose="020B0604030504040204" pitchFamily="34" charset="-128"/>
              <a:ea typeface="Meiryo" panose="020B0604030504040204" pitchFamily="34" charset="-128"/>
            </a:endParaRPr>
          </a:p>
          <a:p>
            <a:pPr algn="l"/>
            <a:r>
              <a:rPr lang="en" altLang="ja-JP" sz="1400" b="1" i="0" dirty="0">
                <a:solidFill>
                  <a:srgbClr val="202122"/>
                </a:solidFill>
                <a:effectLst/>
                <a:latin typeface="Meiryo" panose="020B0604030504040204" pitchFamily="34" charset="-128"/>
                <a:ea typeface="Meiryo" panose="020B0604030504040204" pitchFamily="34" charset="-128"/>
              </a:rPr>
              <a:t>Virtual </a:t>
            </a:r>
            <a:r>
              <a:rPr lang="ja-JP" altLang="en-US" sz="1400" b="0" i="0">
                <a:solidFill>
                  <a:srgbClr val="202122"/>
                </a:solidFill>
                <a:effectLst/>
                <a:latin typeface="Meiryo" panose="020B0604030504040204" pitchFamily="34" charset="-128"/>
                <a:ea typeface="Meiryo" panose="020B0604030504040204" pitchFamily="34" charset="-128"/>
              </a:rPr>
              <a:t>（英語）</a:t>
            </a:r>
            <a:endParaRPr lang="en" altLang="ja-JP" sz="1400" b="0" i="0" dirty="0">
              <a:solidFill>
                <a:srgbClr val="202122"/>
              </a:solidFill>
              <a:effectLst/>
              <a:latin typeface="Meiryo" panose="020B0604030504040204" pitchFamily="34" charset="-128"/>
              <a:ea typeface="Meiryo" panose="020B0604030504040204" pitchFamily="34" charset="-128"/>
            </a:endParaRPr>
          </a:p>
          <a:p>
            <a:pPr algn="l"/>
            <a:r>
              <a:rPr lang="en-US" altLang="ja-JP" sz="1400" b="0" i="0" dirty="0">
                <a:solidFill>
                  <a:srgbClr val="202122"/>
                </a:solidFill>
                <a:effectLst/>
                <a:latin typeface="Meiryo" panose="020B0604030504040204" pitchFamily="34" charset="-128"/>
                <a:ea typeface="Meiryo" panose="020B0604030504040204" pitchFamily="34" charset="-128"/>
              </a:rPr>
              <a:t>	</a:t>
            </a:r>
            <a:r>
              <a:rPr lang="ja-JP" altLang="en-US" sz="1400" b="0" i="0">
                <a:solidFill>
                  <a:srgbClr val="202122"/>
                </a:solidFill>
                <a:effectLst/>
                <a:latin typeface="Meiryo" panose="020B0604030504040204" pitchFamily="34" charset="-128"/>
                <a:ea typeface="Meiryo" panose="020B0604030504040204" pitchFamily="34" charset="-128"/>
              </a:rPr>
              <a:t>事実上の、実質上の、本物と同じ</a:t>
            </a:r>
            <a:endParaRPr lang="en-US" altLang="ja-JP" sz="1400" b="0" i="0" dirty="0">
              <a:solidFill>
                <a:srgbClr val="202122"/>
              </a:solidFill>
              <a:effectLst/>
              <a:latin typeface="Meiryo" panose="020B0604030504040204" pitchFamily="34" charset="-128"/>
              <a:ea typeface="Meiryo" panose="020B0604030504040204" pitchFamily="34" charset="-128"/>
            </a:endParaRPr>
          </a:p>
          <a:p>
            <a:pPr algn="l"/>
            <a:endParaRPr lang="ja-JP" altLang="en-US" sz="800" b="0" i="0">
              <a:solidFill>
                <a:srgbClr val="202122"/>
              </a:solidFill>
              <a:effectLst/>
              <a:latin typeface="Meiryo" panose="020B0604030504040204" pitchFamily="34" charset="-128"/>
              <a:ea typeface="Meiryo" panose="020B0604030504040204" pitchFamily="34" charset="-128"/>
            </a:endParaRPr>
          </a:p>
          <a:p>
            <a:pPr algn="l"/>
            <a:r>
              <a:rPr lang="ja-JP" altLang="en-US" sz="1100" b="0" i="0">
                <a:solidFill>
                  <a:srgbClr val="202122"/>
                </a:solidFill>
                <a:effectLst/>
                <a:latin typeface="Meiryo" panose="020B0604030504040204" pitchFamily="34" charset="-128"/>
                <a:ea typeface="Meiryo" panose="020B0604030504040204" pitchFamily="34" charset="-128"/>
              </a:rPr>
              <a:t>例えば、仮想現実（</a:t>
            </a:r>
            <a:r>
              <a:rPr lang="en" altLang="ja-JP" sz="1100" b="0" i="0" dirty="0">
                <a:solidFill>
                  <a:srgbClr val="202122"/>
                </a:solidFill>
                <a:effectLst/>
                <a:latin typeface="Meiryo" panose="020B0604030504040204" pitchFamily="34" charset="-128"/>
                <a:ea typeface="Meiryo" panose="020B0604030504040204" pitchFamily="34" charset="-128"/>
              </a:rPr>
              <a:t>Virtual reality</a:t>
            </a:r>
            <a:r>
              <a:rPr lang="ja-JP" altLang="en" sz="1100" b="0" i="0">
                <a:solidFill>
                  <a:srgbClr val="202122"/>
                </a:solidFill>
                <a:effectLst/>
                <a:latin typeface="Meiryo" panose="020B0604030504040204" pitchFamily="34" charset="-128"/>
                <a:ea typeface="Meiryo" panose="020B0604030504040204" pitchFamily="34" charset="-128"/>
              </a:rPr>
              <a:t>）</a:t>
            </a:r>
            <a:r>
              <a:rPr lang="ja-JP" altLang="en-US" sz="1100" b="0" i="0">
                <a:solidFill>
                  <a:srgbClr val="202122"/>
                </a:solidFill>
                <a:effectLst/>
                <a:latin typeface="Meiryo" panose="020B0604030504040204" pitchFamily="34" charset="-128"/>
                <a:ea typeface="Meiryo" panose="020B0604030504040204" pitchFamily="34" charset="-128"/>
              </a:rPr>
              <a:t>は、単なる「想像された現実」ではなく、「本当の現実とは異なるが事実上の現実」という意味になる。</a:t>
            </a:r>
          </a:p>
        </p:txBody>
      </p:sp>
    </p:spTree>
    <p:extLst>
      <p:ext uri="{BB962C8B-B14F-4D97-AF65-F5344CB8AC3E}">
        <p14:creationId xmlns:p14="http://schemas.microsoft.com/office/powerpoint/2010/main" val="344103771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CC74125F-85AB-1043-BA23-FC01A3EC3183}"/>
              </a:ext>
            </a:extLst>
          </p:cNvPr>
          <p:cNvSpPr>
            <a:spLocks noGrp="1"/>
          </p:cNvSpPr>
          <p:nvPr>
            <p:ph type="title"/>
          </p:nvPr>
        </p:nvSpPr>
        <p:spPr/>
        <p:txBody>
          <a:bodyPr/>
          <a:lstStyle/>
          <a:p>
            <a:r>
              <a:rPr kumimoji="1" lang="ja-JP" altLang="en-US"/>
              <a:t>ソフトウェア化とは何か</a:t>
            </a:r>
            <a:r>
              <a:rPr lang="ja-JP" altLang="en-US"/>
              <a:t>（１）</a:t>
            </a:r>
            <a:endParaRPr kumimoji="1" lang="ja-JP" altLang="en-US"/>
          </a:p>
        </p:txBody>
      </p:sp>
      <p:sp>
        <p:nvSpPr>
          <p:cNvPr id="4" name="正方形/長方形 3">
            <a:extLst>
              <a:ext uri="{FF2B5EF4-FFF2-40B4-BE49-F238E27FC236}">
                <a16:creationId xmlns:a16="http://schemas.microsoft.com/office/drawing/2014/main" id="{EB9D977B-6F10-1C4B-B7AE-1B060830E969}"/>
              </a:ext>
            </a:extLst>
          </p:cNvPr>
          <p:cNvSpPr/>
          <p:nvPr/>
        </p:nvSpPr>
        <p:spPr>
          <a:xfrm>
            <a:off x="575556" y="1888817"/>
            <a:ext cx="7992888" cy="1604353"/>
          </a:xfrm>
          <a:prstGeom prst="rect">
            <a:avLst/>
          </a:prstGeom>
          <a:solidFill>
            <a:schemeClr val="accent5">
              <a:lumMod val="20000"/>
              <a:lumOff val="80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正方形/長方形 4">
            <a:extLst>
              <a:ext uri="{FF2B5EF4-FFF2-40B4-BE49-F238E27FC236}">
                <a16:creationId xmlns:a16="http://schemas.microsoft.com/office/drawing/2014/main" id="{2DBC7A6D-A8C1-4F40-A2E2-3D3C5C7CD810}"/>
              </a:ext>
            </a:extLst>
          </p:cNvPr>
          <p:cNvSpPr/>
          <p:nvPr/>
        </p:nvSpPr>
        <p:spPr>
          <a:xfrm>
            <a:off x="575556" y="3543803"/>
            <a:ext cx="7992888" cy="1604353"/>
          </a:xfrm>
          <a:prstGeom prst="rect">
            <a:avLst/>
          </a:prstGeom>
          <a:solidFill>
            <a:schemeClr val="accent3">
              <a:lumMod val="20000"/>
              <a:lumOff val="80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a:extLst>
              <a:ext uri="{FF2B5EF4-FFF2-40B4-BE49-F238E27FC236}">
                <a16:creationId xmlns:a16="http://schemas.microsoft.com/office/drawing/2014/main" id="{8453959D-1E38-9E4D-807E-19E29B1A0FEC}"/>
              </a:ext>
            </a:extLst>
          </p:cNvPr>
          <p:cNvSpPr/>
          <p:nvPr/>
        </p:nvSpPr>
        <p:spPr>
          <a:xfrm>
            <a:off x="2421794" y="1996829"/>
            <a:ext cx="792088" cy="3024336"/>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正方形/長方形 6">
            <a:extLst>
              <a:ext uri="{FF2B5EF4-FFF2-40B4-BE49-F238E27FC236}">
                <a16:creationId xmlns:a16="http://schemas.microsoft.com/office/drawing/2014/main" id="{2B9AD2E6-15B0-3541-83FD-76CE07B3FD14}"/>
              </a:ext>
            </a:extLst>
          </p:cNvPr>
          <p:cNvSpPr/>
          <p:nvPr/>
        </p:nvSpPr>
        <p:spPr>
          <a:xfrm>
            <a:off x="3314845" y="1996829"/>
            <a:ext cx="792088" cy="3024336"/>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正方形/長方形 7">
            <a:extLst>
              <a:ext uri="{FF2B5EF4-FFF2-40B4-BE49-F238E27FC236}">
                <a16:creationId xmlns:a16="http://schemas.microsoft.com/office/drawing/2014/main" id="{D31FD523-A9B7-FB48-8DC0-523EC2BB1265}"/>
              </a:ext>
            </a:extLst>
          </p:cNvPr>
          <p:cNvSpPr/>
          <p:nvPr/>
        </p:nvSpPr>
        <p:spPr>
          <a:xfrm>
            <a:off x="4207896" y="1996830"/>
            <a:ext cx="792088" cy="3024336"/>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テキスト ボックス 11">
            <a:extLst>
              <a:ext uri="{FF2B5EF4-FFF2-40B4-BE49-F238E27FC236}">
                <a16:creationId xmlns:a16="http://schemas.microsoft.com/office/drawing/2014/main" id="{747DE725-E99C-8E43-9975-495B3810AED3}"/>
              </a:ext>
            </a:extLst>
          </p:cNvPr>
          <p:cNvSpPr txBox="1"/>
          <p:nvPr/>
        </p:nvSpPr>
        <p:spPr>
          <a:xfrm>
            <a:off x="2499659" y="2367827"/>
            <a:ext cx="646331" cy="646331"/>
          </a:xfrm>
          <a:prstGeom prst="rect">
            <a:avLst/>
          </a:prstGeom>
          <a:noFill/>
        </p:spPr>
        <p:txBody>
          <a:bodyPr wrap="none" rtlCol="0">
            <a:spAutoFit/>
          </a:bodyPr>
          <a:lstStyle/>
          <a:p>
            <a:pPr algn="ctr"/>
            <a:r>
              <a:rPr kumimoji="1" lang="ja-JP" altLang="en-US">
                <a:solidFill>
                  <a:schemeClr val="bg1"/>
                </a:solidFill>
                <a:latin typeface="Meiryo" panose="020B0604030504040204" pitchFamily="34" charset="-128"/>
                <a:ea typeface="Meiryo" panose="020B0604030504040204" pitchFamily="34" charset="-128"/>
              </a:rPr>
              <a:t>掃除</a:t>
            </a:r>
            <a:endParaRPr kumimoji="1" lang="en-US" altLang="ja-JP" dirty="0">
              <a:solidFill>
                <a:schemeClr val="bg1"/>
              </a:solidFill>
              <a:latin typeface="Meiryo" panose="020B0604030504040204" pitchFamily="34" charset="-128"/>
              <a:ea typeface="Meiryo" panose="020B0604030504040204" pitchFamily="34" charset="-128"/>
            </a:endParaRPr>
          </a:p>
          <a:p>
            <a:pPr algn="ctr"/>
            <a:r>
              <a:rPr kumimoji="1" lang="ja-JP" altLang="en-US">
                <a:solidFill>
                  <a:schemeClr val="bg1"/>
                </a:solidFill>
                <a:latin typeface="Meiryo" panose="020B0604030504040204" pitchFamily="34" charset="-128"/>
                <a:ea typeface="Meiryo" panose="020B0604030504040204" pitchFamily="34" charset="-128"/>
              </a:rPr>
              <a:t>機能</a:t>
            </a:r>
          </a:p>
        </p:txBody>
      </p:sp>
      <p:sp>
        <p:nvSpPr>
          <p:cNvPr id="14" name="テキスト ボックス 13">
            <a:extLst>
              <a:ext uri="{FF2B5EF4-FFF2-40B4-BE49-F238E27FC236}">
                <a16:creationId xmlns:a16="http://schemas.microsoft.com/office/drawing/2014/main" id="{1C12F31B-E1F5-0F4B-930B-E0DBAA038050}"/>
              </a:ext>
            </a:extLst>
          </p:cNvPr>
          <p:cNvSpPr txBox="1"/>
          <p:nvPr/>
        </p:nvSpPr>
        <p:spPr>
          <a:xfrm>
            <a:off x="2499659" y="4022813"/>
            <a:ext cx="646331" cy="646331"/>
          </a:xfrm>
          <a:prstGeom prst="rect">
            <a:avLst/>
          </a:prstGeom>
          <a:noFill/>
        </p:spPr>
        <p:txBody>
          <a:bodyPr wrap="none" rtlCol="0">
            <a:spAutoFit/>
          </a:bodyPr>
          <a:lstStyle/>
          <a:p>
            <a:pPr algn="ctr"/>
            <a:r>
              <a:rPr kumimoji="1" lang="ja-JP" altLang="en-US">
                <a:solidFill>
                  <a:schemeClr val="bg1"/>
                </a:solidFill>
                <a:latin typeface="Meiryo" panose="020B0604030504040204" pitchFamily="34" charset="-128"/>
                <a:ea typeface="Meiryo" panose="020B0604030504040204" pitchFamily="34" charset="-128"/>
              </a:rPr>
              <a:t>掃除</a:t>
            </a:r>
            <a:endParaRPr kumimoji="1" lang="en-US" altLang="ja-JP" dirty="0">
              <a:solidFill>
                <a:schemeClr val="bg1"/>
              </a:solidFill>
              <a:latin typeface="Meiryo" panose="020B0604030504040204" pitchFamily="34" charset="-128"/>
              <a:ea typeface="Meiryo" panose="020B0604030504040204" pitchFamily="34" charset="-128"/>
            </a:endParaRPr>
          </a:p>
          <a:p>
            <a:pPr algn="ctr"/>
            <a:r>
              <a:rPr kumimoji="1" lang="ja-JP" altLang="en-US">
                <a:solidFill>
                  <a:schemeClr val="bg1"/>
                </a:solidFill>
                <a:latin typeface="Meiryo" panose="020B0604030504040204" pitchFamily="34" charset="-128"/>
                <a:ea typeface="Meiryo" panose="020B0604030504040204" pitchFamily="34" charset="-128"/>
              </a:rPr>
              <a:t>機械</a:t>
            </a:r>
          </a:p>
        </p:txBody>
      </p:sp>
      <p:sp>
        <p:nvSpPr>
          <p:cNvPr id="15" name="テキスト ボックス 14">
            <a:extLst>
              <a:ext uri="{FF2B5EF4-FFF2-40B4-BE49-F238E27FC236}">
                <a16:creationId xmlns:a16="http://schemas.microsoft.com/office/drawing/2014/main" id="{BC7B6CB8-31BD-8D42-A920-756771E27236}"/>
              </a:ext>
            </a:extLst>
          </p:cNvPr>
          <p:cNvSpPr txBox="1"/>
          <p:nvPr/>
        </p:nvSpPr>
        <p:spPr>
          <a:xfrm>
            <a:off x="3310780" y="2390587"/>
            <a:ext cx="800219" cy="615553"/>
          </a:xfrm>
          <a:prstGeom prst="rect">
            <a:avLst/>
          </a:prstGeom>
          <a:noFill/>
        </p:spPr>
        <p:txBody>
          <a:bodyPr wrap="none" rtlCol="0">
            <a:spAutoFit/>
          </a:bodyPr>
          <a:lstStyle/>
          <a:p>
            <a:pPr algn="ctr"/>
            <a:r>
              <a:rPr kumimoji="1" lang="ja-JP" altLang="en-US" sz="1600">
                <a:solidFill>
                  <a:schemeClr val="bg1"/>
                </a:solidFill>
                <a:latin typeface="Meiryo" panose="020B0604030504040204" pitchFamily="34" charset="-128"/>
                <a:ea typeface="Meiryo" panose="020B0604030504040204" pitchFamily="34" charset="-128"/>
              </a:rPr>
              <a:t>レンジ</a:t>
            </a:r>
            <a:endParaRPr kumimoji="1" lang="en-US" altLang="ja-JP" sz="1600" dirty="0">
              <a:solidFill>
                <a:schemeClr val="bg1"/>
              </a:solidFill>
              <a:latin typeface="Meiryo" panose="020B0604030504040204" pitchFamily="34" charset="-128"/>
              <a:ea typeface="Meiryo" panose="020B0604030504040204" pitchFamily="34" charset="-128"/>
            </a:endParaRPr>
          </a:p>
          <a:p>
            <a:pPr algn="ctr"/>
            <a:r>
              <a:rPr kumimoji="1" lang="ja-JP" altLang="en-US">
                <a:solidFill>
                  <a:schemeClr val="bg1"/>
                </a:solidFill>
                <a:latin typeface="Meiryo" panose="020B0604030504040204" pitchFamily="34" charset="-128"/>
                <a:ea typeface="Meiryo" panose="020B0604030504040204" pitchFamily="34" charset="-128"/>
              </a:rPr>
              <a:t>機能</a:t>
            </a:r>
          </a:p>
        </p:txBody>
      </p:sp>
      <p:sp>
        <p:nvSpPr>
          <p:cNvPr id="16" name="テキスト ボックス 15">
            <a:extLst>
              <a:ext uri="{FF2B5EF4-FFF2-40B4-BE49-F238E27FC236}">
                <a16:creationId xmlns:a16="http://schemas.microsoft.com/office/drawing/2014/main" id="{CB74B1C8-BC2F-F746-8014-639F8BD465C7}"/>
              </a:ext>
            </a:extLst>
          </p:cNvPr>
          <p:cNvSpPr txBox="1"/>
          <p:nvPr/>
        </p:nvSpPr>
        <p:spPr>
          <a:xfrm>
            <a:off x="3310780" y="4045573"/>
            <a:ext cx="800219" cy="615553"/>
          </a:xfrm>
          <a:prstGeom prst="rect">
            <a:avLst/>
          </a:prstGeom>
          <a:noFill/>
        </p:spPr>
        <p:txBody>
          <a:bodyPr wrap="none" rtlCol="0">
            <a:spAutoFit/>
          </a:bodyPr>
          <a:lstStyle/>
          <a:p>
            <a:pPr algn="ctr"/>
            <a:r>
              <a:rPr kumimoji="1" lang="ja-JP" altLang="en-US" sz="1600">
                <a:solidFill>
                  <a:schemeClr val="bg1"/>
                </a:solidFill>
                <a:latin typeface="Meiryo" panose="020B0604030504040204" pitchFamily="34" charset="-128"/>
                <a:ea typeface="Meiryo" panose="020B0604030504040204" pitchFamily="34" charset="-128"/>
              </a:rPr>
              <a:t>レンジ</a:t>
            </a:r>
            <a:endParaRPr kumimoji="1" lang="en-US" altLang="ja-JP" sz="1600" dirty="0">
              <a:solidFill>
                <a:schemeClr val="bg1"/>
              </a:solidFill>
              <a:latin typeface="Meiryo" panose="020B0604030504040204" pitchFamily="34" charset="-128"/>
              <a:ea typeface="Meiryo" panose="020B0604030504040204" pitchFamily="34" charset="-128"/>
            </a:endParaRPr>
          </a:p>
          <a:p>
            <a:pPr algn="ctr"/>
            <a:r>
              <a:rPr kumimoji="1" lang="ja-JP" altLang="en-US">
                <a:solidFill>
                  <a:schemeClr val="bg1"/>
                </a:solidFill>
                <a:latin typeface="Meiryo" panose="020B0604030504040204" pitchFamily="34" charset="-128"/>
                <a:ea typeface="Meiryo" panose="020B0604030504040204" pitchFamily="34" charset="-128"/>
              </a:rPr>
              <a:t>機械</a:t>
            </a:r>
          </a:p>
        </p:txBody>
      </p:sp>
      <p:sp>
        <p:nvSpPr>
          <p:cNvPr id="17" name="テキスト ボックス 16">
            <a:extLst>
              <a:ext uri="{FF2B5EF4-FFF2-40B4-BE49-F238E27FC236}">
                <a16:creationId xmlns:a16="http://schemas.microsoft.com/office/drawing/2014/main" id="{6DC12B82-4B7B-BC49-8711-DD192E7D58C9}"/>
              </a:ext>
            </a:extLst>
          </p:cNvPr>
          <p:cNvSpPr txBox="1"/>
          <p:nvPr/>
        </p:nvSpPr>
        <p:spPr>
          <a:xfrm>
            <a:off x="4203828" y="2367827"/>
            <a:ext cx="800219" cy="615553"/>
          </a:xfrm>
          <a:prstGeom prst="rect">
            <a:avLst/>
          </a:prstGeom>
          <a:noFill/>
        </p:spPr>
        <p:txBody>
          <a:bodyPr wrap="none" rtlCol="0">
            <a:spAutoFit/>
          </a:bodyPr>
          <a:lstStyle/>
          <a:p>
            <a:pPr algn="ctr"/>
            <a:r>
              <a:rPr kumimoji="1" lang="ja-JP" altLang="en-US" sz="1600">
                <a:solidFill>
                  <a:schemeClr val="bg1"/>
                </a:solidFill>
                <a:latin typeface="Meiryo" panose="020B0604030504040204" pitchFamily="34" charset="-128"/>
                <a:ea typeface="Meiryo" panose="020B0604030504040204" pitchFamily="34" charset="-128"/>
              </a:rPr>
              <a:t>テレビ</a:t>
            </a:r>
            <a:endParaRPr kumimoji="1" lang="en-US" altLang="ja-JP" sz="1600" dirty="0">
              <a:solidFill>
                <a:schemeClr val="bg1"/>
              </a:solidFill>
              <a:latin typeface="Meiryo" panose="020B0604030504040204" pitchFamily="34" charset="-128"/>
              <a:ea typeface="Meiryo" panose="020B0604030504040204" pitchFamily="34" charset="-128"/>
            </a:endParaRPr>
          </a:p>
          <a:p>
            <a:pPr algn="ctr"/>
            <a:r>
              <a:rPr kumimoji="1" lang="ja-JP" altLang="en-US">
                <a:solidFill>
                  <a:schemeClr val="bg1"/>
                </a:solidFill>
                <a:latin typeface="Meiryo" panose="020B0604030504040204" pitchFamily="34" charset="-128"/>
                <a:ea typeface="Meiryo" panose="020B0604030504040204" pitchFamily="34" charset="-128"/>
              </a:rPr>
              <a:t>機能</a:t>
            </a:r>
          </a:p>
        </p:txBody>
      </p:sp>
      <p:sp>
        <p:nvSpPr>
          <p:cNvPr id="18" name="テキスト ボックス 17">
            <a:extLst>
              <a:ext uri="{FF2B5EF4-FFF2-40B4-BE49-F238E27FC236}">
                <a16:creationId xmlns:a16="http://schemas.microsoft.com/office/drawing/2014/main" id="{A7350999-7D3F-1B4C-92D5-E12184365CE3}"/>
              </a:ext>
            </a:extLst>
          </p:cNvPr>
          <p:cNvSpPr txBox="1"/>
          <p:nvPr/>
        </p:nvSpPr>
        <p:spPr>
          <a:xfrm>
            <a:off x="4203829" y="4045573"/>
            <a:ext cx="800219" cy="615553"/>
          </a:xfrm>
          <a:prstGeom prst="rect">
            <a:avLst/>
          </a:prstGeom>
          <a:noFill/>
        </p:spPr>
        <p:txBody>
          <a:bodyPr wrap="none" rtlCol="0">
            <a:spAutoFit/>
          </a:bodyPr>
          <a:lstStyle/>
          <a:p>
            <a:pPr algn="ctr"/>
            <a:r>
              <a:rPr kumimoji="1" lang="ja-JP" altLang="en-US" sz="1600">
                <a:solidFill>
                  <a:schemeClr val="bg1"/>
                </a:solidFill>
                <a:latin typeface="Meiryo" panose="020B0604030504040204" pitchFamily="34" charset="-128"/>
                <a:ea typeface="Meiryo" panose="020B0604030504040204" pitchFamily="34" charset="-128"/>
              </a:rPr>
              <a:t>テレビ</a:t>
            </a:r>
            <a:endParaRPr kumimoji="1" lang="en-US" altLang="ja-JP" sz="1600" dirty="0">
              <a:solidFill>
                <a:schemeClr val="bg1"/>
              </a:solidFill>
              <a:latin typeface="Meiryo" panose="020B0604030504040204" pitchFamily="34" charset="-128"/>
              <a:ea typeface="Meiryo" panose="020B0604030504040204" pitchFamily="34" charset="-128"/>
            </a:endParaRPr>
          </a:p>
          <a:p>
            <a:pPr algn="ctr"/>
            <a:r>
              <a:rPr kumimoji="1" lang="ja-JP" altLang="en-US">
                <a:solidFill>
                  <a:schemeClr val="bg1"/>
                </a:solidFill>
                <a:latin typeface="Meiryo" panose="020B0604030504040204" pitchFamily="34" charset="-128"/>
                <a:ea typeface="Meiryo" panose="020B0604030504040204" pitchFamily="34" charset="-128"/>
              </a:rPr>
              <a:t>機械</a:t>
            </a:r>
          </a:p>
        </p:txBody>
      </p:sp>
      <p:grpSp>
        <p:nvGrpSpPr>
          <p:cNvPr id="46" name="グループ化 45">
            <a:extLst>
              <a:ext uri="{FF2B5EF4-FFF2-40B4-BE49-F238E27FC236}">
                <a16:creationId xmlns:a16="http://schemas.microsoft.com/office/drawing/2014/main" id="{580BFFAD-3C95-0E4B-AD08-A45FF47404C0}"/>
              </a:ext>
            </a:extLst>
          </p:cNvPr>
          <p:cNvGrpSpPr/>
          <p:nvPr/>
        </p:nvGrpSpPr>
        <p:grpSpPr>
          <a:xfrm>
            <a:off x="5662154" y="1996828"/>
            <a:ext cx="2582254" cy="3024337"/>
            <a:chOff x="5662154" y="1996828"/>
            <a:chExt cx="2582254" cy="3024337"/>
          </a:xfrm>
        </p:grpSpPr>
        <p:sp>
          <p:nvSpPr>
            <p:cNvPr id="19" name="正方形/長方形 18">
              <a:extLst>
                <a:ext uri="{FF2B5EF4-FFF2-40B4-BE49-F238E27FC236}">
                  <a16:creationId xmlns:a16="http://schemas.microsoft.com/office/drawing/2014/main" id="{017A576C-AEB3-1145-B44F-270050DC2789}"/>
                </a:ext>
              </a:extLst>
            </p:cNvPr>
            <p:cNvSpPr/>
            <p:nvPr/>
          </p:nvSpPr>
          <p:spPr>
            <a:xfrm>
              <a:off x="5662154" y="1996828"/>
              <a:ext cx="792088" cy="1457520"/>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正方形/長方形 19">
              <a:extLst>
                <a:ext uri="{FF2B5EF4-FFF2-40B4-BE49-F238E27FC236}">
                  <a16:creationId xmlns:a16="http://schemas.microsoft.com/office/drawing/2014/main" id="{34BFCFD0-921E-C741-9111-48EFF4F97638}"/>
                </a:ext>
              </a:extLst>
            </p:cNvPr>
            <p:cNvSpPr/>
            <p:nvPr/>
          </p:nvSpPr>
          <p:spPr>
            <a:xfrm>
              <a:off x="6555205" y="1996828"/>
              <a:ext cx="792088" cy="1457520"/>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正方形/長方形 20">
              <a:extLst>
                <a:ext uri="{FF2B5EF4-FFF2-40B4-BE49-F238E27FC236}">
                  <a16:creationId xmlns:a16="http://schemas.microsoft.com/office/drawing/2014/main" id="{39F2CA66-2DDB-5843-9854-5D0D83100D77}"/>
                </a:ext>
              </a:extLst>
            </p:cNvPr>
            <p:cNvSpPr/>
            <p:nvPr/>
          </p:nvSpPr>
          <p:spPr>
            <a:xfrm>
              <a:off x="7448256" y="1996829"/>
              <a:ext cx="792088" cy="1457520"/>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テキスト ボックス 21">
              <a:extLst>
                <a:ext uri="{FF2B5EF4-FFF2-40B4-BE49-F238E27FC236}">
                  <a16:creationId xmlns:a16="http://schemas.microsoft.com/office/drawing/2014/main" id="{9B20F24D-C6CD-EB4D-A5A3-6D7C82B26FE8}"/>
                </a:ext>
              </a:extLst>
            </p:cNvPr>
            <p:cNvSpPr txBox="1"/>
            <p:nvPr/>
          </p:nvSpPr>
          <p:spPr>
            <a:xfrm>
              <a:off x="5740019" y="2367826"/>
              <a:ext cx="646331" cy="646331"/>
            </a:xfrm>
            <a:prstGeom prst="rect">
              <a:avLst/>
            </a:prstGeom>
            <a:noFill/>
          </p:spPr>
          <p:txBody>
            <a:bodyPr wrap="none" rtlCol="0">
              <a:spAutoFit/>
            </a:bodyPr>
            <a:lstStyle/>
            <a:p>
              <a:pPr algn="ctr"/>
              <a:r>
                <a:rPr kumimoji="1" lang="ja-JP" altLang="en-US">
                  <a:solidFill>
                    <a:schemeClr val="bg1"/>
                  </a:solidFill>
                  <a:latin typeface="Meiryo" panose="020B0604030504040204" pitchFamily="34" charset="-128"/>
                  <a:ea typeface="Meiryo" panose="020B0604030504040204" pitchFamily="34" charset="-128"/>
                </a:rPr>
                <a:t>作表</a:t>
              </a:r>
              <a:endParaRPr kumimoji="1" lang="en-US" altLang="ja-JP" dirty="0">
                <a:solidFill>
                  <a:schemeClr val="bg1"/>
                </a:solidFill>
                <a:latin typeface="Meiryo" panose="020B0604030504040204" pitchFamily="34" charset="-128"/>
                <a:ea typeface="Meiryo" panose="020B0604030504040204" pitchFamily="34" charset="-128"/>
              </a:endParaRPr>
            </a:p>
            <a:p>
              <a:pPr algn="ctr"/>
              <a:r>
                <a:rPr kumimoji="1" lang="ja-JP" altLang="en-US">
                  <a:solidFill>
                    <a:schemeClr val="bg1"/>
                  </a:solidFill>
                  <a:latin typeface="Meiryo" panose="020B0604030504040204" pitchFamily="34" charset="-128"/>
                  <a:ea typeface="Meiryo" panose="020B0604030504040204" pitchFamily="34" charset="-128"/>
                </a:rPr>
                <a:t>機能</a:t>
              </a:r>
            </a:p>
          </p:txBody>
        </p:sp>
        <p:sp>
          <p:nvSpPr>
            <p:cNvPr id="24" name="テキスト ボックス 23">
              <a:extLst>
                <a:ext uri="{FF2B5EF4-FFF2-40B4-BE49-F238E27FC236}">
                  <a16:creationId xmlns:a16="http://schemas.microsoft.com/office/drawing/2014/main" id="{B630364A-E439-8844-8372-BF4B0530EF51}"/>
                </a:ext>
              </a:extLst>
            </p:cNvPr>
            <p:cNvSpPr txBox="1"/>
            <p:nvPr/>
          </p:nvSpPr>
          <p:spPr>
            <a:xfrm>
              <a:off x="6555205" y="2413992"/>
              <a:ext cx="800219" cy="553998"/>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文書作成</a:t>
              </a:r>
              <a:endParaRPr kumimoji="1" lang="en-US" altLang="ja-JP" sz="1200" dirty="0">
                <a:solidFill>
                  <a:schemeClr val="bg1"/>
                </a:solidFill>
                <a:latin typeface="Meiryo" panose="020B0604030504040204" pitchFamily="34" charset="-128"/>
                <a:ea typeface="Meiryo" panose="020B0604030504040204" pitchFamily="34" charset="-128"/>
              </a:endParaRPr>
            </a:p>
            <a:p>
              <a:pPr algn="ctr"/>
              <a:r>
                <a:rPr kumimoji="1" lang="ja-JP" altLang="en-US">
                  <a:solidFill>
                    <a:schemeClr val="bg1"/>
                  </a:solidFill>
                  <a:latin typeface="Meiryo" panose="020B0604030504040204" pitchFamily="34" charset="-128"/>
                  <a:ea typeface="Meiryo" panose="020B0604030504040204" pitchFamily="34" charset="-128"/>
                </a:rPr>
                <a:t>機能</a:t>
              </a:r>
            </a:p>
          </p:txBody>
        </p:sp>
        <p:sp>
          <p:nvSpPr>
            <p:cNvPr id="26" name="テキスト ボックス 25">
              <a:extLst>
                <a:ext uri="{FF2B5EF4-FFF2-40B4-BE49-F238E27FC236}">
                  <a16:creationId xmlns:a16="http://schemas.microsoft.com/office/drawing/2014/main" id="{59BC2910-D0D7-8248-9F20-08D39AAB06FE}"/>
                </a:ext>
              </a:extLst>
            </p:cNvPr>
            <p:cNvSpPr txBox="1"/>
            <p:nvPr/>
          </p:nvSpPr>
          <p:spPr>
            <a:xfrm>
              <a:off x="7444189" y="2421364"/>
              <a:ext cx="800219" cy="553998"/>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会計管理</a:t>
              </a:r>
              <a:endParaRPr kumimoji="1" lang="en-US" altLang="ja-JP" sz="1200" dirty="0">
                <a:solidFill>
                  <a:schemeClr val="bg1"/>
                </a:solidFill>
                <a:latin typeface="Meiryo" panose="020B0604030504040204" pitchFamily="34" charset="-128"/>
                <a:ea typeface="Meiryo" panose="020B0604030504040204" pitchFamily="34" charset="-128"/>
              </a:endParaRPr>
            </a:p>
            <a:p>
              <a:pPr algn="ctr"/>
              <a:r>
                <a:rPr kumimoji="1" lang="ja-JP" altLang="en-US">
                  <a:solidFill>
                    <a:schemeClr val="bg1"/>
                  </a:solidFill>
                  <a:latin typeface="Meiryo" panose="020B0604030504040204" pitchFamily="34" charset="-128"/>
                  <a:ea typeface="Meiryo" panose="020B0604030504040204" pitchFamily="34" charset="-128"/>
                </a:rPr>
                <a:t>機能</a:t>
              </a:r>
            </a:p>
          </p:txBody>
        </p:sp>
        <p:sp>
          <p:nvSpPr>
            <p:cNvPr id="28" name="正方形/長方形 27">
              <a:extLst>
                <a:ext uri="{FF2B5EF4-FFF2-40B4-BE49-F238E27FC236}">
                  <a16:creationId xmlns:a16="http://schemas.microsoft.com/office/drawing/2014/main" id="{D8C73BBF-0D10-B14F-B33A-C5386B2313EC}"/>
                </a:ext>
              </a:extLst>
            </p:cNvPr>
            <p:cNvSpPr/>
            <p:nvPr/>
          </p:nvSpPr>
          <p:spPr>
            <a:xfrm>
              <a:off x="5662154" y="3563645"/>
              <a:ext cx="2578190" cy="1457520"/>
            </a:xfrm>
            <a:prstGeom prst="rect">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テキスト ボックス 26">
              <a:extLst>
                <a:ext uri="{FF2B5EF4-FFF2-40B4-BE49-F238E27FC236}">
                  <a16:creationId xmlns:a16="http://schemas.microsoft.com/office/drawing/2014/main" id="{DAF11A51-022E-D249-86DF-3F6E02DB1F41}"/>
                </a:ext>
              </a:extLst>
            </p:cNvPr>
            <p:cNvSpPr txBox="1"/>
            <p:nvPr/>
          </p:nvSpPr>
          <p:spPr>
            <a:xfrm>
              <a:off x="6397251" y="4161312"/>
              <a:ext cx="1107997" cy="369332"/>
            </a:xfrm>
            <a:prstGeom prst="rect">
              <a:avLst/>
            </a:prstGeom>
            <a:noFill/>
          </p:spPr>
          <p:txBody>
            <a:bodyPr wrap="none" rtlCol="0">
              <a:spAutoFit/>
            </a:bodyPr>
            <a:lstStyle/>
            <a:p>
              <a:pPr algn="ctr"/>
              <a:r>
                <a:rPr kumimoji="1" lang="ja-JP" altLang="en-US">
                  <a:solidFill>
                    <a:schemeClr val="bg1"/>
                  </a:solidFill>
                  <a:latin typeface="Meiryo" panose="020B0604030504040204" pitchFamily="34" charset="-128"/>
                  <a:ea typeface="Meiryo" panose="020B0604030504040204" pitchFamily="34" charset="-128"/>
                </a:rPr>
                <a:t>汎用機械</a:t>
              </a:r>
            </a:p>
          </p:txBody>
        </p:sp>
      </p:grpSp>
      <p:sp>
        <p:nvSpPr>
          <p:cNvPr id="32" name="正方形/長方形 31">
            <a:extLst>
              <a:ext uri="{FF2B5EF4-FFF2-40B4-BE49-F238E27FC236}">
                <a16:creationId xmlns:a16="http://schemas.microsoft.com/office/drawing/2014/main" id="{DAF60987-3EFC-1D4A-8570-7DAF3BC034CD}"/>
              </a:ext>
            </a:extLst>
          </p:cNvPr>
          <p:cNvSpPr/>
          <p:nvPr/>
        </p:nvSpPr>
        <p:spPr>
          <a:xfrm>
            <a:off x="5662155" y="3157662"/>
            <a:ext cx="2578189" cy="323805"/>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100">
                <a:solidFill>
                  <a:srgbClr val="FFFFFF"/>
                </a:solidFill>
                <a:latin typeface="Meiryo" panose="020B0604030504040204" pitchFamily="34" charset="-128"/>
                <a:ea typeface="Meiryo" panose="020B0604030504040204" pitchFamily="34" charset="-128"/>
                <a:cs typeface="ＭＳ Ｐゴシック"/>
              </a:rPr>
              <a:t>オペレーティング・システム（</a:t>
            </a:r>
            <a:r>
              <a:rPr kumimoji="1" lang="en-US" altLang="ja-JP" sz="1100" dirty="0">
                <a:solidFill>
                  <a:srgbClr val="FFFFFF"/>
                </a:solidFill>
                <a:latin typeface="Meiryo" panose="020B0604030504040204" pitchFamily="34" charset="-128"/>
                <a:ea typeface="Meiryo" panose="020B0604030504040204" pitchFamily="34" charset="-128"/>
                <a:cs typeface="ＭＳ Ｐゴシック"/>
              </a:rPr>
              <a:t>OS</a:t>
            </a:r>
            <a:r>
              <a:rPr kumimoji="1" lang="ja-JP" altLang="en-US" sz="1100">
                <a:solidFill>
                  <a:srgbClr val="FFFFFF"/>
                </a:solidFill>
                <a:latin typeface="Meiryo" panose="020B0604030504040204" pitchFamily="34" charset="-128"/>
                <a:ea typeface="Meiryo" panose="020B0604030504040204" pitchFamily="34" charset="-128"/>
                <a:cs typeface="ＭＳ Ｐゴシック"/>
              </a:rPr>
              <a:t>）</a:t>
            </a:r>
            <a:endParaRPr kumimoji="1" lang="ja-JP" altLang="en-US" sz="1100" dirty="0">
              <a:solidFill>
                <a:srgbClr val="FFFFFF"/>
              </a:solidFill>
              <a:latin typeface="Meiryo" panose="020B0604030504040204" pitchFamily="34" charset="-128"/>
              <a:ea typeface="Meiryo" panose="020B0604030504040204" pitchFamily="34" charset="-128"/>
              <a:cs typeface="ＭＳ Ｐゴシック"/>
            </a:endParaRPr>
          </a:p>
        </p:txBody>
      </p:sp>
      <p:sp>
        <p:nvSpPr>
          <p:cNvPr id="33" name="テキスト ボックス 32">
            <a:extLst>
              <a:ext uri="{FF2B5EF4-FFF2-40B4-BE49-F238E27FC236}">
                <a16:creationId xmlns:a16="http://schemas.microsoft.com/office/drawing/2014/main" id="{111024BB-4B63-E34E-87AA-7A3A0FA38826}"/>
              </a:ext>
            </a:extLst>
          </p:cNvPr>
          <p:cNvSpPr txBox="1"/>
          <p:nvPr/>
        </p:nvSpPr>
        <p:spPr>
          <a:xfrm>
            <a:off x="3156891" y="1485975"/>
            <a:ext cx="1107996" cy="369332"/>
          </a:xfrm>
          <a:prstGeom prst="rect">
            <a:avLst/>
          </a:prstGeom>
          <a:noFill/>
        </p:spPr>
        <p:txBody>
          <a:bodyPr wrap="none" rtlCol="0">
            <a:spAutoFit/>
          </a:bodyPr>
          <a:lstStyle/>
          <a:p>
            <a:pPr algn="ctr"/>
            <a:r>
              <a:rPr kumimoji="1" lang="ja-JP" altLang="en-US">
                <a:solidFill>
                  <a:schemeClr val="accent3">
                    <a:lumMod val="75000"/>
                  </a:schemeClr>
                </a:solidFill>
                <a:latin typeface="Meiryo" panose="020B0604030504040204" pitchFamily="34" charset="-128"/>
                <a:ea typeface="Meiryo" panose="020B0604030504040204" pitchFamily="34" charset="-128"/>
              </a:rPr>
              <a:t>家電製品</a:t>
            </a:r>
          </a:p>
        </p:txBody>
      </p:sp>
      <p:sp>
        <p:nvSpPr>
          <p:cNvPr id="34" name="テキスト ボックス 33">
            <a:extLst>
              <a:ext uri="{FF2B5EF4-FFF2-40B4-BE49-F238E27FC236}">
                <a16:creationId xmlns:a16="http://schemas.microsoft.com/office/drawing/2014/main" id="{06FCED54-EF3D-C449-BB05-CD242EEA19AC}"/>
              </a:ext>
            </a:extLst>
          </p:cNvPr>
          <p:cNvSpPr txBox="1"/>
          <p:nvPr/>
        </p:nvSpPr>
        <p:spPr>
          <a:xfrm>
            <a:off x="6166419" y="1484784"/>
            <a:ext cx="1569660" cy="369332"/>
          </a:xfrm>
          <a:prstGeom prst="rect">
            <a:avLst/>
          </a:prstGeom>
          <a:noFill/>
        </p:spPr>
        <p:txBody>
          <a:bodyPr wrap="none" rtlCol="0">
            <a:spAutoFit/>
          </a:bodyPr>
          <a:lstStyle/>
          <a:p>
            <a:pPr algn="ctr"/>
            <a:r>
              <a:rPr kumimoji="1" lang="ja-JP" altLang="en-US">
                <a:solidFill>
                  <a:schemeClr val="accent4">
                    <a:lumMod val="50000"/>
                  </a:schemeClr>
                </a:solidFill>
                <a:latin typeface="Meiryo" panose="020B0604030504040204" pitchFamily="34" charset="-128"/>
                <a:ea typeface="Meiryo" panose="020B0604030504040204" pitchFamily="34" charset="-128"/>
              </a:rPr>
              <a:t>コンピュータ</a:t>
            </a:r>
          </a:p>
        </p:txBody>
      </p:sp>
      <p:grpSp>
        <p:nvGrpSpPr>
          <p:cNvPr id="37" name="グループ化 36">
            <a:extLst>
              <a:ext uri="{FF2B5EF4-FFF2-40B4-BE49-F238E27FC236}">
                <a16:creationId xmlns:a16="http://schemas.microsoft.com/office/drawing/2014/main" id="{04A27F82-89F9-F345-B9C2-FC3A784185EE}"/>
              </a:ext>
            </a:extLst>
          </p:cNvPr>
          <p:cNvGrpSpPr/>
          <p:nvPr/>
        </p:nvGrpSpPr>
        <p:grpSpPr>
          <a:xfrm>
            <a:off x="2430543" y="3091475"/>
            <a:ext cx="792088" cy="791931"/>
            <a:chOff x="2430543" y="2939469"/>
            <a:chExt cx="792088" cy="791931"/>
          </a:xfrm>
        </p:grpSpPr>
        <p:sp>
          <p:nvSpPr>
            <p:cNvPr id="36" name="加算記号 35">
              <a:extLst>
                <a:ext uri="{FF2B5EF4-FFF2-40B4-BE49-F238E27FC236}">
                  <a16:creationId xmlns:a16="http://schemas.microsoft.com/office/drawing/2014/main" id="{2234DBC4-073E-804C-B4E8-B073FA6F63BE}"/>
                </a:ext>
              </a:extLst>
            </p:cNvPr>
            <p:cNvSpPr/>
            <p:nvPr/>
          </p:nvSpPr>
          <p:spPr>
            <a:xfrm>
              <a:off x="2430543" y="2939469"/>
              <a:ext cx="792088" cy="791931"/>
            </a:xfrm>
            <a:prstGeom prst="mathPlus">
              <a:avLst/>
            </a:prstGeom>
            <a:solidFill>
              <a:srgbClr val="E46C0A"/>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 name="テキスト ボックス 34">
              <a:extLst>
                <a:ext uri="{FF2B5EF4-FFF2-40B4-BE49-F238E27FC236}">
                  <a16:creationId xmlns:a16="http://schemas.microsoft.com/office/drawing/2014/main" id="{5F7EAD5C-DBEB-794E-B28B-A75E356F7BBE}"/>
                </a:ext>
              </a:extLst>
            </p:cNvPr>
            <p:cNvSpPr txBox="1"/>
            <p:nvPr/>
          </p:nvSpPr>
          <p:spPr>
            <a:xfrm>
              <a:off x="2500512" y="3233889"/>
              <a:ext cx="646331" cy="230832"/>
            </a:xfrm>
            <a:prstGeom prst="rect">
              <a:avLst/>
            </a:prstGeom>
            <a:noFill/>
          </p:spPr>
          <p:txBody>
            <a:bodyPr wrap="none" rtlCol="0">
              <a:spAutoFit/>
            </a:bodyPr>
            <a:lstStyle/>
            <a:p>
              <a:pPr algn="ctr"/>
              <a:r>
                <a:rPr kumimoji="1" lang="ja-JP" altLang="en-US" sz="900">
                  <a:solidFill>
                    <a:schemeClr val="bg1"/>
                  </a:solidFill>
                  <a:latin typeface="Meiryo" panose="020B0604030504040204" pitchFamily="34" charset="-128"/>
                  <a:ea typeface="Meiryo" panose="020B0604030504040204" pitchFamily="34" charset="-128"/>
                </a:rPr>
                <a:t>専用</a:t>
              </a:r>
              <a:r>
                <a:rPr lang="ja-JP" altLang="en-US" sz="900">
                  <a:solidFill>
                    <a:schemeClr val="bg1"/>
                  </a:solidFill>
                  <a:latin typeface="Meiryo" panose="020B0604030504040204" pitchFamily="34" charset="-128"/>
                  <a:ea typeface="Meiryo" panose="020B0604030504040204" pitchFamily="34" charset="-128"/>
                </a:rPr>
                <a:t>一体</a:t>
              </a:r>
              <a:endParaRPr kumimoji="1" lang="ja-JP" altLang="en-US" sz="900">
                <a:solidFill>
                  <a:schemeClr val="bg1"/>
                </a:solidFill>
                <a:latin typeface="Meiryo" panose="020B0604030504040204" pitchFamily="34" charset="-128"/>
                <a:ea typeface="Meiryo" panose="020B0604030504040204" pitchFamily="34" charset="-128"/>
              </a:endParaRPr>
            </a:p>
          </p:txBody>
        </p:sp>
      </p:grpSp>
      <p:grpSp>
        <p:nvGrpSpPr>
          <p:cNvPr id="38" name="グループ化 37">
            <a:extLst>
              <a:ext uri="{FF2B5EF4-FFF2-40B4-BE49-F238E27FC236}">
                <a16:creationId xmlns:a16="http://schemas.microsoft.com/office/drawing/2014/main" id="{241B47FE-BC95-3F44-BB23-921BBC32BBB1}"/>
              </a:ext>
            </a:extLst>
          </p:cNvPr>
          <p:cNvGrpSpPr/>
          <p:nvPr/>
        </p:nvGrpSpPr>
        <p:grpSpPr>
          <a:xfrm>
            <a:off x="3323594" y="3091475"/>
            <a:ext cx="792088" cy="791931"/>
            <a:chOff x="2430543" y="2939469"/>
            <a:chExt cx="792088" cy="791931"/>
          </a:xfrm>
        </p:grpSpPr>
        <p:sp>
          <p:nvSpPr>
            <p:cNvPr id="39" name="加算記号 38">
              <a:extLst>
                <a:ext uri="{FF2B5EF4-FFF2-40B4-BE49-F238E27FC236}">
                  <a16:creationId xmlns:a16="http://schemas.microsoft.com/office/drawing/2014/main" id="{8D97B1C1-4ACF-A64D-AD9C-4B9B659D8685}"/>
                </a:ext>
              </a:extLst>
            </p:cNvPr>
            <p:cNvSpPr/>
            <p:nvPr/>
          </p:nvSpPr>
          <p:spPr>
            <a:xfrm>
              <a:off x="2430543" y="2939469"/>
              <a:ext cx="792088" cy="791931"/>
            </a:xfrm>
            <a:prstGeom prst="mathPlus">
              <a:avLst/>
            </a:prstGeom>
            <a:solidFill>
              <a:srgbClr val="E46C0A"/>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 name="テキスト ボックス 39">
              <a:extLst>
                <a:ext uri="{FF2B5EF4-FFF2-40B4-BE49-F238E27FC236}">
                  <a16:creationId xmlns:a16="http://schemas.microsoft.com/office/drawing/2014/main" id="{67363A29-D645-9944-B02B-6171AD50DC24}"/>
                </a:ext>
              </a:extLst>
            </p:cNvPr>
            <p:cNvSpPr txBox="1"/>
            <p:nvPr/>
          </p:nvSpPr>
          <p:spPr>
            <a:xfrm>
              <a:off x="2503421" y="3236124"/>
              <a:ext cx="646331" cy="230832"/>
            </a:xfrm>
            <a:prstGeom prst="rect">
              <a:avLst/>
            </a:prstGeom>
            <a:noFill/>
          </p:spPr>
          <p:txBody>
            <a:bodyPr wrap="none" rtlCol="0">
              <a:spAutoFit/>
            </a:bodyPr>
            <a:lstStyle/>
            <a:p>
              <a:pPr algn="ctr"/>
              <a:r>
                <a:rPr kumimoji="1" lang="ja-JP" altLang="en-US" sz="900">
                  <a:solidFill>
                    <a:schemeClr val="bg1"/>
                  </a:solidFill>
                  <a:latin typeface="Meiryo" panose="020B0604030504040204" pitchFamily="34" charset="-128"/>
                  <a:ea typeface="Meiryo" panose="020B0604030504040204" pitchFamily="34" charset="-128"/>
                </a:rPr>
                <a:t>専用</a:t>
              </a:r>
              <a:r>
                <a:rPr lang="ja-JP" altLang="en-US" sz="900">
                  <a:solidFill>
                    <a:schemeClr val="bg1"/>
                  </a:solidFill>
                  <a:latin typeface="Meiryo" panose="020B0604030504040204" pitchFamily="34" charset="-128"/>
                  <a:ea typeface="Meiryo" panose="020B0604030504040204" pitchFamily="34" charset="-128"/>
                </a:rPr>
                <a:t>一体</a:t>
              </a:r>
              <a:endParaRPr kumimoji="1" lang="ja-JP" altLang="en-US" sz="900">
                <a:solidFill>
                  <a:schemeClr val="bg1"/>
                </a:solidFill>
                <a:latin typeface="Meiryo" panose="020B0604030504040204" pitchFamily="34" charset="-128"/>
                <a:ea typeface="Meiryo" panose="020B0604030504040204" pitchFamily="34" charset="-128"/>
              </a:endParaRPr>
            </a:p>
          </p:txBody>
        </p:sp>
      </p:grpSp>
      <p:grpSp>
        <p:nvGrpSpPr>
          <p:cNvPr id="41" name="グループ化 40">
            <a:extLst>
              <a:ext uri="{FF2B5EF4-FFF2-40B4-BE49-F238E27FC236}">
                <a16:creationId xmlns:a16="http://schemas.microsoft.com/office/drawing/2014/main" id="{35083191-BBFB-CE4D-915F-2278A8F2A4CB}"/>
              </a:ext>
            </a:extLst>
          </p:cNvPr>
          <p:cNvGrpSpPr/>
          <p:nvPr/>
        </p:nvGrpSpPr>
        <p:grpSpPr>
          <a:xfrm>
            <a:off x="4206024" y="3091475"/>
            <a:ext cx="792088" cy="791931"/>
            <a:chOff x="2430543" y="2939469"/>
            <a:chExt cx="792088" cy="791931"/>
          </a:xfrm>
        </p:grpSpPr>
        <p:sp>
          <p:nvSpPr>
            <p:cNvPr id="42" name="加算記号 41">
              <a:extLst>
                <a:ext uri="{FF2B5EF4-FFF2-40B4-BE49-F238E27FC236}">
                  <a16:creationId xmlns:a16="http://schemas.microsoft.com/office/drawing/2014/main" id="{E31AC1B7-7BB4-034F-8DD8-589BF0C2972E}"/>
                </a:ext>
              </a:extLst>
            </p:cNvPr>
            <p:cNvSpPr/>
            <p:nvPr/>
          </p:nvSpPr>
          <p:spPr>
            <a:xfrm>
              <a:off x="2430543" y="2939469"/>
              <a:ext cx="792088" cy="791931"/>
            </a:xfrm>
            <a:prstGeom prst="mathPlus">
              <a:avLst/>
            </a:prstGeom>
            <a:solidFill>
              <a:srgbClr val="E46C0A"/>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 name="テキスト ボックス 42">
              <a:extLst>
                <a:ext uri="{FF2B5EF4-FFF2-40B4-BE49-F238E27FC236}">
                  <a16:creationId xmlns:a16="http://schemas.microsoft.com/office/drawing/2014/main" id="{64B8B2EF-5546-AA4A-A5A9-D975C3204FD4}"/>
                </a:ext>
              </a:extLst>
            </p:cNvPr>
            <p:cNvSpPr txBox="1"/>
            <p:nvPr/>
          </p:nvSpPr>
          <p:spPr>
            <a:xfrm>
              <a:off x="2503421" y="3231654"/>
              <a:ext cx="646331" cy="230832"/>
            </a:xfrm>
            <a:prstGeom prst="rect">
              <a:avLst/>
            </a:prstGeom>
            <a:noFill/>
          </p:spPr>
          <p:txBody>
            <a:bodyPr wrap="none" rtlCol="0">
              <a:spAutoFit/>
            </a:bodyPr>
            <a:lstStyle/>
            <a:p>
              <a:pPr algn="ctr"/>
              <a:r>
                <a:rPr kumimoji="1" lang="ja-JP" altLang="en-US" sz="900">
                  <a:solidFill>
                    <a:schemeClr val="bg1"/>
                  </a:solidFill>
                  <a:latin typeface="Meiryo" panose="020B0604030504040204" pitchFamily="34" charset="-128"/>
                  <a:ea typeface="Meiryo" panose="020B0604030504040204" pitchFamily="34" charset="-128"/>
                </a:rPr>
                <a:t>専用</a:t>
              </a:r>
              <a:r>
                <a:rPr lang="ja-JP" altLang="en-US" sz="900">
                  <a:solidFill>
                    <a:schemeClr val="bg1"/>
                  </a:solidFill>
                  <a:latin typeface="Meiryo" panose="020B0604030504040204" pitchFamily="34" charset="-128"/>
                  <a:ea typeface="Meiryo" panose="020B0604030504040204" pitchFamily="34" charset="-128"/>
                </a:rPr>
                <a:t>一体</a:t>
              </a:r>
              <a:endParaRPr kumimoji="1" lang="ja-JP" altLang="en-US" sz="900">
                <a:solidFill>
                  <a:schemeClr val="bg1"/>
                </a:solidFill>
                <a:latin typeface="Meiryo" panose="020B0604030504040204" pitchFamily="34" charset="-128"/>
                <a:ea typeface="Meiryo" panose="020B0604030504040204" pitchFamily="34" charset="-128"/>
              </a:endParaRPr>
            </a:p>
          </p:txBody>
        </p:sp>
      </p:grpSp>
      <p:sp>
        <p:nvSpPr>
          <p:cNvPr id="44" name="テキスト ボックス 43">
            <a:extLst>
              <a:ext uri="{FF2B5EF4-FFF2-40B4-BE49-F238E27FC236}">
                <a16:creationId xmlns:a16="http://schemas.microsoft.com/office/drawing/2014/main" id="{4B2DB29D-D7B0-D643-878D-FE49DE93A3A5}"/>
              </a:ext>
            </a:extLst>
          </p:cNvPr>
          <p:cNvSpPr txBox="1"/>
          <p:nvPr/>
        </p:nvSpPr>
        <p:spPr>
          <a:xfrm>
            <a:off x="683831" y="2418999"/>
            <a:ext cx="1569660" cy="738664"/>
          </a:xfrm>
          <a:prstGeom prst="rect">
            <a:avLst/>
          </a:prstGeom>
          <a:noFill/>
        </p:spPr>
        <p:txBody>
          <a:bodyPr wrap="none" rtlCol="0">
            <a:spAutoFit/>
          </a:bodyPr>
          <a:lstStyle/>
          <a:p>
            <a:pPr algn="ctr"/>
            <a:r>
              <a:rPr kumimoji="1" lang="ja-JP" altLang="en-US" b="1">
                <a:solidFill>
                  <a:schemeClr val="tx2">
                    <a:lumMod val="75000"/>
                  </a:schemeClr>
                </a:solidFill>
                <a:latin typeface="Meiryo" panose="020B0604030504040204" pitchFamily="34" charset="-128"/>
                <a:ea typeface="Meiryo" panose="020B0604030504040204" pitchFamily="34" charset="-128"/>
              </a:rPr>
              <a:t>ソフトウェア</a:t>
            </a:r>
            <a:endParaRPr kumimoji="1" lang="en-US" altLang="ja-JP" b="1" dirty="0">
              <a:solidFill>
                <a:schemeClr val="tx2">
                  <a:lumMod val="75000"/>
                </a:schemeClr>
              </a:solidFill>
              <a:latin typeface="Meiryo" panose="020B0604030504040204" pitchFamily="34" charset="-128"/>
              <a:ea typeface="Meiryo" panose="020B0604030504040204" pitchFamily="34" charset="-128"/>
            </a:endParaRPr>
          </a:p>
          <a:p>
            <a:pPr algn="ctr"/>
            <a:r>
              <a:rPr lang="en-US" altLang="ja-JP" sz="2400" dirty="0">
                <a:solidFill>
                  <a:schemeClr val="tx2">
                    <a:lumMod val="75000"/>
                  </a:schemeClr>
                </a:solidFill>
                <a:latin typeface="Meiryo" panose="020B0604030504040204" pitchFamily="34" charset="-128"/>
                <a:ea typeface="Meiryo" panose="020B0604030504040204" pitchFamily="34" charset="-128"/>
              </a:rPr>
              <a:t>Software</a:t>
            </a:r>
            <a:endParaRPr kumimoji="1" lang="ja-JP" altLang="en-US" sz="2400">
              <a:solidFill>
                <a:schemeClr val="tx2">
                  <a:lumMod val="75000"/>
                </a:schemeClr>
              </a:solidFill>
              <a:latin typeface="Meiryo" panose="020B0604030504040204" pitchFamily="34" charset="-128"/>
              <a:ea typeface="Meiryo" panose="020B0604030504040204" pitchFamily="34" charset="-128"/>
            </a:endParaRPr>
          </a:p>
        </p:txBody>
      </p:sp>
      <p:sp>
        <p:nvSpPr>
          <p:cNvPr id="45" name="テキスト ボックス 44">
            <a:extLst>
              <a:ext uri="{FF2B5EF4-FFF2-40B4-BE49-F238E27FC236}">
                <a16:creationId xmlns:a16="http://schemas.microsoft.com/office/drawing/2014/main" id="{AADF93A5-8759-844D-A40E-A715404AE0D6}"/>
              </a:ext>
            </a:extLst>
          </p:cNvPr>
          <p:cNvSpPr txBox="1"/>
          <p:nvPr/>
        </p:nvSpPr>
        <p:spPr>
          <a:xfrm>
            <a:off x="647507" y="4012482"/>
            <a:ext cx="1642309" cy="738664"/>
          </a:xfrm>
          <a:prstGeom prst="rect">
            <a:avLst/>
          </a:prstGeom>
          <a:noFill/>
        </p:spPr>
        <p:txBody>
          <a:bodyPr wrap="none" rtlCol="0">
            <a:spAutoFit/>
          </a:bodyPr>
          <a:lstStyle/>
          <a:p>
            <a:pPr algn="ctr"/>
            <a:r>
              <a:rPr kumimoji="1" lang="ja-JP" altLang="en-US" b="1">
                <a:solidFill>
                  <a:schemeClr val="accent3">
                    <a:lumMod val="50000"/>
                  </a:schemeClr>
                </a:solidFill>
                <a:latin typeface="Meiryo" panose="020B0604030504040204" pitchFamily="34" charset="-128"/>
                <a:ea typeface="Meiryo" panose="020B0604030504040204" pitchFamily="34" charset="-128"/>
              </a:rPr>
              <a:t>ハードウェア</a:t>
            </a:r>
            <a:endParaRPr kumimoji="1" lang="en-US" altLang="ja-JP" b="1" dirty="0">
              <a:solidFill>
                <a:schemeClr val="accent3">
                  <a:lumMod val="50000"/>
                </a:schemeClr>
              </a:solidFill>
              <a:latin typeface="Meiryo" panose="020B0604030504040204" pitchFamily="34" charset="-128"/>
              <a:ea typeface="Meiryo" panose="020B0604030504040204" pitchFamily="34" charset="-128"/>
            </a:endParaRPr>
          </a:p>
          <a:p>
            <a:pPr algn="ctr"/>
            <a:r>
              <a:rPr lang="en-US" altLang="ja-JP" sz="2400" dirty="0">
                <a:solidFill>
                  <a:schemeClr val="accent3">
                    <a:lumMod val="50000"/>
                  </a:schemeClr>
                </a:solidFill>
                <a:latin typeface="Meiryo" panose="020B0604030504040204" pitchFamily="34" charset="-128"/>
                <a:ea typeface="Meiryo" panose="020B0604030504040204" pitchFamily="34" charset="-128"/>
              </a:rPr>
              <a:t>Hardware</a:t>
            </a:r>
            <a:endParaRPr kumimoji="1" lang="ja-JP" altLang="en-US" sz="2400">
              <a:solidFill>
                <a:schemeClr val="accent3">
                  <a:lumMod val="50000"/>
                </a:schemeClr>
              </a:solidFill>
              <a:latin typeface="Meiryo" panose="020B0604030504040204" pitchFamily="34" charset="-128"/>
              <a:ea typeface="Meiryo" panose="020B0604030504040204" pitchFamily="34" charset="-128"/>
            </a:endParaRPr>
          </a:p>
        </p:txBody>
      </p:sp>
      <p:pic>
        <p:nvPicPr>
          <p:cNvPr id="2" name="図 1">
            <a:extLst>
              <a:ext uri="{FF2B5EF4-FFF2-40B4-BE49-F238E27FC236}">
                <a16:creationId xmlns:a16="http://schemas.microsoft.com/office/drawing/2014/main" id="{62B56BF1-A8B8-B54E-952C-4FB9129A4AFB}"/>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421794" y="5194000"/>
            <a:ext cx="792088" cy="792088"/>
          </a:xfrm>
          <a:prstGeom prst="rect">
            <a:avLst/>
          </a:prstGeom>
          <a:effectLst>
            <a:outerShdw blurRad="50800" dist="38100" dir="2700000" algn="tl" rotWithShape="0">
              <a:prstClr val="black">
                <a:alpha val="40000"/>
              </a:prstClr>
            </a:outerShdw>
          </a:effectLst>
        </p:spPr>
      </p:pic>
      <p:pic>
        <p:nvPicPr>
          <p:cNvPr id="13" name="図 12">
            <a:extLst>
              <a:ext uri="{FF2B5EF4-FFF2-40B4-BE49-F238E27FC236}">
                <a16:creationId xmlns:a16="http://schemas.microsoft.com/office/drawing/2014/main" id="{A44F9726-2F6A-5B4B-8A6C-1F7742254FE3}"/>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314845" y="5195043"/>
            <a:ext cx="792088" cy="802756"/>
          </a:xfrm>
          <a:prstGeom prst="rect">
            <a:avLst/>
          </a:prstGeom>
          <a:effectLst>
            <a:outerShdw blurRad="50800" dist="38100" dir="2700000" algn="tl" rotWithShape="0">
              <a:prstClr val="black">
                <a:alpha val="40000"/>
              </a:prstClr>
            </a:outerShdw>
          </a:effectLst>
        </p:spPr>
      </p:pic>
      <p:pic>
        <p:nvPicPr>
          <p:cNvPr id="23" name="図 22">
            <a:extLst>
              <a:ext uri="{FF2B5EF4-FFF2-40B4-BE49-F238E27FC236}">
                <a16:creationId xmlns:a16="http://schemas.microsoft.com/office/drawing/2014/main" id="{0125FD1C-7586-134A-A274-03897B6EB379}"/>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202805" y="5183333"/>
            <a:ext cx="792088" cy="792088"/>
          </a:xfrm>
          <a:prstGeom prst="rect">
            <a:avLst/>
          </a:prstGeom>
          <a:effectLst>
            <a:outerShdw blurRad="50800" dist="38100" dir="2700000" algn="tl" rotWithShape="0">
              <a:prstClr val="black">
                <a:alpha val="40000"/>
              </a:prstClr>
            </a:outerShdw>
          </a:effectLst>
        </p:spPr>
      </p:pic>
      <p:pic>
        <p:nvPicPr>
          <p:cNvPr id="48" name="図 47" descr="アイコン&#10;&#10;自動的に生成された説明">
            <a:extLst>
              <a:ext uri="{FF2B5EF4-FFF2-40B4-BE49-F238E27FC236}">
                <a16:creationId xmlns:a16="http://schemas.microsoft.com/office/drawing/2014/main" id="{75CEAAB3-46E8-874E-89D2-DB5230B387B4}"/>
              </a:ext>
            </a:extLst>
          </p:cNvPr>
          <p:cNvPicPr>
            <a:picLocks noChangeAspect="1"/>
          </p:cNvPicPr>
          <p:nvPr/>
        </p:nvPicPr>
        <p:blipFill>
          <a:blip r:embed="rId5"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6503195" y="5198789"/>
            <a:ext cx="896108" cy="655048"/>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9469475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dissolve">
                                      <p:cBhvr>
                                        <p:cTn id="7" dur="500"/>
                                        <p:tgtEl>
                                          <p:spTgt spid="46"/>
                                        </p:tgtEl>
                                      </p:cBhvr>
                                    </p:animEffect>
                                  </p:childTnLst>
                                </p:cTn>
                              </p:par>
                              <p:par>
                                <p:cTn id="8" presetID="53" presetClass="entr" presetSubtype="16" fill="hold" nodeType="withEffect">
                                  <p:stCondLst>
                                    <p:cond delay="0"/>
                                  </p:stCondLst>
                                  <p:childTnLst>
                                    <p:set>
                                      <p:cBhvr>
                                        <p:cTn id="9" dur="1" fill="hold">
                                          <p:stCondLst>
                                            <p:cond delay="0"/>
                                          </p:stCondLst>
                                        </p:cTn>
                                        <p:tgtEl>
                                          <p:spTgt spid="48"/>
                                        </p:tgtEl>
                                        <p:attrNameLst>
                                          <p:attrName>style.visibility</p:attrName>
                                        </p:attrNameLst>
                                      </p:cBhvr>
                                      <p:to>
                                        <p:strVal val="visible"/>
                                      </p:to>
                                    </p:set>
                                    <p:anim calcmode="lin" valueType="num">
                                      <p:cBhvr>
                                        <p:cTn id="10" dur="500" fill="hold"/>
                                        <p:tgtEl>
                                          <p:spTgt spid="48"/>
                                        </p:tgtEl>
                                        <p:attrNameLst>
                                          <p:attrName>ppt_w</p:attrName>
                                        </p:attrNameLst>
                                      </p:cBhvr>
                                      <p:tavLst>
                                        <p:tav tm="0">
                                          <p:val>
                                            <p:fltVal val="0"/>
                                          </p:val>
                                        </p:tav>
                                        <p:tav tm="100000">
                                          <p:val>
                                            <p:strVal val="#ppt_w"/>
                                          </p:val>
                                        </p:tav>
                                      </p:tavLst>
                                    </p:anim>
                                    <p:anim calcmode="lin" valueType="num">
                                      <p:cBhvr>
                                        <p:cTn id="11" dur="500" fill="hold"/>
                                        <p:tgtEl>
                                          <p:spTgt spid="48"/>
                                        </p:tgtEl>
                                        <p:attrNameLst>
                                          <p:attrName>ppt_h</p:attrName>
                                        </p:attrNameLst>
                                      </p:cBhvr>
                                      <p:tavLst>
                                        <p:tav tm="0">
                                          <p:val>
                                            <p:fltVal val="0"/>
                                          </p:val>
                                        </p:tav>
                                        <p:tav tm="100000">
                                          <p:val>
                                            <p:strVal val="#ppt_h"/>
                                          </p:val>
                                        </p:tav>
                                      </p:tavLst>
                                    </p:anim>
                                    <p:animEffect transition="in" filter="fade">
                                      <p:cBhvr>
                                        <p:cTn id="12" dur="500"/>
                                        <p:tgtEl>
                                          <p:spTgt spid="48"/>
                                        </p:tgtEl>
                                      </p:cBhvr>
                                    </p:animEffect>
                                  </p:childTnLst>
                                </p:cTn>
                              </p:par>
                              <p:par>
                                <p:cTn id="13" presetID="53" presetClass="entr" presetSubtype="16" fill="hold" grpId="0" nodeType="withEffect">
                                  <p:stCondLst>
                                    <p:cond delay="0"/>
                                  </p:stCondLst>
                                  <p:childTnLst>
                                    <p:set>
                                      <p:cBhvr>
                                        <p:cTn id="14" dur="1" fill="hold">
                                          <p:stCondLst>
                                            <p:cond delay="0"/>
                                          </p:stCondLst>
                                        </p:cTn>
                                        <p:tgtEl>
                                          <p:spTgt spid="34"/>
                                        </p:tgtEl>
                                        <p:attrNameLst>
                                          <p:attrName>style.visibility</p:attrName>
                                        </p:attrNameLst>
                                      </p:cBhvr>
                                      <p:to>
                                        <p:strVal val="visible"/>
                                      </p:to>
                                    </p:set>
                                    <p:anim calcmode="lin" valueType="num">
                                      <p:cBhvr>
                                        <p:cTn id="15" dur="500" fill="hold"/>
                                        <p:tgtEl>
                                          <p:spTgt spid="34"/>
                                        </p:tgtEl>
                                        <p:attrNameLst>
                                          <p:attrName>ppt_w</p:attrName>
                                        </p:attrNameLst>
                                      </p:cBhvr>
                                      <p:tavLst>
                                        <p:tav tm="0">
                                          <p:val>
                                            <p:fltVal val="0"/>
                                          </p:val>
                                        </p:tav>
                                        <p:tav tm="100000">
                                          <p:val>
                                            <p:strVal val="#ppt_w"/>
                                          </p:val>
                                        </p:tav>
                                      </p:tavLst>
                                    </p:anim>
                                    <p:anim calcmode="lin" valueType="num">
                                      <p:cBhvr>
                                        <p:cTn id="16" dur="500" fill="hold"/>
                                        <p:tgtEl>
                                          <p:spTgt spid="34"/>
                                        </p:tgtEl>
                                        <p:attrNameLst>
                                          <p:attrName>ppt_h</p:attrName>
                                        </p:attrNameLst>
                                      </p:cBhvr>
                                      <p:tavLst>
                                        <p:tav tm="0">
                                          <p:val>
                                            <p:fltVal val="0"/>
                                          </p:val>
                                        </p:tav>
                                        <p:tav tm="100000">
                                          <p:val>
                                            <p:strVal val="#ppt_h"/>
                                          </p:val>
                                        </p:tav>
                                      </p:tavLst>
                                    </p:anim>
                                    <p:animEffect transition="in" filter="fade">
                                      <p:cBhvr>
                                        <p:cTn id="17" dur="500"/>
                                        <p:tgtEl>
                                          <p:spTgt spid="34"/>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1" fill="hold" grpId="0" nodeType="clickEffect">
                                  <p:stCondLst>
                                    <p:cond delay="0"/>
                                  </p:stCondLst>
                                  <p:childTnLst>
                                    <p:set>
                                      <p:cBhvr>
                                        <p:cTn id="21" dur="1" fill="hold">
                                          <p:stCondLst>
                                            <p:cond delay="0"/>
                                          </p:stCondLst>
                                        </p:cTn>
                                        <p:tgtEl>
                                          <p:spTgt spid="32"/>
                                        </p:tgtEl>
                                        <p:attrNameLst>
                                          <p:attrName>style.visibility</p:attrName>
                                        </p:attrNameLst>
                                      </p:cBhvr>
                                      <p:to>
                                        <p:strVal val="visible"/>
                                      </p:to>
                                    </p:set>
                                    <p:anim calcmode="lin" valueType="num">
                                      <p:cBhvr additive="base">
                                        <p:cTn id="22" dur="500"/>
                                        <p:tgtEl>
                                          <p:spTgt spid="32"/>
                                        </p:tgtEl>
                                        <p:attrNameLst>
                                          <p:attrName>ppt_y</p:attrName>
                                        </p:attrNameLst>
                                      </p:cBhvr>
                                      <p:tavLst>
                                        <p:tav tm="0">
                                          <p:val>
                                            <p:strVal val="#ppt_y-#ppt_h*1.125000"/>
                                          </p:val>
                                        </p:tav>
                                        <p:tav tm="100000">
                                          <p:val>
                                            <p:strVal val="#ppt_y"/>
                                          </p:val>
                                        </p:tav>
                                      </p:tavLst>
                                    </p:anim>
                                    <p:animEffect transition="in" filter="wipe(down)">
                                      <p:cBhvr>
                                        <p:cTn id="23"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4"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CC74125F-85AB-1043-BA23-FC01A3EC3183}"/>
              </a:ext>
            </a:extLst>
          </p:cNvPr>
          <p:cNvSpPr>
            <a:spLocks noGrp="1"/>
          </p:cNvSpPr>
          <p:nvPr>
            <p:ph type="title"/>
          </p:nvPr>
        </p:nvSpPr>
        <p:spPr/>
        <p:txBody>
          <a:bodyPr/>
          <a:lstStyle/>
          <a:p>
            <a:r>
              <a:rPr kumimoji="1" lang="ja-JP" altLang="en-US"/>
              <a:t>ソフトウェア化とは何か</a:t>
            </a:r>
            <a:r>
              <a:rPr lang="ja-JP" altLang="en-US"/>
              <a:t>（２）</a:t>
            </a:r>
            <a:endParaRPr kumimoji="1" lang="ja-JP" altLang="en-US"/>
          </a:p>
        </p:txBody>
      </p:sp>
      <p:sp>
        <p:nvSpPr>
          <p:cNvPr id="4" name="正方形/長方形 3">
            <a:extLst>
              <a:ext uri="{FF2B5EF4-FFF2-40B4-BE49-F238E27FC236}">
                <a16:creationId xmlns:a16="http://schemas.microsoft.com/office/drawing/2014/main" id="{EB9D977B-6F10-1C4B-B7AE-1B060830E969}"/>
              </a:ext>
            </a:extLst>
          </p:cNvPr>
          <p:cNvSpPr/>
          <p:nvPr/>
        </p:nvSpPr>
        <p:spPr>
          <a:xfrm>
            <a:off x="575556" y="1888817"/>
            <a:ext cx="7992888" cy="1604353"/>
          </a:xfrm>
          <a:prstGeom prst="rect">
            <a:avLst/>
          </a:prstGeom>
          <a:solidFill>
            <a:schemeClr val="accent5">
              <a:lumMod val="20000"/>
              <a:lumOff val="80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正方形/長方形 4">
            <a:extLst>
              <a:ext uri="{FF2B5EF4-FFF2-40B4-BE49-F238E27FC236}">
                <a16:creationId xmlns:a16="http://schemas.microsoft.com/office/drawing/2014/main" id="{2DBC7A6D-A8C1-4F40-A2E2-3D3C5C7CD810}"/>
              </a:ext>
            </a:extLst>
          </p:cNvPr>
          <p:cNvSpPr/>
          <p:nvPr/>
        </p:nvSpPr>
        <p:spPr>
          <a:xfrm>
            <a:off x="575556" y="3543803"/>
            <a:ext cx="7992888" cy="1604353"/>
          </a:xfrm>
          <a:prstGeom prst="rect">
            <a:avLst/>
          </a:prstGeom>
          <a:solidFill>
            <a:schemeClr val="accent3">
              <a:lumMod val="20000"/>
              <a:lumOff val="80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46" name="グループ化 45">
            <a:extLst>
              <a:ext uri="{FF2B5EF4-FFF2-40B4-BE49-F238E27FC236}">
                <a16:creationId xmlns:a16="http://schemas.microsoft.com/office/drawing/2014/main" id="{580BFFAD-3C95-0E4B-AD08-A45FF47404C0}"/>
              </a:ext>
            </a:extLst>
          </p:cNvPr>
          <p:cNvGrpSpPr/>
          <p:nvPr/>
        </p:nvGrpSpPr>
        <p:grpSpPr>
          <a:xfrm>
            <a:off x="5662154" y="1996828"/>
            <a:ext cx="2582254" cy="3024337"/>
            <a:chOff x="5662154" y="1996828"/>
            <a:chExt cx="2582254" cy="3024337"/>
          </a:xfrm>
        </p:grpSpPr>
        <p:sp>
          <p:nvSpPr>
            <p:cNvPr id="19" name="正方形/長方形 18">
              <a:extLst>
                <a:ext uri="{FF2B5EF4-FFF2-40B4-BE49-F238E27FC236}">
                  <a16:creationId xmlns:a16="http://schemas.microsoft.com/office/drawing/2014/main" id="{017A576C-AEB3-1145-B44F-270050DC2789}"/>
                </a:ext>
              </a:extLst>
            </p:cNvPr>
            <p:cNvSpPr/>
            <p:nvPr/>
          </p:nvSpPr>
          <p:spPr>
            <a:xfrm>
              <a:off x="5662154" y="1996828"/>
              <a:ext cx="792088" cy="1457520"/>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正方形/長方形 19">
              <a:extLst>
                <a:ext uri="{FF2B5EF4-FFF2-40B4-BE49-F238E27FC236}">
                  <a16:creationId xmlns:a16="http://schemas.microsoft.com/office/drawing/2014/main" id="{34BFCFD0-921E-C741-9111-48EFF4F97638}"/>
                </a:ext>
              </a:extLst>
            </p:cNvPr>
            <p:cNvSpPr/>
            <p:nvPr/>
          </p:nvSpPr>
          <p:spPr>
            <a:xfrm>
              <a:off x="6555205" y="1996828"/>
              <a:ext cx="792088" cy="1457520"/>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正方形/長方形 20">
              <a:extLst>
                <a:ext uri="{FF2B5EF4-FFF2-40B4-BE49-F238E27FC236}">
                  <a16:creationId xmlns:a16="http://schemas.microsoft.com/office/drawing/2014/main" id="{39F2CA66-2DDB-5843-9854-5D0D83100D77}"/>
                </a:ext>
              </a:extLst>
            </p:cNvPr>
            <p:cNvSpPr/>
            <p:nvPr/>
          </p:nvSpPr>
          <p:spPr>
            <a:xfrm>
              <a:off x="7448256" y="1996829"/>
              <a:ext cx="792088" cy="1457520"/>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テキスト ボックス 21">
              <a:extLst>
                <a:ext uri="{FF2B5EF4-FFF2-40B4-BE49-F238E27FC236}">
                  <a16:creationId xmlns:a16="http://schemas.microsoft.com/office/drawing/2014/main" id="{9B20F24D-C6CD-EB4D-A5A3-6D7C82B26FE8}"/>
                </a:ext>
              </a:extLst>
            </p:cNvPr>
            <p:cNvSpPr txBox="1"/>
            <p:nvPr/>
          </p:nvSpPr>
          <p:spPr>
            <a:xfrm>
              <a:off x="5740019" y="2367826"/>
              <a:ext cx="646331" cy="646331"/>
            </a:xfrm>
            <a:prstGeom prst="rect">
              <a:avLst/>
            </a:prstGeom>
            <a:noFill/>
          </p:spPr>
          <p:txBody>
            <a:bodyPr wrap="none" rtlCol="0">
              <a:spAutoFit/>
            </a:bodyPr>
            <a:lstStyle/>
            <a:p>
              <a:pPr algn="ctr"/>
              <a:r>
                <a:rPr kumimoji="1" lang="ja-JP" altLang="en-US">
                  <a:solidFill>
                    <a:schemeClr val="bg1"/>
                  </a:solidFill>
                  <a:latin typeface="Meiryo" panose="020B0604030504040204" pitchFamily="34" charset="-128"/>
                  <a:ea typeface="Meiryo" panose="020B0604030504040204" pitchFamily="34" charset="-128"/>
                </a:rPr>
                <a:t>作表</a:t>
              </a:r>
              <a:endParaRPr kumimoji="1" lang="en-US" altLang="ja-JP" dirty="0">
                <a:solidFill>
                  <a:schemeClr val="bg1"/>
                </a:solidFill>
                <a:latin typeface="Meiryo" panose="020B0604030504040204" pitchFamily="34" charset="-128"/>
                <a:ea typeface="Meiryo" panose="020B0604030504040204" pitchFamily="34" charset="-128"/>
              </a:endParaRPr>
            </a:p>
            <a:p>
              <a:pPr algn="ctr"/>
              <a:r>
                <a:rPr kumimoji="1" lang="ja-JP" altLang="en-US">
                  <a:solidFill>
                    <a:schemeClr val="bg1"/>
                  </a:solidFill>
                  <a:latin typeface="Meiryo" panose="020B0604030504040204" pitchFamily="34" charset="-128"/>
                  <a:ea typeface="Meiryo" panose="020B0604030504040204" pitchFamily="34" charset="-128"/>
                </a:rPr>
                <a:t>機能</a:t>
              </a:r>
            </a:p>
          </p:txBody>
        </p:sp>
        <p:sp>
          <p:nvSpPr>
            <p:cNvPr id="24" name="テキスト ボックス 23">
              <a:extLst>
                <a:ext uri="{FF2B5EF4-FFF2-40B4-BE49-F238E27FC236}">
                  <a16:creationId xmlns:a16="http://schemas.microsoft.com/office/drawing/2014/main" id="{B630364A-E439-8844-8372-BF4B0530EF51}"/>
                </a:ext>
              </a:extLst>
            </p:cNvPr>
            <p:cNvSpPr txBox="1"/>
            <p:nvPr/>
          </p:nvSpPr>
          <p:spPr>
            <a:xfrm>
              <a:off x="6555205" y="2413992"/>
              <a:ext cx="800219" cy="553998"/>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文書作成</a:t>
              </a:r>
              <a:endParaRPr kumimoji="1" lang="en-US" altLang="ja-JP" sz="1200" dirty="0">
                <a:solidFill>
                  <a:schemeClr val="bg1"/>
                </a:solidFill>
                <a:latin typeface="Meiryo" panose="020B0604030504040204" pitchFamily="34" charset="-128"/>
                <a:ea typeface="Meiryo" panose="020B0604030504040204" pitchFamily="34" charset="-128"/>
              </a:endParaRPr>
            </a:p>
            <a:p>
              <a:pPr algn="ctr"/>
              <a:r>
                <a:rPr kumimoji="1" lang="ja-JP" altLang="en-US">
                  <a:solidFill>
                    <a:schemeClr val="bg1"/>
                  </a:solidFill>
                  <a:latin typeface="Meiryo" panose="020B0604030504040204" pitchFamily="34" charset="-128"/>
                  <a:ea typeface="Meiryo" panose="020B0604030504040204" pitchFamily="34" charset="-128"/>
                </a:rPr>
                <a:t>機能</a:t>
              </a:r>
            </a:p>
          </p:txBody>
        </p:sp>
        <p:sp>
          <p:nvSpPr>
            <p:cNvPr id="26" name="テキスト ボックス 25">
              <a:extLst>
                <a:ext uri="{FF2B5EF4-FFF2-40B4-BE49-F238E27FC236}">
                  <a16:creationId xmlns:a16="http://schemas.microsoft.com/office/drawing/2014/main" id="{59BC2910-D0D7-8248-9F20-08D39AAB06FE}"/>
                </a:ext>
              </a:extLst>
            </p:cNvPr>
            <p:cNvSpPr txBox="1"/>
            <p:nvPr/>
          </p:nvSpPr>
          <p:spPr>
            <a:xfrm>
              <a:off x="7444189" y="2421364"/>
              <a:ext cx="800219" cy="553998"/>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会計管理</a:t>
              </a:r>
              <a:endParaRPr kumimoji="1" lang="en-US" altLang="ja-JP" sz="1200" dirty="0">
                <a:solidFill>
                  <a:schemeClr val="bg1"/>
                </a:solidFill>
                <a:latin typeface="Meiryo" panose="020B0604030504040204" pitchFamily="34" charset="-128"/>
                <a:ea typeface="Meiryo" panose="020B0604030504040204" pitchFamily="34" charset="-128"/>
              </a:endParaRPr>
            </a:p>
            <a:p>
              <a:pPr algn="ctr"/>
              <a:r>
                <a:rPr kumimoji="1" lang="ja-JP" altLang="en-US">
                  <a:solidFill>
                    <a:schemeClr val="bg1"/>
                  </a:solidFill>
                  <a:latin typeface="Meiryo" panose="020B0604030504040204" pitchFamily="34" charset="-128"/>
                  <a:ea typeface="Meiryo" panose="020B0604030504040204" pitchFamily="34" charset="-128"/>
                </a:rPr>
                <a:t>機能</a:t>
              </a:r>
            </a:p>
          </p:txBody>
        </p:sp>
        <p:sp>
          <p:nvSpPr>
            <p:cNvPr id="28" name="正方形/長方形 27">
              <a:extLst>
                <a:ext uri="{FF2B5EF4-FFF2-40B4-BE49-F238E27FC236}">
                  <a16:creationId xmlns:a16="http://schemas.microsoft.com/office/drawing/2014/main" id="{D8C73BBF-0D10-B14F-B33A-C5386B2313EC}"/>
                </a:ext>
              </a:extLst>
            </p:cNvPr>
            <p:cNvSpPr/>
            <p:nvPr/>
          </p:nvSpPr>
          <p:spPr>
            <a:xfrm>
              <a:off x="5662154" y="3563645"/>
              <a:ext cx="2578190" cy="1457520"/>
            </a:xfrm>
            <a:prstGeom prst="rect">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テキスト ボックス 26">
              <a:extLst>
                <a:ext uri="{FF2B5EF4-FFF2-40B4-BE49-F238E27FC236}">
                  <a16:creationId xmlns:a16="http://schemas.microsoft.com/office/drawing/2014/main" id="{DAF11A51-022E-D249-86DF-3F6E02DB1F41}"/>
                </a:ext>
              </a:extLst>
            </p:cNvPr>
            <p:cNvSpPr txBox="1"/>
            <p:nvPr/>
          </p:nvSpPr>
          <p:spPr>
            <a:xfrm>
              <a:off x="6397252" y="4161312"/>
              <a:ext cx="1107996" cy="523220"/>
            </a:xfrm>
            <a:prstGeom prst="rect">
              <a:avLst/>
            </a:prstGeom>
            <a:noFill/>
          </p:spPr>
          <p:txBody>
            <a:bodyPr wrap="none" rtlCol="0">
              <a:spAutoFit/>
            </a:bodyPr>
            <a:lstStyle/>
            <a:p>
              <a:pPr algn="ctr"/>
              <a:r>
                <a:rPr kumimoji="1" lang="ja-JP" altLang="en-US">
                  <a:solidFill>
                    <a:schemeClr val="bg1"/>
                  </a:solidFill>
                  <a:latin typeface="Meiryo" panose="020B0604030504040204" pitchFamily="34" charset="-128"/>
                  <a:ea typeface="Meiryo" panose="020B0604030504040204" pitchFamily="34" charset="-128"/>
                </a:rPr>
                <a:t>汎用機械</a:t>
              </a:r>
              <a:endParaRPr kumimoji="1" lang="en-US" altLang="ja-JP" dirty="0">
                <a:solidFill>
                  <a:schemeClr val="bg1"/>
                </a:solidFill>
                <a:latin typeface="Meiryo" panose="020B0604030504040204" pitchFamily="34" charset="-128"/>
                <a:ea typeface="Meiryo" panose="020B0604030504040204" pitchFamily="34" charset="-128"/>
              </a:endParaRPr>
            </a:p>
            <a:p>
              <a:pPr algn="ctr"/>
              <a:r>
                <a:rPr lang="ja-JP" altLang="en-US" sz="1000">
                  <a:solidFill>
                    <a:schemeClr val="bg1"/>
                  </a:solidFill>
                  <a:latin typeface="Meiryo" panose="020B0604030504040204" pitchFamily="34" charset="-128"/>
                  <a:ea typeface="Meiryo" panose="020B0604030504040204" pitchFamily="34" charset="-128"/>
                </a:rPr>
                <a:t>コンピュータ</a:t>
              </a:r>
              <a:endParaRPr kumimoji="1" lang="ja-JP" altLang="en-US" sz="1000">
                <a:solidFill>
                  <a:schemeClr val="bg1"/>
                </a:solidFill>
                <a:latin typeface="Meiryo" panose="020B0604030504040204" pitchFamily="34" charset="-128"/>
                <a:ea typeface="Meiryo" panose="020B0604030504040204" pitchFamily="34" charset="-128"/>
              </a:endParaRPr>
            </a:p>
          </p:txBody>
        </p:sp>
      </p:grpSp>
      <p:sp>
        <p:nvSpPr>
          <p:cNvPr id="32" name="正方形/長方形 31">
            <a:extLst>
              <a:ext uri="{FF2B5EF4-FFF2-40B4-BE49-F238E27FC236}">
                <a16:creationId xmlns:a16="http://schemas.microsoft.com/office/drawing/2014/main" id="{DAF60987-3EFC-1D4A-8570-7DAF3BC034CD}"/>
              </a:ext>
            </a:extLst>
          </p:cNvPr>
          <p:cNvSpPr/>
          <p:nvPr/>
        </p:nvSpPr>
        <p:spPr>
          <a:xfrm>
            <a:off x="5662155" y="3157662"/>
            <a:ext cx="2578189" cy="323805"/>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100">
                <a:solidFill>
                  <a:srgbClr val="FFFFFF"/>
                </a:solidFill>
                <a:latin typeface="Meiryo" panose="020B0604030504040204" pitchFamily="34" charset="-128"/>
                <a:ea typeface="Meiryo" panose="020B0604030504040204" pitchFamily="34" charset="-128"/>
                <a:cs typeface="ＭＳ Ｐゴシック"/>
              </a:rPr>
              <a:t>オペレーティング・システム（</a:t>
            </a:r>
            <a:r>
              <a:rPr kumimoji="1" lang="en-US" altLang="ja-JP" sz="1100" dirty="0">
                <a:solidFill>
                  <a:srgbClr val="FFFFFF"/>
                </a:solidFill>
                <a:latin typeface="Meiryo" panose="020B0604030504040204" pitchFamily="34" charset="-128"/>
                <a:ea typeface="Meiryo" panose="020B0604030504040204" pitchFamily="34" charset="-128"/>
                <a:cs typeface="ＭＳ Ｐゴシック"/>
              </a:rPr>
              <a:t>OS</a:t>
            </a:r>
            <a:r>
              <a:rPr kumimoji="1" lang="ja-JP" altLang="en-US" sz="1100">
                <a:solidFill>
                  <a:srgbClr val="FFFFFF"/>
                </a:solidFill>
                <a:latin typeface="Meiryo" panose="020B0604030504040204" pitchFamily="34" charset="-128"/>
                <a:ea typeface="Meiryo" panose="020B0604030504040204" pitchFamily="34" charset="-128"/>
                <a:cs typeface="ＭＳ Ｐゴシック"/>
              </a:rPr>
              <a:t>）</a:t>
            </a:r>
            <a:endParaRPr kumimoji="1" lang="ja-JP" altLang="en-US" sz="1100" dirty="0">
              <a:solidFill>
                <a:srgbClr val="FFFFFF"/>
              </a:solidFill>
              <a:latin typeface="Meiryo" panose="020B0604030504040204" pitchFamily="34" charset="-128"/>
              <a:ea typeface="Meiryo" panose="020B0604030504040204" pitchFamily="34" charset="-128"/>
              <a:cs typeface="ＭＳ Ｐゴシック"/>
            </a:endParaRPr>
          </a:p>
        </p:txBody>
      </p:sp>
      <p:sp>
        <p:nvSpPr>
          <p:cNvPr id="33" name="テキスト ボックス 32">
            <a:extLst>
              <a:ext uri="{FF2B5EF4-FFF2-40B4-BE49-F238E27FC236}">
                <a16:creationId xmlns:a16="http://schemas.microsoft.com/office/drawing/2014/main" id="{111024BB-4B63-E34E-87AA-7A3A0FA38826}"/>
              </a:ext>
            </a:extLst>
          </p:cNvPr>
          <p:cNvSpPr txBox="1"/>
          <p:nvPr/>
        </p:nvSpPr>
        <p:spPr>
          <a:xfrm>
            <a:off x="2810643" y="1485975"/>
            <a:ext cx="1800494" cy="369332"/>
          </a:xfrm>
          <a:prstGeom prst="rect">
            <a:avLst/>
          </a:prstGeom>
          <a:noFill/>
        </p:spPr>
        <p:txBody>
          <a:bodyPr wrap="none" rtlCol="0">
            <a:spAutoFit/>
          </a:bodyPr>
          <a:lstStyle/>
          <a:p>
            <a:pPr algn="ctr"/>
            <a:r>
              <a:rPr kumimoji="1" lang="ja-JP" altLang="en-US">
                <a:solidFill>
                  <a:schemeClr val="accent3">
                    <a:lumMod val="75000"/>
                  </a:schemeClr>
                </a:solidFill>
                <a:latin typeface="Meiryo" panose="020B0604030504040204" pitchFamily="34" charset="-128"/>
                <a:ea typeface="Meiryo" panose="020B0604030504040204" pitchFamily="34" charset="-128"/>
              </a:rPr>
              <a:t>スマートフォン</a:t>
            </a:r>
          </a:p>
        </p:txBody>
      </p:sp>
      <p:sp>
        <p:nvSpPr>
          <p:cNvPr id="34" name="テキスト ボックス 33">
            <a:extLst>
              <a:ext uri="{FF2B5EF4-FFF2-40B4-BE49-F238E27FC236}">
                <a16:creationId xmlns:a16="http://schemas.microsoft.com/office/drawing/2014/main" id="{06FCED54-EF3D-C449-BB05-CD242EEA19AC}"/>
              </a:ext>
            </a:extLst>
          </p:cNvPr>
          <p:cNvSpPr txBox="1"/>
          <p:nvPr/>
        </p:nvSpPr>
        <p:spPr>
          <a:xfrm>
            <a:off x="6166419" y="1484784"/>
            <a:ext cx="1569660" cy="369332"/>
          </a:xfrm>
          <a:prstGeom prst="rect">
            <a:avLst/>
          </a:prstGeom>
          <a:noFill/>
        </p:spPr>
        <p:txBody>
          <a:bodyPr wrap="none" rtlCol="0">
            <a:spAutoFit/>
          </a:bodyPr>
          <a:lstStyle/>
          <a:p>
            <a:pPr algn="ctr"/>
            <a:r>
              <a:rPr kumimoji="1" lang="ja-JP" altLang="en-US">
                <a:solidFill>
                  <a:schemeClr val="accent4">
                    <a:lumMod val="50000"/>
                  </a:schemeClr>
                </a:solidFill>
                <a:latin typeface="Meiryo" panose="020B0604030504040204" pitchFamily="34" charset="-128"/>
                <a:ea typeface="Meiryo" panose="020B0604030504040204" pitchFamily="34" charset="-128"/>
              </a:rPr>
              <a:t>コンピュータ</a:t>
            </a:r>
          </a:p>
        </p:txBody>
      </p:sp>
      <p:sp>
        <p:nvSpPr>
          <p:cNvPr id="44" name="テキスト ボックス 43">
            <a:extLst>
              <a:ext uri="{FF2B5EF4-FFF2-40B4-BE49-F238E27FC236}">
                <a16:creationId xmlns:a16="http://schemas.microsoft.com/office/drawing/2014/main" id="{4B2DB29D-D7B0-D643-878D-FE49DE93A3A5}"/>
              </a:ext>
            </a:extLst>
          </p:cNvPr>
          <p:cNvSpPr txBox="1"/>
          <p:nvPr/>
        </p:nvSpPr>
        <p:spPr>
          <a:xfrm>
            <a:off x="683831" y="2418999"/>
            <a:ext cx="1569660" cy="738664"/>
          </a:xfrm>
          <a:prstGeom prst="rect">
            <a:avLst/>
          </a:prstGeom>
          <a:noFill/>
        </p:spPr>
        <p:txBody>
          <a:bodyPr wrap="none" rtlCol="0">
            <a:spAutoFit/>
          </a:bodyPr>
          <a:lstStyle/>
          <a:p>
            <a:pPr algn="ctr"/>
            <a:r>
              <a:rPr kumimoji="1" lang="ja-JP" altLang="en-US" b="1">
                <a:solidFill>
                  <a:schemeClr val="tx2">
                    <a:lumMod val="75000"/>
                  </a:schemeClr>
                </a:solidFill>
                <a:latin typeface="Meiryo" panose="020B0604030504040204" pitchFamily="34" charset="-128"/>
                <a:ea typeface="Meiryo" panose="020B0604030504040204" pitchFamily="34" charset="-128"/>
              </a:rPr>
              <a:t>ソフトウェア</a:t>
            </a:r>
            <a:endParaRPr kumimoji="1" lang="en-US" altLang="ja-JP" b="1" dirty="0">
              <a:solidFill>
                <a:schemeClr val="tx2">
                  <a:lumMod val="75000"/>
                </a:schemeClr>
              </a:solidFill>
              <a:latin typeface="Meiryo" panose="020B0604030504040204" pitchFamily="34" charset="-128"/>
              <a:ea typeface="Meiryo" panose="020B0604030504040204" pitchFamily="34" charset="-128"/>
            </a:endParaRPr>
          </a:p>
          <a:p>
            <a:pPr algn="ctr"/>
            <a:r>
              <a:rPr lang="en-US" altLang="ja-JP" sz="2400" dirty="0">
                <a:solidFill>
                  <a:schemeClr val="tx2">
                    <a:lumMod val="75000"/>
                  </a:schemeClr>
                </a:solidFill>
                <a:latin typeface="Meiryo" panose="020B0604030504040204" pitchFamily="34" charset="-128"/>
                <a:ea typeface="Meiryo" panose="020B0604030504040204" pitchFamily="34" charset="-128"/>
              </a:rPr>
              <a:t>Software</a:t>
            </a:r>
            <a:endParaRPr kumimoji="1" lang="ja-JP" altLang="en-US" sz="2400">
              <a:solidFill>
                <a:schemeClr val="tx2">
                  <a:lumMod val="75000"/>
                </a:schemeClr>
              </a:solidFill>
              <a:latin typeface="Meiryo" panose="020B0604030504040204" pitchFamily="34" charset="-128"/>
              <a:ea typeface="Meiryo" panose="020B0604030504040204" pitchFamily="34" charset="-128"/>
            </a:endParaRPr>
          </a:p>
        </p:txBody>
      </p:sp>
      <p:sp>
        <p:nvSpPr>
          <p:cNvPr id="45" name="テキスト ボックス 44">
            <a:extLst>
              <a:ext uri="{FF2B5EF4-FFF2-40B4-BE49-F238E27FC236}">
                <a16:creationId xmlns:a16="http://schemas.microsoft.com/office/drawing/2014/main" id="{AADF93A5-8759-844D-A40E-A715404AE0D6}"/>
              </a:ext>
            </a:extLst>
          </p:cNvPr>
          <p:cNvSpPr txBox="1"/>
          <p:nvPr/>
        </p:nvSpPr>
        <p:spPr>
          <a:xfrm>
            <a:off x="647507" y="4012482"/>
            <a:ext cx="1642309" cy="738664"/>
          </a:xfrm>
          <a:prstGeom prst="rect">
            <a:avLst/>
          </a:prstGeom>
          <a:noFill/>
        </p:spPr>
        <p:txBody>
          <a:bodyPr wrap="none" rtlCol="0">
            <a:spAutoFit/>
          </a:bodyPr>
          <a:lstStyle/>
          <a:p>
            <a:pPr algn="ctr"/>
            <a:r>
              <a:rPr kumimoji="1" lang="ja-JP" altLang="en-US" b="1">
                <a:solidFill>
                  <a:schemeClr val="accent3">
                    <a:lumMod val="50000"/>
                  </a:schemeClr>
                </a:solidFill>
                <a:latin typeface="Meiryo" panose="020B0604030504040204" pitchFamily="34" charset="-128"/>
                <a:ea typeface="Meiryo" panose="020B0604030504040204" pitchFamily="34" charset="-128"/>
              </a:rPr>
              <a:t>ハードウェア</a:t>
            </a:r>
            <a:endParaRPr kumimoji="1" lang="en-US" altLang="ja-JP" b="1" dirty="0">
              <a:solidFill>
                <a:schemeClr val="accent3">
                  <a:lumMod val="50000"/>
                </a:schemeClr>
              </a:solidFill>
              <a:latin typeface="Meiryo" panose="020B0604030504040204" pitchFamily="34" charset="-128"/>
              <a:ea typeface="Meiryo" panose="020B0604030504040204" pitchFamily="34" charset="-128"/>
            </a:endParaRPr>
          </a:p>
          <a:p>
            <a:pPr algn="ctr"/>
            <a:r>
              <a:rPr lang="en-US" altLang="ja-JP" sz="2400" dirty="0">
                <a:solidFill>
                  <a:schemeClr val="accent3">
                    <a:lumMod val="50000"/>
                  </a:schemeClr>
                </a:solidFill>
                <a:latin typeface="Meiryo" panose="020B0604030504040204" pitchFamily="34" charset="-128"/>
                <a:ea typeface="Meiryo" panose="020B0604030504040204" pitchFamily="34" charset="-128"/>
              </a:rPr>
              <a:t>Hardware</a:t>
            </a:r>
            <a:endParaRPr kumimoji="1" lang="ja-JP" altLang="en-US" sz="2400">
              <a:solidFill>
                <a:schemeClr val="accent3">
                  <a:lumMod val="50000"/>
                </a:schemeClr>
              </a:solidFill>
              <a:latin typeface="Meiryo" panose="020B0604030504040204" pitchFamily="34" charset="-128"/>
              <a:ea typeface="Meiryo" panose="020B0604030504040204" pitchFamily="34" charset="-128"/>
            </a:endParaRPr>
          </a:p>
        </p:txBody>
      </p:sp>
      <p:grpSp>
        <p:nvGrpSpPr>
          <p:cNvPr id="47" name="グループ化 46">
            <a:extLst>
              <a:ext uri="{FF2B5EF4-FFF2-40B4-BE49-F238E27FC236}">
                <a16:creationId xmlns:a16="http://schemas.microsoft.com/office/drawing/2014/main" id="{0BAF94C0-7FD2-9145-8689-9B0837A66138}"/>
              </a:ext>
            </a:extLst>
          </p:cNvPr>
          <p:cNvGrpSpPr/>
          <p:nvPr/>
        </p:nvGrpSpPr>
        <p:grpSpPr>
          <a:xfrm>
            <a:off x="2417730" y="2006318"/>
            <a:ext cx="2591905" cy="3024337"/>
            <a:chOff x="5662154" y="1996828"/>
            <a:chExt cx="2591905" cy="3024337"/>
          </a:xfrm>
        </p:grpSpPr>
        <p:sp>
          <p:nvSpPr>
            <p:cNvPr id="48" name="正方形/長方形 47">
              <a:extLst>
                <a:ext uri="{FF2B5EF4-FFF2-40B4-BE49-F238E27FC236}">
                  <a16:creationId xmlns:a16="http://schemas.microsoft.com/office/drawing/2014/main" id="{4B1EE20E-2EF9-6B4B-AE06-92D4894B2F72}"/>
                </a:ext>
              </a:extLst>
            </p:cNvPr>
            <p:cNvSpPr/>
            <p:nvPr/>
          </p:nvSpPr>
          <p:spPr>
            <a:xfrm>
              <a:off x="5662154" y="1996828"/>
              <a:ext cx="792088" cy="1457520"/>
            </a:xfrm>
            <a:prstGeom prst="rect">
              <a:avLst/>
            </a:prstGeom>
            <a:solidFill>
              <a:schemeClr val="tx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9" name="正方形/長方形 48">
              <a:extLst>
                <a:ext uri="{FF2B5EF4-FFF2-40B4-BE49-F238E27FC236}">
                  <a16:creationId xmlns:a16="http://schemas.microsoft.com/office/drawing/2014/main" id="{79583682-9EC9-DB45-9643-A8491661AE1F}"/>
                </a:ext>
              </a:extLst>
            </p:cNvPr>
            <p:cNvSpPr/>
            <p:nvPr/>
          </p:nvSpPr>
          <p:spPr>
            <a:xfrm>
              <a:off x="6555205" y="1996828"/>
              <a:ext cx="792088" cy="1457520"/>
            </a:xfrm>
            <a:prstGeom prst="rect">
              <a:avLst/>
            </a:prstGeom>
            <a:solidFill>
              <a:schemeClr val="tx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 name="正方形/長方形 49">
              <a:extLst>
                <a:ext uri="{FF2B5EF4-FFF2-40B4-BE49-F238E27FC236}">
                  <a16:creationId xmlns:a16="http://schemas.microsoft.com/office/drawing/2014/main" id="{070868C2-3C85-1141-A2F2-EDA7F6B418B1}"/>
                </a:ext>
              </a:extLst>
            </p:cNvPr>
            <p:cNvSpPr/>
            <p:nvPr/>
          </p:nvSpPr>
          <p:spPr>
            <a:xfrm>
              <a:off x="7448256" y="1996829"/>
              <a:ext cx="792088" cy="1457520"/>
            </a:xfrm>
            <a:prstGeom prst="rect">
              <a:avLst/>
            </a:prstGeom>
            <a:solidFill>
              <a:schemeClr val="tx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1" name="テキスト ボックス 50">
              <a:extLst>
                <a:ext uri="{FF2B5EF4-FFF2-40B4-BE49-F238E27FC236}">
                  <a16:creationId xmlns:a16="http://schemas.microsoft.com/office/drawing/2014/main" id="{2CFF778C-EA35-EE41-B78A-91714BE95EBB}"/>
                </a:ext>
              </a:extLst>
            </p:cNvPr>
            <p:cNvSpPr txBox="1"/>
            <p:nvPr/>
          </p:nvSpPr>
          <p:spPr>
            <a:xfrm>
              <a:off x="5735033" y="2398602"/>
              <a:ext cx="646331" cy="492443"/>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電</a:t>
              </a:r>
              <a:r>
                <a:rPr kumimoji="1" lang="en-US" altLang="ja-JP" sz="1400" dirty="0">
                  <a:solidFill>
                    <a:schemeClr val="bg1"/>
                  </a:solidFill>
                  <a:latin typeface="Meiryo" panose="020B0604030504040204" pitchFamily="34" charset="-128"/>
                  <a:ea typeface="Meiryo" panose="020B0604030504040204" pitchFamily="34" charset="-128"/>
                </a:rPr>
                <a:t> </a:t>
              </a:r>
              <a:r>
                <a:rPr kumimoji="1" lang="ja-JP" altLang="en-US" sz="1400">
                  <a:solidFill>
                    <a:schemeClr val="bg1"/>
                  </a:solidFill>
                  <a:latin typeface="Meiryo" panose="020B0604030504040204" pitchFamily="34" charset="-128"/>
                  <a:ea typeface="Meiryo" panose="020B0604030504040204" pitchFamily="34" charset="-128"/>
                </a:rPr>
                <a:t>話</a:t>
              </a:r>
              <a:endParaRPr kumimoji="1" lang="en-US" altLang="ja-JP" sz="1400" dirty="0">
                <a:solidFill>
                  <a:schemeClr val="bg1"/>
                </a:solidFill>
                <a:latin typeface="Meiryo" panose="020B0604030504040204" pitchFamily="34" charset="-128"/>
                <a:ea typeface="Meiryo" panose="020B0604030504040204" pitchFamily="34" charset="-128"/>
              </a:endParaRPr>
            </a:p>
            <a:p>
              <a:pPr algn="ctr"/>
              <a:r>
                <a:rPr kumimoji="1" lang="ja-JP" altLang="en-US" sz="1200">
                  <a:solidFill>
                    <a:schemeClr val="bg1"/>
                  </a:solidFill>
                  <a:latin typeface="Meiryo" panose="020B0604030504040204" pitchFamily="34" charset="-128"/>
                  <a:ea typeface="Meiryo" panose="020B0604030504040204" pitchFamily="34" charset="-128"/>
                </a:rPr>
                <a:t>アプリ</a:t>
              </a:r>
            </a:p>
          </p:txBody>
        </p:sp>
        <p:sp>
          <p:nvSpPr>
            <p:cNvPr id="52" name="テキスト ボックス 51">
              <a:extLst>
                <a:ext uri="{FF2B5EF4-FFF2-40B4-BE49-F238E27FC236}">
                  <a16:creationId xmlns:a16="http://schemas.microsoft.com/office/drawing/2014/main" id="{AD6018CB-9EF1-4F4A-A124-63F3CBBF57DC}"/>
                </a:ext>
              </a:extLst>
            </p:cNvPr>
            <p:cNvSpPr txBox="1"/>
            <p:nvPr/>
          </p:nvSpPr>
          <p:spPr>
            <a:xfrm>
              <a:off x="6632149" y="2413992"/>
              <a:ext cx="646331" cy="461665"/>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カメラ</a:t>
              </a:r>
              <a:endParaRPr kumimoji="1" lang="en-US" altLang="ja-JP" sz="1200" dirty="0">
                <a:solidFill>
                  <a:schemeClr val="bg1"/>
                </a:solidFill>
                <a:latin typeface="Meiryo" panose="020B0604030504040204" pitchFamily="34" charset="-128"/>
                <a:ea typeface="Meiryo" panose="020B0604030504040204" pitchFamily="34" charset="-128"/>
              </a:endParaRPr>
            </a:p>
            <a:p>
              <a:pPr algn="ctr"/>
              <a:r>
                <a:rPr lang="ja-JP" altLang="en-US" sz="1200">
                  <a:solidFill>
                    <a:schemeClr val="bg1"/>
                  </a:solidFill>
                  <a:latin typeface="Meiryo" panose="020B0604030504040204" pitchFamily="34" charset="-128"/>
                  <a:ea typeface="Meiryo" panose="020B0604030504040204" pitchFamily="34" charset="-128"/>
                </a:rPr>
                <a:t>アプリ</a:t>
              </a:r>
              <a:endParaRPr kumimoji="1" lang="ja-JP" altLang="en-US">
                <a:solidFill>
                  <a:schemeClr val="bg1"/>
                </a:solidFill>
                <a:latin typeface="Meiryo" panose="020B0604030504040204" pitchFamily="34" charset="-128"/>
                <a:ea typeface="Meiryo" panose="020B0604030504040204" pitchFamily="34" charset="-128"/>
              </a:endParaRPr>
            </a:p>
          </p:txBody>
        </p:sp>
        <p:sp>
          <p:nvSpPr>
            <p:cNvPr id="53" name="テキスト ボックス 52">
              <a:extLst>
                <a:ext uri="{FF2B5EF4-FFF2-40B4-BE49-F238E27FC236}">
                  <a16:creationId xmlns:a16="http://schemas.microsoft.com/office/drawing/2014/main" id="{CE64BD1A-ECFA-674D-9DA7-6F1FFF6C019E}"/>
                </a:ext>
              </a:extLst>
            </p:cNvPr>
            <p:cNvSpPr txBox="1"/>
            <p:nvPr/>
          </p:nvSpPr>
          <p:spPr>
            <a:xfrm>
              <a:off x="7453840" y="2400941"/>
              <a:ext cx="800219" cy="461665"/>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チャット</a:t>
              </a:r>
              <a:endParaRPr kumimoji="1" lang="en-US" altLang="ja-JP" sz="1200" dirty="0">
                <a:solidFill>
                  <a:schemeClr val="bg1"/>
                </a:solidFill>
                <a:latin typeface="Meiryo" panose="020B0604030504040204" pitchFamily="34" charset="-128"/>
                <a:ea typeface="Meiryo" panose="020B0604030504040204" pitchFamily="34" charset="-128"/>
              </a:endParaRPr>
            </a:p>
            <a:p>
              <a:pPr algn="ctr"/>
              <a:r>
                <a:rPr lang="ja-JP" altLang="en-US" sz="1200">
                  <a:solidFill>
                    <a:schemeClr val="bg1"/>
                  </a:solidFill>
                  <a:latin typeface="Meiryo" panose="020B0604030504040204" pitchFamily="34" charset="-128"/>
                  <a:ea typeface="Meiryo" panose="020B0604030504040204" pitchFamily="34" charset="-128"/>
                </a:rPr>
                <a:t>アプリ</a:t>
              </a:r>
              <a:endParaRPr kumimoji="1" lang="ja-JP" altLang="en-US">
                <a:solidFill>
                  <a:schemeClr val="bg1"/>
                </a:solidFill>
                <a:latin typeface="Meiryo" panose="020B0604030504040204" pitchFamily="34" charset="-128"/>
                <a:ea typeface="Meiryo" panose="020B0604030504040204" pitchFamily="34" charset="-128"/>
              </a:endParaRPr>
            </a:p>
          </p:txBody>
        </p:sp>
        <p:sp>
          <p:nvSpPr>
            <p:cNvPr id="54" name="正方形/長方形 53">
              <a:extLst>
                <a:ext uri="{FF2B5EF4-FFF2-40B4-BE49-F238E27FC236}">
                  <a16:creationId xmlns:a16="http://schemas.microsoft.com/office/drawing/2014/main" id="{283AC6C2-8440-B541-82AB-5F8EBEE89429}"/>
                </a:ext>
              </a:extLst>
            </p:cNvPr>
            <p:cNvSpPr/>
            <p:nvPr/>
          </p:nvSpPr>
          <p:spPr>
            <a:xfrm>
              <a:off x="5662154" y="3563645"/>
              <a:ext cx="2578190" cy="1457520"/>
            </a:xfrm>
            <a:prstGeom prst="rect">
              <a:avLst/>
            </a:prstGeom>
            <a:solidFill>
              <a:schemeClr val="accent4"/>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5" name="テキスト ボックス 54">
              <a:extLst>
                <a:ext uri="{FF2B5EF4-FFF2-40B4-BE49-F238E27FC236}">
                  <a16:creationId xmlns:a16="http://schemas.microsoft.com/office/drawing/2014/main" id="{678F3A22-7323-024A-8D06-F5343BD4DDE4}"/>
                </a:ext>
              </a:extLst>
            </p:cNvPr>
            <p:cNvSpPr txBox="1"/>
            <p:nvPr/>
          </p:nvSpPr>
          <p:spPr>
            <a:xfrm>
              <a:off x="6397252" y="4161312"/>
              <a:ext cx="1107996" cy="523220"/>
            </a:xfrm>
            <a:prstGeom prst="rect">
              <a:avLst/>
            </a:prstGeom>
            <a:noFill/>
          </p:spPr>
          <p:txBody>
            <a:bodyPr wrap="none" rtlCol="0">
              <a:spAutoFit/>
            </a:bodyPr>
            <a:lstStyle/>
            <a:p>
              <a:pPr algn="ctr"/>
              <a:r>
                <a:rPr kumimoji="1" lang="ja-JP" altLang="en-US">
                  <a:solidFill>
                    <a:schemeClr val="bg1"/>
                  </a:solidFill>
                  <a:latin typeface="Meiryo" panose="020B0604030504040204" pitchFamily="34" charset="-128"/>
                  <a:ea typeface="Meiryo" panose="020B0604030504040204" pitchFamily="34" charset="-128"/>
                </a:rPr>
                <a:t>汎用機械</a:t>
              </a:r>
              <a:endParaRPr kumimoji="1" lang="en-US" altLang="ja-JP" dirty="0">
                <a:solidFill>
                  <a:schemeClr val="bg1"/>
                </a:solidFill>
                <a:latin typeface="Meiryo" panose="020B0604030504040204" pitchFamily="34" charset="-128"/>
                <a:ea typeface="Meiryo" panose="020B0604030504040204" pitchFamily="34" charset="-128"/>
              </a:endParaRPr>
            </a:p>
            <a:p>
              <a:pPr algn="ctr"/>
              <a:r>
                <a:rPr lang="ja-JP" altLang="en-US" sz="1000">
                  <a:solidFill>
                    <a:schemeClr val="bg1"/>
                  </a:solidFill>
                  <a:latin typeface="Meiryo" panose="020B0604030504040204" pitchFamily="34" charset="-128"/>
                  <a:ea typeface="Meiryo" panose="020B0604030504040204" pitchFamily="34" charset="-128"/>
                </a:rPr>
                <a:t>スマートフォン</a:t>
              </a:r>
              <a:endParaRPr kumimoji="1" lang="ja-JP" altLang="en-US" sz="1000">
                <a:solidFill>
                  <a:schemeClr val="bg1"/>
                </a:solidFill>
                <a:latin typeface="Meiryo" panose="020B0604030504040204" pitchFamily="34" charset="-128"/>
                <a:ea typeface="Meiryo" panose="020B0604030504040204" pitchFamily="34" charset="-128"/>
              </a:endParaRPr>
            </a:p>
          </p:txBody>
        </p:sp>
      </p:grpSp>
      <p:sp>
        <p:nvSpPr>
          <p:cNvPr id="56" name="正方形/長方形 55">
            <a:extLst>
              <a:ext uri="{FF2B5EF4-FFF2-40B4-BE49-F238E27FC236}">
                <a16:creationId xmlns:a16="http://schemas.microsoft.com/office/drawing/2014/main" id="{0C03DE01-F82B-5C46-B8D4-5EE1FBC3005F}"/>
              </a:ext>
            </a:extLst>
          </p:cNvPr>
          <p:cNvSpPr/>
          <p:nvPr/>
        </p:nvSpPr>
        <p:spPr>
          <a:xfrm>
            <a:off x="2417730" y="3157662"/>
            <a:ext cx="2578189" cy="323805"/>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100" dirty="0">
                <a:solidFill>
                  <a:srgbClr val="FFFFFF"/>
                </a:solidFill>
                <a:latin typeface="Meiryo" panose="020B0604030504040204" pitchFamily="34" charset="-128"/>
                <a:ea typeface="Meiryo" panose="020B0604030504040204" pitchFamily="34" charset="-128"/>
                <a:cs typeface="ＭＳ Ｐゴシック"/>
              </a:rPr>
              <a:t>Android </a:t>
            </a:r>
            <a:r>
              <a:rPr lang="ja-JP" altLang="en-US" sz="1100">
                <a:solidFill>
                  <a:srgbClr val="FFFFFF"/>
                </a:solidFill>
                <a:latin typeface="Meiryo" panose="020B0604030504040204" pitchFamily="34" charset="-128"/>
                <a:ea typeface="Meiryo" panose="020B0604030504040204" pitchFamily="34" charset="-128"/>
                <a:cs typeface="ＭＳ Ｐゴシック"/>
              </a:rPr>
              <a:t>や</a:t>
            </a:r>
            <a:r>
              <a:rPr lang="en-US" altLang="ja-JP" sz="1100" dirty="0">
                <a:solidFill>
                  <a:srgbClr val="FFFFFF"/>
                </a:solidFill>
                <a:latin typeface="Meiryo" panose="020B0604030504040204" pitchFamily="34" charset="-128"/>
                <a:ea typeface="Meiryo" panose="020B0604030504040204" pitchFamily="34" charset="-128"/>
                <a:cs typeface="ＭＳ Ｐゴシック"/>
              </a:rPr>
              <a:t> iOS </a:t>
            </a:r>
            <a:r>
              <a:rPr lang="ja-JP" altLang="en-US" sz="1100">
                <a:solidFill>
                  <a:srgbClr val="FFFFFF"/>
                </a:solidFill>
                <a:latin typeface="Meiryo" panose="020B0604030504040204" pitchFamily="34" charset="-128"/>
                <a:ea typeface="Meiryo" panose="020B0604030504040204" pitchFamily="34" charset="-128"/>
                <a:cs typeface="ＭＳ Ｐゴシック"/>
              </a:rPr>
              <a:t>など</a:t>
            </a:r>
            <a:endParaRPr kumimoji="1" lang="ja-JP" altLang="en-US" sz="1100" dirty="0">
              <a:solidFill>
                <a:srgbClr val="FFFFFF"/>
              </a:solidFill>
              <a:latin typeface="Meiryo" panose="020B0604030504040204" pitchFamily="34" charset="-128"/>
              <a:ea typeface="Meiryo" panose="020B0604030504040204" pitchFamily="34" charset="-128"/>
              <a:cs typeface="ＭＳ Ｐゴシック"/>
            </a:endParaRPr>
          </a:p>
        </p:txBody>
      </p:sp>
      <p:pic>
        <p:nvPicPr>
          <p:cNvPr id="35" name="図 34" descr="アイコン&#10;&#10;自動的に生成された説明">
            <a:extLst>
              <a:ext uri="{FF2B5EF4-FFF2-40B4-BE49-F238E27FC236}">
                <a16:creationId xmlns:a16="http://schemas.microsoft.com/office/drawing/2014/main" id="{8E37ADC5-F1EA-7C4E-96CE-A15FF9E6DBD6}"/>
              </a:ext>
            </a:extLst>
          </p:cNvPr>
          <p:cNvPicPr>
            <a:picLocks noChangeAspect="1"/>
          </p:cNvPicPr>
          <p:nvPr/>
        </p:nvPicPr>
        <p:blipFill>
          <a:blip r:embed="rId2"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3387725" y="5198789"/>
            <a:ext cx="658441" cy="655048"/>
          </a:xfrm>
          <a:prstGeom prst="rect">
            <a:avLst/>
          </a:prstGeom>
          <a:effectLst>
            <a:outerShdw blurRad="50800" dist="38100" dir="2700000" algn="tl" rotWithShape="0">
              <a:prstClr val="black">
                <a:alpha val="40000"/>
              </a:prstClr>
            </a:outerShdw>
          </a:effectLst>
        </p:spPr>
      </p:pic>
      <p:pic>
        <p:nvPicPr>
          <p:cNvPr id="6" name="図 5" descr="アイコン&#10;&#10;自動的に生成された説明">
            <a:extLst>
              <a:ext uri="{FF2B5EF4-FFF2-40B4-BE49-F238E27FC236}">
                <a16:creationId xmlns:a16="http://schemas.microsoft.com/office/drawing/2014/main" id="{A21AD37D-53CB-1943-8D42-CEB2FD9D0351}"/>
              </a:ext>
            </a:extLst>
          </p:cNvPr>
          <p:cNvPicPr>
            <a:picLocks noChangeAspect="1"/>
          </p:cNvPicPr>
          <p:nvPr/>
        </p:nvPicPr>
        <p:blipFill>
          <a:blip r:embed="rId3"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6503195" y="5198789"/>
            <a:ext cx="896108" cy="655048"/>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13778176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CC74125F-85AB-1043-BA23-FC01A3EC3183}"/>
              </a:ext>
            </a:extLst>
          </p:cNvPr>
          <p:cNvSpPr>
            <a:spLocks noGrp="1"/>
          </p:cNvSpPr>
          <p:nvPr>
            <p:ph type="title"/>
          </p:nvPr>
        </p:nvSpPr>
        <p:spPr/>
        <p:txBody>
          <a:bodyPr/>
          <a:lstStyle/>
          <a:p>
            <a:r>
              <a:rPr kumimoji="1" lang="ja-JP" altLang="en-US"/>
              <a:t>ソフトウェア化されるインフラ　</a:t>
            </a:r>
          </a:p>
        </p:txBody>
      </p:sp>
      <p:sp>
        <p:nvSpPr>
          <p:cNvPr id="4" name="正方形/長方形 3">
            <a:extLst>
              <a:ext uri="{FF2B5EF4-FFF2-40B4-BE49-F238E27FC236}">
                <a16:creationId xmlns:a16="http://schemas.microsoft.com/office/drawing/2014/main" id="{EB9D977B-6F10-1C4B-B7AE-1B060830E969}"/>
              </a:ext>
            </a:extLst>
          </p:cNvPr>
          <p:cNvSpPr/>
          <p:nvPr/>
        </p:nvSpPr>
        <p:spPr>
          <a:xfrm>
            <a:off x="575556" y="1888817"/>
            <a:ext cx="7992888" cy="1604353"/>
          </a:xfrm>
          <a:prstGeom prst="rect">
            <a:avLst/>
          </a:prstGeom>
          <a:solidFill>
            <a:schemeClr val="accent5">
              <a:lumMod val="20000"/>
              <a:lumOff val="80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正方形/長方形 4">
            <a:extLst>
              <a:ext uri="{FF2B5EF4-FFF2-40B4-BE49-F238E27FC236}">
                <a16:creationId xmlns:a16="http://schemas.microsoft.com/office/drawing/2014/main" id="{2DBC7A6D-A8C1-4F40-A2E2-3D3C5C7CD810}"/>
              </a:ext>
            </a:extLst>
          </p:cNvPr>
          <p:cNvSpPr/>
          <p:nvPr/>
        </p:nvSpPr>
        <p:spPr>
          <a:xfrm>
            <a:off x="575556" y="3543803"/>
            <a:ext cx="7992888" cy="1604353"/>
          </a:xfrm>
          <a:prstGeom prst="rect">
            <a:avLst/>
          </a:prstGeom>
          <a:solidFill>
            <a:schemeClr val="accent3">
              <a:lumMod val="20000"/>
              <a:lumOff val="80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a:extLst>
              <a:ext uri="{FF2B5EF4-FFF2-40B4-BE49-F238E27FC236}">
                <a16:creationId xmlns:a16="http://schemas.microsoft.com/office/drawing/2014/main" id="{8453959D-1E38-9E4D-807E-19E29B1A0FEC}"/>
              </a:ext>
            </a:extLst>
          </p:cNvPr>
          <p:cNvSpPr/>
          <p:nvPr/>
        </p:nvSpPr>
        <p:spPr>
          <a:xfrm>
            <a:off x="2421794" y="1996829"/>
            <a:ext cx="792088" cy="3024336"/>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正方形/長方形 6">
            <a:extLst>
              <a:ext uri="{FF2B5EF4-FFF2-40B4-BE49-F238E27FC236}">
                <a16:creationId xmlns:a16="http://schemas.microsoft.com/office/drawing/2014/main" id="{2B9AD2E6-15B0-3541-83FD-76CE07B3FD14}"/>
              </a:ext>
            </a:extLst>
          </p:cNvPr>
          <p:cNvSpPr/>
          <p:nvPr/>
        </p:nvSpPr>
        <p:spPr>
          <a:xfrm>
            <a:off x="3314845" y="1996829"/>
            <a:ext cx="792088" cy="3024336"/>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正方形/長方形 7">
            <a:extLst>
              <a:ext uri="{FF2B5EF4-FFF2-40B4-BE49-F238E27FC236}">
                <a16:creationId xmlns:a16="http://schemas.microsoft.com/office/drawing/2014/main" id="{D31FD523-A9B7-FB48-8DC0-523EC2BB1265}"/>
              </a:ext>
            </a:extLst>
          </p:cNvPr>
          <p:cNvSpPr/>
          <p:nvPr/>
        </p:nvSpPr>
        <p:spPr>
          <a:xfrm>
            <a:off x="4207896" y="1996830"/>
            <a:ext cx="792088" cy="3024336"/>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 name="テキスト ボックス 32">
            <a:extLst>
              <a:ext uri="{FF2B5EF4-FFF2-40B4-BE49-F238E27FC236}">
                <a16:creationId xmlns:a16="http://schemas.microsoft.com/office/drawing/2014/main" id="{111024BB-4B63-E34E-87AA-7A3A0FA38826}"/>
              </a:ext>
            </a:extLst>
          </p:cNvPr>
          <p:cNvSpPr txBox="1"/>
          <p:nvPr/>
        </p:nvSpPr>
        <p:spPr>
          <a:xfrm>
            <a:off x="2695228" y="1485975"/>
            <a:ext cx="2031326" cy="369332"/>
          </a:xfrm>
          <a:prstGeom prst="rect">
            <a:avLst/>
          </a:prstGeom>
          <a:noFill/>
        </p:spPr>
        <p:txBody>
          <a:bodyPr wrap="none" rtlCol="0">
            <a:spAutoFit/>
          </a:bodyPr>
          <a:lstStyle/>
          <a:p>
            <a:pPr algn="ctr"/>
            <a:r>
              <a:rPr lang="ja-JP" altLang="en-US">
                <a:solidFill>
                  <a:schemeClr val="accent3">
                    <a:lumMod val="75000"/>
                  </a:schemeClr>
                </a:solidFill>
                <a:latin typeface="Meiryo" panose="020B0604030504040204" pitchFamily="34" charset="-128"/>
                <a:ea typeface="Meiryo" panose="020B0604030504040204" pitchFamily="34" charset="-128"/>
              </a:rPr>
              <a:t>一般的なシステム</a:t>
            </a:r>
            <a:endParaRPr kumimoji="1" lang="ja-JP" altLang="en-US">
              <a:solidFill>
                <a:schemeClr val="accent3">
                  <a:lumMod val="75000"/>
                </a:schemeClr>
              </a:solidFill>
              <a:latin typeface="Meiryo" panose="020B0604030504040204" pitchFamily="34" charset="-128"/>
              <a:ea typeface="Meiryo" panose="020B0604030504040204" pitchFamily="34" charset="-128"/>
            </a:endParaRPr>
          </a:p>
        </p:txBody>
      </p:sp>
      <p:sp>
        <p:nvSpPr>
          <p:cNvPr id="34" name="テキスト ボックス 33">
            <a:extLst>
              <a:ext uri="{FF2B5EF4-FFF2-40B4-BE49-F238E27FC236}">
                <a16:creationId xmlns:a16="http://schemas.microsoft.com/office/drawing/2014/main" id="{06FCED54-EF3D-C449-BB05-CD242EEA19AC}"/>
              </a:ext>
            </a:extLst>
          </p:cNvPr>
          <p:cNvSpPr txBox="1"/>
          <p:nvPr/>
        </p:nvSpPr>
        <p:spPr>
          <a:xfrm>
            <a:off x="5243091" y="1484784"/>
            <a:ext cx="3416320" cy="369332"/>
          </a:xfrm>
          <a:prstGeom prst="rect">
            <a:avLst/>
          </a:prstGeom>
          <a:noFill/>
        </p:spPr>
        <p:txBody>
          <a:bodyPr wrap="none" rtlCol="0">
            <a:spAutoFit/>
          </a:bodyPr>
          <a:lstStyle/>
          <a:p>
            <a:pPr algn="ctr"/>
            <a:r>
              <a:rPr kumimoji="1" lang="ja-JP" altLang="en-US">
                <a:solidFill>
                  <a:schemeClr val="accent4">
                    <a:lumMod val="50000"/>
                  </a:schemeClr>
                </a:solidFill>
                <a:latin typeface="Meiryo" panose="020B0604030504040204" pitchFamily="34" charset="-128"/>
                <a:ea typeface="Meiryo" panose="020B0604030504040204" pitchFamily="34" charset="-128"/>
              </a:rPr>
              <a:t>ソフトウェア化されたシステム</a:t>
            </a:r>
          </a:p>
        </p:txBody>
      </p:sp>
      <p:sp>
        <p:nvSpPr>
          <p:cNvPr id="44" name="テキスト ボックス 43">
            <a:extLst>
              <a:ext uri="{FF2B5EF4-FFF2-40B4-BE49-F238E27FC236}">
                <a16:creationId xmlns:a16="http://schemas.microsoft.com/office/drawing/2014/main" id="{4B2DB29D-D7B0-D643-878D-FE49DE93A3A5}"/>
              </a:ext>
            </a:extLst>
          </p:cNvPr>
          <p:cNvSpPr txBox="1"/>
          <p:nvPr/>
        </p:nvSpPr>
        <p:spPr>
          <a:xfrm>
            <a:off x="683831" y="2418999"/>
            <a:ext cx="1569660" cy="738664"/>
          </a:xfrm>
          <a:prstGeom prst="rect">
            <a:avLst/>
          </a:prstGeom>
          <a:noFill/>
        </p:spPr>
        <p:txBody>
          <a:bodyPr wrap="none" rtlCol="0">
            <a:spAutoFit/>
          </a:bodyPr>
          <a:lstStyle/>
          <a:p>
            <a:pPr algn="ctr"/>
            <a:r>
              <a:rPr kumimoji="1" lang="ja-JP" altLang="en-US" b="1">
                <a:solidFill>
                  <a:schemeClr val="tx2">
                    <a:lumMod val="75000"/>
                  </a:schemeClr>
                </a:solidFill>
                <a:latin typeface="Meiryo" panose="020B0604030504040204" pitchFamily="34" charset="-128"/>
                <a:ea typeface="Meiryo" panose="020B0604030504040204" pitchFamily="34" charset="-128"/>
              </a:rPr>
              <a:t>ソフトウェア</a:t>
            </a:r>
            <a:endParaRPr kumimoji="1" lang="en-US" altLang="ja-JP" b="1" dirty="0">
              <a:solidFill>
                <a:schemeClr val="tx2">
                  <a:lumMod val="75000"/>
                </a:schemeClr>
              </a:solidFill>
              <a:latin typeface="Meiryo" panose="020B0604030504040204" pitchFamily="34" charset="-128"/>
              <a:ea typeface="Meiryo" panose="020B0604030504040204" pitchFamily="34" charset="-128"/>
            </a:endParaRPr>
          </a:p>
          <a:p>
            <a:pPr algn="ctr"/>
            <a:r>
              <a:rPr lang="en-US" altLang="ja-JP" sz="2400" dirty="0">
                <a:solidFill>
                  <a:schemeClr val="tx2">
                    <a:lumMod val="75000"/>
                  </a:schemeClr>
                </a:solidFill>
                <a:latin typeface="Meiryo" panose="020B0604030504040204" pitchFamily="34" charset="-128"/>
                <a:ea typeface="Meiryo" panose="020B0604030504040204" pitchFamily="34" charset="-128"/>
              </a:rPr>
              <a:t>Software</a:t>
            </a:r>
            <a:endParaRPr kumimoji="1" lang="ja-JP" altLang="en-US" sz="2400">
              <a:solidFill>
                <a:schemeClr val="tx2">
                  <a:lumMod val="75000"/>
                </a:schemeClr>
              </a:solidFill>
              <a:latin typeface="Meiryo" panose="020B0604030504040204" pitchFamily="34" charset="-128"/>
              <a:ea typeface="Meiryo" panose="020B0604030504040204" pitchFamily="34" charset="-128"/>
            </a:endParaRPr>
          </a:p>
        </p:txBody>
      </p:sp>
      <p:sp>
        <p:nvSpPr>
          <p:cNvPr id="45" name="テキスト ボックス 44">
            <a:extLst>
              <a:ext uri="{FF2B5EF4-FFF2-40B4-BE49-F238E27FC236}">
                <a16:creationId xmlns:a16="http://schemas.microsoft.com/office/drawing/2014/main" id="{AADF93A5-8759-844D-A40E-A715404AE0D6}"/>
              </a:ext>
            </a:extLst>
          </p:cNvPr>
          <p:cNvSpPr txBox="1"/>
          <p:nvPr/>
        </p:nvSpPr>
        <p:spPr>
          <a:xfrm>
            <a:off x="647507" y="4012482"/>
            <a:ext cx="1642309" cy="738664"/>
          </a:xfrm>
          <a:prstGeom prst="rect">
            <a:avLst/>
          </a:prstGeom>
          <a:noFill/>
        </p:spPr>
        <p:txBody>
          <a:bodyPr wrap="none" rtlCol="0">
            <a:spAutoFit/>
          </a:bodyPr>
          <a:lstStyle/>
          <a:p>
            <a:pPr algn="ctr"/>
            <a:r>
              <a:rPr kumimoji="1" lang="ja-JP" altLang="en-US" b="1">
                <a:solidFill>
                  <a:schemeClr val="accent3">
                    <a:lumMod val="50000"/>
                  </a:schemeClr>
                </a:solidFill>
                <a:latin typeface="Meiryo" panose="020B0604030504040204" pitchFamily="34" charset="-128"/>
                <a:ea typeface="Meiryo" panose="020B0604030504040204" pitchFamily="34" charset="-128"/>
              </a:rPr>
              <a:t>ハードウェア</a:t>
            </a:r>
            <a:endParaRPr kumimoji="1" lang="en-US" altLang="ja-JP" b="1" dirty="0">
              <a:solidFill>
                <a:schemeClr val="accent3">
                  <a:lumMod val="50000"/>
                </a:schemeClr>
              </a:solidFill>
              <a:latin typeface="Meiryo" panose="020B0604030504040204" pitchFamily="34" charset="-128"/>
              <a:ea typeface="Meiryo" panose="020B0604030504040204" pitchFamily="34" charset="-128"/>
            </a:endParaRPr>
          </a:p>
          <a:p>
            <a:pPr algn="ctr"/>
            <a:r>
              <a:rPr lang="en-US" altLang="ja-JP" sz="2400" dirty="0">
                <a:solidFill>
                  <a:schemeClr val="accent3">
                    <a:lumMod val="50000"/>
                  </a:schemeClr>
                </a:solidFill>
                <a:latin typeface="Meiryo" panose="020B0604030504040204" pitchFamily="34" charset="-128"/>
                <a:ea typeface="Meiryo" panose="020B0604030504040204" pitchFamily="34" charset="-128"/>
              </a:rPr>
              <a:t>Hardware</a:t>
            </a:r>
            <a:endParaRPr kumimoji="1" lang="ja-JP" altLang="en-US" sz="2400">
              <a:solidFill>
                <a:schemeClr val="accent3">
                  <a:lumMod val="50000"/>
                </a:schemeClr>
              </a:solidFill>
              <a:latin typeface="Meiryo" panose="020B0604030504040204" pitchFamily="34" charset="-128"/>
              <a:ea typeface="Meiryo" panose="020B0604030504040204" pitchFamily="34" charset="-128"/>
            </a:endParaRPr>
          </a:p>
        </p:txBody>
      </p:sp>
      <p:sp>
        <p:nvSpPr>
          <p:cNvPr id="47" name="角丸四角形 46">
            <a:extLst>
              <a:ext uri="{FF2B5EF4-FFF2-40B4-BE49-F238E27FC236}">
                <a16:creationId xmlns:a16="http://schemas.microsoft.com/office/drawing/2014/main" id="{C54FBB6A-F352-9540-954D-63EA3FCEAF38}"/>
              </a:ext>
            </a:extLst>
          </p:cNvPr>
          <p:cNvSpPr/>
          <p:nvPr/>
        </p:nvSpPr>
        <p:spPr>
          <a:xfrm>
            <a:off x="2461073" y="3160442"/>
            <a:ext cx="713013" cy="628598"/>
          </a:xfrm>
          <a:prstGeom prst="roundRect">
            <a:avLst>
              <a:gd name="adj" fmla="val 50000"/>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48" name="図形グループ 309">
            <a:extLst>
              <a:ext uri="{FF2B5EF4-FFF2-40B4-BE49-F238E27FC236}">
                <a16:creationId xmlns:a16="http://schemas.microsoft.com/office/drawing/2014/main" id="{B6982CA9-2FA0-7C43-900F-707543CF7A30}"/>
              </a:ext>
            </a:extLst>
          </p:cNvPr>
          <p:cNvGrpSpPr/>
          <p:nvPr/>
        </p:nvGrpSpPr>
        <p:grpSpPr>
          <a:xfrm>
            <a:off x="2537213" y="3429000"/>
            <a:ext cx="232617" cy="95895"/>
            <a:chOff x="6769100" y="1390650"/>
            <a:chExt cx="317500" cy="157483"/>
          </a:xfrm>
        </p:grpSpPr>
        <p:sp>
          <p:nvSpPr>
            <p:cNvPr id="49" name="正方形/長方形 48">
              <a:extLst>
                <a:ext uri="{FF2B5EF4-FFF2-40B4-BE49-F238E27FC236}">
                  <a16:creationId xmlns:a16="http://schemas.microsoft.com/office/drawing/2014/main" id="{316377D8-B1E6-A24D-A7C3-776AD40E73DB}"/>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 name="円/楕円 49">
              <a:extLst>
                <a:ext uri="{FF2B5EF4-FFF2-40B4-BE49-F238E27FC236}">
                  <a16:creationId xmlns:a16="http://schemas.microsoft.com/office/drawing/2014/main" id="{80AD2B84-DF40-F145-84FE-A9864D3DAE13}"/>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1" name="直線コネクタ 50">
              <a:extLst>
                <a:ext uri="{FF2B5EF4-FFF2-40B4-BE49-F238E27FC236}">
                  <a16:creationId xmlns:a16="http://schemas.microsoft.com/office/drawing/2014/main" id="{4557B02E-75E7-704C-8A7C-1E819727BFB9}"/>
                </a:ext>
              </a:extLst>
            </p:cNvPr>
            <p:cNvCxnSpPr/>
            <p:nvPr/>
          </p:nvCxnSpPr>
          <p:spPr>
            <a:xfrm>
              <a:off x="6894140" y="146896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2" name="図形グループ 330">
            <a:extLst>
              <a:ext uri="{FF2B5EF4-FFF2-40B4-BE49-F238E27FC236}">
                <a16:creationId xmlns:a16="http://schemas.microsoft.com/office/drawing/2014/main" id="{A7EF384D-32B0-A54B-B402-2F35D1F57F08}"/>
              </a:ext>
            </a:extLst>
          </p:cNvPr>
          <p:cNvGrpSpPr/>
          <p:nvPr/>
        </p:nvGrpSpPr>
        <p:grpSpPr>
          <a:xfrm>
            <a:off x="2539183" y="3581626"/>
            <a:ext cx="232617" cy="95895"/>
            <a:chOff x="6769100" y="1390650"/>
            <a:chExt cx="317500" cy="157483"/>
          </a:xfrm>
        </p:grpSpPr>
        <p:sp>
          <p:nvSpPr>
            <p:cNvPr id="53" name="正方形/長方形 52">
              <a:extLst>
                <a:ext uri="{FF2B5EF4-FFF2-40B4-BE49-F238E27FC236}">
                  <a16:creationId xmlns:a16="http://schemas.microsoft.com/office/drawing/2014/main" id="{899F81C8-935A-BE49-8A2E-343A5AFE34B9}"/>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 name="円/楕円 53">
              <a:extLst>
                <a:ext uri="{FF2B5EF4-FFF2-40B4-BE49-F238E27FC236}">
                  <a16:creationId xmlns:a16="http://schemas.microsoft.com/office/drawing/2014/main" id="{417F5A44-7B8F-2448-B0F9-AFF43E5B1E1C}"/>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5" name="直線コネクタ 54">
              <a:extLst>
                <a:ext uri="{FF2B5EF4-FFF2-40B4-BE49-F238E27FC236}">
                  <a16:creationId xmlns:a16="http://schemas.microsoft.com/office/drawing/2014/main" id="{8C137C47-7CB9-9D44-8FA6-340814828CF0}"/>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6" name="図形グループ 339">
            <a:extLst>
              <a:ext uri="{FF2B5EF4-FFF2-40B4-BE49-F238E27FC236}">
                <a16:creationId xmlns:a16="http://schemas.microsoft.com/office/drawing/2014/main" id="{9320B933-5FAA-4D4E-9C58-D8615EB41F52}"/>
              </a:ext>
            </a:extLst>
          </p:cNvPr>
          <p:cNvGrpSpPr/>
          <p:nvPr/>
        </p:nvGrpSpPr>
        <p:grpSpPr>
          <a:xfrm>
            <a:off x="2817944" y="3438006"/>
            <a:ext cx="232617" cy="95895"/>
            <a:chOff x="6769100" y="1390650"/>
            <a:chExt cx="317500" cy="157483"/>
          </a:xfrm>
        </p:grpSpPr>
        <p:sp>
          <p:nvSpPr>
            <p:cNvPr id="57" name="正方形/長方形 56">
              <a:extLst>
                <a:ext uri="{FF2B5EF4-FFF2-40B4-BE49-F238E27FC236}">
                  <a16:creationId xmlns:a16="http://schemas.microsoft.com/office/drawing/2014/main" id="{3CBC7066-DCE6-C649-9FBE-E7DFC6373CDF}"/>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8" name="円/楕円 57">
              <a:extLst>
                <a:ext uri="{FF2B5EF4-FFF2-40B4-BE49-F238E27FC236}">
                  <a16:creationId xmlns:a16="http://schemas.microsoft.com/office/drawing/2014/main" id="{0626B2F7-5A5E-1B43-8A01-9E13A1010980}"/>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9" name="直線コネクタ 58">
              <a:extLst>
                <a:ext uri="{FF2B5EF4-FFF2-40B4-BE49-F238E27FC236}">
                  <a16:creationId xmlns:a16="http://schemas.microsoft.com/office/drawing/2014/main" id="{4964AF5A-AFE6-6044-A8DE-0E3BDE6BE01B}"/>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0" name="図形グループ 355">
            <a:extLst>
              <a:ext uri="{FF2B5EF4-FFF2-40B4-BE49-F238E27FC236}">
                <a16:creationId xmlns:a16="http://schemas.microsoft.com/office/drawing/2014/main" id="{A9E2FFDF-4395-7C48-AEA3-2365ED429F29}"/>
              </a:ext>
            </a:extLst>
          </p:cNvPr>
          <p:cNvGrpSpPr/>
          <p:nvPr/>
        </p:nvGrpSpPr>
        <p:grpSpPr>
          <a:xfrm>
            <a:off x="2817944" y="3584167"/>
            <a:ext cx="232617" cy="95895"/>
            <a:chOff x="6769100" y="1390650"/>
            <a:chExt cx="317500" cy="157483"/>
          </a:xfrm>
        </p:grpSpPr>
        <p:sp>
          <p:nvSpPr>
            <p:cNvPr id="61" name="正方形/長方形 60">
              <a:extLst>
                <a:ext uri="{FF2B5EF4-FFF2-40B4-BE49-F238E27FC236}">
                  <a16:creationId xmlns:a16="http://schemas.microsoft.com/office/drawing/2014/main" id="{D51BA752-34B4-6148-8A58-93273254DB5A}"/>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2" name="円/楕円 61">
              <a:extLst>
                <a:ext uri="{FF2B5EF4-FFF2-40B4-BE49-F238E27FC236}">
                  <a16:creationId xmlns:a16="http://schemas.microsoft.com/office/drawing/2014/main" id="{4A740DE3-0EDA-D243-BE0F-FED434A9F720}"/>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3" name="直線コネクタ 62">
              <a:extLst>
                <a:ext uri="{FF2B5EF4-FFF2-40B4-BE49-F238E27FC236}">
                  <a16:creationId xmlns:a16="http://schemas.microsoft.com/office/drawing/2014/main" id="{C1874E78-A952-AA48-B720-AD8F36A3D6B3}"/>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64" name="フローチャート: 磁気ディスク 63">
            <a:extLst>
              <a:ext uri="{FF2B5EF4-FFF2-40B4-BE49-F238E27FC236}">
                <a16:creationId xmlns:a16="http://schemas.microsoft.com/office/drawing/2014/main" id="{9EAAB2AC-2B63-0846-B6CB-A40C58A47CDC}"/>
              </a:ext>
            </a:extLst>
          </p:cNvPr>
          <p:cNvSpPr/>
          <p:nvPr/>
        </p:nvSpPr>
        <p:spPr>
          <a:xfrm>
            <a:off x="2652675" y="3735329"/>
            <a:ext cx="296417" cy="269735"/>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65" name="図形グループ 369">
            <a:extLst>
              <a:ext uri="{FF2B5EF4-FFF2-40B4-BE49-F238E27FC236}">
                <a16:creationId xmlns:a16="http://schemas.microsoft.com/office/drawing/2014/main" id="{75AEFF7A-55C2-1C46-B3E7-C8CAC555A88F}"/>
              </a:ext>
            </a:extLst>
          </p:cNvPr>
          <p:cNvGrpSpPr/>
          <p:nvPr/>
        </p:nvGrpSpPr>
        <p:grpSpPr>
          <a:xfrm>
            <a:off x="2453809" y="2935369"/>
            <a:ext cx="384888" cy="275693"/>
            <a:chOff x="758730" y="3198675"/>
            <a:chExt cx="806939" cy="688305"/>
          </a:xfrm>
        </p:grpSpPr>
        <p:sp>
          <p:nvSpPr>
            <p:cNvPr id="66" name="正方形/長方形 65">
              <a:extLst>
                <a:ext uri="{FF2B5EF4-FFF2-40B4-BE49-F238E27FC236}">
                  <a16:creationId xmlns:a16="http://schemas.microsoft.com/office/drawing/2014/main" id="{0AFC5BC6-B166-924C-9479-80F44DEAE428}"/>
                </a:ext>
              </a:extLst>
            </p:cNvPr>
            <p:cNvSpPr/>
            <p:nvPr/>
          </p:nvSpPr>
          <p:spPr>
            <a:xfrm>
              <a:off x="1253932" y="3267470"/>
              <a:ext cx="311737" cy="579575"/>
            </a:xfrm>
            <a:prstGeom prst="rect">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7" name="角丸四角形 66">
              <a:extLst>
                <a:ext uri="{FF2B5EF4-FFF2-40B4-BE49-F238E27FC236}">
                  <a16:creationId xmlns:a16="http://schemas.microsoft.com/office/drawing/2014/main" id="{003D9973-B136-7F41-A48B-5AD71C6F114C}"/>
                </a:ext>
              </a:extLst>
            </p:cNvPr>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8" name="角丸四角形 67">
              <a:extLst>
                <a:ext uri="{FF2B5EF4-FFF2-40B4-BE49-F238E27FC236}">
                  <a16:creationId xmlns:a16="http://schemas.microsoft.com/office/drawing/2014/main" id="{5F92A45C-D524-DD48-A2F8-C7BD8ABE9157}"/>
                </a:ext>
              </a:extLst>
            </p:cNvPr>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9" name="台形 68">
              <a:extLst>
                <a:ext uri="{FF2B5EF4-FFF2-40B4-BE49-F238E27FC236}">
                  <a16:creationId xmlns:a16="http://schemas.microsoft.com/office/drawing/2014/main" id="{06B421BF-AFD1-524F-B15A-16E8087FE79C}"/>
                </a:ext>
              </a:extLst>
            </p:cNvPr>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81" name="図形グループ 399">
            <a:extLst>
              <a:ext uri="{FF2B5EF4-FFF2-40B4-BE49-F238E27FC236}">
                <a16:creationId xmlns:a16="http://schemas.microsoft.com/office/drawing/2014/main" id="{E04C0351-894A-5648-8358-F47CA59EB468}"/>
              </a:ext>
            </a:extLst>
          </p:cNvPr>
          <p:cNvGrpSpPr/>
          <p:nvPr/>
        </p:nvGrpSpPr>
        <p:grpSpPr>
          <a:xfrm>
            <a:off x="2878493" y="2924944"/>
            <a:ext cx="296417" cy="283093"/>
            <a:chOff x="2667295" y="1059799"/>
            <a:chExt cx="681672" cy="722281"/>
          </a:xfrm>
        </p:grpSpPr>
        <p:sp>
          <p:nvSpPr>
            <p:cNvPr id="82" name="角丸四角形 81">
              <a:extLst>
                <a:ext uri="{FF2B5EF4-FFF2-40B4-BE49-F238E27FC236}">
                  <a16:creationId xmlns:a16="http://schemas.microsoft.com/office/drawing/2014/main" id="{B1FABD3F-13B9-BB49-92E4-BA907A8F8A60}"/>
                </a:ext>
              </a:extLst>
            </p:cNvPr>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83" name="図 82">
              <a:extLst>
                <a:ext uri="{FF2B5EF4-FFF2-40B4-BE49-F238E27FC236}">
                  <a16:creationId xmlns:a16="http://schemas.microsoft.com/office/drawing/2014/main" id="{9CDDE371-E2E0-9742-84EC-E20C1BAB1AB3}"/>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67295" y="1059799"/>
              <a:ext cx="681672" cy="722281"/>
            </a:xfrm>
            <a:prstGeom prst="rect">
              <a:avLst/>
            </a:prstGeom>
          </p:spPr>
        </p:pic>
      </p:grpSp>
      <p:sp>
        <p:nvSpPr>
          <p:cNvPr id="95" name="角丸四角形 94">
            <a:extLst>
              <a:ext uri="{FF2B5EF4-FFF2-40B4-BE49-F238E27FC236}">
                <a16:creationId xmlns:a16="http://schemas.microsoft.com/office/drawing/2014/main" id="{C115B55B-CE88-6447-A1F6-8284235BAE38}"/>
              </a:ext>
            </a:extLst>
          </p:cNvPr>
          <p:cNvSpPr/>
          <p:nvPr/>
        </p:nvSpPr>
        <p:spPr>
          <a:xfrm>
            <a:off x="3354124" y="3171029"/>
            <a:ext cx="713013" cy="628598"/>
          </a:xfrm>
          <a:prstGeom prst="roundRect">
            <a:avLst>
              <a:gd name="adj" fmla="val 50000"/>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96" name="図形グループ 309">
            <a:extLst>
              <a:ext uri="{FF2B5EF4-FFF2-40B4-BE49-F238E27FC236}">
                <a16:creationId xmlns:a16="http://schemas.microsoft.com/office/drawing/2014/main" id="{6DCE23EB-75C5-9E4C-8FF8-CD640F7C67A0}"/>
              </a:ext>
            </a:extLst>
          </p:cNvPr>
          <p:cNvGrpSpPr/>
          <p:nvPr/>
        </p:nvGrpSpPr>
        <p:grpSpPr>
          <a:xfrm>
            <a:off x="3430264" y="3440050"/>
            <a:ext cx="232617" cy="95895"/>
            <a:chOff x="6769100" y="1390650"/>
            <a:chExt cx="317500" cy="157483"/>
          </a:xfrm>
        </p:grpSpPr>
        <p:sp>
          <p:nvSpPr>
            <p:cNvPr id="97" name="正方形/長方形 96">
              <a:extLst>
                <a:ext uri="{FF2B5EF4-FFF2-40B4-BE49-F238E27FC236}">
                  <a16:creationId xmlns:a16="http://schemas.microsoft.com/office/drawing/2014/main" id="{528723BC-711D-BF4B-A084-AB5CB93CAEC3}"/>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8" name="円/楕円 97">
              <a:extLst>
                <a:ext uri="{FF2B5EF4-FFF2-40B4-BE49-F238E27FC236}">
                  <a16:creationId xmlns:a16="http://schemas.microsoft.com/office/drawing/2014/main" id="{0EA0D50A-E842-124F-A937-78CD684EF7D6}"/>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99" name="直線コネクタ 98">
              <a:extLst>
                <a:ext uri="{FF2B5EF4-FFF2-40B4-BE49-F238E27FC236}">
                  <a16:creationId xmlns:a16="http://schemas.microsoft.com/office/drawing/2014/main" id="{966921CE-B368-F649-AF4D-9E44D3DF2C73}"/>
                </a:ext>
              </a:extLst>
            </p:cNvPr>
            <p:cNvCxnSpPr/>
            <p:nvPr/>
          </p:nvCxnSpPr>
          <p:spPr>
            <a:xfrm>
              <a:off x="6894140" y="146896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00" name="図形グループ 330">
            <a:extLst>
              <a:ext uri="{FF2B5EF4-FFF2-40B4-BE49-F238E27FC236}">
                <a16:creationId xmlns:a16="http://schemas.microsoft.com/office/drawing/2014/main" id="{1FE65443-86AF-474B-AE94-D9EC7E150C71}"/>
              </a:ext>
            </a:extLst>
          </p:cNvPr>
          <p:cNvGrpSpPr/>
          <p:nvPr/>
        </p:nvGrpSpPr>
        <p:grpSpPr>
          <a:xfrm>
            <a:off x="3432234" y="3586980"/>
            <a:ext cx="232617" cy="95895"/>
            <a:chOff x="6769100" y="1390650"/>
            <a:chExt cx="317500" cy="157483"/>
          </a:xfrm>
        </p:grpSpPr>
        <p:sp>
          <p:nvSpPr>
            <p:cNvPr id="101" name="正方形/長方形 100">
              <a:extLst>
                <a:ext uri="{FF2B5EF4-FFF2-40B4-BE49-F238E27FC236}">
                  <a16:creationId xmlns:a16="http://schemas.microsoft.com/office/drawing/2014/main" id="{E24487BA-AE1D-3140-A53F-9E121E2572E8}"/>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2" name="円/楕円 101">
              <a:extLst>
                <a:ext uri="{FF2B5EF4-FFF2-40B4-BE49-F238E27FC236}">
                  <a16:creationId xmlns:a16="http://schemas.microsoft.com/office/drawing/2014/main" id="{FA9DBF29-0D32-1744-84D3-F422255D9AAD}"/>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03" name="直線コネクタ 102">
              <a:extLst>
                <a:ext uri="{FF2B5EF4-FFF2-40B4-BE49-F238E27FC236}">
                  <a16:creationId xmlns:a16="http://schemas.microsoft.com/office/drawing/2014/main" id="{16A18360-4D9F-C743-9DF3-8FC6D307865B}"/>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08" name="図形グループ 355">
            <a:extLst>
              <a:ext uri="{FF2B5EF4-FFF2-40B4-BE49-F238E27FC236}">
                <a16:creationId xmlns:a16="http://schemas.microsoft.com/office/drawing/2014/main" id="{224F7207-AFAA-7142-9BF8-30D1DDDAB08B}"/>
              </a:ext>
            </a:extLst>
          </p:cNvPr>
          <p:cNvGrpSpPr/>
          <p:nvPr/>
        </p:nvGrpSpPr>
        <p:grpSpPr>
          <a:xfrm>
            <a:off x="3710995" y="3589521"/>
            <a:ext cx="232617" cy="95895"/>
            <a:chOff x="6769100" y="1390650"/>
            <a:chExt cx="317500" cy="157483"/>
          </a:xfrm>
        </p:grpSpPr>
        <p:sp>
          <p:nvSpPr>
            <p:cNvPr id="109" name="正方形/長方形 108">
              <a:extLst>
                <a:ext uri="{FF2B5EF4-FFF2-40B4-BE49-F238E27FC236}">
                  <a16:creationId xmlns:a16="http://schemas.microsoft.com/office/drawing/2014/main" id="{E7DC1927-BC10-5541-A574-58E266505265}"/>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0" name="円/楕円 109">
              <a:extLst>
                <a:ext uri="{FF2B5EF4-FFF2-40B4-BE49-F238E27FC236}">
                  <a16:creationId xmlns:a16="http://schemas.microsoft.com/office/drawing/2014/main" id="{70834972-F493-3F4A-8CB3-10660351A7C3}"/>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11" name="直線コネクタ 110">
              <a:extLst>
                <a:ext uri="{FF2B5EF4-FFF2-40B4-BE49-F238E27FC236}">
                  <a16:creationId xmlns:a16="http://schemas.microsoft.com/office/drawing/2014/main" id="{46CC9CD9-13F0-8749-B0AC-C05CEE47C114}"/>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112" name="フローチャート: 磁気ディスク 111">
            <a:extLst>
              <a:ext uri="{FF2B5EF4-FFF2-40B4-BE49-F238E27FC236}">
                <a16:creationId xmlns:a16="http://schemas.microsoft.com/office/drawing/2014/main" id="{FA08D9F2-316D-8140-AA7F-2C76D201633C}"/>
              </a:ext>
            </a:extLst>
          </p:cNvPr>
          <p:cNvSpPr/>
          <p:nvPr/>
        </p:nvSpPr>
        <p:spPr>
          <a:xfrm>
            <a:off x="3372370" y="3752754"/>
            <a:ext cx="296417" cy="269735"/>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113" name="図形グループ 369">
            <a:extLst>
              <a:ext uri="{FF2B5EF4-FFF2-40B4-BE49-F238E27FC236}">
                <a16:creationId xmlns:a16="http://schemas.microsoft.com/office/drawing/2014/main" id="{7783E23B-5FD3-6247-9AC1-6B621436B664}"/>
              </a:ext>
            </a:extLst>
          </p:cNvPr>
          <p:cNvGrpSpPr/>
          <p:nvPr/>
        </p:nvGrpSpPr>
        <p:grpSpPr>
          <a:xfrm>
            <a:off x="3346860" y="2940723"/>
            <a:ext cx="384888" cy="275693"/>
            <a:chOff x="758730" y="3198675"/>
            <a:chExt cx="806939" cy="688305"/>
          </a:xfrm>
        </p:grpSpPr>
        <p:sp>
          <p:nvSpPr>
            <p:cNvPr id="114" name="正方形/長方形 113">
              <a:extLst>
                <a:ext uri="{FF2B5EF4-FFF2-40B4-BE49-F238E27FC236}">
                  <a16:creationId xmlns:a16="http://schemas.microsoft.com/office/drawing/2014/main" id="{9F2AE7FA-FA91-344F-99F1-22595CD88035}"/>
                </a:ext>
              </a:extLst>
            </p:cNvPr>
            <p:cNvSpPr/>
            <p:nvPr/>
          </p:nvSpPr>
          <p:spPr>
            <a:xfrm>
              <a:off x="1253932" y="3267470"/>
              <a:ext cx="311737" cy="579575"/>
            </a:xfrm>
            <a:prstGeom prst="rect">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5" name="角丸四角形 114">
              <a:extLst>
                <a:ext uri="{FF2B5EF4-FFF2-40B4-BE49-F238E27FC236}">
                  <a16:creationId xmlns:a16="http://schemas.microsoft.com/office/drawing/2014/main" id="{CFA602D6-CB32-6D47-9517-F243216E9B50}"/>
                </a:ext>
              </a:extLst>
            </p:cNvPr>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6" name="角丸四角形 115">
              <a:extLst>
                <a:ext uri="{FF2B5EF4-FFF2-40B4-BE49-F238E27FC236}">
                  <a16:creationId xmlns:a16="http://schemas.microsoft.com/office/drawing/2014/main" id="{B2A3F5BF-2C23-E849-913B-3847EBA67560}"/>
                </a:ext>
              </a:extLst>
            </p:cNvPr>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7" name="台形 116">
              <a:extLst>
                <a:ext uri="{FF2B5EF4-FFF2-40B4-BE49-F238E27FC236}">
                  <a16:creationId xmlns:a16="http://schemas.microsoft.com/office/drawing/2014/main" id="{3EBF573F-1626-2C4A-9763-E9317EE07204}"/>
                </a:ext>
              </a:extLst>
            </p:cNvPr>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18" name="図形グループ 399">
            <a:extLst>
              <a:ext uri="{FF2B5EF4-FFF2-40B4-BE49-F238E27FC236}">
                <a16:creationId xmlns:a16="http://schemas.microsoft.com/office/drawing/2014/main" id="{C00666F8-18B9-8A46-B157-7C4724EEA0E4}"/>
              </a:ext>
            </a:extLst>
          </p:cNvPr>
          <p:cNvGrpSpPr/>
          <p:nvPr/>
        </p:nvGrpSpPr>
        <p:grpSpPr>
          <a:xfrm>
            <a:off x="3771544" y="2930298"/>
            <a:ext cx="296417" cy="283093"/>
            <a:chOff x="2667295" y="1059799"/>
            <a:chExt cx="681672" cy="722281"/>
          </a:xfrm>
        </p:grpSpPr>
        <p:sp>
          <p:nvSpPr>
            <p:cNvPr id="119" name="角丸四角形 118">
              <a:extLst>
                <a:ext uri="{FF2B5EF4-FFF2-40B4-BE49-F238E27FC236}">
                  <a16:creationId xmlns:a16="http://schemas.microsoft.com/office/drawing/2014/main" id="{7DF9A204-6E05-5A4C-AB8F-96F06B485206}"/>
                </a:ext>
              </a:extLst>
            </p:cNvPr>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120" name="図 119">
              <a:extLst>
                <a:ext uri="{FF2B5EF4-FFF2-40B4-BE49-F238E27FC236}">
                  <a16:creationId xmlns:a16="http://schemas.microsoft.com/office/drawing/2014/main" id="{B1B3886B-E908-7B44-899F-CE65F61194FE}"/>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67295" y="1059799"/>
              <a:ext cx="681672" cy="722281"/>
            </a:xfrm>
            <a:prstGeom prst="rect">
              <a:avLst/>
            </a:prstGeom>
          </p:spPr>
        </p:pic>
      </p:grpSp>
      <p:sp>
        <p:nvSpPr>
          <p:cNvPr id="121" name="フローチャート: 磁気ディスク 120">
            <a:extLst>
              <a:ext uri="{FF2B5EF4-FFF2-40B4-BE49-F238E27FC236}">
                <a16:creationId xmlns:a16="http://schemas.microsoft.com/office/drawing/2014/main" id="{43494323-7276-B249-8977-4EAF59366066}"/>
              </a:ext>
            </a:extLst>
          </p:cNvPr>
          <p:cNvSpPr/>
          <p:nvPr/>
        </p:nvSpPr>
        <p:spPr>
          <a:xfrm>
            <a:off x="3741545" y="3752753"/>
            <a:ext cx="298194" cy="269735"/>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122" name="図形グループ 399">
            <a:extLst>
              <a:ext uri="{FF2B5EF4-FFF2-40B4-BE49-F238E27FC236}">
                <a16:creationId xmlns:a16="http://schemas.microsoft.com/office/drawing/2014/main" id="{267BB41F-145E-ED43-A250-97F201324CF0}"/>
              </a:ext>
            </a:extLst>
          </p:cNvPr>
          <p:cNvGrpSpPr/>
          <p:nvPr/>
        </p:nvGrpSpPr>
        <p:grpSpPr>
          <a:xfrm>
            <a:off x="3771544" y="3212976"/>
            <a:ext cx="296417" cy="283093"/>
            <a:chOff x="2667295" y="1059799"/>
            <a:chExt cx="681672" cy="722281"/>
          </a:xfrm>
        </p:grpSpPr>
        <p:sp>
          <p:nvSpPr>
            <p:cNvPr id="123" name="角丸四角形 122">
              <a:extLst>
                <a:ext uri="{FF2B5EF4-FFF2-40B4-BE49-F238E27FC236}">
                  <a16:creationId xmlns:a16="http://schemas.microsoft.com/office/drawing/2014/main" id="{4220993E-2544-CB42-96EB-6B8D59448792}"/>
                </a:ext>
              </a:extLst>
            </p:cNvPr>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124" name="図 123">
              <a:extLst>
                <a:ext uri="{FF2B5EF4-FFF2-40B4-BE49-F238E27FC236}">
                  <a16:creationId xmlns:a16="http://schemas.microsoft.com/office/drawing/2014/main" id="{FF48F550-2AF8-334A-911A-8F10BBEFC497}"/>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67295" y="1059799"/>
              <a:ext cx="681672" cy="722281"/>
            </a:xfrm>
            <a:prstGeom prst="rect">
              <a:avLst/>
            </a:prstGeom>
          </p:spPr>
        </p:pic>
      </p:grpSp>
      <p:sp>
        <p:nvSpPr>
          <p:cNvPr id="125" name="角丸四角形 124">
            <a:extLst>
              <a:ext uri="{FF2B5EF4-FFF2-40B4-BE49-F238E27FC236}">
                <a16:creationId xmlns:a16="http://schemas.microsoft.com/office/drawing/2014/main" id="{6270B575-4A47-8E4F-B9A2-6F160A6F8C35}"/>
              </a:ext>
            </a:extLst>
          </p:cNvPr>
          <p:cNvSpPr/>
          <p:nvPr/>
        </p:nvSpPr>
        <p:spPr>
          <a:xfrm>
            <a:off x="4248775" y="3174724"/>
            <a:ext cx="713013" cy="628598"/>
          </a:xfrm>
          <a:prstGeom prst="roundRect">
            <a:avLst>
              <a:gd name="adj" fmla="val 50000"/>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126" name="図形グループ 309">
            <a:extLst>
              <a:ext uri="{FF2B5EF4-FFF2-40B4-BE49-F238E27FC236}">
                <a16:creationId xmlns:a16="http://schemas.microsoft.com/office/drawing/2014/main" id="{F0F95F07-15D5-FC4F-B2E3-EDC7C7F158BF}"/>
              </a:ext>
            </a:extLst>
          </p:cNvPr>
          <p:cNvGrpSpPr/>
          <p:nvPr/>
        </p:nvGrpSpPr>
        <p:grpSpPr>
          <a:xfrm>
            <a:off x="4324915" y="3443745"/>
            <a:ext cx="232617" cy="95895"/>
            <a:chOff x="6769100" y="1390650"/>
            <a:chExt cx="317500" cy="157483"/>
          </a:xfrm>
        </p:grpSpPr>
        <p:sp>
          <p:nvSpPr>
            <p:cNvPr id="127" name="正方形/長方形 126">
              <a:extLst>
                <a:ext uri="{FF2B5EF4-FFF2-40B4-BE49-F238E27FC236}">
                  <a16:creationId xmlns:a16="http://schemas.microsoft.com/office/drawing/2014/main" id="{4C48FA42-93F0-EC41-9F0E-E25A229DC2AA}"/>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8" name="円/楕円 127">
              <a:extLst>
                <a:ext uri="{FF2B5EF4-FFF2-40B4-BE49-F238E27FC236}">
                  <a16:creationId xmlns:a16="http://schemas.microsoft.com/office/drawing/2014/main" id="{4FC8796E-DC62-3E44-B251-5E91AC7598B8}"/>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29" name="直線コネクタ 128">
              <a:extLst>
                <a:ext uri="{FF2B5EF4-FFF2-40B4-BE49-F238E27FC236}">
                  <a16:creationId xmlns:a16="http://schemas.microsoft.com/office/drawing/2014/main" id="{38909C62-FA03-0842-8995-4DF8261A5652}"/>
                </a:ext>
              </a:extLst>
            </p:cNvPr>
            <p:cNvCxnSpPr/>
            <p:nvPr/>
          </p:nvCxnSpPr>
          <p:spPr>
            <a:xfrm>
              <a:off x="6894140" y="146896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30" name="図形グループ 330">
            <a:extLst>
              <a:ext uri="{FF2B5EF4-FFF2-40B4-BE49-F238E27FC236}">
                <a16:creationId xmlns:a16="http://schemas.microsoft.com/office/drawing/2014/main" id="{3BA02C5B-3796-0540-BC9F-111CE91F5DF4}"/>
              </a:ext>
            </a:extLst>
          </p:cNvPr>
          <p:cNvGrpSpPr/>
          <p:nvPr/>
        </p:nvGrpSpPr>
        <p:grpSpPr>
          <a:xfrm>
            <a:off x="4326885" y="3590675"/>
            <a:ext cx="232617" cy="95895"/>
            <a:chOff x="6769100" y="1390650"/>
            <a:chExt cx="317500" cy="157483"/>
          </a:xfrm>
        </p:grpSpPr>
        <p:sp>
          <p:nvSpPr>
            <p:cNvPr id="131" name="正方形/長方形 130">
              <a:extLst>
                <a:ext uri="{FF2B5EF4-FFF2-40B4-BE49-F238E27FC236}">
                  <a16:creationId xmlns:a16="http://schemas.microsoft.com/office/drawing/2014/main" id="{1962EC43-1395-C64D-A541-6C3691677AD9}"/>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2" name="円/楕円 131">
              <a:extLst>
                <a:ext uri="{FF2B5EF4-FFF2-40B4-BE49-F238E27FC236}">
                  <a16:creationId xmlns:a16="http://schemas.microsoft.com/office/drawing/2014/main" id="{3486B558-DBAC-5245-BBC0-29B337E6B2E3}"/>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3" name="直線コネクタ 132">
              <a:extLst>
                <a:ext uri="{FF2B5EF4-FFF2-40B4-BE49-F238E27FC236}">
                  <a16:creationId xmlns:a16="http://schemas.microsoft.com/office/drawing/2014/main" id="{A85576D4-E0F5-B444-8663-59D98F8D59A4}"/>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34" name="図形グループ 355">
            <a:extLst>
              <a:ext uri="{FF2B5EF4-FFF2-40B4-BE49-F238E27FC236}">
                <a16:creationId xmlns:a16="http://schemas.microsoft.com/office/drawing/2014/main" id="{91D55D88-34E1-6547-8F71-B8EA8567D18F}"/>
              </a:ext>
            </a:extLst>
          </p:cNvPr>
          <p:cNvGrpSpPr/>
          <p:nvPr/>
        </p:nvGrpSpPr>
        <p:grpSpPr>
          <a:xfrm>
            <a:off x="4605646" y="3593216"/>
            <a:ext cx="232617" cy="95895"/>
            <a:chOff x="6769100" y="1390650"/>
            <a:chExt cx="317500" cy="157483"/>
          </a:xfrm>
        </p:grpSpPr>
        <p:sp>
          <p:nvSpPr>
            <p:cNvPr id="135" name="正方形/長方形 134">
              <a:extLst>
                <a:ext uri="{FF2B5EF4-FFF2-40B4-BE49-F238E27FC236}">
                  <a16:creationId xmlns:a16="http://schemas.microsoft.com/office/drawing/2014/main" id="{9581D4CA-7E6F-1B4C-A86F-EE3431050AC8}"/>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6" name="円/楕円 135">
              <a:extLst>
                <a:ext uri="{FF2B5EF4-FFF2-40B4-BE49-F238E27FC236}">
                  <a16:creationId xmlns:a16="http://schemas.microsoft.com/office/drawing/2014/main" id="{433EAF73-8A4F-1E45-94CE-FD49A76A38F8}"/>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7" name="直線コネクタ 136">
              <a:extLst>
                <a:ext uri="{FF2B5EF4-FFF2-40B4-BE49-F238E27FC236}">
                  <a16:creationId xmlns:a16="http://schemas.microsoft.com/office/drawing/2014/main" id="{6A3CA58C-78E1-6E45-85C1-334E1FE37BE8}"/>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138" name="フローチャート: 磁気ディスク 137">
            <a:extLst>
              <a:ext uri="{FF2B5EF4-FFF2-40B4-BE49-F238E27FC236}">
                <a16:creationId xmlns:a16="http://schemas.microsoft.com/office/drawing/2014/main" id="{E4A7B254-6932-B24E-BF1B-E279E832FD74}"/>
              </a:ext>
            </a:extLst>
          </p:cNvPr>
          <p:cNvSpPr/>
          <p:nvPr/>
        </p:nvSpPr>
        <p:spPr>
          <a:xfrm>
            <a:off x="4267021" y="3756449"/>
            <a:ext cx="296417" cy="269735"/>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139" name="図形グループ 369">
            <a:extLst>
              <a:ext uri="{FF2B5EF4-FFF2-40B4-BE49-F238E27FC236}">
                <a16:creationId xmlns:a16="http://schemas.microsoft.com/office/drawing/2014/main" id="{0A036B9D-650B-FE4C-9BD9-C55526D5F932}"/>
              </a:ext>
            </a:extLst>
          </p:cNvPr>
          <p:cNvGrpSpPr/>
          <p:nvPr/>
        </p:nvGrpSpPr>
        <p:grpSpPr>
          <a:xfrm>
            <a:off x="4241511" y="2944418"/>
            <a:ext cx="384888" cy="275693"/>
            <a:chOff x="758730" y="3198675"/>
            <a:chExt cx="806939" cy="688305"/>
          </a:xfrm>
        </p:grpSpPr>
        <p:sp>
          <p:nvSpPr>
            <p:cNvPr id="140" name="正方形/長方形 139">
              <a:extLst>
                <a:ext uri="{FF2B5EF4-FFF2-40B4-BE49-F238E27FC236}">
                  <a16:creationId xmlns:a16="http://schemas.microsoft.com/office/drawing/2014/main" id="{9E60D03E-4A1A-7446-9C55-BB87192AB08C}"/>
                </a:ext>
              </a:extLst>
            </p:cNvPr>
            <p:cNvSpPr/>
            <p:nvPr/>
          </p:nvSpPr>
          <p:spPr>
            <a:xfrm>
              <a:off x="1253932" y="3267470"/>
              <a:ext cx="311737" cy="579575"/>
            </a:xfrm>
            <a:prstGeom prst="rect">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1" name="角丸四角形 140">
              <a:extLst>
                <a:ext uri="{FF2B5EF4-FFF2-40B4-BE49-F238E27FC236}">
                  <a16:creationId xmlns:a16="http://schemas.microsoft.com/office/drawing/2014/main" id="{AE21D590-164A-6349-9E60-EDE4B799F9B3}"/>
                </a:ext>
              </a:extLst>
            </p:cNvPr>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2" name="角丸四角形 141">
              <a:extLst>
                <a:ext uri="{FF2B5EF4-FFF2-40B4-BE49-F238E27FC236}">
                  <a16:creationId xmlns:a16="http://schemas.microsoft.com/office/drawing/2014/main" id="{C3A0098B-6A87-344E-9D81-93F52C7D4B72}"/>
                </a:ext>
              </a:extLst>
            </p:cNvPr>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3" name="台形 142">
              <a:extLst>
                <a:ext uri="{FF2B5EF4-FFF2-40B4-BE49-F238E27FC236}">
                  <a16:creationId xmlns:a16="http://schemas.microsoft.com/office/drawing/2014/main" id="{C461B5AD-96CD-BC40-ACD7-7C5B92ECBA89}"/>
                </a:ext>
              </a:extLst>
            </p:cNvPr>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44" name="図形グループ 399">
            <a:extLst>
              <a:ext uri="{FF2B5EF4-FFF2-40B4-BE49-F238E27FC236}">
                <a16:creationId xmlns:a16="http://schemas.microsoft.com/office/drawing/2014/main" id="{9283356F-B937-4245-BB02-5C14BD0D7C62}"/>
              </a:ext>
            </a:extLst>
          </p:cNvPr>
          <p:cNvGrpSpPr/>
          <p:nvPr/>
        </p:nvGrpSpPr>
        <p:grpSpPr>
          <a:xfrm>
            <a:off x="4666195" y="2933993"/>
            <a:ext cx="296417" cy="283093"/>
            <a:chOff x="2667295" y="1059799"/>
            <a:chExt cx="681672" cy="722281"/>
          </a:xfrm>
        </p:grpSpPr>
        <p:sp>
          <p:nvSpPr>
            <p:cNvPr id="145" name="角丸四角形 144">
              <a:extLst>
                <a:ext uri="{FF2B5EF4-FFF2-40B4-BE49-F238E27FC236}">
                  <a16:creationId xmlns:a16="http://schemas.microsoft.com/office/drawing/2014/main" id="{3755735E-E177-8348-9C2A-771513795ABB}"/>
                </a:ext>
              </a:extLst>
            </p:cNvPr>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146" name="図 145">
              <a:extLst>
                <a:ext uri="{FF2B5EF4-FFF2-40B4-BE49-F238E27FC236}">
                  <a16:creationId xmlns:a16="http://schemas.microsoft.com/office/drawing/2014/main" id="{FAA2D8F1-E3A5-574A-BE59-B5DE4FDBB5FF}"/>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67295" y="1059799"/>
              <a:ext cx="681672" cy="722281"/>
            </a:xfrm>
            <a:prstGeom prst="rect">
              <a:avLst/>
            </a:prstGeom>
          </p:spPr>
        </p:pic>
      </p:grpSp>
      <p:sp>
        <p:nvSpPr>
          <p:cNvPr id="147" name="フローチャート: 磁気ディスク 146">
            <a:extLst>
              <a:ext uri="{FF2B5EF4-FFF2-40B4-BE49-F238E27FC236}">
                <a16:creationId xmlns:a16="http://schemas.microsoft.com/office/drawing/2014/main" id="{324E6723-8983-3943-8483-0F3A4C94E81B}"/>
              </a:ext>
            </a:extLst>
          </p:cNvPr>
          <p:cNvSpPr/>
          <p:nvPr/>
        </p:nvSpPr>
        <p:spPr>
          <a:xfrm>
            <a:off x="4580564" y="3767507"/>
            <a:ext cx="298194" cy="269735"/>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151" name="図形グループ 355">
            <a:extLst>
              <a:ext uri="{FF2B5EF4-FFF2-40B4-BE49-F238E27FC236}">
                <a16:creationId xmlns:a16="http://schemas.microsoft.com/office/drawing/2014/main" id="{25F936E9-E436-3A46-8CF1-64FCC2CC9F34}"/>
              </a:ext>
            </a:extLst>
          </p:cNvPr>
          <p:cNvGrpSpPr/>
          <p:nvPr/>
        </p:nvGrpSpPr>
        <p:grpSpPr>
          <a:xfrm>
            <a:off x="4605646" y="3443745"/>
            <a:ext cx="232617" cy="95895"/>
            <a:chOff x="6769100" y="1390650"/>
            <a:chExt cx="317500" cy="157483"/>
          </a:xfrm>
        </p:grpSpPr>
        <p:sp>
          <p:nvSpPr>
            <p:cNvPr id="152" name="正方形/長方形 151">
              <a:extLst>
                <a:ext uri="{FF2B5EF4-FFF2-40B4-BE49-F238E27FC236}">
                  <a16:creationId xmlns:a16="http://schemas.microsoft.com/office/drawing/2014/main" id="{D0944DF6-7BC9-1D4E-BDD5-AB8D83E77525}"/>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3" name="円/楕円 152">
              <a:extLst>
                <a:ext uri="{FF2B5EF4-FFF2-40B4-BE49-F238E27FC236}">
                  <a16:creationId xmlns:a16="http://schemas.microsoft.com/office/drawing/2014/main" id="{8628A6CC-0A38-CA40-B64F-215F3BAC2627}"/>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54" name="直線コネクタ 153">
              <a:extLst>
                <a:ext uri="{FF2B5EF4-FFF2-40B4-BE49-F238E27FC236}">
                  <a16:creationId xmlns:a16="http://schemas.microsoft.com/office/drawing/2014/main" id="{8CF6E379-5CE0-A245-91FF-3DC3A25CCC4D}"/>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55" name="図形グループ 309">
            <a:extLst>
              <a:ext uri="{FF2B5EF4-FFF2-40B4-BE49-F238E27FC236}">
                <a16:creationId xmlns:a16="http://schemas.microsoft.com/office/drawing/2014/main" id="{676552AB-A94A-D84B-A647-29960995367D}"/>
              </a:ext>
            </a:extLst>
          </p:cNvPr>
          <p:cNvGrpSpPr/>
          <p:nvPr/>
        </p:nvGrpSpPr>
        <p:grpSpPr>
          <a:xfrm>
            <a:off x="4329514" y="3296857"/>
            <a:ext cx="232617" cy="95895"/>
            <a:chOff x="6769100" y="1390650"/>
            <a:chExt cx="317500" cy="157483"/>
          </a:xfrm>
        </p:grpSpPr>
        <p:sp>
          <p:nvSpPr>
            <p:cNvPr id="156" name="正方形/長方形 155">
              <a:extLst>
                <a:ext uri="{FF2B5EF4-FFF2-40B4-BE49-F238E27FC236}">
                  <a16:creationId xmlns:a16="http://schemas.microsoft.com/office/drawing/2014/main" id="{7A30F80D-A926-F54D-8B67-C8E74BC2E052}"/>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7" name="円/楕円 156">
              <a:extLst>
                <a:ext uri="{FF2B5EF4-FFF2-40B4-BE49-F238E27FC236}">
                  <a16:creationId xmlns:a16="http://schemas.microsoft.com/office/drawing/2014/main" id="{95C22EFF-9602-2D46-8071-A1FC724E3CB0}"/>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58" name="直線コネクタ 157">
              <a:extLst>
                <a:ext uri="{FF2B5EF4-FFF2-40B4-BE49-F238E27FC236}">
                  <a16:creationId xmlns:a16="http://schemas.microsoft.com/office/drawing/2014/main" id="{97D06D88-E247-0841-8620-F2312F097953}"/>
                </a:ext>
              </a:extLst>
            </p:cNvPr>
            <p:cNvCxnSpPr/>
            <p:nvPr/>
          </p:nvCxnSpPr>
          <p:spPr>
            <a:xfrm>
              <a:off x="6894140" y="146896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59" name="図形グループ 355">
            <a:extLst>
              <a:ext uri="{FF2B5EF4-FFF2-40B4-BE49-F238E27FC236}">
                <a16:creationId xmlns:a16="http://schemas.microsoft.com/office/drawing/2014/main" id="{AB74BA86-8AFB-4546-B4C2-EC62FBFEEEC2}"/>
              </a:ext>
            </a:extLst>
          </p:cNvPr>
          <p:cNvGrpSpPr/>
          <p:nvPr/>
        </p:nvGrpSpPr>
        <p:grpSpPr>
          <a:xfrm>
            <a:off x="4610245" y="3296857"/>
            <a:ext cx="232617" cy="95895"/>
            <a:chOff x="6769100" y="1390650"/>
            <a:chExt cx="317500" cy="157483"/>
          </a:xfrm>
        </p:grpSpPr>
        <p:sp>
          <p:nvSpPr>
            <p:cNvPr id="160" name="正方形/長方形 159">
              <a:extLst>
                <a:ext uri="{FF2B5EF4-FFF2-40B4-BE49-F238E27FC236}">
                  <a16:creationId xmlns:a16="http://schemas.microsoft.com/office/drawing/2014/main" id="{01FA0ED5-0EC9-D145-9EE8-27D99C0D4F7A}"/>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1" name="円/楕円 160">
              <a:extLst>
                <a:ext uri="{FF2B5EF4-FFF2-40B4-BE49-F238E27FC236}">
                  <a16:creationId xmlns:a16="http://schemas.microsoft.com/office/drawing/2014/main" id="{7CBAFB58-7640-094C-8481-166C8C5B89C2}"/>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62" name="直線コネクタ 161">
              <a:extLst>
                <a:ext uri="{FF2B5EF4-FFF2-40B4-BE49-F238E27FC236}">
                  <a16:creationId xmlns:a16="http://schemas.microsoft.com/office/drawing/2014/main" id="{B7C46E8B-1D98-0E49-864B-EB276926E65F}"/>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3" name="グループ化 12">
            <a:extLst>
              <a:ext uri="{FF2B5EF4-FFF2-40B4-BE49-F238E27FC236}">
                <a16:creationId xmlns:a16="http://schemas.microsoft.com/office/drawing/2014/main" id="{2B00D5F6-F1A7-CB4F-9909-48AAEBA4CF4F}"/>
              </a:ext>
            </a:extLst>
          </p:cNvPr>
          <p:cNvGrpSpPr/>
          <p:nvPr/>
        </p:nvGrpSpPr>
        <p:grpSpPr>
          <a:xfrm>
            <a:off x="5662154" y="1996828"/>
            <a:ext cx="2578190" cy="3024337"/>
            <a:chOff x="5662154" y="1996828"/>
            <a:chExt cx="2578190" cy="3024337"/>
          </a:xfrm>
        </p:grpSpPr>
        <p:grpSp>
          <p:nvGrpSpPr>
            <p:cNvPr id="46" name="グループ化 45">
              <a:extLst>
                <a:ext uri="{FF2B5EF4-FFF2-40B4-BE49-F238E27FC236}">
                  <a16:creationId xmlns:a16="http://schemas.microsoft.com/office/drawing/2014/main" id="{580BFFAD-3C95-0E4B-AD08-A45FF47404C0}"/>
                </a:ext>
              </a:extLst>
            </p:cNvPr>
            <p:cNvGrpSpPr/>
            <p:nvPr/>
          </p:nvGrpSpPr>
          <p:grpSpPr>
            <a:xfrm>
              <a:off x="5662154" y="1996828"/>
              <a:ext cx="2578190" cy="3024337"/>
              <a:chOff x="5662154" y="1996828"/>
              <a:chExt cx="2578190" cy="3024337"/>
            </a:xfrm>
          </p:grpSpPr>
          <p:sp>
            <p:nvSpPr>
              <p:cNvPr id="19" name="正方形/長方形 18">
                <a:extLst>
                  <a:ext uri="{FF2B5EF4-FFF2-40B4-BE49-F238E27FC236}">
                    <a16:creationId xmlns:a16="http://schemas.microsoft.com/office/drawing/2014/main" id="{017A576C-AEB3-1145-B44F-270050DC2789}"/>
                  </a:ext>
                </a:extLst>
              </p:cNvPr>
              <p:cNvSpPr/>
              <p:nvPr/>
            </p:nvSpPr>
            <p:spPr>
              <a:xfrm>
                <a:off x="5662154" y="1996828"/>
                <a:ext cx="792088" cy="1457520"/>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正方形/長方形 19">
                <a:extLst>
                  <a:ext uri="{FF2B5EF4-FFF2-40B4-BE49-F238E27FC236}">
                    <a16:creationId xmlns:a16="http://schemas.microsoft.com/office/drawing/2014/main" id="{34BFCFD0-921E-C741-9111-48EFF4F97638}"/>
                  </a:ext>
                </a:extLst>
              </p:cNvPr>
              <p:cNvSpPr/>
              <p:nvPr/>
            </p:nvSpPr>
            <p:spPr>
              <a:xfrm>
                <a:off x="6555205" y="1996828"/>
                <a:ext cx="792088" cy="1457520"/>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正方形/長方形 20">
                <a:extLst>
                  <a:ext uri="{FF2B5EF4-FFF2-40B4-BE49-F238E27FC236}">
                    <a16:creationId xmlns:a16="http://schemas.microsoft.com/office/drawing/2014/main" id="{39F2CA66-2DDB-5843-9854-5D0D83100D77}"/>
                  </a:ext>
                </a:extLst>
              </p:cNvPr>
              <p:cNvSpPr/>
              <p:nvPr/>
            </p:nvSpPr>
            <p:spPr>
              <a:xfrm>
                <a:off x="7448256" y="1996829"/>
                <a:ext cx="792088" cy="1457520"/>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 name="正方形/長方形 27">
                <a:extLst>
                  <a:ext uri="{FF2B5EF4-FFF2-40B4-BE49-F238E27FC236}">
                    <a16:creationId xmlns:a16="http://schemas.microsoft.com/office/drawing/2014/main" id="{D8C73BBF-0D10-B14F-B33A-C5386B2313EC}"/>
                  </a:ext>
                </a:extLst>
              </p:cNvPr>
              <p:cNvSpPr/>
              <p:nvPr/>
            </p:nvSpPr>
            <p:spPr>
              <a:xfrm>
                <a:off x="5662154" y="3563645"/>
                <a:ext cx="2578190" cy="1457520"/>
              </a:xfrm>
              <a:prstGeom prst="rect">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163" name="角丸四角形 162">
              <a:extLst>
                <a:ext uri="{FF2B5EF4-FFF2-40B4-BE49-F238E27FC236}">
                  <a16:creationId xmlns:a16="http://schemas.microsoft.com/office/drawing/2014/main" id="{0F50E74E-A9B7-2E41-BF96-A4BE639A5A0A}"/>
                </a:ext>
              </a:extLst>
            </p:cNvPr>
            <p:cNvSpPr/>
            <p:nvPr/>
          </p:nvSpPr>
          <p:spPr>
            <a:xfrm>
              <a:off x="5701933" y="2267863"/>
              <a:ext cx="713013" cy="628598"/>
            </a:xfrm>
            <a:prstGeom prst="roundRect">
              <a:avLst>
                <a:gd name="adj" fmla="val 50000"/>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164" name="図形グループ 309">
              <a:extLst>
                <a:ext uri="{FF2B5EF4-FFF2-40B4-BE49-F238E27FC236}">
                  <a16:creationId xmlns:a16="http://schemas.microsoft.com/office/drawing/2014/main" id="{1441F1C9-CD85-504C-BCBD-A62E2E8C3419}"/>
                </a:ext>
              </a:extLst>
            </p:cNvPr>
            <p:cNvGrpSpPr/>
            <p:nvPr/>
          </p:nvGrpSpPr>
          <p:grpSpPr>
            <a:xfrm>
              <a:off x="5778073" y="2536421"/>
              <a:ext cx="232617" cy="95895"/>
              <a:chOff x="6769100" y="1390650"/>
              <a:chExt cx="317500" cy="157483"/>
            </a:xfrm>
          </p:grpSpPr>
          <p:sp>
            <p:nvSpPr>
              <p:cNvPr id="165" name="正方形/長方形 164">
                <a:extLst>
                  <a:ext uri="{FF2B5EF4-FFF2-40B4-BE49-F238E27FC236}">
                    <a16:creationId xmlns:a16="http://schemas.microsoft.com/office/drawing/2014/main" id="{D504BDFF-CDC1-8B43-B011-4ED048F99867}"/>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6" name="円/楕円 165">
                <a:extLst>
                  <a:ext uri="{FF2B5EF4-FFF2-40B4-BE49-F238E27FC236}">
                    <a16:creationId xmlns:a16="http://schemas.microsoft.com/office/drawing/2014/main" id="{625AAF50-6EF7-8143-8915-78AA4B1C814C}"/>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67" name="直線コネクタ 166">
                <a:extLst>
                  <a:ext uri="{FF2B5EF4-FFF2-40B4-BE49-F238E27FC236}">
                    <a16:creationId xmlns:a16="http://schemas.microsoft.com/office/drawing/2014/main" id="{D6A0D323-5369-EE4F-8384-D647D2230039}"/>
                  </a:ext>
                </a:extLst>
              </p:cNvPr>
              <p:cNvCxnSpPr/>
              <p:nvPr/>
            </p:nvCxnSpPr>
            <p:spPr>
              <a:xfrm>
                <a:off x="6894140" y="146896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68" name="図形グループ 330">
              <a:extLst>
                <a:ext uri="{FF2B5EF4-FFF2-40B4-BE49-F238E27FC236}">
                  <a16:creationId xmlns:a16="http://schemas.microsoft.com/office/drawing/2014/main" id="{EEDF383F-1555-1440-AC80-2FA3F150E6DF}"/>
                </a:ext>
              </a:extLst>
            </p:cNvPr>
            <p:cNvGrpSpPr/>
            <p:nvPr/>
          </p:nvGrpSpPr>
          <p:grpSpPr>
            <a:xfrm>
              <a:off x="5780043" y="2689047"/>
              <a:ext cx="232617" cy="95895"/>
              <a:chOff x="6769100" y="1390650"/>
              <a:chExt cx="317500" cy="157483"/>
            </a:xfrm>
          </p:grpSpPr>
          <p:sp>
            <p:nvSpPr>
              <p:cNvPr id="169" name="正方形/長方形 168">
                <a:extLst>
                  <a:ext uri="{FF2B5EF4-FFF2-40B4-BE49-F238E27FC236}">
                    <a16:creationId xmlns:a16="http://schemas.microsoft.com/office/drawing/2014/main" id="{AA57FA2A-CD81-B745-9C33-859746D3529C}"/>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0" name="円/楕円 169">
                <a:extLst>
                  <a:ext uri="{FF2B5EF4-FFF2-40B4-BE49-F238E27FC236}">
                    <a16:creationId xmlns:a16="http://schemas.microsoft.com/office/drawing/2014/main" id="{ABF6045D-498D-3346-A93A-67CC43D57F3B}"/>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71" name="直線コネクタ 170">
                <a:extLst>
                  <a:ext uri="{FF2B5EF4-FFF2-40B4-BE49-F238E27FC236}">
                    <a16:creationId xmlns:a16="http://schemas.microsoft.com/office/drawing/2014/main" id="{569E34DA-CC6A-1645-B96F-C7686BC20370}"/>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72" name="図形グループ 339">
              <a:extLst>
                <a:ext uri="{FF2B5EF4-FFF2-40B4-BE49-F238E27FC236}">
                  <a16:creationId xmlns:a16="http://schemas.microsoft.com/office/drawing/2014/main" id="{E529A949-D3AB-1540-B9B9-B63524E03B68}"/>
                </a:ext>
              </a:extLst>
            </p:cNvPr>
            <p:cNvGrpSpPr/>
            <p:nvPr/>
          </p:nvGrpSpPr>
          <p:grpSpPr>
            <a:xfrm>
              <a:off x="6058804" y="2545427"/>
              <a:ext cx="232617" cy="95895"/>
              <a:chOff x="6769100" y="1390650"/>
              <a:chExt cx="317500" cy="157483"/>
            </a:xfrm>
          </p:grpSpPr>
          <p:sp>
            <p:nvSpPr>
              <p:cNvPr id="173" name="正方形/長方形 172">
                <a:extLst>
                  <a:ext uri="{FF2B5EF4-FFF2-40B4-BE49-F238E27FC236}">
                    <a16:creationId xmlns:a16="http://schemas.microsoft.com/office/drawing/2014/main" id="{22CCC1C2-2792-2B46-B591-036478B5BAAF}"/>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4" name="円/楕円 173">
                <a:extLst>
                  <a:ext uri="{FF2B5EF4-FFF2-40B4-BE49-F238E27FC236}">
                    <a16:creationId xmlns:a16="http://schemas.microsoft.com/office/drawing/2014/main" id="{8D0C4562-5CC4-3549-9768-E6CFC9198235}"/>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75" name="直線コネクタ 174">
                <a:extLst>
                  <a:ext uri="{FF2B5EF4-FFF2-40B4-BE49-F238E27FC236}">
                    <a16:creationId xmlns:a16="http://schemas.microsoft.com/office/drawing/2014/main" id="{4CBCACD6-C5AD-4443-97C8-3363A2C9A12F}"/>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76" name="図形グループ 355">
              <a:extLst>
                <a:ext uri="{FF2B5EF4-FFF2-40B4-BE49-F238E27FC236}">
                  <a16:creationId xmlns:a16="http://schemas.microsoft.com/office/drawing/2014/main" id="{5A9369D2-AC3A-CA47-B68B-4BB6393CBAE0}"/>
                </a:ext>
              </a:extLst>
            </p:cNvPr>
            <p:cNvGrpSpPr/>
            <p:nvPr/>
          </p:nvGrpSpPr>
          <p:grpSpPr>
            <a:xfrm>
              <a:off x="6058804" y="2691588"/>
              <a:ext cx="232617" cy="95895"/>
              <a:chOff x="6769100" y="1390650"/>
              <a:chExt cx="317500" cy="157483"/>
            </a:xfrm>
          </p:grpSpPr>
          <p:sp>
            <p:nvSpPr>
              <p:cNvPr id="177" name="正方形/長方形 176">
                <a:extLst>
                  <a:ext uri="{FF2B5EF4-FFF2-40B4-BE49-F238E27FC236}">
                    <a16:creationId xmlns:a16="http://schemas.microsoft.com/office/drawing/2014/main" id="{E80CB75C-FCE8-3242-AD33-ECDB322C18BD}"/>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8" name="円/楕円 177">
                <a:extLst>
                  <a:ext uri="{FF2B5EF4-FFF2-40B4-BE49-F238E27FC236}">
                    <a16:creationId xmlns:a16="http://schemas.microsoft.com/office/drawing/2014/main" id="{12505CD0-F51B-AE4C-9A4C-C54509EDE599}"/>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79" name="直線コネクタ 178">
                <a:extLst>
                  <a:ext uri="{FF2B5EF4-FFF2-40B4-BE49-F238E27FC236}">
                    <a16:creationId xmlns:a16="http://schemas.microsoft.com/office/drawing/2014/main" id="{844F8A07-2618-894B-A54C-ED332B607AF2}"/>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180" name="フローチャート: 磁気ディスク 179">
              <a:extLst>
                <a:ext uri="{FF2B5EF4-FFF2-40B4-BE49-F238E27FC236}">
                  <a16:creationId xmlns:a16="http://schemas.microsoft.com/office/drawing/2014/main" id="{09BE1FB0-1642-FE4F-A61F-19E8734A91E2}"/>
                </a:ext>
              </a:extLst>
            </p:cNvPr>
            <p:cNvSpPr/>
            <p:nvPr/>
          </p:nvSpPr>
          <p:spPr>
            <a:xfrm>
              <a:off x="5893535" y="2842750"/>
              <a:ext cx="296417" cy="269735"/>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181" name="図形グループ 369">
              <a:extLst>
                <a:ext uri="{FF2B5EF4-FFF2-40B4-BE49-F238E27FC236}">
                  <a16:creationId xmlns:a16="http://schemas.microsoft.com/office/drawing/2014/main" id="{5C97C8D0-7158-3C41-9AFA-6EC423060460}"/>
                </a:ext>
              </a:extLst>
            </p:cNvPr>
            <p:cNvGrpSpPr/>
            <p:nvPr/>
          </p:nvGrpSpPr>
          <p:grpSpPr>
            <a:xfrm>
              <a:off x="5694669" y="2042790"/>
              <a:ext cx="384888" cy="275693"/>
              <a:chOff x="758730" y="3198675"/>
              <a:chExt cx="806939" cy="688305"/>
            </a:xfrm>
          </p:grpSpPr>
          <p:sp>
            <p:nvSpPr>
              <p:cNvPr id="182" name="正方形/長方形 181">
                <a:extLst>
                  <a:ext uri="{FF2B5EF4-FFF2-40B4-BE49-F238E27FC236}">
                    <a16:creationId xmlns:a16="http://schemas.microsoft.com/office/drawing/2014/main" id="{6C828055-A9E4-2041-BFA0-5D4BA7713ED0}"/>
                  </a:ext>
                </a:extLst>
              </p:cNvPr>
              <p:cNvSpPr/>
              <p:nvPr/>
            </p:nvSpPr>
            <p:spPr>
              <a:xfrm>
                <a:off x="1253932" y="3267470"/>
                <a:ext cx="311737" cy="579575"/>
              </a:xfrm>
              <a:prstGeom prst="rect">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3" name="角丸四角形 182">
                <a:extLst>
                  <a:ext uri="{FF2B5EF4-FFF2-40B4-BE49-F238E27FC236}">
                    <a16:creationId xmlns:a16="http://schemas.microsoft.com/office/drawing/2014/main" id="{6721601F-DBFE-7F4D-A9FB-012B968ECDEE}"/>
                  </a:ext>
                </a:extLst>
              </p:cNvPr>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4" name="角丸四角形 183">
                <a:extLst>
                  <a:ext uri="{FF2B5EF4-FFF2-40B4-BE49-F238E27FC236}">
                    <a16:creationId xmlns:a16="http://schemas.microsoft.com/office/drawing/2014/main" id="{FBFEF3D1-6F32-6B44-8E8A-AAD303DAFE45}"/>
                  </a:ext>
                </a:extLst>
              </p:cNvPr>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5" name="台形 184">
                <a:extLst>
                  <a:ext uri="{FF2B5EF4-FFF2-40B4-BE49-F238E27FC236}">
                    <a16:creationId xmlns:a16="http://schemas.microsoft.com/office/drawing/2014/main" id="{510F404D-3250-3F4C-92E1-A4DCA544B9B9}"/>
                  </a:ext>
                </a:extLst>
              </p:cNvPr>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86" name="図形グループ 399">
              <a:extLst>
                <a:ext uri="{FF2B5EF4-FFF2-40B4-BE49-F238E27FC236}">
                  <a16:creationId xmlns:a16="http://schemas.microsoft.com/office/drawing/2014/main" id="{DBB8A835-1C0E-6340-AD5A-9767E5038C13}"/>
                </a:ext>
              </a:extLst>
            </p:cNvPr>
            <p:cNvGrpSpPr/>
            <p:nvPr/>
          </p:nvGrpSpPr>
          <p:grpSpPr>
            <a:xfrm>
              <a:off x="6119353" y="2032365"/>
              <a:ext cx="296417" cy="283093"/>
              <a:chOff x="2667295" y="1059799"/>
              <a:chExt cx="681672" cy="722281"/>
            </a:xfrm>
          </p:grpSpPr>
          <p:sp>
            <p:nvSpPr>
              <p:cNvPr id="187" name="角丸四角形 186">
                <a:extLst>
                  <a:ext uri="{FF2B5EF4-FFF2-40B4-BE49-F238E27FC236}">
                    <a16:creationId xmlns:a16="http://schemas.microsoft.com/office/drawing/2014/main" id="{034DD0B1-210D-C247-9103-0FD6B6103B1C}"/>
                  </a:ext>
                </a:extLst>
              </p:cNvPr>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188" name="図 187">
                <a:extLst>
                  <a:ext uri="{FF2B5EF4-FFF2-40B4-BE49-F238E27FC236}">
                    <a16:creationId xmlns:a16="http://schemas.microsoft.com/office/drawing/2014/main" id="{7FF322CA-5DFD-D14A-8D1E-A791EAA76734}"/>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67295" y="1059799"/>
                <a:ext cx="681672" cy="722281"/>
              </a:xfrm>
              <a:prstGeom prst="rect">
                <a:avLst/>
              </a:prstGeom>
            </p:spPr>
          </p:pic>
        </p:grpSp>
        <p:sp>
          <p:nvSpPr>
            <p:cNvPr id="189" name="角丸四角形 188">
              <a:extLst>
                <a:ext uri="{FF2B5EF4-FFF2-40B4-BE49-F238E27FC236}">
                  <a16:creationId xmlns:a16="http://schemas.microsoft.com/office/drawing/2014/main" id="{04DE23D7-3FB2-444B-A20B-25675F1BAE6C}"/>
                </a:ext>
              </a:extLst>
            </p:cNvPr>
            <p:cNvSpPr/>
            <p:nvPr/>
          </p:nvSpPr>
          <p:spPr>
            <a:xfrm>
              <a:off x="6594984" y="2278450"/>
              <a:ext cx="713013" cy="628598"/>
            </a:xfrm>
            <a:prstGeom prst="roundRect">
              <a:avLst>
                <a:gd name="adj" fmla="val 50000"/>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190" name="図形グループ 309">
              <a:extLst>
                <a:ext uri="{FF2B5EF4-FFF2-40B4-BE49-F238E27FC236}">
                  <a16:creationId xmlns:a16="http://schemas.microsoft.com/office/drawing/2014/main" id="{69DE3B99-4699-164B-B45C-1F967DEC3E11}"/>
                </a:ext>
              </a:extLst>
            </p:cNvPr>
            <p:cNvGrpSpPr/>
            <p:nvPr/>
          </p:nvGrpSpPr>
          <p:grpSpPr>
            <a:xfrm>
              <a:off x="6671124" y="2547471"/>
              <a:ext cx="232617" cy="95895"/>
              <a:chOff x="6769100" y="1390650"/>
              <a:chExt cx="317500" cy="157483"/>
            </a:xfrm>
          </p:grpSpPr>
          <p:sp>
            <p:nvSpPr>
              <p:cNvPr id="191" name="正方形/長方形 190">
                <a:extLst>
                  <a:ext uri="{FF2B5EF4-FFF2-40B4-BE49-F238E27FC236}">
                    <a16:creationId xmlns:a16="http://schemas.microsoft.com/office/drawing/2014/main" id="{0449C1D2-7E74-0444-8F3A-A283EE159DC5}"/>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2" name="円/楕円 191">
                <a:extLst>
                  <a:ext uri="{FF2B5EF4-FFF2-40B4-BE49-F238E27FC236}">
                    <a16:creationId xmlns:a16="http://schemas.microsoft.com/office/drawing/2014/main" id="{3C3ADE13-C0C3-3A42-9C68-365F9CD5D00C}"/>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93" name="直線コネクタ 192">
                <a:extLst>
                  <a:ext uri="{FF2B5EF4-FFF2-40B4-BE49-F238E27FC236}">
                    <a16:creationId xmlns:a16="http://schemas.microsoft.com/office/drawing/2014/main" id="{8166CD37-6242-7C4F-AFAA-128CCA871729}"/>
                  </a:ext>
                </a:extLst>
              </p:cNvPr>
              <p:cNvCxnSpPr/>
              <p:nvPr/>
            </p:nvCxnSpPr>
            <p:spPr>
              <a:xfrm>
                <a:off x="6894140" y="146896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94" name="図形グループ 330">
              <a:extLst>
                <a:ext uri="{FF2B5EF4-FFF2-40B4-BE49-F238E27FC236}">
                  <a16:creationId xmlns:a16="http://schemas.microsoft.com/office/drawing/2014/main" id="{589DC922-F60A-7549-9B9F-E746F7059861}"/>
                </a:ext>
              </a:extLst>
            </p:cNvPr>
            <p:cNvGrpSpPr/>
            <p:nvPr/>
          </p:nvGrpSpPr>
          <p:grpSpPr>
            <a:xfrm>
              <a:off x="6673094" y="2694401"/>
              <a:ext cx="232617" cy="95895"/>
              <a:chOff x="6769100" y="1390650"/>
              <a:chExt cx="317500" cy="157483"/>
            </a:xfrm>
          </p:grpSpPr>
          <p:sp>
            <p:nvSpPr>
              <p:cNvPr id="195" name="正方形/長方形 194">
                <a:extLst>
                  <a:ext uri="{FF2B5EF4-FFF2-40B4-BE49-F238E27FC236}">
                    <a16:creationId xmlns:a16="http://schemas.microsoft.com/office/drawing/2014/main" id="{45372301-13A0-6149-BF44-CB44FDE4CD74}"/>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6" name="円/楕円 195">
                <a:extLst>
                  <a:ext uri="{FF2B5EF4-FFF2-40B4-BE49-F238E27FC236}">
                    <a16:creationId xmlns:a16="http://schemas.microsoft.com/office/drawing/2014/main" id="{3F112490-A2EA-D946-8534-4370035AAE50}"/>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97" name="直線コネクタ 196">
                <a:extLst>
                  <a:ext uri="{FF2B5EF4-FFF2-40B4-BE49-F238E27FC236}">
                    <a16:creationId xmlns:a16="http://schemas.microsoft.com/office/drawing/2014/main" id="{1AF2E257-DAA5-D944-9D89-C60982989327}"/>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98" name="図形グループ 355">
              <a:extLst>
                <a:ext uri="{FF2B5EF4-FFF2-40B4-BE49-F238E27FC236}">
                  <a16:creationId xmlns:a16="http://schemas.microsoft.com/office/drawing/2014/main" id="{57901C59-871C-6D4A-AB18-4771FCE40019}"/>
                </a:ext>
              </a:extLst>
            </p:cNvPr>
            <p:cNvGrpSpPr/>
            <p:nvPr/>
          </p:nvGrpSpPr>
          <p:grpSpPr>
            <a:xfrm>
              <a:off x="6951855" y="2696942"/>
              <a:ext cx="232617" cy="95895"/>
              <a:chOff x="6769100" y="1390650"/>
              <a:chExt cx="317500" cy="157483"/>
            </a:xfrm>
          </p:grpSpPr>
          <p:sp>
            <p:nvSpPr>
              <p:cNvPr id="199" name="正方形/長方形 198">
                <a:extLst>
                  <a:ext uri="{FF2B5EF4-FFF2-40B4-BE49-F238E27FC236}">
                    <a16:creationId xmlns:a16="http://schemas.microsoft.com/office/drawing/2014/main" id="{ABEE0F0D-1AA0-4D4C-9280-9E848F2A291F}"/>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0" name="円/楕円 199">
                <a:extLst>
                  <a:ext uri="{FF2B5EF4-FFF2-40B4-BE49-F238E27FC236}">
                    <a16:creationId xmlns:a16="http://schemas.microsoft.com/office/drawing/2014/main" id="{DC19BB9B-477F-B441-B585-5A7CA237711A}"/>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01" name="直線コネクタ 200">
                <a:extLst>
                  <a:ext uri="{FF2B5EF4-FFF2-40B4-BE49-F238E27FC236}">
                    <a16:creationId xmlns:a16="http://schemas.microsoft.com/office/drawing/2014/main" id="{DE9EC6DC-DDD4-0A48-8932-6CA8CAD0F6B3}"/>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202" name="フローチャート: 磁気ディスク 201">
              <a:extLst>
                <a:ext uri="{FF2B5EF4-FFF2-40B4-BE49-F238E27FC236}">
                  <a16:creationId xmlns:a16="http://schemas.microsoft.com/office/drawing/2014/main" id="{7BE6D605-D581-FE4C-8448-44DD40FB8EEF}"/>
                </a:ext>
              </a:extLst>
            </p:cNvPr>
            <p:cNvSpPr/>
            <p:nvPr/>
          </p:nvSpPr>
          <p:spPr>
            <a:xfrm>
              <a:off x="6613230" y="2860175"/>
              <a:ext cx="296417" cy="269735"/>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203" name="図形グループ 369">
              <a:extLst>
                <a:ext uri="{FF2B5EF4-FFF2-40B4-BE49-F238E27FC236}">
                  <a16:creationId xmlns:a16="http://schemas.microsoft.com/office/drawing/2014/main" id="{18A9580C-630F-4E48-83F1-A43B883AC5EB}"/>
                </a:ext>
              </a:extLst>
            </p:cNvPr>
            <p:cNvGrpSpPr/>
            <p:nvPr/>
          </p:nvGrpSpPr>
          <p:grpSpPr>
            <a:xfrm>
              <a:off x="6587720" y="2048144"/>
              <a:ext cx="384888" cy="275693"/>
              <a:chOff x="758730" y="3198675"/>
              <a:chExt cx="806939" cy="688305"/>
            </a:xfrm>
          </p:grpSpPr>
          <p:sp>
            <p:nvSpPr>
              <p:cNvPr id="204" name="正方形/長方形 203">
                <a:extLst>
                  <a:ext uri="{FF2B5EF4-FFF2-40B4-BE49-F238E27FC236}">
                    <a16:creationId xmlns:a16="http://schemas.microsoft.com/office/drawing/2014/main" id="{E8B0E698-C589-494B-850D-50CDFF2F5D21}"/>
                  </a:ext>
                </a:extLst>
              </p:cNvPr>
              <p:cNvSpPr/>
              <p:nvPr/>
            </p:nvSpPr>
            <p:spPr>
              <a:xfrm>
                <a:off x="1253932" y="3267470"/>
                <a:ext cx="311737" cy="579575"/>
              </a:xfrm>
              <a:prstGeom prst="rect">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5" name="角丸四角形 204">
                <a:extLst>
                  <a:ext uri="{FF2B5EF4-FFF2-40B4-BE49-F238E27FC236}">
                    <a16:creationId xmlns:a16="http://schemas.microsoft.com/office/drawing/2014/main" id="{8EA0CD40-B95C-444B-8E97-4ECB26B03403}"/>
                  </a:ext>
                </a:extLst>
              </p:cNvPr>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6" name="角丸四角形 205">
                <a:extLst>
                  <a:ext uri="{FF2B5EF4-FFF2-40B4-BE49-F238E27FC236}">
                    <a16:creationId xmlns:a16="http://schemas.microsoft.com/office/drawing/2014/main" id="{186D2CB3-31CD-B640-80BB-C5064B1750DA}"/>
                  </a:ext>
                </a:extLst>
              </p:cNvPr>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7" name="台形 206">
                <a:extLst>
                  <a:ext uri="{FF2B5EF4-FFF2-40B4-BE49-F238E27FC236}">
                    <a16:creationId xmlns:a16="http://schemas.microsoft.com/office/drawing/2014/main" id="{650383EC-E21B-4441-BBCB-6425C30C5A93}"/>
                  </a:ext>
                </a:extLst>
              </p:cNvPr>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08" name="図形グループ 399">
              <a:extLst>
                <a:ext uri="{FF2B5EF4-FFF2-40B4-BE49-F238E27FC236}">
                  <a16:creationId xmlns:a16="http://schemas.microsoft.com/office/drawing/2014/main" id="{836B2B80-1B89-AF4D-A163-9ACB137D5E90}"/>
                </a:ext>
              </a:extLst>
            </p:cNvPr>
            <p:cNvGrpSpPr/>
            <p:nvPr/>
          </p:nvGrpSpPr>
          <p:grpSpPr>
            <a:xfrm>
              <a:off x="7012404" y="2037719"/>
              <a:ext cx="296417" cy="283093"/>
              <a:chOff x="2667295" y="1059799"/>
              <a:chExt cx="681672" cy="722281"/>
            </a:xfrm>
          </p:grpSpPr>
          <p:sp>
            <p:nvSpPr>
              <p:cNvPr id="209" name="角丸四角形 208">
                <a:extLst>
                  <a:ext uri="{FF2B5EF4-FFF2-40B4-BE49-F238E27FC236}">
                    <a16:creationId xmlns:a16="http://schemas.microsoft.com/office/drawing/2014/main" id="{0221B885-3DC0-8743-A0EC-C8B6CF2E1C7D}"/>
                  </a:ext>
                </a:extLst>
              </p:cNvPr>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210" name="図 209">
                <a:extLst>
                  <a:ext uri="{FF2B5EF4-FFF2-40B4-BE49-F238E27FC236}">
                    <a16:creationId xmlns:a16="http://schemas.microsoft.com/office/drawing/2014/main" id="{EA4DE21B-CE57-7840-8A0C-BB818F725DBD}"/>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67295" y="1059799"/>
                <a:ext cx="681672" cy="722281"/>
              </a:xfrm>
              <a:prstGeom prst="rect">
                <a:avLst/>
              </a:prstGeom>
            </p:spPr>
          </p:pic>
        </p:grpSp>
        <p:sp>
          <p:nvSpPr>
            <p:cNvPr id="211" name="フローチャート: 磁気ディスク 210">
              <a:extLst>
                <a:ext uri="{FF2B5EF4-FFF2-40B4-BE49-F238E27FC236}">
                  <a16:creationId xmlns:a16="http://schemas.microsoft.com/office/drawing/2014/main" id="{99A9252E-ED59-5642-9D1F-D75B3EE4FF59}"/>
                </a:ext>
              </a:extLst>
            </p:cNvPr>
            <p:cNvSpPr/>
            <p:nvPr/>
          </p:nvSpPr>
          <p:spPr>
            <a:xfrm>
              <a:off x="6982405" y="2860174"/>
              <a:ext cx="298194" cy="269735"/>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212" name="図形グループ 399">
              <a:extLst>
                <a:ext uri="{FF2B5EF4-FFF2-40B4-BE49-F238E27FC236}">
                  <a16:creationId xmlns:a16="http://schemas.microsoft.com/office/drawing/2014/main" id="{5F8BE821-14BF-E443-ABB4-1ECD3621117F}"/>
                </a:ext>
              </a:extLst>
            </p:cNvPr>
            <p:cNvGrpSpPr/>
            <p:nvPr/>
          </p:nvGrpSpPr>
          <p:grpSpPr>
            <a:xfrm>
              <a:off x="7012404" y="2320397"/>
              <a:ext cx="296417" cy="283093"/>
              <a:chOff x="2667295" y="1059799"/>
              <a:chExt cx="681672" cy="722281"/>
            </a:xfrm>
          </p:grpSpPr>
          <p:sp>
            <p:nvSpPr>
              <p:cNvPr id="213" name="角丸四角形 212">
                <a:extLst>
                  <a:ext uri="{FF2B5EF4-FFF2-40B4-BE49-F238E27FC236}">
                    <a16:creationId xmlns:a16="http://schemas.microsoft.com/office/drawing/2014/main" id="{22AF13D5-8F92-324C-B4AB-28BB7E40783C}"/>
                  </a:ext>
                </a:extLst>
              </p:cNvPr>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214" name="図 213">
                <a:extLst>
                  <a:ext uri="{FF2B5EF4-FFF2-40B4-BE49-F238E27FC236}">
                    <a16:creationId xmlns:a16="http://schemas.microsoft.com/office/drawing/2014/main" id="{5B1AF11B-CC06-1E41-9DE2-05414FC04061}"/>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67295" y="1059799"/>
                <a:ext cx="681672" cy="722281"/>
              </a:xfrm>
              <a:prstGeom prst="rect">
                <a:avLst/>
              </a:prstGeom>
            </p:spPr>
          </p:pic>
        </p:grpSp>
        <p:grpSp>
          <p:nvGrpSpPr>
            <p:cNvPr id="216" name="図形グループ 309">
              <a:extLst>
                <a:ext uri="{FF2B5EF4-FFF2-40B4-BE49-F238E27FC236}">
                  <a16:creationId xmlns:a16="http://schemas.microsoft.com/office/drawing/2014/main" id="{BF653999-398F-4C49-A161-DB776899F16B}"/>
                </a:ext>
              </a:extLst>
            </p:cNvPr>
            <p:cNvGrpSpPr/>
            <p:nvPr/>
          </p:nvGrpSpPr>
          <p:grpSpPr>
            <a:xfrm>
              <a:off x="5845280" y="4258903"/>
              <a:ext cx="232617" cy="95895"/>
              <a:chOff x="6769100" y="1390650"/>
              <a:chExt cx="317500" cy="157483"/>
            </a:xfrm>
          </p:grpSpPr>
          <p:sp>
            <p:nvSpPr>
              <p:cNvPr id="217" name="正方形/長方形 216">
                <a:extLst>
                  <a:ext uri="{FF2B5EF4-FFF2-40B4-BE49-F238E27FC236}">
                    <a16:creationId xmlns:a16="http://schemas.microsoft.com/office/drawing/2014/main" id="{7B44F247-1552-3A4C-BE3F-9E280C97FC4D}"/>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8" name="円/楕円 217">
                <a:extLst>
                  <a:ext uri="{FF2B5EF4-FFF2-40B4-BE49-F238E27FC236}">
                    <a16:creationId xmlns:a16="http://schemas.microsoft.com/office/drawing/2014/main" id="{86C93FCD-BD58-204B-A384-C31421A67D49}"/>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19" name="直線コネクタ 218">
                <a:extLst>
                  <a:ext uri="{FF2B5EF4-FFF2-40B4-BE49-F238E27FC236}">
                    <a16:creationId xmlns:a16="http://schemas.microsoft.com/office/drawing/2014/main" id="{6BC83C48-6569-194D-B2DB-2A3B5425E950}"/>
                  </a:ext>
                </a:extLst>
              </p:cNvPr>
              <p:cNvCxnSpPr/>
              <p:nvPr/>
            </p:nvCxnSpPr>
            <p:spPr>
              <a:xfrm>
                <a:off x="6894140" y="146896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20" name="図形グループ 330">
              <a:extLst>
                <a:ext uri="{FF2B5EF4-FFF2-40B4-BE49-F238E27FC236}">
                  <a16:creationId xmlns:a16="http://schemas.microsoft.com/office/drawing/2014/main" id="{C3B69427-4631-F343-9220-46974B0B6D6F}"/>
                </a:ext>
              </a:extLst>
            </p:cNvPr>
            <p:cNvGrpSpPr/>
            <p:nvPr/>
          </p:nvGrpSpPr>
          <p:grpSpPr>
            <a:xfrm>
              <a:off x="5847250" y="4405833"/>
              <a:ext cx="232617" cy="95895"/>
              <a:chOff x="6769100" y="1390650"/>
              <a:chExt cx="317500" cy="157483"/>
            </a:xfrm>
          </p:grpSpPr>
          <p:sp>
            <p:nvSpPr>
              <p:cNvPr id="221" name="正方形/長方形 220">
                <a:extLst>
                  <a:ext uri="{FF2B5EF4-FFF2-40B4-BE49-F238E27FC236}">
                    <a16:creationId xmlns:a16="http://schemas.microsoft.com/office/drawing/2014/main" id="{2B314562-0C9B-5A4E-829B-FEBDB76F1188}"/>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2" name="円/楕円 221">
                <a:extLst>
                  <a:ext uri="{FF2B5EF4-FFF2-40B4-BE49-F238E27FC236}">
                    <a16:creationId xmlns:a16="http://schemas.microsoft.com/office/drawing/2014/main" id="{425F697A-04E5-5A45-91BE-F008FF8943E3}"/>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23" name="直線コネクタ 222">
                <a:extLst>
                  <a:ext uri="{FF2B5EF4-FFF2-40B4-BE49-F238E27FC236}">
                    <a16:creationId xmlns:a16="http://schemas.microsoft.com/office/drawing/2014/main" id="{7967D61A-3371-434B-AB40-A74DEE6E2AF3}"/>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24" name="図形グループ 355">
              <a:extLst>
                <a:ext uri="{FF2B5EF4-FFF2-40B4-BE49-F238E27FC236}">
                  <a16:creationId xmlns:a16="http://schemas.microsoft.com/office/drawing/2014/main" id="{82E9C5BB-CFC4-AD40-AA25-B5FB579C6EDA}"/>
                </a:ext>
              </a:extLst>
            </p:cNvPr>
            <p:cNvGrpSpPr/>
            <p:nvPr/>
          </p:nvGrpSpPr>
          <p:grpSpPr>
            <a:xfrm>
              <a:off x="6126011" y="4408374"/>
              <a:ext cx="232617" cy="95895"/>
              <a:chOff x="6769100" y="1390650"/>
              <a:chExt cx="317500" cy="157483"/>
            </a:xfrm>
          </p:grpSpPr>
          <p:sp>
            <p:nvSpPr>
              <p:cNvPr id="225" name="正方形/長方形 224">
                <a:extLst>
                  <a:ext uri="{FF2B5EF4-FFF2-40B4-BE49-F238E27FC236}">
                    <a16:creationId xmlns:a16="http://schemas.microsoft.com/office/drawing/2014/main" id="{FB853191-F2A3-0143-9B57-BB8E1E8B7CA9}"/>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6" name="円/楕円 225">
                <a:extLst>
                  <a:ext uri="{FF2B5EF4-FFF2-40B4-BE49-F238E27FC236}">
                    <a16:creationId xmlns:a16="http://schemas.microsoft.com/office/drawing/2014/main" id="{310C6E10-5105-A949-8827-68B24382415B}"/>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27" name="直線コネクタ 226">
                <a:extLst>
                  <a:ext uri="{FF2B5EF4-FFF2-40B4-BE49-F238E27FC236}">
                    <a16:creationId xmlns:a16="http://schemas.microsoft.com/office/drawing/2014/main" id="{E42DF900-2467-844B-ADA9-48216F121040}"/>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228" name="フローチャート: 磁気ディスク 227">
              <a:extLst>
                <a:ext uri="{FF2B5EF4-FFF2-40B4-BE49-F238E27FC236}">
                  <a16:creationId xmlns:a16="http://schemas.microsoft.com/office/drawing/2014/main" id="{A2F6AE73-6D79-EC4F-A8E3-721BA7BA72F1}"/>
                </a:ext>
              </a:extLst>
            </p:cNvPr>
            <p:cNvSpPr/>
            <p:nvPr/>
          </p:nvSpPr>
          <p:spPr>
            <a:xfrm>
              <a:off x="5868144" y="4650872"/>
              <a:ext cx="296417" cy="269735"/>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37" name="フローチャート: 磁気ディスク 236">
              <a:extLst>
                <a:ext uri="{FF2B5EF4-FFF2-40B4-BE49-F238E27FC236}">
                  <a16:creationId xmlns:a16="http://schemas.microsoft.com/office/drawing/2014/main" id="{64AA8FF9-DB75-6B47-8927-A80CA21DBDD6}"/>
                </a:ext>
              </a:extLst>
            </p:cNvPr>
            <p:cNvSpPr/>
            <p:nvPr/>
          </p:nvSpPr>
          <p:spPr>
            <a:xfrm>
              <a:off x="6237319" y="4650871"/>
              <a:ext cx="298194" cy="269735"/>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238" name="図形グループ 355">
              <a:extLst>
                <a:ext uri="{FF2B5EF4-FFF2-40B4-BE49-F238E27FC236}">
                  <a16:creationId xmlns:a16="http://schemas.microsoft.com/office/drawing/2014/main" id="{97A5B392-9629-534B-847B-A6897AFADC89}"/>
                </a:ext>
              </a:extLst>
            </p:cNvPr>
            <p:cNvGrpSpPr/>
            <p:nvPr/>
          </p:nvGrpSpPr>
          <p:grpSpPr>
            <a:xfrm>
              <a:off x="6126011" y="4258903"/>
              <a:ext cx="232617" cy="95895"/>
              <a:chOff x="6769100" y="1390650"/>
              <a:chExt cx="317500" cy="157483"/>
            </a:xfrm>
          </p:grpSpPr>
          <p:sp>
            <p:nvSpPr>
              <p:cNvPr id="239" name="正方形/長方形 238">
                <a:extLst>
                  <a:ext uri="{FF2B5EF4-FFF2-40B4-BE49-F238E27FC236}">
                    <a16:creationId xmlns:a16="http://schemas.microsoft.com/office/drawing/2014/main" id="{E4227012-FA8D-574D-A589-D84A4F7C400B}"/>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0" name="円/楕円 239">
                <a:extLst>
                  <a:ext uri="{FF2B5EF4-FFF2-40B4-BE49-F238E27FC236}">
                    <a16:creationId xmlns:a16="http://schemas.microsoft.com/office/drawing/2014/main" id="{509910FA-BC9E-0344-9118-F3AFB9404AB7}"/>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41" name="直線コネクタ 240">
                <a:extLst>
                  <a:ext uri="{FF2B5EF4-FFF2-40B4-BE49-F238E27FC236}">
                    <a16:creationId xmlns:a16="http://schemas.microsoft.com/office/drawing/2014/main" id="{638CE5B6-6CB6-9844-B7F4-8F8FCBC0F96F}"/>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42" name="図形グループ 309">
              <a:extLst>
                <a:ext uri="{FF2B5EF4-FFF2-40B4-BE49-F238E27FC236}">
                  <a16:creationId xmlns:a16="http://schemas.microsoft.com/office/drawing/2014/main" id="{6CC3B0F0-C396-9C43-B673-9C1BA99D62AA}"/>
                </a:ext>
              </a:extLst>
            </p:cNvPr>
            <p:cNvGrpSpPr/>
            <p:nvPr/>
          </p:nvGrpSpPr>
          <p:grpSpPr>
            <a:xfrm>
              <a:off x="5849879" y="4112015"/>
              <a:ext cx="232617" cy="95895"/>
              <a:chOff x="6769100" y="1390650"/>
              <a:chExt cx="317500" cy="157483"/>
            </a:xfrm>
          </p:grpSpPr>
          <p:sp>
            <p:nvSpPr>
              <p:cNvPr id="243" name="正方形/長方形 242">
                <a:extLst>
                  <a:ext uri="{FF2B5EF4-FFF2-40B4-BE49-F238E27FC236}">
                    <a16:creationId xmlns:a16="http://schemas.microsoft.com/office/drawing/2014/main" id="{6CF6EC8E-F5E4-A74C-BD03-1E6C10666803}"/>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4" name="円/楕円 243">
                <a:extLst>
                  <a:ext uri="{FF2B5EF4-FFF2-40B4-BE49-F238E27FC236}">
                    <a16:creationId xmlns:a16="http://schemas.microsoft.com/office/drawing/2014/main" id="{D3357800-4BD1-0146-A8AD-63BDADA75897}"/>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45" name="直線コネクタ 244">
                <a:extLst>
                  <a:ext uri="{FF2B5EF4-FFF2-40B4-BE49-F238E27FC236}">
                    <a16:creationId xmlns:a16="http://schemas.microsoft.com/office/drawing/2014/main" id="{621C2CAC-FDE0-E847-9477-4CD9DBA73E59}"/>
                  </a:ext>
                </a:extLst>
              </p:cNvPr>
              <p:cNvCxnSpPr/>
              <p:nvPr/>
            </p:nvCxnSpPr>
            <p:spPr>
              <a:xfrm>
                <a:off x="6894140" y="146896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46" name="図形グループ 355">
              <a:extLst>
                <a:ext uri="{FF2B5EF4-FFF2-40B4-BE49-F238E27FC236}">
                  <a16:creationId xmlns:a16="http://schemas.microsoft.com/office/drawing/2014/main" id="{DDF4D09F-61C9-8044-90B5-801FBA821F73}"/>
                </a:ext>
              </a:extLst>
            </p:cNvPr>
            <p:cNvGrpSpPr/>
            <p:nvPr/>
          </p:nvGrpSpPr>
          <p:grpSpPr>
            <a:xfrm>
              <a:off x="6130610" y="4112015"/>
              <a:ext cx="232617" cy="95895"/>
              <a:chOff x="6769100" y="1390650"/>
              <a:chExt cx="317500" cy="157483"/>
            </a:xfrm>
          </p:grpSpPr>
          <p:sp>
            <p:nvSpPr>
              <p:cNvPr id="247" name="正方形/長方形 246">
                <a:extLst>
                  <a:ext uri="{FF2B5EF4-FFF2-40B4-BE49-F238E27FC236}">
                    <a16:creationId xmlns:a16="http://schemas.microsoft.com/office/drawing/2014/main" id="{C973EA67-5AB6-8D47-9802-8753034DA500}"/>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8" name="円/楕円 247">
                <a:extLst>
                  <a:ext uri="{FF2B5EF4-FFF2-40B4-BE49-F238E27FC236}">
                    <a16:creationId xmlns:a16="http://schemas.microsoft.com/office/drawing/2014/main" id="{8B68C0A4-2E45-6C49-A8E6-6B9686F04A7F}"/>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49" name="直線コネクタ 248">
                <a:extLst>
                  <a:ext uri="{FF2B5EF4-FFF2-40B4-BE49-F238E27FC236}">
                    <a16:creationId xmlns:a16="http://schemas.microsoft.com/office/drawing/2014/main" id="{B9538664-4DBD-C449-B05F-DF2EC7B52EAE}"/>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50" name="図形グループ 309">
              <a:extLst>
                <a:ext uri="{FF2B5EF4-FFF2-40B4-BE49-F238E27FC236}">
                  <a16:creationId xmlns:a16="http://schemas.microsoft.com/office/drawing/2014/main" id="{A300E5DE-CDF8-394D-8C5C-093C911746AF}"/>
                </a:ext>
              </a:extLst>
            </p:cNvPr>
            <p:cNvGrpSpPr/>
            <p:nvPr/>
          </p:nvGrpSpPr>
          <p:grpSpPr>
            <a:xfrm>
              <a:off x="6396736" y="4262137"/>
              <a:ext cx="232617" cy="95895"/>
              <a:chOff x="6769100" y="1390650"/>
              <a:chExt cx="317500" cy="157483"/>
            </a:xfrm>
          </p:grpSpPr>
          <p:sp>
            <p:nvSpPr>
              <p:cNvPr id="251" name="正方形/長方形 250">
                <a:extLst>
                  <a:ext uri="{FF2B5EF4-FFF2-40B4-BE49-F238E27FC236}">
                    <a16:creationId xmlns:a16="http://schemas.microsoft.com/office/drawing/2014/main" id="{2BC74B41-E782-B740-9849-B9E59981372A}"/>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2" name="円/楕円 251">
                <a:extLst>
                  <a:ext uri="{FF2B5EF4-FFF2-40B4-BE49-F238E27FC236}">
                    <a16:creationId xmlns:a16="http://schemas.microsoft.com/office/drawing/2014/main" id="{DFDF1CEA-3257-1B4F-963C-2589721C45C8}"/>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53" name="直線コネクタ 252">
                <a:extLst>
                  <a:ext uri="{FF2B5EF4-FFF2-40B4-BE49-F238E27FC236}">
                    <a16:creationId xmlns:a16="http://schemas.microsoft.com/office/drawing/2014/main" id="{FB331FE7-C111-F147-B25B-E8B67A77DB8D}"/>
                  </a:ext>
                </a:extLst>
              </p:cNvPr>
              <p:cNvCxnSpPr/>
              <p:nvPr/>
            </p:nvCxnSpPr>
            <p:spPr>
              <a:xfrm>
                <a:off x="6894140" y="146896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54" name="図形グループ 330">
              <a:extLst>
                <a:ext uri="{FF2B5EF4-FFF2-40B4-BE49-F238E27FC236}">
                  <a16:creationId xmlns:a16="http://schemas.microsoft.com/office/drawing/2014/main" id="{F9CD88C6-50D9-2047-835C-04760CEDFDF6}"/>
                </a:ext>
              </a:extLst>
            </p:cNvPr>
            <p:cNvGrpSpPr/>
            <p:nvPr/>
          </p:nvGrpSpPr>
          <p:grpSpPr>
            <a:xfrm>
              <a:off x="6398706" y="4409067"/>
              <a:ext cx="232617" cy="95895"/>
              <a:chOff x="6769100" y="1390650"/>
              <a:chExt cx="317500" cy="157483"/>
            </a:xfrm>
          </p:grpSpPr>
          <p:sp>
            <p:nvSpPr>
              <p:cNvPr id="255" name="正方形/長方形 254">
                <a:extLst>
                  <a:ext uri="{FF2B5EF4-FFF2-40B4-BE49-F238E27FC236}">
                    <a16:creationId xmlns:a16="http://schemas.microsoft.com/office/drawing/2014/main" id="{9CB2104E-E6B9-1D48-A510-2FF623E39B02}"/>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6" name="円/楕円 255">
                <a:extLst>
                  <a:ext uri="{FF2B5EF4-FFF2-40B4-BE49-F238E27FC236}">
                    <a16:creationId xmlns:a16="http://schemas.microsoft.com/office/drawing/2014/main" id="{5254B69D-9F80-4047-8331-0E4AA8D6C85E}"/>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57" name="直線コネクタ 256">
                <a:extLst>
                  <a:ext uri="{FF2B5EF4-FFF2-40B4-BE49-F238E27FC236}">
                    <a16:creationId xmlns:a16="http://schemas.microsoft.com/office/drawing/2014/main" id="{BF1788A8-0414-FA40-AE59-1584306C6F25}"/>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58" name="図形グループ 355">
              <a:extLst>
                <a:ext uri="{FF2B5EF4-FFF2-40B4-BE49-F238E27FC236}">
                  <a16:creationId xmlns:a16="http://schemas.microsoft.com/office/drawing/2014/main" id="{E406AA24-924C-AD49-BBD5-7E8979A8FF5F}"/>
                </a:ext>
              </a:extLst>
            </p:cNvPr>
            <p:cNvGrpSpPr/>
            <p:nvPr/>
          </p:nvGrpSpPr>
          <p:grpSpPr>
            <a:xfrm>
              <a:off x="6677467" y="4411608"/>
              <a:ext cx="232617" cy="95895"/>
              <a:chOff x="6769100" y="1390650"/>
              <a:chExt cx="317500" cy="157483"/>
            </a:xfrm>
          </p:grpSpPr>
          <p:sp>
            <p:nvSpPr>
              <p:cNvPr id="259" name="正方形/長方形 258">
                <a:extLst>
                  <a:ext uri="{FF2B5EF4-FFF2-40B4-BE49-F238E27FC236}">
                    <a16:creationId xmlns:a16="http://schemas.microsoft.com/office/drawing/2014/main" id="{DC68DE72-AE72-7345-ABFC-67EF851DA449}"/>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0" name="円/楕円 259">
                <a:extLst>
                  <a:ext uri="{FF2B5EF4-FFF2-40B4-BE49-F238E27FC236}">
                    <a16:creationId xmlns:a16="http://schemas.microsoft.com/office/drawing/2014/main" id="{E77C7A56-A239-0545-B8E5-1FCB539CEE80}"/>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61" name="直線コネクタ 260">
                <a:extLst>
                  <a:ext uri="{FF2B5EF4-FFF2-40B4-BE49-F238E27FC236}">
                    <a16:creationId xmlns:a16="http://schemas.microsoft.com/office/drawing/2014/main" id="{3F7E3DF1-B4E0-254C-B3CE-C8FF5C1DF2EE}"/>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62" name="図形グループ 355">
              <a:extLst>
                <a:ext uri="{FF2B5EF4-FFF2-40B4-BE49-F238E27FC236}">
                  <a16:creationId xmlns:a16="http://schemas.microsoft.com/office/drawing/2014/main" id="{6B09EA59-256F-A34C-A1D9-266B95D2CBE3}"/>
                </a:ext>
              </a:extLst>
            </p:cNvPr>
            <p:cNvGrpSpPr/>
            <p:nvPr/>
          </p:nvGrpSpPr>
          <p:grpSpPr>
            <a:xfrm>
              <a:off x="6677467" y="4262137"/>
              <a:ext cx="232617" cy="95895"/>
              <a:chOff x="6769100" y="1390650"/>
              <a:chExt cx="317500" cy="157483"/>
            </a:xfrm>
          </p:grpSpPr>
          <p:sp>
            <p:nvSpPr>
              <p:cNvPr id="263" name="正方形/長方形 262">
                <a:extLst>
                  <a:ext uri="{FF2B5EF4-FFF2-40B4-BE49-F238E27FC236}">
                    <a16:creationId xmlns:a16="http://schemas.microsoft.com/office/drawing/2014/main" id="{C7FDE25F-CC96-A14D-9AFD-E8144FA771AD}"/>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4" name="円/楕円 263">
                <a:extLst>
                  <a:ext uri="{FF2B5EF4-FFF2-40B4-BE49-F238E27FC236}">
                    <a16:creationId xmlns:a16="http://schemas.microsoft.com/office/drawing/2014/main" id="{0AF574E6-1536-B744-AC2B-43D54ED16DAF}"/>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65" name="直線コネクタ 264">
                <a:extLst>
                  <a:ext uri="{FF2B5EF4-FFF2-40B4-BE49-F238E27FC236}">
                    <a16:creationId xmlns:a16="http://schemas.microsoft.com/office/drawing/2014/main" id="{415CBC23-5B4A-C944-9F46-2D06D4C08585}"/>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66" name="図形グループ 309">
              <a:extLst>
                <a:ext uri="{FF2B5EF4-FFF2-40B4-BE49-F238E27FC236}">
                  <a16:creationId xmlns:a16="http://schemas.microsoft.com/office/drawing/2014/main" id="{1E181E68-FFA9-0042-9066-593EC5FD960C}"/>
                </a:ext>
              </a:extLst>
            </p:cNvPr>
            <p:cNvGrpSpPr/>
            <p:nvPr/>
          </p:nvGrpSpPr>
          <p:grpSpPr>
            <a:xfrm>
              <a:off x="6401335" y="4115249"/>
              <a:ext cx="232617" cy="95895"/>
              <a:chOff x="6769100" y="1390650"/>
              <a:chExt cx="317500" cy="157483"/>
            </a:xfrm>
          </p:grpSpPr>
          <p:sp>
            <p:nvSpPr>
              <p:cNvPr id="267" name="正方形/長方形 266">
                <a:extLst>
                  <a:ext uri="{FF2B5EF4-FFF2-40B4-BE49-F238E27FC236}">
                    <a16:creationId xmlns:a16="http://schemas.microsoft.com/office/drawing/2014/main" id="{4EFBC9E4-0524-6245-8B2A-9A75220F85CD}"/>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8" name="円/楕円 267">
                <a:extLst>
                  <a:ext uri="{FF2B5EF4-FFF2-40B4-BE49-F238E27FC236}">
                    <a16:creationId xmlns:a16="http://schemas.microsoft.com/office/drawing/2014/main" id="{FBBC7309-50A6-C249-9488-A2EA69FA27A3}"/>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69" name="直線コネクタ 268">
                <a:extLst>
                  <a:ext uri="{FF2B5EF4-FFF2-40B4-BE49-F238E27FC236}">
                    <a16:creationId xmlns:a16="http://schemas.microsoft.com/office/drawing/2014/main" id="{0B0341BE-B57D-824F-BBF2-BAF9C0B86975}"/>
                  </a:ext>
                </a:extLst>
              </p:cNvPr>
              <p:cNvCxnSpPr/>
              <p:nvPr/>
            </p:nvCxnSpPr>
            <p:spPr>
              <a:xfrm>
                <a:off x="6894140" y="146896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70" name="図形グループ 355">
              <a:extLst>
                <a:ext uri="{FF2B5EF4-FFF2-40B4-BE49-F238E27FC236}">
                  <a16:creationId xmlns:a16="http://schemas.microsoft.com/office/drawing/2014/main" id="{91F21218-15F9-3249-93AA-5337956EEB95}"/>
                </a:ext>
              </a:extLst>
            </p:cNvPr>
            <p:cNvGrpSpPr/>
            <p:nvPr/>
          </p:nvGrpSpPr>
          <p:grpSpPr>
            <a:xfrm>
              <a:off x="6682066" y="4115249"/>
              <a:ext cx="232617" cy="95895"/>
              <a:chOff x="6769100" y="1390650"/>
              <a:chExt cx="317500" cy="157483"/>
            </a:xfrm>
          </p:grpSpPr>
          <p:sp>
            <p:nvSpPr>
              <p:cNvPr id="271" name="正方形/長方形 270">
                <a:extLst>
                  <a:ext uri="{FF2B5EF4-FFF2-40B4-BE49-F238E27FC236}">
                    <a16:creationId xmlns:a16="http://schemas.microsoft.com/office/drawing/2014/main" id="{B1131601-134A-2749-9937-10B4996F9E1B}"/>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2" name="円/楕円 271">
                <a:extLst>
                  <a:ext uri="{FF2B5EF4-FFF2-40B4-BE49-F238E27FC236}">
                    <a16:creationId xmlns:a16="http://schemas.microsoft.com/office/drawing/2014/main" id="{923961C5-DCE1-5B4A-B781-955B47F684F2}"/>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73" name="直線コネクタ 272">
                <a:extLst>
                  <a:ext uri="{FF2B5EF4-FFF2-40B4-BE49-F238E27FC236}">
                    <a16:creationId xmlns:a16="http://schemas.microsoft.com/office/drawing/2014/main" id="{4F986566-6132-6645-A4EA-1517D276011C}"/>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74" name="図形グループ 309">
              <a:extLst>
                <a:ext uri="{FF2B5EF4-FFF2-40B4-BE49-F238E27FC236}">
                  <a16:creationId xmlns:a16="http://schemas.microsoft.com/office/drawing/2014/main" id="{FF8B5B4C-3469-8440-BEC4-1D7AA3BD4731}"/>
                </a:ext>
              </a:extLst>
            </p:cNvPr>
            <p:cNvGrpSpPr/>
            <p:nvPr/>
          </p:nvGrpSpPr>
          <p:grpSpPr>
            <a:xfrm>
              <a:off x="6958981" y="4260520"/>
              <a:ext cx="232617" cy="95895"/>
              <a:chOff x="6769100" y="1390650"/>
              <a:chExt cx="317500" cy="157483"/>
            </a:xfrm>
          </p:grpSpPr>
          <p:sp>
            <p:nvSpPr>
              <p:cNvPr id="275" name="正方形/長方形 274">
                <a:extLst>
                  <a:ext uri="{FF2B5EF4-FFF2-40B4-BE49-F238E27FC236}">
                    <a16:creationId xmlns:a16="http://schemas.microsoft.com/office/drawing/2014/main" id="{6F16AC61-968C-824E-9751-A5C2F23C68BC}"/>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6" name="円/楕円 275">
                <a:extLst>
                  <a:ext uri="{FF2B5EF4-FFF2-40B4-BE49-F238E27FC236}">
                    <a16:creationId xmlns:a16="http://schemas.microsoft.com/office/drawing/2014/main" id="{43074281-1C12-144C-8A88-24D97539DF2E}"/>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77" name="直線コネクタ 276">
                <a:extLst>
                  <a:ext uri="{FF2B5EF4-FFF2-40B4-BE49-F238E27FC236}">
                    <a16:creationId xmlns:a16="http://schemas.microsoft.com/office/drawing/2014/main" id="{2256A2DE-2AFA-E94F-B2EB-F79E663DB7B0}"/>
                  </a:ext>
                </a:extLst>
              </p:cNvPr>
              <p:cNvCxnSpPr/>
              <p:nvPr/>
            </p:nvCxnSpPr>
            <p:spPr>
              <a:xfrm>
                <a:off x="6894140" y="146896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78" name="図形グループ 330">
              <a:extLst>
                <a:ext uri="{FF2B5EF4-FFF2-40B4-BE49-F238E27FC236}">
                  <a16:creationId xmlns:a16="http://schemas.microsoft.com/office/drawing/2014/main" id="{270B12B7-0B43-2149-AB9F-F9AB8158CBD8}"/>
                </a:ext>
              </a:extLst>
            </p:cNvPr>
            <p:cNvGrpSpPr/>
            <p:nvPr/>
          </p:nvGrpSpPr>
          <p:grpSpPr>
            <a:xfrm>
              <a:off x="6960951" y="4407450"/>
              <a:ext cx="232617" cy="95895"/>
              <a:chOff x="6769100" y="1390650"/>
              <a:chExt cx="317500" cy="157483"/>
            </a:xfrm>
          </p:grpSpPr>
          <p:sp>
            <p:nvSpPr>
              <p:cNvPr id="279" name="正方形/長方形 278">
                <a:extLst>
                  <a:ext uri="{FF2B5EF4-FFF2-40B4-BE49-F238E27FC236}">
                    <a16:creationId xmlns:a16="http://schemas.microsoft.com/office/drawing/2014/main" id="{E07C5D79-EAC6-5344-9404-A2EA957E9893}"/>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0" name="円/楕円 279">
                <a:extLst>
                  <a:ext uri="{FF2B5EF4-FFF2-40B4-BE49-F238E27FC236}">
                    <a16:creationId xmlns:a16="http://schemas.microsoft.com/office/drawing/2014/main" id="{E6D5A5D8-DA41-1549-9929-65E09FC2EA08}"/>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81" name="直線コネクタ 280">
                <a:extLst>
                  <a:ext uri="{FF2B5EF4-FFF2-40B4-BE49-F238E27FC236}">
                    <a16:creationId xmlns:a16="http://schemas.microsoft.com/office/drawing/2014/main" id="{48B113C6-D809-F144-999A-78ACCE2013A0}"/>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82" name="図形グループ 355">
              <a:extLst>
                <a:ext uri="{FF2B5EF4-FFF2-40B4-BE49-F238E27FC236}">
                  <a16:creationId xmlns:a16="http://schemas.microsoft.com/office/drawing/2014/main" id="{91D7A441-EE4F-684B-89B7-E3739EBF8C6C}"/>
                </a:ext>
              </a:extLst>
            </p:cNvPr>
            <p:cNvGrpSpPr/>
            <p:nvPr/>
          </p:nvGrpSpPr>
          <p:grpSpPr>
            <a:xfrm>
              <a:off x="7239712" y="4409991"/>
              <a:ext cx="232617" cy="95895"/>
              <a:chOff x="6769100" y="1390650"/>
              <a:chExt cx="317500" cy="157483"/>
            </a:xfrm>
          </p:grpSpPr>
          <p:sp>
            <p:nvSpPr>
              <p:cNvPr id="283" name="正方形/長方形 282">
                <a:extLst>
                  <a:ext uri="{FF2B5EF4-FFF2-40B4-BE49-F238E27FC236}">
                    <a16:creationId xmlns:a16="http://schemas.microsoft.com/office/drawing/2014/main" id="{572E2DB5-3DE6-134C-9B96-54B1C0490FF7}"/>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4" name="円/楕円 283">
                <a:extLst>
                  <a:ext uri="{FF2B5EF4-FFF2-40B4-BE49-F238E27FC236}">
                    <a16:creationId xmlns:a16="http://schemas.microsoft.com/office/drawing/2014/main" id="{28836E70-857E-8444-9A37-3B56E5E65DE5}"/>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85" name="直線コネクタ 284">
                <a:extLst>
                  <a:ext uri="{FF2B5EF4-FFF2-40B4-BE49-F238E27FC236}">
                    <a16:creationId xmlns:a16="http://schemas.microsoft.com/office/drawing/2014/main" id="{67DB2C5B-308A-6A46-921C-8CFB36DA44AA}"/>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86" name="図形グループ 355">
              <a:extLst>
                <a:ext uri="{FF2B5EF4-FFF2-40B4-BE49-F238E27FC236}">
                  <a16:creationId xmlns:a16="http://schemas.microsoft.com/office/drawing/2014/main" id="{7422046C-89C9-584A-99EC-720767460017}"/>
                </a:ext>
              </a:extLst>
            </p:cNvPr>
            <p:cNvGrpSpPr/>
            <p:nvPr/>
          </p:nvGrpSpPr>
          <p:grpSpPr>
            <a:xfrm>
              <a:off x="7239712" y="4260520"/>
              <a:ext cx="232617" cy="95895"/>
              <a:chOff x="6769100" y="1390650"/>
              <a:chExt cx="317500" cy="157483"/>
            </a:xfrm>
          </p:grpSpPr>
          <p:sp>
            <p:nvSpPr>
              <p:cNvPr id="287" name="正方形/長方形 286">
                <a:extLst>
                  <a:ext uri="{FF2B5EF4-FFF2-40B4-BE49-F238E27FC236}">
                    <a16:creationId xmlns:a16="http://schemas.microsoft.com/office/drawing/2014/main" id="{CE16EF68-753A-8848-86C4-9B9539227246}"/>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8" name="円/楕円 287">
                <a:extLst>
                  <a:ext uri="{FF2B5EF4-FFF2-40B4-BE49-F238E27FC236}">
                    <a16:creationId xmlns:a16="http://schemas.microsoft.com/office/drawing/2014/main" id="{0B3C72B4-A7CC-1E4F-BBCF-609D6FA8CAC8}"/>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89" name="直線コネクタ 288">
                <a:extLst>
                  <a:ext uri="{FF2B5EF4-FFF2-40B4-BE49-F238E27FC236}">
                    <a16:creationId xmlns:a16="http://schemas.microsoft.com/office/drawing/2014/main" id="{A17A5343-ABAB-D74F-BB21-4FA36CD442C0}"/>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90" name="図形グループ 309">
              <a:extLst>
                <a:ext uri="{FF2B5EF4-FFF2-40B4-BE49-F238E27FC236}">
                  <a16:creationId xmlns:a16="http://schemas.microsoft.com/office/drawing/2014/main" id="{8E4FC512-92A2-1340-99BD-00AC10858332}"/>
                </a:ext>
              </a:extLst>
            </p:cNvPr>
            <p:cNvGrpSpPr/>
            <p:nvPr/>
          </p:nvGrpSpPr>
          <p:grpSpPr>
            <a:xfrm>
              <a:off x="6963580" y="4113632"/>
              <a:ext cx="232617" cy="95895"/>
              <a:chOff x="6769100" y="1390650"/>
              <a:chExt cx="317500" cy="157483"/>
            </a:xfrm>
          </p:grpSpPr>
          <p:sp>
            <p:nvSpPr>
              <p:cNvPr id="291" name="正方形/長方形 290">
                <a:extLst>
                  <a:ext uri="{FF2B5EF4-FFF2-40B4-BE49-F238E27FC236}">
                    <a16:creationId xmlns:a16="http://schemas.microsoft.com/office/drawing/2014/main" id="{6DF58D51-DBE4-104F-A42B-813D62C365D8}"/>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2" name="円/楕円 291">
                <a:extLst>
                  <a:ext uri="{FF2B5EF4-FFF2-40B4-BE49-F238E27FC236}">
                    <a16:creationId xmlns:a16="http://schemas.microsoft.com/office/drawing/2014/main" id="{F81E5702-686E-4245-BFF6-858DEA10B563}"/>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93" name="直線コネクタ 292">
                <a:extLst>
                  <a:ext uri="{FF2B5EF4-FFF2-40B4-BE49-F238E27FC236}">
                    <a16:creationId xmlns:a16="http://schemas.microsoft.com/office/drawing/2014/main" id="{A5EE5A04-D86B-0948-A2C5-22F209E04D18}"/>
                  </a:ext>
                </a:extLst>
              </p:cNvPr>
              <p:cNvCxnSpPr/>
              <p:nvPr/>
            </p:nvCxnSpPr>
            <p:spPr>
              <a:xfrm>
                <a:off x="6894140" y="146896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94" name="図形グループ 355">
              <a:extLst>
                <a:ext uri="{FF2B5EF4-FFF2-40B4-BE49-F238E27FC236}">
                  <a16:creationId xmlns:a16="http://schemas.microsoft.com/office/drawing/2014/main" id="{A76C3557-B4DD-D340-B6CF-25A467443678}"/>
                </a:ext>
              </a:extLst>
            </p:cNvPr>
            <p:cNvGrpSpPr/>
            <p:nvPr/>
          </p:nvGrpSpPr>
          <p:grpSpPr>
            <a:xfrm>
              <a:off x="7244311" y="4113632"/>
              <a:ext cx="232617" cy="95895"/>
              <a:chOff x="6769100" y="1390650"/>
              <a:chExt cx="317500" cy="157483"/>
            </a:xfrm>
          </p:grpSpPr>
          <p:sp>
            <p:nvSpPr>
              <p:cNvPr id="295" name="正方形/長方形 294">
                <a:extLst>
                  <a:ext uri="{FF2B5EF4-FFF2-40B4-BE49-F238E27FC236}">
                    <a16:creationId xmlns:a16="http://schemas.microsoft.com/office/drawing/2014/main" id="{452EBB10-6BA4-BF42-AB4A-C94B0CE79029}"/>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6" name="円/楕円 295">
                <a:extLst>
                  <a:ext uri="{FF2B5EF4-FFF2-40B4-BE49-F238E27FC236}">
                    <a16:creationId xmlns:a16="http://schemas.microsoft.com/office/drawing/2014/main" id="{AB10DC8B-FC86-6749-87F1-6601EE6EB368}"/>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97" name="直線コネクタ 296">
                <a:extLst>
                  <a:ext uri="{FF2B5EF4-FFF2-40B4-BE49-F238E27FC236}">
                    <a16:creationId xmlns:a16="http://schemas.microsoft.com/office/drawing/2014/main" id="{796B4DA5-6F3E-2442-B584-7713243F4641}"/>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98" name="図形グループ 309">
              <a:extLst>
                <a:ext uri="{FF2B5EF4-FFF2-40B4-BE49-F238E27FC236}">
                  <a16:creationId xmlns:a16="http://schemas.microsoft.com/office/drawing/2014/main" id="{CF526D75-7FFA-AD40-9DD9-591B85E54114}"/>
                </a:ext>
              </a:extLst>
            </p:cNvPr>
            <p:cNvGrpSpPr/>
            <p:nvPr/>
          </p:nvGrpSpPr>
          <p:grpSpPr>
            <a:xfrm>
              <a:off x="7510437" y="4263754"/>
              <a:ext cx="232617" cy="95895"/>
              <a:chOff x="6769100" y="1390650"/>
              <a:chExt cx="317500" cy="157483"/>
            </a:xfrm>
          </p:grpSpPr>
          <p:sp>
            <p:nvSpPr>
              <p:cNvPr id="299" name="正方形/長方形 298">
                <a:extLst>
                  <a:ext uri="{FF2B5EF4-FFF2-40B4-BE49-F238E27FC236}">
                    <a16:creationId xmlns:a16="http://schemas.microsoft.com/office/drawing/2014/main" id="{2151FBDD-6820-AF40-AEE6-B054AF67E46D}"/>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0" name="円/楕円 299">
                <a:extLst>
                  <a:ext uri="{FF2B5EF4-FFF2-40B4-BE49-F238E27FC236}">
                    <a16:creationId xmlns:a16="http://schemas.microsoft.com/office/drawing/2014/main" id="{B30895AC-BE3D-B842-9B4B-922BFAF3A276}"/>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01" name="直線コネクタ 300">
                <a:extLst>
                  <a:ext uri="{FF2B5EF4-FFF2-40B4-BE49-F238E27FC236}">
                    <a16:creationId xmlns:a16="http://schemas.microsoft.com/office/drawing/2014/main" id="{2EADF818-0C95-E34E-B3EF-C0D121103206}"/>
                  </a:ext>
                </a:extLst>
              </p:cNvPr>
              <p:cNvCxnSpPr/>
              <p:nvPr/>
            </p:nvCxnSpPr>
            <p:spPr>
              <a:xfrm>
                <a:off x="6894140" y="146896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02" name="図形グループ 330">
              <a:extLst>
                <a:ext uri="{FF2B5EF4-FFF2-40B4-BE49-F238E27FC236}">
                  <a16:creationId xmlns:a16="http://schemas.microsoft.com/office/drawing/2014/main" id="{890D7E80-C9F4-3240-AC22-77649C289746}"/>
                </a:ext>
              </a:extLst>
            </p:cNvPr>
            <p:cNvGrpSpPr/>
            <p:nvPr/>
          </p:nvGrpSpPr>
          <p:grpSpPr>
            <a:xfrm>
              <a:off x="7512407" y="4410684"/>
              <a:ext cx="232617" cy="95895"/>
              <a:chOff x="6769100" y="1390650"/>
              <a:chExt cx="317500" cy="157483"/>
            </a:xfrm>
          </p:grpSpPr>
          <p:sp>
            <p:nvSpPr>
              <p:cNvPr id="303" name="正方形/長方形 302">
                <a:extLst>
                  <a:ext uri="{FF2B5EF4-FFF2-40B4-BE49-F238E27FC236}">
                    <a16:creationId xmlns:a16="http://schemas.microsoft.com/office/drawing/2014/main" id="{59A28E61-C31C-2D4D-9070-4A59A5942B6C}"/>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4" name="円/楕円 303">
                <a:extLst>
                  <a:ext uri="{FF2B5EF4-FFF2-40B4-BE49-F238E27FC236}">
                    <a16:creationId xmlns:a16="http://schemas.microsoft.com/office/drawing/2014/main" id="{97CABDCA-2FDA-334F-A8FB-29C4C9135A47}"/>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05" name="直線コネクタ 304">
                <a:extLst>
                  <a:ext uri="{FF2B5EF4-FFF2-40B4-BE49-F238E27FC236}">
                    <a16:creationId xmlns:a16="http://schemas.microsoft.com/office/drawing/2014/main" id="{982D851F-EEE5-514F-A633-EFED60615A83}"/>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06" name="図形グループ 355">
              <a:extLst>
                <a:ext uri="{FF2B5EF4-FFF2-40B4-BE49-F238E27FC236}">
                  <a16:creationId xmlns:a16="http://schemas.microsoft.com/office/drawing/2014/main" id="{12F7A475-E52E-8543-85C2-0EFE511C0239}"/>
                </a:ext>
              </a:extLst>
            </p:cNvPr>
            <p:cNvGrpSpPr/>
            <p:nvPr/>
          </p:nvGrpSpPr>
          <p:grpSpPr>
            <a:xfrm>
              <a:off x="7791168" y="4413225"/>
              <a:ext cx="232617" cy="95895"/>
              <a:chOff x="6769100" y="1390650"/>
              <a:chExt cx="317500" cy="157483"/>
            </a:xfrm>
          </p:grpSpPr>
          <p:sp>
            <p:nvSpPr>
              <p:cNvPr id="307" name="正方形/長方形 306">
                <a:extLst>
                  <a:ext uri="{FF2B5EF4-FFF2-40B4-BE49-F238E27FC236}">
                    <a16:creationId xmlns:a16="http://schemas.microsoft.com/office/drawing/2014/main" id="{B2CBBA03-6E23-264C-B555-6D08C758DD68}"/>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8" name="円/楕円 307">
                <a:extLst>
                  <a:ext uri="{FF2B5EF4-FFF2-40B4-BE49-F238E27FC236}">
                    <a16:creationId xmlns:a16="http://schemas.microsoft.com/office/drawing/2014/main" id="{51296C7A-16A3-B140-9C77-5879D59796B0}"/>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09" name="直線コネクタ 308">
                <a:extLst>
                  <a:ext uri="{FF2B5EF4-FFF2-40B4-BE49-F238E27FC236}">
                    <a16:creationId xmlns:a16="http://schemas.microsoft.com/office/drawing/2014/main" id="{CBE4BCA3-3DA0-F446-A935-C8A1B1C161D0}"/>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10" name="図形グループ 355">
              <a:extLst>
                <a:ext uri="{FF2B5EF4-FFF2-40B4-BE49-F238E27FC236}">
                  <a16:creationId xmlns:a16="http://schemas.microsoft.com/office/drawing/2014/main" id="{2A4C4FB6-E73E-854B-BB48-C11D33945A6D}"/>
                </a:ext>
              </a:extLst>
            </p:cNvPr>
            <p:cNvGrpSpPr/>
            <p:nvPr/>
          </p:nvGrpSpPr>
          <p:grpSpPr>
            <a:xfrm>
              <a:off x="7791168" y="4263754"/>
              <a:ext cx="232617" cy="95895"/>
              <a:chOff x="6769100" y="1390650"/>
              <a:chExt cx="317500" cy="157483"/>
            </a:xfrm>
          </p:grpSpPr>
          <p:sp>
            <p:nvSpPr>
              <p:cNvPr id="311" name="正方形/長方形 310">
                <a:extLst>
                  <a:ext uri="{FF2B5EF4-FFF2-40B4-BE49-F238E27FC236}">
                    <a16:creationId xmlns:a16="http://schemas.microsoft.com/office/drawing/2014/main" id="{2B48B191-13C1-6F41-A69F-8CA97E02CB66}"/>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2" name="円/楕円 311">
                <a:extLst>
                  <a:ext uri="{FF2B5EF4-FFF2-40B4-BE49-F238E27FC236}">
                    <a16:creationId xmlns:a16="http://schemas.microsoft.com/office/drawing/2014/main" id="{FA3914DA-1551-CB4E-9439-BE962693ECD0}"/>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13" name="直線コネクタ 312">
                <a:extLst>
                  <a:ext uri="{FF2B5EF4-FFF2-40B4-BE49-F238E27FC236}">
                    <a16:creationId xmlns:a16="http://schemas.microsoft.com/office/drawing/2014/main" id="{EE4F959E-AA5D-AD41-9E57-A12A207E4FB6}"/>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14" name="図形グループ 309">
              <a:extLst>
                <a:ext uri="{FF2B5EF4-FFF2-40B4-BE49-F238E27FC236}">
                  <a16:creationId xmlns:a16="http://schemas.microsoft.com/office/drawing/2014/main" id="{1E2EE222-E120-8A4A-A2C2-0EABB03FC33A}"/>
                </a:ext>
              </a:extLst>
            </p:cNvPr>
            <p:cNvGrpSpPr/>
            <p:nvPr/>
          </p:nvGrpSpPr>
          <p:grpSpPr>
            <a:xfrm>
              <a:off x="7515036" y="4116866"/>
              <a:ext cx="232617" cy="95895"/>
              <a:chOff x="6769100" y="1390650"/>
              <a:chExt cx="317500" cy="157483"/>
            </a:xfrm>
          </p:grpSpPr>
          <p:sp>
            <p:nvSpPr>
              <p:cNvPr id="315" name="正方形/長方形 314">
                <a:extLst>
                  <a:ext uri="{FF2B5EF4-FFF2-40B4-BE49-F238E27FC236}">
                    <a16:creationId xmlns:a16="http://schemas.microsoft.com/office/drawing/2014/main" id="{8BF37CB6-94D5-374A-8E42-7EB539E2A403}"/>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6" name="円/楕円 315">
                <a:extLst>
                  <a:ext uri="{FF2B5EF4-FFF2-40B4-BE49-F238E27FC236}">
                    <a16:creationId xmlns:a16="http://schemas.microsoft.com/office/drawing/2014/main" id="{3564475A-7D5E-2C4E-A8A9-14CFF63D2BBC}"/>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17" name="直線コネクタ 316">
                <a:extLst>
                  <a:ext uri="{FF2B5EF4-FFF2-40B4-BE49-F238E27FC236}">
                    <a16:creationId xmlns:a16="http://schemas.microsoft.com/office/drawing/2014/main" id="{F5045F66-CCBF-5F48-9690-4E0E96C2EE61}"/>
                  </a:ext>
                </a:extLst>
              </p:cNvPr>
              <p:cNvCxnSpPr/>
              <p:nvPr/>
            </p:nvCxnSpPr>
            <p:spPr>
              <a:xfrm>
                <a:off x="6894140" y="146896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18" name="図形グループ 355">
              <a:extLst>
                <a:ext uri="{FF2B5EF4-FFF2-40B4-BE49-F238E27FC236}">
                  <a16:creationId xmlns:a16="http://schemas.microsoft.com/office/drawing/2014/main" id="{37B0A47C-6990-9042-9F3D-0D1E995F9B51}"/>
                </a:ext>
              </a:extLst>
            </p:cNvPr>
            <p:cNvGrpSpPr/>
            <p:nvPr/>
          </p:nvGrpSpPr>
          <p:grpSpPr>
            <a:xfrm>
              <a:off x="7795767" y="4116866"/>
              <a:ext cx="232617" cy="95895"/>
              <a:chOff x="6769100" y="1390650"/>
              <a:chExt cx="317500" cy="157483"/>
            </a:xfrm>
          </p:grpSpPr>
          <p:sp>
            <p:nvSpPr>
              <p:cNvPr id="319" name="正方形/長方形 318">
                <a:extLst>
                  <a:ext uri="{FF2B5EF4-FFF2-40B4-BE49-F238E27FC236}">
                    <a16:creationId xmlns:a16="http://schemas.microsoft.com/office/drawing/2014/main" id="{00937908-DBA3-C64E-8FCE-52B7D8DD1683}"/>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0" name="円/楕円 319">
                <a:extLst>
                  <a:ext uri="{FF2B5EF4-FFF2-40B4-BE49-F238E27FC236}">
                    <a16:creationId xmlns:a16="http://schemas.microsoft.com/office/drawing/2014/main" id="{4745495D-576B-514B-9D84-EA36FFA60DD8}"/>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21" name="直線コネクタ 320">
                <a:extLst>
                  <a:ext uri="{FF2B5EF4-FFF2-40B4-BE49-F238E27FC236}">
                    <a16:creationId xmlns:a16="http://schemas.microsoft.com/office/drawing/2014/main" id="{F967C5C0-B85C-DE4E-86E1-F60047EA6505}"/>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322" name="フローチャート: 磁気ディスク 321">
              <a:extLst>
                <a:ext uri="{FF2B5EF4-FFF2-40B4-BE49-F238E27FC236}">
                  <a16:creationId xmlns:a16="http://schemas.microsoft.com/office/drawing/2014/main" id="{C8A500E4-AF8F-F248-9340-F6CB93F9EFE3}"/>
                </a:ext>
              </a:extLst>
            </p:cNvPr>
            <p:cNvSpPr/>
            <p:nvPr/>
          </p:nvSpPr>
          <p:spPr>
            <a:xfrm>
              <a:off x="6608271" y="4650871"/>
              <a:ext cx="296417" cy="269735"/>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23" name="フローチャート: 磁気ディスク 322">
              <a:extLst>
                <a:ext uri="{FF2B5EF4-FFF2-40B4-BE49-F238E27FC236}">
                  <a16:creationId xmlns:a16="http://schemas.microsoft.com/office/drawing/2014/main" id="{7053C67C-D250-0641-BDCF-C31AECA6BAAD}"/>
                </a:ext>
              </a:extLst>
            </p:cNvPr>
            <p:cNvSpPr/>
            <p:nvPr/>
          </p:nvSpPr>
          <p:spPr>
            <a:xfrm>
              <a:off x="6977446" y="4650870"/>
              <a:ext cx="298194" cy="269735"/>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24" name="フローチャート: 磁気ディスク 323">
              <a:extLst>
                <a:ext uri="{FF2B5EF4-FFF2-40B4-BE49-F238E27FC236}">
                  <a16:creationId xmlns:a16="http://schemas.microsoft.com/office/drawing/2014/main" id="{34B1E87E-7288-F649-83E1-129809AB5CEC}"/>
                </a:ext>
              </a:extLst>
            </p:cNvPr>
            <p:cNvSpPr/>
            <p:nvPr/>
          </p:nvSpPr>
          <p:spPr>
            <a:xfrm>
              <a:off x="7348398" y="4650871"/>
              <a:ext cx="296417" cy="269735"/>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25" name="フローチャート: 磁気ディスク 324">
              <a:extLst>
                <a:ext uri="{FF2B5EF4-FFF2-40B4-BE49-F238E27FC236}">
                  <a16:creationId xmlns:a16="http://schemas.microsoft.com/office/drawing/2014/main" id="{5B6CC540-E604-0342-A2DC-63B65B52A806}"/>
                </a:ext>
              </a:extLst>
            </p:cNvPr>
            <p:cNvSpPr/>
            <p:nvPr/>
          </p:nvSpPr>
          <p:spPr>
            <a:xfrm>
              <a:off x="7717573" y="4650870"/>
              <a:ext cx="298194" cy="269735"/>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326" name="図形グループ 369">
              <a:extLst>
                <a:ext uri="{FF2B5EF4-FFF2-40B4-BE49-F238E27FC236}">
                  <a16:creationId xmlns:a16="http://schemas.microsoft.com/office/drawing/2014/main" id="{C0DF95E3-6FB2-5440-BEC2-81DDECB7C0F7}"/>
                </a:ext>
              </a:extLst>
            </p:cNvPr>
            <p:cNvGrpSpPr/>
            <p:nvPr/>
          </p:nvGrpSpPr>
          <p:grpSpPr>
            <a:xfrm>
              <a:off x="5813208" y="3709075"/>
              <a:ext cx="384888" cy="275693"/>
              <a:chOff x="758730" y="3198675"/>
              <a:chExt cx="806939" cy="688305"/>
            </a:xfrm>
          </p:grpSpPr>
          <p:sp>
            <p:nvSpPr>
              <p:cNvPr id="327" name="正方形/長方形 326">
                <a:extLst>
                  <a:ext uri="{FF2B5EF4-FFF2-40B4-BE49-F238E27FC236}">
                    <a16:creationId xmlns:a16="http://schemas.microsoft.com/office/drawing/2014/main" id="{8BDEBAEF-A689-C247-8D6B-B2593087B3B4}"/>
                  </a:ext>
                </a:extLst>
              </p:cNvPr>
              <p:cNvSpPr/>
              <p:nvPr/>
            </p:nvSpPr>
            <p:spPr>
              <a:xfrm>
                <a:off x="1253932" y="3267470"/>
                <a:ext cx="311737" cy="579575"/>
              </a:xfrm>
              <a:prstGeom prst="rect">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8" name="角丸四角形 327">
                <a:extLst>
                  <a:ext uri="{FF2B5EF4-FFF2-40B4-BE49-F238E27FC236}">
                    <a16:creationId xmlns:a16="http://schemas.microsoft.com/office/drawing/2014/main" id="{72F10E56-040A-2045-9A2E-D17FDB57C120}"/>
                  </a:ext>
                </a:extLst>
              </p:cNvPr>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9" name="角丸四角形 328">
                <a:extLst>
                  <a:ext uri="{FF2B5EF4-FFF2-40B4-BE49-F238E27FC236}">
                    <a16:creationId xmlns:a16="http://schemas.microsoft.com/office/drawing/2014/main" id="{D1795CA3-03DA-5F4F-8436-B72C3FCC2CC8}"/>
                  </a:ext>
                </a:extLst>
              </p:cNvPr>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0" name="台形 329">
                <a:extLst>
                  <a:ext uri="{FF2B5EF4-FFF2-40B4-BE49-F238E27FC236}">
                    <a16:creationId xmlns:a16="http://schemas.microsoft.com/office/drawing/2014/main" id="{9ACA90D7-DDDA-C644-876A-685CBBE68C10}"/>
                  </a:ext>
                </a:extLst>
              </p:cNvPr>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31" name="図形グループ 399">
              <a:extLst>
                <a:ext uri="{FF2B5EF4-FFF2-40B4-BE49-F238E27FC236}">
                  <a16:creationId xmlns:a16="http://schemas.microsoft.com/office/drawing/2014/main" id="{2BB2BA36-9B92-024B-BCB9-A4BAB307A516}"/>
                </a:ext>
              </a:extLst>
            </p:cNvPr>
            <p:cNvGrpSpPr/>
            <p:nvPr/>
          </p:nvGrpSpPr>
          <p:grpSpPr>
            <a:xfrm>
              <a:off x="6202423" y="3697418"/>
              <a:ext cx="296417" cy="283093"/>
              <a:chOff x="2667295" y="1059799"/>
              <a:chExt cx="681672" cy="722281"/>
            </a:xfrm>
          </p:grpSpPr>
          <p:sp>
            <p:nvSpPr>
              <p:cNvPr id="332" name="角丸四角形 331">
                <a:extLst>
                  <a:ext uri="{FF2B5EF4-FFF2-40B4-BE49-F238E27FC236}">
                    <a16:creationId xmlns:a16="http://schemas.microsoft.com/office/drawing/2014/main" id="{8ADFEEE3-867E-4246-9631-CB815B70D88C}"/>
                  </a:ext>
                </a:extLst>
              </p:cNvPr>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333" name="図 332">
                <a:extLst>
                  <a:ext uri="{FF2B5EF4-FFF2-40B4-BE49-F238E27FC236}">
                    <a16:creationId xmlns:a16="http://schemas.microsoft.com/office/drawing/2014/main" id="{03B56FD3-C396-0A4C-8107-2D78BA5712F8}"/>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67295" y="1059799"/>
                <a:ext cx="681672" cy="722281"/>
              </a:xfrm>
              <a:prstGeom prst="rect">
                <a:avLst/>
              </a:prstGeom>
            </p:spPr>
          </p:pic>
        </p:grpSp>
        <p:grpSp>
          <p:nvGrpSpPr>
            <p:cNvPr id="334" name="図形グループ 369">
              <a:extLst>
                <a:ext uri="{FF2B5EF4-FFF2-40B4-BE49-F238E27FC236}">
                  <a16:creationId xmlns:a16="http://schemas.microsoft.com/office/drawing/2014/main" id="{A7E543AC-8B40-6C4A-8A92-CE8D2F85D4C8}"/>
                </a:ext>
              </a:extLst>
            </p:cNvPr>
            <p:cNvGrpSpPr/>
            <p:nvPr/>
          </p:nvGrpSpPr>
          <p:grpSpPr>
            <a:xfrm>
              <a:off x="6562632" y="3722603"/>
              <a:ext cx="384888" cy="275693"/>
              <a:chOff x="758730" y="3198675"/>
              <a:chExt cx="806939" cy="688305"/>
            </a:xfrm>
          </p:grpSpPr>
          <p:sp>
            <p:nvSpPr>
              <p:cNvPr id="335" name="正方形/長方形 334">
                <a:extLst>
                  <a:ext uri="{FF2B5EF4-FFF2-40B4-BE49-F238E27FC236}">
                    <a16:creationId xmlns:a16="http://schemas.microsoft.com/office/drawing/2014/main" id="{3567258F-4F8A-2C46-9E97-B67C93BD3C5C}"/>
                  </a:ext>
                </a:extLst>
              </p:cNvPr>
              <p:cNvSpPr/>
              <p:nvPr/>
            </p:nvSpPr>
            <p:spPr>
              <a:xfrm>
                <a:off x="1253932" y="3267470"/>
                <a:ext cx="311737" cy="579575"/>
              </a:xfrm>
              <a:prstGeom prst="rect">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6" name="角丸四角形 335">
                <a:extLst>
                  <a:ext uri="{FF2B5EF4-FFF2-40B4-BE49-F238E27FC236}">
                    <a16:creationId xmlns:a16="http://schemas.microsoft.com/office/drawing/2014/main" id="{9E0BF5E1-6B12-E14A-AE03-3BB85B976D7B}"/>
                  </a:ext>
                </a:extLst>
              </p:cNvPr>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7" name="角丸四角形 336">
                <a:extLst>
                  <a:ext uri="{FF2B5EF4-FFF2-40B4-BE49-F238E27FC236}">
                    <a16:creationId xmlns:a16="http://schemas.microsoft.com/office/drawing/2014/main" id="{1AF20D99-352B-9B44-BC6D-1C3604F86BF5}"/>
                  </a:ext>
                </a:extLst>
              </p:cNvPr>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8" name="台形 337">
                <a:extLst>
                  <a:ext uri="{FF2B5EF4-FFF2-40B4-BE49-F238E27FC236}">
                    <a16:creationId xmlns:a16="http://schemas.microsoft.com/office/drawing/2014/main" id="{3F776F95-9530-F744-8F2E-CB5F12139ADB}"/>
                  </a:ext>
                </a:extLst>
              </p:cNvPr>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39" name="図形グループ 399">
              <a:extLst>
                <a:ext uri="{FF2B5EF4-FFF2-40B4-BE49-F238E27FC236}">
                  <a16:creationId xmlns:a16="http://schemas.microsoft.com/office/drawing/2014/main" id="{4407BB7D-EDD2-6042-8EAB-90A368C97077}"/>
                </a:ext>
              </a:extLst>
            </p:cNvPr>
            <p:cNvGrpSpPr/>
            <p:nvPr/>
          </p:nvGrpSpPr>
          <p:grpSpPr>
            <a:xfrm>
              <a:off x="6996349" y="3718903"/>
              <a:ext cx="296417" cy="283093"/>
              <a:chOff x="2667295" y="1059799"/>
              <a:chExt cx="681672" cy="722281"/>
            </a:xfrm>
          </p:grpSpPr>
          <p:sp>
            <p:nvSpPr>
              <p:cNvPr id="340" name="角丸四角形 339">
                <a:extLst>
                  <a:ext uri="{FF2B5EF4-FFF2-40B4-BE49-F238E27FC236}">
                    <a16:creationId xmlns:a16="http://schemas.microsoft.com/office/drawing/2014/main" id="{38608FFE-70D3-7B43-BCB2-FD8613778743}"/>
                  </a:ext>
                </a:extLst>
              </p:cNvPr>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341" name="図 340">
                <a:extLst>
                  <a:ext uri="{FF2B5EF4-FFF2-40B4-BE49-F238E27FC236}">
                    <a16:creationId xmlns:a16="http://schemas.microsoft.com/office/drawing/2014/main" id="{64BE10D0-DE5A-3045-AD90-C00CA9F82442}"/>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67295" y="1059799"/>
                <a:ext cx="681672" cy="722281"/>
              </a:xfrm>
              <a:prstGeom prst="rect">
                <a:avLst/>
              </a:prstGeom>
            </p:spPr>
          </p:pic>
        </p:grpSp>
        <p:grpSp>
          <p:nvGrpSpPr>
            <p:cNvPr id="342" name="図形グループ 369">
              <a:extLst>
                <a:ext uri="{FF2B5EF4-FFF2-40B4-BE49-F238E27FC236}">
                  <a16:creationId xmlns:a16="http://schemas.microsoft.com/office/drawing/2014/main" id="{733DFDA2-0570-E64D-9FA6-D3CC8E0A0174}"/>
                </a:ext>
              </a:extLst>
            </p:cNvPr>
            <p:cNvGrpSpPr/>
            <p:nvPr/>
          </p:nvGrpSpPr>
          <p:grpSpPr>
            <a:xfrm>
              <a:off x="7324680" y="3718124"/>
              <a:ext cx="384888" cy="275693"/>
              <a:chOff x="758730" y="3198675"/>
              <a:chExt cx="806939" cy="688305"/>
            </a:xfrm>
          </p:grpSpPr>
          <p:sp>
            <p:nvSpPr>
              <p:cNvPr id="343" name="正方形/長方形 342">
                <a:extLst>
                  <a:ext uri="{FF2B5EF4-FFF2-40B4-BE49-F238E27FC236}">
                    <a16:creationId xmlns:a16="http://schemas.microsoft.com/office/drawing/2014/main" id="{AA6B3331-27CF-5549-A727-64DE1469AE68}"/>
                  </a:ext>
                </a:extLst>
              </p:cNvPr>
              <p:cNvSpPr/>
              <p:nvPr/>
            </p:nvSpPr>
            <p:spPr>
              <a:xfrm>
                <a:off x="1253932" y="3267470"/>
                <a:ext cx="311737" cy="579575"/>
              </a:xfrm>
              <a:prstGeom prst="rect">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44" name="角丸四角形 343">
                <a:extLst>
                  <a:ext uri="{FF2B5EF4-FFF2-40B4-BE49-F238E27FC236}">
                    <a16:creationId xmlns:a16="http://schemas.microsoft.com/office/drawing/2014/main" id="{170CFD92-125F-234F-BC57-ED4944857A53}"/>
                  </a:ext>
                </a:extLst>
              </p:cNvPr>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45" name="角丸四角形 344">
                <a:extLst>
                  <a:ext uri="{FF2B5EF4-FFF2-40B4-BE49-F238E27FC236}">
                    <a16:creationId xmlns:a16="http://schemas.microsoft.com/office/drawing/2014/main" id="{84D52B90-CA9C-A74B-B9E3-F152F76D1447}"/>
                  </a:ext>
                </a:extLst>
              </p:cNvPr>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46" name="台形 345">
                <a:extLst>
                  <a:ext uri="{FF2B5EF4-FFF2-40B4-BE49-F238E27FC236}">
                    <a16:creationId xmlns:a16="http://schemas.microsoft.com/office/drawing/2014/main" id="{B866D772-3D67-0C4B-A78B-75B490622EEA}"/>
                  </a:ext>
                </a:extLst>
              </p:cNvPr>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47" name="図形グループ 399">
              <a:extLst>
                <a:ext uri="{FF2B5EF4-FFF2-40B4-BE49-F238E27FC236}">
                  <a16:creationId xmlns:a16="http://schemas.microsoft.com/office/drawing/2014/main" id="{DB1E32FA-1207-5E47-BA1A-4ABA38BBA888}"/>
                </a:ext>
              </a:extLst>
            </p:cNvPr>
            <p:cNvGrpSpPr/>
            <p:nvPr/>
          </p:nvGrpSpPr>
          <p:grpSpPr>
            <a:xfrm>
              <a:off x="7761733" y="3713531"/>
              <a:ext cx="296417" cy="283093"/>
              <a:chOff x="2667295" y="1059799"/>
              <a:chExt cx="681672" cy="722281"/>
            </a:xfrm>
          </p:grpSpPr>
          <p:sp>
            <p:nvSpPr>
              <p:cNvPr id="348" name="角丸四角形 347">
                <a:extLst>
                  <a:ext uri="{FF2B5EF4-FFF2-40B4-BE49-F238E27FC236}">
                    <a16:creationId xmlns:a16="http://schemas.microsoft.com/office/drawing/2014/main" id="{CE3A134E-C722-2B46-B5C0-2FAEDED911D6}"/>
                  </a:ext>
                </a:extLst>
              </p:cNvPr>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349" name="図 348">
                <a:extLst>
                  <a:ext uri="{FF2B5EF4-FFF2-40B4-BE49-F238E27FC236}">
                    <a16:creationId xmlns:a16="http://schemas.microsoft.com/office/drawing/2014/main" id="{BA0BB566-726D-3D49-90BD-202FC46BF02D}"/>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67295" y="1059799"/>
                <a:ext cx="681672" cy="722281"/>
              </a:xfrm>
              <a:prstGeom prst="rect">
                <a:avLst/>
              </a:prstGeom>
            </p:spPr>
          </p:pic>
        </p:grpSp>
        <p:sp>
          <p:nvSpPr>
            <p:cNvPr id="350" name="角丸四角形 349">
              <a:extLst>
                <a:ext uri="{FF2B5EF4-FFF2-40B4-BE49-F238E27FC236}">
                  <a16:creationId xmlns:a16="http://schemas.microsoft.com/office/drawing/2014/main" id="{A6AD7065-E3BD-BB48-B5D1-6BF3FF3F5EC7}"/>
                </a:ext>
              </a:extLst>
            </p:cNvPr>
            <p:cNvSpPr/>
            <p:nvPr/>
          </p:nvSpPr>
          <p:spPr>
            <a:xfrm>
              <a:off x="7495520" y="2278450"/>
              <a:ext cx="713013" cy="628598"/>
            </a:xfrm>
            <a:prstGeom prst="roundRect">
              <a:avLst>
                <a:gd name="adj" fmla="val 50000"/>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351" name="図形グループ 309">
              <a:extLst>
                <a:ext uri="{FF2B5EF4-FFF2-40B4-BE49-F238E27FC236}">
                  <a16:creationId xmlns:a16="http://schemas.microsoft.com/office/drawing/2014/main" id="{1125A420-5724-EE4F-905D-00450C815542}"/>
                </a:ext>
              </a:extLst>
            </p:cNvPr>
            <p:cNvGrpSpPr/>
            <p:nvPr/>
          </p:nvGrpSpPr>
          <p:grpSpPr>
            <a:xfrm>
              <a:off x="7571660" y="2547471"/>
              <a:ext cx="232617" cy="95895"/>
              <a:chOff x="6769100" y="1390650"/>
              <a:chExt cx="317500" cy="157483"/>
            </a:xfrm>
          </p:grpSpPr>
          <p:sp>
            <p:nvSpPr>
              <p:cNvPr id="352" name="正方形/長方形 351">
                <a:extLst>
                  <a:ext uri="{FF2B5EF4-FFF2-40B4-BE49-F238E27FC236}">
                    <a16:creationId xmlns:a16="http://schemas.microsoft.com/office/drawing/2014/main" id="{FD6E3B54-B8A0-A64F-BCA6-08A64341DCEA}"/>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3" name="円/楕円 352">
                <a:extLst>
                  <a:ext uri="{FF2B5EF4-FFF2-40B4-BE49-F238E27FC236}">
                    <a16:creationId xmlns:a16="http://schemas.microsoft.com/office/drawing/2014/main" id="{6128852A-765C-BF4A-B586-E145E316D31F}"/>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54" name="直線コネクタ 353">
                <a:extLst>
                  <a:ext uri="{FF2B5EF4-FFF2-40B4-BE49-F238E27FC236}">
                    <a16:creationId xmlns:a16="http://schemas.microsoft.com/office/drawing/2014/main" id="{5FFB2D1A-298A-F545-A614-513911461406}"/>
                  </a:ext>
                </a:extLst>
              </p:cNvPr>
              <p:cNvCxnSpPr/>
              <p:nvPr/>
            </p:nvCxnSpPr>
            <p:spPr>
              <a:xfrm>
                <a:off x="6894140" y="146896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55" name="図形グループ 330">
              <a:extLst>
                <a:ext uri="{FF2B5EF4-FFF2-40B4-BE49-F238E27FC236}">
                  <a16:creationId xmlns:a16="http://schemas.microsoft.com/office/drawing/2014/main" id="{D4AC9A3B-A3DF-F14A-98DC-D7396F491230}"/>
                </a:ext>
              </a:extLst>
            </p:cNvPr>
            <p:cNvGrpSpPr/>
            <p:nvPr/>
          </p:nvGrpSpPr>
          <p:grpSpPr>
            <a:xfrm>
              <a:off x="7573630" y="2694401"/>
              <a:ext cx="232617" cy="95895"/>
              <a:chOff x="6769100" y="1390650"/>
              <a:chExt cx="317500" cy="157483"/>
            </a:xfrm>
          </p:grpSpPr>
          <p:sp>
            <p:nvSpPr>
              <p:cNvPr id="356" name="正方形/長方形 355">
                <a:extLst>
                  <a:ext uri="{FF2B5EF4-FFF2-40B4-BE49-F238E27FC236}">
                    <a16:creationId xmlns:a16="http://schemas.microsoft.com/office/drawing/2014/main" id="{03FF6DE0-FA90-CD45-BDCE-A933FC5F7B97}"/>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7" name="円/楕円 356">
                <a:extLst>
                  <a:ext uri="{FF2B5EF4-FFF2-40B4-BE49-F238E27FC236}">
                    <a16:creationId xmlns:a16="http://schemas.microsoft.com/office/drawing/2014/main" id="{0CBE8325-AFC3-014F-A6A1-3392BEE7141C}"/>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58" name="直線コネクタ 357">
                <a:extLst>
                  <a:ext uri="{FF2B5EF4-FFF2-40B4-BE49-F238E27FC236}">
                    <a16:creationId xmlns:a16="http://schemas.microsoft.com/office/drawing/2014/main" id="{94F8450E-5F10-0440-B37A-1ED4213B8AF5}"/>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59" name="図形グループ 355">
              <a:extLst>
                <a:ext uri="{FF2B5EF4-FFF2-40B4-BE49-F238E27FC236}">
                  <a16:creationId xmlns:a16="http://schemas.microsoft.com/office/drawing/2014/main" id="{C7123D96-74ED-5A49-B8F6-A180C2C218D4}"/>
                </a:ext>
              </a:extLst>
            </p:cNvPr>
            <p:cNvGrpSpPr/>
            <p:nvPr/>
          </p:nvGrpSpPr>
          <p:grpSpPr>
            <a:xfrm>
              <a:off x="7852391" y="2696942"/>
              <a:ext cx="232617" cy="95895"/>
              <a:chOff x="6769100" y="1390650"/>
              <a:chExt cx="317500" cy="157483"/>
            </a:xfrm>
          </p:grpSpPr>
          <p:sp>
            <p:nvSpPr>
              <p:cNvPr id="360" name="正方形/長方形 359">
                <a:extLst>
                  <a:ext uri="{FF2B5EF4-FFF2-40B4-BE49-F238E27FC236}">
                    <a16:creationId xmlns:a16="http://schemas.microsoft.com/office/drawing/2014/main" id="{70DB0875-0255-C747-8744-516D073ABD19}"/>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1" name="円/楕円 360">
                <a:extLst>
                  <a:ext uri="{FF2B5EF4-FFF2-40B4-BE49-F238E27FC236}">
                    <a16:creationId xmlns:a16="http://schemas.microsoft.com/office/drawing/2014/main" id="{3070CBF1-F4FD-DB4D-AEA2-69EC554E8EA4}"/>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62" name="直線コネクタ 361">
                <a:extLst>
                  <a:ext uri="{FF2B5EF4-FFF2-40B4-BE49-F238E27FC236}">
                    <a16:creationId xmlns:a16="http://schemas.microsoft.com/office/drawing/2014/main" id="{B5EF7233-2DC3-5E49-967A-6AB5A515FB3C}"/>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363" name="フローチャート: 磁気ディスク 362">
              <a:extLst>
                <a:ext uri="{FF2B5EF4-FFF2-40B4-BE49-F238E27FC236}">
                  <a16:creationId xmlns:a16="http://schemas.microsoft.com/office/drawing/2014/main" id="{86F768E9-FDB9-DA46-9817-75EB5EBDFF7A}"/>
                </a:ext>
              </a:extLst>
            </p:cNvPr>
            <p:cNvSpPr/>
            <p:nvPr/>
          </p:nvSpPr>
          <p:spPr>
            <a:xfrm>
              <a:off x="7513766" y="2860175"/>
              <a:ext cx="296417" cy="269735"/>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364" name="図形グループ 369">
              <a:extLst>
                <a:ext uri="{FF2B5EF4-FFF2-40B4-BE49-F238E27FC236}">
                  <a16:creationId xmlns:a16="http://schemas.microsoft.com/office/drawing/2014/main" id="{FB8A01B4-7F75-7D44-AF0C-40AFDC453F48}"/>
                </a:ext>
              </a:extLst>
            </p:cNvPr>
            <p:cNvGrpSpPr/>
            <p:nvPr/>
          </p:nvGrpSpPr>
          <p:grpSpPr>
            <a:xfrm>
              <a:off x="7488256" y="2048144"/>
              <a:ext cx="384888" cy="275693"/>
              <a:chOff x="758730" y="3198675"/>
              <a:chExt cx="806939" cy="688305"/>
            </a:xfrm>
          </p:grpSpPr>
          <p:sp>
            <p:nvSpPr>
              <p:cNvPr id="365" name="正方形/長方形 364">
                <a:extLst>
                  <a:ext uri="{FF2B5EF4-FFF2-40B4-BE49-F238E27FC236}">
                    <a16:creationId xmlns:a16="http://schemas.microsoft.com/office/drawing/2014/main" id="{55E97CEB-DD86-ED4E-8592-B957A8846BA6}"/>
                  </a:ext>
                </a:extLst>
              </p:cNvPr>
              <p:cNvSpPr/>
              <p:nvPr/>
            </p:nvSpPr>
            <p:spPr>
              <a:xfrm>
                <a:off x="1253932" y="3267470"/>
                <a:ext cx="311737" cy="579575"/>
              </a:xfrm>
              <a:prstGeom prst="rect">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6" name="角丸四角形 365">
                <a:extLst>
                  <a:ext uri="{FF2B5EF4-FFF2-40B4-BE49-F238E27FC236}">
                    <a16:creationId xmlns:a16="http://schemas.microsoft.com/office/drawing/2014/main" id="{108F9451-C6F1-1742-95AD-D617270369AA}"/>
                  </a:ext>
                </a:extLst>
              </p:cNvPr>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7" name="角丸四角形 366">
                <a:extLst>
                  <a:ext uri="{FF2B5EF4-FFF2-40B4-BE49-F238E27FC236}">
                    <a16:creationId xmlns:a16="http://schemas.microsoft.com/office/drawing/2014/main" id="{D45FB8D0-0CC9-2746-83CB-B730018B9197}"/>
                  </a:ext>
                </a:extLst>
              </p:cNvPr>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8" name="台形 367">
                <a:extLst>
                  <a:ext uri="{FF2B5EF4-FFF2-40B4-BE49-F238E27FC236}">
                    <a16:creationId xmlns:a16="http://schemas.microsoft.com/office/drawing/2014/main" id="{9343B9D7-CFFD-904E-874F-88EDFF5123C6}"/>
                  </a:ext>
                </a:extLst>
              </p:cNvPr>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69" name="図形グループ 399">
              <a:extLst>
                <a:ext uri="{FF2B5EF4-FFF2-40B4-BE49-F238E27FC236}">
                  <a16:creationId xmlns:a16="http://schemas.microsoft.com/office/drawing/2014/main" id="{1BEA42C8-7CBA-4847-BA56-4167083F7C6B}"/>
                </a:ext>
              </a:extLst>
            </p:cNvPr>
            <p:cNvGrpSpPr/>
            <p:nvPr/>
          </p:nvGrpSpPr>
          <p:grpSpPr>
            <a:xfrm>
              <a:off x="7912940" y="2037719"/>
              <a:ext cx="296417" cy="283093"/>
              <a:chOff x="2667295" y="1059799"/>
              <a:chExt cx="681672" cy="722281"/>
            </a:xfrm>
          </p:grpSpPr>
          <p:sp>
            <p:nvSpPr>
              <p:cNvPr id="370" name="角丸四角形 369">
                <a:extLst>
                  <a:ext uri="{FF2B5EF4-FFF2-40B4-BE49-F238E27FC236}">
                    <a16:creationId xmlns:a16="http://schemas.microsoft.com/office/drawing/2014/main" id="{61679C00-3345-4E45-852E-0B1EEF961B35}"/>
                  </a:ext>
                </a:extLst>
              </p:cNvPr>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371" name="図 370">
                <a:extLst>
                  <a:ext uri="{FF2B5EF4-FFF2-40B4-BE49-F238E27FC236}">
                    <a16:creationId xmlns:a16="http://schemas.microsoft.com/office/drawing/2014/main" id="{38B5EC5C-504C-0844-96FE-FDF14262FA10}"/>
                  </a:ext>
                </a:extLst>
              </p:cNvPr>
              <p:cNvPicPr>
                <a:picLocks noChangeAspect="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67295" y="1059799"/>
                <a:ext cx="681672" cy="722281"/>
              </a:xfrm>
              <a:prstGeom prst="rect">
                <a:avLst/>
              </a:prstGeom>
            </p:spPr>
          </p:pic>
        </p:grpSp>
        <p:sp>
          <p:nvSpPr>
            <p:cNvPr id="372" name="フローチャート: 磁気ディスク 371">
              <a:extLst>
                <a:ext uri="{FF2B5EF4-FFF2-40B4-BE49-F238E27FC236}">
                  <a16:creationId xmlns:a16="http://schemas.microsoft.com/office/drawing/2014/main" id="{B9981FAA-8F55-7847-8437-07C23B1997C5}"/>
                </a:ext>
              </a:extLst>
            </p:cNvPr>
            <p:cNvSpPr/>
            <p:nvPr/>
          </p:nvSpPr>
          <p:spPr>
            <a:xfrm>
              <a:off x="7827309" y="2871233"/>
              <a:ext cx="298194" cy="269735"/>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373" name="図形グループ 355">
              <a:extLst>
                <a:ext uri="{FF2B5EF4-FFF2-40B4-BE49-F238E27FC236}">
                  <a16:creationId xmlns:a16="http://schemas.microsoft.com/office/drawing/2014/main" id="{3411E95C-87A8-DF4A-8EDD-79197E9E5263}"/>
                </a:ext>
              </a:extLst>
            </p:cNvPr>
            <p:cNvGrpSpPr/>
            <p:nvPr/>
          </p:nvGrpSpPr>
          <p:grpSpPr>
            <a:xfrm>
              <a:off x="7852391" y="2547471"/>
              <a:ext cx="232617" cy="95895"/>
              <a:chOff x="6769100" y="1390650"/>
              <a:chExt cx="317500" cy="157483"/>
            </a:xfrm>
          </p:grpSpPr>
          <p:sp>
            <p:nvSpPr>
              <p:cNvPr id="374" name="正方形/長方形 373">
                <a:extLst>
                  <a:ext uri="{FF2B5EF4-FFF2-40B4-BE49-F238E27FC236}">
                    <a16:creationId xmlns:a16="http://schemas.microsoft.com/office/drawing/2014/main" id="{E4EA42B8-3931-2C41-9F07-6B9242C796E4}"/>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5" name="円/楕円 374">
                <a:extLst>
                  <a:ext uri="{FF2B5EF4-FFF2-40B4-BE49-F238E27FC236}">
                    <a16:creationId xmlns:a16="http://schemas.microsoft.com/office/drawing/2014/main" id="{2878F54C-4967-A54D-AAA5-D19AE2B86036}"/>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76" name="直線コネクタ 375">
                <a:extLst>
                  <a:ext uri="{FF2B5EF4-FFF2-40B4-BE49-F238E27FC236}">
                    <a16:creationId xmlns:a16="http://schemas.microsoft.com/office/drawing/2014/main" id="{AE642E02-A4B2-C14B-B8B0-02402057999F}"/>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77" name="図形グループ 309">
              <a:extLst>
                <a:ext uri="{FF2B5EF4-FFF2-40B4-BE49-F238E27FC236}">
                  <a16:creationId xmlns:a16="http://schemas.microsoft.com/office/drawing/2014/main" id="{07A58F0F-C312-A744-9669-8A2C72F18C11}"/>
                </a:ext>
              </a:extLst>
            </p:cNvPr>
            <p:cNvGrpSpPr/>
            <p:nvPr/>
          </p:nvGrpSpPr>
          <p:grpSpPr>
            <a:xfrm>
              <a:off x="7576259" y="2400583"/>
              <a:ext cx="232617" cy="95895"/>
              <a:chOff x="6769100" y="1390650"/>
              <a:chExt cx="317500" cy="157483"/>
            </a:xfrm>
          </p:grpSpPr>
          <p:sp>
            <p:nvSpPr>
              <p:cNvPr id="378" name="正方形/長方形 377">
                <a:extLst>
                  <a:ext uri="{FF2B5EF4-FFF2-40B4-BE49-F238E27FC236}">
                    <a16:creationId xmlns:a16="http://schemas.microsoft.com/office/drawing/2014/main" id="{8C894971-C8E6-4742-A3F2-0578A3AD4D49}"/>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9" name="円/楕円 378">
                <a:extLst>
                  <a:ext uri="{FF2B5EF4-FFF2-40B4-BE49-F238E27FC236}">
                    <a16:creationId xmlns:a16="http://schemas.microsoft.com/office/drawing/2014/main" id="{FE8484E1-7827-0A4C-9C99-7AFF8E2F3D81}"/>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80" name="直線コネクタ 379">
                <a:extLst>
                  <a:ext uri="{FF2B5EF4-FFF2-40B4-BE49-F238E27FC236}">
                    <a16:creationId xmlns:a16="http://schemas.microsoft.com/office/drawing/2014/main" id="{FCD126DE-4134-9C49-9973-1302E437CFA9}"/>
                  </a:ext>
                </a:extLst>
              </p:cNvPr>
              <p:cNvCxnSpPr/>
              <p:nvPr/>
            </p:nvCxnSpPr>
            <p:spPr>
              <a:xfrm>
                <a:off x="6894140" y="146896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81" name="図形グループ 355">
              <a:extLst>
                <a:ext uri="{FF2B5EF4-FFF2-40B4-BE49-F238E27FC236}">
                  <a16:creationId xmlns:a16="http://schemas.microsoft.com/office/drawing/2014/main" id="{DE715408-6B51-CA4E-AD4F-E44FF4EAF274}"/>
                </a:ext>
              </a:extLst>
            </p:cNvPr>
            <p:cNvGrpSpPr/>
            <p:nvPr/>
          </p:nvGrpSpPr>
          <p:grpSpPr>
            <a:xfrm>
              <a:off x="7856990" y="2400583"/>
              <a:ext cx="232617" cy="95895"/>
              <a:chOff x="6769100" y="1390650"/>
              <a:chExt cx="317500" cy="157483"/>
            </a:xfrm>
          </p:grpSpPr>
          <p:sp>
            <p:nvSpPr>
              <p:cNvPr id="382" name="正方形/長方形 381">
                <a:extLst>
                  <a:ext uri="{FF2B5EF4-FFF2-40B4-BE49-F238E27FC236}">
                    <a16:creationId xmlns:a16="http://schemas.microsoft.com/office/drawing/2014/main" id="{629FF2CC-B112-7540-AA8E-5D41A55CF14A}"/>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3" name="円/楕円 382">
                <a:extLst>
                  <a:ext uri="{FF2B5EF4-FFF2-40B4-BE49-F238E27FC236}">
                    <a16:creationId xmlns:a16="http://schemas.microsoft.com/office/drawing/2014/main" id="{08BD1EB7-3FDA-5648-B3B3-073C14DC7C92}"/>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84" name="直線コネクタ 383">
                <a:extLst>
                  <a:ext uri="{FF2B5EF4-FFF2-40B4-BE49-F238E27FC236}">
                    <a16:creationId xmlns:a16="http://schemas.microsoft.com/office/drawing/2014/main" id="{C6F8F599-A340-824B-8967-04B36781F0F1}"/>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sp>
        <p:nvSpPr>
          <p:cNvPr id="386" name="テキスト ボックス 385">
            <a:extLst>
              <a:ext uri="{FF2B5EF4-FFF2-40B4-BE49-F238E27FC236}">
                <a16:creationId xmlns:a16="http://schemas.microsoft.com/office/drawing/2014/main" id="{5A68C4D0-BF3C-AE46-AC74-8840E6B58FC1}"/>
              </a:ext>
            </a:extLst>
          </p:cNvPr>
          <p:cNvSpPr txBox="1"/>
          <p:nvPr/>
        </p:nvSpPr>
        <p:spPr>
          <a:xfrm>
            <a:off x="2920839" y="5187194"/>
            <a:ext cx="1569660" cy="646331"/>
          </a:xfrm>
          <a:prstGeom prst="rect">
            <a:avLst/>
          </a:prstGeom>
          <a:noFill/>
        </p:spPr>
        <p:txBody>
          <a:bodyPr wrap="none" rtlCol="0">
            <a:spAutoFit/>
          </a:bodyPr>
          <a:lstStyle/>
          <a:p>
            <a:pPr algn="ctr"/>
            <a:r>
              <a:rPr lang="ja-JP" altLang="en-US">
                <a:solidFill>
                  <a:schemeClr val="accent3">
                    <a:lumMod val="75000"/>
                  </a:schemeClr>
                </a:solidFill>
                <a:latin typeface="Meiryo" panose="020B0604030504040204" pitchFamily="34" charset="-128"/>
                <a:ea typeface="Meiryo" panose="020B0604030504040204" pitchFamily="34" charset="-128"/>
              </a:rPr>
              <a:t>個別・専用</a:t>
            </a:r>
            <a:endParaRPr lang="en-US" altLang="ja-JP" dirty="0">
              <a:solidFill>
                <a:schemeClr val="accent3">
                  <a:lumMod val="75000"/>
                </a:schemeClr>
              </a:solidFill>
              <a:latin typeface="Meiryo" panose="020B0604030504040204" pitchFamily="34" charset="-128"/>
              <a:ea typeface="Meiryo" panose="020B0604030504040204" pitchFamily="34" charset="-128"/>
            </a:endParaRPr>
          </a:p>
          <a:p>
            <a:pPr algn="ctr"/>
            <a:r>
              <a:rPr kumimoji="1" lang="ja-JP" altLang="en-US">
                <a:solidFill>
                  <a:schemeClr val="accent3">
                    <a:lumMod val="75000"/>
                  </a:schemeClr>
                </a:solidFill>
                <a:latin typeface="Meiryo" panose="020B0604030504040204" pitchFamily="34" charset="-128"/>
                <a:ea typeface="Meiryo" panose="020B0604030504040204" pitchFamily="34" charset="-128"/>
              </a:rPr>
              <a:t>システム構成</a:t>
            </a:r>
          </a:p>
        </p:txBody>
      </p:sp>
      <p:sp>
        <p:nvSpPr>
          <p:cNvPr id="387" name="テキスト ボックス 386">
            <a:extLst>
              <a:ext uri="{FF2B5EF4-FFF2-40B4-BE49-F238E27FC236}">
                <a16:creationId xmlns:a16="http://schemas.microsoft.com/office/drawing/2014/main" id="{22F5A09A-7149-8D46-9C3A-553953A67F7B}"/>
              </a:ext>
            </a:extLst>
          </p:cNvPr>
          <p:cNvSpPr txBox="1"/>
          <p:nvPr/>
        </p:nvSpPr>
        <p:spPr>
          <a:xfrm>
            <a:off x="6161200" y="5186003"/>
            <a:ext cx="1569660" cy="646331"/>
          </a:xfrm>
          <a:prstGeom prst="rect">
            <a:avLst/>
          </a:prstGeom>
          <a:noFill/>
        </p:spPr>
        <p:txBody>
          <a:bodyPr wrap="none" rtlCol="0">
            <a:spAutoFit/>
          </a:bodyPr>
          <a:lstStyle/>
          <a:p>
            <a:pPr algn="ctr"/>
            <a:r>
              <a:rPr lang="ja-JP" altLang="en-US">
                <a:solidFill>
                  <a:schemeClr val="accent4">
                    <a:lumMod val="50000"/>
                  </a:schemeClr>
                </a:solidFill>
                <a:latin typeface="Meiryo" panose="020B0604030504040204" pitchFamily="34" charset="-128"/>
                <a:ea typeface="Meiryo" panose="020B0604030504040204" pitchFamily="34" charset="-128"/>
              </a:rPr>
              <a:t>共用・汎用</a:t>
            </a:r>
            <a:endParaRPr lang="en-US" altLang="ja-JP" dirty="0">
              <a:solidFill>
                <a:schemeClr val="accent4">
                  <a:lumMod val="50000"/>
                </a:schemeClr>
              </a:solidFill>
              <a:latin typeface="Meiryo" panose="020B0604030504040204" pitchFamily="34" charset="-128"/>
              <a:ea typeface="Meiryo" panose="020B0604030504040204" pitchFamily="34" charset="-128"/>
            </a:endParaRPr>
          </a:p>
          <a:p>
            <a:pPr algn="ctr"/>
            <a:r>
              <a:rPr kumimoji="1" lang="ja-JP" altLang="en-US">
                <a:solidFill>
                  <a:schemeClr val="accent4">
                    <a:lumMod val="50000"/>
                  </a:schemeClr>
                </a:solidFill>
                <a:latin typeface="Meiryo" panose="020B0604030504040204" pitchFamily="34" charset="-128"/>
                <a:ea typeface="Meiryo" panose="020B0604030504040204" pitchFamily="34" charset="-128"/>
              </a:rPr>
              <a:t>システム構成</a:t>
            </a:r>
          </a:p>
        </p:txBody>
      </p:sp>
      <p:sp>
        <p:nvSpPr>
          <p:cNvPr id="388" name="正方形/長方形 387">
            <a:extLst>
              <a:ext uri="{FF2B5EF4-FFF2-40B4-BE49-F238E27FC236}">
                <a16:creationId xmlns:a16="http://schemas.microsoft.com/office/drawing/2014/main" id="{9AA5EECB-B4A4-5A4F-80DF-3A4259547028}"/>
              </a:ext>
            </a:extLst>
          </p:cNvPr>
          <p:cNvSpPr/>
          <p:nvPr/>
        </p:nvSpPr>
        <p:spPr>
          <a:xfrm>
            <a:off x="5662155" y="3211732"/>
            <a:ext cx="2578189" cy="269735"/>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b="1">
                <a:solidFill>
                  <a:srgbClr val="FFFFFF"/>
                </a:solidFill>
                <a:latin typeface="Meiryo" panose="020B0604030504040204" pitchFamily="34" charset="-128"/>
                <a:ea typeface="Meiryo" panose="020B0604030504040204" pitchFamily="34" charset="-128"/>
                <a:cs typeface="ＭＳ Ｐゴシック"/>
              </a:rPr>
              <a:t>仮想化</a:t>
            </a:r>
            <a:r>
              <a:rPr kumimoji="1" lang="ja-JP" altLang="en-US" sz="1000">
                <a:solidFill>
                  <a:srgbClr val="FFFFFF"/>
                </a:solidFill>
                <a:latin typeface="Meiryo" panose="020B0604030504040204" pitchFamily="34" charset="-128"/>
                <a:ea typeface="Meiryo" panose="020B0604030504040204" pitchFamily="34" charset="-128"/>
                <a:cs typeface="ＭＳ Ｐゴシック"/>
              </a:rPr>
              <a:t>と</a:t>
            </a:r>
            <a:r>
              <a:rPr kumimoji="1" lang="ja-JP" altLang="en-US" sz="1000" b="1">
                <a:solidFill>
                  <a:srgbClr val="FFFFFF"/>
                </a:solidFill>
                <a:latin typeface="Meiryo" panose="020B0604030504040204" pitchFamily="34" charset="-128"/>
                <a:ea typeface="Meiryo" panose="020B0604030504040204" pitchFamily="34" charset="-128"/>
                <a:cs typeface="ＭＳ Ｐゴシック"/>
              </a:rPr>
              <a:t>ソフトウェア化</a:t>
            </a:r>
            <a:r>
              <a:rPr kumimoji="1" lang="ja-JP" altLang="en-US" sz="1000">
                <a:solidFill>
                  <a:srgbClr val="FFFFFF"/>
                </a:solidFill>
                <a:latin typeface="Meiryo" panose="020B0604030504040204" pitchFamily="34" charset="-128"/>
                <a:ea typeface="Meiryo" panose="020B0604030504040204" pitchFamily="34" charset="-128"/>
                <a:cs typeface="ＭＳ Ｐゴシック"/>
              </a:rPr>
              <a:t>のための仕組み</a:t>
            </a:r>
            <a:endParaRPr kumimoji="1" lang="ja-JP" altLang="en-US" sz="1000" dirty="0">
              <a:solidFill>
                <a:srgbClr val="FFFFFF"/>
              </a:solidFill>
              <a:latin typeface="Meiryo" panose="020B0604030504040204" pitchFamily="34" charset="-128"/>
              <a:ea typeface="Meiryo" panose="020B0604030504040204" pitchFamily="34" charset="-128"/>
              <a:cs typeface="ＭＳ Ｐゴシック"/>
            </a:endParaRPr>
          </a:p>
        </p:txBody>
      </p:sp>
    </p:spTree>
    <p:extLst>
      <p:ext uri="{BB962C8B-B14F-4D97-AF65-F5344CB8AC3E}">
        <p14:creationId xmlns:p14="http://schemas.microsoft.com/office/powerpoint/2010/main" val="3684440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 calcmode="lin" valueType="num">
                                      <p:cBhvr>
                                        <p:cTn id="11" dur="500" fill="hold"/>
                                        <p:tgtEl>
                                          <p:spTgt spid="34"/>
                                        </p:tgtEl>
                                        <p:attrNameLst>
                                          <p:attrName>ppt_w</p:attrName>
                                        </p:attrNameLst>
                                      </p:cBhvr>
                                      <p:tavLst>
                                        <p:tav tm="0">
                                          <p:val>
                                            <p:fltVal val="0"/>
                                          </p:val>
                                        </p:tav>
                                        <p:tav tm="100000">
                                          <p:val>
                                            <p:strVal val="#ppt_w"/>
                                          </p:val>
                                        </p:tav>
                                      </p:tavLst>
                                    </p:anim>
                                    <p:anim calcmode="lin" valueType="num">
                                      <p:cBhvr>
                                        <p:cTn id="12" dur="500" fill="hold"/>
                                        <p:tgtEl>
                                          <p:spTgt spid="34"/>
                                        </p:tgtEl>
                                        <p:attrNameLst>
                                          <p:attrName>ppt_h</p:attrName>
                                        </p:attrNameLst>
                                      </p:cBhvr>
                                      <p:tavLst>
                                        <p:tav tm="0">
                                          <p:val>
                                            <p:fltVal val="0"/>
                                          </p:val>
                                        </p:tav>
                                        <p:tav tm="100000">
                                          <p:val>
                                            <p:strVal val="#ppt_h"/>
                                          </p:val>
                                        </p:tav>
                                      </p:tavLst>
                                    </p:anim>
                                    <p:animEffect transition="in" filter="fade">
                                      <p:cBhvr>
                                        <p:cTn id="13" dur="500"/>
                                        <p:tgtEl>
                                          <p:spTgt spid="34"/>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387"/>
                                        </p:tgtEl>
                                        <p:attrNameLst>
                                          <p:attrName>style.visibility</p:attrName>
                                        </p:attrNameLst>
                                      </p:cBhvr>
                                      <p:to>
                                        <p:strVal val="visible"/>
                                      </p:to>
                                    </p:set>
                                    <p:anim calcmode="lin" valueType="num">
                                      <p:cBhvr>
                                        <p:cTn id="17" dur="500" fill="hold"/>
                                        <p:tgtEl>
                                          <p:spTgt spid="387"/>
                                        </p:tgtEl>
                                        <p:attrNameLst>
                                          <p:attrName>ppt_w</p:attrName>
                                        </p:attrNameLst>
                                      </p:cBhvr>
                                      <p:tavLst>
                                        <p:tav tm="0">
                                          <p:val>
                                            <p:fltVal val="0"/>
                                          </p:val>
                                        </p:tav>
                                        <p:tav tm="100000">
                                          <p:val>
                                            <p:strVal val="#ppt_w"/>
                                          </p:val>
                                        </p:tav>
                                      </p:tavLst>
                                    </p:anim>
                                    <p:anim calcmode="lin" valueType="num">
                                      <p:cBhvr>
                                        <p:cTn id="18" dur="500" fill="hold"/>
                                        <p:tgtEl>
                                          <p:spTgt spid="387"/>
                                        </p:tgtEl>
                                        <p:attrNameLst>
                                          <p:attrName>ppt_h</p:attrName>
                                        </p:attrNameLst>
                                      </p:cBhvr>
                                      <p:tavLst>
                                        <p:tav tm="0">
                                          <p:val>
                                            <p:fltVal val="0"/>
                                          </p:val>
                                        </p:tav>
                                        <p:tav tm="100000">
                                          <p:val>
                                            <p:strVal val="#ppt_h"/>
                                          </p:val>
                                        </p:tav>
                                      </p:tavLst>
                                    </p:anim>
                                    <p:animEffect transition="in" filter="fade">
                                      <p:cBhvr>
                                        <p:cTn id="19" dur="500"/>
                                        <p:tgtEl>
                                          <p:spTgt spid="387"/>
                                        </p:tgtEl>
                                      </p:cBhvr>
                                    </p:animEffect>
                                  </p:childTnLst>
                                </p:cTn>
                              </p:par>
                            </p:childTnLst>
                          </p:cTn>
                        </p:par>
                      </p:childTnLst>
                    </p:cTn>
                  </p:par>
                  <p:par>
                    <p:cTn id="20" fill="hold">
                      <p:stCondLst>
                        <p:cond delay="indefinite"/>
                      </p:stCondLst>
                      <p:childTnLst>
                        <p:par>
                          <p:cTn id="21" fill="hold">
                            <p:stCondLst>
                              <p:cond delay="0"/>
                            </p:stCondLst>
                            <p:childTnLst>
                              <p:par>
                                <p:cTn id="22" presetID="12" presetClass="entr" presetSubtype="1" fill="hold" grpId="0" nodeType="clickEffect">
                                  <p:stCondLst>
                                    <p:cond delay="0"/>
                                  </p:stCondLst>
                                  <p:childTnLst>
                                    <p:set>
                                      <p:cBhvr>
                                        <p:cTn id="23" dur="1" fill="hold">
                                          <p:stCondLst>
                                            <p:cond delay="0"/>
                                          </p:stCondLst>
                                        </p:cTn>
                                        <p:tgtEl>
                                          <p:spTgt spid="388"/>
                                        </p:tgtEl>
                                        <p:attrNameLst>
                                          <p:attrName>style.visibility</p:attrName>
                                        </p:attrNameLst>
                                      </p:cBhvr>
                                      <p:to>
                                        <p:strVal val="visible"/>
                                      </p:to>
                                    </p:set>
                                    <p:anim calcmode="lin" valueType="num">
                                      <p:cBhvr additive="base">
                                        <p:cTn id="24" dur="500"/>
                                        <p:tgtEl>
                                          <p:spTgt spid="388"/>
                                        </p:tgtEl>
                                        <p:attrNameLst>
                                          <p:attrName>ppt_y</p:attrName>
                                        </p:attrNameLst>
                                      </p:cBhvr>
                                      <p:tavLst>
                                        <p:tav tm="0">
                                          <p:val>
                                            <p:strVal val="#ppt_y-#ppt_h*1.125000"/>
                                          </p:val>
                                        </p:tav>
                                        <p:tav tm="100000">
                                          <p:val>
                                            <p:strVal val="#ppt_y"/>
                                          </p:val>
                                        </p:tav>
                                      </p:tavLst>
                                    </p:anim>
                                    <p:animEffect transition="in" filter="wipe(down)">
                                      <p:cBhvr>
                                        <p:cTn id="25" dur="500"/>
                                        <p:tgtEl>
                                          <p:spTgt spid="3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87" grpId="0"/>
      <p:bldP spid="388"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C9D40DA9-2597-7C4D-B477-CFD77A06F65C}"/>
              </a:ext>
            </a:extLst>
          </p:cNvPr>
          <p:cNvSpPr>
            <a:spLocks noGrp="1"/>
          </p:cNvSpPr>
          <p:nvPr>
            <p:ph type="title"/>
          </p:nvPr>
        </p:nvSpPr>
        <p:spPr>
          <a:xfrm>
            <a:off x="230400" y="266400"/>
            <a:ext cx="8686800" cy="416221"/>
          </a:xfrm>
        </p:spPr>
        <p:txBody>
          <a:bodyPr lIns="0" rIns="0"/>
          <a:lstStyle/>
          <a:p>
            <a:r>
              <a:rPr lang="ja-JP" altLang="ja-JP"/>
              <a:t>ソフトウェア化</a:t>
            </a:r>
            <a:r>
              <a:rPr lang="ja-JP" altLang="en-US"/>
              <a:t>されるインフラのメリット</a:t>
            </a:r>
            <a:endParaRPr kumimoji="1" lang="ja-JP" altLang="en-US" sz="2700" dirty="0"/>
          </a:p>
        </p:txBody>
      </p:sp>
      <p:sp>
        <p:nvSpPr>
          <p:cNvPr id="417" name="正方形/長方形 416">
            <a:extLst>
              <a:ext uri="{FF2B5EF4-FFF2-40B4-BE49-F238E27FC236}">
                <a16:creationId xmlns:a16="http://schemas.microsoft.com/office/drawing/2014/main" id="{9E564EF7-FC8D-F64B-9435-C56D8CC3D06A}"/>
              </a:ext>
            </a:extLst>
          </p:cNvPr>
          <p:cNvSpPr/>
          <p:nvPr/>
        </p:nvSpPr>
        <p:spPr>
          <a:xfrm>
            <a:off x="1486431" y="4633834"/>
            <a:ext cx="6696744" cy="1656184"/>
          </a:xfrm>
          <a:prstGeom prst="rect">
            <a:avLst/>
          </a:prstGeom>
          <a:solidFill>
            <a:srgbClr val="7030A0"/>
          </a:solidFill>
          <a:ln>
            <a:noFill/>
          </a:ln>
          <a:effectLst>
            <a:outerShdw blurRad="50800" dist="38100" dir="2700000" algn="tl" rotWithShape="0">
              <a:prstClr val="black">
                <a:alpha val="40000"/>
              </a:prstClr>
            </a:outerShdw>
          </a:effectLst>
          <a:scene3d>
            <a:camera prst="isometricOffAxis2Top"/>
            <a:lightRig rig="balanced" dir="t"/>
          </a:scene3d>
          <a:sp3d>
            <a:bevelT w="0" h="381000"/>
          </a:sp3d>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3" name="テキスト ボックス 422">
            <a:extLst>
              <a:ext uri="{FF2B5EF4-FFF2-40B4-BE49-F238E27FC236}">
                <a16:creationId xmlns:a16="http://schemas.microsoft.com/office/drawing/2014/main" id="{9C3EF785-C448-3F48-A1BB-C49C6A3D3F7A}"/>
              </a:ext>
            </a:extLst>
          </p:cNvPr>
          <p:cNvSpPr txBox="1"/>
          <p:nvPr/>
        </p:nvSpPr>
        <p:spPr>
          <a:xfrm rot="555582">
            <a:off x="2702950" y="5754512"/>
            <a:ext cx="4108817" cy="369332"/>
          </a:xfrm>
          <a:prstGeom prst="rect">
            <a:avLst/>
          </a:prstGeom>
          <a:noFill/>
        </p:spPr>
        <p:txBody>
          <a:bodyPr wrap="none" rtlCol="0">
            <a:spAutoFit/>
          </a:bodyPr>
          <a:lstStyle/>
          <a:p>
            <a:r>
              <a:rPr lang="ja-JP" altLang="en-US">
                <a:solidFill>
                  <a:schemeClr val="bg1"/>
                </a:solidFill>
                <a:latin typeface="Meiryo" panose="020B0604030504040204" pitchFamily="34" charset="-128"/>
                <a:ea typeface="Meiryo" panose="020B0604030504040204" pitchFamily="34" charset="-128"/>
              </a:rPr>
              <a:t>　物理的実態（ハードウェアや設備）</a:t>
            </a:r>
            <a:endParaRPr kumimoji="1" lang="ja-JP" altLang="en-US">
              <a:solidFill>
                <a:schemeClr val="bg1"/>
              </a:solidFill>
              <a:latin typeface="Meiryo" panose="020B0604030504040204" pitchFamily="34" charset="-128"/>
              <a:ea typeface="Meiryo" panose="020B0604030504040204" pitchFamily="34" charset="-128"/>
            </a:endParaRPr>
          </a:p>
        </p:txBody>
      </p:sp>
      <p:grpSp>
        <p:nvGrpSpPr>
          <p:cNvPr id="14" name="グループ化 13">
            <a:extLst>
              <a:ext uri="{FF2B5EF4-FFF2-40B4-BE49-F238E27FC236}">
                <a16:creationId xmlns:a16="http://schemas.microsoft.com/office/drawing/2014/main" id="{A970A8AF-108F-CA4B-80F7-A2B8D9D9CAD1}"/>
              </a:ext>
            </a:extLst>
          </p:cNvPr>
          <p:cNvGrpSpPr/>
          <p:nvPr/>
        </p:nvGrpSpPr>
        <p:grpSpPr>
          <a:xfrm>
            <a:off x="1463179" y="2989829"/>
            <a:ext cx="6722883" cy="3161803"/>
            <a:chOff x="1276571" y="2989829"/>
            <a:chExt cx="6722883" cy="3161803"/>
          </a:xfrm>
        </p:grpSpPr>
        <p:sp>
          <p:nvSpPr>
            <p:cNvPr id="328" name="正方形/長方形 327">
              <a:extLst>
                <a:ext uri="{FF2B5EF4-FFF2-40B4-BE49-F238E27FC236}">
                  <a16:creationId xmlns:a16="http://schemas.microsoft.com/office/drawing/2014/main" id="{1FE82612-DD40-BA49-BB61-2C339D94F125}"/>
                </a:ext>
              </a:extLst>
            </p:cNvPr>
            <p:cNvSpPr/>
            <p:nvPr/>
          </p:nvSpPr>
          <p:spPr>
            <a:xfrm>
              <a:off x="1299823" y="2989829"/>
              <a:ext cx="6696744" cy="1656184"/>
            </a:xfrm>
            <a:prstGeom prst="rect">
              <a:avLst/>
            </a:prstGeom>
            <a:solidFill>
              <a:srgbClr val="C00000">
                <a:alpha val="50196"/>
              </a:srgbClr>
            </a:solidFill>
            <a:ln>
              <a:noFill/>
            </a:ln>
            <a:effectLst>
              <a:outerShdw blurRad="50800" dist="38100" dir="2700000" algn="tl" rotWithShape="0">
                <a:prstClr val="black">
                  <a:alpha val="40000"/>
                </a:prstClr>
              </a:outerShdw>
            </a:effectLst>
            <a:scene3d>
              <a:camera prst="isometricOffAxis2Top"/>
              <a:lightRig rig="balanced" dir="t"/>
            </a:scene3d>
            <a:sp3d>
              <a:bevelT w="0" h="635000"/>
            </a:sp3d>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テキスト ボックス 9">
              <a:extLst>
                <a:ext uri="{FF2B5EF4-FFF2-40B4-BE49-F238E27FC236}">
                  <a16:creationId xmlns:a16="http://schemas.microsoft.com/office/drawing/2014/main" id="{9A93CD17-60CC-1A4D-B58A-CD875D9BD8F0}"/>
                </a:ext>
              </a:extLst>
            </p:cNvPr>
            <p:cNvSpPr txBox="1"/>
            <p:nvPr/>
          </p:nvSpPr>
          <p:spPr>
            <a:xfrm rot="535394">
              <a:off x="3260842" y="4161499"/>
              <a:ext cx="2339102" cy="523220"/>
            </a:xfrm>
            <a:prstGeom prst="rect">
              <a:avLst/>
            </a:prstGeom>
            <a:noFill/>
          </p:spPr>
          <p:txBody>
            <a:bodyPr wrap="none" rtlCol="0">
              <a:spAutoFit/>
            </a:bodyPr>
            <a:lstStyle>
              <a:defPPr>
                <a:defRPr lang="ja-JP"/>
              </a:defPPr>
              <a:lvl1pPr>
                <a:defRPr>
                  <a:solidFill>
                    <a:schemeClr val="bg1"/>
                  </a:solidFill>
                  <a:latin typeface="Meiryo" panose="020B0604030504040204" pitchFamily="34" charset="-128"/>
                  <a:ea typeface="Meiryo" panose="020B0604030504040204" pitchFamily="34" charset="-128"/>
                </a:defRPr>
              </a:lvl1pPr>
            </a:lstStyle>
            <a:p>
              <a:r>
                <a:rPr lang="ja-JP" altLang="en-US" sz="2800"/>
                <a:t>ソフトウェア</a:t>
              </a:r>
            </a:p>
          </p:txBody>
        </p:sp>
        <p:sp>
          <p:nvSpPr>
            <p:cNvPr id="11" name="フリーフォーム 10">
              <a:extLst>
                <a:ext uri="{FF2B5EF4-FFF2-40B4-BE49-F238E27FC236}">
                  <a16:creationId xmlns:a16="http://schemas.microsoft.com/office/drawing/2014/main" id="{9E2731EF-6502-2D40-81F1-94A6904F7DFE}"/>
                </a:ext>
              </a:extLst>
            </p:cNvPr>
            <p:cNvSpPr/>
            <p:nvPr/>
          </p:nvSpPr>
          <p:spPr>
            <a:xfrm>
              <a:off x="1276571" y="4191209"/>
              <a:ext cx="6013401" cy="1929681"/>
            </a:xfrm>
            <a:custGeom>
              <a:avLst/>
              <a:gdLst>
                <a:gd name="connsiteX0" fmla="*/ 0 w 6026989"/>
                <a:gd name="connsiteY0" fmla="*/ 0 h 2202611"/>
                <a:gd name="connsiteX1" fmla="*/ 5751 w 6026989"/>
                <a:gd name="connsiteY1" fmla="*/ 1305464 h 2202611"/>
                <a:gd name="connsiteX2" fmla="*/ 6021238 w 6026989"/>
                <a:gd name="connsiteY2" fmla="*/ 2202611 h 2202611"/>
                <a:gd name="connsiteX3" fmla="*/ 6026989 w 6026989"/>
                <a:gd name="connsiteY3" fmla="*/ 925902 h 2202611"/>
                <a:gd name="connsiteX0" fmla="*/ 0 w 6026989"/>
                <a:gd name="connsiteY0" fmla="*/ 0 h 2191109"/>
                <a:gd name="connsiteX1" fmla="*/ 5751 w 6026989"/>
                <a:gd name="connsiteY1" fmla="*/ 1305464 h 2191109"/>
                <a:gd name="connsiteX2" fmla="*/ 6009736 w 6026989"/>
                <a:gd name="connsiteY2" fmla="*/ 2191109 h 2191109"/>
                <a:gd name="connsiteX3" fmla="*/ 6026989 w 6026989"/>
                <a:gd name="connsiteY3" fmla="*/ 925902 h 2191109"/>
                <a:gd name="connsiteX0" fmla="*/ 5750 w 6021238"/>
                <a:gd name="connsiteY0" fmla="*/ 0 h 2179607"/>
                <a:gd name="connsiteX1" fmla="*/ 0 w 6021238"/>
                <a:gd name="connsiteY1" fmla="*/ 1293962 h 2179607"/>
                <a:gd name="connsiteX2" fmla="*/ 6003985 w 6021238"/>
                <a:gd name="connsiteY2" fmla="*/ 2179607 h 2179607"/>
                <a:gd name="connsiteX3" fmla="*/ 6021238 w 6021238"/>
                <a:gd name="connsiteY3" fmla="*/ 914400 h 2179607"/>
                <a:gd name="connsiteX0" fmla="*/ 255 w 6015743"/>
                <a:gd name="connsiteY0" fmla="*/ 0 h 2179607"/>
                <a:gd name="connsiteX1" fmla="*/ 6007 w 6015743"/>
                <a:gd name="connsiteY1" fmla="*/ 1293962 h 2179607"/>
                <a:gd name="connsiteX2" fmla="*/ 5998490 w 6015743"/>
                <a:gd name="connsiteY2" fmla="*/ 2179607 h 2179607"/>
                <a:gd name="connsiteX3" fmla="*/ 6015743 w 6015743"/>
                <a:gd name="connsiteY3" fmla="*/ 914400 h 2179607"/>
                <a:gd name="connsiteX0" fmla="*/ 11501 w 6026989"/>
                <a:gd name="connsiteY0" fmla="*/ 0 h 2179607"/>
                <a:gd name="connsiteX1" fmla="*/ 0 w 6026989"/>
                <a:gd name="connsiteY1" fmla="*/ 1299713 h 2179607"/>
                <a:gd name="connsiteX2" fmla="*/ 6009736 w 6026989"/>
                <a:gd name="connsiteY2" fmla="*/ 2179607 h 2179607"/>
                <a:gd name="connsiteX3" fmla="*/ 6026989 w 6026989"/>
                <a:gd name="connsiteY3" fmla="*/ 914400 h 2179607"/>
                <a:gd name="connsiteX0" fmla="*/ 255 w 6015743"/>
                <a:gd name="connsiteY0" fmla="*/ 0 h 2179607"/>
                <a:gd name="connsiteX1" fmla="*/ 6007 w 6015743"/>
                <a:gd name="connsiteY1" fmla="*/ 1305464 h 2179607"/>
                <a:gd name="connsiteX2" fmla="*/ 5998490 w 6015743"/>
                <a:gd name="connsiteY2" fmla="*/ 2179607 h 2179607"/>
                <a:gd name="connsiteX3" fmla="*/ 6015743 w 6015743"/>
                <a:gd name="connsiteY3" fmla="*/ 914400 h 2179607"/>
                <a:gd name="connsiteX0" fmla="*/ 11501 w 6009736"/>
                <a:gd name="connsiteY0" fmla="*/ 0 h 2173856"/>
                <a:gd name="connsiteX1" fmla="*/ 0 w 6009736"/>
                <a:gd name="connsiteY1" fmla="*/ 1299713 h 2173856"/>
                <a:gd name="connsiteX2" fmla="*/ 5992483 w 6009736"/>
                <a:gd name="connsiteY2" fmla="*/ 2173856 h 2173856"/>
                <a:gd name="connsiteX3" fmla="*/ 6009736 w 6009736"/>
                <a:gd name="connsiteY3" fmla="*/ 908649 h 2173856"/>
                <a:gd name="connsiteX0" fmla="*/ 553 w 6010290"/>
                <a:gd name="connsiteY0" fmla="*/ 0 h 2173856"/>
                <a:gd name="connsiteX1" fmla="*/ 554 w 6010290"/>
                <a:gd name="connsiteY1" fmla="*/ 1299713 h 2173856"/>
                <a:gd name="connsiteX2" fmla="*/ 5993037 w 6010290"/>
                <a:gd name="connsiteY2" fmla="*/ 2173856 h 2173856"/>
                <a:gd name="connsiteX3" fmla="*/ 6010290 w 6010290"/>
                <a:gd name="connsiteY3" fmla="*/ 908649 h 2173856"/>
                <a:gd name="connsiteX0" fmla="*/ 553 w 5993037"/>
                <a:gd name="connsiteY0" fmla="*/ 0 h 2173856"/>
                <a:gd name="connsiteX1" fmla="*/ 554 w 5993037"/>
                <a:gd name="connsiteY1" fmla="*/ 1299713 h 2173856"/>
                <a:gd name="connsiteX2" fmla="*/ 5993037 w 5993037"/>
                <a:gd name="connsiteY2" fmla="*/ 2173856 h 2173856"/>
                <a:gd name="connsiteX3" fmla="*/ 5993037 w 5993037"/>
                <a:gd name="connsiteY3" fmla="*/ 902898 h 2173856"/>
                <a:gd name="connsiteX0" fmla="*/ 553 w 5993037"/>
                <a:gd name="connsiteY0" fmla="*/ 0 h 2341322"/>
                <a:gd name="connsiteX1" fmla="*/ 554 w 5993037"/>
                <a:gd name="connsiteY1" fmla="*/ 1467179 h 2341322"/>
                <a:gd name="connsiteX2" fmla="*/ 5993037 w 5993037"/>
                <a:gd name="connsiteY2" fmla="*/ 2341322 h 2341322"/>
                <a:gd name="connsiteX3" fmla="*/ 5993037 w 5993037"/>
                <a:gd name="connsiteY3" fmla="*/ 1070364 h 2341322"/>
                <a:gd name="connsiteX0" fmla="*/ 553 w 5993037"/>
                <a:gd name="connsiteY0" fmla="*/ 0 h 2341322"/>
                <a:gd name="connsiteX1" fmla="*/ 554 w 5993037"/>
                <a:gd name="connsiteY1" fmla="*/ 1285757 h 2341322"/>
                <a:gd name="connsiteX2" fmla="*/ 5993037 w 5993037"/>
                <a:gd name="connsiteY2" fmla="*/ 2341322 h 2341322"/>
                <a:gd name="connsiteX3" fmla="*/ 5993037 w 5993037"/>
                <a:gd name="connsiteY3" fmla="*/ 1070364 h 2341322"/>
                <a:gd name="connsiteX0" fmla="*/ 553 w 5993037"/>
                <a:gd name="connsiteY0" fmla="*/ 0 h 2341322"/>
                <a:gd name="connsiteX1" fmla="*/ 554 w 5993037"/>
                <a:gd name="connsiteY1" fmla="*/ 1285757 h 2341322"/>
                <a:gd name="connsiteX2" fmla="*/ 5993037 w 5993037"/>
                <a:gd name="connsiteY2" fmla="*/ 2341322 h 2341322"/>
                <a:gd name="connsiteX3" fmla="*/ 5993037 w 5993037"/>
                <a:gd name="connsiteY3" fmla="*/ 1105251 h 2341322"/>
              </a:gdLst>
              <a:ahLst/>
              <a:cxnLst>
                <a:cxn ang="0">
                  <a:pos x="connsiteX0" y="connsiteY0"/>
                </a:cxn>
                <a:cxn ang="0">
                  <a:pos x="connsiteX1" y="connsiteY1"/>
                </a:cxn>
                <a:cxn ang="0">
                  <a:pos x="connsiteX2" y="connsiteY2"/>
                </a:cxn>
                <a:cxn ang="0">
                  <a:pos x="connsiteX3" y="connsiteY3"/>
                </a:cxn>
              </a:cxnLst>
              <a:rect l="l" t="t" r="r" b="b"/>
              <a:pathLst>
                <a:path w="5993037" h="2341322">
                  <a:moveTo>
                    <a:pt x="553" y="0"/>
                  </a:moveTo>
                  <a:cubicBezTo>
                    <a:pt x="-1364" y="431321"/>
                    <a:pt x="2471" y="854436"/>
                    <a:pt x="554" y="1285757"/>
                  </a:cubicBezTo>
                  <a:lnTo>
                    <a:pt x="5993037" y="2341322"/>
                  </a:lnTo>
                  <a:lnTo>
                    <a:pt x="5993037" y="1105251"/>
                  </a:lnTo>
                </a:path>
              </a:pathLst>
            </a:custGeom>
            <a:solidFill>
              <a:schemeClr val="accent4">
                <a:lumMod val="75000"/>
                <a:alpha val="5098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424" name="フリーフォーム 423">
              <a:extLst>
                <a:ext uri="{FF2B5EF4-FFF2-40B4-BE49-F238E27FC236}">
                  <a16:creationId xmlns:a16="http://schemas.microsoft.com/office/drawing/2014/main" id="{2C090192-2763-CC4B-8BD4-43DF9C557BF3}"/>
                </a:ext>
              </a:extLst>
            </p:cNvPr>
            <p:cNvSpPr/>
            <p:nvPr/>
          </p:nvSpPr>
          <p:spPr>
            <a:xfrm>
              <a:off x="7292859" y="4634021"/>
              <a:ext cx="706595" cy="1517611"/>
            </a:xfrm>
            <a:custGeom>
              <a:avLst/>
              <a:gdLst>
                <a:gd name="connsiteX0" fmla="*/ 0 w 6026989"/>
                <a:gd name="connsiteY0" fmla="*/ 0 h 2202611"/>
                <a:gd name="connsiteX1" fmla="*/ 5751 w 6026989"/>
                <a:gd name="connsiteY1" fmla="*/ 1305464 h 2202611"/>
                <a:gd name="connsiteX2" fmla="*/ 6021238 w 6026989"/>
                <a:gd name="connsiteY2" fmla="*/ 2202611 h 2202611"/>
                <a:gd name="connsiteX3" fmla="*/ 6026989 w 6026989"/>
                <a:gd name="connsiteY3" fmla="*/ 925902 h 2202611"/>
                <a:gd name="connsiteX0" fmla="*/ 0 w 6026989"/>
                <a:gd name="connsiteY0" fmla="*/ 0 h 2191109"/>
                <a:gd name="connsiteX1" fmla="*/ 5751 w 6026989"/>
                <a:gd name="connsiteY1" fmla="*/ 1305464 h 2191109"/>
                <a:gd name="connsiteX2" fmla="*/ 6009736 w 6026989"/>
                <a:gd name="connsiteY2" fmla="*/ 2191109 h 2191109"/>
                <a:gd name="connsiteX3" fmla="*/ 6026989 w 6026989"/>
                <a:gd name="connsiteY3" fmla="*/ 925902 h 2191109"/>
                <a:gd name="connsiteX0" fmla="*/ 5750 w 6021238"/>
                <a:gd name="connsiteY0" fmla="*/ 0 h 2179607"/>
                <a:gd name="connsiteX1" fmla="*/ 0 w 6021238"/>
                <a:gd name="connsiteY1" fmla="*/ 1293962 h 2179607"/>
                <a:gd name="connsiteX2" fmla="*/ 6003985 w 6021238"/>
                <a:gd name="connsiteY2" fmla="*/ 2179607 h 2179607"/>
                <a:gd name="connsiteX3" fmla="*/ 6021238 w 6021238"/>
                <a:gd name="connsiteY3" fmla="*/ 914400 h 2179607"/>
                <a:gd name="connsiteX0" fmla="*/ 255 w 6015743"/>
                <a:gd name="connsiteY0" fmla="*/ 0 h 2179607"/>
                <a:gd name="connsiteX1" fmla="*/ 6007 w 6015743"/>
                <a:gd name="connsiteY1" fmla="*/ 1293962 h 2179607"/>
                <a:gd name="connsiteX2" fmla="*/ 5998490 w 6015743"/>
                <a:gd name="connsiteY2" fmla="*/ 2179607 h 2179607"/>
                <a:gd name="connsiteX3" fmla="*/ 6015743 w 6015743"/>
                <a:gd name="connsiteY3" fmla="*/ 914400 h 2179607"/>
                <a:gd name="connsiteX0" fmla="*/ 11501 w 6026989"/>
                <a:gd name="connsiteY0" fmla="*/ 0 h 2179607"/>
                <a:gd name="connsiteX1" fmla="*/ 0 w 6026989"/>
                <a:gd name="connsiteY1" fmla="*/ 1299713 h 2179607"/>
                <a:gd name="connsiteX2" fmla="*/ 6009736 w 6026989"/>
                <a:gd name="connsiteY2" fmla="*/ 2179607 h 2179607"/>
                <a:gd name="connsiteX3" fmla="*/ 6026989 w 6026989"/>
                <a:gd name="connsiteY3" fmla="*/ 914400 h 2179607"/>
                <a:gd name="connsiteX0" fmla="*/ 255 w 6015743"/>
                <a:gd name="connsiteY0" fmla="*/ 0 h 2179607"/>
                <a:gd name="connsiteX1" fmla="*/ 6007 w 6015743"/>
                <a:gd name="connsiteY1" fmla="*/ 1305464 h 2179607"/>
                <a:gd name="connsiteX2" fmla="*/ 5998490 w 6015743"/>
                <a:gd name="connsiteY2" fmla="*/ 2179607 h 2179607"/>
                <a:gd name="connsiteX3" fmla="*/ 6015743 w 6015743"/>
                <a:gd name="connsiteY3" fmla="*/ 914400 h 2179607"/>
                <a:gd name="connsiteX0" fmla="*/ 11501 w 6009736"/>
                <a:gd name="connsiteY0" fmla="*/ 0 h 2173856"/>
                <a:gd name="connsiteX1" fmla="*/ 0 w 6009736"/>
                <a:gd name="connsiteY1" fmla="*/ 1299713 h 2173856"/>
                <a:gd name="connsiteX2" fmla="*/ 5992483 w 6009736"/>
                <a:gd name="connsiteY2" fmla="*/ 2173856 h 2173856"/>
                <a:gd name="connsiteX3" fmla="*/ 6009736 w 6009736"/>
                <a:gd name="connsiteY3" fmla="*/ 908649 h 2173856"/>
                <a:gd name="connsiteX0" fmla="*/ 553 w 6010290"/>
                <a:gd name="connsiteY0" fmla="*/ 0 h 2173856"/>
                <a:gd name="connsiteX1" fmla="*/ 554 w 6010290"/>
                <a:gd name="connsiteY1" fmla="*/ 1299713 h 2173856"/>
                <a:gd name="connsiteX2" fmla="*/ 5993037 w 6010290"/>
                <a:gd name="connsiteY2" fmla="*/ 2173856 h 2173856"/>
                <a:gd name="connsiteX3" fmla="*/ 6010290 w 6010290"/>
                <a:gd name="connsiteY3" fmla="*/ 908649 h 2173856"/>
                <a:gd name="connsiteX0" fmla="*/ 553 w 5993037"/>
                <a:gd name="connsiteY0" fmla="*/ 0 h 2173856"/>
                <a:gd name="connsiteX1" fmla="*/ 554 w 5993037"/>
                <a:gd name="connsiteY1" fmla="*/ 1299713 h 2173856"/>
                <a:gd name="connsiteX2" fmla="*/ 5993037 w 5993037"/>
                <a:gd name="connsiteY2" fmla="*/ 2173856 h 2173856"/>
                <a:gd name="connsiteX3" fmla="*/ 5993037 w 5993037"/>
                <a:gd name="connsiteY3" fmla="*/ 902898 h 2173856"/>
                <a:gd name="connsiteX0" fmla="*/ 51040 w 6043524"/>
                <a:gd name="connsiteY0" fmla="*/ 0 h 2271622"/>
                <a:gd name="connsiteX1" fmla="*/ 0 w 6043524"/>
                <a:gd name="connsiteY1" fmla="*/ 2271622 h 2271622"/>
                <a:gd name="connsiteX2" fmla="*/ 6043524 w 6043524"/>
                <a:gd name="connsiteY2" fmla="*/ 2173856 h 2271622"/>
                <a:gd name="connsiteX3" fmla="*/ 6043524 w 6043524"/>
                <a:gd name="connsiteY3" fmla="*/ 902898 h 2271622"/>
                <a:gd name="connsiteX0" fmla="*/ 178646 w 6043524"/>
                <a:gd name="connsiteY0" fmla="*/ 86264 h 1368724"/>
                <a:gd name="connsiteX1" fmla="*/ 0 w 6043524"/>
                <a:gd name="connsiteY1" fmla="*/ 1368724 h 1368724"/>
                <a:gd name="connsiteX2" fmla="*/ 6043524 w 6043524"/>
                <a:gd name="connsiteY2" fmla="*/ 1270958 h 1368724"/>
                <a:gd name="connsiteX3" fmla="*/ 6043524 w 6043524"/>
                <a:gd name="connsiteY3" fmla="*/ 0 h 1368724"/>
                <a:gd name="connsiteX0" fmla="*/ 51042 w 6043524"/>
                <a:gd name="connsiteY0" fmla="*/ 92015 h 1368724"/>
                <a:gd name="connsiteX1" fmla="*/ 0 w 6043524"/>
                <a:gd name="connsiteY1" fmla="*/ 1368724 h 1368724"/>
                <a:gd name="connsiteX2" fmla="*/ 6043524 w 6043524"/>
                <a:gd name="connsiteY2" fmla="*/ 1270958 h 1368724"/>
                <a:gd name="connsiteX3" fmla="*/ 6043524 w 6043524"/>
                <a:gd name="connsiteY3" fmla="*/ 0 h 1368724"/>
                <a:gd name="connsiteX0" fmla="*/ 89 w 6069134"/>
                <a:gd name="connsiteY0" fmla="*/ 97766 h 1368724"/>
                <a:gd name="connsiteX1" fmla="*/ 25610 w 6069134"/>
                <a:gd name="connsiteY1" fmla="*/ 1368724 h 1368724"/>
                <a:gd name="connsiteX2" fmla="*/ 6069134 w 6069134"/>
                <a:gd name="connsiteY2" fmla="*/ 1270958 h 1368724"/>
                <a:gd name="connsiteX3" fmla="*/ 6069134 w 6069134"/>
                <a:gd name="connsiteY3" fmla="*/ 0 h 1368724"/>
                <a:gd name="connsiteX0" fmla="*/ 89 w 6069134"/>
                <a:gd name="connsiteY0" fmla="*/ 448574 h 1719532"/>
                <a:gd name="connsiteX1" fmla="*/ 25610 w 6069134"/>
                <a:gd name="connsiteY1" fmla="*/ 1719532 h 1719532"/>
                <a:gd name="connsiteX2" fmla="*/ 6069134 w 6069134"/>
                <a:gd name="connsiteY2" fmla="*/ 1621766 h 1719532"/>
                <a:gd name="connsiteX3" fmla="*/ 3312905 w 6069134"/>
                <a:gd name="connsiteY3" fmla="*/ 0 h 1719532"/>
                <a:gd name="connsiteX0" fmla="*/ 89 w 3312905"/>
                <a:gd name="connsiteY0" fmla="*/ 448574 h 1719532"/>
                <a:gd name="connsiteX1" fmla="*/ 25610 w 3312905"/>
                <a:gd name="connsiteY1" fmla="*/ 1719532 h 1719532"/>
                <a:gd name="connsiteX2" fmla="*/ 3287384 w 3312905"/>
                <a:gd name="connsiteY2" fmla="*/ 1259457 h 1719532"/>
                <a:gd name="connsiteX3" fmla="*/ 3312905 w 3312905"/>
                <a:gd name="connsiteY3" fmla="*/ 0 h 1719532"/>
                <a:gd name="connsiteX0" fmla="*/ 89 w 3287384"/>
                <a:gd name="connsiteY0" fmla="*/ 465827 h 1736785"/>
                <a:gd name="connsiteX1" fmla="*/ 25610 w 3287384"/>
                <a:gd name="connsiteY1" fmla="*/ 1736785 h 1736785"/>
                <a:gd name="connsiteX2" fmla="*/ 3287384 w 3287384"/>
                <a:gd name="connsiteY2" fmla="*/ 1276710 h 1736785"/>
                <a:gd name="connsiteX3" fmla="*/ 3185301 w 3287384"/>
                <a:gd name="connsiteY3" fmla="*/ 0 h 1736785"/>
                <a:gd name="connsiteX0" fmla="*/ 89 w 3287384"/>
                <a:gd name="connsiteY0" fmla="*/ 465827 h 1736785"/>
                <a:gd name="connsiteX1" fmla="*/ 25610 w 3287384"/>
                <a:gd name="connsiteY1" fmla="*/ 1736785 h 1736785"/>
                <a:gd name="connsiteX2" fmla="*/ 3287384 w 3287384"/>
                <a:gd name="connsiteY2" fmla="*/ 1276710 h 1736785"/>
                <a:gd name="connsiteX3" fmla="*/ 3210821 w 3287384"/>
                <a:gd name="connsiteY3" fmla="*/ 0 h 1736785"/>
                <a:gd name="connsiteX0" fmla="*/ 89 w 3287384"/>
                <a:gd name="connsiteY0" fmla="*/ 460076 h 1731034"/>
                <a:gd name="connsiteX1" fmla="*/ 25610 w 3287384"/>
                <a:gd name="connsiteY1" fmla="*/ 1731034 h 1731034"/>
                <a:gd name="connsiteX2" fmla="*/ 3287384 w 3287384"/>
                <a:gd name="connsiteY2" fmla="*/ 1270959 h 1731034"/>
                <a:gd name="connsiteX3" fmla="*/ 3261863 w 3287384"/>
                <a:gd name="connsiteY3" fmla="*/ 0 h 1731034"/>
                <a:gd name="connsiteX0" fmla="*/ 89 w 3287384"/>
                <a:gd name="connsiteY0" fmla="*/ 465827 h 1736785"/>
                <a:gd name="connsiteX1" fmla="*/ 25610 w 3287384"/>
                <a:gd name="connsiteY1" fmla="*/ 1736785 h 1736785"/>
                <a:gd name="connsiteX2" fmla="*/ 3287384 w 3287384"/>
                <a:gd name="connsiteY2" fmla="*/ 1276710 h 1736785"/>
                <a:gd name="connsiteX3" fmla="*/ 3287384 w 3287384"/>
                <a:gd name="connsiteY3" fmla="*/ 0 h 1736785"/>
                <a:gd name="connsiteX0" fmla="*/ 89 w 3287384"/>
                <a:gd name="connsiteY0" fmla="*/ 535053 h 1806011"/>
                <a:gd name="connsiteX1" fmla="*/ 25610 w 3287384"/>
                <a:gd name="connsiteY1" fmla="*/ 1806011 h 1806011"/>
                <a:gd name="connsiteX2" fmla="*/ 3287384 w 3287384"/>
                <a:gd name="connsiteY2" fmla="*/ 1345936 h 1806011"/>
                <a:gd name="connsiteX3" fmla="*/ 3287384 w 3287384"/>
                <a:gd name="connsiteY3" fmla="*/ 0 h 1806011"/>
                <a:gd name="connsiteX0" fmla="*/ 89 w 3287384"/>
                <a:gd name="connsiteY0" fmla="*/ 535053 h 1806011"/>
                <a:gd name="connsiteX1" fmla="*/ 25610 w 3287384"/>
                <a:gd name="connsiteY1" fmla="*/ 1806011 h 1806011"/>
                <a:gd name="connsiteX2" fmla="*/ 3287384 w 3287384"/>
                <a:gd name="connsiteY2" fmla="*/ 1297478 h 1806011"/>
                <a:gd name="connsiteX3" fmla="*/ 3287384 w 3287384"/>
                <a:gd name="connsiteY3" fmla="*/ 0 h 1806011"/>
                <a:gd name="connsiteX0" fmla="*/ 89 w 3287384"/>
                <a:gd name="connsiteY0" fmla="*/ 535053 h 1806011"/>
                <a:gd name="connsiteX1" fmla="*/ 25610 w 3287384"/>
                <a:gd name="connsiteY1" fmla="*/ 1806011 h 1806011"/>
                <a:gd name="connsiteX2" fmla="*/ 3287384 w 3287384"/>
                <a:gd name="connsiteY2" fmla="*/ 1276710 h 1806011"/>
                <a:gd name="connsiteX3" fmla="*/ 3287384 w 3287384"/>
                <a:gd name="connsiteY3" fmla="*/ 0 h 1806011"/>
                <a:gd name="connsiteX0" fmla="*/ 51041 w 3261774"/>
                <a:gd name="connsiteY0" fmla="*/ 562744 h 1806011"/>
                <a:gd name="connsiteX1" fmla="*/ 0 w 3261774"/>
                <a:gd name="connsiteY1" fmla="*/ 1806011 h 1806011"/>
                <a:gd name="connsiteX2" fmla="*/ 3261774 w 3261774"/>
                <a:gd name="connsiteY2" fmla="*/ 1276710 h 1806011"/>
                <a:gd name="connsiteX3" fmla="*/ 3261774 w 3261774"/>
                <a:gd name="connsiteY3" fmla="*/ 0 h 1806011"/>
                <a:gd name="connsiteX0" fmla="*/ 51042 w 3261774"/>
                <a:gd name="connsiteY0" fmla="*/ 569667 h 1806011"/>
                <a:gd name="connsiteX1" fmla="*/ 0 w 3261774"/>
                <a:gd name="connsiteY1" fmla="*/ 1806011 h 1806011"/>
                <a:gd name="connsiteX2" fmla="*/ 3261774 w 3261774"/>
                <a:gd name="connsiteY2" fmla="*/ 1276710 h 1806011"/>
                <a:gd name="connsiteX3" fmla="*/ 3261774 w 3261774"/>
                <a:gd name="connsiteY3" fmla="*/ 0 h 1806011"/>
                <a:gd name="connsiteX0" fmla="*/ 89 w 3210821"/>
                <a:gd name="connsiteY0" fmla="*/ 569667 h 1812934"/>
                <a:gd name="connsiteX1" fmla="*/ 25610 w 3210821"/>
                <a:gd name="connsiteY1" fmla="*/ 1812934 h 1812934"/>
                <a:gd name="connsiteX2" fmla="*/ 3210821 w 3210821"/>
                <a:gd name="connsiteY2" fmla="*/ 1276710 h 1812934"/>
                <a:gd name="connsiteX3" fmla="*/ 3210821 w 3210821"/>
                <a:gd name="connsiteY3" fmla="*/ 0 h 1812934"/>
                <a:gd name="connsiteX0" fmla="*/ 51042 w 3261774"/>
                <a:gd name="connsiteY0" fmla="*/ 569667 h 1812934"/>
                <a:gd name="connsiteX1" fmla="*/ 0 w 3261774"/>
                <a:gd name="connsiteY1" fmla="*/ 1812934 h 1812934"/>
                <a:gd name="connsiteX2" fmla="*/ 3261774 w 3261774"/>
                <a:gd name="connsiteY2" fmla="*/ 1276710 h 1812934"/>
                <a:gd name="connsiteX3" fmla="*/ 3261774 w 3261774"/>
                <a:gd name="connsiteY3" fmla="*/ 0 h 1812934"/>
                <a:gd name="connsiteX0" fmla="*/ 49 w 3210781"/>
                <a:gd name="connsiteY0" fmla="*/ 569667 h 1819857"/>
                <a:gd name="connsiteX1" fmla="*/ 51091 w 3210781"/>
                <a:gd name="connsiteY1" fmla="*/ 1819857 h 1819857"/>
                <a:gd name="connsiteX2" fmla="*/ 3210781 w 3210781"/>
                <a:gd name="connsiteY2" fmla="*/ 1276710 h 1819857"/>
                <a:gd name="connsiteX3" fmla="*/ 3210781 w 3210781"/>
                <a:gd name="connsiteY3" fmla="*/ 0 h 1819857"/>
                <a:gd name="connsiteX0" fmla="*/ 555 w 3211287"/>
                <a:gd name="connsiteY0" fmla="*/ 569667 h 1826780"/>
                <a:gd name="connsiteX1" fmla="*/ 555 w 3211287"/>
                <a:gd name="connsiteY1" fmla="*/ 1826780 h 1826780"/>
                <a:gd name="connsiteX2" fmla="*/ 3211287 w 3211287"/>
                <a:gd name="connsiteY2" fmla="*/ 1276710 h 1826780"/>
                <a:gd name="connsiteX3" fmla="*/ 3211287 w 3211287"/>
                <a:gd name="connsiteY3" fmla="*/ 0 h 1826780"/>
                <a:gd name="connsiteX0" fmla="*/ 51041 w 3210732"/>
                <a:gd name="connsiteY0" fmla="*/ 576590 h 1826780"/>
                <a:gd name="connsiteX1" fmla="*/ 0 w 3210732"/>
                <a:gd name="connsiteY1" fmla="*/ 1826780 h 1826780"/>
                <a:gd name="connsiteX2" fmla="*/ 3210732 w 3210732"/>
                <a:gd name="connsiteY2" fmla="*/ 1276710 h 1826780"/>
                <a:gd name="connsiteX3" fmla="*/ 3210732 w 3210732"/>
                <a:gd name="connsiteY3" fmla="*/ 0 h 1826780"/>
                <a:gd name="connsiteX0" fmla="*/ 48 w 3159739"/>
                <a:gd name="connsiteY0" fmla="*/ 576590 h 1826780"/>
                <a:gd name="connsiteX1" fmla="*/ 51091 w 3159739"/>
                <a:gd name="connsiteY1" fmla="*/ 1826780 h 1826780"/>
                <a:gd name="connsiteX2" fmla="*/ 3159739 w 3159739"/>
                <a:gd name="connsiteY2" fmla="*/ 1276710 h 1826780"/>
                <a:gd name="connsiteX3" fmla="*/ 3159739 w 3159739"/>
                <a:gd name="connsiteY3" fmla="*/ 0 h 1826780"/>
                <a:gd name="connsiteX0" fmla="*/ 31 w 3185242"/>
                <a:gd name="connsiteY0" fmla="*/ 576590 h 1826780"/>
                <a:gd name="connsiteX1" fmla="*/ 76594 w 3185242"/>
                <a:gd name="connsiteY1" fmla="*/ 1826780 h 1826780"/>
                <a:gd name="connsiteX2" fmla="*/ 3185242 w 3185242"/>
                <a:gd name="connsiteY2" fmla="*/ 1276710 h 1826780"/>
                <a:gd name="connsiteX3" fmla="*/ 3185242 w 3185242"/>
                <a:gd name="connsiteY3" fmla="*/ 0 h 1826780"/>
                <a:gd name="connsiteX0" fmla="*/ 89 w 3185300"/>
                <a:gd name="connsiteY0" fmla="*/ 576590 h 1833703"/>
                <a:gd name="connsiteX1" fmla="*/ 25610 w 3185300"/>
                <a:gd name="connsiteY1" fmla="*/ 1833703 h 1833703"/>
                <a:gd name="connsiteX2" fmla="*/ 3185300 w 3185300"/>
                <a:gd name="connsiteY2" fmla="*/ 1276710 h 1833703"/>
                <a:gd name="connsiteX3" fmla="*/ 3185300 w 3185300"/>
                <a:gd name="connsiteY3" fmla="*/ 0 h 1833703"/>
                <a:gd name="connsiteX0" fmla="*/ 25521 w 3210732"/>
                <a:gd name="connsiteY0" fmla="*/ 576590 h 1833703"/>
                <a:gd name="connsiteX1" fmla="*/ 0 w 3210732"/>
                <a:gd name="connsiteY1" fmla="*/ 1833703 h 1833703"/>
                <a:gd name="connsiteX2" fmla="*/ 3210732 w 3210732"/>
                <a:gd name="connsiteY2" fmla="*/ 1276710 h 1833703"/>
                <a:gd name="connsiteX3" fmla="*/ 3210732 w 3210732"/>
                <a:gd name="connsiteY3" fmla="*/ 0 h 1833703"/>
                <a:gd name="connsiteX0" fmla="*/ 555 w 3185766"/>
                <a:gd name="connsiteY0" fmla="*/ 576590 h 1826780"/>
                <a:gd name="connsiteX1" fmla="*/ 555 w 3185766"/>
                <a:gd name="connsiteY1" fmla="*/ 1826780 h 1826780"/>
                <a:gd name="connsiteX2" fmla="*/ 3185766 w 3185766"/>
                <a:gd name="connsiteY2" fmla="*/ 1276710 h 1826780"/>
                <a:gd name="connsiteX3" fmla="*/ 3185766 w 3185766"/>
                <a:gd name="connsiteY3" fmla="*/ 0 h 1826780"/>
              </a:gdLst>
              <a:ahLst/>
              <a:cxnLst>
                <a:cxn ang="0">
                  <a:pos x="connsiteX0" y="connsiteY0"/>
                </a:cxn>
                <a:cxn ang="0">
                  <a:pos x="connsiteX1" y="connsiteY1"/>
                </a:cxn>
                <a:cxn ang="0">
                  <a:pos x="connsiteX2" y="connsiteY2"/>
                </a:cxn>
                <a:cxn ang="0">
                  <a:pos x="connsiteX3" y="connsiteY3"/>
                </a:cxn>
              </a:cxnLst>
              <a:rect l="l" t="t" r="r" b="b"/>
              <a:pathLst>
                <a:path w="3185766" h="1826780">
                  <a:moveTo>
                    <a:pt x="555" y="576590"/>
                  </a:moveTo>
                  <a:cubicBezTo>
                    <a:pt x="-1362" y="1007911"/>
                    <a:pt x="2472" y="1395459"/>
                    <a:pt x="555" y="1826780"/>
                  </a:cubicBezTo>
                  <a:lnTo>
                    <a:pt x="3185766" y="1276710"/>
                  </a:lnTo>
                  <a:lnTo>
                    <a:pt x="3185766" y="0"/>
                  </a:lnTo>
                </a:path>
              </a:pathLst>
            </a:custGeom>
            <a:solidFill>
              <a:schemeClr val="accent4">
                <a:lumMod val="60000"/>
                <a:lumOff val="40000"/>
                <a:alpha val="5098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434" name="正方形/長方形 433">
              <a:extLst>
                <a:ext uri="{FF2B5EF4-FFF2-40B4-BE49-F238E27FC236}">
                  <a16:creationId xmlns:a16="http://schemas.microsoft.com/office/drawing/2014/main" id="{EA3CCCB1-F6C5-CA49-B3D1-418C0F2CD892}"/>
                </a:ext>
              </a:extLst>
            </p:cNvPr>
            <p:cNvSpPr/>
            <p:nvPr/>
          </p:nvSpPr>
          <p:spPr>
            <a:xfrm rot="486683">
              <a:off x="1995280" y="4904005"/>
              <a:ext cx="5032147" cy="523220"/>
            </a:xfrm>
            <a:prstGeom prst="rect">
              <a:avLst/>
            </a:prstGeom>
            <a:noFill/>
          </p:spPr>
          <p:txBody>
            <a:bodyPr wrap="none" rtlCol="0">
              <a:spAutoFit/>
            </a:bodyPr>
            <a:lstStyle/>
            <a:p>
              <a:r>
                <a:rPr lang="ja-JP" altLang="en-US" sz="1400" b="1">
                  <a:solidFill>
                    <a:schemeClr val="bg1"/>
                  </a:solidFill>
                  <a:latin typeface="Meiryo" panose="020B0604030504040204" pitchFamily="34" charset="-128"/>
                  <a:ea typeface="Meiryo" panose="020B0604030504040204" pitchFamily="34" charset="-128"/>
                </a:rPr>
                <a:t>抽象化</a:t>
              </a:r>
              <a:r>
                <a:rPr lang="ja-JP" altLang="en-US" sz="1400">
                  <a:solidFill>
                    <a:schemeClr val="bg1"/>
                  </a:solidFill>
                  <a:latin typeface="Meiryo" panose="020B0604030504040204" pitchFamily="34" charset="-128"/>
                  <a:ea typeface="Meiryo" panose="020B0604030504040204" pitchFamily="34" charset="-128"/>
                </a:rPr>
                <a:t>（重要な要素だけを抜き出して使えるようにする）</a:t>
              </a:r>
              <a:endParaRPr lang="en-US" altLang="ja-JP" sz="1400" dirty="0">
                <a:solidFill>
                  <a:schemeClr val="bg1"/>
                </a:solidFill>
                <a:latin typeface="Meiryo" panose="020B0604030504040204" pitchFamily="34" charset="-128"/>
                <a:ea typeface="Meiryo" panose="020B0604030504040204" pitchFamily="34" charset="-128"/>
              </a:endParaRPr>
            </a:p>
            <a:p>
              <a:r>
                <a:rPr lang="ja-JP" altLang="en-US" sz="1400">
                  <a:solidFill>
                    <a:schemeClr val="bg1"/>
                  </a:solidFill>
                  <a:latin typeface="Meiryo" panose="020B0604030504040204" pitchFamily="34" charset="-128"/>
                  <a:ea typeface="Meiryo" panose="020B0604030504040204" pitchFamily="34" charset="-128"/>
                </a:rPr>
                <a:t>演算機能・データ管理機能・ネットワーキング機能など</a:t>
              </a:r>
              <a:endParaRPr lang="en-US" altLang="ja-JP" sz="1400" dirty="0">
                <a:solidFill>
                  <a:schemeClr val="bg1"/>
                </a:solidFill>
                <a:latin typeface="Meiryo" panose="020B0604030504040204" pitchFamily="34" charset="-128"/>
                <a:ea typeface="Meiryo" panose="020B0604030504040204" pitchFamily="34" charset="-128"/>
              </a:endParaRPr>
            </a:p>
          </p:txBody>
        </p:sp>
      </p:grpSp>
      <p:sp>
        <p:nvSpPr>
          <p:cNvPr id="15" name="テキスト ボックス 14">
            <a:extLst>
              <a:ext uri="{FF2B5EF4-FFF2-40B4-BE49-F238E27FC236}">
                <a16:creationId xmlns:a16="http://schemas.microsoft.com/office/drawing/2014/main" id="{00B595B8-2E6E-F446-B680-6EC73C679EF6}"/>
              </a:ext>
            </a:extLst>
          </p:cNvPr>
          <p:cNvSpPr txBox="1"/>
          <p:nvPr/>
        </p:nvSpPr>
        <p:spPr>
          <a:xfrm>
            <a:off x="208018" y="772102"/>
            <a:ext cx="8725466" cy="369332"/>
          </a:xfrm>
          <a:prstGeom prst="rect">
            <a:avLst/>
          </a:prstGeom>
          <a:noFill/>
        </p:spPr>
        <p:txBody>
          <a:bodyPr wrap="none" rtlCol="0">
            <a:spAutoFit/>
          </a:bodyPr>
          <a:lstStyle/>
          <a:p>
            <a:pPr algn="ctr"/>
            <a:r>
              <a:rPr kumimoji="1" lang="ja-JP" altLang="en-US">
                <a:solidFill>
                  <a:srgbClr val="77933C"/>
                </a:solidFill>
                <a:latin typeface="Meiryo" panose="020B0604030504040204" pitchFamily="34" charset="-128"/>
                <a:ea typeface="Meiryo" panose="020B0604030504040204" pitchFamily="34" charset="-128"/>
              </a:rPr>
              <a:t>物理的実態（</a:t>
            </a:r>
            <a:r>
              <a:rPr lang="ja-JP" altLang="en-US">
                <a:solidFill>
                  <a:srgbClr val="77933C"/>
                </a:solidFill>
                <a:latin typeface="Meiryo" panose="020B0604030504040204" pitchFamily="34" charset="-128"/>
                <a:ea typeface="Meiryo" panose="020B0604030504040204" pitchFamily="34" charset="-128"/>
              </a:rPr>
              <a:t>バードウェアや設備</a:t>
            </a:r>
            <a:r>
              <a:rPr kumimoji="1" lang="ja-JP" altLang="en-US">
                <a:solidFill>
                  <a:srgbClr val="77933C"/>
                </a:solidFill>
                <a:latin typeface="Meiryo" panose="020B0604030504040204" pitchFamily="34" charset="-128"/>
                <a:ea typeface="Meiryo" panose="020B0604030504040204" pitchFamily="34" charset="-128"/>
              </a:rPr>
              <a:t>）</a:t>
            </a:r>
            <a:r>
              <a:rPr kumimoji="1" lang="ja-JP" altLang="en-US">
                <a:solidFill>
                  <a:schemeClr val="tx1">
                    <a:lumMod val="50000"/>
                    <a:lumOff val="50000"/>
                  </a:schemeClr>
                </a:solidFill>
                <a:latin typeface="Meiryo" panose="020B0604030504040204" pitchFamily="34" charset="-128"/>
                <a:ea typeface="Meiryo" panose="020B0604030504040204" pitchFamily="34" charset="-128"/>
              </a:rPr>
              <a:t>と</a:t>
            </a:r>
            <a:r>
              <a:rPr kumimoji="1" lang="ja-JP" altLang="en-US">
                <a:solidFill>
                  <a:srgbClr val="0070C0"/>
                </a:solidFill>
                <a:latin typeface="Meiryo" panose="020B0604030504040204" pitchFamily="34" charset="-128"/>
                <a:ea typeface="Meiryo" panose="020B0604030504040204" pitchFamily="34" charset="-128"/>
              </a:rPr>
              <a:t>実質的機能（</a:t>
            </a:r>
            <a:r>
              <a:rPr lang="ja-JP" altLang="en-US">
                <a:solidFill>
                  <a:srgbClr val="0070C0"/>
                </a:solidFill>
                <a:latin typeface="Meiryo" panose="020B0604030504040204" pitchFamily="34" charset="-128"/>
                <a:ea typeface="Meiryo" panose="020B0604030504040204" pitchFamily="34" charset="-128"/>
              </a:rPr>
              <a:t>仮想化されたシステム</a:t>
            </a:r>
            <a:r>
              <a:rPr kumimoji="1" lang="ja-JP" altLang="en-US">
                <a:solidFill>
                  <a:srgbClr val="0070C0"/>
                </a:solidFill>
                <a:latin typeface="Meiryo" panose="020B0604030504040204" pitchFamily="34" charset="-128"/>
                <a:ea typeface="Meiryo" panose="020B0604030504040204" pitchFamily="34" charset="-128"/>
              </a:rPr>
              <a:t>）</a:t>
            </a:r>
            <a:r>
              <a:rPr kumimoji="1" lang="ja-JP" altLang="en-US">
                <a:solidFill>
                  <a:schemeClr val="tx1">
                    <a:lumMod val="50000"/>
                    <a:lumOff val="50000"/>
                  </a:schemeClr>
                </a:solidFill>
                <a:latin typeface="Meiryo" panose="020B0604030504040204" pitchFamily="34" charset="-128"/>
                <a:ea typeface="Meiryo" panose="020B0604030504040204" pitchFamily="34" charset="-128"/>
              </a:rPr>
              <a:t>を分離</a:t>
            </a:r>
          </a:p>
        </p:txBody>
      </p:sp>
      <p:sp>
        <p:nvSpPr>
          <p:cNvPr id="436" name="テキスト ボックス 435">
            <a:extLst>
              <a:ext uri="{FF2B5EF4-FFF2-40B4-BE49-F238E27FC236}">
                <a16:creationId xmlns:a16="http://schemas.microsoft.com/office/drawing/2014/main" id="{D3358480-3591-F946-9E32-93DDA653425A}"/>
              </a:ext>
            </a:extLst>
          </p:cNvPr>
          <p:cNvSpPr txBox="1"/>
          <p:nvPr/>
        </p:nvSpPr>
        <p:spPr>
          <a:xfrm>
            <a:off x="3884179" y="1368465"/>
            <a:ext cx="4367697" cy="230832"/>
          </a:xfrm>
          <a:prstGeom prst="rect">
            <a:avLst/>
          </a:prstGeom>
          <a:noFill/>
        </p:spPr>
        <p:txBody>
          <a:bodyPr wrap="square" rtlCol="0">
            <a:spAutoFit/>
          </a:bodyPr>
          <a:lstStyle/>
          <a:p>
            <a:pPr algn="r"/>
            <a:r>
              <a:rPr kumimoji="1" lang="ja-JP" altLang="en-US" sz="900">
                <a:solidFill>
                  <a:schemeClr val="tx1">
                    <a:lumMod val="50000"/>
                    <a:lumOff val="50000"/>
                  </a:schemeClr>
                </a:solidFill>
                <a:latin typeface="Meiryo" panose="020B0604030504040204" pitchFamily="34" charset="-128"/>
                <a:ea typeface="Meiryo" panose="020B0604030504040204" pitchFamily="34" charset="-128"/>
              </a:rPr>
              <a:t>物理的な設置・据え付け作業をせず、設定だけでシステム構成を調達･変更できる</a:t>
            </a:r>
          </a:p>
        </p:txBody>
      </p:sp>
      <p:sp>
        <p:nvSpPr>
          <p:cNvPr id="437" name="テキスト ボックス 436">
            <a:extLst>
              <a:ext uri="{FF2B5EF4-FFF2-40B4-BE49-F238E27FC236}">
                <a16:creationId xmlns:a16="http://schemas.microsoft.com/office/drawing/2014/main" id="{A71D70DD-BF05-184C-814F-F38CAB59D748}"/>
              </a:ext>
            </a:extLst>
          </p:cNvPr>
          <p:cNvSpPr txBox="1"/>
          <p:nvPr/>
        </p:nvSpPr>
        <p:spPr>
          <a:xfrm>
            <a:off x="5144418" y="1128996"/>
            <a:ext cx="3281761" cy="276999"/>
          </a:xfrm>
          <a:prstGeom prst="rect">
            <a:avLst/>
          </a:prstGeom>
          <a:noFill/>
        </p:spPr>
        <p:txBody>
          <a:bodyPr wrap="square" rtlCol="0">
            <a:spAutoFit/>
          </a:bodyPr>
          <a:lstStyle/>
          <a:p>
            <a:r>
              <a:rPr kumimoji="1" lang="ja-JP" altLang="en-US" sz="1200">
                <a:solidFill>
                  <a:srgbClr val="0070C0"/>
                </a:solidFill>
                <a:latin typeface="Meiryo" panose="020B0604030504040204" pitchFamily="34" charset="-128"/>
                <a:ea typeface="Meiryo" panose="020B0604030504040204" pitchFamily="34" charset="-128"/>
              </a:rPr>
              <a:t>ユーザーは</a:t>
            </a:r>
            <a:r>
              <a:rPr kumimoji="1" lang="ja-JP" altLang="en-US" sz="1200" b="1">
                <a:solidFill>
                  <a:srgbClr val="0070C0"/>
                </a:solidFill>
                <a:latin typeface="Meiryo" panose="020B0604030504040204" pitchFamily="34" charset="-128"/>
                <a:ea typeface="Meiryo" panose="020B0604030504040204" pitchFamily="34" charset="-128"/>
              </a:rPr>
              <a:t>柔軟性</a:t>
            </a:r>
            <a:r>
              <a:rPr kumimoji="1" lang="ja-JP" altLang="en-US" sz="1200">
                <a:solidFill>
                  <a:srgbClr val="0070C0"/>
                </a:solidFill>
                <a:latin typeface="Meiryo" panose="020B0604030504040204" pitchFamily="34" charset="-128"/>
                <a:ea typeface="Meiryo" panose="020B0604030504040204" pitchFamily="34" charset="-128"/>
              </a:rPr>
              <a:t>と</a:t>
            </a:r>
            <a:r>
              <a:rPr kumimoji="1" lang="ja-JP" altLang="en-US" sz="1200" b="1">
                <a:solidFill>
                  <a:srgbClr val="0070C0"/>
                </a:solidFill>
                <a:latin typeface="Meiryo" panose="020B0604030504040204" pitchFamily="34" charset="-128"/>
                <a:ea typeface="Meiryo" panose="020B0604030504040204" pitchFamily="34" charset="-128"/>
              </a:rPr>
              <a:t>スピード</a:t>
            </a:r>
            <a:r>
              <a:rPr kumimoji="1" lang="ja-JP" altLang="en-US" sz="1200">
                <a:solidFill>
                  <a:srgbClr val="0070C0"/>
                </a:solidFill>
                <a:latin typeface="Meiryo" panose="020B0604030504040204" pitchFamily="34" charset="-128"/>
                <a:ea typeface="Meiryo" panose="020B0604030504040204" pitchFamily="34" charset="-128"/>
              </a:rPr>
              <a:t>を手に入れる</a:t>
            </a:r>
          </a:p>
        </p:txBody>
      </p:sp>
      <p:sp>
        <p:nvSpPr>
          <p:cNvPr id="438" name="テキスト ボックス 437">
            <a:extLst>
              <a:ext uri="{FF2B5EF4-FFF2-40B4-BE49-F238E27FC236}">
                <a16:creationId xmlns:a16="http://schemas.microsoft.com/office/drawing/2014/main" id="{D93EEAF7-33E4-524A-B01D-F598047223FA}"/>
              </a:ext>
            </a:extLst>
          </p:cNvPr>
          <p:cNvSpPr txBox="1"/>
          <p:nvPr/>
        </p:nvSpPr>
        <p:spPr>
          <a:xfrm>
            <a:off x="1370699" y="6390486"/>
            <a:ext cx="5030308" cy="230832"/>
          </a:xfrm>
          <a:prstGeom prst="rect">
            <a:avLst/>
          </a:prstGeom>
          <a:noFill/>
        </p:spPr>
        <p:txBody>
          <a:bodyPr wrap="square" rtlCol="0">
            <a:spAutoFit/>
          </a:bodyPr>
          <a:lstStyle/>
          <a:p>
            <a:r>
              <a:rPr kumimoji="1" lang="ja-JP" altLang="en-US" sz="900" dirty="0">
                <a:solidFill>
                  <a:schemeClr val="tx1">
                    <a:lumMod val="50000"/>
                    <a:lumOff val="50000"/>
                  </a:schemeClr>
                </a:solidFill>
                <a:latin typeface="Meiryo" panose="020B0604030504040204" pitchFamily="34" charset="-128"/>
                <a:ea typeface="Meiryo" panose="020B0604030504040204" pitchFamily="34" charset="-128"/>
              </a:rPr>
              <a:t>標準化されたハードウェアやソフトウェアを大量に調達して、運用を自動化・一元化する。</a:t>
            </a:r>
          </a:p>
        </p:txBody>
      </p:sp>
      <p:sp>
        <p:nvSpPr>
          <p:cNvPr id="439" name="テキスト ボックス 438">
            <a:extLst>
              <a:ext uri="{FF2B5EF4-FFF2-40B4-BE49-F238E27FC236}">
                <a16:creationId xmlns:a16="http://schemas.microsoft.com/office/drawing/2014/main" id="{9EC5611E-2DE3-5D45-8566-71C8991C8FCB}"/>
              </a:ext>
            </a:extLst>
          </p:cNvPr>
          <p:cNvSpPr txBox="1"/>
          <p:nvPr/>
        </p:nvSpPr>
        <p:spPr>
          <a:xfrm>
            <a:off x="1370699" y="6188325"/>
            <a:ext cx="4616629" cy="276999"/>
          </a:xfrm>
          <a:prstGeom prst="rect">
            <a:avLst/>
          </a:prstGeom>
          <a:noFill/>
        </p:spPr>
        <p:txBody>
          <a:bodyPr wrap="square" rtlCol="0">
            <a:spAutoFit/>
          </a:bodyPr>
          <a:lstStyle/>
          <a:p>
            <a:r>
              <a:rPr kumimoji="1" lang="ja-JP" altLang="en-US" sz="1200">
                <a:solidFill>
                  <a:srgbClr val="77933C"/>
                </a:solidFill>
                <a:latin typeface="Meiryo" panose="020B0604030504040204" pitchFamily="34" charset="-128"/>
                <a:ea typeface="Meiryo" panose="020B0604030504040204" pitchFamily="34" charset="-128"/>
              </a:rPr>
              <a:t>運用管理者は</a:t>
            </a:r>
            <a:r>
              <a:rPr kumimoji="1" lang="ja-JP" altLang="en-US" sz="1200" b="1">
                <a:solidFill>
                  <a:srgbClr val="77933C"/>
                </a:solidFill>
                <a:latin typeface="Meiryo" panose="020B0604030504040204" pitchFamily="34" charset="-128"/>
                <a:ea typeface="Meiryo" panose="020B0604030504040204" pitchFamily="34" charset="-128"/>
              </a:rPr>
              <a:t>コスト･パフォーマンス</a:t>
            </a:r>
            <a:r>
              <a:rPr kumimoji="1" lang="ja-JP" altLang="en-US" sz="1200">
                <a:solidFill>
                  <a:srgbClr val="77933C"/>
                </a:solidFill>
                <a:latin typeface="Meiryo" panose="020B0604030504040204" pitchFamily="34" charset="-128"/>
                <a:ea typeface="Meiryo" panose="020B0604030504040204" pitchFamily="34" charset="-128"/>
              </a:rPr>
              <a:t>を手に入れる</a:t>
            </a:r>
          </a:p>
        </p:txBody>
      </p:sp>
      <p:grpSp>
        <p:nvGrpSpPr>
          <p:cNvPr id="12" name="グループ化 11">
            <a:extLst>
              <a:ext uri="{FF2B5EF4-FFF2-40B4-BE49-F238E27FC236}">
                <a16:creationId xmlns:a16="http://schemas.microsoft.com/office/drawing/2014/main" id="{A8D48911-3E1D-C040-BD79-A770D9E27629}"/>
              </a:ext>
            </a:extLst>
          </p:cNvPr>
          <p:cNvGrpSpPr/>
          <p:nvPr/>
        </p:nvGrpSpPr>
        <p:grpSpPr>
          <a:xfrm>
            <a:off x="1158208" y="873407"/>
            <a:ext cx="2675731" cy="2791251"/>
            <a:chOff x="971600" y="873407"/>
            <a:chExt cx="2675731" cy="2791251"/>
          </a:xfrm>
        </p:grpSpPr>
        <p:sp>
          <p:nvSpPr>
            <p:cNvPr id="6" name="フリーフォーム 5">
              <a:extLst>
                <a:ext uri="{FF2B5EF4-FFF2-40B4-BE49-F238E27FC236}">
                  <a16:creationId xmlns:a16="http://schemas.microsoft.com/office/drawing/2014/main" id="{9BF984A6-BD1F-6247-A24E-C6EFC1DBF132}"/>
                </a:ext>
              </a:extLst>
            </p:cNvPr>
            <p:cNvSpPr/>
            <p:nvPr/>
          </p:nvSpPr>
          <p:spPr>
            <a:xfrm>
              <a:off x="971600" y="2148684"/>
              <a:ext cx="1956863" cy="1504471"/>
            </a:xfrm>
            <a:custGeom>
              <a:avLst/>
              <a:gdLst>
                <a:gd name="connsiteX0" fmla="*/ 0 w 2679940"/>
                <a:gd name="connsiteY0" fmla="*/ 161026 h 1656272"/>
                <a:gd name="connsiteX1" fmla="*/ 1805797 w 2679940"/>
                <a:gd name="connsiteY1" fmla="*/ 1656272 h 1656272"/>
                <a:gd name="connsiteX2" fmla="*/ 2679940 w 2679940"/>
                <a:gd name="connsiteY2" fmla="*/ 0 h 1656272"/>
                <a:gd name="connsiteX0" fmla="*/ 0 w 1939102"/>
                <a:gd name="connsiteY0" fmla="*/ 0 h 1495246"/>
                <a:gd name="connsiteX1" fmla="*/ 1805797 w 1939102"/>
                <a:gd name="connsiteY1" fmla="*/ 1495246 h 1495246"/>
                <a:gd name="connsiteX2" fmla="*/ 1939102 w 1939102"/>
                <a:gd name="connsiteY2" fmla="*/ 307659 h 1495246"/>
              </a:gdLst>
              <a:ahLst/>
              <a:cxnLst>
                <a:cxn ang="0">
                  <a:pos x="connsiteX0" y="connsiteY0"/>
                </a:cxn>
                <a:cxn ang="0">
                  <a:pos x="connsiteX1" y="connsiteY1"/>
                </a:cxn>
                <a:cxn ang="0">
                  <a:pos x="connsiteX2" y="connsiteY2"/>
                </a:cxn>
              </a:cxnLst>
              <a:rect l="l" t="t" r="r" b="b"/>
              <a:pathLst>
                <a:path w="1939102" h="1495246">
                  <a:moveTo>
                    <a:pt x="0" y="0"/>
                  </a:moveTo>
                  <a:lnTo>
                    <a:pt x="1805797" y="1495246"/>
                  </a:lnTo>
                  <a:lnTo>
                    <a:pt x="1939102" y="307659"/>
                  </a:lnTo>
                </a:path>
              </a:pathLst>
            </a:custGeom>
            <a:solidFill>
              <a:srgbClr val="93CDDD">
                <a:alpha val="50196"/>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4" name="正方形/長方形 3">
              <a:extLst>
                <a:ext uri="{FF2B5EF4-FFF2-40B4-BE49-F238E27FC236}">
                  <a16:creationId xmlns:a16="http://schemas.microsoft.com/office/drawing/2014/main" id="{D87AC9FD-B8DD-5248-B94C-AACA3AA4243B}"/>
                </a:ext>
              </a:extLst>
            </p:cNvPr>
            <p:cNvSpPr/>
            <p:nvPr/>
          </p:nvSpPr>
          <p:spPr>
            <a:xfrm>
              <a:off x="1237538" y="873407"/>
              <a:ext cx="2160240" cy="1656184"/>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a:scene3d>
              <a:camera prst="isometricOffAxis2Top"/>
              <a:lightRig rig="balanced" dir="t"/>
            </a:scene3d>
            <a:sp3d>
              <a:bevelT w="0" h="381000"/>
            </a:sp3d>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8" name="フリーフォーム 417">
              <a:extLst>
                <a:ext uri="{FF2B5EF4-FFF2-40B4-BE49-F238E27FC236}">
                  <a16:creationId xmlns:a16="http://schemas.microsoft.com/office/drawing/2014/main" id="{7C00ED84-ADAD-6C45-95EF-96F3A023B1B4}"/>
                </a:ext>
              </a:extLst>
            </p:cNvPr>
            <p:cNvSpPr/>
            <p:nvPr/>
          </p:nvSpPr>
          <p:spPr>
            <a:xfrm>
              <a:off x="2793936" y="2003918"/>
              <a:ext cx="853395" cy="1660740"/>
            </a:xfrm>
            <a:custGeom>
              <a:avLst/>
              <a:gdLst>
                <a:gd name="connsiteX0" fmla="*/ 0 w 2679940"/>
                <a:gd name="connsiteY0" fmla="*/ 161026 h 1656272"/>
                <a:gd name="connsiteX1" fmla="*/ 1805797 w 2679940"/>
                <a:gd name="connsiteY1" fmla="*/ 1656272 h 1656272"/>
                <a:gd name="connsiteX2" fmla="*/ 2679940 w 2679940"/>
                <a:gd name="connsiteY2" fmla="*/ 0 h 1656272"/>
                <a:gd name="connsiteX0" fmla="*/ 0 w 1939102"/>
                <a:gd name="connsiteY0" fmla="*/ 0 h 1495246"/>
                <a:gd name="connsiteX1" fmla="*/ 1805797 w 1939102"/>
                <a:gd name="connsiteY1" fmla="*/ 1495246 h 1495246"/>
                <a:gd name="connsiteX2" fmla="*/ 1939102 w 1939102"/>
                <a:gd name="connsiteY2" fmla="*/ 307659 h 1495246"/>
                <a:gd name="connsiteX0" fmla="*/ 0 w 1805797"/>
                <a:gd name="connsiteY0" fmla="*/ 149595 h 1644841"/>
                <a:gd name="connsiteX1" fmla="*/ 1805797 w 1805797"/>
                <a:gd name="connsiteY1" fmla="*/ 1644841 h 1644841"/>
                <a:gd name="connsiteX2" fmla="*/ 1466106 w 1805797"/>
                <a:gd name="connsiteY2" fmla="*/ 0 h 1644841"/>
                <a:gd name="connsiteX0" fmla="*/ 0 w 1059262"/>
                <a:gd name="connsiteY0" fmla="*/ 446810 h 1644841"/>
                <a:gd name="connsiteX1" fmla="*/ 1059262 w 1059262"/>
                <a:gd name="connsiteY1" fmla="*/ 1644841 h 1644841"/>
                <a:gd name="connsiteX2" fmla="*/ 719571 w 1059262"/>
                <a:gd name="connsiteY2" fmla="*/ 0 h 1644841"/>
                <a:gd name="connsiteX0" fmla="*/ 126078 w 845650"/>
                <a:gd name="connsiteY0" fmla="*/ 446810 h 1650557"/>
                <a:gd name="connsiteX1" fmla="*/ 0 w 845650"/>
                <a:gd name="connsiteY1" fmla="*/ 1650557 h 1650557"/>
                <a:gd name="connsiteX2" fmla="*/ 845649 w 845650"/>
                <a:gd name="connsiteY2" fmla="*/ 0 h 1650557"/>
              </a:gdLst>
              <a:ahLst/>
              <a:cxnLst>
                <a:cxn ang="0">
                  <a:pos x="connsiteX0" y="connsiteY0"/>
                </a:cxn>
                <a:cxn ang="0">
                  <a:pos x="connsiteX1" y="connsiteY1"/>
                </a:cxn>
                <a:cxn ang="0">
                  <a:pos x="connsiteX2" y="connsiteY2"/>
                </a:cxn>
              </a:cxnLst>
              <a:rect l="l" t="t" r="r" b="b"/>
              <a:pathLst>
                <a:path w="845650" h="1650557">
                  <a:moveTo>
                    <a:pt x="126078" y="446810"/>
                  </a:moveTo>
                  <a:lnTo>
                    <a:pt x="0" y="1650557"/>
                  </a:lnTo>
                  <a:lnTo>
                    <a:pt x="845649" y="0"/>
                  </a:lnTo>
                </a:path>
              </a:pathLst>
            </a:custGeom>
            <a:solidFill>
              <a:schemeClr val="accent1">
                <a:lumMod val="20000"/>
                <a:lumOff val="80000"/>
                <a:alpha val="50196"/>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425" name="正方形/長方形 424">
              <a:extLst>
                <a:ext uri="{FF2B5EF4-FFF2-40B4-BE49-F238E27FC236}">
                  <a16:creationId xmlns:a16="http://schemas.microsoft.com/office/drawing/2014/main" id="{6A49A126-AA82-9249-94A6-94FA593C347C}"/>
                </a:ext>
              </a:extLst>
            </p:cNvPr>
            <p:cNvSpPr/>
            <p:nvPr/>
          </p:nvSpPr>
          <p:spPr>
            <a:xfrm rot="552071">
              <a:off x="1024136" y="1991889"/>
              <a:ext cx="1851789" cy="246221"/>
            </a:xfrm>
            <a:prstGeom prst="rect">
              <a:avLst/>
            </a:prstGeom>
            <a:noFill/>
          </p:spPr>
          <p:txBody>
            <a:bodyPr wrap="none" rtlCol="0">
              <a:spAutoFit/>
            </a:bodyPr>
            <a:lstStyle/>
            <a:p>
              <a:pPr algn="ctr"/>
              <a:r>
                <a:rPr lang="ja-JP" altLang="en-US" sz="1000">
                  <a:solidFill>
                    <a:schemeClr val="bg1"/>
                  </a:solidFill>
                  <a:latin typeface="Meiryo" panose="020B0604030504040204" pitchFamily="34" charset="-128"/>
                  <a:ea typeface="Meiryo" panose="020B0604030504040204" pitchFamily="34" charset="-128"/>
                </a:rPr>
                <a:t>使用する機能と構成の組合せ</a:t>
              </a:r>
              <a:endParaRPr lang="ja-JP" altLang="en-US" sz="1000" dirty="0">
                <a:solidFill>
                  <a:schemeClr val="bg1"/>
                </a:solidFill>
                <a:latin typeface="Meiryo" panose="020B0604030504040204" pitchFamily="34" charset="-128"/>
                <a:ea typeface="Meiryo" panose="020B0604030504040204" pitchFamily="34" charset="-128"/>
              </a:endParaRPr>
            </a:p>
          </p:txBody>
        </p:sp>
        <p:sp>
          <p:nvSpPr>
            <p:cNvPr id="441" name="テキスト ボックス 440">
              <a:extLst>
                <a:ext uri="{FF2B5EF4-FFF2-40B4-BE49-F238E27FC236}">
                  <a16:creationId xmlns:a16="http://schemas.microsoft.com/office/drawing/2014/main" id="{DAF8F31F-F946-8543-ABE5-7BD499F4F877}"/>
                </a:ext>
              </a:extLst>
            </p:cNvPr>
            <p:cNvSpPr txBox="1"/>
            <p:nvPr/>
          </p:nvSpPr>
          <p:spPr>
            <a:xfrm rot="462255">
              <a:off x="1649466" y="1539645"/>
              <a:ext cx="1338828" cy="369332"/>
            </a:xfrm>
            <a:prstGeom prst="rect">
              <a:avLst/>
            </a:prstGeom>
            <a:noFill/>
          </p:spPr>
          <p:txBody>
            <a:bodyPr wrap="none" rtlCol="0">
              <a:spAutoFit/>
            </a:bodyPr>
            <a:lstStyle>
              <a:defPPr>
                <a:defRPr lang="ja-JP"/>
              </a:defPPr>
              <a:lvl1pPr>
                <a:defRPr>
                  <a:solidFill>
                    <a:schemeClr val="bg1"/>
                  </a:solidFill>
                  <a:latin typeface="Meiryo" panose="020B0604030504040204" pitchFamily="34" charset="-128"/>
                  <a:ea typeface="Meiryo" panose="020B0604030504040204" pitchFamily="34" charset="-128"/>
                </a:defRPr>
              </a:lvl1pPr>
            </a:lstStyle>
            <a:p>
              <a:r>
                <a:rPr lang="ja-JP" altLang="en-US"/>
                <a:t>実質的機能</a:t>
              </a:r>
            </a:p>
          </p:txBody>
        </p:sp>
        <p:sp>
          <p:nvSpPr>
            <p:cNvPr id="35" name="テキスト ボックス 34">
              <a:extLst>
                <a:ext uri="{FF2B5EF4-FFF2-40B4-BE49-F238E27FC236}">
                  <a16:creationId xmlns:a16="http://schemas.microsoft.com/office/drawing/2014/main" id="{2BFEA704-B768-E84C-B14D-1CDBF668E5AB}"/>
                </a:ext>
              </a:extLst>
            </p:cNvPr>
            <p:cNvSpPr txBox="1"/>
            <p:nvPr/>
          </p:nvSpPr>
          <p:spPr>
            <a:xfrm rot="462255">
              <a:off x="1722699" y="2398535"/>
              <a:ext cx="1107996" cy="738664"/>
            </a:xfrm>
            <a:prstGeom prst="rect">
              <a:avLst/>
            </a:prstGeom>
            <a:noFill/>
          </p:spPr>
          <p:txBody>
            <a:bodyPr wrap="none" rtlCol="0">
              <a:spAutoFit/>
            </a:bodyPr>
            <a:lstStyle>
              <a:defPPr>
                <a:defRPr lang="ja-JP"/>
              </a:defPPr>
              <a:lvl1pPr>
                <a:defRPr>
                  <a:solidFill>
                    <a:schemeClr val="bg1"/>
                  </a:solidFill>
                  <a:latin typeface="Meiryo" panose="020B0604030504040204" pitchFamily="34" charset="-128"/>
                  <a:ea typeface="Meiryo" panose="020B0604030504040204" pitchFamily="34" charset="-128"/>
                </a:defRPr>
              </a:lvl1pPr>
            </a:lstStyle>
            <a:p>
              <a:pPr algn="r"/>
              <a:r>
                <a:rPr lang="ja-JP" altLang="en-US">
                  <a:solidFill>
                    <a:schemeClr val="accent6">
                      <a:lumMod val="50000"/>
                    </a:schemeClr>
                  </a:solidFill>
                </a:rPr>
                <a:t>仮想化</a:t>
              </a:r>
              <a:endParaRPr lang="en-US" altLang="ja-JP" dirty="0">
                <a:solidFill>
                  <a:schemeClr val="accent6">
                    <a:lumMod val="50000"/>
                  </a:schemeClr>
                </a:solidFill>
              </a:endParaRPr>
            </a:p>
            <a:p>
              <a:pPr algn="r"/>
              <a:r>
                <a:rPr lang="ja-JP" altLang="en-US" sz="1200">
                  <a:solidFill>
                    <a:schemeClr val="accent6">
                      <a:lumMod val="50000"/>
                    </a:schemeClr>
                  </a:solidFill>
                </a:rPr>
                <a:t>本物と同様に</a:t>
              </a:r>
              <a:endParaRPr lang="en-US" altLang="ja-JP" sz="1200" dirty="0">
                <a:solidFill>
                  <a:schemeClr val="accent6">
                    <a:lumMod val="50000"/>
                  </a:schemeClr>
                </a:solidFill>
              </a:endParaRPr>
            </a:p>
            <a:p>
              <a:pPr algn="r"/>
              <a:r>
                <a:rPr lang="ja-JP" altLang="en-US" sz="1200">
                  <a:solidFill>
                    <a:schemeClr val="accent6">
                      <a:lumMod val="50000"/>
                    </a:schemeClr>
                  </a:solidFill>
                </a:rPr>
                <a:t>使える</a:t>
              </a:r>
            </a:p>
          </p:txBody>
        </p:sp>
        <p:grpSp>
          <p:nvGrpSpPr>
            <p:cNvPr id="3" name="グループ化 2">
              <a:extLst>
                <a:ext uri="{FF2B5EF4-FFF2-40B4-BE49-F238E27FC236}">
                  <a16:creationId xmlns:a16="http://schemas.microsoft.com/office/drawing/2014/main" id="{872BB0A1-4898-9F46-AC0B-0BA4636997F8}"/>
                </a:ext>
              </a:extLst>
            </p:cNvPr>
            <p:cNvGrpSpPr/>
            <p:nvPr/>
          </p:nvGrpSpPr>
          <p:grpSpPr>
            <a:xfrm>
              <a:off x="2988497" y="1250224"/>
              <a:ext cx="504485" cy="788379"/>
              <a:chOff x="2453809" y="2924944"/>
              <a:chExt cx="721101" cy="1080120"/>
            </a:xfrm>
          </p:grpSpPr>
          <p:sp>
            <p:nvSpPr>
              <p:cNvPr id="38" name="角丸四角形 37">
                <a:extLst>
                  <a:ext uri="{FF2B5EF4-FFF2-40B4-BE49-F238E27FC236}">
                    <a16:creationId xmlns:a16="http://schemas.microsoft.com/office/drawing/2014/main" id="{512BFF7A-90E7-0743-9725-64107845E1EB}"/>
                  </a:ext>
                </a:extLst>
              </p:cNvPr>
              <p:cNvSpPr/>
              <p:nvPr/>
            </p:nvSpPr>
            <p:spPr>
              <a:xfrm>
                <a:off x="2461073" y="3160442"/>
                <a:ext cx="713013" cy="628598"/>
              </a:xfrm>
              <a:prstGeom prst="roundRect">
                <a:avLst>
                  <a:gd name="adj" fmla="val 50000"/>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39" name="図形グループ 309">
                <a:extLst>
                  <a:ext uri="{FF2B5EF4-FFF2-40B4-BE49-F238E27FC236}">
                    <a16:creationId xmlns:a16="http://schemas.microsoft.com/office/drawing/2014/main" id="{903F7614-BD23-AF41-A1D7-8EB7CA1AAE33}"/>
                  </a:ext>
                </a:extLst>
              </p:cNvPr>
              <p:cNvGrpSpPr/>
              <p:nvPr/>
            </p:nvGrpSpPr>
            <p:grpSpPr>
              <a:xfrm>
                <a:off x="2537213" y="3429000"/>
                <a:ext cx="232617" cy="95895"/>
                <a:chOff x="6769100" y="1390650"/>
                <a:chExt cx="317500" cy="157483"/>
              </a:xfrm>
            </p:grpSpPr>
            <p:sp>
              <p:nvSpPr>
                <p:cNvPr id="40" name="正方形/長方形 39">
                  <a:extLst>
                    <a:ext uri="{FF2B5EF4-FFF2-40B4-BE49-F238E27FC236}">
                      <a16:creationId xmlns:a16="http://schemas.microsoft.com/office/drawing/2014/main" id="{E0AA1675-F12B-0B4B-8D5E-BB137E9B7D20}"/>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 name="円/楕円 40">
                  <a:extLst>
                    <a:ext uri="{FF2B5EF4-FFF2-40B4-BE49-F238E27FC236}">
                      <a16:creationId xmlns:a16="http://schemas.microsoft.com/office/drawing/2014/main" id="{8B205A38-60A1-EF4F-ACF6-C87D7515947A}"/>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2" name="直線コネクタ 41">
                  <a:extLst>
                    <a:ext uri="{FF2B5EF4-FFF2-40B4-BE49-F238E27FC236}">
                      <a16:creationId xmlns:a16="http://schemas.microsoft.com/office/drawing/2014/main" id="{55F601FF-F03E-B04F-9F0E-22D444A21FD7}"/>
                    </a:ext>
                  </a:extLst>
                </p:cNvPr>
                <p:cNvCxnSpPr/>
                <p:nvPr/>
              </p:nvCxnSpPr>
              <p:spPr>
                <a:xfrm>
                  <a:off x="6894140" y="146896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3" name="図形グループ 330">
                <a:extLst>
                  <a:ext uri="{FF2B5EF4-FFF2-40B4-BE49-F238E27FC236}">
                    <a16:creationId xmlns:a16="http://schemas.microsoft.com/office/drawing/2014/main" id="{3583921D-2655-B949-83A7-2E194F2CDBE3}"/>
                  </a:ext>
                </a:extLst>
              </p:cNvPr>
              <p:cNvGrpSpPr/>
              <p:nvPr/>
            </p:nvGrpSpPr>
            <p:grpSpPr>
              <a:xfrm>
                <a:off x="2539183" y="3581626"/>
                <a:ext cx="232617" cy="95895"/>
                <a:chOff x="6769100" y="1390650"/>
                <a:chExt cx="317500" cy="157483"/>
              </a:xfrm>
            </p:grpSpPr>
            <p:sp>
              <p:nvSpPr>
                <p:cNvPr id="44" name="正方形/長方形 43">
                  <a:extLst>
                    <a:ext uri="{FF2B5EF4-FFF2-40B4-BE49-F238E27FC236}">
                      <a16:creationId xmlns:a16="http://schemas.microsoft.com/office/drawing/2014/main" id="{3CA6A535-70F8-1848-8F2A-06581BFCE133}"/>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5" name="円/楕円 44">
                  <a:extLst>
                    <a:ext uri="{FF2B5EF4-FFF2-40B4-BE49-F238E27FC236}">
                      <a16:creationId xmlns:a16="http://schemas.microsoft.com/office/drawing/2014/main" id="{76FE1D40-7D18-494D-815E-94BEEB1A0DEC}"/>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6" name="直線コネクタ 45">
                  <a:extLst>
                    <a:ext uri="{FF2B5EF4-FFF2-40B4-BE49-F238E27FC236}">
                      <a16:creationId xmlns:a16="http://schemas.microsoft.com/office/drawing/2014/main" id="{A9DA7662-6363-4749-8F93-0ACDC5A19135}"/>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7" name="図形グループ 339">
                <a:extLst>
                  <a:ext uri="{FF2B5EF4-FFF2-40B4-BE49-F238E27FC236}">
                    <a16:creationId xmlns:a16="http://schemas.microsoft.com/office/drawing/2014/main" id="{3F0F795B-0BB3-C84E-8795-D1B97D3A45D5}"/>
                  </a:ext>
                </a:extLst>
              </p:cNvPr>
              <p:cNvGrpSpPr/>
              <p:nvPr/>
            </p:nvGrpSpPr>
            <p:grpSpPr>
              <a:xfrm>
                <a:off x="2817944" y="3438006"/>
                <a:ext cx="232617" cy="95895"/>
                <a:chOff x="6769100" y="1390650"/>
                <a:chExt cx="317500" cy="157483"/>
              </a:xfrm>
            </p:grpSpPr>
            <p:sp>
              <p:nvSpPr>
                <p:cNvPr id="48" name="正方形/長方形 47">
                  <a:extLst>
                    <a:ext uri="{FF2B5EF4-FFF2-40B4-BE49-F238E27FC236}">
                      <a16:creationId xmlns:a16="http://schemas.microsoft.com/office/drawing/2014/main" id="{65893C50-ED32-8E46-B87E-CBDA8948EF67}"/>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9" name="円/楕円 48">
                  <a:extLst>
                    <a:ext uri="{FF2B5EF4-FFF2-40B4-BE49-F238E27FC236}">
                      <a16:creationId xmlns:a16="http://schemas.microsoft.com/office/drawing/2014/main" id="{A6259F60-776A-DF42-B4CF-A16443F53EAC}"/>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0" name="直線コネクタ 49">
                  <a:extLst>
                    <a:ext uri="{FF2B5EF4-FFF2-40B4-BE49-F238E27FC236}">
                      <a16:creationId xmlns:a16="http://schemas.microsoft.com/office/drawing/2014/main" id="{EB5D80CC-3814-3E45-BDBD-6EBFC4CCB9C2}"/>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1" name="図形グループ 355">
                <a:extLst>
                  <a:ext uri="{FF2B5EF4-FFF2-40B4-BE49-F238E27FC236}">
                    <a16:creationId xmlns:a16="http://schemas.microsoft.com/office/drawing/2014/main" id="{3156968B-10DB-5740-B859-8E5D5A57BF19}"/>
                  </a:ext>
                </a:extLst>
              </p:cNvPr>
              <p:cNvGrpSpPr/>
              <p:nvPr/>
            </p:nvGrpSpPr>
            <p:grpSpPr>
              <a:xfrm>
                <a:off x="2817944" y="3584167"/>
                <a:ext cx="232617" cy="95895"/>
                <a:chOff x="6769100" y="1390650"/>
                <a:chExt cx="317500" cy="157483"/>
              </a:xfrm>
            </p:grpSpPr>
            <p:sp>
              <p:nvSpPr>
                <p:cNvPr id="52" name="正方形/長方形 51">
                  <a:extLst>
                    <a:ext uri="{FF2B5EF4-FFF2-40B4-BE49-F238E27FC236}">
                      <a16:creationId xmlns:a16="http://schemas.microsoft.com/office/drawing/2014/main" id="{C853B817-68C5-FB43-8175-9A4F2F6FF6BE}"/>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3" name="円/楕円 52">
                  <a:extLst>
                    <a:ext uri="{FF2B5EF4-FFF2-40B4-BE49-F238E27FC236}">
                      <a16:creationId xmlns:a16="http://schemas.microsoft.com/office/drawing/2014/main" id="{5118BCAB-7944-1D49-B435-378B51021831}"/>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4" name="直線コネクタ 53">
                  <a:extLst>
                    <a:ext uri="{FF2B5EF4-FFF2-40B4-BE49-F238E27FC236}">
                      <a16:creationId xmlns:a16="http://schemas.microsoft.com/office/drawing/2014/main" id="{61620504-C53E-E94D-8584-4C5A95F176A0}"/>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55" name="フローチャート: 磁気ディスク 54">
                <a:extLst>
                  <a:ext uri="{FF2B5EF4-FFF2-40B4-BE49-F238E27FC236}">
                    <a16:creationId xmlns:a16="http://schemas.microsoft.com/office/drawing/2014/main" id="{76D50D28-737E-E147-BFB8-DE378F923F5A}"/>
                  </a:ext>
                </a:extLst>
              </p:cNvPr>
              <p:cNvSpPr/>
              <p:nvPr/>
            </p:nvSpPr>
            <p:spPr>
              <a:xfrm>
                <a:off x="2652675" y="3735329"/>
                <a:ext cx="296417" cy="269735"/>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56" name="図形グループ 369">
                <a:extLst>
                  <a:ext uri="{FF2B5EF4-FFF2-40B4-BE49-F238E27FC236}">
                    <a16:creationId xmlns:a16="http://schemas.microsoft.com/office/drawing/2014/main" id="{5B041075-4C7E-3D41-8569-D0DBA2B1B34A}"/>
                  </a:ext>
                </a:extLst>
              </p:cNvPr>
              <p:cNvGrpSpPr/>
              <p:nvPr/>
            </p:nvGrpSpPr>
            <p:grpSpPr>
              <a:xfrm>
                <a:off x="2453809" y="2935369"/>
                <a:ext cx="384888" cy="275693"/>
                <a:chOff x="758730" y="3198675"/>
                <a:chExt cx="806939" cy="688305"/>
              </a:xfrm>
            </p:grpSpPr>
            <p:sp>
              <p:nvSpPr>
                <p:cNvPr id="57" name="正方形/長方形 56">
                  <a:extLst>
                    <a:ext uri="{FF2B5EF4-FFF2-40B4-BE49-F238E27FC236}">
                      <a16:creationId xmlns:a16="http://schemas.microsoft.com/office/drawing/2014/main" id="{D04CB5F2-6BED-0544-877E-2F5B813AFA0F}"/>
                    </a:ext>
                  </a:extLst>
                </p:cNvPr>
                <p:cNvSpPr/>
                <p:nvPr/>
              </p:nvSpPr>
              <p:spPr>
                <a:xfrm>
                  <a:off x="1253932" y="3267470"/>
                  <a:ext cx="311737" cy="579575"/>
                </a:xfrm>
                <a:prstGeom prst="rect">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8" name="角丸四角形 57">
                  <a:extLst>
                    <a:ext uri="{FF2B5EF4-FFF2-40B4-BE49-F238E27FC236}">
                      <a16:creationId xmlns:a16="http://schemas.microsoft.com/office/drawing/2014/main" id="{2629AC0D-B089-3E47-8791-36DE219B4F75}"/>
                    </a:ext>
                  </a:extLst>
                </p:cNvPr>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9" name="角丸四角形 58">
                  <a:extLst>
                    <a:ext uri="{FF2B5EF4-FFF2-40B4-BE49-F238E27FC236}">
                      <a16:creationId xmlns:a16="http://schemas.microsoft.com/office/drawing/2014/main" id="{35C3ADC2-96DB-5540-8828-70B2C670DBD4}"/>
                    </a:ext>
                  </a:extLst>
                </p:cNvPr>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0" name="台形 59">
                  <a:extLst>
                    <a:ext uri="{FF2B5EF4-FFF2-40B4-BE49-F238E27FC236}">
                      <a16:creationId xmlns:a16="http://schemas.microsoft.com/office/drawing/2014/main" id="{38D705C2-6DB5-5C40-B811-3F2C98BB718B}"/>
                    </a:ext>
                  </a:extLst>
                </p:cNvPr>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61" name="図形グループ 399">
                <a:extLst>
                  <a:ext uri="{FF2B5EF4-FFF2-40B4-BE49-F238E27FC236}">
                    <a16:creationId xmlns:a16="http://schemas.microsoft.com/office/drawing/2014/main" id="{0CFEB521-A234-514F-B9C3-8F3304043862}"/>
                  </a:ext>
                </a:extLst>
              </p:cNvPr>
              <p:cNvGrpSpPr/>
              <p:nvPr/>
            </p:nvGrpSpPr>
            <p:grpSpPr>
              <a:xfrm>
                <a:off x="2878493" y="2924944"/>
                <a:ext cx="296417" cy="283093"/>
                <a:chOff x="2667295" y="1059799"/>
                <a:chExt cx="681672" cy="722281"/>
              </a:xfrm>
            </p:grpSpPr>
            <p:sp>
              <p:nvSpPr>
                <p:cNvPr id="62" name="角丸四角形 61">
                  <a:extLst>
                    <a:ext uri="{FF2B5EF4-FFF2-40B4-BE49-F238E27FC236}">
                      <a16:creationId xmlns:a16="http://schemas.microsoft.com/office/drawing/2014/main" id="{0120AEDD-9032-114E-948D-99F7CE676B21}"/>
                    </a:ext>
                  </a:extLst>
                </p:cNvPr>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63" name="図 62">
                  <a:extLst>
                    <a:ext uri="{FF2B5EF4-FFF2-40B4-BE49-F238E27FC236}">
                      <a16:creationId xmlns:a16="http://schemas.microsoft.com/office/drawing/2014/main" id="{24F4D9EC-438C-FF45-BB9A-EAF2AC7CC063}"/>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67295" y="1059799"/>
                  <a:ext cx="681672" cy="722281"/>
                </a:xfrm>
                <a:prstGeom prst="rect">
                  <a:avLst/>
                </a:prstGeom>
              </p:spPr>
            </p:pic>
          </p:grpSp>
        </p:grpSp>
      </p:grpSp>
      <p:grpSp>
        <p:nvGrpSpPr>
          <p:cNvPr id="9" name="グループ化 8">
            <a:extLst>
              <a:ext uri="{FF2B5EF4-FFF2-40B4-BE49-F238E27FC236}">
                <a16:creationId xmlns:a16="http://schemas.microsoft.com/office/drawing/2014/main" id="{7A69D0EA-D6DB-B546-ADC8-F62E19AD3FC9}"/>
              </a:ext>
            </a:extLst>
          </p:cNvPr>
          <p:cNvGrpSpPr/>
          <p:nvPr/>
        </p:nvGrpSpPr>
        <p:grpSpPr>
          <a:xfrm>
            <a:off x="3401076" y="1225747"/>
            <a:ext cx="2675729" cy="2709204"/>
            <a:chOff x="3214468" y="1225747"/>
            <a:chExt cx="2675729" cy="2709204"/>
          </a:xfrm>
        </p:grpSpPr>
        <p:sp>
          <p:nvSpPr>
            <p:cNvPr id="419" name="フリーフォーム 418">
              <a:extLst>
                <a:ext uri="{FF2B5EF4-FFF2-40B4-BE49-F238E27FC236}">
                  <a16:creationId xmlns:a16="http://schemas.microsoft.com/office/drawing/2014/main" id="{9B5B60E4-A1E5-D44E-A586-EC1501200CE2}"/>
                </a:ext>
              </a:extLst>
            </p:cNvPr>
            <p:cNvSpPr/>
            <p:nvPr/>
          </p:nvSpPr>
          <p:spPr>
            <a:xfrm>
              <a:off x="3214468" y="2499491"/>
              <a:ext cx="1956863" cy="1435460"/>
            </a:xfrm>
            <a:custGeom>
              <a:avLst/>
              <a:gdLst>
                <a:gd name="connsiteX0" fmla="*/ 0 w 2679940"/>
                <a:gd name="connsiteY0" fmla="*/ 161026 h 1656272"/>
                <a:gd name="connsiteX1" fmla="*/ 1805797 w 2679940"/>
                <a:gd name="connsiteY1" fmla="*/ 1656272 h 1656272"/>
                <a:gd name="connsiteX2" fmla="*/ 2679940 w 2679940"/>
                <a:gd name="connsiteY2" fmla="*/ 0 h 1656272"/>
                <a:gd name="connsiteX0" fmla="*/ 0 w 1939102"/>
                <a:gd name="connsiteY0" fmla="*/ 0 h 1495246"/>
                <a:gd name="connsiteX1" fmla="*/ 1805797 w 1939102"/>
                <a:gd name="connsiteY1" fmla="*/ 1495246 h 1495246"/>
                <a:gd name="connsiteX2" fmla="*/ 1939102 w 1939102"/>
                <a:gd name="connsiteY2" fmla="*/ 307659 h 1495246"/>
                <a:gd name="connsiteX0" fmla="*/ 0 w 1939102"/>
                <a:gd name="connsiteY0" fmla="*/ 0 h 1426658"/>
                <a:gd name="connsiteX1" fmla="*/ 1247320 w 1939102"/>
                <a:gd name="connsiteY1" fmla="*/ 1426658 h 1426658"/>
                <a:gd name="connsiteX2" fmla="*/ 1939102 w 1939102"/>
                <a:gd name="connsiteY2" fmla="*/ 307659 h 1426658"/>
              </a:gdLst>
              <a:ahLst/>
              <a:cxnLst>
                <a:cxn ang="0">
                  <a:pos x="connsiteX0" y="connsiteY0"/>
                </a:cxn>
                <a:cxn ang="0">
                  <a:pos x="connsiteX1" y="connsiteY1"/>
                </a:cxn>
                <a:cxn ang="0">
                  <a:pos x="connsiteX2" y="connsiteY2"/>
                </a:cxn>
              </a:cxnLst>
              <a:rect l="l" t="t" r="r" b="b"/>
              <a:pathLst>
                <a:path w="1939102" h="1426658">
                  <a:moveTo>
                    <a:pt x="0" y="0"/>
                  </a:moveTo>
                  <a:lnTo>
                    <a:pt x="1247320" y="1426658"/>
                  </a:lnTo>
                  <a:lnTo>
                    <a:pt x="1939102" y="307659"/>
                  </a:lnTo>
                </a:path>
              </a:pathLst>
            </a:custGeom>
            <a:solidFill>
              <a:srgbClr val="93CDDD">
                <a:alpha val="50196"/>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420" name="フリーフォーム 419">
              <a:extLst>
                <a:ext uri="{FF2B5EF4-FFF2-40B4-BE49-F238E27FC236}">
                  <a16:creationId xmlns:a16="http://schemas.microsoft.com/office/drawing/2014/main" id="{9ED38651-5691-9448-8E88-2B3D80DBDE0E}"/>
                </a:ext>
              </a:extLst>
            </p:cNvPr>
            <p:cNvSpPr/>
            <p:nvPr/>
          </p:nvSpPr>
          <p:spPr>
            <a:xfrm>
              <a:off x="4484714" y="2354724"/>
              <a:ext cx="1405483" cy="1580227"/>
            </a:xfrm>
            <a:custGeom>
              <a:avLst/>
              <a:gdLst>
                <a:gd name="connsiteX0" fmla="*/ 0 w 2679940"/>
                <a:gd name="connsiteY0" fmla="*/ 161026 h 1656272"/>
                <a:gd name="connsiteX1" fmla="*/ 1805797 w 2679940"/>
                <a:gd name="connsiteY1" fmla="*/ 1656272 h 1656272"/>
                <a:gd name="connsiteX2" fmla="*/ 2679940 w 2679940"/>
                <a:gd name="connsiteY2" fmla="*/ 0 h 1656272"/>
                <a:gd name="connsiteX0" fmla="*/ 0 w 1939102"/>
                <a:gd name="connsiteY0" fmla="*/ 0 h 1495246"/>
                <a:gd name="connsiteX1" fmla="*/ 1805797 w 1939102"/>
                <a:gd name="connsiteY1" fmla="*/ 1495246 h 1495246"/>
                <a:gd name="connsiteX2" fmla="*/ 1939102 w 1939102"/>
                <a:gd name="connsiteY2" fmla="*/ 307659 h 1495246"/>
                <a:gd name="connsiteX0" fmla="*/ 0 w 1805797"/>
                <a:gd name="connsiteY0" fmla="*/ 149595 h 1644841"/>
                <a:gd name="connsiteX1" fmla="*/ 1805797 w 1805797"/>
                <a:gd name="connsiteY1" fmla="*/ 1644841 h 1644841"/>
                <a:gd name="connsiteX2" fmla="*/ 1466106 w 1805797"/>
                <a:gd name="connsiteY2" fmla="*/ 0 h 1644841"/>
                <a:gd name="connsiteX0" fmla="*/ 0 w 1059262"/>
                <a:gd name="connsiteY0" fmla="*/ 446810 h 1644841"/>
                <a:gd name="connsiteX1" fmla="*/ 1059262 w 1059262"/>
                <a:gd name="connsiteY1" fmla="*/ 1644841 h 1644841"/>
                <a:gd name="connsiteX2" fmla="*/ 719571 w 1059262"/>
                <a:gd name="connsiteY2" fmla="*/ 0 h 1644841"/>
                <a:gd name="connsiteX0" fmla="*/ 126078 w 845650"/>
                <a:gd name="connsiteY0" fmla="*/ 446810 h 1650557"/>
                <a:gd name="connsiteX1" fmla="*/ 0 w 845650"/>
                <a:gd name="connsiteY1" fmla="*/ 1650557 h 1650557"/>
                <a:gd name="connsiteX2" fmla="*/ 845649 w 845650"/>
                <a:gd name="connsiteY2" fmla="*/ 0 h 1650557"/>
                <a:gd name="connsiteX0" fmla="*/ 673157 w 1392728"/>
                <a:gd name="connsiteY0" fmla="*/ 446810 h 1570538"/>
                <a:gd name="connsiteX1" fmla="*/ 0 w 1392728"/>
                <a:gd name="connsiteY1" fmla="*/ 1570538 h 1570538"/>
                <a:gd name="connsiteX2" fmla="*/ 1392728 w 1392728"/>
                <a:gd name="connsiteY2" fmla="*/ 0 h 1570538"/>
              </a:gdLst>
              <a:ahLst/>
              <a:cxnLst>
                <a:cxn ang="0">
                  <a:pos x="connsiteX0" y="connsiteY0"/>
                </a:cxn>
                <a:cxn ang="0">
                  <a:pos x="connsiteX1" y="connsiteY1"/>
                </a:cxn>
                <a:cxn ang="0">
                  <a:pos x="connsiteX2" y="connsiteY2"/>
                </a:cxn>
              </a:cxnLst>
              <a:rect l="l" t="t" r="r" b="b"/>
              <a:pathLst>
                <a:path w="1392728" h="1570538">
                  <a:moveTo>
                    <a:pt x="673157" y="446810"/>
                  </a:moveTo>
                  <a:lnTo>
                    <a:pt x="0" y="1570538"/>
                  </a:lnTo>
                  <a:lnTo>
                    <a:pt x="1392728" y="0"/>
                  </a:lnTo>
                </a:path>
              </a:pathLst>
            </a:custGeom>
            <a:solidFill>
              <a:schemeClr val="accent1">
                <a:lumMod val="20000"/>
                <a:lumOff val="80000"/>
                <a:alpha val="50196"/>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324" name="正方形/長方形 323">
              <a:extLst>
                <a:ext uri="{FF2B5EF4-FFF2-40B4-BE49-F238E27FC236}">
                  <a16:creationId xmlns:a16="http://schemas.microsoft.com/office/drawing/2014/main" id="{F5A40BC2-572C-9142-9239-0FBF67970118}"/>
                </a:ext>
              </a:extLst>
            </p:cNvPr>
            <p:cNvSpPr/>
            <p:nvPr/>
          </p:nvSpPr>
          <p:spPr>
            <a:xfrm>
              <a:off x="3496067" y="1225747"/>
              <a:ext cx="2160240" cy="1656184"/>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a:scene3d>
              <a:camera prst="isometricOffAxis2Top"/>
              <a:lightRig rig="balanced" dir="t"/>
            </a:scene3d>
            <a:sp3d>
              <a:bevelT w="0" h="381000"/>
            </a:sp3d>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2" name="正方形/長方形 431">
              <a:extLst>
                <a:ext uri="{FF2B5EF4-FFF2-40B4-BE49-F238E27FC236}">
                  <a16:creationId xmlns:a16="http://schemas.microsoft.com/office/drawing/2014/main" id="{488E7C4C-F014-B24E-B47E-9EE67E96BAD0}"/>
                </a:ext>
              </a:extLst>
            </p:cNvPr>
            <p:cNvSpPr/>
            <p:nvPr/>
          </p:nvSpPr>
          <p:spPr>
            <a:xfrm rot="552071">
              <a:off x="3307261" y="2354199"/>
              <a:ext cx="1851789" cy="246221"/>
            </a:xfrm>
            <a:prstGeom prst="rect">
              <a:avLst/>
            </a:prstGeom>
            <a:noFill/>
          </p:spPr>
          <p:txBody>
            <a:bodyPr wrap="none" rtlCol="0">
              <a:spAutoFit/>
            </a:bodyPr>
            <a:lstStyle/>
            <a:p>
              <a:pPr algn="ctr"/>
              <a:r>
                <a:rPr lang="ja-JP" altLang="en-US" sz="1000">
                  <a:solidFill>
                    <a:schemeClr val="bg1"/>
                  </a:solidFill>
                  <a:latin typeface="Meiryo" panose="020B0604030504040204" pitchFamily="34" charset="-128"/>
                  <a:ea typeface="Meiryo" panose="020B0604030504040204" pitchFamily="34" charset="-128"/>
                </a:rPr>
                <a:t>使用する機能と構成の組合せ</a:t>
              </a:r>
              <a:endParaRPr lang="ja-JP" altLang="en-US" sz="1000" dirty="0">
                <a:solidFill>
                  <a:schemeClr val="bg1"/>
                </a:solidFill>
                <a:latin typeface="Meiryo" panose="020B0604030504040204" pitchFamily="34" charset="-128"/>
                <a:ea typeface="Meiryo" panose="020B0604030504040204" pitchFamily="34" charset="-128"/>
              </a:endParaRPr>
            </a:p>
          </p:txBody>
        </p:sp>
        <p:sp>
          <p:nvSpPr>
            <p:cNvPr id="442" name="テキスト ボックス 441">
              <a:extLst>
                <a:ext uri="{FF2B5EF4-FFF2-40B4-BE49-F238E27FC236}">
                  <a16:creationId xmlns:a16="http://schemas.microsoft.com/office/drawing/2014/main" id="{18219301-04FA-8E48-BEF8-D6A001908EB0}"/>
                </a:ext>
              </a:extLst>
            </p:cNvPr>
            <p:cNvSpPr txBox="1"/>
            <p:nvPr/>
          </p:nvSpPr>
          <p:spPr>
            <a:xfrm rot="462255">
              <a:off x="3912917" y="1913968"/>
              <a:ext cx="1338828" cy="369332"/>
            </a:xfrm>
            <a:prstGeom prst="rect">
              <a:avLst/>
            </a:prstGeom>
            <a:noFill/>
          </p:spPr>
          <p:txBody>
            <a:bodyPr wrap="none" rtlCol="0">
              <a:spAutoFit/>
            </a:bodyPr>
            <a:lstStyle>
              <a:defPPr>
                <a:defRPr lang="ja-JP"/>
              </a:defPPr>
              <a:lvl1pPr>
                <a:defRPr>
                  <a:solidFill>
                    <a:schemeClr val="bg1"/>
                  </a:solidFill>
                  <a:latin typeface="Meiryo" panose="020B0604030504040204" pitchFamily="34" charset="-128"/>
                  <a:ea typeface="Meiryo" panose="020B0604030504040204" pitchFamily="34" charset="-128"/>
                </a:defRPr>
              </a:lvl1pPr>
            </a:lstStyle>
            <a:p>
              <a:r>
                <a:rPr lang="ja-JP" altLang="en-US"/>
                <a:t>実質的機能</a:t>
              </a:r>
            </a:p>
          </p:txBody>
        </p:sp>
        <p:grpSp>
          <p:nvGrpSpPr>
            <p:cNvPr id="5" name="グループ化 4">
              <a:extLst>
                <a:ext uri="{FF2B5EF4-FFF2-40B4-BE49-F238E27FC236}">
                  <a16:creationId xmlns:a16="http://schemas.microsoft.com/office/drawing/2014/main" id="{CC59C728-EB21-F747-A337-778B63E8FF3A}"/>
                </a:ext>
              </a:extLst>
            </p:cNvPr>
            <p:cNvGrpSpPr/>
            <p:nvPr/>
          </p:nvGrpSpPr>
          <p:grpSpPr>
            <a:xfrm>
              <a:off x="5145388" y="1599896"/>
              <a:ext cx="504485" cy="797190"/>
              <a:chOff x="3346860" y="2930298"/>
              <a:chExt cx="721101" cy="1092191"/>
            </a:xfrm>
          </p:grpSpPr>
          <p:sp>
            <p:nvSpPr>
              <p:cNvPr id="64" name="角丸四角形 63">
                <a:extLst>
                  <a:ext uri="{FF2B5EF4-FFF2-40B4-BE49-F238E27FC236}">
                    <a16:creationId xmlns:a16="http://schemas.microsoft.com/office/drawing/2014/main" id="{B6A8CE2F-094D-164A-A4AC-912F629D8017}"/>
                  </a:ext>
                </a:extLst>
              </p:cNvPr>
              <p:cNvSpPr/>
              <p:nvPr/>
            </p:nvSpPr>
            <p:spPr>
              <a:xfrm>
                <a:off x="3354124" y="3171029"/>
                <a:ext cx="713013" cy="628598"/>
              </a:xfrm>
              <a:prstGeom prst="roundRect">
                <a:avLst>
                  <a:gd name="adj" fmla="val 50000"/>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65" name="図形グループ 309">
                <a:extLst>
                  <a:ext uri="{FF2B5EF4-FFF2-40B4-BE49-F238E27FC236}">
                    <a16:creationId xmlns:a16="http://schemas.microsoft.com/office/drawing/2014/main" id="{234746FD-EB7A-994E-ADD3-B7058B6D8D64}"/>
                  </a:ext>
                </a:extLst>
              </p:cNvPr>
              <p:cNvGrpSpPr/>
              <p:nvPr/>
            </p:nvGrpSpPr>
            <p:grpSpPr>
              <a:xfrm>
                <a:off x="3430264" y="3440050"/>
                <a:ext cx="232617" cy="95895"/>
                <a:chOff x="6769100" y="1390650"/>
                <a:chExt cx="317500" cy="157483"/>
              </a:xfrm>
            </p:grpSpPr>
            <p:sp>
              <p:nvSpPr>
                <p:cNvPr id="66" name="正方形/長方形 65">
                  <a:extLst>
                    <a:ext uri="{FF2B5EF4-FFF2-40B4-BE49-F238E27FC236}">
                      <a16:creationId xmlns:a16="http://schemas.microsoft.com/office/drawing/2014/main" id="{B15089C8-AE4F-D24E-9AF7-56FFD3145B69}"/>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7" name="円/楕円 66">
                  <a:extLst>
                    <a:ext uri="{FF2B5EF4-FFF2-40B4-BE49-F238E27FC236}">
                      <a16:creationId xmlns:a16="http://schemas.microsoft.com/office/drawing/2014/main" id="{22DC0460-F255-5146-8D0F-84C60E1762BF}"/>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8" name="直線コネクタ 67">
                  <a:extLst>
                    <a:ext uri="{FF2B5EF4-FFF2-40B4-BE49-F238E27FC236}">
                      <a16:creationId xmlns:a16="http://schemas.microsoft.com/office/drawing/2014/main" id="{9FCB0D82-4A92-594F-8BE9-BC757CDEE745}"/>
                    </a:ext>
                  </a:extLst>
                </p:cNvPr>
                <p:cNvCxnSpPr/>
                <p:nvPr/>
              </p:nvCxnSpPr>
              <p:spPr>
                <a:xfrm>
                  <a:off x="6894140" y="146896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9" name="図形グループ 330">
                <a:extLst>
                  <a:ext uri="{FF2B5EF4-FFF2-40B4-BE49-F238E27FC236}">
                    <a16:creationId xmlns:a16="http://schemas.microsoft.com/office/drawing/2014/main" id="{C176E3B4-56CC-AA49-BD31-106EF73C40FC}"/>
                  </a:ext>
                </a:extLst>
              </p:cNvPr>
              <p:cNvGrpSpPr/>
              <p:nvPr/>
            </p:nvGrpSpPr>
            <p:grpSpPr>
              <a:xfrm>
                <a:off x="3432234" y="3586980"/>
                <a:ext cx="232617" cy="95895"/>
                <a:chOff x="6769100" y="1390650"/>
                <a:chExt cx="317500" cy="157483"/>
              </a:xfrm>
            </p:grpSpPr>
            <p:sp>
              <p:nvSpPr>
                <p:cNvPr id="70" name="正方形/長方形 69">
                  <a:extLst>
                    <a:ext uri="{FF2B5EF4-FFF2-40B4-BE49-F238E27FC236}">
                      <a16:creationId xmlns:a16="http://schemas.microsoft.com/office/drawing/2014/main" id="{BF1AE523-7E06-8444-A87E-77A86FDB07EF}"/>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1" name="円/楕円 70">
                  <a:extLst>
                    <a:ext uri="{FF2B5EF4-FFF2-40B4-BE49-F238E27FC236}">
                      <a16:creationId xmlns:a16="http://schemas.microsoft.com/office/drawing/2014/main" id="{06A0EACC-D08A-8341-9366-8DC45DB4073F}"/>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2" name="直線コネクタ 71">
                  <a:extLst>
                    <a:ext uri="{FF2B5EF4-FFF2-40B4-BE49-F238E27FC236}">
                      <a16:creationId xmlns:a16="http://schemas.microsoft.com/office/drawing/2014/main" id="{83DED0F1-0BCC-B749-8EE4-599FFBC52AF8}"/>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73" name="図形グループ 355">
                <a:extLst>
                  <a:ext uri="{FF2B5EF4-FFF2-40B4-BE49-F238E27FC236}">
                    <a16:creationId xmlns:a16="http://schemas.microsoft.com/office/drawing/2014/main" id="{6FD2FFF0-AA03-9744-BB3F-CD2A94EC58ED}"/>
                  </a:ext>
                </a:extLst>
              </p:cNvPr>
              <p:cNvGrpSpPr/>
              <p:nvPr/>
            </p:nvGrpSpPr>
            <p:grpSpPr>
              <a:xfrm>
                <a:off x="3710995" y="3589521"/>
                <a:ext cx="232617" cy="95895"/>
                <a:chOff x="6769100" y="1390650"/>
                <a:chExt cx="317500" cy="157483"/>
              </a:xfrm>
            </p:grpSpPr>
            <p:sp>
              <p:nvSpPr>
                <p:cNvPr id="74" name="正方形/長方形 73">
                  <a:extLst>
                    <a:ext uri="{FF2B5EF4-FFF2-40B4-BE49-F238E27FC236}">
                      <a16:creationId xmlns:a16="http://schemas.microsoft.com/office/drawing/2014/main" id="{909A8665-3175-6545-9A1A-7FE0A8DEC58D}"/>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5" name="円/楕円 74">
                  <a:extLst>
                    <a:ext uri="{FF2B5EF4-FFF2-40B4-BE49-F238E27FC236}">
                      <a16:creationId xmlns:a16="http://schemas.microsoft.com/office/drawing/2014/main" id="{7FF1BFF1-EC2B-5845-A13D-69EE017096A0}"/>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6" name="直線コネクタ 75">
                  <a:extLst>
                    <a:ext uri="{FF2B5EF4-FFF2-40B4-BE49-F238E27FC236}">
                      <a16:creationId xmlns:a16="http://schemas.microsoft.com/office/drawing/2014/main" id="{48EA6D69-E39E-E544-A0C5-C71BBC4B9B46}"/>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77" name="フローチャート: 磁気ディスク 76">
                <a:extLst>
                  <a:ext uri="{FF2B5EF4-FFF2-40B4-BE49-F238E27FC236}">
                    <a16:creationId xmlns:a16="http://schemas.microsoft.com/office/drawing/2014/main" id="{FB429377-0EB1-7941-A705-A8134BC2AB55}"/>
                  </a:ext>
                </a:extLst>
              </p:cNvPr>
              <p:cNvSpPr/>
              <p:nvPr/>
            </p:nvSpPr>
            <p:spPr>
              <a:xfrm>
                <a:off x="3372370" y="3752754"/>
                <a:ext cx="296417" cy="269735"/>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78" name="図形グループ 369">
                <a:extLst>
                  <a:ext uri="{FF2B5EF4-FFF2-40B4-BE49-F238E27FC236}">
                    <a16:creationId xmlns:a16="http://schemas.microsoft.com/office/drawing/2014/main" id="{1F641936-0F97-3F4E-9E42-A70476663146}"/>
                  </a:ext>
                </a:extLst>
              </p:cNvPr>
              <p:cNvGrpSpPr/>
              <p:nvPr/>
            </p:nvGrpSpPr>
            <p:grpSpPr>
              <a:xfrm>
                <a:off x="3346860" y="2940723"/>
                <a:ext cx="384888" cy="275693"/>
                <a:chOff x="758730" y="3198675"/>
                <a:chExt cx="806939" cy="688305"/>
              </a:xfrm>
            </p:grpSpPr>
            <p:sp>
              <p:nvSpPr>
                <p:cNvPr id="79" name="正方形/長方形 78">
                  <a:extLst>
                    <a:ext uri="{FF2B5EF4-FFF2-40B4-BE49-F238E27FC236}">
                      <a16:creationId xmlns:a16="http://schemas.microsoft.com/office/drawing/2014/main" id="{CCBDA685-4E0C-3C4D-B9F9-C29239BD8DF9}"/>
                    </a:ext>
                  </a:extLst>
                </p:cNvPr>
                <p:cNvSpPr/>
                <p:nvPr/>
              </p:nvSpPr>
              <p:spPr>
                <a:xfrm>
                  <a:off x="1253932" y="3267470"/>
                  <a:ext cx="311737" cy="579575"/>
                </a:xfrm>
                <a:prstGeom prst="rect">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0" name="角丸四角形 79">
                  <a:extLst>
                    <a:ext uri="{FF2B5EF4-FFF2-40B4-BE49-F238E27FC236}">
                      <a16:creationId xmlns:a16="http://schemas.microsoft.com/office/drawing/2014/main" id="{4501F0F6-B17D-4846-A09C-CFC2A1B0D85C}"/>
                    </a:ext>
                  </a:extLst>
                </p:cNvPr>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1" name="角丸四角形 80">
                  <a:extLst>
                    <a:ext uri="{FF2B5EF4-FFF2-40B4-BE49-F238E27FC236}">
                      <a16:creationId xmlns:a16="http://schemas.microsoft.com/office/drawing/2014/main" id="{9228F4AB-7B23-2E4C-9423-9EE4E1B9603F}"/>
                    </a:ext>
                  </a:extLst>
                </p:cNvPr>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2" name="台形 81">
                  <a:extLst>
                    <a:ext uri="{FF2B5EF4-FFF2-40B4-BE49-F238E27FC236}">
                      <a16:creationId xmlns:a16="http://schemas.microsoft.com/office/drawing/2014/main" id="{B44CB4C4-B9F3-EF44-A795-E33284A04E75}"/>
                    </a:ext>
                  </a:extLst>
                </p:cNvPr>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83" name="図形グループ 399">
                <a:extLst>
                  <a:ext uri="{FF2B5EF4-FFF2-40B4-BE49-F238E27FC236}">
                    <a16:creationId xmlns:a16="http://schemas.microsoft.com/office/drawing/2014/main" id="{43C8BF0D-4592-E447-92C4-0FA77F6CB13D}"/>
                  </a:ext>
                </a:extLst>
              </p:cNvPr>
              <p:cNvGrpSpPr/>
              <p:nvPr/>
            </p:nvGrpSpPr>
            <p:grpSpPr>
              <a:xfrm>
                <a:off x="3771544" y="2930298"/>
                <a:ext cx="296417" cy="283093"/>
                <a:chOff x="2667295" y="1059799"/>
                <a:chExt cx="681672" cy="722281"/>
              </a:xfrm>
            </p:grpSpPr>
            <p:sp>
              <p:nvSpPr>
                <p:cNvPr id="84" name="角丸四角形 83">
                  <a:extLst>
                    <a:ext uri="{FF2B5EF4-FFF2-40B4-BE49-F238E27FC236}">
                      <a16:creationId xmlns:a16="http://schemas.microsoft.com/office/drawing/2014/main" id="{1348C918-2938-A34B-A178-B4D636291E24}"/>
                    </a:ext>
                  </a:extLst>
                </p:cNvPr>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85" name="図 84">
                  <a:extLst>
                    <a:ext uri="{FF2B5EF4-FFF2-40B4-BE49-F238E27FC236}">
                      <a16:creationId xmlns:a16="http://schemas.microsoft.com/office/drawing/2014/main" id="{B79EFF9C-93FB-2E45-B196-97BA34D55AA8}"/>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67295" y="1059799"/>
                  <a:ext cx="681672" cy="722281"/>
                </a:xfrm>
                <a:prstGeom prst="rect">
                  <a:avLst/>
                </a:prstGeom>
              </p:spPr>
            </p:pic>
          </p:grpSp>
          <p:sp>
            <p:nvSpPr>
              <p:cNvPr id="86" name="フローチャート: 磁気ディスク 85">
                <a:extLst>
                  <a:ext uri="{FF2B5EF4-FFF2-40B4-BE49-F238E27FC236}">
                    <a16:creationId xmlns:a16="http://schemas.microsoft.com/office/drawing/2014/main" id="{D68E5821-7182-6B41-B440-5D9845A1FE7C}"/>
                  </a:ext>
                </a:extLst>
              </p:cNvPr>
              <p:cNvSpPr/>
              <p:nvPr/>
            </p:nvSpPr>
            <p:spPr>
              <a:xfrm>
                <a:off x="3741545" y="3752753"/>
                <a:ext cx="298194" cy="269735"/>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87" name="図形グループ 399">
                <a:extLst>
                  <a:ext uri="{FF2B5EF4-FFF2-40B4-BE49-F238E27FC236}">
                    <a16:creationId xmlns:a16="http://schemas.microsoft.com/office/drawing/2014/main" id="{6333BE84-DC48-194D-A92F-464C0CB6346C}"/>
                  </a:ext>
                </a:extLst>
              </p:cNvPr>
              <p:cNvGrpSpPr/>
              <p:nvPr/>
            </p:nvGrpSpPr>
            <p:grpSpPr>
              <a:xfrm>
                <a:off x="3771544" y="3212976"/>
                <a:ext cx="296417" cy="283093"/>
                <a:chOff x="2667295" y="1059799"/>
                <a:chExt cx="681672" cy="722281"/>
              </a:xfrm>
            </p:grpSpPr>
            <p:sp>
              <p:nvSpPr>
                <p:cNvPr id="88" name="角丸四角形 87">
                  <a:extLst>
                    <a:ext uri="{FF2B5EF4-FFF2-40B4-BE49-F238E27FC236}">
                      <a16:creationId xmlns:a16="http://schemas.microsoft.com/office/drawing/2014/main" id="{8C593548-FAF1-254E-A6E9-275D8CE89FDD}"/>
                    </a:ext>
                  </a:extLst>
                </p:cNvPr>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89" name="図 88">
                  <a:extLst>
                    <a:ext uri="{FF2B5EF4-FFF2-40B4-BE49-F238E27FC236}">
                      <a16:creationId xmlns:a16="http://schemas.microsoft.com/office/drawing/2014/main" id="{D6694021-B6C8-A645-A18D-F79FAE0DE9CA}"/>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67295" y="1059799"/>
                  <a:ext cx="681672" cy="722281"/>
                </a:xfrm>
                <a:prstGeom prst="rect">
                  <a:avLst/>
                </a:prstGeom>
              </p:spPr>
            </p:pic>
          </p:grpSp>
        </p:grpSp>
      </p:grpSp>
      <p:grpSp>
        <p:nvGrpSpPr>
          <p:cNvPr id="17" name="グループ化 16">
            <a:extLst>
              <a:ext uri="{FF2B5EF4-FFF2-40B4-BE49-F238E27FC236}">
                <a16:creationId xmlns:a16="http://schemas.microsoft.com/office/drawing/2014/main" id="{F8377D4B-D22D-C94E-98AF-CB29EF3F048B}"/>
              </a:ext>
            </a:extLst>
          </p:cNvPr>
          <p:cNvGrpSpPr/>
          <p:nvPr/>
        </p:nvGrpSpPr>
        <p:grpSpPr>
          <a:xfrm>
            <a:off x="5688271" y="1585787"/>
            <a:ext cx="2675729" cy="2639343"/>
            <a:chOff x="5501663" y="1585787"/>
            <a:chExt cx="2675729" cy="2639343"/>
          </a:xfrm>
        </p:grpSpPr>
        <p:sp>
          <p:nvSpPr>
            <p:cNvPr id="326" name="正方形/長方形 325">
              <a:extLst>
                <a:ext uri="{FF2B5EF4-FFF2-40B4-BE49-F238E27FC236}">
                  <a16:creationId xmlns:a16="http://schemas.microsoft.com/office/drawing/2014/main" id="{5DAB3762-D765-B549-9C18-282B28356CA2}"/>
                </a:ext>
              </a:extLst>
            </p:cNvPr>
            <p:cNvSpPr/>
            <p:nvPr/>
          </p:nvSpPr>
          <p:spPr>
            <a:xfrm>
              <a:off x="5764319" y="1585787"/>
              <a:ext cx="2160240" cy="1656184"/>
            </a:xfrm>
            <a:prstGeom prst="rect">
              <a:avLst/>
            </a:prstGeom>
            <a:solidFill>
              <a:srgbClr val="0070C0"/>
            </a:solidFill>
            <a:ln>
              <a:noFill/>
            </a:ln>
            <a:effectLst>
              <a:outerShdw blurRad="50800" dist="38100" dir="2700000" algn="tl" rotWithShape="0">
                <a:prstClr val="black">
                  <a:alpha val="40000"/>
                </a:prstClr>
              </a:outerShdw>
            </a:effectLst>
            <a:scene3d>
              <a:camera prst="isometricOffAxis2Top"/>
              <a:lightRig rig="balanced" dir="t"/>
            </a:scene3d>
            <a:sp3d>
              <a:bevelT w="0" h="381000"/>
            </a:sp3d>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8" name="グループ化 7">
              <a:extLst>
                <a:ext uri="{FF2B5EF4-FFF2-40B4-BE49-F238E27FC236}">
                  <a16:creationId xmlns:a16="http://schemas.microsoft.com/office/drawing/2014/main" id="{BC4F13CD-6020-1948-9D5E-9E92AA8AE85E}"/>
                </a:ext>
              </a:extLst>
            </p:cNvPr>
            <p:cNvGrpSpPr/>
            <p:nvPr/>
          </p:nvGrpSpPr>
          <p:grpSpPr>
            <a:xfrm>
              <a:off x="5501663" y="1974371"/>
              <a:ext cx="2675729" cy="2250759"/>
              <a:chOff x="5501663" y="1974371"/>
              <a:chExt cx="2675729" cy="2250759"/>
            </a:xfrm>
          </p:grpSpPr>
          <p:sp>
            <p:nvSpPr>
              <p:cNvPr id="421" name="フリーフォーム 420">
                <a:extLst>
                  <a:ext uri="{FF2B5EF4-FFF2-40B4-BE49-F238E27FC236}">
                    <a16:creationId xmlns:a16="http://schemas.microsoft.com/office/drawing/2014/main" id="{23AE89E7-8F5F-FE4A-A60C-D5B1C8D88F42}"/>
                  </a:ext>
                </a:extLst>
              </p:cNvPr>
              <p:cNvSpPr/>
              <p:nvPr/>
            </p:nvSpPr>
            <p:spPr>
              <a:xfrm>
                <a:off x="5501663" y="2847180"/>
                <a:ext cx="1956863" cy="1377950"/>
              </a:xfrm>
              <a:custGeom>
                <a:avLst/>
                <a:gdLst>
                  <a:gd name="connsiteX0" fmla="*/ 0 w 2679940"/>
                  <a:gd name="connsiteY0" fmla="*/ 161026 h 1656272"/>
                  <a:gd name="connsiteX1" fmla="*/ 1805797 w 2679940"/>
                  <a:gd name="connsiteY1" fmla="*/ 1656272 h 1656272"/>
                  <a:gd name="connsiteX2" fmla="*/ 2679940 w 2679940"/>
                  <a:gd name="connsiteY2" fmla="*/ 0 h 1656272"/>
                  <a:gd name="connsiteX0" fmla="*/ 0 w 1939102"/>
                  <a:gd name="connsiteY0" fmla="*/ 0 h 1495246"/>
                  <a:gd name="connsiteX1" fmla="*/ 1805797 w 1939102"/>
                  <a:gd name="connsiteY1" fmla="*/ 1495246 h 1495246"/>
                  <a:gd name="connsiteX2" fmla="*/ 1939102 w 1939102"/>
                  <a:gd name="connsiteY2" fmla="*/ 307659 h 1495246"/>
                  <a:gd name="connsiteX0" fmla="*/ 0 w 1939102"/>
                  <a:gd name="connsiteY0" fmla="*/ 0 h 1369501"/>
                  <a:gd name="connsiteX1" fmla="*/ 745830 w 1939102"/>
                  <a:gd name="connsiteY1" fmla="*/ 1369501 h 1369501"/>
                  <a:gd name="connsiteX2" fmla="*/ 1939102 w 1939102"/>
                  <a:gd name="connsiteY2" fmla="*/ 307659 h 1369501"/>
                </a:gdLst>
                <a:ahLst/>
                <a:cxnLst>
                  <a:cxn ang="0">
                    <a:pos x="connsiteX0" y="connsiteY0"/>
                  </a:cxn>
                  <a:cxn ang="0">
                    <a:pos x="connsiteX1" y="connsiteY1"/>
                  </a:cxn>
                  <a:cxn ang="0">
                    <a:pos x="connsiteX2" y="connsiteY2"/>
                  </a:cxn>
                </a:cxnLst>
                <a:rect l="l" t="t" r="r" b="b"/>
                <a:pathLst>
                  <a:path w="1939102" h="1369501">
                    <a:moveTo>
                      <a:pt x="0" y="0"/>
                    </a:moveTo>
                    <a:lnTo>
                      <a:pt x="745830" y="1369501"/>
                    </a:lnTo>
                    <a:lnTo>
                      <a:pt x="1939102" y="307659"/>
                    </a:lnTo>
                  </a:path>
                </a:pathLst>
              </a:custGeom>
              <a:solidFill>
                <a:srgbClr val="93CDDD">
                  <a:alpha val="50196"/>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422" name="フリーフォーム 421">
                <a:extLst>
                  <a:ext uri="{FF2B5EF4-FFF2-40B4-BE49-F238E27FC236}">
                    <a16:creationId xmlns:a16="http://schemas.microsoft.com/office/drawing/2014/main" id="{6715C031-00A1-4949-8318-8D2ACFD6DA20}"/>
                  </a:ext>
                </a:extLst>
              </p:cNvPr>
              <p:cNvSpPr/>
              <p:nvPr/>
            </p:nvSpPr>
            <p:spPr>
              <a:xfrm>
                <a:off x="6271575" y="2702413"/>
                <a:ext cx="1905817" cy="1511215"/>
              </a:xfrm>
              <a:custGeom>
                <a:avLst/>
                <a:gdLst>
                  <a:gd name="connsiteX0" fmla="*/ 0 w 2679940"/>
                  <a:gd name="connsiteY0" fmla="*/ 161026 h 1656272"/>
                  <a:gd name="connsiteX1" fmla="*/ 1805797 w 2679940"/>
                  <a:gd name="connsiteY1" fmla="*/ 1656272 h 1656272"/>
                  <a:gd name="connsiteX2" fmla="*/ 2679940 w 2679940"/>
                  <a:gd name="connsiteY2" fmla="*/ 0 h 1656272"/>
                  <a:gd name="connsiteX0" fmla="*/ 0 w 1939102"/>
                  <a:gd name="connsiteY0" fmla="*/ 0 h 1495246"/>
                  <a:gd name="connsiteX1" fmla="*/ 1805797 w 1939102"/>
                  <a:gd name="connsiteY1" fmla="*/ 1495246 h 1495246"/>
                  <a:gd name="connsiteX2" fmla="*/ 1939102 w 1939102"/>
                  <a:gd name="connsiteY2" fmla="*/ 307659 h 1495246"/>
                  <a:gd name="connsiteX0" fmla="*/ 0 w 1805797"/>
                  <a:gd name="connsiteY0" fmla="*/ 149595 h 1644841"/>
                  <a:gd name="connsiteX1" fmla="*/ 1805797 w 1805797"/>
                  <a:gd name="connsiteY1" fmla="*/ 1644841 h 1644841"/>
                  <a:gd name="connsiteX2" fmla="*/ 1466106 w 1805797"/>
                  <a:gd name="connsiteY2" fmla="*/ 0 h 1644841"/>
                  <a:gd name="connsiteX0" fmla="*/ 0 w 1059262"/>
                  <a:gd name="connsiteY0" fmla="*/ 446810 h 1644841"/>
                  <a:gd name="connsiteX1" fmla="*/ 1059262 w 1059262"/>
                  <a:gd name="connsiteY1" fmla="*/ 1644841 h 1644841"/>
                  <a:gd name="connsiteX2" fmla="*/ 719571 w 1059262"/>
                  <a:gd name="connsiteY2" fmla="*/ 0 h 1644841"/>
                  <a:gd name="connsiteX0" fmla="*/ 126078 w 845650"/>
                  <a:gd name="connsiteY0" fmla="*/ 446810 h 1650557"/>
                  <a:gd name="connsiteX1" fmla="*/ 0 w 845650"/>
                  <a:gd name="connsiteY1" fmla="*/ 1650557 h 1650557"/>
                  <a:gd name="connsiteX2" fmla="*/ 845649 w 845650"/>
                  <a:gd name="connsiteY2" fmla="*/ 0 h 1650557"/>
                  <a:gd name="connsiteX0" fmla="*/ 1168950 w 1888521"/>
                  <a:gd name="connsiteY0" fmla="*/ 446810 h 1501949"/>
                  <a:gd name="connsiteX1" fmla="*/ 0 w 1888521"/>
                  <a:gd name="connsiteY1" fmla="*/ 1501949 h 1501949"/>
                  <a:gd name="connsiteX2" fmla="*/ 1888521 w 1888521"/>
                  <a:gd name="connsiteY2" fmla="*/ 0 h 1501949"/>
                </a:gdLst>
                <a:ahLst/>
                <a:cxnLst>
                  <a:cxn ang="0">
                    <a:pos x="connsiteX0" y="connsiteY0"/>
                  </a:cxn>
                  <a:cxn ang="0">
                    <a:pos x="connsiteX1" y="connsiteY1"/>
                  </a:cxn>
                  <a:cxn ang="0">
                    <a:pos x="connsiteX2" y="connsiteY2"/>
                  </a:cxn>
                </a:cxnLst>
                <a:rect l="l" t="t" r="r" b="b"/>
                <a:pathLst>
                  <a:path w="1888521" h="1501949">
                    <a:moveTo>
                      <a:pt x="1168950" y="446810"/>
                    </a:moveTo>
                    <a:lnTo>
                      <a:pt x="0" y="1501949"/>
                    </a:lnTo>
                    <a:lnTo>
                      <a:pt x="1888521" y="0"/>
                    </a:lnTo>
                  </a:path>
                </a:pathLst>
              </a:custGeom>
              <a:solidFill>
                <a:schemeClr val="accent1">
                  <a:lumMod val="20000"/>
                  <a:lumOff val="80000"/>
                  <a:alpha val="50196"/>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433" name="正方形/長方形 432">
                <a:extLst>
                  <a:ext uri="{FF2B5EF4-FFF2-40B4-BE49-F238E27FC236}">
                    <a16:creationId xmlns:a16="http://schemas.microsoft.com/office/drawing/2014/main" id="{274EEB4D-EF44-F343-853B-FC8EAFA5CE1F}"/>
                  </a:ext>
                </a:extLst>
              </p:cNvPr>
              <p:cNvSpPr/>
              <p:nvPr/>
            </p:nvSpPr>
            <p:spPr>
              <a:xfrm rot="552071">
                <a:off x="5596511" y="2711178"/>
                <a:ext cx="1851789" cy="246221"/>
              </a:xfrm>
              <a:prstGeom prst="rect">
                <a:avLst/>
              </a:prstGeom>
              <a:noFill/>
            </p:spPr>
            <p:txBody>
              <a:bodyPr wrap="none" rtlCol="0">
                <a:spAutoFit/>
              </a:bodyPr>
              <a:lstStyle/>
              <a:p>
                <a:pPr algn="ctr"/>
                <a:r>
                  <a:rPr lang="ja-JP" altLang="en-US" sz="1000">
                    <a:solidFill>
                      <a:schemeClr val="bg1"/>
                    </a:solidFill>
                    <a:latin typeface="Meiryo" panose="020B0604030504040204" pitchFamily="34" charset="-128"/>
                    <a:ea typeface="Meiryo" panose="020B0604030504040204" pitchFamily="34" charset="-128"/>
                  </a:rPr>
                  <a:t>使用する機能と構成の組合せ</a:t>
                </a:r>
                <a:endParaRPr lang="ja-JP" altLang="en-US" sz="1000" dirty="0">
                  <a:solidFill>
                    <a:schemeClr val="bg1"/>
                  </a:solidFill>
                  <a:latin typeface="Meiryo" panose="020B0604030504040204" pitchFamily="34" charset="-128"/>
                  <a:ea typeface="Meiryo" panose="020B0604030504040204" pitchFamily="34" charset="-128"/>
                </a:endParaRPr>
              </a:p>
            </p:txBody>
          </p:sp>
          <p:sp>
            <p:nvSpPr>
              <p:cNvPr id="443" name="テキスト ボックス 442">
                <a:extLst>
                  <a:ext uri="{FF2B5EF4-FFF2-40B4-BE49-F238E27FC236}">
                    <a16:creationId xmlns:a16="http://schemas.microsoft.com/office/drawing/2014/main" id="{C92CAFF9-7A96-E043-8D8A-90B28FE8F52B}"/>
                  </a:ext>
                </a:extLst>
              </p:cNvPr>
              <p:cNvSpPr txBox="1"/>
              <p:nvPr/>
            </p:nvSpPr>
            <p:spPr>
              <a:xfrm rot="462255">
                <a:off x="6171567" y="2241415"/>
                <a:ext cx="1338828" cy="369332"/>
              </a:xfrm>
              <a:prstGeom prst="rect">
                <a:avLst/>
              </a:prstGeom>
              <a:noFill/>
            </p:spPr>
            <p:txBody>
              <a:bodyPr wrap="none" rtlCol="0">
                <a:spAutoFit/>
              </a:bodyPr>
              <a:lstStyle>
                <a:defPPr>
                  <a:defRPr lang="ja-JP"/>
                </a:defPPr>
                <a:lvl1pPr>
                  <a:defRPr>
                    <a:solidFill>
                      <a:schemeClr val="bg1"/>
                    </a:solidFill>
                    <a:latin typeface="Meiryo" panose="020B0604030504040204" pitchFamily="34" charset="-128"/>
                    <a:ea typeface="Meiryo" panose="020B0604030504040204" pitchFamily="34" charset="-128"/>
                  </a:defRPr>
                </a:lvl1pPr>
              </a:lstStyle>
              <a:p>
                <a:r>
                  <a:rPr lang="ja-JP" altLang="en-US"/>
                  <a:t>実質的機能</a:t>
                </a:r>
              </a:p>
            </p:txBody>
          </p:sp>
          <p:grpSp>
            <p:nvGrpSpPr>
              <p:cNvPr id="7" name="グループ化 6">
                <a:extLst>
                  <a:ext uri="{FF2B5EF4-FFF2-40B4-BE49-F238E27FC236}">
                    <a16:creationId xmlns:a16="http://schemas.microsoft.com/office/drawing/2014/main" id="{1A6E0B27-F342-B043-9E9D-595A7A7BD35F}"/>
                  </a:ext>
                </a:extLst>
              </p:cNvPr>
              <p:cNvGrpSpPr/>
              <p:nvPr/>
            </p:nvGrpSpPr>
            <p:grpSpPr>
              <a:xfrm>
                <a:off x="7502574" y="1974371"/>
                <a:ext cx="504485" cy="805261"/>
                <a:chOff x="4241511" y="2933993"/>
                <a:chExt cx="721101" cy="1103249"/>
              </a:xfrm>
            </p:grpSpPr>
            <p:sp>
              <p:nvSpPr>
                <p:cNvPr id="90" name="角丸四角形 89">
                  <a:extLst>
                    <a:ext uri="{FF2B5EF4-FFF2-40B4-BE49-F238E27FC236}">
                      <a16:creationId xmlns:a16="http://schemas.microsoft.com/office/drawing/2014/main" id="{2A8E16B9-EF0E-DB46-BA4B-29D6F09BA2FA}"/>
                    </a:ext>
                  </a:extLst>
                </p:cNvPr>
                <p:cNvSpPr/>
                <p:nvPr/>
              </p:nvSpPr>
              <p:spPr>
                <a:xfrm>
                  <a:off x="4248775" y="3174724"/>
                  <a:ext cx="713013" cy="628598"/>
                </a:xfrm>
                <a:prstGeom prst="roundRect">
                  <a:avLst>
                    <a:gd name="adj" fmla="val 50000"/>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91" name="図形グループ 309">
                  <a:extLst>
                    <a:ext uri="{FF2B5EF4-FFF2-40B4-BE49-F238E27FC236}">
                      <a16:creationId xmlns:a16="http://schemas.microsoft.com/office/drawing/2014/main" id="{EE1A2061-B0AA-1C4B-913D-8CC09A02C623}"/>
                    </a:ext>
                  </a:extLst>
                </p:cNvPr>
                <p:cNvGrpSpPr/>
                <p:nvPr/>
              </p:nvGrpSpPr>
              <p:grpSpPr>
                <a:xfrm>
                  <a:off x="4324915" y="3443745"/>
                  <a:ext cx="232617" cy="95895"/>
                  <a:chOff x="6769100" y="1390650"/>
                  <a:chExt cx="317500" cy="157483"/>
                </a:xfrm>
              </p:grpSpPr>
              <p:sp>
                <p:nvSpPr>
                  <p:cNvPr id="92" name="正方形/長方形 91">
                    <a:extLst>
                      <a:ext uri="{FF2B5EF4-FFF2-40B4-BE49-F238E27FC236}">
                        <a16:creationId xmlns:a16="http://schemas.microsoft.com/office/drawing/2014/main" id="{A77DE0D4-7FB0-3849-85E9-733528216661}"/>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3" name="円/楕円 92">
                    <a:extLst>
                      <a:ext uri="{FF2B5EF4-FFF2-40B4-BE49-F238E27FC236}">
                        <a16:creationId xmlns:a16="http://schemas.microsoft.com/office/drawing/2014/main" id="{0FBCEE0F-8C02-A340-BC9E-46CFAC9F110B}"/>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94" name="直線コネクタ 93">
                    <a:extLst>
                      <a:ext uri="{FF2B5EF4-FFF2-40B4-BE49-F238E27FC236}">
                        <a16:creationId xmlns:a16="http://schemas.microsoft.com/office/drawing/2014/main" id="{7BFA2185-739A-6646-BBF4-F0A1FC4E692A}"/>
                      </a:ext>
                    </a:extLst>
                  </p:cNvPr>
                  <p:cNvCxnSpPr/>
                  <p:nvPr/>
                </p:nvCxnSpPr>
                <p:spPr>
                  <a:xfrm>
                    <a:off x="6894140" y="146896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95" name="図形グループ 330">
                  <a:extLst>
                    <a:ext uri="{FF2B5EF4-FFF2-40B4-BE49-F238E27FC236}">
                      <a16:creationId xmlns:a16="http://schemas.microsoft.com/office/drawing/2014/main" id="{3459C1F5-08B6-8A40-90B0-26C18A3B4392}"/>
                    </a:ext>
                  </a:extLst>
                </p:cNvPr>
                <p:cNvGrpSpPr/>
                <p:nvPr/>
              </p:nvGrpSpPr>
              <p:grpSpPr>
                <a:xfrm>
                  <a:off x="4326885" y="3590675"/>
                  <a:ext cx="232617" cy="95895"/>
                  <a:chOff x="6769100" y="1390650"/>
                  <a:chExt cx="317500" cy="157483"/>
                </a:xfrm>
              </p:grpSpPr>
              <p:sp>
                <p:nvSpPr>
                  <p:cNvPr id="96" name="正方形/長方形 95">
                    <a:extLst>
                      <a:ext uri="{FF2B5EF4-FFF2-40B4-BE49-F238E27FC236}">
                        <a16:creationId xmlns:a16="http://schemas.microsoft.com/office/drawing/2014/main" id="{84396A78-45FC-7A47-9996-01D1EE6FA788}"/>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7" name="円/楕円 96">
                    <a:extLst>
                      <a:ext uri="{FF2B5EF4-FFF2-40B4-BE49-F238E27FC236}">
                        <a16:creationId xmlns:a16="http://schemas.microsoft.com/office/drawing/2014/main" id="{BE36CD6F-90C2-9544-9084-64D1CB02FC8A}"/>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98" name="直線コネクタ 97">
                    <a:extLst>
                      <a:ext uri="{FF2B5EF4-FFF2-40B4-BE49-F238E27FC236}">
                        <a16:creationId xmlns:a16="http://schemas.microsoft.com/office/drawing/2014/main" id="{C941D65A-ED8D-E341-8EFE-58782D9CB148}"/>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99" name="図形グループ 355">
                  <a:extLst>
                    <a:ext uri="{FF2B5EF4-FFF2-40B4-BE49-F238E27FC236}">
                      <a16:creationId xmlns:a16="http://schemas.microsoft.com/office/drawing/2014/main" id="{C6C64E4E-0B4A-804F-93C0-E2E77A642A72}"/>
                    </a:ext>
                  </a:extLst>
                </p:cNvPr>
                <p:cNvGrpSpPr/>
                <p:nvPr/>
              </p:nvGrpSpPr>
              <p:grpSpPr>
                <a:xfrm>
                  <a:off x="4605646" y="3593216"/>
                  <a:ext cx="232617" cy="95895"/>
                  <a:chOff x="6769100" y="1390650"/>
                  <a:chExt cx="317500" cy="157483"/>
                </a:xfrm>
              </p:grpSpPr>
              <p:sp>
                <p:nvSpPr>
                  <p:cNvPr id="100" name="正方形/長方形 99">
                    <a:extLst>
                      <a:ext uri="{FF2B5EF4-FFF2-40B4-BE49-F238E27FC236}">
                        <a16:creationId xmlns:a16="http://schemas.microsoft.com/office/drawing/2014/main" id="{1CB081FD-57BE-B44E-A6DD-A3323F7EDED2}"/>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1" name="円/楕円 100">
                    <a:extLst>
                      <a:ext uri="{FF2B5EF4-FFF2-40B4-BE49-F238E27FC236}">
                        <a16:creationId xmlns:a16="http://schemas.microsoft.com/office/drawing/2014/main" id="{4B156E08-7D97-1841-9133-F56F9E0143C4}"/>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02" name="直線コネクタ 101">
                    <a:extLst>
                      <a:ext uri="{FF2B5EF4-FFF2-40B4-BE49-F238E27FC236}">
                        <a16:creationId xmlns:a16="http://schemas.microsoft.com/office/drawing/2014/main" id="{A79B5793-66FF-4541-8709-A747E6BD52F8}"/>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103" name="フローチャート: 磁気ディスク 102">
                  <a:extLst>
                    <a:ext uri="{FF2B5EF4-FFF2-40B4-BE49-F238E27FC236}">
                      <a16:creationId xmlns:a16="http://schemas.microsoft.com/office/drawing/2014/main" id="{12896082-4A97-E84B-B7B1-C7870EEE493F}"/>
                    </a:ext>
                  </a:extLst>
                </p:cNvPr>
                <p:cNvSpPr/>
                <p:nvPr/>
              </p:nvSpPr>
              <p:spPr>
                <a:xfrm>
                  <a:off x="4267021" y="3756449"/>
                  <a:ext cx="296417" cy="269735"/>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104" name="図形グループ 369">
                  <a:extLst>
                    <a:ext uri="{FF2B5EF4-FFF2-40B4-BE49-F238E27FC236}">
                      <a16:creationId xmlns:a16="http://schemas.microsoft.com/office/drawing/2014/main" id="{3EC8162C-C370-014D-BD8D-F1565864C65C}"/>
                    </a:ext>
                  </a:extLst>
                </p:cNvPr>
                <p:cNvGrpSpPr/>
                <p:nvPr/>
              </p:nvGrpSpPr>
              <p:grpSpPr>
                <a:xfrm>
                  <a:off x="4241511" y="2944418"/>
                  <a:ext cx="384888" cy="275693"/>
                  <a:chOff x="758730" y="3198675"/>
                  <a:chExt cx="806939" cy="688305"/>
                </a:xfrm>
              </p:grpSpPr>
              <p:sp>
                <p:nvSpPr>
                  <p:cNvPr id="105" name="正方形/長方形 104">
                    <a:extLst>
                      <a:ext uri="{FF2B5EF4-FFF2-40B4-BE49-F238E27FC236}">
                        <a16:creationId xmlns:a16="http://schemas.microsoft.com/office/drawing/2014/main" id="{3B114F89-1FF2-0243-8CDA-A1CDF1FD3931}"/>
                      </a:ext>
                    </a:extLst>
                  </p:cNvPr>
                  <p:cNvSpPr/>
                  <p:nvPr/>
                </p:nvSpPr>
                <p:spPr>
                  <a:xfrm>
                    <a:off x="1253932" y="3267470"/>
                    <a:ext cx="311737" cy="579575"/>
                  </a:xfrm>
                  <a:prstGeom prst="rect">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6" name="角丸四角形 105">
                    <a:extLst>
                      <a:ext uri="{FF2B5EF4-FFF2-40B4-BE49-F238E27FC236}">
                        <a16:creationId xmlns:a16="http://schemas.microsoft.com/office/drawing/2014/main" id="{9213A97E-E909-D04C-B2A7-F7E43027A3D8}"/>
                      </a:ext>
                    </a:extLst>
                  </p:cNvPr>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7" name="角丸四角形 106">
                    <a:extLst>
                      <a:ext uri="{FF2B5EF4-FFF2-40B4-BE49-F238E27FC236}">
                        <a16:creationId xmlns:a16="http://schemas.microsoft.com/office/drawing/2014/main" id="{3F3302B5-1330-D24E-9660-3E97E1CA009C}"/>
                      </a:ext>
                    </a:extLst>
                  </p:cNvPr>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8" name="台形 107">
                    <a:extLst>
                      <a:ext uri="{FF2B5EF4-FFF2-40B4-BE49-F238E27FC236}">
                        <a16:creationId xmlns:a16="http://schemas.microsoft.com/office/drawing/2014/main" id="{2B772870-D9D6-0F40-BE36-01ED28D8B705}"/>
                      </a:ext>
                    </a:extLst>
                  </p:cNvPr>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09" name="図形グループ 399">
                  <a:extLst>
                    <a:ext uri="{FF2B5EF4-FFF2-40B4-BE49-F238E27FC236}">
                      <a16:creationId xmlns:a16="http://schemas.microsoft.com/office/drawing/2014/main" id="{0AD7D3C8-0989-3347-9043-9E7F24CFC771}"/>
                    </a:ext>
                  </a:extLst>
                </p:cNvPr>
                <p:cNvGrpSpPr/>
                <p:nvPr/>
              </p:nvGrpSpPr>
              <p:grpSpPr>
                <a:xfrm>
                  <a:off x="4666195" y="2933993"/>
                  <a:ext cx="296417" cy="283093"/>
                  <a:chOff x="2667295" y="1059799"/>
                  <a:chExt cx="681672" cy="722281"/>
                </a:xfrm>
              </p:grpSpPr>
              <p:sp>
                <p:nvSpPr>
                  <p:cNvPr id="110" name="角丸四角形 109">
                    <a:extLst>
                      <a:ext uri="{FF2B5EF4-FFF2-40B4-BE49-F238E27FC236}">
                        <a16:creationId xmlns:a16="http://schemas.microsoft.com/office/drawing/2014/main" id="{85071263-AC76-E645-9764-F55250311E39}"/>
                      </a:ext>
                    </a:extLst>
                  </p:cNvPr>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111" name="図 110">
                    <a:extLst>
                      <a:ext uri="{FF2B5EF4-FFF2-40B4-BE49-F238E27FC236}">
                        <a16:creationId xmlns:a16="http://schemas.microsoft.com/office/drawing/2014/main" id="{668A601B-B09F-1448-A3FE-4835CF6425D2}"/>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67295" y="1059799"/>
                    <a:ext cx="681672" cy="722281"/>
                  </a:xfrm>
                  <a:prstGeom prst="rect">
                    <a:avLst/>
                  </a:prstGeom>
                </p:spPr>
              </p:pic>
            </p:grpSp>
            <p:sp>
              <p:nvSpPr>
                <p:cNvPr id="112" name="フローチャート: 磁気ディスク 111">
                  <a:extLst>
                    <a:ext uri="{FF2B5EF4-FFF2-40B4-BE49-F238E27FC236}">
                      <a16:creationId xmlns:a16="http://schemas.microsoft.com/office/drawing/2014/main" id="{DDDDDE1D-5928-1C4F-A51E-F26DD8EA11C3}"/>
                    </a:ext>
                  </a:extLst>
                </p:cNvPr>
                <p:cNvSpPr/>
                <p:nvPr/>
              </p:nvSpPr>
              <p:spPr>
                <a:xfrm>
                  <a:off x="4580564" y="3767507"/>
                  <a:ext cx="298194" cy="269735"/>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113" name="図形グループ 355">
                  <a:extLst>
                    <a:ext uri="{FF2B5EF4-FFF2-40B4-BE49-F238E27FC236}">
                      <a16:creationId xmlns:a16="http://schemas.microsoft.com/office/drawing/2014/main" id="{591A1E8C-76C9-154D-B6FC-3B8311B1DAF1}"/>
                    </a:ext>
                  </a:extLst>
                </p:cNvPr>
                <p:cNvGrpSpPr/>
                <p:nvPr/>
              </p:nvGrpSpPr>
              <p:grpSpPr>
                <a:xfrm>
                  <a:off x="4605646" y="3443745"/>
                  <a:ext cx="232617" cy="95895"/>
                  <a:chOff x="6769100" y="1390650"/>
                  <a:chExt cx="317500" cy="157483"/>
                </a:xfrm>
              </p:grpSpPr>
              <p:sp>
                <p:nvSpPr>
                  <p:cNvPr id="114" name="正方形/長方形 113">
                    <a:extLst>
                      <a:ext uri="{FF2B5EF4-FFF2-40B4-BE49-F238E27FC236}">
                        <a16:creationId xmlns:a16="http://schemas.microsoft.com/office/drawing/2014/main" id="{819B9978-578D-E94C-8987-EF8537D49547}"/>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5" name="円/楕円 114">
                    <a:extLst>
                      <a:ext uri="{FF2B5EF4-FFF2-40B4-BE49-F238E27FC236}">
                        <a16:creationId xmlns:a16="http://schemas.microsoft.com/office/drawing/2014/main" id="{CC443565-D260-5741-8672-3CB488AB6DCA}"/>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16" name="直線コネクタ 115">
                    <a:extLst>
                      <a:ext uri="{FF2B5EF4-FFF2-40B4-BE49-F238E27FC236}">
                        <a16:creationId xmlns:a16="http://schemas.microsoft.com/office/drawing/2014/main" id="{F3FAB6AF-4DEE-EB48-BE17-67679A3AED6E}"/>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17" name="図形グループ 309">
                  <a:extLst>
                    <a:ext uri="{FF2B5EF4-FFF2-40B4-BE49-F238E27FC236}">
                      <a16:creationId xmlns:a16="http://schemas.microsoft.com/office/drawing/2014/main" id="{B05D91FB-51FC-1E43-8803-23FE8F881B44}"/>
                    </a:ext>
                  </a:extLst>
                </p:cNvPr>
                <p:cNvGrpSpPr/>
                <p:nvPr/>
              </p:nvGrpSpPr>
              <p:grpSpPr>
                <a:xfrm>
                  <a:off x="4329514" y="3296857"/>
                  <a:ext cx="232617" cy="95895"/>
                  <a:chOff x="6769100" y="1390650"/>
                  <a:chExt cx="317500" cy="157483"/>
                </a:xfrm>
              </p:grpSpPr>
              <p:sp>
                <p:nvSpPr>
                  <p:cNvPr id="118" name="正方形/長方形 117">
                    <a:extLst>
                      <a:ext uri="{FF2B5EF4-FFF2-40B4-BE49-F238E27FC236}">
                        <a16:creationId xmlns:a16="http://schemas.microsoft.com/office/drawing/2014/main" id="{A107FA13-315A-8643-8474-1E90D3DB68C7}"/>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9" name="円/楕円 118">
                    <a:extLst>
                      <a:ext uri="{FF2B5EF4-FFF2-40B4-BE49-F238E27FC236}">
                        <a16:creationId xmlns:a16="http://schemas.microsoft.com/office/drawing/2014/main" id="{680F12DA-95EC-D447-BD34-51B8A2459A0C}"/>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20" name="直線コネクタ 119">
                    <a:extLst>
                      <a:ext uri="{FF2B5EF4-FFF2-40B4-BE49-F238E27FC236}">
                        <a16:creationId xmlns:a16="http://schemas.microsoft.com/office/drawing/2014/main" id="{1028B691-7132-1E47-A2AF-775E8DCFA81C}"/>
                      </a:ext>
                    </a:extLst>
                  </p:cNvPr>
                  <p:cNvCxnSpPr/>
                  <p:nvPr/>
                </p:nvCxnSpPr>
                <p:spPr>
                  <a:xfrm>
                    <a:off x="6894140" y="146896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21" name="図形グループ 355">
                  <a:extLst>
                    <a:ext uri="{FF2B5EF4-FFF2-40B4-BE49-F238E27FC236}">
                      <a16:creationId xmlns:a16="http://schemas.microsoft.com/office/drawing/2014/main" id="{CDCDB6A6-3A41-D142-A426-F4208FD045B6}"/>
                    </a:ext>
                  </a:extLst>
                </p:cNvPr>
                <p:cNvGrpSpPr/>
                <p:nvPr/>
              </p:nvGrpSpPr>
              <p:grpSpPr>
                <a:xfrm>
                  <a:off x="4610245" y="3296857"/>
                  <a:ext cx="232617" cy="95895"/>
                  <a:chOff x="6769100" y="1390650"/>
                  <a:chExt cx="317500" cy="157483"/>
                </a:xfrm>
              </p:grpSpPr>
              <p:sp>
                <p:nvSpPr>
                  <p:cNvPr id="122" name="正方形/長方形 121">
                    <a:extLst>
                      <a:ext uri="{FF2B5EF4-FFF2-40B4-BE49-F238E27FC236}">
                        <a16:creationId xmlns:a16="http://schemas.microsoft.com/office/drawing/2014/main" id="{76182551-CDE8-D647-805E-9F24A01D0983}"/>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3" name="円/楕円 122">
                    <a:extLst>
                      <a:ext uri="{FF2B5EF4-FFF2-40B4-BE49-F238E27FC236}">
                        <a16:creationId xmlns:a16="http://schemas.microsoft.com/office/drawing/2014/main" id="{4BC2EA06-8869-094F-B5E0-3891ECD8EF1D}"/>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24" name="直線コネクタ 123">
                    <a:extLst>
                      <a:ext uri="{FF2B5EF4-FFF2-40B4-BE49-F238E27FC236}">
                        <a16:creationId xmlns:a16="http://schemas.microsoft.com/office/drawing/2014/main" id="{3EB7E844-EE78-E24A-AB4A-DBC5316462BF}"/>
                      </a:ext>
                    </a:extLst>
                  </p:cNvPr>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grpSp>
      </p:grpSp>
      <p:pic>
        <p:nvPicPr>
          <p:cNvPr id="18" name="図 17">
            <a:extLst>
              <a:ext uri="{FF2B5EF4-FFF2-40B4-BE49-F238E27FC236}">
                <a16:creationId xmlns:a16="http://schemas.microsoft.com/office/drawing/2014/main" id="{61B85B3D-6FED-2924-68EE-4162175F3BD8}"/>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8131235" y="977460"/>
            <a:ext cx="816016" cy="816016"/>
          </a:xfrm>
          <a:prstGeom prst="rect">
            <a:avLst/>
          </a:prstGeom>
          <a:effectLst>
            <a:outerShdw blurRad="50800" dist="38100" dir="2700000" algn="tl" rotWithShape="0">
              <a:prstClr val="black">
                <a:alpha val="40000"/>
              </a:prstClr>
            </a:outerShdw>
          </a:effectLst>
        </p:spPr>
      </p:pic>
      <p:pic>
        <p:nvPicPr>
          <p:cNvPr id="19" name="図 18" descr="アイコン&#10;&#10;自動的に生成された説明">
            <a:extLst>
              <a:ext uri="{FF2B5EF4-FFF2-40B4-BE49-F238E27FC236}">
                <a16:creationId xmlns:a16="http://schemas.microsoft.com/office/drawing/2014/main" id="{22A9F1EC-C7F8-82D8-17A1-985DBBA8CBDC}"/>
              </a:ext>
            </a:extLst>
          </p:cNvPr>
          <p:cNvPicPr>
            <a:picLocks noChangeAspect="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662843" y="6055345"/>
            <a:ext cx="654933" cy="459224"/>
          </a:xfrm>
          <a:prstGeom prst="rect">
            <a:avLst/>
          </a:prstGeom>
          <a:effectLst>
            <a:outerShdw blurRad="50800" dist="38100" dir="2700000" algn="tl" rotWithShape="0">
              <a:prstClr val="black">
                <a:alpha val="40000"/>
              </a:prstClr>
            </a:outerShdw>
          </a:effectLst>
        </p:spPr>
      </p:pic>
      <p:pic>
        <p:nvPicPr>
          <p:cNvPr id="20" name="図 19">
            <a:extLst>
              <a:ext uri="{FF2B5EF4-FFF2-40B4-BE49-F238E27FC236}">
                <a16:creationId xmlns:a16="http://schemas.microsoft.com/office/drawing/2014/main" id="{29747C61-4E80-7ADD-A8C5-574DE01F2EA3}"/>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03177" y="5254466"/>
            <a:ext cx="495489" cy="495489"/>
          </a:xfrm>
          <a:prstGeom prst="rect">
            <a:avLst/>
          </a:prstGeom>
        </p:spPr>
      </p:pic>
      <p:pic>
        <p:nvPicPr>
          <p:cNvPr id="21" name="図 20">
            <a:extLst>
              <a:ext uri="{FF2B5EF4-FFF2-40B4-BE49-F238E27FC236}">
                <a16:creationId xmlns:a16="http://schemas.microsoft.com/office/drawing/2014/main" id="{4F10E90C-F18D-B44C-11C4-FC1D65286701}"/>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09247" y="4849551"/>
            <a:ext cx="495489" cy="495489"/>
          </a:xfrm>
          <a:prstGeom prst="rect">
            <a:avLst/>
          </a:prstGeom>
        </p:spPr>
      </p:pic>
      <p:pic>
        <p:nvPicPr>
          <p:cNvPr id="22" name="図 21">
            <a:extLst>
              <a:ext uri="{FF2B5EF4-FFF2-40B4-BE49-F238E27FC236}">
                <a16:creationId xmlns:a16="http://schemas.microsoft.com/office/drawing/2014/main" id="{C8708922-7EC4-8E89-F7E7-02322108676F}"/>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882394" y="5256616"/>
            <a:ext cx="495489" cy="495489"/>
          </a:xfrm>
          <a:prstGeom prst="rect">
            <a:avLst/>
          </a:prstGeom>
        </p:spPr>
      </p:pic>
      <p:pic>
        <p:nvPicPr>
          <p:cNvPr id="23" name="図 22">
            <a:extLst>
              <a:ext uri="{FF2B5EF4-FFF2-40B4-BE49-F238E27FC236}">
                <a16:creationId xmlns:a16="http://schemas.microsoft.com/office/drawing/2014/main" id="{34F89838-488E-2643-A069-20386DE2E246}"/>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900072" y="4440333"/>
            <a:ext cx="495489" cy="495489"/>
          </a:xfrm>
          <a:prstGeom prst="rect">
            <a:avLst/>
          </a:prstGeom>
        </p:spPr>
      </p:pic>
      <p:pic>
        <p:nvPicPr>
          <p:cNvPr id="24" name="図 23">
            <a:extLst>
              <a:ext uri="{FF2B5EF4-FFF2-40B4-BE49-F238E27FC236}">
                <a16:creationId xmlns:a16="http://schemas.microsoft.com/office/drawing/2014/main" id="{80959A76-A998-299E-E940-EAE681DC37CC}"/>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19127" y="4442483"/>
            <a:ext cx="495489" cy="495489"/>
          </a:xfrm>
          <a:prstGeom prst="rect">
            <a:avLst/>
          </a:prstGeom>
        </p:spPr>
      </p:pic>
      <p:pic>
        <p:nvPicPr>
          <p:cNvPr id="25" name="図 24">
            <a:extLst>
              <a:ext uri="{FF2B5EF4-FFF2-40B4-BE49-F238E27FC236}">
                <a16:creationId xmlns:a16="http://schemas.microsoft.com/office/drawing/2014/main" id="{7C1E93F2-BDA9-0680-D8D3-6B788AEC9336}"/>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886475" y="4849550"/>
            <a:ext cx="495489" cy="495489"/>
          </a:xfrm>
          <a:prstGeom prst="rect">
            <a:avLst/>
          </a:prstGeom>
        </p:spPr>
      </p:pic>
      <p:pic>
        <p:nvPicPr>
          <p:cNvPr id="26" name="図 25">
            <a:extLst>
              <a:ext uri="{FF2B5EF4-FFF2-40B4-BE49-F238E27FC236}">
                <a16:creationId xmlns:a16="http://schemas.microsoft.com/office/drawing/2014/main" id="{988EA394-4B13-7DF6-E6A3-84BFFECC2891}"/>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12064" y="2803770"/>
            <a:ext cx="927382" cy="927382"/>
          </a:xfrm>
          <a:prstGeom prst="rect">
            <a:avLst/>
          </a:prstGeom>
        </p:spPr>
      </p:pic>
      <p:sp>
        <p:nvSpPr>
          <p:cNvPr id="27" name="三角形 26">
            <a:extLst>
              <a:ext uri="{FF2B5EF4-FFF2-40B4-BE49-F238E27FC236}">
                <a16:creationId xmlns:a16="http://schemas.microsoft.com/office/drawing/2014/main" id="{BEDAF703-0908-5467-0F4A-D154FD7E26C1}"/>
              </a:ext>
            </a:extLst>
          </p:cNvPr>
          <p:cNvSpPr/>
          <p:nvPr/>
        </p:nvSpPr>
        <p:spPr>
          <a:xfrm>
            <a:off x="609600" y="3684051"/>
            <a:ext cx="708176" cy="729279"/>
          </a:xfrm>
          <a:prstGeom prst="triangle">
            <a:avLst/>
          </a:prstGeom>
          <a:gradFill flip="none" rotWithShape="1">
            <a:gsLst>
              <a:gs pos="25000">
                <a:schemeClr val="accent2">
                  <a:lumMod val="40000"/>
                  <a:lumOff val="60000"/>
                </a:schemeClr>
              </a:gs>
              <a:gs pos="64000">
                <a:schemeClr val="accent4">
                  <a:lumMod val="40000"/>
                  <a:lumOff val="60000"/>
                </a:schemeClr>
              </a:gs>
              <a:gs pos="100000">
                <a:schemeClr val="accent4"/>
              </a:gs>
            </a:gsLst>
            <a:lin ang="5400000" scaled="1"/>
            <a:tileRect/>
          </a:gra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 name="テキスト ボックス 27">
            <a:extLst>
              <a:ext uri="{FF2B5EF4-FFF2-40B4-BE49-F238E27FC236}">
                <a16:creationId xmlns:a16="http://schemas.microsoft.com/office/drawing/2014/main" id="{8146C01F-DBFB-EC21-6FF0-5D3B6439E5B4}"/>
              </a:ext>
            </a:extLst>
          </p:cNvPr>
          <p:cNvSpPr txBox="1"/>
          <p:nvPr/>
        </p:nvSpPr>
        <p:spPr>
          <a:xfrm>
            <a:off x="440851" y="2588564"/>
            <a:ext cx="1107996" cy="338554"/>
          </a:xfrm>
          <a:prstGeom prst="rect">
            <a:avLst/>
          </a:prstGeom>
          <a:noFill/>
        </p:spPr>
        <p:txBody>
          <a:bodyPr wrap="none" rtlCol="0">
            <a:spAutoFit/>
          </a:bodyPr>
          <a:lstStyle/>
          <a:p>
            <a:r>
              <a:rPr kumimoji="1" lang="ja-JP" altLang="en-US" sz="800" b="1">
                <a:latin typeface="Meiryo" panose="020B0604030504040204" pitchFamily="34" charset="-128"/>
                <a:ea typeface="Meiryo" panose="020B0604030504040204" pitchFamily="34" charset="-128"/>
              </a:rPr>
              <a:t>クラウド</a:t>
            </a:r>
            <a:endParaRPr kumimoji="1" lang="en-US" altLang="ja-JP" sz="800" b="1" dirty="0">
              <a:latin typeface="Meiryo" panose="020B0604030504040204" pitchFamily="34" charset="-128"/>
              <a:ea typeface="Meiryo" panose="020B0604030504040204" pitchFamily="34" charset="-128"/>
            </a:endParaRPr>
          </a:p>
          <a:p>
            <a:r>
              <a:rPr lang="ja-JP" altLang="en-US" sz="800" b="1">
                <a:latin typeface="Meiryo" panose="020B0604030504040204" pitchFamily="34" charset="-128"/>
                <a:ea typeface="Meiryo" panose="020B0604030504040204" pitchFamily="34" charset="-128"/>
              </a:rPr>
              <a:t>コンピューティング</a:t>
            </a:r>
            <a:endParaRPr kumimoji="1" lang="ja-JP" altLang="en-US" sz="800" b="1">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28403727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down)">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wipe(down)">
                                      <p:cBhvr>
                                        <p:cTn id="12" dur="500"/>
                                        <p:tgtEl>
                                          <p:spTgt spid="12"/>
                                        </p:tgtEl>
                                      </p:cBhvr>
                                    </p:animEffect>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wipe(down)">
                                      <p:cBhvr>
                                        <p:cTn id="16" dur="500"/>
                                        <p:tgtEl>
                                          <p:spTgt spid="9"/>
                                        </p:tgtEl>
                                      </p:cBhvr>
                                    </p:animEffect>
                                  </p:childTnLst>
                                </p:cTn>
                              </p:par>
                            </p:childTnLst>
                          </p:cTn>
                        </p:par>
                        <p:par>
                          <p:cTn id="17" fill="hold">
                            <p:stCondLst>
                              <p:cond delay="1000"/>
                            </p:stCondLst>
                            <p:childTnLst>
                              <p:par>
                                <p:cTn id="18" presetID="22" presetClass="entr" presetSubtype="4" fill="hold" nodeType="after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wipe(down)">
                                      <p:cBhvr>
                                        <p:cTn id="20" dur="500"/>
                                        <p:tgtEl>
                                          <p:spTgt spid="17"/>
                                        </p:tgtEl>
                                      </p:cBhvr>
                                    </p:animEffect>
                                  </p:childTnLst>
                                </p:cTn>
                              </p:par>
                            </p:childTnLst>
                          </p:cTn>
                        </p:par>
                      </p:childTnLst>
                    </p:cTn>
                  </p:par>
                  <p:par>
                    <p:cTn id="21" fill="hold">
                      <p:stCondLst>
                        <p:cond delay="indefinite"/>
                      </p:stCondLst>
                      <p:childTnLst>
                        <p:par>
                          <p:cTn id="22" fill="hold">
                            <p:stCondLst>
                              <p:cond delay="0"/>
                            </p:stCondLst>
                            <p:childTnLst>
                              <p:par>
                                <p:cTn id="23" presetID="12" presetClass="entr" presetSubtype="8" fill="hold" grpId="0" nodeType="clickEffect">
                                  <p:stCondLst>
                                    <p:cond delay="0"/>
                                  </p:stCondLst>
                                  <p:childTnLst>
                                    <p:set>
                                      <p:cBhvr>
                                        <p:cTn id="24" dur="1" fill="hold">
                                          <p:stCondLst>
                                            <p:cond delay="0"/>
                                          </p:stCondLst>
                                        </p:cTn>
                                        <p:tgtEl>
                                          <p:spTgt spid="15"/>
                                        </p:tgtEl>
                                        <p:attrNameLst>
                                          <p:attrName>style.visibility</p:attrName>
                                        </p:attrNameLst>
                                      </p:cBhvr>
                                      <p:to>
                                        <p:strVal val="visible"/>
                                      </p:to>
                                    </p:set>
                                    <p:anim calcmode="lin" valueType="num">
                                      <p:cBhvr additive="base">
                                        <p:cTn id="25" dur="500"/>
                                        <p:tgtEl>
                                          <p:spTgt spid="15"/>
                                        </p:tgtEl>
                                        <p:attrNameLst>
                                          <p:attrName>ppt_x</p:attrName>
                                        </p:attrNameLst>
                                      </p:cBhvr>
                                      <p:tavLst>
                                        <p:tav tm="0">
                                          <p:val>
                                            <p:strVal val="#ppt_x-#ppt_w*1.125000"/>
                                          </p:val>
                                        </p:tav>
                                        <p:tav tm="100000">
                                          <p:val>
                                            <p:strVal val="#ppt_x"/>
                                          </p:val>
                                        </p:tav>
                                      </p:tavLst>
                                    </p:anim>
                                    <p:animEffect transition="in" filter="wipe(right)">
                                      <p:cBhvr>
                                        <p:cTn id="26" dur="500"/>
                                        <p:tgtEl>
                                          <p:spTgt spid="15"/>
                                        </p:tgtEl>
                                      </p:cBhvr>
                                    </p:animEffect>
                                  </p:childTnLst>
                                </p:cTn>
                              </p:par>
                              <p:par>
                                <p:cTn id="27" presetID="12" presetClass="entr" presetSubtype="8" fill="hold" grpId="0" nodeType="withEffect">
                                  <p:stCondLst>
                                    <p:cond delay="0"/>
                                  </p:stCondLst>
                                  <p:childTnLst>
                                    <p:set>
                                      <p:cBhvr>
                                        <p:cTn id="28" dur="1" fill="hold">
                                          <p:stCondLst>
                                            <p:cond delay="0"/>
                                          </p:stCondLst>
                                        </p:cTn>
                                        <p:tgtEl>
                                          <p:spTgt spid="437"/>
                                        </p:tgtEl>
                                        <p:attrNameLst>
                                          <p:attrName>style.visibility</p:attrName>
                                        </p:attrNameLst>
                                      </p:cBhvr>
                                      <p:to>
                                        <p:strVal val="visible"/>
                                      </p:to>
                                    </p:set>
                                    <p:anim calcmode="lin" valueType="num">
                                      <p:cBhvr additive="base">
                                        <p:cTn id="29" dur="500"/>
                                        <p:tgtEl>
                                          <p:spTgt spid="437"/>
                                        </p:tgtEl>
                                        <p:attrNameLst>
                                          <p:attrName>ppt_x</p:attrName>
                                        </p:attrNameLst>
                                      </p:cBhvr>
                                      <p:tavLst>
                                        <p:tav tm="0">
                                          <p:val>
                                            <p:strVal val="#ppt_x-#ppt_w*1.125000"/>
                                          </p:val>
                                        </p:tav>
                                        <p:tav tm="100000">
                                          <p:val>
                                            <p:strVal val="#ppt_x"/>
                                          </p:val>
                                        </p:tav>
                                      </p:tavLst>
                                    </p:anim>
                                    <p:animEffect transition="in" filter="wipe(right)">
                                      <p:cBhvr>
                                        <p:cTn id="30" dur="500"/>
                                        <p:tgtEl>
                                          <p:spTgt spid="437"/>
                                        </p:tgtEl>
                                      </p:cBhvr>
                                    </p:animEffect>
                                  </p:childTnLst>
                                </p:cTn>
                              </p:par>
                              <p:par>
                                <p:cTn id="31" presetID="12" presetClass="entr" presetSubtype="8" fill="hold" grpId="0" nodeType="withEffect">
                                  <p:stCondLst>
                                    <p:cond delay="0"/>
                                  </p:stCondLst>
                                  <p:childTnLst>
                                    <p:set>
                                      <p:cBhvr>
                                        <p:cTn id="32" dur="1" fill="hold">
                                          <p:stCondLst>
                                            <p:cond delay="0"/>
                                          </p:stCondLst>
                                        </p:cTn>
                                        <p:tgtEl>
                                          <p:spTgt spid="436"/>
                                        </p:tgtEl>
                                        <p:attrNameLst>
                                          <p:attrName>style.visibility</p:attrName>
                                        </p:attrNameLst>
                                      </p:cBhvr>
                                      <p:to>
                                        <p:strVal val="visible"/>
                                      </p:to>
                                    </p:set>
                                    <p:anim calcmode="lin" valueType="num">
                                      <p:cBhvr additive="base">
                                        <p:cTn id="33" dur="500"/>
                                        <p:tgtEl>
                                          <p:spTgt spid="436"/>
                                        </p:tgtEl>
                                        <p:attrNameLst>
                                          <p:attrName>ppt_x</p:attrName>
                                        </p:attrNameLst>
                                      </p:cBhvr>
                                      <p:tavLst>
                                        <p:tav tm="0">
                                          <p:val>
                                            <p:strVal val="#ppt_x-#ppt_w*1.125000"/>
                                          </p:val>
                                        </p:tav>
                                        <p:tav tm="100000">
                                          <p:val>
                                            <p:strVal val="#ppt_x"/>
                                          </p:val>
                                        </p:tav>
                                      </p:tavLst>
                                    </p:anim>
                                    <p:animEffect transition="in" filter="wipe(right)">
                                      <p:cBhvr>
                                        <p:cTn id="34" dur="500"/>
                                        <p:tgtEl>
                                          <p:spTgt spid="436"/>
                                        </p:tgtEl>
                                      </p:cBhvr>
                                    </p:animEffect>
                                  </p:childTnLst>
                                </p:cTn>
                              </p:par>
                              <p:par>
                                <p:cTn id="35" presetID="12" presetClass="entr" presetSubtype="8" fill="hold" grpId="0" nodeType="withEffect">
                                  <p:stCondLst>
                                    <p:cond delay="0"/>
                                  </p:stCondLst>
                                  <p:childTnLst>
                                    <p:set>
                                      <p:cBhvr>
                                        <p:cTn id="36" dur="1" fill="hold">
                                          <p:stCondLst>
                                            <p:cond delay="0"/>
                                          </p:stCondLst>
                                        </p:cTn>
                                        <p:tgtEl>
                                          <p:spTgt spid="439"/>
                                        </p:tgtEl>
                                        <p:attrNameLst>
                                          <p:attrName>style.visibility</p:attrName>
                                        </p:attrNameLst>
                                      </p:cBhvr>
                                      <p:to>
                                        <p:strVal val="visible"/>
                                      </p:to>
                                    </p:set>
                                    <p:anim calcmode="lin" valueType="num">
                                      <p:cBhvr additive="base">
                                        <p:cTn id="37" dur="500"/>
                                        <p:tgtEl>
                                          <p:spTgt spid="439"/>
                                        </p:tgtEl>
                                        <p:attrNameLst>
                                          <p:attrName>ppt_x</p:attrName>
                                        </p:attrNameLst>
                                      </p:cBhvr>
                                      <p:tavLst>
                                        <p:tav tm="0">
                                          <p:val>
                                            <p:strVal val="#ppt_x-#ppt_w*1.125000"/>
                                          </p:val>
                                        </p:tav>
                                        <p:tav tm="100000">
                                          <p:val>
                                            <p:strVal val="#ppt_x"/>
                                          </p:val>
                                        </p:tav>
                                      </p:tavLst>
                                    </p:anim>
                                    <p:animEffect transition="in" filter="wipe(right)">
                                      <p:cBhvr>
                                        <p:cTn id="38" dur="500"/>
                                        <p:tgtEl>
                                          <p:spTgt spid="439"/>
                                        </p:tgtEl>
                                      </p:cBhvr>
                                    </p:animEffect>
                                  </p:childTnLst>
                                </p:cTn>
                              </p:par>
                              <p:par>
                                <p:cTn id="39" presetID="12" presetClass="entr" presetSubtype="8" fill="hold" grpId="0" nodeType="withEffect">
                                  <p:stCondLst>
                                    <p:cond delay="0"/>
                                  </p:stCondLst>
                                  <p:childTnLst>
                                    <p:set>
                                      <p:cBhvr>
                                        <p:cTn id="40" dur="1" fill="hold">
                                          <p:stCondLst>
                                            <p:cond delay="0"/>
                                          </p:stCondLst>
                                        </p:cTn>
                                        <p:tgtEl>
                                          <p:spTgt spid="438"/>
                                        </p:tgtEl>
                                        <p:attrNameLst>
                                          <p:attrName>style.visibility</p:attrName>
                                        </p:attrNameLst>
                                      </p:cBhvr>
                                      <p:to>
                                        <p:strVal val="visible"/>
                                      </p:to>
                                    </p:set>
                                    <p:anim calcmode="lin" valueType="num">
                                      <p:cBhvr additive="base">
                                        <p:cTn id="41" dur="500"/>
                                        <p:tgtEl>
                                          <p:spTgt spid="438"/>
                                        </p:tgtEl>
                                        <p:attrNameLst>
                                          <p:attrName>ppt_x</p:attrName>
                                        </p:attrNameLst>
                                      </p:cBhvr>
                                      <p:tavLst>
                                        <p:tav tm="0">
                                          <p:val>
                                            <p:strVal val="#ppt_x-#ppt_w*1.125000"/>
                                          </p:val>
                                        </p:tav>
                                        <p:tav tm="100000">
                                          <p:val>
                                            <p:strVal val="#ppt_x"/>
                                          </p:val>
                                        </p:tav>
                                      </p:tavLst>
                                    </p:anim>
                                    <p:animEffect transition="in" filter="wipe(right)">
                                      <p:cBhvr>
                                        <p:cTn id="42" dur="500"/>
                                        <p:tgtEl>
                                          <p:spTgt spid="438"/>
                                        </p:tgtEl>
                                      </p:cBhvr>
                                    </p:animEffect>
                                  </p:childTnLst>
                                </p:cTn>
                              </p:par>
                              <p:par>
                                <p:cTn id="43" presetID="53" presetClass="entr" presetSubtype="16" fill="hold" nodeType="withEffect">
                                  <p:stCondLst>
                                    <p:cond delay="0"/>
                                  </p:stCondLst>
                                  <p:childTnLst>
                                    <p:set>
                                      <p:cBhvr>
                                        <p:cTn id="44" dur="1" fill="hold">
                                          <p:stCondLst>
                                            <p:cond delay="0"/>
                                          </p:stCondLst>
                                        </p:cTn>
                                        <p:tgtEl>
                                          <p:spTgt spid="18"/>
                                        </p:tgtEl>
                                        <p:attrNameLst>
                                          <p:attrName>style.visibility</p:attrName>
                                        </p:attrNameLst>
                                      </p:cBhvr>
                                      <p:to>
                                        <p:strVal val="visible"/>
                                      </p:to>
                                    </p:set>
                                    <p:anim calcmode="lin" valueType="num">
                                      <p:cBhvr>
                                        <p:cTn id="45" dur="500" fill="hold"/>
                                        <p:tgtEl>
                                          <p:spTgt spid="18"/>
                                        </p:tgtEl>
                                        <p:attrNameLst>
                                          <p:attrName>ppt_w</p:attrName>
                                        </p:attrNameLst>
                                      </p:cBhvr>
                                      <p:tavLst>
                                        <p:tav tm="0">
                                          <p:val>
                                            <p:fltVal val="0"/>
                                          </p:val>
                                        </p:tav>
                                        <p:tav tm="100000">
                                          <p:val>
                                            <p:strVal val="#ppt_w"/>
                                          </p:val>
                                        </p:tav>
                                      </p:tavLst>
                                    </p:anim>
                                    <p:anim calcmode="lin" valueType="num">
                                      <p:cBhvr>
                                        <p:cTn id="46" dur="500" fill="hold"/>
                                        <p:tgtEl>
                                          <p:spTgt spid="18"/>
                                        </p:tgtEl>
                                        <p:attrNameLst>
                                          <p:attrName>ppt_h</p:attrName>
                                        </p:attrNameLst>
                                      </p:cBhvr>
                                      <p:tavLst>
                                        <p:tav tm="0">
                                          <p:val>
                                            <p:fltVal val="0"/>
                                          </p:val>
                                        </p:tav>
                                        <p:tav tm="100000">
                                          <p:val>
                                            <p:strVal val="#ppt_h"/>
                                          </p:val>
                                        </p:tav>
                                      </p:tavLst>
                                    </p:anim>
                                    <p:animEffect transition="in" filter="fade">
                                      <p:cBhvr>
                                        <p:cTn id="47" dur="500"/>
                                        <p:tgtEl>
                                          <p:spTgt spid="18"/>
                                        </p:tgtEl>
                                      </p:cBhvr>
                                    </p:animEffect>
                                  </p:childTnLst>
                                </p:cTn>
                              </p:par>
                              <p:par>
                                <p:cTn id="48" presetID="53" presetClass="entr" presetSubtype="16" fill="hold" nodeType="withEffect">
                                  <p:stCondLst>
                                    <p:cond delay="0"/>
                                  </p:stCondLst>
                                  <p:childTnLst>
                                    <p:set>
                                      <p:cBhvr>
                                        <p:cTn id="49" dur="1" fill="hold">
                                          <p:stCondLst>
                                            <p:cond delay="0"/>
                                          </p:stCondLst>
                                        </p:cTn>
                                        <p:tgtEl>
                                          <p:spTgt spid="19"/>
                                        </p:tgtEl>
                                        <p:attrNameLst>
                                          <p:attrName>style.visibility</p:attrName>
                                        </p:attrNameLst>
                                      </p:cBhvr>
                                      <p:to>
                                        <p:strVal val="visible"/>
                                      </p:to>
                                    </p:set>
                                    <p:anim calcmode="lin" valueType="num">
                                      <p:cBhvr>
                                        <p:cTn id="50" dur="500" fill="hold"/>
                                        <p:tgtEl>
                                          <p:spTgt spid="19"/>
                                        </p:tgtEl>
                                        <p:attrNameLst>
                                          <p:attrName>ppt_w</p:attrName>
                                        </p:attrNameLst>
                                      </p:cBhvr>
                                      <p:tavLst>
                                        <p:tav tm="0">
                                          <p:val>
                                            <p:fltVal val="0"/>
                                          </p:val>
                                        </p:tav>
                                        <p:tav tm="100000">
                                          <p:val>
                                            <p:strVal val="#ppt_w"/>
                                          </p:val>
                                        </p:tav>
                                      </p:tavLst>
                                    </p:anim>
                                    <p:anim calcmode="lin" valueType="num">
                                      <p:cBhvr>
                                        <p:cTn id="51" dur="500" fill="hold"/>
                                        <p:tgtEl>
                                          <p:spTgt spid="19"/>
                                        </p:tgtEl>
                                        <p:attrNameLst>
                                          <p:attrName>ppt_h</p:attrName>
                                        </p:attrNameLst>
                                      </p:cBhvr>
                                      <p:tavLst>
                                        <p:tav tm="0">
                                          <p:val>
                                            <p:fltVal val="0"/>
                                          </p:val>
                                        </p:tav>
                                        <p:tav tm="100000">
                                          <p:val>
                                            <p:strVal val="#ppt_h"/>
                                          </p:val>
                                        </p:tav>
                                      </p:tavLst>
                                    </p:anim>
                                    <p:animEffect transition="in" filter="fade">
                                      <p:cBhvr>
                                        <p:cTn id="52" dur="500"/>
                                        <p:tgtEl>
                                          <p:spTgt spid="19"/>
                                        </p:tgtEl>
                                      </p:cBhvr>
                                    </p:animEffect>
                                  </p:childTnLst>
                                </p:cTn>
                              </p:par>
                              <p:par>
                                <p:cTn id="53" presetID="12" presetClass="entr" presetSubtype="2" fill="hold"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500"/>
                                        <p:tgtEl>
                                          <p:spTgt spid="24"/>
                                        </p:tgtEl>
                                        <p:attrNameLst>
                                          <p:attrName>ppt_x</p:attrName>
                                        </p:attrNameLst>
                                      </p:cBhvr>
                                      <p:tavLst>
                                        <p:tav tm="0">
                                          <p:val>
                                            <p:strVal val="#ppt_x+#ppt_w*1.125000"/>
                                          </p:val>
                                        </p:tav>
                                        <p:tav tm="100000">
                                          <p:val>
                                            <p:strVal val="#ppt_x"/>
                                          </p:val>
                                        </p:tav>
                                      </p:tavLst>
                                    </p:anim>
                                    <p:animEffect transition="in" filter="wipe(left)">
                                      <p:cBhvr>
                                        <p:cTn id="56" dur="500"/>
                                        <p:tgtEl>
                                          <p:spTgt spid="24"/>
                                        </p:tgtEl>
                                      </p:cBhvr>
                                    </p:animEffect>
                                  </p:childTnLst>
                                </p:cTn>
                              </p:par>
                              <p:par>
                                <p:cTn id="57" presetID="12" presetClass="entr" presetSubtype="2" fill="hold" nodeType="with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additive="base">
                                        <p:cTn id="59" dur="500"/>
                                        <p:tgtEl>
                                          <p:spTgt spid="23"/>
                                        </p:tgtEl>
                                        <p:attrNameLst>
                                          <p:attrName>ppt_x</p:attrName>
                                        </p:attrNameLst>
                                      </p:cBhvr>
                                      <p:tavLst>
                                        <p:tav tm="0">
                                          <p:val>
                                            <p:strVal val="#ppt_x+#ppt_w*1.125000"/>
                                          </p:val>
                                        </p:tav>
                                        <p:tav tm="100000">
                                          <p:val>
                                            <p:strVal val="#ppt_x"/>
                                          </p:val>
                                        </p:tav>
                                      </p:tavLst>
                                    </p:anim>
                                    <p:animEffect transition="in" filter="wipe(left)">
                                      <p:cBhvr>
                                        <p:cTn id="60" dur="500"/>
                                        <p:tgtEl>
                                          <p:spTgt spid="23"/>
                                        </p:tgtEl>
                                      </p:cBhvr>
                                    </p:animEffect>
                                  </p:childTnLst>
                                </p:cTn>
                              </p:par>
                              <p:par>
                                <p:cTn id="61" presetID="12" presetClass="entr" presetSubtype="2" fill="hold" nodeType="withEffect">
                                  <p:stCondLst>
                                    <p:cond delay="0"/>
                                  </p:stCondLst>
                                  <p:childTnLst>
                                    <p:set>
                                      <p:cBhvr>
                                        <p:cTn id="62" dur="1" fill="hold">
                                          <p:stCondLst>
                                            <p:cond delay="0"/>
                                          </p:stCondLst>
                                        </p:cTn>
                                        <p:tgtEl>
                                          <p:spTgt spid="21"/>
                                        </p:tgtEl>
                                        <p:attrNameLst>
                                          <p:attrName>style.visibility</p:attrName>
                                        </p:attrNameLst>
                                      </p:cBhvr>
                                      <p:to>
                                        <p:strVal val="visible"/>
                                      </p:to>
                                    </p:set>
                                    <p:anim calcmode="lin" valueType="num">
                                      <p:cBhvr additive="base">
                                        <p:cTn id="63" dur="500"/>
                                        <p:tgtEl>
                                          <p:spTgt spid="21"/>
                                        </p:tgtEl>
                                        <p:attrNameLst>
                                          <p:attrName>ppt_x</p:attrName>
                                        </p:attrNameLst>
                                      </p:cBhvr>
                                      <p:tavLst>
                                        <p:tav tm="0">
                                          <p:val>
                                            <p:strVal val="#ppt_x+#ppt_w*1.125000"/>
                                          </p:val>
                                        </p:tav>
                                        <p:tav tm="100000">
                                          <p:val>
                                            <p:strVal val="#ppt_x"/>
                                          </p:val>
                                        </p:tav>
                                      </p:tavLst>
                                    </p:anim>
                                    <p:animEffect transition="in" filter="wipe(left)">
                                      <p:cBhvr>
                                        <p:cTn id="64" dur="500"/>
                                        <p:tgtEl>
                                          <p:spTgt spid="21"/>
                                        </p:tgtEl>
                                      </p:cBhvr>
                                    </p:animEffect>
                                  </p:childTnLst>
                                </p:cTn>
                              </p:par>
                              <p:par>
                                <p:cTn id="65" presetID="12" presetClass="entr" presetSubtype="2" fill="hold" nodeType="withEffect">
                                  <p:stCondLst>
                                    <p:cond delay="0"/>
                                  </p:stCondLst>
                                  <p:childTnLst>
                                    <p:set>
                                      <p:cBhvr>
                                        <p:cTn id="66" dur="1" fill="hold">
                                          <p:stCondLst>
                                            <p:cond delay="0"/>
                                          </p:stCondLst>
                                        </p:cTn>
                                        <p:tgtEl>
                                          <p:spTgt spid="25"/>
                                        </p:tgtEl>
                                        <p:attrNameLst>
                                          <p:attrName>style.visibility</p:attrName>
                                        </p:attrNameLst>
                                      </p:cBhvr>
                                      <p:to>
                                        <p:strVal val="visible"/>
                                      </p:to>
                                    </p:set>
                                    <p:anim calcmode="lin" valueType="num">
                                      <p:cBhvr additive="base">
                                        <p:cTn id="67" dur="500"/>
                                        <p:tgtEl>
                                          <p:spTgt spid="25"/>
                                        </p:tgtEl>
                                        <p:attrNameLst>
                                          <p:attrName>ppt_x</p:attrName>
                                        </p:attrNameLst>
                                      </p:cBhvr>
                                      <p:tavLst>
                                        <p:tav tm="0">
                                          <p:val>
                                            <p:strVal val="#ppt_x+#ppt_w*1.125000"/>
                                          </p:val>
                                        </p:tav>
                                        <p:tav tm="100000">
                                          <p:val>
                                            <p:strVal val="#ppt_x"/>
                                          </p:val>
                                        </p:tav>
                                      </p:tavLst>
                                    </p:anim>
                                    <p:animEffect transition="in" filter="wipe(left)">
                                      <p:cBhvr>
                                        <p:cTn id="68" dur="500"/>
                                        <p:tgtEl>
                                          <p:spTgt spid="25"/>
                                        </p:tgtEl>
                                      </p:cBhvr>
                                    </p:animEffect>
                                  </p:childTnLst>
                                </p:cTn>
                              </p:par>
                              <p:par>
                                <p:cTn id="69" presetID="12" presetClass="entr" presetSubtype="2" fill="hold" nodeType="with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p:tgtEl>
                                          <p:spTgt spid="22"/>
                                        </p:tgtEl>
                                        <p:attrNameLst>
                                          <p:attrName>ppt_x</p:attrName>
                                        </p:attrNameLst>
                                      </p:cBhvr>
                                      <p:tavLst>
                                        <p:tav tm="0">
                                          <p:val>
                                            <p:strVal val="#ppt_x+#ppt_w*1.125000"/>
                                          </p:val>
                                        </p:tav>
                                        <p:tav tm="100000">
                                          <p:val>
                                            <p:strVal val="#ppt_x"/>
                                          </p:val>
                                        </p:tav>
                                      </p:tavLst>
                                    </p:anim>
                                    <p:animEffect transition="in" filter="wipe(left)">
                                      <p:cBhvr>
                                        <p:cTn id="72" dur="500"/>
                                        <p:tgtEl>
                                          <p:spTgt spid="22"/>
                                        </p:tgtEl>
                                      </p:cBhvr>
                                    </p:animEffect>
                                  </p:childTnLst>
                                </p:cTn>
                              </p:par>
                              <p:par>
                                <p:cTn id="73" presetID="12" presetClass="entr" presetSubtype="2" fill="hold" nodeType="withEffect">
                                  <p:stCondLst>
                                    <p:cond delay="0"/>
                                  </p:stCondLst>
                                  <p:childTnLst>
                                    <p:set>
                                      <p:cBhvr>
                                        <p:cTn id="74" dur="1" fill="hold">
                                          <p:stCondLst>
                                            <p:cond delay="0"/>
                                          </p:stCondLst>
                                        </p:cTn>
                                        <p:tgtEl>
                                          <p:spTgt spid="20"/>
                                        </p:tgtEl>
                                        <p:attrNameLst>
                                          <p:attrName>style.visibility</p:attrName>
                                        </p:attrNameLst>
                                      </p:cBhvr>
                                      <p:to>
                                        <p:strVal val="visible"/>
                                      </p:to>
                                    </p:set>
                                    <p:anim calcmode="lin" valueType="num">
                                      <p:cBhvr additive="base">
                                        <p:cTn id="75" dur="500"/>
                                        <p:tgtEl>
                                          <p:spTgt spid="20"/>
                                        </p:tgtEl>
                                        <p:attrNameLst>
                                          <p:attrName>ppt_x</p:attrName>
                                        </p:attrNameLst>
                                      </p:cBhvr>
                                      <p:tavLst>
                                        <p:tav tm="0">
                                          <p:val>
                                            <p:strVal val="#ppt_x+#ppt_w*1.125000"/>
                                          </p:val>
                                        </p:tav>
                                        <p:tav tm="100000">
                                          <p:val>
                                            <p:strVal val="#ppt_x"/>
                                          </p:val>
                                        </p:tav>
                                      </p:tavLst>
                                    </p:anim>
                                    <p:animEffect transition="in" filter="wipe(left)">
                                      <p:cBhvr>
                                        <p:cTn id="76" dur="500"/>
                                        <p:tgtEl>
                                          <p:spTgt spid="20"/>
                                        </p:tgtEl>
                                      </p:cBhvr>
                                    </p:animEffect>
                                  </p:childTnLst>
                                </p:cTn>
                              </p:par>
                              <p:par>
                                <p:cTn id="77" presetID="12" presetClass="entr" presetSubtype="2" fill="hold" nodeType="withEffect">
                                  <p:stCondLst>
                                    <p:cond delay="0"/>
                                  </p:stCondLst>
                                  <p:childTnLst>
                                    <p:set>
                                      <p:cBhvr>
                                        <p:cTn id="78" dur="1" fill="hold">
                                          <p:stCondLst>
                                            <p:cond delay="0"/>
                                          </p:stCondLst>
                                        </p:cTn>
                                        <p:tgtEl>
                                          <p:spTgt spid="26"/>
                                        </p:tgtEl>
                                        <p:attrNameLst>
                                          <p:attrName>style.visibility</p:attrName>
                                        </p:attrNameLst>
                                      </p:cBhvr>
                                      <p:to>
                                        <p:strVal val="visible"/>
                                      </p:to>
                                    </p:set>
                                    <p:anim calcmode="lin" valueType="num">
                                      <p:cBhvr additive="base">
                                        <p:cTn id="79" dur="500"/>
                                        <p:tgtEl>
                                          <p:spTgt spid="26"/>
                                        </p:tgtEl>
                                        <p:attrNameLst>
                                          <p:attrName>ppt_x</p:attrName>
                                        </p:attrNameLst>
                                      </p:cBhvr>
                                      <p:tavLst>
                                        <p:tav tm="0">
                                          <p:val>
                                            <p:strVal val="#ppt_x+#ppt_w*1.125000"/>
                                          </p:val>
                                        </p:tav>
                                        <p:tav tm="100000">
                                          <p:val>
                                            <p:strVal val="#ppt_x"/>
                                          </p:val>
                                        </p:tav>
                                      </p:tavLst>
                                    </p:anim>
                                    <p:animEffect transition="in" filter="wipe(left)">
                                      <p:cBhvr>
                                        <p:cTn id="80" dur="500"/>
                                        <p:tgtEl>
                                          <p:spTgt spid="26"/>
                                        </p:tgtEl>
                                      </p:cBhvr>
                                    </p:animEffect>
                                  </p:childTnLst>
                                </p:cTn>
                              </p:par>
                            </p:childTnLst>
                          </p:cTn>
                        </p:par>
                        <p:par>
                          <p:cTn id="81" fill="hold">
                            <p:stCondLst>
                              <p:cond delay="500"/>
                            </p:stCondLst>
                            <p:childTnLst>
                              <p:par>
                                <p:cTn id="82" presetID="22" presetClass="entr" presetSubtype="4" fill="hold" grpId="0" nodeType="afterEffect">
                                  <p:stCondLst>
                                    <p:cond delay="0"/>
                                  </p:stCondLst>
                                  <p:childTnLst>
                                    <p:set>
                                      <p:cBhvr>
                                        <p:cTn id="83" dur="1" fill="hold">
                                          <p:stCondLst>
                                            <p:cond delay="0"/>
                                          </p:stCondLst>
                                        </p:cTn>
                                        <p:tgtEl>
                                          <p:spTgt spid="27"/>
                                        </p:tgtEl>
                                        <p:attrNameLst>
                                          <p:attrName>style.visibility</p:attrName>
                                        </p:attrNameLst>
                                      </p:cBhvr>
                                      <p:to>
                                        <p:strVal val="visible"/>
                                      </p:to>
                                    </p:set>
                                    <p:animEffect transition="in" filter="wipe(down)">
                                      <p:cBhvr>
                                        <p:cTn id="84" dur="500"/>
                                        <p:tgtEl>
                                          <p:spTgt spid="27"/>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28"/>
                                        </p:tgtEl>
                                        <p:attrNameLst>
                                          <p:attrName>style.visibility</p:attrName>
                                        </p:attrNameLst>
                                      </p:cBhvr>
                                      <p:to>
                                        <p:strVal val="visible"/>
                                      </p:to>
                                    </p:set>
                                    <p:anim calcmode="lin" valueType="num">
                                      <p:cBhvr>
                                        <p:cTn id="87" dur="500" fill="hold"/>
                                        <p:tgtEl>
                                          <p:spTgt spid="28"/>
                                        </p:tgtEl>
                                        <p:attrNameLst>
                                          <p:attrName>ppt_w</p:attrName>
                                        </p:attrNameLst>
                                      </p:cBhvr>
                                      <p:tavLst>
                                        <p:tav tm="0">
                                          <p:val>
                                            <p:fltVal val="0"/>
                                          </p:val>
                                        </p:tav>
                                        <p:tav tm="100000">
                                          <p:val>
                                            <p:strVal val="#ppt_w"/>
                                          </p:val>
                                        </p:tav>
                                      </p:tavLst>
                                    </p:anim>
                                    <p:anim calcmode="lin" valueType="num">
                                      <p:cBhvr>
                                        <p:cTn id="88" dur="500" fill="hold"/>
                                        <p:tgtEl>
                                          <p:spTgt spid="28"/>
                                        </p:tgtEl>
                                        <p:attrNameLst>
                                          <p:attrName>ppt_h</p:attrName>
                                        </p:attrNameLst>
                                      </p:cBhvr>
                                      <p:tavLst>
                                        <p:tav tm="0">
                                          <p:val>
                                            <p:fltVal val="0"/>
                                          </p:val>
                                        </p:tav>
                                        <p:tav tm="100000">
                                          <p:val>
                                            <p:strVal val="#ppt_h"/>
                                          </p:val>
                                        </p:tav>
                                      </p:tavLst>
                                    </p:anim>
                                    <p:animEffect transition="in" filter="fade">
                                      <p:cBhvr>
                                        <p:cTn id="89"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436" grpId="0"/>
      <p:bldP spid="437" grpId="0"/>
      <p:bldP spid="438" grpId="0"/>
      <p:bldP spid="439" grpId="0"/>
      <p:bldP spid="27" grpId="0" animBg="1"/>
      <p:bldP spid="28"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グループ化 16">
            <a:extLst>
              <a:ext uri="{FF2B5EF4-FFF2-40B4-BE49-F238E27FC236}">
                <a16:creationId xmlns:a16="http://schemas.microsoft.com/office/drawing/2014/main" id="{8B4D89E7-7ADF-30B1-062F-DE0B41398F4D}"/>
              </a:ext>
            </a:extLst>
          </p:cNvPr>
          <p:cNvGrpSpPr/>
          <p:nvPr/>
        </p:nvGrpSpPr>
        <p:grpSpPr>
          <a:xfrm>
            <a:off x="1140490" y="3080076"/>
            <a:ext cx="6863019" cy="3511524"/>
            <a:chOff x="1140490" y="3080076"/>
            <a:chExt cx="6863019" cy="3511524"/>
          </a:xfrm>
        </p:grpSpPr>
        <p:grpSp>
          <p:nvGrpSpPr>
            <p:cNvPr id="16" name="グループ化 15">
              <a:extLst>
                <a:ext uri="{FF2B5EF4-FFF2-40B4-BE49-F238E27FC236}">
                  <a16:creationId xmlns:a16="http://schemas.microsoft.com/office/drawing/2014/main" id="{A38F5B09-DADE-397C-3D24-74835F47F47A}"/>
                </a:ext>
              </a:extLst>
            </p:cNvPr>
            <p:cNvGrpSpPr/>
            <p:nvPr/>
          </p:nvGrpSpPr>
          <p:grpSpPr>
            <a:xfrm>
              <a:off x="1140490" y="3080076"/>
              <a:ext cx="6863019" cy="3511524"/>
              <a:chOff x="1140490" y="3080076"/>
              <a:chExt cx="6863019" cy="3511524"/>
            </a:xfrm>
          </p:grpSpPr>
          <p:sp>
            <p:nvSpPr>
              <p:cNvPr id="3" name="正方形/長方形 2">
                <a:extLst>
                  <a:ext uri="{FF2B5EF4-FFF2-40B4-BE49-F238E27FC236}">
                    <a16:creationId xmlns:a16="http://schemas.microsoft.com/office/drawing/2014/main" id="{2D0D63A2-6FC8-CB78-353F-ED4042CC8A7E}"/>
                  </a:ext>
                </a:extLst>
              </p:cNvPr>
              <p:cNvSpPr/>
              <p:nvPr/>
            </p:nvSpPr>
            <p:spPr>
              <a:xfrm>
                <a:off x="1140490" y="3080076"/>
                <a:ext cx="6863019" cy="3511524"/>
              </a:xfrm>
              <a:prstGeom prst="rect">
                <a:avLst/>
              </a:prstGeom>
              <a:solidFill>
                <a:schemeClr val="accent4"/>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95" name="テキスト ボックス 494">
                <a:extLst>
                  <a:ext uri="{FF2B5EF4-FFF2-40B4-BE49-F238E27FC236}">
                    <a16:creationId xmlns:a16="http://schemas.microsoft.com/office/drawing/2014/main" id="{28BAE7AF-E866-9E4A-AFEF-ECACA1E92F09}"/>
                  </a:ext>
                </a:extLst>
              </p:cNvPr>
              <p:cNvSpPr txBox="1"/>
              <p:nvPr/>
            </p:nvSpPr>
            <p:spPr>
              <a:xfrm>
                <a:off x="1261714" y="6185729"/>
                <a:ext cx="6623861" cy="369332"/>
              </a:xfrm>
              <a:prstGeom prst="rect">
                <a:avLst/>
              </a:prstGeom>
              <a:noFill/>
            </p:spPr>
            <p:txBody>
              <a:bodyPr wrap="square" rtlCol="0">
                <a:spAutoFit/>
              </a:bodyPr>
              <a:lstStyle/>
              <a:p>
                <a:pPr algn="ctr"/>
                <a:r>
                  <a:rPr lang="ja-JP" altLang="en-US">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魅力的な</a:t>
                </a:r>
                <a:r>
                  <a:rPr lang="ja-JP" altLang="en-US"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サービスとコストパフォーマンス、安定稼働</a:t>
                </a:r>
                <a:r>
                  <a:rPr lang="ja-JP" altLang="en-US">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を実現</a:t>
                </a:r>
                <a:endParaRPr lang="en-US" altLang="ja-JP"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291" name="テキスト ボックス 290">
                <a:extLst>
                  <a:ext uri="{FF2B5EF4-FFF2-40B4-BE49-F238E27FC236}">
                    <a16:creationId xmlns:a16="http://schemas.microsoft.com/office/drawing/2014/main" id="{5FF2AF84-4F8E-5B4C-8C1E-607E780DE7C3}"/>
                  </a:ext>
                </a:extLst>
              </p:cNvPr>
              <p:cNvSpPr txBox="1"/>
              <p:nvPr/>
            </p:nvSpPr>
            <p:spPr>
              <a:xfrm>
                <a:off x="1715744" y="5730613"/>
                <a:ext cx="1620958" cy="338554"/>
              </a:xfrm>
              <a:prstGeom prst="rect">
                <a:avLst/>
              </a:prstGeom>
              <a:noFill/>
            </p:spPr>
            <p:txBody>
              <a:bodyPr wrap="none" rtlCol="0">
                <a:spAutoFit/>
              </a:bodyPr>
              <a:lstStyle/>
              <a:p>
                <a:pPr algn="ctr"/>
                <a:r>
                  <a:rPr kumimoji="1" lang="ja-JP" altLang="en-US" sz="16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構築や運用管理</a:t>
                </a:r>
              </a:p>
            </p:txBody>
          </p:sp>
          <p:sp>
            <p:nvSpPr>
              <p:cNvPr id="11" name="テキスト ボックス 10">
                <a:extLst>
                  <a:ext uri="{FF2B5EF4-FFF2-40B4-BE49-F238E27FC236}">
                    <a16:creationId xmlns:a16="http://schemas.microsoft.com/office/drawing/2014/main" id="{DFFFB222-C1AC-F545-223F-72E286834BB4}"/>
                  </a:ext>
                </a:extLst>
              </p:cNvPr>
              <p:cNvSpPr txBox="1"/>
              <p:nvPr/>
            </p:nvSpPr>
            <p:spPr>
              <a:xfrm>
                <a:off x="3749780" y="5688070"/>
                <a:ext cx="2031325" cy="369332"/>
              </a:xfrm>
              <a:prstGeom prst="rect">
                <a:avLst/>
              </a:prstGeom>
              <a:noFill/>
            </p:spPr>
            <p:txBody>
              <a:bodyPr wrap="none" rtlCol="0">
                <a:spAutoFit/>
              </a:bodyPr>
              <a:lstStyle/>
              <a:p>
                <a:r>
                  <a:rPr kumimoji="1" lang="ja-JP" altLang="en-US" sz="9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安定稼働、状態監視、障害対応</a:t>
                </a:r>
                <a:endParaRPr kumimoji="1" lang="en-US" altLang="ja-JP" sz="9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r>
                  <a:rPr kumimoji="1" lang="ja-JP" altLang="en-US" sz="9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セキュリティ対策、環境整備</a:t>
                </a:r>
                <a:r>
                  <a:rPr lang="ja-JP" altLang="en-US" sz="9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　など</a:t>
                </a:r>
                <a:endParaRPr kumimoji="1" lang="ja-JP" altLang="en-US" sz="9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13" name="テキスト ボックス 12">
                <a:extLst>
                  <a:ext uri="{FF2B5EF4-FFF2-40B4-BE49-F238E27FC236}">
                    <a16:creationId xmlns:a16="http://schemas.microsoft.com/office/drawing/2014/main" id="{628BF5C6-A991-9C58-4BB2-85639DD1F6AA}"/>
                  </a:ext>
                </a:extLst>
              </p:cNvPr>
              <p:cNvSpPr txBox="1"/>
              <p:nvPr/>
            </p:nvSpPr>
            <p:spPr>
              <a:xfrm>
                <a:off x="6551992" y="5617898"/>
                <a:ext cx="1304850" cy="400110"/>
              </a:xfrm>
              <a:prstGeom prst="rect">
                <a:avLst/>
              </a:prstGeom>
              <a:noFill/>
            </p:spPr>
            <p:txBody>
              <a:bodyPr wrap="square">
                <a:spAutoFit/>
              </a:bodyPr>
              <a:lstStyle/>
              <a:p>
                <a:pPr algn="r"/>
                <a:r>
                  <a:rPr kumimoji="1" lang="ja-JP" altLang="en-US" sz="1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高度な専門スキル</a:t>
                </a:r>
                <a:endParaRPr kumimoji="1" lang="en-US" altLang="ja-JP" sz="1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r"/>
                <a:r>
                  <a:rPr lang="ja-JP" altLang="en-US" sz="1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・技術力が必要</a:t>
                </a:r>
                <a:endParaRPr kumimoji="1" lang="en-US" altLang="ja-JP" sz="1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grpSp>
        <p:grpSp>
          <p:nvGrpSpPr>
            <p:cNvPr id="8" name="図形グループ 98">
              <a:extLst>
                <a:ext uri="{FF2B5EF4-FFF2-40B4-BE49-F238E27FC236}">
                  <a16:creationId xmlns:a16="http://schemas.microsoft.com/office/drawing/2014/main" id="{00E21653-7C40-CB8C-9F06-C7FA2A8989EE}"/>
                </a:ext>
              </a:extLst>
            </p:cNvPr>
            <p:cNvGrpSpPr/>
            <p:nvPr/>
          </p:nvGrpSpPr>
          <p:grpSpPr>
            <a:xfrm>
              <a:off x="6376260" y="5570399"/>
              <a:ext cx="302372" cy="329491"/>
              <a:chOff x="2667295" y="1059799"/>
              <a:chExt cx="681672" cy="722281"/>
            </a:xfrm>
          </p:grpSpPr>
          <p:sp>
            <p:nvSpPr>
              <p:cNvPr id="12" name="角丸四角形 11">
                <a:extLst>
                  <a:ext uri="{FF2B5EF4-FFF2-40B4-BE49-F238E27FC236}">
                    <a16:creationId xmlns:a16="http://schemas.microsoft.com/office/drawing/2014/main" id="{954E1E31-E880-EF04-BD1B-D75CC3EB29F2}"/>
                  </a:ext>
                </a:extLst>
              </p:cNvPr>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14" name="図 13">
                <a:extLst>
                  <a:ext uri="{FF2B5EF4-FFF2-40B4-BE49-F238E27FC236}">
                    <a16:creationId xmlns:a16="http://schemas.microsoft.com/office/drawing/2014/main" id="{1814D543-845F-1C79-1DF7-BFB14C5567A0}"/>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667295" y="1059799"/>
                <a:ext cx="681672" cy="722281"/>
              </a:xfrm>
              <a:prstGeom prst="rect">
                <a:avLst/>
              </a:prstGeom>
            </p:spPr>
          </p:pic>
        </p:grpSp>
        <p:grpSp>
          <p:nvGrpSpPr>
            <p:cNvPr id="21" name="図形グループ 133">
              <a:extLst>
                <a:ext uri="{FF2B5EF4-FFF2-40B4-BE49-F238E27FC236}">
                  <a16:creationId xmlns:a16="http://schemas.microsoft.com/office/drawing/2014/main" id="{80803E2F-3EC8-7082-1698-C523551560C2}"/>
                </a:ext>
              </a:extLst>
            </p:cNvPr>
            <p:cNvGrpSpPr/>
            <p:nvPr/>
          </p:nvGrpSpPr>
          <p:grpSpPr>
            <a:xfrm>
              <a:off x="6432461" y="5660292"/>
              <a:ext cx="189970" cy="398964"/>
              <a:chOff x="1946324" y="4125162"/>
              <a:chExt cx="969964" cy="2007872"/>
            </a:xfrm>
          </p:grpSpPr>
          <p:sp>
            <p:nvSpPr>
              <p:cNvPr id="22" name="円/楕円 21">
                <a:extLst>
                  <a:ext uri="{FF2B5EF4-FFF2-40B4-BE49-F238E27FC236}">
                    <a16:creationId xmlns:a16="http://schemas.microsoft.com/office/drawing/2014/main" id="{443DE73D-6CF5-E139-EA9F-AAE087A766F3}"/>
                  </a:ext>
                </a:extLst>
              </p:cNvPr>
              <p:cNvSpPr/>
              <p:nvPr/>
            </p:nvSpPr>
            <p:spPr>
              <a:xfrm>
                <a:off x="1946324" y="4125162"/>
                <a:ext cx="969962" cy="920750"/>
              </a:xfrm>
              <a:prstGeom prst="ellipse">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フローチャート: 論理積ゲート 22">
                <a:extLst>
                  <a:ext uri="{FF2B5EF4-FFF2-40B4-BE49-F238E27FC236}">
                    <a16:creationId xmlns:a16="http://schemas.microsoft.com/office/drawing/2014/main" id="{ABBC403B-DF5D-8259-0492-4C17FA17C2A1}"/>
                  </a:ext>
                </a:extLst>
              </p:cNvPr>
              <p:cNvSpPr/>
              <p:nvPr/>
            </p:nvSpPr>
            <p:spPr>
              <a:xfrm rot="16200000">
                <a:off x="1887746" y="5104491"/>
                <a:ext cx="1087122" cy="969963"/>
              </a:xfrm>
              <a:prstGeom prst="flowChartDelay">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grpSp>
        <p:nvGrpSpPr>
          <p:cNvPr id="15" name="グループ化 14">
            <a:extLst>
              <a:ext uri="{FF2B5EF4-FFF2-40B4-BE49-F238E27FC236}">
                <a16:creationId xmlns:a16="http://schemas.microsoft.com/office/drawing/2014/main" id="{9D5FBF15-3A1C-DEF2-E04D-E1BDA32CFD4B}"/>
              </a:ext>
            </a:extLst>
          </p:cNvPr>
          <p:cNvGrpSpPr/>
          <p:nvPr/>
        </p:nvGrpSpPr>
        <p:grpSpPr>
          <a:xfrm>
            <a:off x="1242398" y="3317470"/>
            <a:ext cx="6643178" cy="666523"/>
            <a:chOff x="1261715" y="3317470"/>
            <a:chExt cx="6643178" cy="666523"/>
          </a:xfrm>
        </p:grpSpPr>
        <p:sp>
          <p:nvSpPr>
            <p:cNvPr id="234" name="正方形/長方形 233">
              <a:extLst>
                <a:ext uri="{FF2B5EF4-FFF2-40B4-BE49-F238E27FC236}">
                  <a16:creationId xmlns:a16="http://schemas.microsoft.com/office/drawing/2014/main" id="{0693DE31-08FB-724B-AA4E-A1DF0B27277E}"/>
                </a:ext>
              </a:extLst>
            </p:cNvPr>
            <p:cNvSpPr/>
            <p:nvPr/>
          </p:nvSpPr>
          <p:spPr>
            <a:xfrm>
              <a:off x="1261715" y="3317470"/>
              <a:ext cx="6643178" cy="666523"/>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97" name="テキスト ボックス 496">
              <a:extLst>
                <a:ext uri="{FF2B5EF4-FFF2-40B4-BE49-F238E27FC236}">
                  <a16:creationId xmlns:a16="http://schemas.microsoft.com/office/drawing/2014/main" id="{623DCDCD-25CA-C649-847C-99C845B15225}"/>
                </a:ext>
              </a:extLst>
            </p:cNvPr>
            <p:cNvSpPr txBox="1"/>
            <p:nvPr/>
          </p:nvSpPr>
          <p:spPr>
            <a:xfrm>
              <a:off x="1773029" y="3471211"/>
              <a:ext cx="4153701" cy="400110"/>
            </a:xfrm>
            <a:prstGeom prst="rect">
              <a:avLst/>
            </a:prstGeom>
            <a:noFill/>
          </p:spPr>
          <p:txBody>
            <a:bodyPr wrap="none" rtlCol="0">
              <a:spAutoFit/>
            </a:bodyPr>
            <a:lstStyle/>
            <a:p>
              <a:pPr algn="ctr"/>
              <a:r>
                <a:rPr kumimoji="1" lang="ja-JP" altLang="en-US" sz="2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クラウド</a:t>
              </a:r>
              <a:r>
                <a:rPr kumimoji="1" lang="en-US" altLang="ja-JP" sz="2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OS</a:t>
              </a:r>
              <a:r>
                <a:rPr kumimoji="1" lang="ja-JP" altLang="en-US" sz="2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による</a:t>
              </a:r>
              <a:r>
                <a:rPr kumimoji="1" lang="ja-JP" altLang="en-US" sz="20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ソフトウェア化</a:t>
              </a:r>
              <a:endParaRPr kumimoji="1" lang="ja-JP" altLang="en-US" sz="2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4" name="テキスト ボックス 3">
              <a:extLst>
                <a:ext uri="{FF2B5EF4-FFF2-40B4-BE49-F238E27FC236}">
                  <a16:creationId xmlns:a16="http://schemas.microsoft.com/office/drawing/2014/main" id="{E33101DB-A40E-34E2-D191-09534DC26953}"/>
                </a:ext>
              </a:extLst>
            </p:cNvPr>
            <p:cNvSpPr txBox="1"/>
            <p:nvPr/>
          </p:nvSpPr>
          <p:spPr>
            <a:xfrm>
              <a:off x="6027150" y="3400984"/>
              <a:ext cx="1834121" cy="553998"/>
            </a:xfrm>
            <a:prstGeom prst="rect">
              <a:avLst/>
            </a:prstGeom>
            <a:noFill/>
          </p:spPr>
          <p:txBody>
            <a:bodyPr wrap="square" rtlCol="0">
              <a:spAutoFit/>
            </a:bodyPr>
            <a:lstStyle/>
            <a:p>
              <a:pPr algn="r"/>
              <a:r>
                <a:rPr kumimoji="1" lang="ja-JP" altLang="en-US" sz="1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仮想化や自動化の技術を使い</a:t>
              </a:r>
              <a:endParaRPr kumimoji="1" lang="en-US" altLang="ja-JP" sz="1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r"/>
              <a:r>
                <a:rPr lang="ja-JP" altLang="en-US" sz="1000" b="1" u="sng">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使いたい機能や性能の自由な組合せや変更を実現</a:t>
              </a:r>
              <a:endParaRPr kumimoji="1" lang="ja-JP" altLang="en-US" sz="1000" b="1" u="sng">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grpSp>
      <p:sp>
        <p:nvSpPr>
          <p:cNvPr id="2" name="タイトル 1">
            <a:extLst>
              <a:ext uri="{FF2B5EF4-FFF2-40B4-BE49-F238E27FC236}">
                <a16:creationId xmlns:a16="http://schemas.microsoft.com/office/drawing/2014/main" id="{B94C007F-9952-144D-9312-E1EA3B82CC25}"/>
              </a:ext>
            </a:extLst>
          </p:cNvPr>
          <p:cNvSpPr>
            <a:spLocks noGrp="1"/>
          </p:cNvSpPr>
          <p:nvPr>
            <p:ph type="title"/>
          </p:nvPr>
        </p:nvSpPr>
        <p:spPr/>
        <p:txBody>
          <a:bodyPr/>
          <a:lstStyle/>
          <a:p>
            <a:r>
              <a:rPr kumimoji="1" lang="ja-JP" altLang="en-US"/>
              <a:t>ソフトウェア化とクラウド・コンピューティング</a:t>
            </a:r>
          </a:p>
        </p:txBody>
      </p:sp>
      <p:sp>
        <p:nvSpPr>
          <p:cNvPr id="221" name="正方形/長方形 220">
            <a:extLst>
              <a:ext uri="{FF2B5EF4-FFF2-40B4-BE49-F238E27FC236}">
                <a16:creationId xmlns:a16="http://schemas.microsoft.com/office/drawing/2014/main" id="{EA42D0DE-E460-DC49-BE2C-3C91A445E156}"/>
              </a:ext>
            </a:extLst>
          </p:cNvPr>
          <p:cNvSpPr/>
          <p:nvPr/>
        </p:nvSpPr>
        <p:spPr>
          <a:xfrm>
            <a:off x="1242397" y="4050268"/>
            <a:ext cx="6648720" cy="1306037"/>
          </a:xfrm>
          <a:prstGeom prst="rect">
            <a:avLst/>
          </a:prstGeom>
          <a:solidFill>
            <a:schemeClr val="accent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400" dirty="0">
              <a:solidFill>
                <a:srgbClr val="FFFFFF"/>
              </a:solidFill>
              <a:latin typeface="ＭＳ Ｐゴシック"/>
              <a:ea typeface="ＭＳ Ｐゴシック"/>
              <a:cs typeface="ＭＳ Ｐゴシック"/>
            </a:endParaRPr>
          </a:p>
        </p:txBody>
      </p:sp>
      <p:sp>
        <p:nvSpPr>
          <p:cNvPr id="286" name="正方形/長方形 285">
            <a:extLst>
              <a:ext uri="{FF2B5EF4-FFF2-40B4-BE49-F238E27FC236}">
                <a16:creationId xmlns:a16="http://schemas.microsoft.com/office/drawing/2014/main" id="{73F9D832-8842-5243-9187-20D9418B21E4}"/>
              </a:ext>
            </a:extLst>
          </p:cNvPr>
          <p:cNvSpPr/>
          <p:nvPr/>
        </p:nvSpPr>
        <p:spPr>
          <a:xfrm>
            <a:off x="1283161" y="4089446"/>
            <a:ext cx="6558794" cy="843741"/>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8" name="テキスト ボックス 287">
            <a:extLst>
              <a:ext uri="{FF2B5EF4-FFF2-40B4-BE49-F238E27FC236}">
                <a16:creationId xmlns:a16="http://schemas.microsoft.com/office/drawing/2014/main" id="{A8DDD728-3AC3-1D4C-BB28-3C4DB537DF4A}"/>
              </a:ext>
            </a:extLst>
          </p:cNvPr>
          <p:cNvSpPr txBox="1"/>
          <p:nvPr/>
        </p:nvSpPr>
        <p:spPr>
          <a:xfrm>
            <a:off x="1361581" y="5002985"/>
            <a:ext cx="2441694" cy="338554"/>
          </a:xfrm>
          <a:prstGeom prst="rect">
            <a:avLst/>
          </a:prstGeom>
          <a:noFill/>
        </p:spPr>
        <p:txBody>
          <a:bodyPr wrap="none" rtlCol="0">
            <a:spAutoFit/>
          </a:bodyPr>
          <a:lstStyle/>
          <a:p>
            <a:pPr algn="ctr"/>
            <a:r>
              <a:rPr kumimoji="1" lang="ja-JP" altLang="en-US" sz="16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インフラストラクチャー</a:t>
            </a:r>
          </a:p>
        </p:txBody>
      </p:sp>
      <p:sp>
        <p:nvSpPr>
          <p:cNvPr id="289" name="テキスト ボックス 288">
            <a:extLst>
              <a:ext uri="{FF2B5EF4-FFF2-40B4-BE49-F238E27FC236}">
                <a16:creationId xmlns:a16="http://schemas.microsoft.com/office/drawing/2014/main" id="{99FAEAB0-50F3-2341-80E6-8D3832874B50}"/>
              </a:ext>
            </a:extLst>
          </p:cNvPr>
          <p:cNvSpPr txBox="1"/>
          <p:nvPr/>
        </p:nvSpPr>
        <p:spPr>
          <a:xfrm>
            <a:off x="1361581" y="4557286"/>
            <a:ext cx="1826142" cy="338554"/>
          </a:xfrm>
          <a:prstGeom prst="rect">
            <a:avLst/>
          </a:prstGeom>
          <a:noFill/>
        </p:spPr>
        <p:txBody>
          <a:bodyPr wrap="none" rtlCol="0">
            <a:spAutoFit/>
          </a:bodyPr>
          <a:lstStyle/>
          <a:p>
            <a:pPr algn="ctr"/>
            <a:r>
              <a:rPr kumimoji="1" lang="ja-JP" altLang="en-US" sz="16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プラットフォーム</a:t>
            </a:r>
          </a:p>
        </p:txBody>
      </p:sp>
      <p:sp>
        <p:nvSpPr>
          <p:cNvPr id="285" name="正方形/長方形 284">
            <a:extLst>
              <a:ext uri="{FF2B5EF4-FFF2-40B4-BE49-F238E27FC236}">
                <a16:creationId xmlns:a16="http://schemas.microsoft.com/office/drawing/2014/main" id="{D1C50CB3-CAFB-7245-8942-7DADA3D092B4}"/>
              </a:ext>
            </a:extLst>
          </p:cNvPr>
          <p:cNvSpPr/>
          <p:nvPr/>
        </p:nvSpPr>
        <p:spPr>
          <a:xfrm>
            <a:off x="1334665" y="4116895"/>
            <a:ext cx="6473055" cy="394989"/>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0" name="テキスト ボックス 289">
            <a:extLst>
              <a:ext uri="{FF2B5EF4-FFF2-40B4-BE49-F238E27FC236}">
                <a16:creationId xmlns:a16="http://schemas.microsoft.com/office/drawing/2014/main" id="{967F166A-3BDC-7D45-84D0-10EC5007FB84}"/>
              </a:ext>
            </a:extLst>
          </p:cNvPr>
          <p:cNvSpPr txBox="1"/>
          <p:nvPr/>
        </p:nvSpPr>
        <p:spPr>
          <a:xfrm>
            <a:off x="1361581" y="4143359"/>
            <a:ext cx="1826142" cy="338554"/>
          </a:xfrm>
          <a:prstGeom prst="rect">
            <a:avLst/>
          </a:prstGeom>
          <a:noFill/>
        </p:spPr>
        <p:txBody>
          <a:bodyPr wrap="none" rtlCol="0">
            <a:spAutoFit/>
          </a:bodyPr>
          <a:lstStyle/>
          <a:p>
            <a:pPr algn="ctr"/>
            <a:r>
              <a:rPr kumimoji="1" lang="ja-JP" altLang="en-US" sz="16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アプリケーション</a:t>
            </a:r>
          </a:p>
        </p:txBody>
      </p:sp>
      <p:sp>
        <p:nvSpPr>
          <p:cNvPr id="293" name="テキスト ボックス 292">
            <a:extLst>
              <a:ext uri="{FF2B5EF4-FFF2-40B4-BE49-F238E27FC236}">
                <a16:creationId xmlns:a16="http://schemas.microsoft.com/office/drawing/2014/main" id="{DF6957FA-FB36-144A-A668-C56A8BAEEB8E}"/>
              </a:ext>
            </a:extLst>
          </p:cNvPr>
          <p:cNvSpPr txBox="1"/>
          <p:nvPr/>
        </p:nvSpPr>
        <p:spPr>
          <a:xfrm>
            <a:off x="6007833" y="4147885"/>
            <a:ext cx="1834121" cy="400110"/>
          </a:xfrm>
          <a:prstGeom prst="rect">
            <a:avLst/>
          </a:prstGeom>
          <a:noFill/>
        </p:spPr>
        <p:txBody>
          <a:bodyPr wrap="square" rtlCol="0">
            <a:spAutoFit/>
          </a:bodyPr>
          <a:lstStyle/>
          <a:p>
            <a:pPr algn="r"/>
            <a:r>
              <a:rPr kumimoji="1" lang="ja-JP" altLang="en-US" sz="1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特定の業務処理</a:t>
            </a:r>
            <a:endParaRPr kumimoji="1" lang="en-US" altLang="ja-JP" sz="1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r"/>
            <a:r>
              <a:rPr kumimoji="1" lang="ja-JP" altLang="en-US" sz="1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を行うための</a:t>
            </a:r>
            <a:r>
              <a:rPr kumimoji="1" lang="ja-JP" altLang="en-US" sz="1000" b="1" u="sng">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ソフトウェア</a:t>
            </a:r>
          </a:p>
        </p:txBody>
      </p:sp>
      <p:sp>
        <p:nvSpPr>
          <p:cNvPr id="294" name="テキスト ボックス 293">
            <a:extLst>
              <a:ext uri="{FF2B5EF4-FFF2-40B4-BE49-F238E27FC236}">
                <a16:creationId xmlns:a16="http://schemas.microsoft.com/office/drawing/2014/main" id="{35430961-3193-FD48-B377-51A1D8AE8909}"/>
              </a:ext>
            </a:extLst>
          </p:cNvPr>
          <p:cNvSpPr txBox="1"/>
          <p:nvPr/>
        </p:nvSpPr>
        <p:spPr>
          <a:xfrm>
            <a:off x="5605444" y="4544933"/>
            <a:ext cx="2236510" cy="400110"/>
          </a:xfrm>
          <a:prstGeom prst="rect">
            <a:avLst/>
          </a:prstGeom>
          <a:noFill/>
        </p:spPr>
        <p:txBody>
          <a:bodyPr wrap="none" rtlCol="0">
            <a:spAutoFit/>
          </a:bodyPr>
          <a:lstStyle/>
          <a:p>
            <a:pPr algn="r"/>
            <a:r>
              <a:rPr kumimoji="1" lang="ja-JP" altLang="en-US" sz="1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アプリケーションで共通に使う機能</a:t>
            </a:r>
            <a:endParaRPr kumimoji="1" lang="en-US" altLang="ja-JP" sz="1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r"/>
            <a:r>
              <a:rPr kumimoji="1" lang="ja-JP" altLang="en-US" sz="1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を提供する</a:t>
            </a:r>
            <a:r>
              <a:rPr kumimoji="1" lang="ja-JP" altLang="en-US" sz="1000" b="1" u="sng"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ソフトウェア</a:t>
            </a:r>
          </a:p>
        </p:txBody>
      </p:sp>
      <p:sp>
        <p:nvSpPr>
          <p:cNvPr id="297" name="テキスト ボックス 296">
            <a:extLst>
              <a:ext uri="{FF2B5EF4-FFF2-40B4-BE49-F238E27FC236}">
                <a16:creationId xmlns:a16="http://schemas.microsoft.com/office/drawing/2014/main" id="{66463779-BA7F-0641-A18E-CE0B0BEFD511}"/>
              </a:ext>
            </a:extLst>
          </p:cNvPr>
          <p:cNvSpPr txBox="1"/>
          <p:nvPr/>
        </p:nvSpPr>
        <p:spPr>
          <a:xfrm>
            <a:off x="6018467" y="4956195"/>
            <a:ext cx="1851853" cy="400110"/>
          </a:xfrm>
          <a:prstGeom prst="rect">
            <a:avLst/>
          </a:prstGeom>
          <a:noFill/>
        </p:spPr>
        <p:txBody>
          <a:bodyPr wrap="none" rtlCol="0">
            <a:spAutoFit/>
          </a:bodyPr>
          <a:lstStyle/>
          <a:p>
            <a:pPr algn="r"/>
            <a:r>
              <a:rPr kumimoji="1" lang="ja-JP" altLang="en-US" sz="1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ソフトウェアを動かすための</a:t>
            </a:r>
            <a:endParaRPr kumimoji="1" lang="en-US" altLang="ja-JP" sz="1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r"/>
            <a:r>
              <a:rPr lang="ja-JP" altLang="en-US" sz="1000" b="1" u="sng"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ハードウェアや設備</a:t>
            </a:r>
            <a:endParaRPr kumimoji="1" lang="ja-JP" altLang="en-US" sz="1000" b="1" u="sng"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5" name="テキスト ボックス 4">
            <a:extLst>
              <a:ext uri="{FF2B5EF4-FFF2-40B4-BE49-F238E27FC236}">
                <a16:creationId xmlns:a16="http://schemas.microsoft.com/office/drawing/2014/main" id="{7B9DA443-4039-0909-99E3-84A6AF1CE848}"/>
              </a:ext>
            </a:extLst>
          </p:cNvPr>
          <p:cNvSpPr txBox="1"/>
          <p:nvPr/>
        </p:nvSpPr>
        <p:spPr>
          <a:xfrm>
            <a:off x="3730464" y="4536789"/>
            <a:ext cx="1915909" cy="369332"/>
          </a:xfrm>
          <a:prstGeom prst="rect">
            <a:avLst/>
          </a:prstGeom>
          <a:noFill/>
        </p:spPr>
        <p:txBody>
          <a:bodyPr wrap="none" rtlCol="0">
            <a:spAutoFit/>
          </a:bodyPr>
          <a:lstStyle/>
          <a:p>
            <a:r>
              <a:rPr kumimoji="1" lang="ja-JP" altLang="en-US" sz="9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オペレーティングシステム</a:t>
            </a:r>
            <a:endParaRPr kumimoji="1" lang="en-US" altLang="ja-JP" sz="9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r>
              <a:rPr lang="ja-JP" altLang="en-US" sz="9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データベース管理システム　など</a:t>
            </a:r>
            <a:endParaRPr kumimoji="1" lang="ja-JP" altLang="en-US" sz="9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9" name="テキスト ボックス 8">
            <a:extLst>
              <a:ext uri="{FF2B5EF4-FFF2-40B4-BE49-F238E27FC236}">
                <a16:creationId xmlns:a16="http://schemas.microsoft.com/office/drawing/2014/main" id="{E2003A52-F733-3A8C-C0A6-1185C8C3967D}"/>
              </a:ext>
            </a:extLst>
          </p:cNvPr>
          <p:cNvSpPr txBox="1"/>
          <p:nvPr/>
        </p:nvSpPr>
        <p:spPr>
          <a:xfrm>
            <a:off x="3730464" y="4127970"/>
            <a:ext cx="1454244" cy="369332"/>
          </a:xfrm>
          <a:prstGeom prst="rect">
            <a:avLst/>
          </a:prstGeom>
          <a:noFill/>
        </p:spPr>
        <p:txBody>
          <a:bodyPr wrap="none" rtlCol="0">
            <a:spAutoFit/>
          </a:bodyPr>
          <a:lstStyle/>
          <a:p>
            <a:r>
              <a:rPr kumimoji="1" lang="ja-JP" altLang="en-US" sz="9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販売管理システム</a:t>
            </a:r>
            <a:endParaRPr kumimoji="1" lang="en-US" altLang="ja-JP" sz="9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r>
              <a:rPr lang="ja-JP" altLang="en-US" sz="9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会計管理システム　など</a:t>
            </a:r>
            <a:endParaRPr kumimoji="1" lang="ja-JP" altLang="en-US" sz="9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10" name="テキスト ボックス 9">
            <a:extLst>
              <a:ext uri="{FF2B5EF4-FFF2-40B4-BE49-F238E27FC236}">
                <a16:creationId xmlns:a16="http://schemas.microsoft.com/office/drawing/2014/main" id="{920EA9B2-FAC3-41D9-EF4B-D4A7DE85412E}"/>
              </a:ext>
            </a:extLst>
          </p:cNvPr>
          <p:cNvSpPr txBox="1"/>
          <p:nvPr/>
        </p:nvSpPr>
        <p:spPr>
          <a:xfrm>
            <a:off x="3730463" y="4986973"/>
            <a:ext cx="1915909" cy="369332"/>
          </a:xfrm>
          <a:prstGeom prst="rect">
            <a:avLst/>
          </a:prstGeom>
          <a:noFill/>
        </p:spPr>
        <p:txBody>
          <a:bodyPr wrap="none" rtlCol="0">
            <a:spAutoFit/>
          </a:bodyPr>
          <a:lstStyle/>
          <a:p>
            <a:r>
              <a:rPr kumimoji="1" lang="ja-JP" altLang="en-US" sz="9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サーバー、ストレージ</a:t>
            </a:r>
            <a:endParaRPr kumimoji="1" lang="en-US" altLang="ja-JP" sz="9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r>
              <a:rPr lang="ja-JP" altLang="en-US" sz="9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データセンター、通信回線　など</a:t>
            </a:r>
            <a:endParaRPr kumimoji="1" lang="ja-JP" altLang="en-US" sz="9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grpSp>
        <p:nvGrpSpPr>
          <p:cNvPr id="7" name="グループ化 6">
            <a:extLst>
              <a:ext uri="{FF2B5EF4-FFF2-40B4-BE49-F238E27FC236}">
                <a16:creationId xmlns:a16="http://schemas.microsoft.com/office/drawing/2014/main" id="{DE1A829D-806E-AEB5-59D7-02F91ECF56C6}"/>
              </a:ext>
            </a:extLst>
          </p:cNvPr>
          <p:cNvGrpSpPr/>
          <p:nvPr/>
        </p:nvGrpSpPr>
        <p:grpSpPr>
          <a:xfrm>
            <a:off x="1114741" y="803517"/>
            <a:ext cx="6891542" cy="2472870"/>
            <a:chOff x="1114741" y="803517"/>
            <a:chExt cx="6891542" cy="2472870"/>
          </a:xfrm>
        </p:grpSpPr>
        <p:grpSp>
          <p:nvGrpSpPr>
            <p:cNvPr id="20" name="グループ化 19">
              <a:extLst>
                <a:ext uri="{FF2B5EF4-FFF2-40B4-BE49-F238E27FC236}">
                  <a16:creationId xmlns:a16="http://schemas.microsoft.com/office/drawing/2014/main" id="{5F584041-ACBB-84A5-B097-AB19C21269CB}"/>
                </a:ext>
              </a:extLst>
            </p:cNvPr>
            <p:cNvGrpSpPr/>
            <p:nvPr/>
          </p:nvGrpSpPr>
          <p:grpSpPr>
            <a:xfrm>
              <a:off x="1114741" y="803517"/>
              <a:ext cx="6891542" cy="2472870"/>
              <a:chOff x="1114741" y="803517"/>
              <a:chExt cx="6891542" cy="2472870"/>
            </a:xfrm>
          </p:grpSpPr>
          <p:sp>
            <p:nvSpPr>
              <p:cNvPr id="496" name="正方形/長方形 495">
                <a:extLst>
                  <a:ext uri="{FF2B5EF4-FFF2-40B4-BE49-F238E27FC236}">
                    <a16:creationId xmlns:a16="http://schemas.microsoft.com/office/drawing/2014/main" id="{53209C1F-D1DE-DD4A-961D-CF066AA5ECD3}"/>
                  </a:ext>
                </a:extLst>
              </p:cNvPr>
              <p:cNvSpPr/>
              <p:nvPr/>
            </p:nvSpPr>
            <p:spPr>
              <a:xfrm>
                <a:off x="1140490" y="803517"/>
                <a:ext cx="6859420" cy="1261515"/>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1" name="角丸四角形 500">
                <a:extLst>
                  <a:ext uri="{FF2B5EF4-FFF2-40B4-BE49-F238E27FC236}">
                    <a16:creationId xmlns:a16="http://schemas.microsoft.com/office/drawing/2014/main" id="{C562DB55-21BC-F043-B2F2-AB5549CCDE6A}"/>
                  </a:ext>
                </a:extLst>
              </p:cNvPr>
              <p:cNvSpPr/>
              <p:nvPr/>
            </p:nvSpPr>
            <p:spPr>
              <a:xfrm>
                <a:off x="1114741" y="2769514"/>
                <a:ext cx="6885169" cy="506873"/>
              </a:xfrm>
              <a:prstGeom prst="roundRect">
                <a:avLst>
                  <a:gd name="adj" fmla="val 50000"/>
                </a:avLst>
              </a:prstGeom>
              <a:solidFill>
                <a:schemeClr val="accent5">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en-US" altLang="ja-JP" sz="2800" dirty="0">
                  <a:solidFill>
                    <a:srgbClr val="0000FF"/>
                  </a:solidFill>
                  <a:latin typeface="Meiryo" panose="020B0604030504040204" pitchFamily="34" charset="-128"/>
                  <a:ea typeface="Meiryo" panose="020B0604030504040204" pitchFamily="34" charset="-128"/>
                  <a:cs typeface="ＭＳ Ｐゴシック"/>
                </a:endParaRPr>
              </a:p>
            </p:txBody>
          </p:sp>
          <p:sp>
            <p:nvSpPr>
              <p:cNvPr id="502" name="正方形/長方形 501">
                <a:extLst>
                  <a:ext uri="{FF2B5EF4-FFF2-40B4-BE49-F238E27FC236}">
                    <a16:creationId xmlns:a16="http://schemas.microsoft.com/office/drawing/2014/main" id="{755036F3-2CA7-3345-AE1D-211EC13E75EF}"/>
                  </a:ext>
                </a:extLst>
              </p:cNvPr>
              <p:cNvSpPr/>
              <p:nvPr/>
            </p:nvSpPr>
            <p:spPr>
              <a:xfrm>
                <a:off x="3710225" y="2847562"/>
                <a:ext cx="1723549" cy="400110"/>
              </a:xfrm>
              <a:prstGeom prst="rect">
                <a:avLst/>
              </a:prstGeom>
            </p:spPr>
            <p:txBody>
              <a:bodyPr wrap="none">
                <a:spAutoFit/>
              </a:bodyPr>
              <a:lstStyle/>
              <a:p>
                <a:pPr algn="ctr"/>
                <a:r>
                  <a:rPr lang="ja-JP" altLang="en-US" sz="2000">
                    <a:solidFill>
                      <a:srgbClr val="0000FF"/>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cs typeface="ＭＳ Ｐゴシック"/>
                  </a:rPr>
                  <a:t>ネットワーク</a:t>
                </a:r>
                <a:endParaRPr lang="en-US" altLang="ja-JP" sz="2000" dirty="0">
                  <a:solidFill>
                    <a:srgbClr val="0000FF"/>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cs typeface="ＭＳ Ｐゴシック"/>
                </a:endParaRPr>
              </a:p>
            </p:txBody>
          </p:sp>
          <p:sp>
            <p:nvSpPr>
              <p:cNvPr id="19" name="三角形 18">
                <a:extLst>
                  <a:ext uri="{FF2B5EF4-FFF2-40B4-BE49-F238E27FC236}">
                    <a16:creationId xmlns:a16="http://schemas.microsoft.com/office/drawing/2014/main" id="{2CB8857C-C17F-06CA-3B60-D42670FA71F6}"/>
                  </a:ext>
                </a:extLst>
              </p:cNvPr>
              <p:cNvSpPr/>
              <p:nvPr/>
            </p:nvSpPr>
            <p:spPr>
              <a:xfrm rot="10800000">
                <a:off x="1140490" y="2047125"/>
                <a:ext cx="6865793" cy="800437"/>
              </a:xfrm>
              <a:prstGeom prst="triangl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0" name="テキスト ボックス 499">
                <a:extLst>
                  <a:ext uri="{FF2B5EF4-FFF2-40B4-BE49-F238E27FC236}">
                    <a16:creationId xmlns:a16="http://schemas.microsoft.com/office/drawing/2014/main" id="{DFB5F49C-249F-BB44-AF6F-B1BBFA74935A}"/>
                  </a:ext>
                </a:extLst>
              </p:cNvPr>
              <p:cNvSpPr txBox="1"/>
              <p:nvPr/>
            </p:nvSpPr>
            <p:spPr>
              <a:xfrm>
                <a:off x="2293973" y="1627752"/>
                <a:ext cx="4556054" cy="707886"/>
              </a:xfrm>
              <a:prstGeom prst="rect">
                <a:avLst/>
              </a:prstGeom>
              <a:noFill/>
            </p:spPr>
            <p:txBody>
              <a:bodyPr wrap="none" rtlCol="0">
                <a:spAutoFit/>
              </a:bodyPr>
              <a:lstStyle/>
              <a:p>
                <a:pPr algn="ctr"/>
                <a:r>
                  <a:rPr kumimoji="1" lang="ja-JP" altLang="en-US" sz="2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いつでも／どこでも</a:t>
                </a:r>
                <a:endParaRPr kumimoji="1" lang="en-US" altLang="ja-JP" sz="2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kumimoji="1" lang="en-US" altLang="ja-JP" sz="2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IT</a:t>
                </a:r>
                <a:r>
                  <a:rPr kumimoji="1" lang="ja-JP" altLang="en-US" sz="2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の機能や性能を</a:t>
                </a:r>
                <a:r>
                  <a:rPr kumimoji="1" lang="ja-JP" altLang="en-US" sz="20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サービスとして利用</a:t>
                </a:r>
              </a:p>
            </p:txBody>
          </p:sp>
        </p:grpSp>
        <p:pic>
          <p:nvPicPr>
            <p:cNvPr id="24" name="図 23" descr="アイコン&#10;&#10;自動的に生成された説明">
              <a:extLst>
                <a:ext uri="{FF2B5EF4-FFF2-40B4-BE49-F238E27FC236}">
                  <a16:creationId xmlns:a16="http://schemas.microsoft.com/office/drawing/2014/main" id="{26C7011A-C09A-8535-0EFF-C1FB7EFB02A4}"/>
                </a:ext>
              </a:extLst>
            </p:cNvPr>
            <p:cNvPicPr>
              <a:picLocks noChangeAspect="1"/>
            </p:cNvPicPr>
            <p:nvPr/>
          </p:nvPicPr>
          <p:blipFill>
            <a:blip r:embed="rId3" cstate="print">
              <a:clrChange>
                <a:clrFrom>
                  <a:srgbClr val="FEFEFE"/>
                </a:clrFrom>
                <a:clrTo>
                  <a:srgbClr val="FEFEFE">
                    <a:alpha val="0"/>
                  </a:srgbClr>
                </a:clrTo>
              </a:clrChange>
              <a:lum bright="70000" contrast="-70000"/>
              <a:extLst>
                <a:ext uri="{28A0092B-C50C-407E-A947-70E740481C1C}">
                  <a14:useLocalDpi xmlns:a14="http://schemas.microsoft.com/office/drawing/2010/main"/>
                </a:ext>
              </a:extLst>
            </a:blip>
            <a:stretch>
              <a:fillRect/>
            </a:stretch>
          </p:blipFill>
          <p:spPr>
            <a:xfrm>
              <a:off x="2370851" y="1048865"/>
              <a:ext cx="593604" cy="416221"/>
            </a:xfrm>
            <a:prstGeom prst="rect">
              <a:avLst/>
            </a:prstGeom>
            <a:effectLst>
              <a:outerShdw blurRad="50800" dist="38100" dir="2700000" algn="tl" rotWithShape="0">
                <a:prstClr val="black">
                  <a:alpha val="40000"/>
                </a:prstClr>
              </a:outerShdw>
            </a:effectLst>
          </p:spPr>
        </p:pic>
        <p:pic>
          <p:nvPicPr>
            <p:cNvPr id="25" name="図 24" descr="アイコン&#10;&#10;自動的に生成された説明">
              <a:extLst>
                <a:ext uri="{FF2B5EF4-FFF2-40B4-BE49-F238E27FC236}">
                  <a16:creationId xmlns:a16="http://schemas.microsoft.com/office/drawing/2014/main" id="{38EB93D9-468F-22F0-516C-0BEDC166A4DC}"/>
                </a:ext>
              </a:extLst>
            </p:cNvPr>
            <p:cNvPicPr>
              <a:picLocks noChangeAspect="1"/>
            </p:cNvPicPr>
            <p:nvPr/>
          </p:nvPicPr>
          <p:blipFill>
            <a:blip r:embed="rId4" cstate="print">
              <a:clrChange>
                <a:clrFrom>
                  <a:srgbClr val="FFFFFF"/>
                </a:clrFrom>
                <a:clrTo>
                  <a:srgbClr val="FFFFFF">
                    <a:alpha val="0"/>
                  </a:srgbClr>
                </a:clrTo>
              </a:clrChange>
              <a:lum bright="70000" contrast="-70000"/>
              <a:extLst>
                <a:ext uri="{28A0092B-C50C-407E-A947-70E740481C1C}">
                  <a14:useLocalDpi xmlns:a14="http://schemas.microsoft.com/office/drawing/2010/main"/>
                </a:ext>
              </a:extLst>
            </a:blip>
            <a:stretch>
              <a:fillRect/>
            </a:stretch>
          </p:blipFill>
          <p:spPr>
            <a:xfrm>
              <a:off x="6183304" y="1029609"/>
              <a:ext cx="582486" cy="437376"/>
            </a:xfrm>
            <a:prstGeom prst="rect">
              <a:avLst/>
            </a:prstGeom>
            <a:effectLst>
              <a:outerShdw blurRad="50800" dist="38100" dir="2700000" algn="tl" rotWithShape="0">
                <a:prstClr val="black">
                  <a:alpha val="40000"/>
                </a:prstClr>
              </a:outerShdw>
            </a:effectLst>
          </p:spPr>
        </p:pic>
        <p:pic>
          <p:nvPicPr>
            <p:cNvPr id="26" name="図 25">
              <a:extLst>
                <a:ext uri="{FF2B5EF4-FFF2-40B4-BE49-F238E27FC236}">
                  <a16:creationId xmlns:a16="http://schemas.microsoft.com/office/drawing/2014/main" id="{F525EE94-2EE0-590A-1E11-6F6AE998969E}"/>
                </a:ext>
              </a:extLst>
            </p:cNvPr>
            <p:cNvPicPr>
              <a:picLocks noChangeAspect="1"/>
            </p:cNvPicPr>
            <p:nvPr/>
          </p:nvPicPr>
          <p:blipFill>
            <a:blip r:embed="rId5" cstate="print">
              <a:clrChange>
                <a:clrFrom>
                  <a:srgbClr val="FFFFFF"/>
                </a:clrFrom>
                <a:clrTo>
                  <a:srgbClr val="FFFFFF">
                    <a:alpha val="0"/>
                  </a:srgbClr>
                </a:clrTo>
              </a:clrChange>
              <a:lum bright="70000" contrast="-70000"/>
              <a:extLst>
                <a:ext uri="{28A0092B-C50C-407E-A947-70E740481C1C}">
                  <a14:useLocalDpi xmlns:a14="http://schemas.microsoft.com/office/drawing/2010/main"/>
                </a:ext>
              </a:extLst>
            </a:blip>
            <a:stretch>
              <a:fillRect/>
            </a:stretch>
          </p:blipFill>
          <p:spPr>
            <a:xfrm>
              <a:off x="3303962" y="888014"/>
              <a:ext cx="695537" cy="695537"/>
            </a:xfrm>
            <a:prstGeom prst="rect">
              <a:avLst/>
            </a:prstGeom>
            <a:effectLst>
              <a:outerShdw blurRad="50800" dist="38100" dir="2700000" algn="tl" rotWithShape="0">
                <a:prstClr val="black">
                  <a:alpha val="40000"/>
                </a:prstClr>
              </a:outerShdw>
            </a:effectLst>
          </p:spPr>
        </p:pic>
        <p:pic>
          <p:nvPicPr>
            <p:cNvPr id="27" name="図 26">
              <a:extLst>
                <a:ext uri="{FF2B5EF4-FFF2-40B4-BE49-F238E27FC236}">
                  <a16:creationId xmlns:a16="http://schemas.microsoft.com/office/drawing/2014/main" id="{40E159BC-A1B8-0FE5-D6B7-5556B3396C6A}"/>
                </a:ext>
              </a:extLst>
            </p:cNvPr>
            <p:cNvPicPr>
              <a:picLocks noChangeAspect="1"/>
            </p:cNvPicPr>
            <p:nvPr/>
          </p:nvPicPr>
          <p:blipFill>
            <a:blip r:embed="rId6" cstate="print">
              <a:clrChange>
                <a:clrFrom>
                  <a:srgbClr val="FFFFFF"/>
                </a:clrFrom>
                <a:clrTo>
                  <a:srgbClr val="FFFFFF">
                    <a:alpha val="0"/>
                  </a:srgbClr>
                </a:clrTo>
              </a:clrChange>
              <a:lum bright="70000" contrast="-70000"/>
              <a:extLst>
                <a:ext uri="{28A0092B-C50C-407E-A947-70E740481C1C}">
                  <a14:useLocalDpi xmlns:a14="http://schemas.microsoft.com/office/drawing/2010/main"/>
                </a:ext>
              </a:extLst>
            </a:blip>
            <a:stretch>
              <a:fillRect/>
            </a:stretch>
          </p:blipFill>
          <p:spPr>
            <a:xfrm>
              <a:off x="5204805" y="909206"/>
              <a:ext cx="695538" cy="695538"/>
            </a:xfrm>
            <a:prstGeom prst="rect">
              <a:avLst/>
            </a:prstGeom>
            <a:effectLst>
              <a:outerShdw blurRad="50800" dist="38100" dir="2700000" algn="tl" rotWithShape="0">
                <a:prstClr val="black">
                  <a:alpha val="40000"/>
                </a:prstClr>
              </a:outerShdw>
            </a:effectLst>
          </p:spPr>
        </p:pic>
        <p:pic>
          <p:nvPicPr>
            <p:cNvPr id="28" name="図 27">
              <a:extLst>
                <a:ext uri="{FF2B5EF4-FFF2-40B4-BE49-F238E27FC236}">
                  <a16:creationId xmlns:a16="http://schemas.microsoft.com/office/drawing/2014/main" id="{21B5AC5E-59AD-255A-3968-A2D7CFE5A85C}"/>
                </a:ext>
              </a:extLst>
            </p:cNvPr>
            <p:cNvPicPr>
              <a:picLocks noChangeAspect="1"/>
            </p:cNvPicPr>
            <p:nvPr/>
          </p:nvPicPr>
          <p:blipFill>
            <a:blip r:embed="rId7" cstate="print">
              <a:clrChange>
                <a:clrFrom>
                  <a:srgbClr val="FEFEFE"/>
                </a:clrFrom>
                <a:clrTo>
                  <a:srgbClr val="FEFEFE">
                    <a:alpha val="0"/>
                  </a:srgbClr>
                </a:clrTo>
              </a:clrChange>
              <a:lum bright="70000" contrast="-70000"/>
              <a:extLst>
                <a:ext uri="{28A0092B-C50C-407E-A947-70E740481C1C}">
                  <a14:useLocalDpi xmlns:a14="http://schemas.microsoft.com/office/drawing/2010/main"/>
                </a:ext>
              </a:extLst>
            </a:blip>
            <a:stretch>
              <a:fillRect/>
            </a:stretch>
          </p:blipFill>
          <p:spPr>
            <a:xfrm>
              <a:off x="4194816" y="879792"/>
              <a:ext cx="754368" cy="754368"/>
            </a:xfrm>
            <a:prstGeom prst="rect">
              <a:avLst/>
            </a:prstGeom>
            <a:effectLst>
              <a:outerShdw blurRad="50800" dist="38100" dir="2700000" algn="tl" rotWithShape="0">
                <a:prstClr val="black">
                  <a:alpha val="40000"/>
                </a:prstClr>
              </a:outerShdw>
            </a:effectLst>
          </p:spPr>
        </p:pic>
      </p:grpSp>
    </p:spTree>
    <p:extLst>
      <p:ext uri="{BB962C8B-B14F-4D97-AF65-F5344CB8AC3E}">
        <p14:creationId xmlns:p14="http://schemas.microsoft.com/office/powerpoint/2010/main" val="4391064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wipe(down)">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830355" y="2775338"/>
            <a:ext cx="7499634"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2800">
                <a:solidFill>
                  <a:srgbClr val="FFFFFF"/>
                </a:solidFill>
                <a:latin typeface="Meiryo" panose="020B0604030504040204" pitchFamily="34" charset="-128"/>
                <a:ea typeface="Meiryo" panose="020B0604030504040204" pitchFamily="34" charset="-128"/>
                <a:cs typeface="Arial"/>
              </a:rPr>
              <a:t>基礎知識</a:t>
            </a:r>
            <a:endParaRPr lang="en-US" altLang="ja-JP" sz="2000" dirty="0">
              <a:solidFill>
                <a:srgbClr val="FFFFFF"/>
              </a:solidFill>
              <a:effectLst/>
              <a:latin typeface="Meiryo" panose="020B0604030504040204" pitchFamily="34" charset="-128"/>
              <a:ea typeface="Meiryo" panose="020B0604030504040204" pitchFamily="34" charset="-128"/>
              <a:cs typeface="Arial"/>
            </a:endParaRPr>
          </a:p>
        </p:txBody>
      </p:sp>
      <p:sp>
        <p:nvSpPr>
          <p:cNvPr id="7" name="正方形/長方形 6"/>
          <p:cNvSpPr/>
          <p:nvPr/>
        </p:nvSpPr>
        <p:spPr>
          <a:xfrm>
            <a:off x="830354" y="2775338"/>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
        <p:nvSpPr>
          <p:cNvPr id="2" name="正方形/長方形 1">
            <a:extLst>
              <a:ext uri="{FF2B5EF4-FFF2-40B4-BE49-F238E27FC236}">
                <a16:creationId xmlns:a16="http://schemas.microsoft.com/office/drawing/2014/main" id="{D28F7017-5CDC-2D4B-8E24-6F071AA174E5}"/>
              </a:ext>
            </a:extLst>
          </p:cNvPr>
          <p:cNvSpPr/>
          <p:nvPr/>
        </p:nvSpPr>
        <p:spPr>
          <a:xfrm>
            <a:off x="814011" y="2406006"/>
            <a:ext cx="5272597" cy="369332"/>
          </a:xfrm>
          <a:prstGeom prst="rect">
            <a:avLst/>
          </a:prstGeom>
        </p:spPr>
        <p:txBody>
          <a:bodyPr wrap="none">
            <a:spAutoFit/>
          </a:bodyPr>
          <a:lstStyle/>
          <a:p>
            <a:r>
              <a:rPr lang="ja-JP" altLang="en-US">
                <a:solidFill>
                  <a:srgbClr val="0070C0"/>
                </a:solidFill>
                <a:latin typeface="Meiryo" panose="020B0604030504040204" pitchFamily="34" charset="-128"/>
                <a:ea typeface="Meiryo" panose="020B0604030504040204" pitchFamily="34" charset="-128"/>
                <a:cs typeface="Arial"/>
              </a:rPr>
              <a:t>最新</a:t>
            </a:r>
            <a:r>
              <a:rPr lang="en-US" altLang="ja-JP" dirty="0">
                <a:solidFill>
                  <a:srgbClr val="0070C0"/>
                </a:solidFill>
                <a:latin typeface="Meiryo" panose="020B0604030504040204" pitchFamily="34" charset="-128"/>
                <a:ea typeface="Meiryo" panose="020B0604030504040204" pitchFamily="34" charset="-128"/>
                <a:cs typeface="Arial"/>
              </a:rPr>
              <a:t>IT</a:t>
            </a:r>
            <a:r>
              <a:rPr lang="ja-JP" altLang="en-US">
                <a:solidFill>
                  <a:srgbClr val="0070C0"/>
                </a:solidFill>
                <a:latin typeface="Meiryo" panose="020B0604030504040204" pitchFamily="34" charset="-128"/>
                <a:ea typeface="Meiryo" panose="020B0604030504040204" pitchFamily="34" charset="-128"/>
                <a:cs typeface="Arial"/>
              </a:rPr>
              <a:t>トレンドを理解するために知っておきたい</a:t>
            </a:r>
            <a:endParaRPr lang="en-US" altLang="ja-JP" dirty="0">
              <a:solidFill>
                <a:srgbClr val="0070C0"/>
              </a:solidFill>
              <a:latin typeface="Meiryo" panose="020B0604030504040204" pitchFamily="34" charset="-128"/>
              <a:ea typeface="Meiryo" panose="020B0604030504040204" pitchFamily="34" charset="-128"/>
              <a:cs typeface="Arial"/>
            </a:endParaRPr>
          </a:p>
        </p:txBody>
      </p:sp>
    </p:spTree>
    <p:extLst>
      <p:ext uri="{BB962C8B-B14F-4D97-AF65-F5344CB8AC3E}">
        <p14:creationId xmlns:p14="http://schemas.microsoft.com/office/powerpoint/2010/main" val="487898"/>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dirty="0">
                <a:solidFill>
                  <a:srgbClr val="FFFFFF"/>
                </a:solidFill>
                <a:effectLst/>
                <a:latin typeface="Meiryo" panose="020B0604030504040204" pitchFamily="34" charset="-128"/>
                <a:ea typeface="Meiryo" panose="020B0604030504040204" pitchFamily="34" charset="-128"/>
                <a:cs typeface="Arial"/>
              </a:rPr>
              <a:t>仮想化の種類</a:t>
            </a: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3265151532"/>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bwMode="auto">
          <a:xfrm>
            <a:off x="762000" y="996046"/>
            <a:ext cx="7620000" cy="3890203"/>
          </a:xfrm>
          <a:prstGeom prst="roundRect">
            <a:avLst>
              <a:gd name="adj" fmla="val 0"/>
            </a:avLst>
          </a:prstGeom>
          <a:solidFill>
            <a:srgbClr val="FFFBD2"/>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Meiryo" panose="020B0604030504040204" pitchFamily="34" charset="-128"/>
              <a:ea typeface="Meiryo" panose="020B0604030504040204" pitchFamily="34" charset="-128"/>
            </a:endParaRPr>
          </a:p>
        </p:txBody>
      </p:sp>
      <p:sp>
        <p:nvSpPr>
          <p:cNvPr id="7" name="角丸四角形 6"/>
          <p:cNvSpPr/>
          <p:nvPr/>
        </p:nvSpPr>
        <p:spPr bwMode="auto">
          <a:xfrm>
            <a:off x="762000" y="5114850"/>
            <a:ext cx="7620000" cy="1295400"/>
          </a:xfrm>
          <a:prstGeom prst="roundRect">
            <a:avLst>
              <a:gd name="adj" fmla="val 0"/>
            </a:avLst>
          </a:prstGeom>
          <a:solidFill>
            <a:schemeClr val="accent5">
              <a:lumMod val="20000"/>
              <a:lumOff val="8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defTabSz="914400" fontAlgn="base">
              <a:spcBef>
                <a:spcPct val="20000"/>
              </a:spcBef>
              <a:spcAft>
                <a:spcPct val="0"/>
              </a:spcAft>
            </a:pPr>
            <a:endParaRPr kumimoji="0" lang="ja-JP" altLang="en-US" sz="1200">
              <a:solidFill>
                <a:srgbClr val="484848"/>
              </a:solidFill>
              <a:latin typeface="Meiryo" panose="020B0604030504040204" pitchFamily="34" charset="-128"/>
              <a:ea typeface="Meiryo" panose="020B0604030504040204" pitchFamily="34" charset="-128"/>
            </a:endParaRPr>
          </a:p>
        </p:txBody>
      </p:sp>
      <p:sp>
        <p:nvSpPr>
          <p:cNvPr id="8" name="正方形/長方形 7"/>
          <p:cNvSpPr/>
          <p:nvPr/>
        </p:nvSpPr>
        <p:spPr bwMode="auto">
          <a:xfrm>
            <a:off x="1905000" y="1685850"/>
            <a:ext cx="457200" cy="381000"/>
          </a:xfrm>
          <a:prstGeom prst="rect">
            <a:avLst/>
          </a:prstGeom>
          <a:solidFill>
            <a:srgbClr val="00FF0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Meiryo" panose="020B0604030504040204" pitchFamily="34" charset="-128"/>
              <a:ea typeface="Meiryo" panose="020B0604030504040204" pitchFamily="34" charset="-128"/>
            </a:endParaRPr>
          </a:p>
        </p:txBody>
      </p:sp>
      <p:sp>
        <p:nvSpPr>
          <p:cNvPr id="9" name="正方形/長方形 8"/>
          <p:cNvSpPr/>
          <p:nvPr/>
        </p:nvSpPr>
        <p:spPr bwMode="auto">
          <a:xfrm>
            <a:off x="1295400" y="1685850"/>
            <a:ext cx="457200" cy="381000"/>
          </a:xfrm>
          <a:prstGeom prst="rect">
            <a:avLst/>
          </a:prstGeom>
          <a:solidFill>
            <a:srgbClr val="00FF0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Meiryo" panose="020B0604030504040204" pitchFamily="34" charset="-128"/>
              <a:ea typeface="Meiryo" panose="020B0604030504040204" pitchFamily="34" charset="-128"/>
            </a:endParaRPr>
          </a:p>
        </p:txBody>
      </p:sp>
      <p:sp>
        <p:nvSpPr>
          <p:cNvPr id="10" name="正方形/長方形 9"/>
          <p:cNvSpPr/>
          <p:nvPr/>
        </p:nvSpPr>
        <p:spPr bwMode="auto">
          <a:xfrm>
            <a:off x="2514600" y="1685850"/>
            <a:ext cx="457200" cy="381000"/>
          </a:xfrm>
          <a:prstGeom prst="rect">
            <a:avLst/>
          </a:prstGeom>
          <a:solidFill>
            <a:srgbClr val="00FF0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Meiryo" panose="020B0604030504040204" pitchFamily="34" charset="-128"/>
              <a:ea typeface="Meiryo" panose="020B0604030504040204" pitchFamily="34" charset="-128"/>
            </a:endParaRPr>
          </a:p>
        </p:txBody>
      </p:sp>
      <p:sp>
        <p:nvSpPr>
          <p:cNvPr id="14" name="正方形/長方形 13"/>
          <p:cNvSpPr/>
          <p:nvPr/>
        </p:nvSpPr>
        <p:spPr bwMode="auto">
          <a:xfrm>
            <a:off x="3733800" y="1685850"/>
            <a:ext cx="1676400" cy="381000"/>
          </a:xfrm>
          <a:prstGeom prst="rect">
            <a:avLst/>
          </a:prstGeom>
          <a:solidFill>
            <a:srgbClr val="0000FF"/>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Meiryo" panose="020B0604030504040204" pitchFamily="34" charset="-128"/>
              <a:ea typeface="Meiryo" panose="020B0604030504040204" pitchFamily="34" charset="-128"/>
            </a:endParaRPr>
          </a:p>
        </p:txBody>
      </p:sp>
      <p:sp>
        <p:nvSpPr>
          <p:cNvPr id="15" name="六角形 14"/>
          <p:cNvSpPr/>
          <p:nvPr/>
        </p:nvSpPr>
        <p:spPr bwMode="auto">
          <a:xfrm>
            <a:off x="6172200" y="1685850"/>
            <a:ext cx="1676400" cy="457200"/>
          </a:xfrm>
          <a:prstGeom prst="hexagon">
            <a:avLst>
              <a:gd name="adj" fmla="val 78140"/>
              <a:gd name="vf" fmla="val 115470"/>
            </a:avLst>
          </a:prstGeom>
          <a:solidFill>
            <a:srgbClr val="80000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Meiryo" panose="020B0604030504040204" pitchFamily="34" charset="-128"/>
              <a:ea typeface="Meiryo" panose="020B0604030504040204" pitchFamily="34" charset="-128"/>
            </a:endParaRPr>
          </a:p>
        </p:txBody>
      </p:sp>
      <p:sp>
        <p:nvSpPr>
          <p:cNvPr id="16" name="正方形/長方形 15"/>
          <p:cNvSpPr/>
          <p:nvPr/>
        </p:nvSpPr>
        <p:spPr bwMode="auto">
          <a:xfrm>
            <a:off x="1295400" y="5419650"/>
            <a:ext cx="1676400" cy="381000"/>
          </a:xfrm>
          <a:prstGeom prst="rect">
            <a:avLst/>
          </a:prstGeom>
          <a:solidFill>
            <a:srgbClr val="038006"/>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Meiryo" panose="020B0604030504040204" pitchFamily="34" charset="-128"/>
              <a:ea typeface="Meiryo" panose="020B0604030504040204" pitchFamily="34" charset="-128"/>
            </a:endParaRPr>
          </a:p>
        </p:txBody>
      </p:sp>
      <p:sp>
        <p:nvSpPr>
          <p:cNvPr id="17" name="正方形/長方形 16"/>
          <p:cNvSpPr/>
          <p:nvPr/>
        </p:nvSpPr>
        <p:spPr bwMode="auto">
          <a:xfrm>
            <a:off x="4343400" y="5419650"/>
            <a:ext cx="457200" cy="381000"/>
          </a:xfrm>
          <a:prstGeom prst="rect">
            <a:avLst/>
          </a:prstGeom>
          <a:solidFill>
            <a:srgbClr val="00009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Meiryo" panose="020B0604030504040204" pitchFamily="34" charset="-128"/>
              <a:ea typeface="Meiryo" panose="020B0604030504040204" pitchFamily="34" charset="-128"/>
            </a:endParaRPr>
          </a:p>
        </p:txBody>
      </p:sp>
      <p:sp>
        <p:nvSpPr>
          <p:cNvPr id="18" name="正方形/長方形 17"/>
          <p:cNvSpPr/>
          <p:nvPr/>
        </p:nvSpPr>
        <p:spPr bwMode="auto">
          <a:xfrm>
            <a:off x="3733800" y="5419650"/>
            <a:ext cx="457200" cy="381000"/>
          </a:xfrm>
          <a:prstGeom prst="rect">
            <a:avLst/>
          </a:prstGeom>
          <a:solidFill>
            <a:srgbClr val="00009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Meiryo" panose="020B0604030504040204" pitchFamily="34" charset="-128"/>
              <a:ea typeface="Meiryo" panose="020B0604030504040204" pitchFamily="34" charset="-128"/>
            </a:endParaRPr>
          </a:p>
        </p:txBody>
      </p:sp>
      <p:sp>
        <p:nvSpPr>
          <p:cNvPr id="19" name="正方形/長方形 18"/>
          <p:cNvSpPr/>
          <p:nvPr/>
        </p:nvSpPr>
        <p:spPr bwMode="auto">
          <a:xfrm>
            <a:off x="4953000" y="5419650"/>
            <a:ext cx="457200" cy="381000"/>
          </a:xfrm>
          <a:prstGeom prst="rect">
            <a:avLst/>
          </a:prstGeom>
          <a:solidFill>
            <a:srgbClr val="00009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Meiryo" panose="020B0604030504040204" pitchFamily="34" charset="-128"/>
              <a:ea typeface="Meiryo" panose="020B0604030504040204" pitchFamily="34" charset="-128"/>
            </a:endParaRPr>
          </a:p>
        </p:txBody>
      </p:sp>
      <p:sp>
        <p:nvSpPr>
          <p:cNvPr id="20" name="正方形/長方形 19"/>
          <p:cNvSpPr/>
          <p:nvPr/>
        </p:nvSpPr>
        <p:spPr bwMode="auto">
          <a:xfrm>
            <a:off x="6172200" y="5419650"/>
            <a:ext cx="1676400" cy="381000"/>
          </a:xfrm>
          <a:prstGeom prst="rect">
            <a:avLst/>
          </a:prstGeom>
          <a:solidFill>
            <a:schemeClr val="accent5">
              <a:lumMod val="5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Meiryo" panose="020B0604030504040204" pitchFamily="34" charset="-128"/>
              <a:ea typeface="Meiryo" panose="020B0604030504040204" pitchFamily="34" charset="-128"/>
            </a:endParaRPr>
          </a:p>
        </p:txBody>
      </p:sp>
      <p:sp>
        <p:nvSpPr>
          <p:cNvPr id="21" name="テキスト ボックス 20"/>
          <p:cNvSpPr txBox="1"/>
          <p:nvPr/>
        </p:nvSpPr>
        <p:spPr>
          <a:xfrm>
            <a:off x="3094672" y="5876850"/>
            <a:ext cx="2954656" cy="461665"/>
          </a:xfrm>
          <a:prstGeom prst="rect">
            <a:avLst/>
          </a:prstGeom>
          <a:noFill/>
          <a:effectLst/>
        </p:spPr>
        <p:txBody>
          <a:bodyPr wrap="none" rtlCol="0">
            <a:spAutoFit/>
          </a:bodyPr>
          <a:lstStyle/>
          <a:p>
            <a:pPr algn="ctr"/>
            <a:r>
              <a:rPr kumimoji="1" lang="ja-JP" altLang="en-US" sz="2400" dirty="0">
                <a:solidFill>
                  <a:srgbClr val="000090"/>
                </a:solidFill>
                <a:latin typeface="Meiryo" panose="020B0604030504040204" pitchFamily="34" charset="-128"/>
                <a:ea typeface="Meiryo" panose="020B0604030504040204" pitchFamily="34" charset="-128"/>
                <a:cs typeface="ＤＦＰ太丸ゴシック体"/>
              </a:rPr>
              <a:t>物理資源・物理機械</a:t>
            </a:r>
          </a:p>
        </p:txBody>
      </p:sp>
      <p:sp>
        <p:nvSpPr>
          <p:cNvPr id="23" name="テキスト ボックス 22"/>
          <p:cNvSpPr txBox="1"/>
          <p:nvPr/>
        </p:nvSpPr>
        <p:spPr>
          <a:xfrm>
            <a:off x="1219200" y="1194525"/>
            <a:ext cx="1826141" cy="338554"/>
          </a:xfrm>
          <a:prstGeom prst="rect">
            <a:avLst/>
          </a:prstGeom>
          <a:noFill/>
          <a:effectLst/>
        </p:spPr>
        <p:txBody>
          <a:bodyPr wrap="none" rtlCol="0">
            <a:spAutoFit/>
          </a:bodyPr>
          <a:lstStyle/>
          <a:p>
            <a:pPr algn="ctr"/>
            <a:r>
              <a:rPr kumimoji="1" lang="ja-JP" altLang="en-US" sz="1600" dirty="0">
                <a:solidFill>
                  <a:srgbClr val="008000"/>
                </a:solidFill>
                <a:effectLst/>
                <a:latin typeface="Meiryo" panose="020B0604030504040204" pitchFamily="34" charset="-128"/>
                <a:ea typeface="Meiryo" panose="020B0604030504040204" pitchFamily="34" charset="-128"/>
                <a:cs typeface="ＤＦＰ太丸ゴシック体"/>
              </a:rPr>
              <a:t>サーバーの仮想化</a:t>
            </a:r>
            <a:endParaRPr kumimoji="1" lang="en-US" altLang="ja-JP" sz="1600" dirty="0">
              <a:solidFill>
                <a:srgbClr val="008000"/>
              </a:solidFill>
              <a:effectLst/>
              <a:latin typeface="Meiryo" panose="020B0604030504040204" pitchFamily="34" charset="-128"/>
              <a:ea typeface="Meiryo" panose="020B0604030504040204" pitchFamily="34" charset="-128"/>
              <a:cs typeface="ＤＦＰ太丸ゴシック体"/>
            </a:endParaRPr>
          </a:p>
        </p:txBody>
      </p:sp>
      <p:sp>
        <p:nvSpPr>
          <p:cNvPr id="24" name="テキスト ボックス 23"/>
          <p:cNvSpPr txBox="1"/>
          <p:nvPr/>
        </p:nvSpPr>
        <p:spPr>
          <a:xfrm>
            <a:off x="3556337" y="1194525"/>
            <a:ext cx="2031325" cy="338554"/>
          </a:xfrm>
          <a:prstGeom prst="rect">
            <a:avLst/>
          </a:prstGeom>
          <a:noFill/>
          <a:effectLst/>
        </p:spPr>
        <p:txBody>
          <a:bodyPr wrap="none" rtlCol="0">
            <a:spAutoFit/>
          </a:bodyPr>
          <a:lstStyle/>
          <a:p>
            <a:pPr algn="ctr"/>
            <a:r>
              <a:rPr kumimoji="1" lang="ja-JP" altLang="en-US" sz="1600" dirty="0">
                <a:solidFill>
                  <a:srgbClr val="3366FF"/>
                </a:solidFill>
                <a:effectLst/>
                <a:latin typeface="Meiryo" panose="020B0604030504040204" pitchFamily="34" charset="-128"/>
                <a:ea typeface="Meiryo" panose="020B0604030504040204" pitchFamily="34" charset="-128"/>
                <a:cs typeface="ＤＦＰ太丸ゴシック体"/>
              </a:rPr>
              <a:t>ストレージの仮想化</a:t>
            </a:r>
            <a:endParaRPr kumimoji="1" lang="en-US" altLang="ja-JP" sz="1600" dirty="0">
              <a:solidFill>
                <a:srgbClr val="3366FF"/>
              </a:solidFill>
              <a:effectLst/>
              <a:latin typeface="Meiryo" panose="020B0604030504040204" pitchFamily="34" charset="-128"/>
              <a:ea typeface="Meiryo" panose="020B0604030504040204" pitchFamily="34" charset="-128"/>
              <a:cs typeface="ＤＦＰ太丸ゴシック体"/>
            </a:endParaRPr>
          </a:p>
        </p:txBody>
      </p:sp>
      <p:sp>
        <p:nvSpPr>
          <p:cNvPr id="25" name="テキスト ボックス 24"/>
          <p:cNvSpPr txBox="1"/>
          <p:nvPr/>
        </p:nvSpPr>
        <p:spPr>
          <a:xfrm>
            <a:off x="5966843" y="1194525"/>
            <a:ext cx="2113079" cy="338554"/>
          </a:xfrm>
          <a:prstGeom prst="rect">
            <a:avLst/>
          </a:prstGeom>
          <a:noFill/>
          <a:effectLst/>
        </p:spPr>
        <p:txBody>
          <a:bodyPr wrap="none" rtlCol="0">
            <a:spAutoFit/>
          </a:bodyPr>
          <a:lstStyle/>
          <a:p>
            <a:pPr algn="ctr"/>
            <a:r>
              <a:rPr kumimoji="1" lang="en-US" altLang="ja-JP" sz="1600" dirty="0">
                <a:solidFill>
                  <a:srgbClr val="800000"/>
                </a:solidFill>
                <a:effectLst/>
                <a:latin typeface="Meiryo" panose="020B0604030504040204" pitchFamily="34" charset="-128"/>
                <a:ea typeface="Meiryo" panose="020B0604030504040204" pitchFamily="34" charset="-128"/>
                <a:cs typeface="ＤＦＰ太丸ゴシック体"/>
              </a:rPr>
              <a:t>OS</a:t>
            </a:r>
            <a:r>
              <a:rPr kumimoji="1" lang="ja-JP" altLang="en-US" sz="1600">
                <a:solidFill>
                  <a:srgbClr val="800000"/>
                </a:solidFill>
                <a:effectLst/>
                <a:latin typeface="Meiryo" panose="020B0604030504040204" pitchFamily="34" charset="-128"/>
                <a:ea typeface="Meiryo" panose="020B0604030504040204" pitchFamily="34" charset="-128"/>
                <a:cs typeface="ＤＦＰ太丸ゴシック体"/>
              </a:rPr>
              <a:t>エミュレーション</a:t>
            </a:r>
            <a:endParaRPr kumimoji="1" lang="en-US" altLang="ja-JP" sz="1600" dirty="0">
              <a:solidFill>
                <a:srgbClr val="800000"/>
              </a:solidFill>
              <a:effectLst/>
              <a:latin typeface="Meiryo" panose="020B0604030504040204" pitchFamily="34" charset="-128"/>
              <a:ea typeface="Meiryo" panose="020B0604030504040204" pitchFamily="34" charset="-128"/>
              <a:cs typeface="ＤＦＰ太丸ゴシック体"/>
            </a:endParaRPr>
          </a:p>
        </p:txBody>
      </p:sp>
      <p:sp>
        <p:nvSpPr>
          <p:cNvPr id="26" name="上矢印 25"/>
          <p:cNvSpPr/>
          <p:nvPr/>
        </p:nvSpPr>
        <p:spPr bwMode="auto">
          <a:xfrm>
            <a:off x="1676400" y="2219250"/>
            <a:ext cx="914400" cy="3124200"/>
          </a:xfrm>
          <a:prstGeom prst="upArrow">
            <a:avLst/>
          </a:prstGeom>
          <a:solidFill>
            <a:schemeClr val="accent5">
              <a:lumMod val="40000"/>
              <a:lumOff val="6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Meiryo" panose="020B0604030504040204" pitchFamily="34" charset="-128"/>
              <a:ea typeface="Meiryo" panose="020B0604030504040204" pitchFamily="34" charset="-128"/>
            </a:endParaRPr>
          </a:p>
        </p:txBody>
      </p:sp>
      <p:sp>
        <p:nvSpPr>
          <p:cNvPr id="27" name="上矢印 26"/>
          <p:cNvSpPr/>
          <p:nvPr/>
        </p:nvSpPr>
        <p:spPr bwMode="auto">
          <a:xfrm>
            <a:off x="4114800" y="2219250"/>
            <a:ext cx="914400" cy="3124200"/>
          </a:xfrm>
          <a:prstGeom prst="upArrow">
            <a:avLst/>
          </a:prstGeom>
          <a:solidFill>
            <a:schemeClr val="accent5">
              <a:lumMod val="40000"/>
              <a:lumOff val="6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Meiryo" panose="020B0604030504040204" pitchFamily="34" charset="-128"/>
              <a:ea typeface="Meiryo" panose="020B0604030504040204" pitchFamily="34" charset="-128"/>
            </a:endParaRPr>
          </a:p>
        </p:txBody>
      </p:sp>
      <p:sp>
        <p:nvSpPr>
          <p:cNvPr id="28" name="上矢印 27"/>
          <p:cNvSpPr/>
          <p:nvPr/>
        </p:nvSpPr>
        <p:spPr bwMode="auto">
          <a:xfrm>
            <a:off x="6553200" y="2219250"/>
            <a:ext cx="914400" cy="3124200"/>
          </a:xfrm>
          <a:prstGeom prst="upArrow">
            <a:avLst/>
          </a:prstGeom>
          <a:solidFill>
            <a:schemeClr val="accent5">
              <a:lumMod val="40000"/>
              <a:lumOff val="6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Meiryo" panose="020B0604030504040204" pitchFamily="34" charset="-128"/>
              <a:ea typeface="Meiryo" panose="020B0604030504040204" pitchFamily="34" charset="-128"/>
            </a:endParaRPr>
          </a:p>
        </p:txBody>
      </p:sp>
      <p:sp>
        <p:nvSpPr>
          <p:cNvPr id="11" name="正方形/長方形 10"/>
          <p:cNvSpPr/>
          <p:nvPr/>
        </p:nvSpPr>
        <p:spPr bwMode="auto">
          <a:xfrm>
            <a:off x="1295400" y="3362250"/>
            <a:ext cx="1676400" cy="609600"/>
          </a:xfrm>
          <a:prstGeom prst="rect">
            <a:avLst/>
          </a:prstGeom>
          <a:solidFill>
            <a:srgbClr val="FF660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a:ln>
                  <a:noFill/>
                </a:ln>
                <a:solidFill>
                  <a:srgbClr val="FFFFFF"/>
                </a:solidFill>
                <a:effectLst/>
                <a:latin typeface="Meiryo" panose="020B0604030504040204" pitchFamily="34" charset="-128"/>
                <a:ea typeface="Meiryo" panose="020B0604030504040204" pitchFamily="34" charset="-128"/>
                <a:cs typeface="ＤＦＰ太丸ゴシック体"/>
              </a:rPr>
              <a:t>パーティショニング</a:t>
            </a:r>
            <a:endParaRPr kumimoji="0" lang="en-US" altLang="ja-JP" sz="1200" b="0" i="0" u="none" strike="noStrike" cap="none" normalizeH="0" baseline="0" dirty="0">
              <a:ln>
                <a:noFill/>
              </a:ln>
              <a:solidFill>
                <a:srgbClr val="FFFFFF"/>
              </a:solidFill>
              <a:effectLst/>
              <a:latin typeface="Meiryo" panose="020B0604030504040204" pitchFamily="34" charset="-128"/>
              <a:ea typeface="Meiryo" panose="020B0604030504040204" pitchFamily="34" charset="-128"/>
              <a:cs typeface="ＤＦＰ太丸ゴシック体"/>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sz="1800" dirty="0">
                <a:solidFill>
                  <a:srgbClr val="FFFFFF"/>
                </a:solidFill>
                <a:latin typeface="Meiryo" panose="020B0604030504040204" pitchFamily="34" charset="-128"/>
                <a:ea typeface="Meiryo" panose="020B0604030504040204" pitchFamily="34" charset="-128"/>
                <a:cs typeface="ＤＦＰ太丸ゴシック体"/>
              </a:rPr>
              <a:t>分　割</a:t>
            </a:r>
            <a:endParaRPr kumimoji="0" lang="ja-JP" altLang="en-US" sz="1800" b="0" i="0" u="none" strike="noStrike" cap="none" normalizeH="0" baseline="0" dirty="0">
              <a:ln>
                <a:noFill/>
              </a:ln>
              <a:solidFill>
                <a:srgbClr val="FFFFFF"/>
              </a:solidFill>
              <a:effectLst/>
              <a:latin typeface="Meiryo" panose="020B0604030504040204" pitchFamily="34" charset="-128"/>
              <a:ea typeface="Meiryo" panose="020B0604030504040204" pitchFamily="34" charset="-128"/>
              <a:cs typeface="ＤＦＰ太丸ゴシック体"/>
            </a:endParaRPr>
          </a:p>
        </p:txBody>
      </p:sp>
      <p:sp>
        <p:nvSpPr>
          <p:cNvPr id="12" name="正方形/長方形 11"/>
          <p:cNvSpPr/>
          <p:nvPr/>
        </p:nvSpPr>
        <p:spPr bwMode="auto">
          <a:xfrm>
            <a:off x="3733800" y="3362250"/>
            <a:ext cx="1676400" cy="609600"/>
          </a:xfrm>
          <a:prstGeom prst="rect">
            <a:avLst/>
          </a:prstGeom>
          <a:solidFill>
            <a:srgbClr val="FF660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a:ln>
                  <a:noFill/>
                </a:ln>
                <a:solidFill>
                  <a:srgbClr val="FFFFFF"/>
                </a:solidFill>
                <a:effectLst/>
                <a:latin typeface="Meiryo" panose="020B0604030504040204" pitchFamily="34" charset="-128"/>
                <a:ea typeface="Meiryo" panose="020B0604030504040204" pitchFamily="34" charset="-128"/>
                <a:cs typeface="ＤＦＰ太丸ゴシック体"/>
              </a:rPr>
              <a:t>アグリゲーション</a:t>
            </a:r>
            <a:endParaRPr kumimoji="0" lang="en-US" altLang="ja-JP" sz="1200" b="0" i="0" u="none" strike="noStrike" cap="none" normalizeH="0" baseline="0" dirty="0">
              <a:ln>
                <a:noFill/>
              </a:ln>
              <a:solidFill>
                <a:srgbClr val="FFFFFF"/>
              </a:solidFill>
              <a:effectLst/>
              <a:latin typeface="Meiryo" panose="020B0604030504040204" pitchFamily="34" charset="-128"/>
              <a:ea typeface="Meiryo" panose="020B0604030504040204" pitchFamily="34" charset="-128"/>
              <a:cs typeface="ＤＦＰ太丸ゴシック体"/>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sz="1600" dirty="0">
                <a:solidFill>
                  <a:srgbClr val="FFFFFF"/>
                </a:solidFill>
                <a:latin typeface="Meiryo" panose="020B0604030504040204" pitchFamily="34" charset="-128"/>
                <a:ea typeface="Meiryo" panose="020B0604030504040204" pitchFamily="34" charset="-128"/>
                <a:cs typeface="ＤＦＰ太丸ゴシック体"/>
              </a:rPr>
              <a:t>集　約</a:t>
            </a:r>
            <a:endParaRPr kumimoji="0" lang="ja-JP" altLang="en-US" sz="1600" b="0" i="0" u="none" strike="noStrike" cap="none" normalizeH="0" baseline="0" dirty="0">
              <a:ln>
                <a:noFill/>
              </a:ln>
              <a:solidFill>
                <a:srgbClr val="FFFFFF"/>
              </a:solidFill>
              <a:effectLst/>
              <a:latin typeface="Meiryo" panose="020B0604030504040204" pitchFamily="34" charset="-128"/>
              <a:ea typeface="Meiryo" panose="020B0604030504040204" pitchFamily="34" charset="-128"/>
              <a:cs typeface="ＤＦＰ太丸ゴシック体"/>
            </a:endParaRPr>
          </a:p>
        </p:txBody>
      </p:sp>
      <p:sp>
        <p:nvSpPr>
          <p:cNvPr id="13" name="正方形/長方形 12"/>
          <p:cNvSpPr/>
          <p:nvPr/>
        </p:nvSpPr>
        <p:spPr bwMode="auto">
          <a:xfrm>
            <a:off x="6172200" y="3362250"/>
            <a:ext cx="1676400" cy="609600"/>
          </a:xfrm>
          <a:prstGeom prst="rect">
            <a:avLst/>
          </a:prstGeom>
          <a:solidFill>
            <a:srgbClr val="FF660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a:ln>
                  <a:noFill/>
                </a:ln>
                <a:solidFill>
                  <a:srgbClr val="FFFFFF"/>
                </a:solidFill>
                <a:effectLst/>
                <a:latin typeface="Meiryo" panose="020B0604030504040204" pitchFamily="34" charset="-128"/>
                <a:ea typeface="Meiryo" panose="020B0604030504040204" pitchFamily="34" charset="-128"/>
                <a:cs typeface="ＤＦＰ太丸ゴシック体"/>
              </a:rPr>
              <a:t>エミュレーション</a:t>
            </a:r>
            <a:endParaRPr kumimoji="0" lang="en-US" altLang="ja-JP" sz="1200" b="0" i="0" u="none" strike="noStrike" cap="none" normalizeH="0" baseline="0" dirty="0">
              <a:ln>
                <a:noFill/>
              </a:ln>
              <a:solidFill>
                <a:srgbClr val="FFFFFF"/>
              </a:solidFill>
              <a:effectLst/>
              <a:latin typeface="Meiryo" panose="020B0604030504040204" pitchFamily="34" charset="-128"/>
              <a:ea typeface="Meiryo" panose="020B0604030504040204" pitchFamily="34" charset="-128"/>
              <a:cs typeface="ＤＦＰ太丸ゴシック体"/>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a:ln>
                  <a:noFill/>
                </a:ln>
                <a:solidFill>
                  <a:srgbClr val="FFFFFF"/>
                </a:solidFill>
                <a:effectLst/>
                <a:latin typeface="Meiryo" panose="020B0604030504040204" pitchFamily="34" charset="-128"/>
                <a:ea typeface="Meiryo" panose="020B0604030504040204" pitchFamily="34" charset="-128"/>
                <a:cs typeface="ＤＦＰ太丸ゴシック体"/>
              </a:rPr>
              <a:t>模　倣</a:t>
            </a:r>
          </a:p>
        </p:txBody>
      </p:sp>
      <p:sp>
        <p:nvSpPr>
          <p:cNvPr id="22" name="テキスト ボックス 21"/>
          <p:cNvSpPr txBox="1"/>
          <p:nvPr/>
        </p:nvSpPr>
        <p:spPr>
          <a:xfrm>
            <a:off x="2848836" y="2828850"/>
            <a:ext cx="3446328" cy="461665"/>
          </a:xfrm>
          <a:prstGeom prst="rect">
            <a:avLst/>
          </a:prstGeom>
          <a:noFill/>
          <a:effectLst/>
        </p:spPr>
        <p:txBody>
          <a:bodyPr wrap="none" rtlCol="0">
            <a:spAutoFit/>
          </a:bodyPr>
          <a:lstStyle/>
          <a:p>
            <a:pPr algn="ctr"/>
            <a:r>
              <a:rPr kumimoji="1" lang="ja-JP" altLang="en-US" sz="2400" dirty="0">
                <a:solidFill>
                  <a:srgbClr val="FF6600"/>
                </a:solidFill>
                <a:effectLst/>
                <a:latin typeface="Meiryo" panose="020B0604030504040204" pitchFamily="34" charset="-128"/>
                <a:ea typeface="Meiryo" panose="020B0604030504040204" pitchFamily="34" charset="-128"/>
                <a:cs typeface="ＤＦＰ太丸ゴシック体"/>
              </a:rPr>
              <a:t>仮想化</a:t>
            </a:r>
            <a:r>
              <a:rPr kumimoji="1" lang="en-US" altLang="ja-JP" sz="2400" dirty="0">
                <a:solidFill>
                  <a:srgbClr val="FF6600"/>
                </a:solidFill>
                <a:effectLst/>
                <a:latin typeface="Meiryo" panose="020B0604030504040204" pitchFamily="34" charset="-128"/>
                <a:ea typeface="Meiryo" panose="020B0604030504040204" pitchFamily="34" charset="-128"/>
                <a:cs typeface="ＤＦＰ太丸ゴシック体"/>
              </a:rPr>
              <a:t> (Virtualization)</a:t>
            </a:r>
            <a:endParaRPr kumimoji="1" lang="ja-JP" altLang="en-US" sz="2400" dirty="0">
              <a:solidFill>
                <a:srgbClr val="FF6600"/>
              </a:solidFill>
              <a:effectLst/>
              <a:latin typeface="Meiryo" panose="020B0604030504040204" pitchFamily="34" charset="-128"/>
              <a:ea typeface="Meiryo" panose="020B0604030504040204" pitchFamily="34" charset="-128"/>
              <a:cs typeface="ＤＦＰ太丸ゴシック体"/>
            </a:endParaRPr>
          </a:p>
        </p:txBody>
      </p:sp>
      <p:sp>
        <p:nvSpPr>
          <p:cNvPr id="30" name="テキスト ボックス 29"/>
          <p:cNvSpPr txBox="1"/>
          <p:nvPr/>
        </p:nvSpPr>
        <p:spPr>
          <a:xfrm>
            <a:off x="1159972" y="4124250"/>
            <a:ext cx="1980029" cy="523220"/>
          </a:xfrm>
          <a:prstGeom prst="rect">
            <a:avLst/>
          </a:prstGeom>
          <a:noFill/>
          <a:effectLst/>
        </p:spPr>
        <p:txBody>
          <a:bodyPr wrap="none" rtlCol="0">
            <a:spAutoFit/>
          </a:bodyPr>
          <a:lstStyle/>
          <a:p>
            <a:pPr algn="ctr"/>
            <a:r>
              <a:rPr kumimoji="1" lang="ja-JP" altLang="en-US" sz="1400" dirty="0">
                <a:solidFill>
                  <a:srgbClr val="FF6600"/>
                </a:solidFill>
                <a:effectLst/>
                <a:latin typeface="Meiryo" panose="020B0604030504040204" pitchFamily="34" charset="-128"/>
                <a:ea typeface="Meiryo" panose="020B0604030504040204" pitchFamily="34" charset="-128"/>
                <a:cs typeface="ＤＦＰ太丸ゴシック体"/>
              </a:rPr>
              <a:t>ひとつの物理資源を</a:t>
            </a:r>
            <a:endParaRPr kumimoji="1" lang="en-US" altLang="ja-JP" sz="1400" dirty="0">
              <a:solidFill>
                <a:srgbClr val="FF6600"/>
              </a:solidFill>
              <a:effectLst/>
              <a:latin typeface="Meiryo" panose="020B0604030504040204" pitchFamily="34" charset="-128"/>
              <a:ea typeface="Meiryo" panose="020B0604030504040204" pitchFamily="34" charset="-128"/>
              <a:cs typeface="ＤＦＰ太丸ゴシック体"/>
            </a:endParaRPr>
          </a:p>
          <a:p>
            <a:pPr algn="ctr"/>
            <a:r>
              <a:rPr kumimoji="1" lang="ja-JP" altLang="en-US" sz="1400" dirty="0">
                <a:solidFill>
                  <a:srgbClr val="FF6600"/>
                </a:solidFill>
                <a:effectLst/>
                <a:latin typeface="Meiryo" panose="020B0604030504040204" pitchFamily="34" charset="-128"/>
                <a:ea typeface="Meiryo" panose="020B0604030504040204" pitchFamily="34" charset="-128"/>
                <a:cs typeface="ＤＦＰ太丸ゴシック体"/>
              </a:rPr>
              <a:t>複数の仮想資源に分割</a:t>
            </a:r>
          </a:p>
        </p:txBody>
      </p:sp>
      <p:sp>
        <p:nvSpPr>
          <p:cNvPr id="31" name="テキスト ボックス 30"/>
          <p:cNvSpPr txBox="1"/>
          <p:nvPr/>
        </p:nvSpPr>
        <p:spPr>
          <a:xfrm>
            <a:off x="3492217" y="4124250"/>
            <a:ext cx="2159566" cy="523220"/>
          </a:xfrm>
          <a:prstGeom prst="rect">
            <a:avLst/>
          </a:prstGeom>
          <a:noFill/>
          <a:effectLst/>
        </p:spPr>
        <p:txBody>
          <a:bodyPr wrap="none" rtlCol="0">
            <a:spAutoFit/>
          </a:bodyPr>
          <a:lstStyle/>
          <a:p>
            <a:pPr algn="ctr"/>
            <a:r>
              <a:rPr kumimoji="1" lang="ja-JP" altLang="en-US" sz="1400" dirty="0">
                <a:solidFill>
                  <a:srgbClr val="FF6600"/>
                </a:solidFill>
                <a:effectLst/>
                <a:latin typeface="Meiryo" panose="020B0604030504040204" pitchFamily="34" charset="-128"/>
                <a:ea typeface="Meiryo" panose="020B0604030504040204" pitchFamily="34" charset="-128"/>
                <a:cs typeface="ＤＦＰ太丸ゴシック体"/>
              </a:rPr>
              <a:t>複数の物理資源を</a:t>
            </a:r>
            <a:endParaRPr kumimoji="1" lang="en-US" altLang="ja-JP" sz="1400" dirty="0">
              <a:solidFill>
                <a:srgbClr val="FF6600"/>
              </a:solidFill>
              <a:effectLst/>
              <a:latin typeface="Meiryo" panose="020B0604030504040204" pitchFamily="34" charset="-128"/>
              <a:ea typeface="Meiryo" panose="020B0604030504040204" pitchFamily="34" charset="-128"/>
              <a:cs typeface="ＤＦＰ太丸ゴシック体"/>
            </a:endParaRPr>
          </a:p>
          <a:p>
            <a:pPr algn="ctr"/>
            <a:r>
              <a:rPr kumimoji="1" lang="ja-JP" altLang="en-US" sz="1400" dirty="0">
                <a:solidFill>
                  <a:srgbClr val="FF6600"/>
                </a:solidFill>
                <a:effectLst/>
                <a:latin typeface="Meiryo" panose="020B0604030504040204" pitchFamily="34" charset="-128"/>
                <a:ea typeface="Meiryo" panose="020B0604030504040204" pitchFamily="34" charset="-128"/>
                <a:cs typeface="ＤＦＰ太丸ゴシック体"/>
              </a:rPr>
              <a:t>ひとつの仮想資源に分割</a:t>
            </a:r>
          </a:p>
        </p:txBody>
      </p:sp>
      <p:sp>
        <p:nvSpPr>
          <p:cNvPr id="32" name="テキスト ボックス 31"/>
          <p:cNvSpPr txBox="1"/>
          <p:nvPr/>
        </p:nvSpPr>
        <p:spPr>
          <a:xfrm>
            <a:off x="5943600" y="4124250"/>
            <a:ext cx="2159567" cy="523220"/>
          </a:xfrm>
          <a:prstGeom prst="rect">
            <a:avLst/>
          </a:prstGeom>
          <a:noFill/>
          <a:effectLst/>
        </p:spPr>
        <p:txBody>
          <a:bodyPr wrap="none" rtlCol="0">
            <a:spAutoFit/>
          </a:bodyPr>
          <a:lstStyle/>
          <a:p>
            <a:pPr algn="ctr"/>
            <a:r>
              <a:rPr kumimoji="1" lang="ja-JP" altLang="en-US" sz="1400" dirty="0">
                <a:solidFill>
                  <a:srgbClr val="FF6600"/>
                </a:solidFill>
                <a:effectLst/>
                <a:latin typeface="Meiryo" panose="020B0604030504040204" pitchFamily="34" charset="-128"/>
                <a:ea typeface="Meiryo" panose="020B0604030504040204" pitchFamily="34" charset="-128"/>
                <a:cs typeface="ＤＦＰ太丸ゴシック体"/>
              </a:rPr>
              <a:t>ある物理資源を</a:t>
            </a:r>
          </a:p>
          <a:p>
            <a:pPr algn="ctr"/>
            <a:r>
              <a:rPr kumimoji="1" lang="ja-JP" altLang="en-US" sz="1400" dirty="0">
                <a:solidFill>
                  <a:srgbClr val="FF6600"/>
                </a:solidFill>
                <a:effectLst/>
                <a:latin typeface="Meiryo" panose="020B0604030504040204" pitchFamily="34" charset="-128"/>
                <a:ea typeface="Meiryo" panose="020B0604030504040204" pitchFamily="34" charset="-128"/>
                <a:cs typeface="ＤＦＰ太丸ゴシック体"/>
              </a:rPr>
              <a:t>異なる資源に見せかける</a:t>
            </a:r>
            <a:endParaRPr kumimoji="1" lang="en-US" altLang="ja-JP" sz="1400" dirty="0">
              <a:solidFill>
                <a:srgbClr val="FF6600"/>
              </a:solidFill>
              <a:effectLst/>
              <a:latin typeface="Meiryo" panose="020B0604030504040204" pitchFamily="34" charset="-128"/>
              <a:ea typeface="Meiryo" panose="020B0604030504040204" pitchFamily="34" charset="-128"/>
              <a:cs typeface="ＤＦＰ太丸ゴシック体"/>
            </a:endParaRPr>
          </a:p>
        </p:txBody>
      </p:sp>
      <p:sp>
        <p:nvSpPr>
          <p:cNvPr id="2" name="タイトル 1"/>
          <p:cNvSpPr>
            <a:spLocks noGrp="1"/>
          </p:cNvSpPr>
          <p:nvPr>
            <p:ph type="title"/>
          </p:nvPr>
        </p:nvSpPr>
        <p:spPr>
          <a:xfrm>
            <a:off x="230400" y="266400"/>
            <a:ext cx="8686800" cy="416221"/>
          </a:xfrm>
        </p:spPr>
        <p:txBody>
          <a:bodyPr lIns="0" rIns="0"/>
          <a:lstStyle/>
          <a:p>
            <a:r>
              <a:rPr kumimoji="1" lang="ja-JP" altLang="en-US" dirty="0">
                <a:effectLst/>
              </a:rPr>
              <a:t>仮想化の</a:t>
            </a:r>
            <a:r>
              <a:rPr kumimoji="1" lang="en-US" altLang="ja-JP" dirty="0">
                <a:effectLst/>
              </a:rPr>
              <a:t>3</a:t>
            </a:r>
            <a:r>
              <a:rPr kumimoji="1" lang="ja-JP" altLang="en-US" dirty="0">
                <a:effectLst/>
              </a:rPr>
              <a:t>つのタイプ</a:t>
            </a:r>
          </a:p>
        </p:txBody>
      </p:sp>
    </p:spTree>
    <p:extLst>
      <p:ext uri="{BB962C8B-B14F-4D97-AF65-F5344CB8AC3E}">
        <p14:creationId xmlns:p14="http://schemas.microsoft.com/office/powerpoint/2010/main" val="2828455190"/>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a:xfrm>
            <a:off x="230400" y="266400"/>
            <a:ext cx="8686800" cy="416221"/>
          </a:xfrm>
        </p:spPr>
        <p:txBody>
          <a:bodyPr/>
          <a:lstStyle/>
          <a:p>
            <a:r>
              <a:rPr lang="ja-JP" altLang="en-US" dirty="0"/>
              <a:t>仮想化の種類</a:t>
            </a:r>
            <a:r>
              <a:rPr lang="en-US" altLang="ja-JP" dirty="0"/>
              <a:t>(</a:t>
            </a:r>
            <a:r>
              <a:rPr lang="ja-JP" altLang="en-US" dirty="0"/>
              <a:t>システム資源の構成要素から考える</a:t>
            </a:r>
            <a:r>
              <a:rPr lang="en-US" altLang="ja-JP" dirty="0"/>
              <a:t>)</a:t>
            </a:r>
            <a:endParaRPr lang="ja-JP" altLang="en-US" dirty="0"/>
          </a:p>
        </p:txBody>
      </p:sp>
      <p:sp>
        <p:nvSpPr>
          <p:cNvPr id="21" name="角丸四角形 20"/>
          <p:cNvSpPr/>
          <p:nvPr/>
        </p:nvSpPr>
        <p:spPr bwMode="auto">
          <a:xfrm>
            <a:off x="381000" y="2926475"/>
            <a:ext cx="1371601" cy="838200"/>
          </a:xfrm>
          <a:prstGeom prst="roundRect">
            <a:avLst>
              <a:gd name="adj" fmla="val 0"/>
            </a:avLst>
          </a:prstGeom>
          <a:solidFill>
            <a:schemeClr val="accent5"/>
          </a:solidFill>
          <a:ln>
            <a:noFill/>
            <a:headEnd type="none" w="med" len="med"/>
            <a:tailEnd type="none" w="med" len="med"/>
          </a:ln>
          <a:effectLst>
            <a:outerShdw blurRad="50800" dist="38100" dir="2700000" algn="tl" rotWithShape="0">
              <a:prstClr val="black">
                <a:alpha val="40000"/>
              </a:prstClr>
            </a:outerShdw>
          </a:effec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a:ln>
                  <a:noFill/>
                </a:ln>
                <a:solidFill>
                  <a:schemeClr val="bg1"/>
                </a:solidFill>
                <a:effectLst/>
                <a:latin typeface="メイリオ" panose="020B0604030504040204" pitchFamily="50" charset="-128"/>
                <a:ea typeface="メイリオ" panose="020B0604030504040204" pitchFamily="50" charset="-128"/>
              </a:rPr>
              <a:t>仮想化</a:t>
            </a:r>
          </a:p>
        </p:txBody>
      </p:sp>
      <p:sp>
        <p:nvSpPr>
          <p:cNvPr id="154" name="角丸四角形 153"/>
          <p:cNvSpPr/>
          <p:nvPr/>
        </p:nvSpPr>
        <p:spPr bwMode="auto">
          <a:xfrm>
            <a:off x="3352799" y="869075"/>
            <a:ext cx="3429000" cy="381000"/>
          </a:xfrm>
          <a:prstGeom prst="roundRect">
            <a:avLst>
              <a:gd name="adj" fmla="val 0"/>
            </a:avLst>
          </a:prstGeom>
          <a:solidFill>
            <a:srgbClr val="000090"/>
          </a:solidFill>
          <a:ln w="12700" cmpd="sng">
            <a:noFill/>
            <a:headEnd type="none" w="med" len="med"/>
            <a:tailEnd type="none" w="med" len="med"/>
          </a:ln>
          <a:effectLst>
            <a:outerShdw blurRad="50800" dist="38100" dir="2700000" algn="tl" rotWithShape="0">
              <a:prstClr val="black">
                <a:alpha val="40000"/>
              </a:prstClr>
            </a:outerShdw>
          </a:effec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a:ln>
                  <a:noFill/>
                </a:ln>
                <a:solidFill>
                  <a:schemeClr val="bg1"/>
                </a:solidFill>
                <a:effectLst/>
                <a:latin typeface="メイリオ" panose="020B0604030504040204" pitchFamily="50" charset="-128"/>
                <a:ea typeface="メイリオ" panose="020B0604030504040204" pitchFamily="50" charset="-128"/>
              </a:rPr>
              <a:t>サーバーの仮想化</a:t>
            </a:r>
          </a:p>
        </p:txBody>
      </p:sp>
      <p:cxnSp>
        <p:nvCxnSpPr>
          <p:cNvPr id="23" name="カギ線コネクタ 22"/>
          <p:cNvCxnSpPr>
            <a:stCxn id="21" idx="3"/>
            <a:endCxn id="154" idx="1"/>
          </p:cNvCxnSpPr>
          <p:nvPr/>
        </p:nvCxnSpPr>
        <p:spPr bwMode="auto">
          <a:xfrm flipV="1">
            <a:off x="1752601" y="1059575"/>
            <a:ext cx="1600198" cy="2286000"/>
          </a:xfrm>
          <a:prstGeom prst="bentConnector3">
            <a:avLst>
              <a:gd name="adj1" fmla="val 50000"/>
            </a:avLst>
          </a:prstGeom>
          <a:ln>
            <a:solidFill>
              <a:srgbClr val="33ACBD"/>
            </a:solidFill>
            <a:headEnd type="none" w="med" len="med"/>
            <a:tailEnd type="none" w="med" len="med"/>
          </a:ln>
        </p:spPr>
        <p:style>
          <a:lnRef idx="2">
            <a:schemeClr val="dk1">
              <a:shade val="50000"/>
            </a:schemeClr>
          </a:lnRef>
          <a:fillRef idx="1">
            <a:schemeClr val="dk1"/>
          </a:fillRef>
          <a:effectRef idx="0">
            <a:schemeClr val="dk1"/>
          </a:effectRef>
          <a:fontRef idx="minor">
            <a:schemeClr val="lt1"/>
          </a:fontRef>
        </p:style>
      </p:cxnSp>
      <p:sp>
        <p:nvSpPr>
          <p:cNvPr id="155" name="角丸四角形 154"/>
          <p:cNvSpPr/>
          <p:nvPr/>
        </p:nvSpPr>
        <p:spPr bwMode="auto">
          <a:xfrm>
            <a:off x="3352799" y="2732219"/>
            <a:ext cx="3429000" cy="381000"/>
          </a:xfrm>
          <a:prstGeom prst="roundRect">
            <a:avLst>
              <a:gd name="adj" fmla="val 0"/>
            </a:avLst>
          </a:prstGeom>
          <a:solidFill>
            <a:srgbClr val="3366FF"/>
          </a:solidFill>
          <a:ln w="12700" cmpd="sng">
            <a:noFill/>
            <a:headEnd type="none" w="med" len="med"/>
            <a:tailEnd type="none" w="med" len="med"/>
          </a:ln>
          <a:effectLst>
            <a:outerShdw blurRad="50800" dist="38100" dir="2700000" algn="tl" rotWithShape="0">
              <a:prstClr val="black">
                <a:alpha val="40000"/>
              </a:prstClr>
            </a:outerShdw>
          </a:effec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a:ln>
                  <a:noFill/>
                </a:ln>
                <a:solidFill>
                  <a:schemeClr val="bg1"/>
                </a:solidFill>
                <a:effectLst/>
                <a:latin typeface="メイリオ" panose="020B0604030504040204" pitchFamily="50" charset="-128"/>
                <a:ea typeface="メイリオ" panose="020B0604030504040204" pitchFamily="50" charset="-128"/>
              </a:rPr>
              <a:t>クライアントの仮想化</a:t>
            </a:r>
          </a:p>
        </p:txBody>
      </p:sp>
      <p:sp>
        <p:nvSpPr>
          <p:cNvPr id="157" name="角丸四角形 156"/>
          <p:cNvSpPr/>
          <p:nvPr/>
        </p:nvSpPr>
        <p:spPr bwMode="auto">
          <a:xfrm>
            <a:off x="3352799" y="4637698"/>
            <a:ext cx="3429000" cy="381000"/>
          </a:xfrm>
          <a:prstGeom prst="roundRect">
            <a:avLst>
              <a:gd name="adj" fmla="val 0"/>
            </a:avLst>
          </a:prstGeom>
          <a:solidFill>
            <a:schemeClr val="accent6">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a:ln>
                  <a:noFill/>
                </a:ln>
                <a:solidFill>
                  <a:schemeClr val="bg1"/>
                </a:solidFill>
                <a:effectLst/>
                <a:latin typeface="メイリオ" panose="020B0604030504040204" pitchFamily="50" charset="-128"/>
                <a:ea typeface="メイリオ" panose="020B0604030504040204" pitchFamily="50" charset="-128"/>
              </a:rPr>
              <a:t>ストレージの仮想化</a:t>
            </a:r>
          </a:p>
        </p:txBody>
      </p:sp>
      <p:sp>
        <p:nvSpPr>
          <p:cNvPr id="158" name="角丸四角形 157"/>
          <p:cNvSpPr/>
          <p:nvPr/>
        </p:nvSpPr>
        <p:spPr bwMode="auto">
          <a:xfrm>
            <a:off x="3340099" y="5602900"/>
            <a:ext cx="3429000" cy="381000"/>
          </a:xfrm>
          <a:prstGeom prst="roundRect">
            <a:avLst>
              <a:gd name="adj" fmla="val 0"/>
            </a:avLst>
          </a:prstGeom>
          <a:solidFill>
            <a:srgbClr val="008000"/>
          </a:solidFill>
          <a:ln w="12700" cmpd="sng">
            <a:noFill/>
            <a:headEnd type="none" w="med" len="med"/>
            <a:tailEnd type="none" w="med" len="med"/>
          </a:ln>
          <a:effectLst>
            <a:outerShdw blurRad="50800" dist="38100" dir="2700000" algn="tl" rotWithShape="0">
              <a:prstClr val="black">
                <a:alpha val="40000"/>
              </a:prstClr>
            </a:outerShdw>
          </a:effec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a:ln>
                  <a:noFill/>
                </a:ln>
                <a:solidFill>
                  <a:schemeClr val="bg1"/>
                </a:solidFill>
                <a:effectLst/>
                <a:latin typeface="メイリオ" panose="020B0604030504040204" pitchFamily="50" charset="-128"/>
                <a:ea typeface="メイリオ" panose="020B0604030504040204" pitchFamily="50" charset="-128"/>
              </a:rPr>
              <a:t>ネットワークの仮想化</a:t>
            </a:r>
          </a:p>
        </p:txBody>
      </p:sp>
      <p:cxnSp>
        <p:nvCxnSpPr>
          <p:cNvPr id="165" name="カギ線コネクタ 164"/>
          <p:cNvCxnSpPr>
            <a:stCxn id="21" idx="3"/>
            <a:endCxn id="155" idx="1"/>
          </p:cNvCxnSpPr>
          <p:nvPr/>
        </p:nvCxnSpPr>
        <p:spPr bwMode="auto">
          <a:xfrm flipV="1">
            <a:off x="1752601" y="2922719"/>
            <a:ext cx="1600198" cy="422856"/>
          </a:xfrm>
          <a:prstGeom prst="bentConnector3">
            <a:avLst>
              <a:gd name="adj1" fmla="val 50000"/>
            </a:avLst>
          </a:prstGeom>
          <a:ln>
            <a:solidFill>
              <a:srgbClr val="33ACBD"/>
            </a:solidFill>
            <a:headEnd type="none" w="med" len="med"/>
            <a:tailEnd type="none" w="med" len="med"/>
          </a:ln>
        </p:spPr>
        <p:style>
          <a:lnRef idx="2">
            <a:schemeClr val="dk1">
              <a:shade val="50000"/>
            </a:schemeClr>
          </a:lnRef>
          <a:fillRef idx="1">
            <a:schemeClr val="dk1"/>
          </a:fillRef>
          <a:effectRef idx="0">
            <a:schemeClr val="dk1"/>
          </a:effectRef>
          <a:fontRef idx="minor">
            <a:schemeClr val="lt1"/>
          </a:fontRef>
        </p:style>
      </p:cxnSp>
      <p:cxnSp>
        <p:nvCxnSpPr>
          <p:cNvPr id="176" name="カギ線コネクタ 175"/>
          <p:cNvCxnSpPr>
            <a:stCxn id="21" idx="3"/>
            <a:endCxn id="168" idx="1"/>
          </p:cNvCxnSpPr>
          <p:nvPr/>
        </p:nvCxnSpPr>
        <p:spPr bwMode="auto">
          <a:xfrm>
            <a:off x="1752601" y="3345575"/>
            <a:ext cx="1600198" cy="525888"/>
          </a:xfrm>
          <a:prstGeom prst="bentConnector3">
            <a:avLst>
              <a:gd name="adj1" fmla="val 50000"/>
            </a:avLst>
          </a:prstGeom>
          <a:ln>
            <a:solidFill>
              <a:srgbClr val="33ACBD"/>
            </a:solidFill>
            <a:headEnd type="none" w="med" len="med"/>
            <a:tailEnd type="none" w="med" len="med"/>
          </a:ln>
        </p:spPr>
        <p:style>
          <a:lnRef idx="2">
            <a:schemeClr val="dk1">
              <a:shade val="50000"/>
            </a:schemeClr>
          </a:lnRef>
          <a:fillRef idx="1">
            <a:schemeClr val="dk1"/>
          </a:fillRef>
          <a:effectRef idx="0">
            <a:schemeClr val="dk1"/>
          </a:effectRef>
          <a:fontRef idx="minor">
            <a:schemeClr val="lt1"/>
          </a:fontRef>
        </p:style>
      </p:cxnSp>
      <p:cxnSp>
        <p:nvCxnSpPr>
          <p:cNvPr id="179" name="カギ線コネクタ 178"/>
          <p:cNvCxnSpPr>
            <a:stCxn id="21" idx="3"/>
            <a:endCxn id="157" idx="1"/>
          </p:cNvCxnSpPr>
          <p:nvPr/>
        </p:nvCxnSpPr>
        <p:spPr bwMode="auto">
          <a:xfrm>
            <a:off x="1752601" y="3345575"/>
            <a:ext cx="1600198" cy="1482623"/>
          </a:xfrm>
          <a:prstGeom prst="bentConnector3">
            <a:avLst>
              <a:gd name="adj1" fmla="val 50000"/>
            </a:avLst>
          </a:prstGeom>
          <a:ln>
            <a:solidFill>
              <a:srgbClr val="33ACBD"/>
            </a:solidFill>
            <a:headEnd type="none" w="med" len="med"/>
            <a:tailEnd type="none" w="med" len="med"/>
          </a:ln>
        </p:spPr>
        <p:style>
          <a:lnRef idx="2">
            <a:schemeClr val="dk1">
              <a:shade val="50000"/>
            </a:schemeClr>
          </a:lnRef>
          <a:fillRef idx="1">
            <a:schemeClr val="dk1"/>
          </a:fillRef>
          <a:effectRef idx="0">
            <a:schemeClr val="dk1"/>
          </a:effectRef>
          <a:fontRef idx="minor">
            <a:schemeClr val="lt1"/>
          </a:fontRef>
        </p:style>
      </p:cxnSp>
      <p:cxnSp>
        <p:nvCxnSpPr>
          <p:cNvPr id="182" name="カギ線コネクタ 181"/>
          <p:cNvCxnSpPr>
            <a:stCxn id="21" idx="3"/>
            <a:endCxn id="158" idx="1"/>
          </p:cNvCxnSpPr>
          <p:nvPr/>
        </p:nvCxnSpPr>
        <p:spPr bwMode="auto">
          <a:xfrm>
            <a:off x="1752601" y="3345575"/>
            <a:ext cx="1587498" cy="2447825"/>
          </a:xfrm>
          <a:prstGeom prst="bentConnector3">
            <a:avLst>
              <a:gd name="adj1" fmla="val 50000"/>
            </a:avLst>
          </a:prstGeom>
          <a:ln>
            <a:solidFill>
              <a:srgbClr val="33ACBD"/>
            </a:solidFill>
            <a:headEnd type="none" w="med" len="med"/>
            <a:tailEnd type="none" w="med" len="med"/>
          </a:ln>
        </p:spPr>
        <p:style>
          <a:lnRef idx="2">
            <a:schemeClr val="dk1">
              <a:shade val="50000"/>
            </a:schemeClr>
          </a:lnRef>
          <a:fillRef idx="1">
            <a:schemeClr val="dk1"/>
          </a:fillRef>
          <a:effectRef idx="0">
            <a:schemeClr val="dk1"/>
          </a:effectRef>
          <a:fontRef idx="minor">
            <a:schemeClr val="lt1"/>
          </a:fontRef>
        </p:style>
      </p:cxnSp>
      <p:sp>
        <p:nvSpPr>
          <p:cNvPr id="32" name="角丸四角形 31"/>
          <p:cNvSpPr/>
          <p:nvPr/>
        </p:nvSpPr>
        <p:spPr bwMode="auto">
          <a:xfrm>
            <a:off x="3352800" y="1801361"/>
            <a:ext cx="3429000" cy="381000"/>
          </a:xfrm>
          <a:prstGeom prst="roundRect">
            <a:avLst>
              <a:gd name="adj" fmla="val 0"/>
            </a:avLst>
          </a:prstGeom>
          <a:solidFill>
            <a:srgbClr val="0000FF"/>
          </a:solidFill>
          <a:ln w="12700" cmpd="sng">
            <a:noFill/>
            <a:headEnd type="none" w="med" len="med"/>
            <a:tailEnd type="none" w="med" len="med"/>
          </a:ln>
          <a:effectLst>
            <a:outerShdw blurRad="50800" dist="38100" dir="2700000" algn="tl" rotWithShape="0">
              <a:prstClr val="black">
                <a:alpha val="40000"/>
              </a:prstClr>
            </a:outerShdw>
          </a:effec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a:ln>
                  <a:noFill/>
                </a:ln>
                <a:solidFill>
                  <a:schemeClr val="bg1"/>
                </a:solidFill>
                <a:effectLst/>
                <a:latin typeface="メイリオ" panose="020B0604030504040204" pitchFamily="50" charset="-128"/>
                <a:ea typeface="メイリオ" panose="020B0604030504040204" pitchFamily="50" charset="-128"/>
              </a:rPr>
              <a:t>デスクトップの仮想化</a:t>
            </a:r>
          </a:p>
        </p:txBody>
      </p:sp>
      <p:sp>
        <p:nvSpPr>
          <p:cNvPr id="168" name="角丸四角形 167"/>
          <p:cNvSpPr/>
          <p:nvPr/>
        </p:nvSpPr>
        <p:spPr bwMode="auto">
          <a:xfrm>
            <a:off x="3352799" y="3680963"/>
            <a:ext cx="3429000" cy="381000"/>
          </a:xfrm>
          <a:prstGeom prst="roundRect">
            <a:avLst>
              <a:gd name="adj" fmla="val 0"/>
            </a:avLst>
          </a:prstGeom>
          <a:solidFill>
            <a:schemeClr val="tx2">
              <a:lumMod val="60000"/>
              <a:lumOff val="40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a:ln>
                  <a:noFill/>
                </a:ln>
                <a:solidFill>
                  <a:schemeClr val="bg1"/>
                </a:solidFill>
                <a:effectLst/>
                <a:latin typeface="メイリオ" panose="020B0604030504040204" pitchFamily="50" charset="-128"/>
                <a:ea typeface="メイリオ" panose="020B0604030504040204" pitchFamily="50" charset="-128"/>
              </a:rPr>
              <a:t>アプリケーションの仮想化</a:t>
            </a:r>
          </a:p>
        </p:txBody>
      </p:sp>
      <p:cxnSp>
        <p:nvCxnSpPr>
          <p:cNvPr id="28" name="カギ線コネクタ 27"/>
          <p:cNvCxnSpPr>
            <a:stCxn id="21" idx="3"/>
            <a:endCxn id="32" idx="1"/>
          </p:cNvCxnSpPr>
          <p:nvPr/>
        </p:nvCxnSpPr>
        <p:spPr bwMode="auto">
          <a:xfrm flipV="1">
            <a:off x="1752601" y="1991861"/>
            <a:ext cx="1600199" cy="1353714"/>
          </a:xfrm>
          <a:prstGeom prst="bentConnector3">
            <a:avLst>
              <a:gd name="adj1" fmla="val 50000"/>
            </a:avLst>
          </a:prstGeom>
          <a:ln>
            <a:solidFill>
              <a:srgbClr val="33ACBD"/>
            </a:solidFill>
            <a:headEnd type="none" w="med" len="med"/>
            <a:tailEnd type="none" w="med" len="med"/>
          </a:ln>
        </p:spPr>
        <p:style>
          <a:lnRef idx="2">
            <a:schemeClr val="dk1">
              <a:shade val="50000"/>
            </a:schemeClr>
          </a:lnRef>
          <a:fillRef idx="1">
            <a:schemeClr val="dk1"/>
          </a:fillRef>
          <a:effectRef idx="0">
            <a:schemeClr val="dk1"/>
          </a:effectRef>
          <a:fontRef idx="minor">
            <a:schemeClr val="lt1"/>
          </a:fontRef>
        </p:style>
      </p:cxnSp>
      <p:sp>
        <p:nvSpPr>
          <p:cNvPr id="163" name="角丸四角形 162"/>
          <p:cNvSpPr/>
          <p:nvPr/>
        </p:nvSpPr>
        <p:spPr bwMode="auto">
          <a:xfrm>
            <a:off x="5798048" y="6017768"/>
            <a:ext cx="2895600" cy="220609"/>
          </a:xfrm>
          <a:prstGeom prst="roundRect">
            <a:avLst>
              <a:gd name="adj" fmla="val 0"/>
            </a:avLst>
          </a:prstGeom>
          <a:solidFill>
            <a:srgbClr val="008000"/>
          </a:solidFill>
          <a:ln w="12700" cmpd="sng">
            <a:noFill/>
            <a:headEnd type="none" w="med" len="med"/>
            <a:tailEnd type="none" w="med" len="med"/>
          </a:ln>
          <a:effectLst>
            <a:outerShdw blurRad="50800" dist="38100" dir="2700000" algn="tl" rotWithShape="0">
              <a:prstClr val="black">
                <a:alpha val="40000"/>
              </a:prstClr>
            </a:outerShdw>
          </a:effec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1050" dirty="0">
                <a:solidFill>
                  <a:schemeClr val="bg1"/>
                </a:solidFill>
                <a:latin typeface="メイリオ" panose="020B0604030504040204" pitchFamily="50" charset="-128"/>
                <a:ea typeface="メイリオ" panose="020B0604030504040204" pitchFamily="50" charset="-128"/>
                <a:cs typeface="Arial"/>
              </a:rPr>
              <a:t>仮想</a:t>
            </a:r>
            <a:r>
              <a:rPr lang="en-US" altLang="ja-JP" sz="1050" dirty="0">
                <a:solidFill>
                  <a:schemeClr val="bg1"/>
                </a:solidFill>
                <a:latin typeface="メイリオ" panose="020B0604030504040204" pitchFamily="50" charset="-128"/>
                <a:ea typeface="メイリオ" panose="020B0604030504040204" pitchFamily="50" charset="-128"/>
                <a:cs typeface="Arial"/>
              </a:rPr>
              <a:t>LAN(VLAN</a:t>
            </a:r>
            <a:r>
              <a:rPr kumimoji="0" lang="en-US" altLang="ja-JP" sz="1050" b="0" i="0" u="none" strike="noStrike" cap="none" normalizeH="0" baseline="0" dirty="0">
                <a:ln>
                  <a:noFill/>
                </a:ln>
                <a:solidFill>
                  <a:schemeClr val="bg1"/>
                </a:solidFill>
                <a:effectLst/>
                <a:latin typeface="メイリオ" panose="020B0604030504040204" pitchFamily="50" charset="-128"/>
                <a:ea typeface="メイリオ" panose="020B0604030504040204" pitchFamily="50" charset="-128"/>
                <a:cs typeface="Arial"/>
              </a:rPr>
              <a:t>)</a:t>
            </a:r>
            <a:endParaRPr kumimoji="0" lang="ja-JP" altLang="en-US" sz="1050" b="0" i="0" u="none" strike="noStrike" cap="none" normalizeH="0" baseline="0" dirty="0">
              <a:ln>
                <a:noFill/>
              </a:ln>
              <a:solidFill>
                <a:schemeClr val="bg1"/>
              </a:solidFill>
              <a:effectLst/>
              <a:latin typeface="メイリオ" panose="020B0604030504040204" pitchFamily="50" charset="-128"/>
              <a:ea typeface="メイリオ" panose="020B0604030504040204" pitchFamily="50" charset="-128"/>
              <a:cs typeface="Arial"/>
            </a:endParaRPr>
          </a:p>
        </p:txBody>
      </p:sp>
      <p:sp>
        <p:nvSpPr>
          <p:cNvPr id="164" name="角丸四角形 163"/>
          <p:cNvSpPr/>
          <p:nvPr/>
        </p:nvSpPr>
        <p:spPr bwMode="auto">
          <a:xfrm>
            <a:off x="5793099" y="6263778"/>
            <a:ext cx="2895600" cy="220609"/>
          </a:xfrm>
          <a:prstGeom prst="roundRect">
            <a:avLst>
              <a:gd name="adj" fmla="val 0"/>
            </a:avLst>
          </a:prstGeom>
          <a:solidFill>
            <a:srgbClr val="008000"/>
          </a:solidFill>
          <a:ln w="12700" cmpd="sng">
            <a:noFill/>
            <a:headEnd type="none" w="med" len="med"/>
            <a:tailEnd type="none" w="med" len="med"/>
          </a:ln>
          <a:effectLst>
            <a:outerShdw blurRad="50800" dist="38100" dir="2700000" algn="tl" rotWithShape="0">
              <a:prstClr val="black">
                <a:alpha val="40000"/>
              </a:prstClr>
            </a:outerShdw>
          </a:effec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050" b="0" i="0" u="none" strike="noStrike" cap="none" normalizeH="0" baseline="0" dirty="0">
                <a:ln>
                  <a:noFill/>
                </a:ln>
                <a:solidFill>
                  <a:schemeClr val="bg1"/>
                </a:solidFill>
                <a:effectLst/>
                <a:latin typeface="メイリオ" panose="020B0604030504040204" pitchFamily="50" charset="-128"/>
                <a:ea typeface="メイリオ" panose="020B0604030504040204" pitchFamily="50" charset="-128"/>
                <a:cs typeface="Arial"/>
              </a:rPr>
              <a:t>SDN(Software-Defined Networking)</a:t>
            </a:r>
            <a:endParaRPr kumimoji="0" lang="ja-JP" altLang="en-US" sz="1050" b="0" i="0" u="none" strike="noStrike" cap="none" normalizeH="0" baseline="0" dirty="0">
              <a:ln>
                <a:noFill/>
              </a:ln>
              <a:solidFill>
                <a:schemeClr val="bg1"/>
              </a:solidFill>
              <a:effectLst/>
              <a:latin typeface="メイリオ" panose="020B0604030504040204" pitchFamily="50" charset="-128"/>
              <a:ea typeface="メイリオ" panose="020B0604030504040204" pitchFamily="50" charset="-128"/>
              <a:cs typeface="Arial"/>
            </a:endParaRPr>
          </a:p>
        </p:txBody>
      </p:sp>
      <p:cxnSp>
        <p:nvCxnSpPr>
          <p:cNvPr id="185" name="カギ線コネクタ 184"/>
          <p:cNvCxnSpPr>
            <a:stCxn id="158" idx="2"/>
            <a:endCxn id="163" idx="1"/>
          </p:cNvCxnSpPr>
          <p:nvPr/>
        </p:nvCxnSpPr>
        <p:spPr bwMode="auto">
          <a:xfrm rot="16200000" flipH="1">
            <a:off x="5354237" y="5684261"/>
            <a:ext cx="144173" cy="743449"/>
          </a:xfrm>
          <a:prstGeom prst="bentConnector2">
            <a:avLst/>
          </a:prstGeom>
          <a:ln>
            <a:solidFill>
              <a:srgbClr val="33ACBD"/>
            </a:solidFill>
            <a:headEnd type="none" w="med" len="med"/>
            <a:tailEnd type="none" w="med" len="med"/>
          </a:ln>
        </p:spPr>
        <p:style>
          <a:lnRef idx="2">
            <a:schemeClr val="dk1">
              <a:shade val="50000"/>
            </a:schemeClr>
          </a:lnRef>
          <a:fillRef idx="1">
            <a:schemeClr val="dk1"/>
          </a:fillRef>
          <a:effectRef idx="0">
            <a:schemeClr val="dk1"/>
          </a:effectRef>
          <a:fontRef idx="minor">
            <a:schemeClr val="lt1"/>
          </a:fontRef>
        </p:style>
      </p:cxnSp>
      <p:cxnSp>
        <p:nvCxnSpPr>
          <p:cNvPr id="190" name="カギ線コネクタ 189"/>
          <p:cNvCxnSpPr>
            <a:stCxn id="158" idx="2"/>
            <a:endCxn id="164" idx="1"/>
          </p:cNvCxnSpPr>
          <p:nvPr/>
        </p:nvCxnSpPr>
        <p:spPr bwMode="auto">
          <a:xfrm rot="16200000" flipH="1">
            <a:off x="5228758" y="5809741"/>
            <a:ext cx="390183" cy="738500"/>
          </a:xfrm>
          <a:prstGeom prst="bentConnector2">
            <a:avLst/>
          </a:prstGeom>
          <a:ln>
            <a:solidFill>
              <a:srgbClr val="33ACBD"/>
            </a:solidFill>
            <a:headEnd type="none" w="med" len="med"/>
            <a:tailEnd type="none" w="med" len="med"/>
          </a:ln>
        </p:spPr>
        <p:style>
          <a:lnRef idx="2">
            <a:schemeClr val="dk1">
              <a:shade val="50000"/>
            </a:schemeClr>
          </a:lnRef>
          <a:fillRef idx="1">
            <a:schemeClr val="dk1"/>
          </a:fillRef>
          <a:effectRef idx="0">
            <a:schemeClr val="dk1"/>
          </a:effectRef>
          <a:fontRef idx="minor">
            <a:schemeClr val="lt1"/>
          </a:fontRef>
        </p:style>
      </p:cxnSp>
      <p:sp>
        <p:nvSpPr>
          <p:cNvPr id="172" name="角丸四角形 171"/>
          <p:cNvSpPr/>
          <p:nvPr/>
        </p:nvSpPr>
        <p:spPr bwMode="auto">
          <a:xfrm>
            <a:off x="5792815" y="5052566"/>
            <a:ext cx="2895600" cy="220609"/>
          </a:xfrm>
          <a:prstGeom prst="roundRect">
            <a:avLst>
              <a:gd name="adj" fmla="val 0"/>
            </a:avLst>
          </a:prstGeom>
          <a:solidFill>
            <a:schemeClr val="accent6">
              <a:lumMod val="75000"/>
            </a:schemeClr>
          </a:solidFill>
          <a:ln w="12700" cmpd="sng">
            <a:noFill/>
            <a:headEnd type="none" w="med" len="med"/>
            <a:tailEnd type="none" w="med" len="med"/>
          </a:ln>
          <a:effectLst>
            <a:outerShdw blurRad="50800" dist="38100" dir="2700000" algn="tl" rotWithShape="0">
              <a:prstClr val="black">
                <a:alpha val="40000"/>
              </a:prstClr>
            </a:outerShdw>
          </a:effec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1050" dirty="0">
                <a:solidFill>
                  <a:schemeClr val="bg1"/>
                </a:solidFill>
                <a:latin typeface="メイリオ" panose="020B0604030504040204" pitchFamily="50" charset="-128"/>
                <a:ea typeface="メイリオ" panose="020B0604030504040204" pitchFamily="50" charset="-128"/>
              </a:rPr>
              <a:t>ブロック・レベル</a:t>
            </a:r>
            <a:r>
              <a:rPr kumimoji="0" lang="ja-JP" altLang="en-US" sz="1050" b="0" i="0" u="none" strike="noStrike" cap="none" normalizeH="0" baseline="0" dirty="0">
                <a:ln>
                  <a:noFill/>
                </a:ln>
                <a:solidFill>
                  <a:schemeClr val="bg1"/>
                </a:solidFill>
                <a:effectLst/>
                <a:latin typeface="メイリオ" panose="020B0604030504040204" pitchFamily="50" charset="-128"/>
                <a:ea typeface="メイリオ" panose="020B0604030504040204" pitchFamily="50" charset="-128"/>
              </a:rPr>
              <a:t>の仮想化</a:t>
            </a:r>
          </a:p>
        </p:txBody>
      </p:sp>
      <p:sp>
        <p:nvSpPr>
          <p:cNvPr id="174" name="角丸四角形 173"/>
          <p:cNvSpPr/>
          <p:nvPr/>
        </p:nvSpPr>
        <p:spPr bwMode="auto">
          <a:xfrm>
            <a:off x="5798048" y="5306567"/>
            <a:ext cx="2895600" cy="220609"/>
          </a:xfrm>
          <a:prstGeom prst="roundRect">
            <a:avLst>
              <a:gd name="adj" fmla="val 0"/>
            </a:avLst>
          </a:prstGeom>
          <a:solidFill>
            <a:schemeClr val="accent6">
              <a:lumMod val="75000"/>
            </a:schemeClr>
          </a:solidFill>
          <a:ln w="12700" cmpd="sng">
            <a:noFill/>
            <a:headEnd type="none" w="med" len="med"/>
            <a:tailEnd type="none" w="med" len="med"/>
          </a:ln>
          <a:effectLst>
            <a:outerShdw blurRad="50800" dist="38100" dir="2700000" algn="tl" rotWithShape="0">
              <a:prstClr val="black">
                <a:alpha val="40000"/>
              </a:prstClr>
            </a:outerShdw>
          </a:effec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050" b="0" i="0" u="none" strike="noStrike" cap="none" normalizeH="0" baseline="0" dirty="0">
                <a:ln>
                  <a:noFill/>
                </a:ln>
                <a:solidFill>
                  <a:schemeClr val="bg1"/>
                </a:solidFill>
                <a:effectLst/>
                <a:latin typeface="メイリオ" panose="020B0604030504040204" pitchFamily="50" charset="-128"/>
                <a:ea typeface="メイリオ" panose="020B0604030504040204" pitchFamily="50" charset="-128"/>
              </a:rPr>
              <a:t>ファイル・レベルの仮想化</a:t>
            </a:r>
          </a:p>
        </p:txBody>
      </p:sp>
      <p:cxnSp>
        <p:nvCxnSpPr>
          <p:cNvPr id="175" name="カギ線コネクタ 174"/>
          <p:cNvCxnSpPr>
            <a:stCxn id="157" idx="2"/>
            <a:endCxn id="172" idx="1"/>
          </p:cNvCxnSpPr>
          <p:nvPr/>
        </p:nvCxnSpPr>
        <p:spPr bwMode="auto">
          <a:xfrm rot="16200000" flipH="1">
            <a:off x="5357971" y="4728026"/>
            <a:ext cx="144173" cy="725516"/>
          </a:xfrm>
          <a:prstGeom prst="bentConnector2">
            <a:avLst/>
          </a:prstGeom>
          <a:ln>
            <a:solidFill>
              <a:srgbClr val="33ACBD"/>
            </a:solidFill>
            <a:headEnd type="none" w="med" len="med"/>
            <a:tailEnd type="none" w="med" len="med"/>
          </a:ln>
        </p:spPr>
        <p:style>
          <a:lnRef idx="2">
            <a:schemeClr val="dk1">
              <a:shade val="50000"/>
            </a:schemeClr>
          </a:lnRef>
          <a:fillRef idx="1">
            <a:schemeClr val="dk1"/>
          </a:fillRef>
          <a:effectRef idx="0">
            <a:schemeClr val="dk1"/>
          </a:effectRef>
          <a:fontRef idx="minor">
            <a:schemeClr val="lt1"/>
          </a:fontRef>
        </p:style>
      </p:cxnSp>
      <p:cxnSp>
        <p:nvCxnSpPr>
          <p:cNvPr id="177" name="カギ線コネクタ 176"/>
          <p:cNvCxnSpPr>
            <a:stCxn id="157" idx="2"/>
            <a:endCxn id="174" idx="1"/>
          </p:cNvCxnSpPr>
          <p:nvPr/>
        </p:nvCxnSpPr>
        <p:spPr bwMode="auto">
          <a:xfrm rot="16200000" flipH="1">
            <a:off x="5233586" y="4852410"/>
            <a:ext cx="398174" cy="730749"/>
          </a:xfrm>
          <a:prstGeom prst="bentConnector2">
            <a:avLst/>
          </a:prstGeom>
          <a:ln>
            <a:solidFill>
              <a:srgbClr val="33ACBD"/>
            </a:solidFill>
            <a:headEnd type="none" w="med" len="med"/>
            <a:tailEnd type="none" w="med" len="med"/>
          </a:ln>
        </p:spPr>
        <p:style>
          <a:lnRef idx="2">
            <a:schemeClr val="dk1">
              <a:shade val="50000"/>
            </a:schemeClr>
          </a:lnRef>
          <a:fillRef idx="1">
            <a:schemeClr val="dk1"/>
          </a:fillRef>
          <a:effectRef idx="0">
            <a:schemeClr val="dk1"/>
          </a:effectRef>
          <a:fontRef idx="minor">
            <a:schemeClr val="lt1"/>
          </a:fontRef>
        </p:style>
      </p:cxnSp>
      <p:sp>
        <p:nvSpPr>
          <p:cNvPr id="35" name="角丸四角形 34"/>
          <p:cNvSpPr/>
          <p:nvPr/>
        </p:nvSpPr>
        <p:spPr bwMode="auto">
          <a:xfrm>
            <a:off x="5811748" y="4095831"/>
            <a:ext cx="2895600" cy="220609"/>
          </a:xfrm>
          <a:prstGeom prst="roundRect">
            <a:avLst>
              <a:gd name="adj" fmla="val 0"/>
            </a:avLst>
          </a:prstGeom>
          <a:solidFill>
            <a:schemeClr val="tx2">
              <a:lumMod val="60000"/>
              <a:lumOff val="40000"/>
            </a:schemeClr>
          </a:solidFill>
          <a:ln w="12700" cmpd="sng">
            <a:noFill/>
            <a:headEnd type="none" w="med" len="med"/>
            <a:tailEnd type="none" w="med" len="med"/>
          </a:ln>
          <a:effectLst>
            <a:outerShdw blurRad="50800" dist="38100" dir="2700000" algn="tl" rotWithShape="0">
              <a:prstClr val="black">
                <a:alpha val="40000"/>
              </a:prstClr>
            </a:outerShdw>
          </a:effec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a:solidFill>
                  <a:schemeClr val="bg1"/>
                </a:solidFill>
                <a:latin typeface="メイリオ" panose="020B0604030504040204" pitchFamily="50" charset="-128"/>
                <a:ea typeface="メイリオ" panose="020B0604030504040204" pitchFamily="50" charset="-128"/>
              </a:rPr>
              <a:t>画面転送方式</a:t>
            </a:r>
          </a:p>
        </p:txBody>
      </p:sp>
      <p:sp>
        <p:nvSpPr>
          <p:cNvPr id="36" name="角丸四角形 35"/>
          <p:cNvSpPr/>
          <p:nvPr/>
        </p:nvSpPr>
        <p:spPr bwMode="auto">
          <a:xfrm>
            <a:off x="5811748" y="4349832"/>
            <a:ext cx="2895600" cy="220609"/>
          </a:xfrm>
          <a:prstGeom prst="roundRect">
            <a:avLst>
              <a:gd name="adj" fmla="val 0"/>
            </a:avLst>
          </a:prstGeom>
          <a:solidFill>
            <a:schemeClr val="tx2">
              <a:lumMod val="60000"/>
              <a:lumOff val="40000"/>
            </a:schemeClr>
          </a:solidFill>
          <a:ln w="12700" cmpd="sng">
            <a:noFill/>
            <a:headEnd type="none" w="med" len="med"/>
            <a:tailEnd type="none" w="med" len="med"/>
          </a:ln>
          <a:effectLst>
            <a:outerShdw blurRad="50800" dist="38100" dir="2700000" algn="tl" rotWithShape="0">
              <a:prstClr val="black">
                <a:alpha val="40000"/>
              </a:prstClr>
            </a:outerShdw>
          </a:effec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a:solidFill>
                  <a:schemeClr val="bg1"/>
                </a:solidFill>
                <a:latin typeface="メイリオ" panose="020B0604030504040204" pitchFamily="50" charset="-128"/>
                <a:ea typeface="メイリオ" panose="020B0604030504040204" pitchFamily="50" charset="-128"/>
              </a:rPr>
              <a:t>ストリーミング方式</a:t>
            </a:r>
          </a:p>
        </p:txBody>
      </p:sp>
      <p:cxnSp>
        <p:nvCxnSpPr>
          <p:cNvPr id="37" name="カギ線コネクタ 36"/>
          <p:cNvCxnSpPr>
            <a:stCxn id="168" idx="2"/>
            <a:endCxn id="35" idx="1"/>
          </p:cNvCxnSpPr>
          <p:nvPr/>
        </p:nvCxnSpPr>
        <p:spPr bwMode="auto">
          <a:xfrm rot="16200000" flipH="1">
            <a:off x="5367437" y="3761824"/>
            <a:ext cx="144173" cy="744449"/>
          </a:xfrm>
          <a:prstGeom prst="bentConnector2">
            <a:avLst/>
          </a:prstGeom>
          <a:ln>
            <a:solidFill>
              <a:srgbClr val="33ACBD"/>
            </a:solidFill>
            <a:headEnd type="none" w="med" len="med"/>
            <a:tailEnd type="none" w="med" len="med"/>
          </a:ln>
        </p:spPr>
        <p:style>
          <a:lnRef idx="2">
            <a:schemeClr val="dk1">
              <a:shade val="50000"/>
            </a:schemeClr>
          </a:lnRef>
          <a:fillRef idx="1">
            <a:schemeClr val="dk1"/>
          </a:fillRef>
          <a:effectRef idx="0">
            <a:schemeClr val="dk1"/>
          </a:effectRef>
          <a:fontRef idx="minor">
            <a:schemeClr val="lt1"/>
          </a:fontRef>
        </p:style>
      </p:cxnSp>
      <p:cxnSp>
        <p:nvCxnSpPr>
          <p:cNvPr id="38" name="カギ線コネクタ 37"/>
          <p:cNvCxnSpPr>
            <a:stCxn id="168" idx="2"/>
            <a:endCxn id="36" idx="1"/>
          </p:cNvCxnSpPr>
          <p:nvPr/>
        </p:nvCxnSpPr>
        <p:spPr bwMode="auto">
          <a:xfrm rot="16200000" flipH="1">
            <a:off x="5240436" y="3888825"/>
            <a:ext cx="398174" cy="744449"/>
          </a:xfrm>
          <a:prstGeom prst="bentConnector2">
            <a:avLst/>
          </a:prstGeom>
          <a:ln>
            <a:solidFill>
              <a:srgbClr val="33ACBD"/>
            </a:solidFill>
            <a:headEnd type="none" w="med" len="med"/>
            <a:tailEnd type="none" w="med" len="med"/>
          </a:ln>
        </p:spPr>
        <p:style>
          <a:lnRef idx="2">
            <a:schemeClr val="dk1">
              <a:shade val="50000"/>
            </a:schemeClr>
          </a:lnRef>
          <a:fillRef idx="1">
            <a:schemeClr val="dk1"/>
          </a:fillRef>
          <a:effectRef idx="0">
            <a:schemeClr val="dk1"/>
          </a:effectRef>
          <a:fontRef idx="minor">
            <a:schemeClr val="lt1"/>
          </a:fontRef>
        </p:style>
      </p:cxnSp>
      <p:sp>
        <p:nvSpPr>
          <p:cNvPr id="65" name="角丸四角形 64"/>
          <p:cNvSpPr/>
          <p:nvPr/>
        </p:nvSpPr>
        <p:spPr bwMode="auto">
          <a:xfrm>
            <a:off x="5812606" y="3147087"/>
            <a:ext cx="2895600" cy="220609"/>
          </a:xfrm>
          <a:prstGeom prst="roundRect">
            <a:avLst>
              <a:gd name="adj" fmla="val 0"/>
            </a:avLst>
          </a:prstGeom>
          <a:solidFill>
            <a:srgbClr val="3366FF"/>
          </a:solidFill>
          <a:ln w="12700" cmpd="sng">
            <a:noFill/>
            <a:headEnd type="none" w="med" len="med"/>
            <a:tailEnd type="none" w="med" len="med"/>
          </a:ln>
          <a:effectLst>
            <a:outerShdw blurRad="50800" dist="38100" dir="2700000" algn="tl" rotWithShape="0">
              <a:prstClr val="black">
                <a:alpha val="40000"/>
              </a:prstClr>
            </a:outerShdw>
          </a:effec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a:solidFill>
                  <a:schemeClr val="bg1"/>
                </a:solidFill>
                <a:latin typeface="メイリオ" panose="020B0604030504040204" pitchFamily="50" charset="-128"/>
                <a:ea typeface="メイリオ" panose="020B0604030504040204" pitchFamily="50" charset="-128"/>
              </a:rPr>
              <a:t>アプリケーション方式</a:t>
            </a:r>
          </a:p>
        </p:txBody>
      </p:sp>
      <p:sp>
        <p:nvSpPr>
          <p:cNvPr id="66" name="角丸四角形 65"/>
          <p:cNvSpPr/>
          <p:nvPr/>
        </p:nvSpPr>
        <p:spPr bwMode="auto">
          <a:xfrm>
            <a:off x="5812606" y="3401088"/>
            <a:ext cx="2895600" cy="220609"/>
          </a:xfrm>
          <a:prstGeom prst="roundRect">
            <a:avLst>
              <a:gd name="adj" fmla="val 0"/>
            </a:avLst>
          </a:prstGeom>
          <a:solidFill>
            <a:srgbClr val="3366FF"/>
          </a:solidFill>
          <a:ln w="12700" cmpd="sng">
            <a:noFill/>
            <a:headEnd type="none" w="med" len="med"/>
            <a:tailEnd type="none" w="med" len="med"/>
          </a:ln>
          <a:effectLst>
            <a:outerShdw blurRad="50800" dist="38100" dir="2700000" algn="tl" rotWithShape="0">
              <a:prstClr val="black">
                <a:alpha val="40000"/>
              </a:prstClr>
            </a:outerShdw>
          </a:effec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a:solidFill>
                  <a:schemeClr val="bg1"/>
                </a:solidFill>
                <a:latin typeface="メイリオ" panose="020B0604030504040204" pitchFamily="50" charset="-128"/>
                <a:ea typeface="メイリオ" panose="020B0604030504040204" pitchFamily="50" charset="-128"/>
              </a:rPr>
              <a:t>ストリーミング方式</a:t>
            </a:r>
          </a:p>
        </p:txBody>
      </p:sp>
      <p:cxnSp>
        <p:nvCxnSpPr>
          <p:cNvPr id="67" name="カギ線コネクタ 66"/>
          <p:cNvCxnSpPr>
            <a:stCxn id="155" idx="2"/>
            <a:endCxn id="65" idx="1"/>
          </p:cNvCxnSpPr>
          <p:nvPr/>
        </p:nvCxnSpPr>
        <p:spPr bwMode="auto">
          <a:xfrm rot="16200000" flipH="1">
            <a:off x="5367866" y="2812651"/>
            <a:ext cx="144173" cy="745307"/>
          </a:xfrm>
          <a:prstGeom prst="bentConnector2">
            <a:avLst/>
          </a:prstGeom>
          <a:ln>
            <a:solidFill>
              <a:srgbClr val="33ACBD"/>
            </a:solidFill>
            <a:headEnd type="none" w="med" len="med"/>
            <a:tailEnd type="none" w="med" len="med"/>
          </a:ln>
        </p:spPr>
        <p:style>
          <a:lnRef idx="2">
            <a:schemeClr val="dk1">
              <a:shade val="50000"/>
            </a:schemeClr>
          </a:lnRef>
          <a:fillRef idx="1">
            <a:schemeClr val="dk1"/>
          </a:fillRef>
          <a:effectRef idx="0">
            <a:schemeClr val="dk1"/>
          </a:effectRef>
          <a:fontRef idx="minor">
            <a:schemeClr val="lt1"/>
          </a:fontRef>
        </p:style>
      </p:cxnSp>
      <p:cxnSp>
        <p:nvCxnSpPr>
          <p:cNvPr id="68" name="カギ線コネクタ 67"/>
          <p:cNvCxnSpPr>
            <a:stCxn id="155" idx="2"/>
            <a:endCxn id="66" idx="1"/>
          </p:cNvCxnSpPr>
          <p:nvPr/>
        </p:nvCxnSpPr>
        <p:spPr bwMode="auto">
          <a:xfrm rot="16200000" flipH="1">
            <a:off x="5240865" y="2939652"/>
            <a:ext cx="398174" cy="745307"/>
          </a:xfrm>
          <a:prstGeom prst="bentConnector2">
            <a:avLst/>
          </a:prstGeom>
          <a:ln>
            <a:solidFill>
              <a:srgbClr val="33ACBD"/>
            </a:solidFill>
            <a:headEnd type="none" w="med" len="med"/>
            <a:tailEnd type="none" w="med" len="med"/>
          </a:ln>
        </p:spPr>
        <p:style>
          <a:lnRef idx="2">
            <a:schemeClr val="dk1">
              <a:shade val="50000"/>
            </a:schemeClr>
          </a:lnRef>
          <a:fillRef idx="1">
            <a:schemeClr val="dk1"/>
          </a:fillRef>
          <a:effectRef idx="0">
            <a:schemeClr val="dk1"/>
          </a:effectRef>
          <a:fontRef idx="minor">
            <a:schemeClr val="lt1"/>
          </a:fontRef>
        </p:style>
      </p:cxnSp>
      <p:sp>
        <p:nvSpPr>
          <p:cNvPr id="47" name="角丸四角形 46"/>
          <p:cNvSpPr/>
          <p:nvPr/>
        </p:nvSpPr>
        <p:spPr bwMode="auto">
          <a:xfrm>
            <a:off x="5791199" y="1283943"/>
            <a:ext cx="2895600" cy="220609"/>
          </a:xfrm>
          <a:prstGeom prst="roundRect">
            <a:avLst>
              <a:gd name="adj" fmla="val 0"/>
            </a:avLst>
          </a:prstGeom>
          <a:solidFill>
            <a:srgbClr val="000090"/>
          </a:solidFill>
          <a:ln w="12700" cmpd="sng">
            <a:noFill/>
            <a:headEnd type="none" w="med" len="med"/>
            <a:tailEnd type="none" w="med" len="med"/>
          </a:ln>
          <a:effectLst>
            <a:outerShdw blurRad="50800" dist="38100" dir="2700000" algn="tl" rotWithShape="0">
              <a:prstClr val="black">
                <a:alpha val="40000"/>
              </a:prstClr>
            </a:outerShdw>
          </a:effec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a:solidFill>
                  <a:schemeClr val="bg1"/>
                </a:solidFill>
                <a:latin typeface="メイリオ" panose="020B0604030504040204" pitchFamily="50" charset="-128"/>
                <a:ea typeface="メイリオ" panose="020B0604030504040204" pitchFamily="50" charset="-128"/>
              </a:rPr>
              <a:t>ハイパーバイザー方式</a:t>
            </a:r>
          </a:p>
        </p:txBody>
      </p:sp>
      <p:sp>
        <p:nvSpPr>
          <p:cNvPr id="48" name="角丸四角形 47"/>
          <p:cNvSpPr/>
          <p:nvPr/>
        </p:nvSpPr>
        <p:spPr bwMode="auto">
          <a:xfrm>
            <a:off x="5791199" y="1529953"/>
            <a:ext cx="2895600" cy="220609"/>
          </a:xfrm>
          <a:prstGeom prst="roundRect">
            <a:avLst>
              <a:gd name="adj" fmla="val 0"/>
            </a:avLst>
          </a:prstGeom>
          <a:solidFill>
            <a:srgbClr val="000090"/>
          </a:solidFill>
          <a:ln w="12700" cmpd="sng">
            <a:noFill/>
            <a:headEnd type="none" w="med" len="med"/>
            <a:tailEnd type="none" w="med" len="med"/>
          </a:ln>
          <a:effectLst>
            <a:outerShdw blurRad="50800" dist="38100" dir="2700000" algn="tl" rotWithShape="0">
              <a:prstClr val="black">
                <a:alpha val="40000"/>
              </a:prstClr>
            </a:outerShdw>
          </a:effec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a:solidFill>
                  <a:schemeClr val="bg1"/>
                </a:solidFill>
                <a:latin typeface="メイリオ" panose="020B0604030504040204" pitchFamily="50" charset="-128"/>
                <a:ea typeface="メイリオ" panose="020B0604030504040204" pitchFamily="50" charset="-128"/>
              </a:rPr>
              <a:t>コンテナ方式</a:t>
            </a:r>
            <a:r>
              <a:rPr lang="en-US" altLang="ja-JP" sz="1050" dirty="0">
                <a:solidFill>
                  <a:schemeClr val="bg1"/>
                </a:solidFill>
                <a:latin typeface="メイリオ" panose="020B0604030504040204" pitchFamily="50" charset="-128"/>
                <a:ea typeface="メイリオ" panose="020B0604030504040204" pitchFamily="50" charset="-128"/>
              </a:rPr>
              <a:t>/OS</a:t>
            </a:r>
            <a:r>
              <a:rPr lang="ja-JP" altLang="en-US" sz="1050" dirty="0">
                <a:solidFill>
                  <a:schemeClr val="bg1"/>
                </a:solidFill>
                <a:latin typeface="メイリオ" panose="020B0604030504040204" pitchFamily="50" charset="-128"/>
                <a:ea typeface="メイリオ" panose="020B0604030504040204" pitchFamily="50" charset="-128"/>
              </a:rPr>
              <a:t>の仮想化</a:t>
            </a:r>
          </a:p>
        </p:txBody>
      </p:sp>
      <p:cxnSp>
        <p:nvCxnSpPr>
          <p:cNvPr id="49" name="カギ線コネクタ 48"/>
          <p:cNvCxnSpPr>
            <a:stCxn id="154" idx="2"/>
            <a:endCxn id="47" idx="1"/>
          </p:cNvCxnSpPr>
          <p:nvPr/>
        </p:nvCxnSpPr>
        <p:spPr bwMode="auto">
          <a:xfrm rot="16200000" flipH="1">
            <a:off x="5357163" y="960211"/>
            <a:ext cx="144173" cy="723900"/>
          </a:xfrm>
          <a:prstGeom prst="bentConnector2">
            <a:avLst/>
          </a:prstGeom>
          <a:ln>
            <a:solidFill>
              <a:srgbClr val="33ACBD"/>
            </a:solidFill>
            <a:headEnd type="none" w="med" len="med"/>
            <a:tailEnd type="none" w="med" len="med"/>
          </a:ln>
        </p:spPr>
        <p:style>
          <a:lnRef idx="2">
            <a:schemeClr val="dk1">
              <a:shade val="50000"/>
            </a:schemeClr>
          </a:lnRef>
          <a:fillRef idx="1">
            <a:schemeClr val="dk1"/>
          </a:fillRef>
          <a:effectRef idx="0">
            <a:schemeClr val="dk1"/>
          </a:effectRef>
          <a:fontRef idx="minor">
            <a:schemeClr val="lt1"/>
          </a:fontRef>
        </p:style>
      </p:cxnSp>
      <p:cxnSp>
        <p:nvCxnSpPr>
          <p:cNvPr id="50" name="カギ線コネクタ 49"/>
          <p:cNvCxnSpPr>
            <a:stCxn id="154" idx="2"/>
            <a:endCxn id="48" idx="1"/>
          </p:cNvCxnSpPr>
          <p:nvPr/>
        </p:nvCxnSpPr>
        <p:spPr bwMode="auto">
          <a:xfrm rot="16200000" flipH="1">
            <a:off x="5234158" y="1083216"/>
            <a:ext cx="390183" cy="723900"/>
          </a:xfrm>
          <a:prstGeom prst="bentConnector2">
            <a:avLst/>
          </a:prstGeom>
          <a:ln>
            <a:solidFill>
              <a:srgbClr val="33ACBD"/>
            </a:solidFill>
            <a:headEnd type="none" w="med" len="med"/>
            <a:tailEnd type="none" w="med" len="med"/>
          </a:ln>
        </p:spPr>
        <p:style>
          <a:lnRef idx="2">
            <a:schemeClr val="dk1">
              <a:shade val="50000"/>
            </a:schemeClr>
          </a:lnRef>
          <a:fillRef idx="1">
            <a:schemeClr val="dk1"/>
          </a:fillRef>
          <a:effectRef idx="0">
            <a:schemeClr val="dk1"/>
          </a:effectRef>
          <a:fontRef idx="minor">
            <a:schemeClr val="lt1"/>
          </a:fontRef>
        </p:style>
      </p:cxnSp>
      <p:sp>
        <p:nvSpPr>
          <p:cNvPr id="107" name="角丸四角形 106"/>
          <p:cNvSpPr/>
          <p:nvPr/>
        </p:nvSpPr>
        <p:spPr bwMode="auto">
          <a:xfrm>
            <a:off x="5791200" y="2214325"/>
            <a:ext cx="2895600" cy="220609"/>
          </a:xfrm>
          <a:prstGeom prst="roundRect">
            <a:avLst>
              <a:gd name="adj" fmla="val 0"/>
            </a:avLst>
          </a:prstGeom>
          <a:solidFill>
            <a:srgbClr val="0000FF"/>
          </a:solidFill>
          <a:ln w="12700" cmpd="sng">
            <a:noFill/>
            <a:headEnd type="none" w="med" len="med"/>
            <a:tailEnd type="none" w="med" len="med"/>
          </a:ln>
          <a:effectLst>
            <a:outerShdw blurRad="50800" dist="38100" dir="2700000" algn="tl" rotWithShape="0">
              <a:prstClr val="black">
                <a:alpha val="40000"/>
              </a:prstClr>
            </a:outerShdw>
          </a:effec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a:solidFill>
                  <a:schemeClr val="bg1"/>
                </a:solidFill>
                <a:latin typeface="メイリオ" panose="020B0604030504040204" pitchFamily="50" charset="-128"/>
                <a:ea typeface="メイリオ" panose="020B0604030504040204" pitchFamily="50" charset="-128"/>
              </a:rPr>
              <a:t>仮想</a:t>
            </a:r>
            <a:r>
              <a:rPr lang="en-US" altLang="ja-JP" sz="1050" dirty="0">
                <a:solidFill>
                  <a:schemeClr val="bg1"/>
                </a:solidFill>
                <a:latin typeface="メイリオ" panose="020B0604030504040204" pitchFamily="50" charset="-128"/>
                <a:ea typeface="メイリオ" panose="020B0604030504040204" pitchFamily="50" charset="-128"/>
              </a:rPr>
              <a:t>PC</a:t>
            </a:r>
            <a:r>
              <a:rPr lang="ja-JP" altLang="en-US" sz="1050" dirty="0">
                <a:solidFill>
                  <a:schemeClr val="bg1"/>
                </a:solidFill>
                <a:latin typeface="メイリオ" panose="020B0604030504040204" pitchFamily="50" charset="-128"/>
                <a:ea typeface="メイリオ" panose="020B0604030504040204" pitchFamily="50" charset="-128"/>
              </a:rPr>
              <a:t>方式</a:t>
            </a:r>
          </a:p>
        </p:txBody>
      </p:sp>
      <p:sp>
        <p:nvSpPr>
          <p:cNvPr id="108" name="角丸四角形 107"/>
          <p:cNvSpPr/>
          <p:nvPr/>
        </p:nvSpPr>
        <p:spPr bwMode="auto">
          <a:xfrm>
            <a:off x="5791200" y="2460335"/>
            <a:ext cx="2895600" cy="220609"/>
          </a:xfrm>
          <a:prstGeom prst="roundRect">
            <a:avLst>
              <a:gd name="adj" fmla="val 0"/>
            </a:avLst>
          </a:prstGeom>
          <a:solidFill>
            <a:srgbClr val="0000FF"/>
          </a:solidFill>
          <a:ln w="12700" cmpd="sng">
            <a:noFill/>
            <a:headEnd type="none" w="med" len="med"/>
            <a:tailEnd type="none" w="med" len="med"/>
          </a:ln>
          <a:effectLst>
            <a:outerShdw blurRad="50800" dist="38100" dir="2700000" algn="tl" rotWithShape="0">
              <a:prstClr val="black">
                <a:alpha val="40000"/>
              </a:prstClr>
            </a:outerShdw>
          </a:effec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a:solidFill>
                  <a:schemeClr val="bg1"/>
                </a:solidFill>
                <a:latin typeface="メイリオ" panose="020B0604030504040204" pitchFamily="50" charset="-128"/>
                <a:ea typeface="メイリオ" panose="020B0604030504040204" pitchFamily="50" charset="-128"/>
              </a:rPr>
              <a:t>ブレード</a:t>
            </a:r>
            <a:r>
              <a:rPr lang="en-US" altLang="ja-JP" sz="1050" dirty="0">
                <a:solidFill>
                  <a:schemeClr val="bg1"/>
                </a:solidFill>
                <a:latin typeface="メイリオ" panose="020B0604030504040204" pitchFamily="50" charset="-128"/>
                <a:ea typeface="メイリオ" panose="020B0604030504040204" pitchFamily="50" charset="-128"/>
              </a:rPr>
              <a:t>PC</a:t>
            </a:r>
            <a:r>
              <a:rPr lang="ja-JP" altLang="en-US" sz="1050" dirty="0">
                <a:solidFill>
                  <a:schemeClr val="bg1"/>
                </a:solidFill>
                <a:latin typeface="メイリオ" panose="020B0604030504040204" pitchFamily="50" charset="-128"/>
                <a:ea typeface="メイリオ" panose="020B0604030504040204" pitchFamily="50" charset="-128"/>
              </a:rPr>
              <a:t>方式</a:t>
            </a:r>
          </a:p>
        </p:txBody>
      </p:sp>
      <p:cxnSp>
        <p:nvCxnSpPr>
          <p:cNvPr id="109" name="カギ線コネクタ 108"/>
          <p:cNvCxnSpPr>
            <a:stCxn id="32" idx="2"/>
            <a:endCxn id="107" idx="1"/>
          </p:cNvCxnSpPr>
          <p:nvPr/>
        </p:nvCxnSpPr>
        <p:spPr bwMode="auto">
          <a:xfrm rot="16200000" flipH="1">
            <a:off x="5358116" y="1891545"/>
            <a:ext cx="142269" cy="723900"/>
          </a:xfrm>
          <a:prstGeom prst="bentConnector2">
            <a:avLst/>
          </a:prstGeom>
          <a:ln>
            <a:solidFill>
              <a:srgbClr val="33ACBD"/>
            </a:solidFill>
            <a:headEnd type="none" w="med" len="med"/>
            <a:tailEnd type="none" w="med" len="med"/>
          </a:ln>
        </p:spPr>
        <p:style>
          <a:lnRef idx="2">
            <a:schemeClr val="dk1">
              <a:shade val="50000"/>
            </a:schemeClr>
          </a:lnRef>
          <a:fillRef idx="1">
            <a:schemeClr val="dk1"/>
          </a:fillRef>
          <a:effectRef idx="0">
            <a:schemeClr val="dk1"/>
          </a:effectRef>
          <a:fontRef idx="minor">
            <a:schemeClr val="lt1"/>
          </a:fontRef>
        </p:style>
      </p:cxnSp>
      <p:cxnSp>
        <p:nvCxnSpPr>
          <p:cNvPr id="110" name="カギ線コネクタ 109"/>
          <p:cNvCxnSpPr>
            <a:stCxn id="32" idx="2"/>
            <a:endCxn id="108" idx="1"/>
          </p:cNvCxnSpPr>
          <p:nvPr/>
        </p:nvCxnSpPr>
        <p:spPr bwMode="auto">
          <a:xfrm rot="16200000" flipH="1">
            <a:off x="5235111" y="2014550"/>
            <a:ext cx="388279" cy="723900"/>
          </a:xfrm>
          <a:prstGeom prst="bentConnector2">
            <a:avLst/>
          </a:prstGeom>
          <a:ln>
            <a:solidFill>
              <a:srgbClr val="33ACBD"/>
            </a:solidFill>
            <a:headEnd type="none" w="med" len="med"/>
            <a:tailEnd type="none" w="med" len="med"/>
          </a:ln>
        </p:spPr>
        <p:style>
          <a:lnRef idx="2">
            <a:schemeClr val="dk1">
              <a:shade val="50000"/>
            </a:schemeClr>
          </a:lnRef>
          <a:fillRef idx="1">
            <a:schemeClr val="dk1"/>
          </a:fillRef>
          <a:effectRef idx="0">
            <a:schemeClr val="dk1"/>
          </a:effectRef>
          <a:fontRef idx="minor">
            <a:schemeClr val="lt1"/>
          </a:fontRef>
        </p:style>
      </p:cxnSp>
    </p:spTree>
    <p:extLst>
      <p:ext uri="{BB962C8B-B14F-4D97-AF65-F5344CB8AC3E}">
        <p14:creationId xmlns:p14="http://schemas.microsoft.com/office/powerpoint/2010/main" val="2097646803"/>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830355" y="2775338"/>
            <a:ext cx="7499634"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2800">
                <a:solidFill>
                  <a:srgbClr val="FFFFFF"/>
                </a:solidFill>
                <a:effectLst/>
                <a:latin typeface="Meiryo" panose="020B0604030504040204" pitchFamily="34" charset="-128"/>
                <a:ea typeface="Meiryo" panose="020B0604030504040204" pitchFamily="34" charset="-128"/>
                <a:cs typeface="Arial"/>
              </a:rPr>
              <a:t>クラウドの役割と</a:t>
            </a:r>
            <a:endParaRPr lang="en-US" altLang="ja-JP" sz="2800" dirty="0">
              <a:solidFill>
                <a:srgbClr val="FFFFFF"/>
              </a:solidFill>
              <a:effectLst/>
              <a:latin typeface="Meiryo" panose="020B0604030504040204" pitchFamily="34" charset="-128"/>
              <a:ea typeface="Meiryo" panose="020B0604030504040204" pitchFamily="34" charset="-128"/>
              <a:cs typeface="Arial"/>
            </a:endParaRPr>
          </a:p>
          <a:p>
            <a:pPr algn="ctr"/>
            <a:r>
              <a:rPr lang="ja-JP" altLang="en-US" sz="2800">
                <a:solidFill>
                  <a:srgbClr val="FFFFFF"/>
                </a:solidFill>
                <a:effectLst/>
                <a:latin typeface="Meiryo" panose="020B0604030504040204" pitchFamily="34" charset="-128"/>
                <a:ea typeface="Meiryo" panose="020B0604030504040204" pitchFamily="34" charset="-128"/>
                <a:cs typeface="Arial"/>
              </a:rPr>
              <a:t>コンピューティングの新しい常識</a:t>
            </a:r>
            <a:endParaRPr lang="en-US" altLang="ja-JP" sz="2800" dirty="0">
              <a:solidFill>
                <a:srgbClr val="FFFFFF"/>
              </a:solidFill>
              <a:effectLst/>
              <a:latin typeface="Meiryo" panose="020B0604030504040204" pitchFamily="34" charset="-128"/>
              <a:ea typeface="Meiryo" panose="020B0604030504040204" pitchFamily="34" charset="-128"/>
              <a:cs typeface="Arial"/>
            </a:endParaRPr>
          </a:p>
        </p:txBody>
      </p:sp>
      <p:sp>
        <p:nvSpPr>
          <p:cNvPr id="7" name="正方形/長方形 6"/>
          <p:cNvSpPr/>
          <p:nvPr/>
        </p:nvSpPr>
        <p:spPr>
          <a:xfrm>
            <a:off x="830354" y="2775338"/>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353618549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a:solidFill>
                  <a:srgbClr val="FFFFFF"/>
                </a:solidFill>
                <a:effectLst/>
                <a:latin typeface="Meiryo" panose="020B0604030504040204" pitchFamily="34" charset="-128"/>
                <a:ea typeface="Meiryo" panose="020B0604030504040204" pitchFamily="34" charset="-128"/>
                <a:cs typeface="Arial"/>
              </a:rPr>
              <a:t>何のために</a:t>
            </a:r>
            <a:endParaRPr lang="en-US" altLang="ja-JP" sz="2400" dirty="0">
              <a:solidFill>
                <a:srgbClr val="FFFFFF"/>
              </a:solidFill>
              <a:effectLst/>
              <a:latin typeface="Meiryo" panose="020B0604030504040204" pitchFamily="34" charset="-128"/>
              <a:ea typeface="Meiryo" panose="020B0604030504040204" pitchFamily="34" charset="-128"/>
              <a:cs typeface="Arial"/>
            </a:endParaRPr>
          </a:p>
          <a:p>
            <a:pPr algn="r"/>
            <a:r>
              <a:rPr lang="ja-JP" altLang="en-US" sz="2400">
                <a:solidFill>
                  <a:srgbClr val="FFFFFF"/>
                </a:solidFill>
                <a:effectLst/>
                <a:latin typeface="Meiryo" panose="020B0604030504040204" pitchFamily="34" charset="-128"/>
                <a:ea typeface="Meiryo" panose="020B0604030504040204" pitchFamily="34" charset="-128"/>
                <a:cs typeface="Arial"/>
              </a:rPr>
              <a:t>クラウドを使うのか</a:t>
            </a:r>
            <a:endParaRPr lang="ja-JP" altLang="en-US" sz="2400" dirty="0">
              <a:solidFill>
                <a:srgbClr val="FFFFFF"/>
              </a:solidFill>
              <a:effectLst/>
              <a:latin typeface="Meiryo" panose="020B0604030504040204" pitchFamily="34" charset="-128"/>
              <a:ea typeface="Meiryo" panose="020B0604030504040204" pitchFamily="34" charset="-128"/>
              <a:cs typeface="Arial"/>
            </a:endParaRP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2742135812"/>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xmlns:p14="http://schemas.microsoft.com/office/powerpoint/2010/main" spd="slow">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56861D0-C2CA-E4FB-F0A8-3F44010DABA0}"/>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8797644F-238D-992F-A630-B1E21DE33888}"/>
              </a:ext>
            </a:extLst>
          </p:cNvPr>
          <p:cNvSpPr>
            <a:spLocks noGrp="1"/>
          </p:cNvSpPr>
          <p:nvPr>
            <p:ph type="title"/>
          </p:nvPr>
        </p:nvSpPr>
        <p:spPr/>
        <p:txBody>
          <a:bodyPr/>
          <a:lstStyle/>
          <a:p>
            <a:r>
              <a:rPr kumimoji="1" lang="ja-JP" altLang="en-US" sz="2400"/>
              <a:t>クラウドを使う理由</a:t>
            </a:r>
          </a:p>
        </p:txBody>
      </p:sp>
      <p:sp>
        <p:nvSpPr>
          <p:cNvPr id="496" name="正方形/長方形 495">
            <a:extLst>
              <a:ext uri="{FF2B5EF4-FFF2-40B4-BE49-F238E27FC236}">
                <a16:creationId xmlns:a16="http://schemas.microsoft.com/office/drawing/2014/main" id="{9605E035-066C-675C-34D2-CA72B457C53C}"/>
              </a:ext>
            </a:extLst>
          </p:cNvPr>
          <p:cNvSpPr/>
          <p:nvPr/>
        </p:nvSpPr>
        <p:spPr>
          <a:xfrm>
            <a:off x="230400" y="867909"/>
            <a:ext cx="8686800" cy="5561318"/>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0" name="テキスト ボックス 499">
            <a:extLst>
              <a:ext uri="{FF2B5EF4-FFF2-40B4-BE49-F238E27FC236}">
                <a16:creationId xmlns:a16="http://schemas.microsoft.com/office/drawing/2014/main" id="{37085916-91D2-53F6-A86C-122B1F3E4713}"/>
              </a:ext>
            </a:extLst>
          </p:cNvPr>
          <p:cNvSpPr txBox="1"/>
          <p:nvPr/>
        </p:nvSpPr>
        <p:spPr>
          <a:xfrm>
            <a:off x="626849" y="2315794"/>
            <a:ext cx="7890302" cy="400110"/>
          </a:xfrm>
          <a:prstGeom prst="rect">
            <a:avLst/>
          </a:prstGeom>
          <a:noFill/>
        </p:spPr>
        <p:txBody>
          <a:bodyPr wrap="none" rtlCol="0">
            <a:spAutoFit/>
          </a:bodyPr>
          <a:lstStyle/>
          <a:p>
            <a:pPr algn="ctr"/>
            <a:r>
              <a:rPr kumimoji="1" lang="ja-JP" altLang="en-US" sz="2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いつでも／どこでも</a:t>
            </a:r>
            <a:r>
              <a:rPr kumimoji="1" lang="en-US" altLang="ja-JP" sz="2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IT</a:t>
            </a:r>
            <a:r>
              <a:rPr kumimoji="1" lang="ja-JP" altLang="en-US" sz="2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の機能や性能をサービスとして使える仕組み</a:t>
            </a:r>
          </a:p>
        </p:txBody>
      </p:sp>
      <p:sp>
        <p:nvSpPr>
          <p:cNvPr id="504" name="テキスト ボックス 503">
            <a:extLst>
              <a:ext uri="{FF2B5EF4-FFF2-40B4-BE49-F238E27FC236}">
                <a16:creationId xmlns:a16="http://schemas.microsoft.com/office/drawing/2014/main" id="{5CDB160D-D4C3-C4CC-D5E8-613A92EDF1B8}"/>
              </a:ext>
            </a:extLst>
          </p:cNvPr>
          <p:cNvSpPr txBox="1"/>
          <p:nvPr/>
        </p:nvSpPr>
        <p:spPr>
          <a:xfrm>
            <a:off x="5830570" y="980881"/>
            <a:ext cx="2954655" cy="369332"/>
          </a:xfrm>
          <a:prstGeom prst="rect">
            <a:avLst/>
          </a:prstGeom>
          <a:noFill/>
        </p:spPr>
        <p:txBody>
          <a:bodyPr wrap="none" rtlCol="0">
            <a:spAutoFit/>
          </a:bodyPr>
          <a:lstStyle/>
          <a:p>
            <a:pPr algn="r"/>
            <a:r>
              <a:rPr kumimoji="1" lang="ja-JP" altLang="en-US"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実質的に使える機能や性能</a:t>
            </a:r>
          </a:p>
        </p:txBody>
      </p:sp>
      <p:grpSp>
        <p:nvGrpSpPr>
          <p:cNvPr id="5" name="グループ化 4">
            <a:extLst>
              <a:ext uri="{FF2B5EF4-FFF2-40B4-BE49-F238E27FC236}">
                <a16:creationId xmlns:a16="http://schemas.microsoft.com/office/drawing/2014/main" id="{F59975B9-620F-0D12-4B38-0C0F1FD7998D}"/>
              </a:ext>
            </a:extLst>
          </p:cNvPr>
          <p:cNvGrpSpPr/>
          <p:nvPr/>
        </p:nvGrpSpPr>
        <p:grpSpPr>
          <a:xfrm>
            <a:off x="4662613" y="2958087"/>
            <a:ext cx="4005830" cy="1210596"/>
            <a:chOff x="4662614" y="2996927"/>
            <a:chExt cx="4005830" cy="1210596"/>
          </a:xfrm>
        </p:grpSpPr>
        <p:sp>
          <p:nvSpPr>
            <p:cNvPr id="27" name="正方形/長方形 26">
              <a:extLst>
                <a:ext uri="{FF2B5EF4-FFF2-40B4-BE49-F238E27FC236}">
                  <a16:creationId xmlns:a16="http://schemas.microsoft.com/office/drawing/2014/main" id="{01F9BE22-7A66-098A-01A0-B72BEAD67C99}"/>
                </a:ext>
              </a:extLst>
            </p:cNvPr>
            <p:cNvSpPr/>
            <p:nvPr/>
          </p:nvSpPr>
          <p:spPr>
            <a:xfrm>
              <a:off x="4662614" y="2996927"/>
              <a:ext cx="4005830" cy="1210596"/>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7030A0"/>
                </a:solidFill>
                <a:latin typeface="ＭＳ Ｐゴシック"/>
                <a:ea typeface="ＭＳ Ｐゴシック"/>
                <a:cs typeface="ＭＳ Ｐゴシック"/>
              </a:endParaRPr>
            </a:p>
          </p:txBody>
        </p:sp>
        <p:sp>
          <p:nvSpPr>
            <p:cNvPr id="29" name="テキスト ボックス 28">
              <a:extLst>
                <a:ext uri="{FF2B5EF4-FFF2-40B4-BE49-F238E27FC236}">
                  <a16:creationId xmlns:a16="http://schemas.microsoft.com/office/drawing/2014/main" id="{5EF4775F-2022-C845-497C-382BC29E754C}"/>
                </a:ext>
              </a:extLst>
            </p:cNvPr>
            <p:cNvSpPr txBox="1"/>
            <p:nvPr/>
          </p:nvSpPr>
          <p:spPr>
            <a:xfrm>
              <a:off x="5217562" y="3117128"/>
              <a:ext cx="2749471" cy="400110"/>
            </a:xfrm>
            <a:prstGeom prst="rect">
              <a:avLst/>
            </a:prstGeom>
            <a:noFill/>
          </p:spPr>
          <p:txBody>
            <a:bodyPr wrap="none" rtlCol="0">
              <a:spAutoFit/>
            </a:bodyPr>
            <a:lstStyle/>
            <a:p>
              <a:pPr algn="ctr"/>
              <a:r>
                <a:rPr kumimoji="1" lang="ja-JP" altLang="en-US" sz="20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圧倒的スピードの獲得</a:t>
              </a:r>
            </a:p>
          </p:txBody>
        </p:sp>
        <p:sp>
          <p:nvSpPr>
            <p:cNvPr id="32" name="テキスト ボックス 31">
              <a:extLst>
                <a:ext uri="{FF2B5EF4-FFF2-40B4-BE49-F238E27FC236}">
                  <a16:creationId xmlns:a16="http://schemas.microsoft.com/office/drawing/2014/main" id="{4DBCBE19-C2F5-6C54-5359-FF0A6DCADDC3}"/>
                </a:ext>
              </a:extLst>
            </p:cNvPr>
            <p:cNvSpPr txBox="1"/>
            <p:nvPr/>
          </p:nvSpPr>
          <p:spPr>
            <a:xfrm>
              <a:off x="5063686" y="3507561"/>
              <a:ext cx="3057247" cy="584775"/>
            </a:xfrm>
            <a:prstGeom prst="rect">
              <a:avLst/>
            </a:prstGeom>
            <a:noFill/>
          </p:spPr>
          <p:txBody>
            <a:bodyPr wrap="none" rtlCol="0">
              <a:spAutoFit/>
            </a:bodyPr>
            <a:lstStyle/>
            <a:p>
              <a:pPr algn="ctr"/>
              <a:r>
                <a:rPr lang="ja-JP" altLang="en-US" sz="16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インフラ構築やアプリ開発なし</a:t>
              </a:r>
              <a:endParaRPr lang="en-US" altLang="ja-JP" sz="16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lang="ja-JP" altLang="en-US" sz="16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でユーザーニーズに即応できる</a:t>
              </a:r>
              <a:endParaRPr lang="en-US" altLang="ja-JP" sz="16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grpSp>
      <p:grpSp>
        <p:nvGrpSpPr>
          <p:cNvPr id="6" name="グループ化 5">
            <a:extLst>
              <a:ext uri="{FF2B5EF4-FFF2-40B4-BE49-F238E27FC236}">
                <a16:creationId xmlns:a16="http://schemas.microsoft.com/office/drawing/2014/main" id="{2685B943-572F-9415-7559-19F818D9FB29}"/>
              </a:ext>
            </a:extLst>
          </p:cNvPr>
          <p:cNvGrpSpPr/>
          <p:nvPr/>
        </p:nvGrpSpPr>
        <p:grpSpPr>
          <a:xfrm>
            <a:off x="425672" y="4288884"/>
            <a:ext cx="8242771" cy="831884"/>
            <a:chOff x="450614" y="5431787"/>
            <a:chExt cx="8242771" cy="831884"/>
          </a:xfrm>
        </p:grpSpPr>
        <p:sp>
          <p:nvSpPr>
            <p:cNvPr id="191" name="正方形/長方形 190">
              <a:extLst>
                <a:ext uri="{FF2B5EF4-FFF2-40B4-BE49-F238E27FC236}">
                  <a16:creationId xmlns:a16="http://schemas.microsoft.com/office/drawing/2014/main" id="{FB76ADC8-CDBB-1F35-38BB-AF82A5EA41AC}"/>
                </a:ext>
              </a:extLst>
            </p:cNvPr>
            <p:cNvSpPr/>
            <p:nvPr/>
          </p:nvSpPr>
          <p:spPr>
            <a:xfrm>
              <a:off x="475555" y="5431787"/>
              <a:ext cx="8192888" cy="831884"/>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7030A0"/>
                </a:solidFill>
                <a:latin typeface="ＭＳ Ｐゴシック"/>
                <a:ea typeface="ＭＳ Ｐゴシック"/>
                <a:cs typeface="ＭＳ Ｐゴシック"/>
              </a:endParaRPr>
            </a:p>
          </p:txBody>
        </p:sp>
        <p:sp>
          <p:nvSpPr>
            <p:cNvPr id="199" name="テキスト ボックス 198">
              <a:extLst>
                <a:ext uri="{FF2B5EF4-FFF2-40B4-BE49-F238E27FC236}">
                  <a16:creationId xmlns:a16="http://schemas.microsoft.com/office/drawing/2014/main" id="{5BE487C9-7F5B-CE1A-A112-DBD6DD9F4123}"/>
                </a:ext>
              </a:extLst>
            </p:cNvPr>
            <p:cNvSpPr txBox="1"/>
            <p:nvPr/>
          </p:nvSpPr>
          <p:spPr>
            <a:xfrm>
              <a:off x="3325504" y="5543217"/>
              <a:ext cx="2492990" cy="400110"/>
            </a:xfrm>
            <a:prstGeom prst="rect">
              <a:avLst/>
            </a:prstGeom>
            <a:noFill/>
          </p:spPr>
          <p:txBody>
            <a:bodyPr wrap="none" rtlCol="0">
              <a:spAutoFit/>
            </a:bodyPr>
            <a:lstStyle/>
            <a:p>
              <a:pPr algn="ctr"/>
              <a:r>
                <a:rPr kumimoji="1" lang="ja-JP" altLang="en-US" sz="20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資産から経費へ転換</a:t>
              </a:r>
            </a:p>
          </p:txBody>
        </p:sp>
        <p:sp>
          <p:nvSpPr>
            <p:cNvPr id="34" name="テキスト ボックス 33">
              <a:extLst>
                <a:ext uri="{FF2B5EF4-FFF2-40B4-BE49-F238E27FC236}">
                  <a16:creationId xmlns:a16="http://schemas.microsoft.com/office/drawing/2014/main" id="{55EF4492-E773-CC4B-1C80-35736794635B}"/>
                </a:ext>
              </a:extLst>
            </p:cNvPr>
            <p:cNvSpPr txBox="1"/>
            <p:nvPr/>
          </p:nvSpPr>
          <p:spPr>
            <a:xfrm>
              <a:off x="450614" y="5900726"/>
              <a:ext cx="8242771" cy="338554"/>
            </a:xfrm>
            <a:prstGeom prst="rect">
              <a:avLst/>
            </a:prstGeom>
            <a:noFill/>
          </p:spPr>
          <p:txBody>
            <a:bodyPr wrap="square" rtlCol="0">
              <a:spAutoFit/>
            </a:bodyPr>
            <a:lstStyle/>
            <a:p>
              <a:pPr algn="ctr"/>
              <a:r>
                <a:rPr kumimoji="1" lang="ja-JP" altLang="en-US" sz="16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予測できない変化へのリスクを減らし、柔軟・迅速な対応を実現する</a:t>
              </a:r>
              <a:endParaRPr kumimoji="1" lang="en-US" altLang="ja-JP" sz="1600" b="1" u="sng"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grpSp>
      <p:pic>
        <p:nvPicPr>
          <p:cNvPr id="28" name="図 27" descr="アイコン&#10;&#10;自動的に生成された説明">
            <a:extLst>
              <a:ext uri="{FF2B5EF4-FFF2-40B4-BE49-F238E27FC236}">
                <a16:creationId xmlns:a16="http://schemas.microsoft.com/office/drawing/2014/main" id="{C7450164-9749-C8F7-0532-D93E1BB894AB}"/>
              </a:ext>
            </a:extLst>
          </p:cNvPr>
          <p:cNvPicPr>
            <a:picLocks noChangeAspect="1"/>
          </p:cNvPicPr>
          <p:nvPr/>
        </p:nvPicPr>
        <p:blipFill>
          <a:blip r:embed="rId2" cstate="print">
            <a:clrChange>
              <a:clrFrom>
                <a:srgbClr val="FEFEFE"/>
              </a:clrFrom>
              <a:clrTo>
                <a:srgbClr val="FEFEFE">
                  <a:alpha val="0"/>
                </a:srgbClr>
              </a:clrTo>
            </a:clrChange>
            <a:lum bright="70000" contrast="-70000"/>
            <a:extLst>
              <a:ext uri="{28A0092B-C50C-407E-A947-70E740481C1C}">
                <a14:useLocalDpi xmlns:a14="http://schemas.microsoft.com/office/drawing/2010/main"/>
              </a:ext>
            </a:extLst>
          </a:blip>
          <a:stretch>
            <a:fillRect/>
          </a:stretch>
        </p:blipFill>
        <p:spPr>
          <a:xfrm>
            <a:off x="744660" y="1480119"/>
            <a:ext cx="817883" cy="573480"/>
          </a:xfrm>
          <a:prstGeom prst="rect">
            <a:avLst/>
          </a:prstGeom>
          <a:effectLst>
            <a:outerShdw blurRad="50800" dist="38100" dir="2700000" algn="tl" rotWithShape="0">
              <a:prstClr val="black">
                <a:alpha val="40000"/>
              </a:prstClr>
            </a:outerShdw>
          </a:effectLst>
        </p:spPr>
      </p:pic>
      <p:pic>
        <p:nvPicPr>
          <p:cNvPr id="30" name="図 29" descr="アイコン&#10;&#10;自動的に生成された説明">
            <a:extLst>
              <a:ext uri="{FF2B5EF4-FFF2-40B4-BE49-F238E27FC236}">
                <a16:creationId xmlns:a16="http://schemas.microsoft.com/office/drawing/2014/main" id="{9C31B144-F985-B444-6021-F4D0C6B21769}"/>
              </a:ext>
            </a:extLst>
          </p:cNvPr>
          <p:cNvPicPr>
            <a:picLocks noChangeAspect="1"/>
          </p:cNvPicPr>
          <p:nvPr/>
        </p:nvPicPr>
        <p:blipFill>
          <a:blip r:embed="rId3" cstate="print">
            <a:clrChange>
              <a:clrFrom>
                <a:srgbClr val="FFFFFF"/>
              </a:clrFrom>
              <a:clrTo>
                <a:srgbClr val="FFFFFF">
                  <a:alpha val="0"/>
                </a:srgbClr>
              </a:clrTo>
            </a:clrChange>
            <a:lum bright="70000" contrast="-70000"/>
            <a:extLst>
              <a:ext uri="{28A0092B-C50C-407E-A947-70E740481C1C}">
                <a14:useLocalDpi xmlns:a14="http://schemas.microsoft.com/office/drawing/2010/main"/>
              </a:ext>
            </a:extLst>
          </a:blip>
          <a:stretch>
            <a:fillRect/>
          </a:stretch>
        </p:blipFill>
        <p:spPr>
          <a:xfrm>
            <a:off x="7454069" y="1486866"/>
            <a:ext cx="802565" cy="602628"/>
          </a:xfrm>
          <a:prstGeom prst="rect">
            <a:avLst/>
          </a:prstGeom>
          <a:effectLst>
            <a:outerShdw blurRad="50800" dist="38100" dir="2700000" algn="tl" rotWithShape="0">
              <a:prstClr val="black">
                <a:alpha val="40000"/>
              </a:prstClr>
            </a:outerShdw>
          </a:effectLst>
        </p:spPr>
      </p:pic>
      <p:pic>
        <p:nvPicPr>
          <p:cNvPr id="35" name="図 34">
            <a:extLst>
              <a:ext uri="{FF2B5EF4-FFF2-40B4-BE49-F238E27FC236}">
                <a16:creationId xmlns:a16="http://schemas.microsoft.com/office/drawing/2014/main" id="{F0A05038-5316-5584-E8FA-429D1C81B1B2}"/>
              </a:ext>
            </a:extLst>
          </p:cNvPr>
          <p:cNvPicPr>
            <a:picLocks noChangeAspect="1"/>
          </p:cNvPicPr>
          <p:nvPr/>
        </p:nvPicPr>
        <p:blipFill>
          <a:blip r:embed="rId4" cstate="print">
            <a:clrChange>
              <a:clrFrom>
                <a:srgbClr val="FFFFFF"/>
              </a:clrFrom>
              <a:clrTo>
                <a:srgbClr val="FFFFFF">
                  <a:alpha val="0"/>
                </a:srgbClr>
              </a:clrTo>
            </a:clrChange>
            <a:lum bright="70000" contrast="-70000"/>
            <a:extLst>
              <a:ext uri="{28A0092B-C50C-407E-A947-70E740481C1C}">
                <a14:useLocalDpi xmlns:a14="http://schemas.microsoft.com/office/drawing/2010/main"/>
              </a:ext>
            </a:extLst>
          </a:blip>
          <a:stretch>
            <a:fillRect/>
          </a:stretch>
        </p:blipFill>
        <p:spPr>
          <a:xfrm>
            <a:off x="2214656" y="1280026"/>
            <a:ext cx="958329" cy="958329"/>
          </a:xfrm>
          <a:prstGeom prst="rect">
            <a:avLst/>
          </a:prstGeom>
          <a:effectLst>
            <a:outerShdw blurRad="50800" dist="38100" dir="2700000" algn="tl" rotWithShape="0">
              <a:prstClr val="black">
                <a:alpha val="40000"/>
              </a:prstClr>
            </a:outerShdw>
          </a:effectLst>
        </p:spPr>
      </p:pic>
      <p:pic>
        <p:nvPicPr>
          <p:cNvPr id="36" name="図 35">
            <a:extLst>
              <a:ext uri="{FF2B5EF4-FFF2-40B4-BE49-F238E27FC236}">
                <a16:creationId xmlns:a16="http://schemas.microsoft.com/office/drawing/2014/main" id="{9B639B5C-B503-3527-6C38-8DB5CFDB5078}"/>
              </a:ext>
            </a:extLst>
          </p:cNvPr>
          <p:cNvPicPr>
            <a:picLocks noChangeAspect="1"/>
          </p:cNvPicPr>
          <p:nvPr/>
        </p:nvPicPr>
        <p:blipFill>
          <a:blip r:embed="rId5" cstate="print">
            <a:clrChange>
              <a:clrFrom>
                <a:srgbClr val="FFFFFF"/>
              </a:clrFrom>
              <a:clrTo>
                <a:srgbClr val="FFFFFF">
                  <a:alpha val="0"/>
                </a:srgbClr>
              </a:clrTo>
            </a:clrChange>
            <a:lum bright="70000" contrast="-70000"/>
            <a:extLst>
              <a:ext uri="{28A0092B-C50C-407E-A947-70E740481C1C}">
                <a14:useLocalDpi xmlns:a14="http://schemas.microsoft.com/office/drawing/2010/main"/>
              </a:ext>
            </a:extLst>
          </a:blip>
          <a:stretch>
            <a:fillRect/>
          </a:stretch>
        </p:blipFill>
        <p:spPr>
          <a:xfrm>
            <a:off x="5772563" y="1314783"/>
            <a:ext cx="958330" cy="958330"/>
          </a:xfrm>
          <a:prstGeom prst="rect">
            <a:avLst/>
          </a:prstGeom>
          <a:effectLst>
            <a:outerShdw blurRad="50800" dist="38100" dir="2700000" algn="tl" rotWithShape="0">
              <a:prstClr val="black">
                <a:alpha val="40000"/>
              </a:prstClr>
            </a:outerShdw>
          </a:effectLst>
        </p:spPr>
      </p:pic>
      <p:pic>
        <p:nvPicPr>
          <p:cNvPr id="7" name="図 6">
            <a:extLst>
              <a:ext uri="{FF2B5EF4-FFF2-40B4-BE49-F238E27FC236}">
                <a16:creationId xmlns:a16="http://schemas.microsoft.com/office/drawing/2014/main" id="{A7EB4F68-7559-10E3-CE0E-C0A33348D036}"/>
              </a:ext>
            </a:extLst>
          </p:cNvPr>
          <p:cNvPicPr>
            <a:picLocks noChangeAspect="1"/>
          </p:cNvPicPr>
          <p:nvPr/>
        </p:nvPicPr>
        <p:blipFill>
          <a:blip r:embed="rId6" cstate="print">
            <a:clrChange>
              <a:clrFrom>
                <a:srgbClr val="FEFEFE"/>
              </a:clrFrom>
              <a:clrTo>
                <a:srgbClr val="FEFEFE">
                  <a:alpha val="0"/>
                </a:srgbClr>
              </a:clrTo>
            </a:clrChange>
            <a:lum bright="70000" contrast="-70000"/>
            <a:extLst>
              <a:ext uri="{28A0092B-C50C-407E-A947-70E740481C1C}">
                <a14:useLocalDpi xmlns:a14="http://schemas.microsoft.com/office/drawing/2010/main"/>
              </a:ext>
            </a:extLst>
          </a:blip>
          <a:stretch>
            <a:fillRect/>
          </a:stretch>
        </p:blipFill>
        <p:spPr>
          <a:xfrm>
            <a:off x="4192663" y="1314783"/>
            <a:ext cx="1039387" cy="1039387"/>
          </a:xfrm>
          <a:prstGeom prst="rect">
            <a:avLst/>
          </a:prstGeom>
          <a:effectLst>
            <a:outerShdw blurRad="50800" dist="38100" dir="2700000" algn="tl" rotWithShape="0">
              <a:prstClr val="black">
                <a:alpha val="40000"/>
              </a:prstClr>
            </a:outerShdw>
          </a:effectLst>
        </p:spPr>
      </p:pic>
      <p:grpSp>
        <p:nvGrpSpPr>
          <p:cNvPr id="11" name="グループ化 10">
            <a:extLst>
              <a:ext uri="{FF2B5EF4-FFF2-40B4-BE49-F238E27FC236}">
                <a16:creationId xmlns:a16="http://schemas.microsoft.com/office/drawing/2014/main" id="{B4C2CB91-75A4-7869-80B1-6CA55AC650DD}"/>
              </a:ext>
            </a:extLst>
          </p:cNvPr>
          <p:cNvGrpSpPr/>
          <p:nvPr/>
        </p:nvGrpSpPr>
        <p:grpSpPr>
          <a:xfrm>
            <a:off x="475557" y="2958087"/>
            <a:ext cx="4005830" cy="1210596"/>
            <a:chOff x="475556" y="2996927"/>
            <a:chExt cx="4005830" cy="1210596"/>
          </a:xfrm>
        </p:grpSpPr>
        <p:sp>
          <p:nvSpPr>
            <p:cNvPr id="12" name="正方形/長方形 11">
              <a:extLst>
                <a:ext uri="{FF2B5EF4-FFF2-40B4-BE49-F238E27FC236}">
                  <a16:creationId xmlns:a16="http://schemas.microsoft.com/office/drawing/2014/main" id="{EF992AF5-74CE-9934-FFED-EF82DC1B12D3}"/>
                </a:ext>
              </a:extLst>
            </p:cNvPr>
            <p:cNvSpPr/>
            <p:nvPr/>
          </p:nvSpPr>
          <p:spPr>
            <a:xfrm>
              <a:off x="475556" y="2996927"/>
              <a:ext cx="4005830" cy="1210596"/>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7030A0"/>
                </a:solidFill>
                <a:latin typeface="ＭＳ Ｐゴシック"/>
                <a:ea typeface="ＭＳ Ｐゴシック"/>
                <a:cs typeface="ＭＳ Ｐゴシック"/>
              </a:endParaRPr>
            </a:p>
          </p:txBody>
        </p:sp>
        <p:sp>
          <p:nvSpPr>
            <p:cNvPr id="13" name="テキスト ボックス 12">
              <a:extLst>
                <a:ext uri="{FF2B5EF4-FFF2-40B4-BE49-F238E27FC236}">
                  <a16:creationId xmlns:a16="http://schemas.microsoft.com/office/drawing/2014/main" id="{EE12FF89-B567-AFC0-4719-CB30416AFE52}"/>
                </a:ext>
              </a:extLst>
            </p:cNvPr>
            <p:cNvSpPr txBox="1"/>
            <p:nvPr/>
          </p:nvSpPr>
          <p:spPr>
            <a:xfrm>
              <a:off x="1488456" y="3122096"/>
              <a:ext cx="1980029" cy="400110"/>
            </a:xfrm>
            <a:prstGeom prst="rect">
              <a:avLst/>
            </a:prstGeom>
            <a:noFill/>
          </p:spPr>
          <p:txBody>
            <a:bodyPr wrap="none" rtlCol="0">
              <a:spAutoFit/>
            </a:bodyPr>
            <a:lstStyle/>
            <a:p>
              <a:pPr algn="ctr"/>
              <a:r>
                <a:rPr kumimoji="1" lang="ja-JP" altLang="en-US" sz="20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最新技術の活用</a:t>
              </a:r>
            </a:p>
          </p:txBody>
        </p:sp>
        <p:sp>
          <p:nvSpPr>
            <p:cNvPr id="14" name="テキスト ボックス 13">
              <a:extLst>
                <a:ext uri="{FF2B5EF4-FFF2-40B4-BE49-F238E27FC236}">
                  <a16:creationId xmlns:a16="http://schemas.microsoft.com/office/drawing/2014/main" id="{4AA02DA7-7ED8-7548-A312-F135BD7BC006}"/>
                </a:ext>
              </a:extLst>
            </p:cNvPr>
            <p:cNvSpPr txBox="1"/>
            <p:nvPr/>
          </p:nvSpPr>
          <p:spPr>
            <a:xfrm>
              <a:off x="1052448" y="3507561"/>
              <a:ext cx="2852063" cy="584775"/>
            </a:xfrm>
            <a:prstGeom prst="rect">
              <a:avLst/>
            </a:prstGeom>
            <a:noFill/>
          </p:spPr>
          <p:txBody>
            <a:bodyPr wrap="none" rtlCol="0">
              <a:spAutoFit/>
            </a:bodyPr>
            <a:lstStyle/>
            <a:p>
              <a:pPr algn="ctr"/>
              <a:r>
                <a:rPr lang="ja-JP" altLang="en-US" sz="16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準備や運用の手間をかけずに</a:t>
              </a:r>
              <a:endParaRPr lang="en-US" altLang="ja-JP" sz="16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ctr"/>
              <a:r>
                <a:rPr kumimoji="1" lang="ja-JP" altLang="en-US" sz="16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最新技術を使うことができる</a:t>
              </a:r>
              <a:endParaRPr kumimoji="1" lang="en-US" altLang="ja-JP" sz="16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grpSp>
      <p:grpSp>
        <p:nvGrpSpPr>
          <p:cNvPr id="15" name="グループ化 14">
            <a:extLst>
              <a:ext uri="{FF2B5EF4-FFF2-40B4-BE49-F238E27FC236}">
                <a16:creationId xmlns:a16="http://schemas.microsoft.com/office/drawing/2014/main" id="{24CE744D-B620-4B20-33E1-100CDF78C405}"/>
              </a:ext>
            </a:extLst>
          </p:cNvPr>
          <p:cNvGrpSpPr/>
          <p:nvPr/>
        </p:nvGrpSpPr>
        <p:grpSpPr>
          <a:xfrm>
            <a:off x="425672" y="5243388"/>
            <a:ext cx="8242771" cy="831884"/>
            <a:chOff x="450614" y="5431787"/>
            <a:chExt cx="8242771" cy="831884"/>
          </a:xfrm>
        </p:grpSpPr>
        <p:sp>
          <p:nvSpPr>
            <p:cNvPr id="16" name="正方形/長方形 15">
              <a:extLst>
                <a:ext uri="{FF2B5EF4-FFF2-40B4-BE49-F238E27FC236}">
                  <a16:creationId xmlns:a16="http://schemas.microsoft.com/office/drawing/2014/main" id="{42AA7B96-1522-AB4B-7CC0-F12A0E6C53BE}"/>
                </a:ext>
              </a:extLst>
            </p:cNvPr>
            <p:cNvSpPr/>
            <p:nvPr/>
          </p:nvSpPr>
          <p:spPr>
            <a:xfrm>
              <a:off x="475555" y="5431787"/>
              <a:ext cx="8192888" cy="831884"/>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7030A0"/>
                </a:solidFill>
                <a:latin typeface="ＭＳ Ｐゴシック"/>
                <a:ea typeface="ＭＳ Ｐゴシック"/>
                <a:cs typeface="ＭＳ Ｐゴシック"/>
              </a:endParaRPr>
            </a:p>
          </p:txBody>
        </p:sp>
        <p:sp>
          <p:nvSpPr>
            <p:cNvPr id="17" name="テキスト ボックス 16">
              <a:extLst>
                <a:ext uri="{FF2B5EF4-FFF2-40B4-BE49-F238E27FC236}">
                  <a16:creationId xmlns:a16="http://schemas.microsoft.com/office/drawing/2014/main" id="{793E0DAE-4204-22B5-EB79-0B37D2F4EC87}"/>
                </a:ext>
              </a:extLst>
            </p:cNvPr>
            <p:cNvSpPr txBox="1"/>
            <p:nvPr/>
          </p:nvSpPr>
          <p:spPr>
            <a:xfrm>
              <a:off x="3710228" y="5543217"/>
              <a:ext cx="1723549" cy="400110"/>
            </a:xfrm>
            <a:prstGeom prst="rect">
              <a:avLst/>
            </a:prstGeom>
            <a:noFill/>
          </p:spPr>
          <p:txBody>
            <a:bodyPr wrap="none" rtlCol="0">
              <a:spAutoFit/>
            </a:bodyPr>
            <a:lstStyle/>
            <a:p>
              <a:pPr algn="ctr"/>
              <a:r>
                <a:rPr kumimoji="1" lang="ja-JP" altLang="en-US" sz="20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コストの削減</a:t>
              </a:r>
            </a:p>
          </p:txBody>
        </p:sp>
        <p:sp>
          <p:nvSpPr>
            <p:cNvPr id="18" name="テキスト ボックス 17">
              <a:extLst>
                <a:ext uri="{FF2B5EF4-FFF2-40B4-BE49-F238E27FC236}">
                  <a16:creationId xmlns:a16="http://schemas.microsoft.com/office/drawing/2014/main" id="{9E4C28AA-AC88-8B94-C727-FDC0AF81C1F8}"/>
                </a:ext>
              </a:extLst>
            </p:cNvPr>
            <p:cNvSpPr txBox="1"/>
            <p:nvPr/>
          </p:nvSpPr>
          <p:spPr>
            <a:xfrm>
              <a:off x="450614" y="5900726"/>
              <a:ext cx="8242771" cy="338554"/>
            </a:xfrm>
            <a:prstGeom prst="rect">
              <a:avLst/>
            </a:prstGeom>
            <a:noFill/>
          </p:spPr>
          <p:txBody>
            <a:bodyPr wrap="square" rtlCol="0">
              <a:spAutoFit/>
            </a:bodyPr>
            <a:lstStyle/>
            <a:p>
              <a:pPr algn="ctr"/>
              <a:r>
                <a:rPr kumimoji="1" lang="ja-JP" altLang="en-US" sz="16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構築や運用、保守にかかるコストの劇的な削減</a:t>
              </a:r>
              <a:endParaRPr kumimoji="1" lang="en-US" altLang="ja-JP" sz="1600" b="1" u="sng"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grpSp>
      <p:sp>
        <p:nvSpPr>
          <p:cNvPr id="8" name="四角形吹き出し 7">
            <a:extLst>
              <a:ext uri="{FF2B5EF4-FFF2-40B4-BE49-F238E27FC236}">
                <a16:creationId xmlns:a16="http://schemas.microsoft.com/office/drawing/2014/main" id="{3561DA09-1B5D-30B8-3AFC-504AE71F9988}"/>
              </a:ext>
            </a:extLst>
          </p:cNvPr>
          <p:cNvSpPr/>
          <p:nvPr/>
        </p:nvSpPr>
        <p:spPr>
          <a:xfrm>
            <a:off x="7712035" y="5986028"/>
            <a:ext cx="1329543" cy="301702"/>
          </a:xfrm>
          <a:prstGeom prst="wedgeRectCallout">
            <a:avLst>
              <a:gd name="adj1" fmla="val -46583"/>
              <a:gd name="adj2" fmla="val -109062"/>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a:solidFill>
                  <a:schemeClr val="bg1"/>
                </a:solidFill>
                <a:latin typeface="Meiryo" panose="020B0604030504040204" pitchFamily="34" charset="-128"/>
                <a:ea typeface="Meiryo" panose="020B0604030504040204" pitchFamily="34" charset="-128"/>
                <a:cs typeface="ＭＳ Ｐゴシック"/>
              </a:rPr>
              <a:t>使い方による</a:t>
            </a:r>
            <a:endParaRPr kumimoji="1" lang="ja-JP" altLang="en-US" sz="1200" dirty="0">
              <a:solidFill>
                <a:schemeClr val="bg1"/>
              </a:solidFill>
              <a:latin typeface="Meiryo" panose="020B0604030504040204" pitchFamily="34" charset="-128"/>
              <a:ea typeface="Meiryo" panose="020B0604030504040204" pitchFamily="34" charset="-128"/>
              <a:cs typeface="ＭＳ Ｐゴシック"/>
            </a:endParaRPr>
          </a:p>
        </p:txBody>
      </p:sp>
    </p:spTree>
    <p:extLst>
      <p:ext uri="{BB962C8B-B14F-4D97-AF65-F5344CB8AC3E}">
        <p14:creationId xmlns:p14="http://schemas.microsoft.com/office/powerpoint/2010/main" val="26838012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par>
                                <p:cTn id="10" presetID="53" presetClass="entr" presetSubtype="16"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nodeType="click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p:cTn id="26" dur="500" fill="hold"/>
                                        <p:tgtEl>
                                          <p:spTgt spid="15"/>
                                        </p:tgtEl>
                                        <p:attrNameLst>
                                          <p:attrName>ppt_w</p:attrName>
                                        </p:attrNameLst>
                                      </p:cBhvr>
                                      <p:tavLst>
                                        <p:tav tm="0">
                                          <p:val>
                                            <p:fltVal val="0"/>
                                          </p:val>
                                        </p:tav>
                                        <p:tav tm="100000">
                                          <p:val>
                                            <p:strVal val="#ppt_w"/>
                                          </p:val>
                                        </p:tav>
                                      </p:tavLst>
                                    </p:anim>
                                    <p:anim calcmode="lin" valueType="num">
                                      <p:cBhvr>
                                        <p:cTn id="27" dur="500" fill="hold"/>
                                        <p:tgtEl>
                                          <p:spTgt spid="15"/>
                                        </p:tgtEl>
                                        <p:attrNameLst>
                                          <p:attrName>ppt_h</p:attrName>
                                        </p:attrNameLst>
                                      </p:cBhvr>
                                      <p:tavLst>
                                        <p:tav tm="0">
                                          <p:val>
                                            <p:fltVal val="0"/>
                                          </p:val>
                                        </p:tav>
                                        <p:tav tm="100000">
                                          <p:val>
                                            <p:strVal val="#ppt_h"/>
                                          </p:val>
                                        </p:tav>
                                      </p:tavLst>
                                    </p:anim>
                                    <p:animEffect transition="in" filter="fade">
                                      <p:cBhvr>
                                        <p:cTn id="28" dur="500"/>
                                        <p:tgtEl>
                                          <p:spTgt spid="15"/>
                                        </p:tgtEl>
                                      </p:cBhvr>
                                    </p:animEffect>
                                  </p:childTnLst>
                                </p:cTn>
                              </p:par>
                            </p:childTnLst>
                          </p:cTn>
                        </p:par>
                        <p:par>
                          <p:cTn id="29" fill="hold">
                            <p:stCondLst>
                              <p:cond delay="500"/>
                            </p:stCondLst>
                            <p:childTnLst>
                              <p:par>
                                <p:cTn id="30" presetID="22" presetClass="entr" presetSubtype="8" fill="hold" grpId="0" nodeType="after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wipe(left)">
                                      <p:cBhvr>
                                        <p:cTn id="3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a:xfrm>
            <a:off x="230400" y="266400"/>
            <a:ext cx="8686800" cy="416221"/>
          </a:xfrm>
        </p:spPr>
        <p:txBody>
          <a:bodyPr lIns="0" rIns="0"/>
          <a:lstStyle/>
          <a:p>
            <a:r>
              <a:rPr kumimoji="1" lang="ja-JP" altLang="en-US" sz="2700" dirty="0"/>
              <a:t>評価対象としたアプリケーション</a:t>
            </a:r>
          </a:p>
        </p:txBody>
      </p:sp>
      <p:pic>
        <p:nvPicPr>
          <p:cNvPr id="4" name="図 3" descr="画面の領域"/>
          <p:cNvPicPr>
            <a:picLocks noChangeAspect="1"/>
          </p:cNvPicPr>
          <p:nvPr/>
        </p:nvPicPr>
        <p:blipFill>
          <a:blip r:embed="rId2">
            <a:extLst>
              <a:ext uri="{BEBA8EAE-BF5A-486C-A8C5-ECC9F3942E4B}">
                <a14:imgProps xmlns:a14="http://schemas.microsoft.com/office/drawing/2010/main">
                  <a14:imgLayer r:embed="rId3">
                    <a14:imgEffect>
                      <a14:brightnessContrast contrast="20000"/>
                    </a14:imgEffect>
                  </a14:imgLayer>
                </a14:imgProps>
              </a:ext>
              <a:ext uri="{28A0092B-C50C-407E-A947-70E740481C1C}">
                <a14:useLocalDpi xmlns:a14="http://schemas.microsoft.com/office/drawing/2010/main"/>
              </a:ext>
            </a:extLst>
          </a:blip>
          <a:stretch>
            <a:fillRect/>
          </a:stretch>
        </p:blipFill>
        <p:spPr>
          <a:xfrm>
            <a:off x="5053264" y="1255028"/>
            <a:ext cx="3723592" cy="5013657"/>
          </a:xfrm>
          <a:prstGeom prst="rect">
            <a:avLst/>
          </a:prstGeom>
          <a:ln>
            <a:noFill/>
          </a:ln>
          <a:effectLst>
            <a:outerShdw blurRad="50800" dist="38100" dir="2700000" algn="tl" rotWithShape="0">
              <a:prstClr val="black">
                <a:alpha val="40000"/>
              </a:prstClr>
            </a:outerShdw>
          </a:effectLst>
        </p:spPr>
      </p:pic>
      <p:pic>
        <p:nvPicPr>
          <p:cNvPr id="5" name="図 4" descr="画面の領域"/>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57200" y="1255029"/>
            <a:ext cx="4347029" cy="2979340"/>
          </a:xfrm>
          <a:prstGeom prst="rect">
            <a:avLst/>
          </a:prstGeom>
          <a:ln>
            <a:noFill/>
          </a:ln>
          <a:effectLst>
            <a:outerShdw blurRad="50800" dist="38100" dir="2700000" algn="tl" rotWithShape="0">
              <a:prstClr val="black">
                <a:alpha val="40000"/>
              </a:prstClr>
            </a:outerShdw>
          </a:effectLst>
        </p:spPr>
      </p:pic>
      <p:sp>
        <p:nvSpPr>
          <p:cNvPr id="6" name="曲折矢印 5"/>
          <p:cNvSpPr/>
          <p:nvPr/>
        </p:nvSpPr>
        <p:spPr>
          <a:xfrm rot="10800000" flipH="1">
            <a:off x="2310064" y="4389119"/>
            <a:ext cx="2494165" cy="1292810"/>
          </a:xfrm>
          <a:prstGeom prst="bentArrow">
            <a:avLst>
              <a:gd name="adj1" fmla="val 34435"/>
              <a:gd name="adj2" fmla="val 34435"/>
              <a:gd name="adj3" fmla="val 25000"/>
              <a:gd name="adj4" fmla="val 43750"/>
            </a:avLst>
          </a:prstGeom>
          <a:solidFill>
            <a:schemeClr val="accent5">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テキスト ボックス 6"/>
          <p:cNvSpPr txBox="1"/>
          <p:nvPr/>
        </p:nvSpPr>
        <p:spPr>
          <a:xfrm>
            <a:off x="922554" y="5899353"/>
            <a:ext cx="3416320" cy="369332"/>
          </a:xfrm>
          <a:prstGeom prst="rect">
            <a:avLst/>
          </a:prstGeom>
          <a:noFill/>
        </p:spPr>
        <p:txBody>
          <a:bodyPr wrap="none" rtlCol="0">
            <a:spAutoFit/>
          </a:bodyPr>
          <a:lstStyle/>
          <a:p>
            <a:r>
              <a:rPr kumimoji="1" lang="ja-JP" altLang="en-US">
                <a:solidFill>
                  <a:srgbClr val="0432FF"/>
                </a:solidFill>
                <a:latin typeface="Meiryo" charset="-128"/>
                <a:ea typeface="Meiryo" charset="-128"/>
                <a:cs typeface="Meiryo" charset="-128"/>
              </a:rPr>
              <a:t>アンケート登録</a:t>
            </a:r>
            <a:r>
              <a:rPr lang="ja-JP" altLang="en-US">
                <a:solidFill>
                  <a:srgbClr val="0432FF"/>
                </a:solidFill>
                <a:latin typeface="Meiryo" charset="-128"/>
                <a:ea typeface="Meiryo" charset="-128"/>
                <a:cs typeface="Meiryo" charset="-128"/>
              </a:rPr>
              <a:t>／集計システム</a:t>
            </a:r>
            <a:endParaRPr kumimoji="1" lang="ja-JP" altLang="en-US">
              <a:solidFill>
                <a:srgbClr val="0432FF"/>
              </a:solidFill>
              <a:latin typeface="Meiryo" charset="-128"/>
              <a:ea typeface="Meiryo" charset="-128"/>
              <a:cs typeface="Meiryo" charset="-128"/>
            </a:endParaRPr>
          </a:p>
        </p:txBody>
      </p:sp>
    </p:spTree>
    <p:extLst>
      <p:ext uri="{BB962C8B-B14F-4D97-AF65-F5344CB8AC3E}">
        <p14:creationId xmlns:p14="http://schemas.microsoft.com/office/powerpoint/2010/main" val="1677566177"/>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 name="正方形/長方形 130">
            <a:extLst>
              <a:ext uri="{FF2B5EF4-FFF2-40B4-BE49-F238E27FC236}">
                <a16:creationId xmlns:a16="http://schemas.microsoft.com/office/drawing/2014/main" id="{2B7BE6B0-04F4-1548-8323-BC5185F909B2}"/>
              </a:ext>
            </a:extLst>
          </p:cNvPr>
          <p:cNvSpPr/>
          <p:nvPr/>
        </p:nvSpPr>
        <p:spPr>
          <a:xfrm>
            <a:off x="271975" y="1208634"/>
            <a:ext cx="2222663" cy="4802945"/>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2" name="正方形/長方形 131">
            <a:extLst>
              <a:ext uri="{FF2B5EF4-FFF2-40B4-BE49-F238E27FC236}">
                <a16:creationId xmlns:a16="http://schemas.microsoft.com/office/drawing/2014/main" id="{B1777B67-8DD0-8249-983E-9D68975DD2DE}"/>
              </a:ext>
            </a:extLst>
          </p:cNvPr>
          <p:cNvSpPr/>
          <p:nvPr/>
        </p:nvSpPr>
        <p:spPr>
          <a:xfrm>
            <a:off x="2565848" y="1208634"/>
            <a:ext cx="6310412" cy="4802945"/>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2C34217C-4F57-E544-B5F1-3C67AA27BA80}"/>
              </a:ext>
            </a:extLst>
          </p:cNvPr>
          <p:cNvSpPr>
            <a:spLocks noGrp="1"/>
          </p:cNvSpPr>
          <p:nvPr>
            <p:ph type="title"/>
          </p:nvPr>
        </p:nvSpPr>
        <p:spPr/>
        <p:txBody>
          <a:bodyPr/>
          <a:lstStyle/>
          <a:p>
            <a:r>
              <a:rPr kumimoji="1" lang="ja-JP" altLang="en-US"/>
              <a:t>クラウド・サービスの「作り方」による費用の違い</a:t>
            </a:r>
          </a:p>
        </p:txBody>
      </p:sp>
      <p:sp>
        <p:nvSpPr>
          <p:cNvPr id="60" name="テキスト ボックス 59">
            <a:extLst>
              <a:ext uri="{FF2B5EF4-FFF2-40B4-BE49-F238E27FC236}">
                <a16:creationId xmlns:a16="http://schemas.microsoft.com/office/drawing/2014/main" id="{A4AFFBE6-B274-D044-9647-02BF9FBE6CEA}"/>
              </a:ext>
            </a:extLst>
          </p:cNvPr>
          <p:cNvSpPr txBox="1"/>
          <p:nvPr/>
        </p:nvSpPr>
        <p:spPr>
          <a:xfrm>
            <a:off x="432788" y="2541540"/>
            <a:ext cx="1906291" cy="246221"/>
          </a:xfrm>
          <a:prstGeom prst="rect">
            <a:avLst/>
          </a:prstGeom>
          <a:noFill/>
        </p:spPr>
        <p:txBody>
          <a:bodyPr wrap="none" rtlCol="0">
            <a:spAutoFit/>
          </a:bodyPr>
          <a:lstStyle/>
          <a:p>
            <a:r>
              <a:rPr kumimoji="1" lang="ja-JP" altLang="en-US" sz="1000">
                <a:latin typeface="Meiryo" panose="020B0604030504040204" pitchFamily="34" charset="-128"/>
                <a:ea typeface="Meiryo" panose="020B0604030504040204" pitchFamily="34" charset="-128"/>
              </a:rPr>
              <a:t>サーバー（</a:t>
            </a:r>
            <a:r>
              <a:rPr kumimoji="1" lang="ja-JP" altLang="en-US" sz="1000" b="1">
                <a:latin typeface="Meiryo" panose="020B0604030504040204" pitchFamily="34" charset="-128"/>
                <a:ea typeface="Meiryo" panose="020B0604030504040204" pitchFamily="34" charset="-128"/>
              </a:rPr>
              <a:t>物理マシン</a:t>
            </a:r>
            <a:r>
              <a:rPr kumimoji="1" lang="ja-JP" altLang="en-US" sz="1000">
                <a:latin typeface="Meiryo" panose="020B0604030504040204" pitchFamily="34" charset="-128"/>
                <a:ea typeface="Meiryo" panose="020B0604030504040204" pitchFamily="34" charset="-128"/>
              </a:rPr>
              <a:t>）</a:t>
            </a:r>
            <a:r>
              <a:rPr kumimoji="1" lang="en-US" altLang="ja-JP" sz="1000" dirty="0">
                <a:latin typeface="Meiryo" panose="020B0604030504040204" pitchFamily="34" charset="-128"/>
                <a:ea typeface="Meiryo" panose="020B0604030504040204" pitchFamily="34" charset="-128"/>
              </a:rPr>
              <a:t>×9</a:t>
            </a:r>
            <a:r>
              <a:rPr lang="ja-JP" altLang="en-US" sz="1000">
                <a:latin typeface="Meiryo" panose="020B0604030504040204" pitchFamily="34" charset="-128"/>
                <a:ea typeface="Meiryo" panose="020B0604030504040204" pitchFamily="34" charset="-128"/>
              </a:rPr>
              <a:t>台</a:t>
            </a:r>
            <a:endParaRPr kumimoji="1" lang="ja-JP" altLang="en-US" sz="1000">
              <a:latin typeface="Meiryo" panose="020B0604030504040204" pitchFamily="34" charset="-128"/>
              <a:ea typeface="Meiryo" panose="020B0604030504040204" pitchFamily="34" charset="-128"/>
            </a:endParaRPr>
          </a:p>
        </p:txBody>
      </p:sp>
      <p:grpSp>
        <p:nvGrpSpPr>
          <p:cNvPr id="90" name="グループ化 89">
            <a:extLst>
              <a:ext uri="{FF2B5EF4-FFF2-40B4-BE49-F238E27FC236}">
                <a16:creationId xmlns:a16="http://schemas.microsoft.com/office/drawing/2014/main" id="{5E9CF49A-7AA8-734C-9AF0-214754B8235B}"/>
              </a:ext>
            </a:extLst>
          </p:cNvPr>
          <p:cNvGrpSpPr/>
          <p:nvPr/>
        </p:nvGrpSpPr>
        <p:grpSpPr>
          <a:xfrm>
            <a:off x="517571" y="2138267"/>
            <a:ext cx="1744394" cy="345922"/>
            <a:chOff x="525194" y="1308295"/>
            <a:chExt cx="1363263" cy="214624"/>
          </a:xfrm>
          <a:solidFill>
            <a:schemeClr val="tx1">
              <a:lumMod val="65000"/>
              <a:lumOff val="35000"/>
            </a:schemeClr>
          </a:solidFill>
        </p:grpSpPr>
        <p:sp>
          <p:nvSpPr>
            <p:cNvPr id="91" name="直方体 90">
              <a:extLst>
                <a:ext uri="{FF2B5EF4-FFF2-40B4-BE49-F238E27FC236}">
                  <a16:creationId xmlns:a16="http://schemas.microsoft.com/office/drawing/2014/main" id="{B62BC684-811B-EC48-90FA-40C3B3232C0D}"/>
                </a:ext>
              </a:extLst>
            </p:cNvPr>
            <p:cNvSpPr/>
            <p:nvPr/>
          </p:nvSpPr>
          <p:spPr>
            <a:xfrm>
              <a:off x="525194" y="1308295"/>
              <a:ext cx="187570" cy="214624"/>
            </a:xfrm>
            <a:prstGeom prst="cube">
              <a:avLst>
                <a:gd name="adj" fmla="val 35769"/>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2" name="直方体 91">
              <a:extLst>
                <a:ext uri="{FF2B5EF4-FFF2-40B4-BE49-F238E27FC236}">
                  <a16:creationId xmlns:a16="http://schemas.microsoft.com/office/drawing/2014/main" id="{56F6E1CA-91A4-634B-865A-A302FFB384FC}"/>
                </a:ext>
              </a:extLst>
            </p:cNvPr>
            <p:cNvSpPr/>
            <p:nvPr/>
          </p:nvSpPr>
          <p:spPr>
            <a:xfrm>
              <a:off x="670560" y="1308295"/>
              <a:ext cx="187570" cy="214624"/>
            </a:xfrm>
            <a:prstGeom prst="cube">
              <a:avLst>
                <a:gd name="adj" fmla="val 35769"/>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3" name="直方体 92">
              <a:extLst>
                <a:ext uri="{FF2B5EF4-FFF2-40B4-BE49-F238E27FC236}">
                  <a16:creationId xmlns:a16="http://schemas.microsoft.com/office/drawing/2014/main" id="{731CEFAF-68FE-7742-8923-F66730FCF50F}"/>
                </a:ext>
              </a:extLst>
            </p:cNvPr>
            <p:cNvSpPr/>
            <p:nvPr/>
          </p:nvSpPr>
          <p:spPr>
            <a:xfrm>
              <a:off x="820615" y="1308295"/>
              <a:ext cx="187570" cy="214624"/>
            </a:xfrm>
            <a:prstGeom prst="cube">
              <a:avLst>
                <a:gd name="adj" fmla="val 35769"/>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4" name="直方体 93">
              <a:extLst>
                <a:ext uri="{FF2B5EF4-FFF2-40B4-BE49-F238E27FC236}">
                  <a16:creationId xmlns:a16="http://schemas.microsoft.com/office/drawing/2014/main" id="{636C84D9-7BC7-E744-A60E-59B90845D246}"/>
                </a:ext>
              </a:extLst>
            </p:cNvPr>
            <p:cNvSpPr/>
            <p:nvPr/>
          </p:nvSpPr>
          <p:spPr>
            <a:xfrm>
              <a:off x="965981" y="1308295"/>
              <a:ext cx="187570" cy="214624"/>
            </a:xfrm>
            <a:prstGeom prst="cube">
              <a:avLst>
                <a:gd name="adj" fmla="val 35769"/>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5" name="直方体 94">
              <a:extLst>
                <a:ext uri="{FF2B5EF4-FFF2-40B4-BE49-F238E27FC236}">
                  <a16:creationId xmlns:a16="http://schemas.microsoft.com/office/drawing/2014/main" id="{EA1B58AE-C37F-8B4C-AB14-9CBC2069DC42}"/>
                </a:ext>
              </a:extLst>
            </p:cNvPr>
            <p:cNvSpPr/>
            <p:nvPr/>
          </p:nvSpPr>
          <p:spPr>
            <a:xfrm>
              <a:off x="1110045" y="1308295"/>
              <a:ext cx="187570" cy="214624"/>
            </a:xfrm>
            <a:prstGeom prst="cube">
              <a:avLst>
                <a:gd name="adj" fmla="val 35769"/>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6" name="直方体 95">
              <a:extLst>
                <a:ext uri="{FF2B5EF4-FFF2-40B4-BE49-F238E27FC236}">
                  <a16:creationId xmlns:a16="http://schemas.microsoft.com/office/drawing/2014/main" id="{B5E2D912-1C85-454F-8D5B-FBB9E49FE331}"/>
                </a:ext>
              </a:extLst>
            </p:cNvPr>
            <p:cNvSpPr/>
            <p:nvPr/>
          </p:nvSpPr>
          <p:spPr>
            <a:xfrm>
              <a:off x="1255411" y="1308295"/>
              <a:ext cx="187570" cy="214624"/>
            </a:xfrm>
            <a:prstGeom prst="cube">
              <a:avLst>
                <a:gd name="adj" fmla="val 35769"/>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7" name="直方体 96">
              <a:extLst>
                <a:ext uri="{FF2B5EF4-FFF2-40B4-BE49-F238E27FC236}">
                  <a16:creationId xmlns:a16="http://schemas.microsoft.com/office/drawing/2014/main" id="{5D3BE9AE-5EB3-914B-8D20-7644E429441C}"/>
                </a:ext>
              </a:extLst>
            </p:cNvPr>
            <p:cNvSpPr/>
            <p:nvPr/>
          </p:nvSpPr>
          <p:spPr>
            <a:xfrm>
              <a:off x="1405466" y="1308295"/>
              <a:ext cx="187570" cy="214624"/>
            </a:xfrm>
            <a:prstGeom prst="cube">
              <a:avLst>
                <a:gd name="adj" fmla="val 35769"/>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8" name="直方体 97">
              <a:extLst>
                <a:ext uri="{FF2B5EF4-FFF2-40B4-BE49-F238E27FC236}">
                  <a16:creationId xmlns:a16="http://schemas.microsoft.com/office/drawing/2014/main" id="{01C2F897-7E61-284D-931D-A6E462D115CA}"/>
                </a:ext>
              </a:extLst>
            </p:cNvPr>
            <p:cNvSpPr/>
            <p:nvPr/>
          </p:nvSpPr>
          <p:spPr>
            <a:xfrm>
              <a:off x="1550832" y="1308295"/>
              <a:ext cx="187570" cy="214624"/>
            </a:xfrm>
            <a:prstGeom prst="cube">
              <a:avLst>
                <a:gd name="adj" fmla="val 35769"/>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9" name="直方体 98">
              <a:extLst>
                <a:ext uri="{FF2B5EF4-FFF2-40B4-BE49-F238E27FC236}">
                  <a16:creationId xmlns:a16="http://schemas.microsoft.com/office/drawing/2014/main" id="{99166E38-25DF-CE42-B454-8DAED295B463}"/>
                </a:ext>
              </a:extLst>
            </p:cNvPr>
            <p:cNvSpPr/>
            <p:nvPr/>
          </p:nvSpPr>
          <p:spPr>
            <a:xfrm>
              <a:off x="1700887" y="1308295"/>
              <a:ext cx="187570" cy="214624"/>
            </a:xfrm>
            <a:prstGeom prst="cube">
              <a:avLst>
                <a:gd name="adj" fmla="val 35769"/>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123" name="テキスト ボックス 122">
            <a:extLst>
              <a:ext uri="{FF2B5EF4-FFF2-40B4-BE49-F238E27FC236}">
                <a16:creationId xmlns:a16="http://schemas.microsoft.com/office/drawing/2014/main" id="{9DC1D7AC-EA63-8245-826C-EDB18B83A773}"/>
              </a:ext>
            </a:extLst>
          </p:cNvPr>
          <p:cNvSpPr txBox="1"/>
          <p:nvPr/>
        </p:nvSpPr>
        <p:spPr>
          <a:xfrm>
            <a:off x="430599" y="3209097"/>
            <a:ext cx="2185214" cy="707886"/>
          </a:xfrm>
          <a:prstGeom prst="rect">
            <a:avLst/>
          </a:prstGeom>
          <a:noFill/>
        </p:spPr>
        <p:txBody>
          <a:bodyPr wrap="none" rtlCol="0">
            <a:spAutoFit/>
          </a:bodyPr>
          <a:lstStyle/>
          <a:p>
            <a:r>
              <a:rPr kumimoji="1" lang="ja-JP" altLang="en-US" sz="1000">
                <a:latin typeface="Meiryo" panose="020B0604030504040204" pitchFamily="34" charset="-128"/>
                <a:ea typeface="Meiryo" panose="020B0604030504040204" pitchFamily="34" charset="-128"/>
              </a:rPr>
              <a:t>＋データベース等のライセンス</a:t>
            </a:r>
            <a:endParaRPr lang="en-US" altLang="ja-JP" sz="1000" dirty="0">
              <a:latin typeface="Meiryo" panose="020B0604030504040204" pitchFamily="34" charset="-128"/>
              <a:ea typeface="Meiryo" panose="020B0604030504040204" pitchFamily="34" charset="-128"/>
            </a:endParaRPr>
          </a:p>
          <a:p>
            <a:r>
              <a:rPr lang="ja-JP" altLang="en-US" sz="1000">
                <a:latin typeface="Meiryo" panose="020B0604030504040204" pitchFamily="34" charset="-128"/>
                <a:ea typeface="Meiryo" panose="020B0604030504040204" pitchFamily="34" charset="-128"/>
              </a:rPr>
              <a:t>＋インフラ、</a:t>
            </a:r>
            <a:r>
              <a:rPr lang="en-US" altLang="ja-JP" sz="1000" dirty="0">
                <a:latin typeface="Meiryo" panose="020B0604030504040204" pitchFamily="34" charset="-128"/>
                <a:ea typeface="Meiryo" panose="020B0604030504040204" pitchFamily="34" charset="-128"/>
              </a:rPr>
              <a:t>DB</a:t>
            </a:r>
            <a:r>
              <a:rPr lang="ja-JP" altLang="en-US" sz="1000">
                <a:latin typeface="Meiryo" panose="020B0604030504040204" pitchFamily="34" charset="-128"/>
                <a:ea typeface="Meiryo" panose="020B0604030504040204" pitchFamily="34" charset="-128"/>
              </a:rPr>
              <a:t>などの環境構築</a:t>
            </a:r>
            <a:endParaRPr lang="en-US" altLang="ja-JP" sz="1000" dirty="0">
              <a:latin typeface="Meiryo" panose="020B0604030504040204" pitchFamily="34" charset="-128"/>
              <a:ea typeface="Meiryo" panose="020B0604030504040204" pitchFamily="34" charset="-128"/>
            </a:endParaRPr>
          </a:p>
          <a:p>
            <a:r>
              <a:rPr lang="ja-JP" altLang="en-US" sz="1000">
                <a:latin typeface="Meiryo" panose="020B0604030504040204" pitchFamily="34" charset="-128"/>
                <a:ea typeface="Meiryo" panose="020B0604030504040204" pitchFamily="34" charset="-128"/>
              </a:rPr>
              <a:t>＋運用管理業務</a:t>
            </a:r>
            <a:endParaRPr lang="en-US" altLang="ja-JP" sz="1000" dirty="0">
              <a:latin typeface="Meiryo" panose="020B0604030504040204" pitchFamily="34" charset="-128"/>
              <a:ea typeface="Meiryo" panose="020B0604030504040204" pitchFamily="34" charset="-128"/>
            </a:endParaRPr>
          </a:p>
          <a:p>
            <a:r>
              <a:rPr kumimoji="1" lang="ja-JP" altLang="en-US" sz="1000">
                <a:latin typeface="Meiryo" panose="020B0604030504040204" pitchFamily="34" charset="-128"/>
                <a:ea typeface="Meiryo" panose="020B0604030504040204" pitchFamily="34" charset="-128"/>
              </a:rPr>
              <a:t>＋設置場所（場所</a:t>
            </a:r>
            <a:r>
              <a:rPr kumimoji="1" lang="en-US" altLang="ja-JP" sz="1000" dirty="0">
                <a:latin typeface="Meiryo" panose="020B0604030504040204" pitchFamily="34" charset="-128"/>
                <a:ea typeface="Meiryo" panose="020B0604030504040204" pitchFamily="34" charset="-128"/>
              </a:rPr>
              <a:t>+</a:t>
            </a:r>
            <a:r>
              <a:rPr kumimoji="1" lang="ja-JP" altLang="en-US" sz="1000">
                <a:latin typeface="Meiryo" panose="020B0604030504040204" pitchFamily="34" charset="-128"/>
                <a:ea typeface="Meiryo" panose="020B0604030504040204" pitchFamily="34" charset="-128"/>
              </a:rPr>
              <a:t>電源</a:t>
            </a:r>
            <a:r>
              <a:rPr kumimoji="1" lang="en-US" altLang="ja-JP" sz="1000" dirty="0">
                <a:latin typeface="Meiryo" panose="020B0604030504040204" pitchFamily="34" charset="-128"/>
                <a:ea typeface="Meiryo" panose="020B0604030504040204" pitchFamily="34" charset="-128"/>
              </a:rPr>
              <a:t>+</a:t>
            </a:r>
            <a:r>
              <a:rPr kumimoji="1" lang="ja-JP" altLang="en-US" sz="1000">
                <a:latin typeface="Meiryo" panose="020B0604030504040204" pitchFamily="34" charset="-128"/>
                <a:ea typeface="Meiryo" panose="020B0604030504040204" pitchFamily="34" charset="-128"/>
              </a:rPr>
              <a:t>空調等）</a:t>
            </a:r>
          </a:p>
        </p:txBody>
      </p:sp>
      <p:sp>
        <p:nvSpPr>
          <p:cNvPr id="124" name="テキスト ボックス 123">
            <a:extLst>
              <a:ext uri="{FF2B5EF4-FFF2-40B4-BE49-F238E27FC236}">
                <a16:creationId xmlns:a16="http://schemas.microsoft.com/office/drawing/2014/main" id="{0949AA14-FC93-E94D-817A-C2AE6C59BBDA}"/>
              </a:ext>
            </a:extLst>
          </p:cNvPr>
          <p:cNvSpPr txBox="1"/>
          <p:nvPr/>
        </p:nvSpPr>
        <p:spPr>
          <a:xfrm>
            <a:off x="432788" y="4398635"/>
            <a:ext cx="1877437" cy="830997"/>
          </a:xfrm>
          <a:prstGeom prst="rect">
            <a:avLst/>
          </a:prstGeom>
          <a:noFill/>
        </p:spPr>
        <p:txBody>
          <a:bodyPr wrap="none" rtlCol="0">
            <a:spAutoFit/>
          </a:bodyPr>
          <a:lstStyle/>
          <a:p>
            <a:r>
              <a:rPr lang="ja-JP" altLang="en-US" sz="1200">
                <a:latin typeface="Meiryo" panose="020B0604030504040204" pitchFamily="34" charset="-128"/>
                <a:ea typeface="Meiryo" panose="020B0604030504040204" pitchFamily="34" charset="-128"/>
              </a:rPr>
              <a:t>購入費用　　：数千万円</a:t>
            </a:r>
            <a:endParaRPr lang="en-US" altLang="ja-JP" sz="1200" dirty="0">
              <a:latin typeface="Meiryo" panose="020B0604030504040204" pitchFamily="34" charset="-128"/>
              <a:ea typeface="Meiryo" panose="020B0604030504040204" pitchFamily="34" charset="-128"/>
            </a:endParaRPr>
          </a:p>
          <a:p>
            <a:r>
              <a:rPr kumimoji="1" lang="ja-JP" altLang="en-US" sz="1200">
                <a:latin typeface="Meiryo" panose="020B0604030504040204" pitchFamily="34" charset="-128"/>
                <a:ea typeface="Meiryo" panose="020B0604030504040204" pitchFamily="34" charset="-128"/>
              </a:rPr>
              <a:t>年間保守料　：</a:t>
            </a:r>
            <a:r>
              <a:rPr lang="ja-JP" altLang="en-US" sz="1200">
                <a:latin typeface="Meiryo" panose="020B0604030504040204" pitchFamily="34" charset="-128"/>
                <a:ea typeface="Meiryo" panose="020B0604030504040204" pitchFamily="34" charset="-128"/>
              </a:rPr>
              <a:t>数百万円</a:t>
            </a:r>
            <a:endParaRPr lang="en-US" altLang="ja-JP" sz="1200" dirty="0">
              <a:latin typeface="Meiryo" panose="020B0604030504040204" pitchFamily="34" charset="-128"/>
              <a:ea typeface="Meiryo" panose="020B0604030504040204" pitchFamily="34" charset="-128"/>
            </a:endParaRPr>
          </a:p>
          <a:p>
            <a:r>
              <a:rPr lang="ja-JP" altLang="en-US" sz="1200">
                <a:latin typeface="Meiryo" panose="020B0604030504040204" pitchFamily="34" charset="-128"/>
                <a:ea typeface="Meiryo" panose="020B0604030504040204" pitchFamily="34" charset="-128"/>
              </a:rPr>
              <a:t>年間運用量　：数百万円</a:t>
            </a:r>
            <a:endParaRPr lang="en-US" altLang="ja-JP" sz="1200" dirty="0">
              <a:latin typeface="Meiryo" panose="020B0604030504040204" pitchFamily="34" charset="-128"/>
              <a:ea typeface="Meiryo" panose="020B0604030504040204" pitchFamily="34" charset="-128"/>
            </a:endParaRPr>
          </a:p>
          <a:p>
            <a:r>
              <a:rPr lang="ja-JP" altLang="en-US" sz="1200">
                <a:latin typeface="Meiryo" panose="020B0604030504040204" pitchFamily="34" charset="-128"/>
                <a:ea typeface="Meiryo" panose="020B0604030504040204" pitchFamily="34" charset="-128"/>
              </a:rPr>
              <a:t>年間使用料　：　ー</a:t>
            </a:r>
            <a:endParaRPr lang="en-US" altLang="ja-JP" sz="1200" dirty="0">
              <a:latin typeface="Meiryo" panose="020B0604030504040204" pitchFamily="34" charset="-128"/>
              <a:ea typeface="Meiryo" panose="020B0604030504040204" pitchFamily="34" charset="-128"/>
            </a:endParaRPr>
          </a:p>
        </p:txBody>
      </p:sp>
      <p:sp>
        <p:nvSpPr>
          <p:cNvPr id="133" name="テキスト ボックス 132">
            <a:extLst>
              <a:ext uri="{FF2B5EF4-FFF2-40B4-BE49-F238E27FC236}">
                <a16:creationId xmlns:a16="http://schemas.microsoft.com/office/drawing/2014/main" id="{5892683B-7258-A144-99EB-5A63E04F44BB}"/>
              </a:ext>
            </a:extLst>
          </p:cNvPr>
          <p:cNvSpPr txBox="1"/>
          <p:nvPr/>
        </p:nvSpPr>
        <p:spPr>
          <a:xfrm>
            <a:off x="355843" y="1336983"/>
            <a:ext cx="2031326" cy="338554"/>
          </a:xfrm>
          <a:prstGeom prst="rect">
            <a:avLst/>
          </a:prstGeom>
          <a:noFill/>
        </p:spPr>
        <p:txBody>
          <a:bodyPr wrap="none" rtlCol="0">
            <a:spAutoFit/>
          </a:bodyPr>
          <a:lstStyle/>
          <a:p>
            <a:pPr algn="ctr"/>
            <a:r>
              <a:rPr kumimoji="1" lang="ja-JP" altLang="en-US" sz="1600" b="1">
                <a:latin typeface="Meiryo" panose="020B0604030504040204" pitchFamily="34" charset="-128"/>
                <a:ea typeface="Meiryo" panose="020B0604030504040204" pitchFamily="34" charset="-128"/>
              </a:rPr>
              <a:t>ハードウェアを所有</a:t>
            </a:r>
          </a:p>
        </p:txBody>
      </p:sp>
      <p:sp>
        <p:nvSpPr>
          <p:cNvPr id="134" name="テキスト ボックス 133">
            <a:extLst>
              <a:ext uri="{FF2B5EF4-FFF2-40B4-BE49-F238E27FC236}">
                <a16:creationId xmlns:a16="http://schemas.microsoft.com/office/drawing/2014/main" id="{AFB5BE3D-D702-BA45-A272-AD6CF6355EA8}"/>
              </a:ext>
            </a:extLst>
          </p:cNvPr>
          <p:cNvSpPr txBox="1"/>
          <p:nvPr/>
        </p:nvSpPr>
        <p:spPr>
          <a:xfrm>
            <a:off x="4397615" y="1336983"/>
            <a:ext cx="2646878" cy="338554"/>
          </a:xfrm>
          <a:prstGeom prst="rect">
            <a:avLst/>
          </a:prstGeom>
          <a:noFill/>
        </p:spPr>
        <p:txBody>
          <a:bodyPr wrap="none" rtlCol="0">
            <a:spAutoFit/>
          </a:bodyPr>
          <a:lstStyle/>
          <a:p>
            <a:pPr algn="ctr"/>
            <a:r>
              <a:rPr kumimoji="1" lang="ja-JP" altLang="en-US" sz="1600" b="1">
                <a:solidFill>
                  <a:srgbClr val="0070C0"/>
                </a:solidFill>
                <a:latin typeface="Meiryo" panose="020B0604030504040204" pitchFamily="34" charset="-128"/>
                <a:ea typeface="Meiryo" panose="020B0604030504040204" pitchFamily="34" charset="-128"/>
              </a:rPr>
              <a:t>クラウド・サービスを使用</a:t>
            </a:r>
          </a:p>
        </p:txBody>
      </p:sp>
      <p:grpSp>
        <p:nvGrpSpPr>
          <p:cNvPr id="155" name="グループ化 154">
            <a:extLst>
              <a:ext uri="{FF2B5EF4-FFF2-40B4-BE49-F238E27FC236}">
                <a16:creationId xmlns:a16="http://schemas.microsoft.com/office/drawing/2014/main" id="{5701CB73-6478-B149-82A6-7DDF69888922}"/>
              </a:ext>
            </a:extLst>
          </p:cNvPr>
          <p:cNvGrpSpPr/>
          <p:nvPr/>
        </p:nvGrpSpPr>
        <p:grpSpPr>
          <a:xfrm>
            <a:off x="2586828" y="1753367"/>
            <a:ext cx="2246128" cy="3476264"/>
            <a:chOff x="2586828" y="1668965"/>
            <a:chExt cx="2246128" cy="3476264"/>
          </a:xfrm>
        </p:grpSpPr>
        <p:grpSp>
          <p:nvGrpSpPr>
            <p:cNvPr id="40" name="グループ化 39">
              <a:extLst>
                <a:ext uri="{FF2B5EF4-FFF2-40B4-BE49-F238E27FC236}">
                  <a16:creationId xmlns:a16="http://schemas.microsoft.com/office/drawing/2014/main" id="{3C89E5F0-DC30-B948-AA5D-5624EAE97AB6}"/>
                </a:ext>
              </a:extLst>
            </p:cNvPr>
            <p:cNvGrpSpPr/>
            <p:nvPr/>
          </p:nvGrpSpPr>
          <p:grpSpPr>
            <a:xfrm>
              <a:off x="2671611" y="2053865"/>
              <a:ext cx="1744394" cy="345922"/>
              <a:chOff x="525194" y="1308295"/>
              <a:chExt cx="1363263" cy="214624"/>
            </a:xfrm>
            <a:solidFill>
              <a:schemeClr val="accent6"/>
            </a:solidFill>
          </p:grpSpPr>
          <p:sp>
            <p:nvSpPr>
              <p:cNvPr id="41" name="直方体 40">
                <a:extLst>
                  <a:ext uri="{FF2B5EF4-FFF2-40B4-BE49-F238E27FC236}">
                    <a16:creationId xmlns:a16="http://schemas.microsoft.com/office/drawing/2014/main" id="{528EAFF7-C869-454C-B7AB-0F7F986789AA}"/>
                  </a:ext>
                </a:extLst>
              </p:cNvPr>
              <p:cNvSpPr/>
              <p:nvPr/>
            </p:nvSpPr>
            <p:spPr>
              <a:xfrm>
                <a:off x="525194" y="1308295"/>
                <a:ext cx="187570" cy="214624"/>
              </a:xfrm>
              <a:prstGeom prst="cube">
                <a:avLst>
                  <a:gd name="adj" fmla="val 35769"/>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 name="直方体 41">
                <a:extLst>
                  <a:ext uri="{FF2B5EF4-FFF2-40B4-BE49-F238E27FC236}">
                    <a16:creationId xmlns:a16="http://schemas.microsoft.com/office/drawing/2014/main" id="{C264DBE5-373C-BD42-BAFE-E02A54B5E162}"/>
                  </a:ext>
                </a:extLst>
              </p:cNvPr>
              <p:cNvSpPr/>
              <p:nvPr/>
            </p:nvSpPr>
            <p:spPr>
              <a:xfrm>
                <a:off x="670560" y="1308295"/>
                <a:ext cx="187570" cy="214624"/>
              </a:xfrm>
              <a:prstGeom prst="cube">
                <a:avLst>
                  <a:gd name="adj" fmla="val 35769"/>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 name="直方体 42">
                <a:extLst>
                  <a:ext uri="{FF2B5EF4-FFF2-40B4-BE49-F238E27FC236}">
                    <a16:creationId xmlns:a16="http://schemas.microsoft.com/office/drawing/2014/main" id="{02483942-8B21-504F-B857-591DA1A4A9C6}"/>
                  </a:ext>
                </a:extLst>
              </p:cNvPr>
              <p:cNvSpPr/>
              <p:nvPr/>
            </p:nvSpPr>
            <p:spPr>
              <a:xfrm>
                <a:off x="820615" y="1308295"/>
                <a:ext cx="187570" cy="214624"/>
              </a:xfrm>
              <a:prstGeom prst="cube">
                <a:avLst>
                  <a:gd name="adj" fmla="val 35769"/>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 name="直方体 43">
                <a:extLst>
                  <a:ext uri="{FF2B5EF4-FFF2-40B4-BE49-F238E27FC236}">
                    <a16:creationId xmlns:a16="http://schemas.microsoft.com/office/drawing/2014/main" id="{9C77050F-C8B0-014C-98C5-0DC2C155CC9B}"/>
                  </a:ext>
                </a:extLst>
              </p:cNvPr>
              <p:cNvSpPr/>
              <p:nvPr/>
            </p:nvSpPr>
            <p:spPr>
              <a:xfrm>
                <a:off x="965981" y="1308295"/>
                <a:ext cx="187570" cy="214624"/>
              </a:xfrm>
              <a:prstGeom prst="cube">
                <a:avLst>
                  <a:gd name="adj" fmla="val 35769"/>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5" name="直方体 44">
                <a:extLst>
                  <a:ext uri="{FF2B5EF4-FFF2-40B4-BE49-F238E27FC236}">
                    <a16:creationId xmlns:a16="http://schemas.microsoft.com/office/drawing/2014/main" id="{5F66AF9D-C8BA-F348-ABA8-819124D94346}"/>
                  </a:ext>
                </a:extLst>
              </p:cNvPr>
              <p:cNvSpPr/>
              <p:nvPr/>
            </p:nvSpPr>
            <p:spPr>
              <a:xfrm>
                <a:off x="1110045" y="1308295"/>
                <a:ext cx="187570" cy="214624"/>
              </a:xfrm>
              <a:prstGeom prst="cube">
                <a:avLst>
                  <a:gd name="adj" fmla="val 35769"/>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 name="直方体 45">
                <a:extLst>
                  <a:ext uri="{FF2B5EF4-FFF2-40B4-BE49-F238E27FC236}">
                    <a16:creationId xmlns:a16="http://schemas.microsoft.com/office/drawing/2014/main" id="{CF189007-DB8B-0742-BB14-02AB3863C882}"/>
                  </a:ext>
                </a:extLst>
              </p:cNvPr>
              <p:cNvSpPr/>
              <p:nvPr/>
            </p:nvSpPr>
            <p:spPr>
              <a:xfrm>
                <a:off x="1255411" y="1308295"/>
                <a:ext cx="187570" cy="214624"/>
              </a:xfrm>
              <a:prstGeom prst="cube">
                <a:avLst>
                  <a:gd name="adj" fmla="val 35769"/>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7" name="直方体 46">
                <a:extLst>
                  <a:ext uri="{FF2B5EF4-FFF2-40B4-BE49-F238E27FC236}">
                    <a16:creationId xmlns:a16="http://schemas.microsoft.com/office/drawing/2014/main" id="{FE55E24C-67A9-A04D-9C70-B0530A7EC4E0}"/>
                  </a:ext>
                </a:extLst>
              </p:cNvPr>
              <p:cNvSpPr/>
              <p:nvPr/>
            </p:nvSpPr>
            <p:spPr>
              <a:xfrm>
                <a:off x="1405466" y="1308295"/>
                <a:ext cx="187570" cy="214624"/>
              </a:xfrm>
              <a:prstGeom prst="cube">
                <a:avLst>
                  <a:gd name="adj" fmla="val 35769"/>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8" name="直方体 47">
                <a:extLst>
                  <a:ext uri="{FF2B5EF4-FFF2-40B4-BE49-F238E27FC236}">
                    <a16:creationId xmlns:a16="http://schemas.microsoft.com/office/drawing/2014/main" id="{2583F82A-DECF-DB49-BD3F-5FEC21A521B2}"/>
                  </a:ext>
                </a:extLst>
              </p:cNvPr>
              <p:cNvSpPr/>
              <p:nvPr/>
            </p:nvSpPr>
            <p:spPr>
              <a:xfrm>
                <a:off x="1550832" y="1308295"/>
                <a:ext cx="187570" cy="214624"/>
              </a:xfrm>
              <a:prstGeom prst="cube">
                <a:avLst>
                  <a:gd name="adj" fmla="val 35769"/>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9" name="直方体 48">
                <a:extLst>
                  <a:ext uri="{FF2B5EF4-FFF2-40B4-BE49-F238E27FC236}">
                    <a16:creationId xmlns:a16="http://schemas.microsoft.com/office/drawing/2014/main" id="{8035B484-0383-1440-868E-CD960D4B65EF}"/>
                  </a:ext>
                </a:extLst>
              </p:cNvPr>
              <p:cNvSpPr/>
              <p:nvPr/>
            </p:nvSpPr>
            <p:spPr>
              <a:xfrm>
                <a:off x="1700887" y="1308295"/>
                <a:ext cx="187570" cy="214624"/>
              </a:xfrm>
              <a:prstGeom prst="cube">
                <a:avLst>
                  <a:gd name="adj" fmla="val 35769"/>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120" name="テキスト ボックス 119">
              <a:extLst>
                <a:ext uri="{FF2B5EF4-FFF2-40B4-BE49-F238E27FC236}">
                  <a16:creationId xmlns:a16="http://schemas.microsoft.com/office/drawing/2014/main" id="{091CEC85-3124-974E-B680-D372C23A8892}"/>
                </a:ext>
              </a:extLst>
            </p:cNvPr>
            <p:cNvSpPr txBox="1"/>
            <p:nvPr/>
          </p:nvSpPr>
          <p:spPr>
            <a:xfrm>
              <a:off x="2586828" y="2457138"/>
              <a:ext cx="1906291" cy="246221"/>
            </a:xfrm>
            <a:prstGeom prst="rect">
              <a:avLst/>
            </a:prstGeom>
            <a:noFill/>
          </p:spPr>
          <p:txBody>
            <a:bodyPr wrap="none" rtlCol="0">
              <a:spAutoFit/>
            </a:bodyPr>
            <a:lstStyle/>
            <a:p>
              <a:r>
                <a:rPr kumimoji="1" lang="ja-JP" altLang="en-US" sz="1000">
                  <a:solidFill>
                    <a:schemeClr val="accent6">
                      <a:lumMod val="75000"/>
                    </a:schemeClr>
                  </a:solidFill>
                  <a:latin typeface="Meiryo" panose="020B0604030504040204" pitchFamily="34" charset="-128"/>
                  <a:ea typeface="Meiryo" panose="020B0604030504040204" pitchFamily="34" charset="-128"/>
                </a:rPr>
                <a:t>サーバー（</a:t>
              </a:r>
              <a:r>
                <a:rPr kumimoji="1" lang="ja-JP" altLang="en-US" sz="1000" b="1">
                  <a:solidFill>
                    <a:schemeClr val="accent6">
                      <a:lumMod val="75000"/>
                    </a:schemeClr>
                  </a:solidFill>
                  <a:latin typeface="Meiryo" panose="020B0604030504040204" pitchFamily="34" charset="-128"/>
                  <a:ea typeface="Meiryo" panose="020B0604030504040204" pitchFamily="34" charset="-128"/>
                </a:rPr>
                <a:t>仮想マシン</a:t>
              </a:r>
              <a:r>
                <a:rPr kumimoji="1" lang="ja-JP" altLang="en-US" sz="1000">
                  <a:solidFill>
                    <a:schemeClr val="accent6">
                      <a:lumMod val="75000"/>
                    </a:schemeClr>
                  </a:solidFill>
                  <a:latin typeface="Meiryo" panose="020B0604030504040204" pitchFamily="34" charset="-128"/>
                  <a:ea typeface="Meiryo" panose="020B0604030504040204" pitchFamily="34" charset="-128"/>
                </a:rPr>
                <a:t>）</a:t>
              </a:r>
              <a:r>
                <a:rPr kumimoji="1" lang="en-US" altLang="ja-JP" sz="1000" dirty="0">
                  <a:solidFill>
                    <a:schemeClr val="accent6">
                      <a:lumMod val="75000"/>
                    </a:schemeClr>
                  </a:solidFill>
                  <a:latin typeface="Meiryo" panose="020B0604030504040204" pitchFamily="34" charset="-128"/>
                  <a:ea typeface="Meiryo" panose="020B0604030504040204" pitchFamily="34" charset="-128"/>
                </a:rPr>
                <a:t>×9</a:t>
              </a:r>
              <a:r>
                <a:rPr lang="ja-JP" altLang="en-US" sz="1000">
                  <a:solidFill>
                    <a:schemeClr val="accent6">
                      <a:lumMod val="75000"/>
                    </a:schemeClr>
                  </a:solidFill>
                  <a:latin typeface="Meiryo" panose="020B0604030504040204" pitchFamily="34" charset="-128"/>
                  <a:ea typeface="Meiryo" panose="020B0604030504040204" pitchFamily="34" charset="-128"/>
                </a:rPr>
                <a:t>台</a:t>
              </a:r>
              <a:endParaRPr kumimoji="1" lang="ja-JP" altLang="en-US" sz="1000">
                <a:solidFill>
                  <a:schemeClr val="accent6">
                    <a:lumMod val="75000"/>
                  </a:schemeClr>
                </a:solidFill>
                <a:latin typeface="Meiryo" panose="020B0604030504040204" pitchFamily="34" charset="-128"/>
                <a:ea typeface="Meiryo" panose="020B0604030504040204" pitchFamily="34" charset="-128"/>
              </a:endParaRPr>
            </a:p>
          </p:txBody>
        </p:sp>
        <p:sp>
          <p:nvSpPr>
            <p:cNvPr id="125" name="テキスト ボックス 124">
              <a:extLst>
                <a:ext uri="{FF2B5EF4-FFF2-40B4-BE49-F238E27FC236}">
                  <a16:creationId xmlns:a16="http://schemas.microsoft.com/office/drawing/2014/main" id="{C52F84E2-C5CE-AC44-A93B-985F189EBD00}"/>
                </a:ext>
              </a:extLst>
            </p:cNvPr>
            <p:cNvSpPr txBox="1"/>
            <p:nvPr/>
          </p:nvSpPr>
          <p:spPr>
            <a:xfrm>
              <a:off x="2586828" y="3124695"/>
              <a:ext cx="2246128" cy="707886"/>
            </a:xfrm>
            <a:prstGeom prst="rect">
              <a:avLst/>
            </a:prstGeom>
            <a:noFill/>
          </p:spPr>
          <p:txBody>
            <a:bodyPr wrap="none" rtlCol="0">
              <a:spAutoFit/>
            </a:bodyPr>
            <a:lstStyle/>
            <a:p>
              <a:r>
                <a:rPr kumimoji="1" lang="ja-JP" altLang="en-US" sz="1000">
                  <a:latin typeface="Meiryo" panose="020B0604030504040204" pitchFamily="34" charset="-128"/>
                  <a:ea typeface="Meiryo" panose="020B0604030504040204" pitchFamily="34" charset="-128"/>
                </a:rPr>
                <a:t>＋データベース等のライセンス</a:t>
              </a:r>
              <a:endParaRPr lang="en-US" altLang="ja-JP" sz="1000" dirty="0">
                <a:latin typeface="Meiryo" panose="020B0604030504040204" pitchFamily="34" charset="-128"/>
                <a:ea typeface="Meiryo" panose="020B0604030504040204" pitchFamily="34" charset="-128"/>
              </a:endParaRPr>
            </a:p>
            <a:p>
              <a:r>
                <a:rPr lang="ja-JP" altLang="en-US" sz="1000">
                  <a:latin typeface="Meiryo" panose="020B0604030504040204" pitchFamily="34" charset="-128"/>
                  <a:ea typeface="Meiryo" panose="020B0604030504040204" pitchFamily="34" charset="-128"/>
                </a:rPr>
                <a:t>＋インフラ、</a:t>
              </a:r>
              <a:r>
                <a:rPr lang="en-US" altLang="ja-JP" sz="1000" dirty="0">
                  <a:latin typeface="Meiryo" panose="020B0604030504040204" pitchFamily="34" charset="-128"/>
                  <a:ea typeface="Meiryo" panose="020B0604030504040204" pitchFamily="34" charset="-128"/>
                </a:rPr>
                <a:t>DB</a:t>
              </a:r>
              <a:r>
                <a:rPr lang="ja-JP" altLang="en-US" sz="1000">
                  <a:latin typeface="Meiryo" panose="020B0604030504040204" pitchFamily="34" charset="-128"/>
                  <a:ea typeface="Meiryo" panose="020B0604030504040204" pitchFamily="34" charset="-128"/>
                </a:rPr>
                <a:t>などの環境構築</a:t>
              </a:r>
              <a:endParaRPr lang="en-US" altLang="ja-JP" sz="1000" dirty="0">
                <a:latin typeface="Meiryo" panose="020B0604030504040204" pitchFamily="34" charset="-128"/>
                <a:ea typeface="Meiryo" panose="020B0604030504040204" pitchFamily="34" charset="-128"/>
              </a:endParaRPr>
            </a:p>
            <a:p>
              <a:r>
                <a:rPr lang="ja-JP" altLang="en-US" sz="1000">
                  <a:latin typeface="Meiryo" panose="020B0604030504040204" pitchFamily="34" charset="-128"/>
                  <a:ea typeface="Meiryo" panose="020B0604030504040204" pitchFamily="34" charset="-128"/>
                </a:rPr>
                <a:t>＋運用管理業務</a:t>
              </a:r>
              <a:endParaRPr lang="en-US" altLang="ja-JP" sz="1000" dirty="0">
                <a:latin typeface="Meiryo" panose="020B0604030504040204" pitchFamily="34" charset="-128"/>
                <a:ea typeface="Meiryo" panose="020B0604030504040204" pitchFamily="34" charset="-128"/>
              </a:endParaRPr>
            </a:p>
            <a:p>
              <a:r>
                <a:rPr lang="en-US" altLang="ja-JP" sz="1000" dirty="0">
                  <a:solidFill>
                    <a:srgbClr val="FF0000"/>
                  </a:solidFill>
                  <a:latin typeface="Meiryo" panose="020B0604030504040204" pitchFamily="34" charset="-128"/>
                  <a:ea typeface="Meiryo" panose="020B0604030504040204" pitchFamily="34" charset="-128"/>
                </a:rPr>
                <a:t>× </a:t>
              </a:r>
              <a:r>
                <a:rPr lang="ja-JP" altLang="en-US" sz="1000">
                  <a:solidFill>
                    <a:srgbClr val="FF0000"/>
                  </a:solidFill>
                  <a:latin typeface="Meiryo" panose="020B0604030504040204" pitchFamily="34" charset="-128"/>
                  <a:ea typeface="Meiryo" panose="020B0604030504040204" pitchFamily="34" charset="-128"/>
                </a:rPr>
                <a:t>設置場所（場所</a:t>
              </a:r>
              <a:r>
                <a:rPr lang="en-US" altLang="ja-JP" sz="1000" dirty="0">
                  <a:solidFill>
                    <a:srgbClr val="FF0000"/>
                  </a:solidFill>
                  <a:latin typeface="Meiryo" panose="020B0604030504040204" pitchFamily="34" charset="-128"/>
                  <a:ea typeface="Meiryo" panose="020B0604030504040204" pitchFamily="34" charset="-128"/>
                </a:rPr>
                <a:t>+</a:t>
              </a:r>
              <a:r>
                <a:rPr lang="ja-JP" altLang="en-US" sz="1000">
                  <a:solidFill>
                    <a:srgbClr val="FF0000"/>
                  </a:solidFill>
                  <a:latin typeface="Meiryo" panose="020B0604030504040204" pitchFamily="34" charset="-128"/>
                  <a:ea typeface="Meiryo" panose="020B0604030504040204" pitchFamily="34" charset="-128"/>
                </a:rPr>
                <a:t>電源</a:t>
              </a:r>
              <a:r>
                <a:rPr lang="en-US" altLang="ja-JP" sz="1000" dirty="0">
                  <a:solidFill>
                    <a:srgbClr val="FF0000"/>
                  </a:solidFill>
                  <a:latin typeface="Meiryo" panose="020B0604030504040204" pitchFamily="34" charset="-128"/>
                  <a:ea typeface="Meiryo" panose="020B0604030504040204" pitchFamily="34" charset="-128"/>
                </a:rPr>
                <a:t>+</a:t>
              </a:r>
              <a:r>
                <a:rPr lang="ja-JP" altLang="en-US" sz="1000">
                  <a:solidFill>
                    <a:srgbClr val="FF0000"/>
                  </a:solidFill>
                  <a:latin typeface="Meiryo" panose="020B0604030504040204" pitchFamily="34" charset="-128"/>
                  <a:ea typeface="Meiryo" panose="020B0604030504040204" pitchFamily="34" charset="-128"/>
                </a:rPr>
                <a:t>空調等）</a:t>
              </a:r>
            </a:p>
          </p:txBody>
        </p:sp>
        <p:sp>
          <p:nvSpPr>
            <p:cNvPr id="126" name="テキスト ボックス 125">
              <a:extLst>
                <a:ext uri="{FF2B5EF4-FFF2-40B4-BE49-F238E27FC236}">
                  <a16:creationId xmlns:a16="http://schemas.microsoft.com/office/drawing/2014/main" id="{019C5224-7C95-5045-B9F6-A486A5CD63BA}"/>
                </a:ext>
              </a:extLst>
            </p:cNvPr>
            <p:cNvSpPr txBox="1"/>
            <p:nvPr/>
          </p:nvSpPr>
          <p:spPr>
            <a:xfrm>
              <a:off x="2586828" y="4314232"/>
              <a:ext cx="2093843" cy="830997"/>
            </a:xfrm>
            <a:prstGeom prst="rect">
              <a:avLst/>
            </a:prstGeom>
            <a:noFill/>
          </p:spPr>
          <p:txBody>
            <a:bodyPr wrap="none" rtlCol="0">
              <a:spAutoFit/>
            </a:bodyPr>
            <a:lstStyle/>
            <a:p>
              <a:r>
                <a:rPr lang="ja-JP" altLang="en-US" sz="1200">
                  <a:latin typeface="Meiryo" panose="020B0604030504040204" pitchFamily="34" charset="-128"/>
                  <a:ea typeface="Meiryo" panose="020B0604030504040204" pitchFamily="34" charset="-128"/>
                </a:rPr>
                <a:t>購入費用　　：　ー</a:t>
              </a:r>
              <a:endParaRPr lang="en-US" altLang="ja-JP" sz="1200" dirty="0">
                <a:latin typeface="Meiryo" panose="020B0604030504040204" pitchFamily="34" charset="-128"/>
                <a:ea typeface="Meiryo" panose="020B0604030504040204" pitchFamily="34" charset="-128"/>
              </a:endParaRPr>
            </a:p>
            <a:p>
              <a:r>
                <a:rPr kumimoji="1" lang="ja-JP" altLang="en-US" sz="1200">
                  <a:latin typeface="Meiryo" panose="020B0604030504040204" pitchFamily="34" charset="-128"/>
                  <a:ea typeface="Meiryo" panose="020B0604030504040204" pitchFamily="34" charset="-128"/>
                </a:rPr>
                <a:t>年間保守料　：</a:t>
              </a:r>
              <a:r>
                <a:rPr lang="ja-JP" altLang="en-US" sz="1200">
                  <a:latin typeface="Meiryo" panose="020B0604030504040204" pitchFamily="34" charset="-128"/>
                  <a:ea typeface="Meiryo" panose="020B0604030504040204" pitchFamily="34" charset="-128"/>
                </a:rPr>
                <a:t>　ー</a:t>
              </a:r>
              <a:endParaRPr lang="en-US" altLang="ja-JP" sz="1200" dirty="0">
                <a:latin typeface="Meiryo" panose="020B0604030504040204" pitchFamily="34" charset="-128"/>
                <a:ea typeface="Meiryo" panose="020B0604030504040204" pitchFamily="34" charset="-128"/>
              </a:endParaRPr>
            </a:p>
            <a:p>
              <a:r>
                <a:rPr lang="ja-JP" altLang="en-US" sz="1200">
                  <a:latin typeface="Meiryo" panose="020B0604030504040204" pitchFamily="34" charset="-128"/>
                  <a:ea typeface="Meiryo" panose="020B0604030504040204" pitchFamily="34" charset="-128"/>
                </a:rPr>
                <a:t>年間運用量　：　ー</a:t>
              </a:r>
              <a:endParaRPr lang="en-US" altLang="ja-JP" sz="1200" dirty="0">
                <a:latin typeface="Meiryo" panose="020B0604030504040204" pitchFamily="34" charset="-128"/>
                <a:ea typeface="Meiryo" panose="020B0604030504040204" pitchFamily="34" charset="-128"/>
              </a:endParaRPr>
            </a:p>
            <a:p>
              <a:r>
                <a:rPr lang="ja-JP" altLang="en-US" sz="1200" b="1">
                  <a:latin typeface="Meiryo" panose="020B0604030504040204" pitchFamily="34" charset="-128"/>
                  <a:ea typeface="Meiryo" panose="020B0604030504040204" pitchFamily="34" charset="-128"/>
                </a:rPr>
                <a:t>年間使用料　：</a:t>
              </a:r>
              <a:r>
                <a:rPr lang="en-US" altLang="ja-JP" sz="1200" b="1" dirty="0">
                  <a:latin typeface="Meiryo" panose="020B0604030504040204" pitchFamily="34" charset="-128"/>
                  <a:ea typeface="Meiryo" panose="020B0604030504040204" pitchFamily="34" charset="-128"/>
                </a:rPr>
                <a:t>254,980</a:t>
              </a:r>
              <a:r>
                <a:rPr lang="ja-JP" altLang="en-US" sz="1200" b="1">
                  <a:latin typeface="Meiryo" panose="020B0604030504040204" pitchFamily="34" charset="-128"/>
                  <a:ea typeface="Meiryo" panose="020B0604030504040204" pitchFamily="34" charset="-128"/>
                </a:rPr>
                <a:t>円</a:t>
              </a:r>
              <a:endParaRPr lang="en-US" altLang="ja-JP" sz="1200" b="1" dirty="0">
                <a:latin typeface="Meiryo" panose="020B0604030504040204" pitchFamily="34" charset="-128"/>
                <a:ea typeface="Meiryo" panose="020B0604030504040204" pitchFamily="34" charset="-128"/>
              </a:endParaRPr>
            </a:p>
          </p:txBody>
        </p:sp>
        <p:sp>
          <p:nvSpPr>
            <p:cNvPr id="135" name="テキスト ボックス 134">
              <a:extLst>
                <a:ext uri="{FF2B5EF4-FFF2-40B4-BE49-F238E27FC236}">
                  <a16:creationId xmlns:a16="http://schemas.microsoft.com/office/drawing/2014/main" id="{815355DC-B95C-7349-A7BE-6ABD752E82D9}"/>
                </a:ext>
              </a:extLst>
            </p:cNvPr>
            <p:cNvSpPr txBox="1"/>
            <p:nvPr/>
          </p:nvSpPr>
          <p:spPr>
            <a:xfrm>
              <a:off x="2611112" y="2671717"/>
              <a:ext cx="1936199" cy="369332"/>
            </a:xfrm>
            <a:prstGeom prst="rect">
              <a:avLst/>
            </a:prstGeom>
            <a:noFill/>
          </p:spPr>
          <p:txBody>
            <a:bodyPr wrap="square" rtlCol="0">
              <a:spAutoFit/>
            </a:bodyPr>
            <a:lstStyle/>
            <a:p>
              <a:r>
                <a:rPr kumimoji="1" lang="ja-JP" altLang="en-US" sz="900">
                  <a:solidFill>
                    <a:srgbClr val="0070C0"/>
                  </a:solidFill>
                  <a:latin typeface="Meiryo" panose="020B0604030504040204" pitchFamily="34" charset="-128"/>
                  <a:ea typeface="Meiryo" panose="020B0604030504040204" pitchFamily="34" charset="-128"/>
                </a:rPr>
                <a:t>ハードウェアを</a:t>
              </a:r>
              <a:r>
                <a:rPr kumimoji="1" lang="ja-JP" altLang="en-US" sz="900" b="1">
                  <a:solidFill>
                    <a:srgbClr val="0070C0"/>
                  </a:solidFill>
                  <a:latin typeface="Meiryo" panose="020B0604030504040204" pitchFamily="34" charset="-128"/>
                  <a:ea typeface="Meiryo" panose="020B0604030504040204" pitchFamily="34" charset="-128"/>
                </a:rPr>
                <a:t>所有する場合と変わらないシステム構成と運用方法</a:t>
              </a:r>
            </a:p>
          </p:txBody>
        </p:sp>
        <p:sp>
          <p:nvSpPr>
            <p:cNvPr id="138" name="テキスト ボックス 137">
              <a:extLst>
                <a:ext uri="{FF2B5EF4-FFF2-40B4-BE49-F238E27FC236}">
                  <a16:creationId xmlns:a16="http://schemas.microsoft.com/office/drawing/2014/main" id="{9A87AC57-82FB-B74A-9692-96F3AF83671F}"/>
                </a:ext>
              </a:extLst>
            </p:cNvPr>
            <p:cNvSpPr txBox="1"/>
            <p:nvPr/>
          </p:nvSpPr>
          <p:spPr>
            <a:xfrm>
              <a:off x="2721480" y="1668965"/>
              <a:ext cx="1665841" cy="253916"/>
            </a:xfrm>
            <a:prstGeom prst="rect">
              <a:avLst/>
            </a:prstGeom>
            <a:noFill/>
          </p:spPr>
          <p:txBody>
            <a:bodyPr wrap="none" rtlCol="0">
              <a:spAutoFit/>
            </a:bodyPr>
            <a:lstStyle/>
            <a:p>
              <a:pPr algn="ctr"/>
              <a:r>
                <a:rPr kumimoji="1" lang="ja-JP" altLang="en-US" sz="1050" b="1">
                  <a:solidFill>
                    <a:srgbClr val="0070C0"/>
                  </a:solidFill>
                  <a:latin typeface="Meiryo" panose="020B0604030504040204" pitchFamily="34" charset="-128"/>
                  <a:ea typeface="Meiryo" panose="020B0604030504040204" pitchFamily="34" charset="-128"/>
                </a:rPr>
                <a:t>実行環境を移行しただけ</a:t>
              </a:r>
            </a:p>
          </p:txBody>
        </p:sp>
      </p:grpSp>
      <p:grpSp>
        <p:nvGrpSpPr>
          <p:cNvPr id="152" name="グループ化 151">
            <a:extLst>
              <a:ext uri="{FF2B5EF4-FFF2-40B4-BE49-F238E27FC236}">
                <a16:creationId xmlns:a16="http://schemas.microsoft.com/office/drawing/2014/main" id="{ECE080C1-3158-B74C-BABE-C9A131374513}"/>
              </a:ext>
            </a:extLst>
          </p:cNvPr>
          <p:cNvGrpSpPr/>
          <p:nvPr/>
        </p:nvGrpSpPr>
        <p:grpSpPr>
          <a:xfrm>
            <a:off x="355843" y="3933874"/>
            <a:ext cx="6388203" cy="360746"/>
            <a:chOff x="355843" y="3849472"/>
            <a:chExt cx="6388203" cy="360746"/>
          </a:xfrm>
        </p:grpSpPr>
        <p:sp>
          <p:nvSpPr>
            <p:cNvPr id="143" name="正方形/長方形 142">
              <a:extLst>
                <a:ext uri="{FF2B5EF4-FFF2-40B4-BE49-F238E27FC236}">
                  <a16:creationId xmlns:a16="http://schemas.microsoft.com/office/drawing/2014/main" id="{6813B015-8B65-A649-A5F7-12CA2F0BC778}"/>
                </a:ext>
              </a:extLst>
            </p:cNvPr>
            <p:cNvSpPr/>
            <p:nvPr/>
          </p:nvSpPr>
          <p:spPr>
            <a:xfrm>
              <a:off x="355843" y="3849472"/>
              <a:ext cx="6388203" cy="360746"/>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4" name="テキスト ボックス 143">
              <a:extLst>
                <a:ext uri="{FF2B5EF4-FFF2-40B4-BE49-F238E27FC236}">
                  <a16:creationId xmlns:a16="http://schemas.microsoft.com/office/drawing/2014/main" id="{71E87178-02A8-A748-91F8-D695EA6F9801}"/>
                </a:ext>
              </a:extLst>
            </p:cNvPr>
            <p:cNvSpPr txBox="1"/>
            <p:nvPr/>
          </p:nvSpPr>
          <p:spPr>
            <a:xfrm>
              <a:off x="1677925" y="3905173"/>
              <a:ext cx="3724096" cy="276999"/>
            </a:xfrm>
            <a:prstGeom prst="rect">
              <a:avLst/>
            </a:prstGeom>
            <a:noFill/>
          </p:spPr>
          <p:txBody>
            <a:bodyPr wrap="none" rtlCol="0">
              <a:spAutoFit/>
            </a:bodyPr>
            <a:lstStyle/>
            <a:p>
              <a:r>
                <a:rPr kumimoji="1" lang="ja-JP" altLang="en-US" sz="1200">
                  <a:solidFill>
                    <a:schemeClr val="bg1"/>
                  </a:solidFill>
                  <a:latin typeface="Meiryo" panose="020B0604030504040204" pitchFamily="34" charset="-128"/>
                  <a:ea typeface="Meiryo" panose="020B0604030504040204" pitchFamily="34" charset="-128"/>
                </a:rPr>
                <a:t>システムの構成や運用方法などの設計・方式は同じ</a:t>
              </a:r>
            </a:p>
          </p:txBody>
        </p:sp>
      </p:grpSp>
      <p:grpSp>
        <p:nvGrpSpPr>
          <p:cNvPr id="153" name="グループ化 152">
            <a:extLst>
              <a:ext uri="{FF2B5EF4-FFF2-40B4-BE49-F238E27FC236}">
                <a16:creationId xmlns:a16="http://schemas.microsoft.com/office/drawing/2014/main" id="{C17EF901-A3A6-B74E-ACDB-0C1285140086}"/>
              </a:ext>
            </a:extLst>
          </p:cNvPr>
          <p:cNvGrpSpPr/>
          <p:nvPr/>
        </p:nvGrpSpPr>
        <p:grpSpPr>
          <a:xfrm>
            <a:off x="6764962" y="3933874"/>
            <a:ext cx="2053212" cy="360746"/>
            <a:chOff x="6764962" y="3849472"/>
            <a:chExt cx="2053212" cy="360746"/>
          </a:xfrm>
        </p:grpSpPr>
        <p:sp>
          <p:nvSpPr>
            <p:cNvPr id="145" name="正方形/長方形 144">
              <a:extLst>
                <a:ext uri="{FF2B5EF4-FFF2-40B4-BE49-F238E27FC236}">
                  <a16:creationId xmlns:a16="http://schemas.microsoft.com/office/drawing/2014/main" id="{87C37C9E-CAB1-9247-9C63-C8C624211611}"/>
                </a:ext>
              </a:extLst>
            </p:cNvPr>
            <p:cNvSpPr/>
            <p:nvPr/>
          </p:nvSpPr>
          <p:spPr>
            <a:xfrm>
              <a:off x="6764962" y="3849472"/>
              <a:ext cx="2032296" cy="360746"/>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6" name="テキスト ボックス 145">
              <a:extLst>
                <a:ext uri="{FF2B5EF4-FFF2-40B4-BE49-F238E27FC236}">
                  <a16:creationId xmlns:a16="http://schemas.microsoft.com/office/drawing/2014/main" id="{523D1275-DE9C-3948-93F8-B656B6501507}"/>
                </a:ext>
              </a:extLst>
            </p:cNvPr>
            <p:cNvSpPr txBox="1"/>
            <p:nvPr/>
          </p:nvSpPr>
          <p:spPr>
            <a:xfrm>
              <a:off x="6786849" y="3891345"/>
              <a:ext cx="2031325" cy="276999"/>
            </a:xfrm>
            <a:prstGeom prst="rect">
              <a:avLst/>
            </a:prstGeom>
            <a:noFill/>
          </p:spPr>
          <p:txBody>
            <a:bodyPr wrap="none" rtlCol="0">
              <a:spAutoFit/>
            </a:bodyPr>
            <a:lstStyle/>
            <a:p>
              <a:r>
                <a:rPr kumimoji="1" lang="ja-JP" altLang="en-US" sz="1200">
                  <a:solidFill>
                    <a:schemeClr val="bg1"/>
                  </a:solidFill>
                  <a:latin typeface="Meiryo" panose="020B0604030504040204" pitchFamily="34" charset="-128"/>
                  <a:ea typeface="Meiryo" panose="020B0604030504040204" pitchFamily="34" charset="-128"/>
                </a:rPr>
                <a:t>まったく異なる設計・方式</a:t>
              </a:r>
            </a:p>
          </p:txBody>
        </p:sp>
      </p:grpSp>
      <p:grpSp>
        <p:nvGrpSpPr>
          <p:cNvPr id="154" name="グループ化 153">
            <a:extLst>
              <a:ext uri="{FF2B5EF4-FFF2-40B4-BE49-F238E27FC236}">
                <a16:creationId xmlns:a16="http://schemas.microsoft.com/office/drawing/2014/main" id="{BF0F5D89-977D-DE4D-ABD4-9404143344AF}"/>
              </a:ext>
            </a:extLst>
          </p:cNvPr>
          <p:cNvGrpSpPr/>
          <p:nvPr/>
        </p:nvGrpSpPr>
        <p:grpSpPr>
          <a:xfrm>
            <a:off x="358946" y="5344162"/>
            <a:ext cx="8438311" cy="404202"/>
            <a:chOff x="358946" y="5259760"/>
            <a:chExt cx="8438311" cy="404202"/>
          </a:xfrm>
        </p:grpSpPr>
        <p:sp>
          <p:nvSpPr>
            <p:cNvPr id="147" name="正方形/長方形 146">
              <a:extLst>
                <a:ext uri="{FF2B5EF4-FFF2-40B4-BE49-F238E27FC236}">
                  <a16:creationId xmlns:a16="http://schemas.microsoft.com/office/drawing/2014/main" id="{C02C1DE2-8019-A047-9865-F4BC94DE156E}"/>
                </a:ext>
              </a:extLst>
            </p:cNvPr>
            <p:cNvSpPr/>
            <p:nvPr/>
          </p:nvSpPr>
          <p:spPr>
            <a:xfrm>
              <a:off x="358946" y="5259760"/>
              <a:ext cx="8438311" cy="404201"/>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8" name="テキスト ボックス 147">
              <a:extLst>
                <a:ext uri="{FF2B5EF4-FFF2-40B4-BE49-F238E27FC236}">
                  <a16:creationId xmlns:a16="http://schemas.microsoft.com/office/drawing/2014/main" id="{4E0C2CF6-9235-3543-BCD3-78920DE8D67A}"/>
                </a:ext>
              </a:extLst>
            </p:cNvPr>
            <p:cNvSpPr txBox="1"/>
            <p:nvPr/>
          </p:nvSpPr>
          <p:spPr>
            <a:xfrm>
              <a:off x="753642" y="5294630"/>
              <a:ext cx="7571303" cy="369332"/>
            </a:xfrm>
            <a:prstGeom prst="rect">
              <a:avLst/>
            </a:prstGeom>
            <a:noFill/>
          </p:spPr>
          <p:txBody>
            <a:bodyPr wrap="none" rtlCol="0">
              <a:spAutoFit/>
            </a:bodyPr>
            <a:lstStyle/>
            <a:p>
              <a:r>
                <a:rPr kumimoji="1" lang="ja-JP" altLang="en-US">
                  <a:solidFill>
                    <a:schemeClr val="bg1"/>
                  </a:solidFill>
                  <a:latin typeface="Meiryo" panose="020B0604030504040204" pitchFamily="34" charset="-128"/>
                  <a:ea typeface="Meiryo" panose="020B0604030504040204" pitchFamily="34" charset="-128"/>
                </a:rPr>
                <a:t>アンケート入力・集計・レポートのサービスとして、できることは同じ</a:t>
              </a:r>
            </a:p>
          </p:txBody>
        </p:sp>
      </p:grpSp>
      <p:grpSp>
        <p:nvGrpSpPr>
          <p:cNvPr id="156" name="グループ化 155">
            <a:extLst>
              <a:ext uri="{FF2B5EF4-FFF2-40B4-BE49-F238E27FC236}">
                <a16:creationId xmlns:a16="http://schemas.microsoft.com/office/drawing/2014/main" id="{C03DC462-2D44-FA46-9606-0D2B96C8B110}"/>
              </a:ext>
            </a:extLst>
          </p:cNvPr>
          <p:cNvGrpSpPr/>
          <p:nvPr/>
        </p:nvGrpSpPr>
        <p:grpSpPr>
          <a:xfrm>
            <a:off x="4555820" y="1753367"/>
            <a:ext cx="2350035" cy="3476264"/>
            <a:chOff x="4555820" y="1668965"/>
            <a:chExt cx="2350035" cy="3476264"/>
          </a:xfrm>
        </p:grpSpPr>
        <p:grpSp>
          <p:nvGrpSpPr>
            <p:cNvPr id="110" name="グループ化 109">
              <a:extLst>
                <a:ext uri="{FF2B5EF4-FFF2-40B4-BE49-F238E27FC236}">
                  <a16:creationId xmlns:a16="http://schemas.microsoft.com/office/drawing/2014/main" id="{C6DA4AD1-E890-0F45-888A-9BDB52DE0AC9}"/>
                </a:ext>
              </a:extLst>
            </p:cNvPr>
            <p:cNvGrpSpPr/>
            <p:nvPr/>
          </p:nvGrpSpPr>
          <p:grpSpPr>
            <a:xfrm>
              <a:off x="4759362" y="2053865"/>
              <a:ext cx="1744394" cy="345922"/>
              <a:chOff x="525194" y="1308295"/>
              <a:chExt cx="1363263" cy="214624"/>
            </a:xfrm>
            <a:solidFill>
              <a:schemeClr val="accent6"/>
            </a:solidFill>
          </p:grpSpPr>
          <p:sp>
            <p:nvSpPr>
              <p:cNvPr id="111" name="直方体 110">
                <a:extLst>
                  <a:ext uri="{FF2B5EF4-FFF2-40B4-BE49-F238E27FC236}">
                    <a16:creationId xmlns:a16="http://schemas.microsoft.com/office/drawing/2014/main" id="{1E5642FD-E362-B04E-9C8A-CC82229FDA02}"/>
                  </a:ext>
                </a:extLst>
              </p:cNvPr>
              <p:cNvSpPr/>
              <p:nvPr/>
            </p:nvSpPr>
            <p:spPr>
              <a:xfrm>
                <a:off x="525194" y="1308295"/>
                <a:ext cx="187570" cy="214624"/>
              </a:xfrm>
              <a:prstGeom prst="cube">
                <a:avLst>
                  <a:gd name="adj" fmla="val 35769"/>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2" name="直方体 111">
                <a:extLst>
                  <a:ext uri="{FF2B5EF4-FFF2-40B4-BE49-F238E27FC236}">
                    <a16:creationId xmlns:a16="http://schemas.microsoft.com/office/drawing/2014/main" id="{F5FC7EA0-D610-094E-B3EC-766700593274}"/>
                  </a:ext>
                </a:extLst>
              </p:cNvPr>
              <p:cNvSpPr/>
              <p:nvPr/>
            </p:nvSpPr>
            <p:spPr>
              <a:xfrm>
                <a:off x="670560" y="1308295"/>
                <a:ext cx="187570" cy="214624"/>
              </a:xfrm>
              <a:prstGeom prst="cube">
                <a:avLst>
                  <a:gd name="adj" fmla="val 35769"/>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3" name="直方体 112">
                <a:extLst>
                  <a:ext uri="{FF2B5EF4-FFF2-40B4-BE49-F238E27FC236}">
                    <a16:creationId xmlns:a16="http://schemas.microsoft.com/office/drawing/2014/main" id="{4F219595-99B5-4D4C-AECC-FD9C3EF14B7B}"/>
                  </a:ext>
                </a:extLst>
              </p:cNvPr>
              <p:cNvSpPr/>
              <p:nvPr/>
            </p:nvSpPr>
            <p:spPr>
              <a:xfrm>
                <a:off x="820615" y="1308295"/>
                <a:ext cx="187570" cy="214624"/>
              </a:xfrm>
              <a:prstGeom prst="cube">
                <a:avLst>
                  <a:gd name="adj" fmla="val 35769"/>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4" name="直方体 113">
                <a:extLst>
                  <a:ext uri="{FF2B5EF4-FFF2-40B4-BE49-F238E27FC236}">
                    <a16:creationId xmlns:a16="http://schemas.microsoft.com/office/drawing/2014/main" id="{CB936535-CD33-F248-A401-F53F33BC116B}"/>
                  </a:ext>
                </a:extLst>
              </p:cNvPr>
              <p:cNvSpPr/>
              <p:nvPr/>
            </p:nvSpPr>
            <p:spPr>
              <a:xfrm>
                <a:off x="965981" y="1308295"/>
                <a:ext cx="187570" cy="214624"/>
              </a:xfrm>
              <a:prstGeom prst="cube">
                <a:avLst>
                  <a:gd name="adj" fmla="val 35769"/>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5" name="直方体 114">
                <a:extLst>
                  <a:ext uri="{FF2B5EF4-FFF2-40B4-BE49-F238E27FC236}">
                    <a16:creationId xmlns:a16="http://schemas.microsoft.com/office/drawing/2014/main" id="{A3628352-A185-BF4C-BB9D-EB68F3AD9282}"/>
                  </a:ext>
                </a:extLst>
              </p:cNvPr>
              <p:cNvSpPr/>
              <p:nvPr/>
            </p:nvSpPr>
            <p:spPr>
              <a:xfrm>
                <a:off x="1110045" y="1308295"/>
                <a:ext cx="187570" cy="214624"/>
              </a:xfrm>
              <a:prstGeom prst="cube">
                <a:avLst>
                  <a:gd name="adj" fmla="val 35769"/>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6" name="直方体 115">
                <a:extLst>
                  <a:ext uri="{FF2B5EF4-FFF2-40B4-BE49-F238E27FC236}">
                    <a16:creationId xmlns:a16="http://schemas.microsoft.com/office/drawing/2014/main" id="{DB70138E-CAED-C84C-8676-C90D9C23C04A}"/>
                  </a:ext>
                </a:extLst>
              </p:cNvPr>
              <p:cNvSpPr/>
              <p:nvPr/>
            </p:nvSpPr>
            <p:spPr>
              <a:xfrm>
                <a:off x="1255411" y="1308295"/>
                <a:ext cx="187570" cy="214624"/>
              </a:xfrm>
              <a:prstGeom prst="cube">
                <a:avLst>
                  <a:gd name="adj" fmla="val 35769"/>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7" name="直方体 116">
                <a:extLst>
                  <a:ext uri="{FF2B5EF4-FFF2-40B4-BE49-F238E27FC236}">
                    <a16:creationId xmlns:a16="http://schemas.microsoft.com/office/drawing/2014/main" id="{CB76B7DC-B6E6-CA45-AB13-0B614EA50A10}"/>
                  </a:ext>
                </a:extLst>
              </p:cNvPr>
              <p:cNvSpPr/>
              <p:nvPr/>
            </p:nvSpPr>
            <p:spPr>
              <a:xfrm>
                <a:off x="1405466" y="1308295"/>
                <a:ext cx="187570" cy="214624"/>
              </a:xfrm>
              <a:prstGeom prst="cube">
                <a:avLst>
                  <a:gd name="adj" fmla="val 35769"/>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8" name="直方体 117">
                <a:extLst>
                  <a:ext uri="{FF2B5EF4-FFF2-40B4-BE49-F238E27FC236}">
                    <a16:creationId xmlns:a16="http://schemas.microsoft.com/office/drawing/2014/main" id="{01F79F24-760C-744D-B585-48CC516E1694}"/>
                  </a:ext>
                </a:extLst>
              </p:cNvPr>
              <p:cNvSpPr/>
              <p:nvPr/>
            </p:nvSpPr>
            <p:spPr>
              <a:xfrm>
                <a:off x="1550832" y="1308295"/>
                <a:ext cx="187570" cy="214624"/>
              </a:xfrm>
              <a:prstGeom prst="cube">
                <a:avLst>
                  <a:gd name="adj" fmla="val 35769"/>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9" name="直方体 118">
                <a:extLst>
                  <a:ext uri="{FF2B5EF4-FFF2-40B4-BE49-F238E27FC236}">
                    <a16:creationId xmlns:a16="http://schemas.microsoft.com/office/drawing/2014/main" id="{84D9F9E0-0F52-2C4A-9973-1B03C50EA256}"/>
                  </a:ext>
                </a:extLst>
              </p:cNvPr>
              <p:cNvSpPr/>
              <p:nvPr/>
            </p:nvSpPr>
            <p:spPr>
              <a:xfrm>
                <a:off x="1700887" y="1308295"/>
                <a:ext cx="187570" cy="214624"/>
              </a:xfrm>
              <a:prstGeom prst="cube">
                <a:avLst>
                  <a:gd name="adj" fmla="val 35769"/>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121" name="テキスト ボックス 120">
              <a:extLst>
                <a:ext uri="{FF2B5EF4-FFF2-40B4-BE49-F238E27FC236}">
                  <a16:creationId xmlns:a16="http://schemas.microsoft.com/office/drawing/2014/main" id="{333872CE-7E80-384F-81DB-2D3D904E2E93}"/>
                </a:ext>
              </a:extLst>
            </p:cNvPr>
            <p:cNvSpPr txBox="1"/>
            <p:nvPr/>
          </p:nvSpPr>
          <p:spPr>
            <a:xfrm>
              <a:off x="4704900" y="2489962"/>
              <a:ext cx="1906291" cy="246221"/>
            </a:xfrm>
            <a:prstGeom prst="rect">
              <a:avLst/>
            </a:prstGeom>
            <a:noFill/>
          </p:spPr>
          <p:txBody>
            <a:bodyPr wrap="none" rtlCol="0">
              <a:spAutoFit/>
            </a:bodyPr>
            <a:lstStyle/>
            <a:p>
              <a:r>
                <a:rPr kumimoji="1" lang="ja-JP" altLang="en-US" sz="1000">
                  <a:solidFill>
                    <a:schemeClr val="accent6">
                      <a:lumMod val="75000"/>
                    </a:schemeClr>
                  </a:solidFill>
                  <a:latin typeface="Meiryo" panose="020B0604030504040204" pitchFamily="34" charset="-128"/>
                  <a:ea typeface="Meiryo" panose="020B0604030504040204" pitchFamily="34" charset="-128"/>
                </a:rPr>
                <a:t>サーバー（</a:t>
              </a:r>
              <a:r>
                <a:rPr kumimoji="1" lang="ja-JP" altLang="en-US" sz="1000" b="1">
                  <a:solidFill>
                    <a:schemeClr val="accent6">
                      <a:lumMod val="75000"/>
                    </a:schemeClr>
                  </a:solidFill>
                  <a:latin typeface="Meiryo" panose="020B0604030504040204" pitchFamily="34" charset="-128"/>
                  <a:ea typeface="Meiryo" panose="020B0604030504040204" pitchFamily="34" charset="-128"/>
                </a:rPr>
                <a:t>仮想マシン</a:t>
              </a:r>
              <a:r>
                <a:rPr kumimoji="1" lang="ja-JP" altLang="en-US" sz="1000">
                  <a:solidFill>
                    <a:schemeClr val="accent6">
                      <a:lumMod val="75000"/>
                    </a:schemeClr>
                  </a:solidFill>
                  <a:latin typeface="Meiryo" panose="020B0604030504040204" pitchFamily="34" charset="-128"/>
                  <a:ea typeface="Meiryo" panose="020B0604030504040204" pitchFamily="34" charset="-128"/>
                </a:rPr>
                <a:t>）</a:t>
              </a:r>
              <a:r>
                <a:rPr kumimoji="1" lang="en-US" altLang="ja-JP" sz="1000" dirty="0">
                  <a:solidFill>
                    <a:schemeClr val="accent6">
                      <a:lumMod val="75000"/>
                    </a:schemeClr>
                  </a:solidFill>
                  <a:latin typeface="Meiryo" panose="020B0604030504040204" pitchFamily="34" charset="-128"/>
                  <a:ea typeface="Meiryo" panose="020B0604030504040204" pitchFamily="34" charset="-128"/>
                </a:rPr>
                <a:t>×4</a:t>
              </a:r>
              <a:r>
                <a:rPr lang="ja-JP" altLang="en-US" sz="1000">
                  <a:solidFill>
                    <a:schemeClr val="accent6">
                      <a:lumMod val="75000"/>
                    </a:schemeClr>
                  </a:solidFill>
                  <a:latin typeface="Meiryo" panose="020B0604030504040204" pitchFamily="34" charset="-128"/>
                  <a:ea typeface="Meiryo" panose="020B0604030504040204" pitchFamily="34" charset="-128"/>
                </a:rPr>
                <a:t>台</a:t>
              </a:r>
              <a:endParaRPr kumimoji="1" lang="ja-JP" altLang="en-US" sz="1000">
                <a:solidFill>
                  <a:schemeClr val="accent6">
                    <a:lumMod val="75000"/>
                  </a:schemeClr>
                </a:solidFill>
                <a:latin typeface="Meiryo" panose="020B0604030504040204" pitchFamily="34" charset="-128"/>
                <a:ea typeface="Meiryo" panose="020B0604030504040204" pitchFamily="34" charset="-128"/>
              </a:endParaRPr>
            </a:p>
          </p:txBody>
        </p:sp>
        <p:sp>
          <p:nvSpPr>
            <p:cNvPr id="127" name="テキスト ボックス 126">
              <a:extLst>
                <a:ext uri="{FF2B5EF4-FFF2-40B4-BE49-F238E27FC236}">
                  <a16:creationId xmlns:a16="http://schemas.microsoft.com/office/drawing/2014/main" id="{DB2AA7F6-1B13-C847-B71C-8570A5703217}"/>
                </a:ext>
              </a:extLst>
            </p:cNvPr>
            <p:cNvSpPr txBox="1"/>
            <p:nvPr/>
          </p:nvSpPr>
          <p:spPr>
            <a:xfrm>
              <a:off x="4704900" y="4314232"/>
              <a:ext cx="2093843" cy="830997"/>
            </a:xfrm>
            <a:prstGeom prst="rect">
              <a:avLst/>
            </a:prstGeom>
            <a:noFill/>
          </p:spPr>
          <p:txBody>
            <a:bodyPr wrap="none" rtlCol="0">
              <a:spAutoFit/>
            </a:bodyPr>
            <a:lstStyle/>
            <a:p>
              <a:r>
                <a:rPr lang="ja-JP" altLang="en-US" sz="1200">
                  <a:latin typeface="Meiryo" panose="020B0604030504040204" pitchFamily="34" charset="-128"/>
                  <a:ea typeface="Meiryo" panose="020B0604030504040204" pitchFamily="34" charset="-128"/>
                </a:rPr>
                <a:t>購入費用　　：　ー</a:t>
              </a:r>
              <a:endParaRPr lang="en-US" altLang="ja-JP" sz="1200" dirty="0">
                <a:latin typeface="Meiryo" panose="020B0604030504040204" pitchFamily="34" charset="-128"/>
                <a:ea typeface="Meiryo" panose="020B0604030504040204" pitchFamily="34" charset="-128"/>
              </a:endParaRPr>
            </a:p>
            <a:p>
              <a:r>
                <a:rPr kumimoji="1" lang="ja-JP" altLang="en-US" sz="1200">
                  <a:latin typeface="Meiryo" panose="020B0604030504040204" pitchFamily="34" charset="-128"/>
                  <a:ea typeface="Meiryo" panose="020B0604030504040204" pitchFamily="34" charset="-128"/>
                </a:rPr>
                <a:t>年間保守料　：</a:t>
              </a:r>
              <a:r>
                <a:rPr lang="ja-JP" altLang="en-US" sz="1200">
                  <a:latin typeface="Meiryo" panose="020B0604030504040204" pitchFamily="34" charset="-128"/>
                  <a:ea typeface="Meiryo" panose="020B0604030504040204" pitchFamily="34" charset="-128"/>
                </a:rPr>
                <a:t>　ー</a:t>
              </a:r>
              <a:endParaRPr lang="en-US" altLang="ja-JP" sz="1200" dirty="0">
                <a:latin typeface="Meiryo" panose="020B0604030504040204" pitchFamily="34" charset="-128"/>
                <a:ea typeface="Meiryo" panose="020B0604030504040204" pitchFamily="34" charset="-128"/>
              </a:endParaRPr>
            </a:p>
            <a:p>
              <a:r>
                <a:rPr lang="ja-JP" altLang="en-US" sz="1200">
                  <a:latin typeface="Meiryo" panose="020B0604030504040204" pitchFamily="34" charset="-128"/>
                  <a:ea typeface="Meiryo" panose="020B0604030504040204" pitchFamily="34" charset="-128"/>
                </a:rPr>
                <a:t>年間運用量　：　ー</a:t>
              </a:r>
              <a:endParaRPr lang="en-US" altLang="ja-JP" sz="1200" dirty="0">
                <a:latin typeface="Meiryo" panose="020B0604030504040204" pitchFamily="34" charset="-128"/>
                <a:ea typeface="Meiryo" panose="020B0604030504040204" pitchFamily="34" charset="-128"/>
              </a:endParaRPr>
            </a:p>
            <a:p>
              <a:r>
                <a:rPr lang="ja-JP" altLang="en-US" sz="1200" b="1">
                  <a:solidFill>
                    <a:srgbClr val="0070C0"/>
                  </a:solidFill>
                  <a:latin typeface="Meiryo" panose="020B0604030504040204" pitchFamily="34" charset="-128"/>
                  <a:ea typeface="Meiryo" panose="020B0604030504040204" pitchFamily="34" charset="-128"/>
                </a:rPr>
                <a:t>年間使用料　：</a:t>
              </a:r>
              <a:r>
                <a:rPr lang="en-US" altLang="ja-JP" sz="1200" b="1" dirty="0">
                  <a:solidFill>
                    <a:srgbClr val="0070C0"/>
                  </a:solidFill>
                  <a:latin typeface="Meiryo" panose="020B0604030504040204" pitchFamily="34" charset="-128"/>
                  <a:ea typeface="Meiryo" panose="020B0604030504040204" pitchFamily="34" charset="-128"/>
                </a:rPr>
                <a:t>198,691</a:t>
              </a:r>
              <a:r>
                <a:rPr lang="ja-JP" altLang="en-US" sz="1200" b="1">
                  <a:solidFill>
                    <a:srgbClr val="0070C0"/>
                  </a:solidFill>
                  <a:latin typeface="Meiryo" panose="020B0604030504040204" pitchFamily="34" charset="-128"/>
                  <a:ea typeface="Meiryo" panose="020B0604030504040204" pitchFamily="34" charset="-128"/>
                </a:rPr>
                <a:t>円</a:t>
              </a:r>
              <a:endParaRPr lang="en-US" altLang="ja-JP" sz="1200" b="1" dirty="0">
                <a:solidFill>
                  <a:srgbClr val="0070C0"/>
                </a:solidFill>
                <a:latin typeface="Meiryo" panose="020B0604030504040204" pitchFamily="34" charset="-128"/>
                <a:ea typeface="Meiryo" panose="020B0604030504040204" pitchFamily="34" charset="-128"/>
              </a:endParaRPr>
            </a:p>
          </p:txBody>
        </p:sp>
        <p:sp>
          <p:nvSpPr>
            <p:cNvPr id="129" name="テキスト ボックス 128">
              <a:extLst>
                <a:ext uri="{FF2B5EF4-FFF2-40B4-BE49-F238E27FC236}">
                  <a16:creationId xmlns:a16="http://schemas.microsoft.com/office/drawing/2014/main" id="{DAED12E7-E5DC-E84F-9212-C11BACF4472A}"/>
                </a:ext>
              </a:extLst>
            </p:cNvPr>
            <p:cNvSpPr txBox="1"/>
            <p:nvPr/>
          </p:nvSpPr>
          <p:spPr>
            <a:xfrm>
              <a:off x="4703008" y="3127119"/>
              <a:ext cx="2202847" cy="707886"/>
            </a:xfrm>
            <a:prstGeom prst="rect">
              <a:avLst/>
            </a:prstGeom>
            <a:noFill/>
          </p:spPr>
          <p:txBody>
            <a:bodyPr wrap="none" rtlCol="0">
              <a:spAutoFit/>
            </a:bodyPr>
            <a:lstStyle/>
            <a:p>
              <a:r>
                <a:rPr kumimoji="1" lang="en-US" altLang="ja-JP" sz="1000" dirty="0">
                  <a:solidFill>
                    <a:srgbClr val="FF0000"/>
                  </a:solidFill>
                  <a:latin typeface="Meiryo" panose="020B0604030504040204" pitchFamily="34" charset="-128"/>
                  <a:ea typeface="Meiryo" panose="020B0604030504040204" pitchFamily="34" charset="-128"/>
                </a:rPr>
                <a:t>× </a:t>
              </a:r>
              <a:r>
                <a:rPr kumimoji="1" lang="ja-JP" altLang="en-US" sz="1000">
                  <a:solidFill>
                    <a:srgbClr val="FF0000"/>
                  </a:solidFill>
                  <a:latin typeface="Meiryo" panose="020B0604030504040204" pitchFamily="34" charset="-128"/>
                  <a:ea typeface="Meiryo" panose="020B0604030504040204" pitchFamily="34" charset="-128"/>
                </a:rPr>
                <a:t>データベース等のライセンス</a:t>
              </a:r>
              <a:endParaRPr kumimoji="1" lang="en-US" altLang="ja-JP" sz="1000" dirty="0">
                <a:solidFill>
                  <a:srgbClr val="FF0000"/>
                </a:solidFill>
                <a:latin typeface="Meiryo" panose="020B0604030504040204" pitchFamily="34" charset="-128"/>
                <a:ea typeface="Meiryo" panose="020B0604030504040204" pitchFamily="34" charset="-128"/>
              </a:endParaRPr>
            </a:p>
            <a:p>
              <a:r>
                <a:rPr lang="ja-JP" altLang="en-US" sz="1000">
                  <a:solidFill>
                    <a:srgbClr val="0070C0"/>
                  </a:solidFill>
                  <a:latin typeface="Meiryo" panose="020B0604030504040204" pitchFamily="34" charset="-128"/>
                  <a:ea typeface="Meiryo" panose="020B0604030504040204" pitchFamily="34" charset="-128"/>
                </a:rPr>
                <a:t>△インフラ、</a:t>
              </a:r>
              <a:r>
                <a:rPr lang="en-US" altLang="ja-JP" sz="1000" dirty="0">
                  <a:solidFill>
                    <a:srgbClr val="0070C0"/>
                  </a:solidFill>
                  <a:latin typeface="Meiryo" panose="020B0604030504040204" pitchFamily="34" charset="-128"/>
                  <a:ea typeface="Meiryo" panose="020B0604030504040204" pitchFamily="34" charset="-128"/>
                </a:rPr>
                <a:t>DB</a:t>
              </a:r>
              <a:r>
                <a:rPr lang="ja-JP" altLang="en-US" sz="1000">
                  <a:solidFill>
                    <a:srgbClr val="0070C0"/>
                  </a:solidFill>
                  <a:latin typeface="Meiryo" panose="020B0604030504040204" pitchFamily="34" charset="-128"/>
                  <a:ea typeface="Meiryo" panose="020B0604030504040204" pitchFamily="34" charset="-128"/>
                </a:rPr>
                <a:t>などの環境構築</a:t>
              </a:r>
              <a:endParaRPr lang="en-US" altLang="ja-JP" sz="1000" dirty="0">
                <a:solidFill>
                  <a:srgbClr val="0070C0"/>
                </a:solidFill>
                <a:latin typeface="Meiryo" panose="020B0604030504040204" pitchFamily="34" charset="-128"/>
                <a:ea typeface="Meiryo" panose="020B0604030504040204" pitchFamily="34" charset="-128"/>
              </a:endParaRPr>
            </a:p>
            <a:p>
              <a:r>
                <a:rPr lang="ja-JP" altLang="en-US" sz="1000">
                  <a:solidFill>
                    <a:srgbClr val="0070C0"/>
                  </a:solidFill>
                  <a:latin typeface="Meiryo" panose="020B0604030504040204" pitchFamily="34" charset="-128"/>
                  <a:ea typeface="Meiryo" panose="020B0604030504040204" pitchFamily="34" charset="-128"/>
                </a:rPr>
                <a:t>△</a:t>
              </a:r>
              <a:r>
                <a:rPr lang="en-US" altLang="ja-JP" sz="1000" dirty="0">
                  <a:solidFill>
                    <a:srgbClr val="0070C0"/>
                  </a:solidFill>
                  <a:latin typeface="Meiryo" panose="020B0604030504040204" pitchFamily="34" charset="-128"/>
                  <a:ea typeface="Meiryo" panose="020B0604030504040204" pitchFamily="34" charset="-128"/>
                </a:rPr>
                <a:t> </a:t>
              </a:r>
              <a:r>
                <a:rPr lang="ja-JP" altLang="en-US" sz="1000">
                  <a:solidFill>
                    <a:srgbClr val="0070C0"/>
                  </a:solidFill>
                  <a:latin typeface="Meiryo" panose="020B0604030504040204" pitchFamily="34" charset="-128"/>
                  <a:ea typeface="Meiryo" panose="020B0604030504040204" pitchFamily="34" charset="-128"/>
                </a:rPr>
                <a:t>運用管理業務</a:t>
              </a:r>
              <a:endParaRPr lang="en-US" altLang="ja-JP" sz="1000" dirty="0">
                <a:solidFill>
                  <a:srgbClr val="0070C0"/>
                </a:solidFill>
                <a:latin typeface="Meiryo" panose="020B0604030504040204" pitchFamily="34" charset="-128"/>
                <a:ea typeface="Meiryo" panose="020B0604030504040204" pitchFamily="34" charset="-128"/>
              </a:endParaRPr>
            </a:p>
            <a:p>
              <a:r>
                <a:rPr lang="en-US" altLang="ja-JP" sz="1000" dirty="0">
                  <a:solidFill>
                    <a:srgbClr val="FF0000"/>
                  </a:solidFill>
                  <a:latin typeface="Meiryo" panose="020B0604030504040204" pitchFamily="34" charset="-128"/>
                  <a:ea typeface="Meiryo" panose="020B0604030504040204" pitchFamily="34" charset="-128"/>
                </a:rPr>
                <a:t>× </a:t>
              </a:r>
              <a:r>
                <a:rPr lang="ja-JP" altLang="en-US" sz="1000">
                  <a:solidFill>
                    <a:srgbClr val="FF0000"/>
                  </a:solidFill>
                  <a:latin typeface="Meiryo" panose="020B0604030504040204" pitchFamily="34" charset="-128"/>
                  <a:ea typeface="Meiryo" panose="020B0604030504040204" pitchFamily="34" charset="-128"/>
                </a:rPr>
                <a:t>設置場所（場所</a:t>
              </a:r>
              <a:r>
                <a:rPr lang="en-US" altLang="ja-JP" sz="1000" dirty="0">
                  <a:solidFill>
                    <a:srgbClr val="FF0000"/>
                  </a:solidFill>
                  <a:latin typeface="Meiryo" panose="020B0604030504040204" pitchFamily="34" charset="-128"/>
                  <a:ea typeface="Meiryo" panose="020B0604030504040204" pitchFamily="34" charset="-128"/>
                </a:rPr>
                <a:t>+</a:t>
              </a:r>
              <a:r>
                <a:rPr lang="ja-JP" altLang="en-US" sz="1000">
                  <a:solidFill>
                    <a:srgbClr val="FF0000"/>
                  </a:solidFill>
                  <a:latin typeface="Meiryo" panose="020B0604030504040204" pitchFamily="34" charset="-128"/>
                  <a:ea typeface="Meiryo" panose="020B0604030504040204" pitchFamily="34" charset="-128"/>
                </a:rPr>
                <a:t>電源</a:t>
              </a:r>
              <a:r>
                <a:rPr lang="en-US" altLang="ja-JP" sz="1000" dirty="0">
                  <a:solidFill>
                    <a:srgbClr val="FF0000"/>
                  </a:solidFill>
                  <a:latin typeface="Meiryo" panose="020B0604030504040204" pitchFamily="34" charset="-128"/>
                  <a:ea typeface="Meiryo" panose="020B0604030504040204" pitchFamily="34" charset="-128"/>
                </a:rPr>
                <a:t>+</a:t>
              </a:r>
              <a:r>
                <a:rPr lang="ja-JP" altLang="en-US" sz="1000">
                  <a:solidFill>
                    <a:srgbClr val="FF0000"/>
                  </a:solidFill>
                  <a:latin typeface="Meiryo" panose="020B0604030504040204" pitchFamily="34" charset="-128"/>
                  <a:ea typeface="Meiryo" panose="020B0604030504040204" pitchFamily="34" charset="-128"/>
                </a:rPr>
                <a:t>空調等）</a:t>
              </a:r>
            </a:p>
          </p:txBody>
        </p:sp>
        <p:sp>
          <p:nvSpPr>
            <p:cNvPr id="136" name="テキスト ボックス 135">
              <a:extLst>
                <a:ext uri="{FF2B5EF4-FFF2-40B4-BE49-F238E27FC236}">
                  <a16:creationId xmlns:a16="http://schemas.microsoft.com/office/drawing/2014/main" id="{7D84621D-4F71-FA46-82F5-97870DEF14B9}"/>
                </a:ext>
              </a:extLst>
            </p:cNvPr>
            <p:cNvSpPr txBox="1"/>
            <p:nvPr/>
          </p:nvSpPr>
          <p:spPr>
            <a:xfrm>
              <a:off x="4703008" y="2667890"/>
              <a:ext cx="1936199" cy="369332"/>
            </a:xfrm>
            <a:prstGeom prst="rect">
              <a:avLst/>
            </a:prstGeom>
            <a:noFill/>
          </p:spPr>
          <p:txBody>
            <a:bodyPr wrap="square" rtlCol="0">
              <a:spAutoFit/>
            </a:bodyPr>
            <a:lstStyle/>
            <a:p>
              <a:r>
                <a:rPr kumimoji="1" lang="ja-JP" altLang="en-US" sz="900" b="1">
                  <a:solidFill>
                    <a:srgbClr val="0070C0"/>
                  </a:solidFill>
                  <a:latin typeface="Meiryo" panose="020B0604030504040204" pitchFamily="34" charset="-128"/>
                  <a:ea typeface="Meiryo" panose="020B0604030504040204" pitchFamily="34" charset="-128"/>
                </a:rPr>
                <a:t>無償の</a:t>
              </a:r>
              <a:r>
                <a:rPr kumimoji="1" lang="en-US" altLang="ja-JP" sz="900" dirty="0">
                  <a:solidFill>
                    <a:srgbClr val="0070C0"/>
                  </a:solidFill>
                  <a:latin typeface="Meiryo" panose="020B0604030504040204" pitchFamily="34" charset="-128"/>
                  <a:ea typeface="Meiryo" panose="020B0604030504040204" pitchFamily="34" charset="-128"/>
                </a:rPr>
                <a:t>DNS</a:t>
              </a:r>
              <a:r>
                <a:rPr kumimoji="1" lang="ja-JP" altLang="en-US" sz="900">
                  <a:solidFill>
                    <a:srgbClr val="0070C0"/>
                  </a:solidFill>
                  <a:latin typeface="Meiryo" panose="020B0604030504040204" pitchFamily="34" charset="-128"/>
                  <a:ea typeface="Meiryo" panose="020B0604030504040204" pitchFamily="34" charset="-128"/>
                </a:rPr>
                <a:t>や監視、</a:t>
              </a:r>
              <a:r>
                <a:rPr kumimoji="1" lang="ja-JP" altLang="en-US" sz="900" b="1">
                  <a:solidFill>
                    <a:srgbClr val="0070C0"/>
                  </a:solidFill>
                  <a:latin typeface="Meiryo" panose="020B0604030504040204" pitchFamily="34" charset="-128"/>
                  <a:ea typeface="Meiryo" panose="020B0604030504040204" pitchFamily="34" charset="-128"/>
                </a:rPr>
                <a:t>低料金</a:t>
              </a:r>
              <a:r>
                <a:rPr kumimoji="1" lang="ja-JP" altLang="en-US" sz="900">
                  <a:solidFill>
                    <a:srgbClr val="0070C0"/>
                  </a:solidFill>
                  <a:latin typeface="Meiryo" panose="020B0604030504040204" pitchFamily="34" charset="-128"/>
                  <a:ea typeface="Meiryo" panose="020B0604030504040204" pitchFamily="34" charset="-128"/>
                </a:rPr>
                <a:t>のデータベースなどのサービスを利用</a:t>
              </a:r>
            </a:p>
          </p:txBody>
        </p:sp>
        <p:sp>
          <p:nvSpPr>
            <p:cNvPr id="140" name="テキスト ボックス 139">
              <a:extLst>
                <a:ext uri="{FF2B5EF4-FFF2-40B4-BE49-F238E27FC236}">
                  <a16:creationId xmlns:a16="http://schemas.microsoft.com/office/drawing/2014/main" id="{2A8EB1CA-031A-2847-BE54-A9791FD39EE1}"/>
                </a:ext>
              </a:extLst>
            </p:cNvPr>
            <p:cNvSpPr txBox="1"/>
            <p:nvPr/>
          </p:nvSpPr>
          <p:spPr>
            <a:xfrm>
              <a:off x="4555820" y="1668965"/>
              <a:ext cx="2204450" cy="253916"/>
            </a:xfrm>
            <a:prstGeom prst="rect">
              <a:avLst/>
            </a:prstGeom>
            <a:noFill/>
          </p:spPr>
          <p:txBody>
            <a:bodyPr wrap="none" rtlCol="0">
              <a:spAutoFit/>
            </a:bodyPr>
            <a:lstStyle/>
            <a:p>
              <a:pPr algn="ctr"/>
              <a:r>
                <a:rPr kumimoji="1" lang="ja-JP" altLang="en-US" sz="1050" b="1">
                  <a:solidFill>
                    <a:srgbClr val="0070C0"/>
                  </a:solidFill>
                  <a:latin typeface="Meiryo" panose="020B0604030504040204" pitchFamily="34" charset="-128"/>
                  <a:ea typeface="Meiryo" panose="020B0604030504040204" pitchFamily="34" charset="-128"/>
                </a:rPr>
                <a:t>一部をクラウドのサービスに代替</a:t>
              </a:r>
            </a:p>
          </p:txBody>
        </p:sp>
        <p:sp>
          <p:nvSpPr>
            <p:cNvPr id="149" name="乗算記号 148">
              <a:extLst>
                <a:ext uri="{FF2B5EF4-FFF2-40B4-BE49-F238E27FC236}">
                  <a16:creationId xmlns:a16="http://schemas.microsoft.com/office/drawing/2014/main" id="{3C1A10D2-BDC9-B440-AE37-52A18654B109}"/>
                </a:ext>
              </a:extLst>
            </p:cNvPr>
            <p:cNvSpPr/>
            <p:nvPr/>
          </p:nvSpPr>
          <p:spPr>
            <a:xfrm>
              <a:off x="5171805" y="1967498"/>
              <a:ext cx="1642398" cy="576350"/>
            </a:xfrm>
            <a:prstGeom prst="mathMultiply">
              <a:avLst>
                <a:gd name="adj1" fmla="val 7778"/>
              </a:avLst>
            </a:prstGeom>
            <a:solidFill>
              <a:srgbClr val="FF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57" name="グループ化 156">
            <a:extLst>
              <a:ext uri="{FF2B5EF4-FFF2-40B4-BE49-F238E27FC236}">
                <a16:creationId xmlns:a16="http://schemas.microsoft.com/office/drawing/2014/main" id="{1B54D68C-45C2-EC43-A5EC-16CD61AF1E50}"/>
              </a:ext>
            </a:extLst>
          </p:cNvPr>
          <p:cNvGrpSpPr/>
          <p:nvPr/>
        </p:nvGrpSpPr>
        <p:grpSpPr>
          <a:xfrm>
            <a:off x="6219230" y="1753367"/>
            <a:ext cx="2927273" cy="3476264"/>
            <a:chOff x="6219230" y="1668965"/>
            <a:chExt cx="2927273" cy="3476264"/>
          </a:xfrm>
        </p:grpSpPr>
        <p:grpSp>
          <p:nvGrpSpPr>
            <p:cNvPr id="100" name="グループ化 99">
              <a:extLst>
                <a:ext uri="{FF2B5EF4-FFF2-40B4-BE49-F238E27FC236}">
                  <a16:creationId xmlns:a16="http://schemas.microsoft.com/office/drawing/2014/main" id="{7A32522E-EE96-CB43-9209-4594B153A844}"/>
                </a:ext>
              </a:extLst>
            </p:cNvPr>
            <p:cNvGrpSpPr/>
            <p:nvPr/>
          </p:nvGrpSpPr>
          <p:grpSpPr>
            <a:xfrm>
              <a:off x="6827853" y="2053865"/>
              <a:ext cx="1744394" cy="345922"/>
              <a:chOff x="525194" y="1308295"/>
              <a:chExt cx="1363263" cy="214624"/>
            </a:xfrm>
            <a:solidFill>
              <a:schemeClr val="bg1">
                <a:lumMod val="85000"/>
              </a:schemeClr>
            </a:solidFill>
          </p:grpSpPr>
          <p:sp>
            <p:nvSpPr>
              <p:cNvPr id="101" name="直方体 100">
                <a:extLst>
                  <a:ext uri="{FF2B5EF4-FFF2-40B4-BE49-F238E27FC236}">
                    <a16:creationId xmlns:a16="http://schemas.microsoft.com/office/drawing/2014/main" id="{E97919FB-0D30-CD4B-8C88-BD0ACA5F6F74}"/>
                  </a:ext>
                </a:extLst>
              </p:cNvPr>
              <p:cNvSpPr/>
              <p:nvPr/>
            </p:nvSpPr>
            <p:spPr>
              <a:xfrm>
                <a:off x="525194" y="1308295"/>
                <a:ext cx="187570" cy="214624"/>
              </a:xfrm>
              <a:prstGeom prst="cube">
                <a:avLst>
                  <a:gd name="adj" fmla="val 35769"/>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2" name="直方体 101">
                <a:extLst>
                  <a:ext uri="{FF2B5EF4-FFF2-40B4-BE49-F238E27FC236}">
                    <a16:creationId xmlns:a16="http://schemas.microsoft.com/office/drawing/2014/main" id="{EC77441C-918E-444F-900F-F299F7236C38}"/>
                  </a:ext>
                </a:extLst>
              </p:cNvPr>
              <p:cNvSpPr/>
              <p:nvPr/>
            </p:nvSpPr>
            <p:spPr>
              <a:xfrm>
                <a:off x="670560" y="1308295"/>
                <a:ext cx="187570" cy="214624"/>
              </a:xfrm>
              <a:prstGeom prst="cube">
                <a:avLst>
                  <a:gd name="adj" fmla="val 35769"/>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3" name="直方体 102">
                <a:extLst>
                  <a:ext uri="{FF2B5EF4-FFF2-40B4-BE49-F238E27FC236}">
                    <a16:creationId xmlns:a16="http://schemas.microsoft.com/office/drawing/2014/main" id="{39E8A2BD-EBB4-5F4F-9A5C-3C1D4D081DA6}"/>
                  </a:ext>
                </a:extLst>
              </p:cNvPr>
              <p:cNvSpPr/>
              <p:nvPr/>
            </p:nvSpPr>
            <p:spPr>
              <a:xfrm>
                <a:off x="820615" y="1308295"/>
                <a:ext cx="187570" cy="214624"/>
              </a:xfrm>
              <a:prstGeom prst="cube">
                <a:avLst>
                  <a:gd name="adj" fmla="val 35769"/>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4" name="直方体 103">
                <a:extLst>
                  <a:ext uri="{FF2B5EF4-FFF2-40B4-BE49-F238E27FC236}">
                    <a16:creationId xmlns:a16="http://schemas.microsoft.com/office/drawing/2014/main" id="{FDC29DD4-296D-5945-934F-7F0C1ADA0D29}"/>
                  </a:ext>
                </a:extLst>
              </p:cNvPr>
              <p:cNvSpPr/>
              <p:nvPr/>
            </p:nvSpPr>
            <p:spPr>
              <a:xfrm>
                <a:off x="965981" y="1308295"/>
                <a:ext cx="187570" cy="214624"/>
              </a:xfrm>
              <a:prstGeom prst="cube">
                <a:avLst>
                  <a:gd name="adj" fmla="val 35769"/>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5" name="直方体 104">
                <a:extLst>
                  <a:ext uri="{FF2B5EF4-FFF2-40B4-BE49-F238E27FC236}">
                    <a16:creationId xmlns:a16="http://schemas.microsoft.com/office/drawing/2014/main" id="{566B3C21-4D6B-A841-AB2D-45FCBE86FC4E}"/>
                  </a:ext>
                </a:extLst>
              </p:cNvPr>
              <p:cNvSpPr/>
              <p:nvPr/>
            </p:nvSpPr>
            <p:spPr>
              <a:xfrm>
                <a:off x="1110045" y="1308295"/>
                <a:ext cx="187570" cy="214624"/>
              </a:xfrm>
              <a:prstGeom prst="cube">
                <a:avLst>
                  <a:gd name="adj" fmla="val 35769"/>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6" name="直方体 105">
                <a:extLst>
                  <a:ext uri="{FF2B5EF4-FFF2-40B4-BE49-F238E27FC236}">
                    <a16:creationId xmlns:a16="http://schemas.microsoft.com/office/drawing/2014/main" id="{73700EAC-BBD3-2B4E-8F73-E0D95D123510}"/>
                  </a:ext>
                </a:extLst>
              </p:cNvPr>
              <p:cNvSpPr/>
              <p:nvPr/>
            </p:nvSpPr>
            <p:spPr>
              <a:xfrm>
                <a:off x="1255411" y="1308295"/>
                <a:ext cx="187570" cy="214624"/>
              </a:xfrm>
              <a:prstGeom prst="cube">
                <a:avLst>
                  <a:gd name="adj" fmla="val 35769"/>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7" name="直方体 106">
                <a:extLst>
                  <a:ext uri="{FF2B5EF4-FFF2-40B4-BE49-F238E27FC236}">
                    <a16:creationId xmlns:a16="http://schemas.microsoft.com/office/drawing/2014/main" id="{2E7FDA82-68E7-2C43-9647-18CB99BA2A77}"/>
                  </a:ext>
                </a:extLst>
              </p:cNvPr>
              <p:cNvSpPr/>
              <p:nvPr/>
            </p:nvSpPr>
            <p:spPr>
              <a:xfrm>
                <a:off x="1405466" y="1308295"/>
                <a:ext cx="187570" cy="214624"/>
              </a:xfrm>
              <a:prstGeom prst="cube">
                <a:avLst>
                  <a:gd name="adj" fmla="val 35769"/>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8" name="直方体 107">
                <a:extLst>
                  <a:ext uri="{FF2B5EF4-FFF2-40B4-BE49-F238E27FC236}">
                    <a16:creationId xmlns:a16="http://schemas.microsoft.com/office/drawing/2014/main" id="{A9F07EB4-02F8-724B-B48F-919916E7E22A}"/>
                  </a:ext>
                </a:extLst>
              </p:cNvPr>
              <p:cNvSpPr/>
              <p:nvPr/>
            </p:nvSpPr>
            <p:spPr>
              <a:xfrm>
                <a:off x="1550832" y="1308295"/>
                <a:ext cx="187570" cy="214624"/>
              </a:xfrm>
              <a:prstGeom prst="cube">
                <a:avLst>
                  <a:gd name="adj" fmla="val 35769"/>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9" name="直方体 108">
                <a:extLst>
                  <a:ext uri="{FF2B5EF4-FFF2-40B4-BE49-F238E27FC236}">
                    <a16:creationId xmlns:a16="http://schemas.microsoft.com/office/drawing/2014/main" id="{D68FB5EC-E559-3248-A0D5-BF3B651E98F5}"/>
                  </a:ext>
                </a:extLst>
              </p:cNvPr>
              <p:cNvSpPr/>
              <p:nvPr/>
            </p:nvSpPr>
            <p:spPr>
              <a:xfrm>
                <a:off x="1700887" y="1308295"/>
                <a:ext cx="187570" cy="214624"/>
              </a:xfrm>
              <a:prstGeom prst="cube">
                <a:avLst>
                  <a:gd name="adj" fmla="val 35769"/>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122" name="テキスト ボックス 121">
              <a:extLst>
                <a:ext uri="{FF2B5EF4-FFF2-40B4-BE49-F238E27FC236}">
                  <a16:creationId xmlns:a16="http://schemas.microsoft.com/office/drawing/2014/main" id="{B3ACABAB-59A0-4C46-BDDB-72C4E84969FD}"/>
                </a:ext>
              </a:extLst>
            </p:cNvPr>
            <p:cNvSpPr txBox="1"/>
            <p:nvPr/>
          </p:nvSpPr>
          <p:spPr>
            <a:xfrm>
              <a:off x="6797754" y="2475894"/>
              <a:ext cx="1851789" cy="246221"/>
            </a:xfrm>
            <a:prstGeom prst="rect">
              <a:avLst/>
            </a:prstGeom>
            <a:noFill/>
          </p:spPr>
          <p:txBody>
            <a:bodyPr wrap="none" rtlCol="0">
              <a:spAutoFit/>
            </a:bodyPr>
            <a:lstStyle/>
            <a:p>
              <a:r>
                <a:rPr kumimoji="1" lang="ja-JP" altLang="en-US" sz="1000">
                  <a:solidFill>
                    <a:srgbClr val="C00000"/>
                  </a:solidFill>
                  <a:latin typeface="Meiryo" panose="020B0604030504040204" pitchFamily="34" charset="-128"/>
                  <a:ea typeface="Meiryo" panose="020B0604030504040204" pitchFamily="34" charset="-128"/>
                </a:rPr>
                <a:t>サーバーの構築・運用は不要</a:t>
              </a:r>
            </a:p>
          </p:txBody>
        </p:sp>
        <p:sp>
          <p:nvSpPr>
            <p:cNvPr id="128" name="テキスト ボックス 127">
              <a:extLst>
                <a:ext uri="{FF2B5EF4-FFF2-40B4-BE49-F238E27FC236}">
                  <a16:creationId xmlns:a16="http://schemas.microsoft.com/office/drawing/2014/main" id="{0E6FE8AF-FE25-2E4E-8350-A041B64EB784}"/>
                </a:ext>
              </a:extLst>
            </p:cNvPr>
            <p:cNvSpPr txBox="1"/>
            <p:nvPr/>
          </p:nvSpPr>
          <p:spPr>
            <a:xfrm>
              <a:off x="6797754" y="4314232"/>
              <a:ext cx="1728358" cy="830997"/>
            </a:xfrm>
            <a:prstGeom prst="rect">
              <a:avLst/>
            </a:prstGeom>
            <a:noFill/>
          </p:spPr>
          <p:txBody>
            <a:bodyPr wrap="none" rtlCol="0">
              <a:spAutoFit/>
            </a:bodyPr>
            <a:lstStyle/>
            <a:p>
              <a:r>
                <a:rPr lang="ja-JP" altLang="en-US" sz="1200">
                  <a:latin typeface="Meiryo" panose="020B0604030504040204" pitchFamily="34" charset="-128"/>
                  <a:ea typeface="Meiryo" panose="020B0604030504040204" pitchFamily="34" charset="-128"/>
                </a:rPr>
                <a:t>購入費用　　：　ー</a:t>
              </a:r>
              <a:endParaRPr lang="en-US" altLang="ja-JP" sz="1200" dirty="0">
                <a:latin typeface="Meiryo" panose="020B0604030504040204" pitchFamily="34" charset="-128"/>
                <a:ea typeface="Meiryo" panose="020B0604030504040204" pitchFamily="34" charset="-128"/>
              </a:endParaRPr>
            </a:p>
            <a:p>
              <a:r>
                <a:rPr kumimoji="1" lang="ja-JP" altLang="en-US" sz="1200">
                  <a:latin typeface="Meiryo" panose="020B0604030504040204" pitchFamily="34" charset="-128"/>
                  <a:ea typeface="Meiryo" panose="020B0604030504040204" pitchFamily="34" charset="-128"/>
                </a:rPr>
                <a:t>年間保守料　：</a:t>
              </a:r>
              <a:r>
                <a:rPr lang="ja-JP" altLang="en-US" sz="1200">
                  <a:latin typeface="Meiryo" panose="020B0604030504040204" pitchFamily="34" charset="-128"/>
                  <a:ea typeface="Meiryo" panose="020B0604030504040204" pitchFamily="34" charset="-128"/>
                </a:rPr>
                <a:t>　ー</a:t>
              </a:r>
              <a:endParaRPr lang="en-US" altLang="ja-JP" sz="1200" dirty="0">
                <a:latin typeface="Meiryo" panose="020B0604030504040204" pitchFamily="34" charset="-128"/>
                <a:ea typeface="Meiryo" panose="020B0604030504040204" pitchFamily="34" charset="-128"/>
              </a:endParaRPr>
            </a:p>
            <a:p>
              <a:r>
                <a:rPr lang="ja-JP" altLang="en-US" sz="1200">
                  <a:latin typeface="Meiryo" panose="020B0604030504040204" pitchFamily="34" charset="-128"/>
                  <a:ea typeface="Meiryo" panose="020B0604030504040204" pitchFamily="34" charset="-128"/>
                </a:rPr>
                <a:t>年間運用量　：　ー</a:t>
              </a:r>
              <a:endParaRPr lang="en-US" altLang="ja-JP" sz="1200" dirty="0">
                <a:latin typeface="Meiryo" panose="020B0604030504040204" pitchFamily="34" charset="-128"/>
                <a:ea typeface="Meiryo" panose="020B0604030504040204" pitchFamily="34" charset="-128"/>
              </a:endParaRPr>
            </a:p>
            <a:p>
              <a:r>
                <a:rPr lang="ja-JP" altLang="en-US" sz="1200" b="1">
                  <a:solidFill>
                    <a:srgbClr val="C00000"/>
                  </a:solidFill>
                  <a:latin typeface="Meiryo" panose="020B0604030504040204" pitchFamily="34" charset="-128"/>
                  <a:ea typeface="Meiryo" panose="020B0604030504040204" pitchFamily="34" charset="-128"/>
                </a:rPr>
                <a:t>年間使用料　：</a:t>
              </a:r>
              <a:r>
                <a:rPr lang="en-US" altLang="ja-JP" sz="1200" b="1" dirty="0">
                  <a:solidFill>
                    <a:srgbClr val="C00000"/>
                  </a:solidFill>
                  <a:latin typeface="Meiryo" panose="020B0604030504040204" pitchFamily="34" charset="-128"/>
                  <a:ea typeface="Meiryo" panose="020B0604030504040204" pitchFamily="34" charset="-128"/>
                </a:rPr>
                <a:t>907</a:t>
              </a:r>
              <a:r>
                <a:rPr lang="ja-JP" altLang="en-US" sz="1200" b="1">
                  <a:solidFill>
                    <a:srgbClr val="C00000"/>
                  </a:solidFill>
                  <a:latin typeface="Meiryo" panose="020B0604030504040204" pitchFamily="34" charset="-128"/>
                  <a:ea typeface="Meiryo" panose="020B0604030504040204" pitchFamily="34" charset="-128"/>
                </a:rPr>
                <a:t>円</a:t>
              </a:r>
              <a:endParaRPr lang="en-US" altLang="ja-JP" sz="1200" b="1" dirty="0">
                <a:solidFill>
                  <a:srgbClr val="C00000"/>
                </a:solidFill>
                <a:latin typeface="Meiryo" panose="020B0604030504040204" pitchFamily="34" charset="-128"/>
                <a:ea typeface="Meiryo" panose="020B0604030504040204" pitchFamily="34" charset="-128"/>
              </a:endParaRPr>
            </a:p>
          </p:txBody>
        </p:sp>
        <p:sp>
          <p:nvSpPr>
            <p:cNvPr id="130" name="テキスト ボックス 129">
              <a:extLst>
                <a:ext uri="{FF2B5EF4-FFF2-40B4-BE49-F238E27FC236}">
                  <a16:creationId xmlns:a16="http://schemas.microsoft.com/office/drawing/2014/main" id="{A692B140-F18A-A04A-95F2-1559B38E2093}"/>
                </a:ext>
              </a:extLst>
            </p:cNvPr>
            <p:cNvSpPr txBox="1"/>
            <p:nvPr/>
          </p:nvSpPr>
          <p:spPr>
            <a:xfrm>
              <a:off x="6789634" y="3120218"/>
              <a:ext cx="2202847" cy="707886"/>
            </a:xfrm>
            <a:prstGeom prst="rect">
              <a:avLst/>
            </a:prstGeom>
            <a:noFill/>
          </p:spPr>
          <p:txBody>
            <a:bodyPr wrap="none" rtlCol="0">
              <a:spAutoFit/>
            </a:bodyPr>
            <a:lstStyle/>
            <a:p>
              <a:r>
                <a:rPr kumimoji="1" lang="en-US" altLang="ja-JP" sz="1000" dirty="0">
                  <a:solidFill>
                    <a:srgbClr val="FF0000"/>
                  </a:solidFill>
                  <a:latin typeface="Meiryo" panose="020B0604030504040204" pitchFamily="34" charset="-128"/>
                  <a:ea typeface="Meiryo" panose="020B0604030504040204" pitchFamily="34" charset="-128"/>
                </a:rPr>
                <a:t>× </a:t>
              </a:r>
              <a:r>
                <a:rPr kumimoji="1" lang="ja-JP" altLang="en-US" sz="1000">
                  <a:solidFill>
                    <a:srgbClr val="FF0000"/>
                  </a:solidFill>
                  <a:latin typeface="Meiryo" panose="020B0604030504040204" pitchFamily="34" charset="-128"/>
                  <a:ea typeface="Meiryo" panose="020B0604030504040204" pitchFamily="34" charset="-128"/>
                </a:rPr>
                <a:t>データベース等のライセンス</a:t>
              </a:r>
              <a:endParaRPr kumimoji="1" lang="en-US" altLang="ja-JP" sz="1000" dirty="0">
                <a:solidFill>
                  <a:srgbClr val="FF0000"/>
                </a:solidFill>
                <a:latin typeface="Meiryo" panose="020B0604030504040204" pitchFamily="34" charset="-128"/>
                <a:ea typeface="Meiryo" panose="020B0604030504040204" pitchFamily="34" charset="-128"/>
              </a:endParaRPr>
            </a:p>
            <a:p>
              <a:r>
                <a:rPr lang="en-US" altLang="ja-JP" sz="1000" dirty="0">
                  <a:solidFill>
                    <a:srgbClr val="FF0000"/>
                  </a:solidFill>
                  <a:latin typeface="Meiryo" panose="020B0604030504040204" pitchFamily="34" charset="-128"/>
                  <a:ea typeface="Meiryo" panose="020B0604030504040204" pitchFamily="34" charset="-128"/>
                </a:rPr>
                <a:t>× </a:t>
              </a:r>
              <a:r>
                <a:rPr lang="ja-JP" altLang="en-US" sz="1000">
                  <a:solidFill>
                    <a:srgbClr val="FF0000"/>
                  </a:solidFill>
                  <a:latin typeface="Meiryo" panose="020B0604030504040204" pitchFamily="34" charset="-128"/>
                  <a:ea typeface="Meiryo" panose="020B0604030504040204" pitchFamily="34" charset="-128"/>
                </a:rPr>
                <a:t>インフラ、</a:t>
              </a:r>
              <a:r>
                <a:rPr lang="en-US" altLang="ja-JP" sz="1000" dirty="0">
                  <a:solidFill>
                    <a:srgbClr val="FF0000"/>
                  </a:solidFill>
                  <a:latin typeface="Meiryo" panose="020B0604030504040204" pitchFamily="34" charset="-128"/>
                  <a:ea typeface="Meiryo" panose="020B0604030504040204" pitchFamily="34" charset="-128"/>
                </a:rPr>
                <a:t>DB</a:t>
              </a:r>
              <a:r>
                <a:rPr lang="ja-JP" altLang="en-US" sz="1000">
                  <a:solidFill>
                    <a:srgbClr val="FF0000"/>
                  </a:solidFill>
                  <a:latin typeface="Meiryo" panose="020B0604030504040204" pitchFamily="34" charset="-128"/>
                  <a:ea typeface="Meiryo" panose="020B0604030504040204" pitchFamily="34" charset="-128"/>
                </a:rPr>
                <a:t>などの環境構築</a:t>
              </a:r>
              <a:endParaRPr lang="en-US" altLang="ja-JP" sz="1000" dirty="0">
                <a:solidFill>
                  <a:srgbClr val="FF0000"/>
                </a:solidFill>
                <a:latin typeface="Meiryo" panose="020B0604030504040204" pitchFamily="34" charset="-128"/>
                <a:ea typeface="Meiryo" panose="020B0604030504040204" pitchFamily="34" charset="-128"/>
              </a:endParaRPr>
            </a:p>
            <a:p>
              <a:r>
                <a:rPr lang="en-US" altLang="ja-JP" sz="1000" dirty="0">
                  <a:solidFill>
                    <a:srgbClr val="FF0000"/>
                  </a:solidFill>
                  <a:latin typeface="Meiryo" panose="020B0604030504040204" pitchFamily="34" charset="-128"/>
                  <a:ea typeface="Meiryo" panose="020B0604030504040204" pitchFamily="34" charset="-128"/>
                </a:rPr>
                <a:t>× </a:t>
              </a:r>
              <a:r>
                <a:rPr lang="ja-JP" altLang="en-US" sz="1000">
                  <a:solidFill>
                    <a:srgbClr val="FF0000"/>
                  </a:solidFill>
                  <a:latin typeface="Meiryo" panose="020B0604030504040204" pitchFamily="34" charset="-128"/>
                  <a:ea typeface="Meiryo" panose="020B0604030504040204" pitchFamily="34" charset="-128"/>
                </a:rPr>
                <a:t>運用管理業務</a:t>
              </a:r>
              <a:endParaRPr lang="en-US" altLang="ja-JP" sz="1000" dirty="0">
                <a:solidFill>
                  <a:srgbClr val="FF0000"/>
                </a:solidFill>
                <a:latin typeface="Meiryo" panose="020B0604030504040204" pitchFamily="34" charset="-128"/>
                <a:ea typeface="Meiryo" panose="020B0604030504040204" pitchFamily="34" charset="-128"/>
              </a:endParaRPr>
            </a:p>
            <a:p>
              <a:r>
                <a:rPr lang="en-US" altLang="ja-JP" sz="1000" dirty="0">
                  <a:solidFill>
                    <a:srgbClr val="FF0000"/>
                  </a:solidFill>
                  <a:latin typeface="Meiryo" panose="020B0604030504040204" pitchFamily="34" charset="-128"/>
                  <a:ea typeface="Meiryo" panose="020B0604030504040204" pitchFamily="34" charset="-128"/>
                </a:rPr>
                <a:t>× </a:t>
              </a:r>
              <a:r>
                <a:rPr lang="ja-JP" altLang="en-US" sz="1000">
                  <a:solidFill>
                    <a:srgbClr val="FF0000"/>
                  </a:solidFill>
                  <a:latin typeface="Meiryo" panose="020B0604030504040204" pitchFamily="34" charset="-128"/>
                  <a:ea typeface="Meiryo" panose="020B0604030504040204" pitchFamily="34" charset="-128"/>
                </a:rPr>
                <a:t>設置場所（場所</a:t>
              </a:r>
              <a:r>
                <a:rPr lang="en-US" altLang="ja-JP" sz="1000" dirty="0">
                  <a:solidFill>
                    <a:srgbClr val="FF0000"/>
                  </a:solidFill>
                  <a:latin typeface="Meiryo" panose="020B0604030504040204" pitchFamily="34" charset="-128"/>
                  <a:ea typeface="Meiryo" panose="020B0604030504040204" pitchFamily="34" charset="-128"/>
                </a:rPr>
                <a:t>+</a:t>
              </a:r>
              <a:r>
                <a:rPr lang="ja-JP" altLang="en-US" sz="1000">
                  <a:solidFill>
                    <a:srgbClr val="FF0000"/>
                  </a:solidFill>
                  <a:latin typeface="Meiryo" panose="020B0604030504040204" pitchFamily="34" charset="-128"/>
                  <a:ea typeface="Meiryo" panose="020B0604030504040204" pitchFamily="34" charset="-128"/>
                </a:rPr>
                <a:t>電源</a:t>
              </a:r>
              <a:r>
                <a:rPr lang="en-US" altLang="ja-JP" sz="1000" dirty="0">
                  <a:solidFill>
                    <a:srgbClr val="FF0000"/>
                  </a:solidFill>
                  <a:latin typeface="Meiryo" panose="020B0604030504040204" pitchFamily="34" charset="-128"/>
                  <a:ea typeface="Meiryo" panose="020B0604030504040204" pitchFamily="34" charset="-128"/>
                </a:rPr>
                <a:t>+</a:t>
              </a:r>
              <a:r>
                <a:rPr lang="ja-JP" altLang="en-US" sz="1000">
                  <a:solidFill>
                    <a:srgbClr val="FF0000"/>
                  </a:solidFill>
                  <a:latin typeface="Meiryo" panose="020B0604030504040204" pitchFamily="34" charset="-128"/>
                  <a:ea typeface="Meiryo" panose="020B0604030504040204" pitchFamily="34" charset="-128"/>
                </a:rPr>
                <a:t>空調等）</a:t>
              </a:r>
            </a:p>
          </p:txBody>
        </p:sp>
        <p:sp>
          <p:nvSpPr>
            <p:cNvPr id="137" name="テキスト ボックス 136">
              <a:extLst>
                <a:ext uri="{FF2B5EF4-FFF2-40B4-BE49-F238E27FC236}">
                  <a16:creationId xmlns:a16="http://schemas.microsoft.com/office/drawing/2014/main" id="{4E8175B6-8C4F-7548-A97A-03D03E3634D9}"/>
                </a:ext>
              </a:extLst>
            </p:cNvPr>
            <p:cNvSpPr txBox="1"/>
            <p:nvPr/>
          </p:nvSpPr>
          <p:spPr>
            <a:xfrm>
              <a:off x="6789634" y="2673806"/>
              <a:ext cx="1936199" cy="369332"/>
            </a:xfrm>
            <a:prstGeom prst="rect">
              <a:avLst/>
            </a:prstGeom>
            <a:noFill/>
          </p:spPr>
          <p:txBody>
            <a:bodyPr wrap="square" rtlCol="0">
              <a:spAutoFit/>
            </a:bodyPr>
            <a:lstStyle/>
            <a:p>
              <a:r>
                <a:rPr kumimoji="1" lang="ja-JP" altLang="en-US" sz="900" b="1" u="sng">
                  <a:solidFill>
                    <a:srgbClr val="C00000"/>
                  </a:solidFill>
                  <a:latin typeface="Meiryo" panose="020B0604030504040204" pitchFamily="34" charset="-128"/>
                  <a:ea typeface="Meiryo" panose="020B0604030504040204" pitchFamily="34" charset="-128"/>
                </a:rPr>
                <a:t>サーバーレス方式</a:t>
              </a:r>
              <a:r>
                <a:rPr kumimoji="1" lang="ja-JP" altLang="en-US" sz="900">
                  <a:solidFill>
                    <a:srgbClr val="C00000"/>
                  </a:solidFill>
                  <a:latin typeface="Meiryo" panose="020B0604030504040204" pitchFamily="34" charset="-128"/>
                  <a:ea typeface="Meiryo" panose="020B0604030504040204" pitchFamily="34" charset="-128"/>
                </a:rPr>
                <a:t>と言われるまったく異なる実行方式を採用</a:t>
              </a:r>
            </a:p>
          </p:txBody>
        </p:sp>
        <p:sp>
          <p:nvSpPr>
            <p:cNvPr id="141" name="テキスト ボックス 140">
              <a:extLst>
                <a:ext uri="{FF2B5EF4-FFF2-40B4-BE49-F238E27FC236}">
                  <a16:creationId xmlns:a16="http://schemas.microsoft.com/office/drawing/2014/main" id="{6A55B0E4-10F2-7444-89EB-EEC6710F2C8F}"/>
                </a:ext>
              </a:extLst>
            </p:cNvPr>
            <p:cNvSpPr txBox="1"/>
            <p:nvPr/>
          </p:nvSpPr>
          <p:spPr>
            <a:xfrm>
              <a:off x="6727460" y="1668965"/>
              <a:ext cx="2069797" cy="253916"/>
            </a:xfrm>
            <a:prstGeom prst="rect">
              <a:avLst/>
            </a:prstGeom>
            <a:noFill/>
          </p:spPr>
          <p:txBody>
            <a:bodyPr wrap="none" rtlCol="0">
              <a:spAutoFit/>
            </a:bodyPr>
            <a:lstStyle/>
            <a:p>
              <a:pPr algn="ctr"/>
              <a:r>
                <a:rPr kumimoji="1" lang="ja-JP" altLang="en-US" sz="1050" b="1">
                  <a:solidFill>
                    <a:srgbClr val="0070C0"/>
                  </a:solidFill>
                  <a:latin typeface="Meiryo" panose="020B0604030504040204" pitchFamily="34" charset="-128"/>
                  <a:ea typeface="Meiryo" panose="020B0604030504040204" pitchFamily="34" charset="-128"/>
                </a:rPr>
                <a:t>クラウド・ネイティブで再構築</a:t>
              </a:r>
            </a:p>
          </p:txBody>
        </p:sp>
        <p:sp>
          <p:nvSpPr>
            <p:cNvPr id="150" name="乗算記号 149">
              <a:extLst>
                <a:ext uri="{FF2B5EF4-FFF2-40B4-BE49-F238E27FC236}">
                  <a16:creationId xmlns:a16="http://schemas.microsoft.com/office/drawing/2014/main" id="{B6278817-8689-BF40-9AFF-294241584150}"/>
                </a:ext>
              </a:extLst>
            </p:cNvPr>
            <p:cNvSpPr/>
            <p:nvPr/>
          </p:nvSpPr>
          <p:spPr>
            <a:xfrm>
              <a:off x="6219230" y="1970959"/>
              <a:ext cx="2927273" cy="576350"/>
            </a:xfrm>
            <a:prstGeom prst="mathMultiply">
              <a:avLst>
                <a:gd name="adj1" fmla="val 7778"/>
              </a:avLst>
            </a:prstGeom>
            <a:solidFill>
              <a:srgbClr val="FF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151" name="テキスト ボックス 150">
            <a:extLst>
              <a:ext uri="{FF2B5EF4-FFF2-40B4-BE49-F238E27FC236}">
                <a16:creationId xmlns:a16="http://schemas.microsoft.com/office/drawing/2014/main" id="{61E95AD8-0BA6-5D4A-8852-56294FDAAC0F}"/>
              </a:ext>
            </a:extLst>
          </p:cNvPr>
          <p:cNvSpPr txBox="1"/>
          <p:nvPr/>
        </p:nvSpPr>
        <p:spPr>
          <a:xfrm>
            <a:off x="403406" y="2760965"/>
            <a:ext cx="1936199" cy="369332"/>
          </a:xfrm>
          <a:prstGeom prst="rect">
            <a:avLst/>
          </a:prstGeom>
          <a:noFill/>
        </p:spPr>
        <p:txBody>
          <a:bodyPr wrap="square" rtlCol="0">
            <a:spAutoFit/>
          </a:bodyPr>
          <a:lstStyle/>
          <a:p>
            <a:r>
              <a:rPr kumimoji="1" lang="ja-JP" altLang="en-US" sz="900" b="1">
                <a:latin typeface="Meiryo" panose="020B0604030504040204" pitchFamily="34" charset="-128"/>
                <a:ea typeface="Meiryo" panose="020B0604030504040204" pitchFamily="34" charset="-128"/>
              </a:rPr>
              <a:t>ハードウェアを所有</a:t>
            </a:r>
            <a:r>
              <a:rPr kumimoji="1" lang="ja-JP" altLang="en-US" sz="900">
                <a:latin typeface="Meiryo" panose="020B0604030504040204" pitchFamily="34" charset="-128"/>
                <a:ea typeface="Meiryo" panose="020B0604030504040204" pitchFamily="34" charset="-128"/>
              </a:rPr>
              <a:t>し、</a:t>
            </a:r>
            <a:r>
              <a:rPr kumimoji="1" lang="ja-JP" altLang="en-US" sz="900" b="1">
                <a:latin typeface="Meiryo" panose="020B0604030504040204" pitchFamily="34" charset="-128"/>
                <a:ea typeface="Meiryo" panose="020B0604030504040204" pitchFamily="34" charset="-128"/>
              </a:rPr>
              <a:t>設置場所とその運営も自社責任</a:t>
            </a:r>
          </a:p>
        </p:txBody>
      </p:sp>
    </p:spTree>
    <p:extLst>
      <p:ext uri="{BB962C8B-B14F-4D97-AF65-F5344CB8AC3E}">
        <p14:creationId xmlns:p14="http://schemas.microsoft.com/office/powerpoint/2010/main" val="667838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55"/>
                                        </p:tgtEl>
                                        <p:attrNameLst>
                                          <p:attrName>style.visibility</p:attrName>
                                        </p:attrNameLst>
                                      </p:cBhvr>
                                      <p:to>
                                        <p:strVal val="visible"/>
                                      </p:to>
                                    </p:set>
                                    <p:animEffect transition="in" filter="wipe(left)">
                                      <p:cBhvr>
                                        <p:cTn id="7" dur="500"/>
                                        <p:tgtEl>
                                          <p:spTgt spid="155"/>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34"/>
                                        </p:tgtEl>
                                        <p:attrNameLst>
                                          <p:attrName>style.visibility</p:attrName>
                                        </p:attrNameLst>
                                      </p:cBhvr>
                                      <p:to>
                                        <p:strVal val="visible"/>
                                      </p:to>
                                    </p:set>
                                    <p:animEffect transition="in" filter="wipe(left)">
                                      <p:cBhvr>
                                        <p:cTn id="10" dur="500"/>
                                        <p:tgtEl>
                                          <p:spTgt spid="134"/>
                                        </p:tgtEl>
                                      </p:cBhvr>
                                    </p:animEffec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nodeType="clickEffect">
                                  <p:stCondLst>
                                    <p:cond delay="0"/>
                                  </p:stCondLst>
                                  <p:childTnLst>
                                    <p:set>
                                      <p:cBhvr>
                                        <p:cTn id="14" dur="1" fill="hold">
                                          <p:stCondLst>
                                            <p:cond delay="0"/>
                                          </p:stCondLst>
                                        </p:cTn>
                                        <p:tgtEl>
                                          <p:spTgt spid="154"/>
                                        </p:tgtEl>
                                        <p:attrNameLst>
                                          <p:attrName>style.visibility</p:attrName>
                                        </p:attrNameLst>
                                      </p:cBhvr>
                                      <p:to>
                                        <p:strVal val="visible"/>
                                      </p:to>
                                    </p:set>
                                    <p:anim calcmode="lin" valueType="num">
                                      <p:cBhvr>
                                        <p:cTn id="15" dur="500" fill="hold"/>
                                        <p:tgtEl>
                                          <p:spTgt spid="154"/>
                                        </p:tgtEl>
                                        <p:attrNameLst>
                                          <p:attrName>ppt_w</p:attrName>
                                        </p:attrNameLst>
                                      </p:cBhvr>
                                      <p:tavLst>
                                        <p:tav tm="0">
                                          <p:val>
                                            <p:fltVal val="0"/>
                                          </p:val>
                                        </p:tav>
                                        <p:tav tm="100000">
                                          <p:val>
                                            <p:strVal val="#ppt_w"/>
                                          </p:val>
                                        </p:tav>
                                      </p:tavLst>
                                    </p:anim>
                                    <p:anim calcmode="lin" valueType="num">
                                      <p:cBhvr>
                                        <p:cTn id="16" dur="500" fill="hold"/>
                                        <p:tgtEl>
                                          <p:spTgt spid="154"/>
                                        </p:tgtEl>
                                        <p:attrNameLst>
                                          <p:attrName>ppt_h</p:attrName>
                                        </p:attrNameLst>
                                      </p:cBhvr>
                                      <p:tavLst>
                                        <p:tav tm="0">
                                          <p:val>
                                            <p:fltVal val="0"/>
                                          </p:val>
                                        </p:tav>
                                        <p:tav tm="100000">
                                          <p:val>
                                            <p:strVal val="#ppt_h"/>
                                          </p:val>
                                        </p:tav>
                                      </p:tavLst>
                                    </p:anim>
                                    <p:animEffect transition="in" filter="fade">
                                      <p:cBhvr>
                                        <p:cTn id="17" dur="500"/>
                                        <p:tgtEl>
                                          <p:spTgt spid="154"/>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132"/>
                                        </p:tgtEl>
                                        <p:attrNameLst>
                                          <p:attrName>style.visibility</p:attrName>
                                        </p:attrNameLst>
                                      </p:cBhvr>
                                      <p:to>
                                        <p:strVal val="visible"/>
                                      </p:to>
                                    </p:set>
                                    <p:animEffect transition="in" filter="wipe(left)">
                                      <p:cBhvr>
                                        <p:cTn id="20" dur="500"/>
                                        <p:tgtEl>
                                          <p:spTgt spid="132"/>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156"/>
                                        </p:tgtEl>
                                        <p:attrNameLst>
                                          <p:attrName>style.visibility</p:attrName>
                                        </p:attrNameLst>
                                      </p:cBhvr>
                                      <p:to>
                                        <p:strVal val="visible"/>
                                      </p:to>
                                    </p:set>
                                    <p:animEffect transition="in" filter="wipe(left)">
                                      <p:cBhvr>
                                        <p:cTn id="25" dur="500"/>
                                        <p:tgtEl>
                                          <p:spTgt spid="156"/>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nodeType="clickEffect">
                                  <p:stCondLst>
                                    <p:cond delay="0"/>
                                  </p:stCondLst>
                                  <p:childTnLst>
                                    <p:set>
                                      <p:cBhvr>
                                        <p:cTn id="29" dur="1" fill="hold">
                                          <p:stCondLst>
                                            <p:cond delay="0"/>
                                          </p:stCondLst>
                                        </p:cTn>
                                        <p:tgtEl>
                                          <p:spTgt spid="152"/>
                                        </p:tgtEl>
                                        <p:attrNameLst>
                                          <p:attrName>style.visibility</p:attrName>
                                        </p:attrNameLst>
                                      </p:cBhvr>
                                      <p:to>
                                        <p:strVal val="visible"/>
                                      </p:to>
                                    </p:set>
                                    <p:anim calcmode="lin" valueType="num">
                                      <p:cBhvr>
                                        <p:cTn id="30" dur="500" fill="hold"/>
                                        <p:tgtEl>
                                          <p:spTgt spid="152"/>
                                        </p:tgtEl>
                                        <p:attrNameLst>
                                          <p:attrName>ppt_w</p:attrName>
                                        </p:attrNameLst>
                                      </p:cBhvr>
                                      <p:tavLst>
                                        <p:tav tm="0">
                                          <p:val>
                                            <p:fltVal val="0"/>
                                          </p:val>
                                        </p:tav>
                                        <p:tav tm="100000">
                                          <p:val>
                                            <p:strVal val="#ppt_w"/>
                                          </p:val>
                                        </p:tav>
                                      </p:tavLst>
                                    </p:anim>
                                    <p:anim calcmode="lin" valueType="num">
                                      <p:cBhvr>
                                        <p:cTn id="31" dur="500" fill="hold"/>
                                        <p:tgtEl>
                                          <p:spTgt spid="152"/>
                                        </p:tgtEl>
                                        <p:attrNameLst>
                                          <p:attrName>ppt_h</p:attrName>
                                        </p:attrNameLst>
                                      </p:cBhvr>
                                      <p:tavLst>
                                        <p:tav tm="0">
                                          <p:val>
                                            <p:fltVal val="0"/>
                                          </p:val>
                                        </p:tav>
                                        <p:tav tm="100000">
                                          <p:val>
                                            <p:strVal val="#ppt_h"/>
                                          </p:val>
                                        </p:tav>
                                      </p:tavLst>
                                    </p:anim>
                                    <p:animEffect transition="in" filter="fade">
                                      <p:cBhvr>
                                        <p:cTn id="32" dur="500"/>
                                        <p:tgtEl>
                                          <p:spTgt spid="152"/>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157"/>
                                        </p:tgtEl>
                                        <p:attrNameLst>
                                          <p:attrName>style.visibility</p:attrName>
                                        </p:attrNameLst>
                                      </p:cBhvr>
                                      <p:to>
                                        <p:strVal val="visible"/>
                                      </p:to>
                                    </p:set>
                                    <p:animEffect transition="in" filter="wipe(left)">
                                      <p:cBhvr>
                                        <p:cTn id="37" dur="500"/>
                                        <p:tgtEl>
                                          <p:spTgt spid="157"/>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nodeType="clickEffect">
                                  <p:stCondLst>
                                    <p:cond delay="0"/>
                                  </p:stCondLst>
                                  <p:childTnLst>
                                    <p:set>
                                      <p:cBhvr>
                                        <p:cTn id="41" dur="1" fill="hold">
                                          <p:stCondLst>
                                            <p:cond delay="0"/>
                                          </p:stCondLst>
                                        </p:cTn>
                                        <p:tgtEl>
                                          <p:spTgt spid="153"/>
                                        </p:tgtEl>
                                        <p:attrNameLst>
                                          <p:attrName>style.visibility</p:attrName>
                                        </p:attrNameLst>
                                      </p:cBhvr>
                                      <p:to>
                                        <p:strVal val="visible"/>
                                      </p:to>
                                    </p:set>
                                    <p:anim calcmode="lin" valueType="num">
                                      <p:cBhvr>
                                        <p:cTn id="42" dur="500" fill="hold"/>
                                        <p:tgtEl>
                                          <p:spTgt spid="153"/>
                                        </p:tgtEl>
                                        <p:attrNameLst>
                                          <p:attrName>ppt_w</p:attrName>
                                        </p:attrNameLst>
                                      </p:cBhvr>
                                      <p:tavLst>
                                        <p:tav tm="0">
                                          <p:val>
                                            <p:fltVal val="0"/>
                                          </p:val>
                                        </p:tav>
                                        <p:tav tm="100000">
                                          <p:val>
                                            <p:strVal val="#ppt_w"/>
                                          </p:val>
                                        </p:tav>
                                      </p:tavLst>
                                    </p:anim>
                                    <p:anim calcmode="lin" valueType="num">
                                      <p:cBhvr>
                                        <p:cTn id="43" dur="500" fill="hold"/>
                                        <p:tgtEl>
                                          <p:spTgt spid="153"/>
                                        </p:tgtEl>
                                        <p:attrNameLst>
                                          <p:attrName>ppt_h</p:attrName>
                                        </p:attrNameLst>
                                      </p:cBhvr>
                                      <p:tavLst>
                                        <p:tav tm="0">
                                          <p:val>
                                            <p:fltVal val="0"/>
                                          </p:val>
                                        </p:tav>
                                        <p:tav tm="100000">
                                          <p:val>
                                            <p:strVal val="#ppt_h"/>
                                          </p:val>
                                        </p:tav>
                                      </p:tavLst>
                                    </p:anim>
                                    <p:animEffect transition="in" filter="fade">
                                      <p:cBhvr>
                                        <p:cTn id="44"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animBg="1"/>
      <p:bldP spid="134"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正方形/長方形 11">
            <a:extLst>
              <a:ext uri="{FF2B5EF4-FFF2-40B4-BE49-F238E27FC236}">
                <a16:creationId xmlns:a16="http://schemas.microsoft.com/office/drawing/2014/main" id="{85CE9CBB-FAE6-104F-B828-D2CD6E4609B4}"/>
              </a:ext>
            </a:extLst>
          </p:cNvPr>
          <p:cNvSpPr/>
          <p:nvPr/>
        </p:nvSpPr>
        <p:spPr>
          <a:xfrm>
            <a:off x="652282" y="1008992"/>
            <a:ext cx="3723290" cy="5276193"/>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FC7961F3-9316-C44D-A8D7-1DD08D834FB9}"/>
              </a:ext>
            </a:extLst>
          </p:cNvPr>
          <p:cNvSpPr>
            <a:spLocks noGrp="1"/>
          </p:cNvSpPr>
          <p:nvPr>
            <p:ph type="title"/>
          </p:nvPr>
        </p:nvSpPr>
        <p:spPr>
          <a:xfrm>
            <a:off x="230400" y="266400"/>
            <a:ext cx="8686800" cy="416221"/>
          </a:xfrm>
        </p:spPr>
        <p:txBody>
          <a:bodyPr lIns="0" rIns="0"/>
          <a:lstStyle/>
          <a:p>
            <a:r>
              <a:rPr kumimoji="1" lang="ja-JP" altLang="en-US" sz="2700" dirty="0"/>
              <a:t>変わる情報システムのかたち</a:t>
            </a:r>
          </a:p>
        </p:txBody>
      </p:sp>
      <p:sp>
        <p:nvSpPr>
          <p:cNvPr id="9" name="テキスト ボックス 8">
            <a:extLst>
              <a:ext uri="{FF2B5EF4-FFF2-40B4-BE49-F238E27FC236}">
                <a16:creationId xmlns:a16="http://schemas.microsoft.com/office/drawing/2014/main" id="{2C7BD0EA-A538-1B45-8717-FC7517175F9A}"/>
              </a:ext>
            </a:extLst>
          </p:cNvPr>
          <p:cNvSpPr txBox="1"/>
          <p:nvPr/>
        </p:nvSpPr>
        <p:spPr>
          <a:xfrm>
            <a:off x="1400452" y="2694268"/>
            <a:ext cx="2236510" cy="1569660"/>
          </a:xfrm>
          <a:prstGeom prst="rect">
            <a:avLst/>
          </a:prstGeom>
          <a:noFill/>
        </p:spPr>
        <p:txBody>
          <a:bodyPr wrap="none" rtlCol="0">
            <a:spAutoFit/>
          </a:bodyPr>
          <a:lstStyle/>
          <a:p>
            <a:pPr algn="ctr"/>
            <a:r>
              <a:rPr kumimoji="1" lang="ja-JP" altLang="en-US" sz="3200" dirty="0">
                <a:latin typeface="Meiryo" panose="020B0604030504040204" pitchFamily="34" charset="-128"/>
                <a:ea typeface="Meiryo" panose="020B0604030504040204" pitchFamily="34" charset="-128"/>
              </a:rPr>
              <a:t>戸建・定住</a:t>
            </a:r>
            <a:endParaRPr kumimoji="1" lang="en-US" altLang="ja-JP" sz="3200" dirty="0">
              <a:latin typeface="Meiryo" panose="020B0604030504040204" pitchFamily="34" charset="-128"/>
              <a:ea typeface="Meiryo" panose="020B0604030504040204" pitchFamily="34" charset="-128"/>
            </a:endParaRPr>
          </a:p>
          <a:p>
            <a:pPr algn="ctr"/>
            <a:r>
              <a:rPr lang="ja-JP" altLang="en-US" sz="3200" dirty="0">
                <a:latin typeface="Meiryo" panose="020B0604030504040204" pitchFamily="34" charset="-128"/>
                <a:ea typeface="Meiryo" panose="020B0604030504040204" pitchFamily="34" charset="-128"/>
              </a:rPr>
              <a:t>新築</a:t>
            </a:r>
            <a:endParaRPr lang="en-US" altLang="ja-JP" sz="3200" dirty="0">
              <a:latin typeface="Meiryo" panose="020B0604030504040204" pitchFamily="34" charset="-128"/>
              <a:ea typeface="Meiryo" panose="020B0604030504040204" pitchFamily="34" charset="-128"/>
            </a:endParaRPr>
          </a:p>
          <a:p>
            <a:pPr algn="ctr"/>
            <a:r>
              <a:rPr kumimoji="1" lang="ja-JP" altLang="en-US" sz="3200" dirty="0">
                <a:latin typeface="Meiryo" panose="020B0604030504040204" pitchFamily="34" charset="-128"/>
                <a:ea typeface="Meiryo" panose="020B0604030504040204" pitchFamily="34" charset="-128"/>
              </a:rPr>
              <a:t>建売り</a:t>
            </a:r>
          </a:p>
        </p:txBody>
      </p:sp>
      <p:sp>
        <p:nvSpPr>
          <p:cNvPr id="13" name="正方形/長方形 12">
            <a:extLst>
              <a:ext uri="{FF2B5EF4-FFF2-40B4-BE49-F238E27FC236}">
                <a16:creationId xmlns:a16="http://schemas.microsoft.com/office/drawing/2014/main" id="{FB78D6CA-4980-0842-ABCD-4BD4839D9408}"/>
              </a:ext>
            </a:extLst>
          </p:cNvPr>
          <p:cNvSpPr/>
          <p:nvPr/>
        </p:nvSpPr>
        <p:spPr>
          <a:xfrm>
            <a:off x="759019" y="4541949"/>
            <a:ext cx="3509815" cy="786796"/>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4000" dirty="0">
                <a:solidFill>
                  <a:schemeClr val="bg1"/>
                </a:solidFill>
                <a:latin typeface="Meiryo" panose="020B0604030504040204" pitchFamily="34" charset="-128"/>
                <a:ea typeface="Meiryo" panose="020B0604030504040204" pitchFamily="34" charset="-128"/>
                <a:cs typeface="ＭＳ Ｐゴシック"/>
              </a:rPr>
              <a:t>建設業</a:t>
            </a:r>
          </a:p>
        </p:txBody>
      </p:sp>
      <p:sp>
        <p:nvSpPr>
          <p:cNvPr id="15" name="テキスト ボックス 14">
            <a:extLst>
              <a:ext uri="{FF2B5EF4-FFF2-40B4-BE49-F238E27FC236}">
                <a16:creationId xmlns:a16="http://schemas.microsoft.com/office/drawing/2014/main" id="{4136A8ED-4119-6C4D-9270-03068751A6E2}"/>
              </a:ext>
            </a:extLst>
          </p:cNvPr>
          <p:cNvSpPr txBox="1"/>
          <p:nvPr/>
        </p:nvSpPr>
        <p:spPr>
          <a:xfrm>
            <a:off x="1326024" y="5579872"/>
            <a:ext cx="2339103" cy="523220"/>
          </a:xfrm>
          <a:prstGeom prst="rect">
            <a:avLst/>
          </a:prstGeom>
          <a:noFill/>
        </p:spPr>
        <p:txBody>
          <a:bodyPr wrap="none" rtlCol="0">
            <a:spAutoFit/>
          </a:bodyPr>
          <a:lstStyle/>
          <a:p>
            <a:pPr algn="ctr"/>
            <a:r>
              <a:rPr kumimoji="1" lang="ja-JP" altLang="en-US" sz="2800" dirty="0">
                <a:solidFill>
                  <a:schemeClr val="accent3">
                    <a:lumMod val="75000"/>
                  </a:schemeClr>
                </a:solidFill>
                <a:latin typeface="Meiryo" panose="020B0604030504040204" pitchFamily="34" charset="-128"/>
                <a:ea typeface="Meiryo" panose="020B0604030504040204" pitchFamily="34" charset="-128"/>
              </a:rPr>
              <a:t>一括売り切り</a:t>
            </a:r>
          </a:p>
        </p:txBody>
      </p:sp>
      <p:sp>
        <p:nvSpPr>
          <p:cNvPr id="11" name="正方形/長方形 10">
            <a:extLst>
              <a:ext uri="{FF2B5EF4-FFF2-40B4-BE49-F238E27FC236}">
                <a16:creationId xmlns:a16="http://schemas.microsoft.com/office/drawing/2014/main" id="{61692D45-C9E1-7140-A7C2-05490056AC8A}"/>
              </a:ext>
            </a:extLst>
          </p:cNvPr>
          <p:cNvSpPr/>
          <p:nvPr/>
        </p:nvSpPr>
        <p:spPr>
          <a:xfrm>
            <a:off x="4800600" y="1008992"/>
            <a:ext cx="3723290" cy="5276193"/>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テキスト ボックス 9">
            <a:extLst>
              <a:ext uri="{FF2B5EF4-FFF2-40B4-BE49-F238E27FC236}">
                <a16:creationId xmlns:a16="http://schemas.microsoft.com/office/drawing/2014/main" id="{D88C7B2C-CB1B-7949-92EF-00D87D692735}"/>
              </a:ext>
            </a:extLst>
          </p:cNvPr>
          <p:cNvSpPr txBox="1"/>
          <p:nvPr/>
        </p:nvSpPr>
        <p:spPr>
          <a:xfrm>
            <a:off x="5543990" y="2690996"/>
            <a:ext cx="2236510" cy="1569660"/>
          </a:xfrm>
          <a:prstGeom prst="rect">
            <a:avLst/>
          </a:prstGeom>
          <a:noFill/>
        </p:spPr>
        <p:txBody>
          <a:bodyPr wrap="none" rtlCol="0">
            <a:spAutoFit/>
          </a:bodyPr>
          <a:lstStyle/>
          <a:p>
            <a:pPr algn="ctr"/>
            <a:r>
              <a:rPr lang="ja-JP" altLang="en-US" sz="3200" dirty="0">
                <a:latin typeface="Meiryo" panose="020B0604030504040204" pitchFamily="34" charset="-128"/>
                <a:ea typeface="Meiryo" panose="020B0604030504040204" pitchFamily="34" charset="-128"/>
              </a:rPr>
              <a:t>住み替え</a:t>
            </a:r>
            <a:endParaRPr lang="en-US" altLang="ja-JP" sz="3200" dirty="0">
              <a:latin typeface="Meiryo" panose="020B0604030504040204" pitchFamily="34" charset="-128"/>
              <a:ea typeface="Meiryo" panose="020B0604030504040204" pitchFamily="34" charset="-128"/>
            </a:endParaRPr>
          </a:p>
          <a:p>
            <a:pPr algn="ctr"/>
            <a:r>
              <a:rPr lang="ja-JP" altLang="en-US" sz="3200" dirty="0">
                <a:latin typeface="Meiryo" panose="020B0604030504040204" pitchFamily="34" charset="-128"/>
                <a:ea typeface="Meiryo" panose="020B0604030504040204" pitchFamily="34" charset="-128"/>
              </a:rPr>
              <a:t>リフォーム</a:t>
            </a:r>
            <a:endParaRPr lang="en-US" altLang="ja-JP" sz="3200" dirty="0">
              <a:latin typeface="Meiryo" panose="020B0604030504040204" pitchFamily="34" charset="-128"/>
              <a:ea typeface="Meiryo" panose="020B0604030504040204" pitchFamily="34" charset="-128"/>
            </a:endParaRPr>
          </a:p>
          <a:p>
            <a:pPr algn="ctr"/>
            <a:r>
              <a:rPr kumimoji="1" lang="ja-JP" altLang="en-US" sz="3200" dirty="0">
                <a:latin typeface="Meiryo" panose="020B0604030504040204" pitchFamily="34" charset="-128"/>
                <a:ea typeface="Meiryo" panose="020B0604030504040204" pitchFamily="34" charset="-128"/>
              </a:rPr>
              <a:t>賃貸</a:t>
            </a:r>
          </a:p>
        </p:txBody>
      </p:sp>
      <p:sp>
        <p:nvSpPr>
          <p:cNvPr id="14" name="正方形/長方形 13">
            <a:extLst>
              <a:ext uri="{FF2B5EF4-FFF2-40B4-BE49-F238E27FC236}">
                <a16:creationId xmlns:a16="http://schemas.microsoft.com/office/drawing/2014/main" id="{B752EAA6-D455-444A-8BB2-6AC325F1F070}"/>
              </a:ext>
            </a:extLst>
          </p:cNvPr>
          <p:cNvSpPr/>
          <p:nvPr/>
        </p:nvSpPr>
        <p:spPr>
          <a:xfrm>
            <a:off x="4907337" y="4541949"/>
            <a:ext cx="3509815" cy="786796"/>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4000" dirty="0">
                <a:solidFill>
                  <a:srgbClr val="FFFFFF"/>
                </a:solidFill>
                <a:latin typeface="Meiryo" panose="020B0604030504040204" pitchFamily="34" charset="-128"/>
                <a:ea typeface="Meiryo" panose="020B0604030504040204" pitchFamily="34" charset="-128"/>
                <a:cs typeface="ＭＳ Ｐゴシック"/>
              </a:rPr>
              <a:t>サービス業</a:t>
            </a:r>
          </a:p>
        </p:txBody>
      </p:sp>
      <p:sp>
        <p:nvSpPr>
          <p:cNvPr id="16" name="テキスト ボックス 15">
            <a:extLst>
              <a:ext uri="{FF2B5EF4-FFF2-40B4-BE49-F238E27FC236}">
                <a16:creationId xmlns:a16="http://schemas.microsoft.com/office/drawing/2014/main" id="{2D0290B9-0E51-6640-8A0D-428EB41C31CD}"/>
              </a:ext>
            </a:extLst>
          </p:cNvPr>
          <p:cNvSpPr txBox="1"/>
          <p:nvPr/>
        </p:nvSpPr>
        <p:spPr>
          <a:xfrm>
            <a:off x="5672230" y="5577386"/>
            <a:ext cx="1980029" cy="523220"/>
          </a:xfrm>
          <a:prstGeom prst="rect">
            <a:avLst/>
          </a:prstGeom>
          <a:noFill/>
        </p:spPr>
        <p:txBody>
          <a:bodyPr wrap="none" rtlCol="0">
            <a:spAutoFit/>
          </a:bodyPr>
          <a:lstStyle/>
          <a:p>
            <a:pPr algn="ctr"/>
            <a:r>
              <a:rPr kumimoji="1" lang="ja-JP" altLang="en-US" sz="2800" dirty="0">
                <a:solidFill>
                  <a:schemeClr val="accent6">
                    <a:lumMod val="75000"/>
                  </a:schemeClr>
                </a:solidFill>
                <a:latin typeface="Meiryo" panose="020B0604030504040204" pitchFamily="34" charset="-128"/>
                <a:ea typeface="Meiryo" panose="020B0604030504040204" pitchFamily="34" charset="-128"/>
              </a:rPr>
              <a:t>継続支払い</a:t>
            </a:r>
          </a:p>
        </p:txBody>
      </p:sp>
      <p:sp>
        <p:nvSpPr>
          <p:cNvPr id="17" name="右矢印 16">
            <a:extLst>
              <a:ext uri="{FF2B5EF4-FFF2-40B4-BE49-F238E27FC236}">
                <a16:creationId xmlns:a16="http://schemas.microsoft.com/office/drawing/2014/main" id="{B1A4C6B9-4526-2A42-A50F-FED29C42ED26}"/>
              </a:ext>
            </a:extLst>
          </p:cNvPr>
          <p:cNvSpPr/>
          <p:nvPr/>
        </p:nvSpPr>
        <p:spPr>
          <a:xfrm>
            <a:off x="4183117" y="3121572"/>
            <a:ext cx="797154" cy="872359"/>
          </a:xfrm>
          <a:prstGeom prs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9" name="図 18">
            <a:extLst>
              <a:ext uri="{FF2B5EF4-FFF2-40B4-BE49-F238E27FC236}">
                <a16:creationId xmlns:a16="http://schemas.microsoft.com/office/drawing/2014/main" id="{2017911E-B69D-F145-AE31-FE8C604513B2}"/>
              </a:ext>
            </a:extLst>
          </p:cNvPr>
          <p:cNvPicPr>
            <a:picLocks noChangeAspect="1"/>
          </p:cNvPicPr>
          <p:nvPr/>
        </p:nvPicPr>
        <p:blipFill>
          <a:blip r:embed="rId2">
            <a:clrChange>
              <a:clrFrom>
                <a:srgbClr val="FEFEFE"/>
              </a:clrFrom>
              <a:clrTo>
                <a:srgbClr val="FEFEFE">
                  <a:alpha val="0"/>
                </a:srgbClr>
              </a:clrTo>
            </a:clrChange>
          </a:blip>
          <a:stretch>
            <a:fillRect/>
          </a:stretch>
        </p:blipFill>
        <p:spPr>
          <a:xfrm>
            <a:off x="1751926" y="1089630"/>
            <a:ext cx="1524000" cy="1524000"/>
          </a:xfrm>
          <a:prstGeom prst="rect">
            <a:avLst/>
          </a:prstGeom>
          <a:effectLst>
            <a:outerShdw blurRad="50800" dist="38100" dir="2700000" algn="tl" rotWithShape="0">
              <a:prstClr val="black">
                <a:alpha val="40000"/>
              </a:prstClr>
            </a:outerShdw>
          </a:effectLst>
        </p:spPr>
      </p:pic>
      <p:pic>
        <p:nvPicPr>
          <p:cNvPr id="20" name="図 19">
            <a:extLst>
              <a:ext uri="{FF2B5EF4-FFF2-40B4-BE49-F238E27FC236}">
                <a16:creationId xmlns:a16="http://schemas.microsoft.com/office/drawing/2014/main" id="{BB27F431-C29D-5748-BAFA-A08CBC50C21A}"/>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5915064" y="1177324"/>
            <a:ext cx="1286977" cy="1286977"/>
          </a:xfrm>
          <a:prstGeom prst="rect">
            <a:avLst/>
          </a:prstGeom>
          <a:effectLst>
            <a:outerShdw blurRad="50800" dist="38100" dir="2700000" algn="tl" rotWithShape="0">
              <a:prstClr val="black">
                <a:alpha val="40000"/>
              </a:prstClr>
            </a:outerShdw>
          </a:effectLst>
        </p:spPr>
      </p:pic>
      <p:pic>
        <p:nvPicPr>
          <p:cNvPr id="21" name="図 20">
            <a:extLst>
              <a:ext uri="{FF2B5EF4-FFF2-40B4-BE49-F238E27FC236}">
                <a16:creationId xmlns:a16="http://schemas.microsoft.com/office/drawing/2014/main" id="{F652AACC-663A-5740-92D2-03BA0C0B4EC6}"/>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987425" y="1349837"/>
            <a:ext cx="1114464" cy="1114464"/>
          </a:xfrm>
          <a:prstGeom prst="rect">
            <a:avLst/>
          </a:prstGeom>
          <a:effectLst>
            <a:outerShdw blurRad="50800" dist="38100" dir="2700000" algn="tl" rotWithShape="0">
              <a:prstClr val="black">
                <a:alpha val="40000"/>
              </a:prstClr>
            </a:outerShdw>
          </a:effectLst>
        </p:spPr>
      </p:pic>
      <p:pic>
        <p:nvPicPr>
          <p:cNvPr id="22" name="図 21">
            <a:extLst>
              <a:ext uri="{FF2B5EF4-FFF2-40B4-BE49-F238E27FC236}">
                <a16:creationId xmlns:a16="http://schemas.microsoft.com/office/drawing/2014/main" id="{F327F8D2-FEB2-CD4D-A53B-170D84BBFAB6}"/>
              </a:ext>
            </a:extLst>
          </p:cNvPr>
          <p:cNvPicPr>
            <a:picLocks noChangeAspect="1"/>
          </p:cNvPicPr>
          <p:nvPr/>
        </p:nvPicPr>
        <p:blipFill>
          <a:blip r:embed="rId5"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7029528" y="1349837"/>
            <a:ext cx="1114464" cy="1114464"/>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78676828"/>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C726F0C5-1C6C-EB02-F749-532B274F5FB2}"/>
              </a:ext>
            </a:extLst>
          </p:cNvPr>
          <p:cNvSpPr>
            <a:spLocks noGrp="1"/>
          </p:cNvSpPr>
          <p:nvPr>
            <p:ph type="title"/>
          </p:nvPr>
        </p:nvSpPr>
        <p:spPr/>
        <p:txBody>
          <a:bodyPr/>
          <a:lstStyle/>
          <a:p>
            <a:r>
              <a:rPr kumimoji="1" lang="ja-JP" altLang="en-US"/>
              <a:t>家電を買うときに発電器を買うことはない</a:t>
            </a:r>
          </a:p>
        </p:txBody>
      </p:sp>
      <p:sp>
        <p:nvSpPr>
          <p:cNvPr id="10" name="加算記号 9">
            <a:extLst>
              <a:ext uri="{FF2B5EF4-FFF2-40B4-BE49-F238E27FC236}">
                <a16:creationId xmlns:a16="http://schemas.microsoft.com/office/drawing/2014/main" id="{FADE4BEB-5257-168F-4D18-62AF2BF5E65B}"/>
              </a:ext>
            </a:extLst>
          </p:cNvPr>
          <p:cNvSpPr/>
          <p:nvPr/>
        </p:nvSpPr>
        <p:spPr>
          <a:xfrm>
            <a:off x="4023855" y="4578772"/>
            <a:ext cx="1096290" cy="1097280"/>
          </a:xfrm>
          <a:prstGeom prst="mathPlus">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6" name="図 15">
            <a:extLst>
              <a:ext uri="{FF2B5EF4-FFF2-40B4-BE49-F238E27FC236}">
                <a16:creationId xmlns:a16="http://schemas.microsoft.com/office/drawing/2014/main" id="{A375AAC6-E28A-D84B-98A9-5E2973FB4501}"/>
              </a:ext>
            </a:extLst>
          </p:cNvPr>
          <p:cNvPicPr>
            <a:picLocks noChangeAspect="1"/>
          </p:cNvPicPr>
          <p:nvPr/>
        </p:nvPicPr>
        <p:blipFill>
          <a:blip r:embed="rId2">
            <a:clrChange>
              <a:clrFrom>
                <a:srgbClr val="FEFEFE"/>
              </a:clrFrom>
              <a:clrTo>
                <a:srgbClr val="FEFEFE">
                  <a:alpha val="0"/>
                </a:srgbClr>
              </a:clrTo>
            </a:clrChange>
          </a:blip>
          <a:stretch>
            <a:fillRect/>
          </a:stretch>
        </p:blipFill>
        <p:spPr>
          <a:xfrm>
            <a:off x="789733" y="3971172"/>
            <a:ext cx="2275459" cy="2275459"/>
          </a:xfrm>
          <a:prstGeom prst="rect">
            <a:avLst/>
          </a:prstGeom>
          <a:effectLst>
            <a:outerShdw blurRad="50800" dist="38100" dir="2700000" algn="tl" rotWithShape="0">
              <a:prstClr val="black">
                <a:alpha val="40000"/>
              </a:prstClr>
            </a:outerShdw>
          </a:effectLst>
        </p:spPr>
      </p:pic>
      <p:pic>
        <p:nvPicPr>
          <p:cNvPr id="21" name="図 20">
            <a:extLst>
              <a:ext uri="{FF2B5EF4-FFF2-40B4-BE49-F238E27FC236}">
                <a16:creationId xmlns:a16="http://schemas.microsoft.com/office/drawing/2014/main" id="{73158B64-07AC-0C0A-B1B5-D724355F7062}"/>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5536802" y="4260099"/>
            <a:ext cx="2029408" cy="2029408"/>
          </a:xfrm>
          <a:prstGeom prst="rect">
            <a:avLst/>
          </a:prstGeom>
          <a:effectLst>
            <a:outerShdw blurRad="50800" dist="38100" dir="2700000" algn="tl" rotWithShape="0">
              <a:prstClr val="black">
                <a:alpha val="40000"/>
              </a:prstClr>
            </a:outerShdw>
          </a:effectLst>
        </p:spPr>
      </p:pic>
      <p:pic>
        <p:nvPicPr>
          <p:cNvPr id="22" name="図 21">
            <a:extLst>
              <a:ext uri="{FF2B5EF4-FFF2-40B4-BE49-F238E27FC236}">
                <a16:creationId xmlns:a16="http://schemas.microsoft.com/office/drawing/2014/main" id="{A4576102-C94F-86E6-AD4C-6EED15817592}"/>
              </a:ext>
            </a:extLst>
          </p:cNvPr>
          <p:cNvPicPr>
            <a:picLocks noChangeAspect="1"/>
          </p:cNvPicPr>
          <p:nvPr/>
        </p:nvPicPr>
        <p:blipFill>
          <a:blip r:embed="rId4">
            <a:clrChange>
              <a:clrFrom>
                <a:srgbClr val="FFFFFF"/>
              </a:clrFrom>
              <a:clrTo>
                <a:srgbClr val="FFFFFF">
                  <a:alpha val="0"/>
                </a:srgbClr>
              </a:clrTo>
            </a:clrChange>
          </a:blip>
          <a:stretch>
            <a:fillRect/>
          </a:stretch>
        </p:blipFill>
        <p:spPr>
          <a:xfrm>
            <a:off x="680901" y="1402663"/>
            <a:ext cx="2656325" cy="2656325"/>
          </a:xfrm>
          <a:prstGeom prst="rect">
            <a:avLst/>
          </a:prstGeom>
          <a:effectLst>
            <a:outerShdw blurRad="50800" dist="38100" dir="2700000" algn="tl" rotWithShape="0">
              <a:prstClr val="black">
                <a:alpha val="40000"/>
              </a:prstClr>
            </a:outerShdw>
          </a:effectLst>
        </p:spPr>
      </p:pic>
      <p:sp>
        <p:nvSpPr>
          <p:cNvPr id="23" name="テキスト ボックス 22">
            <a:extLst>
              <a:ext uri="{FF2B5EF4-FFF2-40B4-BE49-F238E27FC236}">
                <a16:creationId xmlns:a16="http://schemas.microsoft.com/office/drawing/2014/main" id="{44CCD62E-B5D2-0AF8-62DA-0FEAB7057B97}"/>
              </a:ext>
            </a:extLst>
          </p:cNvPr>
          <p:cNvSpPr txBox="1"/>
          <p:nvPr/>
        </p:nvSpPr>
        <p:spPr>
          <a:xfrm>
            <a:off x="1339649" y="1528871"/>
            <a:ext cx="1338828" cy="369332"/>
          </a:xfrm>
          <a:prstGeom prst="rect">
            <a:avLst/>
          </a:prstGeom>
          <a:noFill/>
        </p:spPr>
        <p:txBody>
          <a:bodyPr wrap="none" rtlCol="0">
            <a:spAutoFit/>
          </a:bodyPr>
          <a:lstStyle/>
          <a:p>
            <a:pPr algn="ctr"/>
            <a:r>
              <a:rPr kumimoji="1" lang="ja-JP" altLang="en-US">
                <a:latin typeface="Meiryo" panose="020B0604030504040204" pitchFamily="34" charset="-128"/>
                <a:ea typeface="Meiryo" panose="020B0604030504040204" pitchFamily="34" charset="-128"/>
              </a:rPr>
              <a:t>家電量販店</a:t>
            </a:r>
          </a:p>
        </p:txBody>
      </p:sp>
      <p:grpSp>
        <p:nvGrpSpPr>
          <p:cNvPr id="25" name="グループ化 24">
            <a:extLst>
              <a:ext uri="{FF2B5EF4-FFF2-40B4-BE49-F238E27FC236}">
                <a16:creationId xmlns:a16="http://schemas.microsoft.com/office/drawing/2014/main" id="{51DE4F80-C41E-BB92-09C7-658FB3128608}"/>
              </a:ext>
            </a:extLst>
          </p:cNvPr>
          <p:cNvGrpSpPr/>
          <p:nvPr/>
        </p:nvGrpSpPr>
        <p:grpSpPr>
          <a:xfrm>
            <a:off x="4495985" y="1207100"/>
            <a:ext cx="3634580" cy="2843308"/>
            <a:chOff x="4464883" y="1127864"/>
            <a:chExt cx="3634580" cy="2843308"/>
          </a:xfrm>
        </p:grpSpPr>
        <p:sp>
          <p:nvSpPr>
            <p:cNvPr id="9" name="円/楕円 8">
              <a:extLst>
                <a:ext uri="{FF2B5EF4-FFF2-40B4-BE49-F238E27FC236}">
                  <a16:creationId xmlns:a16="http://schemas.microsoft.com/office/drawing/2014/main" id="{E250DD39-ECCC-7961-026F-9371C99ACE86}"/>
                </a:ext>
              </a:extLst>
            </p:cNvPr>
            <p:cNvSpPr/>
            <p:nvPr/>
          </p:nvSpPr>
          <p:spPr>
            <a:xfrm>
              <a:off x="5324810" y="2408716"/>
              <a:ext cx="2774653" cy="1299533"/>
            </a:xfrm>
            <a:prstGeom prst="ellipse">
              <a:avLst/>
            </a:prstGeom>
            <a:solidFill>
              <a:schemeClr val="accent6">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9" name="図 18">
              <a:extLst>
                <a:ext uri="{FF2B5EF4-FFF2-40B4-BE49-F238E27FC236}">
                  <a16:creationId xmlns:a16="http://schemas.microsoft.com/office/drawing/2014/main" id="{A161D2E6-0700-0E64-82E6-6A51882FC855}"/>
                </a:ext>
              </a:extLst>
            </p:cNvPr>
            <p:cNvPicPr>
              <a:picLocks noChangeAspect="1"/>
            </p:cNvPicPr>
            <p:nvPr/>
          </p:nvPicPr>
          <p:blipFill>
            <a:blip r:embed="rId5">
              <a:clrChange>
                <a:clrFrom>
                  <a:srgbClr val="FFFFFF"/>
                </a:clrFrom>
                <a:clrTo>
                  <a:srgbClr val="FFFFFF">
                    <a:alpha val="0"/>
                  </a:srgbClr>
                </a:clrTo>
              </a:clrChange>
            </a:blip>
            <a:stretch>
              <a:fillRect/>
            </a:stretch>
          </p:blipFill>
          <p:spPr>
            <a:xfrm>
              <a:off x="5778747" y="1127864"/>
              <a:ext cx="2320716" cy="2320716"/>
            </a:xfrm>
            <a:prstGeom prst="rect">
              <a:avLst/>
            </a:prstGeom>
            <a:effectLst>
              <a:outerShdw blurRad="50800" dist="38100" dir="2700000" algn="tl" rotWithShape="0">
                <a:prstClr val="black">
                  <a:alpha val="40000"/>
                </a:prstClr>
              </a:outerShdw>
            </a:effectLst>
          </p:spPr>
        </p:pic>
        <p:pic>
          <p:nvPicPr>
            <p:cNvPr id="20" name="図 19">
              <a:extLst>
                <a:ext uri="{FF2B5EF4-FFF2-40B4-BE49-F238E27FC236}">
                  <a16:creationId xmlns:a16="http://schemas.microsoft.com/office/drawing/2014/main" id="{CB530FDC-F9D7-166B-E9EF-E86736F848CA}"/>
                </a:ext>
              </a:extLst>
            </p:cNvPr>
            <p:cNvPicPr>
              <a:picLocks noChangeAspect="1"/>
            </p:cNvPicPr>
            <p:nvPr/>
          </p:nvPicPr>
          <p:blipFill>
            <a:blip r:embed="rId6">
              <a:clrChange>
                <a:clrFrom>
                  <a:srgbClr val="FEFEFE"/>
                </a:clrFrom>
                <a:clrTo>
                  <a:srgbClr val="FEFEFE">
                    <a:alpha val="0"/>
                  </a:srgbClr>
                </a:clrTo>
              </a:clrChange>
            </a:blip>
            <a:stretch>
              <a:fillRect/>
            </a:stretch>
          </p:blipFill>
          <p:spPr>
            <a:xfrm>
              <a:off x="4464883" y="2546008"/>
              <a:ext cx="1425164" cy="1425164"/>
            </a:xfrm>
            <a:prstGeom prst="rect">
              <a:avLst/>
            </a:prstGeom>
            <a:effectLst>
              <a:outerShdw blurRad="50800" dist="38100" dir="2700000" algn="tl" rotWithShape="0">
                <a:prstClr val="black">
                  <a:alpha val="40000"/>
                </a:prstClr>
              </a:outerShdw>
            </a:effectLst>
          </p:spPr>
        </p:pic>
        <p:sp>
          <p:nvSpPr>
            <p:cNvPr id="24" name="テキスト ボックス 23">
              <a:extLst>
                <a:ext uri="{FF2B5EF4-FFF2-40B4-BE49-F238E27FC236}">
                  <a16:creationId xmlns:a16="http://schemas.microsoft.com/office/drawing/2014/main" id="{E1C591E1-5EDE-43F6-3E25-145A73104CDC}"/>
                </a:ext>
              </a:extLst>
            </p:cNvPr>
            <p:cNvSpPr txBox="1"/>
            <p:nvPr/>
          </p:nvSpPr>
          <p:spPr>
            <a:xfrm>
              <a:off x="6472161" y="3177279"/>
              <a:ext cx="877163" cy="369332"/>
            </a:xfrm>
            <a:prstGeom prst="rect">
              <a:avLst/>
            </a:prstGeom>
            <a:noFill/>
          </p:spPr>
          <p:txBody>
            <a:bodyPr wrap="none" rtlCol="0">
              <a:spAutoFit/>
            </a:bodyPr>
            <a:lstStyle/>
            <a:p>
              <a:pPr algn="ctr"/>
              <a:r>
                <a:rPr kumimoji="1" lang="ja-JP" altLang="en-US">
                  <a:latin typeface="Meiryo" panose="020B0604030504040204" pitchFamily="34" charset="-128"/>
                  <a:ea typeface="Meiryo" panose="020B0604030504040204" pitchFamily="34" charset="-128"/>
                </a:rPr>
                <a:t>発電所</a:t>
              </a:r>
            </a:p>
          </p:txBody>
        </p:sp>
      </p:grpSp>
      <p:sp>
        <p:nvSpPr>
          <p:cNvPr id="11" name="乗算記号 10">
            <a:extLst>
              <a:ext uri="{FF2B5EF4-FFF2-40B4-BE49-F238E27FC236}">
                <a16:creationId xmlns:a16="http://schemas.microsoft.com/office/drawing/2014/main" id="{5BFAFA07-2621-3AF0-C953-73BA141A9A55}"/>
              </a:ext>
            </a:extLst>
          </p:cNvPr>
          <p:cNvSpPr/>
          <p:nvPr/>
        </p:nvSpPr>
        <p:spPr>
          <a:xfrm>
            <a:off x="4817285" y="3448580"/>
            <a:ext cx="3468442" cy="3287964"/>
          </a:xfrm>
          <a:prstGeom prst="mathMultiply">
            <a:avLst>
              <a:gd name="adj1" fmla="val 17134"/>
            </a:avLst>
          </a:prstGeom>
          <a:solidFill>
            <a:srgbClr val="FF0000">
              <a:alpha val="47977"/>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15" name="グループ化 14">
            <a:extLst>
              <a:ext uri="{FF2B5EF4-FFF2-40B4-BE49-F238E27FC236}">
                <a16:creationId xmlns:a16="http://schemas.microsoft.com/office/drawing/2014/main" id="{E3D3E0EF-0EB8-89D6-0544-D42F896A1565}"/>
              </a:ext>
            </a:extLst>
          </p:cNvPr>
          <p:cNvGrpSpPr/>
          <p:nvPr/>
        </p:nvGrpSpPr>
        <p:grpSpPr>
          <a:xfrm>
            <a:off x="4093857" y="228734"/>
            <a:ext cx="5517154" cy="3557808"/>
            <a:chOff x="4070156" y="128579"/>
            <a:chExt cx="5517154" cy="3557808"/>
          </a:xfrm>
        </p:grpSpPr>
        <p:pic>
          <p:nvPicPr>
            <p:cNvPr id="13" name="図 12">
              <a:extLst>
                <a:ext uri="{FF2B5EF4-FFF2-40B4-BE49-F238E27FC236}">
                  <a16:creationId xmlns:a16="http://schemas.microsoft.com/office/drawing/2014/main" id="{8CFD0C58-F9B1-4A76-F08F-ED7B0439CCE4}"/>
                </a:ext>
              </a:extLst>
            </p:cNvPr>
            <p:cNvPicPr>
              <a:picLocks noChangeAspect="1"/>
            </p:cNvPicPr>
            <p:nvPr/>
          </p:nvPicPr>
          <p:blipFill>
            <a:blip r:embed="rId7"/>
            <a:stretch>
              <a:fillRect/>
            </a:stretch>
          </p:blipFill>
          <p:spPr>
            <a:xfrm>
              <a:off x="4070156" y="128579"/>
              <a:ext cx="5517154" cy="3557808"/>
            </a:xfrm>
            <a:prstGeom prst="rect">
              <a:avLst/>
            </a:prstGeom>
          </p:spPr>
        </p:pic>
        <p:sp>
          <p:nvSpPr>
            <p:cNvPr id="14" name="テキスト ボックス 13">
              <a:extLst>
                <a:ext uri="{FF2B5EF4-FFF2-40B4-BE49-F238E27FC236}">
                  <a16:creationId xmlns:a16="http://schemas.microsoft.com/office/drawing/2014/main" id="{DEE90F15-0B70-8BEA-7459-54B36309CBFC}"/>
                </a:ext>
              </a:extLst>
            </p:cNvPr>
            <p:cNvSpPr txBox="1"/>
            <p:nvPr/>
          </p:nvSpPr>
          <p:spPr>
            <a:xfrm>
              <a:off x="5286470" y="1502200"/>
              <a:ext cx="2904343" cy="584775"/>
            </a:xfrm>
            <a:prstGeom prst="rect">
              <a:avLst/>
            </a:prstGeom>
            <a:noFill/>
          </p:spPr>
          <p:txBody>
            <a:bodyPr wrap="square" rtlCol="0">
              <a:spAutoFit/>
            </a:bodyPr>
            <a:lstStyle/>
            <a:p>
              <a:pPr algn="ctr"/>
              <a:r>
                <a:rPr kumimoji="1" lang="ja-JP" altLang="en-US" sz="1400" b="1">
                  <a:solidFill>
                    <a:srgbClr val="0432FF"/>
                  </a:solidFill>
                  <a:latin typeface="Meiryo" panose="020B0604030504040204" pitchFamily="34" charset="-128"/>
                  <a:ea typeface="Meiryo" panose="020B0604030504040204" pitchFamily="34" charset="-128"/>
                </a:rPr>
                <a:t>クラウド・コンピューティング</a:t>
              </a:r>
              <a:endParaRPr kumimoji="1" lang="en-US" altLang="ja-JP" sz="1400" b="1" dirty="0">
                <a:solidFill>
                  <a:srgbClr val="0432FF"/>
                </a:solidFill>
                <a:latin typeface="Meiryo" panose="020B0604030504040204" pitchFamily="34" charset="-128"/>
                <a:ea typeface="Meiryo" panose="020B0604030504040204" pitchFamily="34" charset="-128"/>
              </a:endParaRPr>
            </a:p>
            <a:p>
              <a:pPr algn="ctr"/>
              <a:r>
                <a:rPr lang="en-US" altLang="ja-JP" dirty="0">
                  <a:solidFill>
                    <a:srgbClr val="0432FF"/>
                  </a:solidFill>
                  <a:latin typeface="Meiryo" panose="020B0604030504040204" pitchFamily="34" charset="-128"/>
                  <a:ea typeface="Meiryo" panose="020B0604030504040204" pitchFamily="34" charset="-128"/>
                </a:rPr>
                <a:t>Cloud Computing</a:t>
              </a:r>
              <a:endParaRPr kumimoji="1" lang="en-US" altLang="ja-JP" dirty="0">
                <a:solidFill>
                  <a:srgbClr val="0432FF"/>
                </a:solidFill>
                <a:latin typeface="Meiryo" panose="020B0604030504040204" pitchFamily="34" charset="-128"/>
                <a:ea typeface="Meiryo" panose="020B0604030504040204" pitchFamily="34" charset="-128"/>
              </a:endParaRPr>
            </a:p>
          </p:txBody>
        </p:sp>
      </p:grpSp>
      <p:pic>
        <p:nvPicPr>
          <p:cNvPr id="26" name="図 25">
            <a:extLst>
              <a:ext uri="{FF2B5EF4-FFF2-40B4-BE49-F238E27FC236}">
                <a16:creationId xmlns:a16="http://schemas.microsoft.com/office/drawing/2014/main" id="{284B6429-BD0B-FA12-D967-7FACDA17763E}"/>
              </a:ext>
            </a:extLst>
          </p:cNvPr>
          <p:cNvPicPr>
            <a:picLocks noChangeAspect="1"/>
          </p:cNvPicPr>
          <p:nvPr/>
        </p:nvPicPr>
        <p:blipFill>
          <a:blip r:embed="rId8">
            <a:clrChange>
              <a:clrFrom>
                <a:srgbClr val="FEFEFE"/>
              </a:clrFrom>
              <a:clrTo>
                <a:srgbClr val="FEFEFE">
                  <a:alpha val="0"/>
                </a:srgbClr>
              </a:clrTo>
            </a:clrChange>
          </a:blip>
          <a:stretch>
            <a:fillRect/>
          </a:stretch>
        </p:blipFill>
        <p:spPr>
          <a:xfrm>
            <a:off x="2477696" y="2963234"/>
            <a:ext cx="2174347" cy="2174347"/>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591761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par>
                                <p:cTn id="10" presetID="53" presetClass="entr" presetSubtype="16" fill="hold" nodeType="with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p:cTn id="12" dur="500" fill="hold"/>
                                        <p:tgtEl>
                                          <p:spTgt spid="21"/>
                                        </p:tgtEl>
                                        <p:attrNameLst>
                                          <p:attrName>ppt_w</p:attrName>
                                        </p:attrNameLst>
                                      </p:cBhvr>
                                      <p:tavLst>
                                        <p:tav tm="0">
                                          <p:val>
                                            <p:fltVal val="0"/>
                                          </p:val>
                                        </p:tav>
                                        <p:tav tm="100000">
                                          <p:val>
                                            <p:strVal val="#ppt_w"/>
                                          </p:val>
                                        </p:tav>
                                      </p:tavLst>
                                    </p:anim>
                                    <p:anim calcmode="lin" valueType="num">
                                      <p:cBhvr>
                                        <p:cTn id="13" dur="500" fill="hold"/>
                                        <p:tgtEl>
                                          <p:spTgt spid="21"/>
                                        </p:tgtEl>
                                        <p:attrNameLst>
                                          <p:attrName>ppt_h</p:attrName>
                                        </p:attrNameLst>
                                      </p:cBhvr>
                                      <p:tavLst>
                                        <p:tav tm="0">
                                          <p:val>
                                            <p:fltVal val="0"/>
                                          </p:val>
                                        </p:tav>
                                        <p:tav tm="100000">
                                          <p:val>
                                            <p:strVal val="#ppt_h"/>
                                          </p:val>
                                        </p:tav>
                                      </p:tavLst>
                                    </p:anim>
                                    <p:animEffect transition="in" filter="fade">
                                      <p:cBhvr>
                                        <p:cTn id="14" dur="500"/>
                                        <p:tgtEl>
                                          <p:spTgt spid="21"/>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ppt_w</p:attrName>
                                        </p:attrNameLst>
                                      </p:cBhvr>
                                      <p:tavLst>
                                        <p:tav tm="0">
                                          <p:val>
                                            <p:fltVal val="0"/>
                                          </p:val>
                                        </p:tav>
                                        <p:tav tm="100000">
                                          <p:val>
                                            <p:strVal val="#ppt_w"/>
                                          </p:val>
                                        </p:tav>
                                      </p:tavLst>
                                    </p:anim>
                                    <p:anim calcmode="lin" valueType="num">
                                      <p:cBhvr>
                                        <p:cTn id="20" dur="500" fill="hold"/>
                                        <p:tgtEl>
                                          <p:spTgt spid="11"/>
                                        </p:tgtEl>
                                        <p:attrNameLst>
                                          <p:attrName>ppt_h</p:attrName>
                                        </p:attrNameLst>
                                      </p:cBhvr>
                                      <p:tavLst>
                                        <p:tav tm="0">
                                          <p:val>
                                            <p:fltVal val="0"/>
                                          </p:val>
                                        </p:tav>
                                        <p:tav tm="100000">
                                          <p:val>
                                            <p:strVal val="#ppt_h"/>
                                          </p:val>
                                        </p:tav>
                                      </p:tavLst>
                                    </p:anim>
                                    <p:animEffect transition="in" filter="fade">
                                      <p:cBhvr>
                                        <p:cTn id="21" dur="500"/>
                                        <p:tgtEl>
                                          <p:spTgt spid="11"/>
                                        </p:tgtEl>
                                      </p:cBhvr>
                                    </p:animEffect>
                                  </p:childTnLst>
                                </p:cTn>
                              </p:par>
                            </p:childTnLst>
                          </p:cTn>
                        </p:par>
                        <p:par>
                          <p:cTn id="22" fill="hold">
                            <p:stCondLst>
                              <p:cond delay="500"/>
                            </p:stCondLst>
                            <p:childTnLst>
                              <p:par>
                                <p:cTn id="23" presetID="53" presetClass="entr" presetSubtype="16" fill="hold" nodeType="afterEffect">
                                  <p:stCondLst>
                                    <p:cond delay="0"/>
                                  </p:stCondLst>
                                  <p:childTnLst>
                                    <p:set>
                                      <p:cBhvr>
                                        <p:cTn id="24" dur="1" fill="hold">
                                          <p:stCondLst>
                                            <p:cond delay="0"/>
                                          </p:stCondLst>
                                        </p:cTn>
                                        <p:tgtEl>
                                          <p:spTgt spid="25"/>
                                        </p:tgtEl>
                                        <p:attrNameLst>
                                          <p:attrName>style.visibility</p:attrName>
                                        </p:attrNameLst>
                                      </p:cBhvr>
                                      <p:to>
                                        <p:strVal val="visible"/>
                                      </p:to>
                                    </p:set>
                                    <p:anim calcmode="lin" valueType="num">
                                      <p:cBhvr>
                                        <p:cTn id="25" dur="500" fill="hold"/>
                                        <p:tgtEl>
                                          <p:spTgt spid="25"/>
                                        </p:tgtEl>
                                        <p:attrNameLst>
                                          <p:attrName>ppt_w</p:attrName>
                                        </p:attrNameLst>
                                      </p:cBhvr>
                                      <p:tavLst>
                                        <p:tav tm="0">
                                          <p:val>
                                            <p:fltVal val="0"/>
                                          </p:val>
                                        </p:tav>
                                        <p:tav tm="100000">
                                          <p:val>
                                            <p:strVal val="#ppt_w"/>
                                          </p:val>
                                        </p:tav>
                                      </p:tavLst>
                                    </p:anim>
                                    <p:anim calcmode="lin" valueType="num">
                                      <p:cBhvr>
                                        <p:cTn id="26" dur="500" fill="hold"/>
                                        <p:tgtEl>
                                          <p:spTgt spid="25"/>
                                        </p:tgtEl>
                                        <p:attrNameLst>
                                          <p:attrName>ppt_h</p:attrName>
                                        </p:attrNameLst>
                                      </p:cBhvr>
                                      <p:tavLst>
                                        <p:tav tm="0">
                                          <p:val>
                                            <p:fltVal val="0"/>
                                          </p:val>
                                        </p:tav>
                                        <p:tav tm="100000">
                                          <p:val>
                                            <p:strVal val="#ppt_h"/>
                                          </p:val>
                                        </p:tav>
                                      </p:tavLst>
                                    </p:anim>
                                    <p:animEffect transition="in" filter="fade">
                                      <p:cBhvr>
                                        <p:cTn id="27" dur="500"/>
                                        <p:tgtEl>
                                          <p:spTgt spid="25"/>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nodeType="click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dirty="0">
                <a:solidFill>
                  <a:srgbClr val="FFFFFF"/>
                </a:solidFill>
                <a:latin typeface="Meiryo" panose="020B0604030504040204" pitchFamily="34" charset="-128"/>
                <a:ea typeface="Meiryo" panose="020B0604030504040204" pitchFamily="34" charset="-128"/>
                <a:cs typeface="Arial"/>
              </a:rPr>
              <a:t>デジタルとは何か</a:t>
            </a:r>
            <a:endParaRPr lang="en-US" altLang="ja-JP" sz="2400" dirty="0">
              <a:solidFill>
                <a:srgbClr val="FFFFFF"/>
              </a:solidFill>
              <a:latin typeface="Meiryo" panose="020B0604030504040204" pitchFamily="34" charset="-128"/>
              <a:ea typeface="Meiryo" panose="020B0604030504040204" pitchFamily="34" charset="-128"/>
              <a:cs typeface="Arial"/>
            </a:endParaRP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1217414352"/>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a:solidFill>
                  <a:srgbClr val="FFFFFF"/>
                </a:solidFill>
                <a:latin typeface="Meiryo" panose="020B0604030504040204" pitchFamily="34" charset="-128"/>
                <a:ea typeface="Meiryo" panose="020B0604030504040204" pitchFamily="34" charset="-128"/>
                <a:cs typeface="Arial"/>
              </a:rPr>
              <a:t>クラウドの役割と</a:t>
            </a:r>
            <a:endParaRPr lang="en-US" altLang="ja-JP" dirty="0">
              <a:solidFill>
                <a:srgbClr val="FFFFFF"/>
              </a:solidFill>
              <a:latin typeface="Meiryo" panose="020B0604030504040204" pitchFamily="34" charset="-128"/>
              <a:ea typeface="Meiryo" panose="020B0604030504040204" pitchFamily="34" charset="-128"/>
              <a:cs typeface="Arial"/>
            </a:endParaRPr>
          </a:p>
          <a:p>
            <a:pPr algn="r"/>
            <a:r>
              <a:rPr lang="ja-JP" altLang="en-US">
                <a:solidFill>
                  <a:srgbClr val="FFFFFF"/>
                </a:solidFill>
                <a:latin typeface="Meiryo" panose="020B0604030504040204" pitchFamily="34" charset="-128"/>
                <a:ea typeface="Meiryo" panose="020B0604030504040204" pitchFamily="34" charset="-128"/>
                <a:cs typeface="Arial"/>
              </a:rPr>
              <a:t>コンピューティングの新しい常識</a:t>
            </a:r>
            <a:endParaRPr lang="en-US" altLang="ja-JP" dirty="0">
              <a:solidFill>
                <a:srgbClr val="FFFFFF"/>
              </a:solidFill>
              <a:latin typeface="Meiryo" panose="020B0604030504040204" pitchFamily="34" charset="-128"/>
              <a:ea typeface="Meiryo" panose="020B0604030504040204" pitchFamily="34" charset="-128"/>
              <a:cs typeface="Arial"/>
            </a:endParaRP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2439143356"/>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p:cNvSpPr/>
          <p:nvPr/>
        </p:nvSpPr>
        <p:spPr>
          <a:xfrm>
            <a:off x="486570" y="4368799"/>
            <a:ext cx="8223250" cy="1343593"/>
          </a:xfrm>
          <a:prstGeom prst="roundRect">
            <a:avLst>
              <a:gd name="adj" fmla="val 50000"/>
            </a:avLst>
          </a:prstGeom>
          <a:solidFill>
            <a:schemeClr val="accent5">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3600">
                <a:solidFill>
                  <a:srgbClr val="0000FF"/>
                </a:solidFill>
                <a:latin typeface="Meiryo" panose="020B0604030504040204" pitchFamily="34" charset="-128"/>
                <a:ea typeface="Meiryo" panose="020B0604030504040204" pitchFamily="34" charset="-128"/>
                <a:cs typeface="ＭＳ Ｐゴシック"/>
              </a:rPr>
              <a:t>ネットワーク</a:t>
            </a:r>
            <a:endParaRPr lang="en-US" altLang="ja-JP" sz="3600" dirty="0">
              <a:solidFill>
                <a:srgbClr val="0000FF"/>
              </a:solidFill>
              <a:latin typeface="Meiryo" panose="020B0604030504040204" pitchFamily="34" charset="-128"/>
              <a:ea typeface="Meiryo" panose="020B0604030504040204" pitchFamily="34" charset="-128"/>
              <a:cs typeface="ＭＳ Ｐゴシック"/>
            </a:endParaRPr>
          </a:p>
          <a:p>
            <a:pPr algn="ctr"/>
            <a:r>
              <a:rPr kumimoji="1" lang="ja-JP" altLang="en-US">
                <a:solidFill>
                  <a:srgbClr val="0000FF"/>
                </a:solidFill>
                <a:latin typeface="Meiryo" panose="020B0604030504040204" pitchFamily="34" charset="-128"/>
                <a:ea typeface="Meiryo" panose="020B0604030504040204" pitchFamily="34" charset="-128"/>
                <a:cs typeface="ＭＳ Ｐゴシック"/>
              </a:rPr>
              <a:t>インターネットや専用回線</a:t>
            </a:r>
            <a:endParaRPr kumimoji="1" lang="en-US" altLang="ja-JP" dirty="0">
              <a:solidFill>
                <a:srgbClr val="0000FF"/>
              </a:solidFill>
              <a:latin typeface="Meiryo" panose="020B0604030504040204" pitchFamily="34" charset="-128"/>
              <a:ea typeface="Meiryo" panose="020B0604030504040204" pitchFamily="34" charset="-128"/>
              <a:cs typeface="ＭＳ Ｐゴシック"/>
            </a:endParaRPr>
          </a:p>
        </p:txBody>
      </p:sp>
      <p:sp>
        <p:nvSpPr>
          <p:cNvPr id="8" name="正方形/長方形 7"/>
          <p:cNvSpPr/>
          <p:nvPr/>
        </p:nvSpPr>
        <p:spPr>
          <a:xfrm>
            <a:off x="458788" y="1276350"/>
            <a:ext cx="8223250" cy="3016250"/>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5" name="タイトル 4"/>
          <p:cNvSpPr>
            <a:spLocks noGrp="1"/>
          </p:cNvSpPr>
          <p:nvPr>
            <p:ph type="title"/>
          </p:nvPr>
        </p:nvSpPr>
        <p:spPr/>
        <p:txBody>
          <a:bodyPr/>
          <a:lstStyle/>
          <a:p>
            <a:r>
              <a:rPr kumimoji="1" lang="ja-JP" altLang="en-US" dirty="0"/>
              <a:t>コレ一枚で</a:t>
            </a:r>
            <a:r>
              <a:rPr kumimoji="1" lang="ja-JP" altLang="en-US"/>
              <a:t>わかるクラウド・コンピューティング</a:t>
            </a:r>
            <a:endParaRPr kumimoji="1" lang="ja-JP" altLang="en-US" dirty="0"/>
          </a:p>
        </p:txBody>
      </p:sp>
      <p:sp>
        <p:nvSpPr>
          <p:cNvPr id="6" name="正方形/長方形 5"/>
          <p:cNvSpPr/>
          <p:nvPr/>
        </p:nvSpPr>
        <p:spPr>
          <a:xfrm>
            <a:off x="672307" y="1200150"/>
            <a:ext cx="7819231" cy="2178050"/>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7" name="正方形/長方形 6"/>
          <p:cNvSpPr/>
          <p:nvPr/>
        </p:nvSpPr>
        <p:spPr>
          <a:xfrm>
            <a:off x="826296" y="1098550"/>
            <a:ext cx="7491410" cy="1098550"/>
          </a:xfrm>
          <a:prstGeom prst="rect">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8" name="角丸四角形 17"/>
          <p:cNvSpPr/>
          <p:nvPr/>
        </p:nvSpPr>
        <p:spPr>
          <a:xfrm>
            <a:off x="1004358" y="3543299"/>
            <a:ext cx="2881447" cy="594863"/>
          </a:xfrm>
          <a:prstGeom prst="roundRect">
            <a:avLst>
              <a:gd name="adj" fmla="val 0"/>
            </a:avLst>
          </a:prstGeom>
          <a:noFill/>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kumimoji="1" lang="ja-JP" altLang="en-US" b="1" dirty="0">
                <a:solidFill>
                  <a:srgbClr val="FFFFFF"/>
                </a:solidFill>
                <a:latin typeface="Meiryo" panose="020B0604030504040204" pitchFamily="34" charset="-128"/>
                <a:ea typeface="Meiryo" panose="020B0604030504040204" pitchFamily="34" charset="-128"/>
                <a:cs typeface="ＭＳ Ｐゴシック"/>
              </a:rPr>
              <a:t>インフラストラクチャー</a:t>
            </a:r>
          </a:p>
        </p:txBody>
      </p:sp>
      <p:sp>
        <p:nvSpPr>
          <p:cNvPr id="19" name="角丸四角形 18"/>
          <p:cNvSpPr/>
          <p:nvPr/>
        </p:nvSpPr>
        <p:spPr>
          <a:xfrm>
            <a:off x="1004358" y="2514600"/>
            <a:ext cx="2881447" cy="520700"/>
          </a:xfrm>
          <a:prstGeom prst="roundRect">
            <a:avLst>
              <a:gd name="adj" fmla="val 0"/>
            </a:avLst>
          </a:prstGeom>
          <a:noFill/>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kumimoji="1" lang="ja-JP" altLang="en-US" b="1" dirty="0">
                <a:solidFill>
                  <a:srgbClr val="FFFFFF"/>
                </a:solidFill>
                <a:latin typeface="Meiryo" panose="020B0604030504040204" pitchFamily="34" charset="-128"/>
                <a:ea typeface="Meiryo" panose="020B0604030504040204" pitchFamily="34" charset="-128"/>
                <a:cs typeface="ＭＳ Ｐゴシック"/>
              </a:rPr>
              <a:t>プラットフォーム</a:t>
            </a:r>
          </a:p>
        </p:txBody>
      </p:sp>
      <p:sp>
        <p:nvSpPr>
          <p:cNvPr id="20" name="角丸四角形 19"/>
          <p:cNvSpPr/>
          <p:nvPr/>
        </p:nvSpPr>
        <p:spPr>
          <a:xfrm>
            <a:off x="1004358" y="1397000"/>
            <a:ext cx="2881447" cy="533400"/>
          </a:xfrm>
          <a:prstGeom prst="roundRect">
            <a:avLst>
              <a:gd name="adj" fmla="val 0"/>
            </a:avLst>
          </a:prstGeom>
          <a:noFill/>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kumimoji="1" lang="ja-JP" altLang="en-US" b="1" dirty="0">
                <a:solidFill>
                  <a:srgbClr val="FFFFFF"/>
                </a:solidFill>
                <a:latin typeface="Meiryo" panose="020B0604030504040204" pitchFamily="34" charset="-128"/>
                <a:ea typeface="Meiryo" panose="020B0604030504040204" pitchFamily="34" charset="-128"/>
                <a:cs typeface="ＭＳ Ｐゴシック"/>
              </a:rPr>
              <a:t>アプリケーション</a:t>
            </a:r>
          </a:p>
        </p:txBody>
      </p:sp>
      <p:sp>
        <p:nvSpPr>
          <p:cNvPr id="21" name="正方形/長方形 20"/>
          <p:cNvSpPr/>
          <p:nvPr/>
        </p:nvSpPr>
        <p:spPr>
          <a:xfrm>
            <a:off x="3917951" y="3543300"/>
            <a:ext cx="1360488" cy="29210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200" dirty="0">
                <a:solidFill>
                  <a:srgbClr val="0000FF"/>
                </a:solidFill>
                <a:latin typeface="Meiryo" panose="020B0604030504040204" pitchFamily="34" charset="-128"/>
                <a:ea typeface="Meiryo" panose="020B0604030504040204" pitchFamily="34" charset="-128"/>
                <a:cs typeface="ＭＳ Ｐゴシック"/>
              </a:rPr>
              <a:t>計算装置</a:t>
            </a:r>
          </a:p>
        </p:txBody>
      </p:sp>
      <p:sp>
        <p:nvSpPr>
          <p:cNvPr id="22" name="正方形/長方形 21"/>
          <p:cNvSpPr/>
          <p:nvPr/>
        </p:nvSpPr>
        <p:spPr>
          <a:xfrm>
            <a:off x="5329238" y="3543300"/>
            <a:ext cx="1333501" cy="29210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200" dirty="0">
                <a:solidFill>
                  <a:srgbClr val="0000FF"/>
                </a:solidFill>
                <a:latin typeface="Meiryo" panose="020B0604030504040204" pitchFamily="34" charset="-128"/>
                <a:ea typeface="Meiryo" panose="020B0604030504040204" pitchFamily="34" charset="-128"/>
                <a:cs typeface="ＭＳ Ｐゴシック"/>
              </a:rPr>
              <a:t>記憶装置</a:t>
            </a:r>
          </a:p>
        </p:txBody>
      </p:sp>
      <p:sp>
        <p:nvSpPr>
          <p:cNvPr id="23" name="正方形/長方形 22"/>
          <p:cNvSpPr/>
          <p:nvPr/>
        </p:nvSpPr>
        <p:spPr>
          <a:xfrm>
            <a:off x="6705600" y="3543300"/>
            <a:ext cx="1284288" cy="29210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ja-JP" altLang="en-US" sz="1200" dirty="0">
                <a:solidFill>
                  <a:srgbClr val="0000FF"/>
                </a:solidFill>
                <a:latin typeface="Meiryo" panose="020B0604030504040204" pitchFamily="34" charset="-128"/>
                <a:ea typeface="Meiryo" panose="020B0604030504040204" pitchFamily="34" charset="-128"/>
                <a:cs typeface="ＭＳ Ｐゴシック"/>
              </a:rPr>
              <a:t>ネットワーク</a:t>
            </a:r>
            <a:endParaRPr kumimoji="1" lang="ja-JP" altLang="en-US" sz="1200" dirty="0">
              <a:solidFill>
                <a:srgbClr val="0000FF"/>
              </a:solidFill>
              <a:latin typeface="Meiryo" panose="020B0604030504040204" pitchFamily="34" charset="-128"/>
              <a:ea typeface="Meiryo" panose="020B0604030504040204" pitchFamily="34" charset="-128"/>
              <a:cs typeface="ＭＳ Ｐゴシック"/>
            </a:endParaRPr>
          </a:p>
        </p:txBody>
      </p:sp>
      <p:sp>
        <p:nvSpPr>
          <p:cNvPr id="24" name="正方形/長方形 23"/>
          <p:cNvSpPr/>
          <p:nvPr/>
        </p:nvSpPr>
        <p:spPr>
          <a:xfrm>
            <a:off x="3917951" y="2514600"/>
            <a:ext cx="756449" cy="53340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800" dirty="0">
                <a:solidFill>
                  <a:srgbClr val="3366FF"/>
                </a:solidFill>
                <a:latin typeface="Meiryo" panose="020B0604030504040204" pitchFamily="34" charset="-128"/>
                <a:ea typeface="Meiryo" panose="020B0604030504040204" pitchFamily="34" charset="-128"/>
                <a:cs typeface="ＭＳ Ｐゴシック"/>
              </a:rPr>
              <a:t>データ</a:t>
            </a:r>
          </a:p>
          <a:p>
            <a:pPr algn="ctr"/>
            <a:r>
              <a:rPr kumimoji="1" lang="ja-JP" altLang="en-US" sz="800" dirty="0">
                <a:solidFill>
                  <a:srgbClr val="3366FF"/>
                </a:solidFill>
                <a:latin typeface="Meiryo" panose="020B0604030504040204" pitchFamily="34" charset="-128"/>
                <a:ea typeface="Meiryo" panose="020B0604030504040204" pitchFamily="34" charset="-128"/>
                <a:cs typeface="ＭＳ Ｐゴシック"/>
              </a:rPr>
              <a:t>ベース</a:t>
            </a:r>
          </a:p>
        </p:txBody>
      </p:sp>
      <p:sp>
        <p:nvSpPr>
          <p:cNvPr id="25" name="正方形/長方形 24"/>
          <p:cNvSpPr/>
          <p:nvPr/>
        </p:nvSpPr>
        <p:spPr>
          <a:xfrm>
            <a:off x="4742657" y="2514600"/>
            <a:ext cx="756449" cy="53340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800" dirty="0">
                <a:solidFill>
                  <a:srgbClr val="3366FF"/>
                </a:solidFill>
                <a:latin typeface="Meiryo" panose="020B0604030504040204" pitchFamily="34" charset="-128"/>
                <a:ea typeface="Meiryo" panose="020B0604030504040204" pitchFamily="34" charset="-128"/>
                <a:cs typeface="ＭＳ Ｐゴシック"/>
              </a:rPr>
              <a:t>運用管理</a:t>
            </a:r>
          </a:p>
        </p:txBody>
      </p:sp>
      <p:sp>
        <p:nvSpPr>
          <p:cNvPr id="26" name="正方形/長方形 25"/>
          <p:cNvSpPr/>
          <p:nvPr/>
        </p:nvSpPr>
        <p:spPr>
          <a:xfrm>
            <a:off x="5584031" y="2514600"/>
            <a:ext cx="756449" cy="53340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800" dirty="0">
                <a:solidFill>
                  <a:srgbClr val="3366FF"/>
                </a:solidFill>
                <a:latin typeface="Meiryo" panose="020B0604030504040204" pitchFamily="34" charset="-128"/>
                <a:ea typeface="Meiryo" panose="020B0604030504040204" pitchFamily="34" charset="-128"/>
                <a:cs typeface="ＭＳ Ｐゴシック"/>
              </a:rPr>
              <a:t>プログラム</a:t>
            </a:r>
          </a:p>
          <a:p>
            <a:pPr algn="ctr"/>
            <a:r>
              <a:rPr kumimoji="1" lang="ja-JP" altLang="en-US" sz="800" dirty="0">
                <a:solidFill>
                  <a:srgbClr val="3366FF"/>
                </a:solidFill>
                <a:latin typeface="Meiryo" panose="020B0604030504040204" pitchFamily="34" charset="-128"/>
                <a:ea typeface="Meiryo" panose="020B0604030504040204" pitchFamily="34" charset="-128"/>
                <a:cs typeface="ＭＳ Ｐゴシック"/>
              </a:rPr>
              <a:t>実行環境</a:t>
            </a:r>
          </a:p>
        </p:txBody>
      </p:sp>
      <p:sp>
        <p:nvSpPr>
          <p:cNvPr id="27" name="正方形/長方形 26"/>
          <p:cNvSpPr/>
          <p:nvPr/>
        </p:nvSpPr>
        <p:spPr>
          <a:xfrm>
            <a:off x="6407543" y="2514600"/>
            <a:ext cx="756449" cy="53340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800" dirty="0">
                <a:solidFill>
                  <a:srgbClr val="3366FF"/>
                </a:solidFill>
                <a:latin typeface="Meiryo" panose="020B0604030504040204" pitchFamily="34" charset="-128"/>
                <a:ea typeface="Meiryo" panose="020B0604030504040204" pitchFamily="34" charset="-128"/>
                <a:cs typeface="ＭＳ Ｐゴシック"/>
              </a:rPr>
              <a:t>プログラム</a:t>
            </a:r>
          </a:p>
          <a:p>
            <a:pPr algn="ctr"/>
            <a:r>
              <a:rPr lang="ja-JP" altLang="en-US" sz="800" dirty="0">
                <a:solidFill>
                  <a:srgbClr val="3366FF"/>
                </a:solidFill>
                <a:latin typeface="Meiryo" panose="020B0604030504040204" pitchFamily="34" charset="-128"/>
                <a:ea typeface="Meiryo" panose="020B0604030504040204" pitchFamily="34" charset="-128"/>
                <a:cs typeface="ＭＳ Ｐゴシック"/>
              </a:rPr>
              <a:t>開発環境</a:t>
            </a:r>
            <a:endParaRPr kumimoji="1" lang="ja-JP" altLang="en-US" sz="800" dirty="0">
              <a:solidFill>
                <a:srgbClr val="3366FF"/>
              </a:solidFill>
              <a:latin typeface="Meiryo" panose="020B0604030504040204" pitchFamily="34" charset="-128"/>
              <a:ea typeface="Meiryo" panose="020B0604030504040204" pitchFamily="34" charset="-128"/>
              <a:cs typeface="ＭＳ Ｐゴシック"/>
            </a:endParaRPr>
          </a:p>
        </p:txBody>
      </p:sp>
      <p:sp>
        <p:nvSpPr>
          <p:cNvPr id="28" name="正方形/長方形 27"/>
          <p:cNvSpPr/>
          <p:nvPr/>
        </p:nvSpPr>
        <p:spPr>
          <a:xfrm>
            <a:off x="7233439" y="2514600"/>
            <a:ext cx="756449" cy="53340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800" dirty="0">
                <a:solidFill>
                  <a:srgbClr val="3366FF"/>
                </a:solidFill>
                <a:latin typeface="Meiryo" panose="020B0604030504040204" pitchFamily="34" charset="-128"/>
                <a:ea typeface="Meiryo" panose="020B0604030504040204" pitchFamily="34" charset="-128"/>
                <a:cs typeface="ＭＳ Ｐゴシック"/>
              </a:rPr>
              <a:t>認証管理</a:t>
            </a:r>
          </a:p>
        </p:txBody>
      </p:sp>
      <p:sp>
        <p:nvSpPr>
          <p:cNvPr id="29" name="正方形/長方形 28"/>
          <p:cNvSpPr/>
          <p:nvPr/>
        </p:nvSpPr>
        <p:spPr>
          <a:xfrm>
            <a:off x="3916757" y="1397000"/>
            <a:ext cx="589762" cy="53340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800" dirty="0">
                <a:solidFill>
                  <a:srgbClr val="33ACBD"/>
                </a:solidFill>
                <a:latin typeface="Meiryo" panose="020B0604030504040204" pitchFamily="34" charset="-128"/>
                <a:ea typeface="Meiryo" panose="020B0604030504040204" pitchFamily="34" charset="-128"/>
                <a:cs typeface="ＭＳ Ｐゴシック"/>
              </a:rPr>
              <a:t>電子</a:t>
            </a:r>
          </a:p>
          <a:p>
            <a:pPr algn="ctr"/>
            <a:r>
              <a:rPr kumimoji="1" lang="ja-JP" altLang="en-US" sz="800" dirty="0">
                <a:solidFill>
                  <a:srgbClr val="33ACBD"/>
                </a:solidFill>
                <a:latin typeface="Meiryo" panose="020B0604030504040204" pitchFamily="34" charset="-128"/>
                <a:ea typeface="Meiryo" panose="020B0604030504040204" pitchFamily="34" charset="-128"/>
                <a:cs typeface="ＭＳ Ｐゴシック"/>
              </a:rPr>
              <a:t>メール</a:t>
            </a:r>
          </a:p>
        </p:txBody>
      </p:sp>
      <p:sp>
        <p:nvSpPr>
          <p:cNvPr id="30" name="正方形/長方形 29"/>
          <p:cNvSpPr/>
          <p:nvPr/>
        </p:nvSpPr>
        <p:spPr>
          <a:xfrm>
            <a:off x="4546601" y="1397000"/>
            <a:ext cx="648499" cy="53340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en-US" altLang="ja-JP" sz="800" dirty="0">
                <a:solidFill>
                  <a:srgbClr val="33ACBD"/>
                </a:solidFill>
                <a:latin typeface="Meiryo" panose="020B0604030504040204" pitchFamily="34" charset="-128"/>
                <a:ea typeface="Meiryo" panose="020B0604030504040204" pitchFamily="34" charset="-128"/>
                <a:cs typeface="ＭＳ Ｐゴシック"/>
              </a:rPr>
              <a:t>SNS</a:t>
            </a:r>
            <a:endParaRPr kumimoji="1" lang="ja-JP" altLang="en-US" sz="800" dirty="0">
              <a:solidFill>
                <a:srgbClr val="33ACBD"/>
              </a:solidFill>
              <a:latin typeface="Meiryo" panose="020B0604030504040204" pitchFamily="34" charset="-128"/>
              <a:ea typeface="Meiryo" panose="020B0604030504040204" pitchFamily="34" charset="-128"/>
              <a:cs typeface="ＭＳ Ｐゴシック"/>
            </a:endParaRPr>
          </a:p>
        </p:txBody>
      </p:sp>
      <p:sp>
        <p:nvSpPr>
          <p:cNvPr id="31" name="正方形/長方形 30"/>
          <p:cNvSpPr/>
          <p:nvPr/>
        </p:nvSpPr>
        <p:spPr>
          <a:xfrm>
            <a:off x="5234781" y="1397000"/>
            <a:ext cx="648499" cy="53340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800" dirty="0">
                <a:solidFill>
                  <a:srgbClr val="33ACBD"/>
                </a:solidFill>
                <a:latin typeface="Meiryo" panose="020B0604030504040204" pitchFamily="34" charset="-128"/>
                <a:ea typeface="Meiryo" panose="020B0604030504040204" pitchFamily="34" charset="-128"/>
                <a:cs typeface="ＭＳ Ｐゴシック"/>
              </a:rPr>
              <a:t>新聞</a:t>
            </a:r>
          </a:p>
          <a:p>
            <a:pPr algn="ctr"/>
            <a:r>
              <a:rPr lang="ja-JP" altLang="en-US" sz="800" dirty="0">
                <a:solidFill>
                  <a:srgbClr val="33ACBD"/>
                </a:solidFill>
                <a:latin typeface="Meiryo" panose="020B0604030504040204" pitchFamily="34" charset="-128"/>
                <a:ea typeface="Meiryo" panose="020B0604030504040204" pitchFamily="34" charset="-128"/>
                <a:cs typeface="ＭＳ Ｐゴシック"/>
              </a:rPr>
              <a:t>ニュース</a:t>
            </a:r>
            <a:endParaRPr kumimoji="1" lang="ja-JP" altLang="en-US" sz="800" dirty="0">
              <a:solidFill>
                <a:srgbClr val="33ACBD"/>
              </a:solidFill>
              <a:latin typeface="Meiryo" panose="020B0604030504040204" pitchFamily="34" charset="-128"/>
              <a:ea typeface="Meiryo" panose="020B0604030504040204" pitchFamily="34" charset="-128"/>
              <a:cs typeface="ＭＳ Ｐゴシック"/>
            </a:endParaRPr>
          </a:p>
        </p:txBody>
      </p:sp>
      <p:sp>
        <p:nvSpPr>
          <p:cNvPr id="32" name="正方形/長方形 31"/>
          <p:cNvSpPr/>
          <p:nvPr/>
        </p:nvSpPr>
        <p:spPr>
          <a:xfrm>
            <a:off x="5924550" y="1397000"/>
            <a:ext cx="817556" cy="53340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ja-JP" altLang="en-US" sz="800">
                <a:solidFill>
                  <a:srgbClr val="33ACBD"/>
                </a:solidFill>
                <a:latin typeface="Meiryo" panose="020B0604030504040204" pitchFamily="34" charset="-128"/>
                <a:ea typeface="Meiryo" panose="020B0604030504040204" pitchFamily="34" charset="-128"/>
                <a:cs typeface="ＭＳ Ｐゴシック"/>
              </a:rPr>
              <a:t>ショッピング</a:t>
            </a:r>
            <a:endParaRPr kumimoji="1" lang="ja-JP" altLang="en-US" sz="800" dirty="0">
              <a:solidFill>
                <a:srgbClr val="33ACBD"/>
              </a:solidFill>
              <a:latin typeface="Meiryo" panose="020B0604030504040204" pitchFamily="34" charset="-128"/>
              <a:ea typeface="Meiryo" panose="020B0604030504040204" pitchFamily="34" charset="-128"/>
              <a:cs typeface="ＭＳ Ｐゴシック"/>
            </a:endParaRPr>
          </a:p>
        </p:txBody>
      </p:sp>
      <p:sp>
        <p:nvSpPr>
          <p:cNvPr id="33" name="正方形/長方形 32"/>
          <p:cNvSpPr/>
          <p:nvPr/>
        </p:nvSpPr>
        <p:spPr>
          <a:xfrm>
            <a:off x="6785767" y="1397000"/>
            <a:ext cx="634999" cy="53340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800" dirty="0">
                <a:solidFill>
                  <a:srgbClr val="33ACBD"/>
                </a:solidFill>
                <a:latin typeface="Meiryo" panose="020B0604030504040204" pitchFamily="34" charset="-128"/>
                <a:ea typeface="Meiryo" panose="020B0604030504040204" pitchFamily="34" charset="-128"/>
                <a:cs typeface="ＭＳ Ｐゴシック"/>
              </a:rPr>
              <a:t>金融取引</a:t>
            </a:r>
          </a:p>
        </p:txBody>
      </p:sp>
      <p:sp>
        <p:nvSpPr>
          <p:cNvPr id="34" name="正方形/長方形 33"/>
          <p:cNvSpPr/>
          <p:nvPr/>
        </p:nvSpPr>
        <p:spPr>
          <a:xfrm>
            <a:off x="7464427" y="1397000"/>
            <a:ext cx="525461" cy="53340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ja-JP" altLang="en-US" sz="800" dirty="0">
                <a:solidFill>
                  <a:srgbClr val="33ACBD"/>
                </a:solidFill>
                <a:latin typeface="Meiryo" panose="020B0604030504040204" pitchFamily="34" charset="-128"/>
                <a:ea typeface="Meiryo" panose="020B0604030504040204" pitchFamily="34" charset="-128"/>
                <a:cs typeface="ＭＳ Ｐゴシック"/>
              </a:rPr>
              <a:t>財務</a:t>
            </a:r>
          </a:p>
          <a:p>
            <a:pPr algn="ctr"/>
            <a:r>
              <a:rPr kumimoji="1" lang="ja-JP" altLang="en-US" sz="800" dirty="0">
                <a:solidFill>
                  <a:srgbClr val="33ACBD"/>
                </a:solidFill>
                <a:latin typeface="Meiryo" panose="020B0604030504040204" pitchFamily="34" charset="-128"/>
                <a:ea typeface="Meiryo" panose="020B0604030504040204" pitchFamily="34" charset="-128"/>
                <a:cs typeface="ＭＳ Ｐゴシック"/>
              </a:rPr>
              <a:t>会計</a:t>
            </a:r>
          </a:p>
        </p:txBody>
      </p:sp>
      <p:sp>
        <p:nvSpPr>
          <p:cNvPr id="35" name="正方形/長方形 34"/>
          <p:cNvSpPr/>
          <p:nvPr/>
        </p:nvSpPr>
        <p:spPr>
          <a:xfrm>
            <a:off x="3916756" y="3873500"/>
            <a:ext cx="4073131" cy="29210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200" dirty="0">
                <a:solidFill>
                  <a:srgbClr val="0000FF"/>
                </a:solidFill>
                <a:latin typeface="Meiryo" panose="020B0604030504040204" pitchFamily="34" charset="-128"/>
                <a:ea typeface="Meiryo" panose="020B0604030504040204" pitchFamily="34" charset="-128"/>
                <a:cs typeface="ＭＳ Ｐゴシック"/>
              </a:rPr>
              <a:t>施設や設備</a:t>
            </a:r>
          </a:p>
        </p:txBody>
      </p:sp>
      <p:sp>
        <p:nvSpPr>
          <p:cNvPr id="38" name="Freeform 20">
            <a:extLst>
              <a:ext uri="{FF2B5EF4-FFF2-40B4-BE49-F238E27FC236}">
                <a16:creationId xmlns:a16="http://schemas.microsoft.com/office/drawing/2014/main" id="{EAE2642E-76E3-484C-BD57-B23434F02721}"/>
              </a:ext>
            </a:extLst>
          </p:cNvPr>
          <p:cNvSpPr>
            <a:spLocks noEditPoints="1"/>
          </p:cNvSpPr>
          <p:nvPr/>
        </p:nvSpPr>
        <p:spPr bwMode="black">
          <a:xfrm>
            <a:off x="5227942" y="5879093"/>
            <a:ext cx="409970" cy="338005"/>
          </a:xfrm>
          <a:custGeom>
            <a:avLst/>
            <a:gdLst>
              <a:gd name="T0" fmla="*/ 2306 w 2516"/>
              <a:gd name="T1" fmla="*/ 1227 h 1619"/>
              <a:gd name="T2" fmla="*/ 2306 w 2516"/>
              <a:gd name="T3" fmla="*/ 108 h 1619"/>
              <a:gd name="T4" fmla="*/ 2197 w 2516"/>
              <a:gd name="T5" fmla="*/ 0 h 1619"/>
              <a:gd name="T6" fmla="*/ 319 w 2516"/>
              <a:gd name="T7" fmla="*/ 0 h 1619"/>
              <a:gd name="T8" fmla="*/ 211 w 2516"/>
              <a:gd name="T9" fmla="*/ 108 h 1619"/>
              <a:gd name="T10" fmla="*/ 211 w 2516"/>
              <a:gd name="T11" fmla="*/ 1227 h 1619"/>
              <a:gd name="T12" fmla="*/ 0 w 2516"/>
              <a:gd name="T13" fmla="*/ 1484 h 1619"/>
              <a:gd name="T14" fmla="*/ 129 w 2516"/>
              <a:gd name="T15" fmla="*/ 1619 h 1619"/>
              <a:gd name="T16" fmla="*/ 2387 w 2516"/>
              <a:gd name="T17" fmla="*/ 1619 h 1619"/>
              <a:gd name="T18" fmla="*/ 2516 w 2516"/>
              <a:gd name="T19" fmla="*/ 1484 h 1619"/>
              <a:gd name="T20" fmla="*/ 2306 w 2516"/>
              <a:gd name="T21" fmla="*/ 1227 h 1619"/>
              <a:gd name="T22" fmla="*/ 2306 w 2516"/>
              <a:gd name="T23" fmla="*/ 1227 h 1619"/>
              <a:gd name="T24" fmla="*/ 1431 w 2516"/>
              <a:gd name="T25" fmla="*/ 1518 h 1619"/>
              <a:gd name="T26" fmla="*/ 1045 w 2516"/>
              <a:gd name="T27" fmla="*/ 1518 h 1619"/>
              <a:gd name="T28" fmla="*/ 1004 w 2516"/>
              <a:gd name="T29" fmla="*/ 1497 h 1619"/>
              <a:gd name="T30" fmla="*/ 1051 w 2516"/>
              <a:gd name="T31" fmla="*/ 1410 h 1619"/>
              <a:gd name="T32" fmla="*/ 1085 w 2516"/>
              <a:gd name="T33" fmla="*/ 1396 h 1619"/>
              <a:gd name="T34" fmla="*/ 1390 w 2516"/>
              <a:gd name="T35" fmla="*/ 1396 h 1619"/>
              <a:gd name="T36" fmla="*/ 1424 w 2516"/>
              <a:gd name="T37" fmla="*/ 1410 h 1619"/>
              <a:gd name="T38" fmla="*/ 1472 w 2516"/>
              <a:gd name="T39" fmla="*/ 1497 h 1619"/>
              <a:gd name="T40" fmla="*/ 1431 w 2516"/>
              <a:gd name="T41" fmla="*/ 1518 h 1619"/>
              <a:gd name="T42" fmla="*/ 2136 w 2516"/>
              <a:gd name="T43" fmla="*/ 1200 h 1619"/>
              <a:gd name="T44" fmla="*/ 380 w 2516"/>
              <a:gd name="T45" fmla="*/ 1200 h 1619"/>
              <a:gd name="T46" fmla="*/ 380 w 2516"/>
              <a:gd name="T47" fmla="*/ 222 h 1619"/>
              <a:gd name="T48" fmla="*/ 428 w 2516"/>
              <a:gd name="T49" fmla="*/ 169 h 1619"/>
              <a:gd name="T50" fmla="*/ 2089 w 2516"/>
              <a:gd name="T51" fmla="*/ 169 h 1619"/>
              <a:gd name="T52" fmla="*/ 2136 w 2516"/>
              <a:gd name="T53" fmla="*/ 222 h 1619"/>
              <a:gd name="T54" fmla="*/ 2136 w 2516"/>
              <a:gd name="T55" fmla="*/ 1200 h 1619"/>
              <a:gd name="T56" fmla="*/ 2136 w 2516"/>
              <a:gd name="T57" fmla="*/ 1200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16" h="1619">
                <a:moveTo>
                  <a:pt x="2306" y="1227"/>
                </a:moveTo>
                <a:cubicBezTo>
                  <a:pt x="2306" y="108"/>
                  <a:pt x="2306" y="108"/>
                  <a:pt x="2306" y="108"/>
                </a:cubicBezTo>
                <a:cubicBezTo>
                  <a:pt x="2306" y="54"/>
                  <a:pt x="2258" y="0"/>
                  <a:pt x="2197" y="0"/>
                </a:cubicBezTo>
                <a:cubicBezTo>
                  <a:pt x="319" y="0"/>
                  <a:pt x="319" y="0"/>
                  <a:pt x="319" y="0"/>
                </a:cubicBezTo>
                <a:cubicBezTo>
                  <a:pt x="258" y="0"/>
                  <a:pt x="211" y="54"/>
                  <a:pt x="211" y="108"/>
                </a:cubicBezTo>
                <a:cubicBezTo>
                  <a:pt x="211" y="1227"/>
                  <a:pt x="211" y="1227"/>
                  <a:pt x="211" y="1227"/>
                </a:cubicBezTo>
                <a:cubicBezTo>
                  <a:pt x="0" y="1484"/>
                  <a:pt x="0" y="1484"/>
                  <a:pt x="0" y="1484"/>
                </a:cubicBezTo>
                <a:cubicBezTo>
                  <a:pt x="0" y="1558"/>
                  <a:pt x="61" y="1619"/>
                  <a:pt x="129" y="1619"/>
                </a:cubicBezTo>
                <a:cubicBezTo>
                  <a:pt x="2387" y="1619"/>
                  <a:pt x="2387" y="1619"/>
                  <a:pt x="2387" y="1619"/>
                </a:cubicBezTo>
                <a:cubicBezTo>
                  <a:pt x="2455" y="1619"/>
                  <a:pt x="2516" y="1558"/>
                  <a:pt x="2516" y="1484"/>
                </a:cubicBezTo>
                <a:cubicBezTo>
                  <a:pt x="2306" y="1227"/>
                  <a:pt x="2306" y="1227"/>
                  <a:pt x="2306" y="1227"/>
                </a:cubicBezTo>
                <a:cubicBezTo>
                  <a:pt x="2306" y="1227"/>
                  <a:pt x="2306" y="1227"/>
                  <a:pt x="2306" y="1227"/>
                </a:cubicBezTo>
                <a:close/>
                <a:moveTo>
                  <a:pt x="1431" y="1518"/>
                </a:moveTo>
                <a:cubicBezTo>
                  <a:pt x="1045" y="1518"/>
                  <a:pt x="1045" y="1518"/>
                  <a:pt x="1045" y="1518"/>
                </a:cubicBezTo>
                <a:cubicBezTo>
                  <a:pt x="1024" y="1518"/>
                  <a:pt x="1004" y="1504"/>
                  <a:pt x="1004" y="1497"/>
                </a:cubicBezTo>
                <a:cubicBezTo>
                  <a:pt x="1051" y="1410"/>
                  <a:pt x="1051" y="1410"/>
                  <a:pt x="1051" y="1410"/>
                </a:cubicBezTo>
                <a:cubicBezTo>
                  <a:pt x="1051" y="1403"/>
                  <a:pt x="1065" y="1396"/>
                  <a:pt x="1085" y="1396"/>
                </a:cubicBezTo>
                <a:cubicBezTo>
                  <a:pt x="1390" y="1396"/>
                  <a:pt x="1390" y="1396"/>
                  <a:pt x="1390" y="1396"/>
                </a:cubicBezTo>
                <a:cubicBezTo>
                  <a:pt x="1411" y="1396"/>
                  <a:pt x="1424" y="1403"/>
                  <a:pt x="1424" y="1410"/>
                </a:cubicBezTo>
                <a:cubicBezTo>
                  <a:pt x="1472" y="1497"/>
                  <a:pt x="1472" y="1497"/>
                  <a:pt x="1472" y="1497"/>
                </a:cubicBezTo>
                <a:cubicBezTo>
                  <a:pt x="1472" y="1504"/>
                  <a:pt x="1451" y="1518"/>
                  <a:pt x="1431" y="1518"/>
                </a:cubicBezTo>
                <a:close/>
                <a:moveTo>
                  <a:pt x="2136" y="1200"/>
                </a:moveTo>
                <a:cubicBezTo>
                  <a:pt x="380" y="1200"/>
                  <a:pt x="380" y="1200"/>
                  <a:pt x="380" y="1200"/>
                </a:cubicBezTo>
                <a:cubicBezTo>
                  <a:pt x="380" y="222"/>
                  <a:pt x="380" y="222"/>
                  <a:pt x="380" y="222"/>
                </a:cubicBezTo>
                <a:cubicBezTo>
                  <a:pt x="380" y="189"/>
                  <a:pt x="400" y="169"/>
                  <a:pt x="428" y="169"/>
                </a:cubicBezTo>
                <a:cubicBezTo>
                  <a:pt x="2089" y="169"/>
                  <a:pt x="2089" y="169"/>
                  <a:pt x="2089" y="169"/>
                </a:cubicBezTo>
                <a:cubicBezTo>
                  <a:pt x="2116" y="169"/>
                  <a:pt x="2136" y="189"/>
                  <a:pt x="2136" y="222"/>
                </a:cubicBezTo>
                <a:cubicBezTo>
                  <a:pt x="2136" y="1200"/>
                  <a:pt x="2136" y="1200"/>
                  <a:pt x="2136" y="1200"/>
                </a:cubicBezTo>
                <a:cubicBezTo>
                  <a:pt x="2136" y="1200"/>
                  <a:pt x="2136" y="1200"/>
                  <a:pt x="2136" y="1200"/>
                </a:cubicBezTo>
                <a:close/>
              </a:path>
            </a:pathLst>
          </a:custGeom>
          <a:solidFill>
            <a:schemeClr val="tx1"/>
          </a:solidFill>
          <a:ln w="10795" cap="flat" cmpd="sng" algn="ctr">
            <a:noFill/>
            <a:prstDash val="solid"/>
            <a:headEnd type="none" w="med" len="med"/>
            <a:tailEnd type="none" w="med" len="med"/>
          </a:ln>
          <a:effectLst>
            <a:outerShdw blurRad="50800" dist="38100" dir="2700000" algn="tl" rotWithShape="0">
              <a:prstClr val="black">
                <a:alpha val="40000"/>
              </a:prstClr>
            </a:outerShdw>
          </a:effectLst>
        </p:spPr>
        <p:txBody>
          <a:bodyPr vert="horz" wrap="square" lIns="89639" tIns="44819" rIns="89639" bIns="44819" numCol="1" rtlCol="0" anchor="ctr" anchorCtr="0" compatLnSpc="1">
            <a:prstTxWarp prst="textNoShape">
              <a:avLst/>
            </a:prstTxWarp>
          </a:bodyPr>
          <a:lstStyle/>
          <a:p>
            <a:pPr defTabSz="726147">
              <a:defRPr/>
            </a:pPr>
            <a:endParaRPr kumimoji="0" lang="en-US" sz="1765" kern="0" spc="-120" dirty="0">
              <a:solidFill>
                <a:srgbClr val="292929">
                  <a:lumMod val="50000"/>
                </a:srgbClr>
              </a:solidFill>
              <a:latin typeface="Meiryo" panose="020B0604030504040204" pitchFamily="34" charset="-128"/>
              <a:ea typeface="Meiryo" panose="020B0604030504040204" pitchFamily="34" charset="-128"/>
            </a:endParaRPr>
          </a:p>
        </p:txBody>
      </p:sp>
      <p:sp>
        <p:nvSpPr>
          <p:cNvPr id="40" name="円/楕円 39">
            <a:extLst>
              <a:ext uri="{FF2B5EF4-FFF2-40B4-BE49-F238E27FC236}">
                <a16:creationId xmlns:a16="http://schemas.microsoft.com/office/drawing/2014/main" id="{716C566D-A516-4646-8B22-CF9E3DF535DB}"/>
              </a:ext>
            </a:extLst>
          </p:cNvPr>
          <p:cNvSpPr/>
          <p:nvPr/>
        </p:nvSpPr>
        <p:spPr>
          <a:xfrm>
            <a:off x="5491790" y="5998792"/>
            <a:ext cx="180560" cy="151312"/>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 name="フローチャート: 論理積ゲート 40">
            <a:extLst>
              <a:ext uri="{FF2B5EF4-FFF2-40B4-BE49-F238E27FC236}">
                <a16:creationId xmlns:a16="http://schemas.microsoft.com/office/drawing/2014/main" id="{A3F4F458-AB48-B642-B55C-E27EE1724C62}"/>
              </a:ext>
            </a:extLst>
          </p:cNvPr>
          <p:cNvSpPr/>
          <p:nvPr/>
        </p:nvSpPr>
        <p:spPr>
          <a:xfrm rot="16200000">
            <a:off x="5492744" y="6144085"/>
            <a:ext cx="178652" cy="180560"/>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 name="角丸四角形 42">
            <a:extLst>
              <a:ext uri="{FF2B5EF4-FFF2-40B4-BE49-F238E27FC236}">
                <a16:creationId xmlns:a16="http://schemas.microsoft.com/office/drawing/2014/main" id="{188BCA30-2DD6-FB40-8C07-518DFC7228AC}"/>
              </a:ext>
            </a:extLst>
          </p:cNvPr>
          <p:cNvSpPr/>
          <p:nvPr/>
        </p:nvSpPr>
        <p:spPr>
          <a:xfrm flipH="1">
            <a:off x="5897907" y="5913951"/>
            <a:ext cx="245427" cy="316796"/>
          </a:xfrm>
          <a:prstGeom prst="round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44" name="図 43">
            <a:extLst>
              <a:ext uri="{FF2B5EF4-FFF2-40B4-BE49-F238E27FC236}">
                <a16:creationId xmlns:a16="http://schemas.microsoft.com/office/drawing/2014/main" id="{57203B37-E748-504E-B825-355B1C4B371F}"/>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866873" y="5840746"/>
            <a:ext cx="316209" cy="467104"/>
          </a:xfrm>
          <a:prstGeom prst="rect">
            <a:avLst/>
          </a:prstGeom>
        </p:spPr>
      </p:pic>
      <p:pic>
        <p:nvPicPr>
          <p:cNvPr id="45" name="図 44" descr="imgres.jpg">
            <a:extLst>
              <a:ext uri="{FF2B5EF4-FFF2-40B4-BE49-F238E27FC236}">
                <a16:creationId xmlns:a16="http://schemas.microsoft.com/office/drawing/2014/main" id="{2BD86B1E-7E8A-DA49-8925-00CB848A76CB}"/>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885805" y="5883278"/>
            <a:ext cx="506460" cy="347608"/>
          </a:xfrm>
          <a:prstGeom prst="rect">
            <a:avLst/>
          </a:prstGeom>
          <a:effectLst>
            <a:outerShdw blurRad="50800" dist="76200" dir="2700000" algn="tl" rotWithShape="0">
              <a:prstClr val="black">
                <a:alpha val="40000"/>
              </a:prstClr>
            </a:outerShdw>
          </a:effectLst>
        </p:spPr>
      </p:pic>
      <p:pic>
        <p:nvPicPr>
          <p:cNvPr id="46" name="図 45">
            <a:extLst>
              <a:ext uri="{FF2B5EF4-FFF2-40B4-BE49-F238E27FC236}">
                <a16:creationId xmlns:a16="http://schemas.microsoft.com/office/drawing/2014/main" id="{8094BE7C-AA99-F449-8FCE-C60320A68C78}"/>
              </a:ext>
            </a:extLst>
          </p:cNvPr>
          <p:cNvPicPr>
            <a:picLocks noChangeAspect="1"/>
          </p:cNvPicPr>
          <p:nvPr/>
        </p:nvPicPr>
        <p:blipFill>
          <a:blip r:embed="rId5"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3042698" y="5735350"/>
            <a:ext cx="681858" cy="681858"/>
          </a:xfrm>
          <a:prstGeom prst="rect">
            <a:avLst/>
          </a:prstGeom>
          <a:effectLst>
            <a:outerShdw blurRad="50800" dist="38100" dir="2700000" algn="tl" rotWithShape="0">
              <a:prstClr val="black">
                <a:alpha val="40000"/>
              </a:prstClr>
            </a:outerShdw>
          </a:effectLst>
        </p:spPr>
      </p:pic>
      <p:pic>
        <p:nvPicPr>
          <p:cNvPr id="47" name="図 46">
            <a:extLst>
              <a:ext uri="{FF2B5EF4-FFF2-40B4-BE49-F238E27FC236}">
                <a16:creationId xmlns:a16="http://schemas.microsoft.com/office/drawing/2014/main" id="{B5D03FB7-DE55-F447-AC2E-2C248239D36F}"/>
              </a:ext>
            </a:extLst>
          </p:cNvPr>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605118" y="5880027"/>
            <a:ext cx="409970" cy="409970"/>
          </a:xfrm>
          <a:prstGeom prst="rect">
            <a:avLst/>
          </a:prstGeom>
          <a:effectLst>
            <a:outerShdw blurRad="50800" dist="38100" dir="2700000" algn="tl" rotWithShape="0">
              <a:prstClr val="black">
                <a:alpha val="40000"/>
              </a:prstClr>
            </a:outerShdw>
          </a:effectLst>
        </p:spPr>
      </p:pic>
      <p:sp>
        <p:nvSpPr>
          <p:cNvPr id="49" name="円/楕円 48">
            <a:extLst>
              <a:ext uri="{FF2B5EF4-FFF2-40B4-BE49-F238E27FC236}">
                <a16:creationId xmlns:a16="http://schemas.microsoft.com/office/drawing/2014/main" id="{172A5BDE-067B-F041-99B9-335B9A2EE976}"/>
              </a:ext>
            </a:extLst>
          </p:cNvPr>
          <p:cNvSpPr/>
          <p:nvPr/>
        </p:nvSpPr>
        <p:spPr>
          <a:xfrm>
            <a:off x="6035028" y="6029312"/>
            <a:ext cx="180560" cy="151312"/>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 name="フローチャート: 論理積ゲート 49">
            <a:extLst>
              <a:ext uri="{FF2B5EF4-FFF2-40B4-BE49-F238E27FC236}">
                <a16:creationId xmlns:a16="http://schemas.microsoft.com/office/drawing/2014/main" id="{F2C87205-A522-4A4D-9C61-942C58011FD3}"/>
              </a:ext>
            </a:extLst>
          </p:cNvPr>
          <p:cNvSpPr/>
          <p:nvPr/>
        </p:nvSpPr>
        <p:spPr>
          <a:xfrm rot="16200000">
            <a:off x="6035982" y="6174605"/>
            <a:ext cx="178652" cy="180560"/>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4155697237"/>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659F5492-2BC2-D948-A008-B479A9BEDC22}"/>
              </a:ext>
            </a:extLst>
          </p:cNvPr>
          <p:cNvSpPr>
            <a:spLocks noGrp="1"/>
          </p:cNvSpPr>
          <p:nvPr>
            <p:ph type="title"/>
          </p:nvPr>
        </p:nvSpPr>
        <p:spPr>
          <a:xfrm>
            <a:off x="230400" y="266400"/>
            <a:ext cx="8856133" cy="416221"/>
          </a:xfrm>
        </p:spPr>
        <p:txBody>
          <a:bodyPr lIns="0" rIns="0"/>
          <a:lstStyle/>
          <a:p>
            <a:r>
              <a:rPr kumimoji="1" lang="ja-JP" altLang="en-US" sz="2700" dirty="0"/>
              <a:t>「クラウド・コンピューティング」という名称の由来</a:t>
            </a:r>
          </a:p>
        </p:txBody>
      </p:sp>
      <p:pic>
        <p:nvPicPr>
          <p:cNvPr id="4" name="図 3">
            <a:extLst>
              <a:ext uri="{FF2B5EF4-FFF2-40B4-BE49-F238E27FC236}">
                <a16:creationId xmlns:a16="http://schemas.microsoft.com/office/drawing/2014/main" id="{E646C75F-C573-C14B-8882-6D35FA45BA82}"/>
              </a:ext>
            </a:extLst>
          </p:cNvPr>
          <p:cNvPicPr>
            <a:picLocks noChangeAspect="1"/>
          </p:cNvPicPr>
          <p:nvPr/>
        </p:nvPicPr>
        <p:blipFill>
          <a:blip r:embed="rId2"/>
          <a:stretch>
            <a:fillRect/>
          </a:stretch>
        </p:blipFill>
        <p:spPr>
          <a:xfrm>
            <a:off x="62958" y="754644"/>
            <a:ext cx="9045755" cy="5833272"/>
          </a:xfrm>
          <a:prstGeom prst="rect">
            <a:avLst/>
          </a:prstGeom>
        </p:spPr>
      </p:pic>
      <p:pic>
        <p:nvPicPr>
          <p:cNvPr id="5" name="図 4">
            <a:extLst>
              <a:ext uri="{FF2B5EF4-FFF2-40B4-BE49-F238E27FC236}">
                <a16:creationId xmlns:a16="http://schemas.microsoft.com/office/drawing/2014/main" id="{C52D0182-B266-AE4D-9511-2C0F261B79A2}"/>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510632" y="1547424"/>
            <a:ext cx="1223535" cy="1140946"/>
          </a:xfrm>
          <a:prstGeom prst="rect">
            <a:avLst/>
          </a:prstGeom>
        </p:spPr>
      </p:pic>
      <p:pic>
        <p:nvPicPr>
          <p:cNvPr id="6" name="図 5">
            <a:extLst>
              <a:ext uri="{FF2B5EF4-FFF2-40B4-BE49-F238E27FC236}">
                <a16:creationId xmlns:a16="http://schemas.microsoft.com/office/drawing/2014/main" id="{8A1C8773-70FD-0340-825F-01BD754C31D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147230" y="1111361"/>
            <a:ext cx="1223535" cy="1140946"/>
          </a:xfrm>
          <a:prstGeom prst="rect">
            <a:avLst/>
          </a:prstGeom>
        </p:spPr>
      </p:pic>
      <p:pic>
        <p:nvPicPr>
          <p:cNvPr id="7" name="図 6">
            <a:extLst>
              <a:ext uri="{FF2B5EF4-FFF2-40B4-BE49-F238E27FC236}">
                <a16:creationId xmlns:a16="http://schemas.microsoft.com/office/drawing/2014/main" id="{DBD9C428-3E36-2E43-9015-A0C90F3447E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753575" y="1169401"/>
            <a:ext cx="1223535" cy="1140946"/>
          </a:xfrm>
          <a:prstGeom prst="rect">
            <a:avLst/>
          </a:prstGeom>
        </p:spPr>
      </p:pic>
      <p:grpSp>
        <p:nvGrpSpPr>
          <p:cNvPr id="20" name="グループ化 19">
            <a:extLst>
              <a:ext uri="{FF2B5EF4-FFF2-40B4-BE49-F238E27FC236}">
                <a16:creationId xmlns:a16="http://schemas.microsoft.com/office/drawing/2014/main" id="{856C9691-DFAF-9942-A756-F9FD0825A129}"/>
              </a:ext>
            </a:extLst>
          </p:cNvPr>
          <p:cNvGrpSpPr/>
          <p:nvPr/>
        </p:nvGrpSpPr>
        <p:grpSpPr>
          <a:xfrm>
            <a:off x="6383100" y="1102320"/>
            <a:ext cx="939310" cy="900114"/>
            <a:chOff x="7429574" y="1248019"/>
            <a:chExt cx="939310" cy="900114"/>
          </a:xfrm>
        </p:grpSpPr>
        <p:sp>
          <p:nvSpPr>
            <p:cNvPr id="14" name="正方形/長方形 13">
              <a:extLst>
                <a:ext uri="{FF2B5EF4-FFF2-40B4-BE49-F238E27FC236}">
                  <a16:creationId xmlns:a16="http://schemas.microsoft.com/office/drawing/2014/main" id="{1E28D4D2-3ED3-6B4B-BC73-E104A5D90B7A}"/>
                </a:ext>
              </a:extLst>
            </p:cNvPr>
            <p:cNvSpPr/>
            <p:nvPr/>
          </p:nvSpPr>
          <p:spPr>
            <a:xfrm>
              <a:off x="7493649" y="1248019"/>
              <a:ext cx="869555" cy="900114"/>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5" name="正方形/長方形 14">
              <a:extLst>
                <a:ext uri="{FF2B5EF4-FFF2-40B4-BE49-F238E27FC236}">
                  <a16:creationId xmlns:a16="http://schemas.microsoft.com/office/drawing/2014/main" id="{6CB33341-9C6F-4B42-A30C-0CA45353EEB9}"/>
                </a:ext>
              </a:extLst>
            </p:cNvPr>
            <p:cNvSpPr/>
            <p:nvPr/>
          </p:nvSpPr>
          <p:spPr>
            <a:xfrm>
              <a:off x="7462308" y="1552213"/>
              <a:ext cx="869555" cy="580065"/>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6" name="正方形/長方形 15">
              <a:extLst>
                <a:ext uri="{FF2B5EF4-FFF2-40B4-BE49-F238E27FC236}">
                  <a16:creationId xmlns:a16="http://schemas.microsoft.com/office/drawing/2014/main" id="{EC12BB93-D49B-CE4C-8B51-E6DC300BE32C}"/>
                </a:ext>
              </a:extLst>
            </p:cNvPr>
            <p:cNvSpPr/>
            <p:nvPr/>
          </p:nvSpPr>
          <p:spPr>
            <a:xfrm>
              <a:off x="7436647" y="1789069"/>
              <a:ext cx="863875" cy="264479"/>
            </a:xfrm>
            <a:prstGeom prst="rect">
              <a:avLst/>
            </a:prstGeom>
            <a:solidFill>
              <a:schemeClr val="accent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7" name="テキスト ボックス 16">
              <a:extLst>
                <a:ext uri="{FF2B5EF4-FFF2-40B4-BE49-F238E27FC236}">
                  <a16:creationId xmlns:a16="http://schemas.microsoft.com/office/drawing/2014/main" id="{36AEA249-4EBF-A344-A948-B686BB74BCA3}"/>
                </a:ext>
              </a:extLst>
            </p:cNvPr>
            <p:cNvSpPr txBox="1"/>
            <p:nvPr/>
          </p:nvSpPr>
          <p:spPr>
            <a:xfrm>
              <a:off x="7436647" y="1301089"/>
              <a:ext cx="932237" cy="184666"/>
            </a:xfrm>
            <a:prstGeom prst="rect">
              <a:avLst/>
            </a:prstGeom>
            <a:noFill/>
          </p:spPr>
          <p:txBody>
            <a:bodyPr wrap="square" rtlCol="0">
              <a:spAutoFit/>
            </a:bodyPr>
            <a:lstStyle/>
            <a:p>
              <a:pPr algn="ctr"/>
              <a:r>
                <a:rPr kumimoji="1" lang="ja-JP" altLang="en-US" sz="600" b="1">
                  <a:solidFill>
                    <a:schemeClr val="bg1"/>
                  </a:solidFill>
                  <a:latin typeface="Meiryo" panose="020B0604030504040204" pitchFamily="34" charset="-128"/>
                  <a:ea typeface="Meiryo" panose="020B0604030504040204" pitchFamily="34" charset="-128"/>
                  <a:cs typeface="Meiryo" charset="-128"/>
                </a:rPr>
                <a:t>アプリケーション</a:t>
              </a:r>
              <a:endParaRPr kumimoji="1" lang="ja-JP" altLang="en-US" sz="600" b="1" dirty="0">
                <a:solidFill>
                  <a:schemeClr val="bg1"/>
                </a:solidFill>
                <a:latin typeface="Meiryo" panose="020B0604030504040204" pitchFamily="34" charset="-128"/>
                <a:ea typeface="Meiryo" panose="020B0604030504040204" pitchFamily="34" charset="-128"/>
                <a:cs typeface="Meiryo" charset="-128"/>
              </a:endParaRPr>
            </a:p>
          </p:txBody>
        </p:sp>
        <p:sp>
          <p:nvSpPr>
            <p:cNvPr id="18" name="テキスト ボックス 17">
              <a:extLst>
                <a:ext uri="{FF2B5EF4-FFF2-40B4-BE49-F238E27FC236}">
                  <a16:creationId xmlns:a16="http://schemas.microsoft.com/office/drawing/2014/main" id="{620EE0C1-86CC-1941-AB83-30E6BC5F043A}"/>
                </a:ext>
              </a:extLst>
            </p:cNvPr>
            <p:cNvSpPr txBox="1"/>
            <p:nvPr/>
          </p:nvSpPr>
          <p:spPr>
            <a:xfrm>
              <a:off x="7429574" y="1575568"/>
              <a:ext cx="932237" cy="184666"/>
            </a:xfrm>
            <a:prstGeom prst="rect">
              <a:avLst/>
            </a:prstGeom>
            <a:noFill/>
          </p:spPr>
          <p:txBody>
            <a:bodyPr wrap="square" rtlCol="0">
              <a:spAutoFit/>
            </a:bodyPr>
            <a:lstStyle/>
            <a:p>
              <a:pPr algn="ctr"/>
              <a:r>
                <a:rPr kumimoji="1" lang="ja-JP" altLang="en-US" sz="600" b="1">
                  <a:solidFill>
                    <a:schemeClr val="bg1"/>
                  </a:solidFill>
                  <a:latin typeface="Meiryo" panose="020B0604030504040204" pitchFamily="34" charset="-128"/>
                  <a:ea typeface="Meiryo" panose="020B0604030504040204" pitchFamily="34" charset="-128"/>
                  <a:cs typeface="Meiryo" charset="-128"/>
                </a:rPr>
                <a:t>プラットフォーム</a:t>
              </a:r>
              <a:endParaRPr kumimoji="1" lang="ja-JP" altLang="en-US" sz="600" b="1" dirty="0">
                <a:solidFill>
                  <a:schemeClr val="bg1"/>
                </a:solidFill>
                <a:latin typeface="Meiryo" panose="020B0604030504040204" pitchFamily="34" charset="-128"/>
                <a:ea typeface="Meiryo" panose="020B0604030504040204" pitchFamily="34" charset="-128"/>
                <a:cs typeface="Meiryo" charset="-128"/>
              </a:endParaRPr>
            </a:p>
          </p:txBody>
        </p:sp>
        <p:sp>
          <p:nvSpPr>
            <p:cNvPr id="19" name="テキスト ボックス 18">
              <a:extLst>
                <a:ext uri="{FF2B5EF4-FFF2-40B4-BE49-F238E27FC236}">
                  <a16:creationId xmlns:a16="http://schemas.microsoft.com/office/drawing/2014/main" id="{F5388998-5DA1-4345-8265-7A4A0EF721B3}"/>
                </a:ext>
              </a:extLst>
            </p:cNvPr>
            <p:cNvSpPr txBox="1"/>
            <p:nvPr/>
          </p:nvSpPr>
          <p:spPr>
            <a:xfrm>
              <a:off x="7444282" y="1850047"/>
              <a:ext cx="905858" cy="184666"/>
            </a:xfrm>
            <a:prstGeom prst="rect">
              <a:avLst/>
            </a:prstGeom>
            <a:noFill/>
          </p:spPr>
          <p:txBody>
            <a:bodyPr wrap="square" rtlCol="0">
              <a:spAutoFit/>
            </a:bodyPr>
            <a:lstStyle/>
            <a:p>
              <a:pPr algn="ctr"/>
              <a:r>
                <a:rPr kumimoji="1" lang="ja-JP" altLang="en-US" sz="600" b="1">
                  <a:solidFill>
                    <a:schemeClr val="bg1"/>
                  </a:solidFill>
                  <a:latin typeface="Meiryo" panose="020B0604030504040204" pitchFamily="34" charset="-128"/>
                  <a:ea typeface="Meiryo" panose="020B0604030504040204" pitchFamily="34" charset="-128"/>
                  <a:cs typeface="Meiryo" charset="-128"/>
                </a:rPr>
                <a:t>インフラ</a:t>
              </a:r>
              <a:endParaRPr kumimoji="1" lang="ja-JP" altLang="en-US" sz="600" b="1" dirty="0">
                <a:solidFill>
                  <a:schemeClr val="bg1"/>
                </a:solidFill>
                <a:latin typeface="Meiryo" panose="020B0604030504040204" pitchFamily="34" charset="-128"/>
                <a:ea typeface="Meiryo" panose="020B0604030504040204" pitchFamily="34" charset="-128"/>
                <a:cs typeface="Meiryo" charset="-128"/>
              </a:endParaRPr>
            </a:p>
          </p:txBody>
        </p:sp>
      </p:grpSp>
      <p:sp>
        <p:nvSpPr>
          <p:cNvPr id="21" name="左矢印 20">
            <a:extLst>
              <a:ext uri="{FF2B5EF4-FFF2-40B4-BE49-F238E27FC236}">
                <a16:creationId xmlns:a16="http://schemas.microsoft.com/office/drawing/2014/main" id="{E63D098B-F6DB-5844-925E-0BB04147B8E5}"/>
              </a:ext>
            </a:extLst>
          </p:cNvPr>
          <p:cNvSpPr/>
          <p:nvPr/>
        </p:nvSpPr>
        <p:spPr>
          <a:xfrm>
            <a:off x="6048186" y="1313387"/>
            <a:ext cx="199836" cy="477980"/>
          </a:xfrm>
          <a:prstGeom prst="lef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テキスト ボックス 21">
            <a:extLst>
              <a:ext uri="{FF2B5EF4-FFF2-40B4-BE49-F238E27FC236}">
                <a16:creationId xmlns:a16="http://schemas.microsoft.com/office/drawing/2014/main" id="{7942121C-E811-294E-85B9-76594EF9B52B}"/>
              </a:ext>
            </a:extLst>
          </p:cNvPr>
          <p:cNvSpPr txBox="1"/>
          <p:nvPr/>
        </p:nvSpPr>
        <p:spPr>
          <a:xfrm>
            <a:off x="2672924" y="3112455"/>
            <a:ext cx="3773790" cy="800219"/>
          </a:xfrm>
          <a:prstGeom prst="rect">
            <a:avLst/>
          </a:prstGeom>
          <a:noFill/>
        </p:spPr>
        <p:txBody>
          <a:bodyPr wrap="none" rtlCol="0">
            <a:spAutoFit/>
          </a:bodyPr>
          <a:lstStyle/>
          <a:p>
            <a:r>
              <a:rPr kumimoji="1" lang="ja-JP" altLang="en-US" sz="3200">
                <a:solidFill>
                  <a:srgbClr val="0432FF"/>
                </a:solidFill>
                <a:latin typeface="Meiryo" panose="020B0604030504040204" pitchFamily="34" charset="-128"/>
                <a:ea typeface="Meiryo" panose="020B0604030504040204" pitchFamily="34" charset="-128"/>
              </a:rPr>
              <a:t>クラウド（</a:t>
            </a:r>
            <a:r>
              <a:rPr kumimoji="1" lang="en-US" altLang="ja-JP" sz="3200" dirty="0">
                <a:solidFill>
                  <a:srgbClr val="0432FF"/>
                </a:solidFill>
                <a:latin typeface="Meiryo" panose="020B0604030504040204" pitchFamily="34" charset="-128"/>
                <a:ea typeface="Meiryo" panose="020B0604030504040204" pitchFamily="34" charset="-128"/>
              </a:rPr>
              <a:t>Cloud</a:t>
            </a:r>
            <a:r>
              <a:rPr kumimoji="1" lang="ja-JP" altLang="en-US" sz="3200">
                <a:solidFill>
                  <a:srgbClr val="0432FF"/>
                </a:solidFill>
                <a:latin typeface="Meiryo" panose="020B0604030504040204" pitchFamily="34" charset="-128"/>
                <a:ea typeface="Meiryo" panose="020B0604030504040204" pitchFamily="34" charset="-128"/>
              </a:rPr>
              <a:t>）</a:t>
            </a:r>
            <a:endParaRPr kumimoji="1" lang="en-US" altLang="ja-JP" sz="3200" dirty="0">
              <a:solidFill>
                <a:srgbClr val="0432FF"/>
              </a:solidFill>
              <a:latin typeface="Meiryo" panose="020B0604030504040204" pitchFamily="34" charset="-128"/>
              <a:ea typeface="Meiryo" panose="020B0604030504040204" pitchFamily="34" charset="-128"/>
            </a:endParaRPr>
          </a:p>
          <a:p>
            <a:r>
              <a:rPr kumimoji="1" lang="ja-JP" altLang="en-US" sz="1400">
                <a:solidFill>
                  <a:srgbClr val="0432FF"/>
                </a:solidFill>
                <a:latin typeface="Meiryo" panose="020B0604030504040204" pitchFamily="34" charset="-128"/>
                <a:ea typeface="Meiryo" panose="020B0604030504040204" pitchFamily="34" charset="-128"/>
              </a:rPr>
              <a:t>＝ネットワークあるいは</a:t>
            </a:r>
            <a:r>
              <a:rPr lang="ja-JP" altLang="en-US" sz="1400">
                <a:solidFill>
                  <a:srgbClr val="0432FF"/>
                </a:solidFill>
                <a:latin typeface="Meiryo" panose="020B0604030504040204" pitchFamily="34" charset="-128"/>
                <a:ea typeface="Meiryo" panose="020B0604030504040204" pitchFamily="34" charset="-128"/>
              </a:rPr>
              <a:t>インターネット</a:t>
            </a:r>
            <a:endParaRPr kumimoji="1" lang="en-US" altLang="ja-JP" sz="1400" dirty="0">
              <a:solidFill>
                <a:srgbClr val="0432FF"/>
              </a:solidFill>
              <a:latin typeface="Meiryo" panose="020B0604030504040204" pitchFamily="34" charset="-128"/>
              <a:ea typeface="Meiryo" panose="020B0604030504040204" pitchFamily="34" charset="-128"/>
            </a:endParaRPr>
          </a:p>
        </p:txBody>
      </p:sp>
      <p:sp>
        <p:nvSpPr>
          <p:cNvPr id="23" name="テキスト ボックス 22">
            <a:extLst>
              <a:ext uri="{FF2B5EF4-FFF2-40B4-BE49-F238E27FC236}">
                <a16:creationId xmlns:a16="http://schemas.microsoft.com/office/drawing/2014/main" id="{FD554E3B-6253-1A4B-BBCB-5A9593B6CECE}"/>
              </a:ext>
            </a:extLst>
          </p:cNvPr>
          <p:cNvSpPr txBox="1"/>
          <p:nvPr/>
        </p:nvSpPr>
        <p:spPr>
          <a:xfrm>
            <a:off x="3659396" y="5985927"/>
            <a:ext cx="4339650" cy="461665"/>
          </a:xfrm>
          <a:prstGeom prst="rect">
            <a:avLst/>
          </a:prstGeom>
          <a:noFill/>
        </p:spPr>
        <p:txBody>
          <a:bodyPr wrap="none" rtlCol="0">
            <a:spAutoFit/>
          </a:bodyPr>
          <a:lstStyle/>
          <a:p>
            <a:r>
              <a:rPr kumimoji="1" lang="ja-JP" altLang="en-US" sz="1200">
                <a:solidFill>
                  <a:srgbClr val="0432FF"/>
                </a:solidFill>
                <a:latin typeface="Meiryo" panose="020B0604030504040204" pitchFamily="34" charset="-128"/>
                <a:ea typeface="Meiryo" panose="020B0604030504040204" pitchFamily="34" charset="-128"/>
              </a:rPr>
              <a:t>ネットワークの向こう側にあるコンピュータ（サーバー）を</a:t>
            </a:r>
            <a:endParaRPr kumimoji="1" lang="en-US" altLang="ja-JP" sz="1200" dirty="0">
              <a:solidFill>
                <a:srgbClr val="0432FF"/>
              </a:solidFill>
              <a:latin typeface="Meiryo" panose="020B0604030504040204" pitchFamily="34" charset="-128"/>
              <a:ea typeface="Meiryo" panose="020B0604030504040204" pitchFamily="34" charset="-128"/>
            </a:endParaRPr>
          </a:p>
          <a:p>
            <a:r>
              <a:rPr kumimoji="1" lang="ja-JP" altLang="en-US" sz="1200">
                <a:solidFill>
                  <a:srgbClr val="0432FF"/>
                </a:solidFill>
                <a:latin typeface="Meiryo" panose="020B0604030504040204" pitchFamily="34" charset="-128"/>
                <a:ea typeface="Meiryo" panose="020B0604030504040204" pitchFamily="34" charset="-128"/>
              </a:rPr>
              <a:t>ネットワークを介して使う仕組み</a:t>
            </a:r>
          </a:p>
        </p:txBody>
      </p:sp>
      <p:sp>
        <p:nvSpPr>
          <p:cNvPr id="24" name="テキスト ボックス 23">
            <a:extLst>
              <a:ext uri="{FF2B5EF4-FFF2-40B4-BE49-F238E27FC236}">
                <a16:creationId xmlns:a16="http://schemas.microsoft.com/office/drawing/2014/main" id="{6D013371-EBD1-144C-8432-5434723FBC80}"/>
              </a:ext>
            </a:extLst>
          </p:cNvPr>
          <p:cNvSpPr txBox="1"/>
          <p:nvPr/>
        </p:nvSpPr>
        <p:spPr>
          <a:xfrm>
            <a:off x="997792" y="5937118"/>
            <a:ext cx="2698175" cy="553998"/>
          </a:xfrm>
          <a:prstGeom prst="rect">
            <a:avLst/>
          </a:prstGeom>
          <a:noFill/>
        </p:spPr>
        <p:txBody>
          <a:bodyPr wrap="none" rtlCol="0">
            <a:spAutoFit/>
          </a:bodyPr>
          <a:lstStyle/>
          <a:p>
            <a:r>
              <a:rPr kumimoji="1" lang="ja-JP" altLang="en-US" sz="1400" b="1">
                <a:solidFill>
                  <a:srgbClr val="0432FF"/>
                </a:solidFill>
                <a:latin typeface="Meiryo" panose="020B0604030504040204" pitchFamily="34" charset="-128"/>
                <a:ea typeface="Meiryo" panose="020B0604030504040204" pitchFamily="34" charset="-128"/>
              </a:rPr>
              <a:t>クラウド・コンピューティング</a:t>
            </a:r>
            <a:endParaRPr kumimoji="1" lang="en-US" altLang="ja-JP" sz="1400" b="1" dirty="0">
              <a:solidFill>
                <a:srgbClr val="0432FF"/>
              </a:solidFill>
              <a:latin typeface="Meiryo" panose="020B0604030504040204" pitchFamily="34" charset="-128"/>
              <a:ea typeface="Meiryo" panose="020B0604030504040204" pitchFamily="34" charset="-128"/>
            </a:endParaRPr>
          </a:p>
          <a:p>
            <a:pPr algn="r"/>
            <a:r>
              <a:rPr lang="en-US" altLang="ja-JP" sz="1600" dirty="0">
                <a:solidFill>
                  <a:srgbClr val="0432FF"/>
                </a:solidFill>
                <a:latin typeface="Meiryo" panose="020B0604030504040204" pitchFamily="34" charset="-128"/>
                <a:ea typeface="Meiryo" panose="020B0604030504040204" pitchFamily="34" charset="-128"/>
              </a:rPr>
              <a:t>Cloud Computing</a:t>
            </a:r>
            <a:endParaRPr kumimoji="1" lang="ja-JP" altLang="en-US" sz="1600">
              <a:solidFill>
                <a:srgbClr val="0432FF"/>
              </a:solidFill>
              <a:latin typeface="Meiryo" panose="020B0604030504040204" pitchFamily="34" charset="-128"/>
              <a:ea typeface="Meiryo" panose="020B0604030504040204" pitchFamily="34" charset="-128"/>
            </a:endParaRPr>
          </a:p>
        </p:txBody>
      </p:sp>
      <p:sp>
        <p:nvSpPr>
          <p:cNvPr id="26" name="Freeform 20">
            <a:extLst>
              <a:ext uri="{FF2B5EF4-FFF2-40B4-BE49-F238E27FC236}">
                <a16:creationId xmlns:a16="http://schemas.microsoft.com/office/drawing/2014/main" id="{29625A57-B0BD-5540-83E7-78228FBAECF3}"/>
              </a:ext>
            </a:extLst>
          </p:cNvPr>
          <p:cNvSpPr>
            <a:spLocks noEditPoints="1"/>
          </p:cNvSpPr>
          <p:nvPr/>
        </p:nvSpPr>
        <p:spPr bwMode="black">
          <a:xfrm>
            <a:off x="5052970" y="4984146"/>
            <a:ext cx="375430" cy="326690"/>
          </a:xfrm>
          <a:custGeom>
            <a:avLst/>
            <a:gdLst>
              <a:gd name="T0" fmla="*/ 2306 w 2516"/>
              <a:gd name="T1" fmla="*/ 1227 h 1619"/>
              <a:gd name="T2" fmla="*/ 2306 w 2516"/>
              <a:gd name="T3" fmla="*/ 108 h 1619"/>
              <a:gd name="T4" fmla="*/ 2197 w 2516"/>
              <a:gd name="T5" fmla="*/ 0 h 1619"/>
              <a:gd name="T6" fmla="*/ 319 w 2516"/>
              <a:gd name="T7" fmla="*/ 0 h 1619"/>
              <a:gd name="T8" fmla="*/ 211 w 2516"/>
              <a:gd name="T9" fmla="*/ 108 h 1619"/>
              <a:gd name="T10" fmla="*/ 211 w 2516"/>
              <a:gd name="T11" fmla="*/ 1227 h 1619"/>
              <a:gd name="T12" fmla="*/ 0 w 2516"/>
              <a:gd name="T13" fmla="*/ 1484 h 1619"/>
              <a:gd name="T14" fmla="*/ 129 w 2516"/>
              <a:gd name="T15" fmla="*/ 1619 h 1619"/>
              <a:gd name="T16" fmla="*/ 2387 w 2516"/>
              <a:gd name="T17" fmla="*/ 1619 h 1619"/>
              <a:gd name="T18" fmla="*/ 2516 w 2516"/>
              <a:gd name="T19" fmla="*/ 1484 h 1619"/>
              <a:gd name="T20" fmla="*/ 2306 w 2516"/>
              <a:gd name="T21" fmla="*/ 1227 h 1619"/>
              <a:gd name="T22" fmla="*/ 2306 w 2516"/>
              <a:gd name="T23" fmla="*/ 1227 h 1619"/>
              <a:gd name="T24" fmla="*/ 1431 w 2516"/>
              <a:gd name="T25" fmla="*/ 1518 h 1619"/>
              <a:gd name="T26" fmla="*/ 1045 w 2516"/>
              <a:gd name="T27" fmla="*/ 1518 h 1619"/>
              <a:gd name="T28" fmla="*/ 1004 w 2516"/>
              <a:gd name="T29" fmla="*/ 1497 h 1619"/>
              <a:gd name="T30" fmla="*/ 1051 w 2516"/>
              <a:gd name="T31" fmla="*/ 1410 h 1619"/>
              <a:gd name="T32" fmla="*/ 1085 w 2516"/>
              <a:gd name="T33" fmla="*/ 1396 h 1619"/>
              <a:gd name="T34" fmla="*/ 1390 w 2516"/>
              <a:gd name="T35" fmla="*/ 1396 h 1619"/>
              <a:gd name="T36" fmla="*/ 1424 w 2516"/>
              <a:gd name="T37" fmla="*/ 1410 h 1619"/>
              <a:gd name="T38" fmla="*/ 1472 w 2516"/>
              <a:gd name="T39" fmla="*/ 1497 h 1619"/>
              <a:gd name="T40" fmla="*/ 1431 w 2516"/>
              <a:gd name="T41" fmla="*/ 1518 h 1619"/>
              <a:gd name="T42" fmla="*/ 2136 w 2516"/>
              <a:gd name="T43" fmla="*/ 1200 h 1619"/>
              <a:gd name="T44" fmla="*/ 380 w 2516"/>
              <a:gd name="T45" fmla="*/ 1200 h 1619"/>
              <a:gd name="T46" fmla="*/ 380 w 2516"/>
              <a:gd name="T47" fmla="*/ 222 h 1619"/>
              <a:gd name="T48" fmla="*/ 428 w 2516"/>
              <a:gd name="T49" fmla="*/ 169 h 1619"/>
              <a:gd name="T50" fmla="*/ 2089 w 2516"/>
              <a:gd name="T51" fmla="*/ 169 h 1619"/>
              <a:gd name="T52" fmla="*/ 2136 w 2516"/>
              <a:gd name="T53" fmla="*/ 222 h 1619"/>
              <a:gd name="T54" fmla="*/ 2136 w 2516"/>
              <a:gd name="T55" fmla="*/ 1200 h 1619"/>
              <a:gd name="T56" fmla="*/ 2136 w 2516"/>
              <a:gd name="T57" fmla="*/ 1200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16" h="1619">
                <a:moveTo>
                  <a:pt x="2306" y="1227"/>
                </a:moveTo>
                <a:cubicBezTo>
                  <a:pt x="2306" y="108"/>
                  <a:pt x="2306" y="108"/>
                  <a:pt x="2306" y="108"/>
                </a:cubicBezTo>
                <a:cubicBezTo>
                  <a:pt x="2306" y="54"/>
                  <a:pt x="2258" y="0"/>
                  <a:pt x="2197" y="0"/>
                </a:cubicBezTo>
                <a:cubicBezTo>
                  <a:pt x="319" y="0"/>
                  <a:pt x="319" y="0"/>
                  <a:pt x="319" y="0"/>
                </a:cubicBezTo>
                <a:cubicBezTo>
                  <a:pt x="258" y="0"/>
                  <a:pt x="211" y="54"/>
                  <a:pt x="211" y="108"/>
                </a:cubicBezTo>
                <a:cubicBezTo>
                  <a:pt x="211" y="1227"/>
                  <a:pt x="211" y="1227"/>
                  <a:pt x="211" y="1227"/>
                </a:cubicBezTo>
                <a:cubicBezTo>
                  <a:pt x="0" y="1484"/>
                  <a:pt x="0" y="1484"/>
                  <a:pt x="0" y="1484"/>
                </a:cubicBezTo>
                <a:cubicBezTo>
                  <a:pt x="0" y="1558"/>
                  <a:pt x="61" y="1619"/>
                  <a:pt x="129" y="1619"/>
                </a:cubicBezTo>
                <a:cubicBezTo>
                  <a:pt x="2387" y="1619"/>
                  <a:pt x="2387" y="1619"/>
                  <a:pt x="2387" y="1619"/>
                </a:cubicBezTo>
                <a:cubicBezTo>
                  <a:pt x="2455" y="1619"/>
                  <a:pt x="2516" y="1558"/>
                  <a:pt x="2516" y="1484"/>
                </a:cubicBezTo>
                <a:cubicBezTo>
                  <a:pt x="2306" y="1227"/>
                  <a:pt x="2306" y="1227"/>
                  <a:pt x="2306" y="1227"/>
                </a:cubicBezTo>
                <a:cubicBezTo>
                  <a:pt x="2306" y="1227"/>
                  <a:pt x="2306" y="1227"/>
                  <a:pt x="2306" y="1227"/>
                </a:cubicBezTo>
                <a:close/>
                <a:moveTo>
                  <a:pt x="1431" y="1518"/>
                </a:moveTo>
                <a:cubicBezTo>
                  <a:pt x="1045" y="1518"/>
                  <a:pt x="1045" y="1518"/>
                  <a:pt x="1045" y="1518"/>
                </a:cubicBezTo>
                <a:cubicBezTo>
                  <a:pt x="1024" y="1518"/>
                  <a:pt x="1004" y="1504"/>
                  <a:pt x="1004" y="1497"/>
                </a:cubicBezTo>
                <a:cubicBezTo>
                  <a:pt x="1051" y="1410"/>
                  <a:pt x="1051" y="1410"/>
                  <a:pt x="1051" y="1410"/>
                </a:cubicBezTo>
                <a:cubicBezTo>
                  <a:pt x="1051" y="1403"/>
                  <a:pt x="1065" y="1396"/>
                  <a:pt x="1085" y="1396"/>
                </a:cubicBezTo>
                <a:cubicBezTo>
                  <a:pt x="1390" y="1396"/>
                  <a:pt x="1390" y="1396"/>
                  <a:pt x="1390" y="1396"/>
                </a:cubicBezTo>
                <a:cubicBezTo>
                  <a:pt x="1411" y="1396"/>
                  <a:pt x="1424" y="1403"/>
                  <a:pt x="1424" y="1410"/>
                </a:cubicBezTo>
                <a:cubicBezTo>
                  <a:pt x="1472" y="1497"/>
                  <a:pt x="1472" y="1497"/>
                  <a:pt x="1472" y="1497"/>
                </a:cubicBezTo>
                <a:cubicBezTo>
                  <a:pt x="1472" y="1504"/>
                  <a:pt x="1451" y="1518"/>
                  <a:pt x="1431" y="1518"/>
                </a:cubicBezTo>
                <a:close/>
                <a:moveTo>
                  <a:pt x="2136" y="1200"/>
                </a:moveTo>
                <a:cubicBezTo>
                  <a:pt x="380" y="1200"/>
                  <a:pt x="380" y="1200"/>
                  <a:pt x="380" y="1200"/>
                </a:cubicBezTo>
                <a:cubicBezTo>
                  <a:pt x="380" y="222"/>
                  <a:pt x="380" y="222"/>
                  <a:pt x="380" y="222"/>
                </a:cubicBezTo>
                <a:cubicBezTo>
                  <a:pt x="380" y="189"/>
                  <a:pt x="400" y="169"/>
                  <a:pt x="428" y="169"/>
                </a:cubicBezTo>
                <a:cubicBezTo>
                  <a:pt x="2089" y="169"/>
                  <a:pt x="2089" y="169"/>
                  <a:pt x="2089" y="169"/>
                </a:cubicBezTo>
                <a:cubicBezTo>
                  <a:pt x="2116" y="169"/>
                  <a:pt x="2136" y="189"/>
                  <a:pt x="2136" y="222"/>
                </a:cubicBezTo>
                <a:cubicBezTo>
                  <a:pt x="2136" y="1200"/>
                  <a:pt x="2136" y="1200"/>
                  <a:pt x="2136" y="1200"/>
                </a:cubicBezTo>
                <a:cubicBezTo>
                  <a:pt x="2136" y="1200"/>
                  <a:pt x="2136" y="1200"/>
                  <a:pt x="2136" y="1200"/>
                </a:cubicBezTo>
                <a:close/>
              </a:path>
            </a:pathLst>
          </a:custGeom>
          <a:solidFill>
            <a:schemeClr val="tx1"/>
          </a:solidFill>
          <a:ln w="10795" cap="flat" cmpd="sng" algn="ctr">
            <a:noFill/>
            <a:prstDash val="solid"/>
            <a:headEnd type="none" w="med" len="med"/>
            <a:tailEnd type="none" w="med" len="med"/>
          </a:ln>
          <a:effectLst>
            <a:outerShdw blurRad="50800" dist="38100" dir="2700000" algn="tl" rotWithShape="0">
              <a:prstClr val="black">
                <a:alpha val="40000"/>
              </a:prstClr>
            </a:outerShdw>
          </a:effectLst>
        </p:spPr>
        <p:txBody>
          <a:bodyPr vert="horz" wrap="square" lIns="89639" tIns="44819" rIns="89639" bIns="44819" numCol="1" rtlCol="0" anchor="ctr" anchorCtr="0" compatLnSpc="1">
            <a:prstTxWarp prst="textNoShape">
              <a:avLst/>
            </a:prstTxWarp>
          </a:bodyPr>
          <a:lstStyle/>
          <a:p>
            <a:pPr defTabSz="726147">
              <a:defRPr/>
            </a:pPr>
            <a:endParaRPr kumimoji="0" lang="en-US" sz="1765" kern="0" spc="-120" dirty="0">
              <a:solidFill>
                <a:srgbClr val="292929">
                  <a:lumMod val="50000"/>
                </a:srgbClr>
              </a:solidFill>
              <a:latin typeface="Meiryo" panose="020B0604030504040204" pitchFamily="34" charset="-128"/>
              <a:ea typeface="Meiryo" panose="020B0604030504040204" pitchFamily="34" charset="-128"/>
            </a:endParaRPr>
          </a:p>
        </p:txBody>
      </p:sp>
      <p:grpSp>
        <p:nvGrpSpPr>
          <p:cNvPr id="27" name="図形グループ 34">
            <a:extLst>
              <a:ext uri="{FF2B5EF4-FFF2-40B4-BE49-F238E27FC236}">
                <a16:creationId xmlns:a16="http://schemas.microsoft.com/office/drawing/2014/main" id="{E9784832-743C-314A-A8EC-12BBDC676D55}"/>
              </a:ext>
            </a:extLst>
          </p:cNvPr>
          <p:cNvGrpSpPr/>
          <p:nvPr/>
        </p:nvGrpSpPr>
        <p:grpSpPr>
          <a:xfrm>
            <a:off x="5297490" y="5103844"/>
            <a:ext cx="165348" cy="318919"/>
            <a:chOff x="1946324" y="4125162"/>
            <a:chExt cx="969964" cy="2007872"/>
          </a:xfrm>
          <a:effectLst>
            <a:outerShdw blurRad="50800" dist="38100" dir="2700000" algn="tl" rotWithShape="0">
              <a:prstClr val="black">
                <a:alpha val="40000"/>
              </a:prstClr>
            </a:outerShdw>
          </a:effectLst>
        </p:grpSpPr>
        <p:sp>
          <p:nvSpPr>
            <p:cNvPr id="28" name="円/楕円 27">
              <a:extLst>
                <a:ext uri="{FF2B5EF4-FFF2-40B4-BE49-F238E27FC236}">
                  <a16:creationId xmlns:a16="http://schemas.microsoft.com/office/drawing/2014/main" id="{C47E4255-B4D6-6B4F-8A2F-EB489A3F7449}"/>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フローチャート: 論理積ゲート 28">
              <a:extLst>
                <a:ext uri="{FF2B5EF4-FFF2-40B4-BE49-F238E27FC236}">
                  <a16:creationId xmlns:a16="http://schemas.microsoft.com/office/drawing/2014/main" id="{1E7838EF-4BCC-7544-B82B-F158A8376A5D}"/>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0" name="図形グループ 123">
            <a:extLst>
              <a:ext uri="{FF2B5EF4-FFF2-40B4-BE49-F238E27FC236}">
                <a16:creationId xmlns:a16="http://schemas.microsoft.com/office/drawing/2014/main" id="{AE8F50ED-2555-B748-914A-17130EA83D43}"/>
              </a:ext>
            </a:extLst>
          </p:cNvPr>
          <p:cNvGrpSpPr/>
          <p:nvPr/>
        </p:nvGrpSpPr>
        <p:grpSpPr>
          <a:xfrm>
            <a:off x="5684001" y="4945798"/>
            <a:ext cx="289569" cy="427751"/>
            <a:chOff x="1140657" y="4229811"/>
            <a:chExt cx="341289" cy="550466"/>
          </a:xfrm>
        </p:grpSpPr>
        <p:sp>
          <p:nvSpPr>
            <p:cNvPr id="31" name="角丸四角形 30">
              <a:extLst>
                <a:ext uri="{FF2B5EF4-FFF2-40B4-BE49-F238E27FC236}">
                  <a16:creationId xmlns:a16="http://schemas.microsoft.com/office/drawing/2014/main" id="{0BE6A793-A416-A044-92D3-B317C0BF44FD}"/>
                </a:ext>
              </a:extLst>
            </p:cNvPr>
            <p:cNvSpPr/>
            <p:nvPr/>
          </p:nvSpPr>
          <p:spPr>
            <a:xfrm flipH="1">
              <a:off x="1170206" y="4324018"/>
              <a:ext cx="264893" cy="394032"/>
            </a:xfrm>
            <a:prstGeom prst="round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32" name="図 31">
              <a:extLst>
                <a:ext uri="{FF2B5EF4-FFF2-40B4-BE49-F238E27FC236}">
                  <a16:creationId xmlns:a16="http://schemas.microsoft.com/office/drawing/2014/main" id="{78256868-6087-B247-8827-464F81878A8D}"/>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140657" y="4229811"/>
              <a:ext cx="341289" cy="550466"/>
            </a:xfrm>
            <a:prstGeom prst="rect">
              <a:avLst/>
            </a:prstGeom>
          </p:spPr>
        </p:pic>
      </p:grpSp>
      <p:pic>
        <p:nvPicPr>
          <p:cNvPr id="33" name="図 32" descr="imgres.jpg">
            <a:extLst>
              <a:ext uri="{FF2B5EF4-FFF2-40B4-BE49-F238E27FC236}">
                <a16:creationId xmlns:a16="http://schemas.microsoft.com/office/drawing/2014/main" id="{AAD89AEB-33BA-334E-A746-5AF6863F2971}"/>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718961" y="4988330"/>
            <a:ext cx="463791" cy="318322"/>
          </a:xfrm>
          <a:prstGeom prst="rect">
            <a:avLst/>
          </a:prstGeom>
          <a:effectLst>
            <a:outerShdw blurRad="50800" dist="76200" dir="2700000" algn="tl" rotWithShape="0">
              <a:prstClr val="black">
                <a:alpha val="40000"/>
              </a:prstClr>
            </a:outerShdw>
          </a:effectLst>
        </p:spPr>
      </p:pic>
      <p:pic>
        <p:nvPicPr>
          <p:cNvPr id="34" name="図 33">
            <a:extLst>
              <a:ext uri="{FF2B5EF4-FFF2-40B4-BE49-F238E27FC236}">
                <a16:creationId xmlns:a16="http://schemas.microsoft.com/office/drawing/2014/main" id="{CAC06032-F490-6F4A-B1D0-78B35DE76F19}"/>
              </a:ext>
            </a:extLst>
          </p:cNvPr>
          <p:cNvPicPr>
            <a:picLocks noChangeAspect="1"/>
          </p:cNvPicPr>
          <p:nvPr/>
        </p:nvPicPr>
        <p:blipFill>
          <a:blip r:embed="rId6"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2890632" y="4840402"/>
            <a:ext cx="624412" cy="624412"/>
          </a:xfrm>
          <a:prstGeom prst="rect">
            <a:avLst/>
          </a:prstGeom>
          <a:effectLst>
            <a:outerShdw blurRad="50800" dist="38100" dir="2700000" algn="tl" rotWithShape="0">
              <a:prstClr val="black">
                <a:alpha val="40000"/>
              </a:prstClr>
            </a:outerShdw>
          </a:effectLst>
        </p:spPr>
      </p:pic>
      <p:pic>
        <p:nvPicPr>
          <p:cNvPr id="35" name="図 34">
            <a:extLst>
              <a:ext uri="{FF2B5EF4-FFF2-40B4-BE49-F238E27FC236}">
                <a16:creationId xmlns:a16="http://schemas.microsoft.com/office/drawing/2014/main" id="{F06FF3C3-C951-534D-9FDF-0703C54B13ED}"/>
              </a:ext>
            </a:extLst>
          </p:cNvPr>
          <p:cNvPicPr>
            <a:picLocks noChangeAspect="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430146" y="4985079"/>
            <a:ext cx="375430" cy="375430"/>
          </a:xfrm>
          <a:prstGeom prst="rect">
            <a:avLst/>
          </a:prstGeom>
          <a:effectLst>
            <a:outerShdw blurRad="50800" dist="38100" dir="2700000" algn="tl" rotWithShape="0">
              <a:prstClr val="black">
                <a:alpha val="40000"/>
              </a:prstClr>
            </a:outerShdw>
          </a:effectLst>
        </p:spPr>
      </p:pic>
      <p:grpSp>
        <p:nvGrpSpPr>
          <p:cNvPr id="36" name="図形グループ 34">
            <a:extLst>
              <a:ext uri="{FF2B5EF4-FFF2-40B4-BE49-F238E27FC236}">
                <a16:creationId xmlns:a16="http://schemas.microsoft.com/office/drawing/2014/main" id="{E36E8984-0284-F54D-9C7E-0FE6A007CDC1}"/>
              </a:ext>
            </a:extLst>
          </p:cNvPr>
          <p:cNvGrpSpPr/>
          <p:nvPr/>
        </p:nvGrpSpPr>
        <p:grpSpPr>
          <a:xfrm>
            <a:off x="5840728" y="5134364"/>
            <a:ext cx="165348" cy="318919"/>
            <a:chOff x="1946324" y="4125162"/>
            <a:chExt cx="969964" cy="2007872"/>
          </a:xfrm>
          <a:effectLst>
            <a:outerShdw blurRad="50800" dist="38100" dir="2700000" algn="tl" rotWithShape="0">
              <a:prstClr val="black">
                <a:alpha val="40000"/>
              </a:prstClr>
            </a:outerShdw>
          </a:effectLst>
        </p:grpSpPr>
        <p:sp>
          <p:nvSpPr>
            <p:cNvPr id="37" name="円/楕円 36">
              <a:extLst>
                <a:ext uri="{FF2B5EF4-FFF2-40B4-BE49-F238E27FC236}">
                  <a16:creationId xmlns:a16="http://schemas.microsoft.com/office/drawing/2014/main" id="{4D4B1611-7521-6F4A-8D73-9E797C752D43}"/>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 name="フローチャート: 論理積ゲート 37">
              <a:extLst>
                <a:ext uri="{FF2B5EF4-FFF2-40B4-BE49-F238E27FC236}">
                  <a16:creationId xmlns:a16="http://schemas.microsoft.com/office/drawing/2014/main" id="{85FCCF48-C4C4-E84B-9C5B-F0E8191D6D13}"/>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Tree>
    <p:extLst>
      <p:ext uri="{BB962C8B-B14F-4D97-AF65-F5344CB8AC3E}">
        <p14:creationId xmlns:p14="http://schemas.microsoft.com/office/powerpoint/2010/main" val="1349528027"/>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三角形 4">
            <a:extLst>
              <a:ext uri="{FF2B5EF4-FFF2-40B4-BE49-F238E27FC236}">
                <a16:creationId xmlns:a16="http://schemas.microsoft.com/office/drawing/2014/main" id="{A2C15482-1BDF-894B-88BD-178B4EFC86FC}"/>
              </a:ext>
            </a:extLst>
          </p:cNvPr>
          <p:cNvSpPr/>
          <p:nvPr/>
        </p:nvSpPr>
        <p:spPr>
          <a:xfrm rot="10800000">
            <a:off x="1619672" y="1311673"/>
            <a:ext cx="5904656" cy="4356484"/>
          </a:xfrm>
          <a:prstGeom prst="triangle">
            <a:avLst/>
          </a:prstGeom>
          <a:solidFill>
            <a:schemeClr val="accent5">
              <a:lumMod val="20000"/>
              <a:lumOff val="80000"/>
            </a:schemeClr>
          </a:solidFill>
          <a:ln w="28575">
            <a:solidFill>
              <a:schemeClr val="tx2">
                <a:lumMod val="60000"/>
                <a:lumOff val="40000"/>
              </a:schemeClr>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318D74AD-6FFF-FC45-AF4B-E34D443871C2}"/>
              </a:ext>
            </a:extLst>
          </p:cNvPr>
          <p:cNvSpPr>
            <a:spLocks noGrp="1"/>
          </p:cNvSpPr>
          <p:nvPr>
            <p:ph type="title"/>
          </p:nvPr>
        </p:nvSpPr>
        <p:spPr/>
        <p:txBody>
          <a:bodyPr/>
          <a:lstStyle/>
          <a:p>
            <a:r>
              <a:rPr kumimoji="1" lang="ja-JP" altLang="en-US"/>
              <a:t>クラウドによる新しい</a:t>
            </a:r>
            <a:r>
              <a:rPr kumimoji="1" lang="en-US" altLang="ja-JP" dirty="0"/>
              <a:t>IT</a:t>
            </a:r>
            <a:r>
              <a:rPr kumimoji="1" lang="ja-JP" altLang="en-US"/>
              <a:t>利用のカタチ</a:t>
            </a:r>
          </a:p>
        </p:txBody>
      </p:sp>
      <p:sp>
        <p:nvSpPr>
          <p:cNvPr id="6" name="テキスト ボックス 5">
            <a:extLst>
              <a:ext uri="{FF2B5EF4-FFF2-40B4-BE49-F238E27FC236}">
                <a16:creationId xmlns:a16="http://schemas.microsoft.com/office/drawing/2014/main" id="{EAAE0530-CD42-CD45-93B8-830809FF5BF6}"/>
              </a:ext>
            </a:extLst>
          </p:cNvPr>
          <p:cNvSpPr txBox="1"/>
          <p:nvPr/>
        </p:nvSpPr>
        <p:spPr>
          <a:xfrm>
            <a:off x="2927341" y="950877"/>
            <a:ext cx="3262432" cy="400110"/>
          </a:xfrm>
          <a:prstGeom prst="rect">
            <a:avLst/>
          </a:prstGeom>
          <a:noFill/>
        </p:spPr>
        <p:txBody>
          <a:bodyPr wrap="none" rtlCol="0">
            <a:spAutoFit/>
          </a:bodyPr>
          <a:lstStyle/>
          <a:p>
            <a:pPr algn="ctr"/>
            <a:r>
              <a:rPr kumimoji="1" lang="ja-JP" altLang="en-US" sz="2000" b="1">
                <a:solidFill>
                  <a:srgbClr val="0070C0"/>
                </a:solidFill>
                <a:latin typeface="Meiryo" panose="020B0604030504040204" pitchFamily="34" charset="-128"/>
                <a:ea typeface="Meiryo" panose="020B0604030504040204" pitchFamily="34" charset="-128"/>
              </a:rPr>
              <a:t>スペース</a:t>
            </a:r>
            <a:r>
              <a:rPr lang="ja-JP" altLang="en-US" sz="2000">
                <a:solidFill>
                  <a:srgbClr val="0070C0"/>
                </a:solidFill>
                <a:latin typeface="Meiryo" panose="020B0604030504040204" pitchFamily="34" charset="-128"/>
                <a:ea typeface="Meiryo" panose="020B0604030504040204" pitchFamily="34" charset="-128"/>
              </a:rPr>
              <a:t>：設置場所の制約</a:t>
            </a:r>
            <a:endParaRPr kumimoji="1" lang="en-US" altLang="ja-JP" sz="2000" dirty="0">
              <a:solidFill>
                <a:srgbClr val="0070C0"/>
              </a:solidFill>
              <a:latin typeface="Meiryo" panose="020B0604030504040204" pitchFamily="34" charset="-128"/>
              <a:ea typeface="Meiryo" panose="020B0604030504040204" pitchFamily="34" charset="-128"/>
            </a:endParaRPr>
          </a:p>
        </p:txBody>
      </p:sp>
      <p:sp>
        <p:nvSpPr>
          <p:cNvPr id="7" name="テキスト ボックス 6">
            <a:extLst>
              <a:ext uri="{FF2B5EF4-FFF2-40B4-BE49-F238E27FC236}">
                <a16:creationId xmlns:a16="http://schemas.microsoft.com/office/drawing/2014/main" id="{4D220B9A-8800-F443-847D-F448D2DFE8CE}"/>
              </a:ext>
            </a:extLst>
          </p:cNvPr>
          <p:cNvSpPr txBox="1"/>
          <p:nvPr/>
        </p:nvSpPr>
        <p:spPr>
          <a:xfrm rot="3371328">
            <a:off x="1003903" y="3364810"/>
            <a:ext cx="3775393" cy="400110"/>
          </a:xfrm>
          <a:prstGeom prst="rect">
            <a:avLst/>
          </a:prstGeom>
          <a:noFill/>
        </p:spPr>
        <p:txBody>
          <a:bodyPr wrap="none" rtlCol="0">
            <a:spAutoFit/>
          </a:bodyPr>
          <a:lstStyle/>
          <a:p>
            <a:pPr algn="ctr"/>
            <a:r>
              <a:rPr kumimoji="1" lang="ja-JP" altLang="en-US" sz="2000" b="1">
                <a:solidFill>
                  <a:srgbClr val="0070C0"/>
                </a:solidFill>
                <a:latin typeface="Meiryo" panose="020B0604030504040204" pitchFamily="34" charset="-128"/>
                <a:ea typeface="Meiryo" panose="020B0604030504040204" pitchFamily="34" charset="-128"/>
              </a:rPr>
              <a:t>ロケーション</a:t>
            </a:r>
            <a:r>
              <a:rPr lang="ja-JP" altLang="en-US" sz="2000">
                <a:solidFill>
                  <a:srgbClr val="0070C0"/>
                </a:solidFill>
                <a:latin typeface="Meiryo" panose="020B0604030504040204" pitchFamily="34" charset="-128"/>
                <a:ea typeface="Meiryo" panose="020B0604030504040204" pitchFamily="34" charset="-128"/>
              </a:rPr>
              <a:t>：利用場所の制約</a:t>
            </a:r>
            <a:endParaRPr kumimoji="1" lang="en-US" altLang="ja-JP" sz="2000" dirty="0">
              <a:solidFill>
                <a:srgbClr val="0070C0"/>
              </a:solidFill>
              <a:latin typeface="Meiryo" panose="020B0604030504040204" pitchFamily="34" charset="-128"/>
              <a:ea typeface="Meiryo" panose="020B0604030504040204" pitchFamily="34" charset="-128"/>
            </a:endParaRPr>
          </a:p>
        </p:txBody>
      </p:sp>
      <p:sp>
        <p:nvSpPr>
          <p:cNvPr id="8" name="テキスト ボックス 7">
            <a:extLst>
              <a:ext uri="{FF2B5EF4-FFF2-40B4-BE49-F238E27FC236}">
                <a16:creationId xmlns:a16="http://schemas.microsoft.com/office/drawing/2014/main" id="{82DDAE6B-819C-F246-BA1D-3DDA69502CA4}"/>
              </a:ext>
            </a:extLst>
          </p:cNvPr>
          <p:cNvSpPr txBox="1"/>
          <p:nvPr/>
        </p:nvSpPr>
        <p:spPr>
          <a:xfrm rot="18250960">
            <a:off x="4430317" y="3476666"/>
            <a:ext cx="3518912" cy="400110"/>
          </a:xfrm>
          <a:prstGeom prst="rect">
            <a:avLst/>
          </a:prstGeom>
          <a:noFill/>
        </p:spPr>
        <p:txBody>
          <a:bodyPr wrap="none" rtlCol="0">
            <a:spAutoFit/>
          </a:bodyPr>
          <a:lstStyle/>
          <a:p>
            <a:pPr algn="r"/>
            <a:r>
              <a:rPr kumimoji="1" lang="ja-JP" altLang="en-US" sz="2000" b="1">
                <a:solidFill>
                  <a:srgbClr val="0070C0"/>
                </a:solidFill>
                <a:latin typeface="Meiryo" panose="020B0604030504040204" pitchFamily="34" charset="-128"/>
                <a:ea typeface="Meiryo" panose="020B0604030504040204" pitchFamily="34" charset="-128"/>
              </a:rPr>
              <a:t>リソース</a:t>
            </a:r>
            <a:r>
              <a:rPr lang="ja-JP" altLang="en-US" sz="2000">
                <a:solidFill>
                  <a:srgbClr val="0070C0"/>
                </a:solidFill>
                <a:latin typeface="Meiryo" panose="020B0604030504040204" pitchFamily="34" charset="-128"/>
                <a:ea typeface="Meiryo" panose="020B0604030504040204" pitchFamily="34" charset="-128"/>
              </a:rPr>
              <a:t>：能力・容量の制約</a:t>
            </a:r>
            <a:endParaRPr kumimoji="1" lang="en-US" altLang="ja-JP" sz="2000" dirty="0">
              <a:solidFill>
                <a:srgbClr val="0070C0"/>
              </a:solidFill>
              <a:latin typeface="Meiryo" panose="020B0604030504040204" pitchFamily="34" charset="-128"/>
              <a:ea typeface="Meiryo" panose="020B0604030504040204" pitchFamily="34" charset="-128"/>
            </a:endParaRPr>
          </a:p>
        </p:txBody>
      </p:sp>
      <p:sp>
        <p:nvSpPr>
          <p:cNvPr id="9" name="テキスト ボックス 8">
            <a:extLst>
              <a:ext uri="{FF2B5EF4-FFF2-40B4-BE49-F238E27FC236}">
                <a16:creationId xmlns:a16="http://schemas.microsoft.com/office/drawing/2014/main" id="{3618DC76-6756-0645-B484-B8CF4FC9E94D}"/>
              </a:ext>
            </a:extLst>
          </p:cNvPr>
          <p:cNvSpPr txBox="1"/>
          <p:nvPr/>
        </p:nvSpPr>
        <p:spPr>
          <a:xfrm>
            <a:off x="3658929" y="5697595"/>
            <a:ext cx="1826141" cy="892552"/>
          </a:xfrm>
          <a:prstGeom prst="rect">
            <a:avLst/>
          </a:prstGeom>
          <a:noFill/>
        </p:spPr>
        <p:txBody>
          <a:bodyPr wrap="none" rtlCol="0">
            <a:spAutoFit/>
          </a:bodyPr>
          <a:lstStyle/>
          <a:p>
            <a:pPr algn="ctr"/>
            <a:r>
              <a:rPr kumimoji="1" lang="ja-JP" altLang="en-US" sz="2000" b="1">
                <a:solidFill>
                  <a:schemeClr val="accent3">
                    <a:lumMod val="75000"/>
                  </a:schemeClr>
                </a:solidFill>
                <a:latin typeface="Meiryo" panose="020B0604030504040204" pitchFamily="34" charset="-128"/>
                <a:ea typeface="Meiryo" panose="020B0604030504040204" pitchFamily="34" charset="-128"/>
              </a:rPr>
              <a:t>コスト</a:t>
            </a:r>
            <a:endParaRPr lang="en-US" altLang="ja-JP" sz="2000" dirty="0">
              <a:solidFill>
                <a:schemeClr val="accent3">
                  <a:lumMod val="75000"/>
                </a:schemeClr>
              </a:solidFill>
              <a:latin typeface="Meiryo" panose="020B0604030504040204" pitchFamily="34" charset="-128"/>
              <a:ea typeface="Meiryo" panose="020B0604030504040204" pitchFamily="34" charset="-128"/>
            </a:endParaRPr>
          </a:p>
          <a:p>
            <a:pPr algn="ctr"/>
            <a:r>
              <a:rPr lang="ja-JP" altLang="en-US" sz="1600">
                <a:solidFill>
                  <a:schemeClr val="accent3">
                    <a:lumMod val="75000"/>
                  </a:schemeClr>
                </a:solidFill>
                <a:latin typeface="Meiryo" panose="020B0604030504040204" pitchFamily="34" charset="-128"/>
                <a:ea typeface="Meiryo" panose="020B0604030504040204" pitchFamily="34" charset="-128"/>
              </a:rPr>
              <a:t>利用量・使う機能</a:t>
            </a:r>
            <a:endParaRPr lang="en-US" altLang="ja-JP" sz="1600" dirty="0">
              <a:solidFill>
                <a:schemeClr val="accent3">
                  <a:lumMod val="75000"/>
                </a:schemeClr>
              </a:solidFill>
              <a:latin typeface="Meiryo" panose="020B0604030504040204" pitchFamily="34" charset="-128"/>
              <a:ea typeface="Meiryo" panose="020B0604030504040204" pitchFamily="34" charset="-128"/>
            </a:endParaRPr>
          </a:p>
          <a:p>
            <a:pPr algn="ctr"/>
            <a:r>
              <a:rPr lang="ja-JP" altLang="en-US" sz="1600">
                <a:solidFill>
                  <a:schemeClr val="accent3">
                    <a:lumMod val="75000"/>
                  </a:schemeClr>
                </a:solidFill>
                <a:latin typeface="Meiryo" panose="020B0604030504040204" pitchFamily="34" charset="-128"/>
                <a:ea typeface="Meiryo" panose="020B0604030504040204" pitchFamily="34" charset="-128"/>
              </a:rPr>
              <a:t>に応じた課金</a:t>
            </a:r>
            <a:endParaRPr kumimoji="1" lang="en-US" altLang="ja-JP" sz="1600" dirty="0">
              <a:solidFill>
                <a:schemeClr val="accent3">
                  <a:lumMod val="75000"/>
                </a:schemeClr>
              </a:solidFill>
              <a:latin typeface="Meiryo" panose="020B0604030504040204" pitchFamily="34" charset="-128"/>
              <a:ea typeface="Meiryo" panose="020B0604030504040204" pitchFamily="34" charset="-128"/>
            </a:endParaRPr>
          </a:p>
        </p:txBody>
      </p:sp>
      <p:sp>
        <p:nvSpPr>
          <p:cNvPr id="10" name="テキスト ボックス 9">
            <a:extLst>
              <a:ext uri="{FF2B5EF4-FFF2-40B4-BE49-F238E27FC236}">
                <a16:creationId xmlns:a16="http://schemas.microsoft.com/office/drawing/2014/main" id="{85E074D9-062F-FD43-B109-13BDE1F1E074}"/>
              </a:ext>
            </a:extLst>
          </p:cNvPr>
          <p:cNvSpPr txBox="1"/>
          <p:nvPr/>
        </p:nvSpPr>
        <p:spPr>
          <a:xfrm>
            <a:off x="213789" y="1096632"/>
            <a:ext cx="1467068" cy="892552"/>
          </a:xfrm>
          <a:prstGeom prst="rect">
            <a:avLst/>
          </a:prstGeom>
          <a:noFill/>
        </p:spPr>
        <p:txBody>
          <a:bodyPr wrap="none" rtlCol="0">
            <a:spAutoFit/>
          </a:bodyPr>
          <a:lstStyle/>
          <a:p>
            <a:pPr algn="r"/>
            <a:r>
              <a:rPr kumimoji="1" lang="ja-JP" altLang="en-US" sz="2000" b="1">
                <a:solidFill>
                  <a:schemeClr val="accent3">
                    <a:lumMod val="75000"/>
                  </a:schemeClr>
                </a:solidFill>
                <a:latin typeface="Meiryo" panose="020B0604030504040204" pitchFamily="34" charset="-128"/>
                <a:ea typeface="Meiryo" panose="020B0604030504040204" pitchFamily="34" charset="-128"/>
              </a:rPr>
              <a:t>アジリティ</a:t>
            </a:r>
            <a:endParaRPr lang="en-US" altLang="ja-JP" sz="2000" dirty="0">
              <a:solidFill>
                <a:schemeClr val="accent3">
                  <a:lumMod val="75000"/>
                </a:schemeClr>
              </a:solidFill>
              <a:latin typeface="Meiryo" panose="020B0604030504040204" pitchFamily="34" charset="-128"/>
              <a:ea typeface="Meiryo" panose="020B0604030504040204" pitchFamily="34" charset="-128"/>
            </a:endParaRPr>
          </a:p>
          <a:p>
            <a:pPr algn="r"/>
            <a:r>
              <a:rPr lang="ja-JP" altLang="en-US" sz="1600">
                <a:solidFill>
                  <a:schemeClr val="accent3">
                    <a:lumMod val="75000"/>
                  </a:schemeClr>
                </a:solidFill>
                <a:latin typeface="Meiryo" panose="020B0604030504040204" pitchFamily="34" charset="-128"/>
                <a:ea typeface="Meiryo" panose="020B0604030504040204" pitchFamily="34" charset="-128"/>
              </a:rPr>
              <a:t>追加・変更</a:t>
            </a:r>
            <a:endParaRPr lang="en-US" altLang="ja-JP" sz="1600" dirty="0">
              <a:solidFill>
                <a:schemeClr val="accent3">
                  <a:lumMod val="75000"/>
                </a:schemeClr>
              </a:solidFill>
              <a:latin typeface="Meiryo" panose="020B0604030504040204" pitchFamily="34" charset="-128"/>
              <a:ea typeface="Meiryo" panose="020B0604030504040204" pitchFamily="34" charset="-128"/>
            </a:endParaRPr>
          </a:p>
          <a:p>
            <a:pPr algn="r"/>
            <a:r>
              <a:rPr lang="ja-JP" altLang="en-US" sz="1600">
                <a:solidFill>
                  <a:schemeClr val="accent3">
                    <a:lumMod val="75000"/>
                  </a:schemeClr>
                </a:solidFill>
                <a:latin typeface="Meiryo" panose="020B0604030504040204" pitchFamily="34" charset="-128"/>
                <a:ea typeface="Meiryo" panose="020B0604030504040204" pitchFamily="34" charset="-128"/>
              </a:rPr>
              <a:t>の柔軟性</a:t>
            </a:r>
            <a:endParaRPr kumimoji="1" lang="en-US" altLang="ja-JP" sz="1600" dirty="0">
              <a:solidFill>
                <a:schemeClr val="accent3">
                  <a:lumMod val="75000"/>
                </a:schemeClr>
              </a:solidFill>
              <a:latin typeface="Meiryo" panose="020B0604030504040204" pitchFamily="34" charset="-128"/>
              <a:ea typeface="Meiryo" panose="020B0604030504040204" pitchFamily="34" charset="-128"/>
            </a:endParaRPr>
          </a:p>
        </p:txBody>
      </p:sp>
      <p:sp>
        <p:nvSpPr>
          <p:cNvPr id="11" name="テキスト ボックス 10">
            <a:extLst>
              <a:ext uri="{FF2B5EF4-FFF2-40B4-BE49-F238E27FC236}">
                <a16:creationId xmlns:a16="http://schemas.microsoft.com/office/drawing/2014/main" id="{81CCB7C4-2D26-B445-AD3D-10377624CED6}"/>
              </a:ext>
            </a:extLst>
          </p:cNvPr>
          <p:cNvSpPr txBox="1"/>
          <p:nvPr/>
        </p:nvSpPr>
        <p:spPr>
          <a:xfrm>
            <a:off x="7524328" y="1096632"/>
            <a:ext cx="1210588" cy="892552"/>
          </a:xfrm>
          <a:prstGeom prst="rect">
            <a:avLst/>
          </a:prstGeom>
          <a:noFill/>
        </p:spPr>
        <p:txBody>
          <a:bodyPr wrap="none" rtlCol="0">
            <a:spAutoFit/>
          </a:bodyPr>
          <a:lstStyle/>
          <a:p>
            <a:r>
              <a:rPr lang="ja-JP" altLang="en-US" sz="2000" b="1">
                <a:solidFill>
                  <a:schemeClr val="accent3">
                    <a:lumMod val="75000"/>
                  </a:schemeClr>
                </a:solidFill>
                <a:latin typeface="Meiryo" panose="020B0604030504040204" pitchFamily="34" charset="-128"/>
                <a:ea typeface="Meiryo" panose="020B0604030504040204" pitchFamily="34" charset="-128"/>
              </a:rPr>
              <a:t>スケール</a:t>
            </a:r>
            <a:endParaRPr lang="en-US" altLang="ja-JP" sz="2000" dirty="0">
              <a:solidFill>
                <a:schemeClr val="accent3">
                  <a:lumMod val="75000"/>
                </a:schemeClr>
              </a:solidFill>
              <a:latin typeface="Meiryo" panose="020B0604030504040204" pitchFamily="34" charset="-128"/>
              <a:ea typeface="Meiryo" panose="020B0604030504040204" pitchFamily="34" charset="-128"/>
            </a:endParaRPr>
          </a:p>
          <a:p>
            <a:r>
              <a:rPr lang="ja-JP" altLang="en-US" sz="1600">
                <a:solidFill>
                  <a:schemeClr val="accent3">
                    <a:lumMod val="75000"/>
                  </a:schemeClr>
                </a:solidFill>
                <a:latin typeface="Meiryo" panose="020B0604030504040204" pitchFamily="34" charset="-128"/>
                <a:ea typeface="Meiryo" panose="020B0604030504040204" pitchFamily="34" charset="-128"/>
              </a:rPr>
              <a:t>規模の伸縮</a:t>
            </a:r>
            <a:endParaRPr lang="en-US" altLang="ja-JP" sz="1600" dirty="0">
              <a:solidFill>
                <a:schemeClr val="accent3">
                  <a:lumMod val="75000"/>
                </a:schemeClr>
              </a:solidFill>
              <a:latin typeface="Meiryo" panose="020B0604030504040204" pitchFamily="34" charset="-128"/>
              <a:ea typeface="Meiryo" panose="020B0604030504040204" pitchFamily="34" charset="-128"/>
            </a:endParaRPr>
          </a:p>
          <a:p>
            <a:r>
              <a:rPr lang="ja-JP" altLang="en-US" sz="1600">
                <a:solidFill>
                  <a:schemeClr val="accent3">
                    <a:lumMod val="75000"/>
                  </a:schemeClr>
                </a:solidFill>
                <a:latin typeface="Meiryo" panose="020B0604030504040204" pitchFamily="34" charset="-128"/>
                <a:ea typeface="Meiryo" panose="020B0604030504040204" pitchFamily="34" charset="-128"/>
              </a:rPr>
              <a:t>弾力性</a:t>
            </a:r>
            <a:endParaRPr kumimoji="1" lang="en-US" altLang="ja-JP" sz="1600" dirty="0">
              <a:solidFill>
                <a:schemeClr val="accent3">
                  <a:lumMod val="75000"/>
                </a:schemeClr>
              </a:solidFill>
              <a:latin typeface="Meiryo" panose="020B0604030504040204" pitchFamily="34" charset="-128"/>
              <a:ea typeface="Meiryo" panose="020B0604030504040204" pitchFamily="34" charset="-128"/>
            </a:endParaRPr>
          </a:p>
        </p:txBody>
      </p:sp>
      <p:pic>
        <p:nvPicPr>
          <p:cNvPr id="12" name="図 11">
            <a:extLst>
              <a:ext uri="{FF2B5EF4-FFF2-40B4-BE49-F238E27FC236}">
                <a16:creationId xmlns:a16="http://schemas.microsoft.com/office/drawing/2014/main" id="{99D3130A-EF04-104F-B640-7AB11FBAADF9}"/>
              </a:ext>
            </a:extLst>
          </p:cNvPr>
          <p:cNvPicPr>
            <a:picLocks noChangeAspect="1"/>
          </p:cNvPicPr>
          <p:nvPr/>
        </p:nvPicPr>
        <p:blipFill>
          <a:blip r:embed="rId2"/>
          <a:stretch>
            <a:fillRect/>
          </a:stretch>
        </p:blipFill>
        <p:spPr>
          <a:xfrm>
            <a:off x="1895825" y="1263291"/>
            <a:ext cx="5517154" cy="3557808"/>
          </a:xfrm>
          <a:prstGeom prst="rect">
            <a:avLst/>
          </a:prstGeom>
        </p:spPr>
      </p:pic>
      <p:sp>
        <p:nvSpPr>
          <p:cNvPr id="13" name="テキスト ボックス 12">
            <a:extLst>
              <a:ext uri="{FF2B5EF4-FFF2-40B4-BE49-F238E27FC236}">
                <a16:creationId xmlns:a16="http://schemas.microsoft.com/office/drawing/2014/main" id="{0095F987-F0AF-1340-B0B9-1E8E9EB20F18}"/>
              </a:ext>
            </a:extLst>
          </p:cNvPr>
          <p:cNvSpPr txBox="1"/>
          <p:nvPr/>
        </p:nvSpPr>
        <p:spPr>
          <a:xfrm>
            <a:off x="3112139" y="2636912"/>
            <a:ext cx="2904343" cy="584775"/>
          </a:xfrm>
          <a:prstGeom prst="rect">
            <a:avLst/>
          </a:prstGeom>
          <a:noFill/>
        </p:spPr>
        <p:txBody>
          <a:bodyPr wrap="square" rtlCol="0">
            <a:spAutoFit/>
          </a:bodyPr>
          <a:lstStyle/>
          <a:p>
            <a:pPr algn="ctr"/>
            <a:r>
              <a:rPr kumimoji="1" lang="ja-JP" altLang="en-US" sz="1400" b="1">
                <a:solidFill>
                  <a:srgbClr val="0432FF"/>
                </a:solidFill>
                <a:latin typeface="Meiryo" panose="020B0604030504040204" pitchFamily="34" charset="-128"/>
                <a:ea typeface="Meiryo" panose="020B0604030504040204" pitchFamily="34" charset="-128"/>
              </a:rPr>
              <a:t>クラウド・コンピューティング</a:t>
            </a:r>
            <a:endParaRPr kumimoji="1" lang="en-US" altLang="ja-JP" sz="1400" b="1" dirty="0">
              <a:solidFill>
                <a:srgbClr val="0432FF"/>
              </a:solidFill>
              <a:latin typeface="Meiryo" panose="020B0604030504040204" pitchFamily="34" charset="-128"/>
              <a:ea typeface="Meiryo" panose="020B0604030504040204" pitchFamily="34" charset="-128"/>
            </a:endParaRPr>
          </a:p>
          <a:p>
            <a:pPr algn="ctr"/>
            <a:r>
              <a:rPr lang="en-US" altLang="ja-JP" dirty="0">
                <a:solidFill>
                  <a:srgbClr val="0432FF"/>
                </a:solidFill>
                <a:latin typeface="Meiryo" panose="020B0604030504040204" pitchFamily="34" charset="-128"/>
                <a:ea typeface="Meiryo" panose="020B0604030504040204" pitchFamily="34" charset="-128"/>
              </a:rPr>
              <a:t>Cloud Computing</a:t>
            </a:r>
            <a:endParaRPr kumimoji="1" lang="en-US" altLang="ja-JP" dirty="0">
              <a:solidFill>
                <a:srgbClr val="0432FF"/>
              </a:solidFill>
              <a:latin typeface="Meiryo" panose="020B0604030504040204" pitchFamily="34" charset="-128"/>
              <a:ea typeface="Meiryo" panose="020B0604030504040204" pitchFamily="34" charset="-128"/>
            </a:endParaRPr>
          </a:p>
        </p:txBody>
      </p:sp>
      <p:sp>
        <p:nvSpPr>
          <p:cNvPr id="14" name="テキスト ボックス 13">
            <a:extLst>
              <a:ext uri="{FF2B5EF4-FFF2-40B4-BE49-F238E27FC236}">
                <a16:creationId xmlns:a16="http://schemas.microsoft.com/office/drawing/2014/main" id="{0362E710-A128-7240-9D1A-E9557ED9106B}"/>
              </a:ext>
            </a:extLst>
          </p:cNvPr>
          <p:cNvSpPr txBox="1"/>
          <p:nvPr/>
        </p:nvSpPr>
        <p:spPr>
          <a:xfrm>
            <a:off x="664273" y="4328254"/>
            <a:ext cx="2262158" cy="646331"/>
          </a:xfrm>
          <a:prstGeom prst="rect">
            <a:avLst/>
          </a:prstGeom>
          <a:noFill/>
        </p:spPr>
        <p:txBody>
          <a:bodyPr wrap="none" rtlCol="0">
            <a:spAutoFit/>
          </a:bodyPr>
          <a:lstStyle/>
          <a:p>
            <a:pPr algn="r"/>
            <a:r>
              <a:rPr lang="ja-JP" altLang="en-US" b="1">
                <a:solidFill>
                  <a:schemeClr val="accent6">
                    <a:lumMod val="75000"/>
                  </a:schemeClr>
                </a:solidFill>
                <a:latin typeface="Meiryo" panose="020B0604030504040204" pitchFamily="34" charset="-128"/>
                <a:ea typeface="Meiryo" panose="020B0604030504040204" pitchFamily="34" charset="-128"/>
              </a:rPr>
              <a:t>システム構築・運用</a:t>
            </a:r>
            <a:endParaRPr lang="en-US" altLang="ja-JP" b="1" dirty="0">
              <a:solidFill>
                <a:schemeClr val="accent6">
                  <a:lumMod val="75000"/>
                </a:schemeClr>
              </a:solidFill>
              <a:latin typeface="Meiryo" panose="020B0604030504040204" pitchFamily="34" charset="-128"/>
              <a:ea typeface="Meiryo" panose="020B0604030504040204" pitchFamily="34" charset="-128"/>
            </a:endParaRPr>
          </a:p>
          <a:p>
            <a:pPr algn="r"/>
            <a:r>
              <a:rPr lang="ja-JP" altLang="en-US" b="1">
                <a:solidFill>
                  <a:schemeClr val="accent6">
                    <a:lumMod val="75000"/>
                  </a:schemeClr>
                </a:solidFill>
                <a:latin typeface="Meiryo" panose="020B0604030504040204" pitchFamily="34" charset="-128"/>
                <a:ea typeface="Meiryo" panose="020B0604030504040204" pitchFamily="34" charset="-128"/>
              </a:rPr>
              <a:t>の</a:t>
            </a:r>
            <a:r>
              <a:rPr kumimoji="1" lang="ja-JP" altLang="en-US" b="1">
                <a:solidFill>
                  <a:schemeClr val="accent6">
                    <a:lumMod val="75000"/>
                  </a:schemeClr>
                </a:solidFill>
                <a:latin typeface="Meiryo" panose="020B0604030504040204" pitchFamily="34" charset="-128"/>
                <a:ea typeface="Meiryo" panose="020B0604030504040204" pitchFamily="34" charset="-128"/>
              </a:rPr>
              <a:t>負担軽減</a:t>
            </a:r>
            <a:endParaRPr kumimoji="1" lang="en-US" altLang="ja-JP" dirty="0">
              <a:solidFill>
                <a:schemeClr val="accent6">
                  <a:lumMod val="75000"/>
                </a:schemeClr>
              </a:solidFill>
              <a:latin typeface="Meiryo" panose="020B0604030504040204" pitchFamily="34" charset="-128"/>
              <a:ea typeface="Meiryo" panose="020B0604030504040204" pitchFamily="34" charset="-128"/>
            </a:endParaRPr>
          </a:p>
        </p:txBody>
      </p:sp>
      <p:sp>
        <p:nvSpPr>
          <p:cNvPr id="15" name="テキスト ボックス 14">
            <a:extLst>
              <a:ext uri="{FF2B5EF4-FFF2-40B4-BE49-F238E27FC236}">
                <a16:creationId xmlns:a16="http://schemas.microsoft.com/office/drawing/2014/main" id="{0821AE19-BDE7-7543-A496-35F698C8BACB}"/>
              </a:ext>
            </a:extLst>
          </p:cNvPr>
          <p:cNvSpPr txBox="1"/>
          <p:nvPr/>
        </p:nvSpPr>
        <p:spPr>
          <a:xfrm>
            <a:off x="6016482" y="4328253"/>
            <a:ext cx="2492990" cy="646331"/>
          </a:xfrm>
          <a:prstGeom prst="rect">
            <a:avLst/>
          </a:prstGeom>
          <a:noFill/>
        </p:spPr>
        <p:txBody>
          <a:bodyPr wrap="none" rtlCol="0">
            <a:spAutoFit/>
          </a:bodyPr>
          <a:lstStyle/>
          <a:p>
            <a:r>
              <a:rPr lang="ja-JP" altLang="en-US" b="1">
                <a:solidFill>
                  <a:schemeClr val="accent6">
                    <a:lumMod val="75000"/>
                  </a:schemeClr>
                </a:solidFill>
                <a:latin typeface="Meiryo" panose="020B0604030504040204" pitchFamily="34" charset="-128"/>
                <a:ea typeface="Meiryo" panose="020B0604030504040204" pitchFamily="34" charset="-128"/>
              </a:rPr>
              <a:t>アプリケーション展開</a:t>
            </a:r>
            <a:endParaRPr lang="en-US" altLang="ja-JP" b="1" dirty="0">
              <a:solidFill>
                <a:schemeClr val="accent6">
                  <a:lumMod val="75000"/>
                </a:schemeClr>
              </a:solidFill>
              <a:latin typeface="Meiryo" panose="020B0604030504040204" pitchFamily="34" charset="-128"/>
              <a:ea typeface="Meiryo" panose="020B0604030504040204" pitchFamily="34" charset="-128"/>
            </a:endParaRPr>
          </a:p>
          <a:p>
            <a:r>
              <a:rPr lang="ja-JP" altLang="en-US" b="1">
                <a:solidFill>
                  <a:schemeClr val="accent6">
                    <a:lumMod val="75000"/>
                  </a:schemeClr>
                </a:solidFill>
                <a:latin typeface="Meiryo" panose="020B0604030504040204" pitchFamily="34" charset="-128"/>
                <a:ea typeface="Meiryo" panose="020B0604030504040204" pitchFamily="34" charset="-128"/>
              </a:rPr>
              <a:t>のスピードアップ</a:t>
            </a:r>
            <a:endParaRPr kumimoji="1" lang="en-US" altLang="ja-JP" dirty="0">
              <a:solidFill>
                <a:schemeClr val="accent6">
                  <a:lumMod val="75000"/>
                </a:schemeClr>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13086425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p:cTn id="24" dur="500" fill="hold"/>
                                        <p:tgtEl>
                                          <p:spTgt spid="10"/>
                                        </p:tgtEl>
                                        <p:attrNameLst>
                                          <p:attrName>ppt_w</p:attrName>
                                        </p:attrNameLst>
                                      </p:cBhvr>
                                      <p:tavLst>
                                        <p:tav tm="0">
                                          <p:val>
                                            <p:fltVal val="0"/>
                                          </p:val>
                                        </p:tav>
                                        <p:tav tm="100000">
                                          <p:val>
                                            <p:strVal val="#ppt_w"/>
                                          </p:val>
                                        </p:tav>
                                      </p:tavLst>
                                    </p:anim>
                                    <p:anim calcmode="lin" valueType="num">
                                      <p:cBhvr>
                                        <p:cTn id="25" dur="500" fill="hold"/>
                                        <p:tgtEl>
                                          <p:spTgt spid="10"/>
                                        </p:tgtEl>
                                        <p:attrNameLst>
                                          <p:attrName>ppt_h</p:attrName>
                                        </p:attrNameLst>
                                      </p:cBhvr>
                                      <p:tavLst>
                                        <p:tav tm="0">
                                          <p:val>
                                            <p:fltVal val="0"/>
                                          </p:val>
                                        </p:tav>
                                        <p:tav tm="100000">
                                          <p:val>
                                            <p:strVal val="#ppt_h"/>
                                          </p:val>
                                        </p:tav>
                                      </p:tavLst>
                                    </p:anim>
                                    <p:animEffect transition="in" filter="fade">
                                      <p:cBhvr>
                                        <p:cTn id="26" dur="500"/>
                                        <p:tgtEl>
                                          <p:spTgt spid="1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1"/>
                                        </p:tgtEl>
                                        <p:attrNameLst>
                                          <p:attrName>style.visibility</p:attrName>
                                        </p:attrNameLst>
                                      </p:cBhvr>
                                      <p:to>
                                        <p:strVal val="visible"/>
                                      </p:to>
                                    </p:set>
                                    <p:anim calcmode="lin" valueType="num">
                                      <p:cBhvr>
                                        <p:cTn id="29" dur="500" fill="hold"/>
                                        <p:tgtEl>
                                          <p:spTgt spid="11"/>
                                        </p:tgtEl>
                                        <p:attrNameLst>
                                          <p:attrName>ppt_w</p:attrName>
                                        </p:attrNameLst>
                                      </p:cBhvr>
                                      <p:tavLst>
                                        <p:tav tm="0">
                                          <p:val>
                                            <p:fltVal val="0"/>
                                          </p:val>
                                        </p:tav>
                                        <p:tav tm="100000">
                                          <p:val>
                                            <p:strVal val="#ppt_w"/>
                                          </p:val>
                                        </p:tav>
                                      </p:tavLst>
                                    </p:anim>
                                    <p:anim calcmode="lin" valueType="num">
                                      <p:cBhvr>
                                        <p:cTn id="30" dur="500" fill="hold"/>
                                        <p:tgtEl>
                                          <p:spTgt spid="11"/>
                                        </p:tgtEl>
                                        <p:attrNameLst>
                                          <p:attrName>ppt_h</p:attrName>
                                        </p:attrNameLst>
                                      </p:cBhvr>
                                      <p:tavLst>
                                        <p:tav tm="0">
                                          <p:val>
                                            <p:fltVal val="0"/>
                                          </p:val>
                                        </p:tav>
                                        <p:tav tm="100000">
                                          <p:val>
                                            <p:strVal val="#ppt_h"/>
                                          </p:val>
                                        </p:tav>
                                      </p:tavLst>
                                    </p:anim>
                                    <p:animEffect transition="in" filter="fade">
                                      <p:cBhvr>
                                        <p:cTn id="31" dur="500"/>
                                        <p:tgtEl>
                                          <p:spTgt spid="11"/>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p:cTn id="34" dur="500" fill="hold"/>
                                        <p:tgtEl>
                                          <p:spTgt spid="9"/>
                                        </p:tgtEl>
                                        <p:attrNameLst>
                                          <p:attrName>ppt_w</p:attrName>
                                        </p:attrNameLst>
                                      </p:cBhvr>
                                      <p:tavLst>
                                        <p:tav tm="0">
                                          <p:val>
                                            <p:fltVal val="0"/>
                                          </p:val>
                                        </p:tav>
                                        <p:tav tm="100000">
                                          <p:val>
                                            <p:strVal val="#ppt_w"/>
                                          </p:val>
                                        </p:tav>
                                      </p:tavLst>
                                    </p:anim>
                                    <p:anim calcmode="lin" valueType="num">
                                      <p:cBhvr>
                                        <p:cTn id="35" dur="500" fill="hold"/>
                                        <p:tgtEl>
                                          <p:spTgt spid="9"/>
                                        </p:tgtEl>
                                        <p:attrNameLst>
                                          <p:attrName>ppt_h</p:attrName>
                                        </p:attrNameLst>
                                      </p:cBhvr>
                                      <p:tavLst>
                                        <p:tav tm="0">
                                          <p:val>
                                            <p:fltVal val="0"/>
                                          </p:val>
                                        </p:tav>
                                        <p:tav tm="100000">
                                          <p:val>
                                            <p:strVal val="#ppt_h"/>
                                          </p:val>
                                        </p:tav>
                                      </p:tavLst>
                                    </p:anim>
                                    <p:animEffect transition="in" filter="fade">
                                      <p:cBhvr>
                                        <p:cTn id="36" dur="500"/>
                                        <p:tgtEl>
                                          <p:spTgt spid="9"/>
                                        </p:tgtEl>
                                      </p:cBhvr>
                                    </p:animEffect>
                                  </p:childTnLst>
                                </p:cTn>
                              </p:par>
                            </p:childTnLst>
                          </p:cTn>
                        </p:par>
                      </p:childTnLst>
                    </p:cTn>
                  </p:par>
                  <p:par>
                    <p:cTn id="37" fill="hold">
                      <p:stCondLst>
                        <p:cond delay="indefinite"/>
                      </p:stCondLst>
                      <p:childTnLst>
                        <p:par>
                          <p:cTn id="38" fill="hold">
                            <p:stCondLst>
                              <p:cond delay="0"/>
                            </p:stCondLst>
                            <p:childTnLst>
                              <p:par>
                                <p:cTn id="39" presetID="53" presetClass="entr" presetSubtype="16" fill="hold" grpId="0" nodeType="click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p:cTn id="41" dur="500" fill="hold"/>
                                        <p:tgtEl>
                                          <p:spTgt spid="14"/>
                                        </p:tgtEl>
                                        <p:attrNameLst>
                                          <p:attrName>ppt_w</p:attrName>
                                        </p:attrNameLst>
                                      </p:cBhvr>
                                      <p:tavLst>
                                        <p:tav tm="0">
                                          <p:val>
                                            <p:fltVal val="0"/>
                                          </p:val>
                                        </p:tav>
                                        <p:tav tm="100000">
                                          <p:val>
                                            <p:strVal val="#ppt_w"/>
                                          </p:val>
                                        </p:tav>
                                      </p:tavLst>
                                    </p:anim>
                                    <p:anim calcmode="lin" valueType="num">
                                      <p:cBhvr>
                                        <p:cTn id="42" dur="500" fill="hold"/>
                                        <p:tgtEl>
                                          <p:spTgt spid="14"/>
                                        </p:tgtEl>
                                        <p:attrNameLst>
                                          <p:attrName>ppt_h</p:attrName>
                                        </p:attrNameLst>
                                      </p:cBhvr>
                                      <p:tavLst>
                                        <p:tav tm="0">
                                          <p:val>
                                            <p:fltVal val="0"/>
                                          </p:val>
                                        </p:tav>
                                        <p:tav tm="100000">
                                          <p:val>
                                            <p:strVal val="#ppt_h"/>
                                          </p:val>
                                        </p:tav>
                                      </p:tavLst>
                                    </p:anim>
                                    <p:animEffect transition="in" filter="fade">
                                      <p:cBhvr>
                                        <p:cTn id="43" dur="500"/>
                                        <p:tgtEl>
                                          <p:spTgt spid="14"/>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15"/>
                                        </p:tgtEl>
                                        <p:attrNameLst>
                                          <p:attrName>style.visibility</p:attrName>
                                        </p:attrNameLst>
                                      </p:cBhvr>
                                      <p:to>
                                        <p:strVal val="visible"/>
                                      </p:to>
                                    </p:set>
                                    <p:anim calcmode="lin" valueType="num">
                                      <p:cBhvr>
                                        <p:cTn id="46" dur="500" fill="hold"/>
                                        <p:tgtEl>
                                          <p:spTgt spid="15"/>
                                        </p:tgtEl>
                                        <p:attrNameLst>
                                          <p:attrName>ppt_w</p:attrName>
                                        </p:attrNameLst>
                                      </p:cBhvr>
                                      <p:tavLst>
                                        <p:tav tm="0">
                                          <p:val>
                                            <p:fltVal val="0"/>
                                          </p:val>
                                        </p:tav>
                                        <p:tav tm="100000">
                                          <p:val>
                                            <p:strVal val="#ppt_w"/>
                                          </p:val>
                                        </p:tav>
                                      </p:tavLst>
                                    </p:anim>
                                    <p:anim calcmode="lin" valueType="num">
                                      <p:cBhvr>
                                        <p:cTn id="47" dur="500" fill="hold"/>
                                        <p:tgtEl>
                                          <p:spTgt spid="15"/>
                                        </p:tgtEl>
                                        <p:attrNameLst>
                                          <p:attrName>ppt_h</p:attrName>
                                        </p:attrNameLst>
                                      </p:cBhvr>
                                      <p:tavLst>
                                        <p:tav tm="0">
                                          <p:val>
                                            <p:fltVal val="0"/>
                                          </p:val>
                                        </p:tav>
                                        <p:tav tm="100000">
                                          <p:val>
                                            <p:strVal val="#ppt_h"/>
                                          </p:val>
                                        </p:tav>
                                      </p:tavLst>
                                    </p:anim>
                                    <p:animEffect transition="in" filter="fade">
                                      <p:cBhvr>
                                        <p:cTn id="4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p:bldP spid="11" grpId="0"/>
      <p:bldP spid="14" grpId="0"/>
      <p:bldP spid="15"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30400" y="266401"/>
            <a:ext cx="8686800" cy="416221"/>
          </a:xfrm>
        </p:spPr>
        <p:txBody>
          <a:bodyPr lIns="0" rIns="0"/>
          <a:lstStyle/>
          <a:p>
            <a:r>
              <a:rPr kumimoji="1" lang="ja-JP" altLang="en-US" sz="2700" dirty="0"/>
              <a:t>情報システム部門の現状から考えるクラウドへの期待</a:t>
            </a:r>
          </a:p>
        </p:txBody>
      </p:sp>
      <p:sp>
        <p:nvSpPr>
          <p:cNvPr id="4" name="円柱 3"/>
          <p:cNvSpPr/>
          <p:nvPr/>
        </p:nvSpPr>
        <p:spPr>
          <a:xfrm>
            <a:off x="1116147" y="2960858"/>
            <a:ext cx="2614795" cy="2250463"/>
          </a:xfrm>
          <a:prstGeom prst="can">
            <a:avLst>
              <a:gd name="adj" fmla="val 20777"/>
            </a:avLst>
          </a:prstGeom>
          <a:solidFill>
            <a:srgbClr val="FF6600"/>
          </a:solidFill>
          <a:ln w="38100" cmpd="sng">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latin typeface="メイリオ" panose="020B0604030504040204" pitchFamily="50" charset="-128"/>
              <a:ea typeface="メイリオ" panose="020B0604030504040204" pitchFamily="50" charset="-128"/>
              <a:cs typeface="ＭＳ Ｐゴシック"/>
            </a:endParaRPr>
          </a:p>
        </p:txBody>
      </p:sp>
      <p:sp>
        <p:nvSpPr>
          <p:cNvPr id="5" name="円柱 4"/>
          <p:cNvSpPr/>
          <p:nvPr/>
        </p:nvSpPr>
        <p:spPr>
          <a:xfrm>
            <a:off x="1116147" y="1720622"/>
            <a:ext cx="2614795" cy="1738263"/>
          </a:xfrm>
          <a:prstGeom prst="can">
            <a:avLst/>
          </a:prstGeom>
          <a:solidFill>
            <a:srgbClr val="3366FF"/>
          </a:solidFill>
          <a:ln w="38100" cmpd="sng">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latin typeface="メイリオ" panose="020B0604030504040204" pitchFamily="50" charset="-128"/>
              <a:ea typeface="メイリオ" panose="020B0604030504040204" pitchFamily="50" charset="-128"/>
              <a:cs typeface="ＭＳ Ｐゴシック"/>
            </a:endParaRPr>
          </a:p>
        </p:txBody>
      </p:sp>
      <p:sp>
        <p:nvSpPr>
          <p:cNvPr id="6" name="テキスト ボックス 5"/>
          <p:cNvSpPr txBox="1"/>
          <p:nvPr/>
        </p:nvSpPr>
        <p:spPr>
          <a:xfrm>
            <a:off x="1164206" y="2249690"/>
            <a:ext cx="2518639" cy="307777"/>
          </a:xfrm>
          <a:prstGeom prst="rect">
            <a:avLst/>
          </a:prstGeom>
          <a:noFill/>
          <a:ln>
            <a:noFill/>
          </a:ln>
        </p:spPr>
        <p:txBody>
          <a:bodyPr wrap="none" rtlCol="0">
            <a:spAutoFit/>
          </a:bodyPr>
          <a:lstStyle/>
          <a:p>
            <a:pPr algn="ctr"/>
            <a:r>
              <a:rPr kumimoji="1" lang="ja-JP" altLang="en-US" sz="1400" dirty="0">
                <a:solidFill>
                  <a:srgbClr val="FFFFFF"/>
                </a:solidFill>
                <a:latin typeface="メイリオ" panose="020B0604030504040204" pitchFamily="50" charset="-128"/>
                <a:ea typeface="メイリオ" panose="020B0604030504040204" pitchFamily="50" charset="-128"/>
                <a:cs typeface="ＭＳ Ｐゴシック"/>
              </a:rPr>
              <a:t>新規システムに投資する予算</a:t>
            </a:r>
          </a:p>
        </p:txBody>
      </p:sp>
      <p:sp>
        <p:nvSpPr>
          <p:cNvPr id="7" name="テキスト ボックス 6"/>
          <p:cNvSpPr txBox="1"/>
          <p:nvPr/>
        </p:nvSpPr>
        <p:spPr>
          <a:xfrm>
            <a:off x="1164207" y="3634453"/>
            <a:ext cx="2518639" cy="615553"/>
          </a:xfrm>
          <a:prstGeom prst="rect">
            <a:avLst/>
          </a:prstGeom>
          <a:noFill/>
          <a:ln>
            <a:noFill/>
          </a:ln>
        </p:spPr>
        <p:txBody>
          <a:bodyPr wrap="none" rtlCol="0">
            <a:spAutoFit/>
          </a:bodyPr>
          <a:lstStyle/>
          <a:p>
            <a:pPr algn="ctr"/>
            <a:r>
              <a:rPr kumimoji="1" lang="ja-JP" altLang="en-US" sz="1400" dirty="0">
                <a:solidFill>
                  <a:srgbClr val="FFFFFF"/>
                </a:solidFill>
                <a:latin typeface="メイリオ" panose="020B0604030504040204" pitchFamily="50" charset="-128"/>
                <a:ea typeface="メイリオ" panose="020B0604030504040204" pitchFamily="50" charset="-128"/>
                <a:cs typeface="ＭＳ Ｐゴシック"/>
              </a:rPr>
              <a:t>既存システムを維持する予算</a:t>
            </a:r>
            <a:endParaRPr kumimoji="1" lang="en-US" altLang="ja-JP" sz="1400" dirty="0">
              <a:solidFill>
                <a:srgbClr val="FFFFFF"/>
              </a:solidFill>
              <a:latin typeface="メイリオ" panose="020B0604030504040204" pitchFamily="50" charset="-128"/>
              <a:ea typeface="メイリオ" panose="020B0604030504040204" pitchFamily="50" charset="-128"/>
              <a:cs typeface="ＭＳ Ｐゴシック"/>
            </a:endParaRPr>
          </a:p>
          <a:p>
            <a:pPr algn="ctr"/>
            <a:r>
              <a:rPr kumimoji="1" lang="ja-JP" altLang="en-US" sz="2000" dirty="0">
                <a:solidFill>
                  <a:srgbClr val="FFFFFF"/>
                </a:solidFill>
                <a:latin typeface="メイリオ" panose="020B0604030504040204" pitchFamily="50" charset="-128"/>
                <a:ea typeface="メイリオ" panose="020B0604030504040204" pitchFamily="50" charset="-128"/>
                <a:cs typeface="ＭＳ Ｐゴシック"/>
              </a:rPr>
              <a:t>（</a:t>
            </a:r>
            <a:r>
              <a:rPr kumimoji="1" lang="en-US" altLang="ja-JP" sz="2000" dirty="0">
                <a:solidFill>
                  <a:srgbClr val="FFFFFF"/>
                </a:solidFill>
                <a:latin typeface="メイリオ" panose="020B0604030504040204" pitchFamily="50" charset="-128"/>
                <a:ea typeface="メイリオ" panose="020B0604030504040204" pitchFamily="50" charset="-128"/>
                <a:cs typeface="ＭＳ Ｐゴシック"/>
              </a:rPr>
              <a:t>TCO</a:t>
            </a:r>
            <a:r>
              <a:rPr kumimoji="1" lang="ja-JP" altLang="en-US" sz="2000" dirty="0">
                <a:solidFill>
                  <a:srgbClr val="FFFFFF"/>
                </a:solidFill>
                <a:latin typeface="メイリオ" panose="020B0604030504040204" pitchFamily="50" charset="-128"/>
                <a:ea typeface="メイリオ" panose="020B0604030504040204" pitchFamily="50" charset="-128"/>
                <a:cs typeface="ＭＳ Ｐゴシック"/>
              </a:rPr>
              <a:t>）</a:t>
            </a:r>
          </a:p>
        </p:txBody>
      </p:sp>
      <p:sp>
        <p:nvSpPr>
          <p:cNvPr id="8" name="テキスト ボックス 7"/>
          <p:cNvSpPr txBox="1"/>
          <p:nvPr/>
        </p:nvSpPr>
        <p:spPr>
          <a:xfrm>
            <a:off x="1175781" y="2552498"/>
            <a:ext cx="2502608" cy="707886"/>
          </a:xfrm>
          <a:prstGeom prst="rect">
            <a:avLst/>
          </a:prstGeom>
          <a:noFill/>
          <a:ln>
            <a:noFill/>
          </a:ln>
        </p:spPr>
        <p:txBody>
          <a:bodyPr wrap="none" rtlCol="0">
            <a:spAutoFit/>
          </a:bodyPr>
          <a:lstStyle/>
          <a:p>
            <a:pPr algn="ctr"/>
            <a:r>
              <a:rPr lang="en-US" altLang="ja-JP" sz="4000" dirty="0">
                <a:solidFill>
                  <a:srgbClr val="FFFFFF"/>
                </a:solidFill>
                <a:latin typeface="メイリオ" panose="020B0604030504040204" pitchFamily="50" charset="-128"/>
                <a:ea typeface="メイリオ" panose="020B0604030504040204" pitchFamily="50" charset="-128"/>
                <a:cs typeface="Arial Black"/>
              </a:rPr>
              <a:t>20〜40%</a:t>
            </a:r>
            <a:endParaRPr kumimoji="1" lang="ja-JP" altLang="en-US" sz="4000" dirty="0">
              <a:solidFill>
                <a:srgbClr val="FFFFFF"/>
              </a:solidFill>
              <a:latin typeface="メイリオ" panose="020B0604030504040204" pitchFamily="50" charset="-128"/>
              <a:ea typeface="メイリオ" panose="020B0604030504040204" pitchFamily="50" charset="-128"/>
              <a:cs typeface="Arial Black"/>
            </a:endParaRPr>
          </a:p>
        </p:txBody>
      </p:sp>
      <p:sp>
        <p:nvSpPr>
          <p:cNvPr id="9" name="テキスト ボックス 8"/>
          <p:cNvSpPr txBox="1"/>
          <p:nvPr/>
        </p:nvSpPr>
        <p:spPr>
          <a:xfrm>
            <a:off x="1175781" y="4127512"/>
            <a:ext cx="2502608" cy="707886"/>
          </a:xfrm>
          <a:prstGeom prst="rect">
            <a:avLst/>
          </a:prstGeom>
          <a:noFill/>
          <a:ln>
            <a:noFill/>
          </a:ln>
        </p:spPr>
        <p:txBody>
          <a:bodyPr wrap="none" rtlCol="0">
            <a:spAutoFit/>
          </a:bodyPr>
          <a:lstStyle/>
          <a:p>
            <a:pPr algn="ctr"/>
            <a:r>
              <a:rPr lang="en-US" altLang="ja-JP" sz="4000" dirty="0">
                <a:solidFill>
                  <a:srgbClr val="FFFFFF"/>
                </a:solidFill>
                <a:latin typeface="メイリオ" panose="020B0604030504040204" pitchFamily="50" charset="-128"/>
                <a:ea typeface="メイリオ" panose="020B0604030504040204" pitchFamily="50" charset="-128"/>
                <a:cs typeface="Arial Black"/>
              </a:rPr>
              <a:t>60〜80%</a:t>
            </a:r>
            <a:endParaRPr kumimoji="1" lang="ja-JP" altLang="en-US" sz="4000" dirty="0">
              <a:solidFill>
                <a:srgbClr val="FFFFFF"/>
              </a:solidFill>
              <a:latin typeface="メイリオ" panose="020B0604030504040204" pitchFamily="50" charset="-128"/>
              <a:ea typeface="メイリオ" panose="020B0604030504040204" pitchFamily="50" charset="-128"/>
              <a:cs typeface="Arial Black"/>
            </a:endParaRPr>
          </a:p>
        </p:txBody>
      </p:sp>
      <p:sp>
        <p:nvSpPr>
          <p:cNvPr id="11" name="円柱 10"/>
          <p:cNvSpPr/>
          <p:nvPr/>
        </p:nvSpPr>
        <p:spPr>
          <a:xfrm>
            <a:off x="5474139" y="3651872"/>
            <a:ext cx="2614795" cy="1556336"/>
          </a:xfrm>
          <a:prstGeom prst="can">
            <a:avLst>
              <a:gd name="adj" fmla="val 29653"/>
            </a:avLst>
          </a:prstGeom>
          <a:solidFill>
            <a:srgbClr val="FF6600"/>
          </a:solidFill>
          <a:ln w="38100" cmpd="sng">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latin typeface="メイリオ" panose="020B0604030504040204" pitchFamily="50" charset="-128"/>
              <a:ea typeface="メイリオ" panose="020B0604030504040204" pitchFamily="50" charset="-128"/>
              <a:cs typeface="ＭＳ Ｐゴシック"/>
            </a:endParaRPr>
          </a:p>
        </p:txBody>
      </p:sp>
      <p:sp>
        <p:nvSpPr>
          <p:cNvPr id="12" name="円柱 11"/>
          <p:cNvSpPr/>
          <p:nvPr/>
        </p:nvSpPr>
        <p:spPr>
          <a:xfrm>
            <a:off x="5474139" y="1720622"/>
            <a:ext cx="2614795" cy="2398151"/>
          </a:xfrm>
          <a:prstGeom prst="can">
            <a:avLst>
              <a:gd name="adj" fmla="val 18770"/>
            </a:avLst>
          </a:prstGeom>
          <a:solidFill>
            <a:srgbClr val="3366FF"/>
          </a:solidFill>
          <a:ln w="38100" cmpd="sng">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latin typeface="メイリオ" panose="020B0604030504040204" pitchFamily="50" charset="-128"/>
              <a:ea typeface="メイリオ" panose="020B0604030504040204" pitchFamily="50" charset="-128"/>
              <a:cs typeface="ＭＳ Ｐゴシック"/>
            </a:endParaRPr>
          </a:p>
        </p:txBody>
      </p:sp>
      <p:cxnSp>
        <p:nvCxnSpPr>
          <p:cNvPr id="13" name="直線コネクタ 12"/>
          <p:cNvCxnSpPr/>
          <p:nvPr/>
        </p:nvCxnSpPr>
        <p:spPr>
          <a:xfrm>
            <a:off x="3742676" y="1927450"/>
            <a:ext cx="1743197" cy="6225"/>
          </a:xfrm>
          <a:prstGeom prst="line">
            <a:avLst/>
          </a:prstGeom>
          <a:ln w="38100" cmpd="sng">
            <a:solidFill>
              <a:srgbClr val="7F7F7F"/>
            </a:solidFill>
            <a:prstDash val="sysDash"/>
            <a:headEnd type="none"/>
            <a:tailEnd type="triangle"/>
          </a:ln>
        </p:spPr>
        <p:style>
          <a:lnRef idx="2">
            <a:schemeClr val="accent1"/>
          </a:lnRef>
          <a:fillRef idx="0">
            <a:schemeClr val="accent1"/>
          </a:fillRef>
          <a:effectRef idx="1">
            <a:schemeClr val="accent1"/>
          </a:effectRef>
          <a:fontRef idx="minor">
            <a:schemeClr val="tx1"/>
          </a:fontRef>
        </p:style>
      </p:cxnSp>
      <p:cxnSp>
        <p:nvCxnSpPr>
          <p:cNvPr id="14" name="直線コネクタ 13"/>
          <p:cNvCxnSpPr/>
          <p:nvPr/>
        </p:nvCxnSpPr>
        <p:spPr>
          <a:xfrm>
            <a:off x="3742676" y="3265900"/>
            <a:ext cx="1743197" cy="666112"/>
          </a:xfrm>
          <a:prstGeom prst="line">
            <a:avLst/>
          </a:prstGeom>
          <a:ln w="38100" cmpd="sng">
            <a:solidFill>
              <a:srgbClr val="7F7F7F"/>
            </a:solidFill>
            <a:prstDash val="sysDash"/>
            <a:headEnd type="none"/>
            <a:tailEnd type="triangle"/>
          </a:ln>
        </p:spPr>
        <p:style>
          <a:lnRef idx="2">
            <a:schemeClr val="accent1"/>
          </a:lnRef>
          <a:fillRef idx="0">
            <a:schemeClr val="accent1"/>
          </a:fillRef>
          <a:effectRef idx="1">
            <a:schemeClr val="accent1"/>
          </a:effectRef>
          <a:fontRef idx="minor">
            <a:schemeClr val="tx1"/>
          </a:fontRef>
        </p:style>
      </p:cxnSp>
      <p:sp>
        <p:nvSpPr>
          <p:cNvPr id="15" name="テキスト ボックス 14"/>
          <p:cNvSpPr txBox="1"/>
          <p:nvPr/>
        </p:nvSpPr>
        <p:spPr>
          <a:xfrm>
            <a:off x="5534594" y="2960858"/>
            <a:ext cx="2518639" cy="307777"/>
          </a:xfrm>
          <a:prstGeom prst="rect">
            <a:avLst/>
          </a:prstGeom>
          <a:noFill/>
        </p:spPr>
        <p:txBody>
          <a:bodyPr wrap="none" rtlCol="0">
            <a:spAutoFit/>
          </a:bodyPr>
          <a:lstStyle/>
          <a:p>
            <a:pPr algn="ctr"/>
            <a:r>
              <a:rPr kumimoji="1" lang="ja-JP" altLang="en-US" sz="1400" dirty="0">
                <a:solidFill>
                  <a:srgbClr val="FFFFFF"/>
                </a:solidFill>
                <a:latin typeface="メイリオ" panose="020B0604030504040204" pitchFamily="50" charset="-128"/>
                <a:ea typeface="メイリオ" panose="020B0604030504040204" pitchFamily="50" charset="-128"/>
                <a:cs typeface="ＭＳ Ｐゴシック"/>
              </a:rPr>
              <a:t>新規システムに投資する予算</a:t>
            </a:r>
          </a:p>
        </p:txBody>
      </p:sp>
      <p:sp>
        <p:nvSpPr>
          <p:cNvPr id="16" name="テキスト ボックス 15"/>
          <p:cNvSpPr txBox="1"/>
          <p:nvPr/>
        </p:nvSpPr>
        <p:spPr>
          <a:xfrm>
            <a:off x="5534595" y="4499775"/>
            <a:ext cx="2518639" cy="307777"/>
          </a:xfrm>
          <a:prstGeom prst="rect">
            <a:avLst/>
          </a:prstGeom>
          <a:noFill/>
        </p:spPr>
        <p:txBody>
          <a:bodyPr wrap="none" rtlCol="0">
            <a:spAutoFit/>
          </a:bodyPr>
          <a:lstStyle/>
          <a:p>
            <a:pPr algn="ctr"/>
            <a:r>
              <a:rPr kumimoji="1" lang="ja-JP" altLang="en-US" sz="1400" dirty="0">
                <a:solidFill>
                  <a:srgbClr val="FFFFFF"/>
                </a:solidFill>
                <a:latin typeface="メイリオ" panose="020B0604030504040204" pitchFamily="50" charset="-128"/>
                <a:ea typeface="メイリオ" panose="020B0604030504040204" pitchFamily="50" charset="-128"/>
                <a:cs typeface="ＭＳ Ｐゴシック"/>
              </a:rPr>
              <a:t>既存システムを維持する予算</a:t>
            </a:r>
          </a:p>
        </p:txBody>
      </p:sp>
      <p:sp>
        <p:nvSpPr>
          <p:cNvPr id="17" name="上矢印 16"/>
          <p:cNvSpPr/>
          <p:nvPr/>
        </p:nvSpPr>
        <p:spPr>
          <a:xfrm>
            <a:off x="6479515" y="2249690"/>
            <a:ext cx="628796" cy="611562"/>
          </a:xfrm>
          <a:prstGeom prst="upArrow">
            <a:avLst/>
          </a:prstGeom>
          <a:solidFill>
            <a:schemeClr val="bg1"/>
          </a:solidFill>
          <a:ln>
            <a:noFill/>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kumimoji="1" lang="ja-JP" altLang="en-US">
              <a:latin typeface="メイリオ" panose="020B0604030504040204" pitchFamily="50" charset="-128"/>
              <a:ea typeface="メイリオ" panose="020B0604030504040204" pitchFamily="50" charset="-128"/>
              <a:cs typeface="ＭＳ Ｐゴシック"/>
            </a:endParaRPr>
          </a:p>
        </p:txBody>
      </p:sp>
      <p:sp>
        <p:nvSpPr>
          <p:cNvPr id="18" name="上矢印 17"/>
          <p:cNvSpPr/>
          <p:nvPr/>
        </p:nvSpPr>
        <p:spPr>
          <a:xfrm flipV="1">
            <a:off x="6479515" y="3346091"/>
            <a:ext cx="628796" cy="611562"/>
          </a:xfrm>
          <a:prstGeom prst="upArrow">
            <a:avLst/>
          </a:prstGeom>
          <a:solidFill>
            <a:schemeClr val="bg1"/>
          </a:solidFill>
          <a:ln>
            <a:noFill/>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kumimoji="1" lang="ja-JP" altLang="en-US">
              <a:latin typeface="メイリオ" panose="020B0604030504040204" pitchFamily="50" charset="-128"/>
              <a:ea typeface="メイリオ" panose="020B0604030504040204" pitchFamily="50" charset="-128"/>
              <a:cs typeface="ＭＳ Ｐゴシック"/>
            </a:endParaRPr>
          </a:p>
        </p:txBody>
      </p:sp>
      <p:sp>
        <p:nvSpPr>
          <p:cNvPr id="19" name="上矢印 18"/>
          <p:cNvSpPr/>
          <p:nvPr/>
        </p:nvSpPr>
        <p:spPr>
          <a:xfrm>
            <a:off x="6479515" y="4782652"/>
            <a:ext cx="628796" cy="363303"/>
          </a:xfrm>
          <a:prstGeom prst="upArrow">
            <a:avLst/>
          </a:prstGeom>
          <a:solidFill>
            <a:schemeClr val="bg1"/>
          </a:solidFill>
          <a:ln>
            <a:noFill/>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kumimoji="1" lang="ja-JP" altLang="en-US">
              <a:latin typeface="メイリオ" panose="020B0604030504040204" pitchFamily="50" charset="-128"/>
              <a:ea typeface="メイリオ" panose="020B0604030504040204" pitchFamily="50" charset="-128"/>
              <a:cs typeface="ＭＳ Ｐゴシック"/>
            </a:endParaRPr>
          </a:p>
        </p:txBody>
      </p:sp>
      <p:sp>
        <p:nvSpPr>
          <p:cNvPr id="20" name="上矢印 19"/>
          <p:cNvSpPr/>
          <p:nvPr/>
        </p:nvSpPr>
        <p:spPr>
          <a:xfrm flipV="1">
            <a:off x="6479515" y="4175303"/>
            <a:ext cx="628796" cy="363303"/>
          </a:xfrm>
          <a:prstGeom prst="upArrow">
            <a:avLst/>
          </a:prstGeom>
          <a:solidFill>
            <a:schemeClr val="bg1"/>
          </a:solidFill>
          <a:ln>
            <a:noFill/>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kumimoji="1" lang="ja-JP" altLang="en-US">
              <a:latin typeface="メイリオ" panose="020B0604030504040204" pitchFamily="50" charset="-128"/>
              <a:ea typeface="メイリオ" panose="020B0604030504040204" pitchFamily="50" charset="-128"/>
              <a:cs typeface="ＭＳ Ｐゴシック"/>
            </a:endParaRPr>
          </a:p>
        </p:txBody>
      </p:sp>
      <p:cxnSp>
        <p:nvCxnSpPr>
          <p:cNvPr id="21" name="直線コネクタ 20"/>
          <p:cNvCxnSpPr/>
          <p:nvPr/>
        </p:nvCxnSpPr>
        <p:spPr>
          <a:xfrm>
            <a:off x="3742676" y="4996547"/>
            <a:ext cx="1743197" cy="6225"/>
          </a:xfrm>
          <a:prstGeom prst="line">
            <a:avLst/>
          </a:prstGeom>
          <a:ln w="38100" cmpd="sng">
            <a:solidFill>
              <a:schemeClr val="bg1">
                <a:lumMod val="50000"/>
              </a:schemeClr>
            </a:solidFill>
            <a:prstDash val="sysDash"/>
            <a:headEnd type="none"/>
            <a:tailEnd type="triangle"/>
          </a:ln>
        </p:spPr>
        <p:style>
          <a:lnRef idx="2">
            <a:schemeClr val="accent1"/>
          </a:lnRef>
          <a:fillRef idx="0">
            <a:schemeClr val="accent1"/>
          </a:fillRef>
          <a:effectRef idx="1">
            <a:schemeClr val="accent1"/>
          </a:effectRef>
          <a:fontRef idx="minor">
            <a:schemeClr val="tx1"/>
          </a:fontRef>
        </p:style>
      </p:cxnSp>
      <p:sp>
        <p:nvSpPr>
          <p:cNvPr id="23" name="テキスト ボックス 22"/>
          <p:cNvSpPr txBox="1"/>
          <p:nvPr/>
        </p:nvSpPr>
        <p:spPr>
          <a:xfrm>
            <a:off x="1299362" y="835294"/>
            <a:ext cx="6621191" cy="646331"/>
          </a:xfrm>
          <a:prstGeom prst="rect">
            <a:avLst/>
          </a:prstGeom>
          <a:noFill/>
        </p:spPr>
        <p:txBody>
          <a:bodyPr wrap="none" rtlCol="0">
            <a:spAutoFit/>
          </a:bodyPr>
          <a:lstStyle/>
          <a:p>
            <a:pPr algn="ctr"/>
            <a:r>
              <a:rPr lang="en-US" altLang="ja-JP" sz="3600" dirty="0">
                <a:solidFill>
                  <a:srgbClr val="FF0000"/>
                </a:solidFill>
                <a:effectLst>
                  <a:glow rad="101600">
                    <a:schemeClr val="bg1">
                      <a:alpha val="75000"/>
                    </a:schemeClr>
                  </a:glow>
                </a:effectLst>
                <a:latin typeface="メイリオ" panose="020B0604030504040204" pitchFamily="50" charset="-128"/>
                <a:ea typeface="メイリオ" panose="020B0604030504040204" pitchFamily="50" charset="-128"/>
                <a:cs typeface="ＭＳ Ｐゴシック"/>
              </a:rPr>
              <a:t>IT</a:t>
            </a:r>
            <a:r>
              <a:rPr lang="ja-JP" altLang="en-US" sz="3600" dirty="0">
                <a:solidFill>
                  <a:srgbClr val="FF0000"/>
                </a:solidFill>
                <a:effectLst>
                  <a:glow rad="101600">
                    <a:schemeClr val="bg1">
                      <a:alpha val="75000"/>
                    </a:schemeClr>
                  </a:glow>
                </a:effectLst>
                <a:latin typeface="メイリオ" panose="020B0604030504040204" pitchFamily="50" charset="-128"/>
                <a:ea typeface="メイリオ" panose="020B0604030504040204" pitchFamily="50" charset="-128"/>
                <a:cs typeface="ＭＳ Ｐゴシック"/>
              </a:rPr>
              <a:t>予算の増加は期待できない！</a:t>
            </a:r>
            <a:endParaRPr lang="en-US" altLang="ja-JP" sz="3600" dirty="0">
              <a:solidFill>
                <a:srgbClr val="FF0000"/>
              </a:solidFill>
              <a:effectLst>
                <a:glow rad="101600">
                  <a:schemeClr val="bg1">
                    <a:alpha val="75000"/>
                  </a:schemeClr>
                </a:glow>
              </a:effectLst>
              <a:latin typeface="メイリオ" panose="020B0604030504040204" pitchFamily="50" charset="-128"/>
              <a:ea typeface="メイリオ" panose="020B0604030504040204" pitchFamily="50" charset="-128"/>
              <a:cs typeface="ＭＳ Ｐゴシック"/>
            </a:endParaRPr>
          </a:p>
        </p:txBody>
      </p:sp>
      <p:sp>
        <p:nvSpPr>
          <p:cNvPr id="24" name="上矢印 23"/>
          <p:cNvSpPr/>
          <p:nvPr/>
        </p:nvSpPr>
        <p:spPr>
          <a:xfrm flipV="1">
            <a:off x="1812591" y="1568780"/>
            <a:ext cx="1211661" cy="414697"/>
          </a:xfrm>
          <a:prstGeom prst="upArrow">
            <a:avLst/>
          </a:prstGeom>
          <a:solidFill>
            <a:srgbClr val="FF0000"/>
          </a:solidFill>
          <a:ln>
            <a:noFill/>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kumimoji="1" lang="ja-JP" altLang="en-US">
              <a:latin typeface="メイリオ" panose="020B0604030504040204" pitchFamily="50" charset="-128"/>
              <a:ea typeface="メイリオ" panose="020B0604030504040204" pitchFamily="50" charset="-128"/>
              <a:cs typeface="ＭＳ Ｐゴシック"/>
            </a:endParaRPr>
          </a:p>
        </p:txBody>
      </p:sp>
      <p:sp>
        <p:nvSpPr>
          <p:cNvPr id="25" name="上矢印 24"/>
          <p:cNvSpPr/>
          <p:nvPr/>
        </p:nvSpPr>
        <p:spPr>
          <a:xfrm flipV="1">
            <a:off x="6188082" y="1568780"/>
            <a:ext cx="1211661" cy="414697"/>
          </a:xfrm>
          <a:prstGeom prst="upArrow">
            <a:avLst/>
          </a:prstGeom>
          <a:solidFill>
            <a:srgbClr val="FF0000"/>
          </a:solidFill>
          <a:ln>
            <a:noFill/>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kumimoji="1" lang="ja-JP" altLang="en-US">
              <a:latin typeface="メイリオ" panose="020B0604030504040204" pitchFamily="50" charset="-128"/>
              <a:ea typeface="メイリオ" panose="020B0604030504040204" pitchFamily="50" charset="-128"/>
              <a:cs typeface="ＭＳ Ｐゴシック"/>
            </a:endParaRPr>
          </a:p>
        </p:txBody>
      </p:sp>
      <p:sp>
        <p:nvSpPr>
          <p:cNvPr id="29" name="ホームベース 28"/>
          <p:cNvSpPr/>
          <p:nvPr/>
        </p:nvSpPr>
        <p:spPr bwMode="gray">
          <a:xfrm>
            <a:off x="3859880" y="4000015"/>
            <a:ext cx="1502196" cy="821244"/>
          </a:xfrm>
          <a:prstGeom prst="homePlate">
            <a:avLst>
              <a:gd name="adj" fmla="val 32564"/>
            </a:avLst>
          </a:prstGeom>
          <a:solidFill>
            <a:srgbClr val="FF6666"/>
          </a:solidFill>
          <a:ln>
            <a:noFill/>
            <a:headEnd type="none" w="med" len="med"/>
            <a:tailEnd type="none" w="med" len="me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vert="horz" wrap="none" lIns="90000" tIns="144000" rIns="90000" bIns="4680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
                <a:schemeClr val="folHlink"/>
              </a:buClr>
              <a:buSzTx/>
              <a:buFont typeface="Wingdings" pitchFamily="2" charset="2"/>
              <a:buNone/>
              <a:tabLst/>
            </a:pPr>
            <a:r>
              <a:rPr kumimoji="1" lang="ja-JP" altLang="en-US" sz="1200" i="0" u="none" strike="noStrike" cap="none" normalizeH="0" baseline="0" dirty="0">
                <a:ln>
                  <a:noFill/>
                </a:ln>
                <a:solidFill>
                  <a:schemeClr val="bg1"/>
                </a:solidFill>
                <a:effectLst/>
                <a:latin typeface="メイリオ" panose="020B0604030504040204" pitchFamily="50" charset="-128"/>
                <a:ea typeface="メイリオ" panose="020B0604030504040204" pitchFamily="50" charset="-128"/>
                <a:cs typeface="ＭＳ Ｐゴシック"/>
              </a:rPr>
              <a:t>既存システムを</a:t>
            </a:r>
            <a:endParaRPr kumimoji="1" lang="en-US" altLang="ja-JP" sz="1200" i="0" u="none" strike="noStrike" cap="none" normalizeH="0" baseline="0" dirty="0">
              <a:ln>
                <a:noFill/>
              </a:ln>
              <a:solidFill>
                <a:schemeClr val="bg1"/>
              </a:solidFill>
              <a:effectLst/>
              <a:latin typeface="メイリオ" panose="020B0604030504040204" pitchFamily="50" charset="-128"/>
              <a:ea typeface="メイリオ" panose="020B0604030504040204" pitchFamily="50" charset="-128"/>
              <a:cs typeface="ＭＳ Ｐゴシック"/>
            </a:endParaRPr>
          </a:p>
          <a:p>
            <a:pPr marL="0" marR="0" indent="0" algn="ctr" defTabSz="914400" rtl="0" eaLnBrk="1" fontAlgn="base" latinLnBrk="0" hangingPunct="1">
              <a:lnSpc>
                <a:spcPct val="100000"/>
              </a:lnSpc>
              <a:spcBef>
                <a:spcPct val="0"/>
              </a:spcBef>
              <a:spcAft>
                <a:spcPct val="0"/>
              </a:spcAft>
              <a:buClr>
                <a:schemeClr val="folHlink"/>
              </a:buClr>
              <a:buSzTx/>
              <a:buFont typeface="Wingdings" pitchFamily="2" charset="2"/>
              <a:buNone/>
              <a:tabLst/>
            </a:pPr>
            <a:r>
              <a:rPr kumimoji="1" lang="ja-JP" altLang="en-US" sz="1200" i="0" u="none" strike="noStrike" cap="none" normalizeH="0" baseline="0" dirty="0">
                <a:ln>
                  <a:noFill/>
                </a:ln>
                <a:solidFill>
                  <a:schemeClr val="bg1"/>
                </a:solidFill>
                <a:effectLst/>
                <a:latin typeface="メイリオ" panose="020B0604030504040204" pitchFamily="50" charset="-128"/>
                <a:ea typeface="メイリオ" panose="020B0604030504040204" pitchFamily="50" charset="-128"/>
                <a:cs typeface="ＭＳ Ｐゴシック"/>
              </a:rPr>
              <a:t>維持するための</a:t>
            </a:r>
            <a:endParaRPr kumimoji="1" lang="en-US" altLang="ja-JP" sz="1200" i="0" u="none" strike="noStrike" cap="none" normalizeH="0" baseline="0" dirty="0">
              <a:ln>
                <a:noFill/>
              </a:ln>
              <a:solidFill>
                <a:schemeClr val="bg1"/>
              </a:solidFill>
              <a:effectLst/>
              <a:latin typeface="メイリオ" panose="020B0604030504040204" pitchFamily="50" charset="-128"/>
              <a:ea typeface="メイリオ" panose="020B0604030504040204" pitchFamily="50" charset="-128"/>
              <a:cs typeface="ＭＳ Ｐゴシック"/>
            </a:endParaRPr>
          </a:p>
          <a:p>
            <a:pPr marL="0" marR="0" indent="0" algn="ctr" defTabSz="914400" rtl="0" eaLnBrk="1" fontAlgn="base" latinLnBrk="0" hangingPunct="1">
              <a:lnSpc>
                <a:spcPct val="100000"/>
              </a:lnSpc>
              <a:spcBef>
                <a:spcPct val="0"/>
              </a:spcBef>
              <a:spcAft>
                <a:spcPct val="0"/>
              </a:spcAft>
              <a:buClr>
                <a:schemeClr val="folHlink"/>
              </a:buClr>
              <a:buSzTx/>
              <a:buFont typeface="Wingdings" pitchFamily="2" charset="2"/>
              <a:buNone/>
              <a:tabLst/>
            </a:pPr>
            <a:r>
              <a:rPr lang="ja-JP" altLang="en-US" sz="1200" dirty="0">
                <a:solidFill>
                  <a:schemeClr val="bg1"/>
                </a:solidFill>
                <a:latin typeface="メイリオ" panose="020B0604030504040204" pitchFamily="50" charset="-128"/>
                <a:ea typeface="メイリオ" panose="020B0604030504040204" pitchFamily="50" charset="-128"/>
                <a:cs typeface="ＭＳ Ｐゴシック"/>
              </a:rPr>
              <a:t>コスト削減</a:t>
            </a:r>
            <a:endParaRPr kumimoji="1" lang="ja-JP" altLang="en-US" sz="1200" i="0" u="none" strike="noStrike" cap="none" normalizeH="0" baseline="0" dirty="0">
              <a:ln>
                <a:noFill/>
              </a:ln>
              <a:solidFill>
                <a:schemeClr val="bg1"/>
              </a:solidFill>
              <a:effectLst/>
              <a:latin typeface="メイリオ" panose="020B0604030504040204" pitchFamily="50" charset="-128"/>
              <a:ea typeface="メイリオ" panose="020B0604030504040204" pitchFamily="50" charset="-128"/>
              <a:cs typeface="ＭＳ Ｐゴシック"/>
            </a:endParaRPr>
          </a:p>
        </p:txBody>
      </p:sp>
      <p:sp>
        <p:nvSpPr>
          <p:cNvPr id="26" name="テキスト ボックス 25"/>
          <p:cNvSpPr txBox="1"/>
          <p:nvPr/>
        </p:nvSpPr>
        <p:spPr>
          <a:xfrm>
            <a:off x="865536" y="5417483"/>
            <a:ext cx="3172663" cy="954107"/>
          </a:xfrm>
          <a:prstGeom prst="rect">
            <a:avLst/>
          </a:prstGeom>
          <a:noFill/>
        </p:spPr>
        <p:txBody>
          <a:bodyPr wrap="none" rtlCol="0">
            <a:spAutoFit/>
          </a:bodyPr>
          <a:lstStyle/>
          <a:p>
            <a:pPr marL="457200" indent="-457200">
              <a:buFont typeface="Wingdings" charset="2"/>
              <a:buChar char="v"/>
            </a:pPr>
            <a:r>
              <a:rPr kumimoji="1" lang="en-US" altLang="ja-JP" sz="2800" dirty="0">
                <a:solidFill>
                  <a:srgbClr val="FF0000"/>
                </a:solidFill>
                <a:effectLst/>
                <a:latin typeface="メイリオ" panose="020B0604030504040204" pitchFamily="50" charset="-128"/>
                <a:ea typeface="メイリオ" panose="020B0604030504040204" pitchFamily="50" charset="-128"/>
              </a:rPr>
              <a:t>TCO</a:t>
            </a:r>
            <a:r>
              <a:rPr kumimoji="1" lang="ja-JP" altLang="en-US" sz="2800" dirty="0">
                <a:solidFill>
                  <a:srgbClr val="FF0000"/>
                </a:solidFill>
                <a:effectLst/>
                <a:latin typeface="メイリオ" panose="020B0604030504040204" pitchFamily="50" charset="-128"/>
                <a:ea typeface="メイリオ" panose="020B0604030504040204" pitchFamily="50" charset="-128"/>
              </a:rPr>
              <a:t>の上昇</a:t>
            </a:r>
            <a:endParaRPr kumimoji="1" lang="en-US" altLang="ja-JP" sz="2800" dirty="0">
              <a:solidFill>
                <a:srgbClr val="FF0000"/>
              </a:solidFill>
              <a:effectLst/>
              <a:latin typeface="メイリオ" panose="020B0604030504040204" pitchFamily="50" charset="-128"/>
              <a:ea typeface="メイリオ" panose="020B0604030504040204" pitchFamily="50" charset="-128"/>
            </a:endParaRPr>
          </a:p>
          <a:p>
            <a:pPr marL="457200" indent="-457200">
              <a:buFont typeface="Wingdings" charset="2"/>
              <a:buChar char="v"/>
            </a:pPr>
            <a:r>
              <a:rPr lang="en-US" altLang="ja-JP" sz="2800" dirty="0">
                <a:solidFill>
                  <a:srgbClr val="FF0000"/>
                </a:solidFill>
                <a:effectLst/>
                <a:latin typeface="メイリオ" panose="020B0604030504040204" pitchFamily="50" charset="-128"/>
                <a:ea typeface="メイリオ" panose="020B0604030504040204" pitchFamily="50" charset="-128"/>
              </a:rPr>
              <a:t>IT</a:t>
            </a:r>
            <a:r>
              <a:rPr lang="ja-JP" altLang="en-US" sz="2800" dirty="0">
                <a:solidFill>
                  <a:srgbClr val="FF0000"/>
                </a:solidFill>
                <a:effectLst/>
                <a:latin typeface="メイリオ" panose="020B0604030504040204" pitchFamily="50" charset="-128"/>
                <a:ea typeface="メイリオ" panose="020B0604030504040204" pitchFamily="50" charset="-128"/>
              </a:rPr>
              <a:t>予算の頭打ち</a:t>
            </a:r>
            <a:endParaRPr kumimoji="1" lang="ja-JP" altLang="en-US" sz="2800" dirty="0">
              <a:solidFill>
                <a:srgbClr val="FF0000"/>
              </a:solidFill>
              <a:effectLst/>
              <a:latin typeface="メイリオ" panose="020B0604030504040204" pitchFamily="50" charset="-128"/>
              <a:ea typeface="メイリオ" panose="020B0604030504040204" pitchFamily="50" charset="-128"/>
            </a:endParaRPr>
          </a:p>
        </p:txBody>
      </p:sp>
      <p:grpSp>
        <p:nvGrpSpPr>
          <p:cNvPr id="27" name="図形グループ 26"/>
          <p:cNvGrpSpPr/>
          <p:nvPr/>
        </p:nvGrpSpPr>
        <p:grpSpPr>
          <a:xfrm>
            <a:off x="4109274" y="5468192"/>
            <a:ext cx="4725960" cy="939891"/>
            <a:chOff x="3897590" y="1193709"/>
            <a:chExt cx="4725960" cy="939891"/>
          </a:xfrm>
        </p:grpSpPr>
        <p:sp>
          <p:nvSpPr>
            <p:cNvPr id="28" name="右矢印 27"/>
            <p:cNvSpPr/>
            <p:nvPr/>
          </p:nvSpPr>
          <p:spPr bwMode="auto">
            <a:xfrm>
              <a:off x="3897590" y="1219200"/>
              <a:ext cx="787562" cy="914400"/>
            </a:xfrm>
            <a:prstGeom prst="rightArrow">
              <a:avLst/>
            </a:prstGeom>
            <a:solidFill>
              <a:schemeClr val="accent4"/>
            </a:solidFill>
            <a:ln>
              <a:noFill/>
              <a:headEnd type="none" w="med" len="med"/>
              <a:tailEnd type="none" w="med" len="me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0000FF"/>
                </a:solidFill>
                <a:effectLst/>
                <a:latin typeface="メイリオ" panose="020B0604030504040204" pitchFamily="50" charset="-128"/>
                <a:ea typeface="メイリオ" panose="020B0604030504040204" pitchFamily="50" charset="-128"/>
              </a:endParaRPr>
            </a:p>
          </p:txBody>
        </p:sp>
        <p:sp>
          <p:nvSpPr>
            <p:cNvPr id="30" name="テキスト ボックス 29"/>
            <p:cNvSpPr txBox="1"/>
            <p:nvPr/>
          </p:nvSpPr>
          <p:spPr>
            <a:xfrm>
              <a:off x="4283899" y="1193709"/>
              <a:ext cx="4339651" cy="861774"/>
            </a:xfrm>
            <a:prstGeom prst="rect">
              <a:avLst/>
            </a:prstGeom>
            <a:noFill/>
          </p:spPr>
          <p:txBody>
            <a:bodyPr wrap="none" rtlCol="0">
              <a:spAutoFit/>
            </a:bodyPr>
            <a:lstStyle/>
            <a:p>
              <a:pPr algn="ctr"/>
              <a:r>
                <a:rPr kumimoji="1" lang="ja-JP" altLang="en-US" sz="3600" dirty="0">
                  <a:solidFill>
                    <a:srgbClr val="0000FF"/>
                  </a:solidFill>
                  <a:effectLst/>
                  <a:latin typeface="メイリオ" panose="020B0604030504040204" pitchFamily="50" charset="-128"/>
                  <a:ea typeface="メイリオ" panose="020B0604030504040204" pitchFamily="50" charset="-128"/>
                </a:rPr>
                <a:t>　クラウドへの期待</a:t>
              </a:r>
              <a:endParaRPr kumimoji="1" lang="en-US" altLang="ja-JP" sz="3600" dirty="0">
                <a:solidFill>
                  <a:srgbClr val="0000FF"/>
                </a:solidFill>
                <a:effectLst/>
                <a:latin typeface="メイリオ" panose="020B0604030504040204" pitchFamily="50" charset="-128"/>
                <a:ea typeface="メイリオ" panose="020B0604030504040204" pitchFamily="50" charset="-128"/>
              </a:endParaRPr>
            </a:p>
            <a:p>
              <a:r>
                <a:rPr kumimoji="1" lang="ja-JP" altLang="en-US" sz="1400" dirty="0">
                  <a:solidFill>
                    <a:srgbClr val="0000FF"/>
                  </a:solidFill>
                  <a:effectLst/>
                  <a:latin typeface="メイリオ" panose="020B0604030504040204" pitchFamily="50" charset="-128"/>
                  <a:ea typeface="メイリオ" panose="020B0604030504040204" pitchFamily="50" charset="-128"/>
                </a:rPr>
                <a:t>　　「所有」の限界、使えればいいという割り切り</a:t>
              </a:r>
              <a:endParaRPr kumimoji="1" lang="en-US" altLang="ja-JP" sz="1400" dirty="0">
                <a:solidFill>
                  <a:srgbClr val="0000FF"/>
                </a:solidFill>
                <a:effectLst/>
                <a:latin typeface="メイリオ" panose="020B0604030504040204" pitchFamily="50" charset="-128"/>
                <a:ea typeface="メイリオ" panose="020B0604030504040204" pitchFamily="50" charset="-128"/>
              </a:endParaRPr>
            </a:p>
          </p:txBody>
        </p:sp>
      </p:grpSp>
    </p:spTree>
    <p:extLst>
      <p:ext uri="{BB962C8B-B14F-4D97-AF65-F5344CB8AC3E}">
        <p14:creationId xmlns:p14="http://schemas.microsoft.com/office/powerpoint/2010/main" val="4340873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500"/>
                                        <p:tgtEl>
                                          <p:spTgt spid="29"/>
                                        </p:tgtEl>
                                        <p:attrNameLst>
                                          <p:attrName>ppt_x</p:attrName>
                                        </p:attrNameLst>
                                      </p:cBhvr>
                                      <p:tavLst>
                                        <p:tav tm="0">
                                          <p:val>
                                            <p:strVal val="#ppt_x-#ppt_w*1.125000"/>
                                          </p:val>
                                        </p:tav>
                                        <p:tav tm="100000">
                                          <p:val>
                                            <p:strVal val="#ppt_x"/>
                                          </p:val>
                                        </p:tav>
                                      </p:tavLst>
                                    </p:anim>
                                    <p:animEffect transition="in" filter="wipe(right)">
                                      <p:cBhvr>
                                        <p:cTn id="8" dur="500"/>
                                        <p:tgtEl>
                                          <p:spTgt spid="29"/>
                                        </p:tgtEl>
                                      </p:cBhvr>
                                    </p:animEffect>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dissolve">
                                      <p:cBhvr>
                                        <p:cTn id="13" dur="500"/>
                                        <p:tgtEl>
                                          <p:spTgt spid="26"/>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Effect transition="in" filter="wipe(left)">
                                      <p:cBhvr>
                                        <p:cTn id="18"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26"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30400" y="266400"/>
            <a:ext cx="8991600" cy="457198"/>
          </a:xfrm>
        </p:spPr>
        <p:txBody>
          <a:bodyPr lIns="0" rIns="0"/>
          <a:lstStyle/>
          <a:p>
            <a:r>
              <a:rPr kumimoji="1" lang="ja-JP" altLang="en-US" sz="2700" dirty="0"/>
              <a:t>クラウド</a:t>
            </a:r>
            <a:r>
              <a:rPr lang="ja-JP" altLang="en-US" sz="2700" dirty="0"/>
              <a:t>ならではの費用対効果の考え方</a:t>
            </a:r>
            <a:endParaRPr kumimoji="1" lang="ja-JP" altLang="en-US" sz="2700" dirty="0"/>
          </a:p>
        </p:txBody>
      </p:sp>
      <p:cxnSp>
        <p:nvCxnSpPr>
          <p:cNvPr id="22" name="直線矢印コネクタ 21"/>
          <p:cNvCxnSpPr>
            <a:cxnSpLocks/>
            <a:endCxn id="3" idx="2"/>
          </p:cNvCxnSpPr>
          <p:nvPr/>
        </p:nvCxnSpPr>
        <p:spPr bwMode="auto">
          <a:xfrm flipV="1">
            <a:off x="1114855" y="1522206"/>
            <a:ext cx="0" cy="4855398"/>
          </a:xfrm>
          <a:prstGeom prst="straightConnector1">
            <a:avLst/>
          </a:prstGeom>
          <a:solidFill>
            <a:schemeClr val="bg1"/>
          </a:solidFill>
          <a:ln w="38100" cap="flat" cmpd="sng" algn="ctr">
            <a:solidFill>
              <a:srgbClr val="FF0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27" name="直線矢印コネクタ 26"/>
          <p:cNvCxnSpPr>
            <a:cxnSpLocks/>
            <a:endCxn id="5" idx="1"/>
          </p:cNvCxnSpPr>
          <p:nvPr/>
        </p:nvCxnSpPr>
        <p:spPr bwMode="auto">
          <a:xfrm flipV="1">
            <a:off x="1114855" y="6339503"/>
            <a:ext cx="7187664" cy="26752"/>
          </a:xfrm>
          <a:prstGeom prst="straightConnector1">
            <a:avLst/>
          </a:prstGeom>
          <a:solidFill>
            <a:schemeClr val="bg1"/>
          </a:solidFill>
          <a:ln w="38100" cap="flat" cmpd="sng" algn="ctr">
            <a:solidFill>
              <a:srgbClr val="008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nvGrpSpPr>
          <p:cNvPr id="4" name="図形グループ 3"/>
          <p:cNvGrpSpPr/>
          <p:nvPr/>
        </p:nvGrpSpPr>
        <p:grpSpPr>
          <a:xfrm>
            <a:off x="1495855" y="3177204"/>
            <a:ext cx="6781800" cy="2895600"/>
            <a:chOff x="1676400" y="3048000"/>
            <a:chExt cx="6781800" cy="2895600"/>
          </a:xfrm>
        </p:grpSpPr>
        <p:cxnSp>
          <p:nvCxnSpPr>
            <p:cNvPr id="34" name="直線矢印コネクタ 33"/>
            <p:cNvCxnSpPr/>
            <p:nvPr/>
          </p:nvCxnSpPr>
          <p:spPr bwMode="auto">
            <a:xfrm>
              <a:off x="1752600" y="3048000"/>
              <a:ext cx="6705600" cy="2895600"/>
            </a:xfrm>
            <a:prstGeom prst="straightConnector1">
              <a:avLst/>
            </a:prstGeom>
            <a:solidFill>
              <a:schemeClr val="bg1"/>
            </a:solidFill>
            <a:ln w="76200" cap="flat" cmpd="sng" algn="ctr">
              <a:solidFill>
                <a:srgbClr val="FF6FCF"/>
              </a:solidFill>
              <a:prstDash val="sysDash"/>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36" name="テキスト ボックス 35"/>
            <p:cNvSpPr txBox="1"/>
            <p:nvPr/>
          </p:nvSpPr>
          <p:spPr>
            <a:xfrm>
              <a:off x="1676400" y="4092714"/>
              <a:ext cx="2749471" cy="707886"/>
            </a:xfrm>
            <a:prstGeom prst="rect">
              <a:avLst/>
            </a:prstGeom>
            <a:noFill/>
          </p:spPr>
          <p:txBody>
            <a:bodyPr wrap="none" rtlCol="0">
              <a:spAutoFit/>
            </a:bodyPr>
            <a:lstStyle/>
            <a:p>
              <a:r>
                <a:rPr lang="ja-JP" altLang="en-US" sz="2000" dirty="0">
                  <a:solidFill>
                    <a:srgbClr val="FF66FF"/>
                  </a:solidFill>
                  <a:effectLst/>
                  <a:latin typeface="Meiryo" panose="020B0604030504040204" pitchFamily="34" charset="-128"/>
                  <a:ea typeface="Meiryo" panose="020B0604030504040204" pitchFamily="34" charset="-128"/>
                  <a:cs typeface="HGP創英角ｺﾞｼｯｸUB"/>
                </a:rPr>
                <a:t>システム関連機器の</a:t>
              </a:r>
              <a:endParaRPr lang="en-US" altLang="ja-JP" sz="2000" dirty="0">
                <a:solidFill>
                  <a:srgbClr val="FF66FF"/>
                </a:solidFill>
                <a:effectLst/>
                <a:latin typeface="Meiryo" panose="020B0604030504040204" pitchFamily="34" charset="-128"/>
                <a:ea typeface="Meiryo" panose="020B0604030504040204" pitchFamily="34" charset="-128"/>
                <a:cs typeface="HGP創英角ｺﾞｼｯｸUB"/>
              </a:endParaRPr>
            </a:p>
            <a:p>
              <a:r>
                <a:rPr lang="ja-JP" altLang="en-US" sz="2000" dirty="0">
                  <a:solidFill>
                    <a:srgbClr val="FF66FF"/>
                  </a:solidFill>
                  <a:effectLst/>
                  <a:latin typeface="Meiryo" panose="020B0604030504040204" pitchFamily="34" charset="-128"/>
                  <a:ea typeface="Meiryo" panose="020B0604030504040204" pitchFamily="34" charset="-128"/>
                  <a:cs typeface="HGP創英角ｺﾞｼｯｸUB"/>
                </a:rPr>
                <a:t>コストパフォーマンス</a:t>
              </a:r>
              <a:endParaRPr kumimoji="1" lang="ja-JP" altLang="en-US" sz="2000" dirty="0">
                <a:solidFill>
                  <a:srgbClr val="FF66FF"/>
                </a:solidFill>
                <a:effectLst/>
                <a:latin typeface="Meiryo" panose="020B0604030504040204" pitchFamily="34" charset="-128"/>
                <a:ea typeface="Meiryo" panose="020B0604030504040204" pitchFamily="34" charset="-128"/>
                <a:cs typeface="HGP創英角ｺﾞｼｯｸUB"/>
              </a:endParaRPr>
            </a:p>
          </p:txBody>
        </p:sp>
      </p:grpSp>
      <p:cxnSp>
        <p:nvCxnSpPr>
          <p:cNvPr id="15" name="直線矢印コネクタ 14"/>
          <p:cNvCxnSpPr/>
          <p:nvPr/>
        </p:nvCxnSpPr>
        <p:spPr bwMode="auto">
          <a:xfrm>
            <a:off x="1572055" y="2948604"/>
            <a:ext cx="6705600" cy="0"/>
          </a:xfrm>
          <a:prstGeom prst="straightConnector1">
            <a:avLst/>
          </a:prstGeom>
          <a:solidFill>
            <a:schemeClr val="bg1"/>
          </a:solidFill>
          <a:ln w="76200" cap="flat" cmpd="sng" algn="ctr">
            <a:solidFill>
              <a:srgbClr val="33ACBD"/>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26" name="テキスト ボックス 25"/>
          <p:cNvSpPr txBox="1"/>
          <p:nvPr/>
        </p:nvSpPr>
        <p:spPr>
          <a:xfrm>
            <a:off x="6982255" y="2339004"/>
            <a:ext cx="1261884" cy="523220"/>
          </a:xfrm>
          <a:prstGeom prst="rect">
            <a:avLst/>
          </a:prstGeom>
          <a:noFill/>
        </p:spPr>
        <p:txBody>
          <a:bodyPr wrap="none" rtlCol="0">
            <a:spAutoFit/>
          </a:bodyPr>
          <a:lstStyle/>
          <a:p>
            <a:r>
              <a:rPr kumimoji="1" lang="ja-JP" altLang="en-US" sz="2800" dirty="0">
                <a:solidFill>
                  <a:srgbClr val="008000"/>
                </a:solidFill>
                <a:effectLst/>
                <a:latin typeface="Meiryo" panose="020B0604030504040204" pitchFamily="34" charset="-128"/>
                <a:ea typeface="Meiryo" panose="020B0604030504040204" pitchFamily="34" charset="-128"/>
                <a:cs typeface="HGP創英角ｺﾞｼｯｸUB"/>
              </a:rPr>
              <a:t>リース</a:t>
            </a:r>
          </a:p>
        </p:txBody>
      </p:sp>
      <p:sp>
        <p:nvSpPr>
          <p:cNvPr id="37" name="角丸四角形吹き出し 36"/>
          <p:cNvSpPr/>
          <p:nvPr/>
        </p:nvSpPr>
        <p:spPr bwMode="auto">
          <a:xfrm>
            <a:off x="4419600" y="1729404"/>
            <a:ext cx="2334055" cy="609600"/>
          </a:xfrm>
          <a:prstGeom prst="wedgeRoundRectCallout">
            <a:avLst>
              <a:gd name="adj1" fmla="val 59881"/>
              <a:gd name="adj2" fmla="val 89583"/>
              <a:gd name="adj3" fmla="val 16667"/>
            </a:avLst>
          </a:prstGeom>
          <a:solidFill>
            <a:srgbClr val="008000"/>
          </a:solidFill>
          <a:ln>
            <a:noFill/>
            <a:headEnd type="none" w="med" len="med"/>
            <a:tailEnd type="none" w="med" len="med"/>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dirty="0">
                <a:solidFill>
                  <a:srgbClr val="FFFFFF"/>
                </a:solidFill>
                <a:latin typeface="Meiryo" panose="020B0604030504040204" pitchFamily="34" charset="-128"/>
                <a:ea typeface="Meiryo" panose="020B0604030504040204" pitchFamily="34" charset="-128"/>
              </a:rPr>
              <a:t>コストパフォーマンスが</a:t>
            </a:r>
            <a:endParaRPr kumimoji="0" lang="en-US" altLang="ja-JP" sz="1400" dirty="0">
              <a:solidFill>
                <a:srgbClr val="FFFFFF"/>
              </a:solidFill>
              <a:latin typeface="Meiryo" panose="020B0604030504040204" pitchFamily="34" charset="-128"/>
              <a:ea typeface="Meiryo" panose="020B0604030504040204" pitchFamily="34"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dirty="0">
                <a:solidFill>
                  <a:srgbClr val="FFFFFF"/>
                </a:solidFill>
                <a:latin typeface="Meiryo" panose="020B0604030504040204" pitchFamily="34" charset="-128"/>
                <a:ea typeface="Meiryo" panose="020B0604030504040204" pitchFamily="34" charset="-128"/>
              </a:rPr>
              <a:t>長期的に固定化</a:t>
            </a:r>
            <a:endParaRPr kumimoji="0" lang="ja-JP" altLang="en-US" sz="1400" b="0" i="0" u="none" strike="noStrike" cap="none" normalizeH="0" baseline="0" dirty="0">
              <a:ln>
                <a:noFill/>
              </a:ln>
              <a:solidFill>
                <a:srgbClr val="FFFFFF"/>
              </a:solidFill>
              <a:effectLst/>
              <a:latin typeface="Meiryo" panose="020B0604030504040204" pitchFamily="34" charset="-128"/>
              <a:ea typeface="Meiryo" panose="020B0604030504040204" pitchFamily="34" charset="-128"/>
            </a:endParaRPr>
          </a:p>
        </p:txBody>
      </p:sp>
      <p:cxnSp>
        <p:nvCxnSpPr>
          <p:cNvPr id="28" name="直線矢印コネクタ 27"/>
          <p:cNvCxnSpPr/>
          <p:nvPr/>
        </p:nvCxnSpPr>
        <p:spPr bwMode="auto">
          <a:xfrm>
            <a:off x="1572055" y="2491404"/>
            <a:ext cx="6705600" cy="2819400"/>
          </a:xfrm>
          <a:prstGeom prst="straightConnector1">
            <a:avLst/>
          </a:prstGeom>
          <a:solidFill>
            <a:schemeClr val="bg1"/>
          </a:solidFill>
          <a:ln w="76200" cap="flat" cmpd="sng" algn="ctr">
            <a:solidFill>
              <a:srgbClr val="FF99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31" name="テキスト ボックス 30"/>
          <p:cNvSpPr txBox="1"/>
          <p:nvPr/>
        </p:nvSpPr>
        <p:spPr>
          <a:xfrm>
            <a:off x="6601255" y="4697890"/>
            <a:ext cx="1620957" cy="523220"/>
          </a:xfrm>
          <a:prstGeom prst="rect">
            <a:avLst/>
          </a:prstGeom>
          <a:noFill/>
        </p:spPr>
        <p:txBody>
          <a:bodyPr wrap="none" rtlCol="0">
            <a:spAutoFit/>
          </a:bodyPr>
          <a:lstStyle/>
          <a:p>
            <a:r>
              <a:rPr kumimoji="1" lang="ja-JP" altLang="en-US" sz="2800" dirty="0">
                <a:solidFill>
                  <a:srgbClr val="0000FF"/>
                </a:solidFill>
                <a:effectLst/>
                <a:latin typeface="Meiryo" panose="020B0604030504040204" pitchFamily="34" charset="-128"/>
                <a:ea typeface="Meiryo" panose="020B0604030504040204" pitchFamily="34" charset="-128"/>
                <a:cs typeface="HGP創英角ｺﾞｼｯｸUB"/>
              </a:rPr>
              <a:t>クラウド</a:t>
            </a:r>
          </a:p>
        </p:txBody>
      </p:sp>
      <p:sp>
        <p:nvSpPr>
          <p:cNvPr id="38" name="角丸四角形吹き出し 37"/>
          <p:cNvSpPr/>
          <p:nvPr/>
        </p:nvSpPr>
        <p:spPr bwMode="auto">
          <a:xfrm>
            <a:off x="3324655" y="5463204"/>
            <a:ext cx="3276600" cy="609600"/>
          </a:xfrm>
          <a:prstGeom prst="wedgeRoundRectCallout">
            <a:avLst>
              <a:gd name="adj1" fmla="val 53761"/>
              <a:gd name="adj2" fmla="val -112500"/>
              <a:gd name="adj3" fmla="val 16667"/>
            </a:avLst>
          </a:prstGeom>
          <a:solidFill>
            <a:srgbClr val="FF6600"/>
          </a:solidFill>
          <a:ln>
            <a:noFill/>
            <a:headEnd type="none" w="med" len="med"/>
            <a:tailEnd type="none" w="med" len="med"/>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dirty="0">
                <a:solidFill>
                  <a:srgbClr val="FFFFFF"/>
                </a:solidFill>
                <a:latin typeface="Meiryo" panose="020B0604030504040204" pitchFamily="34" charset="-128"/>
                <a:ea typeface="Meiryo" panose="020B0604030504040204" pitchFamily="34" charset="-128"/>
              </a:rPr>
              <a:t>新機種追加、</a:t>
            </a:r>
            <a:r>
              <a:rPr kumimoji="0" lang="ja-JP" altLang="en-US" sz="1400" b="0" i="0" u="none" strike="noStrike" cap="none" normalizeH="0" baseline="0" dirty="0">
                <a:ln>
                  <a:noFill/>
                </a:ln>
                <a:solidFill>
                  <a:srgbClr val="FFFFFF"/>
                </a:solidFill>
                <a:effectLst/>
                <a:latin typeface="Meiryo" panose="020B0604030504040204" pitchFamily="34" charset="-128"/>
                <a:ea typeface="Meiryo" panose="020B0604030504040204" pitchFamily="34" charset="-128"/>
              </a:rPr>
              <a:t>新旧の入替え</a:t>
            </a:r>
            <a:r>
              <a:rPr kumimoji="0" lang="ja-JP" altLang="en-US" sz="1400" dirty="0">
                <a:solidFill>
                  <a:srgbClr val="FFFFFF"/>
                </a:solidFill>
                <a:latin typeface="Meiryo" panose="020B0604030504040204" pitchFamily="34" charset="-128"/>
                <a:ea typeface="Meiryo" panose="020B0604030504040204" pitchFamily="34" charset="-128"/>
              </a:rPr>
              <a:t>を繰り返し</a:t>
            </a:r>
            <a:endParaRPr kumimoji="0" lang="en-US" altLang="ja-JP" sz="1400" dirty="0">
              <a:solidFill>
                <a:srgbClr val="FFFFFF"/>
              </a:solidFill>
              <a:latin typeface="Meiryo" panose="020B0604030504040204" pitchFamily="34" charset="-128"/>
              <a:ea typeface="Meiryo" panose="020B0604030504040204" pitchFamily="34"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a:ln>
                  <a:noFill/>
                </a:ln>
                <a:solidFill>
                  <a:srgbClr val="FFFFFF"/>
                </a:solidFill>
                <a:effectLst/>
                <a:latin typeface="Meiryo" panose="020B0604030504040204" pitchFamily="34" charset="-128"/>
                <a:ea typeface="Meiryo" panose="020B0604030504040204" pitchFamily="34" charset="-128"/>
              </a:rPr>
              <a:t>継続的にコストパフォーマンスを改善</a:t>
            </a:r>
          </a:p>
        </p:txBody>
      </p:sp>
      <p:sp>
        <p:nvSpPr>
          <p:cNvPr id="41" name="角丸四角形吹き出し 40"/>
          <p:cNvSpPr/>
          <p:nvPr/>
        </p:nvSpPr>
        <p:spPr bwMode="auto">
          <a:xfrm>
            <a:off x="2029255" y="1729404"/>
            <a:ext cx="1752600" cy="609600"/>
          </a:xfrm>
          <a:prstGeom prst="wedgeRoundRectCallout">
            <a:avLst>
              <a:gd name="adj1" fmla="val -68232"/>
              <a:gd name="adj2" fmla="val 114174"/>
              <a:gd name="adj3" fmla="val 16667"/>
            </a:avLst>
          </a:prstGeom>
          <a:solidFill>
            <a:srgbClr val="FF6666"/>
          </a:solidFill>
          <a:ln>
            <a:noFill/>
            <a:headEnd type="none" w="med" len="med"/>
            <a:tailEnd type="none" w="med" len="med"/>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a:ln>
                  <a:noFill/>
                </a:ln>
                <a:solidFill>
                  <a:schemeClr val="bg1"/>
                </a:solidFill>
                <a:effectLst/>
                <a:latin typeface="Meiryo" panose="020B0604030504040204" pitchFamily="34" charset="-128"/>
                <a:ea typeface="Meiryo" panose="020B0604030504040204" pitchFamily="34" charset="-128"/>
              </a:rPr>
              <a:t>移行・環境変更に</a:t>
            </a:r>
            <a:endParaRPr kumimoji="0" lang="en-US" altLang="ja-JP" sz="1400" b="0" i="0" u="none" strike="noStrike" cap="none" normalizeH="0" baseline="0" dirty="0">
              <a:ln>
                <a:noFill/>
              </a:ln>
              <a:solidFill>
                <a:schemeClr val="bg1"/>
              </a:solidFill>
              <a:effectLst/>
              <a:latin typeface="Meiryo" panose="020B0604030504040204" pitchFamily="34" charset="-128"/>
              <a:ea typeface="Meiryo" panose="020B0604030504040204" pitchFamily="34"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a:ln>
                  <a:noFill/>
                </a:ln>
                <a:solidFill>
                  <a:schemeClr val="bg1"/>
                </a:solidFill>
                <a:effectLst/>
                <a:latin typeface="Meiryo" panose="020B0604030504040204" pitchFamily="34" charset="-128"/>
                <a:ea typeface="Meiryo" panose="020B0604030504040204" pitchFamily="34" charset="-128"/>
              </a:rPr>
              <a:t>かかる一時経費</a:t>
            </a:r>
          </a:p>
        </p:txBody>
      </p:sp>
      <p:cxnSp>
        <p:nvCxnSpPr>
          <p:cNvPr id="43" name="直線矢印コネクタ 42"/>
          <p:cNvCxnSpPr/>
          <p:nvPr/>
        </p:nvCxnSpPr>
        <p:spPr bwMode="auto">
          <a:xfrm>
            <a:off x="1648255" y="2577784"/>
            <a:ext cx="0" cy="294620"/>
          </a:xfrm>
          <a:prstGeom prst="straightConnector1">
            <a:avLst/>
          </a:prstGeom>
          <a:solidFill>
            <a:schemeClr val="bg1"/>
          </a:solidFill>
          <a:ln w="38100" cap="flat" cmpd="sng" algn="ctr">
            <a:solidFill>
              <a:srgbClr val="FF0000"/>
            </a:solidFill>
            <a:prstDash val="solid"/>
            <a:round/>
            <a:headEnd type="triangl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6" name="上下矢印 5"/>
          <p:cNvSpPr/>
          <p:nvPr/>
        </p:nvSpPr>
        <p:spPr bwMode="auto">
          <a:xfrm>
            <a:off x="7668055" y="3101004"/>
            <a:ext cx="609600" cy="1758950"/>
          </a:xfrm>
          <a:prstGeom prst="upDownArrow">
            <a:avLst/>
          </a:prstGeom>
          <a:solidFill>
            <a:srgbClr val="3366FF"/>
          </a:solidFill>
          <a:ln>
            <a:noFill/>
            <a:headEnd type="none" w="med" len="med"/>
            <a:tailEnd type="none" w="med" len="med"/>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Meiryo" panose="020B0604030504040204" pitchFamily="34" charset="-128"/>
              <a:ea typeface="Meiryo" panose="020B0604030504040204" pitchFamily="34" charset="-128"/>
            </a:endParaRPr>
          </a:p>
        </p:txBody>
      </p:sp>
      <p:grpSp>
        <p:nvGrpSpPr>
          <p:cNvPr id="10" name="図形グループ 9"/>
          <p:cNvGrpSpPr/>
          <p:nvPr/>
        </p:nvGrpSpPr>
        <p:grpSpPr>
          <a:xfrm>
            <a:off x="5305855" y="3405804"/>
            <a:ext cx="2286000" cy="1066800"/>
            <a:chOff x="6705600" y="609600"/>
            <a:chExt cx="2286000" cy="1066800"/>
          </a:xfrm>
        </p:grpSpPr>
        <p:sp>
          <p:nvSpPr>
            <p:cNvPr id="9" name="星 24 8"/>
            <p:cNvSpPr/>
            <p:nvPr/>
          </p:nvSpPr>
          <p:spPr bwMode="auto">
            <a:xfrm>
              <a:off x="6705600" y="609600"/>
              <a:ext cx="2286000" cy="1066800"/>
            </a:xfrm>
            <a:prstGeom prst="star24">
              <a:avLst/>
            </a:prstGeom>
            <a:solidFill>
              <a:srgbClr val="FFFF00"/>
            </a:solidFill>
            <a:ln w="38100" cmpd="sng">
              <a:solidFill>
                <a:srgbClr val="FF6600"/>
              </a:solidFill>
              <a:headEnd type="none" w="med" len="med"/>
              <a:tailEnd type="none" w="med" len="med"/>
            </a:ln>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Meiryo" panose="020B0604030504040204" pitchFamily="34" charset="-128"/>
                <a:ea typeface="Meiryo" panose="020B0604030504040204" pitchFamily="34" charset="-128"/>
              </a:endParaRPr>
            </a:p>
          </p:txBody>
        </p:sp>
        <p:pic>
          <p:nvPicPr>
            <p:cNvPr id="7" name="図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467600" y="757535"/>
              <a:ext cx="852985" cy="381000"/>
            </a:xfrm>
            <a:prstGeom prst="rect">
              <a:avLst/>
            </a:prstGeom>
          </p:spPr>
        </p:pic>
        <p:sp>
          <p:nvSpPr>
            <p:cNvPr id="8" name="テキスト ボックス 7"/>
            <p:cNvSpPr txBox="1"/>
            <p:nvPr/>
          </p:nvSpPr>
          <p:spPr>
            <a:xfrm>
              <a:off x="7302946" y="1138535"/>
              <a:ext cx="1114409" cy="400110"/>
            </a:xfrm>
            <a:prstGeom prst="rect">
              <a:avLst/>
            </a:prstGeom>
            <a:noFill/>
          </p:spPr>
          <p:txBody>
            <a:bodyPr wrap="none" rtlCol="0">
              <a:spAutoFit/>
            </a:bodyPr>
            <a:lstStyle/>
            <a:p>
              <a:pPr algn="ctr"/>
              <a:r>
                <a:rPr kumimoji="1" lang="en-US" altLang="ja-JP" sz="1000" dirty="0">
                  <a:solidFill>
                    <a:srgbClr val="0000FF"/>
                  </a:solidFill>
                  <a:latin typeface="Meiryo" panose="020B0604030504040204" pitchFamily="34" charset="-128"/>
                  <a:ea typeface="Meiryo" panose="020B0604030504040204" pitchFamily="34" charset="-128"/>
                </a:rPr>
                <a:t>2006/3/14〜</a:t>
              </a:r>
              <a:endParaRPr lang="en-US" altLang="ja-JP" sz="1000" dirty="0">
                <a:solidFill>
                  <a:srgbClr val="0000FF"/>
                </a:solidFill>
                <a:latin typeface="Meiryo" panose="020B0604030504040204" pitchFamily="34" charset="-128"/>
                <a:ea typeface="Meiryo" panose="020B0604030504040204" pitchFamily="34" charset="-128"/>
              </a:endParaRPr>
            </a:p>
            <a:p>
              <a:pPr algn="ctr"/>
              <a:r>
                <a:rPr lang="en-US" altLang="ja-JP" sz="1000" dirty="0">
                  <a:solidFill>
                    <a:srgbClr val="0000FF"/>
                  </a:solidFill>
                  <a:latin typeface="Meiryo" panose="020B0604030504040204" pitchFamily="34" charset="-128"/>
                  <a:ea typeface="Meiryo" panose="020B0604030504040204" pitchFamily="34" charset="-128"/>
                </a:rPr>
                <a:t>50</a:t>
              </a:r>
              <a:r>
                <a:rPr lang="ja-JP" altLang="en-US" sz="1000" dirty="0">
                  <a:solidFill>
                    <a:srgbClr val="0000FF"/>
                  </a:solidFill>
                  <a:latin typeface="Meiryo" panose="020B0604030504040204" pitchFamily="34" charset="-128"/>
                  <a:ea typeface="Meiryo" panose="020B0604030504040204" pitchFamily="34" charset="-128"/>
                </a:rPr>
                <a:t>回以上値下げ</a:t>
              </a:r>
              <a:endParaRPr kumimoji="1" lang="ja-JP" altLang="en-US" sz="1000" dirty="0">
                <a:solidFill>
                  <a:srgbClr val="0000FF"/>
                </a:solidFill>
                <a:latin typeface="Meiryo" panose="020B0604030504040204" pitchFamily="34" charset="-128"/>
                <a:ea typeface="Meiryo" panose="020B0604030504040204" pitchFamily="34" charset="-128"/>
              </a:endParaRPr>
            </a:p>
          </p:txBody>
        </p:sp>
      </p:grpSp>
      <p:pic>
        <p:nvPicPr>
          <p:cNvPr id="3" name="図 2">
            <a:extLst>
              <a:ext uri="{FF2B5EF4-FFF2-40B4-BE49-F238E27FC236}">
                <a16:creationId xmlns:a16="http://schemas.microsoft.com/office/drawing/2014/main" id="{5B0FD683-BC9E-BF4D-BF2B-EACFD6541B01}"/>
              </a:ext>
            </a:extLst>
          </p:cNvPr>
          <p:cNvPicPr>
            <a:picLocks noChangeAspect="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724760" y="742016"/>
            <a:ext cx="780190" cy="780190"/>
          </a:xfrm>
          <a:prstGeom prst="rect">
            <a:avLst/>
          </a:prstGeom>
          <a:effectLst>
            <a:outerShdw blurRad="50800" dist="38100" dir="2700000" algn="tl" rotWithShape="0">
              <a:prstClr val="black">
                <a:alpha val="40000"/>
              </a:prstClr>
            </a:outerShdw>
          </a:effectLst>
        </p:spPr>
      </p:pic>
      <p:pic>
        <p:nvPicPr>
          <p:cNvPr id="5" name="図 4">
            <a:extLst>
              <a:ext uri="{FF2B5EF4-FFF2-40B4-BE49-F238E27FC236}">
                <a16:creationId xmlns:a16="http://schemas.microsoft.com/office/drawing/2014/main" id="{20364100-A0D5-3D4D-B53A-5B7CDD086721}"/>
              </a:ext>
            </a:extLst>
          </p:cNvPr>
          <p:cNvPicPr>
            <a:picLocks noChangeAspect="1"/>
          </p:cNvPicPr>
          <p:nvPr/>
        </p:nvPicPr>
        <p:blipFill>
          <a:blip r:embed="rId5"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8302519" y="6034702"/>
            <a:ext cx="609601" cy="609601"/>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724448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42"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outHorizont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図形グループ 23"/>
          <p:cNvGrpSpPr/>
          <p:nvPr/>
        </p:nvGrpSpPr>
        <p:grpSpPr>
          <a:xfrm>
            <a:off x="708025" y="3739270"/>
            <a:ext cx="3804444" cy="2116118"/>
            <a:chOff x="710406" y="2419350"/>
            <a:chExt cx="3804444" cy="2254250"/>
          </a:xfrm>
        </p:grpSpPr>
        <p:sp>
          <p:nvSpPr>
            <p:cNvPr id="10" name="正方形/長方形 9"/>
            <p:cNvSpPr/>
            <p:nvPr/>
          </p:nvSpPr>
          <p:spPr>
            <a:xfrm>
              <a:off x="710406" y="2419350"/>
              <a:ext cx="3804444" cy="2254250"/>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メイリオ"/>
              </a:endParaRPr>
            </a:p>
          </p:txBody>
        </p:sp>
        <p:sp>
          <p:nvSpPr>
            <p:cNvPr id="17" name="テキスト ボックス 16"/>
            <p:cNvSpPr txBox="1"/>
            <p:nvPr/>
          </p:nvSpPr>
          <p:spPr>
            <a:xfrm>
              <a:off x="968442" y="2803627"/>
              <a:ext cx="2313454" cy="1081962"/>
            </a:xfrm>
            <a:prstGeom prst="rect">
              <a:avLst/>
            </a:prstGeom>
            <a:noFill/>
          </p:spPr>
          <p:txBody>
            <a:bodyPr wrap="none" rtlCol="0">
              <a:spAutoFit/>
            </a:bodyPr>
            <a:lstStyle/>
            <a:p>
              <a:pPr marL="342900" indent="-342900">
                <a:buFont typeface="Wingdings" charset="2"/>
                <a:buChar char="v"/>
              </a:pPr>
              <a:r>
                <a:rPr kumimoji="1" lang="ja-JP" altLang="en-US" sz="2000" dirty="0">
                  <a:solidFill>
                    <a:schemeClr val="bg1"/>
                  </a:solidFill>
                  <a:latin typeface="Meiryo" panose="020B0604030504040204" pitchFamily="34" charset="-128"/>
                  <a:ea typeface="Meiryo" panose="020B0604030504040204" pitchFamily="34" charset="-128"/>
                  <a:cs typeface="メイリオ"/>
                </a:rPr>
                <a:t>徹底した標準化</a:t>
              </a:r>
              <a:endParaRPr kumimoji="1" lang="en-US" altLang="ja-JP" sz="2000" dirty="0">
                <a:solidFill>
                  <a:schemeClr val="bg1"/>
                </a:solidFill>
                <a:latin typeface="Meiryo" panose="020B0604030504040204" pitchFamily="34" charset="-128"/>
                <a:ea typeface="Meiryo" panose="020B0604030504040204" pitchFamily="34" charset="-128"/>
                <a:cs typeface="メイリオ"/>
              </a:endParaRPr>
            </a:p>
            <a:p>
              <a:pPr marL="342900" indent="-342900">
                <a:buFont typeface="Wingdings" charset="2"/>
                <a:buChar char="v"/>
              </a:pPr>
              <a:r>
                <a:rPr kumimoji="1" lang="ja-JP" altLang="en-US" sz="2000" dirty="0">
                  <a:solidFill>
                    <a:schemeClr val="bg1"/>
                  </a:solidFill>
                  <a:latin typeface="Meiryo" panose="020B0604030504040204" pitchFamily="34" charset="-128"/>
                  <a:ea typeface="Meiryo" panose="020B0604030504040204" pitchFamily="34" charset="-128"/>
                  <a:cs typeface="メイリオ"/>
                </a:rPr>
                <a:t>大量購入</a:t>
              </a:r>
              <a:endParaRPr kumimoji="1" lang="en-US" altLang="ja-JP" sz="2000" dirty="0">
                <a:solidFill>
                  <a:schemeClr val="bg1"/>
                </a:solidFill>
                <a:latin typeface="Meiryo" panose="020B0604030504040204" pitchFamily="34" charset="-128"/>
                <a:ea typeface="Meiryo" panose="020B0604030504040204" pitchFamily="34" charset="-128"/>
                <a:cs typeface="メイリオ"/>
              </a:endParaRPr>
            </a:p>
            <a:p>
              <a:pPr marL="342900" indent="-342900">
                <a:buFont typeface="Wingdings" charset="2"/>
                <a:buChar char="v"/>
              </a:pPr>
              <a:r>
                <a:rPr lang="ja-JP" altLang="en-US" sz="2000" dirty="0">
                  <a:solidFill>
                    <a:schemeClr val="bg1"/>
                  </a:solidFill>
                  <a:latin typeface="Meiryo" panose="020B0604030504040204" pitchFamily="34" charset="-128"/>
                  <a:ea typeface="Meiryo" panose="020B0604030504040204" pitchFamily="34" charset="-128"/>
                  <a:cs typeface="メイリオ"/>
                </a:rPr>
                <a:t>負荷の平準化</a:t>
              </a:r>
              <a:endParaRPr kumimoji="1" lang="ja-JP" altLang="en-US" sz="2000" dirty="0">
                <a:solidFill>
                  <a:schemeClr val="bg1"/>
                </a:solidFill>
                <a:latin typeface="Meiryo" panose="020B0604030504040204" pitchFamily="34" charset="-128"/>
                <a:ea typeface="Meiryo" panose="020B0604030504040204" pitchFamily="34" charset="-128"/>
                <a:cs typeface="メイリオ"/>
              </a:endParaRPr>
            </a:p>
          </p:txBody>
        </p:sp>
      </p:grpSp>
      <p:grpSp>
        <p:nvGrpSpPr>
          <p:cNvPr id="25" name="図形グループ 24"/>
          <p:cNvGrpSpPr/>
          <p:nvPr/>
        </p:nvGrpSpPr>
        <p:grpSpPr>
          <a:xfrm>
            <a:off x="4631531" y="3739270"/>
            <a:ext cx="3804444" cy="2116118"/>
            <a:chOff x="4633912" y="2419350"/>
            <a:chExt cx="3804444" cy="2254250"/>
          </a:xfrm>
        </p:grpSpPr>
        <p:sp>
          <p:nvSpPr>
            <p:cNvPr id="9" name="正方形/長方形 8"/>
            <p:cNvSpPr/>
            <p:nvPr/>
          </p:nvSpPr>
          <p:spPr>
            <a:xfrm>
              <a:off x="4633912" y="2419350"/>
              <a:ext cx="3804444" cy="2254250"/>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メイリオ"/>
              </a:endParaRPr>
            </a:p>
          </p:txBody>
        </p:sp>
        <p:sp>
          <p:nvSpPr>
            <p:cNvPr id="18" name="テキスト ボックス 17"/>
            <p:cNvSpPr txBox="1"/>
            <p:nvPr/>
          </p:nvSpPr>
          <p:spPr>
            <a:xfrm>
              <a:off x="5663237" y="2803627"/>
              <a:ext cx="2582758" cy="1081962"/>
            </a:xfrm>
            <a:prstGeom prst="rect">
              <a:avLst/>
            </a:prstGeom>
            <a:noFill/>
          </p:spPr>
          <p:txBody>
            <a:bodyPr wrap="none" rtlCol="0">
              <a:spAutoFit/>
            </a:bodyPr>
            <a:lstStyle/>
            <a:p>
              <a:pPr marL="342900" indent="-342900">
                <a:buFont typeface="Wingdings" charset="2"/>
                <a:buChar char="v"/>
              </a:pPr>
              <a:r>
                <a:rPr kumimoji="1" lang="en-US" altLang="ja-JP" sz="2000" dirty="0">
                  <a:solidFill>
                    <a:schemeClr val="bg1"/>
                  </a:solidFill>
                  <a:latin typeface="Meiryo" panose="020B0604030504040204" pitchFamily="34" charset="-128"/>
                  <a:ea typeface="Meiryo" panose="020B0604030504040204" pitchFamily="34" charset="-128"/>
                  <a:cs typeface="メイリオ"/>
                </a:rPr>
                <a:t>API</a:t>
              </a:r>
              <a:r>
                <a:rPr kumimoji="1" lang="ja-JP" altLang="en-US" sz="2000" dirty="0">
                  <a:solidFill>
                    <a:schemeClr val="bg1"/>
                  </a:solidFill>
                  <a:latin typeface="Meiryo" panose="020B0604030504040204" pitchFamily="34" charset="-128"/>
                  <a:ea typeface="Meiryo" panose="020B0604030504040204" pitchFamily="34" charset="-128"/>
                  <a:cs typeface="メイリオ"/>
                </a:rPr>
                <a:t>の充実・整備</a:t>
              </a:r>
              <a:endParaRPr kumimoji="1" lang="en-US" altLang="ja-JP" sz="2000" dirty="0">
                <a:solidFill>
                  <a:schemeClr val="bg1"/>
                </a:solidFill>
                <a:latin typeface="Meiryo" panose="020B0604030504040204" pitchFamily="34" charset="-128"/>
                <a:ea typeface="Meiryo" panose="020B0604030504040204" pitchFamily="34" charset="-128"/>
                <a:cs typeface="メイリオ"/>
              </a:endParaRPr>
            </a:p>
            <a:p>
              <a:pPr marL="342900" indent="-342900">
                <a:buFont typeface="Wingdings" charset="2"/>
                <a:buChar char="v"/>
              </a:pPr>
              <a:r>
                <a:rPr lang="ja-JP" altLang="en-US" sz="2000" dirty="0">
                  <a:solidFill>
                    <a:schemeClr val="bg1"/>
                  </a:solidFill>
                  <a:latin typeface="Meiryo" panose="020B0604030504040204" pitchFamily="34" charset="-128"/>
                  <a:ea typeface="Meiryo" panose="020B0604030504040204" pitchFamily="34" charset="-128"/>
                  <a:cs typeface="メイリオ"/>
                </a:rPr>
                <a:t>セルフサービス化</a:t>
              </a:r>
            </a:p>
            <a:p>
              <a:pPr marL="342900" indent="-342900">
                <a:buFont typeface="Wingdings" charset="2"/>
                <a:buChar char="v"/>
              </a:pPr>
              <a:r>
                <a:rPr lang="ja-JP" altLang="en-US" sz="2000" dirty="0">
                  <a:solidFill>
                    <a:schemeClr val="bg1"/>
                  </a:solidFill>
                  <a:latin typeface="Meiryo" panose="020B0604030504040204" pitchFamily="34" charset="-128"/>
                  <a:ea typeface="Meiryo" panose="020B0604030504040204" pitchFamily="34" charset="-128"/>
                  <a:cs typeface="メイリオ"/>
                </a:rPr>
                <a:t>機能のメニュー化</a:t>
              </a:r>
              <a:endParaRPr lang="en-US" altLang="ja-JP" sz="2000" dirty="0">
                <a:solidFill>
                  <a:schemeClr val="bg1"/>
                </a:solidFill>
                <a:latin typeface="Meiryo" panose="020B0604030504040204" pitchFamily="34" charset="-128"/>
                <a:ea typeface="Meiryo" panose="020B0604030504040204" pitchFamily="34" charset="-128"/>
                <a:cs typeface="メイリオ"/>
              </a:endParaRPr>
            </a:p>
          </p:txBody>
        </p:sp>
      </p:grpSp>
      <p:sp>
        <p:nvSpPr>
          <p:cNvPr id="2" name="タイトル 1"/>
          <p:cNvSpPr>
            <a:spLocks noGrp="1"/>
          </p:cNvSpPr>
          <p:nvPr>
            <p:ph type="title"/>
          </p:nvPr>
        </p:nvSpPr>
        <p:spPr>
          <a:xfrm>
            <a:off x="230400" y="266400"/>
            <a:ext cx="8686800" cy="416221"/>
          </a:xfrm>
        </p:spPr>
        <p:txBody>
          <a:bodyPr lIns="0" rIns="0"/>
          <a:lstStyle/>
          <a:p>
            <a:r>
              <a:rPr kumimoji="1" lang="ja-JP" altLang="en-US" sz="2700" dirty="0"/>
              <a:t>クラウド・コンピューティングのビジネス・モデル</a:t>
            </a:r>
          </a:p>
        </p:txBody>
      </p:sp>
      <p:sp>
        <p:nvSpPr>
          <p:cNvPr id="11" name="正方形/長方形 10"/>
          <p:cNvSpPr/>
          <p:nvPr/>
        </p:nvSpPr>
        <p:spPr>
          <a:xfrm>
            <a:off x="708025" y="1345370"/>
            <a:ext cx="7727950" cy="1085850"/>
          </a:xfrm>
          <a:prstGeom prst="rect">
            <a:avLst/>
          </a:prstGeom>
          <a:solidFill>
            <a:srgbClr val="6600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3200" dirty="0">
                <a:solidFill>
                  <a:srgbClr val="FFFFFF"/>
                </a:solidFill>
                <a:latin typeface="Meiryo" panose="020B0604030504040204" pitchFamily="34" charset="-128"/>
                <a:ea typeface="Meiryo" panose="020B0604030504040204" pitchFamily="34" charset="-128"/>
                <a:cs typeface="メイリオ"/>
              </a:rPr>
              <a:t>クラウド・コンピューティング</a:t>
            </a:r>
            <a:endParaRPr lang="en-US" altLang="ja-JP" sz="3200" dirty="0">
              <a:solidFill>
                <a:srgbClr val="FFFFFF"/>
              </a:solidFill>
              <a:latin typeface="Meiryo" panose="020B0604030504040204" pitchFamily="34" charset="-128"/>
              <a:ea typeface="Meiryo" panose="020B0604030504040204" pitchFamily="34" charset="-128"/>
              <a:cs typeface="メイリオ"/>
            </a:endParaRPr>
          </a:p>
          <a:p>
            <a:pPr algn="ctr"/>
            <a:endParaRPr kumimoji="1" lang="ja-JP" altLang="en-US" sz="3200" dirty="0">
              <a:solidFill>
                <a:srgbClr val="FFFFFF"/>
              </a:solidFill>
              <a:latin typeface="Meiryo" panose="020B0604030504040204" pitchFamily="34" charset="-128"/>
              <a:ea typeface="Meiryo" panose="020B0604030504040204" pitchFamily="34" charset="-128"/>
              <a:cs typeface="メイリオ"/>
            </a:endParaRPr>
          </a:p>
        </p:txBody>
      </p:sp>
      <p:sp>
        <p:nvSpPr>
          <p:cNvPr id="12" name="正方形/長方形 11"/>
          <p:cNvSpPr/>
          <p:nvPr/>
        </p:nvSpPr>
        <p:spPr>
          <a:xfrm>
            <a:off x="3647282" y="4357786"/>
            <a:ext cx="1841500" cy="376218"/>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dirty="0">
                <a:solidFill>
                  <a:srgbClr val="FFFFFF"/>
                </a:solidFill>
                <a:latin typeface="Meiryo" panose="020B0604030504040204" pitchFamily="34" charset="-128"/>
                <a:ea typeface="Meiryo" panose="020B0604030504040204" pitchFamily="34" charset="-128"/>
                <a:cs typeface="メイリオ"/>
              </a:rPr>
              <a:t>オンデマンド</a:t>
            </a:r>
            <a:endParaRPr kumimoji="1" lang="ja-JP" altLang="en-US" dirty="0">
              <a:solidFill>
                <a:srgbClr val="FFFFFF"/>
              </a:solidFill>
              <a:latin typeface="Meiryo" panose="020B0604030504040204" pitchFamily="34" charset="-128"/>
              <a:ea typeface="Meiryo" panose="020B0604030504040204" pitchFamily="34" charset="-128"/>
              <a:cs typeface="メイリオ"/>
            </a:endParaRPr>
          </a:p>
        </p:txBody>
      </p:sp>
      <p:sp>
        <p:nvSpPr>
          <p:cNvPr id="13" name="正方形/長方形 12"/>
          <p:cNvSpPr/>
          <p:nvPr/>
        </p:nvSpPr>
        <p:spPr>
          <a:xfrm>
            <a:off x="3647282" y="4798152"/>
            <a:ext cx="1841500" cy="376218"/>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dirty="0">
                <a:solidFill>
                  <a:srgbClr val="FFFFFF"/>
                </a:solidFill>
                <a:latin typeface="Meiryo" panose="020B0604030504040204" pitchFamily="34" charset="-128"/>
                <a:ea typeface="Meiryo" panose="020B0604030504040204" pitchFamily="34" charset="-128"/>
                <a:cs typeface="メイリオ"/>
              </a:rPr>
              <a:t>従量課金</a:t>
            </a:r>
            <a:endParaRPr kumimoji="1" lang="ja-JP" altLang="en-US" dirty="0">
              <a:solidFill>
                <a:srgbClr val="FFFFFF"/>
              </a:solidFill>
              <a:latin typeface="Meiryo" panose="020B0604030504040204" pitchFamily="34" charset="-128"/>
              <a:ea typeface="Meiryo" panose="020B0604030504040204" pitchFamily="34" charset="-128"/>
              <a:cs typeface="メイリオ"/>
            </a:endParaRPr>
          </a:p>
        </p:txBody>
      </p:sp>
      <p:sp>
        <p:nvSpPr>
          <p:cNvPr id="14" name="正方形/長方形 13"/>
          <p:cNvSpPr/>
          <p:nvPr/>
        </p:nvSpPr>
        <p:spPr>
          <a:xfrm>
            <a:off x="3647282" y="3917070"/>
            <a:ext cx="1841500" cy="376218"/>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dirty="0">
                <a:solidFill>
                  <a:srgbClr val="FFFFFF"/>
                </a:solidFill>
                <a:latin typeface="Meiryo" panose="020B0604030504040204" pitchFamily="34" charset="-128"/>
                <a:ea typeface="Meiryo" panose="020B0604030504040204" pitchFamily="34" charset="-128"/>
                <a:cs typeface="メイリオ"/>
              </a:rPr>
              <a:t>自動化・自律化</a:t>
            </a:r>
          </a:p>
        </p:txBody>
      </p:sp>
      <p:grpSp>
        <p:nvGrpSpPr>
          <p:cNvPr id="22" name="図形グループ 21"/>
          <p:cNvGrpSpPr/>
          <p:nvPr/>
        </p:nvGrpSpPr>
        <p:grpSpPr>
          <a:xfrm>
            <a:off x="708025" y="2469270"/>
            <a:ext cx="4438650" cy="1181100"/>
            <a:chOff x="710406" y="1149350"/>
            <a:chExt cx="4438650" cy="1181100"/>
          </a:xfrm>
        </p:grpSpPr>
        <p:sp>
          <p:nvSpPr>
            <p:cNvPr id="7" name="フリーフォーム 6"/>
            <p:cNvSpPr/>
            <p:nvPr/>
          </p:nvSpPr>
          <p:spPr>
            <a:xfrm>
              <a:off x="710406" y="1149350"/>
              <a:ext cx="4438650" cy="1181100"/>
            </a:xfrm>
            <a:custGeom>
              <a:avLst/>
              <a:gdLst>
                <a:gd name="connsiteX0" fmla="*/ 0 w 4438650"/>
                <a:gd name="connsiteY0" fmla="*/ 0 h 1181100"/>
                <a:gd name="connsiteX1" fmla="*/ 0 w 4438650"/>
                <a:gd name="connsiteY1" fmla="*/ 1181100 h 1181100"/>
                <a:gd name="connsiteX2" fmla="*/ 4438650 w 4438650"/>
                <a:gd name="connsiteY2" fmla="*/ 1181100 h 1181100"/>
                <a:gd name="connsiteX3" fmla="*/ 3257550 w 4438650"/>
                <a:gd name="connsiteY3" fmla="*/ 6350 h 1181100"/>
                <a:gd name="connsiteX4" fmla="*/ 0 w 4438650"/>
                <a:gd name="connsiteY4" fmla="*/ 0 h 1181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650" h="1181100">
                  <a:moveTo>
                    <a:pt x="0" y="0"/>
                  </a:moveTo>
                  <a:lnTo>
                    <a:pt x="0" y="1181100"/>
                  </a:lnTo>
                  <a:lnTo>
                    <a:pt x="4438650" y="1181100"/>
                  </a:lnTo>
                  <a:lnTo>
                    <a:pt x="3257550" y="6350"/>
                  </a:lnTo>
                  <a:lnTo>
                    <a:pt x="0" y="0"/>
                  </a:lnTo>
                  <a:close/>
                </a:path>
              </a:pathLst>
            </a:cu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メイリオ"/>
              </a:endParaRPr>
            </a:p>
          </p:txBody>
        </p:sp>
        <p:sp>
          <p:nvSpPr>
            <p:cNvPr id="15" name="テキスト ボックス 14"/>
            <p:cNvSpPr txBox="1"/>
            <p:nvPr/>
          </p:nvSpPr>
          <p:spPr>
            <a:xfrm>
              <a:off x="1101792" y="1308100"/>
              <a:ext cx="2339102" cy="954107"/>
            </a:xfrm>
            <a:prstGeom prst="rect">
              <a:avLst/>
            </a:prstGeom>
            <a:noFill/>
          </p:spPr>
          <p:txBody>
            <a:bodyPr wrap="none" rtlCol="0">
              <a:spAutoFit/>
            </a:bodyPr>
            <a:lstStyle/>
            <a:p>
              <a:r>
                <a:rPr kumimoji="1" lang="ja-JP" altLang="en-US" sz="2800" dirty="0">
                  <a:solidFill>
                    <a:srgbClr val="FFFFFF"/>
                  </a:solidFill>
                  <a:latin typeface="Meiryo" panose="020B0604030504040204" pitchFamily="34" charset="-128"/>
                  <a:ea typeface="Meiryo" panose="020B0604030504040204" pitchFamily="34" charset="-128"/>
                  <a:cs typeface="メイリオ"/>
                </a:rPr>
                <a:t>システム資源</a:t>
              </a:r>
              <a:endParaRPr kumimoji="1" lang="en-US" altLang="ja-JP" sz="2800" dirty="0">
                <a:solidFill>
                  <a:srgbClr val="FFFFFF"/>
                </a:solidFill>
                <a:latin typeface="Meiryo" panose="020B0604030504040204" pitchFamily="34" charset="-128"/>
                <a:ea typeface="Meiryo" panose="020B0604030504040204" pitchFamily="34" charset="-128"/>
                <a:cs typeface="メイリオ"/>
              </a:endParaRPr>
            </a:p>
            <a:p>
              <a:r>
                <a:rPr lang="ja-JP" altLang="en-US" sz="2800" dirty="0">
                  <a:solidFill>
                    <a:srgbClr val="FFFFFF"/>
                  </a:solidFill>
                  <a:latin typeface="Meiryo" panose="020B0604030504040204" pitchFamily="34" charset="-128"/>
                  <a:ea typeface="Meiryo" panose="020B0604030504040204" pitchFamily="34" charset="-128"/>
                  <a:cs typeface="メイリオ"/>
                </a:rPr>
                <a:t>の共同購買</a:t>
              </a:r>
              <a:endParaRPr kumimoji="1" lang="ja-JP" altLang="en-US" sz="2800" dirty="0">
                <a:solidFill>
                  <a:srgbClr val="FFFFFF"/>
                </a:solidFill>
                <a:latin typeface="Meiryo" panose="020B0604030504040204" pitchFamily="34" charset="-128"/>
                <a:ea typeface="Meiryo" panose="020B0604030504040204" pitchFamily="34" charset="-128"/>
                <a:cs typeface="メイリオ"/>
              </a:endParaRPr>
            </a:p>
          </p:txBody>
        </p:sp>
      </p:grpSp>
      <p:grpSp>
        <p:nvGrpSpPr>
          <p:cNvPr id="23" name="図形グループ 22"/>
          <p:cNvGrpSpPr/>
          <p:nvPr/>
        </p:nvGrpSpPr>
        <p:grpSpPr>
          <a:xfrm>
            <a:off x="3997325" y="2469270"/>
            <a:ext cx="4438650" cy="1181100"/>
            <a:chOff x="3999706" y="1149350"/>
            <a:chExt cx="4438650" cy="1181100"/>
          </a:xfrm>
        </p:grpSpPr>
        <p:sp>
          <p:nvSpPr>
            <p:cNvPr id="8" name="フリーフォーム 7"/>
            <p:cNvSpPr/>
            <p:nvPr/>
          </p:nvSpPr>
          <p:spPr>
            <a:xfrm flipH="1" flipV="1">
              <a:off x="3999706" y="1149350"/>
              <a:ext cx="4438650" cy="1181100"/>
            </a:xfrm>
            <a:custGeom>
              <a:avLst/>
              <a:gdLst>
                <a:gd name="connsiteX0" fmla="*/ 0 w 4438650"/>
                <a:gd name="connsiteY0" fmla="*/ 0 h 1181100"/>
                <a:gd name="connsiteX1" fmla="*/ 0 w 4438650"/>
                <a:gd name="connsiteY1" fmla="*/ 1181100 h 1181100"/>
                <a:gd name="connsiteX2" fmla="*/ 4438650 w 4438650"/>
                <a:gd name="connsiteY2" fmla="*/ 1181100 h 1181100"/>
                <a:gd name="connsiteX3" fmla="*/ 3257550 w 4438650"/>
                <a:gd name="connsiteY3" fmla="*/ 6350 h 1181100"/>
                <a:gd name="connsiteX4" fmla="*/ 0 w 4438650"/>
                <a:gd name="connsiteY4" fmla="*/ 0 h 1181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650" h="1181100">
                  <a:moveTo>
                    <a:pt x="0" y="0"/>
                  </a:moveTo>
                  <a:lnTo>
                    <a:pt x="0" y="1181100"/>
                  </a:lnTo>
                  <a:lnTo>
                    <a:pt x="4438650" y="1181100"/>
                  </a:lnTo>
                  <a:lnTo>
                    <a:pt x="3257550" y="6350"/>
                  </a:lnTo>
                  <a:lnTo>
                    <a:pt x="0" y="0"/>
                  </a:lnTo>
                  <a:close/>
                </a:path>
              </a:pathLst>
            </a:cu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メイリオ"/>
              </a:endParaRPr>
            </a:p>
          </p:txBody>
        </p:sp>
        <p:sp>
          <p:nvSpPr>
            <p:cNvPr id="16" name="テキスト ボックス 15"/>
            <p:cNvSpPr txBox="1"/>
            <p:nvPr/>
          </p:nvSpPr>
          <p:spPr>
            <a:xfrm>
              <a:off x="5889583" y="1479550"/>
              <a:ext cx="1980029" cy="523220"/>
            </a:xfrm>
            <a:prstGeom prst="rect">
              <a:avLst/>
            </a:prstGeom>
            <a:noFill/>
          </p:spPr>
          <p:txBody>
            <a:bodyPr wrap="none" rtlCol="0">
              <a:spAutoFit/>
            </a:bodyPr>
            <a:lstStyle/>
            <a:p>
              <a:pPr algn="ctr"/>
              <a:r>
                <a:rPr kumimoji="1" lang="ja-JP" altLang="en-US" sz="2800" dirty="0">
                  <a:solidFill>
                    <a:srgbClr val="FFFFFF"/>
                  </a:solidFill>
                  <a:latin typeface="Meiryo" panose="020B0604030504040204" pitchFamily="34" charset="-128"/>
                  <a:ea typeface="Meiryo" panose="020B0604030504040204" pitchFamily="34" charset="-128"/>
                  <a:cs typeface="メイリオ"/>
                </a:rPr>
                <a:t>サービス化</a:t>
              </a:r>
              <a:endParaRPr kumimoji="1" lang="en-US" altLang="ja-JP" sz="2800" dirty="0">
                <a:solidFill>
                  <a:srgbClr val="FFFFFF"/>
                </a:solidFill>
                <a:latin typeface="Meiryo" panose="020B0604030504040204" pitchFamily="34" charset="-128"/>
                <a:ea typeface="Meiryo" panose="020B0604030504040204" pitchFamily="34" charset="-128"/>
                <a:cs typeface="メイリオ"/>
              </a:endParaRPr>
            </a:p>
          </p:txBody>
        </p:sp>
      </p:grpSp>
      <p:sp>
        <p:nvSpPr>
          <p:cNvPr id="19" name="正方形/長方形 18"/>
          <p:cNvSpPr/>
          <p:nvPr/>
        </p:nvSpPr>
        <p:spPr>
          <a:xfrm>
            <a:off x="1377950" y="1980370"/>
            <a:ext cx="1841500" cy="349250"/>
          </a:xfrm>
          <a:prstGeom prst="rect">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a:solidFill>
                  <a:srgbClr val="FFFFFF"/>
                </a:solidFill>
                <a:latin typeface="Meiryo" panose="020B0604030504040204" pitchFamily="34" charset="-128"/>
                <a:ea typeface="Meiryo" panose="020B0604030504040204" pitchFamily="34" charset="-128"/>
                <a:cs typeface="メイリオ"/>
              </a:rPr>
              <a:t>コスト</a:t>
            </a:r>
            <a:endParaRPr kumimoji="1" lang="ja-JP" altLang="en-US" sz="1600" dirty="0">
              <a:solidFill>
                <a:srgbClr val="FFFFFF"/>
              </a:solidFill>
              <a:latin typeface="Meiryo" panose="020B0604030504040204" pitchFamily="34" charset="-128"/>
              <a:ea typeface="Meiryo" panose="020B0604030504040204" pitchFamily="34" charset="-128"/>
              <a:cs typeface="メイリオ"/>
            </a:endParaRPr>
          </a:p>
        </p:txBody>
      </p:sp>
      <p:sp>
        <p:nvSpPr>
          <p:cNvPr id="20" name="正方形/長方形 19"/>
          <p:cNvSpPr/>
          <p:nvPr/>
        </p:nvSpPr>
        <p:spPr>
          <a:xfrm>
            <a:off x="3651250" y="1980370"/>
            <a:ext cx="1841500" cy="349250"/>
          </a:xfrm>
          <a:prstGeom prst="rect">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a:solidFill>
                  <a:srgbClr val="FFFFFF"/>
                </a:solidFill>
                <a:latin typeface="Meiryo" panose="020B0604030504040204" pitchFamily="34" charset="-128"/>
                <a:ea typeface="Meiryo" panose="020B0604030504040204" pitchFamily="34" charset="-128"/>
                <a:cs typeface="メイリオ"/>
              </a:rPr>
              <a:t>アジリティ</a:t>
            </a:r>
            <a:endParaRPr kumimoji="1" lang="ja-JP" altLang="en-US" sz="1600" dirty="0">
              <a:solidFill>
                <a:srgbClr val="FFFFFF"/>
              </a:solidFill>
              <a:latin typeface="Meiryo" panose="020B0604030504040204" pitchFamily="34" charset="-128"/>
              <a:ea typeface="Meiryo" panose="020B0604030504040204" pitchFamily="34" charset="-128"/>
              <a:cs typeface="メイリオ"/>
            </a:endParaRPr>
          </a:p>
        </p:txBody>
      </p:sp>
      <p:sp>
        <p:nvSpPr>
          <p:cNvPr id="21" name="正方形/長方形 20"/>
          <p:cNvSpPr/>
          <p:nvPr/>
        </p:nvSpPr>
        <p:spPr>
          <a:xfrm>
            <a:off x="5924183" y="1980370"/>
            <a:ext cx="1841500" cy="349250"/>
          </a:xfrm>
          <a:prstGeom prst="rect">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a:solidFill>
                  <a:srgbClr val="FFFFFF"/>
                </a:solidFill>
                <a:latin typeface="Meiryo" panose="020B0604030504040204" pitchFamily="34" charset="-128"/>
                <a:ea typeface="Meiryo" panose="020B0604030504040204" pitchFamily="34" charset="-128"/>
                <a:cs typeface="メイリオ"/>
              </a:rPr>
              <a:t>スケール</a:t>
            </a:r>
            <a:endParaRPr kumimoji="1" lang="ja-JP" altLang="en-US" sz="1600" dirty="0">
              <a:solidFill>
                <a:srgbClr val="FFFFFF"/>
              </a:solidFill>
              <a:latin typeface="Meiryo" panose="020B0604030504040204" pitchFamily="34" charset="-128"/>
              <a:ea typeface="Meiryo" panose="020B0604030504040204" pitchFamily="34" charset="-128"/>
              <a:cs typeface="メイリオ"/>
            </a:endParaRPr>
          </a:p>
        </p:txBody>
      </p:sp>
      <p:sp>
        <p:nvSpPr>
          <p:cNvPr id="4" name="正方形/長方形 3"/>
          <p:cNvSpPr/>
          <p:nvPr/>
        </p:nvSpPr>
        <p:spPr>
          <a:xfrm>
            <a:off x="1377950" y="5283888"/>
            <a:ext cx="6387733" cy="442932"/>
          </a:xfrm>
          <a:prstGeom prst="rect">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2000">
                <a:solidFill>
                  <a:srgbClr val="FFFFFF"/>
                </a:solidFill>
                <a:latin typeface="Meiryo" panose="020B0604030504040204" pitchFamily="34" charset="-128"/>
                <a:ea typeface="Meiryo" panose="020B0604030504040204" pitchFamily="34" charset="-128"/>
                <a:cs typeface="メイリオ"/>
              </a:rPr>
              <a:t>仮想化とソフトウエア化の仕組み</a:t>
            </a:r>
            <a:endParaRPr lang="ja-JP" altLang="en-US" sz="2000" dirty="0">
              <a:solidFill>
                <a:srgbClr val="FFFFFF"/>
              </a:solidFill>
              <a:latin typeface="Meiryo" panose="020B0604030504040204" pitchFamily="34" charset="-128"/>
              <a:ea typeface="Meiryo" panose="020B0604030504040204" pitchFamily="34" charset="-128"/>
              <a:cs typeface="メイリオ"/>
            </a:endParaRPr>
          </a:p>
        </p:txBody>
      </p:sp>
    </p:spTree>
    <p:extLst>
      <p:ext uri="{BB962C8B-B14F-4D97-AF65-F5344CB8AC3E}">
        <p14:creationId xmlns:p14="http://schemas.microsoft.com/office/powerpoint/2010/main" val="950327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0-#ppt_w/2"/>
                                          </p:val>
                                        </p:tav>
                                        <p:tav tm="100000">
                                          <p:val>
                                            <p:strVal val="#ppt_x"/>
                                          </p:val>
                                        </p:tav>
                                      </p:tavLst>
                                    </p:anim>
                                    <p:anim calcmode="lin" valueType="num">
                                      <p:cBhvr additive="base">
                                        <p:cTn id="8" dur="500" fill="hold"/>
                                        <p:tgtEl>
                                          <p:spTgt spid="2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1+#ppt_w/2"/>
                                          </p:val>
                                        </p:tav>
                                        <p:tav tm="100000">
                                          <p:val>
                                            <p:strVal val="#ppt_x"/>
                                          </p:val>
                                        </p:tav>
                                      </p:tavLst>
                                    </p:anim>
                                    <p:anim calcmode="lin" valueType="num">
                                      <p:cBhvr additive="base">
                                        <p:cTn id="12"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nodeType="clickEffect">
                                  <p:stCondLst>
                                    <p:cond delay="0"/>
                                  </p:stCondLst>
                                  <p:childTnLst>
                                    <p:set>
                                      <p:cBhvr>
                                        <p:cTn id="16" dur="1" fill="hold">
                                          <p:stCondLst>
                                            <p:cond delay="0"/>
                                          </p:stCondLst>
                                        </p:cTn>
                                        <p:tgtEl>
                                          <p:spTgt spid="24"/>
                                        </p:tgtEl>
                                        <p:attrNameLst>
                                          <p:attrName>style.visibility</p:attrName>
                                        </p:attrNameLst>
                                      </p:cBhvr>
                                      <p:to>
                                        <p:strVal val="visible"/>
                                      </p:to>
                                    </p:set>
                                    <p:anim calcmode="lin" valueType="num">
                                      <p:cBhvr>
                                        <p:cTn id="17" dur="500" fill="hold"/>
                                        <p:tgtEl>
                                          <p:spTgt spid="24"/>
                                        </p:tgtEl>
                                        <p:attrNameLst>
                                          <p:attrName>ppt_w</p:attrName>
                                        </p:attrNameLst>
                                      </p:cBhvr>
                                      <p:tavLst>
                                        <p:tav tm="0">
                                          <p:val>
                                            <p:fltVal val="0"/>
                                          </p:val>
                                        </p:tav>
                                        <p:tav tm="100000">
                                          <p:val>
                                            <p:strVal val="#ppt_w"/>
                                          </p:val>
                                        </p:tav>
                                      </p:tavLst>
                                    </p:anim>
                                    <p:anim calcmode="lin" valueType="num">
                                      <p:cBhvr>
                                        <p:cTn id="18" dur="500" fill="hold"/>
                                        <p:tgtEl>
                                          <p:spTgt spid="24"/>
                                        </p:tgtEl>
                                        <p:attrNameLst>
                                          <p:attrName>ppt_h</p:attrName>
                                        </p:attrNameLst>
                                      </p:cBhvr>
                                      <p:tavLst>
                                        <p:tav tm="0">
                                          <p:val>
                                            <p:fltVal val="0"/>
                                          </p:val>
                                        </p:tav>
                                        <p:tav tm="100000">
                                          <p:val>
                                            <p:strVal val="#ppt_h"/>
                                          </p:val>
                                        </p:tav>
                                      </p:tavLst>
                                    </p:anim>
                                    <p:animEffect transition="in" filter="fade">
                                      <p:cBhvr>
                                        <p:cTn id="19" dur="500"/>
                                        <p:tgtEl>
                                          <p:spTgt spid="24"/>
                                        </p:tgtEl>
                                      </p:cBhvr>
                                    </p:animEffect>
                                  </p:childTnLst>
                                </p:cTn>
                              </p:par>
                              <p:par>
                                <p:cTn id="20" presetID="53" presetClass="entr" presetSubtype="16" fill="hold" nodeType="withEffect">
                                  <p:stCondLst>
                                    <p:cond delay="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animEffect transition="in" filter="fade">
                                      <p:cBhvr>
                                        <p:cTn id="31" dur="500"/>
                                        <p:tgtEl>
                                          <p:spTgt spid="14"/>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 calcmode="lin" valueType="num">
                                      <p:cBhvr>
                                        <p:cTn id="34" dur="500" fill="hold"/>
                                        <p:tgtEl>
                                          <p:spTgt spid="12"/>
                                        </p:tgtEl>
                                        <p:attrNameLst>
                                          <p:attrName>ppt_w</p:attrName>
                                        </p:attrNameLst>
                                      </p:cBhvr>
                                      <p:tavLst>
                                        <p:tav tm="0">
                                          <p:val>
                                            <p:fltVal val="0"/>
                                          </p:val>
                                        </p:tav>
                                        <p:tav tm="100000">
                                          <p:val>
                                            <p:strVal val="#ppt_w"/>
                                          </p:val>
                                        </p:tav>
                                      </p:tavLst>
                                    </p:anim>
                                    <p:anim calcmode="lin" valueType="num">
                                      <p:cBhvr>
                                        <p:cTn id="35" dur="500" fill="hold"/>
                                        <p:tgtEl>
                                          <p:spTgt spid="12"/>
                                        </p:tgtEl>
                                        <p:attrNameLst>
                                          <p:attrName>ppt_h</p:attrName>
                                        </p:attrNameLst>
                                      </p:cBhvr>
                                      <p:tavLst>
                                        <p:tav tm="0">
                                          <p:val>
                                            <p:fltVal val="0"/>
                                          </p:val>
                                        </p:tav>
                                        <p:tav tm="100000">
                                          <p:val>
                                            <p:strVal val="#ppt_h"/>
                                          </p:val>
                                        </p:tav>
                                      </p:tavLst>
                                    </p:anim>
                                    <p:animEffect transition="in" filter="fade">
                                      <p:cBhvr>
                                        <p:cTn id="36" dur="500"/>
                                        <p:tgtEl>
                                          <p:spTgt spid="12"/>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p:cTn id="39" dur="500" fill="hold"/>
                                        <p:tgtEl>
                                          <p:spTgt spid="13"/>
                                        </p:tgtEl>
                                        <p:attrNameLst>
                                          <p:attrName>ppt_w</p:attrName>
                                        </p:attrNameLst>
                                      </p:cBhvr>
                                      <p:tavLst>
                                        <p:tav tm="0">
                                          <p:val>
                                            <p:fltVal val="0"/>
                                          </p:val>
                                        </p:tav>
                                        <p:tav tm="100000">
                                          <p:val>
                                            <p:strVal val="#ppt_w"/>
                                          </p:val>
                                        </p:tav>
                                      </p:tavLst>
                                    </p:anim>
                                    <p:anim calcmode="lin" valueType="num">
                                      <p:cBhvr>
                                        <p:cTn id="40" dur="500" fill="hold"/>
                                        <p:tgtEl>
                                          <p:spTgt spid="13"/>
                                        </p:tgtEl>
                                        <p:attrNameLst>
                                          <p:attrName>ppt_h</p:attrName>
                                        </p:attrNameLst>
                                      </p:cBhvr>
                                      <p:tavLst>
                                        <p:tav tm="0">
                                          <p:val>
                                            <p:fltVal val="0"/>
                                          </p:val>
                                        </p:tav>
                                        <p:tav tm="100000">
                                          <p:val>
                                            <p:strVal val="#ppt_h"/>
                                          </p:val>
                                        </p:tav>
                                      </p:tavLst>
                                    </p:anim>
                                    <p:animEffect transition="in" filter="fade">
                                      <p:cBhvr>
                                        <p:cTn id="41" dur="500"/>
                                        <p:tgtEl>
                                          <p:spTgt spid="13"/>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dissolve">
                                      <p:cBhvr>
                                        <p:cTn id="46" dur="500"/>
                                        <p:tgtEl>
                                          <p:spTgt spid="4"/>
                                        </p:tgtEl>
                                      </p:cBhvr>
                                    </p:animEffect>
                                  </p:childTnLst>
                                </p:cTn>
                              </p:par>
                            </p:childTnLst>
                          </p:cTn>
                        </p:par>
                      </p:childTnLst>
                    </p:cTn>
                  </p:par>
                  <p:par>
                    <p:cTn id="47" fill="hold">
                      <p:stCondLst>
                        <p:cond delay="indefinite"/>
                      </p:stCondLst>
                      <p:childTnLst>
                        <p:par>
                          <p:cTn id="48" fill="hold">
                            <p:stCondLst>
                              <p:cond delay="0"/>
                            </p:stCondLst>
                            <p:childTnLst>
                              <p:par>
                                <p:cTn id="49" presetID="12" presetClass="entr" presetSubtype="1" fill="hold" grpId="0" nodeType="click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500"/>
                                        <p:tgtEl>
                                          <p:spTgt spid="11"/>
                                        </p:tgtEl>
                                        <p:attrNameLst>
                                          <p:attrName>ppt_y</p:attrName>
                                        </p:attrNameLst>
                                      </p:cBhvr>
                                      <p:tavLst>
                                        <p:tav tm="0">
                                          <p:val>
                                            <p:strVal val="#ppt_y-#ppt_h*1.125000"/>
                                          </p:val>
                                        </p:tav>
                                        <p:tav tm="100000">
                                          <p:val>
                                            <p:strVal val="#ppt_y"/>
                                          </p:val>
                                        </p:tav>
                                      </p:tavLst>
                                    </p:anim>
                                    <p:animEffect transition="in" filter="wipe(down)">
                                      <p:cBhvr>
                                        <p:cTn id="52" dur="500"/>
                                        <p:tgtEl>
                                          <p:spTgt spid="11"/>
                                        </p:tgtEl>
                                      </p:cBhvr>
                                    </p:animEffect>
                                  </p:childTnLst>
                                </p:cTn>
                              </p:par>
                            </p:childTnLst>
                          </p:cTn>
                        </p:par>
                      </p:childTnLst>
                    </p:cTn>
                  </p:par>
                  <p:par>
                    <p:cTn id="53" fill="hold">
                      <p:stCondLst>
                        <p:cond delay="indefinite"/>
                      </p:stCondLst>
                      <p:childTnLst>
                        <p:par>
                          <p:cTn id="54" fill="hold">
                            <p:stCondLst>
                              <p:cond delay="0"/>
                            </p:stCondLst>
                            <p:childTnLst>
                              <p:par>
                                <p:cTn id="55" presetID="53" presetClass="entr" presetSubtype="16" fill="hold" grpId="0" nodeType="click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p:cTn id="57" dur="500" fill="hold"/>
                                        <p:tgtEl>
                                          <p:spTgt spid="19"/>
                                        </p:tgtEl>
                                        <p:attrNameLst>
                                          <p:attrName>ppt_w</p:attrName>
                                        </p:attrNameLst>
                                      </p:cBhvr>
                                      <p:tavLst>
                                        <p:tav tm="0">
                                          <p:val>
                                            <p:fltVal val="0"/>
                                          </p:val>
                                        </p:tav>
                                        <p:tav tm="100000">
                                          <p:val>
                                            <p:strVal val="#ppt_w"/>
                                          </p:val>
                                        </p:tav>
                                      </p:tavLst>
                                    </p:anim>
                                    <p:anim calcmode="lin" valueType="num">
                                      <p:cBhvr>
                                        <p:cTn id="58" dur="500" fill="hold"/>
                                        <p:tgtEl>
                                          <p:spTgt spid="19"/>
                                        </p:tgtEl>
                                        <p:attrNameLst>
                                          <p:attrName>ppt_h</p:attrName>
                                        </p:attrNameLst>
                                      </p:cBhvr>
                                      <p:tavLst>
                                        <p:tav tm="0">
                                          <p:val>
                                            <p:fltVal val="0"/>
                                          </p:val>
                                        </p:tav>
                                        <p:tav tm="100000">
                                          <p:val>
                                            <p:strVal val="#ppt_h"/>
                                          </p:val>
                                        </p:tav>
                                      </p:tavLst>
                                    </p:anim>
                                    <p:animEffect transition="in" filter="fade">
                                      <p:cBhvr>
                                        <p:cTn id="59" dur="500"/>
                                        <p:tgtEl>
                                          <p:spTgt spid="19"/>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20"/>
                                        </p:tgtEl>
                                        <p:attrNameLst>
                                          <p:attrName>style.visibility</p:attrName>
                                        </p:attrNameLst>
                                      </p:cBhvr>
                                      <p:to>
                                        <p:strVal val="visible"/>
                                      </p:to>
                                    </p:set>
                                    <p:anim calcmode="lin" valueType="num">
                                      <p:cBhvr>
                                        <p:cTn id="62" dur="500" fill="hold"/>
                                        <p:tgtEl>
                                          <p:spTgt spid="20"/>
                                        </p:tgtEl>
                                        <p:attrNameLst>
                                          <p:attrName>ppt_w</p:attrName>
                                        </p:attrNameLst>
                                      </p:cBhvr>
                                      <p:tavLst>
                                        <p:tav tm="0">
                                          <p:val>
                                            <p:fltVal val="0"/>
                                          </p:val>
                                        </p:tav>
                                        <p:tav tm="100000">
                                          <p:val>
                                            <p:strVal val="#ppt_w"/>
                                          </p:val>
                                        </p:tav>
                                      </p:tavLst>
                                    </p:anim>
                                    <p:anim calcmode="lin" valueType="num">
                                      <p:cBhvr>
                                        <p:cTn id="63" dur="500" fill="hold"/>
                                        <p:tgtEl>
                                          <p:spTgt spid="20"/>
                                        </p:tgtEl>
                                        <p:attrNameLst>
                                          <p:attrName>ppt_h</p:attrName>
                                        </p:attrNameLst>
                                      </p:cBhvr>
                                      <p:tavLst>
                                        <p:tav tm="0">
                                          <p:val>
                                            <p:fltVal val="0"/>
                                          </p:val>
                                        </p:tav>
                                        <p:tav tm="100000">
                                          <p:val>
                                            <p:strVal val="#ppt_h"/>
                                          </p:val>
                                        </p:tav>
                                      </p:tavLst>
                                    </p:anim>
                                    <p:animEffect transition="in" filter="fade">
                                      <p:cBhvr>
                                        <p:cTn id="64" dur="500"/>
                                        <p:tgtEl>
                                          <p:spTgt spid="20"/>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p:cTn id="67" dur="500" fill="hold"/>
                                        <p:tgtEl>
                                          <p:spTgt spid="21"/>
                                        </p:tgtEl>
                                        <p:attrNameLst>
                                          <p:attrName>ppt_w</p:attrName>
                                        </p:attrNameLst>
                                      </p:cBhvr>
                                      <p:tavLst>
                                        <p:tav tm="0">
                                          <p:val>
                                            <p:fltVal val="0"/>
                                          </p:val>
                                        </p:tav>
                                        <p:tav tm="100000">
                                          <p:val>
                                            <p:strVal val="#ppt_w"/>
                                          </p:val>
                                        </p:tav>
                                      </p:tavLst>
                                    </p:anim>
                                    <p:anim calcmode="lin" valueType="num">
                                      <p:cBhvr>
                                        <p:cTn id="68" dur="500" fill="hold"/>
                                        <p:tgtEl>
                                          <p:spTgt spid="21"/>
                                        </p:tgtEl>
                                        <p:attrNameLst>
                                          <p:attrName>ppt_h</p:attrName>
                                        </p:attrNameLst>
                                      </p:cBhvr>
                                      <p:tavLst>
                                        <p:tav tm="0">
                                          <p:val>
                                            <p:fltVal val="0"/>
                                          </p:val>
                                        </p:tav>
                                        <p:tav tm="100000">
                                          <p:val>
                                            <p:strVal val="#ppt_h"/>
                                          </p:val>
                                        </p:tav>
                                      </p:tavLst>
                                    </p:anim>
                                    <p:animEffect transition="in" filter="fade">
                                      <p:cBhvr>
                                        <p:cTn id="6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19" grpId="0" animBg="1"/>
      <p:bldP spid="20" grpId="0" animBg="1"/>
      <p:bldP spid="21" grpId="0" animBg="1"/>
      <p:bldP spid="4"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a:solidFill>
                  <a:srgbClr val="FFFFFF"/>
                </a:solidFill>
                <a:latin typeface="Meiryo" panose="020B0604030504040204" pitchFamily="34" charset="-128"/>
                <a:ea typeface="Meiryo" panose="020B0604030504040204" pitchFamily="34" charset="-128"/>
                <a:cs typeface="Arial"/>
              </a:rPr>
              <a:t>クラウドの定義</a:t>
            </a:r>
            <a:endParaRPr lang="en-US" altLang="ja-JP" dirty="0">
              <a:solidFill>
                <a:srgbClr val="FFFFFF"/>
              </a:solidFill>
              <a:latin typeface="Meiryo" panose="020B0604030504040204" pitchFamily="34" charset="-128"/>
              <a:ea typeface="Meiryo" panose="020B0604030504040204" pitchFamily="34" charset="-128"/>
              <a:cs typeface="Arial"/>
            </a:endParaRP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2467787209"/>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3" name="Rectangle 38"/>
          <p:cNvSpPr>
            <a:spLocks noGrp="1" noChangeArrowheads="1"/>
          </p:cNvSpPr>
          <p:nvPr>
            <p:ph type="title"/>
          </p:nvPr>
        </p:nvSpPr>
        <p:spPr>
          <a:xfrm>
            <a:off x="230400" y="266400"/>
            <a:ext cx="8686800" cy="416221"/>
          </a:xfrm>
        </p:spPr>
        <p:txBody>
          <a:bodyPr/>
          <a:lstStyle/>
          <a:p>
            <a:pPr eaLnBrk="1" hangingPunct="1"/>
            <a:r>
              <a:rPr lang="ja-JP" altLang="en-US" sz="2700" dirty="0"/>
              <a:t>クラウドの定義／</a:t>
            </a:r>
            <a:r>
              <a:rPr lang="en-US" altLang="ja-JP" sz="2700" dirty="0"/>
              <a:t>NIST</a:t>
            </a:r>
            <a:r>
              <a:rPr lang="ja-JP" altLang="en-US" sz="2700" dirty="0"/>
              <a:t>の定義</a:t>
            </a:r>
          </a:p>
        </p:txBody>
      </p:sp>
      <p:grpSp>
        <p:nvGrpSpPr>
          <p:cNvPr id="2" name="図形グループ 1"/>
          <p:cNvGrpSpPr/>
          <p:nvPr/>
        </p:nvGrpSpPr>
        <p:grpSpPr>
          <a:xfrm>
            <a:off x="457200" y="2522587"/>
            <a:ext cx="8153400" cy="5297878"/>
            <a:chOff x="457200" y="2561323"/>
            <a:chExt cx="8153400" cy="5297878"/>
          </a:xfrm>
        </p:grpSpPr>
        <p:pic>
          <p:nvPicPr>
            <p:cNvPr id="49" name="図 48" descr="MC900441809.PNG"/>
            <p:cNvPicPr>
              <a:picLocks noChangeAspect="1"/>
            </p:cNvPicPr>
            <p:nvPr/>
          </p:nvPicPr>
          <p:blipFill>
            <a:blip r:embed="rId3">
              <a:duotone>
                <a:schemeClr val="accent5">
                  <a:shade val="45000"/>
                  <a:satMod val="135000"/>
                </a:schemeClr>
                <a:prstClr val="white"/>
              </a:duotone>
              <a:extLst>
                <a:ext uri="{28A0092B-C50C-407E-A947-70E740481C1C}">
                  <a14:useLocalDpi xmlns:a14="http://schemas.microsoft.com/office/drawing/2010/main"/>
                </a:ext>
              </a:extLst>
            </a:blip>
            <a:stretch>
              <a:fillRect/>
            </a:stretch>
          </p:blipFill>
          <p:spPr>
            <a:xfrm>
              <a:off x="2227861" y="2561323"/>
              <a:ext cx="5297878" cy="5297878"/>
            </a:xfrm>
            <a:prstGeom prst="rect">
              <a:avLst/>
            </a:prstGeom>
          </p:spPr>
        </p:pic>
        <p:sp>
          <p:nvSpPr>
            <p:cNvPr id="50" name="テキスト ボックス 49"/>
            <p:cNvSpPr txBox="1"/>
            <p:nvPr/>
          </p:nvSpPr>
          <p:spPr>
            <a:xfrm>
              <a:off x="457200" y="3931088"/>
              <a:ext cx="8153400" cy="1569660"/>
            </a:xfrm>
            <a:prstGeom prst="rect">
              <a:avLst/>
            </a:prstGeom>
            <a:noFill/>
          </p:spPr>
          <p:txBody>
            <a:bodyPr wrap="square" rtlCol="0">
              <a:spAutoFit/>
            </a:bodyPr>
            <a:lstStyle/>
            <a:p>
              <a:pPr algn="r"/>
              <a:r>
                <a:rPr kumimoji="1" lang="ja-JP" altLang="en-US" sz="3200" dirty="0">
                  <a:solidFill>
                    <a:srgbClr val="0000FF"/>
                  </a:solidFill>
                  <a:effectLst/>
                  <a:latin typeface="メイリオ"/>
                  <a:ea typeface="メイリオ"/>
                  <a:cs typeface="メイリオ"/>
                </a:rPr>
                <a:t>クラウド・コンピューティングは</a:t>
              </a:r>
              <a:endParaRPr kumimoji="1" lang="en-US" altLang="ja-JP" sz="3200" dirty="0">
                <a:solidFill>
                  <a:srgbClr val="0000FF"/>
                </a:solidFill>
                <a:effectLst/>
                <a:latin typeface="メイリオ"/>
                <a:ea typeface="メイリオ"/>
                <a:cs typeface="メイリオ"/>
              </a:endParaRPr>
            </a:p>
            <a:p>
              <a:pPr algn="r"/>
              <a:r>
                <a:rPr kumimoji="1" lang="ja-JP" altLang="en-US" sz="3200" dirty="0">
                  <a:solidFill>
                    <a:srgbClr val="0000FF"/>
                  </a:solidFill>
                  <a:effectLst/>
                  <a:latin typeface="メイリオ"/>
                  <a:ea typeface="メイリオ"/>
                  <a:cs typeface="メイリオ"/>
                </a:rPr>
                <a:t>コンピューティング資源を</a:t>
              </a:r>
              <a:endParaRPr kumimoji="1" lang="en-US" altLang="ja-JP" sz="3200" dirty="0">
                <a:solidFill>
                  <a:srgbClr val="0000FF"/>
                </a:solidFill>
                <a:effectLst/>
                <a:latin typeface="メイリオ"/>
                <a:ea typeface="メイリオ"/>
                <a:cs typeface="メイリオ"/>
              </a:endParaRPr>
            </a:p>
            <a:p>
              <a:pPr algn="r"/>
              <a:r>
                <a:rPr kumimoji="1" lang="ja-JP" altLang="en-US" sz="3200" dirty="0">
                  <a:solidFill>
                    <a:srgbClr val="0000FF"/>
                  </a:solidFill>
                  <a:effectLst/>
                  <a:latin typeface="メイリオ"/>
                  <a:ea typeface="メイリオ"/>
                  <a:cs typeface="メイリオ"/>
                </a:rPr>
                <a:t>必要なとき必要なだけ簡単に使える仕組み</a:t>
              </a:r>
            </a:p>
          </p:txBody>
        </p:sp>
      </p:grpSp>
      <p:sp>
        <p:nvSpPr>
          <p:cNvPr id="8" name="角丸四角形 7"/>
          <p:cNvSpPr/>
          <p:nvPr/>
        </p:nvSpPr>
        <p:spPr bwMode="auto">
          <a:xfrm>
            <a:off x="4876800" y="2070100"/>
            <a:ext cx="3613477" cy="596900"/>
          </a:xfrm>
          <a:prstGeom prst="roundRect">
            <a:avLst>
              <a:gd name="adj" fmla="val 0"/>
            </a:avLst>
          </a:prstGeom>
          <a:solidFill>
            <a:srgbClr val="3366FF"/>
          </a:solidFill>
          <a:ln>
            <a:noFill/>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800" b="0" i="0" u="none" strike="noStrike" cap="none" normalizeH="0" baseline="0" dirty="0">
                <a:ln>
                  <a:noFill/>
                </a:ln>
                <a:solidFill>
                  <a:schemeClr val="bg1"/>
                </a:solidFill>
                <a:effectLst/>
                <a:latin typeface="Meiryo" panose="020B0604030504040204" pitchFamily="34" charset="-128"/>
                <a:ea typeface="Meiryo" panose="020B0604030504040204" pitchFamily="34" charset="-128"/>
                <a:cs typeface="ＤＦＰ太丸ゴシック体"/>
              </a:rPr>
              <a:t>配置モデル</a:t>
            </a:r>
          </a:p>
        </p:txBody>
      </p:sp>
      <p:sp>
        <p:nvSpPr>
          <p:cNvPr id="52" name="角丸四角形 51"/>
          <p:cNvSpPr/>
          <p:nvPr/>
        </p:nvSpPr>
        <p:spPr bwMode="auto">
          <a:xfrm>
            <a:off x="4876800" y="1371600"/>
            <a:ext cx="3613477" cy="596900"/>
          </a:xfrm>
          <a:prstGeom prst="roundRect">
            <a:avLst>
              <a:gd name="adj" fmla="val 0"/>
            </a:avLst>
          </a:prstGeom>
          <a:solidFill>
            <a:srgbClr val="3366FF"/>
          </a:solidFill>
          <a:ln>
            <a:noFill/>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800" dirty="0">
                <a:solidFill>
                  <a:schemeClr val="bg1"/>
                </a:solidFill>
                <a:latin typeface="Meiryo" panose="020B0604030504040204" pitchFamily="34" charset="-128"/>
                <a:ea typeface="Meiryo" panose="020B0604030504040204" pitchFamily="34" charset="-128"/>
                <a:cs typeface="ＤＦＰ太丸ゴシック体"/>
              </a:rPr>
              <a:t>サービス・モデル</a:t>
            </a:r>
            <a:endParaRPr kumimoji="0" lang="ja-JP" altLang="en-US" sz="2800" b="0" i="0" u="none" strike="noStrike" cap="none" normalizeH="0" baseline="0" dirty="0">
              <a:ln>
                <a:noFill/>
              </a:ln>
              <a:solidFill>
                <a:schemeClr val="bg1"/>
              </a:solidFill>
              <a:effectLst/>
              <a:latin typeface="Meiryo" panose="020B0604030504040204" pitchFamily="34" charset="-128"/>
              <a:ea typeface="Meiryo" panose="020B0604030504040204" pitchFamily="34" charset="-128"/>
              <a:cs typeface="ＤＦＰ太丸ゴシック体"/>
            </a:endParaRPr>
          </a:p>
        </p:txBody>
      </p:sp>
      <p:sp>
        <p:nvSpPr>
          <p:cNvPr id="53" name="角丸四角形 52"/>
          <p:cNvSpPr/>
          <p:nvPr/>
        </p:nvSpPr>
        <p:spPr bwMode="auto">
          <a:xfrm>
            <a:off x="4876800" y="2755900"/>
            <a:ext cx="3613477" cy="596900"/>
          </a:xfrm>
          <a:prstGeom prst="roundRect">
            <a:avLst>
              <a:gd name="adj" fmla="val 0"/>
            </a:avLst>
          </a:prstGeom>
          <a:solidFill>
            <a:srgbClr val="3366FF"/>
          </a:solidFill>
          <a:ln>
            <a:noFill/>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800" b="0" i="0" u="none" strike="noStrike" cap="none" normalizeH="0" baseline="0" dirty="0">
                <a:ln>
                  <a:noFill/>
                </a:ln>
                <a:solidFill>
                  <a:schemeClr val="bg1"/>
                </a:solidFill>
                <a:effectLst/>
                <a:latin typeface="Meiryo" panose="020B0604030504040204" pitchFamily="34" charset="-128"/>
                <a:ea typeface="Meiryo" panose="020B0604030504040204" pitchFamily="34" charset="-128"/>
                <a:cs typeface="ＤＦＰ太丸ゴシック体"/>
              </a:rPr>
              <a:t>5</a:t>
            </a:r>
            <a:r>
              <a:rPr kumimoji="0" lang="ja-JP" altLang="en-US" sz="2800" b="0" i="0" u="none" strike="noStrike" cap="none" normalizeH="0" baseline="0" dirty="0">
                <a:ln>
                  <a:noFill/>
                </a:ln>
                <a:solidFill>
                  <a:schemeClr val="bg1"/>
                </a:solidFill>
                <a:effectLst/>
                <a:latin typeface="Meiryo" panose="020B0604030504040204" pitchFamily="34" charset="-128"/>
                <a:ea typeface="Meiryo" panose="020B0604030504040204" pitchFamily="34" charset="-128"/>
                <a:cs typeface="ＤＦＰ太丸ゴシック体"/>
              </a:rPr>
              <a:t>つの重要な特徴</a:t>
            </a:r>
          </a:p>
        </p:txBody>
      </p:sp>
      <p:pic>
        <p:nvPicPr>
          <p:cNvPr id="10" name="図 9" descr="スクリーンショット 2013-09-16 13.26.22.pn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58122" y="1085119"/>
            <a:ext cx="2923278" cy="2431676"/>
          </a:xfrm>
          <a:prstGeom prst="rect">
            <a:avLst/>
          </a:prstGeom>
          <a:ln>
            <a:noFill/>
          </a:ln>
          <a:effectLst>
            <a:outerShdw blurRad="292100" dist="139700" dir="2700000" algn="tl" rotWithShape="0">
              <a:srgbClr val="333333">
                <a:alpha val="65000"/>
              </a:srgbClr>
            </a:outerShdw>
          </a:effectLst>
        </p:spPr>
      </p:pic>
      <p:sp>
        <p:nvSpPr>
          <p:cNvPr id="5" name="正方形/長方形 4"/>
          <p:cNvSpPr/>
          <p:nvPr/>
        </p:nvSpPr>
        <p:spPr>
          <a:xfrm>
            <a:off x="761902" y="3599950"/>
            <a:ext cx="2723823" cy="369332"/>
          </a:xfrm>
          <a:prstGeom prst="rect">
            <a:avLst/>
          </a:prstGeom>
        </p:spPr>
        <p:txBody>
          <a:bodyPr wrap="none">
            <a:spAutoFit/>
          </a:bodyPr>
          <a:lstStyle/>
          <a:p>
            <a:pPr algn="ctr"/>
            <a:r>
              <a:rPr lang="ja-JP" altLang="en-US" sz="1800" dirty="0">
                <a:solidFill>
                  <a:schemeClr val="tx1">
                    <a:lumMod val="85000"/>
                    <a:lumOff val="15000"/>
                  </a:schemeClr>
                </a:solidFill>
                <a:effectLst/>
                <a:latin typeface="Meiryo" panose="020B0604030504040204" pitchFamily="34" charset="-128"/>
                <a:ea typeface="Meiryo" panose="020B0604030504040204" pitchFamily="34" charset="-128"/>
                <a:cs typeface="ＤＦＰ太丸ゴシック体"/>
              </a:rPr>
              <a:t>米国国立標準技術研究所</a:t>
            </a:r>
            <a:endParaRPr lang="ja-JP" altLang="en-US" sz="800" dirty="0">
              <a:solidFill>
                <a:schemeClr val="tx1">
                  <a:lumMod val="85000"/>
                  <a:lumOff val="15000"/>
                </a:schemeClr>
              </a:solidFill>
              <a:effectLst/>
              <a:latin typeface="Meiryo" panose="020B0604030504040204" pitchFamily="34" charset="-128"/>
              <a:ea typeface="Meiryo" panose="020B0604030504040204" pitchFamily="34" charset="-128"/>
              <a:cs typeface="ＤＦＰ太丸ゴシック体"/>
            </a:endParaRPr>
          </a:p>
        </p:txBody>
      </p:sp>
      <p:sp>
        <p:nvSpPr>
          <p:cNvPr id="3" name="正方形/長方形 2"/>
          <p:cNvSpPr/>
          <p:nvPr/>
        </p:nvSpPr>
        <p:spPr>
          <a:xfrm>
            <a:off x="761902" y="5560708"/>
            <a:ext cx="7848698" cy="840092"/>
          </a:xfrm>
          <a:prstGeom prst="rect">
            <a:avLst/>
          </a:prstGeom>
          <a:solidFill>
            <a:srgbClr val="0000FF">
              <a:alpha val="70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lang="ja-JP" altLang="en-US" sz="1200" dirty="0">
                <a:solidFill>
                  <a:srgbClr val="FFFFFF"/>
                </a:solidFill>
                <a:latin typeface="Meiryo" panose="020B0604030504040204" pitchFamily="34" charset="-128"/>
                <a:ea typeface="Meiryo" panose="020B0604030504040204" pitchFamily="34" charset="-128"/>
                <a:cs typeface="ＭＳ Ｐゴシック"/>
              </a:rPr>
              <a:t>「クラウドコンピューティングとは、ネットワーク、サーバー、ストレージ、アプリケーション、サービスなどの構成可能なコンピューティングリソースの共用プールに対して、便利かつオンデマンドにアクセスでき、最小の管理労力またはサービスプロバイダ間の相互動作によって迅速に提供され利用できるという、モデルのひとつである　</a:t>
            </a:r>
            <a:r>
              <a:rPr lang="en-US" altLang="ja-JP" sz="1200" dirty="0">
                <a:solidFill>
                  <a:srgbClr val="FFFFFF"/>
                </a:solidFill>
                <a:latin typeface="Meiryo" panose="020B0604030504040204" pitchFamily="34" charset="-128"/>
                <a:ea typeface="Meiryo" panose="020B0604030504040204" pitchFamily="34" charset="-128"/>
                <a:cs typeface="ＭＳ Ｐゴシック"/>
              </a:rPr>
              <a:t>(NIST</a:t>
            </a:r>
            <a:r>
              <a:rPr lang="ja-JP" altLang="en-US" sz="1200" dirty="0">
                <a:solidFill>
                  <a:srgbClr val="FFFFFF"/>
                </a:solidFill>
                <a:latin typeface="Meiryo" panose="020B0604030504040204" pitchFamily="34" charset="-128"/>
                <a:ea typeface="Meiryo" panose="020B0604030504040204" pitchFamily="34" charset="-128"/>
                <a:cs typeface="ＭＳ Ｐゴシック"/>
              </a:rPr>
              <a:t>の定義</a:t>
            </a:r>
            <a:r>
              <a:rPr lang="en-US" altLang="ja-JP" sz="1200" dirty="0">
                <a:solidFill>
                  <a:srgbClr val="FFFFFF"/>
                </a:solidFill>
                <a:latin typeface="Meiryo" panose="020B0604030504040204" pitchFamily="34" charset="-128"/>
                <a:ea typeface="Meiryo" panose="020B0604030504040204" pitchFamily="34" charset="-128"/>
                <a:cs typeface="ＭＳ Ｐゴシック"/>
              </a:rPr>
              <a:t>)</a:t>
            </a:r>
            <a:r>
              <a:rPr lang="ja-JP" altLang="en-US" sz="1200" dirty="0">
                <a:solidFill>
                  <a:srgbClr val="FFFFFF"/>
                </a:solidFill>
                <a:latin typeface="Meiryo" panose="020B0604030504040204" pitchFamily="34" charset="-128"/>
                <a:ea typeface="Meiryo" panose="020B0604030504040204" pitchFamily="34" charset="-128"/>
                <a:cs typeface="ＭＳ Ｐゴシック"/>
              </a:rPr>
              <a:t>」。</a:t>
            </a:r>
            <a:endParaRPr kumimoji="1" lang="ja-JP" altLang="en-US" sz="1200" dirty="0">
              <a:solidFill>
                <a:srgbClr val="FFFFFF"/>
              </a:solidFill>
              <a:effectLst/>
              <a:latin typeface="Meiryo" panose="020B0604030504040204" pitchFamily="34" charset="-128"/>
              <a:ea typeface="Meiryo" panose="020B0604030504040204" pitchFamily="34" charset="-128"/>
              <a:cs typeface="ＭＳ Ｐゴシック"/>
            </a:endParaRPr>
          </a:p>
        </p:txBody>
      </p:sp>
      <p:sp>
        <p:nvSpPr>
          <p:cNvPr id="4" name="テキスト ボックス 3">
            <a:extLst>
              <a:ext uri="{FF2B5EF4-FFF2-40B4-BE49-F238E27FC236}">
                <a16:creationId xmlns:a16="http://schemas.microsoft.com/office/drawing/2014/main" id="{C166C629-E876-D511-0AFE-E8F7B0540422}"/>
              </a:ext>
            </a:extLst>
          </p:cNvPr>
          <p:cNvSpPr txBox="1"/>
          <p:nvPr/>
        </p:nvSpPr>
        <p:spPr>
          <a:xfrm>
            <a:off x="658122" y="775648"/>
            <a:ext cx="729687" cy="307777"/>
          </a:xfrm>
          <a:prstGeom prst="rect">
            <a:avLst/>
          </a:prstGeom>
          <a:noFill/>
        </p:spPr>
        <p:txBody>
          <a:bodyPr wrap="none" rtlCol="0">
            <a:spAutoFit/>
          </a:bodyPr>
          <a:lstStyle/>
          <a:p>
            <a:r>
              <a:rPr kumimoji="1" lang="en-US" altLang="ja-JP" sz="1400" dirty="0"/>
              <a:t>2009</a:t>
            </a:r>
            <a:r>
              <a:rPr kumimoji="1" lang="ja-JP" altLang="en-US" sz="1400"/>
              <a:t>年</a:t>
            </a:r>
          </a:p>
        </p:txBody>
      </p:sp>
    </p:spTree>
    <p:extLst>
      <p:ext uri="{BB962C8B-B14F-4D97-AF65-F5344CB8AC3E}">
        <p14:creationId xmlns:p14="http://schemas.microsoft.com/office/powerpoint/2010/main" val="38428622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2" presetClass="entr" presetSubtype="8" fill="hold" grpId="0" nodeType="clickEffect">
                                  <p:stCondLst>
                                    <p:cond delay="0"/>
                                  </p:stCondLst>
                                  <p:childTnLst>
                                    <p:set>
                                      <p:cBhvr>
                                        <p:cTn id="13" dur="1" fill="hold">
                                          <p:stCondLst>
                                            <p:cond delay="0"/>
                                          </p:stCondLst>
                                        </p:cTn>
                                        <p:tgtEl>
                                          <p:spTgt spid="52"/>
                                        </p:tgtEl>
                                        <p:attrNameLst>
                                          <p:attrName>style.visibility</p:attrName>
                                        </p:attrNameLst>
                                      </p:cBhvr>
                                      <p:to>
                                        <p:strVal val="visible"/>
                                      </p:to>
                                    </p:set>
                                    <p:anim calcmode="lin" valueType="num">
                                      <p:cBhvr additive="base">
                                        <p:cTn id="14" dur="500"/>
                                        <p:tgtEl>
                                          <p:spTgt spid="52"/>
                                        </p:tgtEl>
                                        <p:attrNameLst>
                                          <p:attrName>ppt_x</p:attrName>
                                        </p:attrNameLst>
                                      </p:cBhvr>
                                      <p:tavLst>
                                        <p:tav tm="0">
                                          <p:val>
                                            <p:strVal val="#ppt_x-#ppt_w*1.125000"/>
                                          </p:val>
                                        </p:tav>
                                        <p:tav tm="100000">
                                          <p:val>
                                            <p:strVal val="#ppt_x"/>
                                          </p:val>
                                        </p:tav>
                                      </p:tavLst>
                                    </p:anim>
                                    <p:animEffect transition="in" filter="wipe(right)">
                                      <p:cBhvr>
                                        <p:cTn id="15" dur="500"/>
                                        <p:tgtEl>
                                          <p:spTgt spid="52"/>
                                        </p:tgtEl>
                                      </p:cBhvr>
                                    </p:animEffect>
                                  </p:childTnLst>
                                </p:cTn>
                              </p:par>
                              <p:par>
                                <p:cTn id="16" presetID="12" presetClass="entr" presetSubtype="8"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p:tgtEl>
                                          <p:spTgt spid="8"/>
                                        </p:tgtEl>
                                        <p:attrNameLst>
                                          <p:attrName>ppt_x</p:attrName>
                                        </p:attrNameLst>
                                      </p:cBhvr>
                                      <p:tavLst>
                                        <p:tav tm="0">
                                          <p:val>
                                            <p:strVal val="#ppt_x-#ppt_w*1.125000"/>
                                          </p:val>
                                        </p:tav>
                                        <p:tav tm="100000">
                                          <p:val>
                                            <p:strVal val="#ppt_x"/>
                                          </p:val>
                                        </p:tav>
                                      </p:tavLst>
                                    </p:anim>
                                    <p:animEffect transition="in" filter="wipe(right)">
                                      <p:cBhvr>
                                        <p:cTn id="19" dur="500"/>
                                        <p:tgtEl>
                                          <p:spTgt spid="8"/>
                                        </p:tgtEl>
                                      </p:cBhvr>
                                    </p:animEffect>
                                  </p:childTnLst>
                                </p:cTn>
                              </p:par>
                              <p:par>
                                <p:cTn id="20" presetID="12" presetClass="entr" presetSubtype="8" fill="hold" grpId="0" nodeType="withEffect">
                                  <p:stCondLst>
                                    <p:cond delay="0"/>
                                  </p:stCondLst>
                                  <p:childTnLst>
                                    <p:set>
                                      <p:cBhvr>
                                        <p:cTn id="21" dur="1" fill="hold">
                                          <p:stCondLst>
                                            <p:cond delay="0"/>
                                          </p:stCondLst>
                                        </p:cTn>
                                        <p:tgtEl>
                                          <p:spTgt spid="53"/>
                                        </p:tgtEl>
                                        <p:attrNameLst>
                                          <p:attrName>style.visibility</p:attrName>
                                        </p:attrNameLst>
                                      </p:cBhvr>
                                      <p:to>
                                        <p:strVal val="visible"/>
                                      </p:to>
                                    </p:set>
                                    <p:anim calcmode="lin" valueType="num">
                                      <p:cBhvr additive="base">
                                        <p:cTn id="22" dur="500"/>
                                        <p:tgtEl>
                                          <p:spTgt spid="53"/>
                                        </p:tgtEl>
                                        <p:attrNameLst>
                                          <p:attrName>ppt_x</p:attrName>
                                        </p:attrNameLst>
                                      </p:cBhvr>
                                      <p:tavLst>
                                        <p:tav tm="0">
                                          <p:val>
                                            <p:strVal val="#ppt_x-#ppt_w*1.125000"/>
                                          </p:val>
                                        </p:tav>
                                        <p:tav tm="100000">
                                          <p:val>
                                            <p:strVal val="#ppt_x"/>
                                          </p:val>
                                        </p:tav>
                                      </p:tavLst>
                                    </p:anim>
                                    <p:animEffect transition="in" filter="wipe(right)">
                                      <p:cBhvr>
                                        <p:cTn id="23"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52" grpId="0" animBg="1"/>
      <p:bldP spid="53"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3" name="Rectangle 30"/>
          <p:cNvSpPr>
            <a:spLocks noGrp="1" noChangeArrowheads="1"/>
          </p:cNvSpPr>
          <p:nvPr>
            <p:ph type="title"/>
          </p:nvPr>
        </p:nvSpPr>
        <p:spPr>
          <a:xfrm>
            <a:off x="230400" y="266400"/>
            <a:ext cx="8686800" cy="416221"/>
          </a:xfrm>
        </p:spPr>
        <p:txBody>
          <a:bodyPr lIns="0" rIns="0"/>
          <a:lstStyle/>
          <a:p>
            <a:pPr eaLnBrk="1" hangingPunct="1"/>
            <a:r>
              <a:rPr lang="ja-JP" altLang="en-US" sz="2700" dirty="0">
                <a:latin typeface="メイリオ" panose="020B0604030504040204" pitchFamily="50" charset="-128"/>
                <a:ea typeface="メイリオ" panose="020B0604030504040204" pitchFamily="50" charset="-128"/>
              </a:rPr>
              <a:t>クラウドの定義／サービス・モデル </a:t>
            </a:r>
            <a:r>
              <a:rPr lang="en-US" altLang="ja-JP" sz="2700" dirty="0">
                <a:latin typeface="メイリオ" panose="020B0604030504040204" pitchFamily="50" charset="-128"/>
                <a:ea typeface="メイリオ" panose="020B0604030504040204" pitchFamily="50" charset="-128"/>
              </a:rPr>
              <a:t>(Service Model)</a:t>
            </a:r>
            <a:endParaRPr lang="ja-JP" altLang="en-US" sz="2700" dirty="0">
              <a:latin typeface="メイリオ" panose="020B0604030504040204" pitchFamily="50" charset="-128"/>
              <a:ea typeface="メイリオ" panose="020B0604030504040204" pitchFamily="50" charset="-128"/>
            </a:endParaRPr>
          </a:p>
        </p:txBody>
      </p:sp>
      <p:sp>
        <p:nvSpPr>
          <p:cNvPr id="72" name="AutoShape 41"/>
          <p:cNvSpPr>
            <a:spLocks noChangeArrowheads="1"/>
          </p:cNvSpPr>
          <p:nvPr/>
        </p:nvSpPr>
        <p:spPr bwMode="auto">
          <a:xfrm>
            <a:off x="2222222" y="1396276"/>
            <a:ext cx="6278563" cy="923925"/>
          </a:xfrm>
          <a:prstGeom prst="roundRect">
            <a:avLst>
              <a:gd name="adj" fmla="val 0"/>
            </a:avLst>
          </a:prstGeom>
          <a:solidFill>
            <a:srgbClr val="FFFBD2"/>
          </a:solidFill>
          <a:ln>
            <a:noFill/>
            <a:headEnd/>
            <a:tailEnd/>
          </a:ln>
          <a:effectLst>
            <a:outerShdw blurRad="50800" dist="38100" dir="2700000" algn="tl"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wrap="none" anchor="ctr"/>
          <a:lstStyle/>
          <a:p>
            <a:endParaRPr lang="ja-JP" altLang="en-US" sz="1200">
              <a:solidFill>
                <a:schemeClr val="tx1">
                  <a:lumMod val="65000"/>
                  <a:lumOff val="35000"/>
                </a:schemeClr>
              </a:solidFill>
              <a:latin typeface="Meiryo" charset="-128"/>
              <a:ea typeface="Meiryo" charset="-128"/>
              <a:cs typeface="Meiryo" charset="-128"/>
            </a:endParaRPr>
          </a:p>
        </p:txBody>
      </p:sp>
      <p:sp>
        <p:nvSpPr>
          <p:cNvPr id="73" name="AutoShape 42"/>
          <p:cNvSpPr>
            <a:spLocks noChangeArrowheads="1"/>
          </p:cNvSpPr>
          <p:nvPr/>
        </p:nvSpPr>
        <p:spPr bwMode="auto">
          <a:xfrm>
            <a:off x="2222222" y="2320201"/>
            <a:ext cx="6278563" cy="923925"/>
          </a:xfrm>
          <a:prstGeom prst="roundRect">
            <a:avLst>
              <a:gd name="adj" fmla="val 0"/>
            </a:avLst>
          </a:prstGeom>
          <a:solidFill>
            <a:schemeClr val="accent3">
              <a:lumMod val="20000"/>
              <a:lumOff val="80000"/>
            </a:schemeClr>
          </a:solidFill>
          <a:ln>
            <a:noFill/>
            <a:headEnd/>
            <a:tailEnd/>
          </a:ln>
          <a:effectLst>
            <a:outerShdw blurRad="50800" dist="38100" dir="2700000" algn="tl"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wrap="none" anchor="ctr"/>
          <a:lstStyle/>
          <a:p>
            <a:endParaRPr lang="ja-JP" altLang="en-US" sz="1200">
              <a:solidFill>
                <a:srgbClr val="FFFFFF"/>
              </a:solidFill>
              <a:latin typeface="Meiryo" charset="-128"/>
              <a:ea typeface="Meiryo" charset="-128"/>
              <a:cs typeface="Meiryo" charset="-128"/>
            </a:endParaRPr>
          </a:p>
        </p:txBody>
      </p:sp>
      <p:sp>
        <p:nvSpPr>
          <p:cNvPr id="74" name="AutoShape 43"/>
          <p:cNvSpPr>
            <a:spLocks noChangeArrowheads="1"/>
          </p:cNvSpPr>
          <p:nvPr/>
        </p:nvSpPr>
        <p:spPr bwMode="auto">
          <a:xfrm>
            <a:off x="2222222" y="3244126"/>
            <a:ext cx="6278563" cy="923925"/>
          </a:xfrm>
          <a:prstGeom prst="roundRect">
            <a:avLst>
              <a:gd name="adj" fmla="val 0"/>
            </a:avLst>
          </a:prstGeom>
          <a:solidFill>
            <a:schemeClr val="accent3">
              <a:lumMod val="40000"/>
              <a:lumOff val="60000"/>
            </a:schemeClr>
          </a:solidFill>
          <a:ln>
            <a:noFill/>
            <a:headEnd/>
            <a:tailEnd/>
          </a:ln>
          <a:effectLst>
            <a:outerShdw blurRad="50800" dist="38100" dir="2700000" algn="tl"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wrap="none" anchor="ctr"/>
          <a:lstStyle/>
          <a:p>
            <a:endParaRPr lang="ja-JP" altLang="en-US" sz="1200">
              <a:solidFill>
                <a:srgbClr val="FFFFFF"/>
              </a:solidFill>
              <a:latin typeface="Meiryo" charset="-128"/>
              <a:ea typeface="Meiryo" charset="-128"/>
              <a:cs typeface="Meiryo" charset="-128"/>
            </a:endParaRPr>
          </a:p>
        </p:txBody>
      </p:sp>
      <p:sp>
        <p:nvSpPr>
          <p:cNvPr id="75" name="AutoShape 44"/>
          <p:cNvSpPr>
            <a:spLocks noChangeArrowheads="1"/>
          </p:cNvSpPr>
          <p:nvPr/>
        </p:nvSpPr>
        <p:spPr bwMode="auto">
          <a:xfrm>
            <a:off x="2222222" y="4168051"/>
            <a:ext cx="6278563" cy="923925"/>
          </a:xfrm>
          <a:prstGeom prst="roundRect">
            <a:avLst>
              <a:gd name="adj" fmla="val 0"/>
            </a:avLst>
          </a:prstGeom>
          <a:solidFill>
            <a:schemeClr val="accent5">
              <a:lumMod val="20000"/>
              <a:lumOff val="80000"/>
            </a:schemeClr>
          </a:solidFill>
          <a:ln>
            <a:noFill/>
            <a:headEnd/>
            <a:tailEnd/>
          </a:ln>
          <a:effectLst>
            <a:outerShdw blurRad="50800" dist="38100" dir="2700000" algn="tl"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wrap="none" anchor="ctr"/>
          <a:lstStyle/>
          <a:p>
            <a:endParaRPr lang="ja-JP" altLang="en-US" sz="1200">
              <a:solidFill>
                <a:srgbClr val="FFFFFF"/>
              </a:solidFill>
              <a:effectLst/>
              <a:latin typeface="Meiryo" charset="-128"/>
              <a:ea typeface="Meiryo" charset="-128"/>
              <a:cs typeface="Meiryo" charset="-128"/>
            </a:endParaRPr>
          </a:p>
        </p:txBody>
      </p:sp>
      <p:sp>
        <p:nvSpPr>
          <p:cNvPr id="76" name="Text Box 45"/>
          <p:cNvSpPr txBox="1">
            <a:spLocks noChangeArrowheads="1"/>
          </p:cNvSpPr>
          <p:nvPr/>
        </p:nvSpPr>
        <p:spPr bwMode="auto">
          <a:xfrm>
            <a:off x="6823059" y="1719739"/>
            <a:ext cx="1415772" cy="276999"/>
          </a:xfrm>
          <a:prstGeom prst="rect">
            <a:avLst/>
          </a:prstGeom>
          <a:noFill/>
          <a:ln w="9525">
            <a:noFill/>
            <a:miter lim="800000"/>
            <a:headEnd/>
            <a:tailEnd/>
          </a:ln>
        </p:spPr>
        <p:txBody>
          <a:bodyPr wrap="none">
            <a:spAutoFit/>
          </a:bodyPr>
          <a:lstStyle/>
          <a:p>
            <a:r>
              <a:rPr lang="ja-JP" altLang="en-US" sz="1200" dirty="0">
                <a:solidFill>
                  <a:srgbClr val="0432FF"/>
                </a:solidFill>
                <a:effectLst/>
                <a:latin typeface="Meiryo" charset="-128"/>
                <a:ea typeface="Meiryo" charset="-128"/>
                <a:cs typeface="Meiryo" charset="-128"/>
              </a:rPr>
              <a:t>アプリケーション</a:t>
            </a:r>
          </a:p>
        </p:txBody>
      </p:sp>
      <p:sp>
        <p:nvSpPr>
          <p:cNvPr id="77" name="Text Box 46"/>
          <p:cNvSpPr txBox="1">
            <a:spLocks noChangeArrowheads="1"/>
          </p:cNvSpPr>
          <p:nvPr/>
        </p:nvSpPr>
        <p:spPr bwMode="auto">
          <a:xfrm>
            <a:off x="6639851" y="2691059"/>
            <a:ext cx="1107996" cy="276999"/>
          </a:xfrm>
          <a:prstGeom prst="rect">
            <a:avLst/>
          </a:prstGeom>
          <a:noFill/>
          <a:ln w="9525">
            <a:noFill/>
            <a:miter lim="800000"/>
            <a:headEnd/>
            <a:tailEnd/>
          </a:ln>
        </p:spPr>
        <p:txBody>
          <a:bodyPr wrap="none">
            <a:spAutoFit/>
          </a:bodyPr>
          <a:lstStyle/>
          <a:p>
            <a:r>
              <a:rPr lang="ja-JP" altLang="en-US" sz="1200" dirty="0">
                <a:solidFill>
                  <a:srgbClr val="0432FF"/>
                </a:solidFill>
                <a:effectLst/>
                <a:latin typeface="Meiryo" charset="-128"/>
                <a:ea typeface="Meiryo" charset="-128"/>
                <a:cs typeface="Meiryo" charset="-128"/>
              </a:rPr>
              <a:t>ミドルウェア</a:t>
            </a:r>
          </a:p>
        </p:txBody>
      </p:sp>
      <p:sp>
        <p:nvSpPr>
          <p:cNvPr id="78" name="Text Box 47"/>
          <p:cNvSpPr txBox="1">
            <a:spLocks noChangeArrowheads="1"/>
          </p:cNvSpPr>
          <p:nvPr/>
        </p:nvSpPr>
        <p:spPr bwMode="auto">
          <a:xfrm>
            <a:off x="6634644" y="3469554"/>
            <a:ext cx="1415772" cy="461665"/>
          </a:xfrm>
          <a:prstGeom prst="rect">
            <a:avLst/>
          </a:prstGeom>
          <a:noFill/>
          <a:ln w="9525">
            <a:noFill/>
            <a:miter lim="800000"/>
            <a:headEnd/>
            <a:tailEnd/>
          </a:ln>
        </p:spPr>
        <p:txBody>
          <a:bodyPr wrap="none">
            <a:spAutoFit/>
          </a:bodyPr>
          <a:lstStyle/>
          <a:p>
            <a:r>
              <a:rPr lang="ja-JP" altLang="en-US" sz="1200" dirty="0">
                <a:solidFill>
                  <a:srgbClr val="0432FF"/>
                </a:solidFill>
                <a:effectLst/>
                <a:latin typeface="Meiryo" charset="-128"/>
                <a:ea typeface="Meiryo" charset="-128"/>
                <a:cs typeface="Meiryo" charset="-128"/>
              </a:rPr>
              <a:t>オペレーティング</a:t>
            </a:r>
          </a:p>
          <a:p>
            <a:r>
              <a:rPr lang="ja-JP" altLang="en-US" sz="1200">
                <a:solidFill>
                  <a:srgbClr val="0432FF"/>
                </a:solidFill>
                <a:effectLst/>
                <a:latin typeface="Meiryo" charset="-128"/>
                <a:ea typeface="Meiryo" charset="-128"/>
                <a:cs typeface="Meiryo" charset="-128"/>
              </a:rPr>
              <a:t>システム（</a:t>
            </a:r>
            <a:r>
              <a:rPr lang="en-US" altLang="ja-JP" sz="1200" dirty="0">
                <a:solidFill>
                  <a:srgbClr val="0432FF"/>
                </a:solidFill>
                <a:effectLst/>
                <a:latin typeface="Meiryo" charset="-128"/>
                <a:ea typeface="Meiryo" charset="-128"/>
                <a:cs typeface="Meiryo" charset="-128"/>
              </a:rPr>
              <a:t>OS</a:t>
            </a:r>
            <a:r>
              <a:rPr lang="ja-JP" altLang="en-US" sz="1200">
                <a:solidFill>
                  <a:srgbClr val="0432FF"/>
                </a:solidFill>
                <a:effectLst/>
                <a:latin typeface="Meiryo" charset="-128"/>
                <a:ea typeface="Meiryo" charset="-128"/>
                <a:cs typeface="Meiryo" charset="-128"/>
              </a:rPr>
              <a:t>）</a:t>
            </a:r>
            <a:endParaRPr lang="en-US" altLang="ja-JP" sz="1200" dirty="0">
              <a:solidFill>
                <a:srgbClr val="0432FF"/>
              </a:solidFill>
              <a:effectLst/>
              <a:latin typeface="Meiryo" charset="-128"/>
              <a:ea typeface="Meiryo" charset="-128"/>
              <a:cs typeface="Meiryo" charset="-128"/>
            </a:endParaRPr>
          </a:p>
        </p:txBody>
      </p:sp>
      <p:sp>
        <p:nvSpPr>
          <p:cNvPr id="79" name="Text Box 48"/>
          <p:cNvSpPr txBox="1">
            <a:spLocks noChangeArrowheads="1"/>
          </p:cNvSpPr>
          <p:nvPr/>
        </p:nvSpPr>
        <p:spPr bwMode="auto">
          <a:xfrm>
            <a:off x="6696313" y="4476383"/>
            <a:ext cx="1723549" cy="276999"/>
          </a:xfrm>
          <a:prstGeom prst="rect">
            <a:avLst/>
          </a:prstGeom>
          <a:noFill/>
          <a:ln w="9525">
            <a:noFill/>
            <a:miter lim="800000"/>
            <a:headEnd/>
            <a:tailEnd/>
          </a:ln>
        </p:spPr>
        <p:txBody>
          <a:bodyPr wrap="none">
            <a:spAutoFit/>
          </a:bodyPr>
          <a:lstStyle/>
          <a:p>
            <a:r>
              <a:rPr lang="ja-JP" altLang="en-US" sz="1200">
                <a:solidFill>
                  <a:schemeClr val="accent2">
                    <a:lumMod val="75000"/>
                  </a:schemeClr>
                </a:solidFill>
                <a:effectLst/>
                <a:latin typeface="Meiryo" charset="-128"/>
                <a:ea typeface="Meiryo" charset="-128"/>
                <a:cs typeface="Meiryo" charset="-128"/>
              </a:rPr>
              <a:t>インフラストラクチャ</a:t>
            </a:r>
            <a:endParaRPr lang="en-US" altLang="ja-JP" sz="1200" dirty="0">
              <a:solidFill>
                <a:schemeClr val="accent2">
                  <a:lumMod val="75000"/>
                </a:schemeClr>
              </a:solidFill>
              <a:effectLst/>
              <a:latin typeface="Meiryo" charset="-128"/>
              <a:ea typeface="Meiryo" charset="-128"/>
              <a:cs typeface="Meiryo" charset="-128"/>
            </a:endParaRPr>
          </a:p>
        </p:txBody>
      </p:sp>
      <p:sp>
        <p:nvSpPr>
          <p:cNvPr id="81" name="AutoShape 50"/>
          <p:cNvSpPr>
            <a:spLocks noChangeArrowheads="1"/>
          </p:cNvSpPr>
          <p:nvPr/>
        </p:nvSpPr>
        <p:spPr bwMode="auto">
          <a:xfrm>
            <a:off x="4037284" y="2398409"/>
            <a:ext cx="1278046" cy="2609165"/>
          </a:xfrm>
          <a:prstGeom prst="roundRect">
            <a:avLst>
              <a:gd name="adj" fmla="val 0"/>
            </a:avLst>
          </a:prstGeom>
          <a:solidFill>
            <a:srgbClr val="0070C0"/>
          </a:solidFill>
          <a:ln>
            <a:noFill/>
            <a:headEnd/>
            <a:tailEnd/>
          </a:ln>
          <a:effectLst>
            <a:outerShdw blurRad="50800" dist="38100" dir="2700000" algn="tl"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wrap="none" anchor="ctr"/>
          <a:lstStyle/>
          <a:p>
            <a:pPr algn="ctr">
              <a:defRPr/>
            </a:pPr>
            <a:endParaRPr lang="en-US" altLang="ja-JP" sz="2800" dirty="0">
              <a:solidFill>
                <a:srgbClr val="FFFFFF"/>
              </a:solidFill>
              <a:latin typeface="Meiryo" charset="-128"/>
              <a:ea typeface="Meiryo" charset="-128"/>
              <a:cs typeface="Meiryo" charset="-128"/>
            </a:endParaRPr>
          </a:p>
        </p:txBody>
      </p:sp>
      <p:sp>
        <p:nvSpPr>
          <p:cNvPr id="83" name="Text Box 65"/>
          <p:cNvSpPr txBox="1">
            <a:spLocks noChangeArrowheads="1"/>
          </p:cNvSpPr>
          <p:nvPr/>
        </p:nvSpPr>
        <p:spPr bwMode="auto">
          <a:xfrm>
            <a:off x="4074320" y="3022349"/>
            <a:ext cx="1185674" cy="430887"/>
          </a:xfrm>
          <a:prstGeom prst="rect">
            <a:avLst/>
          </a:prstGeom>
          <a:noFill/>
          <a:ln w="9525">
            <a:noFill/>
            <a:miter lim="800000"/>
            <a:headEnd/>
            <a:tailEnd/>
          </a:ln>
        </p:spPr>
        <p:txBody>
          <a:bodyPr wrap="square">
            <a:spAutoFit/>
          </a:bodyPr>
          <a:lstStyle/>
          <a:p>
            <a:pPr algn="ctr"/>
            <a:r>
              <a:rPr lang="en-US" altLang="ja-JP" sz="1100" dirty="0">
                <a:solidFill>
                  <a:srgbClr val="FFFFFF"/>
                </a:solidFill>
                <a:latin typeface="Meiryo" charset="-128"/>
                <a:ea typeface="Meiryo" charset="-128"/>
                <a:cs typeface="Meiryo" charset="-128"/>
              </a:rPr>
              <a:t>Platform </a:t>
            </a:r>
          </a:p>
          <a:p>
            <a:pPr algn="ctr"/>
            <a:r>
              <a:rPr lang="en-US" altLang="ja-JP" sz="1100" dirty="0">
                <a:solidFill>
                  <a:srgbClr val="FFFFFF"/>
                </a:solidFill>
                <a:latin typeface="Meiryo" charset="-128"/>
                <a:ea typeface="Meiryo" charset="-128"/>
                <a:cs typeface="Meiryo" charset="-128"/>
              </a:rPr>
              <a:t>as a Service</a:t>
            </a:r>
          </a:p>
        </p:txBody>
      </p:sp>
      <p:sp>
        <p:nvSpPr>
          <p:cNvPr id="92" name="AutoShape 49"/>
          <p:cNvSpPr>
            <a:spLocks noChangeArrowheads="1"/>
          </p:cNvSpPr>
          <p:nvPr/>
        </p:nvSpPr>
        <p:spPr bwMode="auto">
          <a:xfrm>
            <a:off x="5368596" y="1455272"/>
            <a:ext cx="1233299" cy="3543301"/>
          </a:xfrm>
          <a:prstGeom prst="roundRect">
            <a:avLst>
              <a:gd name="adj" fmla="val 0"/>
            </a:avLst>
          </a:prstGeom>
          <a:solidFill>
            <a:srgbClr val="0432FF"/>
          </a:solidFill>
          <a:ln>
            <a:noFill/>
            <a:headEnd/>
            <a:tailEnd/>
          </a:ln>
          <a:effectLst>
            <a:outerShdw blurRad="50800" dist="38100" dir="2700000" algn="tl"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wrap="none" anchor="ctr"/>
          <a:lstStyle/>
          <a:p>
            <a:pPr algn="ctr">
              <a:defRPr/>
            </a:pPr>
            <a:endParaRPr lang="en-US" altLang="ja-JP" sz="2400" dirty="0">
              <a:solidFill>
                <a:srgbClr val="FFFFFF"/>
              </a:solidFill>
              <a:latin typeface="Meiryo" charset="-128"/>
              <a:ea typeface="Meiryo" charset="-128"/>
              <a:cs typeface="Meiryo" charset="-128"/>
            </a:endParaRPr>
          </a:p>
          <a:p>
            <a:pPr algn="ctr">
              <a:defRPr/>
            </a:pPr>
            <a:endParaRPr lang="en-US" altLang="ja-JP" sz="2400" dirty="0">
              <a:solidFill>
                <a:srgbClr val="FFFFFF"/>
              </a:solidFill>
              <a:latin typeface="Meiryo" charset="-128"/>
              <a:ea typeface="Meiryo" charset="-128"/>
              <a:cs typeface="Meiryo" charset="-128"/>
            </a:endParaRPr>
          </a:p>
          <a:p>
            <a:pPr algn="ctr">
              <a:defRPr/>
            </a:pPr>
            <a:endParaRPr lang="en-US" altLang="ja-JP" sz="2400" dirty="0">
              <a:solidFill>
                <a:srgbClr val="FFFFFF"/>
              </a:solidFill>
              <a:latin typeface="Meiryo" charset="-128"/>
              <a:ea typeface="Meiryo" charset="-128"/>
              <a:cs typeface="Meiryo" charset="-128"/>
            </a:endParaRPr>
          </a:p>
        </p:txBody>
      </p:sp>
      <p:sp>
        <p:nvSpPr>
          <p:cNvPr id="90" name="Text Box 64"/>
          <p:cNvSpPr txBox="1">
            <a:spLocks noChangeArrowheads="1"/>
          </p:cNvSpPr>
          <p:nvPr/>
        </p:nvSpPr>
        <p:spPr bwMode="auto">
          <a:xfrm>
            <a:off x="5356245" y="2037222"/>
            <a:ext cx="1233299" cy="430887"/>
          </a:xfrm>
          <a:prstGeom prst="rect">
            <a:avLst/>
          </a:prstGeom>
          <a:noFill/>
          <a:ln w="9525">
            <a:noFill/>
            <a:miter lim="800000"/>
            <a:headEnd/>
            <a:tailEnd/>
          </a:ln>
        </p:spPr>
        <p:txBody>
          <a:bodyPr wrap="square">
            <a:spAutoFit/>
          </a:bodyPr>
          <a:lstStyle/>
          <a:p>
            <a:pPr algn="ctr"/>
            <a:r>
              <a:rPr lang="en-US" altLang="ja-JP" sz="1100" dirty="0">
                <a:solidFill>
                  <a:srgbClr val="FFFFFF"/>
                </a:solidFill>
                <a:latin typeface="Meiryo" charset="-128"/>
                <a:ea typeface="Meiryo" charset="-128"/>
                <a:cs typeface="Meiryo" charset="-128"/>
              </a:rPr>
              <a:t>Software </a:t>
            </a:r>
          </a:p>
          <a:p>
            <a:pPr algn="ctr"/>
            <a:r>
              <a:rPr lang="en-US" altLang="ja-JP" sz="1100" dirty="0">
                <a:solidFill>
                  <a:srgbClr val="FFFFFF"/>
                </a:solidFill>
                <a:latin typeface="Meiryo" charset="-128"/>
                <a:ea typeface="Meiryo" charset="-128"/>
                <a:cs typeface="Meiryo" charset="-128"/>
              </a:rPr>
              <a:t>as a Service</a:t>
            </a:r>
          </a:p>
        </p:txBody>
      </p:sp>
      <p:sp>
        <p:nvSpPr>
          <p:cNvPr id="91" name="正方形/長方形 90"/>
          <p:cNvSpPr/>
          <p:nvPr/>
        </p:nvSpPr>
        <p:spPr>
          <a:xfrm>
            <a:off x="5444544" y="1618633"/>
            <a:ext cx="1056700" cy="523220"/>
          </a:xfrm>
          <a:prstGeom prst="rect">
            <a:avLst/>
          </a:prstGeom>
        </p:spPr>
        <p:txBody>
          <a:bodyPr wrap="none">
            <a:spAutoFit/>
          </a:bodyPr>
          <a:lstStyle/>
          <a:p>
            <a:pPr lvl="0" algn="ctr">
              <a:defRPr/>
            </a:pPr>
            <a:r>
              <a:rPr lang="en-US" altLang="ja-JP" sz="2800" dirty="0" err="1">
                <a:solidFill>
                  <a:srgbClr val="FFFFFF"/>
                </a:solidFill>
                <a:latin typeface="Meiryo" charset="-128"/>
                <a:ea typeface="Meiryo" charset="-128"/>
                <a:cs typeface="Meiryo" charset="-128"/>
              </a:rPr>
              <a:t>SaaS</a:t>
            </a:r>
            <a:endParaRPr lang="en-US" altLang="ja-JP" sz="2800" dirty="0">
              <a:solidFill>
                <a:srgbClr val="FFFFFF"/>
              </a:solidFill>
              <a:latin typeface="Meiryo" charset="-128"/>
              <a:ea typeface="Meiryo" charset="-128"/>
              <a:cs typeface="Meiryo" charset="-128"/>
            </a:endParaRPr>
          </a:p>
        </p:txBody>
      </p:sp>
      <p:sp>
        <p:nvSpPr>
          <p:cNvPr id="8" name="ホームベース 7"/>
          <p:cNvSpPr/>
          <p:nvPr/>
        </p:nvSpPr>
        <p:spPr bwMode="auto">
          <a:xfrm rot="16200000">
            <a:off x="5450038" y="5184377"/>
            <a:ext cx="1088427" cy="1235269"/>
          </a:xfrm>
          <a:prstGeom prst="homePlate">
            <a:avLst>
              <a:gd name="adj" fmla="val 26664"/>
            </a:avLst>
          </a:prstGeom>
          <a:solidFill>
            <a:srgbClr val="0432FF"/>
          </a:solidFill>
          <a:ln>
            <a:noFill/>
            <a:headEnd type="none" w="med" len="med"/>
            <a:tailEnd type="none" w="med" len="med"/>
          </a:ln>
          <a:effectLst>
            <a:outerShdw blurRad="50800" dist="38100" dir="2700000" algn="tl"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a:ln>
                <a:noFill/>
              </a:ln>
              <a:solidFill>
                <a:srgbClr val="484848"/>
              </a:solidFill>
              <a:effectLst/>
              <a:latin typeface="Arial" charset="0"/>
              <a:ea typeface="HG丸ｺﾞｼｯｸM-PRO" pitchFamily="50" charset="-128"/>
            </a:endParaRPr>
          </a:p>
        </p:txBody>
      </p:sp>
      <p:sp>
        <p:nvSpPr>
          <p:cNvPr id="9" name="テキスト ボックス 8"/>
          <p:cNvSpPr txBox="1"/>
          <p:nvPr/>
        </p:nvSpPr>
        <p:spPr>
          <a:xfrm>
            <a:off x="5670884" y="5626407"/>
            <a:ext cx="633507" cy="553998"/>
          </a:xfrm>
          <a:prstGeom prst="rect">
            <a:avLst/>
          </a:prstGeom>
          <a:noFill/>
        </p:spPr>
        <p:txBody>
          <a:bodyPr wrap="none" rtlCol="0">
            <a:spAutoFit/>
          </a:bodyPr>
          <a:lstStyle/>
          <a:p>
            <a:pPr algn="ctr"/>
            <a:r>
              <a:rPr kumimoji="1" lang="en-US" altLang="ja-JP" sz="1000" dirty="0">
                <a:solidFill>
                  <a:schemeClr val="bg1"/>
                </a:solidFill>
              </a:rPr>
              <a:t>Zoom</a:t>
            </a:r>
          </a:p>
          <a:p>
            <a:pPr algn="ctr"/>
            <a:r>
              <a:rPr kumimoji="1" lang="en-US" altLang="ja-JP" sz="1000" dirty="0">
                <a:solidFill>
                  <a:schemeClr val="bg1"/>
                </a:solidFill>
              </a:rPr>
              <a:t>Gmail</a:t>
            </a:r>
          </a:p>
          <a:p>
            <a:pPr algn="ctr"/>
            <a:r>
              <a:rPr lang="en-US" altLang="ja-JP" sz="1000" dirty="0">
                <a:solidFill>
                  <a:schemeClr val="bg1"/>
                </a:solidFill>
              </a:rPr>
              <a:t>Dropbox</a:t>
            </a:r>
            <a:endParaRPr kumimoji="1" lang="ja-JP" altLang="en-US" sz="1000" dirty="0">
              <a:solidFill>
                <a:schemeClr val="bg1"/>
              </a:solidFill>
            </a:endParaRPr>
          </a:p>
        </p:txBody>
      </p:sp>
      <p:sp>
        <p:nvSpPr>
          <p:cNvPr id="100" name="ホームベース 99"/>
          <p:cNvSpPr/>
          <p:nvPr/>
        </p:nvSpPr>
        <p:spPr bwMode="auto">
          <a:xfrm rot="16200000">
            <a:off x="4110345" y="5184377"/>
            <a:ext cx="1088427" cy="1235269"/>
          </a:xfrm>
          <a:prstGeom prst="homePlate">
            <a:avLst>
              <a:gd name="adj" fmla="val 26664"/>
            </a:avLst>
          </a:prstGeom>
          <a:solidFill>
            <a:srgbClr val="0070C0"/>
          </a:solidFill>
          <a:ln>
            <a:noFill/>
            <a:headEnd type="none" w="med" len="med"/>
            <a:tailEnd type="none" w="med" len="med"/>
          </a:ln>
          <a:effectLst>
            <a:outerShdw blurRad="50800" dist="38100" dir="2700000" algn="tl"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a:ln>
                <a:noFill/>
              </a:ln>
              <a:solidFill>
                <a:srgbClr val="484848"/>
              </a:solidFill>
              <a:effectLst/>
              <a:latin typeface="Arial" charset="0"/>
              <a:ea typeface="HG丸ｺﾞｼｯｸM-PRO" pitchFamily="50" charset="-128"/>
            </a:endParaRPr>
          </a:p>
        </p:txBody>
      </p:sp>
      <p:sp>
        <p:nvSpPr>
          <p:cNvPr id="101" name="テキスト ボックス 100"/>
          <p:cNvSpPr txBox="1"/>
          <p:nvPr/>
        </p:nvSpPr>
        <p:spPr>
          <a:xfrm>
            <a:off x="4069303" y="5611305"/>
            <a:ext cx="1170513" cy="553998"/>
          </a:xfrm>
          <a:prstGeom prst="rect">
            <a:avLst/>
          </a:prstGeom>
          <a:noFill/>
        </p:spPr>
        <p:txBody>
          <a:bodyPr wrap="none" rtlCol="0">
            <a:spAutoFit/>
          </a:bodyPr>
          <a:lstStyle/>
          <a:p>
            <a:pPr algn="ctr"/>
            <a:r>
              <a:rPr lang="en-US" altLang="ja-JP" sz="1000" dirty="0">
                <a:solidFill>
                  <a:schemeClr val="bg1"/>
                </a:solidFill>
              </a:rPr>
              <a:t>Microsoft Azure</a:t>
            </a:r>
          </a:p>
          <a:p>
            <a:pPr algn="ctr"/>
            <a:r>
              <a:rPr kumimoji="1" lang="en-US" altLang="ja-JP" sz="1000" dirty="0" err="1">
                <a:solidFill>
                  <a:schemeClr val="bg1"/>
                </a:solidFill>
              </a:rPr>
              <a:t>Force.com</a:t>
            </a:r>
            <a:endParaRPr kumimoji="1" lang="en-US" altLang="ja-JP" sz="1000" dirty="0">
              <a:solidFill>
                <a:schemeClr val="bg1"/>
              </a:solidFill>
            </a:endParaRPr>
          </a:p>
          <a:p>
            <a:pPr algn="ctr"/>
            <a:r>
              <a:rPr lang="en-US" altLang="ja-JP" sz="1000" dirty="0">
                <a:solidFill>
                  <a:schemeClr val="bg1"/>
                </a:solidFill>
              </a:rPr>
              <a:t>Google App Engine</a:t>
            </a:r>
            <a:endParaRPr kumimoji="1" lang="ja-JP" altLang="en-US" sz="1000" dirty="0">
              <a:solidFill>
                <a:schemeClr val="bg1"/>
              </a:solidFill>
            </a:endParaRPr>
          </a:p>
        </p:txBody>
      </p:sp>
      <p:sp>
        <p:nvSpPr>
          <p:cNvPr id="102" name="ホームベース 101"/>
          <p:cNvSpPr/>
          <p:nvPr/>
        </p:nvSpPr>
        <p:spPr bwMode="auto">
          <a:xfrm rot="16200000">
            <a:off x="2810853" y="5184376"/>
            <a:ext cx="1088427" cy="1235269"/>
          </a:xfrm>
          <a:prstGeom prst="homePlate">
            <a:avLst>
              <a:gd name="adj" fmla="val 26664"/>
            </a:avLst>
          </a:prstGeom>
          <a:solidFill>
            <a:schemeClr val="accent2"/>
          </a:solidFill>
          <a:ln>
            <a:noFill/>
            <a:headEnd type="none" w="med" len="med"/>
            <a:tailEnd type="none" w="med" len="med"/>
          </a:ln>
          <a:effectLst>
            <a:outerShdw blurRad="50800" dist="38100" dir="2700000" algn="tl"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a:ln>
                <a:noFill/>
              </a:ln>
              <a:solidFill>
                <a:srgbClr val="484848"/>
              </a:solidFill>
              <a:effectLst/>
              <a:latin typeface="Arial" charset="0"/>
              <a:ea typeface="HG丸ｺﾞｼｯｸM-PRO" pitchFamily="50" charset="-128"/>
            </a:endParaRPr>
          </a:p>
        </p:txBody>
      </p:sp>
      <p:sp>
        <p:nvSpPr>
          <p:cNvPr id="103" name="テキスト ボックス 102"/>
          <p:cNvSpPr txBox="1"/>
          <p:nvPr/>
        </p:nvSpPr>
        <p:spPr>
          <a:xfrm>
            <a:off x="2765118" y="5626406"/>
            <a:ext cx="1207583" cy="523220"/>
          </a:xfrm>
          <a:prstGeom prst="rect">
            <a:avLst/>
          </a:prstGeom>
          <a:noFill/>
        </p:spPr>
        <p:txBody>
          <a:bodyPr wrap="square" rtlCol="0">
            <a:spAutoFit/>
          </a:bodyPr>
          <a:lstStyle/>
          <a:p>
            <a:pPr algn="ctr"/>
            <a:r>
              <a:rPr lang="en-US" altLang="ja-JP" sz="1000" dirty="0">
                <a:solidFill>
                  <a:schemeClr val="bg1"/>
                </a:solidFill>
              </a:rPr>
              <a:t>Amazon EC2</a:t>
            </a:r>
          </a:p>
          <a:p>
            <a:pPr algn="ctr"/>
            <a:r>
              <a:rPr kumimoji="1" lang="en-US" altLang="ja-JP" sz="1000" dirty="0">
                <a:solidFill>
                  <a:schemeClr val="bg1"/>
                </a:solidFill>
              </a:rPr>
              <a:t>IIJ GIO Cloud</a:t>
            </a:r>
          </a:p>
          <a:p>
            <a:pPr algn="ctr"/>
            <a:r>
              <a:rPr lang="en-US" altLang="ja-JP" sz="800" dirty="0">
                <a:solidFill>
                  <a:schemeClr val="bg1"/>
                </a:solidFill>
              </a:rPr>
              <a:t>Google Cloud Platform</a:t>
            </a:r>
            <a:endParaRPr kumimoji="1" lang="ja-JP" altLang="en-US" sz="800" dirty="0">
              <a:solidFill>
                <a:schemeClr val="bg1"/>
              </a:solidFill>
            </a:endParaRPr>
          </a:p>
        </p:txBody>
      </p:sp>
      <p:sp>
        <p:nvSpPr>
          <p:cNvPr id="7" name="ホームベース 6"/>
          <p:cNvSpPr/>
          <p:nvPr/>
        </p:nvSpPr>
        <p:spPr bwMode="auto">
          <a:xfrm flipH="1">
            <a:off x="1613055" y="1640528"/>
            <a:ext cx="3724694" cy="435420"/>
          </a:xfrm>
          <a:prstGeom prst="homePlate">
            <a:avLst/>
          </a:prstGeom>
          <a:solidFill>
            <a:srgbClr val="0432FF"/>
          </a:solidFill>
          <a:ln>
            <a:noFill/>
            <a:headEnd type="none" w="med" len="med"/>
            <a:tailEnd type="none" w="med" len="med"/>
          </a:ln>
          <a:effectLst>
            <a:outerShdw blurRad="50800" dist="38100" dir="2700000" algn="tl"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b="0" i="0" u="none" strike="noStrike" cap="none" normalizeH="0" baseline="0" dirty="0">
                <a:ln>
                  <a:noFill/>
                </a:ln>
                <a:solidFill>
                  <a:schemeClr val="bg1"/>
                </a:solidFill>
                <a:effectLst/>
                <a:latin typeface="Meiryo" charset="-128"/>
                <a:ea typeface="Meiryo" charset="-128"/>
                <a:cs typeface="Meiryo" charset="-128"/>
              </a:rPr>
              <a:t>アプリケーション</a:t>
            </a:r>
          </a:p>
        </p:txBody>
      </p:sp>
      <p:sp>
        <p:nvSpPr>
          <p:cNvPr id="95" name="ホームベース 94"/>
          <p:cNvSpPr/>
          <p:nvPr/>
        </p:nvSpPr>
        <p:spPr bwMode="auto">
          <a:xfrm flipH="1">
            <a:off x="1613056" y="3065897"/>
            <a:ext cx="2378766" cy="435420"/>
          </a:xfrm>
          <a:prstGeom prst="homePlate">
            <a:avLst/>
          </a:prstGeom>
          <a:solidFill>
            <a:srgbClr val="0070C0"/>
          </a:solidFill>
          <a:ln>
            <a:noFill/>
            <a:headEnd type="none" w="med" len="med"/>
            <a:tailEnd type="none" w="med" len="med"/>
          </a:ln>
          <a:effectLst>
            <a:outerShdw blurRad="50800" dist="38100" dir="2700000" algn="tl"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b="0" i="0" u="none" strike="noStrike" cap="none" normalizeH="0" baseline="0">
                <a:ln>
                  <a:noFill/>
                </a:ln>
                <a:solidFill>
                  <a:schemeClr val="bg1"/>
                </a:solidFill>
                <a:effectLst/>
                <a:latin typeface="Meiryo" charset="-128"/>
                <a:ea typeface="Meiryo" charset="-128"/>
                <a:cs typeface="Meiryo" charset="-128"/>
              </a:rPr>
              <a:t>ミドルウェア</a:t>
            </a:r>
            <a:r>
              <a:rPr kumimoji="0" lang="en-US" altLang="ja-JP" sz="1400" b="0" i="0" u="none" strike="noStrike" cap="none" normalizeH="0" baseline="0" dirty="0">
                <a:ln>
                  <a:noFill/>
                </a:ln>
                <a:solidFill>
                  <a:schemeClr val="bg1"/>
                </a:solidFill>
                <a:effectLst/>
                <a:latin typeface="Meiryo" charset="-128"/>
                <a:ea typeface="Meiryo" charset="-128"/>
                <a:cs typeface="Meiryo" charset="-128"/>
              </a:rPr>
              <a:t> &amp; OS</a:t>
            </a:r>
            <a:endParaRPr kumimoji="0" lang="ja-JP" altLang="en-US" sz="1400" b="0" i="0" u="none" strike="noStrike" cap="none" normalizeH="0" baseline="0" dirty="0">
              <a:ln>
                <a:noFill/>
              </a:ln>
              <a:solidFill>
                <a:schemeClr val="bg1"/>
              </a:solidFill>
              <a:effectLst/>
              <a:latin typeface="Meiryo" charset="-128"/>
              <a:ea typeface="Meiryo" charset="-128"/>
              <a:cs typeface="Meiryo" charset="-128"/>
            </a:endParaRPr>
          </a:p>
        </p:txBody>
      </p:sp>
      <p:sp>
        <p:nvSpPr>
          <p:cNvPr id="96" name="ホームベース 95"/>
          <p:cNvSpPr/>
          <p:nvPr/>
        </p:nvSpPr>
        <p:spPr bwMode="auto">
          <a:xfrm flipH="1">
            <a:off x="1613056" y="4366822"/>
            <a:ext cx="1087904" cy="466116"/>
          </a:xfrm>
          <a:prstGeom prst="homePlate">
            <a:avLst/>
          </a:prstGeom>
          <a:solidFill>
            <a:schemeClr val="accent2"/>
          </a:solidFill>
          <a:ln>
            <a:noFill/>
            <a:headEnd type="none" w="med" len="med"/>
            <a:tailEnd type="none" w="med" len="med"/>
          </a:ln>
          <a:effectLst>
            <a:outerShdw blurRad="50800" dist="38100" dir="2700000" algn="tl"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a:solidFill>
                  <a:schemeClr val="bg1"/>
                </a:solidFill>
                <a:latin typeface="Meiryo" charset="-128"/>
                <a:ea typeface="Meiryo" charset="-128"/>
                <a:cs typeface="Meiryo" charset="-128"/>
              </a:rPr>
              <a:t>設備</a:t>
            </a:r>
            <a:r>
              <a:rPr kumimoji="0" lang="en-US" altLang="ja-JP" sz="1000" dirty="0">
                <a:solidFill>
                  <a:schemeClr val="bg1"/>
                </a:solidFill>
                <a:latin typeface="Meiryo" charset="-128"/>
                <a:ea typeface="Meiryo" charset="-128"/>
                <a:cs typeface="Meiryo" charset="-128"/>
              </a:rPr>
              <a:t> &amp;</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a:solidFill>
                  <a:schemeClr val="bg1"/>
                </a:solidFill>
                <a:latin typeface="Meiryo" charset="-128"/>
                <a:ea typeface="Meiryo" charset="-128"/>
                <a:cs typeface="Meiryo" charset="-128"/>
              </a:rPr>
              <a:t>ハードウェア</a:t>
            </a:r>
            <a:endParaRPr kumimoji="0" lang="ja-JP" altLang="en-US" sz="1000" b="0" i="0" u="none" strike="noStrike" cap="none" normalizeH="0" baseline="0" dirty="0">
              <a:ln>
                <a:noFill/>
              </a:ln>
              <a:solidFill>
                <a:schemeClr val="bg1"/>
              </a:solidFill>
              <a:effectLst/>
              <a:latin typeface="Meiryo" charset="-128"/>
              <a:ea typeface="Meiryo" charset="-128"/>
              <a:cs typeface="Meiryo" charset="-128"/>
            </a:endParaRPr>
          </a:p>
        </p:txBody>
      </p:sp>
      <p:sp>
        <p:nvSpPr>
          <p:cNvPr id="33" name="AutoShape 43"/>
          <p:cNvSpPr>
            <a:spLocks noChangeArrowheads="1"/>
          </p:cNvSpPr>
          <p:nvPr/>
        </p:nvSpPr>
        <p:spPr bwMode="auto">
          <a:xfrm>
            <a:off x="8096590" y="2352242"/>
            <a:ext cx="377099" cy="1839189"/>
          </a:xfrm>
          <a:prstGeom prst="roundRect">
            <a:avLst>
              <a:gd name="adj" fmla="val 0"/>
            </a:avLst>
          </a:prstGeom>
          <a:solidFill>
            <a:srgbClr val="CCFFCC"/>
          </a:solidFill>
          <a:ln>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vert="eaVert" wrap="none" anchor="ctr"/>
          <a:lstStyle/>
          <a:p>
            <a:pPr algn="ctr"/>
            <a:r>
              <a:rPr lang="ja-JP" altLang="en-US" sz="1200">
                <a:solidFill>
                  <a:srgbClr val="0432FF"/>
                </a:solidFill>
                <a:latin typeface="HGMaruGothicMPRO" charset="-128"/>
                <a:ea typeface="HGMaruGothicMPRO" charset="-128"/>
                <a:cs typeface="HGMaruGothicMPRO" charset="-128"/>
              </a:rPr>
              <a:t>プラットフォーム</a:t>
            </a:r>
          </a:p>
        </p:txBody>
      </p:sp>
      <p:sp>
        <p:nvSpPr>
          <p:cNvPr id="85" name="AutoShape 51"/>
          <p:cNvSpPr>
            <a:spLocks noChangeArrowheads="1"/>
          </p:cNvSpPr>
          <p:nvPr/>
        </p:nvSpPr>
        <p:spPr bwMode="auto">
          <a:xfrm>
            <a:off x="2737433" y="4233746"/>
            <a:ext cx="1254390" cy="771877"/>
          </a:xfrm>
          <a:prstGeom prst="roundRect">
            <a:avLst>
              <a:gd name="adj" fmla="val 0"/>
            </a:avLst>
          </a:prstGeom>
          <a:solidFill>
            <a:schemeClr val="accent2"/>
          </a:solidFill>
          <a:ln>
            <a:noFill/>
            <a:headEnd/>
            <a:tailEnd/>
          </a:ln>
          <a:effectLst>
            <a:outerShdw blurRad="50800" dist="38100" dir="2700000" algn="tl"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wrap="none" anchor="ctr"/>
          <a:lstStyle/>
          <a:p>
            <a:pPr algn="ctr">
              <a:lnSpc>
                <a:spcPts val="2800"/>
              </a:lnSpc>
              <a:defRPr/>
            </a:pPr>
            <a:endParaRPr lang="en-US" altLang="ja-JP" sz="2800" dirty="0">
              <a:solidFill>
                <a:srgbClr val="FFFFFF"/>
              </a:solidFill>
              <a:latin typeface="Meiryo" charset="-128"/>
              <a:ea typeface="Meiryo" charset="-128"/>
              <a:cs typeface="Meiryo" charset="-128"/>
            </a:endParaRPr>
          </a:p>
        </p:txBody>
      </p:sp>
      <p:sp>
        <p:nvSpPr>
          <p:cNvPr id="87" name="Text Box 66"/>
          <p:cNvSpPr txBox="1">
            <a:spLocks noChangeArrowheads="1"/>
          </p:cNvSpPr>
          <p:nvPr/>
        </p:nvSpPr>
        <p:spPr bwMode="auto">
          <a:xfrm>
            <a:off x="2662335" y="4605069"/>
            <a:ext cx="1365961" cy="430887"/>
          </a:xfrm>
          <a:prstGeom prst="rect">
            <a:avLst/>
          </a:prstGeom>
          <a:noFill/>
          <a:ln w="9525">
            <a:noFill/>
            <a:miter lim="800000"/>
            <a:headEnd/>
            <a:tailEnd/>
          </a:ln>
        </p:spPr>
        <p:txBody>
          <a:bodyPr wrap="square">
            <a:spAutoFit/>
          </a:bodyPr>
          <a:lstStyle/>
          <a:p>
            <a:pPr algn="ctr"/>
            <a:r>
              <a:rPr lang="en-US" altLang="ja-JP" sz="1100" dirty="0">
                <a:solidFill>
                  <a:srgbClr val="FFFFFF"/>
                </a:solidFill>
                <a:latin typeface="Meiryo" charset="-128"/>
                <a:ea typeface="Meiryo" charset="-128"/>
                <a:cs typeface="Meiryo" charset="-128"/>
              </a:rPr>
              <a:t>Infrastructure </a:t>
            </a:r>
          </a:p>
          <a:p>
            <a:pPr algn="ctr"/>
            <a:r>
              <a:rPr lang="en-US" altLang="ja-JP" sz="1100" dirty="0">
                <a:solidFill>
                  <a:srgbClr val="FFFFFF"/>
                </a:solidFill>
                <a:latin typeface="Meiryo" charset="-128"/>
                <a:ea typeface="Meiryo" charset="-128"/>
                <a:cs typeface="Meiryo" charset="-128"/>
              </a:rPr>
              <a:t>as a Service</a:t>
            </a:r>
          </a:p>
        </p:txBody>
      </p:sp>
      <p:sp>
        <p:nvSpPr>
          <p:cNvPr id="2" name="正方形/長方形 1">
            <a:extLst>
              <a:ext uri="{FF2B5EF4-FFF2-40B4-BE49-F238E27FC236}">
                <a16:creationId xmlns:a16="http://schemas.microsoft.com/office/drawing/2014/main" id="{91D847EC-88F3-4443-A737-0782E6D279BC}"/>
              </a:ext>
            </a:extLst>
          </p:cNvPr>
          <p:cNvSpPr/>
          <p:nvPr/>
        </p:nvSpPr>
        <p:spPr>
          <a:xfrm>
            <a:off x="2853446" y="4290226"/>
            <a:ext cx="967189" cy="469359"/>
          </a:xfrm>
          <a:prstGeom prst="rect">
            <a:avLst/>
          </a:prstGeom>
        </p:spPr>
        <p:txBody>
          <a:bodyPr wrap="none">
            <a:spAutoFit/>
          </a:bodyPr>
          <a:lstStyle/>
          <a:p>
            <a:pPr algn="ctr">
              <a:lnSpc>
                <a:spcPts val="2800"/>
              </a:lnSpc>
              <a:defRPr/>
            </a:pPr>
            <a:r>
              <a:rPr lang="en-US" altLang="ja-JP" sz="2800" dirty="0">
                <a:solidFill>
                  <a:srgbClr val="FFFFFF"/>
                </a:solidFill>
                <a:latin typeface="Meiryo" charset="-128"/>
                <a:ea typeface="Meiryo" charset="-128"/>
                <a:cs typeface="Meiryo" charset="-128"/>
              </a:rPr>
              <a:t>IaaS</a:t>
            </a:r>
          </a:p>
        </p:txBody>
      </p:sp>
      <p:sp>
        <p:nvSpPr>
          <p:cNvPr id="4" name="テキスト ボックス 3">
            <a:extLst>
              <a:ext uri="{FF2B5EF4-FFF2-40B4-BE49-F238E27FC236}">
                <a16:creationId xmlns:a16="http://schemas.microsoft.com/office/drawing/2014/main" id="{CA2BA110-AD1C-9230-47CA-A773A4573EDD}"/>
              </a:ext>
            </a:extLst>
          </p:cNvPr>
          <p:cNvSpPr txBox="1"/>
          <p:nvPr/>
        </p:nvSpPr>
        <p:spPr>
          <a:xfrm>
            <a:off x="4095091" y="2637949"/>
            <a:ext cx="1166302" cy="523220"/>
          </a:xfrm>
          <a:prstGeom prst="rect">
            <a:avLst/>
          </a:prstGeom>
          <a:noFill/>
        </p:spPr>
        <p:txBody>
          <a:bodyPr wrap="square">
            <a:spAutoFit/>
          </a:bodyPr>
          <a:lstStyle/>
          <a:p>
            <a:pPr algn="ctr">
              <a:defRPr/>
            </a:pPr>
            <a:r>
              <a:rPr lang="en-US" altLang="ja-JP" sz="2800" dirty="0">
                <a:solidFill>
                  <a:srgbClr val="FFFFFF"/>
                </a:solidFill>
                <a:latin typeface="Meiryo" charset="-128"/>
                <a:ea typeface="Meiryo" charset="-128"/>
                <a:cs typeface="Meiryo" charset="-128"/>
              </a:rPr>
              <a:t>PaaS</a:t>
            </a:r>
          </a:p>
        </p:txBody>
      </p:sp>
      <p:sp>
        <p:nvSpPr>
          <p:cNvPr id="3" name="テキスト ボックス 2">
            <a:extLst>
              <a:ext uri="{FF2B5EF4-FFF2-40B4-BE49-F238E27FC236}">
                <a16:creationId xmlns:a16="http://schemas.microsoft.com/office/drawing/2014/main" id="{2FED2A58-BDB6-0897-3940-27D656498C0A}"/>
              </a:ext>
            </a:extLst>
          </p:cNvPr>
          <p:cNvSpPr txBox="1"/>
          <p:nvPr/>
        </p:nvSpPr>
        <p:spPr>
          <a:xfrm>
            <a:off x="3967564" y="3698885"/>
            <a:ext cx="1396536" cy="1069524"/>
          </a:xfrm>
          <a:prstGeom prst="rect">
            <a:avLst/>
          </a:prstGeom>
          <a:noFill/>
        </p:spPr>
        <p:txBody>
          <a:bodyPr wrap="non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アプリケーション</a:t>
            </a:r>
            <a:endParaRPr kumimoji="1" lang="en-US" altLang="ja-JP" sz="1050" dirty="0">
              <a:solidFill>
                <a:schemeClr val="bg1"/>
              </a:solidFill>
              <a:latin typeface="Meiryo" panose="020B0604030504040204" pitchFamily="34" charset="-128"/>
              <a:ea typeface="Meiryo" panose="020B0604030504040204" pitchFamily="34" charset="-128"/>
            </a:endParaRPr>
          </a:p>
          <a:p>
            <a:pPr algn="ctr"/>
            <a:r>
              <a:rPr kumimoji="1" lang="ja-JP" altLang="en-US" sz="1050">
                <a:solidFill>
                  <a:schemeClr val="bg1"/>
                </a:solidFill>
                <a:latin typeface="Meiryo" panose="020B0604030504040204" pitchFamily="34" charset="-128"/>
                <a:ea typeface="Meiryo" panose="020B0604030504040204" pitchFamily="34" charset="-128"/>
              </a:rPr>
              <a:t>を開発・稼働させる</a:t>
            </a:r>
            <a:endParaRPr kumimoji="1" lang="en-US" altLang="ja-JP" sz="1050" dirty="0">
              <a:solidFill>
                <a:schemeClr val="bg1"/>
              </a:solidFill>
              <a:latin typeface="Meiryo" panose="020B0604030504040204" pitchFamily="34" charset="-128"/>
              <a:ea typeface="Meiryo" panose="020B0604030504040204" pitchFamily="34" charset="-128"/>
            </a:endParaRPr>
          </a:p>
          <a:p>
            <a:pPr algn="ctr"/>
            <a:r>
              <a:rPr kumimoji="1" lang="ja-JP" altLang="en-US" sz="1050">
                <a:solidFill>
                  <a:schemeClr val="bg1"/>
                </a:solidFill>
                <a:latin typeface="Meiryo" panose="020B0604030504040204" pitchFamily="34" charset="-128"/>
                <a:ea typeface="Meiryo" panose="020B0604030504040204" pitchFamily="34" charset="-128"/>
              </a:rPr>
              <a:t>ための機能を提供</a:t>
            </a:r>
            <a:endParaRPr kumimoji="1" lang="en-US" altLang="ja-JP" sz="1050" dirty="0">
              <a:solidFill>
                <a:schemeClr val="bg1"/>
              </a:solidFill>
              <a:latin typeface="Meiryo" panose="020B0604030504040204" pitchFamily="34" charset="-128"/>
              <a:ea typeface="Meiryo" panose="020B0604030504040204" pitchFamily="34" charset="-128"/>
            </a:endParaRPr>
          </a:p>
          <a:p>
            <a:pPr algn="ctr"/>
            <a:endParaRPr lang="en-US" altLang="ja-JP" sz="800" dirty="0">
              <a:solidFill>
                <a:schemeClr val="bg1"/>
              </a:solidFill>
              <a:latin typeface="Meiryo" panose="020B0604030504040204" pitchFamily="34" charset="-128"/>
              <a:ea typeface="Meiryo" panose="020B0604030504040204" pitchFamily="34" charset="-128"/>
            </a:endParaRPr>
          </a:p>
          <a:p>
            <a:pPr algn="ctr"/>
            <a:r>
              <a:rPr lang="ja-JP" altLang="en-US" sz="800">
                <a:solidFill>
                  <a:schemeClr val="bg1"/>
                </a:solidFill>
                <a:latin typeface="Meiryo" panose="020B0604030504040204" pitchFamily="34" charset="-128"/>
                <a:ea typeface="Meiryo" panose="020B0604030504040204" pitchFamily="34" charset="-128"/>
              </a:rPr>
              <a:t>開発環境、データベース</a:t>
            </a:r>
            <a:endParaRPr lang="en-US" altLang="ja-JP" sz="800" dirty="0">
              <a:solidFill>
                <a:schemeClr val="bg1"/>
              </a:solidFill>
              <a:latin typeface="Meiryo" panose="020B0604030504040204" pitchFamily="34" charset="-128"/>
              <a:ea typeface="Meiryo" panose="020B0604030504040204" pitchFamily="34" charset="-128"/>
            </a:endParaRPr>
          </a:p>
          <a:p>
            <a:pPr algn="ctr"/>
            <a:r>
              <a:rPr lang="ja-JP" altLang="en-US" sz="800">
                <a:solidFill>
                  <a:schemeClr val="bg1"/>
                </a:solidFill>
                <a:latin typeface="Meiryo" panose="020B0604030504040204" pitchFamily="34" charset="-128"/>
                <a:ea typeface="Meiryo" panose="020B0604030504040204" pitchFamily="34" charset="-128"/>
              </a:rPr>
              <a:t>セキュリティ</a:t>
            </a:r>
            <a:endParaRPr lang="en-US" altLang="ja-JP" sz="800" dirty="0">
              <a:solidFill>
                <a:schemeClr val="bg1"/>
              </a:solidFill>
              <a:latin typeface="Meiryo" panose="020B0604030504040204" pitchFamily="34" charset="-128"/>
              <a:ea typeface="Meiryo" panose="020B0604030504040204" pitchFamily="34" charset="-128"/>
            </a:endParaRPr>
          </a:p>
          <a:p>
            <a:pPr algn="ctr"/>
            <a:r>
              <a:rPr lang="ja-JP" altLang="en-US" sz="800">
                <a:solidFill>
                  <a:schemeClr val="bg1"/>
                </a:solidFill>
                <a:latin typeface="Meiryo" panose="020B0604030504040204" pitchFamily="34" charset="-128"/>
                <a:ea typeface="Meiryo" panose="020B0604030504040204" pitchFamily="34" charset="-128"/>
              </a:rPr>
              <a:t>ライブラリーなど</a:t>
            </a:r>
            <a:endParaRPr kumimoji="1" lang="ja-JP" altLang="en-US" sz="800">
              <a:solidFill>
                <a:schemeClr val="bg1"/>
              </a:solidFill>
              <a:latin typeface="Meiryo" panose="020B0604030504040204" pitchFamily="34" charset="-128"/>
              <a:ea typeface="Meiryo" panose="020B0604030504040204" pitchFamily="34" charset="-128"/>
            </a:endParaRPr>
          </a:p>
        </p:txBody>
      </p:sp>
      <p:sp>
        <p:nvSpPr>
          <p:cNvPr id="5" name="テキスト ボックス 4">
            <a:extLst>
              <a:ext uri="{FF2B5EF4-FFF2-40B4-BE49-F238E27FC236}">
                <a16:creationId xmlns:a16="http://schemas.microsoft.com/office/drawing/2014/main" id="{ABF3CDAF-0E12-8741-E268-BFC1077D577D}"/>
              </a:ext>
            </a:extLst>
          </p:cNvPr>
          <p:cNvSpPr txBox="1"/>
          <p:nvPr/>
        </p:nvSpPr>
        <p:spPr>
          <a:xfrm>
            <a:off x="5363310" y="2730719"/>
            <a:ext cx="1261884" cy="1192634"/>
          </a:xfrm>
          <a:prstGeom prst="rect">
            <a:avLst/>
          </a:prstGeom>
          <a:noFill/>
        </p:spPr>
        <p:txBody>
          <a:bodyPr wrap="none" rtlCol="0">
            <a:spAutoFit/>
          </a:bodyPr>
          <a:lstStyle/>
          <a:p>
            <a:pPr algn="ctr"/>
            <a:r>
              <a:rPr kumimoji="1" lang="ja-JP" altLang="en-US" sz="1050">
                <a:solidFill>
                  <a:schemeClr val="bg1"/>
                </a:solidFill>
                <a:latin typeface="Meiryo" panose="020B0604030504040204" pitchFamily="34" charset="-128"/>
                <a:ea typeface="Meiryo" panose="020B0604030504040204" pitchFamily="34" charset="-128"/>
              </a:rPr>
              <a:t>アプリケーション</a:t>
            </a:r>
            <a:endParaRPr kumimoji="1" lang="en-US" altLang="ja-JP" sz="1050" dirty="0">
              <a:solidFill>
                <a:schemeClr val="bg1"/>
              </a:solidFill>
              <a:latin typeface="Meiryo" panose="020B0604030504040204" pitchFamily="34" charset="-128"/>
              <a:ea typeface="Meiryo" panose="020B0604030504040204" pitchFamily="34" charset="-128"/>
            </a:endParaRPr>
          </a:p>
          <a:p>
            <a:pPr algn="ctr"/>
            <a:r>
              <a:rPr kumimoji="1" lang="ja-JP" altLang="en-US" sz="1050">
                <a:solidFill>
                  <a:schemeClr val="bg1"/>
                </a:solidFill>
                <a:latin typeface="Meiryo" panose="020B0604030504040204" pitchFamily="34" charset="-128"/>
                <a:ea typeface="Meiryo" panose="020B0604030504040204" pitchFamily="34" charset="-128"/>
              </a:rPr>
              <a:t>を</a:t>
            </a:r>
            <a:r>
              <a:rPr lang="ja-JP" altLang="en-US" sz="1050">
                <a:solidFill>
                  <a:schemeClr val="bg1"/>
                </a:solidFill>
                <a:latin typeface="Meiryo" panose="020B0604030504040204" pitchFamily="34" charset="-128"/>
                <a:ea typeface="Meiryo" panose="020B0604030504040204" pitchFamily="34" charset="-128"/>
              </a:rPr>
              <a:t>利用できる</a:t>
            </a:r>
            <a:endParaRPr lang="en-US" altLang="ja-JP" sz="1050" dirty="0">
              <a:solidFill>
                <a:schemeClr val="bg1"/>
              </a:solidFill>
              <a:latin typeface="Meiryo" panose="020B0604030504040204" pitchFamily="34" charset="-128"/>
              <a:ea typeface="Meiryo" panose="020B0604030504040204" pitchFamily="34" charset="-128"/>
            </a:endParaRPr>
          </a:p>
          <a:p>
            <a:pPr algn="ctr"/>
            <a:r>
              <a:rPr lang="ja-JP" altLang="en-US" sz="1050">
                <a:solidFill>
                  <a:schemeClr val="bg1"/>
                </a:solidFill>
                <a:latin typeface="Meiryo" panose="020B0604030504040204" pitchFamily="34" charset="-128"/>
                <a:ea typeface="Meiryo" panose="020B0604030504040204" pitchFamily="34" charset="-128"/>
              </a:rPr>
              <a:t>サービスを提供を</a:t>
            </a:r>
            <a:endParaRPr kumimoji="1" lang="en-US" altLang="ja-JP" sz="1050" dirty="0">
              <a:solidFill>
                <a:schemeClr val="bg1"/>
              </a:solidFill>
              <a:latin typeface="Meiryo" panose="020B0604030504040204" pitchFamily="34" charset="-128"/>
              <a:ea typeface="Meiryo" panose="020B0604030504040204" pitchFamily="34" charset="-128"/>
            </a:endParaRPr>
          </a:p>
          <a:p>
            <a:pPr algn="ctr"/>
            <a:endParaRPr lang="en-US" altLang="ja-JP" sz="800" dirty="0">
              <a:solidFill>
                <a:schemeClr val="bg1"/>
              </a:solidFill>
              <a:latin typeface="Meiryo" panose="020B0604030504040204" pitchFamily="34" charset="-128"/>
              <a:ea typeface="Meiryo" panose="020B0604030504040204" pitchFamily="34" charset="-128"/>
            </a:endParaRPr>
          </a:p>
          <a:p>
            <a:pPr algn="ctr"/>
            <a:r>
              <a:rPr lang="ja-JP" altLang="en-US" sz="800">
                <a:solidFill>
                  <a:schemeClr val="bg1"/>
                </a:solidFill>
                <a:latin typeface="Meiryo" panose="020B0604030504040204" pitchFamily="34" charset="-128"/>
                <a:ea typeface="Meiryo" panose="020B0604030504040204" pitchFamily="34" charset="-128"/>
              </a:rPr>
              <a:t>財務会計、</a:t>
            </a:r>
            <a:r>
              <a:rPr lang="en-US" altLang="ja-JP" sz="800" dirty="0">
                <a:solidFill>
                  <a:schemeClr val="bg1"/>
                </a:solidFill>
                <a:latin typeface="Meiryo" panose="020B0604030504040204" pitchFamily="34" charset="-128"/>
                <a:ea typeface="Meiryo" panose="020B0604030504040204" pitchFamily="34" charset="-128"/>
              </a:rPr>
              <a:t>Web</a:t>
            </a:r>
            <a:r>
              <a:rPr lang="ja-JP" altLang="en-US" sz="800">
                <a:solidFill>
                  <a:schemeClr val="bg1"/>
                </a:solidFill>
                <a:latin typeface="Meiryo" panose="020B0604030504040204" pitchFamily="34" charset="-128"/>
                <a:ea typeface="Meiryo" panose="020B0604030504040204" pitchFamily="34" charset="-128"/>
              </a:rPr>
              <a:t>会議</a:t>
            </a:r>
            <a:endParaRPr lang="en-US" altLang="ja-JP" sz="800" dirty="0">
              <a:solidFill>
                <a:schemeClr val="bg1"/>
              </a:solidFill>
              <a:latin typeface="Meiryo" panose="020B0604030504040204" pitchFamily="34" charset="-128"/>
              <a:ea typeface="Meiryo" panose="020B0604030504040204" pitchFamily="34" charset="-128"/>
            </a:endParaRPr>
          </a:p>
          <a:p>
            <a:pPr algn="ctr"/>
            <a:r>
              <a:rPr lang="ja-JP" altLang="en-US" sz="800">
                <a:solidFill>
                  <a:schemeClr val="bg1"/>
                </a:solidFill>
                <a:latin typeface="Meiryo" panose="020B0604030504040204" pitchFamily="34" charset="-128"/>
                <a:ea typeface="Meiryo" panose="020B0604030504040204" pitchFamily="34" charset="-128"/>
              </a:rPr>
              <a:t>広告宣伝、</a:t>
            </a:r>
            <a:r>
              <a:rPr lang="en-US" altLang="ja-JP" sz="800" dirty="0">
                <a:solidFill>
                  <a:schemeClr val="bg1"/>
                </a:solidFill>
                <a:latin typeface="Meiryo" panose="020B0604030504040204" pitchFamily="34" charset="-128"/>
                <a:ea typeface="Meiryo" panose="020B0604030504040204" pitchFamily="34" charset="-128"/>
              </a:rPr>
              <a:t>CRM/SFA</a:t>
            </a:r>
          </a:p>
          <a:p>
            <a:pPr algn="ctr"/>
            <a:r>
              <a:rPr lang="ja-JP" altLang="en-US" sz="800">
                <a:solidFill>
                  <a:schemeClr val="bg1"/>
                </a:solidFill>
                <a:latin typeface="Meiryo" panose="020B0604030504040204" pitchFamily="34" charset="-128"/>
                <a:ea typeface="Meiryo" panose="020B0604030504040204" pitchFamily="34" charset="-128"/>
              </a:rPr>
              <a:t>データ管理など</a:t>
            </a:r>
            <a:endParaRPr lang="en-US" altLang="ja-JP" sz="800" dirty="0">
              <a:solidFill>
                <a:schemeClr val="bg1"/>
              </a:solidFill>
              <a:latin typeface="Meiryo" panose="020B0604030504040204" pitchFamily="34" charset="-128"/>
              <a:ea typeface="Meiryo" panose="020B0604030504040204" pitchFamily="34" charset="-128"/>
            </a:endParaRPr>
          </a:p>
          <a:p>
            <a:pPr algn="ctr"/>
            <a:endParaRPr kumimoji="1" lang="ja-JP" altLang="en-US" sz="800">
              <a:solidFill>
                <a:schemeClr val="bg1"/>
              </a:solidFill>
              <a:latin typeface="Meiryo" panose="020B0604030504040204" pitchFamily="34" charset="-128"/>
              <a:ea typeface="Meiryo" panose="020B0604030504040204" pitchFamily="34" charset="-128"/>
            </a:endParaRPr>
          </a:p>
        </p:txBody>
      </p:sp>
      <p:sp>
        <p:nvSpPr>
          <p:cNvPr id="6" name="四角形吹き出し 5">
            <a:extLst>
              <a:ext uri="{FF2B5EF4-FFF2-40B4-BE49-F238E27FC236}">
                <a16:creationId xmlns:a16="http://schemas.microsoft.com/office/drawing/2014/main" id="{5444C8A1-C1BE-97F3-4399-8F080DB90E7A}"/>
              </a:ext>
            </a:extLst>
          </p:cNvPr>
          <p:cNvSpPr/>
          <p:nvPr/>
        </p:nvSpPr>
        <p:spPr>
          <a:xfrm>
            <a:off x="830638" y="5115508"/>
            <a:ext cx="1400051" cy="923926"/>
          </a:xfrm>
          <a:prstGeom prst="wedgeRectCallout">
            <a:avLst>
              <a:gd name="adj1" fmla="val 106983"/>
              <a:gd name="adj2" fmla="val -65355"/>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テキスト ボックス 9">
            <a:extLst>
              <a:ext uri="{FF2B5EF4-FFF2-40B4-BE49-F238E27FC236}">
                <a16:creationId xmlns:a16="http://schemas.microsoft.com/office/drawing/2014/main" id="{2EFDF746-02D2-DF0A-FC30-F107019074D3}"/>
              </a:ext>
            </a:extLst>
          </p:cNvPr>
          <p:cNvSpPr txBox="1"/>
          <p:nvPr/>
        </p:nvSpPr>
        <p:spPr>
          <a:xfrm>
            <a:off x="839358" y="5210595"/>
            <a:ext cx="1401346" cy="784830"/>
          </a:xfrm>
          <a:prstGeom prst="rect">
            <a:avLst/>
          </a:prstGeom>
          <a:noFill/>
        </p:spPr>
        <p:txBody>
          <a:bodyPr wrap="none" rtlCol="0">
            <a:spAutoFit/>
          </a:bodyPr>
          <a:lstStyle/>
          <a:p>
            <a:pPr algn="ctr"/>
            <a:r>
              <a:rPr kumimoji="1" lang="en-US" altLang="ja-JP" sz="1050" dirty="0">
                <a:solidFill>
                  <a:schemeClr val="bg1"/>
                </a:solidFill>
                <a:latin typeface="Meiryo" panose="020B0604030504040204" pitchFamily="34" charset="-128"/>
                <a:ea typeface="Meiryo" panose="020B0604030504040204" pitchFamily="34" charset="-128"/>
              </a:rPr>
              <a:t>IT</a:t>
            </a:r>
            <a:r>
              <a:rPr kumimoji="1" lang="ja-JP" altLang="en-US" sz="1050">
                <a:solidFill>
                  <a:schemeClr val="bg1"/>
                </a:solidFill>
                <a:latin typeface="Meiryo" panose="020B0604030504040204" pitchFamily="34" charset="-128"/>
                <a:ea typeface="Meiryo" panose="020B0604030504040204" pitchFamily="34" charset="-128"/>
              </a:rPr>
              <a:t>インフラに関わる</a:t>
            </a:r>
            <a:endParaRPr kumimoji="1" lang="en-US" altLang="ja-JP" sz="1050" dirty="0">
              <a:solidFill>
                <a:schemeClr val="bg1"/>
              </a:solidFill>
              <a:latin typeface="Meiryo" panose="020B0604030504040204" pitchFamily="34" charset="-128"/>
              <a:ea typeface="Meiryo" panose="020B0604030504040204" pitchFamily="34" charset="-128"/>
            </a:endParaRPr>
          </a:p>
          <a:p>
            <a:pPr algn="ctr"/>
            <a:r>
              <a:rPr lang="ja-JP" altLang="en-US" sz="1050">
                <a:solidFill>
                  <a:schemeClr val="bg1"/>
                </a:solidFill>
                <a:latin typeface="Meiryo" panose="020B0604030504040204" pitchFamily="34" charset="-128"/>
                <a:ea typeface="Meiryo" panose="020B0604030504040204" pitchFamily="34" charset="-128"/>
              </a:rPr>
              <a:t>機能や性能の提供</a:t>
            </a:r>
            <a:endParaRPr lang="en-US" altLang="ja-JP" sz="1050" dirty="0">
              <a:solidFill>
                <a:schemeClr val="bg1"/>
              </a:solidFill>
              <a:latin typeface="Meiryo" panose="020B0604030504040204" pitchFamily="34" charset="-128"/>
              <a:ea typeface="Meiryo" panose="020B0604030504040204" pitchFamily="34" charset="-128"/>
            </a:endParaRPr>
          </a:p>
          <a:p>
            <a:pPr algn="ctr"/>
            <a:endParaRPr lang="en-US" altLang="ja-JP" sz="800" dirty="0">
              <a:solidFill>
                <a:schemeClr val="bg1"/>
              </a:solidFill>
              <a:latin typeface="Meiryo" panose="020B0604030504040204" pitchFamily="34" charset="-128"/>
              <a:ea typeface="Meiryo" panose="020B0604030504040204" pitchFamily="34" charset="-128"/>
            </a:endParaRPr>
          </a:p>
          <a:p>
            <a:pPr algn="ctr"/>
            <a:r>
              <a:rPr lang="en-US" altLang="ja-JP" sz="800" dirty="0">
                <a:solidFill>
                  <a:schemeClr val="bg1"/>
                </a:solidFill>
                <a:latin typeface="Meiryo" panose="020B0604030504040204" pitchFamily="34" charset="-128"/>
                <a:ea typeface="Meiryo" panose="020B0604030504040204" pitchFamily="34" charset="-128"/>
              </a:rPr>
              <a:t>CPU</a:t>
            </a:r>
            <a:r>
              <a:rPr lang="ja-JP" altLang="en-US" sz="800">
                <a:solidFill>
                  <a:schemeClr val="bg1"/>
                </a:solidFill>
                <a:latin typeface="Meiryo" panose="020B0604030504040204" pitchFamily="34" charset="-128"/>
                <a:ea typeface="Meiryo" panose="020B0604030504040204" pitchFamily="34" charset="-128"/>
              </a:rPr>
              <a:t>、ストレージ</a:t>
            </a:r>
            <a:endParaRPr lang="en-US" altLang="ja-JP" sz="800" dirty="0">
              <a:solidFill>
                <a:schemeClr val="bg1"/>
              </a:solidFill>
              <a:latin typeface="Meiryo" panose="020B0604030504040204" pitchFamily="34" charset="-128"/>
              <a:ea typeface="Meiryo" panose="020B0604030504040204" pitchFamily="34" charset="-128"/>
            </a:endParaRPr>
          </a:p>
          <a:p>
            <a:pPr algn="ctr"/>
            <a:r>
              <a:rPr kumimoji="1" lang="ja-JP" altLang="en-US" sz="800">
                <a:solidFill>
                  <a:schemeClr val="bg1"/>
                </a:solidFill>
                <a:latin typeface="Meiryo" panose="020B0604030504040204" pitchFamily="34" charset="-128"/>
                <a:ea typeface="Meiryo" panose="020B0604030504040204" pitchFamily="34" charset="-128"/>
              </a:rPr>
              <a:t>ネットワークなど</a:t>
            </a:r>
          </a:p>
        </p:txBody>
      </p:sp>
      <p:pic>
        <p:nvPicPr>
          <p:cNvPr id="11" name="図 10">
            <a:extLst>
              <a:ext uri="{FF2B5EF4-FFF2-40B4-BE49-F238E27FC236}">
                <a16:creationId xmlns:a16="http://schemas.microsoft.com/office/drawing/2014/main" id="{853CFA43-60D3-0B10-E43D-D844BF583D1F}"/>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625296" y="1234075"/>
            <a:ext cx="1151654" cy="1151654"/>
          </a:xfrm>
          <a:prstGeom prst="rect">
            <a:avLst/>
          </a:prstGeom>
          <a:effectLst>
            <a:outerShdw blurRad="50800" dist="38100" dir="2700000" algn="tl" rotWithShape="0">
              <a:prstClr val="black">
                <a:alpha val="40000"/>
              </a:prstClr>
            </a:outerShdw>
          </a:effectLst>
        </p:spPr>
      </p:pic>
      <p:pic>
        <p:nvPicPr>
          <p:cNvPr id="12" name="図 11">
            <a:extLst>
              <a:ext uri="{FF2B5EF4-FFF2-40B4-BE49-F238E27FC236}">
                <a16:creationId xmlns:a16="http://schemas.microsoft.com/office/drawing/2014/main" id="{37A7149E-F821-1D0B-B6DA-7CBCA48B8AB7}"/>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625296" y="2668299"/>
            <a:ext cx="1151654" cy="1151654"/>
          </a:xfrm>
          <a:prstGeom prst="rect">
            <a:avLst/>
          </a:prstGeom>
          <a:effectLst>
            <a:outerShdw blurRad="50800" dist="38100" dir="2700000" algn="tl" rotWithShape="0">
              <a:prstClr val="black">
                <a:alpha val="40000"/>
              </a:prstClr>
            </a:outerShdw>
          </a:effectLst>
        </p:spPr>
      </p:pic>
      <p:pic>
        <p:nvPicPr>
          <p:cNvPr id="13" name="図 12">
            <a:extLst>
              <a:ext uri="{FF2B5EF4-FFF2-40B4-BE49-F238E27FC236}">
                <a16:creationId xmlns:a16="http://schemas.microsoft.com/office/drawing/2014/main" id="{B63B80F8-7EEC-B150-D123-53A576A3FC49}"/>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625296" y="3954644"/>
            <a:ext cx="1151654" cy="1151654"/>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710576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a:extLst>
              <a:ext uri="{FF2B5EF4-FFF2-40B4-BE49-F238E27FC236}">
                <a16:creationId xmlns:a16="http://schemas.microsoft.com/office/drawing/2014/main" id="{471FAAD2-2545-F346-8DA2-C40AAB65AAE8}"/>
              </a:ext>
            </a:extLst>
          </p:cNvPr>
          <p:cNvSpPr/>
          <p:nvPr/>
        </p:nvSpPr>
        <p:spPr>
          <a:xfrm>
            <a:off x="230399" y="773072"/>
            <a:ext cx="8830351" cy="3746159"/>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 name="正方形/長方形 36">
            <a:extLst>
              <a:ext uri="{FF2B5EF4-FFF2-40B4-BE49-F238E27FC236}">
                <a16:creationId xmlns:a16="http://schemas.microsoft.com/office/drawing/2014/main" id="{FA50BA26-9CC3-4E43-A11F-7608724C0C3E}"/>
              </a:ext>
            </a:extLst>
          </p:cNvPr>
          <p:cNvSpPr/>
          <p:nvPr/>
        </p:nvSpPr>
        <p:spPr>
          <a:xfrm>
            <a:off x="169170" y="4609682"/>
            <a:ext cx="8830352" cy="1940864"/>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5" name="タイトル 44">
            <a:extLst>
              <a:ext uri="{FF2B5EF4-FFF2-40B4-BE49-F238E27FC236}">
                <a16:creationId xmlns:a16="http://schemas.microsoft.com/office/drawing/2014/main" id="{3F65AEF1-C5BA-8C47-B2E2-CA3BD2CC8161}"/>
              </a:ext>
            </a:extLst>
          </p:cNvPr>
          <p:cNvSpPr>
            <a:spLocks noGrp="1"/>
          </p:cNvSpPr>
          <p:nvPr>
            <p:ph type="title"/>
          </p:nvPr>
        </p:nvSpPr>
        <p:spPr/>
        <p:txBody>
          <a:bodyPr/>
          <a:lstStyle/>
          <a:p>
            <a:r>
              <a:rPr lang="ja-JP" altLang="en-US"/>
              <a:t>デジタルと</a:t>
            </a:r>
            <a:r>
              <a:rPr lang="en-US" altLang="ja-JP" dirty="0"/>
              <a:t>IT</a:t>
            </a:r>
            <a:r>
              <a:rPr lang="ja-JP" altLang="en-US"/>
              <a:t>の関係</a:t>
            </a:r>
            <a:endParaRPr kumimoji="1" lang="ja-JP" altLang="en-US"/>
          </a:p>
        </p:txBody>
      </p:sp>
      <p:sp>
        <p:nvSpPr>
          <p:cNvPr id="39" name="テキスト ボックス 38">
            <a:extLst>
              <a:ext uri="{FF2B5EF4-FFF2-40B4-BE49-F238E27FC236}">
                <a16:creationId xmlns:a16="http://schemas.microsoft.com/office/drawing/2014/main" id="{9AE44A30-C36E-A74B-A557-58F9393AB099}"/>
              </a:ext>
            </a:extLst>
          </p:cNvPr>
          <p:cNvSpPr txBox="1"/>
          <p:nvPr/>
        </p:nvSpPr>
        <p:spPr>
          <a:xfrm>
            <a:off x="5954458" y="5276759"/>
            <a:ext cx="2816797" cy="769441"/>
          </a:xfrm>
          <a:prstGeom prst="rect">
            <a:avLst/>
          </a:prstGeom>
          <a:noFill/>
        </p:spPr>
        <p:txBody>
          <a:bodyPr wrap="none" rtlCol="0">
            <a:spAutoFit/>
          </a:bodyPr>
          <a:lstStyle/>
          <a:p>
            <a:pPr algn="ctr"/>
            <a:r>
              <a:rPr kumimoji="1" lang="ja-JP" altLang="en-US" sz="3200" b="1">
                <a:solidFill>
                  <a:schemeClr val="accent6">
                    <a:lumMod val="75000"/>
                  </a:schemeClr>
                </a:solidFill>
                <a:latin typeface="Meiryo" panose="020B0604030504040204" pitchFamily="34" charset="-128"/>
                <a:ea typeface="Meiryo" panose="020B0604030504040204" pitchFamily="34" charset="-128"/>
              </a:rPr>
              <a:t>アナログ</a:t>
            </a:r>
            <a:r>
              <a:rPr kumimoji="1" lang="en-US" altLang="ja-JP" sz="3200" b="1" dirty="0">
                <a:solidFill>
                  <a:schemeClr val="accent6">
                    <a:lumMod val="75000"/>
                  </a:schemeClr>
                </a:solidFill>
                <a:latin typeface="Meiryo" panose="020B0604030504040204" pitchFamily="34" charset="-128"/>
                <a:ea typeface="Meiryo" panose="020B0604030504040204" pitchFamily="34" charset="-128"/>
              </a:rPr>
              <a:t> </a:t>
            </a:r>
            <a:r>
              <a:rPr kumimoji="1" lang="en-US" altLang="ja-JP" sz="2000" dirty="0">
                <a:solidFill>
                  <a:schemeClr val="accent6">
                    <a:lumMod val="75000"/>
                  </a:schemeClr>
                </a:solidFill>
                <a:latin typeface="Meiryo" panose="020B0604030504040204" pitchFamily="34" charset="-128"/>
                <a:ea typeface="Meiryo" panose="020B0604030504040204" pitchFamily="34" charset="-128"/>
              </a:rPr>
              <a:t>Analog</a:t>
            </a:r>
          </a:p>
          <a:p>
            <a:pPr algn="ctr"/>
            <a:r>
              <a:rPr lang="ja-JP" altLang="en-US" sz="1200" b="1">
                <a:solidFill>
                  <a:schemeClr val="accent6">
                    <a:lumMod val="75000"/>
                  </a:schemeClr>
                </a:solidFill>
                <a:latin typeface="Meiryo" panose="020B0604030504040204" pitchFamily="34" charset="-128"/>
                <a:ea typeface="Meiryo" panose="020B0604030504040204" pitchFamily="34" charset="-128"/>
              </a:rPr>
              <a:t>連続量</a:t>
            </a:r>
            <a:r>
              <a:rPr lang="ja-JP" altLang="en-US" sz="1200">
                <a:solidFill>
                  <a:schemeClr val="accent6">
                    <a:lumMod val="75000"/>
                  </a:schemeClr>
                </a:solidFill>
                <a:latin typeface="Meiryo" panose="020B0604030504040204" pitchFamily="34" charset="-128"/>
                <a:ea typeface="Meiryo" panose="020B0604030504040204" pitchFamily="34" charset="-128"/>
              </a:rPr>
              <a:t>（区切りなく続く値を持つ量）</a:t>
            </a:r>
            <a:endParaRPr kumimoji="1" lang="ja-JP" altLang="en-US" sz="1200">
              <a:solidFill>
                <a:schemeClr val="accent6">
                  <a:lumMod val="75000"/>
                </a:schemeClr>
              </a:solidFill>
              <a:latin typeface="Meiryo" panose="020B0604030504040204" pitchFamily="34" charset="-128"/>
              <a:ea typeface="Meiryo" panose="020B0604030504040204" pitchFamily="34" charset="-128"/>
            </a:endParaRPr>
          </a:p>
        </p:txBody>
      </p:sp>
      <p:sp>
        <p:nvSpPr>
          <p:cNvPr id="41" name="テキスト ボックス 40">
            <a:extLst>
              <a:ext uri="{FF2B5EF4-FFF2-40B4-BE49-F238E27FC236}">
                <a16:creationId xmlns:a16="http://schemas.microsoft.com/office/drawing/2014/main" id="{124B9141-C9A7-EA4D-8A4B-660A00B6A6E0}"/>
              </a:ext>
            </a:extLst>
          </p:cNvPr>
          <p:cNvSpPr txBox="1"/>
          <p:nvPr/>
        </p:nvSpPr>
        <p:spPr>
          <a:xfrm>
            <a:off x="875832" y="5416834"/>
            <a:ext cx="1620957" cy="523220"/>
          </a:xfrm>
          <a:prstGeom prst="rect">
            <a:avLst/>
          </a:prstGeom>
          <a:noFill/>
        </p:spPr>
        <p:txBody>
          <a:bodyPr wrap="none" rtlCol="0">
            <a:spAutoFit/>
          </a:bodyPr>
          <a:lstStyle/>
          <a:p>
            <a:pPr algn="ctr"/>
            <a:r>
              <a:rPr kumimoji="1" lang="ja-JP" altLang="en-US" sz="2800" b="1">
                <a:solidFill>
                  <a:schemeClr val="accent6">
                    <a:lumMod val="75000"/>
                  </a:schemeClr>
                </a:solidFill>
                <a:latin typeface="Meiryo" panose="020B0604030504040204" pitchFamily="34" charset="-128"/>
                <a:ea typeface="Meiryo" panose="020B0604030504040204" pitchFamily="34" charset="-128"/>
              </a:rPr>
              <a:t>現実世界</a:t>
            </a:r>
          </a:p>
        </p:txBody>
      </p:sp>
      <p:sp>
        <p:nvSpPr>
          <p:cNvPr id="49" name="テキスト ボックス 48">
            <a:extLst>
              <a:ext uri="{FF2B5EF4-FFF2-40B4-BE49-F238E27FC236}">
                <a16:creationId xmlns:a16="http://schemas.microsoft.com/office/drawing/2014/main" id="{9033F5B5-E2F0-C948-80BC-85B8733BE046}"/>
              </a:ext>
            </a:extLst>
          </p:cNvPr>
          <p:cNvSpPr txBox="1"/>
          <p:nvPr/>
        </p:nvSpPr>
        <p:spPr>
          <a:xfrm>
            <a:off x="709852" y="5162277"/>
            <a:ext cx="1952915" cy="276999"/>
          </a:xfrm>
          <a:prstGeom prst="rect">
            <a:avLst/>
          </a:prstGeom>
          <a:noFill/>
        </p:spPr>
        <p:txBody>
          <a:bodyPr wrap="square" rtlCol="0">
            <a:spAutoFit/>
          </a:bodyPr>
          <a:lstStyle/>
          <a:p>
            <a:pPr algn="ctr"/>
            <a:r>
              <a:rPr kumimoji="1" lang="ja-JP" altLang="en-US" sz="1200">
                <a:solidFill>
                  <a:schemeClr val="accent6">
                    <a:lumMod val="75000"/>
                  </a:schemeClr>
                </a:solidFill>
                <a:latin typeface="Meiryo" panose="020B0604030504040204" pitchFamily="34" charset="-128"/>
                <a:ea typeface="Meiryo" panose="020B0604030504040204" pitchFamily="34" charset="-128"/>
              </a:rPr>
              <a:t>私たちが生きている世界</a:t>
            </a:r>
            <a:endParaRPr kumimoji="1" lang="en-US" altLang="ja-JP" sz="1200" dirty="0">
              <a:solidFill>
                <a:schemeClr val="accent6">
                  <a:lumMod val="75000"/>
                </a:schemeClr>
              </a:solidFill>
              <a:latin typeface="Meiryo" panose="020B0604030504040204" pitchFamily="34" charset="-128"/>
              <a:ea typeface="Meiryo" panose="020B0604030504040204" pitchFamily="34" charset="-128"/>
            </a:endParaRPr>
          </a:p>
        </p:txBody>
      </p:sp>
      <p:sp>
        <p:nvSpPr>
          <p:cNvPr id="2" name="正方形/長方形 1">
            <a:extLst>
              <a:ext uri="{FF2B5EF4-FFF2-40B4-BE49-F238E27FC236}">
                <a16:creationId xmlns:a16="http://schemas.microsoft.com/office/drawing/2014/main" id="{00D3646F-063B-B44F-B636-854A1468CD6D}"/>
              </a:ext>
            </a:extLst>
          </p:cNvPr>
          <p:cNvSpPr/>
          <p:nvPr/>
        </p:nvSpPr>
        <p:spPr>
          <a:xfrm>
            <a:off x="3220962" y="5197253"/>
            <a:ext cx="2725644" cy="276999"/>
          </a:xfrm>
          <a:prstGeom prst="rect">
            <a:avLst/>
          </a:prstGeom>
        </p:spPr>
        <p:txBody>
          <a:bodyPr wrap="square">
            <a:spAutoFit/>
          </a:bodyPr>
          <a:lstStyle/>
          <a:p>
            <a:pPr algn="ctr"/>
            <a:r>
              <a:rPr lang="ja-JP" altLang="en-US" sz="1200">
                <a:solidFill>
                  <a:schemeClr val="accent6">
                    <a:lumMod val="75000"/>
                  </a:schemeClr>
                </a:solidFill>
                <a:latin typeface="Meiryo" panose="020B0604030504040204" pitchFamily="34" charset="-128"/>
                <a:ea typeface="Meiryo" panose="020B0604030504040204" pitchFamily="34" charset="-128"/>
              </a:rPr>
              <a:t>身体を介して体験し、実感できる</a:t>
            </a:r>
          </a:p>
        </p:txBody>
      </p:sp>
      <p:sp>
        <p:nvSpPr>
          <p:cNvPr id="6" name="テキスト ボックス 5">
            <a:extLst>
              <a:ext uri="{FF2B5EF4-FFF2-40B4-BE49-F238E27FC236}">
                <a16:creationId xmlns:a16="http://schemas.microsoft.com/office/drawing/2014/main" id="{EFBAF708-8713-AE42-8AD4-4ED747B736C6}"/>
              </a:ext>
            </a:extLst>
          </p:cNvPr>
          <p:cNvSpPr txBox="1"/>
          <p:nvPr/>
        </p:nvSpPr>
        <p:spPr>
          <a:xfrm>
            <a:off x="1327378" y="3117268"/>
            <a:ext cx="3416320" cy="1015663"/>
          </a:xfrm>
          <a:prstGeom prst="rect">
            <a:avLst/>
          </a:prstGeom>
          <a:noFill/>
        </p:spPr>
        <p:txBody>
          <a:bodyPr wrap="none" rtlCol="0">
            <a:spAutoFit/>
          </a:bodyPr>
          <a:lstStyle/>
          <a:p>
            <a:r>
              <a:rPr kumimoji="1" lang="en-US" altLang="ja-JP" sz="3200" b="1" dirty="0">
                <a:solidFill>
                  <a:schemeClr val="bg1"/>
                </a:solidFill>
                <a:latin typeface="Meiryo" panose="020B0604030504040204" pitchFamily="34" charset="-128"/>
                <a:ea typeface="Meiryo" panose="020B0604030504040204" pitchFamily="34" charset="-128"/>
              </a:rPr>
              <a:t>IT</a:t>
            </a:r>
            <a:r>
              <a:rPr kumimoji="1" lang="en-US" altLang="ja-JP" sz="3200" dirty="0">
                <a:solidFill>
                  <a:schemeClr val="bg1"/>
                </a:solidFill>
                <a:latin typeface="Meiryo" panose="020B0604030504040204" pitchFamily="34" charset="-128"/>
                <a:ea typeface="Meiryo" panose="020B0604030504040204" pitchFamily="34" charset="-128"/>
              </a:rPr>
              <a:t> </a:t>
            </a:r>
            <a:r>
              <a:rPr kumimoji="1" lang="en-US" altLang="ja-JP" sz="1200" dirty="0">
                <a:solidFill>
                  <a:schemeClr val="bg1"/>
                </a:solidFill>
                <a:latin typeface="Meiryo" panose="020B0604030504040204" pitchFamily="34" charset="-128"/>
                <a:ea typeface="Meiryo" panose="020B0604030504040204" pitchFamily="34" charset="-128"/>
              </a:rPr>
              <a:t>Information Technology</a:t>
            </a:r>
            <a:r>
              <a:rPr lang="ja-JP" altLang="en-US" sz="1200">
                <a:solidFill>
                  <a:schemeClr val="bg1"/>
                </a:solidFill>
                <a:latin typeface="Meiryo" panose="020B0604030504040204" pitchFamily="34" charset="-128"/>
                <a:ea typeface="Meiryo" panose="020B0604030504040204" pitchFamily="34" charset="-128"/>
              </a:rPr>
              <a:t>：情報技術</a:t>
            </a:r>
            <a:endParaRPr kumimoji="1" lang="en-US" altLang="ja-JP" sz="1200" dirty="0">
              <a:solidFill>
                <a:schemeClr val="bg1"/>
              </a:solidFill>
              <a:latin typeface="Meiryo" panose="020B0604030504040204" pitchFamily="34" charset="-128"/>
              <a:ea typeface="Meiryo" panose="020B0604030504040204" pitchFamily="34" charset="-128"/>
            </a:endParaRPr>
          </a:p>
          <a:p>
            <a:r>
              <a:rPr kumimoji="1" lang="ja-JP" altLang="en-US" sz="1400">
                <a:solidFill>
                  <a:schemeClr val="bg1"/>
                </a:solidFill>
                <a:latin typeface="Meiryo" panose="020B0604030504040204" pitchFamily="34" charset="-128"/>
                <a:ea typeface="Meiryo" panose="020B0604030504040204" pitchFamily="34" charset="-128"/>
              </a:rPr>
              <a:t>コンピューターやネットワークを実現し</a:t>
            </a:r>
            <a:endParaRPr kumimoji="1" lang="en-US" altLang="ja-JP" sz="1400" dirty="0">
              <a:solidFill>
                <a:schemeClr val="bg1"/>
              </a:solidFill>
              <a:latin typeface="Meiryo" panose="020B0604030504040204" pitchFamily="34" charset="-128"/>
              <a:ea typeface="Meiryo" panose="020B0604030504040204" pitchFamily="34" charset="-128"/>
            </a:endParaRPr>
          </a:p>
          <a:p>
            <a:r>
              <a:rPr kumimoji="1" lang="ja-JP" altLang="en-US" sz="1400">
                <a:solidFill>
                  <a:schemeClr val="bg1"/>
                </a:solidFill>
                <a:latin typeface="Meiryo" panose="020B0604030504040204" pitchFamily="34" charset="-128"/>
                <a:ea typeface="Meiryo" panose="020B0604030504040204" pitchFamily="34" charset="-128"/>
              </a:rPr>
              <a:t>それを活用するための技術</a:t>
            </a:r>
          </a:p>
        </p:txBody>
      </p:sp>
      <p:sp>
        <p:nvSpPr>
          <p:cNvPr id="52" name="テキスト ボックス 51">
            <a:extLst>
              <a:ext uri="{FF2B5EF4-FFF2-40B4-BE49-F238E27FC236}">
                <a16:creationId xmlns:a16="http://schemas.microsoft.com/office/drawing/2014/main" id="{96B0CDD6-0173-5C44-A61A-D051BA97698A}"/>
              </a:ext>
            </a:extLst>
          </p:cNvPr>
          <p:cNvSpPr txBox="1"/>
          <p:nvPr/>
        </p:nvSpPr>
        <p:spPr>
          <a:xfrm>
            <a:off x="715350" y="5845732"/>
            <a:ext cx="1952915" cy="369332"/>
          </a:xfrm>
          <a:prstGeom prst="rect">
            <a:avLst/>
          </a:prstGeom>
          <a:noFill/>
        </p:spPr>
        <p:txBody>
          <a:bodyPr wrap="square" rtlCol="0">
            <a:spAutoFit/>
          </a:bodyPr>
          <a:lstStyle/>
          <a:p>
            <a:pPr algn="ctr"/>
            <a:r>
              <a:rPr kumimoji="1" lang="en-US" altLang="ja-JP" dirty="0">
                <a:solidFill>
                  <a:schemeClr val="accent6">
                    <a:lumMod val="75000"/>
                  </a:schemeClr>
                </a:solidFill>
                <a:latin typeface="Meiryo" panose="020B0604030504040204" pitchFamily="34" charset="-128"/>
                <a:ea typeface="Meiryo" panose="020B0604030504040204" pitchFamily="34" charset="-128"/>
              </a:rPr>
              <a:t>Physical World</a:t>
            </a:r>
          </a:p>
        </p:txBody>
      </p:sp>
      <p:pic>
        <p:nvPicPr>
          <p:cNvPr id="46" name="図 45">
            <a:extLst>
              <a:ext uri="{FF2B5EF4-FFF2-40B4-BE49-F238E27FC236}">
                <a16:creationId xmlns:a16="http://schemas.microsoft.com/office/drawing/2014/main" id="{69B7E7F4-C427-DA42-84FC-76CCFA5569EF}"/>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220962" y="5368547"/>
            <a:ext cx="737219" cy="737219"/>
          </a:xfrm>
          <a:prstGeom prst="rect">
            <a:avLst/>
          </a:prstGeom>
          <a:effectLst>
            <a:outerShdw blurRad="50800" dist="38100" dir="2700000" algn="tl" rotWithShape="0">
              <a:prstClr val="black">
                <a:alpha val="40000"/>
              </a:prstClr>
            </a:outerShdw>
          </a:effectLst>
        </p:spPr>
      </p:pic>
      <p:grpSp>
        <p:nvGrpSpPr>
          <p:cNvPr id="55" name="グループ化 54">
            <a:extLst>
              <a:ext uri="{FF2B5EF4-FFF2-40B4-BE49-F238E27FC236}">
                <a16:creationId xmlns:a16="http://schemas.microsoft.com/office/drawing/2014/main" id="{C6FD5B14-64E1-FC48-8ED8-EBD5AC9CC4C8}"/>
              </a:ext>
            </a:extLst>
          </p:cNvPr>
          <p:cNvGrpSpPr/>
          <p:nvPr/>
        </p:nvGrpSpPr>
        <p:grpSpPr>
          <a:xfrm>
            <a:off x="169171" y="823949"/>
            <a:ext cx="8830351" cy="1926689"/>
            <a:chOff x="169171" y="823949"/>
            <a:chExt cx="8830351" cy="1926689"/>
          </a:xfrm>
        </p:grpSpPr>
        <p:grpSp>
          <p:nvGrpSpPr>
            <p:cNvPr id="8" name="グループ化 7">
              <a:extLst>
                <a:ext uri="{FF2B5EF4-FFF2-40B4-BE49-F238E27FC236}">
                  <a16:creationId xmlns:a16="http://schemas.microsoft.com/office/drawing/2014/main" id="{464D72F5-4FE4-3B42-97DC-C18FE0D590C3}"/>
                </a:ext>
              </a:extLst>
            </p:cNvPr>
            <p:cNvGrpSpPr/>
            <p:nvPr/>
          </p:nvGrpSpPr>
          <p:grpSpPr>
            <a:xfrm>
              <a:off x="169171" y="823949"/>
              <a:ext cx="8830351" cy="1926689"/>
              <a:chOff x="169171" y="823949"/>
              <a:chExt cx="8830351" cy="1926689"/>
            </a:xfrm>
          </p:grpSpPr>
          <p:sp>
            <p:nvSpPr>
              <p:cNvPr id="38" name="正方形/長方形 37">
                <a:extLst>
                  <a:ext uri="{FF2B5EF4-FFF2-40B4-BE49-F238E27FC236}">
                    <a16:creationId xmlns:a16="http://schemas.microsoft.com/office/drawing/2014/main" id="{A75070BC-F7B0-7541-B32D-008F4042C1A1}"/>
                  </a:ext>
                </a:extLst>
              </p:cNvPr>
              <p:cNvSpPr/>
              <p:nvPr/>
            </p:nvSpPr>
            <p:spPr>
              <a:xfrm>
                <a:off x="169171" y="823949"/>
                <a:ext cx="8830351" cy="1926689"/>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21" name="グループ化 20">
                <a:extLst>
                  <a:ext uri="{FF2B5EF4-FFF2-40B4-BE49-F238E27FC236}">
                    <a16:creationId xmlns:a16="http://schemas.microsoft.com/office/drawing/2014/main" id="{954E3802-7B14-674D-A06E-04F3572B4BFA}"/>
                  </a:ext>
                </a:extLst>
              </p:cNvPr>
              <p:cNvGrpSpPr/>
              <p:nvPr/>
            </p:nvGrpSpPr>
            <p:grpSpPr>
              <a:xfrm>
                <a:off x="4058994" y="1736273"/>
                <a:ext cx="755318" cy="328505"/>
                <a:chOff x="3021306" y="2463800"/>
                <a:chExt cx="4338160" cy="1930400"/>
              </a:xfrm>
              <a:effectLst>
                <a:outerShdw blurRad="50800" dist="38100" dir="2700000" algn="tl" rotWithShape="0">
                  <a:prstClr val="black">
                    <a:alpha val="40000"/>
                  </a:prstClr>
                </a:outerShdw>
              </a:effectLst>
            </p:grpSpPr>
            <p:pic>
              <p:nvPicPr>
                <p:cNvPr id="17" name="図 16">
                  <a:extLst>
                    <a:ext uri="{FF2B5EF4-FFF2-40B4-BE49-F238E27FC236}">
                      <a16:creationId xmlns:a16="http://schemas.microsoft.com/office/drawing/2014/main" id="{EFEC5A7A-6693-9A46-A4A1-EA042614211F}"/>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4975133" y="2463800"/>
                  <a:ext cx="1320800" cy="1930400"/>
                </a:xfrm>
                <a:prstGeom prst="rect">
                  <a:avLst/>
                </a:prstGeom>
              </p:spPr>
            </p:pic>
            <p:pic>
              <p:nvPicPr>
                <p:cNvPr id="18" name="図 17">
                  <a:extLst>
                    <a:ext uri="{FF2B5EF4-FFF2-40B4-BE49-F238E27FC236}">
                      <a16:creationId xmlns:a16="http://schemas.microsoft.com/office/drawing/2014/main" id="{93A263EA-797D-9043-8F39-F7D33D246361}"/>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3911600" y="2463800"/>
                  <a:ext cx="1320800" cy="1930400"/>
                </a:xfrm>
                <a:prstGeom prst="rect">
                  <a:avLst/>
                </a:prstGeom>
              </p:spPr>
            </p:pic>
            <p:pic>
              <p:nvPicPr>
                <p:cNvPr id="19" name="図 18">
                  <a:extLst>
                    <a:ext uri="{FF2B5EF4-FFF2-40B4-BE49-F238E27FC236}">
                      <a16:creationId xmlns:a16="http://schemas.microsoft.com/office/drawing/2014/main" id="{C81B3B32-8C10-A245-9CC0-428D27D1C83C}"/>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6038666" y="2463800"/>
                  <a:ext cx="1320800" cy="1930400"/>
                </a:xfrm>
                <a:prstGeom prst="rect">
                  <a:avLst/>
                </a:prstGeom>
              </p:spPr>
            </p:pic>
            <p:pic>
              <p:nvPicPr>
                <p:cNvPr id="20" name="図 19">
                  <a:extLst>
                    <a:ext uri="{FF2B5EF4-FFF2-40B4-BE49-F238E27FC236}">
                      <a16:creationId xmlns:a16="http://schemas.microsoft.com/office/drawing/2014/main" id="{2BBFCC14-6B9E-2F4F-BFE4-4CF4C9115535}"/>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3021306" y="2463800"/>
                  <a:ext cx="1320800" cy="1930400"/>
                </a:xfrm>
                <a:prstGeom prst="rect">
                  <a:avLst/>
                </a:prstGeom>
              </p:spPr>
            </p:pic>
          </p:grpSp>
          <p:grpSp>
            <p:nvGrpSpPr>
              <p:cNvPr id="36" name="グループ化 35">
                <a:extLst>
                  <a:ext uri="{FF2B5EF4-FFF2-40B4-BE49-F238E27FC236}">
                    <a16:creationId xmlns:a16="http://schemas.microsoft.com/office/drawing/2014/main" id="{69FFE215-D4A8-BC46-BA1F-142B761E0B83}"/>
                  </a:ext>
                </a:extLst>
              </p:cNvPr>
              <p:cNvGrpSpPr/>
              <p:nvPr/>
            </p:nvGrpSpPr>
            <p:grpSpPr>
              <a:xfrm>
                <a:off x="4944956" y="1719889"/>
                <a:ext cx="836777" cy="356279"/>
                <a:chOff x="5893431" y="4929170"/>
                <a:chExt cx="1721814" cy="844775"/>
              </a:xfrm>
              <a:effectLst>
                <a:outerShdw blurRad="50800" dist="38100" dir="2700000" algn="tl" rotWithShape="0">
                  <a:prstClr val="black">
                    <a:alpha val="40000"/>
                  </a:prstClr>
                </a:outerShdw>
              </a:effectLst>
            </p:grpSpPr>
            <p:grpSp>
              <p:nvGrpSpPr>
                <p:cNvPr id="28" name="グループ化 27">
                  <a:extLst>
                    <a:ext uri="{FF2B5EF4-FFF2-40B4-BE49-F238E27FC236}">
                      <a16:creationId xmlns:a16="http://schemas.microsoft.com/office/drawing/2014/main" id="{E4D9D6B4-A10F-5147-BC9F-8DC977DA46C2}"/>
                    </a:ext>
                  </a:extLst>
                </p:cNvPr>
                <p:cNvGrpSpPr/>
                <p:nvPr/>
              </p:nvGrpSpPr>
              <p:grpSpPr>
                <a:xfrm>
                  <a:off x="5893431" y="4929170"/>
                  <a:ext cx="1721814" cy="375695"/>
                  <a:chOff x="4572000" y="5059152"/>
                  <a:chExt cx="3044733" cy="740950"/>
                </a:xfrm>
              </p:grpSpPr>
              <p:pic>
                <p:nvPicPr>
                  <p:cNvPr id="22" name="図 21">
                    <a:extLst>
                      <a:ext uri="{FF2B5EF4-FFF2-40B4-BE49-F238E27FC236}">
                        <a16:creationId xmlns:a16="http://schemas.microsoft.com/office/drawing/2014/main" id="{241373FD-CE17-5046-A1EC-65A82BBB604C}"/>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4572000" y="5059152"/>
                    <a:ext cx="506966" cy="740950"/>
                  </a:xfrm>
                  <a:prstGeom prst="rect">
                    <a:avLst/>
                  </a:prstGeom>
                </p:spPr>
              </p:pic>
              <p:pic>
                <p:nvPicPr>
                  <p:cNvPr id="23" name="図 22">
                    <a:extLst>
                      <a:ext uri="{FF2B5EF4-FFF2-40B4-BE49-F238E27FC236}">
                        <a16:creationId xmlns:a16="http://schemas.microsoft.com/office/drawing/2014/main" id="{BE367473-8490-C34F-8F0E-65DB47BC2391}"/>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5078966" y="5059152"/>
                    <a:ext cx="506966" cy="740950"/>
                  </a:xfrm>
                  <a:prstGeom prst="rect">
                    <a:avLst/>
                  </a:prstGeom>
                </p:spPr>
              </p:pic>
              <p:pic>
                <p:nvPicPr>
                  <p:cNvPr id="24" name="図 23">
                    <a:extLst>
                      <a:ext uri="{FF2B5EF4-FFF2-40B4-BE49-F238E27FC236}">
                        <a16:creationId xmlns:a16="http://schemas.microsoft.com/office/drawing/2014/main" id="{C64C93BB-F418-C84F-B102-064A340ACE58}"/>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5585932" y="5059152"/>
                    <a:ext cx="506966" cy="740950"/>
                  </a:xfrm>
                  <a:prstGeom prst="rect">
                    <a:avLst/>
                  </a:prstGeom>
                </p:spPr>
              </p:pic>
              <p:pic>
                <p:nvPicPr>
                  <p:cNvPr id="25" name="図 24">
                    <a:extLst>
                      <a:ext uri="{FF2B5EF4-FFF2-40B4-BE49-F238E27FC236}">
                        <a16:creationId xmlns:a16="http://schemas.microsoft.com/office/drawing/2014/main" id="{B12E4D47-6B54-4846-8591-9F8CF4145773}"/>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6092898" y="5059152"/>
                    <a:ext cx="506966" cy="740950"/>
                  </a:xfrm>
                  <a:prstGeom prst="rect">
                    <a:avLst/>
                  </a:prstGeom>
                </p:spPr>
              </p:pic>
              <p:pic>
                <p:nvPicPr>
                  <p:cNvPr id="26" name="図 25">
                    <a:extLst>
                      <a:ext uri="{FF2B5EF4-FFF2-40B4-BE49-F238E27FC236}">
                        <a16:creationId xmlns:a16="http://schemas.microsoft.com/office/drawing/2014/main" id="{96C307B2-4F34-CC42-8E43-8548FC96010D}"/>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6602801" y="5059152"/>
                    <a:ext cx="506966" cy="740950"/>
                  </a:xfrm>
                  <a:prstGeom prst="rect">
                    <a:avLst/>
                  </a:prstGeom>
                </p:spPr>
              </p:pic>
              <p:pic>
                <p:nvPicPr>
                  <p:cNvPr id="27" name="図 26">
                    <a:extLst>
                      <a:ext uri="{FF2B5EF4-FFF2-40B4-BE49-F238E27FC236}">
                        <a16:creationId xmlns:a16="http://schemas.microsoft.com/office/drawing/2014/main" id="{EBD4936F-73FB-E244-BBA8-622CC1BE5E8E}"/>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7109767" y="5059152"/>
                    <a:ext cx="506966" cy="740950"/>
                  </a:xfrm>
                  <a:prstGeom prst="rect">
                    <a:avLst/>
                  </a:prstGeom>
                </p:spPr>
              </p:pic>
            </p:grpSp>
            <p:pic>
              <p:nvPicPr>
                <p:cNvPr id="30" name="図 29">
                  <a:extLst>
                    <a:ext uri="{FF2B5EF4-FFF2-40B4-BE49-F238E27FC236}">
                      <a16:creationId xmlns:a16="http://schemas.microsoft.com/office/drawing/2014/main" id="{AABF51AB-E45F-D640-8F33-6BF9992B6C0E}"/>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6157512" y="5390762"/>
                  <a:ext cx="286692" cy="375695"/>
                </a:xfrm>
                <a:prstGeom prst="rect">
                  <a:avLst/>
                </a:prstGeom>
              </p:spPr>
            </p:pic>
            <p:pic>
              <p:nvPicPr>
                <p:cNvPr id="31" name="図 30">
                  <a:extLst>
                    <a:ext uri="{FF2B5EF4-FFF2-40B4-BE49-F238E27FC236}">
                      <a16:creationId xmlns:a16="http://schemas.microsoft.com/office/drawing/2014/main" id="{5B83AEF3-3F41-7F41-BF43-34087089B07F}"/>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5893431" y="5390763"/>
                  <a:ext cx="286692" cy="375695"/>
                </a:xfrm>
                <a:prstGeom prst="rect">
                  <a:avLst/>
                </a:prstGeom>
              </p:spPr>
            </p:pic>
            <p:pic>
              <p:nvPicPr>
                <p:cNvPr id="32" name="図 31">
                  <a:extLst>
                    <a:ext uri="{FF2B5EF4-FFF2-40B4-BE49-F238E27FC236}">
                      <a16:creationId xmlns:a16="http://schemas.microsoft.com/office/drawing/2014/main" id="{15E9209F-1BCF-B342-9361-530B0AD273A3}"/>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6461023" y="5390763"/>
                  <a:ext cx="286692" cy="375695"/>
                </a:xfrm>
                <a:prstGeom prst="rect">
                  <a:avLst/>
                </a:prstGeom>
              </p:spPr>
            </p:pic>
            <p:pic>
              <p:nvPicPr>
                <p:cNvPr id="33" name="図 32">
                  <a:extLst>
                    <a:ext uri="{FF2B5EF4-FFF2-40B4-BE49-F238E27FC236}">
                      <a16:creationId xmlns:a16="http://schemas.microsoft.com/office/drawing/2014/main" id="{E9586CA0-43A8-D047-A712-77A85AF68776}"/>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6747716" y="5390763"/>
                  <a:ext cx="286692" cy="375695"/>
                </a:xfrm>
                <a:prstGeom prst="rect">
                  <a:avLst/>
                </a:prstGeom>
              </p:spPr>
            </p:pic>
            <p:pic>
              <p:nvPicPr>
                <p:cNvPr id="34" name="図 33">
                  <a:extLst>
                    <a:ext uri="{FF2B5EF4-FFF2-40B4-BE49-F238E27FC236}">
                      <a16:creationId xmlns:a16="http://schemas.microsoft.com/office/drawing/2014/main" id="{B65DACA4-CDAD-6A43-BEF5-8422C035C052}"/>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7322761" y="5398250"/>
                  <a:ext cx="286692" cy="375695"/>
                </a:xfrm>
                <a:prstGeom prst="rect">
                  <a:avLst/>
                </a:prstGeom>
              </p:spPr>
            </p:pic>
            <p:pic>
              <p:nvPicPr>
                <p:cNvPr id="35" name="図 34">
                  <a:extLst>
                    <a:ext uri="{FF2B5EF4-FFF2-40B4-BE49-F238E27FC236}">
                      <a16:creationId xmlns:a16="http://schemas.microsoft.com/office/drawing/2014/main" id="{724FC5E8-8E62-3142-AD81-33A328DC9CC4}"/>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7041861" y="5390761"/>
                  <a:ext cx="286692" cy="375695"/>
                </a:xfrm>
                <a:prstGeom prst="rect">
                  <a:avLst/>
                </a:prstGeom>
              </p:spPr>
            </p:pic>
          </p:grpSp>
          <p:sp>
            <p:nvSpPr>
              <p:cNvPr id="40" name="テキスト ボックス 39">
                <a:extLst>
                  <a:ext uri="{FF2B5EF4-FFF2-40B4-BE49-F238E27FC236}">
                    <a16:creationId xmlns:a16="http://schemas.microsoft.com/office/drawing/2014/main" id="{926B0763-5B8B-5D4B-B5B6-71F37C5ED807}"/>
                  </a:ext>
                </a:extLst>
              </p:cNvPr>
              <p:cNvSpPr txBox="1"/>
              <p:nvPr/>
            </p:nvSpPr>
            <p:spPr>
              <a:xfrm>
                <a:off x="6011366" y="1431585"/>
                <a:ext cx="2702983" cy="769441"/>
              </a:xfrm>
              <a:prstGeom prst="rect">
                <a:avLst/>
              </a:prstGeom>
              <a:noFill/>
            </p:spPr>
            <p:txBody>
              <a:bodyPr wrap="none" rtlCol="0">
                <a:spAutoFit/>
              </a:bodyPr>
              <a:lstStyle/>
              <a:p>
                <a:pPr algn="ctr"/>
                <a:r>
                  <a:rPr kumimoji="1" lang="ja-JP" altLang="en-US" sz="3200" b="1">
                    <a:solidFill>
                      <a:srgbClr val="0052FF"/>
                    </a:solidFill>
                    <a:latin typeface="Meiryo" panose="020B0604030504040204" pitchFamily="34" charset="-128"/>
                    <a:ea typeface="Meiryo" panose="020B0604030504040204" pitchFamily="34" charset="-128"/>
                  </a:rPr>
                  <a:t>デジタル</a:t>
                </a:r>
                <a:r>
                  <a:rPr lang="en-US" altLang="ja-JP" sz="2000" b="1" dirty="0">
                    <a:solidFill>
                      <a:srgbClr val="0052FF"/>
                    </a:solidFill>
                    <a:latin typeface="Meiryo" panose="020B0604030504040204" pitchFamily="34" charset="-128"/>
                    <a:ea typeface="Meiryo" panose="020B0604030504040204" pitchFamily="34" charset="-128"/>
                  </a:rPr>
                  <a:t> </a:t>
                </a:r>
                <a:r>
                  <a:rPr kumimoji="1" lang="en-US" altLang="ja-JP" sz="2000" dirty="0">
                    <a:solidFill>
                      <a:srgbClr val="0052FF"/>
                    </a:solidFill>
                    <a:latin typeface="Meiryo" panose="020B0604030504040204" pitchFamily="34" charset="-128"/>
                    <a:ea typeface="Meiryo" panose="020B0604030504040204" pitchFamily="34" charset="-128"/>
                  </a:rPr>
                  <a:t>Digital</a:t>
                </a:r>
              </a:p>
              <a:p>
                <a:pPr algn="ctr"/>
                <a:r>
                  <a:rPr lang="ja-JP" altLang="en-US" sz="1200" b="1">
                    <a:solidFill>
                      <a:srgbClr val="0052FF"/>
                    </a:solidFill>
                    <a:latin typeface="Meiryo" panose="020B0604030504040204" pitchFamily="34" charset="-128"/>
                    <a:ea typeface="Meiryo" panose="020B0604030504040204" pitchFamily="34" charset="-128"/>
                  </a:rPr>
                  <a:t>離散量</a:t>
                </a:r>
                <a:r>
                  <a:rPr lang="ja-JP" altLang="en-US" sz="1200">
                    <a:solidFill>
                      <a:srgbClr val="0052FF"/>
                    </a:solidFill>
                    <a:latin typeface="Meiryo" panose="020B0604030504040204" pitchFamily="34" charset="-128"/>
                    <a:ea typeface="Meiryo" panose="020B0604030504040204" pitchFamily="34" charset="-128"/>
                  </a:rPr>
                  <a:t>（</a:t>
                </a:r>
                <a:r>
                  <a:rPr lang="ja-JP" altLang="ja-JP" sz="1200">
                    <a:solidFill>
                      <a:srgbClr val="0052FF"/>
                    </a:solidFill>
                    <a:latin typeface="Meiryo" panose="020B0604030504040204" pitchFamily="34" charset="-128"/>
                    <a:ea typeface="Meiryo" panose="020B0604030504040204" pitchFamily="34" charset="-128"/>
                  </a:rPr>
                  <a:t>とびとびの値しかない量 </a:t>
                </a:r>
                <a:r>
                  <a:rPr lang="ja-JP" altLang="en-US" sz="1200">
                    <a:solidFill>
                      <a:srgbClr val="0052FF"/>
                    </a:solidFill>
                    <a:latin typeface="Meiryo" panose="020B0604030504040204" pitchFamily="34" charset="-128"/>
                    <a:ea typeface="Meiryo" panose="020B0604030504040204" pitchFamily="34" charset="-128"/>
                  </a:rPr>
                  <a:t>）</a:t>
                </a:r>
                <a:endParaRPr kumimoji="1" lang="ja-JP" altLang="en-US" sz="1200">
                  <a:solidFill>
                    <a:srgbClr val="0052FF"/>
                  </a:solidFill>
                  <a:latin typeface="Meiryo" panose="020B0604030504040204" pitchFamily="34" charset="-128"/>
                  <a:ea typeface="Meiryo" panose="020B0604030504040204" pitchFamily="34" charset="-128"/>
                </a:endParaRPr>
              </a:p>
            </p:txBody>
          </p:sp>
          <p:sp>
            <p:nvSpPr>
              <p:cNvPr id="42" name="テキスト ボックス 41">
                <a:extLst>
                  <a:ext uri="{FF2B5EF4-FFF2-40B4-BE49-F238E27FC236}">
                    <a16:creationId xmlns:a16="http://schemas.microsoft.com/office/drawing/2014/main" id="{06B83FE5-13F2-E545-9D48-E8FDAF8A9CE7}"/>
                  </a:ext>
                </a:extLst>
              </p:cNvPr>
              <p:cNvSpPr txBox="1"/>
              <p:nvPr/>
            </p:nvSpPr>
            <p:spPr>
              <a:xfrm>
                <a:off x="516757" y="1607209"/>
                <a:ext cx="2339103" cy="523220"/>
              </a:xfrm>
              <a:prstGeom prst="rect">
                <a:avLst/>
              </a:prstGeom>
              <a:noFill/>
            </p:spPr>
            <p:txBody>
              <a:bodyPr wrap="none" rtlCol="0">
                <a:spAutoFit/>
              </a:bodyPr>
              <a:lstStyle/>
              <a:p>
                <a:pPr algn="ctr"/>
                <a:r>
                  <a:rPr lang="ja-JP" altLang="en-US" sz="2800" b="1">
                    <a:solidFill>
                      <a:srgbClr val="0052FF"/>
                    </a:solidFill>
                    <a:latin typeface="Meiryo" panose="020B0604030504040204" pitchFamily="34" charset="-128"/>
                    <a:ea typeface="Meiryo" panose="020B0604030504040204" pitchFamily="34" charset="-128"/>
                  </a:rPr>
                  <a:t>サイバー空間</a:t>
                </a:r>
                <a:endParaRPr kumimoji="1" lang="ja-JP" altLang="en-US" sz="2800" b="1">
                  <a:solidFill>
                    <a:srgbClr val="0052FF"/>
                  </a:solidFill>
                  <a:latin typeface="Meiryo" panose="020B0604030504040204" pitchFamily="34" charset="-128"/>
                  <a:ea typeface="Meiryo" panose="020B0604030504040204" pitchFamily="34" charset="-128"/>
                </a:endParaRPr>
              </a:p>
            </p:txBody>
          </p:sp>
          <p:sp>
            <p:nvSpPr>
              <p:cNvPr id="50" name="テキスト ボックス 49">
                <a:extLst>
                  <a:ext uri="{FF2B5EF4-FFF2-40B4-BE49-F238E27FC236}">
                    <a16:creationId xmlns:a16="http://schemas.microsoft.com/office/drawing/2014/main" id="{E81AD17D-AD4C-514B-A985-FD4848B538F0}"/>
                  </a:ext>
                </a:extLst>
              </p:cNvPr>
              <p:cNvSpPr txBox="1"/>
              <p:nvPr/>
            </p:nvSpPr>
            <p:spPr>
              <a:xfrm>
                <a:off x="191838" y="1200753"/>
                <a:ext cx="2988940" cy="461665"/>
              </a:xfrm>
              <a:prstGeom prst="rect">
                <a:avLst/>
              </a:prstGeom>
              <a:noFill/>
            </p:spPr>
            <p:txBody>
              <a:bodyPr wrap="square" rtlCol="0">
                <a:spAutoFit/>
              </a:bodyPr>
              <a:lstStyle/>
              <a:p>
                <a:pPr algn="ctr"/>
                <a:r>
                  <a:rPr kumimoji="1" lang="ja-JP" altLang="en-US" sz="1200">
                    <a:solidFill>
                      <a:srgbClr val="0432FF"/>
                    </a:solidFill>
                    <a:latin typeface="Meiryo" panose="020B0604030504040204" pitchFamily="34" charset="-128"/>
                    <a:ea typeface="Meiryo" panose="020B0604030504040204" pitchFamily="34" charset="-128"/>
                  </a:rPr>
                  <a:t> コンピューターとネットワーク</a:t>
                </a:r>
                <a:endParaRPr kumimoji="1" lang="en-US" altLang="ja-JP" sz="1200" dirty="0">
                  <a:solidFill>
                    <a:srgbClr val="0432FF"/>
                  </a:solidFill>
                  <a:latin typeface="Meiryo" panose="020B0604030504040204" pitchFamily="34" charset="-128"/>
                  <a:ea typeface="Meiryo" panose="020B0604030504040204" pitchFamily="34" charset="-128"/>
                </a:endParaRPr>
              </a:p>
              <a:p>
                <a:pPr algn="ctr"/>
                <a:r>
                  <a:rPr kumimoji="1" lang="ja-JP" altLang="en-US" sz="1200">
                    <a:solidFill>
                      <a:srgbClr val="0432FF"/>
                    </a:solidFill>
                    <a:latin typeface="Meiryo" panose="020B0604030504040204" pitchFamily="34" charset="-128"/>
                    <a:ea typeface="Meiryo" panose="020B0604030504040204" pitchFamily="34" charset="-128"/>
                  </a:rPr>
                  <a:t>で作られた世界</a:t>
                </a:r>
                <a:endParaRPr kumimoji="1" lang="en-US" altLang="ja-JP" sz="1200" dirty="0">
                  <a:solidFill>
                    <a:srgbClr val="0432FF"/>
                  </a:solidFill>
                  <a:latin typeface="Meiryo" panose="020B0604030504040204" pitchFamily="34" charset="-128"/>
                  <a:ea typeface="Meiryo" panose="020B0604030504040204" pitchFamily="34" charset="-128"/>
                </a:endParaRPr>
              </a:p>
            </p:txBody>
          </p:sp>
          <p:sp>
            <p:nvSpPr>
              <p:cNvPr id="51" name="正方形/長方形 50">
                <a:extLst>
                  <a:ext uri="{FF2B5EF4-FFF2-40B4-BE49-F238E27FC236}">
                    <a16:creationId xmlns:a16="http://schemas.microsoft.com/office/drawing/2014/main" id="{13F0A4E3-D54A-EF49-BF97-C821521EC308}"/>
                  </a:ext>
                </a:extLst>
              </p:cNvPr>
              <p:cNvSpPr/>
              <p:nvPr/>
            </p:nvSpPr>
            <p:spPr>
              <a:xfrm>
                <a:off x="2955183" y="1315672"/>
                <a:ext cx="3216843" cy="276999"/>
              </a:xfrm>
              <a:prstGeom prst="rect">
                <a:avLst/>
              </a:prstGeom>
            </p:spPr>
            <p:txBody>
              <a:bodyPr wrap="square">
                <a:spAutoFit/>
              </a:bodyPr>
              <a:lstStyle/>
              <a:p>
                <a:pPr algn="ctr"/>
                <a:r>
                  <a:rPr lang="ja-JP" altLang="en-US" sz="1200">
                    <a:solidFill>
                      <a:srgbClr val="0432FF"/>
                    </a:solidFill>
                    <a:latin typeface="Meiryo" panose="020B0604030504040204" pitchFamily="34" charset="-128"/>
                    <a:ea typeface="Meiryo" panose="020B0604030504040204" pitchFamily="34" charset="-128"/>
                  </a:rPr>
                  <a:t>コンピューターやネットワークで扱える</a:t>
                </a:r>
              </a:p>
            </p:txBody>
          </p:sp>
          <p:sp>
            <p:nvSpPr>
              <p:cNvPr id="53" name="テキスト ボックス 52">
                <a:extLst>
                  <a:ext uri="{FF2B5EF4-FFF2-40B4-BE49-F238E27FC236}">
                    <a16:creationId xmlns:a16="http://schemas.microsoft.com/office/drawing/2014/main" id="{E77DAF3E-20AA-C346-BC50-9FF32629F807}"/>
                  </a:ext>
                </a:extLst>
              </p:cNvPr>
              <p:cNvSpPr txBox="1"/>
              <p:nvPr/>
            </p:nvSpPr>
            <p:spPr>
              <a:xfrm>
                <a:off x="598934" y="2004159"/>
                <a:ext cx="2174748" cy="369332"/>
              </a:xfrm>
              <a:prstGeom prst="rect">
                <a:avLst/>
              </a:prstGeom>
              <a:noFill/>
            </p:spPr>
            <p:txBody>
              <a:bodyPr wrap="square" rtlCol="0">
                <a:spAutoFit/>
              </a:bodyPr>
              <a:lstStyle/>
              <a:p>
                <a:pPr algn="ctr"/>
                <a:r>
                  <a:rPr kumimoji="1" lang="en-US" altLang="ja-JP" dirty="0">
                    <a:solidFill>
                      <a:srgbClr val="0432FF"/>
                    </a:solidFill>
                    <a:latin typeface="Meiryo" panose="020B0604030504040204" pitchFamily="34" charset="-128"/>
                    <a:ea typeface="Meiryo" panose="020B0604030504040204" pitchFamily="34" charset="-128"/>
                  </a:rPr>
                  <a:t>Cyber Space</a:t>
                </a:r>
              </a:p>
            </p:txBody>
          </p:sp>
        </p:grpSp>
        <p:pic>
          <p:nvPicPr>
            <p:cNvPr id="47" name="図 46">
              <a:extLst>
                <a:ext uri="{FF2B5EF4-FFF2-40B4-BE49-F238E27FC236}">
                  <a16:creationId xmlns:a16="http://schemas.microsoft.com/office/drawing/2014/main" id="{577B197C-44BF-5C40-9DDA-0D1724F2B930}"/>
                </a:ext>
              </a:extLst>
            </p:cNvPr>
            <p:cNvPicPr>
              <a:picLocks noChangeAspect="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132446" y="1485100"/>
              <a:ext cx="814557" cy="814557"/>
            </a:xfrm>
            <a:prstGeom prst="rect">
              <a:avLst/>
            </a:prstGeom>
            <a:effectLst>
              <a:outerShdw blurRad="50800" dist="38100" dir="2700000" algn="tl" rotWithShape="0">
                <a:prstClr val="black">
                  <a:alpha val="40000"/>
                </a:prstClr>
              </a:outerShdw>
            </a:effectLst>
          </p:spPr>
        </p:pic>
      </p:grpSp>
      <p:pic>
        <p:nvPicPr>
          <p:cNvPr id="48" name="図 47">
            <a:extLst>
              <a:ext uri="{FF2B5EF4-FFF2-40B4-BE49-F238E27FC236}">
                <a16:creationId xmlns:a16="http://schemas.microsoft.com/office/drawing/2014/main" id="{33DF2CFB-E451-2045-8CDC-AECE0371E511}"/>
              </a:ext>
            </a:extLst>
          </p:cNvPr>
          <p:cNvPicPr>
            <a:picLocks noChangeAspect="1"/>
          </p:cNvPicPr>
          <p:nvPr/>
        </p:nvPicPr>
        <p:blipFill>
          <a:blip r:embed="rId11"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095216" y="5416834"/>
            <a:ext cx="737219" cy="737219"/>
          </a:xfrm>
          <a:prstGeom prst="rect">
            <a:avLst/>
          </a:prstGeom>
          <a:effectLst>
            <a:outerShdw blurRad="50800" dist="38100" dir="2700000" algn="tl" rotWithShape="0">
              <a:prstClr val="black">
                <a:alpha val="40000"/>
              </a:prstClr>
            </a:outerShdw>
          </a:effectLst>
        </p:spPr>
      </p:pic>
      <p:pic>
        <p:nvPicPr>
          <p:cNvPr id="54" name="図 53">
            <a:extLst>
              <a:ext uri="{FF2B5EF4-FFF2-40B4-BE49-F238E27FC236}">
                <a16:creationId xmlns:a16="http://schemas.microsoft.com/office/drawing/2014/main" id="{9B74077C-05A9-2D4D-A87D-B36AB9B7818E}"/>
              </a:ext>
            </a:extLst>
          </p:cNvPr>
          <p:cNvPicPr>
            <a:picLocks noChangeAspect="1"/>
          </p:cNvPicPr>
          <p:nvPr/>
        </p:nvPicPr>
        <p:blipFill>
          <a:blip r:embed="rId1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813555" y="5291260"/>
            <a:ext cx="912636" cy="912636"/>
          </a:xfrm>
          <a:prstGeom prst="rect">
            <a:avLst/>
          </a:prstGeom>
          <a:effectLst>
            <a:outerShdw blurRad="50800" dist="38100" dir="2700000" algn="tl" rotWithShape="0">
              <a:prstClr val="black">
                <a:alpha val="40000"/>
              </a:prstClr>
            </a:outerShdw>
          </a:effectLst>
        </p:spPr>
      </p:pic>
      <p:grpSp>
        <p:nvGrpSpPr>
          <p:cNvPr id="3" name="グループ化 2">
            <a:extLst>
              <a:ext uri="{FF2B5EF4-FFF2-40B4-BE49-F238E27FC236}">
                <a16:creationId xmlns:a16="http://schemas.microsoft.com/office/drawing/2014/main" id="{E2386411-4117-1D46-B825-EB802D563C03}"/>
              </a:ext>
            </a:extLst>
          </p:cNvPr>
          <p:cNvGrpSpPr/>
          <p:nvPr/>
        </p:nvGrpSpPr>
        <p:grpSpPr>
          <a:xfrm>
            <a:off x="5456417" y="2605413"/>
            <a:ext cx="2619073" cy="2129424"/>
            <a:chOff x="5456417" y="2605413"/>
            <a:chExt cx="2619073" cy="2129424"/>
          </a:xfrm>
        </p:grpSpPr>
        <p:sp>
          <p:nvSpPr>
            <p:cNvPr id="43" name="右矢印 42">
              <a:extLst>
                <a:ext uri="{FF2B5EF4-FFF2-40B4-BE49-F238E27FC236}">
                  <a16:creationId xmlns:a16="http://schemas.microsoft.com/office/drawing/2014/main" id="{E3CB456D-54C0-334B-B0A8-C11523C5BB96}"/>
                </a:ext>
              </a:extLst>
            </p:cNvPr>
            <p:cNvSpPr/>
            <p:nvPr/>
          </p:nvSpPr>
          <p:spPr>
            <a:xfrm rot="16200000">
              <a:off x="5701242" y="2360588"/>
              <a:ext cx="2129424" cy="2619073"/>
            </a:xfrm>
            <a:prstGeom prst="rightArrow">
              <a:avLst>
                <a:gd name="adj1" fmla="val 64797"/>
                <a:gd name="adj2" fmla="val 50000"/>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44" name="テキスト ボックス 43">
              <a:extLst>
                <a:ext uri="{FF2B5EF4-FFF2-40B4-BE49-F238E27FC236}">
                  <a16:creationId xmlns:a16="http://schemas.microsoft.com/office/drawing/2014/main" id="{82E91642-5884-B740-BC4C-2004A250841A}"/>
                </a:ext>
              </a:extLst>
            </p:cNvPr>
            <p:cNvSpPr txBox="1"/>
            <p:nvPr/>
          </p:nvSpPr>
          <p:spPr>
            <a:xfrm>
              <a:off x="6092961" y="3404822"/>
              <a:ext cx="1338828" cy="369332"/>
            </a:xfrm>
            <a:prstGeom prst="rect">
              <a:avLst/>
            </a:prstGeom>
            <a:noFill/>
          </p:spPr>
          <p:txBody>
            <a:bodyPr wrap="none" rtlCol="0">
              <a:spAutoFit/>
            </a:bodyPr>
            <a:lstStyle/>
            <a:p>
              <a:pPr algn="ctr"/>
              <a:r>
                <a:rPr kumimoji="1" lang="ja-JP" altLang="en-US" b="1">
                  <a:solidFill>
                    <a:schemeClr val="bg1"/>
                  </a:solidFill>
                  <a:latin typeface="Meiryo" panose="020B0604030504040204" pitchFamily="34" charset="-128"/>
                  <a:ea typeface="Meiryo" panose="020B0604030504040204" pitchFamily="34" charset="-128"/>
                </a:rPr>
                <a:t>デジタル化</a:t>
              </a:r>
              <a:endParaRPr kumimoji="1" lang="en-US" altLang="ja-JP" b="1" dirty="0">
                <a:solidFill>
                  <a:schemeClr val="bg1"/>
                </a:solidFill>
                <a:latin typeface="Meiryo" panose="020B0604030504040204" pitchFamily="34" charset="-128"/>
                <a:ea typeface="Meiryo" panose="020B0604030504040204" pitchFamily="34" charset="-128"/>
              </a:endParaRPr>
            </a:p>
          </p:txBody>
        </p:sp>
        <p:sp>
          <p:nvSpPr>
            <p:cNvPr id="7" name="テキスト ボックス 6">
              <a:extLst>
                <a:ext uri="{FF2B5EF4-FFF2-40B4-BE49-F238E27FC236}">
                  <a16:creationId xmlns:a16="http://schemas.microsoft.com/office/drawing/2014/main" id="{71464631-C86A-4A41-B87A-452DA589EFDA}"/>
                </a:ext>
              </a:extLst>
            </p:cNvPr>
            <p:cNvSpPr txBox="1"/>
            <p:nvPr/>
          </p:nvSpPr>
          <p:spPr>
            <a:xfrm>
              <a:off x="5898998" y="3825029"/>
              <a:ext cx="1726755" cy="707886"/>
            </a:xfrm>
            <a:prstGeom prst="rect">
              <a:avLst/>
            </a:prstGeom>
            <a:noFill/>
          </p:spPr>
          <p:txBody>
            <a:bodyPr wrap="none" rtlCol="0">
              <a:spAutoFit/>
            </a:bodyPr>
            <a:lstStyle/>
            <a:p>
              <a:pPr algn="ctr"/>
              <a:r>
                <a:rPr kumimoji="1" lang="ja-JP" altLang="en-US" sz="1000">
                  <a:solidFill>
                    <a:schemeClr val="bg1"/>
                  </a:solidFill>
                  <a:latin typeface="Meiryo" panose="020B0604030504040204" pitchFamily="34" charset="-128"/>
                  <a:ea typeface="Meiryo" panose="020B0604030504040204" pitchFamily="34" charset="-128"/>
                </a:rPr>
                <a:t>センサー・</a:t>
              </a:r>
              <a:r>
                <a:rPr kumimoji="1" lang="en-US" altLang="ja-JP" sz="1000" dirty="0">
                  <a:solidFill>
                    <a:schemeClr val="bg1"/>
                  </a:solidFill>
                  <a:latin typeface="Meiryo" panose="020B0604030504040204" pitchFamily="34" charset="-128"/>
                  <a:ea typeface="Meiryo" panose="020B0604030504040204" pitchFamily="34" charset="-128"/>
                </a:rPr>
                <a:t>web</a:t>
              </a:r>
              <a:r>
                <a:rPr kumimoji="1" lang="ja-JP" altLang="en-US" sz="1000">
                  <a:solidFill>
                    <a:schemeClr val="bg1"/>
                  </a:solidFill>
                  <a:latin typeface="Meiryo" panose="020B0604030504040204" pitchFamily="34" charset="-128"/>
                  <a:ea typeface="Meiryo" panose="020B0604030504040204" pitchFamily="34" charset="-128"/>
                </a:rPr>
                <a:t>・モバイル</a:t>
              </a:r>
              <a:endParaRPr kumimoji="1" lang="en-US" altLang="ja-JP" sz="1000" dirty="0">
                <a:solidFill>
                  <a:schemeClr val="bg1"/>
                </a:solidFill>
                <a:latin typeface="Meiryo" panose="020B0604030504040204" pitchFamily="34" charset="-128"/>
                <a:ea typeface="Meiryo" panose="020B0604030504040204" pitchFamily="34" charset="-128"/>
              </a:endParaRPr>
            </a:p>
            <a:p>
              <a:pPr algn="ctr"/>
              <a:r>
                <a:rPr kumimoji="1" lang="ja-JP" altLang="en-US" sz="1000">
                  <a:solidFill>
                    <a:schemeClr val="bg1"/>
                  </a:solidFill>
                  <a:latin typeface="Meiryo" panose="020B0604030504040204" pitchFamily="34" charset="-128"/>
                  <a:ea typeface="Meiryo" panose="020B0604030504040204" pitchFamily="34" charset="-128"/>
                </a:rPr>
                <a:t>などを介し</a:t>
              </a:r>
              <a:endParaRPr kumimoji="1" lang="en-US" altLang="ja-JP" sz="1000" dirty="0">
                <a:solidFill>
                  <a:schemeClr val="bg1"/>
                </a:solidFill>
                <a:latin typeface="Meiryo" panose="020B0604030504040204" pitchFamily="34" charset="-128"/>
                <a:ea typeface="Meiryo" panose="020B0604030504040204" pitchFamily="34" charset="-128"/>
              </a:endParaRPr>
            </a:p>
            <a:p>
              <a:pPr algn="ctr"/>
              <a:r>
                <a:rPr kumimoji="1" lang="ja-JP" altLang="en-US" sz="1000">
                  <a:solidFill>
                    <a:schemeClr val="bg1"/>
                  </a:solidFill>
                  <a:latin typeface="Meiryo" panose="020B0604030504040204" pitchFamily="34" charset="-128"/>
                  <a:ea typeface="Meiryo" panose="020B0604030504040204" pitchFamily="34" charset="-128"/>
                </a:rPr>
                <a:t>アナログをデジタルに</a:t>
              </a:r>
              <a:endParaRPr kumimoji="1" lang="en-US" altLang="ja-JP" sz="1000" dirty="0">
                <a:solidFill>
                  <a:schemeClr val="bg1"/>
                </a:solidFill>
                <a:latin typeface="Meiryo" panose="020B0604030504040204" pitchFamily="34" charset="-128"/>
                <a:ea typeface="Meiryo" panose="020B0604030504040204" pitchFamily="34" charset="-128"/>
              </a:endParaRPr>
            </a:p>
            <a:p>
              <a:pPr algn="ctr"/>
              <a:r>
                <a:rPr kumimoji="1" lang="ja-JP" altLang="en-US" sz="1000">
                  <a:solidFill>
                    <a:schemeClr val="bg1"/>
                  </a:solidFill>
                  <a:latin typeface="Meiryo" panose="020B0604030504040204" pitchFamily="34" charset="-128"/>
                  <a:ea typeface="Meiryo" panose="020B0604030504040204" pitchFamily="34" charset="-128"/>
                </a:rPr>
                <a:t>変換すること</a:t>
              </a:r>
            </a:p>
          </p:txBody>
        </p:sp>
      </p:grpSp>
      <p:grpSp>
        <p:nvGrpSpPr>
          <p:cNvPr id="29" name="グループ化 28">
            <a:extLst>
              <a:ext uri="{FF2B5EF4-FFF2-40B4-BE49-F238E27FC236}">
                <a16:creationId xmlns:a16="http://schemas.microsoft.com/office/drawing/2014/main" id="{646C65B1-1E3F-1B48-812D-C33827A0A2CC}"/>
              </a:ext>
            </a:extLst>
          </p:cNvPr>
          <p:cNvGrpSpPr/>
          <p:nvPr/>
        </p:nvGrpSpPr>
        <p:grpSpPr>
          <a:xfrm>
            <a:off x="2526195" y="2288578"/>
            <a:ext cx="1407076" cy="1007575"/>
            <a:chOff x="2526195" y="2288578"/>
            <a:chExt cx="1407076" cy="1007575"/>
          </a:xfrm>
        </p:grpSpPr>
        <p:grpSp>
          <p:nvGrpSpPr>
            <p:cNvPr id="11" name="グループ化 10">
              <a:extLst>
                <a:ext uri="{FF2B5EF4-FFF2-40B4-BE49-F238E27FC236}">
                  <a16:creationId xmlns:a16="http://schemas.microsoft.com/office/drawing/2014/main" id="{E0798C74-9574-3041-B84E-1073AE049FE9}"/>
                </a:ext>
              </a:extLst>
            </p:cNvPr>
            <p:cNvGrpSpPr/>
            <p:nvPr/>
          </p:nvGrpSpPr>
          <p:grpSpPr>
            <a:xfrm>
              <a:off x="2526195" y="2288578"/>
              <a:ext cx="1407076" cy="1007575"/>
              <a:chOff x="2526195" y="2288578"/>
              <a:chExt cx="1407076" cy="1007575"/>
            </a:xfrm>
          </p:grpSpPr>
          <p:sp>
            <p:nvSpPr>
              <p:cNvPr id="9" name="四角形吹き出し 8">
                <a:extLst>
                  <a:ext uri="{FF2B5EF4-FFF2-40B4-BE49-F238E27FC236}">
                    <a16:creationId xmlns:a16="http://schemas.microsoft.com/office/drawing/2014/main" id="{6BA7AE2B-D386-E449-9853-C25EFAF5E26C}"/>
                  </a:ext>
                </a:extLst>
              </p:cNvPr>
              <p:cNvSpPr/>
              <p:nvPr/>
            </p:nvSpPr>
            <p:spPr>
              <a:xfrm>
                <a:off x="2526195" y="2295989"/>
                <a:ext cx="1407076" cy="1000164"/>
              </a:xfrm>
              <a:prstGeom prst="wedgeRectCallout">
                <a:avLst>
                  <a:gd name="adj1" fmla="val -81778"/>
                  <a:gd name="adj2" fmla="val 50184"/>
                </a:avLst>
              </a:prstGeom>
              <a:solidFill>
                <a:schemeClr val="accent3">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テキスト ボックス 9">
                <a:extLst>
                  <a:ext uri="{FF2B5EF4-FFF2-40B4-BE49-F238E27FC236}">
                    <a16:creationId xmlns:a16="http://schemas.microsoft.com/office/drawing/2014/main" id="{7397C1D8-31B8-D64A-8FAC-8DB50DF85E19}"/>
                  </a:ext>
                </a:extLst>
              </p:cNvPr>
              <p:cNvSpPr txBox="1"/>
              <p:nvPr/>
            </p:nvSpPr>
            <p:spPr>
              <a:xfrm>
                <a:off x="2565809" y="2288578"/>
                <a:ext cx="1350050" cy="1000274"/>
              </a:xfrm>
              <a:prstGeom prst="rect">
                <a:avLst/>
              </a:prstGeom>
              <a:noFill/>
            </p:spPr>
            <p:txBody>
              <a:bodyPr wrap="none" rtlCol="0">
                <a:spAutoFit/>
              </a:bodyPr>
              <a:lstStyle/>
              <a:p>
                <a:r>
                  <a:rPr kumimoji="1" lang="en-US" altLang="ja-JP" sz="3200" b="1" dirty="0">
                    <a:solidFill>
                      <a:schemeClr val="bg1"/>
                    </a:solidFill>
                    <a:latin typeface="Meiryo" panose="020B0604030504040204" pitchFamily="34" charset="-128"/>
                    <a:ea typeface="Meiryo" panose="020B0604030504040204" pitchFamily="34" charset="-128"/>
                  </a:rPr>
                  <a:t>ICT</a:t>
                </a:r>
              </a:p>
              <a:p>
                <a:r>
                  <a:rPr kumimoji="1" lang="en-US" altLang="ja-JP" sz="900" dirty="0">
                    <a:solidFill>
                      <a:schemeClr val="bg1"/>
                    </a:solidFill>
                    <a:latin typeface="Meiryo" panose="020B0604030504040204" pitchFamily="34" charset="-128"/>
                    <a:ea typeface="Meiryo" panose="020B0604030504040204" pitchFamily="34" charset="-128"/>
                  </a:rPr>
                  <a:t>Information </a:t>
                </a:r>
              </a:p>
              <a:p>
                <a:r>
                  <a:rPr kumimoji="1" lang="en-US" altLang="ja-JP" sz="900" dirty="0">
                    <a:solidFill>
                      <a:schemeClr val="bg1"/>
                    </a:solidFill>
                    <a:latin typeface="Meiryo" panose="020B0604030504040204" pitchFamily="34" charset="-128"/>
                    <a:ea typeface="Meiryo" panose="020B0604030504040204" pitchFamily="34" charset="-128"/>
                  </a:rPr>
                  <a:t>and Communication </a:t>
                </a:r>
              </a:p>
              <a:p>
                <a:r>
                  <a:rPr kumimoji="1" lang="en-US" altLang="ja-JP" sz="900" dirty="0">
                    <a:solidFill>
                      <a:schemeClr val="bg1"/>
                    </a:solidFill>
                    <a:latin typeface="Meiryo" panose="020B0604030504040204" pitchFamily="34" charset="-128"/>
                    <a:ea typeface="Meiryo" panose="020B0604030504040204" pitchFamily="34" charset="-128"/>
                  </a:rPr>
                  <a:t>Technology</a:t>
                </a:r>
                <a:endParaRPr kumimoji="1" lang="ja-JP" altLang="en-US" sz="900">
                  <a:solidFill>
                    <a:schemeClr val="bg1"/>
                  </a:solidFill>
                  <a:latin typeface="Meiryo" panose="020B0604030504040204" pitchFamily="34" charset="-128"/>
                  <a:ea typeface="Meiryo" panose="020B0604030504040204" pitchFamily="34" charset="-128"/>
                </a:endParaRPr>
              </a:p>
            </p:txBody>
          </p:sp>
        </p:grpSp>
        <p:sp>
          <p:nvSpPr>
            <p:cNvPr id="15" name="正方形/長方形 14">
              <a:extLst>
                <a:ext uri="{FF2B5EF4-FFF2-40B4-BE49-F238E27FC236}">
                  <a16:creationId xmlns:a16="http://schemas.microsoft.com/office/drawing/2014/main" id="{A91C7F43-DDA1-BB45-8B7E-C07C1321267E}"/>
                </a:ext>
              </a:extLst>
            </p:cNvPr>
            <p:cNvSpPr/>
            <p:nvPr/>
          </p:nvSpPr>
          <p:spPr>
            <a:xfrm>
              <a:off x="3372120" y="2425172"/>
              <a:ext cx="543739" cy="307777"/>
            </a:xfrm>
            <a:prstGeom prst="rect">
              <a:avLst/>
            </a:prstGeom>
          </p:spPr>
          <p:txBody>
            <a:bodyPr wrap="none">
              <a:spAutoFit/>
            </a:bodyPr>
            <a:lstStyle/>
            <a:p>
              <a:pPr algn="r"/>
              <a:r>
                <a:rPr lang="ja-JP" altLang="en-US" sz="700">
                  <a:solidFill>
                    <a:schemeClr val="bg1"/>
                  </a:solidFill>
                  <a:latin typeface="Meiryo" panose="020B0604030504040204" pitchFamily="34" charset="-128"/>
                  <a:ea typeface="Meiryo" panose="020B0604030504040204" pitchFamily="34" charset="-128"/>
                </a:rPr>
                <a:t>情報通信</a:t>
              </a:r>
              <a:endParaRPr lang="en-US" altLang="ja-JP" sz="700" dirty="0">
                <a:solidFill>
                  <a:schemeClr val="bg1"/>
                </a:solidFill>
                <a:latin typeface="Meiryo" panose="020B0604030504040204" pitchFamily="34" charset="-128"/>
                <a:ea typeface="Meiryo" panose="020B0604030504040204" pitchFamily="34" charset="-128"/>
              </a:endParaRPr>
            </a:p>
            <a:p>
              <a:pPr algn="r"/>
              <a:r>
                <a:rPr lang="ja-JP" altLang="en-US" sz="700">
                  <a:solidFill>
                    <a:schemeClr val="bg1"/>
                  </a:solidFill>
                  <a:latin typeface="Meiryo" panose="020B0604030504040204" pitchFamily="34" charset="-128"/>
                  <a:ea typeface="Meiryo" panose="020B0604030504040204" pitchFamily="34" charset="-128"/>
                </a:rPr>
                <a:t>技術</a:t>
              </a:r>
              <a:endParaRPr lang="ja-JP" altLang="en-US" sz="700"/>
            </a:p>
          </p:txBody>
        </p:sp>
      </p:grpSp>
    </p:spTree>
    <p:extLst>
      <p:ext uri="{BB962C8B-B14F-4D97-AF65-F5344CB8AC3E}">
        <p14:creationId xmlns:p14="http://schemas.microsoft.com/office/powerpoint/2010/main" val="3728813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wipe(down)">
                                      <p:cBhvr>
                                        <p:cTn id="11" dur="500"/>
                                        <p:tgtEl>
                                          <p:spTgt spid="55"/>
                                        </p:tgtEl>
                                      </p:cBhvr>
                                    </p:animEffect>
                                  </p:childTnLst>
                                </p:cTn>
                              </p:par>
                            </p:childTnLst>
                          </p:cTn>
                        </p:par>
                      </p:childTnLst>
                    </p:cTn>
                  </p:par>
                  <p:par>
                    <p:cTn id="12" fill="hold">
                      <p:stCondLst>
                        <p:cond delay="indefinite"/>
                      </p:stCondLst>
                      <p:childTnLst>
                        <p:par>
                          <p:cTn id="13" fill="hold">
                            <p:stCondLst>
                              <p:cond delay="0"/>
                            </p:stCondLst>
                            <p:childTnLst>
                              <p:par>
                                <p:cTn id="14" presetID="53" presetClass="entr" presetSubtype="16" fill="hold" grpId="0" nodeType="click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p:cTn id="16" dur="500" fill="hold"/>
                                        <p:tgtEl>
                                          <p:spTgt spid="6"/>
                                        </p:tgtEl>
                                        <p:attrNameLst>
                                          <p:attrName>ppt_w</p:attrName>
                                        </p:attrNameLst>
                                      </p:cBhvr>
                                      <p:tavLst>
                                        <p:tav tm="0">
                                          <p:val>
                                            <p:fltVal val="0"/>
                                          </p:val>
                                        </p:tav>
                                        <p:tav tm="100000">
                                          <p:val>
                                            <p:strVal val="#ppt_w"/>
                                          </p:val>
                                        </p:tav>
                                      </p:tavLst>
                                    </p:anim>
                                    <p:anim calcmode="lin" valueType="num">
                                      <p:cBhvr>
                                        <p:cTn id="17" dur="500" fill="hold"/>
                                        <p:tgtEl>
                                          <p:spTgt spid="6"/>
                                        </p:tgtEl>
                                        <p:attrNameLst>
                                          <p:attrName>ppt_h</p:attrName>
                                        </p:attrNameLst>
                                      </p:cBhvr>
                                      <p:tavLst>
                                        <p:tav tm="0">
                                          <p:val>
                                            <p:fltVal val="0"/>
                                          </p:val>
                                        </p:tav>
                                        <p:tav tm="100000">
                                          <p:val>
                                            <p:strVal val="#ppt_h"/>
                                          </p:val>
                                        </p:tav>
                                      </p:tavLst>
                                    </p:anim>
                                    <p:animEffect transition="in" filter="fade">
                                      <p:cBhvr>
                                        <p:cTn id="18" dur="500"/>
                                        <p:tgtEl>
                                          <p:spTgt spid="6"/>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p:cTn id="21" dur="500" fill="hold"/>
                                        <p:tgtEl>
                                          <p:spTgt spid="5"/>
                                        </p:tgtEl>
                                        <p:attrNameLst>
                                          <p:attrName>ppt_w</p:attrName>
                                        </p:attrNameLst>
                                      </p:cBhvr>
                                      <p:tavLst>
                                        <p:tav tm="0">
                                          <p:val>
                                            <p:fltVal val="0"/>
                                          </p:val>
                                        </p:tav>
                                        <p:tav tm="100000">
                                          <p:val>
                                            <p:strVal val="#ppt_w"/>
                                          </p:val>
                                        </p:tav>
                                      </p:tavLst>
                                    </p:anim>
                                    <p:anim calcmode="lin" valueType="num">
                                      <p:cBhvr>
                                        <p:cTn id="22" dur="500" fill="hold"/>
                                        <p:tgtEl>
                                          <p:spTgt spid="5"/>
                                        </p:tgtEl>
                                        <p:attrNameLst>
                                          <p:attrName>ppt_h</p:attrName>
                                        </p:attrNameLst>
                                      </p:cBhvr>
                                      <p:tavLst>
                                        <p:tav tm="0">
                                          <p:val>
                                            <p:fltVal val="0"/>
                                          </p:val>
                                        </p:tav>
                                        <p:tav tm="100000">
                                          <p:val>
                                            <p:strVal val="#ppt_h"/>
                                          </p:val>
                                        </p:tav>
                                      </p:tavLst>
                                    </p:anim>
                                    <p:animEffect transition="in" filter="fade">
                                      <p:cBhvr>
                                        <p:cTn id="23" dur="500"/>
                                        <p:tgtEl>
                                          <p:spTgt spid="5"/>
                                        </p:tgtEl>
                                      </p:cBhvr>
                                    </p:animEffect>
                                  </p:childTnLst>
                                </p:cTn>
                              </p:par>
                            </p:childTnLst>
                          </p:cTn>
                        </p:par>
                        <p:par>
                          <p:cTn id="24" fill="hold">
                            <p:stCondLst>
                              <p:cond delay="500"/>
                            </p:stCondLst>
                            <p:childTnLst>
                              <p:par>
                                <p:cTn id="25" presetID="22" presetClass="entr" presetSubtype="8" fill="hold" nodeType="after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wipe(left)">
                                      <p:cBhvr>
                                        <p:cTn id="2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152400" y="152400"/>
            <a:ext cx="8991600" cy="533400"/>
          </a:xfrm>
        </p:spPr>
        <p:txBody>
          <a:bodyPr/>
          <a:lstStyle/>
          <a:p>
            <a:r>
              <a:rPr lang="ja-JP" altLang="en-US" sz="2800">
                <a:ea typeface="ＭＳ Ｐゴシック" charset="-128"/>
              </a:rPr>
              <a:t>クラウド利用における責任の所在と狙い</a:t>
            </a:r>
            <a:endParaRPr kumimoji="1" lang="ja-JP" altLang="en-US" sz="2800" dirty="0"/>
          </a:p>
        </p:txBody>
      </p:sp>
      <p:sp>
        <p:nvSpPr>
          <p:cNvPr id="3" name="正方形/長方形 2"/>
          <p:cNvSpPr/>
          <p:nvPr/>
        </p:nvSpPr>
        <p:spPr bwMode="auto">
          <a:xfrm>
            <a:off x="254621" y="3246642"/>
            <a:ext cx="6447271" cy="1066800"/>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defTabSz="914400" rtl="0" eaLnBrk="1" fontAlgn="base" latinLnBrk="0" hangingPunct="1">
              <a:lnSpc>
                <a:spcPct val="100000"/>
              </a:lnSpc>
              <a:spcBef>
                <a:spcPct val="20000"/>
              </a:spcBef>
              <a:spcAft>
                <a:spcPct val="0"/>
              </a:spcAft>
              <a:buClrTx/>
              <a:buSzTx/>
              <a:buFontTx/>
              <a:buNone/>
              <a:tabLst/>
            </a:pPr>
            <a:r>
              <a:rPr kumimoji="0" lang="ja-JP" altLang="en-US" sz="1600" b="1" i="0" u="none" strike="noStrike" cap="none" normalizeH="0" baseline="0">
                <a:ln>
                  <a:noFill/>
                </a:ln>
                <a:solidFill>
                  <a:schemeClr val="bg1"/>
                </a:solidFill>
                <a:effectLst>
                  <a:outerShdw blurRad="50800" dist="38100" dir="2700000" algn="tl" rotWithShape="0">
                    <a:prstClr val="black">
                      <a:alpha val="40000"/>
                    </a:prstClr>
                  </a:outerShdw>
                </a:effectLst>
                <a:latin typeface="メイリオ"/>
                <a:ea typeface="メイリオ"/>
                <a:cs typeface="メイリオ"/>
              </a:rPr>
              <a:t>プラットフォーム</a:t>
            </a:r>
            <a:endParaRPr kumimoji="0" lang="en-US" altLang="ja-JP" sz="1600" b="1" i="0" u="none" strike="noStrike" cap="none" normalizeH="0" baseline="0" dirty="0">
              <a:ln>
                <a:noFill/>
              </a:ln>
              <a:solidFill>
                <a:schemeClr val="bg1"/>
              </a:solidFill>
              <a:effectLst>
                <a:outerShdw blurRad="50800" dist="38100" dir="2700000" algn="tl" rotWithShape="0">
                  <a:prstClr val="black">
                    <a:alpha val="40000"/>
                  </a:prstClr>
                </a:outerShdw>
              </a:effectLst>
              <a:latin typeface="メイリオ"/>
              <a:ea typeface="メイリオ"/>
              <a:cs typeface="メイリオ"/>
            </a:endParaRPr>
          </a:p>
          <a:p>
            <a:pPr marL="0" marR="0" indent="0" defTabSz="914400" rtl="0" eaLnBrk="1" fontAlgn="base" latinLnBrk="0" hangingPunct="1">
              <a:lnSpc>
                <a:spcPct val="100000"/>
              </a:lnSpc>
              <a:spcBef>
                <a:spcPct val="20000"/>
              </a:spcBef>
              <a:spcAft>
                <a:spcPct val="0"/>
              </a:spcAft>
              <a:buClrTx/>
              <a:buSzTx/>
              <a:buFontTx/>
              <a:buNone/>
              <a:tabLst/>
            </a:pPr>
            <a:endParaRPr kumimoji="0" lang="en-US" altLang="ja-JP" dirty="0">
              <a:solidFill>
                <a:schemeClr val="bg1"/>
              </a:solidFill>
              <a:effectLst>
                <a:outerShdw blurRad="50800" dist="38100" dir="2700000" algn="tl" rotWithShape="0">
                  <a:prstClr val="black">
                    <a:alpha val="40000"/>
                  </a:prstClr>
                </a:outerShdw>
              </a:effectLst>
              <a:latin typeface="メイリオ"/>
              <a:ea typeface="メイリオ"/>
              <a:cs typeface="メイリオ"/>
            </a:endParaRPr>
          </a:p>
        </p:txBody>
      </p:sp>
      <p:sp>
        <p:nvSpPr>
          <p:cNvPr id="4" name="正方形/長方形 3"/>
          <p:cNvSpPr/>
          <p:nvPr/>
        </p:nvSpPr>
        <p:spPr bwMode="auto">
          <a:xfrm>
            <a:off x="254621" y="2103642"/>
            <a:ext cx="6447271" cy="1066800"/>
          </a:xfrm>
          <a:prstGeom prst="rect">
            <a:avLst/>
          </a:prstGeom>
          <a:solidFill>
            <a:srgbClr val="0432FF"/>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defTabSz="914400" rtl="0" eaLnBrk="1" fontAlgn="base" latinLnBrk="0" hangingPunct="1">
              <a:lnSpc>
                <a:spcPct val="100000"/>
              </a:lnSpc>
              <a:spcBef>
                <a:spcPct val="20000"/>
              </a:spcBef>
              <a:spcAft>
                <a:spcPct val="0"/>
              </a:spcAft>
              <a:buClrTx/>
              <a:buSzTx/>
              <a:buFontTx/>
              <a:buNone/>
              <a:tabLst/>
            </a:pPr>
            <a:r>
              <a:rPr kumimoji="0" lang="ja-JP" altLang="en-US" sz="1600" b="1" dirty="0">
                <a:solidFill>
                  <a:schemeClr val="bg1"/>
                </a:solidFill>
                <a:effectLst>
                  <a:outerShdw blurRad="50800" dist="38100" dir="2700000" algn="tl" rotWithShape="0">
                    <a:prstClr val="black">
                      <a:alpha val="40000"/>
                    </a:prstClr>
                  </a:outerShdw>
                </a:effectLst>
                <a:latin typeface="メイリオ"/>
                <a:ea typeface="メイリオ"/>
                <a:cs typeface="メイリオ"/>
              </a:rPr>
              <a:t>アプリケーション</a:t>
            </a:r>
            <a:endParaRPr kumimoji="0" lang="en-US" altLang="ja-JP" sz="1600" b="1" dirty="0">
              <a:solidFill>
                <a:schemeClr val="bg1"/>
              </a:solidFill>
              <a:effectLst>
                <a:outerShdw blurRad="50800" dist="38100" dir="2700000" algn="tl" rotWithShape="0">
                  <a:prstClr val="black">
                    <a:alpha val="40000"/>
                  </a:prstClr>
                </a:outerShdw>
              </a:effectLst>
              <a:latin typeface="メイリオ"/>
              <a:ea typeface="メイリオ"/>
              <a:cs typeface="メイリオ"/>
            </a:endParaRPr>
          </a:p>
          <a:p>
            <a:pPr marL="0" marR="0" indent="0" defTabSz="914400" rtl="0" eaLnBrk="1" fontAlgn="base" latinLnBrk="0" hangingPunct="1">
              <a:lnSpc>
                <a:spcPct val="100000"/>
              </a:lnSpc>
              <a:spcBef>
                <a:spcPct val="20000"/>
              </a:spcBef>
              <a:spcAft>
                <a:spcPct val="0"/>
              </a:spcAft>
              <a:buClrTx/>
              <a:buSzTx/>
              <a:buFontTx/>
              <a:buNone/>
              <a:tabLst/>
            </a:pPr>
            <a:endParaRPr kumimoji="0" lang="en-US" altLang="ja-JP" dirty="0">
              <a:solidFill>
                <a:schemeClr val="bg1"/>
              </a:solidFill>
              <a:effectLst>
                <a:outerShdw blurRad="50800" dist="38100" dir="2700000" algn="tl" rotWithShape="0">
                  <a:prstClr val="black">
                    <a:alpha val="40000"/>
                  </a:prstClr>
                </a:outerShdw>
              </a:effectLst>
              <a:latin typeface="メイリオ"/>
              <a:ea typeface="メイリオ"/>
              <a:cs typeface="メイリオ"/>
            </a:endParaRPr>
          </a:p>
        </p:txBody>
      </p:sp>
      <p:sp>
        <p:nvSpPr>
          <p:cNvPr id="5" name="正方形/長方形 4"/>
          <p:cNvSpPr/>
          <p:nvPr/>
        </p:nvSpPr>
        <p:spPr bwMode="auto">
          <a:xfrm>
            <a:off x="254621" y="4389642"/>
            <a:ext cx="6447271" cy="1066800"/>
          </a:xfrm>
          <a:prstGeom prst="rect">
            <a:avLst/>
          </a:prstGeom>
          <a:solidFill>
            <a:schemeClr val="accent2"/>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defTabSz="914400" rtl="0" eaLnBrk="1" fontAlgn="base" latinLnBrk="0" hangingPunct="1">
              <a:lnSpc>
                <a:spcPct val="100000"/>
              </a:lnSpc>
              <a:spcBef>
                <a:spcPct val="20000"/>
              </a:spcBef>
              <a:spcAft>
                <a:spcPct val="0"/>
              </a:spcAft>
              <a:buClrTx/>
              <a:buSzTx/>
              <a:buFontTx/>
              <a:buNone/>
              <a:tabLst/>
            </a:pPr>
            <a:r>
              <a:rPr kumimoji="0" lang="ja-JP" altLang="en-US" sz="1600" b="1" i="0" u="none" strike="noStrike" cap="none" normalizeH="0" baseline="0">
                <a:ln>
                  <a:noFill/>
                </a:ln>
                <a:solidFill>
                  <a:schemeClr val="bg1"/>
                </a:solidFill>
                <a:effectLst>
                  <a:outerShdw blurRad="50800" dist="38100" dir="2700000" algn="tl" rotWithShape="0">
                    <a:prstClr val="black">
                      <a:alpha val="40000"/>
                    </a:prstClr>
                  </a:outerShdw>
                </a:effectLst>
                <a:latin typeface="メイリオ"/>
                <a:ea typeface="メイリオ"/>
                <a:cs typeface="メイリオ"/>
              </a:rPr>
              <a:t>インフラストラクチャー</a:t>
            </a:r>
            <a:endParaRPr kumimoji="0" lang="en-US" altLang="ja-JP" sz="1600" b="1" i="0" u="none" strike="noStrike" cap="none" normalizeH="0" baseline="0" dirty="0">
              <a:ln>
                <a:noFill/>
              </a:ln>
              <a:solidFill>
                <a:schemeClr val="bg1"/>
              </a:solidFill>
              <a:effectLst>
                <a:outerShdw blurRad="50800" dist="38100" dir="2700000" algn="tl" rotWithShape="0">
                  <a:prstClr val="black">
                    <a:alpha val="40000"/>
                  </a:prstClr>
                </a:outerShdw>
              </a:effectLst>
              <a:latin typeface="メイリオ"/>
              <a:ea typeface="メイリオ"/>
              <a:cs typeface="メイリオ"/>
            </a:endParaRPr>
          </a:p>
          <a:p>
            <a:pPr marL="0" marR="0" indent="0" defTabSz="914400" rtl="0" eaLnBrk="1" fontAlgn="base" latinLnBrk="0" hangingPunct="1">
              <a:lnSpc>
                <a:spcPct val="100000"/>
              </a:lnSpc>
              <a:spcBef>
                <a:spcPct val="20000"/>
              </a:spcBef>
              <a:spcAft>
                <a:spcPct val="0"/>
              </a:spcAft>
              <a:buClrTx/>
              <a:buSzTx/>
              <a:buFontTx/>
              <a:buNone/>
              <a:tabLst/>
            </a:pPr>
            <a:endParaRPr kumimoji="0" lang="en-US" altLang="ja-JP" dirty="0">
              <a:solidFill>
                <a:schemeClr val="bg1"/>
              </a:solidFill>
              <a:effectLst>
                <a:outerShdw blurRad="50800" dist="38100" dir="2700000" algn="tl" rotWithShape="0">
                  <a:prstClr val="black">
                    <a:alpha val="40000"/>
                  </a:prstClr>
                </a:outerShdw>
              </a:effectLst>
              <a:latin typeface="メイリオ"/>
              <a:ea typeface="メイリオ"/>
              <a:cs typeface="メイリオ"/>
            </a:endParaRPr>
          </a:p>
        </p:txBody>
      </p:sp>
      <p:sp>
        <p:nvSpPr>
          <p:cNvPr id="7" name="AutoShape 50"/>
          <p:cNvSpPr>
            <a:spLocks noChangeArrowheads="1"/>
          </p:cNvSpPr>
          <p:nvPr/>
        </p:nvSpPr>
        <p:spPr bwMode="auto">
          <a:xfrm>
            <a:off x="4690538" y="3331119"/>
            <a:ext cx="888066" cy="2051895"/>
          </a:xfrm>
          <a:prstGeom prst="roundRect">
            <a:avLst>
              <a:gd name="adj" fmla="val 0"/>
            </a:avLst>
          </a:prstGeom>
          <a:solidFill>
            <a:srgbClr val="7030A0"/>
          </a:solidFill>
          <a:ln>
            <a:noFill/>
            <a:headEnd/>
            <a:tailEn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spcBef>
                <a:spcPts val="0"/>
              </a:spcBef>
              <a:defRPr/>
            </a:pPr>
            <a:endParaRPr lang="en-US" altLang="ja-JP" sz="1200" dirty="0">
              <a:solidFill>
                <a:srgbClr val="FFFFFF"/>
              </a:solidFill>
              <a:latin typeface="メイリオ"/>
              <a:ea typeface="メイリオ"/>
              <a:cs typeface="メイリオ"/>
            </a:endParaRPr>
          </a:p>
          <a:p>
            <a:pPr algn="ctr">
              <a:spcBef>
                <a:spcPts val="0"/>
              </a:spcBef>
              <a:defRPr/>
            </a:pPr>
            <a:endParaRPr lang="en-US" altLang="ja-JP" sz="1200" dirty="0">
              <a:solidFill>
                <a:srgbClr val="FFFFFF"/>
              </a:solidFill>
              <a:latin typeface="メイリオ"/>
              <a:ea typeface="メイリオ"/>
              <a:cs typeface="メイリオ"/>
            </a:endParaRPr>
          </a:p>
          <a:p>
            <a:pPr algn="ctr">
              <a:spcBef>
                <a:spcPts val="0"/>
              </a:spcBef>
              <a:defRPr/>
            </a:pPr>
            <a:endParaRPr lang="en-US" altLang="ja-JP" sz="1200" dirty="0">
              <a:solidFill>
                <a:srgbClr val="FFFFFF"/>
              </a:solidFill>
              <a:latin typeface="メイリオ"/>
              <a:ea typeface="メイリオ"/>
              <a:cs typeface="メイリオ"/>
            </a:endParaRPr>
          </a:p>
          <a:p>
            <a:pPr algn="ctr">
              <a:spcBef>
                <a:spcPts val="0"/>
              </a:spcBef>
              <a:defRPr/>
            </a:pPr>
            <a:r>
              <a:rPr lang="ja-JP" altLang="en-US" sz="1200">
                <a:solidFill>
                  <a:srgbClr val="FFFFFF"/>
                </a:solidFill>
                <a:latin typeface="メイリオ"/>
                <a:ea typeface="メイリオ"/>
                <a:cs typeface="メイリオ"/>
              </a:rPr>
              <a:t>クラウド</a:t>
            </a:r>
            <a:endParaRPr lang="en-US" altLang="ja-JP" sz="1200" dirty="0">
              <a:solidFill>
                <a:srgbClr val="FFFFFF"/>
              </a:solidFill>
              <a:latin typeface="メイリオ"/>
              <a:ea typeface="メイリオ"/>
              <a:cs typeface="メイリオ"/>
            </a:endParaRPr>
          </a:p>
          <a:p>
            <a:pPr algn="ctr">
              <a:spcBef>
                <a:spcPts val="0"/>
              </a:spcBef>
              <a:defRPr/>
            </a:pPr>
            <a:r>
              <a:rPr lang="ja-JP" altLang="en-US" sz="1200">
                <a:solidFill>
                  <a:srgbClr val="FFFFFF"/>
                </a:solidFill>
                <a:latin typeface="メイリオ"/>
                <a:ea typeface="メイリオ"/>
                <a:cs typeface="メイリオ"/>
              </a:rPr>
              <a:t>サービス</a:t>
            </a:r>
            <a:endParaRPr lang="en-US" altLang="ja-JP" sz="1200" dirty="0">
              <a:solidFill>
                <a:srgbClr val="FFFFFF"/>
              </a:solidFill>
              <a:latin typeface="メイリオ"/>
              <a:ea typeface="メイリオ"/>
              <a:cs typeface="メイリオ"/>
            </a:endParaRPr>
          </a:p>
          <a:p>
            <a:pPr algn="ctr">
              <a:spcBef>
                <a:spcPts val="0"/>
              </a:spcBef>
              <a:defRPr/>
            </a:pPr>
            <a:r>
              <a:rPr lang="ja-JP" altLang="en-US" sz="1200" dirty="0">
                <a:solidFill>
                  <a:srgbClr val="FFFFFF"/>
                </a:solidFill>
                <a:latin typeface="メイリオ"/>
                <a:ea typeface="メイリオ"/>
                <a:cs typeface="メイリオ"/>
              </a:rPr>
              <a:t>事業者</a:t>
            </a:r>
            <a:endParaRPr lang="en-US" altLang="ja-JP" sz="1200" dirty="0">
              <a:solidFill>
                <a:srgbClr val="FFFFFF"/>
              </a:solidFill>
              <a:latin typeface="メイリオ"/>
              <a:ea typeface="メイリオ"/>
              <a:cs typeface="メイリオ"/>
            </a:endParaRPr>
          </a:p>
          <a:p>
            <a:pPr algn="ctr">
              <a:spcBef>
                <a:spcPts val="0"/>
              </a:spcBef>
              <a:defRPr/>
            </a:pPr>
            <a:endParaRPr lang="en-US" altLang="ja-JP" sz="1200" dirty="0">
              <a:solidFill>
                <a:srgbClr val="FFFFFF"/>
              </a:solidFill>
              <a:latin typeface="メイリオ"/>
              <a:ea typeface="メイリオ"/>
              <a:cs typeface="メイリオ"/>
            </a:endParaRPr>
          </a:p>
          <a:p>
            <a:pPr algn="ctr">
              <a:spcBef>
                <a:spcPts val="0"/>
              </a:spcBef>
              <a:defRPr/>
            </a:pPr>
            <a:endParaRPr lang="en-US" altLang="ja-JP" sz="1200" dirty="0">
              <a:solidFill>
                <a:srgbClr val="FFFFFF"/>
              </a:solidFill>
              <a:latin typeface="メイリオ"/>
              <a:ea typeface="メイリオ"/>
              <a:cs typeface="メイリオ"/>
            </a:endParaRPr>
          </a:p>
          <a:p>
            <a:pPr algn="ctr">
              <a:spcBef>
                <a:spcPts val="0"/>
              </a:spcBef>
              <a:defRPr/>
            </a:pPr>
            <a:endParaRPr lang="en-US" altLang="ja-JP" sz="1200" dirty="0">
              <a:solidFill>
                <a:srgbClr val="FFFFFF"/>
              </a:solidFill>
              <a:latin typeface="メイリオ"/>
              <a:ea typeface="メイリオ"/>
              <a:cs typeface="メイリオ"/>
            </a:endParaRPr>
          </a:p>
          <a:p>
            <a:pPr algn="ctr">
              <a:spcBef>
                <a:spcPts val="0"/>
              </a:spcBef>
              <a:defRPr/>
            </a:pPr>
            <a:endParaRPr lang="en-US" altLang="ja-JP" sz="1200" dirty="0">
              <a:solidFill>
                <a:srgbClr val="FFFFFF"/>
              </a:solidFill>
              <a:latin typeface="メイリオ"/>
              <a:ea typeface="メイリオ"/>
              <a:cs typeface="メイリオ"/>
            </a:endParaRPr>
          </a:p>
          <a:p>
            <a:pPr algn="ctr">
              <a:spcBef>
                <a:spcPts val="0"/>
              </a:spcBef>
              <a:defRPr/>
            </a:pPr>
            <a:endParaRPr lang="en-US" altLang="ja-JP" sz="1200" dirty="0">
              <a:solidFill>
                <a:srgbClr val="FFFFFF"/>
              </a:solidFill>
              <a:latin typeface="メイリオ"/>
              <a:ea typeface="メイリオ"/>
              <a:cs typeface="メイリオ"/>
            </a:endParaRPr>
          </a:p>
        </p:txBody>
      </p:sp>
      <p:sp>
        <p:nvSpPr>
          <p:cNvPr id="10" name="AutoShape 51"/>
          <p:cNvSpPr>
            <a:spLocks noChangeArrowheads="1"/>
          </p:cNvSpPr>
          <p:nvPr/>
        </p:nvSpPr>
        <p:spPr bwMode="auto">
          <a:xfrm>
            <a:off x="3773416" y="4465451"/>
            <a:ext cx="879057" cy="906943"/>
          </a:xfrm>
          <a:prstGeom prst="roundRect">
            <a:avLst>
              <a:gd name="adj" fmla="val 0"/>
            </a:avLst>
          </a:prstGeom>
          <a:solidFill>
            <a:srgbClr val="7030A0"/>
          </a:solidFill>
          <a:ln>
            <a:noFill/>
            <a:headEnd/>
            <a:tailEn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spcBef>
                <a:spcPts val="0"/>
              </a:spcBef>
              <a:defRPr/>
            </a:pPr>
            <a:r>
              <a:rPr lang="ja-JP" altLang="en-US" sz="1200">
                <a:solidFill>
                  <a:srgbClr val="FFFFFF"/>
                </a:solidFill>
                <a:latin typeface="メイリオ"/>
                <a:ea typeface="メイリオ"/>
                <a:cs typeface="メイリオ"/>
              </a:rPr>
              <a:t>クラウド</a:t>
            </a:r>
            <a:endParaRPr lang="en-US" altLang="ja-JP" sz="1200" dirty="0">
              <a:solidFill>
                <a:srgbClr val="FFFFFF"/>
              </a:solidFill>
              <a:latin typeface="メイリオ"/>
              <a:ea typeface="メイリオ"/>
              <a:cs typeface="メイリオ"/>
            </a:endParaRPr>
          </a:p>
          <a:p>
            <a:pPr algn="ctr">
              <a:spcBef>
                <a:spcPts val="0"/>
              </a:spcBef>
              <a:defRPr/>
            </a:pPr>
            <a:r>
              <a:rPr lang="ja-JP" altLang="en-US" sz="1200">
                <a:solidFill>
                  <a:srgbClr val="FFFFFF"/>
                </a:solidFill>
                <a:latin typeface="メイリオ"/>
                <a:ea typeface="メイリオ"/>
                <a:cs typeface="メイリオ"/>
              </a:rPr>
              <a:t>サービス</a:t>
            </a:r>
            <a:endParaRPr lang="en-US" altLang="ja-JP" sz="1200" dirty="0">
              <a:solidFill>
                <a:srgbClr val="FFFFFF"/>
              </a:solidFill>
              <a:latin typeface="メイリオ"/>
              <a:ea typeface="メイリオ"/>
              <a:cs typeface="メイリオ"/>
            </a:endParaRPr>
          </a:p>
          <a:p>
            <a:pPr algn="ctr">
              <a:spcBef>
                <a:spcPts val="0"/>
              </a:spcBef>
              <a:defRPr/>
            </a:pPr>
            <a:r>
              <a:rPr lang="ja-JP" altLang="en-US" sz="1200" dirty="0">
                <a:solidFill>
                  <a:srgbClr val="FFFFFF"/>
                </a:solidFill>
                <a:latin typeface="メイリオ"/>
                <a:ea typeface="メイリオ"/>
                <a:cs typeface="メイリオ"/>
              </a:rPr>
              <a:t>事業者</a:t>
            </a:r>
            <a:endParaRPr lang="en-US" altLang="ja-JP" sz="1200" dirty="0">
              <a:solidFill>
                <a:srgbClr val="FFFFFF"/>
              </a:solidFill>
              <a:latin typeface="メイリオ"/>
              <a:ea typeface="メイリオ"/>
              <a:cs typeface="メイリオ"/>
            </a:endParaRPr>
          </a:p>
        </p:txBody>
      </p:sp>
      <p:sp>
        <p:nvSpPr>
          <p:cNvPr id="13" name="AutoShape 49"/>
          <p:cNvSpPr>
            <a:spLocks noChangeArrowheads="1"/>
          </p:cNvSpPr>
          <p:nvPr/>
        </p:nvSpPr>
        <p:spPr bwMode="auto">
          <a:xfrm>
            <a:off x="5625362" y="2177498"/>
            <a:ext cx="888066" cy="3194896"/>
          </a:xfrm>
          <a:prstGeom prst="roundRect">
            <a:avLst>
              <a:gd name="adj" fmla="val 0"/>
            </a:avLst>
          </a:prstGeom>
          <a:solidFill>
            <a:srgbClr val="7030A0"/>
          </a:solidFill>
          <a:ln>
            <a:noFill/>
            <a:headEnd/>
            <a:tailEn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spcBef>
                <a:spcPts val="0"/>
              </a:spcBef>
              <a:defRPr/>
            </a:pPr>
            <a:r>
              <a:rPr lang="ja-JP" altLang="en-US" sz="1200">
                <a:solidFill>
                  <a:srgbClr val="FFFFFF"/>
                </a:solidFill>
                <a:latin typeface="メイリオ"/>
                <a:ea typeface="メイリオ"/>
                <a:cs typeface="メイリオ"/>
              </a:rPr>
              <a:t>クラウド</a:t>
            </a:r>
            <a:endParaRPr lang="en-US" altLang="ja-JP" sz="1200" dirty="0">
              <a:solidFill>
                <a:srgbClr val="FFFFFF"/>
              </a:solidFill>
              <a:latin typeface="メイリオ"/>
              <a:ea typeface="メイリオ"/>
              <a:cs typeface="メイリオ"/>
            </a:endParaRPr>
          </a:p>
          <a:p>
            <a:pPr algn="ctr">
              <a:spcBef>
                <a:spcPts val="0"/>
              </a:spcBef>
              <a:defRPr/>
            </a:pPr>
            <a:r>
              <a:rPr lang="ja-JP" altLang="en-US" sz="1200">
                <a:solidFill>
                  <a:srgbClr val="FFFFFF"/>
                </a:solidFill>
                <a:latin typeface="メイリオ"/>
                <a:ea typeface="メイリオ"/>
                <a:cs typeface="メイリオ"/>
              </a:rPr>
              <a:t>サービス</a:t>
            </a:r>
            <a:endParaRPr lang="en-US" altLang="ja-JP" sz="1200" dirty="0">
              <a:solidFill>
                <a:srgbClr val="FFFFFF"/>
              </a:solidFill>
              <a:latin typeface="メイリオ"/>
              <a:ea typeface="メイリオ"/>
              <a:cs typeface="メイリオ"/>
            </a:endParaRPr>
          </a:p>
          <a:p>
            <a:pPr algn="ctr">
              <a:spcBef>
                <a:spcPts val="0"/>
              </a:spcBef>
              <a:defRPr/>
            </a:pPr>
            <a:r>
              <a:rPr lang="ja-JP" altLang="en-US" sz="1200" dirty="0">
                <a:solidFill>
                  <a:srgbClr val="FFFFFF"/>
                </a:solidFill>
                <a:latin typeface="メイリオ"/>
                <a:ea typeface="メイリオ"/>
                <a:cs typeface="メイリオ"/>
              </a:rPr>
              <a:t>事業者</a:t>
            </a:r>
            <a:endParaRPr lang="en-US" altLang="ja-JP" sz="1200" dirty="0">
              <a:solidFill>
                <a:srgbClr val="FFFFFF"/>
              </a:solidFill>
              <a:latin typeface="メイリオ"/>
              <a:ea typeface="メイリオ"/>
              <a:cs typeface="メイリオ"/>
            </a:endParaRPr>
          </a:p>
        </p:txBody>
      </p:sp>
      <p:sp>
        <p:nvSpPr>
          <p:cNvPr id="16" name="AutoShape 50"/>
          <p:cNvSpPr>
            <a:spLocks noChangeArrowheads="1"/>
          </p:cNvSpPr>
          <p:nvPr/>
        </p:nvSpPr>
        <p:spPr bwMode="auto">
          <a:xfrm>
            <a:off x="4714176" y="5531757"/>
            <a:ext cx="888066" cy="379717"/>
          </a:xfrm>
          <a:prstGeom prst="roundRect">
            <a:avLst>
              <a:gd name="adj" fmla="val 0"/>
            </a:avLst>
          </a:prstGeom>
          <a:solidFill>
            <a:srgbClr val="0070C0"/>
          </a:solidFill>
          <a:ln>
            <a:noFill/>
            <a:headEnd/>
            <a:tailEn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spcBef>
                <a:spcPts val="0"/>
              </a:spcBef>
              <a:defRPr/>
            </a:pPr>
            <a:r>
              <a:rPr lang="en-US" altLang="ja-JP" sz="1200" dirty="0" err="1">
                <a:solidFill>
                  <a:srgbClr val="FFFFFF"/>
                </a:solidFill>
                <a:latin typeface="メイリオ"/>
                <a:ea typeface="メイリオ"/>
                <a:cs typeface="メイリオ"/>
              </a:rPr>
              <a:t>PaaS</a:t>
            </a:r>
            <a:endParaRPr lang="en-US" altLang="ja-JP" sz="1200" dirty="0">
              <a:solidFill>
                <a:srgbClr val="FFFFFF"/>
              </a:solidFill>
              <a:latin typeface="メイリオ"/>
              <a:ea typeface="メイリオ"/>
              <a:cs typeface="メイリオ"/>
            </a:endParaRPr>
          </a:p>
        </p:txBody>
      </p:sp>
      <p:sp>
        <p:nvSpPr>
          <p:cNvPr id="17" name="AutoShape 51"/>
          <p:cNvSpPr>
            <a:spLocks noChangeArrowheads="1"/>
          </p:cNvSpPr>
          <p:nvPr/>
        </p:nvSpPr>
        <p:spPr bwMode="auto">
          <a:xfrm>
            <a:off x="3792466" y="5532251"/>
            <a:ext cx="879057" cy="377271"/>
          </a:xfrm>
          <a:prstGeom prst="roundRect">
            <a:avLst>
              <a:gd name="adj" fmla="val 0"/>
            </a:avLst>
          </a:prstGeom>
          <a:solidFill>
            <a:schemeClr val="accent2"/>
          </a:solidFill>
          <a:ln>
            <a:noFill/>
            <a:headEnd/>
            <a:tailEn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spcBef>
                <a:spcPts val="0"/>
              </a:spcBef>
              <a:defRPr/>
            </a:pPr>
            <a:r>
              <a:rPr lang="en-US" altLang="ja-JP" sz="1200" dirty="0" err="1">
                <a:solidFill>
                  <a:srgbClr val="FFFFFF"/>
                </a:solidFill>
                <a:latin typeface="メイリオ"/>
                <a:ea typeface="メイリオ"/>
                <a:cs typeface="メイリオ"/>
              </a:rPr>
              <a:t>IaaS</a:t>
            </a:r>
            <a:endParaRPr lang="en-US" altLang="ja-JP" sz="1200" dirty="0">
              <a:solidFill>
                <a:srgbClr val="FFFFFF"/>
              </a:solidFill>
              <a:latin typeface="メイリオ"/>
              <a:ea typeface="メイリオ"/>
              <a:cs typeface="メイリオ"/>
            </a:endParaRPr>
          </a:p>
        </p:txBody>
      </p:sp>
      <p:sp>
        <p:nvSpPr>
          <p:cNvPr id="18" name="AutoShape 49"/>
          <p:cNvSpPr>
            <a:spLocks noChangeArrowheads="1"/>
          </p:cNvSpPr>
          <p:nvPr/>
        </p:nvSpPr>
        <p:spPr bwMode="auto">
          <a:xfrm>
            <a:off x="5644412" y="5529804"/>
            <a:ext cx="888066" cy="379718"/>
          </a:xfrm>
          <a:prstGeom prst="roundRect">
            <a:avLst>
              <a:gd name="adj" fmla="val 0"/>
            </a:avLst>
          </a:prstGeom>
          <a:solidFill>
            <a:srgbClr val="0432FF"/>
          </a:solidFill>
          <a:ln>
            <a:noFill/>
            <a:headEnd/>
            <a:tailEn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spcBef>
                <a:spcPts val="0"/>
              </a:spcBef>
              <a:defRPr/>
            </a:pPr>
            <a:r>
              <a:rPr lang="en-US" altLang="ja-JP" sz="1200" dirty="0" err="1">
                <a:solidFill>
                  <a:srgbClr val="FFFFFF"/>
                </a:solidFill>
                <a:latin typeface="メイリオ"/>
                <a:ea typeface="メイリオ"/>
                <a:cs typeface="メイリオ"/>
              </a:rPr>
              <a:t>SaaS</a:t>
            </a:r>
            <a:endParaRPr lang="en-US" altLang="ja-JP" sz="1200" dirty="0">
              <a:solidFill>
                <a:srgbClr val="FFFFFF"/>
              </a:solidFill>
              <a:latin typeface="メイリオ"/>
              <a:ea typeface="メイリオ"/>
              <a:cs typeface="メイリオ"/>
            </a:endParaRPr>
          </a:p>
        </p:txBody>
      </p:sp>
      <p:sp>
        <p:nvSpPr>
          <p:cNvPr id="19" name="AutoShape 49"/>
          <p:cNvSpPr>
            <a:spLocks noChangeArrowheads="1"/>
          </p:cNvSpPr>
          <p:nvPr/>
        </p:nvSpPr>
        <p:spPr bwMode="auto">
          <a:xfrm>
            <a:off x="2833800" y="2177889"/>
            <a:ext cx="888066" cy="3194896"/>
          </a:xfrm>
          <a:prstGeom prst="roundRect">
            <a:avLst>
              <a:gd name="adj" fmla="val 0"/>
            </a:avLst>
          </a:prstGeom>
          <a:solidFill>
            <a:schemeClr val="accent3">
              <a:lumMod val="75000"/>
            </a:schemeClr>
          </a:solidFill>
          <a:ln>
            <a:noFill/>
            <a:headEnd/>
            <a:tailEn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wrap="none" anchor="ctr"/>
          <a:lstStyle/>
          <a:p>
            <a:pPr algn="ctr">
              <a:spcBef>
                <a:spcPts val="0"/>
              </a:spcBef>
              <a:defRPr/>
            </a:pPr>
            <a:r>
              <a:rPr lang="ja-JP" altLang="en-US" sz="1200" dirty="0">
                <a:solidFill>
                  <a:srgbClr val="FFFFFF"/>
                </a:solidFill>
                <a:latin typeface="メイリオ"/>
                <a:ea typeface="メイリオ"/>
                <a:cs typeface="メイリオ"/>
              </a:rPr>
              <a:t>ユーザー</a:t>
            </a:r>
            <a:endParaRPr lang="en-US" altLang="ja-JP" sz="1200" dirty="0">
              <a:solidFill>
                <a:srgbClr val="FFFFFF"/>
              </a:solidFill>
              <a:latin typeface="メイリオ"/>
              <a:ea typeface="メイリオ"/>
              <a:cs typeface="メイリオ"/>
            </a:endParaRPr>
          </a:p>
        </p:txBody>
      </p:sp>
      <p:sp>
        <p:nvSpPr>
          <p:cNvPr id="20" name="AutoShape 51"/>
          <p:cNvSpPr>
            <a:spLocks noChangeArrowheads="1"/>
          </p:cNvSpPr>
          <p:nvPr/>
        </p:nvSpPr>
        <p:spPr bwMode="auto">
          <a:xfrm>
            <a:off x="2843985" y="5532642"/>
            <a:ext cx="879057" cy="377271"/>
          </a:xfrm>
          <a:prstGeom prst="roundRect">
            <a:avLst>
              <a:gd name="adj" fmla="val 0"/>
            </a:avLst>
          </a:prstGeom>
          <a:solidFill>
            <a:schemeClr val="tx1">
              <a:lumMod val="50000"/>
              <a:lumOff val="50000"/>
            </a:schemeClr>
          </a:solidFill>
          <a:ln>
            <a:noFill/>
            <a:headEnd/>
            <a:tailEn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spcBef>
                <a:spcPts val="0"/>
              </a:spcBef>
              <a:defRPr/>
            </a:pPr>
            <a:r>
              <a:rPr lang="ja-JP" altLang="en-US" sz="1200" dirty="0">
                <a:solidFill>
                  <a:srgbClr val="FFFFFF"/>
                </a:solidFill>
                <a:latin typeface="メイリオ"/>
                <a:ea typeface="メイリオ"/>
                <a:cs typeface="メイリオ"/>
              </a:rPr>
              <a:t>自社所有</a:t>
            </a:r>
            <a:endParaRPr lang="en-US" altLang="ja-JP" sz="1200" dirty="0">
              <a:solidFill>
                <a:srgbClr val="FFFFFF"/>
              </a:solidFill>
              <a:latin typeface="メイリオ"/>
              <a:ea typeface="メイリオ"/>
              <a:cs typeface="メイリオ"/>
            </a:endParaRPr>
          </a:p>
        </p:txBody>
      </p:sp>
      <p:sp>
        <p:nvSpPr>
          <p:cNvPr id="21" name="AutoShape 50"/>
          <p:cNvSpPr>
            <a:spLocks noChangeArrowheads="1"/>
          </p:cNvSpPr>
          <p:nvPr/>
        </p:nvSpPr>
        <p:spPr bwMode="auto">
          <a:xfrm>
            <a:off x="3763231" y="2179451"/>
            <a:ext cx="888066" cy="2051895"/>
          </a:xfrm>
          <a:prstGeom prst="roundRect">
            <a:avLst>
              <a:gd name="adj" fmla="val 0"/>
            </a:avLst>
          </a:prstGeom>
          <a:solidFill>
            <a:schemeClr val="accent3">
              <a:lumMod val="75000"/>
            </a:schemeClr>
          </a:solidFill>
          <a:ln>
            <a:noFill/>
            <a:headEnd/>
            <a:tailEn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wrap="none" anchor="ctr"/>
          <a:lstStyle/>
          <a:p>
            <a:pPr algn="ctr">
              <a:spcBef>
                <a:spcPts val="0"/>
              </a:spcBef>
              <a:defRPr/>
            </a:pPr>
            <a:r>
              <a:rPr lang="ja-JP" altLang="en-US" sz="1200" dirty="0">
                <a:solidFill>
                  <a:srgbClr val="FFFFFF"/>
                </a:solidFill>
                <a:latin typeface="メイリオ"/>
                <a:ea typeface="メイリオ"/>
                <a:cs typeface="メイリオ"/>
              </a:rPr>
              <a:t>ユーザー</a:t>
            </a:r>
            <a:endParaRPr lang="en-US" altLang="ja-JP" sz="1200" dirty="0">
              <a:solidFill>
                <a:srgbClr val="FFFFFF"/>
              </a:solidFill>
              <a:latin typeface="メイリオ"/>
              <a:ea typeface="メイリオ"/>
              <a:cs typeface="メイリオ"/>
            </a:endParaRPr>
          </a:p>
        </p:txBody>
      </p:sp>
      <p:sp>
        <p:nvSpPr>
          <p:cNvPr id="22" name="AutoShape 51"/>
          <p:cNvSpPr>
            <a:spLocks noChangeArrowheads="1"/>
          </p:cNvSpPr>
          <p:nvPr/>
        </p:nvSpPr>
        <p:spPr bwMode="auto">
          <a:xfrm>
            <a:off x="4695126" y="2179451"/>
            <a:ext cx="879057" cy="906943"/>
          </a:xfrm>
          <a:prstGeom prst="roundRect">
            <a:avLst>
              <a:gd name="adj" fmla="val 0"/>
            </a:avLst>
          </a:prstGeom>
          <a:solidFill>
            <a:schemeClr val="accent3">
              <a:lumMod val="75000"/>
            </a:schemeClr>
          </a:solidFill>
          <a:ln>
            <a:noFill/>
            <a:headEnd/>
            <a:tailEn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wrap="none" anchor="ctr"/>
          <a:lstStyle/>
          <a:p>
            <a:pPr algn="ctr">
              <a:spcBef>
                <a:spcPts val="0"/>
              </a:spcBef>
              <a:defRPr/>
            </a:pPr>
            <a:r>
              <a:rPr lang="ja-JP" altLang="en-US" sz="1200" dirty="0">
                <a:solidFill>
                  <a:srgbClr val="FFFFFF"/>
                </a:solidFill>
                <a:latin typeface="メイリオ"/>
                <a:ea typeface="メイリオ"/>
                <a:cs typeface="メイリオ"/>
              </a:rPr>
              <a:t>ユーザー</a:t>
            </a:r>
            <a:endParaRPr lang="en-US" altLang="ja-JP" sz="1200" dirty="0">
              <a:solidFill>
                <a:srgbClr val="FFFFFF"/>
              </a:solidFill>
              <a:latin typeface="メイリオ"/>
              <a:ea typeface="メイリオ"/>
              <a:cs typeface="メイリオ"/>
            </a:endParaRPr>
          </a:p>
        </p:txBody>
      </p:sp>
      <p:sp>
        <p:nvSpPr>
          <p:cNvPr id="23" name="テキスト ボックス 22">
            <a:extLst>
              <a:ext uri="{FF2B5EF4-FFF2-40B4-BE49-F238E27FC236}">
                <a16:creationId xmlns:a16="http://schemas.microsoft.com/office/drawing/2014/main" id="{7FA6E37D-FFF2-3444-882F-840CEF066660}"/>
              </a:ext>
            </a:extLst>
          </p:cNvPr>
          <p:cNvSpPr txBox="1"/>
          <p:nvPr/>
        </p:nvSpPr>
        <p:spPr>
          <a:xfrm>
            <a:off x="262440" y="2686675"/>
            <a:ext cx="1834121" cy="400110"/>
          </a:xfrm>
          <a:prstGeom prst="rect">
            <a:avLst/>
          </a:prstGeom>
          <a:noFill/>
        </p:spPr>
        <p:txBody>
          <a:bodyPr wrap="square" rtlCol="0">
            <a:spAutoFit/>
          </a:bodyPr>
          <a:lstStyle/>
          <a:p>
            <a:r>
              <a:rPr kumimoji="1" lang="ja-JP" altLang="en-US" sz="1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特定の業務処理</a:t>
            </a:r>
            <a:endParaRPr kumimoji="1" lang="en-US" altLang="ja-JP" sz="1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r>
              <a:rPr kumimoji="1" lang="ja-JP" altLang="en-US" sz="1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を行うための</a:t>
            </a:r>
            <a:r>
              <a:rPr kumimoji="1" lang="ja-JP" altLang="en-US" sz="1000" b="1" u="sng">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ソフトウェア</a:t>
            </a:r>
          </a:p>
        </p:txBody>
      </p:sp>
      <p:sp>
        <p:nvSpPr>
          <p:cNvPr id="24" name="テキスト ボックス 23">
            <a:extLst>
              <a:ext uri="{FF2B5EF4-FFF2-40B4-BE49-F238E27FC236}">
                <a16:creationId xmlns:a16="http://schemas.microsoft.com/office/drawing/2014/main" id="{3A8F68C7-3ECB-7946-A2A1-4BB7C803255A}"/>
              </a:ext>
            </a:extLst>
          </p:cNvPr>
          <p:cNvSpPr txBox="1"/>
          <p:nvPr/>
        </p:nvSpPr>
        <p:spPr>
          <a:xfrm>
            <a:off x="254621" y="3789477"/>
            <a:ext cx="2236510" cy="400110"/>
          </a:xfrm>
          <a:prstGeom prst="rect">
            <a:avLst/>
          </a:prstGeom>
          <a:noFill/>
        </p:spPr>
        <p:txBody>
          <a:bodyPr wrap="none" rtlCol="0">
            <a:spAutoFit/>
          </a:bodyPr>
          <a:lstStyle/>
          <a:p>
            <a:r>
              <a:rPr kumimoji="1" lang="ja-JP" altLang="en-US" sz="1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アプリケーションで共通に使う機能</a:t>
            </a:r>
            <a:endParaRPr kumimoji="1" lang="en-US" altLang="ja-JP" sz="1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r>
              <a:rPr kumimoji="1" lang="ja-JP" altLang="en-US" sz="1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を提供する</a:t>
            </a:r>
            <a:r>
              <a:rPr kumimoji="1" lang="ja-JP" altLang="en-US" sz="1000" b="1" u="sng">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ソフトウエア</a:t>
            </a:r>
          </a:p>
        </p:txBody>
      </p:sp>
      <p:sp>
        <p:nvSpPr>
          <p:cNvPr id="25" name="テキスト ボックス 24">
            <a:extLst>
              <a:ext uri="{FF2B5EF4-FFF2-40B4-BE49-F238E27FC236}">
                <a16:creationId xmlns:a16="http://schemas.microsoft.com/office/drawing/2014/main" id="{56FCBD1D-A5CE-A843-98A0-73726535EBAC}"/>
              </a:ext>
            </a:extLst>
          </p:cNvPr>
          <p:cNvSpPr txBox="1"/>
          <p:nvPr/>
        </p:nvSpPr>
        <p:spPr>
          <a:xfrm>
            <a:off x="262440" y="4948502"/>
            <a:ext cx="1851853" cy="400110"/>
          </a:xfrm>
          <a:prstGeom prst="rect">
            <a:avLst/>
          </a:prstGeom>
          <a:noFill/>
        </p:spPr>
        <p:txBody>
          <a:bodyPr wrap="none" rtlCol="0">
            <a:spAutoFit/>
          </a:bodyPr>
          <a:lstStyle/>
          <a:p>
            <a:r>
              <a:rPr kumimoji="1" lang="ja-JP" altLang="en-US" sz="1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ソフトウエアを動かすための</a:t>
            </a:r>
            <a:endParaRPr kumimoji="1" lang="en-US" altLang="ja-JP" sz="1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r>
              <a:rPr lang="ja-JP" altLang="en-US" sz="1000" b="1" u="sng">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ハードウェアや設備</a:t>
            </a:r>
            <a:endParaRPr kumimoji="1" lang="ja-JP" altLang="en-US" sz="1000" b="1" u="sng">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26" name="正方形/長方形 25">
            <a:extLst>
              <a:ext uri="{FF2B5EF4-FFF2-40B4-BE49-F238E27FC236}">
                <a16:creationId xmlns:a16="http://schemas.microsoft.com/office/drawing/2014/main" id="{A9A1CFA3-96EA-D745-9EB5-51EE9B1912CC}"/>
              </a:ext>
            </a:extLst>
          </p:cNvPr>
          <p:cNvSpPr/>
          <p:nvPr/>
        </p:nvSpPr>
        <p:spPr bwMode="auto">
          <a:xfrm>
            <a:off x="254621" y="1443302"/>
            <a:ext cx="6447271" cy="622240"/>
          </a:xfrm>
          <a:prstGeom prst="rect">
            <a:avLst/>
          </a:prstGeom>
          <a:solidFill>
            <a:schemeClr val="accent3">
              <a:lumMod val="40000"/>
              <a:lumOff val="60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defTabSz="914400" rtl="0" eaLnBrk="1" fontAlgn="base" latinLnBrk="0" hangingPunct="1">
              <a:lnSpc>
                <a:spcPct val="100000"/>
              </a:lnSpc>
              <a:spcBef>
                <a:spcPct val="20000"/>
              </a:spcBef>
              <a:spcAft>
                <a:spcPct val="0"/>
              </a:spcAft>
              <a:buClrTx/>
              <a:buSzTx/>
              <a:buFontTx/>
              <a:buNone/>
              <a:tabLst/>
            </a:pPr>
            <a:r>
              <a:rPr kumimoji="0" lang="ja-JP" altLang="en-US">
                <a:solidFill>
                  <a:schemeClr val="accent3">
                    <a:lumMod val="50000"/>
                  </a:schemeClr>
                </a:solidFill>
                <a:effectLst>
                  <a:outerShdw blurRad="50800" dist="38100" dir="2700000" algn="tl" rotWithShape="0">
                    <a:prstClr val="black">
                      <a:alpha val="40000"/>
                    </a:prstClr>
                  </a:outerShdw>
                </a:effectLst>
                <a:latin typeface="メイリオ"/>
                <a:ea typeface="メイリオ"/>
                <a:cs typeface="メイリオ"/>
              </a:rPr>
              <a:t>業務プロセス／処理</a:t>
            </a:r>
            <a:endParaRPr kumimoji="0" lang="en-US" altLang="ja-JP" dirty="0">
              <a:solidFill>
                <a:schemeClr val="accent3">
                  <a:lumMod val="50000"/>
                </a:schemeClr>
              </a:solidFill>
              <a:effectLst>
                <a:outerShdw blurRad="50800" dist="38100" dir="2700000" algn="tl" rotWithShape="0">
                  <a:prstClr val="black">
                    <a:alpha val="40000"/>
                  </a:prstClr>
                </a:outerShdw>
              </a:effectLst>
              <a:latin typeface="メイリオ"/>
              <a:ea typeface="メイリオ"/>
              <a:cs typeface="メイリオ"/>
            </a:endParaRPr>
          </a:p>
        </p:txBody>
      </p:sp>
      <p:sp>
        <p:nvSpPr>
          <p:cNvPr id="27" name="AutoShape 51">
            <a:extLst>
              <a:ext uri="{FF2B5EF4-FFF2-40B4-BE49-F238E27FC236}">
                <a16:creationId xmlns:a16="http://schemas.microsoft.com/office/drawing/2014/main" id="{E493DB72-44FE-7F45-ADE1-E4418ACE5228}"/>
              </a:ext>
            </a:extLst>
          </p:cNvPr>
          <p:cNvSpPr>
            <a:spLocks noChangeArrowheads="1"/>
          </p:cNvSpPr>
          <p:nvPr/>
        </p:nvSpPr>
        <p:spPr bwMode="auto">
          <a:xfrm>
            <a:off x="5644412" y="1529798"/>
            <a:ext cx="879057" cy="451601"/>
          </a:xfrm>
          <a:prstGeom prst="roundRect">
            <a:avLst>
              <a:gd name="adj" fmla="val 0"/>
            </a:avLst>
          </a:prstGeom>
          <a:solidFill>
            <a:schemeClr val="accent3">
              <a:lumMod val="75000"/>
            </a:schemeClr>
          </a:solidFill>
          <a:ln>
            <a:noFill/>
            <a:headEnd/>
            <a:tailEn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wrap="none" anchor="ctr"/>
          <a:lstStyle/>
          <a:p>
            <a:pPr algn="ctr">
              <a:spcBef>
                <a:spcPts val="0"/>
              </a:spcBef>
              <a:defRPr/>
            </a:pPr>
            <a:r>
              <a:rPr lang="ja-JP" altLang="en-US" sz="1200" dirty="0">
                <a:solidFill>
                  <a:srgbClr val="FFFFFF"/>
                </a:solidFill>
                <a:latin typeface="メイリオ"/>
                <a:ea typeface="メイリオ"/>
                <a:cs typeface="メイリオ"/>
              </a:rPr>
              <a:t>ユーザー</a:t>
            </a:r>
            <a:endParaRPr lang="en-US" altLang="ja-JP" sz="1200" dirty="0">
              <a:solidFill>
                <a:srgbClr val="FFFFFF"/>
              </a:solidFill>
              <a:latin typeface="メイリオ"/>
              <a:ea typeface="メイリオ"/>
              <a:cs typeface="メイリオ"/>
            </a:endParaRPr>
          </a:p>
        </p:txBody>
      </p:sp>
      <p:sp>
        <p:nvSpPr>
          <p:cNvPr id="28" name="AutoShape 51">
            <a:extLst>
              <a:ext uri="{FF2B5EF4-FFF2-40B4-BE49-F238E27FC236}">
                <a16:creationId xmlns:a16="http://schemas.microsoft.com/office/drawing/2014/main" id="{8C94506B-A201-6746-AE3D-F1965F19B188}"/>
              </a:ext>
            </a:extLst>
          </p:cNvPr>
          <p:cNvSpPr>
            <a:spLocks noChangeArrowheads="1"/>
          </p:cNvSpPr>
          <p:nvPr/>
        </p:nvSpPr>
        <p:spPr bwMode="auto">
          <a:xfrm>
            <a:off x="4714176" y="1531751"/>
            <a:ext cx="879057" cy="451601"/>
          </a:xfrm>
          <a:prstGeom prst="roundRect">
            <a:avLst>
              <a:gd name="adj" fmla="val 0"/>
            </a:avLst>
          </a:prstGeom>
          <a:solidFill>
            <a:schemeClr val="accent3">
              <a:lumMod val="75000"/>
            </a:schemeClr>
          </a:solidFill>
          <a:ln>
            <a:noFill/>
            <a:headEnd/>
            <a:tailEn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wrap="none" anchor="ctr"/>
          <a:lstStyle/>
          <a:p>
            <a:pPr algn="ctr">
              <a:spcBef>
                <a:spcPts val="0"/>
              </a:spcBef>
              <a:defRPr/>
            </a:pPr>
            <a:r>
              <a:rPr lang="ja-JP" altLang="en-US" sz="1200" dirty="0">
                <a:solidFill>
                  <a:srgbClr val="FFFFFF"/>
                </a:solidFill>
                <a:latin typeface="メイリオ"/>
                <a:ea typeface="メイリオ"/>
                <a:cs typeface="メイリオ"/>
              </a:rPr>
              <a:t>ユーザー</a:t>
            </a:r>
            <a:endParaRPr lang="en-US" altLang="ja-JP" sz="1200" dirty="0">
              <a:solidFill>
                <a:srgbClr val="FFFFFF"/>
              </a:solidFill>
              <a:latin typeface="メイリオ"/>
              <a:ea typeface="メイリオ"/>
              <a:cs typeface="メイリオ"/>
            </a:endParaRPr>
          </a:p>
        </p:txBody>
      </p:sp>
      <p:sp>
        <p:nvSpPr>
          <p:cNvPr id="29" name="AutoShape 51">
            <a:extLst>
              <a:ext uri="{FF2B5EF4-FFF2-40B4-BE49-F238E27FC236}">
                <a16:creationId xmlns:a16="http://schemas.microsoft.com/office/drawing/2014/main" id="{54F95354-6ABD-3343-91CF-8C772D9028EC}"/>
              </a:ext>
            </a:extLst>
          </p:cNvPr>
          <p:cNvSpPr>
            <a:spLocks noChangeArrowheads="1"/>
          </p:cNvSpPr>
          <p:nvPr/>
        </p:nvSpPr>
        <p:spPr bwMode="auto">
          <a:xfrm>
            <a:off x="3768656" y="1531751"/>
            <a:ext cx="879057" cy="451601"/>
          </a:xfrm>
          <a:prstGeom prst="roundRect">
            <a:avLst>
              <a:gd name="adj" fmla="val 0"/>
            </a:avLst>
          </a:prstGeom>
          <a:solidFill>
            <a:schemeClr val="accent3">
              <a:lumMod val="75000"/>
            </a:schemeClr>
          </a:solidFill>
          <a:ln>
            <a:noFill/>
            <a:headEnd/>
            <a:tailEn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wrap="none" anchor="ctr"/>
          <a:lstStyle/>
          <a:p>
            <a:pPr algn="ctr">
              <a:spcBef>
                <a:spcPts val="0"/>
              </a:spcBef>
              <a:defRPr/>
            </a:pPr>
            <a:r>
              <a:rPr lang="ja-JP" altLang="en-US" sz="1200" dirty="0">
                <a:solidFill>
                  <a:srgbClr val="FFFFFF"/>
                </a:solidFill>
                <a:latin typeface="メイリオ"/>
                <a:ea typeface="メイリオ"/>
                <a:cs typeface="メイリオ"/>
              </a:rPr>
              <a:t>ユーザー</a:t>
            </a:r>
            <a:endParaRPr lang="en-US" altLang="ja-JP" sz="1200" dirty="0">
              <a:solidFill>
                <a:srgbClr val="FFFFFF"/>
              </a:solidFill>
              <a:latin typeface="メイリオ"/>
              <a:ea typeface="メイリオ"/>
              <a:cs typeface="メイリオ"/>
            </a:endParaRPr>
          </a:p>
        </p:txBody>
      </p:sp>
      <p:sp>
        <p:nvSpPr>
          <p:cNvPr id="30" name="AutoShape 51">
            <a:extLst>
              <a:ext uri="{FF2B5EF4-FFF2-40B4-BE49-F238E27FC236}">
                <a16:creationId xmlns:a16="http://schemas.microsoft.com/office/drawing/2014/main" id="{DC5D7B60-B29D-0348-912F-987D70128682}"/>
              </a:ext>
            </a:extLst>
          </p:cNvPr>
          <p:cNvSpPr>
            <a:spLocks noChangeArrowheads="1"/>
          </p:cNvSpPr>
          <p:nvPr/>
        </p:nvSpPr>
        <p:spPr bwMode="auto">
          <a:xfrm>
            <a:off x="2843985" y="1532142"/>
            <a:ext cx="879057" cy="451601"/>
          </a:xfrm>
          <a:prstGeom prst="roundRect">
            <a:avLst>
              <a:gd name="adj" fmla="val 0"/>
            </a:avLst>
          </a:prstGeom>
          <a:solidFill>
            <a:schemeClr val="accent3">
              <a:lumMod val="75000"/>
            </a:schemeClr>
          </a:solidFill>
          <a:ln>
            <a:noFill/>
            <a:headEnd/>
            <a:tailEn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wrap="none" anchor="ctr"/>
          <a:lstStyle/>
          <a:p>
            <a:pPr algn="ctr">
              <a:spcBef>
                <a:spcPts val="0"/>
              </a:spcBef>
              <a:defRPr/>
            </a:pPr>
            <a:r>
              <a:rPr lang="ja-JP" altLang="en-US" sz="1200" dirty="0">
                <a:solidFill>
                  <a:srgbClr val="FFFFFF"/>
                </a:solidFill>
                <a:latin typeface="メイリオ"/>
                <a:ea typeface="メイリオ"/>
                <a:cs typeface="メイリオ"/>
              </a:rPr>
              <a:t>ユーザー</a:t>
            </a:r>
            <a:endParaRPr lang="en-US" altLang="ja-JP" sz="1200" dirty="0">
              <a:solidFill>
                <a:srgbClr val="FFFFFF"/>
              </a:solidFill>
              <a:latin typeface="メイリオ"/>
              <a:ea typeface="メイリオ"/>
              <a:cs typeface="メイリオ"/>
            </a:endParaRPr>
          </a:p>
        </p:txBody>
      </p:sp>
      <p:sp>
        <p:nvSpPr>
          <p:cNvPr id="6" name="テキスト ボックス 5">
            <a:extLst>
              <a:ext uri="{FF2B5EF4-FFF2-40B4-BE49-F238E27FC236}">
                <a16:creationId xmlns:a16="http://schemas.microsoft.com/office/drawing/2014/main" id="{93C87424-2DB0-C349-B8A1-0778B74174B3}"/>
              </a:ext>
            </a:extLst>
          </p:cNvPr>
          <p:cNvSpPr txBox="1"/>
          <p:nvPr/>
        </p:nvSpPr>
        <p:spPr>
          <a:xfrm>
            <a:off x="7000840" y="3177771"/>
            <a:ext cx="1794081" cy="1223412"/>
          </a:xfrm>
          <a:prstGeom prst="rect">
            <a:avLst/>
          </a:prstGeom>
          <a:noFill/>
        </p:spPr>
        <p:txBody>
          <a:bodyPr wrap="none" rtlCol="0">
            <a:spAutoFit/>
          </a:bodyPr>
          <a:lstStyle/>
          <a:p>
            <a:pPr marL="171450" indent="-171450">
              <a:buFont typeface="Wingdings" pitchFamily="2" charset="2"/>
              <a:buChar char="l"/>
            </a:pPr>
            <a:r>
              <a:rPr lang="ja-JP" altLang="en-US" sz="1400" b="1">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機能や性能の改善</a:t>
            </a:r>
            <a:endParaRPr lang="en-US" altLang="ja-JP" sz="1400" b="1" dirty="0">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marL="171450" indent="-171450">
              <a:buFont typeface="Wingdings" pitchFamily="2" charset="2"/>
              <a:buChar char="l"/>
            </a:pPr>
            <a:r>
              <a:rPr lang="ja-JP" altLang="en-US" sz="1400" b="1">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セキュリティ対策</a:t>
            </a:r>
            <a:endParaRPr lang="en-US" altLang="ja-JP" sz="1400" b="1" dirty="0">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marL="171450" indent="-171450">
              <a:buFont typeface="Wingdings" pitchFamily="2" charset="2"/>
              <a:buChar char="l"/>
            </a:pPr>
            <a:r>
              <a:rPr lang="ja-JP" altLang="en-US" sz="1400" b="1">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システム運用管理</a:t>
            </a:r>
            <a:endParaRPr lang="en-US" altLang="ja-JP" sz="1400" b="1" dirty="0">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marL="315913" lvl="1" indent="-166688">
              <a:buFont typeface="Wingdings" pitchFamily="2" charset="2"/>
              <a:buChar char="Ø"/>
            </a:pPr>
            <a:r>
              <a:rPr lang="ja-JP" altLang="en-US" sz="1050">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稼働</a:t>
            </a:r>
            <a:r>
              <a:rPr kumimoji="1" lang="ja-JP" altLang="en-US" sz="1050">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監視</a:t>
            </a:r>
            <a:endParaRPr kumimoji="1" lang="en-US" altLang="ja-JP" sz="1050" dirty="0">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marL="315913" lvl="1" indent="-166688">
              <a:buFont typeface="Wingdings" pitchFamily="2" charset="2"/>
              <a:buChar char="Ø"/>
            </a:pPr>
            <a:r>
              <a:rPr kumimoji="1" lang="ja-JP" altLang="en-US" sz="1050">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トラブル対応</a:t>
            </a:r>
            <a:endParaRPr kumimoji="1" lang="en-US" altLang="ja-JP" sz="1050" dirty="0">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marL="315913" lvl="1" indent="-166688">
              <a:buFont typeface="Wingdings" pitchFamily="2" charset="2"/>
              <a:buChar char="Ø"/>
            </a:pPr>
            <a:r>
              <a:rPr lang="ja-JP" altLang="en-US" sz="1050">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バックアップ</a:t>
            </a:r>
            <a:r>
              <a:rPr lang="en-US" altLang="ja-JP" sz="1050" dirty="0">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 </a:t>
            </a:r>
            <a:r>
              <a:rPr lang="ja-JP" altLang="en-US" sz="1050">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など</a:t>
            </a:r>
            <a:endParaRPr lang="en-US" altLang="ja-JP" sz="1050" dirty="0">
              <a:solidFill>
                <a:srgbClr val="C0000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8" name="右中かっこ 7">
            <a:extLst>
              <a:ext uri="{FF2B5EF4-FFF2-40B4-BE49-F238E27FC236}">
                <a16:creationId xmlns:a16="http://schemas.microsoft.com/office/drawing/2014/main" id="{9E632F12-1F60-6740-AA5A-AE62304D3AB7}"/>
              </a:ext>
            </a:extLst>
          </p:cNvPr>
          <p:cNvSpPr/>
          <p:nvPr/>
        </p:nvSpPr>
        <p:spPr>
          <a:xfrm>
            <a:off x="6812376" y="2103642"/>
            <a:ext cx="114672" cy="3352800"/>
          </a:xfrm>
          <a:prstGeom prst="rightBrace">
            <a:avLst>
              <a:gd name="adj1" fmla="val 8333"/>
              <a:gd name="adj2" fmla="val 47094"/>
            </a:avLst>
          </a:prstGeom>
          <a:ln>
            <a:solidFill>
              <a:schemeClr val="accent6">
                <a:lumMod val="50000"/>
              </a:schemeClr>
            </a:solid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sp>
        <p:nvSpPr>
          <p:cNvPr id="9" name="テキスト ボックス 8">
            <a:extLst>
              <a:ext uri="{FF2B5EF4-FFF2-40B4-BE49-F238E27FC236}">
                <a16:creationId xmlns:a16="http://schemas.microsoft.com/office/drawing/2014/main" id="{BE70B9F6-0BA1-B140-A023-C7CE7BB25B3F}"/>
              </a:ext>
            </a:extLst>
          </p:cNvPr>
          <p:cNvSpPr txBox="1"/>
          <p:nvPr/>
        </p:nvSpPr>
        <p:spPr>
          <a:xfrm>
            <a:off x="5676498" y="5998723"/>
            <a:ext cx="785793" cy="338554"/>
          </a:xfrm>
          <a:prstGeom prst="rect">
            <a:avLst/>
          </a:prstGeom>
          <a:noFill/>
        </p:spPr>
        <p:txBody>
          <a:bodyPr wrap="none" rtlCol="0">
            <a:spAutoFit/>
          </a:bodyPr>
          <a:lstStyle/>
          <a:p>
            <a:r>
              <a:rPr lang="en-US" altLang="ja-JP" sz="800" dirty="0">
                <a:solidFill>
                  <a:srgbClr val="0432FF"/>
                </a:solidFill>
                <a:latin typeface="Meiryo" panose="020B0604030504040204" pitchFamily="34" charset="-128"/>
                <a:ea typeface="Meiryo" panose="020B0604030504040204" pitchFamily="34" charset="-128"/>
              </a:rPr>
              <a:t>Software </a:t>
            </a:r>
          </a:p>
          <a:p>
            <a:r>
              <a:rPr lang="en-US" altLang="ja-JP" sz="800" dirty="0">
                <a:solidFill>
                  <a:srgbClr val="0432FF"/>
                </a:solidFill>
                <a:latin typeface="Meiryo" panose="020B0604030504040204" pitchFamily="34" charset="-128"/>
                <a:ea typeface="Meiryo" panose="020B0604030504040204" pitchFamily="34" charset="-128"/>
              </a:rPr>
              <a:t>as a Service</a:t>
            </a:r>
            <a:endParaRPr kumimoji="1" lang="ja-JP" altLang="en-US" sz="800">
              <a:solidFill>
                <a:srgbClr val="0432FF"/>
              </a:solidFill>
              <a:latin typeface="Meiryo" panose="020B0604030504040204" pitchFamily="34" charset="-128"/>
              <a:ea typeface="Meiryo" panose="020B0604030504040204" pitchFamily="34" charset="-128"/>
            </a:endParaRPr>
          </a:p>
        </p:txBody>
      </p:sp>
      <p:sp>
        <p:nvSpPr>
          <p:cNvPr id="31" name="テキスト ボックス 30">
            <a:extLst>
              <a:ext uri="{FF2B5EF4-FFF2-40B4-BE49-F238E27FC236}">
                <a16:creationId xmlns:a16="http://schemas.microsoft.com/office/drawing/2014/main" id="{D811FA04-4577-5247-8EC2-71856D9C4107}"/>
              </a:ext>
            </a:extLst>
          </p:cNvPr>
          <p:cNvSpPr txBox="1"/>
          <p:nvPr/>
        </p:nvSpPr>
        <p:spPr>
          <a:xfrm>
            <a:off x="4741674" y="5998723"/>
            <a:ext cx="785793" cy="338554"/>
          </a:xfrm>
          <a:prstGeom prst="rect">
            <a:avLst/>
          </a:prstGeom>
          <a:noFill/>
        </p:spPr>
        <p:txBody>
          <a:bodyPr wrap="none" rtlCol="0">
            <a:spAutoFit/>
          </a:bodyPr>
          <a:lstStyle/>
          <a:p>
            <a:r>
              <a:rPr lang="en-US" altLang="ja-JP" sz="800" dirty="0">
                <a:solidFill>
                  <a:srgbClr val="0070C0"/>
                </a:solidFill>
                <a:latin typeface="Meiryo" panose="020B0604030504040204" pitchFamily="34" charset="-128"/>
                <a:ea typeface="Meiryo" panose="020B0604030504040204" pitchFamily="34" charset="-128"/>
              </a:rPr>
              <a:t>Platform </a:t>
            </a:r>
          </a:p>
          <a:p>
            <a:r>
              <a:rPr lang="en-US" altLang="ja-JP" sz="800" dirty="0">
                <a:solidFill>
                  <a:srgbClr val="0070C0"/>
                </a:solidFill>
                <a:latin typeface="Meiryo" panose="020B0604030504040204" pitchFamily="34" charset="-128"/>
                <a:ea typeface="Meiryo" panose="020B0604030504040204" pitchFamily="34" charset="-128"/>
              </a:rPr>
              <a:t>as a Service</a:t>
            </a:r>
            <a:endParaRPr kumimoji="1" lang="ja-JP" altLang="en-US" sz="800">
              <a:solidFill>
                <a:srgbClr val="0070C0"/>
              </a:solidFill>
              <a:latin typeface="Meiryo" panose="020B0604030504040204" pitchFamily="34" charset="-128"/>
              <a:ea typeface="Meiryo" panose="020B0604030504040204" pitchFamily="34" charset="-128"/>
            </a:endParaRPr>
          </a:p>
        </p:txBody>
      </p:sp>
      <p:sp>
        <p:nvSpPr>
          <p:cNvPr id="32" name="テキスト ボックス 31">
            <a:extLst>
              <a:ext uri="{FF2B5EF4-FFF2-40B4-BE49-F238E27FC236}">
                <a16:creationId xmlns:a16="http://schemas.microsoft.com/office/drawing/2014/main" id="{DEAD3E43-0CEA-284F-A9BE-C5931C3BCF76}"/>
              </a:ext>
            </a:extLst>
          </p:cNvPr>
          <p:cNvSpPr txBox="1"/>
          <p:nvPr/>
        </p:nvSpPr>
        <p:spPr>
          <a:xfrm>
            <a:off x="3773416" y="6003494"/>
            <a:ext cx="910827" cy="338554"/>
          </a:xfrm>
          <a:prstGeom prst="rect">
            <a:avLst/>
          </a:prstGeom>
          <a:noFill/>
        </p:spPr>
        <p:txBody>
          <a:bodyPr wrap="none" rtlCol="0">
            <a:spAutoFit/>
          </a:bodyPr>
          <a:lstStyle/>
          <a:p>
            <a:r>
              <a:rPr lang="en-US" altLang="ja-JP" sz="800" dirty="0">
                <a:solidFill>
                  <a:schemeClr val="accent2">
                    <a:lumMod val="75000"/>
                  </a:schemeClr>
                </a:solidFill>
                <a:latin typeface="Meiryo" panose="020B0604030504040204" pitchFamily="34" charset="-128"/>
                <a:ea typeface="Meiryo" panose="020B0604030504040204" pitchFamily="34" charset="-128"/>
              </a:rPr>
              <a:t>Infrastructure </a:t>
            </a:r>
          </a:p>
          <a:p>
            <a:r>
              <a:rPr lang="en-US" altLang="ja-JP" sz="800" dirty="0">
                <a:solidFill>
                  <a:schemeClr val="accent2">
                    <a:lumMod val="75000"/>
                  </a:schemeClr>
                </a:solidFill>
                <a:latin typeface="Meiryo" panose="020B0604030504040204" pitchFamily="34" charset="-128"/>
                <a:ea typeface="Meiryo" panose="020B0604030504040204" pitchFamily="34" charset="-128"/>
              </a:rPr>
              <a:t>as a Service</a:t>
            </a:r>
            <a:endParaRPr kumimoji="1" lang="ja-JP" altLang="en-US" sz="800">
              <a:solidFill>
                <a:schemeClr val="accent2">
                  <a:lumMod val="75000"/>
                </a:schemeClr>
              </a:solidFill>
              <a:latin typeface="Meiryo" panose="020B0604030504040204" pitchFamily="34" charset="-128"/>
              <a:ea typeface="Meiryo" panose="020B0604030504040204" pitchFamily="34" charset="-128"/>
            </a:endParaRPr>
          </a:p>
        </p:txBody>
      </p:sp>
      <p:sp>
        <p:nvSpPr>
          <p:cNvPr id="33" name="テキスト ボックス 32">
            <a:extLst>
              <a:ext uri="{FF2B5EF4-FFF2-40B4-BE49-F238E27FC236}">
                <a16:creationId xmlns:a16="http://schemas.microsoft.com/office/drawing/2014/main" id="{BD7D4908-D7D5-B143-860E-59132E189F80}"/>
              </a:ext>
            </a:extLst>
          </p:cNvPr>
          <p:cNvSpPr txBox="1"/>
          <p:nvPr/>
        </p:nvSpPr>
        <p:spPr>
          <a:xfrm>
            <a:off x="2705845" y="6302685"/>
            <a:ext cx="3883735" cy="307777"/>
          </a:xfrm>
          <a:prstGeom prst="rect">
            <a:avLst/>
          </a:prstGeom>
          <a:noFill/>
        </p:spPr>
        <p:txBody>
          <a:bodyPr wrap="square" rtlCol="0">
            <a:spAutoFit/>
          </a:bodyPr>
          <a:lstStyle/>
          <a:p>
            <a:pPr algn="ctr"/>
            <a:r>
              <a:rPr lang="ja-JP" altLang="en-US" sz="140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ユーザー負担：</a:t>
            </a:r>
            <a:r>
              <a:rPr lang="ja-JP" altLang="en-US" sz="1400">
                <a:solidFill>
                  <a:schemeClr val="tx1">
                    <a:lumMod val="65000"/>
                    <a:lumOff val="35000"/>
                  </a:schemeClr>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自社所有</a:t>
            </a:r>
            <a:r>
              <a:rPr lang="en-US" altLang="ja-JP" sz="1400" dirty="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&gt;</a:t>
            </a:r>
            <a:r>
              <a:rPr lang="en-US" altLang="ja-JP" sz="1400" dirty="0">
                <a:solidFill>
                  <a:schemeClr val="accent2">
                    <a:lumMod val="75000"/>
                  </a:schemeClr>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IaaS</a:t>
            </a:r>
            <a:r>
              <a:rPr lang="en-US" altLang="ja-JP" sz="1400" dirty="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&gt;</a:t>
            </a:r>
            <a:r>
              <a:rPr lang="en-US" altLang="ja-JP" sz="1400" dirty="0">
                <a:solidFill>
                  <a:srgbClr val="0070C0"/>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PaaS</a:t>
            </a:r>
            <a:r>
              <a:rPr lang="en-US" altLang="ja-JP" sz="1400" dirty="0">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&gt;</a:t>
            </a:r>
            <a:r>
              <a:rPr lang="en-US" altLang="ja-JP" sz="1400" dirty="0">
                <a:solidFill>
                  <a:srgbClr val="0432FF"/>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SaaS</a:t>
            </a:r>
            <a:endParaRPr lang="en-US" altLang="ja-JP" sz="1200" dirty="0">
              <a:solidFill>
                <a:srgbClr val="0432FF"/>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34" name="テキスト ボックス 33">
            <a:extLst>
              <a:ext uri="{FF2B5EF4-FFF2-40B4-BE49-F238E27FC236}">
                <a16:creationId xmlns:a16="http://schemas.microsoft.com/office/drawing/2014/main" id="{4463F86B-44AB-E54B-B9E4-6D9C91349839}"/>
              </a:ext>
            </a:extLst>
          </p:cNvPr>
          <p:cNvSpPr txBox="1"/>
          <p:nvPr/>
        </p:nvSpPr>
        <p:spPr>
          <a:xfrm>
            <a:off x="6812376" y="970671"/>
            <a:ext cx="2018501" cy="430887"/>
          </a:xfrm>
          <a:prstGeom prst="rect">
            <a:avLst/>
          </a:prstGeom>
          <a:noFill/>
        </p:spPr>
        <p:txBody>
          <a:bodyPr wrap="none" rtlCol="0">
            <a:spAutoFit/>
          </a:bodyPr>
          <a:lstStyle/>
          <a:p>
            <a:r>
              <a:rPr lang="ja-JP" altLang="en-US" sz="1100">
                <a:solidFill>
                  <a:schemeClr val="accent6">
                    <a:lumMod val="75000"/>
                  </a:schemeClr>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事業の効率化や競争力の向上</a:t>
            </a:r>
            <a:endParaRPr lang="en-US" altLang="ja-JP" sz="1100" dirty="0">
              <a:solidFill>
                <a:schemeClr val="accent6">
                  <a:lumMod val="75000"/>
                </a:schemeClr>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r>
              <a:rPr lang="ja-JP" altLang="en-US" sz="1100">
                <a:solidFill>
                  <a:schemeClr val="accent6">
                    <a:lumMod val="75000"/>
                  </a:schemeClr>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のために経営資源を積極配分</a:t>
            </a:r>
            <a:endParaRPr lang="en-US" altLang="ja-JP" sz="1100" dirty="0">
              <a:solidFill>
                <a:schemeClr val="accent6">
                  <a:lumMod val="75000"/>
                </a:schemeClr>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35" name="正方形/長方形 34">
            <a:extLst>
              <a:ext uri="{FF2B5EF4-FFF2-40B4-BE49-F238E27FC236}">
                <a16:creationId xmlns:a16="http://schemas.microsoft.com/office/drawing/2014/main" id="{B3981D8E-BA50-1B4E-AC45-70E82E3A5080}"/>
              </a:ext>
            </a:extLst>
          </p:cNvPr>
          <p:cNvSpPr/>
          <p:nvPr/>
        </p:nvSpPr>
        <p:spPr bwMode="auto">
          <a:xfrm>
            <a:off x="262440" y="896250"/>
            <a:ext cx="6447271" cy="487325"/>
          </a:xfrm>
          <a:prstGeom prst="rect">
            <a:avLst/>
          </a:prstGeom>
          <a:solidFill>
            <a:schemeClr val="accent6">
              <a:lumMod val="7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dirty="0">
              <a:solidFill>
                <a:schemeClr val="accent3">
                  <a:lumMod val="50000"/>
                </a:schemeClr>
              </a:solidFill>
              <a:effectLst>
                <a:outerShdw blurRad="50800" dist="38100" dir="2700000" algn="tl" rotWithShape="0">
                  <a:prstClr val="black">
                    <a:alpha val="40000"/>
                  </a:prstClr>
                </a:outerShdw>
              </a:effectLst>
              <a:latin typeface="メイリオ"/>
              <a:ea typeface="メイリオ"/>
              <a:cs typeface="メイリオ"/>
            </a:endParaRPr>
          </a:p>
        </p:txBody>
      </p:sp>
      <p:sp>
        <p:nvSpPr>
          <p:cNvPr id="11" name="正方形/長方形 10">
            <a:extLst>
              <a:ext uri="{FF2B5EF4-FFF2-40B4-BE49-F238E27FC236}">
                <a16:creationId xmlns:a16="http://schemas.microsoft.com/office/drawing/2014/main" id="{9B805A95-8360-AD45-9739-1A458D230CE9}"/>
              </a:ext>
            </a:extLst>
          </p:cNvPr>
          <p:cNvSpPr/>
          <p:nvPr/>
        </p:nvSpPr>
        <p:spPr>
          <a:xfrm>
            <a:off x="3047493" y="997770"/>
            <a:ext cx="877163" cy="369332"/>
          </a:xfrm>
          <a:prstGeom prst="rect">
            <a:avLst/>
          </a:prstGeom>
        </p:spPr>
        <p:txBody>
          <a:bodyPr wrap="none">
            <a:spAutoFit/>
          </a:bodyPr>
          <a:lstStyle/>
          <a:p>
            <a:pPr algn="ctr" defTabSz="914400" fontAlgn="base">
              <a:spcBef>
                <a:spcPct val="20000"/>
              </a:spcBef>
              <a:spcAft>
                <a:spcPct val="0"/>
              </a:spcAft>
            </a:pPr>
            <a:r>
              <a:rPr kumimoji="0" lang="ja-JP" altLang="en-US">
                <a:solidFill>
                  <a:schemeClr val="bg1"/>
                </a:solidFill>
                <a:effectLst>
                  <a:outerShdw blurRad="50800" dist="38100" dir="2700000" algn="tl" rotWithShape="0">
                    <a:prstClr val="black">
                      <a:alpha val="40000"/>
                    </a:prstClr>
                  </a:outerShdw>
                </a:effectLst>
                <a:latin typeface="メイリオ"/>
                <a:ea typeface="メイリオ"/>
                <a:cs typeface="メイリオ"/>
              </a:rPr>
              <a:t>事　業</a:t>
            </a:r>
            <a:endParaRPr kumimoji="0" lang="en-US" altLang="ja-JP" dirty="0">
              <a:solidFill>
                <a:schemeClr val="bg1"/>
              </a:solidFill>
              <a:effectLst>
                <a:outerShdw blurRad="50800" dist="38100" dir="2700000" algn="tl" rotWithShape="0">
                  <a:prstClr val="black">
                    <a:alpha val="40000"/>
                  </a:prstClr>
                </a:outerShdw>
              </a:effectLst>
              <a:latin typeface="メイリオ"/>
              <a:ea typeface="メイリオ"/>
              <a:cs typeface="メイリオ"/>
            </a:endParaRPr>
          </a:p>
        </p:txBody>
      </p:sp>
      <p:sp>
        <p:nvSpPr>
          <p:cNvPr id="14" name="テキスト ボックス 13">
            <a:extLst>
              <a:ext uri="{FF2B5EF4-FFF2-40B4-BE49-F238E27FC236}">
                <a16:creationId xmlns:a16="http://schemas.microsoft.com/office/drawing/2014/main" id="{6D450371-B998-AA43-EDF8-E75D14590D91}"/>
              </a:ext>
            </a:extLst>
          </p:cNvPr>
          <p:cNvSpPr txBox="1"/>
          <p:nvPr/>
        </p:nvSpPr>
        <p:spPr>
          <a:xfrm>
            <a:off x="7000840" y="1465881"/>
            <a:ext cx="1838965" cy="577081"/>
          </a:xfrm>
          <a:prstGeom prst="rect">
            <a:avLst/>
          </a:prstGeom>
          <a:noFill/>
        </p:spPr>
        <p:txBody>
          <a:bodyPr wrap="none" rtlCol="0">
            <a:spAutoFit/>
          </a:bodyPr>
          <a:lstStyle/>
          <a:p>
            <a:pPr marL="171450" indent="-171450">
              <a:buFont typeface="Wingdings" pitchFamily="2" charset="2"/>
              <a:buChar char="Ø"/>
            </a:pPr>
            <a:r>
              <a:rPr kumimoji="1" lang="en-US" altLang="ja-JP" sz="1050" dirty="0">
                <a:solidFill>
                  <a:schemeClr val="accent3">
                    <a:lumMod val="75000"/>
                  </a:schemeClr>
                </a:solidFill>
                <a:latin typeface="Meiryo" panose="020B0604030504040204" pitchFamily="34" charset="-128"/>
                <a:ea typeface="Meiryo" panose="020B0604030504040204" pitchFamily="34" charset="-128"/>
              </a:rPr>
              <a:t>ID/</a:t>
            </a:r>
            <a:r>
              <a:rPr kumimoji="1" lang="ja-JP" altLang="en-US" sz="1050">
                <a:solidFill>
                  <a:schemeClr val="accent3">
                    <a:lumMod val="75000"/>
                  </a:schemeClr>
                </a:solidFill>
                <a:latin typeface="Meiryo" panose="020B0604030504040204" pitchFamily="34" charset="-128"/>
                <a:ea typeface="Meiryo" panose="020B0604030504040204" pitchFamily="34" charset="-128"/>
              </a:rPr>
              <a:t>パスワードの管理</a:t>
            </a:r>
            <a:endParaRPr kumimoji="1" lang="en-US" altLang="ja-JP" sz="1050" dirty="0">
              <a:solidFill>
                <a:schemeClr val="accent3">
                  <a:lumMod val="75000"/>
                </a:schemeClr>
              </a:solidFill>
              <a:latin typeface="Meiryo" panose="020B0604030504040204" pitchFamily="34" charset="-128"/>
              <a:ea typeface="Meiryo" panose="020B0604030504040204" pitchFamily="34" charset="-128"/>
            </a:endParaRPr>
          </a:p>
          <a:p>
            <a:pPr marL="171450" indent="-171450">
              <a:buFont typeface="Wingdings" pitchFamily="2" charset="2"/>
              <a:buChar char="Ø"/>
            </a:pPr>
            <a:r>
              <a:rPr kumimoji="1" lang="ja-JP" altLang="en-US" sz="1050">
                <a:solidFill>
                  <a:schemeClr val="accent3">
                    <a:lumMod val="75000"/>
                  </a:schemeClr>
                </a:solidFill>
                <a:latin typeface="Meiryo" panose="020B0604030504040204" pitchFamily="34" charset="-128"/>
                <a:ea typeface="Meiryo" panose="020B0604030504040204" pitchFamily="34" charset="-128"/>
              </a:rPr>
              <a:t>ユーザー権限の管理</a:t>
            </a:r>
            <a:endParaRPr kumimoji="1" lang="en-US" altLang="ja-JP" sz="1050" dirty="0">
              <a:solidFill>
                <a:schemeClr val="accent3">
                  <a:lumMod val="75000"/>
                </a:schemeClr>
              </a:solidFill>
              <a:latin typeface="Meiryo" panose="020B0604030504040204" pitchFamily="34" charset="-128"/>
              <a:ea typeface="Meiryo" panose="020B0604030504040204" pitchFamily="34" charset="-128"/>
            </a:endParaRPr>
          </a:p>
          <a:p>
            <a:pPr marL="171450" indent="-171450">
              <a:buFont typeface="Wingdings" pitchFamily="2" charset="2"/>
              <a:buChar char="Ø"/>
            </a:pPr>
            <a:r>
              <a:rPr lang="ja-JP" altLang="en-US" sz="1050">
                <a:solidFill>
                  <a:schemeClr val="accent3">
                    <a:lumMod val="75000"/>
                  </a:schemeClr>
                </a:solidFill>
                <a:latin typeface="Meiryo" panose="020B0604030504040204" pitchFamily="34" charset="-128"/>
                <a:ea typeface="Meiryo" panose="020B0604030504040204" pitchFamily="34" charset="-128"/>
              </a:rPr>
              <a:t>適切なシステム設定など</a:t>
            </a:r>
            <a:endParaRPr kumimoji="1" lang="ja-JP" altLang="en-US" sz="1050">
              <a:solidFill>
                <a:schemeClr val="accent3">
                  <a:lumMod val="75000"/>
                </a:schemeClr>
              </a:solidFill>
              <a:latin typeface="Meiryo" panose="020B0604030504040204" pitchFamily="34" charset="-128"/>
              <a:ea typeface="Meiryo" panose="020B0604030504040204" pitchFamily="34" charset="-128"/>
            </a:endParaRPr>
          </a:p>
        </p:txBody>
      </p:sp>
      <p:sp>
        <p:nvSpPr>
          <p:cNvPr id="15" name="テキスト ボックス 14">
            <a:extLst>
              <a:ext uri="{FF2B5EF4-FFF2-40B4-BE49-F238E27FC236}">
                <a16:creationId xmlns:a16="http://schemas.microsoft.com/office/drawing/2014/main" id="{9DC5B489-EDB9-3ECA-24D3-A69148109F80}"/>
              </a:ext>
            </a:extLst>
          </p:cNvPr>
          <p:cNvSpPr txBox="1"/>
          <p:nvPr/>
        </p:nvSpPr>
        <p:spPr>
          <a:xfrm>
            <a:off x="6980664" y="5017216"/>
            <a:ext cx="1879315" cy="830997"/>
          </a:xfrm>
          <a:prstGeom prst="rect">
            <a:avLst/>
          </a:prstGeom>
          <a:noFill/>
        </p:spPr>
        <p:txBody>
          <a:bodyPr wrap="square">
            <a:spAutoFit/>
          </a:bodyPr>
          <a:lstStyle/>
          <a:p>
            <a:r>
              <a:rPr lang="ja-JP" altLang="en-US" sz="1200" i="0">
                <a:solidFill>
                  <a:srgbClr val="0070C0"/>
                </a:solidFill>
                <a:effectLst/>
                <a:latin typeface="Meiryo" panose="020B0604030504040204" pitchFamily="34" charset="-128"/>
                <a:ea typeface="Meiryo" panose="020B0604030504040204" pitchFamily="34" charset="-128"/>
              </a:rPr>
              <a:t>クラウドサービスを使用するユーザー企業と提供するベンダー企業で責任範囲を共有</a:t>
            </a:r>
            <a:endParaRPr lang="ja-JP" altLang="en-US" sz="1200">
              <a:solidFill>
                <a:srgbClr val="0070C0"/>
              </a:solidFill>
              <a:latin typeface="Meiryo" panose="020B0604030504040204" pitchFamily="34" charset="-128"/>
              <a:ea typeface="Meiryo" panose="020B0604030504040204" pitchFamily="34" charset="-128"/>
            </a:endParaRPr>
          </a:p>
        </p:txBody>
      </p:sp>
      <p:sp>
        <p:nvSpPr>
          <p:cNvPr id="37" name="テキスト ボックス 36">
            <a:extLst>
              <a:ext uri="{FF2B5EF4-FFF2-40B4-BE49-F238E27FC236}">
                <a16:creationId xmlns:a16="http://schemas.microsoft.com/office/drawing/2014/main" id="{06B9D8AA-EAF0-A40E-46AD-0121BFD2CCD8}"/>
              </a:ext>
            </a:extLst>
          </p:cNvPr>
          <p:cNvSpPr txBox="1"/>
          <p:nvPr/>
        </p:nvSpPr>
        <p:spPr>
          <a:xfrm>
            <a:off x="6774935" y="4709439"/>
            <a:ext cx="2264337" cy="307777"/>
          </a:xfrm>
          <a:prstGeom prst="rect">
            <a:avLst/>
          </a:prstGeom>
          <a:noFill/>
        </p:spPr>
        <p:txBody>
          <a:bodyPr wrap="square">
            <a:spAutoFit/>
          </a:bodyPr>
          <a:lstStyle/>
          <a:p>
            <a:pPr algn="ctr" fontAlgn="base"/>
            <a:r>
              <a:rPr lang="ja-JP" altLang="en-US" sz="1400" b="1" i="0" u="sng">
                <a:solidFill>
                  <a:srgbClr val="0070C0"/>
                </a:solidFill>
                <a:effectLst/>
                <a:latin typeface="Meiryo" panose="020B0604030504040204" pitchFamily="34" charset="-128"/>
                <a:ea typeface="Meiryo" panose="020B0604030504040204" pitchFamily="34" charset="-128"/>
              </a:rPr>
              <a:t>共同責任範囲モデル</a:t>
            </a:r>
          </a:p>
        </p:txBody>
      </p:sp>
    </p:spTree>
    <p:extLst>
      <p:ext uri="{BB962C8B-B14F-4D97-AF65-F5344CB8AC3E}">
        <p14:creationId xmlns:p14="http://schemas.microsoft.com/office/powerpoint/2010/main" val="37974445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0" name="角丸四角形 169"/>
          <p:cNvSpPr/>
          <p:nvPr/>
        </p:nvSpPr>
        <p:spPr bwMode="auto">
          <a:xfrm>
            <a:off x="228601" y="2667000"/>
            <a:ext cx="8686797" cy="3124199"/>
          </a:xfrm>
          <a:prstGeom prst="roundRect">
            <a:avLst>
              <a:gd name="adj" fmla="val 0"/>
            </a:avLst>
          </a:prstGeom>
          <a:solidFill>
            <a:srgbClr val="FFFF99"/>
          </a:solidFill>
          <a:ln>
            <a:noFill/>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Meiryo" charset="-128"/>
              <a:ea typeface="Meiryo" charset="-128"/>
              <a:cs typeface="Meiryo" charset="-128"/>
            </a:endParaRPr>
          </a:p>
        </p:txBody>
      </p:sp>
      <p:sp>
        <p:nvSpPr>
          <p:cNvPr id="171" name="テキスト ボックス 170"/>
          <p:cNvSpPr txBox="1"/>
          <p:nvPr/>
        </p:nvSpPr>
        <p:spPr>
          <a:xfrm>
            <a:off x="3186278" y="5421868"/>
            <a:ext cx="2723823" cy="369332"/>
          </a:xfrm>
          <a:prstGeom prst="rect">
            <a:avLst/>
          </a:prstGeom>
          <a:noFill/>
        </p:spPr>
        <p:txBody>
          <a:bodyPr wrap="none" rtlCol="0">
            <a:spAutoFit/>
          </a:bodyPr>
          <a:lstStyle/>
          <a:p>
            <a:pPr algn="ctr"/>
            <a:r>
              <a:rPr kumimoji="1" lang="ja-JP" altLang="en-US" sz="1800" dirty="0">
                <a:solidFill>
                  <a:srgbClr val="008000"/>
                </a:solidFill>
                <a:latin typeface="Meiryo" charset="-128"/>
                <a:ea typeface="Meiryo" charset="-128"/>
                <a:cs typeface="Meiryo" charset="-128"/>
              </a:rPr>
              <a:t>ハイブリッド・クラウド</a:t>
            </a:r>
          </a:p>
        </p:txBody>
      </p:sp>
      <p:sp>
        <p:nvSpPr>
          <p:cNvPr id="13" name="角丸四角形 12"/>
          <p:cNvSpPr/>
          <p:nvPr/>
        </p:nvSpPr>
        <p:spPr bwMode="auto">
          <a:xfrm>
            <a:off x="3276600" y="2743200"/>
            <a:ext cx="5486400" cy="2579132"/>
          </a:xfrm>
          <a:prstGeom prst="roundRect">
            <a:avLst>
              <a:gd name="adj" fmla="val 0"/>
            </a:avLst>
          </a:prstGeom>
          <a:solidFill>
            <a:srgbClr val="33CC33"/>
          </a:solidFill>
          <a:ln>
            <a:noFill/>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Meiryo" charset="-128"/>
              <a:ea typeface="Meiryo" charset="-128"/>
              <a:cs typeface="Meiryo" charset="-128"/>
            </a:endParaRPr>
          </a:p>
        </p:txBody>
      </p:sp>
      <p:sp>
        <p:nvSpPr>
          <p:cNvPr id="153" name="テキスト ボックス 152"/>
          <p:cNvSpPr txBox="1"/>
          <p:nvPr/>
        </p:nvSpPr>
        <p:spPr>
          <a:xfrm>
            <a:off x="6095683" y="4394200"/>
            <a:ext cx="2031325" cy="461665"/>
          </a:xfrm>
          <a:prstGeom prst="rect">
            <a:avLst/>
          </a:prstGeom>
          <a:noFill/>
        </p:spPr>
        <p:txBody>
          <a:bodyPr wrap="none" rtlCol="0">
            <a:spAutoFit/>
          </a:bodyPr>
          <a:lstStyle/>
          <a:p>
            <a:pPr algn="ctr"/>
            <a:r>
              <a:rPr kumimoji="1" lang="ja-JP" altLang="en-US" sz="2400" dirty="0">
                <a:solidFill>
                  <a:srgbClr val="FFFFFF"/>
                </a:solidFill>
                <a:latin typeface="Meiryo" charset="-128"/>
                <a:ea typeface="Meiryo" charset="-128"/>
                <a:cs typeface="Meiryo" charset="-128"/>
              </a:rPr>
              <a:t>複数企業共用</a:t>
            </a:r>
          </a:p>
        </p:txBody>
      </p:sp>
      <p:sp>
        <p:nvSpPr>
          <p:cNvPr id="159" name="テキスト ボックス 158"/>
          <p:cNvSpPr txBox="1"/>
          <p:nvPr/>
        </p:nvSpPr>
        <p:spPr>
          <a:xfrm>
            <a:off x="4799062" y="4876800"/>
            <a:ext cx="2492990" cy="369332"/>
          </a:xfrm>
          <a:prstGeom prst="rect">
            <a:avLst/>
          </a:prstGeom>
          <a:noFill/>
        </p:spPr>
        <p:txBody>
          <a:bodyPr wrap="none" rtlCol="0">
            <a:spAutoFit/>
          </a:bodyPr>
          <a:lstStyle/>
          <a:p>
            <a:pPr algn="ctr"/>
            <a:r>
              <a:rPr kumimoji="1" lang="ja-JP" altLang="en-US" sz="1800" dirty="0">
                <a:solidFill>
                  <a:srgbClr val="FFFFFF"/>
                </a:solidFill>
                <a:latin typeface="Meiryo" charset="-128"/>
                <a:ea typeface="Meiryo" charset="-128"/>
                <a:cs typeface="Meiryo" charset="-128"/>
              </a:rPr>
              <a:t>パブリック・クラウド</a:t>
            </a:r>
          </a:p>
        </p:txBody>
      </p:sp>
      <p:sp>
        <p:nvSpPr>
          <p:cNvPr id="21506" name="Rectangle 2"/>
          <p:cNvSpPr>
            <a:spLocks noGrp="1" noChangeArrowheads="1"/>
          </p:cNvSpPr>
          <p:nvPr>
            <p:ph type="title"/>
          </p:nvPr>
        </p:nvSpPr>
        <p:spPr>
          <a:xfrm>
            <a:off x="230400" y="266402"/>
            <a:ext cx="8686800" cy="416221"/>
          </a:xfrm>
        </p:spPr>
        <p:txBody>
          <a:bodyPr lIns="0" rIns="0"/>
          <a:lstStyle/>
          <a:p>
            <a:r>
              <a:rPr lang="ja-JP" altLang="en-US" sz="2700" dirty="0"/>
              <a:t>クラウドの定義／配置モデル </a:t>
            </a:r>
            <a:r>
              <a:rPr lang="en-US" altLang="ja-JP" sz="2700" dirty="0"/>
              <a:t>(Deployment Model)</a:t>
            </a:r>
            <a:endParaRPr lang="ja-JP" altLang="en-US" sz="2700" dirty="0">
              <a:ea typeface="ＭＳ Ｐゴシック" charset="-128"/>
            </a:endParaRPr>
          </a:p>
        </p:txBody>
      </p:sp>
      <p:sp>
        <p:nvSpPr>
          <p:cNvPr id="156" name="角丸四角形 155"/>
          <p:cNvSpPr/>
          <p:nvPr/>
        </p:nvSpPr>
        <p:spPr bwMode="auto">
          <a:xfrm>
            <a:off x="390688" y="2743200"/>
            <a:ext cx="2723823" cy="2579132"/>
          </a:xfrm>
          <a:prstGeom prst="roundRect">
            <a:avLst>
              <a:gd name="adj" fmla="val 0"/>
            </a:avLst>
          </a:prstGeom>
          <a:solidFill>
            <a:schemeClr val="accent6">
              <a:lumMod val="20000"/>
              <a:lumOff val="80000"/>
            </a:schemeClr>
          </a:solidFill>
          <a:ln>
            <a:noFill/>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Meiryo" charset="-128"/>
              <a:ea typeface="Meiryo" charset="-128"/>
              <a:cs typeface="Meiryo" charset="-128"/>
            </a:endParaRPr>
          </a:p>
        </p:txBody>
      </p:sp>
      <p:pic>
        <p:nvPicPr>
          <p:cNvPr id="150" name="Picture 82" descr="server"/>
          <p:cNvPicPr>
            <a:picLocks noChangeAspect="1" noChangeArrowheads="1"/>
          </p:cNvPicPr>
          <p:nvPr/>
        </p:nvPicPr>
        <p:blipFill>
          <a:blip r:embed="rId3"/>
          <a:srcRect/>
          <a:stretch>
            <a:fillRect/>
          </a:stretch>
        </p:blipFill>
        <p:spPr bwMode="auto">
          <a:xfrm>
            <a:off x="914638" y="2925724"/>
            <a:ext cx="832252" cy="1258463"/>
          </a:xfrm>
          <a:prstGeom prst="rect">
            <a:avLst/>
          </a:prstGeom>
          <a:noFill/>
          <a:ln w="9525">
            <a:noFill/>
            <a:miter lim="800000"/>
            <a:headEnd/>
            <a:tailEnd/>
          </a:ln>
        </p:spPr>
      </p:pic>
      <p:pic>
        <p:nvPicPr>
          <p:cNvPr id="151" name="Picture 82" descr="server"/>
          <p:cNvPicPr>
            <a:picLocks noChangeAspect="1" noChangeArrowheads="1"/>
          </p:cNvPicPr>
          <p:nvPr/>
        </p:nvPicPr>
        <p:blipFill>
          <a:blip r:embed="rId3"/>
          <a:srcRect/>
          <a:stretch>
            <a:fillRect/>
          </a:stretch>
        </p:blipFill>
        <p:spPr bwMode="auto">
          <a:xfrm>
            <a:off x="1392621" y="2931702"/>
            <a:ext cx="829440" cy="1261453"/>
          </a:xfrm>
          <a:prstGeom prst="rect">
            <a:avLst/>
          </a:prstGeom>
          <a:noFill/>
          <a:ln w="9525">
            <a:noFill/>
            <a:miter lim="800000"/>
            <a:headEnd/>
            <a:tailEnd/>
          </a:ln>
        </p:spPr>
      </p:pic>
      <p:pic>
        <p:nvPicPr>
          <p:cNvPr id="152" name="Picture 82" descr="server"/>
          <p:cNvPicPr>
            <a:picLocks noChangeAspect="1" noChangeArrowheads="1"/>
          </p:cNvPicPr>
          <p:nvPr/>
        </p:nvPicPr>
        <p:blipFill>
          <a:blip r:embed="rId3"/>
          <a:srcRect/>
          <a:stretch>
            <a:fillRect/>
          </a:stretch>
        </p:blipFill>
        <p:spPr bwMode="auto">
          <a:xfrm>
            <a:off x="1805935" y="2955616"/>
            <a:ext cx="832252" cy="1261453"/>
          </a:xfrm>
          <a:prstGeom prst="rect">
            <a:avLst/>
          </a:prstGeom>
          <a:noFill/>
          <a:ln w="9525">
            <a:noFill/>
            <a:miter lim="800000"/>
            <a:headEnd/>
            <a:tailEnd/>
          </a:ln>
        </p:spPr>
      </p:pic>
      <p:sp>
        <p:nvSpPr>
          <p:cNvPr id="158" name="テキスト ボックス 157"/>
          <p:cNvSpPr txBox="1"/>
          <p:nvPr/>
        </p:nvSpPr>
        <p:spPr>
          <a:xfrm>
            <a:off x="414501" y="4876800"/>
            <a:ext cx="2723823" cy="369332"/>
          </a:xfrm>
          <a:prstGeom prst="rect">
            <a:avLst/>
          </a:prstGeom>
          <a:noFill/>
        </p:spPr>
        <p:txBody>
          <a:bodyPr wrap="none" rtlCol="0">
            <a:spAutoFit/>
          </a:bodyPr>
          <a:lstStyle/>
          <a:p>
            <a:pPr algn="ctr"/>
            <a:r>
              <a:rPr kumimoji="1" lang="ja-JP" altLang="en-US" sz="1800" dirty="0">
                <a:solidFill>
                  <a:srgbClr val="000090"/>
                </a:solidFill>
                <a:latin typeface="Meiryo" charset="-128"/>
                <a:ea typeface="Meiryo" charset="-128"/>
                <a:cs typeface="Meiryo" charset="-128"/>
              </a:rPr>
              <a:t>プライベート・クラウド</a:t>
            </a:r>
          </a:p>
        </p:txBody>
      </p:sp>
      <p:sp>
        <p:nvSpPr>
          <p:cNvPr id="160" name="テキスト ボックス 159"/>
          <p:cNvSpPr txBox="1"/>
          <p:nvPr/>
        </p:nvSpPr>
        <p:spPr>
          <a:xfrm>
            <a:off x="731229" y="4394200"/>
            <a:ext cx="2031325" cy="461665"/>
          </a:xfrm>
          <a:prstGeom prst="rect">
            <a:avLst/>
          </a:prstGeom>
          <a:noFill/>
        </p:spPr>
        <p:txBody>
          <a:bodyPr wrap="none" rtlCol="0">
            <a:spAutoFit/>
          </a:bodyPr>
          <a:lstStyle/>
          <a:p>
            <a:pPr algn="ctr"/>
            <a:r>
              <a:rPr kumimoji="1" lang="ja-JP" altLang="en-US" sz="2400" dirty="0">
                <a:solidFill>
                  <a:srgbClr val="000090"/>
                </a:solidFill>
                <a:latin typeface="Meiryo" charset="-128"/>
                <a:ea typeface="Meiryo" charset="-128"/>
                <a:cs typeface="Meiryo" charset="-128"/>
              </a:rPr>
              <a:t>個別企業専用</a:t>
            </a:r>
          </a:p>
        </p:txBody>
      </p:sp>
      <p:sp>
        <p:nvSpPr>
          <p:cNvPr id="16" name="左右矢印 15"/>
          <p:cNvSpPr/>
          <p:nvPr/>
        </p:nvSpPr>
        <p:spPr bwMode="auto">
          <a:xfrm>
            <a:off x="228600" y="5867400"/>
            <a:ext cx="8686799" cy="685800"/>
          </a:xfrm>
          <a:prstGeom prst="leftRightArrow">
            <a:avLst>
              <a:gd name="adj1" fmla="val 70000"/>
              <a:gd name="adj2" fmla="val 50000"/>
            </a:avLst>
          </a:prstGeom>
          <a:solidFill>
            <a:srgbClr val="0000FF"/>
          </a:solidFill>
          <a:ln>
            <a:noFill/>
            <a:headEnd type="none" w="med" len="med"/>
            <a:tailEnd type="none" w="med" len="med"/>
          </a:ln>
          <a:effectLst>
            <a:outerShdw blurRad="50800" dist="38100" dir="2700000" algn="tl"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chemeClr val="bg1"/>
              </a:solidFill>
              <a:effectLst/>
              <a:latin typeface="Meiryo" charset="-128"/>
              <a:ea typeface="Meiryo" charset="-128"/>
              <a:cs typeface="Meiryo" charset="-128"/>
            </a:endParaRPr>
          </a:p>
        </p:txBody>
      </p:sp>
      <p:sp>
        <p:nvSpPr>
          <p:cNvPr id="17" name="テキスト ボックス 16"/>
          <p:cNvSpPr txBox="1"/>
          <p:nvPr/>
        </p:nvSpPr>
        <p:spPr>
          <a:xfrm>
            <a:off x="592402" y="6019800"/>
            <a:ext cx="1851789" cy="400110"/>
          </a:xfrm>
          <a:prstGeom prst="rect">
            <a:avLst/>
          </a:prstGeom>
          <a:noFill/>
        </p:spPr>
        <p:txBody>
          <a:bodyPr wrap="none" rtlCol="0">
            <a:spAutoFit/>
          </a:bodyPr>
          <a:lstStyle/>
          <a:p>
            <a:r>
              <a:rPr kumimoji="1" lang="ja-JP" altLang="en-US" sz="2000" dirty="0">
                <a:solidFill>
                  <a:schemeClr val="bg1"/>
                </a:solidFill>
                <a:latin typeface="Meiryo" charset="-128"/>
                <a:ea typeface="Meiryo" charset="-128"/>
                <a:cs typeface="Meiryo" charset="-128"/>
              </a:rPr>
              <a:t>個別</a:t>
            </a:r>
            <a:r>
              <a:rPr kumimoji="1" lang="en-US" altLang="ja-JP" sz="2000" dirty="0">
                <a:solidFill>
                  <a:schemeClr val="bg1"/>
                </a:solidFill>
                <a:latin typeface="Meiryo" charset="-128"/>
                <a:ea typeface="Meiryo" charset="-128"/>
                <a:cs typeface="Meiryo" charset="-128"/>
              </a:rPr>
              <a:t>･</a:t>
            </a:r>
            <a:r>
              <a:rPr kumimoji="1" lang="ja-JP" altLang="en-US" sz="2000" dirty="0">
                <a:solidFill>
                  <a:schemeClr val="bg1"/>
                </a:solidFill>
                <a:latin typeface="Meiryo" charset="-128"/>
                <a:ea typeface="Meiryo" charset="-128"/>
                <a:cs typeface="Meiryo" charset="-128"/>
              </a:rPr>
              <a:t>少数企業</a:t>
            </a:r>
          </a:p>
        </p:txBody>
      </p:sp>
      <p:sp>
        <p:nvSpPr>
          <p:cNvPr id="172" name="テキスト ボックス 171"/>
          <p:cNvSpPr txBox="1"/>
          <p:nvPr/>
        </p:nvSpPr>
        <p:spPr>
          <a:xfrm>
            <a:off x="5583238" y="6019800"/>
            <a:ext cx="3005951" cy="400110"/>
          </a:xfrm>
          <a:prstGeom prst="rect">
            <a:avLst/>
          </a:prstGeom>
          <a:noFill/>
        </p:spPr>
        <p:txBody>
          <a:bodyPr wrap="none" rtlCol="0">
            <a:spAutoFit/>
          </a:bodyPr>
          <a:lstStyle/>
          <a:p>
            <a:pPr algn="r"/>
            <a:r>
              <a:rPr kumimoji="1" lang="ja-JP" altLang="en-US" sz="2000" dirty="0">
                <a:solidFill>
                  <a:schemeClr val="bg1"/>
                </a:solidFill>
                <a:latin typeface="Meiryo" charset="-128"/>
                <a:ea typeface="Meiryo" charset="-128"/>
                <a:cs typeface="Meiryo" charset="-128"/>
              </a:rPr>
              <a:t>不特定・複数企業／個人</a:t>
            </a:r>
          </a:p>
        </p:txBody>
      </p:sp>
      <p:sp>
        <p:nvSpPr>
          <p:cNvPr id="175" name="上下矢印 174"/>
          <p:cNvSpPr/>
          <p:nvPr/>
        </p:nvSpPr>
        <p:spPr bwMode="auto">
          <a:xfrm>
            <a:off x="6211402" y="1676400"/>
            <a:ext cx="363802" cy="1056640"/>
          </a:xfrm>
          <a:prstGeom prst="upDownArrow">
            <a:avLst/>
          </a:prstGeom>
          <a:solidFill>
            <a:schemeClr val="accent6"/>
          </a:solidFill>
          <a:ln>
            <a:noFill/>
            <a:headEnd type="none" w="med" len="med"/>
            <a:tailEnd type="none" w="med" len="med"/>
          </a:ln>
          <a:effectLst>
            <a:outerShdw blurRad="50800" dist="38100" dir="2700000" algn="tl"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Meiryo" charset="-128"/>
              <a:ea typeface="Meiryo" charset="-128"/>
              <a:cs typeface="Meiryo" charset="-128"/>
            </a:endParaRPr>
          </a:p>
        </p:txBody>
      </p:sp>
      <p:sp>
        <p:nvSpPr>
          <p:cNvPr id="177" name="角丸四角形 176"/>
          <p:cNvSpPr/>
          <p:nvPr/>
        </p:nvSpPr>
        <p:spPr bwMode="auto">
          <a:xfrm>
            <a:off x="5638800" y="1382986"/>
            <a:ext cx="1500541" cy="293414"/>
          </a:xfrm>
          <a:prstGeom prst="roundRect">
            <a:avLst>
              <a:gd name="adj" fmla="val 50000"/>
            </a:avLst>
          </a:prstGeom>
          <a:ln>
            <a:noFill/>
            <a:headEnd type="none" w="med" len="med"/>
            <a:tailEnd type="none" w="med" len="med"/>
          </a:ln>
          <a:effectLst>
            <a:outerShdw blurRad="50800" dist="38100" dir="2700000" algn="tl"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spcBef>
                <a:spcPts val="0"/>
              </a:spcBef>
              <a:defRPr/>
            </a:pPr>
            <a:r>
              <a:rPr kumimoji="0" lang="en-US" altLang="ja-JP" sz="1200" dirty="0">
                <a:solidFill>
                  <a:srgbClr val="FFFFFF"/>
                </a:solidFill>
                <a:latin typeface="Meiryo" charset="-128"/>
                <a:ea typeface="Meiryo" charset="-128"/>
                <a:cs typeface="Meiryo" charset="-128"/>
              </a:rPr>
              <a:t>LAN</a:t>
            </a:r>
            <a:endParaRPr kumimoji="0" lang="ja-JP" altLang="en-US" sz="1200" dirty="0">
              <a:solidFill>
                <a:srgbClr val="FFFFFF"/>
              </a:solidFill>
              <a:latin typeface="Meiryo" charset="-128"/>
              <a:ea typeface="Meiryo" charset="-128"/>
              <a:cs typeface="Meiryo" charset="-128"/>
            </a:endParaRPr>
          </a:p>
        </p:txBody>
      </p:sp>
      <p:sp>
        <p:nvSpPr>
          <p:cNvPr id="182" name="角丸四角形 181"/>
          <p:cNvSpPr/>
          <p:nvPr/>
        </p:nvSpPr>
        <p:spPr bwMode="auto">
          <a:xfrm>
            <a:off x="7348757" y="1393146"/>
            <a:ext cx="1500541" cy="293414"/>
          </a:xfrm>
          <a:prstGeom prst="roundRect">
            <a:avLst>
              <a:gd name="adj" fmla="val 50000"/>
            </a:avLst>
          </a:prstGeom>
          <a:ln>
            <a:noFill/>
            <a:headEnd type="none" w="med" len="med"/>
            <a:tailEnd type="none" w="med" len="med"/>
          </a:ln>
          <a:effectLst>
            <a:outerShdw blurRad="50800" dist="38100" dir="2700000" algn="tl"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spcBef>
                <a:spcPts val="0"/>
              </a:spcBef>
              <a:defRPr/>
            </a:pPr>
            <a:r>
              <a:rPr kumimoji="0" lang="en-US" altLang="ja-JP" sz="1200" dirty="0">
                <a:solidFill>
                  <a:srgbClr val="FFFFFF"/>
                </a:solidFill>
                <a:latin typeface="Meiryo" charset="-128"/>
                <a:ea typeface="Meiryo" charset="-128"/>
                <a:cs typeface="Meiryo" charset="-128"/>
              </a:rPr>
              <a:t>LAN</a:t>
            </a:r>
            <a:endParaRPr kumimoji="0" lang="ja-JP" altLang="en-US" sz="1200" dirty="0">
              <a:solidFill>
                <a:srgbClr val="FFFFFF"/>
              </a:solidFill>
              <a:latin typeface="Meiryo" charset="-128"/>
              <a:ea typeface="Meiryo" charset="-128"/>
              <a:cs typeface="Meiryo" charset="-128"/>
            </a:endParaRPr>
          </a:p>
        </p:txBody>
      </p:sp>
      <p:sp>
        <p:nvSpPr>
          <p:cNvPr id="186" name="上下矢印 185"/>
          <p:cNvSpPr/>
          <p:nvPr/>
        </p:nvSpPr>
        <p:spPr bwMode="auto">
          <a:xfrm>
            <a:off x="7909741" y="1676400"/>
            <a:ext cx="363802" cy="1056640"/>
          </a:xfrm>
          <a:prstGeom prst="upDownArrow">
            <a:avLst/>
          </a:prstGeom>
          <a:solidFill>
            <a:schemeClr val="accent6"/>
          </a:solidFill>
          <a:ln>
            <a:noFill/>
            <a:headEnd type="none" w="med" len="med"/>
            <a:tailEnd type="none" w="med" len="med"/>
          </a:ln>
          <a:effectLst>
            <a:outerShdw blurRad="50800" dist="38100" dir="2700000" algn="tl"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Meiryo" charset="-128"/>
              <a:ea typeface="Meiryo" charset="-128"/>
              <a:cs typeface="Meiryo" charset="-128"/>
            </a:endParaRPr>
          </a:p>
        </p:txBody>
      </p:sp>
      <p:sp>
        <p:nvSpPr>
          <p:cNvPr id="157" name="角丸四角形 156"/>
          <p:cNvSpPr/>
          <p:nvPr/>
        </p:nvSpPr>
        <p:spPr bwMode="auto">
          <a:xfrm>
            <a:off x="5638799" y="1981200"/>
            <a:ext cx="3276599" cy="381000"/>
          </a:xfrm>
          <a:prstGeom prst="roundRect">
            <a:avLst>
              <a:gd name="adj" fmla="val 50000"/>
            </a:avLst>
          </a:prstGeom>
          <a:solidFill>
            <a:srgbClr val="3366FF"/>
          </a:solidFill>
          <a:ln>
            <a:noFill/>
            <a:headEnd type="none" w="med" len="med"/>
            <a:tailEnd type="none" w="med" len="med"/>
          </a:ln>
          <a:effectLst>
            <a:outerShdw blurRad="50800" dist="38100" dir="2700000" algn="tl"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a:ln>
                  <a:noFill/>
                </a:ln>
                <a:solidFill>
                  <a:srgbClr val="FFFFFF"/>
                </a:solidFill>
                <a:effectLst/>
                <a:latin typeface="Meiryo" charset="-128"/>
                <a:ea typeface="Meiryo" charset="-128"/>
                <a:cs typeface="Meiryo" charset="-128"/>
              </a:rPr>
              <a:t>インターネット</a:t>
            </a:r>
          </a:p>
        </p:txBody>
      </p:sp>
      <p:sp>
        <p:nvSpPr>
          <p:cNvPr id="154" name="角丸四角形 153"/>
          <p:cNvSpPr/>
          <p:nvPr/>
        </p:nvSpPr>
        <p:spPr bwMode="auto">
          <a:xfrm>
            <a:off x="3481388" y="2811046"/>
            <a:ext cx="2189392" cy="1921708"/>
          </a:xfrm>
          <a:prstGeom prst="roundRect">
            <a:avLst>
              <a:gd name="adj" fmla="val 0"/>
            </a:avLst>
          </a:prstGeom>
          <a:solidFill>
            <a:srgbClr val="4597A0"/>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Meiryo" charset="-128"/>
              <a:ea typeface="Meiryo" charset="-128"/>
              <a:cs typeface="Meiryo" charset="-128"/>
            </a:endParaRPr>
          </a:p>
        </p:txBody>
      </p:sp>
      <p:sp>
        <p:nvSpPr>
          <p:cNvPr id="11" name="角丸四角形 10"/>
          <p:cNvSpPr/>
          <p:nvPr/>
        </p:nvSpPr>
        <p:spPr bwMode="auto">
          <a:xfrm>
            <a:off x="3657600" y="2955617"/>
            <a:ext cx="1777759" cy="1159184"/>
          </a:xfrm>
          <a:prstGeom prst="roundRect">
            <a:avLst>
              <a:gd name="adj" fmla="val 9039"/>
            </a:avLst>
          </a:prstGeom>
          <a:solidFill>
            <a:srgbClr val="CCFFCC"/>
          </a:solidFill>
          <a:ln w="19050" cap="flat" cmpd="sng" algn="ctr">
            <a:solidFill>
              <a:srgbClr val="008000"/>
            </a:solidFill>
            <a:prstDash val="sysDash"/>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Meiryo" charset="-128"/>
              <a:ea typeface="Meiryo" charset="-128"/>
              <a:cs typeface="Meiryo" charset="-128"/>
            </a:endParaRPr>
          </a:p>
        </p:txBody>
      </p:sp>
      <p:sp>
        <p:nvSpPr>
          <p:cNvPr id="10" name="ホームベース 9"/>
          <p:cNvSpPr/>
          <p:nvPr/>
        </p:nvSpPr>
        <p:spPr bwMode="auto">
          <a:xfrm flipH="1">
            <a:off x="5181591" y="3348335"/>
            <a:ext cx="3265266" cy="461665"/>
          </a:xfrm>
          <a:prstGeom prst="homePlate">
            <a:avLst/>
          </a:prstGeom>
          <a:solidFill>
            <a:srgbClr val="CCFFCC"/>
          </a:solidFill>
          <a:ln w="38100" cap="flat" cmpd="sng" algn="ctr">
            <a:solidFill>
              <a:srgbClr val="008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Meiryo" charset="-128"/>
              <a:ea typeface="Meiryo" charset="-128"/>
              <a:cs typeface="Meiryo" charset="-128"/>
            </a:endParaRPr>
          </a:p>
        </p:txBody>
      </p:sp>
      <p:sp>
        <p:nvSpPr>
          <p:cNvPr id="12" name="テキスト ボックス 11"/>
          <p:cNvSpPr txBox="1"/>
          <p:nvPr/>
        </p:nvSpPr>
        <p:spPr>
          <a:xfrm>
            <a:off x="3711810" y="2999601"/>
            <a:ext cx="1723549" cy="400110"/>
          </a:xfrm>
          <a:prstGeom prst="rect">
            <a:avLst/>
          </a:prstGeom>
          <a:noFill/>
        </p:spPr>
        <p:txBody>
          <a:bodyPr wrap="none" rtlCol="0">
            <a:spAutoFit/>
          </a:bodyPr>
          <a:lstStyle/>
          <a:p>
            <a:pPr algn="ctr"/>
            <a:r>
              <a:rPr kumimoji="1" lang="ja-JP" altLang="en-US" sz="2000" dirty="0">
                <a:latin typeface="Meiryo" charset="-128"/>
                <a:ea typeface="Meiryo" charset="-128"/>
                <a:cs typeface="Meiryo" charset="-128"/>
              </a:rPr>
              <a:t>特定企業占有</a:t>
            </a:r>
          </a:p>
        </p:txBody>
      </p:sp>
      <p:sp>
        <p:nvSpPr>
          <p:cNvPr id="15" name="テキスト ボックス 14"/>
          <p:cNvSpPr txBox="1"/>
          <p:nvPr/>
        </p:nvSpPr>
        <p:spPr>
          <a:xfrm>
            <a:off x="3393143" y="4295741"/>
            <a:ext cx="2357714" cy="230832"/>
          </a:xfrm>
          <a:prstGeom prst="rect">
            <a:avLst/>
          </a:prstGeom>
          <a:noFill/>
        </p:spPr>
        <p:txBody>
          <a:bodyPr wrap="square" rtlCol="0">
            <a:spAutoFit/>
          </a:bodyPr>
          <a:lstStyle/>
          <a:p>
            <a:pPr algn="ctr"/>
            <a:r>
              <a:rPr kumimoji="1" lang="ja-JP" altLang="en-US" sz="900">
                <a:solidFill>
                  <a:schemeClr val="bg1"/>
                </a:solidFill>
                <a:latin typeface="Meiryo" charset="-128"/>
                <a:ea typeface="Meiryo" charset="-128"/>
                <a:cs typeface="Meiryo" charset="-128"/>
              </a:rPr>
              <a:t>ホス</a:t>
            </a:r>
            <a:r>
              <a:rPr lang="ja-JP" altLang="en-US" sz="900">
                <a:solidFill>
                  <a:schemeClr val="bg1"/>
                </a:solidFill>
                <a:latin typeface="Meiryo" charset="-128"/>
                <a:ea typeface="Meiryo" charset="-128"/>
                <a:cs typeface="Meiryo" charset="-128"/>
              </a:rPr>
              <a:t>テッド</a:t>
            </a:r>
            <a:r>
              <a:rPr lang="ja-JP" altLang="en-US" sz="900" dirty="0">
                <a:solidFill>
                  <a:schemeClr val="bg1"/>
                </a:solidFill>
                <a:latin typeface="Meiryo" charset="-128"/>
                <a:ea typeface="Meiryo" charset="-128"/>
                <a:cs typeface="Meiryo" charset="-128"/>
              </a:rPr>
              <a:t>・プライベート・クラウド</a:t>
            </a:r>
            <a:endParaRPr kumimoji="1" lang="ja-JP" altLang="en-US" sz="900" dirty="0">
              <a:solidFill>
                <a:schemeClr val="bg1"/>
              </a:solidFill>
              <a:latin typeface="Meiryo" charset="-128"/>
              <a:ea typeface="Meiryo" charset="-128"/>
              <a:cs typeface="Meiryo" charset="-128"/>
            </a:endParaRPr>
          </a:p>
        </p:txBody>
      </p:sp>
      <p:sp>
        <p:nvSpPr>
          <p:cNvPr id="173" name="テキスト ボックス 172"/>
          <p:cNvSpPr txBox="1"/>
          <p:nvPr/>
        </p:nvSpPr>
        <p:spPr>
          <a:xfrm>
            <a:off x="5387796" y="3409884"/>
            <a:ext cx="1210588" cy="338554"/>
          </a:xfrm>
          <a:prstGeom prst="rect">
            <a:avLst/>
          </a:prstGeom>
          <a:noFill/>
        </p:spPr>
        <p:txBody>
          <a:bodyPr wrap="none" rtlCol="0">
            <a:spAutoFit/>
          </a:bodyPr>
          <a:lstStyle/>
          <a:p>
            <a:pPr algn="ctr"/>
            <a:r>
              <a:rPr kumimoji="1" lang="ja-JP" altLang="en-US" sz="1600" dirty="0">
                <a:solidFill>
                  <a:srgbClr val="008000"/>
                </a:solidFill>
                <a:latin typeface="Meiryo" charset="-128"/>
                <a:ea typeface="Meiryo" charset="-128"/>
                <a:cs typeface="Meiryo" charset="-128"/>
              </a:rPr>
              <a:t>固定割当て</a:t>
            </a:r>
          </a:p>
        </p:txBody>
      </p:sp>
      <p:pic>
        <p:nvPicPr>
          <p:cNvPr id="145" name="Picture 82" descr="serv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985122" y="3352800"/>
            <a:ext cx="565241" cy="696880"/>
          </a:xfrm>
          <a:prstGeom prst="rect">
            <a:avLst/>
          </a:prstGeom>
          <a:noFill/>
          <a:ln w="9525">
            <a:noFill/>
            <a:miter lim="800000"/>
            <a:headEnd/>
            <a:tailEnd/>
          </a:ln>
        </p:spPr>
      </p:pic>
      <p:pic>
        <p:nvPicPr>
          <p:cNvPr id="147" name="Picture 82" descr="serv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309753" y="3356111"/>
            <a:ext cx="563330" cy="698536"/>
          </a:xfrm>
          <a:prstGeom prst="rect">
            <a:avLst/>
          </a:prstGeom>
          <a:noFill/>
          <a:ln w="9525">
            <a:noFill/>
            <a:miter lim="800000"/>
            <a:headEnd/>
            <a:tailEnd/>
          </a:ln>
        </p:spPr>
      </p:pic>
      <p:pic>
        <p:nvPicPr>
          <p:cNvPr id="148" name="Picture 82" descr="serv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590463" y="3369353"/>
            <a:ext cx="565241" cy="698536"/>
          </a:xfrm>
          <a:prstGeom prst="rect">
            <a:avLst/>
          </a:prstGeom>
          <a:noFill/>
          <a:ln w="9525">
            <a:noFill/>
            <a:miter lim="800000"/>
            <a:headEnd/>
            <a:tailEnd/>
          </a:ln>
        </p:spPr>
      </p:pic>
      <p:pic>
        <p:nvPicPr>
          <p:cNvPr id="162" name="Picture 82" descr="server"/>
          <p:cNvPicPr>
            <a:picLocks noChangeAspect="1" noChangeArrowheads="1"/>
          </p:cNvPicPr>
          <p:nvPr/>
        </p:nvPicPr>
        <p:blipFill>
          <a:blip r:embed="rId3"/>
          <a:srcRect/>
          <a:stretch>
            <a:fillRect/>
          </a:stretch>
        </p:blipFill>
        <p:spPr bwMode="auto">
          <a:xfrm>
            <a:off x="6604726" y="2971800"/>
            <a:ext cx="832252" cy="1258463"/>
          </a:xfrm>
          <a:prstGeom prst="rect">
            <a:avLst/>
          </a:prstGeom>
          <a:noFill/>
          <a:ln w="9525">
            <a:noFill/>
            <a:miter lim="800000"/>
            <a:headEnd/>
            <a:tailEnd/>
          </a:ln>
        </p:spPr>
      </p:pic>
      <p:pic>
        <p:nvPicPr>
          <p:cNvPr id="163" name="Picture 82" descr="server"/>
          <p:cNvPicPr>
            <a:picLocks noChangeAspect="1" noChangeArrowheads="1"/>
          </p:cNvPicPr>
          <p:nvPr/>
        </p:nvPicPr>
        <p:blipFill>
          <a:blip r:embed="rId3"/>
          <a:srcRect/>
          <a:stretch>
            <a:fillRect/>
          </a:stretch>
        </p:blipFill>
        <p:spPr bwMode="auto">
          <a:xfrm>
            <a:off x="7082709" y="2977778"/>
            <a:ext cx="829440" cy="1261453"/>
          </a:xfrm>
          <a:prstGeom prst="rect">
            <a:avLst/>
          </a:prstGeom>
          <a:noFill/>
          <a:ln w="9525">
            <a:noFill/>
            <a:miter lim="800000"/>
            <a:headEnd/>
            <a:tailEnd/>
          </a:ln>
        </p:spPr>
      </p:pic>
      <p:pic>
        <p:nvPicPr>
          <p:cNvPr id="164" name="Picture 82" descr="server"/>
          <p:cNvPicPr>
            <a:picLocks noChangeAspect="1" noChangeArrowheads="1"/>
          </p:cNvPicPr>
          <p:nvPr/>
        </p:nvPicPr>
        <p:blipFill>
          <a:blip r:embed="rId3"/>
          <a:srcRect/>
          <a:stretch>
            <a:fillRect/>
          </a:stretch>
        </p:blipFill>
        <p:spPr bwMode="auto">
          <a:xfrm>
            <a:off x="7496023" y="3001692"/>
            <a:ext cx="832252" cy="1261453"/>
          </a:xfrm>
          <a:prstGeom prst="rect">
            <a:avLst/>
          </a:prstGeom>
          <a:noFill/>
          <a:ln w="9525">
            <a:noFill/>
            <a:miter lim="800000"/>
            <a:headEnd/>
            <a:tailEnd/>
          </a:ln>
        </p:spPr>
      </p:pic>
      <p:sp>
        <p:nvSpPr>
          <p:cNvPr id="133" name="角丸四角形 132"/>
          <p:cNvSpPr/>
          <p:nvPr/>
        </p:nvSpPr>
        <p:spPr bwMode="auto">
          <a:xfrm>
            <a:off x="3843558" y="1382986"/>
            <a:ext cx="1500541" cy="293414"/>
          </a:xfrm>
          <a:prstGeom prst="roundRect">
            <a:avLst>
              <a:gd name="adj" fmla="val 50000"/>
            </a:avLst>
          </a:prstGeom>
          <a:ln>
            <a:noFill/>
            <a:headEnd type="none" w="med" len="med"/>
            <a:tailEnd type="none" w="med" len="med"/>
          </a:ln>
          <a:effectLst>
            <a:outerShdw blurRad="50800" dist="38100" dir="2700000" algn="tl"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spcBef>
                <a:spcPts val="0"/>
              </a:spcBef>
              <a:defRPr/>
            </a:pPr>
            <a:r>
              <a:rPr kumimoji="0" lang="en-US" altLang="ja-JP" sz="1200" dirty="0">
                <a:solidFill>
                  <a:srgbClr val="FFFFFF"/>
                </a:solidFill>
                <a:latin typeface="Meiryo" charset="-128"/>
                <a:ea typeface="Meiryo" charset="-128"/>
                <a:cs typeface="Meiryo" charset="-128"/>
              </a:rPr>
              <a:t>LAN</a:t>
            </a:r>
            <a:endParaRPr kumimoji="0" lang="ja-JP" altLang="en-US" sz="1200" dirty="0">
              <a:solidFill>
                <a:srgbClr val="FFFFFF"/>
              </a:solidFill>
              <a:latin typeface="Meiryo" charset="-128"/>
              <a:ea typeface="Meiryo" charset="-128"/>
              <a:cs typeface="Meiryo" charset="-128"/>
            </a:endParaRPr>
          </a:p>
        </p:txBody>
      </p:sp>
      <p:sp>
        <p:nvSpPr>
          <p:cNvPr id="174" name="上下矢印 173"/>
          <p:cNvSpPr/>
          <p:nvPr/>
        </p:nvSpPr>
        <p:spPr bwMode="auto">
          <a:xfrm>
            <a:off x="4411928" y="1676400"/>
            <a:ext cx="387134" cy="1134646"/>
          </a:xfrm>
          <a:prstGeom prst="upDownArrow">
            <a:avLst/>
          </a:prstGeom>
          <a:solidFill>
            <a:schemeClr val="accent6"/>
          </a:solidFill>
          <a:ln>
            <a:noFill/>
            <a:headEnd type="none" w="med" len="med"/>
            <a:tailEnd type="none" w="med" len="med"/>
          </a:ln>
          <a:effectLst>
            <a:outerShdw blurRad="50800" dist="38100" dir="2700000" algn="tl"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Meiryo" charset="-128"/>
              <a:ea typeface="Meiryo" charset="-128"/>
              <a:cs typeface="Meiryo" charset="-128"/>
            </a:endParaRPr>
          </a:p>
        </p:txBody>
      </p:sp>
      <p:sp>
        <p:nvSpPr>
          <p:cNvPr id="19" name="上下矢印 18"/>
          <p:cNvSpPr/>
          <p:nvPr/>
        </p:nvSpPr>
        <p:spPr bwMode="auto">
          <a:xfrm>
            <a:off x="1594512" y="1686560"/>
            <a:ext cx="363802" cy="1056639"/>
          </a:xfrm>
          <a:prstGeom prst="upDownArrow">
            <a:avLst/>
          </a:prstGeom>
          <a:solidFill>
            <a:schemeClr val="accent6"/>
          </a:solidFill>
          <a:ln>
            <a:noFill/>
            <a:headEnd type="none" w="med" len="med"/>
            <a:tailEnd type="none" w="med" len="med"/>
          </a:ln>
          <a:effectLst>
            <a:outerShdw blurRad="50800" dist="38100" dir="2700000" algn="tl"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Meiryo" charset="-128"/>
              <a:ea typeface="Meiryo" charset="-128"/>
              <a:cs typeface="Meiryo" charset="-128"/>
            </a:endParaRPr>
          </a:p>
        </p:txBody>
      </p:sp>
      <p:sp>
        <p:nvSpPr>
          <p:cNvPr id="14" name="角丸四角形 13"/>
          <p:cNvSpPr/>
          <p:nvPr/>
        </p:nvSpPr>
        <p:spPr bwMode="auto">
          <a:xfrm>
            <a:off x="228600" y="1981200"/>
            <a:ext cx="5115499" cy="381000"/>
          </a:xfrm>
          <a:prstGeom prst="roundRect">
            <a:avLst>
              <a:gd name="adj" fmla="val 50000"/>
            </a:avLst>
          </a:prstGeom>
          <a:solidFill>
            <a:srgbClr val="660066"/>
          </a:solidFill>
          <a:ln>
            <a:noFill/>
            <a:headEnd type="none" w="med" len="med"/>
            <a:tailEnd type="none" w="med" len="med"/>
          </a:ln>
          <a:effectLst>
            <a:outerShdw blurRad="50800" dist="38100" dir="2700000" algn="tl"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a:ln>
                  <a:noFill/>
                </a:ln>
                <a:solidFill>
                  <a:srgbClr val="FFFFFF"/>
                </a:solidFill>
                <a:effectLst/>
                <a:latin typeface="Meiryo" charset="-128"/>
                <a:ea typeface="Meiryo" charset="-128"/>
                <a:cs typeface="Meiryo" charset="-128"/>
              </a:rPr>
              <a:t>専用回線・</a:t>
            </a:r>
            <a:r>
              <a:rPr kumimoji="0" lang="en-US" altLang="ja-JP" sz="1600" b="0" i="0" u="none" strike="noStrike" cap="none" normalizeH="0" baseline="0" dirty="0">
                <a:ln>
                  <a:noFill/>
                </a:ln>
                <a:solidFill>
                  <a:srgbClr val="FFFFFF"/>
                </a:solidFill>
                <a:effectLst/>
                <a:latin typeface="Meiryo" charset="-128"/>
                <a:ea typeface="Meiryo" charset="-128"/>
                <a:cs typeface="Meiryo" charset="-128"/>
              </a:rPr>
              <a:t>VPN</a:t>
            </a:r>
            <a:endParaRPr kumimoji="0" lang="ja-JP" altLang="en-US" sz="1600" b="0" i="0" u="none" strike="noStrike" cap="none" normalizeH="0" baseline="0" dirty="0">
              <a:ln>
                <a:noFill/>
              </a:ln>
              <a:solidFill>
                <a:srgbClr val="FFFFFF"/>
              </a:solidFill>
              <a:effectLst/>
              <a:latin typeface="Meiryo" charset="-128"/>
              <a:ea typeface="Meiryo" charset="-128"/>
              <a:cs typeface="Meiryo" charset="-128"/>
            </a:endParaRPr>
          </a:p>
        </p:txBody>
      </p:sp>
      <p:sp>
        <p:nvSpPr>
          <p:cNvPr id="188" name="角丸四角形 187"/>
          <p:cNvSpPr/>
          <p:nvPr/>
        </p:nvSpPr>
        <p:spPr bwMode="auto">
          <a:xfrm>
            <a:off x="1022614" y="1382986"/>
            <a:ext cx="1500541" cy="293414"/>
          </a:xfrm>
          <a:prstGeom prst="roundRect">
            <a:avLst>
              <a:gd name="adj" fmla="val 50000"/>
            </a:avLst>
          </a:prstGeom>
          <a:ln>
            <a:noFill/>
            <a:headEnd type="none" w="med" len="med"/>
            <a:tailEnd type="none" w="med" len="med"/>
          </a:ln>
          <a:effectLst>
            <a:outerShdw blurRad="50800" dist="38100" dir="2700000" algn="tl"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spcBef>
                <a:spcPts val="0"/>
              </a:spcBef>
              <a:defRPr/>
            </a:pPr>
            <a:r>
              <a:rPr kumimoji="0" lang="en-US" altLang="ja-JP" sz="1200" dirty="0">
                <a:solidFill>
                  <a:srgbClr val="FFFFFF"/>
                </a:solidFill>
                <a:latin typeface="Meiryo" charset="-128"/>
                <a:ea typeface="Meiryo" charset="-128"/>
                <a:cs typeface="Meiryo" charset="-128"/>
              </a:rPr>
              <a:t>LAN</a:t>
            </a:r>
            <a:endParaRPr kumimoji="0" lang="ja-JP" altLang="en-US" sz="1200" dirty="0">
              <a:solidFill>
                <a:srgbClr val="FFFFFF"/>
              </a:solidFill>
              <a:latin typeface="Meiryo" charset="-128"/>
              <a:ea typeface="Meiryo" charset="-128"/>
              <a:cs typeface="Meiryo" charset="-128"/>
            </a:endParaRPr>
          </a:p>
        </p:txBody>
      </p:sp>
      <p:grpSp>
        <p:nvGrpSpPr>
          <p:cNvPr id="2" name="グループ化 1">
            <a:extLst>
              <a:ext uri="{FF2B5EF4-FFF2-40B4-BE49-F238E27FC236}">
                <a16:creationId xmlns:a16="http://schemas.microsoft.com/office/drawing/2014/main" id="{52EE1A45-038D-2F4D-9025-55FD7FE5D8AA}"/>
              </a:ext>
            </a:extLst>
          </p:cNvPr>
          <p:cNvGrpSpPr/>
          <p:nvPr/>
        </p:nvGrpSpPr>
        <p:grpSpPr>
          <a:xfrm>
            <a:off x="963496" y="816105"/>
            <a:ext cx="1567562" cy="669795"/>
            <a:chOff x="1033797" y="816105"/>
            <a:chExt cx="1567562" cy="669795"/>
          </a:xfrm>
        </p:grpSpPr>
        <p:pic>
          <p:nvPicPr>
            <p:cNvPr id="55" name="図 54">
              <a:extLst>
                <a:ext uri="{FF2B5EF4-FFF2-40B4-BE49-F238E27FC236}">
                  <a16:creationId xmlns:a16="http://schemas.microsoft.com/office/drawing/2014/main" id="{30DBC35B-01D2-D44F-962B-1D68E01F5641}"/>
                </a:ext>
              </a:extLst>
            </p:cNvPr>
            <p:cNvPicPr>
              <a:picLocks noChangeAspect="1"/>
            </p:cNvPicPr>
            <p:nvPr/>
          </p:nvPicPr>
          <p:blipFill>
            <a:blip r:embed="rId5"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1033797" y="821260"/>
              <a:ext cx="664640" cy="664640"/>
            </a:xfrm>
            <a:prstGeom prst="rect">
              <a:avLst/>
            </a:prstGeom>
            <a:effectLst>
              <a:outerShdw blurRad="50800" dist="38100" dir="2700000" algn="tl" rotWithShape="0">
                <a:prstClr val="black">
                  <a:alpha val="40000"/>
                </a:prstClr>
              </a:outerShdw>
            </a:effectLst>
          </p:spPr>
        </p:pic>
        <p:pic>
          <p:nvPicPr>
            <p:cNvPr id="56" name="図 55">
              <a:extLst>
                <a:ext uri="{FF2B5EF4-FFF2-40B4-BE49-F238E27FC236}">
                  <a16:creationId xmlns:a16="http://schemas.microsoft.com/office/drawing/2014/main" id="{6EB41BD7-B00A-ED4E-B684-094141F29454}"/>
                </a:ext>
              </a:extLst>
            </p:cNvPr>
            <p:cNvPicPr>
              <a:picLocks noChangeAspect="1"/>
            </p:cNvPicPr>
            <p:nvPr/>
          </p:nvPicPr>
          <p:blipFill>
            <a:blip r:embed="rId5"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1490079" y="819682"/>
              <a:ext cx="664640" cy="664640"/>
            </a:xfrm>
            <a:prstGeom prst="rect">
              <a:avLst/>
            </a:prstGeom>
            <a:effectLst>
              <a:outerShdw blurRad="50800" dist="38100" dir="2700000" algn="tl" rotWithShape="0">
                <a:prstClr val="black">
                  <a:alpha val="40000"/>
                </a:prstClr>
              </a:outerShdw>
            </a:effectLst>
          </p:spPr>
        </p:pic>
        <p:pic>
          <p:nvPicPr>
            <p:cNvPr id="57" name="図 56">
              <a:extLst>
                <a:ext uri="{FF2B5EF4-FFF2-40B4-BE49-F238E27FC236}">
                  <a16:creationId xmlns:a16="http://schemas.microsoft.com/office/drawing/2014/main" id="{A6BD0302-973F-044F-B818-6A950D9E4D3C}"/>
                </a:ext>
              </a:extLst>
            </p:cNvPr>
            <p:cNvPicPr>
              <a:picLocks noChangeAspect="1"/>
            </p:cNvPicPr>
            <p:nvPr/>
          </p:nvPicPr>
          <p:blipFill>
            <a:blip r:embed="rId5"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1936719" y="816105"/>
              <a:ext cx="664640" cy="664640"/>
            </a:xfrm>
            <a:prstGeom prst="rect">
              <a:avLst/>
            </a:prstGeom>
            <a:effectLst>
              <a:outerShdw blurRad="50800" dist="38100" dir="2700000" algn="tl" rotWithShape="0">
                <a:prstClr val="black">
                  <a:alpha val="40000"/>
                </a:prstClr>
              </a:outerShdw>
            </a:effectLst>
          </p:spPr>
        </p:pic>
      </p:grpSp>
      <p:grpSp>
        <p:nvGrpSpPr>
          <p:cNvPr id="59" name="グループ化 58">
            <a:extLst>
              <a:ext uri="{FF2B5EF4-FFF2-40B4-BE49-F238E27FC236}">
                <a16:creationId xmlns:a16="http://schemas.microsoft.com/office/drawing/2014/main" id="{96FB1852-4AF1-0843-9B42-5D7F04A64BF6}"/>
              </a:ext>
            </a:extLst>
          </p:cNvPr>
          <p:cNvGrpSpPr/>
          <p:nvPr/>
        </p:nvGrpSpPr>
        <p:grpSpPr>
          <a:xfrm>
            <a:off x="3806682" y="824478"/>
            <a:ext cx="1567562" cy="669795"/>
            <a:chOff x="1033797" y="816105"/>
            <a:chExt cx="1567562" cy="669795"/>
          </a:xfrm>
        </p:grpSpPr>
        <p:pic>
          <p:nvPicPr>
            <p:cNvPr id="60" name="図 59">
              <a:extLst>
                <a:ext uri="{FF2B5EF4-FFF2-40B4-BE49-F238E27FC236}">
                  <a16:creationId xmlns:a16="http://schemas.microsoft.com/office/drawing/2014/main" id="{65AB632D-98BD-3E4D-809A-EEA1FB5921B9}"/>
                </a:ext>
              </a:extLst>
            </p:cNvPr>
            <p:cNvPicPr>
              <a:picLocks noChangeAspect="1"/>
            </p:cNvPicPr>
            <p:nvPr/>
          </p:nvPicPr>
          <p:blipFill>
            <a:blip r:embed="rId5"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1033797" y="821260"/>
              <a:ext cx="664640" cy="664640"/>
            </a:xfrm>
            <a:prstGeom prst="rect">
              <a:avLst/>
            </a:prstGeom>
            <a:effectLst>
              <a:outerShdw blurRad="50800" dist="38100" dir="2700000" algn="tl" rotWithShape="0">
                <a:prstClr val="black">
                  <a:alpha val="40000"/>
                </a:prstClr>
              </a:outerShdw>
            </a:effectLst>
          </p:spPr>
        </p:pic>
        <p:pic>
          <p:nvPicPr>
            <p:cNvPr id="61" name="図 60">
              <a:extLst>
                <a:ext uri="{FF2B5EF4-FFF2-40B4-BE49-F238E27FC236}">
                  <a16:creationId xmlns:a16="http://schemas.microsoft.com/office/drawing/2014/main" id="{0EA48D6E-44CF-3341-AB11-613EFCE326B1}"/>
                </a:ext>
              </a:extLst>
            </p:cNvPr>
            <p:cNvPicPr>
              <a:picLocks noChangeAspect="1"/>
            </p:cNvPicPr>
            <p:nvPr/>
          </p:nvPicPr>
          <p:blipFill>
            <a:blip r:embed="rId5"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1490079" y="819682"/>
              <a:ext cx="664640" cy="664640"/>
            </a:xfrm>
            <a:prstGeom prst="rect">
              <a:avLst/>
            </a:prstGeom>
            <a:effectLst>
              <a:outerShdw blurRad="50800" dist="38100" dir="2700000" algn="tl" rotWithShape="0">
                <a:prstClr val="black">
                  <a:alpha val="40000"/>
                </a:prstClr>
              </a:outerShdw>
            </a:effectLst>
          </p:spPr>
        </p:pic>
        <p:pic>
          <p:nvPicPr>
            <p:cNvPr id="62" name="図 61">
              <a:extLst>
                <a:ext uri="{FF2B5EF4-FFF2-40B4-BE49-F238E27FC236}">
                  <a16:creationId xmlns:a16="http://schemas.microsoft.com/office/drawing/2014/main" id="{3DF0889F-A006-7B42-9F07-283552234964}"/>
                </a:ext>
              </a:extLst>
            </p:cNvPr>
            <p:cNvPicPr>
              <a:picLocks noChangeAspect="1"/>
            </p:cNvPicPr>
            <p:nvPr/>
          </p:nvPicPr>
          <p:blipFill>
            <a:blip r:embed="rId5"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1936719" y="816105"/>
              <a:ext cx="664640" cy="664640"/>
            </a:xfrm>
            <a:prstGeom prst="rect">
              <a:avLst/>
            </a:prstGeom>
            <a:effectLst>
              <a:outerShdw blurRad="50800" dist="38100" dir="2700000" algn="tl" rotWithShape="0">
                <a:prstClr val="black">
                  <a:alpha val="40000"/>
                </a:prstClr>
              </a:outerShdw>
            </a:effectLst>
          </p:spPr>
        </p:pic>
      </p:grpSp>
      <p:grpSp>
        <p:nvGrpSpPr>
          <p:cNvPr id="63" name="グループ化 62">
            <a:extLst>
              <a:ext uri="{FF2B5EF4-FFF2-40B4-BE49-F238E27FC236}">
                <a16:creationId xmlns:a16="http://schemas.microsoft.com/office/drawing/2014/main" id="{4EF0EBD4-66F1-7A42-BFA7-F3FCD55BBDFC}"/>
              </a:ext>
            </a:extLst>
          </p:cNvPr>
          <p:cNvGrpSpPr/>
          <p:nvPr/>
        </p:nvGrpSpPr>
        <p:grpSpPr>
          <a:xfrm>
            <a:off x="5612526" y="829188"/>
            <a:ext cx="1567562" cy="669795"/>
            <a:chOff x="1033797" y="816105"/>
            <a:chExt cx="1567562" cy="669795"/>
          </a:xfrm>
        </p:grpSpPr>
        <p:pic>
          <p:nvPicPr>
            <p:cNvPr id="64" name="図 63">
              <a:extLst>
                <a:ext uri="{FF2B5EF4-FFF2-40B4-BE49-F238E27FC236}">
                  <a16:creationId xmlns:a16="http://schemas.microsoft.com/office/drawing/2014/main" id="{3E983AE6-19AA-BF4A-A6FA-5EE71444934D}"/>
                </a:ext>
              </a:extLst>
            </p:cNvPr>
            <p:cNvPicPr>
              <a:picLocks noChangeAspect="1"/>
            </p:cNvPicPr>
            <p:nvPr/>
          </p:nvPicPr>
          <p:blipFill>
            <a:blip r:embed="rId5"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1033797" y="821260"/>
              <a:ext cx="664640" cy="664640"/>
            </a:xfrm>
            <a:prstGeom prst="rect">
              <a:avLst/>
            </a:prstGeom>
            <a:effectLst>
              <a:outerShdw blurRad="50800" dist="38100" dir="2700000" algn="tl" rotWithShape="0">
                <a:prstClr val="black">
                  <a:alpha val="40000"/>
                </a:prstClr>
              </a:outerShdw>
            </a:effectLst>
          </p:spPr>
        </p:pic>
        <p:pic>
          <p:nvPicPr>
            <p:cNvPr id="65" name="図 64">
              <a:extLst>
                <a:ext uri="{FF2B5EF4-FFF2-40B4-BE49-F238E27FC236}">
                  <a16:creationId xmlns:a16="http://schemas.microsoft.com/office/drawing/2014/main" id="{AED4F692-1B49-B744-8AFB-94670C60B744}"/>
                </a:ext>
              </a:extLst>
            </p:cNvPr>
            <p:cNvPicPr>
              <a:picLocks noChangeAspect="1"/>
            </p:cNvPicPr>
            <p:nvPr/>
          </p:nvPicPr>
          <p:blipFill>
            <a:blip r:embed="rId5"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1490079" y="819682"/>
              <a:ext cx="664640" cy="664640"/>
            </a:xfrm>
            <a:prstGeom prst="rect">
              <a:avLst/>
            </a:prstGeom>
            <a:effectLst>
              <a:outerShdw blurRad="50800" dist="38100" dir="2700000" algn="tl" rotWithShape="0">
                <a:prstClr val="black">
                  <a:alpha val="40000"/>
                </a:prstClr>
              </a:outerShdw>
            </a:effectLst>
          </p:spPr>
        </p:pic>
        <p:pic>
          <p:nvPicPr>
            <p:cNvPr id="66" name="図 65">
              <a:extLst>
                <a:ext uri="{FF2B5EF4-FFF2-40B4-BE49-F238E27FC236}">
                  <a16:creationId xmlns:a16="http://schemas.microsoft.com/office/drawing/2014/main" id="{A3306545-FBA9-4842-841E-087FFFBB1131}"/>
                </a:ext>
              </a:extLst>
            </p:cNvPr>
            <p:cNvPicPr>
              <a:picLocks noChangeAspect="1"/>
            </p:cNvPicPr>
            <p:nvPr/>
          </p:nvPicPr>
          <p:blipFill>
            <a:blip r:embed="rId5"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1936719" y="816105"/>
              <a:ext cx="664640" cy="664640"/>
            </a:xfrm>
            <a:prstGeom prst="rect">
              <a:avLst/>
            </a:prstGeom>
            <a:effectLst>
              <a:outerShdw blurRad="50800" dist="38100" dir="2700000" algn="tl" rotWithShape="0">
                <a:prstClr val="black">
                  <a:alpha val="40000"/>
                </a:prstClr>
              </a:outerShdw>
            </a:effectLst>
          </p:spPr>
        </p:pic>
      </p:grpSp>
      <p:grpSp>
        <p:nvGrpSpPr>
          <p:cNvPr id="67" name="グループ化 66">
            <a:extLst>
              <a:ext uri="{FF2B5EF4-FFF2-40B4-BE49-F238E27FC236}">
                <a16:creationId xmlns:a16="http://schemas.microsoft.com/office/drawing/2014/main" id="{A43F0628-A37B-6E47-8630-033C80181D31}"/>
              </a:ext>
            </a:extLst>
          </p:cNvPr>
          <p:cNvGrpSpPr/>
          <p:nvPr/>
        </p:nvGrpSpPr>
        <p:grpSpPr>
          <a:xfrm>
            <a:off x="7307861" y="824327"/>
            <a:ext cx="1567562" cy="669795"/>
            <a:chOff x="1033797" y="816105"/>
            <a:chExt cx="1567562" cy="669795"/>
          </a:xfrm>
        </p:grpSpPr>
        <p:pic>
          <p:nvPicPr>
            <p:cNvPr id="68" name="図 67">
              <a:extLst>
                <a:ext uri="{FF2B5EF4-FFF2-40B4-BE49-F238E27FC236}">
                  <a16:creationId xmlns:a16="http://schemas.microsoft.com/office/drawing/2014/main" id="{4F5EDE53-B120-9E43-B8EA-C265631E23FD}"/>
                </a:ext>
              </a:extLst>
            </p:cNvPr>
            <p:cNvPicPr>
              <a:picLocks noChangeAspect="1"/>
            </p:cNvPicPr>
            <p:nvPr/>
          </p:nvPicPr>
          <p:blipFill>
            <a:blip r:embed="rId5"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1033797" y="821260"/>
              <a:ext cx="664640" cy="664640"/>
            </a:xfrm>
            <a:prstGeom prst="rect">
              <a:avLst/>
            </a:prstGeom>
            <a:effectLst>
              <a:outerShdw blurRad="50800" dist="38100" dir="2700000" algn="tl" rotWithShape="0">
                <a:prstClr val="black">
                  <a:alpha val="40000"/>
                </a:prstClr>
              </a:outerShdw>
            </a:effectLst>
          </p:spPr>
        </p:pic>
        <p:pic>
          <p:nvPicPr>
            <p:cNvPr id="69" name="図 68">
              <a:extLst>
                <a:ext uri="{FF2B5EF4-FFF2-40B4-BE49-F238E27FC236}">
                  <a16:creationId xmlns:a16="http://schemas.microsoft.com/office/drawing/2014/main" id="{7E994E7D-E35D-D147-8F4D-E688667E3B71}"/>
                </a:ext>
              </a:extLst>
            </p:cNvPr>
            <p:cNvPicPr>
              <a:picLocks noChangeAspect="1"/>
            </p:cNvPicPr>
            <p:nvPr/>
          </p:nvPicPr>
          <p:blipFill>
            <a:blip r:embed="rId5"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1490079" y="819682"/>
              <a:ext cx="664640" cy="664640"/>
            </a:xfrm>
            <a:prstGeom prst="rect">
              <a:avLst/>
            </a:prstGeom>
            <a:effectLst>
              <a:outerShdw blurRad="50800" dist="38100" dir="2700000" algn="tl" rotWithShape="0">
                <a:prstClr val="black">
                  <a:alpha val="40000"/>
                </a:prstClr>
              </a:outerShdw>
            </a:effectLst>
          </p:spPr>
        </p:pic>
        <p:pic>
          <p:nvPicPr>
            <p:cNvPr id="70" name="図 69">
              <a:extLst>
                <a:ext uri="{FF2B5EF4-FFF2-40B4-BE49-F238E27FC236}">
                  <a16:creationId xmlns:a16="http://schemas.microsoft.com/office/drawing/2014/main" id="{6F75BF4D-8543-8A41-8AAB-6F7E488F0181}"/>
                </a:ext>
              </a:extLst>
            </p:cNvPr>
            <p:cNvPicPr>
              <a:picLocks noChangeAspect="1"/>
            </p:cNvPicPr>
            <p:nvPr/>
          </p:nvPicPr>
          <p:blipFill>
            <a:blip r:embed="rId5"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1936719" y="816105"/>
              <a:ext cx="664640" cy="664640"/>
            </a:xfrm>
            <a:prstGeom prst="rect">
              <a:avLst/>
            </a:prstGeom>
            <a:effectLst>
              <a:outerShdw blurRad="50800" dist="38100" dir="2700000" algn="tl" rotWithShape="0">
                <a:prstClr val="black">
                  <a:alpha val="40000"/>
                </a:prstClr>
              </a:outerShdw>
            </a:effectLst>
          </p:spPr>
        </p:pic>
      </p:grpSp>
    </p:spTree>
    <p:extLst>
      <p:ext uri="{BB962C8B-B14F-4D97-AF65-F5344CB8AC3E}">
        <p14:creationId xmlns:p14="http://schemas.microsoft.com/office/powerpoint/2010/main" val="3005572482"/>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角丸四角形 31"/>
          <p:cNvSpPr/>
          <p:nvPr/>
        </p:nvSpPr>
        <p:spPr bwMode="auto">
          <a:xfrm>
            <a:off x="1447799" y="4524027"/>
            <a:ext cx="7412093" cy="1844676"/>
          </a:xfrm>
          <a:prstGeom prst="roundRect">
            <a:avLst>
              <a:gd name="adj" fmla="val 0"/>
            </a:avLst>
          </a:prstGeom>
          <a:solidFill>
            <a:srgbClr val="E6D6AF"/>
          </a:solidFill>
          <a:ln>
            <a:noFill/>
            <a:headEnd type="none" w="med" len="med"/>
            <a:tailEnd type="none" w="med" len="med"/>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anchor="ctr"/>
          <a:lstStyle/>
          <a:p>
            <a:pPr>
              <a:spcBef>
                <a:spcPct val="20000"/>
              </a:spcBef>
              <a:defRPr/>
            </a:pPr>
            <a:endParaRPr kumimoji="0" lang="ja-JP" altLang="en-US" sz="1200" dirty="0">
              <a:solidFill>
                <a:srgbClr val="484848"/>
              </a:solidFill>
              <a:latin typeface="Meiryo" panose="020B0604030504040204" pitchFamily="34" charset="-128"/>
              <a:ea typeface="Meiryo" panose="020B0604030504040204" pitchFamily="34" charset="-128"/>
              <a:cs typeface="Meiryo" charset="-128"/>
            </a:endParaRPr>
          </a:p>
          <a:p>
            <a:pPr>
              <a:spcBef>
                <a:spcPct val="20000"/>
              </a:spcBef>
              <a:defRPr/>
            </a:pPr>
            <a:endParaRPr lang="ja-JP" altLang="en-US" sz="1200" dirty="0">
              <a:solidFill>
                <a:srgbClr val="484848"/>
              </a:solidFill>
              <a:latin typeface="Meiryo" panose="020B0604030504040204" pitchFamily="34" charset="-128"/>
              <a:ea typeface="Meiryo" panose="020B0604030504040204" pitchFamily="34" charset="-128"/>
              <a:cs typeface="Meiryo" charset="-128"/>
            </a:endParaRPr>
          </a:p>
        </p:txBody>
      </p:sp>
      <p:sp>
        <p:nvSpPr>
          <p:cNvPr id="8" name="テキスト ボックス 7"/>
          <p:cNvSpPr txBox="1"/>
          <p:nvPr/>
        </p:nvSpPr>
        <p:spPr>
          <a:xfrm>
            <a:off x="7806214" y="4707701"/>
            <a:ext cx="738664" cy="1477328"/>
          </a:xfrm>
          <a:prstGeom prst="rect">
            <a:avLst/>
          </a:prstGeom>
          <a:noFill/>
        </p:spPr>
        <p:txBody>
          <a:bodyPr vert="eaVert" wrap="none" rtlCol="0">
            <a:spAutoFit/>
          </a:bodyPr>
          <a:lstStyle/>
          <a:p>
            <a:pPr algn="ctr"/>
            <a:r>
              <a:rPr kumimoji="1" lang="ja-JP" altLang="en-US" sz="1800" dirty="0">
                <a:solidFill>
                  <a:srgbClr val="000090"/>
                </a:solidFill>
                <a:latin typeface="Meiryo" panose="020B0604030504040204" pitchFamily="34" charset="-128"/>
                <a:ea typeface="Meiryo" panose="020B0604030504040204" pitchFamily="34" charset="-128"/>
                <a:cs typeface="Meiryo" charset="-128"/>
              </a:rPr>
              <a:t>ハイブリッド</a:t>
            </a:r>
            <a:endParaRPr kumimoji="1" lang="en-US" altLang="ja-JP" sz="1800" dirty="0">
              <a:solidFill>
                <a:srgbClr val="000090"/>
              </a:solidFill>
              <a:latin typeface="Meiryo" panose="020B0604030504040204" pitchFamily="34" charset="-128"/>
              <a:ea typeface="Meiryo" panose="020B0604030504040204" pitchFamily="34" charset="-128"/>
              <a:cs typeface="Meiryo" charset="-128"/>
            </a:endParaRPr>
          </a:p>
          <a:p>
            <a:pPr algn="ctr"/>
            <a:r>
              <a:rPr lang="ja-JP" altLang="en-US" sz="1800" dirty="0">
                <a:solidFill>
                  <a:srgbClr val="000090"/>
                </a:solidFill>
                <a:latin typeface="Meiryo" panose="020B0604030504040204" pitchFamily="34" charset="-128"/>
                <a:ea typeface="Meiryo" panose="020B0604030504040204" pitchFamily="34" charset="-128"/>
                <a:cs typeface="Meiryo" charset="-128"/>
              </a:rPr>
              <a:t>クラウド</a:t>
            </a:r>
            <a:endParaRPr kumimoji="1" lang="ja-JP" altLang="en-US" sz="1800" dirty="0">
              <a:solidFill>
                <a:srgbClr val="000090"/>
              </a:solidFill>
              <a:latin typeface="Meiryo" panose="020B0604030504040204" pitchFamily="34" charset="-128"/>
              <a:ea typeface="Meiryo" panose="020B0604030504040204" pitchFamily="34" charset="-128"/>
              <a:cs typeface="Meiryo" charset="-128"/>
            </a:endParaRPr>
          </a:p>
        </p:txBody>
      </p:sp>
      <p:sp>
        <p:nvSpPr>
          <p:cNvPr id="29715" name="AutoShape 11"/>
          <p:cNvSpPr>
            <a:spLocks noChangeArrowheads="1"/>
          </p:cNvSpPr>
          <p:nvPr/>
        </p:nvSpPr>
        <p:spPr bwMode="auto">
          <a:xfrm>
            <a:off x="990600" y="4590702"/>
            <a:ext cx="6567487" cy="811213"/>
          </a:xfrm>
          <a:prstGeom prst="roundRect">
            <a:avLst>
              <a:gd name="adj" fmla="val 0"/>
            </a:avLst>
          </a:prstGeom>
          <a:solidFill>
            <a:srgbClr val="99FFCC">
              <a:alpha val="65000"/>
            </a:srgbClr>
          </a:solidFill>
          <a:ln w="28575" cap="sq" algn="ctr">
            <a:noFill/>
            <a:round/>
            <a:headEnd/>
            <a:tailEnd/>
          </a:ln>
          <a:effectLst>
            <a:outerShdw blurRad="50800" dist="38100" dir="2700000" algn="tl" rotWithShape="0">
              <a:prstClr val="black">
                <a:alpha val="40000"/>
              </a:prstClr>
            </a:outerShdw>
          </a:effectLst>
        </p:spPr>
        <p:txBody>
          <a:bodyPr wrap="none" anchor="ctr"/>
          <a:lstStyle/>
          <a:p>
            <a:endParaRPr lang="ja-JP" altLang="en-US" sz="1200">
              <a:solidFill>
                <a:srgbClr val="484848"/>
              </a:solidFill>
              <a:latin typeface="Meiryo" panose="020B0604030504040204" pitchFamily="34" charset="-128"/>
              <a:ea typeface="Meiryo" panose="020B0604030504040204" pitchFamily="34" charset="-128"/>
              <a:cs typeface="Meiryo" charset="-128"/>
            </a:endParaRPr>
          </a:p>
        </p:txBody>
      </p:sp>
      <p:sp>
        <p:nvSpPr>
          <p:cNvPr id="29716" name="Text Box 12"/>
          <p:cNvSpPr txBox="1">
            <a:spLocks noChangeArrowheads="1"/>
          </p:cNvSpPr>
          <p:nvPr/>
        </p:nvSpPr>
        <p:spPr bwMode="auto">
          <a:xfrm>
            <a:off x="3113087" y="4763740"/>
            <a:ext cx="2525712" cy="523875"/>
          </a:xfrm>
          <a:prstGeom prst="rect">
            <a:avLst/>
          </a:prstGeom>
          <a:noFill/>
          <a:ln w="9525">
            <a:noFill/>
            <a:miter lim="800000"/>
            <a:headEnd/>
            <a:tailEnd/>
          </a:ln>
        </p:spPr>
        <p:txBody>
          <a:bodyPr wrap="square">
            <a:spAutoFit/>
          </a:bodyPr>
          <a:lstStyle/>
          <a:p>
            <a:pPr>
              <a:buFont typeface="Wingdings" pitchFamily="2" charset="2"/>
              <a:buNone/>
            </a:pPr>
            <a:r>
              <a:rPr lang="ja-JP" altLang="en-US" sz="1400" dirty="0">
                <a:solidFill>
                  <a:srgbClr val="40458C"/>
                </a:solidFill>
                <a:latin typeface="Meiryo" panose="020B0604030504040204" pitchFamily="34" charset="-128"/>
                <a:ea typeface="Meiryo" panose="020B0604030504040204" pitchFamily="34" charset="-128"/>
                <a:cs typeface="Meiryo" charset="-128"/>
              </a:rPr>
              <a:t>ベンダーにて運用、ネットワークを介してサービス提供</a:t>
            </a:r>
          </a:p>
        </p:txBody>
      </p:sp>
      <p:sp>
        <p:nvSpPr>
          <p:cNvPr id="29717" name="Text Box 13"/>
          <p:cNvSpPr txBox="1">
            <a:spLocks noChangeArrowheads="1"/>
          </p:cNvSpPr>
          <p:nvPr/>
        </p:nvSpPr>
        <p:spPr bwMode="auto">
          <a:xfrm>
            <a:off x="1524000" y="4724052"/>
            <a:ext cx="1338828" cy="646331"/>
          </a:xfrm>
          <a:prstGeom prst="rect">
            <a:avLst/>
          </a:prstGeom>
          <a:noFill/>
          <a:ln w="9525">
            <a:noFill/>
            <a:miter lim="800000"/>
            <a:headEnd/>
            <a:tailEnd/>
          </a:ln>
        </p:spPr>
        <p:txBody>
          <a:bodyPr wrap="none">
            <a:spAutoFit/>
          </a:bodyPr>
          <a:lstStyle/>
          <a:p>
            <a:pPr>
              <a:buFont typeface="Wingdings" pitchFamily="2" charset="2"/>
              <a:buNone/>
            </a:pPr>
            <a:r>
              <a:rPr lang="ja-JP" altLang="en-US" sz="1800" dirty="0">
                <a:solidFill>
                  <a:srgbClr val="40458C"/>
                </a:solidFill>
                <a:latin typeface="Meiryo" panose="020B0604030504040204" pitchFamily="34" charset="-128"/>
                <a:ea typeface="Meiryo" panose="020B0604030504040204" pitchFamily="34" charset="-128"/>
                <a:cs typeface="Meiryo" charset="-128"/>
              </a:rPr>
              <a:t>パブリック</a:t>
            </a:r>
          </a:p>
          <a:p>
            <a:pPr>
              <a:buFont typeface="Wingdings" pitchFamily="2" charset="2"/>
              <a:buNone/>
            </a:pPr>
            <a:r>
              <a:rPr lang="ja-JP" altLang="en-US" sz="1800" dirty="0">
                <a:solidFill>
                  <a:srgbClr val="40458C"/>
                </a:solidFill>
                <a:latin typeface="Meiryo" panose="020B0604030504040204" pitchFamily="34" charset="-128"/>
                <a:ea typeface="Meiryo" panose="020B0604030504040204" pitchFamily="34" charset="-128"/>
                <a:cs typeface="Meiryo" charset="-128"/>
              </a:rPr>
              <a:t>クラウド</a:t>
            </a:r>
          </a:p>
        </p:txBody>
      </p:sp>
      <p:sp>
        <p:nvSpPr>
          <p:cNvPr id="29718" name="AutoShape 15"/>
          <p:cNvSpPr>
            <a:spLocks noChangeArrowheads="1"/>
          </p:cNvSpPr>
          <p:nvPr/>
        </p:nvSpPr>
        <p:spPr bwMode="auto">
          <a:xfrm>
            <a:off x="990600" y="5446365"/>
            <a:ext cx="6567487" cy="811213"/>
          </a:xfrm>
          <a:prstGeom prst="roundRect">
            <a:avLst>
              <a:gd name="adj" fmla="val 0"/>
            </a:avLst>
          </a:prstGeom>
          <a:solidFill>
            <a:srgbClr val="CCFFFF">
              <a:alpha val="65000"/>
            </a:srgbClr>
          </a:solidFill>
          <a:ln w="28575" cap="sq" algn="ctr">
            <a:noFill/>
            <a:round/>
            <a:headEnd/>
            <a:tailEnd/>
          </a:ln>
          <a:effectLst>
            <a:outerShdw blurRad="50800" dist="38100" dir="2700000" algn="tl" rotWithShape="0">
              <a:prstClr val="black">
                <a:alpha val="40000"/>
              </a:prstClr>
            </a:outerShdw>
          </a:effectLst>
        </p:spPr>
        <p:txBody>
          <a:bodyPr wrap="none" anchor="ctr"/>
          <a:lstStyle/>
          <a:p>
            <a:endParaRPr lang="ja-JP" altLang="en-US" sz="1200">
              <a:solidFill>
                <a:srgbClr val="484848"/>
              </a:solidFill>
              <a:latin typeface="Meiryo" panose="020B0604030504040204" pitchFamily="34" charset="-128"/>
              <a:ea typeface="Meiryo" panose="020B0604030504040204" pitchFamily="34" charset="-128"/>
              <a:cs typeface="Meiryo" charset="-128"/>
            </a:endParaRPr>
          </a:p>
        </p:txBody>
      </p:sp>
      <p:sp>
        <p:nvSpPr>
          <p:cNvPr id="29719" name="Text Box 16"/>
          <p:cNvSpPr txBox="1">
            <a:spLocks noChangeArrowheads="1"/>
          </p:cNvSpPr>
          <p:nvPr/>
        </p:nvSpPr>
        <p:spPr bwMode="auto">
          <a:xfrm>
            <a:off x="3113087" y="5590827"/>
            <a:ext cx="2525712" cy="523875"/>
          </a:xfrm>
          <a:prstGeom prst="rect">
            <a:avLst/>
          </a:prstGeom>
          <a:noFill/>
          <a:ln w="9525">
            <a:noFill/>
            <a:miter lim="800000"/>
            <a:headEnd/>
            <a:tailEnd/>
          </a:ln>
        </p:spPr>
        <p:txBody>
          <a:bodyPr wrap="square">
            <a:spAutoFit/>
          </a:bodyPr>
          <a:lstStyle/>
          <a:p>
            <a:pPr>
              <a:buFont typeface="Wingdings" pitchFamily="2" charset="2"/>
              <a:buNone/>
            </a:pPr>
            <a:r>
              <a:rPr lang="ja-JP" altLang="en-US" sz="1400" dirty="0">
                <a:solidFill>
                  <a:srgbClr val="40458C"/>
                </a:solidFill>
                <a:latin typeface="Meiryo" panose="020B0604030504040204" pitchFamily="34" charset="-128"/>
                <a:ea typeface="Meiryo" panose="020B0604030504040204" pitchFamily="34" charset="-128"/>
                <a:cs typeface="Meiryo" charset="-128"/>
              </a:rPr>
              <a:t>自社マシン室・自社データセンターで運用・サービス提供</a:t>
            </a:r>
          </a:p>
        </p:txBody>
      </p:sp>
      <p:sp>
        <p:nvSpPr>
          <p:cNvPr id="29720" name="Text Box 17"/>
          <p:cNvSpPr txBox="1">
            <a:spLocks noChangeArrowheads="1"/>
          </p:cNvSpPr>
          <p:nvPr/>
        </p:nvSpPr>
        <p:spPr bwMode="auto">
          <a:xfrm>
            <a:off x="1524000" y="5533677"/>
            <a:ext cx="1569660" cy="646331"/>
          </a:xfrm>
          <a:prstGeom prst="rect">
            <a:avLst/>
          </a:prstGeom>
          <a:noFill/>
          <a:ln w="9525">
            <a:noFill/>
            <a:miter lim="800000"/>
            <a:headEnd/>
            <a:tailEnd/>
          </a:ln>
        </p:spPr>
        <p:txBody>
          <a:bodyPr wrap="none">
            <a:spAutoFit/>
          </a:bodyPr>
          <a:lstStyle/>
          <a:p>
            <a:pPr>
              <a:buFont typeface="Wingdings" pitchFamily="2" charset="2"/>
              <a:buNone/>
            </a:pPr>
            <a:r>
              <a:rPr lang="ja-JP" altLang="en-US" sz="1800">
                <a:solidFill>
                  <a:srgbClr val="40458C"/>
                </a:solidFill>
                <a:latin typeface="Meiryo" panose="020B0604030504040204" pitchFamily="34" charset="-128"/>
                <a:ea typeface="Meiryo" panose="020B0604030504040204" pitchFamily="34" charset="-128"/>
                <a:cs typeface="Meiryo" charset="-128"/>
              </a:rPr>
              <a:t>プライベート</a:t>
            </a:r>
          </a:p>
          <a:p>
            <a:pPr>
              <a:buFont typeface="Wingdings" pitchFamily="2" charset="2"/>
              <a:buNone/>
            </a:pPr>
            <a:r>
              <a:rPr lang="ja-JP" altLang="en-US" sz="1800">
                <a:solidFill>
                  <a:srgbClr val="40458C"/>
                </a:solidFill>
                <a:latin typeface="Meiryo" panose="020B0604030504040204" pitchFamily="34" charset="-128"/>
                <a:ea typeface="Meiryo" panose="020B0604030504040204" pitchFamily="34" charset="-128"/>
                <a:cs typeface="Meiryo" charset="-128"/>
              </a:rPr>
              <a:t>クラウド</a:t>
            </a:r>
          </a:p>
        </p:txBody>
      </p:sp>
      <p:sp>
        <p:nvSpPr>
          <p:cNvPr id="29699" name="Rectangle 6"/>
          <p:cNvSpPr>
            <a:spLocks noGrp="1" noChangeArrowheads="1"/>
          </p:cNvSpPr>
          <p:nvPr>
            <p:ph type="title"/>
          </p:nvPr>
        </p:nvSpPr>
        <p:spPr>
          <a:xfrm>
            <a:off x="230400" y="266400"/>
            <a:ext cx="8686800" cy="416221"/>
          </a:xfrm>
        </p:spPr>
        <p:txBody>
          <a:bodyPr lIns="0" rIns="0"/>
          <a:lstStyle/>
          <a:p>
            <a:pPr eaLnBrk="1" hangingPunct="1"/>
            <a:r>
              <a:rPr lang="ja-JP" altLang="en-US" sz="2700" dirty="0"/>
              <a:t>５つの必須の特徴</a:t>
            </a:r>
          </a:p>
        </p:txBody>
      </p:sp>
      <p:sp>
        <p:nvSpPr>
          <p:cNvPr id="29" name="Oval 46"/>
          <p:cNvSpPr>
            <a:spLocks noChangeArrowheads="1"/>
          </p:cNvSpPr>
          <p:nvPr/>
        </p:nvSpPr>
        <p:spPr bwMode="auto">
          <a:xfrm>
            <a:off x="6745342" y="3746579"/>
            <a:ext cx="2114550" cy="631059"/>
          </a:xfrm>
          <a:prstGeom prst="wedgeRoundRectCallout">
            <a:avLst>
              <a:gd name="adj1" fmla="val -59271"/>
              <a:gd name="adj2" fmla="val 93982"/>
              <a:gd name="adj3" fmla="val 16667"/>
            </a:avLst>
          </a:prstGeom>
          <a:solidFill>
            <a:schemeClr val="accent6">
              <a:lumMod val="75000"/>
            </a:schemeClr>
          </a:solidFill>
          <a:ln>
            <a:noFill/>
            <a:headEnd/>
            <a:tailEnd/>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wrap="none" anchor="ctr"/>
          <a:lstStyle/>
          <a:p>
            <a:pPr algn="ctr"/>
            <a:r>
              <a:rPr lang="ja-JP" altLang="en-US" sz="2000" dirty="0">
                <a:solidFill>
                  <a:srgbClr val="FFFFFF"/>
                </a:solidFill>
                <a:latin typeface="Meiryo" panose="020B0604030504040204" pitchFamily="34" charset="-128"/>
                <a:ea typeface="Meiryo" panose="020B0604030504040204" pitchFamily="34" charset="-128"/>
                <a:cs typeface="Meiryo" charset="-128"/>
              </a:rPr>
              <a:t>人的介在を排除</a:t>
            </a:r>
          </a:p>
        </p:txBody>
      </p:sp>
      <p:sp>
        <p:nvSpPr>
          <p:cNvPr id="2" name="角丸四角形 1"/>
          <p:cNvSpPr/>
          <p:nvPr/>
        </p:nvSpPr>
        <p:spPr bwMode="auto">
          <a:xfrm>
            <a:off x="6745342" y="840177"/>
            <a:ext cx="2114550" cy="2316290"/>
          </a:xfrm>
          <a:prstGeom prst="roundRect">
            <a:avLst>
              <a:gd name="adj" fmla="val 0"/>
            </a:avLst>
          </a:prstGeom>
          <a:solidFill>
            <a:srgbClr val="0000FF"/>
          </a:solidFill>
          <a:ln>
            <a:noFill/>
            <a:headEnd type="none" w="med" len="med"/>
            <a:tailEnd type="none" w="med" len="med"/>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kumimoji="0" lang="ja-JP" altLang="en-US" sz="5400" dirty="0">
                <a:solidFill>
                  <a:schemeClr val="bg1"/>
                </a:solidFill>
                <a:latin typeface="Meiryo" panose="020B0604030504040204" pitchFamily="34" charset="-128"/>
                <a:ea typeface="Meiryo" panose="020B0604030504040204" pitchFamily="34" charset="-128"/>
                <a:cs typeface="Meiryo" charset="-128"/>
              </a:rPr>
              <a:t>無人</a:t>
            </a:r>
          </a:p>
          <a:p>
            <a:pPr algn="ctr">
              <a:spcBef>
                <a:spcPts val="0"/>
              </a:spcBef>
            </a:pPr>
            <a:r>
              <a:rPr kumimoji="0" lang="ja-JP" altLang="en-US" sz="2800" dirty="0">
                <a:solidFill>
                  <a:schemeClr val="bg1"/>
                </a:solidFill>
                <a:latin typeface="Meiryo" panose="020B0604030504040204" pitchFamily="34" charset="-128"/>
                <a:ea typeface="Meiryo" panose="020B0604030504040204" pitchFamily="34" charset="-128"/>
                <a:cs typeface="Meiryo" charset="-128"/>
              </a:rPr>
              <a:t>システム</a:t>
            </a:r>
          </a:p>
          <a:p>
            <a:pPr algn="ctr">
              <a:spcBef>
                <a:spcPts val="0"/>
              </a:spcBef>
            </a:pPr>
            <a:r>
              <a:rPr kumimoji="0" lang="en-US" altLang="ja-JP" dirty="0">
                <a:solidFill>
                  <a:schemeClr val="bg1"/>
                </a:solidFill>
                <a:latin typeface="Meiryo" panose="020B0604030504040204" pitchFamily="34" charset="-128"/>
                <a:ea typeface="Meiryo" panose="020B0604030504040204" pitchFamily="34" charset="-128"/>
                <a:cs typeface="Meiryo" charset="-128"/>
              </a:rPr>
              <a:t>TCO</a:t>
            </a:r>
            <a:r>
              <a:rPr kumimoji="0" lang="ja-JP" altLang="en-US" dirty="0">
                <a:solidFill>
                  <a:schemeClr val="bg1"/>
                </a:solidFill>
                <a:latin typeface="Meiryo" panose="020B0604030504040204" pitchFamily="34" charset="-128"/>
                <a:ea typeface="Meiryo" panose="020B0604030504040204" pitchFamily="34" charset="-128"/>
                <a:cs typeface="Meiryo" charset="-128"/>
              </a:rPr>
              <a:t>の削減</a:t>
            </a:r>
            <a:endParaRPr kumimoji="0" lang="en-US" altLang="ja-JP" dirty="0">
              <a:solidFill>
                <a:schemeClr val="bg1"/>
              </a:solidFill>
              <a:latin typeface="Meiryo" panose="020B0604030504040204" pitchFamily="34" charset="-128"/>
              <a:ea typeface="Meiryo" panose="020B0604030504040204" pitchFamily="34" charset="-128"/>
              <a:cs typeface="Meiryo" charset="-128"/>
            </a:endParaRPr>
          </a:p>
          <a:p>
            <a:pPr algn="ctr"/>
            <a:r>
              <a:rPr kumimoji="0" lang="ja-JP" altLang="en-US" dirty="0">
                <a:solidFill>
                  <a:schemeClr val="bg1"/>
                </a:solidFill>
                <a:latin typeface="Meiryo" panose="020B0604030504040204" pitchFamily="34" charset="-128"/>
                <a:ea typeface="Meiryo" panose="020B0604030504040204" pitchFamily="34" charset="-128"/>
                <a:cs typeface="Meiryo" charset="-128"/>
              </a:rPr>
              <a:t>人的ミスの回避</a:t>
            </a:r>
          </a:p>
          <a:p>
            <a:pPr algn="ctr">
              <a:spcBef>
                <a:spcPts val="0"/>
              </a:spcBef>
            </a:pPr>
            <a:r>
              <a:rPr kumimoji="0" lang="ja-JP" altLang="en-US" dirty="0">
                <a:solidFill>
                  <a:schemeClr val="bg1"/>
                </a:solidFill>
                <a:latin typeface="Meiryo" panose="020B0604030504040204" pitchFamily="34" charset="-128"/>
                <a:ea typeface="Meiryo" panose="020B0604030504040204" pitchFamily="34" charset="-128"/>
                <a:cs typeface="Meiryo" charset="-128"/>
              </a:rPr>
              <a:t>変更への即応</a:t>
            </a:r>
            <a:endParaRPr kumimoji="0" lang="en-US" altLang="ja-JP" dirty="0">
              <a:solidFill>
                <a:schemeClr val="bg1"/>
              </a:solidFill>
              <a:latin typeface="Meiryo" panose="020B0604030504040204" pitchFamily="34" charset="-128"/>
              <a:ea typeface="Meiryo" panose="020B0604030504040204" pitchFamily="34" charset="-128"/>
              <a:cs typeface="Meiryo" charset="-128"/>
            </a:endParaRPr>
          </a:p>
        </p:txBody>
      </p:sp>
      <p:sp>
        <p:nvSpPr>
          <p:cNvPr id="3" name="上矢印 2"/>
          <p:cNvSpPr/>
          <p:nvPr/>
        </p:nvSpPr>
        <p:spPr bwMode="auto">
          <a:xfrm>
            <a:off x="7031914" y="3109034"/>
            <a:ext cx="1578686" cy="694616"/>
          </a:xfrm>
          <a:prstGeom prst="upArrow">
            <a:avLst/>
          </a:prstGeom>
          <a:solidFill>
            <a:srgbClr val="FF6666"/>
          </a:solidFill>
          <a:ln>
            <a:noFill/>
            <a:headEnd type="none" w="med" len="med"/>
            <a:tailEnd type="none" w="med" len="med"/>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a:spcBef>
                <a:spcPct val="20000"/>
              </a:spcBef>
            </a:pPr>
            <a:endParaRPr kumimoji="0" lang="ja-JP" altLang="en-US" sz="1200">
              <a:solidFill>
                <a:srgbClr val="484848"/>
              </a:solidFill>
              <a:latin typeface="Meiryo" panose="020B0604030504040204" pitchFamily="34" charset="-128"/>
              <a:ea typeface="Meiryo" panose="020B0604030504040204" pitchFamily="34" charset="-128"/>
              <a:cs typeface="Meiryo" charset="-128"/>
            </a:endParaRPr>
          </a:p>
        </p:txBody>
      </p:sp>
      <p:sp>
        <p:nvSpPr>
          <p:cNvPr id="29703" name="AutoShape 19"/>
          <p:cNvSpPr>
            <a:spLocks noChangeArrowheads="1"/>
          </p:cNvSpPr>
          <p:nvPr/>
        </p:nvSpPr>
        <p:spPr bwMode="auto">
          <a:xfrm>
            <a:off x="5715000" y="4707384"/>
            <a:ext cx="522343" cy="1477962"/>
          </a:xfrm>
          <a:prstGeom prst="roundRect">
            <a:avLst>
              <a:gd name="adj" fmla="val 0"/>
            </a:avLst>
          </a:prstGeom>
          <a:ln>
            <a:noFill/>
            <a:headEnd/>
            <a:tailEnd/>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vert="eaVert" wrap="none" anchor="ctr"/>
          <a:lstStyle/>
          <a:p>
            <a:pPr algn="ctr">
              <a:buFont typeface="Wingdings" pitchFamily="2" charset="2"/>
              <a:buNone/>
            </a:pPr>
            <a:r>
              <a:rPr lang="ja-JP" altLang="en-US" sz="1000">
                <a:solidFill>
                  <a:srgbClr val="FFFFFF"/>
                </a:solidFill>
                <a:latin typeface="Meiryo" panose="020B0604030504040204" pitchFamily="34" charset="-128"/>
                <a:ea typeface="Meiryo" panose="020B0604030504040204" pitchFamily="34" charset="-128"/>
                <a:cs typeface="HGPSoeiKakugothicUB" charset="-128"/>
              </a:rPr>
              <a:t>ソフトウェア化された</a:t>
            </a:r>
            <a:endParaRPr lang="en-US" altLang="ja-JP" sz="1000" dirty="0">
              <a:solidFill>
                <a:srgbClr val="FFFFFF"/>
              </a:solidFill>
              <a:latin typeface="Meiryo" panose="020B0604030504040204" pitchFamily="34" charset="-128"/>
              <a:ea typeface="Meiryo" panose="020B0604030504040204" pitchFamily="34" charset="-128"/>
              <a:cs typeface="HGPSoeiKakugothicUB" charset="-128"/>
            </a:endParaRPr>
          </a:p>
          <a:p>
            <a:pPr algn="ctr">
              <a:buFont typeface="Wingdings" pitchFamily="2" charset="2"/>
              <a:buNone/>
            </a:pPr>
            <a:r>
              <a:rPr lang="ja-JP" altLang="en-US" sz="1000">
                <a:solidFill>
                  <a:srgbClr val="FFFFFF"/>
                </a:solidFill>
                <a:latin typeface="Meiryo" panose="020B0604030504040204" pitchFamily="34" charset="-128"/>
                <a:ea typeface="Meiryo" panose="020B0604030504040204" pitchFamily="34" charset="-128"/>
                <a:cs typeface="HGPSoeiKakugothicUB" charset="-128"/>
              </a:rPr>
              <a:t>インフラストラクチャ</a:t>
            </a:r>
            <a:endParaRPr lang="ja-JP" altLang="en-US" sz="1000" dirty="0">
              <a:solidFill>
                <a:srgbClr val="FFFFFF"/>
              </a:solidFill>
              <a:latin typeface="Meiryo" panose="020B0604030504040204" pitchFamily="34" charset="-128"/>
              <a:ea typeface="Meiryo" panose="020B0604030504040204" pitchFamily="34" charset="-128"/>
              <a:cs typeface="HGPSoeiKakugothicUB" charset="-128"/>
            </a:endParaRPr>
          </a:p>
        </p:txBody>
      </p:sp>
      <p:sp>
        <p:nvSpPr>
          <p:cNvPr id="29706" name="AutoShape 38"/>
          <p:cNvSpPr>
            <a:spLocks noChangeArrowheads="1"/>
          </p:cNvSpPr>
          <p:nvPr/>
        </p:nvSpPr>
        <p:spPr bwMode="auto">
          <a:xfrm>
            <a:off x="6814371" y="4707384"/>
            <a:ext cx="522343" cy="1477962"/>
          </a:xfrm>
          <a:prstGeom prst="roundRect">
            <a:avLst>
              <a:gd name="adj" fmla="val 0"/>
            </a:avLst>
          </a:prstGeom>
          <a:solidFill>
            <a:srgbClr val="008000"/>
          </a:solidFill>
          <a:ln>
            <a:noFill/>
            <a:headEnd/>
            <a:tailEnd/>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vert="eaVert" wrap="none" anchor="ctr"/>
          <a:lstStyle/>
          <a:p>
            <a:pPr algn="ctr">
              <a:buFont typeface="Wingdings" pitchFamily="2" charset="2"/>
              <a:buNone/>
            </a:pPr>
            <a:r>
              <a:rPr lang="ja-JP" altLang="en-US" sz="1600" dirty="0">
                <a:solidFill>
                  <a:srgbClr val="FFFFFF"/>
                </a:solidFill>
                <a:latin typeface="Meiryo" panose="020B0604030504040204" pitchFamily="34" charset="-128"/>
                <a:ea typeface="Meiryo" panose="020B0604030504040204" pitchFamily="34" charset="-128"/>
                <a:cs typeface="HGPSoeiKakugothicUB" charset="-128"/>
              </a:rPr>
              <a:t>調達の自動化</a:t>
            </a:r>
          </a:p>
        </p:txBody>
      </p:sp>
      <p:sp>
        <p:nvSpPr>
          <p:cNvPr id="28" name="AutoShape 38"/>
          <p:cNvSpPr>
            <a:spLocks noChangeArrowheads="1"/>
          </p:cNvSpPr>
          <p:nvPr/>
        </p:nvSpPr>
        <p:spPr bwMode="auto">
          <a:xfrm>
            <a:off x="6266626" y="4701828"/>
            <a:ext cx="522343" cy="1477962"/>
          </a:xfrm>
          <a:prstGeom prst="roundRect">
            <a:avLst>
              <a:gd name="adj" fmla="val 0"/>
            </a:avLst>
          </a:prstGeom>
          <a:solidFill>
            <a:srgbClr val="008000"/>
          </a:solidFill>
          <a:ln>
            <a:noFill/>
            <a:headEnd/>
            <a:tailEnd/>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vert="eaVert" wrap="none" anchor="ctr"/>
          <a:lstStyle/>
          <a:p>
            <a:pPr algn="ctr">
              <a:buFont typeface="Wingdings" pitchFamily="2" charset="2"/>
              <a:buNone/>
            </a:pPr>
            <a:r>
              <a:rPr lang="ja-JP" altLang="en-US" sz="1600" dirty="0">
                <a:solidFill>
                  <a:srgbClr val="FFFFFF"/>
                </a:solidFill>
                <a:latin typeface="Meiryo" panose="020B0604030504040204" pitchFamily="34" charset="-128"/>
                <a:ea typeface="Meiryo" panose="020B0604030504040204" pitchFamily="34" charset="-128"/>
                <a:cs typeface="HGPSoeiKakugothicUB" charset="-128"/>
              </a:rPr>
              <a:t>運用の自動化</a:t>
            </a:r>
          </a:p>
        </p:txBody>
      </p:sp>
      <p:sp>
        <p:nvSpPr>
          <p:cNvPr id="10" name="角丸四角形 9"/>
          <p:cNvSpPr/>
          <p:nvPr/>
        </p:nvSpPr>
        <p:spPr bwMode="auto">
          <a:xfrm>
            <a:off x="495300" y="840177"/>
            <a:ext cx="6057900" cy="631059"/>
          </a:xfrm>
          <a:prstGeom prst="roundRect">
            <a:avLst>
              <a:gd name="adj" fmla="val 0"/>
            </a:avLst>
          </a:prstGeom>
          <a:solidFill>
            <a:srgbClr val="0000FF"/>
          </a:solidFill>
          <a:ln>
            <a:noFill/>
            <a:headEnd type="none" w="med" len="med"/>
            <a:tailEnd type="none" w="med" len="med"/>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400" b="0" i="0" u="none" strike="noStrike" cap="none" normalizeH="0" baseline="0" dirty="0">
                <a:ln>
                  <a:noFill/>
                </a:ln>
                <a:solidFill>
                  <a:schemeClr val="bg1"/>
                </a:solidFill>
                <a:effectLst/>
                <a:latin typeface="Meiryo" panose="020B0604030504040204" pitchFamily="34" charset="-128"/>
                <a:ea typeface="Meiryo" panose="020B0604030504040204" pitchFamily="34" charset="-128"/>
                <a:cs typeface="Meiryo" charset="-128"/>
              </a:rPr>
              <a:t>オンデマンド・セルフサービス</a:t>
            </a:r>
          </a:p>
        </p:txBody>
      </p:sp>
      <p:sp>
        <p:nvSpPr>
          <p:cNvPr id="30" name="角丸四角形 29"/>
          <p:cNvSpPr/>
          <p:nvPr/>
        </p:nvSpPr>
        <p:spPr bwMode="auto">
          <a:xfrm>
            <a:off x="495300" y="1567580"/>
            <a:ext cx="6057900" cy="631059"/>
          </a:xfrm>
          <a:prstGeom prst="roundRect">
            <a:avLst>
              <a:gd name="adj" fmla="val 0"/>
            </a:avLst>
          </a:prstGeom>
          <a:solidFill>
            <a:srgbClr val="0000FF"/>
          </a:solidFill>
          <a:ln>
            <a:noFill/>
            <a:headEnd type="none" w="med" len="med"/>
            <a:tailEnd type="none" w="med" len="med"/>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400" b="0" i="0" u="none" strike="noStrike" cap="none" normalizeH="0" baseline="0" dirty="0">
                <a:ln>
                  <a:noFill/>
                </a:ln>
                <a:solidFill>
                  <a:schemeClr val="bg1"/>
                </a:solidFill>
                <a:effectLst/>
                <a:latin typeface="Meiryo" panose="020B0604030504040204" pitchFamily="34" charset="-128"/>
                <a:ea typeface="Meiryo" panose="020B0604030504040204" pitchFamily="34" charset="-128"/>
                <a:cs typeface="Meiryo" charset="-128"/>
              </a:rPr>
              <a:t>幅広いネットワークアクセス</a:t>
            </a:r>
          </a:p>
        </p:txBody>
      </p:sp>
      <p:sp>
        <p:nvSpPr>
          <p:cNvPr id="31" name="角丸四角形 30"/>
          <p:cNvSpPr/>
          <p:nvPr/>
        </p:nvSpPr>
        <p:spPr bwMode="auto">
          <a:xfrm>
            <a:off x="488950" y="3025671"/>
            <a:ext cx="6057900" cy="631059"/>
          </a:xfrm>
          <a:prstGeom prst="roundRect">
            <a:avLst>
              <a:gd name="adj" fmla="val 0"/>
            </a:avLst>
          </a:prstGeom>
          <a:solidFill>
            <a:srgbClr val="0000FF"/>
          </a:solidFill>
          <a:ln>
            <a:noFill/>
            <a:headEnd type="none" w="med" len="med"/>
            <a:tailEnd type="none" w="med" len="med"/>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400" b="0" i="0" u="none" strike="noStrike" cap="none" normalizeH="0" baseline="0" dirty="0">
                <a:ln>
                  <a:noFill/>
                </a:ln>
                <a:solidFill>
                  <a:schemeClr val="bg1"/>
                </a:solidFill>
                <a:effectLst/>
                <a:latin typeface="Meiryo" panose="020B0604030504040204" pitchFamily="34" charset="-128"/>
                <a:ea typeface="Meiryo" panose="020B0604030504040204" pitchFamily="34" charset="-128"/>
                <a:cs typeface="Meiryo" charset="-128"/>
              </a:rPr>
              <a:t>迅速な拡張性</a:t>
            </a:r>
          </a:p>
        </p:txBody>
      </p:sp>
      <p:sp>
        <p:nvSpPr>
          <p:cNvPr id="33" name="角丸四角形 32"/>
          <p:cNvSpPr/>
          <p:nvPr/>
        </p:nvSpPr>
        <p:spPr bwMode="auto">
          <a:xfrm>
            <a:off x="495300" y="3746579"/>
            <a:ext cx="6057900" cy="631059"/>
          </a:xfrm>
          <a:prstGeom prst="roundRect">
            <a:avLst>
              <a:gd name="adj" fmla="val 0"/>
            </a:avLst>
          </a:prstGeom>
          <a:solidFill>
            <a:srgbClr val="0000FF"/>
          </a:solidFill>
          <a:ln>
            <a:noFill/>
            <a:headEnd type="none" w="med" len="med"/>
            <a:tailEnd type="none" w="med" len="med"/>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400" b="0" i="0" u="none" strike="noStrike" cap="none" normalizeH="0" baseline="0" dirty="0">
                <a:ln>
                  <a:noFill/>
                </a:ln>
                <a:solidFill>
                  <a:schemeClr val="bg1"/>
                </a:solidFill>
                <a:effectLst/>
                <a:latin typeface="Meiryo" panose="020B0604030504040204" pitchFamily="34" charset="-128"/>
                <a:ea typeface="Meiryo" panose="020B0604030504040204" pitchFamily="34" charset="-128"/>
                <a:cs typeface="Meiryo" charset="-128"/>
              </a:rPr>
              <a:t>サービスの計測可能・従量課金</a:t>
            </a:r>
          </a:p>
        </p:txBody>
      </p:sp>
      <p:sp>
        <p:nvSpPr>
          <p:cNvPr id="34" name="角丸四角形 33"/>
          <p:cNvSpPr/>
          <p:nvPr/>
        </p:nvSpPr>
        <p:spPr bwMode="auto">
          <a:xfrm>
            <a:off x="495300" y="2300239"/>
            <a:ext cx="6057900" cy="631059"/>
          </a:xfrm>
          <a:prstGeom prst="roundRect">
            <a:avLst>
              <a:gd name="adj" fmla="val 0"/>
            </a:avLst>
          </a:prstGeom>
          <a:solidFill>
            <a:srgbClr val="0000FF"/>
          </a:solidFill>
          <a:ln>
            <a:noFill/>
            <a:headEnd type="none" w="med" len="med"/>
            <a:tailEnd type="none" w="med" len="med"/>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400" b="0" i="0" u="none" strike="noStrike" cap="none" normalizeH="0" baseline="0" dirty="0">
                <a:ln>
                  <a:noFill/>
                </a:ln>
                <a:solidFill>
                  <a:schemeClr val="bg1"/>
                </a:solidFill>
                <a:effectLst/>
                <a:latin typeface="Meiryo" panose="020B0604030504040204" pitchFamily="34" charset="-128"/>
                <a:ea typeface="Meiryo" panose="020B0604030504040204" pitchFamily="34" charset="-128"/>
                <a:cs typeface="Meiryo" charset="-128"/>
              </a:rPr>
              <a:t>リソースの共有</a:t>
            </a:r>
          </a:p>
        </p:txBody>
      </p:sp>
      <p:sp>
        <p:nvSpPr>
          <p:cNvPr id="7" name="テキスト ボックス 6"/>
          <p:cNvSpPr txBox="1"/>
          <p:nvPr/>
        </p:nvSpPr>
        <p:spPr>
          <a:xfrm>
            <a:off x="6195374" y="6413153"/>
            <a:ext cx="2853666" cy="246221"/>
          </a:xfrm>
          <a:prstGeom prst="rect">
            <a:avLst/>
          </a:prstGeom>
          <a:noFill/>
        </p:spPr>
        <p:txBody>
          <a:bodyPr wrap="none" rtlCol="0">
            <a:spAutoFit/>
          </a:bodyPr>
          <a:lstStyle/>
          <a:p>
            <a:r>
              <a:rPr kumimoji="1" lang="ja-JP" altLang="en-US" sz="1000">
                <a:solidFill>
                  <a:schemeClr val="accent3">
                    <a:lumMod val="50000"/>
                  </a:schemeClr>
                </a:solidFill>
                <a:latin typeface="Meiryo" panose="020B0604030504040204" pitchFamily="34" charset="-128"/>
                <a:ea typeface="Meiryo" panose="020B0604030504040204" pitchFamily="34" charset="-128"/>
                <a:cs typeface="Meiryo" charset="-128"/>
              </a:rPr>
              <a:t>注：</a:t>
            </a:r>
            <a:r>
              <a:rPr kumimoji="1" lang="en-US" altLang="ja-JP" sz="1000" dirty="0">
                <a:solidFill>
                  <a:schemeClr val="accent3">
                    <a:lumMod val="50000"/>
                  </a:schemeClr>
                </a:solidFill>
                <a:latin typeface="Meiryo" panose="020B0604030504040204" pitchFamily="34" charset="-128"/>
                <a:ea typeface="Meiryo" panose="020B0604030504040204" pitchFamily="34" charset="-128"/>
                <a:cs typeface="Meiryo" charset="-128"/>
              </a:rPr>
              <a:t>SaaS</a:t>
            </a:r>
            <a:r>
              <a:rPr kumimoji="1" lang="ja-JP" altLang="en-US" sz="1000" dirty="0">
                <a:solidFill>
                  <a:schemeClr val="accent3">
                    <a:lumMod val="50000"/>
                  </a:schemeClr>
                </a:solidFill>
                <a:latin typeface="Meiryo" panose="020B0604030504040204" pitchFamily="34" charset="-128"/>
                <a:ea typeface="Meiryo" panose="020B0604030504040204" pitchFamily="34" charset="-128"/>
                <a:cs typeface="Meiryo" charset="-128"/>
              </a:rPr>
              <a:t>や</a:t>
            </a:r>
            <a:r>
              <a:rPr kumimoji="1" lang="en-US" altLang="ja-JP" sz="1000" dirty="0">
                <a:solidFill>
                  <a:schemeClr val="accent3">
                    <a:lumMod val="50000"/>
                  </a:schemeClr>
                </a:solidFill>
                <a:latin typeface="Meiryo" panose="020B0604030504040204" pitchFamily="34" charset="-128"/>
                <a:ea typeface="Meiryo" panose="020B0604030504040204" pitchFamily="34" charset="-128"/>
                <a:cs typeface="Meiryo" charset="-128"/>
              </a:rPr>
              <a:t>PaaS</a:t>
            </a:r>
            <a:r>
              <a:rPr kumimoji="1" lang="ja-JP" altLang="en-US" sz="1000" dirty="0">
                <a:solidFill>
                  <a:schemeClr val="accent3">
                    <a:lumMod val="50000"/>
                  </a:schemeClr>
                </a:solidFill>
                <a:latin typeface="Meiryo" panose="020B0604030504040204" pitchFamily="34" charset="-128"/>
                <a:ea typeface="Meiryo" panose="020B0604030504040204" pitchFamily="34" charset="-128"/>
                <a:cs typeface="Meiryo" charset="-128"/>
              </a:rPr>
              <a:t>の</a:t>
            </a:r>
            <a:r>
              <a:rPr kumimoji="1" lang="ja-JP" altLang="en-US" sz="1000">
                <a:solidFill>
                  <a:schemeClr val="accent3">
                    <a:lumMod val="50000"/>
                  </a:schemeClr>
                </a:solidFill>
                <a:latin typeface="Meiryo" panose="020B0604030504040204" pitchFamily="34" charset="-128"/>
                <a:ea typeface="Meiryo" panose="020B0604030504040204" pitchFamily="34" charset="-128"/>
                <a:cs typeface="Meiryo" charset="-128"/>
              </a:rPr>
              <a:t>場合、絶対条件</a:t>
            </a:r>
            <a:r>
              <a:rPr kumimoji="1" lang="ja-JP" altLang="en-US" sz="1000" dirty="0">
                <a:solidFill>
                  <a:schemeClr val="accent3">
                    <a:lumMod val="50000"/>
                  </a:schemeClr>
                </a:solidFill>
                <a:latin typeface="Meiryo" panose="020B0604030504040204" pitchFamily="34" charset="-128"/>
                <a:ea typeface="Meiryo" panose="020B0604030504040204" pitchFamily="34" charset="-128"/>
                <a:cs typeface="Meiryo" charset="-128"/>
              </a:rPr>
              <a:t>ではない。</a:t>
            </a:r>
          </a:p>
        </p:txBody>
      </p:sp>
      <p:cxnSp>
        <p:nvCxnSpPr>
          <p:cNvPr id="5" name="直線矢印コネクタ 4">
            <a:extLst>
              <a:ext uri="{FF2B5EF4-FFF2-40B4-BE49-F238E27FC236}">
                <a16:creationId xmlns:a16="http://schemas.microsoft.com/office/drawing/2014/main" id="{C2AEA436-BC15-3949-9FB9-2F9F75278D95}"/>
              </a:ext>
            </a:extLst>
          </p:cNvPr>
          <p:cNvCxnSpPr>
            <a:stCxn id="7" idx="1"/>
            <a:endCxn id="29703" idx="2"/>
          </p:cNvCxnSpPr>
          <p:nvPr/>
        </p:nvCxnSpPr>
        <p:spPr>
          <a:xfrm flipH="1" flipV="1">
            <a:off x="5976172" y="6185346"/>
            <a:ext cx="219202" cy="350918"/>
          </a:xfrm>
          <a:prstGeom prst="straightConnector1">
            <a:avLst/>
          </a:prstGeom>
          <a:ln w="6350">
            <a:solidFill>
              <a:srgbClr val="009051"/>
            </a:solidFill>
            <a:headEnd type="none" w="med" len="med"/>
            <a:tailEnd type="arrow" w="med" len="med"/>
          </a:ln>
        </p:spPr>
        <p:style>
          <a:lnRef idx="2">
            <a:schemeClr val="accent1"/>
          </a:lnRef>
          <a:fillRef idx="0">
            <a:schemeClr val="accent1"/>
          </a:fillRef>
          <a:effectRef idx="1">
            <a:schemeClr val="accent1"/>
          </a:effectRef>
          <a:fontRef idx="minor">
            <a:schemeClr val="tx1"/>
          </a:fontRef>
        </p:style>
      </p:cxnSp>
      <p:pic>
        <p:nvPicPr>
          <p:cNvPr id="25" name="図 24">
            <a:extLst>
              <a:ext uri="{FF2B5EF4-FFF2-40B4-BE49-F238E27FC236}">
                <a16:creationId xmlns:a16="http://schemas.microsoft.com/office/drawing/2014/main" id="{807F83AF-F440-9948-B051-675367D85ECA}"/>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103968" y="4617849"/>
            <a:ext cx="1381931" cy="1381931"/>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795712230"/>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 name="正方形/長方形 152">
            <a:extLst>
              <a:ext uri="{FF2B5EF4-FFF2-40B4-BE49-F238E27FC236}">
                <a16:creationId xmlns:a16="http://schemas.microsoft.com/office/drawing/2014/main" id="{1EEDCAC3-DCA9-824C-8E85-AE54843C6037}"/>
              </a:ext>
            </a:extLst>
          </p:cNvPr>
          <p:cNvSpPr/>
          <p:nvPr/>
        </p:nvSpPr>
        <p:spPr>
          <a:xfrm>
            <a:off x="1066904" y="1313450"/>
            <a:ext cx="7010191" cy="2034750"/>
          </a:xfrm>
          <a:prstGeom prst="rect">
            <a:avLst/>
          </a:prstGeom>
          <a:solidFill>
            <a:srgbClr val="1F33E8">
              <a:alpha val="15686"/>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1" name="正方形/長方形 150">
            <a:extLst>
              <a:ext uri="{FF2B5EF4-FFF2-40B4-BE49-F238E27FC236}">
                <a16:creationId xmlns:a16="http://schemas.microsoft.com/office/drawing/2014/main" id="{E1FA814F-E8A3-5E41-9C6B-4AB7B92C909F}"/>
              </a:ext>
            </a:extLst>
          </p:cNvPr>
          <p:cNvSpPr/>
          <p:nvPr/>
        </p:nvSpPr>
        <p:spPr>
          <a:xfrm>
            <a:off x="3528436" y="1972329"/>
            <a:ext cx="2087128" cy="4125052"/>
          </a:xfrm>
          <a:prstGeom prst="rect">
            <a:avLst/>
          </a:prstGeom>
          <a:solidFill>
            <a:schemeClr val="accent3">
              <a:lumMod val="60000"/>
              <a:lumOff val="40000"/>
              <a:alpha val="15686"/>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755A5735-4C45-344F-B446-1E86A95746F9}"/>
              </a:ext>
            </a:extLst>
          </p:cNvPr>
          <p:cNvSpPr>
            <a:spLocks noGrp="1"/>
          </p:cNvSpPr>
          <p:nvPr>
            <p:ph type="title"/>
          </p:nvPr>
        </p:nvSpPr>
        <p:spPr/>
        <p:txBody>
          <a:bodyPr/>
          <a:lstStyle/>
          <a:p>
            <a:r>
              <a:rPr kumimoji="1" lang="ja-JP" altLang="en-US"/>
              <a:t>ハイブリッド・クラウドとマルチ・クラウド</a:t>
            </a:r>
          </a:p>
        </p:txBody>
      </p:sp>
      <p:pic>
        <p:nvPicPr>
          <p:cNvPr id="3" name="図 2" descr="cloud.png">
            <a:extLst>
              <a:ext uri="{FF2B5EF4-FFF2-40B4-BE49-F238E27FC236}">
                <a16:creationId xmlns:a16="http://schemas.microsoft.com/office/drawing/2014/main" id="{75DD5ECF-AAC1-A24C-BD08-0FC8028FEAA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51759" y="1813638"/>
            <a:ext cx="1475839" cy="1475839"/>
          </a:xfrm>
          <a:prstGeom prst="rect">
            <a:avLst/>
          </a:prstGeom>
          <a:effectLst>
            <a:outerShdw blurRad="50800" dist="38100" dir="2700000" algn="tl" rotWithShape="0">
              <a:prstClr val="black">
                <a:alpha val="40000"/>
              </a:prstClr>
            </a:outerShdw>
          </a:effectLst>
        </p:spPr>
      </p:pic>
      <p:pic>
        <p:nvPicPr>
          <p:cNvPr id="4" name="図 3" descr="cloud.png">
            <a:extLst>
              <a:ext uri="{FF2B5EF4-FFF2-40B4-BE49-F238E27FC236}">
                <a16:creationId xmlns:a16="http://schemas.microsoft.com/office/drawing/2014/main" id="{77FD8D5A-7D05-3145-B11A-B6227E1D82A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834080" y="1813638"/>
            <a:ext cx="1475839" cy="1475839"/>
          </a:xfrm>
          <a:prstGeom prst="rect">
            <a:avLst/>
          </a:prstGeom>
          <a:effectLst>
            <a:outerShdw blurRad="50800" dist="38100" dir="2700000" algn="tl" rotWithShape="0">
              <a:prstClr val="black">
                <a:alpha val="40000"/>
              </a:prstClr>
            </a:outerShdw>
          </a:effectLst>
        </p:spPr>
      </p:pic>
      <p:grpSp>
        <p:nvGrpSpPr>
          <p:cNvPr id="5" name="図形グループ 13">
            <a:extLst>
              <a:ext uri="{FF2B5EF4-FFF2-40B4-BE49-F238E27FC236}">
                <a16:creationId xmlns:a16="http://schemas.microsoft.com/office/drawing/2014/main" id="{FEA9A6D0-3E75-1740-A906-11281EEAD814}"/>
              </a:ext>
            </a:extLst>
          </p:cNvPr>
          <p:cNvGrpSpPr/>
          <p:nvPr/>
        </p:nvGrpSpPr>
        <p:grpSpPr>
          <a:xfrm>
            <a:off x="1957538" y="2706943"/>
            <a:ext cx="309971" cy="140029"/>
            <a:chOff x="6769100" y="1390650"/>
            <a:chExt cx="317500" cy="157483"/>
          </a:xfrm>
          <a:effectLst>
            <a:outerShdw blurRad="50800" dist="38100" dir="2700000" algn="tl" rotWithShape="0">
              <a:prstClr val="black">
                <a:alpha val="40000"/>
              </a:prstClr>
            </a:outerShdw>
          </a:effectLst>
        </p:grpSpPr>
        <p:sp>
          <p:nvSpPr>
            <p:cNvPr id="6" name="正方形/長方形 5">
              <a:extLst>
                <a:ext uri="{FF2B5EF4-FFF2-40B4-BE49-F238E27FC236}">
                  <a16:creationId xmlns:a16="http://schemas.microsoft.com/office/drawing/2014/main" id="{DDBBEFFB-BB0A-DA4D-A4E3-7A12FDD85791}"/>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7" name="円/楕円 6">
              <a:extLst>
                <a:ext uri="{FF2B5EF4-FFF2-40B4-BE49-F238E27FC236}">
                  <a16:creationId xmlns:a16="http://schemas.microsoft.com/office/drawing/2014/main" id="{10622FDD-FE94-6D4F-B8FF-5F6A95DB5F99}"/>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8" name="直線コネクタ 7">
              <a:extLst>
                <a:ext uri="{FF2B5EF4-FFF2-40B4-BE49-F238E27FC236}">
                  <a16:creationId xmlns:a16="http://schemas.microsoft.com/office/drawing/2014/main" id="{34604D1E-5DB0-6A46-989D-E59AC24FA681}"/>
                </a:ext>
              </a:extLst>
            </p:cNvPr>
            <p:cNvCxnSpPr>
              <a:stCxn id="7" idx="6"/>
              <a:endCxn id="6"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9" name="図形グループ 17">
            <a:extLst>
              <a:ext uri="{FF2B5EF4-FFF2-40B4-BE49-F238E27FC236}">
                <a16:creationId xmlns:a16="http://schemas.microsoft.com/office/drawing/2014/main" id="{B3748BA2-63A9-1542-8140-C68163C1F851}"/>
              </a:ext>
            </a:extLst>
          </p:cNvPr>
          <p:cNvGrpSpPr/>
          <p:nvPr/>
        </p:nvGrpSpPr>
        <p:grpSpPr>
          <a:xfrm>
            <a:off x="2318559" y="2706943"/>
            <a:ext cx="309971" cy="140029"/>
            <a:chOff x="6769100" y="1390650"/>
            <a:chExt cx="317500" cy="157483"/>
          </a:xfrm>
          <a:effectLst>
            <a:outerShdw blurRad="50800" dist="38100" dir="2700000" algn="tl" rotWithShape="0">
              <a:prstClr val="black">
                <a:alpha val="40000"/>
              </a:prstClr>
            </a:outerShdw>
          </a:effectLst>
        </p:grpSpPr>
        <p:sp>
          <p:nvSpPr>
            <p:cNvPr id="10" name="正方形/長方形 9">
              <a:extLst>
                <a:ext uri="{FF2B5EF4-FFF2-40B4-BE49-F238E27FC236}">
                  <a16:creationId xmlns:a16="http://schemas.microsoft.com/office/drawing/2014/main" id="{DD4C5478-2171-8546-B4C1-78F9ECE4E85C}"/>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1" name="円/楕円 10">
              <a:extLst>
                <a:ext uri="{FF2B5EF4-FFF2-40B4-BE49-F238E27FC236}">
                  <a16:creationId xmlns:a16="http://schemas.microsoft.com/office/drawing/2014/main" id="{10275307-576F-B94A-BC24-0B8E44DE09D0}"/>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12" name="直線コネクタ 11">
              <a:extLst>
                <a:ext uri="{FF2B5EF4-FFF2-40B4-BE49-F238E27FC236}">
                  <a16:creationId xmlns:a16="http://schemas.microsoft.com/office/drawing/2014/main" id="{506FD3FD-7FBC-6E4C-B6A1-891F1252B63B}"/>
                </a:ext>
              </a:extLst>
            </p:cNvPr>
            <p:cNvCxnSpPr>
              <a:stCxn id="11" idx="6"/>
              <a:endCxn id="10"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3" name="図形グループ 21">
            <a:extLst>
              <a:ext uri="{FF2B5EF4-FFF2-40B4-BE49-F238E27FC236}">
                <a16:creationId xmlns:a16="http://schemas.microsoft.com/office/drawing/2014/main" id="{4B8ED8C2-2B2A-4643-B3A1-F29FA798DFEB}"/>
              </a:ext>
            </a:extLst>
          </p:cNvPr>
          <p:cNvGrpSpPr/>
          <p:nvPr/>
        </p:nvGrpSpPr>
        <p:grpSpPr>
          <a:xfrm>
            <a:off x="2679581" y="2706943"/>
            <a:ext cx="309971" cy="140029"/>
            <a:chOff x="6769100" y="1390650"/>
            <a:chExt cx="317500" cy="157483"/>
          </a:xfrm>
          <a:effectLst>
            <a:outerShdw blurRad="50800" dist="38100" dir="2700000" algn="tl" rotWithShape="0">
              <a:prstClr val="black">
                <a:alpha val="40000"/>
              </a:prstClr>
            </a:outerShdw>
          </a:effectLst>
        </p:grpSpPr>
        <p:sp>
          <p:nvSpPr>
            <p:cNvPr id="14" name="正方形/長方形 13">
              <a:extLst>
                <a:ext uri="{FF2B5EF4-FFF2-40B4-BE49-F238E27FC236}">
                  <a16:creationId xmlns:a16="http://schemas.microsoft.com/office/drawing/2014/main" id="{B9186D04-877E-0941-B462-E7319CB28C1E}"/>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5" name="円/楕円 14">
              <a:extLst>
                <a:ext uri="{FF2B5EF4-FFF2-40B4-BE49-F238E27FC236}">
                  <a16:creationId xmlns:a16="http://schemas.microsoft.com/office/drawing/2014/main" id="{33FB24F9-D867-2A47-8C52-DE098E50936A}"/>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16" name="直線コネクタ 15">
              <a:extLst>
                <a:ext uri="{FF2B5EF4-FFF2-40B4-BE49-F238E27FC236}">
                  <a16:creationId xmlns:a16="http://schemas.microsoft.com/office/drawing/2014/main" id="{88F0190D-DCE2-744F-A932-C585BD77F8CC}"/>
                </a:ext>
              </a:extLst>
            </p:cNvPr>
            <p:cNvCxnSpPr>
              <a:stCxn id="15" idx="6"/>
              <a:endCxn id="1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7" name="図形グループ 25">
            <a:extLst>
              <a:ext uri="{FF2B5EF4-FFF2-40B4-BE49-F238E27FC236}">
                <a16:creationId xmlns:a16="http://schemas.microsoft.com/office/drawing/2014/main" id="{68594930-5255-8948-A658-C6440F32E268}"/>
              </a:ext>
            </a:extLst>
          </p:cNvPr>
          <p:cNvGrpSpPr/>
          <p:nvPr/>
        </p:nvGrpSpPr>
        <p:grpSpPr>
          <a:xfrm>
            <a:off x="1957538" y="2329278"/>
            <a:ext cx="309971" cy="140029"/>
            <a:chOff x="6769100" y="1390650"/>
            <a:chExt cx="317500" cy="157483"/>
          </a:xfrm>
          <a:effectLst>
            <a:outerShdw blurRad="50800" dist="38100" dir="2700000" algn="tl" rotWithShape="0">
              <a:prstClr val="black">
                <a:alpha val="40000"/>
              </a:prstClr>
            </a:outerShdw>
          </a:effectLst>
        </p:grpSpPr>
        <p:sp>
          <p:nvSpPr>
            <p:cNvPr id="18" name="正方形/長方形 17">
              <a:extLst>
                <a:ext uri="{FF2B5EF4-FFF2-40B4-BE49-F238E27FC236}">
                  <a16:creationId xmlns:a16="http://schemas.microsoft.com/office/drawing/2014/main" id="{BED4D519-8AA7-C342-AB8A-41CD19B079C4}"/>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9" name="円/楕円 18">
              <a:extLst>
                <a:ext uri="{FF2B5EF4-FFF2-40B4-BE49-F238E27FC236}">
                  <a16:creationId xmlns:a16="http://schemas.microsoft.com/office/drawing/2014/main" id="{D254BFC9-25FA-BD4D-9187-4EA849D25DAA}"/>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20" name="直線コネクタ 19">
              <a:extLst>
                <a:ext uri="{FF2B5EF4-FFF2-40B4-BE49-F238E27FC236}">
                  <a16:creationId xmlns:a16="http://schemas.microsoft.com/office/drawing/2014/main" id="{D701D106-42D0-7B4E-8B88-8632DD778878}"/>
                </a:ext>
              </a:extLst>
            </p:cNvPr>
            <p:cNvCxnSpPr>
              <a:stCxn id="19" idx="6"/>
              <a:endCxn id="1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1" name="図形グループ 29">
            <a:extLst>
              <a:ext uri="{FF2B5EF4-FFF2-40B4-BE49-F238E27FC236}">
                <a16:creationId xmlns:a16="http://schemas.microsoft.com/office/drawing/2014/main" id="{E45A59A6-7A28-9842-8DAF-D15894BCD468}"/>
              </a:ext>
            </a:extLst>
          </p:cNvPr>
          <p:cNvGrpSpPr/>
          <p:nvPr/>
        </p:nvGrpSpPr>
        <p:grpSpPr>
          <a:xfrm>
            <a:off x="2318559" y="2329278"/>
            <a:ext cx="309971" cy="140029"/>
            <a:chOff x="6769100" y="1390650"/>
            <a:chExt cx="317500" cy="157483"/>
          </a:xfrm>
          <a:effectLst>
            <a:outerShdw blurRad="50800" dist="38100" dir="2700000" algn="tl" rotWithShape="0">
              <a:prstClr val="black">
                <a:alpha val="40000"/>
              </a:prstClr>
            </a:outerShdw>
          </a:effectLst>
        </p:grpSpPr>
        <p:sp>
          <p:nvSpPr>
            <p:cNvPr id="22" name="正方形/長方形 21">
              <a:extLst>
                <a:ext uri="{FF2B5EF4-FFF2-40B4-BE49-F238E27FC236}">
                  <a16:creationId xmlns:a16="http://schemas.microsoft.com/office/drawing/2014/main" id="{AB18B4A4-4834-DB49-8B72-8858815EDBB0}"/>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23" name="円/楕円 22">
              <a:extLst>
                <a:ext uri="{FF2B5EF4-FFF2-40B4-BE49-F238E27FC236}">
                  <a16:creationId xmlns:a16="http://schemas.microsoft.com/office/drawing/2014/main" id="{1745F9FA-9A81-5847-A7C3-6B99349592F5}"/>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24" name="直線コネクタ 23">
              <a:extLst>
                <a:ext uri="{FF2B5EF4-FFF2-40B4-BE49-F238E27FC236}">
                  <a16:creationId xmlns:a16="http://schemas.microsoft.com/office/drawing/2014/main" id="{7BDCFCBD-47EA-EA40-ABA6-92F1CF6F53E2}"/>
                </a:ext>
              </a:extLst>
            </p:cNvPr>
            <p:cNvCxnSpPr>
              <a:stCxn id="23" idx="6"/>
              <a:endCxn id="22"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5" name="図形グループ 33">
            <a:extLst>
              <a:ext uri="{FF2B5EF4-FFF2-40B4-BE49-F238E27FC236}">
                <a16:creationId xmlns:a16="http://schemas.microsoft.com/office/drawing/2014/main" id="{3C770444-B42D-A943-9520-904C9DB6BE47}"/>
              </a:ext>
            </a:extLst>
          </p:cNvPr>
          <p:cNvGrpSpPr/>
          <p:nvPr/>
        </p:nvGrpSpPr>
        <p:grpSpPr>
          <a:xfrm>
            <a:off x="2679581" y="2329278"/>
            <a:ext cx="309971" cy="140029"/>
            <a:chOff x="6769100" y="1390650"/>
            <a:chExt cx="317500" cy="157483"/>
          </a:xfrm>
          <a:effectLst>
            <a:outerShdw blurRad="50800" dist="38100" dir="2700000" algn="tl" rotWithShape="0">
              <a:prstClr val="black">
                <a:alpha val="40000"/>
              </a:prstClr>
            </a:outerShdw>
          </a:effectLst>
        </p:grpSpPr>
        <p:sp>
          <p:nvSpPr>
            <p:cNvPr id="26" name="正方形/長方形 25">
              <a:extLst>
                <a:ext uri="{FF2B5EF4-FFF2-40B4-BE49-F238E27FC236}">
                  <a16:creationId xmlns:a16="http://schemas.microsoft.com/office/drawing/2014/main" id="{FBC45953-8C58-AA4E-8B65-49BDB8B452FB}"/>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27" name="円/楕円 26">
              <a:extLst>
                <a:ext uri="{FF2B5EF4-FFF2-40B4-BE49-F238E27FC236}">
                  <a16:creationId xmlns:a16="http://schemas.microsoft.com/office/drawing/2014/main" id="{859865BB-E6C1-5247-841A-B173AD0E184F}"/>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28" name="直線コネクタ 27">
              <a:extLst>
                <a:ext uri="{FF2B5EF4-FFF2-40B4-BE49-F238E27FC236}">
                  <a16:creationId xmlns:a16="http://schemas.microsoft.com/office/drawing/2014/main" id="{656B50E7-5F44-1A4A-BAB9-364D7077B737}"/>
                </a:ext>
              </a:extLst>
            </p:cNvPr>
            <p:cNvCxnSpPr>
              <a:stCxn id="27" idx="6"/>
              <a:endCxn id="26"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9" name="図形グループ 37">
            <a:extLst>
              <a:ext uri="{FF2B5EF4-FFF2-40B4-BE49-F238E27FC236}">
                <a16:creationId xmlns:a16="http://schemas.microsoft.com/office/drawing/2014/main" id="{76745388-0C84-EA44-8C6A-705E95A7B44A}"/>
              </a:ext>
            </a:extLst>
          </p:cNvPr>
          <p:cNvGrpSpPr/>
          <p:nvPr/>
        </p:nvGrpSpPr>
        <p:grpSpPr>
          <a:xfrm>
            <a:off x="1957538" y="2518948"/>
            <a:ext cx="309971" cy="140029"/>
            <a:chOff x="6769100" y="1390650"/>
            <a:chExt cx="317500" cy="157483"/>
          </a:xfrm>
          <a:effectLst>
            <a:outerShdw blurRad="50800" dist="38100" dir="2700000" algn="tl" rotWithShape="0">
              <a:prstClr val="black">
                <a:alpha val="40000"/>
              </a:prstClr>
            </a:outerShdw>
          </a:effectLst>
        </p:grpSpPr>
        <p:sp>
          <p:nvSpPr>
            <p:cNvPr id="30" name="正方形/長方形 29">
              <a:extLst>
                <a:ext uri="{FF2B5EF4-FFF2-40B4-BE49-F238E27FC236}">
                  <a16:creationId xmlns:a16="http://schemas.microsoft.com/office/drawing/2014/main" id="{899F3979-5994-F548-901D-37D28EA70BB4}"/>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31" name="円/楕円 30">
              <a:extLst>
                <a:ext uri="{FF2B5EF4-FFF2-40B4-BE49-F238E27FC236}">
                  <a16:creationId xmlns:a16="http://schemas.microsoft.com/office/drawing/2014/main" id="{82F55D17-F24A-674C-B77A-B8DCC8A5315E}"/>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32" name="直線コネクタ 31">
              <a:extLst>
                <a:ext uri="{FF2B5EF4-FFF2-40B4-BE49-F238E27FC236}">
                  <a16:creationId xmlns:a16="http://schemas.microsoft.com/office/drawing/2014/main" id="{416AC4AE-B5C9-4446-8A47-D24E51324389}"/>
                </a:ext>
              </a:extLst>
            </p:cNvPr>
            <p:cNvCxnSpPr>
              <a:stCxn id="31" idx="6"/>
              <a:endCxn id="30"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3" name="図形グループ 41">
            <a:extLst>
              <a:ext uri="{FF2B5EF4-FFF2-40B4-BE49-F238E27FC236}">
                <a16:creationId xmlns:a16="http://schemas.microsoft.com/office/drawing/2014/main" id="{2B5CD266-D64A-B648-B1F0-CB655A2C8D06}"/>
              </a:ext>
            </a:extLst>
          </p:cNvPr>
          <p:cNvGrpSpPr/>
          <p:nvPr/>
        </p:nvGrpSpPr>
        <p:grpSpPr>
          <a:xfrm>
            <a:off x="2318559" y="2518948"/>
            <a:ext cx="309971" cy="140029"/>
            <a:chOff x="6769100" y="1390650"/>
            <a:chExt cx="317500" cy="157483"/>
          </a:xfrm>
          <a:effectLst>
            <a:outerShdw blurRad="50800" dist="38100" dir="2700000" algn="tl" rotWithShape="0">
              <a:prstClr val="black">
                <a:alpha val="40000"/>
              </a:prstClr>
            </a:outerShdw>
          </a:effectLst>
        </p:grpSpPr>
        <p:sp>
          <p:nvSpPr>
            <p:cNvPr id="34" name="正方形/長方形 33">
              <a:extLst>
                <a:ext uri="{FF2B5EF4-FFF2-40B4-BE49-F238E27FC236}">
                  <a16:creationId xmlns:a16="http://schemas.microsoft.com/office/drawing/2014/main" id="{3D31C3EE-8B0F-3748-88C8-B2ED77411B4F}"/>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35" name="円/楕円 34">
              <a:extLst>
                <a:ext uri="{FF2B5EF4-FFF2-40B4-BE49-F238E27FC236}">
                  <a16:creationId xmlns:a16="http://schemas.microsoft.com/office/drawing/2014/main" id="{2721BC66-5036-BA4C-AAEC-2F2D097B034F}"/>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36" name="直線コネクタ 35">
              <a:extLst>
                <a:ext uri="{FF2B5EF4-FFF2-40B4-BE49-F238E27FC236}">
                  <a16:creationId xmlns:a16="http://schemas.microsoft.com/office/drawing/2014/main" id="{2E2D0EA4-FEA5-6E47-83D2-995ED32E32D6}"/>
                </a:ext>
              </a:extLst>
            </p:cNvPr>
            <p:cNvCxnSpPr>
              <a:stCxn id="35" idx="6"/>
              <a:endCxn id="3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7" name="図形グループ 45">
            <a:extLst>
              <a:ext uri="{FF2B5EF4-FFF2-40B4-BE49-F238E27FC236}">
                <a16:creationId xmlns:a16="http://schemas.microsoft.com/office/drawing/2014/main" id="{8986E4B7-70FB-F845-987D-4B195FB9204A}"/>
              </a:ext>
            </a:extLst>
          </p:cNvPr>
          <p:cNvGrpSpPr/>
          <p:nvPr/>
        </p:nvGrpSpPr>
        <p:grpSpPr>
          <a:xfrm>
            <a:off x="2679581" y="2518948"/>
            <a:ext cx="309971" cy="140029"/>
            <a:chOff x="6769100" y="1390650"/>
            <a:chExt cx="317500" cy="157483"/>
          </a:xfrm>
          <a:effectLst>
            <a:outerShdw blurRad="50800" dist="38100" dir="2700000" algn="tl" rotWithShape="0">
              <a:prstClr val="black">
                <a:alpha val="40000"/>
              </a:prstClr>
            </a:outerShdw>
          </a:effectLst>
        </p:grpSpPr>
        <p:sp>
          <p:nvSpPr>
            <p:cNvPr id="38" name="正方形/長方形 37">
              <a:extLst>
                <a:ext uri="{FF2B5EF4-FFF2-40B4-BE49-F238E27FC236}">
                  <a16:creationId xmlns:a16="http://schemas.microsoft.com/office/drawing/2014/main" id="{94F0715A-3F44-8542-AE76-ADCDD5FB5596}"/>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39" name="円/楕円 38">
              <a:extLst>
                <a:ext uri="{FF2B5EF4-FFF2-40B4-BE49-F238E27FC236}">
                  <a16:creationId xmlns:a16="http://schemas.microsoft.com/office/drawing/2014/main" id="{CC7BCD8C-31C7-E742-BE1F-D2E1D90B7D70}"/>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40" name="直線コネクタ 39">
              <a:extLst>
                <a:ext uri="{FF2B5EF4-FFF2-40B4-BE49-F238E27FC236}">
                  <a16:creationId xmlns:a16="http://schemas.microsoft.com/office/drawing/2014/main" id="{46D58453-FA2D-664C-B42F-6E9AA65D73B0}"/>
                </a:ext>
              </a:extLst>
            </p:cNvPr>
            <p:cNvCxnSpPr>
              <a:stCxn id="39" idx="6"/>
              <a:endCxn id="3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1" name="図形グループ 49">
            <a:extLst>
              <a:ext uri="{FF2B5EF4-FFF2-40B4-BE49-F238E27FC236}">
                <a16:creationId xmlns:a16="http://schemas.microsoft.com/office/drawing/2014/main" id="{73E799F0-B7C9-F14A-B662-B63EAD784C07}"/>
              </a:ext>
            </a:extLst>
          </p:cNvPr>
          <p:cNvGrpSpPr/>
          <p:nvPr/>
        </p:nvGrpSpPr>
        <p:grpSpPr>
          <a:xfrm>
            <a:off x="4039859" y="2706943"/>
            <a:ext cx="309971" cy="140029"/>
            <a:chOff x="6769100" y="1390650"/>
            <a:chExt cx="317500" cy="157483"/>
          </a:xfrm>
          <a:effectLst>
            <a:outerShdw blurRad="50800" dist="38100" dir="2700000" algn="tl" rotWithShape="0">
              <a:prstClr val="black">
                <a:alpha val="40000"/>
              </a:prstClr>
            </a:outerShdw>
          </a:effectLst>
        </p:grpSpPr>
        <p:sp>
          <p:nvSpPr>
            <p:cNvPr id="42" name="正方形/長方形 41">
              <a:extLst>
                <a:ext uri="{FF2B5EF4-FFF2-40B4-BE49-F238E27FC236}">
                  <a16:creationId xmlns:a16="http://schemas.microsoft.com/office/drawing/2014/main" id="{E7F5E7A3-7A44-1D4C-9564-5EAA0497C646}"/>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43" name="円/楕円 42">
              <a:extLst>
                <a:ext uri="{FF2B5EF4-FFF2-40B4-BE49-F238E27FC236}">
                  <a16:creationId xmlns:a16="http://schemas.microsoft.com/office/drawing/2014/main" id="{013B049B-5F69-C646-98C5-CEEA949C2DB7}"/>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44" name="直線コネクタ 43">
              <a:extLst>
                <a:ext uri="{FF2B5EF4-FFF2-40B4-BE49-F238E27FC236}">
                  <a16:creationId xmlns:a16="http://schemas.microsoft.com/office/drawing/2014/main" id="{9062021D-1613-0B4A-8ECD-2CB647703F39}"/>
                </a:ext>
              </a:extLst>
            </p:cNvPr>
            <p:cNvCxnSpPr>
              <a:stCxn id="43" idx="6"/>
              <a:endCxn id="42"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5" name="図形グループ 53">
            <a:extLst>
              <a:ext uri="{FF2B5EF4-FFF2-40B4-BE49-F238E27FC236}">
                <a16:creationId xmlns:a16="http://schemas.microsoft.com/office/drawing/2014/main" id="{AAD85B67-9572-6B40-8AFF-67C2CA632E43}"/>
              </a:ext>
            </a:extLst>
          </p:cNvPr>
          <p:cNvGrpSpPr/>
          <p:nvPr/>
        </p:nvGrpSpPr>
        <p:grpSpPr>
          <a:xfrm>
            <a:off x="4400880" y="2706943"/>
            <a:ext cx="309971" cy="140029"/>
            <a:chOff x="6769100" y="1390650"/>
            <a:chExt cx="317500" cy="157483"/>
          </a:xfrm>
          <a:effectLst>
            <a:outerShdw blurRad="50800" dist="38100" dir="2700000" algn="tl" rotWithShape="0">
              <a:prstClr val="black">
                <a:alpha val="40000"/>
              </a:prstClr>
            </a:outerShdw>
          </a:effectLst>
        </p:grpSpPr>
        <p:sp>
          <p:nvSpPr>
            <p:cNvPr id="46" name="正方形/長方形 45">
              <a:extLst>
                <a:ext uri="{FF2B5EF4-FFF2-40B4-BE49-F238E27FC236}">
                  <a16:creationId xmlns:a16="http://schemas.microsoft.com/office/drawing/2014/main" id="{4F15AEA9-4B27-8141-AE94-324319008FBC}"/>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47" name="円/楕円 46">
              <a:extLst>
                <a:ext uri="{FF2B5EF4-FFF2-40B4-BE49-F238E27FC236}">
                  <a16:creationId xmlns:a16="http://schemas.microsoft.com/office/drawing/2014/main" id="{0947D596-0B1B-B54C-8E14-E16E406B1FB3}"/>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48" name="直線コネクタ 47">
              <a:extLst>
                <a:ext uri="{FF2B5EF4-FFF2-40B4-BE49-F238E27FC236}">
                  <a16:creationId xmlns:a16="http://schemas.microsoft.com/office/drawing/2014/main" id="{3CC7B427-0B8C-7340-AB73-922FC2EA4B87}"/>
                </a:ext>
              </a:extLst>
            </p:cNvPr>
            <p:cNvCxnSpPr>
              <a:stCxn id="47" idx="6"/>
              <a:endCxn id="46"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9" name="図形グループ 57">
            <a:extLst>
              <a:ext uri="{FF2B5EF4-FFF2-40B4-BE49-F238E27FC236}">
                <a16:creationId xmlns:a16="http://schemas.microsoft.com/office/drawing/2014/main" id="{E87CEB19-BEF6-1249-804C-48472E3CC1A7}"/>
              </a:ext>
            </a:extLst>
          </p:cNvPr>
          <p:cNvGrpSpPr/>
          <p:nvPr/>
        </p:nvGrpSpPr>
        <p:grpSpPr>
          <a:xfrm>
            <a:off x="4761902" y="2706943"/>
            <a:ext cx="309971" cy="140029"/>
            <a:chOff x="6769100" y="1390650"/>
            <a:chExt cx="317500" cy="157483"/>
          </a:xfrm>
          <a:effectLst>
            <a:outerShdw blurRad="50800" dist="38100" dir="2700000" algn="tl" rotWithShape="0">
              <a:prstClr val="black">
                <a:alpha val="40000"/>
              </a:prstClr>
            </a:outerShdw>
          </a:effectLst>
        </p:grpSpPr>
        <p:sp>
          <p:nvSpPr>
            <p:cNvPr id="50" name="正方形/長方形 49">
              <a:extLst>
                <a:ext uri="{FF2B5EF4-FFF2-40B4-BE49-F238E27FC236}">
                  <a16:creationId xmlns:a16="http://schemas.microsoft.com/office/drawing/2014/main" id="{C7C1D037-5682-604C-BB6C-B5978A13B84D}"/>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51" name="円/楕円 50">
              <a:extLst>
                <a:ext uri="{FF2B5EF4-FFF2-40B4-BE49-F238E27FC236}">
                  <a16:creationId xmlns:a16="http://schemas.microsoft.com/office/drawing/2014/main" id="{EB4C8A55-4028-DE40-985D-3BB31ADAFB4E}"/>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52" name="直線コネクタ 51">
              <a:extLst>
                <a:ext uri="{FF2B5EF4-FFF2-40B4-BE49-F238E27FC236}">
                  <a16:creationId xmlns:a16="http://schemas.microsoft.com/office/drawing/2014/main" id="{A3921026-EA8F-0D4B-96CD-EDFFD2FDA4A8}"/>
                </a:ext>
              </a:extLst>
            </p:cNvPr>
            <p:cNvCxnSpPr>
              <a:stCxn id="51" idx="6"/>
              <a:endCxn id="50"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3" name="図形グループ 61">
            <a:extLst>
              <a:ext uri="{FF2B5EF4-FFF2-40B4-BE49-F238E27FC236}">
                <a16:creationId xmlns:a16="http://schemas.microsoft.com/office/drawing/2014/main" id="{A4F7C082-219B-BF48-8B6F-C4477231E46C}"/>
              </a:ext>
            </a:extLst>
          </p:cNvPr>
          <p:cNvGrpSpPr/>
          <p:nvPr/>
        </p:nvGrpSpPr>
        <p:grpSpPr>
          <a:xfrm>
            <a:off x="4039859" y="2329278"/>
            <a:ext cx="309971" cy="140029"/>
            <a:chOff x="6769100" y="1390650"/>
            <a:chExt cx="317500" cy="157483"/>
          </a:xfrm>
          <a:effectLst>
            <a:outerShdw blurRad="50800" dist="38100" dir="2700000" algn="tl" rotWithShape="0">
              <a:prstClr val="black">
                <a:alpha val="40000"/>
              </a:prstClr>
            </a:outerShdw>
          </a:effectLst>
        </p:grpSpPr>
        <p:sp>
          <p:nvSpPr>
            <p:cNvPr id="54" name="正方形/長方形 53">
              <a:extLst>
                <a:ext uri="{FF2B5EF4-FFF2-40B4-BE49-F238E27FC236}">
                  <a16:creationId xmlns:a16="http://schemas.microsoft.com/office/drawing/2014/main" id="{0943CD15-6B05-1549-9020-475177116FC5}"/>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55" name="円/楕円 54">
              <a:extLst>
                <a:ext uri="{FF2B5EF4-FFF2-40B4-BE49-F238E27FC236}">
                  <a16:creationId xmlns:a16="http://schemas.microsoft.com/office/drawing/2014/main" id="{634AFD61-AAE1-2442-9998-2632B6D21145}"/>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56" name="直線コネクタ 55">
              <a:extLst>
                <a:ext uri="{FF2B5EF4-FFF2-40B4-BE49-F238E27FC236}">
                  <a16:creationId xmlns:a16="http://schemas.microsoft.com/office/drawing/2014/main" id="{9E4B1413-0D1E-CA4B-B83B-E617A659A401}"/>
                </a:ext>
              </a:extLst>
            </p:cNvPr>
            <p:cNvCxnSpPr>
              <a:stCxn id="55" idx="6"/>
              <a:endCxn id="5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7" name="図形グループ 65">
            <a:extLst>
              <a:ext uri="{FF2B5EF4-FFF2-40B4-BE49-F238E27FC236}">
                <a16:creationId xmlns:a16="http://schemas.microsoft.com/office/drawing/2014/main" id="{DBD71A29-DDA6-4F44-A104-C7BE41E74B60}"/>
              </a:ext>
            </a:extLst>
          </p:cNvPr>
          <p:cNvGrpSpPr/>
          <p:nvPr/>
        </p:nvGrpSpPr>
        <p:grpSpPr>
          <a:xfrm>
            <a:off x="4400880" y="2329278"/>
            <a:ext cx="309971" cy="140029"/>
            <a:chOff x="6769100" y="1390650"/>
            <a:chExt cx="317500" cy="157483"/>
          </a:xfrm>
          <a:effectLst>
            <a:outerShdw blurRad="50800" dist="38100" dir="2700000" algn="tl" rotWithShape="0">
              <a:prstClr val="black">
                <a:alpha val="40000"/>
              </a:prstClr>
            </a:outerShdw>
          </a:effectLst>
        </p:grpSpPr>
        <p:sp>
          <p:nvSpPr>
            <p:cNvPr id="58" name="正方形/長方形 57">
              <a:extLst>
                <a:ext uri="{FF2B5EF4-FFF2-40B4-BE49-F238E27FC236}">
                  <a16:creationId xmlns:a16="http://schemas.microsoft.com/office/drawing/2014/main" id="{BBDC90A0-5797-1548-BF21-61BFB92316C4}"/>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59" name="円/楕円 58">
              <a:extLst>
                <a:ext uri="{FF2B5EF4-FFF2-40B4-BE49-F238E27FC236}">
                  <a16:creationId xmlns:a16="http://schemas.microsoft.com/office/drawing/2014/main" id="{AC02552F-02C2-004B-B606-C75BA08C9157}"/>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60" name="直線コネクタ 59">
              <a:extLst>
                <a:ext uri="{FF2B5EF4-FFF2-40B4-BE49-F238E27FC236}">
                  <a16:creationId xmlns:a16="http://schemas.microsoft.com/office/drawing/2014/main" id="{9D85C782-1E31-834E-A422-B88BDE0DE19E}"/>
                </a:ext>
              </a:extLst>
            </p:cNvPr>
            <p:cNvCxnSpPr>
              <a:stCxn id="59" idx="6"/>
              <a:endCxn id="5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1" name="図形グループ 69">
            <a:extLst>
              <a:ext uri="{FF2B5EF4-FFF2-40B4-BE49-F238E27FC236}">
                <a16:creationId xmlns:a16="http://schemas.microsoft.com/office/drawing/2014/main" id="{18CAE0C5-C165-1644-A816-D9B86BC295C4}"/>
              </a:ext>
            </a:extLst>
          </p:cNvPr>
          <p:cNvGrpSpPr/>
          <p:nvPr/>
        </p:nvGrpSpPr>
        <p:grpSpPr>
          <a:xfrm>
            <a:off x="4761902" y="2329278"/>
            <a:ext cx="309971" cy="140029"/>
            <a:chOff x="6769100" y="1390650"/>
            <a:chExt cx="317500" cy="157483"/>
          </a:xfrm>
          <a:effectLst>
            <a:outerShdw blurRad="50800" dist="38100" dir="2700000" algn="tl" rotWithShape="0">
              <a:prstClr val="black">
                <a:alpha val="40000"/>
              </a:prstClr>
            </a:outerShdw>
          </a:effectLst>
        </p:grpSpPr>
        <p:sp>
          <p:nvSpPr>
            <p:cNvPr id="62" name="正方形/長方形 61">
              <a:extLst>
                <a:ext uri="{FF2B5EF4-FFF2-40B4-BE49-F238E27FC236}">
                  <a16:creationId xmlns:a16="http://schemas.microsoft.com/office/drawing/2014/main" id="{22C45D87-7A81-6848-896C-474727E66270}"/>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63" name="円/楕円 62">
              <a:extLst>
                <a:ext uri="{FF2B5EF4-FFF2-40B4-BE49-F238E27FC236}">
                  <a16:creationId xmlns:a16="http://schemas.microsoft.com/office/drawing/2014/main" id="{0FDA07AC-558E-FD49-B011-177F5247BDDB}"/>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64" name="直線コネクタ 63">
              <a:extLst>
                <a:ext uri="{FF2B5EF4-FFF2-40B4-BE49-F238E27FC236}">
                  <a16:creationId xmlns:a16="http://schemas.microsoft.com/office/drawing/2014/main" id="{55619821-DEC8-4B48-A142-68000D7A6109}"/>
                </a:ext>
              </a:extLst>
            </p:cNvPr>
            <p:cNvCxnSpPr>
              <a:stCxn id="63" idx="6"/>
              <a:endCxn id="62"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5" name="図形グループ 73">
            <a:extLst>
              <a:ext uri="{FF2B5EF4-FFF2-40B4-BE49-F238E27FC236}">
                <a16:creationId xmlns:a16="http://schemas.microsoft.com/office/drawing/2014/main" id="{96D60BEE-2E98-8246-81D2-23463F6269E2}"/>
              </a:ext>
            </a:extLst>
          </p:cNvPr>
          <p:cNvGrpSpPr/>
          <p:nvPr/>
        </p:nvGrpSpPr>
        <p:grpSpPr>
          <a:xfrm>
            <a:off x="4039859" y="2518948"/>
            <a:ext cx="309971" cy="140029"/>
            <a:chOff x="6769100" y="1390650"/>
            <a:chExt cx="317500" cy="157483"/>
          </a:xfrm>
          <a:effectLst>
            <a:outerShdw blurRad="50800" dist="38100" dir="2700000" algn="tl" rotWithShape="0">
              <a:prstClr val="black">
                <a:alpha val="40000"/>
              </a:prstClr>
            </a:outerShdw>
          </a:effectLst>
        </p:grpSpPr>
        <p:sp>
          <p:nvSpPr>
            <p:cNvPr id="66" name="正方形/長方形 65">
              <a:extLst>
                <a:ext uri="{FF2B5EF4-FFF2-40B4-BE49-F238E27FC236}">
                  <a16:creationId xmlns:a16="http://schemas.microsoft.com/office/drawing/2014/main" id="{0A46DFA2-2D0F-C04A-8A12-6D4B66478A02}"/>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67" name="円/楕円 66">
              <a:extLst>
                <a:ext uri="{FF2B5EF4-FFF2-40B4-BE49-F238E27FC236}">
                  <a16:creationId xmlns:a16="http://schemas.microsoft.com/office/drawing/2014/main" id="{01FA8313-26E7-5E49-87C2-65110B2C2687}"/>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68" name="直線コネクタ 67">
              <a:extLst>
                <a:ext uri="{FF2B5EF4-FFF2-40B4-BE49-F238E27FC236}">
                  <a16:creationId xmlns:a16="http://schemas.microsoft.com/office/drawing/2014/main" id="{C05C6C30-DD4F-5048-92BE-9B321B6A3C2B}"/>
                </a:ext>
              </a:extLst>
            </p:cNvPr>
            <p:cNvCxnSpPr>
              <a:stCxn id="67" idx="6"/>
              <a:endCxn id="66"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9" name="図形グループ 77">
            <a:extLst>
              <a:ext uri="{FF2B5EF4-FFF2-40B4-BE49-F238E27FC236}">
                <a16:creationId xmlns:a16="http://schemas.microsoft.com/office/drawing/2014/main" id="{81EBB706-39FC-794F-A4CD-0311D8907A34}"/>
              </a:ext>
            </a:extLst>
          </p:cNvPr>
          <p:cNvGrpSpPr/>
          <p:nvPr/>
        </p:nvGrpSpPr>
        <p:grpSpPr>
          <a:xfrm>
            <a:off x="4400880" y="2518948"/>
            <a:ext cx="309971" cy="140029"/>
            <a:chOff x="6769100" y="1390650"/>
            <a:chExt cx="317500" cy="157483"/>
          </a:xfrm>
          <a:effectLst>
            <a:outerShdw blurRad="50800" dist="38100" dir="2700000" algn="tl" rotWithShape="0">
              <a:prstClr val="black">
                <a:alpha val="40000"/>
              </a:prstClr>
            </a:outerShdw>
          </a:effectLst>
        </p:grpSpPr>
        <p:sp>
          <p:nvSpPr>
            <p:cNvPr id="70" name="正方形/長方形 69">
              <a:extLst>
                <a:ext uri="{FF2B5EF4-FFF2-40B4-BE49-F238E27FC236}">
                  <a16:creationId xmlns:a16="http://schemas.microsoft.com/office/drawing/2014/main" id="{DD04C70E-B25E-0B45-8F53-D4C8CD6E4138}"/>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71" name="円/楕円 70">
              <a:extLst>
                <a:ext uri="{FF2B5EF4-FFF2-40B4-BE49-F238E27FC236}">
                  <a16:creationId xmlns:a16="http://schemas.microsoft.com/office/drawing/2014/main" id="{36254362-44C1-7E4B-840D-BD15FE86AA8D}"/>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72" name="直線コネクタ 71">
              <a:extLst>
                <a:ext uri="{FF2B5EF4-FFF2-40B4-BE49-F238E27FC236}">
                  <a16:creationId xmlns:a16="http://schemas.microsoft.com/office/drawing/2014/main" id="{505D0F09-5816-954C-841E-A5951ACB0F20}"/>
                </a:ext>
              </a:extLst>
            </p:cNvPr>
            <p:cNvCxnSpPr>
              <a:stCxn id="71" idx="6"/>
              <a:endCxn id="70"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73" name="図形グループ 81">
            <a:extLst>
              <a:ext uri="{FF2B5EF4-FFF2-40B4-BE49-F238E27FC236}">
                <a16:creationId xmlns:a16="http://schemas.microsoft.com/office/drawing/2014/main" id="{9C0F5ECC-D85B-8148-AF65-9DE773ED794D}"/>
              </a:ext>
            </a:extLst>
          </p:cNvPr>
          <p:cNvGrpSpPr/>
          <p:nvPr/>
        </p:nvGrpSpPr>
        <p:grpSpPr>
          <a:xfrm>
            <a:off x="4761902" y="2518948"/>
            <a:ext cx="309971" cy="140029"/>
            <a:chOff x="6769100" y="1390650"/>
            <a:chExt cx="317500" cy="157483"/>
          </a:xfrm>
          <a:effectLst>
            <a:outerShdw blurRad="50800" dist="38100" dir="2700000" algn="tl" rotWithShape="0">
              <a:prstClr val="black">
                <a:alpha val="40000"/>
              </a:prstClr>
            </a:outerShdw>
          </a:effectLst>
        </p:grpSpPr>
        <p:sp>
          <p:nvSpPr>
            <p:cNvPr id="74" name="正方形/長方形 73">
              <a:extLst>
                <a:ext uri="{FF2B5EF4-FFF2-40B4-BE49-F238E27FC236}">
                  <a16:creationId xmlns:a16="http://schemas.microsoft.com/office/drawing/2014/main" id="{A8A7198F-1F5B-EE44-B1CC-3D8E22B7A2FE}"/>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75" name="円/楕円 74">
              <a:extLst>
                <a:ext uri="{FF2B5EF4-FFF2-40B4-BE49-F238E27FC236}">
                  <a16:creationId xmlns:a16="http://schemas.microsoft.com/office/drawing/2014/main" id="{251DB72C-5101-DD40-A82D-795208666F9B}"/>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76" name="直線コネクタ 75">
              <a:extLst>
                <a:ext uri="{FF2B5EF4-FFF2-40B4-BE49-F238E27FC236}">
                  <a16:creationId xmlns:a16="http://schemas.microsoft.com/office/drawing/2014/main" id="{0EC6E38D-5133-F045-B45F-CF87B46059EC}"/>
                </a:ext>
              </a:extLst>
            </p:cNvPr>
            <p:cNvCxnSpPr>
              <a:stCxn id="75" idx="6"/>
              <a:endCxn id="7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pic>
        <p:nvPicPr>
          <p:cNvPr id="77" name="図 76" descr="cloud.png">
            <a:extLst>
              <a:ext uri="{FF2B5EF4-FFF2-40B4-BE49-F238E27FC236}">
                <a16:creationId xmlns:a16="http://schemas.microsoft.com/office/drawing/2014/main" id="{32F2860C-FB2F-7344-9AC9-A574ABAF696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916402" y="1813638"/>
            <a:ext cx="1475839" cy="1475839"/>
          </a:xfrm>
          <a:prstGeom prst="rect">
            <a:avLst/>
          </a:prstGeom>
          <a:effectLst>
            <a:outerShdw blurRad="50800" dist="38100" dir="2700000" algn="tl" rotWithShape="0">
              <a:prstClr val="black">
                <a:alpha val="40000"/>
              </a:prstClr>
            </a:outerShdw>
          </a:effectLst>
        </p:spPr>
      </p:pic>
      <p:grpSp>
        <p:nvGrpSpPr>
          <p:cNvPr id="78" name="図形グループ 49">
            <a:extLst>
              <a:ext uri="{FF2B5EF4-FFF2-40B4-BE49-F238E27FC236}">
                <a16:creationId xmlns:a16="http://schemas.microsoft.com/office/drawing/2014/main" id="{5FE33313-0BB7-7E49-B80D-E239ED5FC9AF}"/>
              </a:ext>
            </a:extLst>
          </p:cNvPr>
          <p:cNvGrpSpPr/>
          <p:nvPr/>
        </p:nvGrpSpPr>
        <p:grpSpPr>
          <a:xfrm>
            <a:off x="6122181" y="2706943"/>
            <a:ext cx="309971" cy="140029"/>
            <a:chOff x="6769100" y="1390650"/>
            <a:chExt cx="317500" cy="157483"/>
          </a:xfrm>
          <a:effectLst>
            <a:outerShdw blurRad="50800" dist="38100" dir="2700000" algn="tl" rotWithShape="0">
              <a:prstClr val="black">
                <a:alpha val="40000"/>
              </a:prstClr>
            </a:outerShdw>
          </a:effectLst>
        </p:grpSpPr>
        <p:sp>
          <p:nvSpPr>
            <p:cNvPr id="79" name="正方形/長方形 78">
              <a:extLst>
                <a:ext uri="{FF2B5EF4-FFF2-40B4-BE49-F238E27FC236}">
                  <a16:creationId xmlns:a16="http://schemas.microsoft.com/office/drawing/2014/main" id="{9A20832B-4D1C-A840-B668-2237FC832D8A}"/>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80" name="円/楕円 79">
              <a:extLst>
                <a:ext uri="{FF2B5EF4-FFF2-40B4-BE49-F238E27FC236}">
                  <a16:creationId xmlns:a16="http://schemas.microsoft.com/office/drawing/2014/main" id="{18609EED-67B0-A043-B6B8-9FA106D39401}"/>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81" name="直線コネクタ 80">
              <a:extLst>
                <a:ext uri="{FF2B5EF4-FFF2-40B4-BE49-F238E27FC236}">
                  <a16:creationId xmlns:a16="http://schemas.microsoft.com/office/drawing/2014/main" id="{8AB272AD-71B9-A846-B7BD-F2A9ABB87C3B}"/>
                </a:ext>
              </a:extLst>
            </p:cNvPr>
            <p:cNvCxnSpPr>
              <a:stCxn id="80" idx="6"/>
              <a:endCxn id="7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82" name="図形グループ 53">
            <a:extLst>
              <a:ext uri="{FF2B5EF4-FFF2-40B4-BE49-F238E27FC236}">
                <a16:creationId xmlns:a16="http://schemas.microsoft.com/office/drawing/2014/main" id="{69C32D40-C73E-2647-B244-7D63007192C2}"/>
              </a:ext>
            </a:extLst>
          </p:cNvPr>
          <p:cNvGrpSpPr/>
          <p:nvPr/>
        </p:nvGrpSpPr>
        <p:grpSpPr>
          <a:xfrm>
            <a:off x="6483202" y="2706943"/>
            <a:ext cx="309971" cy="140029"/>
            <a:chOff x="6769100" y="1390650"/>
            <a:chExt cx="317500" cy="157483"/>
          </a:xfrm>
          <a:effectLst>
            <a:outerShdw blurRad="50800" dist="38100" dir="2700000" algn="tl" rotWithShape="0">
              <a:prstClr val="black">
                <a:alpha val="40000"/>
              </a:prstClr>
            </a:outerShdw>
          </a:effectLst>
        </p:grpSpPr>
        <p:sp>
          <p:nvSpPr>
            <p:cNvPr id="83" name="正方形/長方形 82">
              <a:extLst>
                <a:ext uri="{FF2B5EF4-FFF2-40B4-BE49-F238E27FC236}">
                  <a16:creationId xmlns:a16="http://schemas.microsoft.com/office/drawing/2014/main" id="{1C387D2C-9F52-9140-93DF-9FEB0B0821D5}"/>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84" name="円/楕円 83">
              <a:extLst>
                <a:ext uri="{FF2B5EF4-FFF2-40B4-BE49-F238E27FC236}">
                  <a16:creationId xmlns:a16="http://schemas.microsoft.com/office/drawing/2014/main" id="{7DA172D8-B85A-C84E-964E-E5E2E5E9F6F4}"/>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85" name="直線コネクタ 84">
              <a:extLst>
                <a:ext uri="{FF2B5EF4-FFF2-40B4-BE49-F238E27FC236}">
                  <a16:creationId xmlns:a16="http://schemas.microsoft.com/office/drawing/2014/main" id="{63B597F5-EADC-5248-9617-129CBE80736A}"/>
                </a:ext>
              </a:extLst>
            </p:cNvPr>
            <p:cNvCxnSpPr>
              <a:stCxn id="84" idx="6"/>
              <a:endCxn id="8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86" name="図形グループ 57">
            <a:extLst>
              <a:ext uri="{FF2B5EF4-FFF2-40B4-BE49-F238E27FC236}">
                <a16:creationId xmlns:a16="http://schemas.microsoft.com/office/drawing/2014/main" id="{4F5658C0-4673-944C-98BE-300DC8D1413F}"/>
              </a:ext>
            </a:extLst>
          </p:cNvPr>
          <p:cNvGrpSpPr/>
          <p:nvPr/>
        </p:nvGrpSpPr>
        <p:grpSpPr>
          <a:xfrm>
            <a:off x="6844224" y="2706943"/>
            <a:ext cx="309971" cy="140029"/>
            <a:chOff x="6769100" y="1390650"/>
            <a:chExt cx="317500" cy="157483"/>
          </a:xfrm>
          <a:effectLst>
            <a:outerShdw blurRad="50800" dist="38100" dir="2700000" algn="tl" rotWithShape="0">
              <a:prstClr val="black">
                <a:alpha val="40000"/>
              </a:prstClr>
            </a:outerShdw>
          </a:effectLst>
        </p:grpSpPr>
        <p:sp>
          <p:nvSpPr>
            <p:cNvPr id="87" name="正方形/長方形 86">
              <a:extLst>
                <a:ext uri="{FF2B5EF4-FFF2-40B4-BE49-F238E27FC236}">
                  <a16:creationId xmlns:a16="http://schemas.microsoft.com/office/drawing/2014/main" id="{24357F43-B1C1-234C-9177-864CE304F9E4}"/>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88" name="円/楕円 87">
              <a:extLst>
                <a:ext uri="{FF2B5EF4-FFF2-40B4-BE49-F238E27FC236}">
                  <a16:creationId xmlns:a16="http://schemas.microsoft.com/office/drawing/2014/main" id="{E20B1D37-29F7-534C-B56A-EF51AB4BC0B6}"/>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89" name="直線コネクタ 88">
              <a:extLst>
                <a:ext uri="{FF2B5EF4-FFF2-40B4-BE49-F238E27FC236}">
                  <a16:creationId xmlns:a16="http://schemas.microsoft.com/office/drawing/2014/main" id="{64DDDC51-6328-A24E-A0BC-73235B6E0EFC}"/>
                </a:ext>
              </a:extLst>
            </p:cNvPr>
            <p:cNvCxnSpPr>
              <a:stCxn id="88" idx="6"/>
              <a:endCxn id="8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90" name="図形グループ 61">
            <a:extLst>
              <a:ext uri="{FF2B5EF4-FFF2-40B4-BE49-F238E27FC236}">
                <a16:creationId xmlns:a16="http://schemas.microsoft.com/office/drawing/2014/main" id="{1714E3DC-681D-8344-AAA6-E7B33F0BAA70}"/>
              </a:ext>
            </a:extLst>
          </p:cNvPr>
          <p:cNvGrpSpPr/>
          <p:nvPr/>
        </p:nvGrpSpPr>
        <p:grpSpPr>
          <a:xfrm>
            <a:off x="6122181" y="2329278"/>
            <a:ext cx="309971" cy="140029"/>
            <a:chOff x="6769100" y="1390650"/>
            <a:chExt cx="317500" cy="157483"/>
          </a:xfrm>
          <a:effectLst>
            <a:outerShdw blurRad="50800" dist="38100" dir="2700000" algn="tl" rotWithShape="0">
              <a:prstClr val="black">
                <a:alpha val="40000"/>
              </a:prstClr>
            </a:outerShdw>
          </a:effectLst>
        </p:grpSpPr>
        <p:sp>
          <p:nvSpPr>
            <p:cNvPr id="91" name="正方形/長方形 90">
              <a:extLst>
                <a:ext uri="{FF2B5EF4-FFF2-40B4-BE49-F238E27FC236}">
                  <a16:creationId xmlns:a16="http://schemas.microsoft.com/office/drawing/2014/main" id="{52CC1CFD-76A4-9842-8D17-7082C6CC9AB5}"/>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92" name="円/楕円 91">
              <a:extLst>
                <a:ext uri="{FF2B5EF4-FFF2-40B4-BE49-F238E27FC236}">
                  <a16:creationId xmlns:a16="http://schemas.microsoft.com/office/drawing/2014/main" id="{4E0470DD-D959-284E-B009-F21867B231DD}"/>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93" name="直線コネクタ 92">
              <a:extLst>
                <a:ext uri="{FF2B5EF4-FFF2-40B4-BE49-F238E27FC236}">
                  <a16:creationId xmlns:a16="http://schemas.microsoft.com/office/drawing/2014/main" id="{9217A6F6-7583-1B47-896F-FB5A237BE50C}"/>
                </a:ext>
              </a:extLst>
            </p:cNvPr>
            <p:cNvCxnSpPr>
              <a:stCxn id="92" idx="6"/>
              <a:endCxn id="9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94" name="図形グループ 65">
            <a:extLst>
              <a:ext uri="{FF2B5EF4-FFF2-40B4-BE49-F238E27FC236}">
                <a16:creationId xmlns:a16="http://schemas.microsoft.com/office/drawing/2014/main" id="{EA440ACF-78D8-5E49-A9E7-3D9B58C96988}"/>
              </a:ext>
            </a:extLst>
          </p:cNvPr>
          <p:cNvGrpSpPr/>
          <p:nvPr/>
        </p:nvGrpSpPr>
        <p:grpSpPr>
          <a:xfrm>
            <a:off x="6483202" y="2329278"/>
            <a:ext cx="309971" cy="140029"/>
            <a:chOff x="6769100" y="1390650"/>
            <a:chExt cx="317500" cy="157483"/>
          </a:xfrm>
          <a:effectLst>
            <a:outerShdw blurRad="50800" dist="38100" dir="2700000" algn="tl" rotWithShape="0">
              <a:prstClr val="black">
                <a:alpha val="40000"/>
              </a:prstClr>
            </a:outerShdw>
          </a:effectLst>
        </p:grpSpPr>
        <p:sp>
          <p:nvSpPr>
            <p:cNvPr id="95" name="正方形/長方形 94">
              <a:extLst>
                <a:ext uri="{FF2B5EF4-FFF2-40B4-BE49-F238E27FC236}">
                  <a16:creationId xmlns:a16="http://schemas.microsoft.com/office/drawing/2014/main" id="{8C2404D2-7E6D-F248-B783-FFA3833A7FDB}"/>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96" name="円/楕円 95">
              <a:extLst>
                <a:ext uri="{FF2B5EF4-FFF2-40B4-BE49-F238E27FC236}">
                  <a16:creationId xmlns:a16="http://schemas.microsoft.com/office/drawing/2014/main" id="{A922230D-FE00-E54C-AB21-4140F40C75C6}"/>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97" name="直線コネクタ 96">
              <a:extLst>
                <a:ext uri="{FF2B5EF4-FFF2-40B4-BE49-F238E27FC236}">
                  <a16:creationId xmlns:a16="http://schemas.microsoft.com/office/drawing/2014/main" id="{B910B3CA-F34D-234F-A365-68A4EFA7E324}"/>
                </a:ext>
              </a:extLst>
            </p:cNvPr>
            <p:cNvCxnSpPr>
              <a:stCxn id="96" idx="6"/>
              <a:endCxn id="9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98" name="図形グループ 69">
            <a:extLst>
              <a:ext uri="{FF2B5EF4-FFF2-40B4-BE49-F238E27FC236}">
                <a16:creationId xmlns:a16="http://schemas.microsoft.com/office/drawing/2014/main" id="{F0A293CF-089C-4447-BF60-4EB0BE25FE77}"/>
              </a:ext>
            </a:extLst>
          </p:cNvPr>
          <p:cNvGrpSpPr/>
          <p:nvPr/>
        </p:nvGrpSpPr>
        <p:grpSpPr>
          <a:xfrm>
            <a:off x="6844224" y="2329278"/>
            <a:ext cx="309971" cy="140029"/>
            <a:chOff x="6769100" y="1390650"/>
            <a:chExt cx="317500" cy="157483"/>
          </a:xfrm>
          <a:effectLst>
            <a:outerShdw blurRad="50800" dist="38100" dir="2700000" algn="tl" rotWithShape="0">
              <a:prstClr val="black">
                <a:alpha val="40000"/>
              </a:prstClr>
            </a:outerShdw>
          </a:effectLst>
        </p:grpSpPr>
        <p:sp>
          <p:nvSpPr>
            <p:cNvPr id="99" name="正方形/長方形 98">
              <a:extLst>
                <a:ext uri="{FF2B5EF4-FFF2-40B4-BE49-F238E27FC236}">
                  <a16:creationId xmlns:a16="http://schemas.microsoft.com/office/drawing/2014/main" id="{2E05B226-AA3B-1040-A3C8-626CCC347C00}"/>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00" name="円/楕円 99">
              <a:extLst>
                <a:ext uri="{FF2B5EF4-FFF2-40B4-BE49-F238E27FC236}">
                  <a16:creationId xmlns:a16="http://schemas.microsoft.com/office/drawing/2014/main" id="{AA9B91F5-5458-7F49-AFDC-2A3D499B71B3}"/>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101" name="直線コネクタ 100">
              <a:extLst>
                <a:ext uri="{FF2B5EF4-FFF2-40B4-BE49-F238E27FC236}">
                  <a16:creationId xmlns:a16="http://schemas.microsoft.com/office/drawing/2014/main" id="{EC26F9B0-522A-854A-81ED-32AA2567E91C}"/>
                </a:ext>
              </a:extLst>
            </p:cNvPr>
            <p:cNvCxnSpPr>
              <a:stCxn id="100" idx="6"/>
              <a:endCxn id="9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02" name="図形グループ 73">
            <a:extLst>
              <a:ext uri="{FF2B5EF4-FFF2-40B4-BE49-F238E27FC236}">
                <a16:creationId xmlns:a16="http://schemas.microsoft.com/office/drawing/2014/main" id="{0B02855C-2027-4049-BC53-76AC823D6920}"/>
              </a:ext>
            </a:extLst>
          </p:cNvPr>
          <p:cNvGrpSpPr/>
          <p:nvPr/>
        </p:nvGrpSpPr>
        <p:grpSpPr>
          <a:xfrm>
            <a:off x="6122181" y="2518948"/>
            <a:ext cx="309971" cy="140029"/>
            <a:chOff x="6769100" y="1390650"/>
            <a:chExt cx="317500" cy="157483"/>
          </a:xfrm>
          <a:effectLst>
            <a:outerShdw blurRad="50800" dist="38100" dir="2700000" algn="tl" rotWithShape="0">
              <a:prstClr val="black">
                <a:alpha val="40000"/>
              </a:prstClr>
            </a:outerShdw>
          </a:effectLst>
        </p:grpSpPr>
        <p:sp>
          <p:nvSpPr>
            <p:cNvPr id="103" name="正方形/長方形 102">
              <a:extLst>
                <a:ext uri="{FF2B5EF4-FFF2-40B4-BE49-F238E27FC236}">
                  <a16:creationId xmlns:a16="http://schemas.microsoft.com/office/drawing/2014/main" id="{96EF391D-4658-304C-8AB6-CB3BFB350D2F}"/>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04" name="円/楕円 103">
              <a:extLst>
                <a:ext uri="{FF2B5EF4-FFF2-40B4-BE49-F238E27FC236}">
                  <a16:creationId xmlns:a16="http://schemas.microsoft.com/office/drawing/2014/main" id="{482F561C-031D-1840-8CD6-F2463CBD4242}"/>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105" name="直線コネクタ 104">
              <a:extLst>
                <a:ext uri="{FF2B5EF4-FFF2-40B4-BE49-F238E27FC236}">
                  <a16:creationId xmlns:a16="http://schemas.microsoft.com/office/drawing/2014/main" id="{D15EF6AB-C66C-6847-9A32-9751FFBCA83C}"/>
                </a:ext>
              </a:extLst>
            </p:cNvPr>
            <p:cNvCxnSpPr>
              <a:stCxn id="104" idx="6"/>
              <a:endCxn id="10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06" name="図形グループ 77">
            <a:extLst>
              <a:ext uri="{FF2B5EF4-FFF2-40B4-BE49-F238E27FC236}">
                <a16:creationId xmlns:a16="http://schemas.microsoft.com/office/drawing/2014/main" id="{B5FB65F0-C0AF-0743-AD9F-87196BBDAA04}"/>
              </a:ext>
            </a:extLst>
          </p:cNvPr>
          <p:cNvGrpSpPr/>
          <p:nvPr/>
        </p:nvGrpSpPr>
        <p:grpSpPr>
          <a:xfrm>
            <a:off x="6483202" y="2518948"/>
            <a:ext cx="309971" cy="140029"/>
            <a:chOff x="6769100" y="1390650"/>
            <a:chExt cx="317500" cy="157483"/>
          </a:xfrm>
          <a:effectLst>
            <a:outerShdw blurRad="50800" dist="38100" dir="2700000" algn="tl" rotWithShape="0">
              <a:prstClr val="black">
                <a:alpha val="40000"/>
              </a:prstClr>
            </a:outerShdw>
          </a:effectLst>
        </p:grpSpPr>
        <p:sp>
          <p:nvSpPr>
            <p:cNvPr id="107" name="正方形/長方形 106">
              <a:extLst>
                <a:ext uri="{FF2B5EF4-FFF2-40B4-BE49-F238E27FC236}">
                  <a16:creationId xmlns:a16="http://schemas.microsoft.com/office/drawing/2014/main" id="{C88EE738-7B73-0747-B656-26B65C0E5AB4}"/>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08" name="円/楕円 107">
              <a:extLst>
                <a:ext uri="{FF2B5EF4-FFF2-40B4-BE49-F238E27FC236}">
                  <a16:creationId xmlns:a16="http://schemas.microsoft.com/office/drawing/2014/main" id="{26124C68-F206-F54D-BD84-BB253BFB33AD}"/>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109" name="直線コネクタ 108">
              <a:extLst>
                <a:ext uri="{FF2B5EF4-FFF2-40B4-BE49-F238E27FC236}">
                  <a16:creationId xmlns:a16="http://schemas.microsoft.com/office/drawing/2014/main" id="{60282F9D-FB02-4141-8B5D-7C729833BA87}"/>
                </a:ext>
              </a:extLst>
            </p:cNvPr>
            <p:cNvCxnSpPr>
              <a:stCxn id="108" idx="6"/>
              <a:endCxn id="10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10" name="図形グループ 81">
            <a:extLst>
              <a:ext uri="{FF2B5EF4-FFF2-40B4-BE49-F238E27FC236}">
                <a16:creationId xmlns:a16="http://schemas.microsoft.com/office/drawing/2014/main" id="{520338F3-07F2-9F4E-B4F0-0B7B9BFBCF20}"/>
              </a:ext>
            </a:extLst>
          </p:cNvPr>
          <p:cNvGrpSpPr/>
          <p:nvPr/>
        </p:nvGrpSpPr>
        <p:grpSpPr>
          <a:xfrm>
            <a:off x="6844224" y="2518948"/>
            <a:ext cx="309971" cy="140029"/>
            <a:chOff x="6769100" y="1390650"/>
            <a:chExt cx="317500" cy="157483"/>
          </a:xfrm>
          <a:effectLst>
            <a:outerShdw blurRad="50800" dist="38100" dir="2700000" algn="tl" rotWithShape="0">
              <a:prstClr val="black">
                <a:alpha val="40000"/>
              </a:prstClr>
            </a:outerShdw>
          </a:effectLst>
        </p:grpSpPr>
        <p:sp>
          <p:nvSpPr>
            <p:cNvPr id="111" name="正方形/長方形 110">
              <a:extLst>
                <a:ext uri="{FF2B5EF4-FFF2-40B4-BE49-F238E27FC236}">
                  <a16:creationId xmlns:a16="http://schemas.microsoft.com/office/drawing/2014/main" id="{1A19E949-7199-D849-A174-7B914AC90254}"/>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12" name="円/楕円 111">
              <a:extLst>
                <a:ext uri="{FF2B5EF4-FFF2-40B4-BE49-F238E27FC236}">
                  <a16:creationId xmlns:a16="http://schemas.microsoft.com/office/drawing/2014/main" id="{4992DE39-E5C5-0F45-877F-85B75CE14AD1}"/>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113" name="直線コネクタ 112">
              <a:extLst>
                <a:ext uri="{FF2B5EF4-FFF2-40B4-BE49-F238E27FC236}">
                  <a16:creationId xmlns:a16="http://schemas.microsoft.com/office/drawing/2014/main" id="{5E040229-FB1F-E648-B477-A2F81210E282}"/>
                </a:ext>
              </a:extLst>
            </p:cNvPr>
            <p:cNvCxnSpPr>
              <a:stCxn id="112" idx="6"/>
              <a:endCxn id="11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pic>
        <p:nvPicPr>
          <p:cNvPr id="114" name="図 113" descr="cloud.png">
            <a:extLst>
              <a:ext uri="{FF2B5EF4-FFF2-40B4-BE49-F238E27FC236}">
                <a16:creationId xmlns:a16="http://schemas.microsoft.com/office/drawing/2014/main" id="{EAD4FD2F-9BB4-F34B-8EA8-283120A186C5}"/>
              </a:ext>
            </a:extLst>
          </p:cNvPr>
          <p:cNvPicPr>
            <a:picLocks noChangeAspect="1"/>
          </p:cNvPicPr>
          <p:nvPr/>
        </p:nvPicPr>
        <p:blipFill>
          <a:blip r:embed="rId3" cstate="screen">
            <a:duotone>
              <a:prstClr val="black"/>
              <a:schemeClr val="accent3">
                <a:tint val="45000"/>
                <a:satMod val="400000"/>
              </a:schemeClr>
            </a:duotone>
            <a:extLst>
              <a:ext uri="{28A0092B-C50C-407E-A947-70E740481C1C}">
                <a14:useLocalDpi xmlns:a14="http://schemas.microsoft.com/office/drawing/2010/main"/>
              </a:ext>
            </a:extLst>
          </a:blip>
          <a:stretch>
            <a:fillRect/>
          </a:stretch>
        </p:blipFill>
        <p:spPr>
          <a:xfrm>
            <a:off x="3834080" y="4105790"/>
            <a:ext cx="1475839" cy="1475839"/>
          </a:xfrm>
          <a:prstGeom prst="rect">
            <a:avLst/>
          </a:prstGeom>
          <a:effectLst>
            <a:outerShdw blurRad="50800" dist="38100" dir="2700000" algn="tl" rotWithShape="0">
              <a:prstClr val="black">
                <a:alpha val="40000"/>
              </a:prstClr>
            </a:outerShdw>
          </a:effectLst>
        </p:spPr>
      </p:pic>
      <p:grpSp>
        <p:nvGrpSpPr>
          <p:cNvPr id="115" name="図形グループ 49">
            <a:extLst>
              <a:ext uri="{FF2B5EF4-FFF2-40B4-BE49-F238E27FC236}">
                <a16:creationId xmlns:a16="http://schemas.microsoft.com/office/drawing/2014/main" id="{17A8CFF5-F202-8F46-A0EA-BFC8A480F133}"/>
              </a:ext>
            </a:extLst>
          </p:cNvPr>
          <p:cNvGrpSpPr/>
          <p:nvPr/>
        </p:nvGrpSpPr>
        <p:grpSpPr>
          <a:xfrm>
            <a:off x="4039859" y="4999095"/>
            <a:ext cx="309971" cy="140029"/>
            <a:chOff x="6769100" y="1390650"/>
            <a:chExt cx="317500" cy="157483"/>
          </a:xfrm>
          <a:effectLst>
            <a:outerShdw blurRad="50800" dist="38100" dir="2700000" algn="tl" rotWithShape="0">
              <a:prstClr val="black">
                <a:alpha val="40000"/>
              </a:prstClr>
            </a:outerShdw>
          </a:effectLst>
        </p:grpSpPr>
        <p:sp>
          <p:nvSpPr>
            <p:cNvPr id="116" name="正方形/長方形 115">
              <a:extLst>
                <a:ext uri="{FF2B5EF4-FFF2-40B4-BE49-F238E27FC236}">
                  <a16:creationId xmlns:a16="http://schemas.microsoft.com/office/drawing/2014/main" id="{151FB5FA-E003-6E4A-8BBA-5965FC803019}"/>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17" name="円/楕円 116">
              <a:extLst>
                <a:ext uri="{FF2B5EF4-FFF2-40B4-BE49-F238E27FC236}">
                  <a16:creationId xmlns:a16="http://schemas.microsoft.com/office/drawing/2014/main" id="{76BB8510-A29B-E84A-871D-D07C66A28EC7}"/>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118" name="直線コネクタ 117">
              <a:extLst>
                <a:ext uri="{FF2B5EF4-FFF2-40B4-BE49-F238E27FC236}">
                  <a16:creationId xmlns:a16="http://schemas.microsoft.com/office/drawing/2014/main" id="{F5D5A27E-498D-F74B-A9CC-06F1CC35E0A2}"/>
                </a:ext>
              </a:extLst>
            </p:cNvPr>
            <p:cNvCxnSpPr>
              <a:stCxn id="117" idx="6"/>
              <a:endCxn id="116"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19" name="図形グループ 53">
            <a:extLst>
              <a:ext uri="{FF2B5EF4-FFF2-40B4-BE49-F238E27FC236}">
                <a16:creationId xmlns:a16="http://schemas.microsoft.com/office/drawing/2014/main" id="{D26903BF-31D1-064D-9F87-64C35E1604F7}"/>
              </a:ext>
            </a:extLst>
          </p:cNvPr>
          <p:cNvGrpSpPr/>
          <p:nvPr/>
        </p:nvGrpSpPr>
        <p:grpSpPr>
          <a:xfrm>
            <a:off x="4400880" y="4999095"/>
            <a:ext cx="309971" cy="140029"/>
            <a:chOff x="6769100" y="1390650"/>
            <a:chExt cx="317500" cy="157483"/>
          </a:xfrm>
          <a:effectLst>
            <a:outerShdw blurRad="50800" dist="38100" dir="2700000" algn="tl" rotWithShape="0">
              <a:prstClr val="black">
                <a:alpha val="40000"/>
              </a:prstClr>
            </a:outerShdw>
          </a:effectLst>
        </p:grpSpPr>
        <p:sp>
          <p:nvSpPr>
            <p:cNvPr id="120" name="正方形/長方形 119">
              <a:extLst>
                <a:ext uri="{FF2B5EF4-FFF2-40B4-BE49-F238E27FC236}">
                  <a16:creationId xmlns:a16="http://schemas.microsoft.com/office/drawing/2014/main" id="{6B3628AC-583C-FE4E-8FE2-1BE55FFA5C48}"/>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21" name="円/楕円 120">
              <a:extLst>
                <a:ext uri="{FF2B5EF4-FFF2-40B4-BE49-F238E27FC236}">
                  <a16:creationId xmlns:a16="http://schemas.microsoft.com/office/drawing/2014/main" id="{CCC8FCE0-A9BD-0641-A89A-C4F6FDDCB1B0}"/>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122" name="直線コネクタ 121">
              <a:extLst>
                <a:ext uri="{FF2B5EF4-FFF2-40B4-BE49-F238E27FC236}">
                  <a16:creationId xmlns:a16="http://schemas.microsoft.com/office/drawing/2014/main" id="{056CF3D7-09C8-4F42-8D67-A4D88144C8E6}"/>
                </a:ext>
              </a:extLst>
            </p:cNvPr>
            <p:cNvCxnSpPr>
              <a:stCxn id="121" idx="6"/>
              <a:endCxn id="120"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23" name="図形グループ 57">
            <a:extLst>
              <a:ext uri="{FF2B5EF4-FFF2-40B4-BE49-F238E27FC236}">
                <a16:creationId xmlns:a16="http://schemas.microsoft.com/office/drawing/2014/main" id="{F8E4F113-0066-7543-8EAD-6705BEE355B5}"/>
              </a:ext>
            </a:extLst>
          </p:cNvPr>
          <p:cNvGrpSpPr/>
          <p:nvPr/>
        </p:nvGrpSpPr>
        <p:grpSpPr>
          <a:xfrm>
            <a:off x="4761902" y="4999095"/>
            <a:ext cx="309971" cy="140029"/>
            <a:chOff x="6769100" y="1390650"/>
            <a:chExt cx="317500" cy="157483"/>
          </a:xfrm>
          <a:effectLst>
            <a:outerShdw blurRad="50800" dist="38100" dir="2700000" algn="tl" rotWithShape="0">
              <a:prstClr val="black">
                <a:alpha val="40000"/>
              </a:prstClr>
            </a:outerShdw>
          </a:effectLst>
        </p:grpSpPr>
        <p:sp>
          <p:nvSpPr>
            <p:cNvPr id="124" name="正方形/長方形 123">
              <a:extLst>
                <a:ext uri="{FF2B5EF4-FFF2-40B4-BE49-F238E27FC236}">
                  <a16:creationId xmlns:a16="http://schemas.microsoft.com/office/drawing/2014/main" id="{F15E982F-5AB8-4447-9ADD-653C6A2952D9}"/>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25" name="円/楕円 124">
              <a:extLst>
                <a:ext uri="{FF2B5EF4-FFF2-40B4-BE49-F238E27FC236}">
                  <a16:creationId xmlns:a16="http://schemas.microsoft.com/office/drawing/2014/main" id="{037F3BB0-A96E-D247-970D-E8F05134BF70}"/>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126" name="直線コネクタ 125">
              <a:extLst>
                <a:ext uri="{FF2B5EF4-FFF2-40B4-BE49-F238E27FC236}">
                  <a16:creationId xmlns:a16="http://schemas.microsoft.com/office/drawing/2014/main" id="{F2ADDF66-53C7-D941-B7DB-37110977D247}"/>
                </a:ext>
              </a:extLst>
            </p:cNvPr>
            <p:cNvCxnSpPr>
              <a:stCxn id="125" idx="6"/>
              <a:endCxn id="12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27" name="図形グループ 61">
            <a:extLst>
              <a:ext uri="{FF2B5EF4-FFF2-40B4-BE49-F238E27FC236}">
                <a16:creationId xmlns:a16="http://schemas.microsoft.com/office/drawing/2014/main" id="{B68BFD4D-3B43-9846-9DB8-0D98D9448F2D}"/>
              </a:ext>
            </a:extLst>
          </p:cNvPr>
          <p:cNvGrpSpPr/>
          <p:nvPr/>
        </p:nvGrpSpPr>
        <p:grpSpPr>
          <a:xfrm>
            <a:off x="4039859" y="4621430"/>
            <a:ext cx="309971" cy="140029"/>
            <a:chOff x="6769100" y="1390650"/>
            <a:chExt cx="317500" cy="157483"/>
          </a:xfrm>
          <a:effectLst>
            <a:outerShdw blurRad="50800" dist="38100" dir="2700000" algn="tl" rotWithShape="0">
              <a:prstClr val="black">
                <a:alpha val="40000"/>
              </a:prstClr>
            </a:outerShdw>
          </a:effectLst>
        </p:grpSpPr>
        <p:sp>
          <p:nvSpPr>
            <p:cNvPr id="128" name="正方形/長方形 127">
              <a:extLst>
                <a:ext uri="{FF2B5EF4-FFF2-40B4-BE49-F238E27FC236}">
                  <a16:creationId xmlns:a16="http://schemas.microsoft.com/office/drawing/2014/main" id="{61AB6D58-C03E-7D4F-9E2B-F6F335C2046A}"/>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29" name="円/楕円 128">
              <a:extLst>
                <a:ext uri="{FF2B5EF4-FFF2-40B4-BE49-F238E27FC236}">
                  <a16:creationId xmlns:a16="http://schemas.microsoft.com/office/drawing/2014/main" id="{71EDF16B-B897-524F-9B06-30EBAD030B62}"/>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130" name="直線コネクタ 129">
              <a:extLst>
                <a:ext uri="{FF2B5EF4-FFF2-40B4-BE49-F238E27FC236}">
                  <a16:creationId xmlns:a16="http://schemas.microsoft.com/office/drawing/2014/main" id="{772E7545-02AF-DA4A-80E6-AA6B35373CE7}"/>
                </a:ext>
              </a:extLst>
            </p:cNvPr>
            <p:cNvCxnSpPr>
              <a:stCxn id="129" idx="6"/>
              <a:endCxn id="12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31" name="図形グループ 65">
            <a:extLst>
              <a:ext uri="{FF2B5EF4-FFF2-40B4-BE49-F238E27FC236}">
                <a16:creationId xmlns:a16="http://schemas.microsoft.com/office/drawing/2014/main" id="{F4ED6D12-4B3E-7245-A1A4-AA7E8446A19C}"/>
              </a:ext>
            </a:extLst>
          </p:cNvPr>
          <p:cNvGrpSpPr/>
          <p:nvPr/>
        </p:nvGrpSpPr>
        <p:grpSpPr>
          <a:xfrm>
            <a:off x="4400880" y="4621430"/>
            <a:ext cx="309971" cy="140029"/>
            <a:chOff x="6769100" y="1390650"/>
            <a:chExt cx="317500" cy="157483"/>
          </a:xfrm>
          <a:effectLst>
            <a:outerShdw blurRad="50800" dist="38100" dir="2700000" algn="tl" rotWithShape="0">
              <a:prstClr val="black">
                <a:alpha val="40000"/>
              </a:prstClr>
            </a:outerShdw>
          </a:effectLst>
        </p:grpSpPr>
        <p:sp>
          <p:nvSpPr>
            <p:cNvPr id="132" name="正方形/長方形 131">
              <a:extLst>
                <a:ext uri="{FF2B5EF4-FFF2-40B4-BE49-F238E27FC236}">
                  <a16:creationId xmlns:a16="http://schemas.microsoft.com/office/drawing/2014/main" id="{75C6EA7F-4391-3349-92F9-D8B82D1A472E}"/>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33" name="円/楕円 132">
              <a:extLst>
                <a:ext uri="{FF2B5EF4-FFF2-40B4-BE49-F238E27FC236}">
                  <a16:creationId xmlns:a16="http://schemas.microsoft.com/office/drawing/2014/main" id="{88401B14-C375-CC45-9E60-F6822EFA51DE}"/>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134" name="直線コネクタ 133">
              <a:extLst>
                <a:ext uri="{FF2B5EF4-FFF2-40B4-BE49-F238E27FC236}">
                  <a16:creationId xmlns:a16="http://schemas.microsoft.com/office/drawing/2014/main" id="{47159601-1A30-D84E-9C34-49F038693D4D}"/>
                </a:ext>
              </a:extLst>
            </p:cNvPr>
            <p:cNvCxnSpPr>
              <a:stCxn id="133" idx="6"/>
              <a:endCxn id="132"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35" name="図形グループ 69">
            <a:extLst>
              <a:ext uri="{FF2B5EF4-FFF2-40B4-BE49-F238E27FC236}">
                <a16:creationId xmlns:a16="http://schemas.microsoft.com/office/drawing/2014/main" id="{2D033AF7-CAF9-1649-8A68-0B533E7CF07F}"/>
              </a:ext>
            </a:extLst>
          </p:cNvPr>
          <p:cNvGrpSpPr/>
          <p:nvPr/>
        </p:nvGrpSpPr>
        <p:grpSpPr>
          <a:xfrm>
            <a:off x="4761902" y="4621430"/>
            <a:ext cx="309971" cy="140029"/>
            <a:chOff x="6769100" y="1390650"/>
            <a:chExt cx="317500" cy="157483"/>
          </a:xfrm>
          <a:effectLst>
            <a:outerShdw blurRad="50800" dist="38100" dir="2700000" algn="tl" rotWithShape="0">
              <a:prstClr val="black">
                <a:alpha val="40000"/>
              </a:prstClr>
            </a:outerShdw>
          </a:effectLst>
        </p:grpSpPr>
        <p:sp>
          <p:nvSpPr>
            <p:cNvPr id="136" name="正方形/長方形 135">
              <a:extLst>
                <a:ext uri="{FF2B5EF4-FFF2-40B4-BE49-F238E27FC236}">
                  <a16:creationId xmlns:a16="http://schemas.microsoft.com/office/drawing/2014/main" id="{549A5E42-40D6-D94A-BF9F-7324A2BCFF01}"/>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37" name="円/楕円 136">
              <a:extLst>
                <a:ext uri="{FF2B5EF4-FFF2-40B4-BE49-F238E27FC236}">
                  <a16:creationId xmlns:a16="http://schemas.microsoft.com/office/drawing/2014/main" id="{7BFE1F02-06C7-3245-BC87-4B7EC1E97EBA}"/>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138" name="直線コネクタ 137">
              <a:extLst>
                <a:ext uri="{FF2B5EF4-FFF2-40B4-BE49-F238E27FC236}">
                  <a16:creationId xmlns:a16="http://schemas.microsoft.com/office/drawing/2014/main" id="{1A131E90-B88B-1442-B748-A2DE2F93C581}"/>
                </a:ext>
              </a:extLst>
            </p:cNvPr>
            <p:cNvCxnSpPr>
              <a:stCxn id="137" idx="6"/>
              <a:endCxn id="136"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39" name="図形グループ 73">
            <a:extLst>
              <a:ext uri="{FF2B5EF4-FFF2-40B4-BE49-F238E27FC236}">
                <a16:creationId xmlns:a16="http://schemas.microsoft.com/office/drawing/2014/main" id="{74E8AA0A-04FE-A042-9112-CEDDA3DD71FC}"/>
              </a:ext>
            </a:extLst>
          </p:cNvPr>
          <p:cNvGrpSpPr/>
          <p:nvPr/>
        </p:nvGrpSpPr>
        <p:grpSpPr>
          <a:xfrm>
            <a:off x="4039859" y="4811100"/>
            <a:ext cx="309971" cy="140029"/>
            <a:chOff x="6769100" y="1390650"/>
            <a:chExt cx="317500" cy="157483"/>
          </a:xfrm>
          <a:effectLst>
            <a:outerShdw blurRad="50800" dist="38100" dir="2700000" algn="tl" rotWithShape="0">
              <a:prstClr val="black">
                <a:alpha val="40000"/>
              </a:prstClr>
            </a:outerShdw>
          </a:effectLst>
        </p:grpSpPr>
        <p:sp>
          <p:nvSpPr>
            <p:cNvPr id="140" name="正方形/長方形 139">
              <a:extLst>
                <a:ext uri="{FF2B5EF4-FFF2-40B4-BE49-F238E27FC236}">
                  <a16:creationId xmlns:a16="http://schemas.microsoft.com/office/drawing/2014/main" id="{A65ADB2F-7792-1B47-8322-C672F2011F43}"/>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41" name="円/楕円 140">
              <a:extLst>
                <a:ext uri="{FF2B5EF4-FFF2-40B4-BE49-F238E27FC236}">
                  <a16:creationId xmlns:a16="http://schemas.microsoft.com/office/drawing/2014/main" id="{B8E598A6-D996-1A4D-BE56-92846961A7BB}"/>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142" name="直線コネクタ 141">
              <a:extLst>
                <a:ext uri="{FF2B5EF4-FFF2-40B4-BE49-F238E27FC236}">
                  <a16:creationId xmlns:a16="http://schemas.microsoft.com/office/drawing/2014/main" id="{A17BC5B4-9959-A148-8CA3-51CD76BA427F}"/>
                </a:ext>
              </a:extLst>
            </p:cNvPr>
            <p:cNvCxnSpPr>
              <a:stCxn id="141" idx="6"/>
              <a:endCxn id="140"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43" name="図形グループ 77">
            <a:extLst>
              <a:ext uri="{FF2B5EF4-FFF2-40B4-BE49-F238E27FC236}">
                <a16:creationId xmlns:a16="http://schemas.microsoft.com/office/drawing/2014/main" id="{BC94B14D-F377-BD4F-9846-7B452C17EF5E}"/>
              </a:ext>
            </a:extLst>
          </p:cNvPr>
          <p:cNvGrpSpPr/>
          <p:nvPr/>
        </p:nvGrpSpPr>
        <p:grpSpPr>
          <a:xfrm>
            <a:off x="4400880" y="4811100"/>
            <a:ext cx="309971" cy="140029"/>
            <a:chOff x="6769100" y="1390650"/>
            <a:chExt cx="317500" cy="157483"/>
          </a:xfrm>
          <a:effectLst>
            <a:outerShdw blurRad="50800" dist="38100" dir="2700000" algn="tl" rotWithShape="0">
              <a:prstClr val="black">
                <a:alpha val="40000"/>
              </a:prstClr>
            </a:outerShdw>
          </a:effectLst>
        </p:grpSpPr>
        <p:sp>
          <p:nvSpPr>
            <p:cNvPr id="144" name="正方形/長方形 143">
              <a:extLst>
                <a:ext uri="{FF2B5EF4-FFF2-40B4-BE49-F238E27FC236}">
                  <a16:creationId xmlns:a16="http://schemas.microsoft.com/office/drawing/2014/main" id="{71FDC3D6-A3CA-1644-9E97-0B9FA13A6A80}"/>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45" name="円/楕円 144">
              <a:extLst>
                <a:ext uri="{FF2B5EF4-FFF2-40B4-BE49-F238E27FC236}">
                  <a16:creationId xmlns:a16="http://schemas.microsoft.com/office/drawing/2014/main" id="{69EF0DEF-91CB-494A-BAC3-C3B55F75EA34}"/>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146" name="直線コネクタ 145">
              <a:extLst>
                <a:ext uri="{FF2B5EF4-FFF2-40B4-BE49-F238E27FC236}">
                  <a16:creationId xmlns:a16="http://schemas.microsoft.com/office/drawing/2014/main" id="{3E278B54-46AE-554D-802C-C251990A7B38}"/>
                </a:ext>
              </a:extLst>
            </p:cNvPr>
            <p:cNvCxnSpPr>
              <a:stCxn id="145" idx="6"/>
              <a:endCxn id="14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47" name="図形グループ 81">
            <a:extLst>
              <a:ext uri="{FF2B5EF4-FFF2-40B4-BE49-F238E27FC236}">
                <a16:creationId xmlns:a16="http://schemas.microsoft.com/office/drawing/2014/main" id="{F2BED378-B8D3-F748-A1F7-E65A558E0D0F}"/>
              </a:ext>
            </a:extLst>
          </p:cNvPr>
          <p:cNvGrpSpPr/>
          <p:nvPr/>
        </p:nvGrpSpPr>
        <p:grpSpPr>
          <a:xfrm>
            <a:off x="4761902" y="4811100"/>
            <a:ext cx="309971" cy="140029"/>
            <a:chOff x="6769100" y="1390650"/>
            <a:chExt cx="317500" cy="157483"/>
          </a:xfrm>
          <a:effectLst>
            <a:outerShdw blurRad="50800" dist="38100" dir="2700000" algn="tl" rotWithShape="0">
              <a:prstClr val="black">
                <a:alpha val="40000"/>
              </a:prstClr>
            </a:outerShdw>
          </a:effectLst>
        </p:grpSpPr>
        <p:sp>
          <p:nvSpPr>
            <p:cNvPr id="148" name="正方形/長方形 147">
              <a:extLst>
                <a:ext uri="{FF2B5EF4-FFF2-40B4-BE49-F238E27FC236}">
                  <a16:creationId xmlns:a16="http://schemas.microsoft.com/office/drawing/2014/main" id="{5973CE12-0737-1044-B015-359821E2FA98}"/>
                </a:ext>
              </a:extLst>
            </p:cNvPr>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49" name="円/楕円 148">
              <a:extLst>
                <a:ext uri="{FF2B5EF4-FFF2-40B4-BE49-F238E27FC236}">
                  <a16:creationId xmlns:a16="http://schemas.microsoft.com/office/drawing/2014/main" id="{0CFC37DD-8A2B-004A-8925-DBC0822AC47C}"/>
                </a:ext>
              </a:extLst>
            </p:cNvPr>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150" name="直線コネクタ 149">
              <a:extLst>
                <a:ext uri="{FF2B5EF4-FFF2-40B4-BE49-F238E27FC236}">
                  <a16:creationId xmlns:a16="http://schemas.microsoft.com/office/drawing/2014/main" id="{15625B6F-9273-484E-88FF-127B638E944C}"/>
                </a:ext>
              </a:extLst>
            </p:cNvPr>
            <p:cNvCxnSpPr>
              <a:stCxn id="149" idx="6"/>
              <a:endCxn id="14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152" name="上下矢印 151">
            <a:extLst>
              <a:ext uri="{FF2B5EF4-FFF2-40B4-BE49-F238E27FC236}">
                <a16:creationId xmlns:a16="http://schemas.microsoft.com/office/drawing/2014/main" id="{E3ED4EC8-2A68-674D-9720-6E4F0FC0EBC9}"/>
              </a:ext>
            </a:extLst>
          </p:cNvPr>
          <p:cNvSpPr/>
          <p:nvPr/>
        </p:nvSpPr>
        <p:spPr>
          <a:xfrm>
            <a:off x="4304924" y="3165773"/>
            <a:ext cx="534152" cy="1075732"/>
          </a:xfrm>
          <a:prstGeom prst="up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4" name="上下矢印 153">
            <a:extLst>
              <a:ext uri="{FF2B5EF4-FFF2-40B4-BE49-F238E27FC236}">
                <a16:creationId xmlns:a16="http://schemas.microsoft.com/office/drawing/2014/main" id="{469F7FC3-9995-E74C-A40E-04CFB9AD78B8}"/>
              </a:ext>
            </a:extLst>
          </p:cNvPr>
          <p:cNvSpPr/>
          <p:nvPr/>
        </p:nvSpPr>
        <p:spPr>
          <a:xfrm rot="19057366">
            <a:off x="3029384" y="3009500"/>
            <a:ext cx="534152" cy="1423884"/>
          </a:xfrm>
          <a:prstGeom prst="upDown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5" name="上下矢印 154">
            <a:extLst>
              <a:ext uri="{FF2B5EF4-FFF2-40B4-BE49-F238E27FC236}">
                <a16:creationId xmlns:a16="http://schemas.microsoft.com/office/drawing/2014/main" id="{AD81195C-5329-4B4A-9814-82804B799342}"/>
              </a:ext>
            </a:extLst>
          </p:cNvPr>
          <p:cNvSpPr/>
          <p:nvPr/>
        </p:nvSpPr>
        <p:spPr>
          <a:xfrm rot="2542634" flipH="1">
            <a:off x="5580463" y="3007589"/>
            <a:ext cx="534152" cy="1423884"/>
          </a:xfrm>
          <a:prstGeom prst="upDown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6" name="テキスト ボックス 155">
            <a:extLst>
              <a:ext uri="{FF2B5EF4-FFF2-40B4-BE49-F238E27FC236}">
                <a16:creationId xmlns:a16="http://schemas.microsoft.com/office/drawing/2014/main" id="{D03AA4BC-A5E8-9D46-ABCB-663801BB8023}"/>
              </a:ext>
            </a:extLst>
          </p:cNvPr>
          <p:cNvSpPr txBox="1"/>
          <p:nvPr/>
        </p:nvSpPr>
        <p:spPr>
          <a:xfrm>
            <a:off x="1248012" y="6125612"/>
            <a:ext cx="6647975" cy="307777"/>
          </a:xfrm>
          <a:prstGeom prst="rect">
            <a:avLst/>
          </a:prstGeom>
          <a:noFill/>
        </p:spPr>
        <p:txBody>
          <a:bodyPr wrap="none" rtlCol="0">
            <a:spAutoFit/>
          </a:bodyPr>
          <a:lstStyle/>
          <a:p>
            <a:pPr algn="ctr"/>
            <a:r>
              <a:rPr kumimoji="1" lang="ja-JP" altLang="en-US" sz="1400" b="1" u="sng">
                <a:solidFill>
                  <a:schemeClr val="accent3">
                    <a:lumMod val="75000"/>
                  </a:schemeClr>
                </a:solidFill>
                <a:latin typeface="Meiryo" panose="020B0604030504040204" pitchFamily="34" charset="-128"/>
                <a:ea typeface="Meiryo" panose="020B0604030504040204" pitchFamily="34" charset="-128"/>
              </a:rPr>
              <a:t>プライベートとパプリックを組み合わせ</a:t>
            </a:r>
            <a:r>
              <a:rPr kumimoji="1" lang="ja-JP" altLang="en-US" sz="1400">
                <a:solidFill>
                  <a:schemeClr val="accent3">
                    <a:lumMod val="75000"/>
                  </a:schemeClr>
                </a:solidFill>
                <a:latin typeface="Meiryo" panose="020B0604030504040204" pitchFamily="34" charset="-128"/>
                <a:ea typeface="Meiryo" panose="020B0604030504040204" pitchFamily="34" charset="-128"/>
              </a:rPr>
              <a:t>、１つの仕組みとして機能させる使い方</a:t>
            </a:r>
          </a:p>
        </p:txBody>
      </p:sp>
      <p:sp>
        <p:nvSpPr>
          <p:cNvPr id="157" name="テキスト ボックス 156">
            <a:extLst>
              <a:ext uri="{FF2B5EF4-FFF2-40B4-BE49-F238E27FC236}">
                <a16:creationId xmlns:a16="http://schemas.microsoft.com/office/drawing/2014/main" id="{EA283BFE-51D7-CD4E-B816-0ED4C89FF2E3}"/>
              </a:ext>
            </a:extLst>
          </p:cNvPr>
          <p:cNvSpPr txBox="1"/>
          <p:nvPr/>
        </p:nvSpPr>
        <p:spPr>
          <a:xfrm>
            <a:off x="3787170" y="5417154"/>
            <a:ext cx="1569660" cy="646331"/>
          </a:xfrm>
          <a:prstGeom prst="rect">
            <a:avLst/>
          </a:prstGeom>
          <a:noFill/>
        </p:spPr>
        <p:txBody>
          <a:bodyPr wrap="none" rtlCol="0">
            <a:spAutoFit/>
          </a:bodyPr>
          <a:lstStyle/>
          <a:p>
            <a:pPr algn="ctr"/>
            <a:r>
              <a:rPr lang="ja-JP" altLang="en-US" b="1">
                <a:solidFill>
                  <a:schemeClr val="accent3">
                    <a:lumMod val="75000"/>
                  </a:schemeClr>
                </a:solidFill>
                <a:latin typeface="Meiryo" panose="020B0604030504040204" pitchFamily="34" charset="-128"/>
                <a:ea typeface="Meiryo" panose="020B0604030504040204" pitchFamily="34" charset="-128"/>
              </a:rPr>
              <a:t>ハイブリッド</a:t>
            </a:r>
            <a:endParaRPr lang="en-US" altLang="ja-JP" b="1" dirty="0">
              <a:solidFill>
                <a:schemeClr val="accent3">
                  <a:lumMod val="75000"/>
                </a:schemeClr>
              </a:solidFill>
              <a:latin typeface="Meiryo" panose="020B0604030504040204" pitchFamily="34" charset="-128"/>
              <a:ea typeface="Meiryo" panose="020B0604030504040204" pitchFamily="34" charset="-128"/>
            </a:endParaRPr>
          </a:p>
          <a:p>
            <a:pPr algn="ctr"/>
            <a:r>
              <a:rPr kumimoji="1" lang="ja-JP" altLang="en-US" b="1">
                <a:solidFill>
                  <a:schemeClr val="accent3">
                    <a:lumMod val="75000"/>
                  </a:schemeClr>
                </a:solidFill>
                <a:latin typeface="Meiryo" panose="020B0604030504040204" pitchFamily="34" charset="-128"/>
                <a:ea typeface="Meiryo" panose="020B0604030504040204" pitchFamily="34" charset="-128"/>
              </a:rPr>
              <a:t>クラウド</a:t>
            </a:r>
          </a:p>
        </p:txBody>
      </p:sp>
      <p:sp>
        <p:nvSpPr>
          <p:cNvPr id="158" name="テキスト ボックス 157">
            <a:extLst>
              <a:ext uri="{FF2B5EF4-FFF2-40B4-BE49-F238E27FC236}">
                <a16:creationId xmlns:a16="http://schemas.microsoft.com/office/drawing/2014/main" id="{F8856DE0-6C2D-AB4F-A54B-741480F23B38}"/>
              </a:ext>
            </a:extLst>
          </p:cNvPr>
          <p:cNvSpPr txBox="1"/>
          <p:nvPr/>
        </p:nvSpPr>
        <p:spPr>
          <a:xfrm>
            <a:off x="1427549" y="1011952"/>
            <a:ext cx="6288901" cy="307777"/>
          </a:xfrm>
          <a:prstGeom prst="rect">
            <a:avLst/>
          </a:prstGeom>
          <a:noFill/>
        </p:spPr>
        <p:txBody>
          <a:bodyPr wrap="none" rtlCol="0">
            <a:spAutoFit/>
          </a:bodyPr>
          <a:lstStyle/>
          <a:p>
            <a:pPr algn="ctr"/>
            <a:r>
              <a:rPr kumimoji="1" lang="ja-JP" altLang="en-US" sz="1400" b="1" u="sng">
                <a:solidFill>
                  <a:srgbClr val="1F33E8"/>
                </a:solidFill>
                <a:latin typeface="Meiryo" panose="020B0604030504040204" pitchFamily="34" charset="-128"/>
                <a:ea typeface="Meiryo" panose="020B0604030504040204" pitchFamily="34" charset="-128"/>
              </a:rPr>
              <a:t>異なるパブリックを組み合わせ</a:t>
            </a:r>
            <a:r>
              <a:rPr kumimoji="1" lang="ja-JP" altLang="en-US" sz="1400">
                <a:solidFill>
                  <a:srgbClr val="1F33E8"/>
                </a:solidFill>
                <a:latin typeface="Meiryo" panose="020B0604030504040204" pitchFamily="34" charset="-128"/>
                <a:ea typeface="Meiryo" panose="020B0604030504040204" pitchFamily="34" charset="-128"/>
              </a:rPr>
              <a:t>、最適な機能やサービスを実現させる使い方</a:t>
            </a:r>
          </a:p>
        </p:txBody>
      </p:sp>
      <p:sp>
        <p:nvSpPr>
          <p:cNvPr id="159" name="テキスト ボックス 158">
            <a:extLst>
              <a:ext uri="{FF2B5EF4-FFF2-40B4-BE49-F238E27FC236}">
                <a16:creationId xmlns:a16="http://schemas.microsoft.com/office/drawing/2014/main" id="{ADAB3F67-D7D0-4140-8DF0-E5373BCD0FAB}"/>
              </a:ext>
            </a:extLst>
          </p:cNvPr>
          <p:cNvSpPr txBox="1"/>
          <p:nvPr/>
        </p:nvSpPr>
        <p:spPr>
          <a:xfrm>
            <a:off x="3556337" y="1402734"/>
            <a:ext cx="2031326" cy="369332"/>
          </a:xfrm>
          <a:prstGeom prst="rect">
            <a:avLst/>
          </a:prstGeom>
          <a:noFill/>
        </p:spPr>
        <p:txBody>
          <a:bodyPr wrap="none" rtlCol="0">
            <a:spAutoFit/>
          </a:bodyPr>
          <a:lstStyle/>
          <a:p>
            <a:pPr algn="ctr"/>
            <a:r>
              <a:rPr kumimoji="1" lang="ja-JP" altLang="en-US" b="1">
                <a:solidFill>
                  <a:srgbClr val="1F33E8"/>
                </a:solidFill>
                <a:latin typeface="Meiryo" panose="020B0604030504040204" pitchFamily="34" charset="-128"/>
                <a:ea typeface="Meiryo" panose="020B0604030504040204" pitchFamily="34" charset="-128"/>
              </a:rPr>
              <a:t>マルチ・クラウド</a:t>
            </a:r>
          </a:p>
        </p:txBody>
      </p:sp>
    </p:spTree>
    <p:extLst>
      <p:ext uri="{BB962C8B-B14F-4D97-AF65-F5344CB8AC3E}">
        <p14:creationId xmlns:p14="http://schemas.microsoft.com/office/powerpoint/2010/main" val="951649435"/>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54F1E533-A543-D4A7-02C3-80882EBAB6C9}"/>
              </a:ext>
            </a:extLst>
          </p:cNvPr>
          <p:cNvSpPr>
            <a:spLocks noGrp="1"/>
          </p:cNvSpPr>
          <p:nvPr>
            <p:ph type="title"/>
          </p:nvPr>
        </p:nvSpPr>
        <p:spPr/>
        <p:txBody>
          <a:bodyPr/>
          <a:lstStyle/>
          <a:p>
            <a:r>
              <a:rPr kumimoji="1" lang="ja-JP" altLang="en-US"/>
              <a:t>「所有する</a:t>
            </a:r>
            <a:r>
              <a:rPr kumimoji="1" lang="en-US" altLang="ja-JP" dirty="0"/>
              <a:t>IT</a:t>
            </a:r>
            <a:r>
              <a:rPr kumimoji="1" lang="ja-JP" altLang="en-US"/>
              <a:t>」から「所有しない</a:t>
            </a:r>
            <a:r>
              <a:rPr kumimoji="1" lang="en-US" altLang="ja-JP" dirty="0"/>
              <a:t>IT</a:t>
            </a:r>
            <a:r>
              <a:rPr kumimoji="1" lang="ja-JP" altLang="en-US"/>
              <a:t>」へ</a:t>
            </a:r>
          </a:p>
        </p:txBody>
      </p:sp>
      <p:sp>
        <p:nvSpPr>
          <p:cNvPr id="3" name="正方形/長方形 2">
            <a:extLst>
              <a:ext uri="{FF2B5EF4-FFF2-40B4-BE49-F238E27FC236}">
                <a16:creationId xmlns:a16="http://schemas.microsoft.com/office/drawing/2014/main" id="{85E70731-AD21-8D12-F5C2-7A89AB4C7994}"/>
              </a:ext>
            </a:extLst>
          </p:cNvPr>
          <p:cNvSpPr>
            <a:spLocks/>
          </p:cNvSpPr>
          <p:nvPr/>
        </p:nvSpPr>
        <p:spPr bwMode="auto">
          <a:xfrm>
            <a:off x="522058" y="2308945"/>
            <a:ext cx="3532584" cy="1296956"/>
          </a:xfrm>
          <a:prstGeom prst="rect">
            <a:avLst/>
          </a:prstGeom>
          <a:solidFill>
            <a:srgbClr val="0070C0"/>
          </a:solidFill>
          <a:ln>
            <a:noFill/>
            <a:headEnd type="none" w="med" len="med"/>
            <a:tailEnd type="none" w="med" len="med"/>
          </a:ln>
          <a:effectLst>
            <a:outerShdw blurRad="50800" dist="381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kumimoji="1" lang="ja-JP" altLang="en-US" sz="2000" b="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rPr>
              <a:t>ハードウェア</a:t>
            </a:r>
            <a:endParaRPr kumimoji="1" lang="ja-JP" altLang="en-US" sz="2000" b="1" dirty="0" err="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p:txBody>
      </p:sp>
      <p:sp>
        <p:nvSpPr>
          <p:cNvPr id="6" name="正方形/長方形 5">
            <a:extLst>
              <a:ext uri="{FF2B5EF4-FFF2-40B4-BE49-F238E27FC236}">
                <a16:creationId xmlns:a16="http://schemas.microsoft.com/office/drawing/2014/main" id="{5122E4C2-D1E4-F51E-DA95-F6D2E0481A76}"/>
              </a:ext>
            </a:extLst>
          </p:cNvPr>
          <p:cNvSpPr/>
          <p:nvPr/>
        </p:nvSpPr>
        <p:spPr bwMode="auto">
          <a:xfrm>
            <a:off x="5089360" y="995060"/>
            <a:ext cx="3532584" cy="2618326"/>
          </a:xfrm>
          <a:prstGeom prst="rect">
            <a:avLst/>
          </a:prstGeom>
          <a:solidFill>
            <a:srgbClr val="7030A0"/>
          </a:solidFill>
          <a:ln>
            <a:noFill/>
            <a:headEnd type="none" w="med" len="med"/>
            <a:tailEnd type="none" w="med" len="med"/>
          </a:ln>
          <a:effectLst>
            <a:outerShdw blurRad="50800" dist="381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kumimoji="1" lang="ja-JP" altLang="en-US" sz="2000" b="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rPr>
              <a:t>クラウド</a:t>
            </a:r>
            <a:endParaRPr kumimoji="1" lang="en-US" altLang="ja-JP" sz="200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932472" fontAlgn="base">
              <a:lnSpc>
                <a:spcPct val="90000"/>
              </a:lnSpc>
              <a:spcBef>
                <a:spcPct val="0"/>
              </a:spcBef>
              <a:spcAft>
                <a:spcPct val="0"/>
              </a:spcAft>
            </a:pPr>
            <a:endParaRPr lang="en-US" altLang="ja-JP" sz="200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932472" fontAlgn="base">
              <a:lnSpc>
                <a:spcPct val="90000"/>
              </a:lnSpc>
              <a:spcBef>
                <a:spcPct val="0"/>
              </a:spcBef>
              <a:spcAft>
                <a:spcPct val="0"/>
              </a:spcAft>
            </a:pPr>
            <a:endParaRPr kumimoji="1" lang="en-US" altLang="ja-JP" sz="200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932472" fontAlgn="base">
              <a:lnSpc>
                <a:spcPct val="90000"/>
              </a:lnSpc>
              <a:spcBef>
                <a:spcPct val="0"/>
              </a:spcBef>
              <a:spcAft>
                <a:spcPct val="0"/>
              </a:spcAft>
            </a:pPr>
            <a:endParaRPr lang="en-US" altLang="ja-JP" sz="200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932472" fontAlgn="base">
              <a:lnSpc>
                <a:spcPct val="90000"/>
              </a:lnSpc>
              <a:spcBef>
                <a:spcPct val="0"/>
              </a:spcBef>
              <a:spcAft>
                <a:spcPct val="0"/>
              </a:spcAft>
            </a:pPr>
            <a:endParaRPr kumimoji="1" lang="en-US" altLang="ja-JP" sz="200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932472" fontAlgn="base">
              <a:lnSpc>
                <a:spcPct val="90000"/>
              </a:lnSpc>
              <a:spcBef>
                <a:spcPct val="0"/>
              </a:spcBef>
              <a:spcAft>
                <a:spcPct val="0"/>
              </a:spcAft>
            </a:pPr>
            <a:endParaRPr lang="en-US" altLang="ja-JP" sz="200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932472" fontAlgn="base">
              <a:lnSpc>
                <a:spcPct val="90000"/>
              </a:lnSpc>
              <a:spcBef>
                <a:spcPct val="0"/>
              </a:spcBef>
              <a:spcAft>
                <a:spcPct val="0"/>
              </a:spcAft>
            </a:pPr>
            <a:endParaRPr kumimoji="1" lang="en-US" altLang="ja-JP" sz="2000" b="1" dirty="0">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a:p>
            <a:pPr algn="ctr" defTabSz="932472" fontAlgn="base">
              <a:lnSpc>
                <a:spcPct val="90000"/>
              </a:lnSpc>
              <a:spcBef>
                <a:spcPct val="0"/>
              </a:spcBef>
              <a:spcAft>
                <a:spcPct val="0"/>
              </a:spcAft>
            </a:pPr>
            <a:endParaRPr kumimoji="1" lang="ja-JP" altLang="en-US" sz="2000" b="1" dirty="0" err="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p:txBody>
      </p:sp>
      <p:sp>
        <p:nvSpPr>
          <p:cNvPr id="8" name="テキスト ボックス 7">
            <a:extLst>
              <a:ext uri="{FF2B5EF4-FFF2-40B4-BE49-F238E27FC236}">
                <a16:creationId xmlns:a16="http://schemas.microsoft.com/office/drawing/2014/main" id="{F8957662-243D-A70B-C1A1-D0A06DF89470}"/>
              </a:ext>
            </a:extLst>
          </p:cNvPr>
          <p:cNvSpPr txBox="1"/>
          <p:nvPr/>
        </p:nvSpPr>
        <p:spPr>
          <a:xfrm>
            <a:off x="415132" y="4811255"/>
            <a:ext cx="3765843" cy="1557349"/>
          </a:xfrm>
          <a:prstGeom prst="rect">
            <a:avLst/>
          </a:prstGeom>
          <a:noFill/>
        </p:spPr>
        <p:txBody>
          <a:bodyPr wrap="square" lIns="182880" tIns="146304" rIns="182880" bIns="146304" rtlCol="0">
            <a:spAutoFit/>
          </a:bodyPr>
          <a:lstStyle/>
          <a:p>
            <a:pPr marL="171450" indent="-171450">
              <a:spcAft>
                <a:spcPts val="600"/>
              </a:spcAft>
              <a:buFont typeface="Wingdings" pitchFamily="2" charset="2"/>
              <a:buChar char="ü"/>
            </a:pPr>
            <a:r>
              <a:rPr kumimoji="1" lang="ja-JP" altLang="en-US" sz="1200" dirty="0">
                <a:solidFill>
                  <a:srgbClr val="FF0000"/>
                </a:solidFill>
                <a:latin typeface="Meiryo" panose="020B0604030504040204" pitchFamily="34" charset="-128"/>
                <a:ea typeface="Meiryo" panose="020B0604030504040204" pitchFamily="34" charset="-128"/>
              </a:rPr>
              <a:t>負荷</a:t>
            </a:r>
            <a:r>
              <a:rPr lang="ja-JP" altLang="en-US" sz="1200" dirty="0">
                <a:solidFill>
                  <a:srgbClr val="FF0000"/>
                </a:solidFill>
                <a:latin typeface="Meiryo" panose="020B0604030504040204" pitchFamily="34" charset="-128"/>
                <a:ea typeface="Meiryo" panose="020B0604030504040204" pitchFamily="34" charset="-128"/>
              </a:rPr>
              <a:t>を正確に予測し、</a:t>
            </a:r>
            <a:r>
              <a:rPr kumimoji="1" lang="ja-JP" altLang="en-US" sz="1200" dirty="0">
                <a:solidFill>
                  <a:srgbClr val="FF0000"/>
                </a:solidFill>
                <a:latin typeface="Meiryo" panose="020B0604030504040204" pitchFamily="34" charset="-128"/>
                <a:ea typeface="Meiryo" panose="020B0604030504040204" pitchFamily="34" charset="-128"/>
              </a:rPr>
              <a:t>ピークに合わせてハードウェア</a:t>
            </a:r>
            <a:r>
              <a:rPr lang="ja-JP" altLang="en-US" sz="1200" dirty="0">
                <a:solidFill>
                  <a:srgbClr val="FF0000"/>
                </a:solidFill>
                <a:latin typeface="Meiryo" panose="020B0604030504040204" pitchFamily="34" charset="-128"/>
                <a:ea typeface="Meiryo" panose="020B0604030504040204" pitchFamily="34" charset="-128"/>
              </a:rPr>
              <a:t>能力を予め決定しなくてはならない</a:t>
            </a:r>
            <a:r>
              <a:rPr kumimoji="1" lang="ja-JP" altLang="en-US" sz="1200" dirty="0">
                <a:solidFill>
                  <a:srgbClr val="FF0000"/>
                </a:solidFill>
                <a:latin typeface="Meiryo" panose="020B0604030504040204" pitchFamily="34" charset="-128"/>
                <a:ea typeface="Meiryo" panose="020B0604030504040204" pitchFamily="34" charset="-128"/>
              </a:rPr>
              <a:t>。</a:t>
            </a:r>
            <a:endParaRPr kumimoji="1" lang="en-US" altLang="ja-JP" sz="1200" dirty="0">
              <a:solidFill>
                <a:srgbClr val="FF0000"/>
              </a:solidFill>
              <a:latin typeface="Meiryo" panose="020B0604030504040204" pitchFamily="34" charset="-128"/>
              <a:ea typeface="Meiryo" panose="020B0604030504040204" pitchFamily="34" charset="-128"/>
            </a:endParaRPr>
          </a:p>
          <a:p>
            <a:pPr marL="171450" indent="-171450">
              <a:spcAft>
                <a:spcPts val="600"/>
              </a:spcAft>
              <a:buFont typeface="Wingdings" pitchFamily="2" charset="2"/>
              <a:buChar char="ü"/>
            </a:pPr>
            <a:r>
              <a:rPr lang="ja-JP" altLang="en-US" sz="1200" dirty="0">
                <a:solidFill>
                  <a:srgbClr val="FF0000"/>
                </a:solidFill>
                <a:latin typeface="Meiryo" panose="020B0604030504040204" pitchFamily="34" charset="-128"/>
                <a:ea typeface="Meiryo" panose="020B0604030504040204" pitchFamily="34" charset="-128"/>
              </a:rPr>
              <a:t>ハードウェアやソフトウェアは、資産として所有しなくてはならない。</a:t>
            </a:r>
            <a:endParaRPr lang="en-US" altLang="ja-JP" sz="1200" dirty="0">
              <a:solidFill>
                <a:srgbClr val="FF0000"/>
              </a:solidFill>
              <a:latin typeface="Meiryo" panose="020B0604030504040204" pitchFamily="34" charset="-128"/>
              <a:ea typeface="Meiryo" panose="020B0604030504040204" pitchFamily="34" charset="-128"/>
            </a:endParaRPr>
          </a:p>
          <a:p>
            <a:pPr marL="171450" indent="-171450">
              <a:spcAft>
                <a:spcPts val="600"/>
              </a:spcAft>
              <a:buFont typeface="Wingdings" pitchFamily="2" charset="2"/>
              <a:buChar char="ü"/>
            </a:pPr>
            <a:r>
              <a:rPr lang="ja-JP" altLang="en-US" sz="1200" dirty="0">
                <a:solidFill>
                  <a:srgbClr val="FF0000"/>
                </a:solidFill>
                <a:latin typeface="Meiryo" panose="020B0604030504040204" pitchFamily="34" charset="-128"/>
                <a:ea typeface="Meiryo" panose="020B0604030504040204" pitchFamily="34" charset="-128"/>
              </a:rPr>
              <a:t>運用や管理は、各社個別の仕様なのでユーザーの責任で設計し、人手に頼ることも多い。</a:t>
            </a:r>
            <a:endParaRPr kumimoji="1" lang="ja-JP" altLang="en-US" sz="1200" dirty="0">
              <a:solidFill>
                <a:srgbClr val="FF0000"/>
              </a:solidFill>
              <a:latin typeface="Meiryo" panose="020B0604030504040204" pitchFamily="34" charset="-128"/>
              <a:ea typeface="Meiryo" panose="020B0604030504040204" pitchFamily="34" charset="-128"/>
            </a:endParaRPr>
          </a:p>
        </p:txBody>
      </p:sp>
      <p:sp>
        <p:nvSpPr>
          <p:cNvPr id="12" name="テキスト ボックス 11">
            <a:extLst>
              <a:ext uri="{FF2B5EF4-FFF2-40B4-BE49-F238E27FC236}">
                <a16:creationId xmlns:a16="http://schemas.microsoft.com/office/drawing/2014/main" id="{ED2CECC0-C13D-8352-8B69-4F8C4778FDD0}"/>
              </a:ext>
            </a:extLst>
          </p:cNvPr>
          <p:cNvSpPr txBox="1"/>
          <p:nvPr/>
        </p:nvSpPr>
        <p:spPr>
          <a:xfrm>
            <a:off x="4963026" y="4811255"/>
            <a:ext cx="3765844" cy="1557349"/>
          </a:xfrm>
          <a:prstGeom prst="rect">
            <a:avLst/>
          </a:prstGeom>
          <a:noFill/>
          <a:ln w="19050">
            <a:solidFill>
              <a:schemeClr val="bg1"/>
            </a:solidFill>
            <a:prstDash val="sysDot"/>
          </a:ln>
        </p:spPr>
        <p:txBody>
          <a:bodyPr wrap="square" lIns="182880" tIns="146304" rIns="182880" bIns="146304" rtlCol="0">
            <a:spAutoFit/>
          </a:bodyPr>
          <a:lstStyle/>
          <a:p>
            <a:pPr marL="171450" indent="-171450">
              <a:spcAft>
                <a:spcPts val="600"/>
              </a:spcAft>
              <a:buFont typeface="Wingdings" pitchFamily="2" charset="2"/>
              <a:buChar char="ü"/>
            </a:pPr>
            <a:r>
              <a:rPr kumimoji="1" lang="ja-JP" altLang="en-US" sz="1200" dirty="0">
                <a:solidFill>
                  <a:srgbClr val="0432FF"/>
                </a:solidFill>
                <a:latin typeface="Meiryo" panose="020B0604030504040204" pitchFamily="34" charset="-128"/>
                <a:ea typeface="Meiryo" panose="020B0604030504040204" pitchFamily="34" charset="-128"/>
              </a:rPr>
              <a:t>ハードウェア能力の制約がなくなり必要な時に必要な機能や能力だけを、組合せ利用できる。</a:t>
            </a:r>
            <a:endParaRPr kumimoji="1" lang="en-US" altLang="ja-JP" sz="1200" dirty="0">
              <a:solidFill>
                <a:srgbClr val="0432FF"/>
              </a:solidFill>
              <a:latin typeface="Meiryo" panose="020B0604030504040204" pitchFamily="34" charset="-128"/>
              <a:ea typeface="Meiryo" panose="020B0604030504040204" pitchFamily="34" charset="-128"/>
            </a:endParaRPr>
          </a:p>
          <a:p>
            <a:pPr marL="171450" indent="-171450">
              <a:spcAft>
                <a:spcPts val="600"/>
              </a:spcAft>
              <a:buFont typeface="Wingdings" pitchFamily="2" charset="2"/>
              <a:buChar char="ü"/>
            </a:pPr>
            <a:r>
              <a:rPr lang="ja-JP" altLang="en-US" sz="1200" dirty="0">
                <a:solidFill>
                  <a:srgbClr val="0432FF"/>
                </a:solidFill>
                <a:latin typeface="Meiryo" panose="020B0604030504040204" pitchFamily="34" charset="-128"/>
                <a:ea typeface="Meiryo" panose="020B0604030504040204" pitchFamily="34" charset="-128"/>
              </a:rPr>
              <a:t>ハードウェアやソフトウェアを資産として所有する必要がなく、経費で利用できる。</a:t>
            </a:r>
            <a:endParaRPr lang="en-US" altLang="ja-JP" sz="1200" dirty="0">
              <a:solidFill>
                <a:srgbClr val="0432FF"/>
              </a:solidFill>
              <a:latin typeface="Meiryo" panose="020B0604030504040204" pitchFamily="34" charset="-128"/>
              <a:ea typeface="Meiryo" panose="020B0604030504040204" pitchFamily="34" charset="-128"/>
            </a:endParaRPr>
          </a:p>
          <a:p>
            <a:pPr marL="171450" indent="-171450">
              <a:spcAft>
                <a:spcPts val="600"/>
              </a:spcAft>
              <a:buFont typeface="Wingdings" pitchFamily="2" charset="2"/>
              <a:buChar char="ü"/>
            </a:pPr>
            <a:r>
              <a:rPr lang="ja-JP" altLang="en-US" sz="1200" dirty="0">
                <a:solidFill>
                  <a:srgbClr val="0432FF"/>
                </a:solidFill>
                <a:latin typeface="Meiryo" panose="020B0604030504040204" pitchFamily="34" charset="-128"/>
                <a:ea typeface="Meiryo" panose="020B0604030504040204" pitchFamily="34" charset="-128"/>
              </a:rPr>
              <a:t>人手に頼っていた運用や管理を広範に自動化できる。</a:t>
            </a:r>
            <a:endParaRPr kumimoji="1" lang="ja-JP" altLang="en-US" sz="1200" dirty="0">
              <a:solidFill>
                <a:srgbClr val="0432FF"/>
              </a:solidFill>
              <a:latin typeface="Meiryo" panose="020B0604030504040204" pitchFamily="34" charset="-128"/>
              <a:ea typeface="Meiryo" panose="020B0604030504040204" pitchFamily="34" charset="-128"/>
            </a:endParaRPr>
          </a:p>
        </p:txBody>
      </p:sp>
      <p:sp>
        <p:nvSpPr>
          <p:cNvPr id="13" name="正方形/長方形 12">
            <a:extLst>
              <a:ext uri="{FF2B5EF4-FFF2-40B4-BE49-F238E27FC236}">
                <a16:creationId xmlns:a16="http://schemas.microsoft.com/office/drawing/2014/main" id="{6A3349A0-DEB4-585C-88B5-3AEAB916EAE4}"/>
              </a:ext>
            </a:extLst>
          </p:cNvPr>
          <p:cNvSpPr>
            <a:spLocks/>
          </p:cNvSpPr>
          <p:nvPr/>
        </p:nvSpPr>
        <p:spPr bwMode="auto">
          <a:xfrm>
            <a:off x="522058" y="995060"/>
            <a:ext cx="3532584" cy="1296956"/>
          </a:xfrm>
          <a:prstGeom prst="rect">
            <a:avLst/>
          </a:prstGeom>
          <a:solidFill>
            <a:schemeClr val="accent3">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kumimoji="1" lang="ja-JP" altLang="en-US" sz="2000" b="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rPr>
              <a:t>ソフトウェア</a:t>
            </a:r>
            <a:endParaRPr kumimoji="1" lang="ja-JP" altLang="en-US" sz="2000" b="1" dirty="0" err="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p:txBody>
      </p:sp>
      <p:sp>
        <p:nvSpPr>
          <p:cNvPr id="15" name="正方形/長方形 14">
            <a:extLst>
              <a:ext uri="{FF2B5EF4-FFF2-40B4-BE49-F238E27FC236}">
                <a16:creationId xmlns:a16="http://schemas.microsoft.com/office/drawing/2014/main" id="{9BBE3AB6-D14A-6374-AE08-23F5C70C9DD3}"/>
              </a:ext>
            </a:extLst>
          </p:cNvPr>
          <p:cNvSpPr/>
          <p:nvPr/>
        </p:nvSpPr>
        <p:spPr bwMode="auto">
          <a:xfrm>
            <a:off x="5157815" y="1542682"/>
            <a:ext cx="3386741" cy="974048"/>
          </a:xfrm>
          <a:prstGeom prst="rect">
            <a:avLst/>
          </a:prstGeom>
          <a:solidFill>
            <a:schemeClr val="accent3">
              <a:lumMod val="75000"/>
            </a:schemeClr>
          </a:solidFill>
          <a:ln w="19050">
            <a:solidFill>
              <a:schemeClr val="bg1"/>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kumimoji="1" lang="ja-JP" altLang="en-US" sz="1600" b="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rPr>
              <a:t>ソフトウェア機能</a:t>
            </a:r>
            <a:endParaRPr kumimoji="1" lang="ja-JP" altLang="en-US" sz="1600" b="1" dirty="0" err="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p:txBody>
      </p:sp>
      <p:sp>
        <p:nvSpPr>
          <p:cNvPr id="17" name="正方形/長方形 16">
            <a:extLst>
              <a:ext uri="{FF2B5EF4-FFF2-40B4-BE49-F238E27FC236}">
                <a16:creationId xmlns:a16="http://schemas.microsoft.com/office/drawing/2014/main" id="{E165F062-BB56-57C5-5CC9-0EF8CD9CF78E}"/>
              </a:ext>
            </a:extLst>
          </p:cNvPr>
          <p:cNvSpPr/>
          <p:nvPr/>
        </p:nvSpPr>
        <p:spPr bwMode="auto">
          <a:xfrm>
            <a:off x="5157815" y="2546226"/>
            <a:ext cx="3386741" cy="974048"/>
          </a:xfrm>
          <a:prstGeom prst="rect">
            <a:avLst/>
          </a:prstGeom>
          <a:solidFill>
            <a:srgbClr val="0070C0"/>
          </a:solidFill>
          <a:ln w="19050">
            <a:solidFill>
              <a:schemeClr val="bg1"/>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kumimoji="1" lang="ja-JP" altLang="en-US" sz="1600" b="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rPr>
              <a:t>ハードウェア能力</a:t>
            </a:r>
            <a:endParaRPr kumimoji="1" lang="ja-JP" altLang="en-US" sz="1600" b="1" dirty="0" err="1">
              <a:gradFill>
                <a:gsLst>
                  <a:gs pos="0">
                    <a:srgbClr val="FFFFFF"/>
                  </a:gs>
                  <a:gs pos="100000">
                    <a:srgbClr val="FFFFFF"/>
                  </a:gs>
                </a:gsLst>
                <a:lin ang="5400000" scaled="0"/>
              </a:gradFill>
              <a:latin typeface="Meiryo" panose="020B0604030504040204" pitchFamily="34" charset="-128"/>
              <a:ea typeface="Meiryo" panose="020B0604030504040204" pitchFamily="34" charset="-128"/>
              <a:cs typeface="Segoe UI" pitchFamily="34" charset="0"/>
            </a:endParaRPr>
          </a:p>
        </p:txBody>
      </p:sp>
      <p:sp>
        <p:nvSpPr>
          <p:cNvPr id="18" name="正方形/長方形 17">
            <a:extLst>
              <a:ext uri="{FF2B5EF4-FFF2-40B4-BE49-F238E27FC236}">
                <a16:creationId xmlns:a16="http://schemas.microsoft.com/office/drawing/2014/main" id="{72728447-3670-718E-CD14-1ED3F045AB49}"/>
              </a:ext>
            </a:extLst>
          </p:cNvPr>
          <p:cNvSpPr/>
          <p:nvPr/>
        </p:nvSpPr>
        <p:spPr>
          <a:xfrm>
            <a:off x="522058" y="3783195"/>
            <a:ext cx="3532584" cy="368050"/>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正方形/長方形 19">
            <a:extLst>
              <a:ext uri="{FF2B5EF4-FFF2-40B4-BE49-F238E27FC236}">
                <a16:creationId xmlns:a16="http://schemas.microsoft.com/office/drawing/2014/main" id="{51A8961D-05C9-635D-8406-D33F5FE36FC7}"/>
              </a:ext>
            </a:extLst>
          </p:cNvPr>
          <p:cNvSpPr/>
          <p:nvPr/>
        </p:nvSpPr>
        <p:spPr>
          <a:xfrm>
            <a:off x="5084893" y="3783195"/>
            <a:ext cx="3532584" cy="36805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正方形/長方形 20">
            <a:extLst>
              <a:ext uri="{FF2B5EF4-FFF2-40B4-BE49-F238E27FC236}">
                <a16:creationId xmlns:a16="http://schemas.microsoft.com/office/drawing/2014/main" id="{C4AC374B-EA69-7F5E-155F-7196E7890922}"/>
              </a:ext>
            </a:extLst>
          </p:cNvPr>
          <p:cNvSpPr/>
          <p:nvPr/>
        </p:nvSpPr>
        <p:spPr>
          <a:xfrm>
            <a:off x="5084892" y="4166615"/>
            <a:ext cx="3532583" cy="586154"/>
          </a:xfrm>
          <a:prstGeom prst="rect">
            <a:avLst/>
          </a:prstGeom>
          <a:solidFill>
            <a:schemeClr val="accent4"/>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テキスト ボックス 21">
            <a:extLst>
              <a:ext uri="{FF2B5EF4-FFF2-40B4-BE49-F238E27FC236}">
                <a16:creationId xmlns:a16="http://schemas.microsoft.com/office/drawing/2014/main" id="{5BAD52CC-4EFF-39B7-C127-58AFCA766994}"/>
              </a:ext>
            </a:extLst>
          </p:cNvPr>
          <p:cNvSpPr txBox="1"/>
          <p:nvPr/>
        </p:nvSpPr>
        <p:spPr>
          <a:xfrm>
            <a:off x="1679048" y="3812691"/>
            <a:ext cx="1218603" cy="338554"/>
          </a:xfrm>
          <a:prstGeom prst="rect">
            <a:avLst/>
          </a:prstGeom>
          <a:noFill/>
        </p:spPr>
        <p:txBody>
          <a:bodyPr wrap="none" rtlCol="0">
            <a:spAutoFit/>
          </a:bodyPr>
          <a:lstStyle/>
          <a:p>
            <a:pPr algn="ctr"/>
            <a:r>
              <a:rPr lang="ja-JP" altLang="en-US" sz="1600">
                <a:solidFill>
                  <a:schemeClr val="bg1"/>
                </a:solidFill>
                <a:latin typeface="Meiryo" panose="020B0604030504040204" pitchFamily="34" charset="-128"/>
                <a:ea typeface="Meiryo" panose="020B0604030504040204" pitchFamily="34" charset="-128"/>
              </a:rPr>
              <a:t>所有する</a:t>
            </a:r>
            <a:r>
              <a:rPr lang="en-US" altLang="ja-JP" sz="1600" dirty="0">
                <a:solidFill>
                  <a:schemeClr val="bg1"/>
                </a:solidFill>
                <a:latin typeface="Meiryo" panose="020B0604030504040204" pitchFamily="34" charset="-128"/>
                <a:ea typeface="Meiryo" panose="020B0604030504040204" pitchFamily="34" charset="-128"/>
              </a:rPr>
              <a:t>IT</a:t>
            </a:r>
            <a:endParaRPr kumimoji="1" lang="ja-JP" altLang="en-US" sz="1600">
              <a:solidFill>
                <a:schemeClr val="bg1"/>
              </a:solidFill>
              <a:latin typeface="Meiryo" panose="020B0604030504040204" pitchFamily="34" charset="-128"/>
              <a:ea typeface="Meiryo" panose="020B0604030504040204" pitchFamily="34" charset="-128"/>
            </a:endParaRPr>
          </a:p>
        </p:txBody>
      </p:sp>
      <p:sp>
        <p:nvSpPr>
          <p:cNvPr id="24" name="正方形/長方形 23">
            <a:extLst>
              <a:ext uri="{FF2B5EF4-FFF2-40B4-BE49-F238E27FC236}">
                <a16:creationId xmlns:a16="http://schemas.microsoft.com/office/drawing/2014/main" id="{A5C6BE40-0EDC-5C44-9EDF-02ED198757F4}"/>
              </a:ext>
            </a:extLst>
          </p:cNvPr>
          <p:cNvSpPr/>
          <p:nvPr/>
        </p:nvSpPr>
        <p:spPr>
          <a:xfrm>
            <a:off x="522058" y="4186912"/>
            <a:ext cx="3532584" cy="586155"/>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テキスト ボックス 24">
            <a:extLst>
              <a:ext uri="{FF2B5EF4-FFF2-40B4-BE49-F238E27FC236}">
                <a16:creationId xmlns:a16="http://schemas.microsoft.com/office/drawing/2014/main" id="{14FAEC96-6636-AE71-9FEF-72C7A5F53811}"/>
              </a:ext>
            </a:extLst>
          </p:cNvPr>
          <p:cNvSpPr txBox="1"/>
          <p:nvPr/>
        </p:nvSpPr>
        <p:spPr>
          <a:xfrm>
            <a:off x="1208349" y="4223654"/>
            <a:ext cx="2160000" cy="523220"/>
          </a:xfrm>
          <a:prstGeom prst="rect">
            <a:avLst/>
          </a:prstGeom>
          <a:noFill/>
        </p:spPr>
        <p:txBody>
          <a:bodyPr wrap="square" rtlCol="0">
            <a:spAutoFit/>
          </a:bodyPr>
          <a:lstStyle/>
          <a:p>
            <a:pPr algn="ctr"/>
            <a:r>
              <a:rPr lang="ja-JP" altLang="en-US" sz="1400">
                <a:solidFill>
                  <a:schemeClr val="bg1"/>
                </a:solidFill>
                <a:latin typeface="Meiryo" panose="020B0604030504040204" pitchFamily="34" charset="-128"/>
                <a:ea typeface="Meiryo" panose="020B0604030504040204" pitchFamily="34" charset="-128"/>
              </a:rPr>
              <a:t>ハードウェア能力は固定</a:t>
            </a:r>
            <a:br>
              <a:rPr lang="en-US" altLang="ja-JP" sz="1400" dirty="0">
                <a:solidFill>
                  <a:schemeClr val="bg1"/>
                </a:solidFill>
                <a:latin typeface="Meiryo" panose="020B0604030504040204" pitchFamily="34" charset="-128"/>
                <a:ea typeface="Meiryo" panose="020B0604030504040204" pitchFamily="34" charset="-128"/>
              </a:rPr>
            </a:br>
            <a:r>
              <a:rPr lang="ja-JP" altLang="en-US" sz="1400">
                <a:solidFill>
                  <a:schemeClr val="bg1"/>
                </a:solidFill>
                <a:latin typeface="Meiryo" panose="020B0604030504040204" pitchFamily="34" charset="-128"/>
                <a:ea typeface="Meiryo" panose="020B0604030504040204" pitchFamily="34" charset="-128"/>
              </a:rPr>
              <a:t>柔軟な追加や変更は困難</a:t>
            </a:r>
            <a:endParaRPr lang="en-US" altLang="ja-JP" sz="1400" dirty="0">
              <a:solidFill>
                <a:schemeClr val="bg1"/>
              </a:solidFill>
              <a:latin typeface="Meiryo" panose="020B0604030504040204" pitchFamily="34" charset="-128"/>
              <a:ea typeface="Meiryo" panose="020B0604030504040204" pitchFamily="34" charset="-128"/>
            </a:endParaRPr>
          </a:p>
        </p:txBody>
      </p:sp>
      <p:sp>
        <p:nvSpPr>
          <p:cNvPr id="26" name="テキスト ボックス 25">
            <a:extLst>
              <a:ext uri="{FF2B5EF4-FFF2-40B4-BE49-F238E27FC236}">
                <a16:creationId xmlns:a16="http://schemas.microsoft.com/office/drawing/2014/main" id="{2EE114EB-B4F8-A498-1AA1-1FBFF03419D6}"/>
              </a:ext>
            </a:extLst>
          </p:cNvPr>
          <p:cNvSpPr txBox="1"/>
          <p:nvPr/>
        </p:nvSpPr>
        <p:spPr>
          <a:xfrm>
            <a:off x="6139291" y="3812691"/>
            <a:ext cx="1423788" cy="338554"/>
          </a:xfrm>
          <a:prstGeom prst="rect">
            <a:avLst/>
          </a:prstGeom>
          <a:noFill/>
        </p:spPr>
        <p:txBody>
          <a:bodyPr wrap="none" rtlCol="0">
            <a:spAutoFit/>
          </a:bodyPr>
          <a:lstStyle/>
          <a:p>
            <a:pPr algn="ctr"/>
            <a:r>
              <a:rPr lang="ja-JP" altLang="en-US" sz="1600">
                <a:solidFill>
                  <a:schemeClr val="bg1"/>
                </a:solidFill>
                <a:latin typeface="Meiryo" panose="020B0604030504040204" pitchFamily="34" charset="-128"/>
                <a:ea typeface="Meiryo" panose="020B0604030504040204" pitchFamily="34" charset="-128"/>
              </a:rPr>
              <a:t>所有しない</a:t>
            </a:r>
            <a:r>
              <a:rPr lang="en-US" altLang="ja-JP" sz="1600" dirty="0">
                <a:solidFill>
                  <a:schemeClr val="bg1"/>
                </a:solidFill>
                <a:latin typeface="Meiryo" panose="020B0604030504040204" pitchFamily="34" charset="-128"/>
                <a:ea typeface="Meiryo" panose="020B0604030504040204" pitchFamily="34" charset="-128"/>
              </a:rPr>
              <a:t>IT</a:t>
            </a:r>
            <a:endParaRPr kumimoji="1" lang="ja-JP" altLang="en-US" sz="1600">
              <a:solidFill>
                <a:schemeClr val="bg1"/>
              </a:solidFill>
              <a:latin typeface="Meiryo" panose="020B0604030504040204" pitchFamily="34" charset="-128"/>
              <a:ea typeface="Meiryo" panose="020B0604030504040204" pitchFamily="34" charset="-128"/>
            </a:endParaRPr>
          </a:p>
        </p:txBody>
      </p:sp>
      <p:sp>
        <p:nvSpPr>
          <p:cNvPr id="27" name="テキスト ボックス 26">
            <a:extLst>
              <a:ext uri="{FF2B5EF4-FFF2-40B4-BE49-F238E27FC236}">
                <a16:creationId xmlns:a16="http://schemas.microsoft.com/office/drawing/2014/main" id="{DB9FE30C-6E7C-37F5-A65D-39F32643FE3C}"/>
              </a:ext>
            </a:extLst>
          </p:cNvPr>
          <p:cNvSpPr txBox="1"/>
          <p:nvPr/>
        </p:nvSpPr>
        <p:spPr>
          <a:xfrm>
            <a:off x="5084893" y="4209731"/>
            <a:ext cx="3532583" cy="523220"/>
          </a:xfrm>
          <a:prstGeom prst="rect">
            <a:avLst/>
          </a:prstGeom>
          <a:noFill/>
        </p:spPr>
        <p:txBody>
          <a:bodyPr wrap="square" rtlCol="0">
            <a:spAutoFit/>
          </a:bodyPr>
          <a:lstStyle/>
          <a:p>
            <a:pPr algn="ctr"/>
            <a:r>
              <a:rPr lang="ja-JP" altLang="en-US" sz="1400">
                <a:solidFill>
                  <a:schemeClr val="bg1"/>
                </a:solidFill>
                <a:latin typeface="Meiryo" panose="020B0604030504040204" pitchFamily="34" charset="-128"/>
                <a:ea typeface="Meiryo" panose="020B0604030504040204" pitchFamily="34" charset="-128"/>
              </a:rPr>
              <a:t>ハードウェア能力の制約を解消</a:t>
            </a:r>
            <a:endParaRPr lang="en-US" altLang="ja-JP" sz="1400" dirty="0">
              <a:solidFill>
                <a:schemeClr val="bg1"/>
              </a:solidFill>
              <a:latin typeface="Meiryo" panose="020B0604030504040204" pitchFamily="34" charset="-128"/>
              <a:ea typeface="Meiryo" panose="020B0604030504040204" pitchFamily="34" charset="-128"/>
            </a:endParaRPr>
          </a:p>
          <a:p>
            <a:pPr algn="ctr"/>
            <a:r>
              <a:rPr lang="ja-JP" altLang="en-US" sz="1400">
                <a:solidFill>
                  <a:schemeClr val="bg1"/>
                </a:solidFill>
                <a:latin typeface="Meiryo" panose="020B0604030504040204" pitchFamily="34" charset="-128"/>
                <a:ea typeface="Meiryo" panose="020B0604030504040204" pitchFamily="34" charset="-128"/>
              </a:rPr>
              <a:t>柔軟な追加や変更が容易</a:t>
            </a:r>
            <a:endParaRPr kumimoji="1" lang="ja-JP" altLang="en-US" sz="1400">
              <a:solidFill>
                <a:schemeClr val="bg1"/>
              </a:solidFill>
              <a:latin typeface="Meiryo" panose="020B0604030504040204" pitchFamily="34" charset="-128"/>
              <a:ea typeface="Meiryo" panose="020B0604030504040204" pitchFamily="34" charset="-128"/>
            </a:endParaRPr>
          </a:p>
        </p:txBody>
      </p:sp>
      <p:sp>
        <p:nvSpPr>
          <p:cNvPr id="9" name="右矢印 8">
            <a:extLst>
              <a:ext uri="{FF2B5EF4-FFF2-40B4-BE49-F238E27FC236}">
                <a16:creationId xmlns:a16="http://schemas.microsoft.com/office/drawing/2014/main" id="{D964E6CC-88AF-CE58-FA6E-24F3033857AD}"/>
              </a:ext>
            </a:extLst>
          </p:cNvPr>
          <p:cNvSpPr/>
          <p:nvPr/>
        </p:nvSpPr>
        <p:spPr>
          <a:xfrm>
            <a:off x="4246870" y="1932701"/>
            <a:ext cx="577232" cy="752669"/>
          </a:xfrm>
          <a:prstGeom prst="rightArrow">
            <a:avLst/>
          </a:prstGeom>
          <a:solidFill>
            <a:srgbClr val="FF8AD8"/>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561846464"/>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 name="図 75" descr="cloud.png">
            <a:extLst>
              <a:ext uri="{FF2B5EF4-FFF2-40B4-BE49-F238E27FC236}">
                <a16:creationId xmlns:a16="http://schemas.microsoft.com/office/drawing/2014/main" id="{279EA3A1-DE9F-B846-990F-22399413D1D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02729" y="2755501"/>
            <a:ext cx="2498972" cy="2498972"/>
          </a:xfrm>
          <a:prstGeom prst="rect">
            <a:avLst/>
          </a:prstGeom>
          <a:effectLst>
            <a:outerShdw blurRad="50800" dist="38100" dir="2700000" algn="tl" rotWithShape="0">
              <a:prstClr val="black">
                <a:alpha val="40000"/>
              </a:prstClr>
            </a:outerShdw>
          </a:effectLst>
        </p:spPr>
      </p:pic>
      <p:sp>
        <p:nvSpPr>
          <p:cNvPr id="2" name="タイトル 1">
            <a:extLst>
              <a:ext uri="{FF2B5EF4-FFF2-40B4-BE49-F238E27FC236}">
                <a16:creationId xmlns:a16="http://schemas.microsoft.com/office/drawing/2014/main" id="{1448DAAE-F78E-8E4C-B03E-DA76F7D8BF9D}"/>
              </a:ext>
            </a:extLst>
          </p:cNvPr>
          <p:cNvSpPr>
            <a:spLocks noGrp="1"/>
          </p:cNvSpPr>
          <p:nvPr>
            <p:ph type="title"/>
          </p:nvPr>
        </p:nvSpPr>
        <p:spPr/>
        <p:txBody>
          <a:bodyPr/>
          <a:lstStyle/>
          <a:p>
            <a:r>
              <a:rPr kumimoji="1" lang="ja-JP" altLang="en-US"/>
              <a:t>クラウドの不得意を理解する</a:t>
            </a:r>
          </a:p>
        </p:txBody>
      </p:sp>
      <p:sp>
        <p:nvSpPr>
          <p:cNvPr id="3" name="スライド番号プレースホルダー 2">
            <a:extLst>
              <a:ext uri="{FF2B5EF4-FFF2-40B4-BE49-F238E27FC236}">
                <a16:creationId xmlns:a16="http://schemas.microsoft.com/office/drawing/2014/main" id="{5EB0E593-39AD-9341-8B36-3EED36B48B6E}"/>
              </a:ext>
            </a:extLst>
          </p:cNvPr>
          <p:cNvSpPr>
            <a:spLocks noGrp="1"/>
          </p:cNvSpPr>
          <p:nvPr>
            <p:ph type="sldNum" sz="quarter" idx="12"/>
          </p:nvPr>
        </p:nvSpPr>
        <p:spPr>
          <a:xfrm>
            <a:off x="6932246" y="6651702"/>
            <a:ext cx="2133600" cy="217800"/>
          </a:xfrm>
          <a:prstGeom prst="rect">
            <a:avLst/>
          </a:prstGeom>
        </p:spPr>
        <p:txBody>
          <a:bodyPr vert="horz" lIns="91440" tIns="45720" rIns="91440" bIns="45720" rtlCol="0" anchor="ctr"/>
          <a:lstStyle>
            <a:defPPr>
              <a:defRPr lang="ja-JP"/>
            </a:defPPr>
            <a:lvl1pPr marL="0" algn="r" defTabSz="457200" rtl="0" eaLnBrk="1" latinLnBrk="0" hangingPunct="1">
              <a:defRPr kumimoji="1" sz="1000" kern="1200">
                <a:solidFill>
                  <a:schemeClr val="bg1"/>
                </a:solidFill>
                <a:latin typeface="American Typewriter"/>
                <a:ea typeface="+mn-ea"/>
                <a:cs typeface="American Typewriter"/>
              </a:defRPr>
            </a:lvl1pPr>
            <a:lvl2pPr marL="457200" algn="l" defTabSz="457200" rtl="0" eaLnBrk="1" latinLnBrk="0" hangingPunct="1">
              <a:defRPr kumimoji="1" sz="1800" kern="1200">
                <a:solidFill>
                  <a:schemeClr val="tx1"/>
                </a:solidFill>
                <a:latin typeface="+mn-lt"/>
                <a:ea typeface="+mn-ea"/>
                <a:cs typeface="+mn-cs"/>
              </a:defRPr>
            </a:lvl2pPr>
            <a:lvl3pPr marL="914400" algn="l" defTabSz="457200" rtl="0" eaLnBrk="1" latinLnBrk="0" hangingPunct="1">
              <a:defRPr kumimoji="1" sz="1800" kern="1200">
                <a:solidFill>
                  <a:schemeClr val="tx1"/>
                </a:solidFill>
                <a:latin typeface="+mn-lt"/>
                <a:ea typeface="+mn-ea"/>
                <a:cs typeface="+mn-cs"/>
              </a:defRPr>
            </a:lvl3pPr>
            <a:lvl4pPr marL="1371600" algn="l" defTabSz="457200" rtl="0" eaLnBrk="1" latinLnBrk="0" hangingPunct="1">
              <a:defRPr kumimoji="1" sz="1800" kern="1200">
                <a:solidFill>
                  <a:schemeClr val="tx1"/>
                </a:solidFill>
                <a:latin typeface="+mn-lt"/>
                <a:ea typeface="+mn-ea"/>
                <a:cs typeface="+mn-cs"/>
              </a:defRPr>
            </a:lvl4pPr>
            <a:lvl5pPr marL="1828800" algn="l" defTabSz="457200" rtl="0" eaLnBrk="1" latinLnBrk="0" hangingPunct="1">
              <a:defRPr kumimoji="1" sz="1800" kern="1200">
                <a:solidFill>
                  <a:schemeClr val="tx1"/>
                </a:solidFill>
                <a:latin typeface="+mn-lt"/>
                <a:ea typeface="+mn-ea"/>
                <a:cs typeface="+mn-cs"/>
              </a:defRPr>
            </a:lvl5pPr>
            <a:lvl6pPr marL="2286000" algn="l" defTabSz="457200" rtl="0" eaLnBrk="1" latinLnBrk="0" hangingPunct="1">
              <a:defRPr kumimoji="1" sz="1800" kern="1200">
                <a:solidFill>
                  <a:schemeClr val="tx1"/>
                </a:solidFill>
                <a:latin typeface="+mn-lt"/>
                <a:ea typeface="+mn-ea"/>
                <a:cs typeface="+mn-cs"/>
              </a:defRPr>
            </a:lvl6pPr>
            <a:lvl7pPr marL="2743200" algn="l" defTabSz="457200" rtl="0" eaLnBrk="1" latinLnBrk="0" hangingPunct="1">
              <a:defRPr kumimoji="1" sz="1800" kern="1200">
                <a:solidFill>
                  <a:schemeClr val="tx1"/>
                </a:solidFill>
                <a:latin typeface="+mn-lt"/>
                <a:ea typeface="+mn-ea"/>
                <a:cs typeface="+mn-cs"/>
              </a:defRPr>
            </a:lvl7pPr>
            <a:lvl8pPr marL="3200400" algn="l" defTabSz="457200" rtl="0" eaLnBrk="1" latinLnBrk="0" hangingPunct="1">
              <a:defRPr kumimoji="1" sz="1800" kern="1200">
                <a:solidFill>
                  <a:schemeClr val="tx1"/>
                </a:solidFill>
                <a:latin typeface="+mn-lt"/>
                <a:ea typeface="+mn-ea"/>
                <a:cs typeface="+mn-cs"/>
              </a:defRPr>
            </a:lvl8pPr>
            <a:lvl9pPr marL="3657600" algn="l" defTabSz="457200" rtl="0" eaLnBrk="1" latinLnBrk="0" hangingPunct="1">
              <a:defRPr kumimoji="1" sz="1800" kern="1200">
                <a:solidFill>
                  <a:schemeClr val="tx1"/>
                </a:solidFill>
                <a:latin typeface="+mn-lt"/>
                <a:ea typeface="+mn-ea"/>
                <a:cs typeface="+mn-cs"/>
              </a:defRPr>
            </a:lvl9pPr>
          </a:lstStyle>
          <a:p>
            <a:fld id="{8FF8CC5D-A65D-5946-99B5-645367A967AD}" type="slidenum">
              <a:rPr lang="ja-JP" altLang="en-US" smtClean="0"/>
              <a:pPr/>
              <a:t>85</a:t>
            </a:fld>
            <a:endParaRPr kumimoji="1" lang="ja-JP" altLang="en-US"/>
          </a:p>
        </p:txBody>
      </p:sp>
      <p:pic>
        <p:nvPicPr>
          <p:cNvPr id="1026" name="Picture 2" descr="世界地図のイラスト">
            <a:extLst>
              <a:ext uri="{FF2B5EF4-FFF2-40B4-BE49-F238E27FC236}">
                <a16:creationId xmlns:a16="http://schemas.microsoft.com/office/drawing/2014/main" id="{8DF01CB0-7D40-2441-8BEE-45FD8429DAC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05426" y="934269"/>
            <a:ext cx="4422127" cy="2494079"/>
          </a:xfrm>
          <a:prstGeom prst="rect">
            <a:avLst/>
          </a:prstGeom>
          <a:noFill/>
          <a:extLst>
            <a:ext uri="{909E8E84-426E-40DD-AFC4-6F175D3DCCD1}">
              <a14:hiddenFill xmlns:a14="http://schemas.microsoft.com/office/drawing/2010/main">
                <a:solidFill>
                  <a:srgbClr val="FFFFFF"/>
                </a:solidFill>
              </a14:hiddenFill>
            </a:ext>
          </a:extLst>
        </p:spPr>
      </p:pic>
      <p:sp>
        <p:nvSpPr>
          <p:cNvPr id="14" name="円/楕円 13">
            <a:extLst>
              <a:ext uri="{FF2B5EF4-FFF2-40B4-BE49-F238E27FC236}">
                <a16:creationId xmlns:a16="http://schemas.microsoft.com/office/drawing/2014/main" id="{77386350-B4CB-A648-87A5-DEB5C8B270D6}"/>
              </a:ext>
            </a:extLst>
          </p:cNvPr>
          <p:cNvSpPr/>
          <p:nvPr/>
        </p:nvSpPr>
        <p:spPr>
          <a:xfrm>
            <a:off x="1978349" y="2690997"/>
            <a:ext cx="182444" cy="182444"/>
          </a:xfrm>
          <a:prstGeom prst="ellipse">
            <a:avLst/>
          </a:prstGeom>
          <a:solidFill>
            <a:srgbClr val="1F33E8"/>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 name="円/楕円 43">
            <a:extLst>
              <a:ext uri="{FF2B5EF4-FFF2-40B4-BE49-F238E27FC236}">
                <a16:creationId xmlns:a16="http://schemas.microsoft.com/office/drawing/2014/main" id="{7E2FD57D-713C-4348-AED2-2F961D5094BB}"/>
              </a:ext>
            </a:extLst>
          </p:cNvPr>
          <p:cNvSpPr/>
          <p:nvPr/>
        </p:nvSpPr>
        <p:spPr>
          <a:xfrm>
            <a:off x="401851" y="1613184"/>
            <a:ext cx="182444" cy="182444"/>
          </a:xfrm>
          <a:prstGeom prst="ellipse">
            <a:avLst/>
          </a:prstGeom>
          <a:solidFill>
            <a:srgbClr val="1F33E8"/>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5" name="円/楕円 44">
            <a:extLst>
              <a:ext uri="{FF2B5EF4-FFF2-40B4-BE49-F238E27FC236}">
                <a16:creationId xmlns:a16="http://schemas.microsoft.com/office/drawing/2014/main" id="{E463F8DE-C9BF-554E-8FA9-4324ECCB009E}"/>
              </a:ext>
            </a:extLst>
          </p:cNvPr>
          <p:cNvSpPr/>
          <p:nvPr/>
        </p:nvSpPr>
        <p:spPr>
          <a:xfrm>
            <a:off x="3338678" y="1850717"/>
            <a:ext cx="182444" cy="182444"/>
          </a:xfrm>
          <a:prstGeom prst="ellipse">
            <a:avLst/>
          </a:prstGeom>
          <a:solidFill>
            <a:srgbClr val="1F33E8"/>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 name="円/楕円 45">
            <a:extLst>
              <a:ext uri="{FF2B5EF4-FFF2-40B4-BE49-F238E27FC236}">
                <a16:creationId xmlns:a16="http://schemas.microsoft.com/office/drawing/2014/main" id="{A8576F3E-21EC-EA47-B855-320262372E8F}"/>
              </a:ext>
            </a:extLst>
          </p:cNvPr>
          <p:cNvSpPr/>
          <p:nvPr/>
        </p:nvSpPr>
        <p:spPr>
          <a:xfrm>
            <a:off x="2127534" y="1941939"/>
            <a:ext cx="182444" cy="182444"/>
          </a:xfrm>
          <a:prstGeom prst="ellipse">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3" name="曲線コネクタ 22">
            <a:extLst>
              <a:ext uri="{FF2B5EF4-FFF2-40B4-BE49-F238E27FC236}">
                <a16:creationId xmlns:a16="http://schemas.microsoft.com/office/drawing/2014/main" id="{D57C7CF5-A11D-DF43-B723-7259AB592FEB}"/>
              </a:ext>
            </a:extLst>
          </p:cNvPr>
          <p:cNvCxnSpPr>
            <a:cxnSpLocks/>
            <a:stCxn id="46" idx="4"/>
            <a:endCxn id="14" idx="0"/>
          </p:cNvCxnSpPr>
          <p:nvPr/>
        </p:nvCxnSpPr>
        <p:spPr>
          <a:xfrm rot="5400000">
            <a:off x="1860857" y="2333098"/>
            <a:ext cx="566614" cy="149185"/>
          </a:xfrm>
          <a:prstGeom prst="curvedConnector3">
            <a:avLst>
              <a:gd name="adj1" fmla="val 50000"/>
            </a:avLst>
          </a:prstGeom>
          <a:ln>
            <a:tailEnd type="triangle"/>
          </a:ln>
        </p:spPr>
        <p:style>
          <a:lnRef idx="2">
            <a:schemeClr val="accent2"/>
          </a:lnRef>
          <a:fillRef idx="0">
            <a:schemeClr val="accent2"/>
          </a:fillRef>
          <a:effectRef idx="1">
            <a:schemeClr val="accent2"/>
          </a:effectRef>
          <a:fontRef idx="minor">
            <a:schemeClr val="tx1"/>
          </a:fontRef>
        </p:style>
      </p:cxnSp>
      <p:cxnSp>
        <p:nvCxnSpPr>
          <p:cNvPr id="47" name="曲線コネクタ 46">
            <a:extLst>
              <a:ext uri="{FF2B5EF4-FFF2-40B4-BE49-F238E27FC236}">
                <a16:creationId xmlns:a16="http://schemas.microsoft.com/office/drawing/2014/main" id="{0A0ABF6F-5814-FE4A-AAB3-6A24BFAA0ACB}"/>
              </a:ext>
            </a:extLst>
          </p:cNvPr>
          <p:cNvCxnSpPr>
            <a:cxnSpLocks/>
            <a:stCxn id="46" idx="7"/>
            <a:endCxn id="45" idx="0"/>
          </p:cNvCxnSpPr>
          <p:nvPr/>
        </p:nvCxnSpPr>
        <p:spPr>
          <a:xfrm rot="5400000" flipH="1" flipV="1">
            <a:off x="2797610" y="1336367"/>
            <a:ext cx="117940" cy="1146640"/>
          </a:xfrm>
          <a:prstGeom prst="curvedConnector3">
            <a:avLst>
              <a:gd name="adj1" fmla="val 293827"/>
            </a:avLst>
          </a:prstGeom>
          <a:ln>
            <a:tailEnd type="triangle"/>
          </a:ln>
        </p:spPr>
        <p:style>
          <a:lnRef idx="2">
            <a:schemeClr val="accent2"/>
          </a:lnRef>
          <a:fillRef idx="0">
            <a:schemeClr val="accent2"/>
          </a:fillRef>
          <a:effectRef idx="1">
            <a:schemeClr val="accent2"/>
          </a:effectRef>
          <a:fontRef idx="minor">
            <a:schemeClr val="tx1"/>
          </a:fontRef>
        </p:style>
      </p:cxnSp>
      <p:cxnSp>
        <p:nvCxnSpPr>
          <p:cNvPr id="50" name="曲線コネクタ 49">
            <a:extLst>
              <a:ext uri="{FF2B5EF4-FFF2-40B4-BE49-F238E27FC236}">
                <a16:creationId xmlns:a16="http://schemas.microsoft.com/office/drawing/2014/main" id="{4290F63B-3E5E-9840-AD94-81E40FE65238}"/>
              </a:ext>
            </a:extLst>
          </p:cNvPr>
          <p:cNvCxnSpPr>
            <a:cxnSpLocks/>
            <a:stCxn id="46" idx="1"/>
            <a:endCxn id="44" idx="0"/>
          </p:cNvCxnSpPr>
          <p:nvPr/>
        </p:nvCxnSpPr>
        <p:spPr>
          <a:xfrm rot="16200000" flipV="1">
            <a:off x="1145927" y="960331"/>
            <a:ext cx="355473" cy="1661179"/>
          </a:xfrm>
          <a:prstGeom prst="curvedConnector3">
            <a:avLst>
              <a:gd name="adj1" fmla="val 164309"/>
            </a:avLst>
          </a:prstGeom>
          <a:ln>
            <a:tailEnd type="triangle"/>
          </a:ln>
        </p:spPr>
        <p:style>
          <a:lnRef idx="2">
            <a:schemeClr val="accent2"/>
          </a:lnRef>
          <a:fillRef idx="0">
            <a:schemeClr val="accent2"/>
          </a:fillRef>
          <a:effectRef idx="1">
            <a:schemeClr val="accent2"/>
          </a:effectRef>
          <a:fontRef idx="minor">
            <a:schemeClr val="tx1"/>
          </a:fontRef>
        </p:style>
      </p:cxnSp>
      <p:sp>
        <p:nvSpPr>
          <p:cNvPr id="20" name="円柱 19">
            <a:extLst>
              <a:ext uri="{FF2B5EF4-FFF2-40B4-BE49-F238E27FC236}">
                <a16:creationId xmlns:a16="http://schemas.microsoft.com/office/drawing/2014/main" id="{4D0156C8-1814-0344-A6A8-566B0DF0BD83}"/>
              </a:ext>
            </a:extLst>
          </p:cNvPr>
          <p:cNvSpPr/>
          <p:nvPr/>
        </p:nvSpPr>
        <p:spPr>
          <a:xfrm>
            <a:off x="523478" y="4801078"/>
            <a:ext cx="3786022" cy="1550276"/>
          </a:xfrm>
          <a:prstGeom prst="can">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21" name="図 20" descr="cloud.png">
            <a:extLst>
              <a:ext uri="{FF2B5EF4-FFF2-40B4-BE49-F238E27FC236}">
                <a16:creationId xmlns:a16="http://schemas.microsoft.com/office/drawing/2014/main" id="{868C3554-38B5-3A46-A2A8-9D511EB8F0A3}"/>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02729" y="2755501"/>
            <a:ext cx="2498972" cy="2498972"/>
          </a:xfrm>
          <a:prstGeom prst="rect">
            <a:avLst/>
          </a:prstGeom>
          <a:effectLst>
            <a:outerShdw blurRad="50800" dist="38100" dir="2700000" algn="tl" rotWithShape="0">
              <a:prstClr val="black">
                <a:alpha val="40000"/>
              </a:prstClr>
            </a:outerShdw>
          </a:effectLst>
        </p:spPr>
      </p:pic>
      <p:sp>
        <p:nvSpPr>
          <p:cNvPr id="22" name="上矢印 21">
            <a:extLst>
              <a:ext uri="{FF2B5EF4-FFF2-40B4-BE49-F238E27FC236}">
                <a16:creationId xmlns:a16="http://schemas.microsoft.com/office/drawing/2014/main" id="{0A3C5E8B-AB1D-CD4D-AED1-CC46174AEB7F}"/>
              </a:ext>
            </a:extLst>
          </p:cNvPr>
          <p:cNvSpPr/>
          <p:nvPr/>
        </p:nvSpPr>
        <p:spPr>
          <a:xfrm>
            <a:off x="1905314" y="4342760"/>
            <a:ext cx="1022350" cy="626314"/>
          </a:xfrm>
          <a:prstGeom prst="up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 name="テキスト ボックス 23">
            <a:extLst>
              <a:ext uri="{FF2B5EF4-FFF2-40B4-BE49-F238E27FC236}">
                <a16:creationId xmlns:a16="http://schemas.microsoft.com/office/drawing/2014/main" id="{D41A2E91-6019-3D4A-A004-A8E2EC06AEB8}"/>
              </a:ext>
            </a:extLst>
          </p:cNvPr>
          <p:cNvSpPr txBox="1"/>
          <p:nvPr/>
        </p:nvSpPr>
        <p:spPr>
          <a:xfrm>
            <a:off x="785273" y="5515148"/>
            <a:ext cx="3262432" cy="461665"/>
          </a:xfrm>
          <a:prstGeom prst="rect">
            <a:avLst/>
          </a:prstGeom>
          <a:noFill/>
        </p:spPr>
        <p:txBody>
          <a:bodyPr wrap="none" rtlCol="0">
            <a:spAutoFit/>
          </a:bodyPr>
          <a:lstStyle/>
          <a:p>
            <a:pPr algn="ctr"/>
            <a:r>
              <a:rPr kumimoji="1" lang="ja-JP" altLang="en-US" sz="2400" b="1">
                <a:solidFill>
                  <a:schemeClr val="bg1"/>
                </a:solidFill>
                <a:latin typeface="Meiryo" panose="020B0604030504040204" pitchFamily="34" charset="-128"/>
                <a:ea typeface="Meiryo" panose="020B0604030504040204" pitchFamily="34" charset="-128"/>
              </a:rPr>
              <a:t>膨大なローカルデータ</a:t>
            </a:r>
          </a:p>
        </p:txBody>
      </p:sp>
      <p:sp>
        <p:nvSpPr>
          <p:cNvPr id="19" name="スライド番号プレースホルダー 2">
            <a:extLst>
              <a:ext uri="{FF2B5EF4-FFF2-40B4-BE49-F238E27FC236}">
                <a16:creationId xmlns:a16="http://schemas.microsoft.com/office/drawing/2014/main" id="{CE138C49-F35A-5563-2257-1F3CDE6F6D39}"/>
              </a:ext>
            </a:extLst>
          </p:cNvPr>
          <p:cNvSpPr txBox="1">
            <a:spLocks/>
          </p:cNvSpPr>
          <p:nvPr/>
        </p:nvSpPr>
        <p:spPr>
          <a:xfrm>
            <a:off x="6932246" y="6651702"/>
            <a:ext cx="2133600" cy="217800"/>
          </a:xfrm>
          <a:prstGeom prst="rect">
            <a:avLst/>
          </a:prstGeom>
        </p:spPr>
        <p:txBody>
          <a:bodyPr vert="horz" lIns="91440" tIns="45720" rIns="91440" bIns="45720" rtlCol="0" anchor="ctr"/>
          <a:lstStyle>
            <a:defPPr>
              <a:defRPr lang="ja-JP"/>
            </a:defPPr>
            <a:lvl1pPr marL="0" algn="r" defTabSz="457200" rtl="0" eaLnBrk="1" latinLnBrk="0" hangingPunct="1">
              <a:defRPr kumimoji="1" sz="1000" kern="1200">
                <a:solidFill>
                  <a:schemeClr val="bg1"/>
                </a:solidFill>
                <a:latin typeface="American Typewriter"/>
                <a:ea typeface="+mn-ea"/>
                <a:cs typeface="American Typewriter"/>
              </a:defRPr>
            </a:lvl1pPr>
            <a:lvl2pPr marL="457200" algn="l" defTabSz="457200" rtl="0" eaLnBrk="1" latinLnBrk="0" hangingPunct="1">
              <a:defRPr kumimoji="1" sz="1800" kern="1200">
                <a:solidFill>
                  <a:schemeClr val="tx1"/>
                </a:solidFill>
                <a:latin typeface="+mn-lt"/>
                <a:ea typeface="+mn-ea"/>
                <a:cs typeface="+mn-cs"/>
              </a:defRPr>
            </a:lvl2pPr>
            <a:lvl3pPr marL="914400" algn="l" defTabSz="457200" rtl="0" eaLnBrk="1" latinLnBrk="0" hangingPunct="1">
              <a:defRPr kumimoji="1" sz="1800" kern="1200">
                <a:solidFill>
                  <a:schemeClr val="tx1"/>
                </a:solidFill>
                <a:latin typeface="+mn-lt"/>
                <a:ea typeface="+mn-ea"/>
                <a:cs typeface="+mn-cs"/>
              </a:defRPr>
            </a:lvl3pPr>
            <a:lvl4pPr marL="1371600" algn="l" defTabSz="457200" rtl="0" eaLnBrk="1" latinLnBrk="0" hangingPunct="1">
              <a:defRPr kumimoji="1" sz="1800" kern="1200">
                <a:solidFill>
                  <a:schemeClr val="tx1"/>
                </a:solidFill>
                <a:latin typeface="+mn-lt"/>
                <a:ea typeface="+mn-ea"/>
                <a:cs typeface="+mn-cs"/>
              </a:defRPr>
            </a:lvl4pPr>
            <a:lvl5pPr marL="1828800" algn="l" defTabSz="457200" rtl="0" eaLnBrk="1" latinLnBrk="0" hangingPunct="1">
              <a:defRPr kumimoji="1" sz="1800" kern="1200">
                <a:solidFill>
                  <a:schemeClr val="tx1"/>
                </a:solidFill>
                <a:latin typeface="+mn-lt"/>
                <a:ea typeface="+mn-ea"/>
                <a:cs typeface="+mn-cs"/>
              </a:defRPr>
            </a:lvl5pPr>
            <a:lvl6pPr marL="2286000" algn="l" defTabSz="457200" rtl="0" eaLnBrk="1" latinLnBrk="0" hangingPunct="1">
              <a:defRPr kumimoji="1" sz="1800" kern="1200">
                <a:solidFill>
                  <a:schemeClr val="tx1"/>
                </a:solidFill>
                <a:latin typeface="+mn-lt"/>
                <a:ea typeface="+mn-ea"/>
                <a:cs typeface="+mn-cs"/>
              </a:defRPr>
            </a:lvl6pPr>
            <a:lvl7pPr marL="2743200" algn="l" defTabSz="457200" rtl="0" eaLnBrk="1" latinLnBrk="0" hangingPunct="1">
              <a:defRPr kumimoji="1" sz="1800" kern="1200">
                <a:solidFill>
                  <a:schemeClr val="tx1"/>
                </a:solidFill>
                <a:latin typeface="+mn-lt"/>
                <a:ea typeface="+mn-ea"/>
                <a:cs typeface="+mn-cs"/>
              </a:defRPr>
            </a:lvl7pPr>
            <a:lvl8pPr marL="3200400" algn="l" defTabSz="457200" rtl="0" eaLnBrk="1" latinLnBrk="0" hangingPunct="1">
              <a:defRPr kumimoji="1" sz="1800" kern="1200">
                <a:solidFill>
                  <a:schemeClr val="tx1"/>
                </a:solidFill>
                <a:latin typeface="+mn-lt"/>
                <a:ea typeface="+mn-ea"/>
                <a:cs typeface="+mn-cs"/>
              </a:defRPr>
            </a:lvl8pPr>
            <a:lvl9pPr marL="3657600" algn="l" defTabSz="457200" rtl="0" eaLnBrk="1" latinLnBrk="0" hangingPunct="1">
              <a:defRPr kumimoji="1" sz="1800" kern="1200">
                <a:solidFill>
                  <a:schemeClr val="tx1"/>
                </a:solidFill>
                <a:latin typeface="+mn-lt"/>
                <a:ea typeface="+mn-ea"/>
                <a:cs typeface="+mn-cs"/>
              </a:defRPr>
            </a:lvl9pPr>
          </a:lstStyle>
          <a:p>
            <a:fld id="{8FF8CC5D-A65D-5946-99B5-645367A967AD}" type="slidenum">
              <a:rPr lang="ja-JP" altLang="en-US" smtClean="0"/>
              <a:pPr/>
              <a:t>85</a:t>
            </a:fld>
            <a:endParaRPr lang="ja-JP" altLang="en-US"/>
          </a:p>
        </p:txBody>
      </p:sp>
      <p:sp>
        <p:nvSpPr>
          <p:cNvPr id="25" name="テキスト ボックス 24">
            <a:extLst>
              <a:ext uri="{FF2B5EF4-FFF2-40B4-BE49-F238E27FC236}">
                <a16:creationId xmlns:a16="http://schemas.microsoft.com/office/drawing/2014/main" id="{6397632E-1616-171F-4F8C-DC698A0B7A88}"/>
              </a:ext>
            </a:extLst>
          </p:cNvPr>
          <p:cNvSpPr txBox="1"/>
          <p:nvPr/>
        </p:nvSpPr>
        <p:spPr>
          <a:xfrm>
            <a:off x="4634093" y="953022"/>
            <a:ext cx="4366574" cy="1754326"/>
          </a:xfrm>
          <a:prstGeom prst="rect">
            <a:avLst/>
          </a:prstGeom>
          <a:noFill/>
        </p:spPr>
        <p:txBody>
          <a:bodyPr wrap="square" rtlCol="0">
            <a:spAutoFit/>
          </a:bodyPr>
          <a:lstStyle/>
          <a:p>
            <a:r>
              <a:rPr kumimoji="1" lang="en-US" altLang="ja-JP" sz="1600" dirty="0">
                <a:solidFill>
                  <a:srgbClr val="C00000"/>
                </a:solidFill>
                <a:latin typeface="Meiryo" panose="020B0604030504040204" pitchFamily="34" charset="-128"/>
                <a:ea typeface="Meiryo" panose="020B0604030504040204" pitchFamily="34" charset="-128"/>
              </a:rPr>
              <a:t>【</a:t>
            </a:r>
            <a:r>
              <a:rPr kumimoji="1" lang="ja-JP" altLang="en-US" sz="1600" b="1">
                <a:solidFill>
                  <a:srgbClr val="C00000"/>
                </a:solidFill>
                <a:latin typeface="Meiryo" panose="020B0604030504040204" pitchFamily="34" charset="-128"/>
                <a:ea typeface="Meiryo" panose="020B0604030504040204" pitchFamily="34" charset="-128"/>
              </a:rPr>
              <a:t>遅延時間</a:t>
            </a:r>
            <a:r>
              <a:rPr kumimoji="1" lang="en-US" altLang="ja-JP" sz="1600" dirty="0">
                <a:solidFill>
                  <a:srgbClr val="C00000"/>
                </a:solidFill>
                <a:latin typeface="Meiryo" panose="020B0604030504040204" pitchFamily="34" charset="-128"/>
                <a:ea typeface="Meiryo" panose="020B0604030504040204" pitchFamily="34" charset="-128"/>
              </a:rPr>
              <a:t>】</a:t>
            </a:r>
            <a:r>
              <a:rPr kumimoji="1" lang="ja-JP" altLang="en-US" sz="1600">
                <a:latin typeface="Meiryo" panose="020B0604030504040204" pitchFamily="34" charset="-128"/>
                <a:ea typeface="Meiryo" panose="020B0604030504040204" pitchFamily="34" charset="-128"/>
              </a:rPr>
              <a:t>短い遅延時間が求められる業務は、地理的距離の遠くなると不利なので、同一場所で完結させた方がいい</a:t>
            </a:r>
            <a:endParaRPr kumimoji="1" lang="en-US" altLang="ja-JP" sz="1600" dirty="0">
              <a:latin typeface="Meiryo" panose="020B0604030504040204" pitchFamily="34" charset="-128"/>
              <a:ea typeface="Meiryo" panose="020B0604030504040204" pitchFamily="34" charset="-128"/>
            </a:endParaRPr>
          </a:p>
          <a:p>
            <a:pPr marL="171450" indent="-171450">
              <a:buFont typeface="Wingdings" pitchFamily="2" charset="2"/>
              <a:buChar char="ü"/>
            </a:pPr>
            <a:r>
              <a:rPr kumimoji="1" lang="ja-JP" altLang="en-US" sz="1200">
                <a:latin typeface="Meiryo" panose="020B0604030504040204" pitchFamily="34" charset="-128"/>
                <a:ea typeface="Meiryo" panose="020B0604030504040204" pitchFamily="34" charset="-128"/>
              </a:rPr>
              <a:t>証券市場</a:t>
            </a:r>
            <a:r>
              <a:rPr lang="ja-JP" altLang="en-US" sz="1200">
                <a:latin typeface="Meiryo" panose="020B0604030504040204" pitchFamily="34" charset="-128"/>
                <a:ea typeface="Meiryo" panose="020B0604030504040204" pitchFamily="34" charset="-128"/>
              </a:rPr>
              <a:t>においてデータ基に</a:t>
            </a:r>
            <a:r>
              <a:rPr lang="en-US" altLang="ja-JP" sz="1200" dirty="0">
                <a:latin typeface="Meiryo" panose="020B0604030504040204" pitchFamily="34" charset="-128"/>
                <a:ea typeface="Meiryo" panose="020B0604030504040204" pitchFamily="34" charset="-128"/>
              </a:rPr>
              <a:t>1</a:t>
            </a:r>
            <a:r>
              <a:rPr lang="ja-JP" altLang="en-US" sz="1200">
                <a:latin typeface="Meiryo" panose="020B0604030504040204" pitchFamily="34" charset="-128"/>
                <a:ea typeface="Meiryo" panose="020B0604030504040204" pitchFamily="34" charset="-128"/>
              </a:rPr>
              <a:t>秒で数千回の売買注文を行うような</a:t>
            </a:r>
            <a:r>
              <a:rPr kumimoji="1" lang="ja-JP" altLang="en-US" sz="1200">
                <a:latin typeface="Meiryo" panose="020B0604030504040204" pitchFamily="34" charset="-128"/>
                <a:ea typeface="Meiryo" panose="020B0604030504040204" pitchFamily="34" charset="-128"/>
              </a:rPr>
              <a:t>高頻度取引（</a:t>
            </a:r>
            <a:r>
              <a:rPr lang="en-US" altLang="ja-JP" sz="1200" dirty="0">
                <a:latin typeface="Meiryo" panose="020B0604030504040204" pitchFamily="34" charset="-128"/>
                <a:ea typeface="Meiryo" panose="020B0604030504040204" pitchFamily="34" charset="-128"/>
              </a:rPr>
              <a:t>HFT:</a:t>
            </a:r>
            <a:r>
              <a:rPr lang="en" altLang="ja-JP" sz="1200" dirty="0">
                <a:latin typeface="Meiryo" panose="020B0604030504040204" pitchFamily="34" charset="-128"/>
                <a:ea typeface="Meiryo" panose="020B0604030504040204" pitchFamily="34" charset="-128"/>
              </a:rPr>
              <a:t>High Frequency Trading</a:t>
            </a:r>
            <a:r>
              <a:rPr kumimoji="1" lang="ja-JP" altLang="en-US" sz="1200">
                <a:latin typeface="Meiryo" panose="020B0604030504040204" pitchFamily="34" charset="-128"/>
                <a:ea typeface="Meiryo" panose="020B0604030504040204" pitchFamily="34" charset="-128"/>
              </a:rPr>
              <a:t>）</a:t>
            </a:r>
            <a:endParaRPr kumimoji="1" lang="en-US" altLang="ja-JP" sz="1200" dirty="0">
              <a:latin typeface="Meiryo" panose="020B0604030504040204" pitchFamily="34" charset="-128"/>
              <a:ea typeface="Meiryo" panose="020B0604030504040204" pitchFamily="34" charset="-128"/>
            </a:endParaRPr>
          </a:p>
          <a:p>
            <a:pPr marL="171450" indent="-171450">
              <a:buFont typeface="Wingdings" pitchFamily="2" charset="2"/>
              <a:buChar char="ü"/>
            </a:pPr>
            <a:r>
              <a:rPr kumimoji="1" lang="ja-JP" altLang="en-US" sz="1200">
                <a:latin typeface="Meiryo" panose="020B0604030504040204" pitchFamily="34" charset="-128"/>
                <a:ea typeface="Meiryo" panose="020B0604030504040204" pitchFamily="34" charset="-128"/>
              </a:rPr>
              <a:t>工場の製造現場で、直ちに良／不良を見分けて、不良品を排除する品質管理工程の自動化</a:t>
            </a:r>
            <a:endParaRPr kumimoji="1" lang="en-US" altLang="ja-JP" sz="1200" dirty="0">
              <a:latin typeface="Meiryo" panose="020B0604030504040204" pitchFamily="34" charset="-128"/>
              <a:ea typeface="Meiryo" panose="020B0604030504040204" pitchFamily="34" charset="-128"/>
            </a:endParaRPr>
          </a:p>
          <a:p>
            <a:pPr marL="171450" indent="-171450">
              <a:buFont typeface="Wingdings" pitchFamily="2" charset="2"/>
              <a:buChar char="ü"/>
            </a:pPr>
            <a:r>
              <a:rPr kumimoji="1" lang="ja-JP" altLang="en-US" sz="1200">
                <a:latin typeface="Meiryo" panose="020B0604030504040204" pitchFamily="34" charset="-128"/>
                <a:ea typeface="Meiryo" panose="020B0604030504040204" pitchFamily="34" charset="-128"/>
              </a:rPr>
              <a:t>自動運転車の事故の回避判断と回避行動の連動　など</a:t>
            </a:r>
          </a:p>
        </p:txBody>
      </p:sp>
      <p:sp>
        <p:nvSpPr>
          <p:cNvPr id="26" name="テキスト ボックス 25">
            <a:extLst>
              <a:ext uri="{FF2B5EF4-FFF2-40B4-BE49-F238E27FC236}">
                <a16:creationId xmlns:a16="http://schemas.microsoft.com/office/drawing/2014/main" id="{036EDEB2-6EBF-562F-2FDC-752F14B17C0D}"/>
              </a:ext>
            </a:extLst>
          </p:cNvPr>
          <p:cNvSpPr txBox="1"/>
          <p:nvPr/>
        </p:nvSpPr>
        <p:spPr>
          <a:xfrm>
            <a:off x="4634093" y="4868443"/>
            <a:ext cx="4384909" cy="1692771"/>
          </a:xfrm>
          <a:prstGeom prst="rect">
            <a:avLst/>
          </a:prstGeom>
          <a:noFill/>
        </p:spPr>
        <p:txBody>
          <a:bodyPr wrap="square" rtlCol="0">
            <a:spAutoFit/>
          </a:bodyPr>
          <a:lstStyle/>
          <a:p>
            <a:r>
              <a:rPr kumimoji="1" lang="en-US" altLang="ja-JP" sz="1600" dirty="0">
                <a:solidFill>
                  <a:srgbClr val="C00000"/>
                </a:solidFill>
                <a:latin typeface="Meiryo" panose="020B0604030504040204" pitchFamily="34" charset="-128"/>
                <a:ea typeface="Meiryo" panose="020B0604030504040204" pitchFamily="34" charset="-128"/>
              </a:rPr>
              <a:t>【</a:t>
            </a:r>
            <a:r>
              <a:rPr kumimoji="1" lang="ja-JP" altLang="en-US" sz="1600" b="1">
                <a:solidFill>
                  <a:srgbClr val="C00000"/>
                </a:solidFill>
                <a:latin typeface="Meiryo" panose="020B0604030504040204" pitchFamily="34" charset="-128"/>
                <a:ea typeface="Meiryo" panose="020B0604030504040204" pitchFamily="34" charset="-128"/>
              </a:rPr>
              <a:t>大量データ</a:t>
            </a:r>
            <a:r>
              <a:rPr kumimoji="1" lang="en-US" altLang="ja-JP" sz="1600" dirty="0">
                <a:solidFill>
                  <a:srgbClr val="C00000"/>
                </a:solidFill>
                <a:latin typeface="Meiryo" panose="020B0604030504040204" pitchFamily="34" charset="-128"/>
                <a:ea typeface="Meiryo" panose="020B0604030504040204" pitchFamily="34" charset="-128"/>
              </a:rPr>
              <a:t>】</a:t>
            </a:r>
            <a:r>
              <a:rPr kumimoji="1" lang="ja-JP" altLang="en-US" sz="1600">
                <a:latin typeface="Meiryo" panose="020B0604030504040204" pitchFamily="34" charset="-128"/>
                <a:ea typeface="Meiryo" panose="020B0604030504040204" pitchFamily="34" charset="-128"/>
              </a:rPr>
              <a:t>現場で大量のデータが発生し、それを保管、処理しなければならない場合は、それらを全てクラウドに送り出すと、回線料金が莫大になるため、同じ場所で保管、処理させた方がいい</a:t>
            </a:r>
            <a:endParaRPr kumimoji="1" lang="en-US" altLang="ja-JP" sz="1600" dirty="0">
              <a:latin typeface="Meiryo" panose="020B0604030504040204" pitchFamily="34" charset="-128"/>
              <a:ea typeface="Meiryo" panose="020B0604030504040204" pitchFamily="34" charset="-128"/>
            </a:endParaRPr>
          </a:p>
          <a:p>
            <a:pPr marL="171450" indent="-171450">
              <a:buFont typeface="Wingdings" pitchFamily="2" charset="2"/>
              <a:buChar char="ü"/>
            </a:pPr>
            <a:r>
              <a:rPr lang="ja-JP" altLang="en-US" sz="1200">
                <a:latin typeface="Meiryo" panose="020B0604030504040204" pitchFamily="34" charset="-128"/>
                <a:ea typeface="Meiryo" panose="020B0604030504040204" pitchFamily="34" charset="-128"/>
              </a:rPr>
              <a:t>大量のセンサー・データを取得・利用して業務を行う</a:t>
            </a:r>
            <a:endParaRPr lang="en-US" altLang="ja-JP" sz="1200" dirty="0">
              <a:latin typeface="Meiryo" panose="020B0604030504040204" pitchFamily="34" charset="-128"/>
              <a:ea typeface="Meiryo" panose="020B0604030504040204" pitchFamily="34" charset="-128"/>
            </a:endParaRPr>
          </a:p>
          <a:p>
            <a:pPr marL="171450" indent="-171450">
              <a:buFont typeface="Wingdings" pitchFamily="2" charset="2"/>
              <a:buChar char="ü"/>
            </a:pPr>
            <a:r>
              <a:rPr lang="ja-JP" altLang="en-US" sz="1200">
                <a:latin typeface="Meiryo" panose="020B0604030504040204" pitchFamily="34" charset="-128"/>
                <a:ea typeface="Meiryo" panose="020B0604030504040204" pitchFamily="34" charset="-128"/>
              </a:rPr>
              <a:t>工場の機械の動作履歴を検査や改善のために使う業務</a:t>
            </a:r>
            <a:r>
              <a:rPr kumimoji="1" lang="ja-JP" altLang="en-US" sz="1200">
                <a:latin typeface="Meiryo" panose="020B0604030504040204" pitchFamily="34" charset="-128"/>
                <a:ea typeface="Meiryo" panose="020B0604030504040204" pitchFamily="34" charset="-128"/>
              </a:rPr>
              <a:t>など</a:t>
            </a:r>
          </a:p>
        </p:txBody>
      </p:sp>
      <p:sp>
        <p:nvSpPr>
          <p:cNvPr id="27" name="テキスト ボックス 26">
            <a:extLst>
              <a:ext uri="{FF2B5EF4-FFF2-40B4-BE49-F238E27FC236}">
                <a16:creationId xmlns:a16="http://schemas.microsoft.com/office/drawing/2014/main" id="{3408DDFB-676B-B54B-7628-6B8075929250}"/>
              </a:ext>
            </a:extLst>
          </p:cNvPr>
          <p:cNvSpPr txBox="1"/>
          <p:nvPr/>
        </p:nvSpPr>
        <p:spPr>
          <a:xfrm>
            <a:off x="4997161" y="3233121"/>
            <a:ext cx="3775393" cy="1384995"/>
          </a:xfrm>
          <a:prstGeom prst="rect">
            <a:avLst/>
          </a:prstGeom>
          <a:noFill/>
        </p:spPr>
        <p:txBody>
          <a:bodyPr wrap="none" rtlCol="0">
            <a:spAutoFit/>
          </a:bodyPr>
          <a:lstStyle/>
          <a:p>
            <a:r>
              <a:rPr kumimoji="1" lang="ja-JP" altLang="en-US" sz="1400">
                <a:latin typeface="Meiryo" panose="020B0604030504040204" pitchFamily="34" charset="-128"/>
                <a:ea typeface="Meiryo" panose="020B0604030504040204" pitchFamily="34" charset="-128"/>
              </a:rPr>
              <a:t>日本を起点とした往復の信号遅延時間の目安</a:t>
            </a:r>
            <a:endParaRPr kumimoji="1" lang="en-US" altLang="ja-JP" sz="1400" dirty="0">
              <a:latin typeface="Meiryo" panose="020B0604030504040204" pitchFamily="34" charset="-128"/>
              <a:ea typeface="Meiryo" panose="020B0604030504040204" pitchFamily="34" charset="-128"/>
            </a:endParaRPr>
          </a:p>
          <a:p>
            <a:pPr marL="285750" indent="-285750">
              <a:buFont typeface="Wingdings" pitchFamily="2" charset="2"/>
              <a:buChar char="Ø"/>
            </a:pPr>
            <a:r>
              <a:rPr kumimoji="1" lang="ja-JP" altLang="en-US" sz="1400">
                <a:latin typeface="Meiryo" panose="020B0604030504040204" pitchFamily="34" charset="-128"/>
                <a:ea typeface="Meiryo" panose="020B0604030504040204" pitchFamily="34" charset="-128"/>
              </a:rPr>
              <a:t>アメリカ本土　</a:t>
            </a:r>
            <a:r>
              <a:rPr kumimoji="1" lang="en-US" altLang="ja-JP" sz="1400" dirty="0">
                <a:latin typeface="Meiryo" panose="020B0604030504040204" pitchFamily="34" charset="-128"/>
                <a:ea typeface="Meiryo" panose="020B0604030504040204" pitchFamily="34" charset="-128"/>
              </a:rPr>
              <a:t>			200m</a:t>
            </a:r>
            <a:r>
              <a:rPr lang="ja-JP" altLang="en-US" sz="1400">
                <a:latin typeface="Meiryo" panose="020B0604030504040204" pitchFamily="34" charset="-128"/>
                <a:ea typeface="Meiryo" panose="020B0604030504040204" pitchFamily="34" charset="-128"/>
              </a:rPr>
              <a:t>秒</a:t>
            </a:r>
            <a:endParaRPr lang="en-US" altLang="ja-JP" sz="1400" dirty="0">
              <a:latin typeface="Meiryo" panose="020B0604030504040204" pitchFamily="34" charset="-128"/>
              <a:ea typeface="Meiryo" panose="020B0604030504040204" pitchFamily="34" charset="-128"/>
            </a:endParaRPr>
          </a:p>
          <a:p>
            <a:pPr marL="285750" indent="-285750">
              <a:buFont typeface="Wingdings" pitchFamily="2" charset="2"/>
              <a:buChar char="Ø"/>
            </a:pPr>
            <a:r>
              <a:rPr kumimoji="1" lang="ja-JP" altLang="en-US" sz="1400">
                <a:latin typeface="Meiryo" panose="020B0604030504040204" pitchFamily="34" charset="-128"/>
                <a:ea typeface="Meiryo" panose="020B0604030504040204" pitchFamily="34" charset="-128"/>
              </a:rPr>
              <a:t>東南アジア・オセアニア　</a:t>
            </a:r>
            <a:r>
              <a:rPr kumimoji="1" lang="en-US" altLang="ja-JP" sz="1400" dirty="0">
                <a:latin typeface="Meiryo" panose="020B0604030504040204" pitchFamily="34" charset="-128"/>
                <a:ea typeface="Meiryo" panose="020B0604030504040204" pitchFamily="34" charset="-128"/>
              </a:rPr>
              <a:t>	100m</a:t>
            </a:r>
            <a:r>
              <a:rPr kumimoji="1" lang="ja-JP" altLang="en-US" sz="1400">
                <a:latin typeface="Meiryo" panose="020B0604030504040204" pitchFamily="34" charset="-128"/>
                <a:ea typeface="Meiryo" panose="020B0604030504040204" pitchFamily="34" charset="-128"/>
              </a:rPr>
              <a:t>秒</a:t>
            </a:r>
            <a:endParaRPr kumimoji="1" lang="en-US" altLang="ja-JP" sz="1400" dirty="0">
              <a:latin typeface="Meiryo" panose="020B0604030504040204" pitchFamily="34" charset="-128"/>
              <a:ea typeface="Meiryo" panose="020B0604030504040204" pitchFamily="34" charset="-128"/>
            </a:endParaRPr>
          </a:p>
          <a:p>
            <a:pPr marL="285750" indent="-285750">
              <a:buFont typeface="Wingdings" pitchFamily="2" charset="2"/>
              <a:buChar char="Ø"/>
            </a:pPr>
            <a:r>
              <a:rPr lang="ja-JP" altLang="en-US" sz="1400">
                <a:latin typeface="Meiryo" panose="020B0604030504040204" pitchFamily="34" charset="-128"/>
                <a:ea typeface="Meiryo" panose="020B0604030504040204" pitchFamily="34" charset="-128"/>
              </a:rPr>
              <a:t>東アジア　</a:t>
            </a:r>
            <a:r>
              <a:rPr lang="en-US" altLang="ja-JP" sz="1400" dirty="0">
                <a:latin typeface="Meiryo" panose="020B0604030504040204" pitchFamily="34" charset="-128"/>
                <a:ea typeface="Meiryo" panose="020B0604030504040204" pitchFamily="34" charset="-128"/>
              </a:rPr>
              <a:t>				  50m</a:t>
            </a:r>
            <a:r>
              <a:rPr lang="ja-JP" altLang="en-US" sz="1400">
                <a:latin typeface="Meiryo" panose="020B0604030504040204" pitchFamily="34" charset="-128"/>
                <a:ea typeface="Meiryo" panose="020B0604030504040204" pitchFamily="34" charset="-128"/>
              </a:rPr>
              <a:t>秒</a:t>
            </a:r>
            <a:endParaRPr lang="en-US" altLang="ja-JP" sz="1400" dirty="0">
              <a:latin typeface="Meiryo" panose="020B0604030504040204" pitchFamily="34" charset="-128"/>
              <a:ea typeface="Meiryo" panose="020B0604030504040204" pitchFamily="34" charset="-128"/>
            </a:endParaRPr>
          </a:p>
          <a:p>
            <a:pPr marL="285750" indent="-285750">
              <a:buFont typeface="Wingdings" pitchFamily="2" charset="2"/>
              <a:buChar char="Ø"/>
            </a:pPr>
            <a:r>
              <a:rPr kumimoji="1" lang="ja-JP" altLang="en-US" sz="1400">
                <a:latin typeface="Meiryo" panose="020B0604030504040204" pitchFamily="34" charset="-128"/>
                <a:ea typeface="Meiryo" panose="020B0604030504040204" pitchFamily="34" charset="-128"/>
              </a:rPr>
              <a:t>国内　</a:t>
            </a:r>
            <a:r>
              <a:rPr kumimoji="1" lang="en-US" altLang="ja-JP" sz="1400" dirty="0">
                <a:latin typeface="Meiryo" panose="020B0604030504040204" pitchFamily="34" charset="-128"/>
                <a:ea typeface="Meiryo" panose="020B0604030504040204" pitchFamily="34" charset="-128"/>
              </a:rPr>
              <a:t>				   10〜30m</a:t>
            </a:r>
            <a:r>
              <a:rPr kumimoji="1" lang="ja-JP" altLang="en-US" sz="1400">
                <a:latin typeface="Meiryo" panose="020B0604030504040204" pitchFamily="34" charset="-128"/>
                <a:ea typeface="Meiryo" panose="020B0604030504040204" pitchFamily="34" charset="-128"/>
              </a:rPr>
              <a:t>秒</a:t>
            </a:r>
            <a:endParaRPr kumimoji="1" lang="en-US" altLang="ja-JP" sz="1400" dirty="0">
              <a:latin typeface="Meiryo" panose="020B0604030504040204" pitchFamily="34" charset="-128"/>
              <a:ea typeface="Meiryo" panose="020B0604030504040204" pitchFamily="34" charset="-128"/>
            </a:endParaRPr>
          </a:p>
          <a:p>
            <a:pPr marL="285750" indent="-285750">
              <a:buFont typeface="Wingdings" pitchFamily="2" charset="2"/>
              <a:buChar char="Ø"/>
            </a:pPr>
            <a:r>
              <a:rPr lang="en-US" altLang="ja-JP" sz="1400" dirty="0">
                <a:latin typeface="Meiryo" panose="020B0604030504040204" pitchFamily="34" charset="-128"/>
                <a:ea typeface="Meiryo" panose="020B0604030504040204" pitchFamily="34" charset="-128"/>
              </a:rPr>
              <a:t>LAN 				     1m</a:t>
            </a:r>
            <a:r>
              <a:rPr lang="ja-JP" altLang="en-US" sz="1400">
                <a:latin typeface="Meiryo" panose="020B0604030504040204" pitchFamily="34" charset="-128"/>
                <a:ea typeface="Meiryo" panose="020B0604030504040204" pitchFamily="34" charset="-128"/>
              </a:rPr>
              <a:t>秒以下</a:t>
            </a:r>
            <a:endParaRPr kumimoji="1" lang="ja-JP" altLang="en-US" sz="1400">
              <a:latin typeface="Meiryo" panose="020B0604030504040204" pitchFamily="34" charset="-128"/>
              <a:ea typeface="Meiryo" panose="020B0604030504040204" pitchFamily="34" charset="-128"/>
            </a:endParaRPr>
          </a:p>
        </p:txBody>
      </p:sp>
      <p:grpSp>
        <p:nvGrpSpPr>
          <p:cNvPr id="28" name="グループ化 27">
            <a:extLst>
              <a:ext uri="{FF2B5EF4-FFF2-40B4-BE49-F238E27FC236}">
                <a16:creationId xmlns:a16="http://schemas.microsoft.com/office/drawing/2014/main" id="{DEA59FBD-CDA3-4E57-AB5F-6CAA684DFF59}"/>
              </a:ext>
            </a:extLst>
          </p:cNvPr>
          <p:cNvGrpSpPr/>
          <p:nvPr/>
        </p:nvGrpSpPr>
        <p:grpSpPr>
          <a:xfrm>
            <a:off x="4997161" y="2714821"/>
            <a:ext cx="3870169" cy="435022"/>
            <a:chOff x="1946211" y="4146764"/>
            <a:chExt cx="6795389" cy="544250"/>
          </a:xfrm>
        </p:grpSpPr>
        <p:cxnSp>
          <p:nvCxnSpPr>
            <p:cNvPr id="29" name="直線矢印コネクタ 28">
              <a:extLst>
                <a:ext uri="{FF2B5EF4-FFF2-40B4-BE49-F238E27FC236}">
                  <a16:creationId xmlns:a16="http://schemas.microsoft.com/office/drawing/2014/main" id="{8EDB9870-4778-4D53-64D7-96AE1E67419A}"/>
                </a:ext>
              </a:extLst>
            </p:cNvPr>
            <p:cNvCxnSpPr/>
            <p:nvPr/>
          </p:nvCxnSpPr>
          <p:spPr>
            <a:xfrm>
              <a:off x="2399541" y="4436018"/>
              <a:ext cx="5342602" cy="0"/>
            </a:xfrm>
            <a:prstGeom prst="straightConnector1">
              <a:avLst/>
            </a:prstGeom>
            <a:ln>
              <a:solidFill>
                <a:schemeClr val="tx2"/>
              </a:solidFill>
              <a:tailEnd type="triangle"/>
            </a:ln>
            <a:effectLst/>
          </p:spPr>
          <p:style>
            <a:lnRef idx="2">
              <a:schemeClr val="accent1"/>
            </a:lnRef>
            <a:fillRef idx="0">
              <a:schemeClr val="accent1"/>
            </a:fillRef>
            <a:effectRef idx="1">
              <a:schemeClr val="accent1"/>
            </a:effectRef>
            <a:fontRef idx="minor">
              <a:schemeClr val="tx1"/>
            </a:fontRef>
          </p:style>
        </p:cxnSp>
        <p:pic>
          <p:nvPicPr>
            <p:cNvPr id="30" name="グラフィックス 29">
              <a:extLst>
                <a:ext uri="{FF2B5EF4-FFF2-40B4-BE49-F238E27FC236}">
                  <a16:creationId xmlns:a16="http://schemas.microsoft.com/office/drawing/2014/main" id="{F073AAED-F583-3596-8F10-ADC6FE863E5F}"/>
                </a:ext>
              </a:extLst>
            </p:cNvPr>
            <p:cNvPicPr>
              <a:picLocks noChangeAspect="1"/>
            </p:cNvPicPr>
            <p:nvPr/>
          </p:nvPicPr>
          <p:blipFill>
            <a:blip r:embed="rId5" cstate="print">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4244031" y="4210778"/>
              <a:ext cx="416222" cy="416222"/>
            </a:xfrm>
            <a:prstGeom prst="rect">
              <a:avLst/>
            </a:prstGeom>
          </p:spPr>
        </p:pic>
        <p:pic>
          <p:nvPicPr>
            <p:cNvPr id="31" name="グラフィックス 30">
              <a:extLst>
                <a:ext uri="{FF2B5EF4-FFF2-40B4-BE49-F238E27FC236}">
                  <a16:creationId xmlns:a16="http://schemas.microsoft.com/office/drawing/2014/main" id="{DB624450-0D03-ADF1-BD5E-C1414F42CCBC}"/>
                </a:ext>
              </a:extLst>
            </p:cNvPr>
            <p:cNvPicPr>
              <a:picLocks noChangeAspect="1"/>
            </p:cNvPicPr>
            <p:nvPr/>
          </p:nvPicPr>
          <p:blipFill>
            <a:blip r:embed="rId7" cstate="print">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6587732" y="4220819"/>
              <a:ext cx="416222" cy="416222"/>
            </a:xfrm>
            <a:prstGeom prst="rect">
              <a:avLst/>
            </a:prstGeom>
          </p:spPr>
        </p:pic>
        <p:pic>
          <p:nvPicPr>
            <p:cNvPr id="32" name="グラフィックス 31">
              <a:extLst>
                <a:ext uri="{FF2B5EF4-FFF2-40B4-BE49-F238E27FC236}">
                  <a16:creationId xmlns:a16="http://schemas.microsoft.com/office/drawing/2014/main" id="{BE4F735C-0A5C-344B-4526-EFC0A856BB57}"/>
                </a:ext>
              </a:extLst>
            </p:cNvPr>
            <p:cNvPicPr>
              <a:picLocks noChangeAspect="1"/>
            </p:cNvPicPr>
            <p:nvPr/>
          </p:nvPicPr>
          <p:blipFill>
            <a:blip r:embed="rId9" cstate="print">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1946211" y="4210778"/>
              <a:ext cx="416222" cy="416222"/>
            </a:xfrm>
            <a:prstGeom prst="rect">
              <a:avLst/>
            </a:prstGeom>
          </p:spPr>
        </p:pic>
        <p:pic>
          <p:nvPicPr>
            <p:cNvPr id="33" name="グラフィックス 32">
              <a:extLst>
                <a:ext uri="{FF2B5EF4-FFF2-40B4-BE49-F238E27FC236}">
                  <a16:creationId xmlns:a16="http://schemas.microsoft.com/office/drawing/2014/main" id="{90AE238F-94A8-C5ED-EA40-24562D631ECD}"/>
                </a:ext>
              </a:extLst>
            </p:cNvPr>
            <p:cNvPicPr>
              <a:picLocks noChangeAspect="1"/>
            </p:cNvPicPr>
            <p:nvPr/>
          </p:nvPicPr>
          <p:blipFill>
            <a:blip r:embed="rId11" cstate="print">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3095121" y="4210778"/>
              <a:ext cx="416222" cy="416222"/>
            </a:xfrm>
            <a:prstGeom prst="rect">
              <a:avLst/>
            </a:prstGeom>
          </p:spPr>
        </p:pic>
        <p:grpSp>
          <p:nvGrpSpPr>
            <p:cNvPr id="34" name="グループ化 33">
              <a:extLst>
                <a:ext uri="{FF2B5EF4-FFF2-40B4-BE49-F238E27FC236}">
                  <a16:creationId xmlns:a16="http://schemas.microsoft.com/office/drawing/2014/main" id="{5BC3ED11-F779-A9E7-F80A-7253B546F68D}"/>
                </a:ext>
              </a:extLst>
            </p:cNvPr>
            <p:cNvGrpSpPr/>
            <p:nvPr/>
          </p:nvGrpSpPr>
          <p:grpSpPr>
            <a:xfrm>
              <a:off x="7784671" y="4146764"/>
              <a:ext cx="956929" cy="544250"/>
              <a:chOff x="7166343" y="5055344"/>
              <a:chExt cx="956929" cy="544250"/>
            </a:xfrm>
            <a:solidFill>
              <a:schemeClr val="accent1"/>
            </a:solidFill>
          </p:grpSpPr>
          <p:sp>
            <p:nvSpPr>
              <p:cNvPr id="43" name="直方体 42">
                <a:extLst>
                  <a:ext uri="{FF2B5EF4-FFF2-40B4-BE49-F238E27FC236}">
                    <a16:creationId xmlns:a16="http://schemas.microsoft.com/office/drawing/2014/main" id="{1CEBC885-694C-7B4E-D8C7-D9038857BEE6}"/>
                  </a:ext>
                </a:extLst>
              </p:cNvPr>
              <p:cNvSpPr/>
              <p:nvPr/>
            </p:nvSpPr>
            <p:spPr>
              <a:xfrm>
                <a:off x="7166343" y="5055345"/>
                <a:ext cx="326065" cy="544249"/>
              </a:xfrm>
              <a:prstGeom prst="cube">
                <a:avLst/>
              </a:prstGeom>
              <a:grpFill/>
              <a:ln w="12700">
                <a:solidFill>
                  <a:schemeClr val="bg1"/>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000">
                  <a:solidFill>
                    <a:schemeClr val="bg1"/>
                  </a:solidFill>
                </a:endParaRPr>
              </a:p>
            </p:txBody>
          </p:sp>
          <p:sp>
            <p:nvSpPr>
              <p:cNvPr id="48" name="直方体 47">
                <a:extLst>
                  <a:ext uri="{FF2B5EF4-FFF2-40B4-BE49-F238E27FC236}">
                    <a16:creationId xmlns:a16="http://schemas.microsoft.com/office/drawing/2014/main" id="{C2643BCA-AA45-9BD5-05E8-55325FCA7DF3}"/>
                  </a:ext>
                </a:extLst>
              </p:cNvPr>
              <p:cNvSpPr/>
              <p:nvPr/>
            </p:nvSpPr>
            <p:spPr>
              <a:xfrm>
                <a:off x="7481775" y="5055345"/>
                <a:ext cx="326065" cy="544249"/>
              </a:xfrm>
              <a:prstGeom prst="cube">
                <a:avLst/>
              </a:prstGeom>
              <a:grpFill/>
              <a:ln w="12700">
                <a:solidFill>
                  <a:schemeClr val="bg1"/>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000">
                  <a:solidFill>
                    <a:schemeClr val="bg1"/>
                  </a:solidFill>
                </a:endParaRPr>
              </a:p>
            </p:txBody>
          </p:sp>
          <p:sp>
            <p:nvSpPr>
              <p:cNvPr id="49" name="直方体 48">
                <a:extLst>
                  <a:ext uri="{FF2B5EF4-FFF2-40B4-BE49-F238E27FC236}">
                    <a16:creationId xmlns:a16="http://schemas.microsoft.com/office/drawing/2014/main" id="{F5DE26F0-9029-37C2-2EFF-E4E0BB5A2124}"/>
                  </a:ext>
                </a:extLst>
              </p:cNvPr>
              <p:cNvSpPr/>
              <p:nvPr/>
            </p:nvSpPr>
            <p:spPr>
              <a:xfrm>
                <a:off x="7797207" y="5055344"/>
                <a:ext cx="326065" cy="544249"/>
              </a:xfrm>
              <a:prstGeom prst="cube">
                <a:avLst/>
              </a:prstGeom>
              <a:grpFill/>
              <a:ln w="12700">
                <a:solidFill>
                  <a:schemeClr val="bg1"/>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000">
                  <a:solidFill>
                    <a:schemeClr val="bg1"/>
                  </a:solidFill>
                </a:endParaRPr>
              </a:p>
            </p:txBody>
          </p:sp>
        </p:grpSp>
        <p:grpSp>
          <p:nvGrpSpPr>
            <p:cNvPr id="35" name="グループ化 34">
              <a:extLst>
                <a:ext uri="{FF2B5EF4-FFF2-40B4-BE49-F238E27FC236}">
                  <a16:creationId xmlns:a16="http://schemas.microsoft.com/office/drawing/2014/main" id="{CAA2CB6A-0623-D845-442D-4CC83D331FBC}"/>
                </a:ext>
              </a:extLst>
            </p:cNvPr>
            <p:cNvGrpSpPr/>
            <p:nvPr/>
          </p:nvGrpSpPr>
          <p:grpSpPr>
            <a:xfrm>
              <a:off x="5393103" y="4190661"/>
              <a:ext cx="497839" cy="456456"/>
              <a:chOff x="4480560" y="5093111"/>
              <a:chExt cx="497839" cy="456456"/>
            </a:xfrm>
          </p:grpSpPr>
          <p:cxnSp>
            <p:nvCxnSpPr>
              <p:cNvPr id="36" name="直線コネクタ 35">
                <a:extLst>
                  <a:ext uri="{FF2B5EF4-FFF2-40B4-BE49-F238E27FC236}">
                    <a16:creationId xmlns:a16="http://schemas.microsoft.com/office/drawing/2014/main" id="{8FCE933C-BFA5-44FB-AD74-35AA53B971D3}"/>
                  </a:ext>
                </a:extLst>
              </p:cNvPr>
              <p:cNvCxnSpPr>
                <a:cxnSpLocks/>
              </p:cNvCxnSpPr>
              <p:nvPr/>
            </p:nvCxnSpPr>
            <p:spPr>
              <a:xfrm>
                <a:off x="4480560" y="5157127"/>
                <a:ext cx="91439" cy="0"/>
              </a:xfrm>
              <a:prstGeom prst="line">
                <a:avLst/>
              </a:prstGeom>
              <a:ln w="12700">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37" name="直線コネクタ 36">
                <a:extLst>
                  <a:ext uri="{FF2B5EF4-FFF2-40B4-BE49-F238E27FC236}">
                    <a16:creationId xmlns:a16="http://schemas.microsoft.com/office/drawing/2014/main" id="{BDCEC87F-B81B-2F94-25EA-91B2B3FE2CEF}"/>
                  </a:ext>
                </a:extLst>
              </p:cNvPr>
              <p:cNvCxnSpPr>
                <a:cxnSpLocks/>
              </p:cNvCxnSpPr>
              <p:nvPr/>
            </p:nvCxnSpPr>
            <p:spPr>
              <a:xfrm>
                <a:off x="4481884" y="5184703"/>
                <a:ext cx="90115" cy="0"/>
              </a:xfrm>
              <a:prstGeom prst="line">
                <a:avLst/>
              </a:prstGeom>
              <a:ln w="12700">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38" name="直線コネクタ 37">
                <a:extLst>
                  <a:ext uri="{FF2B5EF4-FFF2-40B4-BE49-F238E27FC236}">
                    <a16:creationId xmlns:a16="http://schemas.microsoft.com/office/drawing/2014/main" id="{F0CF1E38-5E97-9481-ABB4-A27C7F9D1BDB}"/>
                  </a:ext>
                </a:extLst>
              </p:cNvPr>
              <p:cNvCxnSpPr>
                <a:cxnSpLocks/>
              </p:cNvCxnSpPr>
              <p:nvPr/>
            </p:nvCxnSpPr>
            <p:spPr>
              <a:xfrm flipV="1">
                <a:off x="4526279" y="5093111"/>
                <a:ext cx="0" cy="456456"/>
              </a:xfrm>
              <a:prstGeom prst="line">
                <a:avLst/>
              </a:prstGeom>
              <a:ln w="12700">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39" name="直線コネクタ 38">
                <a:extLst>
                  <a:ext uri="{FF2B5EF4-FFF2-40B4-BE49-F238E27FC236}">
                    <a16:creationId xmlns:a16="http://schemas.microsoft.com/office/drawing/2014/main" id="{7A8D82FE-3BA4-3981-08F1-CDF3D2B901FB}"/>
                  </a:ext>
                </a:extLst>
              </p:cNvPr>
              <p:cNvCxnSpPr>
                <a:cxnSpLocks/>
              </p:cNvCxnSpPr>
              <p:nvPr/>
            </p:nvCxnSpPr>
            <p:spPr>
              <a:xfrm>
                <a:off x="4886960" y="5157127"/>
                <a:ext cx="91439" cy="0"/>
              </a:xfrm>
              <a:prstGeom prst="line">
                <a:avLst/>
              </a:prstGeom>
              <a:ln w="12700">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40" name="直線コネクタ 39">
                <a:extLst>
                  <a:ext uri="{FF2B5EF4-FFF2-40B4-BE49-F238E27FC236}">
                    <a16:creationId xmlns:a16="http://schemas.microsoft.com/office/drawing/2014/main" id="{A4C77D85-31CF-4FF7-AF7C-05ABEEB29CE5}"/>
                  </a:ext>
                </a:extLst>
              </p:cNvPr>
              <p:cNvCxnSpPr>
                <a:cxnSpLocks/>
              </p:cNvCxnSpPr>
              <p:nvPr/>
            </p:nvCxnSpPr>
            <p:spPr>
              <a:xfrm>
                <a:off x="4888284" y="5184703"/>
                <a:ext cx="90115" cy="0"/>
              </a:xfrm>
              <a:prstGeom prst="line">
                <a:avLst/>
              </a:prstGeom>
              <a:ln w="12700">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41" name="直線コネクタ 40">
                <a:extLst>
                  <a:ext uri="{FF2B5EF4-FFF2-40B4-BE49-F238E27FC236}">
                    <a16:creationId xmlns:a16="http://schemas.microsoft.com/office/drawing/2014/main" id="{62F4E637-B0AB-E03F-6FE9-84346E3A6208}"/>
                  </a:ext>
                </a:extLst>
              </p:cNvPr>
              <p:cNvCxnSpPr>
                <a:cxnSpLocks/>
              </p:cNvCxnSpPr>
              <p:nvPr/>
            </p:nvCxnSpPr>
            <p:spPr>
              <a:xfrm flipV="1">
                <a:off x="4932679" y="5093111"/>
                <a:ext cx="0" cy="456456"/>
              </a:xfrm>
              <a:prstGeom prst="line">
                <a:avLst/>
              </a:prstGeom>
              <a:ln w="12700">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42" name="フリーフォーム: 図形 34">
                <a:extLst>
                  <a:ext uri="{FF2B5EF4-FFF2-40B4-BE49-F238E27FC236}">
                    <a16:creationId xmlns:a16="http://schemas.microsoft.com/office/drawing/2014/main" id="{AC17C089-67B4-3ED6-059B-7369681F4743}"/>
                  </a:ext>
                </a:extLst>
              </p:cNvPr>
              <p:cNvSpPr/>
              <p:nvPr/>
            </p:nvSpPr>
            <p:spPr>
              <a:xfrm>
                <a:off x="4527550" y="5187950"/>
                <a:ext cx="412750" cy="50804"/>
              </a:xfrm>
              <a:custGeom>
                <a:avLst/>
                <a:gdLst>
                  <a:gd name="connsiteX0" fmla="*/ 0 w 412750"/>
                  <a:gd name="connsiteY0" fmla="*/ 0 h 50804"/>
                  <a:gd name="connsiteX1" fmla="*/ 187325 w 412750"/>
                  <a:gd name="connsiteY1" fmla="*/ 50800 h 50804"/>
                  <a:gd name="connsiteX2" fmla="*/ 412750 w 412750"/>
                  <a:gd name="connsiteY2" fmla="*/ 3175 h 50804"/>
                  <a:gd name="connsiteX3" fmla="*/ 412750 w 412750"/>
                  <a:gd name="connsiteY3" fmla="*/ 3175 h 50804"/>
                  <a:gd name="connsiteX4" fmla="*/ 412750 w 412750"/>
                  <a:gd name="connsiteY4" fmla="*/ 3175 h 50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750" h="50804">
                    <a:moveTo>
                      <a:pt x="0" y="0"/>
                    </a:moveTo>
                    <a:cubicBezTo>
                      <a:pt x="59266" y="25135"/>
                      <a:pt x="118533" y="50271"/>
                      <a:pt x="187325" y="50800"/>
                    </a:cubicBezTo>
                    <a:cubicBezTo>
                      <a:pt x="256117" y="51329"/>
                      <a:pt x="412750" y="3175"/>
                      <a:pt x="412750" y="3175"/>
                    </a:cubicBezTo>
                    <a:lnTo>
                      <a:pt x="412750" y="3175"/>
                    </a:lnTo>
                    <a:lnTo>
                      <a:pt x="412750" y="3175"/>
                    </a:lnTo>
                  </a:path>
                </a:pathLst>
              </a:custGeom>
              <a:noFill/>
              <a:ln w="9525">
                <a:solidFill>
                  <a:schemeClr val="accent1"/>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grpSp>
      </p:grpSp>
    </p:spTree>
    <p:extLst>
      <p:ext uri="{BB962C8B-B14F-4D97-AF65-F5344CB8AC3E}">
        <p14:creationId xmlns:p14="http://schemas.microsoft.com/office/powerpoint/2010/main" val="1633615915"/>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830355" y="2775338"/>
            <a:ext cx="7499634"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2800" dirty="0">
                <a:solidFill>
                  <a:srgbClr val="FFFFFF"/>
                </a:solidFill>
                <a:effectLst/>
                <a:latin typeface="Meiryo" panose="020B0604030504040204" pitchFamily="34" charset="-128"/>
                <a:ea typeface="Meiryo" panose="020B0604030504040204" pitchFamily="34" charset="-128"/>
                <a:cs typeface="Arial"/>
              </a:rPr>
              <a:t>IoT</a:t>
            </a:r>
            <a:r>
              <a:rPr lang="ja-JP" altLang="en-US" sz="2800">
                <a:solidFill>
                  <a:srgbClr val="FFFFFF"/>
                </a:solidFill>
                <a:effectLst/>
                <a:latin typeface="Meiryo" panose="020B0604030504040204" pitchFamily="34" charset="-128"/>
                <a:ea typeface="Meiryo" panose="020B0604030504040204" pitchFamily="34" charset="-128"/>
                <a:cs typeface="Arial"/>
              </a:rPr>
              <a:t>／モノのインターネット</a:t>
            </a:r>
            <a:endParaRPr lang="en-US" altLang="ja-JP" sz="2800" dirty="0">
              <a:solidFill>
                <a:srgbClr val="FFFFFF"/>
              </a:solidFill>
              <a:effectLst/>
              <a:latin typeface="Meiryo" panose="020B0604030504040204" pitchFamily="34" charset="-128"/>
              <a:ea typeface="Meiryo" panose="020B0604030504040204" pitchFamily="34" charset="-128"/>
              <a:cs typeface="Arial"/>
            </a:endParaRPr>
          </a:p>
        </p:txBody>
      </p:sp>
      <p:sp>
        <p:nvSpPr>
          <p:cNvPr id="7" name="正方形/長方形 6"/>
          <p:cNvSpPr/>
          <p:nvPr/>
        </p:nvSpPr>
        <p:spPr>
          <a:xfrm>
            <a:off x="830354" y="2775338"/>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
        <p:nvSpPr>
          <p:cNvPr id="4" name="テキスト ボックス 3">
            <a:extLst>
              <a:ext uri="{FF2B5EF4-FFF2-40B4-BE49-F238E27FC236}">
                <a16:creationId xmlns:a16="http://schemas.microsoft.com/office/drawing/2014/main" id="{1978C164-E4E8-5149-891B-9BAE27821D01}"/>
              </a:ext>
            </a:extLst>
          </p:cNvPr>
          <p:cNvSpPr txBox="1"/>
          <p:nvPr/>
        </p:nvSpPr>
        <p:spPr>
          <a:xfrm>
            <a:off x="771897" y="2406006"/>
            <a:ext cx="3185487" cy="369332"/>
          </a:xfrm>
          <a:prstGeom prst="rect">
            <a:avLst/>
          </a:prstGeom>
          <a:noFill/>
        </p:spPr>
        <p:txBody>
          <a:bodyPr wrap="none" rtlCol="0">
            <a:spAutoFit/>
          </a:bodyPr>
          <a:lstStyle/>
          <a:p>
            <a:r>
              <a:rPr lang="ja-JP" altLang="en-US">
                <a:solidFill>
                  <a:srgbClr val="0070C0"/>
                </a:solidFill>
                <a:latin typeface="Meiryo" panose="020B0604030504040204" pitchFamily="34" charset="-128"/>
                <a:ea typeface="Meiryo" panose="020B0604030504040204" pitchFamily="34" charset="-128"/>
              </a:rPr>
              <a:t>次代のビジネスの基盤となる</a:t>
            </a:r>
            <a:endParaRPr kumimoji="1" lang="ja-JP" altLang="en-US">
              <a:solidFill>
                <a:srgbClr val="0070C0"/>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4095862319"/>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E605D3-F01F-CE38-1003-B2DD6FA06237}"/>
            </a:ext>
          </a:extLst>
        </p:cNvPr>
        <p:cNvGrpSpPr/>
        <p:nvPr/>
      </p:nvGrpSpPr>
      <p:grpSpPr>
        <a:xfrm>
          <a:off x="0" y="0"/>
          <a:ext cx="0" cy="0"/>
          <a:chOff x="0" y="0"/>
          <a:chExt cx="0" cy="0"/>
        </a:xfrm>
      </p:grpSpPr>
      <p:sp>
        <p:nvSpPr>
          <p:cNvPr id="2" name="正方形/長方形 1">
            <a:extLst>
              <a:ext uri="{FF2B5EF4-FFF2-40B4-BE49-F238E27FC236}">
                <a16:creationId xmlns:a16="http://schemas.microsoft.com/office/drawing/2014/main" id="{D40E6E1B-C704-E9C3-F735-AB5C7DBFDEA5}"/>
              </a:ext>
            </a:extLst>
          </p:cNvPr>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en-US" altLang="ja-JP" sz="2400" dirty="0">
                <a:solidFill>
                  <a:srgbClr val="FFFFFF"/>
                </a:solidFill>
                <a:effectLst/>
                <a:latin typeface="メイリオ" panose="020B0604030504040204" pitchFamily="50" charset="-128"/>
                <a:ea typeface="メイリオ" panose="020B0604030504040204" pitchFamily="50" charset="-128"/>
                <a:cs typeface="Arial"/>
              </a:rPr>
              <a:t>IoT</a:t>
            </a:r>
            <a:r>
              <a:rPr lang="ja-JP" altLang="en-US" sz="2400" dirty="0">
                <a:solidFill>
                  <a:srgbClr val="FFFFFF"/>
                </a:solidFill>
                <a:effectLst/>
                <a:latin typeface="メイリオ" panose="020B0604030504040204" pitchFamily="50" charset="-128"/>
                <a:ea typeface="メイリオ" panose="020B0604030504040204" pitchFamily="50" charset="-128"/>
                <a:cs typeface="Arial"/>
              </a:rPr>
              <a:t>の基本</a:t>
            </a:r>
            <a:endParaRPr lang="en-US" altLang="ja-JP" sz="2400" dirty="0">
              <a:solidFill>
                <a:srgbClr val="FFFFFF"/>
              </a:solidFill>
              <a:effectLst/>
              <a:latin typeface="メイリオ" panose="020B0604030504040204" pitchFamily="50" charset="-128"/>
              <a:ea typeface="メイリオ" panose="020B0604030504040204" pitchFamily="50" charset="-128"/>
              <a:cs typeface="Arial"/>
            </a:endParaRPr>
          </a:p>
        </p:txBody>
      </p:sp>
      <p:sp>
        <p:nvSpPr>
          <p:cNvPr id="6" name="正方形/長方形 5">
            <a:extLst>
              <a:ext uri="{FF2B5EF4-FFF2-40B4-BE49-F238E27FC236}">
                <a16:creationId xmlns:a16="http://schemas.microsoft.com/office/drawing/2014/main" id="{E27A2C04-10CB-40D9-D718-29D0F52DF14A}"/>
              </a:ext>
            </a:extLst>
          </p:cNvPr>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3983570718"/>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正方形/長方形 30">
            <a:extLst>
              <a:ext uri="{FF2B5EF4-FFF2-40B4-BE49-F238E27FC236}">
                <a16:creationId xmlns:a16="http://schemas.microsoft.com/office/drawing/2014/main" id="{972A0855-8DE7-7A46-B6D7-27FA53E4B24C}"/>
              </a:ext>
            </a:extLst>
          </p:cNvPr>
          <p:cNvSpPr/>
          <p:nvPr/>
        </p:nvSpPr>
        <p:spPr>
          <a:xfrm>
            <a:off x="636186" y="892629"/>
            <a:ext cx="3935813" cy="2999703"/>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a:extLst>
              <a:ext uri="{FF2B5EF4-FFF2-40B4-BE49-F238E27FC236}">
                <a16:creationId xmlns:a16="http://schemas.microsoft.com/office/drawing/2014/main" id="{44C4F39D-243D-AC4E-8821-7A4D6D181110}"/>
              </a:ext>
            </a:extLst>
          </p:cNvPr>
          <p:cNvSpPr>
            <a:spLocks noGrp="1"/>
          </p:cNvSpPr>
          <p:nvPr>
            <p:ph type="title"/>
          </p:nvPr>
        </p:nvSpPr>
        <p:spPr/>
        <p:txBody>
          <a:bodyPr/>
          <a:lstStyle/>
          <a:p>
            <a:r>
              <a:rPr kumimoji="1" lang="en-US" altLang="ja-JP" dirty="0"/>
              <a:t>IoT</a:t>
            </a:r>
            <a:r>
              <a:rPr kumimoji="1" lang="ja-JP" altLang="en-US"/>
              <a:t>で変わる現実の捉え方</a:t>
            </a:r>
          </a:p>
        </p:txBody>
      </p:sp>
      <p:sp>
        <p:nvSpPr>
          <p:cNvPr id="4" name="正方形/長方形 3">
            <a:extLst>
              <a:ext uri="{FF2B5EF4-FFF2-40B4-BE49-F238E27FC236}">
                <a16:creationId xmlns:a16="http://schemas.microsoft.com/office/drawing/2014/main" id="{A0BDE9F8-FAEC-F248-9A12-A850924DDED0}"/>
              </a:ext>
            </a:extLst>
          </p:cNvPr>
          <p:cNvSpPr/>
          <p:nvPr/>
        </p:nvSpPr>
        <p:spPr>
          <a:xfrm>
            <a:off x="638175" y="4094228"/>
            <a:ext cx="7867650" cy="2177143"/>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正方形/長方形 4">
            <a:extLst>
              <a:ext uri="{FF2B5EF4-FFF2-40B4-BE49-F238E27FC236}">
                <a16:creationId xmlns:a16="http://schemas.microsoft.com/office/drawing/2014/main" id="{369C4AC1-8BF0-6249-93D1-077DEAC8B6D9}"/>
              </a:ext>
            </a:extLst>
          </p:cNvPr>
          <p:cNvSpPr/>
          <p:nvPr/>
        </p:nvSpPr>
        <p:spPr>
          <a:xfrm>
            <a:off x="1800328" y="4742815"/>
            <a:ext cx="1072243" cy="718458"/>
          </a:xfrm>
          <a:prstGeom prst="rect">
            <a:avLst/>
          </a:prstGeom>
          <a:solidFill>
            <a:schemeClr val="bg1"/>
          </a:solidFill>
          <a:ln>
            <a:noFill/>
          </a:ln>
          <a:effectLst>
            <a:innerShdw blurRad="63500" dist="50800" dir="13500000">
              <a:prstClr val="black">
                <a:alpha val="50000"/>
              </a:prstClr>
            </a:inn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a:extLst>
              <a:ext uri="{FF2B5EF4-FFF2-40B4-BE49-F238E27FC236}">
                <a16:creationId xmlns:a16="http://schemas.microsoft.com/office/drawing/2014/main" id="{6A040B15-4F49-1F41-8859-28D64BE552C5}"/>
              </a:ext>
            </a:extLst>
          </p:cNvPr>
          <p:cNvSpPr/>
          <p:nvPr/>
        </p:nvSpPr>
        <p:spPr>
          <a:xfrm>
            <a:off x="1666979" y="4574352"/>
            <a:ext cx="1072243" cy="718458"/>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8" name="図形グループ 11">
            <a:extLst>
              <a:ext uri="{FF2B5EF4-FFF2-40B4-BE49-F238E27FC236}">
                <a16:creationId xmlns:a16="http://schemas.microsoft.com/office/drawing/2014/main" id="{E89C59D2-11DB-6C49-B767-68B06438FFBF}"/>
              </a:ext>
            </a:extLst>
          </p:cNvPr>
          <p:cNvGrpSpPr/>
          <p:nvPr/>
        </p:nvGrpSpPr>
        <p:grpSpPr>
          <a:xfrm>
            <a:off x="1093048" y="2203957"/>
            <a:ext cx="410633" cy="824640"/>
            <a:chOff x="1946324" y="4125162"/>
            <a:chExt cx="969964" cy="2007872"/>
          </a:xfrm>
          <a:solidFill>
            <a:schemeClr val="accent6">
              <a:lumMod val="50000"/>
            </a:schemeClr>
          </a:solidFill>
        </p:grpSpPr>
        <p:sp>
          <p:nvSpPr>
            <p:cNvPr id="9" name="円/楕円 8">
              <a:extLst>
                <a:ext uri="{FF2B5EF4-FFF2-40B4-BE49-F238E27FC236}">
                  <a16:creationId xmlns:a16="http://schemas.microsoft.com/office/drawing/2014/main" id="{E2A94EE8-1D13-4F48-9486-23703C93B8C6}"/>
                </a:ext>
              </a:extLst>
            </p:cNvPr>
            <p:cNvSpPr/>
            <p:nvPr/>
          </p:nvSpPr>
          <p:spPr>
            <a:xfrm>
              <a:off x="1946324" y="4125162"/>
              <a:ext cx="969962" cy="920750"/>
            </a:xfrm>
            <a:prstGeom prst="ellipse">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フローチャート: 論理積ゲート 9">
              <a:extLst>
                <a:ext uri="{FF2B5EF4-FFF2-40B4-BE49-F238E27FC236}">
                  <a16:creationId xmlns:a16="http://schemas.microsoft.com/office/drawing/2014/main" id="{CCA753E9-A40C-094A-9AD8-92E9F6C691E6}"/>
                </a:ext>
              </a:extLst>
            </p:cNvPr>
            <p:cNvSpPr/>
            <p:nvPr/>
          </p:nvSpPr>
          <p:spPr>
            <a:xfrm rot="16200000">
              <a:off x="1887746" y="5104491"/>
              <a:ext cx="1087122" cy="969963"/>
            </a:xfrm>
            <a:prstGeom prst="flowChartDelay">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11" name="テキスト ボックス 10">
            <a:extLst>
              <a:ext uri="{FF2B5EF4-FFF2-40B4-BE49-F238E27FC236}">
                <a16:creationId xmlns:a16="http://schemas.microsoft.com/office/drawing/2014/main" id="{715259D0-0872-854A-8672-4F4CC1C424B5}"/>
              </a:ext>
            </a:extLst>
          </p:cNvPr>
          <p:cNvSpPr txBox="1"/>
          <p:nvPr/>
        </p:nvSpPr>
        <p:spPr>
          <a:xfrm>
            <a:off x="1717811" y="2259766"/>
            <a:ext cx="1620957" cy="738664"/>
          </a:xfrm>
          <a:prstGeom prst="rect">
            <a:avLst/>
          </a:prstGeom>
          <a:noFill/>
        </p:spPr>
        <p:txBody>
          <a:bodyPr wrap="none" rtlCol="0">
            <a:spAutoFit/>
          </a:bodyPr>
          <a:lstStyle/>
          <a:p>
            <a:r>
              <a:rPr kumimoji="1" lang="ja-JP" altLang="en-US" sz="1400">
                <a:solidFill>
                  <a:schemeClr val="accent6">
                    <a:lumMod val="50000"/>
                  </a:schemeClr>
                </a:solidFill>
                <a:latin typeface="Meiryo" panose="020B0604030504040204" pitchFamily="34" charset="-128"/>
                <a:ea typeface="Meiryo" panose="020B0604030504040204" pitchFamily="34" charset="-128"/>
              </a:rPr>
              <a:t>経験値</a:t>
            </a:r>
            <a:r>
              <a:rPr lang="ja-JP" altLang="en-US" sz="1400">
                <a:solidFill>
                  <a:schemeClr val="accent6">
                    <a:lumMod val="50000"/>
                  </a:schemeClr>
                </a:solidFill>
                <a:latin typeface="Meiryo" panose="020B0604030504040204" pitchFamily="34" charset="-128"/>
                <a:ea typeface="Meiryo" panose="020B0604030504040204" pitchFamily="34" charset="-128"/>
              </a:rPr>
              <a:t>、勘や習慣</a:t>
            </a:r>
            <a:endParaRPr lang="en-US" altLang="ja-JP" sz="1400" dirty="0">
              <a:solidFill>
                <a:schemeClr val="accent6">
                  <a:lumMod val="50000"/>
                </a:schemeClr>
              </a:solidFill>
              <a:latin typeface="Meiryo" panose="020B0604030504040204" pitchFamily="34" charset="-128"/>
              <a:ea typeface="Meiryo" panose="020B0604030504040204" pitchFamily="34" charset="-128"/>
            </a:endParaRPr>
          </a:p>
          <a:p>
            <a:r>
              <a:rPr kumimoji="1" lang="ja-JP" altLang="en-US" sz="1400">
                <a:solidFill>
                  <a:schemeClr val="accent6">
                    <a:lumMod val="50000"/>
                  </a:schemeClr>
                </a:solidFill>
                <a:latin typeface="Meiryo" panose="020B0604030504040204" pitchFamily="34" charset="-128"/>
                <a:ea typeface="Meiryo" panose="020B0604030504040204" pitchFamily="34" charset="-128"/>
              </a:rPr>
              <a:t>による</a:t>
            </a:r>
            <a:r>
              <a:rPr lang="ja-JP" altLang="en-US" sz="1400">
                <a:solidFill>
                  <a:schemeClr val="accent6">
                    <a:lumMod val="50000"/>
                  </a:schemeClr>
                </a:solidFill>
                <a:latin typeface="Meiryo" panose="020B0604030504040204" pitchFamily="34" charset="-128"/>
                <a:ea typeface="Meiryo" panose="020B0604030504040204" pitchFamily="34" charset="-128"/>
              </a:rPr>
              <a:t>バイアスが</a:t>
            </a:r>
            <a:endParaRPr lang="en-US" altLang="ja-JP" sz="1400" dirty="0">
              <a:solidFill>
                <a:schemeClr val="accent6">
                  <a:lumMod val="50000"/>
                </a:schemeClr>
              </a:solidFill>
              <a:latin typeface="Meiryo" panose="020B0604030504040204" pitchFamily="34" charset="-128"/>
              <a:ea typeface="Meiryo" panose="020B0604030504040204" pitchFamily="34" charset="-128"/>
            </a:endParaRPr>
          </a:p>
          <a:p>
            <a:r>
              <a:rPr kumimoji="1" lang="ja-JP" altLang="en-US" sz="1400">
                <a:solidFill>
                  <a:schemeClr val="accent6">
                    <a:lumMod val="50000"/>
                  </a:schemeClr>
                </a:solidFill>
                <a:latin typeface="Meiryo" panose="020B0604030504040204" pitchFamily="34" charset="-128"/>
                <a:ea typeface="Meiryo" panose="020B0604030504040204" pitchFamily="34" charset="-128"/>
              </a:rPr>
              <a:t>這い入りやすい</a:t>
            </a:r>
          </a:p>
        </p:txBody>
      </p:sp>
      <p:sp>
        <p:nvSpPr>
          <p:cNvPr id="15" name="テキスト ボックス 14">
            <a:extLst>
              <a:ext uri="{FF2B5EF4-FFF2-40B4-BE49-F238E27FC236}">
                <a16:creationId xmlns:a16="http://schemas.microsoft.com/office/drawing/2014/main" id="{3955C155-371D-D346-B42B-C3226F4E21AD}"/>
              </a:ext>
            </a:extLst>
          </p:cNvPr>
          <p:cNvSpPr txBox="1"/>
          <p:nvPr/>
        </p:nvSpPr>
        <p:spPr>
          <a:xfrm>
            <a:off x="1796682" y="4656728"/>
            <a:ext cx="825867" cy="584775"/>
          </a:xfrm>
          <a:prstGeom prst="rect">
            <a:avLst/>
          </a:prstGeom>
          <a:noFill/>
        </p:spPr>
        <p:txBody>
          <a:bodyPr wrap="none" rtlCol="0">
            <a:spAutoFit/>
          </a:bodyPr>
          <a:lstStyle/>
          <a:p>
            <a:pPr algn="ctr"/>
            <a:r>
              <a:rPr kumimoji="1" lang="ja-JP" altLang="en-US" sz="1200" b="1">
                <a:solidFill>
                  <a:schemeClr val="bg1"/>
                </a:solidFill>
                <a:latin typeface="Meiryo" panose="020B0604030504040204" pitchFamily="34" charset="-128"/>
                <a:ea typeface="Meiryo" panose="020B0604030504040204" pitchFamily="34" charset="-128"/>
              </a:rPr>
              <a:t>サンプル</a:t>
            </a:r>
            <a:endParaRPr kumimoji="1" lang="en-US" altLang="ja-JP" sz="1200" b="1" dirty="0">
              <a:solidFill>
                <a:schemeClr val="bg1"/>
              </a:solidFill>
              <a:latin typeface="Meiryo" panose="020B0604030504040204" pitchFamily="34" charset="-128"/>
              <a:ea typeface="Meiryo" panose="020B0604030504040204" pitchFamily="34" charset="-128"/>
            </a:endParaRPr>
          </a:p>
          <a:p>
            <a:pPr algn="ctr"/>
            <a:r>
              <a:rPr kumimoji="1" lang="ja-JP" altLang="en-US" sz="1000">
                <a:solidFill>
                  <a:schemeClr val="bg1"/>
                </a:solidFill>
                <a:latin typeface="Meiryo" panose="020B0604030504040204" pitchFamily="34" charset="-128"/>
                <a:ea typeface="Meiryo" panose="020B0604030504040204" pitchFamily="34" charset="-128"/>
              </a:rPr>
              <a:t>人間による</a:t>
            </a:r>
            <a:endParaRPr kumimoji="1" lang="en-US" altLang="ja-JP" sz="1000" dirty="0">
              <a:solidFill>
                <a:schemeClr val="bg1"/>
              </a:solidFill>
              <a:latin typeface="Meiryo" panose="020B0604030504040204" pitchFamily="34" charset="-128"/>
              <a:ea typeface="Meiryo" panose="020B0604030504040204" pitchFamily="34" charset="-128"/>
            </a:endParaRPr>
          </a:p>
          <a:p>
            <a:pPr algn="ctr"/>
            <a:r>
              <a:rPr lang="ja-JP" altLang="en-US" sz="1000">
                <a:solidFill>
                  <a:schemeClr val="bg1"/>
                </a:solidFill>
                <a:latin typeface="Meiryo" panose="020B0604030504040204" pitchFamily="34" charset="-128"/>
                <a:ea typeface="Meiryo" panose="020B0604030504040204" pitchFamily="34" charset="-128"/>
              </a:rPr>
              <a:t>観察や実験</a:t>
            </a:r>
            <a:endParaRPr kumimoji="1" lang="ja-JP" altLang="en-US" sz="1000">
              <a:solidFill>
                <a:schemeClr val="bg1"/>
              </a:solidFill>
              <a:latin typeface="Meiryo" panose="020B0604030504040204" pitchFamily="34" charset="-128"/>
              <a:ea typeface="Meiryo" panose="020B0604030504040204" pitchFamily="34" charset="-128"/>
            </a:endParaRPr>
          </a:p>
        </p:txBody>
      </p:sp>
      <p:cxnSp>
        <p:nvCxnSpPr>
          <p:cNvPr id="18" name="直線矢印コネクタ 17">
            <a:extLst>
              <a:ext uri="{FF2B5EF4-FFF2-40B4-BE49-F238E27FC236}">
                <a16:creationId xmlns:a16="http://schemas.microsoft.com/office/drawing/2014/main" id="{50883DBB-71D9-DD4A-88A2-65D59EEE3FDD}"/>
              </a:ext>
            </a:extLst>
          </p:cNvPr>
          <p:cNvCxnSpPr>
            <a:cxnSpLocks/>
            <a:stCxn id="10" idx="1"/>
          </p:cNvCxnSpPr>
          <p:nvPr/>
        </p:nvCxnSpPr>
        <p:spPr>
          <a:xfrm>
            <a:off x="1298366" y="3028597"/>
            <a:ext cx="368613" cy="1539968"/>
          </a:xfrm>
          <a:prstGeom prst="straightConnector1">
            <a:avLst/>
          </a:prstGeom>
          <a:ln w="38100">
            <a:solidFill>
              <a:schemeClr val="accent6"/>
            </a:solidFill>
            <a:prstDash val="sysDot"/>
            <a:tailEnd type="triangle"/>
          </a:ln>
        </p:spPr>
        <p:style>
          <a:lnRef idx="2">
            <a:schemeClr val="accent1"/>
          </a:lnRef>
          <a:fillRef idx="0">
            <a:schemeClr val="accent1"/>
          </a:fillRef>
          <a:effectRef idx="1">
            <a:schemeClr val="accent1"/>
          </a:effectRef>
          <a:fontRef idx="minor">
            <a:schemeClr val="tx1"/>
          </a:fontRef>
        </p:style>
      </p:cxnSp>
      <p:cxnSp>
        <p:nvCxnSpPr>
          <p:cNvPr id="19" name="直線矢印コネクタ 18">
            <a:extLst>
              <a:ext uri="{FF2B5EF4-FFF2-40B4-BE49-F238E27FC236}">
                <a16:creationId xmlns:a16="http://schemas.microsoft.com/office/drawing/2014/main" id="{BFE262F6-A640-9047-8405-AE60519DA490}"/>
              </a:ext>
            </a:extLst>
          </p:cNvPr>
          <p:cNvCxnSpPr>
            <a:cxnSpLocks/>
            <a:stCxn id="10" idx="1"/>
          </p:cNvCxnSpPr>
          <p:nvPr/>
        </p:nvCxnSpPr>
        <p:spPr>
          <a:xfrm>
            <a:off x="1298366" y="3028597"/>
            <a:ext cx="1429076" cy="1539968"/>
          </a:xfrm>
          <a:prstGeom prst="straightConnector1">
            <a:avLst/>
          </a:prstGeom>
          <a:ln w="38100">
            <a:solidFill>
              <a:schemeClr val="accent6"/>
            </a:solidFill>
            <a:prstDash val="sysDot"/>
            <a:tailEnd type="triangle"/>
          </a:ln>
        </p:spPr>
        <p:style>
          <a:lnRef idx="2">
            <a:schemeClr val="accent1"/>
          </a:lnRef>
          <a:fillRef idx="0">
            <a:schemeClr val="accent1"/>
          </a:fillRef>
          <a:effectRef idx="1">
            <a:schemeClr val="accent1"/>
          </a:effectRef>
          <a:fontRef idx="minor">
            <a:schemeClr val="tx1"/>
          </a:fontRef>
        </p:style>
      </p:cxnSp>
      <p:sp>
        <p:nvSpPr>
          <p:cNvPr id="37" name="テキスト ボックス 36">
            <a:extLst>
              <a:ext uri="{FF2B5EF4-FFF2-40B4-BE49-F238E27FC236}">
                <a16:creationId xmlns:a16="http://schemas.microsoft.com/office/drawing/2014/main" id="{85EDE9C3-620F-FF47-9859-19A6E9D11D9E}"/>
              </a:ext>
            </a:extLst>
          </p:cNvPr>
          <p:cNvSpPr txBox="1"/>
          <p:nvPr/>
        </p:nvSpPr>
        <p:spPr>
          <a:xfrm>
            <a:off x="1379458" y="5673141"/>
            <a:ext cx="6385081" cy="461665"/>
          </a:xfrm>
          <a:prstGeom prst="rect">
            <a:avLst/>
          </a:prstGeom>
          <a:noFill/>
        </p:spPr>
        <p:txBody>
          <a:bodyPr wrap="none" rtlCol="0">
            <a:spAutoFit/>
          </a:bodyPr>
          <a:lstStyle/>
          <a:p>
            <a:pPr algn="ctr"/>
            <a:r>
              <a:rPr lang="ja-JP" altLang="en-US" sz="2400" b="1">
                <a:solidFill>
                  <a:schemeClr val="bg1"/>
                </a:solidFill>
                <a:latin typeface="Meiryo" panose="020B0604030504040204" pitchFamily="34" charset="-128"/>
                <a:ea typeface="Meiryo" panose="020B0604030504040204" pitchFamily="34" charset="-128"/>
              </a:rPr>
              <a:t>現実の世界で起きる</a:t>
            </a:r>
            <a:r>
              <a:rPr lang="en-US" altLang="ja-JP" sz="2400" b="1" dirty="0">
                <a:solidFill>
                  <a:schemeClr val="bg1"/>
                </a:solidFill>
                <a:latin typeface="Meiryo" panose="020B0604030504040204" pitchFamily="34" charset="-128"/>
                <a:ea typeface="Meiryo" panose="020B0604030504040204" pitchFamily="34" charset="-128"/>
              </a:rPr>
              <a:t>”</a:t>
            </a:r>
            <a:r>
              <a:rPr kumimoji="1" lang="ja-JP" altLang="en-US" sz="2400" b="1">
                <a:solidFill>
                  <a:schemeClr val="bg1"/>
                </a:solidFill>
                <a:latin typeface="Meiryo" panose="020B0604030504040204" pitchFamily="34" charset="-128"/>
                <a:ea typeface="Meiryo" panose="020B0604030504040204" pitchFamily="34" charset="-128"/>
              </a:rPr>
              <a:t>ものごと</a:t>
            </a:r>
            <a:r>
              <a:rPr kumimoji="1" lang="en-US" altLang="ja-JP" sz="2400" b="1" dirty="0">
                <a:solidFill>
                  <a:schemeClr val="bg1"/>
                </a:solidFill>
                <a:latin typeface="Meiryo" panose="020B0604030504040204" pitchFamily="34" charset="-128"/>
                <a:ea typeface="Meiryo" panose="020B0604030504040204" pitchFamily="34" charset="-128"/>
              </a:rPr>
              <a:t>”</a:t>
            </a:r>
            <a:r>
              <a:rPr kumimoji="1" lang="ja-JP" altLang="en-US" sz="2400" b="1">
                <a:solidFill>
                  <a:schemeClr val="bg1"/>
                </a:solidFill>
                <a:latin typeface="Meiryo" panose="020B0604030504040204" pitchFamily="34" charset="-128"/>
                <a:ea typeface="Meiryo" panose="020B0604030504040204" pitchFamily="34" charset="-128"/>
              </a:rPr>
              <a:t>や</a:t>
            </a:r>
            <a:r>
              <a:rPr kumimoji="1" lang="en-US" altLang="ja-JP" sz="2400" b="1" dirty="0">
                <a:solidFill>
                  <a:schemeClr val="bg1"/>
                </a:solidFill>
                <a:latin typeface="Meiryo" panose="020B0604030504040204" pitchFamily="34" charset="-128"/>
                <a:ea typeface="Meiryo" panose="020B0604030504040204" pitchFamily="34" charset="-128"/>
              </a:rPr>
              <a:t>”</a:t>
            </a:r>
            <a:r>
              <a:rPr kumimoji="1" lang="ja-JP" altLang="en-US" sz="2400" b="1">
                <a:solidFill>
                  <a:schemeClr val="bg1"/>
                </a:solidFill>
                <a:latin typeface="Meiryo" panose="020B0604030504040204" pitchFamily="34" charset="-128"/>
                <a:ea typeface="Meiryo" panose="020B0604030504040204" pitchFamily="34" charset="-128"/>
              </a:rPr>
              <a:t>できごと</a:t>
            </a:r>
            <a:r>
              <a:rPr kumimoji="1" lang="en-US" altLang="ja-JP" sz="2400" b="1" dirty="0">
                <a:solidFill>
                  <a:schemeClr val="bg1"/>
                </a:solidFill>
                <a:latin typeface="Meiryo" panose="020B0604030504040204" pitchFamily="34" charset="-128"/>
                <a:ea typeface="Meiryo" panose="020B0604030504040204" pitchFamily="34" charset="-128"/>
              </a:rPr>
              <a:t>”</a:t>
            </a:r>
            <a:endParaRPr kumimoji="1" lang="ja-JP" altLang="en-US" sz="2400" b="1">
              <a:solidFill>
                <a:schemeClr val="bg1"/>
              </a:solidFill>
              <a:latin typeface="Meiryo" panose="020B0604030504040204" pitchFamily="34" charset="-128"/>
              <a:ea typeface="Meiryo" panose="020B0604030504040204" pitchFamily="34" charset="-128"/>
            </a:endParaRPr>
          </a:p>
        </p:txBody>
      </p:sp>
      <p:sp>
        <p:nvSpPr>
          <p:cNvPr id="40" name="テキスト ボックス 39">
            <a:extLst>
              <a:ext uri="{FF2B5EF4-FFF2-40B4-BE49-F238E27FC236}">
                <a16:creationId xmlns:a16="http://schemas.microsoft.com/office/drawing/2014/main" id="{B2C78754-C9A8-D345-8DF1-3F56D649DBCA}"/>
              </a:ext>
            </a:extLst>
          </p:cNvPr>
          <p:cNvSpPr txBox="1"/>
          <p:nvPr/>
        </p:nvSpPr>
        <p:spPr>
          <a:xfrm>
            <a:off x="649153" y="975560"/>
            <a:ext cx="3946793" cy="461665"/>
          </a:xfrm>
          <a:prstGeom prst="rect">
            <a:avLst/>
          </a:prstGeom>
          <a:noFill/>
        </p:spPr>
        <p:txBody>
          <a:bodyPr wrap="square" rtlCol="0">
            <a:spAutoFit/>
          </a:bodyPr>
          <a:lstStyle/>
          <a:p>
            <a:pPr algn="ctr"/>
            <a:r>
              <a:rPr kumimoji="1" lang="ja-JP" altLang="en-US" sz="2400" b="1">
                <a:solidFill>
                  <a:schemeClr val="accent6">
                    <a:lumMod val="50000"/>
                  </a:schemeClr>
                </a:solidFill>
                <a:latin typeface="Meiryo" panose="020B0604030504040204" pitchFamily="34" charset="-128"/>
                <a:ea typeface="Meiryo" panose="020B0604030504040204" pitchFamily="34" charset="-128"/>
              </a:rPr>
              <a:t>従来</a:t>
            </a:r>
            <a:endParaRPr kumimoji="1" lang="ja-JP" altLang="en-US" sz="2400">
              <a:solidFill>
                <a:schemeClr val="accent6">
                  <a:lumMod val="50000"/>
                </a:schemeClr>
              </a:solidFill>
              <a:latin typeface="Meiryo" panose="020B0604030504040204" pitchFamily="34" charset="-128"/>
              <a:ea typeface="Meiryo" panose="020B0604030504040204" pitchFamily="34" charset="-128"/>
            </a:endParaRPr>
          </a:p>
        </p:txBody>
      </p:sp>
      <p:sp>
        <p:nvSpPr>
          <p:cNvPr id="17" name="円柱 16">
            <a:extLst>
              <a:ext uri="{FF2B5EF4-FFF2-40B4-BE49-F238E27FC236}">
                <a16:creationId xmlns:a16="http://schemas.microsoft.com/office/drawing/2014/main" id="{57F6C8B9-9117-FA44-958B-2ABC766C58D4}"/>
              </a:ext>
            </a:extLst>
          </p:cNvPr>
          <p:cNvSpPr/>
          <p:nvPr/>
        </p:nvSpPr>
        <p:spPr>
          <a:xfrm>
            <a:off x="1546739" y="3190838"/>
            <a:ext cx="342143" cy="375845"/>
          </a:xfrm>
          <a:prstGeom prst="can">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21" name="グループ化 20">
            <a:extLst>
              <a:ext uri="{FF2B5EF4-FFF2-40B4-BE49-F238E27FC236}">
                <a16:creationId xmlns:a16="http://schemas.microsoft.com/office/drawing/2014/main" id="{D7C19971-0DB3-B444-8B0F-1DF38336D46F}"/>
              </a:ext>
            </a:extLst>
          </p:cNvPr>
          <p:cNvGrpSpPr/>
          <p:nvPr/>
        </p:nvGrpSpPr>
        <p:grpSpPr>
          <a:xfrm>
            <a:off x="649153" y="904597"/>
            <a:ext cx="7887422" cy="4479489"/>
            <a:chOff x="649153" y="904597"/>
            <a:chExt cx="7887422" cy="4479489"/>
          </a:xfrm>
        </p:grpSpPr>
        <p:sp>
          <p:nvSpPr>
            <p:cNvPr id="16" name="テキスト ボックス 15">
              <a:extLst>
                <a:ext uri="{FF2B5EF4-FFF2-40B4-BE49-F238E27FC236}">
                  <a16:creationId xmlns:a16="http://schemas.microsoft.com/office/drawing/2014/main" id="{F26988FE-6D2B-8345-BAFA-2E399B1D005B}"/>
                </a:ext>
              </a:extLst>
            </p:cNvPr>
            <p:cNvSpPr txBox="1"/>
            <p:nvPr/>
          </p:nvSpPr>
          <p:spPr>
            <a:xfrm>
              <a:off x="5370257" y="4737755"/>
              <a:ext cx="2031325" cy="646331"/>
            </a:xfrm>
            <a:prstGeom prst="rect">
              <a:avLst/>
            </a:prstGeom>
            <a:noFill/>
          </p:spPr>
          <p:txBody>
            <a:bodyPr wrap="none" rtlCol="0">
              <a:spAutoFit/>
            </a:bodyPr>
            <a:lstStyle/>
            <a:p>
              <a:pPr algn="ctr"/>
              <a:r>
                <a:rPr kumimoji="1" lang="ja-JP" altLang="en-US">
                  <a:solidFill>
                    <a:schemeClr val="bg1"/>
                  </a:solidFill>
                  <a:latin typeface="Meiryo" panose="020B0604030504040204" pitchFamily="34" charset="-128"/>
                  <a:ea typeface="Meiryo" panose="020B0604030504040204" pitchFamily="34" charset="-128"/>
                </a:rPr>
                <a:t>センサーによって</a:t>
              </a:r>
              <a:endParaRPr kumimoji="1" lang="en-US" altLang="ja-JP" dirty="0">
                <a:solidFill>
                  <a:schemeClr val="bg1"/>
                </a:solidFill>
                <a:latin typeface="Meiryo" panose="020B0604030504040204" pitchFamily="34" charset="-128"/>
                <a:ea typeface="Meiryo" panose="020B0604030504040204" pitchFamily="34" charset="-128"/>
              </a:endParaRPr>
            </a:p>
            <a:p>
              <a:pPr algn="ctr"/>
              <a:r>
                <a:rPr kumimoji="1" lang="ja-JP" altLang="en-US">
                  <a:solidFill>
                    <a:schemeClr val="bg1"/>
                  </a:solidFill>
                  <a:latin typeface="Meiryo" panose="020B0604030504040204" pitchFamily="34" charset="-128"/>
                  <a:ea typeface="Meiryo" panose="020B0604030504040204" pitchFamily="34" charset="-128"/>
                </a:rPr>
                <a:t>収集されるデータ</a:t>
              </a:r>
            </a:p>
          </p:txBody>
        </p:sp>
        <p:grpSp>
          <p:nvGrpSpPr>
            <p:cNvPr id="20" name="グループ化 19">
              <a:extLst>
                <a:ext uri="{FF2B5EF4-FFF2-40B4-BE49-F238E27FC236}">
                  <a16:creationId xmlns:a16="http://schemas.microsoft.com/office/drawing/2014/main" id="{D3A137D7-44A7-3A40-8BF8-AD952C102444}"/>
                </a:ext>
              </a:extLst>
            </p:cNvPr>
            <p:cNvGrpSpPr/>
            <p:nvPr/>
          </p:nvGrpSpPr>
          <p:grpSpPr>
            <a:xfrm>
              <a:off x="649153" y="904597"/>
              <a:ext cx="7887422" cy="3211571"/>
              <a:chOff x="649153" y="904597"/>
              <a:chExt cx="7887422" cy="3211571"/>
            </a:xfrm>
          </p:grpSpPr>
          <p:sp>
            <p:nvSpPr>
              <p:cNvPr id="32" name="正方形/長方形 31">
                <a:extLst>
                  <a:ext uri="{FF2B5EF4-FFF2-40B4-BE49-F238E27FC236}">
                    <a16:creationId xmlns:a16="http://schemas.microsoft.com/office/drawing/2014/main" id="{D1648BF4-AE26-9E48-9688-47DD3225BF33}"/>
                  </a:ext>
                </a:extLst>
              </p:cNvPr>
              <p:cNvSpPr/>
              <p:nvPr/>
            </p:nvSpPr>
            <p:spPr>
              <a:xfrm>
                <a:off x="4572000" y="904597"/>
                <a:ext cx="3935813" cy="2999703"/>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7" name="図 6">
                <a:extLst>
                  <a:ext uri="{FF2B5EF4-FFF2-40B4-BE49-F238E27FC236}">
                    <a16:creationId xmlns:a16="http://schemas.microsoft.com/office/drawing/2014/main" id="{10855D2E-48B2-A94F-ADDC-951F9B61DE65}"/>
                  </a:ext>
                </a:extLst>
              </p:cNvPr>
              <p:cNvPicPr>
                <a:picLocks noChangeAspect="1"/>
              </p:cNvPicPr>
              <p:nvPr/>
            </p:nvPicPr>
            <p:blipFill>
              <a:blip r:embed="rId2" cstate="print">
                <a:duotone>
                  <a:schemeClr val="accent1">
                    <a:shade val="45000"/>
                    <a:satMod val="135000"/>
                  </a:schemeClr>
                  <a:prstClr val="white"/>
                </a:duotone>
                <a:extLst>
                  <a:ext uri="{28A0092B-C50C-407E-A947-70E740481C1C}">
                    <a14:useLocalDpi xmlns:a14="http://schemas.microsoft.com/office/drawing/2010/main"/>
                  </a:ext>
                </a:extLst>
              </a:blip>
              <a:stretch>
                <a:fillRect/>
              </a:stretch>
            </p:blipFill>
            <p:spPr>
              <a:xfrm>
                <a:off x="7154433" y="2220188"/>
                <a:ext cx="1025115" cy="959024"/>
              </a:xfrm>
              <a:prstGeom prst="rect">
                <a:avLst/>
              </a:prstGeom>
              <a:effectLst>
                <a:outerShdw blurRad="50800" dist="38100" dir="2700000" algn="tl" rotWithShape="0">
                  <a:prstClr val="black">
                    <a:alpha val="40000"/>
                  </a:prstClr>
                </a:outerShdw>
              </a:effectLst>
            </p:spPr>
          </p:pic>
          <p:cxnSp>
            <p:nvCxnSpPr>
              <p:cNvPr id="25" name="直線矢印コネクタ 24">
                <a:extLst>
                  <a:ext uri="{FF2B5EF4-FFF2-40B4-BE49-F238E27FC236}">
                    <a16:creationId xmlns:a16="http://schemas.microsoft.com/office/drawing/2014/main" id="{C80DC900-1468-F44A-8012-209E8FBE914A}"/>
                  </a:ext>
                </a:extLst>
              </p:cNvPr>
              <p:cNvCxnSpPr>
                <a:cxnSpLocks/>
                <a:stCxn id="7" idx="2"/>
              </p:cNvCxnSpPr>
              <p:nvPr/>
            </p:nvCxnSpPr>
            <p:spPr>
              <a:xfrm flipH="1">
                <a:off x="649153" y="3179212"/>
                <a:ext cx="7017838" cy="909172"/>
              </a:xfrm>
              <a:prstGeom prst="straightConnector1">
                <a:avLst/>
              </a:prstGeom>
              <a:ln w="38100">
                <a:solidFill>
                  <a:schemeClr val="accent3">
                    <a:lumMod val="75000"/>
                  </a:schemeClr>
                </a:solidFill>
                <a:prstDash val="sysDot"/>
                <a:tailEnd type="triangle"/>
              </a:ln>
            </p:spPr>
            <p:style>
              <a:lnRef idx="2">
                <a:schemeClr val="accent1"/>
              </a:lnRef>
              <a:fillRef idx="0">
                <a:schemeClr val="accent1"/>
              </a:fillRef>
              <a:effectRef idx="1">
                <a:schemeClr val="accent1"/>
              </a:effectRef>
              <a:fontRef idx="minor">
                <a:schemeClr val="tx1"/>
              </a:fontRef>
            </p:style>
          </p:cxnSp>
          <p:cxnSp>
            <p:nvCxnSpPr>
              <p:cNvPr id="26" name="直線矢印コネクタ 25">
                <a:extLst>
                  <a:ext uri="{FF2B5EF4-FFF2-40B4-BE49-F238E27FC236}">
                    <a16:creationId xmlns:a16="http://schemas.microsoft.com/office/drawing/2014/main" id="{C8748C8C-2869-D342-BB6E-AE6DA94988B1}"/>
                  </a:ext>
                </a:extLst>
              </p:cNvPr>
              <p:cNvCxnSpPr>
                <a:cxnSpLocks/>
                <a:stCxn id="7" idx="2"/>
              </p:cNvCxnSpPr>
              <p:nvPr/>
            </p:nvCxnSpPr>
            <p:spPr>
              <a:xfrm>
                <a:off x="7666991" y="3179212"/>
                <a:ext cx="838834" cy="936956"/>
              </a:xfrm>
              <a:prstGeom prst="straightConnector1">
                <a:avLst/>
              </a:prstGeom>
              <a:ln w="38100">
                <a:solidFill>
                  <a:schemeClr val="accent3">
                    <a:lumMod val="75000"/>
                  </a:schemeClr>
                </a:solidFill>
                <a:prstDash val="sysDot"/>
                <a:tailEnd type="triangle"/>
              </a:ln>
            </p:spPr>
            <p:style>
              <a:lnRef idx="2">
                <a:schemeClr val="accent1"/>
              </a:lnRef>
              <a:fillRef idx="0">
                <a:schemeClr val="accent1"/>
              </a:fillRef>
              <a:effectRef idx="1">
                <a:schemeClr val="accent1"/>
              </a:effectRef>
              <a:fontRef idx="minor">
                <a:schemeClr val="tx1"/>
              </a:fontRef>
            </p:style>
          </p:cxnSp>
          <p:sp>
            <p:nvSpPr>
              <p:cNvPr id="36" name="テキスト ボックス 35">
                <a:extLst>
                  <a:ext uri="{FF2B5EF4-FFF2-40B4-BE49-F238E27FC236}">
                    <a16:creationId xmlns:a16="http://schemas.microsoft.com/office/drawing/2014/main" id="{E857466F-8BD0-9844-BDBC-6C11FEBB142F}"/>
                  </a:ext>
                </a:extLst>
              </p:cNvPr>
              <p:cNvSpPr txBox="1"/>
              <p:nvPr/>
            </p:nvSpPr>
            <p:spPr>
              <a:xfrm>
                <a:off x="4572000" y="1409173"/>
                <a:ext cx="3946793" cy="584775"/>
              </a:xfrm>
              <a:prstGeom prst="rect">
                <a:avLst/>
              </a:prstGeom>
              <a:noFill/>
            </p:spPr>
            <p:txBody>
              <a:bodyPr wrap="square" rtlCol="0">
                <a:spAutoFit/>
              </a:bodyPr>
              <a:lstStyle/>
              <a:p>
                <a:pPr algn="ctr"/>
                <a:r>
                  <a:rPr kumimoji="1" lang="ja-JP" altLang="en-US" sz="1600" b="1">
                    <a:solidFill>
                      <a:srgbClr val="0070C0"/>
                    </a:solidFill>
                    <a:latin typeface="Meiryo" panose="020B0604030504040204" pitchFamily="34" charset="-128"/>
                    <a:ea typeface="Meiryo" panose="020B0604030504040204" pitchFamily="34" charset="-128"/>
                  </a:rPr>
                  <a:t>対処についての全データから</a:t>
                </a:r>
                <a:endParaRPr kumimoji="1" lang="en-US" altLang="ja-JP" sz="1600" b="1" dirty="0">
                  <a:solidFill>
                    <a:srgbClr val="0070C0"/>
                  </a:solidFill>
                  <a:latin typeface="Meiryo" panose="020B0604030504040204" pitchFamily="34" charset="-128"/>
                  <a:ea typeface="Meiryo" panose="020B0604030504040204" pitchFamily="34" charset="-128"/>
                </a:endParaRPr>
              </a:p>
              <a:p>
                <a:pPr algn="ctr"/>
                <a:r>
                  <a:rPr lang="ja-JP" altLang="en-US" sz="1600" b="1">
                    <a:solidFill>
                      <a:srgbClr val="0070C0"/>
                    </a:solidFill>
                    <a:latin typeface="Meiryo" panose="020B0604030504040204" pitchFamily="34" charset="-128"/>
                    <a:ea typeface="Meiryo" panose="020B0604030504040204" pitchFamily="34" charset="-128"/>
                  </a:rPr>
                  <a:t>機械学習で事実を捉える</a:t>
                </a:r>
                <a:endParaRPr kumimoji="1" lang="ja-JP" altLang="en-US" sz="1600" b="1">
                  <a:solidFill>
                    <a:srgbClr val="0070C0"/>
                  </a:solidFill>
                  <a:latin typeface="Meiryo" panose="020B0604030504040204" pitchFamily="34" charset="-128"/>
                  <a:ea typeface="Meiryo" panose="020B0604030504040204" pitchFamily="34" charset="-128"/>
                </a:endParaRPr>
              </a:p>
            </p:txBody>
          </p:sp>
          <p:sp>
            <p:nvSpPr>
              <p:cNvPr id="41" name="テキスト ボックス 40">
                <a:extLst>
                  <a:ext uri="{FF2B5EF4-FFF2-40B4-BE49-F238E27FC236}">
                    <a16:creationId xmlns:a16="http://schemas.microsoft.com/office/drawing/2014/main" id="{D9894103-1614-A447-B414-D95DA72D0560}"/>
                  </a:ext>
                </a:extLst>
              </p:cNvPr>
              <p:cNvSpPr txBox="1"/>
              <p:nvPr/>
            </p:nvSpPr>
            <p:spPr>
              <a:xfrm>
                <a:off x="4589782" y="986445"/>
                <a:ext cx="3946793" cy="461665"/>
              </a:xfrm>
              <a:prstGeom prst="rect">
                <a:avLst/>
              </a:prstGeom>
              <a:noFill/>
            </p:spPr>
            <p:txBody>
              <a:bodyPr wrap="square" rtlCol="0">
                <a:spAutoFit/>
              </a:bodyPr>
              <a:lstStyle/>
              <a:p>
                <a:pPr algn="ctr"/>
                <a:r>
                  <a:rPr kumimoji="1" lang="en-US" altLang="ja-JP" sz="2400" b="1" dirty="0">
                    <a:solidFill>
                      <a:srgbClr val="0070C0"/>
                    </a:solidFill>
                    <a:latin typeface="Meiryo" panose="020B0604030504040204" pitchFamily="34" charset="-128"/>
                    <a:ea typeface="Meiryo" panose="020B0604030504040204" pitchFamily="34" charset="-128"/>
                  </a:rPr>
                  <a:t>IoT</a:t>
                </a:r>
                <a:endParaRPr kumimoji="1" lang="ja-JP" altLang="en-US" sz="2400">
                  <a:solidFill>
                    <a:srgbClr val="0070C0"/>
                  </a:solidFill>
                  <a:latin typeface="Meiryo" panose="020B0604030504040204" pitchFamily="34" charset="-128"/>
                  <a:ea typeface="Meiryo" panose="020B0604030504040204" pitchFamily="34" charset="-128"/>
                </a:endParaRPr>
              </a:p>
            </p:txBody>
          </p:sp>
          <p:sp>
            <p:nvSpPr>
              <p:cNvPr id="29" name="円柱 28">
                <a:extLst>
                  <a:ext uri="{FF2B5EF4-FFF2-40B4-BE49-F238E27FC236}">
                    <a16:creationId xmlns:a16="http://schemas.microsoft.com/office/drawing/2014/main" id="{27821786-1E58-D046-B42E-CC87DB9148F5}"/>
                  </a:ext>
                </a:extLst>
              </p:cNvPr>
              <p:cNvSpPr/>
              <p:nvPr/>
            </p:nvSpPr>
            <p:spPr>
              <a:xfrm>
                <a:off x="5302129" y="3083902"/>
                <a:ext cx="1852303" cy="721271"/>
              </a:xfrm>
              <a:prstGeom prst="can">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sp>
        <p:nvSpPr>
          <p:cNvPr id="22" name="テキスト ボックス 21">
            <a:extLst>
              <a:ext uri="{FF2B5EF4-FFF2-40B4-BE49-F238E27FC236}">
                <a16:creationId xmlns:a16="http://schemas.microsoft.com/office/drawing/2014/main" id="{662216C2-7B04-05AF-C689-D23D3999223B}"/>
              </a:ext>
            </a:extLst>
          </p:cNvPr>
          <p:cNvSpPr txBox="1"/>
          <p:nvPr/>
        </p:nvSpPr>
        <p:spPr>
          <a:xfrm>
            <a:off x="633008" y="1409174"/>
            <a:ext cx="3946793" cy="584775"/>
          </a:xfrm>
          <a:prstGeom prst="rect">
            <a:avLst/>
          </a:prstGeom>
          <a:noFill/>
        </p:spPr>
        <p:txBody>
          <a:bodyPr wrap="square" rtlCol="0">
            <a:spAutoFit/>
          </a:bodyPr>
          <a:lstStyle/>
          <a:p>
            <a:pPr algn="ctr"/>
            <a:r>
              <a:rPr kumimoji="1" lang="ja-JP" altLang="en-US" sz="1600" b="1">
                <a:solidFill>
                  <a:schemeClr val="accent6">
                    <a:lumMod val="50000"/>
                  </a:schemeClr>
                </a:solidFill>
                <a:latin typeface="Meiryo" panose="020B0604030504040204" pitchFamily="34" charset="-128"/>
                <a:ea typeface="Meiryo" panose="020B0604030504040204" pitchFamily="34" charset="-128"/>
              </a:rPr>
              <a:t>代表するデータ（サンプル）から</a:t>
            </a:r>
            <a:endParaRPr kumimoji="1" lang="en-US" altLang="ja-JP" sz="1600" b="1" dirty="0">
              <a:solidFill>
                <a:schemeClr val="accent6">
                  <a:lumMod val="50000"/>
                </a:schemeClr>
              </a:solidFill>
              <a:latin typeface="Meiryo" panose="020B0604030504040204" pitchFamily="34" charset="-128"/>
              <a:ea typeface="Meiryo" panose="020B0604030504040204" pitchFamily="34" charset="-128"/>
            </a:endParaRPr>
          </a:p>
          <a:p>
            <a:pPr algn="ctr"/>
            <a:r>
              <a:rPr lang="ja-JP" altLang="en-US" sz="1600" b="1">
                <a:solidFill>
                  <a:schemeClr val="accent6">
                    <a:lumMod val="50000"/>
                  </a:schemeClr>
                </a:solidFill>
                <a:latin typeface="Meiryo" panose="020B0604030504040204" pitchFamily="34" charset="-128"/>
                <a:ea typeface="Meiryo" panose="020B0604030504040204" pitchFamily="34" charset="-128"/>
              </a:rPr>
              <a:t>統計的に全体を推測する</a:t>
            </a:r>
            <a:endParaRPr kumimoji="1" lang="ja-JP" altLang="en-US" sz="1600" b="1">
              <a:solidFill>
                <a:schemeClr val="accent6">
                  <a:lumMod val="50000"/>
                </a:schemeClr>
              </a:solidFill>
              <a:latin typeface="Meiryo" panose="020B0604030504040204" pitchFamily="34" charset="-128"/>
              <a:ea typeface="Meiryo" panose="020B0604030504040204" pitchFamily="34" charset="-128"/>
            </a:endParaRPr>
          </a:p>
        </p:txBody>
      </p:sp>
      <p:sp>
        <p:nvSpPr>
          <p:cNvPr id="23" name="テキスト ボックス 22">
            <a:extLst>
              <a:ext uri="{FF2B5EF4-FFF2-40B4-BE49-F238E27FC236}">
                <a16:creationId xmlns:a16="http://schemas.microsoft.com/office/drawing/2014/main" id="{ED44DBE3-D560-FEAA-B9E6-25D090507859}"/>
              </a:ext>
            </a:extLst>
          </p:cNvPr>
          <p:cNvSpPr txBox="1"/>
          <p:nvPr/>
        </p:nvSpPr>
        <p:spPr>
          <a:xfrm>
            <a:off x="4786131" y="2270961"/>
            <a:ext cx="1800493" cy="738664"/>
          </a:xfrm>
          <a:prstGeom prst="rect">
            <a:avLst/>
          </a:prstGeom>
          <a:noFill/>
        </p:spPr>
        <p:txBody>
          <a:bodyPr wrap="none" rtlCol="0">
            <a:spAutoFit/>
          </a:bodyPr>
          <a:lstStyle/>
          <a:p>
            <a:r>
              <a:rPr kumimoji="1" lang="ja-JP" altLang="en-US" sz="1400">
                <a:solidFill>
                  <a:srgbClr val="0070C0"/>
                </a:solidFill>
                <a:latin typeface="Meiryo" panose="020B0604030504040204" pitchFamily="34" charset="-128"/>
                <a:ea typeface="Meiryo" panose="020B0604030504040204" pitchFamily="34" charset="-128"/>
              </a:rPr>
              <a:t>データに基づき</a:t>
            </a:r>
            <a:endParaRPr kumimoji="1" lang="en-US" altLang="ja-JP" sz="1400" dirty="0">
              <a:solidFill>
                <a:srgbClr val="0070C0"/>
              </a:solidFill>
              <a:latin typeface="Meiryo" panose="020B0604030504040204" pitchFamily="34" charset="-128"/>
              <a:ea typeface="Meiryo" panose="020B0604030504040204" pitchFamily="34" charset="-128"/>
            </a:endParaRPr>
          </a:p>
          <a:p>
            <a:r>
              <a:rPr lang="ja-JP" altLang="en-US" sz="1400">
                <a:solidFill>
                  <a:srgbClr val="0070C0"/>
                </a:solidFill>
                <a:latin typeface="Meiryo" panose="020B0604030504040204" pitchFamily="34" charset="-128"/>
                <a:ea typeface="Meiryo" panose="020B0604030504040204" pitchFamily="34" charset="-128"/>
              </a:rPr>
              <a:t>人的バイアスを排除</a:t>
            </a:r>
            <a:endParaRPr kumimoji="1" lang="en-US" altLang="ja-JP" sz="1400" dirty="0">
              <a:solidFill>
                <a:srgbClr val="0070C0"/>
              </a:solidFill>
              <a:latin typeface="Meiryo" panose="020B0604030504040204" pitchFamily="34" charset="-128"/>
              <a:ea typeface="Meiryo" panose="020B0604030504040204" pitchFamily="34" charset="-128"/>
            </a:endParaRPr>
          </a:p>
          <a:p>
            <a:r>
              <a:rPr kumimoji="1" lang="ja-JP" altLang="en-US" sz="1400">
                <a:solidFill>
                  <a:srgbClr val="0070C0"/>
                </a:solidFill>
                <a:latin typeface="Meiryo" panose="020B0604030504040204" pitchFamily="34" charset="-128"/>
                <a:ea typeface="Meiryo" panose="020B0604030504040204" pitchFamily="34" charset="-128"/>
              </a:rPr>
              <a:t>客観的な事実を掴む</a:t>
            </a:r>
          </a:p>
        </p:txBody>
      </p:sp>
      <p:sp>
        <p:nvSpPr>
          <p:cNvPr id="33" name="テキスト ボックス 32">
            <a:extLst>
              <a:ext uri="{FF2B5EF4-FFF2-40B4-BE49-F238E27FC236}">
                <a16:creationId xmlns:a16="http://schemas.microsoft.com/office/drawing/2014/main" id="{CDC19FCB-240F-0824-E477-C266A77F90AD}"/>
              </a:ext>
            </a:extLst>
          </p:cNvPr>
          <p:cNvSpPr txBox="1"/>
          <p:nvPr/>
        </p:nvSpPr>
        <p:spPr>
          <a:xfrm>
            <a:off x="5549056" y="3376749"/>
            <a:ext cx="1415772" cy="338554"/>
          </a:xfrm>
          <a:prstGeom prst="rect">
            <a:avLst/>
          </a:prstGeom>
          <a:noFill/>
        </p:spPr>
        <p:txBody>
          <a:bodyPr wrap="none" rtlCol="0">
            <a:spAutoFit/>
          </a:bodyPr>
          <a:lstStyle/>
          <a:p>
            <a:pPr algn="ctr"/>
            <a:r>
              <a:rPr kumimoji="1" lang="ja-JP" altLang="en-US" sz="1600">
                <a:solidFill>
                  <a:schemeClr val="bg1"/>
                </a:solidFill>
                <a:latin typeface="Meiryo" panose="020B0604030504040204" pitchFamily="34" charset="-128"/>
                <a:ea typeface="Meiryo" panose="020B0604030504040204" pitchFamily="34" charset="-128"/>
              </a:rPr>
              <a:t>ビッグデータ</a:t>
            </a:r>
          </a:p>
        </p:txBody>
      </p:sp>
    </p:spTree>
    <p:extLst>
      <p:ext uri="{BB962C8B-B14F-4D97-AF65-F5344CB8AC3E}">
        <p14:creationId xmlns:p14="http://schemas.microsoft.com/office/powerpoint/2010/main" val="6272491"/>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直角三角形 83"/>
          <p:cNvSpPr/>
          <p:nvPr/>
        </p:nvSpPr>
        <p:spPr>
          <a:xfrm flipV="1">
            <a:off x="1064137" y="886532"/>
            <a:ext cx="7034076" cy="4542867"/>
          </a:xfrm>
          <a:prstGeom prst="rtTriangle">
            <a:avLst/>
          </a:prstGeom>
          <a:solidFill>
            <a:schemeClr val="tx2">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5" name="直角三角形 84"/>
          <p:cNvSpPr/>
          <p:nvPr/>
        </p:nvSpPr>
        <p:spPr>
          <a:xfrm flipH="1">
            <a:off x="1054962" y="885238"/>
            <a:ext cx="7034076" cy="4542867"/>
          </a:xfrm>
          <a:prstGeom prst="rtTriangle">
            <a:avLst/>
          </a:prstGeom>
          <a:solidFill>
            <a:schemeClr val="accent3">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 name="フローチャート: 磁気ディスク 37"/>
          <p:cNvSpPr/>
          <p:nvPr/>
        </p:nvSpPr>
        <p:spPr>
          <a:xfrm>
            <a:off x="1322795" y="4142391"/>
            <a:ext cx="1224138" cy="1152128"/>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en-US" altLang="ja-JP" sz="1200" dirty="0">
              <a:solidFill>
                <a:srgbClr val="FFFFFF"/>
              </a:solidFill>
              <a:latin typeface="Meiryo" charset="-128"/>
              <a:ea typeface="Meiryo" charset="-128"/>
              <a:cs typeface="Meiryo" charset="-128"/>
            </a:endParaRPr>
          </a:p>
          <a:p>
            <a:pPr algn="ctr"/>
            <a:endParaRPr lang="en-US" altLang="ja-JP" sz="1200" dirty="0">
              <a:solidFill>
                <a:srgbClr val="FFFFFF"/>
              </a:solidFill>
              <a:latin typeface="Meiryo" charset="-128"/>
              <a:ea typeface="Meiryo" charset="-128"/>
              <a:cs typeface="Meiryo" charset="-128"/>
            </a:endParaRPr>
          </a:p>
          <a:p>
            <a:pPr algn="ctr"/>
            <a:r>
              <a:rPr kumimoji="1" lang="ja-JP" altLang="en-US" sz="1050" b="1">
                <a:solidFill>
                  <a:srgbClr val="FFFFFF"/>
                </a:solidFill>
                <a:latin typeface="Meiryo" charset="-128"/>
                <a:ea typeface="Meiryo" charset="-128"/>
                <a:cs typeface="Meiryo" charset="-128"/>
              </a:rPr>
              <a:t>デジタルツイン</a:t>
            </a:r>
            <a:endParaRPr kumimoji="1" lang="en-US" altLang="ja-JP" sz="1050" b="1" dirty="0">
              <a:solidFill>
                <a:srgbClr val="FFFFFF"/>
              </a:solidFill>
              <a:latin typeface="Meiryo" charset="-128"/>
              <a:ea typeface="Meiryo" charset="-128"/>
              <a:cs typeface="Meiryo" charset="-128"/>
            </a:endParaRPr>
          </a:p>
        </p:txBody>
      </p:sp>
      <p:sp>
        <p:nvSpPr>
          <p:cNvPr id="3" name="タイトル 2"/>
          <p:cNvSpPr>
            <a:spLocks noGrp="1"/>
          </p:cNvSpPr>
          <p:nvPr>
            <p:ph type="title"/>
          </p:nvPr>
        </p:nvSpPr>
        <p:spPr/>
        <p:txBody>
          <a:bodyPr/>
          <a:lstStyle/>
          <a:p>
            <a:r>
              <a:rPr kumimoji="1" lang="en-US" altLang="ja-JP" dirty="0"/>
              <a:t>IoT</a:t>
            </a:r>
            <a:r>
              <a:rPr kumimoji="1" lang="ja-JP" altLang="en-US"/>
              <a:t>のメカニズム</a:t>
            </a:r>
            <a:endParaRPr kumimoji="1" lang="ja-JP" altLang="en-US" dirty="0"/>
          </a:p>
        </p:txBody>
      </p:sp>
      <p:sp>
        <p:nvSpPr>
          <p:cNvPr id="4" name="正方形/長方形 3"/>
          <p:cNvSpPr/>
          <p:nvPr/>
        </p:nvSpPr>
        <p:spPr>
          <a:xfrm>
            <a:off x="3483035" y="4142391"/>
            <a:ext cx="2160240" cy="1152128"/>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b="1" dirty="0">
                <a:solidFill>
                  <a:srgbClr val="FFFFFF"/>
                </a:solidFill>
                <a:latin typeface="Meiryo" charset="-128"/>
                <a:ea typeface="Meiryo" charset="-128"/>
                <a:cs typeface="Meiryo" charset="-128"/>
              </a:rPr>
              <a:t>データ</a:t>
            </a:r>
            <a:r>
              <a:rPr kumimoji="1" lang="ja-JP" altLang="en-US" sz="1400" dirty="0">
                <a:solidFill>
                  <a:srgbClr val="FFFFFF"/>
                </a:solidFill>
                <a:latin typeface="Meiryo" charset="-128"/>
                <a:ea typeface="Meiryo" charset="-128"/>
                <a:cs typeface="Meiryo" charset="-128"/>
              </a:rPr>
              <a:t>の</a:t>
            </a:r>
            <a:r>
              <a:rPr kumimoji="1" lang="ja-JP" altLang="en-US" b="1" dirty="0">
                <a:solidFill>
                  <a:srgbClr val="FFFFFF"/>
                </a:solidFill>
                <a:latin typeface="Meiryo" charset="-128"/>
                <a:ea typeface="Meiryo" charset="-128"/>
                <a:cs typeface="Meiryo" charset="-128"/>
              </a:rPr>
              <a:t>取得</a:t>
            </a:r>
            <a:endParaRPr kumimoji="1" lang="en-US" altLang="ja-JP" b="1" dirty="0">
              <a:solidFill>
                <a:srgbClr val="FFFFFF"/>
              </a:solidFill>
              <a:latin typeface="Meiryo" charset="-128"/>
              <a:ea typeface="Meiryo" charset="-128"/>
              <a:cs typeface="Meiryo" charset="-128"/>
            </a:endParaRPr>
          </a:p>
          <a:p>
            <a:pPr algn="ctr"/>
            <a:r>
              <a:rPr lang="ja-JP" altLang="en-US" sz="1050" dirty="0">
                <a:solidFill>
                  <a:srgbClr val="FFFFFF"/>
                </a:solidFill>
                <a:latin typeface="Meiryo" charset="-128"/>
                <a:ea typeface="Meiryo" charset="-128"/>
                <a:cs typeface="Meiryo" charset="-128"/>
              </a:rPr>
              <a:t>アナログな事実を</a:t>
            </a:r>
            <a:endParaRPr lang="en-US" altLang="ja-JP" sz="1050" dirty="0">
              <a:solidFill>
                <a:srgbClr val="FFFFFF"/>
              </a:solidFill>
              <a:latin typeface="Meiryo" charset="-128"/>
              <a:ea typeface="Meiryo" charset="-128"/>
              <a:cs typeface="Meiryo" charset="-128"/>
            </a:endParaRPr>
          </a:p>
          <a:p>
            <a:pPr algn="ctr"/>
            <a:r>
              <a:rPr lang="ja-JP" altLang="en-US" sz="1050" dirty="0">
                <a:solidFill>
                  <a:srgbClr val="FFFFFF"/>
                </a:solidFill>
                <a:latin typeface="Meiryo" charset="-128"/>
                <a:ea typeface="Meiryo" charset="-128"/>
                <a:cs typeface="Meiryo" charset="-128"/>
              </a:rPr>
              <a:t>デジタルデータに置き換える</a:t>
            </a:r>
            <a:endParaRPr kumimoji="1" lang="ja-JP" altLang="en-US" sz="1050" dirty="0">
              <a:solidFill>
                <a:srgbClr val="FFFFFF"/>
              </a:solidFill>
              <a:latin typeface="Meiryo" charset="-128"/>
              <a:ea typeface="Meiryo" charset="-128"/>
              <a:cs typeface="Meiryo" charset="-128"/>
            </a:endParaRPr>
          </a:p>
        </p:txBody>
      </p:sp>
      <p:sp>
        <p:nvSpPr>
          <p:cNvPr id="5" name="正方形/長方形 4"/>
          <p:cNvSpPr/>
          <p:nvPr/>
        </p:nvSpPr>
        <p:spPr>
          <a:xfrm>
            <a:off x="1322795" y="2595438"/>
            <a:ext cx="2160240" cy="1152128"/>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b="1" dirty="0">
                <a:solidFill>
                  <a:srgbClr val="FFFFFF"/>
                </a:solidFill>
                <a:latin typeface="Meiryo" charset="-128"/>
                <a:ea typeface="Meiryo" charset="-128"/>
                <a:cs typeface="Meiryo" charset="-128"/>
              </a:rPr>
              <a:t>データ</a:t>
            </a:r>
            <a:r>
              <a:rPr kumimoji="1" lang="ja-JP" altLang="en-US" sz="1400" dirty="0">
                <a:solidFill>
                  <a:srgbClr val="FFFFFF"/>
                </a:solidFill>
                <a:latin typeface="Meiryo" charset="-128"/>
                <a:ea typeface="Meiryo" charset="-128"/>
                <a:cs typeface="Meiryo" charset="-128"/>
              </a:rPr>
              <a:t>の</a:t>
            </a:r>
            <a:r>
              <a:rPr kumimoji="1" lang="ja-JP" altLang="en-US" b="1" dirty="0">
                <a:solidFill>
                  <a:srgbClr val="FFFFFF"/>
                </a:solidFill>
                <a:latin typeface="Meiryo" charset="-128"/>
                <a:ea typeface="Meiryo" charset="-128"/>
                <a:cs typeface="Meiryo" charset="-128"/>
              </a:rPr>
              <a:t>分析</a:t>
            </a:r>
            <a:endParaRPr kumimoji="1" lang="en-US" altLang="ja-JP" b="1" dirty="0">
              <a:solidFill>
                <a:srgbClr val="FFFFFF"/>
              </a:solidFill>
              <a:latin typeface="Meiryo" charset="-128"/>
              <a:ea typeface="Meiryo" charset="-128"/>
              <a:cs typeface="Meiryo" charset="-128"/>
            </a:endParaRPr>
          </a:p>
          <a:p>
            <a:pPr marL="171450" indent="-171450">
              <a:buFont typeface="Wingdings" charset="2"/>
              <a:buChar char="Ø"/>
            </a:pPr>
            <a:r>
              <a:rPr lang="ja-JP" altLang="en-US" sz="1050">
                <a:solidFill>
                  <a:srgbClr val="FFFFFF"/>
                </a:solidFill>
                <a:latin typeface="Meiryo" charset="-128"/>
                <a:ea typeface="Meiryo" charset="-128"/>
                <a:cs typeface="Meiryo" charset="-128"/>
              </a:rPr>
              <a:t>規則や関係を</a:t>
            </a:r>
            <a:r>
              <a:rPr lang="ja-JP" altLang="en-US" sz="1050" dirty="0">
                <a:solidFill>
                  <a:srgbClr val="FFFFFF"/>
                </a:solidFill>
                <a:latin typeface="Meiryo" charset="-128"/>
                <a:ea typeface="Meiryo" charset="-128"/>
                <a:cs typeface="Meiryo" charset="-128"/>
              </a:rPr>
              <a:t>見つけ出す</a:t>
            </a:r>
            <a:endParaRPr lang="en-US" altLang="ja-JP" sz="1050" dirty="0">
              <a:solidFill>
                <a:srgbClr val="FFFFFF"/>
              </a:solidFill>
              <a:latin typeface="Meiryo" charset="-128"/>
              <a:ea typeface="Meiryo" charset="-128"/>
              <a:cs typeface="Meiryo" charset="-128"/>
            </a:endParaRPr>
          </a:p>
          <a:p>
            <a:pPr marL="171450" indent="-171450">
              <a:buFont typeface="Wingdings" charset="2"/>
              <a:buChar char="Ø"/>
            </a:pPr>
            <a:r>
              <a:rPr lang="ja-JP" altLang="en-US" sz="1050">
                <a:solidFill>
                  <a:srgbClr val="FFFFFF"/>
                </a:solidFill>
                <a:latin typeface="Meiryo" charset="-128"/>
                <a:ea typeface="Meiryo" charset="-128"/>
                <a:cs typeface="Meiryo" charset="-128"/>
              </a:rPr>
              <a:t>未来予測し最適</a:t>
            </a:r>
            <a:r>
              <a:rPr lang="ja-JP" altLang="en-US" sz="1050" dirty="0">
                <a:solidFill>
                  <a:srgbClr val="FFFFFF"/>
                </a:solidFill>
                <a:latin typeface="Meiryo" charset="-128"/>
                <a:ea typeface="Meiryo" charset="-128"/>
                <a:cs typeface="Meiryo" charset="-128"/>
              </a:rPr>
              <a:t>解</a:t>
            </a:r>
            <a:r>
              <a:rPr lang="ja-JP" altLang="en-US" sz="1050">
                <a:solidFill>
                  <a:srgbClr val="FFFFFF"/>
                </a:solidFill>
                <a:latin typeface="Meiryo" charset="-128"/>
                <a:ea typeface="Meiryo" charset="-128"/>
                <a:cs typeface="Meiryo" charset="-128"/>
              </a:rPr>
              <a:t>を見つける</a:t>
            </a:r>
            <a:endParaRPr lang="en-US" altLang="ja-JP" sz="1050" dirty="0">
              <a:solidFill>
                <a:srgbClr val="FFFFFF"/>
              </a:solidFill>
              <a:latin typeface="Meiryo" charset="-128"/>
              <a:ea typeface="Meiryo" charset="-128"/>
              <a:cs typeface="Meiryo" charset="-128"/>
            </a:endParaRPr>
          </a:p>
          <a:p>
            <a:pPr marL="171450" indent="-171450">
              <a:buFont typeface="Wingdings" charset="2"/>
              <a:buChar char="Ø"/>
            </a:pPr>
            <a:r>
              <a:rPr kumimoji="1" lang="ja-JP" altLang="en-US" sz="1050" dirty="0">
                <a:solidFill>
                  <a:srgbClr val="FFFFFF"/>
                </a:solidFill>
                <a:latin typeface="Meiryo" charset="-128"/>
                <a:ea typeface="Meiryo" charset="-128"/>
                <a:cs typeface="Meiryo" charset="-128"/>
              </a:rPr>
              <a:t>事実を分類整理する</a:t>
            </a:r>
          </a:p>
        </p:txBody>
      </p:sp>
      <p:sp>
        <p:nvSpPr>
          <p:cNvPr id="6" name="正方形/長方形 5"/>
          <p:cNvSpPr/>
          <p:nvPr/>
        </p:nvSpPr>
        <p:spPr>
          <a:xfrm>
            <a:off x="3483035" y="1048485"/>
            <a:ext cx="2160240" cy="1152128"/>
          </a:xfrm>
          <a:prstGeom prst="rect">
            <a:avLst/>
          </a:prstGeom>
          <a:solidFill>
            <a:schemeClr val="accent3">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b="1" dirty="0">
                <a:solidFill>
                  <a:srgbClr val="FFFFFF"/>
                </a:solidFill>
                <a:latin typeface="Meiryo" charset="-128"/>
                <a:ea typeface="Meiryo" charset="-128"/>
                <a:cs typeface="Meiryo" charset="-128"/>
              </a:rPr>
              <a:t>データ</a:t>
            </a:r>
            <a:r>
              <a:rPr kumimoji="1" lang="ja-JP" altLang="en-US" sz="1400" dirty="0">
                <a:solidFill>
                  <a:srgbClr val="FFFFFF"/>
                </a:solidFill>
                <a:latin typeface="Meiryo" charset="-128"/>
                <a:ea typeface="Meiryo" charset="-128"/>
                <a:cs typeface="Meiryo" charset="-128"/>
              </a:rPr>
              <a:t>の</a:t>
            </a:r>
            <a:r>
              <a:rPr kumimoji="1" lang="ja-JP" altLang="en-US" b="1" dirty="0">
                <a:solidFill>
                  <a:srgbClr val="FFFFFF"/>
                </a:solidFill>
                <a:latin typeface="Meiryo" charset="-128"/>
                <a:ea typeface="Meiryo" charset="-128"/>
                <a:cs typeface="Meiryo" charset="-128"/>
              </a:rPr>
              <a:t>見える化</a:t>
            </a:r>
            <a:endParaRPr kumimoji="1" lang="en-US" altLang="ja-JP" b="1" dirty="0">
              <a:solidFill>
                <a:srgbClr val="FFFFFF"/>
              </a:solidFill>
              <a:latin typeface="Meiryo" charset="-128"/>
              <a:ea typeface="Meiryo" charset="-128"/>
              <a:cs typeface="Meiryo" charset="-128"/>
            </a:endParaRPr>
          </a:p>
          <a:p>
            <a:pPr marL="357188" indent="-166688">
              <a:buFont typeface="Wingdings" charset="2"/>
              <a:buChar char="Ø"/>
            </a:pPr>
            <a:r>
              <a:rPr lang="ja-JP" altLang="en-US" sz="1050" b="1" dirty="0">
                <a:solidFill>
                  <a:srgbClr val="FFFFFF"/>
                </a:solidFill>
                <a:latin typeface="Meiryo" charset="-128"/>
                <a:ea typeface="Meiryo" charset="-128"/>
                <a:cs typeface="Meiryo" charset="-128"/>
              </a:rPr>
              <a:t>過去</a:t>
            </a:r>
            <a:r>
              <a:rPr lang="ja-JP" altLang="en-US" sz="1050" dirty="0">
                <a:solidFill>
                  <a:srgbClr val="FFFFFF"/>
                </a:solidFill>
                <a:latin typeface="Meiryo" charset="-128"/>
                <a:ea typeface="Meiryo" charset="-128"/>
                <a:cs typeface="Meiryo" charset="-128"/>
              </a:rPr>
              <a:t>の原因を見つける</a:t>
            </a:r>
            <a:endParaRPr lang="en-US" altLang="ja-JP" sz="1050" dirty="0">
              <a:solidFill>
                <a:srgbClr val="FFFFFF"/>
              </a:solidFill>
              <a:latin typeface="Meiryo" charset="-128"/>
              <a:ea typeface="Meiryo" charset="-128"/>
              <a:cs typeface="Meiryo" charset="-128"/>
            </a:endParaRPr>
          </a:p>
          <a:p>
            <a:pPr marL="357188" indent="-166688">
              <a:buFont typeface="Wingdings" charset="2"/>
              <a:buChar char="Ø"/>
            </a:pPr>
            <a:r>
              <a:rPr lang="ja-JP" altLang="en-US" sz="1050" b="1" dirty="0">
                <a:solidFill>
                  <a:srgbClr val="FFFFFF"/>
                </a:solidFill>
                <a:latin typeface="Meiryo" charset="-128"/>
                <a:ea typeface="Meiryo" charset="-128"/>
                <a:cs typeface="Meiryo" charset="-128"/>
              </a:rPr>
              <a:t>現在</a:t>
            </a:r>
            <a:r>
              <a:rPr lang="ja-JP" altLang="en-US" sz="1050" dirty="0">
                <a:solidFill>
                  <a:srgbClr val="FFFFFF"/>
                </a:solidFill>
                <a:latin typeface="Meiryo" charset="-128"/>
                <a:ea typeface="Meiryo" charset="-128"/>
                <a:cs typeface="Meiryo" charset="-128"/>
              </a:rPr>
              <a:t>の状況を把握する</a:t>
            </a:r>
            <a:endParaRPr lang="en-US" altLang="ja-JP" sz="1050" dirty="0">
              <a:solidFill>
                <a:srgbClr val="FFFFFF"/>
              </a:solidFill>
              <a:latin typeface="Meiryo" charset="-128"/>
              <a:ea typeface="Meiryo" charset="-128"/>
              <a:cs typeface="Meiryo" charset="-128"/>
            </a:endParaRPr>
          </a:p>
          <a:p>
            <a:pPr marL="357188" indent="-166688">
              <a:buFont typeface="Wingdings" charset="2"/>
              <a:buChar char="Ø"/>
            </a:pPr>
            <a:r>
              <a:rPr lang="ja-JP" altLang="en-US" sz="1050" b="1" dirty="0">
                <a:solidFill>
                  <a:srgbClr val="FFFFFF"/>
                </a:solidFill>
                <a:latin typeface="Meiryo" charset="-128"/>
                <a:ea typeface="Meiryo" charset="-128"/>
                <a:cs typeface="Meiryo" charset="-128"/>
              </a:rPr>
              <a:t>未来</a:t>
            </a:r>
            <a:r>
              <a:rPr lang="ja-JP" altLang="en-US" sz="1050" dirty="0">
                <a:solidFill>
                  <a:srgbClr val="FFFFFF"/>
                </a:solidFill>
                <a:latin typeface="Meiryo" charset="-128"/>
                <a:ea typeface="Meiryo" charset="-128"/>
                <a:cs typeface="Meiryo" charset="-128"/>
              </a:rPr>
              <a:t>を予測する</a:t>
            </a:r>
            <a:endParaRPr lang="en-US" altLang="ja-JP" sz="1050" dirty="0">
              <a:solidFill>
                <a:srgbClr val="FFFFFF"/>
              </a:solidFill>
              <a:latin typeface="Meiryo" charset="-128"/>
              <a:ea typeface="Meiryo" charset="-128"/>
              <a:cs typeface="Meiryo" charset="-128"/>
            </a:endParaRPr>
          </a:p>
        </p:txBody>
      </p:sp>
      <p:sp>
        <p:nvSpPr>
          <p:cNvPr id="7" name="正方形/長方形 6"/>
          <p:cNvSpPr/>
          <p:nvPr/>
        </p:nvSpPr>
        <p:spPr>
          <a:xfrm>
            <a:off x="5643275" y="2595438"/>
            <a:ext cx="2160240" cy="1152128"/>
          </a:xfrm>
          <a:prstGeom prst="rect">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b="1" dirty="0">
                <a:solidFill>
                  <a:srgbClr val="FFFFFF"/>
                </a:solidFill>
                <a:latin typeface="Meiryo" charset="-128"/>
                <a:ea typeface="Meiryo" charset="-128"/>
                <a:cs typeface="Meiryo" charset="-128"/>
              </a:rPr>
              <a:t>データ</a:t>
            </a:r>
            <a:r>
              <a:rPr kumimoji="1" lang="ja-JP" altLang="en-US" sz="1400" dirty="0">
                <a:solidFill>
                  <a:srgbClr val="FFFFFF"/>
                </a:solidFill>
                <a:latin typeface="Meiryo" charset="-128"/>
                <a:ea typeface="Meiryo" charset="-128"/>
                <a:cs typeface="Meiryo" charset="-128"/>
              </a:rPr>
              <a:t>の</a:t>
            </a:r>
            <a:r>
              <a:rPr kumimoji="1" lang="ja-JP" altLang="en-US" b="1" dirty="0">
                <a:solidFill>
                  <a:srgbClr val="FFFFFF"/>
                </a:solidFill>
                <a:latin typeface="Meiryo" charset="-128"/>
                <a:ea typeface="Meiryo" charset="-128"/>
                <a:cs typeface="Meiryo" charset="-128"/>
              </a:rPr>
              <a:t>活用</a:t>
            </a:r>
            <a:endParaRPr kumimoji="1" lang="en-US" altLang="ja-JP" b="1" dirty="0">
              <a:solidFill>
                <a:srgbClr val="FFFFFF"/>
              </a:solidFill>
              <a:latin typeface="Meiryo" charset="-128"/>
              <a:ea typeface="Meiryo" charset="-128"/>
              <a:cs typeface="Meiryo" charset="-128"/>
            </a:endParaRPr>
          </a:p>
          <a:p>
            <a:pPr marL="171450" indent="-171450">
              <a:buFont typeface="Wingdings" charset="2"/>
              <a:buChar char="Ø"/>
            </a:pPr>
            <a:r>
              <a:rPr kumimoji="1" lang="ja-JP" altLang="en-US" sz="1050" dirty="0">
                <a:solidFill>
                  <a:srgbClr val="FFFFFF"/>
                </a:solidFill>
                <a:latin typeface="Meiryo" charset="-128"/>
                <a:ea typeface="Meiryo" charset="-128"/>
                <a:cs typeface="Meiryo" charset="-128"/>
              </a:rPr>
              <a:t>アプリケーションを駆動する</a:t>
            </a:r>
            <a:endParaRPr kumimoji="1" lang="en-US" altLang="ja-JP" sz="1050" dirty="0">
              <a:solidFill>
                <a:srgbClr val="FFFFFF"/>
              </a:solidFill>
              <a:latin typeface="Meiryo" charset="-128"/>
              <a:ea typeface="Meiryo" charset="-128"/>
              <a:cs typeface="Meiryo" charset="-128"/>
            </a:endParaRPr>
          </a:p>
          <a:p>
            <a:pPr marL="171450" indent="-171450">
              <a:buFont typeface="Wingdings" charset="2"/>
              <a:buChar char="Ø"/>
            </a:pPr>
            <a:r>
              <a:rPr lang="ja-JP" altLang="en-US" sz="1050" dirty="0">
                <a:solidFill>
                  <a:srgbClr val="FFFFFF"/>
                </a:solidFill>
                <a:latin typeface="Meiryo" charset="-128"/>
                <a:ea typeface="Meiryo" charset="-128"/>
                <a:cs typeface="Meiryo" charset="-128"/>
              </a:rPr>
              <a:t>意志決定を支援する</a:t>
            </a:r>
            <a:r>
              <a:rPr lang="en-US" altLang="ja-JP" sz="1050" dirty="0">
                <a:solidFill>
                  <a:srgbClr val="FFFFFF"/>
                </a:solidFill>
                <a:latin typeface="Meiryo" charset="-128"/>
                <a:ea typeface="Meiryo" charset="-128"/>
                <a:cs typeface="Meiryo" charset="-128"/>
              </a:rPr>
              <a:t>/</a:t>
            </a:r>
            <a:r>
              <a:rPr lang="ja-JP" altLang="en-US" sz="1050" dirty="0">
                <a:solidFill>
                  <a:srgbClr val="FFFFFF"/>
                </a:solidFill>
                <a:latin typeface="Meiryo" charset="-128"/>
                <a:ea typeface="Meiryo" charset="-128"/>
                <a:cs typeface="Meiryo" charset="-128"/>
              </a:rPr>
              <a:t>行う</a:t>
            </a:r>
            <a:endParaRPr lang="en-US" altLang="ja-JP" sz="1050" dirty="0">
              <a:solidFill>
                <a:srgbClr val="FFFFFF"/>
              </a:solidFill>
              <a:latin typeface="Meiryo" charset="-128"/>
              <a:ea typeface="Meiryo" charset="-128"/>
              <a:cs typeface="Meiryo" charset="-128"/>
            </a:endParaRPr>
          </a:p>
          <a:p>
            <a:pPr marL="171450" indent="-171450">
              <a:buFont typeface="Wingdings" charset="2"/>
              <a:buChar char="Ø"/>
            </a:pPr>
            <a:r>
              <a:rPr kumimoji="1" lang="ja-JP" altLang="en-US" sz="1050" dirty="0">
                <a:solidFill>
                  <a:srgbClr val="FFFFFF"/>
                </a:solidFill>
                <a:latin typeface="Meiryo" charset="-128"/>
                <a:ea typeface="Meiryo" charset="-128"/>
                <a:cs typeface="Meiryo" charset="-128"/>
              </a:rPr>
              <a:t>機器を制御する</a:t>
            </a:r>
          </a:p>
        </p:txBody>
      </p:sp>
      <p:sp>
        <p:nvSpPr>
          <p:cNvPr id="8" name="曲折矢印 7"/>
          <p:cNvSpPr/>
          <p:nvPr/>
        </p:nvSpPr>
        <p:spPr>
          <a:xfrm>
            <a:off x="2258899" y="1336517"/>
            <a:ext cx="1136110" cy="1152128"/>
          </a:xfrm>
          <a:prstGeom prst="bent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 name="曲折矢印 13"/>
          <p:cNvSpPr/>
          <p:nvPr/>
        </p:nvSpPr>
        <p:spPr>
          <a:xfrm rot="10800000">
            <a:off x="5787291" y="3856797"/>
            <a:ext cx="1136110" cy="1152128"/>
          </a:xfrm>
          <a:prstGeom prst="bent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 name="曲折矢印 14"/>
          <p:cNvSpPr/>
          <p:nvPr/>
        </p:nvSpPr>
        <p:spPr>
          <a:xfrm rot="5400000">
            <a:off x="5858611" y="1333391"/>
            <a:ext cx="1081494" cy="1224137"/>
          </a:xfrm>
          <a:prstGeom prst="bentArrow">
            <a:avLst>
              <a:gd name="adj1" fmla="val 29421"/>
              <a:gd name="adj2" fmla="val 25000"/>
              <a:gd name="adj3" fmla="val 25000"/>
              <a:gd name="adj4" fmla="val 43750"/>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曲折矢印 15"/>
          <p:cNvSpPr/>
          <p:nvPr/>
        </p:nvSpPr>
        <p:spPr>
          <a:xfrm rot="16200000">
            <a:off x="2156202" y="3783037"/>
            <a:ext cx="1081494" cy="1224137"/>
          </a:xfrm>
          <a:prstGeom prst="bentArrow">
            <a:avLst>
              <a:gd name="adj1" fmla="val 29421"/>
              <a:gd name="adj2" fmla="val 25000"/>
              <a:gd name="adj3" fmla="val 25000"/>
              <a:gd name="adj4" fmla="val 43750"/>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 name="三角形 43"/>
          <p:cNvSpPr/>
          <p:nvPr/>
        </p:nvSpPr>
        <p:spPr>
          <a:xfrm>
            <a:off x="3348893" y="5076609"/>
            <a:ext cx="2468020" cy="1372476"/>
          </a:xfrm>
          <a:prstGeom prst="triangle">
            <a:avLst/>
          </a:prstGeom>
          <a:gradFill flip="none" rotWithShape="1">
            <a:gsLst>
              <a:gs pos="0">
                <a:srgbClr val="0432FF"/>
              </a:gs>
              <a:gs pos="57000">
                <a:srgbClr val="33ACBD">
                  <a:tint val="44500"/>
                  <a:satMod val="160000"/>
                </a:srgbClr>
              </a:gs>
              <a:gs pos="100000">
                <a:schemeClr val="bg1"/>
              </a:gs>
            </a:gsLst>
            <a:lin ang="5400000" scaled="1"/>
            <a:tileRect/>
          </a:gra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22" name="図 21" descr="imgres.jpg"/>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400487" y="5905438"/>
            <a:ext cx="792088" cy="543647"/>
          </a:xfrm>
          <a:prstGeom prst="rect">
            <a:avLst/>
          </a:prstGeom>
          <a:effectLst>
            <a:outerShdw blurRad="50800" dist="38100" dir="2700000" algn="tl" rotWithShape="0">
              <a:prstClr val="black">
                <a:alpha val="40000"/>
              </a:prstClr>
            </a:outerShdw>
          </a:effectLst>
        </p:spPr>
      </p:pic>
      <p:grpSp>
        <p:nvGrpSpPr>
          <p:cNvPr id="23" name="図形グループ 22"/>
          <p:cNvGrpSpPr/>
          <p:nvPr/>
        </p:nvGrpSpPr>
        <p:grpSpPr>
          <a:xfrm>
            <a:off x="4253517" y="5886039"/>
            <a:ext cx="499492" cy="545661"/>
            <a:chOff x="4000500" y="1182650"/>
            <a:chExt cx="499492" cy="545661"/>
          </a:xfrm>
        </p:grpSpPr>
        <p:sp>
          <p:nvSpPr>
            <p:cNvPr id="24" name="角丸四角形 23"/>
            <p:cNvSpPr/>
            <p:nvPr/>
          </p:nvSpPr>
          <p:spPr>
            <a:xfrm>
              <a:off x="4000500" y="1182650"/>
              <a:ext cx="499492" cy="545661"/>
            </a:xfrm>
            <a:prstGeom prst="roundRect">
              <a:avLst>
                <a:gd name="adj" fmla="val 10310"/>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正方形/長方形 24"/>
            <p:cNvSpPr/>
            <p:nvPr/>
          </p:nvSpPr>
          <p:spPr>
            <a:xfrm>
              <a:off x="4070350" y="1234549"/>
              <a:ext cx="368300" cy="283127"/>
            </a:xfrm>
            <a:prstGeom prst="rect">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a:solidFill>
                    <a:srgbClr val="FFFFFF"/>
                  </a:solidFill>
                  <a:latin typeface="ＭＳ Ｐゴシック"/>
                  <a:ea typeface="ＭＳ Ｐゴシック"/>
                  <a:cs typeface="ＭＳ Ｐゴシック"/>
                </a:rPr>
                <a:t>263</a:t>
              </a:r>
            </a:p>
            <a:p>
              <a:pPr algn="ctr"/>
              <a:r>
                <a:rPr kumimoji="1" lang="en-US" altLang="ja-JP" sz="800" dirty="0">
                  <a:solidFill>
                    <a:srgbClr val="FFFFFF"/>
                  </a:solidFill>
                  <a:latin typeface="ＭＳ Ｐゴシック"/>
                  <a:ea typeface="ＭＳ Ｐゴシック"/>
                  <a:cs typeface="ＭＳ Ｐゴシック"/>
                </a:rPr>
                <a:t>Kw</a:t>
              </a:r>
              <a:endParaRPr kumimoji="1" lang="ja-JP" altLang="en-US" sz="800" dirty="0">
                <a:solidFill>
                  <a:srgbClr val="FFFFFF"/>
                </a:solidFill>
                <a:latin typeface="ＭＳ Ｐゴシック"/>
                <a:ea typeface="ＭＳ Ｐゴシック"/>
                <a:cs typeface="ＭＳ Ｐゴシック"/>
              </a:endParaRPr>
            </a:p>
          </p:txBody>
        </p:sp>
        <p:sp>
          <p:nvSpPr>
            <p:cNvPr id="26" name="テキスト ボックス 25"/>
            <p:cNvSpPr txBox="1"/>
            <p:nvPr/>
          </p:nvSpPr>
          <p:spPr>
            <a:xfrm>
              <a:off x="4000500" y="1511573"/>
              <a:ext cx="497352" cy="215444"/>
            </a:xfrm>
            <a:prstGeom prst="rect">
              <a:avLst/>
            </a:prstGeom>
            <a:noFill/>
          </p:spPr>
          <p:txBody>
            <a:bodyPr wrap="none" rtlCol="0">
              <a:spAutoFit/>
            </a:bodyPr>
            <a:lstStyle/>
            <a:p>
              <a:pPr algn="ctr"/>
              <a:r>
                <a:rPr kumimoji="1" lang="en-US" altLang="ja-JP" sz="800" dirty="0">
                  <a:solidFill>
                    <a:schemeClr val="bg1"/>
                  </a:solidFill>
                </a:rPr>
                <a:t>○×</a:t>
              </a:r>
              <a:r>
                <a:rPr kumimoji="1" lang="ja-JP" altLang="en-US" sz="800" dirty="0">
                  <a:solidFill>
                    <a:schemeClr val="bg1"/>
                  </a:solidFill>
                </a:rPr>
                <a:t>電力</a:t>
              </a:r>
            </a:p>
          </p:txBody>
        </p:sp>
      </p:grpSp>
      <p:grpSp>
        <p:nvGrpSpPr>
          <p:cNvPr id="27" name="図形グループ 26"/>
          <p:cNvGrpSpPr/>
          <p:nvPr/>
        </p:nvGrpSpPr>
        <p:grpSpPr>
          <a:xfrm>
            <a:off x="4820719" y="5886039"/>
            <a:ext cx="499492" cy="545661"/>
            <a:chOff x="6373788" y="4940591"/>
            <a:chExt cx="499492" cy="545661"/>
          </a:xfrm>
        </p:grpSpPr>
        <p:sp>
          <p:nvSpPr>
            <p:cNvPr id="28" name="角丸四角形 27"/>
            <p:cNvSpPr/>
            <p:nvPr/>
          </p:nvSpPr>
          <p:spPr>
            <a:xfrm>
              <a:off x="6373788" y="4940591"/>
              <a:ext cx="499492" cy="545661"/>
            </a:xfrm>
            <a:prstGeom prst="roundRect">
              <a:avLst>
                <a:gd name="adj" fmla="val 10310"/>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円/楕円 28"/>
            <p:cNvSpPr/>
            <p:nvPr/>
          </p:nvSpPr>
          <p:spPr>
            <a:xfrm>
              <a:off x="6461324" y="5001223"/>
              <a:ext cx="328940" cy="334540"/>
            </a:xfrm>
            <a:prstGeom prst="ellipse">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 name="角丸四角形 29"/>
            <p:cNvSpPr/>
            <p:nvPr/>
          </p:nvSpPr>
          <p:spPr>
            <a:xfrm>
              <a:off x="6517804" y="5068906"/>
              <a:ext cx="45719" cy="197839"/>
            </a:xfrm>
            <a:prstGeom prst="roundRect">
              <a:avLst>
                <a:gd name="adj" fmla="val 10310"/>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1" name="図形グループ 30"/>
          <p:cNvGrpSpPr/>
          <p:nvPr/>
        </p:nvGrpSpPr>
        <p:grpSpPr>
          <a:xfrm>
            <a:off x="5252519" y="5949539"/>
            <a:ext cx="499492" cy="445407"/>
            <a:chOff x="6805588" y="5004091"/>
            <a:chExt cx="499492" cy="445407"/>
          </a:xfrm>
        </p:grpSpPr>
        <p:sp>
          <p:nvSpPr>
            <p:cNvPr id="32" name="台形 31"/>
            <p:cNvSpPr/>
            <p:nvPr/>
          </p:nvSpPr>
          <p:spPr>
            <a:xfrm>
              <a:off x="6945288" y="5350626"/>
              <a:ext cx="214536" cy="98872"/>
            </a:xfrm>
            <a:prstGeom prst="trapezoid">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 name="角丸四角形 32"/>
            <p:cNvSpPr/>
            <p:nvPr/>
          </p:nvSpPr>
          <p:spPr>
            <a:xfrm>
              <a:off x="6805588" y="5004091"/>
              <a:ext cx="499492" cy="365585"/>
            </a:xfrm>
            <a:prstGeom prst="roundRect">
              <a:avLst>
                <a:gd name="adj" fmla="val 10310"/>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4" name="角丸四角形 33"/>
            <p:cNvSpPr/>
            <p:nvPr/>
          </p:nvSpPr>
          <p:spPr>
            <a:xfrm>
              <a:off x="6856388" y="5049640"/>
              <a:ext cx="400844" cy="275990"/>
            </a:xfrm>
            <a:prstGeom prst="roundRect">
              <a:avLst>
                <a:gd name="adj" fmla="val 10310"/>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86" name="テキスト ボックス 85"/>
          <p:cNvSpPr txBox="1"/>
          <p:nvPr/>
        </p:nvSpPr>
        <p:spPr>
          <a:xfrm>
            <a:off x="1064137" y="924867"/>
            <a:ext cx="2259721" cy="276999"/>
          </a:xfrm>
          <a:prstGeom prst="rect">
            <a:avLst/>
          </a:prstGeom>
          <a:noFill/>
          <a:effectLst>
            <a:outerShdw blurRad="50800" dist="38100" dir="2700000" algn="tl" rotWithShape="0">
              <a:prstClr val="black">
                <a:alpha val="40000"/>
              </a:prstClr>
            </a:outerShdw>
          </a:effectLst>
        </p:spPr>
        <p:txBody>
          <a:bodyPr wrap="none" rtlCol="0">
            <a:spAutoFit/>
          </a:bodyPr>
          <a:lstStyle/>
          <a:p>
            <a:r>
              <a:rPr kumimoji="1" lang="ja-JP" altLang="en-US" sz="1200" b="1" dirty="0">
                <a:solidFill>
                  <a:srgbClr val="1F33E8"/>
                </a:solidFill>
                <a:latin typeface="メイリオ"/>
                <a:ea typeface="メイリオ"/>
                <a:cs typeface="メイリオ"/>
              </a:rPr>
              <a:t>サイバー世界／</a:t>
            </a:r>
            <a:r>
              <a:rPr kumimoji="1" lang="en-US" altLang="ja-JP" sz="1200" b="1" dirty="0">
                <a:solidFill>
                  <a:srgbClr val="1F33E8"/>
                </a:solidFill>
                <a:latin typeface="メイリオ"/>
                <a:ea typeface="メイリオ"/>
                <a:cs typeface="メイリオ"/>
              </a:rPr>
              <a:t>Cyber World</a:t>
            </a:r>
            <a:endParaRPr kumimoji="1" lang="ja-JP" altLang="en-US" sz="1200" b="1" dirty="0">
              <a:solidFill>
                <a:srgbClr val="1F33E8"/>
              </a:solidFill>
              <a:latin typeface="メイリオ"/>
              <a:ea typeface="メイリオ"/>
              <a:cs typeface="メイリオ"/>
            </a:endParaRPr>
          </a:p>
        </p:txBody>
      </p:sp>
      <p:sp>
        <p:nvSpPr>
          <p:cNvPr id="87" name="テキスト ボックス 86"/>
          <p:cNvSpPr txBox="1"/>
          <p:nvPr/>
        </p:nvSpPr>
        <p:spPr>
          <a:xfrm>
            <a:off x="5951055" y="5149741"/>
            <a:ext cx="2143086" cy="276999"/>
          </a:xfrm>
          <a:prstGeom prst="rect">
            <a:avLst/>
          </a:prstGeom>
          <a:noFill/>
          <a:effectLst>
            <a:outerShdw blurRad="50800" dist="38100" dir="2700000" algn="tl" rotWithShape="0">
              <a:prstClr val="black">
                <a:alpha val="40000"/>
              </a:prstClr>
            </a:outerShdw>
          </a:effectLst>
        </p:spPr>
        <p:txBody>
          <a:bodyPr wrap="none" rtlCol="0">
            <a:spAutoFit/>
          </a:bodyPr>
          <a:lstStyle/>
          <a:p>
            <a:pPr algn="r"/>
            <a:r>
              <a:rPr kumimoji="1" lang="ja-JP" altLang="en-US" sz="1200" b="1" dirty="0">
                <a:solidFill>
                  <a:schemeClr val="accent3">
                    <a:lumMod val="50000"/>
                  </a:schemeClr>
                </a:solidFill>
                <a:latin typeface="メイリオ"/>
                <a:ea typeface="メイリオ"/>
                <a:cs typeface="メイリオ"/>
              </a:rPr>
              <a:t>現実世界／</a:t>
            </a:r>
            <a:r>
              <a:rPr kumimoji="1" lang="en-US" altLang="ja-JP" sz="1200" b="1" dirty="0">
                <a:solidFill>
                  <a:schemeClr val="accent3">
                    <a:lumMod val="50000"/>
                  </a:schemeClr>
                </a:solidFill>
                <a:latin typeface="メイリオ"/>
                <a:ea typeface="メイリオ"/>
                <a:cs typeface="メイリオ"/>
              </a:rPr>
              <a:t>Physical World</a:t>
            </a:r>
            <a:endParaRPr kumimoji="1" lang="ja-JP" altLang="en-US" sz="1200" b="1" dirty="0">
              <a:solidFill>
                <a:schemeClr val="accent3">
                  <a:lumMod val="50000"/>
                </a:schemeClr>
              </a:solidFill>
              <a:latin typeface="メイリオ"/>
              <a:ea typeface="メイリオ"/>
              <a:cs typeface="メイリオ"/>
            </a:endParaRPr>
          </a:p>
        </p:txBody>
      </p:sp>
      <p:sp>
        <p:nvSpPr>
          <p:cNvPr id="9" name="右矢印 8">
            <a:extLst>
              <a:ext uri="{FF2B5EF4-FFF2-40B4-BE49-F238E27FC236}">
                <a16:creationId xmlns:a16="http://schemas.microsoft.com/office/drawing/2014/main" id="{9CFBD7FD-A75A-3793-C74A-26FC2BDD7CFD}"/>
              </a:ext>
            </a:extLst>
          </p:cNvPr>
          <p:cNvSpPr/>
          <p:nvPr/>
        </p:nvSpPr>
        <p:spPr>
          <a:xfrm>
            <a:off x="3560956" y="2817813"/>
            <a:ext cx="2045799" cy="672439"/>
          </a:xfrm>
          <a:prstGeom prst="right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35" name="図形グループ 34"/>
          <p:cNvGrpSpPr/>
          <p:nvPr/>
        </p:nvGrpSpPr>
        <p:grpSpPr>
          <a:xfrm>
            <a:off x="4380798" y="3271152"/>
            <a:ext cx="382404" cy="808261"/>
            <a:chOff x="1946324" y="4125162"/>
            <a:chExt cx="969964" cy="2007872"/>
          </a:xfrm>
        </p:grpSpPr>
        <p:sp>
          <p:nvSpPr>
            <p:cNvPr id="36" name="円/楕円 35"/>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 name="フローチャート: 論理積ゲート 3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43" name="下矢印 42"/>
          <p:cNvSpPr/>
          <p:nvPr/>
        </p:nvSpPr>
        <p:spPr>
          <a:xfrm>
            <a:off x="4267497" y="2297882"/>
            <a:ext cx="591315" cy="910294"/>
          </a:xfrm>
          <a:prstGeom prst="downArrow">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304941883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グループ化 19">
            <a:extLst>
              <a:ext uri="{FF2B5EF4-FFF2-40B4-BE49-F238E27FC236}">
                <a16:creationId xmlns:a16="http://schemas.microsoft.com/office/drawing/2014/main" id="{7EDADA94-6077-EB42-8FC8-7C0509BA4CBF}"/>
              </a:ext>
            </a:extLst>
          </p:cNvPr>
          <p:cNvGrpSpPr/>
          <p:nvPr/>
        </p:nvGrpSpPr>
        <p:grpSpPr>
          <a:xfrm>
            <a:off x="156822" y="1085022"/>
            <a:ext cx="8830351" cy="2676918"/>
            <a:chOff x="156822" y="1085022"/>
            <a:chExt cx="8830351" cy="2676918"/>
          </a:xfrm>
        </p:grpSpPr>
        <p:sp>
          <p:nvSpPr>
            <p:cNvPr id="6" name="正方形/長方形 5">
              <a:extLst>
                <a:ext uri="{FF2B5EF4-FFF2-40B4-BE49-F238E27FC236}">
                  <a16:creationId xmlns:a16="http://schemas.microsoft.com/office/drawing/2014/main" id="{7B655B51-6D54-D940-B88E-287C9D9DD0F2}"/>
                </a:ext>
              </a:extLst>
            </p:cNvPr>
            <p:cNvSpPr/>
            <p:nvPr/>
          </p:nvSpPr>
          <p:spPr>
            <a:xfrm>
              <a:off x="156822" y="2267043"/>
              <a:ext cx="8830351" cy="1494897"/>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テキスト ボックス 9">
              <a:extLst>
                <a:ext uri="{FF2B5EF4-FFF2-40B4-BE49-F238E27FC236}">
                  <a16:creationId xmlns:a16="http://schemas.microsoft.com/office/drawing/2014/main" id="{3E450E80-D14B-7743-9F26-BDBCBF1C049D}"/>
                </a:ext>
              </a:extLst>
            </p:cNvPr>
            <p:cNvSpPr txBox="1"/>
            <p:nvPr/>
          </p:nvSpPr>
          <p:spPr>
            <a:xfrm>
              <a:off x="1524534" y="2657047"/>
              <a:ext cx="6094938" cy="1015663"/>
            </a:xfrm>
            <a:prstGeom prst="rect">
              <a:avLst/>
            </a:prstGeom>
            <a:noFill/>
          </p:spPr>
          <p:txBody>
            <a:bodyPr wrap="none" rtlCol="0">
              <a:spAutoFit/>
            </a:bodyPr>
            <a:lstStyle/>
            <a:p>
              <a:pPr algn="ctr"/>
              <a:r>
                <a:rPr kumimoji="1" lang="ja-JP" altLang="en-US" sz="4000" b="1">
                  <a:solidFill>
                    <a:srgbClr val="0052FF"/>
                  </a:solidFill>
                  <a:latin typeface="Meiryo" panose="020B0604030504040204" pitchFamily="34" charset="-128"/>
                  <a:ea typeface="Meiryo" panose="020B0604030504040204" pitchFamily="34" charset="-128"/>
                </a:rPr>
                <a:t>デジタル</a:t>
              </a:r>
              <a:endParaRPr lang="en-US" altLang="ja-JP" sz="4000" b="1" dirty="0">
                <a:solidFill>
                  <a:srgbClr val="0052FF"/>
                </a:solidFill>
                <a:latin typeface="Meiryo" panose="020B0604030504040204" pitchFamily="34" charset="-128"/>
                <a:ea typeface="Meiryo" panose="020B0604030504040204" pitchFamily="34" charset="-128"/>
              </a:endParaRPr>
            </a:p>
            <a:p>
              <a:pPr algn="ctr"/>
              <a:r>
                <a:rPr kumimoji="1" lang="en-US" altLang="ja-JP" sz="2000" dirty="0">
                  <a:solidFill>
                    <a:srgbClr val="0052FF"/>
                  </a:solidFill>
                  <a:latin typeface="Meiryo" panose="020B0604030504040204" pitchFamily="34" charset="-128"/>
                  <a:ea typeface="Meiryo" panose="020B0604030504040204" pitchFamily="34" charset="-128"/>
                </a:rPr>
                <a:t>IT</a:t>
              </a:r>
              <a:r>
                <a:rPr kumimoji="1" lang="ja-JP" altLang="en-US" sz="2000">
                  <a:solidFill>
                    <a:srgbClr val="0052FF"/>
                  </a:solidFill>
                  <a:latin typeface="Meiryo" panose="020B0604030504040204" pitchFamily="34" charset="-128"/>
                  <a:ea typeface="Meiryo" panose="020B0604030504040204" pitchFamily="34" charset="-128"/>
                </a:rPr>
                <a:t>を使って価値を生みだす社会やビジネスの</a:t>
              </a:r>
              <a:r>
                <a:rPr kumimoji="1" lang="ja-JP" altLang="en-US" sz="2000" b="1" u="sng">
                  <a:solidFill>
                    <a:srgbClr val="0052FF"/>
                  </a:solidFill>
                  <a:latin typeface="Meiryo" panose="020B0604030504040204" pitchFamily="34" charset="-128"/>
                  <a:ea typeface="Meiryo" panose="020B0604030504040204" pitchFamily="34" charset="-128"/>
                </a:rPr>
                <a:t>仕組み</a:t>
              </a:r>
              <a:endParaRPr kumimoji="1" lang="en-US" altLang="ja-JP" sz="2000" b="1" u="sng" dirty="0">
                <a:solidFill>
                  <a:srgbClr val="0052FF"/>
                </a:solidFill>
                <a:latin typeface="Meiryo" panose="020B0604030504040204" pitchFamily="34" charset="-128"/>
                <a:ea typeface="Meiryo" panose="020B0604030504040204" pitchFamily="34" charset="-128"/>
              </a:endParaRPr>
            </a:p>
          </p:txBody>
        </p:sp>
        <p:pic>
          <p:nvPicPr>
            <p:cNvPr id="14" name="図 13">
              <a:extLst>
                <a:ext uri="{FF2B5EF4-FFF2-40B4-BE49-F238E27FC236}">
                  <a16:creationId xmlns:a16="http://schemas.microsoft.com/office/drawing/2014/main" id="{C2FA002D-CAFA-F341-A8A9-010ADFB11E93}"/>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003671" y="1297361"/>
              <a:ext cx="909797" cy="909797"/>
            </a:xfrm>
            <a:prstGeom prst="rect">
              <a:avLst/>
            </a:prstGeom>
          </p:spPr>
        </p:pic>
        <p:pic>
          <p:nvPicPr>
            <p:cNvPr id="15" name="図 14">
              <a:extLst>
                <a:ext uri="{FF2B5EF4-FFF2-40B4-BE49-F238E27FC236}">
                  <a16:creationId xmlns:a16="http://schemas.microsoft.com/office/drawing/2014/main" id="{C274CB07-C1D1-9646-89F3-77D11AAEDCA2}"/>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285276" y="1085022"/>
              <a:ext cx="1191286" cy="1191286"/>
            </a:xfrm>
            <a:prstGeom prst="rect">
              <a:avLst/>
            </a:prstGeom>
          </p:spPr>
        </p:pic>
        <p:pic>
          <p:nvPicPr>
            <p:cNvPr id="16" name="図 15">
              <a:extLst>
                <a:ext uri="{FF2B5EF4-FFF2-40B4-BE49-F238E27FC236}">
                  <a16:creationId xmlns:a16="http://schemas.microsoft.com/office/drawing/2014/main" id="{E611CBEC-7052-374E-9B78-AC74992FDBA6}"/>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490158" y="1174659"/>
              <a:ext cx="1171467" cy="1171467"/>
            </a:xfrm>
            <a:prstGeom prst="rect">
              <a:avLst/>
            </a:prstGeom>
          </p:spPr>
        </p:pic>
        <p:pic>
          <p:nvPicPr>
            <p:cNvPr id="18" name="図 17">
              <a:extLst>
                <a:ext uri="{FF2B5EF4-FFF2-40B4-BE49-F238E27FC236}">
                  <a16:creationId xmlns:a16="http://schemas.microsoft.com/office/drawing/2014/main" id="{58B97457-8538-EF45-941A-97FD14867593}"/>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872721" y="1117876"/>
              <a:ext cx="1221278" cy="1221278"/>
            </a:xfrm>
            <a:prstGeom prst="rect">
              <a:avLst/>
            </a:prstGeom>
          </p:spPr>
        </p:pic>
        <p:pic>
          <p:nvPicPr>
            <p:cNvPr id="19" name="図 18">
              <a:extLst>
                <a:ext uri="{FF2B5EF4-FFF2-40B4-BE49-F238E27FC236}">
                  <a16:creationId xmlns:a16="http://schemas.microsoft.com/office/drawing/2014/main" id="{652E3576-042D-D447-9C78-9D256265DFC9}"/>
                </a:ext>
              </a:extLst>
            </p:cNvPr>
            <p:cNvPicPr>
              <a:picLocks noChangeAspect="1"/>
            </p:cNvPicPr>
            <p:nvPr/>
          </p:nvPicPr>
          <p:blipFill>
            <a:blip r:embed="rId6">
              <a:clrChange>
                <a:clrFrom>
                  <a:srgbClr val="FFFFFF"/>
                </a:clrFrom>
                <a:clrTo>
                  <a:srgbClr val="FFFFFF">
                    <a:alpha val="0"/>
                  </a:srgbClr>
                </a:clrTo>
              </a:clrChange>
            </a:blip>
            <a:stretch>
              <a:fillRect/>
            </a:stretch>
          </p:blipFill>
          <p:spPr>
            <a:xfrm>
              <a:off x="6919051" y="1126294"/>
              <a:ext cx="1398557" cy="1398557"/>
            </a:xfrm>
            <a:prstGeom prst="rect">
              <a:avLst/>
            </a:prstGeom>
          </p:spPr>
        </p:pic>
      </p:grpSp>
      <p:sp>
        <p:nvSpPr>
          <p:cNvPr id="2" name="タイトル 1">
            <a:extLst>
              <a:ext uri="{FF2B5EF4-FFF2-40B4-BE49-F238E27FC236}">
                <a16:creationId xmlns:a16="http://schemas.microsoft.com/office/drawing/2014/main" id="{992A4E2B-D3DA-BF4D-9B7A-24E81832C0D9}"/>
              </a:ext>
            </a:extLst>
          </p:cNvPr>
          <p:cNvSpPr>
            <a:spLocks noGrp="1"/>
          </p:cNvSpPr>
          <p:nvPr>
            <p:ph type="title"/>
          </p:nvPr>
        </p:nvSpPr>
        <p:spPr/>
        <p:txBody>
          <a:bodyPr/>
          <a:lstStyle/>
          <a:p>
            <a:r>
              <a:rPr kumimoji="1" lang="ja-JP" altLang="en-US"/>
              <a:t>デジタル：</a:t>
            </a:r>
            <a:r>
              <a:rPr kumimoji="1" lang="en-US" altLang="ja-JP" dirty="0"/>
              <a:t>IT</a:t>
            </a:r>
            <a:r>
              <a:rPr kumimoji="1" lang="ja-JP" altLang="en-US"/>
              <a:t>を使って価値を生みだす仕組み</a:t>
            </a:r>
          </a:p>
        </p:txBody>
      </p:sp>
      <p:sp>
        <p:nvSpPr>
          <p:cNvPr id="3" name="正方形/長方形 2">
            <a:extLst>
              <a:ext uri="{FF2B5EF4-FFF2-40B4-BE49-F238E27FC236}">
                <a16:creationId xmlns:a16="http://schemas.microsoft.com/office/drawing/2014/main" id="{D5BB0703-76A5-6144-BC23-98FC7466D5F2}"/>
              </a:ext>
            </a:extLst>
          </p:cNvPr>
          <p:cNvSpPr/>
          <p:nvPr/>
        </p:nvSpPr>
        <p:spPr>
          <a:xfrm>
            <a:off x="156300" y="3868301"/>
            <a:ext cx="8830351" cy="1494897"/>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テキスト ボックス 3">
            <a:extLst>
              <a:ext uri="{FF2B5EF4-FFF2-40B4-BE49-F238E27FC236}">
                <a16:creationId xmlns:a16="http://schemas.microsoft.com/office/drawing/2014/main" id="{180C4691-9685-B84E-BDC2-D9ACF55B7907}"/>
              </a:ext>
            </a:extLst>
          </p:cNvPr>
          <p:cNvSpPr txBox="1"/>
          <p:nvPr/>
        </p:nvSpPr>
        <p:spPr>
          <a:xfrm>
            <a:off x="348215" y="3994367"/>
            <a:ext cx="8447567" cy="1015663"/>
          </a:xfrm>
          <a:prstGeom prst="rect">
            <a:avLst/>
          </a:prstGeom>
          <a:noFill/>
        </p:spPr>
        <p:txBody>
          <a:bodyPr wrap="square" rtlCol="0">
            <a:spAutoFit/>
          </a:bodyPr>
          <a:lstStyle/>
          <a:p>
            <a:pPr algn="ctr"/>
            <a:r>
              <a:rPr kumimoji="1" lang="en-US" altLang="ja-JP" sz="4000" b="1" dirty="0">
                <a:solidFill>
                  <a:schemeClr val="bg1"/>
                </a:solidFill>
                <a:latin typeface="Meiryo" panose="020B0604030504040204" pitchFamily="34" charset="-128"/>
                <a:ea typeface="Meiryo" panose="020B0604030504040204" pitchFamily="34" charset="-128"/>
              </a:rPr>
              <a:t>IT</a:t>
            </a:r>
            <a:r>
              <a:rPr kumimoji="1" lang="ja-JP" altLang="en-US" sz="2400">
                <a:solidFill>
                  <a:schemeClr val="bg1"/>
                </a:solidFill>
                <a:latin typeface="Meiryo" panose="020B0604030504040204" pitchFamily="34" charset="-128"/>
                <a:ea typeface="Meiryo" panose="020B0604030504040204" pitchFamily="34" charset="-128"/>
              </a:rPr>
              <a:t>（あるいは</a:t>
            </a:r>
            <a:r>
              <a:rPr kumimoji="1" lang="en-US" altLang="ja-JP" sz="2400" dirty="0">
                <a:solidFill>
                  <a:schemeClr val="bg1"/>
                </a:solidFill>
                <a:latin typeface="Meiryo" panose="020B0604030504040204" pitchFamily="34" charset="-128"/>
                <a:ea typeface="Meiryo" panose="020B0604030504040204" pitchFamily="34" charset="-128"/>
              </a:rPr>
              <a:t>ICT</a:t>
            </a:r>
            <a:r>
              <a:rPr kumimoji="1" lang="ja-JP" altLang="en-US" sz="2400">
                <a:solidFill>
                  <a:schemeClr val="bg1"/>
                </a:solidFill>
                <a:latin typeface="Meiryo" panose="020B0604030504040204" pitchFamily="34" charset="-128"/>
                <a:ea typeface="Meiryo" panose="020B0604030504040204" pitchFamily="34" charset="-128"/>
              </a:rPr>
              <a:t>）</a:t>
            </a:r>
            <a:endParaRPr kumimoji="1" lang="en-US" altLang="ja-JP" sz="2400" dirty="0">
              <a:solidFill>
                <a:schemeClr val="bg1"/>
              </a:solidFill>
              <a:latin typeface="Meiryo" panose="020B0604030504040204" pitchFamily="34" charset="-128"/>
              <a:ea typeface="Meiryo" panose="020B0604030504040204" pitchFamily="34" charset="-128"/>
            </a:endParaRPr>
          </a:p>
          <a:p>
            <a:pPr algn="ctr"/>
            <a:r>
              <a:rPr kumimoji="1" lang="ja-JP" altLang="en-US" sz="2000">
                <a:solidFill>
                  <a:schemeClr val="bg1"/>
                </a:solidFill>
                <a:latin typeface="Meiryo" panose="020B0604030504040204" pitchFamily="34" charset="-128"/>
                <a:ea typeface="Meiryo" panose="020B0604030504040204" pitchFamily="34" charset="-128"/>
              </a:rPr>
              <a:t>コンピューターやネットワークを実現しそれを活用するための</a:t>
            </a:r>
            <a:r>
              <a:rPr kumimoji="1" lang="ja-JP" altLang="en-US" sz="2000" b="1" u="sng">
                <a:solidFill>
                  <a:schemeClr val="bg1"/>
                </a:solidFill>
                <a:latin typeface="Meiryo" panose="020B0604030504040204" pitchFamily="34" charset="-128"/>
                <a:ea typeface="Meiryo" panose="020B0604030504040204" pitchFamily="34" charset="-128"/>
              </a:rPr>
              <a:t>技術</a:t>
            </a:r>
          </a:p>
        </p:txBody>
      </p:sp>
      <p:grpSp>
        <p:nvGrpSpPr>
          <p:cNvPr id="57" name="グループ化 56">
            <a:extLst>
              <a:ext uri="{FF2B5EF4-FFF2-40B4-BE49-F238E27FC236}">
                <a16:creationId xmlns:a16="http://schemas.microsoft.com/office/drawing/2014/main" id="{5A2B0D0D-CD8E-F946-A5FC-B0207BD79481}"/>
              </a:ext>
            </a:extLst>
          </p:cNvPr>
          <p:cNvGrpSpPr/>
          <p:nvPr/>
        </p:nvGrpSpPr>
        <p:grpSpPr>
          <a:xfrm>
            <a:off x="6400800" y="2603144"/>
            <a:ext cx="2133600" cy="428173"/>
            <a:chOff x="6400800" y="2603144"/>
            <a:chExt cx="2133600" cy="428173"/>
          </a:xfrm>
        </p:grpSpPr>
        <p:sp>
          <p:nvSpPr>
            <p:cNvPr id="55" name="四角形吹き出し 54">
              <a:extLst>
                <a:ext uri="{FF2B5EF4-FFF2-40B4-BE49-F238E27FC236}">
                  <a16:creationId xmlns:a16="http://schemas.microsoft.com/office/drawing/2014/main" id="{E4A668D8-EEB4-F247-B62E-E14314D7EA5E}"/>
                </a:ext>
              </a:extLst>
            </p:cNvPr>
            <p:cNvSpPr/>
            <p:nvPr/>
          </p:nvSpPr>
          <p:spPr>
            <a:xfrm>
              <a:off x="6400800" y="2603144"/>
              <a:ext cx="2133600" cy="428173"/>
            </a:xfrm>
            <a:prstGeom prst="wedgeRectCallout">
              <a:avLst>
                <a:gd name="adj1" fmla="val -78806"/>
                <a:gd name="adj2" fmla="val -1250"/>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6" name="テキスト ボックス 55">
              <a:extLst>
                <a:ext uri="{FF2B5EF4-FFF2-40B4-BE49-F238E27FC236}">
                  <a16:creationId xmlns:a16="http://schemas.microsoft.com/office/drawing/2014/main" id="{FE3BC0B6-2DA0-9247-B791-7958B75724B8}"/>
                </a:ext>
              </a:extLst>
            </p:cNvPr>
            <p:cNvSpPr txBox="1"/>
            <p:nvPr/>
          </p:nvSpPr>
          <p:spPr>
            <a:xfrm>
              <a:off x="6567353" y="2661985"/>
              <a:ext cx="1800493" cy="369332"/>
            </a:xfrm>
            <a:prstGeom prst="rect">
              <a:avLst/>
            </a:prstGeom>
            <a:noFill/>
          </p:spPr>
          <p:txBody>
            <a:bodyPr wrap="none" rtlCol="0">
              <a:spAutoFit/>
            </a:bodyPr>
            <a:lstStyle/>
            <a:p>
              <a:pPr algn="ctr"/>
              <a:r>
                <a:rPr kumimoji="1" lang="ja-JP" altLang="en-US" b="1">
                  <a:solidFill>
                    <a:schemeClr val="bg1"/>
                  </a:solidFill>
                  <a:latin typeface="Meiryo" panose="020B0604030504040204" pitchFamily="34" charset="-128"/>
                  <a:ea typeface="Meiryo" panose="020B0604030504040204" pitchFamily="34" charset="-128"/>
                </a:rPr>
                <a:t>技術力</a:t>
              </a:r>
              <a:r>
                <a:rPr kumimoji="1" lang="en-US" altLang="ja-JP" dirty="0">
                  <a:solidFill>
                    <a:schemeClr val="bg1"/>
                  </a:solidFill>
                  <a:latin typeface="Meiryo" panose="020B0604030504040204" pitchFamily="34" charset="-128"/>
                  <a:ea typeface="Meiryo" panose="020B0604030504040204" pitchFamily="34" charset="-128"/>
                </a:rPr>
                <a:t>×</a:t>
              </a:r>
              <a:r>
                <a:rPr kumimoji="1" lang="ja-JP" altLang="en-US" b="1">
                  <a:solidFill>
                    <a:schemeClr val="bg1"/>
                  </a:solidFill>
                  <a:latin typeface="Meiryo" panose="020B0604030504040204" pitchFamily="34" charset="-128"/>
                  <a:ea typeface="Meiryo" panose="020B0604030504040204" pitchFamily="34" charset="-128"/>
                </a:rPr>
                <a:t>人間力</a:t>
              </a:r>
            </a:p>
          </p:txBody>
        </p:sp>
      </p:grpSp>
      <p:pic>
        <p:nvPicPr>
          <p:cNvPr id="8" name="図 7">
            <a:extLst>
              <a:ext uri="{FF2B5EF4-FFF2-40B4-BE49-F238E27FC236}">
                <a16:creationId xmlns:a16="http://schemas.microsoft.com/office/drawing/2014/main" id="{A3D91EB8-8598-5B49-BBB4-2887A11E0099}"/>
              </a:ext>
            </a:extLst>
          </p:cNvPr>
          <p:cNvPicPr>
            <a:picLocks noChangeAspect="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003671" y="5363198"/>
            <a:ext cx="1043997" cy="1043997"/>
          </a:xfrm>
          <a:prstGeom prst="rect">
            <a:avLst/>
          </a:prstGeom>
        </p:spPr>
      </p:pic>
      <p:pic>
        <p:nvPicPr>
          <p:cNvPr id="9" name="図 8">
            <a:extLst>
              <a:ext uri="{FF2B5EF4-FFF2-40B4-BE49-F238E27FC236}">
                <a16:creationId xmlns:a16="http://schemas.microsoft.com/office/drawing/2014/main" id="{F7708C61-9BE7-B146-8C8B-81387BA76FFF}"/>
              </a:ext>
            </a:extLst>
          </p:cNvPr>
          <p:cNvPicPr>
            <a:picLocks noChangeAspect="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526836" y="5363198"/>
            <a:ext cx="1043997" cy="1043997"/>
          </a:xfrm>
          <a:prstGeom prst="rect">
            <a:avLst/>
          </a:prstGeom>
        </p:spPr>
      </p:pic>
      <p:pic>
        <p:nvPicPr>
          <p:cNvPr id="11" name="図 10">
            <a:extLst>
              <a:ext uri="{FF2B5EF4-FFF2-40B4-BE49-F238E27FC236}">
                <a16:creationId xmlns:a16="http://schemas.microsoft.com/office/drawing/2014/main" id="{8A17D336-D2EF-7B4A-A5F2-11E08801552F}"/>
              </a:ext>
            </a:extLst>
          </p:cNvPr>
          <p:cNvPicPr>
            <a:picLocks noChangeAspect="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7096331" y="5354780"/>
            <a:ext cx="1043998" cy="1043998"/>
          </a:xfrm>
          <a:prstGeom prst="rect">
            <a:avLst/>
          </a:prstGeom>
        </p:spPr>
      </p:pic>
      <p:pic>
        <p:nvPicPr>
          <p:cNvPr id="12" name="図 11">
            <a:extLst>
              <a:ext uri="{FF2B5EF4-FFF2-40B4-BE49-F238E27FC236}">
                <a16:creationId xmlns:a16="http://schemas.microsoft.com/office/drawing/2014/main" id="{2A3A0F42-8D7F-D248-89C8-A3D72322F8F9}"/>
              </a:ext>
            </a:extLst>
          </p:cNvPr>
          <p:cNvPicPr>
            <a:picLocks noChangeAspect="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050001" y="5354780"/>
            <a:ext cx="1043998" cy="1043998"/>
          </a:xfrm>
          <a:prstGeom prst="rect">
            <a:avLst/>
          </a:prstGeom>
        </p:spPr>
      </p:pic>
      <p:pic>
        <p:nvPicPr>
          <p:cNvPr id="13" name="図 12">
            <a:extLst>
              <a:ext uri="{FF2B5EF4-FFF2-40B4-BE49-F238E27FC236}">
                <a16:creationId xmlns:a16="http://schemas.microsoft.com/office/drawing/2014/main" id="{07FA71C4-04ED-C946-B6D0-52EA1F462DDF}"/>
              </a:ext>
            </a:extLst>
          </p:cNvPr>
          <p:cNvPicPr>
            <a:picLocks noChangeAspect="1"/>
          </p:cNvPicPr>
          <p:nvPr/>
        </p:nvPicPr>
        <p:blipFill>
          <a:blip r:embed="rId11"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573166" y="5363198"/>
            <a:ext cx="1043998" cy="1043998"/>
          </a:xfrm>
          <a:prstGeom prst="rect">
            <a:avLst/>
          </a:prstGeom>
        </p:spPr>
      </p:pic>
      <p:grpSp>
        <p:nvGrpSpPr>
          <p:cNvPr id="35" name="グループ化 34">
            <a:extLst>
              <a:ext uri="{FF2B5EF4-FFF2-40B4-BE49-F238E27FC236}">
                <a16:creationId xmlns:a16="http://schemas.microsoft.com/office/drawing/2014/main" id="{DF1C4ED0-DD3B-934C-8A7D-4F8B309626D5}"/>
              </a:ext>
            </a:extLst>
          </p:cNvPr>
          <p:cNvGrpSpPr/>
          <p:nvPr/>
        </p:nvGrpSpPr>
        <p:grpSpPr>
          <a:xfrm>
            <a:off x="6400799" y="3937857"/>
            <a:ext cx="2133600" cy="428173"/>
            <a:chOff x="6400799" y="2603144"/>
            <a:chExt cx="2133600" cy="428173"/>
          </a:xfrm>
          <a:solidFill>
            <a:schemeClr val="accent3">
              <a:lumMod val="75000"/>
            </a:schemeClr>
          </a:solidFill>
        </p:grpSpPr>
        <p:sp>
          <p:nvSpPr>
            <p:cNvPr id="36" name="四角形吹き出し 35">
              <a:extLst>
                <a:ext uri="{FF2B5EF4-FFF2-40B4-BE49-F238E27FC236}">
                  <a16:creationId xmlns:a16="http://schemas.microsoft.com/office/drawing/2014/main" id="{7C18D422-2EDE-764A-A3CF-FE70B286839B}"/>
                </a:ext>
              </a:extLst>
            </p:cNvPr>
            <p:cNvSpPr/>
            <p:nvPr/>
          </p:nvSpPr>
          <p:spPr>
            <a:xfrm>
              <a:off x="6400799" y="2603144"/>
              <a:ext cx="2133600" cy="428173"/>
            </a:xfrm>
            <a:prstGeom prst="wedgeRectCallout">
              <a:avLst>
                <a:gd name="adj1" fmla="val -78806"/>
                <a:gd name="adj2" fmla="val -1250"/>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 name="テキスト ボックス 36">
              <a:extLst>
                <a:ext uri="{FF2B5EF4-FFF2-40B4-BE49-F238E27FC236}">
                  <a16:creationId xmlns:a16="http://schemas.microsoft.com/office/drawing/2014/main" id="{5E46AE02-B5C1-674F-9E57-5806B8790613}"/>
                </a:ext>
              </a:extLst>
            </p:cNvPr>
            <p:cNvSpPr txBox="1"/>
            <p:nvPr/>
          </p:nvSpPr>
          <p:spPr>
            <a:xfrm>
              <a:off x="7029018" y="2661985"/>
              <a:ext cx="877163" cy="369332"/>
            </a:xfrm>
            <a:prstGeom prst="rect">
              <a:avLst/>
            </a:prstGeom>
            <a:grpFill/>
          </p:spPr>
          <p:txBody>
            <a:bodyPr wrap="none" rtlCol="0">
              <a:spAutoFit/>
            </a:bodyPr>
            <a:lstStyle/>
            <a:p>
              <a:pPr algn="ctr"/>
              <a:r>
                <a:rPr kumimoji="1" lang="ja-JP" altLang="en-US" b="1">
                  <a:solidFill>
                    <a:schemeClr val="bg1"/>
                  </a:solidFill>
                  <a:latin typeface="Meiryo" panose="020B0604030504040204" pitchFamily="34" charset="-128"/>
                  <a:ea typeface="Meiryo" panose="020B0604030504040204" pitchFamily="34" charset="-128"/>
                </a:rPr>
                <a:t>技術力</a:t>
              </a:r>
            </a:p>
          </p:txBody>
        </p:sp>
      </p:grpSp>
      <p:sp>
        <p:nvSpPr>
          <p:cNvPr id="24" name="テキスト ボックス 23">
            <a:extLst>
              <a:ext uri="{FF2B5EF4-FFF2-40B4-BE49-F238E27FC236}">
                <a16:creationId xmlns:a16="http://schemas.microsoft.com/office/drawing/2014/main" id="{423C6223-0024-200F-A5D0-D3A1BCA36D37}"/>
              </a:ext>
            </a:extLst>
          </p:cNvPr>
          <p:cNvSpPr txBox="1"/>
          <p:nvPr/>
        </p:nvSpPr>
        <p:spPr>
          <a:xfrm>
            <a:off x="156300" y="4007092"/>
            <a:ext cx="1729961" cy="584775"/>
          </a:xfrm>
          <a:prstGeom prst="rect">
            <a:avLst/>
          </a:prstGeom>
          <a:noFill/>
        </p:spPr>
        <p:txBody>
          <a:bodyPr wrap="none" rtlCol="0">
            <a:spAutoFit/>
          </a:bodyPr>
          <a:lstStyle/>
          <a:p>
            <a:r>
              <a:rPr kumimoji="1" lang="en-US" altLang="ja-JP" sz="2000" b="1" dirty="0">
                <a:solidFill>
                  <a:schemeClr val="bg1"/>
                </a:solidFill>
                <a:latin typeface="Meiryo" panose="020B0604030504040204" pitchFamily="34" charset="-128"/>
                <a:ea typeface="Meiryo" panose="020B0604030504040204" pitchFamily="34" charset="-128"/>
              </a:rPr>
              <a:t>CIO</a:t>
            </a:r>
            <a:endParaRPr lang="en-US" altLang="ja-JP" sz="2000" dirty="0">
              <a:solidFill>
                <a:schemeClr val="bg1"/>
              </a:solidFill>
              <a:latin typeface="Meiryo" panose="020B0604030504040204" pitchFamily="34" charset="-128"/>
              <a:ea typeface="Meiryo" panose="020B0604030504040204" pitchFamily="34" charset="-128"/>
            </a:endParaRPr>
          </a:p>
          <a:p>
            <a:r>
              <a:rPr lang="en-US" altLang="ja-JP" sz="1200" dirty="0">
                <a:solidFill>
                  <a:schemeClr val="bg1"/>
                </a:solidFill>
                <a:latin typeface="Meiryo" panose="020B0604030504040204" pitchFamily="34" charset="-128"/>
                <a:ea typeface="Meiryo" panose="020B0604030504040204" pitchFamily="34" charset="-128"/>
              </a:rPr>
              <a:t>IT</a:t>
            </a:r>
            <a:r>
              <a:rPr lang="ja-JP" altLang="en-US" sz="1200">
                <a:solidFill>
                  <a:schemeClr val="bg1"/>
                </a:solidFill>
                <a:latin typeface="Meiryo" panose="020B0604030504040204" pitchFamily="34" charset="-128"/>
                <a:ea typeface="Meiryo" panose="020B0604030504040204" pitchFamily="34" charset="-128"/>
              </a:rPr>
              <a:t>部門／情シス　など</a:t>
            </a:r>
            <a:endParaRPr kumimoji="1" lang="ja-JP" altLang="en-US" sz="1200" b="1">
              <a:solidFill>
                <a:schemeClr val="bg1"/>
              </a:solidFill>
              <a:latin typeface="Meiryo" panose="020B0604030504040204" pitchFamily="34" charset="-128"/>
              <a:ea typeface="Meiryo" panose="020B0604030504040204" pitchFamily="34" charset="-128"/>
            </a:endParaRPr>
          </a:p>
        </p:txBody>
      </p:sp>
      <p:sp>
        <p:nvSpPr>
          <p:cNvPr id="25" name="テキスト ボックス 24">
            <a:extLst>
              <a:ext uri="{FF2B5EF4-FFF2-40B4-BE49-F238E27FC236}">
                <a16:creationId xmlns:a16="http://schemas.microsoft.com/office/drawing/2014/main" id="{46B83261-ED0F-D094-1E18-54AF4280C10B}"/>
              </a:ext>
            </a:extLst>
          </p:cNvPr>
          <p:cNvSpPr txBox="1"/>
          <p:nvPr/>
        </p:nvSpPr>
        <p:spPr>
          <a:xfrm>
            <a:off x="156300" y="2558269"/>
            <a:ext cx="2402645" cy="584775"/>
          </a:xfrm>
          <a:prstGeom prst="rect">
            <a:avLst/>
          </a:prstGeom>
          <a:noFill/>
        </p:spPr>
        <p:txBody>
          <a:bodyPr wrap="none" rtlCol="0">
            <a:spAutoFit/>
          </a:bodyPr>
          <a:lstStyle/>
          <a:p>
            <a:r>
              <a:rPr lang="en-US" altLang="ja-JP" sz="2000" b="1" dirty="0">
                <a:solidFill>
                  <a:srgbClr val="1F33E8"/>
                </a:solidFill>
                <a:latin typeface="Meiryo" panose="020B0604030504040204" pitchFamily="34" charset="-128"/>
                <a:ea typeface="Meiryo" panose="020B0604030504040204" pitchFamily="34" charset="-128"/>
              </a:rPr>
              <a:t>CDO</a:t>
            </a:r>
            <a:endParaRPr lang="en-US" altLang="ja-JP" sz="2000" dirty="0">
              <a:solidFill>
                <a:srgbClr val="1F33E8"/>
              </a:solidFill>
              <a:latin typeface="Meiryo" panose="020B0604030504040204" pitchFamily="34" charset="-128"/>
              <a:ea typeface="Meiryo" panose="020B0604030504040204" pitchFamily="34" charset="-128"/>
            </a:endParaRPr>
          </a:p>
          <a:p>
            <a:r>
              <a:rPr kumimoji="1" lang="en-US" altLang="ja-JP" sz="1200" dirty="0">
                <a:solidFill>
                  <a:srgbClr val="1F33E8"/>
                </a:solidFill>
                <a:latin typeface="Meiryo" panose="020B0604030504040204" pitchFamily="34" charset="-128"/>
                <a:ea typeface="Meiryo" panose="020B0604030504040204" pitchFamily="34" charset="-128"/>
              </a:rPr>
              <a:t>DX</a:t>
            </a:r>
            <a:r>
              <a:rPr kumimoji="1" lang="ja-JP" altLang="en-US" sz="1200">
                <a:solidFill>
                  <a:srgbClr val="1F33E8"/>
                </a:solidFill>
                <a:latin typeface="Meiryo" panose="020B0604030504040204" pitchFamily="34" charset="-128"/>
                <a:ea typeface="Meiryo" panose="020B0604030504040204" pitchFamily="34" charset="-128"/>
              </a:rPr>
              <a:t>本部／デジタル推進室　など</a:t>
            </a:r>
            <a:endParaRPr kumimoji="1" lang="ja-JP" altLang="en-US" sz="1200" b="1">
              <a:solidFill>
                <a:srgbClr val="1F33E8"/>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3169885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500" fill="hold"/>
                                        <p:tgtEl>
                                          <p:spTgt spid="20"/>
                                        </p:tgtEl>
                                        <p:attrNameLst>
                                          <p:attrName>ppt_w</p:attrName>
                                        </p:attrNameLst>
                                      </p:cBhvr>
                                      <p:tavLst>
                                        <p:tav tm="0">
                                          <p:val>
                                            <p:fltVal val="0"/>
                                          </p:val>
                                        </p:tav>
                                        <p:tav tm="100000">
                                          <p:val>
                                            <p:strVal val="#ppt_w"/>
                                          </p:val>
                                        </p:tav>
                                      </p:tavLst>
                                    </p:anim>
                                    <p:anim calcmode="lin" valueType="num">
                                      <p:cBhvr>
                                        <p:cTn id="8" dur="500" fill="hold"/>
                                        <p:tgtEl>
                                          <p:spTgt spid="20"/>
                                        </p:tgtEl>
                                        <p:attrNameLst>
                                          <p:attrName>ppt_h</p:attrName>
                                        </p:attrNameLst>
                                      </p:cBhvr>
                                      <p:tavLst>
                                        <p:tav tm="0">
                                          <p:val>
                                            <p:fltVal val="0"/>
                                          </p:val>
                                        </p:tav>
                                        <p:tav tm="100000">
                                          <p:val>
                                            <p:strVal val="#ppt_h"/>
                                          </p:val>
                                        </p:tav>
                                      </p:tavLst>
                                    </p:anim>
                                    <p:animEffect transition="in" filter="fade">
                                      <p:cBhvr>
                                        <p:cTn id="9" dur="500"/>
                                        <p:tgtEl>
                                          <p:spTgt spid="20"/>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35"/>
                                        </p:tgtEl>
                                        <p:attrNameLst>
                                          <p:attrName>style.visibility</p:attrName>
                                        </p:attrNameLst>
                                      </p:cBhvr>
                                      <p:to>
                                        <p:strVal val="visible"/>
                                      </p:to>
                                    </p:set>
                                    <p:animEffect transition="in" filter="wipe(left)">
                                      <p:cBhvr>
                                        <p:cTn id="14" dur="500"/>
                                        <p:tgtEl>
                                          <p:spTgt spid="35"/>
                                        </p:tgtEl>
                                      </p:cBhvr>
                                    </p:animEffect>
                                  </p:childTnLst>
                                </p:cTn>
                              </p:par>
                            </p:childTnLst>
                          </p:cTn>
                        </p:par>
                        <p:par>
                          <p:cTn id="15" fill="hold">
                            <p:stCondLst>
                              <p:cond delay="500"/>
                            </p:stCondLst>
                            <p:childTnLst>
                              <p:par>
                                <p:cTn id="16" presetID="22" presetClass="entr" presetSubtype="8" fill="hold" nodeType="afterEffect">
                                  <p:stCondLst>
                                    <p:cond delay="0"/>
                                  </p:stCondLst>
                                  <p:childTnLst>
                                    <p:set>
                                      <p:cBhvr>
                                        <p:cTn id="17" dur="1" fill="hold">
                                          <p:stCondLst>
                                            <p:cond delay="0"/>
                                          </p:stCondLst>
                                        </p:cTn>
                                        <p:tgtEl>
                                          <p:spTgt spid="57"/>
                                        </p:tgtEl>
                                        <p:attrNameLst>
                                          <p:attrName>style.visibility</p:attrName>
                                        </p:attrNameLst>
                                      </p:cBhvr>
                                      <p:to>
                                        <p:strVal val="visible"/>
                                      </p:to>
                                    </p:set>
                                    <p:animEffect transition="in" filter="wipe(left)">
                                      <p:cBhvr>
                                        <p:cTn id="18" dur="500"/>
                                        <p:tgtEl>
                                          <p:spTgt spid="57"/>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5"/>
                                        </p:tgtEl>
                                        <p:attrNameLst>
                                          <p:attrName>style.visibility</p:attrName>
                                        </p:attrNameLst>
                                      </p:cBhvr>
                                      <p:to>
                                        <p:strVal val="visible"/>
                                      </p:to>
                                    </p:set>
                                    <p:animEffect transition="in" filter="wipe(left)">
                                      <p:cBhvr>
                                        <p:cTn id="23" dur="500"/>
                                        <p:tgtEl>
                                          <p:spTgt spid="25"/>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wipe(left)">
                                      <p:cBhvr>
                                        <p:cTn id="26"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円/楕円 1">
            <a:extLst>
              <a:ext uri="{FF2B5EF4-FFF2-40B4-BE49-F238E27FC236}">
                <a16:creationId xmlns:a16="http://schemas.microsoft.com/office/drawing/2014/main" id="{AF32F7B6-94B5-D4A9-8157-18774D8CBDD1}"/>
              </a:ext>
            </a:extLst>
          </p:cNvPr>
          <p:cNvSpPr/>
          <p:nvPr/>
        </p:nvSpPr>
        <p:spPr>
          <a:xfrm>
            <a:off x="3425825" y="819076"/>
            <a:ext cx="2292350" cy="2292350"/>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 name="円/楕円 2">
            <a:extLst>
              <a:ext uri="{FF2B5EF4-FFF2-40B4-BE49-F238E27FC236}">
                <a16:creationId xmlns:a16="http://schemas.microsoft.com/office/drawing/2014/main" id="{9130306C-2A5E-4752-98FE-5CB0874B6C10}"/>
              </a:ext>
            </a:extLst>
          </p:cNvPr>
          <p:cNvSpPr/>
          <p:nvPr/>
        </p:nvSpPr>
        <p:spPr>
          <a:xfrm>
            <a:off x="1756320" y="3640276"/>
            <a:ext cx="2292350" cy="2292350"/>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円/楕円 3">
            <a:extLst>
              <a:ext uri="{FF2B5EF4-FFF2-40B4-BE49-F238E27FC236}">
                <a16:creationId xmlns:a16="http://schemas.microsoft.com/office/drawing/2014/main" id="{D63C3751-D583-480F-EF7A-FD678144CB85}"/>
              </a:ext>
            </a:extLst>
          </p:cNvPr>
          <p:cNvSpPr/>
          <p:nvPr/>
        </p:nvSpPr>
        <p:spPr>
          <a:xfrm>
            <a:off x="5063928" y="3640276"/>
            <a:ext cx="2292350" cy="2292350"/>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左右矢印 7">
            <a:extLst>
              <a:ext uri="{FF2B5EF4-FFF2-40B4-BE49-F238E27FC236}">
                <a16:creationId xmlns:a16="http://schemas.microsoft.com/office/drawing/2014/main" id="{FC624F0F-3FAC-AD00-4550-98ADBEEDC5DC}"/>
              </a:ext>
            </a:extLst>
          </p:cNvPr>
          <p:cNvSpPr/>
          <p:nvPr/>
        </p:nvSpPr>
        <p:spPr>
          <a:xfrm rot="18104603">
            <a:off x="3191454" y="3208477"/>
            <a:ext cx="1308493" cy="514350"/>
          </a:xfrm>
          <a:prstGeom prst="leftRight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 name="左右矢印 13">
            <a:extLst>
              <a:ext uri="{FF2B5EF4-FFF2-40B4-BE49-F238E27FC236}">
                <a16:creationId xmlns:a16="http://schemas.microsoft.com/office/drawing/2014/main" id="{DE77DFF7-A610-764C-6932-15DDE10DA773}"/>
              </a:ext>
            </a:extLst>
          </p:cNvPr>
          <p:cNvSpPr/>
          <p:nvPr/>
        </p:nvSpPr>
        <p:spPr>
          <a:xfrm>
            <a:off x="3917753" y="4526788"/>
            <a:ext cx="1308493" cy="514350"/>
          </a:xfrm>
          <a:prstGeom prst="leftRight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 name="左右矢印 14">
            <a:extLst>
              <a:ext uri="{FF2B5EF4-FFF2-40B4-BE49-F238E27FC236}">
                <a16:creationId xmlns:a16="http://schemas.microsoft.com/office/drawing/2014/main" id="{9B05C82E-6DC7-9211-AF2B-3EF1048EBA23}"/>
              </a:ext>
            </a:extLst>
          </p:cNvPr>
          <p:cNvSpPr/>
          <p:nvPr/>
        </p:nvSpPr>
        <p:spPr>
          <a:xfrm rot="3512610" flipH="1">
            <a:off x="4646842" y="3208477"/>
            <a:ext cx="1308493" cy="514350"/>
          </a:xfrm>
          <a:prstGeom prst="leftRight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テキスト ボックス 15">
            <a:extLst>
              <a:ext uri="{FF2B5EF4-FFF2-40B4-BE49-F238E27FC236}">
                <a16:creationId xmlns:a16="http://schemas.microsoft.com/office/drawing/2014/main" id="{9BB51341-170F-D702-715C-65854A976B16}"/>
              </a:ext>
            </a:extLst>
          </p:cNvPr>
          <p:cNvSpPr txBox="1"/>
          <p:nvPr/>
        </p:nvSpPr>
        <p:spPr>
          <a:xfrm>
            <a:off x="4069298" y="1199256"/>
            <a:ext cx="1005403" cy="769441"/>
          </a:xfrm>
          <a:prstGeom prst="rect">
            <a:avLst/>
          </a:prstGeom>
          <a:noFill/>
        </p:spPr>
        <p:txBody>
          <a:bodyPr wrap="none" rtlCol="0">
            <a:spAutoFit/>
          </a:bodyPr>
          <a:lstStyle/>
          <a:p>
            <a:pPr algn="ctr"/>
            <a:r>
              <a:rPr kumimoji="1" lang="ja-JP" altLang="en-US" sz="3200" b="1">
                <a:solidFill>
                  <a:schemeClr val="bg1"/>
                </a:solidFill>
                <a:latin typeface="Meiryo" panose="020B0604030504040204" pitchFamily="34" charset="-128"/>
                <a:ea typeface="Meiryo" panose="020B0604030504040204" pitchFamily="34" charset="-128"/>
              </a:rPr>
              <a:t>監視</a:t>
            </a:r>
            <a:endParaRPr kumimoji="1" lang="en-US" altLang="ja-JP" sz="3200" b="1" dirty="0">
              <a:solidFill>
                <a:schemeClr val="bg1"/>
              </a:solidFill>
              <a:latin typeface="Meiryo" panose="020B0604030504040204" pitchFamily="34" charset="-128"/>
              <a:ea typeface="Meiryo" panose="020B0604030504040204" pitchFamily="34" charset="-128"/>
            </a:endParaRPr>
          </a:p>
          <a:p>
            <a:pPr algn="ctr"/>
            <a:r>
              <a:rPr kumimoji="1" lang="en-US" altLang="ja-JP" sz="1200" dirty="0">
                <a:solidFill>
                  <a:schemeClr val="bg1"/>
                </a:solidFill>
                <a:latin typeface="Meiryo" panose="020B0604030504040204" pitchFamily="34" charset="-128"/>
                <a:ea typeface="Meiryo" panose="020B0604030504040204" pitchFamily="34" charset="-128"/>
              </a:rPr>
              <a:t>monitoring</a:t>
            </a:r>
            <a:endParaRPr kumimoji="1" lang="ja-JP" altLang="en-US" sz="1200">
              <a:solidFill>
                <a:schemeClr val="bg1"/>
              </a:solidFill>
              <a:latin typeface="Meiryo" panose="020B0604030504040204" pitchFamily="34" charset="-128"/>
              <a:ea typeface="Meiryo" panose="020B0604030504040204" pitchFamily="34" charset="-128"/>
            </a:endParaRPr>
          </a:p>
        </p:txBody>
      </p:sp>
      <p:sp>
        <p:nvSpPr>
          <p:cNvPr id="17" name="テキスト ボックス 16">
            <a:extLst>
              <a:ext uri="{FF2B5EF4-FFF2-40B4-BE49-F238E27FC236}">
                <a16:creationId xmlns:a16="http://schemas.microsoft.com/office/drawing/2014/main" id="{D6D2C068-0187-A34B-DD0B-EC7B1267FC0F}"/>
              </a:ext>
            </a:extLst>
          </p:cNvPr>
          <p:cNvSpPr txBox="1"/>
          <p:nvPr/>
        </p:nvSpPr>
        <p:spPr>
          <a:xfrm>
            <a:off x="2399793" y="4113463"/>
            <a:ext cx="1005403" cy="769441"/>
          </a:xfrm>
          <a:prstGeom prst="rect">
            <a:avLst/>
          </a:prstGeom>
          <a:noFill/>
        </p:spPr>
        <p:txBody>
          <a:bodyPr wrap="none" rtlCol="0">
            <a:spAutoFit/>
          </a:bodyPr>
          <a:lstStyle/>
          <a:p>
            <a:pPr algn="ctr"/>
            <a:r>
              <a:rPr kumimoji="1" lang="ja-JP" altLang="en-US" sz="3200" b="1">
                <a:solidFill>
                  <a:schemeClr val="bg1"/>
                </a:solidFill>
                <a:latin typeface="Meiryo" panose="020B0604030504040204" pitchFamily="34" charset="-128"/>
                <a:ea typeface="Meiryo" panose="020B0604030504040204" pitchFamily="34" charset="-128"/>
              </a:rPr>
              <a:t>制御</a:t>
            </a:r>
            <a:endParaRPr kumimoji="1" lang="en-US" altLang="ja-JP" sz="3200" b="1" dirty="0">
              <a:solidFill>
                <a:schemeClr val="bg1"/>
              </a:solidFill>
              <a:latin typeface="Meiryo" panose="020B0604030504040204" pitchFamily="34" charset="-128"/>
              <a:ea typeface="Meiryo" panose="020B0604030504040204" pitchFamily="34" charset="-128"/>
            </a:endParaRPr>
          </a:p>
          <a:p>
            <a:pPr algn="ctr"/>
            <a:r>
              <a:rPr lang="en-US" altLang="ja-JP" sz="1200" dirty="0">
                <a:solidFill>
                  <a:schemeClr val="bg1"/>
                </a:solidFill>
                <a:latin typeface="Meiryo" panose="020B0604030504040204" pitchFamily="34" charset="-128"/>
                <a:ea typeface="Meiryo" panose="020B0604030504040204" pitchFamily="34" charset="-128"/>
              </a:rPr>
              <a:t>Control</a:t>
            </a:r>
            <a:endParaRPr kumimoji="1" lang="ja-JP" altLang="en-US" sz="1200">
              <a:solidFill>
                <a:schemeClr val="bg1"/>
              </a:solidFill>
              <a:latin typeface="Meiryo" panose="020B0604030504040204" pitchFamily="34" charset="-128"/>
              <a:ea typeface="Meiryo" panose="020B0604030504040204" pitchFamily="34" charset="-128"/>
            </a:endParaRPr>
          </a:p>
        </p:txBody>
      </p:sp>
      <p:sp>
        <p:nvSpPr>
          <p:cNvPr id="18" name="テキスト ボックス 17">
            <a:extLst>
              <a:ext uri="{FF2B5EF4-FFF2-40B4-BE49-F238E27FC236}">
                <a16:creationId xmlns:a16="http://schemas.microsoft.com/office/drawing/2014/main" id="{811DAF63-E9A1-50F9-2A69-A585BC8B5DD7}"/>
              </a:ext>
            </a:extLst>
          </p:cNvPr>
          <p:cNvSpPr txBox="1"/>
          <p:nvPr/>
        </p:nvSpPr>
        <p:spPr>
          <a:xfrm>
            <a:off x="5677590" y="4105872"/>
            <a:ext cx="1086580" cy="769441"/>
          </a:xfrm>
          <a:prstGeom prst="rect">
            <a:avLst/>
          </a:prstGeom>
          <a:noFill/>
        </p:spPr>
        <p:txBody>
          <a:bodyPr wrap="none" rtlCol="0">
            <a:spAutoFit/>
          </a:bodyPr>
          <a:lstStyle/>
          <a:p>
            <a:pPr algn="ctr"/>
            <a:r>
              <a:rPr kumimoji="1" lang="ja-JP" altLang="en-US" sz="3200" b="1">
                <a:solidFill>
                  <a:schemeClr val="bg1"/>
                </a:solidFill>
                <a:latin typeface="Meiryo" panose="020B0604030504040204" pitchFamily="34" charset="-128"/>
                <a:ea typeface="Meiryo" panose="020B0604030504040204" pitchFamily="34" charset="-128"/>
              </a:rPr>
              <a:t>連係</a:t>
            </a:r>
            <a:endParaRPr kumimoji="1" lang="en-US" altLang="ja-JP" sz="3200" b="1" dirty="0">
              <a:solidFill>
                <a:schemeClr val="bg1"/>
              </a:solidFill>
              <a:latin typeface="Meiryo" panose="020B0604030504040204" pitchFamily="34" charset="-128"/>
              <a:ea typeface="Meiryo" panose="020B0604030504040204" pitchFamily="34" charset="-128"/>
            </a:endParaRPr>
          </a:p>
          <a:p>
            <a:pPr algn="ctr"/>
            <a:r>
              <a:rPr lang="en-US" altLang="ja-JP" sz="1200" dirty="0">
                <a:solidFill>
                  <a:schemeClr val="bg1"/>
                </a:solidFill>
                <a:latin typeface="Meiryo" panose="020B0604030504040204" pitchFamily="34" charset="-128"/>
                <a:ea typeface="Meiryo" panose="020B0604030504040204" pitchFamily="34" charset="-128"/>
              </a:rPr>
              <a:t>Cooperation</a:t>
            </a:r>
            <a:endParaRPr kumimoji="1" lang="ja-JP" altLang="en-US" sz="1200">
              <a:solidFill>
                <a:schemeClr val="bg1"/>
              </a:solidFill>
              <a:latin typeface="Meiryo" panose="020B0604030504040204" pitchFamily="34" charset="-128"/>
              <a:ea typeface="Meiryo" panose="020B0604030504040204" pitchFamily="34" charset="-128"/>
            </a:endParaRPr>
          </a:p>
        </p:txBody>
      </p:sp>
      <p:sp>
        <p:nvSpPr>
          <p:cNvPr id="19" name="テキスト ボックス 18">
            <a:extLst>
              <a:ext uri="{FF2B5EF4-FFF2-40B4-BE49-F238E27FC236}">
                <a16:creationId xmlns:a16="http://schemas.microsoft.com/office/drawing/2014/main" id="{3509078E-65B6-E583-C0F3-0AE449D12C98}"/>
              </a:ext>
            </a:extLst>
          </p:cNvPr>
          <p:cNvSpPr txBox="1"/>
          <p:nvPr/>
        </p:nvSpPr>
        <p:spPr>
          <a:xfrm>
            <a:off x="3761521" y="1982888"/>
            <a:ext cx="1620957" cy="523220"/>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モノやモノの周辺</a:t>
            </a:r>
            <a:endParaRPr kumimoji="1" lang="en-US" altLang="ja-JP" sz="1400" dirty="0">
              <a:solidFill>
                <a:schemeClr val="bg1"/>
              </a:solidFill>
              <a:latin typeface="Meiryo" panose="020B0604030504040204" pitchFamily="34" charset="-128"/>
              <a:ea typeface="Meiryo" panose="020B0604030504040204" pitchFamily="34" charset="-128"/>
            </a:endParaRPr>
          </a:p>
          <a:p>
            <a:pPr algn="ctr"/>
            <a:r>
              <a:rPr kumimoji="1" lang="ja-JP" altLang="en-US" sz="1400">
                <a:solidFill>
                  <a:schemeClr val="bg1"/>
                </a:solidFill>
                <a:latin typeface="Meiryo" panose="020B0604030504040204" pitchFamily="34" charset="-128"/>
                <a:ea typeface="Meiryo" panose="020B0604030504040204" pitchFamily="34" charset="-128"/>
              </a:rPr>
              <a:t>の状態を知る</a:t>
            </a:r>
          </a:p>
        </p:txBody>
      </p:sp>
      <p:sp>
        <p:nvSpPr>
          <p:cNvPr id="20" name="テキスト ボックス 19">
            <a:extLst>
              <a:ext uri="{FF2B5EF4-FFF2-40B4-BE49-F238E27FC236}">
                <a16:creationId xmlns:a16="http://schemas.microsoft.com/office/drawing/2014/main" id="{BE9A10E5-9710-9564-15AC-7E0DF0B6BF97}"/>
              </a:ext>
            </a:extLst>
          </p:cNvPr>
          <p:cNvSpPr txBox="1"/>
          <p:nvPr/>
        </p:nvSpPr>
        <p:spPr>
          <a:xfrm>
            <a:off x="2181784" y="5018092"/>
            <a:ext cx="1441420" cy="307777"/>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モノを操作する</a:t>
            </a:r>
          </a:p>
        </p:txBody>
      </p:sp>
      <p:sp>
        <p:nvSpPr>
          <p:cNvPr id="21" name="テキスト ボックス 20">
            <a:extLst>
              <a:ext uri="{FF2B5EF4-FFF2-40B4-BE49-F238E27FC236}">
                <a16:creationId xmlns:a16="http://schemas.microsoft.com/office/drawing/2014/main" id="{D2A28B2B-8398-8661-061B-369DD855B1BE}"/>
              </a:ext>
            </a:extLst>
          </p:cNvPr>
          <p:cNvSpPr txBox="1"/>
          <p:nvPr/>
        </p:nvSpPr>
        <p:spPr>
          <a:xfrm>
            <a:off x="5320634" y="4910681"/>
            <a:ext cx="1800493" cy="523220"/>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モノ同士がつながり</a:t>
            </a:r>
            <a:endParaRPr kumimoji="1" lang="en-US" altLang="ja-JP" sz="1400" dirty="0">
              <a:solidFill>
                <a:schemeClr val="bg1"/>
              </a:solidFill>
              <a:latin typeface="Meiryo" panose="020B0604030504040204" pitchFamily="34" charset="-128"/>
              <a:ea typeface="Meiryo" panose="020B0604030504040204" pitchFamily="34" charset="-128"/>
            </a:endParaRPr>
          </a:p>
          <a:p>
            <a:pPr algn="ctr"/>
            <a:r>
              <a:rPr lang="ja-JP" altLang="en-US" sz="1400">
                <a:solidFill>
                  <a:schemeClr val="bg1"/>
                </a:solidFill>
                <a:latin typeface="Meiryo" panose="020B0604030504040204" pitchFamily="34" charset="-128"/>
                <a:ea typeface="Meiryo" panose="020B0604030504040204" pitchFamily="34" charset="-128"/>
              </a:rPr>
              <a:t>協調して動作する</a:t>
            </a:r>
            <a:endParaRPr kumimoji="1" lang="ja-JP" altLang="en-US" sz="1400">
              <a:solidFill>
                <a:schemeClr val="bg1"/>
              </a:solidFill>
              <a:latin typeface="Meiryo" panose="020B0604030504040204" pitchFamily="34" charset="-128"/>
              <a:ea typeface="Meiryo" panose="020B0604030504040204" pitchFamily="34" charset="-128"/>
            </a:endParaRPr>
          </a:p>
        </p:txBody>
      </p:sp>
      <p:grpSp>
        <p:nvGrpSpPr>
          <p:cNvPr id="26" name="グループ化 25">
            <a:extLst>
              <a:ext uri="{FF2B5EF4-FFF2-40B4-BE49-F238E27FC236}">
                <a16:creationId xmlns:a16="http://schemas.microsoft.com/office/drawing/2014/main" id="{AAE823C7-20DB-3084-FE24-E008E227A32F}"/>
              </a:ext>
            </a:extLst>
          </p:cNvPr>
          <p:cNvGrpSpPr/>
          <p:nvPr/>
        </p:nvGrpSpPr>
        <p:grpSpPr>
          <a:xfrm>
            <a:off x="7290513" y="4021396"/>
            <a:ext cx="1475323" cy="1227528"/>
            <a:chOff x="7290513" y="4021396"/>
            <a:chExt cx="1475323" cy="1227528"/>
          </a:xfrm>
        </p:grpSpPr>
        <p:grpSp>
          <p:nvGrpSpPr>
            <p:cNvPr id="9" name="グループ化 8">
              <a:extLst>
                <a:ext uri="{FF2B5EF4-FFF2-40B4-BE49-F238E27FC236}">
                  <a16:creationId xmlns:a16="http://schemas.microsoft.com/office/drawing/2014/main" id="{D006D042-687D-D02E-341E-DA13D1F2A2B9}"/>
                </a:ext>
              </a:extLst>
            </p:cNvPr>
            <p:cNvGrpSpPr/>
            <p:nvPr/>
          </p:nvGrpSpPr>
          <p:grpSpPr>
            <a:xfrm>
              <a:off x="7924645" y="4021396"/>
              <a:ext cx="682046" cy="703004"/>
              <a:chOff x="7788474" y="4669728"/>
              <a:chExt cx="1018200" cy="1049488"/>
            </a:xfrm>
          </p:grpSpPr>
          <p:sp>
            <p:nvSpPr>
              <p:cNvPr id="36" name="直方体 35">
                <a:extLst>
                  <a:ext uri="{FF2B5EF4-FFF2-40B4-BE49-F238E27FC236}">
                    <a16:creationId xmlns:a16="http://schemas.microsoft.com/office/drawing/2014/main" id="{7A109FA2-94CC-D7E3-11F7-6537A6D37E91}"/>
                  </a:ext>
                </a:extLst>
              </p:cNvPr>
              <p:cNvSpPr/>
              <p:nvPr/>
            </p:nvSpPr>
            <p:spPr>
              <a:xfrm>
                <a:off x="7788474" y="5048714"/>
                <a:ext cx="305865" cy="312021"/>
              </a:xfrm>
              <a:prstGeom prst="cub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 name="直方体 36">
                <a:extLst>
                  <a:ext uri="{FF2B5EF4-FFF2-40B4-BE49-F238E27FC236}">
                    <a16:creationId xmlns:a16="http://schemas.microsoft.com/office/drawing/2014/main" id="{AEF88B3C-7A66-0403-0C84-67A93843CDB9}"/>
                  </a:ext>
                </a:extLst>
              </p:cNvPr>
              <p:cNvSpPr/>
              <p:nvPr/>
            </p:nvSpPr>
            <p:spPr>
              <a:xfrm>
                <a:off x="8500809" y="5048715"/>
                <a:ext cx="305865" cy="312021"/>
              </a:xfrm>
              <a:prstGeom prst="cub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 name="直方体 37">
                <a:extLst>
                  <a:ext uri="{FF2B5EF4-FFF2-40B4-BE49-F238E27FC236}">
                    <a16:creationId xmlns:a16="http://schemas.microsoft.com/office/drawing/2014/main" id="{61CC72EA-56B5-0CE5-3BD1-FF66422A0D33}"/>
                  </a:ext>
                </a:extLst>
              </p:cNvPr>
              <p:cNvSpPr/>
              <p:nvPr/>
            </p:nvSpPr>
            <p:spPr>
              <a:xfrm>
                <a:off x="8132095" y="5407195"/>
                <a:ext cx="305865" cy="312021"/>
              </a:xfrm>
              <a:prstGeom prst="cub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9" name="直方体 38">
                <a:extLst>
                  <a:ext uri="{FF2B5EF4-FFF2-40B4-BE49-F238E27FC236}">
                    <a16:creationId xmlns:a16="http://schemas.microsoft.com/office/drawing/2014/main" id="{CC9B337E-7A97-09E5-6691-1C814E674FB4}"/>
                  </a:ext>
                </a:extLst>
              </p:cNvPr>
              <p:cNvSpPr/>
              <p:nvPr/>
            </p:nvSpPr>
            <p:spPr>
              <a:xfrm>
                <a:off x="8158121" y="4669728"/>
                <a:ext cx="305865" cy="312021"/>
              </a:xfrm>
              <a:prstGeom prst="cub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 name="四方向矢印 39">
                <a:extLst>
                  <a:ext uri="{FF2B5EF4-FFF2-40B4-BE49-F238E27FC236}">
                    <a16:creationId xmlns:a16="http://schemas.microsoft.com/office/drawing/2014/main" id="{293B7645-962F-834E-6C23-6E3F02E8FE75}"/>
                  </a:ext>
                </a:extLst>
              </p:cNvPr>
              <p:cNvSpPr/>
              <p:nvPr/>
            </p:nvSpPr>
            <p:spPr>
              <a:xfrm>
                <a:off x="8106071" y="4993966"/>
                <a:ext cx="357915" cy="388229"/>
              </a:xfrm>
              <a:prstGeom prst="quadArrow">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43" name="テキスト ボックス 42">
              <a:extLst>
                <a:ext uri="{FF2B5EF4-FFF2-40B4-BE49-F238E27FC236}">
                  <a16:creationId xmlns:a16="http://schemas.microsoft.com/office/drawing/2014/main" id="{2D5A87F8-1CDB-6905-0AE7-D0FF2D492687}"/>
                </a:ext>
              </a:extLst>
            </p:cNvPr>
            <p:cNvSpPr txBox="1"/>
            <p:nvPr/>
          </p:nvSpPr>
          <p:spPr>
            <a:xfrm>
              <a:off x="7503952" y="4787259"/>
              <a:ext cx="1261884" cy="461665"/>
            </a:xfrm>
            <a:prstGeom prst="rect">
              <a:avLst/>
            </a:prstGeom>
            <a:noFill/>
          </p:spPr>
          <p:txBody>
            <a:bodyPr wrap="none" rtlCol="0">
              <a:spAutoFit/>
            </a:bodyPr>
            <a:lstStyle/>
            <a:p>
              <a:r>
                <a:rPr lang="ja-JP" altLang="en-US" sz="1200">
                  <a:solidFill>
                    <a:srgbClr val="7030A0"/>
                  </a:solidFill>
                  <a:latin typeface="Meiryo" panose="020B0604030504040204" pitchFamily="34" charset="-128"/>
                  <a:ea typeface="Meiryo" panose="020B0604030504040204" pitchFamily="34" charset="-128"/>
                </a:rPr>
                <a:t>人間の介在なく</a:t>
              </a:r>
              <a:endParaRPr lang="en-US" altLang="ja-JP" sz="1200" dirty="0">
                <a:solidFill>
                  <a:srgbClr val="7030A0"/>
                </a:solidFill>
                <a:latin typeface="Meiryo" panose="020B0604030504040204" pitchFamily="34" charset="-128"/>
                <a:ea typeface="Meiryo" panose="020B0604030504040204" pitchFamily="34" charset="-128"/>
              </a:endParaRPr>
            </a:p>
            <a:p>
              <a:r>
                <a:rPr lang="ja-JP" altLang="en-US" sz="1200">
                  <a:solidFill>
                    <a:srgbClr val="7030A0"/>
                  </a:solidFill>
                  <a:latin typeface="Meiryo" panose="020B0604030504040204" pitchFamily="34" charset="-128"/>
                  <a:ea typeface="Meiryo" panose="020B0604030504040204" pitchFamily="34" charset="-128"/>
                </a:rPr>
                <a:t>協調して動作</a:t>
              </a:r>
              <a:endParaRPr lang="en-US" altLang="ja-JP" sz="1200" dirty="0">
                <a:solidFill>
                  <a:srgbClr val="7030A0"/>
                </a:solidFill>
                <a:latin typeface="Meiryo" panose="020B0604030504040204" pitchFamily="34" charset="-128"/>
                <a:ea typeface="Meiryo" panose="020B0604030504040204" pitchFamily="34" charset="-128"/>
              </a:endParaRPr>
            </a:p>
          </p:txBody>
        </p:sp>
        <p:sp>
          <p:nvSpPr>
            <p:cNvPr id="46" name="曲折矢印 45">
              <a:extLst>
                <a:ext uri="{FF2B5EF4-FFF2-40B4-BE49-F238E27FC236}">
                  <a16:creationId xmlns:a16="http://schemas.microsoft.com/office/drawing/2014/main" id="{081194C6-77BE-CF41-0C8A-D7C308668826}"/>
                </a:ext>
              </a:extLst>
            </p:cNvPr>
            <p:cNvSpPr/>
            <p:nvPr/>
          </p:nvSpPr>
          <p:spPr>
            <a:xfrm rot="10800000" flipV="1">
              <a:off x="7290513" y="4105066"/>
              <a:ext cx="536964" cy="536561"/>
            </a:xfrm>
            <a:prstGeom prst="bentArrow">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47" name="タイトル 46">
            <a:extLst>
              <a:ext uri="{FF2B5EF4-FFF2-40B4-BE49-F238E27FC236}">
                <a16:creationId xmlns:a16="http://schemas.microsoft.com/office/drawing/2014/main" id="{6A9CAB6A-E0AE-9C59-8745-31A6D77885CD}"/>
              </a:ext>
            </a:extLst>
          </p:cNvPr>
          <p:cNvSpPr>
            <a:spLocks noGrp="1"/>
          </p:cNvSpPr>
          <p:nvPr>
            <p:ph type="title"/>
          </p:nvPr>
        </p:nvSpPr>
        <p:spPr/>
        <p:txBody>
          <a:bodyPr/>
          <a:lstStyle/>
          <a:p>
            <a:r>
              <a:rPr lang="en-US" altLang="ja-JP" dirty="0"/>
              <a:t>IoT</a:t>
            </a:r>
            <a:r>
              <a:rPr lang="ja-JP" altLang="en-US"/>
              <a:t>でできること</a:t>
            </a:r>
          </a:p>
        </p:txBody>
      </p:sp>
      <p:sp>
        <p:nvSpPr>
          <p:cNvPr id="51" name="テキスト ボックス 50">
            <a:extLst>
              <a:ext uri="{FF2B5EF4-FFF2-40B4-BE49-F238E27FC236}">
                <a16:creationId xmlns:a16="http://schemas.microsoft.com/office/drawing/2014/main" id="{1F4DD0B2-9657-E487-281F-E54675D3DB30}"/>
              </a:ext>
            </a:extLst>
          </p:cNvPr>
          <p:cNvSpPr txBox="1"/>
          <p:nvPr/>
        </p:nvSpPr>
        <p:spPr>
          <a:xfrm>
            <a:off x="3946911" y="3419065"/>
            <a:ext cx="1291636" cy="892552"/>
          </a:xfrm>
          <a:prstGeom prst="rect">
            <a:avLst/>
          </a:prstGeom>
          <a:noFill/>
        </p:spPr>
        <p:txBody>
          <a:bodyPr wrap="none" rtlCol="0">
            <a:spAutoFit/>
          </a:bodyPr>
          <a:lstStyle/>
          <a:p>
            <a:pPr algn="ctr"/>
            <a:r>
              <a:rPr kumimoji="1" lang="en-US" altLang="ja-JP" sz="4000" b="1" dirty="0">
                <a:solidFill>
                  <a:schemeClr val="accent6">
                    <a:lumMod val="75000"/>
                  </a:schemeClr>
                </a:solidFill>
              </a:rPr>
              <a:t>IoT</a:t>
            </a:r>
          </a:p>
          <a:p>
            <a:pPr algn="ctr"/>
            <a:r>
              <a:rPr lang="en-US" altLang="ja-JP" sz="1200" dirty="0">
                <a:solidFill>
                  <a:schemeClr val="accent6">
                    <a:lumMod val="75000"/>
                  </a:schemeClr>
                </a:solidFill>
              </a:rPr>
              <a:t>Internet of Things</a:t>
            </a:r>
            <a:endParaRPr kumimoji="1" lang="ja-JP" altLang="en-US" sz="1200">
              <a:solidFill>
                <a:schemeClr val="accent6">
                  <a:lumMod val="75000"/>
                </a:schemeClr>
              </a:solidFill>
            </a:endParaRPr>
          </a:p>
        </p:txBody>
      </p:sp>
      <p:grpSp>
        <p:nvGrpSpPr>
          <p:cNvPr id="42" name="グループ化 41">
            <a:extLst>
              <a:ext uri="{FF2B5EF4-FFF2-40B4-BE49-F238E27FC236}">
                <a16:creationId xmlns:a16="http://schemas.microsoft.com/office/drawing/2014/main" id="{588944FD-F7A0-87B1-D1EE-7DA029D63273}"/>
              </a:ext>
            </a:extLst>
          </p:cNvPr>
          <p:cNvGrpSpPr/>
          <p:nvPr/>
        </p:nvGrpSpPr>
        <p:grpSpPr>
          <a:xfrm>
            <a:off x="3401555" y="5130055"/>
            <a:ext cx="2267866" cy="1337349"/>
            <a:chOff x="3401555" y="5130055"/>
            <a:chExt cx="2267866" cy="1337349"/>
          </a:xfrm>
        </p:grpSpPr>
        <p:grpSp>
          <p:nvGrpSpPr>
            <p:cNvPr id="22" name="グループ化 21">
              <a:extLst>
                <a:ext uri="{FF2B5EF4-FFF2-40B4-BE49-F238E27FC236}">
                  <a16:creationId xmlns:a16="http://schemas.microsoft.com/office/drawing/2014/main" id="{80A937C1-6B13-C6F1-6422-82E4392FD0B7}"/>
                </a:ext>
              </a:extLst>
            </p:cNvPr>
            <p:cNvGrpSpPr/>
            <p:nvPr/>
          </p:nvGrpSpPr>
          <p:grpSpPr>
            <a:xfrm>
              <a:off x="3401555" y="5130055"/>
              <a:ext cx="2267866" cy="1337349"/>
              <a:chOff x="3437597" y="5130049"/>
              <a:chExt cx="2267866" cy="1337349"/>
            </a:xfrm>
          </p:grpSpPr>
          <p:sp>
            <p:nvSpPr>
              <p:cNvPr id="27" name="テキスト ボックス 26">
                <a:extLst>
                  <a:ext uri="{FF2B5EF4-FFF2-40B4-BE49-F238E27FC236}">
                    <a16:creationId xmlns:a16="http://schemas.microsoft.com/office/drawing/2014/main" id="{4A395BB0-6BF0-997D-A1FB-9722A8A6C2D6}"/>
                  </a:ext>
                </a:extLst>
              </p:cNvPr>
              <p:cNvSpPr txBox="1"/>
              <p:nvPr/>
            </p:nvSpPr>
            <p:spPr>
              <a:xfrm>
                <a:off x="4154147" y="5130049"/>
                <a:ext cx="877163" cy="369332"/>
              </a:xfrm>
              <a:prstGeom prst="rect">
                <a:avLst/>
              </a:prstGeom>
              <a:noFill/>
            </p:spPr>
            <p:txBody>
              <a:bodyPr wrap="none" rtlCol="0">
                <a:spAutoFit/>
              </a:bodyPr>
              <a:lstStyle/>
              <a:p>
                <a:pPr algn="ctr"/>
                <a:r>
                  <a:rPr lang="ja-JP" altLang="en-US" b="1">
                    <a:solidFill>
                      <a:srgbClr val="1F33E8"/>
                    </a:solidFill>
                    <a:latin typeface="Meiryo" panose="020B0604030504040204" pitchFamily="34" charset="-128"/>
                    <a:ea typeface="Meiryo" panose="020B0604030504040204" pitchFamily="34" charset="-128"/>
                  </a:rPr>
                  <a:t>自律化</a:t>
                </a:r>
                <a:endParaRPr kumimoji="1" lang="ja-JP" altLang="en-US" b="1">
                  <a:solidFill>
                    <a:srgbClr val="1F33E8"/>
                  </a:solidFill>
                  <a:latin typeface="Meiryo" panose="020B0604030504040204" pitchFamily="34" charset="-128"/>
                  <a:ea typeface="Meiryo" panose="020B0604030504040204" pitchFamily="34" charset="-128"/>
                </a:endParaRPr>
              </a:p>
            </p:txBody>
          </p:sp>
          <p:sp>
            <p:nvSpPr>
              <p:cNvPr id="29" name="テキスト ボックス 28">
                <a:extLst>
                  <a:ext uri="{FF2B5EF4-FFF2-40B4-BE49-F238E27FC236}">
                    <a16:creationId xmlns:a16="http://schemas.microsoft.com/office/drawing/2014/main" id="{2F61FC2F-9021-58AC-0055-0824C8CB6445}"/>
                  </a:ext>
                </a:extLst>
              </p:cNvPr>
              <p:cNvSpPr txBox="1"/>
              <p:nvPr/>
            </p:nvSpPr>
            <p:spPr>
              <a:xfrm>
                <a:off x="3946911" y="6005733"/>
                <a:ext cx="1261884" cy="461665"/>
              </a:xfrm>
              <a:prstGeom prst="rect">
                <a:avLst/>
              </a:prstGeom>
              <a:noFill/>
            </p:spPr>
            <p:txBody>
              <a:bodyPr wrap="none" rtlCol="0">
                <a:spAutoFit/>
              </a:bodyPr>
              <a:lstStyle/>
              <a:p>
                <a:pPr algn="ctr"/>
                <a:r>
                  <a:rPr kumimoji="1" lang="ja-JP" altLang="en-US" sz="1200">
                    <a:solidFill>
                      <a:srgbClr val="1F33E8"/>
                    </a:solidFill>
                    <a:latin typeface="Meiryo" panose="020B0604030504040204" pitchFamily="34" charset="-128"/>
                    <a:ea typeface="Meiryo" panose="020B0604030504040204" pitchFamily="34" charset="-128"/>
                  </a:rPr>
                  <a:t>人間の介在なく</a:t>
                </a:r>
                <a:endParaRPr kumimoji="1" lang="en-US" altLang="ja-JP" sz="1200" dirty="0">
                  <a:solidFill>
                    <a:srgbClr val="1F33E8"/>
                  </a:solidFill>
                  <a:latin typeface="Meiryo" panose="020B0604030504040204" pitchFamily="34" charset="-128"/>
                  <a:ea typeface="Meiryo" panose="020B0604030504040204" pitchFamily="34" charset="-128"/>
                </a:endParaRPr>
              </a:p>
              <a:p>
                <a:pPr algn="ctr"/>
                <a:r>
                  <a:rPr lang="ja-JP" altLang="en-US" sz="1200">
                    <a:solidFill>
                      <a:srgbClr val="1F33E8"/>
                    </a:solidFill>
                    <a:latin typeface="Meiryo" panose="020B0604030504040204" pitchFamily="34" charset="-128"/>
                    <a:ea typeface="Meiryo" panose="020B0604030504040204" pitchFamily="34" charset="-128"/>
                  </a:rPr>
                  <a:t>自律して動作</a:t>
                </a:r>
                <a:endParaRPr kumimoji="1" lang="ja-JP" altLang="en-US" sz="1200">
                  <a:solidFill>
                    <a:srgbClr val="1F33E8"/>
                  </a:solidFill>
                  <a:latin typeface="Meiryo" panose="020B0604030504040204" pitchFamily="34" charset="-128"/>
                  <a:ea typeface="Meiryo" panose="020B0604030504040204" pitchFamily="34" charset="-128"/>
                </a:endParaRPr>
              </a:p>
            </p:txBody>
          </p:sp>
          <p:sp>
            <p:nvSpPr>
              <p:cNvPr id="10" name="曲折矢印 9">
                <a:extLst>
                  <a:ext uri="{FF2B5EF4-FFF2-40B4-BE49-F238E27FC236}">
                    <a16:creationId xmlns:a16="http://schemas.microsoft.com/office/drawing/2014/main" id="{3DE04E07-DB29-47B0-B9D9-C0C306182207}"/>
                  </a:ext>
                </a:extLst>
              </p:cNvPr>
              <p:cNvSpPr/>
              <p:nvPr/>
            </p:nvSpPr>
            <p:spPr>
              <a:xfrm rot="16200000" flipV="1">
                <a:off x="5168701" y="5788871"/>
                <a:ext cx="536964" cy="536561"/>
              </a:xfrm>
              <a:prstGeom prst="bentArrow">
                <a:avLst/>
              </a:prstGeom>
              <a:solidFill>
                <a:srgbClr val="1F33E8"/>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 name="曲折矢印 10">
                <a:extLst>
                  <a:ext uri="{FF2B5EF4-FFF2-40B4-BE49-F238E27FC236}">
                    <a16:creationId xmlns:a16="http://schemas.microsoft.com/office/drawing/2014/main" id="{9A41BB02-3386-C715-C52F-66F678D2E07B}"/>
                  </a:ext>
                </a:extLst>
              </p:cNvPr>
              <p:cNvSpPr/>
              <p:nvPr/>
            </p:nvSpPr>
            <p:spPr>
              <a:xfrm rot="5400000" flipH="1" flipV="1">
                <a:off x="3437396" y="5788870"/>
                <a:ext cx="536964" cy="536561"/>
              </a:xfrm>
              <a:prstGeom prst="bentArrow">
                <a:avLst/>
              </a:prstGeom>
              <a:solidFill>
                <a:srgbClr val="1F33E8"/>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pic>
          <p:nvPicPr>
            <p:cNvPr id="5" name="図 4">
              <a:extLst>
                <a:ext uri="{FF2B5EF4-FFF2-40B4-BE49-F238E27FC236}">
                  <a16:creationId xmlns:a16="http://schemas.microsoft.com/office/drawing/2014/main" id="{E9727000-6EE1-A568-D3DA-31790FD55059}"/>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152187" y="5311046"/>
              <a:ext cx="801188" cy="801188"/>
            </a:xfrm>
            <a:prstGeom prst="rect">
              <a:avLst/>
            </a:prstGeom>
          </p:spPr>
        </p:pic>
      </p:grpSp>
      <p:grpSp>
        <p:nvGrpSpPr>
          <p:cNvPr id="41" name="グループ化 40">
            <a:extLst>
              <a:ext uri="{FF2B5EF4-FFF2-40B4-BE49-F238E27FC236}">
                <a16:creationId xmlns:a16="http://schemas.microsoft.com/office/drawing/2014/main" id="{01847E99-7D29-A8FB-1248-D3119C7806C8}"/>
              </a:ext>
            </a:extLst>
          </p:cNvPr>
          <p:cNvGrpSpPr/>
          <p:nvPr/>
        </p:nvGrpSpPr>
        <p:grpSpPr>
          <a:xfrm>
            <a:off x="5779836" y="1279415"/>
            <a:ext cx="1366112" cy="1181189"/>
            <a:chOff x="5779836" y="1279415"/>
            <a:chExt cx="1366112" cy="1181189"/>
          </a:xfrm>
        </p:grpSpPr>
        <p:grpSp>
          <p:nvGrpSpPr>
            <p:cNvPr id="12" name="グループ化 11">
              <a:extLst>
                <a:ext uri="{FF2B5EF4-FFF2-40B4-BE49-F238E27FC236}">
                  <a16:creationId xmlns:a16="http://schemas.microsoft.com/office/drawing/2014/main" id="{FB5CBEDC-9F4B-6902-4600-752C0B01117C}"/>
                </a:ext>
              </a:extLst>
            </p:cNvPr>
            <p:cNvGrpSpPr/>
            <p:nvPr/>
          </p:nvGrpSpPr>
          <p:grpSpPr>
            <a:xfrm>
              <a:off x="5779836" y="1279415"/>
              <a:ext cx="1332311" cy="1033594"/>
              <a:chOff x="5779836" y="1279415"/>
              <a:chExt cx="1332311" cy="1033594"/>
            </a:xfrm>
          </p:grpSpPr>
          <p:sp>
            <p:nvSpPr>
              <p:cNvPr id="25" name="テキスト ボックス 24">
                <a:extLst>
                  <a:ext uri="{FF2B5EF4-FFF2-40B4-BE49-F238E27FC236}">
                    <a16:creationId xmlns:a16="http://schemas.microsoft.com/office/drawing/2014/main" id="{681F47CA-FE10-8EC2-9B4D-04ACE50E6B1B}"/>
                  </a:ext>
                </a:extLst>
              </p:cNvPr>
              <p:cNvSpPr txBox="1"/>
              <p:nvPr/>
            </p:nvSpPr>
            <p:spPr>
              <a:xfrm>
                <a:off x="5850263" y="1279415"/>
                <a:ext cx="1261884" cy="461665"/>
              </a:xfrm>
              <a:prstGeom prst="rect">
                <a:avLst/>
              </a:prstGeom>
              <a:noFill/>
            </p:spPr>
            <p:txBody>
              <a:bodyPr wrap="none" rtlCol="0">
                <a:spAutoFit/>
              </a:bodyPr>
              <a:lstStyle/>
              <a:p>
                <a:r>
                  <a:rPr lang="ja-JP" altLang="en-US" sz="1200">
                    <a:solidFill>
                      <a:srgbClr val="1F33E8"/>
                    </a:solidFill>
                    <a:latin typeface="Meiryo" panose="020B0604030504040204" pitchFamily="34" charset="-128"/>
                    <a:ea typeface="Meiryo" panose="020B0604030504040204" pitchFamily="34" charset="-128"/>
                  </a:rPr>
                  <a:t>データに基づき</a:t>
                </a:r>
                <a:endParaRPr lang="en-US" altLang="ja-JP" sz="1200" dirty="0">
                  <a:solidFill>
                    <a:srgbClr val="1F33E8"/>
                  </a:solidFill>
                  <a:latin typeface="Meiryo" panose="020B0604030504040204" pitchFamily="34" charset="-128"/>
                  <a:ea typeface="Meiryo" panose="020B0604030504040204" pitchFamily="34" charset="-128"/>
                </a:endParaRPr>
              </a:p>
              <a:p>
                <a:r>
                  <a:rPr lang="ja-JP" altLang="en-US" sz="1200">
                    <a:solidFill>
                      <a:srgbClr val="1F33E8"/>
                    </a:solidFill>
                    <a:latin typeface="Meiryo" panose="020B0604030504040204" pitchFamily="34" charset="-128"/>
                    <a:ea typeface="Meiryo" panose="020B0604030504040204" pitchFamily="34" charset="-128"/>
                  </a:rPr>
                  <a:t>事実が分かる</a:t>
                </a:r>
                <a:endParaRPr kumimoji="1" lang="ja-JP" altLang="en-US" sz="1200">
                  <a:solidFill>
                    <a:srgbClr val="1F33E8"/>
                  </a:solidFill>
                  <a:latin typeface="Meiryo" panose="020B0604030504040204" pitchFamily="34" charset="-128"/>
                  <a:ea typeface="Meiryo" panose="020B0604030504040204" pitchFamily="34" charset="-128"/>
                </a:endParaRPr>
              </a:p>
            </p:txBody>
          </p:sp>
          <p:sp>
            <p:nvSpPr>
              <p:cNvPr id="45" name="曲折矢印 44">
                <a:extLst>
                  <a:ext uri="{FF2B5EF4-FFF2-40B4-BE49-F238E27FC236}">
                    <a16:creationId xmlns:a16="http://schemas.microsoft.com/office/drawing/2014/main" id="{59369C9E-7BC9-7132-CFE9-D5C6E08CD6EA}"/>
                  </a:ext>
                </a:extLst>
              </p:cNvPr>
              <p:cNvSpPr/>
              <p:nvPr/>
            </p:nvSpPr>
            <p:spPr>
              <a:xfrm flipH="1" flipV="1">
                <a:off x="5779836" y="1776448"/>
                <a:ext cx="536964" cy="536561"/>
              </a:xfrm>
              <a:prstGeom prst="bentArrow">
                <a:avLst/>
              </a:prstGeom>
              <a:solidFill>
                <a:srgbClr val="1F33E8"/>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pic>
          <p:nvPicPr>
            <p:cNvPr id="24" name="図 23">
              <a:extLst>
                <a:ext uri="{FF2B5EF4-FFF2-40B4-BE49-F238E27FC236}">
                  <a16:creationId xmlns:a16="http://schemas.microsoft.com/office/drawing/2014/main" id="{1FC36F29-0B1F-38CF-66B5-DC6C15A4079F}"/>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6382391" y="1697047"/>
              <a:ext cx="763557" cy="763557"/>
            </a:xfrm>
            <a:prstGeom prst="rect">
              <a:avLst/>
            </a:prstGeom>
          </p:spPr>
        </p:pic>
      </p:grpSp>
      <p:grpSp>
        <p:nvGrpSpPr>
          <p:cNvPr id="35" name="グループ化 34">
            <a:extLst>
              <a:ext uri="{FF2B5EF4-FFF2-40B4-BE49-F238E27FC236}">
                <a16:creationId xmlns:a16="http://schemas.microsoft.com/office/drawing/2014/main" id="{C693EE66-FE42-816A-6586-48E4957B3F48}"/>
              </a:ext>
            </a:extLst>
          </p:cNvPr>
          <p:cNvGrpSpPr/>
          <p:nvPr/>
        </p:nvGrpSpPr>
        <p:grpSpPr>
          <a:xfrm>
            <a:off x="772668" y="3005661"/>
            <a:ext cx="1458065" cy="1517075"/>
            <a:chOff x="772668" y="3005661"/>
            <a:chExt cx="1458065" cy="1517075"/>
          </a:xfrm>
        </p:grpSpPr>
        <p:grpSp>
          <p:nvGrpSpPr>
            <p:cNvPr id="13" name="グループ化 12">
              <a:extLst>
                <a:ext uri="{FF2B5EF4-FFF2-40B4-BE49-F238E27FC236}">
                  <a16:creationId xmlns:a16="http://schemas.microsoft.com/office/drawing/2014/main" id="{0609DBA9-CA71-B940-5F6E-55BCC3EAC632}"/>
                </a:ext>
              </a:extLst>
            </p:cNvPr>
            <p:cNvGrpSpPr/>
            <p:nvPr/>
          </p:nvGrpSpPr>
          <p:grpSpPr>
            <a:xfrm>
              <a:off x="968849" y="3005661"/>
              <a:ext cx="1261884" cy="1517075"/>
              <a:chOff x="968849" y="3005661"/>
              <a:chExt cx="1261884" cy="1517075"/>
            </a:xfrm>
          </p:grpSpPr>
          <p:sp>
            <p:nvSpPr>
              <p:cNvPr id="44" name="曲折矢印 43">
                <a:extLst>
                  <a:ext uri="{FF2B5EF4-FFF2-40B4-BE49-F238E27FC236}">
                    <a16:creationId xmlns:a16="http://schemas.microsoft.com/office/drawing/2014/main" id="{9937A1D3-01E8-D66B-673B-E938EB04E5C5}"/>
                  </a:ext>
                </a:extLst>
              </p:cNvPr>
              <p:cNvSpPr/>
              <p:nvPr/>
            </p:nvSpPr>
            <p:spPr>
              <a:xfrm flipV="1">
                <a:off x="1219355" y="3986175"/>
                <a:ext cx="536964" cy="536561"/>
              </a:xfrm>
              <a:prstGeom prst="bentArrow">
                <a:avLst/>
              </a:prstGeom>
              <a:solidFill>
                <a:schemeClr val="accent3">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テキスト ボックス 6">
                <a:extLst>
                  <a:ext uri="{FF2B5EF4-FFF2-40B4-BE49-F238E27FC236}">
                    <a16:creationId xmlns:a16="http://schemas.microsoft.com/office/drawing/2014/main" id="{13734493-A50C-E951-CB12-75B1FCF041B7}"/>
                  </a:ext>
                </a:extLst>
              </p:cNvPr>
              <p:cNvSpPr txBox="1"/>
              <p:nvPr/>
            </p:nvSpPr>
            <p:spPr>
              <a:xfrm>
                <a:off x="968849" y="3005661"/>
                <a:ext cx="1261884" cy="461665"/>
              </a:xfrm>
              <a:prstGeom prst="rect">
                <a:avLst/>
              </a:prstGeom>
              <a:noFill/>
            </p:spPr>
            <p:txBody>
              <a:bodyPr wrap="none" rtlCol="0">
                <a:spAutoFit/>
              </a:bodyPr>
              <a:lstStyle/>
              <a:p>
                <a:pPr algn="r"/>
                <a:r>
                  <a:rPr kumimoji="1" lang="ja-JP" altLang="en-US" sz="1200">
                    <a:solidFill>
                      <a:srgbClr val="77933C"/>
                    </a:solidFill>
                    <a:latin typeface="Meiryo" panose="020B0604030504040204" pitchFamily="34" charset="-128"/>
                    <a:ea typeface="Meiryo" panose="020B0604030504040204" pitchFamily="34" charset="-128"/>
                  </a:rPr>
                  <a:t>モノに密着せず</a:t>
                </a:r>
                <a:endParaRPr kumimoji="1" lang="en-US" altLang="ja-JP" sz="1200" dirty="0">
                  <a:solidFill>
                    <a:srgbClr val="77933C"/>
                  </a:solidFill>
                  <a:latin typeface="Meiryo" panose="020B0604030504040204" pitchFamily="34" charset="-128"/>
                  <a:ea typeface="Meiryo" panose="020B0604030504040204" pitchFamily="34" charset="-128"/>
                </a:endParaRPr>
              </a:p>
              <a:p>
                <a:pPr algn="r"/>
                <a:r>
                  <a:rPr kumimoji="1" lang="ja-JP" altLang="en-US" sz="1200">
                    <a:solidFill>
                      <a:srgbClr val="77933C"/>
                    </a:solidFill>
                    <a:latin typeface="Meiryo" panose="020B0604030504040204" pitchFamily="34" charset="-128"/>
                    <a:ea typeface="Meiryo" panose="020B0604030504040204" pitchFamily="34" charset="-128"/>
                  </a:rPr>
                  <a:t>遠隔から操作</a:t>
                </a:r>
              </a:p>
            </p:txBody>
          </p:sp>
        </p:grpSp>
        <p:grpSp>
          <p:nvGrpSpPr>
            <p:cNvPr id="34" name="グループ化 33">
              <a:extLst>
                <a:ext uri="{FF2B5EF4-FFF2-40B4-BE49-F238E27FC236}">
                  <a16:creationId xmlns:a16="http://schemas.microsoft.com/office/drawing/2014/main" id="{56453A6F-89EB-9809-8173-E56DAE175116}"/>
                </a:ext>
              </a:extLst>
            </p:cNvPr>
            <p:cNvGrpSpPr/>
            <p:nvPr/>
          </p:nvGrpSpPr>
          <p:grpSpPr>
            <a:xfrm>
              <a:off x="772668" y="3447200"/>
              <a:ext cx="608542" cy="676166"/>
              <a:chOff x="1622191" y="3518404"/>
              <a:chExt cx="760224" cy="846299"/>
            </a:xfrm>
          </p:grpSpPr>
          <p:sp>
            <p:nvSpPr>
              <p:cNvPr id="28" name="Freeform 20">
                <a:extLst>
                  <a:ext uri="{FF2B5EF4-FFF2-40B4-BE49-F238E27FC236}">
                    <a16:creationId xmlns:a16="http://schemas.microsoft.com/office/drawing/2014/main" id="{B2ECAEC5-BB13-6891-A20D-EB819DC8FD4C}"/>
                  </a:ext>
                </a:extLst>
              </p:cNvPr>
              <p:cNvSpPr>
                <a:spLocks noEditPoints="1"/>
              </p:cNvSpPr>
              <p:nvPr/>
            </p:nvSpPr>
            <p:spPr bwMode="black">
              <a:xfrm>
                <a:off x="1704442" y="3518404"/>
                <a:ext cx="677973" cy="560016"/>
              </a:xfrm>
              <a:custGeom>
                <a:avLst/>
                <a:gdLst>
                  <a:gd name="T0" fmla="*/ 2306 w 2516"/>
                  <a:gd name="T1" fmla="*/ 1227 h 1619"/>
                  <a:gd name="T2" fmla="*/ 2306 w 2516"/>
                  <a:gd name="T3" fmla="*/ 108 h 1619"/>
                  <a:gd name="T4" fmla="*/ 2197 w 2516"/>
                  <a:gd name="T5" fmla="*/ 0 h 1619"/>
                  <a:gd name="T6" fmla="*/ 319 w 2516"/>
                  <a:gd name="T7" fmla="*/ 0 h 1619"/>
                  <a:gd name="T8" fmla="*/ 211 w 2516"/>
                  <a:gd name="T9" fmla="*/ 108 h 1619"/>
                  <a:gd name="T10" fmla="*/ 211 w 2516"/>
                  <a:gd name="T11" fmla="*/ 1227 h 1619"/>
                  <a:gd name="T12" fmla="*/ 0 w 2516"/>
                  <a:gd name="T13" fmla="*/ 1484 h 1619"/>
                  <a:gd name="T14" fmla="*/ 129 w 2516"/>
                  <a:gd name="T15" fmla="*/ 1619 h 1619"/>
                  <a:gd name="T16" fmla="*/ 2387 w 2516"/>
                  <a:gd name="T17" fmla="*/ 1619 h 1619"/>
                  <a:gd name="T18" fmla="*/ 2516 w 2516"/>
                  <a:gd name="T19" fmla="*/ 1484 h 1619"/>
                  <a:gd name="T20" fmla="*/ 2306 w 2516"/>
                  <a:gd name="T21" fmla="*/ 1227 h 1619"/>
                  <a:gd name="T22" fmla="*/ 2306 w 2516"/>
                  <a:gd name="T23" fmla="*/ 1227 h 1619"/>
                  <a:gd name="T24" fmla="*/ 1431 w 2516"/>
                  <a:gd name="T25" fmla="*/ 1518 h 1619"/>
                  <a:gd name="T26" fmla="*/ 1045 w 2516"/>
                  <a:gd name="T27" fmla="*/ 1518 h 1619"/>
                  <a:gd name="T28" fmla="*/ 1004 w 2516"/>
                  <a:gd name="T29" fmla="*/ 1497 h 1619"/>
                  <a:gd name="T30" fmla="*/ 1051 w 2516"/>
                  <a:gd name="T31" fmla="*/ 1410 h 1619"/>
                  <a:gd name="T32" fmla="*/ 1085 w 2516"/>
                  <a:gd name="T33" fmla="*/ 1396 h 1619"/>
                  <a:gd name="T34" fmla="*/ 1390 w 2516"/>
                  <a:gd name="T35" fmla="*/ 1396 h 1619"/>
                  <a:gd name="T36" fmla="*/ 1424 w 2516"/>
                  <a:gd name="T37" fmla="*/ 1410 h 1619"/>
                  <a:gd name="T38" fmla="*/ 1472 w 2516"/>
                  <a:gd name="T39" fmla="*/ 1497 h 1619"/>
                  <a:gd name="T40" fmla="*/ 1431 w 2516"/>
                  <a:gd name="T41" fmla="*/ 1518 h 1619"/>
                  <a:gd name="T42" fmla="*/ 2136 w 2516"/>
                  <a:gd name="T43" fmla="*/ 1200 h 1619"/>
                  <a:gd name="T44" fmla="*/ 380 w 2516"/>
                  <a:gd name="T45" fmla="*/ 1200 h 1619"/>
                  <a:gd name="T46" fmla="*/ 380 w 2516"/>
                  <a:gd name="T47" fmla="*/ 222 h 1619"/>
                  <a:gd name="T48" fmla="*/ 428 w 2516"/>
                  <a:gd name="T49" fmla="*/ 169 h 1619"/>
                  <a:gd name="T50" fmla="*/ 2089 w 2516"/>
                  <a:gd name="T51" fmla="*/ 169 h 1619"/>
                  <a:gd name="T52" fmla="*/ 2136 w 2516"/>
                  <a:gd name="T53" fmla="*/ 222 h 1619"/>
                  <a:gd name="T54" fmla="*/ 2136 w 2516"/>
                  <a:gd name="T55" fmla="*/ 1200 h 1619"/>
                  <a:gd name="T56" fmla="*/ 2136 w 2516"/>
                  <a:gd name="T57" fmla="*/ 1200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16" h="1619">
                    <a:moveTo>
                      <a:pt x="2306" y="1227"/>
                    </a:moveTo>
                    <a:cubicBezTo>
                      <a:pt x="2306" y="108"/>
                      <a:pt x="2306" y="108"/>
                      <a:pt x="2306" y="108"/>
                    </a:cubicBezTo>
                    <a:cubicBezTo>
                      <a:pt x="2306" y="54"/>
                      <a:pt x="2258" y="0"/>
                      <a:pt x="2197" y="0"/>
                    </a:cubicBezTo>
                    <a:cubicBezTo>
                      <a:pt x="319" y="0"/>
                      <a:pt x="319" y="0"/>
                      <a:pt x="319" y="0"/>
                    </a:cubicBezTo>
                    <a:cubicBezTo>
                      <a:pt x="258" y="0"/>
                      <a:pt x="211" y="54"/>
                      <a:pt x="211" y="108"/>
                    </a:cubicBezTo>
                    <a:cubicBezTo>
                      <a:pt x="211" y="1227"/>
                      <a:pt x="211" y="1227"/>
                      <a:pt x="211" y="1227"/>
                    </a:cubicBezTo>
                    <a:cubicBezTo>
                      <a:pt x="0" y="1484"/>
                      <a:pt x="0" y="1484"/>
                      <a:pt x="0" y="1484"/>
                    </a:cubicBezTo>
                    <a:cubicBezTo>
                      <a:pt x="0" y="1558"/>
                      <a:pt x="61" y="1619"/>
                      <a:pt x="129" y="1619"/>
                    </a:cubicBezTo>
                    <a:cubicBezTo>
                      <a:pt x="2387" y="1619"/>
                      <a:pt x="2387" y="1619"/>
                      <a:pt x="2387" y="1619"/>
                    </a:cubicBezTo>
                    <a:cubicBezTo>
                      <a:pt x="2455" y="1619"/>
                      <a:pt x="2516" y="1558"/>
                      <a:pt x="2516" y="1484"/>
                    </a:cubicBezTo>
                    <a:cubicBezTo>
                      <a:pt x="2306" y="1227"/>
                      <a:pt x="2306" y="1227"/>
                      <a:pt x="2306" y="1227"/>
                    </a:cubicBezTo>
                    <a:cubicBezTo>
                      <a:pt x="2306" y="1227"/>
                      <a:pt x="2306" y="1227"/>
                      <a:pt x="2306" y="1227"/>
                    </a:cubicBezTo>
                    <a:close/>
                    <a:moveTo>
                      <a:pt x="1431" y="1518"/>
                    </a:moveTo>
                    <a:cubicBezTo>
                      <a:pt x="1045" y="1518"/>
                      <a:pt x="1045" y="1518"/>
                      <a:pt x="1045" y="1518"/>
                    </a:cubicBezTo>
                    <a:cubicBezTo>
                      <a:pt x="1024" y="1518"/>
                      <a:pt x="1004" y="1504"/>
                      <a:pt x="1004" y="1497"/>
                    </a:cubicBezTo>
                    <a:cubicBezTo>
                      <a:pt x="1051" y="1410"/>
                      <a:pt x="1051" y="1410"/>
                      <a:pt x="1051" y="1410"/>
                    </a:cubicBezTo>
                    <a:cubicBezTo>
                      <a:pt x="1051" y="1403"/>
                      <a:pt x="1065" y="1396"/>
                      <a:pt x="1085" y="1396"/>
                    </a:cubicBezTo>
                    <a:cubicBezTo>
                      <a:pt x="1390" y="1396"/>
                      <a:pt x="1390" y="1396"/>
                      <a:pt x="1390" y="1396"/>
                    </a:cubicBezTo>
                    <a:cubicBezTo>
                      <a:pt x="1411" y="1396"/>
                      <a:pt x="1424" y="1403"/>
                      <a:pt x="1424" y="1410"/>
                    </a:cubicBezTo>
                    <a:cubicBezTo>
                      <a:pt x="1472" y="1497"/>
                      <a:pt x="1472" y="1497"/>
                      <a:pt x="1472" y="1497"/>
                    </a:cubicBezTo>
                    <a:cubicBezTo>
                      <a:pt x="1472" y="1504"/>
                      <a:pt x="1451" y="1518"/>
                      <a:pt x="1431" y="1518"/>
                    </a:cubicBezTo>
                    <a:close/>
                    <a:moveTo>
                      <a:pt x="2136" y="1200"/>
                    </a:moveTo>
                    <a:cubicBezTo>
                      <a:pt x="380" y="1200"/>
                      <a:pt x="380" y="1200"/>
                      <a:pt x="380" y="1200"/>
                    </a:cubicBezTo>
                    <a:cubicBezTo>
                      <a:pt x="380" y="222"/>
                      <a:pt x="380" y="222"/>
                      <a:pt x="380" y="222"/>
                    </a:cubicBezTo>
                    <a:cubicBezTo>
                      <a:pt x="380" y="189"/>
                      <a:pt x="400" y="169"/>
                      <a:pt x="428" y="169"/>
                    </a:cubicBezTo>
                    <a:cubicBezTo>
                      <a:pt x="2089" y="169"/>
                      <a:pt x="2089" y="169"/>
                      <a:pt x="2089" y="169"/>
                    </a:cubicBezTo>
                    <a:cubicBezTo>
                      <a:pt x="2116" y="169"/>
                      <a:pt x="2136" y="189"/>
                      <a:pt x="2136" y="222"/>
                    </a:cubicBezTo>
                    <a:cubicBezTo>
                      <a:pt x="2136" y="1200"/>
                      <a:pt x="2136" y="1200"/>
                      <a:pt x="2136" y="1200"/>
                    </a:cubicBezTo>
                    <a:cubicBezTo>
                      <a:pt x="2136" y="1200"/>
                      <a:pt x="2136" y="1200"/>
                      <a:pt x="2136" y="1200"/>
                    </a:cubicBezTo>
                    <a:close/>
                  </a:path>
                </a:pathLst>
              </a:custGeom>
              <a:solidFill>
                <a:schemeClr val="tx1"/>
              </a:solidFill>
              <a:ln w="10795" cap="flat" cmpd="sng" algn="ctr">
                <a:noFill/>
                <a:prstDash val="solid"/>
                <a:headEnd type="none" w="med" len="med"/>
                <a:tailEnd type="none" w="med" len="med"/>
              </a:ln>
              <a:effectLst>
                <a:outerShdw blurRad="50800" dist="38100" dir="2700000" algn="tl" rotWithShape="0">
                  <a:prstClr val="black">
                    <a:alpha val="40000"/>
                  </a:prstClr>
                </a:outerShdw>
              </a:effectLst>
            </p:spPr>
            <p:txBody>
              <a:bodyPr vert="horz" wrap="square" lIns="89639" tIns="44819" rIns="89639" bIns="44819" numCol="1" rtlCol="0" anchor="ctr" anchorCtr="0" compatLnSpc="1">
                <a:prstTxWarp prst="textNoShape">
                  <a:avLst/>
                </a:prstTxWarp>
              </a:bodyPr>
              <a:lstStyle/>
              <a:p>
                <a:pPr defTabSz="726147">
                  <a:defRPr/>
                </a:pPr>
                <a:endParaRPr kumimoji="0" lang="en-US" sz="1765" kern="0" spc="-120" dirty="0">
                  <a:solidFill>
                    <a:srgbClr val="292929">
                      <a:lumMod val="50000"/>
                    </a:srgbClr>
                  </a:solidFill>
                  <a:latin typeface="Meiryo" panose="020B0604030504040204" pitchFamily="34" charset="-128"/>
                  <a:ea typeface="Meiryo" panose="020B0604030504040204" pitchFamily="34" charset="-128"/>
                </a:endParaRPr>
              </a:p>
            </p:txBody>
          </p:sp>
          <p:grpSp>
            <p:nvGrpSpPr>
              <p:cNvPr id="31" name="図形グループ 34">
                <a:extLst>
                  <a:ext uri="{FF2B5EF4-FFF2-40B4-BE49-F238E27FC236}">
                    <a16:creationId xmlns:a16="http://schemas.microsoft.com/office/drawing/2014/main" id="{73388F43-A6FA-F848-FE89-3FCF08FAD1E2}"/>
                  </a:ext>
                </a:extLst>
              </p:cNvPr>
              <p:cNvGrpSpPr/>
              <p:nvPr/>
            </p:nvGrpSpPr>
            <p:grpSpPr>
              <a:xfrm>
                <a:off x="1622191" y="3661482"/>
                <a:ext cx="348896" cy="703221"/>
                <a:chOff x="1946324" y="4125162"/>
                <a:chExt cx="969964" cy="2007872"/>
              </a:xfrm>
              <a:effectLst>
                <a:outerShdw blurRad="50800" dist="38100" dir="2700000" algn="tl" rotWithShape="0">
                  <a:prstClr val="black">
                    <a:alpha val="40000"/>
                  </a:prstClr>
                </a:outerShdw>
              </a:effectLst>
            </p:grpSpPr>
            <p:sp>
              <p:nvSpPr>
                <p:cNvPr id="32" name="円/楕円 31">
                  <a:extLst>
                    <a:ext uri="{FF2B5EF4-FFF2-40B4-BE49-F238E27FC236}">
                      <a16:creationId xmlns:a16="http://schemas.microsoft.com/office/drawing/2014/main" id="{2DE65A36-5893-379F-1835-D35DE0AA6CF0}"/>
                    </a:ext>
                  </a:extLst>
                </p:cNvPr>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 name="フローチャート: 論理積ゲート 32">
                  <a:extLst>
                    <a:ext uri="{FF2B5EF4-FFF2-40B4-BE49-F238E27FC236}">
                      <a16:creationId xmlns:a16="http://schemas.microsoft.com/office/drawing/2014/main" id="{9C7AF0A1-F266-F6BF-F430-318AEC2F690B}"/>
                    </a:ext>
                  </a:extLst>
                </p:cNvPr>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grpSp>
    </p:spTree>
    <p:extLst>
      <p:ext uri="{BB962C8B-B14F-4D97-AF65-F5344CB8AC3E}">
        <p14:creationId xmlns:p14="http://schemas.microsoft.com/office/powerpoint/2010/main" val="3657310134"/>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円/楕円 33">
            <a:extLst>
              <a:ext uri="{FF2B5EF4-FFF2-40B4-BE49-F238E27FC236}">
                <a16:creationId xmlns:a16="http://schemas.microsoft.com/office/drawing/2014/main" id="{E9AA1A42-CAF7-2020-9638-7524E8F96FBF}"/>
              </a:ext>
            </a:extLst>
          </p:cNvPr>
          <p:cNvSpPr/>
          <p:nvPr/>
        </p:nvSpPr>
        <p:spPr>
          <a:xfrm>
            <a:off x="1881428" y="1115946"/>
            <a:ext cx="5381144" cy="5381144"/>
          </a:xfrm>
          <a:prstGeom prst="ellipse">
            <a:avLst/>
          </a:prstGeom>
          <a:solidFill>
            <a:srgbClr val="FFFD78">
              <a:alpha val="78824"/>
            </a:srgb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円/楕円 1">
            <a:extLst>
              <a:ext uri="{FF2B5EF4-FFF2-40B4-BE49-F238E27FC236}">
                <a16:creationId xmlns:a16="http://schemas.microsoft.com/office/drawing/2014/main" id="{AF32F7B6-94B5-D4A9-8157-18774D8CBDD1}"/>
              </a:ext>
            </a:extLst>
          </p:cNvPr>
          <p:cNvSpPr/>
          <p:nvPr/>
        </p:nvSpPr>
        <p:spPr>
          <a:xfrm>
            <a:off x="3425825" y="819076"/>
            <a:ext cx="2292350" cy="2292350"/>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 name="円/楕円 2">
            <a:extLst>
              <a:ext uri="{FF2B5EF4-FFF2-40B4-BE49-F238E27FC236}">
                <a16:creationId xmlns:a16="http://schemas.microsoft.com/office/drawing/2014/main" id="{9130306C-2A5E-4752-98FE-5CB0874B6C10}"/>
              </a:ext>
            </a:extLst>
          </p:cNvPr>
          <p:cNvSpPr/>
          <p:nvPr/>
        </p:nvSpPr>
        <p:spPr>
          <a:xfrm>
            <a:off x="1756320" y="3640276"/>
            <a:ext cx="2292350" cy="2292350"/>
          </a:xfrm>
          <a:prstGeom prst="ellips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円/楕円 3">
            <a:extLst>
              <a:ext uri="{FF2B5EF4-FFF2-40B4-BE49-F238E27FC236}">
                <a16:creationId xmlns:a16="http://schemas.microsoft.com/office/drawing/2014/main" id="{D63C3751-D583-480F-EF7A-FD678144CB85}"/>
              </a:ext>
            </a:extLst>
          </p:cNvPr>
          <p:cNvSpPr/>
          <p:nvPr/>
        </p:nvSpPr>
        <p:spPr>
          <a:xfrm>
            <a:off x="5063928" y="3640276"/>
            <a:ext cx="2292350" cy="2292350"/>
          </a:xfrm>
          <a:prstGeom prst="ellipse">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左右矢印 7">
            <a:extLst>
              <a:ext uri="{FF2B5EF4-FFF2-40B4-BE49-F238E27FC236}">
                <a16:creationId xmlns:a16="http://schemas.microsoft.com/office/drawing/2014/main" id="{FC624F0F-3FAC-AD00-4550-98ADBEEDC5DC}"/>
              </a:ext>
            </a:extLst>
          </p:cNvPr>
          <p:cNvSpPr/>
          <p:nvPr/>
        </p:nvSpPr>
        <p:spPr>
          <a:xfrm rot="18104603">
            <a:off x="3191454" y="3208477"/>
            <a:ext cx="1308493" cy="514350"/>
          </a:xfrm>
          <a:prstGeom prst="leftRight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 name="左右矢印 13">
            <a:extLst>
              <a:ext uri="{FF2B5EF4-FFF2-40B4-BE49-F238E27FC236}">
                <a16:creationId xmlns:a16="http://schemas.microsoft.com/office/drawing/2014/main" id="{DE77DFF7-A610-764C-6932-15DDE10DA773}"/>
              </a:ext>
            </a:extLst>
          </p:cNvPr>
          <p:cNvSpPr/>
          <p:nvPr/>
        </p:nvSpPr>
        <p:spPr>
          <a:xfrm>
            <a:off x="3917753" y="4526788"/>
            <a:ext cx="1308493" cy="514350"/>
          </a:xfrm>
          <a:prstGeom prst="leftRight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 name="左右矢印 14">
            <a:extLst>
              <a:ext uri="{FF2B5EF4-FFF2-40B4-BE49-F238E27FC236}">
                <a16:creationId xmlns:a16="http://schemas.microsoft.com/office/drawing/2014/main" id="{9B05C82E-6DC7-9211-AF2B-3EF1048EBA23}"/>
              </a:ext>
            </a:extLst>
          </p:cNvPr>
          <p:cNvSpPr/>
          <p:nvPr/>
        </p:nvSpPr>
        <p:spPr>
          <a:xfrm rot="3512610" flipH="1">
            <a:off x="4646842" y="3208477"/>
            <a:ext cx="1308493" cy="514350"/>
          </a:xfrm>
          <a:prstGeom prst="leftRight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テキスト ボックス 15">
            <a:extLst>
              <a:ext uri="{FF2B5EF4-FFF2-40B4-BE49-F238E27FC236}">
                <a16:creationId xmlns:a16="http://schemas.microsoft.com/office/drawing/2014/main" id="{9BB51341-170F-D702-715C-65854A976B16}"/>
              </a:ext>
            </a:extLst>
          </p:cNvPr>
          <p:cNvSpPr txBox="1"/>
          <p:nvPr/>
        </p:nvSpPr>
        <p:spPr>
          <a:xfrm>
            <a:off x="4069298" y="1199256"/>
            <a:ext cx="1005403" cy="769441"/>
          </a:xfrm>
          <a:prstGeom prst="rect">
            <a:avLst/>
          </a:prstGeom>
          <a:noFill/>
        </p:spPr>
        <p:txBody>
          <a:bodyPr wrap="none" rtlCol="0">
            <a:spAutoFit/>
          </a:bodyPr>
          <a:lstStyle/>
          <a:p>
            <a:pPr algn="ctr"/>
            <a:r>
              <a:rPr kumimoji="1" lang="ja-JP" altLang="en-US" sz="3200" b="1">
                <a:solidFill>
                  <a:schemeClr val="bg1"/>
                </a:solidFill>
                <a:latin typeface="Meiryo" panose="020B0604030504040204" pitchFamily="34" charset="-128"/>
                <a:ea typeface="Meiryo" panose="020B0604030504040204" pitchFamily="34" charset="-128"/>
              </a:rPr>
              <a:t>監視</a:t>
            </a:r>
            <a:endParaRPr kumimoji="1" lang="en-US" altLang="ja-JP" sz="3200" b="1" dirty="0">
              <a:solidFill>
                <a:schemeClr val="bg1"/>
              </a:solidFill>
              <a:latin typeface="Meiryo" panose="020B0604030504040204" pitchFamily="34" charset="-128"/>
              <a:ea typeface="Meiryo" panose="020B0604030504040204" pitchFamily="34" charset="-128"/>
            </a:endParaRPr>
          </a:p>
          <a:p>
            <a:pPr algn="ctr"/>
            <a:r>
              <a:rPr kumimoji="1" lang="en-US" altLang="ja-JP" sz="1200" dirty="0">
                <a:solidFill>
                  <a:schemeClr val="bg1"/>
                </a:solidFill>
                <a:latin typeface="Meiryo" panose="020B0604030504040204" pitchFamily="34" charset="-128"/>
                <a:ea typeface="Meiryo" panose="020B0604030504040204" pitchFamily="34" charset="-128"/>
              </a:rPr>
              <a:t>monitoring</a:t>
            </a:r>
            <a:endParaRPr kumimoji="1" lang="ja-JP" altLang="en-US" sz="1200">
              <a:solidFill>
                <a:schemeClr val="bg1"/>
              </a:solidFill>
              <a:latin typeface="Meiryo" panose="020B0604030504040204" pitchFamily="34" charset="-128"/>
              <a:ea typeface="Meiryo" panose="020B0604030504040204" pitchFamily="34" charset="-128"/>
            </a:endParaRPr>
          </a:p>
        </p:txBody>
      </p:sp>
      <p:sp>
        <p:nvSpPr>
          <p:cNvPr id="17" name="テキスト ボックス 16">
            <a:extLst>
              <a:ext uri="{FF2B5EF4-FFF2-40B4-BE49-F238E27FC236}">
                <a16:creationId xmlns:a16="http://schemas.microsoft.com/office/drawing/2014/main" id="{D6D2C068-0187-A34B-DD0B-EC7B1267FC0F}"/>
              </a:ext>
            </a:extLst>
          </p:cNvPr>
          <p:cNvSpPr txBox="1"/>
          <p:nvPr/>
        </p:nvSpPr>
        <p:spPr>
          <a:xfrm>
            <a:off x="2399793" y="4113463"/>
            <a:ext cx="1005403" cy="769441"/>
          </a:xfrm>
          <a:prstGeom prst="rect">
            <a:avLst/>
          </a:prstGeom>
          <a:noFill/>
        </p:spPr>
        <p:txBody>
          <a:bodyPr wrap="none" rtlCol="0">
            <a:spAutoFit/>
          </a:bodyPr>
          <a:lstStyle/>
          <a:p>
            <a:pPr algn="ctr"/>
            <a:r>
              <a:rPr kumimoji="1" lang="ja-JP" altLang="en-US" sz="3200" b="1">
                <a:solidFill>
                  <a:schemeClr val="bg1"/>
                </a:solidFill>
                <a:latin typeface="Meiryo" panose="020B0604030504040204" pitchFamily="34" charset="-128"/>
                <a:ea typeface="Meiryo" panose="020B0604030504040204" pitchFamily="34" charset="-128"/>
              </a:rPr>
              <a:t>制御</a:t>
            </a:r>
            <a:endParaRPr kumimoji="1" lang="en-US" altLang="ja-JP" sz="3200" b="1" dirty="0">
              <a:solidFill>
                <a:schemeClr val="bg1"/>
              </a:solidFill>
              <a:latin typeface="Meiryo" panose="020B0604030504040204" pitchFamily="34" charset="-128"/>
              <a:ea typeface="Meiryo" panose="020B0604030504040204" pitchFamily="34" charset="-128"/>
            </a:endParaRPr>
          </a:p>
          <a:p>
            <a:pPr algn="ctr"/>
            <a:r>
              <a:rPr lang="en-US" altLang="ja-JP" sz="1200" dirty="0">
                <a:solidFill>
                  <a:schemeClr val="bg1"/>
                </a:solidFill>
                <a:latin typeface="Meiryo" panose="020B0604030504040204" pitchFamily="34" charset="-128"/>
                <a:ea typeface="Meiryo" panose="020B0604030504040204" pitchFamily="34" charset="-128"/>
              </a:rPr>
              <a:t>Control</a:t>
            </a:r>
            <a:endParaRPr kumimoji="1" lang="ja-JP" altLang="en-US" sz="1200">
              <a:solidFill>
                <a:schemeClr val="bg1"/>
              </a:solidFill>
              <a:latin typeface="Meiryo" panose="020B0604030504040204" pitchFamily="34" charset="-128"/>
              <a:ea typeface="Meiryo" panose="020B0604030504040204" pitchFamily="34" charset="-128"/>
            </a:endParaRPr>
          </a:p>
        </p:txBody>
      </p:sp>
      <p:sp>
        <p:nvSpPr>
          <p:cNvPr id="18" name="テキスト ボックス 17">
            <a:extLst>
              <a:ext uri="{FF2B5EF4-FFF2-40B4-BE49-F238E27FC236}">
                <a16:creationId xmlns:a16="http://schemas.microsoft.com/office/drawing/2014/main" id="{811DAF63-E9A1-50F9-2A69-A585BC8B5DD7}"/>
              </a:ext>
            </a:extLst>
          </p:cNvPr>
          <p:cNvSpPr txBox="1"/>
          <p:nvPr/>
        </p:nvSpPr>
        <p:spPr>
          <a:xfrm>
            <a:off x="5677590" y="4105872"/>
            <a:ext cx="1086580" cy="769441"/>
          </a:xfrm>
          <a:prstGeom prst="rect">
            <a:avLst/>
          </a:prstGeom>
          <a:noFill/>
        </p:spPr>
        <p:txBody>
          <a:bodyPr wrap="none" rtlCol="0">
            <a:spAutoFit/>
          </a:bodyPr>
          <a:lstStyle/>
          <a:p>
            <a:pPr algn="ctr"/>
            <a:r>
              <a:rPr kumimoji="1" lang="ja-JP" altLang="en-US" sz="3200" b="1">
                <a:solidFill>
                  <a:schemeClr val="bg1"/>
                </a:solidFill>
                <a:latin typeface="Meiryo" panose="020B0604030504040204" pitchFamily="34" charset="-128"/>
                <a:ea typeface="Meiryo" panose="020B0604030504040204" pitchFamily="34" charset="-128"/>
              </a:rPr>
              <a:t>連係</a:t>
            </a:r>
            <a:endParaRPr kumimoji="1" lang="en-US" altLang="ja-JP" sz="3200" b="1" dirty="0">
              <a:solidFill>
                <a:schemeClr val="bg1"/>
              </a:solidFill>
              <a:latin typeface="Meiryo" panose="020B0604030504040204" pitchFamily="34" charset="-128"/>
              <a:ea typeface="Meiryo" panose="020B0604030504040204" pitchFamily="34" charset="-128"/>
            </a:endParaRPr>
          </a:p>
          <a:p>
            <a:pPr algn="ctr"/>
            <a:r>
              <a:rPr lang="en-US" altLang="ja-JP" sz="1200" dirty="0">
                <a:solidFill>
                  <a:schemeClr val="bg1"/>
                </a:solidFill>
                <a:latin typeface="Meiryo" panose="020B0604030504040204" pitchFamily="34" charset="-128"/>
                <a:ea typeface="Meiryo" panose="020B0604030504040204" pitchFamily="34" charset="-128"/>
              </a:rPr>
              <a:t>Cooperation</a:t>
            </a:r>
            <a:endParaRPr kumimoji="1" lang="ja-JP" altLang="en-US" sz="1200">
              <a:solidFill>
                <a:schemeClr val="bg1"/>
              </a:solidFill>
              <a:latin typeface="Meiryo" panose="020B0604030504040204" pitchFamily="34" charset="-128"/>
              <a:ea typeface="Meiryo" panose="020B0604030504040204" pitchFamily="34" charset="-128"/>
            </a:endParaRPr>
          </a:p>
        </p:txBody>
      </p:sp>
      <p:sp>
        <p:nvSpPr>
          <p:cNvPr id="19" name="テキスト ボックス 18">
            <a:extLst>
              <a:ext uri="{FF2B5EF4-FFF2-40B4-BE49-F238E27FC236}">
                <a16:creationId xmlns:a16="http://schemas.microsoft.com/office/drawing/2014/main" id="{3509078E-65B6-E583-C0F3-0AE449D12C98}"/>
              </a:ext>
            </a:extLst>
          </p:cNvPr>
          <p:cNvSpPr txBox="1"/>
          <p:nvPr/>
        </p:nvSpPr>
        <p:spPr>
          <a:xfrm>
            <a:off x="3761521" y="1982888"/>
            <a:ext cx="1620957" cy="523220"/>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モノやモノの周辺</a:t>
            </a:r>
            <a:endParaRPr kumimoji="1" lang="en-US" altLang="ja-JP" sz="1400" dirty="0">
              <a:solidFill>
                <a:schemeClr val="bg1"/>
              </a:solidFill>
              <a:latin typeface="Meiryo" panose="020B0604030504040204" pitchFamily="34" charset="-128"/>
              <a:ea typeface="Meiryo" panose="020B0604030504040204" pitchFamily="34" charset="-128"/>
            </a:endParaRPr>
          </a:p>
          <a:p>
            <a:pPr algn="ctr"/>
            <a:r>
              <a:rPr kumimoji="1" lang="ja-JP" altLang="en-US" sz="1400">
                <a:solidFill>
                  <a:schemeClr val="bg1"/>
                </a:solidFill>
                <a:latin typeface="Meiryo" panose="020B0604030504040204" pitchFamily="34" charset="-128"/>
                <a:ea typeface="Meiryo" panose="020B0604030504040204" pitchFamily="34" charset="-128"/>
              </a:rPr>
              <a:t>の状態を知る</a:t>
            </a:r>
          </a:p>
        </p:txBody>
      </p:sp>
      <p:sp>
        <p:nvSpPr>
          <p:cNvPr id="20" name="テキスト ボックス 19">
            <a:extLst>
              <a:ext uri="{FF2B5EF4-FFF2-40B4-BE49-F238E27FC236}">
                <a16:creationId xmlns:a16="http://schemas.microsoft.com/office/drawing/2014/main" id="{BE9A10E5-9710-9564-15AC-7E0DF0B6BF97}"/>
              </a:ext>
            </a:extLst>
          </p:cNvPr>
          <p:cNvSpPr txBox="1"/>
          <p:nvPr/>
        </p:nvSpPr>
        <p:spPr>
          <a:xfrm>
            <a:off x="2181784" y="5018092"/>
            <a:ext cx="1441420" cy="307777"/>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モノを操作する</a:t>
            </a:r>
          </a:p>
        </p:txBody>
      </p:sp>
      <p:sp>
        <p:nvSpPr>
          <p:cNvPr id="21" name="テキスト ボックス 20">
            <a:extLst>
              <a:ext uri="{FF2B5EF4-FFF2-40B4-BE49-F238E27FC236}">
                <a16:creationId xmlns:a16="http://schemas.microsoft.com/office/drawing/2014/main" id="{D2A28B2B-8398-8661-061B-369DD855B1BE}"/>
              </a:ext>
            </a:extLst>
          </p:cNvPr>
          <p:cNvSpPr txBox="1"/>
          <p:nvPr/>
        </p:nvSpPr>
        <p:spPr>
          <a:xfrm>
            <a:off x="5320634" y="4910681"/>
            <a:ext cx="1800493" cy="523220"/>
          </a:xfrm>
          <a:prstGeom prst="rect">
            <a:avLst/>
          </a:prstGeom>
          <a:noFill/>
        </p:spPr>
        <p:txBody>
          <a:bodyPr wrap="none" rtlCol="0">
            <a:spAutoFit/>
          </a:bodyPr>
          <a:lstStyle/>
          <a:p>
            <a:pPr algn="ctr"/>
            <a:r>
              <a:rPr kumimoji="1" lang="ja-JP" altLang="en-US" sz="1400">
                <a:solidFill>
                  <a:schemeClr val="bg1"/>
                </a:solidFill>
                <a:latin typeface="Meiryo" panose="020B0604030504040204" pitchFamily="34" charset="-128"/>
                <a:ea typeface="Meiryo" panose="020B0604030504040204" pitchFamily="34" charset="-128"/>
              </a:rPr>
              <a:t>モノ同士がつながり</a:t>
            </a:r>
            <a:endParaRPr kumimoji="1" lang="en-US" altLang="ja-JP" sz="1400" dirty="0">
              <a:solidFill>
                <a:schemeClr val="bg1"/>
              </a:solidFill>
              <a:latin typeface="Meiryo" panose="020B0604030504040204" pitchFamily="34" charset="-128"/>
              <a:ea typeface="Meiryo" panose="020B0604030504040204" pitchFamily="34" charset="-128"/>
            </a:endParaRPr>
          </a:p>
          <a:p>
            <a:pPr algn="ctr"/>
            <a:r>
              <a:rPr lang="ja-JP" altLang="en-US" sz="1400">
                <a:solidFill>
                  <a:schemeClr val="bg1"/>
                </a:solidFill>
                <a:latin typeface="Meiryo" panose="020B0604030504040204" pitchFamily="34" charset="-128"/>
                <a:ea typeface="Meiryo" panose="020B0604030504040204" pitchFamily="34" charset="-128"/>
              </a:rPr>
              <a:t>協調して動作する</a:t>
            </a:r>
            <a:endParaRPr kumimoji="1" lang="ja-JP" altLang="en-US" sz="1400">
              <a:solidFill>
                <a:schemeClr val="bg1"/>
              </a:solidFill>
              <a:latin typeface="Meiryo" panose="020B0604030504040204" pitchFamily="34" charset="-128"/>
              <a:ea typeface="Meiryo" panose="020B0604030504040204" pitchFamily="34" charset="-128"/>
            </a:endParaRPr>
          </a:p>
        </p:txBody>
      </p:sp>
      <p:sp>
        <p:nvSpPr>
          <p:cNvPr id="47" name="タイトル 46">
            <a:extLst>
              <a:ext uri="{FF2B5EF4-FFF2-40B4-BE49-F238E27FC236}">
                <a16:creationId xmlns:a16="http://schemas.microsoft.com/office/drawing/2014/main" id="{6A9CAB6A-E0AE-9C59-8745-31A6D77885CD}"/>
              </a:ext>
            </a:extLst>
          </p:cNvPr>
          <p:cNvSpPr>
            <a:spLocks noGrp="1"/>
          </p:cNvSpPr>
          <p:nvPr>
            <p:ph type="title"/>
          </p:nvPr>
        </p:nvSpPr>
        <p:spPr/>
        <p:txBody>
          <a:bodyPr/>
          <a:lstStyle/>
          <a:p>
            <a:r>
              <a:rPr lang="en-US" altLang="ja-JP" dirty="0"/>
              <a:t>IoT</a:t>
            </a:r>
            <a:r>
              <a:rPr lang="ja-JP" altLang="en-US"/>
              <a:t>の適用事例</a:t>
            </a:r>
          </a:p>
        </p:txBody>
      </p:sp>
      <p:sp>
        <p:nvSpPr>
          <p:cNvPr id="51" name="テキスト ボックス 50">
            <a:extLst>
              <a:ext uri="{FF2B5EF4-FFF2-40B4-BE49-F238E27FC236}">
                <a16:creationId xmlns:a16="http://schemas.microsoft.com/office/drawing/2014/main" id="{1F4DD0B2-9657-E487-281F-E54675D3DB30}"/>
              </a:ext>
            </a:extLst>
          </p:cNvPr>
          <p:cNvSpPr txBox="1"/>
          <p:nvPr/>
        </p:nvSpPr>
        <p:spPr>
          <a:xfrm>
            <a:off x="3946911" y="3419065"/>
            <a:ext cx="1291636" cy="892552"/>
          </a:xfrm>
          <a:prstGeom prst="rect">
            <a:avLst/>
          </a:prstGeom>
          <a:noFill/>
        </p:spPr>
        <p:txBody>
          <a:bodyPr wrap="none" rtlCol="0">
            <a:spAutoFit/>
          </a:bodyPr>
          <a:lstStyle/>
          <a:p>
            <a:pPr algn="ctr"/>
            <a:r>
              <a:rPr kumimoji="1" lang="en-US" altLang="ja-JP" sz="4000" b="1" dirty="0">
                <a:solidFill>
                  <a:schemeClr val="accent6">
                    <a:lumMod val="75000"/>
                  </a:schemeClr>
                </a:solidFill>
              </a:rPr>
              <a:t>IoT</a:t>
            </a:r>
          </a:p>
          <a:p>
            <a:pPr algn="ctr"/>
            <a:r>
              <a:rPr lang="en-US" altLang="ja-JP" sz="1200" dirty="0">
                <a:solidFill>
                  <a:schemeClr val="accent6">
                    <a:lumMod val="75000"/>
                  </a:schemeClr>
                </a:solidFill>
              </a:rPr>
              <a:t>Internet of Things</a:t>
            </a:r>
            <a:endParaRPr kumimoji="1" lang="ja-JP" altLang="en-US" sz="1200">
              <a:solidFill>
                <a:schemeClr val="accent6">
                  <a:lumMod val="75000"/>
                </a:schemeClr>
              </a:solidFill>
            </a:endParaRPr>
          </a:p>
        </p:txBody>
      </p:sp>
      <p:sp>
        <p:nvSpPr>
          <p:cNvPr id="31" name="テキスト ボックス 30">
            <a:extLst>
              <a:ext uri="{FF2B5EF4-FFF2-40B4-BE49-F238E27FC236}">
                <a16:creationId xmlns:a16="http://schemas.microsoft.com/office/drawing/2014/main" id="{9F71BED1-A039-0C0A-96CC-E33764AE0841}"/>
              </a:ext>
            </a:extLst>
          </p:cNvPr>
          <p:cNvSpPr txBox="1"/>
          <p:nvPr/>
        </p:nvSpPr>
        <p:spPr>
          <a:xfrm>
            <a:off x="5718174" y="1115946"/>
            <a:ext cx="2968090" cy="1569660"/>
          </a:xfrm>
          <a:prstGeom prst="rect">
            <a:avLst/>
          </a:prstGeom>
          <a:noFill/>
        </p:spPr>
        <p:txBody>
          <a:bodyPr wrap="square" rtlCol="0">
            <a:spAutoFit/>
          </a:bodyPr>
          <a:lstStyle/>
          <a:p>
            <a:pPr marL="285750" indent="-285750">
              <a:buFont typeface="Wingdings" pitchFamily="2" charset="2"/>
              <a:buChar char="ü"/>
            </a:pPr>
            <a:r>
              <a:rPr kumimoji="1" lang="ja-JP" altLang="en-US" sz="1200" dirty="0">
                <a:solidFill>
                  <a:srgbClr val="0070C0"/>
                </a:solidFill>
                <a:latin typeface="Meiryo" panose="020B0604030504040204" pitchFamily="34" charset="-128"/>
                <a:ea typeface="Meiryo" panose="020B0604030504040204" pitchFamily="34" charset="-128"/>
              </a:rPr>
              <a:t>電力の使用状況の把握</a:t>
            </a:r>
            <a:endParaRPr kumimoji="1" lang="en-US" altLang="ja-JP" sz="1200" dirty="0">
              <a:solidFill>
                <a:srgbClr val="0070C0"/>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kumimoji="1" lang="ja-JP" altLang="en-US" sz="1200" dirty="0">
                <a:solidFill>
                  <a:srgbClr val="0070C0"/>
                </a:solidFill>
                <a:latin typeface="Meiryo" panose="020B0604030504040204" pitchFamily="34" charset="-128"/>
                <a:ea typeface="Meiryo" panose="020B0604030504040204" pitchFamily="34" charset="-128"/>
              </a:rPr>
              <a:t>バスの運行状況の把握</a:t>
            </a:r>
            <a:endParaRPr kumimoji="1" lang="en-US" altLang="ja-JP" sz="1200" dirty="0">
              <a:solidFill>
                <a:srgbClr val="0070C0"/>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lang="ja-JP" altLang="en-US" sz="1200" dirty="0">
                <a:solidFill>
                  <a:srgbClr val="0070C0"/>
                </a:solidFill>
                <a:latin typeface="Meiryo" panose="020B0604030504040204" pitchFamily="34" charset="-128"/>
                <a:ea typeface="Meiryo" panose="020B0604030504040204" pitchFamily="34" charset="-128"/>
              </a:rPr>
              <a:t>子どもや老人の見守り</a:t>
            </a:r>
            <a:endParaRPr lang="en-US" altLang="ja-JP" sz="1200" dirty="0">
              <a:solidFill>
                <a:srgbClr val="0070C0"/>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kumimoji="1" lang="ja-JP" altLang="en-US" sz="1200" dirty="0">
                <a:solidFill>
                  <a:srgbClr val="0070C0"/>
                </a:solidFill>
                <a:latin typeface="Meiryo" panose="020B0604030504040204" pitchFamily="34" charset="-128"/>
                <a:ea typeface="Meiryo" panose="020B0604030504040204" pitchFamily="34" charset="-128"/>
              </a:rPr>
              <a:t>無人店舗や販売所の監視</a:t>
            </a:r>
            <a:endParaRPr kumimoji="1" lang="en-US" altLang="ja-JP" sz="1200" dirty="0">
              <a:solidFill>
                <a:srgbClr val="0070C0"/>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lang="ja-JP" altLang="en-US" sz="1200" dirty="0">
                <a:solidFill>
                  <a:srgbClr val="0070C0"/>
                </a:solidFill>
                <a:latin typeface="Meiryo" panose="020B0604030504040204" pitchFamily="34" charset="-128"/>
                <a:ea typeface="Meiryo" panose="020B0604030504040204" pitchFamily="34" charset="-128"/>
              </a:rPr>
              <a:t>遠隔検査・ソース遠隔診断</a:t>
            </a:r>
            <a:endParaRPr lang="en-US" altLang="ja-JP" sz="1200" dirty="0">
              <a:solidFill>
                <a:srgbClr val="0070C0"/>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lang="ja-JP" altLang="en-US" sz="1200" dirty="0">
                <a:solidFill>
                  <a:srgbClr val="0070C0"/>
                </a:solidFill>
                <a:latin typeface="Meiryo" panose="020B0604030504040204" pitchFamily="34" charset="-128"/>
                <a:ea typeface="Meiryo" panose="020B0604030504040204" pitchFamily="34" charset="-128"/>
              </a:rPr>
              <a:t>ウェアラブルによる健康管理</a:t>
            </a:r>
            <a:endParaRPr lang="en-US" altLang="ja-JP" sz="1200" dirty="0">
              <a:solidFill>
                <a:srgbClr val="0070C0"/>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kumimoji="1" lang="ja-JP" altLang="en-US" sz="1200" dirty="0">
                <a:solidFill>
                  <a:srgbClr val="0070C0"/>
                </a:solidFill>
                <a:latin typeface="Meiryo" panose="020B0604030504040204" pitchFamily="34" charset="-128"/>
                <a:ea typeface="Meiryo" panose="020B0604030504040204" pitchFamily="34" charset="-128"/>
              </a:rPr>
              <a:t>農場の環境把握</a:t>
            </a:r>
            <a:r>
              <a:rPr kumimoji="1" lang="ja-JP" altLang="en-US" sz="900" dirty="0">
                <a:solidFill>
                  <a:srgbClr val="0070C0"/>
                </a:solidFill>
                <a:latin typeface="Meiryo" panose="020B0604030504040204" pitchFamily="34" charset="-128"/>
                <a:ea typeface="Meiryo" panose="020B0604030504040204" pitchFamily="34" charset="-128"/>
              </a:rPr>
              <a:t>（土壌や温度など）</a:t>
            </a:r>
            <a:endParaRPr kumimoji="1" lang="en-US" altLang="ja-JP" sz="900" dirty="0">
              <a:solidFill>
                <a:srgbClr val="0070C0"/>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lang="ja-JP" altLang="en-US" sz="1200" dirty="0">
                <a:solidFill>
                  <a:srgbClr val="0070C0"/>
                </a:solidFill>
                <a:latin typeface="Meiryo" panose="020B0604030504040204" pitchFamily="34" charset="-128"/>
                <a:ea typeface="Meiryo" panose="020B0604030504040204" pitchFamily="34" charset="-128"/>
              </a:rPr>
              <a:t>工場内の状況把握</a:t>
            </a:r>
            <a:r>
              <a:rPr lang="ja-JP" altLang="en-US" sz="900" dirty="0">
                <a:solidFill>
                  <a:srgbClr val="0070C0"/>
                </a:solidFill>
                <a:latin typeface="Meiryo" panose="020B0604030504040204" pitchFamily="34" charset="-128"/>
                <a:ea typeface="Meiryo" panose="020B0604030504040204" pitchFamily="34" charset="-128"/>
              </a:rPr>
              <a:t>（稼働や人の動きなど）</a:t>
            </a:r>
            <a:endParaRPr kumimoji="1" lang="ja-JP" altLang="en-US" sz="900" dirty="0">
              <a:solidFill>
                <a:srgbClr val="0070C0"/>
              </a:solidFill>
              <a:latin typeface="Meiryo" panose="020B0604030504040204" pitchFamily="34" charset="-128"/>
              <a:ea typeface="Meiryo" panose="020B0604030504040204" pitchFamily="34" charset="-128"/>
            </a:endParaRPr>
          </a:p>
        </p:txBody>
      </p:sp>
      <p:sp>
        <p:nvSpPr>
          <p:cNvPr id="32" name="テキスト ボックス 31">
            <a:extLst>
              <a:ext uri="{FF2B5EF4-FFF2-40B4-BE49-F238E27FC236}">
                <a16:creationId xmlns:a16="http://schemas.microsoft.com/office/drawing/2014/main" id="{C31733F5-D819-DBC1-2FA0-B125876180D8}"/>
              </a:ext>
            </a:extLst>
          </p:cNvPr>
          <p:cNvSpPr txBox="1"/>
          <p:nvPr/>
        </p:nvSpPr>
        <p:spPr>
          <a:xfrm>
            <a:off x="5074701" y="5967994"/>
            <a:ext cx="3424657" cy="646331"/>
          </a:xfrm>
          <a:prstGeom prst="rect">
            <a:avLst/>
          </a:prstGeom>
          <a:noFill/>
        </p:spPr>
        <p:txBody>
          <a:bodyPr wrap="square" rtlCol="0">
            <a:spAutoFit/>
          </a:bodyPr>
          <a:lstStyle/>
          <a:p>
            <a:pPr marL="285750" indent="-285750">
              <a:buFont typeface="Wingdings" pitchFamily="2" charset="2"/>
              <a:buChar char="ü"/>
            </a:pPr>
            <a:r>
              <a:rPr kumimoji="1" lang="ja-JP" altLang="en-US" sz="1200">
                <a:solidFill>
                  <a:srgbClr val="7030A0"/>
                </a:solidFill>
                <a:latin typeface="Meiryo" panose="020B0604030504040204" pitchFamily="34" charset="-128"/>
                <a:ea typeface="Meiryo" panose="020B0604030504040204" pitchFamily="34" charset="-128"/>
              </a:rPr>
              <a:t>倉庫・工場の搬送機器の効率搬送</a:t>
            </a:r>
            <a:endParaRPr kumimoji="1" lang="en-US" altLang="ja-JP" sz="1200" dirty="0">
              <a:solidFill>
                <a:srgbClr val="7030A0"/>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lang="ja-JP" altLang="en-US" sz="1200">
                <a:solidFill>
                  <a:srgbClr val="7030A0"/>
                </a:solidFill>
                <a:latin typeface="Meiryo" panose="020B0604030504040204" pitchFamily="34" charset="-128"/>
                <a:ea typeface="Meiryo" panose="020B0604030504040204" pitchFamily="34" charset="-128"/>
              </a:rPr>
              <a:t>自動車と信号機による渋滞解消</a:t>
            </a:r>
            <a:endParaRPr lang="en-US" altLang="ja-JP" sz="1200" dirty="0">
              <a:solidFill>
                <a:srgbClr val="7030A0"/>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kumimoji="1" lang="ja-JP" altLang="en-US" sz="1200">
                <a:solidFill>
                  <a:srgbClr val="7030A0"/>
                </a:solidFill>
                <a:latin typeface="Meiryo" panose="020B0604030504040204" pitchFamily="34" charset="-128"/>
                <a:ea typeface="Meiryo" panose="020B0604030504040204" pitchFamily="34" charset="-128"/>
              </a:rPr>
              <a:t>工作機械の協調制御による効率的生産</a:t>
            </a:r>
          </a:p>
        </p:txBody>
      </p:sp>
      <p:sp>
        <p:nvSpPr>
          <p:cNvPr id="33" name="テキスト ボックス 32">
            <a:extLst>
              <a:ext uri="{FF2B5EF4-FFF2-40B4-BE49-F238E27FC236}">
                <a16:creationId xmlns:a16="http://schemas.microsoft.com/office/drawing/2014/main" id="{B3FA9DBD-A093-2CA1-D795-382BA2BA9D23}"/>
              </a:ext>
            </a:extLst>
          </p:cNvPr>
          <p:cNvSpPr txBox="1"/>
          <p:nvPr/>
        </p:nvSpPr>
        <p:spPr>
          <a:xfrm>
            <a:off x="457734" y="2642055"/>
            <a:ext cx="2968090" cy="1015663"/>
          </a:xfrm>
          <a:prstGeom prst="rect">
            <a:avLst/>
          </a:prstGeom>
          <a:noFill/>
        </p:spPr>
        <p:txBody>
          <a:bodyPr wrap="square" rtlCol="0">
            <a:spAutoFit/>
          </a:bodyPr>
          <a:lstStyle/>
          <a:p>
            <a:pPr marL="285750" indent="-285750">
              <a:buFont typeface="Wingdings" pitchFamily="2" charset="2"/>
              <a:buChar char="ü"/>
            </a:pPr>
            <a:r>
              <a:rPr kumimoji="1" lang="ja-JP" altLang="en-US" sz="1200">
                <a:solidFill>
                  <a:schemeClr val="accent3">
                    <a:lumMod val="75000"/>
                  </a:schemeClr>
                </a:solidFill>
                <a:latin typeface="Meiryo" panose="020B0604030504040204" pitchFamily="34" charset="-128"/>
                <a:ea typeface="Meiryo" panose="020B0604030504040204" pitchFamily="34" charset="-128"/>
              </a:rPr>
              <a:t>オフィスのドアの開閉</a:t>
            </a:r>
            <a:endParaRPr kumimoji="1" lang="en-US" altLang="ja-JP" sz="1200" dirty="0">
              <a:solidFill>
                <a:schemeClr val="accent3">
                  <a:lumMod val="75000"/>
                </a:schemeClr>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kumimoji="1" lang="ja-JP" altLang="en-US" sz="1200">
                <a:solidFill>
                  <a:schemeClr val="accent3">
                    <a:lumMod val="75000"/>
                  </a:schemeClr>
                </a:solidFill>
                <a:latin typeface="Meiryo" panose="020B0604030504040204" pitchFamily="34" charset="-128"/>
                <a:ea typeface="Meiryo" panose="020B0604030504040204" pitchFamily="34" charset="-128"/>
              </a:rPr>
              <a:t>公共交通機関の自動運転</a:t>
            </a:r>
            <a:endParaRPr kumimoji="1" lang="en-US" altLang="ja-JP" sz="1200" dirty="0">
              <a:solidFill>
                <a:schemeClr val="accent3">
                  <a:lumMod val="75000"/>
                </a:schemeClr>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kumimoji="1" lang="ja-JP" altLang="en-US" sz="1200">
                <a:solidFill>
                  <a:schemeClr val="accent3">
                    <a:lumMod val="75000"/>
                  </a:schemeClr>
                </a:solidFill>
                <a:latin typeface="Meiryo" panose="020B0604030504040204" pitchFamily="34" charset="-128"/>
                <a:ea typeface="Meiryo" panose="020B0604030504040204" pitchFamily="34" charset="-128"/>
              </a:rPr>
              <a:t>音声による家電・機器類の制御</a:t>
            </a:r>
            <a:endParaRPr kumimoji="1" lang="en-US" altLang="ja-JP" sz="1200" dirty="0">
              <a:solidFill>
                <a:schemeClr val="accent3">
                  <a:lumMod val="75000"/>
                </a:schemeClr>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lang="ja-JP" altLang="en-US" sz="1200">
                <a:solidFill>
                  <a:schemeClr val="accent3">
                    <a:lumMod val="75000"/>
                  </a:schemeClr>
                </a:solidFill>
                <a:latin typeface="Meiryo" panose="020B0604030504040204" pitchFamily="34" charset="-128"/>
                <a:ea typeface="Meiryo" panose="020B0604030504040204" pitchFamily="34" charset="-128"/>
              </a:rPr>
              <a:t>農業ハウスの管理と環境の最適制御</a:t>
            </a:r>
            <a:endParaRPr lang="en-US" altLang="ja-JP" sz="1200" dirty="0">
              <a:solidFill>
                <a:schemeClr val="accent3">
                  <a:lumMod val="75000"/>
                </a:schemeClr>
              </a:solidFill>
              <a:latin typeface="Meiryo" panose="020B0604030504040204" pitchFamily="34" charset="-128"/>
              <a:ea typeface="Meiryo" panose="020B0604030504040204" pitchFamily="34" charset="-128"/>
            </a:endParaRPr>
          </a:p>
          <a:p>
            <a:pPr marL="285750" indent="-285750">
              <a:buFont typeface="Wingdings" pitchFamily="2" charset="2"/>
              <a:buChar char="ü"/>
            </a:pPr>
            <a:r>
              <a:rPr lang="ja-JP" altLang="en-US" sz="1200">
                <a:solidFill>
                  <a:schemeClr val="accent3">
                    <a:lumMod val="75000"/>
                  </a:schemeClr>
                </a:solidFill>
                <a:latin typeface="Meiryo" panose="020B0604030504040204" pitchFamily="34" charset="-128"/>
                <a:ea typeface="Meiryo" panose="020B0604030504040204" pitchFamily="34" charset="-128"/>
              </a:rPr>
              <a:t>建物や施設などの省エネ制御</a:t>
            </a:r>
            <a:endParaRPr kumimoji="1" lang="ja-JP" altLang="en-US" sz="1200">
              <a:solidFill>
                <a:schemeClr val="accent3">
                  <a:lumMod val="75000"/>
                </a:schemeClr>
              </a:solidFill>
              <a:latin typeface="Meiryo" panose="020B0604030504040204" pitchFamily="34" charset="-128"/>
              <a:ea typeface="Meiryo" panose="020B0604030504040204" pitchFamily="34" charset="-128"/>
            </a:endParaRPr>
          </a:p>
        </p:txBody>
      </p:sp>
      <p:sp>
        <p:nvSpPr>
          <p:cNvPr id="35" name="テキスト ボックス 34">
            <a:extLst>
              <a:ext uri="{FF2B5EF4-FFF2-40B4-BE49-F238E27FC236}">
                <a16:creationId xmlns:a16="http://schemas.microsoft.com/office/drawing/2014/main" id="{87FFA69F-8365-E5DF-D0FC-7B98CE3BC3DC}"/>
              </a:ext>
            </a:extLst>
          </p:cNvPr>
          <p:cNvSpPr txBox="1"/>
          <p:nvPr/>
        </p:nvSpPr>
        <p:spPr>
          <a:xfrm>
            <a:off x="228145" y="847025"/>
            <a:ext cx="3595856" cy="584775"/>
          </a:xfrm>
          <a:prstGeom prst="rect">
            <a:avLst/>
          </a:prstGeom>
          <a:noFill/>
        </p:spPr>
        <p:txBody>
          <a:bodyPr wrap="none" rtlCol="0">
            <a:spAutoFit/>
          </a:bodyPr>
          <a:lstStyle/>
          <a:p>
            <a:r>
              <a:rPr kumimoji="1" lang="en-US" altLang="ja-JP" sz="1600" dirty="0">
                <a:solidFill>
                  <a:schemeClr val="accent6">
                    <a:lumMod val="75000"/>
                  </a:schemeClr>
                </a:solidFill>
                <a:latin typeface="Meiryo" panose="020B0604030504040204" pitchFamily="34" charset="-128"/>
                <a:ea typeface="Meiryo" panose="020B0604030504040204" pitchFamily="34" charset="-128"/>
              </a:rPr>
              <a:t>3</a:t>
            </a:r>
            <a:r>
              <a:rPr kumimoji="1" lang="ja-JP" altLang="en-US" sz="1600" dirty="0">
                <a:solidFill>
                  <a:schemeClr val="accent6">
                    <a:lumMod val="75000"/>
                  </a:schemeClr>
                </a:solidFill>
                <a:latin typeface="Meiryo" panose="020B0604030504040204" pitchFamily="34" charset="-128"/>
                <a:ea typeface="Meiryo" panose="020B0604030504040204" pitchFamily="34" charset="-128"/>
              </a:rPr>
              <a:t>つの「できること」を組み合わせた</a:t>
            </a:r>
            <a:endParaRPr lang="en-US" altLang="ja-JP" sz="1600" dirty="0">
              <a:solidFill>
                <a:schemeClr val="accent6">
                  <a:lumMod val="75000"/>
                </a:schemeClr>
              </a:solidFill>
              <a:latin typeface="Meiryo" panose="020B0604030504040204" pitchFamily="34" charset="-128"/>
              <a:ea typeface="Meiryo" panose="020B0604030504040204" pitchFamily="34" charset="-128"/>
            </a:endParaRPr>
          </a:p>
          <a:p>
            <a:r>
              <a:rPr kumimoji="1" lang="ja-JP" altLang="en-US" sz="1600" dirty="0">
                <a:solidFill>
                  <a:schemeClr val="accent6">
                    <a:lumMod val="75000"/>
                  </a:schemeClr>
                </a:solidFill>
                <a:latin typeface="Meiryo" panose="020B0604030504040204" pitchFamily="34" charset="-128"/>
                <a:ea typeface="Meiryo" panose="020B0604030504040204" pitchFamily="34" charset="-128"/>
              </a:rPr>
              <a:t>適用も拡大している</a:t>
            </a:r>
            <a:endParaRPr kumimoji="1" lang="en-US" altLang="ja-JP" sz="1600" dirty="0">
              <a:solidFill>
                <a:schemeClr val="accent6">
                  <a:lumMod val="75000"/>
                </a:schemeClr>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390031772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正方形/長方形 43"/>
          <p:cNvSpPr/>
          <p:nvPr/>
        </p:nvSpPr>
        <p:spPr>
          <a:xfrm>
            <a:off x="577626" y="790865"/>
            <a:ext cx="7991923" cy="5732318"/>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メイリオ"/>
            </a:endParaRPr>
          </a:p>
        </p:txBody>
      </p:sp>
      <p:sp>
        <p:nvSpPr>
          <p:cNvPr id="5" name="正方形/長方形 4"/>
          <p:cNvSpPr/>
          <p:nvPr/>
        </p:nvSpPr>
        <p:spPr>
          <a:xfrm>
            <a:off x="755650" y="3807866"/>
            <a:ext cx="7613853" cy="261813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r"/>
            <a:endParaRPr kumimoji="1" lang="ja-JP" altLang="en-US" sz="1200" dirty="0">
              <a:solidFill>
                <a:srgbClr val="FFFFFF"/>
              </a:solidFill>
              <a:latin typeface="Meiryo" panose="020B0604030504040204" pitchFamily="34" charset="-128"/>
              <a:ea typeface="Meiryo" panose="020B0604030504040204" pitchFamily="34" charset="-128"/>
              <a:cs typeface="メイリオ"/>
            </a:endParaRPr>
          </a:p>
        </p:txBody>
      </p:sp>
      <p:sp>
        <p:nvSpPr>
          <p:cNvPr id="4" name="正方形/長方形 3"/>
          <p:cNvSpPr/>
          <p:nvPr/>
        </p:nvSpPr>
        <p:spPr>
          <a:xfrm>
            <a:off x="755650" y="1110348"/>
            <a:ext cx="7632700" cy="2571402"/>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メイリオ"/>
            </a:endParaRPr>
          </a:p>
        </p:txBody>
      </p:sp>
      <p:sp>
        <p:nvSpPr>
          <p:cNvPr id="90" name="正方形/長方形 89">
            <a:extLst>
              <a:ext uri="{FF2B5EF4-FFF2-40B4-BE49-F238E27FC236}">
                <a16:creationId xmlns:a16="http://schemas.microsoft.com/office/drawing/2014/main" id="{27408888-E6EF-654F-8DF2-FBEB9C2BA417}"/>
              </a:ext>
            </a:extLst>
          </p:cNvPr>
          <p:cNvSpPr/>
          <p:nvPr/>
        </p:nvSpPr>
        <p:spPr>
          <a:xfrm>
            <a:off x="763039" y="1122054"/>
            <a:ext cx="7632699" cy="5328043"/>
          </a:xfrm>
          <a:prstGeom prst="rect">
            <a:avLst/>
          </a:prstGeom>
          <a:solidFill>
            <a:srgbClr val="00B050">
              <a:alpha val="65098"/>
            </a:srgbClr>
          </a:solidFill>
          <a:ln w="38100">
            <a:no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7" name="正方形/長方形 86">
            <a:extLst>
              <a:ext uri="{FF2B5EF4-FFF2-40B4-BE49-F238E27FC236}">
                <a16:creationId xmlns:a16="http://schemas.microsoft.com/office/drawing/2014/main" id="{26596550-F90B-384D-ABA6-4692E26875BF}"/>
              </a:ext>
            </a:extLst>
          </p:cNvPr>
          <p:cNvSpPr/>
          <p:nvPr/>
        </p:nvSpPr>
        <p:spPr>
          <a:xfrm>
            <a:off x="763039" y="2840500"/>
            <a:ext cx="3907151" cy="3597891"/>
          </a:xfrm>
          <a:prstGeom prst="rect">
            <a:avLst/>
          </a:prstGeom>
          <a:solidFill>
            <a:srgbClr val="FF6666">
              <a:alpha val="69804"/>
            </a:srgbClr>
          </a:solidFill>
          <a:ln w="38100">
            <a:no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a:xfrm>
            <a:off x="230400" y="266400"/>
            <a:ext cx="8686800" cy="416221"/>
          </a:xfrm>
        </p:spPr>
        <p:txBody>
          <a:bodyPr lIns="0" rIns="0"/>
          <a:lstStyle/>
          <a:p>
            <a:r>
              <a:rPr lang="ja-JP" altLang="en-US" sz="2700">
                <a:solidFill>
                  <a:schemeClr val="tx1">
                    <a:lumMod val="50000"/>
                    <a:lumOff val="50000"/>
                  </a:schemeClr>
                </a:solidFill>
                <a:latin typeface="Meiryo" panose="020B0604030504040204" pitchFamily="34" charset="-128"/>
                <a:ea typeface="Meiryo" panose="020B0604030504040204" pitchFamily="34" charset="-128"/>
              </a:rPr>
              <a:t>サイバーフィジカルシステムと</a:t>
            </a:r>
            <a:r>
              <a:rPr lang="en-US" altLang="ja-JP" sz="2700" dirty="0">
                <a:solidFill>
                  <a:schemeClr val="tx1">
                    <a:lumMod val="50000"/>
                    <a:lumOff val="50000"/>
                  </a:schemeClr>
                </a:solidFill>
                <a:latin typeface="Meiryo" panose="020B0604030504040204" pitchFamily="34" charset="-128"/>
                <a:ea typeface="Meiryo" panose="020B0604030504040204" pitchFamily="34" charset="-128"/>
              </a:rPr>
              <a:t>IoT</a:t>
            </a:r>
            <a:endParaRPr kumimoji="1" lang="ja-JP" altLang="en-US" sz="2700" dirty="0">
              <a:latin typeface="Meiryo" panose="020B0604030504040204" pitchFamily="34" charset="-128"/>
              <a:ea typeface="Meiryo" panose="020B0604030504040204" pitchFamily="34" charset="-128"/>
            </a:endParaRPr>
          </a:p>
        </p:txBody>
      </p:sp>
      <p:sp>
        <p:nvSpPr>
          <p:cNvPr id="7" name="円/楕円 6"/>
          <p:cNvSpPr/>
          <p:nvPr/>
        </p:nvSpPr>
        <p:spPr>
          <a:xfrm>
            <a:off x="1886709" y="1474753"/>
            <a:ext cx="1898455" cy="1898455"/>
          </a:xfrm>
          <a:prstGeom prst="ellipse">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8" name="円/楕円 7"/>
          <p:cNvSpPr/>
          <p:nvPr/>
        </p:nvSpPr>
        <p:spPr>
          <a:xfrm>
            <a:off x="5340912" y="1474753"/>
            <a:ext cx="1898455" cy="1898455"/>
          </a:xfrm>
          <a:prstGeom prst="ellipse">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9" name="円/楕円 8"/>
          <p:cNvSpPr/>
          <p:nvPr/>
        </p:nvSpPr>
        <p:spPr>
          <a:xfrm>
            <a:off x="3604851" y="4410865"/>
            <a:ext cx="1898455" cy="1898455"/>
          </a:xfrm>
          <a:prstGeom prst="ellipse">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8" name="上矢印 17"/>
          <p:cNvSpPr/>
          <p:nvPr/>
        </p:nvSpPr>
        <p:spPr>
          <a:xfrm rot="12915436">
            <a:off x="4839237" y="3227669"/>
            <a:ext cx="1152128" cy="1359365"/>
          </a:xfrm>
          <a:prstGeom prst="up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19" name="上矢印 18"/>
          <p:cNvSpPr/>
          <p:nvPr/>
        </p:nvSpPr>
        <p:spPr>
          <a:xfrm rot="8765260" flipV="1">
            <a:off x="3015170" y="3229746"/>
            <a:ext cx="1152128" cy="1359365"/>
          </a:xfrm>
          <a:prstGeom prst="up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20" name="上矢印 19"/>
          <p:cNvSpPr/>
          <p:nvPr/>
        </p:nvSpPr>
        <p:spPr>
          <a:xfrm rot="16200000" flipV="1">
            <a:off x="3986974" y="1733435"/>
            <a:ext cx="1152128" cy="1359365"/>
          </a:xfrm>
          <a:prstGeom prst="up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22" name="テキスト ボックス 21"/>
          <p:cNvSpPr txBox="1"/>
          <p:nvPr/>
        </p:nvSpPr>
        <p:spPr>
          <a:xfrm>
            <a:off x="3604851" y="5116934"/>
            <a:ext cx="1898455" cy="584775"/>
          </a:xfrm>
          <a:prstGeom prst="rect">
            <a:avLst/>
          </a:prstGeom>
          <a:noFill/>
        </p:spPr>
        <p:txBody>
          <a:bodyPr wrap="square" rtlCol="0" anchor="ctr">
            <a:spAutoFit/>
          </a:bodyPr>
          <a:lstStyle/>
          <a:p>
            <a:pPr algn="ctr"/>
            <a:r>
              <a:rPr kumimoji="1" lang="ja-JP" altLang="en-US" sz="2000" b="1" dirty="0">
                <a:solidFill>
                  <a:schemeClr val="bg1"/>
                </a:solidFill>
                <a:latin typeface="Meiryo" panose="020B0604030504040204" pitchFamily="34" charset="-128"/>
                <a:ea typeface="Meiryo" panose="020B0604030504040204" pitchFamily="34" charset="-128"/>
                <a:cs typeface="Meiryo" charset="-128"/>
              </a:rPr>
              <a:t>データ収集</a:t>
            </a:r>
          </a:p>
          <a:p>
            <a:pPr algn="ctr"/>
            <a:r>
              <a:rPr lang="ja-JP" altLang="en-US" sz="1200" b="1" dirty="0">
                <a:solidFill>
                  <a:schemeClr val="bg1"/>
                </a:solidFill>
                <a:latin typeface="Meiryo" panose="020B0604030504040204" pitchFamily="34" charset="-128"/>
                <a:ea typeface="Meiryo" panose="020B0604030504040204" pitchFamily="34" charset="-128"/>
                <a:cs typeface="Meiryo" charset="-128"/>
              </a:rPr>
              <a:t>モニタリング</a:t>
            </a:r>
            <a:endParaRPr kumimoji="1" lang="ja-JP" altLang="en-US" sz="1200" b="1" dirty="0">
              <a:solidFill>
                <a:schemeClr val="bg1"/>
              </a:solidFill>
              <a:latin typeface="Meiryo" panose="020B0604030504040204" pitchFamily="34" charset="-128"/>
              <a:ea typeface="Meiryo" panose="020B0604030504040204" pitchFamily="34" charset="-128"/>
              <a:cs typeface="Meiryo" charset="-128"/>
            </a:endParaRPr>
          </a:p>
        </p:txBody>
      </p:sp>
      <p:sp>
        <p:nvSpPr>
          <p:cNvPr id="23" name="テキスト ボックス 22"/>
          <p:cNvSpPr txBox="1"/>
          <p:nvPr/>
        </p:nvSpPr>
        <p:spPr>
          <a:xfrm>
            <a:off x="1886709" y="2060196"/>
            <a:ext cx="1898455" cy="769441"/>
          </a:xfrm>
          <a:prstGeom prst="rect">
            <a:avLst/>
          </a:prstGeom>
          <a:noFill/>
        </p:spPr>
        <p:txBody>
          <a:bodyPr wrap="square" rtlCol="0" anchor="ctr">
            <a:spAutoFit/>
          </a:bodyPr>
          <a:lstStyle/>
          <a:p>
            <a:pPr algn="ctr"/>
            <a:r>
              <a:rPr kumimoji="1" lang="ja-JP" altLang="en-US" sz="2000" b="1" dirty="0">
                <a:solidFill>
                  <a:schemeClr val="bg1"/>
                </a:solidFill>
                <a:latin typeface="Meiryo" panose="020B0604030504040204" pitchFamily="34" charset="-128"/>
                <a:ea typeface="Meiryo" panose="020B0604030504040204" pitchFamily="34" charset="-128"/>
                <a:cs typeface="Meiryo" charset="-128"/>
              </a:rPr>
              <a:t>データ解析</a:t>
            </a:r>
            <a:endParaRPr kumimoji="1" lang="en-US" altLang="ja-JP" sz="2000" b="1" dirty="0">
              <a:solidFill>
                <a:schemeClr val="bg1"/>
              </a:solidFill>
              <a:latin typeface="Meiryo" panose="020B0604030504040204" pitchFamily="34" charset="-128"/>
              <a:ea typeface="Meiryo" panose="020B0604030504040204" pitchFamily="34" charset="-128"/>
              <a:cs typeface="Meiryo" charset="-128"/>
            </a:endParaRPr>
          </a:p>
          <a:p>
            <a:pPr algn="ctr"/>
            <a:r>
              <a:rPr kumimoji="1" lang="ja-JP" altLang="en-US" sz="1200" b="1" dirty="0">
                <a:solidFill>
                  <a:schemeClr val="bg1"/>
                </a:solidFill>
                <a:latin typeface="Meiryo" panose="020B0604030504040204" pitchFamily="34" charset="-128"/>
                <a:ea typeface="Meiryo" panose="020B0604030504040204" pitchFamily="34" charset="-128"/>
                <a:cs typeface="Meiryo" charset="-128"/>
              </a:rPr>
              <a:t>原因解明・発見</a:t>
            </a:r>
            <a:r>
              <a:rPr kumimoji="1" lang="en-US" altLang="ja-JP" sz="1200" b="1" dirty="0">
                <a:solidFill>
                  <a:schemeClr val="bg1"/>
                </a:solidFill>
                <a:latin typeface="Meiryo" panose="020B0604030504040204" pitchFamily="34" charset="-128"/>
                <a:ea typeface="Meiryo" panose="020B0604030504040204" pitchFamily="34" charset="-128"/>
                <a:cs typeface="Meiryo" charset="-128"/>
              </a:rPr>
              <a:t>/</a:t>
            </a:r>
            <a:r>
              <a:rPr kumimoji="1" lang="ja-JP" altLang="en-US" sz="1200" b="1" dirty="0">
                <a:solidFill>
                  <a:schemeClr val="bg1"/>
                </a:solidFill>
                <a:latin typeface="Meiryo" panose="020B0604030504040204" pitchFamily="34" charset="-128"/>
                <a:ea typeface="Meiryo" panose="020B0604030504040204" pitchFamily="34" charset="-128"/>
                <a:cs typeface="Meiryo" charset="-128"/>
              </a:rPr>
              <a:t>洞察</a:t>
            </a:r>
          </a:p>
          <a:p>
            <a:pPr algn="ctr"/>
            <a:r>
              <a:rPr kumimoji="1" lang="ja-JP" altLang="en-US" sz="1200" b="1" dirty="0">
                <a:solidFill>
                  <a:schemeClr val="bg1"/>
                </a:solidFill>
                <a:latin typeface="Meiryo" panose="020B0604030504040204" pitchFamily="34" charset="-128"/>
                <a:ea typeface="Meiryo" panose="020B0604030504040204" pitchFamily="34" charset="-128"/>
                <a:cs typeface="Meiryo" charset="-128"/>
              </a:rPr>
              <a:t>計画の最適化</a:t>
            </a:r>
          </a:p>
        </p:txBody>
      </p:sp>
      <p:sp>
        <p:nvSpPr>
          <p:cNvPr id="24" name="テキスト ボックス 23"/>
          <p:cNvSpPr txBox="1"/>
          <p:nvPr/>
        </p:nvSpPr>
        <p:spPr>
          <a:xfrm>
            <a:off x="5340912" y="2071059"/>
            <a:ext cx="1898455" cy="769441"/>
          </a:xfrm>
          <a:prstGeom prst="rect">
            <a:avLst/>
          </a:prstGeom>
          <a:noFill/>
        </p:spPr>
        <p:txBody>
          <a:bodyPr wrap="square" rtlCol="0" anchor="ctr">
            <a:spAutoFit/>
          </a:bodyPr>
          <a:lstStyle/>
          <a:p>
            <a:pPr algn="ctr"/>
            <a:r>
              <a:rPr kumimoji="1" lang="ja-JP" altLang="en-US" sz="2000" b="1" dirty="0">
                <a:solidFill>
                  <a:schemeClr val="bg1"/>
                </a:solidFill>
                <a:latin typeface="Meiryo" panose="020B0604030504040204" pitchFamily="34" charset="-128"/>
                <a:ea typeface="Meiryo" panose="020B0604030504040204" pitchFamily="34" charset="-128"/>
                <a:cs typeface="Meiryo" charset="-128"/>
              </a:rPr>
              <a:t>データ活用</a:t>
            </a:r>
          </a:p>
          <a:p>
            <a:pPr algn="ctr"/>
            <a:r>
              <a:rPr kumimoji="1" lang="ja-JP" altLang="en-US" sz="1200" b="1" dirty="0">
                <a:solidFill>
                  <a:schemeClr val="bg1"/>
                </a:solidFill>
                <a:latin typeface="Meiryo" panose="020B0604030504040204" pitchFamily="34" charset="-128"/>
                <a:ea typeface="Meiryo" panose="020B0604030504040204" pitchFamily="34" charset="-128"/>
                <a:cs typeface="Meiryo" charset="-128"/>
              </a:rPr>
              <a:t>業務処理・情報提供</a:t>
            </a:r>
          </a:p>
          <a:p>
            <a:pPr algn="ctr"/>
            <a:r>
              <a:rPr kumimoji="1" lang="ja-JP" altLang="en-US" sz="1200" b="1" dirty="0">
                <a:solidFill>
                  <a:schemeClr val="bg1"/>
                </a:solidFill>
                <a:latin typeface="Meiryo" panose="020B0604030504040204" pitchFamily="34" charset="-128"/>
                <a:ea typeface="Meiryo" panose="020B0604030504040204" pitchFamily="34" charset="-128"/>
                <a:cs typeface="Meiryo" charset="-128"/>
              </a:rPr>
              <a:t>機器制御</a:t>
            </a:r>
          </a:p>
        </p:txBody>
      </p:sp>
      <p:pic>
        <p:nvPicPr>
          <p:cNvPr id="25" name="図 24" descr="imgres.jpg"/>
          <p:cNvPicPr>
            <a:picLocks noChangeAspect="1"/>
          </p:cNvPicPr>
          <p:nvPr/>
        </p:nvPicPr>
        <p:blipFill>
          <a:blip r:embed="rId3"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6590755" y="4988805"/>
            <a:ext cx="1149597" cy="789023"/>
          </a:xfrm>
          <a:prstGeom prst="rect">
            <a:avLst/>
          </a:prstGeom>
          <a:effectLst>
            <a:outerShdw blurRad="50800" dist="76200" dir="2700000" algn="tl" rotWithShape="0">
              <a:prstClr val="black">
                <a:alpha val="40000"/>
              </a:prstClr>
            </a:outerShdw>
          </a:effectLst>
        </p:spPr>
      </p:pic>
      <p:grpSp>
        <p:nvGrpSpPr>
          <p:cNvPr id="26" name="図形グループ 25"/>
          <p:cNvGrpSpPr/>
          <p:nvPr/>
        </p:nvGrpSpPr>
        <p:grpSpPr>
          <a:xfrm>
            <a:off x="1764615" y="5007946"/>
            <a:ext cx="265954" cy="577851"/>
            <a:chOff x="1946324" y="4125162"/>
            <a:chExt cx="969964" cy="2007872"/>
          </a:xfrm>
        </p:grpSpPr>
        <p:sp>
          <p:nvSpPr>
            <p:cNvPr id="27" name="円/楕円 26"/>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メイリオ"/>
              </a:endParaRPr>
            </a:p>
          </p:txBody>
        </p:sp>
        <p:sp>
          <p:nvSpPr>
            <p:cNvPr id="28" name="フローチャート: 論理積ゲート 27"/>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メイリオ"/>
              </a:endParaRPr>
            </a:p>
          </p:txBody>
        </p:sp>
      </p:grpSp>
      <p:grpSp>
        <p:nvGrpSpPr>
          <p:cNvPr id="29" name="図形グループ 28"/>
          <p:cNvGrpSpPr/>
          <p:nvPr/>
        </p:nvGrpSpPr>
        <p:grpSpPr>
          <a:xfrm>
            <a:off x="2289822" y="5007946"/>
            <a:ext cx="265954" cy="577850"/>
            <a:chOff x="1946324" y="4125162"/>
            <a:chExt cx="969964" cy="2007867"/>
          </a:xfrm>
        </p:grpSpPr>
        <p:sp>
          <p:nvSpPr>
            <p:cNvPr id="30" name="円/楕円 29"/>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メイリオ"/>
              </a:endParaRPr>
            </a:p>
          </p:txBody>
        </p:sp>
        <p:sp>
          <p:nvSpPr>
            <p:cNvPr id="31" name="フローチャート: 論理積ゲート 30"/>
            <p:cNvSpPr/>
            <p:nvPr/>
          </p:nvSpPr>
          <p:spPr>
            <a:xfrm rot="16200000">
              <a:off x="1887745" y="5104486"/>
              <a:ext cx="1087122" cy="969964"/>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メイリオ"/>
              </a:endParaRPr>
            </a:p>
          </p:txBody>
        </p:sp>
      </p:grpSp>
      <p:grpSp>
        <p:nvGrpSpPr>
          <p:cNvPr id="32" name="図形グループ 31"/>
          <p:cNvGrpSpPr/>
          <p:nvPr/>
        </p:nvGrpSpPr>
        <p:grpSpPr>
          <a:xfrm>
            <a:off x="2027219" y="5219119"/>
            <a:ext cx="265954" cy="577850"/>
            <a:chOff x="1946324" y="4125162"/>
            <a:chExt cx="969964" cy="2007867"/>
          </a:xfrm>
        </p:grpSpPr>
        <p:sp>
          <p:nvSpPr>
            <p:cNvPr id="33" name="円/楕円 32"/>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メイリオ"/>
              </a:endParaRPr>
            </a:p>
          </p:txBody>
        </p:sp>
        <p:sp>
          <p:nvSpPr>
            <p:cNvPr id="34" name="フローチャート: 論理積ゲート 33"/>
            <p:cNvSpPr/>
            <p:nvPr/>
          </p:nvSpPr>
          <p:spPr>
            <a:xfrm rot="16200000">
              <a:off x="1887745" y="5104486"/>
              <a:ext cx="1087122" cy="969964"/>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メイリオ"/>
              </a:endParaRPr>
            </a:p>
          </p:txBody>
        </p:sp>
      </p:grpSp>
      <p:sp>
        <p:nvSpPr>
          <p:cNvPr id="37" name="テキスト ボックス 36"/>
          <p:cNvSpPr txBox="1"/>
          <p:nvPr/>
        </p:nvSpPr>
        <p:spPr>
          <a:xfrm>
            <a:off x="7234393" y="6130614"/>
            <a:ext cx="1082348" cy="307777"/>
          </a:xfrm>
          <a:prstGeom prst="rect">
            <a:avLst/>
          </a:prstGeom>
          <a:noFill/>
          <a:effectLst>
            <a:outerShdw blurRad="50800" dist="76200" dir="2700000" algn="tl" rotWithShape="0">
              <a:prstClr val="black">
                <a:alpha val="40000"/>
              </a:prstClr>
            </a:outerShdw>
          </a:effectLst>
        </p:spPr>
        <p:txBody>
          <a:bodyPr wrap="none" rtlCol="0">
            <a:spAutoFit/>
          </a:bodyPr>
          <a:lstStyle/>
          <a:p>
            <a:pPr algn="r"/>
            <a:r>
              <a:rPr kumimoji="1" lang="ja-JP" altLang="en-US" sz="1400" b="1" dirty="0">
                <a:solidFill>
                  <a:schemeClr val="bg1"/>
                </a:solidFill>
                <a:latin typeface="Meiryo" panose="020B0604030504040204" pitchFamily="34" charset="-128"/>
                <a:ea typeface="Meiryo" panose="020B0604030504040204" pitchFamily="34" charset="-128"/>
                <a:cs typeface="メイリオ"/>
              </a:rPr>
              <a:t>ヒト・モノ</a:t>
            </a:r>
          </a:p>
        </p:txBody>
      </p:sp>
      <p:sp>
        <p:nvSpPr>
          <p:cNvPr id="38" name="テキスト ボックス 37"/>
          <p:cNvSpPr txBox="1"/>
          <p:nvPr/>
        </p:nvSpPr>
        <p:spPr>
          <a:xfrm>
            <a:off x="5618565" y="1185710"/>
            <a:ext cx="2698176" cy="307777"/>
          </a:xfrm>
          <a:prstGeom prst="rect">
            <a:avLst/>
          </a:prstGeom>
          <a:noFill/>
          <a:effectLst>
            <a:outerShdw blurRad="50800" dist="76200" dir="2700000" algn="tl" rotWithShape="0">
              <a:prstClr val="black">
                <a:alpha val="40000"/>
              </a:prstClr>
            </a:outerShdw>
          </a:effectLst>
        </p:spPr>
        <p:txBody>
          <a:bodyPr wrap="none" rtlCol="0">
            <a:spAutoFit/>
          </a:bodyPr>
          <a:lstStyle/>
          <a:p>
            <a:pPr algn="r"/>
            <a:r>
              <a:rPr kumimoji="1" lang="ja-JP" altLang="en-US" sz="1400" b="1" dirty="0">
                <a:solidFill>
                  <a:srgbClr val="FFFFFF"/>
                </a:solidFill>
                <a:latin typeface="Meiryo" panose="020B0604030504040204" pitchFamily="34" charset="-128"/>
                <a:ea typeface="Meiryo" panose="020B0604030504040204" pitchFamily="34" charset="-128"/>
                <a:cs typeface="メイリオ"/>
              </a:rPr>
              <a:t>クラウド・コンピューティング</a:t>
            </a:r>
          </a:p>
        </p:txBody>
      </p:sp>
      <p:sp>
        <p:nvSpPr>
          <p:cNvPr id="42" name="上矢印 41"/>
          <p:cNvSpPr/>
          <p:nvPr/>
        </p:nvSpPr>
        <p:spPr>
          <a:xfrm rot="16200000" flipV="1">
            <a:off x="2787094" y="4943410"/>
            <a:ext cx="732497" cy="833361"/>
          </a:xfrm>
          <a:prstGeom prst="upArrow">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43" name="上矢印 42"/>
          <p:cNvSpPr/>
          <p:nvPr/>
        </p:nvSpPr>
        <p:spPr>
          <a:xfrm rot="5400000" flipH="1" flipV="1">
            <a:off x="5612901" y="4943410"/>
            <a:ext cx="732497" cy="833361"/>
          </a:xfrm>
          <a:prstGeom prst="upArrow">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61" name="テキスト ボックス 60"/>
          <p:cNvSpPr txBox="1"/>
          <p:nvPr/>
        </p:nvSpPr>
        <p:spPr>
          <a:xfrm>
            <a:off x="1043608" y="4509120"/>
            <a:ext cx="2262158" cy="369332"/>
          </a:xfrm>
          <a:prstGeom prst="rect">
            <a:avLst/>
          </a:prstGeom>
          <a:noFill/>
          <a:effectLst>
            <a:outerShdw blurRad="50800" dist="76200" dir="2700000" algn="tl" rotWithShape="0">
              <a:prstClr val="black">
                <a:alpha val="40000"/>
              </a:prstClr>
            </a:outerShdw>
          </a:effectLst>
        </p:spPr>
        <p:txBody>
          <a:bodyPr wrap="none" rtlCol="0">
            <a:spAutoFit/>
          </a:bodyPr>
          <a:lstStyle/>
          <a:p>
            <a:pPr algn="r"/>
            <a:r>
              <a:rPr kumimoji="1" lang="ja-JP" altLang="en-US" b="1">
                <a:solidFill>
                  <a:srgbClr val="FFFFFF"/>
                </a:solidFill>
                <a:latin typeface="Meiryo" panose="020B0604030504040204" pitchFamily="34" charset="-128"/>
                <a:ea typeface="Meiryo" panose="020B0604030504040204" pitchFamily="34" charset="-128"/>
                <a:cs typeface="メイリオ"/>
              </a:rPr>
              <a:t>日常生活・社会活動</a:t>
            </a:r>
            <a:endParaRPr kumimoji="1" lang="ja-JP" altLang="en-US" b="1" dirty="0">
              <a:solidFill>
                <a:srgbClr val="FFFFFF"/>
              </a:solidFill>
              <a:latin typeface="Meiryo" panose="020B0604030504040204" pitchFamily="34" charset="-128"/>
              <a:ea typeface="Meiryo" panose="020B0604030504040204" pitchFamily="34" charset="-128"/>
              <a:cs typeface="メイリオ"/>
            </a:endParaRPr>
          </a:p>
        </p:txBody>
      </p:sp>
      <p:sp>
        <p:nvSpPr>
          <p:cNvPr id="62" name="テキスト ボックス 61"/>
          <p:cNvSpPr txBox="1"/>
          <p:nvPr/>
        </p:nvSpPr>
        <p:spPr>
          <a:xfrm>
            <a:off x="6014713" y="4509120"/>
            <a:ext cx="2262158" cy="369332"/>
          </a:xfrm>
          <a:prstGeom prst="rect">
            <a:avLst/>
          </a:prstGeom>
          <a:noFill/>
          <a:effectLst>
            <a:outerShdw blurRad="50800" dist="76200" dir="2700000" algn="tl" rotWithShape="0">
              <a:prstClr val="black">
                <a:alpha val="40000"/>
              </a:prstClr>
            </a:outerShdw>
          </a:effectLst>
        </p:spPr>
        <p:txBody>
          <a:bodyPr wrap="none" rtlCol="0">
            <a:spAutoFit/>
          </a:bodyPr>
          <a:lstStyle/>
          <a:p>
            <a:pPr algn="r"/>
            <a:r>
              <a:rPr kumimoji="1" lang="ja-JP" altLang="en-US" b="1" dirty="0">
                <a:solidFill>
                  <a:srgbClr val="FFFFFF"/>
                </a:solidFill>
                <a:latin typeface="Meiryo" panose="020B0604030504040204" pitchFamily="34" charset="-128"/>
                <a:ea typeface="Meiryo" panose="020B0604030504040204" pitchFamily="34" charset="-128"/>
                <a:cs typeface="メイリオ"/>
              </a:rPr>
              <a:t>環境変化・産業活動</a:t>
            </a:r>
          </a:p>
        </p:txBody>
      </p:sp>
      <p:sp>
        <p:nvSpPr>
          <p:cNvPr id="63" name="テキスト ボックス 62"/>
          <p:cNvSpPr txBox="1"/>
          <p:nvPr/>
        </p:nvSpPr>
        <p:spPr>
          <a:xfrm>
            <a:off x="1111567" y="6109084"/>
            <a:ext cx="2469985" cy="307777"/>
          </a:xfrm>
          <a:prstGeom prst="rect">
            <a:avLst/>
          </a:prstGeom>
          <a:noFill/>
          <a:effectLst>
            <a:outerShdw blurRad="50800" dist="38100" dir="2700000" algn="tl" rotWithShape="0">
              <a:prstClr val="black">
                <a:alpha val="40000"/>
              </a:prstClr>
            </a:outerShdw>
          </a:effectLst>
        </p:spPr>
        <p:txBody>
          <a:bodyPr wrap="none" rtlCol="0">
            <a:spAutoFit/>
          </a:bodyPr>
          <a:lstStyle/>
          <a:p>
            <a:pPr algn="ctr"/>
            <a:r>
              <a:rPr kumimoji="1" lang="ja-JP" altLang="en-US" sz="1400" b="1" dirty="0">
                <a:solidFill>
                  <a:schemeClr val="bg1"/>
                </a:solidFill>
                <a:latin typeface="Meiryo" panose="020B0604030504040204" pitchFamily="34" charset="-128"/>
                <a:ea typeface="Meiryo" panose="020B0604030504040204" pitchFamily="34" charset="-128"/>
                <a:cs typeface="メイリオ"/>
              </a:rPr>
              <a:t>現実世界／</a:t>
            </a:r>
            <a:r>
              <a:rPr kumimoji="1" lang="en-US" altLang="ja-JP" sz="1400" b="1" dirty="0">
                <a:solidFill>
                  <a:schemeClr val="bg1"/>
                </a:solidFill>
                <a:latin typeface="Meiryo" panose="020B0604030504040204" pitchFamily="34" charset="-128"/>
                <a:ea typeface="Meiryo" panose="020B0604030504040204" pitchFamily="34" charset="-128"/>
                <a:cs typeface="メイリオ"/>
              </a:rPr>
              <a:t>Physical World</a:t>
            </a:r>
            <a:endParaRPr kumimoji="1" lang="ja-JP" altLang="en-US" sz="1400" b="1" dirty="0">
              <a:solidFill>
                <a:schemeClr val="bg1"/>
              </a:solidFill>
              <a:latin typeface="Meiryo" panose="020B0604030504040204" pitchFamily="34" charset="-128"/>
              <a:ea typeface="Meiryo" panose="020B0604030504040204" pitchFamily="34" charset="-128"/>
              <a:cs typeface="メイリオ"/>
            </a:endParaRPr>
          </a:p>
        </p:txBody>
      </p:sp>
      <p:grpSp>
        <p:nvGrpSpPr>
          <p:cNvPr id="64" name="図形グループ 63"/>
          <p:cNvGrpSpPr/>
          <p:nvPr/>
        </p:nvGrpSpPr>
        <p:grpSpPr>
          <a:xfrm>
            <a:off x="928414" y="6065849"/>
            <a:ext cx="140847" cy="285806"/>
            <a:chOff x="1305189" y="2570455"/>
            <a:chExt cx="969964" cy="2007872"/>
          </a:xfrm>
          <a:solidFill>
            <a:schemeClr val="bg1">
              <a:lumMod val="85000"/>
            </a:schemeClr>
          </a:solidFill>
        </p:grpSpPr>
        <p:sp>
          <p:nvSpPr>
            <p:cNvPr id="65" name="円/楕円 64"/>
            <p:cNvSpPr/>
            <p:nvPr/>
          </p:nvSpPr>
          <p:spPr>
            <a:xfrm>
              <a:off x="1305189" y="2570455"/>
              <a:ext cx="969962" cy="920750"/>
            </a:xfrm>
            <a:prstGeom prst="ellipse">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66" name="フローチャート: 論理積ゲート 65"/>
            <p:cNvSpPr/>
            <p:nvPr/>
          </p:nvSpPr>
          <p:spPr>
            <a:xfrm rot="16200000">
              <a:off x="1246611" y="3549784"/>
              <a:ext cx="1087122" cy="969963"/>
            </a:xfrm>
            <a:prstGeom prst="flowChartDelay">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grpSp>
      <p:grpSp>
        <p:nvGrpSpPr>
          <p:cNvPr id="67" name="図形グループ 66"/>
          <p:cNvGrpSpPr/>
          <p:nvPr/>
        </p:nvGrpSpPr>
        <p:grpSpPr>
          <a:xfrm>
            <a:off x="868098" y="1226153"/>
            <a:ext cx="435120" cy="221430"/>
            <a:chOff x="896286" y="1234200"/>
            <a:chExt cx="462010" cy="243850"/>
          </a:xfrm>
        </p:grpSpPr>
        <p:grpSp>
          <p:nvGrpSpPr>
            <p:cNvPr id="68" name="図形グループ 67"/>
            <p:cNvGrpSpPr/>
            <p:nvPr/>
          </p:nvGrpSpPr>
          <p:grpSpPr>
            <a:xfrm>
              <a:off x="896286" y="1234200"/>
              <a:ext cx="195054" cy="110026"/>
              <a:chOff x="6769100" y="1390650"/>
              <a:chExt cx="317500" cy="157483"/>
            </a:xfrm>
          </p:grpSpPr>
          <p:sp>
            <p:nvSpPr>
              <p:cNvPr id="74" name="正方形/長方形 7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75" name="円/楕円 7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76" name="直線コネクタ 75"/>
              <p:cNvCxnSpPr>
                <a:stCxn id="75" idx="6"/>
                <a:endCxn id="7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9" name="図形グループ 68"/>
            <p:cNvGrpSpPr/>
            <p:nvPr/>
          </p:nvGrpSpPr>
          <p:grpSpPr>
            <a:xfrm>
              <a:off x="902307" y="1368024"/>
              <a:ext cx="195054" cy="110026"/>
              <a:chOff x="6769100" y="1390650"/>
              <a:chExt cx="317500" cy="157483"/>
            </a:xfrm>
          </p:grpSpPr>
          <p:sp>
            <p:nvSpPr>
              <p:cNvPr id="71" name="正方形/長方形 7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sp>
            <p:nvSpPr>
              <p:cNvPr id="72" name="円/楕円 7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panose="020B0604030504040204" pitchFamily="34" charset="-128"/>
                  <a:ea typeface="Meiryo" panose="020B0604030504040204" pitchFamily="34" charset="-128"/>
                  <a:cs typeface="ＭＳ Ｐゴシック"/>
                </a:endParaRPr>
              </a:p>
            </p:txBody>
          </p:sp>
          <p:cxnSp>
            <p:nvCxnSpPr>
              <p:cNvPr id="73" name="直線コネクタ 72"/>
              <p:cNvCxnSpPr>
                <a:stCxn id="72" idx="6"/>
                <a:endCxn id="7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70" name="フローチャート: 磁気ディスク 69"/>
            <p:cNvSpPr/>
            <p:nvPr/>
          </p:nvSpPr>
          <p:spPr>
            <a:xfrm>
              <a:off x="1128131" y="1234598"/>
              <a:ext cx="230165" cy="241640"/>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panose="020B0604030504040204" pitchFamily="34" charset="-128"/>
                <a:ea typeface="Meiryo" panose="020B0604030504040204" pitchFamily="34" charset="-128"/>
                <a:cs typeface="ＭＳ Ｐゴシック"/>
              </a:endParaRPr>
            </a:p>
          </p:txBody>
        </p:sp>
      </p:grpSp>
      <p:sp>
        <p:nvSpPr>
          <p:cNvPr id="77" name="テキスト ボックス 76"/>
          <p:cNvSpPr txBox="1"/>
          <p:nvPr/>
        </p:nvSpPr>
        <p:spPr>
          <a:xfrm>
            <a:off x="1336332" y="1183409"/>
            <a:ext cx="2604374" cy="307777"/>
          </a:xfrm>
          <a:prstGeom prst="rect">
            <a:avLst/>
          </a:prstGeom>
          <a:noFill/>
          <a:effectLst>
            <a:outerShdw blurRad="50800" dist="38100" dir="2700000" algn="tl" rotWithShape="0">
              <a:prstClr val="black">
                <a:alpha val="40000"/>
              </a:prstClr>
            </a:outerShdw>
          </a:effectLst>
        </p:spPr>
        <p:txBody>
          <a:bodyPr wrap="none" rtlCol="0">
            <a:spAutoFit/>
          </a:bodyPr>
          <a:lstStyle/>
          <a:p>
            <a:r>
              <a:rPr kumimoji="1" lang="ja-JP" altLang="en-US" sz="1400" b="1" dirty="0">
                <a:solidFill>
                  <a:srgbClr val="FFFFFF"/>
                </a:solidFill>
                <a:latin typeface="Meiryo" panose="020B0604030504040204" pitchFamily="34" charset="-128"/>
                <a:ea typeface="Meiryo" panose="020B0604030504040204" pitchFamily="34" charset="-128"/>
                <a:cs typeface="メイリオ"/>
              </a:rPr>
              <a:t>サイバー世界／</a:t>
            </a:r>
            <a:r>
              <a:rPr kumimoji="1" lang="en-US" altLang="ja-JP" sz="1400" b="1" dirty="0">
                <a:solidFill>
                  <a:srgbClr val="FFFFFF"/>
                </a:solidFill>
                <a:latin typeface="Meiryo" panose="020B0604030504040204" pitchFamily="34" charset="-128"/>
                <a:ea typeface="Meiryo" panose="020B0604030504040204" pitchFamily="34" charset="-128"/>
                <a:cs typeface="メイリオ"/>
              </a:rPr>
              <a:t>Cyber World</a:t>
            </a:r>
            <a:endParaRPr kumimoji="1" lang="ja-JP" altLang="en-US" sz="1400" b="1" dirty="0">
              <a:solidFill>
                <a:srgbClr val="FFFFFF"/>
              </a:solidFill>
              <a:latin typeface="Meiryo" panose="020B0604030504040204" pitchFamily="34" charset="-128"/>
              <a:ea typeface="Meiryo" panose="020B0604030504040204" pitchFamily="34" charset="-128"/>
              <a:cs typeface="メイリオ"/>
            </a:endParaRPr>
          </a:p>
        </p:txBody>
      </p:sp>
      <p:sp>
        <p:nvSpPr>
          <p:cNvPr id="78" name="テキスト ボックス 77"/>
          <p:cNvSpPr txBox="1"/>
          <p:nvPr/>
        </p:nvSpPr>
        <p:spPr>
          <a:xfrm>
            <a:off x="774386" y="802571"/>
            <a:ext cx="6909827" cy="307777"/>
          </a:xfrm>
          <a:prstGeom prst="rect">
            <a:avLst/>
          </a:prstGeom>
          <a:noFill/>
          <a:effectLst>
            <a:outerShdw blurRad="50800" dist="38100" dir="2700000" algn="tl" rotWithShape="0">
              <a:prstClr val="black">
                <a:alpha val="40000"/>
              </a:prstClr>
            </a:outerShdw>
          </a:effectLst>
        </p:spPr>
        <p:txBody>
          <a:bodyPr wrap="none" rtlCol="0">
            <a:spAutoFit/>
          </a:bodyPr>
          <a:lstStyle/>
          <a:p>
            <a:r>
              <a:rPr kumimoji="1" lang="en-US" altLang="ja-JP" sz="1400" b="1" dirty="0">
                <a:solidFill>
                  <a:srgbClr val="0000FF"/>
                </a:solidFill>
                <a:latin typeface="Meiryo" panose="020B0604030504040204" pitchFamily="34" charset="-128"/>
                <a:ea typeface="Meiryo" panose="020B0604030504040204" pitchFamily="34" charset="-128"/>
                <a:cs typeface="メイリオ"/>
              </a:rPr>
              <a:t>Cyber Physical System</a:t>
            </a:r>
            <a:r>
              <a:rPr lang="ja-JP" altLang="en-US" sz="1400" dirty="0">
                <a:solidFill>
                  <a:srgbClr val="0000FF"/>
                </a:solidFill>
                <a:latin typeface="Meiryo" panose="020B0604030504040204" pitchFamily="34" charset="-128"/>
                <a:ea typeface="Meiryo" panose="020B0604030504040204" pitchFamily="34" charset="-128"/>
                <a:cs typeface="メイリオ"/>
              </a:rPr>
              <a:t>／現実世界とサイバー世界が緊密に結合されたシステム</a:t>
            </a:r>
            <a:endParaRPr kumimoji="1" lang="ja-JP" altLang="en-US" sz="1400" dirty="0">
              <a:solidFill>
                <a:srgbClr val="0000FF"/>
              </a:solidFill>
              <a:latin typeface="Meiryo" panose="020B0604030504040204" pitchFamily="34" charset="-128"/>
              <a:ea typeface="Meiryo" panose="020B0604030504040204" pitchFamily="34" charset="-128"/>
              <a:cs typeface="メイリオ"/>
            </a:endParaRPr>
          </a:p>
        </p:txBody>
      </p:sp>
      <p:sp>
        <p:nvSpPr>
          <p:cNvPr id="88" name="テキスト ボックス 87">
            <a:extLst>
              <a:ext uri="{FF2B5EF4-FFF2-40B4-BE49-F238E27FC236}">
                <a16:creationId xmlns:a16="http://schemas.microsoft.com/office/drawing/2014/main" id="{326234D3-1ACC-D34A-A149-B60AA959CA65}"/>
              </a:ext>
            </a:extLst>
          </p:cNvPr>
          <p:cNvSpPr txBox="1"/>
          <p:nvPr/>
        </p:nvSpPr>
        <p:spPr>
          <a:xfrm>
            <a:off x="755650" y="3545731"/>
            <a:ext cx="3816350" cy="738664"/>
          </a:xfrm>
          <a:prstGeom prst="rect">
            <a:avLst/>
          </a:prstGeom>
          <a:noFill/>
        </p:spPr>
        <p:txBody>
          <a:bodyPr wrap="square" rtlCol="0">
            <a:spAutoFit/>
          </a:bodyPr>
          <a:lstStyle/>
          <a:p>
            <a:pPr algn="r"/>
            <a:r>
              <a:rPr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アナログな現実世界のものごとやできごとを</a:t>
            </a:r>
            <a:endParaRPr lang="en-US" altLang="ja-JP" sz="14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r"/>
            <a:r>
              <a:rPr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デジタル・データで捉えデジタル・ツイン</a:t>
            </a:r>
            <a:endParaRPr lang="en-US" altLang="ja-JP" sz="14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r"/>
            <a:r>
              <a:rPr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（現実世界のデジタル・コピー）を作る</a:t>
            </a:r>
            <a:endParaRPr lang="en-US" altLang="ja-JP" sz="14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89" name="テキスト ボックス 88">
            <a:extLst>
              <a:ext uri="{FF2B5EF4-FFF2-40B4-BE49-F238E27FC236}">
                <a16:creationId xmlns:a16="http://schemas.microsoft.com/office/drawing/2014/main" id="{9E73E419-1E03-A946-87B2-9C329BB6B596}"/>
              </a:ext>
            </a:extLst>
          </p:cNvPr>
          <p:cNvSpPr txBox="1"/>
          <p:nvPr/>
        </p:nvSpPr>
        <p:spPr>
          <a:xfrm>
            <a:off x="798324" y="2969175"/>
            <a:ext cx="1290481" cy="369332"/>
          </a:xfrm>
          <a:prstGeom prst="rect">
            <a:avLst/>
          </a:prstGeom>
          <a:noFill/>
        </p:spPr>
        <p:txBody>
          <a:bodyPr wrap="none" rtlCol="0">
            <a:spAutoFit/>
          </a:bodyPr>
          <a:lstStyle/>
          <a:p>
            <a:r>
              <a:rPr lang="ja-JP" altLang="en-US"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狭義の</a:t>
            </a:r>
            <a:r>
              <a:rPr lang="en-US" altLang="ja-JP"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IoT</a:t>
            </a:r>
            <a:endParaRPr kumimoji="1" lang="ja-JP" altLang="en-US"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91" name="テキスト ボックス 90">
            <a:extLst>
              <a:ext uri="{FF2B5EF4-FFF2-40B4-BE49-F238E27FC236}">
                <a16:creationId xmlns:a16="http://schemas.microsoft.com/office/drawing/2014/main" id="{B372F9EA-B51A-5146-B15E-430940FEE6CE}"/>
              </a:ext>
            </a:extLst>
          </p:cNvPr>
          <p:cNvSpPr txBox="1"/>
          <p:nvPr/>
        </p:nvSpPr>
        <p:spPr>
          <a:xfrm>
            <a:off x="5093600" y="3535530"/>
            <a:ext cx="3236847" cy="738664"/>
          </a:xfrm>
          <a:prstGeom prst="rect">
            <a:avLst/>
          </a:prstGeom>
          <a:noFill/>
        </p:spPr>
        <p:txBody>
          <a:bodyPr wrap="none" rtlCol="0">
            <a:spAutoFit/>
          </a:bodyPr>
          <a:lstStyle/>
          <a:p>
            <a:pPr algn="r"/>
            <a:r>
              <a:rPr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デジタルとフィジカルが一体となって</a:t>
            </a:r>
            <a:endParaRPr lang="en-US" altLang="ja-JP" sz="14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r"/>
            <a:r>
              <a:rPr kumimoji="1"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高速に改善活動を繰り返す状態を実現</a:t>
            </a:r>
            <a:endParaRPr kumimoji="1" lang="en-US" altLang="ja-JP" sz="14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algn="r"/>
            <a:r>
              <a:rPr lang="ja-JP" altLang="en-US" sz="14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ビジネスの最適化を維持する</a:t>
            </a:r>
            <a:endParaRPr kumimoji="1" lang="en-US" altLang="ja-JP" sz="14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92" name="テキスト ボックス 91">
            <a:extLst>
              <a:ext uri="{FF2B5EF4-FFF2-40B4-BE49-F238E27FC236}">
                <a16:creationId xmlns:a16="http://schemas.microsoft.com/office/drawing/2014/main" id="{DB50AA94-2F58-0147-8E73-553A5507271F}"/>
              </a:ext>
            </a:extLst>
          </p:cNvPr>
          <p:cNvSpPr txBox="1"/>
          <p:nvPr/>
        </p:nvSpPr>
        <p:spPr>
          <a:xfrm>
            <a:off x="7050000" y="2970244"/>
            <a:ext cx="1290738" cy="369332"/>
          </a:xfrm>
          <a:prstGeom prst="rect">
            <a:avLst/>
          </a:prstGeom>
          <a:noFill/>
        </p:spPr>
        <p:txBody>
          <a:bodyPr wrap="none" rtlCol="0">
            <a:spAutoFit/>
          </a:bodyPr>
          <a:lstStyle/>
          <a:p>
            <a:r>
              <a:rPr lang="ja-JP" altLang="en-US"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広義の</a:t>
            </a:r>
            <a:r>
              <a:rPr lang="en-US" altLang="ja-JP"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IoT</a:t>
            </a:r>
            <a:endParaRPr kumimoji="1" lang="ja-JP" altLang="en-US"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3632214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9"/>
                                        </p:tgtEl>
                                        <p:attrNameLst>
                                          <p:attrName>style.visibility</p:attrName>
                                        </p:attrNameLst>
                                      </p:cBhvr>
                                      <p:to>
                                        <p:strVal val="visible"/>
                                      </p:to>
                                    </p:set>
                                    <p:anim calcmode="lin" valueType="num">
                                      <p:cBhvr>
                                        <p:cTn id="7" dur="500" fill="hold"/>
                                        <p:tgtEl>
                                          <p:spTgt spid="89"/>
                                        </p:tgtEl>
                                        <p:attrNameLst>
                                          <p:attrName>ppt_w</p:attrName>
                                        </p:attrNameLst>
                                      </p:cBhvr>
                                      <p:tavLst>
                                        <p:tav tm="0">
                                          <p:val>
                                            <p:fltVal val="0"/>
                                          </p:val>
                                        </p:tav>
                                        <p:tav tm="100000">
                                          <p:val>
                                            <p:strVal val="#ppt_w"/>
                                          </p:val>
                                        </p:tav>
                                      </p:tavLst>
                                    </p:anim>
                                    <p:anim calcmode="lin" valueType="num">
                                      <p:cBhvr>
                                        <p:cTn id="8" dur="500" fill="hold"/>
                                        <p:tgtEl>
                                          <p:spTgt spid="89"/>
                                        </p:tgtEl>
                                        <p:attrNameLst>
                                          <p:attrName>ppt_h</p:attrName>
                                        </p:attrNameLst>
                                      </p:cBhvr>
                                      <p:tavLst>
                                        <p:tav tm="0">
                                          <p:val>
                                            <p:fltVal val="0"/>
                                          </p:val>
                                        </p:tav>
                                        <p:tav tm="100000">
                                          <p:val>
                                            <p:strVal val="#ppt_h"/>
                                          </p:val>
                                        </p:tav>
                                      </p:tavLst>
                                    </p:anim>
                                    <p:animEffect transition="in" filter="fade">
                                      <p:cBhvr>
                                        <p:cTn id="9" dur="500"/>
                                        <p:tgtEl>
                                          <p:spTgt spid="8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87"/>
                                        </p:tgtEl>
                                        <p:attrNameLst>
                                          <p:attrName>style.visibility</p:attrName>
                                        </p:attrNameLst>
                                      </p:cBhvr>
                                      <p:to>
                                        <p:strVal val="visible"/>
                                      </p:to>
                                    </p:set>
                                    <p:anim calcmode="lin" valueType="num">
                                      <p:cBhvr>
                                        <p:cTn id="12" dur="500" fill="hold"/>
                                        <p:tgtEl>
                                          <p:spTgt spid="87"/>
                                        </p:tgtEl>
                                        <p:attrNameLst>
                                          <p:attrName>ppt_w</p:attrName>
                                        </p:attrNameLst>
                                      </p:cBhvr>
                                      <p:tavLst>
                                        <p:tav tm="0">
                                          <p:val>
                                            <p:fltVal val="0"/>
                                          </p:val>
                                        </p:tav>
                                        <p:tav tm="100000">
                                          <p:val>
                                            <p:strVal val="#ppt_w"/>
                                          </p:val>
                                        </p:tav>
                                      </p:tavLst>
                                    </p:anim>
                                    <p:anim calcmode="lin" valueType="num">
                                      <p:cBhvr>
                                        <p:cTn id="13" dur="500" fill="hold"/>
                                        <p:tgtEl>
                                          <p:spTgt spid="87"/>
                                        </p:tgtEl>
                                        <p:attrNameLst>
                                          <p:attrName>ppt_h</p:attrName>
                                        </p:attrNameLst>
                                      </p:cBhvr>
                                      <p:tavLst>
                                        <p:tav tm="0">
                                          <p:val>
                                            <p:fltVal val="0"/>
                                          </p:val>
                                        </p:tav>
                                        <p:tav tm="100000">
                                          <p:val>
                                            <p:strVal val="#ppt_h"/>
                                          </p:val>
                                        </p:tav>
                                      </p:tavLst>
                                    </p:anim>
                                    <p:animEffect transition="in" filter="fade">
                                      <p:cBhvr>
                                        <p:cTn id="14" dur="500"/>
                                        <p:tgtEl>
                                          <p:spTgt spid="8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88"/>
                                        </p:tgtEl>
                                        <p:attrNameLst>
                                          <p:attrName>style.visibility</p:attrName>
                                        </p:attrNameLst>
                                      </p:cBhvr>
                                      <p:to>
                                        <p:strVal val="visible"/>
                                      </p:to>
                                    </p:set>
                                    <p:anim calcmode="lin" valueType="num">
                                      <p:cBhvr>
                                        <p:cTn id="17" dur="500" fill="hold"/>
                                        <p:tgtEl>
                                          <p:spTgt spid="88"/>
                                        </p:tgtEl>
                                        <p:attrNameLst>
                                          <p:attrName>ppt_w</p:attrName>
                                        </p:attrNameLst>
                                      </p:cBhvr>
                                      <p:tavLst>
                                        <p:tav tm="0">
                                          <p:val>
                                            <p:fltVal val="0"/>
                                          </p:val>
                                        </p:tav>
                                        <p:tav tm="100000">
                                          <p:val>
                                            <p:strVal val="#ppt_w"/>
                                          </p:val>
                                        </p:tav>
                                      </p:tavLst>
                                    </p:anim>
                                    <p:anim calcmode="lin" valueType="num">
                                      <p:cBhvr>
                                        <p:cTn id="18" dur="500" fill="hold"/>
                                        <p:tgtEl>
                                          <p:spTgt spid="88"/>
                                        </p:tgtEl>
                                        <p:attrNameLst>
                                          <p:attrName>ppt_h</p:attrName>
                                        </p:attrNameLst>
                                      </p:cBhvr>
                                      <p:tavLst>
                                        <p:tav tm="0">
                                          <p:val>
                                            <p:fltVal val="0"/>
                                          </p:val>
                                        </p:tav>
                                        <p:tav tm="100000">
                                          <p:val>
                                            <p:strVal val="#ppt_h"/>
                                          </p:val>
                                        </p:tav>
                                      </p:tavLst>
                                    </p:anim>
                                    <p:animEffect transition="in" filter="fade">
                                      <p:cBhvr>
                                        <p:cTn id="19" dur="500"/>
                                        <p:tgtEl>
                                          <p:spTgt spid="88"/>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92"/>
                                        </p:tgtEl>
                                        <p:attrNameLst>
                                          <p:attrName>style.visibility</p:attrName>
                                        </p:attrNameLst>
                                      </p:cBhvr>
                                      <p:to>
                                        <p:strVal val="visible"/>
                                      </p:to>
                                    </p:set>
                                    <p:anim calcmode="lin" valueType="num">
                                      <p:cBhvr>
                                        <p:cTn id="24" dur="500" fill="hold"/>
                                        <p:tgtEl>
                                          <p:spTgt spid="92"/>
                                        </p:tgtEl>
                                        <p:attrNameLst>
                                          <p:attrName>ppt_w</p:attrName>
                                        </p:attrNameLst>
                                      </p:cBhvr>
                                      <p:tavLst>
                                        <p:tav tm="0">
                                          <p:val>
                                            <p:fltVal val="0"/>
                                          </p:val>
                                        </p:tav>
                                        <p:tav tm="100000">
                                          <p:val>
                                            <p:strVal val="#ppt_w"/>
                                          </p:val>
                                        </p:tav>
                                      </p:tavLst>
                                    </p:anim>
                                    <p:anim calcmode="lin" valueType="num">
                                      <p:cBhvr>
                                        <p:cTn id="25" dur="500" fill="hold"/>
                                        <p:tgtEl>
                                          <p:spTgt spid="92"/>
                                        </p:tgtEl>
                                        <p:attrNameLst>
                                          <p:attrName>ppt_h</p:attrName>
                                        </p:attrNameLst>
                                      </p:cBhvr>
                                      <p:tavLst>
                                        <p:tav tm="0">
                                          <p:val>
                                            <p:fltVal val="0"/>
                                          </p:val>
                                        </p:tav>
                                        <p:tav tm="100000">
                                          <p:val>
                                            <p:strVal val="#ppt_h"/>
                                          </p:val>
                                        </p:tav>
                                      </p:tavLst>
                                    </p:anim>
                                    <p:animEffect transition="in" filter="fade">
                                      <p:cBhvr>
                                        <p:cTn id="26" dur="500"/>
                                        <p:tgtEl>
                                          <p:spTgt spid="92"/>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90"/>
                                        </p:tgtEl>
                                        <p:attrNameLst>
                                          <p:attrName>style.visibility</p:attrName>
                                        </p:attrNameLst>
                                      </p:cBhvr>
                                      <p:to>
                                        <p:strVal val="visible"/>
                                      </p:to>
                                    </p:set>
                                    <p:anim calcmode="lin" valueType="num">
                                      <p:cBhvr>
                                        <p:cTn id="29" dur="500" fill="hold"/>
                                        <p:tgtEl>
                                          <p:spTgt spid="90"/>
                                        </p:tgtEl>
                                        <p:attrNameLst>
                                          <p:attrName>ppt_w</p:attrName>
                                        </p:attrNameLst>
                                      </p:cBhvr>
                                      <p:tavLst>
                                        <p:tav tm="0">
                                          <p:val>
                                            <p:fltVal val="0"/>
                                          </p:val>
                                        </p:tav>
                                        <p:tav tm="100000">
                                          <p:val>
                                            <p:strVal val="#ppt_w"/>
                                          </p:val>
                                        </p:tav>
                                      </p:tavLst>
                                    </p:anim>
                                    <p:anim calcmode="lin" valueType="num">
                                      <p:cBhvr>
                                        <p:cTn id="30" dur="500" fill="hold"/>
                                        <p:tgtEl>
                                          <p:spTgt spid="90"/>
                                        </p:tgtEl>
                                        <p:attrNameLst>
                                          <p:attrName>ppt_h</p:attrName>
                                        </p:attrNameLst>
                                      </p:cBhvr>
                                      <p:tavLst>
                                        <p:tav tm="0">
                                          <p:val>
                                            <p:fltVal val="0"/>
                                          </p:val>
                                        </p:tav>
                                        <p:tav tm="100000">
                                          <p:val>
                                            <p:strVal val="#ppt_h"/>
                                          </p:val>
                                        </p:tav>
                                      </p:tavLst>
                                    </p:anim>
                                    <p:animEffect transition="in" filter="fade">
                                      <p:cBhvr>
                                        <p:cTn id="31" dur="500"/>
                                        <p:tgtEl>
                                          <p:spTgt spid="90"/>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91"/>
                                        </p:tgtEl>
                                        <p:attrNameLst>
                                          <p:attrName>style.visibility</p:attrName>
                                        </p:attrNameLst>
                                      </p:cBhvr>
                                      <p:to>
                                        <p:strVal val="visible"/>
                                      </p:to>
                                    </p:set>
                                    <p:anim calcmode="lin" valueType="num">
                                      <p:cBhvr>
                                        <p:cTn id="34" dur="500" fill="hold"/>
                                        <p:tgtEl>
                                          <p:spTgt spid="91"/>
                                        </p:tgtEl>
                                        <p:attrNameLst>
                                          <p:attrName>ppt_w</p:attrName>
                                        </p:attrNameLst>
                                      </p:cBhvr>
                                      <p:tavLst>
                                        <p:tav tm="0">
                                          <p:val>
                                            <p:fltVal val="0"/>
                                          </p:val>
                                        </p:tav>
                                        <p:tav tm="100000">
                                          <p:val>
                                            <p:strVal val="#ppt_w"/>
                                          </p:val>
                                        </p:tav>
                                      </p:tavLst>
                                    </p:anim>
                                    <p:anim calcmode="lin" valueType="num">
                                      <p:cBhvr>
                                        <p:cTn id="35" dur="500" fill="hold"/>
                                        <p:tgtEl>
                                          <p:spTgt spid="91"/>
                                        </p:tgtEl>
                                        <p:attrNameLst>
                                          <p:attrName>ppt_h</p:attrName>
                                        </p:attrNameLst>
                                      </p:cBhvr>
                                      <p:tavLst>
                                        <p:tav tm="0">
                                          <p:val>
                                            <p:fltVal val="0"/>
                                          </p:val>
                                        </p:tav>
                                        <p:tav tm="100000">
                                          <p:val>
                                            <p:strVal val="#ppt_h"/>
                                          </p:val>
                                        </p:tav>
                                      </p:tavLst>
                                    </p:anim>
                                    <p:animEffect transition="in" filter="fade">
                                      <p:cBhvr>
                                        <p:cTn id="36"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P spid="87" grpId="0" animBg="1"/>
      <p:bldP spid="88" grpId="0"/>
      <p:bldP spid="89" grpId="0"/>
      <p:bldP spid="91" grpId="0"/>
      <p:bldP spid="92"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B3DAF29F-EF5F-254B-9BFF-85E94CDB2252}"/>
              </a:ext>
            </a:extLst>
          </p:cNvPr>
          <p:cNvSpPr>
            <a:spLocks noGrp="1"/>
          </p:cNvSpPr>
          <p:nvPr>
            <p:ph type="title"/>
          </p:nvPr>
        </p:nvSpPr>
        <p:spPr/>
        <p:txBody>
          <a:bodyPr/>
          <a:lstStyle/>
          <a:p>
            <a:r>
              <a:rPr kumimoji="1" lang="en-US" altLang="ja-JP" dirty="0"/>
              <a:t>IoT</a:t>
            </a:r>
            <a:r>
              <a:rPr lang="ja-JP" altLang="en-US"/>
              <a:t>が生みだす</a:t>
            </a:r>
            <a:r>
              <a:rPr lang="en-US" altLang="ja-JP" dirty="0"/>
              <a:t>2</a:t>
            </a:r>
            <a:r>
              <a:rPr lang="ja-JP" altLang="en-US"/>
              <a:t>つのループ</a:t>
            </a:r>
            <a:endParaRPr kumimoji="1" lang="ja-JP" altLang="en-US"/>
          </a:p>
        </p:txBody>
      </p:sp>
      <p:pic>
        <p:nvPicPr>
          <p:cNvPr id="4" name="Picture 2" descr="地球ののイラスト">
            <a:extLst>
              <a:ext uri="{FF2B5EF4-FFF2-40B4-BE49-F238E27FC236}">
                <a16:creationId xmlns:a16="http://schemas.microsoft.com/office/drawing/2014/main" id="{854475E2-D6AE-10D0-14BB-0DA1D1B0E329}"/>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53786" y="3103839"/>
            <a:ext cx="1799122" cy="1763140"/>
          </a:xfrm>
          <a:prstGeom prst="rect">
            <a:avLst/>
          </a:prstGeom>
          <a:noFill/>
          <a:extLst>
            <a:ext uri="{909E8E84-426E-40DD-AFC4-6F175D3DCCD1}">
              <a14:hiddenFill xmlns:a14="http://schemas.microsoft.com/office/drawing/2010/main">
                <a:solidFill>
                  <a:srgbClr val="FFFFFF"/>
                </a:solidFill>
              </a14:hiddenFill>
            </a:ext>
          </a:extLst>
        </p:spPr>
      </p:pic>
      <p:sp>
        <p:nvSpPr>
          <p:cNvPr id="9" name="テキスト ボックス 8">
            <a:extLst>
              <a:ext uri="{FF2B5EF4-FFF2-40B4-BE49-F238E27FC236}">
                <a16:creationId xmlns:a16="http://schemas.microsoft.com/office/drawing/2014/main" id="{AE7976D4-E9E4-2428-B766-9DEDBD3EF9AD}"/>
              </a:ext>
            </a:extLst>
          </p:cNvPr>
          <p:cNvSpPr txBox="1"/>
          <p:nvPr/>
        </p:nvSpPr>
        <p:spPr>
          <a:xfrm>
            <a:off x="726227" y="2577245"/>
            <a:ext cx="1454244" cy="538609"/>
          </a:xfrm>
          <a:prstGeom prst="rect">
            <a:avLst/>
          </a:prstGeom>
          <a:noFill/>
        </p:spPr>
        <p:txBody>
          <a:bodyPr wrap="none" rtlCol="0">
            <a:spAutoFit/>
          </a:bodyPr>
          <a:lstStyle/>
          <a:p>
            <a:pPr algn="ctr"/>
            <a:r>
              <a:rPr kumimoji="1" lang="ja-JP" altLang="en-US" b="1">
                <a:latin typeface="Meiryo" panose="020B0604030504040204" pitchFamily="34" charset="-128"/>
                <a:ea typeface="Meiryo" panose="020B0604030504040204" pitchFamily="34" charset="-128"/>
              </a:rPr>
              <a:t>現実世界</a:t>
            </a:r>
            <a:endParaRPr kumimoji="1" lang="en-US" altLang="ja-JP" b="1" dirty="0">
              <a:latin typeface="Meiryo" panose="020B0604030504040204" pitchFamily="34" charset="-128"/>
              <a:ea typeface="Meiryo" panose="020B0604030504040204" pitchFamily="34" charset="-128"/>
            </a:endParaRPr>
          </a:p>
          <a:p>
            <a:pPr algn="ctr"/>
            <a:r>
              <a:rPr lang="ja-JP" altLang="en-US" sz="1100">
                <a:latin typeface="Meiryo" panose="020B0604030504040204" pitchFamily="34" charset="-128"/>
                <a:ea typeface="Meiryo" panose="020B0604030504040204" pitchFamily="34" charset="-128"/>
              </a:rPr>
              <a:t>アナログな現実世界</a:t>
            </a:r>
            <a:endParaRPr kumimoji="1" lang="en-US" altLang="ja-JP" sz="1100" dirty="0">
              <a:latin typeface="Meiryo" panose="020B0604030504040204" pitchFamily="34" charset="-128"/>
              <a:ea typeface="Meiryo" panose="020B0604030504040204" pitchFamily="34" charset="-128"/>
            </a:endParaRPr>
          </a:p>
        </p:txBody>
      </p:sp>
      <p:grpSp>
        <p:nvGrpSpPr>
          <p:cNvPr id="5" name="グループ化 4">
            <a:extLst>
              <a:ext uri="{FF2B5EF4-FFF2-40B4-BE49-F238E27FC236}">
                <a16:creationId xmlns:a16="http://schemas.microsoft.com/office/drawing/2014/main" id="{7FCE947B-8E43-E0E5-1B11-E8108402AF7E}"/>
              </a:ext>
            </a:extLst>
          </p:cNvPr>
          <p:cNvGrpSpPr/>
          <p:nvPr/>
        </p:nvGrpSpPr>
        <p:grpSpPr>
          <a:xfrm>
            <a:off x="2442117" y="2577245"/>
            <a:ext cx="3165154" cy="2289734"/>
            <a:chOff x="2442117" y="2577245"/>
            <a:chExt cx="3165154" cy="2289734"/>
          </a:xfrm>
        </p:grpSpPr>
        <p:pic>
          <p:nvPicPr>
            <p:cNvPr id="6" name="Picture 4" descr="ビッグデータのイラスト">
              <a:extLst>
                <a:ext uri="{FF2B5EF4-FFF2-40B4-BE49-F238E27FC236}">
                  <a16:creationId xmlns:a16="http://schemas.microsoft.com/office/drawing/2014/main" id="{825A6CF2-5B62-B076-317D-1ABEBAC1A97B}"/>
                </a:ext>
              </a:extLst>
            </p:cNvPr>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a:stretch/>
          </p:blipFill>
          <p:spPr bwMode="auto">
            <a:xfrm>
              <a:off x="3575945" y="3240884"/>
              <a:ext cx="1992110" cy="1626095"/>
            </a:xfrm>
            <a:prstGeom prst="rect">
              <a:avLst/>
            </a:prstGeom>
            <a:noFill/>
            <a:extLst>
              <a:ext uri="{909E8E84-426E-40DD-AFC4-6F175D3DCCD1}">
                <a14:hiddenFill xmlns:a14="http://schemas.microsoft.com/office/drawing/2010/main">
                  <a:solidFill>
                    <a:srgbClr val="FFFFFF"/>
                  </a:solidFill>
                </a14:hiddenFill>
              </a:ext>
            </a:extLst>
          </p:spPr>
        </p:pic>
        <p:sp>
          <p:nvSpPr>
            <p:cNvPr id="7" name="右矢印 6">
              <a:extLst>
                <a:ext uri="{FF2B5EF4-FFF2-40B4-BE49-F238E27FC236}">
                  <a16:creationId xmlns:a16="http://schemas.microsoft.com/office/drawing/2014/main" id="{ADB585EB-F3C8-EFC0-B453-AFF72E86CB69}"/>
                </a:ext>
              </a:extLst>
            </p:cNvPr>
            <p:cNvSpPr/>
            <p:nvPr/>
          </p:nvSpPr>
          <p:spPr>
            <a:xfrm>
              <a:off x="2442117" y="3308585"/>
              <a:ext cx="1204331" cy="1416205"/>
            </a:xfrm>
            <a:prstGeom prst="right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テキスト ボックス 7">
              <a:extLst>
                <a:ext uri="{FF2B5EF4-FFF2-40B4-BE49-F238E27FC236}">
                  <a16:creationId xmlns:a16="http://schemas.microsoft.com/office/drawing/2014/main" id="{C2E9B5F4-DDDA-5BB6-217E-6A385F0001C2}"/>
                </a:ext>
              </a:extLst>
            </p:cNvPr>
            <p:cNvSpPr txBox="1"/>
            <p:nvPr/>
          </p:nvSpPr>
          <p:spPr>
            <a:xfrm>
              <a:off x="2558954" y="3776266"/>
              <a:ext cx="826765" cy="523220"/>
            </a:xfrm>
            <a:prstGeom prst="rect">
              <a:avLst/>
            </a:prstGeom>
            <a:noFill/>
          </p:spPr>
          <p:txBody>
            <a:bodyPr wrap="none" rtlCol="0">
              <a:spAutoFit/>
            </a:bodyPr>
            <a:lstStyle/>
            <a:p>
              <a:r>
                <a:rPr kumimoji="1" lang="en-US" altLang="ja-JP" sz="2800" b="1" dirty="0">
                  <a:solidFill>
                    <a:schemeClr val="bg1"/>
                  </a:solidFill>
                  <a:latin typeface="Meiryo" panose="020B0604030504040204" pitchFamily="34" charset="-128"/>
                  <a:ea typeface="Meiryo" panose="020B0604030504040204" pitchFamily="34" charset="-128"/>
                </a:rPr>
                <a:t>IoT</a:t>
              </a:r>
              <a:endParaRPr kumimoji="1" lang="ja-JP" altLang="en-US" sz="2800" b="1">
                <a:solidFill>
                  <a:schemeClr val="bg1"/>
                </a:solidFill>
                <a:latin typeface="Meiryo" panose="020B0604030504040204" pitchFamily="34" charset="-128"/>
                <a:ea typeface="Meiryo" panose="020B0604030504040204" pitchFamily="34" charset="-128"/>
              </a:endParaRPr>
            </a:p>
          </p:txBody>
        </p:sp>
        <p:sp>
          <p:nvSpPr>
            <p:cNvPr id="10" name="テキスト ボックス 9">
              <a:extLst>
                <a:ext uri="{FF2B5EF4-FFF2-40B4-BE49-F238E27FC236}">
                  <a16:creationId xmlns:a16="http://schemas.microsoft.com/office/drawing/2014/main" id="{2ADF5327-EEDA-90CD-2A35-BF0E633C60E4}"/>
                </a:ext>
              </a:extLst>
            </p:cNvPr>
            <p:cNvSpPr txBox="1"/>
            <p:nvPr/>
          </p:nvSpPr>
          <p:spPr>
            <a:xfrm>
              <a:off x="3575945" y="2577245"/>
              <a:ext cx="2031326" cy="369332"/>
            </a:xfrm>
            <a:prstGeom prst="rect">
              <a:avLst/>
            </a:prstGeom>
            <a:noFill/>
          </p:spPr>
          <p:txBody>
            <a:bodyPr wrap="none" rtlCol="0">
              <a:spAutoFit/>
            </a:bodyPr>
            <a:lstStyle/>
            <a:p>
              <a:pPr algn="ctr"/>
              <a:r>
                <a:rPr lang="ja-JP" altLang="en-US" b="1">
                  <a:latin typeface="Meiryo" panose="020B0604030504040204" pitchFamily="34" charset="-128"/>
                  <a:ea typeface="Meiryo" panose="020B0604030504040204" pitchFamily="34" charset="-128"/>
                </a:rPr>
                <a:t>デジタル・ツイン</a:t>
              </a:r>
              <a:endParaRPr kumimoji="1" lang="en-US" altLang="ja-JP" b="1" dirty="0">
                <a:latin typeface="Meiryo" panose="020B0604030504040204" pitchFamily="34" charset="-128"/>
                <a:ea typeface="Meiryo" panose="020B0604030504040204" pitchFamily="34" charset="-128"/>
              </a:endParaRPr>
            </a:p>
          </p:txBody>
        </p:sp>
        <p:sp>
          <p:nvSpPr>
            <p:cNvPr id="14" name="テキスト ボックス 13">
              <a:extLst>
                <a:ext uri="{FF2B5EF4-FFF2-40B4-BE49-F238E27FC236}">
                  <a16:creationId xmlns:a16="http://schemas.microsoft.com/office/drawing/2014/main" id="{DAB6C8EC-E78D-B546-DB47-AFA645A9F73F}"/>
                </a:ext>
              </a:extLst>
            </p:cNvPr>
            <p:cNvSpPr txBox="1"/>
            <p:nvPr/>
          </p:nvSpPr>
          <p:spPr>
            <a:xfrm>
              <a:off x="3562749" y="2906258"/>
              <a:ext cx="2018501" cy="261610"/>
            </a:xfrm>
            <a:prstGeom prst="rect">
              <a:avLst/>
            </a:prstGeom>
            <a:noFill/>
          </p:spPr>
          <p:txBody>
            <a:bodyPr wrap="none" rtlCol="0">
              <a:spAutoFit/>
            </a:bodyPr>
            <a:lstStyle/>
            <a:p>
              <a:pPr algn="ctr"/>
              <a:r>
                <a:rPr lang="ja-JP" altLang="en-US" sz="1100">
                  <a:latin typeface="Meiryo" panose="020B0604030504040204" pitchFamily="34" charset="-128"/>
                  <a:ea typeface="Meiryo" panose="020B0604030504040204" pitchFamily="34" charset="-128"/>
                </a:rPr>
                <a:t>現実世界のデジタル・コピー</a:t>
              </a:r>
              <a:endParaRPr kumimoji="1" lang="en-US" altLang="ja-JP" sz="1100" dirty="0">
                <a:latin typeface="Meiryo" panose="020B0604030504040204" pitchFamily="34" charset="-128"/>
                <a:ea typeface="Meiryo" panose="020B0604030504040204" pitchFamily="34" charset="-128"/>
              </a:endParaRPr>
            </a:p>
          </p:txBody>
        </p:sp>
      </p:grpSp>
      <p:grpSp>
        <p:nvGrpSpPr>
          <p:cNvPr id="3" name="グループ化 2">
            <a:extLst>
              <a:ext uri="{FF2B5EF4-FFF2-40B4-BE49-F238E27FC236}">
                <a16:creationId xmlns:a16="http://schemas.microsoft.com/office/drawing/2014/main" id="{6744D5C2-D2D8-1860-607E-96B9C0CEF741}"/>
              </a:ext>
            </a:extLst>
          </p:cNvPr>
          <p:cNvGrpSpPr/>
          <p:nvPr/>
        </p:nvGrpSpPr>
        <p:grpSpPr>
          <a:xfrm>
            <a:off x="4467135" y="975214"/>
            <a:ext cx="4216821" cy="5452753"/>
            <a:chOff x="4467135" y="1033937"/>
            <a:chExt cx="4216821" cy="5452753"/>
          </a:xfrm>
        </p:grpSpPr>
        <p:sp>
          <p:nvSpPr>
            <p:cNvPr id="18" name="曲折矢印 17">
              <a:extLst>
                <a:ext uri="{FF2B5EF4-FFF2-40B4-BE49-F238E27FC236}">
                  <a16:creationId xmlns:a16="http://schemas.microsoft.com/office/drawing/2014/main" id="{634B4170-B8BE-35F1-222B-6357FC71A454}"/>
                </a:ext>
              </a:extLst>
            </p:cNvPr>
            <p:cNvSpPr/>
            <p:nvPr/>
          </p:nvSpPr>
          <p:spPr>
            <a:xfrm>
              <a:off x="4471638" y="2319453"/>
              <a:ext cx="2118733" cy="887690"/>
            </a:xfrm>
            <a:prstGeom prst="bentArrow">
              <a:avLst/>
            </a:prstGeom>
            <a:solidFill>
              <a:schemeClr val="accent6">
                <a:lumMod val="75000"/>
                <a:alpha val="50522"/>
              </a:schemeClr>
            </a:solidFill>
            <a:ln w="9525">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右矢印 19">
              <a:extLst>
                <a:ext uri="{FF2B5EF4-FFF2-40B4-BE49-F238E27FC236}">
                  <a16:creationId xmlns:a16="http://schemas.microsoft.com/office/drawing/2014/main" id="{50CD660F-E256-69F2-8C1E-61E415EAAFF9}"/>
                </a:ext>
              </a:extLst>
            </p:cNvPr>
            <p:cNvSpPr/>
            <p:nvPr/>
          </p:nvSpPr>
          <p:spPr>
            <a:xfrm>
              <a:off x="5497554" y="3818641"/>
              <a:ext cx="1081669" cy="450982"/>
            </a:xfrm>
            <a:prstGeom prst="rightArrow">
              <a:avLst/>
            </a:prstGeom>
            <a:solidFill>
              <a:schemeClr val="accent6">
                <a:lumMod val="75000"/>
                <a:alpha val="50522"/>
              </a:schemeClr>
            </a:solidFill>
            <a:ln w="9525">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1" name="Picture 4" descr="ビッグデータのイラスト">
              <a:extLst>
                <a:ext uri="{FF2B5EF4-FFF2-40B4-BE49-F238E27FC236}">
                  <a16:creationId xmlns:a16="http://schemas.microsoft.com/office/drawing/2014/main" id="{7C8D7318-D441-20BF-11C6-6758E202A154}"/>
                </a:ext>
              </a:extLst>
            </p:cNvPr>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a:stretch/>
          </p:blipFill>
          <p:spPr bwMode="auto">
            <a:xfrm>
              <a:off x="6635603" y="1700980"/>
              <a:ext cx="1992111" cy="1626095"/>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4" descr="ビッグデータのイラスト">
              <a:extLst>
                <a:ext uri="{FF2B5EF4-FFF2-40B4-BE49-F238E27FC236}">
                  <a16:creationId xmlns:a16="http://schemas.microsoft.com/office/drawing/2014/main" id="{ED750826-7A1F-6F97-946C-82C1AE5B30DD}"/>
                </a:ext>
              </a:extLst>
            </p:cNvPr>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a:stretch/>
          </p:blipFill>
          <p:spPr bwMode="auto">
            <a:xfrm>
              <a:off x="6635603" y="3284433"/>
              <a:ext cx="1992111" cy="1626095"/>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ビッグデータのイラスト">
              <a:extLst>
                <a:ext uri="{FF2B5EF4-FFF2-40B4-BE49-F238E27FC236}">
                  <a16:creationId xmlns:a16="http://schemas.microsoft.com/office/drawing/2014/main" id="{58E2DBBB-8DF1-6D37-21AB-C114F0A3B6CD}"/>
                </a:ext>
              </a:extLst>
            </p:cNvPr>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a:stretch/>
          </p:blipFill>
          <p:spPr bwMode="auto">
            <a:xfrm>
              <a:off x="6635603" y="4860595"/>
              <a:ext cx="1992111" cy="1626095"/>
            </a:xfrm>
            <a:prstGeom prst="rect">
              <a:avLst/>
            </a:prstGeom>
            <a:noFill/>
            <a:extLst>
              <a:ext uri="{909E8E84-426E-40DD-AFC4-6F175D3DCCD1}">
                <a14:hiddenFill xmlns:a14="http://schemas.microsoft.com/office/drawing/2010/main">
                  <a:solidFill>
                    <a:srgbClr val="FFFFFF"/>
                  </a:solidFill>
                </a14:hiddenFill>
              </a:ext>
            </a:extLst>
          </p:spPr>
        </p:pic>
        <p:sp>
          <p:nvSpPr>
            <p:cNvPr id="15" name="テキスト ボックス 14">
              <a:extLst>
                <a:ext uri="{FF2B5EF4-FFF2-40B4-BE49-F238E27FC236}">
                  <a16:creationId xmlns:a16="http://schemas.microsoft.com/office/drawing/2014/main" id="{4DAAD08C-474A-F9E7-75A9-D6642B18BFE8}"/>
                </a:ext>
              </a:extLst>
            </p:cNvPr>
            <p:cNvSpPr txBox="1"/>
            <p:nvPr/>
          </p:nvSpPr>
          <p:spPr>
            <a:xfrm>
              <a:off x="6643701" y="1892481"/>
              <a:ext cx="1990249" cy="1203305"/>
            </a:xfrm>
            <a:prstGeom prst="roundRect">
              <a:avLst>
                <a:gd name="adj" fmla="val 45048"/>
              </a:avLst>
            </a:prstGeom>
            <a:solidFill>
              <a:srgbClr val="0070C0">
                <a:alpha val="47992"/>
              </a:srgbClr>
            </a:solidFill>
          </p:spPr>
          <p:txBody>
            <a:bodyPr wrap="square" rtlCol="0">
              <a:spAutoFit/>
            </a:bodyPr>
            <a:lstStyle/>
            <a:p>
              <a:pPr algn="ctr"/>
              <a:r>
                <a:rPr kumimoji="1" lang="ja-JP" altLang="en-US" b="1">
                  <a:solidFill>
                    <a:schemeClr val="bg1"/>
                  </a:solidFill>
                  <a:latin typeface="Meiryo" panose="020B0604030504040204" pitchFamily="34" charset="-128"/>
                  <a:ea typeface="Meiryo" panose="020B0604030504040204" pitchFamily="34" charset="-128"/>
                </a:rPr>
                <a:t>疑似世界</a:t>
              </a:r>
              <a:endParaRPr kumimoji="1" lang="en-US" altLang="ja-JP" b="1" dirty="0">
                <a:solidFill>
                  <a:schemeClr val="bg1"/>
                </a:solidFill>
                <a:latin typeface="Meiryo" panose="020B0604030504040204" pitchFamily="34" charset="-128"/>
                <a:ea typeface="Meiryo" panose="020B0604030504040204" pitchFamily="34" charset="-128"/>
              </a:endParaRPr>
            </a:p>
            <a:p>
              <a:pPr algn="ctr"/>
              <a:r>
                <a:rPr kumimoji="1" lang="ja-JP" altLang="en-US" sz="1200" b="1">
                  <a:solidFill>
                    <a:schemeClr val="bg1"/>
                  </a:solidFill>
                  <a:latin typeface="Meiryo" panose="020B0604030504040204" pitchFamily="34" charset="-128"/>
                  <a:ea typeface="Meiryo" panose="020B0604030504040204" pitchFamily="34" charset="-128"/>
                </a:rPr>
                <a:t>現実世界の代替世界</a:t>
              </a:r>
              <a:endParaRPr kumimoji="1" lang="en-US" altLang="ja-JP" sz="1200" b="1" dirty="0">
                <a:solidFill>
                  <a:schemeClr val="bg1"/>
                </a:solidFill>
                <a:latin typeface="Meiryo" panose="020B0604030504040204" pitchFamily="34" charset="-128"/>
                <a:ea typeface="Meiryo" panose="020B0604030504040204" pitchFamily="34" charset="-128"/>
              </a:endParaRPr>
            </a:p>
            <a:p>
              <a:pPr algn="ctr"/>
              <a:r>
                <a:rPr lang="ja-JP" altLang="en-US" sz="1000">
                  <a:solidFill>
                    <a:schemeClr val="bg1"/>
                  </a:solidFill>
                  <a:latin typeface="Meiryo" panose="020B0604030504040204" pitchFamily="34" charset="-128"/>
                  <a:ea typeface="Meiryo" panose="020B0604030504040204" pitchFamily="34" charset="-128"/>
                </a:rPr>
                <a:t>デジタル・モックアップ</a:t>
              </a:r>
              <a:endParaRPr lang="en-US" altLang="ja-JP" sz="1000" dirty="0">
                <a:solidFill>
                  <a:schemeClr val="bg1"/>
                </a:solidFill>
                <a:latin typeface="Meiryo" panose="020B0604030504040204" pitchFamily="34" charset="-128"/>
                <a:ea typeface="Meiryo" panose="020B0604030504040204" pitchFamily="34" charset="-128"/>
              </a:endParaRPr>
            </a:p>
            <a:p>
              <a:pPr algn="ctr"/>
              <a:r>
                <a:rPr lang="en-US" altLang="ja-JP" sz="1000" dirty="0">
                  <a:solidFill>
                    <a:schemeClr val="bg1"/>
                  </a:solidFill>
                  <a:latin typeface="Meiryo" panose="020B0604030504040204" pitchFamily="34" charset="-128"/>
                  <a:ea typeface="Meiryo" panose="020B0604030504040204" pitchFamily="34" charset="-128"/>
                </a:rPr>
                <a:t>3D</a:t>
              </a:r>
              <a:r>
                <a:rPr lang="ja-JP" altLang="en-US" sz="1000">
                  <a:solidFill>
                    <a:schemeClr val="bg1"/>
                  </a:solidFill>
                  <a:latin typeface="Meiryo" panose="020B0604030504040204" pitchFamily="34" charset="-128"/>
                  <a:ea typeface="Meiryo" panose="020B0604030504040204" pitchFamily="34" charset="-128"/>
                </a:rPr>
                <a:t>道路マップなど</a:t>
              </a:r>
              <a:endParaRPr kumimoji="1" lang="en-US" altLang="ja-JP" sz="1000" dirty="0">
                <a:solidFill>
                  <a:schemeClr val="bg1"/>
                </a:solidFill>
                <a:latin typeface="Meiryo" panose="020B0604030504040204" pitchFamily="34" charset="-128"/>
                <a:ea typeface="Meiryo" panose="020B0604030504040204" pitchFamily="34" charset="-128"/>
              </a:endParaRPr>
            </a:p>
          </p:txBody>
        </p:sp>
        <p:sp>
          <p:nvSpPr>
            <p:cNvPr id="16" name="テキスト ボックス 15">
              <a:extLst>
                <a:ext uri="{FF2B5EF4-FFF2-40B4-BE49-F238E27FC236}">
                  <a16:creationId xmlns:a16="http://schemas.microsoft.com/office/drawing/2014/main" id="{253281C0-99D9-BCC2-97A8-6DCA51405B23}"/>
                </a:ext>
              </a:extLst>
            </p:cNvPr>
            <p:cNvSpPr txBox="1"/>
            <p:nvPr/>
          </p:nvSpPr>
          <p:spPr>
            <a:xfrm>
              <a:off x="6643701" y="3469917"/>
              <a:ext cx="2040255" cy="1244798"/>
            </a:xfrm>
            <a:prstGeom prst="roundRect">
              <a:avLst>
                <a:gd name="adj" fmla="val 45048"/>
              </a:avLst>
            </a:prstGeom>
            <a:solidFill>
              <a:srgbClr val="0070C0">
                <a:alpha val="47992"/>
              </a:srgbClr>
            </a:solidFill>
          </p:spPr>
          <p:txBody>
            <a:bodyPr wrap="none" rtlCol="0">
              <a:spAutoFit/>
            </a:bodyPr>
            <a:lstStyle/>
            <a:p>
              <a:pPr algn="ctr"/>
              <a:r>
                <a:rPr kumimoji="1" lang="ja-JP" altLang="en-US" b="1">
                  <a:solidFill>
                    <a:schemeClr val="bg1"/>
                  </a:solidFill>
                  <a:latin typeface="Meiryo" panose="020B0604030504040204" pitchFamily="34" charset="-128"/>
                  <a:ea typeface="Meiryo" panose="020B0604030504040204" pitchFamily="34" charset="-128"/>
                </a:rPr>
                <a:t>平行世界</a:t>
              </a:r>
              <a:endParaRPr kumimoji="1" lang="en-US" altLang="ja-JP" b="1" dirty="0">
                <a:solidFill>
                  <a:schemeClr val="bg1"/>
                </a:solidFill>
                <a:latin typeface="Meiryo" panose="020B0604030504040204" pitchFamily="34" charset="-128"/>
                <a:ea typeface="Meiryo" panose="020B0604030504040204" pitchFamily="34" charset="-128"/>
              </a:endParaRPr>
            </a:p>
            <a:p>
              <a:pPr algn="ctr"/>
              <a:r>
                <a:rPr kumimoji="1" lang="ja-JP" altLang="en-US" sz="1200" b="1">
                  <a:solidFill>
                    <a:schemeClr val="bg1"/>
                  </a:solidFill>
                  <a:latin typeface="Meiryo" panose="020B0604030504040204" pitchFamily="34" charset="-128"/>
                  <a:ea typeface="Meiryo" panose="020B0604030504040204" pitchFamily="34" charset="-128"/>
                </a:rPr>
                <a:t>デジタルツインと</a:t>
              </a:r>
              <a:endParaRPr kumimoji="1" lang="en-US" altLang="ja-JP" sz="1200" b="1" dirty="0">
                <a:solidFill>
                  <a:schemeClr val="bg1"/>
                </a:solidFill>
                <a:latin typeface="Meiryo" panose="020B0604030504040204" pitchFamily="34" charset="-128"/>
                <a:ea typeface="Meiryo" panose="020B0604030504040204" pitchFamily="34" charset="-128"/>
              </a:endParaRPr>
            </a:p>
            <a:p>
              <a:pPr algn="ctr"/>
              <a:r>
                <a:rPr kumimoji="1" lang="ja-JP" altLang="en-US" sz="1200" b="1">
                  <a:solidFill>
                    <a:schemeClr val="bg1"/>
                  </a:solidFill>
                  <a:latin typeface="Meiryo" panose="020B0604030504040204" pitchFamily="34" charset="-128"/>
                  <a:ea typeface="Meiryo" panose="020B0604030504040204" pitchFamily="34" charset="-128"/>
                </a:rPr>
                <a:t>創作コンテンツの融合</a:t>
              </a:r>
              <a:endParaRPr kumimoji="1" lang="en-US" altLang="ja-JP" sz="1200" b="1" dirty="0">
                <a:solidFill>
                  <a:schemeClr val="bg1"/>
                </a:solidFill>
                <a:latin typeface="Meiryo" panose="020B0604030504040204" pitchFamily="34" charset="-128"/>
                <a:ea typeface="Meiryo" panose="020B0604030504040204" pitchFamily="34" charset="-128"/>
              </a:endParaRPr>
            </a:p>
            <a:p>
              <a:pPr algn="ctr"/>
              <a:r>
                <a:rPr lang="ja-JP" altLang="en-US" sz="1000">
                  <a:solidFill>
                    <a:schemeClr val="bg1"/>
                  </a:solidFill>
                  <a:latin typeface="Meiryo" panose="020B0604030504040204" pitchFamily="34" charset="-128"/>
                  <a:ea typeface="Meiryo" panose="020B0604030504040204" pitchFamily="34" charset="-128"/>
                </a:rPr>
                <a:t>バーチャル渋谷など</a:t>
              </a:r>
              <a:endParaRPr kumimoji="1" lang="en-US" altLang="ja-JP" sz="1000" dirty="0">
                <a:solidFill>
                  <a:schemeClr val="bg1"/>
                </a:solidFill>
                <a:latin typeface="Meiryo" panose="020B0604030504040204" pitchFamily="34" charset="-128"/>
                <a:ea typeface="Meiryo" panose="020B0604030504040204" pitchFamily="34" charset="-128"/>
              </a:endParaRPr>
            </a:p>
          </p:txBody>
        </p:sp>
        <p:sp>
          <p:nvSpPr>
            <p:cNvPr id="17" name="テキスト ボックス 16">
              <a:extLst>
                <a:ext uri="{FF2B5EF4-FFF2-40B4-BE49-F238E27FC236}">
                  <a16:creationId xmlns:a16="http://schemas.microsoft.com/office/drawing/2014/main" id="{1168F203-AD08-2109-3EEF-0DCD9C21060F}"/>
                </a:ext>
              </a:extLst>
            </p:cNvPr>
            <p:cNvSpPr txBox="1"/>
            <p:nvPr/>
          </p:nvSpPr>
          <p:spPr>
            <a:xfrm>
              <a:off x="6643701" y="5053370"/>
              <a:ext cx="1903879" cy="1203305"/>
            </a:xfrm>
            <a:prstGeom prst="roundRect">
              <a:avLst>
                <a:gd name="adj" fmla="val 45048"/>
              </a:avLst>
            </a:prstGeom>
            <a:solidFill>
              <a:srgbClr val="0070C0">
                <a:alpha val="47992"/>
              </a:srgbClr>
            </a:solidFill>
          </p:spPr>
          <p:txBody>
            <a:bodyPr wrap="none" rtlCol="0">
              <a:spAutoFit/>
            </a:bodyPr>
            <a:lstStyle/>
            <a:p>
              <a:pPr algn="ctr"/>
              <a:r>
                <a:rPr kumimoji="1" lang="ja-JP" altLang="en-US" b="1">
                  <a:solidFill>
                    <a:schemeClr val="bg1"/>
                  </a:solidFill>
                  <a:latin typeface="Meiryo" panose="020B0604030504040204" pitchFamily="34" charset="-128"/>
                  <a:ea typeface="Meiryo" panose="020B0604030504040204" pitchFamily="34" charset="-128"/>
                </a:rPr>
                <a:t>架空世界</a:t>
              </a:r>
              <a:endParaRPr kumimoji="1" lang="en-US" altLang="ja-JP" b="1" dirty="0">
                <a:solidFill>
                  <a:schemeClr val="bg1"/>
                </a:solidFill>
                <a:latin typeface="Meiryo" panose="020B0604030504040204" pitchFamily="34" charset="-128"/>
                <a:ea typeface="Meiryo" panose="020B0604030504040204" pitchFamily="34" charset="-128"/>
              </a:endParaRPr>
            </a:p>
            <a:p>
              <a:pPr algn="ctr"/>
              <a:r>
                <a:rPr kumimoji="1" lang="ja-JP" altLang="en-US" sz="1200" b="1">
                  <a:solidFill>
                    <a:schemeClr val="bg1"/>
                  </a:solidFill>
                  <a:latin typeface="Meiryo" panose="020B0604030504040204" pitchFamily="34" charset="-128"/>
                  <a:ea typeface="Meiryo" panose="020B0604030504040204" pitchFamily="34" charset="-128"/>
                </a:rPr>
                <a:t>現実世界の要素を</a:t>
              </a:r>
              <a:endParaRPr kumimoji="1" lang="en-US" altLang="ja-JP" sz="1200" b="1" dirty="0">
                <a:solidFill>
                  <a:schemeClr val="bg1"/>
                </a:solidFill>
                <a:latin typeface="Meiryo" panose="020B0604030504040204" pitchFamily="34" charset="-128"/>
                <a:ea typeface="Meiryo" panose="020B0604030504040204" pitchFamily="34" charset="-128"/>
              </a:endParaRPr>
            </a:p>
            <a:p>
              <a:pPr algn="ctr"/>
              <a:r>
                <a:rPr kumimoji="1" lang="ja-JP" altLang="en-US" sz="1200" b="1">
                  <a:solidFill>
                    <a:schemeClr val="bg1"/>
                  </a:solidFill>
                  <a:latin typeface="Meiryo" panose="020B0604030504040204" pitchFamily="34" charset="-128"/>
                  <a:ea typeface="Meiryo" panose="020B0604030504040204" pitchFamily="34" charset="-128"/>
                </a:rPr>
                <a:t>取り入れた創作世界</a:t>
              </a:r>
              <a:endParaRPr kumimoji="1" lang="en-US" altLang="ja-JP" sz="1200" b="1" dirty="0">
                <a:solidFill>
                  <a:schemeClr val="bg1"/>
                </a:solidFill>
                <a:latin typeface="Meiryo" panose="020B0604030504040204" pitchFamily="34" charset="-128"/>
                <a:ea typeface="Meiryo" panose="020B0604030504040204" pitchFamily="34" charset="-128"/>
              </a:endParaRPr>
            </a:p>
            <a:p>
              <a:pPr algn="ctr"/>
              <a:r>
                <a:rPr lang="ja-JP" altLang="en-US" sz="1000">
                  <a:solidFill>
                    <a:schemeClr val="bg1"/>
                  </a:solidFill>
                  <a:latin typeface="Meiryo" panose="020B0604030504040204" pitchFamily="34" charset="-128"/>
                  <a:ea typeface="Meiryo" panose="020B0604030504040204" pitchFamily="34" charset="-128"/>
                </a:rPr>
                <a:t>オンライン・ゲームなど</a:t>
              </a:r>
              <a:endParaRPr kumimoji="1" lang="en-US" altLang="ja-JP" sz="1000" dirty="0">
                <a:solidFill>
                  <a:schemeClr val="bg1"/>
                </a:solidFill>
                <a:latin typeface="Meiryo" panose="020B0604030504040204" pitchFamily="34" charset="-128"/>
                <a:ea typeface="Meiryo" panose="020B0604030504040204" pitchFamily="34" charset="-128"/>
              </a:endParaRPr>
            </a:p>
          </p:txBody>
        </p:sp>
        <p:sp>
          <p:nvSpPr>
            <p:cNvPr id="21" name="曲折矢印 20">
              <a:extLst>
                <a:ext uri="{FF2B5EF4-FFF2-40B4-BE49-F238E27FC236}">
                  <a16:creationId xmlns:a16="http://schemas.microsoft.com/office/drawing/2014/main" id="{19D372D6-BCBC-67FD-5F17-F0EA47B91B78}"/>
                </a:ext>
              </a:extLst>
            </p:cNvPr>
            <p:cNvSpPr/>
            <p:nvPr/>
          </p:nvSpPr>
          <p:spPr>
            <a:xfrm flipV="1">
              <a:off x="4467135" y="4933799"/>
              <a:ext cx="2118733" cy="887690"/>
            </a:xfrm>
            <a:prstGeom prst="bentArrow">
              <a:avLst/>
            </a:prstGeom>
            <a:solidFill>
              <a:schemeClr val="accent6">
                <a:lumMod val="75000"/>
                <a:alpha val="50522"/>
              </a:schemeClr>
            </a:solidFill>
            <a:ln w="9525">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テキスト ボックス 21">
              <a:extLst>
                <a:ext uri="{FF2B5EF4-FFF2-40B4-BE49-F238E27FC236}">
                  <a16:creationId xmlns:a16="http://schemas.microsoft.com/office/drawing/2014/main" id="{F7B6A63F-E283-0F57-F29F-8314D5E2A5D3}"/>
                </a:ext>
              </a:extLst>
            </p:cNvPr>
            <p:cNvSpPr txBox="1"/>
            <p:nvPr/>
          </p:nvSpPr>
          <p:spPr>
            <a:xfrm>
              <a:off x="6772314" y="1033937"/>
              <a:ext cx="1800493" cy="369332"/>
            </a:xfrm>
            <a:prstGeom prst="rect">
              <a:avLst/>
            </a:prstGeom>
            <a:noFill/>
          </p:spPr>
          <p:txBody>
            <a:bodyPr wrap="none" rtlCol="0">
              <a:spAutoFit/>
            </a:bodyPr>
            <a:lstStyle/>
            <a:p>
              <a:pPr algn="ctr"/>
              <a:r>
                <a:rPr lang="ja-JP" altLang="en-US" b="1">
                  <a:latin typeface="Meiryo" panose="020B0604030504040204" pitchFamily="34" charset="-128"/>
                  <a:ea typeface="Meiryo" panose="020B0604030504040204" pitchFamily="34" charset="-128"/>
                </a:rPr>
                <a:t>バーチャル世界</a:t>
              </a:r>
              <a:endParaRPr kumimoji="1" lang="en-US" altLang="ja-JP" b="1" dirty="0">
                <a:latin typeface="Meiryo" panose="020B0604030504040204" pitchFamily="34" charset="-128"/>
                <a:ea typeface="Meiryo" panose="020B0604030504040204" pitchFamily="34" charset="-128"/>
              </a:endParaRPr>
            </a:p>
          </p:txBody>
        </p:sp>
        <p:sp>
          <p:nvSpPr>
            <p:cNvPr id="23" name="テキスト ボックス 22">
              <a:extLst>
                <a:ext uri="{FF2B5EF4-FFF2-40B4-BE49-F238E27FC236}">
                  <a16:creationId xmlns:a16="http://schemas.microsoft.com/office/drawing/2014/main" id="{8F2CF6F5-DB2A-8EBE-772E-1E32F2F08D66}"/>
                </a:ext>
              </a:extLst>
            </p:cNvPr>
            <p:cNvSpPr txBox="1"/>
            <p:nvPr/>
          </p:nvSpPr>
          <p:spPr>
            <a:xfrm>
              <a:off x="6643701" y="1362950"/>
              <a:ext cx="2018501" cy="261610"/>
            </a:xfrm>
            <a:prstGeom prst="rect">
              <a:avLst/>
            </a:prstGeom>
            <a:noFill/>
          </p:spPr>
          <p:txBody>
            <a:bodyPr wrap="none" rtlCol="0">
              <a:spAutoFit/>
            </a:bodyPr>
            <a:lstStyle/>
            <a:p>
              <a:pPr algn="ctr"/>
              <a:r>
                <a:rPr lang="ja-JP" altLang="en-US" sz="1100">
                  <a:latin typeface="Meiryo" panose="020B0604030504040204" pitchFamily="34" charset="-128"/>
                  <a:ea typeface="Meiryo" panose="020B0604030504040204" pitchFamily="34" charset="-128"/>
                </a:rPr>
                <a:t>現実世界のデジタル・コピー</a:t>
              </a:r>
              <a:endParaRPr kumimoji="1" lang="en-US" altLang="ja-JP" sz="1100" dirty="0">
                <a:latin typeface="Meiryo" panose="020B0604030504040204" pitchFamily="34" charset="-128"/>
                <a:ea typeface="Meiryo" panose="020B0604030504040204" pitchFamily="34" charset="-128"/>
              </a:endParaRPr>
            </a:p>
          </p:txBody>
        </p:sp>
      </p:grpSp>
    </p:spTree>
    <p:extLst>
      <p:ext uri="{BB962C8B-B14F-4D97-AF65-F5344CB8AC3E}">
        <p14:creationId xmlns:p14="http://schemas.microsoft.com/office/powerpoint/2010/main" val="33306324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B3DAF29F-EF5F-254B-9BFF-85E94CDB2252}"/>
              </a:ext>
            </a:extLst>
          </p:cNvPr>
          <p:cNvSpPr>
            <a:spLocks noGrp="1"/>
          </p:cNvSpPr>
          <p:nvPr>
            <p:ph type="title"/>
          </p:nvPr>
        </p:nvSpPr>
        <p:spPr/>
        <p:txBody>
          <a:bodyPr/>
          <a:lstStyle/>
          <a:p>
            <a:r>
              <a:rPr kumimoji="1" lang="ja-JP" altLang="en-US"/>
              <a:t>デジタルツインとバーチャル世界</a:t>
            </a:r>
            <a:r>
              <a:rPr kumimoji="1" lang="en-US" altLang="ja-JP" dirty="0"/>
              <a:t> 2</a:t>
            </a:r>
            <a:endParaRPr kumimoji="1" lang="ja-JP" altLang="en-US"/>
          </a:p>
        </p:txBody>
      </p:sp>
      <p:pic>
        <p:nvPicPr>
          <p:cNvPr id="4" name="Picture 2" descr="地球ののイラスト">
            <a:extLst>
              <a:ext uri="{FF2B5EF4-FFF2-40B4-BE49-F238E27FC236}">
                <a16:creationId xmlns:a16="http://schemas.microsoft.com/office/drawing/2014/main" id="{854475E2-D6AE-10D0-14BB-0DA1D1B0E329}"/>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53786" y="3103839"/>
            <a:ext cx="1799122" cy="1763140"/>
          </a:xfrm>
          <a:prstGeom prst="rect">
            <a:avLst/>
          </a:prstGeom>
          <a:noFill/>
          <a:extLst>
            <a:ext uri="{909E8E84-426E-40DD-AFC4-6F175D3DCCD1}">
              <a14:hiddenFill xmlns:a14="http://schemas.microsoft.com/office/drawing/2010/main">
                <a:solidFill>
                  <a:srgbClr val="FFFFFF"/>
                </a:solidFill>
              </a14:hiddenFill>
            </a:ext>
          </a:extLst>
        </p:spPr>
      </p:pic>
      <p:sp>
        <p:nvSpPr>
          <p:cNvPr id="9" name="テキスト ボックス 8">
            <a:extLst>
              <a:ext uri="{FF2B5EF4-FFF2-40B4-BE49-F238E27FC236}">
                <a16:creationId xmlns:a16="http://schemas.microsoft.com/office/drawing/2014/main" id="{AE7976D4-E9E4-2428-B766-9DEDBD3EF9AD}"/>
              </a:ext>
            </a:extLst>
          </p:cNvPr>
          <p:cNvSpPr txBox="1"/>
          <p:nvPr/>
        </p:nvSpPr>
        <p:spPr>
          <a:xfrm>
            <a:off x="726227" y="2577245"/>
            <a:ext cx="1454244" cy="538609"/>
          </a:xfrm>
          <a:prstGeom prst="rect">
            <a:avLst/>
          </a:prstGeom>
          <a:noFill/>
        </p:spPr>
        <p:txBody>
          <a:bodyPr wrap="none" rtlCol="0">
            <a:spAutoFit/>
          </a:bodyPr>
          <a:lstStyle/>
          <a:p>
            <a:pPr algn="ctr"/>
            <a:r>
              <a:rPr kumimoji="1" lang="ja-JP" altLang="en-US" b="1">
                <a:latin typeface="Meiryo" panose="020B0604030504040204" pitchFamily="34" charset="-128"/>
                <a:ea typeface="Meiryo" panose="020B0604030504040204" pitchFamily="34" charset="-128"/>
              </a:rPr>
              <a:t>現実世界</a:t>
            </a:r>
            <a:endParaRPr kumimoji="1" lang="en-US" altLang="ja-JP" b="1" dirty="0">
              <a:latin typeface="Meiryo" panose="020B0604030504040204" pitchFamily="34" charset="-128"/>
              <a:ea typeface="Meiryo" panose="020B0604030504040204" pitchFamily="34" charset="-128"/>
            </a:endParaRPr>
          </a:p>
          <a:p>
            <a:pPr algn="ctr"/>
            <a:r>
              <a:rPr lang="ja-JP" altLang="en-US" sz="1100">
                <a:latin typeface="Meiryo" panose="020B0604030504040204" pitchFamily="34" charset="-128"/>
                <a:ea typeface="Meiryo" panose="020B0604030504040204" pitchFamily="34" charset="-128"/>
              </a:rPr>
              <a:t>アナログな現実世界</a:t>
            </a:r>
            <a:endParaRPr kumimoji="1" lang="en-US" altLang="ja-JP" sz="1100" dirty="0">
              <a:latin typeface="Meiryo" panose="020B0604030504040204" pitchFamily="34" charset="-128"/>
              <a:ea typeface="Meiryo" panose="020B0604030504040204" pitchFamily="34" charset="-128"/>
            </a:endParaRPr>
          </a:p>
        </p:txBody>
      </p:sp>
      <p:pic>
        <p:nvPicPr>
          <p:cNvPr id="11" name="Picture 4" descr="ビッグデータのイラスト">
            <a:extLst>
              <a:ext uri="{FF2B5EF4-FFF2-40B4-BE49-F238E27FC236}">
                <a16:creationId xmlns:a16="http://schemas.microsoft.com/office/drawing/2014/main" id="{7C8D7318-D441-20BF-11C6-6758E202A154}"/>
              </a:ext>
            </a:extLst>
          </p:cNvPr>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a:stretch/>
        </p:blipFill>
        <p:spPr bwMode="auto">
          <a:xfrm>
            <a:off x="6635603" y="1642257"/>
            <a:ext cx="1992111" cy="1626095"/>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4" descr="ビッグデータのイラスト">
            <a:extLst>
              <a:ext uri="{FF2B5EF4-FFF2-40B4-BE49-F238E27FC236}">
                <a16:creationId xmlns:a16="http://schemas.microsoft.com/office/drawing/2014/main" id="{ED750826-7A1F-6F97-946C-82C1AE5B30DD}"/>
              </a:ext>
            </a:extLst>
          </p:cNvPr>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a:stretch/>
        </p:blipFill>
        <p:spPr bwMode="auto">
          <a:xfrm>
            <a:off x="6635603" y="3225710"/>
            <a:ext cx="1992111" cy="1626095"/>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ビッグデータのイラスト">
            <a:extLst>
              <a:ext uri="{FF2B5EF4-FFF2-40B4-BE49-F238E27FC236}">
                <a16:creationId xmlns:a16="http://schemas.microsoft.com/office/drawing/2014/main" id="{58E2DBBB-8DF1-6D37-21AB-C114F0A3B6CD}"/>
              </a:ext>
            </a:extLst>
          </p:cNvPr>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a:stretch/>
        </p:blipFill>
        <p:spPr bwMode="auto">
          <a:xfrm>
            <a:off x="6635603" y="4801872"/>
            <a:ext cx="1992111" cy="1626095"/>
          </a:xfrm>
          <a:prstGeom prst="rect">
            <a:avLst/>
          </a:prstGeom>
          <a:noFill/>
          <a:extLst>
            <a:ext uri="{909E8E84-426E-40DD-AFC4-6F175D3DCCD1}">
              <a14:hiddenFill xmlns:a14="http://schemas.microsoft.com/office/drawing/2010/main">
                <a:solidFill>
                  <a:srgbClr val="FFFFFF"/>
                </a:solidFill>
              </a14:hiddenFill>
            </a:ext>
          </a:extLst>
        </p:spPr>
      </p:pic>
      <p:sp>
        <p:nvSpPr>
          <p:cNvPr id="22" name="テキスト ボックス 21">
            <a:extLst>
              <a:ext uri="{FF2B5EF4-FFF2-40B4-BE49-F238E27FC236}">
                <a16:creationId xmlns:a16="http://schemas.microsoft.com/office/drawing/2014/main" id="{F7B6A63F-E283-0F57-F29F-8314D5E2A5D3}"/>
              </a:ext>
            </a:extLst>
          </p:cNvPr>
          <p:cNvSpPr txBox="1"/>
          <p:nvPr/>
        </p:nvSpPr>
        <p:spPr>
          <a:xfrm>
            <a:off x="6772314" y="975214"/>
            <a:ext cx="1800493" cy="369332"/>
          </a:xfrm>
          <a:prstGeom prst="rect">
            <a:avLst/>
          </a:prstGeom>
          <a:noFill/>
        </p:spPr>
        <p:txBody>
          <a:bodyPr wrap="none" rtlCol="0">
            <a:spAutoFit/>
          </a:bodyPr>
          <a:lstStyle/>
          <a:p>
            <a:pPr algn="ctr"/>
            <a:r>
              <a:rPr lang="ja-JP" altLang="en-US" b="1">
                <a:latin typeface="Meiryo" panose="020B0604030504040204" pitchFamily="34" charset="-128"/>
                <a:ea typeface="Meiryo" panose="020B0604030504040204" pitchFamily="34" charset="-128"/>
              </a:rPr>
              <a:t>バーチャル世界</a:t>
            </a:r>
            <a:endParaRPr kumimoji="1" lang="en-US" altLang="ja-JP" b="1" dirty="0">
              <a:latin typeface="Meiryo" panose="020B0604030504040204" pitchFamily="34" charset="-128"/>
              <a:ea typeface="Meiryo" panose="020B0604030504040204" pitchFamily="34" charset="-128"/>
            </a:endParaRPr>
          </a:p>
        </p:txBody>
      </p:sp>
      <p:sp>
        <p:nvSpPr>
          <p:cNvPr id="23" name="テキスト ボックス 22">
            <a:extLst>
              <a:ext uri="{FF2B5EF4-FFF2-40B4-BE49-F238E27FC236}">
                <a16:creationId xmlns:a16="http://schemas.microsoft.com/office/drawing/2014/main" id="{8F2CF6F5-DB2A-8EBE-772E-1E32F2F08D66}"/>
              </a:ext>
            </a:extLst>
          </p:cNvPr>
          <p:cNvSpPr txBox="1"/>
          <p:nvPr/>
        </p:nvSpPr>
        <p:spPr>
          <a:xfrm>
            <a:off x="6643701" y="1304227"/>
            <a:ext cx="2018501" cy="261610"/>
          </a:xfrm>
          <a:prstGeom prst="rect">
            <a:avLst/>
          </a:prstGeom>
          <a:noFill/>
        </p:spPr>
        <p:txBody>
          <a:bodyPr wrap="none" rtlCol="0">
            <a:spAutoFit/>
          </a:bodyPr>
          <a:lstStyle/>
          <a:p>
            <a:pPr algn="ctr"/>
            <a:r>
              <a:rPr lang="ja-JP" altLang="en-US" sz="1100">
                <a:latin typeface="Meiryo" panose="020B0604030504040204" pitchFamily="34" charset="-128"/>
                <a:ea typeface="Meiryo" panose="020B0604030504040204" pitchFamily="34" charset="-128"/>
              </a:rPr>
              <a:t>現実世界のデジタル・コピー</a:t>
            </a:r>
            <a:endParaRPr kumimoji="1" lang="en-US" altLang="ja-JP" sz="1100" dirty="0">
              <a:latin typeface="Meiryo" panose="020B0604030504040204" pitchFamily="34" charset="-128"/>
              <a:ea typeface="Meiryo" panose="020B0604030504040204" pitchFamily="34" charset="-128"/>
            </a:endParaRPr>
          </a:p>
        </p:txBody>
      </p:sp>
      <p:pic>
        <p:nvPicPr>
          <p:cNvPr id="19" name="Picture 4" descr="メタバースの代名詞「バーチャル渋谷」今だから明かす躍進への鍵：日経クロストレンド">
            <a:extLst>
              <a:ext uri="{FF2B5EF4-FFF2-40B4-BE49-F238E27FC236}">
                <a16:creationId xmlns:a16="http://schemas.microsoft.com/office/drawing/2014/main" id="{93F59033-EDEE-7EC9-26AB-FB44AB5A66BC}"/>
              </a:ext>
            </a:extLst>
          </p:cNvPr>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6423229" y="3241416"/>
            <a:ext cx="2437785" cy="1369223"/>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6" descr="Wild Hearts' Review: Monster hunting under construction : NPR">
            <a:extLst>
              <a:ext uri="{FF2B5EF4-FFF2-40B4-BE49-F238E27FC236}">
                <a16:creationId xmlns:a16="http://schemas.microsoft.com/office/drawing/2014/main" id="{1A7C547F-5CFA-C71D-4770-912A9F634EE9}"/>
              </a:ext>
            </a:extLst>
          </p:cNvPr>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6423229" y="4865364"/>
            <a:ext cx="2437183" cy="1369223"/>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8" descr="MIT project lets driverless cars navigate rural roads without prior mapping">
            <a:extLst>
              <a:ext uri="{FF2B5EF4-FFF2-40B4-BE49-F238E27FC236}">
                <a16:creationId xmlns:a16="http://schemas.microsoft.com/office/drawing/2014/main" id="{C66431ED-BE4E-C21E-CCF0-B42BF13BFC6D}"/>
              </a:ext>
            </a:extLst>
          </p:cNvPr>
          <p:cNvPicPr>
            <a:picLocks noChangeAspect="1" noChangeArrowheads="1"/>
          </p:cNvPicPr>
          <p:nvPr/>
        </p:nvPicPr>
        <p:blipFill>
          <a:blip r:embed="rId6" cstate="print">
            <a:extLst>
              <a:ext uri="{28A0092B-C50C-407E-A947-70E740481C1C}">
                <a14:useLocalDpi xmlns:a14="http://schemas.microsoft.com/office/drawing/2010/main"/>
              </a:ext>
            </a:extLst>
          </a:blip>
          <a:srcRect/>
          <a:stretch>
            <a:fillRect/>
          </a:stretch>
        </p:blipFill>
        <p:spPr bwMode="auto">
          <a:xfrm>
            <a:off x="6423229" y="1764740"/>
            <a:ext cx="2459444" cy="1289073"/>
          </a:xfrm>
          <a:prstGeom prst="rect">
            <a:avLst/>
          </a:prstGeom>
          <a:noFill/>
          <a:extLst>
            <a:ext uri="{909E8E84-426E-40DD-AFC4-6F175D3DCCD1}">
              <a14:hiddenFill xmlns:a14="http://schemas.microsoft.com/office/drawing/2010/main">
                <a:solidFill>
                  <a:srgbClr val="FFFFFF"/>
                </a:solidFill>
              </a14:hiddenFill>
            </a:ext>
          </a:extLst>
        </p:spPr>
      </p:pic>
      <p:sp>
        <p:nvSpPr>
          <p:cNvPr id="15" name="テキスト ボックス 14">
            <a:extLst>
              <a:ext uri="{FF2B5EF4-FFF2-40B4-BE49-F238E27FC236}">
                <a16:creationId xmlns:a16="http://schemas.microsoft.com/office/drawing/2014/main" id="{4DAAD08C-474A-F9E7-75A9-D6642B18BFE8}"/>
              </a:ext>
            </a:extLst>
          </p:cNvPr>
          <p:cNvSpPr txBox="1"/>
          <p:nvPr/>
        </p:nvSpPr>
        <p:spPr>
          <a:xfrm>
            <a:off x="6657826" y="1834750"/>
            <a:ext cx="1990249" cy="705386"/>
          </a:xfrm>
          <a:prstGeom prst="roundRect">
            <a:avLst>
              <a:gd name="adj" fmla="val 45048"/>
            </a:avLst>
          </a:prstGeom>
          <a:noFill/>
        </p:spPr>
        <p:txBody>
          <a:bodyPr wrap="square" rtlCol="0">
            <a:spAutoFit/>
          </a:bodyPr>
          <a:lstStyle/>
          <a:p>
            <a:pPr algn="ctr"/>
            <a:r>
              <a:rPr kumimoji="1" lang="ja-JP" altLang="en-US" b="1">
                <a:solidFill>
                  <a:schemeClr val="bg1"/>
                </a:solidFill>
                <a:effectLst>
                  <a:outerShdw blurRad="50800" dist="38100" dir="2700000" algn="tl" rotWithShape="0">
                    <a:schemeClr val="bg1">
                      <a:lumMod val="50000"/>
                      <a:alpha val="40000"/>
                    </a:schemeClr>
                  </a:outerShdw>
                </a:effectLst>
                <a:latin typeface="Meiryo" panose="020B0604030504040204" pitchFamily="34" charset="-128"/>
                <a:ea typeface="Meiryo" panose="020B0604030504040204" pitchFamily="34" charset="-128"/>
              </a:rPr>
              <a:t>疑似世界</a:t>
            </a:r>
            <a:endParaRPr kumimoji="1" lang="en-US" altLang="ja-JP" b="1" dirty="0">
              <a:solidFill>
                <a:schemeClr val="bg1"/>
              </a:solidFill>
              <a:effectLst>
                <a:outerShdw blurRad="50800" dist="38100" dir="2700000" algn="tl" rotWithShape="0">
                  <a:schemeClr val="bg1">
                    <a:lumMod val="50000"/>
                    <a:alpha val="40000"/>
                  </a:schemeClr>
                </a:outerShdw>
              </a:effectLst>
              <a:latin typeface="Meiryo" panose="020B0604030504040204" pitchFamily="34" charset="-128"/>
              <a:ea typeface="Meiryo" panose="020B0604030504040204" pitchFamily="34" charset="-128"/>
            </a:endParaRPr>
          </a:p>
          <a:p>
            <a:pPr algn="ctr"/>
            <a:r>
              <a:rPr lang="en-US" altLang="ja-JP" sz="1000" b="1" dirty="0">
                <a:solidFill>
                  <a:schemeClr val="bg1"/>
                </a:solidFill>
                <a:effectLst>
                  <a:outerShdw blurRad="50800" dist="38100" dir="2700000" algn="tl" rotWithShape="0">
                    <a:schemeClr val="bg1">
                      <a:lumMod val="50000"/>
                      <a:alpha val="40000"/>
                    </a:schemeClr>
                  </a:outerShdw>
                </a:effectLst>
                <a:latin typeface="Meiryo" panose="020B0604030504040204" pitchFamily="34" charset="-128"/>
                <a:ea typeface="Meiryo" panose="020B0604030504040204" pitchFamily="34" charset="-128"/>
              </a:rPr>
              <a:t>3D</a:t>
            </a:r>
            <a:r>
              <a:rPr lang="ja-JP" altLang="en-US" sz="1000" b="1">
                <a:solidFill>
                  <a:schemeClr val="bg1"/>
                </a:solidFill>
                <a:effectLst>
                  <a:outerShdw blurRad="50800" dist="38100" dir="2700000" algn="tl" rotWithShape="0">
                    <a:schemeClr val="bg1">
                      <a:lumMod val="50000"/>
                      <a:alpha val="40000"/>
                    </a:schemeClr>
                  </a:outerShdw>
                </a:effectLst>
                <a:latin typeface="Meiryo" panose="020B0604030504040204" pitchFamily="34" charset="-128"/>
                <a:ea typeface="Meiryo" panose="020B0604030504040204" pitchFamily="34" charset="-128"/>
              </a:rPr>
              <a:t>マップ</a:t>
            </a:r>
            <a:endParaRPr kumimoji="1" lang="en-US" altLang="ja-JP" sz="1000" dirty="0">
              <a:solidFill>
                <a:schemeClr val="bg1"/>
              </a:solidFill>
              <a:effectLst>
                <a:outerShdw blurRad="50800" dist="38100" dir="2700000" algn="tl" rotWithShape="0">
                  <a:schemeClr val="bg1">
                    <a:lumMod val="50000"/>
                    <a:alpha val="40000"/>
                  </a:schemeClr>
                </a:outerShdw>
              </a:effectLst>
              <a:latin typeface="Meiryo" panose="020B0604030504040204" pitchFamily="34" charset="-128"/>
              <a:ea typeface="Meiryo" panose="020B0604030504040204" pitchFamily="34" charset="-128"/>
            </a:endParaRPr>
          </a:p>
        </p:txBody>
      </p:sp>
      <p:sp>
        <p:nvSpPr>
          <p:cNvPr id="16" name="テキスト ボックス 15">
            <a:extLst>
              <a:ext uri="{FF2B5EF4-FFF2-40B4-BE49-F238E27FC236}">
                <a16:creationId xmlns:a16="http://schemas.microsoft.com/office/drawing/2014/main" id="{253281C0-99D9-BCC2-97A8-6DCA51405B23}"/>
              </a:ext>
            </a:extLst>
          </p:cNvPr>
          <p:cNvSpPr txBox="1"/>
          <p:nvPr/>
        </p:nvSpPr>
        <p:spPr>
          <a:xfrm>
            <a:off x="6986576" y="3280023"/>
            <a:ext cx="1290161" cy="705386"/>
          </a:xfrm>
          <a:prstGeom prst="roundRect">
            <a:avLst>
              <a:gd name="adj" fmla="val 45048"/>
            </a:avLst>
          </a:prstGeom>
          <a:noFill/>
        </p:spPr>
        <p:txBody>
          <a:bodyPr wrap="none" rtlCol="0">
            <a:spAutoFit/>
          </a:bodyPr>
          <a:lstStyle/>
          <a:p>
            <a:pPr algn="ctr"/>
            <a:r>
              <a:rPr kumimoji="1" lang="ja-JP" altLang="en-US" b="1">
                <a:solidFill>
                  <a:schemeClr val="bg1"/>
                </a:solidFill>
                <a:effectLst>
                  <a:outerShdw blurRad="50800" dist="38100" dir="2700000" algn="tl" rotWithShape="0">
                    <a:schemeClr val="bg1">
                      <a:lumMod val="50000"/>
                      <a:alpha val="40000"/>
                    </a:schemeClr>
                  </a:outerShdw>
                </a:effectLst>
                <a:latin typeface="Meiryo" panose="020B0604030504040204" pitchFamily="34" charset="-128"/>
                <a:ea typeface="Meiryo" panose="020B0604030504040204" pitchFamily="34" charset="-128"/>
              </a:rPr>
              <a:t>平行世界</a:t>
            </a:r>
            <a:endParaRPr kumimoji="1" lang="en-US" altLang="ja-JP" b="1" dirty="0">
              <a:solidFill>
                <a:schemeClr val="bg1"/>
              </a:solidFill>
              <a:effectLst>
                <a:outerShdw blurRad="50800" dist="38100" dir="2700000" algn="tl" rotWithShape="0">
                  <a:schemeClr val="bg1">
                    <a:lumMod val="50000"/>
                    <a:alpha val="40000"/>
                  </a:schemeClr>
                </a:outerShdw>
              </a:effectLst>
              <a:latin typeface="Meiryo" panose="020B0604030504040204" pitchFamily="34" charset="-128"/>
              <a:ea typeface="Meiryo" panose="020B0604030504040204" pitchFamily="34" charset="-128"/>
            </a:endParaRPr>
          </a:p>
          <a:p>
            <a:pPr algn="ctr"/>
            <a:r>
              <a:rPr lang="ja-JP" altLang="en-US" sz="1000" b="1">
                <a:solidFill>
                  <a:schemeClr val="bg1"/>
                </a:solidFill>
                <a:effectLst>
                  <a:outerShdw blurRad="50800" dist="38100" dir="2700000" algn="tl" rotWithShape="0">
                    <a:schemeClr val="bg1">
                      <a:lumMod val="50000"/>
                      <a:alpha val="40000"/>
                    </a:schemeClr>
                  </a:outerShdw>
                </a:effectLst>
                <a:latin typeface="Meiryo" panose="020B0604030504040204" pitchFamily="34" charset="-128"/>
                <a:ea typeface="Meiryo" panose="020B0604030504040204" pitchFamily="34" charset="-128"/>
              </a:rPr>
              <a:t>バーチャル渋谷</a:t>
            </a:r>
            <a:endParaRPr kumimoji="1" lang="en-US" altLang="ja-JP" sz="1000" dirty="0">
              <a:solidFill>
                <a:schemeClr val="bg1"/>
              </a:solidFill>
              <a:effectLst>
                <a:outerShdw blurRad="50800" dist="38100" dir="2700000" algn="tl" rotWithShape="0">
                  <a:schemeClr val="bg1">
                    <a:lumMod val="50000"/>
                    <a:alpha val="40000"/>
                  </a:schemeClr>
                </a:outerShdw>
              </a:effectLst>
              <a:latin typeface="Meiryo" panose="020B0604030504040204" pitchFamily="34" charset="-128"/>
              <a:ea typeface="Meiryo" panose="020B0604030504040204" pitchFamily="34" charset="-128"/>
            </a:endParaRPr>
          </a:p>
        </p:txBody>
      </p:sp>
      <p:sp>
        <p:nvSpPr>
          <p:cNvPr id="17" name="テキスト ボックス 16">
            <a:extLst>
              <a:ext uri="{FF2B5EF4-FFF2-40B4-BE49-F238E27FC236}">
                <a16:creationId xmlns:a16="http://schemas.microsoft.com/office/drawing/2014/main" id="{1168F203-AD08-2109-3EEF-0DCD9C21060F}"/>
              </a:ext>
            </a:extLst>
          </p:cNvPr>
          <p:cNvSpPr txBox="1"/>
          <p:nvPr/>
        </p:nvSpPr>
        <p:spPr>
          <a:xfrm>
            <a:off x="6871605" y="4903805"/>
            <a:ext cx="1520101" cy="705386"/>
          </a:xfrm>
          <a:prstGeom prst="roundRect">
            <a:avLst>
              <a:gd name="adj" fmla="val 45048"/>
            </a:avLst>
          </a:prstGeom>
          <a:noFill/>
        </p:spPr>
        <p:txBody>
          <a:bodyPr wrap="none" rtlCol="0">
            <a:spAutoFit/>
          </a:bodyPr>
          <a:lstStyle/>
          <a:p>
            <a:pPr algn="ctr"/>
            <a:r>
              <a:rPr kumimoji="1" lang="ja-JP" altLang="en-US" b="1">
                <a:solidFill>
                  <a:schemeClr val="bg1"/>
                </a:solidFill>
                <a:effectLst>
                  <a:outerShdw blurRad="50800" dist="38100" dir="2700000" algn="tl" rotWithShape="0">
                    <a:schemeClr val="bg1">
                      <a:lumMod val="50000"/>
                      <a:alpha val="40000"/>
                    </a:schemeClr>
                  </a:outerShdw>
                </a:effectLst>
                <a:latin typeface="Meiryo" panose="020B0604030504040204" pitchFamily="34" charset="-128"/>
                <a:ea typeface="Meiryo" panose="020B0604030504040204" pitchFamily="34" charset="-128"/>
              </a:rPr>
              <a:t>架空世界</a:t>
            </a:r>
            <a:endParaRPr kumimoji="1" lang="en-US" altLang="ja-JP" b="1" dirty="0">
              <a:solidFill>
                <a:schemeClr val="bg1"/>
              </a:solidFill>
              <a:effectLst>
                <a:outerShdw blurRad="50800" dist="38100" dir="2700000" algn="tl" rotWithShape="0">
                  <a:schemeClr val="bg1">
                    <a:lumMod val="50000"/>
                    <a:alpha val="40000"/>
                  </a:schemeClr>
                </a:outerShdw>
              </a:effectLst>
              <a:latin typeface="Meiryo" panose="020B0604030504040204" pitchFamily="34" charset="-128"/>
              <a:ea typeface="Meiryo" panose="020B0604030504040204" pitchFamily="34" charset="-128"/>
            </a:endParaRPr>
          </a:p>
          <a:p>
            <a:pPr algn="ctr"/>
            <a:r>
              <a:rPr lang="ja-JP" altLang="en-US" sz="1000" b="1">
                <a:solidFill>
                  <a:schemeClr val="bg1"/>
                </a:solidFill>
                <a:effectLst>
                  <a:outerShdw blurRad="50800" dist="38100" dir="2700000" algn="tl" rotWithShape="0">
                    <a:schemeClr val="bg1">
                      <a:lumMod val="50000"/>
                      <a:alpha val="40000"/>
                    </a:schemeClr>
                  </a:outerShdw>
                </a:effectLst>
                <a:latin typeface="Meiryo" panose="020B0604030504040204" pitchFamily="34" charset="-128"/>
                <a:ea typeface="Meiryo" panose="020B0604030504040204" pitchFamily="34" charset="-128"/>
              </a:rPr>
              <a:t>オンライン・ゲーム</a:t>
            </a:r>
            <a:endParaRPr lang="en-US" altLang="ja-JP" sz="1000" b="1" dirty="0">
              <a:solidFill>
                <a:schemeClr val="bg1"/>
              </a:solidFill>
              <a:effectLst>
                <a:outerShdw blurRad="50800" dist="38100" dir="2700000" algn="tl" rotWithShape="0">
                  <a:schemeClr val="bg1">
                    <a:lumMod val="50000"/>
                    <a:alpha val="40000"/>
                  </a:schemeClr>
                </a:outerShdw>
              </a:effectLst>
              <a:latin typeface="Meiryo" panose="020B0604030504040204" pitchFamily="34" charset="-128"/>
              <a:ea typeface="Meiryo" panose="020B0604030504040204" pitchFamily="34" charset="-128"/>
            </a:endParaRPr>
          </a:p>
        </p:txBody>
      </p:sp>
      <p:sp>
        <p:nvSpPr>
          <p:cNvPr id="18" name="曲折矢印 17">
            <a:extLst>
              <a:ext uri="{FF2B5EF4-FFF2-40B4-BE49-F238E27FC236}">
                <a16:creationId xmlns:a16="http://schemas.microsoft.com/office/drawing/2014/main" id="{634B4170-B8BE-35F1-222B-6357FC71A454}"/>
              </a:ext>
            </a:extLst>
          </p:cNvPr>
          <p:cNvSpPr/>
          <p:nvPr/>
        </p:nvSpPr>
        <p:spPr>
          <a:xfrm>
            <a:off x="4471638" y="2260730"/>
            <a:ext cx="2118733" cy="887690"/>
          </a:xfrm>
          <a:prstGeom prst="bentArrow">
            <a:avLst/>
          </a:prstGeom>
          <a:solidFill>
            <a:schemeClr val="accent6">
              <a:lumMod val="75000"/>
              <a:alpha val="50522"/>
            </a:schemeClr>
          </a:solidFill>
          <a:ln w="9525">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右矢印 19">
            <a:extLst>
              <a:ext uri="{FF2B5EF4-FFF2-40B4-BE49-F238E27FC236}">
                <a16:creationId xmlns:a16="http://schemas.microsoft.com/office/drawing/2014/main" id="{50CD660F-E256-69F2-8C1E-61E415EAAFF9}"/>
              </a:ext>
            </a:extLst>
          </p:cNvPr>
          <p:cNvSpPr/>
          <p:nvPr/>
        </p:nvSpPr>
        <p:spPr>
          <a:xfrm>
            <a:off x="5497554" y="3759918"/>
            <a:ext cx="1081669" cy="450982"/>
          </a:xfrm>
          <a:prstGeom prst="rightArrow">
            <a:avLst/>
          </a:prstGeom>
          <a:solidFill>
            <a:schemeClr val="accent6">
              <a:lumMod val="75000"/>
              <a:alpha val="50522"/>
            </a:schemeClr>
          </a:solidFill>
          <a:ln w="9525">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曲折矢印 20">
            <a:extLst>
              <a:ext uri="{FF2B5EF4-FFF2-40B4-BE49-F238E27FC236}">
                <a16:creationId xmlns:a16="http://schemas.microsoft.com/office/drawing/2014/main" id="{19D372D6-BCBC-67FD-5F17-F0EA47B91B78}"/>
              </a:ext>
            </a:extLst>
          </p:cNvPr>
          <p:cNvSpPr/>
          <p:nvPr/>
        </p:nvSpPr>
        <p:spPr>
          <a:xfrm flipV="1">
            <a:off x="4467135" y="4875076"/>
            <a:ext cx="2118733" cy="887690"/>
          </a:xfrm>
          <a:prstGeom prst="bentArrow">
            <a:avLst/>
          </a:prstGeom>
          <a:solidFill>
            <a:schemeClr val="accent6">
              <a:lumMod val="75000"/>
              <a:alpha val="50522"/>
            </a:schemeClr>
          </a:solidFill>
          <a:ln w="9525">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5" name="グループ化 4">
            <a:extLst>
              <a:ext uri="{FF2B5EF4-FFF2-40B4-BE49-F238E27FC236}">
                <a16:creationId xmlns:a16="http://schemas.microsoft.com/office/drawing/2014/main" id="{7FCE947B-8E43-E0E5-1B11-E8108402AF7E}"/>
              </a:ext>
            </a:extLst>
          </p:cNvPr>
          <p:cNvGrpSpPr/>
          <p:nvPr/>
        </p:nvGrpSpPr>
        <p:grpSpPr>
          <a:xfrm>
            <a:off x="2442117" y="2577245"/>
            <a:ext cx="3165154" cy="2289734"/>
            <a:chOff x="2442117" y="2577245"/>
            <a:chExt cx="3165154" cy="2289734"/>
          </a:xfrm>
        </p:grpSpPr>
        <p:pic>
          <p:nvPicPr>
            <p:cNvPr id="6" name="Picture 4" descr="ビッグデータのイラスト">
              <a:extLst>
                <a:ext uri="{FF2B5EF4-FFF2-40B4-BE49-F238E27FC236}">
                  <a16:creationId xmlns:a16="http://schemas.microsoft.com/office/drawing/2014/main" id="{825A6CF2-5B62-B076-317D-1ABEBAC1A97B}"/>
                </a:ext>
              </a:extLst>
            </p:cNvPr>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a:stretch/>
          </p:blipFill>
          <p:spPr bwMode="auto">
            <a:xfrm>
              <a:off x="3575945" y="3240884"/>
              <a:ext cx="1992110" cy="1626095"/>
            </a:xfrm>
            <a:prstGeom prst="rect">
              <a:avLst/>
            </a:prstGeom>
            <a:noFill/>
            <a:extLst>
              <a:ext uri="{909E8E84-426E-40DD-AFC4-6F175D3DCCD1}">
                <a14:hiddenFill xmlns:a14="http://schemas.microsoft.com/office/drawing/2010/main">
                  <a:solidFill>
                    <a:srgbClr val="FFFFFF"/>
                  </a:solidFill>
                </a14:hiddenFill>
              </a:ext>
            </a:extLst>
          </p:spPr>
        </p:pic>
        <p:sp>
          <p:nvSpPr>
            <p:cNvPr id="7" name="右矢印 6">
              <a:extLst>
                <a:ext uri="{FF2B5EF4-FFF2-40B4-BE49-F238E27FC236}">
                  <a16:creationId xmlns:a16="http://schemas.microsoft.com/office/drawing/2014/main" id="{ADB585EB-F3C8-EFC0-B453-AFF72E86CB69}"/>
                </a:ext>
              </a:extLst>
            </p:cNvPr>
            <p:cNvSpPr/>
            <p:nvPr/>
          </p:nvSpPr>
          <p:spPr>
            <a:xfrm>
              <a:off x="2442117" y="3308585"/>
              <a:ext cx="1204331" cy="1416205"/>
            </a:xfrm>
            <a:prstGeom prst="right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テキスト ボックス 7">
              <a:extLst>
                <a:ext uri="{FF2B5EF4-FFF2-40B4-BE49-F238E27FC236}">
                  <a16:creationId xmlns:a16="http://schemas.microsoft.com/office/drawing/2014/main" id="{C2E9B5F4-DDDA-5BB6-217E-6A385F0001C2}"/>
                </a:ext>
              </a:extLst>
            </p:cNvPr>
            <p:cNvSpPr txBox="1"/>
            <p:nvPr/>
          </p:nvSpPr>
          <p:spPr>
            <a:xfrm>
              <a:off x="2558954" y="3776266"/>
              <a:ext cx="826765" cy="523220"/>
            </a:xfrm>
            <a:prstGeom prst="rect">
              <a:avLst/>
            </a:prstGeom>
            <a:noFill/>
          </p:spPr>
          <p:txBody>
            <a:bodyPr wrap="none" rtlCol="0">
              <a:spAutoFit/>
            </a:bodyPr>
            <a:lstStyle/>
            <a:p>
              <a:r>
                <a:rPr kumimoji="1" lang="en-US" altLang="ja-JP" sz="2800" b="1" dirty="0">
                  <a:solidFill>
                    <a:schemeClr val="bg1"/>
                  </a:solidFill>
                  <a:latin typeface="Meiryo" panose="020B0604030504040204" pitchFamily="34" charset="-128"/>
                  <a:ea typeface="Meiryo" panose="020B0604030504040204" pitchFamily="34" charset="-128"/>
                </a:rPr>
                <a:t>IoT</a:t>
              </a:r>
              <a:endParaRPr kumimoji="1" lang="ja-JP" altLang="en-US" sz="2800" b="1">
                <a:solidFill>
                  <a:schemeClr val="bg1"/>
                </a:solidFill>
                <a:latin typeface="Meiryo" panose="020B0604030504040204" pitchFamily="34" charset="-128"/>
                <a:ea typeface="Meiryo" panose="020B0604030504040204" pitchFamily="34" charset="-128"/>
              </a:endParaRPr>
            </a:p>
          </p:txBody>
        </p:sp>
        <p:sp>
          <p:nvSpPr>
            <p:cNvPr id="10" name="テキスト ボックス 9">
              <a:extLst>
                <a:ext uri="{FF2B5EF4-FFF2-40B4-BE49-F238E27FC236}">
                  <a16:creationId xmlns:a16="http://schemas.microsoft.com/office/drawing/2014/main" id="{2ADF5327-EEDA-90CD-2A35-BF0E633C60E4}"/>
                </a:ext>
              </a:extLst>
            </p:cNvPr>
            <p:cNvSpPr txBox="1"/>
            <p:nvPr/>
          </p:nvSpPr>
          <p:spPr>
            <a:xfrm>
              <a:off x="3575945" y="2577245"/>
              <a:ext cx="2031326" cy="369332"/>
            </a:xfrm>
            <a:prstGeom prst="rect">
              <a:avLst/>
            </a:prstGeom>
            <a:noFill/>
          </p:spPr>
          <p:txBody>
            <a:bodyPr wrap="none" rtlCol="0">
              <a:spAutoFit/>
            </a:bodyPr>
            <a:lstStyle/>
            <a:p>
              <a:pPr algn="ctr"/>
              <a:r>
                <a:rPr lang="ja-JP" altLang="en-US" b="1">
                  <a:latin typeface="Meiryo" panose="020B0604030504040204" pitchFamily="34" charset="-128"/>
                  <a:ea typeface="Meiryo" panose="020B0604030504040204" pitchFamily="34" charset="-128"/>
                </a:rPr>
                <a:t>デジタル・ツイン</a:t>
              </a:r>
              <a:endParaRPr kumimoji="1" lang="en-US" altLang="ja-JP" b="1" dirty="0">
                <a:latin typeface="Meiryo" panose="020B0604030504040204" pitchFamily="34" charset="-128"/>
                <a:ea typeface="Meiryo" panose="020B0604030504040204" pitchFamily="34" charset="-128"/>
              </a:endParaRPr>
            </a:p>
          </p:txBody>
        </p:sp>
        <p:sp>
          <p:nvSpPr>
            <p:cNvPr id="14" name="テキスト ボックス 13">
              <a:extLst>
                <a:ext uri="{FF2B5EF4-FFF2-40B4-BE49-F238E27FC236}">
                  <a16:creationId xmlns:a16="http://schemas.microsoft.com/office/drawing/2014/main" id="{DAB6C8EC-E78D-B546-DB47-AFA645A9F73F}"/>
                </a:ext>
              </a:extLst>
            </p:cNvPr>
            <p:cNvSpPr txBox="1"/>
            <p:nvPr/>
          </p:nvSpPr>
          <p:spPr>
            <a:xfrm>
              <a:off x="3562749" y="2906258"/>
              <a:ext cx="2018501" cy="261610"/>
            </a:xfrm>
            <a:prstGeom prst="rect">
              <a:avLst/>
            </a:prstGeom>
            <a:noFill/>
          </p:spPr>
          <p:txBody>
            <a:bodyPr wrap="none" rtlCol="0">
              <a:spAutoFit/>
            </a:bodyPr>
            <a:lstStyle/>
            <a:p>
              <a:pPr algn="ctr"/>
              <a:r>
                <a:rPr lang="ja-JP" altLang="en-US" sz="1100">
                  <a:latin typeface="Meiryo" panose="020B0604030504040204" pitchFamily="34" charset="-128"/>
                  <a:ea typeface="Meiryo" panose="020B0604030504040204" pitchFamily="34" charset="-128"/>
                </a:rPr>
                <a:t>現実世界のデジタル・コピー</a:t>
              </a:r>
              <a:endParaRPr kumimoji="1" lang="en-US" altLang="ja-JP" sz="1100" dirty="0">
                <a:latin typeface="Meiryo" panose="020B0604030504040204" pitchFamily="34" charset="-128"/>
                <a:ea typeface="Meiryo" panose="020B0604030504040204" pitchFamily="34" charset="-128"/>
              </a:endParaRPr>
            </a:p>
          </p:txBody>
        </p:sp>
      </p:grpSp>
    </p:spTree>
    <p:extLst>
      <p:ext uri="{BB962C8B-B14F-4D97-AF65-F5344CB8AC3E}">
        <p14:creationId xmlns:p14="http://schemas.microsoft.com/office/powerpoint/2010/main" val="54725084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B3DAF29F-EF5F-254B-9BFF-85E94CDB2252}"/>
              </a:ext>
            </a:extLst>
          </p:cNvPr>
          <p:cNvSpPr>
            <a:spLocks noGrp="1"/>
          </p:cNvSpPr>
          <p:nvPr>
            <p:ph type="title"/>
          </p:nvPr>
        </p:nvSpPr>
        <p:spPr/>
        <p:txBody>
          <a:bodyPr/>
          <a:lstStyle/>
          <a:p>
            <a:r>
              <a:rPr kumimoji="1" lang="en-US" altLang="ja-JP" dirty="0"/>
              <a:t>IoT</a:t>
            </a:r>
            <a:r>
              <a:rPr lang="ja-JP" altLang="en-US"/>
              <a:t>が生みだす</a:t>
            </a:r>
            <a:r>
              <a:rPr lang="en-US" altLang="ja-JP" dirty="0"/>
              <a:t>2</a:t>
            </a:r>
            <a:r>
              <a:rPr lang="ja-JP" altLang="en-US"/>
              <a:t>つのループ</a:t>
            </a:r>
            <a:endParaRPr kumimoji="1" lang="ja-JP" altLang="en-US"/>
          </a:p>
        </p:txBody>
      </p:sp>
      <p:pic>
        <p:nvPicPr>
          <p:cNvPr id="1026" name="Picture 2">
            <a:extLst>
              <a:ext uri="{FF2B5EF4-FFF2-40B4-BE49-F238E27FC236}">
                <a16:creationId xmlns:a16="http://schemas.microsoft.com/office/drawing/2014/main" id="{75F9B976-BE5E-CB4A-A97E-136852B75033}"/>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50612" y="1664792"/>
            <a:ext cx="3677884" cy="3528416"/>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grpSp>
        <p:nvGrpSpPr>
          <p:cNvPr id="121" name="グループ化 120">
            <a:extLst>
              <a:ext uri="{FF2B5EF4-FFF2-40B4-BE49-F238E27FC236}">
                <a16:creationId xmlns:a16="http://schemas.microsoft.com/office/drawing/2014/main" id="{EE11FC53-B686-CF4E-AA0E-794B962CF0A9}"/>
              </a:ext>
            </a:extLst>
          </p:cNvPr>
          <p:cNvGrpSpPr/>
          <p:nvPr/>
        </p:nvGrpSpPr>
        <p:grpSpPr>
          <a:xfrm>
            <a:off x="3962400" y="2242070"/>
            <a:ext cx="2977721" cy="2601468"/>
            <a:chOff x="3962400" y="2242070"/>
            <a:chExt cx="2977721" cy="2601468"/>
          </a:xfrm>
        </p:grpSpPr>
        <p:pic>
          <p:nvPicPr>
            <p:cNvPr id="105" name="Picture 2">
              <a:extLst>
                <a:ext uri="{FF2B5EF4-FFF2-40B4-BE49-F238E27FC236}">
                  <a16:creationId xmlns:a16="http://schemas.microsoft.com/office/drawing/2014/main" id="{57124BB8-60AB-E146-A1AE-BA5045618033}"/>
                </a:ext>
              </a:extLst>
            </p:cNvPr>
            <p:cNvPicPr>
              <a:picLocks noChangeAspect="1" noChangeArrowheads="1"/>
            </p:cNvPicPr>
            <p:nvPr/>
          </p:nvPicPr>
          <p:blipFill>
            <a:blip r:embed="rId3" cstate="print">
              <a:clrChange>
                <a:clrFrom>
                  <a:srgbClr val="FFFFFF"/>
                </a:clrFrom>
                <a:clrTo>
                  <a:srgbClr val="FFFFFF">
                    <a:alpha val="0"/>
                  </a:srgbClr>
                </a:clrTo>
              </a:clrChange>
              <a:duotone>
                <a:prstClr val="black"/>
                <a:srgbClr val="D9C3A5">
                  <a:tint val="50000"/>
                  <a:satMod val="180000"/>
                </a:srgbClr>
              </a:duotone>
              <a:extLst>
                <a:ext uri="{28A0092B-C50C-407E-A947-70E740481C1C}">
                  <a14:useLocalDpi xmlns:a14="http://schemas.microsoft.com/office/drawing/2010/main"/>
                </a:ext>
              </a:extLst>
            </a:blip>
            <a:srcRect/>
            <a:stretch>
              <a:fillRect/>
            </a:stretch>
          </p:blipFill>
          <p:spPr bwMode="auto">
            <a:xfrm>
              <a:off x="4743529" y="2882561"/>
              <a:ext cx="1419263" cy="1361585"/>
            </a:xfrm>
            <a:prstGeom prst="rect">
              <a:avLst/>
            </a:prstGeom>
            <a:noFill/>
            <a:extLst>
              <a:ext uri="{909E8E84-426E-40DD-AFC4-6F175D3DCCD1}">
                <a14:hiddenFill xmlns:a14="http://schemas.microsoft.com/office/drawing/2010/main">
                  <a:solidFill>
                    <a:srgbClr val="FFFFFF"/>
                  </a:solidFill>
                </a14:hiddenFill>
              </a:ext>
            </a:extLst>
          </p:spPr>
        </p:pic>
        <p:pic>
          <p:nvPicPr>
            <p:cNvPr id="104" name="図 103">
              <a:extLst>
                <a:ext uri="{FF2B5EF4-FFF2-40B4-BE49-F238E27FC236}">
                  <a16:creationId xmlns:a16="http://schemas.microsoft.com/office/drawing/2014/main" id="{997F70F4-8F07-5D40-A915-1369AAEF1AAC}"/>
                </a:ext>
              </a:extLst>
            </p:cNvPr>
            <p:cNvPicPr>
              <a:picLocks noChangeAspect="1"/>
            </p:cNvPicPr>
            <p:nvPr/>
          </p:nvPicPr>
          <p:blipFill>
            <a:blip r:embed="rId4">
              <a:alphaModFix amt="15000"/>
              <a:duotone>
                <a:prstClr val="black"/>
                <a:schemeClr val="accent6">
                  <a:tint val="45000"/>
                  <a:satMod val="400000"/>
                </a:schemeClr>
              </a:duotone>
            </a:blip>
            <a:stretch>
              <a:fillRect/>
            </a:stretch>
          </p:blipFill>
          <p:spPr>
            <a:xfrm>
              <a:off x="4072752" y="2242070"/>
              <a:ext cx="2867369" cy="2601468"/>
            </a:xfrm>
            <a:prstGeom prst="rect">
              <a:avLst/>
            </a:prstGeom>
            <a:ln>
              <a:noFill/>
            </a:ln>
            <a:effectLst>
              <a:softEdge rad="112500"/>
            </a:effectLst>
          </p:spPr>
        </p:pic>
        <p:sp>
          <p:nvSpPr>
            <p:cNvPr id="5" name="テキスト ボックス 4">
              <a:extLst>
                <a:ext uri="{FF2B5EF4-FFF2-40B4-BE49-F238E27FC236}">
                  <a16:creationId xmlns:a16="http://schemas.microsoft.com/office/drawing/2014/main" id="{7F98D847-0E24-724F-9125-FC44BD5F1A86}"/>
                </a:ext>
              </a:extLst>
            </p:cNvPr>
            <p:cNvSpPr txBox="1"/>
            <p:nvPr/>
          </p:nvSpPr>
          <p:spPr>
            <a:xfrm>
              <a:off x="4413828" y="4337277"/>
              <a:ext cx="2185214" cy="276999"/>
            </a:xfrm>
            <a:prstGeom prst="rect">
              <a:avLst/>
            </a:prstGeom>
            <a:noFill/>
          </p:spPr>
          <p:txBody>
            <a:bodyPr wrap="none" rtlCol="0">
              <a:spAutoFit/>
            </a:bodyPr>
            <a:lstStyle/>
            <a:p>
              <a:pPr algn="ctr"/>
              <a:r>
                <a:rPr kumimoji="1" lang="ja-JP" altLang="en-US" sz="1200">
                  <a:latin typeface="Meiryo" panose="020B0604030504040204" pitchFamily="34" charset="-128"/>
                  <a:ea typeface="Meiryo" panose="020B0604030504040204" pitchFamily="34" charset="-128"/>
                </a:rPr>
                <a:t>現実世界のデジタル・コピー</a:t>
              </a:r>
            </a:p>
          </p:txBody>
        </p:sp>
        <p:sp>
          <p:nvSpPr>
            <p:cNvPr id="107" name="テキスト ボックス 106">
              <a:extLst>
                <a:ext uri="{FF2B5EF4-FFF2-40B4-BE49-F238E27FC236}">
                  <a16:creationId xmlns:a16="http://schemas.microsoft.com/office/drawing/2014/main" id="{215C74DE-F90C-E14E-9B3B-C3AEE28DF566}"/>
                </a:ext>
              </a:extLst>
            </p:cNvPr>
            <p:cNvSpPr txBox="1"/>
            <p:nvPr/>
          </p:nvSpPr>
          <p:spPr>
            <a:xfrm>
              <a:off x="4490773" y="2504101"/>
              <a:ext cx="2031325" cy="369332"/>
            </a:xfrm>
            <a:prstGeom prst="rect">
              <a:avLst/>
            </a:prstGeom>
            <a:noFill/>
          </p:spPr>
          <p:txBody>
            <a:bodyPr wrap="none" rtlCol="0">
              <a:spAutoFit/>
            </a:bodyPr>
            <a:lstStyle/>
            <a:p>
              <a:pPr algn="ctr"/>
              <a:r>
                <a:rPr kumimoji="1" lang="ja-JP" altLang="en-US" b="1">
                  <a:latin typeface="Meiryo" panose="020B0604030504040204" pitchFamily="34" charset="-128"/>
                  <a:ea typeface="Meiryo" panose="020B0604030504040204" pitchFamily="34" charset="-128"/>
                </a:rPr>
                <a:t>デジタル・ツイン</a:t>
              </a:r>
            </a:p>
          </p:txBody>
        </p:sp>
        <p:sp>
          <p:nvSpPr>
            <p:cNvPr id="106" name="三角形 105">
              <a:extLst>
                <a:ext uri="{FF2B5EF4-FFF2-40B4-BE49-F238E27FC236}">
                  <a16:creationId xmlns:a16="http://schemas.microsoft.com/office/drawing/2014/main" id="{D50EE145-B037-624B-AC06-37AA80C5CA4E}"/>
                </a:ext>
              </a:extLst>
            </p:cNvPr>
            <p:cNvSpPr/>
            <p:nvPr/>
          </p:nvSpPr>
          <p:spPr>
            <a:xfrm rot="5400000">
              <a:off x="3364074" y="3191092"/>
              <a:ext cx="1883011" cy="686359"/>
            </a:xfrm>
            <a:prstGeom prst="triangle">
              <a:avLst/>
            </a:prstGeom>
            <a:gradFill flip="none" rotWithShape="1">
              <a:gsLst>
                <a:gs pos="0">
                  <a:srgbClr val="33ACBD">
                    <a:shade val="30000"/>
                    <a:satMod val="115000"/>
                  </a:srgbClr>
                </a:gs>
                <a:gs pos="71000">
                  <a:schemeClr val="tx2">
                    <a:lumMod val="20000"/>
                    <a:lumOff val="80000"/>
                  </a:schemeClr>
                </a:gs>
                <a:gs pos="42000">
                  <a:schemeClr val="tx2">
                    <a:lumMod val="40000"/>
                    <a:lumOff val="60000"/>
                  </a:schemeClr>
                </a:gs>
                <a:gs pos="100000">
                  <a:schemeClr val="bg1"/>
                </a:gs>
              </a:gsLst>
              <a:lin ang="5400000" scaled="1"/>
              <a:tileRect/>
            </a:gra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16" name="グループ化 115">
            <a:extLst>
              <a:ext uri="{FF2B5EF4-FFF2-40B4-BE49-F238E27FC236}">
                <a16:creationId xmlns:a16="http://schemas.microsoft.com/office/drawing/2014/main" id="{6ACE0D65-ACB7-7A45-8031-63760CFC2829}"/>
              </a:ext>
            </a:extLst>
          </p:cNvPr>
          <p:cNvGrpSpPr/>
          <p:nvPr/>
        </p:nvGrpSpPr>
        <p:grpSpPr>
          <a:xfrm>
            <a:off x="6336613" y="3056528"/>
            <a:ext cx="2413248" cy="968623"/>
            <a:chOff x="6336613" y="3056528"/>
            <a:chExt cx="2413248" cy="968623"/>
          </a:xfrm>
        </p:grpSpPr>
        <p:sp>
          <p:nvSpPr>
            <p:cNvPr id="109" name="ホームベース 108">
              <a:extLst>
                <a:ext uri="{FF2B5EF4-FFF2-40B4-BE49-F238E27FC236}">
                  <a16:creationId xmlns:a16="http://schemas.microsoft.com/office/drawing/2014/main" id="{18D0D156-2556-5B41-8BCB-AA63A7BD68BE}"/>
                </a:ext>
              </a:extLst>
            </p:cNvPr>
            <p:cNvSpPr/>
            <p:nvPr/>
          </p:nvSpPr>
          <p:spPr>
            <a:xfrm rot="10800000">
              <a:off x="6336613" y="3056528"/>
              <a:ext cx="2413248" cy="968623"/>
            </a:xfrm>
            <a:prstGeom prst="homePlat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2" name="テキスト ボックス 111">
              <a:extLst>
                <a:ext uri="{FF2B5EF4-FFF2-40B4-BE49-F238E27FC236}">
                  <a16:creationId xmlns:a16="http://schemas.microsoft.com/office/drawing/2014/main" id="{DF0413D1-B809-7140-8B20-AE58B2EE2D31}"/>
                </a:ext>
              </a:extLst>
            </p:cNvPr>
            <p:cNvSpPr txBox="1"/>
            <p:nvPr/>
          </p:nvSpPr>
          <p:spPr>
            <a:xfrm>
              <a:off x="7154420" y="3232080"/>
              <a:ext cx="1467068" cy="707886"/>
            </a:xfrm>
            <a:prstGeom prst="rect">
              <a:avLst/>
            </a:prstGeom>
            <a:noFill/>
          </p:spPr>
          <p:txBody>
            <a:bodyPr wrap="none" rtlCol="0">
              <a:spAutoFit/>
            </a:bodyPr>
            <a:lstStyle/>
            <a:p>
              <a:r>
                <a:rPr kumimoji="1" lang="ja-JP" altLang="en-US" sz="2000">
                  <a:solidFill>
                    <a:schemeClr val="bg1"/>
                  </a:solidFill>
                  <a:latin typeface="Meiryo" panose="020B0604030504040204" pitchFamily="34" charset="-128"/>
                  <a:ea typeface="Meiryo" panose="020B0604030504040204" pitchFamily="34" charset="-128"/>
                </a:rPr>
                <a:t>規則や関係</a:t>
              </a:r>
              <a:endParaRPr kumimoji="1" lang="en-US" altLang="ja-JP" sz="2000" dirty="0">
                <a:solidFill>
                  <a:schemeClr val="bg1"/>
                </a:solidFill>
                <a:latin typeface="Meiryo" panose="020B0604030504040204" pitchFamily="34" charset="-128"/>
                <a:ea typeface="Meiryo" panose="020B0604030504040204" pitchFamily="34" charset="-128"/>
              </a:endParaRPr>
            </a:p>
            <a:p>
              <a:r>
                <a:rPr kumimoji="1" lang="ja-JP" altLang="en-US" sz="2000">
                  <a:solidFill>
                    <a:schemeClr val="bg1"/>
                  </a:solidFill>
                  <a:latin typeface="Meiryo" panose="020B0604030504040204" pitchFamily="34" charset="-128"/>
                  <a:ea typeface="Meiryo" panose="020B0604030504040204" pitchFamily="34" charset="-128"/>
                </a:rPr>
                <a:t>の見える化</a:t>
              </a:r>
            </a:p>
          </p:txBody>
        </p:sp>
      </p:grpSp>
      <p:grpSp>
        <p:nvGrpSpPr>
          <p:cNvPr id="118" name="グループ化 117">
            <a:extLst>
              <a:ext uri="{FF2B5EF4-FFF2-40B4-BE49-F238E27FC236}">
                <a16:creationId xmlns:a16="http://schemas.microsoft.com/office/drawing/2014/main" id="{327FF633-E5BC-C547-902C-B916F453CD2F}"/>
              </a:ext>
            </a:extLst>
          </p:cNvPr>
          <p:cNvGrpSpPr/>
          <p:nvPr/>
        </p:nvGrpSpPr>
        <p:grpSpPr>
          <a:xfrm>
            <a:off x="6747473" y="1736987"/>
            <a:ext cx="1620957" cy="1178915"/>
            <a:chOff x="6747473" y="1736987"/>
            <a:chExt cx="1620957" cy="1178915"/>
          </a:xfrm>
        </p:grpSpPr>
        <p:sp>
          <p:nvSpPr>
            <p:cNvPr id="108" name="テキスト ボックス 107">
              <a:extLst>
                <a:ext uri="{FF2B5EF4-FFF2-40B4-BE49-F238E27FC236}">
                  <a16:creationId xmlns:a16="http://schemas.microsoft.com/office/drawing/2014/main" id="{B86D117A-55DD-084C-AA2C-734B103EE4DD}"/>
                </a:ext>
              </a:extLst>
            </p:cNvPr>
            <p:cNvSpPr txBox="1"/>
            <p:nvPr/>
          </p:nvSpPr>
          <p:spPr>
            <a:xfrm>
              <a:off x="6747473" y="1736987"/>
              <a:ext cx="1620957" cy="307777"/>
            </a:xfrm>
            <a:prstGeom prst="rect">
              <a:avLst/>
            </a:prstGeom>
            <a:noFill/>
          </p:spPr>
          <p:txBody>
            <a:bodyPr wrap="none" rtlCol="0">
              <a:spAutoFit/>
            </a:bodyPr>
            <a:lstStyle/>
            <a:p>
              <a:pPr algn="r"/>
              <a:r>
                <a:rPr kumimoji="1" lang="ja-JP" altLang="en-US" sz="1400" b="1">
                  <a:solidFill>
                    <a:srgbClr val="0070C0"/>
                  </a:solidFill>
                  <a:latin typeface="Meiryo" panose="020B0604030504040204" pitchFamily="34" charset="-128"/>
                  <a:ea typeface="Meiryo" panose="020B0604030504040204" pitchFamily="34" charset="-128"/>
                </a:rPr>
                <a:t>未来予測・最適解</a:t>
              </a:r>
            </a:p>
          </p:txBody>
        </p:sp>
        <p:sp>
          <p:nvSpPr>
            <p:cNvPr id="110" name="上矢印 109">
              <a:extLst>
                <a:ext uri="{FF2B5EF4-FFF2-40B4-BE49-F238E27FC236}">
                  <a16:creationId xmlns:a16="http://schemas.microsoft.com/office/drawing/2014/main" id="{E966FD94-4285-D148-83FB-18A13279BC24}"/>
                </a:ext>
              </a:extLst>
            </p:cNvPr>
            <p:cNvSpPr/>
            <p:nvPr/>
          </p:nvSpPr>
          <p:spPr>
            <a:xfrm>
              <a:off x="7588409" y="2033802"/>
              <a:ext cx="599090" cy="882100"/>
            </a:xfrm>
            <a:prstGeom prst="up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19" name="グループ化 118">
            <a:extLst>
              <a:ext uri="{FF2B5EF4-FFF2-40B4-BE49-F238E27FC236}">
                <a16:creationId xmlns:a16="http://schemas.microsoft.com/office/drawing/2014/main" id="{A13BF335-0CB6-2C4B-B4D1-F0C0AC7ED2B1}"/>
              </a:ext>
            </a:extLst>
          </p:cNvPr>
          <p:cNvGrpSpPr/>
          <p:nvPr/>
        </p:nvGrpSpPr>
        <p:grpSpPr>
          <a:xfrm>
            <a:off x="6747474" y="4168180"/>
            <a:ext cx="1620957" cy="1285617"/>
            <a:chOff x="6747474" y="4168180"/>
            <a:chExt cx="1620957" cy="1285617"/>
          </a:xfrm>
        </p:grpSpPr>
        <p:sp>
          <p:nvSpPr>
            <p:cNvPr id="114" name="テキスト ボックス 113">
              <a:extLst>
                <a:ext uri="{FF2B5EF4-FFF2-40B4-BE49-F238E27FC236}">
                  <a16:creationId xmlns:a16="http://schemas.microsoft.com/office/drawing/2014/main" id="{2ABE5E38-C6DB-664F-B4FD-DFD3001E452F}"/>
                </a:ext>
              </a:extLst>
            </p:cNvPr>
            <p:cNvSpPr txBox="1"/>
            <p:nvPr/>
          </p:nvSpPr>
          <p:spPr>
            <a:xfrm>
              <a:off x="6747474" y="5146020"/>
              <a:ext cx="1620957" cy="307777"/>
            </a:xfrm>
            <a:prstGeom prst="rect">
              <a:avLst/>
            </a:prstGeom>
            <a:noFill/>
          </p:spPr>
          <p:txBody>
            <a:bodyPr wrap="none" rtlCol="0">
              <a:spAutoFit/>
            </a:bodyPr>
            <a:lstStyle/>
            <a:p>
              <a:pPr algn="r"/>
              <a:r>
                <a:rPr kumimoji="1" lang="ja-JP" altLang="en-US" sz="1400" b="1">
                  <a:solidFill>
                    <a:schemeClr val="accent3">
                      <a:lumMod val="75000"/>
                    </a:schemeClr>
                  </a:solidFill>
                  <a:latin typeface="Meiryo" panose="020B0604030504040204" pitchFamily="34" charset="-128"/>
                  <a:ea typeface="Meiryo" panose="020B0604030504040204" pitchFamily="34" charset="-128"/>
                </a:rPr>
                <a:t>インサイト・示唆</a:t>
              </a:r>
            </a:p>
          </p:txBody>
        </p:sp>
        <p:sp>
          <p:nvSpPr>
            <p:cNvPr id="117" name="上矢印 116">
              <a:extLst>
                <a:ext uri="{FF2B5EF4-FFF2-40B4-BE49-F238E27FC236}">
                  <a16:creationId xmlns:a16="http://schemas.microsoft.com/office/drawing/2014/main" id="{E95C905B-BB8D-4F4B-AC48-B30ABE054C06}"/>
                </a:ext>
              </a:extLst>
            </p:cNvPr>
            <p:cNvSpPr/>
            <p:nvPr/>
          </p:nvSpPr>
          <p:spPr>
            <a:xfrm rot="10800000">
              <a:off x="7588409" y="4168180"/>
              <a:ext cx="599090" cy="882100"/>
            </a:xfrm>
            <a:prstGeom prst="upArrow">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024" name="グループ化 1023">
            <a:extLst>
              <a:ext uri="{FF2B5EF4-FFF2-40B4-BE49-F238E27FC236}">
                <a16:creationId xmlns:a16="http://schemas.microsoft.com/office/drawing/2014/main" id="{42485510-6318-D94F-B208-75E0917C214F}"/>
              </a:ext>
            </a:extLst>
          </p:cNvPr>
          <p:cNvGrpSpPr/>
          <p:nvPr/>
        </p:nvGrpSpPr>
        <p:grpSpPr>
          <a:xfrm>
            <a:off x="2283344" y="1000582"/>
            <a:ext cx="5034511" cy="928486"/>
            <a:chOff x="2283344" y="1000582"/>
            <a:chExt cx="5034511" cy="928486"/>
          </a:xfrm>
        </p:grpSpPr>
        <p:sp>
          <p:nvSpPr>
            <p:cNvPr id="113" name="曲折矢印 112">
              <a:extLst>
                <a:ext uri="{FF2B5EF4-FFF2-40B4-BE49-F238E27FC236}">
                  <a16:creationId xmlns:a16="http://schemas.microsoft.com/office/drawing/2014/main" id="{0E16BCAB-962E-A34A-860E-DBBA48E27AA3}"/>
                </a:ext>
              </a:extLst>
            </p:cNvPr>
            <p:cNvSpPr/>
            <p:nvPr/>
          </p:nvSpPr>
          <p:spPr>
            <a:xfrm rot="16200000" flipH="1">
              <a:off x="4463941" y="-934269"/>
              <a:ext cx="673317" cy="5034511"/>
            </a:xfrm>
            <a:prstGeom prst="bentArrow">
              <a:avLst>
                <a:gd name="adj1" fmla="val 41290"/>
                <a:gd name="adj2" fmla="val 33667"/>
                <a:gd name="adj3" fmla="val 37519"/>
                <a:gd name="adj4" fmla="val 26630"/>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5" name="テキスト ボックス 114">
              <a:extLst>
                <a:ext uri="{FF2B5EF4-FFF2-40B4-BE49-F238E27FC236}">
                  <a16:creationId xmlns:a16="http://schemas.microsoft.com/office/drawing/2014/main" id="{5EEEF3EF-A0BA-AA41-9566-AFD7D5A98533}"/>
                </a:ext>
              </a:extLst>
            </p:cNvPr>
            <p:cNvSpPr txBox="1"/>
            <p:nvPr/>
          </p:nvSpPr>
          <p:spPr>
            <a:xfrm>
              <a:off x="3669802" y="1270097"/>
              <a:ext cx="2492990"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機器制御・指示命令・アドバイス</a:t>
              </a:r>
            </a:p>
          </p:txBody>
        </p:sp>
        <p:sp>
          <p:nvSpPr>
            <p:cNvPr id="124" name="テキスト ボックス 123">
              <a:extLst>
                <a:ext uri="{FF2B5EF4-FFF2-40B4-BE49-F238E27FC236}">
                  <a16:creationId xmlns:a16="http://schemas.microsoft.com/office/drawing/2014/main" id="{699A2584-6F60-1446-87C3-815B2608CC23}"/>
                </a:ext>
              </a:extLst>
            </p:cNvPr>
            <p:cNvSpPr txBox="1"/>
            <p:nvPr/>
          </p:nvSpPr>
          <p:spPr>
            <a:xfrm>
              <a:off x="4127238" y="1559736"/>
              <a:ext cx="1569660" cy="369332"/>
            </a:xfrm>
            <a:prstGeom prst="rect">
              <a:avLst/>
            </a:prstGeom>
            <a:noFill/>
          </p:spPr>
          <p:txBody>
            <a:bodyPr wrap="none" rtlCol="0">
              <a:spAutoFit/>
            </a:bodyPr>
            <a:lstStyle/>
            <a:p>
              <a:pPr algn="ctr"/>
              <a:r>
                <a:rPr kumimoji="1" lang="ja-JP" altLang="en-US">
                  <a:solidFill>
                    <a:srgbClr val="0070C0"/>
                  </a:solidFill>
                  <a:latin typeface="Meiryo" panose="020B0604030504040204" pitchFamily="34" charset="-128"/>
                  <a:ea typeface="Meiryo" panose="020B0604030504040204" pitchFamily="34" charset="-128"/>
                </a:rPr>
                <a:t>最適化ループ</a:t>
              </a:r>
            </a:p>
          </p:txBody>
        </p:sp>
        <p:sp>
          <p:nvSpPr>
            <p:cNvPr id="126" name="テキスト ボックス 125">
              <a:extLst>
                <a:ext uri="{FF2B5EF4-FFF2-40B4-BE49-F238E27FC236}">
                  <a16:creationId xmlns:a16="http://schemas.microsoft.com/office/drawing/2014/main" id="{AFFD0AB8-69D1-174D-A24B-BD4616641DF7}"/>
                </a:ext>
              </a:extLst>
            </p:cNvPr>
            <p:cNvSpPr txBox="1"/>
            <p:nvPr/>
          </p:nvSpPr>
          <p:spPr>
            <a:xfrm>
              <a:off x="3092439" y="1000582"/>
              <a:ext cx="3416320" cy="276999"/>
            </a:xfrm>
            <a:prstGeom prst="rect">
              <a:avLst/>
            </a:prstGeom>
            <a:noFill/>
          </p:spPr>
          <p:txBody>
            <a:bodyPr wrap="none" rtlCol="0">
              <a:spAutoFit/>
            </a:bodyPr>
            <a:lstStyle/>
            <a:p>
              <a:pPr algn="ctr"/>
              <a:r>
                <a:rPr kumimoji="1" lang="ja-JP" altLang="en-US" sz="1200">
                  <a:solidFill>
                    <a:srgbClr val="0070C0"/>
                  </a:solidFill>
                  <a:latin typeface="Meiryo" panose="020B0604030504040204" pitchFamily="34" charset="-128"/>
                  <a:ea typeface="Meiryo" panose="020B0604030504040204" pitchFamily="34" charset="-128"/>
                </a:rPr>
                <a:t>効率・省エネ・生産性・時短・コスト削減など</a:t>
              </a:r>
            </a:p>
          </p:txBody>
        </p:sp>
      </p:grpSp>
      <p:grpSp>
        <p:nvGrpSpPr>
          <p:cNvPr id="1025" name="グループ化 1024">
            <a:extLst>
              <a:ext uri="{FF2B5EF4-FFF2-40B4-BE49-F238E27FC236}">
                <a16:creationId xmlns:a16="http://schemas.microsoft.com/office/drawing/2014/main" id="{01EBCE0F-11DC-1F4F-837B-0813F9362F72}"/>
              </a:ext>
            </a:extLst>
          </p:cNvPr>
          <p:cNvGrpSpPr/>
          <p:nvPr/>
        </p:nvGrpSpPr>
        <p:grpSpPr>
          <a:xfrm>
            <a:off x="2283344" y="5169650"/>
            <a:ext cx="5034511" cy="991890"/>
            <a:chOff x="2283344" y="5275014"/>
            <a:chExt cx="5034511" cy="991890"/>
          </a:xfrm>
        </p:grpSpPr>
        <p:sp>
          <p:nvSpPr>
            <p:cNvPr id="123" name="曲折矢印 122">
              <a:extLst>
                <a:ext uri="{FF2B5EF4-FFF2-40B4-BE49-F238E27FC236}">
                  <a16:creationId xmlns:a16="http://schemas.microsoft.com/office/drawing/2014/main" id="{D364F0B6-347B-0446-8F6C-CBBDE2B0BBEA}"/>
                </a:ext>
              </a:extLst>
            </p:cNvPr>
            <p:cNvSpPr/>
            <p:nvPr/>
          </p:nvSpPr>
          <p:spPr>
            <a:xfrm rot="5400000" flipH="1" flipV="1">
              <a:off x="4463941" y="3094417"/>
              <a:ext cx="673317" cy="5034511"/>
            </a:xfrm>
            <a:prstGeom prst="bentArrow">
              <a:avLst>
                <a:gd name="adj1" fmla="val 41290"/>
                <a:gd name="adj2" fmla="val 33667"/>
                <a:gd name="adj3" fmla="val 37519"/>
                <a:gd name="adj4" fmla="val 26630"/>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2" name="テキスト ボックス 121">
              <a:extLst>
                <a:ext uri="{FF2B5EF4-FFF2-40B4-BE49-F238E27FC236}">
                  <a16:creationId xmlns:a16="http://schemas.microsoft.com/office/drawing/2014/main" id="{C70EBBC5-65C5-E14B-9AEA-52A1FF539483}"/>
                </a:ext>
              </a:extLst>
            </p:cNvPr>
            <p:cNvSpPr txBox="1"/>
            <p:nvPr/>
          </p:nvSpPr>
          <p:spPr>
            <a:xfrm>
              <a:off x="4285354" y="5682582"/>
              <a:ext cx="1261885"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イノベーション</a:t>
              </a:r>
            </a:p>
          </p:txBody>
        </p:sp>
        <p:sp>
          <p:nvSpPr>
            <p:cNvPr id="125" name="テキスト ボックス 124">
              <a:extLst>
                <a:ext uri="{FF2B5EF4-FFF2-40B4-BE49-F238E27FC236}">
                  <a16:creationId xmlns:a16="http://schemas.microsoft.com/office/drawing/2014/main" id="{08D8B01E-7443-4342-8940-F07944E30955}"/>
                </a:ext>
              </a:extLst>
            </p:cNvPr>
            <p:cNvSpPr txBox="1"/>
            <p:nvPr/>
          </p:nvSpPr>
          <p:spPr>
            <a:xfrm>
              <a:off x="4203381" y="5366123"/>
              <a:ext cx="1417375" cy="369332"/>
            </a:xfrm>
            <a:prstGeom prst="rect">
              <a:avLst/>
            </a:prstGeom>
            <a:noFill/>
          </p:spPr>
          <p:txBody>
            <a:bodyPr wrap="none" rtlCol="0">
              <a:spAutoFit/>
            </a:bodyPr>
            <a:lstStyle/>
            <a:p>
              <a:pPr algn="ctr"/>
              <a:r>
                <a:rPr kumimoji="1" lang="ja-JP" altLang="en-US">
                  <a:solidFill>
                    <a:schemeClr val="accent3">
                      <a:lumMod val="75000"/>
                    </a:schemeClr>
                  </a:solidFill>
                  <a:latin typeface="Meiryo" panose="020B0604030504040204" pitchFamily="34" charset="-128"/>
                  <a:ea typeface="Meiryo" panose="020B0604030504040204" pitchFamily="34" charset="-128"/>
                </a:rPr>
                <a:t> 変革ループ</a:t>
              </a:r>
            </a:p>
          </p:txBody>
        </p:sp>
        <p:sp>
          <p:nvSpPr>
            <p:cNvPr id="127" name="テキスト ボックス 126">
              <a:extLst>
                <a:ext uri="{FF2B5EF4-FFF2-40B4-BE49-F238E27FC236}">
                  <a16:creationId xmlns:a16="http://schemas.microsoft.com/office/drawing/2014/main" id="{824FD3E6-2F34-6F4D-8296-E22C1EB04BD3}"/>
                </a:ext>
              </a:extLst>
            </p:cNvPr>
            <p:cNvSpPr txBox="1"/>
            <p:nvPr/>
          </p:nvSpPr>
          <p:spPr>
            <a:xfrm>
              <a:off x="2644469" y="5989905"/>
              <a:ext cx="4535216" cy="276999"/>
            </a:xfrm>
            <a:prstGeom prst="rect">
              <a:avLst/>
            </a:prstGeom>
            <a:noFill/>
          </p:spPr>
          <p:txBody>
            <a:bodyPr wrap="none" rtlCol="0">
              <a:spAutoFit/>
            </a:bodyPr>
            <a:lstStyle/>
            <a:p>
              <a:pPr algn="ctr"/>
              <a:r>
                <a:rPr kumimoji="1" lang="en-US" altLang="ja-JP" sz="1200" dirty="0">
                  <a:solidFill>
                    <a:schemeClr val="accent3">
                      <a:lumMod val="75000"/>
                    </a:schemeClr>
                  </a:solidFill>
                  <a:latin typeface="Meiryo" panose="020B0604030504040204" pitchFamily="34" charset="-128"/>
                  <a:ea typeface="Meiryo" panose="020B0604030504040204" pitchFamily="34" charset="-128"/>
                </a:rPr>
                <a:t>UX(</a:t>
              </a:r>
              <a:r>
                <a:rPr kumimoji="1" lang="ja-JP" altLang="en-US" sz="1200">
                  <a:solidFill>
                    <a:schemeClr val="accent3">
                      <a:lumMod val="75000"/>
                    </a:schemeClr>
                  </a:solidFill>
                  <a:latin typeface="Meiryo" panose="020B0604030504040204" pitchFamily="34" charset="-128"/>
                  <a:ea typeface="Meiryo" panose="020B0604030504040204" pitchFamily="34" charset="-128"/>
                </a:rPr>
                <a:t>体験価値</a:t>
              </a:r>
              <a:r>
                <a:rPr kumimoji="1" lang="en-US" altLang="ja-JP" sz="1200" dirty="0">
                  <a:solidFill>
                    <a:schemeClr val="accent3">
                      <a:lumMod val="75000"/>
                    </a:schemeClr>
                  </a:solidFill>
                  <a:latin typeface="Meiryo" panose="020B0604030504040204" pitchFamily="34" charset="-128"/>
                  <a:ea typeface="Meiryo" panose="020B0604030504040204" pitchFamily="34" charset="-128"/>
                </a:rPr>
                <a:t>)</a:t>
              </a:r>
              <a:r>
                <a:rPr kumimoji="1" lang="ja-JP" altLang="en-US" sz="1200">
                  <a:solidFill>
                    <a:schemeClr val="accent3">
                      <a:lumMod val="75000"/>
                    </a:schemeClr>
                  </a:solidFill>
                  <a:latin typeface="Meiryo" panose="020B0604030504040204" pitchFamily="34" charset="-128"/>
                  <a:ea typeface="Meiryo" panose="020B0604030504040204" pitchFamily="34" charset="-128"/>
                </a:rPr>
                <a:t>向上、新たな連携、利便性向上、驚き・感動など</a:t>
              </a:r>
            </a:p>
          </p:txBody>
        </p:sp>
      </p:grpSp>
      <p:pic>
        <p:nvPicPr>
          <p:cNvPr id="4" name="Picture 2" descr="最適化イラスト｜無料イラスト・フリー素材なら「イラストAC」">
            <a:extLst>
              <a:ext uri="{FF2B5EF4-FFF2-40B4-BE49-F238E27FC236}">
                <a16:creationId xmlns:a16="http://schemas.microsoft.com/office/drawing/2014/main" id="{A98EC945-4459-D03B-E702-C0DE59DAC88E}"/>
              </a:ext>
            </a:extLst>
          </p:cNvPr>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7540792" y="957094"/>
            <a:ext cx="656641" cy="764582"/>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7" name="図 6" descr="図形&#10;&#10;中程度の精度で自動的に生成された説明">
            <a:extLst>
              <a:ext uri="{FF2B5EF4-FFF2-40B4-BE49-F238E27FC236}">
                <a16:creationId xmlns:a16="http://schemas.microsoft.com/office/drawing/2014/main" id="{FF1F883C-2BE1-FB2B-D13B-0C5F84BBAA62}"/>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flipH="1">
            <a:off x="7569222" y="5453797"/>
            <a:ext cx="622069" cy="707743"/>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507817172"/>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B3DAF29F-EF5F-254B-9BFF-85E94CDB2252}"/>
              </a:ext>
            </a:extLst>
          </p:cNvPr>
          <p:cNvSpPr>
            <a:spLocks noGrp="1"/>
          </p:cNvSpPr>
          <p:nvPr>
            <p:ph type="title"/>
          </p:nvPr>
        </p:nvSpPr>
        <p:spPr/>
        <p:txBody>
          <a:bodyPr/>
          <a:lstStyle/>
          <a:p>
            <a:r>
              <a:rPr kumimoji="1" lang="en-US" altLang="ja-JP" dirty="0"/>
              <a:t>IoT</a:t>
            </a:r>
            <a:r>
              <a:rPr lang="ja-JP" altLang="en-US"/>
              <a:t>を支えるテクノロジー</a:t>
            </a:r>
            <a:endParaRPr kumimoji="1" lang="ja-JP" altLang="en-US"/>
          </a:p>
        </p:txBody>
      </p:sp>
      <p:pic>
        <p:nvPicPr>
          <p:cNvPr id="1026" name="Picture 2">
            <a:extLst>
              <a:ext uri="{FF2B5EF4-FFF2-40B4-BE49-F238E27FC236}">
                <a16:creationId xmlns:a16="http://schemas.microsoft.com/office/drawing/2014/main" id="{75F9B976-BE5E-CB4A-A97E-136852B75033}"/>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50612" y="1664792"/>
            <a:ext cx="3677884" cy="3528416"/>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grpSp>
        <p:nvGrpSpPr>
          <p:cNvPr id="121" name="グループ化 120">
            <a:extLst>
              <a:ext uri="{FF2B5EF4-FFF2-40B4-BE49-F238E27FC236}">
                <a16:creationId xmlns:a16="http://schemas.microsoft.com/office/drawing/2014/main" id="{EE11FC53-B686-CF4E-AA0E-794B962CF0A9}"/>
              </a:ext>
            </a:extLst>
          </p:cNvPr>
          <p:cNvGrpSpPr/>
          <p:nvPr/>
        </p:nvGrpSpPr>
        <p:grpSpPr>
          <a:xfrm>
            <a:off x="3962400" y="2242070"/>
            <a:ext cx="2977721" cy="2601468"/>
            <a:chOff x="3962400" y="2242070"/>
            <a:chExt cx="2977721" cy="2601468"/>
          </a:xfrm>
        </p:grpSpPr>
        <p:pic>
          <p:nvPicPr>
            <p:cNvPr id="105" name="Picture 2">
              <a:extLst>
                <a:ext uri="{FF2B5EF4-FFF2-40B4-BE49-F238E27FC236}">
                  <a16:creationId xmlns:a16="http://schemas.microsoft.com/office/drawing/2014/main" id="{57124BB8-60AB-E146-A1AE-BA5045618033}"/>
                </a:ext>
              </a:extLst>
            </p:cNvPr>
            <p:cNvPicPr>
              <a:picLocks noChangeAspect="1" noChangeArrowheads="1"/>
            </p:cNvPicPr>
            <p:nvPr/>
          </p:nvPicPr>
          <p:blipFill>
            <a:blip r:embed="rId3" cstate="print">
              <a:clrChange>
                <a:clrFrom>
                  <a:srgbClr val="FFFFFF"/>
                </a:clrFrom>
                <a:clrTo>
                  <a:srgbClr val="FFFFFF">
                    <a:alpha val="0"/>
                  </a:srgbClr>
                </a:clrTo>
              </a:clrChange>
              <a:duotone>
                <a:prstClr val="black"/>
                <a:srgbClr val="D9C3A5">
                  <a:tint val="50000"/>
                  <a:satMod val="180000"/>
                </a:srgbClr>
              </a:duotone>
              <a:extLst>
                <a:ext uri="{28A0092B-C50C-407E-A947-70E740481C1C}">
                  <a14:useLocalDpi xmlns:a14="http://schemas.microsoft.com/office/drawing/2010/main"/>
                </a:ext>
              </a:extLst>
            </a:blip>
            <a:srcRect/>
            <a:stretch>
              <a:fillRect/>
            </a:stretch>
          </p:blipFill>
          <p:spPr bwMode="auto">
            <a:xfrm>
              <a:off x="4743529" y="2882561"/>
              <a:ext cx="1419263" cy="1361585"/>
            </a:xfrm>
            <a:prstGeom prst="rect">
              <a:avLst/>
            </a:prstGeom>
            <a:noFill/>
            <a:extLst>
              <a:ext uri="{909E8E84-426E-40DD-AFC4-6F175D3DCCD1}">
                <a14:hiddenFill xmlns:a14="http://schemas.microsoft.com/office/drawing/2010/main">
                  <a:solidFill>
                    <a:srgbClr val="FFFFFF"/>
                  </a:solidFill>
                </a14:hiddenFill>
              </a:ext>
            </a:extLst>
          </p:spPr>
        </p:pic>
        <p:pic>
          <p:nvPicPr>
            <p:cNvPr id="104" name="図 103">
              <a:extLst>
                <a:ext uri="{FF2B5EF4-FFF2-40B4-BE49-F238E27FC236}">
                  <a16:creationId xmlns:a16="http://schemas.microsoft.com/office/drawing/2014/main" id="{997F70F4-8F07-5D40-A915-1369AAEF1AAC}"/>
                </a:ext>
              </a:extLst>
            </p:cNvPr>
            <p:cNvPicPr>
              <a:picLocks noChangeAspect="1"/>
            </p:cNvPicPr>
            <p:nvPr/>
          </p:nvPicPr>
          <p:blipFill>
            <a:blip r:embed="rId4">
              <a:alphaModFix amt="15000"/>
              <a:duotone>
                <a:prstClr val="black"/>
                <a:schemeClr val="accent6">
                  <a:tint val="45000"/>
                  <a:satMod val="400000"/>
                </a:schemeClr>
              </a:duotone>
            </a:blip>
            <a:stretch>
              <a:fillRect/>
            </a:stretch>
          </p:blipFill>
          <p:spPr>
            <a:xfrm>
              <a:off x="4072752" y="2242070"/>
              <a:ext cx="2867369" cy="2601468"/>
            </a:xfrm>
            <a:prstGeom prst="rect">
              <a:avLst/>
            </a:prstGeom>
            <a:ln>
              <a:noFill/>
            </a:ln>
            <a:effectLst>
              <a:softEdge rad="112500"/>
            </a:effectLst>
          </p:spPr>
        </p:pic>
        <p:sp>
          <p:nvSpPr>
            <p:cNvPr id="5" name="テキスト ボックス 4">
              <a:extLst>
                <a:ext uri="{FF2B5EF4-FFF2-40B4-BE49-F238E27FC236}">
                  <a16:creationId xmlns:a16="http://schemas.microsoft.com/office/drawing/2014/main" id="{7F98D847-0E24-724F-9125-FC44BD5F1A86}"/>
                </a:ext>
              </a:extLst>
            </p:cNvPr>
            <p:cNvSpPr txBox="1"/>
            <p:nvPr/>
          </p:nvSpPr>
          <p:spPr>
            <a:xfrm>
              <a:off x="4413828" y="4337277"/>
              <a:ext cx="2185214" cy="276999"/>
            </a:xfrm>
            <a:prstGeom prst="rect">
              <a:avLst/>
            </a:prstGeom>
            <a:noFill/>
          </p:spPr>
          <p:txBody>
            <a:bodyPr wrap="none" rtlCol="0">
              <a:spAutoFit/>
            </a:bodyPr>
            <a:lstStyle/>
            <a:p>
              <a:pPr algn="ctr"/>
              <a:r>
                <a:rPr kumimoji="1" lang="ja-JP" altLang="en-US" sz="1200">
                  <a:latin typeface="Meiryo" panose="020B0604030504040204" pitchFamily="34" charset="-128"/>
                  <a:ea typeface="Meiryo" panose="020B0604030504040204" pitchFamily="34" charset="-128"/>
                </a:rPr>
                <a:t>現実世界のデジタル・コピー</a:t>
              </a:r>
            </a:p>
          </p:txBody>
        </p:sp>
        <p:sp>
          <p:nvSpPr>
            <p:cNvPr id="107" name="テキスト ボックス 106">
              <a:extLst>
                <a:ext uri="{FF2B5EF4-FFF2-40B4-BE49-F238E27FC236}">
                  <a16:creationId xmlns:a16="http://schemas.microsoft.com/office/drawing/2014/main" id="{215C74DE-F90C-E14E-9B3B-C3AEE28DF566}"/>
                </a:ext>
              </a:extLst>
            </p:cNvPr>
            <p:cNvSpPr txBox="1"/>
            <p:nvPr/>
          </p:nvSpPr>
          <p:spPr>
            <a:xfrm>
              <a:off x="4490773" y="2504101"/>
              <a:ext cx="2031325" cy="369332"/>
            </a:xfrm>
            <a:prstGeom prst="rect">
              <a:avLst/>
            </a:prstGeom>
            <a:noFill/>
          </p:spPr>
          <p:txBody>
            <a:bodyPr wrap="none" rtlCol="0">
              <a:spAutoFit/>
            </a:bodyPr>
            <a:lstStyle/>
            <a:p>
              <a:pPr algn="ctr"/>
              <a:r>
                <a:rPr kumimoji="1" lang="ja-JP" altLang="en-US" b="1">
                  <a:latin typeface="Meiryo" panose="020B0604030504040204" pitchFamily="34" charset="-128"/>
                  <a:ea typeface="Meiryo" panose="020B0604030504040204" pitchFamily="34" charset="-128"/>
                </a:rPr>
                <a:t>デジタル・ツイン</a:t>
              </a:r>
            </a:p>
          </p:txBody>
        </p:sp>
        <p:sp>
          <p:nvSpPr>
            <p:cNvPr id="106" name="三角形 105">
              <a:extLst>
                <a:ext uri="{FF2B5EF4-FFF2-40B4-BE49-F238E27FC236}">
                  <a16:creationId xmlns:a16="http://schemas.microsoft.com/office/drawing/2014/main" id="{D50EE145-B037-624B-AC06-37AA80C5CA4E}"/>
                </a:ext>
              </a:extLst>
            </p:cNvPr>
            <p:cNvSpPr/>
            <p:nvPr/>
          </p:nvSpPr>
          <p:spPr>
            <a:xfrm rot="5400000">
              <a:off x="3364074" y="3191092"/>
              <a:ext cx="1883011" cy="686359"/>
            </a:xfrm>
            <a:prstGeom prst="triangle">
              <a:avLst/>
            </a:prstGeom>
            <a:gradFill flip="none" rotWithShape="1">
              <a:gsLst>
                <a:gs pos="0">
                  <a:srgbClr val="33ACBD">
                    <a:shade val="30000"/>
                    <a:satMod val="115000"/>
                  </a:srgbClr>
                </a:gs>
                <a:gs pos="71000">
                  <a:schemeClr val="tx2">
                    <a:lumMod val="20000"/>
                    <a:lumOff val="80000"/>
                  </a:schemeClr>
                </a:gs>
                <a:gs pos="42000">
                  <a:schemeClr val="tx2">
                    <a:lumMod val="40000"/>
                    <a:lumOff val="60000"/>
                  </a:schemeClr>
                </a:gs>
                <a:gs pos="100000">
                  <a:schemeClr val="bg1"/>
                </a:gs>
              </a:gsLst>
              <a:lin ang="5400000" scaled="1"/>
              <a:tileRect/>
            </a:gra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16" name="グループ化 115">
            <a:extLst>
              <a:ext uri="{FF2B5EF4-FFF2-40B4-BE49-F238E27FC236}">
                <a16:creationId xmlns:a16="http://schemas.microsoft.com/office/drawing/2014/main" id="{6ACE0D65-ACB7-7A45-8031-63760CFC2829}"/>
              </a:ext>
            </a:extLst>
          </p:cNvPr>
          <p:cNvGrpSpPr/>
          <p:nvPr/>
        </p:nvGrpSpPr>
        <p:grpSpPr>
          <a:xfrm>
            <a:off x="6336613" y="3056528"/>
            <a:ext cx="2413248" cy="968623"/>
            <a:chOff x="6336613" y="3056528"/>
            <a:chExt cx="2413248" cy="968623"/>
          </a:xfrm>
        </p:grpSpPr>
        <p:sp>
          <p:nvSpPr>
            <p:cNvPr id="109" name="ホームベース 108">
              <a:extLst>
                <a:ext uri="{FF2B5EF4-FFF2-40B4-BE49-F238E27FC236}">
                  <a16:creationId xmlns:a16="http://schemas.microsoft.com/office/drawing/2014/main" id="{18D0D156-2556-5B41-8BCB-AA63A7BD68BE}"/>
                </a:ext>
              </a:extLst>
            </p:cNvPr>
            <p:cNvSpPr/>
            <p:nvPr/>
          </p:nvSpPr>
          <p:spPr>
            <a:xfrm rot="10800000">
              <a:off x="6336613" y="3056528"/>
              <a:ext cx="2413248" cy="968623"/>
            </a:xfrm>
            <a:prstGeom prst="homePlate">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2" name="テキスト ボックス 111">
              <a:extLst>
                <a:ext uri="{FF2B5EF4-FFF2-40B4-BE49-F238E27FC236}">
                  <a16:creationId xmlns:a16="http://schemas.microsoft.com/office/drawing/2014/main" id="{DF0413D1-B809-7140-8B20-AE58B2EE2D31}"/>
                </a:ext>
              </a:extLst>
            </p:cNvPr>
            <p:cNvSpPr txBox="1"/>
            <p:nvPr/>
          </p:nvSpPr>
          <p:spPr>
            <a:xfrm>
              <a:off x="7154420" y="3232080"/>
              <a:ext cx="1467068" cy="707886"/>
            </a:xfrm>
            <a:prstGeom prst="rect">
              <a:avLst/>
            </a:prstGeom>
            <a:noFill/>
          </p:spPr>
          <p:txBody>
            <a:bodyPr wrap="none" rtlCol="0">
              <a:spAutoFit/>
            </a:bodyPr>
            <a:lstStyle/>
            <a:p>
              <a:r>
                <a:rPr kumimoji="1" lang="ja-JP" altLang="en-US" sz="2000">
                  <a:solidFill>
                    <a:schemeClr val="bg1"/>
                  </a:solidFill>
                  <a:latin typeface="Meiryo" panose="020B0604030504040204" pitchFamily="34" charset="-128"/>
                  <a:ea typeface="Meiryo" panose="020B0604030504040204" pitchFamily="34" charset="-128"/>
                </a:rPr>
                <a:t>規則や関係</a:t>
              </a:r>
              <a:endParaRPr kumimoji="1" lang="en-US" altLang="ja-JP" sz="2000" dirty="0">
                <a:solidFill>
                  <a:schemeClr val="bg1"/>
                </a:solidFill>
                <a:latin typeface="Meiryo" panose="020B0604030504040204" pitchFamily="34" charset="-128"/>
                <a:ea typeface="Meiryo" panose="020B0604030504040204" pitchFamily="34" charset="-128"/>
              </a:endParaRPr>
            </a:p>
            <a:p>
              <a:r>
                <a:rPr kumimoji="1" lang="ja-JP" altLang="en-US" sz="2000">
                  <a:solidFill>
                    <a:schemeClr val="bg1"/>
                  </a:solidFill>
                  <a:latin typeface="Meiryo" panose="020B0604030504040204" pitchFamily="34" charset="-128"/>
                  <a:ea typeface="Meiryo" panose="020B0604030504040204" pitchFamily="34" charset="-128"/>
                </a:rPr>
                <a:t>の見える化</a:t>
              </a:r>
            </a:p>
          </p:txBody>
        </p:sp>
      </p:grpSp>
      <p:grpSp>
        <p:nvGrpSpPr>
          <p:cNvPr id="118" name="グループ化 117">
            <a:extLst>
              <a:ext uri="{FF2B5EF4-FFF2-40B4-BE49-F238E27FC236}">
                <a16:creationId xmlns:a16="http://schemas.microsoft.com/office/drawing/2014/main" id="{327FF633-E5BC-C547-902C-B916F453CD2F}"/>
              </a:ext>
            </a:extLst>
          </p:cNvPr>
          <p:cNvGrpSpPr/>
          <p:nvPr/>
        </p:nvGrpSpPr>
        <p:grpSpPr>
          <a:xfrm>
            <a:off x="6747473" y="1736987"/>
            <a:ext cx="1620957" cy="1178915"/>
            <a:chOff x="6747473" y="1736987"/>
            <a:chExt cx="1620957" cy="1178915"/>
          </a:xfrm>
        </p:grpSpPr>
        <p:sp>
          <p:nvSpPr>
            <p:cNvPr id="108" name="テキスト ボックス 107">
              <a:extLst>
                <a:ext uri="{FF2B5EF4-FFF2-40B4-BE49-F238E27FC236}">
                  <a16:creationId xmlns:a16="http://schemas.microsoft.com/office/drawing/2014/main" id="{B86D117A-55DD-084C-AA2C-734B103EE4DD}"/>
                </a:ext>
              </a:extLst>
            </p:cNvPr>
            <p:cNvSpPr txBox="1"/>
            <p:nvPr/>
          </p:nvSpPr>
          <p:spPr>
            <a:xfrm>
              <a:off x="6747473" y="1736987"/>
              <a:ext cx="1620957" cy="307777"/>
            </a:xfrm>
            <a:prstGeom prst="rect">
              <a:avLst/>
            </a:prstGeom>
            <a:noFill/>
          </p:spPr>
          <p:txBody>
            <a:bodyPr wrap="none" rtlCol="0">
              <a:spAutoFit/>
            </a:bodyPr>
            <a:lstStyle/>
            <a:p>
              <a:pPr algn="r"/>
              <a:r>
                <a:rPr kumimoji="1" lang="ja-JP" altLang="en-US" sz="1400" b="1">
                  <a:solidFill>
                    <a:srgbClr val="0070C0"/>
                  </a:solidFill>
                  <a:latin typeface="Meiryo" panose="020B0604030504040204" pitchFamily="34" charset="-128"/>
                  <a:ea typeface="Meiryo" panose="020B0604030504040204" pitchFamily="34" charset="-128"/>
                </a:rPr>
                <a:t>未来予測・最適解</a:t>
              </a:r>
            </a:p>
          </p:txBody>
        </p:sp>
        <p:sp>
          <p:nvSpPr>
            <p:cNvPr id="110" name="上矢印 109">
              <a:extLst>
                <a:ext uri="{FF2B5EF4-FFF2-40B4-BE49-F238E27FC236}">
                  <a16:creationId xmlns:a16="http://schemas.microsoft.com/office/drawing/2014/main" id="{E966FD94-4285-D148-83FB-18A13279BC24}"/>
                </a:ext>
              </a:extLst>
            </p:cNvPr>
            <p:cNvSpPr/>
            <p:nvPr/>
          </p:nvSpPr>
          <p:spPr>
            <a:xfrm>
              <a:off x="7588409" y="2033802"/>
              <a:ext cx="599090" cy="882100"/>
            </a:xfrm>
            <a:prstGeom prst="up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19" name="グループ化 118">
            <a:extLst>
              <a:ext uri="{FF2B5EF4-FFF2-40B4-BE49-F238E27FC236}">
                <a16:creationId xmlns:a16="http://schemas.microsoft.com/office/drawing/2014/main" id="{A13BF335-0CB6-2C4B-B4D1-F0C0AC7ED2B1}"/>
              </a:ext>
            </a:extLst>
          </p:cNvPr>
          <p:cNvGrpSpPr/>
          <p:nvPr/>
        </p:nvGrpSpPr>
        <p:grpSpPr>
          <a:xfrm>
            <a:off x="6747474" y="4168180"/>
            <a:ext cx="1620957" cy="1285617"/>
            <a:chOff x="6747474" y="4168180"/>
            <a:chExt cx="1620957" cy="1285617"/>
          </a:xfrm>
        </p:grpSpPr>
        <p:sp>
          <p:nvSpPr>
            <p:cNvPr id="114" name="テキスト ボックス 113">
              <a:extLst>
                <a:ext uri="{FF2B5EF4-FFF2-40B4-BE49-F238E27FC236}">
                  <a16:creationId xmlns:a16="http://schemas.microsoft.com/office/drawing/2014/main" id="{2ABE5E38-C6DB-664F-B4FD-DFD3001E452F}"/>
                </a:ext>
              </a:extLst>
            </p:cNvPr>
            <p:cNvSpPr txBox="1"/>
            <p:nvPr/>
          </p:nvSpPr>
          <p:spPr>
            <a:xfrm>
              <a:off x="6747474" y="5146020"/>
              <a:ext cx="1620957" cy="307777"/>
            </a:xfrm>
            <a:prstGeom prst="rect">
              <a:avLst/>
            </a:prstGeom>
            <a:noFill/>
          </p:spPr>
          <p:txBody>
            <a:bodyPr wrap="none" rtlCol="0">
              <a:spAutoFit/>
            </a:bodyPr>
            <a:lstStyle/>
            <a:p>
              <a:pPr algn="r"/>
              <a:r>
                <a:rPr kumimoji="1" lang="ja-JP" altLang="en-US" sz="1400" b="1">
                  <a:solidFill>
                    <a:schemeClr val="accent3">
                      <a:lumMod val="75000"/>
                    </a:schemeClr>
                  </a:solidFill>
                  <a:latin typeface="Meiryo" panose="020B0604030504040204" pitchFamily="34" charset="-128"/>
                  <a:ea typeface="Meiryo" panose="020B0604030504040204" pitchFamily="34" charset="-128"/>
                </a:rPr>
                <a:t>インサイト・示唆</a:t>
              </a:r>
            </a:p>
          </p:txBody>
        </p:sp>
        <p:sp>
          <p:nvSpPr>
            <p:cNvPr id="117" name="上矢印 116">
              <a:extLst>
                <a:ext uri="{FF2B5EF4-FFF2-40B4-BE49-F238E27FC236}">
                  <a16:creationId xmlns:a16="http://schemas.microsoft.com/office/drawing/2014/main" id="{E95C905B-BB8D-4F4B-AC48-B30ABE054C06}"/>
                </a:ext>
              </a:extLst>
            </p:cNvPr>
            <p:cNvSpPr/>
            <p:nvPr/>
          </p:nvSpPr>
          <p:spPr>
            <a:xfrm rot="10800000">
              <a:off x="7588409" y="4168180"/>
              <a:ext cx="599090" cy="882100"/>
            </a:xfrm>
            <a:prstGeom prst="upArrow">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024" name="グループ化 1023">
            <a:extLst>
              <a:ext uri="{FF2B5EF4-FFF2-40B4-BE49-F238E27FC236}">
                <a16:creationId xmlns:a16="http://schemas.microsoft.com/office/drawing/2014/main" id="{42485510-6318-D94F-B208-75E0917C214F}"/>
              </a:ext>
            </a:extLst>
          </p:cNvPr>
          <p:cNvGrpSpPr/>
          <p:nvPr/>
        </p:nvGrpSpPr>
        <p:grpSpPr>
          <a:xfrm>
            <a:off x="2283344" y="1000582"/>
            <a:ext cx="5034511" cy="928486"/>
            <a:chOff x="2283344" y="1000582"/>
            <a:chExt cx="5034511" cy="928486"/>
          </a:xfrm>
        </p:grpSpPr>
        <p:sp>
          <p:nvSpPr>
            <p:cNvPr id="113" name="曲折矢印 112">
              <a:extLst>
                <a:ext uri="{FF2B5EF4-FFF2-40B4-BE49-F238E27FC236}">
                  <a16:creationId xmlns:a16="http://schemas.microsoft.com/office/drawing/2014/main" id="{0E16BCAB-962E-A34A-860E-DBBA48E27AA3}"/>
                </a:ext>
              </a:extLst>
            </p:cNvPr>
            <p:cNvSpPr/>
            <p:nvPr/>
          </p:nvSpPr>
          <p:spPr>
            <a:xfrm rot="16200000" flipH="1">
              <a:off x="4463941" y="-934269"/>
              <a:ext cx="673317" cy="5034511"/>
            </a:xfrm>
            <a:prstGeom prst="bentArrow">
              <a:avLst>
                <a:gd name="adj1" fmla="val 41290"/>
                <a:gd name="adj2" fmla="val 33667"/>
                <a:gd name="adj3" fmla="val 37519"/>
                <a:gd name="adj4" fmla="val 26630"/>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5" name="テキスト ボックス 114">
              <a:extLst>
                <a:ext uri="{FF2B5EF4-FFF2-40B4-BE49-F238E27FC236}">
                  <a16:creationId xmlns:a16="http://schemas.microsoft.com/office/drawing/2014/main" id="{5EEEF3EF-A0BA-AA41-9566-AFD7D5A98533}"/>
                </a:ext>
              </a:extLst>
            </p:cNvPr>
            <p:cNvSpPr txBox="1"/>
            <p:nvPr/>
          </p:nvSpPr>
          <p:spPr>
            <a:xfrm>
              <a:off x="3669802" y="1270097"/>
              <a:ext cx="2492990"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機器制御・指示命令・アドバイス</a:t>
              </a:r>
            </a:p>
          </p:txBody>
        </p:sp>
        <p:sp>
          <p:nvSpPr>
            <p:cNvPr id="124" name="テキスト ボックス 123">
              <a:extLst>
                <a:ext uri="{FF2B5EF4-FFF2-40B4-BE49-F238E27FC236}">
                  <a16:creationId xmlns:a16="http://schemas.microsoft.com/office/drawing/2014/main" id="{699A2584-6F60-1446-87C3-815B2608CC23}"/>
                </a:ext>
              </a:extLst>
            </p:cNvPr>
            <p:cNvSpPr txBox="1"/>
            <p:nvPr/>
          </p:nvSpPr>
          <p:spPr>
            <a:xfrm>
              <a:off x="4127238" y="1559736"/>
              <a:ext cx="1569660" cy="369332"/>
            </a:xfrm>
            <a:prstGeom prst="rect">
              <a:avLst/>
            </a:prstGeom>
            <a:noFill/>
          </p:spPr>
          <p:txBody>
            <a:bodyPr wrap="none" rtlCol="0">
              <a:spAutoFit/>
            </a:bodyPr>
            <a:lstStyle/>
            <a:p>
              <a:pPr algn="ctr"/>
              <a:r>
                <a:rPr kumimoji="1" lang="ja-JP" altLang="en-US">
                  <a:solidFill>
                    <a:srgbClr val="0070C0"/>
                  </a:solidFill>
                  <a:latin typeface="Meiryo" panose="020B0604030504040204" pitchFamily="34" charset="-128"/>
                  <a:ea typeface="Meiryo" panose="020B0604030504040204" pitchFamily="34" charset="-128"/>
                </a:rPr>
                <a:t>最適化ループ</a:t>
              </a:r>
            </a:p>
          </p:txBody>
        </p:sp>
        <p:sp>
          <p:nvSpPr>
            <p:cNvPr id="126" name="テキスト ボックス 125">
              <a:extLst>
                <a:ext uri="{FF2B5EF4-FFF2-40B4-BE49-F238E27FC236}">
                  <a16:creationId xmlns:a16="http://schemas.microsoft.com/office/drawing/2014/main" id="{AFFD0AB8-69D1-174D-A24B-BD4616641DF7}"/>
                </a:ext>
              </a:extLst>
            </p:cNvPr>
            <p:cNvSpPr txBox="1"/>
            <p:nvPr/>
          </p:nvSpPr>
          <p:spPr>
            <a:xfrm>
              <a:off x="3092439" y="1000582"/>
              <a:ext cx="3416320" cy="276999"/>
            </a:xfrm>
            <a:prstGeom prst="rect">
              <a:avLst/>
            </a:prstGeom>
            <a:noFill/>
          </p:spPr>
          <p:txBody>
            <a:bodyPr wrap="none" rtlCol="0">
              <a:spAutoFit/>
            </a:bodyPr>
            <a:lstStyle/>
            <a:p>
              <a:pPr algn="ctr"/>
              <a:r>
                <a:rPr kumimoji="1" lang="ja-JP" altLang="en-US" sz="1200">
                  <a:solidFill>
                    <a:srgbClr val="0070C0"/>
                  </a:solidFill>
                  <a:latin typeface="Meiryo" panose="020B0604030504040204" pitchFamily="34" charset="-128"/>
                  <a:ea typeface="Meiryo" panose="020B0604030504040204" pitchFamily="34" charset="-128"/>
                </a:rPr>
                <a:t>効率・省エネ・生産性・時短・コスト削減など</a:t>
              </a:r>
            </a:p>
          </p:txBody>
        </p:sp>
      </p:grpSp>
      <p:grpSp>
        <p:nvGrpSpPr>
          <p:cNvPr id="1025" name="グループ化 1024">
            <a:extLst>
              <a:ext uri="{FF2B5EF4-FFF2-40B4-BE49-F238E27FC236}">
                <a16:creationId xmlns:a16="http://schemas.microsoft.com/office/drawing/2014/main" id="{01EBCE0F-11DC-1F4F-837B-0813F9362F72}"/>
              </a:ext>
            </a:extLst>
          </p:cNvPr>
          <p:cNvGrpSpPr/>
          <p:nvPr/>
        </p:nvGrpSpPr>
        <p:grpSpPr>
          <a:xfrm>
            <a:off x="2283344" y="5169650"/>
            <a:ext cx="5034511" cy="991890"/>
            <a:chOff x="2283344" y="5275014"/>
            <a:chExt cx="5034511" cy="991890"/>
          </a:xfrm>
        </p:grpSpPr>
        <p:sp>
          <p:nvSpPr>
            <p:cNvPr id="123" name="曲折矢印 122">
              <a:extLst>
                <a:ext uri="{FF2B5EF4-FFF2-40B4-BE49-F238E27FC236}">
                  <a16:creationId xmlns:a16="http://schemas.microsoft.com/office/drawing/2014/main" id="{D364F0B6-347B-0446-8F6C-CBBDE2B0BBEA}"/>
                </a:ext>
              </a:extLst>
            </p:cNvPr>
            <p:cNvSpPr/>
            <p:nvPr/>
          </p:nvSpPr>
          <p:spPr>
            <a:xfrm rot="5400000" flipH="1" flipV="1">
              <a:off x="4463941" y="3094417"/>
              <a:ext cx="673317" cy="5034511"/>
            </a:xfrm>
            <a:prstGeom prst="bentArrow">
              <a:avLst>
                <a:gd name="adj1" fmla="val 41290"/>
                <a:gd name="adj2" fmla="val 33667"/>
                <a:gd name="adj3" fmla="val 37519"/>
                <a:gd name="adj4" fmla="val 26630"/>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2" name="テキスト ボックス 121">
              <a:extLst>
                <a:ext uri="{FF2B5EF4-FFF2-40B4-BE49-F238E27FC236}">
                  <a16:creationId xmlns:a16="http://schemas.microsoft.com/office/drawing/2014/main" id="{C70EBBC5-65C5-E14B-9AEA-52A1FF539483}"/>
                </a:ext>
              </a:extLst>
            </p:cNvPr>
            <p:cNvSpPr txBox="1"/>
            <p:nvPr/>
          </p:nvSpPr>
          <p:spPr>
            <a:xfrm>
              <a:off x="4285354" y="5682582"/>
              <a:ext cx="1261885" cy="276999"/>
            </a:xfrm>
            <a:prstGeom prst="rect">
              <a:avLst/>
            </a:prstGeom>
            <a:noFill/>
          </p:spPr>
          <p:txBody>
            <a:bodyPr wrap="none" rtlCol="0">
              <a:spAutoFit/>
            </a:bodyPr>
            <a:lstStyle/>
            <a:p>
              <a:pPr algn="ctr"/>
              <a:r>
                <a:rPr kumimoji="1" lang="ja-JP" altLang="en-US" sz="1200">
                  <a:solidFill>
                    <a:schemeClr val="bg1"/>
                  </a:solidFill>
                  <a:latin typeface="Meiryo" panose="020B0604030504040204" pitchFamily="34" charset="-128"/>
                  <a:ea typeface="Meiryo" panose="020B0604030504040204" pitchFamily="34" charset="-128"/>
                </a:rPr>
                <a:t>イノベーション</a:t>
              </a:r>
            </a:p>
          </p:txBody>
        </p:sp>
        <p:sp>
          <p:nvSpPr>
            <p:cNvPr id="125" name="テキスト ボックス 124">
              <a:extLst>
                <a:ext uri="{FF2B5EF4-FFF2-40B4-BE49-F238E27FC236}">
                  <a16:creationId xmlns:a16="http://schemas.microsoft.com/office/drawing/2014/main" id="{08D8B01E-7443-4342-8940-F07944E30955}"/>
                </a:ext>
              </a:extLst>
            </p:cNvPr>
            <p:cNvSpPr txBox="1"/>
            <p:nvPr/>
          </p:nvSpPr>
          <p:spPr>
            <a:xfrm>
              <a:off x="4203381" y="5366123"/>
              <a:ext cx="1417375" cy="369332"/>
            </a:xfrm>
            <a:prstGeom prst="rect">
              <a:avLst/>
            </a:prstGeom>
            <a:noFill/>
          </p:spPr>
          <p:txBody>
            <a:bodyPr wrap="none" rtlCol="0">
              <a:spAutoFit/>
            </a:bodyPr>
            <a:lstStyle/>
            <a:p>
              <a:pPr algn="ctr"/>
              <a:r>
                <a:rPr kumimoji="1" lang="ja-JP" altLang="en-US">
                  <a:solidFill>
                    <a:schemeClr val="accent3">
                      <a:lumMod val="75000"/>
                    </a:schemeClr>
                  </a:solidFill>
                  <a:latin typeface="Meiryo" panose="020B0604030504040204" pitchFamily="34" charset="-128"/>
                  <a:ea typeface="Meiryo" panose="020B0604030504040204" pitchFamily="34" charset="-128"/>
                </a:rPr>
                <a:t> 変革ループ</a:t>
              </a:r>
            </a:p>
          </p:txBody>
        </p:sp>
        <p:sp>
          <p:nvSpPr>
            <p:cNvPr id="127" name="テキスト ボックス 126">
              <a:extLst>
                <a:ext uri="{FF2B5EF4-FFF2-40B4-BE49-F238E27FC236}">
                  <a16:creationId xmlns:a16="http://schemas.microsoft.com/office/drawing/2014/main" id="{824FD3E6-2F34-6F4D-8296-E22C1EB04BD3}"/>
                </a:ext>
              </a:extLst>
            </p:cNvPr>
            <p:cNvSpPr txBox="1"/>
            <p:nvPr/>
          </p:nvSpPr>
          <p:spPr>
            <a:xfrm>
              <a:off x="2644469" y="5989905"/>
              <a:ext cx="4535216" cy="276999"/>
            </a:xfrm>
            <a:prstGeom prst="rect">
              <a:avLst/>
            </a:prstGeom>
            <a:noFill/>
          </p:spPr>
          <p:txBody>
            <a:bodyPr wrap="none" rtlCol="0">
              <a:spAutoFit/>
            </a:bodyPr>
            <a:lstStyle/>
            <a:p>
              <a:pPr algn="ctr"/>
              <a:r>
                <a:rPr kumimoji="1" lang="en-US" altLang="ja-JP" sz="1200" dirty="0">
                  <a:solidFill>
                    <a:schemeClr val="accent3">
                      <a:lumMod val="75000"/>
                    </a:schemeClr>
                  </a:solidFill>
                  <a:latin typeface="Meiryo" panose="020B0604030504040204" pitchFamily="34" charset="-128"/>
                  <a:ea typeface="Meiryo" panose="020B0604030504040204" pitchFamily="34" charset="-128"/>
                </a:rPr>
                <a:t>UX(</a:t>
              </a:r>
              <a:r>
                <a:rPr kumimoji="1" lang="ja-JP" altLang="en-US" sz="1200">
                  <a:solidFill>
                    <a:schemeClr val="accent3">
                      <a:lumMod val="75000"/>
                    </a:schemeClr>
                  </a:solidFill>
                  <a:latin typeface="Meiryo" panose="020B0604030504040204" pitchFamily="34" charset="-128"/>
                  <a:ea typeface="Meiryo" panose="020B0604030504040204" pitchFamily="34" charset="-128"/>
                </a:rPr>
                <a:t>体験価値</a:t>
              </a:r>
              <a:r>
                <a:rPr kumimoji="1" lang="en-US" altLang="ja-JP" sz="1200" dirty="0">
                  <a:solidFill>
                    <a:schemeClr val="accent3">
                      <a:lumMod val="75000"/>
                    </a:schemeClr>
                  </a:solidFill>
                  <a:latin typeface="Meiryo" panose="020B0604030504040204" pitchFamily="34" charset="-128"/>
                  <a:ea typeface="Meiryo" panose="020B0604030504040204" pitchFamily="34" charset="-128"/>
                </a:rPr>
                <a:t>)</a:t>
              </a:r>
              <a:r>
                <a:rPr kumimoji="1" lang="ja-JP" altLang="en-US" sz="1200">
                  <a:solidFill>
                    <a:schemeClr val="accent3">
                      <a:lumMod val="75000"/>
                    </a:schemeClr>
                  </a:solidFill>
                  <a:latin typeface="Meiryo" panose="020B0604030504040204" pitchFamily="34" charset="-128"/>
                  <a:ea typeface="Meiryo" panose="020B0604030504040204" pitchFamily="34" charset="-128"/>
                </a:rPr>
                <a:t>向上、新たな連携、利便性向上、驚き・感動など</a:t>
              </a:r>
            </a:p>
          </p:txBody>
        </p:sp>
      </p:grpSp>
      <p:pic>
        <p:nvPicPr>
          <p:cNvPr id="4" name="Picture 2" descr="最適化イラスト｜無料イラスト・フリー素材なら「イラストAC」">
            <a:extLst>
              <a:ext uri="{FF2B5EF4-FFF2-40B4-BE49-F238E27FC236}">
                <a16:creationId xmlns:a16="http://schemas.microsoft.com/office/drawing/2014/main" id="{A98EC945-4459-D03B-E702-C0DE59DAC88E}"/>
              </a:ext>
            </a:extLst>
          </p:cNvPr>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7540792" y="957094"/>
            <a:ext cx="656641" cy="764582"/>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7" name="図 6" descr="図形&#10;&#10;中程度の精度で自動的に生成された説明">
            <a:extLst>
              <a:ext uri="{FF2B5EF4-FFF2-40B4-BE49-F238E27FC236}">
                <a16:creationId xmlns:a16="http://schemas.microsoft.com/office/drawing/2014/main" id="{FF1F883C-2BE1-FB2B-D13B-0C5F84BBAA62}"/>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flipH="1">
            <a:off x="7569222" y="5453797"/>
            <a:ext cx="622069" cy="707743"/>
          </a:xfrm>
          <a:prstGeom prst="rect">
            <a:avLst/>
          </a:prstGeom>
          <a:effectLst>
            <a:outerShdw blurRad="50800" dist="38100" dir="2700000" algn="tl" rotWithShape="0">
              <a:prstClr val="black">
                <a:alpha val="40000"/>
              </a:prstClr>
            </a:outerShdw>
          </a:effectLst>
        </p:spPr>
      </p:pic>
      <p:grpSp>
        <p:nvGrpSpPr>
          <p:cNvPr id="6" name="グループ化 5">
            <a:extLst>
              <a:ext uri="{FF2B5EF4-FFF2-40B4-BE49-F238E27FC236}">
                <a16:creationId xmlns:a16="http://schemas.microsoft.com/office/drawing/2014/main" id="{A84EAF5A-1B48-FA22-219D-49A35BEC43BF}"/>
              </a:ext>
            </a:extLst>
          </p:cNvPr>
          <p:cNvGrpSpPr/>
          <p:nvPr/>
        </p:nvGrpSpPr>
        <p:grpSpPr>
          <a:xfrm>
            <a:off x="947000" y="3574869"/>
            <a:ext cx="2963134" cy="1267909"/>
            <a:chOff x="955010" y="2368591"/>
            <a:chExt cx="2963134" cy="2341378"/>
          </a:xfrm>
        </p:grpSpPr>
        <p:sp>
          <p:nvSpPr>
            <p:cNvPr id="8" name="正方形/長方形 7">
              <a:extLst>
                <a:ext uri="{FF2B5EF4-FFF2-40B4-BE49-F238E27FC236}">
                  <a16:creationId xmlns:a16="http://schemas.microsoft.com/office/drawing/2014/main" id="{CD4C75D9-2EDA-AE05-6C95-F90FD27F0A39}"/>
                </a:ext>
              </a:extLst>
            </p:cNvPr>
            <p:cNvSpPr/>
            <p:nvPr/>
          </p:nvSpPr>
          <p:spPr>
            <a:xfrm>
              <a:off x="955010" y="2368591"/>
              <a:ext cx="2963134" cy="2341378"/>
            </a:xfrm>
            <a:prstGeom prst="rect">
              <a:avLst/>
            </a:prstGeom>
            <a:solidFill>
              <a:srgbClr val="953735">
                <a:alpha val="70000"/>
              </a:srgb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テキスト ボックス 8">
              <a:extLst>
                <a:ext uri="{FF2B5EF4-FFF2-40B4-BE49-F238E27FC236}">
                  <a16:creationId xmlns:a16="http://schemas.microsoft.com/office/drawing/2014/main" id="{0188AF80-81DE-705F-B3AB-595F42852A32}"/>
                </a:ext>
              </a:extLst>
            </p:cNvPr>
            <p:cNvSpPr txBox="1"/>
            <p:nvPr/>
          </p:nvSpPr>
          <p:spPr>
            <a:xfrm>
              <a:off x="1161613" y="2832160"/>
              <a:ext cx="2153154" cy="892415"/>
            </a:xfrm>
            <a:prstGeom prst="rect">
              <a:avLst/>
            </a:prstGeom>
            <a:noFill/>
          </p:spPr>
          <p:txBody>
            <a:bodyPr wrap="none" rtlCol="0">
              <a:spAutoFit/>
            </a:bodyPr>
            <a:lstStyle/>
            <a:p>
              <a:r>
                <a:rPr kumimoji="1" lang="ja-JP" altLang="en-US" sz="16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センサー</a:t>
              </a:r>
              <a:endParaRPr kumimoji="1" lang="en-US" altLang="ja-JP" sz="16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marL="171450" indent="-171450">
                <a:buFont typeface="Wingdings" pitchFamily="2" charset="2"/>
                <a:buChar char="ü"/>
              </a:pPr>
              <a:r>
                <a:rPr lang="ja-JP" altLang="en-US" sz="1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センサー・チップ</a:t>
              </a:r>
              <a:endParaRPr lang="en-US" altLang="ja-JP" sz="1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marL="171450" indent="-171450">
                <a:buFont typeface="Wingdings" pitchFamily="2" charset="2"/>
                <a:buChar char="ü"/>
              </a:pPr>
              <a:r>
                <a:rPr kumimoji="1" lang="ja-JP" altLang="en-US" sz="1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センサーネットワーク</a:t>
              </a:r>
              <a:endParaRPr kumimoji="1" lang="en-US" altLang="ja-JP" sz="1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marL="171450" indent="-171450">
                <a:buFont typeface="Wingdings" pitchFamily="2" charset="2"/>
                <a:buChar char="ü"/>
              </a:pPr>
              <a:r>
                <a:rPr lang="ja-JP" altLang="en-US" sz="1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センサー・フュージョン　など</a:t>
              </a:r>
              <a:endParaRPr kumimoji="1" lang="ja-JP" altLang="en-US" sz="1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grpSp>
      <p:grpSp>
        <p:nvGrpSpPr>
          <p:cNvPr id="10" name="グループ化 9">
            <a:extLst>
              <a:ext uri="{FF2B5EF4-FFF2-40B4-BE49-F238E27FC236}">
                <a16:creationId xmlns:a16="http://schemas.microsoft.com/office/drawing/2014/main" id="{E946D653-3528-C772-9BC6-34162B223D6A}"/>
              </a:ext>
            </a:extLst>
          </p:cNvPr>
          <p:cNvGrpSpPr/>
          <p:nvPr/>
        </p:nvGrpSpPr>
        <p:grpSpPr>
          <a:xfrm>
            <a:off x="3999385" y="2251494"/>
            <a:ext cx="4897790" cy="2592044"/>
            <a:chOff x="875022" y="2061370"/>
            <a:chExt cx="4897790" cy="2890684"/>
          </a:xfrm>
        </p:grpSpPr>
        <p:sp>
          <p:nvSpPr>
            <p:cNvPr id="11" name="正方形/長方形 10">
              <a:extLst>
                <a:ext uri="{FF2B5EF4-FFF2-40B4-BE49-F238E27FC236}">
                  <a16:creationId xmlns:a16="http://schemas.microsoft.com/office/drawing/2014/main" id="{943F70CE-DC13-84DD-6CA7-5834A61CBEB5}"/>
                </a:ext>
              </a:extLst>
            </p:cNvPr>
            <p:cNvSpPr/>
            <p:nvPr/>
          </p:nvSpPr>
          <p:spPr>
            <a:xfrm>
              <a:off x="875022" y="2061370"/>
              <a:ext cx="4897790" cy="2890684"/>
            </a:xfrm>
            <a:prstGeom prst="rect">
              <a:avLst/>
            </a:prstGeom>
            <a:solidFill>
              <a:srgbClr val="7030A0">
                <a:alpha val="70000"/>
              </a:srgb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テキスト ボックス 11">
              <a:extLst>
                <a:ext uri="{FF2B5EF4-FFF2-40B4-BE49-F238E27FC236}">
                  <a16:creationId xmlns:a16="http://schemas.microsoft.com/office/drawing/2014/main" id="{5924F3D1-4AA3-5E55-DBC4-AD609C309771}"/>
                </a:ext>
              </a:extLst>
            </p:cNvPr>
            <p:cNvSpPr txBox="1"/>
            <p:nvPr/>
          </p:nvSpPr>
          <p:spPr>
            <a:xfrm>
              <a:off x="1175637" y="3119712"/>
              <a:ext cx="1768433" cy="892416"/>
            </a:xfrm>
            <a:prstGeom prst="rect">
              <a:avLst/>
            </a:prstGeom>
            <a:noFill/>
          </p:spPr>
          <p:txBody>
            <a:bodyPr wrap="none" rtlCol="0">
              <a:spAutoFit/>
            </a:bodyPr>
            <a:lstStyle/>
            <a:p>
              <a:r>
                <a:rPr kumimoji="1" lang="ja-JP" altLang="en-US" sz="16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クラウド</a:t>
              </a:r>
              <a:endParaRPr kumimoji="1" lang="en-US" altLang="ja-JP" sz="16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marL="171450" indent="-171450">
                <a:buFont typeface="Wingdings" pitchFamily="2" charset="2"/>
                <a:buChar char="ü"/>
              </a:pPr>
              <a:r>
                <a:rPr lang="ja-JP" altLang="en-US" sz="1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データの収集・蓄積</a:t>
              </a:r>
              <a:endParaRPr lang="en-US" altLang="ja-JP" sz="1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marL="171450" indent="-171450">
                <a:buFont typeface="Wingdings" pitchFamily="2" charset="2"/>
                <a:buChar char="ü"/>
              </a:pPr>
              <a:r>
                <a:rPr lang="ja-JP" altLang="en-US" sz="1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計算処理能力の提供</a:t>
              </a:r>
              <a:endParaRPr lang="en-US" altLang="ja-JP" sz="1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marL="171450" indent="-171450">
                <a:buFont typeface="Wingdings" pitchFamily="2" charset="2"/>
                <a:buChar char="ü"/>
              </a:pPr>
              <a:r>
                <a:rPr lang="ja-JP" altLang="en-US" sz="1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アプリケーション　など</a:t>
              </a:r>
              <a:endParaRPr kumimoji="1" lang="ja-JP" altLang="en-US" sz="1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grpSp>
      <p:grpSp>
        <p:nvGrpSpPr>
          <p:cNvPr id="13" name="グループ化 12">
            <a:extLst>
              <a:ext uri="{FF2B5EF4-FFF2-40B4-BE49-F238E27FC236}">
                <a16:creationId xmlns:a16="http://schemas.microsoft.com/office/drawing/2014/main" id="{A64B857B-E347-9F0C-D4A5-9976ED00C9BF}"/>
              </a:ext>
            </a:extLst>
          </p:cNvPr>
          <p:cNvGrpSpPr/>
          <p:nvPr/>
        </p:nvGrpSpPr>
        <p:grpSpPr>
          <a:xfrm>
            <a:off x="6226791" y="2878759"/>
            <a:ext cx="2610311" cy="1299568"/>
            <a:chOff x="875022" y="2378967"/>
            <a:chExt cx="4897790" cy="2341378"/>
          </a:xfrm>
        </p:grpSpPr>
        <p:sp>
          <p:nvSpPr>
            <p:cNvPr id="14" name="正方形/長方形 13">
              <a:extLst>
                <a:ext uri="{FF2B5EF4-FFF2-40B4-BE49-F238E27FC236}">
                  <a16:creationId xmlns:a16="http://schemas.microsoft.com/office/drawing/2014/main" id="{44AB9CC1-7BC7-CB43-FC12-5E03492BB172}"/>
                </a:ext>
              </a:extLst>
            </p:cNvPr>
            <p:cNvSpPr/>
            <p:nvPr/>
          </p:nvSpPr>
          <p:spPr>
            <a:xfrm>
              <a:off x="875022" y="2378967"/>
              <a:ext cx="4897790" cy="2341378"/>
            </a:xfrm>
            <a:prstGeom prst="rect">
              <a:avLst/>
            </a:prstGeom>
            <a:solidFill>
              <a:schemeClr val="accent6">
                <a:lumMod val="75000"/>
                <a:alpha val="73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 name="テキスト ボックス 14">
              <a:extLst>
                <a:ext uri="{FF2B5EF4-FFF2-40B4-BE49-F238E27FC236}">
                  <a16:creationId xmlns:a16="http://schemas.microsoft.com/office/drawing/2014/main" id="{A1B285F2-A179-FCAD-D764-8AD321A63ED1}"/>
                </a:ext>
              </a:extLst>
            </p:cNvPr>
            <p:cNvSpPr txBox="1"/>
            <p:nvPr/>
          </p:nvSpPr>
          <p:spPr>
            <a:xfrm>
              <a:off x="1039564" y="2811163"/>
              <a:ext cx="4280635" cy="1441722"/>
            </a:xfrm>
            <a:prstGeom prst="rect">
              <a:avLst/>
            </a:prstGeom>
            <a:noFill/>
          </p:spPr>
          <p:txBody>
            <a:bodyPr wrap="none" rtlCol="0">
              <a:spAutoFit/>
            </a:bodyPr>
            <a:lstStyle/>
            <a:p>
              <a:r>
                <a:rPr kumimoji="1" lang="en-US" altLang="ja-JP" sz="16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AI</a:t>
              </a:r>
              <a:r>
                <a:rPr kumimoji="1" lang="ja-JP" altLang="en-US" sz="16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（機械学習）</a:t>
              </a:r>
              <a:endParaRPr kumimoji="1" lang="en-US" altLang="ja-JP" sz="16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marL="171450" indent="-171450">
                <a:buFont typeface="Wingdings" pitchFamily="2" charset="2"/>
                <a:buChar char="ü"/>
              </a:pPr>
              <a:r>
                <a:rPr lang="ja-JP" altLang="en-US" sz="1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データの分析</a:t>
              </a:r>
              <a:endParaRPr lang="en-US" altLang="ja-JP" sz="1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marL="171450" indent="-171450">
                <a:buFont typeface="Wingdings" pitchFamily="2" charset="2"/>
                <a:buChar char="ü"/>
              </a:pPr>
              <a:r>
                <a:rPr lang="ja-JP" altLang="en-US" sz="1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最適解の導出</a:t>
              </a:r>
              <a:endParaRPr lang="en-US" altLang="ja-JP" sz="1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marL="171450" indent="-171450">
                <a:buFont typeface="Wingdings" pitchFamily="2" charset="2"/>
                <a:buChar char="ü"/>
              </a:pPr>
              <a:r>
                <a:rPr lang="ja-JP" altLang="en-US" sz="1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規則性や関係性の見える化　など</a:t>
              </a:r>
              <a:endParaRPr kumimoji="1" lang="ja-JP" altLang="en-US" sz="1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grpSp>
      <p:grpSp>
        <p:nvGrpSpPr>
          <p:cNvPr id="16" name="グループ化 15">
            <a:extLst>
              <a:ext uri="{FF2B5EF4-FFF2-40B4-BE49-F238E27FC236}">
                <a16:creationId xmlns:a16="http://schemas.microsoft.com/office/drawing/2014/main" id="{00441FA5-DB0E-8A50-DF85-B36BDCF2CD17}"/>
              </a:ext>
            </a:extLst>
          </p:cNvPr>
          <p:cNvGrpSpPr/>
          <p:nvPr/>
        </p:nvGrpSpPr>
        <p:grpSpPr>
          <a:xfrm>
            <a:off x="2502139" y="897992"/>
            <a:ext cx="4677546" cy="973479"/>
            <a:chOff x="1284473" y="2498500"/>
            <a:chExt cx="4280328" cy="1943829"/>
          </a:xfrm>
        </p:grpSpPr>
        <p:sp>
          <p:nvSpPr>
            <p:cNvPr id="17" name="正方形/長方形 16">
              <a:extLst>
                <a:ext uri="{FF2B5EF4-FFF2-40B4-BE49-F238E27FC236}">
                  <a16:creationId xmlns:a16="http://schemas.microsoft.com/office/drawing/2014/main" id="{1B2E45A4-2231-443D-26A1-0EB855A33F29}"/>
                </a:ext>
              </a:extLst>
            </p:cNvPr>
            <p:cNvSpPr/>
            <p:nvPr/>
          </p:nvSpPr>
          <p:spPr>
            <a:xfrm>
              <a:off x="1284473" y="2498500"/>
              <a:ext cx="4280328" cy="1943829"/>
            </a:xfrm>
            <a:prstGeom prst="rect">
              <a:avLst/>
            </a:prstGeom>
            <a:solidFill>
              <a:srgbClr val="0070C0">
                <a:alpha val="79000"/>
              </a:srgb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テキスト ボックス 17">
              <a:extLst>
                <a:ext uri="{FF2B5EF4-FFF2-40B4-BE49-F238E27FC236}">
                  <a16:creationId xmlns:a16="http://schemas.microsoft.com/office/drawing/2014/main" id="{3C68AC32-5DD1-02B4-FABC-D3F604C28C78}"/>
                </a:ext>
              </a:extLst>
            </p:cNvPr>
            <p:cNvSpPr txBox="1"/>
            <p:nvPr/>
          </p:nvSpPr>
          <p:spPr>
            <a:xfrm>
              <a:off x="2039322" y="2646570"/>
              <a:ext cx="3070465" cy="1597866"/>
            </a:xfrm>
            <a:prstGeom prst="rect">
              <a:avLst/>
            </a:prstGeom>
            <a:noFill/>
          </p:spPr>
          <p:txBody>
            <a:bodyPr wrap="none" rtlCol="0">
              <a:spAutoFit/>
            </a:bodyPr>
            <a:lstStyle/>
            <a:p>
              <a:r>
                <a:rPr kumimoji="1" lang="en-US" altLang="ja-JP" sz="16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5G</a:t>
              </a:r>
              <a:r>
                <a:rPr kumimoji="1" lang="ja-JP" altLang="en-US" sz="16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（第５世代移動通信システム）</a:t>
              </a:r>
              <a:endParaRPr kumimoji="1" lang="en-US" altLang="ja-JP" sz="16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marL="171450" indent="-171450">
                <a:buFont typeface="Wingdings" pitchFamily="2" charset="2"/>
                <a:buChar char="ü"/>
              </a:pPr>
              <a:r>
                <a:rPr lang="ja-JP" altLang="en-US" sz="1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高速・大容量</a:t>
              </a:r>
              <a:endParaRPr lang="en-US" altLang="ja-JP" sz="1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marL="171450" indent="-171450">
                <a:buFont typeface="Wingdings" pitchFamily="2" charset="2"/>
                <a:buChar char="ü"/>
              </a:pPr>
              <a:r>
                <a:rPr lang="ja-JP" altLang="en-US" sz="1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他端末接続</a:t>
              </a:r>
              <a:endParaRPr lang="en-US" altLang="ja-JP" sz="1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marL="171450" indent="-171450">
                <a:buFont typeface="Wingdings" pitchFamily="2" charset="2"/>
                <a:buChar char="ü"/>
              </a:pPr>
              <a:r>
                <a:rPr lang="ja-JP" altLang="en-US" sz="1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低遅延　など</a:t>
              </a:r>
              <a:endParaRPr kumimoji="1" lang="ja-JP" altLang="en-US" sz="1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grpSp>
      <p:grpSp>
        <p:nvGrpSpPr>
          <p:cNvPr id="19" name="グループ化 18">
            <a:extLst>
              <a:ext uri="{FF2B5EF4-FFF2-40B4-BE49-F238E27FC236}">
                <a16:creationId xmlns:a16="http://schemas.microsoft.com/office/drawing/2014/main" id="{FD9B417F-D214-CEB2-D988-4B837AF0A22A}"/>
              </a:ext>
            </a:extLst>
          </p:cNvPr>
          <p:cNvGrpSpPr/>
          <p:nvPr/>
        </p:nvGrpSpPr>
        <p:grpSpPr>
          <a:xfrm>
            <a:off x="2502139" y="5215570"/>
            <a:ext cx="4677546" cy="973479"/>
            <a:chOff x="1284473" y="2498500"/>
            <a:chExt cx="4280328" cy="1943829"/>
          </a:xfrm>
        </p:grpSpPr>
        <p:sp>
          <p:nvSpPr>
            <p:cNvPr id="20" name="正方形/長方形 19">
              <a:extLst>
                <a:ext uri="{FF2B5EF4-FFF2-40B4-BE49-F238E27FC236}">
                  <a16:creationId xmlns:a16="http://schemas.microsoft.com/office/drawing/2014/main" id="{4216C447-B8F5-A9A0-FFB0-F0258C9A3313}"/>
                </a:ext>
              </a:extLst>
            </p:cNvPr>
            <p:cNvSpPr/>
            <p:nvPr/>
          </p:nvSpPr>
          <p:spPr>
            <a:xfrm>
              <a:off x="1284473" y="2498500"/>
              <a:ext cx="4280328" cy="1943829"/>
            </a:xfrm>
            <a:prstGeom prst="rect">
              <a:avLst/>
            </a:prstGeom>
            <a:solidFill>
              <a:schemeClr val="accent3">
                <a:lumMod val="50000"/>
                <a:alpha val="79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テキスト ボックス 20">
              <a:extLst>
                <a:ext uri="{FF2B5EF4-FFF2-40B4-BE49-F238E27FC236}">
                  <a16:creationId xmlns:a16="http://schemas.microsoft.com/office/drawing/2014/main" id="{DAC68B35-BFD7-940E-438D-1AED75E476C5}"/>
                </a:ext>
              </a:extLst>
            </p:cNvPr>
            <p:cNvSpPr txBox="1"/>
            <p:nvPr/>
          </p:nvSpPr>
          <p:spPr>
            <a:xfrm>
              <a:off x="2039322" y="2646570"/>
              <a:ext cx="2791758" cy="1597866"/>
            </a:xfrm>
            <a:prstGeom prst="rect">
              <a:avLst/>
            </a:prstGeom>
            <a:noFill/>
          </p:spPr>
          <p:txBody>
            <a:bodyPr wrap="none" rtlCol="0">
              <a:spAutoFit/>
            </a:bodyPr>
            <a:lstStyle/>
            <a:p>
              <a:r>
                <a:rPr kumimoji="1" lang="ja-JP" altLang="en-US" sz="16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アジャイル開発・</a:t>
              </a:r>
              <a:r>
                <a:rPr kumimoji="1" lang="en-US" altLang="ja-JP" sz="16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DevOps</a:t>
              </a:r>
            </a:p>
            <a:p>
              <a:pPr marL="171450" indent="-171450">
                <a:buFont typeface="Wingdings" pitchFamily="2" charset="2"/>
                <a:buChar char="ü"/>
              </a:pPr>
              <a:r>
                <a:rPr lang="ja-JP" altLang="en-US" sz="1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現場の</a:t>
              </a:r>
              <a:r>
                <a:rPr lang="ja-JP" altLang="en-US" sz="1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フィードバックを受けて高速</a:t>
              </a:r>
              <a:r>
                <a:rPr lang="ja-JP" altLang="en-US" sz="1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に改善</a:t>
              </a:r>
              <a:endParaRPr lang="en-US" altLang="ja-JP" sz="1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marL="171450" indent="-171450">
                <a:buFont typeface="Wingdings" pitchFamily="2" charset="2"/>
                <a:buChar char="ü"/>
              </a:pPr>
              <a:r>
                <a:rPr lang="ja-JP" altLang="en-US" sz="1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ニーズの変化に俊敏な対応</a:t>
              </a:r>
              <a:endParaRPr lang="en-US" altLang="ja-JP" sz="1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marL="171450" indent="-171450">
                <a:buFont typeface="Wingdings" pitchFamily="2" charset="2"/>
                <a:buChar char="ü"/>
              </a:pPr>
              <a:r>
                <a:rPr lang="ja-JP" altLang="en-US" sz="1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バグフリー・高品質なソフトウェア開発　など</a:t>
              </a:r>
              <a:endParaRPr kumimoji="1" lang="ja-JP" altLang="en-US" sz="1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grpSp>
      <p:grpSp>
        <p:nvGrpSpPr>
          <p:cNvPr id="22" name="グループ化 21">
            <a:extLst>
              <a:ext uri="{FF2B5EF4-FFF2-40B4-BE49-F238E27FC236}">
                <a16:creationId xmlns:a16="http://schemas.microsoft.com/office/drawing/2014/main" id="{C2EF8740-DE5C-DB21-6041-58177016FAE7}"/>
              </a:ext>
            </a:extLst>
          </p:cNvPr>
          <p:cNvGrpSpPr/>
          <p:nvPr/>
        </p:nvGrpSpPr>
        <p:grpSpPr>
          <a:xfrm>
            <a:off x="947000" y="2251493"/>
            <a:ext cx="2985262" cy="1306150"/>
            <a:chOff x="920858" y="2045496"/>
            <a:chExt cx="2991319" cy="1402351"/>
          </a:xfrm>
        </p:grpSpPr>
        <p:sp>
          <p:nvSpPr>
            <p:cNvPr id="23" name="正方形/長方形 22">
              <a:extLst>
                <a:ext uri="{FF2B5EF4-FFF2-40B4-BE49-F238E27FC236}">
                  <a16:creationId xmlns:a16="http://schemas.microsoft.com/office/drawing/2014/main" id="{EE59FA28-AEE6-7A36-7ABF-EAB8C84249A7}"/>
                </a:ext>
              </a:extLst>
            </p:cNvPr>
            <p:cNvSpPr/>
            <p:nvPr/>
          </p:nvSpPr>
          <p:spPr>
            <a:xfrm>
              <a:off x="920858" y="2045496"/>
              <a:ext cx="2971160" cy="1402351"/>
            </a:xfrm>
            <a:prstGeom prst="rect">
              <a:avLst/>
            </a:prstGeom>
            <a:solidFill>
              <a:srgbClr val="FF6666">
                <a:alpha val="79000"/>
              </a:srgb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 name="テキスト ボックス 23">
              <a:extLst>
                <a:ext uri="{FF2B5EF4-FFF2-40B4-BE49-F238E27FC236}">
                  <a16:creationId xmlns:a16="http://schemas.microsoft.com/office/drawing/2014/main" id="{6BE72B48-B382-541E-7581-FD9F47719D29}"/>
                </a:ext>
              </a:extLst>
            </p:cNvPr>
            <p:cNvSpPr txBox="1"/>
            <p:nvPr/>
          </p:nvSpPr>
          <p:spPr>
            <a:xfrm>
              <a:off x="1125288" y="2294787"/>
              <a:ext cx="1130742" cy="880168"/>
            </a:xfrm>
            <a:prstGeom prst="rect">
              <a:avLst/>
            </a:prstGeom>
            <a:noFill/>
          </p:spPr>
          <p:txBody>
            <a:bodyPr wrap="square" rtlCol="0">
              <a:spAutoFit/>
            </a:bodyPr>
            <a:lstStyle/>
            <a:p>
              <a:r>
                <a:rPr kumimoji="1" lang="en-US" altLang="ja-JP" sz="16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AI</a:t>
              </a:r>
              <a:r>
                <a:rPr kumimoji="1" lang="ja-JP" altLang="en-US" sz="1600" b="1">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チップ</a:t>
              </a:r>
              <a:endParaRPr kumimoji="1" lang="en-US" altLang="ja-JP" sz="1600" b="1"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sp>
          <p:nvSpPr>
            <p:cNvPr id="25" name="テキスト ボックス 24">
              <a:extLst>
                <a:ext uri="{FF2B5EF4-FFF2-40B4-BE49-F238E27FC236}">
                  <a16:creationId xmlns:a16="http://schemas.microsoft.com/office/drawing/2014/main" id="{B644CBB7-4B0F-7693-9077-91289EA9199C}"/>
                </a:ext>
              </a:extLst>
            </p:cNvPr>
            <p:cNvSpPr txBox="1"/>
            <p:nvPr/>
          </p:nvSpPr>
          <p:spPr>
            <a:xfrm>
              <a:off x="1125288" y="2646243"/>
              <a:ext cx="2786889" cy="594801"/>
            </a:xfrm>
            <a:prstGeom prst="rect">
              <a:avLst/>
            </a:prstGeom>
            <a:noFill/>
          </p:spPr>
          <p:txBody>
            <a:bodyPr wrap="square" rtlCol="0">
              <a:spAutoFit/>
            </a:bodyPr>
            <a:lstStyle/>
            <a:p>
              <a:pPr marL="171450" indent="-171450">
                <a:buFont typeface="Wingdings" pitchFamily="2" charset="2"/>
                <a:buChar char="ü"/>
              </a:pPr>
              <a:r>
                <a:rPr lang="ja-JP" altLang="en-US" sz="1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自律制御</a:t>
              </a:r>
              <a:endParaRPr lang="en-US" altLang="ja-JP" sz="1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marL="171450" indent="-171450">
                <a:buFont typeface="Wingdings" pitchFamily="2" charset="2"/>
                <a:buChar char="ü"/>
              </a:pPr>
              <a:r>
                <a:rPr lang="ja-JP" altLang="en-US" sz="1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自律連携</a:t>
              </a:r>
              <a:endParaRPr lang="en-US" altLang="ja-JP" sz="1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a:p>
              <a:pPr marL="171450" indent="-171450">
                <a:buFont typeface="Wingdings" pitchFamily="2" charset="2"/>
                <a:buChar char="ü"/>
              </a:pPr>
              <a:r>
                <a:rPr lang="ja-JP" altLang="en-US" sz="1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リアルタイム処理</a:t>
              </a:r>
              <a:r>
                <a:rPr lang="ja-JP" altLang="en-US" sz="1000" dirty="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　</a:t>
              </a:r>
              <a:r>
                <a:rPr lang="ja-JP" altLang="en-US" sz="1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rPr>
                <a:t>など</a:t>
              </a:r>
              <a:endParaRPr kumimoji="1" lang="ja-JP" altLang="en-US" sz="1000">
                <a:solidFill>
                  <a:schemeClr val="bg1"/>
                </a:solidFill>
                <a:effectLst>
                  <a:outerShdw blurRad="50800" dist="38100" dir="2700000" algn="tl" rotWithShape="0">
                    <a:prstClr val="black">
                      <a:alpha val="40000"/>
                    </a:prstClr>
                  </a:outerShdw>
                </a:effectLst>
                <a:latin typeface="Meiryo" panose="020B0604030504040204" pitchFamily="34" charset="-128"/>
                <a:ea typeface="Meiryo" panose="020B0604030504040204" pitchFamily="34" charset="-128"/>
              </a:endParaRPr>
            </a:p>
          </p:txBody>
        </p:sp>
      </p:grpSp>
    </p:spTree>
    <p:extLst>
      <p:ext uri="{BB962C8B-B14F-4D97-AF65-F5344CB8AC3E}">
        <p14:creationId xmlns:p14="http://schemas.microsoft.com/office/powerpoint/2010/main" val="2674119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13"/>
                                        </p:tgtEl>
                                        <p:attrNameLst>
                                          <p:attrName>style.visibility</p:attrName>
                                        </p:attrNameLst>
                                      </p:cBhvr>
                                      <p:to>
                                        <p:strVal val="visible"/>
                                      </p:to>
                                    </p:set>
                                    <p:anim calcmode="lin" valueType="num">
                                      <p:cBhvr>
                                        <p:cTn id="14" dur="500" fill="hold"/>
                                        <p:tgtEl>
                                          <p:spTgt spid="13"/>
                                        </p:tgtEl>
                                        <p:attrNameLst>
                                          <p:attrName>ppt_w</p:attrName>
                                        </p:attrNameLst>
                                      </p:cBhvr>
                                      <p:tavLst>
                                        <p:tav tm="0">
                                          <p:val>
                                            <p:fltVal val="0"/>
                                          </p:val>
                                        </p:tav>
                                        <p:tav tm="100000">
                                          <p:val>
                                            <p:strVal val="#ppt_w"/>
                                          </p:val>
                                        </p:tav>
                                      </p:tavLst>
                                    </p:anim>
                                    <p:anim calcmode="lin" valueType="num">
                                      <p:cBhvr>
                                        <p:cTn id="15" dur="500" fill="hold"/>
                                        <p:tgtEl>
                                          <p:spTgt spid="13"/>
                                        </p:tgtEl>
                                        <p:attrNameLst>
                                          <p:attrName>ppt_h</p:attrName>
                                        </p:attrNameLst>
                                      </p:cBhvr>
                                      <p:tavLst>
                                        <p:tav tm="0">
                                          <p:val>
                                            <p:fltVal val="0"/>
                                          </p:val>
                                        </p:tav>
                                        <p:tav tm="100000">
                                          <p:val>
                                            <p:strVal val="#ppt_h"/>
                                          </p:val>
                                        </p:tav>
                                      </p:tavLst>
                                    </p:anim>
                                    <p:animEffect transition="in" filter="fade">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nodeType="click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p:cTn id="21" dur="500" fill="hold"/>
                                        <p:tgtEl>
                                          <p:spTgt spid="16"/>
                                        </p:tgtEl>
                                        <p:attrNameLst>
                                          <p:attrName>ppt_w</p:attrName>
                                        </p:attrNameLst>
                                      </p:cBhvr>
                                      <p:tavLst>
                                        <p:tav tm="0">
                                          <p:val>
                                            <p:fltVal val="0"/>
                                          </p:val>
                                        </p:tav>
                                        <p:tav tm="100000">
                                          <p:val>
                                            <p:strVal val="#ppt_w"/>
                                          </p:val>
                                        </p:tav>
                                      </p:tavLst>
                                    </p:anim>
                                    <p:anim calcmode="lin" valueType="num">
                                      <p:cBhvr>
                                        <p:cTn id="22" dur="500" fill="hold"/>
                                        <p:tgtEl>
                                          <p:spTgt spid="16"/>
                                        </p:tgtEl>
                                        <p:attrNameLst>
                                          <p:attrName>ppt_h</p:attrName>
                                        </p:attrNameLst>
                                      </p:cBhvr>
                                      <p:tavLst>
                                        <p:tav tm="0">
                                          <p:val>
                                            <p:fltVal val="0"/>
                                          </p:val>
                                        </p:tav>
                                        <p:tav tm="100000">
                                          <p:val>
                                            <p:strVal val="#ppt_h"/>
                                          </p:val>
                                        </p:tav>
                                      </p:tavLst>
                                    </p:anim>
                                    <p:animEffect transition="in" filter="fade">
                                      <p:cBhvr>
                                        <p:cTn id="23" dur="500"/>
                                        <p:tgtEl>
                                          <p:spTgt spid="16"/>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nodeType="click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p:cTn id="28" dur="500" fill="hold"/>
                                        <p:tgtEl>
                                          <p:spTgt spid="22"/>
                                        </p:tgtEl>
                                        <p:attrNameLst>
                                          <p:attrName>ppt_w</p:attrName>
                                        </p:attrNameLst>
                                      </p:cBhvr>
                                      <p:tavLst>
                                        <p:tav tm="0">
                                          <p:val>
                                            <p:fltVal val="0"/>
                                          </p:val>
                                        </p:tav>
                                        <p:tav tm="100000">
                                          <p:val>
                                            <p:strVal val="#ppt_w"/>
                                          </p:val>
                                        </p:tav>
                                      </p:tavLst>
                                    </p:anim>
                                    <p:anim calcmode="lin" valueType="num">
                                      <p:cBhvr>
                                        <p:cTn id="29" dur="500" fill="hold"/>
                                        <p:tgtEl>
                                          <p:spTgt spid="22"/>
                                        </p:tgtEl>
                                        <p:attrNameLst>
                                          <p:attrName>ppt_h</p:attrName>
                                        </p:attrNameLst>
                                      </p:cBhvr>
                                      <p:tavLst>
                                        <p:tav tm="0">
                                          <p:val>
                                            <p:fltVal val="0"/>
                                          </p:val>
                                        </p:tav>
                                        <p:tav tm="100000">
                                          <p:val>
                                            <p:strVal val="#ppt_h"/>
                                          </p:val>
                                        </p:tav>
                                      </p:tavLst>
                                    </p:anim>
                                    <p:animEffect transition="in" filter="fade">
                                      <p:cBhvr>
                                        <p:cTn id="30" dur="500"/>
                                        <p:tgtEl>
                                          <p:spTgt spid="22"/>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nodeType="click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p:cTn id="35" dur="500" fill="hold"/>
                                        <p:tgtEl>
                                          <p:spTgt spid="19"/>
                                        </p:tgtEl>
                                        <p:attrNameLst>
                                          <p:attrName>ppt_w</p:attrName>
                                        </p:attrNameLst>
                                      </p:cBhvr>
                                      <p:tavLst>
                                        <p:tav tm="0">
                                          <p:val>
                                            <p:fltVal val="0"/>
                                          </p:val>
                                        </p:tav>
                                        <p:tav tm="100000">
                                          <p:val>
                                            <p:strVal val="#ppt_w"/>
                                          </p:val>
                                        </p:tav>
                                      </p:tavLst>
                                    </p:anim>
                                    <p:anim calcmode="lin" valueType="num">
                                      <p:cBhvr>
                                        <p:cTn id="36" dur="500" fill="hold"/>
                                        <p:tgtEl>
                                          <p:spTgt spid="19"/>
                                        </p:tgtEl>
                                        <p:attrNameLst>
                                          <p:attrName>ppt_h</p:attrName>
                                        </p:attrNameLst>
                                      </p:cBhvr>
                                      <p:tavLst>
                                        <p:tav tm="0">
                                          <p:val>
                                            <p:fltVal val="0"/>
                                          </p:val>
                                        </p:tav>
                                        <p:tav tm="100000">
                                          <p:val>
                                            <p:strVal val="#ppt_h"/>
                                          </p:val>
                                        </p:tav>
                                      </p:tavLst>
                                    </p:anim>
                                    <p:animEffect transition="in" filter="fade">
                                      <p:cBhvr>
                                        <p:cTn id="3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9E9E1B1-B352-1BA8-3FD6-259B5BC5EC9F}"/>
            </a:ext>
          </a:extLst>
        </p:cNvPr>
        <p:cNvGrpSpPr/>
        <p:nvPr/>
      </p:nvGrpSpPr>
      <p:grpSpPr>
        <a:xfrm>
          <a:off x="0" y="0"/>
          <a:ext cx="0" cy="0"/>
          <a:chOff x="0" y="0"/>
          <a:chExt cx="0" cy="0"/>
        </a:xfrm>
      </p:grpSpPr>
      <p:sp>
        <p:nvSpPr>
          <p:cNvPr id="2" name="正方形/長方形 1">
            <a:extLst>
              <a:ext uri="{FF2B5EF4-FFF2-40B4-BE49-F238E27FC236}">
                <a16:creationId xmlns:a16="http://schemas.microsoft.com/office/drawing/2014/main" id="{1B3E112E-25D8-D9C8-86BA-4A9777649B59}"/>
              </a:ext>
            </a:extLst>
          </p:cNvPr>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en-US" altLang="ja-JP" sz="2400" dirty="0">
                <a:solidFill>
                  <a:srgbClr val="FFFFFF"/>
                </a:solidFill>
                <a:effectLst/>
                <a:latin typeface="メイリオ" panose="020B0604030504040204" pitchFamily="50" charset="-128"/>
                <a:ea typeface="メイリオ" panose="020B0604030504040204" pitchFamily="50" charset="-128"/>
                <a:cs typeface="Arial"/>
              </a:rPr>
              <a:t>IoT</a:t>
            </a:r>
            <a:r>
              <a:rPr lang="ja-JP" altLang="en-US" sz="2400" dirty="0">
                <a:solidFill>
                  <a:srgbClr val="FFFFFF"/>
                </a:solidFill>
                <a:latin typeface="メイリオ" panose="020B0604030504040204" pitchFamily="50" charset="-128"/>
                <a:ea typeface="メイリオ" panose="020B0604030504040204" pitchFamily="50" charset="-128"/>
                <a:cs typeface="Arial"/>
              </a:rPr>
              <a:t>がもたらす社会の変革</a:t>
            </a:r>
            <a:endParaRPr lang="en-US" altLang="ja-JP" sz="2400" dirty="0">
              <a:solidFill>
                <a:srgbClr val="FFFFFF"/>
              </a:solidFill>
              <a:effectLst/>
              <a:latin typeface="メイリオ" panose="020B0604030504040204" pitchFamily="50" charset="-128"/>
              <a:ea typeface="メイリオ" panose="020B0604030504040204" pitchFamily="50" charset="-128"/>
              <a:cs typeface="Arial"/>
            </a:endParaRPr>
          </a:p>
        </p:txBody>
      </p:sp>
      <p:sp>
        <p:nvSpPr>
          <p:cNvPr id="6" name="正方形/長方形 5">
            <a:extLst>
              <a:ext uri="{FF2B5EF4-FFF2-40B4-BE49-F238E27FC236}">
                <a16:creationId xmlns:a16="http://schemas.microsoft.com/office/drawing/2014/main" id="{2C29CFA7-ACF7-CDF2-66C9-19A231BB0B74}"/>
              </a:ext>
            </a:extLst>
          </p:cNvPr>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221728842"/>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17DEBB06-BA87-3343-827F-311A6BE9BEFA}"/>
              </a:ext>
            </a:extLst>
          </p:cNvPr>
          <p:cNvSpPr>
            <a:spLocks noGrp="1"/>
          </p:cNvSpPr>
          <p:nvPr>
            <p:ph type="title"/>
          </p:nvPr>
        </p:nvSpPr>
        <p:spPr/>
        <p:txBody>
          <a:bodyPr/>
          <a:lstStyle/>
          <a:p>
            <a:r>
              <a:rPr lang="en-US" altLang="ja-JP" dirty="0"/>
              <a:t>IoT</a:t>
            </a:r>
            <a:r>
              <a:rPr lang="ja-JP" altLang="en-US"/>
              <a:t>がもたらす</a:t>
            </a:r>
            <a:r>
              <a:rPr lang="en-US" altLang="ja-JP" dirty="0"/>
              <a:t>2</a:t>
            </a:r>
            <a:r>
              <a:rPr lang="ja-JP" altLang="en-US"/>
              <a:t>つのパラダイム・シフト</a:t>
            </a:r>
            <a:endParaRPr kumimoji="1" lang="ja-JP" altLang="en-US"/>
          </a:p>
        </p:txBody>
      </p:sp>
      <p:sp>
        <p:nvSpPr>
          <p:cNvPr id="4" name="正方形/長方形 3">
            <a:extLst>
              <a:ext uri="{FF2B5EF4-FFF2-40B4-BE49-F238E27FC236}">
                <a16:creationId xmlns:a16="http://schemas.microsoft.com/office/drawing/2014/main" id="{0169B14B-1751-E04B-8442-36B26A4CA1F1}"/>
              </a:ext>
            </a:extLst>
          </p:cNvPr>
          <p:cNvSpPr/>
          <p:nvPr/>
        </p:nvSpPr>
        <p:spPr>
          <a:xfrm>
            <a:off x="4655016" y="3186727"/>
            <a:ext cx="4262184" cy="1166611"/>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テキスト ボックス 4">
            <a:extLst>
              <a:ext uri="{FF2B5EF4-FFF2-40B4-BE49-F238E27FC236}">
                <a16:creationId xmlns:a16="http://schemas.microsoft.com/office/drawing/2014/main" id="{EF7595B2-FEDD-E542-88AB-A1DEA04FE1C3}"/>
              </a:ext>
            </a:extLst>
          </p:cNvPr>
          <p:cNvSpPr txBox="1"/>
          <p:nvPr/>
        </p:nvSpPr>
        <p:spPr>
          <a:xfrm>
            <a:off x="4655012" y="3357914"/>
            <a:ext cx="4262186" cy="523220"/>
          </a:xfrm>
          <a:prstGeom prst="rect">
            <a:avLst/>
          </a:prstGeom>
          <a:noFill/>
        </p:spPr>
        <p:txBody>
          <a:bodyPr wrap="square" rtlCol="0">
            <a:spAutoFit/>
          </a:bodyPr>
          <a:lstStyle/>
          <a:p>
            <a:pPr algn="ctr"/>
            <a:r>
              <a:rPr kumimoji="1" lang="ja-JP" altLang="en-US" sz="2800" b="1">
                <a:solidFill>
                  <a:schemeClr val="bg1"/>
                </a:solidFill>
                <a:latin typeface="Meiryo" panose="020B0604030504040204" pitchFamily="34" charset="-128"/>
                <a:ea typeface="Meiryo" panose="020B0604030504040204" pitchFamily="34" charset="-128"/>
              </a:rPr>
              <a:t>モノのサービス化</a:t>
            </a:r>
          </a:p>
        </p:txBody>
      </p:sp>
      <p:sp>
        <p:nvSpPr>
          <p:cNvPr id="7" name="テキスト ボックス 6">
            <a:extLst>
              <a:ext uri="{FF2B5EF4-FFF2-40B4-BE49-F238E27FC236}">
                <a16:creationId xmlns:a16="http://schemas.microsoft.com/office/drawing/2014/main" id="{3406857F-754E-4749-BDAE-0804F505A9A6}"/>
              </a:ext>
            </a:extLst>
          </p:cNvPr>
          <p:cNvSpPr txBox="1"/>
          <p:nvPr/>
        </p:nvSpPr>
        <p:spPr>
          <a:xfrm>
            <a:off x="4655013" y="3844853"/>
            <a:ext cx="4262186" cy="338554"/>
          </a:xfrm>
          <a:prstGeom prst="rect">
            <a:avLst/>
          </a:prstGeom>
          <a:noFill/>
        </p:spPr>
        <p:txBody>
          <a:bodyPr wrap="square" rtlCol="0">
            <a:spAutoFit/>
          </a:bodyPr>
          <a:lstStyle/>
          <a:p>
            <a:pPr algn="ctr"/>
            <a:r>
              <a:rPr kumimoji="1" lang="ja-JP" altLang="en-US" sz="1600">
                <a:solidFill>
                  <a:schemeClr val="bg1"/>
                </a:solidFill>
                <a:latin typeface="Meiryo" panose="020B0604030504040204" pitchFamily="34" charset="-128"/>
                <a:ea typeface="Meiryo" panose="020B0604030504040204" pitchFamily="34" charset="-128"/>
              </a:rPr>
              <a:t>ビジネスの主役がモノからサービスへシフト</a:t>
            </a:r>
          </a:p>
        </p:txBody>
      </p:sp>
      <p:sp>
        <p:nvSpPr>
          <p:cNvPr id="3" name="正方形/長方形 2">
            <a:extLst>
              <a:ext uri="{FF2B5EF4-FFF2-40B4-BE49-F238E27FC236}">
                <a16:creationId xmlns:a16="http://schemas.microsoft.com/office/drawing/2014/main" id="{9EA941D5-3F5F-F748-9E93-544BAA52E26E}"/>
              </a:ext>
            </a:extLst>
          </p:cNvPr>
          <p:cNvSpPr/>
          <p:nvPr/>
        </p:nvSpPr>
        <p:spPr>
          <a:xfrm>
            <a:off x="226800" y="3179331"/>
            <a:ext cx="4262185" cy="1166611"/>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テキスト ボックス 5">
            <a:extLst>
              <a:ext uri="{FF2B5EF4-FFF2-40B4-BE49-F238E27FC236}">
                <a16:creationId xmlns:a16="http://schemas.microsoft.com/office/drawing/2014/main" id="{6B87E4EF-9584-FB40-91C0-690F82D60D91}"/>
              </a:ext>
            </a:extLst>
          </p:cNvPr>
          <p:cNvSpPr txBox="1"/>
          <p:nvPr/>
        </p:nvSpPr>
        <p:spPr>
          <a:xfrm>
            <a:off x="226802" y="3342910"/>
            <a:ext cx="4262183" cy="523220"/>
          </a:xfrm>
          <a:prstGeom prst="rect">
            <a:avLst/>
          </a:prstGeom>
          <a:noFill/>
        </p:spPr>
        <p:txBody>
          <a:bodyPr wrap="square" rtlCol="0">
            <a:spAutoFit/>
          </a:bodyPr>
          <a:lstStyle/>
          <a:p>
            <a:pPr algn="ctr"/>
            <a:r>
              <a:rPr kumimoji="1" lang="ja-JP" altLang="en-US" sz="2800" b="1">
                <a:solidFill>
                  <a:schemeClr val="bg1"/>
                </a:solidFill>
                <a:latin typeface="Meiryo" panose="020B0604030504040204" pitchFamily="34" charset="-128"/>
                <a:ea typeface="Meiryo" panose="020B0604030504040204" pitchFamily="34" charset="-128"/>
              </a:rPr>
              <a:t>デジタル・ツイン</a:t>
            </a:r>
          </a:p>
        </p:txBody>
      </p:sp>
      <p:sp>
        <p:nvSpPr>
          <p:cNvPr id="9" name="テキスト ボックス 8">
            <a:extLst>
              <a:ext uri="{FF2B5EF4-FFF2-40B4-BE49-F238E27FC236}">
                <a16:creationId xmlns:a16="http://schemas.microsoft.com/office/drawing/2014/main" id="{A10EADC0-4E82-7049-A472-DE8820FCB072}"/>
              </a:ext>
            </a:extLst>
          </p:cNvPr>
          <p:cNvSpPr txBox="1"/>
          <p:nvPr/>
        </p:nvSpPr>
        <p:spPr>
          <a:xfrm>
            <a:off x="226801" y="3844853"/>
            <a:ext cx="4262184" cy="338554"/>
          </a:xfrm>
          <a:prstGeom prst="rect">
            <a:avLst/>
          </a:prstGeom>
          <a:noFill/>
        </p:spPr>
        <p:txBody>
          <a:bodyPr wrap="square" rtlCol="0">
            <a:spAutoFit/>
          </a:bodyPr>
          <a:lstStyle/>
          <a:p>
            <a:pPr algn="ctr"/>
            <a:r>
              <a:rPr kumimoji="1" lang="ja-JP" altLang="en-US" sz="1600">
                <a:solidFill>
                  <a:schemeClr val="bg1"/>
                </a:solidFill>
                <a:latin typeface="Meiryo" panose="020B0604030504040204" pitchFamily="34" charset="-128"/>
                <a:ea typeface="Meiryo" panose="020B0604030504040204" pitchFamily="34" charset="-128"/>
              </a:rPr>
              <a:t> 現実世界の最適化</a:t>
            </a:r>
          </a:p>
        </p:txBody>
      </p:sp>
      <p:sp>
        <p:nvSpPr>
          <p:cNvPr id="18" name="U ターン矢印 17">
            <a:extLst>
              <a:ext uri="{FF2B5EF4-FFF2-40B4-BE49-F238E27FC236}">
                <a16:creationId xmlns:a16="http://schemas.microsoft.com/office/drawing/2014/main" id="{E1E07615-CF43-871C-8E36-D1F624C3B1BB}"/>
              </a:ext>
            </a:extLst>
          </p:cNvPr>
          <p:cNvSpPr/>
          <p:nvPr/>
        </p:nvSpPr>
        <p:spPr>
          <a:xfrm rot="10800000" flipH="1">
            <a:off x="2179528" y="4447794"/>
            <a:ext cx="4966571" cy="1402915"/>
          </a:xfrm>
          <a:prstGeom prst="uturnArrow">
            <a:avLst>
              <a:gd name="adj1" fmla="val 25000"/>
              <a:gd name="adj2" fmla="val 25000"/>
              <a:gd name="adj3" fmla="val 25000"/>
              <a:gd name="adj4" fmla="val 43750"/>
              <a:gd name="adj5" fmla="val 100000"/>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U ターン矢印 26">
            <a:extLst>
              <a:ext uri="{FF2B5EF4-FFF2-40B4-BE49-F238E27FC236}">
                <a16:creationId xmlns:a16="http://schemas.microsoft.com/office/drawing/2014/main" id="{E72C8B70-5EDA-B3F9-4EC0-2E16A49EE6DB}"/>
              </a:ext>
            </a:extLst>
          </p:cNvPr>
          <p:cNvSpPr/>
          <p:nvPr/>
        </p:nvSpPr>
        <p:spPr>
          <a:xfrm rot="10800000" flipV="1">
            <a:off x="2005699" y="1681960"/>
            <a:ext cx="4966571" cy="1402915"/>
          </a:xfrm>
          <a:prstGeom prst="uturnArrow">
            <a:avLst>
              <a:gd name="adj1" fmla="val 25000"/>
              <a:gd name="adj2" fmla="val 25000"/>
              <a:gd name="adj3" fmla="val 25000"/>
              <a:gd name="adj4" fmla="val 43750"/>
              <a:gd name="adj5" fmla="val 100000"/>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11" name="グループ化 10">
            <a:extLst>
              <a:ext uri="{FF2B5EF4-FFF2-40B4-BE49-F238E27FC236}">
                <a16:creationId xmlns:a16="http://schemas.microsoft.com/office/drawing/2014/main" id="{920B6044-DD2D-20D9-09E5-8266291842FC}"/>
              </a:ext>
            </a:extLst>
          </p:cNvPr>
          <p:cNvGrpSpPr/>
          <p:nvPr/>
        </p:nvGrpSpPr>
        <p:grpSpPr>
          <a:xfrm>
            <a:off x="7359039" y="2405940"/>
            <a:ext cx="1558159" cy="695194"/>
            <a:chOff x="4655012" y="1929708"/>
            <a:chExt cx="1558159" cy="695194"/>
          </a:xfrm>
        </p:grpSpPr>
        <p:sp>
          <p:nvSpPr>
            <p:cNvPr id="28" name="四角形吹き出し 27">
              <a:extLst>
                <a:ext uri="{FF2B5EF4-FFF2-40B4-BE49-F238E27FC236}">
                  <a16:creationId xmlns:a16="http://schemas.microsoft.com/office/drawing/2014/main" id="{B2B7A4B7-B250-0B17-B8E8-65AA4718BE4B}"/>
                </a:ext>
              </a:extLst>
            </p:cNvPr>
            <p:cNvSpPr/>
            <p:nvPr/>
          </p:nvSpPr>
          <p:spPr>
            <a:xfrm>
              <a:off x="4655012" y="1929708"/>
              <a:ext cx="1558159" cy="695194"/>
            </a:xfrm>
            <a:prstGeom prst="wedgeRectCallout">
              <a:avLst>
                <a:gd name="adj1" fmla="val -37769"/>
                <a:gd name="adj2" fmla="val 72210"/>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テキスト ボックス 28">
              <a:extLst>
                <a:ext uri="{FF2B5EF4-FFF2-40B4-BE49-F238E27FC236}">
                  <a16:creationId xmlns:a16="http://schemas.microsoft.com/office/drawing/2014/main" id="{B264AF33-572B-8C4E-A33C-9F8D6620546A}"/>
                </a:ext>
              </a:extLst>
            </p:cNvPr>
            <p:cNvSpPr txBox="1"/>
            <p:nvPr/>
          </p:nvSpPr>
          <p:spPr>
            <a:xfrm>
              <a:off x="4828796" y="1986521"/>
              <a:ext cx="1210589" cy="584775"/>
            </a:xfrm>
            <a:prstGeom prst="rect">
              <a:avLst/>
            </a:prstGeom>
            <a:noFill/>
          </p:spPr>
          <p:txBody>
            <a:bodyPr wrap="none" rtlCol="0">
              <a:spAutoFit/>
            </a:bodyPr>
            <a:lstStyle/>
            <a:p>
              <a:pPr algn="ctr"/>
              <a:r>
                <a:rPr kumimoji="1" lang="ja-JP" altLang="en-US" sz="1600">
                  <a:solidFill>
                    <a:schemeClr val="bg1"/>
                  </a:solidFill>
                  <a:latin typeface="Meiryo" panose="020B0604030504040204" pitchFamily="34" charset="-128"/>
                  <a:ea typeface="Meiryo" panose="020B0604030504040204" pitchFamily="34" charset="-128"/>
                </a:rPr>
                <a:t>所有のない</a:t>
              </a:r>
              <a:endParaRPr kumimoji="1" lang="en-US" altLang="ja-JP" sz="1600" dirty="0">
                <a:solidFill>
                  <a:schemeClr val="bg1"/>
                </a:solidFill>
                <a:latin typeface="Meiryo" panose="020B0604030504040204" pitchFamily="34" charset="-128"/>
                <a:ea typeface="Meiryo" panose="020B0604030504040204" pitchFamily="34" charset="-128"/>
              </a:endParaRPr>
            </a:p>
            <a:p>
              <a:pPr algn="ctr"/>
              <a:r>
                <a:rPr kumimoji="1" lang="ja-JP" altLang="en-US" sz="1600">
                  <a:solidFill>
                    <a:schemeClr val="bg1"/>
                  </a:solidFill>
                  <a:latin typeface="Meiryo" panose="020B0604030504040204" pitchFamily="34" charset="-128"/>
                  <a:ea typeface="Meiryo" panose="020B0604030504040204" pitchFamily="34" charset="-128"/>
                </a:rPr>
                <a:t>社会の実現</a:t>
              </a:r>
            </a:p>
          </p:txBody>
        </p:sp>
      </p:grpSp>
      <p:sp>
        <p:nvSpPr>
          <p:cNvPr id="13" name="テキスト ボックス 12">
            <a:extLst>
              <a:ext uri="{FF2B5EF4-FFF2-40B4-BE49-F238E27FC236}">
                <a16:creationId xmlns:a16="http://schemas.microsoft.com/office/drawing/2014/main" id="{0695ABB1-4FE3-3EEB-4691-D94919E1F90E}"/>
              </a:ext>
            </a:extLst>
          </p:cNvPr>
          <p:cNvSpPr txBox="1"/>
          <p:nvPr/>
        </p:nvSpPr>
        <p:spPr>
          <a:xfrm>
            <a:off x="3325504" y="5952562"/>
            <a:ext cx="2492990" cy="400110"/>
          </a:xfrm>
          <a:prstGeom prst="rect">
            <a:avLst/>
          </a:prstGeom>
          <a:noFill/>
        </p:spPr>
        <p:txBody>
          <a:bodyPr wrap="none" rtlCol="0">
            <a:spAutoFit/>
          </a:bodyPr>
          <a:lstStyle/>
          <a:p>
            <a:pPr algn="ctr"/>
            <a:r>
              <a:rPr kumimoji="1" lang="ja-JP" altLang="en-US" sz="2000" b="1">
                <a:solidFill>
                  <a:schemeClr val="accent6">
                    <a:lumMod val="75000"/>
                  </a:schemeClr>
                </a:solidFill>
                <a:latin typeface="Meiryo" panose="020B0604030504040204" pitchFamily="34" charset="-128"/>
                <a:ea typeface="Meiryo" panose="020B0604030504040204" pitchFamily="34" charset="-128"/>
              </a:rPr>
              <a:t>現実世界を複製する</a:t>
            </a:r>
          </a:p>
        </p:txBody>
      </p:sp>
      <p:sp>
        <p:nvSpPr>
          <p:cNvPr id="32" name="テキスト ボックス 31">
            <a:extLst>
              <a:ext uri="{FF2B5EF4-FFF2-40B4-BE49-F238E27FC236}">
                <a16:creationId xmlns:a16="http://schemas.microsoft.com/office/drawing/2014/main" id="{BEB997B5-5A6B-B7C9-AF8B-5AF9202226D4}"/>
              </a:ext>
            </a:extLst>
          </p:cNvPr>
          <p:cNvSpPr txBox="1"/>
          <p:nvPr/>
        </p:nvSpPr>
        <p:spPr>
          <a:xfrm>
            <a:off x="3280277" y="1268709"/>
            <a:ext cx="2749471" cy="400110"/>
          </a:xfrm>
          <a:prstGeom prst="rect">
            <a:avLst/>
          </a:prstGeom>
          <a:noFill/>
        </p:spPr>
        <p:txBody>
          <a:bodyPr wrap="none" rtlCol="0">
            <a:spAutoFit/>
          </a:bodyPr>
          <a:lstStyle/>
          <a:p>
            <a:pPr algn="ctr"/>
            <a:r>
              <a:rPr kumimoji="1" lang="ja-JP" altLang="en-US" sz="2000" b="1">
                <a:solidFill>
                  <a:srgbClr val="7030A0"/>
                </a:solidFill>
                <a:latin typeface="Meiryo" panose="020B0604030504040204" pitchFamily="34" charset="-128"/>
                <a:ea typeface="Meiryo" panose="020B0604030504040204" pitchFamily="34" charset="-128"/>
              </a:rPr>
              <a:t>現実世界を最適化する</a:t>
            </a:r>
          </a:p>
        </p:txBody>
      </p:sp>
      <p:grpSp>
        <p:nvGrpSpPr>
          <p:cNvPr id="15" name="グループ化 14">
            <a:extLst>
              <a:ext uri="{FF2B5EF4-FFF2-40B4-BE49-F238E27FC236}">
                <a16:creationId xmlns:a16="http://schemas.microsoft.com/office/drawing/2014/main" id="{26B1BE26-4287-141D-3B94-131AAC8E6929}"/>
              </a:ext>
            </a:extLst>
          </p:cNvPr>
          <p:cNvGrpSpPr/>
          <p:nvPr/>
        </p:nvGrpSpPr>
        <p:grpSpPr>
          <a:xfrm>
            <a:off x="240391" y="4440397"/>
            <a:ext cx="1558159" cy="695194"/>
            <a:chOff x="4655012" y="1929708"/>
            <a:chExt cx="1558159" cy="695194"/>
          </a:xfrm>
        </p:grpSpPr>
        <p:sp>
          <p:nvSpPr>
            <p:cNvPr id="16" name="四角形吹き出し 15">
              <a:extLst>
                <a:ext uri="{FF2B5EF4-FFF2-40B4-BE49-F238E27FC236}">
                  <a16:creationId xmlns:a16="http://schemas.microsoft.com/office/drawing/2014/main" id="{2EACDA98-7ED1-3A75-F8D6-BB59EB5DBF37}"/>
                </a:ext>
              </a:extLst>
            </p:cNvPr>
            <p:cNvSpPr/>
            <p:nvPr/>
          </p:nvSpPr>
          <p:spPr>
            <a:xfrm>
              <a:off x="4655012" y="1929708"/>
              <a:ext cx="1558159" cy="695194"/>
            </a:xfrm>
            <a:prstGeom prst="wedgeRectCallout">
              <a:avLst>
                <a:gd name="adj1" fmla="val 34307"/>
                <a:gd name="adj2" fmla="val -78742"/>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 name="テキスト ボックス 16">
              <a:extLst>
                <a:ext uri="{FF2B5EF4-FFF2-40B4-BE49-F238E27FC236}">
                  <a16:creationId xmlns:a16="http://schemas.microsoft.com/office/drawing/2014/main" id="{B163E10D-F158-3395-F0AB-B800B5F10CE1}"/>
                </a:ext>
              </a:extLst>
            </p:cNvPr>
            <p:cNvSpPr txBox="1"/>
            <p:nvPr/>
          </p:nvSpPr>
          <p:spPr>
            <a:xfrm>
              <a:off x="4828799" y="1986521"/>
              <a:ext cx="1210588" cy="584775"/>
            </a:xfrm>
            <a:prstGeom prst="rect">
              <a:avLst/>
            </a:prstGeom>
            <a:noFill/>
          </p:spPr>
          <p:txBody>
            <a:bodyPr wrap="none" rtlCol="0">
              <a:spAutoFit/>
            </a:bodyPr>
            <a:lstStyle/>
            <a:p>
              <a:pPr algn="ctr"/>
              <a:r>
                <a:rPr kumimoji="1" lang="ja-JP" altLang="en-US" sz="1600">
                  <a:solidFill>
                    <a:schemeClr val="bg1"/>
                  </a:solidFill>
                  <a:latin typeface="Meiryo" panose="020B0604030504040204" pitchFamily="34" charset="-128"/>
                  <a:ea typeface="Meiryo" panose="020B0604030504040204" pitchFamily="34" charset="-128"/>
                </a:rPr>
                <a:t>効率的な</a:t>
              </a:r>
              <a:endParaRPr kumimoji="1" lang="en-US" altLang="ja-JP" sz="1600" dirty="0">
                <a:solidFill>
                  <a:schemeClr val="bg1"/>
                </a:solidFill>
                <a:latin typeface="Meiryo" panose="020B0604030504040204" pitchFamily="34" charset="-128"/>
                <a:ea typeface="Meiryo" panose="020B0604030504040204" pitchFamily="34" charset="-128"/>
              </a:endParaRPr>
            </a:p>
            <a:p>
              <a:pPr algn="ctr"/>
              <a:r>
                <a:rPr kumimoji="1" lang="ja-JP" altLang="en-US" sz="1600">
                  <a:solidFill>
                    <a:schemeClr val="bg1"/>
                  </a:solidFill>
                  <a:latin typeface="Meiryo" panose="020B0604030504040204" pitchFamily="34" charset="-128"/>
                  <a:ea typeface="Meiryo" panose="020B0604030504040204" pitchFamily="34" charset="-128"/>
                </a:rPr>
                <a:t>社会の実現</a:t>
              </a:r>
            </a:p>
          </p:txBody>
        </p:sp>
      </p:grpSp>
    </p:spTree>
    <p:extLst>
      <p:ext uri="{BB962C8B-B14F-4D97-AF65-F5344CB8AC3E}">
        <p14:creationId xmlns:p14="http://schemas.microsoft.com/office/powerpoint/2010/main" val="3833740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fltVal val="0"/>
                                          </p:val>
                                        </p:tav>
                                        <p:tav tm="100000">
                                          <p:val>
                                            <p:strVal val="#ppt_w"/>
                                          </p:val>
                                        </p:tav>
                                      </p:tavLst>
                                    </p:anim>
                                    <p:anim calcmode="lin" valueType="num">
                                      <p:cBhvr>
                                        <p:cTn id="12" dur="500" fill="hold"/>
                                        <p:tgtEl>
                                          <p:spTgt spid="13"/>
                                        </p:tgtEl>
                                        <p:attrNameLst>
                                          <p:attrName>ppt_h</p:attrName>
                                        </p:attrNameLst>
                                      </p:cBhvr>
                                      <p:tavLst>
                                        <p:tav tm="0">
                                          <p:val>
                                            <p:fltVal val="0"/>
                                          </p:val>
                                        </p:tav>
                                        <p:tav tm="100000">
                                          <p:val>
                                            <p:strVal val="#ppt_h"/>
                                          </p:val>
                                        </p:tav>
                                      </p:tavLst>
                                    </p:anim>
                                    <p:animEffect transition="in" filter="fade">
                                      <p:cBhvr>
                                        <p:cTn id="13" dur="500"/>
                                        <p:tgtEl>
                                          <p:spTgt spid="13"/>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2" fill="hold" grpId="0" nodeType="clickEffect">
                                  <p:stCondLst>
                                    <p:cond delay="0"/>
                                  </p:stCondLst>
                                  <p:childTnLst>
                                    <p:set>
                                      <p:cBhvr>
                                        <p:cTn id="17" dur="1" fill="hold">
                                          <p:stCondLst>
                                            <p:cond delay="0"/>
                                          </p:stCondLst>
                                        </p:cTn>
                                        <p:tgtEl>
                                          <p:spTgt spid="27"/>
                                        </p:tgtEl>
                                        <p:attrNameLst>
                                          <p:attrName>style.visibility</p:attrName>
                                        </p:attrNameLst>
                                      </p:cBhvr>
                                      <p:to>
                                        <p:strVal val="visible"/>
                                      </p:to>
                                    </p:set>
                                    <p:animEffect transition="in" filter="wipe(right)">
                                      <p:cBhvr>
                                        <p:cTn id="18" dur="500"/>
                                        <p:tgtEl>
                                          <p:spTgt spid="27"/>
                                        </p:tgtEl>
                                      </p:cBhvr>
                                    </p:animEffect>
                                  </p:childTnLst>
                                </p:cTn>
                              </p:par>
                            </p:childTnLst>
                          </p:cTn>
                        </p:par>
                        <p:par>
                          <p:cTn id="19" fill="hold">
                            <p:stCondLst>
                              <p:cond delay="500"/>
                            </p:stCondLst>
                            <p:childTnLst>
                              <p:par>
                                <p:cTn id="20" presetID="22" presetClass="entr" presetSubtype="2" fill="hold"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wipe(right)">
                                      <p:cBhvr>
                                        <p:cTn id="22" dur="500"/>
                                        <p:tgtEl>
                                          <p:spTgt spid="11"/>
                                        </p:tgtEl>
                                      </p:cBhvr>
                                    </p:animEffect>
                                  </p:childTnLst>
                                </p:cTn>
                              </p:par>
                            </p:childTnLst>
                          </p:cTn>
                        </p:par>
                        <p:par>
                          <p:cTn id="23" fill="hold">
                            <p:stCondLst>
                              <p:cond delay="1000"/>
                            </p:stCondLst>
                            <p:childTnLst>
                              <p:par>
                                <p:cTn id="24" presetID="53" presetClass="entr" presetSubtype="16" fill="hold" grpId="0" nodeType="afterEffect">
                                  <p:stCondLst>
                                    <p:cond delay="0"/>
                                  </p:stCondLst>
                                  <p:childTnLst>
                                    <p:set>
                                      <p:cBhvr>
                                        <p:cTn id="25" dur="1" fill="hold">
                                          <p:stCondLst>
                                            <p:cond delay="0"/>
                                          </p:stCondLst>
                                        </p:cTn>
                                        <p:tgtEl>
                                          <p:spTgt spid="32"/>
                                        </p:tgtEl>
                                        <p:attrNameLst>
                                          <p:attrName>style.visibility</p:attrName>
                                        </p:attrNameLst>
                                      </p:cBhvr>
                                      <p:to>
                                        <p:strVal val="visible"/>
                                      </p:to>
                                    </p:set>
                                    <p:anim calcmode="lin" valueType="num">
                                      <p:cBhvr>
                                        <p:cTn id="26" dur="500" fill="hold"/>
                                        <p:tgtEl>
                                          <p:spTgt spid="32"/>
                                        </p:tgtEl>
                                        <p:attrNameLst>
                                          <p:attrName>ppt_w</p:attrName>
                                        </p:attrNameLst>
                                      </p:cBhvr>
                                      <p:tavLst>
                                        <p:tav tm="0">
                                          <p:val>
                                            <p:fltVal val="0"/>
                                          </p:val>
                                        </p:tav>
                                        <p:tav tm="100000">
                                          <p:val>
                                            <p:strVal val="#ppt_w"/>
                                          </p:val>
                                        </p:tav>
                                      </p:tavLst>
                                    </p:anim>
                                    <p:anim calcmode="lin" valueType="num">
                                      <p:cBhvr>
                                        <p:cTn id="27" dur="500" fill="hold"/>
                                        <p:tgtEl>
                                          <p:spTgt spid="32"/>
                                        </p:tgtEl>
                                        <p:attrNameLst>
                                          <p:attrName>ppt_h</p:attrName>
                                        </p:attrNameLst>
                                      </p:cBhvr>
                                      <p:tavLst>
                                        <p:tav tm="0">
                                          <p:val>
                                            <p:fltVal val="0"/>
                                          </p:val>
                                        </p:tav>
                                        <p:tav tm="100000">
                                          <p:val>
                                            <p:strVal val="#ppt_h"/>
                                          </p:val>
                                        </p:tav>
                                      </p:tavLst>
                                    </p:anim>
                                    <p:animEffect transition="in" filter="fade">
                                      <p:cBhvr>
                                        <p:cTn id="28" dur="500"/>
                                        <p:tgtEl>
                                          <p:spTgt spid="32"/>
                                        </p:tgtEl>
                                      </p:cBhvr>
                                    </p:animEffect>
                                  </p:childTnLst>
                                </p:cTn>
                              </p:par>
                            </p:childTnLst>
                          </p:cTn>
                        </p:par>
                        <p:par>
                          <p:cTn id="29" fill="hold">
                            <p:stCondLst>
                              <p:cond delay="1500"/>
                            </p:stCondLst>
                            <p:childTnLst>
                              <p:par>
                                <p:cTn id="30" presetID="22" presetClass="entr" presetSubtype="2" fill="hold" nodeType="after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right)">
                                      <p:cBhvr>
                                        <p:cTn id="3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7" grpId="0" animBg="1"/>
      <p:bldP spid="13" grpId="0"/>
      <p:bldP spid="32"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正方形/長方形 52"/>
          <p:cNvSpPr/>
          <p:nvPr/>
        </p:nvSpPr>
        <p:spPr>
          <a:xfrm>
            <a:off x="312615" y="827128"/>
            <a:ext cx="8525282" cy="5737795"/>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正方形/長方形 3"/>
          <p:cNvSpPr/>
          <p:nvPr/>
        </p:nvSpPr>
        <p:spPr>
          <a:xfrm>
            <a:off x="434049" y="918773"/>
            <a:ext cx="8272728" cy="2388867"/>
          </a:xfrm>
          <a:prstGeom prst="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2" name="タイトル 1"/>
          <p:cNvSpPr>
            <a:spLocks noGrp="1"/>
          </p:cNvSpPr>
          <p:nvPr>
            <p:ph type="title"/>
          </p:nvPr>
        </p:nvSpPr>
        <p:spPr/>
        <p:txBody>
          <a:bodyPr/>
          <a:lstStyle/>
          <a:p>
            <a:r>
              <a:rPr lang="ja-JP" altLang="en-US"/>
              <a:t>デジタルツイン：現実世界の最適化</a:t>
            </a:r>
            <a:endParaRPr kumimoji="1" lang="ja-JP" altLang="en-US" dirty="0"/>
          </a:p>
        </p:txBody>
      </p:sp>
      <p:sp>
        <p:nvSpPr>
          <p:cNvPr id="5" name="正方形/長方形 4"/>
          <p:cNvSpPr/>
          <p:nvPr/>
        </p:nvSpPr>
        <p:spPr>
          <a:xfrm>
            <a:off x="434049" y="4094339"/>
            <a:ext cx="8272728" cy="2388867"/>
          </a:xfrm>
          <a:prstGeom prst="rect">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 name="テキスト ボックス 49"/>
          <p:cNvSpPr txBox="1"/>
          <p:nvPr/>
        </p:nvSpPr>
        <p:spPr>
          <a:xfrm>
            <a:off x="670792" y="1864328"/>
            <a:ext cx="1210588" cy="584776"/>
          </a:xfrm>
          <a:prstGeom prst="rect">
            <a:avLst/>
          </a:prstGeom>
          <a:noFill/>
        </p:spPr>
        <p:txBody>
          <a:bodyPr wrap="none" rtlCol="0">
            <a:spAutoFit/>
          </a:bodyPr>
          <a:lstStyle/>
          <a:p>
            <a:pPr algn="ctr"/>
            <a:r>
              <a:rPr lang="ja-JP" altLang="en-US" sz="2000" dirty="0">
                <a:solidFill>
                  <a:srgbClr val="0000FF"/>
                </a:solidFill>
              </a:rPr>
              <a:t>電脳世界</a:t>
            </a:r>
            <a:endParaRPr lang="en-US" altLang="ja-JP" sz="2000" dirty="0">
              <a:solidFill>
                <a:srgbClr val="0000FF"/>
              </a:solidFill>
            </a:endParaRPr>
          </a:p>
          <a:p>
            <a:pPr algn="ctr"/>
            <a:r>
              <a:rPr lang="ja-JP" altLang="en-US" sz="1200" dirty="0">
                <a:solidFill>
                  <a:srgbClr val="0000FF"/>
                </a:solidFill>
              </a:rPr>
              <a:t>（</a:t>
            </a:r>
            <a:r>
              <a:rPr lang="en-US" altLang="ja-JP" sz="1200" dirty="0">
                <a:solidFill>
                  <a:srgbClr val="0000FF"/>
                </a:solidFill>
              </a:rPr>
              <a:t>Cyber World</a:t>
            </a:r>
            <a:r>
              <a:rPr lang="ja-JP" altLang="en-US" sz="1200" dirty="0">
                <a:solidFill>
                  <a:srgbClr val="0000FF"/>
                </a:solidFill>
              </a:rPr>
              <a:t>）</a:t>
            </a:r>
            <a:endParaRPr kumimoji="1" lang="ja-JP" altLang="en-US" sz="1200" dirty="0">
              <a:solidFill>
                <a:srgbClr val="0000FF"/>
              </a:solidFill>
            </a:endParaRPr>
          </a:p>
        </p:txBody>
      </p:sp>
      <p:sp>
        <p:nvSpPr>
          <p:cNvPr id="52" name="テキスト ボックス 51"/>
          <p:cNvSpPr txBox="1"/>
          <p:nvPr/>
        </p:nvSpPr>
        <p:spPr>
          <a:xfrm>
            <a:off x="649001" y="5023769"/>
            <a:ext cx="1260832" cy="584776"/>
          </a:xfrm>
          <a:prstGeom prst="rect">
            <a:avLst/>
          </a:prstGeom>
          <a:noFill/>
        </p:spPr>
        <p:txBody>
          <a:bodyPr wrap="none" rtlCol="0">
            <a:spAutoFit/>
          </a:bodyPr>
          <a:lstStyle/>
          <a:p>
            <a:pPr algn="ctr"/>
            <a:r>
              <a:rPr kumimoji="1" lang="ja-JP" altLang="en-US" sz="2000" dirty="0">
                <a:solidFill>
                  <a:srgbClr val="008000"/>
                </a:solidFill>
              </a:rPr>
              <a:t>現実世界</a:t>
            </a:r>
            <a:endParaRPr kumimoji="1" lang="en-US" altLang="ja-JP" sz="2000" dirty="0">
              <a:solidFill>
                <a:srgbClr val="008000"/>
              </a:solidFill>
            </a:endParaRPr>
          </a:p>
          <a:p>
            <a:pPr algn="ctr"/>
            <a:r>
              <a:rPr kumimoji="1" lang="ja-JP" altLang="en-US" sz="1200" dirty="0">
                <a:solidFill>
                  <a:srgbClr val="008000"/>
                </a:solidFill>
              </a:rPr>
              <a:t>（</a:t>
            </a:r>
            <a:r>
              <a:rPr kumimoji="1" lang="en-US" altLang="ja-JP" sz="1200" dirty="0">
                <a:solidFill>
                  <a:srgbClr val="008000"/>
                </a:solidFill>
              </a:rPr>
              <a:t>Physical World</a:t>
            </a:r>
            <a:r>
              <a:rPr kumimoji="1" lang="ja-JP" altLang="en-US" sz="1200" dirty="0">
                <a:solidFill>
                  <a:srgbClr val="008000"/>
                </a:solidFill>
              </a:rPr>
              <a:t>）</a:t>
            </a:r>
          </a:p>
        </p:txBody>
      </p:sp>
      <p:sp>
        <p:nvSpPr>
          <p:cNvPr id="54" name="テキスト ボックス 53"/>
          <p:cNvSpPr txBox="1"/>
          <p:nvPr/>
        </p:nvSpPr>
        <p:spPr>
          <a:xfrm>
            <a:off x="411504" y="3497707"/>
            <a:ext cx="2488245" cy="400110"/>
          </a:xfrm>
          <a:prstGeom prst="rect">
            <a:avLst/>
          </a:prstGeom>
          <a:noFill/>
        </p:spPr>
        <p:txBody>
          <a:bodyPr wrap="none" rtlCol="0">
            <a:spAutoFit/>
          </a:bodyPr>
          <a:lstStyle/>
          <a:p>
            <a:pPr algn="r"/>
            <a:r>
              <a:rPr kumimoji="1" lang="en-US" altLang="ja-JP" sz="2000" dirty="0">
                <a:solidFill>
                  <a:schemeClr val="bg1"/>
                </a:solidFill>
              </a:rPr>
              <a:t>Cyber-Physical System</a:t>
            </a:r>
            <a:endParaRPr kumimoji="1" lang="ja-JP" altLang="en-US" sz="2000" dirty="0">
              <a:solidFill>
                <a:schemeClr val="bg1"/>
              </a:solidFill>
            </a:endParaRPr>
          </a:p>
        </p:txBody>
      </p:sp>
      <p:sp>
        <p:nvSpPr>
          <p:cNvPr id="69" name="角丸四角形 68"/>
          <p:cNvSpPr/>
          <p:nvPr/>
        </p:nvSpPr>
        <p:spPr bwMode="auto">
          <a:xfrm>
            <a:off x="4935789" y="5010476"/>
            <a:ext cx="936104" cy="216024"/>
          </a:xfrm>
          <a:prstGeom prst="roundRect">
            <a:avLst>
              <a:gd name="adj" fmla="val 0"/>
            </a:avLst>
          </a:prstGeom>
          <a:solidFill>
            <a:schemeClr val="accent5">
              <a:lumMod val="75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dirty="0">
                <a:ln>
                  <a:noFill/>
                </a:ln>
                <a:solidFill>
                  <a:srgbClr val="FFFFFF"/>
                </a:solidFill>
                <a:effectLst/>
                <a:latin typeface="+mn-lt"/>
                <a:ea typeface="+mn-ea"/>
              </a:rPr>
              <a:t>スマートフォン</a:t>
            </a:r>
          </a:p>
        </p:txBody>
      </p:sp>
      <p:sp>
        <p:nvSpPr>
          <p:cNvPr id="70" name="角丸四角形 69"/>
          <p:cNvSpPr/>
          <p:nvPr/>
        </p:nvSpPr>
        <p:spPr bwMode="auto">
          <a:xfrm>
            <a:off x="2699792" y="5010476"/>
            <a:ext cx="936104" cy="216024"/>
          </a:xfrm>
          <a:prstGeom prst="roundRect">
            <a:avLst>
              <a:gd name="adj" fmla="val 0"/>
            </a:avLst>
          </a:prstGeom>
          <a:solidFill>
            <a:schemeClr val="accent5">
              <a:lumMod val="75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dirty="0">
                <a:ln>
                  <a:noFill/>
                </a:ln>
                <a:solidFill>
                  <a:srgbClr val="FFFFFF"/>
                </a:solidFill>
                <a:effectLst/>
                <a:latin typeface="+mn-lt"/>
                <a:ea typeface="+mn-ea"/>
              </a:rPr>
              <a:t>自動車</a:t>
            </a:r>
          </a:p>
        </p:txBody>
      </p:sp>
      <p:sp>
        <p:nvSpPr>
          <p:cNvPr id="71" name="角丸四角形 70"/>
          <p:cNvSpPr/>
          <p:nvPr/>
        </p:nvSpPr>
        <p:spPr bwMode="auto">
          <a:xfrm>
            <a:off x="6051913" y="5010476"/>
            <a:ext cx="936104" cy="216024"/>
          </a:xfrm>
          <a:prstGeom prst="roundRect">
            <a:avLst>
              <a:gd name="adj" fmla="val 0"/>
            </a:avLst>
          </a:prstGeom>
          <a:solidFill>
            <a:schemeClr val="accent5">
              <a:lumMod val="75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dirty="0">
                <a:ln>
                  <a:noFill/>
                </a:ln>
                <a:solidFill>
                  <a:srgbClr val="FFFFFF"/>
                </a:solidFill>
                <a:effectLst/>
                <a:latin typeface="+mn-lt"/>
                <a:ea typeface="+mn-ea"/>
              </a:rPr>
              <a:t>ウェアラブル</a:t>
            </a:r>
          </a:p>
        </p:txBody>
      </p:sp>
      <p:sp>
        <p:nvSpPr>
          <p:cNvPr id="72" name="角丸四角形 71"/>
          <p:cNvSpPr/>
          <p:nvPr/>
        </p:nvSpPr>
        <p:spPr bwMode="auto">
          <a:xfrm>
            <a:off x="7204041" y="5010476"/>
            <a:ext cx="936104" cy="216024"/>
          </a:xfrm>
          <a:prstGeom prst="roundRect">
            <a:avLst>
              <a:gd name="adj" fmla="val 0"/>
            </a:avLst>
          </a:prstGeom>
          <a:solidFill>
            <a:schemeClr val="accent5">
              <a:lumMod val="75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dirty="0">
                <a:ln>
                  <a:noFill/>
                </a:ln>
                <a:solidFill>
                  <a:srgbClr val="FFFFFF"/>
                </a:solidFill>
                <a:effectLst/>
                <a:latin typeface="+mn-lt"/>
                <a:ea typeface="+mn-ea"/>
              </a:rPr>
              <a:t>家電</a:t>
            </a:r>
          </a:p>
        </p:txBody>
      </p:sp>
      <p:sp>
        <p:nvSpPr>
          <p:cNvPr id="73" name="角丸四角形 72"/>
          <p:cNvSpPr/>
          <p:nvPr/>
        </p:nvSpPr>
        <p:spPr bwMode="auto">
          <a:xfrm>
            <a:off x="3851920" y="5010476"/>
            <a:ext cx="936104" cy="216024"/>
          </a:xfrm>
          <a:prstGeom prst="roundRect">
            <a:avLst>
              <a:gd name="adj" fmla="val 0"/>
            </a:avLst>
          </a:prstGeom>
          <a:solidFill>
            <a:schemeClr val="accent5">
              <a:lumMod val="75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dirty="0">
                <a:ln>
                  <a:noFill/>
                </a:ln>
                <a:solidFill>
                  <a:srgbClr val="FFFFFF"/>
                </a:solidFill>
                <a:effectLst/>
                <a:latin typeface="+mn-lt"/>
                <a:ea typeface="+mn-ea"/>
              </a:rPr>
              <a:t>スマートメーター</a:t>
            </a:r>
          </a:p>
        </p:txBody>
      </p:sp>
      <p:grpSp>
        <p:nvGrpSpPr>
          <p:cNvPr id="77" name="図形グループ 76"/>
          <p:cNvGrpSpPr/>
          <p:nvPr/>
        </p:nvGrpSpPr>
        <p:grpSpPr>
          <a:xfrm>
            <a:off x="6166430" y="4554217"/>
            <a:ext cx="161020" cy="300733"/>
            <a:chOff x="5118100" y="4941610"/>
            <a:chExt cx="190500" cy="405090"/>
          </a:xfrm>
        </p:grpSpPr>
        <p:sp>
          <p:nvSpPr>
            <p:cNvPr id="101" name="正方形/長方形 100"/>
            <p:cNvSpPr/>
            <p:nvPr/>
          </p:nvSpPr>
          <p:spPr>
            <a:xfrm>
              <a:off x="5156200" y="4941610"/>
              <a:ext cx="107950" cy="84418"/>
            </a:xfrm>
            <a:prstGeom prst="rect">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5" name="正方形/長方形 114"/>
            <p:cNvSpPr/>
            <p:nvPr/>
          </p:nvSpPr>
          <p:spPr>
            <a:xfrm>
              <a:off x="5156200" y="5184777"/>
              <a:ext cx="107950" cy="161923"/>
            </a:xfrm>
            <a:prstGeom prst="rect">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6" name="角丸四角形 115"/>
            <p:cNvSpPr/>
            <p:nvPr/>
          </p:nvSpPr>
          <p:spPr>
            <a:xfrm>
              <a:off x="5118100" y="5026028"/>
              <a:ext cx="190500" cy="158750"/>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17" name="図形グループ 116"/>
          <p:cNvGrpSpPr/>
          <p:nvPr/>
        </p:nvGrpSpPr>
        <p:grpSpPr>
          <a:xfrm>
            <a:off x="6432141" y="4635606"/>
            <a:ext cx="441102" cy="177800"/>
            <a:chOff x="4715098" y="3962400"/>
            <a:chExt cx="441102" cy="177800"/>
          </a:xfrm>
        </p:grpSpPr>
        <p:sp>
          <p:nvSpPr>
            <p:cNvPr id="118" name="角丸四角形 117"/>
            <p:cNvSpPr/>
            <p:nvPr/>
          </p:nvSpPr>
          <p:spPr>
            <a:xfrm>
              <a:off x="4715098" y="3962400"/>
              <a:ext cx="441102" cy="58091"/>
            </a:xfrm>
            <a:prstGeom prst="roundRect">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9" name="角丸四角形 118"/>
            <p:cNvSpPr/>
            <p:nvPr/>
          </p:nvSpPr>
          <p:spPr>
            <a:xfrm>
              <a:off x="4735624" y="4019550"/>
              <a:ext cx="168051" cy="120650"/>
            </a:xfrm>
            <a:prstGeom prst="roundRect">
              <a:avLst/>
            </a:prstGeom>
            <a:solidFill>
              <a:schemeClr val="bg1"/>
            </a:solidFill>
            <a:ln>
              <a:solidFill>
                <a:srgbClr val="000000"/>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0" name="角丸四角形 119"/>
            <p:cNvSpPr/>
            <p:nvPr/>
          </p:nvSpPr>
          <p:spPr>
            <a:xfrm>
              <a:off x="4950049" y="4019550"/>
              <a:ext cx="168051" cy="120650"/>
            </a:xfrm>
            <a:prstGeom prst="roundRect">
              <a:avLst/>
            </a:prstGeom>
            <a:solidFill>
              <a:schemeClr val="bg1"/>
            </a:solidFill>
            <a:ln>
              <a:solidFill>
                <a:srgbClr val="000000"/>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21" name="図形グループ 120"/>
          <p:cNvGrpSpPr/>
          <p:nvPr/>
        </p:nvGrpSpPr>
        <p:grpSpPr>
          <a:xfrm>
            <a:off x="5022469" y="4340993"/>
            <a:ext cx="679541" cy="593816"/>
            <a:chOff x="-62676" y="3965594"/>
            <a:chExt cx="679541" cy="593816"/>
          </a:xfrm>
        </p:grpSpPr>
        <p:sp>
          <p:nvSpPr>
            <p:cNvPr id="122" name="角丸四角形 121"/>
            <p:cNvSpPr/>
            <p:nvPr/>
          </p:nvSpPr>
          <p:spPr>
            <a:xfrm>
              <a:off x="-37276" y="4051300"/>
              <a:ext cx="627392" cy="489060"/>
            </a:xfrm>
            <a:prstGeom prst="roundRect">
              <a:avLst/>
            </a:prstGeom>
            <a:solidFill>
              <a:srgbClr val="FFFF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23" name="図 122"/>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62676" y="3965594"/>
              <a:ext cx="679541" cy="593816"/>
            </a:xfrm>
            <a:prstGeom prst="rect">
              <a:avLst/>
            </a:prstGeom>
          </p:spPr>
        </p:pic>
      </p:grpSp>
      <p:grpSp>
        <p:nvGrpSpPr>
          <p:cNvPr id="124" name="図形グループ 123"/>
          <p:cNvGrpSpPr/>
          <p:nvPr/>
        </p:nvGrpSpPr>
        <p:grpSpPr>
          <a:xfrm>
            <a:off x="5509487" y="4460010"/>
            <a:ext cx="341289" cy="550466"/>
            <a:chOff x="1140657" y="4229811"/>
            <a:chExt cx="341289" cy="550466"/>
          </a:xfrm>
        </p:grpSpPr>
        <p:sp>
          <p:nvSpPr>
            <p:cNvPr id="125" name="角丸四角形 124"/>
            <p:cNvSpPr/>
            <p:nvPr/>
          </p:nvSpPr>
          <p:spPr>
            <a:xfrm flipH="1">
              <a:off x="1170206" y="4324018"/>
              <a:ext cx="264893" cy="394032"/>
            </a:xfrm>
            <a:prstGeom prst="round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26" name="図 125"/>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140657" y="4229811"/>
              <a:ext cx="341289" cy="550466"/>
            </a:xfrm>
            <a:prstGeom prst="rect">
              <a:avLst/>
            </a:prstGeom>
          </p:spPr>
        </p:pic>
      </p:grpSp>
      <p:pic>
        <p:nvPicPr>
          <p:cNvPr id="127" name="図 126" descr="imgres.jpg"/>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769642" y="4406852"/>
            <a:ext cx="792088" cy="543647"/>
          </a:xfrm>
          <a:prstGeom prst="rect">
            <a:avLst/>
          </a:prstGeom>
        </p:spPr>
      </p:pic>
      <p:grpSp>
        <p:nvGrpSpPr>
          <p:cNvPr id="128" name="図形グループ 127"/>
          <p:cNvGrpSpPr/>
          <p:nvPr/>
        </p:nvGrpSpPr>
        <p:grpSpPr>
          <a:xfrm>
            <a:off x="4108636" y="4406852"/>
            <a:ext cx="499492" cy="545661"/>
            <a:chOff x="4000500" y="1182650"/>
            <a:chExt cx="499492" cy="545661"/>
          </a:xfrm>
        </p:grpSpPr>
        <p:sp>
          <p:nvSpPr>
            <p:cNvPr id="129" name="角丸四角形 128"/>
            <p:cNvSpPr/>
            <p:nvPr/>
          </p:nvSpPr>
          <p:spPr>
            <a:xfrm>
              <a:off x="4000500" y="1182650"/>
              <a:ext cx="499492" cy="545661"/>
            </a:xfrm>
            <a:prstGeom prst="roundRect">
              <a:avLst>
                <a:gd name="adj" fmla="val 10310"/>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0" name="正方形/長方形 129"/>
            <p:cNvSpPr/>
            <p:nvPr/>
          </p:nvSpPr>
          <p:spPr>
            <a:xfrm>
              <a:off x="4070350" y="1234549"/>
              <a:ext cx="368300" cy="283127"/>
            </a:xfrm>
            <a:prstGeom prst="rect">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a:solidFill>
                    <a:srgbClr val="FFFFFF"/>
                  </a:solidFill>
                  <a:latin typeface="ＭＳ Ｐゴシック"/>
                  <a:ea typeface="ＭＳ Ｐゴシック"/>
                  <a:cs typeface="ＭＳ Ｐゴシック"/>
                </a:rPr>
                <a:t>263</a:t>
              </a:r>
            </a:p>
            <a:p>
              <a:pPr algn="ctr"/>
              <a:r>
                <a:rPr kumimoji="1" lang="en-US" altLang="ja-JP" sz="800" dirty="0">
                  <a:solidFill>
                    <a:srgbClr val="FFFFFF"/>
                  </a:solidFill>
                  <a:latin typeface="ＭＳ Ｐゴシック"/>
                  <a:ea typeface="ＭＳ Ｐゴシック"/>
                  <a:cs typeface="ＭＳ Ｐゴシック"/>
                </a:rPr>
                <a:t>Kw</a:t>
              </a:r>
              <a:endParaRPr kumimoji="1" lang="ja-JP" altLang="en-US" sz="800" dirty="0">
                <a:solidFill>
                  <a:srgbClr val="FFFFFF"/>
                </a:solidFill>
                <a:latin typeface="ＭＳ Ｐゴシック"/>
                <a:ea typeface="ＭＳ Ｐゴシック"/>
                <a:cs typeface="ＭＳ Ｐゴシック"/>
              </a:endParaRPr>
            </a:p>
          </p:txBody>
        </p:sp>
        <p:sp>
          <p:nvSpPr>
            <p:cNvPr id="131" name="テキスト ボックス 130"/>
            <p:cNvSpPr txBox="1"/>
            <p:nvPr/>
          </p:nvSpPr>
          <p:spPr>
            <a:xfrm>
              <a:off x="4000500" y="1511573"/>
              <a:ext cx="497352" cy="215444"/>
            </a:xfrm>
            <a:prstGeom prst="rect">
              <a:avLst/>
            </a:prstGeom>
            <a:noFill/>
          </p:spPr>
          <p:txBody>
            <a:bodyPr wrap="none" rtlCol="0">
              <a:spAutoFit/>
            </a:bodyPr>
            <a:lstStyle/>
            <a:p>
              <a:pPr algn="ctr"/>
              <a:r>
                <a:rPr kumimoji="1" lang="en-US" altLang="ja-JP" sz="800" dirty="0">
                  <a:solidFill>
                    <a:schemeClr val="bg1"/>
                  </a:solidFill>
                </a:rPr>
                <a:t>○×</a:t>
              </a:r>
              <a:r>
                <a:rPr kumimoji="1" lang="ja-JP" altLang="en-US" sz="800" dirty="0">
                  <a:solidFill>
                    <a:schemeClr val="bg1"/>
                  </a:solidFill>
                </a:rPr>
                <a:t>電力</a:t>
              </a:r>
            </a:p>
          </p:txBody>
        </p:sp>
      </p:grpSp>
      <p:grpSp>
        <p:nvGrpSpPr>
          <p:cNvPr id="132" name="図形グループ 131"/>
          <p:cNvGrpSpPr/>
          <p:nvPr/>
        </p:nvGrpSpPr>
        <p:grpSpPr>
          <a:xfrm>
            <a:off x="7204041" y="4406852"/>
            <a:ext cx="499492" cy="545661"/>
            <a:chOff x="6373788" y="4940591"/>
            <a:chExt cx="499492" cy="545661"/>
          </a:xfrm>
        </p:grpSpPr>
        <p:sp>
          <p:nvSpPr>
            <p:cNvPr id="133" name="角丸四角形 132"/>
            <p:cNvSpPr/>
            <p:nvPr/>
          </p:nvSpPr>
          <p:spPr>
            <a:xfrm>
              <a:off x="6373788" y="4940591"/>
              <a:ext cx="499492" cy="545661"/>
            </a:xfrm>
            <a:prstGeom prst="roundRect">
              <a:avLst>
                <a:gd name="adj" fmla="val 10310"/>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4" name="円/楕円 133"/>
            <p:cNvSpPr/>
            <p:nvPr/>
          </p:nvSpPr>
          <p:spPr>
            <a:xfrm>
              <a:off x="6461324" y="5001223"/>
              <a:ext cx="328940" cy="334540"/>
            </a:xfrm>
            <a:prstGeom prst="ellipse">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5" name="角丸四角形 134"/>
            <p:cNvSpPr/>
            <p:nvPr/>
          </p:nvSpPr>
          <p:spPr>
            <a:xfrm>
              <a:off x="6517804" y="5068906"/>
              <a:ext cx="45719" cy="197839"/>
            </a:xfrm>
            <a:prstGeom prst="roundRect">
              <a:avLst>
                <a:gd name="adj" fmla="val 10310"/>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36" name="図形グループ 135"/>
          <p:cNvGrpSpPr/>
          <p:nvPr/>
        </p:nvGrpSpPr>
        <p:grpSpPr>
          <a:xfrm>
            <a:off x="7635841" y="4470352"/>
            <a:ext cx="499492" cy="445407"/>
            <a:chOff x="6805588" y="5004091"/>
            <a:chExt cx="499492" cy="445407"/>
          </a:xfrm>
        </p:grpSpPr>
        <p:sp>
          <p:nvSpPr>
            <p:cNvPr id="137" name="台形 136"/>
            <p:cNvSpPr/>
            <p:nvPr/>
          </p:nvSpPr>
          <p:spPr>
            <a:xfrm>
              <a:off x="6945288" y="5350626"/>
              <a:ext cx="214536" cy="98872"/>
            </a:xfrm>
            <a:prstGeom prst="trapezoid">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8" name="角丸四角形 137"/>
            <p:cNvSpPr/>
            <p:nvPr/>
          </p:nvSpPr>
          <p:spPr>
            <a:xfrm>
              <a:off x="6805588" y="5004091"/>
              <a:ext cx="499492" cy="365585"/>
            </a:xfrm>
            <a:prstGeom prst="roundRect">
              <a:avLst>
                <a:gd name="adj" fmla="val 10310"/>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9" name="角丸四角形 138"/>
            <p:cNvSpPr/>
            <p:nvPr/>
          </p:nvSpPr>
          <p:spPr>
            <a:xfrm>
              <a:off x="6856388" y="5049640"/>
              <a:ext cx="400844" cy="275990"/>
            </a:xfrm>
            <a:prstGeom prst="roundRect">
              <a:avLst>
                <a:gd name="adj" fmla="val 10310"/>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140" name="角丸四角形 139"/>
          <p:cNvSpPr/>
          <p:nvPr/>
        </p:nvSpPr>
        <p:spPr bwMode="auto">
          <a:xfrm>
            <a:off x="2699792" y="5355545"/>
            <a:ext cx="5435541" cy="216024"/>
          </a:xfrm>
          <a:prstGeom prst="roundRect">
            <a:avLst>
              <a:gd name="adj" fmla="val 0"/>
            </a:avLst>
          </a:prstGeom>
          <a:solidFill>
            <a:srgbClr val="3366FF"/>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a:ln>
                  <a:noFill/>
                </a:ln>
                <a:solidFill>
                  <a:srgbClr val="FFFFFF"/>
                </a:solidFill>
                <a:effectLst/>
                <a:latin typeface="+mn-lt"/>
                <a:ea typeface="+mn-ea"/>
              </a:rPr>
              <a:t>　　　　　　　　　　　　　　　　　　　　　　　　　　　　　　　　　　　　　　　　　　　　　　　　　　　　　　　様々</a:t>
            </a:r>
            <a:r>
              <a:rPr kumimoji="0" lang="ja-JP" altLang="en-US" sz="800" b="0" i="0" u="none" strike="noStrike" cap="none" normalizeH="0" dirty="0">
                <a:ln>
                  <a:noFill/>
                </a:ln>
                <a:solidFill>
                  <a:srgbClr val="FFFFFF"/>
                </a:solidFill>
                <a:effectLst/>
                <a:latin typeface="+mn-lt"/>
                <a:ea typeface="+mn-ea"/>
              </a:rPr>
              <a:t>なアクティビティ</a:t>
            </a:r>
          </a:p>
        </p:txBody>
      </p:sp>
      <p:grpSp>
        <p:nvGrpSpPr>
          <p:cNvPr id="141" name="図形グループ 140"/>
          <p:cNvGrpSpPr/>
          <p:nvPr/>
        </p:nvGrpSpPr>
        <p:grpSpPr>
          <a:xfrm>
            <a:off x="3878604" y="5692641"/>
            <a:ext cx="228599" cy="443927"/>
            <a:chOff x="1946324" y="4125162"/>
            <a:chExt cx="969964" cy="2007872"/>
          </a:xfrm>
        </p:grpSpPr>
        <p:sp>
          <p:nvSpPr>
            <p:cNvPr id="142" name="円/楕円 141"/>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3" name="フローチャート: 論理積ゲート 142"/>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44" name="図形グループ 143"/>
          <p:cNvGrpSpPr/>
          <p:nvPr/>
        </p:nvGrpSpPr>
        <p:grpSpPr>
          <a:xfrm>
            <a:off x="4389262" y="5692641"/>
            <a:ext cx="228599" cy="443927"/>
            <a:chOff x="1946324" y="4125162"/>
            <a:chExt cx="969964" cy="2007872"/>
          </a:xfrm>
        </p:grpSpPr>
        <p:sp>
          <p:nvSpPr>
            <p:cNvPr id="145" name="円/楕円 14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6" name="フローチャート: 論理積ゲート 145"/>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47" name="図形グループ 146"/>
          <p:cNvGrpSpPr/>
          <p:nvPr/>
        </p:nvGrpSpPr>
        <p:grpSpPr>
          <a:xfrm>
            <a:off x="4160663" y="5622791"/>
            <a:ext cx="228599" cy="443927"/>
            <a:chOff x="1946324" y="4125162"/>
            <a:chExt cx="969964" cy="2007872"/>
          </a:xfrm>
        </p:grpSpPr>
        <p:sp>
          <p:nvSpPr>
            <p:cNvPr id="148" name="円/楕円 147"/>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9" name="フローチャート: 論理積ゲート 148"/>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50" name="図形グループ 149"/>
          <p:cNvGrpSpPr/>
          <p:nvPr/>
        </p:nvGrpSpPr>
        <p:grpSpPr>
          <a:xfrm>
            <a:off x="4634288" y="5622791"/>
            <a:ext cx="228599" cy="443927"/>
            <a:chOff x="1946324" y="4125162"/>
            <a:chExt cx="969964" cy="2007872"/>
          </a:xfrm>
        </p:grpSpPr>
        <p:sp>
          <p:nvSpPr>
            <p:cNvPr id="151" name="円/楕円 150"/>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2" name="フローチャート: 論理積ゲート 151"/>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53" name="図形グループ 152"/>
          <p:cNvGrpSpPr/>
          <p:nvPr/>
        </p:nvGrpSpPr>
        <p:grpSpPr>
          <a:xfrm>
            <a:off x="2834578" y="5692641"/>
            <a:ext cx="228599" cy="443927"/>
            <a:chOff x="1946324" y="4125162"/>
            <a:chExt cx="969964" cy="2007872"/>
          </a:xfrm>
        </p:grpSpPr>
        <p:sp>
          <p:nvSpPr>
            <p:cNvPr id="154" name="円/楕円 153"/>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5" name="フローチャート: 論理積ゲート 154"/>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56" name="図形グループ 155"/>
          <p:cNvGrpSpPr/>
          <p:nvPr/>
        </p:nvGrpSpPr>
        <p:grpSpPr>
          <a:xfrm>
            <a:off x="3345236" y="5692641"/>
            <a:ext cx="228599" cy="443927"/>
            <a:chOff x="1946324" y="4125162"/>
            <a:chExt cx="969964" cy="2007872"/>
          </a:xfrm>
        </p:grpSpPr>
        <p:sp>
          <p:nvSpPr>
            <p:cNvPr id="157" name="円/楕円 156"/>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8" name="フローチャート: 論理積ゲート 157"/>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59" name="図形グループ 158"/>
          <p:cNvGrpSpPr/>
          <p:nvPr/>
        </p:nvGrpSpPr>
        <p:grpSpPr>
          <a:xfrm>
            <a:off x="3116637" y="5622791"/>
            <a:ext cx="228599" cy="443927"/>
            <a:chOff x="1946324" y="4125162"/>
            <a:chExt cx="969964" cy="2007872"/>
          </a:xfrm>
        </p:grpSpPr>
        <p:sp>
          <p:nvSpPr>
            <p:cNvPr id="160" name="円/楕円 159"/>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1" name="フローチャート: 論理積ゲート 160"/>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62" name="図形グループ 161"/>
          <p:cNvGrpSpPr/>
          <p:nvPr/>
        </p:nvGrpSpPr>
        <p:grpSpPr>
          <a:xfrm>
            <a:off x="3590262" y="5622791"/>
            <a:ext cx="228599" cy="443927"/>
            <a:chOff x="1946324" y="4125162"/>
            <a:chExt cx="969964" cy="2007872"/>
          </a:xfrm>
        </p:grpSpPr>
        <p:sp>
          <p:nvSpPr>
            <p:cNvPr id="163" name="円/楕円 162"/>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4" name="フローチャート: 論理積ゲート 163"/>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65" name="図形グループ 164"/>
          <p:cNvGrpSpPr/>
          <p:nvPr/>
        </p:nvGrpSpPr>
        <p:grpSpPr>
          <a:xfrm>
            <a:off x="5950465" y="5697994"/>
            <a:ext cx="228599" cy="443927"/>
            <a:chOff x="1946324" y="4125162"/>
            <a:chExt cx="969964" cy="2007872"/>
          </a:xfrm>
        </p:grpSpPr>
        <p:sp>
          <p:nvSpPr>
            <p:cNvPr id="166" name="円/楕円 165"/>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7" name="フローチャート: 論理積ゲート 16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68" name="図形グループ 167"/>
          <p:cNvGrpSpPr/>
          <p:nvPr/>
        </p:nvGrpSpPr>
        <p:grpSpPr>
          <a:xfrm>
            <a:off x="6461123" y="5697994"/>
            <a:ext cx="228599" cy="443927"/>
            <a:chOff x="1946324" y="4125162"/>
            <a:chExt cx="969964" cy="2007872"/>
          </a:xfrm>
        </p:grpSpPr>
        <p:sp>
          <p:nvSpPr>
            <p:cNvPr id="169" name="円/楕円 168"/>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0" name="フローチャート: 論理積ゲート 169"/>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71" name="図形グループ 170"/>
          <p:cNvGrpSpPr/>
          <p:nvPr/>
        </p:nvGrpSpPr>
        <p:grpSpPr>
          <a:xfrm>
            <a:off x="6232524" y="5628144"/>
            <a:ext cx="228599" cy="443927"/>
            <a:chOff x="1946324" y="4125162"/>
            <a:chExt cx="969964" cy="2007872"/>
          </a:xfrm>
        </p:grpSpPr>
        <p:sp>
          <p:nvSpPr>
            <p:cNvPr id="172" name="円/楕円 171"/>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3" name="フローチャート: 論理積ゲート 172"/>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74" name="図形グループ 173"/>
          <p:cNvGrpSpPr/>
          <p:nvPr/>
        </p:nvGrpSpPr>
        <p:grpSpPr>
          <a:xfrm>
            <a:off x="6706149" y="5628144"/>
            <a:ext cx="228599" cy="443927"/>
            <a:chOff x="1946324" y="4125162"/>
            <a:chExt cx="969964" cy="2007872"/>
          </a:xfrm>
        </p:grpSpPr>
        <p:sp>
          <p:nvSpPr>
            <p:cNvPr id="175" name="円/楕円 17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6" name="フローチャート: 論理積ゲート 175"/>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77" name="図形グループ 176"/>
          <p:cNvGrpSpPr/>
          <p:nvPr/>
        </p:nvGrpSpPr>
        <p:grpSpPr>
          <a:xfrm>
            <a:off x="4918483" y="5691773"/>
            <a:ext cx="228599" cy="443927"/>
            <a:chOff x="1946324" y="4125162"/>
            <a:chExt cx="969964" cy="2007872"/>
          </a:xfrm>
        </p:grpSpPr>
        <p:sp>
          <p:nvSpPr>
            <p:cNvPr id="178" name="円/楕円 177"/>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9" name="フローチャート: 論理積ゲート 178"/>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80" name="図形グループ 179"/>
          <p:cNvGrpSpPr/>
          <p:nvPr/>
        </p:nvGrpSpPr>
        <p:grpSpPr>
          <a:xfrm>
            <a:off x="5429141" y="5691773"/>
            <a:ext cx="228599" cy="443927"/>
            <a:chOff x="1946324" y="4125162"/>
            <a:chExt cx="969964" cy="2007872"/>
          </a:xfrm>
        </p:grpSpPr>
        <p:sp>
          <p:nvSpPr>
            <p:cNvPr id="181" name="円/楕円 180"/>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2" name="フローチャート: 論理積ゲート 181"/>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83" name="図形グループ 182"/>
          <p:cNvGrpSpPr/>
          <p:nvPr/>
        </p:nvGrpSpPr>
        <p:grpSpPr>
          <a:xfrm>
            <a:off x="5200542" y="5621923"/>
            <a:ext cx="228599" cy="443927"/>
            <a:chOff x="1946324" y="4125162"/>
            <a:chExt cx="969964" cy="2007872"/>
          </a:xfrm>
        </p:grpSpPr>
        <p:sp>
          <p:nvSpPr>
            <p:cNvPr id="184" name="円/楕円 183"/>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5" name="フローチャート: 論理積ゲート 184"/>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86" name="図形グループ 185"/>
          <p:cNvGrpSpPr/>
          <p:nvPr/>
        </p:nvGrpSpPr>
        <p:grpSpPr>
          <a:xfrm>
            <a:off x="5674167" y="5621923"/>
            <a:ext cx="228599" cy="443927"/>
            <a:chOff x="1946324" y="4125162"/>
            <a:chExt cx="969964" cy="2007872"/>
          </a:xfrm>
        </p:grpSpPr>
        <p:sp>
          <p:nvSpPr>
            <p:cNvPr id="187" name="円/楕円 186"/>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8" name="フローチャート: 論理積ゲート 187"/>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89" name="図形グループ 188"/>
          <p:cNvGrpSpPr/>
          <p:nvPr/>
        </p:nvGrpSpPr>
        <p:grpSpPr>
          <a:xfrm>
            <a:off x="6971072" y="5705868"/>
            <a:ext cx="228599" cy="443927"/>
            <a:chOff x="1946324" y="4125162"/>
            <a:chExt cx="969964" cy="2007872"/>
          </a:xfrm>
        </p:grpSpPr>
        <p:sp>
          <p:nvSpPr>
            <p:cNvPr id="190" name="円/楕円 189"/>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1" name="フローチャート: 論理積ゲート 190"/>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92" name="図形グループ 191"/>
          <p:cNvGrpSpPr/>
          <p:nvPr/>
        </p:nvGrpSpPr>
        <p:grpSpPr>
          <a:xfrm>
            <a:off x="7481730" y="5705868"/>
            <a:ext cx="228599" cy="443927"/>
            <a:chOff x="1946324" y="4125162"/>
            <a:chExt cx="969964" cy="2007872"/>
          </a:xfrm>
        </p:grpSpPr>
        <p:sp>
          <p:nvSpPr>
            <p:cNvPr id="193" name="円/楕円 192"/>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4" name="フローチャート: 論理積ゲート 193"/>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95" name="図形グループ 194"/>
          <p:cNvGrpSpPr/>
          <p:nvPr/>
        </p:nvGrpSpPr>
        <p:grpSpPr>
          <a:xfrm>
            <a:off x="7253131" y="5636018"/>
            <a:ext cx="228599" cy="443927"/>
            <a:chOff x="1946324" y="4125162"/>
            <a:chExt cx="969964" cy="2007872"/>
          </a:xfrm>
        </p:grpSpPr>
        <p:sp>
          <p:nvSpPr>
            <p:cNvPr id="196" name="円/楕円 195"/>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7" name="フローチャート: 論理積ゲート 19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98" name="図形グループ 197"/>
          <p:cNvGrpSpPr/>
          <p:nvPr/>
        </p:nvGrpSpPr>
        <p:grpSpPr>
          <a:xfrm>
            <a:off x="7726756" y="5636018"/>
            <a:ext cx="228599" cy="443927"/>
            <a:chOff x="1946324" y="4125162"/>
            <a:chExt cx="969964" cy="2007872"/>
          </a:xfrm>
        </p:grpSpPr>
        <p:sp>
          <p:nvSpPr>
            <p:cNvPr id="199" name="円/楕円 198"/>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0" name="フローチャート: 論理積ゲート 199"/>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7" name="グループ化 6">
            <a:extLst>
              <a:ext uri="{FF2B5EF4-FFF2-40B4-BE49-F238E27FC236}">
                <a16:creationId xmlns:a16="http://schemas.microsoft.com/office/drawing/2014/main" id="{BDBC10FD-5124-C544-95CF-5D4E562551DF}"/>
              </a:ext>
            </a:extLst>
          </p:cNvPr>
          <p:cNvGrpSpPr/>
          <p:nvPr/>
        </p:nvGrpSpPr>
        <p:grpSpPr>
          <a:xfrm>
            <a:off x="2118123" y="986680"/>
            <a:ext cx="6388642" cy="3218656"/>
            <a:chOff x="2118123" y="986680"/>
            <a:chExt cx="6388642" cy="3218656"/>
          </a:xfrm>
        </p:grpSpPr>
        <p:pic>
          <p:nvPicPr>
            <p:cNvPr id="8" name="図 7"/>
            <p:cNvPicPr>
              <a:picLocks noChangeAspect="1"/>
            </p:cNvPicPr>
            <p:nvPr/>
          </p:nvPicPr>
          <p:blipFill>
            <a:blip r:embed="rId6">
              <a:biLevel thresh="50000"/>
              <a:alphaModFix amt="15000"/>
            </a:blip>
            <a:stretch>
              <a:fillRect/>
            </a:stretch>
          </p:blipFill>
          <p:spPr>
            <a:xfrm>
              <a:off x="2118123" y="986680"/>
              <a:ext cx="6388642" cy="2225587"/>
            </a:xfrm>
            <a:prstGeom prst="rect">
              <a:avLst/>
            </a:prstGeom>
          </p:spPr>
        </p:pic>
        <p:sp>
          <p:nvSpPr>
            <p:cNvPr id="201" name="角丸四角形 200"/>
            <p:cNvSpPr/>
            <p:nvPr/>
          </p:nvSpPr>
          <p:spPr bwMode="auto">
            <a:xfrm>
              <a:off x="4935789" y="1975543"/>
              <a:ext cx="936104" cy="216024"/>
            </a:xfrm>
            <a:prstGeom prst="roundRect">
              <a:avLst>
                <a:gd name="adj" fmla="val 0"/>
              </a:avLst>
            </a:prstGeom>
            <a:solidFill>
              <a:schemeClr val="accent5">
                <a:lumMod val="75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dirty="0">
                  <a:ln>
                    <a:noFill/>
                  </a:ln>
                  <a:solidFill>
                    <a:srgbClr val="FFFFFF"/>
                  </a:solidFill>
                  <a:effectLst/>
                  <a:latin typeface="+mn-lt"/>
                  <a:ea typeface="+mn-ea"/>
                </a:rPr>
                <a:t>スマートフォン</a:t>
              </a:r>
            </a:p>
          </p:txBody>
        </p:sp>
        <p:sp>
          <p:nvSpPr>
            <p:cNvPr id="202" name="角丸四角形 201"/>
            <p:cNvSpPr/>
            <p:nvPr/>
          </p:nvSpPr>
          <p:spPr bwMode="auto">
            <a:xfrm>
              <a:off x="2699792" y="1975543"/>
              <a:ext cx="936104" cy="216024"/>
            </a:xfrm>
            <a:prstGeom prst="roundRect">
              <a:avLst>
                <a:gd name="adj" fmla="val 0"/>
              </a:avLst>
            </a:prstGeom>
            <a:solidFill>
              <a:schemeClr val="accent5">
                <a:lumMod val="75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dirty="0">
                  <a:ln>
                    <a:noFill/>
                  </a:ln>
                  <a:solidFill>
                    <a:srgbClr val="FFFFFF"/>
                  </a:solidFill>
                  <a:effectLst/>
                  <a:latin typeface="+mn-lt"/>
                  <a:ea typeface="+mn-ea"/>
                </a:rPr>
                <a:t>自動車</a:t>
              </a:r>
            </a:p>
          </p:txBody>
        </p:sp>
        <p:sp>
          <p:nvSpPr>
            <p:cNvPr id="203" name="角丸四角形 202"/>
            <p:cNvSpPr/>
            <p:nvPr/>
          </p:nvSpPr>
          <p:spPr bwMode="auto">
            <a:xfrm>
              <a:off x="6051913" y="1975543"/>
              <a:ext cx="936104" cy="216024"/>
            </a:xfrm>
            <a:prstGeom prst="roundRect">
              <a:avLst>
                <a:gd name="adj" fmla="val 0"/>
              </a:avLst>
            </a:prstGeom>
            <a:solidFill>
              <a:schemeClr val="accent5">
                <a:lumMod val="75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dirty="0">
                  <a:ln>
                    <a:noFill/>
                  </a:ln>
                  <a:solidFill>
                    <a:srgbClr val="FFFFFF"/>
                  </a:solidFill>
                  <a:effectLst/>
                  <a:latin typeface="+mn-lt"/>
                  <a:ea typeface="+mn-ea"/>
                </a:rPr>
                <a:t>ウェアラブル</a:t>
              </a:r>
            </a:p>
          </p:txBody>
        </p:sp>
        <p:sp>
          <p:nvSpPr>
            <p:cNvPr id="204" name="角丸四角形 203"/>
            <p:cNvSpPr/>
            <p:nvPr/>
          </p:nvSpPr>
          <p:spPr bwMode="auto">
            <a:xfrm>
              <a:off x="7204041" y="1975543"/>
              <a:ext cx="936104" cy="216024"/>
            </a:xfrm>
            <a:prstGeom prst="roundRect">
              <a:avLst>
                <a:gd name="adj" fmla="val 0"/>
              </a:avLst>
            </a:prstGeom>
            <a:solidFill>
              <a:schemeClr val="accent5">
                <a:lumMod val="75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dirty="0">
                  <a:ln>
                    <a:noFill/>
                  </a:ln>
                  <a:solidFill>
                    <a:srgbClr val="FFFFFF"/>
                  </a:solidFill>
                  <a:effectLst/>
                  <a:latin typeface="+mn-lt"/>
                  <a:ea typeface="+mn-ea"/>
                </a:rPr>
                <a:t>家電</a:t>
              </a:r>
            </a:p>
          </p:txBody>
        </p:sp>
        <p:sp>
          <p:nvSpPr>
            <p:cNvPr id="205" name="角丸四角形 204"/>
            <p:cNvSpPr/>
            <p:nvPr/>
          </p:nvSpPr>
          <p:spPr bwMode="auto">
            <a:xfrm>
              <a:off x="3851920" y="1975543"/>
              <a:ext cx="936104" cy="216024"/>
            </a:xfrm>
            <a:prstGeom prst="roundRect">
              <a:avLst>
                <a:gd name="adj" fmla="val 0"/>
              </a:avLst>
            </a:prstGeom>
            <a:solidFill>
              <a:schemeClr val="accent5">
                <a:lumMod val="75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dirty="0">
                  <a:ln>
                    <a:noFill/>
                  </a:ln>
                  <a:solidFill>
                    <a:srgbClr val="FFFFFF"/>
                  </a:solidFill>
                  <a:effectLst/>
                  <a:latin typeface="+mn-lt"/>
                  <a:ea typeface="+mn-ea"/>
                </a:rPr>
                <a:t>スマートメーター</a:t>
              </a:r>
            </a:p>
          </p:txBody>
        </p:sp>
        <p:grpSp>
          <p:nvGrpSpPr>
            <p:cNvPr id="206" name="図形グループ 205"/>
            <p:cNvGrpSpPr/>
            <p:nvPr/>
          </p:nvGrpSpPr>
          <p:grpSpPr>
            <a:xfrm>
              <a:off x="6166430" y="1519284"/>
              <a:ext cx="161020" cy="300733"/>
              <a:chOff x="5118100" y="4941610"/>
              <a:chExt cx="190500" cy="405090"/>
            </a:xfrm>
          </p:grpSpPr>
          <p:sp>
            <p:nvSpPr>
              <p:cNvPr id="207" name="正方形/長方形 206"/>
              <p:cNvSpPr/>
              <p:nvPr/>
            </p:nvSpPr>
            <p:spPr>
              <a:xfrm>
                <a:off x="5156200" y="4941610"/>
                <a:ext cx="107950" cy="84418"/>
              </a:xfrm>
              <a:prstGeom prst="rect">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8" name="正方形/長方形 207"/>
              <p:cNvSpPr/>
              <p:nvPr/>
            </p:nvSpPr>
            <p:spPr>
              <a:xfrm>
                <a:off x="5156200" y="5184777"/>
                <a:ext cx="107950" cy="161923"/>
              </a:xfrm>
              <a:prstGeom prst="rect">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9" name="角丸四角形 208"/>
              <p:cNvSpPr/>
              <p:nvPr/>
            </p:nvSpPr>
            <p:spPr>
              <a:xfrm>
                <a:off x="5118100" y="5026028"/>
                <a:ext cx="190500" cy="158750"/>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10" name="図形グループ 209"/>
            <p:cNvGrpSpPr/>
            <p:nvPr/>
          </p:nvGrpSpPr>
          <p:grpSpPr>
            <a:xfrm>
              <a:off x="6432141" y="1600673"/>
              <a:ext cx="441102" cy="177800"/>
              <a:chOff x="4715098" y="3962400"/>
              <a:chExt cx="441102" cy="177800"/>
            </a:xfrm>
          </p:grpSpPr>
          <p:sp>
            <p:nvSpPr>
              <p:cNvPr id="211" name="角丸四角形 210"/>
              <p:cNvSpPr/>
              <p:nvPr/>
            </p:nvSpPr>
            <p:spPr>
              <a:xfrm>
                <a:off x="4715098" y="3962400"/>
                <a:ext cx="441102" cy="58091"/>
              </a:xfrm>
              <a:prstGeom prst="roundRect">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2" name="角丸四角形 211"/>
              <p:cNvSpPr/>
              <p:nvPr/>
            </p:nvSpPr>
            <p:spPr>
              <a:xfrm>
                <a:off x="4735624" y="4019550"/>
                <a:ext cx="168051" cy="120650"/>
              </a:xfrm>
              <a:prstGeom prst="roundRect">
                <a:avLst/>
              </a:prstGeom>
              <a:solidFill>
                <a:schemeClr val="bg1"/>
              </a:solidFill>
              <a:ln>
                <a:solidFill>
                  <a:srgbClr val="000000"/>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3" name="角丸四角形 212"/>
              <p:cNvSpPr/>
              <p:nvPr/>
            </p:nvSpPr>
            <p:spPr>
              <a:xfrm>
                <a:off x="4950049" y="4019550"/>
                <a:ext cx="168051" cy="120650"/>
              </a:xfrm>
              <a:prstGeom prst="roundRect">
                <a:avLst/>
              </a:prstGeom>
              <a:solidFill>
                <a:schemeClr val="bg1"/>
              </a:solidFill>
              <a:ln>
                <a:solidFill>
                  <a:srgbClr val="000000"/>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14" name="図形グループ 213"/>
            <p:cNvGrpSpPr/>
            <p:nvPr/>
          </p:nvGrpSpPr>
          <p:grpSpPr>
            <a:xfrm>
              <a:off x="5022469" y="1306060"/>
              <a:ext cx="679541" cy="593816"/>
              <a:chOff x="-62676" y="3965594"/>
              <a:chExt cx="679541" cy="593816"/>
            </a:xfrm>
          </p:grpSpPr>
          <p:sp>
            <p:nvSpPr>
              <p:cNvPr id="215" name="角丸四角形 214"/>
              <p:cNvSpPr/>
              <p:nvPr/>
            </p:nvSpPr>
            <p:spPr>
              <a:xfrm>
                <a:off x="-37276" y="4051300"/>
                <a:ext cx="627392" cy="489060"/>
              </a:xfrm>
              <a:prstGeom prst="roundRect">
                <a:avLst/>
              </a:prstGeom>
              <a:solidFill>
                <a:srgbClr val="FFFF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216" name="図 215"/>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62676" y="3965594"/>
                <a:ext cx="679541" cy="593816"/>
              </a:xfrm>
              <a:prstGeom prst="rect">
                <a:avLst/>
              </a:prstGeom>
            </p:spPr>
          </p:pic>
        </p:grpSp>
        <p:grpSp>
          <p:nvGrpSpPr>
            <p:cNvPr id="217" name="図形グループ 216"/>
            <p:cNvGrpSpPr/>
            <p:nvPr/>
          </p:nvGrpSpPr>
          <p:grpSpPr>
            <a:xfrm>
              <a:off x="5509487" y="1425077"/>
              <a:ext cx="341289" cy="550466"/>
              <a:chOff x="1140657" y="4229811"/>
              <a:chExt cx="341289" cy="550466"/>
            </a:xfrm>
          </p:grpSpPr>
          <p:sp>
            <p:nvSpPr>
              <p:cNvPr id="218" name="角丸四角形 217"/>
              <p:cNvSpPr/>
              <p:nvPr/>
            </p:nvSpPr>
            <p:spPr>
              <a:xfrm flipH="1">
                <a:off x="1170206" y="4324018"/>
                <a:ext cx="264893" cy="394032"/>
              </a:xfrm>
              <a:prstGeom prst="round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219" name="図 218"/>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140657" y="4229811"/>
                <a:ext cx="341289" cy="550466"/>
              </a:xfrm>
              <a:prstGeom prst="rect">
                <a:avLst/>
              </a:prstGeom>
            </p:spPr>
          </p:pic>
        </p:grpSp>
        <p:pic>
          <p:nvPicPr>
            <p:cNvPr id="220" name="図 219" descr="imgres.jpg"/>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769642" y="1371919"/>
              <a:ext cx="792088" cy="543647"/>
            </a:xfrm>
            <a:prstGeom prst="rect">
              <a:avLst/>
            </a:prstGeom>
          </p:spPr>
        </p:pic>
        <p:grpSp>
          <p:nvGrpSpPr>
            <p:cNvPr id="221" name="図形グループ 220"/>
            <p:cNvGrpSpPr/>
            <p:nvPr/>
          </p:nvGrpSpPr>
          <p:grpSpPr>
            <a:xfrm>
              <a:off x="4108636" y="1371919"/>
              <a:ext cx="499492" cy="545661"/>
              <a:chOff x="4000500" y="1182650"/>
              <a:chExt cx="499492" cy="545661"/>
            </a:xfrm>
          </p:grpSpPr>
          <p:sp>
            <p:nvSpPr>
              <p:cNvPr id="222" name="角丸四角形 221"/>
              <p:cNvSpPr/>
              <p:nvPr/>
            </p:nvSpPr>
            <p:spPr>
              <a:xfrm>
                <a:off x="4000500" y="1182650"/>
                <a:ext cx="499492" cy="545661"/>
              </a:xfrm>
              <a:prstGeom prst="roundRect">
                <a:avLst>
                  <a:gd name="adj" fmla="val 10310"/>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3" name="正方形/長方形 222"/>
              <p:cNvSpPr/>
              <p:nvPr/>
            </p:nvSpPr>
            <p:spPr>
              <a:xfrm>
                <a:off x="4070350" y="1234549"/>
                <a:ext cx="368300" cy="283127"/>
              </a:xfrm>
              <a:prstGeom prst="rect">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a:solidFill>
                      <a:srgbClr val="FFFFFF"/>
                    </a:solidFill>
                    <a:latin typeface="ＭＳ Ｐゴシック"/>
                    <a:ea typeface="ＭＳ Ｐゴシック"/>
                    <a:cs typeface="ＭＳ Ｐゴシック"/>
                  </a:rPr>
                  <a:t>263</a:t>
                </a:r>
              </a:p>
              <a:p>
                <a:pPr algn="ctr"/>
                <a:r>
                  <a:rPr kumimoji="1" lang="en-US" altLang="ja-JP" sz="800" dirty="0">
                    <a:solidFill>
                      <a:srgbClr val="FFFFFF"/>
                    </a:solidFill>
                    <a:latin typeface="ＭＳ Ｐゴシック"/>
                    <a:ea typeface="ＭＳ Ｐゴシック"/>
                    <a:cs typeface="ＭＳ Ｐゴシック"/>
                  </a:rPr>
                  <a:t>Kw</a:t>
                </a:r>
                <a:endParaRPr kumimoji="1" lang="ja-JP" altLang="en-US" sz="800" dirty="0">
                  <a:solidFill>
                    <a:srgbClr val="FFFFFF"/>
                  </a:solidFill>
                  <a:latin typeface="ＭＳ Ｐゴシック"/>
                  <a:ea typeface="ＭＳ Ｐゴシック"/>
                  <a:cs typeface="ＭＳ Ｐゴシック"/>
                </a:endParaRPr>
              </a:p>
            </p:txBody>
          </p:sp>
          <p:sp>
            <p:nvSpPr>
              <p:cNvPr id="224" name="テキスト ボックス 223"/>
              <p:cNvSpPr txBox="1"/>
              <p:nvPr/>
            </p:nvSpPr>
            <p:spPr>
              <a:xfrm>
                <a:off x="4000500" y="1511573"/>
                <a:ext cx="497352" cy="215444"/>
              </a:xfrm>
              <a:prstGeom prst="rect">
                <a:avLst/>
              </a:prstGeom>
              <a:noFill/>
            </p:spPr>
            <p:txBody>
              <a:bodyPr wrap="none" rtlCol="0">
                <a:spAutoFit/>
              </a:bodyPr>
              <a:lstStyle/>
              <a:p>
                <a:pPr algn="ctr"/>
                <a:r>
                  <a:rPr kumimoji="1" lang="en-US" altLang="ja-JP" sz="800" dirty="0">
                    <a:solidFill>
                      <a:schemeClr val="bg1"/>
                    </a:solidFill>
                  </a:rPr>
                  <a:t>○×</a:t>
                </a:r>
                <a:r>
                  <a:rPr kumimoji="1" lang="ja-JP" altLang="en-US" sz="800" dirty="0">
                    <a:solidFill>
                      <a:schemeClr val="bg1"/>
                    </a:solidFill>
                  </a:rPr>
                  <a:t>電力</a:t>
                </a:r>
              </a:p>
            </p:txBody>
          </p:sp>
        </p:grpSp>
        <p:grpSp>
          <p:nvGrpSpPr>
            <p:cNvPr id="225" name="図形グループ 224"/>
            <p:cNvGrpSpPr/>
            <p:nvPr/>
          </p:nvGrpSpPr>
          <p:grpSpPr>
            <a:xfrm>
              <a:off x="7204041" y="1371919"/>
              <a:ext cx="499492" cy="545661"/>
              <a:chOff x="6373788" y="4940591"/>
              <a:chExt cx="499492" cy="545661"/>
            </a:xfrm>
          </p:grpSpPr>
          <p:sp>
            <p:nvSpPr>
              <p:cNvPr id="226" name="角丸四角形 225"/>
              <p:cNvSpPr/>
              <p:nvPr/>
            </p:nvSpPr>
            <p:spPr>
              <a:xfrm>
                <a:off x="6373788" y="4940591"/>
                <a:ext cx="499492" cy="545661"/>
              </a:xfrm>
              <a:prstGeom prst="roundRect">
                <a:avLst>
                  <a:gd name="adj" fmla="val 10310"/>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7" name="円/楕円 226"/>
              <p:cNvSpPr/>
              <p:nvPr/>
            </p:nvSpPr>
            <p:spPr>
              <a:xfrm>
                <a:off x="6461324" y="5001223"/>
                <a:ext cx="328940" cy="334540"/>
              </a:xfrm>
              <a:prstGeom prst="ellipse">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8" name="角丸四角形 227"/>
              <p:cNvSpPr/>
              <p:nvPr/>
            </p:nvSpPr>
            <p:spPr>
              <a:xfrm>
                <a:off x="6517804" y="5068906"/>
                <a:ext cx="45719" cy="197839"/>
              </a:xfrm>
              <a:prstGeom prst="roundRect">
                <a:avLst>
                  <a:gd name="adj" fmla="val 10310"/>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29" name="図形グループ 228"/>
            <p:cNvGrpSpPr/>
            <p:nvPr/>
          </p:nvGrpSpPr>
          <p:grpSpPr>
            <a:xfrm>
              <a:off x="7635841" y="1435419"/>
              <a:ext cx="499492" cy="445407"/>
              <a:chOff x="6805588" y="5004091"/>
              <a:chExt cx="499492" cy="445407"/>
            </a:xfrm>
          </p:grpSpPr>
          <p:sp>
            <p:nvSpPr>
              <p:cNvPr id="230" name="台形 229"/>
              <p:cNvSpPr/>
              <p:nvPr/>
            </p:nvSpPr>
            <p:spPr>
              <a:xfrm>
                <a:off x="6945288" y="5350626"/>
                <a:ext cx="214536" cy="98872"/>
              </a:xfrm>
              <a:prstGeom prst="trapezoid">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1" name="角丸四角形 230"/>
              <p:cNvSpPr/>
              <p:nvPr/>
            </p:nvSpPr>
            <p:spPr>
              <a:xfrm>
                <a:off x="6805588" y="5004091"/>
                <a:ext cx="499492" cy="365585"/>
              </a:xfrm>
              <a:prstGeom prst="roundRect">
                <a:avLst>
                  <a:gd name="adj" fmla="val 10310"/>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2" name="角丸四角形 231"/>
              <p:cNvSpPr/>
              <p:nvPr/>
            </p:nvSpPr>
            <p:spPr>
              <a:xfrm>
                <a:off x="6856388" y="5049640"/>
                <a:ext cx="400844" cy="275990"/>
              </a:xfrm>
              <a:prstGeom prst="roundRect">
                <a:avLst>
                  <a:gd name="adj" fmla="val 10310"/>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233" name="角丸四角形 232"/>
            <p:cNvSpPr/>
            <p:nvPr/>
          </p:nvSpPr>
          <p:spPr bwMode="auto">
            <a:xfrm>
              <a:off x="2699792" y="2320612"/>
              <a:ext cx="5435541" cy="216024"/>
            </a:xfrm>
            <a:prstGeom prst="roundRect">
              <a:avLst>
                <a:gd name="adj" fmla="val 0"/>
              </a:avLst>
            </a:prstGeom>
            <a:solidFill>
              <a:srgbClr val="3366FF"/>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a:ln>
                    <a:noFill/>
                  </a:ln>
                  <a:solidFill>
                    <a:srgbClr val="FFFFFF"/>
                  </a:solidFill>
                  <a:effectLst/>
                  <a:latin typeface="+mn-lt"/>
                  <a:ea typeface="+mn-ea"/>
                </a:rPr>
                <a:t>　　　　　　　　　　　　　　　　　　　　　　　　　　　　　　　　　　　　　　　　　　　　　　　　　　　　　　　　様々</a:t>
              </a:r>
              <a:r>
                <a:rPr kumimoji="0" lang="ja-JP" altLang="en-US" sz="800" b="0" i="0" u="none" strike="noStrike" cap="none" normalizeH="0" dirty="0">
                  <a:ln>
                    <a:noFill/>
                  </a:ln>
                  <a:solidFill>
                    <a:srgbClr val="FFFFFF"/>
                  </a:solidFill>
                  <a:effectLst/>
                  <a:latin typeface="+mn-lt"/>
                  <a:ea typeface="+mn-ea"/>
                </a:rPr>
                <a:t>なアクティビティ</a:t>
              </a:r>
            </a:p>
          </p:txBody>
        </p:sp>
        <p:grpSp>
          <p:nvGrpSpPr>
            <p:cNvPr id="234" name="図形グループ 233"/>
            <p:cNvGrpSpPr/>
            <p:nvPr/>
          </p:nvGrpSpPr>
          <p:grpSpPr>
            <a:xfrm>
              <a:off x="3878604" y="2657708"/>
              <a:ext cx="228599" cy="443927"/>
              <a:chOff x="1946324" y="4125162"/>
              <a:chExt cx="969964" cy="2007872"/>
            </a:xfrm>
          </p:grpSpPr>
          <p:sp>
            <p:nvSpPr>
              <p:cNvPr id="235" name="円/楕円 23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6" name="フローチャート: 論理積ゲート 235"/>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37" name="図形グループ 236"/>
            <p:cNvGrpSpPr/>
            <p:nvPr/>
          </p:nvGrpSpPr>
          <p:grpSpPr>
            <a:xfrm>
              <a:off x="4389262" y="2657708"/>
              <a:ext cx="228599" cy="443927"/>
              <a:chOff x="1946324" y="4125162"/>
              <a:chExt cx="969964" cy="2007872"/>
            </a:xfrm>
          </p:grpSpPr>
          <p:sp>
            <p:nvSpPr>
              <p:cNvPr id="238" name="円/楕円 237"/>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9" name="フローチャート: 論理積ゲート 238"/>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40" name="図形グループ 239"/>
            <p:cNvGrpSpPr/>
            <p:nvPr/>
          </p:nvGrpSpPr>
          <p:grpSpPr>
            <a:xfrm>
              <a:off x="4160663" y="2587858"/>
              <a:ext cx="228599" cy="443927"/>
              <a:chOff x="1946324" y="4125162"/>
              <a:chExt cx="969964" cy="2007872"/>
            </a:xfrm>
          </p:grpSpPr>
          <p:sp>
            <p:nvSpPr>
              <p:cNvPr id="241" name="円/楕円 240"/>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2" name="フローチャート: 論理積ゲート 241"/>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43" name="図形グループ 242"/>
            <p:cNvGrpSpPr/>
            <p:nvPr/>
          </p:nvGrpSpPr>
          <p:grpSpPr>
            <a:xfrm>
              <a:off x="4634288" y="2587858"/>
              <a:ext cx="228599" cy="443927"/>
              <a:chOff x="1946324" y="4125162"/>
              <a:chExt cx="969964" cy="2007872"/>
            </a:xfrm>
          </p:grpSpPr>
          <p:sp>
            <p:nvSpPr>
              <p:cNvPr id="244" name="円/楕円 243"/>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5" name="フローチャート: 論理積ゲート 244"/>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46" name="図形グループ 245"/>
            <p:cNvGrpSpPr/>
            <p:nvPr/>
          </p:nvGrpSpPr>
          <p:grpSpPr>
            <a:xfrm>
              <a:off x="2834578" y="2657708"/>
              <a:ext cx="228599" cy="443927"/>
              <a:chOff x="1946324" y="4125162"/>
              <a:chExt cx="969964" cy="2007872"/>
            </a:xfrm>
          </p:grpSpPr>
          <p:sp>
            <p:nvSpPr>
              <p:cNvPr id="247" name="円/楕円 246"/>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8" name="フローチャート: 論理積ゲート 247"/>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49" name="図形グループ 248"/>
            <p:cNvGrpSpPr/>
            <p:nvPr/>
          </p:nvGrpSpPr>
          <p:grpSpPr>
            <a:xfrm>
              <a:off x="3345236" y="2657708"/>
              <a:ext cx="228599" cy="443927"/>
              <a:chOff x="1946324" y="4125162"/>
              <a:chExt cx="969964" cy="2007872"/>
            </a:xfrm>
          </p:grpSpPr>
          <p:sp>
            <p:nvSpPr>
              <p:cNvPr id="250" name="円/楕円 249"/>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1" name="フローチャート: 論理積ゲート 250"/>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52" name="図形グループ 251"/>
            <p:cNvGrpSpPr/>
            <p:nvPr/>
          </p:nvGrpSpPr>
          <p:grpSpPr>
            <a:xfrm>
              <a:off x="3116637" y="2587858"/>
              <a:ext cx="228599" cy="443927"/>
              <a:chOff x="1946324" y="4125162"/>
              <a:chExt cx="969964" cy="2007872"/>
            </a:xfrm>
          </p:grpSpPr>
          <p:sp>
            <p:nvSpPr>
              <p:cNvPr id="253" name="円/楕円 252"/>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4" name="フローチャート: 論理積ゲート 253"/>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55" name="図形グループ 254"/>
            <p:cNvGrpSpPr/>
            <p:nvPr/>
          </p:nvGrpSpPr>
          <p:grpSpPr>
            <a:xfrm>
              <a:off x="3590262" y="2587858"/>
              <a:ext cx="228599" cy="443927"/>
              <a:chOff x="1946324" y="4125162"/>
              <a:chExt cx="969964" cy="2007872"/>
            </a:xfrm>
          </p:grpSpPr>
          <p:sp>
            <p:nvSpPr>
              <p:cNvPr id="256" name="円/楕円 255"/>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7" name="フローチャート: 論理積ゲート 25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58" name="図形グループ 257"/>
            <p:cNvGrpSpPr/>
            <p:nvPr/>
          </p:nvGrpSpPr>
          <p:grpSpPr>
            <a:xfrm>
              <a:off x="5950465" y="2663061"/>
              <a:ext cx="228599" cy="443927"/>
              <a:chOff x="1946324" y="4125162"/>
              <a:chExt cx="969964" cy="2007872"/>
            </a:xfrm>
          </p:grpSpPr>
          <p:sp>
            <p:nvSpPr>
              <p:cNvPr id="259" name="円/楕円 258"/>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0" name="フローチャート: 論理積ゲート 259"/>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61" name="図形グループ 260"/>
            <p:cNvGrpSpPr/>
            <p:nvPr/>
          </p:nvGrpSpPr>
          <p:grpSpPr>
            <a:xfrm>
              <a:off x="6461123" y="2663061"/>
              <a:ext cx="228599" cy="443927"/>
              <a:chOff x="1946324" y="4125162"/>
              <a:chExt cx="969964" cy="2007872"/>
            </a:xfrm>
          </p:grpSpPr>
          <p:sp>
            <p:nvSpPr>
              <p:cNvPr id="262" name="円/楕円 261"/>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3" name="フローチャート: 論理積ゲート 262"/>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64" name="図形グループ 263"/>
            <p:cNvGrpSpPr/>
            <p:nvPr/>
          </p:nvGrpSpPr>
          <p:grpSpPr>
            <a:xfrm>
              <a:off x="6232524" y="2593211"/>
              <a:ext cx="228599" cy="443927"/>
              <a:chOff x="1946324" y="4125162"/>
              <a:chExt cx="969964" cy="2007872"/>
            </a:xfrm>
          </p:grpSpPr>
          <p:sp>
            <p:nvSpPr>
              <p:cNvPr id="265" name="円/楕円 26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6" name="フローチャート: 論理積ゲート 265"/>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67" name="図形グループ 266"/>
            <p:cNvGrpSpPr/>
            <p:nvPr/>
          </p:nvGrpSpPr>
          <p:grpSpPr>
            <a:xfrm>
              <a:off x="6706149" y="2593211"/>
              <a:ext cx="228599" cy="443927"/>
              <a:chOff x="1946324" y="4125162"/>
              <a:chExt cx="969964" cy="2007872"/>
            </a:xfrm>
          </p:grpSpPr>
          <p:sp>
            <p:nvSpPr>
              <p:cNvPr id="268" name="円/楕円 267"/>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9" name="フローチャート: 論理積ゲート 268"/>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70" name="図形グループ 269"/>
            <p:cNvGrpSpPr/>
            <p:nvPr/>
          </p:nvGrpSpPr>
          <p:grpSpPr>
            <a:xfrm>
              <a:off x="4918483" y="2656840"/>
              <a:ext cx="228599" cy="443927"/>
              <a:chOff x="1946324" y="4125162"/>
              <a:chExt cx="969964" cy="2007872"/>
            </a:xfrm>
          </p:grpSpPr>
          <p:sp>
            <p:nvSpPr>
              <p:cNvPr id="271" name="円/楕円 270"/>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2" name="フローチャート: 論理積ゲート 271"/>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73" name="図形グループ 272"/>
            <p:cNvGrpSpPr/>
            <p:nvPr/>
          </p:nvGrpSpPr>
          <p:grpSpPr>
            <a:xfrm>
              <a:off x="5429141" y="2656840"/>
              <a:ext cx="228599" cy="443927"/>
              <a:chOff x="1946324" y="4125162"/>
              <a:chExt cx="969964" cy="2007872"/>
            </a:xfrm>
          </p:grpSpPr>
          <p:sp>
            <p:nvSpPr>
              <p:cNvPr id="274" name="円/楕円 273"/>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5" name="フローチャート: 論理積ゲート 274"/>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76" name="図形グループ 275"/>
            <p:cNvGrpSpPr/>
            <p:nvPr/>
          </p:nvGrpSpPr>
          <p:grpSpPr>
            <a:xfrm>
              <a:off x="5200542" y="2586990"/>
              <a:ext cx="228599" cy="443927"/>
              <a:chOff x="1946324" y="4125162"/>
              <a:chExt cx="969964" cy="2007872"/>
            </a:xfrm>
          </p:grpSpPr>
          <p:sp>
            <p:nvSpPr>
              <p:cNvPr id="277" name="円/楕円 276"/>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8" name="フローチャート: 論理積ゲート 277"/>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79" name="図形グループ 278"/>
            <p:cNvGrpSpPr/>
            <p:nvPr/>
          </p:nvGrpSpPr>
          <p:grpSpPr>
            <a:xfrm>
              <a:off x="5674167" y="2586990"/>
              <a:ext cx="228599" cy="443927"/>
              <a:chOff x="1946324" y="4125162"/>
              <a:chExt cx="969964" cy="2007872"/>
            </a:xfrm>
          </p:grpSpPr>
          <p:sp>
            <p:nvSpPr>
              <p:cNvPr id="280" name="円/楕円 279"/>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1" name="フローチャート: 論理積ゲート 280"/>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82" name="図形グループ 281"/>
            <p:cNvGrpSpPr/>
            <p:nvPr/>
          </p:nvGrpSpPr>
          <p:grpSpPr>
            <a:xfrm>
              <a:off x="6971072" y="2670935"/>
              <a:ext cx="228599" cy="443927"/>
              <a:chOff x="1946324" y="4125162"/>
              <a:chExt cx="969964" cy="2007872"/>
            </a:xfrm>
          </p:grpSpPr>
          <p:sp>
            <p:nvSpPr>
              <p:cNvPr id="283" name="円/楕円 282"/>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4" name="フローチャート: 論理積ゲート 283"/>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85" name="図形グループ 284"/>
            <p:cNvGrpSpPr/>
            <p:nvPr/>
          </p:nvGrpSpPr>
          <p:grpSpPr>
            <a:xfrm>
              <a:off x="7481730" y="2670935"/>
              <a:ext cx="228599" cy="443927"/>
              <a:chOff x="1946324" y="4125162"/>
              <a:chExt cx="969964" cy="2007872"/>
            </a:xfrm>
          </p:grpSpPr>
          <p:sp>
            <p:nvSpPr>
              <p:cNvPr id="286" name="円/楕円 285"/>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7" name="フローチャート: 論理積ゲート 28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88" name="図形グループ 287"/>
            <p:cNvGrpSpPr/>
            <p:nvPr/>
          </p:nvGrpSpPr>
          <p:grpSpPr>
            <a:xfrm>
              <a:off x="7253131" y="2601085"/>
              <a:ext cx="228599" cy="443927"/>
              <a:chOff x="1946324" y="4125162"/>
              <a:chExt cx="969964" cy="2007872"/>
            </a:xfrm>
          </p:grpSpPr>
          <p:sp>
            <p:nvSpPr>
              <p:cNvPr id="289" name="円/楕円 288"/>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0" name="フローチャート: 論理積ゲート 289"/>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91" name="図形グループ 290"/>
            <p:cNvGrpSpPr/>
            <p:nvPr/>
          </p:nvGrpSpPr>
          <p:grpSpPr>
            <a:xfrm>
              <a:off x="7726756" y="2601085"/>
              <a:ext cx="228599" cy="443927"/>
              <a:chOff x="1946324" y="4125162"/>
              <a:chExt cx="969964" cy="2007872"/>
            </a:xfrm>
          </p:grpSpPr>
          <p:sp>
            <p:nvSpPr>
              <p:cNvPr id="292" name="円/楕円 291"/>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3" name="フローチャート: 論理積ゲート 292"/>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10" name="上矢印 9"/>
            <p:cNvSpPr/>
            <p:nvPr/>
          </p:nvSpPr>
          <p:spPr>
            <a:xfrm>
              <a:off x="3052566" y="3193831"/>
              <a:ext cx="1267406" cy="1011505"/>
            </a:xfrm>
            <a:prstGeom prst="up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5" name="テキスト ボックス 294"/>
            <p:cNvSpPr txBox="1"/>
            <p:nvPr/>
          </p:nvSpPr>
          <p:spPr>
            <a:xfrm>
              <a:off x="2409231" y="1005777"/>
              <a:ext cx="6004977" cy="369332"/>
            </a:xfrm>
            <a:prstGeom prst="rect">
              <a:avLst/>
            </a:prstGeom>
            <a:noFill/>
          </p:spPr>
          <p:txBody>
            <a:bodyPr wrap="none" rtlCol="0">
              <a:spAutoFit/>
            </a:bodyPr>
            <a:lstStyle/>
            <a:p>
              <a:pPr algn="ctr"/>
              <a:r>
                <a:rPr lang="ja-JP" altLang="en-US" b="1" dirty="0">
                  <a:ln>
                    <a:solidFill>
                      <a:srgbClr val="C00000"/>
                    </a:solidFill>
                  </a:ln>
                  <a:solidFill>
                    <a:schemeClr val="accent2"/>
                  </a:solidFill>
                  <a:effectLst>
                    <a:glow rad="127000">
                      <a:schemeClr val="bg1"/>
                    </a:glow>
                  </a:effectLst>
                  <a:latin typeface="Meiryo" charset="-128"/>
                  <a:ea typeface="Meiryo" charset="-128"/>
                  <a:cs typeface="Meiryo" charset="-128"/>
                </a:rPr>
                <a:t>デジタル・コピー／デジタル・ツイン（</a:t>
              </a:r>
              <a:r>
                <a:rPr lang="en-US" altLang="ja-JP" b="1" dirty="0">
                  <a:ln>
                    <a:solidFill>
                      <a:srgbClr val="C00000"/>
                    </a:solidFill>
                  </a:ln>
                  <a:solidFill>
                    <a:schemeClr val="accent2"/>
                  </a:solidFill>
                  <a:effectLst>
                    <a:glow rad="127000">
                      <a:schemeClr val="bg1"/>
                    </a:glow>
                  </a:effectLst>
                  <a:latin typeface="Meiryo" charset="-128"/>
                  <a:ea typeface="Meiryo" charset="-128"/>
                  <a:cs typeface="Meiryo" charset="-128"/>
                </a:rPr>
                <a:t>Digital Twin</a:t>
              </a:r>
              <a:r>
                <a:rPr lang="ja-JP" altLang="en-US" b="1" dirty="0">
                  <a:ln>
                    <a:solidFill>
                      <a:srgbClr val="C00000"/>
                    </a:solidFill>
                  </a:ln>
                  <a:solidFill>
                    <a:schemeClr val="accent2"/>
                  </a:solidFill>
                  <a:effectLst>
                    <a:glow rad="127000">
                      <a:schemeClr val="bg1"/>
                    </a:glow>
                  </a:effectLst>
                  <a:latin typeface="Meiryo" charset="-128"/>
                  <a:ea typeface="Meiryo" charset="-128"/>
                  <a:cs typeface="Meiryo" charset="-128"/>
                </a:rPr>
                <a:t>）</a:t>
              </a:r>
              <a:endParaRPr kumimoji="1" lang="ja-JP" altLang="en-US" b="1" dirty="0">
                <a:ln>
                  <a:solidFill>
                    <a:srgbClr val="C00000"/>
                  </a:solidFill>
                </a:ln>
                <a:solidFill>
                  <a:schemeClr val="accent2"/>
                </a:solidFill>
                <a:effectLst>
                  <a:glow rad="127000">
                    <a:schemeClr val="bg1"/>
                  </a:glow>
                </a:effectLst>
                <a:latin typeface="Meiryo" charset="-128"/>
                <a:ea typeface="Meiryo" charset="-128"/>
                <a:cs typeface="Meiryo" charset="-128"/>
              </a:endParaRPr>
            </a:p>
          </p:txBody>
        </p:sp>
        <p:sp>
          <p:nvSpPr>
            <p:cNvPr id="15" name="テキスト ボックス 14"/>
            <p:cNvSpPr txBox="1"/>
            <p:nvPr/>
          </p:nvSpPr>
          <p:spPr>
            <a:xfrm>
              <a:off x="3344669" y="3647069"/>
              <a:ext cx="723275" cy="307777"/>
            </a:xfrm>
            <a:prstGeom prst="rect">
              <a:avLst/>
            </a:prstGeom>
            <a:noFill/>
          </p:spPr>
          <p:txBody>
            <a:bodyPr wrap="none" rtlCol="0">
              <a:spAutoFit/>
            </a:bodyPr>
            <a:lstStyle/>
            <a:p>
              <a:r>
                <a:rPr kumimoji="1" lang="ja-JP" altLang="en-US" sz="1400" b="1" dirty="0">
                  <a:solidFill>
                    <a:schemeClr val="bg1"/>
                  </a:solidFill>
                  <a:latin typeface="Meiryo" charset="-128"/>
                  <a:ea typeface="Meiryo" charset="-128"/>
                  <a:cs typeface="Meiryo" charset="-128"/>
                </a:rPr>
                <a:t>データ</a:t>
              </a:r>
            </a:p>
          </p:txBody>
        </p:sp>
      </p:grpSp>
      <p:grpSp>
        <p:nvGrpSpPr>
          <p:cNvPr id="9" name="グループ化 8">
            <a:extLst>
              <a:ext uri="{FF2B5EF4-FFF2-40B4-BE49-F238E27FC236}">
                <a16:creationId xmlns:a16="http://schemas.microsoft.com/office/drawing/2014/main" id="{22149B39-153F-344E-B4C8-917D9DC69243}"/>
              </a:ext>
            </a:extLst>
          </p:cNvPr>
          <p:cNvGrpSpPr/>
          <p:nvPr/>
        </p:nvGrpSpPr>
        <p:grpSpPr>
          <a:xfrm>
            <a:off x="6432141" y="3204726"/>
            <a:ext cx="1267406" cy="1011505"/>
            <a:chOff x="6432141" y="3204726"/>
            <a:chExt cx="1267406" cy="1011505"/>
          </a:xfrm>
        </p:grpSpPr>
        <p:sp>
          <p:nvSpPr>
            <p:cNvPr id="294" name="上矢印 293"/>
            <p:cNvSpPr/>
            <p:nvPr/>
          </p:nvSpPr>
          <p:spPr>
            <a:xfrm rot="10800000">
              <a:off x="6432141" y="3204726"/>
              <a:ext cx="1267406" cy="1011505"/>
            </a:xfrm>
            <a:prstGeom prst="up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6" name="テキスト ボックス 295"/>
            <p:cNvSpPr txBox="1"/>
            <p:nvPr/>
          </p:nvSpPr>
          <p:spPr>
            <a:xfrm>
              <a:off x="6718147" y="3542486"/>
              <a:ext cx="723275" cy="307777"/>
            </a:xfrm>
            <a:prstGeom prst="rect">
              <a:avLst/>
            </a:prstGeom>
            <a:noFill/>
          </p:spPr>
          <p:txBody>
            <a:bodyPr wrap="none" rtlCol="0">
              <a:spAutoFit/>
            </a:bodyPr>
            <a:lstStyle/>
            <a:p>
              <a:r>
                <a:rPr kumimoji="1" lang="ja-JP" altLang="en-US" sz="1400" b="1" dirty="0">
                  <a:solidFill>
                    <a:schemeClr val="bg1"/>
                  </a:solidFill>
                  <a:latin typeface="Meiryo" charset="-128"/>
                  <a:ea typeface="Meiryo" charset="-128"/>
                  <a:cs typeface="Meiryo" charset="-128"/>
                </a:rPr>
                <a:t>最適解</a:t>
              </a:r>
            </a:p>
          </p:txBody>
        </p:sp>
      </p:grpSp>
      <p:grpSp>
        <p:nvGrpSpPr>
          <p:cNvPr id="6" name="グループ化 5">
            <a:extLst>
              <a:ext uri="{FF2B5EF4-FFF2-40B4-BE49-F238E27FC236}">
                <a16:creationId xmlns:a16="http://schemas.microsoft.com/office/drawing/2014/main" id="{96C24AFC-4134-234E-99A0-DDDBF04076F8}"/>
              </a:ext>
            </a:extLst>
          </p:cNvPr>
          <p:cNvGrpSpPr/>
          <p:nvPr/>
        </p:nvGrpSpPr>
        <p:grpSpPr>
          <a:xfrm>
            <a:off x="4165223" y="1400800"/>
            <a:ext cx="2492991" cy="1938481"/>
            <a:chOff x="4165223" y="1400800"/>
            <a:chExt cx="2492991" cy="1938481"/>
          </a:xfrm>
        </p:grpSpPr>
        <p:pic>
          <p:nvPicPr>
            <p:cNvPr id="13" name="図 12"/>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flipH="1">
              <a:off x="4445428" y="1400800"/>
              <a:ext cx="1932582" cy="1938481"/>
            </a:xfrm>
            <a:prstGeom prst="rect">
              <a:avLst/>
            </a:prstGeom>
          </p:spPr>
        </p:pic>
        <p:sp>
          <p:nvSpPr>
            <p:cNvPr id="14" name="テキスト ボックス 13"/>
            <p:cNvSpPr txBox="1"/>
            <p:nvPr/>
          </p:nvSpPr>
          <p:spPr>
            <a:xfrm>
              <a:off x="4165223" y="2151625"/>
              <a:ext cx="2492991" cy="553998"/>
            </a:xfrm>
            <a:prstGeom prst="rect">
              <a:avLst/>
            </a:prstGeom>
            <a:noFill/>
            <a:effectLst>
              <a:glow rad="228600">
                <a:schemeClr val="accent2">
                  <a:satMod val="175000"/>
                  <a:alpha val="40000"/>
                </a:schemeClr>
              </a:glow>
            </a:effectLst>
          </p:spPr>
          <p:txBody>
            <a:bodyPr wrap="none" rtlCol="0">
              <a:spAutoFit/>
            </a:bodyPr>
            <a:lstStyle/>
            <a:p>
              <a:pPr algn="ctr"/>
              <a:r>
                <a:rPr lang="ja-JP" altLang="en-US" sz="2000" b="1">
                  <a:solidFill>
                    <a:schemeClr val="bg1"/>
                  </a:solidFill>
                  <a:effectLst>
                    <a:glow rad="228600">
                      <a:schemeClr val="tx1">
                        <a:alpha val="40000"/>
                      </a:schemeClr>
                    </a:glow>
                  </a:effectLst>
                  <a:latin typeface="Hiragino Kaku Gothic Pro W6" charset="-128"/>
                  <a:ea typeface="Hiragino Kaku Gothic Pro W6" charset="-128"/>
                  <a:cs typeface="Hiragino Kaku Gothic Pro W6" charset="-128"/>
                </a:rPr>
                <a:t>シミュレーション</a:t>
              </a:r>
              <a:endParaRPr lang="en-US" altLang="ja-JP" sz="2000" b="1" dirty="0">
                <a:solidFill>
                  <a:schemeClr val="bg1"/>
                </a:solidFill>
                <a:effectLst>
                  <a:glow rad="228600">
                    <a:schemeClr val="tx1">
                      <a:alpha val="40000"/>
                    </a:schemeClr>
                  </a:glow>
                </a:effectLst>
                <a:latin typeface="Hiragino Kaku Gothic Pro W6" charset="-128"/>
                <a:ea typeface="Hiragino Kaku Gothic Pro W6" charset="-128"/>
                <a:cs typeface="Hiragino Kaku Gothic Pro W6" charset="-128"/>
              </a:endParaRPr>
            </a:p>
            <a:p>
              <a:pPr algn="ctr"/>
              <a:r>
                <a:rPr kumimoji="1" lang="ja-JP" altLang="en-US" sz="1000" b="1">
                  <a:solidFill>
                    <a:schemeClr val="bg1"/>
                  </a:solidFill>
                  <a:effectLst>
                    <a:glow rad="228600">
                      <a:schemeClr val="tx1">
                        <a:alpha val="40000"/>
                      </a:schemeClr>
                    </a:glow>
                  </a:effectLst>
                  <a:latin typeface="Hiragino Kaku Gothic Pro W6" charset="-128"/>
                  <a:ea typeface="Hiragino Kaku Gothic Pro W6" charset="-128"/>
                  <a:cs typeface="Hiragino Kaku Gothic Pro W6" charset="-128"/>
                </a:rPr>
                <a:t>デジタル・ツインを使って最適解を導出</a:t>
              </a:r>
            </a:p>
          </p:txBody>
        </p:sp>
      </p:grpSp>
    </p:spTree>
    <p:extLst>
      <p:ext uri="{BB962C8B-B14F-4D97-AF65-F5344CB8AC3E}">
        <p14:creationId xmlns:p14="http://schemas.microsoft.com/office/powerpoint/2010/main" val="1587279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heel(1)">
                                      <p:cBhvr>
                                        <p:cTn id="12" dur="20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up)">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NC標準テンプレー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33ACBD"/>
        </a:solidFill>
        <a:ln>
          <a:noFill/>
        </a:ln>
        <a:effectLst>
          <a:outerShdw blurRad="50800" dist="38100" dir="2700000" algn="tl" rotWithShape="0">
            <a:prstClr val="black">
              <a:alpha val="40000"/>
            </a:prstClr>
          </a:outerShdw>
        </a:effectLst>
      </a:spPr>
      <a:bodyPr rtlCol="0" anchor="ctr"/>
      <a:lstStyle>
        <a:defPPr algn="ctr">
          <a:defRPr kumimoji="1" sz="1200" dirty="0">
            <a:solidFill>
              <a:srgbClr val="FFFFFF"/>
            </a:solidFill>
            <a:latin typeface="ＭＳ Ｐゴシック"/>
            <a:ea typeface="ＭＳ Ｐゴシック"/>
            <a:cs typeface="ＭＳ Ｐゴシック"/>
          </a:defRPr>
        </a:defPPr>
      </a:lstStyle>
      <a:style>
        <a:lnRef idx="2">
          <a:schemeClr val="dk1"/>
        </a:lnRef>
        <a:fillRef idx="1">
          <a:schemeClr val="lt1"/>
        </a:fillRef>
        <a:effectRef idx="0">
          <a:schemeClr val="dk1"/>
        </a:effectRef>
        <a:fontRef idx="minor">
          <a:schemeClr val="dk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ホワイ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ホワイ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NC標準テンプレート.potx</Template>
  <TotalTime>135527</TotalTime>
  <Words>52433</Words>
  <Application>Microsoft Macintosh PowerPoint</Application>
  <PresentationFormat>画面に合わせる (4:3)</PresentationFormat>
  <Paragraphs>6970</Paragraphs>
  <Slides>311</Slides>
  <Notes>121</Notes>
  <HiddenSlides>0</HiddenSlides>
  <MMClips>0</MMClips>
  <ScaleCrop>false</ScaleCrop>
  <HeadingPairs>
    <vt:vector size="6" baseType="variant">
      <vt:variant>
        <vt:lpstr>使用されているフォント</vt:lpstr>
      </vt:variant>
      <vt:variant>
        <vt:i4>21</vt:i4>
      </vt:variant>
      <vt:variant>
        <vt:lpstr>テーマ</vt:lpstr>
      </vt:variant>
      <vt:variant>
        <vt:i4>1</vt:i4>
      </vt:variant>
      <vt:variant>
        <vt:lpstr>スライド タイトル</vt:lpstr>
      </vt:variant>
      <vt:variant>
        <vt:i4>311</vt:i4>
      </vt:variant>
    </vt:vector>
  </HeadingPairs>
  <TitlesOfParts>
    <vt:vector size="333" baseType="lpstr">
      <vt:lpstr>HGSMinchoE</vt:lpstr>
      <vt:lpstr>HGMaruGothicMPRO</vt:lpstr>
      <vt:lpstr>Hiragino Kaku Gothic Pro</vt:lpstr>
      <vt:lpstr>Hiragino Kaku Gothic Pro W6</vt:lpstr>
      <vt:lpstr>Hiragino Kaku Gothic Std W8</vt:lpstr>
      <vt:lpstr>Hiragino Kaku Gothic StdN W8</vt:lpstr>
      <vt:lpstr>inherit</vt:lpstr>
      <vt:lpstr>ＭＳ Ｐゴシック</vt:lpstr>
      <vt:lpstr>ＭＳ Ｐ明朝</vt:lpstr>
      <vt:lpstr>YuMincho +36p Kana Medium</vt:lpstr>
      <vt:lpstr>ヒラギノ角ゴ Pro W3</vt:lpstr>
      <vt:lpstr>メイリオ</vt:lpstr>
      <vt:lpstr>メイリオ</vt:lpstr>
      <vt:lpstr>游ゴシック</vt:lpstr>
      <vt:lpstr>Arial</vt:lpstr>
      <vt:lpstr>Bodoni MT Black</vt:lpstr>
      <vt:lpstr>Calibri</vt:lpstr>
      <vt:lpstr>Franklin Gothic Medium</vt:lpstr>
      <vt:lpstr>Impact</vt:lpstr>
      <vt:lpstr>Times New Roman</vt:lpstr>
      <vt:lpstr>Wingdings</vt:lpstr>
      <vt:lpstr>NC標準テンプレート</vt:lpstr>
      <vt:lpstr>PowerPoint プレゼンテーション</vt:lpstr>
      <vt:lpstr>平安保険のデジタル戦略</vt:lpstr>
      <vt:lpstr>「平安好医生」からの学び</vt:lpstr>
      <vt:lpstr>デジタルの渦に巻き込まれるこれからのビジネス</vt:lpstr>
      <vt:lpstr>PowerPoint プレゼンテーション</vt:lpstr>
      <vt:lpstr>PowerPoint プレゼンテーション</vt:lpstr>
      <vt:lpstr>PowerPoint プレゼンテーション</vt:lpstr>
      <vt:lpstr>デジタルとITの関係</vt:lpstr>
      <vt:lpstr>デジタル：ITを使って価値を生みだす仕組み</vt:lpstr>
      <vt:lpstr>2つのデジタル化：デジタイゼーションとデジタライゼーション</vt:lpstr>
      <vt:lpstr>デジタル化がもたらすレイヤ構造化と抽象化</vt:lpstr>
      <vt:lpstr>デジタル化とはレイヤ構造化と抽象化</vt:lpstr>
      <vt:lpstr>アンバンドル／リバンドル／エンハンスメント</vt:lpstr>
      <vt:lpstr>アンバンドル／リバンドルとクラウド</vt:lpstr>
      <vt:lpstr>参考：階層構造とレイヤ構造</vt:lpstr>
      <vt:lpstr>PowerPoint プレゼンテーション</vt:lpstr>
      <vt:lpstr>UI／UXとは何か</vt:lpstr>
      <vt:lpstr>UI／UXとは何か</vt:lpstr>
      <vt:lpstr>データとUXとサービスの関係</vt:lpstr>
      <vt:lpstr>参考：サービス・デザイン</vt:lpstr>
      <vt:lpstr>ソフトウェアが世界を呑み込む時代</vt:lpstr>
      <vt:lpstr>ソフトウェアで世界を再構築</vt:lpstr>
      <vt:lpstr>「イノベーション」と「インベンション」の違い</vt:lpstr>
      <vt:lpstr>スマートフォンとは何か？</vt:lpstr>
      <vt:lpstr>イノベーションは Try and Learnの繰り返し</vt:lpstr>
      <vt:lpstr>イノベーションとデジタル</vt:lpstr>
      <vt:lpstr>参考：イノベーションの実践</vt:lpstr>
      <vt:lpstr>PowerPoint プレゼンテーション</vt:lpstr>
      <vt:lpstr>PowerPoint プレゼンテーション</vt:lpstr>
      <vt:lpstr>デジタル・ネイティブが既存の業界を破壊する理由</vt:lpstr>
      <vt:lpstr>デジタル・ネイティブが既存の業界を破壊する理由</vt:lpstr>
      <vt:lpstr>デジタル・ネイティブの発想</vt:lpstr>
      <vt:lpstr>デジタル・ネイティブの発想</vt:lpstr>
      <vt:lpstr>破壊者たちがもたらすハイパーコンペティション </vt:lpstr>
      <vt:lpstr>VUCAとは何か</vt:lpstr>
      <vt:lpstr>VUCAが強いるビジネス戦略の転換</vt:lpstr>
      <vt:lpstr>ビジネスの前提となる時間感覚の変化</vt:lpstr>
      <vt:lpstr>いま求められている価値観</vt:lpstr>
      <vt:lpstr>社会的パラダイムの変遷とDX</vt:lpstr>
      <vt:lpstr>PowerPoint プレゼンテーション</vt:lpstr>
      <vt:lpstr>デジタルがリアルを包括する社会</vt:lpstr>
      <vt:lpstr>DXの定義</vt:lpstr>
      <vt:lpstr>DXとは何をすることか</vt:lpstr>
      <vt:lpstr>２つのデジタル化とDXとの関係</vt:lpstr>
      <vt:lpstr>PowerPoint プレゼンテーション</vt:lpstr>
      <vt:lpstr>デジタルツインがもたらすデータの時代</vt:lpstr>
      <vt:lpstr>サイバーフィジカルシステムとDX</vt:lpstr>
      <vt:lpstr>DXを支えるテクノロジー・トライアングル</vt:lpstr>
      <vt:lpstr>人間とデジタルとDXの関係</vt:lpstr>
      <vt:lpstr>PowerPoint プレゼンテーション</vt:lpstr>
      <vt:lpstr>PowerPoint プレゼンテーション</vt:lpstr>
      <vt:lpstr>情報システムの3層構造</vt:lpstr>
      <vt:lpstr>「仮想化」の本当の意味</vt:lpstr>
      <vt:lpstr>仮想化とは何か</vt:lpstr>
      <vt:lpstr>ソフトウェア化とは何か（１）</vt:lpstr>
      <vt:lpstr>ソフトウェア化とは何か（２）</vt:lpstr>
      <vt:lpstr>ソフトウェア化されるインフラ　</vt:lpstr>
      <vt:lpstr>ソフトウェア化されるインフラのメリット</vt:lpstr>
      <vt:lpstr>ソフトウェア化とクラウド・コンピューティング</vt:lpstr>
      <vt:lpstr>PowerPoint プレゼンテーション</vt:lpstr>
      <vt:lpstr>仮想化の3つのタイプ</vt:lpstr>
      <vt:lpstr>仮想化の種類(システム資源の構成要素から考える)</vt:lpstr>
      <vt:lpstr>PowerPoint プレゼンテーション</vt:lpstr>
      <vt:lpstr>PowerPoint プレゼンテーション</vt:lpstr>
      <vt:lpstr>クラウドを使う理由</vt:lpstr>
      <vt:lpstr>評価対象としたアプリケーション</vt:lpstr>
      <vt:lpstr>クラウド・サービスの「作り方」による費用の違い</vt:lpstr>
      <vt:lpstr>変わる情報システムのかたち</vt:lpstr>
      <vt:lpstr>家電を買うときに発電器を買うことはない</vt:lpstr>
      <vt:lpstr>PowerPoint プレゼンテーション</vt:lpstr>
      <vt:lpstr>コレ一枚でわかるクラウド・コンピューティング</vt:lpstr>
      <vt:lpstr>「クラウド・コンピューティング」という名称の由来</vt:lpstr>
      <vt:lpstr>クラウドによる新しいIT利用のカタチ</vt:lpstr>
      <vt:lpstr>情報システム部門の現状から考えるクラウドへの期待</vt:lpstr>
      <vt:lpstr>クラウドならではの費用対効果の考え方</vt:lpstr>
      <vt:lpstr>クラウド・コンピューティングのビジネス・モデル</vt:lpstr>
      <vt:lpstr>PowerPoint プレゼンテーション</vt:lpstr>
      <vt:lpstr>クラウドの定義／NISTの定義</vt:lpstr>
      <vt:lpstr>クラウドの定義／サービス・モデル (Service Model)</vt:lpstr>
      <vt:lpstr>クラウド利用における責任の所在と狙い</vt:lpstr>
      <vt:lpstr>クラウドの定義／配置モデル (Deployment Model)</vt:lpstr>
      <vt:lpstr>５つの必須の特徴</vt:lpstr>
      <vt:lpstr>ハイブリッド・クラウドとマルチ・クラウド</vt:lpstr>
      <vt:lpstr>「所有するIT」から「所有しないIT」へ</vt:lpstr>
      <vt:lpstr>クラウドの不得意を理解する</vt:lpstr>
      <vt:lpstr>PowerPoint プレゼンテーション</vt:lpstr>
      <vt:lpstr>PowerPoint プレゼンテーション</vt:lpstr>
      <vt:lpstr>IoTで変わる現実の捉え方</vt:lpstr>
      <vt:lpstr>IoTのメカニズム</vt:lpstr>
      <vt:lpstr>IoTでできること</vt:lpstr>
      <vt:lpstr>IoTの適用事例</vt:lpstr>
      <vt:lpstr>サイバーフィジカルシステムとIoT</vt:lpstr>
      <vt:lpstr>IoTが生みだす2つのループ</vt:lpstr>
      <vt:lpstr>デジタルツインとバーチャル世界 2</vt:lpstr>
      <vt:lpstr>IoTが生みだす2つのループ</vt:lpstr>
      <vt:lpstr>IoTを支えるテクノロジー</vt:lpstr>
      <vt:lpstr>PowerPoint プレゼンテーション</vt:lpstr>
      <vt:lpstr>IoTがもたらす2つのパラダイム・シフト</vt:lpstr>
      <vt:lpstr>デジタルツイン：現実世界の最適化</vt:lpstr>
      <vt:lpstr>デジタルツイン：現実世界の最適化／工場での適用</vt:lpstr>
      <vt:lpstr>デジタルツイン：事例</vt:lpstr>
      <vt:lpstr>モノのサービス化：サービスへシフトする価値</vt:lpstr>
      <vt:lpstr>モノのサービス化：メカニズム</vt:lpstr>
      <vt:lpstr>モノのサービス化：収益モデルの転換</vt:lpstr>
      <vt:lpstr>モノのサービス化：機能と機構の分離</vt:lpstr>
      <vt:lpstr>モノのサービス化：リソースのかけ方の違い</vt:lpstr>
      <vt:lpstr>モノのサービス化：ビジネス事例</vt:lpstr>
      <vt:lpstr>モノのサービス化：ビジネス・モデルの変革／自動車</vt:lpstr>
      <vt:lpstr>PowerPoint プレゼンテーション</vt:lpstr>
      <vt:lpstr>PowerPoint プレゼンテーション</vt:lpstr>
      <vt:lpstr>AIとは何か</vt:lpstr>
      <vt:lpstr>人間は何を作ってきたのか</vt:lpstr>
      <vt:lpstr>脳と人工知能／AIの関係</vt:lpstr>
      <vt:lpstr>人工知能／AIと汎用型人工知能／AGI</vt:lpstr>
      <vt:lpstr>PowerPoint プレゼンテーション</vt:lpstr>
      <vt:lpstr>人工知能と機械学習とディープラーニングの関係</vt:lpstr>
      <vt:lpstr>学習と推論</vt:lpstr>
      <vt:lpstr>機械学習とは何か</vt:lpstr>
      <vt:lpstr>機械学習と推論１</vt:lpstr>
      <vt:lpstr>機械学習と推論２</vt:lpstr>
      <vt:lpstr>機械学習と推論３</vt:lpstr>
      <vt:lpstr>一般的機械学習とディープラーニングとの違い</vt:lpstr>
      <vt:lpstr>モデルとは何か</vt:lpstr>
      <vt:lpstr>モデルとは関数／機械学習は最適な関数を見つけること</vt:lpstr>
      <vt:lpstr>モデルとは関数／機械学習は最適な関数を見つけること</vt:lpstr>
      <vt:lpstr>機械学習とAIアプリケーション</vt:lpstr>
      <vt:lpstr>機械学習とAIアプリケーション 2</vt:lpstr>
      <vt:lpstr>機械学習にできること 1</vt:lpstr>
      <vt:lpstr>機械学習にできること 2</vt:lpstr>
      <vt:lpstr>第4次AIブームの到来？</vt:lpstr>
      <vt:lpstr>参考：AI発展の歴史</vt:lpstr>
      <vt:lpstr>PowerPoint プレゼンテーション</vt:lpstr>
      <vt:lpstr>従来のAIと生成AIの違い</vt:lpstr>
      <vt:lpstr>生成AIの実行プロセス</vt:lpstr>
      <vt:lpstr>参考：Google Gemini に聞いてみた </vt:lpstr>
      <vt:lpstr>参考:ChatGPT（GPT-4）に聞いてみた　哲学者風</vt:lpstr>
      <vt:lpstr>参考：ChatGPT（GPT-4）に聞いてみた スピリッチュアル風</vt:lpstr>
      <vt:lpstr>ChatGPTは自信満々にシラッとウソをつく</vt:lpstr>
      <vt:lpstr>ChatGPT-4 による回答　劇的に改善されている</vt:lpstr>
      <vt:lpstr>Transformerの原理</vt:lpstr>
      <vt:lpstr>従来の機械学習モデルと基盤モデル</vt:lpstr>
      <vt:lpstr>基盤モデル・大規模言語モデル・生成AIの関係</vt:lpstr>
      <vt:lpstr>生成AIは何を変えたのか？</vt:lpstr>
      <vt:lpstr>生成AIの課題と解決方法</vt:lpstr>
      <vt:lpstr>人間に寄り添うUI/UX</vt:lpstr>
      <vt:lpstr>参考：Apple Intelligence</vt:lpstr>
      <vt:lpstr>参考：Microsoft Copilot+PC</vt:lpstr>
      <vt:lpstr>AIエージェントとは</vt:lpstr>
      <vt:lpstr>データ取得のフロント・エンドを獲得する競争</vt:lpstr>
      <vt:lpstr>生成AI活用の発展段階</vt:lpstr>
      <vt:lpstr>PowerPoint プレゼンテーション</vt:lpstr>
      <vt:lpstr>AIの役割と人間の関係</vt:lpstr>
      <vt:lpstr>AIにできること、人間に求められる能力</vt:lpstr>
      <vt:lpstr>AIと人間の知能の違い　1　／効率　</vt:lpstr>
      <vt:lpstr>AIと人間の知能の違い　2　／身体性</vt:lpstr>
      <vt:lpstr>仕事の生産性をあげる</vt:lpstr>
      <vt:lpstr>Whyから始める </vt:lpstr>
      <vt:lpstr>AIの進化の行き着くとところの差別化とは何か</vt:lpstr>
      <vt:lpstr>AIが仕事を奪う？</vt:lpstr>
      <vt:lpstr>AIの知性と人間の知性</vt:lpstr>
      <vt:lpstr>参考：生成AI活用ガイド　</vt:lpstr>
      <vt:lpstr>参考：生成AIで世界はこう変わる</vt:lpstr>
      <vt:lpstr>PowerPoint プレゼンテーション</vt:lpstr>
      <vt:lpstr>システムの開発・運用・保守の違い</vt:lpstr>
      <vt:lpstr>PowerPoint プレゼンテーション</vt:lpstr>
      <vt:lpstr>作らない技術を前提としたシステム</vt:lpstr>
      <vt:lpstr> ITの変化とビジネス対応</vt:lpstr>
      <vt:lpstr>システム開発におけるAIと人間の役割分担</vt:lpstr>
      <vt:lpstr>AIを使った開発ツール</vt:lpstr>
      <vt:lpstr>AIツールを使うにはシステム開発スキルが必要な理由</vt:lpstr>
      <vt:lpstr>求められる技術力の転換</vt:lpstr>
      <vt:lpstr>PowerPoint プレゼンテーション</vt:lpstr>
      <vt:lpstr>アジャイル開発が目指すこと</vt:lpstr>
      <vt:lpstr>アジャイル開発の基本構造</vt:lpstr>
      <vt:lpstr>アジャイル開発:システム構築からサービスの提供（体制変化）</vt:lpstr>
      <vt:lpstr>ウォーターフォールとアジャイルの違い</vt:lpstr>
      <vt:lpstr>アジャイルソフトウェア開発宣言</vt:lpstr>
      <vt:lpstr>参考：アジャイルマインドセットを理解する</vt:lpstr>
      <vt:lpstr>PowerPoint プレゼンテーション</vt:lpstr>
      <vt:lpstr>ウオーターフォール開発とアジャイル開発</vt:lpstr>
      <vt:lpstr>アジャイル開発の進め方</vt:lpstr>
      <vt:lpstr>ウォーターフォール開発とアジャイル開発（１）</vt:lpstr>
      <vt:lpstr>ウォーターフォール開発とアジャイル開発（２）</vt:lpstr>
      <vt:lpstr>ウォーターフォール開発とアジャイル開発（３）</vt:lpstr>
      <vt:lpstr>ウォーターフォール開発とアジャイル開発（４）</vt:lpstr>
      <vt:lpstr>ウォーターフォール開発とアジャイル開発（５）</vt:lpstr>
      <vt:lpstr>気付きからサービスに至る全体プロセス</vt:lpstr>
      <vt:lpstr>DevOpsとエンジニア</vt:lpstr>
      <vt:lpstr>AIOps：AIを使ったITシステムの運用</vt:lpstr>
      <vt:lpstr>参考：Modern ITの特徴</vt:lpstr>
      <vt:lpstr>PowerPoint プレゼンテーション</vt:lpstr>
      <vt:lpstr>IT業界／IT企業の全体像</vt:lpstr>
      <vt:lpstr>IT業界／IT企業とユーザー企業の内製化</vt:lpstr>
      <vt:lpstr>ソフトウェアサービスの事業構造</vt:lpstr>
      <vt:lpstr>ソフトウェアサービスの事業転換の方向</vt:lpstr>
      <vt:lpstr>ソフトウェアサービスに求められる俊敏性</vt:lpstr>
      <vt:lpstr>ソフトウェアサービスの目指すべき方向</vt:lpstr>
      <vt:lpstr>PowerPoint プレゼンテーション</vt:lpstr>
      <vt:lpstr>求められる人材はクリエイター</vt:lpstr>
      <vt:lpstr>「社会的価値」とは何か</vt:lpstr>
      <vt:lpstr>学ぶべき領域</vt:lpstr>
      <vt:lpstr>深く掘れば、広くなる？</vt:lpstr>
      <vt:lpstr>Specialistを極めれば、Generalistになれる</vt:lpstr>
      <vt:lpstr>使える知識とは</vt:lpstr>
      <vt:lpstr>成長の方程式と3つの原則</vt:lpstr>
      <vt:lpstr>原則1：”Must・Can・Will”の原則</vt:lpstr>
      <vt:lpstr>原則2：”自律した個人”の原則</vt:lpstr>
      <vt:lpstr>原則3：”Try and Learn”の原則</vt:lpstr>
      <vt:lpstr>プロとは何か</vt:lpstr>
      <vt:lpstr>学び続ける大切さ、それを支える学びの力</vt:lpstr>
      <vt:lpstr>時間を作る</vt:lpstr>
      <vt:lpstr>「やってみなければわからない」とはどういうことか</vt:lpstr>
      <vt:lpstr>「木こりのジレンマ」に陥ってはいないだろうか？</vt:lpstr>
      <vt:lpstr>【図解】コレ一枚でわかる最新ITトレンド 改装新訂4版</vt:lpstr>
      <vt:lpstr>PowerPoint プレゼンテーション</vt:lpstr>
      <vt:lpstr>PowerPoint プレゼンテーション</vt:lpstr>
      <vt:lpstr>システム利用形態の歴史的変遷</vt:lpstr>
      <vt:lpstr>物理システム・仮想化・コンテナの比較</vt:lpstr>
      <vt:lpstr>仮想マシンとコンテナの稼働効率</vt:lpstr>
      <vt:lpstr>コンテナのモビリティ</vt:lpstr>
      <vt:lpstr>コンテナとハイブリッド・クラウド／マルチ・クラウド</vt:lpstr>
      <vt:lpstr>参考：デスクトップ仮想化とアプリケーション仮想化</vt:lpstr>
      <vt:lpstr>参考：シンクライアント</vt:lpstr>
      <vt:lpstr>参考： Chromebook</vt:lpstr>
      <vt:lpstr>参考：クライアント仮想化</vt:lpstr>
      <vt:lpstr>参考：ストレージ仮想化</vt:lpstr>
      <vt:lpstr>参考： SDNとNFV</vt:lpstr>
      <vt:lpstr>PowerPoint プレゼンテーション</vt:lpstr>
      <vt:lpstr>サイバー・セキュリティ対策とは</vt:lpstr>
      <vt:lpstr>リスク・マネージメントの考え方</vt:lpstr>
      <vt:lpstr>アクセス制御</vt:lpstr>
      <vt:lpstr>認証方法と多要素認証</vt:lpstr>
      <vt:lpstr>シングル・サインオン（SSO）システム　 1</vt:lpstr>
      <vt:lpstr>認証連係とシングル・サインオン（SSO） 2</vt:lpstr>
      <vt:lpstr>対症療法では問題は解決しない</vt:lpstr>
      <vt:lpstr>80億を超えるパスワードが流出か</vt:lpstr>
      <vt:lpstr>パスワード認証のリスク</vt:lpstr>
      <vt:lpstr>参考：FIDO2による認証プロセス</vt:lpstr>
      <vt:lpstr>参考：FIDO2とSSO</vt:lpstr>
      <vt:lpstr>パスワードを使わないでログインできるパスキー</vt:lpstr>
      <vt:lpstr>ゼロトラスト・セキュリティが求められる背景</vt:lpstr>
      <vt:lpstr>セキュリティの考え方の変化・２つのゼロトラスト</vt:lpstr>
      <vt:lpstr>ゼロトラストとは何か</vt:lpstr>
      <vt:lpstr>ゼロトラスト・アーキテクチャーの7原則</vt:lpstr>
      <vt:lpstr>サイバー・ハイジーン</vt:lpstr>
      <vt:lpstr>ビルトイン・セキュリティ：ネットワーク・プロトコル</vt:lpstr>
      <vt:lpstr>ビルトイン・セキュリティ：OS</vt:lpstr>
      <vt:lpstr>動的ポリシー</vt:lpstr>
      <vt:lpstr>セキュリティの基本構成が変わる</vt:lpstr>
      <vt:lpstr>ユーザーに意識させない・負担をかけないセキュリティ</vt:lpstr>
      <vt:lpstr>PowerPoint プレゼンテーション</vt:lpstr>
      <vt:lpstr>ニューラルネットワークの仕組み</vt:lpstr>
      <vt:lpstr>ディープラーニングとは</vt:lpstr>
      <vt:lpstr>ディープラーニングの学習方法</vt:lpstr>
      <vt:lpstr>モデルとニューラルネットワーク</vt:lpstr>
      <vt:lpstr>PowerPoint プレゼンテーション</vt:lpstr>
      <vt:lpstr>参考：アジャイル開発のプロセス</vt:lpstr>
      <vt:lpstr>参考：スプリント</vt:lpstr>
      <vt:lpstr>参考：スクラム／スクラム・プロセス</vt:lpstr>
      <vt:lpstr>参考：開発と運用／従来の方式とこれからの方式</vt:lpstr>
      <vt:lpstr>参考：アジャイル開発の目的・理念・手法</vt:lpstr>
      <vt:lpstr>参考：自律型の組織で変化への柔軟性を担保する</vt:lpstr>
      <vt:lpstr>参考：スクラム：特徴・3本の柱・基本的考え方</vt:lpstr>
      <vt:lpstr>参考：スクラム／プロダクト・オーナー</vt:lpstr>
      <vt:lpstr>参考：スクラムとスクラム・マスター</vt:lpstr>
      <vt:lpstr>参考：スクラムと開発チーム</vt:lpstr>
      <vt:lpstr>参考：エクストリーム･プログラミング（XP）</vt:lpstr>
      <vt:lpstr>参考：アジャイル開発で品質が向上する理由 2</vt:lpstr>
      <vt:lpstr>参考：アジャイル開発で品質が向上する理由 2</vt:lpstr>
      <vt:lpstr>参考： DoD (Definition of Done)　完了の定義</vt:lpstr>
      <vt:lpstr>PowerPoint プレゼンテーション</vt:lpstr>
      <vt:lpstr>ノー・コード／ロー・コード／プロ・コード</vt:lpstr>
      <vt:lpstr>生成AIとノーコード／ローコード開発ツールの組合せ</vt:lpstr>
      <vt:lpstr>違いと役割分担</vt:lpstr>
      <vt:lpstr>ローコード／ノーコードによる役割の変化</vt:lpstr>
      <vt:lpstr>ローコード開発ツール</vt:lpstr>
      <vt:lpstr>参考：ローコード開発ツール　詳細</vt:lpstr>
      <vt:lpstr>参考：ローコード開発ツールの基本的な構造</vt:lpstr>
      <vt:lpstr>PowerPoint プレゼンテーション</vt:lpstr>
      <vt:lpstr>ブロックチェーンとは何か</vt:lpstr>
      <vt:lpstr>取引の正当性を保証する手段</vt:lpstr>
      <vt:lpstr>従来の方法(集中台帳)とブロックチェーン(分散台帳) 1</vt:lpstr>
      <vt:lpstr>従来の方法(集中台帳)とブロックチェーン(分散台帳) 2</vt:lpstr>
      <vt:lpstr>ブロックチェーンの階層</vt:lpstr>
      <vt:lpstr>ブロックチェーンの仕組み</vt:lpstr>
      <vt:lpstr>ブロック･チェーンは、なぜ改竄できないのか</vt:lpstr>
      <vt:lpstr>ブロックチェーンのメリットとデメリット</vt:lpstr>
      <vt:lpstr>ブロックチェーンの適用範囲の拡大</vt:lpstr>
      <vt:lpstr>スマート・コントラクト</vt:lpstr>
      <vt:lpstr>PowerPoint プレゼンテーション</vt:lpstr>
      <vt:lpstr>Web1.0からWeb3へ 1</vt:lpstr>
      <vt:lpstr>Web1.0からWeb3へ 2</vt:lpstr>
      <vt:lpstr>Web1.0からWeb3へ 3</vt:lpstr>
      <vt:lpstr>Web3とは何か</vt:lpstr>
      <vt:lpstr>参考：デジタル・データに資産価値を与えるNFT</vt:lpstr>
      <vt:lpstr>参考： DeFi（Decentralized Finance/分散型金融）</vt:lpstr>
      <vt:lpstr>参考： DAO（自律分散型組織）</vt:lpstr>
      <vt:lpstr>参考：デジタル通貨とブロックチェーン</vt:lpstr>
      <vt:lpstr>PowerPoint プレゼンテーション</vt:lpstr>
      <vt:lpstr>ニューラルネットワークの仕組み</vt:lpstr>
      <vt:lpstr>ディープラーニングとは</vt:lpstr>
      <vt:lpstr>ディープラーニングの学習方法</vt:lpstr>
      <vt:lpstr>モデルとニューラルネットワーク</vt:lpstr>
      <vt:lpstr>深層学習の問題点</vt:lpstr>
      <vt:lpstr>PowerPoint プレゼンテーション</vt:lpstr>
      <vt:lpstr>ERPとERPシステムとERPパッケージ</vt:lpstr>
      <vt:lpstr>DXの基盤となるERPシステムとは </vt:lpstr>
      <vt:lpstr>ERPシステム登場の歴史的背景</vt:lpstr>
      <vt:lpstr>ERPシステムのもたらす価値</vt:lpstr>
      <vt:lpstr>経営手法とエンタープライズ・アプリケーション</vt:lpstr>
      <vt:lpstr>PowerPoint プレゼンテーション</vt:lpstr>
    </vt:vector>
  </TitlesOfParts>
  <Manager/>
  <Company>NetCommerce</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プレゼンテーション</dc:title>
  <dc:subject/>
  <dc:creator>斎藤 昌義</dc:creator>
  <cp:keywords/>
  <dc:description/>
  <cp:lastModifiedBy>斎藤昌義</cp:lastModifiedBy>
  <cp:revision>2549</cp:revision>
  <cp:lastPrinted>2024-04-04T01:29:13Z</cp:lastPrinted>
  <dcterms:created xsi:type="dcterms:W3CDTF">2014-04-30T01:58:06Z</dcterms:created>
  <dcterms:modified xsi:type="dcterms:W3CDTF">2024-06-12T22:58:07Z</dcterms:modified>
  <cp:category/>
</cp:coreProperties>
</file>